
<file path=[Content_Types].xml><?xml version="1.0" encoding="utf-8"?>
<Types xmlns="http://schemas.openxmlformats.org/package/2006/content-types">
  <Default Extension="bin" ContentType="application/vnd.openxmlformats-officedocument.oleObject"/>
  <Default Extension="jpeg" ContentType="image/jpeg"/>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13"/>
  </p:notesMasterIdLst>
  <p:handoutMasterIdLst>
    <p:handoutMasterId r:id="rId914"/>
  </p:handoutMasterIdLst>
  <p:sldIdLst>
    <p:sldId id="257" r:id="rId2"/>
    <p:sldId id="270" r:id="rId3"/>
    <p:sldId id="289" r:id="rId4"/>
    <p:sldId id="291" r:id="rId5"/>
    <p:sldId id="295" r:id="rId6"/>
    <p:sldId id="296" r:id="rId7"/>
    <p:sldId id="297" r:id="rId8"/>
    <p:sldId id="298" r:id="rId9"/>
    <p:sldId id="299" r:id="rId10"/>
    <p:sldId id="300" r:id="rId11"/>
    <p:sldId id="302" r:id="rId12"/>
    <p:sldId id="303" r:id="rId13"/>
    <p:sldId id="304" r:id="rId14"/>
    <p:sldId id="310" r:id="rId15"/>
    <p:sldId id="312" r:id="rId16"/>
    <p:sldId id="313" r:id="rId17"/>
    <p:sldId id="315" r:id="rId18"/>
    <p:sldId id="319" r:id="rId19"/>
    <p:sldId id="320" r:id="rId20"/>
    <p:sldId id="323" r:id="rId21"/>
    <p:sldId id="324" r:id="rId22"/>
    <p:sldId id="325" r:id="rId23"/>
    <p:sldId id="326" r:id="rId24"/>
    <p:sldId id="327" r:id="rId25"/>
    <p:sldId id="328" r:id="rId26"/>
    <p:sldId id="329" r:id="rId27"/>
    <p:sldId id="330" r:id="rId28"/>
    <p:sldId id="331" r:id="rId29"/>
    <p:sldId id="332" r:id="rId30"/>
    <p:sldId id="333" r:id="rId31"/>
    <p:sldId id="334" r:id="rId32"/>
    <p:sldId id="335" r:id="rId33"/>
    <p:sldId id="336" r:id="rId34"/>
    <p:sldId id="338" r:id="rId35"/>
    <p:sldId id="339" r:id="rId36"/>
    <p:sldId id="340" r:id="rId37"/>
    <p:sldId id="343" r:id="rId38"/>
    <p:sldId id="344" r:id="rId39"/>
    <p:sldId id="345" r:id="rId40"/>
    <p:sldId id="347" r:id="rId41"/>
    <p:sldId id="348" r:id="rId42"/>
    <p:sldId id="349" r:id="rId43"/>
    <p:sldId id="350" r:id="rId44"/>
    <p:sldId id="351" r:id="rId45"/>
    <p:sldId id="352" r:id="rId46"/>
    <p:sldId id="353" r:id="rId47"/>
    <p:sldId id="354" r:id="rId48"/>
    <p:sldId id="355" r:id="rId49"/>
    <p:sldId id="356" r:id="rId50"/>
    <p:sldId id="357" r:id="rId51"/>
    <p:sldId id="358" r:id="rId52"/>
    <p:sldId id="364" r:id="rId53"/>
    <p:sldId id="365" r:id="rId54"/>
    <p:sldId id="366" r:id="rId55"/>
    <p:sldId id="368" r:id="rId56"/>
    <p:sldId id="373" r:id="rId57"/>
    <p:sldId id="378" r:id="rId58"/>
    <p:sldId id="379" r:id="rId59"/>
    <p:sldId id="386" r:id="rId60"/>
    <p:sldId id="387" r:id="rId61"/>
    <p:sldId id="391" r:id="rId62"/>
    <p:sldId id="392" r:id="rId63"/>
    <p:sldId id="394" r:id="rId64"/>
    <p:sldId id="396" r:id="rId65"/>
    <p:sldId id="397" r:id="rId66"/>
    <p:sldId id="399" r:id="rId67"/>
    <p:sldId id="400" r:id="rId68"/>
    <p:sldId id="410" r:id="rId69"/>
    <p:sldId id="411" r:id="rId70"/>
    <p:sldId id="412" r:id="rId71"/>
    <p:sldId id="413" r:id="rId72"/>
    <p:sldId id="414" r:id="rId73"/>
    <p:sldId id="415" r:id="rId74"/>
    <p:sldId id="418" r:id="rId75"/>
    <p:sldId id="420" r:id="rId76"/>
    <p:sldId id="421" r:id="rId77"/>
    <p:sldId id="423" r:id="rId78"/>
    <p:sldId id="424" r:id="rId79"/>
    <p:sldId id="425" r:id="rId80"/>
    <p:sldId id="427" r:id="rId81"/>
    <p:sldId id="431" r:id="rId82"/>
    <p:sldId id="432" r:id="rId83"/>
    <p:sldId id="434" r:id="rId84"/>
    <p:sldId id="436" r:id="rId85"/>
    <p:sldId id="439" r:id="rId86"/>
    <p:sldId id="440" r:id="rId87"/>
    <p:sldId id="442" r:id="rId88"/>
    <p:sldId id="443" r:id="rId89"/>
    <p:sldId id="455" r:id="rId90"/>
    <p:sldId id="464" r:id="rId91"/>
    <p:sldId id="467" r:id="rId92"/>
    <p:sldId id="470" r:id="rId93"/>
    <p:sldId id="487" r:id="rId94"/>
    <p:sldId id="488" r:id="rId95"/>
    <p:sldId id="489" r:id="rId96"/>
    <p:sldId id="490" r:id="rId97"/>
    <p:sldId id="491" r:id="rId98"/>
    <p:sldId id="492" r:id="rId99"/>
    <p:sldId id="493" r:id="rId100"/>
    <p:sldId id="494" r:id="rId101"/>
    <p:sldId id="495" r:id="rId102"/>
    <p:sldId id="498" r:id="rId103"/>
    <p:sldId id="502" r:id="rId104"/>
    <p:sldId id="505" r:id="rId105"/>
    <p:sldId id="506" r:id="rId106"/>
    <p:sldId id="507" r:id="rId107"/>
    <p:sldId id="509" r:id="rId108"/>
    <p:sldId id="510" r:id="rId109"/>
    <p:sldId id="512" r:id="rId110"/>
    <p:sldId id="513" r:id="rId111"/>
    <p:sldId id="514" r:id="rId112"/>
    <p:sldId id="520" r:id="rId113"/>
    <p:sldId id="521" r:id="rId114"/>
    <p:sldId id="523" r:id="rId115"/>
    <p:sldId id="524" r:id="rId116"/>
    <p:sldId id="525" r:id="rId117"/>
    <p:sldId id="527" r:id="rId118"/>
    <p:sldId id="528" r:id="rId119"/>
    <p:sldId id="529" r:id="rId120"/>
    <p:sldId id="530" r:id="rId121"/>
    <p:sldId id="531" r:id="rId122"/>
    <p:sldId id="532" r:id="rId123"/>
    <p:sldId id="533" r:id="rId124"/>
    <p:sldId id="534" r:id="rId125"/>
    <p:sldId id="540" r:id="rId126"/>
    <p:sldId id="541" r:id="rId127"/>
    <p:sldId id="543" r:id="rId128"/>
    <p:sldId id="544" r:id="rId129"/>
    <p:sldId id="545" r:id="rId130"/>
    <p:sldId id="546" r:id="rId131"/>
    <p:sldId id="547" r:id="rId132"/>
    <p:sldId id="548" r:id="rId133"/>
    <p:sldId id="549" r:id="rId134"/>
    <p:sldId id="557" r:id="rId135"/>
    <p:sldId id="558" r:id="rId136"/>
    <p:sldId id="559" r:id="rId137"/>
    <p:sldId id="560" r:id="rId138"/>
    <p:sldId id="561" r:id="rId139"/>
    <p:sldId id="562" r:id="rId140"/>
    <p:sldId id="572" r:id="rId141"/>
    <p:sldId id="573" r:id="rId142"/>
    <p:sldId id="574" r:id="rId143"/>
    <p:sldId id="576" r:id="rId144"/>
    <p:sldId id="577" r:id="rId145"/>
    <p:sldId id="578" r:id="rId146"/>
    <p:sldId id="581" r:id="rId147"/>
    <p:sldId id="582" r:id="rId148"/>
    <p:sldId id="583" r:id="rId149"/>
    <p:sldId id="584" r:id="rId150"/>
    <p:sldId id="585" r:id="rId151"/>
    <p:sldId id="680" r:id="rId152"/>
    <p:sldId id="595" r:id="rId153"/>
    <p:sldId id="598" r:id="rId154"/>
    <p:sldId id="615" r:id="rId155"/>
    <p:sldId id="681" r:id="rId156"/>
    <p:sldId id="619" r:id="rId157"/>
    <p:sldId id="682" r:id="rId158"/>
    <p:sldId id="683" r:id="rId159"/>
    <p:sldId id="639" r:id="rId160"/>
    <p:sldId id="642" r:id="rId161"/>
    <p:sldId id="643" r:id="rId162"/>
    <p:sldId id="644" r:id="rId163"/>
    <p:sldId id="652" r:id="rId164"/>
    <p:sldId id="653" r:id="rId165"/>
    <p:sldId id="684" r:id="rId166"/>
    <p:sldId id="686" r:id="rId167"/>
    <p:sldId id="692" r:id="rId168"/>
    <p:sldId id="699" r:id="rId169"/>
    <p:sldId id="700" r:id="rId170"/>
    <p:sldId id="701" r:id="rId171"/>
    <p:sldId id="709" r:id="rId172"/>
    <p:sldId id="712" r:id="rId173"/>
    <p:sldId id="722" r:id="rId174"/>
    <p:sldId id="723" r:id="rId175"/>
    <p:sldId id="724" r:id="rId176"/>
    <p:sldId id="725" r:id="rId177"/>
    <p:sldId id="727" r:id="rId178"/>
    <p:sldId id="756" r:id="rId179"/>
    <p:sldId id="757" r:id="rId180"/>
    <p:sldId id="747" r:id="rId181"/>
    <p:sldId id="752" r:id="rId182"/>
    <p:sldId id="754" r:id="rId183"/>
    <p:sldId id="758" r:id="rId184"/>
    <p:sldId id="761" r:id="rId185"/>
    <p:sldId id="763" r:id="rId186"/>
    <p:sldId id="766" r:id="rId187"/>
    <p:sldId id="768" r:id="rId188"/>
    <p:sldId id="769" r:id="rId189"/>
    <p:sldId id="771" r:id="rId190"/>
    <p:sldId id="772" r:id="rId191"/>
    <p:sldId id="773" r:id="rId192"/>
    <p:sldId id="774" r:id="rId193"/>
    <p:sldId id="777" r:id="rId194"/>
    <p:sldId id="778" r:id="rId195"/>
    <p:sldId id="779" r:id="rId196"/>
    <p:sldId id="782" r:id="rId197"/>
    <p:sldId id="783" r:id="rId198"/>
    <p:sldId id="786" r:id="rId199"/>
    <p:sldId id="787" r:id="rId200"/>
    <p:sldId id="788" r:id="rId201"/>
    <p:sldId id="790" r:id="rId202"/>
    <p:sldId id="791" r:id="rId203"/>
    <p:sldId id="793" r:id="rId204"/>
    <p:sldId id="794" r:id="rId205"/>
    <p:sldId id="795" r:id="rId206"/>
    <p:sldId id="796" r:id="rId207"/>
    <p:sldId id="798" r:id="rId208"/>
    <p:sldId id="800" r:id="rId209"/>
    <p:sldId id="813" r:id="rId210"/>
    <p:sldId id="814" r:id="rId211"/>
    <p:sldId id="816" r:id="rId212"/>
    <p:sldId id="817" r:id="rId213"/>
    <p:sldId id="819" r:id="rId214"/>
    <p:sldId id="820" r:id="rId215"/>
    <p:sldId id="825" r:id="rId216"/>
    <p:sldId id="826" r:id="rId217"/>
    <p:sldId id="827" r:id="rId218"/>
    <p:sldId id="829" r:id="rId219"/>
    <p:sldId id="830" r:id="rId220"/>
    <p:sldId id="831" r:id="rId221"/>
    <p:sldId id="927" r:id="rId222"/>
    <p:sldId id="835" r:id="rId223"/>
    <p:sldId id="838" r:id="rId224"/>
    <p:sldId id="840" r:id="rId225"/>
    <p:sldId id="842" r:id="rId226"/>
    <p:sldId id="843" r:id="rId227"/>
    <p:sldId id="844" r:id="rId228"/>
    <p:sldId id="846" r:id="rId229"/>
    <p:sldId id="850" r:id="rId230"/>
    <p:sldId id="851" r:id="rId231"/>
    <p:sldId id="854" r:id="rId232"/>
    <p:sldId id="858" r:id="rId233"/>
    <p:sldId id="859" r:id="rId234"/>
    <p:sldId id="860" r:id="rId235"/>
    <p:sldId id="861" r:id="rId236"/>
    <p:sldId id="862" r:id="rId237"/>
    <p:sldId id="863" r:id="rId238"/>
    <p:sldId id="867" r:id="rId239"/>
    <p:sldId id="868" r:id="rId240"/>
    <p:sldId id="869" r:id="rId241"/>
    <p:sldId id="928" r:id="rId242"/>
    <p:sldId id="871" r:id="rId243"/>
    <p:sldId id="872" r:id="rId244"/>
    <p:sldId id="877" r:id="rId245"/>
    <p:sldId id="879" r:id="rId246"/>
    <p:sldId id="880" r:id="rId247"/>
    <p:sldId id="881" r:id="rId248"/>
    <p:sldId id="882" r:id="rId249"/>
    <p:sldId id="883" r:id="rId250"/>
    <p:sldId id="892" r:id="rId251"/>
    <p:sldId id="895" r:id="rId252"/>
    <p:sldId id="929" r:id="rId253"/>
    <p:sldId id="902" r:id="rId254"/>
    <p:sldId id="904" r:id="rId255"/>
    <p:sldId id="930" r:id="rId256"/>
    <p:sldId id="907" r:id="rId257"/>
    <p:sldId id="908" r:id="rId258"/>
    <p:sldId id="931" r:id="rId259"/>
    <p:sldId id="936" r:id="rId260"/>
    <p:sldId id="937" r:id="rId261"/>
    <p:sldId id="938" r:id="rId262"/>
    <p:sldId id="942" r:id="rId263"/>
    <p:sldId id="945" r:id="rId264"/>
    <p:sldId id="948" r:id="rId265"/>
    <p:sldId id="949" r:id="rId266"/>
    <p:sldId id="950" r:id="rId267"/>
    <p:sldId id="951" r:id="rId268"/>
    <p:sldId id="958" r:id="rId269"/>
    <p:sldId id="959" r:id="rId270"/>
    <p:sldId id="960" r:id="rId271"/>
    <p:sldId id="961" r:id="rId272"/>
    <p:sldId id="962" r:id="rId273"/>
    <p:sldId id="986" r:id="rId274"/>
    <p:sldId id="963" r:id="rId275"/>
    <p:sldId id="965" r:id="rId276"/>
    <p:sldId id="967" r:id="rId277"/>
    <p:sldId id="970" r:id="rId278"/>
    <p:sldId id="971" r:id="rId279"/>
    <p:sldId id="973" r:id="rId280"/>
    <p:sldId id="974" r:id="rId281"/>
    <p:sldId id="976" r:id="rId282"/>
    <p:sldId id="978" r:id="rId283"/>
    <p:sldId id="987" r:id="rId284"/>
    <p:sldId id="988" r:id="rId285"/>
    <p:sldId id="1000" r:id="rId286"/>
    <p:sldId id="1001" r:id="rId287"/>
    <p:sldId id="1010" r:id="rId288"/>
    <p:sldId id="1011" r:id="rId289"/>
    <p:sldId id="1012" r:id="rId290"/>
    <p:sldId id="1015" r:id="rId291"/>
    <p:sldId id="1016" r:id="rId292"/>
    <p:sldId id="1017" r:id="rId293"/>
    <p:sldId id="1018" r:id="rId294"/>
    <p:sldId id="1019" r:id="rId295"/>
    <p:sldId id="1020" r:id="rId296"/>
    <p:sldId id="1021" r:id="rId297"/>
    <p:sldId id="1022" r:id="rId298"/>
    <p:sldId id="1023" r:id="rId299"/>
    <p:sldId id="1024" r:id="rId300"/>
    <p:sldId id="1025" r:id="rId301"/>
    <p:sldId id="1026" r:id="rId302"/>
    <p:sldId id="1027" r:id="rId303"/>
    <p:sldId id="1028" r:id="rId304"/>
    <p:sldId id="1030" r:id="rId305"/>
    <p:sldId id="1032" r:id="rId306"/>
    <p:sldId id="1033" r:id="rId307"/>
    <p:sldId id="1034" r:id="rId308"/>
    <p:sldId id="1035" r:id="rId309"/>
    <p:sldId id="1036" r:id="rId310"/>
    <p:sldId id="1037" r:id="rId311"/>
    <p:sldId id="1039" r:id="rId312"/>
    <p:sldId id="1046" r:id="rId313"/>
    <p:sldId id="1047" r:id="rId314"/>
    <p:sldId id="1048" r:id="rId315"/>
    <p:sldId id="1049" r:id="rId316"/>
    <p:sldId id="1050" r:id="rId317"/>
    <p:sldId id="1051" r:id="rId318"/>
    <p:sldId id="1052" r:id="rId319"/>
    <p:sldId id="1053" r:id="rId320"/>
    <p:sldId id="1054" r:id="rId321"/>
    <p:sldId id="1055" r:id="rId322"/>
    <p:sldId id="1056" r:id="rId323"/>
    <p:sldId id="1057" r:id="rId324"/>
    <p:sldId id="1058" r:id="rId325"/>
    <p:sldId id="1059" r:id="rId326"/>
    <p:sldId id="1064" r:id="rId327"/>
    <p:sldId id="1065" r:id="rId328"/>
    <p:sldId id="1066" r:id="rId329"/>
    <p:sldId id="1067" r:id="rId330"/>
    <p:sldId id="1068" r:id="rId331"/>
    <p:sldId id="1070" r:id="rId332"/>
    <p:sldId id="1071" r:id="rId333"/>
    <p:sldId id="1072" r:id="rId334"/>
    <p:sldId id="1074" r:id="rId335"/>
    <p:sldId id="1075" r:id="rId336"/>
    <p:sldId id="1078" r:id="rId337"/>
    <p:sldId id="1079" r:id="rId338"/>
    <p:sldId id="1080" r:id="rId339"/>
    <p:sldId id="1082" r:id="rId340"/>
    <p:sldId id="1083" r:id="rId341"/>
    <p:sldId id="1101" r:id="rId342"/>
    <p:sldId id="1085" r:id="rId343"/>
    <p:sldId id="1086" r:id="rId344"/>
    <p:sldId id="1087" r:id="rId345"/>
    <p:sldId id="1088" r:id="rId346"/>
    <p:sldId id="1089" r:id="rId347"/>
    <p:sldId id="1090" r:id="rId348"/>
    <p:sldId id="1102" r:id="rId349"/>
    <p:sldId id="1092" r:id="rId350"/>
    <p:sldId id="1093" r:id="rId351"/>
    <p:sldId id="1094" r:id="rId352"/>
    <p:sldId id="1095" r:id="rId353"/>
    <p:sldId id="1097" r:id="rId354"/>
    <p:sldId id="1103" r:id="rId355"/>
    <p:sldId id="1105" r:id="rId356"/>
    <p:sldId id="1107" r:id="rId357"/>
    <p:sldId id="1109" r:id="rId358"/>
    <p:sldId id="1110" r:id="rId359"/>
    <p:sldId id="1111" r:id="rId360"/>
    <p:sldId id="1118" r:id="rId361"/>
    <p:sldId id="1120" r:id="rId362"/>
    <p:sldId id="1121" r:id="rId363"/>
    <p:sldId id="1126" r:id="rId364"/>
    <p:sldId id="1127" r:id="rId365"/>
    <p:sldId id="1128" r:id="rId366"/>
    <p:sldId id="1130" r:id="rId367"/>
    <p:sldId id="1131" r:id="rId368"/>
    <p:sldId id="1132" r:id="rId369"/>
    <p:sldId id="1133" r:id="rId370"/>
    <p:sldId id="1140" r:id="rId371"/>
    <p:sldId id="1141" r:id="rId372"/>
    <p:sldId id="1143" r:id="rId373"/>
    <p:sldId id="1145" r:id="rId374"/>
    <p:sldId id="1146" r:id="rId375"/>
    <p:sldId id="1148" r:id="rId376"/>
    <p:sldId id="1149" r:id="rId377"/>
    <p:sldId id="1150" r:id="rId378"/>
    <p:sldId id="1151" r:id="rId379"/>
    <p:sldId id="1152" r:id="rId380"/>
    <p:sldId id="1153" r:id="rId381"/>
    <p:sldId id="1154" r:id="rId382"/>
    <p:sldId id="1156" r:id="rId383"/>
    <p:sldId id="1157" r:id="rId384"/>
    <p:sldId id="1158" r:id="rId385"/>
    <p:sldId id="1160" r:id="rId386"/>
    <p:sldId id="1161" r:id="rId387"/>
    <p:sldId id="1164" r:id="rId388"/>
    <p:sldId id="1165" r:id="rId389"/>
    <p:sldId id="1170" r:id="rId390"/>
    <p:sldId id="1171" r:id="rId391"/>
    <p:sldId id="1173" r:id="rId392"/>
    <p:sldId id="1174" r:id="rId393"/>
    <p:sldId id="1177" r:id="rId394"/>
    <p:sldId id="1178" r:id="rId395"/>
    <p:sldId id="1179" r:id="rId396"/>
    <p:sldId id="1180" r:id="rId397"/>
    <p:sldId id="1181" r:id="rId398"/>
    <p:sldId id="1182" r:id="rId399"/>
    <p:sldId id="1187" r:id="rId400"/>
    <p:sldId id="1188" r:id="rId401"/>
    <p:sldId id="1189" r:id="rId402"/>
    <p:sldId id="1190" r:id="rId403"/>
    <p:sldId id="1192" r:id="rId404"/>
    <p:sldId id="1202" r:id="rId405"/>
    <p:sldId id="1203" r:id="rId406"/>
    <p:sldId id="1204" r:id="rId407"/>
    <p:sldId id="1209" r:id="rId408"/>
    <p:sldId id="1263" r:id="rId409"/>
    <p:sldId id="1211" r:id="rId410"/>
    <p:sldId id="1212" r:id="rId411"/>
    <p:sldId id="1214" r:id="rId412"/>
    <p:sldId id="1215" r:id="rId413"/>
    <p:sldId id="1216" r:id="rId414"/>
    <p:sldId id="1220" r:id="rId415"/>
    <p:sldId id="1221" r:id="rId416"/>
    <p:sldId id="1222" r:id="rId417"/>
    <p:sldId id="1223" r:id="rId418"/>
    <p:sldId id="1224" r:id="rId419"/>
    <p:sldId id="1225" r:id="rId420"/>
    <p:sldId id="1226" r:id="rId421"/>
    <p:sldId id="1227" r:id="rId422"/>
    <p:sldId id="1228" r:id="rId423"/>
    <p:sldId id="1229" r:id="rId424"/>
    <p:sldId id="1230" r:id="rId425"/>
    <p:sldId id="1231" r:id="rId426"/>
    <p:sldId id="1234" r:id="rId427"/>
    <p:sldId id="1235" r:id="rId428"/>
    <p:sldId id="1236" r:id="rId429"/>
    <p:sldId id="1237" r:id="rId430"/>
    <p:sldId id="1241" r:id="rId431"/>
    <p:sldId id="1242" r:id="rId432"/>
    <p:sldId id="1243" r:id="rId433"/>
    <p:sldId id="1244" r:id="rId434"/>
    <p:sldId id="1245" r:id="rId435"/>
    <p:sldId id="1246" r:id="rId436"/>
    <p:sldId id="1247" r:id="rId437"/>
    <p:sldId id="1248" r:id="rId438"/>
    <p:sldId id="1249" r:id="rId439"/>
    <p:sldId id="1254" r:id="rId440"/>
    <p:sldId id="1255" r:id="rId441"/>
    <p:sldId id="1256" r:id="rId442"/>
    <p:sldId id="1258" r:id="rId443"/>
    <p:sldId id="1259" r:id="rId444"/>
    <p:sldId id="1261" r:id="rId445"/>
    <p:sldId id="1264" r:id="rId446"/>
    <p:sldId id="1268" r:id="rId447"/>
    <p:sldId id="1270" r:id="rId448"/>
    <p:sldId id="1271" r:id="rId449"/>
    <p:sldId id="1272" r:id="rId450"/>
    <p:sldId id="1273" r:id="rId451"/>
    <p:sldId id="1275" r:id="rId452"/>
    <p:sldId id="1276" r:id="rId453"/>
    <p:sldId id="1277" r:id="rId454"/>
    <p:sldId id="1278" r:id="rId455"/>
    <p:sldId id="1279" r:id="rId456"/>
    <p:sldId id="1280" r:id="rId457"/>
    <p:sldId id="1281" r:id="rId458"/>
    <p:sldId id="1282" r:id="rId459"/>
    <p:sldId id="1283" r:id="rId460"/>
    <p:sldId id="1284" r:id="rId461"/>
    <p:sldId id="1293" r:id="rId462"/>
    <p:sldId id="1294" r:id="rId463"/>
    <p:sldId id="1296" r:id="rId464"/>
    <p:sldId id="1298" r:id="rId465"/>
    <p:sldId id="1301" r:id="rId466"/>
    <p:sldId id="1303" r:id="rId467"/>
    <p:sldId id="1304" r:id="rId468"/>
    <p:sldId id="1314" r:id="rId469"/>
    <p:sldId id="1315" r:id="rId470"/>
    <p:sldId id="1318" r:id="rId471"/>
    <p:sldId id="1321" r:id="rId472"/>
    <p:sldId id="1322" r:id="rId473"/>
    <p:sldId id="1323" r:id="rId474"/>
    <p:sldId id="1326" r:id="rId475"/>
    <p:sldId id="1369" r:id="rId476"/>
    <p:sldId id="1332" r:id="rId477"/>
    <p:sldId id="1334" r:id="rId478"/>
    <p:sldId id="1337" r:id="rId479"/>
    <p:sldId id="1338" r:id="rId480"/>
    <p:sldId id="1339" r:id="rId481"/>
    <p:sldId id="1357" r:id="rId482"/>
    <p:sldId id="1358" r:id="rId483"/>
    <p:sldId id="1359" r:id="rId484"/>
    <p:sldId id="1360" r:id="rId485"/>
    <p:sldId id="1410" r:id="rId486"/>
    <p:sldId id="1374" r:id="rId487"/>
    <p:sldId id="1375" r:id="rId488"/>
    <p:sldId id="1376" r:id="rId489"/>
    <p:sldId id="1377" r:id="rId490"/>
    <p:sldId id="1378" r:id="rId491"/>
    <p:sldId id="1383" r:id="rId492"/>
    <p:sldId id="1400" r:id="rId493"/>
    <p:sldId id="1401" r:id="rId494"/>
    <p:sldId id="1402" r:id="rId495"/>
    <p:sldId id="1411" r:id="rId496"/>
    <p:sldId id="1414" r:id="rId497"/>
    <p:sldId id="1415" r:id="rId498"/>
    <p:sldId id="1417" r:id="rId499"/>
    <p:sldId id="1419" r:id="rId500"/>
    <p:sldId id="1420" r:id="rId501"/>
    <p:sldId id="1421" r:id="rId502"/>
    <p:sldId id="1426" r:id="rId503"/>
    <p:sldId id="1428" r:id="rId504"/>
    <p:sldId id="1429" r:id="rId505"/>
    <p:sldId id="1430" r:id="rId506"/>
    <p:sldId id="1431" r:id="rId507"/>
    <p:sldId id="1432" r:id="rId508"/>
    <p:sldId id="1433" r:id="rId509"/>
    <p:sldId id="1434" r:id="rId510"/>
    <p:sldId id="1437" r:id="rId511"/>
    <p:sldId id="1439" r:id="rId512"/>
    <p:sldId id="1440" r:id="rId513"/>
    <p:sldId id="1442" r:id="rId514"/>
    <p:sldId id="1443" r:id="rId515"/>
    <p:sldId id="1444" r:id="rId516"/>
    <p:sldId id="1447" r:id="rId517"/>
    <p:sldId id="1450" r:id="rId518"/>
    <p:sldId id="1452" r:id="rId519"/>
    <p:sldId id="1453" r:id="rId520"/>
    <p:sldId id="1454" r:id="rId521"/>
    <p:sldId id="1456" r:id="rId522"/>
    <p:sldId id="1457" r:id="rId523"/>
    <p:sldId id="1458" r:id="rId524"/>
    <p:sldId id="1459" r:id="rId525"/>
    <p:sldId id="1461" r:id="rId526"/>
    <p:sldId id="1501" r:id="rId527"/>
    <p:sldId id="1502" r:id="rId528"/>
    <p:sldId id="1503" r:id="rId529"/>
    <p:sldId id="1504" r:id="rId530"/>
    <p:sldId id="1462" r:id="rId531"/>
    <p:sldId id="1463" r:id="rId532"/>
    <p:sldId id="1464" r:id="rId533"/>
    <p:sldId id="1465" r:id="rId534"/>
    <p:sldId id="1470" r:id="rId535"/>
    <p:sldId id="1471" r:id="rId536"/>
    <p:sldId id="1472" r:id="rId537"/>
    <p:sldId id="1482" r:id="rId538"/>
    <p:sldId id="1483" r:id="rId539"/>
    <p:sldId id="1484" r:id="rId540"/>
    <p:sldId id="1486" r:id="rId541"/>
    <p:sldId id="1496" r:id="rId542"/>
    <p:sldId id="1505" r:id="rId543"/>
    <p:sldId id="1507" r:id="rId544"/>
    <p:sldId id="1508" r:id="rId545"/>
    <p:sldId id="1509" r:id="rId546"/>
    <p:sldId id="1510" r:id="rId547"/>
    <p:sldId id="1512" r:id="rId548"/>
    <p:sldId id="1513" r:id="rId549"/>
    <p:sldId id="1515" r:id="rId550"/>
    <p:sldId id="1516" r:id="rId551"/>
    <p:sldId id="1520" r:id="rId552"/>
    <p:sldId id="1521" r:id="rId553"/>
    <p:sldId id="1522" r:id="rId554"/>
    <p:sldId id="1523" r:id="rId555"/>
    <p:sldId id="1524" r:id="rId556"/>
    <p:sldId id="1525" r:id="rId557"/>
    <p:sldId id="1526" r:id="rId558"/>
    <p:sldId id="1529" r:id="rId559"/>
    <p:sldId id="1536" r:id="rId560"/>
    <p:sldId id="1537" r:id="rId561"/>
    <p:sldId id="1539" r:id="rId562"/>
    <p:sldId id="1540" r:id="rId563"/>
    <p:sldId id="1541" r:id="rId564"/>
    <p:sldId id="1542" r:id="rId565"/>
    <p:sldId id="1543" r:id="rId566"/>
    <p:sldId id="1544" r:id="rId567"/>
    <p:sldId id="1545" r:id="rId568"/>
    <p:sldId id="1546" r:id="rId569"/>
    <p:sldId id="1547" r:id="rId570"/>
    <p:sldId id="1548" r:id="rId571"/>
    <p:sldId id="1549" r:id="rId572"/>
    <p:sldId id="1550" r:id="rId573"/>
    <p:sldId id="1551" r:id="rId574"/>
    <p:sldId id="1552" r:id="rId575"/>
    <p:sldId id="1553" r:id="rId576"/>
    <p:sldId id="1554" r:id="rId577"/>
    <p:sldId id="1555" r:id="rId578"/>
    <p:sldId id="1889" r:id="rId579"/>
    <p:sldId id="1556" r:id="rId580"/>
    <p:sldId id="1557" r:id="rId581"/>
    <p:sldId id="1558" r:id="rId582"/>
    <p:sldId id="1559" r:id="rId583"/>
    <p:sldId id="1560" r:id="rId584"/>
    <p:sldId id="1561" r:id="rId585"/>
    <p:sldId id="1562" r:id="rId586"/>
    <p:sldId id="1563" r:id="rId587"/>
    <p:sldId id="1564" r:id="rId588"/>
    <p:sldId id="1565" r:id="rId589"/>
    <p:sldId id="1566" r:id="rId590"/>
    <p:sldId id="1567" r:id="rId591"/>
    <p:sldId id="1568" r:id="rId592"/>
    <p:sldId id="1569" r:id="rId593"/>
    <p:sldId id="1570" r:id="rId594"/>
    <p:sldId id="1571" r:id="rId595"/>
    <p:sldId id="1572" r:id="rId596"/>
    <p:sldId id="1573" r:id="rId597"/>
    <p:sldId id="1574" r:id="rId598"/>
    <p:sldId id="1575" r:id="rId599"/>
    <p:sldId id="1576" r:id="rId600"/>
    <p:sldId id="1577" r:id="rId601"/>
    <p:sldId id="1578" r:id="rId602"/>
    <p:sldId id="1579" r:id="rId603"/>
    <p:sldId id="1580" r:id="rId604"/>
    <p:sldId id="1581" r:id="rId605"/>
    <p:sldId id="1582" r:id="rId606"/>
    <p:sldId id="1583" r:id="rId607"/>
    <p:sldId id="1584" r:id="rId608"/>
    <p:sldId id="1585" r:id="rId609"/>
    <p:sldId id="1586" r:id="rId610"/>
    <p:sldId id="1587" r:id="rId611"/>
    <p:sldId id="1588" r:id="rId612"/>
    <p:sldId id="1589" r:id="rId613"/>
    <p:sldId id="1590" r:id="rId614"/>
    <p:sldId id="1591" r:id="rId615"/>
    <p:sldId id="1592" r:id="rId616"/>
    <p:sldId id="1593" r:id="rId617"/>
    <p:sldId id="1594" r:id="rId618"/>
    <p:sldId id="1595" r:id="rId619"/>
    <p:sldId id="1596" r:id="rId620"/>
    <p:sldId id="1597" r:id="rId621"/>
    <p:sldId id="1598" r:id="rId622"/>
    <p:sldId id="1599" r:id="rId623"/>
    <p:sldId id="1600" r:id="rId624"/>
    <p:sldId id="1601" r:id="rId625"/>
    <p:sldId id="1602" r:id="rId626"/>
    <p:sldId id="1603" r:id="rId627"/>
    <p:sldId id="1604" r:id="rId628"/>
    <p:sldId id="1605" r:id="rId629"/>
    <p:sldId id="1606" r:id="rId630"/>
    <p:sldId id="1607" r:id="rId631"/>
    <p:sldId id="1608" r:id="rId632"/>
    <p:sldId id="1609" r:id="rId633"/>
    <p:sldId id="1610" r:id="rId634"/>
    <p:sldId id="1611" r:id="rId635"/>
    <p:sldId id="1612" r:id="rId636"/>
    <p:sldId id="1613" r:id="rId637"/>
    <p:sldId id="1614" r:id="rId638"/>
    <p:sldId id="1615" r:id="rId639"/>
    <p:sldId id="1616" r:id="rId640"/>
    <p:sldId id="1617" r:id="rId641"/>
    <p:sldId id="1618" r:id="rId642"/>
    <p:sldId id="1619" r:id="rId643"/>
    <p:sldId id="1620" r:id="rId644"/>
    <p:sldId id="1621" r:id="rId645"/>
    <p:sldId id="1622" r:id="rId646"/>
    <p:sldId id="1623" r:id="rId647"/>
    <p:sldId id="1624" r:id="rId648"/>
    <p:sldId id="1625" r:id="rId649"/>
    <p:sldId id="1626" r:id="rId650"/>
    <p:sldId id="1627" r:id="rId651"/>
    <p:sldId id="1628" r:id="rId652"/>
    <p:sldId id="1629" r:id="rId653"/>
    <p:sldId id="1630" r:id="rId654"/>
    <p:sldId id="1631" r:id="rId655"/>
    <p:sldId id="1632" r:id="rId656"/>
    <p:sldId id="1633" r:id="rId657"/>
    <p:sldId id="1634" r:id="rId658"/>
    <p:sldId id="1635" r:id="rId659"/>
    <p:sldId id="1636" r:id="rId660"/>
    <p:sldId id="1637" r:id="rId661"/>
    <p:sldId id="1638" r:id="rId662"/>
    <p:sldId id="1639" r:id="rId663"/>
    <p:sldId id="1640" r:id="rId664"/>
    <p:sldId id="1641" r:id="rId665"/>
    <p:sldId id="1642" r:id="rId666"/>
    <p:sldId id="1643" r:id="rId667"/>
    <p:sldId id="1644" r:id="rId668"/>
    <p:sldId id="1645" r:id="rId669"/>
    <p:sldId id="1646" r:id="rId670"/>
    <p:sldId id="1647" r:id="rId671"/>
    <p:sldId id="1648" r:id="rId672"/>
    <p:sldId id="1649" r:id="rId673"/>
    <p:sldId id="1650" r:id="rId674"/>
    <p:sldId id="1651" r:id="rId675"/>
    <p:sldId id="1652" r:id="rId676"/>
    <p:sldId id="1653" r:id="rId677"/>
    <p:sldId id="1654" r:id="rId678"/>
    <p:sldId id="1655" r:id="rId679"/>
    <p:sldId id="1656" r:id="rId680"/>
    <p:sldId id="1657" r:id="rId681"/>
    <p:sldId id="1658" r:id="rId682"/>
    <p:sldId id="1659" r:id="rId683"/>
    <p:sldId id="1660" r:id="rId684"/>
    <p:sldId id="1661" r:id="rId685"/>
    <p:sldId id="1662" r:id="rId686"/>
    <p:sldId id="1663" r:id="rId687"/>
    <p:sldId id="1664" r:id="rId688"/>
    <p:sldId id="1665" r:id="rId689"/>
    <p:sldId id="1666" r:id="rId690"/>
    <p:sldId id="1667" r:id="rId691"/>
    <p:sldId id="1668" r:id="rId692"/>
    <p:sldId id="1669" r:id="rId693"/>
    <p:sldId id="1670" r:id="rId694"/>
    <p:sldId id="1671" r:id="rId695"/>
    <p:sldId id="1672" r:id="rId696"/>
    <p:sldId id="1673" r:id="rId697"/>
    <p:sldId id="1674" r:id="rId698"/>
    <p:sldId id="1675" r:id="rId699"/>
    <p:sldId id="1676" r:id="rId700"/>
    <p:sldId id="1677" r:id="rId701"/>
    <p:sldId id="1678" r:id="rId702"/>
    <p:sldId id="1679" r:id="rId703"/>
    <p:sldId id="1680" r:id="rId704"/>
    <p:sldId id="1681" r:id="rId705"/>
    <p:sldId id="1682" r:id="rId706"/>
    <p:sldId id="1683" r:id="rId707"/>
    <p:sldId id="1684" r:id="rId708"/>
    <p:sldId id="1685" r:id="rId709"/>
    <p:sldId id="1686" r:id="rId710"/>
    <p:sldId id="1687" r:id="rId711"/>
    <p:sldId id="1688" r:id="rId712"/>
    <p:sldId id="1689" r:id="rId713"/>
    <p:sldId id="1690" r:id="rId714"/>
    <p:sldId id="1691" r:id="rId715"/>
    <p:sldId id="1692" r:id="rId716"/>
    <p:sldId id="1693" r:id="rId717"/>
    <p:sldId id="1694" r:id="rId718"/>
    <p:sldId id="1695" r:id="rId719"/>
    <p:sldId id="1696" r:id="rId720"/>
    <p:sldId id="1697" r:id="rId721"/>
    <p:sldId id="1698" r:id="rId722"/>
    <p:sldId id="1699" r:id="rId723"/>
    <p:sldId id="1700" r:id="rId724"/>
    <p:sldId id="1701" r:id="rId725"/>
    <p:sldId id="1702" r:id="rId726"/>
    <p:sldId id="1703" r:id="rId727"/>
    <p:sldId id="1704" r:id="rId728"/>
    <p:sldId id="1705" r:id="rId729"/>
    <p:sldId id="1706" r:id="rId730"/>
    <p:sldId id="1707" r:id="rId731"/>
    <p:sldId id="1708" r:id="rId732"/>
    <p:sldId id="1709" r:id="rId733"/>
    <p:sldId id="1710" r:id="rId734"/>
    <p:sldId id="1711" r:id="rId735"/>
    <p:sldId id="1712" r:id="rId736"/>
    <p:sldId id="1713" r:id="rId737"/>
    <p:sldId id="1714" r:id="rId738"/>
    <p:sldId id="1715" r:id="rId739"/>
    <p:sldId id="1716" r:id="rId740"/>
    <p:sldId id="1717" r:id="rId741"/>
    <p:sldId id="1718" r:id="rId742"/>
    <p:sldId id="1719" r:id="rId743"/>
    <p:sldId id="1720" r:id="rId744"/>
    <p:sldId id="1721" r:id="rId745"/>
    <p:sldId id="1722" r:id="rId746"/>
    <p:sldId id="1723" r:id="rId747"/>
    <p:sldId id="1724" r:id="rId748"/>
    <p:sldId id="1725" r:id="rId749"/>
    <p:sldId id="1726" r:id="rId750"/>
    <p:sldId id="1727" r:id="rId751"/>
    <p:sldId id="1728" r:id="rId752"/>
    <p:sldId id="1729" r:id="rId753"/>
    <p:sldId id="1730" r:id="rId754"/>
    <p:sldId id="1731" r:id="rId755"/>
    <p:sldId id="1732" r:id="rId756"/>
    <p:sldId id="1733" r:id="rId757"/>
    <p:sldId id="1734" r:id="rId758"/>
    <p:sldId id="1735" r:id="rId759"/>
    <p:sldId id="1736" r:id="rId760"/>
    <p:sldId id="1737" r:id="rId761"/>
    <p:sldId id="1738" r:id="rId762"/>
    <p:sldId id="1739" r:id="rId763"/>
    <p:sldId id="1740" r:id="rId764"/>
    <p:sldId id="1741" r:id="rId765"/>
    <p:sldId id="1742" r:id="rId766"/>
    <p:sldId id="1743" r:id="rId767"/>
    <p:sldId id="1744" r:id="rId768"/>
    <p:sldId id="1745" r:id="rId769"/>
    <p:sldId id="1746" r:id="rId770"/>
    <p:sldId id="1747" r:id="rId771"/>
    <p:sldId id="1748" r:id="rId772"/>
    <p:sldId id="1749" r:id="rId773"/>
    <p:sldId id="1750" r:id="rId774"/>
    <p:sldId id="1751" r:id="rId775"/>
    <p:sldId id="1752" r:id="rId776"/>
    <p:sldId id="1753" r:id="rId777"/>
    <p:sldId id="1754" r:id="rId778"/>
    <p:sldId id="1755" r:id="rId779"/>
    <p:sldId id="1756" r:id="rId780"/>
    <p:sldId id="1757" r:id="rId781"/>
    <p:sldId id="1758" r:id="rId782"/>
    <p:sldId id="1759" r:id="rId783"/>
    <p:sldId id="1760" r:id="rId784"/>
    <p:sldId id="1761" r:id="rId785"/>
    <p:sldId id="1762" r:id="rId786"/>
    <p:sldId id="1763" r:id="rId787"/>
    <p:sldId id="1764" r:id="rId788"/>
    <p:sldId id="1765" r:id="rId789"/>
    <p:sldId id="1766" r:id="rId790"/>
    <p:sldId id="1767" r:id="rId791"/>
    <p:sldId id="1768" r:id="rId792"/>
    <p:sldId id="1769" r:id="rId793"/>
    <p:sldId id="1770" r:id="rId794"/>
    <p:sldId id="1771" r:id="rId795"/>
    <p:sldId id="1772" r:id="rId796"/>
    <p:sldId id="1773" r:id="rId797"/>
    <p:sldId id="1774" r:id="rId798"/>
    <p:sldId id="1775" r:id="rId799"/>
    <p:sldId id="1776" r:id="rId800"/>
    <p:sldId id="1777" r:id="rId801"/>
    <p:sldId id="1778" r:id="rId802"/>
    <p:sldId id="1779" r:id="rId803"/>
    <p:sldId id="1780" r:id="rId804"/>
    <p:sldId id="1781" r:id="rId805"/>
    <p:sldId id="1782" r:id="rId806"/>
    <p:sldId id="1783" r:id="rId807"/>
    <p:sldId id="1784" r:id="rId808"/>
    <p:sldId id="1785" r:id="rId809"/>
    <p:sldId id="1786" r:id="rId810"/>
    <p:sldId id="1787" r:id="rId811"/>
    <p:sldId id="1788" r:id="rId812"/>
    <p:sldId id="1789" r:id="rId813"/>
    <p:sldId id="1790" r:id="rId814"/>
    <p:sldId id="1791" r:id="rId815"/>
    <p:sldId id="1792" r:id="rId816"/>
    <p:sldId id="1793" r:id="rId817"/>
    <p:sldId id="1794" r:id="rId818"/>
    <p:sldId id="1795" r:id="rId819"/>
    <p:sldId id="1796" r:id="rId820"/>
    <p:sldId id="1797" r:id="rId821"/>
    <p:sldId id="1798" r:id="rId822"/>
    <p:sldId id="1799" r:id="rId823"/>
    <p:sldId id="1800" r:id="rId824"/>
    <p:sldId id="1801" r:id="rId825"/>
    <p:sldId id="1802" r:id="rId826"/>
    <p:sldId id="1803" r:id="rId827"/>
    <p:sldId id="1804" r:id="rId828"/>
    <p:sldId id="1805" r:id="rId829"/>
    <p:sldId id="1806" r:id="rId830"/>
    <p:sldId id="1807" r:id="rId831"/>
    <p:sldId id="1808" r:id="rId832"/>
    <p:sldId id="1809" r:id="rId833"/>
    <p:sldId id="1810" r:id="rId834"/>
    <p:sldId id="1811" r:id="rId835"/>
    <p:sldId id="1812" r:id="rId836"/>
    <p:sldId id="1813" r:id="rId837"/>
    <p:sldId id="1814" r:id="rId838"/>
    <p:sldId id="1815" r:id="rId839"/>
    <p:sldId id="1816" r:id="rId840"/>
    <p:sldId id="1817" r:id="rId841"/>
    <p:sldId id="1818" r:id="rId842"/>
    <p:sldId id="1819" r:id="rId843"/>
    <p:sldId id="1820" r:id="rId844"/>
    <p:sldId id="1821" r:id="rId845"/>
    <p:sldId id="1822" r:id="rId846"/>
    <p:sldId id="1823" r:id="rId847"/>
    <p:sldId id="1824" r:id="rId848"/>
    <p:sldId id="1825" r:id="rId849"/>
    <p:sldId id="1826" r:id="rId850"/>
    <p:sldId id="1827" r:id="rId851"/>
    <p:sldId id="1828" r:id="rId852"/>
    <p:sldId id="1829" r:id="rId853"/>
    <p:sldId id="1830" r:id="rId854"/>
    <p:sldId id="1831" r:id="rId855"/>
    <p:sldId id="1832" r:id="rId856"/>
    <p:sldId id="1833" r:id="rId857"/>
    <p:sldId id="1834" r:id="rId858"/>
    <p:sldId id="1835" r:id="rId859"/>
    <p:sldId id="1836" r:id="rId860"/>
    <p:sldId id="1837" r:id="rId861"/>
    <p:sldId id="1838" r:id="rId862"/>
    <p:sldId id="1839" r:id="rId863"/>
    <p:sldId id="1840" r:id="rId864"/>
    <p:sldId id="1841" r:id="rId865"/>
    <p:sldId id="1842" r:id="rId866"/>
    <p:sldId id="1843" r:id="rId867"/>
    <p:sldId id="1844" r:id="rId868"/>
    <p:sldId id="1845" r:id="rId869"/>
    <p:sldId id="1846" r:id="rId870"/>
    <p:sldId id="1847" r:id="rId871"/>
    <p:sldId id="1848" r:id="rId872"/>
    <p:sldId id="1849" r:id="rId873"/>
    <p:sldId id="1850" r:id="rId874"/>
    <p:sldId id="1851" r:id="rId875"/>
    <p:sldId id="1852" r:id="rId876"/>
    <p:sldId id="1853" r:id="rId877"/>
    <p:sldId id="1854" r:id="rId878"/>
    <p:sldId id="1855" r:id="rId879"/>
    <p:sldId id="1856" r:id="rId880"/>
    <p:sldId id="1857" r:id="rId881"/>
    <p:sldId id="1858" r:id="rId882"/>
    <p:sldId id="1859" r:id="rId883"/>
    <p:sldId id="1860" r:id="rId884"/>
    <p:sldId id="1861" r:id="rId885"/>
    <p:sldId id="1862" r:id="rId886"/>
    <p:sldId id="1863" r:id="rId887"/>
    <p:sldId id="1864" r:id="rId888"/>
    <p:sldId id="1865" r:id="rId889"/>
    <p:sldId id="1866" r:id="rId890"/>
    <p:sldId id="1867" r:id="rId891"/>
    <p:sldId id="1868" r:id="rId892"/>
    <p:sldId id="1869" r:id="rId893"/>
    <p:sldId id="1870" r:id="rId894"/>
    <p:sldId id="1871" r:id="rId895"/>
    <p:sldId id="1872" r:id="rId896"/>
    <p:sldId id="1873" r:id="rId897"/>
    <p:sldId id="1874" r:id="rId898"/>
    <p:sldId id="1875" r:id="rId899"/>
    <p:sldId id="1876" r:id="rId900"/>
    <p:sldId id="1877" r:id="rId901"/>
    <p:sldId id="1878" r:id="rId902"/>
    <p:sldId id="1879" r:id="rId903"/>
    <p:sldId id="1880" r:id="rId904"/>
    <p:sldId id="1881" r:id="rId905"/>
    <p:sldId id="1882" r:id="rId906"/>
    <p:sldId id="1883" r:id="rId907"/>
    <p:sldId id="1884" r:id="rId908"/>
    <p:sldId id="1885" r:id="rId909"/>
    <p:sldId id="1886" r:id="rId910"/>
    <p:sldId id="1887" r:id="rId911"/>
    <p:sldId id="1888" r:id="rId912"/>
  </p:sldIdLst>
  <p:sldSz cx="9144000" cy="6858000" type="screen4x3"/>
  <p:notesSz cx="6858000" cy="9144000"/>
  <p:defaultTextStyle>
    <a:defPPr>
      <a:defRPr lang="zh-H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0066"/>
    <a:srgbClr val="CC33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15620"/>
    <p:restoredTop sz="94660"/>
  </p:normalViewPr>
  <p:slideViewPr>
    <p:cSldViewPr>
      <p:cViewPr varScale="1">
        <p:scale>
          <a:sx n="100" d="100"/>
          <a:sy n="100" d="100"/>
        </p:scale>
        <p:origin x="-810" y="-102"/>
      </p:cViewPr>
      <p:guideLst>
        <p:guide orient="horz" pos="2160"/>
        <p:guide pos="2880"/>
      </p:guideLst>
    </p:cSldViewPr>
  </p:slideViewPr>
  <p:notesTextViewPr>
    <p:cViewPr>
      <p:scale>
        <a:sx n="1" d="1"/>
        <a:sy n="1" d="1"/>
      </p:scale>
      <p:origin x="0" y="0"/>
    </p:cViewPr>
  </p:notesTextViewPr>
  <p:sorterViewPr>
    <p:cViewPr>
      <p:scale>
        <a:sx n="100" d="100"/>
        <a:sy n="100" d="100"/>
      </p:scale>
      <p:origin x="0" y="20087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671" Type="http://schemas.openxmlformats.org/officeDocument/2006/relationships/slide" Target="slides/slide670.xml"/><Relationship Id="rId769" Type="http://schemas.openxmlformats.org/officeDocument/2006/relationships/slide" Target="slides/slide768.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629" Type="http://schemas.openxmlformats.org/officeDocument/2006/relationships/slide" Target="slides/slide628.xml"/><Relationship Id="rId170" Type="http://schemas.openxmlformats.org/officeDocument/2006/relationships/slide" Target="slides/slide169.xml"/><Relationship Id="rId836" Type="http://schemas.openxmlformats.org/officeDocument/2006/relationships/slide" Target="slides/slide835.xml"/><Relationship Id="rId268" Type="http://schemas.openxmlformats.org/officeDocument/2006/relationships/slide" Target="slides/slide267.xml"/><Relationship Id="rId475" Type="http://schemas.openxmlformats.org/officeDocument/2006/relationships/slide" Target="slides/slide474.xml"/><Relationship Id="rId682" Type="http://schemas.openxmlformats.org/officeDocument/2006/relationships/slide" Target="slides/slide681.xml"/><Relationship Id="rId903" Type="http://schemas.openxmlformats.org/officeDocument/2006/relationships/slide" Target="slides/slide902.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181" Type="http://schemas.openxmlformats.org/officeDocument/2006/relationships/slide" Target="slides/slide180.xml"/><Relationship Id="rId402" Type="http://schemas.openxmlformats.org/officeDocument/2006/relationships/slide" Target="slides/slide401.xml"/><Relationship Id="rId847" Type="http://schemas.openxmlformats.org/officeDocument/2006/relationships/slide" Target="slides/slide846.xml"/><Relationship Id="rId279" Type="http://schemas.openxmlformats.org/officeDocument/2006/relationships/slide" Target="slides/slide278.xml"/><Relationship Id="rId486" Type="http://schemas.openxmlformats.org/officeDocument/2006/relationships/slide" Target="slides/slide485.xml"/><Relationship Id="rId693" Type="http://schemas.openxmlformats.org/officeDocument/2006/relationships/slide" Target="slides/slide692.xml"/><Relationship Id="rId707" Type="http://schemas.openxmlformats.org/officeDocument/2006/relationships/slide" Target="slides/slide706.xml"/><Relationship Id="rId914" Type="http://schemas.openxmlformats.org/officeDocument/2006/relationships/handoutMaster" Target="handoutMasters/handoutMaster1.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760" Type="http://schemas.openxmlformats.org/officeDocument/2006/relationships/slide" Target="slides/slide75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858" Type="http://schemas.openxmlformats.org/officeDocument/2006/relationships/slide" Target="slides/slide857.xml"/><Relationship Id="rId497" Type="http://schemas.openxmlformats.org/officeDocument/2006/relationships/slide" Target="slides/slide496.xml"/><Relationship Id="rId620" Type="http://schemas.openxmlformats.org/officeDocument/2006/relationships/slide" Target="slides/slide619.xml"/><Relationship Id="rId718" Type="http://schemas.openxmlformats.org/officeDocument/2006/relationships/slide" Target="slides/slide717.xml"/><Relationship Id="rId357" Type="http://schemas.openxmlformats.org/officeDocument/2006/relationships/slide" Target="slides/slide356.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771" Type="http://schemas.openxmlformats.org/officeDocument/2006/relationships/slide" Target="slides/slide770.xml"/><Relationship Id="rId869" Type="http://schemas.openxmlformats.org/officeDocument/2006/relationships/slide" Target="slides/slide868.xml"/><Relationship Id="rId424" Type="http://schemas.openxmlformats.org/officeDocument/2006/relationships/slide" Target="slides/slide423.xml"/><Relationship Id="rId631" Type="http://schemas.openxmlformats.org/officeDocument/2006/relationships/slide" Target="slides/slide630.xml"/><Relationship Id="rId729" Type="http://schemas.openxmlformats.org/officeDocument/2006/relationships/slide" Target="slides/slide728.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782" Type="http://schemas.openxmlformats.org/officeDocument/2006/relationships/slide" Target="slides/slide781.xml"/><Relationship Id="rId228" Type="http://schemas.openxmlformats.org/officeDocument/2006/relationships/slide" Target="slides/slide227.xml"/><Relationship Id="rId435" Type="http://schemas.openxmlformats.org/officeDocument/2006/relationships/slide" Target="slides/slide434.xml"/><Relationship Id="rId642" Type="http://schemas.openxmlformats.org/officeDocument/2006/relationships/slide" Target="slides/slide641.xml"/><Relationship Id="rId281" Type="http://schemas.openxmlformats.org/officeDocument/2006/relationships/slide" Target="slides/slide280.xml"/><Relationship Id="rId502" Type="http://schemas.openxmlformats.org/officeDocument/2006/relationships/slide" Target="slides/slide501.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93" Type="http://schemas.openxmlformats.org/officeDocument/2006/relationships/slide" Target="slides/slide792.xml"/><Relationship Id="rId807" Type="http://schemas.openxmlformats.org/officeDocument/2006/relationships/slide" Target="slides/slide806.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653" Type="http://schemas.openxmlformats.org/officeDocument/2006/relationships/slide" Target="slides/slide652.xml"/><Relationship Id="rId292" Type="http://schemas.openxmlformats.org/officeDocument/2006/relationships/slide" Target="slides/slide291.xml"/><Relationship Id="rId306" Type="http://schemas.openxmlformats.org/officeDocument/2006/relationships/slide" Target="slides/slide305.xml"/><Relationship Id="rId860" Type="http://schemas.openxmlformats.org/officeDocument/2006/relationships/slide" Target="slides/slide859.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slide" Target="slides/slide596.xml"/><Relationship Id="rId720" Type="http://schemas.openxmlformats.org/officeDocument/2006/relationships/slide" Target="slides/slide719.xml"/><Relationship Id="rId818" Type="http://schemas.openxmlformats.org/officeDocument/2006/relationships/slide" Target="slides/slide817.xml"/><Relationship Id="rId152" Type="http://schemas.openxmlformats.org/officeDocument/2006/relationships/slide" Target="slides/slide151.xml"/><Relationship Id="rId457" Type="http://schemas.openxmlformats.org/officeDocument/2006/relationships/slide" Target="slides/slide456.xml"/><Relationship Id="rId664" Type="http://schemas.openxmlformats.org/officeDocument/2006/relationships/slide" Target="slides/slide663.xml"/><Relationship Id="rId871" Type="http://schemas.openxmlformats.org/officeDocument/2006/relationships/slide" Target="slides/slide870.xml"/><Relationship Id="rId14" Type="http://schemas.openxmlformats.org/officeDocument/2006/relationships/slide" Target="slides/slide13.xml"/><Relationship Id="rId317" Type="http://schemas.openxmlformats.org/officeDocument/2006/relationships/slide" Target="slides/slide316.xml"/><Relationship Id="rId524" Type="http://schemas.openxmlformats.org/officeDocument/2006/relationships/slide" Target="slides/slide523.xml"/><Relationship Id="rId731" Type="http://schemas.openxmlformats.org/officeDocument/2006/relationships/slide" Target="slides/slide730.xml"/><Relationship Id="rId98" Type="http://schemas.openxmlformats.org/officeDocument/2006/relationships/slide" Target="slides/slide97.xml"/><Relationship Id="rId163" Type="http://schemas.openxmlformats.org/officeDocument/2006/relationships/slide" Target="slides/slide162.xml"/><Relationship Id="rId370" Type="http://schemas.openxmlformats.org/officeDocument/2006/relationships/slide" Target="slides/slide369.xml"/><Relationship Id="rId829" Type="http://schemas.openxmlformats.org/officeDocument/2006/relationships/slide" Target="slides/slide828.xml"/><Relationship Id="rId230" Type="http://schemas.openxmlformats.org/officeDocument/2006/relationships/slide" Target="slides/slide229.xml"/><Relationship Id="rId468" Type="http://schemas.openxmlformats.org/officeDocument/2006/relationships/slide" Target="slides/slide467.xml"/><Relationship Id="rId675" Type="http://schemas.openxmlformats.org/officeDocument/2006/relationships/slide" Target="slides/slide674.xml"/><Relationship Id="rId840" Type="http://schemas.openxmlformats.org/officeDocument/2006/relationships/slide" Target="slides/slide839.xml"/><Relationship Id="rId882" Type="http://schemas.openxmlformats.org/officeDocument/2006/relationships/slide" Target="slides/slide881.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535" Type="http://schemas.openxmlformats.org/officeDocument/2006/relationships/slide" Target="slides/slide534.xml"/><Relationship Id="rId577" Type="http://schemas.openxmlformats.org/officeDocument/2006/relationships/slide" Target="slides/slide576.xml"/><Relationship Id="rId700" Type="http://schemas.openxmlformats.org/officeDocument/2006/relationships/slide" Target="slides/slide699.xml"/><Relationship Id="rId742" Type="http://schemas.openxmlformats.org/officeDocument/2006/relationships/slide" Target="slides/slide741.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784" Type="http://schemas.openxmlformats.org/officeDocument/2006/relationships/slide" Target="slides/slide783.xml"/><Relationship Id="rId241" Type="http://schemas.openxmlformats.org/officeDocument/2006/relationships/slide" Target="slides/slide240.xml"/><Relationship Id="rId437" Type="http://schemas.openxmlformats.org/officeDocument/2006/relationships/slide" Target="slides/slide436.xml"/><Relationship Id="rId479" Type="http://schemas.openxmlformats.org/officeDocument/2006/relationships/slide" Target="slides/slide478.xml"/><Relationship Id="rId644" Type="http://schemas.openxmlformats.org/officeDocument/2006/relationships/slide" Target="slides/slide643.xml"/><Relationship Id="rId686" Type="http://schemas.openxmlformats.org/officeDocument/2006/relationships/slide" Target="slides/slide685.xml"/><Relationship Id="rId851" Type="http://schemas.openxmlformats.org/officeDocument/2006/relationships/slide" Target="slides/slide850.xml"/><Relationship Id="rId893" Type="http://schemas.openxmlformats.org/officeDocument/2006/relationships/slide" Target="slides/slide892.xml"/><Relationship Id="rId907" Type="http://schemas.openxmlformats.org/officeDocument/2006/relationships/slide" Target="slides/slide906.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490" Type="http://schemas.openxmlformats.org/officeDocument/2006/relationships/slide" Target="slides/slide489.xml"/><Relationship Id="rId504" Type="http://schemas.openxmlformats.org/officeDocument/2006/relationships/slide" Target="slides/slide503.xml"/><Relationship Id="rId546" Type="http://schemas.openxmlformats.org/officeDocument/2006/relationships/slide" Target="slides/slide545.xml"/><Relationship Id="rId711" Type="http://schemas.openxmlformats.org/officeDocument/2006/relationships/slide" Target="slides/slide710.xml"/><Relationship Id="rId753" Type="http://schemas.openxmlformats.org/officeDocument/2006/relationships/slide" Target="slides/slide752.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588" Type="http://schemas.openxmlformats.org/officeDocument/2006/relationships/slide" Target="slides/slide587.xml"/><Relationship Id="rId795" Type="http://schemas.openxmlformats.org/officeDocument/2006/relationships/slide" Target="slides/slide794.xml"/><Relationship Id="rId809" Type="http://schemas.openxmlformats.org/officeDocument/2006/relationships/slide" Target="slides/slide808.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613" Type="http://schemas.openxmlformats.org/officeDocument/2006/relationships/slide" Target="slides/slide612.xml"/><Relationship Id="rId655" Type="http://schemas.openxmlformats.org/officeDocument/2006/relationships/slide" Target="slides/slide654.xml"/><Relationship Id="rId697" Type="http://schemas.openxmlformats.org/officeDocument/2006/relationships/slide" Target="slides/slide696.xml"/><Relationship Id="rId820" Type="http://schemas.openxmlformats.org/officeDocument/2006/relationships/slide" Target="slides/slide819.xml"/><Relationship Id="rId862" Type="http://schemas.openxmlformats.org/officeDocument/2006/relationships/slide" Target="slides/slide861.xml"/><Relationship Id="rId918" Type="http://schemas.openxmlformats.org/officeDocument/2006/relationships/tableStyles" Target="tableStyles.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722" Type="http://schemas.openxmlformats.org/officeDocument/2006/relationships/slide" Target="slides/slide721.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557" Type="http://schemas.openxmlformats.org/officeDocument/2006/relationships/slide" Target="slides/slide556.xml"/><Relationship Id="rId599" Type="http://schemas.openxmlformats.org/officeDocument/2006/relationships/slide" Target="slides/slide598.xml"/><Relationship Id="rId764" Type="http://schemas.openxmlformats.org/officeDocument/2006/relationships/slide" Target="slides/slide763.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624" Type="http://schemas.openxmlformats.org/officeDocument/2006/relationships/slide" Target="slides/slide623.xml"/><Relationship Id="rId666" Type="http://schemas.openxmlformats.org/officeDocument/2006/relationships/slide" Target="slides/slide665.xml"/><Relationship Id="rId831" Type="http://schemas.openxmlformats.org/officeDocument/2006/relationships/slide" Target="slides/slide830.xml"/><Relationship Id="rId873" Type="http://schemas.openxmlformats.org/officeDocument/2006/relationships/slide" Target="slides/slide872.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26" Type="http://schemas.openxmlformats.org/officeDocument/2006/relationships/slide" Target="slides/slide525.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733" Type="http://schemas.openxmlformats.org/officeDocument/2006/relationships/slide" Target="slides/slide732.xml"/><Relationship Id="rId775" Type="http://schemas.openxmlformats.org/officeDocument/2006/relationships/slide" Target="slides/slide774.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635" Type="http://schemas.openxmlformats.org/officeDocument/2006/relationships/slide" Target="slides/slide634.xml"/><Relationship Id="rId677" Type="http://schemas.openxmlformats.org/officeDocument/2006/relationships/slide" Target="slides/slide676.xml"/><Relationship Id="rId800" Type="http://schemas.openxmlformats.org/officeDocument/2006/relationships/slide" Target="slides/slide799.xml"/><Relationship Id="rId842" Type="http://schemas.openxmlformats.org/officeDocument/2006/relationships/slide" Target="slides/slide841.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702" Type="http://schemas.openxmlformats.org/officeDocument/2006/relationships/slide" Target="slides/slide701.xml"/><Relationship Id="rId884" Type="http://schemas.openxmlformats.org/officeDocument/2006/relationships/slide" Target="slides/slide88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537" Type="http://schemas.openxmlformats.org/officeDocument/2006/relationships/slide" Target="slides/slide536.xml"/><Relationship Id="rId579" Type="http://schemas.openxmlformats.org/officeDocument/2006/relationships/slide" Target="slides/slide578.xml"/><Relationship Id="rId744" Type="http://schemas.openxmlformats.org/officeDocument/2006/relationships/slide" Target="slides/slide743.xml"/><Relationship Id="rId786" Type="http://schemas.openxmlformats.org/officeDocument/2006/relationships/slide" Target="slides/slide785.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590" Type="http://schemas.openxmlformats.org/officeDocument/2006/relationships/slide" Target="slides/slide589.xml"/><Relationship Id="rId604" Type="http://schemas.openxmlformats.org/officeDocument/2006/relationships/slide" Target="slides/slide603.xml"/><Relationship Id="rId646" Type="http://schemas.openxmlformats.org/officeDocument/2006/relationships/slide" Target="slides/slide645.xml"/><Relationship Id="rId811" Type="http://schemas.openxmlformats.org/officeDocument/2006/relationships/slide" Target="slides/slide810.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506" Type="http://schemas.openxmlformats.org/officeDocument/2006/relationships/slide" Target="slides/slide505.xml"/><Relationship Id="rId688" Type="http://schemas.openxmlformats.org/officeDocument/2006/relationships/slide" Target="slides/slide687.xml"/><Relationship Id="rId853" Type="http://schemas.openxmlformats.org/officeDocument/2006/relationships/slide" Target="slides/slide852.xml"/><Relationship Id="rId895" Type="http://schemas.openxmlformats.org/officeDocument/2006/relationships/slide" Target="slides/slide894.xml"/><Relationship Id="rId909" Type="http://schemas.openxmlformats.org/officeDocument/2006/relationships/slide" Target="slides/slide908.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slide" Target="slides/slide491.xml"/><Relationship Id="rId548" Type="http://schemas.openxmlformats.org/officeDocument/2006/relationships/slide" Target="slides/slide547.xml"/><Relationship Id="rId713" Type="http://schemas.openxmlformats.org/officeDocument/2006/relationships/slide" Target="slides/slide712.xml"/><Relationship Id="rId755" Type="http://schemas.openxmlformats.org/officeDocument/2006/relationships/slide" Target="slides/slide754.xml"/><Relationship Id="rId797" Type="http://schemas.openxmlformats.org/officeDocument/2006/relationships/slide" Target="slides/slide796.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822" Type="http://schemas.openxmlformats.org/officeDocument/2006/relationships/slide" Target="slides/slide821.xml"/><Relationship Id="rId212" Type="http://schemas.openxmlformats.org/officeDocument/2006/relationships/slide" Target="slides/slide211.xml"/><Relationship Id="rId254" Type="http://schemas.openxmlformats.org/officeDocument/2006/relationships/slide" Target="slides/slide253.xml"/><Relationship Id="rId657" Type="http://schemas.openxmlformats.org/officeDocument/2006/relationships/slide" Target="slides/slide656.xml"/><Relationship Id="rId699" Type="http://schemas.openxmlformats.org/officeDocument/2006/relationships/slide" Target="slides/slide698.xml"/><Relationship Id="rId864" Type="http://schemas.openxmlformats.org/officeDocument/2006/relationships/slide" Target="slides/slide86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461" Type="http://schemas.openxmlformats.org/officeDocument/2006/relationships/slide" Target="slides/slide460.xml"/><Relationship Id="rId517" Type="http://schemas.openxmlformats.org/officeDocument/2006/relationships/slide" Target="slides/slide516.xml"/><Relationship Id="rId559" Type="http://schemas.openxmlformats.org/officeDocument/2006/relationships/slide" Target="slides/slide558.xml"/><Relationship Id="rId724" Type="http://schemas.openxmlformats.org/officeDocument/2006/relationships/slide" Target="slides/slide723.xml"/><Relationship Id="rId766" Type="http://schemas.openxmlformats.org/officeDocument/2006/relationships/slide" Target="slides/slide765.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570" Type="http://schemas.openxmlformats.org/officeDocument/2006/relationships/slide" Target="slides/slide569.xml"/><Relationship Id="rId626" Type="http://schemas.openxmlformats.org/officeDocument/2006/relationships/slide" Target="slides/slide625.xml"/><Relationship Id="rId223" Type="http://schemas.openxmlformats.org/officeDocument/2006/relationships/slide" Target="slides/slide222.xml"/><Relationship Id="rId430" Type="http://schemas.openxmlformats.org/officeDocument/2006/relationships/slide" Target="slides/slide429.xml"/><Relationship Id="rId668" Type="http://schemas.openxmlformats.org/officeDocument/2006/relationships/slide" Target="slides/slide667.xml"/><Relationship Id="rId833" Type="http://schemas.openxmlformats.org/officeDocument/2006/relationships/slide" Target="slides/slide832.xml"/><Relationship Id="rId875" Type="http://schemas.openxmlformats.org/officeDocument/2006/relationships/slide" Target="slides/slide874.xml"/><Relationship Id="rId18" Type="http://schemas.openxmlformats.org/officeDocument/2006/relationships/slide" Target="slides/slide17.xml"/><Relationship Id="rId265" Type="http://schemas.openxmlformats.org/officeDocument/2006/relationships/slide" Target="slides/slide264.xml"/><Relationship Id="rId472" Type="http://schemas.openxmlformats.org/officeDocument/2006/relationships/slide" Target="slides/slide471.xml"/><Relationship Id="rId528" Type="http://schemas.openxmlformats.org/officeDocument/2006/relationships/slide" Target="slides/slide527.xml"/><Relationship Id="rId735" Type="http://schemas.openxmlformats.org/officeDocument/2006/relationships/slide" Target="slides/slide734.xml"/><Relationship Id="rId900" Type="http://schemas.openxmlformats.org/officeDocument/2006/relationships/slide" Target="slides/slide899.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581" Type="http://schemas.openxmlformats.org/officeDocument/2006/relationships/slide" Target="slides/slide580.xml"/><Relationship Id="rId777" Type="http://schemas.openxmlformats.org/officeDocument/2006/relationships/slide" Target="slides/slide776.xml"/><Relationship Id="rId71" Type="http://schemas.openxmlformats.org/officeDocument/2006/relationships/slide" Target="slides/slide70.xml"/><Relationship Id="rId234" Type="http://schemas.openxmlformats.org/officeDocument/2006/relationships/slide" Target="slides/slide233.xml"/><Relationship Id="rId637" Type="http://schemas.openxmlformats.org/officeDocument/2006/relationships/slide" Target="slides/slide636.xml"/><Relationship Id="rId679" Type="http://schemas.openxmlformats.org/officeDocument/2006/relationships/slide" Target="slides/slide678.xml"/><Relationship Id="rId802" Type="http://schemas.openxmlformats.org/officeDocument/2006/relationships/slide" Target="slides/slide801.xml"/><Relationship Id="rId844" Type="http://schemas.openxmlformats.org/officeDocument/2006/relationships/slide" Target="slides/slide843.xml"/><Relationship Id="rId886" Type="http://schemas.openxmlformats.org/officeDocument/2006/relationships/slide" Target="slides/slide885.xml"/><Relationship Id="rId2" Type="http://schemas.openxmlformats.org/officeDocument/2006/relationships/slide" Target="slides/slide1.xml"/><Relationship Id="rId29" Type="http://schemas.openxmlformats.org/officeDocument/2006/relationships/slide" Target="slides/slide28.xml"/><Relationship Id="rId276" Type="http://schemas.openxmlformats.org/officeDocument/2006/relationships/slide" Target="slides/slide275.xml"/><Relationship Id="rId441" Type="http://schemas.openxmlformats.org/officeDocument/2006/relationships/slide" Target="slides/slide440.xml"/><Relationship Id="rId483" Type="http://schemas.openxmlformats.org/officeDocument/2006/relationships/slide" Target="slides/slide482.xml"/><Relationship Id="rId539" Type="http://schemas.openxmlformats.org/officeDocument/2006/relationships/slide" Target="slides/slide538.xml"/><Relationship Id="rId690" Type="http://schemas.openxmlformats.org/officeDocument/2006/relationships/slide" Target="slides/slide689.xml"/><Relationship Id="rId704" Type="http://schemas.openxmlformats.org/officeDocument/2006/relationships/slide" Target="slides/slide703.xml"/><Relationship Id="rId746" Type="http://schemas.openxmlformats.org/officeDocument/2006/relationships/slide" Target="slides/slide745.xml"/><Relationship Id="rId911" Type="http://schemas.openxmlformats.org/officeDocument/2006/relationships/slide" Target="slides/slide910.xml"/><Relationship Id="rId40" Type="http://schemas.openxmlformats.org/officeDocument/2006/relationships/slide" Target="slides/slide39.xml"/><Relationship Id="rId136" Type="http://schemas.openxmlformats.org/officeDocument/2006/relationships/slide" Target="slides/slide135.xml"/><Relationship Id="rId178" Type="http://schemas.openxmlformats.org/officeDocument/2006/relationships/slide" Target="slides/slide177.xml"/><Relationship Id="rId301" Type="http://schemas.openxmlformats.org/officeDocument/2006/relationships/slide" Target="slides/slide300.xml"/><Relationship Id="rId343" Type="http://schemas.openxmlformats.org/officeDocument/2006/relationships/slide" Target="slides/slide342.xml"/><Relationship Id="rId550" Type="http://schemas.openxmlformats.org/officeDocument/2006/relationships/slide" Target="slides/slide549.xml"/><Relationship Id="rId788" Type="http://schemas.openxmlformats.org/officeDocument/2006/relationships/slide" Target="slides/slide787.xml"/><Relationship Id="rId82" Type="http://schemas.openxmlformats.org/officeDocument/2006/relationships/slide" Target="slides/slide81.xml"/><Relationship Id="rId203" Type="http://schemas.openxmlformats.org/officeDocument/2006/relationships/slide" Target="slides/slide202.xml"/><Relationship Id="rId385" Type="http://schemas.openxmlformats.org/officeDocument/2006/relationships/slide" Target="slides/slide384.xml"/><Relationship Id="rId592" Type="http://schemas.openxmlformats.org/officeDocument/2006/relationships/slide" Target="slides/slide591.xml"/><Relationship Id="rId606" Type="http://schemas.openxmlformats.org/officeDocument/2006/relationships/slide" Target="slides/slide605.xml"/><Relationship Id="rId648" Type="http://schemas.openxmlformats.org/officeDocument/2006/relationships/slide" Target="slides/slide647.xml"/><Relationship Id="rId813" Type="http://schemas.openxmlformats.org/officeDocument/2006/relationships/slide" Target="slides/slide812.xml"/><Relationship Id="rId855" Type="http://schemas.openxmlformats.org/officeDocument/2006/relationships/slide" Target="slides/slide854.xml"/><Relationship Id="rId245" Type="http://schemas.openxmlformats.org/officeDocument/2006/relationships/slide" Target="slides/slide244.xml"/><Relationship Id="rId287" Type="http://schemas.openxmlformats.org/officeDocument/2006/relationships/slide" Target="slides/slide286.xml"/><Relationship Id="rId410" Type="http://schemas.openxmlformats.org/officeDocument/2006/relationships/slide" Target="slides/slide409.xml"/><Relationship Id="rId452" Type="http://schemas.openxmlformats.org/officeDocument/2006/relationships/slide" Target="slides/slide451.xml"/><Relationship Id="rId494" Type="http://schemas.openxmlformats.org/officeDocument/2006/relationships/slide" Target="slides/slide493.xml"/><Relationship Id="rId508" Type="http://schemas.openxmlformats.org/officeDocument/2006/relationships/slide" Target="slides/slide507.xml"/><Relationship Id="rId715" Type="http://schemas.openxmlformats.org/officeDocument/2006/relationships/slide" Target="slides/slide714.xml"/><Relationship Id="rId897" Type="http://schemas.openxmlformats.org/officeDocument/2006/relationships/slide" Target="slides/slide896.xml"/><Relationship Id="rId105" Type="http://schemas.openxmlformats.org/officeDocument/2006/relationships/slide" Target="slides/slide104.xml"/><Relationship Id="rId147" Type="http://schemas.openxmlformats.org/officeDocument/2006/relationships/slide" Target="slides/slide146.xml"/><Relationship Id="rId312" Type="http://schemas.openxmlformats.org/officeDocument/2006/relationships/slide" Target="slides/slide311.xml"/><Relationship Id="rId354" Type="http://schemas.openxmlformats.org/officeDocument/2006/relationships/slide" Target="slides/slide353.xml"/><Relationship Id="rId757" Type="http://schemas.openxmlformats.org/officeDocument/2006/relationships/slide" Target="slides/slide756.xml"/><Relationship Id="rId799" Type="http://schemas.openxmlformats.org/officeDocument/2006/relationships/slide" Target="slides/slide798.xml"/><Relationship Id="rId51" Type="http://schemas.openxmlformats.org/officeDocument/2006/relationships/slide" Target="slides/slide50.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561" Type="http://schemas.openxmlformats.org/officeDocument/2006/relationships/slide" Target="slides/slide560.xml"/><Relationship Id="rId617" Type="http://schemas.openxmlformats.org/officeDocument/2006/relationships/slide" Target="slides/slide616.xml"/><Relationship Id="rId659" Type="http://schemas.openxmlformats.org/officeDocument/2006/relationships/slide" Target="slides/slide658.xml"/><Relationship Id="rId824" Type="http://schemas.openxmlformats.org/officeDocument/2006/relationships/slide" Target="slides/slide823.xml"/><Relationship Id="rId866" Type="http://schemas.openxmlformats.org/officeDocument/2006/relationships/slide" Target="slides/slide865.xml"/><Relationship Id="rId214" Type="http://schemas.openxmlformats.org/officeDocument/2006/relationships/slide" Target="slides/slide213.xml"/><Relationship Id="rId256" Type="http://schemas.openxmlformats.org/officeDocument/2006/relationships/slide" Target="slides/slide255.xml"/><Relationship Id="rId298" Type="http://schemas.openxmlformats.org/officeDocument/2006/relationships/slide" Target="slides/slide297.xml"/><Relationship Id="rId421" Type="http://schemas.openxmlformats.org/officeDocument/2006/relationships/slide" Target="slides/slide420.xml"/><Relationship Id="rId463" Type="http://schemas.openxmlformats.org/officeDocument/2006/relationships/slide" Target="slides/slide462.xml"/><Relationship Id="rId519" Type="http://schemas.openxmlformats.org/officeDocument/2006/relationships/slide" Target="slides/slide518.xml"/><Relationship Id="rId670" Type="http://schemas.openxmlformats.org/officeDocument/2006/relationships/slide" Target="slides/slide669.xml"/><Relationship Id="rId116" Type="http://schemas.openxmlformats.org/officeDocument/2006/relationships/slide" Target="slides/slide115.xml"/><Relationship Id="rId158" Type="http://schemas.openxmlformats.org/officeDocument/2006/relationships/slide" Target="slides/slide157.xml"/><Relationship Id="rId323" Type="http://schemas.openxmlformats.org/officeDocument/2006/relationships/slide" Target="slides/slide322.xml"/><Relationship Id="rId530" Type="http://schemas.openxmlformats.org/officeDocument/2006/relationships/slide" Target="slides/slide529.xml"/><Relationship Id="rId726" Type="http://schemas.openxmlformats.org/officeDocument/2006/relationships/slide" Target="slides/slide725.xml"/><Relationship Id="rId768" Type="http://schemas.openxmlformats.org/officeDocument/2006/relationships/slide" Target="slides/slide767.xml"/><Relationship Id="rId20" Type="http://schemas.openxmlformats.org/officeDocument/2006/relationships/slide" Target="slides/slide19.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628" Type="http://schemas.openxmlformats.org/officeDocument/2006/relationships/slide" Target="slides/slide627.xml"/><Relationship Id="rId835" Type="http://schemas.openxmlformats.org/officeDocument/2006/relationships/slide" Target="slides/slide834.xml"/><Relationship Id="rId225" Type="http://schemas.openxmlformats.org/officeDocument/2006/relationships/slide" Target="slides/slide224.xml"/><Relationship Id="rId267" Type="http://schemas.openxmlformats.org/officeDocument/2006/relationships/slide" Target="slides/slide266.xml"/><Relationship Id="rId432" Type="http://schemas.openxmlformats.org/officeDocument/2006/relationships/slide" Target="slides/slide431.xml"/><Relationship Id="rId474" Type="http://schemas.openxmlformats.org/officeDocument/2006/relationships/slide" Target="slides/slide473.xml"/><Relationship Id="rId877" Type="http://schemas.openxmlformats.org/officeDocument/2006/relationships/slide" Target="slides/slide876.xml"/><Relationship Id="rId127" Type="http://schemas.openxmlformats.org/officeDocument/2006/relationships/slide" Target="slides/slide126.xml"/><Relationship Id="rId681" Type="http://schemas.openxmlformats.org/officeDocument/2006/relationships/slide" Target="slides/slide680.xml"/><Relationship Id="rId737" Type="http://schemas.openxmlformats.org/officeDocument/2006/relationships/slide" Target="slides/slide736.xml"/><Relationship Id="rId779" Type="http://schemas.openxmlformats.org/officeDocument/2006/relationships/slide" Target="slides/slide778.xml"/><Relationship Id="rId902" Type="http://schemas.openxmlformats.org/officeDocument/2006/relationships/slide" Target="slides/slide901.xml"/><Relationship Id="rId31" Type="http://schemas.openxmlformats.org/officeDocument/2006/relationships/slide" Target="slides/slide30.xml"/><Relationship Id="rId73" Type="http://schemas.openxmlformats.org/officeDocument/2006/relationships/slide" Target="slides/slide72.xml"/><Relationship Id="rId169" Type="http://schemas.openxmlformats.org/officeDocument/2006/relationships/slide" Target="slides/slide168.xml"/><Relationship Id="rId334" Type="http://schemas.openxmlformats.org/officeDocument/2006/relationships/slide" Target="slides/slide333.xml"/><Relationship Id="rId376" Type="http://schemas.openxmlformats.org/officeDocument/2006/relationships/slide" Target="slides/slide375.xml"/><Relationship Id="rId541" Type="http://schemas.openxmlformats.org/officeDocument/2006/relationships/slide" Target="slides/slide540.xml"/><Relationship Id="rId583" Type="http://schemas.openxmlformats.org/officeDocument/2006/relationships/slide" Target="slides/slide582.xml"/><Relationship Id="rId639" Type="http://schemas.openxmlformats.org/officeDocument/2006/relationships/slide" Target="slides/slide638.xml"/><Relationship Id="rId790" Type="http://schemas.openxmlformats.org/officeDocument/2006/relationships/slide" Target="slides/slide789.xml"/><Relationship Id="rId804" Type="http://schemas.openxmlformats.org/officeDocument/2006/relationships/slide" Target="slides/slide803.xml"/><Relationship Id="rId4" Type="http://schemas.openxmlformats.org/officeDocument/2006/relationships/slide" Target="slides/slide3.xml"/><Relationship Id="rId180" Type="http://schemas.openxmlformats.org/officeDocument/2006/relationships/slide" Target="slides/slide179.xml"/><Relationship Id="rId236" Type="http://schemas.openxmlformats.org/officeDocument/2006/relationships/slide" Target="slides/slide235.xml"/><Relationship Id="rId278" Type="http://schemas.openxmlformats.org/officeDocument/2006/relationships/slide" Target="slides/slide277.xml"/><Relationship Id="rId401" Type="http://schemas.openxmlformats.org/officeDocument/2006/relationships/slide" Target="slides/slide400.xml"/><Relationship Id="rId443" Type="http://schemas.openxmlformats.org/officeDocument/2006/relationships/slide" Target="slides/slide442.xml"/><Relationship Id="rId650" Type="http://schemas.openxmlformats.org/officeDocument/2006/relationships/slide" Target="slides/slide649.xml"/><Relationship Id="rId846" Type="http://schemas.openxmlformats.org/officeDocument/2006/relationships/slide" Target="slides/slide845.xml"/><Relationship Id="rId888" Type="http://schemas.openxmlformats.org/officeDocument/2006/relationships/slide" Target="slides/slide887.xml"/><Relationship Id="rId303" Type="http://schemas.openxmlformats.org/officeDocument/2006/relationships/slide" Target="slides/slide302.xml"/><Relationship Id="rId485" Type="http://schemas.openxmlformats.org/officeDocument/2006/relationships/slide" Target="slides/slide484.xml"/><Relationship Id="rId692" Type="http://schemas.openxmlformats.org/officeDocument/2006/relationships/slide" Target="slides/slide691.xml"/><Relationship Id="rId706" Type="http://schemas.openxmlformats.org/officeDocument/2006/relationships/slide" Target="slides/slide705.xml"/><Relationship Id="rId748" Type="http://schemas.openxmlformats.org/officeDocument/2006/relationships/slide" Target="slides/slide747.xml"/><Relationship Id="rId913" Type="http://schemas.openxmlformats.org/officeDocument/2006/relationships/notesMaster" Target="notesMasters/notesMaster1.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594" Type="http://schemas.openxmlformats.org/officeDocument/2006/relationships/slide" Target="slides/slide593.xml"/><Relationship Id="rId608" Type="http://schemas.openxmlformats.org/officeDocument/2006/relationships/slide" Target="slides/slide607.xml"/><Relationship Id="rId815" Type="http://schemas.openxmlformats.org/officeDocument/2006/relationships/slide" Target="slides/slide814.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857" Type="http://schemas.openxmlformats.org/officeDocument/2006/relationships/slide" Target="slides/slide856.xml"/><Relationship Id="rId899" Type="http://schemas.openxmlformats.org/officeDocument/2006/relationships/slide" Target="slides/slide898.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661" Type="http://schemas.openxmlformats.org/officeDocument/2006/relationships/slide" Target="slides/slide660.xml"/><Relationship Id="rId717" Type="http://schemas.openxmlformats.org/officeDocument/2006/relationships/slide" Target="slides/slide716.xml"/><Relationship Id="rId759" Type="http://schemas.openxmlformats.org/officeDocument/2006/relationships/slide" Target="slides/slide75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619" Type="http://schemas.openxmlformats.org/officeDocument/2006/relationships/slide" Target="slides/slide618.xml"/><Relationship Id="rId770" Type="http://schemas.openxmlformats.org/officeDocument/2006/relationships/slide" Target="slides/slide769.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826" Type="http://schemas.openxmlformats.org/officeDocument/2006/relationships/slide" Target="slides/slide825.xml"/><Relationship Id="rId868" Type="http://schemas.openxmlformats.org/officeDocument/2006/relationships/slide" Target="slides/slide867.xml"/><Relationship Id="rId258" Type="http://schemas.openxmlformats.org/officeDocument/2006/relationships/slide" Target="slides/slide257.xml"/><Relationship Id="rId465" Type="http://schemas.openxmlformats.org/officeDocument/2006/relationships/slide" Target="slides/slide464.xml"/><Relationship Id="rId630" Type="http://schemas.openxmlformats.org/officeDocument/2006/relationships/slide" Target="slides/slide629.xml"/><Relationship Id="rId672" Type="http://schemas.openxmlformats.org/officeDocument/2006/relationships/slide" Target="slides/slide671.xml"/><Relationship Id="rId728" Type="http://schemas.openxmlformats.org/officeDocument/2006/relationships/slide" Target="slides/slide72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slide" Target="slides/slide573.xml"/><Relationship Id="rId171" Type="http://schemas.openxmlformats.org/officeDocument/2006/relationships/slide" Target="slides/slide170.xml"/><Relationship Id="rId227" Type="http://schemas.openxmlformats.org/officeDocument/2006/relationships/slide" Target="slides/slide226.xml"/><Relationship Id="rId781" Type="http://schemas.openxmlformats.org/officeDocument/2006/relationships/slide" Target="slides/slide780.xml"/><Relationship Id="rId837" Type="http://schemas.openxmlformats.org/officeDocument/2006/relationships/slide" Target="slides/slide836.xml"/><Relationship Id="rId879" Type="http://schemas.openxmlformats.org/officeDocument/2006/relationships/slide" Target="slides/slide878.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641" Type="http://schemas.openxmlformats.org/officeDocument/2006/relationships/slide" Target="slides/slide640.xml"/><Relationship Id="rId683" Type="http://schemas.openxmlformats.org/officeDocument/2006/relationships/slide" Target="slides/slide682.xml"/><Relationship Id="rId739" Type="http://schemas.openxmlformats.org/officeDocument/2006/relationships/slide" Target="slides/slide738.xml"/><Relationship Id="rId890" Type="http://schemas.openxmlformats.org/officeDocument/2006/relationships/slide" Target="slides/slide889.xml"/><Relationship Id="rId904" Type="http://schemas.openxmlformats.org/officeDocument/2006/relationships/slide" Target="slides/slide903.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585" Type="http://schemas.openxmlformats.org/officeDocument/2006/relationships/slide" Target="slides/slide584.xml"/><Relationship Id="rId750" Type="http://schemas.openxmlformats.org/officeDocument/2006/relationships/slide" Target="slides/slide749.xml"/><Relationship Id="rId792" Type="http://schemas.openxmlformats.org/officeDocument/2006/relationships/slide" Target="slides/slide791.xml"/><Relationship Id="rId806" Type="http://schemas.openxmlformats.org/officeDocument/2006/relationships/slide" Target="slides/slide805.xml"/><Relationship Id="rId848" Type="http://schemas.openxmlformats.org/officeDocument/2006/relationships/slide" Target="slides/slide847.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610" Type="http://schemas.openxmlformats.org/officeDocument/2006/relationships/slide" Target="slides/slide609.xml"/><Relationship Id="rId652" Type="http://schemas.openxmlformats.org/officeDocument/2006/relationships/slide" Target="slides/slide651.xml"/><Relationship Id="rId694" Type="http://schemas.openxmlformats.org/officeDocument/2006/relationships/slide" Target="slides/slide693.xml"/><Relationship Id="rId708" Type="http://schemas.openxmlformats.org/officeDocument/2006/relationships/slide" Target="slides/slide707.xml"/><Relationship Id="rId915" Type="http://schemas.openxmlformats.org/officeDocument/2006/relationships/presProps" Target="presProps.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596" Type="http://schemas.openxmlformats.org/officeDocument/2006/relationships/slide" Target="slides/slide595.xml"/><Relationship Id="rId761" Type="http://schemas.openxmlformats.org/officeDocument/2006/relationships/slide" Target="slides/slide760.xml"/><Relationship Id="rId817" Type="http://schemas.openxmlformats.org/officeDocument/2006/relationships/slide" Target="slides/slide816.xml"/><Relationship Id="rId859" Type="http://schemas.openxmlformats.org/officeDocument/2006/relationships/slide" Target="slides/slide85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621" Type="http://schemas.openxmlformats.org/officeDocument/2006/relationships/slide" Target="slides/slide620.xml"/><Relationship Id="rId663" Type="http://schemas.openxmlformats.org/officeDocument/2006/relationships/slide" Target="slides/slide662.xml"/><Relationship Id="rId870" Type="http://schemas.openxmlformats.org/officeDocument/2006/relationships/slide" Target="slides/slide869.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719" Type="http://schemas.openxmlformats.org/officeDocument/2006/relationships/slide" Target="slides/slide718.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730" Type="http://schemas.openxmlformats.org/officeDocument/2006/relationships/slide" Target="slides/slide729.xml"/><Relationship Id="rId772" Type="http://schemas.openxmlformats.org/officeDocument/2006/relationships/slide" Target="slides/slide771.xml"/><Relationship Id="rId828" Type="http://schemas.openxmlformats.org/officeDocument/2006/relationships/slide" Target="slides/slide827.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632" Type="http://schemas.openxmlformats.org/officeDocument/2006/relationships/slide" Target="slides/slide631.xml"/><Relationship Id="rId271" Type="http://schemas.openxmlformats.org/officeDocument/2006/relationships/slide" Target="slides/slide270.xml"/><Relationship Id="rId674" Type="http://schemas.openxmlformats.org/officeDocument/2006/relationships/slide" Target="slides/slide673.xml"/><Relationship Id="rId881" Type="http://schemas.openxmlformats.org/officeDocument/2006/relationships/slide" Target="slides/slide88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741" Type="http://schemas.openxmlformats.org/officeDocument/2006/relationships/slide" Target="slides/slide740.xml"/><Relationship Id="rId783" Type="http://schemas.openxmlformats.org/officeDocument/2006/relationships/slide" Target="slides/slide782.xml"/><Relationship Id="rId839" Type="http://schemas.openxmlformats.org/officeDocument/2006/relationships/slide" Target="slides/slide83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643" Type="http://schemas.openxmlformats.org/officeDocument/2006/relationships/slide" Target="slides/slide642.xml"/><Relationship Id="rId240" Type="http://schemas.openxmlformats.org/officeDocument/2006/relationships/slide" Target="slides/slide239.xml"/><Relationship Id="rId478" Type="http://schemas.openxmlformats.org/officeDocument/2006/relationships/slide" Target="slides/slide477.xml"/><Relationship Id="rId685" Type="http://schemas.openxmlformats.org/officeDocument/2006/relationships/slide" Target="slides/slide684.xml"/><Relationship Id="rId850" Type="http://schemas.openxmlformats.org/officeDocument/2006/relationships/slide" Target="slides/slide849.xml"/><Relationship Id="rId892" Type="http://schemas.openxmlformats.org/officeDocument/2006/relationships/slide" Target="slides/slide891.xml"/><Relationship Id="rId906" Type="http://schemas.openxmlformats.org/officeDocument/2006/relationships/slide" Target="slides/slide905.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710" Type="http://schemas.openxmlformats.org/officeDocument/2006/relationships/slide" Target="slides/slide709.xml"/><Relationship Id="rId752" Type="http://schemas.openxmlformats.org/officeDocument/2006/relationships/slide" Target="slides/slide751.xml"/><Relationship Id="rId808" Type="http://schemas.openxmlformats.org/officeDocument/2006/relationships/slide" Target="slides/slide80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slide" Target="slides/slide611.xml"/><Relationship Id="rId794" Type="http://schemas.openxmlformats.org/officeDocument/2006/relationships/slide" Target="slides/slide793.xml"/><Relationship Id="rId251" Type="http://schemas.openxmlformats.org/officeDocument/2006/relationships/slide" Target="slides/slide250.xml"/><Relationship Id="rId489" Type="http://schemas.openxmlformats.org/officeDocument/2006/relationships/slide" Target="slides/slide488.xml"/><Relationship Id="rId654" Type="http://schemas.openxmlformats.org/officeDocument/2006/relationships/slide" Target="slides/slide653.xml"/><Relationship Id="rId696" Type="http://schemas.openxmlformats.org/officeDocument/2006/relationships/slide" Target="slides/slide695.xml"/><Relationship Id="rId861" Type="http://schemas.openxmlformats.org/officeDocument/2006/relationships/slide" Target="slides/slide860.xml"/><Relationship Id="rId917" Type="http://schemas.openxmlformats.org/officeDocument/2006/relationships/theme" Target="theme/theme1.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721" Type="http://schemas.openxmlformats.org/officeDocument/2006/relationships/slide" Target="slides/slide720.xml"/><Relationship Id="rId763" Type="http://schemas.openxmlformats.org/officeDocument/2006/relationships/slide" Target="slides/slide762.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819" Type="http://schemas.openxmlformats.org/officeDocument/2006/relationships/slide" Target="slides/slide818.xml"/><Relationship Id="rId220" Type="http://schemas.openxmlformats.org/officeDocument/2006/relationships/slide" Target="slides/slide219.xml"/><Relationship Id="rId458" Type="http://schemas.openxmlformats.org/officeDocument/2006/relationships/slide" Target="slides/slide457.xml"/><Relationship Id="rId623" Type="http://schemas.openxmlformats.org/officeDocument/2006/relationships/slide" Target="slides/slide622.xml"/><Relationship Id="rId665" Type="http://schemas.openxmlformats.org/officeDocument/2006/relationships/slide" Target="slides/slide664.xml"/><Relationship Id="rId830" Type="http://schemas.openxmlformats.org/officeDocument/2006/relationships/slide" Target="slides/slide829.xml"/><Relationship Id="rId872" Type="http://schemas.openxmlformats.org/officeDocument/2006/relationships/slide" Target="slides/slide871.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732" Type="http://schemas.openxmlformats.org/officeDocument/2006/relationships/slide" Target="slides/slide731.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774" Type="http://schemas.openxmlformats.org/officeDocument/2006/relationships/slide" Target="slides/slide773.xml"/><Relationship Id="rId427" Type="http://schemas.openxmlformats.org/officeDocument/2006/relationships/slide" Target="slides/slide426.xml"/><Relationship Id="rId469" Type="http://schemas.openxmlformats.org/officeDocument/2006/relationships/slide" Target="slides/slide468.xml"/><Relationship Id="rId634" Type="http://schemas.openxmlformats.org/officeDocument/2006/relationships/slide" Target="slides/slide633.xml"/><Relationship Id="rId676" Type="http://schemas.openxmlformats.org/officeDocument/2006/relationships/slide" Target="slides/slide675.xml"/><Relationship Id="rId841" Type="http://schemas.openxmlformats.org/officeDocument/2006/relationships/slide" Target="slides/slide840.xml"/><Relationship Id="rId883" Type="http://schemas.openxmlformats.org/officeDocument/2006/relationships/slide" Target="slides/slide882.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701" Type="http://schemas.openxmlformats.org/officeDocument/2006/relationships/slide" Target="slides/slide700.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743" Type="http://schemas.openxmlformats.org/officeDocument/2006/relationships/slide" Target="slides/slide742.xml"/><Relationship Id="rId785" Type="http://schemas.openxmlformats.org/officeDocument/2006/relationships/slide" Target="slides/slide784.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645" Type="http://schemas.openxmlformats.org/officeDocument/2006/relationships/slide" Target="slides/slide644.xml"/><Relationship Id="rId687" Type="http://schemas.openxmlformats.org/officeDocument/2006/relationships/slide" Target="slides/slide686.xml"/><Relationship Id="rId810" Type="http://schemas.openxmlformats.org/officeDocument/2006/relationships/slide" Target="slides/slide809.xml"/><Relationship Id="rId852" Type="http://schemas.openxmlformats.org/officeDocument/2006/relationships/slide" Target="slides/slide851.xml"/><Relationship Id="rId908" Type="http://schemas.openxmlformats.org/officeDocument/2006/relationships/slide" Target="slides/slide907.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712" Type="http://schemas.openxmlformats.org/officeDocument/2006/relationships/slide" Target="slides/slide711.xml"/><Relationship Id="rId894" Type="http://schemas.openxmlformats.org/officeDocument/2006/relationships/slide" Target="slides/slide89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754" Type="http://schemas.openxmlformats.org/officeDocument/2006/relationships/slide" Target="slides/slide753.xml"/><Relationship Id="rId796" Type="http://schemas.openxmlformats.org/officeDocument/2006/relationships/slide" Target="slides/slide795.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slide" Target="slides/slide613.xml"/><Relationship Id="rId656" Type="http://schemas.openxmlformats.org/officeDocument/2006/relationships/slide" Target="slides/slide655.xml"/><Relationship Id="rId821" Type="http://schemas.openxmlformats.org/officeDocument/2006/relationships/slide" Target="slides/slide820.xml"/><Relationship Id="rId863" Type="http://schemas.openxmlformats.org/officeDocument/2006/relationships/slide" Target="slides/slide862.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698" Type="http://schemas.openxmlformats.org/officeDocument/2006/relationships/slide" Target="slides/slide697.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723" Type="http://schemas.openxmlformats.org/officeDocument/2006/relationships/slide" Target="slides/slide722.xml"/><Relationship Id="rId765" Type="http://schemas.openxmlformats.org/officeDocument/2006/relationships/slide" Target="slides/slide764.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625" Type="http://schemas.openxmlformats.org/officeDocument/2006/relationships/slide" Target="slides/slide624.xml"/><Relationship Id="rId832" Type="http://schemas.openxmlformats.org/officeDocument/2006/relationships/slide" Target="slides/slide831.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667" Type="http://schemas.openxmlformats.org/officeDocument/2006/relationships/slide" Target="slides/slide666.xml"/><Relationship Id="rId874" Type="http://schemas.openxmlformats.org/officeDocument/2006/relationships/slide" Target="slides/slide873.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 Id="rId734" Type="http://schemas.openxmlformats.org/officeDocument/2006/relationships/slide" Target="slides/slide733.xml"/><Relationship Id="rId776" Type="http://schemas.openxmlformats.org/officeDocument/2006/relationships/slide" Target="slides/slide775.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580" Type="http://schemas.openxmlformats.org/officeDocument/2006/relationships/slide" Target="slides/slide579.xml"/><Relationship Id="rId636" Type="http://schemas.openxmlformats.org/officeDocument/2006/relationships/slide" Target="slides/slide635.xml"/><Relationship Id="rId801" Type="http://schemas.openxmlformats.org/officeDocument/2006/relationships/slide" Target="slides/slide800.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678" Type="http://schemas.openxmlformats.org/officeDocument/2006/relationships/slide" Target="slides/slide677.xml"/><Relationship Id="rId843" Type="http://schemas.openxmlformats.org/officeDocument/2006/relationships/slide" Target="slides/slide842.xml"/><Relationship Id="rId885" Type="http://schemas.openxmlformats.org/officeDocument/2006/relationships/slide" Target="slides/slide884.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703" Type="http://schemas.openxmlformats.org/officeDocument/2006/relationships/slide" Target="slides/slide702.xml"/><Relationship Id="rId745" Type="http://schemas.openxmlformats.org/officeDocument/2006/relationships/slide" Target="slides/slide744.xml"/><Relationship Id="rId910" Type="http://schemas.openxmlformats.org/officeDocument/2006/relationships/slide" Target="slides/slide909.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787" Type="http://schemas.openxmlformats.org/officeDocument/2006/relationships/slide" Target="slides/slide786.xml"/><Relationship Id="rId812" Type="http://schemas.openxmlformats.org/officeDocument/2006/relationships/slide" Target="slides/slide811.xml"/><Relationship Id="rId202" Type="http://schemas.openxmlformats.org/officeDocument/2006/relationships/slide" Target="slides/slide201.xml"/><Relationship Id="rId244" Type="http://schemas.openxmlformats.org/officeDocument/2006/relationships/slide" Target="slides/slide243.xml"/><Relationship Id="rId647" Type="http://schemas.openxmlformats.org/officeDocument/2006/relationships/slide" Target="slides/slide646.xml"/><Relationship Id="rId689" Type="http://schemas.openxmlformats.org/officeDocument/2006/relationships/slide" Target="slides/slide688.xml"/><Relationship Id="rId854" Type="http://schemas.openxmlformats.org/officeDocument/2006/relationships/slide" Target="slides/slide853.xml"/><Relationship Id="rId896" Type="http://schemas.openxmlformats.org/officeDocument/2006/relationships/slide" Target="slides/slide895.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714" Type="http://schemas.openxmlformats.org/officeDocument/2006/relationships/slide" Target="slides/slide713.xml"/><Relationship Id="rId756" Type="http://schemas.openxmlformats.org/officeDocument/2006/relationships/slide" Target="slides/slide755.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798" Type="http://schemas.openxmlformats.org/officeDocument/2006/relationships/slide" Target="slides/slide797.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616" Type="http://schemas.openxmlformats.org/officeDocument/2006/relationships/slide" Target="slides/slide615.xml"/><Relationship Id="rId658" Type="http://schemas.openxmlformats.org/officeDocument/2006/relationships/slide" Target="slides/slide657.xml"/><Relationship Id="rId823" Type="http://schemas.openxmlformats.org/officeDocument/2006/relationships/slide" Target="slides/slide822.xml"/><Relationship Id="rId865" Type="http://schemas.openxmlformats.org/officeDocument/2006/relationships/slide" Target="slides/slide864.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725" Type="http://schemas.openxmlformats.org/officeDocument/2006/relationships/slide" Target="slides/slide724.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767" Type="http://schemas.openxmlformats.org/officeDocument/2006/relationships/slide" Target="slides/slide766.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slide" Target="slides/slide570.xml"/><Relationship Id="rId627" Type="http://schemas.openxmlformats.org/officeDocument/2006/relationships/slide" Target="slides/slide626.xml"/><Relationship Id="rId669" Type="http://schemas.openxmlformats.org/officeDocument/2006/relationships/slide" Target="slides/slide668.xml"/><Relationship Id="rId834" Type="http://schemas.openxmlformats.org/officeDocument/2006/relationships/slide" Target="slides/slide833.xml"/><Relationship Id="rId876" Type="http://schemas.openxmlformats.org/officeDocument/2006/relationships/slide" Target="slides/slide875.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680" Type="http://schemas.openxmlformats.org/officeDocument/2006/relationships/slide" Target="slides/slide679.xml"/><Relationship Id="rId736" Type="http://schemas.openxmlformats.org/officeDocument/2006/relationships/slide" Target="slides/slide735.xml"/><Relationship Id="rId901" Type="http://schemas.openxmlformats.org/officeDocument/2006/relationships/slide" Target="slides/slide900.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78" Type="http://schemas.openxmlformats.org/officeDocument/2006/relationships/slide" Target="slides/slide777.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638" Type="http://schemas.openxmlformats.org/officeDocument/2006/relationships/slide" Target="slides/slide637.xml"/><Relationship Id="rId803" Type="http://schemas.openxmlformats.org/officeDocument/2006/relationships/slide" Target="slides/slide802.xml"/><Relationship Id="rId845" Type="http://schemas.openxmlformats.org/officeDocument/2006/relationships/slide" Target="slides/slide844.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705" Type="http://schemas.openxmlformats.org/officeDocument/2006/relationships/slide" Target="slides/slide704.xml"/><Relationship Id="rId887" Type="http://schemas.openxmlformats.org/officeDocument/2006/relationships/slide" Target="slides/slide886.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691" Type="http://schemas.openxmlformats.org/officeDocument/2006/relationships/slide" Target="slides/slide690.xml"/><Relationship Id="rId747" Type="http://schemas.openxmlformats.org/officeDocument/2006/relationships/slide" Target="slides/slide746.xml"/><Relationship Id="rId789" Type="http://schemas.openxmlformats.org/officeDocument/2006/relationships/slide" Target="slides/slide788.xml"/><Relationship Id="rId912" Type="http://schemas.openxmlformats.org/officeDocument/2006/relationships/slide" Target="slides/slide911.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607" Type="http://schemas.openxmlformats.org/officeDocument/2006/relationships/slide" Target="slides/slide606.xml"/><Relationship Id="rId649" Type="http://schemas.openxmlformats.org/officeDocument/2006/relationships/slide" Target="slides/slide648.xml"/><Relationship Id="rId814" Type="http://schemas.openxmlformats.org/officeDocument/2006/relationships/slide" Target="slides/slide813.xml"/><Relationship Id="rId856" Type="http://schemas.openxmlformats.org/officeDocument/2006/relationships/slide" Target="slides/slide855.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660" Type="http://schemas.openxmlformats.org/officeDocument/2006/relationships/slide" Target="slides/slide659.xml"/><Relationship Id="rId898" Type="http://schemas.openxmlformats.org/officeDocument/2006/relationships/slide" Target="slides/slide897.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716" Type="http://schemas.openxmlformats.org/officeDocument/2006/relationships/slide" Target="slides/slide715.xml"/><Relationship Id="rId758" Type="http://schemas.openxmlformats.org/officeDocument/2006/relationships/slide" Target="slides/slide757.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618" Type="http://schemas.openxmlformats.org/officeDocument/2006/relationships/slide" Target="slides/slide617.xml"/><Relationship Id="rId825" Type="http://schemas.openxmlformats.org/officeDocument/2006/relationships/slide" Target="slides/slide824.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867" Type="http://schemas.openxmlformats.org/officeDocument/2006/relationships/slide" Target="slides/slide866.xml"/><Relationship Id="rId299" Type="http://schemas.openxmlformats.org/officeDocument/2006/relationships/slide" Target="slides/slide298.xml"/><Relationship Id="rId727" Type="http://schemas.openxmlformats.org/officeDocument/2006/relationships/slide" Target="slides/slide726.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780" Type="http://schemas.openxmlformats.org/officeDocument/2006/relationships/slide" Target="slides/slide779.xml"/><Relationship Id="rId226" Type="http://schemas.openxmlformats.org/officeDocument/2006/relationships/slide" Target="slides/slide225.xml"/><Relationship Id="rId433" Type="http://schemas.openxmlformats.org/officeDocument/2006/relationships/slide" Target="slides/slide432.xml"/><Relationship Id="rId878" Type="http://schemas.openxmlformats.org/officeDocument/2006/relationships/slide" Target="slides/slide877.xml"/><Relationship Id="rId640" Type="http://schemas.openxmlformats.org/officeDocument/2006/relationships/slide" Target="slides/slide639.xml"/><Relationship Id="rId738" Type="http://schemas.openxmlformats.org/officeDocument/2006/relationships/slide" Target="slides/slide737.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805" Type="http://schemas.openxmlformats.org/officeDocument/2006/relationships/slide" Target="slides/slide804.xml"/><Relationship Id="rId5" Type="http://schemas.openxmlformats.org/officeDocument/2006/relationships/slide" Target="slides/slide4.xml"/><Relationship Id="rId237" Type="http://schemas.openxmlformats.org/officeDocument/2006/relationships/slide" Target="slides/slide236.xml"/><Relationship Id="rId791" Type="http://schemas.openxmlformats.org/officeDocument/2006/relationships/slide" Target="slides/slide790.xml"/><Relationship Id="rId889" Type="http://schemas.openxmlformats.org/officeDocument/2006/relationships/slide" Target="slides/slide888.xml"/><Relationship Id="rId444" Type="http://schemas.openxmlformats.org/officeDocument/2006/relationships/slide" Target="slides/slide443.xml"/><Relationship Id="rId651" Type="http://schemas.openxmlformats.org/officeDocument/2006/relationships/slide" Target="slides/slide650.xml"/><Relationship Id="rId749" Type="http://schemas.openxmlformats.org/officeDocument/2006/relationships/slide" Target="slides/slide748.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816" Type="http://schemas.openxmlformats.org/officeDocument/2006/relationships/slide" Target="slides/slide815.xml"/><Relationship Id="rId248" Type="http://schemas.openxmlformats.org/officeDocument/2006/relationships/slide" Target="slides/slide247.xml"/><Relationship Id="rId455" Type="http://schemas.openxmlformats.org/officeDocument/2006/relationships/slide" Target="slides/slide454.xml"/><Relationship Id="rId662" Type="http://schemas.openxmlformats.org/officeDocument/2006/relationships/slide" Target="slides/slide661.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827" Type="http://schemas.openxmlformats.org/officeDocument/2006/relationships/slide" Target="slides/slide826.xml"/><Relationship Id="rId259" Type="http://schemas.openxmlformats.org/officeDocument/2006/relationships/slide" Target="slides/slide258.xml"/><Relationship Id="rId466" Type="http://schemas.openxmlformats.org/officeDocument/2006/relationships/slide" Target="slides/slide465.xml"/><Relationship Id="rId673" Type="http://schemas.openxmlformats.org/officeDocument/2006/relationships/slide" Target="slides/slide672.xml"/><Relationship Id="rId880" Type="http://schemas.openxmlformats.org/officeDocument/2006/relationships/slide" Target="slides/slide879.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740" Type="http://schemas.openxmlformats.org/officeDocument/2006/relationships/slide" Target="slides/slide739.xml"/><Relationship Id="rId838" Type="http://schemas.openxmlformats.org/officeDocument/2006/relationships/slide" Target="slides/slide837.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684" Type="http://schemas.openxmlformats.org/officeDocument/2006/relationships/slide" Target="slides/slide683.xml"/><Relationship Id="rId337" Type="http://schemas.openxmlformats.org/officeDocument/2006/relationships/slide" Target="slides/slide336.xml"/><Relationship Id="rId891" Type="http://schemas.openxmlformats.org/officeDocument/2006/relationships/slide" Target="slides/slide890.xml"/><Relationship Id="rId905" Type="http://schemas.openxmlformats.org/officeDocument/2006/relationships/slide" Target="slides/slide904.xml"/><Relationship Id="rId34" Type="http://schemas.openxmlformats.org/officeDocument/2006/relationships/slide" Target="slides/slide33.xml"/><Relationship Id="rId544" Type="http://schemas.openxmlformats.org/officeDocument/2006/relationships/slide" Target="slides/slide543.xml"/><Relationship Id="rId751" Type="http://schemas.openxmlformats.org/officeDocument/2006/relationships/slide" Target="slides/slide750.xml"/><Relationship Id="rId849" Type="http://schemas.openxmlformats.org/officeDocument/2006/relationships/slide" Target="slides/slide848.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250" Type="http://schemas.openxmlformats.org/officeDocument/2006/relationships/slide" Target="slides/slide249.xml"/><Relationship Id="rId488" Type="http://schemas.openxmlformats.org/officeDocument/2006/relationships/slide" Target="slides/slide487.xml"/><Relationship Id="rId695" Type="http://schemas.openxmlformats.org/officeDocument/2006/relationships/slide" Target="slides/slide694.xml"/><Relationship Id="rId709" Type="http://schemas.openxmlformats.org/officeDocument/2006/relationships/slide" Target="slides/slide708.xml"/><Relationship Id="rId916" Type="http://schemas.openxmlformats.org/officeDocument/2006/relationships/viewProps" Target="viewProps.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762" Type="http://schemas.openxmlformats.org/officeDocument/2006/relationships/slide" Target="slides/slide76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slide" Target="slides/slide621.xml"/><Relationship Id="rId261" Type="http://schemas.openxmlformats.org/officeDocument/2006/relationships/slide" Target="slides/slide260.xml"/><Relationship Id="rId499" Type="http://schemas.openxmlformats.org/officeDocument/2006/relationships/slide" Target="slides/slide498.xml"/><Relationship Id="rId56" Type="http://schemas.openxmlformats.org/officeDocument/2006/relationships/slide" Target="slides/slide55.xml"/><Relationship Id="rId359" Type="http://schemas.openxmlformats.org/officeDocument/2006/relationships/slide" Target="slides/slide358.xml"/><Relationship Id="rId566" Type="http://schemas.openxmlformats.org/officeDocument/2006/relationships/slide" Target="slides/slide565.xml"/><Relationship Id="rId773" Type="http://schemas.openxmlformats.org/officeDocument/2006/relationships/slide" Target="slides/slide772.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33" Type="http://schemas.openxmlformats.org/officeDocument/2006/relationships/slide" Target="slides/slide63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image" Target="../media/image99.png"/><Relationship Id="rId6" Type="http://schemas.openxmlformats.org/officeDocument/2006/relationships/image" Target="../media/image104.png"/><Relationship Id="rId5" Type="http://schemas.openxmlformats.org/officeDocument/2006/relationships/image" Target="../media/image103.png"/><Relationship Id="rId4" Type="http://schemas.openxmlformats.org/officeDocument/2006/relationships/image" Target="../media/image102.png"/></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png"/><Relationship Id="rId1" Type="http://schemas.openxmlformats.org/officeDocument/2006/relationships/image" Target="../media/image108.png"/><Relationship Id="rId4" Type="http://schemas.openxmlformats.org/officeDocument/2006/relationships/image" Target="../media/image111.png"/></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85.png"/></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image" Target="../media/image144.png"/></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61.png"/></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167.emf"/><Relationship Id="rId1" Type="http://schemas.openxmlformats.org/officeDocument/2006/relationships/image" Target="../media/image166.e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170.emf"/><Relationship Id="rId2" Type="http://schemas.openxmlformats.org/officeDocument/2006/relationships/image" Target="../media/image169.emf"/><Relationship Id="rId1" Type="http://schemas.openxmlformats.org/officeDocument/2006/relationships/image" Target="../media/image168.emf"/><Relationship Id="rId6" Type="http://schemas.openxmlformats.org/officeDocument/2006/relationships/image" Target="../media/image173.emf"/><Relationship Id="rId5" Type="http://schemas.openxmlformats.org/officeDocument/2006/relationships/image" Target="../media/image172.emf"/><Relationship Id="rId4" Type="http://schemas.openxmlformats.org/officeDocument/2006/relationships/image" Target="../media/image171.emf"/></Relationships>
</file>

<file path=ppt/drawings/_rels/vmlDrawing17.v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image" Target="../media/image191.png"/></Relationships>
</file>

<file path=ppt/drawings/_rels/vmlDrawing18.v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image" Target="../media/image194.png"/></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286.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wmf"/><Relationship Id="rId1" Type="http://schemas.openxmlformats.org/officeDocument/2006/relationships/image" Target="../media/image6.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287.emf"/></Relationships>
</file>

<file path=ppt/drawings/_rels/vmlDrawing21.vml.rels><?xml version="1.0" encoding="UTF-8" standalone="yes"?>
<Relationships xmlns="http://schemas.openxmlformats.org/package/2006/relationships"><Relationship Id="rId3" Type="http://schemas.openxmlformats.org/officeDocument/2006/relationships/image" Target="../media/image290.wmf"/><Relationship Id="rId2" Type="http://schemas.openxmlformats.org/officeDocument/2006/relationships/image" Target="../media/image289.wmf"/><Relationship Id="rId1" Type="http://schemas.openxmlformats.org/officeDocument/2006/relationships/image" Target="../media/image288.emf"/></Relationships>
</file>

<file path=ppt/drawings/_rels/vmlDrawing22.vml.rels><?xml version="1.0" encoding="UTF-8" standalone="yes"?>
<Relationships xmlns="http://schemas.openxmlformats.org/package/2006/relationships"><Relationship Id="rId3" Type="http://schemas.openxmlformats.org/officeDocument/2006/relationships/image" Target="../media/image293.wmf"/><Relationship Id="rId2" Type="http://schemas.openxmlformats.org/officeDocument/2006/relationships/image" Target="../media/image292.wmf"/><Relationship Id="rId1" Type="http://schemas.openxmlformats.org/officeDocument/2006/relationships/image" Target="../media/image291.emf"/></Relationships>
</file>

<file path=ppt/drawings/_rels/vmlDrawing23.vml.rels><?xml version="1.0" encoding="UTF-8" standalone="yes"?>
<Relationships xmlns="http://schemas.openxmlformats.org/package/2006/relationships"><Relationship Id="rId2" Type="http://schemas.openxmlformats.org/officeDocument/2006/relationships/image" Target="../media/image328.emf"/><Relationship Id="rId1" Type="http://schemas.openxmlformats.org/officeDocument/2006/relationships/image" Target="../media/image327.e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image" Target="../media/image355.png"/><Relationship Id="rId1" Type="http://schemas.openxmlformats.org/officeDocument/2006/relationships/image" Target="../media/image354.png"/><Relationship Id="rId4" Type="http://schemas.openxmlformats.org/officeDocument/2006/relationships/image" Target="../media/image357.png"/></Relationships>
</file>

<file path=ppt/drawings/_rels/vmlDrawing25.vml.rels><?xml version="1.0" encoding="UTF-8" standalone="yes"?>
<Relationships xmlns="http://schemas.openxmlformats.org/package/2006/relationships"><Relationship Id="rId2" Type="http://schemas.openxmlformats.org/officeDocument/2006/relationships/image" Target="../media/image363.png"/><Relationship Id="rId1" Type="http://schemas.openxmlformats.org/officeDocument/2006/relationships/image" Target="../media/image362.png"/></Relationships>
</file>

<file path=ppt/drawings/_rels/vmlDrawing26.vml.rels><?xml version="1.0" encoding="UTF-8" standalone="yes"?>
<Relationships xmlns="http://schemas.openxmlformats.org/package/2006/relationships"><Relationship Id="rId2" Type="http://schemas.openxmlformats.org/officeDocument/2006/relationships/image" Target="../media/image377.png"/><Relationship Id="rId1" Type="http://schemas.openxmlformats.org/officeDocument/2006/relationships/image" Target="../media/image376.png"/></Relationships>
</file>

<file path=ppt/drawings/_rels/vmlDrawing27.vml.rels><?xml version="1.0" encoding="UTF-8" standalone="yes"?>
<Relationships xmlns="http://schemas.openxmlformats.org/package/2006/relationships"><Relationship Id="rId2" Type="http://schemas.openxmlformats.org/officeDocument/2006/relationships/image" Target="../media/image381.png"/><Relationship Id="rId1" Type="http://schemas.openxmlformats.org/officeDocument/2006/relationships/image" Target="../media/image380.png"/></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383.png"/></Relationships>
</file>

<file path=ppt/drawings/_rels/vmlDrawing29.vml.rels><?xml version="1.0" encoding="UTF-8" standalone="yes"?>
<Relationships xmlns="http://schemas.openxmlformats.org/package/2006/relationships"><Relationship Id="rId2" Type="http://schemas.openxmlformats.org/officeDocument/2006/relationships/image" Target="../media/image417.emf"/><Relationship Id="rId1" Type="http://schemas.openxmlformats.org/officeDocument/2006/relationships/image" Target="../media/image416.e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image" Target="../media/image12.wmf"/><Relationship Id="rId1" Type="http://schemas.openxmlformats.org/officeDocument/2006/relationships/image" Target="../media/image6.wmf"/></Relationships>
</file>

<file path=ppt/drawings/_rels/vmlDrawing30.vml.rels><?xml version="1.0" encoding="UTF-8" standalone="yes"?>
<Relationships xmlns="http://schemas.openxmlformats.org/package/2006/relationships"><Relationship Id="rId2" Type="http://schemas.openxmlformats.org/officeDocument/2006/relationships/image" Target="../media/image442.png"/><Relationship Id="rId1" Type="http://schemas.openxmlformats.org/officeDocument/2006/relationships/image" Target="../media/image441.png"/></Relationships>
</file>

<file path=ppt/drawings/_rels/vmlDrawing31.vml.rels><?xml version="1.0" encoding="UTF-8" standalone="yes"?>
<Relationships xmlns="http://schemas.openxmlformats.org/package/2006/relationships"><Relationship Id="rId3" Type="http://schemas.openxmlformats.org/officeDocument/2006/relationships/image" Target="../media/image478.png"/><Relationship Id="rId2" Type="http://schemas.openxmlformats.org/officeDocument/2006/relationships/image" Target="../media/image477.png"/><Relationship Id="rId1" Type="http://schemas.openxmlformats.org/officeDocument/2006/relationships/image" Target="../media/image476.png"/><Relationship Id="rId4" Type="http://schemas.openxmlformats.org/officeDocument/2006/relationships/image" Target="../media/image479.png"/></Relationships>
</file>

<file path=ppt/drawings/_rels/vmlDrawing32.vml.rels><?xml version="1.0" encoding="UTF-8" standalone="yes"?>
<Relationships xmlns="http://schemas.openxmlformats.org/package/2006/relationships"><Relationship Id="rId2" Type="http://schemas.openxmlformats.org/officeDocument/2006/relationships/image" Target="../media/image481.png"/><Relationship Id="rId1" Type="http://schemas.openxmlformats.org/officeDocument/2006/relationships/image" Target="../media/image480.png"/></Relationships>
</file>

<file path=ppt/drawings/_rels/vmlDrawing33.vml.rels><?xml version="1.0" encoding="UTF-8" standalone="yes"?>
<Relationships xmlns="http://schemas.openxmlformats.org/package/2006/relationships"><Relationship Id="rId2" Type="http://schemas.openxmlformats.org/officeDocument/2006/relationships/image" Target="../media/image483.png"/><Relationship Id="rId1" Type="http://schemas.openxmlformats.org/officeDocument/2006/relationships/image" Target="../media/image482.png"/></Relationships>
</file>

<file path=ppt/drawings/_rels/vmlDrawing34.vml.rels><?xml version="1.0" encoding="UTF-8" standalone="yes"?>
<Relationships xmlns="http://schemas.openxmlformats.org/package/2006/relationships"><Relationship Id="rId2" Type="http://schemas.openxmlformats.org/officeDocument/2006/relationships/image" Target="../media/image484.png"/><Relationship Id="rId1" Type="http://schemas.openxmlformats.org/officeDocument/2006/relationships/image" Target="../media/image95.png"/></Relationships>
</file>

<file path=ppt/drawings/_rels/vmlDrawing35.vml.rels><?xml version="1.0" encoding="UTF-8" standalone="yes"?>
<Relationships xmlns="http://schemas.openxmlformats.org/package/2006/relationships"><Relationship Id="rId3" Type="http://schemas.openxmlformats.org/officeDocument/2006/relationships/image" Target="../media/image489.png"/><Relationship Id="rId2" Type="http://schemas.openxmlformats.org/officeDocument/2006/relationships/image" Target="../media/image488.png"/><Relationship Id="rId1" Type="http://schemas.openxmlformats.org/officeDocument/2006/relationships/image" Target="../media/image487.png"/></Relationships>
</file>

<file path=ppt/drawings/_rels/vmlDrawing36.vml.rels><?xml version="1.0" encoding="UTF-8" standalone="yes"?>
<Relationships xmlns="http://schemas.openxmlformats.org/package/2006/relationships"><Relationship Id="rId3" Type="http://schemas.openxmlformats.org/officeDocument/2006/relationships/image" Target="../media/image496.png"/><Relationship Id="rId2" Type="http://schemas.openxmlformats.org/officeDocument/2006/relationships/image" Target="../media/image495.png"/><Relationship Id="rId1" Type="http://schemas.openxmlformats.org/officeDocument/2006/relationships/image" Target="../media/image494.png"/><Relationship Id="rId4" Type="http://schemas.openxmlformats.org/officeDocument/2006/relationships/image" Target="../media/image497.png"/></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501.png"/></Relationships>
</file>

<file path=ppt/drawings/_rels/vmlDrawing38.v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image" Target="../media/image503.png"/><Relationship Id="rId1" Type="http://schemas.openxmlformats.org/officeDocument/2006/relationships/image" Target="../media/image502.png"/></Relationships>
</file>

<file path=ppt/drawings/_rels/vmlDrawing39.vml.rels><?xml version="1.0" encoding="UTF-8" standalone="yes"?>
<Relationships xmlns="http://schemas.openxmlformats.org/package/2006/relationships"><Relationship Id="rId3" Type="http://schemas.openxmlformats.org/officeDocument/2006/relationships/image" Target="../media/image506.png"/><Relationship Id="rId2" Type="http://schemas.openxmlformats.org/officeDocument/2006/relationships/image" Target="../media/image505.png"/><Relationship Id="rId1" Type="http://schemas.openxmlformats.org/officeDocument/2006/relationships/image" Target="../media/image494.png"/></Relationships>
</file>

<file path=ppt/drawings/_rels/vmlDrawing4.vml.rels><?xml version="1.0" encoding="UTF-8" standalone="yes"?>
<Relationships xmlns="http://schemas.openxmlformats.org/package/2006/relationships"><Relationship Id="rId8" Type="http://schemas.openxmlformats.org/officeDocument/2006/relationships/image" Target="../media/image21.wmf"/><Relationship Id="rId3" Type="http://schemas.openxmlformats.org/officeDocument/2006/relationships/image" Target="../media/image16.wmf"/><Relationship Id="rId7" Type="http://schemas.openxmlformats.org/officeDocument/2006/relationships/image" Target="../media/image20.wmf"/><Relationship Id="rId2" Type="http://schemas.openxmlformats.org/officeDocument/2006/relationships/image" Target="../media/image15.wmf"/><Relationship Id="rId1" Type="http://schemas.openxmlformats.org/officeDocument/2006/relationships/image" Target="../media/image14.wmf"/><Relationship Id="rId6" Type="http://schemas.openxmlformats.org/officeDocument/2006/relationships/image" Target="../media/image19.wmf"/><Relationship Id="rId5" Type="http://schemas.openxmlformats.org/officeDocument/2006/relationships/image" Target="../media/image18.wmf"/><Relationship Id="rId4" Type="http://schemas.openxmlformats.org/officeDocument/2006/relationships/image" Target="../media/image17.wmf"/><Relationship Id="rId9" Type="http://schemas.openxmlformats.org/officeDocument/2006/relationships/image" Target="../media/image22.wmf"/></Relationships>
</file>

<file path=ppt/drawings/_rels/vmlDrawing40.vml.rels><?xml version="1.0" encoding="UTF-8" standalone="yes"?>
<Relationships xmlns="http://schemas.openxmlformats.org/package/2006/relationships"><Relationship Id="rId3" Type="http://schemas.openxmlformats.org/officeDocument/2006/relationships/image" Target="../media/image516.png"/><Relationship Id="rId2" Type="http://schemas.openxmlformats.org/officeDocument/2006/relationships/image" Target="../media/image515.png"/><Relationship Id="rId1" Type="http://schemas.openxmlformats.org/officeDocument/2006/relationships/image" Target="../media/image514.png"/></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531.png"/></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532.png"/></Relationships>
</file>

<file path=ppt/drawings/_rels/vmlDrawing43.vml.rels><?xml version="1.0" encoding="UTF-8" standalone="yes"?>
<Relationships xmlns="http://schemas.openxmlformats.org/package/2006/relationships"><Relationship Id="rId2" Type="http://schemas.openxmlformats.org/officeDocument/2006/relationships/image" Target="../media/image536.png"/><Relationship Id="rId1" Type="http://schemas.openxmlformats.org/officeDocument/2006/relationships/image" Target="../media/image535.png"/></Relationships>
</file>

<file path=ppt/drawings/_rels/vmlDrawing44.vml.rels><?xml version="1.0" encoding="UTF-8" standalone="yes"?>
<Relationships xmlns="http://schemas.openxmlformats.org/package/2006/relationships"><Relationship Id="rId2" Type="http://schemas.openxmlformats.org/officeDocument/2006/relationships/image" Target="../media/image538.png"/><Relationship Id="rId1" Type="http://schemas.openxmlformats.org/officeDocument/2006/relationships/image" Target="../media/image537.png"/></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539.png"/></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598.png"/></Relationships>
</file>

<file path=ppt/drawings/_rels/vmlDrawing47.vml.rels><?xml version="1.0" encoding="UTF-8" standalone="yes"?>
<Relationships xmlns="http://schemas.openxmlformats.org/package/2006/relationships"><Relationship Id="rId2" Type="http://schemas.openxmlformats.org/officeDocument/2006/relationships/image" Target="../media/image617.png"/><Relationship Id="rId1" Type="http://schemas.openxmlformats.org/officeDocument/2006/relationships/image" Target="../media/image616.png"/></Relationships>
</file>

<file path=ppt/drawings/_rels/vmlDrawing48.vml.rels><?xml version="1.0" encoding="UTF-8" standalone="yes"?>
<Relationships xmlns="http://schemas.openxmlformats.org/package/2006/relationships"><Relationship Id="rId2" Type="http://schemas.openxmlformats.org/officeDocument/2006/relationships/image" Target="../media/image619.png"/><Relationship Id="rId1" Type="http://schemas.openxmlformats.org/officeDocument/2006/relationships/image" Target="../media/image618.png"/></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623.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image" Target="../media/image85.png"/></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623.w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623.wmf"/></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624.wmf"/></Relationships>
</file>

<file path=ppt/drawings/_rels/vmlDrawing53.vml.rels><?xml version="1.0" encoding="UTF-8" standalone="yes"?>
<Relationships xmlns="http://schemas.openxmlformats.org/package/2006/relationships"><Relationship Id="rId2" Type="http://schemas.openxmlformats.org/officeDocument/2006/relationships/image" Target="../media/image632.wmf"/><Relationship Id="rId1" Type="http://schemas.openxmlformats.org/officeDocument/2006/relationships/image" Target="../media/image631.w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632.wmf"/></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638.wmf"/></Relationships>
</file>

<file path=ppt/drawings/_rels/vmlDrawing56.vml.rels><?xml version="1.0" encoding="UTF-8" standalone="yes"?>
<Relationships xmlns="http://schemas.openxmlformats.org/package/2006/relationships"><Relationship Id="rId8" Type="http://schemas.openxmlformats.org/officeDocument/2006/relationships/image" Target="../media/image646.png"/><Relationship Id="rId13" Type="http://schemas.openxmlformats.org/officeDocument/2006/relationships/image" Target="../media/image651.png"/><Relationship Id="rId3" Type="http://schemas.openxmlformats.org/officeDocument/2006/relationships/image" Target="../media/image641.png"/><Relationship Id="rId7" Type="http://schemas.openxmlformats.org/officeDocument/2006/relationships/image" Target="../media/image645.png"/><Relationship Id="rId12" Type="http://schemas.openxmlformats.org/officeDocument/2006/relationships/image" Target="../media/image650.png"/><Relationship Id="rId17" Type="http://schemas.openxmlformats.org/officeDocument/2006/relationships/image" Target="../media/image655.png"/><Relationship Id="rId2" Type="http://schemas.openxmlformats.org/officeDocument/2006/relationships/image" Target="../media/image640.png"/><Relationship Id="rId16" Type="http://schemas.openxmlformats.org/officeDocument/2006/relationships/image" Target="../media/image654.png"/><Relationship Id="rId1" Type="http://schemas.openxmlformats.org/officeDocument/2006/relationships/image" Target="../media/image639.png"/><Relationship Id="rId6" Type="http://schemas.openxmlformats.org/officeDocument/2006/relationships/image" Target="../media/image644.png"/><Relationship Id="rId11" Type="http://schemas.openxmlformats.org/officeDocument/2006/relationships/image" Target="../media/image649.png"/><Relationship Id="rId5" Type="http://schemas.openxmlformats.org/officeDocument/2006/relationships/image" Target="../media/image643.png"/><Relationship Id="rId15" Type="http://schemas.openxmlformats.org/officeDocument/2006/relationships/image" Target="../media/image653.png"/><Relationship Id="rId10" Type="http://schemas.openxmlformats.org/officeDocument/2006/relationships/image" Target="../media/image648.png"/><Relationship Id="rId4" Type="http://schemas.openxmlformats.org/officeDocument/2006/relationships/image" Target="../media/image642.png"/><Relationship Id="rId9" Type="http://schemas.openxmlformats.org/officeDocument/2006/relationships/image" Target="../media/image647.png"/><Relationship Id="rId14" Type="http://schemas.openxmlformats.org/officeDocument/2006/relationships/image" Target="../media/image652.png"/></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673.wmf"/></Relationships>
</file>

<file path=ppt/drawings/_rels/vmlDrawing58.vml.rels><?xml version="1.0" encoding="UTF-8" standalone="yes"?>
<Relationships xmlns="http://schemas.openxmlformats.org/package/2006/relationships"><Relationship Id="rId3" Type="http://schemas.openxmlformats.org/officeDocument/2006/relationships/image" Target="../media/image680.png"/><Relationship Id="rId2" Type="http://schemas.openxmlformats.org/officeDocument/2006/relationships/image" Target="../media/image679.png"/><Relationship Id="rId1" Type="http://schemas.openxmlformats.org/officeDocument/2006/relationships/image" Target="../media/image678.png"/></Relationships>
</file>

<file path=ppt/drawings/_rels/vmlDrawing59.vml.rels><?xml version="1.0" encoding="UTF-8" standalone="yes"?>
<Relationships xmlns="http://schemas.openxmlformats.org/package/2006/relationships"><Relationship Id="rId2" Type="http://schemas.openxmlformats.org/officeDocument/2006/relationships/image" Target="../media/image683.png"/><Relationship Id="rId1" Type="http://schemas.openxmlformats.org/officeDocument/2006/relationships/image" Target="../media/image682.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88.png"/></Relationships>
</file>

<file path=ppt/drawings/_rels/vmlDrawing60.vml.rels><?xml version="1.0" encoding="UTF-8" standalone="yes"?>
<Relationships xmlns="http://schemas.openxmlformats.org/package/2006/relationships"><Relationship Id="rId2" Type="http://schemas.openxmlformats.org/officeDocument/2006/relationships/image" Target="../media/image685.png"/><Relationship Id="rId1" Type="http://schemas.openxmlformats.org/officeDocument/2006/relationships/image" Target="../media/image684.png"/></Relationships>
</file>

<file path=ppt/drawings/_rels/vmlDrawing61.vml.rels><?xml version="1.0" encoding="UTF-8" standalone="yes"?>
<Relationships xmlns="http://schemas.openxmlformats.org/package/2006/relationships"><Relationship Id="rId2" Type="http://schemas.openxmlformats.org/officeDocument/2006/relationships/image" Target="../media/image712.wmf"/><Relationship Id="rId1" Type="http://schemas.openxmlformats.org/officeDocument/2006/relationships/image" Target="../media/image711.wmf"/></Relationships>
</file>

<file path=ppt/drawings/_rels/vmlDrawing62.vml.rels><?xml version="1.0" encoding="UTF-8" standalone="yes"?>
<Relationships xmlns="http://schemas.openxmlformats.org/package/2006/relationships"><Relationship Id="rId3" Type="http://schemas.openxmlformats.org/officeDocument/2006/relationships/image" Target="../media/image715.wmf"/><Relationship Id="rId2" Type="http://schemas.openxmlformats.org/officeDocument/2006/relationships/image" Target="../media/image714.wmf"/><Relationship Id="rId1" Type="http://schemas.openxmlformats.org/officeDocument/2006/relationships/image" Target="../media/image713.wmf"/><Relationship Id="rId6" Type="http://schemas.openxmlformats.org/officeDocument/2006/relationships/image" Target="../media/image718.wmf"/><Relationship Id="rId5" Type="http://schemas.openxmlformats.org/officeDocument/2006/relationships/image" Target="../media/image717.wmf"/><Relationship Id="rId4" Type="http://schemas.openxmlformats.org/officeDocument/2006/relationships/image" Target="../media/image716.wmf"/></Relationships>
</file>

<file path=ppt/drawings/_rels/vmlDrawing63.vml.rels><?xml version="1.0" encoding="UTF-8" standalone="yes"?>
<Relationships xmlns="http://schemas.openxmlformats.org/package/2006/relationships"><Relationship Id="rId3" Type="http://schemas.openxmlformats.org/officeDocument/2006/relationships/image" Target="../media/image715.wmf"/><Relationship Id="rId2" Type="http://schemas.openxmlformats.org/officeDocument/2006/relationships/image" Target="../media/image714.wmf"/><Relationship Id="rId1" Type="http://schemas.openxmlformats.org/officeDocument/2006/relationships/image" Target="../media/image713.wmf"/><Relationship Id="rId4" Type="http://schemas.openxmlformats.org/officeDocument/2006/relationships/image" Target="../media/image716.wmf"/></Relationships>
</file>

<file path=ppt/drawings/_rels/vmlDrawing64.vml.rels><?xml version="1.0" encoding="UTF-8" standalone="yes"?>
<Relationships xmlns="http://schemas.openxmlformats.org/package/2006/relationships"><Relationship Id="rId3" Type="http://schemas.openxmlformats.org/officeDocument/2006/relationships/image" Target="../media/image714.wmf"/><Relationship Id="rId2" Type="http://schemas.openxmlformats.org/officeDocument/2006/relationships/image" Target="../media/image713.wmf"/><Relationship Id="rId1" Type="http://schemas.openxmlformats.org/officeDocument/2006/relationships/image" Target="../media/image719.emf"/><Relationship Id="rId5" Type="http://schemas.openxmlformats.org/officeDocument/2006/relationships/image" Target="../media/image718.wmf"/><Relationship Id="rId4" Type="http://schemas.openxmlformats.org/officeDocument/2006/relationships/image" Target="../media/image717.wmf"/></Relationships>
</file>

<file path=ppt/drawings/_rels/vmlDrawing65.vml.rels><?xml version="1.0" encoding="UTF-8" standalone="yes"?>
<Relationships xmlns="http://schemas.openxmlformats.org/package/2006/relationships"><Relationship Id="rId2" Type="http://schemas.openxmlformats.org/officeDocument/2006/relationships/image" Target="../media/image714.wmf"/><Relationship Id="rId1" Type="http://schemas.openxmlformats.org/officeDocument/2006/relationships/image" Target="../media/image713.wmf"/></Relationships>
</file>

<file path=ppt/drawings/_rels/vmlDrawing66.vml.rels><?xml version="1.0" encoding="UTF-8" standalone="yes"?>
<Relationships xmlns="http://schemas.openxmlformats.org/package/2006/relationships"><Relationship Id="rId2" Type="http://schemas.openxmlformats.org/officeDocument/2006/relationships/image" Target="../media/image721.wmf"/><Relationship Id="rId1" Type="http://schemas.openxmlformats.org/officeDocument/2006/relationships/image" Target="../media/image720.wmf"/></Relationships>
</file>

<file path=ppt/drawings/_rels/vmlDrawing67.vml.rels><?xml version="1.0" encoding="UTF-8" standalone="yes"?>
<Relationships xmlns="http://schemas.openxmlformats.org/package/2006/relationships"><Relationship Id="rId2" Type="http://schemas.openxmlformats.org/officeDocument/2006/relationships/image" Target="../media/image714.wmf"/><Relationship Id="rId1" Type="http://schemas.openxmlformats.org/officeDocument/2006/relationships/image" Target="../media/image713.wmf"/></Relationships>
</file>

<file path=ppt/drawings/_rels/vmlDrawing68.vml.rels><?xml version="1.0" encoding="UTF-8" standalone="yes"?>
<Relationships xmlns="http://schemas.openxmlformats.org/package/2006/relationships"><Relationship Id="rId3" Type="http://schemas.openxmlformats.org/officeDocument/2006/relationships/image" Target="../media/image726.wmf"/><Relationship Id="rId2" Type="http://schemas.openxmlformats.org/officeDocument/2006/relationships/image" Target="../media/image725.wmf"/><Relationship Id="rId1" Type="http://schemas.openxmlformats.org/officeDocument/2006/relationships/image" Target="../media/image724.wmf"/><Relationship Id="rId5" Type="http://schemas.openxmlformats.org/officeDocument/2006/relationships/image" Target="../media/image728.wmf"/><Relationship Id="rId4" Type="http://schemas.openxmlformats.org/officeDocument/2006/relationships/image" Target="../media/image727.wmf"/></Relationships>
</file>

<file path=ppt/drawings/_rels/vmlDrawing69.vml.rels><?xml version="1.0" encoding="UTF-8" standalone="yes"?>
<Relationships xmlns="http://schemas.openxmlformats.org/package/2006/relationships"><Relationship Id="rId2" Type="http://schemas.openxmlformats.org/officeDocument/2006/relationships/image" Target="../media/image712.wmf"/><Relationship Id="rId1" Type="http://schemas.openxmlformats.org/officeDocument/2006/relationships/image" Target="../media/image711.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89.png"/></Relationships>
</file>

<file path=ppt/drawings/_rels/vmlDrawing70.vml.rels><?xml version="1.0" encoding="UTF-8" standalone="yes"?>
<Relationships xmlns="http://schemas.openxmlformats.org/package/2006/relationships"><Relationship Id="rId2" Type="http://schemas.openxmlformats.org/officeDocument/2006/relationships/image" Target="../media/image735.wmf"/><Relationship Id="rId1" Type="http://schemas.openxmlformats.org/officeDocument/2006/relationships/image" Target="../media/image734.wmf"/></Relationships>
</file>

<file path=ppt/drawings/_rels/vmlDrawing71.vml.rels><?xml version="1.0" encoding="UTF-8" standalone="yes"?>
<Relationships xmlns="http://schemas.openxmlformats.org/package/2006/relationships"><Relationship Id="rId2" Type="http://schemas.openxmlformats.org/officeDocument/2006/relationships/image" Target="../media/image737.wmf"/><Relationship Id="rId1" Type="http://schemas.openxmlformats.org/officeDocument/2006/relationships/image" Target="../media/image736.wmf"/></Relationships>
</file>

<file path=ppt/drawings/_rels/vmlDrawing72.vml.rels><?xml version="1.0" encoding="UTF-8" standalone="yes"?>
<Relationships xmlns="http://schemas.openxmlformats.org/package/2006/relationships"><Relationship Id="rId1" Type="http://schemas.openxmlformats.org/officeDocument/2006/relationships/image" Target="../media/image739.png"/></Relationships>
</file>

<file path=ppt/drawings/_rels/vmlDrawing73.vml.rels><?xml version="1.0" encoding="UTF-8" standalone="yes"?>
<Relationships xmlns="http://schemas.openxmlformats.org/package/2006/relationships"><Relationship Id="rId2" Type="http://schemas.openxmlformats.org/officeDocument/2006/relationships/image" Target="../media/image741.wmf"/><Relationship Id="rId1" Type="http://schemas.openxmlformats.org/officeDocument/2006/relationships/image" Target="../media/image740.wmf"/></Relationships>
</file>

<file path=ppt/drawings/_rels/vmlDrawing74.vml.rels><?xml version="1.0" encoding="UTF-8" standalone="yes"?>
<Relationships xmlns="http://schemas.openxmlformats.org/package/2006/relationships"><Relationship Id="rId1" Type="http://schemas.openxmlformats.org/officeDocument/2006/relationships/image" Target="../media/image739.png"/></Relationships>
</file>

<file path=ppt/drawings/_rels/vmlDrawing75.vml.rels><?xml version="1.0" encoding="UTF-8" standalone="yes"?>
<Relationships xmlns="http://schemas.openxmlformats.org/package/2006/relationships"><Relationship Id="rId2" Type="http://schemas.openxmlformats.org/officeDocument/2006/relationships/image" Target="../media/image737.wmf"/><Relationship Id="rId1" Type="http://schemas.openxmlformats.org/officeDocument/2006/relationships/image" Target="../media/image736.wmf"/></Relationships>
</file>

<file path=ppt/drawings/_rels/vmlDrawing76.vml.rels><?xml version="1.0" encoding="UTF-8" standalone="yes"?>
<Relationships xmlns="http://schemas.openxmlformats.org/package/2006/relationships"><Relationship Id="rId2" Type="http://schemas.openxmlformats.org/officeDocument/2006/relationships/image" Target="../media/image744.png"/><Relationship Id="rId1" Type="http://schemas.openxmlformats.org/officeDocument/2006/relationships/image" Target="../media/image743.png"/></Relationships>
</file>

<file path=ppt/drawings/_rels/vmlDrawing77.vml.rels><?xml version="1.0" encoding="UTF-8" standalone="yes"?>
<Relationships xmlns="http://schemas.openxmlformats.org/package/2006/relationships"><Relationship Id="rId2" Type="http://schemas.openxmlformats.org/officeDocument/2006/relationships/image" Target="../media/image746.png"/><Relationship Id="rId1" Type="http://schemas.openxmlformats.org/officeDocument/2006/relationships/image" Target="../media/image745.png"/></Relationships>
</file>

<file path=ppt/drawings/_rels/vmlDrawing78.vml.rels><?xml version="1.0" encoding="UTF-8" standalone="yes"?>
<Relationships xmlns="http://schemas.openxmlformats.org/package/2006/relationships"><Relationship Id="rId2" Type="http://schemas.openxmlformats.org/officeDocument/2006/relationships/image" Target="../media/image750.wmf"/><Relationship Id="rId1" Type="http://schemas.openxmlformats.org/officeDocument/2006/relationships/image" Target="../media/image749.wmf"/></Relationships>
</file>

<file path=ppt/drawings/_rels/vmlDrawing79.vml.rels><?xml version="1.0" encoding="UTF-8" standalone="yes"?>
<Relationships xmlns="http://schemas.openxmlformats.org/package/2006/relationships"><Relationship Id="rId1" Type="http://schemas.openxmlformats.org/officeDocument/2006/relationships/image" Target="../media/image751.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92.png"/></Relationships>
</file>

<file path=ppt/drawings/_rels/vmlDrawing80.vml.rels><?xml version="1.0" encoding="UTF-8" standalone="yes"?>
<Relationships xmlns="http://schemas.openxmlformats.org/package/2006/relationships"><Relationship Id="rId3" Type="http://schemas.openxmlformats.org/officeDocument/2006/relationships/image" Target="../media/image793.png"/><Relationship Id="rId7" Type="http://schemas.openxmlformats.org/officeDocument/2006/relationships/image" Target="../media/image797.png"/><Relationship Id="rId2" Type="http://schemas.openxmlformats.org/officeDocument/2006/relationships/image" Target="../media/image792.png"/><Relationship Id="rId1" Type="http://schemas.openxmlformats.org/officeDocument/2006/relationships/image" Target="../media/image791.png"/><Relationship Id="rId6" Type="http://schemas.openxmlformats.org/officeDocument/2006/relationships/image" Target="../media/image796.png"/><Relationship Id="rId5" Type="http://schemas.openxmlformats.org/officeDocument/2006/relationships/image" Target="../media/image795.png"/><Relationship Id="rId4" Type="http://schemas.openxmlformats.org/officeDocument/2006/relationships/image" Target="../media/image794.png"/></Relationships>
</file>

<file path=ppt/drawings/_rels/vmlDrawing81.vml.rels><?xml version="1.0" encoding="UTF-8" standalone="yes"?>
<Relationships xmlns="http://schemas.openxmlformats.org/package/2006/relationships"><Relationship Id="rId3" Type="http://schemas.openxmlformats.org/officeDocument/2006/relationships/image" Target="../media/image801.png"/><Relationship Id="rId2" Type="http://schemas.openxmlformats.org/officeDocument/2006/relationships/image" Target="../media/image800.png"/><Relationship Id="rId1" Type="http://schemas.openxmlformats.org/officeDocument/2006/relationships/image" Target="../media/image799.png"/><Relationship Id="rId4" Type="http://schemas.openxmlformats.org/officeDocument/2006/relationships/image" Target="../media/image802.png"/></Relationships>
</file>

<file path=ppt/drawings/_rels/vmlDrawing82.vml.rels><?xml version="1.0" encoding="UTF-8" standalone="yes"?>
<Relationships xmlns="http://schemas.openxmlformats.org/package/2006/relationships"><Relationship Id="rId1" Type="http://schemas.openxmlformats.org/officeDocument/2006/relationships/image" Target="../media/image803.png"/></Relationships>
</file>

<file path=ppt/drawings/_rels/vmlDrawing9.v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image" Target="../media/image95.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HK" altLang="en-US"/>
          </a:p>
        </p:txBody>
      </p:sp>
      <p:sp>
        <p:nvSpPr>
          <p:cNvPr id="3" name="日期版面配置區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49B8743E-EA1C-44CE-9F84-31E700AF2549}" type="datetimeFigureOut">
              <a:rPr lang="zh-HK" altLang="en-US" smtClean="0"/>
              <a:t>21/8/2019</a:t>
            </a:fld>
            <a:endParaRPr lang="zh-HK" altLang="en-US"/>
          </a:p>
        </p:txBody>
      </p:sp>
      <p:sp>
        <p:nvSpPr>
          <p:cNvPr id="4" name="頁尾版面配置區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zh-HK" altLang="en-US"/>
          </a:p>
        </p:txBody>
      </p:sp>
      <p:sp>
        <p:nvSpPr>
          <p:cNvPr id="5" name="投影片編號版面配置區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F21F631-5A48-4522-9C4C-7BB5531C8A3D}" type="slidenum">
              <a:rPr lang="zh-HK" altLang="en-US" smtClean="0"/>
              <a:t>‹#›</a:t>
            </a:fld>
            <a:endParaRPr lang="zh-HK" altLang="en-US"/>
          </a:p>
        </p:txBody>
      </p:sp>
    </p:spTree>
    <p:extLst>
      <p:ext uri="{BB962C8B-B14F-4D97-AF65-F5344CB8AC3E}">
        <p14:creationId xmlns:p14="http://schemas.microsoft.com/office/powerpoint/2010/main" val="4065118863"/>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HK" altLang="en-US"/>
          </a:p>
        </p:txBody>
      </p:sp>
      <p:sp>
        <p:nvSpPr>
          <p:cNvPr id="3" name="日期版面配置區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B43AC25-4BD5-423D-9F9B-3EF428BF2743}" type="datetimeFigureOut">
              <a:rPr lang="zh-HK" altLang="en-US" smtClean="0"/>
              <a:t>21/8/2019</a:t>
            </a:fld>
            <a:endParaRPr lang="zh-HK" altLang="en-US"/>
          </a:p>
        </p:txBody>
      </p:sp>
      <p:sp>
        <p:nvSpPr>
          <p:cNvPr id="4" name="投影片圖像版面配置區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zh-HK" altLang="en-US"/>
          </a:p>
        </p:txBody>
      </p:sp>
      <p:sp>
        <p:nvSpPr>
          <p:cNvPr id="5" name="備忘稿版面配置區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6" name="頁尾版面配置區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HK" altLang="en-US"/>
          </a:p>
        </p:txBody>
      </p:sp>
      <p:sp>
        <p:nvSpPr>
          <p:cNvPr id="7" name="投影片編號版面配置區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C5DF3EF-0336-4E3A-BAB1-7D5CC08ABF4D}" type="slidenum">
              <a:rPr lang="zh-HK" altLang="en-US" smtClean="0"/>
              <a:t>‹#›</a:t>
            </a:fld>
            <a:endParaRPr lang="zh-HK" altLang="en-US"/>
          </a:p>
        </p:txBody>
      </p:sp>
    </p:spTree>
    <p:extLst>
      <p:ext uri="{BB962C8B-B14F-4D97-AF65-F5344CB8AC3E}">
        <p14:creationId xmlns:p14="http://schemas.microsoft.com/office/powerpoint/2010/main" val="3079843934"/>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69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0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6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9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Rot="1" noChangeAspect="1" noChangeArrowheads="1" noTextEdit="1"/>
          </p:cNvSpPr>
          <p:nvPr>
            <p:ph type="sldImg"/>
          </p:nvPr>
        </p:nvSpPr>
        <p:spPr>
          <a:ln/>
        </p:spPr>
      </p:sp>
      <p:sp>
        <p:nvSpPr>
          <p:cNvPr id="7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zh-TW"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TW" alt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HK" alt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318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HK" alt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257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
        <p:nvSpPr>
          <p:cNvPr id="152580" name="投影片編號版面配置區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r" eaLnBrk="1" hangingPunct="1"/>
            <a:fld id="{E0A548A4-04CE-4EED-A661-7D1FA636B442}" type="slidenum">
              <a:rPr lang="zh-TW" altLang="en-US" sz="1200"/>
              <a:pPr algn="r" eaLnBrk="1" hangingPunct="1"/>
              <a:t>363</a:t>
            </a:fld>
            <a:endParaRPr lang="en-US" altLang="zh-TW" sz="120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
        <p:nvSpPr>
          <p:cNvPr id="153604" name="投影片編號版面配置區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r" eaLnBrk="1" hangingPunct="1"/>
            <a:fld id="{A364D5B1-BE16-4992-A36E-D0BDD34D3D03}" type="slidenum">
              <a:rPr lang="zh-TW" altLang="en-US" sz="1200"/>
              <a:pPr algn="r" eaLnBrk="1" hangingPunct="1"/>
              <a:t>364</a:t>
            </a:fld>
            <a:endParaRPr lang="en-US" altLang="zh-TW" sz="120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462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2"/>
          <p:cNvSpPr>
            <a:spLocks noGrp="1" noRot="1" noChangeAspect="1" noChangeArrowheads="1" noTextEdit="1"/>
          </p:cNvSpPr>
          <p:nvPr>
            <p:ph type="sldImg"/>
          </p:nvPr>
        </p:nvSpPr>
        <p:spPr>
          <a:ln/>
        </p:spPr>
      </p:sp>
      <p:sp>
        <p:nvSpPr>
          <p:cNvPr id="409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TW" altLang="zh-TW" smtClean="0">
              <a:latin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HK" alt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Rectangle 2"/>
          <p:cNvSpPr>
            <a:spLocks noGrp="1" noRot="1" noChangeAspect="1" noChangeArrowheads="1" noTextEdit="1"/>
          </p:cNvSpPr>
          <p:nvPr>
            <p:ph type="sldImg"/>
          </p:nvPr>
        </p:nvSpPr>
        <p:spPr>
          <a:ln/>
        </p:spPr>
      </p:sp>
      <p:sp>
        <p:nvSpPr>
          <p:cNvPr id="1741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algn="r" eaLnBrk="1" hangingPunct="1"/>
            <a:fld id="{210D5B4C-5600-4771-B94E-F9F8683D2206}" type="slidenum">
              <a:rPr lang="en-US" altLang="zh-TW" sz="1200"/>
              <a:pPr algn="r" eaLnBrk="1" hangingPunct="1"/>
              <a:t>488</a:t>
            </a:fld>
            <a:endParaRPr lang="en-US" altLang="zh-TW" sz="1200"/>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2"/>
          <p:cNvSpPr>
            <a:spLocks noGrp="1" noRot="1" noChangeAspect="1" noChangeArrowheads="1" noTextEdit="1"/>
          </p:cNvSpPr>
          <p:nvPr>
            <p:ph type="sldImg"/>
          </p:nvPr>
        </p:nvSpPr>
        <p:spPr>
          <a:ln/>
        </p:spPr>
      </p:sp>
      <p:sp>
        <p:nvSpPr>
          <p:cNvPr id="2355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3" name="Rectangle 2"/>
          <p:cNvSpPr>
            <a:spLocks noGrp="1" noRot="1" noChangeAspect="1" noChangeArrowheads="1" noTextEdit="1"/>
          </p:cNvSpPr>
          <p:nvPr>
            <p:ph type="sldImg"/>
          </p:nvPr>
        </p:nvSpPr>
        <p:spPr>
          <a:ln/>
        </p:spPr>
      </p:sp>
      <p:sp>
        <p:nvSpPr>
          <p:cNvPr id="3072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2"/>
          <p:cNvSpPr>
            <a:spLocks noGrp="1" noRot="1" noChangeAspect="1" noChangeArrowheads="1" noTextEdit="1"/>
          </p:cNvSpPr>
          <p:nvPr>
            <p:ph type="sldImg"/>
          </p:nvPr>
        </p:nvSpPr>
        <p:spPr>
          <a:ln/>
        </p:spPr>
      </p:sp>
      <p:sp>
        <p:nvSpPr>
          <p:cNvPr id="4096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TW" altLang="zh-TW"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charset="0"/>
                <a:ea typeface="新細明體" charset="-120"/>
              </a:defRPr>
            </a:lvl1pPr>
            <a:lvl2pPr marL="742950" indent="-285750">
              <a:spcBef>
                <a:spcPct val="30000"/>
              </a:spcBef>
              <a:defRPr kumimoji="1" sz="1200">
                <a:solidFill>
                  <a:schemeClr val="tx1"/>
                </a:solidFill>
                <a:latin typeface="Arial" charset="0"/>
                <a:ea typeface="新細明體" charset="-120"/>
              </a:defRPr>
            </a:lvl2pPr>
            <a:lvl3pPr marL="1143000" indent="-228600">
              <a:spcBef>
                <a:spcPct val="30000"/>
              </a:spcBef>
              <a:defRPr kumimoji="1" sz="1200">
                <a:solidFill>
                  <a:schemeClr val="tx1"/>
                </a:solidFill>
                <a:latin typeface="Arial" charset="0"/>
                <a:ea typeface="新細明體" charset="-120"/>
              </a:defRPr>
            </a:lvl3pPr>
            <a:lvl4pPr marL="1600200" indent="-228600">
              <a:spcBef>
                <a:spcPct val="30000"/>
              </a:spcBef>
              <a:defRPr kumimoji="1" sz="1200">
                <a:solidFill>
                  <a:schemeClr val="tx1"/>
                </a:solidFill>
                <a:latin typeface="Arial" charset="0"/>
                <a:ea typeface="新細明體" charset="-120"/>
              </a:defRPr>
            </a:lvl4pPr>
            <a:lvl5pPr marL="2057400" indent="-228600">
              <a:spcBef>
                <a:spcPct val="30000"/>
              </a:spcBef>
              <a:defRPr kumimoji="1" sz="1200">
                <a:solidFill>
                  <a:schemeClr val="tx1"/>
                </a:solidFill>
                <a:latin typeface="Arial" charset="0"/>
                <a:ea typeface="新細明體" charset="-120"/>
              </a:defRPr>
            </a:lvl5pPr>
            <a:lvl6pPr marL="2514600" indent="-228600" eaLnBrk="0" fontAlgn="base" hangingPunct="0">
              <a:spcBef>
                <a:spcPct val="30000"/>
              </a:spcBef>
              <a:spcAft>
                <a:spcPct val="0"/>
              </a:spcAft>
              <a:defRPr kumimoji="1" sz="1200">
                <a:solidFill>
                  <a:schemeClr val="tx1"/>
                </a:solidFill>
                <a:latin typeface="Arial" charset="0"/>
                <a:ea typeface="新細明體" charset="-120"/>
              </a:defRPr>
            </a:lvl6pPr>
            <a:lvl7pPr marL="2971800" indent="-228600" eaLnBrk="0" fontAlgn="base" hangingPunct="0">
              <a:spcBef>
                <a:spcPct val="30000"/>
              </a:spcBef>
              <a:spcAft>
                <a:spcPct val="0"/>
              </a:spcAft>
              <a:defRPr kumimoji="1" sz="1200">
                <a:solidFill>
                  <a:schemeClr val="tx1"/>
                </a:solidFill>
                <a:latin typeface="Arial" charset="0"/>
                <a:ea typeface="新細明體" charset="-120"/>
              </a:defRPr>
            </a:lvl7pPr>
            <a:lvl8pPr marL="3429000" indent="-228600" eaLnBrk="0" fontAlgn="base" hangingPunct="0">
              <a:spcBef>
                <a:spcPct val="30000"/>
              </a:spcBef>
              <a:spcAft>
                <a:spcPct val="0"/>
              </a:spcAft>
              <a:defRPr kumimoji="1" sz="1200">
                <a:solidFill>
                  <a:schemeClr val="tx1"/>
                </a:solidFill>
                <a:latin typeface="Arial" charset="0"/>
                <a:ea typeface="新細明體" charset="-120"/>
              </a:defRPr>
            </a:lvl8pPr>
            <a:lvl9pPr marL="3886200" indent="-228600" eaLnBrk="0" fontAlgn="base" hangingPunct="0">
              <a:spcBef>
                <a:spcPct val="30000"/>
              </a:spcBef>
              <a:spcAft>
                <a:spcPct val="0"/>
              </a:spcAft>
              <a:defRPr kumimoji="1" sz="1200">
                <a:solidFill>
                  <a:schemeClr val="tx1"/>
                </a:solidFill>
                <a:latin typeface="Arial" charset="0"/>
                <a:ea typeface="新細明體" charset="-120"/>
              </a:defRPr>
            </a:lvl9pPr>
          </a:lstStyle>
          <a:p>
            <a:pPr>
              <a:spcBef>
                <a:spcPct val="0"/>
              </a:spcBef>
            </a:pPr>
            <a:fld id="{105D06A0-65B8-4749-ACF5-A9F2144236BF}" type="slidenum">
              <a:rPr lang="en-US" altLang="zh-TW"/>
              <a:pPr>
                <a:spcBef>
                  <a:spcPct val="0"/>
                </a:spcBef>
              </a:pPr>
              <a:t>495</a:t>
            </a:fld>
            <a:endParaRPr lang="en-US" altLang="zh-TW"/>
          </a:p>
        </p:txBody>
      </p:sp>
      <p:sp>
        <p:nvSpPr>
          <p:cNvPr id="6147" name="Rectangle 2"/>
          <p:cNvSpPr>
            <a:spLocks noGrp="1" noRot="1" noChangeAspect="1" noChangeArrowheads="1" noTextEdit="1"/>
          </p:cNvSpPr>
          <p:nvPr>
            <p:ph type="sldImg"/>
          </p:nvPr>
        </p:nvSpPr>
        <p:spPr>
          <a:ln/>
        </p:spPr>
      </p:sp>
      <p:sp>
        <p:nvSpPr>
          <p:cNvPr id="6148" name="Rectangle 3"/>
          <p:cNvSpPr>
            <a:spLocks noGrp="1" noChangeArrowheads="1"/>
          </p:cNvSpPr>
          <p:nvPr>
            <p:ph type="body" idx="1"/>
          </p:nvPr>
        </p:nvSpPr>
        <p:spPr>
          <a:noFill/>
        </p:spPr>
        <p:txBody>
          <a:bodyPr/>
          <a:lstStyle/>
          <a:p>
            <a:pPr eaLnBrk="1" hangingPunct="1"/>
            <a:endParaRPr lang="zh-HK" altLang="zh-HK" smtClean="0">
              <a:ea typeface="新細明體" charset="-12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9DCE3505-3A79-4A24-9286-A6A8E3001D6F}" type="slidenum">
              <a:rPr lang="en-US" altLang="zh-TW"/>
              <a:pPr/>
              <a:t>513</a:t>
            </a:fld>
            <a:endParaRPr lang="en-US" altLang="zh-TW"/>
          </a:p>
        </p:txBody>
      </p:sp>
      <p:sp>
        <p:nvSpPr>
          <p:cNvPr id="10243" name="Rectangle 2"/>
          <p:cNvSpPr>
            <a:spLocks noGrp="1" noRot="1" noChangeAspect="1" noChangeArrowheads="1" noTextEdit="1"/>
          </p:cNvSpPr>
          <p:nvPr>
            <p:ph type="sldImg"/>
          </p:nvPr>
        </p:nvSpPr>
        <p:spPr>
          <a:ln/>
        </p:spPr>
      </p:sp>
      <p:sp>
        <p:nvSpPr>
          <p:cNvPr id="1024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B0E51ABA-18A2-42F5-8113-23558B2E42C6}" type="slidenum">
              <a:rPr lang="en-US" altLang="zh-TW"/>
              <a:pPr/>
              <a:t>514</a:t>
            </a:fld>
            <a:endParaRPr lang="en-US" altLang="zh-TW"/>
          </a:p>
        </p:txBody>
      </p:sp>
      <p:sp>
        <p:nvSpPr>
          <p:cNvPr id="12291" name="Rectangle 2"/>
          <p:cNvSpPr>
            <a:spLocks noGrp="1" noRot="1" noChangeAspect="1" noChangeArrowheads="1" noTextEdit="1"/>
          </p:cNvSpPr>
          <p:nvPr>
            <p:ph type="sldImg"/>
          </p:nvPr>
        </p:nvSpPr>
        <p:spPr>
          <a:ln/>
        </p:spPr>
      </p:sp>
      <p:sp>
        <p:nvSpPr>
          <p:cNvPr id="1229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95D2E500-33F5-4409-99BC-D2AB25872518}" type="slidenum">
              <a:rPr lang="en-US" altLang="zh-TW"/>
              <a:pPr/>
              <a:t>515</a:t>
            </a:fld>
            <a:endParaRPr lang="en-US" altLang="zh-TW"/>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AAD7024E-E700-409C-8089-41339FB10F3F}" type="slidenum">
              <a:rPr lang="en-US" altLang="zh-TW"/>
              <a:pPr/>
              <a:t>516</a:t>
            </a:fld>
            <a:endParaRPr lang="en-US" altLang="zh-TW"/>
          </a:p>
        </p:txBody>
      </p:sp>
      <p:sp>
        <p:nvSpPr>
          <p:cNvPr id="20483" name="Rectangle 2"/>
          <p:cNvSpPr>
            <a:spLocks noGrp="1" noRot="1" noChangeAspect="1" noChangeArrowheads="1" noTextEdit="1"/>
          </p:cNvSpPr>
          <p:nvPr>
            <p:ph type="sldImg"/>
          </p:nvPr>
        </p:nvSpPr>
        <p:spPr>
          <a:ln/>
        </p:spPr>
      </p:sp>
      <p:sp>
        <p:nvSpPr>
          <p:cNvPr id="2048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80289A91-0D1A-451E-842C-362CBF812823}" type="slidenum">
              <a:rPr lang="en-US" altLang="zh-TW"/>
              <a:pPr/>
              <a:t>517</a:t>
            </a:fld>
            <a:endParaRPr lang="en-US" altLang="zh-TW"/>
          </a:p>
        </p:txBody>
      </p:sp>
      <p:sp>
        <p:nvSpPr>
          <p:cNvPr id="24579" name="Rectangle 2"/>
          <p:cNvSpPr>
            <a:spLocks noGrp="1" noRot="1" noChangeAspect="1" noChangeArrowheads="1" noTextEdit="1"/>
          </p:cNvSpPr>
          <p:nvPr>
            <p:ph type="sldImg"/>
          </p:nvPr>
        </p:nvSpPr>
        <p:spPr>
          <a:ln/>
        </p:spPr>
      </p:sp>
      <p:sp>
        <p:nvSpPr>
          <p:cNvPr id="2458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0B64F562-C5F8-4224-A06A-26A0BED5A7E9}" type="slidenum">
              <a:rPr lang="en-US" altLang="zh-TW"/>
              <a:pPr/>
              <a:t>518</a:t>
            </a:fld>
            <a:endParaRPr lang="en-US" altLang="zh-TW"/>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TW" altLang="zh-TW"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D5474E45-F3D6-4583-936A-3DBA09E00B9D}" type="slidenum">
              <a:rPr lang="en-US" altLang="zh-TW"/>
              <a:pPr/>
              <a:t>521</a:t>
            </a:fld>
            <a:endParaRPr lang="en-US" altLang="zh-TW"/>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0D7F0577-27D6-468D-A24D-57AC750112F8}" type="slidenum">
              <a:rPr lang="en-US" altLang="zh-TW"/>
              <a:pPr/>
              <a:t>523</a:t>
            </a:fld>
            <a:endParaRPr lang="en-US" altLang="zh-TW"/>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375A5FA0-1AE9-46AB-96D9-01EFB70102D6}" type="slidenum">
              <a:rPr lang="en-US" altLang="zh-TW"/>
              <a:pPr/>
              <a:t>525</a:t>
            </a:fld>
            <a:endParaRPr lang="en-US" altLang="zh-TW"/>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8174E4EB-898C-4BA8-96F0-F0C45678029A}" type="slidenum">
              <a:rPr lang="en-US" altLang="zh-TW"/>
              <a:pPr/>
              <a:t>529</a:t>
            </a:fld>
            <a:endParaRPr lang="en-US" altLang="zh-TW"/>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6F7480FD-1BEB-4565-94A8-7133FDF0C1ED}" type="slidenum">
              <a:rPr lang="en-US" altLang="zh-TW"/>
              <a:pPr/>
              <a:t>530</a:t>
            </a:fld>
            <a:endParaRPr lang="en-US" altLang="zh-TW"/>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r" eaLnBrk="1" hangingPunct="1"/>
            <a:fld id="{B71C5604-C6C6-490D-B7A9-CB9AA0F730C9}" type="slidenum">
              <a:rPr lang="en-US" altLang="zh-TW" sz="1200"/>
              <a:pPr algn="r" eaLnBrk="1" hangingPunct="1"/>
              <a:t>532</a:t>
            </a:fld>
            <a:endParaRPr lang="en-US" altLang="zh-TW" sz="1200"/>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3F4F44BB-B89A-4771-860E-84892640F775}" type="slidenum">
              <a:rPr lang="en-US" altLang="zh-TW"/>
              <a:pPr/>
              <a:t>534</a:t>
            </a:fld>
            <a:endParaRPr lang="en-US" altLang="zh-TW"/>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1B2C486C-9C1C-4BD9-99C5-0EEE828ACF68}" type="slidenum">
              <a:rPr lang="en-US" altLang="zh-TW"/>
              <a:pPr/>
              <a:t>535</a:t>
            </a:fld>
            <a:endParaRPr lang="en-US" altLang="zh-TW"/>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3FFBB785-B6DE-4A5C-8D1E-B5D922B29B3C}" type="slidenum">
              <a:rPr lang="en-US" altLang="zh-TW"/>
              <a:pPr/>
              <a:t>536</a:t>
            </a:fld>
            <a:endParaRPr lang="en-US" altLang="zh-TW"/>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840EF395-26B1-4916-9686-0147F7B96A1C}" type="slidenum">
              <a:rPr lang="en-US" altLang="zh-TW"/>
              <a:pPr/>
              <a:t>537</a:t>
            </a:fld>
            <a:endParaRPr lang="en-US" altLang="zh-TW"/>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TW" altLang="zh-TW"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EBFB01EE-889E-427F-8F62-468F54658BD8}" type="slidenum">
              <a:rPr lang="en-US" altLang="zh-TW"/>
              <a:pPr/>
              <a:t>538</a:t>
            </a:fld>
            <a:endParaRPr lang="en-US" altLang="zh-TW"/>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BBACDB7F-255F-4F1F-B88F-E90FD4CE5D66}" type="slidenum">
              <a:rPr lang="en-US" altLang="zh-TW"/>
              <a:pPr/>
              <a:t>539</a:t>
            </a:fld>
            <a:endParaRPr lang="en-US" altLang="zh-TW"/>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96AC5267-82AC-49CD-A1CF-46A74692EC42}" type="slidenum">
              <a:rPr lang="en-US" altLang="zh-TW"/>
              <a:pPr/>
              <a:t>540</a:t>
            </a:fld>
            <a:endParaRPr lang="en-US" altLang="zh-TW"/>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2B8C9D43-A480-49DC-843C-F163D6EBD098}" type="slidenum">
              <a:rPr lang="en-US" altLang="zh-TW"/>
              <a:pPr/>
              <a:t>541</a:t>
            </a:fld>
            <a:endParaRPr lang="en-US" altLang="zh-TW"/>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HK" altLang="zh-HK" smtClean="0">
              <a:ea typeface="新細明體" charset="-12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ABE40A7A-06C4-4485-B2F5-A97C32D346A3}" type="slidenum">
              <a:rPr lang="en-US" altLang="zh-TW"/>
              <a:pPr>
                <a:spcBef>
                  <a:spcPct val="0"/>
                </a:spcBef>
              </a:pPr>
              <a:t>542</a:t>
            </a:fld>
            <a:endParaRPr lang="en-US" altLang="zh-TW"/>
          </a:p>
        </p:txBody>
      </p:sp>
      <p:sp>
        <p:nvSpPr>
          <p:cNvPr id="7171" name="Rectangle 2"/>
          <p:cNvSpPr>
            <a:spLocks noGrp="1" noRot="1" noChangeAspect="1" noChangeArrowheads="1" noTextEdit="1"/>
          </p:cNvSpPr>
          <p:nvPr>
            <p:ph type="sldImg"/>
          </p:nvPr>
        </p:nvSpPr>
        <p:spPr>
          <a:ln/>
        </p:spPr>
      </p:sp>
      <p:sp>
        <p:nvSpPr>
          <p:cNvPr id="7172"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E7A82E43-0BE9-4369-BAAD-31BF5682986D}" type="slidenum">
              <a:rPr lang="en-US" altLang="zh-TW"/>
              <a:pPr>
                <a:spcBef>
                  <a:spcPct val="0"/>
                </a:spcBef>
              </a:pPr>
              <a:t>543</a:t>
            </a:fld>
            <a:endParaRPr lang="en-US" altLang="zh-TW"/>
          </a:p>
        </p:txBody>
      </p:sp>
      <p:sp>
        <p:nvSpPr>
          <p:cNvPr id="11267" name="Rectangle 2"/>
          <p:cNvSpPr>
            <a:spLocks noGrp="1" noRot="1" noChangeAspect="1" noChangeArrowheads="1" noTextEdit="1"/>
          </p:cNvSpPr>
          <p:nvPr>
            <p:ph type="sldImg"/>
          </p:nvPr>
        </p:nvSpPr>
        <p:spPr>
          <a:ln/>
        </p:spPr>
      </p:sp>
      <p:sp>
        <p:nvSpPr>
          <p:cNvPr id="11268"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2C0B4A71-4904-495A-84F9-C920A5B2191E}" type="slidenum">
              <a:rPr lang="en-US" altLang="zh-TW"/>
              <a:pPr>
                <a:spcBef>
                  <a:spcPct val="0"/>
                </a:spcBef>
              </a:pPr>
              <a:t>544</a:t>
            </a:fld>
            <a:endParaRPr lang="en-US" altLang="zh-TW"/>
          </a:p>
        </p:txBody>
      </p:sp>
      <p:sp>
        <p:nvSpPr>
          <p:cNvPr id="13315" name="Rectangle 2"/>
          <p:cNvSpPr>
            <a:spLocks noGrp="1" noRot="1" noChangeAspect="1" noChangeArrowheads="1" noTextEdit="1"/>
          </p:cNvSpPr>
          <p:nvPr>
            <p:ph type="sldImg"/>
          </p:nvPr>
        </p:nvSpPr>
        <p:spPr>
          <a:ln/>
        </p:spPr>
      </p:sp>
      <p:sp>
        <p:nvSpPr>
          <p:cNvPr id="13316"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0943745C-3251-4E14-9B42-D4618EBB0CBB}" type="slidenum">
              <a:rPr lang="en-US" altLang="zh-TW"/>
              <a:pPr>
                <a:spcBef>
                  <a:spcPct val="0"/>
                </a:spcBef>
              </a:pPr>
              <a:t>545</a:t>
            </a:fld>
            <a:endParaRPr lang="en-US" altLang="zh-TW"/>
          </a:p>
        </p:txBody>
      </p:sp>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3EAA698F-EE8B-4976-95CF-30F77E0382D6}" type="slidenum">
              <a:rPr lang="en-US" altLang="zh-TW"/>
              <a:pPr>
                <a:spcBef>
                  <a:spcPct val="0"/>
                </a:spcBef>
              </a:pPr>
              <a:t>546</a:t>
            </a:fld>
            <a:endParaRPr lang="en-US" altLang="zh-TW"/>
          </a:p>
        </p:txBody>
      </p:sp>
      <p:sp>
        <p:nvSpPr>
          <p:cNvPr id="17411" name="Rectangle 2"/>
          <p:cNvSpPr>
            <a:spLocks noGrp="1" noRot="1" noChangeAspect="1" noChangeArrowheads="1" noTextEdit="1"/>
          </p:cNvSpPr>
          <p:nvPr>
            <p:ph type="sldImg"/>
          </p:nvPr>
        </p:nvSpPr>
        <p:spPr>
          <a:ln/>
        </p:spPr>
      </p:sp>
      <p:sp>
        <p:nvSpPr>
          <p:cNvPr id="17412"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ED978169-C574-4E8B-AFBB-BD3E8F731054}" type="slidenum">
              <a:rPr lang="en-US" altLang="zh-TW"/>
              <a:pPr>
                <a:spcBef>
                  <a:spcPct val="0"/>
                </a:spcBef>
              </a:pPr>
              <a:t>548</a:t>
            </a:fld>
            <a:endParaRPr lang="en-US" altLang="zh-TW"/>
          </a:p>
        </p:txBody>
      </p:sp>
      <p:sp>
        <p:nvSpPr>
          <p:cNvPr id="22531" name="Rectangle 2"/>
          <p:cNvSpPr>
            <a:spLocks noGrp="1" noRot="1" noChangeAspect="1" noChangeArrowheads="1" noTextEdit="1"/>
          </p:cNvSpPr>
          <p:nvPr>
            <p:ph type="sldImg"/>
          </p:nvPr>
        </p:nvSpPr>
        <p:spPr>
          <a:ln/>
        </p:spPr>
      </p:sp>
      <p:sp>
        <p:nvSpPr>
          <p:cNvPr id="22532"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txBox="1">
            <a:spLocks noGrp="1" noChangeArrowheads="1"/>
          </p:cNvSpPr>
          <p:nvPr/>
        </p:nvSpPr>
        <p:spPr bwMode="auto">
          <a:xfrm>
            <a:off x="3883852" y="8684899"/>
            <a:ext cx="2972547" cy="45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kumimoji="1" b="1">
                <a:solidFill>
                  <a:schemeClr val="tx1"/>
                </a:solidFill>
                <a:latin typeface="Arial" pitchFamily="34" charset="0"/>
                <a:ea typeface="新細明體" pitchFamily="18" charset="-120"/>
              </a:defRPr>
            </a:lvl1pPr>
            <a:lvl2pPr marL="742950" indent="-285750">
              <a:defRPr kumimoji="1" b="1">
                <a:solidFill>
                  <a:schemeClr val="tx1"/>
                </a:solidFill>
                <a:latin typeface="Arial" pitchFamily="34" charset="0"/>
                <a:ea typeface="新細明體" pitchFamily="18" charset="-120"/>
              </a:defRPr>
            </a:lvl2pPr>
            <a:lvl3pPr marL="1143000" indent="-228600">
              <a:defRPr kumimoji="1" b="1">
                <a:solidFill>
                  <a:schemeClr val="tx1"/>
                </a:solidFill>
                <a:latin typeface="Arial" pitchFamily="34" charset="0"/>
                <a:ea typeface="新細明體" pitchFamily="18" charset="-120"/>
              </a:defRPr>
            </a:lvl3pPr>
            <a:lvl4pPr marL="1600200" indent="-228600">
              <a:defRPr kumimoji="1" b="1">
                <a:solidFill>
                  <a:schemeClr val="tx1"/>
                </a:solidFill>
                <a:latin typeface="Arial" pitchFamily="34" charset="0"/>
                <a:ea typeface="新細明體" pitchFamily="18" charset="-120"/>
              </a:defRPr>
            </a:lvl4pPr>
            <a:lvl5pPr marL="2057400" indent="-228600">
              <a:defRPr kumimoji="1"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b="1">
                <a:solidFill>
                  <a:schemeClr val="tx1"/>
                </a:solidFill>
                <a:latin typeface="Arial" pitchFamily="34" charset="0"/>
                <a:ea typeface="新細明體" pitchFamily="18" charset="-120"/>
              </a:defRPr>
            </a:lvl9pPr>
          </a:lstStyle>
          <a:p>
            <a:pPr algn="r" eaLnBrk="1" hangingPunct="1"/>
            <a:fld id="{7457B902-C72C-4878-8B0A-298990840126}" type="slidenum">
              <a:rPr lang="en-US" altLang="zh-TW" sz="1200" b="0"/>
              <a:pPr algn="r" eaLnBrk="1" hangingPunct="1"/>
              <a:t>79</a:t>
            </a:fld>
            <a:endParaRPr lang="en-US" altLang="zh-TW" sz="1200" b="0"/>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TW" altLang="zh-TW"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503245EE-CC7D-4272-B158-325D16330E8C}" type="slidenum">
              <a:rPr lang="en-US" altLang="zh-TW"/>
              <a:pPr>
                <a:spcBef>
                  <a:spcPct val="0"/>
                </a:spcBef>
              </a:pPr>
              <a:t>549</a:t>
            </a:fld>
            <a:endParaRPr lang="en-US" altLang="zh-TW"/>
          </a:p>
        </p:txBody>
      </p:sp>
      <p:sp>
        <p:nvSpPr>
          <p:cNvPr id="25603" name="Rectangle 2"/>
          <p:cNvSpPr>
            <a:spLocks noGrp="1" noRot="1" noChangeAspect="1" noChangeArrowheads="1" noTextEdit="1"/>
          </p:cNvSpPr>
          <p:nvPr>
            <p:ph type="sldImg"/>
          </p:nvPr>
        </p:nvSpPr>
        <p:spPr>
          <a:ln/>
        </p:spPr>
      </p:sp>
      <p:sp>
        <p:nvSpPr>
          <p:cNvPr id="25604"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8F79CFD8-E2FF-4D9B-8000-C2230ACEE2CC}" type="slidenum">
              <a:rPr lang="en-US" altLang="zh-TW"/>
              <a:pPr>
                <a:spcBef>
                  <a:spcPct val="0"/>
                </a:spcBef>
              </a:pPr>
              <a:t>550</a:t>
            </a:fld>
            <a:endParaRPr lang="en-US" altLang="zh-TW"/>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C93C5134-CA1B-4D81-82DA-926966C5D6F0}" type="slidenum">
              <a:rPr lang="en-US" altLang="zh-TW"/>
              <a:pPr>
                <a:spcBef>
                  <a:spcPct val="0"/>
                </a:spcBef>
              </a:pPr>
              <a:t>551</a:t>
            </a:fld>
            <a:endParaRPr lang="en-US" altLang="zh-TW"/>
          </a:p>
        </p:txBody>
      </p:sp>
      <p:sp>
        <p:nvSpPr>
          <p:cNvPr id="34819" name="Rectangle 2"/>
          <p:cNvSpPr>
            <a:spLocks noGrp="1" noRot="1" noChangeAspect="1" noChangeArrowheads="1" noTextEdit="1"/>
          </p:cNvSpPr>
          <p:nvPr>
            <p:ph type="sldImg"/>
          </p:nvPr>
        </p:nvSpPr>
        <p:spPr>
          <a:ln/>
        </p:spPr>
      </p:sp>
      <p:sp>
        <p:nvSpPr>
          <p:cNvPr id="34820"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683962C9-935A-412D-B48F-945D1893D965}" type="slidenum">
              <a:rPr lang="en-US" altLang="zh-TW"/>
              <a:pPr>
                <a:spcBef>
                  <a:spcPct val="0"/>
                </a:spcBef>
              </a:pPr>
              <a:t>552</a:t>
            </a:fld>
            <a:endParaRPr lang="en-US" altLang="zh-TW"/>
          </a:p>
        </p:txBody>
      </p:sp>
      <p:sp>
        <p:nvSpPr>
          <p:cNvPr id="36867" name="Rectangle 2"/>
          <p:cNvSpPr>
            <a:spLocks noGrp="1" noRot="1" noChangeAspect="1" noChangeArrowheads="1" noTextEdit="1"/>
          </p:cNvSpPr>
          <p:nvPr>
            <p:ph type="sldImg"/>
          </p:nvPr>
        </p:nvSpPr>
        <p:spPr>
          <a:ln/>
        </p:spPr>
      </p:sp>
      <p:sp>
        <p:nvSpPr>
          <p:cNvPr id="36868"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C33E8B0C-57FA-4C45-AF1C-46ADE54FE2BB}" type="slidenum">
              <a:rPr lang="en-US" altLang="zh-TW"/>
              <a:pPr>
                <a:spcBef>
                  <a:spcPct val="0"/>
                </a:spcBef>
              </a:pPr>
              <a:t>554</a:t>
            </a:fld>
            <a:endParaRPr lang="en-US" altLang="zh-TW"/>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lvl1pPr>
              <a:spcBef>
                <a:spcPct val="30000"/>
              </a:spcBef>
              <a:defRPr kumimoji="1" sz="1200">
                <a:solidFill>
                  <a:schemeClr val="tx1"/>
                </a:solidFill>
                <a:latin typeface="Arial" pitchFamily="34" charset="0"/>
                <a:ea typeface="新細明體" pitchFamily="18" charset="-120"/>
              </a:defRPr>
            </a:lvl1pPr>
            <a:lvl2pPr marL="742950" indent="-285750">
              <a:spcBef>
                <a:spcPct val="30000"/>
              </a:spcBef>
              <a:defRPr kumimoji="1" sz="1200">
                <a:solidFill>
                  <a:schemeClr val="tx1"/>
                </a:solidFill>
                <a:latin typeface="Arial" pitchFamily="34" charset="0"/>
                <a:ea typeface="新細明體" pitchFamily="18" charset="-120"/>
              </a:defRPr>
            </a:lvl2pPr>
            <a:lvl3pPr marL="1143000" indent="-228600">
              <a:spcBef>
                <a:spcPct val="30000"/>
              </a:spcBef>
              <a:defRPr kumimoji="1" sz="1200">
                <a:solidFill>
                  <a:schemeClr val="tx1"/>
                </a:solidFill>
                <a:latin typeface="Arial" pitchFamily="34" charset="0"/>
                <a:ea typeface="新細明體" pitchFamily="18" charset="-120"/>
              </a:defRPr>
            </a:lvl3pPr>
            <a:lvl4pPr marL="1600200" indent="-228600">
              <a:spcBef>
                <a:spcPct val="30000"/>
              </a:spcBef>
              <a:defRPr kumimoji="1" sz="1200">
                <a:solidFill>
                  <a:schemeClr val="tx1"/>
                </a:solidFill>
                <a:latin typeface="Arial" pitchFamily="34" charset="0"/>
                <a:ea typeface="新細明體" pitchFamily="18" charset="-120"/>
              </a:defRPr>
            </a:lvl4pPr>
            <a:lvl5pPr marL="2057400" indent="-228600">
              <a:spcBef>
                <a:spcPct val="30000"/>
              </a:spcBef>
              <a:defRPr kumimoji="1" sz="1200">
                <a:solidFill>
                  <a:schemeClr val="tx1"/>
                </a:solidFill>
                <a:latin typeface="Arial" pitchFamily="34" charset="0"/>
                <a:ea typeface="新細明體" pitchFamily="18" charset="-120"/>
              </a:defRPr>
            </a:lvl5pPr>
            <a:lvl6pPr marL="25146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6pPr>
            <a:lvl7pPr marL="29718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7pPr>
            <a:lvl8pPr marL="34290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8pPr>
            <a:lvl9pPr marL="3886200" indent="-228600" eaLnBrk="0" fontAlgn="base" hangingPunct="0">
              <a:spcBef>
                <a:spcPct val="30000"/>
              </a:spcBef>
              <a:spcAft>
                <a:spcPct val="0"/>
              </a:spcAft>
              <a:defRPr kumimoji="1" sz="1200">
                <a:solidFill>
                  <a:schemeClr val="tx1"/>
                </a:solidFill>
                <a:latin typeface="Arial" pitchFamily="34" charset="0"/>
                <a:ea typeface="新細明體" pitchFamily="18" charset="-120"/>
              </a:defRPr>
            </a:lvl9pPr>
          </a:lstStyle>
          <a:p>
            <a:pPr>
              <a:spcBef>
                <a:spcPct val="0"/>
              </a:spcBef>
            </a:pPr>
            <a:fld id="{83B87150-3E8D-4ABB-8C60-FF5AB5D36AED}" type="slidenum">
              <a:rPr lang="en-US" altLang="zh-TW"/>
              <a:pPr>
                <a:spcBef>
                  <a:spcPct val="0"/>
                </a:spcBef>
              </a:pPr>
              <a:t>556</a:t>
            </a:fld>
            <a:endParaRPr lang="en-US" altLang="zh-TW"/>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p:spPr>
        <p:txBody>
          <a:bodyPr/>
          <a:lstStyle/>
          <a:p>
            <a:pPr eaLnBrk="1" hangingPunct="1"/>
            <a:endParaRPr lang="zh-HK" altLang="zh-HK"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7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HK" altLang="en-US" smtClean="0"/>
          </a:p>
        </p:txBody>
      </p:sp>
      <p:sp>
        <p:nvSpPr>
          <p:cNvPr id="5018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fld id="{847A2764-4E6C-40B6-91F7-4CB1F5A4C30E}" type="slidenum">
              <a:rPr kumimoji="0" lang="zh-HK" altLang="en-US" smtClean="0"/>
              <a:pPr/>
              <a:t>637</a:t>
            </a:fld>
            <a:endParaRPr kumimoji="0" lang="en-US" altLang="zh-HK"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HK" altLang="en-US" smtClean="0"/>
          </a:p>
        </p:txBody>
      </p:sp>
      <p:sp>
        <p:nvSpPr>
          <p:cNvPr id="28676"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fld id="{5E0145C4-8ABB-4FDD-A0B8-80ED71AC3449}" type="slidenum">
              <a:rPr kumimoji="0" lang="zh-HK" altLang="en-US"/>
              <a:pPr/>
              <a:t>650</a:t>
            </a:fld>
            <a:endParaRPr kumimoji="0" lang="en-US" altLang="zh-HK"/>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56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HK" altLang="en-US" smtClean="0"/>
          </a:p>
        </p:txBody>
      </p:sp>
      <p:sp>
        <p:nvSpPr>
          <p:cNvPr id="66564"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fld id="{6F02D718-B04F-472D-B608-772E122C8C57}" type="slidenum">
              <a:rPr kumimoji="0" lang="zh-HK" altLang="en-US"/>
              <a:pPr/>
              <a:t>672</a:t>
            </a:fld>
            <a:endParaRPr kumimoji="0" lang="en-US" altLang="zh-HK"/>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smtClean="0"/>
          </a:p>
        </p:txBody>
      </p:sp>
      <p:sp>
        <p:nvSpPr>
          <p:cNvPr id="77828"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fld id="{3B79C9B5-4A63-4F2D-B01E-7C24D94C2867}" type="slidenum">
              <a:rPr kumimoji="0" lang="zh-HK" altLang="en-US"/>
              <a:pPr/>
              <a:t>679</a:t>
            </a:fld>
            <a:endParaRPr kumimoji="0" lang="zh-HK"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2"/>
          <p:cNvSpPr>
            <a:spLocks noGrp="1" noRot="1" noChangeAspect="1" noChangeArrowheads="1" noTextEdit="1"/>
          </p:cNvSpPr>
          <p:nvPr>
            <p:ph type="sldImg"/>
          </p:nvPr>
        </p:nvSpPr>
        <p:spPr>
          <a:ln/>
        </p:spPr>
      </p:sp>
      <p:sp>
        <p:nvSpPr>
          <p:cNvPr id="81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TW" altLang="zh-TW"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HK" altLang="en-US" smtClean="0"/>
          </a:p>
        </p:txBody>
      </p:sp>
      <p:sp>
        <p:nvSpPr>
          <p:cNvPr id="98308"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fld id="{2CC0DF5C-AAAE-4892-B7CB-63E0212D266F}" type="slidenum">
              <a:rPr kumimoji="0" lang="zh-HK" altLang="en-US"/>
              <a:pPr/>
              <a:t>691</a:t>
            </a:fld>
            <a:endParaRPr kumimoji="0" lang="en-US" altLang="zh-HK"/>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HK" altLang="en-US" dirty="0"/>
          </a:p>
        </p:txBody>
      </p:sp>
      <p:sp>
        <p:nvSpPr>
          <p:cNvPr id="4" name="投影片編號版面配置區 3"/>
          <p:cNvSpPr>
            <a:spLocks noGrp="1"/>
          </p:cNvSpPr>
          <p:nvPr>
            <p:ph type="sldNum" sz="quarter" idx="10"/>
          </p:nvPr>
        </p:nvSpPr>
        <p:spPr/>
        <p:txBody>
          <a:bodyPr/>
          <a:lstStyle/>
          <a:p>
            <a:fld id="{03A20E01-6B76-43C7-947D-D95899B936E3}" type="slidenum">
              <a:rPr lang="zh-HK" altLang="en-US" smtClean="0"/>
              <a:t>709</a:t>
            </a:fld>
            <a:endParaRPr lang="zh-HK" altLang="en-US"/>
          </a:p>
        </p:txBody>
      </p:sp>
    </p:spTree>
    <p:extLst>
      <p:ext uri="{BB962C8B-B14F-4D97-AF65-F5344CB8AC3E}">
        <p14:creationId xmlns:p14="http://schemas.microsoft.com/office/powerpoint/2010/main" val="370481411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HK" altLang="en-US" smtClean="0"/>
          </a:p>
        </p:txBody>
      </p:sp>
      <p:sp>
        <p:nvSpPr>
          <p:cNvPr id="3994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ea typeface="新細明體" charset="-120"/>
              </a:defRPr>
            </a:lvl1pPr>
            <a:lvl2pPr marL="742950" indent="-285750">
              <a:spcBef>
                <a:spcPct val="30000"/>
              </a:spcBef>
              <a:defRPr sz="1200">
                <a:solidFill>
                  <a:schemeClr val="tx1"/>
                </a:solidFill>
                <a:latin typeface="Calibri" pitchFamily="34" charset="0"/>
                <a:ea typeface="新細明體" charset="-120"/>
              </a:defRPr>
            </a:lvl2pPr>
            <a:lvl3pPr marL="1143000" indent="-228600">
              <a:spcBef>
                <a:spcPct val="30000"/>
              </a:spcBef>
              <a:defRPr sz="1200">
                <a:solidFill>
                  <a:schemeClr val="tx1"/>
                </a:solidFill>
                <a:latin typeface="Calibri" pitchFamily="34" charset="0"/>
                <a:ea typeface="新細明體" charset="-120"/>
              </a:defRPr>
            </a:lvl3pPr>
            <a:lvl4pPr marL="1600200" indent="-228600">
              <a:spcBef>
                <a:spcPct val="30000"/>
              </a:spcBef>
              <a:defRPr sz="1200">
                <a:solidFill>
                  <a:schemeClr val="tx1"/>
                </a:solidFill>
                <a:latin typeface="Calibri" pitchFamily="34" charset="0"/>
                <a:ea typeface="新細明體" charset="-120"/>
              </a:defRPr>
            </a:lvl4pPr>
            <a:lvl5pPr marL="2057400" indent="-228600">
              <a:spcBef>
                <a:spcPct val="30000"/>
              </a:spcBef>
              <a:defRPr sz="1200">
                <a:solidFill>
                  <a:schemeClr val="tx1"/>
                </a:solidFill>
                <a:latin typeface="Calibri" pitchFamily="34" charset="0"/>
                <a:ea typeface="新細明體" charset="-120"/>
              </a:defRPr>
            </a:lvl5pPr>
            <a:lvl6pPr marL="2514600" indent="-228600" eaLnBrk="0" fontAlgn="base" hangingPunct="0">
              <a:spcBef>
                <a:spcPct val="30000"/>
              </a:spcBef>
              <a:spcAft>
                <a:spcPct val="0"/>
              </a:spcAft>
              <a:defRPr sz="1200">
                <a:solidFill>
                  <a:schemeClr val="tx1"/>
                </a:solidFill>
                <a:latin typeface="Calibri" pitchFamily="34" charset="0"/>
                <a:ea typeface="新細明體" charset="-120"/>
              </a:defRPr>
            </a:lvl6pPr>
            <a:lvl7pPr marL="2971800" indent="-228600" eaLnBrk="0" fontAlgn="base" hangingPunct="0">
              <a:spcBef>
                <a:spcPct val="30000"/>
              </a:spcBef>
              <a:spcAft>
                <a:spcPct val="0"/>
              </a:spcAft>
              <a:defRPr sz="1200">
                <a:solidFill>
                  <a:schemeClr val="tx1"/>
                </a:solidFill>
                <a:latin typeface="Calibri" pitchFamily="34" charset="0"/>
                <a:ea typeface="新細明體" charset="-120"/>
              </a:defRPr>
            </a:lvl7pPr>
            <a:lvl8pPr marL="3429000" indent="-228600" eaLnBrk="0" fontAlgn="base" hangingPunct="0">
              <a:spcBef>
                <a:spcPct val="30000"/>
              </a:spcBef>
              <a:spcAft>
                <a:spcPct val="0"/>
              </a:spcAft>
              <a:defRPr sz="1200">
                <a:solidFill>
                  <a:schemeClr val="tx1"/>
                </a:solidFill>
                <a:latin typeface="Calibri" pitchFamily="34" charset="0"/>
                <a:ea typeface="新細明體" charset="-120"/>
              </a:defRPr>
            </a:lvl8pPr>
            <a:lvl9pPr marL="3886200" indent="-228600" eaLnBrk="0" fontAlgn="base" hangingPunct="0">
              <a:spcBef>
                <a:spcPct val="30000"/>
              </a:spcBef>
              <a:spcAft>
                <a:spcPct val="0"/>
              </a:spcAft>
              <a:defRPr sz="1200">
                <a:solidFill>
                  <a:schemeClr val="tx1"/>
                </a:solidFill>
                <a:latin typeface="Calibri" pitchFamily="34" charset="0"/>
                <a:ea typeface="新細明體" charset="-120"/>
              </a:defRPr>
            </a:lvl9pPr>
          </a:lstStyle>
          <a:p>
            <a:pPr>
              <a:spcBef>
                <a:spcPct val="0"/>
              </a:spcBef>
            </a:pPr>
            <a:fld id="{ABED5ACB-EFAD-4D43-9398-2B03C4A78E65}" type="slidenum">
              <a:rPr lang="zh-HK" altLang="en-US"/>
              <a:pPr>
                <a:spcBef>
                  <a:spcPct val="0"/>
                </a:spcBef>
              </a:pPr>
              <a:t>765</a:t>
            </a:fld>
            <a:endParaRPr lang="en-US" altLang="zh-HK"/>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HK" altLang="en-US" smtClean="0"/>
          </a:p>
        </p:txBody>
      </p:sp>
      <p:sp>
        <p:nvSpPr>
          <p:cNvPr id="44036"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fld id="{83833236-20B2-4A02-9CDA-BAA6305D26BB}" type="slidenum">
              <a:rPr lang="zh-HK" altLang="en-US"/>
              <a:pPr/>
              <a:t>831</a:t>
            </a:fld>
            <a:endParaRPr lang="zh-HK"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
        <p:nvSpPr>
          <p:cNvPr id="71684"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fld id="{73FB4714-1AC4-42A6-8423-B23CAEF35E61}" type="slidenum">
              <a:rPr lang="zh-TW" altLang="en-US"/>
              <a:pPr/>
              <a:t>890</a:t>
            </a:fld>
            <a:endParaRPr lang="en-US" altLang="zh-TW"/>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TW" altLang="en-US" smtClean="0"/>
          </a:p>
        </p:txBody>
      </p:sp>
      <p:sp>
        <p:nvSpPr>
          <p:cNvPr id="6148"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fld id="{1BCDFC0C-D89E-4336-89E3-705D6706142C}" type="slidenum">
              <a:rPr lang="zh-TW" altLang="en-US" sz="1200"/>
              <a:pPr/>
              <a:t>910</a:t>
            </a:fld>
            <a:endParaRPr lang="en-US" altLang="zh-TW" sz="120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Image Placeholder 1"/>
          <p:cNvSpPr>
            <a:spLocks noGrp="1" noRot="1" noChangeAspect="1" noTextEdit="1"/>
          </p:cNvSpPr>
          <p:nvPr>
            <p:ph type="sldImg"/>
          </p:nvPr>
        </p:nvSpPr>
        <p:spPr>
          <a:ln/>
        </p:spPr>
      </p:sp>
      <p:sp>
        <p:nvSpPr>
          <p:cNvPr id="133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zh-TW"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投影片圖像版面配置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TW" alt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85800" y="2130425"/>
            <a:ext cx="7772400" cy="1470025"/>
          </a:xfrm>
        </p:spPr>
        <p:txBody>
          <a:bodyPr/>
          <a:lstStyle/>
          <a:p>
            <a:r>
              <a:rPr lang="zh-TW" altLang="en-US" smtClean="0"/>
              <a:t>按一下以編輯母片標題樣式</a:t>
            </a:r>
            <a:endParaRPr lang="zh-HK" altLang="en-US"/>
          </a:p>
        </p:txBody>
      </p:sp>
      <p:sp>
        <p:nvSpPr>
          <p:cNvPr id="3" name="副標題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zh-HK" altLang="en-US"/>
          </a:p>
        </p:txBody>
      </p:sp>
      <p:sp>
        <p:nvSpPr>
          <p:cNvPr id="4" name="日期版面配置區 3"/>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5" name="頁尾版面配置區 4"/>
          <p:cNvSpPr>
            <a:spLocks noGrp="1"/>
          </p:cNvSpPr>
          <p:nvPr>
            <p:ph type="ftr" sz="quarter" idx="11"/>
          </p:nvPr>
        </p:nvSpPr>
        <p:spPr/>
        <p:txBody>
          <a:bodyPr/>
          <a:lstStyle/>
          <a:p>
            <a:endParaRPr lang="zh-HK" altLang="en-US"/>
          </a:p>
        </p:txBody>
      </p:sp>
      <p:sp>
        <p:nvSpPr>
          <p:cNvPr id="6" name="投影片編號版面配置區 5"/>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21756828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HK" altLang="en-US"/>
          </a:p>
        </p:txBody>
      </p:sp>
      <p:sp>
        <p:nvSpPr>
          <p:cNvPr id="3" name="直排文字版面配置區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4" name="日期版面配置區 3"/>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5" name="頁尾版面配置區 4"/>
          <p:cNvSpPr>
            <a:spLocks noGrp="1"/>
          </p:cNvSpPr>
          <p:nvPr>
            <p:ph type="ftr" sz="quarter" idx="11"/>
          </p:nvPr>
        </p:nvSpPr>
        <p:spPr/>
        <p:txBody>
          <a:bodyPr/>
          <a:lstStyle/>
          <a:p>
            <a:endParaRPr lang="zh-HK" altLang="en-US"/>
          </a:p>
        </p:txBody>
      </p:sp>
      <p:sp>
        <p:nvSpPr>
          <p:cNvPr id="6" name="投影片編號版面配置區 5"/>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36672713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9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9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10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7_標題投影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760552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2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6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6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7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7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7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6629400" y="274638"/>
            <a:ext cx="2057400" cy="5851525"/>
          </a:xfrm>
        </p:spPr>
        <p:txBody>
          <a:bodyPr vert="eaVert"/>
          <a:lstStyle/>
          <a:p>
            <a:r>
              <a:rPr lang="zh-TW" altLang="en-US" smtClean="0"/>
              <a:t>按一下以編輯母片標題樣式</a:t>
            </a:r>
            <a:endParaRPr lang="zh-HK" altLang="en-US"/>
          </a:p>
        </p:txBody>
      </p:sp>
      <p:sp>
        <p:nvSpPr>
          <p:cNvPr id="3" name="直排文字版面配置區 2"/>
          <p:cNvSpPr>
            <a:spLocks noGrp="1"/>
          </p:cNvSpPr>
          <p:nvPr>
            <p:ph type="body" orient="vert" idx="1"/>
          </p:nvPr>
        </p:nvSpPr>
        <p:spPr>
          <a:xfrm>
            <a:off x="457200" y="274638"/>
            <a:ext cx="6019800" cy="5851525"/>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4" name="日期版面配置區 3"/>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5" name="頁尾版面配置區 4"/>
          <p:cNvSpPr>
            <a:spLocks noGrp="1"/>
          </p:cNvSpPr>
          <p:nvPr>
            <p:ph type="ftr" sz="quarter" idx="11"/>
          </p:nvPr>
        </p:nvSpPr>
        <p:spPr/>
        <p:txBody>
          <a:bodyPr/>
          <a:lstStyle/>
          <a:p>
            <a:endParaRPr lang="zh-HK" altLang="en-US"/>
          </a:p>
        </p:txBody>
      </p:sp>
      <p:sp>
        <p:nvSpPr>
          <p:cNvPr id="6" name="投影片編號版面配置區 5"/>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197333725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7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9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9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10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0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10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10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10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0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11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物件">
    <p:spTree>
      <p:nvGrpSpPr>
        <p:cNvPr id="1" name=""/>
        <p:cNvGrpSpPr/>
        <p:nvPr/>
      </p:nvGrpSpPr>
      <p:grpSpPr>
        <a:xfrm>
          <a:off x="0" y="0"/>
          <a:ext cx="0" cy="0"/>
          <a:chOff x="0" y="0"/>
          <a:chExt cx="0" cy="0"/>
        </a:xfrm>
      </p:grpSpPr>
      <p:sp>
        <p:nvSpPr>
          <p:cNvPr id="2" name="內容版面配置區 1"/>
          <p:cNvSpPr>
            <a:spLocks noGrp="1"/>
          </p:cNvSpPr>
          <p:nvPr>
            <p:ph/>
          </p:nvPr>
        </p:nvSpPr>
        <p:spPr>
          <a:xfrm>
            <a:off x="457200" y="274638"/>
            <a:ext cx="8229600" cy="5851525"/>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TW"/>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TW"/>
          </a:p>
        </p:txBody>
      </p:sp>
      <p:sp>
        <p:nvSpPr>
          <p:cNvPr id="5" name="Rectangle 6"/>
          <p:cNvSpPr>
            <a:spLocks noGrp="1" noChangeArrowheads="1"/>
          </p:cNvSpPr>
          <p:nvPr>
            <p:ph type="sldNum" sz="quarter" idx="12"/>
          </p:nvPr>
        </p:nvSpPr>
        <p:spPr>
          <a:ln/>
        </p:spPr>
        <p:txBody>
          <a:bodyPr/>
          <a:lstStyle>
            <a:lvl1pPr>
              <a:defRPr/>
            </a:lvl1pPr>
          </a:lstStyle>
          <a:p>
            <a:fld id="{97F5C90F-5F37-45E9-B210-A32D41542910}" type="slidenum">
              <a:rPr lang="en-US" altLang="zh-TW"/>
              <a:pPr/>
              <a:t>‹#›</a:t>
            </a:fld>
            <a:endParaRPr lang="en-US" altLang="zh-TW"/>
          </a:p>
        </p:txBody>
      </p:sp>
    </p:spTree>
    <p:extLst>
      <p:ext uri="{BB962C8B-B14F-4D97-AF65-F5344CB8AC3E}">
        <p14:creationId xmlns:p14="http://schemas.microsoft.com/office/powerpoint/2010/main" val="381437323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11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11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11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11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11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11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11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12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12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12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C7C9FFDB-CCC3-449C-917D-A0BA4AD3A0D4}"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119003340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12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12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12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12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13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13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13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417731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8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ABC1D16A-CDC6-4163-8AF7-49B64EC254FD}" type="slidenum">
              <a:rPr lang="zh-HK" altLang="en-US"/>
              <a:pPr/>
              <a:t>‹#›</a:t>
            </a:fld>
            <a:r>
              <a:rPr lang="en-US" altLang="zh-HK"/>
              <a:t> / 36</a:t>
            </a:r>
            <a:endParaRPr lang="zh-HK" altLang="en-US"/>
          </a:p>
        </p:txBody>
      </p:sp>
    </p:spTree>
    <p:extLst>
      <p:ext uri="{BB962C8B-B14F-4D97-AF65-F5344CB8AC3E}">
        <p14:creationId xmlns:p14="http://schemas.microsoft.com/office/powerpoint/2010/main" val="405252149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45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53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7C788CC-03B9-46BF-801B-741F3640FB8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16688395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66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107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108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127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132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134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136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137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138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139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標題投影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306974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140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143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145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4F9BC8B3-9257-400A-B27B-688FF44F2016}" type="slidenum">
              <a:rPr lang="zh-HK" altLang="en-US"/>
              <a:pPr/>
              <a:t>‹#›</a:t>
            </a:fld>
            <a:r>
              <a:rPr lang="en-US" altLang="zh-HK"/>
              <a:t> / 36</a:t>
            </a:r>
            <a:endParaRPr lang="zh-HK" altLang="en-US"/>
          </a:p>
        </p:txBody>
      </p:sp>
    </p:spTree>
    <p:extLst>
      <p:ext uri="{BB962C8B-B14F-4D97-AF65-F5344CB8AC3E}">
        <p14:creationId xmlns:p14="http://schemas.microsoft.com/office/powerpoint/2010/main" val="377878776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21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A53288E4-04DC-455A-92FA-6F5234048D92}" type="slidenum">
              <a:rPr lang="zh-HK" altLang="en-US"/>
              <a:pPr/>
              <a:t>‹#›</a:t>
            </a:fld>
            <a:r>
              <a:rPr lang="en-US" altLang="zh-HK"/>
              <a:t> / 56</a:t>
            </a:r>
            <a:endParaRPr lang="zh-HK" altLang="en-US"/>
          </a:p>
        </p:txBody>
      </p:sp>
    </p:spTree>
    <p:extLst>
      <p:ext uri="{BB962C8B-B14F-4D97-AF65-F5344CB8AC3E}">
        <p14:creationId xmlns:p14="http://schemas.microsoft.com/office/powerpoint/2010/main" val="79071331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51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62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109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123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142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144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146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147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148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149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userDrawn="1">
  <p:cSld name="150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userDrawn="1">
  <p:cSld name="151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153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154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155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158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159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160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162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163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164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166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175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2016369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161_標題及物件">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13AAA804-3C1C-4DFA-BD85-CCA68DC03038}" type="slidenum">
              <a:rPr lang="zh-HK" altLang="en-US"/>
              <a:pPr/>
              <a:t>‹#›</a:t>
            </a:fld>
            <a:r>
              <a:rPr lang="en-US" altLang="zh-HK"/>
              <a:t> / 56</a:t>
            </a:r>
            <a:endParaRPr lang="zh-HK" altLang="en-US"/>
          </a:p>
        </p:txBody>
      </p:sp>
    </p:spTree>
    <p:extLst>
      <p:ext uri="{BB962C8B-B14F-4D97-AF65-F5344CB8AC3E}">
        <p14:creationId xmlns:p14="http://schemas.microsoft.com/office/powerpoint/2010/main" val="413240635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9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A064D859-197A-4096-B3B9-38CB2E9D14DC}" type="slidenum">
              <a:rPr lang="zh-HK" altLang="en-US"/>
              <a:pPr/>
              <a:t>‹#›</a:t>
            </a:fld>
            <a:r>
              <a:rPr lang="en-US" altLang="zh-HK"/>
              <a:t> / 31</a:t>
            </a:r>
            <a:endParaRPr lang="zh-HK" altLang="en-US"/>
          </a:p>
        </p:txBody>
      </p:sp>
    </p:spTree>
    <p:extLst>
      <p:ext uri="{BB962C8B-B14F-4D97-AF65-F5344CB8AC3E}">
        <p14:creationId xmlns:p14="http://schemas.microsoft.com/office/powerpoint/2010/main" val="91935615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10_標題投影片">
    <p:spTree>
      <p:nvGrpSpPr>
        <p:cNvPr id="1" name=""/>
        <p:cNvGrpSpPr/>
        <p:nvPr/>
      </p:nvGrpSpPr>
      <p:grpSpPr>
        <a:xfrm>
          <a:off x="0" y="0"/>
          <a:ext cx="0" cy="0"/>
          <a:chOff x="0" y="0"/>
          <a:chExt cx="0" cy="0"/>
        </a:xfrm>
      </p:grpSpPr>
      <p:sp>
        <p:nvSpPr>
          <p:cNvPr id="2" name="Rectangle 11">
            <a:hlinkClick r:id="" action="ppaction://hlinkshowjump?jump=nextslide"/>
          </p:cNvPr>
          <p:cNvSpPr>
            <a:spLocks noChangeArrowheads="1"/>
          </p:cNvSpPr>
          <p:nvPr userDrawn="1"/>
        </p:nvSpPr>
        <p:spPr bwMode="auto">
          <a:xfrm>
            <a:off x="8281988" y="6165850"/>
            <a:ext cx="611187" cy="620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Calibri" pitchFamily="34" charset="0"/>
                <a:ea typeface="新細明體" pitchFamily="18" charset="-120"/>
              </a:defRPr>
            </a:lvl1pPr>
            <a:lvl2pPr marL="742950" indent="-285750">
              <a:defRPr>
                <a:solidFill>
                  <a:schemeClr val="tx1"/>
                </a:solidFill>
                <a:latin typeface="Calibri" pitchFamily="34" charset="0"/>
                <a:ea typeface="新細明體" pitchFamily="18" charset="-120"/>
              </a:defRPr>
            </a:lvl2pPr>
            <a:lvl3pPr marL="1143000" indent="-228600">
              <a:defRPr>
                <a:solidFill>
                  <a:schemeClr val="tx1"/>
                </a:solidFill>
                <a:latin typeface="Calibri" pitchFamily="34" charset="0"/>
                <a:ea typeface="新細明體" pitchFamily="18" charset="-120"/>
              </a:defRPr>
            </a:lvl3pPr>
            <a:lvl4pPr marL="1600200" indent="-228600">
              <a:defRPr>
                <a:solidFill>
                  <a:schemeClr val="tx1"/>
                </a:solidFill>
                <a:latin typeface="Calibri" pitchFamily="34" charset="0"/>
                <a:ea typeface="新細明體" pitchFamily="18" charset="-120"/>
              </a:defRPr>
            </a:lvl4pPr>
            <a:lvl5pPr marL="2057400" indent="-228600">
              <a:defRPr>
                <a:solidFill>
                  <a:schemeClr val="tx1"/>
                </a:solidFill>
                <a:latin typeface="Calibri" pitchFamily="34" charset="0"/>
                <a:ea typeface="新細明體" pitchFamily="18" charset="-120"/>
              </a:defRPr>
            </a:lvl5pPr>
            <a:lvl6pPr marL="2514600" indent="-228600" fontAlgn="base">
              <a:spcBef>
                <a:spcPct val="0"/>
              </a:spcBef>
              <a:spcAft>
                <a:spcPct val="0"/>
              </a:spcAft>
              <a:defRPr>
                <a:solidFill>
                  <a:schemeClr val="tx1"/>
                </a:solidFill>
                <a:latin typeface="Calibri" pitchFamily="34" charset="0"/>
                <a:ea typeface="新細明體" pitchFamily="18" charset="-120"/>
              </a:defRPr>
            </a:lvl6pPr>
            <a:lvl7pPr marL="2971800" indent="-228600" fontAlgn="base">
              <a:spcBef>
                <a:spcPct val="0"/>
              </a:spcBef>
              <a:spcAft>
                <a:spcPct val="0"/>
              </a:spcAft>
              <a:defRPr>
                <a:solidFill>
                  <a:schemeClr val="tx1"/>
                </a:solidFill>
                <a:latin typeface="Calibri" pitchFamily="34" charset="0"/>
                <a:ea typeface="新細明體" pitchFamily="18" charset="-120"/>
              </a:defRPr>
            </a:lvl7pPr>
            <a:lvl8pPr marL="3429000" indent="-228600" fontAlgn="base">
              <a:spcBef>
                <a:spcPct val="0"/>
              </a:spcBef>
              <a:spcAft>
                <a:spcPct val="0"/>
              </a:spcAft>
              <a:defRPr>
                <a:solidFill>
                  <a:schemeClr val="tx1"/>
                </a:solidFill>
                <a:latin typeface="Calibri" pitchFamily="34" charset="0"/>
                <a:ea typeface="新細明體" pitchFamily="18" charset="-120"/>
              </a:defRPr>
            </a:lvl8pPr>
            <a:lvl9pPr marL="3886200" indent="-228600" fontAlgn="base">
              <a:spcBef>
                <a:spcPct val="0"/>
              </a:spcBef>
              <a:spcAft>
                <a:spcPct val="0"/>
              </a:spcAft>
              <a:defRPr>
                <a:solidFill>
                  <a:schemeClr val="tx1"/>
                </a:solidFill>
                <a:latin typeface="Calibri" pitchFamily="34" charset="0"/>
                <a:ea typeface="新細明體" pitchFamily="18" charset="-120"/>
              </a:defRPr>
            </a:lvl9pPr>
          </a:lstStyle>
          <a:p>
            <a:pPr eaLnBrk="1" hangingPunct="1">
              <a:defRPr/>
            </a:pPr>
            <a:endParaRPr kumimoji="0" lang="zh-HK" altLang="en-US" smtClean="0"/>
          </a:p>
        </p:txBody>
      </p:sp>
      <p:sp>
        <p:nvSpPr>
          <p:cNvPr id="3" name="Rectangle 11">
            <a:hlinkClick r:id="" action="ppaction://hlinkshowjump?jump=firstslide"/>
          </p:cNvPr>
          <p:cNvSpPr>
            <a:spLocks noChangeArrowheads="1"/>
          </p:cNvSpPr>
          <p:nvPr userDrawn="1"/>
        </p:nvSpPr>
        <p:spPr bwMode="auto">
          <a:xfrm>
            <a:off x="7667625" y="6165850"/>
            <a:ext cx="611188" cy="620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Calibri" pitchFamily="34" charset="0"/>
                <a:ea typeface="新細明體" pitchFamily="18" charset="-120"/>
              </a:defRPr>
            </a:lvl1pPr>
            <a:lvl2pPr marL="742950" indent="-285750">
              <a:defRPr>
                <a:solidFill>
                  <a:schemeClr val="tx1"/>
                </a:solidFill>
                <a:latin typeface="Calibri" pitchFamily="34" charset="0"/>
                <a:ea typeface="新細明體" pitchFamily="18" charset="-120"/>
              </a:defRPr>
            </a:lvl2pPr>
            <a:lvl3pPr marL="1143000" indent="-228600">
              <a:defRPr>
                <a:solidFill>
                  <a:schemeClr val="tx1"/>
                </a:solidFill>
                <a:latin typeface="Calibri" pitchFamily="34" charset="0"/>
                <a:ea typeface="新細明體" pitchFamily="18" charset="-120"/>
              </a:defRPr>
            </a:lvl3pPr>
            <a:lvl4pPr marL="1600200" indent="-228600">
              <a:defRPr>
                <a:solidFill>
                  <a:schemeClr val="tx1"/>
                </a:solidFill>
                <a:latin typeface="Calibri" pitchFamily="34" charset="0"/>
                <a:ea typeface="新細明體" pitchFamily="18" charset="-120"/>
              </a:defRPr>
            </a:lvl4pPr>
            <a:lvl5pPr marL="2057400" indent="-228600">
              <a:defRPr>
                <a:solidFill>
                  <a:schemeClr val="tx1"/>
                </a:solidFill>
                <a:latin typeface="Calibri" pitchFamily="34" charset="0"/>
                <a:ea typeface="新細明體" pitchFamily="18" charset="-120"/>
              </a:defRPr>
            </a:lvl5pPr>
            <a:lvl6pPr marL="2514600" indent="-228600" fontAlgn="base">
              <a:spcBef>
                <a:spcPct val="0"/>
              </a:spcBef>
              <a:spcAft>
                <a:spcPct val="0"/>
              </a:spcAft>
              <a:defRPr>
                <a:solidFill>
                  <a:schemeClr val="tx1"/>
                </a:solidFill>
                <a:latin typeface="Calibri" pitchFamily="34" charset="0"/>
                <a:ea typeface="新細明體" pitchFamily="18" charset="-120"/>
              </a:defRPr>
            </a:lvl6pPr>
            <a:lvl7pPr marL="2971800" indent="-228600" fontAlgn="base">
              <a:spcBef>
                <a:spcPct val="0"/>
              </a:spcBef>
              <a:spcAft>
                <a:spcPct val="0"/>
              </a:spcAft>
              <a:defRPr>
                <a:solidFill>
                  <a:schemeClr val="tx1"/>
                </a:solidFill>
                <a:latin typeface="Calibri" pitchFamily="34" charset="0"/>
                <a:ea typeface="新細明體" pitchFamily="18" charset="-120"/>
              </a:defRPr>
            </a:lvl7pPr>
            <a:lvl8pPr marL="3429000" indent="-228600" fontAlgn="base">
              <a:spcBef>
                <a:spcPct val="0"/>
              </a:spcBef>
              <a:spcAft>
                <a:spcPct val="0"/>
              </a:spcAft>
              <a:defRPr>
                <a:solidFill>
                  <a:schemeClr val="tx1"/>
                </a:solidFill>
                <a:latin typeface="Calibri" pitchFamily="34" charset="0"/>
                <a:ea typeface="新細明體" pitchFamily="18" charset="-120"/>
              </a:defRPr>
            </a:lvl8pPr>
            <a:lvl9pPr marL="3886200" indent="-228600" fontAlgn="base">
              <a:spcBef>
                <a:spcPct val="0"/>
              </a:spcBef>
              <a:spcAft>
                <a:spcPct val="0"/>
              </a:spcAft>
              <a:defRPr>
                <a:solidFill>
                  <a:schemeClr val="tx1"/>
                </a:solidFill>
                <a:latin typeface="Calibri" pitchFamily="34" charset="0"/>
                <a:ea typeface="新細明體" pitchFamily="18" charset="-120"/>
              </a:defRPr>
            </a:lvl9pPr>
          </a:lstStyle>
          <a:p>
            <a:pPr eaLnBrk="1" hangingPunct="1">
              <a:defRPr/>
            </a:pPr>
            <a:endParaRPr kumimoji="0" lang="zh-HK" altLang="en-US" smtClean="0"/>
          </a:p>
        </p:txBody>
      </p:sp>
      <p:sp>
        <p:nvSpPr>
          <p:cNvPr id="4" name="投影片編號版面配置區 5"/>
          <p:cNvSpPr>
            <a:spLocks noGrp="1"/>
          </p:cNvSpPr>
          <p:nvPr>
            <p:ph type="sldNum" sz="quarter" idx="10"/>
          </p:nvPr>
        </p:nvSpPr>
        <p:spPr/>
        <p:txBody>
          <a:bodyPr/>
          <a:lstStyle>
            <a:lvl1pPr>
              <a:defRPr smtClean="0"/>
            </a:lvl1pPr>
          </a:lstStyle>
          <a:p>
            <a:pPr>
              <a:defRPr/>
            </a:pPr>
            <a:r>
              <a:rPr lang="en-US" altLang="zh-HK"/>
              <a:t>P. </a:t>
            </a:r>
            <a:fld id="{3F66319C-5709-4B22-A8A1-64DE19A9EDB7}" type="slidenum">
              <a:rPr lang="zh-HK" altLang="en-US"/>
              <a:pPr>
                <a:defRPr/>
              </a:pPr>
              <a:t>‹#›</a:t>
            </a:fld>
            <a:r>
              <a:rPr lang="en-US" altLang="zh-HK"/>
              <a:t> / </a:t>
            </a:r>
            <a:r>
              <a:rPr lang="en-US" altLang="zh-TW"/>
              <a:t>37</a:t>
            </a:r>
            <a:endParaRPr lang="zh-HK" altLang="en-US"/>
          </a:p>
        </p:txBody>
      </p:sp>
    </p:spTree>
    <p:extLst>
      <p:ext uri="{BB962C8B-B14F-4D97-AF65-F5344CB8AC3E}">
        <p14:creationId xmlns:p14="http://schemas.microsoft.com/office/powerpoint/2010/main" val="247777691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4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D3E5C704-AD42-4F17-81F1-820FDB16AB7D}" type="slidenum">
              <a:rPr lang="zh-HK" altLang="en-US"/>
              <a:pPr>
                <a:defRPr/>
              </a:pPr>
              <a:t>‹#›</a:t>
            </a:fld>
            <a:r>
              <a:rPr lang="en-US" altLang="zh-HK"/>
              <a:t> / </a:t>
            </a:r>
            <a:r>
              <a:rPr lang="en-US" altLang="zh-TW"/>
              <a:t>37</a:t>
            </a:r>
            <a:endParaRPr lang="zh-HK" altLang="en-US"/>
          </a:p>
        </p:txBody>
      </p:sp>
    </p:spTree>
    <p:extLst>
      <p:ext uri="{BB962C8B-B14F-4D97-AF65-F5344CB8AC3E}">
        <p14:creationId xmlns:p14="http://schemas.microsoft.com/office/powerpoint/2010/main" val="38646075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11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D3E5C704-AD42-4F17-81F1-820FDB16AB7D}" type="slidenum">
              <a:rPr lang="zh-HK" altLang="en-US"/>
              <a:pPr>
                <a:defRPr/>
              </a:pPr>
              <a:t>‹#›</a:t>
            </a:fld>
            <a:r>
              <a:rPr lang="en-US" altLang="zh-HK"/>
              <a:t> / </a:t>
            </a:r>
            <a:r>
              <a:rPr lang="en-US" altLang="zh-TW"/>
              <a:t>37</a:t>
            </a:r>
            <a:endParaRPr lang="zh-HK" altLang="en-US"/>
          </a:p>
        </p:txBody>
      </p:sp>
    </p:spTree>
    <p:extLst>
      <p:ext uri="{BB962C8B-B14F-4D97-AF65-F5344CB8AC3E}">
        <p14:creationId xmlns:p14="http://schemas.microsoft.com/office/powerpoint/2010/main" val="38646075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12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D3E5C704-AD42-4F17-81F1-820FDB16AB7D}" type="slidenum">
              <a:rPr lang="zh-HK" altLang="en-US"/>
              <a:pPr>
                <a:defRPr/>
              </a:pPr>
              <a:t>‹#›</a:t>
            </a:fld>
            <a:r>
              <a:rPr lang="en-US" altLang="zh-HK"/>
              <a:t> / </a:t>
            </a:r>
            <a:r>
              <a:rPr lang="en-US" altLang="zh-TW"/>
              <a:t>37</a:t>
            </a:r>
            <a:endParaRPr lang="zh-HK" altLang="en-US"/>
          </a:p>
        </p:txBody>
      </p:sp>
    </p:spTree>
    <p:extLst>
      <p:ext uri="{BB962C8B-B14F-4D97-AF65-F5344CB8AC3E}">
        <p14:creationId xmlns:p14="http://schemas.microsoft.com/office/powerpoint/2010/main" val="38646075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14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D3E5C704-AD42-4F17-81F1-820FDB16AB7D}" type="slidenum">
              <a:rPr lang="zh-HK" altLang="en-US"/>
              <a:pPr>
                <a:defRPr/>
              </a:pPr>
              <a:t>‹#›</a:t>
            </a:fld>
            <a:r>
              <a:rPr lang="en-US" altLang="zh-HK"/>
              <a:t> / </a:t>
            </a:r>
            <a:r>
              <a:rPr lang="en-US" altLang="zh-TW"/>
              <a:t>37</a:t>
            </a:r>
            <a:endParaRPr lang="zh-HK" altLang="en-US"/>
          </a:p>
        </p:txBody>
      </p:sp>
    </p:spTree>
    <p:extLst>
      <p:ext uri="{BB962C8B-B14F-4D97-AF65-F5344CB8AC3E}">
        <p14:creationId xmlns:p14="http://schemas.microsoft.com/office/powerpoint/2010/main" val="38646075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11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358205846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12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271265304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21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5257261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22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331332141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23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325724682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25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2854268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26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177170763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28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124793853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31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165339186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33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282808520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35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F379CD4-5DD2-4555-9B5B-65C2C9D29AB2}"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119971514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3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42726925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6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273559653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10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108739786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19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04272206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userDrawn="1">
  <p:cSld name="22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5610656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HK" altLang="en-US"/>
          </a:p>
        </p:txBody>
      </p:sp>
      <p:sp>
        <p:nvSpPr>
          <p:cNvPr id="3" name="內容版面配置區 2"/>
          <p:cNvSpPr>
            <a:spLocks noGrp="1"/>
          </p:cNvSpPr>
          <p:nvPr>
            <p:ph idx="1"/>
          </p:nvPr>
        </p:nvSpPr>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4" name="日期版面配置區 3"/>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5" name="頁尾版面配置區 4"/>
          <p:cNvSpPr>
            <a:spLocks noGrp="1"/>
          </p:cNvSpPr>
          <p:nvPr>
            <p:ph type="ftr" sz="quarter" idx="11"/>
          </p:nvPr>
        </p:nvSpPr>
        <p:spPr/>
        <p:txBody>
          <a:bodyPr/>
          <a:lstStyle/>
          <a:p>
            <a:endParaRPr lang="zh-HK" altLang="en-US"/>
          </a:p>
        </p:txBody>
      </p:sp>
      <p:sp>
        <p:nvSpPr>
          <p:cNvPr id="6" name="投影片編號版面配置區 5"/>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28133577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userDrawn="1">
  <p:cSld name="23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173898188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userDrawn="1">
  <p:cSld name="24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95451274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userDrawn="1">
  <p:cSld name="25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4340557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26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84984181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27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57757223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41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50175136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42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95206142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43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267020229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44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72412654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45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9697925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46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192955176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47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284980197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48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82895402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49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55396943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50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03597349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51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51643220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52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420659068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53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66234516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54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198366223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55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57288918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56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70255211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57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170775263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58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6501407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59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298917176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60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127149847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61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34453715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62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3248584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63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263904238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64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68947612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65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238578689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66_直排標題及文字">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8615CF23-1118-4A23-96BD-BA7EFE448892}" type="slidenum">
              <a:rPr lang="zh-HK" altLang="en-US"/>
              <a:pPr>
                <a:defRPr/>
              </a:pPr>
              <a:t>‹#›</a:t>
            </a:fld>
            <a:r>
              <a:rPr lang="en-US" altLang="zh-HK"/>
              <a:t> / </a:t>
            </a:r>
            <a:r>
              <a:rPr lang="en-US" altLang="zh-TW"/>
              <a:t>82</a:t>
            </a:r>
            <a:endParaRPr lang="zh-HK" altLang="en-US"/>
          </a:p>
        </p:txBody>
      </p:sp>
    </p:spTree>
    <p:extLst>
      <p:ext uri="{BB962C8B-B14F-4D97-AF65-F5344CB8AC3E}">
        <p14:creationId xmlns:p14="http://schemas.microsoft.com/office/powerpoint/2010/main" val="275292419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13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22CE2A22-B78C-42E6-8A60-C3CF59E850A5}"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351909270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4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15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16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17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18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9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20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24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27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29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30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32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34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36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37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38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39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AA815641-2B21-42E1-9B28-460A4B9912BC}" type="slidenum">
              <a:rPr lang="zh-HK" altLang="en-US"/>
              <a:pPr>
                <a:defRPr/>
              </a:pPr>
              <a:t>‹#›</a:t>
            </a:fld>
            <a:r>
              <a:rPr lang="en-US" altLang="zh-HK"/>
              <a:t> / </a:t>
            </a:r>
            <a:r>
              <a:rPr lang="en-US" altLang="zh-TW"/>
              <a:t>36</a:t>
            </a:r>
            <a:endParaRPr lang="zh-HK" altLang="en-US"/>
          </a:p>
        </p:txBody>
      </p:sp>
    </p:spTree>
    <p:extLst>
      <p:ext uri="{BB962C8B-B14F-4D97-AF65-F5344CB8AC3E}">
        <p14:creationId xmlns:p14="http://schemas.microsoft.com/office/powerpoint/2010/main" val="28903871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40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108459623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userDrawn="1">
  <p:cSld name="41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129141619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userDrawn="1">
  <p:cSld name="42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80077840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43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50675327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45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20507135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46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4597632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47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401617842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48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328371986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52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409874521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53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19022380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54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64706994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55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43336540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56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324012730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57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2195707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58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118872733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59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15865109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60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342704107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61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11053612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62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88968652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64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66421279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65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19911837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66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8158368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68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336125115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69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89321308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70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241419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71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411883839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72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343818325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76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416034163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77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r>
              <a:rPr lang="en-US" altLang="zh-HK"/>
              <a:t>P. </a:t>
            </a:r>
            <a:fld id="{5EC88BC2-5184-4CC6-AE36-3384D42C36D9}" type="slidenum">
              <a:rPr lang="zh-HK" altLang="en-US"/>
              <a:pPr/>
              <a:t>‹#›</a:t>
            </a:fld>
            <a:r>
              <a:rPr lang="en-US" altLang="zh-HK"/>
              <a:t> / </a:t>
            </a:r>
            <a:r>
              <a:rPr lang="en-US" altLang="zh-TW"/>
              <a:t>83</a:t>
            </a:r>
            <a:endParaRPr lang="zh-HK" altLang="en-US"/>
          </a:p>
        </p:txBody>
      </p:sp>
    </p:spTree>
    <p:extLst>
      <p:ext uri="{BB962C8B-B14F-4D97-AF65-F5344CB8AC3E}">
        <p14:creationId xmlns:p14="http://schemas.microsoft.com/office/powerpoint/2010/main" val="49992199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90E95859-86B3-4336-9465-C972F4534FA4}" type="slidenum">
              <a:rPr lang="zh-HK" altLang="en-US"/>
              <a:pPr>
                <a:defRPr/>
              </a:pPr>
              <a:t>‹#›</a:t>
            </a:fld>
            <a:r>
              <a:rPr lang="en-US" altLang="zh-HK"/>
              <a:t> / </a:t>
            </a:r>
            <a:r>
              <a:rPr lang="en-US" altLang="zh-TW"/>
              <a:t>46</a:t>
            </a:r>
            <a:endParaRPr lang="zh-HK" altLang="en-US"/>
          </a:p>
        </p:txBody>
      </p:sp>
    </p:spTree>
    <p:extLst>
      <p:ext uri="{BB962C8B-B14F-4D97-AF65-F5344CB8AC3E}">
        <p14:creationId xmlns:p14="http://schemas.microsoft.com/office/powerpoint/2010/main" val="96492418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2_直排標題及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56572770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2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8_直排標題及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98134403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15_直排標題及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857528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44_標題投影片">
    <p:spTree>
      <p:nvGrpSpPr>
        <p:cNvPr id="1" name=""/>
        <p:cNvGrpSpPr/>
        <p:nvPr/>
      </p:nvGrpSpPr>
      <p:grpSpPr>
        <a:xfrm>
          <a:off x="0" y="0"/>
          <a:ext cx="0" cy="0"/>
          <a:chOff x="0" y="0"/>
          <a:chExt cx="0" cy="0"/>
        </a:xfrm>
      </p:grpSpPr>
      <p:sp>
        <p:nvSpPr>
          <p:cNvPr id="2" name="投影片編號版面配置區 5"/>
          <p:cNvSpPr>
            <a:spLocks noGrp="1"/>
          </p:cNvSpPr>
          <p:nvPr>
            <p:ph type="sldNum" sz="quarter" idx="10"/>
          </p:nvPr>
        </p:nvSpPr>
        <p:spPr/>
        <p:txBody>
          <a:bodyPr/>
          <a:lstStyle>
            <a:lvl1pPr>
              <a:defRPr/>
            </a:lvl1pPr>
          </a:lstStyle>
          <a:p>
            <a:pPr>
              <a:defRPr/>
            </a:pPr>
            <a:r>
              <a:rPr lang="en-US" altLang="zh-HK"/>
              <a:t>P. </a:t>
            </a:r>
            <a:fld id="{0FF619FC-BF67-41F1-AD63-0D60A5CB8A75}" type="slidenum">
              <a:rPr lang="zh-HK" altLang="en-US"/>
              <a:pPr>
                <a:defRPr/>
              </a:pPr>
              <a:t>‹#›</a:t>
            </a:fld>
            <a:r>
              <a:rPr lang="en-US" altLang="zh-HK"/>
              <a:t> / </a:t>
            </a:r>
            <a:r>
              <a:rPr lang="en-US" altLang="zh-TW"/>
              <a:t>49</a:t>
            </a:r>
            <a:endParaRPr lang="zh-HK" altLang="en-US"/>
          </a:p>
        </p:txBody>
      </p:sp>
    </p:spTree>
    <p:extLst>
      <p:ext uri="{BB962C8B-B14F-4D97-AF65-F5344CB8AC3E}">
        <p14:creationId xmlns:p14="http://schemas.microsoft.com/office/powerpoint/2010/main" val="130000990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722313" y="4406900"/>
            <a:ext cx="7772400" cy="1362075"/>
          </a:xfrm>
        </p:spPr>
        <p:txBody>
          <a:bodyPr anchor="t"/>
          <a:lstStyle>
            <a:lvl1pPr algn="l">
              <a:defRPr sz="4000" b="1" cap="all"/>
            </a:lvl1pPr>
          </a:lstStyle>
          <a:p>
            <a:r>
              <a:rPr lang="zh-TW" altLang="en-US" smtClean="0"/>
              <a:t>按一下以編輯母片標題樣式</a:t>
            </a:r>
            <a:endParaRPr lang="zh-HK" altLang="en-US"/>
          </a:p>
        </p:txBody>
      </p:sp>
      <p:sp>
        <p:nvSpPr>
          <p:cNvPr id="3" name="文字版面配置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4" name="日期版面配置區 3"/>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5" name="頁尾版面配置區 4"/>
          <p:cNvSpPr>
            <a:spLocks noGrp="1"/>
          </p:cNvSpPr>
          <p:nvPr>
            <p:ph type="ftr" sz="quarter" idx="11"/>
          </p:nvPr>
        </p:nvSpPr>
        <p:spPr/>
        <p:txBody>
          <a:bodyPr/>
          <a:lstStyle/>
          <a:p>
            <a:endParaRPr lang="zh-HK" altLang="en-US"/>
          </a:p>
        </p:txBody>
      </p:sp>
      <p:sp>
        <p:nvSpPr>
          <p:cNvPr id="6" name="投影片編號版面配置區 5"/>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243911318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3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3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3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3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4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4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4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4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4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HK" altLang="en-US"/>
          </a:p>
        </p:txBody>
      </p:sp>
      <p:sp>
        <p:nvSpPr>
          <p:cNvPr id="3" name="內容版面配置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4" name="內容版面配置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5" name="日期版面配置區 4"/>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6" name="頁尾版面配置區 5"/>
          <p:cNvSpPr>
            <a:spLocks noGrp="1"/>
          </p:cNvSpPr>
          <p:nvPr>
            <p:ph type="ftr" sz="quarter" idx="11"/>
          </p:nvPr>
        </p:nvSpPr>
        <p:spPr/>
        <p:txBody>
          <a:bodyPr/>
          <a:lstStyle/>
          <a:p>
            <a:endParaRPr lang="zh-HK" altLang="en-US"/>
          </a:p>
        </p:txBody>
      </p:sp>
      <p:sp>
        <p:nvSpPr>
          <p:cNvPr id="7" name="投影片編號版面配置區 6"/>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218042447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4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5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5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5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5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5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6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6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6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6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a:lvl1pPr>
          </a:lstStyle>
          <a:p>
            <a:r>
              <a:rPr lang="zh-TW" altLang="en-US" smtClean="0"/>
              <a:t>按一下以編輯母片標題樣式</a:t>
            </a:r>
            <a:endParaRPr lang="zh-HK" altLang="en-US"/>
          </a:p>
        </p:txBody>
      </p:sp>
      <p:sp>
        <p:nvSpPr>
          <p:cNvPr id="3" name="文字版面配置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內容版面配置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5" name="文字版面配置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內容版面配置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7" name="日期版面配置區 6"/>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8" name="頁尾版面配置區 7"/>
          <p:cNvSpPr>
            <a:spLocks noGrp="1"/>
          </p:cNvSpPr>
          <p:nvPr>
            <p:ph type="ftr" sz="quarter" idx="11"/>
          </p:nvPr>
        </p:nvSpPr>
        <p:spPr/>
        <p:txBody>
          <a:bodyPr/>
          <a:lstStyle/>
          <a:p>
            <a:endParaRPr lang="zh-HK" altLang="en-US"/>
          </a:p>
        </p:txBody>
      </p:sp>
      <p:sp>
        <p:nvSpPr>
          <p:cNvPr id="9" name="投影片編號版面配置區 8"/>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49368105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7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7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8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8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244072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048070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719822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419947180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4_標題投影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842545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309515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309515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HK" altLang="en-US"/>
          </a:p>
        </p:txBody>
      </p:sp>
      <p:sp>
        <p:nvSpPr>
          <p:cNvPr id="3" name="日期版面配置區 2"/>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4" name="頁尾版面配置區 3"/>
          <p:cNvSpPr>
            <a:spLocks noGrp="1"/>
          </p:cNvSpPr>
          <p:nvPr>
            <p:ph type="ftr" sz="quarter" idx="11"/>
          </p:nvPr>
        </p:nvSpPr>
        <p:spPr/>
        <p:txBody>
          <a:bodyPr/>
          <a:lstStyle/>
          <a:p>
            <a:endParaRPr lang="zh-HK" altLang="en-US"/>
          </a:p>
        </p:txBody>
      </p:sp>
      <p:sp>
        <p:nvSpPr>
          <p:cNvPr id="5" name="投影片編號版面配置區 4"/>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154228754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2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309515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_直排標題及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53081848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1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981283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1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981283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2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981283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3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981283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3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981283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3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981283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5_標題投影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049266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1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742689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3" name="頁尾版面配置區 2"/>
          <p:cNvSpPr>
            <a:spLocks noGrp="1"/>
          </p:cNvSpPr>
          <p:nvPr>
            <p:ph type="ftr" sz="quarter" idx="11"/>
          </p:nvPr>
        </p:nvSpPr>
        <p:spPr/>
        <p:txBody>
          <a:bodyPr/>
          <a:lstStyle/>
          <a:p>
            <a:endParaRPr lang="zh-HK" altLang="en-US"/>
          </a:p>
        </p:txBody>
      </p:sp>
      <p:sp>
        <p:nvSpPr>
          <p:cNvPr id="4" name="投影片編號版面配置區 3"/>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70376020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1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742689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2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742689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3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742689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4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742689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4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742689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4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742689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5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742689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5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742689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6_標題投影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311439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1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457200" y="273050"/>
            <a:ext cx="3008313" cy="1162050"/>
          </a:xfrm>
        </p:spPr>
        <p:txBody>
          <a:bodyPr anchor="b"/>
          <a:lstStyle>
            <a:lvl1pPr algn="l">
              <a:defRPr sz="2000" b="1"/>
            </a:lvl1pPr>
          </a:lstStyle>
          <a:p>
            <a:r>
              <a:rPr lang="zh-TW" altLang="en-US" smtClean="0"/>
              <a:t>按一下以編輯母片標題樣式</a:t>
            </a:r>
            <a:endParaRPr lang="zh-HK" altLang="en-US"/>
          </a:p>
        </p:txBody>
      </p:sp>
      <p:sp>
        <p:nvSpPr>
          <p:cNvPr id="3" name="內容版面配置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4" name="文字版面配置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日期版面配置區 4"/>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6" name="頁尾版面配置區 5"/>
          <p:cNvSpPr>
            <a:spLocks noGrp="1"/>
          </p:cNvSpPr>
          <p:nvPr>
            <p:ph type="ftr" sz="quarter" idx="11"/>
          </p:nvPr>
        </p:nvSpPr>
        <p:spPr/>
        <p:txBody>
          <a:bodyPr/>
          <a:lstStyle/>
          <a:p>
            <a:endParaRPr lang="zh-HK" altLang="en-US"/>
          </a:p>
        </p:txBody>
      </p:sp>
      <p:sp>
        <p:nvSpPr>
          <p:cNvPr id="7" name="投影片編號版面配置區 6"/>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146522270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6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6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7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7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7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7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8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8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8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85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1792288" y="4800600"/>
            <a:ext cx="5486400" cy="566738"/>
          </a:xfrm>
        </p:spPr>
        <p:txBody>
          <a:bodyPr anchor="b"/>
          <a:lstStyle>
            <a:lvl1pPr algn="l">
              <a:defRPr sz="2000" b="1"/>
            </a:lvl1pPr>
          </a:lstStyle>
          <a:p>
            <a:r>
              <a:rPr lang="zh-TW" altLang="en-US" smtClean="0"/>
              <a:t>按一下以編輯母片標題樣式</a:t>
            </a:r>
            <a:endParaRPr lang="zh-HK" altLang="en-US"/>
          </a:p>
        </p:txBody>
      </p:sp>
      <p:sp>
        <p:nvSpPr>
          <p:cNvPr id="3" name="圖片版面配置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HK" altLang="en-US"/>
          </a:p>
        </p:txBody>
      </p:sp>
      <p:sp>
        <p:nvSpPr>
          <p:cNvPr id="4" name="文字版面配置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日期版面配置區 4"/>
          <p:cNvSpPr>
            <a:spLocks noGrp="1"/>
          </p:cNvSpPr>
          <p:nvPr>
            <p:ph type="dt" sz="half" idx="10"/>
          </p:nvPr>
        </p:nvSpPr>
        <p:spPr/>
        <p:txBody>
          <a:bodyPr/>
          <a:lstStyle/>
          <a:p>
            <a:fld id="{2E65F049-7ED9-4F44-BD93-F3E0F4895CE6}" type="datetimeFigureOut">
              <a:rPr lang="zh-HK" altLang="en-US" smtClean="0"/>
              <a:t>21/8/2019</a:t>
            </a:fld>
            <a:endParaRPr lang="zh-HK" altLang="en-US"/>
          </a:p>
        </p:txBody>
      </p:sp>
      <p:sp>
        <p:nvSpPr>
          <p:cNvPr id="6" name="頁尾版面配置區 5"/>
          <p:cNvSpPr>
            <a:spLocks noGrp="1"/>
          </p:cNvSpPr>
          <p:nvPr>
            <p:ph type="ftr" sz="quarter" idx="11"/>
          </p:nvPr>
        </p:nvSpPr>
        <p:spPr/>
        <p:txBody>
          <a:bodyPr/>
          <a:lstStyle/>
          <a:p>
            <a:endParaRPr lang="zh-HK" altLang="en-US"/>
          </a:p>
        </p:txBody>
      </p:sp>
      <p:sp>
        <p:nvSpPr>
          <p:cNvPr id="7" name="投影片編號版面配置區 6"/>
          <p:cNvSpPr>
            <a:spLocks noGrp="1"/>
          </p:cNvSpPr>
          <p:nvPr>
            <p:ph type="sldNum" sz="quarter" idx="12"/>
          </p:nvPr>
        </p:nvSpPr>
        <p:spPr/>
        <p:txBody>
          <a:body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203828211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8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87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88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89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90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91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92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93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94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96_標題及物件">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447683"/>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26" Type="http://schemas.openxmlformats.org/officeDocument/2006/relationships/slideLayout" Target="../slideLayouts/slideLayout226.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268" Type="http://schemas.openxmlformats.org/officeDocument/2006/relationships/slideLayout" Target="../slideLayouts/slideLayout268.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16" Type="http://schemas.openxmlformats.org/officeDocument/2006/relationships/slideLayout" Target="../slideLayouts/slideLayout216.xml"/><Relationship Id="rId237" Type="http://schemas.openxmlformats.org/officeDocument/2006/relationships/slideLayout" Target="../slideLayouts/slideLayout237.xml"/><Relationship Id="rId258" Type="http://schemas.openxmlformats.org/officeDocument/2006/relationships/slideLayout" Target="../slideLayouts/slideLayout258.xml"/><Relationship Id="rId279" Type="http://schemas.openxmlformats.org/officeDocument/2006/relationships/slideLayout" Target="../slideLayouts/slideLayout279.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269" Type="http://schemas.openxmlformats.org/officeDocument/2006/relationships/slideLayout" Target="../slideLayouts/slideLayout269.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28" Type="http://schemas.openxmlformats.org/officeDocument/2006/relationships/slideLayout" Target="../slideLayouts/slideLayout228.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265" Type="http://schemas.openxmlformats.org/officeDocument/2006/relationships/slideLayout" Target="../slideLayouts/slideLayout265.xml"/><Relationship Id="rId281" Type="http://schemas.openxmlformats.org/officeDocument/2006/relationships/slideLayout" Target="../slideLayouts/slideLayout281.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3" Type="http://schemas.openxmlformats.org/officeDocument/2006/relationships/slideLayout" Target="../slideLayouts/slideLayout213.xml"/><Relationship Id="rId218" Type="http://schemas.openxmlformats.org/officeDocument/2006/relationships/slideLayout" Target="../slideLayouts/slideLayout218.xml"/><Relationship Id="rId234" Type="http://schemas.openxmlformats.org/officeDocument/2006/relationships/slideLayout" Target="../slideLayouts/slideLayout234.xml"/><Relationship Id="rId239" Type="http://schemas.openxmlformats.org/officeDocument/2006/relationships/slideLayout" Target="../slideLayouts/slideLayout239.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0" Type="http://schemas.openxmlformats.org/officeDocument/2006/relationships/slideLayout" Target="../slideLayouts/slideLayout250.xml"/><Relationship Id="rId255" Type="http://schemas.openxmlformats.org/officeDocument/2006/relationships/slideLayout" Target="../slideLayouts/slideLayout255.xml"/><Relationship Id="rId271" Type="http://schemas.openxmlformats.org/officeDocument/2006/relationships/slideLayout" Target="../slideLayouts/slideLayout271.xml"/><Relationship Id="rId276" Type="http://schemas.openxmlformats.org/officeDocument/2006/relationships/slideLayout" Target="../slideLayouts/slideLayout276.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0" Type="http://schemas.openxmlformats.org/officeDocument/2006/relationships/slideLayout" Target="../slideLayouts/slideLayout240.xml"/><Relationship Id="rId245" Type="http://schemas.openxmlformats.org/officeDocument/2006/relationships/slideLayout" Target="../slideLayouts/slideLayout245.xml"/><Relationship Id="rId261" Type="http://schemas.openxmlformats.org/officeDocument/2006/relationships/slideLayout" Target="../slideLayouts/slideLayout261.xml"/><Relationship Id="rId266" Type="http://schemas.openxmlformats.org/officeDocument/2006/relationships/slideLayout" Target="../slideLayouts/slideLayout266.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282" Type="http://schemas.openxmlformats.org/officeDocument/2006/relationships/slideLayout" Target="../slideLayouts/slideLayout282.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189" Type="http://schemas.openxmlformats.org/officeDocument/2006/relationships/slideLayout" Target="../slideLayouts/slideLayout189.xml"/><Relationship Id="rId219" Type="http://schemas.openxmlformats.org/officeDocument/2006/relationships/slideLayout" Target="../slideLayouts/slideLayout21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0" Type="http://schemas.openxmlformats.org/officeDocument/2006/relationships/slideLayout" Target="../slideLayouts/slideLayout230.xml"/><Relationship Id="rId235" Type="http://schemas.openxmlformats.org/officeDocument/2006/relationships/slideLayout" Target="../slideLayouts/slideLayout235.xml"/><Relationship Id="rId251" Type="http://schemas.openxmlformats.org/officeDocument/2006/relationships/slideLayout" Target="../slideLayouts/slideLayout251.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72" Type="http://schemas.openxmlformats.org/officeDocument/2006/relationships/slideLayout" Target="../slideLayouts/slideLayout272.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79" Type="http://schemas.openxmlformats.org/officeDocument/2006/relationships/slideLayout" Target="../slideLayouts/slideLayout179.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0" Type="http://schemas.openxmlformats.org/officeDocument/2006/relationships/slideLayout" Target="../slideLayouts/slideLayout220.xml"/><Relationship Id="rId225" Type="http://schemas.openxmlformats.org/officeDocument/2006/relationships/slideLayout" Target="../slideLayouts/slideLayout225.xml"/><Relationship Id="rId241" Type="http://schemas.openxmlformats.org/officeDocument/2006/relationships/slideLayout" Target="../slideLayouts/slideLayout241.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262" Type="http://schemas.openxmlformats.org/officeDocument/2006/relationships/slideLayout" Target="../slideLayouts/slideLayout262.xml"/><Relationship Id="rId283"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64" Type="http://schemas.openxmlformats.org/officeDocument/2006/relationships/slideLayout" Target="../slideLayouts/slideLayout164.xml"/><Relationship Id="rId169" Type="http://schemas.openxmlformats.org/officeDocument/2006/relationships/slideLayout" Target="../slideLayouts/slideLayout169.xml"/><Relationship Id="rId185" Type="http://schemas.openxmlformats.org/officeDocument/2006/relationships/slideLayout" Target="../slideLayouts/slideLayout185.xml"/><Relationship Id="rId4" Type="http://schemas.openxmlformats.org/officeDocument/2006/relationships/slideLayout" Target="../slideLayouts/slideLayout4.xml"/><Relationship Id="rId9" Type="http://schemas.openxmlformats.org/officeDocument/2006/relationships/slideLayout" Target="../slideLayouts/slideLayout9.xml"/><Relationship Id="rId180" Type="http://schemas.openxmlformats.org/officeDocument/2006/relationships/slideLayout" Target="../slideLayouts/slideLayout180.xml"/><Relationship Id="rId210" Type="http://schemas.openxmlformats.org/officeDocument/2006/relationships/slideLayout" Target="../slideLayouts/slideLayout21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zh-TW" altLang="en-US" smtClean="0"/>
              <a:t>按一下以編輯母片標題樣式</a:t>
            </a:r>
            <a:endParaRPr lang="zh-HK" altLang="en-US"/>
          </a:p>
        </p:txBody>
      </p:sp>
      <p:sp>
        <p:nvSpPr>
          <p:cNvPr id="3" name="文字版面配置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HK" altLang="en-US"/>
          </a:p>
        </p:txBody>
      </p:sp>
      <p:sp>
        <p:nvSpPr>
          <p:cNvPr id="4" name="日期版面配置區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E65F049-7ED9-4F44-BD93-F3E0F4895CE6}" type="datetimeFigureOut">
              <a:rPr lang="zh-HK" altLang="en-US" smtClean="0"/>
              <a:t>21/8/2019</a:t>
            </a:fld>
            <a:endParaRPr lang="zh-HK" altLang="en-US"/>
          </a:p>
        </p:txBody>
      </p:sp>
      <p:sp>
        <p:nvSpPr>
          <p:cNvPr id="5" name="頁尾版面配置區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HK" altLang="en-US"/>
          </a:p>
        </p:txBody>
      </p:sp>
      <p:sp>
        <p:nvSpPr>
          <p:cNvPr id="6" name="投影片編號版面配置區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953D81-37C9-4D4A-BFD8-991A09954F37}" type="slidenum">
              <a:rPr lang="zh-HK" altLang="en-US" smtClean="0"/>
              <a:t>‹#›</a:t>
            </a:fld>
            <a:endParaRPr lang="zh-HK" altLang="en-US"/>
          </a:p>
        </p:txBody>
      </p:sp>
    </p:spTree>
    <p:extLst>
      <p:ext uri="{BB962C8B-B14F-4D97-AF65-F5344CB8AC3E}">
        <p14:creationId xmlns:p14="http://schemas.microsoft.com/office/powerpoint/2010/main" val="293286628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8" r:id="rId16"/>
    <p:sldLayoutId id="2147483669" r:id="rId17"/>
    <p:sldLayoutId id="2147483670" r:id="rId18"/>
    <p:sldLayoutId id="2147483672" r:id="rId19"/>
    <p:sldLayoutId id="2147483673" r:id="rId20"/>
    <p:sldLayoutId id="2147483674" r:id="rId21"/>
    <p:sldLayoutId id="2147483676" r:id="rId22"/>
    <p:sldLayoutId id="2147483678" r:id="rId23"/>
    <p:sldLayoutId id="2147483681" r:id="rId24"/>
    <p:sldLayoutId id="2147483683" r:id="rId25"/>
    <p:sldLayoutId id="2147483685" r:id="rId26"/>
    <p:sldLayoutId id="2147483686" r:id="rId27"/>
    <p:sldLayoutId id="2147483687" r:id="rId28"/>
    <p:sldLayoutId id="2147483689" r:id="rId29"/>
    <p:sldLayoutId id="2147483693" r:id="rId30"/>
    <p:sldLayoutId id="2147483694" r:id="rId31"/>
    <p:sldLayoutId id="2147483697" r:id="rId32"/>
    <p:sldLayoutId id="2147483701" r:id="rId33"/>
    <p:sldLayoutId id="2147483702" r:id="rId34"/>
    <p:sldLayoutId id="2147483703" r:id="rId35"/>
    <p:sldLayoutId id="2147483704" r:id="rId36"/>
    <p:sldLayoutId id="2147483705" r:id="rId37"/>
    <p:sldLayoutId id="2147483706" r:id="rId38"/>
    <p:sldLayoutId id="2147483710" r:id="rId39"/>
    <p:sldLayoutId id="2147483712" r:id="rId40"/>
    <p:sldLayoutId id="2147483713" r:id="rId41"/>
    <p:sldLayoutId id="2147483718" r:id="rId42"/>
    <p:sldLayoutId id="2147483720" r:id="rId43"/>
    <p:sldLayoutId id="2147483721" r:id="rId44"/>
    <p:sldLayoutId id="2147483722" r:id="rId45"/>
    <p:sldLayoutId id="2147483723" r:id="rId46"/>
    <p:sldLayoutId id="2147483724" r:id="rId47"/>
    <p:sldLayoutId id="2147483728" r:id="rId48"/>
    <p:sldLayoutId id="2147483731" r:id="rId49"/>
    <p:sldLayoutId id="2147483738" r:id="rId50"/>
    <p:sldLayoutId id="2147483740" r:id="rId51"/>
    <p:sldLayoutId id="2147483743" r:id="rId52"/>
    <p:sldLayoutId id="2147483744" r:id="rId53"/>
    <p:sldLayoutId id="2147483761" r:id="rId54"/>
    <p:sldLayoutId id="2147483762" r:id="rId55"/>
    <p:sldLayoutId id="2147483763" r:id="rId56"/>
    <p:sldLayoutId id="2147483764" r:id="rId57"/>
    <p:sldLayoutId id="2147483765" r:id="rId58"/>
    <p:sldLayoutId id="2147483766" r:id="rId59"/>
    <p:sldLayoutId id="2147483774" r:id="rId60"/>
    <p:sldLayoutId id="2147483775" r:id="rId61"/>
    <p:sldLayoutId id="2147483776" r:id="rId62"/>
    <p:sldLayoutId id="2147483777" r:id="rId63"/>
    <p:sldLayoutId id="2147483784" r:id="rId64"/>
    <p:sldLayoutId id="2147483785" r:id="rId65"/>
    <p:sldLayoutId id="2147483786" r:id="rId66"/>
    <p:sldLayoutId id="2147483787" r:id="rId67"/>
    <p:sldLayoutId id="2147483788" r:id="rId68"/>
    <p:sldLayoutId id="2147483789" r:id="rId69"/>
    <p:sldLayoutId id="2147483791" r:id="rId70"/>
    <p:sldLayoutId id="2147483793" r:id="rId71"/>
    <p:sldLayoutId id="2147483796" r:id="rId72"/>
    <p:sldLayoutId id="2147483797" r:id="rId73"/>
    <p:sldLayoutId id="2147483799" r:id="rId74"/>
    <p:sldLayoutId id="2147483800" r:id="rId75"/>
    <p:sldLayoutId id="2147483802" r:id="rId76"/>
    <p:sldLayoutId id="2147483804" r:id="rId77"/>
    <p:sldLayoutId id="2147483805" r:id="rId78"/>
    <p:sldLayoutId id="2147483806" r:id="rId79"/>
    <p:sldLayoutId id="2147483814" r:id="rId80"/>
    <p:sldLayoutId id="2147483815" r:id="rId81"/>
    <p:sldLayoutId id="2147483821" r:id="rId82"/>
    <p:sldLayoutId id="2147483822" r:id="rId83"/>
    <p:sldLayoutId id="2147483823" r:id="rId84"/>
    <p:sldLayoutId id="2147483826" r:id="rId85"/>
    <p:sldLayoutId id="2147483827" r:id="rId86"/>
    <p:sldLayoutId id="2147483828" r:id="rId87"/>
    <p:sldLayoutId id="2147483829" r:id="rId88"/>
    <p:sldLayoutId id="2147483830" r:id="rId89"/>
    <p:sldLayoutId id="2147483831" r:id="rId90"/>
    <p:sldLayoutId id="2147483832" r:id="rId91"/>
    <p:sldLayoutId id="2147483833" r:id="rId92"/>
    <p:sldLayoutId id="2147483834" r:id="rId93"/>
    <p:sldLayoutId id="2147483835" r:id="rId94"/>
    <p:sldLayoutId id="2147483836" r:id="rId95"/>
    <p:sldLayoutId id="2147483837" r:id="rId96"/>
    <p:sldLayoutId id="2147483838" r:id="rId97"/>
    <p:sldLayoutId id="2147483839" r:id="rId98"/>
    <p:sldLayoutId id="2147483841" r:id="rId99"/>
    <p:sldLayoutId id="2147483843" r:id="rId100"/>
    <p:sldLayoutId id="2147483844" r:id="rId101"/>
    <p:sldLayoutId id="2147483845" r:id="rId102"/>
    <p:sldLayoutId id="2147483846" r:id="rId103"/>
    <p:sldLayoutId id="2147483848" r:id="rId104"/>
    <p:sldLayoutId id="2147483855" r:id="rId105"/>
    <p:sldLayoutId id="2147483856" r:id="rId106"/>
    <p:sldLayoutId id="2147483857" r:id="rId107"/>
    <p:sldLayoutId id="2147483858" r:id="rId108"/>
    <p:sldLayoutId id="2147483859" r:id="rId109"/>
    <p:sldLayoutId id="2147483860" r:id="rId110"/>
    <p:sldLayoutId id="2147483861" r:id="rId111"/>
    <p:sldLayoutId id="2147483862" r:id="rId112"/>
    <p:sldLayoutId id="2147483863" r:id="rId113"/>
    <p:sldLayoutId id="2147483864" r:id="rId114"/>
    <p:sldLayoutId id="2147483865" r:id="rId115"/>
    <p:sldLayoutId id="2147483866" r:id="rId116"/>
    <p:sldLayoutId id="2147483867" r:id="rId117"/>
    <p:sldLayoutId id="2147483868" r:id="rId118"/>
    <p:sldLayoutId id="2147483873" r:id="rId119"/>
    <p:sldLayoutId id="2147483874" r:id="rId120"/>
    <p:sldLayoutId id="2147483875" r:id="rId121"/>
    <p:sldLayoutId id="2147483876" r:id="rId122"/>
    <p:sldLayoutId id="2147483877" r:id="rId123"/>
    <p:sldLayoutId id="2147483879" r:id="rId124"/>
    <p:sldLayoutId id="2147483880" r:id="rId125"/>
    <p:sldLayoutId id="2147483881" r:id="rId126"/>
    <p:sldLayoutId id="2147483882" r:id="rId127"/>
    <p:sldLayoutId id="2147483883" r:id="rId128"/>
    <p:sldLayoutId id="2147483886" r:id="rId129"/>
    <p:sldLayoutId id="2147483887" r:id="rId130"/>
    <p:sldLayoutId id="2147483888" r:id="rId131"/>
    <p:sldLayoutId id="2147483890" r:id="rId132"/>
    <p:sldLayoutId id="2147483891" r:id="rId133"/>
    <p:sldLayoutId id="2147483893" r:id="rId134"/>
    <p:sldLayoutId id="2147483895" r:id="rId135"/>
    <p:sldLayoutId id="2147483897" r:id="rId136"/>
    <p:sldLayoutId id="2147483898" r:id="rId137"/>
    <p:sldLayoutId id="2147483901" r:id="rId138"/>
    <p:sldLayoutId id="2147483903" r:id="rId139"/>
    <p:sldLayoutId id="2147483905" r:id="rId140"/>
    <p:sldLayoutId id="2147483906" r:id="rId141"/>
    <p:sldLayoutId id="2147483907" r:id="rId142"/>
    <p:sldLayoutId id="2147483912" r:id="rId143"/>
    <p:sldLayoutId id="2147483914" r:id="rId144"/>
    <p:sldLayoutId id="2147483915" r:id="rId145"/>
    <p:sldLayoutId id="2147483916" r:id="rId146"/>
    <p:sldLayoutId id="2147483917" r:id="rId147"/>
    <p:sldLayoutId id="2147483918" r:id="rId148"/>
    <p:sldLayoutId id="2147483919" r:id="rId149"/>
    <p:sldLayoutId id="2147483920" r:id="rId150"/>
    <p:sldLayoutId id="2147483923" r:id="rId151"/>
    <p:sldLayoutId id="2147483925" r:id="rId152"/>
    <p:sldLayoutId id="2147483926" r:id="rId153"/>
    <p:sldLayoutId id="2147483928" r:id="rId154"/>
    <p:sldLayoutId id="2147483929" r:id="rId155"/>
    <p:sldLayoutId id="2147483930" r:id="rId156"/>
    <p:sldLayoutId id="2147483933" r:id="rId157"/>
    <p:sldLayoutId id="2147483936" r:id="rId158"/>
    <p:sldLayoutId id="2147483937" r:id="rId159"/>
    <p:sldLayoutId id="2147483938" r:id="rId160"/>
    <p:sldLayoutId id="2147483939" r:id="rId161"/>
    <p:sldLayoutId id="2147483940" r:id="rId162"/>
    <p:sldLayoutId id="2147483941" r:id="rId163"/>
    <p:sldLayoutId id="2147483942" r:id="rId164"/>
    <p:sldLayoutId id="2147483943" r:id="rId165"/>
    <p:sldLayoutId id="2147483945" r:id="rId166"/>
    <p:sldLayoutId id="2147483946" r:id="rId167"/>
    <p:sldLayoutId id="2147483947" r:id="rId168"/>
    <p:sldLayoutId id="2147483950" r:id="rId169"/>
    <p:sldLayoutId id="2147483951" r:id="rId170"/>
    <p:sldLayoutId id="2147483952" r:id="rId171"/>
    <p:sldLayoutId id="2147483954" r:id="rId172"/>
    <p:sldLayoutId id="2147483955" r:id="rId173"/>
    <p:sldLayoutId id="2147483956" r:id="rId174"/>
    <p:sldLayoutId id="2147483958" r:id="rId175"/>
    <p:sldLayoutId id="2147483967" r:id="rId176"/>
    <p:sldLayoutId id="2147483972" r:id="rId177"/>
    <p:sldLayoutId id="2147483973" r:id="rId178"/>
    <p:sldLayoutId id="2147483974" r:id="rId179"/>
    <p:sldLayoutId id="2147483977" r:id="rId180"/>
    <p:sldLayoutId id="2147483984" r:id="rId181"/>
    <p:sldLayoutId id="2147483985" r:id="rId182"/>
    <p:sldLayoutId id="2147483987" r:id="rId183"/>
    <p:sldLayoutId id="2147483988" r:id="rId184"/>
    <p:sldLayoutId id="2147483989" r:id="rId185"/>
    <p:sldLayoutId id="2147483990" r:id="rId186"/>
    <p:sldLayoutId id="2147483991" r:id="rId187"/>
    <p:sldLayoutId id="2147483992" r:id="rId188"/>
    <p:sldLayoutId id="2147483993" r:id="rId189"/>
    <p:sldLayoutId id="2147483994" r:id="rId190"/>
    <p:sldLayoutId id="2147483995" r:id="rId191"/>
    <p:sldLayoutId id="2147483996" r:id="rId192"/>
    <p:sldLayoutId id="2147483997" r:id="rId193"/>
    <p:sldLayoutId id="2147483998" r:id="rId194"/>
    <p:sldLayoutId id="2147483999" r:id="rId195"/>
    <p:sldLayoutId id="2147484000" r:id="rId196"/>
    <p:sldLayoutId id="2147484001" r:id="rId197"/>
    <p:sldLayoutId id="2147484002" r:id="rId198"/>
    <p:sldLayoutId id="2147484003" r:id="rId199"/>
    <p:sldLayoutId id="2147484004" r:id="rId200"/>
    <p:sldLayoutId id="2147484005" r:id="rId201"/>
    <p:sldLayoutId id="2147484006" r:id="rId202"/>
    <p:sldLayoutId id="2147484007" r:id="rId203"/>
    <p:sldLayoutId id="2147484008" r:id="rId204"/>
    <p:sldLayoutId id="2147484009" r:id="rId205"/>
    <p:sldLayoutId id="2147484010" r:id="rId206"/>
    <p:sldLayoutId id="2147484011" r:id="rId207"/>
    <p:sldLayoutId id="2147484012" r:id="rId208"/>
    <p:sldLayoutId id="2147484013" r:id="rId209"/>
    <p:sldLayoutId id="2147484014" r:id="rId210"/>
    <p:sldLayoutId id="2147484015" r:id="rId211"/>
    <p:sldLayoutId id="2147484016" r:id="rId212"/>
    <p:sldLayoutId id="2147484017" r:id="rId213"/>
    <p:sldLayoutId id="2147484018" r:id="rId214"/>
    <p:sldLayoutId id="2147484019" r:id="rId215"/>
    <p:sldLayoutId id="2147484020" r:id="rId216"/>
    <p:sldLayoutId id="2147484021" r:id="rId217"/>
    <p:sldLayoutId id="2147484022" r:id="rId218"/>
    <p:sldLayoutId id="2147484023" r:id="rId219"/>
    <p:sldLayoutId id="2147484024" r:id="rId220"/>
    <p:sldLayoutId id="2147484025" r:id="rId221"/>
    <p:sldLayoutId id="2147484026" r:id="rId222"/>
    <p:sldLayoutId id="2147484027" r:id="rId223"/>
    <p:sldLayoutId id="2147484028" r:id="rId224"/>
    <p:sldLayoutId id="2147484029" r:id="rId225"/>
    <p:sldLayoutId id="2147484030" r:id="rId226"/>
    <p:sldLayoutId id="2147484031" r:id="rId227"/>
    <p:sldLayoutId id="2147484032" r:id="rId228"/>
    <p:sldLayoutId id="2147484033" r:id="rId229"/>
    <p:sldLayoutId id="2147484034" r:id="rId230"/>
    <p:sldLayoutId id="2147484035" r:id="rId231"/>
    <p:sldLayoutId id="2147484036" r:id="rId232"/>
    <p:sldLayoutId id="2147484037" r:id="rId233"/>
    <p:sldLayoutId id="2147484038" r:id="rId234"/>
    <p:sldLayoutId id="2147484039" r:id="rId235"/>
    <p:sldLayoutId id="2147484040" r:id="rId236"/>
    <p:sldLayoutId id="2147484041" r:id="rId237"/>
    <p:sldLayoutId id="2147484042" r:id="rId238"/>
    <p:sldLayoutId id="2147484043" r:id="rId239"/>
    <p:sldLayoutId id="2147484044" r:id="rId240"/>
    <p:sldLayoutId id="2147484045" r:id="rId241"/>
    <p:sldLayoutId id="2147484046" r:id="rId242"/>
    <p:sldLayoutId id="2147484047" r:id="rId243"/>
    <p:sldLayoutId id="2147484048" r:id="rId244"/>
    <p:sldLayoutId id="2147484049" r:id="rId245"/>
    <p:sldLayoutId id="2147484050" r:id="rId246"/>
    <p:sldLayoutId id="2147484051" r:id="rId247"/>
    <p:sldLayoutId id="2147484052" r:id="rId248"/>
    <p:sldLayoutId id="2147484053" r:id="rId249"/>
    <p:sldLayoutId id="2147484054" r:id="rId250"/>
    <p:sldLayoutId id="2147484055" r:id="rId251"/>
    <p:sldLayoutId id="2147484056" r:id="rId252"/>
    <p:sldLayoutId id="2147484057" r:id="rId253"/>
    <p:sldLayoutId id="2147484058" r:id="rId254"/>
    <p:sldLayoutId id="2147484059" r:id="rId255"/>
    <p:sldLayoutId id="2147484060" r:id="rId256"/>
    <p:sldLayoutId id="2147484061" r:id="rId257"/>
    <p:sldLayoutId id="2147484062" r:id="rId258"/>
    <p:sldLayoutId id="2147484063" r:id="rId259"/>
    <p:sldLayoutId id="2147484064" r:id="rId260"/>
    <p:sldLayoutId id="2147484065" r:id="rId261"/>
    <p:sldLayoutId id="2147484066" r:id="rId262"/>
    <p:sldLayoutId id="2147484067" r:id="rId263"/>
    <p:sldLayoutId id="2147484068" r:id="rId264"/>
    <p:sldLayoutId id="2147484069" r:id="rId265"/>
    <p:sldLayoutId id="2147484070" r:id="rId266"/>
    <p:sldLayoutId id="2147484071" r:id="rId267"/>
    <p:sldLayoutId id="2147484072" r:id="rId268"/>
    <p:sldLayoutId id="2147484073" r:id="rId269"/>
    <p:sldLayoutId id="2147484074" r:id="rId270"/>
    <p:sldLayoutId id="2147484075" r:id="rId271"/>
    <p:sldLayoutId id="2147484076" r:id="rId272"/>
    <p:sldLayoutId id="2147484077" r:id="rId273"/>
    <p:sldLayoutId id="2147484078" r:id="rId274"/>
    <p:sldLayoutId id="2147484079" r:id="rId275"/>
    <p:sldLayoutId id="2147484080" r:id="rId276"/>
    <p:sldLayoutId id="2147484081" r:id="rId277"/>
    <p:sldLayoutId id="2147484082" r:id="rId278"/>
    <p:sldLayoutId id="2147484083" r:id="rId279"/>
    <p:sldLayoutId id="2147484084" r:id="rId280"/>
    <p:sldLayoutId id="2147484085" r:id="rId281"/>
    <p:sldLayoutId id="2147484086" r:id="rId28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H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oleObject" Target="../embeddings/oleObject4.bin"/><Relationship Id="rId13"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7.wmf"/><Relationship Id="rId12" Type="http://schemas.openxmlformats.org/officeDocument/2006/relationships/oleObject" Target="../embeddings/oleObject7.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3.bin"/><Relationship Id="rId11" Type="http://schemas.openxmlformats.org/officeDocument/2006/relationships/oleObject" Target="../embeddings/oleObject6.bin"/><Relationship Id="rId5" Type="http://schemas.openxmlformats.org/officeDocument/2006/relationships/image" Target="../media/image6.wmf"/><Relationship Id="rId15" Type="http://schemas.openxmlformats.org/officeDocument/2006/relationships/image" Target="../media/image11.png"/><Relationship Id="rId10" Type="http://schemas.openxmlformats.org/officeDocument/2006/relationships/oleObject" Target="../embeddings/oleObject5.bin"/><Relationship Id="rId4" Type="http://schemas.openxmlformats.org/officeDocument/2006/relationships/oleObject" Target="../embeddings/oleObject2.bin"/><Relationship Id="rId9" Type="http://schemas.openxmlformats.org/officeDocument/2006/relationships/image" Target="../media/image8.wmf"/><Relationship Id="rId14" Type="http://schemas.openxmlformats.org/officeDocument/2006/relationships/image" Target="../media/image10.png"/></Relationships>
</file>

<file path=ppt/slides/_rels/slide100.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2.xml"/><Relationship Id="rId4" Type="http://schemas.openxmlformats.org/officeDocument/2006/relationships/image" Target="../media/image124.png"/></Relationships>
</file>

<file path=ppt/slides/_rels/slide10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8" Type="http://schemas.openxmlformats.org/officeDocument/2006/relationships/oleObject" Target="../embeddings/oleObject10.bin"/><Relationship Id="rId3" Type="http://schemas.openxmlformats.org/officeDocument/2006/relationships/image" Target="../media/image4.png"/><Relationship Id="rId7" Type="http://schemas.openxmlformats.org/officeDocument/2006/relationships/image" Target="../media/image12.wmf"/><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oleObject" Target="../embeddings/oleObject9.bin"/><Relationship Id="rId5" Type="http://schemas.openxmlformats.org/officeDocument/2006/relationships/image" Target="../media/image6.wmf"/><Relationship Id="rId4" Type="http://schemas.openxmlformats.org/officeDocument/2006/relationships/oleObject" Target="../embeddings/oleObject8.bin"/><Relationship Id="rId9" Type="http://schemas.openxmlformats.org/officeDocument/2006/relationships/image" Target="../media/image13.wmf"/></Relationships>
</file>

<file path=ppt/slides/_rels/slide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13.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16.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12.xml"/></Relationships>
</file>

<file path=ppt/slides/_rels/slide1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8" Type="http://schemas.openxmlformats.org/officeDocument/2006/relationships/image" Target="../media/image16.wmf"/><Relationship Id="rId13" Type="http://schemas.openxmlformats.org/officeDocument/2006/relationships/oleObject" Target="../embeddings/oleObject16.bin"/><Relationship Id="rId18" Type="http://schemas.openxmlformats.org/officeDocument/2006/relationships/image" Target="../media/image21.wmf"/><Relationship Id="rId3" Type="http://schemas.openxmlformats.org/officeDocument/2006/relationships/oleObject" Target="../embeddings/oleObject11.bin"/><Relationship Id="rId7" Type="http://schemas.openxmlformats.org/officeDocument/2006/relationships/oleObject" Target="../embeddings/oleObject13.bin"/><Relationship Id="rId12" Type="http://schemas.openxmlformats.org/officeDocument/2006/relationships/image" Target="../media/image18.wmf"/><Relationship Id="rId17" Type="http://schemas.openxmlformats.org/officeDocument/2006/relationships/oleObject" Target="../embeddings/oleObject18.bin"/><Relationship Id="rId2" Type="http://schemas.openxmlformats.org/officeDocument/2006/relationships/slideLayout" Target="../slideLayouts/slideLayout7.xml"/><Relationship Id="rId16" Type="http://schemas.openxmlformats.org/officeDocument/2006/relationships/image" Target="../media/image20.wmf"/><Relationship Id="rId20" Type="http://schemas.openxmlformats.org/officeDocument/2006/relationships/image" Target="../media/image22.wmf"/><Relationship Id="rId1" Type="http://schemas.openxmlformats.org/officeDocument/2006/relationships/vmlDrawing" Target="../drawings/vmlDrawing4.vml"/><Relationship Id="rId6" Type="http://schemas.openxmlformats.org/officeDocument/2006/relationships/image" Target="../media/image15.wmf"/><Relationship Id="rId11" Type="http://schemas.openxmlformats.org/officeDocument/2006/relationships/oleObject" Target="../embeddings/oleObject15.bin"/><Relationship Id="rId5" Type="http://schemas.openxmlformats.org/officeDocument/2006/relationships/oleObject" Target="../embeddings/oleObject12.bin"/><Relationship Id="rId15" Type="http://schemas.openxmlformats.org/officeDocument/2006/relationships/oleObject" Target="../embeddings/oleObject17.bin"/><Relationship Id="rId10" Type="http://schemas.openxmlformats.org/officeDocument/2006/relationships/image" Target="../media/image17.wmf"/><Relationship Id="rId19" Type="http://schemas.openxmlformats.org/officeDocument/2006/relationships/oleObject" Target="../embeddings/oleObject19.bin"/><Relationship Id="rId4" Type="http://schemas.openxmlformats.org/officeDocument/2006/relationships/image" Target="../media/image14.wmf"/><Relationship Id="rId9" Type="http://schemas.openxmlformats.org/officeDocument/2006/relationships/oleObject" Target="../embeddings/oleObject14.bin"/><Relationship Id="rId14" Type="http://schemas.openxmlformats.org/officeDocument/2006/relationships/image" Target="../media/image19.wmf"/></Relationships>
</file>

<file path=ppt/slides/_rels/slide1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21.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22.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xml"/></Relationships>
</file>

<file path=ppt/slides/_rels/slide1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133.png"/></Relationships>
</file>

<file path=ppt/slides/_rels/slide1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34.png"/><Relationship Id="rId1" Type="http://schemas.openxmlformats.org/officeDocument/2006/relationships/slideLayout" Target="../slideLayouts/slideLayout12.xml"/><Relationship Id="rId6" Type="http://schemas.openxmlformats.org/officeDocument/2006/relationships/image" Target="../media/image137.png"/><Relationship Id="rId5" Type="http://schemas.openxmlformats.org/officeDocument/2006/relationships/image" Target="../media/image136.png"/><Relationship Id="rId4" Type="http://schemas.openxmlformats.org/officeDocument/2006/relationships/image" Target="../media/image135.png"/></Relationships>
</file>

<file path=ppt/slides/_rels/slide128.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41.png"/><Relationship Id="rId4" Type="http://schemas.openxmlformats.org/officeDocument/2006/relationships/image" Target="../media/image140.png"/></Relationships>
</file>

<file path=ppt/slides/_rels/slide1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Layout" Target="../slideLayouts/slideLayout7.xml"/><Relationship Id="rId1" Type="http://schemas.openxmlformats.org/officeDocument/2006/relationships/vmlDrawing" Target="../drawings/vmlDrawing13.vml"/><Relationship Id="rId6" Type="http://schemas.openxmlformats.org/officeDocument/2006/relationships/image" Target="../media/image145.png"/><Relationship Id="rId5" Type="http://schemas.openxmlformats.org/officeDocument/2006/relationships/oleObject" Target="../embeddings/oleObject41.bin"/><Relationship Id="rId4" Type="http://schemas.openxmlformats.org/officeDocument/2006/relationships/image" Target="../media/image144.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54.jpeg"/><Relationship Id="rId4" Type="http://schemas.openxmlformats.org/officeDocument/2006/relationships/image" Target="../media/image153.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157.jpeg"/></Relationships>
</file>

<file path=ppt/slides/_rels/slide1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oleObject" Target="../embeddings/oleObject42.bin"/><Relationship Id="rId2" Type="http://schemas.openxmlformats.org/officeDocument/2006/relationships/slideLayout" Target="../slideLayouts/slideLayout7.xml"/><Relationship Id="rId1" Type="http://schemas.openxmlformats.org/officeDocument/2006/relationships/vmlDrawing" Target="../drawings/vmlDrawing14.vml"/><Relationship Id="rId5" Type="http://schemas.openxmlformats.org/officeDocument/2006/relationships/image" Target="../media/image4.png"/><Relationship Id="rId4" Type="http://schemas.openxmlformats.org/officeDocument/2006/relationships/image" Target="../media/image161.png"/></Relationships>
</file>

<file path=ppt/slides/_rels/slide17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image" Target="../media/image162.jpeg"/><Relationship Id="rId1" Type="http://schemas.openxmlformats.org/officeDocument/2006/relationships/slideLayout" Target="../slideLayouts/slideLayout7.xml"/><Relationship Id="rId5" Type="http://schemas.openxmlformats.org/officeDocument/2006/relationships/image" Target="../media/image165.jpeg"/><Relationship Id="rId4" Type="http://schemas.openxmlformats.org/officeDocument/2006/relationships/image" Target="../media/image164.jpeg"/></Relationships>
</file>

<file path=ppt/slides/_rels/slide1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7.xml"/><Relationship Id="rId1" Type="http://schemas.openxmlformats.org/officeDocument/2006/relationships/vmlDrawing" Target="../drawings/vmlDrawing15.vml"/><Relationship Id="rId6" Type="http://schemas.openxmlformats.org/officeDocument/2006/relationships/image" Target="../media/image167.emf"/><Relationship Id="rId5" Type="http://schemas.openxmlformats.org/officeDocument/2006/relationships/oleObject" Target="../embeddings/oleObject44.bin"/><Relationship Id="rId4" Type="http://schemas.openxmlformats.org/officeDocument/2006/relationships/image" Target="../media/image166.emf"/></Relationships>
</file>

<file path=ppt/slides/_rels/slide179.xml.rels><?xml version="1.0" encoding="UTF-8" standalone="yes"?>
<Relationships xmlns="http://schemas.openxmlformats.org/package/2006/relationships"><Relationship Id="rId8" Type="http://schemas.openxmlformats.org/officeDocument/2006/relationships/image" Target="../media/image170.emf"/><Relationship Id="rId13" Type="http://schemas.openxmlformats.org/officeDocument/2006/relationships/oleObject" Target="../embeddings/oleObject50.bin"/><Relationship Id="rId3" Type="http://schemas.openxmlformats.org/officeDocument/2006/relationships/oleObject" Target="../embeddings/oleObject45.bin"/><Relationship Id="rId7" Type="http://schemas.openxmlformats.org/officeDocument/2006/relationships/oleObject" Target="../embeddings/oleObject47.bin"/><Relationship Id="rId12" Type="http://schemas.openxmlformats.org/officeDocument/2006/relationships/image" Target="../media/image172.emf"/><Relationship Id="rId2" Type="http://schemas.openxmlformats.org/officeDocument/2006/relationships/slideLayout" Target="../slideLayouts/slideLayout7.xml"/><Relationship Id="rId1" Type="http://schemas.openxmlformats.org/officeDocument/2006/relationships/vmlDrawing" Target="../drawings/vmlDrawing16.vml"/><Relationship Id="rId6" Type="http://schemas.openxmlformats.org/officeDocument/2006/relationships/image" Target="../media/image169.emf"/><Relationship Id="rId11" Type="http://schemas.openxmlformats.org/officeDocument/2006/relationships/oleObject" Target="../embeddings/oleObject49.bin"/><Relationship Id="rId5" Type="http://schemas.openxmlformats.org/officeDocument/2006/relationships/oleObject" Target="../embeddings/oleObject46.bin"/><Relationship Id="rId10" Type="http://schemas.openxmlformats.org/officeDocument/2006/relationships/image" Target="../media/image171.emf"/><Relationship Id="rId4" Type="http://schemas.openxmlformats.org/officeDocument/2006/relationships/image" Target="../media/image168.emf"/><Relationship Id="rId9" Type="http://schemas.openxmlformats.org/officeDocument/2006/relationships/oleObject" Target="../embeddings/oleObject48.bin"/><Relationship Id="rId14" Type="http://schemas.openxmlformats.org/officeDocument/2006/relationships/image" Target="../media/image173.emf"/></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image" Target="../media/image177.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1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84.jpeg"/><Relationship Id="rId4" Type="http://schemas.openxmlformats.org/officeDocument/2006/relationships/image" Target="../media/image183.jpeg"/></Relationships>
</file>

<file path=ppt/slides/_rels/slide1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185.jpeg"/></Relationships>
</file>

<file path=ppt/slides/_rels/slide1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186.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88.png"/><Relationship Id="rId4" Type="http://schemas.openxmlformats.org/officeDocument/2006/relationships/image" Target="../media/image187.png"/></Relationships>
</file>

<file path=ppt/slides/_rels/slide20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9.jpeg"/><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203.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192.png"/><Relationship Id="rId2" Type="http://schemas.openxmlformats.org/officeDocument/2006/relationships/slideLayout" Target="../slideLayouts/slideLayout7.xml"/><Relationship Id="rId1" Type="http://schemas.openxmlformats.org/officeDocument/2006/relationships/vmlDrawing" Target="../drawings/vmlDrawing17.vml"/><Relationship Id="rId6" Type="http://schemas.openxmlformats.org/officeDocument/2006/relationships/oleObject" Target="../embeddings/oleObject52.bin"/><Relationship Id="rId5" Type="http://schemas.openxmlformats.org/officeDocument/2006/relationships/image" Target="../media/image191.png"/><Relationship Id="rId4" Type="http://schemas.openxmlformats.org/officeDocument/2006/relationships/oleObject" Target="../embeddings/oleObject51.bin"/></Relationships>
</file>

<file path=ppt/slides/_rels/slide2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3" Type="http://schemas.openxmlformats.org/officeDocument/2006/relationships/oleObject" Target="../embeddings/oleObject53.bin"/><Relationship Id="rId7"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vmlDrawing" Target="../drawings/vmlDrawing18.vml"/><Relationship Id="rId6" Type="http://schemas.openxmlformats.org/officeDocument/2006/relationships/image" Target="../media/image195.png"/><Relationship Id="rId5" Type="http://schemas.openxmlformats.org/officeDocument/2006/relationships/oleObject" Target="../embeddings/oleObject54.bin"/><Relationship Id="rId4" Type="http://schemas.openxmlformats.org/officeDocument/2006/relationships/image" Target="../media/image194.png"/></Relationships>
</file>

<file path=ppt/slides/_rels/slide211.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13.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6.xml"/></Relationships>
</file>

<file path=ppt/slides/_rels/slide2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8.png"/><Relationship Id="rId1" Type="http://schemas.openxmlformats.org/officeDocument/2006/relationships/slideLayout" Target="../slideLayouts/slideLayout17.xml"/></Relationships>
</file>

<file path=ppt/slides/_rels/slide2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xml"/></Relationships>
</file>

<file path=ppt/slides/_rels/slide219.xml.rels><?xml version="1.0" encoding="UTF-8" standalone="yes"?>
<Relationships xmlns="http://schemas.openxmlformats.org/package/2006/relationships"><Relationship Id="rId3" Type="http://schemas.openxmlformats.org/officeDocument/2006/relationships/image" Target="../media/image98.gif"/><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image" Target="../media/image199.png"/><Relationship Id="rId1" Type="http://schemas.openxmlformats.org/officeDocument/2006/relationships/slideLayout" Target="../slideLayouts/slideLayout21.xml"/><Relationship Id="rId5" Type="http://schemas.openxmlformats.org/officeDocument/2006/relationships/image" Target="../media/image98.gif"/><Relationship Id="rId4" Type="http://schemas.openxmlformats.org/officeDocument/2006/relationships/image" Target="../media/image4.pn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xml"/></Relationships>
</file>

<file path=ppt/slides/_rels/slide2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xml"/></Relationships>
</file>

<file path=ppt/slides/_rels/slide2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5.xml"/></Relationships>
</file>

<file path=ppt/slides/_rels/slide225.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image" Target="../media/image4.png"/><Relationship Id="rId1" Type="http://schemas.openxmlformats.org/officeDocument/2006/relationships/slideLayout" Target="../slideLayouts/slideLayout26.xml"/><Relationship Id="rId5" Type="http://schemas.openxmlformats.org/officeDocument/2006/relationships/image" Target="../media/image203.png"/><Relationship Id="rId4" Type="http://schemas.openxmlformats.org/officeDocument/2006/relationships/image" Target="../media/image202.png"/></Relationships>
</file>

<file path=ppt/slides/_rels/slide2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7.xml"/></Relationships>
</file>

<file path=ppt/slides/_rels/slide2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8.xml"/></Relationships>
</file>

<file path=ppt/slides/_rels/slide2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9.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4.png"/><Relationship Id="rId1" Type="http://schemas.openxmlformats.org/officeDocument/2006/relationships/slideLayout" Target="../slideLayouts/slideLayout31.xml"/></Relationships>
</file>

<file path=ppt/slides/_rels/slide2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32.xml"/></Relationships>
</file>

<file path=ppt/slides/_rels/slide2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3.xml"/></Relationships>
</file>

<file path=ppt/slides/_rels/slide2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5.png"/><Relationship Id="rId1" Type="http://schemas.openxmlformats.org/officeDocument/2006/relationships/slideLayout" Target="../slideLayouts/slideLayout34.xml"/></Relationships>
</file>

<file path=ppt/slides/_rels/slide2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5.xml"/></Relationships>
</file>

<file path=ppt/slides/_rels/slide2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6.xml"/></Relationships>
</file>

<file path=ppt/slides/_rels/slide2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7.xml"/></Relationships>
</file>

<file path=ppt/slides/_rels/slide2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8.xml"/></Relationships>
</file>

<file path=ppt/slides/_rels/slide2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9.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2" Type="http://schemas.openxmlformats.org/officeDocument/2006/relationships/image" Target="../media/image206.png"/><Relationship Id="rId1" Type="http://schemas.openxmlformats.org/officeDocument/2006/relationships/slideLayout" Target="../slideLayouts/slideLayout54.xml"/></Relationships>
</file>

<file path=ppt/slides/_rels/slide242.xml.rels><?xml version="1.0" encoding="UTF-8" standalone="yes"?>
<Relationships xmlns="http://schemas.openxmlformats.org/package/2006/relationships"><Relationship Id="rId2" Type="http://schemas.openxmlformats.org/officeDocument/2006/relationships/image" Target="../media/image207.png"/><Relationship Id="rId1" Type="http://schemas.openxmlformats.org/officeDocument/2006/relationships/slideLayout" Target="../slideLayouts/slideLayout40.xml"/></Relationships>
</file>

<file path=ppt/slides/_rels/slide2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1.xml"/></Relationships>
</file>

<file path=ppt/slides/_rels/slide2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2.xml"/></Relationships>
</file>

<file path=ppt/slides/_rels/slide24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png"/><Relationship Id="rId1" Type="http://schemas.openxmlformats.org/officeDocument/2006/relationships/slideLayout" Target="../slideLayouts/slideLayout43.xml"/><Relationship Id="rId4" Type="http://schemas.openxmlformats.org/officeDocument/2006/relationships/image" Target="../media/image210.png"/></Relationships>
</file>

<file path=ppt/slides/_rels/slide2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4.xml"/></Relationships>
</file>

<file path=ppt/slides/_rels/slide247.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image" Target="../media/image211.png"/><Relationship Id="rId1" Type="http://schemas.openxmlformats.org/officeDocument/2006/relationships/slideLayout" Target="../slideLayouts/slideLayout45.xml"/><Relationship Id="rId4" Type="http://schemas.openxmlformats.org/officeDocument/2006/relationships/image" Target="../media/image213.png"/></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48.xml"/></Relationships>
</file>

<file path=ppt/slides/_rels/slide2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9.xml"/></Relationships>
</file>

<file path=ppt/slides/_rels/slide2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55.xml"/></Relationships>
</file>

<file path=ppt/slides/_rels/slide253.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image" Target="../media/image4.png"/><Relationship Id="rId1" Type="http://schemas.openxmlformats.org/officeDocument/2006/relationships/slideLayout" Target="../slideLayouts/slideLayout50.xml"/></Relationships>
</file>

<file path=ppt/slides/_rels/slide254.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image" Target="../media/image4.png"/><Relationship Id="rId1" Type="http://schemas.openxmlformats.org/officeDocument/2006/relationships/slideLayout" Target="../slideLayouts/slideLayout51.xml"/></Relationships>
</file>

<file path=ppt/slides/_rels/slide2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5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257.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16.png"/><Relationship Id="rId1" Type="http://schemas.openxmlformats.org/officeDocument/2006/relationships/slideLayout" Target="../slideLayouts/slideLayout53.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58.xml"/></Relationships>
</file>

<file path=ppt/slides/_rels/slide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59.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60.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2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2.xml"/></Relationships>
</file>

<file path=ppt/slides/_rels/slide2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3.xml"/></Relationships>
</file>

<file path=ppt/slides/_rels/slide268.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image" Target="../media/image4.png"/><Relationship Id="rId1" Type="http://schemas.openxmlformats.org/officeDocument/2006/relationships/slideLayout" Target="../slideLayouts/slideLayout64.xml"/></Relationships>
</file>

<file path=ppt/slides/_rels/slide269.xml.rels><?xml version="1.0" encoding="UTF-8" standalone="yes"?>
<Relationships xmlns="http://schemas.openxmlformats.org/package/2006/relationships"><Relationship Id="rId2" Type="http://schemas.openxmlformats.org/officeDocument/2006/relationships/image" Target="../media/image219.png"/><Relationship Id="rId1" Type="http://schemas.openxmlformats.org/officeDocument/2006/relationships/slideLayout" Target="../slideLayouts/slideLayout65.xml"/></Relationships>
</file>

<file path=ppt/slides/_rels/slide2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image" Target="../media/image220.png"/><Relationship Id="rId1" Type="http://schemas.openxmlformats.org/officeDocument/2006/relationships/slideLayout" Target="../slideLayouts/slideLayout66.xml"/></Relationships>
</file>

<file path=ppt/slides/_rels/slide2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9.xml"/></Relationships>
</file>

<file path=ppt/slides/_rels/slide2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9.xml"/></Relationships>
</file>

<file path=ppt/slides/_rels/slide27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3.png"/><Relationship Id="rId7" Type="http://schemas.openxmlformats.org/officeDocument/2006/relationships/image" Target="../media/image227.png"/><Relationship Id="rId2" Type="http://schemas.openxmlformats.org/officeDocument/2006/relationships/image" Target="../media/image222.png"/><Relationship Id="rId1" Type="http://schemas.openxmlformats.org/officeDocument/2006/relationships/slideLayout" Target="../slideLayouts/slideLayout70.xml"/><Relationship Id="rId6" Type="http://schemas.openxmlformats.org/officeDocument/2006/relationships/image" Target="../media/image226.png"/><Relationship Id="rId5" Type="http://schemas.openxmlformats.org/officeDocument/2006/relationships/image" Target="../media/image225.png"/><Relationship Id="rId4" Type="http://schemas.openxmlformats.org/officeDocument/2006/relationships/image" Target="../media/image224.png"/></Relationships>
</file>

<file path=ppt/slides/_rels/slide2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1.xml"/></Relationships>
</file>

<file path=ppt/slides/_rels/slide2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2.xml"/></Relationships>
</file>

<file path=ppt/slides/_rels/slide27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9.png"/><Relationship Id="rId7" Type="http://schemas.openxmlformats.org/officeDocument/2006/relationships/image" Target="../media/image232.png"/><Relationship Id="rId2" Type="http://schemas.openxmlformats.org/officeDocument/2006/relationships/image" Target="../media/image228.png"/><Relationship Id="rId1" Type="http://schemas.openxmlformats.org/officeDocument/2006/relationships/slideLayout" Target="../slideLayouts/slideLayout73.xml"/><Relationship Id="rId6" Type="http://schemas.openxmlformats.org/officeDocument/2006/relationships/image" Target="../media/image226.png"/><Relationship Id="rId5" Type="http://schemas.openxmlformats.org/officeDocument/2006/relationships/image" Target="../media/image231.png"/><Relationship Id="rId4" Type="http://schemas.openxmlformats.org/officeDocument/2006/relationships/image" Target="../media/image230.png"/></Relationships>
</file>

<file path=ppt/slides/_rels/slide2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4.xml"/></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29.png"/></Relationships>
</file>

<file path=ppt/slides/_rels/slide280.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image" Target="../media/image233.png"/><Relationship Id="rId1" Type="http://schemas.openxmlformats.org/officeDocument/2006/relationships/slideLayout" Target="../slideLayouts/slideLayout75.xml"/></Relationships>
</file>

<file path=ppt/slides/_rels/slide281.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image" Target="../media/image235.png"/><Relationship Id="rId1" Type="http://schemas.openxmlformats.org/officeDocument/2006/relationships/slideLayout" Target="../slideLayouts/slideLayout76.xml"/><Relationship Id="rId4" Type="http://schemas.openxmlformats.org/officeDocument/2006/relationships/image" Target="../media/image4.pn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7.png"/><Relationship Id="rId1" Type="http://schemas.openxmlformats.org/officeDocument/2006/relationships/slideLayout" Target="../slideLayouts/slideLayout80.xml"/></Relationships>
</file>

<file path=ppt/slides/_rels/slide2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81.xml"/></Relationships>
</file>

<file path=ppt/slides/_rels/slide2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8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2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8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85.xml"/></Relationships>
</file>

<file path=ppt/slides/_rels/slide291.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86.xml"/></Relationships>
</file>

<file path=ppt/slides/_rels/slide292.xml.rels><?xml version="1.0" encoding="UTF-8" standalone="yes"?>
<Relationships xmlns="http://schemas.openxmlformats.org/package/2006/relationships"><Relationship Id="rId2" Type="http://schemas.openxmlformats.org/officeDocument/2006/relationships/image" Target="../media/image239.png"/><Relationship Id="rId1" Type="http://schemas.openxmlformats.org/officeDocument/2006/relationships/slideLayout" Target="../slideLayouts/slideLayout87.xml"/></Relationships>
</file>

<file path=ppt/slides/_rels/slide293.xml.rels><?xml version="1.0" encoding="UTF-8" standalone="yes"?>
<Relationships xmlns="http://schemas.openxmlformats.org/package/2006/relationships"><Relationship Id="rId2" Type="http://schemas.openxmlformats.org/officeDocument/2006/relationships/image" Target="../media/image240.png"/><Relationship Id="rId1" Type="http://schemas.openxmlformats.org/officeDocument/2006/relationships/slideLayout" Target="../slideLayouts/slideLayout88.xml"/></Relationships>
</file>

<file path=ppt/slides/_rels/slide294.xml.rels><?xml version="1.0" encoding="UTF-8" standalone="yes"?>
<Relationships xmlns="http://schemas.openxmlformats.org/package/2006/relationships"><Relationship Id="rId2" Type="http://schemas.openxmlformats.org/officeDocument/2006/relationships/image" Target="../media/image241.png"/><Relationship Id="rId1" Type="http://schemas.openxmlformats.org/officeDocument/2006/relationships/slideLayout" Target="../slideLayouts/slideLayout89.xml"/></Relationships>
</file>

<file path=ppt/slides/_rels/slide295.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image" Target="../media/image242.png"/><Relationship Id="rId1" Type="http://schemas.openxmlformats.org/officeDocument/2006/relationships/slideLayout" Target="../slideLayouts/slideLayout90.xml"/></Relationships>
</file>

<file path=ppt/slides/_rels/slide296.xml.rels><?xml version="1.0" encoding="UTF-8" standalone="yes"?>
<Relationships xmlns="http://schemas.openxmlformats.org/package/2006/relationships"><Relationship Id="rId2" Type="http://schemas.openxmlformats.org/officeDocument/2006/relationships/image" Target="../media/image244.png"/><Relationship Id="rId1" Type="http://schemas.openxmlformats.org/officeDocument/2006/relationships/slideLayout" Target="../slideLayouts/slideLayout91.xml"/></Relationships>
</file>

<file path=ppt/slides/_rels/slide29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45.png"/><Relationship Id="rId1" Type="http://schemas.openxmlformats.org/officeDocument/2006/relationships/slideLayout" Target="../slideLayouts/slideLayout92.xml"/></Relationships>
</file>

<file path=ppt/slides/_rels/slide2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93.xml"/></Relationships>
</file>

<file path=ppt/slides/_rels/slide299.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image" Target="../media/image246.png"/><Relationship Id="rId1" Type="http://schemas.openxmlformats.org/officeDocument/2006/relationships/slideLayout" Target="../slideLayouts/slideLayout94.xml"/></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4" Type="http://schemas.openxmlformats.org/officeDocument/2006/relationships/image" Target="../media/image1.wmf"/></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95.xml"/></Relationships>
</file>

<file path=ppt/slides/_rels/slide301.xml.rels><?xml version="1.0" encoding="UTF-8" standalone="yes"?>
<Relationships xmlns="http://schemas.openxmlformats.org/package/2006/relationships"><Relationship Id="rId2" Type="http://schemas.openxmlformats.org/officeDocument/2006/relationships/image" Target="../media/image249.png"/><Relationship Id="rId1" Type="http://schemas.openxmlformats.org/officeDocument/2006/relationships/slideLayout" Target="../slideLayouts/slideLayout96.xml"/></Relationships>
</file>

<file path=ppt/slides/_rels/slide302.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image" Target="../media/image250.png"/><Relationship Id="rId1" Type="http://schemas.openxmlformats.org/officeDocument/2006/relationships/slideLayout" Target="../slideLayouts/slideLayout97.xml"/></Relationships>
</file>

<file path=ppt/slides/_rels/slide303.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image" Target="../media/image252.png"/><Relationship Id="rId1" Type="http://schemas.openxmlformats.org/officeDocument/2006/relationships/slideLayout" Target="../slideLayouts/slideLayout98.xml"/></Relationships>
</file>

<file path=ppt/slides/_rels/slide304.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image" Target="../media/image4.png"/><Relationship Id="rId1" Type="http://schemas.openxmlformats.org/officeDocument/2006/relationships/slideLayout" Target="../slideLayouts/slideLayout99.xml"/></Relationships>
</file>

<file path=ppt/slides/_rels/slide305.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image" Target="../media/image255.png"/><Relationship Id="rId1" Type="http://schemas.openxmlformats.org/officeDocument/2006/relationships/slideLayout" Target="../slideLayouts/slideLayout100.xml"/><Relationship Id="rId4" Type="http://schemas.openxmlformats.org/officeDocument/2006/relationships/image" Target="../media/image257.png"/></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image" Target="../media/image258.png"/><Relationship Id="rId1" Type="http://schemas.openxmlformats.org/officeDocument/2006/relationships/slideLayout" Target="../slideLayouts/slideLayout101.xml"/></Relationships>
</file>

<file path=ppt/slides/_rels/slide309.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102.xml"/></Relationships>
</file>

<file path=ppt/slides/_rels/slide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3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05.xml"/></Relationships>
</file>

<file path=ppt/slides/_rels/slide3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Layout" Target="../slideLayouts/slideLayout106.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15.xml.rels><?xml version="1.0" encoding="UTF-8" standalone="yes"?>
<Relationships xmlns="http://schemas.openxmlformats.org/package/2006/relationships"><Relationship Id="rId2" Type="http://schemas.openxmlformats.org/officeDocument/2006/relationships/image" Target="../media/image260.png"/><Relationship Id="rId1" Type="http://schemas.openxmlformats.org/officeDocument/2006/relationships/slideLayout" Target="../slideLayouts/slideLayout108.xml"/></Relationships>
</file>

<file path=ppt/slides/_rels/slide316.xml.rels><?xml version="1.0" encoding="UTF-8" standalone="yes"?>
<Relationships xmlns="http://schemas.openxmlformats.org/package/2006/relationships"><Relationship Id="rId2" Type="http://schemas.openxmlformats.org/officeDocument/2006/relationships/image" Target="../media/image261.png"/><Relationship Id="rId1" Type="http://schemas.openxmlformats.org/officeDocument/2006/relationships/slideLayout" Target="../slideLayouts/slideLayout109.xml"/></Relationships>
</file>

<file path=ppt/slides/_rels/slide317.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110.xml"/></Relationships>
</file>

<file path=ppt/slides/_rels/slide318.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image" Target="../media/image263.png"/><Relationship Id="rId1" Type="http://schemas.openxmlformats.org/officeDocument/2006/relationships/slideLayout" Target="../slideLayouts/slideLayout111.xml"/><Relationship Id="rId4" Type="http://schemas.openxmlformats.org/officeDocument/2006/relationships/image" Target="../media/image265.png"/></Relationships>
</file>

<file path=ppt/slides/_rels/slide319.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image" Target="../media/image266.png"/><Relationship Id="rId1" Type="http://schemas.openxmlformats.org/officeDocument/2006/relationships/slideLayout" Target="../slideLayouts/slideLayout112.xml"/></Relationships>
</file>

<file path=ppt/slides/_rels/slide3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7.xml"/><Relationship Id="rId5" Type="http://schemas.openxmlformats.org/officeDocument/2006/relationships/image" Target="../media/image34.png"/><Relationship Id="rId4" Type="http://schemas.openxmlformats.org/officeDocument/2006/relationships/image" Target="../media/image33.png"/></Relationships>
</file>

<file path=ppt/slides/_rels/slide320.xml.rels><?xml version="1.0" encoding="UTF-8" standalone="yes"?>
<Relationships xmlns="http://schemas.openxmlformats.org/package/2006/relationships"><Relationship Id="rId2" Type="http://schemas.openxmlformats.org/officeDocument/2006/relationships/image" Target="../media/image268.png"/><Relationship Id="rId1" Type="http://schemas.openxmlformats.org/officeDocument/2006/relationships/slideLayout" Target="../slideLayouts/slideLayout113.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22.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image" Target="../media/image269.png"/><Relationship Id="rId1" Type="http://schemas.openxmlformats.org/officeDocument/2006/relationships/slideLayout" Target="../slideLayouts/slideLayout115.xml"/><Relationship Id="rId4" Type="http://schemas.openxmlformats.org/officeDocument/2006/relationships/image" Target="../media/image271.png"/></Relationships>
</file>

<file path=ppt/slides/_rels/slide323.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image" Target="../media/image272.png"/><Relationship Id="rId1" Type="http://schemas.openxmlformats.org/officeDocument/2006/relationships/slideLayout" Target="../slideLayouts/slideLayout116.xml"/></Relationships>
</file>

<file path=ppt/slides/_rels/slide324.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117.xml"/></Relationships>
</file>

<file path=ppt/slides/_rels/slide3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18.xml"/></Relationships>
</file>

<file path=ppt/slides/_rels/slide3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19.xml"/></Relationships>
</file>

<file path=ppt/slides/_rels/slide3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0.xml"/></Relationships>
</file>

<file path=ppt/slides/_rels/slide328.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image" Target="../media/image275.png"/><Relationship Id="rId1" Type="http://schemas.openxmlformats.org/officeDocument/2006/relationships/slideLayout" Target="../slideLayouts/slideLayout121.xml"/></Relationships>
</file>

<file path=ppt/slides/_rels/slide329.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122.xml"/></Relationships>
</file>

<file path=ppt/slides/_rels/slide3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330.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image" Target="../media/image278.png"/><Relationship Id="rId1" Type="http://schemas.openxmlformats.org/officeDocument/2006/relationships/slideLayout" Target="../slideLayouts/slideLayout123.xml"/></Relationships>
</file>

<file path=ppt/slides/_rels/slide331.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124.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333.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image" Target="../media/image4.png"/><Relationship Id="rId1" Type="http://schemas.openxmlformats.org/officeDocument/2006/relationships/slideLayout" Target="../slideLayouts/slideLayout126.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3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28.xml"/></Relationships>
</file>

<file path=ppt/slides/_rels/slide3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29.xml"/></Relationships>
</file>

<file path=ppt/slides/_rels/slide337.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image" Target="../media/image281.png"/><Relationship Id="rId1" Type="http://schemas.openxmlformats.org/officeDocument/2006/relationships/slideLayout" Target="../slideLayouts/slideLayout130.xml"/></Relationships>
</file>

<file path=ppt/slides/_rels/slide338.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image" Target="../media/image4.png"/><Relationship Id="rId1" Type="http://schemas.openxmlformats.org/officeDocument/2006/relationships/slideLayout" Target="../slideLayouts/slideLayout131.xml"/></Relationships>
</file>

<file path=ppt/slides/_rels/slide339.xml.rels><?xml version="1.0" encoding="UTF-8" standalone="yes"?>
<Relationships xmlns="http://schemas.openxmlformats.org/package/2006/relationships"><Relationship Id="rId2" Type="http://schemas.openxmlformats.org/officeDocument/2006/relationships/image" Target="../media/image284.png"/><Relationship Id="rId1" Type="http://schemas.openxmlformats.org/officeDocument/2006/relationships/slideLayout" Target="../slideLayouts/slideLayout132.xml"/></Relationships>
</file>

<file path=ppt/slides/_rels/slide3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2" Type="http://schemas.openxmlformats.org/officeDocument/2006/relationships/image" Target="../media/image285.png"/><Relationship Id="rId1" Type="http://schemas.openxmlformats.org/officeDocument/2006/relationships/slideLayout" Target="../slideLayouts/slideLayout133.xml"/></Relationships>
</file>

<file path=ppt/slides/_rels/slide3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3.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Layout" Target="../slideLayouts/slideLayout7.xml"/><Relationship Id="rId1" Type="http://schemas.openxmlformats.org/officeDocument/2006/relationships/vmlDrawing" Target="../drawings/vmlDrawing19.vml"/><Relationship Id="rId4" Type="http://schemas.openxmlformats.org/officeDocument/2006/relationships/image" Target="../media/image286.wmf"/></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4.xml"/></Relationships>
</file>

<file path=ppt/slides/_rels/slide348.xml.rels><?xml version="1.0" encoding="UTF-8" standalone="yes"?>
<Relationships xmlns="http://schemas.openxmlformats.org/package/2006/relationships"><Relationship Id="rId3" Type="http://schemas.openxmlformats.org/officeDocument/2006/relationships/oleObject" Target="../embeddings/oleObject56.bin"/><Relationship Id="rId2" Type="http://schemas.openxmlformats.org/officeDocument/2006/relationships/slideLayout" Target="../slideLayouts/slideLayout7.xml"/><Relationship Id="rId1" Type="http://schemas.openxmlformats.org/officeDocument/2006/relationships/vmlDrawing" Target="../drawings/vmlDrawing20.vml"/><Relationship Id="rId4" Type="http://schemas.openxmlformats.org/officeDocument/2006/relationships/image" Target="../media/image287.emf"/></Relationships>
</file>

<file path=ppt/slides/_rels/slide349.xml.rels><?xml version="1.0" encoding="UTF-8" standalone="yes"?>
<Relationships xmlns="http://schemas.openxmlformats.org/package/2006/relationships"><Relationship Id="rId8" Type="http://schemas.openxmlformats.org/officeDocument/2006/relationships/image" Target="../media/image290.wmf"/><Relationship Id="rId3" Type="http://schemas.openxmlformats.org/officeDocument/2006/relationships/oleObject" Target="../embeddings/oleObject57.bin"/><Relationship Id="rId7" Type="http://schemas.openxmlformats.org/officeDocument/2006/relationships/oleObject" Target="../embeddings/oleObject59.bin"/><Relationship Id="rId2" Type="http://schemas.openxmlformats.org/officeDocument/2006/relationships/slideLayout" Target="../slideLayouts/slideLayout7.xml"/><Relationship Id="rId1" Type="http://schemas.openxmlformats.org/officeDocument/2006/relationships/vmlDrawing" Target="../drawings/vmlDrawing21.vml"/><Relationship Id="rId6" Type="http://schemas.openxmlformats.org/officeDocument/2006/relationships/image" Target="../media/image289.wmf"/><Relationship Id="rId5" Type="http://schemas.openxmlformats.org/officeDocument/2006/relationships/oleObject" Target="../embeddings/oleObject58.bin"/><Relationship Id="rId4" Type="http://schemas.openxmlformats.org/officeDocument/2006/relationships/image" Target="../media/image288.emf"/><Relationship Id="rId9" Type="http://schemas.openxmlformats.org/officeDocument/2006/relationships/oleObject" Target="../embeddings/oleObject60.bin"/></Relationships>
</file>

<file path=ppt/slides/_rels/slide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5.xml"/></Relationships>
</file>

<file path=ppt/slides/_rels/slide351.xml.rels><?xml version="1.0" encoding="UTF-8" standalone="yes"?>
<Relationships xmlns="http://schemas.openxmlformats.org/package/2006/relationships"><Relationship Id="rId8" Type="http://schemas.openxmlformats.org/officeDocument/2006/relationships/image" Target="../media/image293.wmf"/><Relationship Id="rId3" Type="http://schemas.openxmlformats.org/officeDocument/2006/relationships/oleObject" Target="../embeddings/oleObject61.bin"/><Relationship Id="rId7" Type="http://schemas.openxmlformats.org/officeDocument/2006/relationships/oleObject" Target="../embeddings/oleObject63.bin"/><Relationship Id="rId2" Type="http://schemas.openxmlformats.org/officeDocument/2006/relationships/slideLayout" Target="../slideLayouts/slideLayout7.xml"/><Relationship Id="rId1" Type="http://schemas.openxmlformats.org/officeDocument/2006/relationships/vmlDrawing" Target="../drawings/vmlDrawing22.vml"/><Relationship Id="rId6" Type="http://schemas.openxmlformats.org/officeDocument/2006/relationships/image" Target="../media/image292.wmf"/><Relationship Id="rId5" Type="http://schemas.openxmlformats.org/officeDocument/2006/relationships/oleObject" Target="../embeddings/oleObject62.bin"/><Relationship Id="rId4" Type="http://schemas.openxmlformats.org/officeDocument/2006/relationships/image" Target="../media/image291.emf"/><Relationship Id="rId9" Type="http://schemas.openxmlformats.org/officeDocument/2006/relationships/oleObject" Target="../embeddings/oleObject64.bin"/></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2" Type="http://schemas.openxmlformats.org/officeDocument/2006/relationships/image" Target="../media/image294.png"/><Relationship Id="rId1" Type="http://schemas.openxmlformats.org/officeDocument/2006/relationships/slideLayout" Target="../slideLayouts/slideLayout136.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image" Target="../media/image295.png"/><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298.png"/></Relationships>
</file>

<file path=ppt/slides/_rels/slide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300.png"/></Relationships>
</file>

<file path=ppt/slides/_rels/slide3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8" Type="http://schemas.openxmlformats.org/officeDocument/2006/relationships/image" Target="../media/image306.png"/><Relationship Id="rId3" Type="http://schemas.openxmlformats.org/officeDocument/2006/relationships/image" Target="../media/image301.png"/><Relationship Id="rId7" Type="http://schemas.openxmlformats.org/officeDocument/2006/relationships/image" Target="../media/image305.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304.png"/><Relationship Id="rId5" Type="http://schemas.openxmlformats.org/officeDocument/2006/relationships/image" Target="../media/image303.png"/><Relationship Id="rId4" Type="http://schemas.openxmlformats.org/officeDocument/2006/relationships/image" Target="../media/image302.png"/></Relationships>
</file>

<file path=ppt/slides/_rels/slide364.xml.rels><?xml version="1.0" encoding="UTF-8" standalone="yes"?>
<Relationships xmlns="http://schemas.openxmlformats.org/package/2006/relationships"><Relationship Id="rId8" Type="http://schemas.openxmlformats.org/officeDocument/2006/relationships/image" Target="../media/image310.png"/><Relationship Id="rId3" Type="http://schemas.openxmlformats.org/officeDocument/2006/relationships/image" Target="../media/image301.png"/><Relationship Id="rId7" Type="http://schemas.openxmlformats.org/officeDocument/2006/relationships/image" Target="../media/image309.jpe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308.png"/><Relationship Id="rId5" Type="http://schemas.openxmlformats.org/officeDocument/2006/relationships/image" Target="../media/image307.jpeg"/><Relationship Id="rId4" Type="http://schemas.openxmlformats.org/officeDocument/2006/relationships/image" Target="../media/image302.png"/></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11.png"/><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image" Target="../media/image312.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7.xml"/><Relationship Id="rId4" Type="http://schemas.openxmlformats.org/officeDocument/2006/relationships/image" Target="../media/image34.png"/></Relationships>
</file>

<file path=ppt/slides/_rels/slide370.xml.rels><?xml version="1.0" encoding="UTF-8" standalone="yes"?>
<Relationships xmlns="http://schemas.openxmlformats.org/package/2006/relationships"><Relationship Id="rId3" Type="http://schemas.openxmlformats.org/officeDocument/2006/relationships/image" Target="../media/image315.png"/><Relationship Id="rId2" Type="http://schemas.openxmlformats.org/officeDocument/2006/relationships/image" Target="../media/image314.png"/><Relationship Id="rId1" Type="http://schemas.openxmlformats.org/officeDocument/2006/relationships/slideLayout" Target="../slideLayouts/slideLayout7.xml"/><Relationship Id="rId4" Type="http://schemas.openxmlformats.org/officeDocument/2006/relationships/image" Target="../media/image316.png"/></Relationships>
</file>

<file path=ppt/slides/_rels/slide3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7.xml"/><Relationship Id="rId4" Type="http://schemas.openxmlformats.org/officeDocument/2006/relationships/image" Target="../media/image44.png"/></Relationships>
</file>

<file path=ppt/slides/_rels/slide3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317.jpeg"/></Relationships>
</file>

<file path=ppt/slides/_rels/slide383.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3" Type="http://schemas.openxmlformats.org/officeDocument/2006/relationships/image" Target="../media/image318.png"/><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image" Target="../media/image319.png"/><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image" Target="../media/image322.png"/><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3" Type="http://schemas.openxmlformats.org/officeDocument/2006/relationships/image" Target="../media/image324.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image" Target="../media/image325.png"/><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28.emf"/><Relationship Id="rId2" Type="http://schemas.openxmlformats.org/officeDocument/2006/relationships/slideLayout" Target="../slideLayouts/slideLayout7.xml"/><Relationship Id="rId1" Type="http://schemas.openxmlformats.org/officeDocument/2006/relationships/vmlDrawing" Target="../drawings/vmlDrawing23.vml"/><Relationship Id="rId6" Type="http://schemas.openxmlformats.org/officeDocument/2006/relationships/oleObject" Target="../embeddings/oleObject66.bin"/><Relationship Id="rId5" Type="http://schemas.openxmlformats.org/officeDocument/2006/relationships/image" Target="../media/image327.emf"/><Relationship Id="rId4" Type="http://schemas.openxmlformats.org/officeDocument/2006/relationships/oleObject" Target="../embeddings/oleObject65.bin"/></Relationships>
</file>

<file path=ppt/slides/_rels/slide39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330.png"/></Relationships>
</file>

<file path=ppt/slides/_rels/slide3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2" Type="http://schemas.openxmlformats.org/officeDocument/2006/relationships/image" Target="../media/image331.jpeg"/><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32.png"/><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8" Type="http://schemas.openxmlformats.org/officeDocument/2006/relationships/image" Target="../media/image338.jpeg"/><Relationship Id="rId13" Type="http://schemas.openxmlformats.org/officeDocument/2006/relationships/image" Target="../media/image343.jpeg"/><Relationship Id="rId3" Type="http://schemas.openxmlformats.org/officeDocument/2006/relationships/image" Target="../media/image333.jpeg"/><Relationship Id="rId7" Type="http://schemas.openxmlformats.org/officeDocument/2006/relationships/image" Target="../media/image337.jpeg"/><Relationship Id="rId12" Type="http://schemas.openxmlformats.org/officeDocument/2006/relationships/image" Target="../media/image342.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336.jpeg"/><Relationship Id="rId11" Type="http://schemas.openxmlformats.org/officeDocument/2006/relationships/image" Target="../media/image341.png"/><Relationship Id="rId5" Type="http://schemas.openxmlformats.org/officeDocument/2006/relationships/image" Target="../media/image335.jpeg"/><Relationship Id="rId10" Type="http://schemas.openxmlformats.org/officeDocument/2006/relationships/image" Target="../media/image340.jpeg"/><Relationship Id="rId4" Type="http://schemas.openxmlformats.org/officeDocument/2006/relationships/image" Target="../media/image334.jpeg"/><Relationship Id="rId9" Type="http://schemas.openxmlformats.org/officeDocument/2006/relationships/image" Target="../media/image339.jpeg"/></Relationships>
</file>

<file path=ppt/slides/_rels/slide405.xml.rels><?xml version="1.0" encoding="UTF-8" standalone="yes"?>
<Relationships xmlns="http://schemas.openxmlformats.org/package/2006/relationships"><Relationship Id="rId8" Type="http://schemas.openxmlformats.org/officeDocument/2006/relationships/image" Target="../media/image350.jpeg"/><Relationship Id="rId3" Type="http://schemas.openxmlformats.org/officeDocument/2006/relationships/image" Target="../media/image345.jpeg"/><Relationship Id="rId7" Type="http://schemas.openxmlformats.org/officeDocument/2006/relationships/image" Target="../media/image349.jpeg"/><Relationship Id="rId2" Type="http://schemas.openxmlformats.org/officeDocument/2006/relationships/image" Target="../media/image344.jpeg"/><Relationship Id="rId1" Type="http://schemas.openxmlformats.org/officeDocument/2006/relationships/slideLayout" Target="../slideLayouts/slideLayout7.xml"/><Relationship Id="rId6" Type="http://schemas.openxmlformats.org/officeDocument/2006/relationships/image" Target="../media/image348.jpeg"/><Relationship Id="rId5" Type="http://schemas.openxmlformats.org/officeDocument/2006/relationships/image" Target="../media/image347.jpeg"/><Relationship Id="rId10" Type="http://schemas.openxmlformats.org/officeDocument/2006/relationships/image" Target="../media/image352.png"/><Relationship Id="rId4" Type="http://schemas.openxmlformats.org/officeDocument/2006/relationships/image" Target="../media/image346.jpeg"/><Relationship Id="rId9" Type="http://schemas.openxmlformats.org/officeDocument/2006/relationships/image" Target="../media/image351.png"/></Relationships>
</file>

<file path=ppt/slides/_rels/slide406.xml.rels><?xml version="1.0" encoding="UTF-8" standalone="yes"?>
<Relationships xmlns="http://schemas.openxmlformats.org/package/2006/relationships"><Relationship Id="rId3" Type="http://schemas.openxmlformats.org/officeDocument/2006/relationships/image" Target="../media/image353.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8" Type="http://schemas.openxmlformats.org/officeDocument/2006/relationships/oleObject" Target="../embeddings/oleObject67.bin"/><Relationship Id="rId13" Type="http://schemas.openxmlformats.org/officeDocument/2006/relationships/image" Target="../media/image356.png"/><Relationship Id="rId3" Type="http://schemas.openxmlformats.org/officeDocument/2006/relationships/notesSlide" Target="../notesSlides/notesSlide20.xml"/><Relationship Id="rId7" Type="http://schemas.openxmlformats.org/officeDocument/2006/relationships/image" Target="../media/image361.png"/><Relationship Id="rId12" Type="http://schemas.openxmlformats.org/officeDocument/2006/relationships/oleObject" Target="../embeddings/oleObject69.bin"/><Relationship Id="rId2" Type="http://schemas.openxmlformats.org/officeDocument/2006/relationships/slideLayout" Target="../slideLayouts/slideLayout7.xml"/><Relationship Id="rId1" Type="http://schemas.openxmlformats.org/officeDocument/2006/relationships/vmlDrawing" Target="../drawings/vmlDrawing24.vml"/><Relationship Id="rId6" Type="http://schemas.openxmlformats.org/officeDocument/2006/relationships/image" Target="../media/image360.png"/><Relationship Id="rId11" Type="http://schemas.openxmlformats.org/officeDocument/2006/relationships/image" Target="../media/image355.png"/><Relationship Id="rId5" Type="http://schemas.openxmlformats.org/officeDocument/2006/relationships/image" Target="../media/image359.png"/><Relationship Id="rId15" Type="http://schemas.openxmlformats.org/officeDocument/2006/relationships/image" Target="../media/image357.png"/><Relationship Id="rId10" Type="http://schemas.openxmlformats.org/officeDocument/2006/relationships/oleObject" Target="../embeddings/oleObject68.bin"/><Relationship Id="rId4" Type="http://schemas.openxmlformats.org/officeDocument/2006/relationships/image" Target="../media/image358.png"/><Relationship Id="rId9" Type="http://schemas.openxmlformats.org/officeDocument/2006/relationships/image" Target="../media/image354.png"/><Relationship Id="rId14" Type="http://schemas.openxmlformats.org/officeDocument/2006/relationships/oleObject" Target="../embeddings/oleObject70.bin"/></Relationships>
</file>

<file path=ppt/slides/_rels/slide4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3" Type="http://schemas.openxmlformats.org/officeDocument/2006/relationships/oleObject" Target="../embeddings/oleObject71.bin"/><Relationship Id="rId7" Type="http://schemas.openxmlformats.org/officeDocument/2006/relationships/image" Target="../media/image364.png"/><Relationship Id="rId2" Type="http://schemas.openxmlformats.org/officeDocument/2006/relationships/slideLayout" Target="../slideLayouts/slideLayout7.xml"/><Relationship Id="rId1" Type="http://schemas.openxmlformats.org/officeDocument/2006/relationships/vmlDrawing" Target="../drawings/vmlDrawing25.vml"/><Relationship Id="rId6" Type="http://schemas.openxmlformats.org/officeDocument/2006/relationships/image" Target="../media/image363.png"/><Relationship Id="rId5" Type="http://schemas.openxmlformats.org/officeDocument/2006/relationships/oleObject" Target="../embeddings/oleObject72.bin"/><Relationship Id="rId4" Type="http://schemas.openxmlformats.org/officeDocument/2006/relationships/image" Target="../media/image362.png"/></Relationships>
</file>

<file path=ppt/slides/_rels/slide4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8" Type="http://schemas.openxmlformats.org/officeDocument/2006/relationships/image" Target="../media/image371.png"/><Relationship Id="rId3" Type="http://schemas.openxmlformats.org/officeDocument/2006/relationships/image" Target="../media/image366.jpeg"/><Relationship Id="rId7" Type="http://schemas.openxmlformats.org/officeDocument/2006/relationships/image" Target="../media/image370.png"/><Relationship Id="rId2" Type="http://schemas.openxmlformats.org/officeDocument/2006/relationships/image" Target="../media/image365.jpeg"/><Relationship Id="rId1" Type="http://schemas.openxmlformats.org/officeDocument/2006/relationships/slideLayout" Target="../slideLayouts/slideLayout7.xml"/><Relationship Id="rId6" Type="http://schemas.openxmlformats.org/officeDocument/2006/relationships/image" Target="../media/image369.png"/><Relationship Id="rId11" Type="http://schemas.openxmlformats.org/officeDocument/2006/relationships/image" Target="../media/image374.png"/><Relationship Id="rId5" Type="http://schemas.openxmlformats.org/officeDocument/2006/relationships/image" Target="../media/image368.png"/><Relationship Id="rId10" Type="http://schemas.openxmlformats.org/officeDocument/2006/relationships/image" Target="../media/image373.png"/><Relationship Id="rId4" Type="http://schemas.openxmlformats.org/officeDocument/2006/relationships/image" Target="../media/image367.png"/><Relationship Id="rId9" Type="http://schemas.openxmlformats.org/officeDocument/2006/relationships/image" Target="../media/image372.png"/></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4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75.png"/><Relationship Id="rId1" Type="http://schemas.openxmlformats.org/officeDocument/2006/relationships/slideLayout" Target="../slideLayouts/slideLayout7.xml"/></Relationships>
</file>

<file path=ppt/slides/_rels/slide4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6.xml.rels><?xml version="1.0" encoding="UTF-8" standalone="yes"?>
<Relationships xmlns="http://schemas.openxmlformats.org/package/2006/relationships"><Relationship Id="rId3" Type="http://schemas.openxmlformats.org/officeDocument/2006/relationships/oleObject" Target="../embeddings/oleObject73.bin"/><Relationship Id="rId7" Type="http://schemas.openxmlformats.org/officeDocument/2006/relationships/oleObject" Target="../embeddings/oleObject75.bin"/><Relationship Id="rId2" Type="http://schemas.openxmlformats.org/officeDocument/2006/relationships/slideLayout" Target="../slideLayouts/slideLayout7.xml"/><Relationship Id="rId1" Type="http://schemas.openxmlformats.org/officeDocument/2006/relationships/vmlDrawing" Target="../drawings/vmlDrawing26.vml"/><Relationship Id="rId6" Type="http://schemas.openxmlformats.org/officeDocument/2006/relationships/image" Target="../media/image377.png"/><Relationship Id="rId5" Type="http://schemas.openxmlformats.org/officeDocument/2006/relationships/oleObject" Target="../embeddings/oleObject74.bin"/><Relationship Id="rId4" Type="http://schemas.openxmlformats.org/officeDocument/2006/relationships/image" Target="../media/image376.png"/></Relationships>
</file>

<file path=ppt/slides/_rels/slide4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4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19.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379.png"/><Relationship Id="rId4" Type="http://schemas.openxmlformats.org/officeDocument/2006/relationships/image" Target="../media/image5.png"/></Relationships>
</file>

<file path=ppt/slides/_rels/slide4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420.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81.png"/><Relationship Id="rId2" Type="http://schemas.openxmlformats.org/officeDocument/2006/relationships/slideLayout" Target="../slideLayouts/slideLayout7.xml"/><Relationship Id="rId1" Type="http://schemas.openxmlformats.org/officeDocument/2006/relationships/vmlDrawing" Target="../drawings/vmlDrawing27.vml"/><Relationship Id="rId6" Type="http://schemas.openxmlformats.org/officeDocument/2006/relationships/oleObject" Target="../embeddings/oleObject77.bin"/><Relationship Id="rId5" Type="http://schemas.openxmlformats.org/officeDocument/2006/relationships/image" Target="../media/image380.png"/><Relationship Id="rId4" Type="http://schemas.openxmlformats.org/officeDocument/2006/relationships/oleObject" Target="../embeddings/oleObject76.bin"/></Relationships>
</file>

<file path=ppt/slides/_rels/slide421.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3" Type="http://schemas.openxmlformats.org/officeDocument/2006/relationships/oleObject" Target="../embeddings/oleObject78.bin"/><Relationship Id="rId2" Type="http://schemas.openxmlformats.org/officeDocument/2006/relationships/slideLayout" Target="../slideLayouts/slideLayout7.xml"/><Relationship Id="rId1" Type="http://schemas.openxmlformats.org/officeDocument/2006/relationships/vmlDrawing" Target="../drawings/vmlDrawing28.vml"/><Relationship Id="rId4" Type="http://schemas.openxmlformats.org/officeDocument/2006/relationships/image" Target="../media/image383.png"/></Relationships>
</file>

<file path=ppt/slides/_rels/slide423.xml.rels><?xml version="1.0" encoding="UTF-8" standalone="yes"?>
<Relationships xmlns="http://schemas.openxmlformats.org/package/2006/relationships"><Relationship Id="rId2" Type="http://schemas.openxmlformats.org/officeDocument/2006/relationships/image" Target="../media/image384.png"/><Relationship Id="rId1" Type="http://schemas.openxmlformats.org/officeDocument/2006/relationships/slideLayout" Target="../slideLayouts/slideLayout7.xml"/></Relationships>
</file>

<file path=ppt/slides/_rels/slide424.xml.rels><?xml version="1.0" encoding="UTF-8" standalone="yes"?>
<Relationships xmlns="http://schemas.openxmlformats.org/package/2006/relationships"><Relationship Id="rId3" Type="http://schemas.openxmlformats.org/officeDocument/2006/relationships/image" Target="../media/image385.jpeg"/><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425.xml.rels><?xml version="1.0" encoding="UTF-8" standalone="yes"?>
<Relationships xmlns="http://schemas.openxmlformats.org/package/2006/relationships"><Relationship Id="rId2" Type="http://schemas.openxmlformats.org/officeDocument/2006/relationships/image" Target="../media/image386.png"/><Relationship Id="rId1" Type="http://schemas.openxmlformats.org/officeDocument/2006/relationships/slideLayout" Target="../slideLayouts/slideLayout7.xml"/></Relationships>
</file>

<file path=ppt/slides/_rels/slide426.xml.rels><?xml version="1.0" encoding="UTF-8" standalone="yes"?>
<Relationships xmlns="http://schemas.openxmlformats.org/package/2006/relationships"><Relationship Id="rId3" Type="http://schemas.openxmlformats.org/officeDocument/2006/relationships/image" Target="../media/image387.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389.jpeg"/><Relationship Id="rId4" Type="http://schemas.openxmlformats.org/officeDocument/2006/relationships/image" Target="../media/image388.jpeg"/></Relationships>
</file>

<file path=ppt/slides/_rels/slide427.xml.rels><?xml version="1.0" encoding="UTF-8" standalone="yes"?>
<Relationships xmlns="http://schemas.openxmlformats.org/package/2006/relationships"><Relationship Id="rId3" Type="http://schemas.openxmlformats.org/officeDocument/2006/relationships/image" Target="../media/image390.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391.png"/></Relationships>
</file>

<file path=ppt/slides/_rels/slide4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392.jpeg"/></Relationships>
</file>

<file path=ppt/slides/_rels/slide429.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image" Target="../media/image393.jpeg"/><Relationship Id="rId1" Type="http://schemas.openxmlformats.org/officeDocument/2006/relationships/slideLayout" Target="../slideLayouts/slideLayout7.xml"/><Relationship Id="rId4" Type="http://schemas.openxmlformats.org/officeDocument/2006/relationships/image" Target="../media/image395.jpe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31.xml.rels><?xml version="1.0" encoding="UTF-8" standalone="yes"?>
<Relationships xmlns="http://schemas.openxmlformats.org/package/2006/relationships"><Relationship Id="rId3" Type="http://schemas.openxmlformats.org/officeDocument/2006/relationships/image" Target="../media/image397.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398.png"/></Relationships>
</file>

<file path=ppt/slides/_rels/slide432.xml.rels><?xml version="1.0" encoding="UTF-8" standalone="yes"?>
<Relationships xmlns="http://schemas.openxmlformats.org/package/2006/relationships"><Relationship Id="rId3" Type="http://schemas.openxmlformats.org/officeDocument/2006/relationships/image" Target="../media/image399.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33.xml.rels><?xml version="1.0" encoding="UTF-8" standalone="yes"?>
<Relationships xmlns="http://schemas.openxmlformats.org/package/2006/relationships"><Relationship Id="rId2" Type="http://schemas.openxmlformats.org/officeDocument/2006/relationships/image" Target="../media/image399.png"/><Relationship Id="rId1" Type="http://schemas.openxmlformats.org/officeDocument/2006/relationships/slideLayout" Target="../slideLayouts/slideLayout7.xml"/></Relationships>
</file>

<file path=ppt/slides/_rels/slide4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35.xml.rels><?xml version="1.0" encoding="UTF-8" standalone="yes"?>
<Relationships xmlns="http://schemas.openxmlformats.org/package/2006/relationships"><Relationship Id="rId2" Type="http://schemas.openxmlformats.org/officeDocument/2006/relationships/image" Target="../media/image400.jpeg"/><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3" Type="http://schemas.openxmlformats.org/officeDocument/2006/relationships/image" Target="../media/image402.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38.xml.rels><?xml version="1.0" encoding="UTF-8" standalone="yes"?>
<Relationships xmlns="http://schemas.openxmlformats.org/package/2006/relationships"><Relationship Id="rId2" Type="http://schemas.openxmlformats.org/officeDocument/2006/relationships/image" Target="../media/image403.png"/><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3" Type="http://schemas.openxmlformats.org/officeDocument/2006/relationships/image" Target="../media/image404.jpe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406.jpeg"/><Relationship Id="rId4" Type="http://schemas.openxmlformats.org/officeDocument/2006/relationships/image" Target="../media/image405.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3" Type="http://schemas.openxmlformats.org/officeDocument/2006/relationships/image" Target="../media/image408.png"/><Relationship Id="rId2" Type="http://schemas.openxmlformats.org/officeDocument/2006/relationships/image" Target="../media/image407.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441.xml.rels><?xml version="1.0" encoding="UTF-8" standalone="yes"?>
<Relationships xmlns="http://schemas.openxmlformats.org/package/2006/relationships"><Relationship Id="rId3" Type="http://schemas.openxmlformats.org/officeDocument/2006/relationships/image" Target="../media/image409.jpe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410.jpeg"/></Relationships>
</file>

<file path=ppt/slides/_rels/slide442.xml.rels><?xml version="1.0" encoding="UTF-8" standalone="yes"?>
<Relationships xmlns="http://schemas.openxmlformats.org/package/2006/relationships"><Relationship Id="rId3" Type="http://schemas.openxmlformats.org/officeDocument/2006/relationships/image" Target="../media/image411.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12.jpeg"/><Relationship Id="rId1" Type="http://schemas.openxmlformats.org/officeDocument/2006/relationships/slideLayout" Target="../slideLayouts/slideLayout7.xml"/><Relationship Id="rId4" Type="http://schemas.openxmlformats.org/officeDocument/2006/relationships/image" Target="../media/image413.png"/></Relationships>
</file>

<file path=ppt/slides/_rels/slide4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415.jpeg"/><Relationship Id="rId4" Type="http://schemas.openxmlformats.org/officeDocument/2006/relationships/image" Target="../media/image414.jpeg"/></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47.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417.emf"/><Relationship Id="rId2" Type="http://schemas.openxmlformats.org/officeDocument/2006/relationships/slideLayout" Target="../slideLayouts/slideLayout7.xml"/><Relationship Id="rId1" Type="http://schemas.openxmlformats.org/officeDocument/2006/relationships/vmlDrawing" Target="../drawings/vmlDrawing29.vml"/><Relationship Id="rId6" Type="http://schemas.openxmlformats.org/officeDocument/2006/relationships/oleObject" Target="../embeddings/oleObject80.bin"/><Relationship Id="rId5" Type="http://schemas.openxmlformats.org/officeDocument/2006/relationships/image" Target="../media/image416.emf"/><Relationship Id="rId4" Type="http://schemas.openxmlformats.org/officeDocument/2006/relationships/oleObject" Target="../embeddings/oleObject79.bin"/></Relationships>
</file>

<file path=ppt/slides/_rels/slide448.xml.rels><?xml version="1.0" encoding="UTF-8" standalone="yes"?>
<Relationships xmlns="http://schemas.openxmlformats.org/package/2006/relationships"><Relationship Id="rId3" Type="http://schemas.openxmlformats.org/officeDocument/2006/relationships/image" Target="../media/image418.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419.png"/></Relationships>
</file>

<file path=ppt/slides/_rels/slide449.xml.rels><?xml version="1.0" encoding="UTF-8" standalone="yes"?>
<Relationships xmlns="http://schemas.openxmlformats.org/package/2006/relationships"><Relationship Id="rId3" Type="http://schemas.openxmlformats.org/officeDocument/2006/relationships/image" Target="../media/image420.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422.png"/><Relationship Id="rId4" Type="http://schemas.openxmlformats.org/officeDocument/2006/relationships/image" Target="../media/image421.png"/></Relationships>
</file>

<file path=ppt/slides/_rels/slide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3" Type="http://schemas.openxmlformats.org/officeDocument/2006/relationships/image" Target="../media/image423.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55.xml.rels><?xml version="1.0" encoding="UTF-8" standalone="yes"?>
<Relationships xmlns="http://schemas.openxmlformats.org/package/2006/relationships"><Relationship Id="rId3" Type="http://schemas.openxmlformats.org/officeDocument/2006/relationships/image" Target="../media/image424.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56.xml.rels><?xml version="1.0" encoding="UTF-8" standalone="yes"?>
<Relationships xmlns="http://schemas.openxmlformats.org/package/2006/relationships"><Relationship Id="rId2" Type="http://schemas.openxmlformats.org/officeDocument/2006/relationships/image" Target="../media/image425.jpeg"/><Relationship Id="rId1" Type="http://schemas.openxmlformats.org/officeDocument/2006/relationships/slideLayout" Target="../slideLayouts/slideLayout7.xml"/></Relationships>
</file>

<file path=ppt/slides/_rels/slide457.xml.rels><?xml version="1.0" encoding="UTF-8" standalone="yes"?>
<Relationships xmlns="http://schemas.openxmlformats.org/package/2006/relationships"><Relationship Id="rId3" Type="http://schemas.openxmlformats.org/officeDocument/2006/relationships/image" Target="../media/image426.jpe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458.xml.rels><?xml version="1.0" encoding="UTF-8" standalone="yes"?>
<Relationships xmlns="http://schemas.openxmlformats.org/package/2006/relationships"><Relationship Id="rId3" Type="http://schemas.openxmlformats.org/officeDocument/2006/relationships/image" Target="../media/image428.png"/><Relationship Id="rId2" Type="http://schemas.openxmlformats.org/officeDocument/2006/relationships/image" Target="../media/image427.png"/><Relationship Id="rId1" Type="http://schemas.openxmlformats.org/officeDocument/2006/relationships/slideLayout" Target="../slideLayouts/slideLayout7.xml"/></Relationships>
</file>

<file path=ppt/slides/_rels/slide459.xml.rels><?xml version="1.0" encoding="UTF-8" standalone="yes"?>
<Relationships xmlns="http://schemas.openxmlformats.org/package/2006/relationships"><Relationship Id="rId3" Type="http://schemas.openxmlformats.org/officeDocument/2006/relationships/image" Target="../media/image429.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460.xml.rels><?xml version="1.0" encoding="UTF-8" standalone="yes"?>
<Relationships xmlns="http://schemas.openxmlformats.org/package/2006/relationships"><Relationship Id="rId3" Type="http://schemas.openxmlformats.org/officeDocument/2006/relationships/image" Target="../media/image431.png"/><Relationship Id="rId2" Type="http://schemas.openxmlformats.org/officeDocument/2006/relationships/image" Target="../media/image430.png"/><Relationship Id="rId1" Type="http://schemas.openxmlformats.org/officeDocument/2006/relationships/slideLayout" Target="../slideLayouts/slideLayout7.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63.xml.rels><?xml version="1.0" encoding="UTF-8" standalone="yes"?>
<Relationships xmlns="http://schemas.openxmlformats.org/package/2006/relationships"><Relationship Id="rId3" Type="http://schemas.openxmlformats.org/officeDocument/2006/relationships/image" Target="../media/image433.jpeg"/><Relationship Id="rId2" Type="http://schemas.openxmlformats.org/officeDocument/2006/relationships/image" Target="../media/image432.jpeg"/><Relationship Id="rId1" Type="http://schemas.openxmlformats.org/officeDocument/2006/relationships/slideLayout" Target="../slideLayouts/slideLayout7.xml"/><Relationship Id="rId4" Type="http://schemas.openxmlformats.org/officeDocument/2006/relationships/image" Target="../media/image434.jpeg"/></Relationships>
</file>

<file path=ppt/slides/_rels/slide464.xml.rels><?xml version="1.0" encoding="UTF-8" standalone="yes"?>
<Relationships xmlns="http://schemas.openxmlformats.org/package/2006/relationships"><Relationship Id="rId3" Type="http://schemas.openxmlformats.org/officeDocument/2006/relationships/image" Target="../media/image436.jpeg"/><Relationship Id="rId2" Type="http://schemas.openxmlformats.org/officeDocument/2006/relationships/image" Target="../media/image435.jpeg"/><Relationship Id="rId1" Type="http://schemas.openxmlformats.org/officeDocument/2006/relationships/slideLayout" Target="../slideLayouts/slideLayout7.xml"/><Relationship Id="rId4" Type="http://schemas.openxmlformats.org/officeDocument/2006/relationships/image" Target="../media/image433.jpeg"/></Relationships>
</file>

<file path=ppt/slides/_rels/slide46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37.jpeg"/><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3" Type="http://schemas.openxmlformats.org/officeDocument/2006/relationships/image" Target="../media/image438.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7.xml"/><Relationship Id="rId4" Type="http://schemas.openxmlformats.org/officeDocument/2006/relationships/image" Target="../media/image52.png"/></Relationships>
</file>

<file path=ppt/slides/_rels/slide470.xml.rels><?xml version="1.0" encoding="UTF-8" standalone="yes"?>
<Relationships xmlns="http://schemas.openxmlformats.org/package/2006/relationships"><Relationship Id="rId3" Type="http://schemas.openxmlformats.org/officeDocument/2006/relationships/image" Target="../media/image439.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40.jpeg"/><Relationship Id="rId1" Type="http://schemas.openxmlformats.org/officeDocument/2006/relationships/slideLayout" Target="../slideLayouts/slideLayout7.xml"/></Relationships>
</file>

<file path=ppt/slides/_rels/slide4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442.png"/><Relationship Id="rId2" Type="http://schemas.openxmlformats.org/officeDocument/2006/relationships/slideLayout" Target="../slideLayouts/slideLayout7.xml"/><Relationship Id="rId1" Type="http://schemas.openxmlformats.org/officeDocument/2006/relationships/vmlDrawing" Target="../drawings/vmlDrawing30.vml"/><Relationship Id="rId6" Type="http://schemas.openxmlformats.org/officeDocument/2006/relationships/oleObject" Target="../embeddings/oleObject82.bin"/><Relationship Id="rId5" Type="http://schemas.openxmlformats.org/officeDocument/2006/relationships/image" Target="../media/image441.png"/><Relationship Id="rId4" Type="http://schemas.openxmlformats.org/officeDocument/2006/relationships/oleObject" Target="../embeddings/oleObject81.bin"/></Relationships>
</file>

<file path=ppt/slides/_rels/slide475.xml.rels><?xml version="1.0" encoding="UTF-8" standalone="yes"?>
<Relationships xmlns="http://schemas.openxmlformats.org/package/2006/relationships"><Relationship Id="rId3" Type="http://schemas.openxmlformats.org/officeDocument/2006/relationships/image" Target="../media/image444.png"/><Relationship Id="rId2" Type="http://schemas.openxmlformats.org/officeDocument/2006/relationships/image" Target="../media/image443.png"/><Relationship Id="rId1" Type="http://schemas.openxmlformats.org/officeDocument/2006/relationships/slideLayout" Target="../slideLayouts/slideLayout7.xml"/><Relationship Id="rId5" Type="http://schemas.openxmlformats.org/officeDocument/2006/relationships/image" Target="../media/image446.png"/><Relationship Id="rId4" Type="http://schemas.openxmlformats.org/officeDocument/2006/relationships/image" Target="../media/image445.png"/></Relationships>
</file>

<file path=ppt/slides/_rels/slide4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77.xml.rels><?xml version="1.0" encoding="UTF-8" standalone="yes"?>
<Relationships xmlns="http://schemas.openxmlformats.org/package/2006/relationships"><Relationship Id="rId3" Type="http://schemas.openxmlformats.org/officeDocument/2006/relationships/image" Target="../media/image448.jpeg"/><Relationship Id="rId7" Type="http://schemas.openxmlformats.org/officeDocument/2006/relationships/image" Target="../media/image451.jpeg"/><Relationship Id="rId2" Type="http://schemas.openxmlformats.org/officeDocument/2006/relationships/image" Target="../media/image447.jpeg"/><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450.jpeg"/><Relationship Id="rId4" Type="http://schemas.openxmlformats.org/officeDocument/2006/relationships/image" Target="../media/image449.jpeg"/></Relationships>
</file>

<file path=ppt/slides/_rels/slide478.xml.rels><?xml version="1.0" encoding="UTF-8" standalone="yes"?>
<Relationships xmlns="http://schemas.openxmlformats.org/package/2006/relationships"><Relationship Id="rId3" Type="http://schemas.openxmlformats.org/officeDocument/2006/relationships/image" Target="../media/image452.jpe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479.xml.rels><?xml version="1.0" encoding="UTF-8" standalone="yes"?>
<Relationships xmlns="http://schemas.openxmlformats.org/package/2006/relationships"><Relationship Id="rId3" Type="http://schemas.openxmlformats.org/officeDocument/2006/relationships/image" Target="../media/image453.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480.xml.rels><?xml version="1.0" encoding="UTF-8" standalone="yes"?>
<Relationships xmlns="http://schemas.openxmlformats.org/package/2006/relationships"><Relationship Id="rId3" Type="http://schemas.openxmlformats.org/officeDocument/2006/relationships/image" Target="../media/image454.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81.xml.rels><?xml version="1.0" encoding="UTF-8" standalone="yes"?>
<Relationships xmlns="http://schemas.openxmlformats.org/package/2006/relationships"><Relationship Id="rId3" Type="http://schemas.openxmlformats.org/officeDocument/2006/relationships/image" Target="../media/image456.png"/><Relationship Id="rId2" Type="http://schemas.openxmlformats.org/officeDocument/2006/relationships/image" Target="../media/image455.jpeg"/><Relationship Id="rId1" Type="http://schemas.openxmlformats.org/officeDocument/2006/relationships/slideLayout" Target="../slideLayouts/slideLayout7.xml"/><Relationship Id="rId6" Type="http://schemas.openxmlformats.org/officeDocument/2006/relationships/image" Target="../media/image459.png"/><Relationship Id="rId5" Type="http://schemas.openxmlformats.org/officeDocument/2006/relationships/image" Target="../media/image458.png"/><Relationship Id="rId4" Type="http://schemas.openxmlformats.org/officeDocument/2006/relationships/image" Target="../media/image457.png"/></Relationships>
</file>

<file path=ppt/slides/_rels/slide482.xml.rels><?xml version="1.0" encoding="UTF-8" standalone="yes"?>
<Relationships xmlns="http://schemas.openxmlformats.org/package/2006/relationships"><Relationship Id="rId3" Type="http://schemas.openxmlformats.org/officeDocument/2006/relationships/image" Target="../media/image461.png"/><Relationship Id="rId2" Type="http://schemas.openxmlformats.org/officeDocument/2006/relationships/image" Target="../media/image460.jpeg"/><Relationship Id="rId1" Type="http://schemas.openxmlformats.org/officeDocument/2006/relationships/slideLayout" Target="../slideLayouts/slideLayout7.xml"/><Relationship Id="rId6" Type="http://schemas.openxmlformats.org/officeDocument/2006/relationships/image" Target="../media/image464.jpeg"/><Relationship Id="rId5" Type="http://schemas.openxmlformats.org/officeDocument/2006/relationships/image" Target="../media/image463.png"/><Relationship Id="rId4" Type="http://schemas.openxmlformats.org/officeDocument/2006/relationships/image" Target="../media/image462.png"/></Relationships>
</file>

<file path=ppt/slides/_rels/slide483.xml.rels><?xml version="1.0" encoding="UTF-8" standalone="yes"?>
<Relationships xmlns="http://schemas.openxmlformats.org/package/2006/relationships"><Relationship Id="rId3" Type="http://schemas.openxmlformats.org/officeDocument/2006/relationships/image" Target="../media/image466.png"/><Relationship Id="rId2" Type="http://schemas.openxmlformats.org/officeDocument/2006/relationships/image" Target="../media/image465.jpeg"/><Relationship Id="rId1" Type="http://schemas.openxmlformats.org/officeDocument/2006/relationships/slideLayout" Target="../slideLayouts/slideLayout7.xml"/><Relationship Id="rId6" Type="http://schemas.openxmlformats.org/officeDocument/2006/relationships/image" Target="../media/image464.jpeg"/><Relationship Id="rId5" Type="http://schemas.openxmlformats.org/officeDocument/2006/relationships/image" Target="../media/image468.png"/><Relationship Id="rId4" Type="http://schemas.openxmlformats.org/officeDocument/2006/relationships/image" Target="../media/image467.png"/></Relationships>
</file>

<file path=ppt/slides/_rels/slide484.xml.rels><?xml version="1.0" encoding="UTF-8" standalone="yes"?>
<Relationships xmlns="http://schemas.openxmlformats.org/package/2006/relationships"><Relationship Id="rId3" Type="http://schemas.openxmlformats.org/officeDocument/2006/relationships/image" Target="../media/image470.png"/><Relationship Id="rId2" Type="http://schemas.openxmlformats.org/officeDocument/2006/relationships/image" Target="../media/image469.jpeg"/><Relationship Id="rId1" Type="http://schemas.openxmlformats.org/officeDocument/2006/relationships/slideLayout" Target="../slideLayouts/slideLayout7.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image" Target="../media/image471.png"/></Relationships>
</file>

<file path=ppt/slides/_rels/slide4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image" Target="../media/image472.png"/></Relationships>
</file>

<file path=ppt/slides/_rels/slide4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7.xml"/><Relationship Id="rId4" Type="http://schemas.openxmlformats.org/officeDocument/2006/relationships/image" Target="../media/image473.png"/></Relationships>
</file>

<file path=ppt/slides/_rels/slide48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74.png"/></Relationships>
</file>

<file path=ppt/slides/_rels/slide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openxmlformats.org/officeDocument/2006/relationships/image" Target="../media/image475.png"/></Relationships>
</file>

<file path=ppt/slides/_rels/slide4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492.xml.rels><?xml version="1.0" encoding="UTF-8" standalone="yes"?>
<Relationships xmlns="http://schemas.openxmlformats.org/package/2006/relationships"><Relationship Id="rId8" Type="http://schemas.openxmlformats.org/officeDocument/2006/relationships/oleObject" Target="../embeddings/oleObject85.bin"/><Relationship Id="rId3" Type="http://schemas.openxmlformats.org/officeDocument/2006/relationships/notesSlide" Target="../notesSlides/notesSlide30.xml"/><Relationship Id="rId7" Type="http://schemas.openxmlformats.org/officeDocument/2006/relationships/image" Target="../media/image477.png"/><Relationship Id="rId2" Type="http://schemas.openxmlformats.org/officeDocument/2006/relationships/slideLayout" Target="../slideLayouts/slideLayout7.xml"/><Relationship Id="rId1" Type="http://schemas.openxmlformats.org/officeDocument/2006/relationships/vmlDrawing" Target="../drawings/vmlDrawing31.vml"/><Relationship Id="rId6" Type="http://schemas.openxmlformats.org/officeDocument/2006/relationships/oleObject" Target="../embeddings/oleObject84.bin"/><Relationship Id="rId11" Type="http://schemas.openxmlformats.org/officeDocument/2006/relationships/image" Target="../media/image479.png"/><Relationship Id="rId5" Type="http://schemas.openxmlformats.org/officeDocument/2006/relationships/image" Target="../media/image476.png"/><Relationship Id="rId10" Type="http://schemas.openxmlformats.org/officeDocument/2006/relationships/oleObject" Target="../embeddings/oleObject86.bin"/><Relationship Id="rId4" Type="http://schemas.openxmlformats.org/officeDocument/2006/relationships/oleObject" Target="../embeddings/oleObject83.bin"/><Relationship Id="rId9" Type="http://schemas.openxmlformats.org/officeDocument/2006/relationships/image" Target="../media/image478.png"/></Relationships>
</file>

<file path=ppt/slides/_rels/slide493.xml.rels><?xml version="1.0" encoding="UTF-8" standalone="yes"?>
<Relationships xmlns="http://schemas.openxmlformats.org/package/2006/relationships"><Relationship Id="rId3" Type="http://schemas.openxmlformats.org/officeDocument/2006/relationships/notesSlide" Target="../notesSlides/notesSlide31.xml"/><Relationship Id="rId7" Type="http://schemas.openxmlformats.org/officeDocument/2006/relationships/image" Target="../media/image481.png"/><Relationship Id="rId2" Type="http://schemas.openxmlformats.org/officeDocument/2006/relationships/slideLayout" Target="../slideLayouts/slideLayout7.xml"/><Relationship Id="rId1" Type="http://schemas.openxmlformats.org/officeDocument/2006/relationships/vmlDrawing" Target="../drawings/vmlDrawing32.vml"/><Relationship Id="rId6" Type="http://schemas.openxmlformats.org/officeDocument/2006/relationships/oleObject" Target="../embeddings/oleObject88.bin"/><Relationship Id="rId5" Type="http://schemas.openxmlformats.org/officeDocument/2006/relationships/image" Target="../media/image480.png"/><Relationship Id="rId4" Type="http://schemas.openxmlformats.org/officeDocument/2006/relationships/oleObject" Target="../embeddings/oleObject87.bin"/></Relationships>
</file>

<file path=ppt/slides/_rels/slide494.xml.rels><?xml version="1.0" encoding="UTF-8" standalone="yes"?>
<Relationships xmlns="http://schemas.openxmlformats.org/package/2006/relationships"><Relationship Id="rId3" Type="http://schemas.openxmlformats.org/officeDocument/2006/relationships/notesSlide" Target="../notesSlides/notesSlide32.xml"/><Relationship Id="rId7" Type="http://schemas.openxmlformats.org/officeDocument/2006/relationships/image" Target="../media/image483.png"/><Relationship Id="rId2" Type="http://schemas.openxmlformats.org/officeDocument/2006/relationships/slideLayout" Target="../slideLayouts/slideLayout7.xml"/><Relationship Id="rId1" Type="http://schemas.openxmlformats.org/officeDocument/2006/relationships/vmlDrawing" Target="../drawings/vmlDrawing33.vml"/><Relationship Id="rId6" Type="http://schemas.openxmlformats.org/officeDocument/2006/relationships/oleObject" Target="../embeddings/oleObject90.bin"/><Relationship Id="rId5" Type="http://schemas.openxmlformats.org/officeDocument/2006/relationships/image" Target="../media/image482.png"/><Relationship Id="rId4" Type="http://schemas.openxmlformats.org/officeDocument/2006/relationships/oleObject" Target="../embeddings/oleObject89.bin"/></Relationships>
</file>

<file path=ppt/slides/_rels/slide49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7.xml"/></Relationships>
</file>

<file path=ppt/slides/_rels/slide4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8.xml"/></Relationships>
</file>

<file path=ppt/slides/_rels/slide497.xml.rels><?xml version="1.0" encoding="UTF-8" standalone="yes"?>
<Relationships xmlns="http://schemas.openxmlformats.org/package/2006/relationships"><Relationship Id="rId3" Type="http://schemas.openxmlformats.org/officeDocument/2006/relationships/oleObject" Target="../embeddings/oleObject91.bin"/><Relationship Id="rId2" Type="http://schemas.openxmlformats.org/officeDocument/2006/relationships/slideLayout" Target="../slideLayouts/slideLayout7.xml"/><Relationship Id="rId1" Type="http://schemas.openxmlformats.org/officeDocument/2006/relationships/vmlDrawing" Target="../drawings/vmlDrawing34.vml"/><Relationship Id="rId6" Type="http://schemas.openxmlformats.org/officeDocument/2006/relationships/image" Target="../media/image484.png"/><Relationship Id="rId5" Type="http://schemas.openxmlformats.org/officeDocument/2006/relationships/oleObject" Target="../embeddings/oleObject92.bin"/><Relationship Id="rId4" Type="http://schemas.openxmlformats.org/officeDocument/2006/relationships/image" Target="../media/image95.png"/></Relationships>
</file>

<file path=ppt/slides/_rels/slide498.xml.rels><?xml version="1.0" encoding="UTF-8" standalone="yes"?>
<Relationships xmlns="http://schemas.openxmlformats.org/package/2006/relationships"><Relationship Id="rId3" Type="http://schemas.openxmlformats.org/officeDocument/2006/relationships/image" Target="../media/image486.png"/><Relationship Id="rId2" Type="http://schemas.openxmlformats.org/officeDocument/2006/relationships/image" Target="../media/image485.png"/><Relationship Id="rId1" Type="http://schemas.openxmlformats.org/officeDocument/2006/relationships/slideLayout" Target="../slideLayouts/slideLayout139.xml"/></Relationships>
</file>

<file path=ppt/slides/_rels/slide499.xml.rels><?xml version="1.0" encoding="UTF-8" standalone="yes"?>
<Relationships xmlns="http://schemas.openxmlformats.org/package/2006/relationships"><Relationship Id="rId8" Type="http://schemas.openxmlformats.org/officeDocument/2006/relationships/image" Target="../media/image489.png"/><Relationship Id="rId3" Type="http://schemas.openxmlformats.org/officeDocument/2006/relationships/oleObject" Target="../embeddings/oleObject93.bin"/><Relationship Id="rId7" Type="http://schemas.openxmlformats.org/officeDocument/2006/relationships/oleObject" Target="../embeddings/oleObject95.bin"/><Relationship Id="rId2" Type="http://schemas.openxmlformats.org/officeDocument/2006/relationships/slideLayout" Target="../slideLayouts/slideLayout140.xml"/><Relationship Id="rId1" Type="http://schemas.openxmlformats.org/officeDocument/2006/relationships/vmlDrawing" Target="../drawings/vmlDrawing35.vml"/><Relationship Id="rId6" Type="http://schemas.openxmlformats.org/officeDocument/2006/relationships/image" Target="../media/image488.png"/><Relationship Id="rId5" Type="http://schemas.openxmlformats.org/officeDocument/2006/relationships/oleObject" Target="../embeddings/oleObject94.bin"/><Relationship Id="rId4" Type="http://schemas.openxmlformats.org/officeDocument/2006/relationships/image" Target="../media/image487.png"/></Relationships>
</file>

<file path=ppt/slides/_rels/slide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00.xml.rels><?xml version="1.0" encoding="UTF-8" standalone="yes"?>
<Relationships xmlns="http://schemas.openxmlformats.org/package/2006/relationships"><Relationship Id="rId3" Type="http://schemas.openxmlformats.org/officeDocument/2006/relationships/image" Target="../media/image490.png"/><Relationship Id="rId2" Type="http://schemas.openxmlformats.org/officeDocument/2006/relationships/image" Target="../media/image4.png"/><Relationship Id="rId1" Type="http://schemas.openxmlformats.org/officeDocument/2006/relationships/slideLayout" Target="../slideLayouts/slideLayout141.xml"/></Relationships>
</file>

<file path=ppt/slides/_rels/slide501.xml.rels><?xml version="1.0" encoding="UTF-8" standalone="yes"?>
<Relationships xmlns="http://schemas.openxmlformats.org/package/2006/relationships"><Relationship Id="rId3" Type="http://schemas.openxmlformats.org/officeDocument/2006/relationships/image" Target="../media/image491.png"/><Relationship Id="rId2" Type="http://schemas.openxmlformats.org/officeDocument/2006/relationships/image" Target="../media/image4.png"/><Relationship Id="rId1" Type="http://schemas.openxmlformats.org/officeDocument/2006/relationships/slideLayout" Target="../slideLayouts/slideLayout142.xml"/></Relationships>
</file>

<file path=ppt/slides/_rels/slide502.xml.rels><?xml version="1.0" encoding="UTF-8" standalone="yes"?>
<Relationships xmlns="http://schemas.openxmlformats.org/package/2006/relationships"><Relationship Id="rId3" Type="http://schemas.openxmlformats.org/officeDocument/2006/relationships/image" Target="../media/image492.png"/><Relationship Id="rId2" Type="http://schemas.openxmlformats.org/officeDocument/2006/relationships/image" Target="../media/image4.png"/><Relationship Id="rId1" Type="http://schemas.openxmlformats.org/officeDocument/2006/relationships/slideLayout" Target="../slideLayouts/slideLayout143.xml"/></Relationships>
</file>

<file path=ppt/slides/_rels/slide5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44.xml"/></Relationships>
</file>

<file path=ppt/slides/_rels/slide504.xml.rels><?xml version="1.0" encoding="UTF-8" standalone="yes"?>
<Relationships xmlns="http://schemas.openxmlformats.org/package/2006/relationships"><Relationship Id="rId3" Type="http://schemas.openxmlformats.org/officeDocument/2006/relationships/image" Target="../media/image493.png"/><Relationship Id="rId2" Type="http://schemas.openxmlformats.org/officeDocument/2006/relationships/image" Target="../media/image4.png"/><Relationship Id="rId1" Type="http://schemas.openxmlformats.org/officeDocument/2006/relationships/slideLayout" Target="../slideLayouts/slideLayout145.xml"/></Relationships>
</file>

<file path=ppt/slides/_rels/slide505.xml.rels><?xml version="1.0" encoding="UTF-8" standalone="yes"?>
<Relationships xmlns="http://schemas.openxmlformats.org/package/2006/relationships"><Relationship Id="rId8" Type="http://schemas.openxmlformats.org/officeDocument/2006/relationships/image" Target="../media/image496.png"/><Relationship Id="rId13" Type="http://schemas.openxmlformats.org/officeDocument/2006/relationships/oleObject" Target="../embeddings/oleObject100.bin"/><Relationship Id="rId3" Type="http://schemas.openxmlformats.org/officeDocument/2006/relationships/oleObject" Target="../embeddings/oleObject96.bin"/><Relationship Id="rId7" Type="http://schemas.openxmlformats.org/officeDocument/2006/relationships/oleObject" Target="../embeddings/oleObject98.bin"/><Relationship Id="rId12" Type="http://schemas.openxmlformats.org/officeDocument/2006/relationships/image" Target="../media/image499.png"/><Relationship Id="rId2" Type="http://schemas.openxmlformats.org/officeDocument/2006/relationships/slideLayout" Target="../slideLayouts/slideLayout146.xml"/><Relationship Id="rId1" Type="http://schemas.openxmlformats.org/officeDocument/2006/relationships/vmlDrawing" Target="../drawings/vmlDrawing36.vml"/><Relationship Id="rId6" Type="http://schemas.openxmlformats.org/officeDocument/2006/relationships/image" Target="../media/image495.png"/><Relationship Id="rId11" Type="http://schemas.openxmlformats.org/officeDocument/2006/relationships/image" Target="../media/image498.png"/><Relationship Id="rId5" Type="http://schemas.openxmlformats.org/officeDocument/2006/relationships/oleObject" Target="../embeddings/oleObject97.bin"/><Relationship Id="rId10" Type="http://schemas.openxmlformats.org/officeDocument/2006/relationships/image" Target="../media/image497.png"/><Relationship Id="rId4" Type="http://schemas.openxmlformats.org/officeDocument/2006/relationships/image" Target="../media/image494.png"/><Relationship Id="rId9" Type="http://schemas.openxmlformats.org/officeDocument/2006/relationships/oleObject" Target="../embeddings/oleObject99.bin"/><Relationship Id="rId14" Type="http://schemas.openxmlformats.org/officeDocument/2006/relationships/image" Target="../media/image500.png"/></Relationships>
</file>

<file path=ppt/slides/_rels/slide5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47.xml"/></Relationships>
</file>

<file path=ppt/slides/_rels/slide50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148.xml"/><Relationship Id="rId1" Type="http://schemas.openxmlformats.org/officeDocument/2006/relationships/vmlDrawing" Target="../drawings/vmlDrawing37.vml"/><Relationship Id="rId5" Type="http://schemas.openxmlformats.org/officeDocument/2006/relationships/image" Target="../media/image501.png"/><Relationship Id="rId4" Type="http://schemas.openxmlformats.org/officeDocument/2006/relationships/oleObject" Target="../embeddings/oleObject101.bin"/></Relationships>
</file>

<file path=ppt/slides/_rels/slide508.xml.rels><?xml version="1.0" encoding="UTF-8" standalone="yes"?>
<Relationships xmlns="http://schemas.openxmlformats.org/package/2006/relationships"><Relationship Id="rId8" Type="http://schemas.openxmlformats.org/officeDocument/2006/relationships/oleObject" Target="../embeddings/oleObject104.bin"/><Relationship Id="rId3" Type="http://schemas.openxmlformats.org/officeDocument/2006/relationships/oleObject" Target="../embeddings/oleObject102.bin"/><Relationship Id="rId7" Type="http://schemas.openxmlformats.org/officeDocument/2006/relationships/image" Target="../media/image503.png"/><Relationship Id="rId2" Type="http://schemas.openxmlformats.org/officeDocument/2006/relationships/slideLayout" Target="../slideLayouts/slideLayout149.xml"/><Relationship Id="rId1" Type="http://schemas.openxmlformats.org/officeDocument/2006/relationships/vmlDrawing" Target="../drawings/vmlDrawing38.vml"/><Relationship Id="rId6" Type="http://schemas.openxmlformats.org/officeDocument/2006/relationships/oleObject" Target="../embeddings/oleObject103.bin"/><Relationship Id="rId5" Type="http://schemas.openxmlformats.org/officeDocument/2006/relationships/image" Target="../media/image504.png"/><Relationship Id="rId4" Type="http://schemas.openxmlformats.org/officeDocument/2006/relationships/image" Target="../media/image502.png"/><Relationship Id="rId9" Type="http://schemas.openxmlformats.org/officeDocument/2006/relationships/image" Target="../media/image494.png"/></Relationships>
</file>

<file path=ppt/slides/_rels/slide509.xml.rels><?xml version="1.0" encoding="UTF-8" standalone="yes"?>
<Relationships xmlns="http://schemas.openxmlformats.org/package/2006/relationships"><Relationship Id="rId8" Type="http://schemas.openxmlformats.org/officeDocument/2006/relationships/image" Target="../media/image506.png"/><Relationship Id="rId3" Type="http://schemas.openxmlformats.org/officeDocument/2006/relationships/oleObject" Target="../embeddings/oleObject105.bin"/><Relationship Id="rId7" Type="http://schemas.openxmlformats.org/officeDocument/2006/relationships/oleObject" Target="../embeddings/oleObject107.bin"/><Relationship Id="rId2" Type="http://schemas.openxmlformats.org/officeDocument/2006/relationships/slideLayout" Target="../slideLayouts/slideLayout150.xml"/><Relationship Id="rId1" Type="http://schemas.openxmlformats.org/officeDocument/2006/relationships/vmlDrawing" Target="../drawings/vmlDrawing39.vml"/><Relationship Id="rId6" Type="http://schemas.openxmlformats.org/officeDocument/2006/relationships/image" Target="../media/image505.png"/><Relationship Id="rId5" Type="http://schemas.openxmlformats.org/officeDocument/2006/relationships/oleObject" Target="../embeddings/oleObject106.bin"/><Relationship Id="rId4" Type="http://schemas.openxmlformats.org/officeDocument/2006/relationships/image" Target="../media/image494.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510.xml.rels><?xml version="1.0" encoding="UTF-8" standalone="yes"?>
<Relationships xmlns="http://schemas.openxmlformats.org/package/2006/relationships"><Relationship Id="rId3" Type="http://schemas.openxmlformats.org/officeDocument/2006/relationships/image" Target="../media/image507.png"/><Relationship Id="rId2" Type="http://schemas.openxmlformats.org/officeDocument/2006/relationships/image" Target="../media/image4.png"/><Relationship Id="rId1" Type="http://schemas.openxmlformats.org/officeDocument/2006/relationships/slideLayout" Target="../slideLayouts/slideLayout151.xml"/></Relationships>
</file>

<file path=ppt/slides/_rels/slide511.xml.rels><?xml version="1.0" encoding="UTF-8" standalone="yes"?>
<Relationships xmlns="http://schemas.openxmlformats.org/package/2006/relationships"><Relationship Id="rId3" Type="http://schemas.openxmlformats.org/officeDocument/2006/relationships/image" Target="../media/image509.jpeg"/><Relationship Id="rId2" Type="http://schemas.openxmlformats.org/officeDocument/2006/relationships/image" Target="../media/image508.png"/><Relationship Id="rId1" Type="http://schemas.openxmlformats.org/officeDocument/2006/relationships/slideLayout" Target="../slideLayouts/slideLayout152.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5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4.xml"/><Relationship Id="rId1" Type="http://schemas.openxmlformats.org/officeDocument/2006/relationships/slideLayout" Target="../slideLayouts/slideLayout154.xml"/><Relationship Id="rId5" Type="http://schemas.openxmlformats.org/officeDocument/2006/relationships/image" Target="../media/image510.png"/><Relationship Id="rId4" Type="http://schemas.openxmlformats.org/officeDocument/2006/relationships/image" Target="../media/image5.png"/></Relationships>
</file>

<file path=ppt/slides/_rels/slide5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5.xml"/><Relationship Id="rId1" Type="http://schemas.openxmlformats.org/officeDocument/2006/relationships/slideLayout" Target="../slideLayouts/slideLayout155.xml"/></Relationships>
</file>

<file path=ppt/slides/_rels/slide5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6.xml"/><Relationship Id="rId1" Type="http://schemas.openxmlformats.org/officeDocument/2006/relationships/slideLayout" Target="../slideLayouts/slideLayout156.xml"/><Relationship Id="rId4" Type="http://schemas.openxmlformats.org/officeDocument/2006/relationships/image" Target="../media/image511.png"/></Relationships>
</file>

<file path=ppt/slides/_rels/slide5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7.xml"/><Relationship Id="rId1" Type="http://schemas.openxmlformats.org/officeDocument/2006/relationships/slideLayout" Target="../slideLayouts/slideLayout157.xml"/><Relationship Id="rId5" Type="http://schemas.openxmlformats.org/officeDocument/2006/relationships/image" Target="../media/image513.png"/><Relationship Id="rId4" Type="http://schemas.openxmlformats.org/officeDocument/2006/relationships/image" Target="../media/image512.jpeg"/></Relationships>
</file>

<file path=ppt/slides/_rels/slide517.xml.rels><?xml version="1.0" encoding="UTF-8" standalone="yes"?>
<Relationships xmlns="http://schemas.openxmlformats.org/package/2006/relationships"><Relationship Id="rId8" Type="http://schemas.openxmlformats.org/officeDocument/2006/relationships/oleObject" Target="../embeddings/oleObject109.bin"/><Relationship Id="rId3" Type="http://schemas.openxmlformats.org/officeDocument/2006/relationships/notesSlide" Target="../notesSlides/notesSlide38.xml"/><Relationship Id="rId7" Type="http://schemas.openxmlformats.org/officeDocument/2006/relationships/image" Target="../media/image512.jpeg"/><Relationship Id="rId2" Type="http://schemas.openxmlformats.org/officeDocument/2006/relationships/slideLayout" Target="../slideLayouts/slideLayout158.xml"/><Relationship Id="rId1" Type="http://schemas.openxmlformats.org/officeDocument/2006/relationships/vmlDrawing" Target="../drawings/vmlDrawing40.vml"/><Relationship Id="rId6" Type="http://schemas.openxmlformats.org/officeDocument/2006/relationships/image" Target="../media/image514.png"/><Relationship Id="rId11" Type="http://schemas.openxmlformats.org/officeDocument/2006/relationships/image" Target="../media/image516.png"/><Relationship Id="rId5" Type="http://schemas.openxmlformats.org/officeDocument/2006/relationships/oleObject" Target="../embeddings/oleObject108.bin"/><Relationship Id="rId10" Type="http://schemas.openxmlformats.org/officeDocument/2006/relationships/oleObject" Target="../embeddings/oleObject110.bin"/><Relationship Id="rId4" Type="http://schemas.openxmlformats.org/officeDocument/2006/relationships/image" Target="../media/image4.png"/><Relationship Id="rId9" Type="http://schemas.openxmlformats.org/officeDocument/2006/relationships/image" Target="../media/image515.png"/></Relationships>
</file>

<file path=ppt/slides/_rels/slide5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9.xml"/><Relationship Id="rId1" Type="http://schemas.openxmlformats.org/officeDocument/2006/relationships/slideLayout" Target="../slideLayouts/slideLayout159.xml"/></Relationships>
</file>

<file path=ppt/slides/_rels/slide519.xml.rels><?xml version="1.0" encoding="UTF-8" standalone="yes"?>
<Relationships xmlns="http://schemas.openxmlformats.org/package/2006/relationships"><Relationship Id="rId3" Type="http://schemas.openxmlformats.org/officeDocument/2006/relationships/image" Target="../media/image518.png"/><Relationship Id="rId2" Type="http://schemas.openxmlformats.org/officeDocument/2006/relationships/image" Target="../media/image517.jpeg"/><Relationship Id="rId1" Type="http://schemas.openxmlformats.org/officeDocument/2006/relationships/slideLayout" Target="../slideLayouts/slideLayout160.xml"/><Relationship Id="rId6" Type="http://schemas.openxmlformats.org/officeDocument/2006/relationships/image" Target="../media/image521.png"/><Relationship Id="rId5" Type="http://schemas.openxmlformats.org/officeDocument/2006/relationships/image" Target="../media/image520.png"/><Relationship Id="rId4" Type="http://schemas.openxmlformats.org/officeDocument/2006/relationships/image" Target="../media/image519.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0.xml.rels><?xml version="1.0" encoding="UTF-8" standalone="yes"?>
<Relationships xmlns="http://schemas.openxmlformats.org/package/2006/relationships"><Relationship Id="rId3" Type="http://schemas.openxmlformats.org/officeDocument/2006/relationships/image" Target="../media/image522.png"/><Relationship Id="rId2" Type="http://schemas.openxmlformats.org/officeDocument/2006/relationships/image" Target="../media/image517.jpeg"/><Relationship Id="rId1" Type="http://schemas.openxmlformats.org/officeDocument/2006/relationships/slideLayout" Target="../slideLayouts/slideLayout161.xml"/><Relationship Id="rId6" Type="http://schemas.openxmlformats.org/officeDocument/2006/relationships/image" Target="../media/image525.png"/><Relationship Id="rId5" Type="http://schemas.openxmlformats.org/officeDocument/2006/relationships/image" Target="../media/image524.png"/><Relationship Id="rId4" Type="http://schemas.openxmlformats.org/officeDocument/2006/relationships/image" Target="../media/image523.png"/></Relationships>
</file>

<file path=ppt/slides/_rels/slide5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0.xml"/><Relationship Id="rId1" Type="http://schemas.openxmlformats.org/officeDocument/2006/relationships/slideLayout" Target="../slideLayouts/slideLayout162.xml"/></Relationships>
</file>

<file path=ppt/slides/_rels/slide522.xml.rels><?xml version="1.0" encoding="UTF-8" standalone="yes"?>
<Relationships xmlns="http://schemas.openxmlformats.org/package/2006/relationships"><Relationship Id="rId3" Type="http://schemas.openxmlformats.org/officeDocument/2006/relationships/image" Target="../media/image527.jpeg"/><Relationship Id="rId2" Type="http://schemas.openxmlformats.org/officeDocument/2006/relationships/image" Target="../media/image526.jpeg"/><Relationship Id="rId1" Type="http://schemas.openxmlformats.org/officeDocument/2006/relationships/slideLayout" Target="../slideLayouts/slideLayout163.xml"/></Relationships>
</file>

<file path=ppt/slides/_rels/slide523.xml.rels><?xml version="1.0" encoding="UTF-8" standalone="yes"?>
<Relationships xmlns="http://schemas.openxmlformats.org/package/2006/relationships"><Relationship Id="rId3" Type="http://schemas.openxmlformats.org/officeDocument/2006/relationships/image" Target="../media/image528.jpeg"/><Relationship Id="rId2" Type="http://schemas.openxmlformats.org/officeDocument/2006/relationships/notesSlide" Target="../notesSlides/notesSlide41.xml"/><Relationship Id="rId1" Type="http://schemas.openxmlformats.org/officeDocument/2006/relationships/slideLayout" Target="../slideLayouts/slideLayout164.xml"/><Relationship Id="rId4" Type="http://schemas.openxmlformats.org/officeDocument/2006/relationships/image" Target="../media/image4.png"/></Relationships>
</file>

<file path=ppt/slides/_rels/slide524.xml.rels><?xml version="1.0" encoding="UTF-8" standalone="yes"?>
<Relationships xmlns="http://schemas.openxmlformats.org/package/2006/relationships"><Relationship Id="rId3" Type="http://schemas.openxmlformats.org/officeDocument/2006/relationships/image" Target="../media/image529.png"/><Relationship Id="rId2" Type="http://schemas.openxmlformats.org/officeDocument/2006/relationships/image" Target="../media/image4.png"/><Relationship Id="rId1" Type="http://schemas.openxmlformats.org/officeDocument/2006/relationships/slideLayout" Target="../slideLayouts/slideLayout165.xml"/></Relationships>
</file>

<file path=ppt/slides/_rels/slide52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66.xml"/></Relationships>
</file>

<file path=ppt/slides/_rels/slide526.xml.rels><?xml version="1.0" encoding="UTF-8" standalone="yes"?>
<Relationships xmlns="http://schemas.openxmlformats.org/package/2006/relationships"><Relationship Id="rId3" Type="http://schemas.openxmlformats.org/officeDocument/2006/relationships/image" Target="../media/image530.jpeg"/><Relationship Id="rId2" Type="http://schemas.openxmlformats.org/officeDocument/2006/relationships/image" Target="../media/image4.png"/><Relationship Id="rId1" Type="http://schemas.openxmlformats.org/officeDocument/2006/relationships/slideLayout" Target="../slideLayouts/slideLayout166.xml"/></Relationships>
</file>

<file path=ppt/slides/_rels/slide527.xml.rels><?xml version="1.0" encoding="UTF-8" standalone="yes"?>
<Relationships xmlns="http://schemas.openxmlformats.org/package/2006/relationships"><Relationship Id="rId3" Type="http://schemas.openxmlformats.org/officeDocument/2006/relationships/oleObject" Target="../embeddings/oleObject111.bin"/><Relationship Id="rId2" Type="http://schemas.openxmlformats.org/officeDocument/2006/relationships/slideLayout" Target="../slideLayouts/slideLayout7.xml"/><Relationship Id="rId1" Type="http://schemas.openxmlformats.org/officeDocument/2006/relationships/vmlDrawing" Target="../drawings/vmlDrawing41.vml"/><Relationship Id="rId4" Type="http://schemas.openxmlformats.org/officeDocument/2006/relationships/image" Target="../media/image531.png"/></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77.xml"/></Relationships>
</file>

<file path=ppt/slides/_rels/slide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4.xml"/><Relationship Id="rId1" Type="http://schemas.openxmlformats.org/officeDocument/2006/relationships/slideLayout" Target="../slideLayouts/slideLayout167.xml"/></Relationships>
</file>

<file path=ppt/slides/_rels/slide531.xml.rels><?xml version="1.0" encoding="UTF-8" standalone="yes"?>
<Relationships xmlns="http://schemas.openxmlformats.org/package/2006/relationships"><Relationship Id="rId3" Type="http://schemas.openxmlformats.org/officeDocument/2006/relationships/oleObject" Target="../embeddings/oleObject112.bin"/><Relationship Id="rId2" Type="http://schemas.openxmlformats.org/officeDocument/2006/relationships/slideLayout" Target="../slideLayouts/slideLayout7.xml"/><Relationship Id="rId1" Type="http://schemas.openxmlformats.org/officeDocument/2006/relationships/vmlDrawing" Target="../drawings/vmlDrawing42.vml"/><Relationship Id="rId4" Type="http://schemas.openxmlformats.org/officeDocument/2006/relationships/image" Target="../media/image532.png"/></Relationships>
</file>

<file path=ppt/slides/_rels/slide532.xml.rels><?xml version="1.0" encoding="UTF-8" standalone="yes"?>
<Relationships xmlns="http://schemas.openxmlformats.org/package/2006/relationships"><Relationship Id="rId3" Type="http://schemas.openxmlformats.org/officeDocument/2006/relationships/image" Target="../media/image533.jpe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534.jpeg"/></Relationships>
</file>

<file path=ppt/slides/_rels/slide5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68.xml"/></Relationships>
</file>

<file path=ppt/slides/_rels/slide534.xml.rels><?xml version="1.0" encoding="UTF-8" standalone="yes"?>
<Relationships xmlns="http://schemas.openxmlformats.org/package/2006/relationships"><Relationship Id="rId3" Type="http://schemas.openxmlformats.org/officeDocument/2006/relationships/notesSlide" Target="../notesSlides/notesSlide46.xml"/><Relationship Id="rId7" Type="http://schemas.openxmlformats.org/officeDocument/2006/relationships/image" Target="../media/image536.png"/><Relationship Id="rId2" Type="http://schemas.openxmlformats.org/officeDocument/2006/relationships/slideLayout" Target="../slideLayouts/slideLayout169.xml"/><Relationship Id="rId1" Type="http://schemas.openxmlformats.org/officeDocument/2006/relationships/vmlDrawing" Target="../drawings/vmlDrawing43.vml"/><Relationship Id="rId6" Type="http://schemas.openxmlformats.org/officeDocument/2006/relationships/oleObject" Target="../embeddings/oleObject114.bin"/><Relationship Id="rId5" Type="http://schemas.openxmlformats.org/officeDocument/2006/relationships/image" Target="../media/image535.png"/><Relationship Id="rId4" Type="http://schemas.openxmlformats.org/officeDocument/2006/relationships/oleObject" Target="../embeddings/oleObject113.bin"/></Relationships>
</file>

<file path=ppt/slides/_rels/slide535.xml.rels><?xml version="1.0" encoding="UTF-8" standalone="yes"?>
<Relationships xmlns="http://schemas.openxmlformats.org/package/2006/relationships"><Relationship Id="rId3" Type="http://schemas.openxmlformats.org/officeDocument/2006/relationships/notesSlide" Target="../notesSlides/notesSlide47.xml"/><Relationship Id="rId7" Type="http://schemas.openxmlformats.org/officeDocument/2006/relationships/image" Target="../media/image538.png"/><Relationship Id="rId2" Type="http://schemas.openxmlformats.org/officeDocument/2006/relationships/slideLayout" Target="../slideLayouts/slideLayout170.xml"/><Relationship Id="rId1" Type="http://schemas.openxmlformats.org/officeDocument/2006/relationships/vmlDrawing" Target="../drawings/vmlDrawing44.vml"/><Relationship Id="rId6" Type="http://schemas.openxmlformats.org/officeDocument/2006/relationships/oleObject" Target="../embeddings/oleObject116.bin"/><Relationship Id="rId5" Type="http://schemas.openxmlformats.org/officeDocument/2006/relationships/image" Target="../media/image537.png"/><Relationship Id="rId4" Type="http://schemas.openxmlformats.org/officeDocument/2006/relationships/oleObject" Target="../embeddings/oleObject115.bin"/></Relationships>
</file>

<file path=ppt/slides/_rels/slide536.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171.xml"/><Relationship Id="rId1" Type="http://schemas.openxmlformats.org/officeDocument/2006/relationships/vmlDrawing" Target="../drawings/vmlDrawing45.vml"/><Relationship Id="rId6" Type="http://schemas.openxmlformats.org/officeDocument/2006/relationships/image" Target="../media/image539.png"/><Relationship Id="rId5" Type="http://schemas.openxmlformats.org/officeDocument/2006/relationships/oleObject" Target="../embeddings/oleObject117.bin"/><Relationship Id="rId4" Type="http://schemas.openxmlformats.org/officeDocument/2006/relationships/image" Target="../media/image540.png"/></Relationships>
</file>

<file path=ppt/slides/_rels/slide5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9.xml"/><Relationship Id="rId1" Type="http://schemas.openxmlformats.org/officeDocument/2006/relationships/slideLayout" Target="../slideLayouts/slideLayout172.xml"/></Relationships>
</file>

<file path=ppt/slides/_rels/slide538.xml.rels><?xml version="1.0" encoding="UTF-8" standalone="yes"?>
<Relationships xmlns="http://schemas.openxmlformats.org/package/2006/relationships"><Relationship Id="rId3" Type="http://schemas.openxmlformats.org/officeDocument/2006/relationships/image" Target="../media/image541.png"/><Relationship Id="rId2" Type="http://schemas.openxmlformats.org/officeDocument/2006/relationships/notesSlide" Target="../notesSlides/notesSlide50.xml"/><Relationship Id="rId1" Type="http://schemas.openxmlformats.org/officeDocument/2006/relationships/slideLayout" Target="../slideLayouts/slideLayout173.xml"/><Relationship Id="rId4" Type="http://schemas.openxmlformats.org/officeDocument/2006/relationships/image" Target="../media/image4.png"/></Relationships>
</file>

<file path=ppt/slides/_rels/slide539.xml.rels><?xml version="1.0" encoding="UTF-8" standalone="yes"?>
<Relationships xmlns="http://schemas.openxmlformats.org/package/2006/relationships"><Relationship Id="rId3" Type="http://schemas.openxmlformats.org/officeDocument/2006/relationships/image" Target="../media/image542.png"/><Relationship Id="rId2" Type="http://schemas.openxmlformats.org/officeDocument/2006/relationships/notesSlide" Target="../notesSlides/notesSlide51.xml"/><Relationship Id="rId1" Type="http://schemas.openxmlformats.org/officeDocument/2006/relationships/slideLayout" Target="../slideLayouts/slideLayout174.xml"/></Relationships>
</file>

<file path=ppt/slides/_rels/slide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2.xml"/><Relationship Id="rId1" Type="http://schemas.openxmlformats.org/officeDocument/2006/relationships/slideLayout" Target="../slideLayouts/slideLayout175.xml"/></Relationships>
</file>

<file path=ppt/slides/_rels/slide54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76.xml"/></Relationships>
</file>

<file path=ppt/slides/_rels/slide542.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78.xml"/></Relationships>
</file>

<file path=ppt/slides/_rels/slide543.xml.rels><?xml version="1.0" encoding="UTF-8" standalone="yes"?>
<Relationships xmlns="http://schemas.openxmlformats.org/package/2006/relationships"><Relationship Id="rId3" Type="http://schemas.openxmlformats.org/officeDocument/2006/relationships/image" Target="../media/image543.png"/><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44.xml.rels><?xml version="1.0" encoding="UTF-8" standalone="yes"?>
<Relationships xmlns="http://schemas.openxmlformats.org/package/2006/relationships"><Relationship Id="rId3" Type="http://schemas.openxmlformats.org/officeDocument/2006/relationships/image" Target="../media/image544.jpe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545.jpeg"/></Relationships>
</file>

<file path=ppt/slides/_rels/slide545.xml.rels><?xml version="1.0" encoding="UTF-8" standalone="yes"?>
<Relationships xmlns="http://schemas.openxmlformats.org/package/2006/relationships"><Relationship Id="rId3" Type="http://schemas.openxmlformats.org/officeDocument/2006/relationships/image" Target="../media/image545.jpeg"/><Relationship Id="rId2" Type="http://schemas.openxmlformats.org/officeDocument/2006/relationships/notesSlide" Target="../notesSlides/notesSlide57.xml"/><Relationship Id="rId1" Type="http://schemas.openxmlformats.org/officeDocument/2006/relationships/slideLayout" Target="../slideLayouts/slideLayout7.xml"/><Relationship Id="rId4" Type="http://schemas.openxmlformats.org/officeDocument/2006/relationships/image" Target="../media/image544.jpeg"/></Relationships>
</file>

<file path=ppt/slides/_rels/slide5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8.xml"/><Relationship Id="rId1" Type="http://schemas.openxmlformats.org/officeDocument/2006/relationships/slideLayout" Target="../slideLayouts/slideLayout7.xml"/><Relationship Id="rId4" Type="http://schemas.openxmlformats.org/officeDocument/2006/relationships/image" Target="../media/image545.jpeg"/></Relationships>
</file>

<file path=ppt/slides/_rels/slide5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48.xml.rels><?xml version="1.0" encoding="UTF-8" standalone="yes"?>
<Relationships xmlns="http://schemas.openxmlformats.org/package/2006/relationships"><Relationship Id="rId3" Type="http://schemas.openxmlformats.org/officeDocument/2006/relationships/image" Target="../media/image546.jpeg"/><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5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0.xml"/><Relationship Id="rId1" Type="http://schemas.openxmlformats.org/officeDocument/2006/relationships/slideLayout" Target="../slideLayouts/slideLayout7.xml"/><Relationship Id="rId4" Type="http://schemas.openxmlformats.org/officeDocument/2006/relationships/image" Target="../media/image547.jpeg"/></Relationships>
</file>

<file path=ppt/slides/_rels/slide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5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5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3.xml"/><Relationship Id="rId1" Type="http://schemas.openxmlformats.org/officeDocument/2006/relationships/slideLayout" Target="../slideLayouts/slideLayout7.xml"/><Relationship Id="rId5" Type="http://schemas.openxmlformats.org/officeDocument/2006/relationships/image" Target="../media/image549.jpeg"/><Relationship Id="rId4" Type="http://schemas.openxmlformats.org/officeDocument/2006/relationships/image" Target="../media/image548.jpeg"/></Relationships>
</file>

<file path=ppt/slides/_rels/slide5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555.xml.rels><?xml version="1.0" encoding="UTF-8" standalone="yes"?>
<Relationships xmlns="http://schemas.openxmlformats.org/package/2006/relationships"><Relationship Id="rId3" Type="http://schemas.openxmlformats.org/officeDocument/2006/relationships/image" Target="../media/image550.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56.xml.rels><?xml version="1.0" encoding="UTF-8" standalone="yes"?>
<Relationships xmlns="http://schemas.openxmlformats.org/package/2006/relationships"><Relationship Id="rId3" Type="http://schemas.openxmlformats.org/officeDocument/2006/relationships/image" Target="../media/image551.jpeg"/><Relationship Id="rId2" Type="http://schemas.openxmlformats.org/officeDocument/2006/relationships/notesSlide" Target="../notesSlides/notesSlide65.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5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81.xml"/></Relationships>
</file>

<file path=ppt/slides/_rels/slide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82.xml"/><Relationship Id="rId6" Type="http://schemas.openxmlformats.org/officeDocument/2006/relationships/image" Target="../media/image554.png"/><Relationship Id="rId5" Type="http://schemas.openxmlformats.org/officeDocument/2006/relationships/image" Target="../media/image553.png"/><Relationship Id="rId4" Type="http://schemas.openxmlformats.org/officeDocument/2006/relationships/image" Target="../media/image552.png"/></Relationships>
</file>

<file path=ppt/slides/_rels/slide5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83.xml"/><Relationship Id="rId6" Type="http://schemas.openxmlformats.org/officeDocument/2006/relationships/image" Target="../media/image557.png"/><Relationship Id="rId5" Type="http://schemas.openxmlformats.org/officeDocument/2006/relationships/image" Target="../media/image556.jpeg"/><Relationship Id="rId4" Type="http://schemas.openxmlformats.org/officeDocument/2006/relationships/image" Target="../media/image555.png"/></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3.xml.rels><?xml version="1.0" encoding="UTF-8" standalone="yes"?>
<Relationships xmlns="http://schemas.openxmlformats.org/package/2006/relationships"><Relationship Id="rId2" Type="http://schemas.openxmlformats.org/officeDocument/2006/relationships/image" Target="../media/image558.png"/><Relationship Id="rId1" Type="http://schemas.openxmlformats.org/officeDocument/2006/relationships/slideLayout" Target="../slideLayouts/slideLayout14.xml"/></Relationships>
</file>

<file path=ppt/slides/_rels/slide564.xml.rels><?xml version="1.0" encoding="UTF-8" standalone="yes"?>
<Relationships xmlns="http://schemas.openxmlformats.org/package/2006/relationships"><Relationship Id="rId3" Type="http://schemas.openxmlformats.org/officeDocument/2006/relationships/image" Target="../media/image559.jpeg"/><Relationship Id="rId2" Type="http://schemas.openxmlformats.org/officeDocument/2006/relationships/image" Target="../media/image4.png"/><Relationship Id="rId1" Type="http://schemas.openxmlformats.org/officeDocument/2006/relationships/slideLayout" Target="../slideLayouts/slideLayout68.xml"/></Relationships>
</file>

<file path=ppt/slides/_rels/slide565.xml.rels><?xml version="1.0" encoding="UTF-8" standalone="yes"?>
<Relationships xmlns="http://schemas.openxmlformats.org/package/2006/relationships"><Relationship Id="rId2" Type="http://schemas.openxmlformats.org/officeDocument/2006/relationships/image" Target="../media/image560.jpeg"/><Relationship Id="rId1" Type="http://schemas.openxmlformats.org/officeDocument/2006/relationships/slideLayout" Target="../slideLayouts/slideLayout78.xml"/></Relationships>
</file>

<file path=ppt/slides/_rels/slide566.xml.rels><?xml version="1.0" encoding="UTF-8" standalone="yes"?>
<Relationships xmlns="http://schemas.openxmlformats.org/package/2006/relationships"><Relationship Id="rId3" Type="http://schemas.openxmlformats.org/officeDocument/2006/relationships/image" Target="../media/image561.png"/><Relationship Id="rId2" Type="http://schemas.openxmlformats.org/officeDocument/2006/relationships/image" Target="../media/image4.png"/><Relationship Id="rId1" Type="http://schemas.openxmlformats.org/officeDocument/2006/relationships/slideLayout" Target="../slideLayouts/slideLayout179.xml"/><Relationship Id="rId4" Type="http://schemas.openxmlformats.org/officeDocument/2006/relationships/image" Target="../media/image562.png"/></Relationships>
</file>

<file path=ppt/slides/_rels/slide567.xml.rels><?xml version="1.0" encoding="UTF-8" standalone="yes"?>
<Relationships xmlns="http://schemas.openxmlformats.org/package/2006/relationships"><Relationship Id="rId3" Type="http://schemas.openxmlformats.org/officeDocument/2006/relationships/image" Target="../media/image563.png"/><Relationship Id="rId2" Type="http://schemas.openxmlformats.org/officeDocument/2006/relationships/image" Target="../media/image4.png"/><Relationship Id="rId1" Type="http://schemas.openxmlformats.org/officeDocument/2006/relationships/slideLayout" Target="../slideLayouts/slideLayout184.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5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7.xml"/></Relationships>
</file>

<file path=ppt/slides/_rels/slide572.xml.rels><?xml version="1.0" encoding="UTF-8" standalone="yes"?>
<Relationships xmlns="http://schemas.openxmlformats.org/package/2006/relationships"><Relationship Id="rId3" Type="http://schemas.openxmlformats.org/officeDocument/2006/relationships/image" Target="../media/image565.jpeg"/><Relationship Id="rId2" Type="http://schemas.openxmlformats.org/officeDocument/2006/relationships/image" Target="../media/image564.jpeg"/><Relationship Id="rId1" Type="http://schemas.openxmlformats.org/officeDocument/2006/relationships/slideLayout" Target="../slideLayouts/slideLayout188.xml"/></Relationships>
</file>

<file path=ppt/slides/_rels/slide573.xml.rels><?xml version="1.0" encoding="UTF-8" standalone="yes"?>
<Relationships xmlns="http://schemas.openxmlformats.org/package/2006/relationships"><Relationship Id="rId2" Type="http://schemas.openxmlformats.org/officeDocument/2006/relationships/image" Target="../media/image566.png"/><Relationship Id="rId1" Type="http://schemas.openxmlformats.org/officeDocument/2006/relationships/slideLayout" Target="../slideLayouts/slideLayout189.xml"/></Relationships>
</file>

<file path=ppt/slides/_rels/slide5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0.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191.xml"/></Relationships>
</file>

<file path=ppt/slides/_rels/slide576.xml.rels><?xml version="1.0" encoding="UTF-8" standalone="yes"?>
<Relationships xmlns="http://schemas.openxmlformats.org/package/2006/relationships"><Relationship Id="rId3" Type="http://schemas.openxmlformats.org/officeDocument/2006/relationships/image" Target="../media/image567.jpeg"/><Relationship Id="rId2" Type="http://schemas.openxmlformats.org/officeDocument/2006/relationships/image" Target="../media/image4.png"/><Relationship Id="rId1" Type="http://schemas.openxmlformats.org/officeDocument/2006/relationships/slideLayout" Target="../slideLayouts/slideLayout192.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578.xml.rels><?xml version="1.0" encoding="UTF-8" standalone="yes"?>
<Relationships xmlns="http://schemas.openxmlformats.org/package/2006/relationships"><Relationship Id="rId3" Type="http://schemas.openxmlformats.org/officeDocument/2006/relationships/image" Target="../media/image568.png"/><Relationship Id="rId2" Type="http://schemas.openxmlformats.org/officeDocument/2006/relationships/image" Target="../media/image4.png"/><Relationship Id="rId1" Type="http://schemas.openxmlformats.org/officeDocument/2006/relationships/slideLayout" Target="../slideLayouts/slideLayout282.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58.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55.png"/><Relationship Id="rId1" Type="http://schemas.openxmlformats.org/officeDocument/2006/relationships/slideLayout" Target="../slideLayouts/slideLayout7.xml"/><Relationship Id="rId4" Type="http://schemas.openxmlformats.org/officeDocument/2006/relationships/image" Target="../media/image57.jpeg"/></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5.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20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201.xml"/></Relationships>
</file>

<file path=ppt/slides/_rels/slide5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02.xml"/></Relationships>
</file>

<file path=ppt/slides/_rels/slide592.xml.rels><?xml version="1.0" encoding="UTF-8" standalone="yes"?>
<Relationships xmlns="http://schemas.openxmlformats.org/package/2006/relationships"><Relationship Id="rId3" Type="http://schemas.openxmlformats.org/officeDocument/2006/relationships/image" Target="../media/image569.png"/><Relationship Id="rId2" Type="http://schemas.openxmlformats.org/officeDocument/2006/relationships/image" Target="../media/image4.png"/><Relationship Id="rId1" Type="http://schemas.openxmlformats.org/officeDocument/2006/relationships/slideLayout" Target="../slideLayouts/slideLayout203.xml"/><Relationship Id="rId4" Type="http://schemas.openxmlformats.org/officeDocument/2006/relationships/image" Target="../media/image570.png"/></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205.xml"/><Relationship Id="rId4" Type="http://schemas.openxmlformats.org/officeDocument/2006/relationships/image" Target="../media/image571.png"/></Relationships>
</file>

<file path=ppt/slides/_rels/slide5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06.xml"/></Relationships>
</file>

<file path=ppt/slides/_rels/slide598.xml.rels><?xml version="1.0" encoding="UTF-8" standalone="yes"?>
<Relationships xmlns="http://schemas.openxmlformats.org/package/2006/relationships"><Relationship Id="rId3" Type="http://schemas.openxmlformats.org/officeDocument/2006/relationships/image" Target="../media/image572.jpeg"/><Relationship Id="rId2" Type="http://schemas.openxmlformats.org/officeDocument/2006/relationships/image" Target="../media/image4.png"/><Relationship Id="rId1" Type="http://schemas.openxmlformats.org/officeDocument/2006/relationships/slideLayout" Target="../slideLayouts/slideLayout207.xml"/><Relationship Id="rId4" Type="http://schemas.openxmlformats.org/officeDocument/2006/relationships/image" Target="../media/image573.jpeg"/></Relationships>
</file>

<file path=ppt/slides/_rels/slide5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08.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0.xml.rels><?xml version="1.0" encoding="UTF-8" standalone="yes"?>
<Relationships xmlns="http://schemas.openxmlformats.org/package/2006/relationships"><Relationship Id="rId3" Type="http://schemas.openxmlformats.org/officeDocument/2006/relationships/image" Target="../media/image575.jpeg"/><Relationship Id="rId2" Type="http://schemas.openxmlformats.org/officeDocument/2006/relationships/image" Target="../media/image574.jpeg"/><Relationship Id="rId1" Type="http://schemas.openxmlformats.org/officeDocument/2006/relationships/slideLayout" Target="../slideLayouts/slideLayout209.xml"/><Relationship Id="rId4" Type="http://schemas.openxmlformats.org/officeDocument/2006/relationships/image" Target="../media/image576.jpeg"/></Relationships>
</file>

<file path=ppt/slides/_rels/slide601.xml.rels><?xml version="1.0" encoding="UTF-8" standalone="yes"?>
<Relationships xmlns="http://schemas.openxmlformats.org/package/2006/relationships"><Relationship Id="rId3" Type="http://schemas.openxmlformats.org/officeDocument/2006/relationships/image" Target="../media/image577.jpeg"/><Relationship Id="rId2" Type="http://schemas.openxmlformats.org/officeDocument/2006/relationships/image" Target="../media/image4.png"/><Relationship Id="rId1" Type="http://schemas.openxmlformats.org/officeDocument/2006/relationships/slideLayout" Target="../slideLayouts/slideLayout210.xml"/><Relationship Id="rId4" Type="http://schemas.openxmlformats.org/officeDocument/2006/relationships/image" Target="../media/image578.jpeg"/></Relationships>
</file>

<file path=ppt/slides/_rels/slide6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11.xml"/></Relationships>
</file>

<file path=ppt/slides/_rels/slide603.xml.rels><?xml version="1.0" encoding="UTF-8" standalone="yes"?>
<Relationships xmlns="http://schemas.openxmlformats.org/package/2006/relationships"><Relationship Id="rId3" Type="http://schemas.openxmlformats.org/officeDocument/2006/relationships/image" Target="../media/image578.jpeg"/><Relationship Id="rId2" Type="http://schemas.openxmlformats.org/officeDocument/2006/relationships/image" Target="../media/image577.jpeg"/><Relationship Id="rId1" Type="http://schemas.openxmlformats.org/officeDocument/2006/relationships/slideLayout" Target="../slideLayouts/slideLayout212.xml"/><Relationship Id="rId4" Type="http://schemas.openxmlformats.org/officeDocument/2006/relationships/image" Target="../media/image579.jpeg"/></Relationships>
</file>

<file path=ppt/slides/_rels/slide6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13.xml"/></Relationships>
</file>

<file path=ppt/slides/_rels/slide6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14.xml"/></Relationships>
</file>

<file path=ppt/slides/_rels/slide6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15.xml"/></Relationships>
</file>

<file path=ppt/slides/_rels/slide607.xml.rels><?xml version="1.0" encoding="UTF-8" standalone="yes"?>
<Relationships xmlns="http://schemas.openxmlformats.org/package/2006/relationships"><Relationship Id="rId3" Type="http://schemas.openxmlformats.org/officeDocument/2006/relationships/image" Target="../media/image580.png"/><Relationship Id="rId2" Type="http://schemas.openxmlformats.org/officeDocument/2006/relationships/image" Target="../media/image4.png"/><Relationship Id="rId1" Type="http://schemas.openxmlformats.org/officeDocument/2006/relationships/slideLayout" Target="../slideLayouts/slideLayout216.xml"/></Relationships>
</file>

<file path=ppt/slides/_rels/slide608.xml.rels><?xml version="1.0" encoding="UTF-8" standalone="yes"?>
<Relationships xmlns="http://schemas.openxmlformats.org/package/2006/relationships"><Relationship Id="rId2" Type="http://schemas.openxmlformats.org/officeDocument/2006/relationships/image" Target="../media/image580.png"/><Relationship Id="rId1" Type="http://schemas.openxmlformats.org/officeDocument/2006/relationships/slideLayout" Target="../slideLayouts/slideLayout217.xml"/></Relationships>
</file>

<file path=ppt/slides/_rels/slide609.xml.rels><?xml version="1.0" encoding="UTF-8" standalone="yes"?>
<Relationships xmlns="http://schemas.openxmlformats.org/package/2006/relationships"><Relationship Id="rId3" Type="http://schemas.openxmlformats.org/officeDocument/2006/relationships/image" Target="../media/image581.png"/><Relationship Id="rId2" Type="http://schemas.openxmlformats.org/officeDocument/2006/relationships/image" Target="../media/image4.png"/><Relationship Id="rId1" Type="http://schemas.openxmlformats.org/officeDocument/2006/relationships/slideLayout" Target="../slideLayouts/slideLayout21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0.xml.rels><?xml version="1.0" encoding="UTF-8" standalone="yes"?>
<Relationships xmlns="http://schemas.openxmlformats.org/package/2006/relationships"><Relationship Id="rId3" Type="http://schemas.openxmlformats.org/officeDocument/2006/relationships/image" Target="../media/image580.png"/><Relationship Id="rId2" Type="http://schemas.openxmlformats.org/officeDocument/2006/relationships/image" Target="../media/image4.png"/><Relationship Id="rId1" Type="http://schemas.openxmlformats.org/officeDocument/2006/relationships/slideLayout" Target="../slideLayouts/slideLayout219.xml"/></Relationships>
</file>

<file path=ppt/slides/_rels/slide611.xml.rels><?xml version="1.0" encoding="UTF-8" standalone="yes"?>
<Relationships xmlns="http://schemas.openxmlformats.org/package/2006/relationships"><Relationship Id="rId2" Type="http://schemas.openxmlformats.org/officeDocument/2006/relationships/image" Target="../media/image582.jpeg"/><Relationship Id="rId1" Type="http://schemas.openxmlformats.org/officeDocument/2006/relationships/slideLayout" Target="../slideLayouts/slideLayout220.xml"/></Relationships>
</file>

<file path=ppt/slides/_rels/slide6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21.xml"/></Relationships>
</file>

<file path=ppt/slides/_rels/slide6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22.xml"/></Relationships>
</file>

<file path=ppt/slides/_rels/slide614.xml.rels><?xml version="1.0" encoding="UTF-8" standalone="yes"?>
<Relationships xmlns="http://schemas.openxmlformats.org/package/2006/relationships"><Relationship Id="rId3" Type="http://schemas.openxmlformats.org/officeDocument/2006/relationships/image" Target="../media/image580.png"/><Relationship Id="rId2" Type="http://schemas.openxmlformats.org/officeDocument/2006/relationships/image" Target="../media/image4.png"/><Relationship Id="rId1" Type="http://schemas.openxmlformats.org/officeDocument/2006/relationships/slideLayout" Target="../slideLayouts/slideLayout223.xml"/></Relationships>
</file>

<file path=ppt/slides/_rels/slide6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24.xml"/></Relationships>
</file>

<file path=ppt/slides/_rels/slide6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25.xml"/></Relationships>
</file>

<file path=ppt/slides/_rels/slide617.xml.rels><?xml version="1.0" encoding="UTF-8" standalone="yes"?>
<Relationships xmlns="http://schemas.openxmlformats.org/package/2006/relationships"><Relationship Id="rId3" Type="http://schemas.openxmlformats.org/officeDocument/2006/relationships/image" Target="../media/image583.jpeg"/><Relationship Id="rId2" Type="http://schemas.openxmlformats.org/officeDocument/2006/relationships/image" Target="../media/image4.png"/><Relationship Id="rId1" Type="http://schemas.openxmlformats.org/officeDocument/2006/relationships/slideLayout" Target="../slideLayouts/slideLayout226.xml"/><Relationship Id="rId4" Type="http://schemas.openxmlformats.org/officeDocument/2006/relationships/image" Target="../media/image584.png"/></Relationships>
</file>

<file path=ppt/slides/_rels/slide6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27.xml"/></Relationships>
</file>

<file path=ppt/slides/_rels/slide619.xml.rels><?xml version="1.0" encoding="UTF-8" standalone="yes"?>
<Relationships xmlns="http://schemas.openxmlformats.org/package/2006/relationships"><Relationship Id="rId3" Type="http://schemas.openxmlformats.org/officeDocument/2006/relationships/image" Target="../media/image586.jpeg"/><Relationship Id="rId2" Type="http://schemas.openxmlformats.org/officeDocument/2006/relationships/image" Target="../media/image585.jpeg"/><Relationship Id="rId1" Type="http://schemas.openxmlformats.org/officeDocument/2006/relationships/slideLayout" Target="../slideLayouts/slideLayout228.xml"/></Relationships>
</file>

<file path=ppt/slides/_rels/slide6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7.xml"/></Relationships>
</file>

<file path=ppt/slides/_rels/slide620.xml.rels><?xml version="1.0" encoding="UTF-8" standalone="yes"?>
<Relationships xmlns="http://schemas.openxmlformats.org/package/2006/relationships"><Relationship Id="rId3" Type="http://schemas.openxmlformats.org/officeDocument/2006/relationships/image" Target="../media/image588.jpeg"/><Relationship Id="rId2" Type="http://schemas.openxmlformats.org/officeDocument/2006/relationships/image" Target="../media/image587.jpeg"/><Relationship Id="rId1" Type="http://schemas.openxmlformats.org/officeDocument/2006/relationships/slideLayout" Target="../slideLayouts/slideLayout229.xml"/></Relationships>
</file>

<file path=ppt/slides/_rels/slide621.xml.rels><?xml version="1.0" encoding="UTF-8" standalone="yes"?>
<Relationships xmlns="http://schemas.openxmlformats.org/package/2006/relationships"><Relationship Id="rId3" Type="http://schemas.openxmlformats.org/officeDocument/2006/relationships/image" Target="../media/image590.jpeg"/><Relationship Id="rId2" Type="http://schemas.openxmlformats.org/officeDocument/2006/relationships/image" Target="../media/image589.jpeg"/><Relationship Id="rId1" Type="http://schemas.openxmlformats.org/officeDocument/2006/relationships/slideLayout" Target="../slideLayouts/slideLayout230.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623.xml.rels><?xml version="1.0" encoding="UTF-8" standalone="yes"?>
<Relationships xmlns="http://schemas.openxmlformats.org/package/2006/relationships"><Relationship Id="rId2" Type="http://schemas.openxmlformats.org/officeDocument/2006/relationships/image" Target="../media/image591.jpeg"/><Relationship Id="rId1" Type="http://schemas.openxmlformats.org/officeDocument/2006/relationships/slideLayout" Target="../slideLayouts/slideLayout232.xml"/></Relationships>
</file>

<file path=ppt/slides/_rels/slide6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3.xml"/></Relationships>
</file>

<file path=ppt/slides/_rels/slide6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4.xml"/></Relationships>
</file>

<file path=ppt/slides/_rels/slide6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5.xml"/></Relationships>
</file>

<file path=ppt/slides/_rels/slide627.xml.rels><?xml version="1.0" encoding="UTF-8" standalone="yes"?>
<Relationships xmlns="http://schemas.openxmlformats.org/package/2006/relationships"><Relationship Id="rId2" Type="http://schemas.openxmlformats.org/officeDocument/2006/relationships/image" Target="../media/image592.png"/><Relationship Id="rId1" Type="http://schemas.openxmlformats.org/officeDocument/2006/relationships/slideLayout" Target="../slideLayouts/slideLayout236.xml"/></Relationships>
</file>

<file path=ppt/slides/_rels/slide6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7.xml"/></Relationships>
</file>

<file path=ppt/slides/_rels/slide6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8.xml"/></Relationships>
</file>

<file path=ppt/slides/_rels/slide63.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7.xml"/></Relationships>
</file>

<file path=ppt/slides/_rels/slide630.xml.rels><?xml version="1.0" encoding="UTF-8" standalone="yes"?>
<Relationships xmlns="http://schemas.openxmlformats.org/package/2006/relationships"><Relationship Id="rId3" Type="http://schemas.openxmlformats.org/officeDocument/2006/relationships/image" Target="../media/image594.jpeg"/><Relationship Id="rId2" Type="http://schemas.openxmlformats.org/officeDocument/2006/relationships/image" Target="../media/image593.jpeg"/><Relationship Id="rId1" Type="http://schemas.openxmlformats.org/officeDocument/2006/relationships/slideLayout" Target="../slideLayouts/slideLayout239.xml"/></Relationships>
</file>

<file path=ppt/slides/_rels/slide6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0.xml"/></Relationships>
</file>

<file path=ppt/slides/_rels/slide6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1.xml"/></Relationships>
</file>

<file path=ppt/slides/_rels/slide6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2.xml"/></Relationships>
</file>

<file path=ppt/slides/_rels/slide634.xml.rels><?xml version="1.0" encoding="UTF-8" standalone="yes"?>
<Relationships xmlns="http://schemas.openxmlformats.org/package/2006/relationships"><Relationship Id="rId2" Type="http://schemas.openxmlformats.org/officeDocument/2006/relationships/image" Target="../media/image595.jpeg"/><Relationship Id="rId1" Type="http://schemas.openxmlformats.org/officeDocument/2006/relationships/slideLayout" Target="../slideLayouts/slideLayout243.xml"/></Relationships>
</file>

<file path=ppt/slides/_rels/slide635.xml.rels><?xml version="1.0" encoding="UTF-8" standalone="yes"?>
<Relationships xmlns="http://schemas.openxmlformats.org/package/2006/relationships"><Relationship Id="rId3" Type="http://schemas.openxmlformats.org/officeDocument/2006/relationships/image" Target="../media/image596.jpeg"/><Relationship Id="rId2" Type="http://schemas.openxmlformats.org/officeDocument/2006/relationships/image" Target="../media/image4.png"/><Relationship Id="rId1" Type="http://schemas.openxmlformats.org/officeDocument/2006/relationships/slideLayout" Target="../slideLayouts/slideLayout244.xml"/></Relationships>
</file>

<file path=ppt/slides/_rels/slide6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5.xml"/></Relationships>
</file>

<file path=ppt/slides/_rels/slide63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0.xml.rels><?xml version="1.0" encoding="UTF-8" standalone="yes"?>
<Relationships xmlns="http://schemas.openxmlformats.org/package/2006/relationships"><Relationship Id="rId1" Type="http://schemas.openxmlformats.org/officeDocument/2006/relationships/slideLayout" Target="../slideLayouts/slideLayout247.xml"/></Relationships>
</file>

<file path=ppt/slides/_rels/slide641.xml.rels><?xml version="1.0" encoding="UTF-8" standalone="yes"?>
<Relationships xmlns="http://schemas.openxmlformats.org/package/2006/relationships"><Relationship Id="rId1" Type="http://schemas.openxmlformats.org/officeDocument/2006/relationships/slideLayout" Target="../slideLayouts/slideLayout248.xml"/></Relationships>
</file>

<file path=ppt/slides/_rels/slide6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43.xml.rels><?xml version="1.0" encoding="UTF-8" standalone="yes"?>
<Relationships xmlns="http://schemas.openxmlformats.org/package/2006/relationships"><Relationship Id="rId2" Type="http://schemas.openxmlformats.org/officeDocument/2006/relationships/image" Target="../media/image597.jpeg"/><Relationship Id="rId1" Type="http://schemas.openxmlformats.org/officeDocument/2006/relationships/slideLayout" Target="../slideLayouts/slideLayout68.xml"/></Relationships>
</file>

<file path=ppt/slides/_rels/slide6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8.xml"/></Relationships>
</file>

<file path=ppt/slides/_rels/slide6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03.xml"/></Relationships>
</file>

<file path=ppt/slides/_rels/slide646.xml.rels><?xml version="1.0" encoding="UTF-8" standalone="yes"?>
<Relationships xmlns="http://schemas.openxmlformats.org/package/2006/relationships"><Relationship Id="rId3" Type="http://schemas.openxmlformats.org/officeDocument/2006/relationships/image" Target="../media/image561.png"/><Relationship Id="rId2" Type="http://schemas.openxmlformats.org/officeDocument/2006/relationships/slideLayout" Target="../slideLayouts/slideLayout7.xml"/><Relationship Id="rId1" Type="http://schemas.openxmlformats.org/officeDocument/2006/relationships/vmlDrawing" Target="../drawings/vmlDrawing46.vml"/><Relationship Id="rId5" Type="http://schemas.openxmlformats.org/officeDocument/2006/relationships/image" Target="../media/image598.png"/><Relationship Id="rId4" Type="http://schemas.openxmlformats.org/officeDocument/2006/relationships/oleObject" Target="../embeddings/oleObject118.bin"/></Relationships>
</file>

<file path=ppt/slides/_rels/slide647.xml.rels><?xml version="1.0" encoding="UTF-8" standalone="yes"?>
<Relationships xmlns="http://schemas.openxmlformats.org/package/2006/relationships"><Relationship Id="rId2" Type="http://schemas.openxmlformats.org/officeDocument/2006/relationships/image" Target="../media/image599.jpeg"/><Relationship Id="rId1" Type="http://schemas.openxmlformats.org/officeDocument/2006/relationships/slideLayout" Target="../slideLayouts/slideLayout231.xml"/></Relationships>
</file>

<file path=ppt/slides/_rels/slide6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2.xml"/></Relationships>
</file>

<file path=ppt/slides/_rels/slide6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3.xml"/></Relationships>
</file>

<file path=ppt/slides/_rels/slide6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650.xml.rels><?xml version="1.0" encoding="UTF-8" standalone="yes"?>
<Relationships xmlns="http://schemas.openxmlformats.org/package/2006/relationships"><Relationship Id="rId3" Type="http://schemas.openxmlformats.org/officeDocument/2006/relationships/image" Target="../media/image583.jpeg"/><Relationship Id="rId2" Type="http://schemas.openxmlformats.org/officeDocument/2006/relationships/notesSlide" Target="../notesSlides/notesSlide67.xml"/><Relationship Id="rId1" Type="http://schemas.openxmlformats.org/officeDocument/2006/relationships/slideLayout" Target="../slideLayouts/slideLayout237.xml"/><Relationship Id="rId4" Type="http://schemas.openxmlformats.org/officeDocument/2006/relationships/image" Target="../media/image4.png"/></Relationships>
</file>

<file path=ppt/slides/_rels/slide6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87.xml"/></Relationships>
</file>

<file path=ppt/slides/_rels/slide6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8.xml"/></Relationships>
</file>

<file path=ppt/slides/_rels/slide653.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654.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image" Target="../media/image4.png"/><Relationship Id="rId1" Type="http://schemas.openxmlformats.org/officeDocument/2006/relationships/slideLayout" Target="../slideLayouts/slideLayout189.xml"/></Relationships>
</file>

<file path=ppt/slides/_rels/slide6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Layout" Target="../slideLayouts/slideLayout190.xml"/></Relationships>
</file>

<file path=ppt/slides/_rels/slide6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0.xml"/></Relationships>
</file>

<file path=ppt/slides/_rels/slide657.xml.rels><?xml version="1.0" encoding="UTF-8" standalone="yes"?>
<Relationships xmlns="http://schemas.openxmlformats.org/package/2006/relationships"><Relationship Id="rId3" Type="http://schemas.openxmlformats.org/officeDocument/2006/relationships/image" Target="../media/image600.jpeg"/><Relationship Id="rId2" Type="http://schemas.openxmlformats.org/officeDocument/2006/relationships/image" Target="../media/image4.png"/><Relationship Id="rId1" Type="http://schemas.openxmlformats.org/officeDocument/2006/relationships/slideLayout" Target="../slideLayouts/slideLayout191.xml"/><Relationship Id="rId4" Type="http://schemas.openxmlformats.org/officeDocument/2006/relationships/image" Target="../media/image601.jpeg"/></Relationships>
</file>

<file path=ppt/slides/_rels/slide658.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image" Target="../media/image4.png"/><Relationship Id="rId1" Type="http://schemas.openxmlformats.org/officeDocument/2006/relationships/slideLayout" Target="../slideLayouts/slideLayout241.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6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7.xml"/></Relationships>
</file>

<file path=ppt/slides/_rels/slide6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2.xml"/></Relationships>
</file>

<file path=ppt/slides/_rels/slide661.xml.rels><?xml version="1.0" encoding="UTF-8" standalone="yes"?>
<Relationships xmlns="http://schemas.openxmlformats.org/package/2006/relationships"><Relationship Id="rId3" Type="http://schemas.openxmlformats.org/officeDocument/2006/relationships/image" Target="../media/image602.jpeg"/><Relationship Id="rId2" Type="http://schemas.openxmlformats.org/officeDocument/2006/relationships/image" Target="../media/image4.png"/><Relationship Id="rId1" Type="http://schemas.openxmlformats.org/officeDocument/2006/relationships/slideLayout" Target="../slideLayouts/slideLayout243.xml"/></Relationships>
</file>

<file path=ppt/slides/_rels/slide662.xml.rels><?xml version="1.0" encoding="UTF-8" standalone="yes"?>
<Relationships xmlns="http://schemas.openxmlformats.org/package/2006/relationships"><Relationship Id="rId2" Type="http://schemas.openxmlformats.org/officeDocument/2006/relationships/image" Target="../media/image603.jpeg"/><Relationship Id="rId1" Type="http://schemas.openxmlformats.org/officeDocument/2006/relationships/slideLayout" Target="../slideLayouts/slideLayout244.xml"/></Relationships>
</file>

<file path=ppt/slides/_rels/slide6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4.xml"/></Relationships>
</file>

<file path=ppt/slides/_rels/slide6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6.xml"/></Relationships>
</file>

<file path=ppt/slides/_rels/slide665.xml.rels><?xml version="1.0" encoding="UTF-8" standalone="yes"?>
<Relationships xmlns="http://schemas.openxmlformats.org/package/2006/relationships"><Relationship Id="rId3" Type="http://schemas.openxmlformats.org/officeDocument/2006/relationships/image" Target="../media/image604.jpeg"/><Relationship Id="rId2" Type="http://schemas.openxmlformats.org/officeDocument/2006/relationships/image" Target="../media/image4.png"/><Relationship Id="rId1" Type="http://schemas.openxmlformats.org/officeDocument/2006/relationships/slideLayout" Target="../slideLayouts/slideLayout247.xml"/></Relationships>
</file>

<file path=ppt/slides/_rels/slide6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8.xml"/></Relationships>
</file>

<file path=ppt/slides/_rels/slide6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9.xml"/></Relationships>
</file>

<file path=ppt/slides/_rels/slide668.xml.rels><?xml version="1.0" encoding="UTF-8" standalone="yes"?>
<Relationships xmlns="http://schemas.openxmlformats.org/package/2006/relationships"><Relationship Id="rId3" Type="http://schemas.openxmlformats.org/officeDocument/2006/relationships/image" Target="../media/image583.jpeg"/><Relationship Id="rId2" Type="http://schemas.openxmlformats.org/officeDocument/2006/relationships/image" Target="../media/image4.png"/><Relationship Id="rId1" Type="http://schemas.openxmlformats.org/officeDocument/2006/relationships/slideLayout" Target="../slideLayouts/slideLayout250.xml"/></Relationships>
</file>

<file path=ppt/slides/_rels/slide6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51.xml"/></Relationships>
</file>

<file path=ppt/slides/_rels/slide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4.png"/><Relationship Id="rId1" Type="http://schemas.openxmlformats.org/officeDocument/2006/relationships/slideLayout" Target="../slideLayouts/slideLayout7.xml"/></Relationships>
</file>

<file path=ppt/slides/_rels/slide670.xml.rels><?xml version="1.0" encoding="UTF-8" standalone="yes"?>
<Relationships xmlns="http://schemas.openxmlformats.org/package/2006/relationships"><Relationship Id="rId3" Type="http://schemas.openxmlformats.org/officeDocument/2006/relationships/image" Target="../media/image605.jpeg"/><Relationship Id="rId2" Type="http://schemas.openxmlformats.org/officeDocument/2006/relationships/image" Target="../media/image4.png"/><Relationship Id="rId1" Type="http://schemas.openxmlformats.org/officeDocument/2006/relationships/slideLayout" Target="../slideLayouts/slideLayout252.xml"/></Relationships>
</file>

<file path=ppt/slides/_rels/slide671.xml.rels><?xml version="1.0" encoding="UTF-8" standalone="yes"?>
<Relationships xmlns="http://schemas.openxmlformats.org/package/2006/relationships"><Relationship Id="rId3" Type="http://schemas.openxmlformats.org/officeDocument/2006/relationships/image" Target="../media/image606.jpeg"/><Relationship Id="rId2" Type="http://schemas.openxmlformats.org/officeDocument/2006/relationships/image" Target="../media/image4.png"/><Relationship Id="rId1" Type="http://schemas.openxmlformats.org/officeDocument/2006/relationships/slideLayout" Target="../slideLayouts/slideLayout253.xml"/></Relationships>
</file>

<file path=ppt/slides/_rels/slide6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8.xml"/><Relationship Id="rId1" Type="http://schemas.openxmlformats.org/officeDocument/2006/relationships/slideLayout" Target="../slideLayouts/slideLayout254.xml"/></Relationships>
</file>

<file path=ppt/slides/_rels/slide6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55.xml"/></Relationships>
</file>

<file path=ppt/slides/_rels/slide674.xml.rels><?xml version="1.0" encoding="UTF-8" standalone="yes"?>
<Relationships xmlns="http://schemas.openxmlformats.org/package/2006/relationships"><Relationship Id="rId3" Type="http://schemas.openxmlformats.org/officeDocument/2006/relationships/image" Target="../media/image607.jpeg"/><Relationship Id="rId2" Type="http://schemas.openxmlformats.org/officeDocument/2006/relationships/image" Target="../media/image4.png"/><Relationship Id="rId1" Type="http://schemas.openxmlformats.org/officeDocument/2006/relationships/slideLayout" Target="../slideLayouts/slideLayout256.xml"/></Relationships>
</file>

<file path=ppt/slides/_rels/slide675.xml.rels><?xml version="1.0" encoding="UTF-8" standalone="yes"?>
<Relationships xmlns="http://schemas.openxmlformats.org/package/2006/relationships"><Relationship Id="rId2" Type="http://schemas.openxmlformats.org/officeDocument/2006/relationships/image" Target="../media/image608.jpeg"/><Relationship Id="rId1" Type="http://schemas.openxmlformats.org/officeDocument/2006/relationships/slideLayout" Target="../slideLayouts/slideLayout257.xml"/></Relationships>
</file>

<file path=ppt/slides/_rels/slide676.xml.rels><?xml version="1.0" encoding="UTF-8" standalone="yes"?>
<Relationships xmlns="http://schemas.openxmlformats.org/package/2006/relationships"><Relationship Id="rId2" Type="http://schemas.openxmlformats.org/officeDocument/2006/relationships/image" Target="../media/image609.jpeg"/><Relationship Id="rId1" Type="http://schemas.openxmlformats.org/officeDocument/2006/relationships/slideLayout" Target="../slideLayouts/slideLayout258.xml"/></Relationships>
</file>

<file path=ppt/slides/_rels/slide6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59.xml"/></Relationships>
</file>

<file path=ppt/slides/_rels/slide6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60.xml"/></Relationships>
</file>

<file path=ppt/slides/_rels/slide6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9.xml"/><Relationship Id="rId1" Type="http://schemas.openxmlformats.org/officeDocument/2006/relationships/slideLayout" Target="../slideLayouts/slideLayout261.xml"/><Relationship Id="rId4" Type="http://schemas.openxmlformats.org/officeDocument/2006/relationships/image" Target="../media/image610.jpeg"/></Relationships>
</file>

<file path=ppt/slides/_rels/slide6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image" Target="../media/image65.jpeg"/><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67.jpeg"/></Relationships>
</file>

<file path=ppt/slides/_rels/slide680.xml.rels><?xml version="1.0" encoding="UTF-8" standalone="yes"?>
<Relationships xmlns="http://schemas.openxmlformats.org/package/2006/relationships"><Relationship Id="rId2" Type="http://schemas.openxmlformats.org/officeDocument/2006/relationships/image" Target="../media/image611.jpeg"/><Relationship Id="rId1" Type="http://schemas.openxmlformats.org/officeDocument/2006/relationships/slideLayout" Target="../slideLayouts/slideLayout262.xml"/></Relationships>
</file>

<file path=ppt/slides/_rels/slide6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63.xml"/></Relationships>
</file>

<file path=ppt/slides/_rels/slide6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64.xml"/></Relationships>
</file>

<file path=ppt/slides/_rels/slide6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65.xml"/></Relationships>
</file>

<file path=ppt/slides/_rels/slide684.xml.rels><?xml version="1.0" encoding="UTF-8" standalone="yes"?>
<Relationships xmlns="http://schemas.openxmlformats.org/package/2006/relationships"><Relationship Id="rId3" Type="http://schemas.openxmlformats.org/officeDocument/2006/relationships/image" Target="../media/image612.jpeg"/><Relationship Id="rId2" Type="http://schemas.openxmlformats.org/officeDocument/2006/relationships/image" Target="../media/image4.png"/><Relationship Id="rId1" Type="http://schemas.openxmlformats.org/officeDocument/2006/relationships/slideLayout" Target="../slideLayouts/slideLayout266.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267.xml"/></Relationships>
</file>

<file path=ppt/slides/_rels/slide6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68.xml"/></Relationships>
</file>

<file path=ppt/slides/_rels/slide6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13.jpeg"/><Relationship Id="rId1" Type="http://schemas.openxmlformats.org/officeDocument/2006/relationships/slideLayout" Target="../slideLayouts/slideLayout269.xml"/></Relationships>
</file>

<file path=ppt/slides/_rels/slide6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70.xml"/></Relationships>
</file>

<file path=ppt/slides/_rels/slide6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71.xml"/></Relationships>
</file>

<file path=ppt/slides/_rels/slide6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jpeg"/><Relationship Id="rId1" Type="http://schemas.openxmlformats.org/officeDocument/2006/relationships/slideLayout" Target="../slideLayouts/slideLayout7.xml"/><Relationship Id="rId5" Type="http://schemas.openxmlformats.org/officeDocument/2006/relationships/image" Target="../media/image71.jpeg"/><Relationship Id="rId4" Type="http://schemas.openxmlformats.org/officeDocument/2006/relationships/image" Target="../media/image70.png"/></Relationships>
</file>

<file path=ppt/slides/_rels/slide69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72.xml"/></Relationships>
</file>

<file path=ppt/slides/_rels/slide6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0.xml"/><Relationship Id="rId1" Type="http://schemas.openxmlformats.org/officeDocument/2006/relationships/slideLayout" Target="../slideLayouts/slideLayout273.xml"/><Relationship Id="rId5" Type="http://schemas.openxmlformats.org/officeDocument/2006/relationships/image" Target="../media/image5.png"/><Relationship Id="rId4" Type="http://schemas.openxmlformats.org/officeDocument/2006/relationships/image" Target="../media/image614.jpeg"/></Relationships>
</file>

<file path=ppt/slides/_rels/slide692.xml.rels><?xml version="1.0" encoding="UTF-8" standalone="yes"?>
<Relationships xmlns="http://schemas.openxmlformats.org/package/2006/relationships"><Relationship Id="rId3" Type="http://schemas.openxmlformats.org/officeDocument/2006/relationships/image" Target="../media/image615.jpeg"/><Relationship Id="rId2" Type="http://schemas.openxmlformats.org/officeDocument/2006/relationships/image" Target="../media/image4.png"/><Relationship Id="rId1" Type="http://schemas.openxmlformats.org/officeDocument/2006/relationships/slideLayout" Target="../slideLayouts/slideLayout274.xml"/></Relationships>
</file>

<file path=ppt/slides/_rels/slide693.xml.rels><?xml version="1.0" encoding="UTF-8" standalone="yes"?>
<Relationships xmlns="http://schemas.openxmlformats.org/package/2006/relationships"><Relationship Id="rId3" Type="http://schemas.openxmlformats.org/officeDocument/2006/relationships/image" Target="../media/image615.jpeg"/><Relationship Id="rId2" Type="http://schemas.openxmlformats.org/officeDocument/2006/relationships/image" Target="../media/image4.png"/><Relationship Id="rId1" Type="http://schemas.openxmlformats.org/officeDocument/2006/relationships/slideLayout" Target="../slideLayouts/slideLayout275.xml"/></Relationships>
</file>

<file path=ppt/slides/_rels/slide6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4.xml"/></Relationships>
</file>

<file path=ppt/slides/_rels/slide6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76.xml"/></Relationships>
</file>

<file path=ppt/slides/_rels/slide6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77.xml"/></Relationships>
</file>

<file path=ppt/slides/_rels/slide697.xml.rels><?xml version="1.0" encoding="UTF-8" standalone="yes"?>
<Relationships xmlns="http://schemas.openxmlformats.org/package/2006/relationships"><Relationship Id="rId1" Type="http://schemas.openxmlformats.org/officeDocument/2006/relationships/slideLayout" Target="../slideLayouts/slideLayout278.xml"/></Relationships>
</file>

<file path=ppt/slides/_rels/slide6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699.xml.rels><?xml version="1.0" encoding="UTF-8" standalone="yes"?>
<Relationships xmlns="http://schemas.openxmlformats.org/package/2006/relationships"><Relationship Id="rId3" Type="http://schemas.openxmlformats.org/officeDocument/2006/relationships/oleObject" Target="../embeddings/oleObject119.bin"/><Relationship Id="rId2" Type="http://schemas.openxmlformats.org/officeDocument/2006/relationships/slideLayout" Target="../slideLayouts/slideLayout7.xml"/><Relationship Id="rId1" Type="http://schemas.openxmlformats.org/officeDocument/2006/relationships/vmlDrawing" Target="../drawings/vmlDrawing47.vml"/><Relationship Id="rId6" Type="http://schemas.openxmlformats.org/officeDocument/2006/relationships/image" Target="../media/image617.png"/><Relationship Id="rId5" Type="http://schemas.openxmlformats.org/officeDocument/2006/relationships/oleObject" Target="../embeddings/oleObject120.bin"/><Relationship Id="rId4" Type="http://schemas.openxmlformats.org/officeDocument/2006/relationships/image" Target="../media/image616.png"/></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image" Target="../media/image68.jpeg"/><Relationship Id="rId1" Type="http://schemas.openxmlformats.org/officeDocument/2006/relationships/slideLayout" Target="../slideLayouts/slideLayout7.xml"/><Relationship Id="rId4" Type="http://schemas.openxmlformats.org/officeDocument/2006/relationships/image" Target="../media/image73.jpeg"/></Relationships>
</file>

<file path=ppt/slides/_rels/slide700.xml.rels><?xml version="1.0" encoding="UTF-8" standalone="yes"?>
<Relationships xmlns="http://schemas.openxmlformats.org/package/2006/relationships"><Relationship Id="rId3" Type="http://schemas.openxmlformats.org/officeDocument/2006/relationships/oleObject" Target="../embeddings/oleObject121.bin"/><Relationship Id="rId2" Type="http://schemas.openxmlformats.org/officeDocument/2006/relationships/slideLayout" Target="../slideLayouts/slideLayout7.xml"/><Relationship Id="rId1" Type="http://schemas.openxmlformats.org/officeDocument/2006/relationships/vmlDrawing" Target="../drawings/vmlDrawing48.vml"/><Relationship Id="rId6" Type="http://schemas.openxmlformats.org/officeDocument/2006/relationships/image" Target="../media/image619.png"/><Relationship Id="rId5" Type="http://schemas.openxmlformats.org/officeDocument/2006/relationships/oleObject" Target="../embeddings/oleObject122.bin"/><Relationship Id="rId4" Type="http://schemas.openxmlformats.org/officeDocument/2006/relationships/image" Target="../media/image618.png"/></Relationships>
</file>

<file path=ppt/slides/_rels/slide7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05.xml.rels><?xml version="1.0" encoding="UTF-8" standalone="yes"?>
<Relationships xmlns="http://schemas.openxmlformats.org/package/2006/relationships"><Relationship Id="rId3" Type="http://schemas.openxmlformats.org/officeDocument/2006/relationships/image" Target="../media/image621.jpeg"/><Relationship Id="rId2" Type="http://schemas.openxmlformats.org/officeDocument/2006/relationships/image" Target="../media/image620.jpeg"/><Relationship Id="rId1" Type="http://schemas.openxmlformats.org/officeDocument/2006/relationships/slideLayout" Target="../slideLayouts/slideLayout7.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0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image" Target="../media/image622.jpeg"/></Relationships>
</file>

<file path=ppt/slides/_rels/slide7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76.jpeg"/><Relationship Id="rId4" Type="http://schemas.openxmlformats.org/officeDocument/2006/relationships/image" Target="../media/image75.jpeg"/></Relationships>
</file>

<file path=ppt/slides/_rels/slide7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22.jpeg"/><Relationship Id="rId1" Type="http://schemas.openxmlformats.org/officeDocument/2006/relationships/slideLayout" Target="../slideLayouts/slideLayout7.xml"/></Relationships>
</file>

<file path=ppt/slides/_rels/slide7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vmlDrawing" Target="../drawings/vmlDrawing49.vml"/><Relationship Id="rId6" Type="http://schemas.openxmlformats.org/officeDocument/2006/relationships/oleObject" Target="../embeddings/oleObject124.bin"/><Relationship Id="rId5" Type="http://schemas.openxmlformats.org/officeDocument/2006/relationships/image" Target="../media/image623.wmf"/><Relationship Id="rId4" Type="http://schemas.openxmlformats.org/officeDocument/2006/relationships/oleObject" Target="../embeddings/oleObject123.bin"/></Relationships>
</file>

<file path=ppt/slides/_rels/slide7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vmlDrawing" Target="../drawings/vmlDrawing50.vml"/><Relationship Id="rId6" Type="http://schemas.openxmlformats.org/officeDocument/2006/relationships/oleObject" Target="../embeddings/oleObject126.bin"/><Relationship Id="rId5" Type="http://schemas.openxmlformats.org/officeDocument/2006/relationships/image" Target="../media/image623.wmf"/><Relationship Id="rId4" Type="http://schemas.openxmlformats.org/officeDocument/2006/relationships/oleObject" Target="../embeddings/oleObject125.bin"/></Relationships>
</file>

<file path=ppt/slides/_rels/slide7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vmlDrawing" Target="../drawings/vmlDrawing51.vml"/><Relationship Id="rId5" Type="http://schemas.openxmlformats.org/officeDocument/2006/relationships/image" Target="../media/image623.wmf"/><Relationship Id="rId4" Type="http://schemas.openxmlformats.org/officeDocument/2006/relationships/oleObject" Target="../embeddings/oleObject127.bin"/></Relationships>
</file>

<file path=ppt/slides/_rels/slide714.xml.rels><?xml version="1.0" encoding="UTF-8" standalone="yes"?>
<Relationships xmlns="http://schemas.openxmlformats.org/package/2006/relationships"><Relationship Id="rId3" Type="http://schemas.openxmlformats.org/officeDocument/2006/relationships/image" Target="../media/image625.png"/><Relationship Id="rId7" Type="http://schemas.openxmlformats.org/officeDocument/2006/relationships/image" Target="../media/image622.jpeg"/><Relationship Id="rId2" Type="http://schemas.openxmlformats.org/officeDocument/2006/relationships/slideLayout" Target="../slideLayouts/slideLayout7.xml"/><Relationship Id="rId1" Type="http://schemas.openxmlformats.org/officeDocument/2006/relationships/vmlDrawing" Target="../drawings/vmlDrawing52.vml"/><Relationship Id="rId6" Type="http://schemas.openxmlformats.org/officeDocument/2006/relationships/image" Target="../media/image624.wmf"/><Relationship Id="rId5" Type="http://schemas.openxmlformats.org/officeDocument/2006/relationships/oleObject" Target="../embeddings/oleObject128.bin"/><Relationship Id="rId4" Type="http://schemas.openxmlformats.org/officeDocument/2006/relationships/image" Target="../media/image4.png"/></Relationships>
</file>

<file path=ppt/slides/_rels/slide7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26.png"/><Relationship Id="rId1" Type="http://schemas.openxmlformats.org/officeDocument/2006/relationships/slideLayout" Target="../slideLayouts/slideLayout7.xml"/><Relationship Id="rId4" Type="http://schemas.openxmlformats.org/officeDocument/2006/relationships/image" Target="../media/image622.jpeg"/></Relationships>
</file>

<file path=ppt/slides/_rels/slide716.xml.rels><?xml version="1.0" encoding="UTF-8" standalone="yes"?>
<Relationships xmlns="http://schemas.openxmlformats.org/package/2006/relationships"><Relationship Id="rId3" Type="http://schemas.openxmlformats.org/officeDocument/2006/relationships/image" Target="../media/image622.jpe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629.jpeg"/><Relationship Id="rId5" Type="http://schemas.openxmlformats.org/officeDocument/2006/relationships/image" Target="../media/image628.jpeg"/><Relationship Id="rId4" Type="http://schemas.openxmlformats.org/officeDocument/2006/relationships/image" Target="../media/image627.jpeg"/></Relationships>
</file>

<file path=ppt/slides/_rels/slide717.xml.rels><?xml version="1.0" encoding="UTF-8" standalone="yes"?>
<Relationships xmlns="http://schemas.openxmlformats.org/package/2006/relationships"><Relationship Id="rId2" Type="http://schemas.openxmlformats.org/officeDocument/2006/relationships/image" Target="../media/image630.png"/><Relationship Id="rId1" Type="http://schemas.openxmlformats.org/officeDocument/2006/relationships/slideLayout" Target="../slideLayouts/slideLayout7.xml"/></Relationships>
</file>

<file path=ppt/slides/_rels/slide718.xml.rels><?xml version="1.0" encoding="UTF-8" standalone="yes"?>
<Relationships xmlns="http://schemas.openxmlformats.org/package/2006/relationships"><Relationship Id="rId8" Type="http://schemas.openxmlformats.org/officeDocument/2006/relationships/image" Target="../media/image622.jpeg"/><Relationship Id="rId3" Type="http://schemas.openxmlformats.org/officeDocument/2006/relationships/image" Target="../media/image4.png"/><Relationship Id="rId7" Type="http://schemas.openxmlformats.org/officeDocument/2006/relationships/image" Target="../media/image632.wmf"/><Relationship Id="rId2" Type="http://schemas.openxmlformats.org/officeDocument/2006/relationships/slideLayout" Target="../slideLayouts/slideLayout7.xml"/><Relationship Id="rId1" Type="http://schemas.openxmlformats.org/officeDocument/2006/relationships/vmlDrawing" Target="../drawings/vmlDrawing53.vml"/><Relationship Id="rId6" Type="http://schemas.openxmlformats.org/officeDocument/2006/relationships/oleObject" Target="../embeddings/oleObject130.bin"/><Relationship Id="rId5" Type="http://schemas.openxmlformats.org/officeDocument/2006/relationships/image" Target="../media/image631.wmf"/><Relationship Id="rId4" Type="http://schemas.openxmlformats.org/officeDocument/2006/relationships/oleObject" Target="../embeddings/oleObject129.bin"/></Relationships>
</file>

<file path=ppt/slides/_rels/slide719.xml.rels><?xml version="1.0" encoding="UTF-8" standalone="yes"?>
<Relationships xmlns="http://schemas.openxmlformats.org/package/2006/relationships"><Relationship Id="rId3" Type="http://schemas.openxmlformats.org/officeDocument/2006/relationships/image" Target="../media/image622.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77.jpeg"/><Relationship Id="rId1" Type="http://schemas.openxmlformats.org/officeDocument/2006/relationships/slideLayout" Target="../slideLayouts/slideLayout7.xml"/><Relationship Id="rId4" Type="http://schemas.openxmlformats.org/officeDocument/2006/relationships/image" Target="../media/image79.jpeg"/></Relationships>
</file>

<file path=ppt/slides/_rels/slide7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26.png"/><Relationship Id="rId1" Type="http://schemas.openxmlformats.org/officeDocument/2006/relationships/slideLayout" Target="../slideLayouts/slideLayout7.xml"/></Relationships>
</file>

<file path=ppt/slides/_rels/slide721.xml.rels><?xml version="1.0" encoding="UTF-8" standalone="yes"?>
<Relationships xmlns="http://schemas.openxmlformats.org/package/2006/relationships"><Relationship Id="rId8" Type="http://schemas.openxmlformats.org/officeDocument/2006/relationships/image" Target="../media/image632.wmf"/><Relationship Id="rId3" Type="http://schemas.openxmlformats.org/officeDocument/2006/relationships/image" Target="../media/image4.png"/><Relationship Id="rId7" Type="http://schemas.openxmlformats.org/officeDocument/2006/relationships/oleObject" Target="../embeddings/oleObject131.bin"/><Relationship Id="rId2" Type="http://schemas.openxmlformats.org/officeDocument/2006/relationships/slideLayout" Target="../slideLayouts/slideLayout7.xml"/><Relationship Id="rId1" Type="http://schemas.openxmlformats.org/officeDocument/2006/relationships/vmlDrawing" Target="../drawings/vmlDrawing54.vml"/><Relationship Id="rId6" Type="http://schemas.openxmlformats.org/officeDocument/2006/relationships/image" Target="../media/image622.jpeg"/><Relationship Id="rId5" Type="http://schemas.openxmlformats.org/officeDocument/2006/relationships/image" Target="../media/image634.jpeg"/><Relationship Id="rId4" Type="http://schemas.openxmlformats.org/officeDocument/2006/relationships/image" Target="../media/image633.jpeg"/><Relationship Id="rId9" Type="http://schemas.openxmlformats.org/officeDocument/2006/relationships/oleObject" Target="../embeddings/oleObject132.bin"/></Relationships>
</file>

<file path=ppt/slides/_rels/slide722.xml.rels><?xml version="1.0" encoding="UTF-8" standalone="yes"?>
<Relationships xmlns="http://schemas.openxmlformats.org/package/2006/relationships"><Relationship Id="rId3" Type="http://schemas.openxmlformats.org/officeDocument/2006/relationships/image" Target="../media/image622.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24.xml.rels><?xml version="1.0" encoding="UTF-8" standalone="yes"?>
<Relationships xmlns="http://schemas.openxmlformats.org/package/2006/relationships"><Relationship Id="rId3" Type="http://schemas.openxmlformats.org/officeDocument/2006/relationships/image" Target="../media/image635.jpe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730.xml.rels><?xml version="1.0" encoding="UTF-8" standalone="yes"?>
<Relationships xmlns="http://schemas.openxmlformats.org/package/2006/relationships"><Relationship Id="rId3" Type="http://schemas.openxmlformats.org/officeDocument/2006/relationships/image" Target="../media/image637.jpeg"/><Relationship Id="rId2" Type="http://schemas.openxmlformats.org/officeDocument/2006/relationships/image" Target="../media/image636.jpeg"/><Relationship Id="rId1" Type="http://schemas.openxmlformats.org/officeDocument/2006/relationships/slideLayout" Target="../slideLayouts/slideLayout7.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79.xml"/><Relationship Id="rId1" Type="http://schemas.openxmlformats.org/officeDocument/2006/relationships/vmlDrawing" Target="../drawings/vmlDrawing55.vml"/><Relationship Id="rId5" Type="http://schemas.openxmlformats.org/officeDocument/2006/relationships/image" Target="../media/image638.wmf"/><Relationship Id="rId4" Type="http://schemas.openxmlformats.org/officeDocument/2006/relationships/oleObject" Target="../embeddings/oleObject133.bin"/></Relationships>
</file>

<file path=ppt/slides/_rels/slide737.xml.rels><?xml version="1.0" encoding="UTF-8" standalone="yes"?>
<Relationships xmlns="http://schemas.openxmlformats.org/package/2006/relationships"><Relationship Id="rId8" Type="http://schemas.openxmlformats.org/officeDocument/2006/relationships/oleObject" Target="../embeddings/oleObject136.bin"/><Relationship Id="rId13" Type="http://schemas.openxmlformats.org/officeDocument/2006/relationships/image" Target="../media/image643.png"/><Relationship Id="rId18" Type="http://schemas.openxmlformats.org/officeDocument/2006/relationships/oleObject" Target="../embeddings/oleObject141.bin"/><Relationship Id="rId26" Type="http://schemas.openxmlformats.org/officeDocument/2006/relationships/oleObject" Target="../embeddings/oleObject145.bin"/><Relationship Id="rId3" Type="http://schemas.openxmlformats.org/officeDocument/2006/relationships/image" Target="../media/image4.png"/><Relationship Id="rId21" Type="http://schemas.openxmlformats.org/officeDocument/2006/relationships/image" Target="../media/image647.png"/><Relationship Id="rId34" Type="http://schemas.openxmlformats.org/officeDocument/2006/relationships/oleObject" Target="../embeddings/oleObject149.bin"/><Relationship Id="rId7" Type="http://schemas.openxmlformats.org/officeDocument/2006/relationships/image" Target="../media/image640.png"/><Relationship Id="rId12" Type="http://schemas.openxmlformats.org/officeDocument/2006/relationships/oleObject" Target="../embeddings/oleObject138.bin"/><Relationship Id="rId17" Type="http://schemas.openxmlformats.org/officeDocument/2006/relationships/image" Target="../media/image645.png"/><Relationship Id="rId25" Type="http://schemas.openxmlformats.org/officeDocument/2006/relationships/image" Target="../media/image649.png"/><Relationship Id="rId33" Type="http://schemas.openxmlformats.org/officeDocument/2006/relationships/image" Target="../media/image653.png"/><Relationship Id="rId2" Type="http://schemas.openxmlformats.org/officeDocument/2006/relationships/slideLayout" Target="../slideLayouts/slideLayout195.xml"/><Relationship Id="rId16" Type="http://schemas.openxmlformats.org/officeDocument/2006/relationships/oleObject" Target="../embeddings/oleObject140.bin"/><Relationship Id="rId20" Type="http://schemas.openxmlformats.org/officeDocument/2006/relationships/oleObject" Target="../embeddings/oleObject142.bin"/><Relationship Id="rId29" Type="http://schemas.openxmlformats.org/officeDocument/2006/relationships/image" Target="../media/image651.png"/><Relationship Id="rId1" Type="http://schemas.openxmlformats.org/officeDocument/2006/relationships/vmlDrawing" Target="../drawings/vmlDrawing56.vml"/><Relationship Id="rId6" Type="http://schemas.openxmlformats.org/officeDocument/2006/relationships/oleObject" Target="../embeddings/oleObject135.bin"/><Relationship Id="rId11" Type="http://schemas.openxmlformats.org/officeDocument/2006/relationships/image" Target="../media/image642.png"/><Relationship Id="rId24" Type="http://schemas.openxmlformats.org/officeDocument/2006/relationships/oleObject" Target="../embeddings/oleObject144.bin"/><Relationship Id="rId32" Type="http://schemas.openxmlformats.org/officeDocument/2006/relationships/oleObject" Target="../embeddings/oleObject148.bin"/><Relationship Id="rId37" Type="http://schemas.openxmlformats.org/officeDocument/2006/relationships/image" Target="../media/image655.png"/><Relationship Id="rId5" Type="http://schemas.openxmlformats.org/officeDocument/2006/relationships/image" Target="../media/image639.png"/><Relationship Id="rId15" Type="http://schemas.openxmlformats.org/officeDocument/2006/relationships/image" Target="../media/image644.png"/><Relationship Id="rId23" Type="http://schemas.openxmlformats.org/officeDocument/2006/relationships/image" Target="../media/image648.png"/><Relationship Id="rId28" Type="http://schemas.openxmlformats.org/officeDocument/2006/relationships/oleObject" Target="../embeddings/oleObject146.bin"/><Relationship Id="rId36" Type="http://schemas.openxmlformats.org/officeDocument/2006/relationships/oleObject" Target="../embeddings/oleObject150.bin"/><Relationship Id="rId10" Type="http://schemas.openxmlformats.org/officeDocument/2006/relationships/oleObject" Target="../embeddings/oleObject137.bin"/><Relationship Id="rId19" Type="http://schemas.openxmlformats.org/officeDocument/2006/relationships/image" Target="../media/image646.png"/><Relationship Id="rId31" Type="http://schemas.openxmlformats.org/officeDocument/2006/relationships/image" Target="../media/image652.png"/><Relationship Id="rId4" Type="http://schemas.openxmlformats.org/officeDocument/2006/relationships/oleObject" Target="../embeddings/oleObject134.bin"/><Relationship Id="rId9" Type="http://schemas.openxmlformats.org/officeDocument/2006/relationships/image" Target="../media/image641.png"/><Relationship Id="rId14" Type="http://schemas.openxmlformats.org/officeDocument/2006/relationships/oleObject" Target="../embeddings/oleObject139.bin"/><Relationship Id="rId22" Type="http://schemas.openxmlformats.org/officeDocument/2006/relationships/oleObject" Target="../embeddings/oleObject143.bin"/><Relationship Id="rId27" Type="http://schemas.openxmlformats.org/officeDocument/2006/relationships/image" Target="../media/image650.png"/><Relationship Id="rId30" Type="http://schemas.openxmlformats.org/officeDocument/2006/relationships/oleObject" Target="../embeddings/oleObject147.bin"/><Relationship Id="rId35" Type="http://schemas.openxmlformats.org/officeDocument/2006/relationships/image" Target="../media/image654.png"/></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195.xml"/></Relationships>
</file>

<file path=ppt/slides/_rels/slide739.xml.rels><?xml version="1.0" encoding="UTF-8" standalone="yes"?>
<Relationships xmlns="http://schemas.openxmlformats.org/package/2006/relationships"><Relationship Id="rId3" Type="http://schemas.openxmlformats.org/officeDocument/2006/relationships/image" Target="../media/image656.jpeg"/><Relationship Id="rId2" Type="http://schemas.openxmlformats.org/officeDocument/2006/relationships/image" Target="../media/image4.png"/><Relationship Id="rId1" Type="http://schemas.openxmlformats.org/officeDocument/2006/relationships/slideLayout" Target="../slideLayouts/slideLayout280.xml"/></Relationships>
</file>

<file path=ppt/slides/_rels/slide74.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7.xml"/></Relationships>
</file>

<file path=ppt/slides/_rels/slide7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80.xml"/></Relationships>
</file>

<file path=ppt/slides/_rels/slide741.xml.rels><?xml version="1.0" encoding="UTF-8" standalone="yes"?>
<Relationships xmlns="http://schemas.openxmlformats.org/package/2006/relationships"><Relationship Id="rId3" Type="http://schemas.openxmlformats.org/officeDocument/2006/relationships/image" Target="../media/image657.png"/><Relationship Id="rId2" Type="http://schemas.openxmlformats.org/officeDocument/2006/relationships/image" Target="../media/image4.png"/><Relationship Id="rId1" Type="http://schemas.openxmlformats.org/officeDocument/2006/relationships/slideLayout" Target="../slideLayouts/slideLayout182.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3.xml.rels><?xml version="1.0" encoding="UTF-8" standalone="yes"?>
<Relationships xmlns="http://schemas.openxmlformats.org/package/2006/relationships"><Relationship Id="rId2" Type="http://schemas.openxmlformats.org/officeDocument/2006/relationships/image" Target="../media/image622.jpeg"/><Relationship Id="rId1" Type="http://schemas.openxmlformats.org/officeDocument/2006/relationships/slideLayout" Target="../slideLayouts/slideLayout281.xml"/></Relationships>
</file>

<file path=ppt/slides/_rels/slide744.xml.rels><?xml version="1.0" encoding="UTF-8" standalone="yes"?>
<Relationships xmlns="http://schemas.openxmlformats.org/package/2006/relationships"><Relationship Id="rId2" Type="http://schemas.openxmlformats.org/officeDocument/2006/relationships/image" Target="../media/image622.jpeg"/><Relationship Id="rId1" Type="http://schemas.openxmlformats.org/officeDocument/2006/relationships/slideLayout" Target="../slideLayouts/slideLayout7.xml"/></Relationships>
</file>

<file path=ppt/slides/_rels/slide745.xml.rels><?xml version="1.0" encoding="UTF-8" standalone="yes"?>
<Relationships xmlns="http://schemas.openxmlformats.org/package/2006/relationships"><Relationship Id="rId2" Type="http://schemas.openxmlformats.org/officeDocument/2006/relationships/image" Target="../media/image622.jpeg"/><Relationship Id="rId1" Type="http://schemas.openxmlformats.org/officeDocument/2006/relationships/slideLayout" Target="../slideLayouts/slideLayout198.xml"/></Relationships>
</file>

<file path=ppt/slides/_rels/slide746.xml.rels><?xml version="1.0" encoding="UTF-8" standalone="yes"?>
<Relationships xmlns="http://schemas.openxmlformats.org/package/2006/relationships"><Relationship Id="rId2" Type="http://schemas.openxmlformats.org/officeDocument/2006/relationships/image" Target="../media/image622.jpeg"/><Relationship Id="rId1" Type="http://schemas.openxmlformats.org/officeDocument/2006/relationships/slideLayout" Target="../slideLayouts/slideLayout198.xml"/></Relationships>
</file>

<file path=ppt/slides/_rels/slide7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4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49.xml.rels><?xml version="1.0" encoding="UTF-8" standalone="yes"?>
<Relationships xmlns="http://schemas.openxmlformats.org/package/2006/relationships"><Relationship Id="rId3" Type="http://schemas.openxmlformats.org/officeDocument/2006/relationships/image" Target="../media/image659.png"/><Relationship Id="rId2" Type="http://schemas.openxmlformats.org/officeDocument/2006/relationships/image" Target="../media/image658.png"/><Relationship Id="rId1" Type="http://schemas.openxmlformats.org/officeDocument/2006/relationships/slideLayout" Target="../slideLayouts/slideLayout57.xml"/></Relationships>
</file>

<file path=ppt/slides/_rels/slide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82.png"/></Relationships>
</file>

<file path=ppt/slides/_rels/slide750.xml.rels><?xml version="1.0" encoding="UTF-8" standalone="yes"?>
<Relationships xmlns="http://schemas.openxmlformats.org/package/2006/relationships"><Relationship Id="rId2" Type="http://schemas.openxmlformats.org/officeDocument/2006/relationships/image" Target="../media/image660.png"/><Relationship Id="rId1" Type="http://schemas.openxmlformats.org/officeDocument/2006/relationships/slideLayout" Target="../slideLayouts/slideLayout78.xml"/></Relationships>
</file>

<file path=ppt/slides/_rels/slide751.xml.rels><?xml version="1.0" encoding="UTF-8" standalone="yes"?>
<Relationships xmlns="http://schemas.openxmlformats.org/package/2006/relationships"><Relationship Id="rId2" Type="http://schemas.openxmlformats.org/officeDocument/2006/relationships/image" Target="../media/image661.png"/><Relationship Id="rId1" Type="http://schemas.openxmlformats.org/officeDocument/2006/relationships/slideLayout" Target="../slideLayouts/slideLayout103.xml"/></Relationships>
</file>

<file path=ppt/slides/_rels/slide752.xml.rels><?xml version="1.0" encoding="UTF-8" standalone="yes"?>
<Relationships xmlns="http://schemas.openxmlformats.org/package/2006/relationships"><Relationship Id="rId3" Type="http://schemas.openxmlformats.org/officeDocument/2006/relationships/image" Target="../media/image662.png"/><Relationship Id="rId2" Type="http://schemas.openxmlformats.org/officeDocument/2006/relationships/image" Target="../media/image4.png"/><Relationship Id="rId1" Type="http://schemas.openxmlformats.org/officeDocument/2006/relationships/slideLayout" Target="../slideLayouts/slideLayout137.xml"/><Relationship Id="rId4" Type="http://schemas.openxmlformats.org/officeDocument/2006/relationships/image" Target="../media/image663.png"/></Relationships>
</file>

<file path=ppt/slides/_rels/slide753.xml.rels><?xml version="1.0" encoding="UTF-8" standalone="yes"?>
<Relationships xmlns="http://schemas.openxmlformats.org/package/2006/relationships"><Relationship Id="rId3" Type="http://schemas.openxmlformats.org/officeDocument/2006/relationships/image" Target="../media/image664.png"/><Relationship Id="rId2" Type="http://schemas.openxmlformats.org/officeDocument/2006/relationships/image" Target="../media/image4.png"/><Relationship Id="rId1" Type="http://schemas.openxmlformats.org/officeDocument/2006/relationships/slideLayout" Target="../slideLayouts/slideLayout179.xml"/></Relationships>
</file>

<file path=ppt/slides/_rels/slide754.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755.xml.rels><?xml version="1.0" encoding="UTF-8" standalone="yes"?>
<Relationships xmlns="http://schemas.openxmlformats.org/package/2006/relationships"><Relationship Id="rId3" Type="http://schemas.openxmlformats.org/officeDocument/2006/relationships/image" Target="../media/image665.png"/><Relationship Id="rId2" Type="http://schemas.openxmlformats.org/officeDocument/2006/relationships/image" Target="../media/image4.png"/><Relationship Id="rId1" Type="http://schemas.openxmlformats.org/officeDocument/2006/relationships/slideLayout" Target="../slideLayouts/slideLayout232.xml"/></Relationships>
</file>

<file path=ppt/slides/_rels/slide756.xml.rels><?xml version="1.0" encoding="UTF-8" standalone="yes"?>
<Relationships xmlns="http://schemas.openxmlformats.org/package/2006/relationships"><Relationship Id="rId3" Type="http://schemas.openxmlformats.org/officeDocument/2006/relationships/image" Target="../media/image666.png"/><Relationship Id="rId2" Type="http://schemas.openxmlformats.org/officeDocument/2006/relationships/image" Target="../media/image4.png"/><Relationship Id="rId1" Type="http://schemas.openxmlformats.org/officeDocument/2006/relationships/slideLayout" Target="../slideLayouts/slideLayout235.xml"/></Relationships>
</file>

<file path=ppt/slides/_rels/slide757.xml.rels><?xml version="1.0" encoding="UTF-8" standalone="yes"?>
<Relationships xmlns="http://schemas.openxmlformats.org/package/2006/relationships"><Relationship Id="rId3" Type="http://schemas.openxmlformats.org/officeDocument/2006/relationships/image" Target="../media/image667.png"/><Relationship Id="rId2" Type="http://schemas.openxmlformats.org/officeDocument/2006/relationships/image" Target="../media/image4.png"/><Relationship Id="rId1" Type="http://schemas.openxmlformats.org/officeDocument/2006/relationships/slideLayout" Target="../slideLayouts/slideLayout186.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7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0.xml"/></Relationships>
</file>

<file path=ppt/slides/_rels/slide76.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7.xml"/></Relationships>
</file>

<file path=ppt/slides/_rels/slide760.xml.rels><?xml version="1.0" encoding="UTF-8" standalone="yes"?>
<Relationships xmlns="http://schemas.openxmlformats.org/package/2006/relationships"><Relationship Id="rId3" Type="http://schemas.openxmlformats.org/officeDocument/2006/relationships/image" Target="../media/image668.jpeg"/><Relationship Id="rId2" Type="http://schemas.openxmlformats.org/officeDocument/2006/relationships/image" Target="../media/image4.png"/><Relationship Id="rId1" Type="http://schemas.openxmlformats.org/officeDocument/2006/relationships/slideLayout" Target="../slideLayouts/slideLayout240.xml"/><Relationship Id="rId6" Type="http://schemas.openxmlformats.org/officeDocument/2006/relationships/image" Target="../media/image671.jpeg"/><Relationship Id="rId5" Type="http://schemas.openxmlformats.org/officeDocument/2006/relationships/image" Target="../media/image670.jpeg"/><Relationship Id="rId4" Type="http://schemas.openxmlformats.org/officeDocument/2006/relationships/image" Target="../media/image669.jpeg"/></Relationships>
</file>

<file path=ppt/slides/_rels/slide761.xml.rels><?xml version="1.0" encoding="UTF-8" standalone="yes"?>
<Relationships xmlns="http://schemas.openxmlformats.org/package/2006/relationships"><Relationship Id="rId3" Type="http://schemas.openxmlformats.org/officeDocument/2006/relationships/image" Target="../media/image672.jpeg"/><Relationship Id="rId2" Type="http://schemas.openxmlformats.org/officeDocument/2006/relationships/image" Target="../media/image4.png"/><Relationship Id="rId1" Type="http://schemas.openxmlformats.org/officeDocument/2006/relationships/slideLayout" Target="../slideLayouts/slideLayout191.xml"/></Relationships>
</file>

<file path=ppt/slides/_rels/slide762.xml.rels><?xml version="1.0" encoding="UTF-8" standalone="yes"?>
<Relationships xmlns="http://schemas.openxmlformats.org/package/2006/relationships"><Relationship Id="rId3" Type="http://schemas.openxmlformats.org/officeDocument/2006/relationships/image" Target="../media/image674.jpeg"/><Relationship Id="rId2" Type="http://schemas.openxmlformats.org/officeDocument/2006/relationships/slideLayout" Target="../slideLayouts/slideLayout242.xml"/><Relationship Id="rId1" Type="http://schemas.openxmlformats.org/officeDocument/2006/relationships/vmlDrawing" Target="../drawings/vmlDrawing57.vml"/><Relationship Id="rId5" Type="http://schemas.openxmlformats.org/officeDocument/2006/relationships/image" Target="../media/image673.wmf"/><Relationship Id="rId4" Type="http://schemas.openxmlformats.org/officeDocument/2006/relationships/oleObject" Target="../embeddings/oleObject151.bin"/></Relationships>
</file>

<file path=ppt/slides/_rels/slide7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2.xml"/></Relationships>
</file>

<file path=ppt/slides/_rels/slide7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3.xml"/></Relationships>
</file>

<file path=ppt/slides/_rels/slide765.xml.rels><?xml version="1.0" encoding="UTF-8" standalone="yes"?>
<Relationships xmlns="http://schemas.openxmlformats.org/package/2006/relationships"><Relationship Id="rId3" Type="http://schemas.openxmlformats.org/officeDocument/2006/relationships/image" Target="../media/image675.png"/><Relationship Id="rId2" Type="http://schemas.openxmlformats.org/officeDocument/2006/relationships/notesSlide" Target="../notesSlides/notesSlide72.xml"/><Relationship Id="rId1" Type="http://schemas.openxmlformats.org/officeDocument/2006/relationships/slideLayout" Target="../slideLayouts/slideLayout193.xml"/></Relationships>
</file>

<file path=ppt/slides/_rels/slide766.xml.rels><?xml version="1.0" encoding="UTF-8" standalone="yes"?>
<Relationships xmlns="http://schemas.openxmlformats.org/package/2006/relationships"><Relationship Id="rId3" Type="http://schemas.openxmlformats.org/officeDocument/2006/relationships/image" Target="../media/image676.png"/><Relationship Id="rId2" Type="http://schemas.openxmlformats.org/officeDocument/2006/relationships/image" Target="../media/image675.png"/><Relationship Id="rId1" Type="http://schemas.openxmlformats.org/officeDocument/2006/relationships/slideLayout" Target="../slideLayouts/slideLayout244.xml"/></Relationships>
</file>

<file path=ppt/slides/_rels/slide7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77.png"/><Relationship Id="rId1" Type="http://schemas.openxmlformats.org/officeDocument/2006/relationships/slideLayout" Target="../slideLayouts/slideLayout194.xml"/></Relationships>
</file>

<file path=ppt/slides/_rels/slide7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9.xml.rels><?xml version="1.0" encoding="UTF-8" standalone="yes"?>
<Relationships xmlns="http://schemas.openxmlformats.org/package/2006/relationships"><Relationship Id="rId8" Type="http://schemas.openxmlformats.org/officeDocument/2006/relationships/oleObject" Target="../embeddings/oleObject154.bin"/><Relationship Id="rId3" Type="http://schemas.openxmlformats.org/officeDocument/2006/relationships/image" Target="../media/image4.png"/><Relationship Id="rId7" Type="http://schemas.openxmlformats.org/officeDocument/2006/relationships/image" Target="../media/image679.png"/><Relationship Id="rId2" Type="http://schemas.openxmlformats.org/officeDocument/2006/relationships/slideLayout" Target="../slideLayouts/slideLayout15.xml"/><Relationship Id="rId1" Type="http://schemas.openxmlformats.org/officeDocument/2006/relationships/vmlDrawing" Target="../drawings/vmlDrawing58.vml"/><Relationship Id="rId6" Type="http://schemas.openxmlformats.org/officeDocument/2006/relationships/oleObject" Target="../embeddings/oleObject153.bin"/><Relationship Id="rId5" Type="http://schemas.openxmlformats.org/officeDocument/2006/relationships/image" Target="../media/image678.png"/><Relationship Id="rId4" Type="http://schemas.openxmlformats.org/officeDocument/2006/relationships/oleObject" Target="../embeddings/oleObject152.bin"/><Relationship Id="rId9" Type="http://schemas.openxmlformats.org/officeDocument/2006/relationships/image" Target="../media/image680.png"/></Relationships>
</file>

<file path=ppt/slides/_rels/slide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7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03.xml"/></Relationships>
</file>

<file path=ppt/slides/_rels/slide771.xml.rels><?xml version="1.0" encoding="UTF-8" standalone="yes"?>
<Relationships xmlns="http://schemas.openxmlformats.org/package/2006/relationships"><Relationship Id="rId2" Type="http://schemas.openxmlformats.org/officeDocument/2006/relationships/image" Target="../media/image681.png"/><Relationship Id="rId1" Type="http://schemas.openxmlformats.org/officeDocument/2006/relationships/slideLayout" Target="../slideLayouts/slideLayout137.xml"/></Relationships>
</file>

<file path=ppt/slides/_rels/slide772.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683.png"/><Relationship Id="rId2" Type="http://schemas.openxmlformats.org/officeDocument/2006/relationships/slideLayout" Target="../slideLayouts/slideLayout185.xml"/><Relationship Id="rId1" Type="http://schemas.openxmlformats.org/officeDocument/2006/relationships/vmlDrawing" Target="../drawings/vmlDrawing59.vml"/><Relationship Id="rId6" Type="http://schemas.openxmlformats.org/officeDocument/2006/relationships/oleObject" Target="../embeddings/oleObject156.bin"/><Relationship Id="rId5" Type="http://schemas.openxmlformats.org/officeDocument/2006/relationships/image" Target="../media/image682.png"/><Relationship Id="rId4" Type="http://schemas.openxmlformats.org/officeDocument/2006/relationships/oleObject" Target="../embeddings/oleObject155.bin"/></Relationships>
</file>

<file path=ppt/slides/_rels/slide773.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685.png"/><Relationship Id="rId2" Type="http://schemas.openxmlformats.org/officeDocument/2006/relationships/slideLayout" Target="../slideLayouts/slideLayout231.xml"/><Relationship Id="rId1" Type="http://schemas.openxmlformats.org/officeDocument/2006/relationships/vmlDrawing" Target="../drawings/vmlDrawing60.vml"/><Relationship Id="rId6" Type="http://schemas.openxmlformats.org/officeDocument/2006/relationships/oleObject" Target="../embeddings/oleObject158.bin"/><Relationship Id="rId5" Type="http://schemas.openxmlformats.org/officeDocument/2006/relationships/image" Target="../media/image684.png"/><Relationship Id="rId4" Type="http://schemas.openxmlformats.org/officeDocument/2006/relationships/oleObject" Target="../embeddings/oleObject157.bin"/></Relationships>
</file>

<file path=ppt/slides/_rels/slide774.xml.rels><?xml version="1.0" encoding="UTF-8" standalone="yes"?>
<Relationships xmlns="http://schemas.openxmlformats.org/package/2006/relationships"><Relationship Id="rId3" Type="http://schemas.openxmlformats.org/officeDocument/2006/relationships/image" Target="../media/image686.jpeg"/><Relationship Id="rId2" Type="http://schemas.openxmlformats.org/officeDocument/2006/relationships/image" Target="../media/image4.png"/><Relationship Id="rId1" Type="http://schemas.openxmlformats.org/officeDocument/2006/relationships/slideLayout" Target="../slideLayouts/slideLayout232.xml"/><Relationship Id="rId5" Type="http://schemas.openxmlformats.org/officeDocument/2006/relationships/image" Target="../media/image688.jpeg"/><Relationship Id="rId4" Type="http://schemas.openxmlformats.org/officeDocument/2006/relationships/image" Target="../media/image687.jpeg"/></Relationships>
</file>

<file path=ppt/slides/_rels/slide77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4.xml"/></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777.xml.rels><?xml version="1.0" encoding="UTF-8" standalone="yes"?>
<Relationships xmlns="http://schemas.openxmlformats.org/package/2006/relationships"><Relationship Id="rId3" Type="http://schemas.openxmlformats.org/officeDocument/2006/relationships/image" Target="../media/image689.png"/><Relationship Id="rId2" Type="http://schemas.openxmlformats.org/officeDocument/2006/relationships/image" Target="../media/image4.png"/><Relationship Id="rId1" Type="http://schemas.openxmlformats.org/officeDocument/2006/relationships/slideLayout" Target="../slideLayouts/slideLayout236.xml"/></Relationships>
</file>

<file path=ppt/slides/_rels/slide7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7.xml"/></Relationships>
</file>

<file path=ppt/slides/_rels/slide7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8.xml"/></Relationships>
</file>

<file path=ppt/slides/_rels/slide7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780.xml.rels><?xml version="1.0" encoding="UTF-8" standalone="yes"?>
<Relationships xmlns="http://schemas.openxmlformats.org/package/2006/relationships"><Relationship Id="rId3" Type="http://schemas.openxmlformats.org/officeDocument/2006/relationships/image" Target="../media/image690.jpeg"/><Relationship Id="rId2" Type="http://schemas.openxmlformats.org/officeDocument/2006/relationships/image" Target="../media/image4.png"/><Relationship Id="rId1" Type="http://schemas.openxmlformats.org/officeDocument/2006/relationships/slideLayout" Target="../slideLayouts/slideLayout187.xml"/></Relationships>
</file>

<file path=ppt/slides/_rels/slide781.xml.rels><?xml version="1.0" encoding="UTF-8" standalone="yes"?>
<Relationships xmlns="http://schemas.openxmlformats.org/package/2006/relationships"><Relationship Id="rId3" Type="http://schemas.openxmlformats.org/officeDocument/2006/relationships/image" Target="../media/image691.png"/><Relationship Id="rId2" Type="http://schemas.openxmlformats.org/officeDocument/2006/relationships/image" Target="../media/image4.png"/><Relationship Id="rId1" Type="http://schemas.openxmlformats.org/officeDocument/2006/relationships/slideLayout" Target="../slideLayouts/slideLayout188.xml"/></Relationships>
</file>

<file path=ppt/slides/_rels/slide7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9.xml"/></Relationships>
</file>

<file path=ppt/slides/_rels/slide783.xml.rels><?xml version="1.0" encoding="UTF-8" standalone="yes"?>
<Relationships xmlns="http://schemas.openxmlformats.org/package/2006/relationships"><Relationship Id="rId2" Type="http://schemas.openxmlformats.org/officeDocument/2006/relationships/image" Target="../media/image692.png"/><Relationship Id="rId1" Type="http://schemas.openxmlformats.org/officeDocument/2006/relationships/slideLayout" Target="../slideLayouts/slideLayout7.xml"/></Relationships>
</file>

<file path=ppt/slides/_rels/slide7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0.xml"/></Relationships>
</file>

<file path=ppt/slides/_rels/slide7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3.xml"/></Relationships>
</file>

<file path=ppt/slides/_rels/slide78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87.xml.rels><?xml version="1.0" encoding="UTF-8" standalone="yes"?>
<Relationships xmlns="http://schemas.openxmlformats.org/package/2006/relationships"><Relationship Id="rId2" Type="http://schemas.openxmlformats.org/officeDocument/2006/relationships/image" Target="../media/image693.png"/><Relationship Id="rId1" Type="http://schemas.openxmlformats.org/officeDocument/2006/relationships/slideLayout" Target="../slideLayouts/slideLayout14.xml"/></Relationships>
</file>

<file path=ppt/slides/_rels/slide788.xml.rels><?xml version="1.0" encoding="UTF-8" standalone="yes"?>
<Relationships xmlns="http://schemas.openxmlformats.org/package/2006/relationships"><Relationship Id="rId3" Type="http://schemas.openxmlformats.org/officeDocument/2006/relationships/image" Target="../media/image695.png"/><Relationship Id="rId2" Type="http://schemas.openxmlformats.org/officeDocument/2006/relationships/image" Target="../media/image694.png"/><Relationship Id="rId1" Type="http://schemas.openxmlformats.org/officeDocument/2006/relationships/slideLayout" Target="../slideLayouts/slideLayout14.xml"/></Relationships>
</file>

<file path=ppt/slides/_rels/slide789.xml.rels><?xml version="1.0" encoding="UTF-8" standalone="yes"?>
<Relationships xmlns="http://schemas.openxmlformats.org/package/2006/relationships"><Relationship Id="rId2" Type="http://schemas.openxmlformats.org/officeDocument/2006/relationships/image" Target="../media/image696.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90.xml.rels><?xml version="1.0" encoding="UTF-8" standalone="yes"?>
<Relationships xmlns="http://schemas.openxmlformats.org/package/2006/relationships"><Relationship Id="rId3" Type="http://schemas.openxmlformats.org/officeDocument/2006/relationships/image" Target="../media/image698.jpeg"/><Relationship Id="rId2" Type="http://schemas.openxmlformats.org/officeDocument/2006/relationships/image" Target="../media/image697.jpeg"/><Relationship Id="rId1" Type="http://schemas.openxmlformats.org/officeDocument/2006/relationships/slideLayout" Target="../slideLayouts/slideLayout13.xml"/><Relationship Id="rId4" Type="http://schemas.openxmlformats.org/officeDocument/2006/relationships/image" Target="../media/image699.jpeg"/></Relationships>
</file>

<file path=ppt/slides/_rels/slide791.xml.rels><?xml version="1.0" encoding="UTF-8" standalone="yes"?>
<Relationships xmlns="http://schemas.openxmlformats.org/package/2006/relationships"><Relationship Id="rId3" Type="http://schemas.openxmlformats.org/officeDocument/2006/relationships/image" Target="../media/image701.jpeg"/><Relationship Id="rId2" Type="http://schemas.openxmlformats.org/officeDocument/2006/relationships/image" Target="../media/image700.jpeg"/><Relationship Id="rId1" Type="http://schemas.openxmlformats.org/officeDocument/2006/relationships/slideLayout" Target="../slideLayouts/slideLayout14.xml"/></Relationships>
</file>

<file path=ppt/slides/_rels/slide79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7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8.xml.rels><?xml version="1.0" encoding="UTF-8" standalone="yes"?>
<Relationships xmlns="http://schemas.openxmlformats.org/package/2006/relationships"><Relationship Id="rId3" Type="http://schemas.openxmlformats.org/officeDocument/2006/relationships/image" Target="../media/image703.png"/><Relationship Id="rId2" Type="http://schemas.openxmlformats.org/officeDocument/2006/relationships/image" Target="../media/image702.png"/><Relationship Id="rId1" Type="http://schemas.openxmlformats.org/officeDocument/2006/relationships/slideLayout" Target="../slideLayouts/slideLayout13.xml"/><Relationship Id="rId6" Type="http://schemas.openxmlformats.org/officeDocument/2006/relationships/image" Target="../media/image4.png"/><Relationship Id="rId5" Type="http://schemas.openxmlformats.org/officeDocument/2006/relationships/image" Target="../media/image705.png"/><Relationship Id="rId4" Type="http://schemas.openxmlformats.org/officeDocument/2006/relationships/image" Target="../media/image704.png"/></Relationships>
</file>

<file path=ppt/slides/_rels/slide799.xml.rels><?xml version="1.0" encoding="UTF-8" standalone="yes"?>
<Relationships xmlns="http://schemas.openxmlformats.org/package/2006/relationships"><Relationship Id="rId3" Type="http://schemas.openxmlformats.org/officeDocument/2006/relationships/image" Target="../media/image706.png"/><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oleObject" Target="../embeddings/oleObject20.bin"/><Relationship Id="rId7" Type="http://schemas.openxmlformats.org/officeDocument/2006/relationships/oleObject" Target="../embeddings/oleObject22.bin"/><Relationship Id="rId2" Type="http://schemas.openxmlformats.org/officeDocument/2006/relationships/slideLayout" Target="../slideLayouts/slideLayout7.xml"/><Relationship Id="rId1" Type="http://schemas.openxmlformats.org/officeDocument/2006/relationships/vmlDrawing" Target="../drawings/vmlDrawing5.vml"/><Relationship Id="rId6" Type="http://schemas.openxmlformats.org/officeDocument/2006/relationships/image" Target="../media/image86.png"/><Relationship Id="rId5" Type="http://schemas.openxmlformats.org/officeDocument/2006/relationships/oleObject" Target="../embeddings/oleObject21.bin"/><Relationship Id="rId4" Type="http://schemas.openxmlformats.org/officeDocument/2006/relationships/image" Target="../media/image85.png"/></Relationships>
</file>

<file path=ppt/slides/_rels/slide8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4.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8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57.xml"/></Relationships>
</file>

<file path=ppt/slides/_rels/slide8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8.xml"/></Relationships>
</file>

<file path=ppt/slides/_rels/slide8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8.xml"/></Relationships>
</file>

<file path=ppt/slides/_rels/slide808.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8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78.xml"/></Relationships>
</file>

<file path=ppt/slides/_rels/slide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vmlDrawing" Target="../drawings/vmlDrawing6.vml"/><Relationship Id="rId6" Type="http://schemas.openxmlformats.org/officeDocument/2006/relationships/image" Target="../media/image88.png"/><Relationship Id="rId5" Type="http://schemas.openxmlformats.org/officeDocument/2006/relationships/oleObject" Target="../embeddings/oleObject23.bin"/><Relationship Id="rId4" Type="http://schemas.openxmlformats.org/officeDocument/2006/relationships/image" Target="../media/image5.png"/></Relationships>
</file>

<file path=ppt/slides/_rels/slide810.xml.rels><?xml version="1.0" encoding="UTF-8" standalone="yes"?>
<Relationships xmlns="http://schemas.openxmlformats.org/package/2006/relationships"><Relationship Id="rId3" Type="http://schemas.openxmlformats.org/officeDocument/2006/relationships/image" Target="../media/image707.png"/><Relationship Id="rId2" Type="http://schemas.openxmlformats.org/officeDocument/2006/relationships/image" Target="../media/image4.png"/><Relationship Id="rId1" Type="http://schemas.openxmlformats.org/officeDocument/2006/relationships/slideLayout" Target="../slideLayouts/slideLayout179.xml"/></Relationships>
</file>

<file path=ppt/slides/_rels/slide811.xml.rels><?xml version="1.0" encoding="UTF-8" standalone="yes"?>
<Relationships xmlns="http://schemas.openxmlformats.org/package/2006/relationships"><Relationship Id="rId2" Type="http://schemas.openxmlformats.org/officeDocument/2006/relationships/image" Target="../media/image708.png"/><Relationship Id="rId1" Type="http://schemas.openxmlformats.org/officeDocument/2006/relationships/slideLayout" Target="../slideLayouts/slideLayout184.xml"/></Relationships>
</file>

<file path=ppt/slides/_rels/slide812.xml.rels><?xml version="1.0" encoding="UTF-8" standalone="yes"?>
<Relationships xmlns="http://schemas.openxmlformats.org/package/2006/relationships"><Relationship Id="rId3" Type="http://schemas.openxmlformats.org/officeDocument/2006/relationships/image" Target="../media/image710.png"/><Relationship Id="rId2" Type="http://schemas.openxmlformats.org/officeDocument/2006/relationships/image" Target="../media/image709.png"/><Relationship Id="rId1" Type="http://schemas.openxmlformats.org/officeDocument/2006/relationships/slideLayout" Target="../slideLayouts/slideLayout238.xml"/></Relationships>
</file>

<file path=ppt/slides/_rels/slide813.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815.xml.rels><?xml version="1.0" encoding="UTF-8" standalone="yes"?>
<Relationships xmlns="http://schemas.openxmlformats.org/package/2006/relationships"><Relationship Id="rId3" Type="http://schemas.openxmlformats.org/officeDocument/2006/relationships/oleObject" Target="../embeddings/oleObject159.bin"/><Relationship Id="rId2" Type="http://schemas.openxmlformats.org/officeDocument/2006/relationships/slideLayout" Target="../slideLayouts/slideLayout13.xml"/><Relationship Id="rId1" Type="http://schemas.openxmlformats.org/officeDocument/2006/relationships/vmlDrawing" Target="../drawings/vmlDrawing61.vml"/><Relationship Id="rId6" Type="http://schemas.openxmlformats.org/officeDocument/2006/relationships/image" Target="../media/image712.wmf"/><Relationship Id="rId5" Type="http://schemas.openxmlformats.org/officeDocument/2006/relationships/oleObject" Target="../embeddings/oleObject160.bin"/><Relationship Id="rId4" Type="http://schemas.openxmlformats.org/officeDocument/2006/relationships/image" Target="../media/image711.wmf"/></Relationships>
</file>

<file path=ppt/slides/_rels/slide816.xml.rels><?xml version="1.0" encoding="UTF-8" standalone="yes"?>
<Relationships xmlns="http://schemas.openxmlformats.org/package/2006/relationships"><Relationship Id="rId8" Type="http://schemas.openxmlformats.org/officeDocument/2006/relationships/oleObject" Target="../embeddings/oleObject163.bin"/><Relationship Id="rId13" Type="http://schemas.openxmlformats.org/officeDocument/2006/relationships/image" Target="../media/image717.wmf"/><Relationship Id="rId3" Type="http://schemas.openxmlformats.org/officeDocument/2006/relationships/image" Target="../media/image4.png"/><Relationship Id="rId7" Type="http://schemas.openxmlformats.org/officeDocument/2006/relationships/image" Target="../media/image714.wmf"/><Relationship Id="rId12" Type="http://schemas.openxmlformats.org/officeDocument/2006/relationships/oleObject" Target="../embeddings/oleObject165.bin"/><Relationship Id="rId2" Type="http://schemas.openxmlformats.org/officeDocument/2006/relationships/slideLayout" Target="../slideLayouts/slideLayout13.xml"/><Relationship Id="rId1" Type="http://schemas.openxmlformats.org/officeDocument/2006/relationships/vmlDrawing" Target="../drawings/vmlDrawing62.vml"/><Relationship Id="rId6" Type="http://schemas.openxmlformats.org/officeDocument/2006/relationships/oleObject" Target="../embeddings/oleObject162.bin"/><Relationship Id="rId11" Type="http://schemas.openxmlformats.org/officeDocument/2006/relationships/image" Target="../media/image716.wmf"/><Relationship Id="rId5" Type="http://schemas.openxmlformats.org/officeDocument/2006/relationships/image" Target="../media/image713.wmf"/><Relationship Id="rId15" Type="http://schemas.openxmlformats.org/officeDocument/2006/relationships/image" Target="../media/image718.wmf"/><Relationship Id="rId10" Type="http://schemas.openxmlformats.org/officeDocument/2006/relationships/oleObject" Target="../embeddings/oleObject164.bin"/><Relationship Id="rId4" Type="http://schemas.openxmlformats.org/officeDocument/2006/relationships/oleObject" Target="../embeddings/oleObject161.bin"/><Relationship Id="rId9" Type="http://schemas.openxmlformats.org/officeDocument/2006/relationships/image" Target="../media/image715.wmf"/><Relationship Id="rId14" Type="http://schemas.openxmlformats.org/officeDocument/2006/relationships/oleObject" Target="../embeddings/oleObject166.bin"/></Relationships>
</file>

<file path=ppt/slides/_rels/slide817.xml.rels><?xml version="1.0" encoding="UTF-8" standalone="yes"?>
<Relationships xmlns="http://schemas.openxmlformats.org/package/2006/relationships"><Relationship Id="rId8" Type="http://schemas.openxmlformats.org/officeDocument/2006/relationships/image" Target="../media/image715.wmf"/><Relationship Id="rId3" Type="http://schemas.openxmlformats.org/officeDocument/2006/relationships/oleObject" Target="../embeddings/oleObject167.bin"/><Relationship Id="rId7" Type="http://schemas.openxmlformats.org/officeDocument/2006/relationships/oleObject" Target="../embeddings/oleObject169.bin"/><Relationship Id="rId2" Type="http://schemas.openxmlformats.org/officeDocument/2006/relationships/slideLayout" Target="../slideLayouts/slideLayout7.xml"/><Relationship Id="rId1" Type="http://schemas.openxmlformats.org/officeDocument/2006/relationships/vmlDrawing" Target="../drawings/vmlDrawing63.vml"/><Relationship Id="rId6" Type="http://schemas.openxmlformats.org/officeDocument/2006/relationships/image" Target="../media/image714.wmf"/><Relationship Id="rId5" Type="http://schemas.openxmlformats.org/officeDocument/2006/relationships/oleObject" Target="../embeddings/oleObject168.bin"/><Relationship Id="rId10" Type="http://schemas.openxmlformats.org/officeDocument/2006/relationships/image" Target="../media/image716.wmf"/><Relationship Id="rId4" Type="http://schemas.openxmlformats.org/officeDocument/2006/relationships/image" Target="../media/image713.wmf"/><Relationship Id="rId9" Type="http://schemas.openxmlformats.org/officeDocument/2006/relationships/oleObject" Target="../embeddings/oleObject170.bin"/></Relationships>
</file>

<file path=ppt/slides/_rels/slide818.xml.rels><?xml version="1.0" encoding="UTF-8" standalone="yes"?>
<Relationships xmlns="http://schemas.openxmlformats.org/package/2006/relationships"><Relationship Id="rId8" Type="http://schemas.openxmlformats.org/officeDocument/2006/relationships/image" Target="../media/image714.wmf"/><Relationship Id="rId3" Type="http://schemas.openxmlformats.org/officeDocument/2006/relationships/oleObject" Target="../embeddings/oleObject171.bin"/><Relationship Id="rId7" Type="http://schemas.openxmlformats.org/officeDocument/2006/relationships/oleObject" Target="../embeddings/oleObject173.bin"/><Relationship Id="rId12" Type="http://schemas.openxmlformats.org/officeDocument/2006/relationships/image" Target="../media/image718.wmf"/><Relationship Id="rId2" Type="http://schemas.openxmlformats.org/officeDocument/2006/relationships/slideLayout" Target="../slideLayouts/slideLayout13.xml"/><Relationship Id="rId1" Type="http://schemas.openxmlformats.org/officeDocument/2006/relationships/vmlDrawing" Target="../drawings/vmlDrawing64.vml"/><Relationship Id="rId6" Type="http://schemas.openxmlformats.org/officeDocument/2006/relationships/image" Target="../media/image713.wmf"/><Relationship Id="rId11" Type="http://schemas.openxmlformats.org/officeDocument/2006/relationships/oleObject" Target="../embeddings/oleObject175.bin"/><Relationship Id="rId5" Type="http://schemas.openxmlformats.org/officeDocument/2006/relationships/oleObject" Target="../embeddings/oleObject172.bin"/><Relationship Id="rId10" Type="http://schemas.openxmlformats.org/officeDocument/2006/relationships/image" Target="../media/image717.wmf"/><Relationship Id="rId4" Type="http://schemas.openxmlformats.org/officeDocument/2006/relationships/image" Target="../media/image719.emf"/><Relationship Id="rId9" Type="http://schemas.openxmlformats.org/officeDocument/2006/relationships/oleObject" Target="../embeddings/oleObject174.bin"/></Relationships>
</file>

<file path=ppt/slides/_rels/slide819.xml.rels><?xml version="1.0" encoding="UTF-8" standalone="yes"?>
<Relationships xmlns="http://schemas.openxmlformats.org/package/2006/relationships"><Relationship Id="rId3" Type="http://schemas.openxmlformats.org/officeDocument/2006/relationships/oleObject" Target="../embeddings/oleObject176.bin"/><Relationship Id="rId2" Type="http://schemas.openxmlformats.org/officeDocument/2006/relationships/slideLayout" Target="../slideLayouts/slideLayout13.xml"/><Relationship Id="rId1" Type="http://schemas.openxmlformats.org/officeDocument/2006/relationships/vmlDrawing" Target="../drawings/vmlDrawing65.vml"/><Relationship Id="rId6" Type="http://schemas.openxmlformats.org/officeDocument/2006/relationships/image" Target="../media/image714.wmf"/><Relationship Id="rId5" Type="http://schemas.openxmlformats.org/officeDocument/2006/relationships/oleObject" Target="../embeddings/oleObject177.bin"/><Relationship Id="rId4" Type="http://schemas.openxmlformats.org/officeDocument/2006/relationships/image" Target="../media/image713.wmf"/></Relationships>
</file>

<file path=ppt/slides/_rels/slide82.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Layout" Target="../slideLayouts/slideLayout7.xml"/><Relationship Id="rId1" Type="http://schemas.openxmlformats.org/officeDocument/2006/relationships/vmlDrawing" Target="../drawings/vmlDrawing7.v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png"/></Relationships>
</file>

<file path=ppt/slides/_rels/slide820.xml.rels><?xml version="1.0" encoding="UTF-8" standalone="yes"?>
<Relationships xmlns="http://schemas.openxmlformats.org/package/2006/relationships"><Relationship Id="rId3" Type="http://schemas.openxmlformats.org/officeDocument/2006/relationships/oleObject" Target="../embeddings/oleObject178.bin"/><Relationship Id="rId2" Type="http://schemas.openxmlformats.org/officeDocument/2006/relationships/slideLayout" Target="../slideLayouts/slideLayout13.xml"/><Relationship Id="rId1" Type="http://schemas.openxmlformats.org/officeDocument/2006/relationships/vmlDrawing" Target="../drawings/vmlDrawing66.vml"/><Relationship Id="rId6" Type="http://schemas.openxmlformats.org/officeDocument/2006/relationships/image" Target="../media/image721.wmf"/><Relationship Id="rId5" Type="http://schemas.openxmlformats.org/officeDocument/2006/relationships/oleObject" Target="../embeddings/oleObject179.bin"/><Relationship Id="rId4" Type="http://schemas.openxmlformats.org/officeDocument/2006/relationships/image" Target="../media/image720.wmf"/></Relationships>
</file>

<file path=ppt/slides/_rels/slide821.xml.rels><?xml version="1.0" encoding="UTF-8" standalone="yes"?>
<Relationships xmlns="http://schemas.openxmlformats.org/package/2006/relationships"><Relationship Id="rId3" Type="http://schemas.openxmlformats.org/officeDocument/2006/relationships/image" Target="../media/image723.png"/><Relationship Id="rId2" Type="http://schemas.openxmlformats.org/officeDocument/2006/relationships/image" Target="../media/image722.png"/><Relationship Id="rId1" Type="http://schemas.openxmlformats.org/officeDocument/2006/relationships/slideLayout" Target="../slideLayouts/slideLayout7.xml"/></Relationships>
</file>

<file path=ppt/slides/_rels/slide822.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14.wmf"/><Relationship Id="rId2" Type="http://schemas.openxmlformats.org/officeDocument/2006/relationships/slideLayout" Target="../slideLayouts/slideLayout13.xml"/><Relationship Id="rId1" Type="http://schemas.openxmlformats.org/officeDocument/2006/relationships/vmlDrawing" Target="../drawings/vmlDrawing67.vml"/><Relationship Id="rId6" Type="http://schemas.openxmlformats.org/officeDocument/2006/relationships/oleObject" Target="../embeddings/oleObject181.bin"/><Relationship Id="rId5" Type="http://schemas.openxmlformats.org/officeDocument/2006/relationships/image" Target="../media/image713.wmf"/><Relationship Id="rId4" Type="http://schemas.openxmlformats.org/officeDocument/2006/relationships/oleObject" Target="../embeddings/oleObject180.bin"/></Relationships>
</file>

<file path=ppt/slides/_rels/slide8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xml"/></Relationships>
</file>

<file path=ppt/slides/_rels/slide824.xml.rels><?xml version="1.0" encoding="UTF-8" standalone="yes"?>
<Relationships xmlns="http://schemas.openxmlformats.org/package/2006/relationships"><Relationship Id="rId8" Type="http://schemas.openxmlformats.org/officeDocument/2006/relationships/oleObject" Target="../embeddings/oleObject184.bin"/><Relationship Id="rId13" Type="http://schemas.openxmlformats.org/officeDocument/2006/relationships/oleObject" Target="../embeddings/oleObject187.bin"/><Relationship Id="rId3" Type="http://schemas.openxmlformats.org/officeDocument/2006/relationships/oleObject" Target="../embeddings/oleObject182.bin"/><Relationship Id="rId7" Type="http://schemas.openxmlformats.org/officeDocument/2006/relationships/image" Target="../media/image4.png"/><Relationship Id="rId12" Type="http://schemas.openxmlformats.org/officeDocument/2006/relationships/image" Target="../media/image727.wmf"/><Relationship Id="rId2" Type="http://schemas.openxmlformats.org/officeDocument/2006/relationships/slideLayout" Target="../slideLayouts/slideLayout13.xml"/><Relationship Id="rId1" Type="http://schemas.openxmlformats.org/officeDocument/2006/relationships/vmlDrawing" Target="../drawings/vmlDrawing68.vml"/><Relationship Id="rId6" Type="http://schemas.openxmlformats.org/officeDocument/2006/relationships/image" Target="../media/image725.wmf"/><Relationship Id="rId11" Type="http://schemas.openxmlformats.org/officeDocument/2006/relationships/oleObject" Target="../embeddings/oleObject186.bin"/><Relationship Id="rId5" Type="http://schemas.openxmlformats.org/officeDocument/2006/relationships/oleObject" Target="../embeddings/oleObject183.bin"/><Relationship Id="rId10" Type="http://schemas.openxmlformats.org/officeDocument/2006/relationships/oleObject" Target="../embeddings/oleObject185.bin"/><Relationship Id="rId4" Type="http://schemas.openxmlformats.org/officeDocument/2006/relationships/image" Target="../media/image724.wmf"/><Relationship Id="rId9" Type="http://schemas.openxmlformats.org/officeDocument/2006/relationships/image" Target="../media/image726.wmf"/><Relationship Id="rId14" Type="http://schemas.openxmlformats.org/officeDocument/2006/relationships/image" Target="../media/image728.wmf"/></Relationships>
</file>

<file path=ppt/slides/_rels/slide825.xml.rels><?xml version="1.0" encoding="UTF-8" standalone="yes"?>
<Relationships xmlns="http://schemas.openxmlformats.org/package/2006/relationships"><Relationship Id="rId3" Type="http://schemas.openxmlformats.org/officeDocument/2006/relationships/oleObject" Target="../embeddings/oleObject188.bin"/><Relationship Id="rId2" Type="http://schemas.openxmlformats.org/officeDocument/2006/relationships/slideLayout" Target="../slideLayouts/slideLayout13.xml"/><Relationship Id="rId1" Type="http://schemas.openxmlformats.org/officeDocument/2006/relationships/vmlDrawing" Target="../drawings/vmlDrawing69.vml"/><Relationship Id="rId6" Type="http://schemas.openxmlformats.org/officeDocument/2006/relationships/image" Target="../media/image712.wmf"/><Relationship Id="rId5" Type="http://schemas.openxmlformats.org/officeDocument/2006/relationships/oleObject" Target="../embeddings/oleObject189.bin"/><Relationship Id="rId4" Type="http://schemas.openxmlformats.org/officeDocument/2006/relationships/image" Target="../media/image711.wmf"/></Relationships>
</file>

<file path=ppt/slides/_rels/slide8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7.xml"/><Relationship Id="rId1" Type="http://schemas.openxmlformats.org/officeDocument/2006/relationships/vmlDrawing" Target="../drawings/vmlDrawing8.v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8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31.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3.xml"/></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33.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834.xml.rels><?xml version="1.0" encoding="UTF-8" standalone="yes"?>
<Relationships xmlns="http://schemas.openxmlformats.org/package/2006/relationships"><Relationship Id="rId2" Type="http://schemas.openxmlformats.org/officeDocument/2006/relationships/image" Target="../media/image729.png"/><Relationship Id="rId1" Type="http://schemas.openxmlformats.org/officeDocument/2006/relationships/slideLayout" Target="../slideLayouts/slideLayout57.xml"/></Relationships>
</file>

<file path=ppt/slides/_rels/slide835.xml.rels><?xml version="1.0" encoding="UTF-8" standalone="yes"?>
<Relationships xmlns="http://schemas.openxmlformats.org/package/2006/relationships"><Relationship Id="rId3" Type="http://schemas.openxmlformats.org/officeDocument/2006/relationships/image" Target="../media/image730.png"/><Relationship Id="rId2" Type="http://schemas.openxmlformats.org/officeDocument/2006/relationships/image" Target="../media/image4.png"/><Relationship Id="rId1" Type="http://schemas.openxmlformats.org/officeDocument/2006/relationships/slideLayout" Target="../slideLayouts/slideLayout68.xml"/><Relationship Id="rId4" Type="http://schemas.openxmlformats.org/officeDocument/2006/relationships/image" Target="../media/image731.png"/></Relationships>
</file>

<file path=ppt/slides/_rels/slide8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8.xml"/></Relationships>
</file>

<file path=ppt/slides/_rels/slide8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2.png"/><Relationship Id="rId1" Type="http://schemas.openxmlformats.org/officeDocument/2006/relationships/slideLayout" Target="../slideLayouts/slideLayout103.xml"/><Relationship Id="rId4" Type="http://schemas.openxmlformats.org/officeDocument/2006/relationships/image" Target="../media/image733.png"/></Relationships>
</file>

<file path=ppt/slides/_rels/slide8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37.xml"/></Relationships>
</file>

<file path=ppt/slides/_rels/slide839.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35.wmf"/><Relationship Id="rId2" Type="http://schemas.openxmlformats.org/officeDocument/2006/relationships/slideLayout" Target="../slideLayouts/slideLayout178.xml"/><Relationship Id="rId1" Type="http://schemas.openxmlformats.org/officeDocument/2006/relationships/vmlDrawing" Target="../drawings/vmlDrawing70.vml"/><Relationship Id="rId6" Type="http://schemas.openxmlformats.org/officeDocument/2006/relationships/oleObject" Target="../embeddings/oleObject191.bin"/><Relationship Id="rId5" Type="http://schemas.openxmlformats.org/officeDocument/2006/relationships/image" Target="../media/image734.wmf"/><Relationship Id="rId4" Type="http://schemas.openxmlformats.org/officeDocument/2006/relationships/oleObject" Target="../embeddings/oleObject190.bin"/></Relationships>
</file>

<file path=ppt/slides/_rels/slide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79.xml"/></Relationships>
</file>

<file path=ppt/slides/_rels/slide841.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842.xml.rels><?xml version="1.0" encoding="UTF-8" standalone="yes"?>
<Relationships xmlns="http://schemas.openxmlformats.org/package/2006/relationships"><Relationship Id="rId3" Type="http://schemas.openxmlformats.org/officeDocument/2006/relationships/image" Target="../media/image738.png"/><Relationship Id="rId7" Type="http://schemas.openxmlformats.org/officeDocument/2006/relationships/image" Target="../media/image737.wmf"/><Relationship Id="rId2" Type="http://schemas.openxmlformats.org/officeDocument/2006/relationships/slideLayout" Target="../slideLayouts/slideLayout232.xml"/><Relationship Id="rId1" Type="http://schemas.openxmlformats.org/officeDocument/2006/relationships/vmlDrawing" Target="../drawings/vmlDrawing71.vml"/><Relationship Id="rId6" Type="http://schemas.openxmlformats.org/officeDocument/2006/relationships/oleObject" Target="../embeddings/oleObject193.bin"/><Relationship Id="rId5" Type="http://schemas.openxmlformats.org/officeDocument/2006/relationships/image" Target="../media/image736.wmf"/><Relationship Id="rId4" Type="http://schemas.openxmlformats.org/officeDocument/2006/relationships/oleObject" Target="../embeddings/oleObject192.bin"/></Relationships>
</file>

<file path=ppt/slides/_rels/slide843.xml.rels><?xml version="1.0" encoding="UTF-8" standalone="yes"?>
<Relationships xmlns="http://schemas.openxmlformats.org/package/2006/relationships"><Relationship Id="rId3" Type="http://schemas.openxmlformats.org/officeDocument/2006/relationships/oleObject" Target="../embeddings/oleObject194.bin"/><Relationship Id="rId2" Type="http://schemas.openxmlformats.org/officeDocument/2006/relationships/slideLayout" Target="../slideLayouts/slideLayout233.xml"/><Relationship Id="rId1" Type="http://schemas.openxmlformats.org/officeDocument/2006/relationships/vmlDrawing" Target="../drawings/vmlDrawing72.vml"/><Relationship Id="rId4" Type="http://schemas.openxmlformats.org/officeDocument/2006/relationships/image" Target="../media/image739.png"/></Relationships>
</file>

<file path=ppt/slides/_rels/slide84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41.wmf"/><Relationship Id="rId2" Type="http://schemas.openxmlformats.org/officeDocument/2006/relationships/slideLayout" Target="../slideLayouts/slideLayout234.xml"/><Relationship Id="rId1" Type="http://schemas.openxmlformats.org/officeDocument/2006/relationships/vmlDrawing" Target="../drawings/vmlDrawing73.vml"/><Relationship Id="rId6" Type="http://schemas.openxmlformats.org/officeDocument/2006/relationships/oleObject" Target="../embeddings/oleObject196.bin"/><Relationship Id="rId5" Type="http://schemas.openxmlformats.org/officeDocument/2006/relationships/image" Target="../media/image740.wmf"/><Relationship Id="rId4" Type="http://schemas.openxmlformats.org/officeDocument/2006/relationships/oleObject" Target="../embeddings/oleObject195.bin"/></Relationships>
</file>

<file path=ppt/slides/_rels/slide845.xml.rels><?xml version="1.0" encoding="UTF-8" standalone="yes"?>
<Relationships xmlns="http://schemas.openxmlformats.org/package/2006/relationships"><Relationship Id="rId3" Type="http://schemas.openxmlformats.org/officeDocument/2006/relationships/oleObject" Target="../embeddings/oleObject197.bin"/><Relationship Id="rId2" Type="http://schemas.openxmlformats.org/officeDocument/2006/relationships/slideLayout" Target="../slideLayouts/slideLayout235.xml"/><Relationship Id="rId1" Type="http://schemas.openxmlformats.org/officeDocument/2006/relationships/vmlDrawing" Target="../drawings/vmlDrawing74.vml"/><Relationship Id="rId6" Type="http://schemas.openxmlformats.org/officeDocument/2006/relationships/image" Target="../media/image742.png"/><Relationship Id="rId5" Type="http://schemas.openxmlformats.org/officeDocument/2006/relationships/image" Target="../media/image738.png"/><Relationship Id="rId4" Type="http://schemas.openxmlformats.org/officeDocument/2006/relationships/image" Target="../media/image739.png"/></Relationships>
</file>

<file path=ppt/slides/_rels/slide84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37.wmf"/><Relationship Id="rId2" Type="http://schemas.openxmlformats.org/officeDocument/2006/relationships/slideLayout" Target="../slideLayouts/slideLayout236.xml"/><Relationship Id="rId1" Type="http://schemas.openxmlformats.org/officeDocument/2006/relationships/vmlDrawing" Target="../drawings/vmlDrawing75.vml"/><Relationship Id="rId6" Type="http://schemas.openxmlformats.org/officeDocument/2006/relationships/oleObject" Target="../embeddings/oleObject199.bin"/><Relationship Id="rId5" Type="http://schemas.openxmlformats.org/officeDocument/2006/relationships/image" Target="../media/image736.wmf"/><Relationship Id="rId4" Type="http://schemas.openxmlformats.org/officeDocument/2006/relationships/oleObject" Target="../embeddings/oleObject198.bin"/></Relationships>
</file>

<file path=ppt/slides/_rels/slide8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8.xml"/></Relationships>
</file>

<file path=ppt/slides/_rels/slide851.xml.rels><?xml version="1.0" encoding="UTF-8" standalone="yes"?>
<Relationships xmlns="http://schemas.openxmlformats.org/package/2006/relationships"><Relationship Id="rId3" Type="http://schemas.openxmlformats.org/officeDocument/2006/relationships/oleObject" Target="../embeddings/oleObject200.bin"/><Relationship Id="rId2" Type="http://schemas.openxmlformats.org/officeDocument/2006/relationships/slideLayout" Target="../slideLayouts/slideLayout186.xml"/><Relationship Id="rId1" Type="http://schemas.openxmlformats.org/officeDocument/2006/relationships/vmlDrawing" Target="../drawings/vmlDrawing76.vml"/><Relationship Id="rId6" Type="http://schemas.openxmlformats.org/officeDocument/2006/relationships/image" Target="../media/image744.png"/><Relationship Id="rId5" Type="http://schemas.openxmlformats.org/officeDocument/2006/relationships/oleObject" Target="../embeddings/oleObject201.bin"/><Relationship Id="rId4" Type="http://schemas.openxmlformats.org/officeDocument/2006/relationships/image" Target="../media/image743.png"/></Relationships>
</file>

<file path=ppt/slides/_rels/slide8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7.xml"/></Relationships>
</file>

<file path=ppt/slides/_rels/slide853.xml.rels><?xml version="1.0" encoding="UTF-8" standalone="yes"?>
<Relationships xmlns="http://schemas.openxmlformats.org/package/2006/relationships"><Relationship Id="rId3" Type="http://schemas.openxmlformats.org/officeDocument/2006/relationships/oleObject" Target="../embeddings/oleObject202.bin"/><Relationship Id="rId2" Type="http://schemas.openxmlformats.org/officeDocument/2006/relationships/slideLayout" Target="../slideLayouts/slideLayout188.xml"/><Relationship Id="rId1" Type="http://schemas.openxmlformats.org/officeDocument/2006/relationships/vmlDrawing" Target="../drawings/vmlDrawing77.vml"/><Relationship Id="rId6" Type="http://schemas.openxmlformats.org/officeDocument/2006/relationships/image" Target="../media/image746.png"/><Relationship Id="rId5" Type="http://schemas.openxmlformats.org/officeDocument/2006/relationships/oleObject" Target="../embeddings/oleObject203.bin"/><Relationship Id="rId4" Type="http://schemas.openxmlformats.org/officeDocument/2006/relationships/image" Target="../media/image745.png"/></Relationships>
</file>

<file path=ppt/slides/_rels/slide8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39.xml"/></Relationships>
</file>

<file path=ppt/slides/_rels/slide8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9.xml"/></Relationships>
</file>

<file path=ppt/slides/_rels/slide8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90.xml"/></Relationships>
</file>

<file path=ppt/slides/_rels/slide8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0.xml"/></Relationships>
</file>

<file path=ppt/slides/_rels/slide858.xml.rels><?xml version="1.0" encoding="UTF-8" standalone="yes"?>
<Relationships xmlns="http://schemas.openxmlformats.org/package/2006/relationships"><Relationship Id="rId3" Type="http://schemas.openxmlformats.org/officeDocument/2006/relationships/image" Target="../media/image748.jpeg"/><Relationship Id="rId2" Type="http://schemas.openxmlformats.org/officeDocument/2006/relationships/image" Target="../media/image747.jpeg"/><Relationship Id="rId1" Type="http://schemas.openxmlformats.org/officeDocument/2006/relationships/slideLayout" Target="../slideLayouts/slideLayout191.xml"/></Relationships>
</file>

<file path=ppt/slides/_rels/slide859.xml.rels><?xml version="1.0" encoding="UTF-8" standalone="yes"?>
<Relationships xmlns="http://schemas.openxmlformats.org/package/2006/relationships"><Relationship Id="rId3" Type="http://schemas.openxmlformats.org/officeDocument/2006/relationships/oleObject" Target="../embeddings/oleObject204.bin"/><Relationship Id="rId2" Type="http://schemas.openxmlformats.org/officeDocument/2006/relationships/slideLayout" Target="../slideLayouts/slideLayout241.xml"/><Relationship Id="rId1" Type="http://schemas.openxmlformats.org/officeDocument/2006/relationships/vmlDrawing" Target="../drawings/vmlDrawing78.vml"/><Relationship Id="rId6" Type="http://schemas.openxmlformats.org/officeDocument/2006/relationships/image" Target="../media/image750.wmf"/><Relationship Id="rId5" Type="http://schemas.openxmlformats.org/officeDocument/2006/relationships/oleObject" Target="../embeddings/oleObject205.bin"/><Relationship Id="rId4" Type="http://schemas.openxmlformats.org/officeDocument/2006/relationships/image" Target="../media/image749.wmf"/></Relationships>
</file>

<file path=ppt/slides/_rels/slide86.xml.rels><?xml version="1.0" encoding="UTF-8" standalone="yes"?>
<Relationships xmlns="http://schemas.openxmlformats.org/package/2006/relationships"><Relationship Id="rId8" Type="http://schemas.openxmlformats.org/officeDocument/2006/relationships/oleObject" Target="../embeddings/oleObject28.bin"/><Relationship Id="rId3" Type="http://schemas.openxmlformats.org/officeDocument/2006/relationships/oleObject" Target="../embeddings/oleObject26.bin"/><Relationship Id="rId7" Type="http://schemas.openxmlformats.org/officeDocument/2006/relationships/image" Target="../media/image98.gif"/><Relationship Id="rId2" Type="http://schemas.openxmlformats.org/officeDocument/2006/relationships/slideLayout" Target="../slideLayouts/slideLayout7.xml"/><Relationship Id="rId1" Type="http://schemas.openxmlformats.org/officeDocument/2006/relationships/vmlDrawing" Target="../drawings/vmlDrawing9.vml"/><Relationship Id="rId6" Type="http://schemas.openxmlformats.org/officeDocument/2006/relationships/image" Target="../media/image96.png"/><Relationship Id="rId5" Type="http://schemas.openxmlformats.org/officeDocument/2006/relationships/oleObject" Target="../embeddings/oleObject27.bin"/><Relationship Id="rId4" Type="http://schemas.openxmlformats.org/officeDocument/2006/relationships/image" Target="../media/image95.png"/><Relationship Id="rId9" Type="http://schemas.openxmlformats.org/officeDocument/2006/relationships/image" Target="../media/image97.png"/></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1.xml.rels><?xml version="1.0" encoding="UTF-8" standalone="yes"?>
<Relationships xmlns="http://schemas.openxmlformats.org/package/2006/relationships"><Relationship Id="rId3" Type="http://schemas.openxmlformats.org/officeDocument/2006/relationships/oleObject" Target="../embeddings/oleObject206.bin"/><Relationship Id="rId2" Type="http://schemas.openxmlformats.org/officeDocument/2006/relationships/slideLayout" Target="../slideLayouts/slideLayout7.xml"/><Relationship Id="rId1" Type="http://schemas.openxmlformats.org/officeDocument/2006/relationships/vmlDrawing" Target="../drawings/vmlDrawing79.vml"/><Relationship Id="rId5" Type="http://schemas.openxmlformats.org/officeDocument/2006/relationships/image" Target="../media/image752.png"/><Relationship Id="rId4" Type="http://schemas.openxmlformats.org/officeDocument/2006/relationships/image" Target="../media/image751.png"/></Relationships>
</file>

<file path=ppt/slides/_rels/slide8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63.xml.rels><?xml version="1.0" encoding="UTF-8" standalone="yes"?>
<Relationships xmlns="http://schemas.openxmlformats.org/package/2006/relationships"><Relationship Id="rId3" Type="http://schemas.openxmlformats.org/officeDocument/2006/relationships/image" Target="../media/image753.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754.png"/></Relationships>
</file>

<file path=ppt/slides/_rels/slide86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55.png"/><Relationship Id="rId1" Type="http://schemas.openxmlformats.org/officeDocument/2006/relationships/slideLayout" Target="../slideLayouts/slideLayout7.xml"/></Relationships>
</file>

<file path=ppt/slides/_rels/slide8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9.xml.rels><?xml version="1.0" encoding="UTF-8" standalone="yes"?>
<Relationships xmlns="http://schemas.openxmlformats.org/package/2006/relationships"><Relationship Id="rId3" Type="http://schemas.openxmlformats.org/officeDocument/2006/relationships/image" Target="../media/image757.png"/><Relationship Id="rId2" Type="http://schemas.openxmlformats.org/officeDocument/2006/relationships/image" Target="../media/image756.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8" Type="http://schemas.openxmlformats.org/officeDocument/2006/relationships/oleObject" Target="../embeddings/oleObject30.bin"/><Relationship Id="rId13" Type="http://schemas.openxmlformats.org/officeDocument/2006/relationships/image" Target="../media/image102.png"/><Relationship Id="rId3" Type="http://schemas.openxmlformats.org/officeDocument/2006/relationships/image" Target="../media/image105.png"/><Relationship Id="rId7" Type="http://schemas.openxmlformats.org/officeDocument/2006/relationships/image" Target="../media/image99.png"/><Relationship Id="rId12" Type="http://schemas.openxmlformats.org/officeDocument/2006/relationships/oleObject" Target="../embeddings/oleObject32.bin"/><Relationship Id="rId17" Type="http://schemas.openxmlformats.org/officeDocument/2006/relationships/image" Target="../media/image104.png"/><Relationship Id="rId2" Type="http://schemas.openxmlformats.org/officeDocument/2006/relationships/slideLayout" Target="../slideLayouts/slideLayout7.xml"/><Relationship Id="rId16" Type="http://schemas.openxmlformats.org/officeDocument/2006/relationships/oleObject" Target="../embeddings/oleObject34.bin"/><Relationship Id="rId1" Type="http://schemas.openxmlformats.org/officeDocument/2006/relationships/vmlDrawing" Target="../drawings/vmlDrawing10.vml"/><Relationship Id="rId6" Type="http://schemas.openxmlformats.org/officeDocument/2006/relationships/oleObject" Target="../embeddings/oleObject29.bin"/><Relationship Id="rId11" Type="http://schemas.openxmlformats.org/officeDocument/2006/relationships/image" Target="../media/image101.png"/><Relationship Id="rId5" Type="http://schemas.openxmlformats.org/officeDocument/2006/relationships/image" Target="../media/image107.png"/><Relationship Id="rId15" Type="http://schemas.openxmlformats.org/officeDocument/2006/relationships/image" Target="../media/image103.png"/><Relationship Id="rId10" Type="http://schemas.openxmlformats.org/officeDocument/2006/relationships/oleObject" Target="../embeddings/oleObject31.bin"/><Relationship Id="rId4" Type="http://schemas.openxmlformats.org/officeDocument/2006/relationships/image" Target="../media/image106.png"/><Relationship Id="rId9" Type="http://schemas.openxmlformats.org/officeDocument/2006/relationships/image" Target="../media/image100.png"/><Relationship Id="rId14" Type="http://schemas.openxmlformats.org/officeDocument/2006/relationships/oleObject" Target="../embeddings/oleObject33.bin"/></Relationships>
</file>

<file path=ppt/slides/_rels/slide8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73.xml.rels><?xml version="1.0" encoding="UTF-8" standalone="yes"?>
<Relationships xmlns="http://schemas.openxmlformats.org/package/2006/relationships"><Relationship Id="rId3" Type="http://schemas.openxmlformats.org/officeDocument/2006/relationships/image" Target="../media/image759.png"/><Relationship Id="rId2" Type="http://schemas.openxmlformats.org/officeDocument/2006/relationships/image" Target="../media/image758.png"/><Relationship Id="rId1" Type="http://schemas.openxmlformats.org/officeDocument/2006/relationships/slideLayout" Target="../slideLayouts/slideLayout7.xml"/><Relationship Id="rId5" Type="http://schemas.openxmlformats.org/officeDocument/2006/relationships/image" Target="../media/image760.png"/><Relationship Id="rId4" Type="http://schemas.openxmlformats.org/officeDocument/2006/relationships/image" Target="../media/image4.png"/></Relationships>
</file>

<file path=ppt/slides/_rels/slide8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61.png"/><Relationship Id="rId1" Type="http://schemas.openxmlformats.org/officeDocument/2006/relationships/slideLayout" Target="../slideLayouts/slideLayout7.xml"/></Relationships>
</file>

<file path=ppt/slides/_rels/slide876.xml.rels><?xml version="1.0" encoding="UTF-8" standalone="yes"?>
<Relationships xmlns="http://schemas.openxmlformats.org/package/2006/relationships"><Relationship Id="rId2" Type="http://schemas.openxmlformats.org/officeDocument/2006/relationships/image" Target="../media/image762.png"/><Relationship Id="rId1" Type="http://schemas.openxmlformats.org/officeDocument/2006/relationships/slideLayout" Target="../slideLayouts/slideLayout7.xml"/></Relationships>
</file>

<file path=ppt/slides/_rels/slide8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oleObject" Target="../embeddings/oleObject35.bin"/><Relationship Id="rId7" Type="http://schemas.openxmlformats.org/officeDocument/2006/relationships/oleObject" Target="../embeddings/oleObject36.bin"/><Relationship Id="rId12" Type="http://schemas.openxmlformats.org/officeDocument/2006/relationships/image" Target="../media/image111.png"/><Relationship Id="rId2" Type="http://schemas.openxmlformats.org/officeDocument/2006/relationships/slideLayout" Target="../slideLayouts/slideLayout7.xml"/><Relationship Id="rId1" Type="http://schemas.openxmlformats.org/officeDocument/2006/relationships/vmlDrawing" Target="../drawings/vmlDrawing11.vml"/><Relationship Id="rId6" Type="http://schemas.openxmlformats.org/officeDocument/2006/relationships/image" Target="../media/image113.png"/><Relationship Id="rId11" Type="http://schemas.openxmlformats.org/officeDocument/2006/relationships/oleObject" Target="../embeddings/oleObject38.bin"/><Relationship Id="rId5" Type="http://schemas.openxmlformats.org/officeDocument/2006/relationships/image" Target="../media/image112.png"/><Relationship Id="rId10" Type="http://schemas.openxmlformats.org/officeDocument/2006/relationships/image" Target="../media/image110.png"/><Relationship Id="rId4" Type="http://schemas.openxmlformats.org/officeDocument/2006/relationships/image" Target="../media/image108.png"/><Relationship Id="rId9" Type="http://schemas.openxmlformats.org/officeDocument/2006/relationships/oleObject" Target="../embeddings/oleObject37.bin"/></Relationships>
</file>

<file path=ppt/slides/_rels/slide880.xml.rels><?xml version="1.0" encoding="UTF-8" standalone="yes"?>
<Relationships xmlns="http://schemas.openxmlformats.org/package/2006/relationships"><Relationship Id="rId2" Type="http://schemas.openxmlformats.org/officeDocument/2006/relationships/image" Target="../media/image763.png"/><Relationship Id="rId1" Type="http://schemas.openxmlformats.org/officeDocument/2006/relationships/slideLayout" Target="../slideLayouts/slideLayout7.xml"/></Relationships>
</file>

<file path=ppt/slides/_rels/slide8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82.xml.rels><?xml version="1.0" encoding="UTF-8" standalone="yes"?>
<Relationships xmlns="http://schemas.openxmlformats.org/package/2006/relationships"><Relationship Id="rId3" Type="http://schemas.openxmlformats.org/officeDocument/2006/relationships/image" Target="../media/image764.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84.xml.rels><?xml version="1.0" encoding="UTF-8" standalone="yes"?>
<Relationships xmlns="http://schemas.openxmlformats.org/package/2006/relationships"><Relationship Id="rId3" Type="http://schemas.openxmlformats.org/officeDocument/2006/relationships/image" Target="../media/image76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66.png"/><Relationship Id="rId1" Type="http://schemas.openxmlformats.org/officeDocument/2006/relationships/slideLayout" Target="../slideLayouts/slideLayout7.xml"/></Relationships>
</file>

<file path=ppt/slides/_rels/slide886.xml.rels><?xml version="1.0" encoding="UTF-8" standalone="yes"?>
<Relationships xmlns="http://schemas.openxmlformats.org/package/2006/relationships"><Relationship Id="rId3" Type="http://schemas.openxmlformats.org/officeDocument/2006/relationships/image" Target="../media/image767.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68.png"/><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8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89.xml.rels><?xml version="1.0" encoding="UTF-8" standalone="yes"?>
<Relationships xmlns="http://schemas.openxmlformats.org/package/2006/relationships"><Relationship Id="rId3" Type="http://schemas.openxmlformats.org/officeDocument/2006/relationships/image" Target="../media/image769.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9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891.xml.rels><?xml version="1.0" encoding="UTF-8" standalone="yes"?>
<Relationships xmlns="http://schemas.openxmlformats.org/package/2006/relationships"><Relationship Id="rId3" Type="http://schemas.openxmlformats.org/officeDocument/2006/relationships/image" Target="../media/image770.png"/><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771.png"/></Relationships>
</file>

<file path=ppt/slides/_rels/slide8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773.png"/><Relationship Id="rId4" Type="http://schemas.openxmlformats.org/officeDocument/2006/relationships/image" Target="../media/image772.png"/></Relationships>
</file>

<file path=ppt/slides/_rels/slide893.xml.rels><?xml version="1.0" encoding="UTF-8" standalone="yes"?>
<Relationships xmlns="http://schemas.openxmlformats.org/package/2006/relationships"><Relationship Id="rId3" Type="http://schemas.openxmlformats.org/officeDocument/2006/relationships/image" Target="../media/image774.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775.png"/></Relationships>
</file>

<file path=ppt/slides/_rels/slide894.xml.rels><?xml version="1.0" encoding="UTF-8" standalone="yes"?>
<Relationships xmlns="http://schemas.openxmlformats.org/package/2006/relationships"><Relationship Id="rId3" Type="http://schemas.openxmlformats.org/officeDocument/2006/relationships/image" Target="../media/image777.png"/><Relationship Id="rId7" Type="http://schemas.openxmlformats.org/officeDocument/2006/relationships/image" Target="../media/image780.png"/><Relationship Id="rId2" Type="http://schemas.openxmlformats.org/officeDocument/2006/relationships/image" Target="../media/image776.png"/><Relationship Id="rId1" Type="http://schemas.openxmlformats.org/officeDocument/2006/relationships/slideLayout" Target="../slideLayouts/slideLayout7.xml"/><Relationship Id="rId6" Type="http://schemas.openxmlformats.org/officeDocument/2006/relationships/image" Target="../media/image779.png"/><Relationship Id="rId5" Type="http://schemas.openxmlformats.org/officeDocument/2006/relationships/image" Target="../media/image4.png"/><Relationship Id="rId4" Type="http://schemas.openxmlformats.org/officeDocument/2006/relationships/image" Target="../media/image778.png"/></Relationships>
</file>

<file path=ppt/slides/_rels/slide895.xml.rels><?xml version="1.0" encoding="UTF-8" standalone="yes"?>
<Relationships xmlns="http://schemas.openxmlformats.org/package/2006/relationships"><Relationship Id="rId3" Type="http://schemas.openxmlformats.org/officeDocument/2006/relationships/image" Target="../media/image781.pn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784.png"/><Relationship Id="rId5" Type="http://schemas.openxmlformats.org/officeDocument/2006/relationships/image" Target="../media/image783.png"/><Relationship Id="rId4" Type="http://schemas.openxmlformats.org/officeDocument/2006/relationships/image" Target="../media/image782.png"/></Relationships>
</file>

<file path=ppt/slides/_rels/slide8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97.xml.rels><?xml version="1.0" encoding="UTF-8" standalone="yes"?>
<Relationships xmlns="http://schemas.openxmlformats.org/package/2006/relationships"><Relationship Id="rId3" Type="http://schemas.openxmlformats.org/officeDocument/2006/relationships/image" Target="../media/image786.png"/><Relationship Id="rId2" Type="http://schemas.openxmlformats.org/officeDocument/2006/relationships/image" Target="../media/image785.png"/><Relationship Id="rId1" Type="http://schemas.openxmlformats.org/officeDocument/2006/relationships/slideLayout" Target="../slideLayouts/slideLayout7.xml"/><Relationship Id="rId6" Type="http://schemas.openxmlformats.org/officeDocument/2006/relationships/image" Target="../media/image788.png"/><Relationship Id="rId5" Type="http://schemas.openxmlformats.org/officeDocument/2006/relationships/image" Target="../media/image787.png"/><Relationship Id="rId4" Type="http://schemas.openxmlformats.org/officeDocument/2006/relationships/image" Target="../media/image4.png"/></Relationships>
</file>

<file path=ppt/slides/_rels/slide8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0.xml.rels><?xml version="1.0" encoding="UTF-8" standalone="yes"?>
<Relationships xmlns="http://schemas.openxmlformats.org/package/2006/relationships"><Relationship Id="rId3" Type="http://schemas.openxmlformats.org/officeDocument/2006/relationships/image" Target="../media/image790.png"/><Relationship Id="rId2" Type="http://schemas.openxmlformats.org/officeDocument/2006/relationships/image" Target="../media/image789.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901.xml.rels><?xml version="1.0" encoding="UTF-8" standalone="yes"?>
<Relationships xmlns="http://schemas.openxmlformats.org/package/2006/relationships"><Relationship Id="rId8" Type="http://schemas.openxmlformats.org/officeDocument/2006/relationships/image" Target="../media/image793.png"/><Relationship Id="rId13" Type="http://schemas.openxmlformats.org/officeDocument/2006/relationships/oleObject" Target="../embeddings/oleObject212.bin"/><Relationship Id="rId3" Type="http://schemas.openxmlformats.org/officeDocument/2006/relationships/oleObject" Target="../embeddings/oleObject207.bin"/><Relationship Id="rId7" Type="http://schemas.openxmlformats.org/officeDocument/2006/relationships/oleObject" Target="../embeddings/oleObject209.bin"/><Relationship Id="rId12" Type="http://schemas.openxmlformats.org/officeDocument/2006/relationships/image" Target="../media/image795.png"/><Relationship Id="rId2" Type="http://schemas.openxmlformats.org/officeDocument/2006/relationships/slideLayout" Target="../slideLayouts/slideLayout7.xml"/><Relationship Id="rId16" Type="http://schemas.openxmlformats.org/officeDocument/2006/relationships/image" Target="../media/image797.png"/><Relationship Id="rId1" Type="http://schemas.openxmlformats.org/officeDocument/2006/relationships/vmlDrawing" Target="../drawings/vmlDrawing80.vml"/><Relationship Id="rId6" Type="http://schemas.openxmlformats.org/officeDocument/2006/relationships/image" Target="../media/image792.png"/><Relationship Id="rId11" Type="http://schemas.openxmlformats.org/officeDocument/2006/relationships/oleObject" Target="../embeddings/oleObject211.bin"/><Relationship Id="rId5" Type="http://schemas.openxmlformats.org/officeDocument/2006/relationships/oleObject" Target="../embeddings/oleObject208.bin"/><Relationship Id="rId15" Type="http://schemas.openxmlformats.org/officeDocument/2006/relationships/oleObject" Target="../embeddings/oleObject213.bin"/><Relationship Id="rId10" Type="http://schemas.openxmlformats.org/officeDocument/2006/relationships/image" Target="../media/image794.png"/><Relationship Id="rId4" Type="http://schemas.openxmlformats.org/officeDocument/2006/relationships/image" Target="../media/image791.png"/><Relationship Id="rId9" Type="http://schemas.openxmlformats.org/officeDocument/2006/relationships/oleObject" Target="../embeddings/oleObject210.bin"/><Relationship Id="rId14" Type="http://schemas.openxmlformats.org/officeDocument/2006/relationships/image" Target="../media/image796.png"/></Relationships>
</file>

<file path=ppt/slides/_rels/slide9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04.xml.rels><?xml version="1.0" encoding="UTF-8" standalone="yes"?>
<Relationships xmlns="http://schemas.openxmlformats.org/package/2006/relationships"><Relationship Id="rId3" Type="http://schemas.openxmlformats.org/officeDocument/2006/relationships/image" Target="../media/image798.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05.xml.rels><?xml version="1.0" encoding="UTF-8" standalone="yes"?>
<Relationships xmlns="http://schemas.openxmlformats.org/package/2006/relationships"><Relationship Id="rId8" Type="http://schemas.openxmlformats.org/officeDocument/2006/relationships/oleObject" Target="../embeddings/oleObject216.bin"/><Relationship Id="rId3" Type="http://schemas.openxmlformats.org/officeDocument/2006/relationships/oleObject" Target="../embeddings/oleObject214.bin"/><Relationship Id="rId7"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vmlDrawing" Target="../drawings/vmlDrawing81.vml"/><Relationship Id="rId6" Type="http://schemas.openxmlformats.org/officeDocument/2006/relationships/image" Target="../media/image800.png"/><Relationship Id="rId11" Type="http://schemas.openxmlformats.org/officeDocument/2006/relationships/image" Target="../media/image802.png"/><Relationship Id="rId5" Type="http://schemas.openxmlformats.org/officeDocument/2006/relationships/oleObject" Target="../embeddings/oleObject215.bin"/><Relationship Id="rId10" Type="http://schemas.openxmlformats.org/officeDocument/2006/relationships/oleObject" Target="../embeddings/oleObject217.bin"/><Relationship Id="rId4" Type="http://schemas.openxmlformats.org/officeDocument/2006/relationships/image" Target="../media/image799.png"/><Relationship Id="rId9" Type="http://schemas.openxmlformats.org/officeDocument/2006/relationships/image" Target="../media/image801.png"/></Relationships>
</file>

<file path=ppt/slides/_rels/slide9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08.xml.rels><?xml version="1.0" encoding="UTF-8" standalone="yes"?>
<Relationships xmlns="http://schemas.openxmlformats.org/package/2006/relationships"><Relationship Id="rId3" Type="http://schemas.openxmlformats.org/officeDocument/2006/relationships/oleObject" Target="../embeddings/oleObject218.bin"/><Relationship Id="rId2" Type="http://schemas.openxmlformats.org/officeDocument/2006/relationships/slideLayout" Target="../slideLayouts/slideLayout7.xml"/><Relationship Id="rId1" Type="http://schemas.openxmlformats.org/officeDocument/2006/relationships/vmlDrawing" Target="../drawings/vmlDrawing82.vml"/><Relationship Id="rId4" Type="http://schemas.openxmlformats.org/officeDocument/2006/relationships/image" Target="../media/image803.png"/></Relationships>
</file>

<file path=ppt/slides/_rels/slide9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911.xml.rels><?xml version="1.0" encoding="UTF-8" standalone="yes"?>
<Relationships xmlns="http://schemas.openxmlformats.org/package/2006/relationships"><Relationship Id="rId3" Type="http://schemas.openxmlformats.org/officeDocument/2006/relationships/image" Target="../media/image805.png"/><Relationship Id="rId7" Type="http://schemas.openxmlformats.org/officeDocument/2006/relationships/image" Target="../media/image809.png"/><Relationship Id="rId2" Type="http://schemas.openxmlformats.org/officeDocument/2006/relationships/image" Target="../media/image804.png"/><Relationship Id="rId1" Type="http://schemas.openxmlformats.org/officeDocument/2006/relationships/slideLayout" Target="../slideLayouts/slideLayout7.xml"/><Relationship Id="rId6" Type="http://schemas.openxmlformats.org/officeDocument/2006/relationships/image" Target="../media/image808.png"/><Relationship Id="rId5" Type="http://schemas.openxmlformats.org/officeDocument/2006/relationships/image" Target="../media/image807.png"/><Relationship Id="rId4" Type="http://schemas.openxmlformats.org/officeDocument/2006/relationships/image" Target="../media/image806.png"/></Relationships>
</file>

<file path=ppt/slides/_rels/slide9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vmlDrawing" Target="../drawings/vmlDrawing12.vml"/><Relationship Id="rId5" Type="http://schemas.openxmlformats.org/officeDocument/2006/relationships/image" Target="../media/image85.png"/><Relationship Id="rId4" Type="http://schemas.openxmlformats.org/officeDocument/2006/relationships/oleObject" Target="../embeddings/oleObject39.bin"/></Relationships>
</file>

<file path=ppt/slides/_rels/slide9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4.png"/><Relationship Id="rId1" Type="http://schemas.openxmlformats.org/officeDocument/2006/relationships/slideLayout" Target="../slideLayouts/slideLayout7.xml"/><Relationship Id="rId4" Type="http://schemas.openxmlformats.org/officeDocument/2006/relationships/image" Target="../media/image116.png"/></Relationships>
</file>

<file path=ppt/slides/_rels/slide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5.png"/><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1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3"/>
          <p:cNvSpPr>
            <a:spLocks noChangeArrowheads="1"/>
          </p:cNvSpPr>
          <p:nvPr/>
        </p:nvSpPr>
        <p:spPr bwMode="auto">
          <a:xfrm>
            <a:off x="3491880" y="1988840"/>
            <a:ext cx="1872357" cy="707886"/>
          </a:xfrm>
          <a:prstGeom prst="rect">
            <a:avLst/>
          </a:prstGeom>
          <a:solidFill>
            <a:srgbClr val="800080"/>
          </a:solidFill>
          <a:ln w="9525">
            <a:solidFill>
              <a:schemeClr val="bg1"/>
            </a:solidFill>
            <a:miter lim="800000"/>
            <a:headEnd/>
            <a:tailEnd/>
          </a:ln>
          <a:effectLst/>
        </p:spPr>
        <p:txBody>
          <a:bodyPr wrap="square">
            <a:spAutoFit/>
          </a:bodyPr>
          <a:lstStyle/>
          <a:p>
            <a:pPr algn="ctr" eaLnBrk="1" hangingPunct="1">
              <a:tabLst>
                <a:tab pos="1885950" algn="l"/>
              </a:tabLst>
              <a:defRPr/>
            </a:pPr>
            <a:r>
              <a:rPr lang="zh-TW" altLang="en-US" sz="4000" b="1" dirty="0">
                <a:solidFill>
                  <a:srgbClr val="FFFF00"/>
                </a:solidFill>
                <a:effectLst>
                  <a:outerShdw blurRad="38100" dist="38100" dir="2700000" algn="tl">
                    <a:srgbClr val="000000"/>
                  </a:outerShdw>
                </a:effectLst>
                <a:latin typeface="+mn-ea"/>
              </a:rPr>
              <a:t>第 </a:t>
            </a:r>
            <a:r>
              <a:rPr lang="en-US" altLang="zh-TW" sz="4000" b="1" dirty="0">
                <a:solidFill>
                  <a:schemeClr val="bg1"/>
                </a:solidFill>
                <a:effectLst>
                  <a:outerShdw blurRad="38100" dist="38100" dir="2700000" algn="tl">
                    <a:srgbClr val="000000"/>
                  </a:outerShdw>
                </a:effectLst>
                <a:latin typeface="+mn-ea"/>
              </a:rPr>
              <a:t>5 </a:t>
            </a:r>
            <a:r>
              <a:rPr lang="zh-TW" altLang="en-US" sz="4000" b="1" dirty="0">
                <a:solidFill>
                  <a:srgbClr val="FFFF00"/>
                </a:solidFill>
                <a:effectLst>
                  <a:outerShdw blurRad="38100" dist="38100" dir="2700000" algn="tl">
                    <a:srgbClr val="000000"/>
                  </a:outerShdw>
                </a:effectLst>
                <a:latin typeface="+mn-ea"/>
              </a:rPr>
              <a:t>章</a:t>
            </a:r>
            <a:endParaRPr lang="en-US" altLang="zh-TW" sz="4000" b="1" dirty="0">
              <a:solidFill>
                <a:srgbClr val="FFFF00"/>
              </a:solidFill>
              <a:effectLst>
                <a:outerShdw blurRad="38100" dist="38100" dir="2700000" algn="tl">
                  <a:srgbClr val="000000"/>
                </a:outerShdw>
              </a:effectLst>
              <a:latin typeface="+mn-ea"/>
            </a:endParaRPr>
          </a:p>
        </p:txBody>
      </p:sp>
      <p:sp>
        <p:nvSpPr>
          <p:cNvPr id="6149" name="Rectangle 4"/>
          <p:cNvSpPr>
            <a:spLocks noChangeArrowheads="1"/>
          </p:cNvSpPr>
          <p:nvPr/>
        </p:nvSpPr>
        <p:spPr bwMode="auto">
          <a:xfrm>
            <a:off x="3059832" y="3075682"/>
            <a:ext cx="2712269" cy="707886"/>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zh-TW" altLang="en-US" sz="4000" b="1" dirty="0">
                <a:solidFill>
                  <a:srgbClr val="800080"/>
                </a:solidFill>
                <a:latin typeface="+mn-ea"/>
                <a:ea typeface="+mn-ea"/>
              </a:rPr>
              <a:t>原子結構</a:t>
            </a:r>
            <a:endParaRPr lang="en-US" altLang="zh-TW" sz="4000" b="1" dirty="0">
              <a:solidFill>
                <a:srgbClr val="800080"/>
              </a:solidFill>
              <a:latin typeface="+mn-ea"/>
              <a:ea typeface="+mn-ea"/>
            </a:endParaRPr>
          </a:p>
        </p:txBody>
      </p:sp>
    </p:spTree>
    <p:extLst>
      <p:ext uri="{BB962C8B-B14F-4D97-AF65-F5344CB8AC3E}">
        <p14:creationId xmlns:p14="http://schemas.microsoft.com/office/powerpoint/2010/main" val="85555455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矩形 2"/>
          <p:cNvSpPr>
            <a:spLocks noChangeArrowheads="1"/>
          </p:cNvSpPr>
          <p:nvPr/>
        </p:nvSpPr>
        <p:spPr bwMode="auto">
          <a:xfrm>
            <a:off x="323850" y="1341784"/>
            <a:ext cx="8569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buFontTx/>
              <a:buBlip>
                <a:blip r:embed="rId3"/>
              </a:buBlip>
            </a:pPr>
            <a:r>
              <a:rPr lang="zh-TW" altLang="en-US" sz="2800"/>
              <a:t>氫有三種同位素：      、     、</a:t>
            </a:r>
            <a:r>
              <a:rPr lang="en-US" altLang="zh-TW" sz="2800"/>
              <a:t>	</a:t>
            </a:r>
            <a:endParaRPr lang="zh-TW" altLang="en-US" sz="2800"/>
          </a:p>
        </p:txBody>
      </p:sp>
      <p:graphicFrame>
        <p:nvGraphicFramePr>
          <p:cNvPr id="17" name="表格 16"/>
          <p:cNvGraphicFramePr>
            <a:graphicFrameLocks noGrp="1"/>
          </p:cNvGraphicFramePr>
          <p:nvPr>
            <p:extLst>
              <p:ext uri="{D42A27DB-BD31-4B8C-83A1-F6EECF244321}">
                <p14:modId xmlns:p14="http://schemas.microsoft.com/office/powerpoint/2010/main" val="3130351483"/>
              </p:ext>
            </p:extLst>
          </p:nvPr>
        </p:nvGraphicFramePr>
        <p:xfrm>
          <a:off x="250825" y="2262087"/>
          <a:ext cx="8659813" cy="3759201"/>
        </p:xfrm>
        <a:graphic>
          <a:graphicData uri="http://schemas.openxmlformats.org/drawingml/2006/table">
            <a:tbl>
              <a:tblPr/>
              <a:tblGrid>
                <a:gridCol w="3097213">
                  <a:extLst>
                    <a:ext uri="{9D8B030D-6E8A-4147-A177-3AD203B41FA5}">
                      <a16:colId xmlns="" xmlns:a16="http://schemas.microsoft.com/office/drawing/2014/main" val="20000"/>
                    </a:ext>
                  </a:extLst>
                </a:gridCol>
                <a:gridCol w="1728787">
                  <a:extLst>
                    <a:ext uri="{9D8B030D-6E8A-4147-A177-3AD203B41FA5}">
                      <a16:colId xmlns="" xmlns:a16="http://schemas.microsoft.com/office/drawing/2014/main" val="20001"/>
                    </a:ext>
                  </a:extLst>
                </a:gridCol>
                <a:gridCol w="1892300">
                  <a:extLst>
                    <a:ext uri="{9D8B030D-6E8A-4147-A177-3AD203B41FA5}">
                      <a16:colId xmlns="" xmlns:a16="http://schemas.microsoft.com/office/drawing/2014/main" val="20002"/>
                    </a:ext>
                  </a:extLst>
                </a:gridCol>
                <a:gridCol w="1941513">
                  <a:extLst>
                    <a:ext uri="{9D8B030D-6E8A-4147-A177-3AD203B41FA5}">
                      <a16:colId xmlns="" xmlns:a16="http://schemas.microsoft.com/office/drawing/2014/main" val="20003"/>
                    </a:ext>
                  </a:extLst>
                </a:gridCol>
              </a:tblGrid>
              <a:tr h="741426">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同位素</a:t>
                      </a: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質子數目</a:t>
                      </a:r>
                      <a:endParaRPr kumimoji="1" lang="zh-TW" altLang="en-US" sz="2400" b="1" i="0" u="none" strike="noStrike" cap="none" normalizeH="0" baseline="0" smtClean="0">
                        <a:ln>
                          <a:noFill/>
                        </a:ln>
                        <a:solidFill>
                          <a:schemeClr val="tx1"/>
                        </a:solidFill>
                        <a:effectLst/>
                        <a:latin typeface="Arial" charset="0"/>
                        <a:ea typeface="新細明體" pitchFamily="18" charset="-120"/>
                      </a:endParaRPr>
                    </a:p>
                  </a:txBody>
                  <a:tcPr marL="91445" marR="91445"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電子數目</a:t>
                      </a:r>
                      <a:endParaRPr kumimoji="1" lang="zh-TW" altLang="en-US" sz="2400" b="1" i="0" u="none" strike="noStrike" cap="none" normalizeH="0" baseline="0" smtClean="0">
                        <a:ln>
                          <a:noFill/>
                        </a:ln>
                        <a:solidFill>
                          <a:schemeClr val="tx1"/>
                        </a:solidFill>
                        <a:effectLst/>
                        <a:latin typeface="Arial" charset="0"/>
                        <a:ea typeface="新細明體" pitchFamily="18" charset="-120"/>
                      </a:endParaRPr>
                    </a:p>
                  </a:txBody>
                  <a:tcPr marL="91445" marR="91445"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中子數目</a:t>
                      </a:r>
                      <a:endParaRPr kumimoji="1" lang="zh-TW" altLang="en-US" sz="2400" b="1" i="0" u="none" strike="noStrike" cap="none" normalizeH="0" baseline="0" smtClean="0">
                        <a:ln>
                          <a:noFill/>
                        </a:ln>
                        <a:solidFill>
                          <a:schemeClr val="tx1"/>
                        </a:solidFill>
                        <a:effectLst/>
                        <a:latin typeface="Arial" charset="0"/>
                        <a:ea typeface="新細明體" pitchFamily="18" charset="-120"/>
                      </a:endParaRPr>
                    </a:p>
                  </a:txBody>
                  <a:tcPr marL="91445" marR="91445" marT="45724" marB="45724" anchor="ctr" horzOverflow="overflow">
                    <a:lnL w="12700" cap="flat" cmpd="sng" algn="ctr">
                      <a:solidFill>
                        <a:schemeClr val="bg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extLst>
                  <a:ext uri="{0D108BD9-81ED-4DB2-BD59-A6C34878D82A}">
                    <a16:rowId xmlns="" xmlns:a16="http://schemas.microsoft.com/office/drawing/2014/main" val="10000"/>
                  </a:ext>
                </a:extLst>
              </a:tr>
              <a:tr h="1005925">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rgbClr val="000000"/>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rgbClr val="000000"/>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rgbClr val="000000"/>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dirty="0" smtClean="0">
                        <a:ln>
                          <a:noFill/>
                        </a:ln>
                        <a:solidFill>
                          <a:srgbClr val="FF33CC"/>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1005925">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rgbClr val="000000"/>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rgbClr val="000000"/>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rgbClr val="000000"/>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dirty="0" smtClean="0">
                        <a:ln>
                          <a:noFill/>
                        </a:ln>
                        <a:solidFill>
                          <a:srgbClr val="FF33CC"/>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2"/>
                  </a:ext>
                </a:extLst>
              </a:tr>
              <a:tr h="1005925">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rgbClr val="000000"/>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rgbClr val="000000"/>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rgbClr val="000000"/>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dirty="0" smtClean="0">
                        <a:ln>
                          <a:noFill/>
                        </a:ln>
                        <a:solidFill>
                          <a:srgbClr val="FF33CC"/>
                        </a:solidFill>
                        <a:effectLst/>
                        <a:latin typeface="Arial" charset="0"/>
                        <a:ea typeface="新細明體" pitchFamily="18" charset="-120"/>
                      </a:endParaRPr>
                    </a:p>
                  </a:txBody>
                  <a:tcPr marL="91445" marR="91445" marT="45724" marB="45724"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3"/>
                  </a:ext>
                </a:extLst>
              </a:tr>
            </a:tbl>
          </a:graphicData>
        </a:graphic>
      </p:graphicFrame>
      <p:graphicFrame>
        <p:nvGraphicFramePr>
          <p:cNvPr id="89121" name="Object 2"/>
          <p:cNvGraphicFramePr>
            <a:graphicFrameLocks noChangeAspect="1"/>
          </p:cNvGraphicFramePr>
          <p:nvPr>
            <p:extLst>
              <p:ext uri="{D42A27DB-BD31-4B8C-83A1-F6EECF244321}">
                <p14:modId xmlns:p14="http://schemas.microsoft.com/office/powerpoint/2010/main" val="4118906405"/>
              </p:ext>
            </p:extLst>
          </p:nvPr>
        </p:nvGraphicFramePr>
        <p:xfrm>
          <a:off x="3860800" y="1294159"/>
          <a:ext cx="485775" cy="584200"/>
        </p:xfrm>
        <a:graphic>
          <a:graphicData uri="http://schemas.openxmlformats.org/presentationml/2006/ole">
            <mc:AlternateContent xmlns:mc="http://schemas.openxmlformats.org/markup-compatibility/2006">
              <mc:Choice xmlns:v="urn:schemas-microsoft-com:vml" Requires="v">
                <p:oleObj spid="_x0000_s2548" name="方程式" r:id="rId4" imgW="190500" imgH="228600" progId="Equation.3">
                  <p:embed/>
                </p:oleObj>
              </mc:Choice>
              <mc:Fallback>
                <p:oleObj name="方程式" r:id="rId4" imgW="1905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60800" y="1294159"/>
                        <a:ext cx="485775" cy="584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9122" name="Object 3"/>
          <p:cNvGraphicFramePr>
            <a:graphicFrameLocks noChangeAspect="1"/>
          </p:cNvGraphicFramePr>
          <p:nvPr>
            <p:extLst>
              <p:ext uri="{D42A27DB-BD31-4B8C-83A1-F6EECF244321}">
                <p14:modId xmlns:p14="http://schemas.microsoft.com/office/powerpoint/2010/main" val="2224384130"/>
              </p:ext>
            </p:extLst>
          </p:nvPr>
        </p:nvGraphicFramePr>
        <p:xfrm>
          <a:off x="4711700" y="1270346"/>
          <a:ext cx="552450" cy="584200"/>
        </p:xfrm>
        <a:graphic>
          <a:graphicData uri="http://schemas.openxmlformats.org/presentationml/2006/ole">
            <mc:AlternateContent xmlns:mc="http://schemas.openxmlformats.org/markup-compatibility/2006">
              <mc:Choice xmlns:v="urn:schemas-microsoft-com:vml" Requires="v">
                <p:oleObj spid="_x0000_s2549" name="方程式" r:id="rId6" imgW="215806" imgH="228501" progId="Equation.3">
                  <p:embed/>
                </p:oleObj>
              </mc:Choice>
              <mc:Fallback>
                <p:oleObj name="方程式" r:id="rId6" imgW="215806" imgH="22850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11700" y="1270346"/>
                        <a:ext cx="552450" cy="584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9123" name="Object 4"/>
          <p:cNvGraphicFramePr>
            <a:graphicFrameLocks noChangeAspect="1"/>
          </p:cNvGraphicFramePr>
          <p:nvPr>
            <p:extLst>
              <p:ext uri="{D42A27DB-BD31-4B8C-83A1-F6EECF244321}">
                <p14:modId xmlns:p14="http://schemas.microsoft.com/office/powerpoint/2010/main" val="1308237131"/>
              </p:ext>
            </p:extLst>
          </p:nvPr>
        </p:nvGraphicFramePr>
        <p:xfrm>
          <a:off x="5599113" y="1270346"/>
          <a:ext cx="554037" cy="584200"/>
        </p:xfrm>
        <a:graphic>
          <a:graphicData uri="http://schemas.openxmlformats.org/presentationml/2006/ole">
            <mc:AlternateContent xmlns:mc="http://schemas.openxmlformats.org/markup-compatibility/2006">
              <mc:Choice xmlns:v="urn:schemas-microsoft-com:vml" Requires="v">
                <p:oleObj spid="_x0000_s2550" name="方程式" r:id="rId8" imgW="215806" imgH="228501" progId="Equation.3">
                  <p:embed/>
                </p:oleObj>
              </mc:Choice>
              <mc:Fallback>
                <p:oleObj name="方程式" r:id="rId8" imgW="215806" imgH="228501"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599113" y="1270346"/>
                        <a:ext cx="554037" cy="584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53" name="Object 5"/>
          <p:cNvGraphicFramePr>
            <a:graphicFrameLocks noChangeAspect="1"/>
          </p:cNvGraphicFramePr>
          <p:nvPr>
            <p:extLst>
              <p:ext uri="{D42A27DB-BD31-4B8C-83A1-F6EECF244321}">
                <p14:modId xmlns:p14="http://schemas.microsoft.com/office/powerpoint/2010/main" val="1179135338"/>
              </p:ext>
            </p:extLst>
          </p:nvPr>
        </p:nvGraphicFramePr>
        <p:xfrm>
          <a:off x="395288" y="3070125"/>
          <a:ext cx="647700" cy="777875"/>
        </p:xfrm>
        <a:graphic>
          <a:graphicData uri="http://schemas.openxmlformats.org/presentationml/2006/ole">
            <mc:AlternateContent xmlns:mc="http://schemas.openxmlformats.org/markup-compatibility/2006">
              <mc:Choice xmlns:v="urn:schemas-microsoft-com:vml" Requires="v">
                <p:oleObj spid="_x0000_s2551" name="方程式" r:id="rId10" imgW="190500" imgH="228600" progId="Equation.3">
                  <p:embed/>
                </p:oleObj>
              </mc:Choice>
              <mc:Fallback>
                <p:oleObj name="方程式" r:id="rId10" imgW="1905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5288" y="3070125"/>
                        <a:ext cx="647700" cy="777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54" name="Object 6"/>
          <p:cNvGraphicFramePr>
            <a:graphicFrameLocks noChangeAspect="1"/>
          </p:cNvGraphicFramePr>
          <p:nvPr>
            <p:extLst>
              <p:ext uri="{D42A27DB-BD31-4B8C-83A1-F6EECF244321}">
                <p14:modId xmlns:p14="http://schemas.microsoft.com/office/powerpoint/2010/main" val="624910239"/>
              </p:ext>
            </p:extLst>
          </p:nvPr>
        </p:nvGraphicFramePr>
        <p:xfrm>
          <a:off x="336550" y="4078187"/>
          <a:ext cx="736600" cy="777875"/>
        </p:xfrm>
        <a:graphic>
          <a:graphicData uri="http://schemas.openxmlformats.org/presentationml/2006/ole">
            <mc:AlternateContent xmlns:mc="http://schemas.openxmlformats.org/markup-compatibility/2006">
              <mc:Choice xmlns:v="urn:schemas-microsoft-com:vml" Requires="v">
                <p:oleObj spid="_x0000_s2552" name="方程式" r:id="rId11" imgW="215806" imgH="228501" progId="Equation.3">
                  <p:embed/>
                </p:oleObj>
              </mc:Choice>
              <mc:Fallback>
                <p:oleObj name="方程式" r:id="rId11" imgW="215806" imgH="22850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6550" y="4078187"/>
                        <a:ext cx="736600" cy="777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55" name="Object 7"/>
          <p:cNvGraphicFramePr>
            <a:graphicFrameLocks noChangeAspect="1"/>
          </p:cNvGraphicFramePr>
          <p:nvPr>
            <p:extLst>
              <p:ext uri="{D42A27DB-BD31-4B8C-83A1-F6EECF244321}">
                <p14:modId xmlns:p14="http://schemas.microsoft.com/office/powerpoint/2010/main" val="1628920510"/>
              </p:ext>
            </p:extLst>
          </p:nvPr>
        </p:nvGraphicFramePr>
        <p:xfrm>
          <a:off x="336550" y="5157687"/>
          <a:ext cx="736600" cy="777875"/>
        </p:xfrm>
        <a:graphic>
          <a:graphicData uri="http://schemas.openxmlformats.org/presentationml/2006/ole">
            <mc:AlternateContent xmlns:mc="http://schemas.openxmlformats.org/markup-compatibility/2006">
              <mc:Choice xmlns:v="urn:schemas-microsoft-com:vml" Requires="v">
                <p:oleObj spid="_x0000_s2553" name="方程式" r:id="rId12" imgW="215806" imgH="228501" progId="Equation.3">
                  <p:embed/>
                </p:oleObj>
              </mc:Choice>
              <mc:Fallback>
                <p:oleObj name="方程式" r:id="rId12" imgW="215806" imgH="228501"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6550" y="5157687"/>
                        <a:ext cx="736600" cy="777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 name="圓角矩形 13"/>
          <p:cNvSpPr/>
          <p:nvPr/>
        </p:nvSpPr>
        <p:spPr bwMode="auto">
          <a:xfrm>
            <a:off x="250825" y="406052"/>
            <a:ext cx="2232025" cy="576262"/>
          </a:xfrm>
          <a:prstGeom prst="roundRect">
            <a:avLst/>
          </a:prstGeom>
          <a:solidFill>
            <a:srgbClr val="92D050"/>
          </a:solidFill>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anchor="ctr"/>
          <a:lstStyle/>
          <a:p>
            <a:pPr algn="ctr" eaLnBrk="1" hangingPunct="1">
              <a:defRPr/>
            </a:pPr>
            <a:r>
              <a:rPr lang="zh-TW" altLang="en-US" sz="3000" b="1" dirty="0">
                <a:solidFill>
                  <a:schemeClr val="accent2">
                    <a:lumMod val="75000"/>
                  </a:schemeClr>
                </a:solidFill>
              </a:rPr>
              <a:t>例子：氫</a:t>
            </a:r>
          </a:p>
        </p:txBody>
      </p:sp>
      <p:pic>
        <p:nvPicPr>
          <p:cNvPr id="13" name="Picture 5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739900" y="3141562"/>
            <a:ext cx="828675" cy="785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5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725613" y="4128987"/>
            <a:ext cx="842962" cy="812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55"/>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727200" y="5084662"/>
            <a:ext cx="828675" cy="792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矩形 1"/>
          <p:cNvSpPr>
            <a:spLocks noChangeArrowheads="1"/>
          </p:cNvSpPr>
          <p:nvPr/>
        </p:nvSpPr>
        <p:spPr bwMode="auto">
          <a:xfrm>
            <a:off x="7740650" y="3112987"/>
            <a:ext cx="498475"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en-US" altLang="zh-TW" sz="4400">
                <a:solidFill>
                  <a:srgbClr val="FF33CC"/>
                </a:solidFill>
              </a:rPr>
              <a:t>0</a:t>
            </a:r>
            <a:endParaRPr lang="zh-TW" altLang="en-US" sz="4400">
              <a:solidFill>
                <a:srgbClr val="FF33CC"/>
              </a:solidFill>
            </a:endParaRPr>
          </a:p>
        </p:txBody>
      </p:sp>
      <p:sp>
        <p:nvSpPr>
          <p:cNvPr id="3" name="矩形 2"/>
          <p:cNvSpPr>
            <a:spLocks noChangeArrowheads="1"/>
          </p:cNvSpPr>
          <p:nvPr/>
        </p:nvSpPr>
        <p:spPr bwMode="auto">
          <a:xfrm>
            <a:off x="7740650" y="4151212"/>
            <a:ext cx="49847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en-US" altLang="zh-TW" sz="4400">
                <a:solidFill>
                  <a:srgbClr val="FF33CC"/>
                </a:solidFill>
              </a:rPr>
              <a:t>1</a:t>
            </a:r>
            <a:endParaRPr lang="zh-TW" altLang="en-US" sz="4400">
              <a:solidFill>
                <a:srgbClr val="FF33CC"/>
              </a:solidFill>
            </a:endParaRPr>
          </a:p>
        </p:txBody>
      </p:sp>
      <p:sp>
        <p:nvSpPr>
          <p:cNvPr id="4" name="矩形 3"/>
          <p:cNvSpPr>
            <a:spLocks noChangeArrowheads="1"/>
          </p:cNvSpPr>
          <p:nvPr/>
        </p:nvSpPr>
        <p:spPr bwMode="auto">
          <a:xfrm>
            <a:off x="7740650" y="5118000"/>
            <a:ext cx="49847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en-US" altLang="zh-TW" sz="4400">
                <a:solidFill>
                  <a:srgbClr val="FF33CC"/>
                </a:solidFill>
              </a:rPr>
              <a:t>2</a:t>
            </a:r>
            <a:endParaRPr lang="zh-TW" altLang="en-US" sz="4400">
              <a:solidFill>
                <a:srgbClr val="FF33CC"/>
              </a:solidFill>
            </a:endParaRPr>
          </a:p>
        </p:txBody>
      </p:sp>
    </p:spTree>
    <p:extLst>
      <p:ext uri="{BB962C8B-B14F-4D97-AF65-F5344CB8AC3E}">
        <p14:creationId xmlns:p14="http://schemas.microsoft.com/office/powerpoint/2010/main" val="1108588676"/>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1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1988" y="1125538"/>
            <a:ext cx="8086725"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9" name="矩形 9"/>
          <p:cNvSpPr>
            <a:spLocks noChangeArrowheads="1"/>
          </p:cNvSpPr>
          <p:nvPr/>
        </p:nvSpPr>
        <p:spPr bwMode="auto">
          <a:xfrm>
            <a:off x="5580063" y="2349500"/>
            <a:ext cx="12112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1600" b="0"/>
              <a:t>水合氫離子</a:t>
            </a:r>
          </a:p>
        </p:txBody>
      </p:sp>
      <p:pic>
        <p:nvPicPr>
          <p:cNvPr id="13"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2013" y="3500438"/>
            <a:ext cx="6734175" cy="134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矩形 13"/>
          <p:cNvSpPr>
            <a:spLocks noChangeArrowheads="1"/>
          </p:cNvSpPr>
          <p:nvPr/>
        </p:nvSpPr>
        <p:spPr bwMode="auto">
          <a:xfrm>
            <a:off x="6443663" y="4892675"/>
            <a:ext cx="12096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1600" b="0">
                <a:solidFill>
                  <a:srgbClr val="CC0066"/>
                </a:solidFill>
              </a:rPr>
              <a:t>配位共價鍵</a:t>
            </a:r>
          </a:p>
        </p:txBody>
      </p:sp>
      <p:cxnSp>
        <p:nvCxnSpPr>
          <p:cNvPr id="15" name="直線接點 14"/>
          <p:cNvCxnSpPr>
            <a:cxnSpLocks noChangeShapeType="1"/>
          </p:cNvCxnSpPr>
          <p:nvPr/>
        </p:nvCxnSpPr>
        <p:spPr bwMode="auto">
          <a:xfrm>
            <a:off x="6329363" y="4183063"/>
            <a:ext cx="263525" cy="741362"/>
          </a:xfrm>
          <a:prstGeom prst="line">
            <a:avLst/>
          </a:prstGeom>
          <a:noFill/>
          <a:ln w="9525" algn="ctr">
            <a:solidFill>
              <a:srgbClr val="CC0066"/>
            </a:solidFill>
            <a:round/>
            <a:headEnd/>
            <a:tailEnd/>
          </a:ln>
          <a:extLst>
            <a:ext uri="{909E8E84-426E-40DD-AFC4-6F175D3DCCD1}">
              <a14:hiddenFill xmlns:a14="http://schemas.microsoft.com/office/drawing/2010/main">
                <a:noFill/>
              </a14:hiddenFill>
            </a:ext>
          </a:extLst>
        </p:spPr>
      </p:cxnSp>
      <p:sp>
        <p:nvSpPr>
          <p:cNvPr id="16" name="矩形 11"/>
          <p:cNvSpPr>
            <a:spLocks noChangeArrowheads="1"/>
          </p:cNvSpPr>
          <p:nvPr/>
        </p:nvSpPr>
        <p:spPr bwMode="auto">
          <a:xfrm>
            <a:off x="250825" y="4022725"/>
            <a:ext cx="441325"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solidFill>
                  <a:srgbClr val="000000"/>
                </a:solidFill>
              </a:rPr>
              <a:t>或</a:t>
            </a:r>
            <a:endParaRPr lang="zh-TW" altLang="en-US" sz="1800"/>
          </a:p>
        </p:txBody>
      </p:sp>
    </p:spTree>
    <p:extLst>
      <p:ext uri="{BB962C8B-B14F-4D97-AF65-F5344CB8AC3E}">
        <p14:creationId xmlns:p14="http://schemas.microsoft.com/office/powerpoint/2010/main" val="2206414004"/>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4"/>
          <p:cNvSpPr>
            <a:spLocks noChangeArrowheads="1"/>
          </p:cNvSpPr>
          <p:nvPr/>
        </p:nvSpPr>
        <p:spPr bwMode="auto">
          <a:xfrm>
            <a:off x="2516857" y="3031827"/>
            <a:ext cx="4143375"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新細明體" pitchFamily="18" charset="-120"/>
              </a:defRPr>
            </a:lvl1pPr>
            <a:lvl2pPr marL="742950" indent="-285750">
              <a:spcBef>
                <a:spcPct val="20000"/>
              </a:spcBef>
              <a:buFont typeface="Arial" pitchFamily="34" charset="0"/>
              <a:buChar char="–"/>
              <a:defRPr sz="2800">
                <a:solidFill>
                  <a:schemeClr val="tx1"/>
                </a:solidFill>
                <a:latin typeface="Calibri" pitchFamily="34" charset="0"/>
                <a:ea typeface="新細明體" pitchFamily="18" charset="-120"/>
              </a:defRPr>
            </a:lvl2pPr>
            <a:lvl3pPr marL="1143000" indent="-228600">
              <a:spcBef>
                <a:spcPct val="20000"/>
              </a:spcBef>
              <a:buFont typeface="Arial" pitchFamily="34" charset="0"/>
              <a:buChar char="•"/>
              <a:defRPr sz="2400">
                <a:solidFill>
                  <a:schemeClr val="tx1"/>
                </a:solidFill>
                <a:latin typeface="Calibri" pitchFamily="34" charset="0"/>
                <a:ea typeface="新細明體" pitchFamily="18" charset="-120"/>
              </a:defRPr>
            </a:lvl3pPr>
            <a:lvl4pPr marL="1600200" indent="-228600">
              <a:spcBef>
                <a:spcPct val="20000"/>
              </a:spcBef>
              <a:buFont typeface="Arial" pitchFamily="34" charset="0"/>
              <a:buChar char="–"/>
              <a:defRPr sz="2000">
                <a:solidFill>
                  <a:schemeClr val="tx1"/>
                </a:solidFill>
                <a:latin typeface="Calibri" pitchFamily="34" charset="0"/>
                <a:ea typeface="新細明體" pitchFamily="18" charset="-120"/>
              </a:defRPr>
            </a:lvl4pPr>
            <a:lvl5pPr marL="2057400" indent="-228600">
              <a:spcBef>
                <a:spcPct val="20000"/>
              </a:spcBef>
              <a:buFont typeface="Arial" pitchFamily="34" charset="0"/>
              <a:buChar char="»"/>
              <a:defRPr sz="2000">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新細明體" pitchFamily="18" charset="-120"/>
              </a:defRPr>
            </a:lvl9pPr>
          </a:lstStyle>
          <a:p>
            <a:pPr eaLnBrk="1" hangingPunct="1">
              <a:spcBef>
                <a:spcPct val="0"/>
              </a:spcBef>
              <a:buFontTx/>
              <a:buNone/>
            </a:pPr>
            <a:r>
              <a:rPr lang="zh-TW" altLang="en-US" sz="3600" dirty="0">
                <a:solidFill>
                  <a:srgbClr val="800080"/>
                </a:solidFill>
                <a:latin typeface="Arial" pitchFamily="34" charset="0"/>
              </a:rPr>
              <a:t>物質的結構和性質</a:t>
            </a:r>
            <a:endParaRPr lang="en-US" altLang="zh-TW" sz="3600" dirty="0">
              <a:solidFill>
                <a:srgbClr val="800080"/>
              </a:solidFill>
              <a:latin typeface="Arial" pitchFamily="34" charset="0"/>
            </a:endParaRPr>
          </a:p>
        </p:txBody>
      </p:sp>
      <p:sp>
        <p:nvSpPr>
          <p:cNvPr id="10" name="Rectangle 3"/>
          <p:cNvSpPr>
            <a:spLocks noChangeArrowheads="1"/>
          </p:cNvSpPr>
          <p:nvPr/>
        </p:nvSpPr>
        <p:spPr bwMode="auto">
          <a:xfrm>
            <a:off x="3601988" y="1988840"/>
            <a:ext cx="1584325" cy="588962"/>
          </a:xfrm>
          <a:prstGeom prst="rect">
            <a:avLst/>
          </a:prstGeom>
          <a:solidFill>
            <a:srgbClr val="800080"/>
          </a:solidFill>
          <a:ln w="9525">
            <a:solidFill>
              <a:schemeClr val="bg1"/>
            </a:solidFill>
            <a:miter lim="800000"/>
            <a:headEnd/>
            <a:tailEnd/>
          </a:ln>
          <a:effectLst/>
        </p:spPr>
        <p:txBody>
          <a:bodyPr>
            <a:spAutoFit/>
          </a:bodyPr>
          <a:lstStyle/>
          <a:p>
            <a:pPr eaLnBrk="1" hangingPunct="1">
              <a:tabLst>
                <a:tab pos="1885950" algn="l"/>
              </a:tabLst>
              <a:defRPr/>
            </a:pPr>
            <a:r>
              <a:rPr lang="zh-TW" altLang="en-US" sz="3200" dirty="0">
                <a:solidFill>
                  <a:srgbClr val="FFFF00"/>
                </a:solidFill>
                <a:effectLst>
                  <a:outerShdw blurRad="38100" dist="38100" dir="2700000" algn="tl">
                    <a:srgbClr val="000000"/>
                  </a:outerShdw>
                </a:effectLst>
                <a:latin typeface="Arial" charset="0"/>
              </a:rPr>
              <a:t>第 </a:t>
            </a:r>
            <a:r>
              <a:rPr lang="en-US" altLang="zh-TW" sz="3200" dirty="0">
                <a:solidFill>
                  <a:schemeClr val="bg1"/>
                </a:solidFill>
                <a:effectLst>
                  <a:outerShdw blurRad="38100" dist="38100" dir="2700000" algn="tl">
                    <a:srgbClr val="000000"/>
                  </a:outerShdw>
                </a:effectLst>
                <a:latin typeface="Arial" charset="0"/>
              </a:rPr>
              <a:t>9 </a:t>
            </a:r>
            <a:r>
              <a:rPr lang="zh-TW" altLang="en-US" sz="3200" dirty="0">
                <a:solidFill>
                  <a:srgbClr val="FFFF00"/>
                </a:solidFill>
                <a:effectLst>
                  <a:outerShdw blurRad="38100" dist="38100" dir="2700000" algn="tl">
                    <a:srgbClr val="000000"/>
                  </a:outerShdw>
                </a:effectLst>
                <a:latin typeface="Arial" charset="0"/>
              </a:rPr>
              <a:t>章</a:t>
            </a:r>
            <a:endParaRPr lang="en-US" altLang="zh-TW" sz="3200" dirty="0">
              <a:solidFill>
                <a:srgbClr val="FFFF00"/>
              </a:solidFill>
              <a:effectLst>
                <a:outerShdw blurRad="38100" dist="38100" dir="2700000" algn="tl">
                  <a:srgbClr val="000000"/>
                </a:outerShdw>
              </a:effectLst>
              <a:latin typeface="Arial" charset="0"/>
            </a:endParaRPr>
          </a:p>
        </p:txBody>
      </p:sp>
    </p:spTree>
    <p:extLst>
      <p:ext uri="{BB962C8B-B14F-4D97-AF65-F5344CB8AC3E}">
        <p14:creationId xmlns:p14="http://schemas.microsoft.com/office/powerpoint/2010/main" val="1146069237"/>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6"/>
          <p:cNvSpPr>
            <a:spLocks noChangeArrowheads="1"/>
          </p:cNvSpPr>
          <p:nvPr/>
        </p:nvSpPr>
        <p:spPr bwMode="auto">
          <a:xfrm>
            <a:off x="466725" y="836613"/>
            <a:ext cx="2017713"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66"/>
                </a:solidFill>
                <a:latin typeface="Arial Black" pitchFamily="34" charset="0"/>
              </a:rPr>
              <a:t>分子結構</a:t>
            </a:r>
            <a:endParaRPr lang="en-US" altLang="zh-TW">
              <a:solidFill>
                <a:srgbClr val="CC0066"/>
              </a:solidFill>
              <a:latin typeface="Arial Black" pitchFamily="34" charset="0"/>
            </a:endParaRPr>
          </a:p>
        </p:txBody>
      </p:sp>
      <p:sp>
        <p:nvSpPr>
          <p:cNvPr id="8195" name="Rectangle 40"/>
          <p:cNvSpPr>
            <a:spLocks noChangeArrowheads="1"/>
          </p:cNvSpPr>
          <p:nvPr/>
        </p:nvSpPr>
        <p:spPr bwMode="auto">
          <a:xfrm>
            <a:off x="611188" y="2036763"/>
            <a:ext cx="70564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具分子結構的物質由 </a:t>
            </a:r>
            <a:r>
              <a:rPr lang="zh-TW" altLang="en-US">
                <a:solidFill>
                  <a:srgbClr val="3399FF"/>
                </a:solidFill>
              </a:rPr>
              <a:t>個別分子</a:t>
            </a:r>
            <a:r>
              <a:rPr lang="zh-TW" altLang="en-US" sz="2800"/>
              <a:t> </a:t>
            </a:r>
            <a:r>
              <a:rPr lang="zh-TW" altLang="en-US" sz="2800" b="0"/>
              <a:t>組成。</a:t>
            </a:r>
            <a:endParaRPr lang="en-US" altLang="zh-TW" sz="2800" b="0"/>
          </a:p>
        </p:txBody>
      </p:sp>
      <p:sp>
        <p:nvSpPr>
          <p:cNvPr id="8" name="Rectangle 40"/>
          <p:cNvSpPr>
            <a:spLocks noChangeArrowheads="1"/>
          </p:cNvSpPr>
          <p:nvPr/>
        </p:nvSpPr>
        <p:spPr bwMode="auto">
          <a:xfrm>
            <a:off x="611188" y="3125788"/>
            <a:ext cx="82819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每個 </a:t>
            </a:r>
            <a:r>
              <a:rPr lang="zh-TW" altLang="en-US">
                <a:solidFill>
                  <a:srgbClr val="3399FF"/>
                </a:solidFill>
              </a:rPr>
              <a:t>分子中的原子</a:t>
            </a:r>
            <a:r>
              <a:rPr lang="zh-TW" altLang="en-US" sz="2800">
                <a:solidFill>
                  <a:srgbClr val="3399FF"/>
                </a:solidFill>
              </a:rPr>
              <a:t> </a:t>
            </a:r>
            <a:r>
              <a:rPr lang="zh-TW" altLang="en-US" sz="2800" b="0"/>
              <a:t>均以 </a:t>
            </a:r>
            <a:r>
              <a:rPr lang="zh-TW" altLang="en-US">
                <a:solidFill>
                  <a:srgbClr val="3399FF"/>
                </a:solidFill>
              </a:rPr>
              <a:t>強共價鍵</a:t>
            </a:r>
            <a:r>
              <a:rPr lang="zh-TW" altLang="en-US" sz="2800"/>
              <a:t> </a:t>
            </a:r>
            <a:r>
              <a:rPr lang="zh-TW" altLang="en-US" sz="2800" b="0"/>
              <a:t>所連結。</a:t>
            </a:r>
            <a:endParaRPr lang="en-US" altLang="zh-TW" sz="2800" b="0"/>
          </a:p>
        </p:txBody>
      </p:sp>
      <p:sp>
        <p:nvSpPr>
          <p:cNvPr id="10" name="Rectangle 8"/>
          <p:cNvSpPr>
            <a:spLocks noChangeArrowheads="1"/>
          </p:cNvSpPr>
          <p:nvPr/>
        </p:nvSpPr>
        <p:spPr bwMode="auto">
          <a:xfrm>
            <a:off x="611188" y="4205288"/>
            <a:ext cx="7489825" cy="579437"/>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分子之間則以 </a:t>
            </a:r>
            <a:r>
              <a:rPr lang="zh-TW" altLang="en-US">
                <a:solidFill>
                  <a:srgbClr val="3399FF"/>
                </a:solidFill>
              </a:rPr>
              <a:t>分子間引力</a:t>
            </a:r>
            <a:r>
              <a:rPr lang="zh-TW" altLang="en-US" sz="2800">
                <a:solidFill>
                  <a:srgbClr val="3399FF"/>
                </a:solidFill>
              </a:rPr>
              <a:t> </a:t>
            </a:r>
            <a:r>
              <a:rPr lang="zh-TW" altLang="en-US" sz="2800" b="0"/>
              <a:t>互相牽引。</a:t>
            </a:r>
            <a:endParaRPr lang="en-US" altLang="zh-TW" sz="2800" b="0"/>
          </a:p>
        </p:txBody>
      </p:sp>
    </p:spTree>
    <p:extLst>
      <p:ext uri="{BB962C8B-B14F-4D97-AF65-F5344CB8AC3E}">
        <p14:creationId xmlns:p14="http://schemas.microsoft.com/office/powerpoint/2010/main" val="3194239547"/>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圓角矩形 5"/>
          <p:cNvSpPr>
            <a:spLocks noChangeArrowheads="1"/>
          </p:cNvSpPr>
          <p:nvPr/>
        </p:nvSpPr>
        <p:spPr bwMode="auto">
          <a:xfrm>
            <a:off x="322907" y="2663924"/>
            <a:ext cx="2160587" cy="577850"/>
          </a:xfrm>
          <a:prstGeom prst="roundRect">
            <a:avLst>
              <a:gd name="adj" fmla="val 16667"/>
            </a:avLst>
          </a:pr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800"/>
              <a:t>物質</a:t>
            </a:r>
            <a:endParaRPr lang="zh-TW" altLang="en-US" sz="2600"/>
          </a:p>
        </p:txBody>
      </p:sp>
      <p:sp>
        <p:nvSpPr>
          <p:cNvPr id="13315" name="圓角矩形 6"/>
          <p:cNvSpPr>
            <a:spLocks noChangeArrowheads="1"/>
          </p:cNvSpPr>
          <p:nvPr/>
        </p:nvSpPr>
        <p:spPr bwMode="auto">
          <a:xfrm>
            <a:off x="3097857" y="3937099"/>
            <a:ext cx="2057400" cy="579437"/>
          </a:xfrm>
          <a:prstGeom prst="roundRect">
            <a:avLst>
              <a:gd name="adj" fmla="val 16667"/>
            </a:avLst>
          </a:prstGeom>
          <a:solidFill>
            <a:srgbClr val="FFCCFF"/>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800"/>
              <a:t>巨型結構</a:t>
            </a:r>
          </a:p>
        </p:txBody>
      </p:sp>
      <p:sp>
        <p:nvSpPr>
          <p:cNvPr id="13316" name="圓角矩形 7"/>
          <p:cNvSpPr>
            <a:spLocks noChangeArrowheads="1"/>
          </p:cNvSpPr>
          <p:nvPr/>
        </p:nvSpPr>
        <p:spPr bwMode="auto">
          <a:xfrm>
            <a:off x="3131194" y="1479649"/>
            <a:ext cx="2057400" cy="579437"/>
          </a:xfrm>
          <a:prstGeom prst="roundRect">
            <a:avLst>
              <a:gd name="adj" fmla="val 16667"/>
            </a:avLst>
          </a:pr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800"/>
              <a:t>分子結構</a:t>
            </a:r>
          </a:p>
        </p:txBody>
      </p:sp>
      <p:sp>
        <p:nvSpPr>
          <p:cNvPr id="13317" name="矩形 8"/>
          <p:cNvSpPr>
            <a:spLocks noChangeArrowheads="1"/>
          </p:cNvSpPr>
          <p:nvPr/>
        </p:nvSpPr>
        <p:spPr bwMode="auto">
          <a:xfrm>
            <a:off x="6004569" y="1014511"/>
            <a:ext cx="2455863" cy="5238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800"/>
              <a:t>簡單分子結構</a:t>
            </a:r>
          </a:p>
        </p:txBody>
      </p:sp>
      <p:sp>
        <p:nvSpPr>
          <p:cNvPr id="13318" name="矩形 9"/>
          <p:cNvSpPr>
            <a:spLocks noChangeArrowheads="1"/>
          </p:cNvSpPr>
          <p:nvPr/>
        </p:nvSpPr>
        <p:spPr bwMode="auto">
          <a:xfrm>
            <a:off x="6004569" y="1987649"/>
            <a:ext cx="1800225" cy="5238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800"/>
              <a:t>巨大分子</a:t>
            </a:r>
          </a:p>
        </p:txBody>
      </p:sp>
      <p:sp>
        <p:nvSpPr>
          <p:cNvPr id="13319" name="矩形 18"/>
          <p:cNvSpPr>
            <a:spLocks noChangeArrowheads="1"/>
          </p:cNvSpPr>
          <p:nvPr/>
        </p:nvSpPr>
        <p:spPr bwMode="auto">
          <a:xfrm>
            <a:off x="5939482" y="2948086"/>
            <a:ext cx="2376487" cy="52387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800"/>
              <a:t>巨型共價結構</a:t>
            </a:r>
          </a:p>
        </p:txBody>
      </p:sp>
      <p:sp>
        <p:nvSpPr>
          <p:cNvPr id="13320" name="矩形 21"/>
          <p:cNvSpPr>
            <a:spLocks noChangeArrowheads="1"/>
          </p:cNvSpPr>
          <p:nvPr/>
        </p:nvSpPr>
        <p:spPr bwMode="auto">
          <a:xfrm>
            <a:off x="5939482" y="3986311"/>
            <a:ext cx="2376487" cy="523875"/>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800"/>
              <a:t>巨型離子結構</a:t>
            </a:r>
          </a:p>
        </p:txBody>
      </p:sp>
      <p:cxnSp>
        <p:nvCxnSpPr>
          <p:cNvPr id="11" name="直線接點 24"/>
          <p:cNvCxnSpPr/>
          <p:nvPr/>
        </p:nvCxnSpPr>
        <p:spPr bwMode="auto">
          <a:xfrm rot="5400000">
            <a:off x="4514701" y="4210942"/>
            <a:ext cx="1974850" cy="1587"/>
          </a:xfrm>
          <a:prstGeom prst="line">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2" name="直線接點 44"/>
          <p:cNvCxnSpPr/>
          <p:nvPr/>
        </p:nvCxnSpPr>
        <p:spPr bwMode="auto">
          <a:xfrm>
            <a:off x="5501332" y="3222724"/>
            <a:ext cx="438150" cy="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4" name="直線接點 44"/>
          <p:cNvCxnSpPr/>
          <p:nvPr/>
        </p:nvCxnSpPr>
        <p:spPr bwMode="auto">
          <a:xfrm>
            <a:off x="5577532" y="1297086"/>
            <a:ext cx="427037" cy="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5" name="直線接點 44"/>
          <p:cNvCxnSpPr/>
          <p:nvPr/>
        </p:nvCxnSpPr>
        <p:spPr bwMode="auto">
          <a:xfrm flipV="1">
            <a:off x="5572769" y="2292449"/>
            <a:ext cx="431800" cy="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6" name="直線接點 66"/>
          <p:cNvCxnSpPr/>
          <p:nvPr/>
        </p:nvCxnSpPr>
        <p:spPr bwMode="auto">
          <a:xfrm rot="16200000" flipH="1">
            <a:off x="5077469" y="1797149"/>
            <a:ext cx="1000125" cy="0"/>
          </a:xfrm>
          <a:prstGeom prst="line">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7" name="直線接點 44"/>
          <p:cNvCxnSpPr>
            <a:stCxn id="13316" idx="3"/>
          </p:cNvCxnSpPr>
          <p:nvPr/>
        </p:nvCxnSpPr>
        <p:spPr bwMode="auto">
          <a:xfrm flipV="1">
            <a:off x="5188594" y="1766986"/>
            <a:ext cx="365125" cy="3175"/>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8" name="直線接點 44"/>
          <p:cNvCxnSpPr/>
          <p:nvPr/>
        </p:nvCxnSpPr>
        <p:spPr bwMode="auto">
          <a:xfrm flipV="1">
            <a:off x="5155257" y="4270474"/>
            <a:ext cx="365125" cy="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9" name="直線接點 74"/>
          <p:cNvCxnSpPr/>
          <p:nvPr/>
        </p:nvCxnSpPr>
        <p:spPr bwMode="auto">
          <a:xfrm rot="16200000" flipH="1">
            <a:off x="1455588" y="3010792"/>
            <a:ext cx="2503488" cy="15875"/>
          </a:xfrm>
          <a:prstGeom prst="line">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20" name="直線接點 44"/>
          <p:cNvCxnSpPr>
            <a:endCxn id="13316" idx="1"/>
          </p:cNvCxnSpPr>
          <p:nvPr/>
        </p:nvCxnSpPr>
        <p:spPr bwMode="auto">
          <a:xfrm>
            <a:off x="2704157" y="1768574"/>
            <a:ext cx="427037" cy="1587"/>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21" name="直線接點 44"/>
          <p:cNvCxnSpPr/>
          <p:nvPr/>
        </p:nvCxnSpPr>
        <p:spPr bwMode="auto">
          <a:xfrm>
            <a:off x="2715269" y="4270474"/>
            <a:ext cx="382588" cy="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22" name="直線接點 44"/>
          <p:cNvCxnSpPr>
            <a:stCxn id="17410" idx="3"/>
          </p:cNvCxnSpPr>
          <p:nvPr/>
        </p:nvCxnSpPr>
        <p:spPr bwMode="auto">
          <a:xfrm>
            <a:off x="2483494" y="2952849"/>
            <a:ext cx="215900" cy="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sp>
        <p:nvSpPr>
          <p:cNvPr id="13333" name="矩形 21"/>
          <p:cNvSpPr>
            <a:spLocks noChangeArrowheads="1"/>
          </p:cNvSpPr>
          <p:nvPr/>
        </p:nvSpPr>
        <p:spPr bwMode="auto">
          <a:xfrm>
            <a:off x="5941069" y="4922936"/>
            <a:ext cx="2374900" cy="52228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800"/>
              <a:t>巨型金屬結構</a:t>
            </a:r>
          </a:p>
        </p:txBody>
      </p:sp>
      <p:pic>
        <p:nvPicPr>
          <p:cNvPr id="12311"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0694" y="4222849"/>
            <a:ext cx="523875"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2" name="直線接點 44"/>
          <p:cNvCxnSpPr/>
          <p:nvPr/>
        </p:nvCxnSpPr>
        <p:spPr bwMode="auto">
          <a:xfrm>
            <a:off x="5501332" y="5210274"/>
            <a:ext cx="438150" cy="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2498102261"/>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4"/>
          <p:cNvSpPr>
            <a:spLocks noChangeArrowheads="1"/>
          </p:cNvSpPr>
          <p:nvPr/>
        </p:nvSpPr>
        <p:spPr bwMode="auto">
          <a:xfrm>
            <a:off x="754509" y="1125538"/>
            <a:ext cx="36734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90575" indent="-790575">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dirty="0" smtClean="0">
                <a:solidFill>
                  <a:srgbClr val="800080"/>
                </a:solidFill>
              </a:rPr>
              <a:t>簡單</a:t>
            </a:r>
            <a:r>
              <a:rPr lang="zh-TW" altLang="en-US" dirty="0">
                <a:solidFill>
                  <a:srgbClr val="800080"/>
                </a:solidFill>
              </a:rPr>
              <a:t>分子結構</a:t>
            </a:r>
            <a:endParaRPr lang="en-US" altLang="zh-TW" dirty="0">
              <a:solidFill>
                <a:srgbClr val="800080"/>
              </a:solidFill>
            </a:endParaRPr>
          </a:p>
        </p:txBody>
      </p:sp>
      <p:sp>
        <p:nvSpPr>
          <p:cNvPr id="16388" name="Rectangle 26"/>
          <p:cNvSpPr>
            <a:spLocks noChangeArrowheads="1"/>
          </p:cNvSpPr>
          <p:nvPr/>
        </p:nvSpPr>
        <p:spPr bwMode="auto">
          <a:xfrm>
            <a:off x="827088" y="3917999"/>
            <a:ext cx="5545137" cy="519113"/>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例如：氫、碘、水、二氧化碳</a:t>
            </a:r>
            <a:endParaRPr lang="en-US" altLang="zh-TW" sz="2800" b="0"/>
          </a:p>
        </p:txBody>
      </p:sp>
      <p:sp>
        <p:nvSpPr>
          <p:cNvPr id="16390" name="Rectangle 26"/>
          <p:cNvSpPr>
            <a:spLocks noChangeArrowheads="1"/>
          </p:cNvSpPr>
          <p:nvPr/>
        </p:nvSpPr>
        <p:spPr bwMode="auto">
          <a:xfrm>
            <a:off x="827088" y="2276524"/>
            <a:ext cx="7921625"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a:t>大部分 </a:t>
            </a:r>
            <a:r>
              <a:rPr lang="zh-TW" altLang="en-US">
                <a:solidFill>
                  <a:srgbClr val="3399FF"/>
                </a:solidFill>
              </a:rPr>
              <a:t>非金屬元素</a:t>
            </a:r>
            <a:r>
              <a:rPr lang="zh-TW" altLang="en-US" sz="2800" b="0"/>
              <a:t> 和 </a:t>
            </a:r>
            <a:r>
              <a:rPr lang="zh-TW" altLang="en-US">
                <a:solidFill>
                  <a:srgbClr val="3399FF"/>
                </a:solidFill>
              </a:rPr>
              <a:t>共價化合物</a:t>
            </a:r>
            <a:r>
              <a:rPr lang="zh-TW" altLang="en-US" sz="2800" b="0"/>
              <a:t> 都是由簡單、</a:t>
            </a:r>
            <a:r>
              <a:rPr lang="zh-TW" altLang="en-US">
                <a:solidFill>
                  <a:srgbClr val="3399FF"/>
                </a:solidFill>
              </a:rPr>
              <a:t>個別的分子</a:t>
            </a:r>
            <a:r>
              <a:rPr lang="zh-TW" altLang="en-US" sz="2800" b="0"/>
              <a:t> 組成。</a:t>
            </a:r>
            <a:endParaRPr lang="en-US" altLang="zh-TW" sz="2800" b="0"/>
          </a:p>
        </p:txBody>
      </p:sp>
    </p:spTree>
    <p:extLst>
      <p:ext uri="{BB962C8B-B14F-4D97-AF65-F5344CB8AC3E}">
        <p14:creationId xmlns:p14="http://schemas.microsoft.com/office/powerpoint/2010/main" val="532850168"/>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6"/>
          <p:cNvSpPr>
            <a:spLocks noChangeArrowheads="1"/>
          </p:cNvSpPr>
          <p:nvPr/>
        </p:nvSpPr>
        <p:spPr bwMode="auto">
          <a:xfrm>
            <a:off x="466601" y="3719859"/>
            <a:ext cx="4754562" cy="519113"/>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在 </a:t>
            </a:r>
            <a:r>
              <a:rPr lang="en-US" altLang="zh-TW" sz="2800" b="0"/>
              <a:t>–78.5°C </a:t>
            </a:r>
            <a:r>
              <a:rPr lang="zh-TW" altLang="en-US" sz="2800" b="0"/>
              <a:t>以下的温度，</a:t>
            </a:r>
            <a:endParaRPr lang="en-US" altLang="zh-TW" sz="2800" b="0"/>
          </a:p>
        </p:txBody>
      </p:sp>
      <p:sp>
        <p:nvSpPr>
          <p:cNvPr id="12" name="Rectangle 19"/>
          <p:cNvSpPr>
            <a:spLocks noChangeArrowheads="1"/>
          </p:cNvSpPr>
          <p:nvPr/>
        </p:nvSpPr>
        <p:spPr bwMode="auto">
          <a:xfrm>
            <a:off x="1044451" y="4583459"/>
            <a:ext cx="79200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二氧化碳會直接由氣態變為固態，形成</a:t>
            </a:r>
            <a:r>
              <a:rPr lang="zh-TW" altLang="en-US" sz="2800"/>
              <a:t>乾冰</a:t>
            </a:r>
            <a:r>
              <a:rPr lang="zh-TW" altLang="en-US" sz="2800" b="0"/>
              <a:t>。</a:t>
            </a:r>
            <a:endParaRPr lang="en-US" altLang="zh-TW" sz="2800" b="0"/>
          </a:p>
        </p:txBody>
      </p:sp>
      <p:sp>
        <p:nvSpPr>
          <p:cNvPr id="13" name="Rectangle 20"/>
          <p:cNvSpPr>
            <a:spLocks noChangeArrowheads="1"/>
          </p:cNvSpPr>
          <p:nvPr/>
        </p:nvSpPr>
        <p:spPr bwMode="auto">
          <a:xfrm>
            <a:off x="1042863" y="5358159"/>
            <a:ext cx="54022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過程中並沒有經過液態階段。</a:t>
            </a:r>
            <a:endParaRPr lang="en-US" altLang="zh-TW" sz="2800" b="0"/>
          </a:p>
        </p:txBody>
      </p:sp>
      <p:sp>
        <p:nvSpPr>
          <p:cNvPr id="14" name="Rectangle 26"/>
          <p:cNvSpPr>
            <a:spLocks noChangeArrowheads="1"/>
          </p:cNvSpPr>
          <p:nvPr/>
        </p:nvSpPr>
        <p:spPr bwMode="auto">
          <a:xfrm>
            <a:off x="468188" y="2714972"/>
            <a:ext cx="6335713" cy="519112"/>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在常温常壓下，二氧化碳呈氣態。</a:t>
            </a:r>
            <a:endParaRPr lang="en-US" altLang="zh-TW" sz="2800" b="0"/>
          </a:p>
        </p:txBody>
      </p:sp>
      <p:sp>
        <p:nvSpPr>
          <p:cNvPr id="21511" name="Rectangle 5"/>
          <p:cNvSpPr>
            <a:spLocks noChangeArrowheads="1"/>
          </p:cNvSpPr>
          <p:nvPr/>
        </p:nvSpPr>
        <p:spPr bwMode="auto">
          <a:xfrm>
            <a:off x="395163" y="404664"/>
            <a:ext cx="3421063"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dirty="0">
                <a:solidFill>
                  <a:srgbClr val="CC0000"/>
                </a:solidFill>
                <a:latin typeface="Arial Black" pitchFamily="34" charset="0"/>
              </a:rPr>
              <a:t>二氧化碳的結構</a:t>
            </a:r>
            <a:endParaRPr lang="en-US" altLang="zh-TW" dirty="0">
              <a:solidFill>
                <a:srgbClr val="CC0000"/>
              </a:solidFill>
              <a:latin typeface="Arial Black" pitchFamily="34" charset="0"/>
            </a:endParaRPr>
          </a:p>
        </p:txBody>
      </p:sp>
      <p:sp>
        <p:nvSpPr>
          <p:cNvPr id="10" name="Rectangle 26"/>
          <p:cNvSpPr>
            <a:spLocks noChangeArrowheads="1"/>
          </p:cNvSpPr>
          <p:nvPr/>
        </p:nvSpPr>
        <p:spPr bwMode="auto">
          <a:xfrm>
            <a:off x="468188" y="1231454"/>
            <a:ext cx="8208963" cy="11176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a:t>每個二氧化碳分子均以一個碳原子和兩個氧原子以共價鍵連結而成。</a:t>
            </a:r>
            <a:endParaRPr lang="en-US" altLang="zh-TW" sz="2800" b="0"/>
          </a:p>
        </p:txBody>
      </p:sp>
      <p:pic>
        <p:nvPicPr>
          <p:cNvPr id="1639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25876" y="1790254"/>
            <a:ext cx="161925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80923450"/>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7"/>
          <p:cNvSpPr>
            <a:spLocks noChangeArrowheads="1"/>
          </p:cNvSpPr>
          <p:nvPr/>
        </p:nvSpPr>
        <p:spPr bwMode="auto">
          <a:xfrm>
            <a:off x="468313" y="2164854"/>
            <a:ext cx="53276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但它們 </a:t>
            </a:r>
            <a:r>
              <a:rPr lang="zh-TW" altLang="en-US" dirty="0">
                <a:solidFill>
                  <a:srgbClr val="3399FF"/>
                </a:solidFill>
              </a:rPr>
              <a:t>仍然是個別分子</a:t>
            </a:r>
            <a:r>
              <a:rPr lang="zh-TW" altLang="en-US" sz="2800" dirty="0"/>
              <a:t>。</a:t>
            </a:r>
            <a:endParaRPr lang="en-US" altLang="zh-TW" sz="2800" b="0" dirty="0"/>
          </a:p>
        </p:txBody>
      </p:sp>
      <p:sp>
        <p:nvSpPr>
          <p:cNvPr id="22531" name="Rectangle 7"/>
          <p:cNvSpPr>
            <a:spLocks noChangeArrowheads="1"/>
          </p:cNvSpPr>
          <p:nvPr/>
        </p:nvSpPr>
        <p:spPr bwMode="auto">
          <a:xfrm>
            <a:off x="468313" y="220638"/>
            <a:ext cx="82804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15000"/>
              </a:lnSpc>
              <a:spcBef>
                <a:spcPct val="0"/>
              </a:spcBef>
              <a:buFontTx/>
              <a:buBlip>
                <a:blip r:embed="rId2"/>
              </a:buBlip>
            </a:pPr>
            <a:r>
              <a:rPr lang="zh-TW" altLang="en-US" sz="2800" b="0" dirty="0"/>
              <a:t>乾冰內的二氧化碳分子由 </a:t>
            </a:r>
            <a:r>
              <a:rPr lang="zh-TW" altLang="en-US" dirty="0">
                <a:solidFill>
                  <a:srgbClr val="00B0F0"/>
                </a:solidFill>
              </a:rPr>
              <a:t>微弱的</a:t>
            </a:r>
            <a:r>
              <a:rPr lang="zh-TW" altLang="en-US" sz="2800" b="0" dirty="0">
                <a:solidFill>
                  <a:srgbClr val="FF0000"/>
                </a:solidFill>
              </a:rPr>
              <a:t> </a:t>
            </a:r>
            <a:r>
              <a:rPr lang="zh-TW" altLang="en-US" sz="2800" b="0" dirty="0"/>
              <a:t>分子間引力 </a:t>
            </a:r>
            <a:r>
              <a:rPr lang="en-US" altLang="zh-TW" sz="2800" b="0" dirty="0"/>
              <a:t>( </a:t>
            </a:r>
            <a:r>
              <a:rPr lang="zh-TW" altLang="en-US" sz="2800" b="0" dirty="0"/>
              <a:t>稱為 </a:t>
            </a:r>
            <a:r>
              <a:rPr lang="zh-TW" altLang="en-US" dirty="0">
                <a:solidFill>
                  <a:srgbClr val="00B0F0"/>
                </a:solidFill>
              </a:rPr>
              <a:t>范德華力</a:t>
            </a:r>
            <a:r>
              <a:rPr lang="zh-TW" altLang="en-US" sz="2800" b="0" dirty="0">
                <a:solidFill>
                  <a:srgbClr val="FF0000"/>
                </a:solidFill>
              </a:rPr>
              <a:t> </a:t>
            </a:r>
            <a:r>
              <a:rPr lang="en-US" altLang="zh-TW" sz="2800" b="0" dirty="0"/>
              <a:t>) </a:t>
            </a:r>
            <a:r>
              <a:rPr lang="zh-TW" altLang="en-US" sz="2800" b="0" dirty="0"/>
              <a:t>互相牽引，並會 </a:t>
            </a:r>
            <a:r>
              <a:rPr lang="zh-TW" altLang="en-US" dirty="0">
                <a:solidFill>
                  <a:srgbClr val="3399FF"/>
                </a:solidFill>
              </a:rPr>
              <a:t>有規律而緊密地裝填在一起</a:t>
            </a:r>
            <a:r>
              <a:rPr lang="zh-TW" altLang="en-US" sz="2800" b="0" dirty="0"/>
              <a:t>。</a:t>
            </a:r>
            <a:endParaRPr lang="en-US" altLang="zh-TW" sz="2800" dirty="0"/>
          </a:p>
        </p:txBody>
      </p:sp>
      <p:pic>
        <p:nvPicPr>
          <p:cNvPr id="11"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2813" y="3028950"/>
            <a:ext cx="6886575" cy="3373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群組 25"/>
          <p:cNvGrpSpPr>
            <a:grpSpLocks/>
          </p:cNvGrpSpPr>
          <p:nvPr/>
        </p:nvGrpSpPr>
        <p:grpSpPr bwMode="auto">
          <a:xfrm>
            <a:off x="6659563" y="5737225"/>
            <a:ext cx="465137" cy="673100"/>
            <a:chOff x="1597500" y="3482365"/>
            <a:chExt cx="465398" cy="674160"/>
          </a:xfrm>
        </p:grpSpPr>
        <p:cxnSp>
          <p:nvCxnSpPr>
            <p:cNvPr id="14" name="直線接點 17"/>
            <p:cNvCxnSpPr>
              <a:cxnSpLocks noChangeShapeType="1"/>
            </p:cNvCxnSpPr>
            <p:nvPr/>
          </p:nvCxnSpPr>
          <p:spPr bwMode="auto">
            <a:xfrm rot="-2379646">
              <a:off x="1599361" y="3779401"/>
              <a:ext cx="0" cy="1620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5" name="直線接點 19"/>
            <p:cNvCxnSpPr>
              <a:cxnSpLocks noChangeShapeType="1"/>
            </p:cNvCxnSpPr>
            <p:nvPr/>
          </p:nvCxnSpPr>
          <p:spPr bwMode="auto">
            <a:xfrm rot="-2379646">
              <a:off x="1597500" y="3774240"/>
              <a:ext cx="465398"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6" name="直線接點 21"/>
            <p:cNvCxnSpPr>
              <a:cxnSpLocks noChangeShapeType="1"/>
            </p:cNvCxnSpPr>
            <p:nvPr/>
          </p:nvCxnSpPr>
          <p:spPr bwMode="auto">
            <a:xfrm rot="-2379646">
              <a:off x="1957642" y="3482365"/>
              <a:ext cx="0" cy="1620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7" name="直線接點 23"/>
            <p:cNvCxnSpPr>
              <a:cxnSpLocks noChangeShapeType="1"/>
            </p:cNvCxnSpPr>
            <p:nvPr/>
          </p:nvCxnSpPr>
          <p:spPr bwMode="auto">
            <a:xfrm rot="-2379646">
              <a:off x="1968057" y="3724525"/>
              <a:ext cx="0" cy="4320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sp>
        <p:nvSpPr>
          <p:cNvPr id="18" name="矩形 15"/>
          <p:cNvSpPr>
            <a:spLocks noChangeArrowheads="1"/>
          </p:cNvSpPr>
          <p:nvPr/>
        </p:nvSpPr>
        <p:spPr bwMode="auto">
          <a:xfrm>
            <a:off x="6423025" y="6269310"/>
            <a:ext cx="2305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一個二氧化碳分子</a:t>
            </a:r>
          </a:p>
        </p:txBody>
      </p:sp>
    </p:spTree>
    <p:extLst>
      <p:ext uri="{BB962C8B-B14F-4D97-AF65-F5344CB8AC3E}">
        <p14:creationId xmlns:p14="http://schemas.microsoft.com/office/powerpoint/2010/main" val="3231649614"/>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8"/>
          <p:cNvSpPr>
            <a:spLocks noChangeArrowheads="1"/>
          </p:cNvSpPr>
          <p:nvPr/>
        </p:nvSpPr>
        <p:spPr bwMode="auto">
          <a:xfrm>
            <a:off x="395536" y="1198960"/>
            <a:ext cx="8351837" cy="10779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碘晶體中，碘分子與碘分子之間只有 </a:t>
            </a:r>
            <a:r>
              <a:rPr lang="zh-TW" altLang="en-US" u="sng" dirty="0">
                <a:solidFill>
                  <a:srgbClr val="FF0000"/>
                </a:solidFill>
              </a:rPr>
              <a:t>微弱的范德華力</a:t>
            </a:r>
            <a:r>
              <a:rPr lang="zh-TW" altLang="en-US" sz="2800" b="0" dirty="0"/>
              <a:t> ，並且有規律而緊密地裝填在一起。</a:t>
            </a:r>
            <a:endParaRPr lang="en-US" altLang="zh-TW" sz="2800" b="0" dirty="0"/>
          </a:p>
        </p:txBody>
      </p:sp>
      <p:sp>
        <p:nvSpPr>
          <p:cNvPr id="24579" name="Rectangle 3"/>
          <p:cNvSpPr>
            <a:spLocks noChangeArrowheads="1"/>
          </p:cNvSpPr>
          <p:nvPr/>
        </p:nvSpPr>
        <p:spPr bwMode="auto">
          <a:xfrm>
            <a:off x="179388" y="188913"/>
            <a:ext cx="201612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碘的結構</a:t>
            </a:r>
            <a:endParaRPr lang="en-US" altLang="zh-TW">
              <a:solidFill>
                <a:srgbClr val="CC0000"/>
              </a:solidFill>
              <a:latin typeface="Arial Black" pitchFamily="34" charset="0"/>
            </a:endParaRPr>
          </a:p>
        </p:txBody>
      </p:sp>
      <p:pic>
        <p:nvPicPr>
          <p:cNvPr id="5" name="Picture 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2988" y="2963316"/>
            <a:ext cx="7000875" cy="291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矩形 4"/>
          <p:cNvSpPr>
            <a:spLocks noChangeArrowheads="1"/>
          </p:cNvSpPr>
          <p:nvPr/>
        </p:nvSpPr>
        <p:spPr bwMode="auto">
          <a:xfrm>
            <a:off x="6805613" y="5798591"/>
            <a:ext cx="13668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1800" b="0"/>
              <a:t>一個碘分子</a:t>
            </a:r>
          </a:p>
        </p:txBody>
      </p:sp>
      <p:grpSp>
        <p:nvGrpSpPr>
          <p:cNvPr id="2" name="群組 5"/>
          <p:cNvGrpSpPr>
            <a:grpSpLocks/>
          </p:cNvGrpSpPr>
          <p:nvPr/>
        </p:nvGrpSpPr>
        <p:grpSpPr bwMode="auto">
          <a:xfrm>
            <a:off x="6948488" y="5204866"/>
            <a:ext cx="466725" cy="674688"/>
            <a:chOff x="1597500" y="3482365"/>
            <a:chExt cx="465398" cy="674160"/>
          </a:xfrm>
        </p:grpSpPr>
        <p:cxnSp>
          <p:nvCxnSpPr>
            <p:cNvPr id="24586" name="直線接點 6"/>
            <p:cNvCxnSpPr>
              <a:cxnSpLocks noChangeShapeType="1"/>
            </p:cNvCxnSpPr>
            <p:nvPr/>
          </p:nvCxnSpPr>
          <p:spPr bwMode="auto">
            <a:xfrm rot="-2379646">
              <a:off x="1599361" y="3779401"/>
              <a:ext cx="0" cy="1620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4587" name="直線接點 7"/>
            <p:cNvCxnSpPr>
              <a:cxnSpLocks noChangeShapeType="1"/>
            </p:cNvCxnSpPr>
            <p:nvPr/>
          </p:nvCxnSpPr>
          <p:spPr bwMode="auto">
            <a:xfrm rot="-2379646">
              <a:off x="1597500" y="3774240"/>
              <a:ext cx="465398"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4588" name="直線接點 8"/>
            <p:cNvCxnSpPr>
              <a:cxnSpLocks noChangeShapeType="1"/>
            </p:cNvCxnSpPr>
            <p:nvPr/>
          </p:nvCxnSpPr>
          <p:spPr bwMode="auto">
            <a:xfrm rot="-2379646">
              <a:off x="1957642" y="3482365"/>
              <a:ext cx="0" cy="1620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4589" name="直線接點 9"/>
            <p:cNvCxnSpPr>
              <a:cxnSpLocks noChangeShapeType="1"/>
            </p:cNvCxnSpPr>
            <p:nvPr/>
          </p:nvCxnSpPr>
          <p:spPr bwMode="auto">
            <a:xfrm rot="-2379646">
              <a:off x="1968057" y="3724525"/>
              <a:ext cx="0" cy="4320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897846747"/>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矩形 4"/>
          <p:cNvSpPr>
            <a:spLocks noChangeArrowheads="1"/>
          </p:cNvSpPr>
          <p:nvPr/>
        </p:nvSpPr>
        <p:spPr bwMode="auto">
          <a:xfrm>
            <a:off x="214313" y="1557338"/>
            <a:ext cx="42862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a:pPr>
            <a:r>
              <a:rPr lang="zh-TW" altLang="en-US" sz="2800"/>
              <a:t>具有 </a:t>
            </a:r>
            <a:r>
              <a:rPr lang="zh-TW" altLang="en-US" u="sng">
                <a:solidFill>
                  <a:srgbClr val="FF0000"/>
                </a:solidFill>
              </a:rPr>
              <a:t>低熔點 和 沸點</a:t>
            </a:r>
            <a:endParaRPr lang="en-US" altLang="zh-TW" u="sng">
              <a:solidFill>
                <a:srgbClr val="FF0000"/>
              </a:solidFill>
            </a:endParaRPr>
          </a:p>
        </p:txBody>
      </p:sp>
      <p:sp>
        <p:nvSpPr>
          <p:cNvPr id="25603" name="Rectangle 3"/>
          <p:cNvSpPr>
            <a:spLocks noChangeArrowheads="1"/>
          </p:cNvSpPr>
          <p:nvPr/>
        </p:nvSpPr>
        <p:spPr bwMode="auto">
          <a:xfrm>
            <a:off x="179388" y="476672"/>
            <a:ext cx="56165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dirty="0">
                <a:solidFill>
                  <a:srgbClr val="CC0000"/>
                </a:solidFill>
                <a:latin typeface="Arial Black" pitchFamily="34" charset="0"/>
              </a:rPr>
              <a:t>具簡單分子結構的物質的性質</a:t>
            </a:r>
            <a:endParaRPr lang="en-US" altLang="zh-TW" dirty="0">
              <a:solidFill>
                <a:srgbClr val="CC0000"/>
              </a:solidFill>
              <a:latin typeface="Arial Black" pitchFamily="34" charset="0"/>
            </a:endParaRPr>
          </a:p>
        </p:txBody>
      </p:sp>
      <p:sp>
        <p:nvSpPr>
          <p:cNvPr id="22533" name="Rectangle 7"/>
          <p:cNvSpPr>
            <a:spLocks noChangeArrowheads="1"/>
          </p:cNvSpPr>
          <p:nvPr/>
        </p:nvSpPr>
        <p:spPr bwMode="auto">
          <a:xfrm>
            <a:off x="827088" y="2458938"/>
            <a:ext cx="8066087" cy="107632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由於分子只以 </a:t>
            </a:r>
            <a:r>
              <a:rPr lang="zh-TW" altLang="en-US" u="sng">
                <a:solidFill>
                  <a:srgbClr val="FF0000"/>
                </a:solidFill>
              </a:rPr>
              <a:t>微弱的分子間引力互相牽引</a:t>
            </a:r>
            <a:r>
              <a:rPr lang="zh-TW" altLang="en-US" sz="2800" b="0"/>
              <a:t>，故只需要 </a:t>
            </a:r>
            <a:r>
              <a:rPr lang="zh-TW" altLang="en-US">
                <a:solidFill>
                  <a:srgbClr val="3399FF"/>
                </a:solidFill>
              </a:rPr>
              <a:t>少量的熱能便能把分子分開</a:t>
            </a:r>
            <a:r>
              <a:rPr lang="zh-TW" altLang="en-US" sz="2800" b="0"/>
              <a:t>。</a:t>
            </a:r>
            <a:endParaRPr lang="en-US" altLang="zh-TW" sz="2800" b="0"/>
          </a:p>
        </p:txBody>
      </p:sp>
      <p:sp>
        <p:nvSpPr>
          <p:cNvPr id="6" name="Rectangle 7"/>
          <p:cNvSpPr>
            <a:spLocks noChangeArrowheads="1"/>
          </p:cNvSpPr>
          <p:nvPr/>
        </p:nvSpPr>
        <p:spPr bwMode="auto">
          <a:xfrm>
            <a:off x="755651" y="3759101"/>
            <a:ext cx="6552654" cy="519112"/>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在常温常壓下，這些物質通常都是：</a:t>
            </a:r>
            <a:endParaRPr lang="en-US" altLang="zh-TW" sz="2800" b="0" dirty="0"/>
          </a:p>
        </p:txBody>
      </p:sp>
      <p:sp>
        <p:nvSpPr>
          <p:cNvPr id="7" name="Rectangle 19"/>
          <p:cNvSpPr>
            <a:spLocks noChangeArrowheads="1"/>
          </p:cNvSpPr>
          <p:nvPr/>
        </p:nvSpPr>
        <p:spPr bwMode="auto">
          <a:xfrm>
            <a:off x="1333500" y="4330601"/>
            <a:ext cx="1582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氣體</a:t>
            </a:r>
            <a:endParaRPr lang="en-US" altLang="zh-TW" sz="2800" b="0"/>
          </a:p>
        </p:txBody>
      </p:sp>
      <p:sp>
        <p:nvSpPr>
          <p:cNvPr id="8" name="Rectangle 19"/>
          <p:cNvSpPr>
            <a:spLocks noChangeArrowheads="1"/>
          </p:cNvSpPr>
          <p:nvPr/>
        </p:nvSpPr>
        <p:spPr bwMode="auto">
          <a:xfrm>
            <a:off x="1333500" y="4916388"/>
            <a:ext cx="2806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揮發性液體</a:t>
            </a:r>
            <a:endParaRPr lang="en-US" altLang="zh-TW" sz="2800" b="0"/>
          </a:p>
        </p:txBody>
      </p:sp>
      <p:sp>
        <p:nvSpPr>
          <p:cNvPr id="9" name="Rectangle 19"/>
          <p:cNvSpPr>
            <a:spLocks noChangeArrowheads="1"/>
          </p:cNvSpPr>
          <p:nvPr/>
        </p:nvSpPr>
        <p:spPr bwMode="auto">
          <a:xfrm>
            <a:off x="1333500" y="5502176"/>
            <a:ext cx="3022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低熔點的固體</a:t>
            </a:r>
            <a:endParaRPr lang="en-US" altLang="zh-TW" sz="2800" b="0"/>
          </a:p>
        </p:txBody>
      </p:sp>
    </p:spTree>
    <p:extLst>
      <p:ext uri="{BB962C8B-B14F-4D97-AF65-F5344CB8AC3E}">
        <p14:creationId xmlns:p14="http://schemas.microsoft.com/office/powerpoint/2010/main" val="2380082962"/>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矩形 4"/>
          <p:cNvSpPr>
            <a:spLocks noChangeArrowheads="1"/>
          </p:cNvSpPr>
          <p:nvPr/>
        </p:nvSpPr>
        <p:spPr bwMode="auto">
          <a:xfrm>
            <a:off x="107950" y="1258888"/>
            <a:ext cx="3744913"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startAt="2"/>
            </a:pPr>
            <a:r>
              <a:rPr lang="zh-TW" altLang="en-US" sz="2800"/>
              <a:t>固體的質地較 </a:t>
            </a:r>
            <a:r>
              <a:rPr lang="zh-TW" altLang="en-US" u="sng">
                <a:solidFill>
                  <a:srgbClr val="FF0000"/>
                </a:solidFill>
              </a:rPr>
              <a:t>柔軟</a:t>
            </a:r>
            <a:endParaRPr lang="en-US" altLang="zh-TW" u="sng">
              <a:solidFill>
                <a:srgbClr val="FF0000"/>
              </a:solidFill>
            </a:endParaRPr>
          </a:p>
        </p:txBody>
      </p:sp>
      <p:sp>
        <p:nvSpPr>
          <p:cNvPr id="22537" name="Rectangle 7"/>
          <p:cNvSpPr>
            <a:spLocks noChangeArrowheads="1"/>
          </p:cNvSpPr>
          <p:nvPr/>
        </p:nvSpPr>
        <p:spPr bwMode="auto">
          <a:xfrm>
            <a:off x="720725" y="2501900"/>
            <a:ext cx="8243888" cy="1143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15000"/>
              </a:lnSpc>
              <a:spcBef>
                <a:spcPct val="0"/>
              </a:spcBef>
              <a:buFontTx/>
              <a:buBlip>
                <a:blip r:embed="rId2"/>
              </a:buBlip>
            </a:pPr>
            <a:r>
              <a:rPr lang="zh-TW" altLang="en-US" sz="2800" b="0"/>
              <a:t>由於 </a:t>
            </a:r>
            <a:r>
              <a:rPr lang="zh-TW" altLang="en-US" u="sng">
                <a:solidFill>
                  <a:srgbClr val="FF0000"/>
                </a:solidFill>
              </a:rPr>
              <a:t>分子間引力很微弱</a:t>
            </a:r>
            <a:r>
              <a:rPr lang="zh-TW" altLang="en-US" sz="2800" b="0"/>
              <a:t>，故很容易便能把分子分開及破壞它們的晶體結構。</a:t>
            </a:r>
            <a:endParaRPr lang="en-US" altLang="zh-TW" sz="2800" b="0"/>
          </a:p>
        </p:txBody>
      </p:sp>
    </p:spTree>
    <p:extLst>
      <p:ext uri="{BB962C8B-B14F-4D97-AF65-F5344CB8AC3E}">
        <p14:creationId xmlns:p14="http://schemas.microsoft.com/office/powerpoint/2010/main" val="71108317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4"/>
          <p:cNvSpPr>
            <a:spLocks noChangeArrowheads="1"/>
          </p:cNvSpPr>
          <p:nvPr/>
        </p:nvSpPr>
        <p:spPr bwMode="auto">
          <a:xfrm>
            <a:off x="179388" y="476672"/>
            <a:ext cx="360045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200" b="1" dirty="0">
                <a:solidFill>
                  <a:srgbClr val="CC0000"/>
                </a:solidFill>
                <a:latin typeface="Arial Black" pitchFamily="34" charset="0"/>
              </a:rPr>
              <a:t>同位素的相對豐度</a:t>
            </a:r>
            <a:endParaRPr lang="en-US" altLang="zh-TW" sz="3200" dirty="0">
              <a:solidFill>
                <a:srgbClr val="CC0000"/>
              </a:solidFill>
              <a:latin typeface="Arial Black" pitchFamily="34" charset="0"/>
            </a:endParaRPr>
          </a:p>
        </p:txBody>
      </p:sp>
      <p:sp>
        <p:nvSpPr>
          <p:cNvPr id="91139" name="矩形 4"/>
          <p:cNvSpPr>
            <a:spLocks noChangeArrowheads="1"/>
          </p:cNvSpPr>
          <p:nvPr/>
        </p:nvSpPr>
        <p:spPr bwMode="auto">
          <a:xfrm>
            <a:off x="323850" y="1365945"/>
            <a:ext cx="8569325"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buFontTx/>
              <a:buBlip>
                <a:blip r:embed="rId3"/>
              </a:buBlip>
            </a:pPr>
            <a:r>
              <a:rPr lang="zh-TW" altLang="en-US" sz="2800"/>
              <a:t>大部分元素都有多於一種的同位素，而通常其中一種同位素在自然界的含量較其他同位素高出很多。同位素的 </a:t>
            </a:r>
            <a:r>
              <a:rPr lang="zh-TW" altLang="en-US" sz="3200" b="1">
                <a:solidFill>
                  <a:srgbClr val="00B0F0"/>
                </a:solidFill>
              </a:rPr>
              <a:t>相對豐度</a:t>
            </a:r>
            <a:r>
              <a:rPr lang="zh-TW" altLang="en-US" sz="2800" b="1"/>
              <a:t> </a:t>
            </a:r>
            <a:r>
              <a:rPr lang="zh-TW" altLang="en-US" sz="2800"/>
              <a:t>是指某元素的特定同位素在</a:t>
            </a:r>
            <a:r>
              <a:rPr lang="zh-TW" altLang="en-US" sz="3200" b="1">
                <a:solidFill>
                  <a:srgbClr val="00B0F0"/>
                </a:solidFill>
              </a:rPr>
              <a:t>自然界的含量比例</a:t>
            </a:r>
            <a:r>
              <a:rPr lang="zh-TW" altLang="en-US" sz="2800"/>
              <a:t>。</a:t>
            </a:r>
          </a:p>
        </p:txBody>
      </p:sp>
      <p:graphicFrame>
        <p:nvGraphicFramePr>
          <p:cNvPr id="6" name="表格 5"/>
          <p:cNvGraphicFramePr>
            <a:graphicFrameLocks noGrp="1"/>
          </p:cNvGraphicFramePr>
          <p:nvPr>
            <p:extLst>
              <p:ext uri="{D42A27DB-BD31-4B8C-83A1-F6EECF244321}">
                <p14:modId xmlns:p14="http://schemas.microsoft.com/office/powerpoint/2010/main" val="3023715691"/>
              </p:ext>
            </p:extLst>
          </p:nvPr>
        </p:nvGraphicFramePr>
        <p:xfrm>
          <a:off x="250825" y="3715668"/>
          <a:ext cx="8713788" cy="2195513"/>
        </p:xfrm>
        <a:graphic>
          <a:graphicData uri="http://schemas.openxmlformats.org/drawingml/2006/table">
            <a:tbl>
              <a:tblPr/>
              <a:tblGrid>
                <a:gridCol w="1512888">
                  <a:extLst>
                    <a:ext uri="{9D8B030D-6E8A-4147-A177-3AD203B41FA5}">
                      <a16:colId xmlns="" xmlns:a16="http://schemas.microsoft.com/office/drawing/2014/main" val="20000"/>
                    </a:ext>
                  </a:extLst>
                </a:gridCol>
                <a:gridCol w="1295400">
                  <a:extLst>
                    <a:ext uri="{9D8B030D-6E8A-4147-A177-3AD203B41FA5}">
                      <a16:colId xmlns="" xmlns:a16="http://schemas.microsoft.com/office/drawing/2014/main" val="20001"/>
                    </a:ext>
                  </a:extLst>
                </a:gridCol>
                <a:gridCol w="1368425">
                  <a:extLst>
                    <a:ext uri="{9D8B030D-6E8A-4147-A177-3AD203B41FA5}">
                      <a16:colId xmlns="" xmlns:a16="http://schemas.microsoft.com/office/drawing/2014/main" val="20002"/>
                    </a:ext>
                  </a:extLst>
                </a:gridCol>
                <a:gridCol w="1368425">
                  <a:extLst>
                    <a:ext uri="{9D8B030D-6E8A-4147-A177-3AD203B41FA5}">
                      <a16:colId xmlns="" xmlns:a16="http://schemas.microsoft.com/office/drawing/2014/main" val="20003"/>
                    </a:ext>
                  </a:extLst>
                </a:gridCol>
                <a:gridCol w="3168650">
                  <a:extLst>
                    <a:ext uri="{9D8B030D-6E8A-4147-A177-3AD203B41FA5}">
                      <a16:colId xmlns="" xmlns:a16="http://schemas.microsoft.com/office/drawing/2014/main" val="20004"/>
                    </a:ext>
                  </a:extLst>
                </a:gridCol>
              </a:tblGrid>
              <a:tr h="823913">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元素</a:t>
                      </a: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同位素</a:t>
                      </a:r>
                    </a:p>
                  </a:txBody>
                  <a:tcPr marL="91441" marR="91441" marT="45701" marB="4570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原子序</a:t>
                      </a:r>
                      <a:endParaRPr kumimoji="1" lang="zh-TW" altLang="en-US" sz="2400" b="1" i="0" u="none" strike="noStrike" cap="none" normalizeH="0" baseline="0" smtClean="0">
                        <a:ln>
                          <a:noFill/>
                        </a:ln>
                        <a:solidFill>
                          <a:schemeClr val="bg1"/>
                        </a:solidFill>
                        <a:effectLst/>
                        <a:latin typeface="Arial" charset="0"/>
                        <a:ea typeface="新細明體" pitchFamily="18" charset="-120"/>
                      </a:endParaRPr>
                    </a:p>
                  </a:txBody>
                  <a:tcPr marL="91441" marR="91441" marT="45701" marB="4570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質量數</a:t>
                      </a:r>
                      <a:endParaRPr kumimoji="1" lang="zh-TW" altLang="en-US" sz="2400" b="1" i="0" u="none" strike="noStrike" cap="none" normalizeH="0" baseline="0" smtClean="0">
                        <a:ln>
                          <a:noFill/>
                        </a:ln>
                        <a:solidFill>
                          <a:schemeClr val="bg1"/>
                        </a:solidFill>
                        <a:effectLst/>
                        <a:latin typeface="Arial" charset="0"/>
                        <a:ea typeface="新細明體" pitchFamily="18" charset="-120"/>
                      </a:endParaRPr>
                    </a:p>
                  </a:txBody>
                  <a:tcPr marL="91441" marR="91441" marT="45701" marB="4570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同位素在自然界的相對豐度 </a:t>
                      </a:r>
                      <a:r>
                        <a:rPr kumimoji="1" lang="en-US" altLang="zh-TW" sz="2400" b="1" i="0" u="none" strike="noStrike" cap="none" normalizeH="0" baseline="0" smtClean="0">
                          <a:ln>
                            <a:noFill/>
                          </a:ln>
                          <a:solidFill>
                            <a:srgbClr val="FFFFFF"/>
                          </a:solidFill>
                          <a:effectLst/>
                          <a:latin typeface="Arial" charset="0"/>
                          <a:ea typeface="新細明體" pitchFamily="18" charset="-120"/>
                        </a:rPr>
                        <a:t>(%)</a:t>
                      </a:r>
                      <a:endParaRPr kumimoji="1" lang="zh-TW" altLang="en-US" sz="2400" b="1" i="0" u="none" strike="noStrike" cap="none" normalizeH="0" baseline="0" smtClean="0">
                        <a:ln>
                          <a:noFill/>
                        </a:ln>
                        <a:solidFill>
                          <a:schemeClr val="bg1"/>
                        </a:solidFill>
                        <a:effectLst/>
                        <a:latin typeface="Arial" charset="0"/>
                        <a:ea typeface="新細明體" pitchFamily="18" charset="-120"/>
                      </a:endParaRPr>
                    </a:p>
                  </a:txBody>
                  <a:tcPr marL="91441" marR="91441" marT="45701" marB="45701" anchor="ctr" horzOverflow="overflow">
                    <a:lnL w="12700" cap="flat" cmpd="sng" algn="ctr">
                      <a:solidFill>
                        <a:schemeClr val="bg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extLst>
                  <a:ext uri="{0D108BD9-81ED-4DB2-BD59-A6C34878D82A}">
                    <a16:rowId xmlns="" xmlns:a16="http://schemas.microsoft.com/office/drawing/2014/main" val="10000"/>
                  </a:ext>
                </a:extLst>
              </a:tr>
              <a:tr h="457200">
                <a:tc rowSpan="3">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Arial" charset="0"/>
                          <a:ea typeface="新細明體" pitchFamily="18" charset="-120"/>
                        </a:rPr>
                        <a:t>氫</a:t>
                      </a: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99.984</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457200">
                <a:tc vMerge="1">
                  <a:txBody>
                    <a:bodyPr/>
                    <a:lstStyle/>
                    <a:p>
                      <a:endParaRPr lang="zh-TW" altLang="en-US"/>
                    </a:p>
                  </a:txBody>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2</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0.016</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2"/>
                  </a:ext>
                </a:extLst>
              </a:tr>
              <a:tr h="457200">
                <a:tc vMerge="1">
                  <a:txBody>
                    <a:bodyPr/>
                    <a:lstStyle/>
                    <a:p>
                      <a:endParaRPr lang="zh-TW" altLang="en-US"/>
                    </a:p>
                  </a:txBody>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3</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Arial" charset="0"/>
                          <a:ea typeface="新細明體" pitchFamily="18" charset="-120"/>
                        </a:rPr>
                        <a:t>極少量</a:t>
                      </a:r>
                    </a:p>
                  </a:txBody>
                  <a:tcPr marL="91441" marR="91441" marT="45701" marB="4570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3"/>
                  </a:ext>
                </a:extLst>
              </a:tr>
            </a:tbl>
          </a:graphicData>
        </a:graphic>
      </p:graphicFrame>
      <p:graphicFrame>
        <p:nvGraphicFramePr>
          <p:cNvPr id="3074" name="Object 2"/>
          <p:cNvGraphicFramePr>
            <a:graphicFrameLocks noChangeAspect="1"/>
          </p:cNvGraphicFramePr>
          <p:nvPr>
            <p:extLst>
              <p:ext uri="{D42A27DB-BD31-4B8C-83A1-F6EECF244321}">
                <p14:modId xmlns:p14="http://schemas.microsoft.com/office/powerpoint/2010/main" val="2500407614"/>
              </p:ext>
            </p:extLst>
          </p:nvPr>
        </p:nvGraphicFramePr>
        <p:xfrm>
          <a:off x="2185988" y="4507830"/>
          <a:ext cx="441325" cy="504825"/>
        </p:xfrm>
        <a:graphic>
          <a:graphicData uri="http://schemas.openxmlformats.org/presentationml/2006/ole">
            <mc:AlternateContent xmlns:mc="http://schemas.openxmlformats.org/markup-compatibility/2006">
              <mc:Choice xmlns:v="urn:schemas-microsoft-com:vml" Requires="v">
                <p:oleObj spid="_x0000_s3323" name="方程式" r:id="rId4" imgW="190500" imgH="228600" progId="Equation.3">
                  <p:embed/>
                </p:oleObj>
              </mc:Choice>
              <mc:Fallback>
                <p:oleObj name="方程式" r:id="rId4" imgW="1905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85988" y="4507830"/>
                        <a:ext cx="441325"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5" name="Object 3"/>
          <p:cNvGraphicFramePr>
            <a:graphicFrameLocks noChangeAspect="1"/>
          </p:cNvGraphicFramePr>
          <p:nvPr>
            <p:extLst>
              <p:ext uri="{D42A27DB-BD31-4B8C-83A1-F6EECF244321}">
                <p14:modId xmlns:p14="http://schemas.microsoft.com/office/powerpoint/2010/main" val="1701515761"/>
              </p:ext>
            </p:extLst>
          </p:nvPr>
        </p:nvGraphicFramePr>
        <p:xfrm>
          <a:off x="2124075" y="4941218"/>
          <a:ext cx="500063" cy="504825"/>
        </p:xfrm>
        <a:graphic>
          <a:graphicData uri="http://schemas.openxmlformats.org/presentationml/2006/ole">
            <mc:AlternateContent xmlns:mc="http://schemas.openxmlformats.org/markup-compatibility/2006">
              <mc:Choice xmlns:v="urn:schemas-microsoft-com:vml" Requires="v">
                <p:oleObj spid="_x0000_s3324" name="方程式" r:id="rId6" imgW="215806" imgH="228501" progId="Equation.3">
                  <p:embed/>
                </p:oleObj>
              </mc:Choice>
              <mc:Fallback>
                <p:oleObj name="方程式" r:id="rId6" imgW="215806" imgH="22850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24075" y="4941218"/>
                        <a:ext cx="500063"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6" name="Object 4"/>
          <p:cNvGraphicFramePr>
            <a:graphicFrameLocks noChangeAspect="1"/>
          </p:cNvGraphicFramePr>
          <p:nvPr>
            <p:extLst>
              <p:ext uri="{D42A27DB-BD31-4B8C-83A1-F6EECF244321}">
                <p14:modId xmlns:p14="http://schemas.microsoft.com/office/powerpoint/2010/main" val="1779977614"/>
              </p:ext>
            </p:extLst>
          </p:nvPr>
        </p:nvGraphicFramePr>
        <p:xfrm>
          <a:off x="2124075" y="5444455"/>
          <a:ext cx="500063" cy="504825"/>
        </p:xfrm>
        <a:graphic>
          <a:graphicData uri="http://schemas.openxmlformats.org/presentationml/2006/ole">
            <mc:AlternateContent xmlns:mc="http://schemas.openxmlformats.org/markup-compatibility/2006">
              <mc:Choice xmlns:v="urn:schemas-microsoft-com:vml" Requires="v">
                <p:oleObj spid="_x0000_s3325" name="方程式" r:id="rId8" imgW="215806" imgH="228501" progId="Equation.3">
                  <p:embed/>
                </p:oleObj>
              </mc:Choice>
              <mc:Fallback>
                <p:oleObj name="方程式" r:id="rId8" imgW="215806" imgH="228501"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24075" y="5444455"/>
                        <a:ext cx="500063"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3941197842"/>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7"/>
          <p:cNvSpPr>
            <a:spLocks noChangeArrowheads="1"/>
          </p:cNvSpPr>
          <p:nvPr/>
        </p:nvSpPr>
        <p:spPr bwMode="auto">
          <a:xfrm>
            <a:off x="396626" y="3424460"/>
            <a:ext cx="8351838" cy="156368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15000"/>
              </a:lnSpc>
              <a:spcBef>
                <a:spcPct val="0"/>
              </a:spcBef>
              <a:buFontTx/>
              <a:buBlip>
                <a:blip r:embed="rId2"/>
              </a:buBlip>
            </a:pPr>
            <a:r>
              <a:rPr lang="zh-TW" altLang="en-US" sz="2800" b="0"/>
              <a:t>少數具有簡單分子結構的物質在溶於水的過程中會生成可自由流動的離子，以致它們的水溶液能導電。</a:t>
            </a:r>
            <a:endParaRPr lang="en-US" altLang="zh-TW" sz="2800" b="0"/>
          </a:p>
        </p:txBody>
      </p:sp>
      <p:sp>
        <p:nvSpPr>
          <p:cNvPr id="28675" name="矩形 4"/>
          <p:cNvSpPr>
            <a:spLocks noChangeArrowheads="1"/>
          </p:cNvSpPr>
          <p:nvPr/>
        </p:nvSpPr>
        <p:spPr bwMode="auto">
          <a:xfrm>
            <a:off x="252164" y="476672"/>
            <a:ext cx="374491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22300" indent="-6223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800" dirty="0"/>
              <a:t>3.	</a:t>
            </a:r>
            <a:r>
              <a:rPr lang="zh-TW" altLang="en-US" u="sng" dirty="0">
                <a:solidFill>
                  <a:srgbClr val="FF0000"/>
                </a:solidFill>
              </a:rPr>
              <a:t>是非導電體</a:t>
            </a:r>
            <a:endParaRPr lang="en-US" altLang="zh-TW" u="sng" dirty="0">
              <a:solidFill>
                <a:srgbClr val="FF0000"/>
              </a:solidFill>
            </a:endParaRPr>
          </a:p>
        </p:txBody>
      </p:sp>
      <p:sp>
        <p:nvSpPr>
          <p:cNvPr id="10" name="Rectangle 7"/>
          <p:cNvSpPr>
            <a:spLocks noChangeArrowheads="1"/>
          </p:cNvSpPr>
          <p:nvPr/>
        </p:nvSpPr>
        <p:spPr bwMode="auto">
          <a:xfrm>
            <a:off x="396626" y="5214143"/>
            <a:ext cx="3960813" cy="519113"/>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例如：氯化氫 和 氨</a:t>
            </a:r>
            <a:endParaRPr lang="en-US" altLang="zh-TW" sz="2800" b="0" dirty="0"/>
          </a:p>
        </p:txBody>
      </p:sp>
      <p:sp>
        <p:nvSpPr>
          <p:cNvPr id="28679" name="Rectangle 7"/>
          <p:cNvSpPr>
            <a:spLocks noChangeArrowheads="1"/>
          </p:cNvSpPr>
          <p:nvPr/>
        </p:nvSpPr>
        <p:spPr bwMode="auto">
          <a:xfrm>
            <a:off x="396626" y="1485900"/>
            <a:ext cx="8351838" cy="16494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15000"/>
              </a:lnSpc>
              <a:spcBef>
                <a:spcPct val="0"/>
              </a:spcBef>
              <a:buFontTx/>
              <a:buBlip>
                <a:blip r:embed="rId2"/>
              </a:buBlip>
            </a:pPr>
            <a:r>
              <a:rPr lang="zh-TW" altLang="en-US" sz="2800" b="0"/>
              <a:t>絕大多數的分子物質無論在固態、液態或水溶液狀態下都 </a:t>
            </a:r>
            <a:r>
              <a:rPr lang="zh-TW" altLang="en-US" u="sng">
                <a:solidFill>
                  <a:srgbClr val="FF0000"/>
                </a:solidFill>
              </a:rPr>
              <a:t>不含流動離子 或 離域電子</a:t>
            </a:r>
            <a:r>
              <a:rPr lang="zh-TW" altLang="en-US" sz="2800" b="0"/>
              <a:t>，所以它們並不能導電。</a:t>
            </a:r>
            <a:endParaRPr lang="en-US" altLang="zh-TW" sz="2800" b="0"/>
          </a:p>
        </p:txBody>
      </p:sp>
    </p:spTree>
    <p:extLst>
      <p:ext uri="{BB962C8B-B14F-4D97-AF65-F5344CB8AC3E}">
        <p14:creationId xmlns:p14="http://schemas.microsoft.com/office/powerpoint/2010/main" val="268718975"/>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1" name="矩形 4"/>
          <p:cNvSpPr>
            <a:spLocks noChangeArrowheads="1"/>
          </p:cNvSpPr>
          <p:nvPr/>
        </p:nvSpPr>
        <p:spPr bwMode="auto">
          <a:xfrm>
            <a:off x="179388" y="1412875"/>
            <a:ext cx="885666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800"/>
              <a:t>4.	</a:t>
            </a:r>
            <a:r>
              <a:rPr lang="zh-TW" altLang="en-US" sz="2800"/>
              <a:t>固體通常只微溶或 </a:t>
            </a:r>
            <a:r>
              <a:rPr lang="zh-TW" altLang="en-US" u="sng">
                <a:solidFill>
                  <a:srgbClr val="FF0000"/>
                </a:solidFill>
              </a:rPr>
              <a:t>不溶於水</a:t>
            </a:r>
            <a:r>
              <a:rPr lang="zh-TW" altLang="en-US" sz="2800"/>
              <a:t>，但卻溶於非水溶劑</a:t>
            </a:r>
            <a:r>
              <a:rPr lang="zh-TW" altLang="en-US" sz="2800" b="0"/>
              <a:t>。</a:t>
            </a:r>
            <a:endParaRPr lang="en-US" altLang="zh-TW" sz="2800" b="0"/>
          </a:p>
        </p:txBody>
      </p:sp>
    </p:spTree>
    <p:extLst>
      <p:ext uri="{BB962C8B-B14F-4D97-AF65-F5344CB8AC3E}">
        <p14:creationId xmlns:p14="http://schemas.microsoft.com/office/powerpoint/2010/main" val="344045889"/>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4"/>
          <p:cNvSpPr>
            <a:spLocks noChangeArrowheads="1"/>
          </p:cNvSpPr>
          <p:nvPr/>
        </p:nvSpPr>
        <p:spPr bwMode="auto">
          <a:xfrm>
            <a:off x="543694" y="476672"/>
            <a:ext cx="35242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dirty="0" smtClean="0">
                <a:solidFill>
                  <a:srgbClr val="800080"/>
                </a:solidFill>
              </a:rPr>
              <a:t>巨型</a:t>
            </a:r>
            <a:r>
              <a:rPr lang="zh-TW" altLang="en-US" dirty="0">
                <a:solidFill>
                  <a:srgbClr val="800080"/>
                </a:solidFill>
              </a:rPr>
              <a:t>共價結構</a:t>
            </a:r>
            <a:endParaRPr lang="en-US" altLang="zh-TW" dirty="0">
              <a:solidFill>
                <a:srgbClr val="800080"/>
              </a:solidFill>
            </a:endParaRPr>
          </a:p>
        </p:txBody>
      </p:sp>
      <p:sp>
        <p:nvSpPr>
          <p:cNvPr id="30723" name="Rectangle 7"/>
          <p:cNvSpPr>
            <a:spLocks noChangeArrowheads="1"/>
          </p:cNvSpPr>
          <p:nvPr/>
        </p:nvSpPr>
        <p:spPr bwMode="auto">
          <a:xfrm>
            <a:off x="611188" y="1557338"/>
            <a:ext cx="3240087"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巨型共價結構</a:t>
            </a:r>
            <a:endParaRPr lang="en-US" altLang="zh-TW" sz="2800" b="0"/>
          </a:p>
        </p:txBody>
      </p:sp>
      <p:sp>
        <p:nvSpPr>
          <p:cNvPr id="37892" name="Rectangle 7"/>
          <p:cNvSpPr>
            <a:spLocks noChangeArrowheads="1"/>
          </p:cNvSpPr>
          <p:nvPr/>
        </p:nvSpPr>
        <p:spPr bwMode="auto">
          <a:xfrm>
            <a:off x="611188" y="3644900"/>
            <a:ext cx="7921625"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共價鍵在整個結構中向四面八方伸展，當中</a:t>
            </a:r>
            <a:r>
              <a:rPr lang="zh-TW" altLang="en-US" sz="2800" b="0">
                <a:solidFill>
                  <a:srgbClr val="00B0F0"/>
                </a:solidFill>
              </a:rPr>
              <a:t>並</a:t>
            </a:r>
            <a:r>
              <a:rPr lang="zh-TW" altLang="en-US">
                <a:solidFill>
                  <a:srgbClr val="00B0F0"/>
                </a:solidFill>
              </a:rPr>
              <a:t>不含個別的分子</a:t>
            </a:r>
            <a:r>
              <a:rPr lang="zh-TW" altLang="en-US" sz="2800" b="0"/>
              <a:t>。</a:t>
            </a:r>
            <a:endParaRPr lang="en-US" altLang="zh-TW" sz="2800"/>
          </a:p>
        </p:txBody>
      </p:sp>
      <p:sp>
        <p:nvSpPr>
          <p:cNvPr id="6" name="Rectangle 7"/>
          <p:cNvSpPr>
            <a:spLocks noChangeArrowheads="1"/>
          </p:cNvSpPr>
          <p:nvPr/>
        </p:nvSpPr>
        <p:spPr bwMode="auto">
          <a:xfrm>
            <a:off x="611188" y="5011738"/>
            <a:ext cx="7921625" cy="1016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例如：</a:t>
            </a:r>
            <a:r>
              <a:rPr lang="zh-TW" altLang="en-US">
                <a:solidFill>
                  <a:srgbClr val="00B0F0"/>
                </a:solidFill>
              </a:rPr>
              <a:t>金剛石</a:t>
            </a:r>
            <a:r>
              <a:rPr lang="zh-TW" altLang="en-US" sz="2800" b="0"/>
              <a:t> </a:t>
            </a:r>
            <a:r>
              <a:rPr lang="en-US" altLang="zh-TW" sz="2800" b="0"/>
              <a:t>(</a:t>
            </a:r>
            <a:r>
              <a:rPr lang="zh-HK" altLang="en-US" sz="2800" b="0"/>
              <a:t>鑽石</a:t>
            </a:r>
            <a:r>
              <a:rPr lang="en-US" altLang="zh-HK" sz="2800" b="0"/>
              <a:t>)</a:t>
            </a:r>
            <a:r>
              <a:rPr lang="zh-TW" altLang="en-US" sz="2800" b="0"/>
              <a:t>、</a:t>
            </a:r>
            <a:r>
              <a:rPr lang="zh-TW" altLang="en-US">
                <a:solidFill>
                  <a:srgbClr val="00B0F0"/>
                </a:solidFill>
              </a:rPr>
              <a:t>石墨</a:t>
            </a:r>
            <a:r>
              <a:rPr lang="zh-TW" altLang="en-US" sz="2800" b="0"/>
              <a:t>、</a:t>
            </a:r>
            <a:r>
              <a:rPr lang="zh-TW" altLang="en-US">
                <a:solidFill>
                  <a:srgbClr val="00B0F0"/>
                </a:solidFill>
              </a:rPr>
              <a:t>硅</a:t>
            </a:r>
            <a:r>
              <a:rPr lang="zh-TW" altLang="en-US" sz="2800" b="0"/>
              <a:t> 和 </a:t>
            </a:r>
            <a:r>
              <a:rPr lang="zh-TW" altLang="en-US">
                <a:solidFill>
                  <a:srgbClr val="00B0F0"/>
                </a:solidFill>
              </a:rPr>
              <a:t>石英</a:t>
            </a:r>
            <a:r>
              <a:rPr lang="zh-TW" altLang="en-US" sz="2800" b="0"/>
              <a:t> </a:t>
            </a:r>
            <a:r>
              <a:rPr lang="en-US" altLang="zh-TW" sz="2800" b="0"/>
              <a:t>(</a:t>
            </a:r>
            <a:r>
              <a:rPr lang="zh-HK" altLang="en-US" sz="2800" b="0"/>
              <a:t>二氧化硅</a:t>
            </a:r>
            <a:r>
              <a:rPr lang="en-US" altLang="zh-HK" sz="2800" b="0"/>
              <a:t>)</a:t>
            </a:r>
            <a:endParaRPr lang="en-US" altLang="zh-TW" sz="2800" b="0"/>
          </a:p>
        </p:txBody>
      </p:sp>
      <p:sp>
        <p:nvSpPr>
          <p:cNvPr id="7" name="Rectangle 19"/>
          <p:cNvSpPr>
            <a:spLocks noChangeArrowheads="1"/>
          </p:cNvSpPr>
          <p:nvPr/>
        </p:nvSpPr>
        <p:spPr bwMode="auto">
          <a:xfrm>
            <a:off x="1187450" y="2330450"/>
            <a:ext cx="7272338" cy="1066800"/>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非金屬原子會以 </a:t>
            </a:r>
            <a:r>
              <a:rPr lang="zh-TW" altLang="en-US">
                <a:solidFill>
                  <a:srgbClr val="00B0F0"/>
                </a:solidFill>
              </a:rPr>
              <a:t>強共價鍵互相連結</a:t>
            </a:r>
            <a:r>
              <a:rPr lang="zh-TW" altLang="en-US" sz="2800" b="0"/>
              <a:t>，形成一個 </a:t>
            </a:r>
            <a:r>
              <a:rPr lang="zh-TW" altLang="en-US">
                <a:solidFill>
                  <a:srgbClr val="00B0F0"/>
                </a:solidFill>
              </a:rPr>
              <a:t>巨型網絡</a:t>
            </a:r>
            <a:r>
              <a:rPr lang="zh-TW" altLang="en-US" sz="2800" b="0"/>
              <a:t>。</a:t>
            </a:r>
            <a:endParaRPr lang="en-US" altLang="zh-TW" sz="2800" b="0"/>
          </a:p>
        </p:txBody>
      </p:sp>
    </p:spTree>
    <p:extLst>
      <p:ext uri="{BB962C8B-B14F-4D97-AF65-F5344CB8AC3E}">
        <p14:creationId xmlns:p14="http://schemas.microsoft.com/office/powerpoint/2010/main" val="2479125000"/>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3"/>
          <p:cNvSpPr>
            <a:spLocks noChangeArrowheads="1"/>
          </p:cNvSpPr>
          <p:nvPr/>
        </p:nvSpPr>
        <p:spPr bwMode="auto">
          <a:xfrm>
            <a:off x="396056" y="217488"/>
            <a:ext cx="388778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金剛石的結構和性質</a:t>
            </a:r>
            <a:endParaRPr lang="en-US" altLang="zh-TW">
              <a:solidFill>
                <a:srgbClr val="CC0000"/>
              </a:solidFill>
              <a:latin typeface="Arial Black" pitchFamily="34" charset="0"/>
            </a:endParaRPr>
          </a:p>
        </p:txBody>
      </p:sp>
      <p:sp>
        <p:nvSpPr>
          <p:cNvPr id="31747" name="Rectangle 7"/>
          <p:cNvSpPr>
            <a:spLocks noChangeArrowheads="1"/>
          </p:cNvSpPr>
          <p:nvPr/>
        </p:nvSpPr>
        <p:spPr bwMode="auto">
          <a:xfrm>
            <a:off x="396056" y="1159916"/>
            <a:ext cx="54721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金剛石是碳的一種存在形式。</a:t>
            </a:r>
            <a:endParaRPr lang="en-US" altLang="zh-TW" sz="2800" b="0"/>
          </a:p>
        </p:txBody>
      </p:sp>
      <p:sp>
        <p:nvSpPr>
          <p:cNvPr id="9" name="Rectangle 7"/>
          <p:cNvSpPr>
            <a:spLocks noChangeArrowheads="1"/>
          </p:cNvSpPr>
          <p:nvPr/>
        </p:nvSpPr>
        <p:spPr bwMode="auto">
          <a:xfrm>
            <a:off x="396056" y="2096095"/>
            <a:ext cx="828040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碳原子</a:t>
            </a:r>
            <a:r>
              <a:rPr lang="zh-TW" altLang="zh-TW" sz="2800" b="0" dirty="0"/>
              <a:t>之間有</a:t>
            </a:r>
            <a:r>
              <a:rPr lang="zh-TW" altLang="en-US" sz="2800" b="0" dirty="0"/>
              <a:t> </a:t>
            </a:r>
            <a:r>
              <a:rPr lang="zh-TW" altLang="zh-TW" u="sng" dirty="0">
                <a:solidFill>
                  <a:srgbClr val="FF0000"/>
                </a:solidFill>
              </a:rPr>
              <a:t>強的</a:t>
            </a:r>
            <a:r>
              <a:rPr lang="zh-TW" altLang="en-US" u="sng" dirty="0">
                <a:solidFill>
                  <a:srgbClr val="FF0000"/>
                </a:solidFill>
              </a:rPr>
              <a:t>共價鍵</a:t>
            </a:r>
            <a:r>
              <a:rPr lang="zh-TW" altLang="en-US" sz="2800" b="0" dirty="0">
                <a:solidFill>
                  <a:srgbClr val="FF0000"/>
                </a:solidFill>
              </a:rPr>
              <a:t> </a:t>
            </a:r>
            <a:r>
              <a:rPr lang="zh-TW" altLang="en-US" sz="2800" b="0" dirty="0"/>
              <a:t>，</a:t>
            </a:r>
            <a:r>
              <a:rPr lang="zh-TW" altLang="zh-TW" sz="2800" b="0" dirty="0"/>
              <a:t>形</a:t>
            </a:r>
            <a:r>
              <a:rPr lang="zh-TW" altLang="en-US" sz="2800" b="0" dirty="0"/>
              <a:t>成</a:t>
            </a:r>
            <a:r>
              <a:rPr lang="zh-TW" altLang="en-US" sz="2800" dirty="0"/>
              <a:t> </a:t>
            </a:r>
            <a:r>
              <a:rPr lang="zh-TW" altLang="en-US" u="sng" dirty="0">
                <a:solidFill>
                  <a:srgbClr val="FF0000"/>
                </a:solidFill>
              </a:rPr>
              <a:t>網狀</a:t>
            </a:r>
            <a:r>
              <a:rPr lang="zh-TW" altLang="en-US" sz="2800" b="0" dirty="0">
                <a:solidFill>
                  <a:srgbClr val="FF0000"/>
                </a:solidFill>
              </a:rPr>
              <a:t> </a:t>
            </a:r>
            <a:r>
              <a:rPr lang="zh-TW" altLang="en-US" sz="2800" b="0" dirty="0"/>
              <a:t>結構。</a:t>
            </a:r>
            <a:endParaRPr lang="en-US" altLang="zh-TW" sz="2800" b="0" dirty="0"/>
          </a:p>
        </p:txBody>
      </p:sp>
      <p:pic>
        <p:nvPicPr>
          <p:cNvPr id="6"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50" y="3394670"/>
            <a:ext cx="6053138" cy="291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6"/>
          <p:cNvSpPr>
            <a:spLocks noChangeArrowheads="1"/>
          </p:cNvSpPr>
          <p:nvPr/>
        </p:nvSpPr>
        <p:spPr bwMode="auto">
          <a:xfrm>
            <a:off x="6807200" y="3107332"/>
            <a:ext cx="10096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solidFill>
                  <a:srgbClr val="3399FF"/>
                </a:solidFill>
              </a:rPr>
              <a:t>碳原子</a:t>
            </a:r>
          </a:p>
        </p:txBody>
      </p:sp>
      <p:sp>
        <p:nvSpPr>
          <p:cNvPr id="10" name="矩形 7"/>
          <p:cNvSpPr>
            <a:spLocks noChangeArrowheads="1"/>
          </p:cNvSpPr>
          <p:nvPr/>
        </p:nvSpPr>
        <p:spPr bwMode="auto">
          <a:xfrm>
            <a:off x="7527925" y="4147145"/>
            <a:ext cx="12239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solidFill>
                  <a:srgbClr val="3399FF"/>
                </a:solidFill>
              </a:rPr>
              <a:t>共價鍵</a:t>
            </a:r>
          </a:p>
        </p:txBody>
      </p:sp>
      <p:cxnSp>
        <p:nvCxnSpPr>
          <p:cNvPr id="11" name="直線接點 9"/>
          <p:cNvCxnSpPr>
            <a:cxnSpLocks noChangeShapeType="1"/>
            <a:stCxn id="10" idx="1"/>
          </p:cNvCxnSpPr>
          <p:nvPr/>
        </p:nvCxnSpPr>
        <p:spPr bwMode="auto">
          <a:xfrm flipH="1">
            <a:off x="6159500" y="4345582"/>
            <a:ext cx="1368425" cy="376238"/>
          </a:xfrm>
          <a:prstGeom prst="line">
            <a:avLst/>
          </a:prstGeom>
          <a:noFill/>
          <a:ln w="9525" algn="ctr">
            <a:solidFill>
              <a:srgbClr val="3399FF"/>
            </a:solidFill>
            <a:round/>
            <a:headEnd/>
            <a:tailEnd/>
          </a:ln>
          <a:extLst>
            <a:ext uri="{909E8E84-426E-40DD-AFC4-6F175D3DCCD1}">
              <a14:hiddenFill xmlns:a14="http://schemas.microsoft.com/office/drawing/2010/main">
                <a:noFill/>
              </a14:hiddenFill>
            </a:ext>
          </a:extLst>
        </p:spPr>
      </p:cxnSp>
      <p:cxnSp>
        <p:nvCxnSpPr>
          <p:cNvPr id="12" name="直線接點 11"/>
          <p:cNvCxnSpPr>
            <a:cxnSpLocks noChangeShapeType="1"/>
            <a:stCxn id="10" idx="1"/>
          </p:cNvCxnSpPr>
          <p:nvPr/>
        </p:nvCxnSpPr>
        <p:spPr bwMode="auto">
          <a:xfrm flipH="1">
            <a:off x="6303963" y="4345582"/>
            <a:ext cx="1223962" cy="663575"/>
          </a:xfrm>
          <a:prstGeom prst="line">
            <a:avLst/>
          </a:prstGeom>
          <a:noFill/>
          <a:ln w="9525" algn="ctr">
            <a:solidFill>
              <a:srgbClr val="3399FF"/>
            </a:solidFill>
            <a:round/>
            <a:headEnd/>
            <a:tailEnd/>
          </a:ln>
          <a:extLst>
            <a:ext uri="{909E8E84-426E-40DD-AFC4-6F175D3DCCD1}">
              <a14:hiddenFill xmlns:a14="http://schemas.microsoft.com/office/drawing/2010/main">
                <a:noFill/>
              </a14:hiddenFill>
            </a:ext>
          </a:extLst>
        </p:spPr>
      </p:cxnSp>
      <p:cxnSp>
        <p:nvCxnSpPr>
          <p:cNvPr id="13" name="直線接點 13"/>
          <p:cNvCxnSpPr>
            <a:cxnSpLocks noChangeShapeType="1"/>
            <a:stCxn id="8" idx="1"/>
          </p:cNvCxnSpPr>
          <p:nvPr/>
        </p:nvCxnSpPr>
        <p:spPr bwMode="auto">
          <a:xfrm flipH="1">
            <a:off x="5656263" y="3305770"/>
            <a:ext cx="1150937" cy="303212"/>
          </a:xfrm>
          <a:prstGeom prst="line">
            <a:avLst/>
          </a:prstGeom>
          <a:noFill/>
          <a:ln w="9525" algn="ctr">
            <a:solidFill>
              <a:srgbClr val="3399FF"/>
            </a:solidFill>
            <a:round/>
            <a:headEnd/>
            <a:tailEnd/>
          </a:ln>
          <a:extLst>
            <a:ext uri="{909E8E84-426E-40DD-AFC4-6F175D3DCCD1}">
              <a14:hiddenFill xmlns:a14="http://schemas.microsoft.com/office/drawing/2010/main">
                <a:noFill/>
              </a14:hiddenFill>
            </a:ext>
          </a:extLst>
        </p:spPr>
      </p:cxnSp>
      <p:cxnSp>
        <p:nvCxnSpPr>
          <p:cNvPr id="14" name="直線接點 15"/>
          <p:cNvCxnSpPr>
            <a:cxnSpLocks noChangeShapeType="1"/>
            <a:stCxn id="8" idx="1"/>
          </p:cNvCxnSpPr>
          <p:nvPr/>
        </p:nvCxnSpPr>
        <p:spPr bwMode="auto">
          <a:xfrm flipH="1">
            <a:off x="6232525" y="3305770"/>
            <a:ext cx="574675" cy="1023937"/>
          </a:xfrm>
          <a:prstGeom prst="line">
            <a:avLst/>
          </a:prstGeom>
          <a:noFill/>
          <a:ln w="9525" algn="ctr">
            <a:solidFill>
              <a:srgbClr val="3399FF"/>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881069062"/>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ChangeArrowheads="1"/>
          </p:cNvSpPr>
          <p:nvPr/>
        </p:nvSpPr>
        <p:spPr bwMode="auto">
          <a:xfrm>
            <a:off x="539750" y="1246188"/>
            <a:ext cx="8064500" cy="10779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要破壞這個結構，</a:t>
            </a:r>
            <a:r>
              <a:rPr lang="zh-TW" altLang="en-US">
                <a:solidFill>
                  <a:srgbClr val="00B0F0"/>
                </a:solidFill>
              </a:rPr>
              <a:t>必須破壞無數碳原子之間的強共價鍵</a:t>
            </a:r>
            <a:r>
              <a:rPr lang="zh-TW" altLang="en-US" sz="2800" b="0"/>
              <a:t>。</a:t>
            </a:r>
          </a:p>
        </p:txBody>
      </p:sp>
      <p:sp>
        <p:nvSpPr>
          <p:cNvPr id="40963" name="Rectangle 7"/>
          <p:cNvSpPr>
            <a:spLocks noChangeArrowheads="1"/>
          </p:cNvSpPr>
          <p:nvPr/>
        </p:nvSpPr>
        <p:spPr bwMode="auto">
          <a:xfrm>
            <a:off x="539750" y="2781300"/>
            <a:ext cx="8353425"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所以金剛石的 </a:t>
            </a:r>
            <a:r>
              <a:rPr lang="zh-TW" altLang="en-US">
                <a:solidFill>
                  <a:srgbClr val="00B0F0"/>
                </a:solidFill>
              </a:rPr>
              <a:t>硬度極高</a:t>
            </a:r>
            <a:r>
              <a:rPr lang="zh-TW" altLang="en-US" sz="2800" b="0"/>
              <a:t>，且具有 </a:t>
            </a:r>
            <a:r>
              <a:rPr lang="zh-TW" altLang="en-US">
                <a:solidFill>
                  <a:srgbClr val="00B0F0"/>
                </a:solidFill>
              </a:rPr>
              <a:t>極高的熔點</a:t>
            </a:r>
            <a:r>
              <a:rPr lang="zh-TW" altLang="en-US" sz="2800">
                <a:solidFill>
                  <a:srgbClr val="00B0F0"/>
                </a:solidFill>
              </a:rPr>
              <a:t> </a:t>
            </a:r>
            <a:r>
              <a:rPr lang="en-US" altLang="zh-TW" sz="2800" b="0"/>
              <a:t>(3550°C)</a:t>
            </a:r>
            <a:r>
              <a:rPr lang="zh-TW" altLang="en-US" sz="2400" b="0"/>
              <a:t>。</a:t>
            </a:r>
            <a:endParaRPr lang="en-US" altLang="zh-TW" sz="2400" b="0"/>
          </a:p>
        </p:txBody>
      </p:sp>
      <p:sp>
        <p:nvSpPr>
          <p:cNvPr id="6" name="Rectangle 7"/>
          <p:cNvSpPr>
            <a:spLocks noChangeArrowheads="1"/>
          </p:cNvSpPr>
          <p:nvPr/>
        </p:nvSpPr>
        <p:spPr bwMode="auto">
          <a:xfrm>
            <a:off x="539750" y="4289425"/>
            <a:ext cx="76327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金剛石</a:t>
            </a:r>
            <a:r>
              <a:rPr lang="zh-TW" altLang="zh-TW" b="0"/>
              <a:t>沒有</a:t>
            </a:r>
            <a:r>
              <a:rPr lang="zh-TW" altLang="en-US" sz="2800" b="0"/>
              <a:t> </a:t>
            </a:r>
            <a:r>
              <a:rPr lang="zh-TW" altLang="en-US" u="sng">
                <a:solidFill>
                  <a:srgbClr val="FF0000"/>
                </a:solidFill>
              </a:rPr>
              <a:t>離域電子</a:t>
            </a:r>
            <a:r>
              <a:rPr lang="zh-TW" altLang="en-US" sz="2800" b="0"/>
              <a:t>，故它 </a:t>
            </a:r>
            <a:r>
              <a:rPr lang="zh-TW" altLang="en-US">
                <a:solidFill>
                  <a:srgbClr val="00B0F0"/>
                </a:solidFill>
              </a:rPr>
              <a:t>不能導電</a:t>
            </a:r>
            <a:r>
              <a:rPr lang="zh-TW" altLang="en-US" sz="2800" b="0"/>
              <a:t>。</a:t>
            </a:r>
            <a:endParaRPr lang="en-US" altLang="zh-TW" sz="2800" b="0"/>
          </a:p>
        </p:txBody>
      </p:sp>
    </p:spTree>
    <p:extLst>
      <p:ext uri="{BB962C8B-B14F-4D97-AF65-F5344CB8AC3E}">
        <p14:creationId xmlns:p14="http://schemas.microsoft.com/office/powerpoint/2010/main" val="1737835542"/>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ChangeArrowheads="1"/>
          </p:cNvSpPr>
          <p:nvPr/>
        </p:nvSpPr>
        <p:spPr bwMode="auto">
          <a:xfrm>
            <a:off x="539055" y="1729656"/>
            <a:ext cx="547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石墨是碳的另一種存在形式。</a:t>
            </a:r>
          </a:p>
        </p:txBody>
      </p:sp>
      <p:sp>
        <p:nvSpPr>
          <p:cNvPr id="39939" name="Rectangle 3"/>
          <p:cNvSpPr>
            <a:spLocks noChangeArrowheads="1"/>
          </p:cNvSpPr>
          <p:nvPr/>
        </p:nvSpPr>
        <p:spPr bwMode="auto">
          <a:xfrm>
            <a:off x="467618" y="692696"/>
            <a:ext cx="36004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dirty="0">
                <a:solidFill>
                  <a:srgbClr val="CC0000"/>
                </a:solidFill>
                <a:latin typeface="Arial Black" pitchFamily="34" charset="0"/>
              </a:rPr>
              <a:t>石墨的結構和性質</a:t>
            </a:r>
            <a:endParaRPr lang="en-US" altLang="zh-TW" dirty="0">
              <a:solidFill>
                <a:srgbClr val="CC0000"/>
              </a:solidFill>
              <a:latin typeface="Arial Black" pitchFamily="34" charset="0"/>
            </a:endParaRPr>
          </a:p>
        </p:txBody>
      </p:sp>
      <p:sp>
        <p:nvSpPr>
          <p:cNvPr id="43012" name="Rectangle 7"/>
          <p:cNvSpPr>
            <a:spLocks noChangeArrowheads="1"/>
          </p:cNvSpPr>
          <p:nvPr/>
        </p:nvSpPr>
        <p:spPr bwMode="auto">
          <a:xfrm>
            <a:off x="539055" y="3311947"/>
            <a:ext cx="8353425" cy="17732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a:t>碳原子會排列成 </a:t>
            </a:r>
            <a:r>
              <a:rPr lang="zh-TW" altLang="en-US">
                <a:solidFill>
                  <a:srgbClr val="3399FF"/>
                </a:solidFill>
              </a:rPr>
              <a:t>一層層</a:t>
            </a:r>
            <a:r>
              <a:rPr lang="zh-TW" altLang="en-US" b="0">
                <a:solidFill>
                  <a:srgbClr val="3399FF"/>
                </a:solidFill>
              </a:rPr>
              <a:t>、</a:t>
            </a:r>
            <a:r>
              <a:rPr lang="zh-TW" altLang="en-US">
                <a:solidFill>
                  <a:srgbClr val="3399FF"/>
                </a:solidFill>
              </a:rPr>
              <a:t>互相平行的平面</a:t>
            </a:r>
            <a:r>
              <a:rPr lang="zh-TW" altLang="en-US" sz="2800" b="0"/>
              <a:t>，每層平面結構均以無數的六元碳環所組成，形成 </a:t>
            </a:r>
            <a:r>
              <a:rPr lang="zh-TW" altLang="en-US" u="sng">
                <a:solidFill>
                  <a:srgbClr val="FF0000"/>
                </a:solidFill>
              </a:rPr>
              <a:t>層狀</a:t>
            </a:r>
            <a:r>
              <a:rPr lang="zh-TW" altLang="en-US" sz="2800" b="0">
                <a:solidFill>
                  <a:srgbClr val="FF0000"/>
                </a:solidFill>
              </a:rPr>
              <a:t> </a:t>
            </a:r>
            <a:r>
              <a:rPr lang="zh-TW" altLang="en-US" sz="2800" b="0"/>
              <a:t>結構。</a:t>
            </a:r>
          </a:p>
        </p:txBody>
      </p:sp>
      <p:sp>
        <p:nvSpPr>
          <p:cNvPr id="33798" name="Rectangle 7"/>
          <p:cNvSpPr>
            <a:spLocks noChangeArrowheads="1"/>
          </p:cNvSpPr>
          <p:nvPr/>
        </p:nvSpPr>
        <p:spPr bwMode="auto">
          <a:xfrm>
            <a:off x="539055" y="2521372"/>
            <a:ext cx="4826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它亦具有巨型共價結構。</a:t>
            </a:r>
          </a:p>
        </p:txBody>
      </p:sp>
    </p:spTree>
    <p:extLst>
      <p:ext uri="{BB962C8B-B14F-4D97-AF65-F5344CB8AC3E}">
        <p14:creationId xmlns:p14="http://schemas.microsoft.com/office/powerpoint/2010/main" val="128401900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1593701"/>
            <a:ext cx="6840537" cy="341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5" name="矩形 1"/>
          <p:cNvSpPr>
            <a:spLocks noChangeArrowheads="1"/>
          </p:cNvSpPr>
          <p:nvPr/>
        </p:nvSpPr>
        <p:spPr bwMode="auto">
          <a:xfrm>
            <a:off x="4675188" y="1161901"/>
            <a:ext cx="2708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強共價鍵 </a:t>
            </a:r>
            <a:r>
              <a:rPr lang="en-US" altLang="zh-TW" sz="2000" b="0"/>
              <a:t>(</a:t>
            </a:r>
            <a:r>
              <a:rPr lang="zh-TW" altLang="en-US" sz="2000" b="0"/>
              <a:t>在同一層內</a:t>
            </a:r>
            <a:r>
              <a:rPr lang="en-US" altLang="zh-TW" sz="2000" b="0"/>
              <a:t>)</a:t>
            </a:r>
            <a:endParaRPr lang="zh-TW" altLang="en-US" sz="2000" b="0"/>
          </a:p>
        </p:txBody>
      </p:sp>
      <p:sp>
        <p:nvSpPr>
          <p:cNvPr id="40966" name="矩形 2"/>
          <p:cNvSpPr>
            <a:spLocks noChangeArrowheads="1"/>
          </p:cNvSpPr>
          <p:nvPr/>
        </p:nvSpPr>
        <p:spPr bwMode="auto">
          <a:xfrm>
            <a:off x="7035800" y="2901801"/>
            <a:ext cx="20701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微弱的范德華力 </a:t>
            </a:r>
            <a:r>
              <a:rPr lang="en-US" altLang="zh-TW" sz="2000" b="0"/>
              <a:t>(</a:t>
            </a:r>
            <a:r>
              <a:rPr lang="zh-TW" altLang="en-US" sz="2000" b="0"/>
              <a:t>在層與層之間</a:t>
            </a:r>
            <a:r>
              <a:rPr lang="en-US" altLang="zh-TW" sz="2000" b="0"/>
              <a:t>)</a:t>
            </a:r>
            <a:endParaRPr lang="zh-TW" altLang="en-US" sz="2000" b="0"/>
          </a:p>
        </p:txBody>
      </p:sp>
      <p:cxnSp>
        <p:nvCxnSpPr>
          <p:cNvPr id="40967" name="直線接點 4"/>
          <p:cNvCxnSpPr>
            <a:cxnSpLocks noChangeShapeType="1"/>
          </p:cNvCxnSpPr>
          <p:nvPr/>
        </p:nvCxnSpPr>
        <p:spPr bwMode="auto">
          <a:xfrm flipH="1">
            <a:off x="5322888" y="1561951"/>
            <a:ext cx="215900" cy="67945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0968" name="直線接點 6"/>
          <p:cNvCxnSpPr>
            <a:cxnSpLocks noChangeShapeType="1"/>
          </p:cNvCxnSpPr>
          <p:nvPr/>
        </p:nvCxnSpPr>
        <p:spPr bwMode="auto">
          <a:xfrm>
            <a:off x="5538788" y="1561951"/>
            <a:ext cx="215900" cy="7524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0969" name="直線接點 8"/>
          <p:cNvCxnSpPr>
            <a:cxnSpLocks noChangeShapeType="1"/>
          </p:cNvCxnSpPr>
          <p:nvPr/>
        </p:nvCxnSpPr>
        <p:spPr bwMode="auto">
          <a:xfrm flipH="1">
            <a:off x="6000750" y="3105001"/>
            <a:ext cx="1079500" cy="15081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471717656"/>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ChangeArrowheads="1"/>
          </p:cNvSpPr>
          <p:nvPr/>
        </p:nvSpPr>
        <p:spPr bwMode="auto">
          <a:xfrm>
            <a:off x="179388" y="665163"/>
            <a:ext cx="87137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在每層平面結構中，每個碳原子會以共價鍵與另外三個碳原子互相連結。</a:t>
            </a:r>
          </a:p>
        </p:txBody>
      </p:sp>
      <p:sp>
        <p:nvSpPr>
          <p:cNvPr id="35844" name="Rectangle 7"/>
          <p:cNvSpPr>
            <a:spLocks noChangeArrowheads="1"/>
          </p:cNvSpPr>
          <p:nvPr/>
        </p:nvSpPr>
        <p:spPr bwMode="auto">
          <a:xfrm>
            <a:off x="179388" y="2578968"/>
            <a:ext cx="9144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每個原子會剩下 </a:t>
            </a:r>
            <a:r>
              <a:rPr lang="zh-TW" altLang="en-US" sz="2800">
                <a:solidFill>
                  <a:srgbClr val="3399FF"/>
                </a:solidFill>
              </a:rPr>
              <a:t>一個最外層電子</a:t>
            </a:r>
            <a:r>
              <a:rPr lang="zh-TW" altLang="en-US" sz="2800" b="0"/>
              <a:t>，並成為 </a:t>
            </a:r>
            <a:r>
              <a:rPr lang="zh-TW" altLang="en-US" sz="2800">
                <a:solidFill>
                  <a:srgbClr val="3399FF"/>
                </a:solidFill>
              </a:rPr>
              <a:t>離域電子</a:t>
            </a:r>
            <a:r>
              <a:rPr lang="zh-TW" altLang="en-US" sz="2400" b="0"/>
              <a:t>。</a:t>
            </a:r>
            <a:endParaRPr lang="zh-TW" altLang="en-US" sz="2400"/>
          </a:p>
        </p:txBody>
      </p:sp>
      <p:sp>
        <p:nvSpPr>
          <p:cNvPr id="14" name="Rectangle 20"/>
          <p:cNvSpPr>
            <a:spLocks noChangeArrowheads="1"/>
          </p:cNvSpPr>
          <p:nvPr/>
        </p:nvSpPr>
        <p:spPr bwMode="auto">
          <a:xfrm>
            <a:off x="757238" y="3426246"/>
            <a:ext cx="79914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這些電子能在同一層中由一個六元碳環自由移動至另一個。</a:t>
            </a:r>
            <a:endParaRPr lang="en-US" altLang="zh-TW" sz="2800" b="0"/>
          </a:p>
        </p:txBody>
      </p:sp>
      <p:sp>
        <p:nvSpPr>
          <p:cNvPr id="15" name="Rectangle 20"/>
          <p:cNvSpPr>
            <a:spLocks noChangeArrowheads="1"/>
          </p:cNvSpPr>
          <p:nvPr/>
        </p:nvSpPr>
        <p:spPr bwMode="auto">
          <a:xfrm>
            <a:off x="757238" y="4649762"/>
            <a:ext cx="8135937" cy="579438"/>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石墨</a:t>
            </a:r>
            <a:r>
              <a:rPr lang="zh-TW" altLang="zh-TW" sz="2800" b="0"/>
              <a:t>晶體內有</a:t>
            </a:r>
            <a:r>
              <a:rPr lang="zh-TW" altLang="en-US" sz="2800" b="0"/>
              <a:t> </a:t>
            </a:r>
            <a:r>
              <a:rPr lang="zh-TW" altLang="en-US" u="sng">
                <a:solidFill>
                  <a:srgbClr val="FF0000"/>
                </a:solidFill>
              </a:rPr>
              <a:t>離域電子</a:t>
            </a:r>
            <a:r>
              <a:rPr lang="zh-TW" altLang="zh-TW" sz="2800" b="0"/>
              <a:t>，所以</a:t>
            </a:r>
            <a:r>
              <a:rPr lang="zh-TW" altLang="en-US" sz="2800" b="0"/>
              <a:t>石墨 </a:t>
            </a:r>
            <a:r>
              <a:rPr lang="zh-TW" altLang="en-US">
                <a:solidFill>
                  <a:srgbClr val="3399FF"/>
                </a:solidFill>
              </a:rPr>
              <a:t>能導電</a:t>
            </a:r>
            <a:r>
              <a:rPr lang="zh-TW" altLang="en-US" sz="2800" b="0"/>
              <a:t>。</a:t>
            </a:r>
            <a:endParaRPr lang="en-US" altLang="zh-TW" sz="2800" b="0"/>
          </a:p>
        </p:txBody>
      </p:sp>
    </p:spTree>
    <p:extLst>
      <p:ext uri="{BB962C8B-B14F-4D97-AF65-F5344CB8AC3E}">
        <p14:creationId xmlns:p14="http://schemas.microsoft.com/office/powerpoint/2010/main" val="1906166202"/>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ChangeArrowheads="1"/>
          </p:cNvSpPr>
          <p:nvPr/>
        </p:nvSpPr>
        <p:spPr bwMode="auto">
          <a:xfrm>
            <a:off x="250825" y="476672"/>
            <a:ext cx="54006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石墨的質地 </a:t>
            </a:r>
            <a:r>
              <a:rPr lang="zh-TW" altLang="en-US">
                <a:solidFill>
                  <a:srgbClr val="00B0F0"/>
                </a:solidFill>
              </a:rPr>
              <a:t>柔軟</a:t>
            </a:r>
            <a:r>
              <a:rPr lang="zh-TW" altLang="en-US" sz="2800"/>
              <a:t> </a:t>
            </a:r>
            <a:r>
              <a:rPr lang="zh-TW" altLang="en-US" sz="2800" b="0"/>
              <a:t>且容易裂開</a:t>
            </a:r>
          </a:p>
        </p:txBody>
      </p:sp>
      <p:sp>
        <p:nvSpPr>
          <p:cNvPr id="8" name="Rectangle 20"/>
          <p:cNvSpPr>
            <a:spLocks noChangeArrowheads="1"/>
          </p:cNvSpPr>
          <p:nvPr/>
        </p:nvSpPr>
        <p:spPr bwMode="auto">
          <a:xfrm>
            <a:off x="901700" y="1216447"/>
            <a:ext cx="8205788" cy="1066800"/>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石墨中層與層之間</a:t>
            </a:r>
            <a:r>
              <a:rPr lang="zh-TW" altLang="zh-TW" b="0"/>
              <a:t>的</a:t>
            </a:r>
            <a:r>
              <a:rPr lang="zh-TW" altLang="zh-TW" sz="2800" b="0"/>
              <a:t>吸引力是</a:t>
            </a:r>
            <a:r>
              <a:rPr lang="zh-TW" altLang="en-US" b="0"/>
              <a:t> </a:t>
            </a:r>
            <a:r>
              <a:rPr lang="zh-TW" altLang="en-US" u="sng">
                <a:solidFill>
                  <a:srgbClr val="FF0000"/>
                </a:solidFill>
              </a:rPr>
              <a:t>微弱的范德華力</a:t>
            </a:r>
            <a:r>
              <a:rPr lang="zh-TW" altLang="zh-TW" sz="2800" b="0"/>
              <a:t>，容易受到破壞</a:t>
            </a:r>
            <a:r>
              <a:rPr lang="zh-TW" altLang="en-US" sz="2800" b="0"/>
              <a:t>。</a:t>
            </a:r>
            <a:endParaRPr lang="en-US" altLang="zh-TW" sz="2800" b="0"/>
          </a:p>
        </p:txBody>
      </p:sp>
      <p:sp>
        <p:nvSpPr>
          <p:cNvPr id="9" name="Rectangle 7"/>
          <p:cNvSpPr>
            <a:spLocks noChangeArrowheads="1"/>
          </p:cNvSpPr>
          <p:nvPr/>
        </p:nvSpPr>
        <p:spPr bwMode="auto">
          <a:xfrm>
            <a:off x="250825" y="2771775"/>
            <a:ext cx="8856663" cy="10779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zh-TW" sz="2800" b="0"/>
              <a:t>所以</a:t>
            </a:r>
            <a:r>
              <a:rPr lang="zh-TW" altLang="en-US" sz="2800" b="0"/>
              <a:t> </a:t>
            </a:r>
            <a:r>
              <a:rPr lang="zh-TW" altLang="en-US" u="sng">
                <a:solidFill>
                  <a:srgbClr val="FF0000"/>
                </a:solidFill>
              </a:rPr>
              <a:t>各層之間能互相滑動</a:t>
            </a:r>
            <a:r>
              <a:rPr lang="zh-TW" altLang="en-US" sz="2800" b="0"/>
              <a:t> 。因此石墨是 </a:t>
            </a:r>
            <a:r>
              <a:rPr lang="zh-TW" altLang="en-US">
                <a:solidFill>
                  <a:srgbClr val="00B0F0"/>
                </a:solidFill>
              </a:rPr>
              <a:t>柔軟</a:t>
            </a:r>
            <a:r>
              <a:rPr lang="zh-TW" altLang="en-US" sz="2800" b="0"/>
              <a:t> 而 </a:t>
            </a:r>
            <a:r>
              <a:rPr lang="zh-TW" altLang="en-US">
                <a:solidFill>
                  <a:srgbClr val="00B0F0"/>
                </a:solidFill>
              </a:rPr>
              <a:t>滑溜</a:t>
            </a:r>
            <a:r>
              <a:rPr lang="zh-TW" altLang="en-US" sz="2800" b="0"/>
              <a:t> 的</a:t>
            </a:r>
            <a:r>
              <a:rPr lang="zh-TW" altLang="en-US" sz="2400" b="0"/>
              <a:t>。</a:t>
            </a:r>
            <a:endParaRPr lang="en-US" altLang="zh-TW" sz="2400" b="0"/>
          </a:p>
        </p:txBody>
      </p:sp>
      <p:sp>
        <p:nvSpPr>
          <p:cNvPr id="10" name="Rectangle 7"/>
          <p:cNvSpPr>
            <a:spLocks noChangeArrowheads="1"/>
          </p:cNvSpPr>
          <p:nvPr/>
        </p:nvSpPr>
        <p:spPr bwMode="auto">
          <a:xfrm>
            <a:off x="250825" y="4241701"/>
            <a:ext cx="57610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石墨的 </a:t>
            </a:r>
            <a:r>
              <a:rPr lang="zh-TW" altLang="en-US">
                <a:solidFill>
                  <a:srgbClr val="00B0F0"/>
                </a:solidFill>
              </a:rPr>
              <a:t>熔點非常高</a:t>
            </a:r>
            <a:r>
              <a:rPr lang="zh-TW" altLang="en-US" sz="2800">
                <a:solidFill>
                  <a:srgbClr val="00B0F0"/>
                </a:solidFill>
              </a:rPr>
              <a:t> </a:t>
            </a:r>
            <a:r>
              <a:rPr lang="en-US" altLang="zh-TW" sz="2800" b="0"/>
              <a:t>(3730°C)</a:t>
            </a:r>
          </a:p>
        </p:txBody>
      </p:sp>
      <p:sp>
        <p:nvSpPr>
          <p:cNvPr id="11" name="Rectangle 20"/>
          <p:cNvSpPr>
            <a:spLocks noChangeArrowheads="1"/>
          </p:cNvSpPr>
          <p:nvPr/>
        </p:nvSpPr>
        <p:spPr bwMode="auto">
          <a:xfrm>
            <a:off x="827088" y="5014813"/>
            <a:ext cx="7993062"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因為把石墨熔解時需要破壞每層中碳原子之間的 </a:t>
            </a:r>
            <a:r>
              <a:rPr lang="zh-TW" altLang="en-US">
                <a:solidFill>
                  <a:srgbClr val="00B0F0"/>
                </a:solidFill>
              </a:rPr>
              <a:t>強共價鍵</a:t>
            </a:r>
            <a:r>
              <a:rPr lang="zh-TW" altLang="en-US" sz="2800" b="0"/>
              <a:t>。</a:t>
            </a:r>
            <a:endParaRPr lang="en-US" altLang="zh-TW" sz="2800" b="0"/>
          </a:p>
        </p:txBody>
      </p:sp>
    </p:spTree>
    <p:extLst>
      <p:ext uri="{BB962C8B-B14F-4D97-AF65-F5344CB8AC3E}">
        <p14:creationId xmlns:p14="http://schemas.microsoft.com/office/powerpoint/2010/main" val="1270716212"/>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格 2"/>
          <p:cNvGraphicFramePr>
            <a:graphicFrameLocks noGrp="1"/>
          </p:cNvGraphicFramePr>
          <p:nvPr/>
        </p:nvGraphicFramePr>
        <p:xfrm>
          <a:off x="250825" y="1270000"/>
          <a:ext cx="8640763" cy="2592390"/>
        </p:xfrm>
        <a:graphic>
          <a:graphicData uri="http://schemas.openxmlformats.org/drawingml/2006/table">
            <a:tbl>
              <a:tblPr/>
              <a:tblGrid>
                <a:gridCol w="2089150">
                  <a:extLst>
                    <a:ext uri="{9D8B030D-6E8A-4147-A177-3AD203B41FA5}">
                      <a16:colId xmlns="" xmlns:a16="http://schemas.microsoft.com/office/drawing/2014/main" val="20000"/>
                    </a:ext>
                  </a:extLst>
                </a:gridCol>
                <a:gridCol w="3275013">
                  <a:extLst>
                    <a:ext uri="{9D8B030D-6E8A-4147-A177-3AD203B41FA5}">
                      <a16:colId xmlns="" xmlns:a16="http://schemas.microsoft.com/office/drawing/2014/main" val="20001"/>
                    </a:ext>
                  </a:extLst>
                </a:gridCol>
                <a:gridCol w="3276600">
                  <a:extLst>
                    <a:ext uri="{9D8B030D-6E8A-4147-A177-3AD203B41FA5}">
                      <a16:colId xmlns="" xmlns:a16="http://schemas.microsoft.com/office/drawing/2014/main" val="20002"/>
                    </a:ext>
                  </a:extLst>
                </a:gridCol>
              </a:tblGrid>
              <a:tr h="5181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itchFamily="34" charset="0"/>
                          <a:ea typeface="新細明體" pitchFamily="18" charset="-120"/>
                        </a:rPr>
                        <a:t>性質</a:t>
                      </a: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itchFamily="34" charset="0"/>
                          <a:ea typeface="新細明體" pitchFamily="18" charset="-120"/>
                        </a:rPr>
                        <a:t>金剛石</a:t>
                      </a:r>
                    </a:p>
                  </a:txBody>
                  <a:tcPr marL="91441" marR="91441" marT="45709" marB="45709"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itchFamily="34" charset="0"/>
                          <a:ea typeface="新細明體" pitchFamily="18" charset="-120"/>
                        </a:rPr>
                        <a:t>石墨</a:t>
                      </a:r>
                    </a:p>
                  </a:txBody>
                  <a:tcPr marL="91441" marR="91441" marT="45709" marB="45709" anchor="ctr" horzOverflow="overflow">
                    <a:lnL w="12700" cap="flat" cmpd="sng" algn="ctr">
                      <a:solidFill>
                        <a:schemeClr val="bg1"/>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 xmlns:a16="http://schemas.microsoft.com/office/drawing/2014/main" val="10000"/>
                  </a:ext>
                </a:extLst>
              </a:tr>
              <a:tr h="518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tx1"/>
                          </a:solidFill>
                          <a:effectLst/>
                          <a:latin typeface="Arial" pitchFamily="34" charset="0"/>
                          <a:ea typeface="新細明體" pitchFamily="18" charset="-120"/>
                        </a:rPr>
                        <a:t>外觀</a:t>
                      </a:r>
                      <a:endParaRPr kumimoji="0" lang="zh-TW" altLang="en-US" sz="2800" b="1" i="0" u="none" strike="noStrike" cap="none" normalizeH="0" baseline="-25000" smtClean="0">
                        <a:ln>
                          <a:noFill/>
                        </a:ln>
                        <a:solidFill>
                          <a:schemeClr val="tx1"/>
                        </a:solidFill>
                        <a:effectLst/>
                        <a:latin typeface="Arial" pitchFamily="34" charset="0"/>
                        <a:ea typeface="新細明體" pitchFamily="18" charset="-120"/>
                      </a:endParaRP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itchFamily="34" charset="0"/>
                          <a:ea typeface="新細明體" pitchFamily="18" charset="-120"/>
                        </a:rPr>
                        <a:t>無色固體</a:t>
                      </a: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itchFamily="34" charset="0"/>
                          <a:ea typeface="新細明體" pitchFamily="18" charset="-120"/>
                        </a:rPr>
                        <a:t>黑色固體</a:t>
                      </a: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5181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tx1"/>
                          </a:solidFill>
                          <a:effectLst/>
                          <a:latin typeface="Arial" pitchFamily="34" charset="0"/>
                          <a:ea typeface="新細明體" pitchFamily="18" charset="-120"/>
                        </a:rPr>
                        <a:t>硬度</a:t>
                      </a:r>
                      <a:endParaRPr kumimoji="0" lang="zh-TW" altLang="en-US" sz="2800" b="1" i="0" u="none" strike="noStrike" cap="none" normalizeH="0" baseline="-25000" smtClean="0">
                        <a:ln>
                          <a:noFill/>
                        </a:ln>
                        <a:solidFill>
                          <a:schemeClr val="tx1"/>
                        </a:solidFill>
                        <a:effectLst/>
                        <a:latin typeface="Arial" pitchFamily="34" charset="0"/>
                        <a:ea typeface="新細明體" pitchFamily="18" charset="-120"/>
                      </a:endParaRP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itchFamily="34" charset="0"/>
                          <a:ea typeface="新細明體" pitchFamily="18" charset="-120"/>
                        </a:rPr>
                        <a:t>十分堅硬</a:t>
                      </a: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itchFamily="34" charset="0"/>
                          <a:ea typeface="新細明體" pitchFamily="18" charset="-120"/>
                        </a:rPr>
                        <a:t>質地柔軟、易碎</a:t>
                      </a: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518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tx1"/>
                          </a:solidFill>
                          <a:effectLst/>
                          <a:latin typeface="Arial" pitchFamily="34" charset="0"/>
                          <a:ea typeface="新細明體" pitchFamily="18" charset="-120"/>
                        </a:rPr>
                        <a:t>熔點 </a:t>
                      </a:r>
                      <a:r>
                        <a:rPr kumimoji="0" lang="en-US" altLang="zh-TW" sz="2800" b="1" i="0" u="none" strike="noStrike" cap="none" normalizeH="0" baseline="0" smtClean="0">
                          <a:ln>
                            <a:noFill/>
                          </a:ln>
                          <a:solidFill>
                            <a:schemeClr val="tx1"/>
                          </a:solidFill>
                          <a:effectLst/>
                          <a:latin typeface="Arial" pitchFamily="34" charset="0"/>
                          <a:ea typeface="新細明體" pitchFamily="18" charset="-120"/>
                        </a:rPr>
                        <a:t>(°C)</a:t>
                      </a:r>
                      <a:endParaRPr kumimoji="0" lang="zh-TW" altLang="en-US" sz="2800" b="1" i="0" u="none" strike="noStrike" cap="none" normalizeH="0" baseline="0" smtClean="0">
                        <a:ln>
                          <a:noFill/>
                        </a:ln>
                        <a:solidFill>
                          <a:schemeClr val="tx1"/>
                        </a:solidFill>
                        <a:effectLst/>
                        <a:latin typeface="Arial" pitchFamily="34" charset="0"/>
                        <a:ea typeface="新細明體" pitchFamily="18" charset="-120"/>
                      </a:endParaRP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Arial" pitchFamily="34" charset="0"/>
                          <a:ea typeface="新細明體" pitchFamily="18" charset="-120"/>
                        </a:rPr>
                        <a:t>3550</a:t>
                      </a:r>
                      <a:endParaRPr kumimoji="0" lang="zh-TW" altLang="en-US" sz="2800" b="1" i="0" u="none" strike="noStrike" cap="none" normalizeH="0" baseline="0" smtClean="0">
                        <a:ln>
                          <a:noFill/>
                        </a:ln>
                        <a:solidFill>
                          <a:srgbClr val="3399FF"/>
                        </a:solidFill>
                        <a:effectLst/>
                        <a:latin typeface="Arial" pitchFamily="34" charset="0"/>
                        <a:ea typeface="新細明體" pitchFamily="18" charset="-120"/>
                      </a:endParaRP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Arial" pitchFamily="34" charset="0"/>
                          <a:ea typeface="新細明體" pitchFamily="18" charset="-120"/>
                        </a:rPr>
                        <a:t>3730</a:t>
                      </a:r>
                      <a:endParaRPr kumimoji="0" lang="zh-TW" altLang="en-US" sz="2800" b="1" i="0" u="none" strike="noStrike" cap="none" normalizeH="0" baseline="0" smtClean="0">
                        <a:ln>
                          <a:noFill/>
                        </a:ln>
                        <a:solidFill>
                          <a:srgbClr val="3399FF"/>
                        </a:solidFill>
                        <a:effectLst/>
                        <a:latin typeface="Arial" pitchFamily="34" charset="0"/>
                        <a:ea typeface="新細明體" pitchFamily="18" charset="-120"/>
                      </a:endParaRP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5181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tx1"/>
                          </a:solidFill>
                          <a:effectLst/>
                          <a:latin typeface="Arial" pitchFamily="34" charset="0"/>
                          <a:ea typeface="新細明體" pitchFamily="18" charset="-120"/>
                        </a:rPr>
                        <a:t>導電性</a:t>
                      </a:r>
                      <a:endParaRPr kumimoji="0" lang="zh-TW" altLang="en-US" sz="2800" b="1" i="0" u="none" strike="noStrike" cap="none" normalizeH="0" baseline="-25000" smtClean="0">
                        <a:ln>
                          <a:noFill/>
                        </a:ln>
                        <a:solidFill>
                          <a:schemeClr val="tx1"/>
                        </a:solidFill>
                        <a:effectLst/>
                        <a:latin typeface="Arial" pitchFamily="34" charset="0"/>
                        <a:ea typeface="新細明體" pitchFamily="18" charset="-120"/>
                      </a:endParaRP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itchFamily="34" charset="0"/>
                          <a:ea typeface="新細明體" pitchFamily="18" charset="-120"/>
                        </a:rPr>
                        <a:t>非導電體</a:t>
                      </a:r>
                      <a:endParaRPr kumimoji="0" lang="zh-TW" altLang="en-US" sz="2800" b="1" i="0" u="none" strike="noStrike" cap="none" normalizeH="0" baseline="0" smtClean="0">
                        <a:ln>
                          <a:noFill/>
                        </a:ln>
                        <a:solidFill>
                          <a:srgbClr val="3399FF"/>
                        </a:solidFill>
                        <a:effectLst/>
                        <a:latin typeface="Arial" pitchFamily="34" charset="0"/>
                        <a:ea typeface="新細明體" pitchFamily="18" charset="-120"/>
                      </a:endParaRP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itchFamily="34" charset="0"/>
                          <a:ea typeface="新細明體" pitchFamily="18" charset="-120"/>
                        </a:rPr>
                        <a:t>導電體</a:t>
                      </a:r>
                      <a:endParaRPr kumimoji="0" lang="zh-TW" altLang="en-US" sz="2800" b="1" i="0" u="none" strike="noStrike" cap="none" normalizeH="0" baseline="0" smtClean="0">
                        <a:ln>
                          <a:noFill/>
                        </a:ln>
                        <a:solidFill>
                          <a:srgbClr val="3399FF"/>
                        </a:solidFill>
                        <a:effectLst/>
                        <a:latin typeface="Arial" pitchFamily="34" charset="0"/>
                        <a:ea typeface="新細明體" pitchFamily="18" charset="-120"/>
                      </a:endParaRPr>
                    </a:p>
                  </a:txBody>
                  <a:tcPr marL="91441" marR="91441" marT="45709" marB="45709"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bl>
          </a:graphicData>
        </a:graphic>
      </p:graphicFrame>
    </p:spTree>
    <p:extLst>
      <p:ext uri="{BB962C8B-B14F-4D97-AF65-F5344CB8AC3E}">
        <p14:creationId xmlns:p14="http://schemas.microsoft.com/office/powerpoint/2010/main" val="141809458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extLst>
              <p:ext uri="{D42A27DB-BD31-4B8C-83A1-F6EECF244321}">
                <p14:modId xmlns:p14="http://schemas.microsoft.com/office/powerpoint/2010/main" val="2843066243"/>
              </p:ext>
            </p:extLst>
          </p:nvPr>
        </p:nvGraphicFramePr>
        <p:xfrm>
          <a:off x="250825" y="764381"/>
          <a:ext cx="8713788" cy="4937125"/>
        </p:xfrm>
        <a:graphic>
          <a:graphicData uri="http://schemas.openxmlformats.org/drawingml/2006/table">
            <a:tbl>
              <a:tblPr/>
              <a:tblGrid>
                <a:gridCol w="1512888">
                  <a:extLst>
                    <a:ext uri="{9D8B030D-6E8A-4147-A177-3AD203B41FA5}">
                      <a16:colId xmlns="" xmlns:a16="http://schemas.microsoft.com/office/drawing/2014/main" val="20000"/>
                    </a:ext>
                  </a:extLst>
                </a:gridCol>
                <a:gridCol w="1295400">
                  <a:extLst>
                    <a:ext uri="{9D8B030D-6E8A-4147-A177-3AD203B41FA5}">
                      <a16:colId xmlns="" xmlns:a16="http://schemas.microsoft.com/office/drawing/2014/main" val="20001"/>
                    </a:ext>
                  </a:extLst>
                </a:gridCol>
                <a:gridCol w="1368425">
                  <a:extLst>
                    <a:ext uri="{9D8B030D-6E8A-4147-A177-3AD203B41FA5}">
                      <a16:colId xmlns="" xmlns:a16="http://schemas.microsoft.com/office/drawing/2014/main" val="20002"/>
                    </a:ext>
                  </a:extLst>
                </a:gridCol>
                <a:gridCol w="1368425">
                  <a:extLst>
                    <a:ext uri="{9D8B030D-6E8A-4147-A177-3AD203B41FA5}">
                      <a16:colId xmlns="" xmlns:a16="http://schemas.microsoft.com/office/drawing/2014/main" val="20003"/>
                    </a:ext>
                  </a:extLst>
                </a:gridCol>
                <a:gridCol w="3168650">
                  <a:extLst>
                    <a:ext uri="{9D8B030D-6E8A-4147-A177-3AD203B41FA5}">
                      <a16:colId xmlns="" xmlns:a16="http://schemas.microsoft.com/office/drawing/2014/main" val="20004"/>
                    </a:ext>
                  </a:extLst>
                </a:gridCol>
              </a:tblGrid>
              <a:tr h="822890">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元素</a:t>
                      </a: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同位素</a:t>
                      </a:r>
                    </a:p>
                  </a:txBody>
                  <a:tcPr marL="91441" marR="91441"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原子序</a:t>
                      </a:r>
                      <a:endParaRPr kumimoji="1" lang="zh-TW" altLang="en-US" sz="2400" b="1" i="0" u="none" strike="noStrike" cap="none" normalizeH="0" baseline="0" smtClean="0">
                        <a:ln>
                          <a:noFill/>
                        </a:ln>
                        <a:solidFill>
                          <a:schemeClr val="bg1"/>
                        </a:solidFill>
                        <a:effectLst/>
                        <a:latin typeface="Arial" charset="0"/>
                        <a:ea typeface="新細明體" pitchFamily="18" charset="-120"/>
                      </a:endParaRPr>
                    </a:p>
                  </a:txBody>
                  <a:tcPr marL="91441" marR="91441"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質量數</a:t>
                      </a:r>
                      <a:endParaRPr kumimoji="1" lang="zh-TW" altLang="en-US" sz="2400" b="1" i="0" u="none" strike="noStrike" cap="none" normalizeH="0" baseline="0" smtClean="0">
                        <a:ln>
                          <a:noFill/>
                        </a:ln>
                        <a:solidFill>
                          <a:schemeClr val="bg1"/>
                        </a:solidFill>
                        <a:effectLst/>
                        <a:latin typeface="Arial" charset="0"/>
                        <a:ea typeface="新細明體" pitchFamily="18" charset="-120"/>
                      </a:endParaRPr>
                    </a:p>
                  </a:txBody>
                  <a:tcPr marL="91441" marR="91441"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rgbClr val="FFFFFF"/>
                          </a:solidFill>
                          <a:effectLst/>
                          <a:latin typeface="Arial" charset="0"/>
                          <a:ea typeface="新細明體" pitchFamily="18" charset="-120"/>
                        </a:rPr>
                        <a:t>同位素在自然界的相對豐度 </a:t>
                      </a:r>
                      <a:r>
                        <a:rPr kumimoji="1" lang="en-US" altLang="zh-TW" sz="2400" b="1" i="0" u="none" strike="noStrike" cap="none" normalizeH="0" baseline="0" smtClean="0">
                          <a:ln>
                            <a:noFill/>
                          </a:ln>
                          <a:solidFill>
                            <a:srgbClr val="FFFFFF"/>
                          </a:solidFill>
                          <a:effectLst/>
                          <a:latin typeface="Arial" charset="0"/>
                          <a:ea typeface="新細明體" pitchFamily="18" charset="-120"/>
                        </a:rPr>
                        <a:t>(%)</a:t>
                      </a:r>
                      <a:endParaRPr kumimoji="1" lang="zh-TW" altLang="en-US" sz="2400" b="1" i="0" u="none" strike="noStrike" cap="none" normalizeH="0" baseline="0" smtClean="0">
                        <a:ln>
                          <a:noFill/>
                        </a:ln>
                        <a:solidFill>
                          <a:schemeClr val="bg1"/>
                        </a:solidFill>
                        <a:effectLst/>
                        <a:latin typeface="Arial" charset="0"/>
                        <a:ea typeface="新細明體" pitchFamily="18" charset="-120"/>
                      </a:endParaRPr>
                    </a:p>
                  </a:txBody>
                  <a:tcPr marL="91441" marR="91441" marT="45686" marB="45686" anchor="ctr" horzOverflow="overflow">
                    <a:lnL w="12700" cap="flat" cmpd="sng" algn="ctr">
                      <a:solidFill>
                        <a:schemeClr val="bg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extLst>
                  <a:ext uri="{0D108BD9-81ED-4DB2-BD59-A6C34878D82A}">
                    <a16:rowId xmlns="" xmlns:a16="http://schemas.microsoft.com/office/drawing/2014/main" val="10000"/>
                  </a:ext>
                </a:extLst>
              </a:tr>
              <a:tr h="457137">
                <a:tc rowSpan="3">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Arial" charset="0"/>
                          <a:ea typeface="新細明體" pitchFamily="18" charset="-120"/>
                        </a:rPr>
                        <a:t>碳</a:t>
                      </a: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6</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12</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98.892</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457137">
                <a:tc vMerge="1">
                  <a:txBody>
                    <a:bodyPr/>
                    <a:lstStyle/>
                    <a:p>
                      <a:endParaRPr lang="zh-TW" altLang="en-US"/>
                    </a:p>
                  </a:txBody>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6</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13</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1.108</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2"/>
                  </a:ext>
                </a:extLst>
              </a:tr>
              <a:tr h="457137">
                <a:tc vMerge="1">
                  <a:txBody>
                    <a:bodyPr/>
                    <a:lstStyle/>
                    <a:p>
                      <a:endParaRPr lang="zh-TW" altLang="en-US"/>
                    </a:p>
                  </a:txBody>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6</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14</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Arial" charset="0"/>
                          <a:ea typeface="新細明體" pitchFamily="18" charset="-120"/>
                        </a:rPr>
                        <a:t>極少量</a:t>
                      </a: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3"/>
                  </a:ext>
                </a:extLst>
              </a:tr>
              <a:tr h="457137">
                <a:tc rowSpan="3">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Arial" charset="0"/>
                          <a:ea typeface="新細明體" pitchFamily="18" charset="-120"/>
                        </a:rPr>
                        <a:t>氧</a:t>
                      </a: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8</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16</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99.76</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4"/>
                  </a:ext>
                </a:extLst>
              </a:tr>
              <a:tr h="457137">
                <a:tc vMerge="1">
                  <a:txBody>
                    <a:bodyPr/>
                    <a:lstStyle/>
                    <a:p>
                      <a:endParaRPr lang="zh-TW" altLang="en-US"/>
                    </a:p>
                  </a:txBody>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8</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17</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0.04</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5"/>
                  </a:ext>
                </a:extLst>
              </a:tr>
              <a:tr h="457137">
                <a:tc vMerge="1">
                  <a:txBody>
                    <a:bodyPr/>
                    <a:lstStyle/>
                    <a:p>
                      <a:endParaRPr lang="zh-TW" altLang="en-US"/>
                    </a:p>
                  </a:txBody>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8</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18</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0.20</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6"/>
                  </a:ext>
                </a:extLst>
              </a:tr>
              <a:tr h="457137">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Arial" charset="0"/>
                          <a:ea typeface="新細明體" pitchFamily="18" charset="-120"/>
                        </a:rPr>
                        <a:t>鈉</a:t>
                      </a: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11</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23</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100</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7"/>
                  </a:ext>
                </a:extLst>
              </a:tr>
              <a:tr h="457137">
                <a:tc rowSpan="2">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Arial" charset="0"/>
                          <a:ea typeface="新細明體" pitchFamily="18" charset="-120"/>
                        </a:rPr>
                        <a:t>氯</a:t>
                      </a: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17</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35</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75.4</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8"/>
                  </a:ext>
                </a:extLst>
              </a:tr>
              <a:tr h="457137">
                <a:tc vMerge="1">
                  <a:txBody>
                    <a:bodyPr/>
                    <a:lstStyle/>
                    <a:p>
                      <a:endParaRPr lang="zh-TW" altLang="en-US"/>
                    </a:p>
                  </a:txBody>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17</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37</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charset="0"/>
                          <a:ea typeface="新細明體" pitchFamily="18" charset="-120"/>
                        </a:rPr>
                        <a:t>24.6</a:t>
                      </a:r>
                      <a:endParaRPr kumimoji="1" lang="zh-TW" altLang="en-US" sz="2400" b="0" i="0" u="none" strike="noStrike" cap="none" normalizeH="0" baseline="0" smtClean="0">
                        <a:ln>
                          <a:noFill/>
                        </a:ln>
                        <a:solidFill>
                          <a:srgbClr val="000000"/>
                        </a:solidFill>
                        <a:effectLst/>
                        <a:latin typeface="Arial" charset="0"/>
                        <a:ea typeface="新細明體" pitchFamily="18" charset="-120"/>
                      </a:endParaRPr>
                    </a:p>
                  </a:txBody>
                  <a:tcPr marL="91441" marR="91441" marT="45686" marB="45686"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9"/>
                  </a:ext>
                </a:extLst>
              </a:tr>
            </a:tbl>
          </a:graphicData>
        </a:graphic>
      </p:graphicFrame>
      <p:graphicFrame>
        <p:nvGraphicFramePr>
          <p:cNvPr id="56390" name="Object 2"/>
          <p:cNvGraphicFramePr>
            <a:graphicFrameLocks noChangeAspect="1"/>
          </p:cNvGraphicFramePr>
          <p:nvPr>
            <p:extLst>
              <p:ext uri="{D42A27DB-BD31-4B8C-83A1-F6EECF244321}">
                <p14:modId xmlns:p14="http://schemas.microsoft.com/office/powerpoint/2010/main" val="2206234337"/>
              </p:ext>
            </p:extLst>
          </p:nvPr>
        </p:nvGraphicFramePr>
        <p:xfrm>
          <a:off x="2081213" y="1569244"/>
          <a:ext cx="619125" cy="530225"/>
        </p:xfrm>
        <a:graphic>
          <a:graphicData uri="http://schemas.openxmlformats.org/presentationml/2006/ole">
            <mc:AlternateContent xmlns:mc="http://schemas.openxmlformats.org/markup-compatibility/2006">
              <mc:Choice xmlns:v="urn:schemas-microsoft-com:vml" Requires="v">
                <p:oleObj spid="_x0000_s4845" name="方程式" r:id="rId3" imgW="266469" imgH="241091" progId="Equation.3">
                  <p:embed/>
                </p:oleObj>
              </mc:Choice>
              <mc:Fallback>
                <p:oleObj name="方程式" r:id="rId3" imgW="266469" imgH="2410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81213" y="1569244"/>
                        <a:ext cx="619125" cy="530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6391" name="Object 3"/>
          <p:cNvGraphicFramePr>
            <a:graphicFrameLocks noChangeAspect="1"/>
          </p:cNvGraphicFramePr>
          <p:nvPr>
            <p:extLst>
              <p:ext uri="{D42A27DB-BD31-4B8C-83A1-F6EECF244321}">
                <p14:modId xmlns:p14="http://schemas.microsoft.com/office/powerpoint/2010/main" val="1598331127"/>
              </p:ext>
            </p:extLst>
          </p:nvPr>
        </p:nvGraphicFramePr>
        <p:xfrm>
          <a:off x="2081213" y="2029619"/>
          <a:ext cx="619125" cy="530225"/>
        </p:xfrm>
        <a:graphic>
          <a:graphicData uri="http://schemas.openxmlformats.org/presentationml/2006/ole">
            <mc:AlternateContent xmlns:mc="http://schemas.openxmlformats.org/markup-compatibility/2006">
              <mc:Choice xmlns:v="urn:schemas-microsoft-com:vml" Requires="v">
                <p:oleObj spid="_x0000_s4846" name="方程式" r:id="rId5" imgW="266469" imgH="241091" progId="Equation.3">
                  <p:embed/>
                </p:oleObj>
              </mc:Choice>
              <mc:Fallback>
                <p:oleObj name="方程式" r:id="rId5" imgW="266469" imgH="24109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81213" y="2029619"/>
                        <a:ext cx="619125" cy="530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6392" name="Object 4"/>
          <p:cNvGraphicFramePr>
            <a:graphicFrameLocks noChangeAspect="1"/>
          </p:cNvGraphicFramePr>
          <p:nvPr>
            <p:extLst>
              <p:ext uri="{D42A27DB-BD31-4B8C-83A1-F6EECF244321}">
                <p14:modId xmlns:p14="http://schemas.microsoft.com/office/powerpoint/2010/main" val="772201540"/>
              </p:ext>
            </p:extLst>
          </p:nvPr>
        </p:nvGraphicFramePr>
        <p:xfrm>
          <a:off x="2081213" y="2475706"/>
          <a:ext cx="619125" cy="530225"/>
        </p:xfrm>
        <a:graphic>
          <a:graphicData uri="http://schemas.openxmlformats.org/presentationml/2006/ole">
            <mc:AlternateContent xmlns:mc="http://schemas.openxmlformats.org/markup-compatibility/2006">
              <mc:Choice xmlns:v="urn:schemas-microsoft-com:vml" Requires="v">
                <p:oleObj spid="_x0000_s4847" name="方程式" r:id="rId7" imgW="266469" imgH="241091" progId="Equation.3">
                  <p:embed/>
                </p:oleObj>
              </mc:Choice>
              <mc:Fallback>
                <p:oleObj name="方程式" r:id="rId7" imgW="266469" imgH="241091"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81213" y="2475706"/>
                        <a:ext cx="619125" cy="530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6393" name="Object 5"/>
          <p:cNvGraphicFramePr>
            <a:graphicFrameLocks noChangeAspect="1"/>
          </p:cNvGraphicFramePr>
          <p:nvPr>
            <p:extLst>
              <p:ext uri="{D42A27DB-BD31-4B8C-83A1-F6EECF244321}">
                <p14:modId xmlns:p14="http://schemas.microsoft.com/office/powerpoint/2010/main" val="2277789333"/>
              </p:ext>
            </p:extLst>
          </p:nvPr>
        </p:nvGraphicFramePr>
        <p:xfrm>
          <a:off x="2081213" y="2947194"/>
          <a:ext cx="647700" cy="530225"/>
        </p:xfrm>
        <a:graphic>
          <a:graphicData uri="http://schemas.openxmlformats.org/presentationml/2006/ole">
            <mc:AlternateContent xmlns:mc="http://schemas.openxmlformats.org/markup-compatibility/2006">
              <mc:Choice xmlns:v="urn:schemas-microsoft-com:vml" Requires="v">
                <p:oleObj spid="_x0000_s4848" name="方程式" r:id="rId9" imgW="279279" imgH="241195" progId="Equation.3">
                  <p:embed/>
                </p:oleObj>
              </mc:Choice>
              <mc:Fallback>
                <p:oleObj name="方程式" r:id="rId9" imgW="279279" imgH="241195"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081213" y="2947194"/>
                        <a:ext cx="647700" cy="530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6394" name="Object 6"/>
          <p:cNvGraphicFramePr>
            <a:graphicFrameLocks noChangeAspect="1"/>
          </p:cNvGraphicFramePr>
          <p:nvPr>
            <p:extLst>
              <p:ext uri="{D42A27DB-BD31-4B8C-83A1-F6EECF244321}">
                <p14:modId xmlns:p14="http://schemas.microsoft.com/office/powerpoint/2010/main" val="3724243949"/>
              </p:ext>
            </p:extLst>
          </p:nvPr>
        </p:nvGraphicFramePr>
        <p:xfrm>
          <a:off x="2081213" y="3398044"/>
          <a:ext cx="647700" cy="530225"/>
        </p:xfrm>
        <a:graphic>
          <a:graphicData uri="http://schemas.openxmlformats.org/presentationml/2006/ole">
            <mc:AlternateContent xmlns:mc="http://schemas.openxmlformats.org/markup-compatibility/2006">
              <mc:Choice xmlns:v="urn:schemas-microsoft-com:vml" Requires="v">
                <p:oleObj spid="_x0000_s4849" name="方程式" r:id="rId11" imgW="279279" imgH="241195" progId="Equation.3">
                  <p:embed/>
                </p:oleObj>
              </mc:Choice>
              <mc:Fallback>
                <p:oleObj name="方程式" r:id="rId11" imgW="279279" imgH="241195"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081213" y="3398044"/>
                        <a:ext cx="647700" cy="530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6395" name="Object 7"/>
          <p:cNvGraphicFramePr>
            <a:graphicFrameLocks noChangeAspect="1"/>
          </p:cNvGraphicFramePr>
          <p:nvPr>
            <p:extLst>
              <p:ext uri="{D42A27DB-BD31-4B8C-83A1-F6EECF244321}">
                <p14:modId xmlns:p14="http://schemas.microsoft.com/office/powerpoint/2010/main" val="3899692728"/>
              </p:ext>
            </p:extLst>
          </p:nvPr>
        </p:nvGraphicFramePr>
        <p:xfrm>
          <a:off x="2081213" y="3856831"/>
          <a:ext cx="647700" cy="530225"/>
        </p:xfrm>
        <a:graphic>
          <a:graphicData uri="http://schemas.openxmlformats.org/presentationml/2006/ole">
            <mc:AlternateContent xmlns:mc="http://schemas.openxmlformats.org/markup-compatibility/2006">
              <mc:Choice xmlns:v="urn:schemas-microsoft-com:vml" Requires="v">
                <p:oleObj spid="_x0000_s4850" name="方程式" r:id="rId13" imgW="279279" imgH="241195" progId="Equation.3">
                  <p:embed/>
                </p:oleObj>
              </mc:Choice>
              <mc:Fallback>
                <p:oleObj name="方程式" r:id="rId13" imgW="279279" imgH="241195"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081213" y="3856831"/>
                        <a:ext cx="647700" cy="530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6396" name="Object 8"/>
          <p:cNvGraphicFramePr>
            <a:graphicFrameLocks noChangeAspect="1"/>
          </p:cNvGraphicFramePr>
          <p:nvPr>
            <p:extLst>
              <p:ext uri="{D42A27DB-BD31-4B8C-83A1-F6EECF244321}">
                <p14:modId xmlns:p14="http://schemas.microsoft.com/office/powerpoint/2010/main" val="1950238756"/>
              </p:ext>
            </p:extLst>
          </p:nvPr>
        </p:nvGraphicFramePr>
        <p:xfrm>
          <a:off x="1978025" y="4302919"/>
          <a:ext cx="825500" cy="501650"/>
        </p:xfrm>
        <a:graphic>
          <a:graphicData uri="http://schemas.openxmlformats.org/presentationml/2006/ole">
            <mc:AlternateContent xmlns:mc="http://schemas.openxmlformats.org/markup-compatibility/2006">
              <mc:Choice xmlns:v="urn:schemas-microsoft-com:vml" Requires="v">
                <p:oleObj spid="_x0000_s4851" name="方程式" r:id="rId15" imgW="355446" imgH="228501" progId="Equation.3">
                  <p:embed/>
                </p:oleObj>
              </mc:Choice>
              <mc:Fallback>
                <p:oleObj name="方程式" r:id="rId15" imgW="355446" imgH="228501"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978025" y="4302919"/>
                        <a:ext cx="825500" cy="501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6397" name="Object 9"/>
          <p:cNvGraphicFramePr>
            <a:graphicFrameLocks noChangeAspect="1"/>
          </p:cNvGraphicFramePr>
          <p:nvPr>
            <p:extLst>
              <p:ext uri="{D42A27DB-BD31-4B8C-83A1-F6EECF244321}">
                <p14:modId xmlns:p14="http://schemas.microsoft.com/office/powerpoint/2010/main" val="368265834"/>
              </p:ext>
            </p:extLst>
          </p:nvPr>
        </p:nvGraphicFramePr>
        <p:xfrm>
          <a:off x="2036763" y="4758531"/>
          <a:ext cx="708025" cy="503238"/>
        </p:xfrm>
        <a:graphic>
          <a:graphicData uri="http://schemas.openxmlformats.org/presentationml/2006/ole">
            <mc:AlternateContent xmlns:mc="http://schemas.openxmlformats.org/markup-compatibility/2006">
              <mc:Choice xmlns:v="urn:schemas-microsoft-com:vml" Requires="v">
                <p:oleObj spid="_x0000_s4852" name="方程式" r:id="rId17" imgW="304668" imgH="228501" progId="Equation.3">
                  <p:embed/>
                </p:oleObj>
              </mc:Choice>
              <mc:Fallback>
                <p:oleObj name="方程式" r:id="rId17" imgW="304668" imgH="228501"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036763" y="4758531"/>
                        <a:ext cx="708025" cy="503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6398" name="Object 10"/>
          <p:cNvGraphicFramePr>
            <a:graphicFrameLocks noChangeAspect="1"/>
          </p:cNvGraphicFramePr>
          <p:nvPr>
            <p:extLst>
              <p:ext uri="{D42A27DB-BD31-4B8C-83A1-F6EECF244321}">
                <p14:modId xmlns:p14="http://schemas.microsoft.com/office/powerpoint/2010/main" val="1441849027"/>
              </p:ext>
            </p:extLst>
          </p:nvPr>
        </p:nvGraphicFramePr>
        <p:xfrm>
          <a:off x="2036763" y="5231606"/>
          <a:ext cx="708025" cy="501650"/>
        </p:xfrm>
        <a:graphic>
          <a:graphicData uri="http://schemas.openxmlformats.org/presentationml/2006/ole">
            <mc:AlternateContent xmlns:mc="http://schemas.openxmlformats.org/markup-compatibility/2006">
              <mc:Choice xmlns:v="urn:schemas-microsoft-com:vml" Requires="v">
                <p:oleObj spid="_x0000_s4853" name="方程式" r:id="rId19" imgW="304668" imgH="228501" progId="Equation.3">
                  <p:embed/>
                </p:oleObj>
              </mc:Choice>
              <mc:Fallback>
                <p:oleObj name="方程式" r:id="rId19" imgW="304668" imgH="228501"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036763" y="5231606"/>
                        <a:ext cx="708025" cy="501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2764445139"/>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ChangeArrowheads="1"/>
          </p:cNvSpPr>
          <p:nvPr/>
        </p:nvSpPr>
        <p:spPr bwMode="auto">
          <a:xfrm>
            <a:off x="107056" y="1704975"/>
            <a:ext cx="78501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石英是晶狀的 </a:t>
            </a:r>
            <a:r>
              <a:rPr lang="zh-TW" altLang="en-US">
                <a:solidFill>
                  <a:srgbClr val="3399FF"/>
                </a:solidFill>
              </a:rPr>
              <a:t>二氧化硅</a:t>
            </a:r>
            <a:r>
              <a:rPr lang="zh-TW" altLang="en-US" sz="2800" b="0"/>
              <a:t> </a:t>
            </a:r>
            <a:r>
              <a:rPr lang="en-US" altLang="zh-TW" sz="2800" b="0"/>
              <a:t>(</a:t>
            </a:r>
            <a:r>
              <a:rPr lang="zh-TW" altLang="en-US" sz="2800" b="0"/>
              <a:t>或氧化硅</a:t>
            </a:r>
            <a:r>
              <a:rPr lang="en-US" altLang="zh-TW" sz="2800" b="0"/>
              <a:t>(IV))</a:t>
            </a:r>
            <a:r>
              <a:rPr lang="zh-TW" altLang="en-US" sz="2800" b="0"/>
              <a:t>。</a:t>
            </a:r>
          </a:p>
        </p:txBody>
      </p:sp>
      <p:sp>
        <p:nvSpPr>
          <p:cNvPr id="46083" name="Rectangle 3"/>
          <p:cNvSpPr>
            <a:spLocks noChangeArrowheads="1"/>
          </p:cNvSpPr>
          <p:nvPr/>
        </p:nvSpPr>
        <p:spPr bwMode="auto">
          <a:xfrm>
            <a:off x="107056" y="620688"/>
            <a:ext cx="3744913"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dirty="0">
                <a:solidFill>
                  <a:srgbClr val="CC0000"/>
                </a:solidFill>
                <a:latin typeface="Arial Black" pitchFamily="34" charset="0"/>
              </a:rPr>
              <a:t>石英的結構和性質</a:t>
            </a:r>
            <a:endParaRPr lang="en-US" altLang="zh-TW" dirty="0">
              <a:solidFill>
                <a:srgbClr val="CC0000"/>
              </a:solidFill>
              <a:latin typeface="Arial Black" pitchFamily="34" charset="0"/>
            </a:endParaRPr>
          </a:p>
        </p:txBody>
      </p:sp>
      <p:sp>
        <p:nvSpPr>
          <p:cNvPr id="43012" name="Rectangle 7"/>
          <p:cNvSpPr>
            <a:spLocks noChangeArrowheads="1"/>
          </p:cNvSpPr>
          <p:nvPr/>
        </p:nvSpPr>
        <p:spPr bwMode="auto">
          <a:xfrm>
            <a:off x="107056" y="3419127"/>
            <a:ext cx="93614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在</a:t>
            </a:r>
            <a:r>
              <a:rPr lang="zh-TW" altLang="en-US" sz="2800">
                <a:solidFill>
                  <a:srgbClr val="3399FF"/>
                </a:solidFill>
              </a:rPr>
              <a:t>整個結構</a:t>
            </a:r>
            <a:r>
              <a:rPr lang="zh-TW" altLang="en-US" sz="2800" b="0"/>
              <a:t>中，硅原子和氧原子均以</a:t>
            </a:r>
            <a:r>
              <a:rPr lang="zh-TW" altLang="en-US" sz="2800">
                <a:solidFill>
                  <a:srgbClr val="3399FF"/>
                </a:solidFill>
              </a:rPr>
              <a:t>共價鍵</a:t>
            </a:r>
            <a:r>
              <a:rPr lang="zh-TW" altLang="en-US" sz="2800" b="0"/>
              <a:t>互相連結</a:t>
            </a:r>
            <a:r>
              <a:rPr lang="zh-TW" altLang="en-US" sz="2400" b="0"/>
              <a:t>。</a:t>
            </a:r>
          </a:p>
        </p:txBody>
      </p:sp>
      <p:sp>
        <p:nvSpPr>
          <p:cNvPr id="38918" name="Rectangle 7"/>
          <p:cNvSpPr>
            <a:spLocks noChangeArrowheads="1"/>
          </p:cNvSpPr>
          <p:nvPr/>
        </p:nvSpPr>
        <p:spPr bwMode="auto">
          <a:xfrm>
            <a:off x="107056" y="2554957"/>
            <a:ext cx="88931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二氧化硅 </a:t>
            </a:r>
            <a:r>
              <a:rPr lang="en-US" altLang="zh-TW" sz="2800" b="0"/>
              <a:t>(SiO</a:t>
            </a:r>
            <a:r>
              <a:rPr lang="en-US" altLang="zh-TW" sz="2800" b="0" baseline="-25000"/>
              <a:t>2</a:t>
            </a:r>
            <a:r>
              <a:rPr lang="en-US" altLang="zh-TW" sz="2800" b="0"/>
              <a:t>)</a:t>
            </a:r>
            <a:r>
              <a:rPr lang="zh-TW" altLang="en-US" sz="2800" b="0"/>
              <a:t>是一種具有巨型共價結構的化合物。</a:t>
            </a:r>
          </a:p>
        </p:txBody>
      </p:sp>
      <p:sp>
        <p:nvSpPr>
          <p:cNvPr id="7" name="Rectangle 7"/>
          <p:cNvSpPr>
            <a:spLocks noChangeArrowheads="1"/>
          </p:cNvSpPr>
          <p:nvPr/>
        </p:nvSpPr>
        <p:spPr bwMode="auto">
          <a:xfrm>
            <a:off x="107056" y="4278535"/>
            <a:ext cx="87137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每個硅原子會與四個氧原子連結。</a:t>
            </a:r>
          </a:p>
        </p:txBody>
      </p:sp>
      <p:sp>
        <p:nvSpPr>
          <p:cNvPr id="8" name="Rectangle 7"/>
          <p:cNvSpPr>
            <a:spLocks noChangeArrowheads="1"/>
          </p:cNvSpPr>
          <p:nvPr/>
        </p:nvSpPr>
        <p:spPr bwMode="auto">
          <a:xfrm>
            <a:off x="107056" y="5214143"/>
            <a:ext cx="87137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每個氧原子則會與兩個硅原子連結。</a:t>
            </a:r>
          </a:p>
        </p:txBody>
      </p:sp>
    </p:spTree>
    <p:extLst>
      <p:ext uri="{BB962C8B-B14F-4D97-AF65-F5344CB8AC3E}">
        <p14:creationId xmlns:p14="http://schemas.microsoft.com/office/powerpoint/2010/main" val="3063927906"/>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ChangeArrowheads="1"/>
          </p:cNvSpPr>
          <p:nvPr/>
        </p:nvSpPr>
        <p:spPr bwMode="auto">
          <a:xfrm>
            <a:off x="323850" y="452983"/>
            <a:ext cx="87137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這種結構使它擁有 </a:t>
            </a:r>
            <a:r>
              <a:rPr lang="zh-TW" altLang="en-US">
                <a:solidFill>
                  <a:srgbClr val="3399FF"/>
                </a:solidFill>
              </a:rPr>
              <a:t>非常高的熔點</a:t>
            </a:r>
            <a:r>
              <a:rPr lang="zh-TW" altLang="en-US" sz="2800"/>
              <a:t> </a:t>
            </a:r>
            <a:r>
              <a:rPr lang="en-US" altLang="zh-TW" sz="2800" b="0"/>
              <a:t>(1610°C)</a:t>
            </a:r>
            <a:r>
              <a:rPr lang="zh-TW" altLang="en-US" sz="2800" b="0"/>
              <a:t>。</a:t>
            </a:r>
          </a:p>
        </p:txBody>
      </p:sp>
      <p:sp>
        <p:nvSpPr>
          <p:cNvPr id="39940" name="Rectangle 7"/>
          <p:cNvSpPr>
            <a:spLocks noChangeArrowheads="1"/>
          </p:cNvSpPr>
          <p:nvPr/>
        </p:nvSpPr>
        <p:spPr bwMode="auto">
          <a:xfrm>
            <a:off x="323850" y="1388715"/>
            <a:ext cx="83518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它無論在固態或熔融狀態下都 </a:t>
            </a:r>
            <a:r>
              <a:rPr lang="zh-TW" altLang="en-US">
                <a:solidFill>
                  <a:srgbClr val="3399FF"/>
                </a:solidFill>
              </a:rPr>
              <a:t>不能導電</a:t>
            </a:r>
            <a:r>
              <a:rPr lang="zh-TW" altLang="en-US" sz="2800" b="0"/>
              <a:t>。</a:t>
            </a:r>
          </a:p>
        </p:txBody>
      </p:sp>
      <p:pic>
        <p:nvPicPr>
          <p:cNvPr id="7" name="Picture 14" descr="C:\Documents and Settings\judymok\桌面\2nd figures\Chem 9 pics\F10_17_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3284612"/>
            <a:ext cx="6686550" cy="297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矩形 5"/>
          <p:cNvSpPr>
            <a:spLocks noChangeArrowheads="1"/>
          </p:cNvSpPr>
          <p:nvPr/>
        </p:nvSpPr>
        <p:spPr bwMode="auto">
          <a:xfrm>
            <a:off x="7235825" y="3212976"/>
            <a:ext cx="17653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dirty="0"/>
              <a:t>在整個結構中，硅和氧原子均以共價鍵互相連結</a:t>
            </a:r>
          </a:p>
        </p:txBody>
      </p:sp>
      <p:cxnSp>
        <p:nvCxnSpPr>
          <p:cNvPr id="10" name="直線接點 7"/>
          <p:cNvCxnSpPr>
            <a:cxnSpLocks noChangeShapeType="1"/>
          </p:cNvCxnSpPr>
          <p:nvPr/>
        </p:nvCxnSpPr>
        <p:spPr bwMode="auto">
          <a:xfrm flipH="1">
            <a:off x="6256338" y="3860874"/>
            <a:ext cx="1052512" cy="446088"/>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1" name="直線接點 9"/>
          <p:cNvCxnSpPr>
            <a:cxnSpLocks noChangeShapeType="1"/>
          </p:cNvCxnSpPr>
          <p:nvPr/>
        </p:nvCxnSpPr>
        <p:spPr bwMode="auto">
          <a:xfrm flipH="1">
            <a:off x="6467475" y="3860874"/>
            <a:ext cx="841375" cy="5762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2" name="矩形 10"/>
          <p:cNvSpPr>
            <a:spLocks noChangeArrowheads="1"/>
          </p:cNvSpPr>
          <p:nvPr/>
        </p:nvSpPr>
        <p:spPr bwMode="auto">
          <a:xfrm>
            <a:off x="6156325" y="2636912"/>
            <a:ext cx="954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氧原子</a:t>
            </a:r>
          </a:p>
        </p:txBody>
      </p:sp>
      <p:sp>
        <p:nvSpPr>
          <p:cNvPr id="13" name="矩形 11"/>
          <p:cNvSpPr>
            <a:spLocks noChangeArrowheads="1"/>
          </p:cNvSpPr>
          <p:nvPr/>
        </p:nvSpPr>
        <p:spPr bwMode="auto">
          <a:xfrm>
            <a:off x="4427538" y="2668662"/>
            <a:ext cx="15128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硅原子</a:t>
            </a:r>
          </a:p>
        </p:txBody>
      </p:sp>
      <p:cxnSp>
        <p:nvCxnSpPr>
          <p:cNvPr id="14" name="直線接點 13"/>
          <p:cNvCxnSpPr>
            <a:cxnSpLocks noChangeShapeType="1"/>
            <a:stCxn id="12" idx="2"/>
          </p:cNvCxnSpPr>
          <p:nvPr/>
        </p:nvCxnSpPr>
        <p:spPr bwMode="auto">
          <a:xfrm flipH="1">
            <a:off x="6300788" y="3036962"/>
            <a:ext cx="333375" cy="60801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5" name="直線接點 16"/>
          <p:cNvCxnSpPr>
            <a:cxnSpLocks noChangeShapeType="1"/>
          </p:cNvCxnSpPr>
          <p:nvPr/>
        </p:nvCxnSpPr>
        <p:spPr bwMode="auto">
          <a:xfrm>
            <a:off x="5284788" y="3054424"/>
            <a:ext cx="757237" cy="9683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07872208"/>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3"/>
          <p:cNvSpPr>
            <a:spLocks noChangeArrowheads="1"/>
          </p:cNvSpPr>
          <p:nvPr/>
        </p:nvSpPr>
        <p:spPr bwMode="auto">
          <a:xfrm>
            <a:off x="179388" y="200025"/>
            <a:ext cx="5688012"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具巨型共價結構的物質的性質</a:t>
            </a:r>
            <a:endParaRPr lang="en-US" altLang="zh-TW">
              <a:solidFill>
                <a:srgbClr val="CC0000"/>
              </a:solidFill>
              <a:latin typeface="Arial Black" pitchFamily="34" charset="0"/>
            </a:endParaRPr>
          </a:p>
        </p:txBody>
      </p:sp>
      <p:sp>
        <p:nvSpPr>
          <p:cNvPr id="44035" name="矩形 4"/>
          <p:cNvSpPr>
            <a:spLocks noChangeArrowheads="1"/>
          </p:cNvSpPr>
          <p:nvPr/>
        </p:nvSpPr>
        <p:spPr bwMode="auto">
          <a:xfrm>
            <a:off x="179388" y="1052066"/>
            <a:ext cx="3064519"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a:pPr>
            <a:r>
              <a:rPr lang="zh-TW" altLang="en-US" sz="2800"/>
              <a:t>具有 </a:t>
            </a:r>
            <a:r>
              <a:rPr lang="zh-TW" altLang="en-US" u="sng">
                <a:solidFill>
                  <a:srgbClr val="FF0000"/>
                </a:solidFill>
              </a:rPr>
              <a:t>高熔點</a:t>
            </a:r>
            <a:r>
              <a:rPr lang="zh-TW" altLang="en-US" sz="2800" b="0">
                <a:solidFill>
                  <a:srgbClr val="FF0000"/>
                </a:solidFill>
              </a:rPr>
              <a:t> </a:t>
            </a:r>
            <a:endParaRPr lang="en-US" altLang="zh-TW" sz="2800"/>
          </a:p>
        </p:txBody>
      </p:sp>
      <p:sp>
        <p:nvSpPr>
          <p:cNvPr id="44036" name="Rectangle 7"/>
          <p:cNvSpPr>
            <a:spLocks noChangeArrowheads="1"/>
          </p:cNvSpPr>
          <p:nvPr/>
        </p:nvSpPr>
        <p:spPr bwMode="auto">
          <a:xfrm>
            <a:off x="756667" y="1786136"/>
            <a:ext cx="8135813"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在熔化具有巨型共價結構的固體時，</a:t>
            </a:r>
            <a:r>
              <a:rPr lang="zh-TW" altLang="en-US" dirty="0">
                <a:solidFill>
                  <a:srgbClr val="3399FF"/>
                </a:solidFill>
              </a:rPr>
              <a:t>需要大量的熱能</a:t>
            </a:r>
            <a:r>
              <a:rPr lang="zh-TW" altLang="en-US" sz="2800" b="0" dirty="0"/>
              <a:t>才能</a:t>
            </a:r>
            <a:r>
              <a:rPr lang="zh-TW" altLang="en-US" dirty="0">
                <a:solidFill>
                  <a:srgbClr val="3399FF"/>
                </a:solidFill>
              </a:rPr>
              <a:t>破壞</a:t>
            </a:r>
            <a:r>
              <a:rPr lang="zh-TW" altLang="en-US" sz="2800" b="0" dirty="0"/>
              <a:t>結構內無數的強</a:t>
            </a:r>
            <a:r>
              <a:rPr lang="zh-TW" altLang="en-US" dirty="0">
                <a:solidFill>
                  <a:srgbClr val="3399FF"/>
                </a:solidFill>
              </a:rPr>
              <a:t>共價鍵</a:t>
            </a:r>
            <a:r>
              <a:rPr lang="zh-TW" altLang="en-US" sz="2800" b="0" dirty="0"/>
              <a:t>。</a:t>
            </a:r>
          </a:p>
        </p:txBody>
      </p:sp>
      <p:pic>
        <p:nvPicPr>
          <p:cNvPr id="6" name="圖片 2" descr="d09010.tif"/>
          <p:cNvPicPr>
            <a:picLocks noChangeAspect="1"/>
          </p:cNvPicPr>
          <p:nvPr/>
        </p:nvPicPr>
        <p:blipFill>
          <a:blip r:embed="rId3">
            <a:clrChange>
              <a:clrFrom>
                <a:srgbClr val="FFFFFE"/>
              </a:clrFrom>
              <a:clrTo>
                <a:srgbClr val="FFFFFE">
                  <a:alpha val="0"/>
                </a:srgbClr>
              </a:clrTo>
            </a:clrChange>
            <a:extLst>
              <a:ext uri="{28A0092B-C50C-407E-A947-70E740481C1C}">
                <a14:useLocalDpi xmlns:a14="http://schemas.microsoft.com/office/drawing/2010/main" val="0"/>
              </a:ext>
            </a:extLst>
          </a:blip>
          <a:srcRect t="9917" r="5013" b="7410"/>
          <a:stretch>
            <a:fillRect/>
          </a:stretch>
        </p:blipFill>
        <p:spPr bwMode="auto">
          <a:xfrm>
            <a:off x="795982" y="3428578"/>
            <a:ext cx="7366000" cy="295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矩形 3"/>
          <p:cNvSpPr>
            <a:spLocks noChangeArrowheads="1"/>
          </p:cNvSpPr>
          <p:nvPr/>
        </p:nvSpPr>
        <p:spPr bwMode="auto">
          <a:xfrm>
            <a:off x="7236469" y="3219028"/>
            <a:ext cx="12239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強共價鍵</a:t>
            </a:r>
          </a:p>
        </p:txBody>
      </p:sp>
      <p:sp>
        <p:nvSpPr>
          <p:cNvPr id="8" name="矩形 4"/>
          <p:cNvSpPr>
            <a:spLocks noChangeArrowheads="1"/>
          </p:cNvSpPr>
          <p:nvPr/>
        </p:nvSpPr>
        <p:spPr bwMode="auto">
          <a:xfrm>
            <a:off x="3243907" y="4254078"/>
            <a:ext cx="13684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熔化 </a:t>
            </a:r>
            <a:r>
              <a:rPr lang="en-US" altLang="zh-TW" sz="2000" b="0"/>
              <a:t>(</a:t>
            </a:r>
            <a:r>
              <a:rPr lang="zh-TW" altLang="en-US" sz="2000" b="0"/>
              <a:t>需要大量能量</a:t>
            </a:r>
            <a:r>
              <a:rPr lang="en-US" altLang="zh-TW" sz="2000" b="0"/>
              <a:t>)</a:t>
            </a:r>
            <a:endParaRPr lang="zh-TW" altLang="en-US" sz="2000" b="0"/>
          </a:p>
        </p:txBody>
      </p:sp>
      <p:sp>
        <p:nvSpPr>
          <p:cNvPr id="9" name="矩形 5"/>
          <p:cNvSpPr>
            <a:spLocks noChangeArrowheads="1"/>
          </p:cNvSpPr>
          <p:nvPr/>
        </p:nvSpPr>
        <p:spPr bwMode="auto">
          <a:xfrm>
            <a:off x="1227782" y="5805066"/>
            <a:ext cx="170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巨型共價結構</a:t>
            </a:r>
          </a:p>
        </p:txBody>
      </p:sp>
      <p:sp>
        <p:nvSpPr>
          <p:cNvPr id="10" name="矩形 6"/>
          <p:cNvSpPr>
            <a:spLocks noChangeArrowheads="1"/>
          </p:cNvSpPr>
          <p:nvPr/>
        </p:nvSpPr>
        <p:spPr bwMode="auto">
          <a:xfrm>
            <a:off x="615007" y="3419053"/>
            <a:ext cx="1295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強共價鍵</a:t>
            </a:r>
          </a:p>
        </p:txBody>
      </p:sp>
      <p:sp>
        <p:nvSpPr>
          <p:cNvPr id="11" name="向右箭號 8"/>
          <p:cNvSpPr>
            <a:spLocks noChangeArrowheads="1"/>
          </p:cNvSpPr>
          <p:nvPr/>
        </p:nvSpPr>
        <p:spPr bwMode="auto">
          <a:xfrm>
            <a:off x="3318519" y="4852566"/>
            <a:ext cx="1366838" cy="641350"/>
          </a:xfrm>
          <a:prstGeom prst="rightArrow">
            <a:avLst>
              <a:gd name="adj1" fmla="val 50000"/>
              <a:gd name="adj2" fmla="val 28416"/>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endParaRPr lang="zh-TW" altLang="en-US" sz="1800"/>
          </a:p>
        </p:txBody>
      </p:sp>
      <p:cxnSp>
        <p:nvCxnSpPr>
          <p:cNvPr id="12" name="直線接點 10"/>
          <p:cNvCxnSpPr>
            <a:cxnSpLocks noChangeShapeType="1"/>
          </p:cNvCxnSpPr>
          <p:nvPr/>
        </p:nvCxnSpPr>
        <p:spPr bwMode="auto">
          <a:xfrm>
            <a:off x="1372244" y="3833391"/>
            <a:ext cx="288925" cy="5603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3" name="直線接點 13"/>
          <p:cNvCxnSpPr>
            <a:cxnSpLocks noChangeShapeType="1"/>
          </p:cNvCxnSpPr>
          <p:nvPr/>
        </p:nvCxnSpPr>
        <p:spPr bwMode="auto">
          <a:xfrm>
            <a:off x="1372244" y="3812753"/>
            <a:ext cx="515938" cy="293688"/>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4" name="直線接點 16"/>
          <p:cNvCxnSpPr>
            <a:cxnSpLocks noChangeShapeType="1"/>
          </p:cNvCxnSpPr>
          <p:nvPr/>
        </p:nvCxnSpPr>
        <p:spPr bwMode="auto">
          <a:xfrm flipV="1">
            <a:off x="6514157" y="3428578"/>
            <a:ext cx="763587" cy="5746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15" name="直線接點 18"/>
          <p:cNvCxnSpPr>
            <a:cxnSpLocks noChangeShapeType="1"/>
          </p:cNvCxnSpPr>
          <p:nvPr/>
        </p:nvCxnSpPr>
        <p:spPr bwMode="auto">
          <a:xfrm flipH="1">
            <a:off x="6733232" y="3468266"/>
            <a:ext cx="503237" cy="7889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6470064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矩形 4"/>
          <p:cNvSpPr>
            <a:spLocks noChangeArrowheads="1"/>
          </p:cNvSpPr>
          <p:nvPr/>
        </p:nvSpPr>
        <p:spPr bwMode="auto">
          <a:xfrm>
            <a:off x="179388" y="548680"/>
            <a:ext cx="5472112"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09600" indent="-6096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startAt="2"/>
            </a:pPr>
            <a:r>
              <a:rPr lang="zh-TW" altLang="zh-TW" sz="2800" b="0"/>
              <a:t>都是</a:t>
            </a:r>
            <a:r>
              <a:rPr lang="zh-TW" altLang="en-US" sz="2800"/>
              <a:t> </a:t>
            </a:r>
            <a:r>
              <a:rPr lang="zh-TW" altLang="en-US" u="sng">
                <a:solidFill>
                  <a:srgbClr val="FF0000"/>
                </a:solidFill>
              </a:rPr>
              <a:t>堅硬</a:t>
            </a:r>
            <a:r>
              <a:rPr lang="zh-TW" altLang="en-US" sz="2800" b="0">
                <a:solidFill>
                  <a:srgbClr val="FF0000"/>
                </a:solidFill>
              </a:rPr>
              <a:t> </a:t>
            </a:r>
            <a:r>
              <a:rPr lang="zh-TW" altLang="en-US" sz="2800" b="0"/>
              <a:t>的固體 </a:t>
            </a:r>
            <a:r>
              <a:rPr lang="en-US" altLang="zh-TW" sz="2800" b="0"/>
              <a:t>(</a:t>
            </a:r>
            <a:r>
              <a:rPr lang="zh-TW" altLang="en-US" sz="2800" b="0"/>
              <a:t>石墨除外</a:t>
            </a:r>
            <a:r>
              <a:rPr lang="en-US" altLang="zh-TW" sz="2800" b="0"/>
              <a:t>)</a:t>
            </a:r>
          </a:p>
        </p:txBody>
      </p:sp>
      <p:sp>
        <p:nvSpPr>
          <p:cNvPr id="46083" name="Rectangle 7"/>
          <p:cNvSpPr>
            <a:spLocks noChangeArrowheads="1"/>
          </p:cNvSpPr>
          <p:nvPr/>
        </p:nvSpPr>
        <p:spPr bwMode="auto">
          <a:xfrm>
            <a:off x="575940" y="1401167"/>
            <a:ext cx="89646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原子之間均由強共價鍵互相連結</a:t>
            </a:r>
            <a:r>
              <a:rPr lang="zh-TW" altLang="en-US" sz="2400" b="0" dirty="0"/>
              <a:t>，</a:t>
            </a:r>
            <a:r>
              <a:rPr lang="zh-TW" altLang="en-US" sz="2800" b="0" dirty="0"/>
              <a:t>並形成網狀結構</a:t>
            </a:r>
            <a:r>
              <a:rPr lang="zh-TW" altLang="en-US" sz="2400" b="0" dirty="0"/>
              <a:t>。</a:t>
            </a:r>
          </a:p>
        </p:txBody>
      </p:sp>
      <p:sp>
        <p:nvSpPr>
          <p:cNvPr id="7" name="Rectangle 7"/>
          <p:cNvSpPr>
            <a:spLocks noChangeArrowheads="1"/>
          </p:cNvSpPr>
          <p:nvPr/>
        </p:nvSpPr>
        <p:spPr bwMode="auto">
          <a:xfrm>
            <a:off x="575940" y="2288580"/>
            <a:ext cx="8713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原子之間不能互相滑動。</a:t>
            </a:r>
          </a:p>
        </p:txBody>
      </p:sp>
      <p:sp>
        <p:nvSpPr>
          <p:cNvPr id="6" name="矩形 4"/>
          <p:cNvSpPr>
            <a:spLocks noChangeArrowheads="1"/>
          </p:cNvSpPr>
          <p:nvPr/>
        </p:nvSpPr>
        <p:spPr bwMode="auto">
          <a:xfrm>
            <a:off x="107950" y="3849712"/>
            <a:ext cx="3671888"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09600" indent="-6096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Clr>
                <a:schemeClr val="tx1"/>
              </a:buClr>
              <a:buFontTx/>
              <a:buAutoNum type="arabicPeriod" startAt="3"/>
            </a:pPr>
            <a:r>
              <a:rPr lang="zh-TW" altLang="en-US" u="sng">
                <a:solidFill>
                  <a:srgbClr val="FF0000"/>
                </a:solidFill>
              </a:rPr>
              <a:t>不溶於任何溶劑</a:t>
            </a:r>
            <a:endParaRPr lang="en-US" altLang="zh-TW" u="sng">
              <a:solidFill>
                <a:srgbClr val="FF0000"/>
              </a:solidFill>
            </a:endParaRPr>
          </a:p>
        </p:txBody>
      </p:sp>
      <p:sp>
        <p:nvSpPr>
          <p:cNvPr id="8" name="Rectangle 7"/>
          <p:cNvSpPr>
            <a:spLocks noChangeArrowheads="1"/>
          </p:cNvSpPr>
          <p:nvPr/>
        </p:nvSpPr>
        <p:spPr bwMode="auto">
          <a:xfrm>
            <a:off x="611758" y="4661495"/>
            <a:ext cx="86407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不溶於水，也不溶於非水溶劑</a:t>
            </a:r>
          </a:p>
        </p:txBody>
      </p:sp>
      <p:sp>
        <p:nvSpPr>
          <p:cNvPr id="9" name="Rectangle 20"/>
          <p:cNvSpPr>
            <a:spLocks noChangeArrowheads="1"/>
          </p:cNvSpPr>
          <p:nvPr/>
        </p:nvSpPr>
        <p:spPr bwMode="auto">
          <a:xfrm>
            <a:off x="1261045" y="5363170"/>
            <a:ext cx="79914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原子之間均由強共價鍵互相連結，要分離這些原子是非常困難的。</a:t>
            </a:r>
            <a:endParaRPr lang="en-US" altLang="zh-TW" sz="2800" b="0"/>
          </a:p>
        </p:txBody>
      </p:sp>
    </p:spTree>
    <p:extLst>
      <p:ext uri="{BB962C8B-B14F-4D97-AF65-F5344CB8AC3E}">
        <p14:creationId xmlns:p14="http://schemas.microsoft.com/office/powerpoint/2010/main" val="2350896881"/>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矩形 4"/>
          <p:cNvSpPr>
            <a:spLocks noChangeArrowheads="1"/>
          </p:cNvSpPr>
          <p:nvPr/>
        </p:nvSpPr>
        <p:spPr bwMode="auto">
          <a:xfrm>
            <a:off x="395288" y="980728"/>
            <a:ext cx="41052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startAt="4"/>
            </a:pPr>
            <a:r>
              <a:rPr lang="zh-TW" altLang="en-US" u="sng" dirty="0">
                <a:solidFill>
                  <a:srgbClr val="FF0000"/>
                </a:solidFill>
              </a:rPr>
              <a:t>非導電體</a:t>
            </a:r>
            <a:r>
              <a:rPr lang="zh-TW" altLang="en-US" sz="2800" dirty="0"/>
              <a:t> </a:t>
            </a:r>
            <a:r>
              <a:rPr lang="en-US" altLang="zh-TW" sz="2800" dirty="0"/>
              <a:t>(</a:t>
            </a:r>
            <a:r>
              <a:rPr lang="zh-TW" altLang="en-US" sz="2800" dirty="0"/>
              <a:t>石墨除外</a:t>
            </a:r>
            <a:r>
              <a:rPr lang="en-US" altLang="zh-TW" sz="2800" dirty="0"/>
              <a:t>)</a:t>
            </a:r>
          </a:p>
        </p:txBody>
      </p:sp>
      <p:sp>
        <p:nvSpPr>
          <p:cNvPr id="48131" name="Rectangle 7"/>
          <p:cNvSpPr>
            <a:spLocks noChangeArrowheads="1"/>
          </p:cNvSpPr>
          <p:nvPr/>
        </p:nvSpPr>
        <p:spPr bwMode="auto">
          <a:xfrm>
            <a:off x="971872" y="2146300"/>
            <a:ext cx="7848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各原子的所有最外層電子均牢固於共價鍵內。</a:t>
            </a:r>
          </a:p>
        </p:txBody>
      </p:sp>
      <p:sp>
        <p:nvSpPr>
          <p:cNvPr id="46084" name="Rectangle 7"/>
          <p:cNvSpPr>
            <a:spLocks noChangeArrowheads="1"/>
          </p:cNvSpPr>
          <p:nvPr/>
        </p:nvSpPr>
        <p:spPr bwMode="auto">
          <a:xfrm>
            <a:off x="971872" y="2996952"/>
            <a:ext cx="4679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結構中 </a:t>
            </a:r>
            <a:r>
              <a:rPr lang="zh-TW" altLang="en-US" dirty="0">
                <a:solidFill>
                  <a:srgbClr val="3399FF"/>
                </a:solidFill>
              </a:rPr>
              <a:t>沒有離域電子</a:t>
            </a:r>
            <a:r>
              <a:rPr lang="zh-TW" altLang="en-US" sz="2800" b="0" dirty="0"/>
              <a:t>。</a:t>
            </a:r>
          </a:p>
        </p:txBody>
      </p:sp>
    </p:spTree>
    <p:extLst>
      <p:ext uri="{BB962C8B-B14F-4D97-AF65-F5344CB8AC3E}">
        <p14:creationId xmlns:p14="http://schemas.microsoft.com/office/powerpoint/2010/main" val="3022030590"/>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3"/>
          <p:cNvSpPr>
            <a:spLocks noChangeArrowheads="1"/>
          </p:cNvSpPr>
          <p:nvPr/>
        </p:nvSpPr>
        <p:spPr bwMode="auto">
          <a:xfrm>
            <a:off x="323850" y="548680"/>
            <a:ext cx="36004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90575" indent="-790575">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a:solidFill>
                  <a:srgbClr val="800080"/>
                </a:solidFill>
              </a:rPr>
              <a:t>9.4	</a:t>
            </a:r>
            <a:r>
              <a:rPr lang="zh-TW" altLang="en-US">
                <a:solidFill>
                  <a:srgbClr val="800080"/>
                </a:solidFill>
              </a:rPr>
              <a:t>巨型離子結構</a:t>
            </a:r>
            <a:endParaRPr lang="en-US" altLang="zh-TW">
              <a:solidFill>
                <a:srgbClr val="800080"/>
              </a:solidFill>
            </a:endParaRPr>
          </a:p>
        </p:txBody>
      </p:sp>
      <p:sp>
        <p:nvSpPr>
          <p:cNvPr id="49155" name="Rectangle 9"/>
          <p:cNvSpPr>
            <a:spLocks noChangeArrowheads="1"/>
          </p:cNvSpPr>
          <p:nvPr/>
        </p:nvSpPr>
        <p:spPr bwMode="auto">
          <a:xfrm>
            <a:off x="1116013" y="1630015"/>
            <a:ext cx="7705725"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a:t>離子化合物通常是由一種	</a:t>
            </a:r>
            <a:r>
              <a:rPr lang="zh-TW" altLang="en-US">
                <a:solidFill>
                  <a:srgbClr val="3399FF"/>
                </a:solidFill>
              </a:rPr>
              <a:t>金屬 </a:t>
            </a:r>
            <a:r>
              <a:rPr lang="zh-TW" altLang="en-US" sz="2800" b="0"/>
              <a:t>元素和一種 </a:t>
            </a:r>
            <a:r>
              <a:rPr lang="zh-TW" altLang="en-US">
                <a:solidFill>
                  <a:srgbClr val="3399FF"/>
                </a:solidFill>
              </a:rPr>
              <a:t>非金屬</a:t>
            </a:r>
            <a:r>
              <a:rPr lang="zh-TW" altLang="en-US" sz="2800" b="0"/>
              <a:t> 元素結合而成。</a:t>
            </a:r>
            <a:endParaRPr lang="en-US" altLang="zh-TW" sz="2800" b="0"/>
          </a:p>
        </p:txBody>
      </p:sp>
      <p:sp>
        <p:nvSpPr>
          <p:cNvPr id="47108" name="Rectangle 9"/>
          <p:cNvSpPr>
            <a:spLocks noChangeArrowheads="1"/>
          </p:cNvSpPr>
          <p:nvPr/>
        </p:nvSpPr>
        <p:spPr bwMode="auto">
          <a:xfrm>
            <a:off x="1116013" y="3249265"/>
            <a:ext cx="78501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它含有以離子鍵互相連結的正離子和負離子。</a:t>
            </a:r>
            <a:endParaRPr lang="en-US" altLang="zh-TW" sz="2800" b="0"/>
          </a:p>
        </p:txBody>
      </p:sp>
      <p:sp>
        <p:nvSpPr>
          <p:cNvPr id="47109" name="Rectangle 9"/>
          <p:cNvSpPr>
            <a:spLocks noChangeArrowheads="1"/>
          </p:cNvSpPr>
          <p:nvPr/>
        </p:nvSpPr>
        <p:spPr bwMode="auto">
          <a:xfrm>
            <a:off x="1116013" y="4328765"/>
            <a:ext cx="7488237"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a:t>這些離子會 </a:t>
            </a:r>
            <a:r>
              <a:rPr lang="zh-TW" altLang="en-US">
                <a:solidFill>
                  <a:srgbClr val="3399FF"/>
                </a:solidFill>
              </a:rPr>
              <a:t>有規律地裝填</a:t>
            </a:r>
            <a:r>
              <a:rPr lang="zh-TW" altLang="en-US" sz="2800"/>
              <a:t> </a:t>
            </a:r>
            <a:r>
              <a:rPr lang="zh-TW" altLang="en-US" sz="2800" b="0"/>
              <a:t>起來，並形成一個連續、立體的 </a:t>
            </a:r>
            <a:r>
              <a:rPr lang="zh-TW" altLang="en-US">
                <a:solidFill>
                  <a:srgbClr val="3399FF"/>
                </a:solidFill>
              </a:rPr>
              <a:t>巨型離子結構</a:t>
            </a:r>
            <a:r>
              <a:rPr lang="zh-TW" altLang="en-US" sz="2800" b="0"/>
              <a:t>。</a:t>
            </a:r>
            <a:endParaRPr lang="en-US" altLang="zh-TW" sz="2800">
              <a:solidFill>
                <a:srgbClr val="3399FF"/>
              </a:solidFill>
            </a:endParaRPr>
          </a:p>
        </p:txBody>
      </p:sp>
    </p:spTree>
    <p:extLst>
      <p:ext uri="{BB962C8B-B14F-4D97-AF65-F5344CB8AC3E}">
        <p14:creationId xmlns:p14="http://schemas.microsoft.com/office/powerpoint/2010/main" val="4138596072"/>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55778" y="5640536"/>
            <a:ext cx="503237"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7" name="Rectangle 3"/>
          <p:cNvSpPr>
            <a:spLocks noChangeArrowheads="1"/>
          </p:cNvSpPr>
          <p:nvPr/>
        </p:nvSpPr>
        <p:spPr bwMode="auto">
          <a:xfrm>
            <a:off x="144463" y="187896"/>
            <a:ext cx="29146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氯化鈉的結構</a:t>
            </a:r>
            <a:endParaRPr lang="en-US" altLang="zh-TW">
              <a:solidFill>
                <a:srgbClr val="CC0000"/>
              </a:solidFill>
              <a:latin typeface="Arial Black" pitchFamily="34" charset="0"/>
            </a:endParaRPr>
          </a:p>
        </p:txBody>
      </p:sp>
      <p:grpSp>
        <p:nvGrpSpPr>
          <p:cNvPr id="2" name="Group 27"/>
          <p:cNvGrpSpPr>
            <a:grpSpLocks/>
          </p:cNvGrpSpPr>
          <p:nvPr/>
        </p:nvGrpSpPr>
        <p:grpSpPr bwMode="auto">
          <a:xfrm>
            <a:off x="323850" y="1052091"/>
            <a:ext cx="3095625" cy="720725"/>
            <a:chOff x="113" y="662"/>
            <a:chExt cx="5444" cy="1044"/>
          </a:xfrm>
        </p:grpSpPr>
        <p:sp>
          <p:nvSpPr>
            <p:cNvPr id="57386"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1800"/>
            </a:p>
          </p:txBody>
        </p:sp>
        <p:sp>
          <p:nvSpPr>
            <p:cNvPr id="57387" name="Rectangle 29"/>
            <p:cNvSpPr>
              <a:spLocks noChangeArrowheads="1"/>
            </p:cNvSpPr>
            <p:nvPr/>
          </p:nvSpPr>
          <p:spPr bwMode="auto">
            <a:xfrm>
              <a:off x="311" y="747"/>
              <a:ext cx="5048" cy="796"/>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3000" dirty="0">
                  <a:solidFill>
                    <a:schemeClr val="bg1"/>
                  </a:solidFill>
                </a:rPr>
                <a:t>例子：氯化鈉</a:t>
              </a:r>
              <a:endParaRPr lang="en-US" altLang="zh-TW" sz="3000" dirty="0">
                <a:solidFill>
                  <a:schemeClr val="bg1"/>
                </a:solidFill>
              </a:endParaRPr>
            </a:p>
          </p:txBody>
        </p:sp>
      </p:grpSp>
      <p:pic>
        <p:nvPicPr>
          <p:cNvPr id="12"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528" y="4005411"/>
            <a:ext cx="4087812" cy="244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79740" y="4381648"/>
            <a:ext cx="2732088" cy="204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矩形 8"/>
          <p:cNvSpPr>
            <a:spLocks noChangeArrowheads="1"/>
          </p:cNvSpPr>
          <p:nvPr/>
        </p:nvSpPr>
        <p:spPr bwMode="auto">
          <a:xfrm>
            <a:off x="4716140" y="5627836"/>
            <a:ext cx="12985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Na</a:t>
            </a:r>
            <a:r>
              <a:rPr lang="en-US" altLang="zh-TW" sz="1800" b="0" baseline="30000">
                <a:solidFill>
                  <a:srgbClr val="000000"/>
                </a:solidFill>
              </a:rPr>
              <a:t>+ </a:t>
            </a:r>
            <a:r>
              <a:rPr lang="zh-TW" altLang="en-US" sz="1800" b="0"/>
              <a:t>離子</a:t>
            </a:r>
            <a:endParaRPr lang="zh-TW" altLang="en-US" sz="1800"/>
          </a:p>
        </p:txBody>
      </p:sp>
      <p:sp>
        <p:nvSpPr>
          <p:cNvPr id="18" name="矩形 9"/>
          <p:cNvSpPr>
            <a:spLocks noChangeArrowheads="1"/>
          </p:cNvSpPr>
          <p:nvPr/>
        </p:nvSpPr>
        <p:spPr bwMode="auto">
          <a:xfrm>
            <a:off x="4716140" y="6021536"/>
            <a:ext cx="9921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Cl</a:t>
            </a:r>
            <a:r>
              <a:rPr lang="en-US" altLang="zh-TW" sz="1800" b="0" baseline="30000">
                <a:solidFill>
                  <a:srgbClr val="000000"/>
                </a:solidFill>
              </a:rPr>
              <a:t>– </a:t>
            </a:r>
            <a:r>
              <a:rPr lang="zh-TW" altLang="en-US" sz="1800" b="0"/>
              <a:t>離子</a:t>
            </a:r>
            <a:endParaRPr lang="zh-TW" altLang="en-US" sz="1800"/>
          </a:p>
        </p:txBody>
      </p:sp>
      <p:sp>
        <p:nvSpPr>
          <p:cNvPr id="19" name="矩形 10"/>
          <p:cNvSpPr>
            <a:spLocks noChangeArrowheads="1"/>
          </p:cNvSpPr>
          <p:nvPr/>
        </p:nvSpPr>
        <p:spPr bwMode="auto">
          <a:xfrm>
            <a:off x="7797478" y="4292748"/>
            <a:ext cx="10842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000" b="0">
                <a:solidFill>
                  <a:srgbClr val="000000"/>
                </a:solidFill>
              </a:rPr>
              <a:t>Cl</a:t>
            </a:r>
            <a:r>
              <a:rPr lang="en-US" altLang="zh-TW" sz="2000" b="0" baseline="30000">
                <a:solidFill>
                  <a:srgbClr val="000000"/>
                </a:solidFill>
              </a:rPr>
              <a:t>– </a:t>
            </a:r>
            <a:r>
              <a:rPr lang="zh-TW" altLang="en-US" sz="2000" b="0"/>
              <a:t>離子</a:t>
            </a:r>
            <a:endParaRPr lang="zh-TW" altLang="en-US" sz="2000"/>
          </a:p>
        </p:txBody>
      </p:sp>
      <p:cxnSp>
        <p:nvCxnSpPr>
          <p:cNvPr id="20" name="直線接點 11"/>
          <p:cNvCxnSpPr>
            <a:cxnSpLocks noChangeShapeType="1"/>
          </p:cNvCxnSpPr>
          <p:nvPr/>
        </p:nvCxnSpPr>
        <p:spPr bwMode="auto">
          <a:xfrm flipH="1">
            <a:off x="7797478" y="4692798"/>
            <a:ext cx="246062" cy="17621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1" name="直線接點 12"/>
          <p:cNvCxnSpPr>
            <a:cxnSpLocks noChangeShapeType="1"/>
          </p:cNvCxnSpPr>
          <p:nvPr/>
        </p:nvCxnSpPr>
        <p:spPr bwMode="auto">
          <a:xfrm flipH="1" flipV="1">
            <a:off x="7797478" y="5383361"/>
            <a:ext cx="246062" cy="22225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22" name="矩形 13"/>
          <p:cNvSpPr>
            <a:spLocks noChangeArrowheads="1"/>
          </p:cNvSpPr>
          <p:nvPr/>
        </p:nvSpPr>
        <p:spPr bwMode="auto">
          <a:xfrm>
            <a:off x="6803703" y="4514998"/>
            <a:ext cx="3079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23" name="矩形 14"/>
          <p:cNvSpPr>
            <a:spLocks noChangeArrowheads="1"/>
          </p:cNvSpPr>
          <p:nvPr/>
        </p:nvSpPr>
        <p:spPr bwMode="auto">
          <a:xfrm>
            <a:off x="6516365" y="4689623"/>
            <a:ext cx="3127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24" name="矩形 15"/>
          <p:cNvSpPr>
            <a:spLocks noChangeArrowheads="1"/>
          </p:cNvSpPr>
          <p:nvPr/>
        </p:nvSpPr>
        <p:spPr bwMode="auto">
          <a:xfrm>
            <a:off x="7103740" y="4699148"/>
            <a:ext cx="3127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25" name="矩形 16"/>
          <p:cNvSpPr>
            <a:spLocks noChangeArrowheads="1"/>
          </p:cNvSpPr>
          <p:nvPr/>
        </p:nvSpPr>
        <p:spPr bwMode="auto">
          <a:xfrm>
            <a:off x="6484615" y="4986486"/>
            <a:ext cx="3127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26" name="矩形 17"/>
          <p:cNvSpPr>
            <a:spLocks noChangeArrowheads="1"/>
          </p:cNvSpPr>
          <p:nvPr/>
        </p:nvSpPr>
        <p:spPr bwMode="auto">
          <a:xfrm>
            <a:off x="6165528" y="5237311"/>
            <a:ext cx="3127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27" name="矩形 18"/>
          <p:cNvSpPr>
            <a:spLocks noChangeArrowheads="1"/>
          </p:cNvSpPr>
          <p:nvPr/>
        </p:nvSpPr>
        <p:spPr bwMode="auto">
          <a:xfrm>
            <a:off x="6495728" y="5748486"/>
            <a:ext cx="3127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28" name="矩形 19"/>
          <p:cNvSpPr>
            <a:spLocks noChangeArrowheads="1"/>
          </p:cNvSpPr>
          <p:nvPr/>
        </p:nvSpPr>
        <p:spPr bwMode="auto">
          <a:xfrm>
            <a:off x="6795765" y="5524648"/>
            <a:ext cx="3127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29" name="矩形 20"/>
          <p:cNvSpPr>
            <a:spLocks noChangeArrowheads="1"/>
          </p:cNvSpPr>
          <p:nvPr/>
        </p:nvSpPr>
        <p:spPr bwMode="auto">
          <a:xfrm>
            <a:off x="7118028" y="5762773"/>
            <a:ext cx="3127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0" name="矩形 21"/>
          <p:cNvSpPr>
            <a:spLocks noChangeArrowheads="1"/>
          </p:cNvSpPr>
          <p:nvPr/>
        </p:nvSpPr>
        <p:spPr bwMode="auto">
          <a:xfrm>
            <a:off x="7130728" y="4983311"/>
            <a:ext cx="3143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1" name="矩形 22"/>
          <p:cNvSpPr>
            <a:spLocks noChangeArrowheads="1"/>
          </p:cNvSpPr>
          <p:nvPr/>
        </p:nvSpPr>
        <p:spPr bwMode="auto">
          <a:xfrm>
            <a:off x="7467278" y="5257948"/>
            <a:ext cx="3127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2" name="矩形 23"/>
          <p:cNvSpPr>
            <a:spLocks noChangeArrowheads="1"/>
          </p:cNvSpPr>
          <p:nvPr/>
        </p:nvSpPr>
        <p:spPr bwMode="auto">
          <a:xfrm>
            <a:off x="6837040" y="5102373"/>
            <a:ext cx="3063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3" name="矩形 24"/>
          <p:cNvSpPr>
            <a:spLocks noChangeArrowheads="1"/>
          </p:cNvSpPr>
          <p:nvPr/>
        </p:nvSpPr>
        <p:spPr bwMode="auto">
          <a:xfrm>
            <a:off x="6197278" y="4834086"/>
            <a:ext cx="3063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4" name="矩形 25"/>
          <p:cNvSpPr>
            <a:spLocks noChangeArrowheads="1"/>
          </p:cNvSpPr>
          <p:nvPr/>
        </p:nvSpPr>
        <p:spPr bwMode="auto">
          <a:xfrm>
            <a:off x="6483028" y="5338911"/>
            <a:ext cx="3063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5" name="矩形 26"/>
          <p:cNvSpPr>
            <a:spLocks noChangeArrowheads="1"/>
          </p:cNvSpPr>
          <p:nvPr/>
        </p:nvSpPr>
        <p:spPr bwMode="auto">
          <a:xfrm>
            <a:off x="6159178" y="5624661"/>
            <a:ext cx="3063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6" name="矩形 27"/>
          <p:cNvSpPr>
            <a:spLocks noChangeArrowheads="1"/>
          </p:cNvSpPr>
          <p:nvPr/>
        </p:nvSpPr>
        <p:spPr bwMode="auto">
          <a:xfrm>
            <a:off x="7465690" y="4854723"/>
            <a:ext cx="3063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7" name="矩形 28"/>
          <p:cNvSpPr>
            <a:spLocks noChangeArrowheads="1"/>
          </p:cNvSpPr>
          <p:nvPr/>
        </p:nvSpPr>
        <p:spPr bwMode="auto">
          <a:xfrm>
            <a:off x="7183115" y="5381773"/>
            <a:ext cx="3063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8" name="矩形 29"/>
          <p:cNvSpPr>
            <a:spLocks noChangeArrowheads="1"/>
          </p:cNvSpPr>
          <p:nvPr/>
        </p:nvSpPr>
        <p:spPr bwMode="auto">
          <a:xfrm>
            <a:off x="6816403" y="5905648"/>
            <a:ext cx="306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39" name="矩形 30"/>
          <p:cNvSpPr>
            <a:spLocks noChangeArrowheads="1"/>
          </p:cNvSpPr>
          <p:nvPr/>
        </p:nvSpPr>
        <p:spPr bwMode="auto">
          <a:xfrm>
            <a:off x="7465690" y="5651648"/>
            <a:ext cx="3063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solidFill>
                  <a:srgbClr val="000000"/>
                </a:solidFill>
              </a:rPr>
              <a:t>–</a:t>
            </a:r>
            <a:endParaRPr lang="zh-TW" altLang="en-US" sz="1800" b="0"/>
          </a:p>
        </p:txBody>
      </p:sp>
      <p:sp>
        <p:nvSpPr>
          <p:cNvPr id="40" name="矩形 31"/>
          <p:cNvSpPr>
            <a:spLocks noChangeArrowheads="1"/>
          </p:cNvSpPr>
          <p:nvPr/>
        </p:nvSpPr>
        <p:spPr bwMode="auto">
          <a:xfrm>
            <a:off x="7935590" y="5548461"/>
            <a:ext cx="11731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000" b="0">
                <a:solidFill>
                  <a:srgbClr val="000000"/>
                </a:solidFill>
              </a:rPr>
              <a:t>Na</a:t>
            </a:r>
            <a:r>
              <a:rPr lang="en-US" altLang="zh-TW" sz="2000" b="0" baseline="30000">
                <a:solidFill>
                  <a:srgbClr val="000000"/>
                </a:solidFill>
              </a:rPr>
              <a:t>+ </a:t>
            </a:r>
            <a:r>
              <a:rPr lang="zh-TW" altLang="en-US" sz="2000" b="0"/>
              <a:t>離子</a:t>
            </a:r>
            <a:endParaRPr lang="zh-TW" altLang="en-US" sz="2000"/>
          </a:p>
        </p:txBody>
      </p:sp>
      <p:sp>
        <p:nvSpPr>
          <p:cNvPr id="53281" name="Rectangle 4"/>
          <p:cNvSpPr>
            <a:spLocks noChangeArrowheads="1"/>
          </p:cNvSpPr>
          <p:nvPr/>
        </p:nvSpPr>
        <p:spPr bwMode="auto">
          <a:xfrm>
            <a:off x="250825" y="2007170"/>
            <a:ext cx="8675688"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5"/>
              </a:buBlip>
            </a:pPr>
            <a:r>
              <a:rPr lang="zh-TW" altLang="en-US" sz="2800" b="0" dirty="0"/>
              <a:t>帶正電荷的離子 </a:t>
            </a:r>
            <a:r>
              <a:rPr lang="en-US" altLang="zh-TW" sz="2800" b="0" dirty="0"/>
              <a:t>(Na</a:t>
            </a:r>
            <a:r>
              <a:rPr lang="en-US" altLang="zh-TW" sz="2800" b="0" baseline="30000" dirty="0"/>
              <a:t>+</a:t>
            </a:r>
            <a:r>
              <a:rPr lang="en-US" altLang="zh-TW" sz="2800" b="0" dirty="0"/>
              <a:t>) </a:t>
            </a:r>
            <a:r>
              <a:rPr lang="zh-TW" altLang="en-US" sz="2800" b="0" dirty="0"/>
              <a:t>和帶負電荷的離子 </a:t>
            </a:r>
            <a:r>
              <a:rPr lang="en-US" altLang="zh-TW" sz="2800" b="0" dirty="0"/>
              <a:t>(Cl</a:t>
            </a:r>
            <a:r>
              <a:rPr lang="en-US" altLang="zh-TW" sz="2800" b="0" baseline="30000" dirty="0"/>
              <a:t>–</a:t>
            </a:r>
            <a:r>
              <a:rPr lang="en-US" altLang="zh-TW" sz="2800" b="0" dirty="0"/>
              <a:t>)</a:t>
            </a:r>
            <a:r>
              <a:rPr lang="zh-TW" altLang="en-US" sz="2800" b="0" dirty="0"/>
              <a:t>以離子鍵互相連結，並且有規律地裝填起來，令 </a:t>
            </a:r>
            <a:r>
              <a:rPr lang="zh-TW" altLang="en-US" dirty="0">
                <a:solidFill>
                  <a:srgbClr val="3399FF"/>
                </a:solidFill>
              </a:rPr>
              <a:t>每個離子均被六個帶相反電荷的離子所圍繞</a:t>
            </a:r>
            <a:r>
              <a:rPr lang="zh-TW" altLang="en-US" sz="2800" b="0" dirty="0"/>
              <a:t>。</a:t>
            </a:r>
            <a:endParaRPr lang="en-US" altLang="zh-TW" sz="2800" b="0" dirty="0"/>
          </a:p>
        </p:txBody>
      </p:sp>
      <p:sp>
        <p:nvSpPr>
          <p:cNvPr id="53286" name="Oval 38"/>
          <p:cNvSpPr>
            <a:spLocks noChangeArrowheads="1"/>
          </p:cNvSpPr>
          <p:nvPr/>
        </p:nvSpPr>
        <p:spPr bwMode="auto">
          <a:xfrm>
            <a:off x="3131815" y="5156348"/>
            <a:ext cx="215900" cy="215900"/>
          </a:xfrm>
          <a:prstGeom prst="ellipse">
            <a:avLst/>
          </a:prstGeom>
          <a:solidFill>
            <a:srgbClr val="FF0000"/>
          </a:solidFill>
          <a:ln w="28575">
            <a:solidFill>
              <a:srgbClr val="3366FF"/>
            </a:solidFill>
            <a:prstDash val="sysDot"/>
            <a:round/>
            <a:headEnd/>
            <a:tailEnd/>
          </a:ln>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HK" altLang="en-US" sz="1800"/>
          </a:p>
        </p:txBody>
      </p:sp>
      <p:sp>
        <p:nvSpPr>
          <p:cNvPr id="53287" name="Oval 39"/>
          <p:cNvSpPr>
            <a:spLocks noChangeArrowheads="1"/>
          </p:cNvSpPr>
          <p:nvPr/>
        </p:nvSpPr>
        <p:spPr bwMode="auto">
          <a:xfrm>
            <a:off x="3131815" y="4580086"/>
            <a:ext cx="215900" cy="217487"/>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HK" altLang="en-US" sz="1800"/>
          </a:p>
        </p:txBody>
      </p:sp>
      <p:sp>
        <p:nvSpPr>
          <p:cNvPr id="53288" name="Oval 40"/>
          <p:cNvSpPr>
            <a:spLocks noChangeArrowheads="1"/>
          </p:cNvSpPr>
          <p:nvPr/>
        </p:nvSpPr>
        <p:spPr bwMode="auto">
          <a:xfrm>
            <a:off x="3131815" y="5659586"/>
            <a:ext cx="215900" cy="217487"/>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HK" altLang="en-US" sz="1800"/>
          </a:p>
        </p:txBody>
      </p:sp>
      <p:sp>
        <p:nvSpPr>
          <p:cNvPr id="53289" name="Oval 41"/>
          <p:cNvSpPr>
            <a:spLocks noChangeArrowheads="1"/>
          </p:cNvSpPr>
          <p:nvPr/>
        </p:nvSpPr>
        <p:spPr bwMode="auto">
          <a:xfrm>
            <a:off x="2555553" y="5083323"/>
            <a:ext cx="215900" cy="217488"/>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HK" altLang="en-US" sz="1800"/>
          </a:p>
        </p:txBody>
      </p:sp>
      <p:sp>
        <p:nvSpPr>
          <p:cNvPr id="53290" name="Oval 42"/>
          <p:cNvSpPr>
            <a:spLocks noChangeArrowheads="1"/>
          </p:cNvSpPr>
          <p:nvPr/>
        </p:nvSpPr>
        <p:spPr bwMode="auto">
          <a:xfrm>
            <a:off x="3708078" y="5154761"/>
            <a:ext cx="215900" cy="217487"/>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HK" altLang="en-US" sz="1800"/>
          </a:p>
        </p:txBody>
      </p:sp>
      <p:sp>
        <p:nvSpPr>
          <p:cNvPr id="53291" name="Oval 43"/>
          <p:cNvSpPr>
            <a:spLocks noChangeArrowheads="1"/>
          </p:cNvSpPr>
          <p:nvPr/>
        </p:nvSpPr>
        <p:spPr bwMode="auto">
          <a:xfrm>
            <a:off x="2988940" y="5299223"/>
            <a:ext cx="215900" cy="217488"/>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HK" altLang="en-US" sz="1800"/>
          </a:p>
        </p:txBody>
      </p:sp>
      <p:sp>
        <p:nvSpPr>
          <p:cNvPr id="53292" name="Oval 44"/>
          <p:cNvSpPr>
            <a:spLocks noChangeArrowheads="1"/>
          </p:cNvSpPr>
          <p:nvPr/>
        </p:nvSpPr>
        <p:spPr bwMode="auto">
          <a:xfrm>
            <a:off x="3276278" y="4938861"/>
            <a:ext cx="215900" cy="217487"/>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HK" altLang="en-US" sz="1800"/>
          </a:p>
        </p:txBody>
      </p:sp>
    </p:spTree>
    <p:extLst>
      <p:ext uri="{BB962C8B-B14F-4D97-AF65-F5344CB8AC3E}">
        <p14:creationId xmlns:p14="http://schemas.microsoft.com/office/powerpoint/2010/main" val="908877741"/>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圖片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121026" y="3187725"/>
            <a:ext cx="4843462" cy="271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0" name="Rectangle 7"/>
          <p:cNvSpPr>
            <a:spLocks noChangeArrowheads="1"/>
          </p:cNvSpPr>
          <p:nvPr/>
        </p:nvSpPr>
        <p:spPr bwMode="auto">
          <a:xfrm>
            <a:off x="250825" y="1151161"/>
            <a:ext cx="90741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3000">
                <a:solidFill>
                  <a:srgbClr val="3399FF"/>
                </a:solidFill>
              </a:rPr>
              <a:t>每個銫離子 </a:t>
            </a:r>
            <a:r>
              <a:rPr lang="en-US" altLang="zh-TW" sz="3000">
                <a:solidFill>
                  <a:srgbClr val="3399FF"/>
                </a:solidFill>
              </a:rPr>
              <a:t>(Cs</a:t>
            </a:r>
            <a:r>
              <a:rPr lang="en-US" altLang="zh-TW" sz="3000" baseline="30000">
                <a:solidFill>
                  <a:srgbClr val="3399FF"/>
                </a:solidFill>
              </a:rPr>
              <a:t>+</a:t>
            </a:r>
            <a:r>
              <a:rPr lang="en-US" altLang="zh-TW" sz="3000">
                <a:solidFill>
                  <a:srgbClr val="3399FF"/>
                </a:solidFill>
              </a:rPr>
              <a:t>) </a:t>
            </a:r>
            <a:r>
              <a:rPr lang="zh-TW" altLang="en-US" sz="3000">
                <a:solidFill>
                  <a:srgbClr val="3399FF"/>
                </a:solidFill>
              </a:rPr>
              <a:t>會被八個氯離子 </a:t>
            </a:r>
            <a:r>
              <a:rPr lang="en-US" altLang="zh-TW" sz="3000">
                <a:solidFill>
                  <a:srgbClr val="3399FF"/>
                </a:solidFill>
              </a:rPr>
              <a:t>(Cl</a:t>
            </a:r>
            <a:r>
              <a:rPr lang="en-US" altLang="zh-TW" sz="3000" baseline="30000">
                <a:solidFill>
                  <a:srgbClr val="3399FF"/>
                </a:solidFill>
              </a:rPr>
              <a:t>–</a:t>
            </a:r>
            <a:r>
              <a:rPr lang="en-US" altLang="zh-TW" sz="3000">
                <a:solidFill>
                  <a:srgbClr val="3399FF"/>
                </a:solidFill>
              </a:rPr>
              <a:t> )</a:t>
            </a:r>
            <a:r>
              <a:rPr lang="zh-TW" altLang="en-US" sz="3000">
                <a:solidFill>
                  <a:srgbClr val="3399FF"/>
                </a:solidFill>
              </a:rPr>
              <a:t> 圍繞着</a:t>
            </a:r>
            <a:r>
              <a:rPr lang="zh-TW" altLang="en-US" sz="3000" b="0"/>
              <a:t>。</a:t>
            </a:r>
          </a:p>
        </p:txBody>
      </p:sp>
      <p:sp>
        <p:nvSpPr>
          <p:cNvPr id="59396" name="Rectangle 3"/>
          <p:cNvSpPr>
            <a:spLocks noChangeArrowheads="1"/>
          </p:cNvSpPr>
          <p:nvPr/>
        </p:nvSpPr>
        <p:spPr bwMode="auto">
          <a:xfrm>
            <a:off x="180975" y="293688"/>
            <a:ext cx="2735263"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氯化銫的結構</a:t>
            </a:r>
            <a:endParaRPr lang="en-US" altLang="zh-TW">
              <a:solidFill>
                <a:srgbClr val="CC0000"/>
              </a:solidFill>
              <a:latin typeface="Arial Black" pitchFamily="34" charset="0"/>
            </a:endParaRPr>
          </a:p>
        </p:txBody>
      </p:sp>
      <p:sp>
        <p:nvSpPr>
          <p:cNvPr id="51205" name="Rectangle 7"/>
          <p:cNvSpPr>
            <a:spLocks noChangeArrowheads="1"/>
          </p:cNvSpPr>
          <p:nvPr/>
        </p:nvSpPr>
        <p:spPr bwMode="auto">
          <a:xfrm>
            <a:off x="250825" y="1871613"/>
            <a:ext cx="72739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3000" dirty="0">
                <a:solidFill>
                  <a:srgbClr val="3399FF"/>
                </a:solidFill>
              </a:rPr>
              <a:t>每個氯離子也會被八個銫離子所圍繞。</a:t>
            </a:r>
          </a:p>
        </p:txBody>
      </p:sp>
      <p:pic>
        <p:nvPicPr>
          <p:cNvPr id="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476" y="2957537"/>
            <a:ext cx="3530600" cy="327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6"/>
          <p:cNvGrpSpPr>
            <a:grpSpLocks/>
          </p:cNvGrpSpPr>
          <p:nvPr/>
        </p:nvGrpSpPr>
        <p:grpSpPr bwMode="auto">
          <a:xfrm>
            <a:off x="3632076" y="3149625"/>
            <a:ext cx="4318000" cy="2878137"/>
            <a:chOff x="2243" y="1485"/>
            <a:chExt cx="2720" cy="1813"/>
          </a:xfrm>
        </p:grpSpPr>
        <p:pic>
          <p:nvPicPr>
            <p:cNvPr id="59428"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62" y="1485"/>
              <a:ext cx="1951" cy="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29"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0" y="2725"/>
              <a:ext cx="223" cy="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30" name="矩形 1"/>
            <p:cNvSpPr>
              <a:spLocks noChangeArrowheads="1"/>
            </p:cNvSpPr>
            <p:nvPr/>
          </p:nvSpPr>
          <p:spPr bwMode="auto">
            <a:xfrm>
              <a:off x="2243" y="251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或</a:t>
              </a:r>
            </a:p>
          </p:txBody>
        </p:sp>
      </p:grpSp>
      <p:sp>
        <p:nvSpPr>
          <p:cNvPr id="55312" name="Line 16"/>
          <p:cNvSpPr>
            <a:spLocks noChangeShapeType="1"/>
          </p:cNvSpPr>
          <p:nvPr/>
        </p:nvSpPr>
        <p:spPr bwMode="auto">
          <a:xfrm flipV="1">
            <a:off x="1906463" y="3500462"/>
            <a:ext cx="1008063" cy="7302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13" name="Line 17"/>
          <p:cNvSpPr>
            <a:spLocks noChangeShapeType="1"/>
          </p:cNvSpPr>
          <p:nvPr/>
        </p:nvSpPr>
        <p:spPr bwMode="auto">
          <a:xfrm flipV="1">
            <a:off x="2411288" y="3644925"/>
            <a:ext cx="936625" cy="7143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14" name="Line 18"/>
          <p:cNvSpPr>
            <a:spLocks noChangeShapeType="1"/>
          </p:cNvSpPr>
          <p:nvPr/>
        </p:nvSpPr>
        <p:spPr bwMode="auto">
          <a:xfrm flipV="1">
            <a:off x="2411288" y="4724425"/>
            <a:ext cx="936625" cy="7302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15" name="Line 19"/>
          <p:cNvSpPr>
            <a:spLocks noChangeShapeType="1"/>
          </p:cNvSpPr>
          <p:nvPr/>
        </p:nvSpPr>
        <p:spPr bwMode="auto">
          <a:xfrm>
            <a:off x="3347913" y="3646512"/>
            <a:ext cx="0" cy="10795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16" name="Line 20"/>
          <p:cNvSpPr>
            <a:spLocks noChangeShapeType="1"/>
          </p:cNvSpPr>
          <p:nvPr/>
        </p:nvSpPr>
        <p:spPr bwMode="auto">
          <a:xfrm>
            <a:off x="2411288" y="3717950"/>
            <a:ext cx="0" cy="10795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17" name="Line 21"/>
          <p:cNvSpPr>
            <a:spLocks noChangeShapeType="1"/>
          </p:cNvSpPr>
          <p:nvPr/>
        </p:nvSpPr>
        <p:spPr bwMode="auto">
          <a:xfrm>
            <a:off x="1906463" y="3573487"/>
            <a:ext cx="0" cy="1008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18" name="Line 22"/>
          <p:cNvSpPr>
            <a:spLocks noChangeShapeType="1"/>
          </p:cNvSpPr>
          <p:nvPr/>
        </p:nvSpPr>
        <p:spPr bwMode="auto">
          <a:xfrm>
            <a:off x="2914526" y="3500462"/>
            <a:ext cx="0" cy="10080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19" name="Line 23"/>
          <p:cNvSpPr>
            <a:spLocks noChangeShapeType="1"/>
          </p:cNvSpPr>
          <p:nvPr/>
        </p:nvSpPr>
        <p:spPr bwMode="auto">
          <a:xfrm>
            <a:off x="2914526" y="4508525"/>
            <a:ext cx="433387" cy="217487"/>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21" name="Line 25"/>
          <p:cNvSpPr>
            <a:spLocks noChangeShapeType="1"/>
          </p:cNvSpPr>
          <p:nvPr/>
        </p:nvSpPr>
        <p:spPr bwMode="auto">
          <a:xfrm>
            <a:off x="1906463" y="4581550"/>
            <a:ext cx="504825" cy="2159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22" name="Line 26"/>
          <p:cNvSpPr>
            <a:spLocks noChangeShapeType="1"/>
          </p:cNvSpPr>
          <p:nvPr/>
        </p:nvSpPr>
        <p:spPr bwMode="auto">
          <a:xfrm>
            <a:off x="1906463" y="3571900"/>
            <a:ext cx="576263" cy="1444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23" name="Line 27"/>
          <p:cNvSpPr>
            <a:spLocks noChangeShapeType="1"/>
          </p:cNvSpPr>
          <p:nvPr/>
        </p:nvSpPr>
        <p:spPr bwMode="auto">
          <a:xfrm>
            <a:off x="2843088" y="3500462"/>
            <a:ext cx="504825" cy="1444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24" name="Line 28"/>
          <p:cNvSpPr>
            <a:spLocks noChangeShapeType="1"/>
          </p:cNvSpPr>
          <p:nvPr/>
        </p:nvSpPr>
        <p:spPr bwMode="auto">
          <a:xfrm flipV="1">
            <a:off x="1979488" y="4508525"/>
            <a:ext cx="1008063" cy="7302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pic>
        <p:nvPicPr>
          <p:cNvPr id="3"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238" y="2957537"/>
            <a:ext cx="3530600" cy="327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326" name="Line 30"/>
          <p:cNvSpPr>
            <a:spLocks noChangeShapeType="1"/>
          </p:cNvSpPr>
          <p:nvPr/>
        </p:nvSpPr>
        <p:spPr bwMode="auto">
          <a:xfrm flipV="1">
            <a:off x="1187326" y="4003700"/>
            <a:ext cx="1008062" cy="7302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27" name="Line 31"/>
          <p:cNvSpPr>
            <a:spLocks noChangeShapeType="1"/>
          </p:cNvSpPr>
          <p:nvPr/>
        </p:nvSpPr>
        <p:spPr bwMode="auto">
          <a:xfrm flipV="1">
            <a:off x="1692151" y="4148162"/>
            <a:ext cx="936625" cy="7143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28" name="Line 32"/>
          <p:cNvSpPr>
            <a:spLocks noChangeShapeType="1"/>
          </p:cNvSpPr>
          <p:nvPr/>
        </p:nvSpPr>
        <p:spPr bwMode="auto">
          <a:xfrm flipV="1">
            <a:off x="1692151" y="5227662"/>
            <a:ext cx="936625" cy="7302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29" name="Line 33"/>
          <p:cNvSpPr>
            <a:spLocks noChangeShapeType="1"/>
          </p:cNvSpPr>
          <p:nvPr/>
        </p:nvSpPr>
        <p:spPr bwMode="auto">
          <a:xfrm>
            <a:off x="2628776" y="4149750"/>
            <a:ext cx="0" cy="10795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30" name="Line 34"/>
          <p:cNvSpPr>
            <a:spLocks noChangeShapeType="1"/>
          </p:cNvSpPr>
          <p:nvPr/>
        </p:nvSpPr>
        <p:spPr bwMode="auto">
          <a:xfrm>
            <a:off x="1692151" y="4221187"/>
            <a:ext cx="0" cy="10795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31" name="Line 35"/>
          <p:cNvSpPr>
            <a:spLocks noChangeShapeType="1"/>
          </p:cNvSpPr>
          <p:nvPr/>
        </p:nvSpPr>
        <p:spPr bwMode="auto">
          <a:xfrm>
            <a:off x="1187326" y="4076725"/>
            <a:ext cx="0" cy="10080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32" name="Line 36"/>
          <p:cNvSpPr>
            <a:spLocks noChangeShapeType="1"/>
          </p:cNvSpPr>
          <p:nvPr/>
        </p:nvSpPr>
        <p:spPr bwMode="auto">
          <a:xfrm>
            <a:off x="2195388" y="4003700"/>
            <a:ext cx="0" cy="10080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33" name="Line 37"/>
          <p:cNvSpPr>
            <a:spLocks noChangeShapeType="1"/>
          </p:cNvSpPr>
          <p:nvPr/>
        </p:nvSpPr>
        <p:spPr bwMode="auto">
          <a:xfrm>
            <a:off x="2195388" y="5011762"/>
            <a:ext cx="433388" cy="217488"/>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34" name="Line 38"/>
          <p:cNvSpPr>
            <a:spLocks noChangeShapeType="1"/>
          </p:cNvSpPr>
          <p:nvPr/>
        </p:nvSpPr>
        <p:spPr bwMode="auto">
          <a:xfrm>
            <a:off x="1187326" y="5084787"/>
            <a:ext cx="504825" cy="2159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35" name="Line 39"/>
          <p:cNvSpPr>
            <a:spLocks noChangeShapeType="1"/>
          </p:cNvSpPr>
          <p:nvPr/>
        </p:nvSpPr>
        <p:spPr bwMode="auto">
          <a:xfrm>
            <a:off x="1187326" y="4075137"/>
            <a:ext cx="576262" cy="144463"/>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36" name="Line 40"/>
          <p:cNvSpPr>
            <a:spLocks noChangeShapeType="1"/>
          </p:cNvSpPr>
          <p:nvPr/>
        </p:nvSpPr>
        <p:spPr bwMode="auto">
          <a:xfrm>
            <a:off x="2123951" y="4003700"/>
            <a:ext cx="504825" cy="144462"/>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37" name="Line 41"/>
          <p:cNvSpPr>
            <a:spLocks noChangeShapeType="1"/>
          </p:cNvSpPr>
          <p:nvPr/>
        </p:nvSpPr>
        <p:spPr bwMode="auto">
          <a:xfrm flipV="1">
            <a:off x="1260351" y="5011762"/>
            <a:ext cx="1008062" cy="73025"/>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3198160452"/>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3"/>
          <p:cNvSpPr>
            <a:spLocks noChangeArrowheads="1"/>
          </p:cNvSpPr>
          <p:nvPr/>
        </p:nvSpPr>
        <p:spPr bwMode="auto">
          <a:xfrm>
            <a:off x="970980" y="523403"/>
            <a:ext cx="3529012"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離子化合物的性質</a:t>
            </a:r>
            <a:endParaRPr lang="en-US" altLang="zh-TW">
              <a:solidFill>
                <a:srgbClr val="CC0000"/>
              </a:solidFill>
              <a:latin typeface="Arial Black" pitchFamily="34" charset="0"/>
            </a:endParaRPr>
          </a:p>
        </p:txBody>
      </p:sp>
      <p:sp>
        <p:nvSpPr>
          <p:cNvPr id="55299" name="矩形 4"/>
          <p:cNvSpPr>
            <a:spLocks noChangeArrowheads="1"/>
          </p:cNvSpPr>
          <p:nvPr/>
        </p:nvSpPr>
        <p:spPr bwMode="auto">
          <a:xfrm>
            <a:off x="970980" y="1483841"/>
            <a:ext cx="23050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800"/>
              <a:t>1.	</a:t>
            </a:r>
            <a:r>
              <a:rPr lang="zh-TW" altLang="en-US" sz="2800"/>
              <a:t>晶狀固體</a:t>
            </a:r>
            <a:endParaRPr lang="en-US" altLang="zh-TW" sz="2800" b="0"/>
          </a:p>
        </p:txBody>
      </p:sp>
      <p:pic>
        <p:nvPicPr>
          <p:cNvPr id="55302"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27313" y="2415703"/>
            <a:ext cx="3603625" cy="295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9525588"/>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矩形 6"/>
          <p:cNvSpPr>
            <a:spLocks noChangeArrowheads="1"/>
          </p:cNvSpPr>
          <p:nvPr/>
        </p:nvSpPr>
        <p:spPr bwMode="auto">
          <a:xfrm>
            <a:off x="396056" y="1546027"/>
            <a:ext cx="6840537"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800"/>
              <a:t>2</a:t>
            </a:r>
            <a:r>
              <a:rPr lang="en-US" altLang="zh-TW" sz="2800"/>
              <a:t>.	</a:t>
            </a:r>
            <a:r>
              <a:rPr lang="zh-TW" altLang="zh-TW" sz="2800"/>
              <a:t>離子化合物是</a:t>
            </a:r>
            <a:r>
              <a:rPr lang="zh-TW" altLang="en-US" sz="2800"/>
              <a:t> </a:t>
            </a:r>
            <a:r>
              <a:rPr lang="zh-TW" altLang="en-US" u="sng">
                <a:solidFill>
                  <a:srgbClr val="FF0000"/>
                </a:solidFill>
              </a:rPr>
              <a:t>堅硬但易碎</a:t>
            </a:r>
            <a:r>
              <a:rPr lang="zh-TW" altLang="en-US" b="0">
                <a:solidFill>
                  <a:srgbClr val="FF0000"/>
                </a:solidFill>
              </a:rPr>
              <a:t> </a:t>
            </a:r>
            <a:r>
              <a:rPr lang="zh-TW" altLang="zh-TW" sz="2800"/>
              <a:t>的結</a:t>
            </a:r>
            <a:r>
              <a:rPr lang="zh-TW" altLang="en-US" sz="2800"/>
              <a:t>晶體</a:t>
            </a:r>
            <a:endParaRPr lang="en-US" altLang="zh-TW" sz="2800"/>
          </a:p>
        </p:txBody>
      </p:sp>
      <p:sp>
        <p:nvSpPr>
          <p:cNvPr id="56323" name="Rectangle 7"/>
          <p:cNvSpPr>
            <a:spLocks noChangeArrowheads="1"/>
          </p:cNvSpPr>
          <p:nvPr/>
        </p:nvSpPr>
        <p:spPr bwMode="auto">
          <a:xfrm>
            <a:off x="970731" y="2816027"/>
            <a:ext cx="7705725" cy="11890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a:t>帶相反電荷的離子由 </a:t>
            </a:r>
            <a:r>
              <a:rPr lang="zh-TW" altLang="en-US" u="sng">
                <a:solidFill>
                  <a:srgbClr val="FF0000"/>
                </a:solidFill>
              </a:rPr>
              <a:t>強離子鍵</a:t>
            </a:r>
            <a:r>
              <a:rPr lang="zh-TW" altLang="en-US" b="0">
                <a:solidFill>
                  <a:srgbClr val="FF0000"/>
                </a:solidFill>
              </a:rPr>
              <a:t> </a:t>
            </a:r>
            <a:r>
              <a:rPr lang="zh-TW" altLang="en-US" sz="2800" b="0"/>
              <a:t>所連結，故化合物的質地十分堅硬。</a:t>
            </a:r>
          </a:p>
        </p:txBody>
      </p:sp>
    </p:spTree>
    <p:extLst>
      <p:ext uri="{BB962C8B-B14F-4D97-AF65-F5344CB8AC3E}">
        <p14:creationId xmlns:p14="http://schemas.microsoft.com/office/powerpoint/2010/main" val="293982408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4"/>
          <p:cNvSpPr>
            <a:spLocks noChangeArrowheads="1"/>
          </p:cNvSpPr>
          <p:nvPr/>
        </p:nvSpPr>
        <p:spPr bwMode="auto">
          <a:xfrm>
            <a:off x="250825" y="981075"/>
            <a:ext cx="44656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200" b="1">
                <a:solidFill>
                  <a:srgbClr val="CC0000"/>
                </a:solidFill>
                <a:latin typeface="Arial Black" pitchFamily="34" charset="0"/>
              </a:rPr>
              <a:t>比較各種同位素的性質</a:t>
            </a:r>
            <a:endParaRPr lang="en-US" altLang="zh-TW" sz="3200">
              <a:solidFill>
                <a:srgbClr val="CC0000"/>
              </a:solidFill>
              <a:latin typeface="Arial Black" pitchFamily="34" charset="0"/>
            </a:endParaRPr>
          </a:p>
        </p:txBody>
      </p:sp>
      <p:sp>
        <p:nvSpPr>
          <p:cNvPr id="93187" name="矩形 4"/>
          <p:cNvSpPr>
            <a:spLocks noChangeArrowheads="1"/>
          </p:cNvSpPr>
          <p:nvPr/>
        </p:nvSpPr>
        <p:spPr bwMode="auto">
          <a:xfrm>
            <a:off x="322263" y="2135188"/>
            <a:ext cx="8820150" cy="1200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lnSpc>
                <a:spcPct val="120000"/>
              </a:lnSpc>
              <a:buFontTx/>
              <a:buBlip>
                <a:blip r:embed="rId2"/>
              </a:buBlip>
            </a:pPr>
            <a:r>
              <a:rPr lang="zh-TW" altLang="en-US" sz="2800"/>
              <a:t>同一元素的同位素的質子和電子數目相同，故它們具有 </a:t>
            </a:r>
            <a:r>
              <a:rPr lang="zh-TW" altLang="en-US" sz="3200" b="1" u="sng">
                <a:solidFill>
                  <a:srgbClr val="FF0000"/>
                </a:solidFill>
              </a:rPr>
              <a:t>相同的化學性質</a:t>
            </a:r>
            <a:r>
              <a:rPr lang="zh-TW" altLang="en-US" sz="2800" b="1"/>
              <a:t>。</a:t>
            </a:r>
          </a:p>
        </p:txBody>
      </p:sp>
      <p:sp>
        <p:nvSpPr>
          <p:cNvPr id="91141" name="矩形 5"/>
          <p:cNvSpPr>
            <a:spLocks noChangeArrowheads="1"/>
          </p:cNvSpPr>
          <p:nvPr/>
        </p:nvSpPr>
        <p:spPr bwMode="auto">
          <a:xfrm>
            <a:off x="322263" y="3725863"/>
            <a:ext cx="8569325"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lnSpc>
                <a:spcPct val="120000"/>
              </a:lnSpc>
              <a:buFontTx/>
              <a:buBlip>
                <a:blip r:embed="rId2"/>
              </a:buBlip>
            </a:pPr>
            <a:r>
              <a:rPr lang="zh-TW" altLang="en-US" sz="2800"/>
              <a:t>然而，由於同一元素的同位素的中子數目不同，使它們具有不同的質量，故它們的 </a:t>
            </a:r>
            <a:r>
              <a:rPr lang="zh-TW" altLang="en-US" sz="3200" b="1">
                <a:solidFill>
                  <a:srgbClr val="0070C0"/>
                </a:solidFill>
              </a:rPr>
              <a:t>物理性質會有少許差別</a:t>
            </a:r>
            <a:r>
              <a:rPr lang="zh-TW" altLang="en-US" sz="2800"/>
              <a:t>。</a:t>
            </a:r>
          </a:p>
        </p:txBody>
      </p:sp>
    </p:spTree>
    <p:extLst>
      <p:ext uri="{BB962C8B-B14F-4D97-AF65-F5344CB8AC3E}">
        <p14:creationId xmlns:p14="http://schemas.microsoft.com/office/powerpoint/2010/main" val="1197501192"/>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ChangeArrowheads="1"/>
          </p:cNvSpPr>
          <p:nvPr/>
        </p:nvSpPr>
        <p:spPr bwMode="auto">
          <a:xfrm>
            <a:off x="684213" y="549275"/>
            <a:ext cx="7488237"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a:t>當化合物受壓時，離子的相對移動可令帶 </a:t>
            </a:r>
            <a:r>
              <a:rPr lang="zh-TW" altLang="en-US">
                <a:solidFill>
                  <a:srgbClr val="3399FF"/>
                </a:solidFill>
              </a:rPr>
              <a:t>相同電荷的離子彼此靠近，導致排斥</a:t>
            </a:r>
            <a:r>
              <a:rPr lang="zh-TW" altLang="en-US" sz="2800" b="0"/>
              <a:t>，因此它們易碎。</a:t>
            </a:r>
          </a:p>
        </p:txBody>
      </p:sp>
      <p:pic>
        <p:nvPicPr>
          <p:cNvPr id="1576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0338" y="3787551"/>
            <a:ext cx="2338387" cy="1009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769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00338" y="2709639"/>
            <a:ext cx="2463800" cy="1079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00338" y="4725764"/>
            <a:ext cx="2463800" cy="1079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7700"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0825" y="3282726"/>
            <a:ext cx="1724025" cy="1838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16688" y="3787551"/>
            <a:ext cx="2338387" cy="1009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07063" y="2709639"/>
            <a:ext cx="2465387" cy="1079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07063" y="4725764"/>
            <a:ext cx="2465387" cy="1079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向右箭號 3"/>
          <p:cNvSpPr>
            <a:spLocks noChangeArrowheads="1"/>
          </p:cNvSpPr>
          <p:nvPr/>
        </p:nvSpPr>
        <p:spPr bwMode="auto">
          <a:xfrm>
            <a:off x="5851177" y="4005039"/>
            <a:ext cx="881063" cy="504825"/>
          </a:xfrm>
          <a:prstGeom prst="rightArrow">
            <a:avLst>
              <a:gd name="adj1" fmla="val 50000"/>
              <a:gd name="adj2" fmla="val 49943"/>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a:spcBef>
                <a:spcPct val="0"/>
              </a:spcBef>
              <a:buFontTx/>
              <a:buNone/>
            </a:pPr>
            <a:endParaRPr lang="zh-HK" altLang="en-US" sz="1800"/>
          </a:p>
        </p:txBody>
      </p:sp>
      <p:cxnSp>
        <p:nvCxnSpPr>
          <p:cNvPr id="9" name="直線接點 8"/>
          <p:cNvCxnSpPr>
            <a:cxnSpLocks noChangeShapeType="1"/>
          </p:cNvCxnSpPr>
          <p:nvPr/>
        </p:nvCxnSpPr>
        <p:spPr bwMode="auto">
          <a:xfrm>
            <a:off x="3708400" y="3501801"/>
            <a:ext cx="0" cy="2087563"/>
          </a:xfrm>
          <a:prstGeom prst="line">
            <a:avLst/>
          </a:prstGeom>
          <a:noFill/>
          <a:ln w="25400" algn="ctr">
            <a:solidFill>
              <a:srgbClr val="FF0000"/>
            </a:solidFill>
            <a:prstDash val="dash"/>
            <a:round/>
            <a:headEnd/>
            <a:tailEnd/>
          </a:ln>
          <a:extLst>
            <a:ext uri="{909E8E84-426E-40DD-AFC4-6F175D3DCCD1}">
              <a14:hiddenFill xmlns:a14="http://schemas.microsoft.com/office/drawing/2010/main">
                <a:noFill/>
              </a14:hiddenFill>
            </a:ext>
          </a:extLst>
        </p:spPr>
      </p:cxnSp>
      <p:cxnSp>
        <p:nvCxnSpPr>
          <p:cNvPr id="20" name="直線接點 19"/>
          <p:cNvCxnSpPr>
            <a:cxnSpLocks noChangeShapeType="1"/>
          </p:cNvCxnSpPr>
          <p:nvPr/>
        </p:nvCxnSpPr>
        <p:spPr bwMode="auto">
          <a:xfrm>
            <a:off x="6732588" y="3501801"/>
            <a:ext cx="0" cy="2087563"/>
          </a:xfrm>
          <a:prstGeom prst="line">
            <a:avLst/>
          </a:prstGeom>
          <a:noFill/>
          <a:ln w="25400" algn="ctr">
            <a:solidFill>
              <a:srgbClr val="FF0000"/>
            </a:solidFill>
            <a:prstDash val="dash"/>
            <a:round/>
            <a:headEnd/>
            <a:tailEnd/>
          </a:ln>
          <a:extLst>
            <a:ext uri="{909E8E84-426E-40DD-AFC4-6F175D3DCCD1}">
              <a14:hiddenFill xmlns:a14="http://schemas.microsoft.com/office/drawing/2010/main">
                <a:noFill/>
              </a14:hiddenFill>
            </a:ext>
          </a:extLst>
        </p:spPr>
      </p:cxnSp>
      <p:cxnSp>
        <p:nvCxnSpPr>
          <p:cNvPr id="21" name="直線接點 20"/>
          <p:cNvCxnSpPr>
            <a:cxnSpLocks noChangeShapeType="1"/>
          </p:cNvCxnSpPr>
          <p:nvPr/>
        </p:nvCxnSpPr>
        <p:spPr bwMode="auto">
          <a:xfrm>
            <a:off x="3924300" y="3212876"/>
            <a:ext cx="0" cy="2089150"/>
          </a:xfrm>
          <a:prstGeom prst="line">
            <a:avLst/>
          </a:prstGeom>
          <a:noFill/>
          <a:ln w="25400" algn="ctr">
            <a:solidFill>
              <a:srgbClr val="FF0000"/>
            </a:solidFill>
            <a:prstDash val="dash"/>
            <a:round/>
            <a:headEnd/>
            <a:tailEnd/>
          </a:ln>
          <a:extLst>
            <a:ext uri="{909E8E84-426E-40DD-AFC4-6F175D3DCCD1}">
              <a14:hiddenFill xmlns:a14="http://schemas.microsoft.com/office/drawing/2010/main">
                <a:noFill/>
              </a14:hiddenFill>
            </a:ext>
          </a:extLst>
        </p:spPr>
      </p:cxnSp>
      <p:cxnSp>
        <p:nvCxnSpPr>
          <p:cNvPr id="22" name="直線接點 21"/>
          <p:cNvCxnSpPr>
            <a:cxnSpLocks noChangeShapeType="1"/>
          </p:cNvCxnSpPr>
          <p:nvPr/>
        </p:nvCxnSpPr>
        <p:spPr bwMode="auto">
          <a:xfrm>
            <a:off x="6948488" y="3212876"/>
            <a:ext cx="0" cy="2089150"/>
          </a:xfrm>
          <a:prstGeom prst="line">
            <a:avLst/>
          </a:prstGeom>
          <a:noFill/>
          <a:ln w="25400" algn="ctr">
            <a:solidFill>
              <a:srgbClr val="FF0000"/>
            </a:solidFill>
            <a:prstDash val="dash"/>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158937611"/>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Rectangle 7"/>
          <p:cNvSpPr>
            <a:spLocks noChangeArrowheads="1"/>
          </p:cNvSpPr>
          <p:nvPr/>
        </p:nvSpPr>
        <p:spPr bwMode="auto">
          <a:xfrm>
            <a:off x="1043558" y="4748951"/>
            <a:ext cx="7416874" cy="1200329"/>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dirty="0"/>
              <a:t>要使離子化合物熔化和沸騰，需要大量的 </a:t>
            </a:r>
            <a:r>
              <a:rPr lang="zh-TW" altLang="en-US" u="sng" dirty="0">
                <a:solidFill>
                  <a:srgbClr val="FF0000"/>
                </a:solidFill>
              </a:rPr>
              <a:t>熱能來克服離子間的強離子鍵</a:t>
            </a:r>
            <a:r>
              <a:rPr lang="zh-TW" altLang="en-US" sz="2800" b="0" dirty="0"/>
              <a:t>。</a:t>
            </a:r>
          </a:p>
        </p:txBody>
      </p:sp>
      <p:sp>
        <p:nvSpPr>
          <p:cNvPr id="63491" name="矩形 6"/>
          <p:cNvSpPr>
            <a:spLocks noChangeArrowheads="1"/>
          </p:cNvSpPr>
          <p:nvPr/>
        </p:nvSpPr>
        <p:spPr bwMode="auto">
          <a:xfrm>
            <a:off x="467544" y="692696"/>
            <a:ext cx="518477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800" dirty="0"/>
              <a:t>3.	</a:t>
            </a:r>
            <a:r>
              <a:rPr lang="zh-TW" altLang="en-US" sz="2800" dirty="0"/>
              <a:t>通常具有 </a:t>
            </a:r>
            <a:r>
              <a:rPr lang="zh-TW" altLang="en-US" u="sng" dirty="0">
                <a:solidFill>
                  <a:srgbClr val="FF0000"/>
                </a:solidFill>
              </a:rPr>
              <a:t>高的熔點和沸點</a:t>
            </a:r>
            <a:endParaRPr lang="en-US" altLang="zh-TW" b="0" u="sng" dirty="0">
              <a:solidFill>
                <a:srgbClr val="FF0000"/>
              </a:solidFill>
            </a:endParaRPr>
          </a:p>
        </p:txBody>
      </p:sp>
      <p:sp>
        <p:nvSpPr>
          <p:cNvPr id="55302" name="Rectangle 7"/>
          <p:cNvSpPr>
            <a:spLocks noChangeArrowheads="1"/>
          </p:cNvSpPr>
          <p:nvPr/>
        </p:nvSpPr>
        <p:spPr bwMode="auto">
          <a:xfrm>
            <a:off x="1043558" y="3021180"/>
            <a:ext cx="2952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熔點：</a:t>
            </a:r>
            <a:r>
              <a:rPr lang="en-US" altLang="zh-TW" sz="2800" b="0"/>
              <a:t>808°C</a:t>
            </a:r>
            <a:endParaRPr lang="zh-TW" altLang="en-US" sz="2800" b="0"/>
          </a:p>
        </p:txBody>
      </p:sp>
      <p:sp>
        <p:nvSpPr>
          <p:cNvPr id="55303" name="Rectangle 7"/>
          <p:cNvSpPr>
            <a:spLocks noChangeArrowheads="1"/>
          </p:cNvSpPr>
          <p:nvPr/>
        </p:nvSpPr>
        <p:spPr bwMode="auto">
          <a:xfrm>
            <a:off x="1043558" y="3876843"/>
            <a:ext cx="30241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沸點：</a:t>
            </a:r>
            <a:r>
              <a:rPr lang="en-US" altLang="zh-TW" sz="2800" b="0"/>
              <a:t>1465°C</a:t>
            </a:r>
            <a:endParaRPr lang="zh-TW" altLang="en-US" sz="2800" b="0"/>
          </a:p>
        </p:txBody>
      </p:sp>
      <p:grpSp>
        <p:nvGrpSpPr>
          <p:cNvPr id="2" name="Group 27"/>
          <p:cNvGrpSpPr>
            <a:grpSpLocks/>
          </p:cNvGrpSpPr>
          <p:nvPr/>
        </p:nvGrpSpPr>
        <p:grpSpPr bwMode="auto">
          <a:xfrm>
            <a:off x="1043558" y="1719362"/>
            <a:ext cx="3095625" cy="720725"/>
            <a:chOff x="113" y="662"/>
            <a:chExt cx="5444" cy="1044"/>
          </a:xfrm>
        </p:grpSpPr>
        <p:sp>
          <p:nvSpPr>
            <p:cNvPr id="63497"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1800"/>
            </a:p>
          </p:txBody>
        </p:sp>
        <p:sp>
          <p:nvSpPr>
            <p:cNvPr id="63498" name="Rectangle 29"/>
            <p:cNvSpPr>
              <a:spLocks noChangeArrowheads="1"/>
            </p:cNvSpPr>
            <p:nvPr/>
          </p:nvSpPr>
          <p:spPr bwMode="auto">
            <a:xfrm>
              <a:off x="311" y="740"/>
              <a:ext cx="5048" cy="796"/>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3000">
                  <a:solidFill>
                    <a:schemeClr val="bg1"/>
                  </a:solidFill>
                </a:rPr>
                <a:t>例子：氯化鈉</a:t>
              </a:r>
              <a:endParaRPr lang="en-US" altLang="zh-TW" sz="3000">
                <a:solidFill>
                  <a:schemeClr val="bg1"/>
                </a:solidFill>
              </a:endParaRPr>
            </a:p>
          </p:txBody>
        </p:sp>
      </p:grpSp>
    </p:spTree>
    <p:extLst>
      <p:ext uri="{BB962C8B-B14F-4D97-AF65-F5344CB8AC3E}">
        <p14:creationId xmlns:p14="http://schemas.microsoft.com/office/powerpoint/2010/main" val="1843740219"/>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矩形 6"/>
          <p:cNvSpPr>
            <a:spLocks noChangeArrowheads="1"/>
          </p:cNvSpPr>
          <p:nvPr/>
        </p:nvSpPr>
        <p:spPr bwMode="auto">
          <a:xfrm>
            <a:off x="179388" y="1046163"/>
            <a:ext cx="7272337"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09600" indent="-6096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Clr>
                <a:schemeClr val="tx1"/>
              </a:buClr>
              <a:buFontTx/>
              <a:buNone/>
            </a:pPr>
            <a:r>
              <a:rPr lang="en-US" altLang="zh-TW" sz="2800"/>
              <a:t>4.	</a:t>
            </a:r>
            <a:r>
              <a:rPr lang="zh-TW" altLang="en-US" u="sng">
                <a:solidFill>
                  <a:srgbClr val="FF0000"/>
                </a:solidFill>
              </a:rPr>
              <a:t>在 熔融狀態 或 水溶液 中能夠導電</a:t>
            </a:r>
            <a:endParaRPr lang="en-US" altLang="zh-TW" b="0" u="sng">
              <a:solidFill>
                <a:srgbClr val="FF0000"/>
              </a:solidFill>
            </a:endParaRPr>
          </a:p>
        </p:txBody>
      </p:sp>
      <p:sp>
        <p:nvSpPr>
          <p:cNvPr id="61443" name="Rectangle 7"/>
          <p:cNvSpPr>
            <a:spLocks noChangeArrowheads="1"/>
          </p:cNvSpPr>
          <p:nvPr/>
        </p:nvSpPr>
        <p:spPr bwMode="auto">
          <a:xfrm>
            <a:off x="828675" y="2239963"/>
            <a:ext cx="8064500" cy="1260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u="sng">
                <a:solidFill>
                  <a:srgbClr val="FF0000"/>
                </a:solidFill>
              </a:rPr>
              <a:t>在 熔融狀態 或 水溶液中，它們的離子能自由流動</a:t>
            </a:r>
            <a:r>
              <a:rPr lang="zh-TW" altLang="en-US" sz="2800" b="0"/>
              <a:t> ，並且傳導電流。</a:t>
            </a:r>
          </a:p>
        </p:txBody>
      </p:sp>
      <p:sp>
        <p:nvSpPr>
          <p:cNvPr id="59397" name="Rectangle 7"/>
          <p:cNvSpPr>
            <a:spLocks noChangeArrowheads="1"/>
          </p:cNvSpPr>
          <p:nvPr/>
        </p:nvSpPr>
        <p:spPr bwMode="auto">
          <a:xfrm>
            <a:off x="827088" y="4005263"/>
            <a:ext cx="61198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所以離子化合物是一種 </a:t>
            </a:r>
            <a:r>
              <a:rPr lang="zh-TW" altLang="en-US">
                <a:solidFill>
                  <a:srgbClr val="0066CC"/>
                </a:solidFill>
              </a:rPr>
              <a:t>電解質</a:t>
            </a:r>
            <a:r>
              <a:rPr lang="zh-TW" altLang="en-US" sz="2800" b="0"/>
              <a:t>。</a:t>
            </a:r>
          </a:p>
        </p:txBody>
      </p:sp>
    </p:spTree>
    <p:extLst>
      <p:ext uri="{BB962C8B-B14F-4D97-AF65-F5344CB8AC3E}">
        <p14:creationId xmlns:p14="http://schemas.microsoft.com/office/powerpoint/2010/main" val="419221535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9" name="矩形 6"/>
          <p:cNvSpPr>
            <a:spLocks noChangeArrowheads="1"/>
          </p:cNvSpPr>
          <p:nvPr/>
        </p:nvSpPr>
        <p:spPr bwMode="auto">
          <a:xfrm>
            <a:off x="827584" y="2564904"/>
            <a:ext cx="7129462"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800"/>
              <a:t>5.	</a:t>
            </a:r>
            <a:r>
              <a:rPr lang="zh-TW" altLang="en-US" sz="2800"/>
              <a:t>大部分都 </a:t>
            </a:r>
            <a:r>
              <a:rPr lang="zh-TW" altLang="en-US" u="sng">
                <a:solidFill>
                  <a:srgbClr val="FF0000"/>
                </a:solidFill>
              </a:rPr>
              <a:t>溶於水，但不溶於非水溶劑</a:t>
            </a:r>
            <a:endParaRPr lang="en-US" altLang="zh-TW" b="0" u="sng">
              <a:solidFill>
                <a:srgbClr val="FF0000"/>
              </a:solidFill>
            </a:endParaRPr>
          </a:p>
        </p:txBody>
      </p:sp>
    </p:spTree>
    <p:extLst>
      <p:ext uri="{BB962C8B-B14F-4D97-AF65-F5344CB8AC3E}">
        <p14:creationId xmlns:p14="http://schemas.microsoft.com/office/powerpoint/2010/main" val="2826713188"/>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3"/>
          <p:cNvSpPr>
            <a:spLocks noChangeArrowheads="1"/>
          </p:cNvSpPr>
          <p:nvPr/>
        </p:nvSpPr>
        <p:spPr bwMode="auto">
          <a:xfrm>
            <a:off x="179388" y="617538"/>
            <a:ext cx="367188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90575" indent="-790575">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dirty="0" smtClean="0">
                <a:solidFill>
                  <a:srgbClr val="800080"/>
                </a:solidFill>
              </a:rPr>
              <a:t>巨型</a:t>
            </a:r>
            <a:r>
              <a:rPr lang="zh-TW" altLang="en-US" dirty="0">
                <a:solidFill>
                  <a:srgbClr val="800080"/>
                </a:solidFill>
              </a:rPr>
              <a:t>金屬結構</a:t>
            </a:r>
          </a:p>
        </p:txBody>
      </p:sp>
      <p:sp>
        <p:nvSpPr>
          <p:cNvPr id="62467" name="Rectangle 9"/>
          <p:cNvSpPr>
            <a:spLocks noChangeArrowheads="1"/>
          </p:cNvSpPr>
          <p:nvPr/>
        </p:nvSpPr>
        <p:spPr bwMode="auto">
          <a:xfrm>
            <a:off x="251520" y="2725836"/>
            <a:ext cx="8820150"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金屬中的 </a:t>
            </a:r>
            <a:r>
              <a:rPr lang="zh-TW" altLang="en-US" sz="2800">
                <a:solidFill>
                  <a:srgbClr val="3399FF"/>
                </a:solidFill>
              </a:rPr>
              <a:t>離域電子</a:t>
            </a:r>
            <a:r>
              <a:rPr lang="zh-TW" altLang="en-US" sz="2800"/>
              <a:t> </a:t>
            </a:r>
            <a:r>
              <a:rPr lang="zh-TW" altLang="en-US" sz="2800" b="0"/>
              <a:t>與 </a:t>
            </a:r>
            <a:r>
              <a:rPr lang="zh-TW" altLang="en-US" sz="2800">
                <a:solidFill>
                  <a:srgbClr val="3399FF"/>
                </a:solidFill>
              </a:rPr>
              <a:t>金屬離子</a:t>
            </a:r>
            <a:r>
              <a:rPr lang="zh-TW" altLang="en-US" sz="2800"/>
              <a:t> </a:t>
            </a:r>
            <a:r>
              <a:rPr lang="zh-TW" altLang="en-US" sz="2800" b="0"/>
              <a:t>之間形成 </a:t>
            </a:r>
            <a:r>
              <a:rPr lang="zh-TW" altLang="en-US" sz="2800">
                <a:solidFill>
                  <a:srgbClr val="3399FF"/>
                </a:solidFill>
              </a:rPr>
              <a:t>金屬鍵</a:t>
            </a:r>
            <a:r>
              <a:rPr lang="zh-TW" altLang="en-US" sz="2800" b="0"/>
              <a:t>。</a:t>
            </a:r>
            <a:endParaRPr lang="en-US" altLang="zh-TW" sz="2800" b="0"/>
          </a:p>
        </p:txBody>
      </p:sp>
      <p:sp>
        <p:nvSpPr>
          <p:cNvPr id="52228" name="Rectangle 3"/>
          <p:cNvSpPr>
            <a:spLocks noChangeArrowheads="1"/>
          </p:cNvSpPr>
          <p:nvPr/>
        </p:nvSpPr>
        <p:spPr bwMode="auto">
          <a:xfrm>
            <a:off x="179388" y="1743174"/>
            <a:ext cx="25209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金屬的結構</a:t>
            </a:r>
            <a:endParaRPr lang="en-US" altLang="zh-TW">
              <a:solidFill>
                <a:srgbClr val="CC0000"/>
              </a:solidFill>
              <a:latin typeface="Arial Black" pitchFamily="34" charset="0"/>
            </a:endParaRPr>
          </a:p>
        </p:txBody>
      </p:sp>
      <p:sp>
        <p:nvSpPr>
          <p:cNvPr id="60421" name="Rectangle 9"/>
          <p:cNvSpPr>
            <a:spLocks noChangeArrowheads="1"/>
          </p:cNvSpPr>
          <p:nvPr/>
        </p:nvSpPr>
        <p:spPr bwMode="auto">
          <a:xfrm>
            <a:off x="251520" y="3814861"/>
            <a:ext cx="8640763" cy="163036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a:t>金屬離子會 </a:t>
            </a:r>
            <a:r>
              <a:rPr lang="zh-TW" altLang="en-US" sz="2800">
                <a:solidFill>
                  <a:srgbClr val="3399FF"/>
                </a:solidFill>
              </a:rPr>
              <a:t>有規律地緊密裝填在一起</a:t>
            </a:r>
            <a:r>
              <a:rPr lang="zh-TW" altLang="en-US" sz="2800" b="0"/>
              <a:t>，並由離域電子組成的「電子海」所包圍，形成一個巨型晶格，稱為 </a:t>
            </a:r>
            <a:r>
              <a:rPr lang="zh-TW" altLang="en-US" sz="2800">
                <a:solidFill>
                  <a:srgbClr val="3399FF"/>
                </a:solidFill>
              </a:rPr>
              <a:t>巨型金屬結構</a:t>
            </a:r>
            <a:r>
              <a:rPr lang="zh-TW" altLang="en-US" sz="2800" b="0"/>
              <a:t>。</a:t>
            </a:r>
            <a:endParaRPr lang="en-US" altLang="zh-TW" sz="2800" b="0"/>
          </a:p>
        </p:txBody>
      </p:sp>
    </p:spTree>
    <p:extLst>
      <p:ext uri="{BB962C8B-B14F-4D97-AF65-F5344CB8AC3E}">
        <p14:creationId xmlns:p14="http://schemas.microsoft.com/office/powerpoint/2010/main" val="1195140641"/>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6" y="2295376"/>
            <a:ext cx="8278813" cy="231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7" name="矩形 1"/>
          <p:cNvSpPr>
            <a:spLocks noChangeArrowheads="1"/>
          </p:cNvSpPr>
          <p:nvPr/>
        </p:nvSpPr>
        <p:spPr bwMode="auto">
          <a:xfrm>
            <a:off x="4740524" y="1719113"/>
            <a:ext cx="26987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200" b="0">
                <a:latin typeface="DFHei-Lt-HK-BF"/>
              </a:rPr>
              <a:t>帶正電荷的金屬離子</a:t>
            </a:r>
            <a:endParaRPr lang="zh-TW" altLang="en-US" sz="2200"/>
          </a:p>
        </p:txBody>
      </p:sp>
      <p:sp>
        <p:nvSpPr>
          <p:cNvPr id="74758" name="矩形 2"/>
          <p:cNvSpPr>
            <a:spLocks noChangeArrowheads="1"/>
          </p:cNvSpPr>
          <p:nvPr/>
        </p:nvSpPr>
        <p:spPr bwMode="auto">
          <a:xfrm>
            <a:off x="4353174" y="4586138"/>
            <a:ext cx="38163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200" b="0">
                <a:latin typeface="DFHei-Lt-HK-BF"/>
              </a:rPr>
              <a:t>由離域電子組成的「電子海」</a:t>
            </a:r>
            <a:endParaRPr lang="zh-TW" altLang="en-US" sz="2200"/>
          </a:p>
        </p:txBody>
      </p:sp>
      <p:cxnSp>
        <p:nvCxnSpPr>
          <p:cNvPr id="74759" name="直線接點 4"/>
          <p:cNvCxnSpPr>
            <a:cxnSpLocks noChangeShapeType="1"/>
            <a:endCxn id="74757" idx="2"/>
          </p:cNvCxnSpPr>
          <p:nvPr/>
        </p:nvCxnSpPr>
        <p:spPr bwMode="auto">
          <a:xfrm flipV="1">
            <a:off x="5537449" y="2146151"/>
            <a:ext cx="552450" cy="7508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74760" name="直線接點 6"/>
          <p:cNvCxnSpPr>
            <a:cxnSpLocks noChangeShapeType="1"/>
            <a:endCxn id="74757" idx="2"/>
          </p:cNvCxnSpPr>
          <p:nvPr/>
        </p:nvCxnSpPr>
        <p:spPr bwMode="auto">
          <a:xfrm flipH="1" flipV="1">
            <a:off x="6089899" y="2146151"/>
            <a:ext cx="166687" cy="75088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74761" name="直線接點 8"/>
          <p:cNvCxnSpPr>
            <a:cxnSpLocks noChangeShapeType="1"/>
          </p:cNvCxnSpPr>
          <p:nvPr/>
        </p:nvCxnSpPr>
        <p:spPr bwMode="auto">
          <a:xfrm>
            <a:off x="5710486" y="3806676"/>
            <a:ext cx="442913" cy="8048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74762" name="直線接點 10"/>
          <p:cNvCxnSpPr>
            <a:cxnSpLocks noChangeShapeType="1"/>
          </p:cNvCxnSpPr>
          <p:nvPr/>
        </p:nvCxnSpPr>
        <p:spPr bwMode="auto">
          <a:xfrm flipV="1">
            <a:off x="6153399" y="3878113"/>
            <a:ext cx="392112" cy="7080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635366878"/>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3"/>
          <p:cNvSpPr>
            <a:spLocks noChangeArrowheads="1"/>
          </p:cNvSpPr>
          <p:nvPr/>
        </p:nvSpPr>
        <p:spPr bwMode="auto">
          <a:xfrm>
            <a:off x="323850" y="271463"/>
            <a:ext cx="2305050"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3100">
                <a:solidFill>
                  <a:srgbClr val="CC0000"/>
                </a:solidFill>
                <a:latin typeface="Arial Black" pitchFamily="34" charset="0"/>
              </a:rPr>
              <a:t>金屬的性質</a:t>
            </a:r>
            <a:endParaRPr lang="en-US" altLang="zh-TW" sz="3100">
              <a:solidFill>
                <a:srgbClr val="CC0000"/>
              </a:solidFill>
              <a:latin typeface="Arial Black" pitchFamily="34" charset="0"/>
            </a:endParaRPr>
          </a:p>
        </p:txBody>
      </p:sp>
      <p:sp>
        <p:nvSpPr>
          <p:cNvPr id="64515" name="矩形 4"/>
          <p:cNvSpPr>
            <a:spLocks noChangeArrowheads="1"/>
          </p:cNvSpPr>
          <p:nvPr/>
        </p:nvSpPr>
        <p:spPr bwMode="auto">
          <a:xfrm>
            <a:off x="323850" y="1196529"/>
            <a:ext cx="3240088"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a:pPr>
            <a:r>
              <a:rPr lang="zh-TW" altLang="en-US" sz="2800"/>
              <a:t>良好的 </a:t>
            </a:r>
            <a:r>
              <a:rPr lang="zh-TW" altLang="en-US" u="sng">
                <a:solidFill>
                  <a:srgbClr val="FF0000"/>
                </a:solidFill>
              </a:rPr>
              <a:t>導電體</a:t>
            </a:r>
            <a:endParaRPr lang="en-US" altLang="zh-TW" b="0" u="sng">
              <a:solidFill>
                <a:srgbClr val="FF0000"/>
              </a:solidFill>
            </a:endParaRPr>
          </a:p>
        </p:txBody>
      </p:sp>
      <p:sp>
        <p:nvSpPr>
          <p:cNvPr id="62468" name="矩形 7"/>
          <p:cNvSpPr>
            <a:spLocks noChangeArrowheads="1"/>
          </p:cNvSpPr>
          <p:nvPr/>
        </p:nvSpPr>
        <p:spPr bwMode="auto">
          <a:xfrm>
            <a:off x="323850" y="2057475"/>
            <a:ext cx="3240088"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startAt="2"/>
            </a:pPr>
            <a:r>
              <a:rPr lang="zh-TW" altLang="en-US" sz="2800"/>
              <a:t>良好的 </a:t>
            </a:r>
            <a:r>
              <a:rPr lang="zh-TW" altLang="en-US" u="sng">
                <a:solidFill>
                  <a:srgbClr val="FF0000"/>
                </a:solidFill>
              </a:rPr>
              <a:t>導熱體</a:t>
            </a:r>
            <a:endParaRPr lang="en-US" altLang="zh-TW" b="0" u="sng">
              <a:solidFill>
                <a:srgbClr val="FF0000"/>
              </a:solidFill>
            </a:endParaRPr>
          </a:p>
        </p:txBody>
      </p:sp>
      <p:pic>
        <p:nvPicPr>
          <p:cNvPr id="64519"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1513" y="3285306"/>
            <a:ext cx="5260975" cy="224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0" name="矩形 1"/>
          <p:cNvSpPr>
            <a:spLocks noChangeArrowheads="1"/>
          </p:cNvSpPr>
          <p:nvPr/>
        </p:nvSpPr>
        <p:spPr bwMode="auto">
          <a:xfrm>
            <a:off x="1116013" y="5117281"/>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latin typeface="DFHei-Lt-HK-BF"/>
              </a:rPr>
              <a:t>熱源</a:t>
            </a:r>
            <a:endParaRPr lang="zh-TW" altLang="en-US" sz="2000"/>
          </a:p>
        </p:txBody>
      </p:sp>
      <p:cxnSp>
        <p:nvCxnSpPr>
          <p:cNvPr id="64521" name="直線單箭頭接點 8"/>
          <p:cNvCxnSpPr>
            <a:cxnSpLocks noChangeShapeType="1"/>
          </p:cNvCxnSpPr>
          <p:nvPr/>
        </p:nvCxnSpPr>
        <p:spPr bwMode="auto">
          <a:xfrm>
            <a:off x="6227763" y="3156719"/>
            <a:ext cx="5762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64522" name="矩形 2"/>
          <p:cNvSpPr>
            <a:spLocks noChangeArrowheads="1"/>
          </p:cNvSpPr>
          <p:nvPr/>
        </p:nvSpPr>
        <p:spPr bwMode="auto">
          <a:xfrm>
            <a:off x="3790950" y="2924944"/>
            <a:ext cx="2492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latin typeface="DFHei-Lt-HK-BF"/>
              </a:rPr>
              <a:t>電子碰撞以傳導熱能</a:t>
            </a:r>
            <a:endParaRPr lang="zh-TW" altLang="en-US" sz="2000"/>
          </a:p>
        </p:txBody>
      </p:sp>
      <p:sp>
        <p:nvSpPr>
          <p:cNvPr id="64523" name="矩形 3"/>
          <p:cNvSpPr>
            <a:spLocks noChangeArrowheads="1"/>
          </p:cNvSpPr>
          <p:nvPr/>
        </p:nvSpPr>
        <p:spPr bwMode="auto">
          <a:xfrm>
            <a:off x="4770438" y="5588769"/>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latin typeface="DFHei-Lt-HK-BF"/>
              </a:rPr>
              <a:t>金屬片</a:t>
            </a:r>
            <a:endParaRPr lang="zh-TW" altLang="en-US" sz="2000"/>
          </a:p>
        </p:txBody>
      </p:sp>
      <p:cxnSp>
        <p:nvCxnSpPr>
          <p:cNvPr id="64524" name="直線接點 5"/>
          <p:cNvCxnSpPr>
            <a:cxnSpLocks noChangeShapeType="1"/>
          </p:cNvCxnSpPr>
          <p:nvPr/>
        </p:nvCxnSpPr>
        <p:spPr bwMode="auto">
          <a:xfrm flipH="1">
            <a:off x="5246688" y="5156969"/>
            <a:ext cx="261937" cy="43180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64525" name="矩形 6"/>
          <p:cNvSpPr>
            <a:spLocks noChangeArrowheads="1"/>
          </p:cNvSpPr>
          <p:nvPr/>
        </p:nvSpPr>
        <p:spPr bwMode="auto">
          <a:xfrm>
            <a:off x="3832225" y="3720281"/>
            <a:ext cx="319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26" name="矩形 7"/>
          <p:cNvSpPr>
            <a:spLocks noChangeArrowheads="1"/>
          </p:cNvSpPr>
          <p:nvPr/>
        </p:nvSpPr>
        <p:spPr bwMode="auto">
          <a:xfrm>
            <a:off x="4757738" y="3717106"/>
            <a:ext cx="3206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27" name="矩形 8"/>
          <p:cNvSpPr>
            <a:spLocks noChangeArrowheads="1"/>
          </p:cNvSpPr>
          <p:nvPr/>
        </p:nvSpPr>
        <p:spPr bwMode="auto">
          <a:xfrm>
            <a:off x="5724525" y="3717106"/>
            <a:ext cx="319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28" name="矩形 10"/>
          <p:cNvSpPr>
            <a:spLocks noChangeArrowheads="1"/>
          </p:cNvSpPr>
          <p:nvPr/>
        </p:nvSpPr>
        <p:spPr bwMode="auto">
          <a:xfrm>
            <a:off x="6645275" y="3717106"/>
            <a:ext cx="319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29" name="矩形 11"/>
          <p:cNvSpPr>
            <a:spLocks noChangeArrowheads="1"/>
          </p:cNvSpPr>
          <p:nvPr/>
        </p:nvSpPr>
        <p:spPr bwMode="auto">
          <a:xfrm>
            <a:off x="3348038" y="4225106"/>
            <a:ext cx="319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30" name="矩形 12"/>
          <p:cNvSpPr>
            <a:spLocks noChangeArrowheads="1"/>
          </p:cNvSpPr>
          <p:nvPr/>
        </p:nvSpPr>
        <p:spPr bwMode="auto">
          <a:xfrm>
            <a:off x="4340225" y="4225106"/>
            <a:ext cx="3206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31" name="矩形 13"/>
          <p:cNvSpPr>
            <a:spLocks noChangeArrowheads="1"/>
          </p:cNvSpPr>
          <p:nvPr/>
        </p:nvSpPr>
        <p:spPr bwMode="auto">
          <a:xfrm>
            <a:off x="5260975" y="4225106"/>
            <a:ext cx="319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latin typeface="Helvetica" pitchFamily="34" charset="0"/>
              </a:rPr>
              <a:t>+</a:t>
            </a:r>
            <a:endParaRPr lang="zh-TW" altLang="en-US" sz="1800"/>
          </a:p>
        </p:txBody>
      </p:sp>
      <p:sp>
        <p:nvSpPr>
          <p:cNvPr id="64532" name="矩形 14"/>
          <p:cNvSpPr>
            <a:spLocks noChangeArrowheads="1"/>
          </p:cNvSpPr>
          <p:nvPr/>
        </p:nvSpPr>
        <p:spPr bwMode="auto">
          <a:xfrm>
            <a:off x="6181725" y="4225106"/>
            <a:ext cx="319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33" name="矩形 16"/>
          <p:cNvSpPr>
            <a:spLocks noChangeArrowheads="1"/>
          </p:cNvSpPr>
          <p:nvPr/>
        </p:nvSpPr>
        <p:spPr bwMode="auto">
          <a:xfrm>
            <a:off x="3817938" y="4747394"/>
            <a:ext cx="320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34" name="矩形 17"/>
          <p:cNvSpPr>
            <a:spLocks noChangeArrowheads="1"/>
          </p:cNvSpPr>
          <p:nvPr/>
        </p:nvSpPr>
        <p:spPr bwMode="auto">
          <a:xfrm>
            <a:off x="4784725" y="4747394"/>
            <a:ext cx="319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35" name="矩形 18"/>
          <p:cNvSpPr>
            <a:spLocks noChangeArrowheads="1"/>
          </p:cNvSpPr>
          <p:nvPr/>
        </p:nvSpPr>
        <p:spPr bwMode="auto">
          <a:xfrm>
            <a:off x="5724525" y="4742631"/>
            <a:ext cx="319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
        <p:nvSpPr>
          <p:cNvPr id="64536" name="矩形 19"/>
          <p:cNvSpPr>
            <a:spLocks noChangeArrowheads="1"/>
          </p:cNvSpPr>
          <p:nvPr/>
        </p:nvSpPr>
        <p:spPr bwMode="auto">
          <a:xfrm>
            <a:off x="6645275" y="4753744"/>
            <a:ext cx="319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1800" b="0"/>
              <a:t>+</a:t>
            </a:r>
            <a:endParaRPr lang="zh-TW" altLang="en-US" sz="1800"/>
          </a:p>
        </p:txBody>
      </p:sp>
    </p:spTree>
    <p:extLst>
      <p:ext uri="{BB962C8B-B14F-4D97-AF65-F5344CB8AC3E}">
        <p14:creationId xmlns:p14="http://schemas.microsoft.com/office/powerpoint/2010/main" val="3215056186"/>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ChangeArrowheads="1"/>
          </p:cNvSpPr>
          <p:nvPr/>
        </p:nvSpPr>
        <p:spPr bwMode="auto">
          <a:xfrm>
            <a:off x="899790" y="1413222"/>
            <a:ext cx="7920682"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在熔化金屬時，需要大量熱能來破壞巨型金屬結構中的 </a:t>
            </a:r>
            <a:r>
              <a:rPr lang="zh-TW" altLang="en-US" u="sng" dirty="0">
                <a:solidFill>
                  <a:srgbClr val="FF0000"/>
                </a:solidFill>
              </a:rPr>
              <a:t>強金屬鍵</a:t>
            </a:r>
            <a:r>
              <a:rPr lang="zh-TW" altLang="en-US" sz="2800" b="0" dirty="0"/>
              <a:t>。</a:t>
            </a:r>
          </a:p>
        </p:txBody>
      </p:sp>
      <p:sp>
        <p:nvSpPr>
          <p:cNvPr id="76803" name="矩形 6"/>
          <p:cNvSpPr>
            <a:spLocks noChangeArrowheads="1"/>
          </p:cNvSpPr>
          <p:nvPr/>
        </p:nvSpPr>
        <p:spPr bwMode="auto">
          <a:xfrm>
            <a:off x="323528" y="621059"/>
            <a:ext cx="604837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startAt="3"/>
            </a:pPr>
            <a:r>
              <a:rPr lang="zh-TW" altLang="en-US" sz="2800"/>
              <a:t>大部分金屬是具有 </a:t>
            </a:r>
            <a:r>
              <a:rPr lang="zh-TW" altLang="en-US" u="sng">
                <a:solidFill>
                  <a:srgbClr val="FF0000"/>
                </a:solidFill>
              </a:rPr>
              <a:t>高熔點 </a:t>
            </a:r>
            <a:r>
              <a:rPr lang="zh-TW" altLang="en-US" sz="2800"/>
              <a:t>的固體</a:t>
            </a:r>
            <a:endParaRPr lang="en-US" altLang="zh-TW" sz="2800" b="0"/>
          </a:p>
        </p:txBody>
      </p:sp>
      <p:sp>
        <p:nvSpPr>
          <p:cNvPr id="11" name="矩形 6"/>
          <p:cNvSpPr>
            <a:spLocks noChangeArrowheads="1"/>
          </p:cNvSpPr>
          <p:nvPr/>
        </p:nvSpPr>
        <p:spPr bwMode="auto">
          <a:xfrm>
            <a:off x="323528" y="3053904"/>
            <a:ext cx="44640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startAt="4"/>
            </a:pPr>
            <a:r>
              <a:rPr lang="zh-TW" altLang="en-US" sz="2800" dirty="0"/>
              <a:t>大部分金屬的密度很高</a:t>
            </a:r>
            <a:endParaRPr lang="en-US" altLang="zh-TW" sz="2800" b="0" dirty="0"/>
          </a:p>
        </p:txBody>
      </p:sp>
      <p:sp>
        <p:nvSpPr>
          <p:cNvPr id="6" name="矩形 6"/>
          <p:cNvSpPr>
            <a:spLocks noChangeArrowheads="1"/>
          </p:cNvSpPr>
          <p:nvPr/>
        </p:nvSpPr>
        <p:spPr bwMode="auto">
          <a:xfrm>
            <a:off x="323528" y="4187279"/>
            <a:ext cx="806450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AutoNum type="arabicPeriod" startAt="5"/>
            </a:pPr>
            <a:r>
              <a:rPr lang="zh-TW" altLang="en-US" u="sng">
                <a:solidFill>
                  <a:srgbClr val="FF0000"/>
                </a:solidFill>
              </a:rPr>
              <a:t>可展的</a:t>
            </a:r>
            <a:r>
              <a:rPr lang="zh-TW" altLang="en-US" sz="2800"/>
              <a:t> </a:t>
            </a:r>
            <a:r>
              <a:rPr lang="en-US" altLang="zh-TW" sz="2800"/>
              <a:t>(</a:t>
            </a:r>
            <a:r>
              <a:rPr lang="zh-TW" altLang="en-US" sz="2800"/>
              <a:t>可鎚平成片</a:t>
            </a:r>
            <a:r>
              <a:rPr lang="en-US" altLang="zh-TW" sz="2800"/>
              <a:t>) </a:t>
            </a:r>
            <a:r>
              <a:rPr lang="zh-TW" altLang="en-US" sz="2800"/>
              <a:t>和 </a:t>
            </a:r>
            <a:r>
              <a:rPr lang="zh-TW" altLang="en-US" u="sng">
                <a:solidFill>
                  <a:srgbClr val="FF0000"/>
                </a:solidFill>
              </a:rPr>
              <a:t>可延的</a:t>
            </a:r>
            <a:r>
              <a:rPr lang="zh-TW" altLang="en-US" sz="2800"/>
              <a:t> </a:t>
            </a:r>
            <a:r>
              <a:rPr lang="en-US" altLang="zh-TW" sz="2800"/>
              <a:t>(</a:t>
            </a:r>
            <a:r>
              <a:rPr lang="zh-TW" altLang="en-US" sz="2800"/>
              <a:t>可拉長成線</a:t>
            </a:r>
            <a:r>
              <a:rPr lang="en-US" altLang="zh-TW" sz="2800"/>
              <a:t>)</a:t>
            </a:r>
            <a:endParaRPr lang="en-US" altLang="zh-TW" sz="2800" b="0"/>
          </a:p>
        </p:txBody>
      </p:sp>
      <p:sp>
        <p:nvSpPr>
          <p:cNvPr id="7" name="Rectangle 7"/>
          <p:cNvSpPr>
            <a:spLocks noChangeArrowheads="1"/>
          </p:cNvSpPr>
          <p:nvPr/>
        </p:nvSpPr>
        <p:spPr bwMode="auto">
          <a:xfrm>
            <a:off x="900112" y="4927054"/>
            <a:ext cx="720090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金屬在受力時，各層離子會 </a:t>
            </a:r>
            <a:r>
              <a:rPr lang="zh-TW" altLang="en-US" u="sng">
                <a:solidFill>
                  <a:srgbClr val="FF0000"/>
                </a:solidFill>
              </a:rPr>
              <a:t>互相滑動</a:t>
            </a:r>
            <a:r>
              <a:rPr lang="zh-TW" altLang="en-US" sz="2800" b="0"/>
              <a:t>。</a:t>
            </a:r>
          </a:p>
        </p:txBody>
      </p:sp>
      <p:sp>
        <p:nvSpPr>
          <p:cNvPr id="8" name="Rectangle 7"/>
          <p:cNvSpPr>
            <a:spLocks noChangeArrowheads="1"/>
          </p:cNvSpPr>
          <p:nvPr/>
        </p:nvSpPr>
        <p:spPr bwMode="auto">
          <a:xfrm>
            <a:off x="900112" y="5646191"/>
            <a:ext cx="8280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無方向性的金屬鍵仍然把金屬離子連結在一起。</a:t>
            </a:r>
          </a:p>
        </p:txBody>
      </p:sp>
    </p:spTree>
    <p:extLst>
      <p:ext uri="{BB962C8B-B14F-4D97-AF65-F5344CB8AC3E}">
        <p14:creationId xmlns:p14="http://schemas.microsoft.com/office/powerpoint/2010/main" val="2163019602"/>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8" name="矩形 14"/>
          <p:cNvSpPr>
            <a:spLocks noChangeArrowheads="1"/>
          </p:cNvSpPr>
          <p:nvPr/>
        </p:nvSpPr>
        <p:spPr bwMode="auto">
          <a:xfrm>
            <a:off x="5981700" y="4184253"/>
            <a:ext cx="29067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金屬離子移到新的位置</a:t>
            </a:r>
          </a:p>
        </p:txBody>
      </p:sp>
      <p:sp>
        <p:nvSpPr>
          <p:cNvPr id="67589" name="向右箭號 8"/>
          <p:cNvSpPr>
            <a:spLocks noChangeArrowheads="1"/>
          </p:cNvSpPr>
          <p:nvPr/>
        </p:nvSpPr>
        <p:spPr bwMode="auto">
          <a:xfrm>
            <a:off x="4230688" y="2931715"/>
            <a:ext cx="1489075" cy="646113"/>
          </a:xfrm>
          <a:prstGeom prst="rightArrow">
            <a:avLst>
              <a:gd name="adj1" fmla="val 50000"/>
              <a:gd name="adj2" fmla="val 30729"/>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endParaRPr lang="zh-TW" altLang="en-US" sz="1800"/>
          </a:p>
        </p:txBody>
      </p:sp>
      <p:sp>
        <p:nvSpPr>
          <p:cNvPr id="67590" name="矩形 16"/>
          <p:cNvSpPr>
            <a:spLocks noChangeArrowheads="1"/>
          </p:cNvSpPr>
          <p:nvPr/>
        </p:nvSpPr>
        <p:spPr bwMode="auto">
          <a:xfrm>
            <a:off x="4225925" y="2222103"/>
            <a:ext cx="1566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金屬離子層互相滑動</a:t>
            </a:r>
          </a:p>
        </p:txBody>
      </p:sp>
      <p:sp>
        <p:nvSpPr>
          <p:cNvPr id="151559" name="矩形 17"/>
          <p:cNvSpPr>
            <a:spLocks noChangeArrowheads="1"/>
          </p:cNvSpPr>
          <p:nvPr/>
        </p:nvSpPr>
        <p:spPr bwMode="auto">
          <a:xfrm>
            <a:off x="0" y="2133203"/>
            <a:ext cx="468313"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巨大壓力</a:t>
            </a:r>
          </a:p>
        </p:txBody>
      </p:sp>
      <p:sp>
        <p:nvSpPr>
          <p:cNvPr id="77830" name="矩形 18"/>
          <p:cNvSpPr>
            <a:spLocks noChangeArrowheads="1"/>
          </p:cNvSpPr>
          <p:nvPr/>
        </p:nvSpPr>
        <p:spPr bwMode="auto">
          <a:xfrm>
            <a:off x="2411413" y="4184253"/>
            <a:ext cx="1223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t>金屬離子</a:t>
            </a:r>
          </a:p>
        </p:txBody>
      </p:sp>
      <p:graphicFrame>
        <p:nvGraphicFramePr>
          <p:cNvPr id="77834" name="Object 17"/>
          <p:cNvGraphicFramePr>
            <a:graphicFrameLocks noChangeAspect="1"/>
          </p:cNvGraphicFramePr>
          <p:nvPr>
            <p:extLst>
              <p:ext uri="{D42A27DB-BD31-4B8C-83A1-F6EECF244321}">
                <p14:modId xmlns:p14="http://schemas.microsoft.com/office/powerpoint/2010/main" val="2586494433"/>
              </p:ext>
            </p:extLst>
          </p:nvPr>
        </p:nvGraphicFramePr>
        <p:xfrm>
          <a:off x="1004888" y="2565003"/>
          <a:ext cx="3130550" cy="1398587"/>
        </p:xfrm>
        <a:graphic>
          <a:graphicData uri="http://schemas.openxmlformats.org/presentationml/2006/ole">
            <mc:AlternateContent xmlns:mc="http://schemas.openxmlformats.org/markup-compatibility/2006">
              <mc:Choice xmlns:v="urn:schemas-microsoft-com:vml" Requires="v">
                <p:oleObj spid="_x0000_s22690" name="PBrush" r:id="rId3" imgW="8695238" imgH="3885714" progId="">
                  <p:embed/>
                </p:oleObj>
              </mc:Choice>
              <mc:Fallback>
                <p:oleObj name="PBrush" r:id="rId3" imgW="8695238" imgH="388571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04888" y="2565003"/>
                        <a:ext cx="3130550" cy="1398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1570" name="Object 18"/>
          <p:cNvGraphicFramePr>
            <a:graphicFrameLocks noChangeAspect="1"/>
          </p:cNvGraphicFramePr>
          <p:nvPr>
            <p:extLst>
              <p:ext uri="{D42A27DB-BD31-4B8C-83A1-F6EECF244321}">
                <p14:modId xmlns:p14="http://schemas.microsoft.com/office/powerpoint/2010/main" val="2195866795"/>
              </p:ext>
            </p:extLst>
          </p:nvPr>
        </p:nvGraphicFramePr>
        <p:xfrm>
          <a:off x="5756275" y="2565003"/>
          <a:ext cx="3208338" cy="1409700"/>
        </p:xfrm>
        <a:graphic>
          <a:graphicData uri="http://schemas.openxmlformats.org/presentationml/2006/ole">
            <mc:AlternateContent xmlns:mc="http://schemas.openxmlformats.org/markup-compatibility/2006">
              <mc:Choice xmlns:v="urn:schemas-microsoft-com:vml" Requires="v">
                <p:oleObj spid="_x0000_s22691" name="PBrush" r:id="rId5" imgW="8790476" imgH="3866667" progId="">
                  <p:embed/>
                </p:oleObj>
              </mc:Choice>
              <mc:Fallback>
                <p:oleObj name="PBrush" r:id="rId5" imgW="8790476" imgH="3866667"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56275" y="2565003"/>
                        <a:ext cx="3208338"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77836" name="直線接點 23"/>
          <p:cNvCxnSpPr>
            <a:cxnSpLocks noChangeShapeType="1"/>
          </p:cNvCxnSpPr>
          <p:nvPr/>
        </p:nvCxnSpPr>
        <p:spPr bwMode="auto">
          <a:xfrm>
            <a:off x="1619250" y="3357165"/>
            <a:ext cx="865188" cy="10080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51561" name="向右箭號 8"/>
          <p:cNvSpPr>
            <a:spLocks noChangeArrowheads="1"/>
          </p:cNvSpPr>
          <p:nvPr/>
        </p:nvSpPr>
        <p:spPr bwMode="auto">
          <a:xfrm>
            <a:off x="539750" y="2491978"/>
            <a:ext cx="498475" cy="641350"/>
          </a:xfrm>
          <a:prstGeom prst="rightArrow">
            <a:avLst>
              <a:gd name="adj1" fmla="val 50000"/>
              <a:gd name="adj2" fmla="val 25046"/>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endParaRPr lang="zh-TW" altLang="en-US" sz="1800"/>
          </a:p>
        </p:txBody>
      </p:sp>
      <p:sp>
        <p:nvSpPr>
          <p:cNvPr id="3" name="矩形 2"/>
          <p:cNvSpPr/>
          <p:nvPr/>
        </p:nvSpPr>
        <p:spPr>
          <a:xfrm>
            <a:off x="1123950" y="2607865"/>
            <a:ext cx="2368550" cy="369888"/>
          </a:xfrm>
          <a:prstGeom prst="rect">
            <a:avLst/>
          </a:prstGeom>
          <a:ln w="57150">
            <a:solidFill>
              <a:srgbClr val="33CC33"/>
            </a:solidFill>
          </a:ln>
        </p:spPr>
        <p:txBody>
          <a:bodyPr anchor="ctr">
            <a:spAutoFit/>
          </a:bodyPr>
          <a:lstStyle/>
          <a:p>
            <a:pPr algn="ctr">
              <a:defRPr/>
            </a:pPr>
            <a:endParaRPr lang="zh-HK" altLang="en-US" dirty="0">
              <a:ln w="28575">
                <a:solidFill>
                  <a:srgbClr val="00B0F0"/>
                </a:solidFill>
              </a:ln>
            </a:endParaRPr>
          </a:p>
        </p:txBody>
      </p:sp>
      <p:sp>
        <p:nvSpPr>
          <p:cNvPr id="18" name="矩形 17"/>
          <p:cNvSpPr/>
          <p:nvPr/>
        </p:nvSpPr>
        <p:spPr>
          <a:xfrm>
            <a:off x="6223000" y="2628503"/>
            <a:ext cx="2368550" cy="368300"/>
          </a:xfrm>
          <a:prstGeom prst="rect">
            <a:avLst/>
          </a:prstGeom>
          <a:ln w="57150">
            <a:solidFill>
              <a:srgbClr val="33CC33"/>
            </a:solidFill>
          </a:ln>
        </p:spPr>
        <p:txBody>
          <a:bodyPr anchor="ctr">
            <a:spAutoFit/>
          </a:bodyPr>
          <a:lstStyle/>
          <a:p>
            <a:pPr algn="ctr">
              <a:defRPr/>
            </a:pPr>
            <a:endParaRPr lang="zh-HK" altLang="en-US" dirty="0">
              <a:ln w="28575">
                <a:solidFill>
                  <a:srgbClr val="00B0F0"/>
                </a:solidFill>
              </a:ln>
            </a:endParaRPr>
          </a:p>
        </p:txBody>
      </p:sp>
    </p:spTree>
    <p:extLst>
      <p:ext uri="{BB962C8B-B14F-4D97-AF65-F5344CB8AC3E}">
        <p14:creationId xmlns:p14="http://schemas.microsoft.com/office/powerpoint/2010/main" val="2499263993"/>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a:spLocks noChangeArrowheads="1"/>
          </p:cNvSpPr>
          <p:nvPr/>
        </p:nvSpPr>
        <p:spPr bwMode="auto">
          <a:xfrm>
            <a:off x="3347864" y="1988840"/>
            <a:ext cx="2305050" cy="769938"/>
          </a:xfrm>
          <a:prstGeom prst="rect">
            <a:avLst/>
          </a:prstGeom>
          <a:solidFill>
            <a:srgbClr val="00660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latin typeface="Arial" charset="0"/>
              </a:rPr>
              <a:t>第 </a:t>
            </a:r>
            <a:r>
              <a:rPr lang="en-US" altLang="zh-TW" sz="4400" b="1" dirty="0">
                <a:solidFill>
                  <a:schemeClr val="bg1"/>
                </a:solidFill>
                <a:effectLst>
                  <a:outerShdw blurRad="38100" dist="38100" dir="2700000" algn="tl">
                    <a:srgbClr val="000000"/>
                  </a:outerShdw>
                </a:effectLst>
                <a:latin typeface="Arial" charset="0"/>
              </a:rPr>
              <a:t>10</a:t>
            </a:r>
            <a:r>
              <a:rPr lang="en-US" altLang="zh-TW" sz="4400" b="1" dirty="0">
                <a:solidFill>
                  <a:srgbClr val="FFFF00"/>
                </a:solidFill>
                <a:effectLst>
                  <a:outerShdw blurRad="38100" dist="38100" dir="2700000" algn="tl">
                    <a:srgbClr val="000000"/>
                  </a:outerShdw>
                </a:effectLst>
                <a:latin typeface="Arial" charset="0"/>
              </a:rPr>
              <a:t> </a:t>
            </a:r>
            <a:r>
              <a:rPr lang="zh-TW" altLang="en-US" sz="4400" b="1" dirty="0">
                <a:solidFill>
                  <a:srgbClr val="FFFF00"/>
                </a:solidFill>
                <a:effectLst>
                  <a:outerShdw blurRad="38100" dist="38100" dir="2700000" algn="tl">
                    <a:srgbClr val="000000"/>
                  </a:outerShdw>
                </a:effectLst>
                <a:latin typeface="Arial" charset="0"/>
              </a:rPr>
              <a:t>章</a:t>
            </a:r>
            <a:endParaRPr kumimoji="0" lang="en-US" altLang="zh-TW" sz="4400" b="1" dirty="0">
              <a:solidFill>
                <a:srgbClr val="FFFF00"/>
              </a:solidFill>
              <a:effectLst>
                <a:outerShdw blurRad="38100" dist="38100" dir="2700000" algn="tl">
                  <a:srgbClr val="000000"/>
                </a:outerShdw>
              </a:effectLst>
              <a:latin typeface="+mn-lt"/>
              <a:ea typeface="+mn-ea"/>
            </a:endParaRPr>
          </a:p>
        </p:txBody>
      </p:sp>
      <p:sp>
        <p:nvSpPr>
          <p:cNvPr id="6" name="Rectangle 4"/>
          <p:cNvSpPr>
            <a:spLocks noChangeArrowheads="1"/>
          </p:cNvSpPr>
          <p:nvPr/>
        </p:nvSpPr>
        <p:spPr bwMode="auto">
          <a:xfrm>
            <a:off x="2494756" y="3075682"/>
            <a:ext cx="4381500" cy="641350"/>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600" b="1" dirty="0">
                <a:solidFill>
                  <a:srgbClr val="006600"/>
                </a:solidFill>
                <a:latin typeface="+mn-lt"/>
                <a:ea typeface="+mn-ea"/>
              </a:rPr>
              <a:t>金屬的存在和提取</a:t>
            </a:r>
            <a:endParaRPr kumimoji="0" lang="en-US" altLang="zh-TW" sz="3600" b="1" dirty="0">
              <a:solidFill>
                <a:srgbClr val="006600"/>
              </a:solidFill>
              <a:latin typeface="+mn-lt"/>
              <a:ea typeface="+mn-ea"/>
            </a:endParaRPr>
          </a:p>
        </p:txBody>
      </p:sp>
    </p:spTree>
    <p:extLst>
      <p:ext uri="{BB962C8B-B14F-4D97-AF65-F5344CB8AC3E}">
        <p14:creationId xmlns:p14="http://schemas.microsoft.com/office/powerpoint/2010/main" val="142933684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490" name="Group 5"/>
          <p:cNvGrpSpPr>
            <a:grpSpLocks/>
          </p:cNvGrpSpPr>
          <p:nvPr/>
        </p:nvGrpSpPr>
        <p:grpSpPr bwMode="auto">
          <a:xfrm>
            <a:off x="420688" y="1868488"/>
            <a:ext cx="8328025" cy="1920875"/>
            <a:chOff x="96" y="601"/>
            <a:chExt cx="5508" cy="2117"/>
          </a:xfrm>
        </p:grpSpPr>
        <p:sp>
          <p:nvSpPr>
            <p:cNvPr id="63503" name="AutoShape 6"/>
            <p:cNvSpPr>
              <a:spLocks noChangeArrowheads="1"/>
            </p:cNvSpPr>
            <p:nvPr/>
          </p:nvSpPr>
          <p:spPr bwMode="auto">
            <a:xfrm>
              <a:off x="96" y="601"/>
              <a:ext cx="5444" cy="2117"/>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endParaRPr lang="en-US" altLang="zh-TW"/>
            </a:p>
          </p:txBody>
        </p:sp>
        <p:sp>
          <p:nvSpPr>
            <p:cNvPr id="63504" name="Rectangle 7"/>
            <p:cNvSpPr>
              <a:spLocks noChangeArrowheads="1"/>
            </p:cNvSpPr>
            <p:nvPr/>
          </p:nvSpPr>
          <p:spPr bwMode="auto">
            <a:xfrm>
              <a:off x="206" y="681"/>
              <a:ext cx="5398" cy="1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800" b="1"/>
                <a:t>相對原子質量</a:t>
              </a:r>
              <a:endParaRPr lang="en-US" altLang="zh-TW" sz="2800" b="1"/>
            </a:p>
            <a:p>
              <a:pPr eaLnBrk="1" hangingPunct="1"/>
              <a:r>
                <a:rPr lang="en-US" altLang="zh-TW" sz="2800" b="1"/>
                <a:t>= </a:t>
              </a:r>
              <a:r>
                <a:rPr lang="en-US" altLang="zh-TW" sz="2800" b="1" i="1"/>
                <a:t>a</a:t>
              </a:r>
              <a:r>
                <a:rPr lang="en-US" altLang="zh-TW" sz="2800" b="1"/>
                <a:t>% × </a:t>
              </a:r>
              <a:r>
                <a:rPr lang="en-US" altLang="zh-TW" sz="2800" b="1" i="1"/>
                <a:t>M</a:t>
              </a:r>
              <a:r>
                <a:rPr lang="en-US" altLang="zh-TW" sz="2800" b="1" i="1" baseline="-25000"/>
                <a:t>A</a:t>
              </a:r>
              <a:r>
                <a:rPr lang="en-US" altLang="zh-TW" sz="2800" b="1"/>
                <a:t> + </a:t>
              </a:r>
              <a:r>
                <a:rPr lang="en-US" altLang="zh-TW" sz="2800" b="1" i="1"/>
                <a:t>b</a:t>
              </a:r>
              <a:r>
                <a:rPr lang="en-US" altLang="zh-TW" sz="2800" b="1"/>
                <a:t>% × </a:t>
              </a:r>
              <a:r>
                <a:rPr lang="en-US" altLang="zh-TW" sz="2800" b="1" i="1"/>
                <a:t>M</a:t>
              </a:r>
              <a:r>
                <a:rPr lang="en-US" altLang="zh-TW" sz="2800" b="1" i="1" baseline="-25000"/>
                <a:t>B</a:t>
              </a:r>
              <a:r>
                <a:rPr lang="en-US" altLang="zh-TW" sz="2800" b="1"/>
                <a:t> + </a:t>
              </a:r>
              <a:r>
                <a:rPr lang="en-US" altLang="zh-TW" sz="2800" b="1" i="1"/>
                <a:t>c</a:t>
              </a:r>
              <a:r>
                <a:rPr lang="en-US" altLang="zh-TW" sz="2800" b="1"/>
                <a:t>% × </a:t>
              </a:r>
              <a:r>
                <a:rPr lang="en-US" altLang="zh-TW" sz="2800" b="1" i="1"/>
                <a:t>M</a:t>
              </a:r>
              <a:r>
                <a:rPr lang="en-US" altLang="zh-TW" sz="2800" b="1" i="1" baseline="-25000"/>
                <a:t>C</a:t>
              </a:r>
            </a:p>
            <a:p>
              <a:pPr eaLnBrk="1" hangingPunct="1"/>
              <a:r>
                <a:rPr lang="en-US" altLang="zh-TW" sz="2800" i="1"/>
                <a:t>a</a:t>
              </a:r>
              <a:r>
                <a:rPr lang="en-US" altLang="zh-TW" sz="2800"/>
                <a:t>%</a:t>
              </a:r>
              <a:r>
                <a:rPr lang="zh-TW" altLang="en-US" sz="2800"/>
                <a:t>、</a:t>
              </a:r>
              <a:r>
                <a:rPr lang="en-US" altLang="zh-TW" sz="2800" i="1"/>
                <a:t>b</a:t>
              </a:r>
              <a:r>
                <a:rPr lang="en-US" altLang="zh-TW" sz="2800"/>
                <a:t>%</a:t>
              </a:r>
              <a:r>
                <a:rPr lang="zh-TW" altLang="en-US" sz="2800"/>
                <a:t>、</a:t>
              </a:r>
              <a:r>
                <a:rPr lang="en-US" altLang="zh-TW" sz="2800" i="1"/>
                <a:t>c</a:t>
              </a:r>
              <a:r>
                <a:rPr lang="en-US" altLang="zh-TW" sz="2800"/>
                <a:t>%</a:t>
              </a:r>
              <a:r>
                <a:rPr lang="en-US" altLang="zh-TW" sz="2800" i="1"/>
                <a:t> </a:t>
              </a:r>
              <a:r>
                <a:rPr lang="en-US" altLang="zh-TW" sz="2800"/>
                <a:t>=</a:t>
              </a:r>
              <a:r>
                <a:rPr lang="zh-TW" altLang="en-US" sz="2800"/>
                <a:t> 同位素</a:t>
              </a:r>
              <a:r>
                <a:rPr lang="en-US" altLang="zh-TW" sz="2800" i="1"/>
                <a:t>A</a:t>
              </a:r>
              <a:r>
                <a:rPr lang="zh-TW" altLang="en-US" sz="2800" i="1"/>
                <a:t>、</a:t>
              </a:r>
              <a:r>
                <a:rPr lang="en-US" altLang="zh-TW" sz="2800" i="1"/>
                <a:t>B</a:t>
              </a:r>
              <a:r>
                <a:rPr lang="zh-TW" altLang="en-US" sz="2800"/>
                <a:t>和</a:t>
              </a:r>
              <a:r>
                <a:rPr lang="en-US" altLang="zh-TW" sz="2800" i="1"/>
                <a:t>C</a:t>
              </a:r>
              <a:r>
                <a:rPr lang="zh-TW" altLang="en-US" sz="2800"/>
                <a:t>的相對豐度</a:t>
              </a:r>
              <a:endParaRPr lang="en-US" altLang="zh-TW" sz="2800"/>
            </a:p>
            <a:p>
              <a:pPr eaLnBrk="1" hangingPunct="1"/>
              <a:r>
                <a:rPr lang="en-US" altLang="zh-TW" sz="2800" i="1"/>
                <a:t>M</a:t>
              </a:r>
              <a:r>
                <a:rPr lang="en-US" altLang="zh-TW" sz="2800" baseline="-25000"/>
                <a:t>A</a:t>
              </a:r>
              <a:r>
                <a:rPr lang="zh-TW" altLang="en-US" sz="2800"/>
                <a:t>、</a:t>
              </a:r>
              <a:r>
                <a:rPr lang="en-US" altLang="zh-TW" sz="2800" i="1"/>
                <a:t>M</a:t>
              </a:r>
              <a:r>
                <a:rPr lang="en-US" altLang="zh-TW" sz="2800" baseline="-25000"/>
                <a:t>B</a:t>
              </a:r>
              <a:r>
                <a:rPr lang="zh-TW" altLang="en-US" sz="2800"/>
                <a:t>、</a:t>
              </a:r>
              <a:r>
                <a:rPr lang="en-US" altLang="zh-TW" sz="2800" i="1"/>
                <a:t>M</a:t>
              </a:r>
              <a:r>
                <a:rPr lang="en-US" altLang="zh-TW" sz="2800" baseline="-25000"/>
                <a:t>C</a:t>
              </a:r>
              <a:r>
                <a:rPr lang="en-US" altLang="zh-TW" sz="2800"/>
                <a:t> =</a:t>
              </a:r>
              <a:r>
                <a:rPr lang="zh-TW" altLang="en-US" sz="2800"/>
                <a:t> 同位素</a:t>
              </a:r>
              <a:r>
                <a:rPr lang="en-US" altLang="zh-TW" sz="2800" i="1"/>
                <a:t>A</a:t>
              </a:r>
              <a:r>
                <a:rPr lang="zh-TW" altLang="en-US" sz="2800" i="1"/>
                <a:t>、</a:t>
              </a:r>
              <a:r>
                <a:rPr lang="en-US" altLang="zh-TW" sz="2800" i="1"/>
                <a:t>B</a:t>
              </a:r>
              <a:r>
                <a:rPr lang="zh-TW" altLang="en-US" sz="2800"/>
                <a:t>和</a:t>
              </a:r>
              <a:r>
                <a:rPr lang="en-US" altLang="zh-TW" sz="2800" i="1"/>
                <a:t>C</a:t>
              </a:r>
              <a:r>
                <a:rPr lang="zh-TW" altLang="en-US" sz="2800"/>
                <a:t>的相對同位素質量</a:t>
              </a:r>
              <a:endParaRPr lang="en-US" altLang="zh-TW" sz="2800"/>
            </a:p>
          </p:txBody>
        </p:sp>
      </p:grpSp>
    </p:spTree>
    <p:extLst>
      <p:ext uri="{BB962C8B-B14F-4D97-AF65-F5344CB8AC3E}">
        <p14:creationId xmlns:p14="http://schemas.microsoft.com/office/powerpoint/2010/main" val="1273855749"/>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5"/>
          <p:cNvSpPr>
            <a:spLocks noChangeArrowheads="1"/>
          </p:cNvSpPr>
          <p:nvPr/>
        </p:nvSpPr>
        <p:spPr bwMode="auto">
          <a:xfrm>
            <a:off x="125983" y="404664"/>
            <a:ext cx="4518025" cy="584200"/>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200" b="1" dirty="0" smtClean="0">
                <a:solidFill>
                  <a:srgbClr val="006600"/>
                </a:solidFill>
                <a:ea typeface="+mn-ea"/>
                <a:cs typeface="Arial" pitchFamily="34" charset="0"/>
              </a:rPr>
              <a:t>從</a:t>
            </a:r>
            <a:r>
              <a:rPr kumimoji="0" lang="zh-TW" altLang="en-US" sz="3200" b="1" dirty="0">
                <a:solidFill>
                  <a:srgbClr val="006600"/>
                </a:solidFill>
                <a:ea typeface="+mn-ea"/>
                <a:cs typeface="Arial" pitchFamily="34" charset="0"/>
              </a:rPr>
              <a:t>礦石中提取金屬</a:t>
            </a:r>
            <a:endParaRPr kumimoji="0" lang="en-US" altLang="zh-TW" sz="3200" b="1" dirty="0">
              <a:solidFill>
                <a:srgbClr val="006600"/>
              </a:solidFill>
              <a:ea typeface="+mn-ea"/>
              <a:cs typeface="Arial" pitchFamily="34" charset="0"/>
            </a:endParaRPr>
          </a:p>
        </p:txBody>
      </p:sp>
      <p:sp>
        <p:nvSpPr>
          <p:cNvPr id="48131" name="Rectangle 38"/>
          <p:cNvSpPr>
            <a:spLocks noChangeArrowheads="1"/>
          </p:cNvSpPr>
          <p:nvPr/>
        </p:nvSpPr>
        <p:spPr bwMode="auto">
          <a:xfrm>
            <a:off x="106363" y="1188616"/>
            <a:ext cx="67706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從礦石中獲取金屬的過程稱為 </a:t>
            </a:r>
            <a:r>
              <a:rPr kumimoji="0" lang="zh-TW" altLang="en-US" sz="3200" b="1" dirty="0">
                <a:solidFill>
                  <a:srgbClr val="3399FF"/>
                </a:solidFill>
                <a:cs typeface="Arial" pitchFamily="34" charset="0"/>
              </a:rPr>
              <a:t>提取</a:t>
            </a:r>
            <a:r>
              <a:rPr lang="zh-TW" altLang="en-US" sz="2800" dirty="0"/>
              <a:t>。</a:t>
            </a:r>
            <a:endParaRPr kumimoji="0" lang="en-US" altLang="zh-TW" sz="3200" dirty="0">
              <a:cs typeface="Arial" pitchFamily="34" charset="0"/>
            </a:endParaRPr>
          </a:p>
        </p:txBody>
      </p:sp>
      <p:sp>
        <p:nvSpPr>
          <p:cNvPr id="48132" name="Rectangle 38"/>
          <p:cNvSpPr>
            <a:spLocks noChangeArrowheads="1"/>
          </p:cNvSpPr>
          <p:nvPr/>
        </p:nvSpPr>
        <p:spPr bwMode="auto">
          <a:xfrm>
            <a:off x="106363" y="1990477"/>
            <a:ext cx="8893175"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以自由態形式存在的金屬 </a:t>
            </a:r>
            <a:r>
              <a:rPr lang="en-US" altLang="zh-TW" sz="2800" dirty="0"/>
              <a:t>(</a:t>
            </a:r>
            <a:r>
              <a:rPr lang="zh-TW" altLang="en-US" sz="2800" dirty="0"/>
              <a:t>例如金</a:t>
            </a:r>
            <a:r>
              <a:rPr lang="en-US" altLang="zh-TW" sz="2800" dirty="0"/>
              <a:t>) </a:t>
            </a:r>
            <a:r>
              <a:rPr lang="zh-TW" altLang="en-US" sz="2800" dirty="0"/>
              <a:t>可利用</a:t>
            </a:r>
            <a:r>
              <a:rPr lang="zh-TW" altLang="en-US" sz="3200" b="1" u="sng" dirty="0">
                <a:solidFill>
                  <a:srgbClr val="FF0000"/>
                </a:solidFill>
              </a:rPr>
              <a:t>物理方法</a:t>
            </a:r>
            <a:r>
              <a:rPr lang="zh-TW" altLang="en-US" sz="2800" b="1" dirty="0"/>
              <a:t> </a:t>
            </a:r>
            <a:r>
              <a:rPr lang="en-US" altLang="zh-TW" sz="2800" dirty="0"/>
              <a:t>(</a:t>
            </a:r>
            <a:r>
              <a:rPr lang="zh-TW" altLang="en-US" sz="2800" dirty="0"/>
              <a:t>例如</a:t>
            </a:r>
            <a:r>
              <a:rPr lang="zh-TW" altLang="en-US" sz="2800" b="1" dirty="0"/>
              <a:t>淘金</a:t>
            </a:r>
            <a:r>
              <a:rPr lang="en-US" altLang="zh-TW" sz="2800" dirty="0"/>
              <a:t>) </a:t>
            </a:r>
            <a:r>
              <a:rPr lang="zh-TW" altLang="en-US" sz="2800" dirty="0"/>
              <a:t>來提取。</a:t>
            </a:r>
            <a:endParaRPr kumimoji="0" lang="en-US" altLang="zh-TW" sz="3200" dirty="0">
              <a:cs typeface="Arial" pitchFamily="34" charset="0"/>
            </a:endParaRPr>
          </a:p>
        </p:txBody>
      </p:sp>
      <p:pic>
        <p:nvPicPr>
          <p:cNvPr id="17414" name="Picture 6" descr="D:\Shared\From Judy\2nd Figures\Chem 10 pics\Fig 10.3(new).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1050" y="3329583"/>
            <a:ext cx="4665663" cy="297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06717174"/>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38"/>
          <p:cNvSpPr>
            <a:spLocks noChangeArrowheads="1"/>
          </p:cNvSpPr>
          <p:nvPr/>
        </p:nvSpPr>
        <p:spPr bwMode="auto">
          <a:xfrm>
            <a:off x="611188" y="907826"/>
            <a:ext cx="7993062" cy="147796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50000"/>
              </a:lnSpc>
              <a:buFontTx/>
              <a:buBlip>
                <a:blip r:embed="rId2"/>
              </a:buBlip>
            </a:pPr>
            <a:r>
              <a:rPr lang="zh-TW" altLang="en-US" sz="2800"/>
              <a:t>以化合物形式存在的金屬則可利用 </a:t>
            </a:r>
            <a:r>
              <a:rPr lang="zh-TW" altLang="en-US" sz="3200" b="1" u="sng">
                <a:solidFill>
                  <a:srgbClr val="FF0000"/>
                </a:solidFill>
              </a:rPr>
              <a:t>化學方法</a:t>
            </a:r>
            <a:r>
              <a:rPr lang="zh-TW" altLang="en-US" sz="2800"/>
              <a:t> 從它們的礦石中提取出來。</a:t>
            </a:r>
            <a:endParaRPr kumimoji="0" lang="en-US" altLang="zh-TW" sz="3200">
              <a:cs typeface="Arial" pitchFamily="34" charset="0"/>
            </a:endParaRPr>
          </a:p>
        </p:txBody>
      </p:sp>
      <p:sp>
        <p:nvSpPr>
          <p:cNvPr id="49155" name="Rectangle 38"/>
          <p:cNvSpPr>
            <a:spLocks noChangeArrowheads="1"/>
          </p:cNvSpPr>
          <p:nvPr/>
        </p:nvSpPr>
        <p:spPr bwMode="auto">
          <a:xfrm>
            <a:off x="611188" y="2720751"/>
            <a:ext cx="5400675"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以下是三種常用的化學方法：</a:t>
            </a:r>
            <a:endParaRPr kumimoji="0" lang="en-US" altLang="zh-TW" sz="3200">
              <a:cs typeface="Arial" pitchFamily="34" charset="0"/>
            </a:endParaRPr>
          </a:p>
        </p:txBody>
      </p:sp>
      <p:sp>
        <p:nvSpPr>
          <p:cNvPr id="49156" name="矩形 4"/>
          <p:cNvSpPr>
            <a:spLocks noChangeArrowheads="1"/>
          </p:cNvSpPr>
          <p:nvPr/>
        </p:nvSpPr>
        <p:spPr bwMode="auto">
          <a:xfrm>
            <a:off x="1173163" y="3509739"/>
            <a:ext cx="455136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 typeface="Calibri" pitchFamily="34" charset="0"/>
              <a:buNone/>
            </a:pPr>
            <a:r>
              <a:rPr lang="en-US" altLang="zh-TW" sz="3200" b="1">
                <a:solidFill>
                  <a:srgbClr val="3399FF"/>
                </a:solidFill>
              </a:rPr>
              <a:t>1.	</a:t>
            </a:r>
            <a:r>
              <a:rPr lang="zh-TW" altLang="en-US" sz="3200" b="1">
                <a:solidFill>
                  <a:srgbClr val="3399FF"/>
                </a:solidFill>
              </a:rPr>
              <a:t>把金屬礦石單獨加熱</a:t>
            </a:r>
            <a:endParaRPr lang="en-US" altLang="zh-TW" sz="3200" b="1">
              <a:solidFill>
                <a:srgbClr val="3399FF"/>
              </a:solidFill>
            </a:endParaRPr>
          </a:p>
        </p:txBody>
      </p:sp>
      <p:sp>
        <p:nvSpPr>
          <p:cNvPr id="2" name="矩形 4"/>
          <p:cNvSpPr>
            <a:spLocks noChangeArrowheads="1"/>
          </p:cNvSpPr>
          <p:nvPr/>
        </p:nvSpPr>
        <p:spPr bwMode="auto">
          <a:xfrm>
            <a:off x="1187450" y="4357464"/>
            <a:ext cx="453707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 typeface="Calibri" pitchFamily="34" charset="0"/>
              <a:buNone/>
            </a:pPr>
            <a:r>
              <a:rPr lang="en-US" altLang="zh-TW" sz="3200" b="1">
                <a:solidFill>
                  <a:srgbClr val="3399FF"/>
                </a:solidFill>
              </a:rPr>
              <a:t>2.	</a:t>
            </a:r>
            <a:r>
              <a:rPr lang="zh-TW" altLang="en-US" sz="3200" b="1">
                <a:solidFill>
                  <a:srgbClr val="3399FF"/>
                </a:solidFill>
              </a:rPr>
              <a:t>把金屬礦石與碳共熱</a:t>
            </a:r>
          </a:p>
        </p:txBody>
      </p:sp>
      <p:sp>
        <p:nvSpPr>
          <p:cNvPr id="3" name="矩形 4"/>
          <p:cNvSpPr>
            <a:spLocks noChangeArrowheads="1"/>
          </p:cNvSpPr>
          <p:nvPr/>
        </p:nvSpPr>
        <p:spPr bwMode="auto">
          <a:xfrm>
            <a:off x="1187450" y="5219476"/>
            <a:ext cx="4537075" cy="5857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 typeface="Calibri" pitchFamily="34" charset="0"/>
              <a:buNone/>
            </a:pPr>
            <a:r>
              <a:rPr lang="en-US" altLang="zh-TW" sz="3200" b="1">
                <a:solidFill>
                  <a:srgbClr val="3399FF"/>
                </a:solidFill>
              </a:rPr>
              <a:t>3.	</a:t>
            </a:r>
            <a:r>
              <a:rPr lang="zh-TW" altLang="en-US" sz="3200" b="1">
                <a:solidFill>
                  <a:srgbClr val="3399FF"/>
                </a:solidFill>
              </a:rPr>
              <a:t>電解熔融的金屬礦石</a:t>
            </a:r>
          </a:p>
        </p:txBody>
      </p:sp>
    </p:spTree>
    <p:extLst>
      <p:ext uri="{BB962C8B-B14F-4D97-AF65-F5344CB8AC3E}">
        <p14:creationId xmlns:p14="http://schemas.microsoft.com/office/powerpoint/2010/main" val="1631427847"/>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611188" y="469900"/>
            <a:ext cx="4032250"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把金屬礦石單獨加熱</a:t>
            </a:r>
            <a:endParaRPr lang="en-US" altLang="zh-TW" sz="3200" b="1" dirty="0">
              <a:solidFill>
                <a:srgbClr val="CC0000"/>
              </a:solidFill>
              <a:latin typeface="+mj-lt"/>
            </a:endParaRPr>
          </a:p>
        </p:txBody>
      </p:sp>
      <p:sp>
        <p:nvSpPr>
          <p:cNvPr id="4" name="Rectangle 6"/>
          <p:cNvSpPr>
            <a:spLocks noChangeArrowheads="1"/>
          </p:cNvSpPr>
          <p:nvPr/>
        </p:nvSpPr>
        <p:spPr bwMode="auto">
          <a:xfrm>
            <a:off x="611188" y="1476648"/>
            <a:ext cx="3240087"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rPr>
              <a:t>從礦石中提取銀</a:t>
            </a:r>
            <a:endParaRPr lang="en-US" altLang="zh-TW" sz="3200" b="1" dirty="0">
              <a:solidFill>
                <a:srgbClr val="CC0066"/>
              </a:solidFill>
              <a:latin typeface="+mj-lt"/>
            </a:endParaRPr>
          </a:p>
        </p:txBody>
      </p:sp>
      <p:sp>
        <p:nvSpPr>
          <p:cNvPr id="50181" name="矩形 4"/>
          <p:cNvSpPr>
            <a:spLocks noChangeArrowheads="1"/>
          </p:cNvSpPr>
          <p:nvPr/>
        </p:nvSpPr>
        <p:spPr bwMode="auto">
          <a:xfrm>
            <a:off x="684213" y="2387501"/>
            <a:ext cx="8207375"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一些 </a:t>
            </a:r>
            <a:r>
              <a:rPr lang="zh-TW" altLang="en-US" sz="3200" b="1" u="sng">
                <a:solidFill>
                  <a:srgbClr val="FF0000"/>
                </a:solidFill>
              </a:rPr>
              <a:t>不活潑</a:t>
            </a:r>
            <a:r>
              <a:rPr lang="zh-TW" altLang="en-US" sz="3200">
                <a:solidFill>
                  <a:srgbClr val="FF0000"/>
                </a:solidFill>
              </a:rPr>
              <a:t> </a:t>
            </a:r>
            <a:r>
              <a:rPr lang="zh-TW" altLang="en-US" sz="2800"/>
              <a:t>的金屬可透過在空氣中把它們的礦石直接加熱來提取。</a:t>
            </a:r>
          </a:p>
        </p:txBody>
      </p:sp>
      <p:sp>
        <p:nvSpPr>
          <p:cNvPr id="50182" name="矩形 5"/>
          <p:cNvSpPr>
            <a:spLocks noChangeArrowheads="1"/>
          </p:cNvSpPr>
          <p:nvPr/>
        </p:nvSpPr>
        <p:spPr bwMode="auto">
          <a:xfrm>
            <a:off x="684213" y="3694013"/>
            <a:ext cx="82804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銀礦石當中的氧化銀受強熱後會 </a:t>
            </a:r>
            <a:r>
              <a:rPr lang="zh-TW" altLang="en-US" sz="3200" b="1" dirty="0">
                <a:solidFill>
                  <a:srgbClr val="3399FF"/>
                </a:solidFill>
              </a:rPr>
              <a:t>分解</a:t>
            </a:r>
            <a:r>
              <a:rPr lang="zh-TW" altLang="en-US" sz="2800" b="1" dirty="0"/>
              <a:t> </a:t>
            </a:r>
            <a:r>
              <a:rPr lang="zh-TW" altLang="en-US" sz="2800" dirty="0"/>
              <a:t>成銀金屬和</a:t>
            </a:r>
            <a:r>
              <a:rPr lang="zh-TW" altLang="en-US" sz="2800" dirty="0" smtClean="0"/>
              <a:t>氧。</a:t>
            </a:r>
            <a:endParaRPr lang="zh-TW" altLang="en-US" sz="2800" dirty="0"/>
          </a:p>
        </p:txBody>
      </p:sp>
      <p:sp>
        <p:nvSpPr>
          <p:cNvPr id="51202" name="文字方塊 1"/>
          <p:cNvSpPr txBox="1">
            <a:spLocks noChangeArrowheads="1"/>
          </p:cNvSpPr>
          <p:nvPr/>
        </p:nvSpPr>
        <p:spPr bwMode="auto">
          <a:xfrm>
            <a:off x="2555875" y="4989413"/>
            <a:ext cx="38163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800"/>
              <a:t>氧化銀 </a:t>
            </a:r>
            <a:r>
              <a:rPr lang="zh-TW" altLang="en-US" sz="2800">
                <a:sym typeface="Symbol" pitchFamily="18" charset="2"/>
              </a:rPr>
              <a:t> </a:t>
            </a:r>
            <a:r>
              <a:rPr lang="zh-TW" altLang="en-US" sz="3200" b="1" u="sng">
                <a:solidFill>
                  <a:srgbClr val="FF0000"/>
                </a:solidFill>
              </a:rPr>
              <a:t>銀</a:t>
            </a:r>
            <a:r>
              <a:rPr lang="zh-TW" altLang="en-US" sz="2800"/>
              <a:t> </a:t>
            </a:r>
            <a:r>
              <a:rPr lang="en-US" altLang="zh-TW" sz="2800"/>
              <a:t>+ </a:t>
            </a:r>
            <a:r>
              <a:rPr lang="zh-TW" altLang="en-US" sz="3200" b="1" u="sng">
                <a:solidFill>
                  <a:srgbClr val="FF0000"/>
                </a:solidFill>
              </a:rPr>
              <a:t>氧</a:t>
            </a:r>
          </a:p>
        </p:txBody>
      </p:sp>
      <p:sp>
        <p:nvSpPr>
          <p:cNvPr id="51205" name="文字方塊 5"/>
          <p:cNvSpPr txBox="1">
            <a:spLocks noChangeArrowheads="1"/>
          </p:cNvSpPr>
          <p:nvPr/>
        </p:nvSpPr>
        <p:spPr bwMode="auto">
          <a:xfrm>
            <a:off x="3825875" y="4892576"/>
            <a:ext cx="962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FF33CC"/>
                </a:solidFill>
              </a:rPr>
              <a:t>加熱</a:t>
            </a:r>
          </a:p>
        </p:txBody>
      </p:sp>
      <p:sp>
        <p:nvSpPr>
          <p:cNvPr id="51206" name="文字方塊 6"/>
          <p:cNvSpPr txBox="1">
            <a:spLocks noChangeArrowheads="1"/>
          </p:cNvSpPr>
          <p:nvPr/>
        </p:nvSpPr>
        <p:spPr bwMode="auto">
          <a:xfrm>
            <a:off x="2700338" y="5559326"/>
            <a:ext cx="10080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3399FF"/>
                </a:solidFill>
              </a:rPr>
              <a:t>黑色</a:t>
            </a:r>
          </a:p>
        </p:txBody>
      </p:sp>
      <p:sp>
        <p:nvSpPr>
          <p:cNvPr id="51207" name="文字方塊 7"/>
          <p:cNvSpPr txBox="1">
            <a:spLocks noChangeArrowheads="1"/>
          </p:cNvSpPr>
          <p:nvPr/>
        </p:nvSpPr>
        <p:spPr bwMode="auto">
          <a:xfrm>
            <a:off x="4716463" y="5559326"/>
            <a:ext cx="9540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3399FF"/>
                </a:solidFill>
              </a:rPr>
              <a:t>銀色</a:t>
            </a:r>
          </a:p>
        </p:txBody>
      </p:sp>
    </p:spTree>
    <p:extLst>
      <p:ext uri="{BB962C8B-B14F-4D97-AF65-F5344CB8AC3E}">
        <p14:creationId xmlns:p14="http://schemas.microsoft.com/office/powerpoint/2010/main" val="2757794104"/>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
          <p:cNvSpPr>
            <a:spLocks noChangeArrowheads="1"/>
          </p:cNvSpPr>
          <p:nvPr/>
        </p:nvSpPr>
        <p:spPr bwMode="auto">
          <a:xfrm>
            <a:off x="324172" y="494605"/>
            <a:ext cx="3168650"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rPr>
              <a:t>從礦石中提取汞</a:t>
            </a:r>
            <a:endParaRPr lang="en-US" altLang="zh-TW" sz="3200" b="1" dirty="0">
              <a:solidFill>
                <a:srgbClr val="CC0066"/>
              </a:solidFill>
              <a:latin typeface="+mj-lt"/>
            </a:endParaRPr>
          </a:p>
        </p:txBody>
      </p:sp>
      <p:sp>
        <p:nvSpPr>
          <p:cNvPr id="52228" name="矩形 3"/>
          <p:cNvSpPr>
            <a:spLocks noChangeArrowheads="1"/>
          </p:cNvSpPr>
          <p:nvPr/>
        </p:nvSpPr>
        <p:spPr bwMode="auto">
          <a:xfrm>
            <a:off x="395609" y="1286916"/>
            <a:ext cx="84248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把一種含有硫化汞</a:t>
            </a:r>
            <a:r>
              <a:rPr lang="en-US" altLang="zh-TW" sz="2800" dirty="0"/>
              <a:t>(II) </a:t>
            </a:r>
            <a:r>
              <a:rPr lang="zh-TW" altLang="en-US" sz="2800" dirty="0"/>
              <a:t>的礦石 </a:t>
            </a:r>
            <a:r>
              <a:rPr lang="en-US" altLang="zh-TW" sz="2800" dirty="0"/>
              <a:t>— </a:t>
            </a:r>
            <a:r>
              <a:rPr lang="zh-TW" altLang="en-US" sz="2800" b="1" dirty="0"/>
              <a:t>硃砂</a:t>
            </a:r>
            <a:r>
              <a:rPr lang="zh-TW" altLang="en-US" sz="2800" dirty="0"/>
              <a:t> </a:t>
            </a:r>
            <a:r>
              <a:rPr lang="zh-TW" altLang="en-US" sz="2800" dirty="0" smtClean="0"/>
              <a:t>在</a:t>
            </a:r>
            <a:r>
              <a:rPr lang="zh-TW" altLang="en-US" sz="2800" dirty="0"/>
              <a:t>空氣中強烈加熱，便可提取硫化汞</a:t>
            </a:r>
            <a:r>
              <a:rPr lang="en-US" altLang="zh-TW" sz="2800" dirty="0"/>
              <a:t>(II) </a:t>
            </a:r>
            <a:r>
              <a:rPr lang="zh-TW" altLang="en-US" sz="2800" dirty="0"/>
              <a:t>中的汞。</a:t>
            </a:r>
          </a:p>
        </p:txBody>
      </p:sp>
      <p:sp>
        <p:nvSpPr>
          <p:cNvPr id="52229" name="文字方塊 4"/>
          <p:cNvSpPr txBox="1">
            <a:spLocks noChangeArrowheads="1"/>
          </p:cNvSpPr>
          <p:nvPr/>
        </p:nvSpPr>
        <p:spPr bwMode="auto">
          <a:xfrm>
            <a:off x="1657672" y="2798216"/>
            <a:ext cx="6443662"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800"/>
              <a:t>硫化汞</a:t>
            </a:r>
            <a:r>
              <a:rPr lang="en-US" altLang="zh-TW" sz="2800"/>
              <a:t>(II) + </a:t>
            </a:r>
            <a:r>
              <a:rPr lang="zh-TW" altLang="en-US" sz="2800"/>
              <a:t>氧 </a:t>
            </a:r>
            <a:r>
              <a:rPr lang="zh-TW" altLang="en-US" sz="2800">
                <a:sym typeface="Symbol" pitchFamily="18" charset="2"/>
              </a:rPr>
              <a:t> </a:t>
            </a:r>
            <a:r>
              <a:rPr lang="zh-TW" altLang="en-US" sz="3200" b="1" u="sng">
                <a:solidFill>
                  <a:srgbClr val="FF0000"/>
                </a:solidFill>
              </a:rPr>
              <a:t>汞</a:t>
            </a:r>
            <a:r>
              <a:rPr lang="zh-TW" altLang="en-US" sz="2800"/>
              <a:t> </a:t>
            </a:r>
            <a:r>
              <a:rPr lang="en-US" altLang="zh-TW" sz="2800"/>
              <a:t>+ </a:t>
            </a:r>
            <a:r>
              <a:rPr lang="zh-TW" altLang="en-US" sz="3200" b="1" u="sng">
                <a:solidFill>
                  <a:srgbClr val="FF0000"/>
                </a:solidFill>
              </a:rPr>
              <a:t>二氧化硫</a:t>
            </a:r>
          </a:p>
        </p:txBody>
      </p:sp>
      <p:sp>
        <p:nvSpPr>
          <p:cNvPr id="52232" name="文字方塊 7"/>
          <p:cNvSpPr txBox="1">
            <a:spLocks noChangeArrowheads="1"/>
          </p:cNvSpPr>
          <p:nvPr/>
        </p:nvSpPr>
        <p:spPr bwMode="auto">
          <a:xfrm>
            <a:off x="4211959" y="2701379"/>
            <a:ext cx="936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FF33CC"/>
                </a:solidFill>
              </a:rPr>
              <a:t>加熱</a:t>
            </a:r>
          </a:p>
        </p:txBody>
      </p:sp>
      <p:sp>
        <p:nvSpPr>
          <p:cNvPr id="52233" name="文字方塊 8"/>
          <p:cNvSpPr txBox="1">
            <a:spLocks noChangeArrowheads="1"/>
          </p:cNvSpPr>
          <p:nvPr/>
        </p:nvSpPr>
        <p:spPr bwMode="auto">
          <a:xfrm>
            <a:off x="2124397" y="3303041"/>
            <a:ext cx="9366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3399FF"/>
                </a:solidFill>
              </a:rPr>
              <a:t>紅色</a:t>
            </a:r>
          </a:p>
        </p:txBody>
      </p:sp>
      <p:sp>
        <p:nvSpPr>
          <p:cNvPr id="52234" name="文字方塊 9"/>
          <p:cNvSpPr txBox="1">
            <a:spLocks noChangeArrowheads="1"/>
          </p:cNvSpPr>
          <p:nvPr/>
        </p:nvSpPr>
        <p:spPr bwMode="auto">
          <a:xfrm>
            <a:off x="5148584" y="3303041"/>
            <a:ext cx="935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3399FF"/>
                </a:solidFill>
              </a:rPr>
              <a:t>銀色</a:t>
            </a:r>
          </a:p>
        </p:txBody>
      </p:sp>
      <p:pic>
        <p:nvPicPr>
          <p:cNvPr id="21516" name="Picture 14" descr="D:\Shared\From Judy\2nd Figures\Chem 10 pics\p10051_01.jpg"/>
          <p:cNvPicPr>
            <a:picLocks noChangeAspect="1" noChangeArrowheads="1"/>
          </p:cNvPicPr>
          <p:nvPr/>
        </p:nvPicPr>
        <p:blipFill>
          <a:blip r:embed="rId3">
            <a:extLst>
              <a:ext uri="{28A0092B-C50C-407E-A947-70E740481C1C}">
                <a14:useLocalDpi xmlns:a14="http://schemas.microsoft.com/office/drawing/2010/main" val="0"/>
              </a:ext>
            </a:extLst>
          </a:blip>
          <a:srcRect l="11220" t="5373" r="11501" b="13744"/>
          <a:stretch>
            <a:fillRect/>
          </a:stretch>
        </p:blipFill>
        <p:spPr bwMode="auto">
          <a:xfrm>
            <a:off x="2611735" y="4022303"/>
            <a:ext cx="3400425"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2734397"/>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4"/>
          <p:cNvSpPr>
            <a:spLocks noChangeArrowheads="1"/>
          </p:cNvSpPr>
          <p:nvPr/>
        </p:nvSpPr>
        <p:spPr bwMode="auto">
          <a:xfrm>
            <a:off x="539750" y="981075"/>
            <a:ext cx="6443663"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把金屬礦石與碳共熱 </a:t>
            </a:r>
            <a:r>
              <a:rPr lang="en-US" altLang="zh-TW" sz="3200" b="1" dirty="0">
                <a:solidFill>
                  <a:srgbClr val="CC0000"/>
                </a:solidFill>
                <a:cs typeface="Arial" panose="020B0604020202020204" pitchFamily="34" charset="0"/>
              </a:rPr>
              <a:t>(</a:t>
            </a:r>
            <a:r>
              <a:rPr lang="zh-TW" altLang="en-US" sz="3200" b="1" dirty="0">
                <a:solidFill>
                  <a:srgbClr val="CC0000"/>
                </a:solidFill>
                <a:latin typeface="+mj-lt"/>
              </a:rPr>
              <a:t>碳還原作用</a:t>
            </a:r>
            <a:r>
              <a:rPr lang="en-US" altLang="zh-TW" sz="3200" b="1" dirty="0">
                <a:solidFill>
                  <a:srgbClr val="CC0000"/>
                </a:solidFill>
                <a:cs typeface="Arial" panose="020B0604020202020204" pitchFamily="34" charset="0"/>
              </a:rPr>
              <a:t>)</a:t>
            </a:r>
          </a:p>
        </p:txBody>
      </p:sp>
      <p:sp>
        <p:nvSpPr>
          <p:cNvPr id="53252" name="矩形 3"/>
          <p:cNvSpPr>
            <a:spLocks noChangeArrowheads="1"/>
          </p:cNvSpPr>
          <p:nvPr/>
        </p:nvSpPr>
        <p:spPr bwMode="auto">
          <a:xfrm>
            <a:off x="649288" y="2279650"/>
            <a:ext cx="7812087"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3"/>
              </a:buBlip>
            </a:pPr>
            <a:r>
              <a:rPr lang="zh-TW" altLang="en-US" sz="2800"/>
              <a:t>有些金屬 </a:t>
            </a:r>
            <a:r>
              <a:rPr lang="en-US" altLang="zh-TW" sz="2800"/>
              <a:t>( </a:t>
            </a:r>
            <a:r>
              <a:rPr lang="zh-TW" altLang="en-US" sz="2800"/>
              <a:t>例如 </a:t>
            </a:r>
            <a:r>
              <a:rPr lang="zh-TW" altLang="en-US" sz="3200" b="1" u="sng">
                <a:solidFill>
                  <a:srgbClr val="FF0000"/>
                </a:solidFill>
              </a:rPr>
              <a:t>鋅</a:t>
            </a:r>
            <a:r>
              <a:rPr lang="zh-TW" altLang="en-US" sz="2800"/>
              <a:t>、</a:t>
            </a:r>
            <a:r>
              <a:rPr lang="zh-TW" altLang="en-US" sz="3200" b="1" u="sng">
                <a:solidFill>
                  <a:srgbClr val="FF0000"/>
                </a:solidFill>
              </a:rPr>
              <a:t>鐵</a:t>
            </a:r>
            <a:r>
              <a:rPr lang="zh-TW" altLang="en-US" sz="2800">
                <a:solidFill>
                  <a:srgbClr val="FF0000"/>
                </a:solidFill>
              </a:rPr>
              <a:t> </a:t>
            </a:r>
            <a:r>
              <a:rPr lang="zh-TW" altLang="en-US" sz="2800"/>
              <a:t>和 </a:t>
            </a:r>
            <a:r>
              <a:rPr lang="zh-TW" altLang="en-US" sz="3200" b="1" u="sng">
                <a:solidFill>
                  <a:srgbClr val="FF0000"/>
                </a:solidFill>
              </a:rPr>
              <a:t>鉛 </a:t>
            </a:r>
            <a:r>
              <a:rPr lang="en-US" altLang="zh-TW" sz="2800"/>
              <a:t>) </a:t>
            </a:r>
            <a:r>
              <a:rPr lang="zh-TW" altLang="en-US" sz="2800"/>
              <a:t>可透過把它們的礦石在高温下與碳共熱來提取。</a:t>
            </a:r>
          </a:p>
        </p:txBody>
      </p:sp>
      <p:sp>
        <p:nvSpPr>
          <p:cNvPr id="53253" name="矩形 4"/>
          <p:cNvSpPr>
            <a:spLocks noChangeArrowheads="1"/>
          </p:cNvSpPr>
          <p:nvPr/>
        </p:nvSpPr>
        <p:spPr bwMode="auto">
          <a:xfrm>
            <a:off x="649288" y="3917950"/>
            <a:ext cx="7162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3"/>
              </a:buBlip>
            </a:pPr>
            <a:r>
              <a:rPr lang="zh-TW" altLang="en-US" sz="2800"/>
              <a:t>這種提取金屬的方法稱為 </a:t>
            </a:r>
            <a:r>
              <a:rPr lang="zh-TW" altLang="en-US" sz="3200" b="1">
                <a:solidFill>
                  <a:srgbClr val="3399FF"/>
                </a:solidFill>
              </a:rPr>
              <a:t>碳還原作用</a:t>
            </a:r>
            <a:r>
              <a:rPr lang="zh-TW" altLang="en-US" sz="2800"/>
              <a:t>。</a:t>
            </a:r>
          </a:p>
        </p:txBody>
      </p:sp>
    </p:spTree>
    <p:extLst>
      <p:ext uri="{BB962C8B-B14F-4D97-AF65-F5344CB8AC3E}">
        <p14:creationId xmlns:p14="http://schemas.microsoft.com/office/powerpoint/2010/main" val="3387503233"/>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
          <p:cNvSpPr>
            <a:spLocks noChangeArrowheads="1"/>
          </p:cNvSpPr>
          <p:nvPr/>
        </p:nvSpPr>
        <p:spPr bwMode="auto">
          <a:xfrm>
            <a:off x="323230" y="404664"/>
            <a:ext cx="3168650"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rPr>
              <a:t>從礦石中提取鉛</a:t>
            </a:r>
            <a:endParaRPr lang="en-US" altLang="zh-TW" sz="3200" b="1" dirty="0">
              <a:solidFill>
                <a:srgbClr val="CC0066"/>
              </a:solidFill>
              <a:latin typeface="+mj-lt"/>
            </a:endParaRPr>
          </a:p>
        </p:txBody>
      </p:sp>
      <p:sp>
        <p:nvSpPr>
          <p:cNvPr id="54276" name="矩形 3"/>
          <p:cNvSpPr>
            <a:spLocks noChangeArrowheads="1"/>
          </p:cNvSpPr>
          <p:nvPr/>
        </p:nvSpPr>
        <p:spPr bwMode="auto">
          <a:xfrm>
            <a:off x="323974" y="1268760"/>
            <a:ext cx="90725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鉛主要以 </a:t>
            </a:r>
            <a:r>
              <a:rPr lang="zh-TW" altLang="en-US" sz="2800" b="1" dirty="0">
                <a:solidFill>
                  <a:srgbClr val="3399FF"/>
                </a:solidFill>
              </a:rPr>
              <a:t>硫化鉛</a:t>
            </a:r>
            <a:r>
              <a:rPr lang="en-US" altLang="zh-TW" sz="2800" b="1" dirty="0">
                <a:solidFill>
                  <a:srgbClr val="3399FF"/>
                </a:solidFill>
              </a:rPr>
              <a:t>(II) </a:t>
            </a:r>
            <a:r>
              <a:rPr lang="en-US" altLang="zh-TW" sz="2800" dirty="0"/>
              <a:t>(</a:t>
            </a:r>
            <a:r>
              <a:rPr lang="en-US" altLang="zh-TW" sz="2800" dirty="0" err="1"/>
              <a:t>PbS</a:t>
            </a:r>
            <a:r>
              <a:rPr lang="en-US" altLang="zh-TW" sz="2800" dirty="0"/>
              <a:t>) </a:t>
            </a:r>
            <a:r>
              <a:rPr lang="zh-TW" altLang="en-US" sz="2800" dirty="0"/>
              <a:t>的形式存在於它的礦石 </a:t>
            </a:r>
            <a:r>
              <a:rPr lang="en-US" altLang="zh-TW" sz="2800" dirty="0"/>
              <a:t>—</a:t>
            </a:r>
            <a:r>
              <a:rPr lang="zh-TW" altLang="en-US" sz="2800" dirty="0"/>
              <a:t> 方鉛礦。從方鉛礦中提取鉛的過程可分為兩個步驟。</a:t>
            </a:r>
            <a:r>
              <a:rPr lang="en-US" altLang="zh-TW" sz="2800" dirty="0"/>
              <a:t> </a:t>
            </a:r>
            <a:endParaRPr lang="zh-TW" altLang="en-US" sz="2800" dirty="0"/>
          </a:p>
        </p:txBody>
      </p:sp>
      <p:sp>
        <p:nvSpPr>
          <p:cNvPr id="54277" name="矩形 4"/>
          <p:cNvSpPr>
            <a:spLocks noChangeArrowheads="1"/>
          </p:cNvSpPr>
          <p:nvPr/>
        </p:nvSpPr>
        <p:spPr bwMode="auto">
          <a:xfrm>
            <a:off x="323974" y="2554808"/>
            <a:ext cx="813645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首先，把 方鉛礦 在空氣中強烈加熱，把當中的 </a:t>
            </a:r>
            <a:r>
              <a:rPr lang="zh-TW" altLang="en-US" sz="3200" b="1" dirty="0">
                <a:solidFill>
                  <a:srgbClr val="3399FF"/>
                </a:solidFill>
              </a:rPr>
              <a:t>硫化鉛</a:t>
            </a:r>
            <a:r>
              <a:rPr lang="en-US" altLang="zh-TW" sz="3200" b="1" dirty="0">
                <a:solidFill>
                  <a:srgbClr val="3399FF"/>
                </a:solidFill>
              </a:rPr>
              <a:t>(II) </a:t>
            </a:r>
            <a:r>
              <a:rPr lang="zh-TW" altLang="en-US" sz="3200" b="1" dirty="0">
                <a:solidFill>
                  <a:srgbClr val="3399FF"/>
                </a:solidFill>
              </a:rPr>
              <a:t>轉化成 氧化鉛</a:t>
            </a:r>
            <a:r>
              <a:rPr lang="en-US" altLang="zh-TW" sz="3200" b="1" dirty="0">
                <a:solidFill>
                  <a:srgbClr val="3399FF"/>
                </a:solidFill>
              </a:rPr>
              <a:t>(II)</a:t>
            </a:r>
            <a:r>
              <a:rPr lang="zh-TW" altLang="en-US" sz="2800" dirty="0"/>
              <a:t>：</a:t>
            </a:r>
          </a:p>
        </p:txBody>
      </p:sp>
      <p:sp>
        <p:nvSpPr>
          <p:cNvPr id="54282" name="矩形 11"/>
          <p:cNvSpPr>
            <a:spLocks noChangeArrowheads="1"/>
          </p:cNvSpPr>
          <p:nvPr/>
        </p:nvSpPr>
        <p:spPr bwMode="auto">
          <a:xfrm>
            <a:off x="323974" y="4787106"/>
            <a:ext cx="87836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然後，把反應中生成的氧化鉛</a:t>
            </a:r>
            <a:r>
              <a:rPr lang="en-US" altLang="zh-TW" sz="2800"/>
              <a:t>(II) </a:t>
            </a:r>
            <a:r>
              <a:rPr lang="zh-TW" altLang="en-US" sz="2800"/>
              <a:t>與碳一起加熱，從而提取鉛。</a:t>
            </a:r>
          </a:p>
        </p:txBody>
      </p:sp>
      <p:sp>
        <p:nvSpPr>
          <p:cNvPr id="52229" name="文字方塊 4"/>
          <p:cNvSpPr txBox="1">
            <a:spLocks noChangeArrowheads="1"/>
          </p:cNvSpPr>
          <p:nvPr/>
        </p:nvSpPr>
        <p:spPr bwMode="auto">
          <a:xfrm>
            <a:off x="971674" y="3785667"/>
            <a:ext cx="7812087"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800"/>
              <a:t>硫化鉛</a:t>
            </a:r>
            <a:r>
              <a:rPr lang="en-US" altLang="zh-TW" sz="2800"/>
              <a:t>(II) + </a:t>
            </a:r>
            <a:r>
              <a:rPr lang="zh-TW" altLang="en-US" sz="2800"/>
              <a:t>氧 </a:t>
            </a:r>
            <a:r>
              <a:rPr lang="zh-TW" altLang="en-US" sz="2800">
                <a:sym typeface="Symbol" pitchFamily="18" charset="2"/>
              </a:rPr>
              <a:t> </a:t>
            </a:r>
            <a:r>
              <a:rPr lang="zh-TW" altLang="en-US" sz="3200" b="1" u="sng">
                <a:solidFill>
                  <a:srgbClr val="FF0000"/>
                </a:solidFill>
              </a:rPr>
              <a:t>氧化鉛</a:t>
            </a:r>
            <a:r>
              <a:rPr lang="en-US" altLang="zh-TW" sz="3200" b="1" u="sng">
                <a:solidFill>
                  <a:srgbClr val="FF0000"/>
                </a:solidFill>
              </a:rPr>
              <a:t>(II)</a:t>
            </a:r>
            <a:r>
              <a:rPr lang="zh-TW" altLang="en-US" sz="3200">
                <a:solidFill>
                  <a:srgbClr val="FF0000"/>
                </a:solidFill>
              </a:rPr>
              <a:t> </a:t>
            </a:r>
            <a:r>
              <a:rPr lang="en-US" altLang="zh-TW" sz="3200"/>
              <a:t>+</a:t>
            </a:r>
            <a:r>
              <a:rPr lang="en-US" altLang="zh-TW" sz="3200">
                <a:solidFill>
                  <a:srgbClr val="FF0000"/>
                </a:solidFill>
              </a:rPr>
              <a:t> </a:t>
            </a:r>
            <a:r>
              <a:rPr lang="zh-TW" altLang="en-US" sz="3200" b="1" u="sng">
                <a:solidFill>
                  <a:srgbClr val="FF0000"/>
                </a:solidFill>
              </a:rPr>
              <a:t>二氧化硫</a:t>
            </a:r>
          </a:p>
        </p:txBody>
      </p:sp>
      <p:sp>
        <p:nvSpPr>
          <p:cNvPr id="2" name="文字方塊 4"/>
          <p:cNvSpPr txBox="1">
            <a:spLocks noChangeArrowheads="1"/>
          </p:cNvSpPr>
          <p:nvPr/>
        </p:nvSpPr>
        <p:spPr bwMode="auto">
          <a:xfrm>
            <a:off x="1041524" y="5801890"/>
            <a:ext cx="662622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800"/>
              <a:t>氧化鉛</a:t>
            </a:r>
            <a:r>
              <a:rPr lang="en-US" altLang="zh-TW" sz="2800"/>
              <a:t>(II) + </a:t>
            </a:r>
            <a:r>
              <a:rPr lang="zh-TW" altLang="en-US" sz="2800"/>
              <a:t>碳 </a:t>
            </a:r>
            <a:r>
              <a:rPr lang="zh-TW" altLang="en-US" sz="2800">
                <a:sym typeface="Symbol" pitchFamily="18" charset="2"/>
              </a:rPr>
              <a:t> </a:t>
            </a:r>
            <a:r>
              <a:rPr lang="zh-TW" altLang="en-US" sz="3200" b="1" u="sng">
                <a:solidFill>
                  <a:srgbClr val="FF0000"/>
                </a:solidFill>
              </a:rPr>
              <a:t>鉛</a:t>
            </a:r>
            <a:r>
              <a:rPr lang="zh-TW" altLang="en-US" sz="3200"/>
              <a:t> </a:t>
            </a:r>
            <a:r>
              <a:rPr lang="en-US" altLang="zh-TW" sz="3200"/>
              <a:t>+ </a:t>
            </a:r>
            <a:r>
              <a:rPr lang="en-US" altLang="zh-TW" sz="3200" b="1" u="sng">
                <a:solidFill>
                  <a:srgbClr val="FF0000"/>
                </a:solidFill>
              </a:rPr>
              <a:t> </a:t>
            </a:r>
            <a:r>
              <a:rPr lang="zh-TW" altLang="en-US" sz="3200" b="1" u="sng">
                <a:solidFill>
                  <a:srgbClr val="FF0000"/>
                </a:solidFill>
              </a:rPr>
              <a:t>二氧化碳</a:t>
            </a:r>
          </a:p>
        </p:txBody>
      </p:sp>
      <p:sp>
        <p:nvSpPr>
          <p:cNvPr id="54281" name="文字方塊 8"/>
          <p:cNvSpPr txBox="1">
            <a:spLocks noChangeArrowheads="1"/>
          </p:cNvSpPr>
          <p:nvPr/>
        </p:nvSpPr>
        <p:spPr bwMode="auto">
          <a:xfrm>
            <a:off x="3635499" y="3703117"/>
            <a:ext cx="936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400" b="1">
                <a:solidFill>
                  <a:srgbClr val="FF33CC"/>
                </a:solidFill>
              </a:rPr>
              <a:t>加熱</a:t>
            </a:r>
          </a:p>
        </p:txBody>
      </p:sp>
      <p:sp>
        <p:nvSpPr>
          <p:cNvPr id="54286" name="文字方塊 15"/>
          <p:cNvSpPr txBox="1">
            <a:spLocks noChangeArrowheads="1"/>
          </p:cNvSpPr>
          <p:nvPr/>
        </p:nvSpPr>
        <p:spPr bwMode="auto">
          <a:xfrm>
            <a:off x="3635499" y="5712990"/>
            <a:ext cx="936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FF33CC"/>
                </a:solidFill>
              </a:rPr>
              <a:t>加熱</a:t>
            </a:r>
          </a:p>
        </p:txBody>
      </p:sp>
    </p:spTree>
    <p:extLst>
      <p:ext uri="{BB962C8B-B14F-4D97-AF65-F5344CB8AC3E}">
        <p14:creationId xmlns:p14="http://schemas.microsoft.com/office/powerpoint/2010/main" val="1240958028"/>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
          <p:cNvSpPr>
            <a:spLocks noChangeArrowheads="1"/>
          </p:cNvSpPr>
          <p:nvPr/>
        </p:nvSpPr>
        <p:spPr bwMode="auto">
          <a:xfrm>
            <a:off x="179388" y="115888"/>
            <a:ext cx="3313112"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rPr>
              <a:t>從礦石中提取鐵</a:t>
            </a:r>
            <a:endParaRPr lang="en-US" altLang="zh-TW" sz="3200" b="1" dirty="0">
              <a:solidFill>
                <a:srgbClr val="CC0066"/>
              </a:solidFill>
              <a:latin typeface="+mj-lt"/>
            </a:endParaRPr>
          </a:p>
        </p:txBody>
      </p:sp>
      <p:sp>
        <p:nvSpPr>
          <p:cNvPr id="57347" name="矩形 2"/>
          <p:cNvSpPr>
            <a:spLocks noChangeArrowheads="1"/>
          </p:cNvSpPr>
          <p:nvPr/>
        </p:nvSpPr>
        <p:spPr bwMode="auto">
          <a:xfrm>
            <a:off x="252413" y="821655"/>
            <a:ext cx="82073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鐵可以在鼓風爐裏從礦石中提取出來。</a:t>
            </a:r>
          </a:p>
        </p:txBody>
      </p:sp>
      <p:pic>
        <p:nvPicPr>
          <p:cNvPr id="26631" name="Picture 6" descr="D:\Shared\From Judy\2nd Figures\Chem 10 pics\d1000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4506" y="1711473"/>
            <a:ext cx="2757487" cy="474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文字方塊 15"/>
          <p:cNvSpPr txBox="1">
            <a:spLocks noChangeArrowheads="1"/>
          </p:cNvSpPr>
          <p:nvPr/>
        </p:nvSpPr>
        <p:spPr bwMode="auto">
          <a:xfrm>
            <a:off x="1208881" y="1662261"/>
            <a:ext cx="2700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鐵礦石</a:t>
            </a:r>
            <a:r>
              <a:rPr lang="en-US" altLang="zh-TW"/>
              <a:t> + </a:t>
            </a:r>
            <a:r>
              <a:rPr lang="zh-TW" altLang="en-US"/>
              <a:t>焦炭</a:t>
            </a:r>
            <a:r>
              <a:rPr lang="en-US" altLang="zh-TW"/>
              <a:t> + </a:t>
            </a:r>
            <a:r>
              <a:rPr lang="zh-TW" altLang="en-US"/>
              <a:t>石灰石</a:t>
            </a:r>
          </a:p>
        </p:txBody>
      </p:sp>
      <p:sp>
        <p:nvSpPr>
          <p:cNvPr id="26633" name="文字方塊 15"/>
          <p:cNvSpPr txBox="1">
            <a:spLocks noChangeArrowheads="1"/>
          </p:cNvSpPr>
          <p:nvPr/>
        </p:nvSpPr>
        <p:spPr bwMode="auto">
          <a:xfrm>
            <a:off x="4931568" y="2006748"/>
            <a:ext cx="19446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熱廢氣</a:t>
            </a:r>
          </a:p>
        </p:txBody>
      </p:sp>
      <p:sp>
        <p:nvSpPr>
          <p:cNvPr id="26634" name="文字方塊 15"/>
          <p:cNvSpPr txBox="1">
            <a:spLocks noChangeArrowheads="1"/>
          </p:cNvSpPr>
          <p:nvPr/>
        </p:nvSpPr>
        <p:spPr bwMode="auto">
          <a:xfrm>
            <a:off x="3852068" y="5992961"/>
            <a:ext cx="10795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1400">
                <a:solidFill>
                  <a:schemeClr val="bg1"/>
                </a:solidFill>
              </a:rPr>
              <a:t>熔融鐵</a:t>
            </a:r>
          </a:p>
        </p:txBody>
      </p:sp>
      <p:sp>
        <p:nvSpPr>
          <p:cNvPr id="26635" name="文字方塊 15"/>
          <p:cNvSpPr txBox="1">
            <a:spLocks noChangeArrowheads="1"/>
          </p:cNvSpPr>
          <p:nvPr/>
        </p:nvSpPr>
        <p:spPr bwMode="auto">
          <a:xfrm>
            <a:off x="5507831" y="4715023"/>
            <a:ext cx="9731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熱空氣</a:t>
            </a:r>
          </a:p>
        </p:txBody>
      </p:sp>
      <p:sp>
        <p:nvSpPr>
          <p:cNvPr id="26636" name="文字方塊 15"/>
          <p:cNvSpPr txBox="1">
            <a:spLocks noChangeArrowheads="1"/>
          </p:cNvSpPr>
          <p:nvPr/>
        </p:nvSpPr>
        <p:spPr bwMode="auto">
          <a:xfrm>
            <a:off x="2548731" y="5410348"/>
            <a:ext cx="9715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熱空氣</a:t>
            </a:r>
          </a:p>
        </p:txBody>
      </p:sp>
      <p:sp>
        <p:nvSpPr>
          <p:cNvPr id="26637" name="文字方塊 15"/>
          <p:cNvSpPr txBox="1">
            <a:spLocks noChangeArrowheads="1"/>
          </p:cNvSpPr>
          <p:nvPr/>
        </p:nvSpPr>
        <p:spPr bwMode="auto">
          <a:xfrm>
            <a:off x="5517356" y="5483373"/>
            <a:ext cx="12398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熔渣流出</a:t>
            </a:r>
          </a:p>
        </p:txBody>
      </p:sp>
      <p:sp>
        <p:nvSpPr>
          <p:cNvPr id="26638" name="文字方塊 15"/>
          <p:cNvSpPr txBox="1">
            <a:spLocks noChangeArrowheads="1"/>
          </p:cNvSpPr>
          <p:nvPr/>
        </p:nvSpPr>
        <p:spPr bwMode="auto">
          <a:xfrm>
            <a:off x="1964531" y="5904061"/>
            <a:ext cx="1444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熔融鐵流出</a:t>
            </a:r>
          </a:p>
        </p:txBody>
      </p:sp>
      <p:sp>
        <p:nvSpPr>
          <p:cNvPr id="26639" name="文字方塊 15"/>
          <p:cNvSpPr txBox="1">
            <a:spLocks noChangeArrowheads="1"/>
          </p:cNvSpPr>
          <p:nvPr/>
        </p:nvSpPr>
        <p:spPr bwMode="auto">
          <a:xfrm>
            <a:off x="3825081" y="5578623"/>
            <a:ext cx="11287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r" eaLnBrk="1" hangingPunct="1"/>
            <a:r>
              <a:rPr lang="zh-TW" altLang="en-US" sz="1400"/>
              <a:t>熔融的爐渣</a:t>
            </a:r>
          </a:p>
        </p:txBody>
      </p:sp>
      <p:sp>
        <p:nvSpPr>
          <p:cNvPr id="16" name="Line 33"/>
          <p:cNvSpPr>
            <a:spLocks noChangeShapeType="1"/>
          </p:cNvSpPr>
          <p:nvPr/>
        </p:nvSpPr>
        <p:spPr bwMode="auto">
          <a:xfrm flipV="1">
            <a:off x="3590131" y="2381398"/>
            <a:ext cx="1587" cy="473075"/>
          </a:xfrm>
          <a:prstGeom prst="line">
            <a:avLst/>
          </a:prstGeom>
          <a:ln w="19050">
            <a:solidFill>
              <a:schemeClr val="tx2">
                <a:lumMod val="60000"/>
                <a:lumOff val="40000"/>
              </a:schemeClr>
            </a:solidFill>
            <a:headEnd/>
            <a:tailEnd type="stealth" w="lg" len="lg"/>
          </a:ln>
        </p:spPr>
        <p:style>
          <a:lnRef idx="1">
            <a:schemeClr val="accent1"/>
          </a:lnRef>
          <a:fillRef idx="0">
            <a:schemeClr val="accent1"/>
          </a:fillRef>
          <a:effectRef idx="0">
            <a:schemeClr val="accent1"/>
          </a:effectRef>
          <a:fontRef idx="minor">
            <a:schemeClr val="tx1"/>
          </a:fontRef>
        </p:style>
        <p:txBody>
          <a:bodyPr/>
          <a:lstStyle/>
          <a:p>
            <a:pPr eaLnBrk="1" hangingPunct="1">
              <a:defRPr/>
            </a:pPr>
            <a:endParaRPr lang="zh-TW" altLang="en-US"/>
          </a:p>
        </p:txBody>
      </p:sp>
      <p:sp>
        <p:nvSpPr>
          <p:cNvPr id="17" name="Line 33"/>
          <p:cNvSpPr>
            <a:spLocks noChangeShapeType="1"/>
          </p:cNvSpPr>
          <p:nvPr/>
        </p:nvSpPr>
        <p:spPr bwMode="auto">
          <a:xfrm flipV="1">
            <a:off x="5245893" y="2370286"/>
            <a:ext cx="1588" cy="474662"/>
          </a:xfrm>
          <a:prstGeom prst="line">
            <a:avLst/>
          </a:prstGeom>
          <a:ln w="19050">
            <a:headEnd/>
            <a:tailEnd type="stealth" w="lg" len="lg"/>
          </a:ln>
        </p:spPr>
        <p:style>
          <a:lnRef idx="1">
            <a:schemeClr val="accent1"/>
          </a:lnRef>
          <a:fillRef idx="0">
            <a:schemeClr val="accent1"/>
          </a:fillRef>
          <a:effectRef idx="0">
            <a:schemeClr val="accent1"/>
          </a:effectRef>
          <a:fontRef idx="minor">
            <a:schemeClr val="tx1"/>
          </a:fontRef>
        </p:style>
        <p:txBody>
          <a:bodyPr/>
          <a:lstStyle/>
          <a:p>
            <a:pPr eaLnBrk="1" hangingPunct="1">
              <a:defRPr/>
            </a:pPr>
            <a:endParaRPr lang="zh-TW" altLang="en-US"/>
          </a:p>
        </p:txBody>
      </p:sp>
      <p:sp>
        <p:nvSpPr>
          <p:cNvPr id="18" name="Line 33"/>
          <p:cNvSpPr>
            <a:spLocks noChangeShapeType="1"/>
          </p:cNvSpPr>
          <p:nvPr/>
        </p:nvSpPr>
        <p:spPr bwMode="auto">
          <a:xfrm flipV="1">
            <a:off x="3590131" y="5310336"/>
            <a:ext cx="403225" cy="0"/>
          </a:xfrm>
          <a:prstGeom prst="line">
            <a:avLst/>
          </a:prstGeom>
          <a:ln>
            <a:solidFill>
              <a:srgbClr val="FF33CC"/>
            </a:solidFill>
            <a:headEnd/>
            <a:tailEnd type="stealth" w="lg" len="lg"/>
          </a:ln>
        </p:spPr>
        <p:style>
          <a:lnRef idx="1">
            <a:schemeClr val="accent2"/>
          </a:lnRef>
          <a:fillRef idx="0">
            <a:schemeClr val="accent2"/>
          </a:fillRef>
          <a:effectRef idx="0">
            <a:schemeClr val="accent2"/>
          </a:effectRef>
          <a:fontRef idx="minor">
            <a:schemeClr val="tx1"/>
          </a:fontRef>
        </p:style>
        <p:txBody>
          <a:bodyPr/>
          <a:lstStyle/>
          <a:p>
            <a:pPr eaLnBrk="1" hangingPunct="1">
              <a:defRPr/>
            </a:pPr>
            <a:endParaRPr lang="zh-TW" altLang="en-US"/>
          </a:p>
        </p:txBody>
      </p:sp>
      <p:sp>
        <p:nvSpPr>
          <p:cNvPr id="19" name="Line 33"/>
          <p:cNvSpPr>
            <a:spLocks noChangeShapeType="1"/>
          </p:cNvSpPr>
          <p:nvPr/>
        </p:nvSpPr>
        <p:spPr bwMode="auto">
          <a:xfrm flipH="1" flipV="1">
            <a:off x="4841081" y="5302398"/>
            <a:ext cx="523875" cy="0"/>
          </a:xfrm>
          <a:prstGeom prst="line">
            <a:avLst/>
          </a:prstGeom>
          <a:ln>
            <a:solidFill>
              <a:srgbClr val="FF33CC"/>
            </a:solidFill>
            <a:headEnd/>
            <a:tailEnd type="stealth" w="lg" len="lg"/>
          </a:ln>
        </p:spPr>
        <p:style>
          <a:lnRef idx="1">
            <a:schemeClr val="accent2"/>
          </a:lnRef>
          <a:fillRef idx="0">
            <a:schemeClr val="accent2"/>
          </a:fillRef>
          <a:effectRef idx="0">
            <a:schemeClr val="accent2"/>
          </a:effectRef>
          <a:fontRef idx="minor">
            <a:schemeClr val="tx1"/>
          </a:fontRef>
        </p:style>
        <p:txBody>
          <a:bodyPr/>
          <a:lstStyle/>
          <a:p>
            <a:pPr eaLnBrk="1" hangingPunct="1">
              <a:defRPr/>
            </a:pPr>
            <a:endParaRPr lang="zh-TW" altLang="en-US"/>
          </a:p>
        </p:txBody>
      </p:sp>
      <p:sp>
        <p:nvSpPr>
          <p:cNvPr id="20" name="Line 33"/>
          <p:cNvSpPr>
            <a:spLocks noChangeShapeType="1"/>
          </p:cNvSpPr>
          <p:nvPr/>
        </p:nvSpPr>
        <p:spPr bwMode="auto">
          <a:xfrm flipV="1">
            <a:off x="5180806" y="5705623"/>
            <a:ext cx="369887" cy="0"/>
          </a:xfrm>
          <a:prstGeom prst="line">
            <a:avLst/>
          </a:prstGeom>
          <a:ln w="19050">
            <a:solidFill>
              <a:srgbClr val="3E30FA"/>
            </a:solidFill>
            <a:headEnd/>
            <a:tailEnd type="stealth" w="lg" len="lg"/>
          </a:ln>
        </p:spPr>
        <p:style>
          <a:lnRef idx="1">
            <a:schemeClr val="accent1"/>
          </a:lnRef>
          <a:fillRef idx="0">
            <a:schemeClr val="accent1"/>
          </a:fillRef>
          <a:effectRef idx="0">
            <a:schemeClr val="accent1"/>
          </a:effectRef>
          <a:fontRef idx="minor">
            <a:schemeClr val="tx1"/>
          </a:fontRef>
        </p:style>
        <p:txBody>
          <a:bodyPr/>
          <a:lstStyle/>
          <a:p>
            <a:pPr eaLnBrk="1" hangingPunct="1">
              <a:defRPr/>
            </a:pPr>
            <a:endParaRPr lang="zh-TW" altLang="en-US"/>
          </a:p>
        </p:txBody>
      </p:sp>
      <p:sp>
        <p:nvSpPr>
          <p:cNvPr id="21" name="Line 33"/>
          <p:cNvSpPr>
            <a:spLocks noChangeShapeType="1"/>
          </p:cNvSpPr>
          <p:nvPr/>
        </p:nvSpPr>
        <p:spPr bwMode="auto">
          <a:xfrm flipH="1" flipV="1">
            <a:off x="3285331" y="6104086"/>
            <a:ext cx="406400" cy="0"/>
          </a:xfrm>
          <a:prstGeom prst="line">
            <a:avLst/>
          </a:prstGeom>
          <a:ln w="19050">
            <a:solidFill>
              <a:srgbClr val="3E30FA"/>
            </a:solidFill>
            <a:headEnd/>
            <a:tailEnd type="stealth" w="lg" len="lg"/>
          </a:ln>
        </p:spPr>
        <p:style>
          <a:lnRef idx="1">
            <a:schemeClr val="accent1"/>
          </a:lnRef>
          <a:fillRef idx="0">
            <a:schemeClr val="accent1"/>
          </a:fillRef>
          <a:effectRef idx="0">
            <a:schemeClr val="accent1"/>
          </a:effectRef>
          <a:fontRef idx="minor">
            <a:schemeClr val="tx1"/>
          </a:fontRef>
        </p:style>
        <p:txBody>
          <a:bodyPr/>
          <a:lstStyle/>
          <a:p>
            <a:pPr eaLnBrk="1" hangingPunct="1">
              <a:defRPr/>
            </a:pPr>
            <a:endParaRPr lang="zh-TW" altLang="en-US"/>
          </a:p>
        </p:txBody>
      </p:sp>
      <p:sp>
        <p:nvSpPr>
          <p:cNvPr id="22" name="向下箭號 21"/>
          <p:cNvSpPr/>
          <p:nvPr/>
        </p:nvSpPr>
        <p:spPr>
          <a:xfrm>
            <a:off x="3988593" y="3097361"/>
            <a:ext cx="125413" cy="2170112"/>
          </a:xfrm>
          <a:prstGeom prst="downArrow">
            <a:avLst/>
          </a:prstGeom>
          <a:solidFill>
            <a:srgbClr val="D6009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p>
        </p:txBody>
      </p:sp>
      <p:sp>
        <p:nvSpPr>
          <p:cNvPr id="26647" name="文字方塊 15"/>
          <p:cNvSpPr txBox="1">
            <a:spLocks noChangeArrowheads="1"/>
          </p:cNvSpPr>
          <p:nvPr/>
        </p:nvSpPr>
        <p:spPr bwMode="auto">
          <a:xfrm>
            <a:off x="4074318" y="3043386"/>
            <a:ext cx="1022350" cy="229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600"/>
              <a:t>250°C</a:t>
            </a:r>
          </a:p>
          <a:p>
            <a:pPr eaLnBrk="1" hangingPunct="1"/>
            <a:r>
              <a:rPr lang="en-US" altLang="zh-TW" sz="1600"/>
              <a:t>700°C</a:t>
            </a:r>
          </a:p>
          <a:p>
            <a:pPr eaLnBrk="1" hangingPunct="1"/>
            <a:r>
              <a:rPr lang="zh-TW" altLang="en-US" sz="1600">
                <a:solidFill>
                  <a:srgbClr val="00B0F0"/>
                </a:solidFill>
              </a:rPr>
              <a:t>鼓風爐</a:t>
            </a:r>
            <a:endParaRPr lang="en-US" altLang="zh-TW" sz="1600">
              <a:solidFill>
                <a:srgbClr val="00B0F0"/>
              </a:solidFill>
            </a:endParaRPr>
          </a:p>
          <a:p>
            <a:pPr eaLnBrk="1" hangingPunct="1"/>
            <a:r>
              <a:rPr lang="zh-TW" altLang="en-US" sz="1600">
                <a:solidFill>
                  <a:srgbClr val="00B0F0"/>
                </a:solidFill>
              </a:rPr>
              <a:t>變得</a:t>
            </a:r>
            <a:endParaRPr lang="en-US" altLang="zh-TW" sz="1600">
              <a:solidFill>
                <a:srgbClr val="00B0F0"/>
              </a:solidFill>
            </a:endParaRPr>
          </a:p>
          <a:p>
            <a:pPr eaLnBrk="1" hangingPunct="1"/>
            <a:r>
              <a:rPr lang="zh-TW" altLang="en-US" sz="1600">
                <a:solidFill>
                  <a:srgbClr val="00B0F0"/>
                </a:solidFill>
              </a:rPr>
              <a:t>更熱</a:t>
            </a:r>
            <a:endParaRPr lang="en-US" altLang="zh-TW" sz="1600">
              <a:solidFill>
                <a:srgbClr val="00B0F0"/>
              </a:solidFill>
            </a:endParaRPr>
          </a:p>
          <a:p>
            <a:pPr eaLnBrk="1" hangingPunct="1"/>
            <a:r>
              <a:rPr lang="en-US" altLang="zh-TW" sz="1600"/>
              <a:t>800°C</a:t>
            </a:r>
            <a:r>
              <a:rPr lang="en-US" altLang="zh-TW" sz="1600" i="1"/>
              <a:t>–</a:t>
            </a:r>
            <a:endParaRPr lang="en-US" altLang="zh-TW" sz="1600"/>
          </a:p>
          <a:p>
            <a:pPr eaLnBrk="1" hangingPunct="1"/>
            <a:r>
              <a:rPr lang="en-US" altLang="zh-TW" sz="1600"/>
              <a:t>1000°C</a:t>
            </a:r>
          </a:p>
          <a:p>
            <a:pPr eaLnBrk="1" hangingPunct="1"/>
            <a:endParaRPr lang="en-US" altLang="zh-TW" sz="1600"/>
          </a:p>
          <a:p>
            <a:pPr eaLnBrk="1" hangingPunct="1"/>
            <a:r>
              <a:rPr lang="en-US" altLang="zh-TW" sz="1600"/>
              <a:t>1500°C</a:t>
            </a:r>
            <a:endParaRPr lang="zh-TW" altLang="en-US" sz="1600"/>
          </a:p>
        </p:txBody>
      </p:sp>
      <p:sp>
        <p:nvSpPr>
          <p:cNvPr id="24" name="Line 22"/>
          <p:cNvSpPr>
            <a:spLocks noChangeShapeType="1"/>
          </p:cNvSpPr>
          <p:nvPr/>
        </p:nvSpPr>
        <p:spPr bwMode="auto">
          <a:xfrm>
            <a:off x="3655218" y="1878161"/>
            <a:ext cx="463550" cy="50800"/>
          </a:xfrm>
          <a:prstGeom prst="line">
            <a:avLst/>
          </a:prstGeom>
          <a:ln w="19050">
            <a:headEnd/>
            <a:tailEnd type="none" w="lg" len="lg"/>
          </a:ln>
        </p:spPr>
        <p:style>
          <a:lnRef idx="1">
            <a:schemeClr val="dk1"/>
          </a:lnRef>
          <a:fillRef idx="0">
            <a:schemeClr val="dk1"/>
          </a:fillRef>
          <a:effectRef idx="0">
            <a:schemeClr val="dk1"/>
          </a:effectRef>
          <a:fontRef idx="minor">
            <a:schemeClr val="tx1"/>
          </a:fontRef>
        </p:style>
        <p:txBody>
          <a:bodyPr/>
          <a:lstStyle/>
          <a:p>
            <a:pPr eaLnBrk="1" hangingPunct="1">
              <a:defRPr/>
            </a:pPr>
            <a:endParaRPr lang="zh-TW" altLang="en-US"/>
          </a:p>
        </p:txBody>
      </p:sp>
      <p:sp>
        <p:nvSpPr>
          <p:cNvPr id="25" name="Line 22"/>
          <p:cNvSpPr>
            <a:spLocks noChangeShapeType="1"/>
          </p:cNvSpPr>
          <p:nvPr/>
        </p:nvSpPr>
        <p:spPr bwMode="auto">
          <a:xfrm flipH="1">
            <a:off x="5674518" y="5046811"/>
            <a:ext cx="69850" cy="266700"/>
          </a:xfrm>
          <a:prstGeom prst="line">
            <a:avLst/>
          </a:prstGeom>
          <a:ln w="19050">
            <a:headEnd/>
            <a:tailEnd type="none" w="lg" len="lg"/>
          </a:ln>
        </p:spPr>
        <p:style>
          <a:lnRef idx="1">
            <a:schemeClr val="dk1"/>
          </a:lnRef>
          <a:fillRef idx="0">
            <a:schemeClr val="dk1"/>
          </a:fillRef>
          <a:effectRef idx="0">
            <a:schemeClr val="dk1"/>
          </a:effectRef>
          <a:fontRef idx="minor">
            <a:schemeClr val="tx1"/>
          </a:fontRef>
        </p:style>
        <p:txBody>
          <a:bodyPr/>
          <a:lstStyle/>
          <a:p>
            <a:pPr eaLnBrk="1" hangingPunct="1">
              <a:defRPr/>
            </a:pPr>
            <a:endParaRPr lang="zh-TW" altLang="en-US"/>
          </a:p>
        </p:txBody>
      </p:sp>
      <p:sp>
        <p:nvSpPr>
          <p:cNvPr id="26" name="Line 22"/>
          <p:cNvSpPr>
            <a:spLocks noChangeShapeType="1"/>
          </p:cNvSpPr>
          <p:nvPr/>
        </p:nvSpPr>
        <p:spPr bwMode="auto">
          <a:xfrm flipH="1">
            <a:off x="3034506" y="5291286"/>
            <a:ext cx="130175" cy="193675"/>
          </a:xfrm>
          <a:prstGeom prst="line">
            <a:avLst/>
          </a:prstGeom>
          <a:ln w="19050">
            <a:headEnd/>
            <a:tailEnd type="none" w="lg" len="lg"/>
          </a:ln>
        </p:spPr>
        <p:style>
          <a:lnRef idx="1">
            <a:schemeClr val="dk1"/>
          </a:lnRef>
          <a:fillRef idx="0">
            <a:schemeClr val="dk1"/>
          </a:fillRef>
          <a:effectRef idx="0">
            <a:schemeClr val="dk1"/>
          </a:effectRef>
          <a:fontRef idx="minor">
            <a:schemeClr val="tx1"/>
          </a:fontRef>
        </p:style>
        <p:txBody>
          <a:bodyPr/>
          <a:lstStyle/>
          <a:p>
            <a:pPr eaLnBrk="1" hangingPunct="1">
              <a:defRPr/>
            </a:pPr>
            <a:endParaRPr lang="zh-TW" altLang="en-US"/>
          </a:p>
        </p:txBody>
      </p:sp>
    </p:spTree>
    <p:extLst>
      <p:ext uri="{BB962C8B-B14F-4D97-AF65-F5344CB8AC3E}">
        <p14:creationId xmlns:p14="http://schemas.microsoft.com/office/powerpoint/2010/main" val="760826409"/>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矩形 2"/>
          <p:cNvSpPr>
            <a:spLocks noChangeArrowheads="1"/>
          </p:cNvSpPr>
          <p:nvPr/>
        </p:nvSpPr>
        <p:spPr bwMode="auto">
          <a:xfrm>
            <a:off x="252413" y="765175"/>
            <a:ext cx="88915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在提取過程中，把鐵礦石、焦炭 和 石灰石 的混合物從鼓風爐的頂部加入。</a:t>
            </a:r>
          </a:p>
        </p:txBody>
      </p:sp>
      <p:sp>
        <p:nvSpPr>
          <p:cNvPr id="58372" name="矩形 3"/>
          <p:cNvSpPr>
            <a:spLocks noChangeArrowheads="1"/>
          </p:cNvSpPr>
          <p:nvPr/>
        </p:nvSpPr>
        <p:spPr bwMode="auto">
          <a:xfrm>
            <a:off x="252413" y="2272828"/>
            <a:ext cx="85677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然後從爐的底部輸入熱空氣，空氣中的氧會與焦炭發生一連串化學反應，生成 </a:t>
            </a:r>
            <a:r>
              <a:rPr lang="zh-TW" altLang="en-US" sz="3200" b="1">
                <a:solidFill>
                  <a:srgbClr val="0000FF"/>
                </a:solidFill>
              </a:rPr>
              <a:t>一氧化碳</a:t>
            </a:r>
            <a:r>
              <a:rPr lang="zh-TW" altLang="en-US" sz="2800"/>
              <a:t>。 </a:t>
            </a:r>
          </a:p>
        </p:txBody>
      </p:sp>
      <p:sp>
        <p:nvSpPr>
          <p:cNvPr id="58373" name="矩形 5"/>
          <p:cNvSpPr>
            <a:spLocks noChangeArrowheads="1"/>
          </p:cNvSpPr>
          <p:nvPr/>
        </p:nvSpPr>
        <p:spPr bwMode="auto">
          <a:xfrm>
            <a:off x="250825" y="3924969"/>
            <a:ext cx="87852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一氧化碳 會除去 氧化鐵</a:t>
            </a:r>
            <a:r>
              <a:rPr lang="en-US" altLang="zh-TW" sz="2800"/>
              <a:t>(III) </a:t>
            </a:r>
            <a:r>
              <a:rPr lang="zh-TW" altLang="en-US" sz="2800"/>
              <a:t>中的 氧，生成 鐵 金屬。</a:t>
            </a:r>
          </a:p>
        </p:txBody>
      </p:sp>
      <p:sp>
        <p:nvSpPr>
          <p:cNvPr id="52229" name="文字方塊 4"/>
          <p:cNvSpPr txBox="1">
            <a:spLocks noChangeArrowheads="1"/>
          </p:cNvSpPr>
          <p:nvPr/>
        </p:nvSpPr>
        <p:spPr bwMode="auto">
          <a:xfrm>
            <a:off x="1114425" y="4797152"/>
            <a:ext cx="77787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800"/>
              <a:t>氧化鐵</a:t>
            </a:r>
            <a:r>
              <a:rPr lang="en-US" altLang="zh-TW" sz="2800"/>
              <a:t>(III) + </a:t>
            </a:r>
            <a:r>
              <a:rPr lang="zh-TW" altLang="en-US" sz="3200" b="1">
                <a:solidFill>
                  <a:srgbClr val="0000FF"/>
                </a:solidFill>
              </a:rPr>
              <a:t>一氧化碳</a:t>
            </a:r>
            <a:r>
              <a:rPr lang="zh-TW" altLang="en-US" sz="2800"/>
              <a:t> </a:t>
            </a:r>
            <a:r>
              <a:rPr lang="zh-TW" altLang="en-US" sz="2800">
                <a:sym typeface="Symbol" pitchFamily="18" charset="2"/>
              </a:rPr>
              <a:t> </a:t>
            </a:r>
            <a:r>
              <a:rPr lang="zh-TW" altLang="en-US" sz="3200" b="1" u="sng">
                <a:solidFill>
                  <a:srgbClr val="FF0000"/>
                </a:solidFill>
                <a:sym typeface="Symbol" pitchFamily="18" charset="2"/>
              </a:rPr>
              <a:t>鐵</a:t>
            </a:r>
            <a:r>
              <a:rPr lang="zh-TW" altLang="en-US" sz="3200"/>
              <a:t> </a:t>
            </a:r>
            <a:r>
              <a:rPr lang="en-US" altLang="zh-TW" sz="3200"/>
              <a:t>+ </a:t>
            </a:r>
            <a:r>
              <a:rPr lang="zh-TW" altLang="en-US" sz="3200" b="1" u="sng">
                <a:solidFill>
                  <a:srgbClr val="FF0000"/>
                </a:solidFill>
              </a:rPr>
              <a:t>二氧化碳</a:t>
            </a:r>
          </a:p>
        </p:txBody>
      </p:sp>
    </p:spTree>
    <p:extLst>
      <p:ext uri="{BB962C8B-B14F-4D97-AF65-F5344CB8AC3E}">
        <p14:creationId xmlns:p14="http://schemas.microsoft.com/office/powerpoint/2010/main" val="989052485"/>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a:spLocks noChangeArrowheads="1"/>
          </p:cNvSpPr>
          <p:nvPr/>
        </p:nvSpPr>
        <p:spPr bwMode="auto">
          <a:xfrm>
            <a:off x="251716" y="692696"/>
            <a:ext cx="4032250"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電解熔融的金屬礦石</a:t>
            </a:r>
            <a:endParaRPr lang="en-US" altLang="zh-TW" sz="3200" b="1" dirty="0">
              <a:solidFill>
                <a:srgbClr val="CC0000"/>
              </a:solidFill>
              <a:latin typeface="+mj-lt"/>
            </a:endParaRPr>
          </a:p>
        </p:txBody>
      </p:sp>
      <p:sp>
        <p:nvSpPr>
          <p:cNvPr id="59396" name="矩形 4"/>
          <p:cNvSpPr>
            <a:spLocks noChangeArrowheads="1"/>
          </p:cNvSpPr>
          <p:nvPr/>
        </p:nvSpPr>
        <p:spPr bwMode="auto">
          <a:xfrm>
            <a:off x="324742" y="1825055"/>
            <a:ext cx="8567738"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3200" b="1" dirty="0">
                <a:solidFill>
                  <a:srgbClr val="0000FF"/>
                </a:solidFill>
              </a:rPr>
              <a:t>電解</a:t>
            </a:r>
            <a:r>
              <a:rPr lang="zh-TW" altLang="en-US" sz="2800" b="1" dirty="0">
                <a:solidFill>
                  <a:srgbClr val="3399FF"/>
                </a:solidFill>
              </a:rPr>
              <a:t> </a:t>
            </a:r>
            <a:r>
              <a:rPr lang="zh-TW" altLang="en-US" sz="2800" dirty="0"/>
              <a:t>可用於提取一些較活潑的金屬 </a:t>
            </a:r>
            <a:r>
              <a:rPr lang="en-US" altLang="zh-TW" sz="2800" dirty="0"/>
              <a:t>(</a:t>
            </a:r>
            <a:r>
              <a:rPr lang="zh-TW" altLang="en-US" sz="2800" dirty="0"/>
              <a:t>例如 </a:t>
            </a:r>
            <a:r>
              <a:rPr lang="zh-TW" altLang="en-US" sz="3200" b="1" u="sng" dirty="0">
                <a:solidFill>
                  <a:srgbClr val="FF0000"/>
                </a:solidFill>
              </a:rPr>
              <a:t>鈉</a:t>
            </a:r>
            <a:r>
              <a:rPr lang="zh-TW" altLang="en-US" sz="2800" dirty="0"/>
              <a:t>、</a:t>
            </a:r>
            <a:r>
              <a:rPr lang="zh-TW" altLang="en-US" sz="3200" b="1" u="sng" dirty="0">
                <a:solidFill>
                  <a:srgbClr val="FF0000"/>
                </a:solidFill>
              </a:rPr>
              <a:t>鎂</a:t>
            </a:r>
            <a:r>
              <a:rPr lang="zh-TW" altLang="en-US" sz="3200" dirty="0"/>
              <a:t> </a:t>
            </a:r>
            <a:r>
              <a:rPr lang="zh-TW" altLang="en-US" sz="2800" dirty="0"/>
              <a:t>和 </a:t>
            </a:r>
            <a:r>
              <a:rPr lang="zh-TW" altLang="en-US" sz="3200" b="1" u="sng" dirty="0">
                <a:solidFill>
                  <a:srgbClr val="FF0000"/>
                </a:solidFill>
              </a:rPr>
              <a:t>鋁</a:t>
            </a:r>
            <a:r>
              <a:rPr lang="en-US" altLang="zh-TW" sz="2800" dirty="0"/>
              <a:t>) </a:t>
            </a:r>
            <a:r>
              <a:rPr lang="zh-TW" altLang="en-US" sz="2800" dirty="0"/>
              <a:t>，它是一個成本昂貴的方法。</a:t>
            </a:r>
          </a:p>
        </p:txBody>
      </p:sp>
      <p:sp>
        <p:nvSpPr>
          <p:cNvPr id="59397" name="矩形 3"/>
          <p:cNvSpPr>
            <a:spLocks noChangeArrowheads="1"/>
          </p:cNvSpPr>
          <p:nvPr/>
        </p:nvSpPr>
        <p:spPr bwMode="auto">
          <a:xfrm>
            <a:off x="324741" y="3416845"/>
            <a:ext cx="85677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透過電解鋁土礦，可把當中的鋁提取出來。</a:t>
            </a:r>
          </a:p>
        </p:txBody>
      </p:sp>
      <p:sp>
        <p:nvSpPr>
          <p:cNvPr id="59398" name="矩形 5"/>
          <p:cNvSpPr>
            <a:spLocks noChangeArrowheads="1"/>
          </p:cNvSpPr>
          <p:nvPr/>
        </p:nvSpPr>
        <p:spPr bwMode="auto">
          <a:xfrm>
            <a:off x="323154" y="4429224"/>
            <a:ext cx="85693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電解時，先要把 </a:t>
            </a:r>
            <a:r>
              <a:rPr lang="zh-TW" altLang="en-US" sz="2800" b="1"/>
              <a:t>純淨的 </a:t>
            </a:r>
            <a:r>
              <a:rPr lang="zh-TW" altLang="en-US" sz="3200" b="1">
                <a:solidFill>
                  <a:srgbClr val="0000FF"/>
                </a:solidFill>
              </a:rPr>
              <a:t>礦石熔化</a:t>
            </a:r>
            <a:r>
              <a:rPr lang="zh-TW" altLang="en-US" sz="2800"/>
              <a:t>，然後通電把金屬從礦石中提取出來。</a:t>
            </a:r>
          </a:p>
        </p:txBody>
      </p:sp>
    </p:spTree>
    <p:extLst>
      <p:ext uri="{BB962C8B-B14F-4D97-AF65-F5344CB8AC3E}">
        <p14:creationId xmlns:p14="http://schemas.microsoft.com/office/powerpoint/2010/main" val="727463501"/>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群組 1"/>
          <p:cNvGrpSpPr>
            <a:grpSpLocks/>
          </p:cNvGrpSpPr>
          <p:nvPr/>
        </p:nvGrpSpPr>
        <p:grpSpPr bwMode="auto">
          <a:xfrm>
            <a:off x="1908175" y="2241575"/>
            <a:ext cx="6186488" cy="3670300"/>
            <a:chOff x="1915284" y="2131054"/>
            <a:chExt cx="6186510" cy="3671455"/>
          </a:xfrm>
        </p:grpSpPr>
        <p:pic>
          <p:nvPicPr>
            <p:cNvPr id="29711" name="Picture 17" descr="D:\Shared\From Judy\2nd Figures\Chem 10 pics\d10003_0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15284" y="2131054"/>
              <a:ext cx="6186510" cy="3600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直線接點 25"/>
            <p:cNvCxnSpPr/>
            <p:nvPr/>
          </p:nvCxnSpPr>
          <p:spPr>
            <a:xfrm>
              <a:off x="4748982" y="5443621"/>
              <a:ext cx="0" cy="3588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421" name="文字方塊 15"/>
          <p:cNvSpPr txBox="1">
            <a:spLocks noChangeArrowheads="1"/>
          </p:cNvSpPr>
          <p:nvPr/>
        </p:nvSpPr>
        <p:spPr bwMode="auto">
          <a:xfrm>
            <a:off x="7602538" y="2287612"/>
            <a:ext cx="14398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石墨</a:t>
            </a:r>
          </a:p>
          <a:p>
            <a:pPr eaLnBrk="1" hangingPunct="1"/>
            <a:r>
              <a:rPr lang="en-US" altLang="zh-TW"/>
              <a:t>(</a:t>
            </a:r>
            <a:r>
              <a:rPr lang="zh-TW" altLang="en-US"/>
              <a:t>負電極</a:t>
            </a:r>
            <a:r>
              <a:rPr lang="en-US" altLang="zh-TW"/>
              <a:t>)</a:t>
            </a:r>
            <a:endParaRPr lang="zh-TW" altLang="en-US"/>
          </a:p>
        </p:txBody>
      </p:sp>
      <p:sp>
        <p:nvSpPr>
          <p:cNvPr id="60422" name="文字方塊 16"/>
          <p:cNvSpPr txBox="1">
            <a:spLocks noChangeArrowheads="1"/>
          </p:cNvSpPr>
          <p:nvPr/>
        </p:nvSpPr>
        <p:spPr bwMode="auto">
          <a:xfrm>
            <a:off x="1084263" y="5140350"/>
            <a:ext cx="1020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熔融鋁</a:t>
            </a:r>
          </a:p>
        </p:txBody>
      </p:sp>
      <p:sp>
        <p:nvSpPr>
          <p:cNvPr id="60423" name="文字方塊 18"/>
          <p:cNvSpPr txBox="1">
            <a:spLocks noChangeArrowheads="1"/>
          </p:cNvSpPr>
          <p:nvPr/>
        </p:nvSpPr>
        <p:spPr bwMode="auto">
          <a:xfrm>
            <a:off x="7707313" y="5842025"/>
            <a:ext cx="12303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喉管插孔</a:t>
            </a:r>
          </a:p>
        </p:txBody>
      </p:sp>
      <p:sp>
        <p:nvSpPr>
          <p:cNvPr id="60424" name="文字方塊 19"/>
          <p:cNvSpPr txBox="1">
            <a:spLocks noChangeArrowheads="1"/>
          </p:cNvSpPr>
          <p:nvPr/>
        </p:nvSpPr>
        <p:spPr bwMode="auto">
          <a:xfrm>
            <a:off x="182563" y="3971950"/>
            <a:ext cx="1935162"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鋁礦石 </a:t>
            </a:r>
            <a:r>
              <a:rPr lang="en-US" altLang="zh-TW"/>
              <a:t>(</a:t>
            </a:r>
            <a:r>
              <a:rPr lang="zh-TW" altLang="en-US"/>
              <a:t>鋁土礦</a:t>
            </a:r>
            <a:r>
              <a:rPr lang="en-US" altLang="zh-TW"/>
              <a:t>)</a:t>
            </a:r>
            <a:r>
              <a:rPr lang="zh-TW" altLang="en-US"/>
              <a:t>和冰晶石的熔融混合物</a:t>
            </a:r>
          </a:p>
        </p:txBody>
      </p:sp>
      <p:sp>
        <p:nvSpPr>
          <p:cNvPr id="60426" name="文字方塊 18"/>
          <p:cNvSpPr txBox="1">
            <a:spLocks noChangeArrowheads="1"/>
          </p:cNvSpPr>
          <p:nvPr/>
        </p:nvSpPr>
        <p:spPr bwMode="auto">
          <a:xfrm>
            <a:off x="4419600" y="5870600"/>
            <a:ext cx="936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鋼槽</a:t>
            </a:r>
          </a:p>
        </p:txBody>
      </p:sp>
      <p:sp>
        <p:nvSpPr>
          <p:cNvPr id="60427" name="文字方塊 15"/>
          <p:cNvSpPr txBox="1">
            <a:spLocks noChangeArrowheads="1"/>
          </p:cNvSpPr>
          <p:nvPr/>
        </p:nvSpPr>
        <p:spPr bwMode="auto">
          <a:xfrm>
            <a:off x="976313" y="2241575"/>
            <a:ext cx="19446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石墨 </a:t>
            </a:r>
            <a:r>
              <a:rPr lang="en-US" altLang="zh-TW"/>
              <a:t>(</a:t>
            </a:r>
            <a:r>
              <a:rPr lang="zh-TW" altLang="en-US"/>
              <a:t>正電極</a:t>
            </a:r>
            <a:r>
              <a:rPr lang="en-US" altLang="zh-TW"/>
              <a:t>)</a:t>
            </a:r>
            <a:endParaRPr lang="zh-TW" altLang="en-US"/>
          </a:p>
        </p:txBody>
      </p:sp>
      <p:sp>
        <p:nvSpPr>
          <p:cNvPr id="29706" name="文字方塊 6"/>
          <p:cNvSpPr txBox="1">
            <a:spLocks noChangeArrowheads="1"/>
          </p:cNvSpPr>
          <p:nvPr/>
        </p:nvSpPr>
        <p:spPr bwMode="auto">
          <a:xfrm>
            <a:off x="2635250" y="1046163"/>
            <a:ext cx="15763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en-US" altLang="zh-TW">
                <a:solidFill>
                  <a:srgbClr val="3399FF"/>
                </a:solidFill>
              </a:rPr>
              <a:t>(</a:t>
            </a:r>
            <a:r>
              <a:rPr lang="zh-TW" altLang="en-US">
                <a:solidFill>
                  <a:srgbClr val="3399FF"/>
                </a:solidFill>
              </a:rPr>
              <a:t>來自鋁土礦</a:t>
            </a:r>
            <a:r>
              <a:rPr lang="en-US" altLang="zh-TW">
                <a:solidFill>
                  <a:srgbClr val="3399FF"/>
                </a:solidFill>
              </a:rPr>
              <a:t>)</a:t>
            </a:r>
            <a:endParaRPr lang="zh-TW" altLang="en-US">
              <a:solidFill>
                <a:srgbClr val="3399FF"/>
              </a:solidFill>
            </a:endParaRPr>
          </a:p>
        </p:txBody>
      </p:sp>
      <p:sp>
        <p:nvSpPr>
          <p:cNvPr id="29708" name="文字方塊 1"/>
          <p:cNvSpPr txBox="1">
            <a:spLocks noChangeArrowheads="1"/>
          </p:cNvSpPr>
          <p:nvPr/>
        </p:nvSpPr>
        <p:spPr bwMode="auto">
          <a:xfrm>
            <a:off x="2627313" y="549275"/>
            <a:ext cx="4176712"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800"/>
              <a:t>氧化鋁 </a:t>
            </a:r>
            <a:r>
              <a:rPr lang="zh-TW" altLang="en-US" sz="2800">
                <a:sym typeface="Symbol" pitchFamily="18" charset="2"/>
              </a:rPr>
              <a:t> </a:t>
            </a:r>
            <a:r>
              <a:rPr lang="zh-TW" altLang="en-US" sz="3200" b="1" u="sng">
                <a:solidFill>
                  <a:srgbClr val="FF0000"/>
                </a:solidFill>
                <a:sym typeface="Symbol" pitchFamily="18" charset="2"/>
              </a:rPr>
              <a:t>鋁</a:t>
            </a:r>
            <a:r>
              <a:rPr lang="zh-TW" altLang="en-US" sz="3200"/>
              <a:t> </a:t>
            </a:r>
            <a:r>
              <a:rPr lang="en-US" altLang="zh-TW" sz="3200"/>
              <a:t>+ </a:t>
            </a:r>
            <a:r>
              <a:rPr lang="zh-TW" altLang="en-US" sz="3200" b="1" u="sng">
                <a:solidFill>
                  <a:srgbClr val="FF0000"/>
                </a:solidFill>
              </a:rPr>
              <a:t>氧</a:t>
            </a:r>
          </a:p>
        </p:txBody>
      </p:sp>
      <p:sp>
        <p:nvSpPr>
          <p:cNvPr id="29710" name="文字方塊 5"/>
          <p:cNvSpPr txBox="1">
            <a:spLocks noChangeArrowheads="1"/>
          </p:cNvSpPr>
          <p:nvPr/>
        </p:nvSpPr>
        <p:spPr bwMode="auto">
          <a:xfrm>
            <a:off x="4141788" y="450850"/>
            <a:ext cx="862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a:solidFill>
                  <a:srgbClr val="FF33CC"/>
                </a:solidFill>
              </a:rPr>
              <a:t>電力</a:t>
            </a:r>
          </a:p>
        </p:txBody>
      </p:sp>
    </p:spTree>
    <p:extLst>
      <p:ext uri="{BB962C8B-B14F-4D97-AF65-F5344CB8AC3E}">
        <p14:creationId xmlns:p14="http://schemas.microsoft.com/office/powerpoint/2010/main" val="415027571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1336526"/>
            <a:ext cx="3676650" cy="3676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541" name="矩形 4"/>
          <p:cNvSpPr>
            <a:spLocks noChangeArrowheads="1"/>
          </p:cNvSpPr>
          <p:nvPr/>
        </p:nvSpPr>
        <p:spPr bwMode="auto">
          <a:xfrm>
            <a:off x="144463" y="2359679"/>
            <a:ext cx="1295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原子核</a:t>
            </a:r>
          </a:p>
        </p:txBody>
      </p:sp>
      <p:sp>
        <p:nvSpPr>
          <p:cNvPr id="65542" name="矩形 5"/>
          <p:cNvSpPr>
            <a:spLocks noChangeArrowheads="1"/>
          </p:cNvSpPr>
          <p:nvPr/>
        </p:nvSpPr>
        <p:spPr bwMode="auto">
          <a:xfrm>
            <a:off x="5148263" y="1311929"/>
            <a:ext cx="33115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第一層 </a:t>
            </a:r>
            <a:r>
              <a:rPr lang="en-US" altLang="zh-TW" sz="2000"/>
              <a:t>— </a:t>
            </a:r>
            <a:r>
              <a:rPr lang="zh-TW" altLang="en-US" sz="2000"/>
              <a:t>最多容納</a:t>
            </a:r>
            <a:r>
              <a:rPr lang="en-US" altLang="zh-TW" sz="2000"/>
              <a:t>2</a:t>
            </a:r>
            <a:r>
              <a:rPr lang="zh-TW" altLang="en-US" sz="2000"/>
              <a:t>個電子</a:t>
            </a:r>
          </a:p>
        </p:txBody>
      </p:sp>
      <p:sp>
        <p:nvSpPr>
          <p:cNvPr id="65543" name="矩形 6"/>
          <p:cNvSpPr>
            <a:spLocks noChangeArrowheads="1"/>
          </p:cNvSpPr>
          <p:nvPr/>
        </p:nvSpPr>
        <p:spPr bwMode="auto">
          <a:xfrm>
            <a:off x="5148263" y="2104092"/>
            <a:ext cx="39957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第二層 </a:t>
            </a:r>
            <a:r>
              <a:rPr lang="en-US" altLang="zh-TW" sz="2000"/>
              <a:t>— </a:t>
            </a:r>
            <a:r>
              <a:rPr lang="zh-TW" altLang="en-US" sz="2000"/>
              <a:t>最多容納</a:t>
            </a:r>
            <a:r>
              <a:rPr lang="en-US" altLang="zh-TW" sz="2000"/>
              <a:t>8</a:t>
            </a:r>
            <a:r>
              <a:rPr lang="zh-TW" altLang="en-US" sz="2000"/>
              <a:t>個電子</a:t>
            </a:r>
          </a:p>
        </p:txBody>
      </p:sp>
      <p:sp>
        <p:nvSpPr>
          <p:cNvPr id="65544" name="矩形 7"/>
          <p:cNvSpPr>
            <a:spLocks noChangeArrowheads="1"/>
          </p:cNvSpPr>
          <p:nvPr/>
        </p:nvSpPr>
        <p:spPr bwMode="auto">
          <a:xfrm>
            <a:off x="5435600" y="2967692"/>
            <a:ext cx="3600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第三層 </a:t>
            </a:r>
            <a:r>
              <a:rPr lang="en-US" altLang="zh-TW" sz="2000"/>
              <a:t>— </a:t>
            </a:r>
            <a:r>
              <a:rPr lang="zh-TW" altLang="en-US" sz="2000"/>
              <a:t>最多容納</a:t>
            </a:r>
            <a:r>
              <a:rPr lang="en-US" altLang="zh-TW" sz="2000"/>
              <a:t>18</a:t>
            </a:r>
            <a:r>
              <a:rPr lang="zh-TW" altLang="en-US" sz="2000"/>
              <a:t>個電子</a:t>
            </a:r>
          </a:p>
        </p:txBody>
      </p:sp>
      <p:sp>
        <p:nvSpPr>
          <p:cNvPr id="65545" name="矩形 8"/>
          <p:cNvSpPr>
            <a:spLocks noChangeArrowheads="1"/>
          </p:cNvSpPr>
          <p:nvPr/>
        </p:nvSpPr>
        <p:spPr bwMode="auto">
          <a:xfrm>
            <a:off x="5292725" y="3864629"/>
            <a:ext cx="3600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第四層 </a:t>
            </a:r>
            <a:r>
              <a:rPr lang="en-US" altLang="zh-TW" sz="2000"/>
              <a:t>— </a:t>
            </a:r>
            <a:r>
              <a:rPr lang="zh-TW" altLang="en-US" sz="2000"/>
              <a:t>最多容納</a:t>
            </a:r>
            <a:r>
              <a:rPr lang="en-US" altLang="zh-TW" sz="2000"/>
              <a:t>32</a:t>
            </a:r>
            <a:r>
              <a:rPr lang="zh-TW" altLang="en-US" sz="2000"/>
              <a:t>個電子</a:t>
            </a:r>
          </a:p>
        </p:txBody>
      </p:sp>
      <p:sp>
        <p:nvSpPr>
          <p:cNvPr id="100362" name="矩形 12"/>
          <p:cNvSpPr>
            <a:spLocks noChangeArrowheads="1"/>
          </p:cNvSpPr>
          <p:nvPr/>
        </p:nvSpPr>
        <p:spPr bwMode="auto">
          <a:xfrm>
            <a:off x="250825" y="5519440"/>
            <a:ext cx="8424863"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buFontTx/>
              <a:buBlip>
                <a:blip r:embed="rId3"/>
              </a:buBlip>
            </a:pPr>
            <a:r>
              <a:rPr lang="zh-TW" altLang="en-US" sz="2800"/>
              <a:t>電子在各電子層上的排列方式稱為 </a:t>
            </a:r>
            <a:r>
              <a:rPr lang="zh-TW" altLang="en-US" sz="3200" b="1">
                <a:solidFill>
                  <a:srgbClr val="3399FF"/>
                </a:solidFill>
              </a:rPr>
              <a:t>電子排佈</a:t>
            </a:r>
            <a:r>
              <a:rPr lang="zh-TW" altLang="en-US" sz="2800"/>
              <a:t> </a:t>
            </a:r>
            <a:r>
              <a:rPr lang="en-US" altLang="zh-TW" sz="2800"/>
              <a:t>(</a:t>
            </a:r>
            <a:r>
              <a:rPr lang="zh-TW" altLang="en-US" sz="2800"/>
              <a:t>或</a:t>
            </a:r>
            <a:r>
              <a:rPr lang="zh-TW" altLang="en-US" sz="3200" b="1">
                <a:solidFill>
                  <a:srgbClr val="3399FF"/>
                </a:solidFill>
              </a:rPr>
              <a:t>電子組態</a:t>
            </a:r>
            <a:r>
              <a:rPr lang="en-US" altLang="zh-TW" sz="2800"/>
              <a:t>)</a:t>
            </a:r>
            <a:r>
              <a:rPr lang="zh-TW" altLang="en-US" sz="2800"/>
              <a:t>。</a:t>
            </a:r>
          </a:p>
        </p:txBody>
      </p:sp>
      <p:cxnSp>
        <p:nvCxnSpPr>
          <p:cNvPr id="3" name="直線接點 2"/>
          <p:cNvCxnSpPr/>
          <p:nvPr/>
        </p:nvCxnSpPr>
        <p:spPr>
          <a:xfrm>
            <a:off x="1044575" y="2608917"/>
            <a:ext cx="2197100" cy="5381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a:stCxn id="65542" idx="1"/>
          </p:cNvCxnSpPr>
          <p:nvPr/>
        </p:nvCxnSpPr>
        <p:spPr>
          <a:xfrm flipH="1">
            <a:off x="3708400" y="1510367"/>
            <a:ext cx="1439863" cy="12477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a:endCxn id="65543" idx="1"/>
          </p:cNvCxnSpPr>
          <p:nvPr/>
        </p:nvCxnSpPr>
        <p:spPr>
          <a:xfrm flipV="1">
            <a:off x="4284663" y="2302529"/>
            <a:ext cx="863600" cy="6635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a:endCxn id="65544" idx="1"/>
          </p:cNvCxnSpPr>
          <p:nvPr/>
        </p:nvCxnSpPr>
        <p:spPr>
          <a:xfrm>
            <a:off x="4716463" y="3166129"/>
            <a:ext cx="7191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接點 15"/>
          <p:cNvCxnSpPr>
            <a:endCxn id="65545" idx="1"/>
          </p:cNvCxnSpPr>
          <p:nvPr/>
        </p:nvCxnSpPr>
        <p:spPr>
          <a:xfrm>
            <a:off x="4932363" y="3863042"/>
            <a:ext cx="360362" cy="2000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ctangle 8"/>
          <p:cNvSpPr>
            <a:spLocks noChangeArrowheads="1"/>
          </p:cNvSpPr>
          <p:nvPr/>
        </p:nvSpPr>
        <p:spPr bwMode="auto">
          <a:xfrm>
            <a:off x="323850" y="188640"/>
            <a:ext cx="40322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200" b="1" dirty="0" smtClean="0">
                <a:solidFill>
                  <a:srgbClr val="800080"/>
                </a:solidFill>
              </a:rPr>
              <a:t>原子</a:t>
            </a:r>
            <a:r>
              <a:rPr lang="zh-TW" altLang="en-US" sz="3200" b="1" dirty="0">
                <a:solidFill>
                  <a:srgbClr val="800080"/>
                </a:solidFill>
              </a:rPr>
              <a:t>的電子排佈</a:t>
            </a:r>
            <a:endParaRPr lang="en-US" altLang="zh-TW" sz="3200" b="1" dirty="0">
              <a:solidFill>
                <a:srgbClr val="800080"/>
              </a:solidFill>
            </a:endParaRPr>
          </a:p>
        </p:txBody>
      </p:sp>
    </p:spTree>
    <p:extLst>
      <p:ext uri="{BB962C8B-B14F-4D97-AF65-F5344CB8AC3E}">
        <p14:creationId xmlns:p14="http://schemas.microsoft.com/office/powerpoint/2010/main" val="4177876363"/>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4"/>
          <p:cNvSpPr>
            <a:spLocks noChangeArrowheads="1"/>
          </p:cNvSpPr>
          <p:nvPr/>
        </p:nvSpPr>
        <p:spPr bwMode="auto">
          <a:xfrm>
            <a:off x="2987824" y="3291706"/>
            <a:ext cx="2786062"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zh-TW" altLang="en-US" sz="3600" b="1" dirty="0">
                <a:solidFill>
                  <a:srgbClr val="006600"/>
                </a:solidFill>
              </a:rPr>
              <a:t>金屬的活性</a:t>
            </a:r>
            <a:endParaRPr kumimoji="0" lang="en-US" altLang="zh-TW" sz="3600" b="1" dirty="0">
              <a:solidFill>
                <a:srgbClr val="006600"/>
              </a:solidFill>
            </a:endParaRPr>
          </a:p>
        </p:txBody>
      </p:sp>
      <p:sp>
        <p:nvSpPr>
          <p:cNvPr id="10" name="Rectangle 3"/>
          <p:cNvSpPr>
            <a:spLocks noChangeArrowheads="1"/>
          </p:cNvSpPr>
          <p:nvPr/>
        </p:nvSpPr>
        <p:spPr bwMode="auto">
          <a:xfrm>
            <a:off x="3203848" y="2132856"/>
            <a:ext cx="2305050" cy="769937"/>
          </a:xfrm>
          <a:prstGeom prst="rect">
            <a:avLst/>
          </a:prstGeom>
          <a:solidFill>
            <a:srgbClr val="00660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latin typeface="Arial" charset="0"/>
              </a:rPr>
              <a:t>第 </a:t>
            </a:r>
            <a:r>
              <a:rPr lang="en-US" altLang="zh-TW" sz="4400" b="1" dirty="0">
                <a:solidFill>
                  <a:schemeClr val="bg1"/>
                </a:solidFill>
                <a:effectLst>
                  <a:outerShdw blurRad="38100" dist="38100" dir="2700000" algn="tl">
                    <a:srgbClr val="000000"/>
                  </a:outerShdw>
                </a:effectLst>
                <a:latin typeface="Arial" charset="0"/>
              </a:rPr>
              <a:t>11</a:t>
            </a:r>
            <a:r>
              <a:rPr lang="en-US" altLang="zh-TW" sz="4400" b="1" dirty="0">
                <a:solidFill>
                  <a:srgbClr val="FFFF00"/>
                </a:solidFill>
                <a:effectLst>
                  <a:outerShdw blurRad="38100" dist="38100" dir="2700000" algn="tl">
                    <a:srgbClr val="000000"/>
                  </a:outerShdw>
                </a:effectLst>
                <a:latin typeface="Arial" charset="0"/>
              </a:rPr>
              <a:t> </a:t>
            </a:r>
            <a:r>
              <a:rPr lang="zh-TW" altLang="en-US" sz="4400" b="1" dirty="0">
                <a:solidFill>
                  <a:srgbClr val="FFFF00"/>
                </a:solidFill>
                <a:effectLst>
                  <a:outerShdw blurRad="38100" dist="38100" dir="2700000" algn="tl">
                    <a:srgbClr val="000000"/>
                  </a:outerShdw>
                </a:effectLst>
                <a:latin typeface="Arial" charset="0"/>
              </a:rPr>
              <a:t>章</a:t>
            </a:r>
            <a:endParaRPr kumimoji="0" lang="en-US" altLang="zh-TW" sz="4400" b="1" dirty="0">
              <a:solidFill>
                <a:srgbClr val="FFFF00"/>
              </a:solidFill>
              <a:effectLst>
                <a:outerShdw blurRad="38100" dist="38100" dir="2700000" algn="tl">
                  <a:srgbClr val="000000"/>
                </a:outerShdw>
              </a:effectLst>
              <a:latin typeface="+mn-lt"/>
              <a:ea typeface="+mn-ea"/>
            </a:endParaRPr>
          </a:p>
        </p:txBody>
      </p:sp>
    </p:spTree>
    <p:extLst>
      <p:ext uri="{BB962C8B-B14F-4D97-AF65-F5344CB8AC3E}">
        <p14:creationId xmlns:p14="http://schemas.microsoft.com/office/powerpoint/2010/main" val="3743484495"/>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4"/>
          <p:cNvSpPr txBox="1">
            <a:spLocks noChangeArrowheads="1"/>
          </p:cNvSpPr>
          <p:nvPr/>
        </p:nvSpPr>
        <p:spPr bwMode="auto">
          <a:xfrm>
            <a:off x="395288" y="2708275"/>
            <a:ext cx="82804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spcBef>
                <a:spcPct val="50000"/>
              </a:spcBef>
            </a:pPr>
            <a:r>
              <a:rPr lang="zh-TW" altLang="en-US" sz="5400" b="1">
                <a:solidFill>
                  <a:srgbClr val="CC0000"/>
                </a:solidFill>
              </a:rPr>
              <a:t>金屬與空氣（氧）的反應</a:t>
            </a:r>
          </a:p>
        </p:txBody>
      </p:sp>
    </p:spTree>
    <p:extLst>
      <p:ext uri="{BB962C8B-B14F-4D97-AF65-F5344CB8AC3E}">
        <p14:creationId xmlns:p14="http://schemas.microsoft.com/office/powerpoint/2010/main" val="4093029530"/>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66" name="Rectangle 54"/>
          <p:cNvSpPr>
            <a:spLocks noChangeArrowheads="1"/>
          </p:cNvSpPr>
          <p:nvPr/>
        </p:nvSpPr>
        <p:spPr bwMode="auto">
          <a:xfrm>
            <a:off x="6085012" y="2539448"/>
            <a:ext cx="2413000" cy="8842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金屬 </a:t>
            </a:r>
            <a:r>
              <a:rPr kumimoji="0" lang="en-US" altLang="zh-TW" sz="2400"/>
              <a:t>+ </a:t>
            </a:r>
            <a:r>
              <a:rPr kumimoji="0" lang="zh-TW" altLang="en-US" sz="2400"/>
              <a:t>氧 </a:t>
            </a:r>
            <a:endParaRPr kumimoji="0" lang="en-US" altLang="zh-TW" sz="2400"/>
          </a:p>
          <a:p>
            <a:pPr eaLnBrk="1" hangingPunct="1"/>
            <a:r>
              <a:rPr kumimoji="0" lang="en-US" altLang="zh-TW" sz="2400">
                <a:sym typeface="Symbol" pitchFamily="18" charset="2"/>
              </a:rPr>
              <a:t></a:t>
            </a:r>
            <a:r>
              <a:rPr kumimoji="0" lang="en-US" altLang="zh-TW" sz="2400">
                <a:sym typeface="Wingdings" pitchFamily="2" charset="2"/>
              </a:rPr>
              <a:t> </a:t>
            </a:r>
            <a:r>
              <a:rPr kumimoji="0" lang="zh-TW" altLang="en-US" sz="2800" b="1" u="sng">
                <a:solidFill>
                  <a:srgbClr val="FF0000"/>
                </a:solidFill>
              </a:rPr>
              <a:t>金屬氧化物</a:t>
            </a:r>
          </a:p>
        </p:txBody>
      </p:sp>
      <p:graphicFrame>
        <p:nvGraphicFramePr>
          <p:cNvPr id="2" name="Group 271"/>
          <p:cNvGraphicFramePr>
            <a:graphicFrameLocks noGrp="1"/>
          </p:cNvGraphicFramePr>
          <p:nvPr>
            <p:extLst>
              <p:ext uri="{D42A27DB-BD31-4B8C-83A1-F6EECF244321}">
                <p14:modId xmlns:p14="http://schemas.microsoft.com/office/powerpoint/2010/main" val="764077402"/>
              </p:ext>
            </p:extLst>
          </p:nvPr>
        </p:nvGraphicFramePr>
        <p:xfrm>
          <a:off x="2411537" y="553486"/>
          <a:ext cx="6048375" cy="5611818"/>
        </p:xfrm>
        <a:graphic>
          <a:graphicData uri="http://schemas.openxmlformats.org/drawingml/2006/table">
            <a:tbl>
              <a:tblPr/>
              <a:tblGrid>
                <a:gridCol w="1657350">
                  <a:extLst>
                    <a:ext uri="{9D8B030D-6E8A-4147-A177-3AD203B41FA5}">
                      <a16:colId xmlns="" xmlns:a16="http://schemas.microsoft.com/office/drawing/2014/main" val="20000"/>
                    </a:ext>
                  </a:extLst>
                </a:gridCol>
                <a:gridCol w="2016125">
                  <a:extLst>
                    <a:ext uri="{9D8B030D-6E8A-4147-A177-3AD203B41FA5}">
                      <a16:colId xmlns="" xmlns:a16="http://schemas.microsoft.com/office/drawing/2014/main" val="20001"/>
                    </a:ext>
                  </a:extLst>
                </a:gridCol>
                <a:gridCol w="2374900">
                  <a:extLst>
                    <a:ext uri="{9D8B030D-6E8A-4147-A177-3AD203B41FA5}">
                      <a16:colId xmlns="" xmlns:a16="http://schemas.microsoft.com/office/drawing/2014/main" val="20002"/>
                    </a:ext>
                  </a:extLst>
                </a:gridCol>
              </a:tblGrid>
              <a:tr h="431799">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金屬</a:t>
                      </a:r>
                      <a:endParaRPr kumimoji="1" lang="en-US" altLang="zh-TW" sz="20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anchor="ctr" horzOverflow="overflow">
                    <a:lnL w="12700" cap="flat" cmpd="sng" algn="ctr">
                      <a:solidFill>
                        <a:srgbClr val="0066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006600"/>
                    </a:solidFill>
                  </a:tcPr>
                </a:tc>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與空氣反應</a:t>
                      </a:r>
                      <a:endParaRPr kumimoji="1"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006600"/>
                    </a:solidFill>
                  </a:tcPr>
                </a:tc>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文字方程式</a:t>
                      </a:r>
                      <a:endParaRPr kumimoji="1"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006600"/>
                    </a:solidFill>
                  </a:tcPr>
                </a:tc>
                <a:extLst>
                  <a:ext uri="{0D108BD9-81ED-4DB2-BD59-A6C34878D82A}">
                    <a16:rowId xmlns="" xmlns:a16="http://schemas.microsoft.com/office/drawing/2014/main" val="10000"/>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鉀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K</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7">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10">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鈉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Na</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2"/>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鈣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Ca</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3"/>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鎂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Mg</a:t>
                      </a:r>
                      <a:endParaRPr kumimoji="1"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4"/>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鋁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Al</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5"/>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鋅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Zn</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6"/>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鐵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Fe</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7"/>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鉛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Pb</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3">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extLst>
                  <a:ext uri="{0D108BD9-81ED-4DB2-BD59-A6C34878D82A}">
                    <a16:rowId xmlns="" xmlns:a16="http://schemas.microsoft.com/office/drawing/2014/main" val="10008"/>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銅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Cu</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9"/>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汞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Hg</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0"/>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銀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Ag</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3">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3">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1"/>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鉑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Pt</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2"/>
                  </a:ext>
                </a:extLst>
              </a:tr>
              <a:tr h="39846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金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Au</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0" marR="90000" marT="46818" marB="46818"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3"/>
                  </a:ext>
                </a:extLst>
              </a:tr>
            </a:tbl>
          </a:graphicData>
        </a:graphic>
      </p:graphicFrame>
      <p:pic>
        <p:nvPicPr>
          <p:cNvPr id="49199" name="Picture 2"/>
          <p:cNvPicPr>
            <a:picLocks noChangeAspect="1" noChangeArrowheads="1"/>
          </p:cNvPicPr>
          <p:nvPr/>
        </p:nvPicPr>
        <p:blipFill>
          <a:blip r:embed="rId2">
            <a:extLst>
              <a:ext uri="{28A0092B-C50C-407E-A947-70E740481C1C}">
                <a14:useLocalDpi xmlns:a14="http://schemas.microsoft.com/office/drawing/2010/main" val="0"/>
              </a:ext>
            </a:extLst>
          </a:blip>
          <a:srcRect l="12994" t="44798" r="83856" b="19501"/>
          <a:stretch>
            <a:fillRect/>
          </a:stretch>
        </p:blipFill>
        <p:spPr bwMode="auto">
          <a:xfrm>
            <a:off x="1386012" y="1417086"/>
            <a:ext cx="673100" cy="429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00" name="矩形 5"/>
          <p:cNvSpPr>
            <a:spLocks noChangeArrowheads="1"/>
          </p:cNvSpPr>
          <p:nvPr/>
        </p:nvSpPr>
        <p:spPr bwMode="auto">
          <a:xfrm>
            <a:off x="1246312" y="913848"/>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FFC000"/>
                </a:solidFill>
              </a:rPr>
              <a:t>最活潑</a:t>
            </a:r>
          </a:p>
        </p:txBody>
      </p:sp>
      <p:sp>
        <p:nvSpPr>
          <p:cNvPr id="49201" name="矩形 6"/>
          <p:cNvSpPr>
            <a:spLocks noChangeArrowheads="1"/>
          </p:cNvSpPr>
          <p:nvPr/>
        </p:nvSpPr>
        <p:spPr bwMode="auto">
          <a:xfrm>
            <a:off x="1117725" y="5738261"/>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FFC000"/>
                </a:solidFill>
              </a:rPr>
              <a:t>最不活潑</a:t>
            </a:r>
          </a:p>
        </p:txBody>
      </p:sp>
      <p:sp>
        <p:nvSpPr>
          <p:cNvPr id="49202" name="矩形 7"/>
          <p:cNvSpPr>
            <a:spLocks noChangeArrowheads="1"/>
          </p:cNvSpPr>
          <p:nvPr/>
        </p:nvSpPr>
        <p:spPr bwMode="auto">
          <a:xfrm>
            <a:off x="179512" y="2931561"/>
            <a:ext cx="1296988"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金屬與空氣反應的活性由上至下遞減</a:t>
            </a:r>
          </a:p>
        </p:txBody>
      </p:sp>
      <p:sp>
        <p:nvSpPr>
          <p:cNvPr id="13365" name="Rectangle 53"/>
          <p:cNvSpPr>
            <a:spLocks noChangeArrowheads="1"/>
          </p:cNvSpPr>
          <p:nvPr/>
        </p:nvSpPr>
        <p:spPr bwMode="auto">
          <a:xfrm>
            <a:off x="4068887" y="1963186"/>
            <a:ext cx="201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與空氣 </a:t>
            </a:r>
            <a:r>
              <a:rPr kumimoji="0" lang="en-US" altLang="zh-TW" sz="2400"/>
              <a:t>(</a:t>
            </a:r>
            <a:r>
              <a:rPr kumimoji="0" lang="zh-TW" altLang="en-US" sz="2400"/>
              <a:t>氧</a:t>
            </a:r>
            <a:r>
              <a:rPr kumimoji="0" lang="en-US" altLang="zh-TW" sz="2400"/>
              <a:t>) </a:t>
            </a:r>
          </a:p>
          <a:p>
            <a:pPr eaLnBrk="1" hangingPunct="1"/>
            <a:r>
              <a:rPr kumimoji="0" lang="zh-TW" altLang="en-US" sz="2400"/>
              <a:t>反應並會燃燒</a:t>
            </a:r>
          </a:p>
        </p:txBody>
      </p:sp>
      <p:sp>
        <p:nvSpPr>
          <p:cNvPr id="13367" name="Rectangle 55"/>
          <p:cNvSpPr>
            <a:spLocks noChangeArrowheads="1"/>
          </p:cNvSpPr>
          <p:nvPr/>
        </p:nvSpPr>
        <p:spPr bwMode="auto">
          <a:xfrm>
            <a:off x="4068887" y="3758648"/>
            <a:ext cx="2016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與空氣 </a:t>
            </a:r>
            <a:r>
              <a:rPr kumimoji="0" lang="en-US" altLang="zh-TW" sz="2400"/>
              <a:t>(</a:t>
            </a:r>
            <a:r>
              <a:rPr kumimoji="0" lang="zh-TW" altLang="en-US" sz="2400"/>
              <a:t>氧</a:t>
            </a:r>
            <a:r>
              <a:rPr kumimoji="0" lang="en-US" altLang="zh-TW" sz="2400"/>
              <a:t>) </a:t>
            </a:r>
          </a:p>
          <a:p>
            <a:pPr eaLnBrk="1" hangingPunct="1"/>
            <a:r>
              <a:rPr kumimoji="0" lang="zh-TW" altLang="en-US" sz="2400"/>
              <a:t>反應但不會燃燒</a:t>
            </a:r>
          </a:p>
        </p:txBody>
      </p:sp>
      <p:sp>
        <p:nvSpPr>
          <p:cNvPr id="13368" name="Rectangle 56"/>
          <p:cNvSpPr>
            <a:spLocks noChangeArrowheads="1"/>
          </p:cNvSpPr>
          <p:nvPr/>
        </p:nvSpPr>
        <p:spPr bwMode="auto">
          <a:xfrm>
            <a:off x="4068887" y="5131836"/>
            <a:ext cx="201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與空氣 </a:t>
            </a:r>
            <a:r>
              <a:rPr kumimoji="0" lang="en-US" altLang="zh-TW" sz="2400"/>
              <a:t>(</a:t>
            </a:r>
            <a:r>
              <a:rPr kumimoji="0" lang="zh-TW" altLang="en-US" sz="2400"/>
              <a:t>氧</a:t>
            </a:r>
            <a:r>
              <a:rPr kumimoji="0" lang="en-US" altLang="zh-TW" sz="2400"/>
              <a:t>) </a:t>
            </a:r>
          </a:p>
          <a:p>
            <a:pPr eaLnBrk="1" hangingPunct="1"/>
            <a:r>
              <a:rPr kumimoji="0" lang="zh-TW" altLang="en-US" sz="2400"/>
              <a:t>沒有反應</a:t>
            </a:r>
          </a:p>
        </p:txBody>
      </p:sp>
      <p:sp>
        <p:nvSpPr>
          <p:cNvPr id="13369" name="Rectangle 57"/>
          <p:cNvSpPr>
            <a:spLocks noChangeArrowheads="1"/>
          </p:cNvSpPr>
          <p:nvPr/>
        </p:nvSpPr>
        <p:spPr bwMode="auto">
          <a:xfrm>
            <a:off x="7001000" y="5161998"/>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TW" sz="2400"/>
              <a:t>__</a:t>
            </a:r>
            <a:endParaRPr kumimoji="0" lang="zh-TW" altLang="en-US" sz="2400"/>
          </a:p>
        </p:txBody>
      </p:sp>
      <p:sp>
        <p:nvSpPr>
          <p:cNvPr id="13370" name="Line 58"/>
          <p:cNvSpPr>
            <a:spLocks noChangeShapeType="1"/>
          </p:cNvSpPr>
          <p:nvPr/>
        </p:nvSpPr>
        <p:spPr bwMode="auto">
          <a:xfrm>
            <a:off x="2411537" y="4946098"/>
            <a:ext cx="6049963"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2138891879"/>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2"/>
          <p:cNvSpPr txBox="1">
            <a:spLocks noChangeArrowheads="1"/>
          </p:cNvSpPr>
          <p:nvPr/>
        </p:nvSpPr>
        <p:spPr bwMode="auto">
          <a:xfrm>
            <a:off x="1835696" y="2708920"/>
            <a:ext cx="532923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spcBef>
                <a:spcPct val="50000"/>
              </a:spcBef>
            </a:pPr>
            <a:r>
              <a:rPr lang="zh-TW" altLang="en-US" sz="5400" b="1" dirty="0">
                <a:solidFill>
                  <a:srgbClr val="CC0000"/>
                </a:solidFill>
              </a:rPr>
              <a:t>金屬與水的反應</a:t>
            </a:r>
          </a:p>
        </p:txBody>
      </p:sp>
    </p:spTree>
    <p:extLst>
      <p:ext uri="{BB962C8B-B14F-4D97-AF65-F5344CB8AC3E}">
        <p14:creationId xmlns:p14="http://schemas.microsoft.com/office/powerpoint/2010/main" val="404748102"/>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08" name="Rectangle 60"/>
          <p:cNvSpPr>
            <a:spLocks noChangeArrowheads="1"/>
          </p:cNvSpPr>
          <p:nvPr/>
        </p:nvSpPr>
        <p:spPr bwMode="auto">
          <a:xfrm>
            <a:off x="6587306" y="1239298"/>
            <a:ext cx="2047875" cy="7874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20000"/>
              </a:lnSpc>
            </a:pPr>
            <a:r>
              <a:rPr kumimoji="0" lang="zh-TW" altLang="en-US" sz="2000"/>
              <a:t>金屬 </a:t>
            </a:r>
            <a:r>
              <a:rPr kumimoji="0" lang="en-US" altLang="zh-TW" sz="2000"/>
              <a:t>+ </a:t>
            </a:r>
            <a:r>
              <a:rPr kumimoji="0" lang="zh-TW" altLang="en-US" sz="2000"/>
              <a:t>水 </a:t>
            </a:r>
            <a:r>
              <a:rPr kumimoji="0" lang="en-US" altLang="zh-TW" sz="2000">
                <a:sym typeface="Symbol" pitchFamily="18" charset="2"/>
              </a:rPr>
              <a:t></a:t>
            </a:r>
            <a:r>
              <a:rPr kumimoji="0" lang="en-US" altLang="zh-TW" sz="2000">
                <a:sym typeface="Wingdings" pitchFamily="2" charset="2"/>
              </a:rPr>
              <a:t> </a:t>
            </a:r>
          </a:p>
          <a:p>
            <a:pPr eaLnBrk="1" hangingPunct="1">
              <a:lnSpc>
                <a:spcPct val="120000"/>
              </a:lnSpc>
            </a:pPr>
            <a:r>
              <a:rPr kumimoji="0" lang="zh-TW" altLang="en-US" b="1" u="sng">
                <a:solidFill>
                  <a:srgbClr val="FF0000"/>
                </a:solidFill>
              </a:rPr>
              <a:t>金屬氫氧化物 </a:t>
            </a:r>
            <a:r>
              <a:rPr kumimoji="0" lang="en-US" altLang="zh-TW" b="1" u="sng">
                <a:solidFill>
                  <a:srgbClr val="FF0000"/>
                </a:solidFill>
              </a:rPr>
              <a:t>+ </a:t>
            </a:r>
            <a:r>
              <a:rPr kumimoji="0" lang="zh-TW" altLang="en-US" b="1" u="sng">
                <a:solidFill>
                  <a:srgbClr val="FF0000"/>
                </a:solidFill>
              </a:rPr>
              <a:t>氫</a:t>
            </a:r>
            <a:endParaRPr kumimoji="0" lang="en-US" altLang="zh-TW" b="1" u="sng">
              <a:solidFill>
                <a:srgbClr val="FF0000"/>
              </a:solidFill>
            </a:endParaRPr>
          </a:p>
        </p:txBody>
      </p:sp>
      <p:sp>
        <p:nvSpPr>
          <p:cNvPr id="27709" name="Rectangle 61"/>
          <p:cNvSpPr>
            <a:spLocks noChangeArrowheads="1"/>
          </p:cNvSpPr>
          <p:nvPr/>
        </p:nvSpPr>
        <p:spPr bwMode="auto">
          <a:xfrm>
            <a:off x="6587306" y="2577560"/>
            <a:ext cx="2089150" cy="82232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20000"/>
              </a:lnSpc>
            </a:pPr>
            <a:r>
              <a:rPr kumimoji="0" lang="zh-TW" altLang="en-US" sz="2000"/>
              <a:t>金屬 </a:t>
            </a:r>
            <a:r>
              <a:rPr kumimoji="0" lang="en-US" altLang="zh-TW" sz="2000"/>
              <a:t>+ </a:t>
            </a:r>
            <a:r>
              <a:rPr kumimoji="0" lang="zh-TW" altLang="en-US" sz="2000"/>
              <a:t>蒸汽 </a:t>
            </a:r>
            <a:r>
              <a:rPr kumimoji="0" lang="en-US" altLang="zh-TW" sz="2000">
                <a:sym typeface="Symbol" pitchFamily="18" charset="2"/>
              </a:rPr>
              <a:t></a:t>
            </a:r>
            <a:r>
              <a:rPr kumimoji="0" lang="en-US" altLang="zh-TW" sz="2000">
                <a:sym typeface="Wingdings" pitchFamily="2" charset="2"/>
              </a:rPr>
              <a:t> </a:t>
            </a:r>
            <a:r>
              <a:rPr kumimoji="0" lang="zh-TW" altLang="en-US" sz="2000" b="1" u="sng">
                <a:solidFill>
                  <a:srgbClr val="FF0000"/>
                </a:solidFill>
              </a:rPr>
              <a:t>金屬氧化物 </a:t>
            </a:r>
            <a:r>
              <a:rPr kumimoji="0" lang="en-US" altLang="zh-TW" sz="2000" b="1" u="sng">
                <a:solidFill>
                  <a:srgbClr val="FF0000"/>
                </a:solidFill>
              </a:rPr>
              <a:t>+ </a:t>
            </a:r>
            <a:r>
              <a:rPr kumimoji="0" lang="zh-TW" altLang="en-US" sz="2000" b="1" u="sng">
                <a:solidFill>
                  <a:srgbClr val="FF0000"/>
                </a:solidFill>
              </a:rPr>
              <a:t>氫</a:t>
            </a:r>
          </a:p>
        </p:txBody>
      </p:sp>
      <p:sp>
        <p:nvSpPr>
          <p:cNvPr id="27707" name="Rectangle 59"/>
          <p:cNvSpPr>
            <a:spLocks noChangeArrowheads="1"/>
          </p:cNvSpPr>
          <p:nvPr/>
        </p:nvSpPr>
        <p:spPr bwMode="auto">
          <a:xfrm>
            <a:off x="4210818" y="4395248"/>
            <a:ext cx="2376488" cy="11874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加熱後的金屬與水或蒸汽均</a:t>
            </a:r>
            <a:endParaRPr kumimoji="0" lang="en-US" altLang="zh-TW" sz="2400"/>
          </a:p>
          <a:p>
            <a:pPr eaLnBrk="1" hangingPunct="1"/>
            <a:r>
              <a:rPr kumimoji="0" lang="zh-TW" altLang="en-US" sz="2400" b="1" u="sng">
                <a:solidFill>
                  <a:srgbClr val="FF0000"/>
                </a:solidFill>
              </a:rPr>
              <a:t>沒有反應</a:t>
            </a:r>
            <a:endParaRPr kumimoji="0" lang="en-US" altLang="zh-TW" sz="2400" b="1" u="sng">
              <a:solidFill>
                <a:srgbClr val="FF0000"/>
              </a:solidFill>
            </a:endParaRPr>
          </a:p>
        </p:txBody>
      </p:sp>
      <p:graphicFrame>
        <p:nvGraphicFramePr>
          <p:cNvPr id="2" name="Group 271"/>
          <p:cNvGraphicFramePr>
            <a:graphicFrameLocks noGrp="1"/>
          </p:cNvGraphicFramePr>
          <p:nvPr>
            <p:extLst>
              <p:ext uri="{D42A27DB-BD31-4B8C-83A1-F6EECF244321}">
                <p14:modId xmlns:p14="http://schemas.microsoft.com/office/powerpoint/2010/main" val="3644136820"/>
              </p:ext>
            </p:extLst>
          </p:nvPr>
        </p:nvGraphicFramePr>
        <p:xfrm>
          <a:off x="2339156" y="616998"/>
          <a:ext cx="6335712" cy="5548306"/>
        </p:xfrm>
        <a:graphic>
          <a:graphicData uri="http://schemas.openxmlformats.org/drawingml/2006/table">
            <a:tbl>
              <a:tblPr/>
              <a:tblGrid>
                <a:gridCol w="1871662">
                  <a:extLst>
                    <a:ext uri="{9D8B030D-6E8A-4147-A177-3AD203B41FA5}">
                      <a16:colId xmlns="" xmlns:a16="http://schemas.microsoft.com/office/drawing/2014/main" val="20000"/>
                    </a:ext>
                  </a:extLst>
                </a:gridCol>
                <a:gridCol w="2400300">
                  <a:extLst>
                    <a:ext uri="{9D8B030D-6E8A-4147-A177-3AD203B41FA5}">
                      <a16:colId xmlns="" xmlns:a16="http://schemas.microsoft.com/office/drawing/2014/main" val="20001"/>
                    </a:ext>
                  </a:extLst>
                </a:gridCol>
                <a:gridCol w="2063750">
                  <a:extLst>
                    <a:ext uri="{9D8B030D-6E8A-4147-A177-3AD203B41FA5}">
                      <a16:colId xmlns="" xmlns:a16="http://schemas.microsoft.com/office/drawing/2014/main" val="20002"/>
                    </a:ext>
                  </a:extLst>
                </a:gridCol>
              </a:tblGrid>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金屬</a:t>
                      </a:r>
                      <a:endParaRPr kumimoji="1"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anchor="ctr" horzOverflow="overflow">
                    <a:lnL w="12700" cap="flat" cmpd="sng" algn="ctr">
                      <a:solidFill>
                        <a:srgbClr val="0066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006600"/>
                    </a:solidFill>
                  </a:tcPr>
                </a:tc>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與水或蒸汽反應</a:t>
                      </a:r>
                      <a:endParaRPr kumimoji="1"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006600"/>
                    </a:solidFill>
                  </a:tcPr>
                </a:tc>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文字方程式</a:t>
                      </a:r>
                      <a:endParaRPr kumimoji="1"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006600"/>
                    </a:solidFill>
                  </a:tcPr>
                </a:tc>
                <a:extLst>
                  <a:ext uri="{0D108BD9-81ED-4DB2-BD59-A6C34878D82A}">
                    <a16:rowId xmlns="" xmlns:a16="http://schemas.microsoft.com/office/drawing/2014/main" val="10000"/>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鉀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K</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3">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3">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鈉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Na</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2"/>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鈣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Ca</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3"/>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鎂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Mg</a:t>
                      </a:r>
                      <a:endParaRPr kumimoji="1"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4">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4">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鋁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Al</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5"/>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鋅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Zn</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6"/>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鐵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Fe</a:t>
                      </a: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7"/>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鉛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Pb</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6">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6">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8"/>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銅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Cu</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9"/>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汞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Hg</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0"/>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銀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Ag</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1"/>
                  </a:ext>
                </a:extLst>
              </a:tr>
              <a:tr h="398462">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鉑 </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Pt</a:t>
                      </a: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2"/>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金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Au</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89994" marR="89994" marT="46823" marB="46823"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3"/>
                  </a:ext>
                </a:extLst>
              </a:tr>
            </a:tbl>
          </a:graphicData>
        </a:graphic>
      </p:graphicFrame>
      <p:pic>
        <p:nvPicPr>
          <p:cNvPr id="65584" name="Picture 2"/>
          <p:cNvPicPr>
            <a:picLocks noChangeAspect="1" noChangeArrowheads="1"/>
          </p:cNvPicPr>
          <p:nvPr/>
        </p:nvPicPr>
        <p:blipFill>
          <a:blip r:embed="rId2">
            <a:extLst>
              <a:ext uri="{28A0092B-C50C-407E-A947-70E740481C1C}">
                <a14:useLocalDpi xmlns:a14="http://schemas.microsoft.com/office/drawing/2010/main" val="0"/>
              </a:ext>
            </a:extLst>
          </a:blip>
          <a:srcRect l="12994" t="44798" r="83856" b="19501"/>
          <a:stretch>
            <a:fillRect/>
          </a:stretch>
        </p:blipFill>
        <p:spPr bwMode="auto">
          <a:xfrm>
            <a:off x="1294581" y="1453610"/>
            <a:ext cx="674687" cy="429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87" name="矩形 7"/>
          <p:cNvSpPr>
            <a:spLocks noChangeArrowheads="1"/>
          </p:cNvSpPr>
          <p:nvPr/>
        </p:nvSpPr>
        <p:spPr bwMode="auto">
          <a:xfrm>
            <a:off x="191268" y="3064923"/>
            <a:ext cx="136842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金屬與水或蒸汽反應的活性遞減</a:t>
            </a:r>
          </a:p>
        </p:txBody>
      </p:sp>
      <p:sp>
        <p:nvSpPr>
          <p:cNvPr id="12" name="矩形 5"/>
          <p:cNvSpPr>
            <a:spLocks noChangeArrowheads="1"/>
          </p:cNvSpPr>
          <p:nvPr/>
        </p:nvSpPr>
        <p:spPr bwMode="auto">
          <a:xfrm>
            <a:off x="1154881" y="980535"/>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FFC000"/>
                </a:solidFill>
              </a:rPr>
              <a:t>最活潑</a:t>
            </a:r>
          </a:p>
        </p:txBody>
      </p:sp>
      <p:sp>
        <p:nvSpPr>
          <p:cNvPr id="13" name="矩形 6"/>
          <p:cNvSpPr>
            <a:spLocks noChangeArrowheads="1"/>
          </p:cNvSpPr>
          <p:nvPr/>
        </p:nvSpPr>
        <p:spPr bwMode="auto">
          <a:xfrm>
            <a:off x="1026293" y="5744623"/>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FFC000"/>
                </a:solidFill>
              </a:rPr>
              <a:t>最不活潑</a:t>
            </a:r>
          </a:p>
        </p:txBody>
      </p:sp>
      <p:sp>
        <p:nvSpPr>
          <p:cNvPr id="27705" name="Rectangle 57"/>
          <p:cNvSpPr>
            <a:spLocks noChangeArrowheads="1"/>
          </p:cNvSpPr>
          <p:nvPr/>
        </p:nvSpPr>
        <p:spPr bwMode="auto">
          <a:xfrm>
            <a:off x="4269556" y="1309148"/>
            <a:ext cx="231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金屬與冷水反應</a:t>
            </a:r>
          </a:p>
        </p:txBody>
      </p:sp>
      <p:sp>
        <p:nvSpPr>
          <p:cNvPr id="27706" name="Rectangle 58"/>
          <p:cNvSpPr>
            <a:spLocks noChangeArrowheads="1"/>
          </p:cNvSpPr>
          <p:nvPr/>
        </p:nvSpPr>
        <p:spPr bwMode="auto">
          <a:xfrm>
            <a:off x="4210818" y="2599785"/>
            <a:ext cx="2449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加熱後的金屬與蒸汽反應</a:t>
            </a:r>
            <a:endParaRPr kumimoji="0" lang="en-US" altLang="zh-TW" sz="2400"/>
          </a:p>
        </p:txBody>
      </p:sp>
      <p:sp>
        <p:nvSpPr>
          <p:cNvPr id="27710" name="Rectangle 62"/>
          <p:cNvSpPr>
            <a:spLocks noChangeArrowheads="1"/>
          </p:cNvSpPr>
          <p:nvPr/>
        </p:nvSpPr>
        <p:spPr bwMode="auto">
          <a:xfrm>
            <a:off x="7379468" y="4503198"/>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TW" sz="2400"/>
              <a:t>__</a:t>
            </a:r>
          </a:p>
        </p:txBody>
      </p:sp>
      <p:sp>
        <p:nvSpPr>
          <p:cNvPr id="27711" name="Line 63"/>
          <p:cNvSpPr>
            <a:spLocks noChangeShapeType="1"/>
          </p:cNvSpPr>
          <p:nvPr/>
        </p:nvSpPr>
        <p:spPr bwMode="auto">
          <a:xfrm>
            <a:off x="4210818" y="2198148"/>
            <a:ext cx="446563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27712" name="Line 64"/>
          <p:cNvSpPr>
            <a:spLocks noChangeShapeType="1"/>
          </p:cNvSpPr>
          <p:nvPr/>
        </p:nvSpPr>
        <p:spPr bwMode="auto">
          <a:xfrm>
            <a:off x="4210818" y="3782473"/>
            <a:ext cx="446563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352912637"/>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4"/>
          <p:cNvSpPr>
            <a:spLocks noChangeArrowheads="1"/>
          </p:cNvSpPr>
          <p:nvPr/>
        </p:nvSpPr>
        <p:spPr bwMode="auto">
          <a:xfrm>
            <a:off x="395536" y="2587114"/>
            <a:ext cx="8280920" cy="707886"/>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4000" b="1" dirty="0">
                <a:solidFill>
                  <a:srgbClr val="CC0000"/>
                </a:solidFill>
              </a:rPr>
              <a:t>金屬 與 稀氫氯酸 和 稀硫酸 的反應</a:t>
            </a:r>
            <a:endParaRPr lang="en-US" altLang="zh-TW" sz="4000" b="1" dirty="0">
              <a:solidFill>
                <a:srgbClr val="CC0000"/>
              </a:solidFill>
            </a:endParaRPr>
          </a:p>
        </p:txBody>
      </p:sp>
    </p:spTree>
    <p:extLst>
      <p:ext uri="{BB962C8B-B14F-4D97-AF65-F5344CB8AC3E}">
        <p14:creationId xmlns:p14="http://schemas.microsoft.com/office/powerpoint/2010/main" val="3629388943"/>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882" name="Group 66"/>
          <p:cNvGraphicFramePr>
            <a:graphicFrameLocks noGrp="1"/>
          </p:cNvGraphicFramePr>
          <p:nvPr>
            <p:extLst>
              <p:ext uri="{D42A27DB-BD31-4B8C-83A1-F6EECF244321}">
                <p14:modId xmlns:p14="http://schemas.microsoft.com/office/powerpoint/2010/main" val="3909284582"/>
              </p:ext>
            </p:extLst>
          </p:nvPr>
        </p:nvGraphicFramePr>
        <p:xfrm>
          <a:off x="2051819" y="697259"/>
          <a:ext cx="6624637" cy="5180013"/>
        </p:xfrm>
        <a:graphic>
          <a:graphicData uri="http://schemas.openxmlformats.org/drawingml/2006/table">
            <a:tbl>
              <a:tblPr/>
              <a:tblGrid>
                <a:gridCol w="1871662">
                  <a:extLst>
                    <a:ext uri="{9D8B030D-6E8A-4147-A177-3AD203B41FA5}">
                      <a16:colId xmlns="" xmlns:a16="http://schemas.microsoft.com/office/drawing/2014/main" val="20000"/>
                    </a:ext>
                  </a:extLst>
                </a:gridCol>
                <a:gridCol w="2305050">
                  <a:extLst>
                    <a:ext uri="{9D8B030D-6E8A-4147-A177-3AD203B41FA5}">
                      <a16:colId xmlns="" xmlns:a16="http://schemas.microsoft.com/office/drawing/2014/main" val="20001"/>
                    </a:ext>
                  </a:extLst>
                </a:gridCol>
                <a:gridCol w="2447925">
                  <a:extLst>
                    <a:ext uri="{9D8B030D-6E8A-4147-A177-3AD203B41FA5}">
                      <a16:colId xmlns="" xmlns:a16="http://schemas.microsoft.com/office/drawing/2014/main" val="20002"/>
                    </a:ext>
                  </a:extLst>
                </a:gridCol>
              </a:tblGrid>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金屬</a:t>
                      </a:r>
                      <a:endParaRPr kumimoji="1" lang="en-US" altLang="zh-TW" sz="1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anchor="ctr" horzOverflow="overflow">
                    <a:lnL w="12700" cap="flat" cmpd="sng" algn="ctr">
                      <a:solidFill>
                        <a:srgbClr val="0066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006600"/>
                    </a:solidFill>
                  </a:tcPr>
                </a:tc>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與稀酸反應</a:t>
                      </a:r>
                      <a:endParaRPr kumimoji="1" lang="en-US" altLang="zh-TW" sz="1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006600"/>
                    </a:solidFill>
                  </a:tcPr>
                </a:tc>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文字方程式</a:t>
                      </a:r>
                      <a:endParaRPr kumimoji="1" lang="en-US" altLang="zh-TW" sz="1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006600"/>
                    </a:solidFill>
                  </a:tcPr>
                </a:tc>
                <a:extLst>
                  <a:ext uri="{0D108BD9-81ED-4DB2-BD59-A6C34878D82A}">
                    <a16:rowId xmlns="" xmlns:a16="http://schemas.microsoft.com/office/drawing/2014/main" val="10000"/>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鉀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K</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2">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8">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鈉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Na</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2"/>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鈣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Ca</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5">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extLst>
                  <a:ext uri="{0D108BD9-81ED-4DB2-BD59-A6C34878D82A}">
                    <a16:rowId xmlns="" xmlns:a16="http://schemas.microsoft.com/office/drawing/2014/main" val="10003"/>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鎂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Mg</a:t>
                      </a:r>
                      <a:endParaRPr kumimoji="1"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4"/>
                  </a:ext>
                </a:extLst>
              </a:tr>
              <a:tr h="392113">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鋁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Al</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5"/>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鋅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Zn</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6"/>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鐵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Fe</a:t>
                      </a: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07"/>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鉛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Pb</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extLst>
                  <a:ext uri="{0D108BD9-81ED-4DB2-BD59-A6C34878D82A}">
                    <a16:rowId xmlns="" xmlns:a16="http://schemas.microsoft.com/office/drawing/2014/main" val="10008"/>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銅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Cu</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5">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rowSpan="5">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9"/>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汞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Hg</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0"/>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銀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Ag</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1"/>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鉑 </a:t>
                      </a:r>
                      <a:r>
                        <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Pt</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2"/>
                  </a:ext>
                </a:extLst>
              </a:tr>
              <a:tr h="368300">
                <a:tc>
                  <a:txBody>
                    <a:bodyPr/>
                    <a:lstStyle>
                      <a:lvl1pPr eaLnBrk="0" hangingPunct="0">
                        <a:spcBef>
                          <a:spcPct val="20000"/>
                        </a:spcBef>
                        <a:buFont typeface="Arial" panose="020B0604020202020204" pitchFamily="34" charset="0"/>
                        <a:defRPr sz="2800">
                          <a:solidFill>
                            <a:schemeClr val="tx1"/>
                          </a:solidFill>
                          <a:latin typeface="Arial" panose="020B0604020202020204" pitchFamily="34" charset="0"/>
                        </a:defRPr>
                      </a:lvl1pPr>
                      <a:lvl2pPr marL="742950" indent="-285750" eaLnBrk="0" hangingPunct="0">
                        <a:spcBef>
                          <a:spcPct val="20000"/>
                        </a:spcBef>
                        <a:buFont typeface="Arial" panose="020B0604020202020204" pitchFamily="34" charset="0"/>
                        <a:defRPr sz="2400">
                          <a:solidFill>
                            <a:schemeClr val="tx1"/>
                          </a:solidFill>
                          <a:latin typeface="Arial" panose="020B0604020202020204" pitchFamily="34" charset="0"/>
                        </a:defRPr>
                      </a:lvl2pPr>
                      <a:lvl3pPr marL="1143000" indent="-228600" eaLnBrk="0" hangingPunct="0">
                        <a:spcBef>
                          <a:spcPct val="20000"/>
                        </a:spcBef>
                        <a:buFont typeface="Arial" panose="020B0604020202020204" pitchFamily="34" charset="0"/>
                        <a:defRPr sz="2000">
                          <a:solidFill>
                            <a:schemeClr val="tx1"/>
                          </a:solidFill>
                          <a:latin typeface="Arial" panose="020B0604020202020204" pitchFamily="34" charset="0"/>
                        </a:defRPr>
                      </a:lvl3pPr>
                      <a:lvl4pPr marL="1600200" indent="-228600" eaLnBrk="0" hangingPunct="0">
                        <a:spcBef>
                          <a:spcPct val="20000"/>
                        </a:spcBef>
                        <a:buFont typeface="Arial" panose="020B0604020202020204" pitchFamily="34" charset="0"/>
                        <a:defRPr>
                          <a:solidFill>
                            <a:schemeClr val="tx1"/>
                          </a:solidFill>
                          <a:latin typeface="Arial" panose="020B0604020202020204" pitchFamily="34" charset="0"/>
                        </a:defRPr>
                      </a:lvl4pPr>
                      <a:lvl5pPr marL="2057400" indent="-228600" eaLnBrk="0" hangingPunct="0">
                        <a:spcBef>
                          <a:spcPct val="20000"/>
                        </a:spcBef>
                        <a:buFont typeface="Arial" panose="020B0604020202020204" pitchFamily="34" charset="0"/>
                        <a:defRPr>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rPr>
                        <a:t>金 </a:t>
                      </a:r>
                      <a:r>
                        <a:rPr kumimoji="0" lang="en-US" altLang="zh-TW"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rPr>
                        <a:t>Au</a:t>
                      </a:r>
                      <a:endParaRPr kumimoji="1"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0007" marR="90007" marT="46817" marB="46817"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vMerge="1">
                  <a:txBody>
                    <a:bodyPr/>
                    <a:lstStyle/>
                    <a:p>
                      <a:endParaRPr lang="zh-HK" altLang="en-US"/>
                    </a:p>
                  </a:txBody>
                  <a:tcPr/>
                </a:tc>
                <a:tc vMerge="1">
                  <a:txBody>
                    <a:bodyPr/>
                    <a:lstStyle/>
                    <a:p>
                      <a:endParaRPr lang="zh-HK" altLang="en-US"/>
                    </a:p>
                  </a:txBody>
                  <a:tcPr/>
                </a:tc>
                <a:extLst>
                  <a:ext uri="{0D108BD9-81ED-4DB2-BD59-A6C34878D82A}">
                    <a16:rowId xmlns="" xmlns:a16="http://schemas.microsoft.com/office/drawing/2014/main" val="10013"/>
                  </a:ext>
                </a:extLst>
              </a:tr>
            </a:tbl>
          </a:graphicData>
        </a:graphic>
      </p:graphicFrame>
      <p:pic>
        <p:nvPicPr>
          <p:cNvPr id="69680" name="Picture 2"/>
          <p:cNvPicPr>
            <a:picLocks noChangeAspect="1" noChangeArrowheads="1"/>
          </p:cNvPicPr>
          <p:nvPr/>
        </p:nvPicPr>
        <p:blipFill>
          <a:blip r:embed="rId3">
            <a:extLst>
              <a:ext uri="{28A0092B-C50C-407E-A947-70E740481C1C}">
                <a14:useLocalDpi xmlns:a14="http://schemas.microsoft.com/office/drawing/2010/main" val="0"/>
              </a:ext>
            </a:extLst>
          </a:blip>
          <a:srcRect l="12994" t="44798" r="83856" b="19501"/>
          <a:stretch>
            <a:fillRect/>
          </a:stretch>
        </p:blipFill>
        <p:spPr bwMode="auto">
          <a:xfrm>
            <a:off x="1335856" y="1435446"/>
            <a:ext cx="636588" cy="404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83" name="矩形 7"/>
          <p:cNvSpPr>
            <a:spLocks noChangeArrowheads="1"/>
          </p:cNvSpPr>
          <p:nvPr/>
        </p:nvSpPr>
        <p:spPr bwMode="auto">
          <a:xfrm>
            <a:off x="300806" y="2426046"/>
            <a:ext cx="1319213"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20000"/>
              </a:lnSpc>
            </a:pPr>
            <a:r>
              <a:rPr lang="zh-TW" altLang="en-US" sz="2000"/>
              <a:t>金屬與稀氫氯酸或稀硫酸反應的活性由上至下遞減</a:t>
            </a:r>
          </a:p>
        </p:txBody>
      </p:sp>
      <p:sp>
        <p:nvSpPr>
          <p:cNvPr id="15" name="矩形 5"/>
          <p:cNvSpPr>
            <a:spLocks noChangeArrowheads="1"/>
          </p:cNvSpPr>
          <p:nvPr/>
        </p:nvSpPr>
        <p:spPr bwMode="auto">
          <a:xfrm>
            <a:off x="1115194" y="1035396"/>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FF6600"/>
                </a:solidFill>
              </a:rPr>
              <a:t>最活潑</a:t>
            </a:r>
          </a:p>
        </p:txBody>
      </p:sp>
      <p:sp>
        <p:nvSpPr>
          <p:cNvPr id="16" name="矩形 6"/>
          <p:cNvSpPr>
            <a:spLocks noChangeArrowheads="1"/>
          </p:cNvSpPr>
          <p:nvPr/>
        </p:nvSpPr>
        <p:spPr bwMode="auto">
          <a:xfrm>
            <a:off x="919931" y="5450234"/>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FF6600"/>
                </a:solidFill>
              </a:rPr>
              <a:t>最不活潑</a:t>
            </a:r>
          </a:p>
        </p:txBody>
      </p:sp>
      <p:sp>
        <p:nvSpPr>
          <p:cNvPr id="31807" name="Rectangle 63"/>
          <p:cNvSpPr>
            <a:spLocks noChangeArrowheads="1"/>
          </p:cNvSpPr>
          <p:nvPr/>
        </p:nvSpPr>
        <p:spPr bwMode="auto">
          <a:xfrm>
            <a:off x="4231456" y="1176684"/>
            <a:ext cx="1708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爆炸性反應</a:t>
            </a:r>
          </a:p>
        </p:txBody>
      </p:sp>
      <p:sp>
        <p:nvSpPr>
          <p:cNvPr id="31808" name="Rectangle 64"/>
          <p:cNvSpPr>
            <a:spLocks noChangeArrowheads="1"/>
          </p:cNvSpPr>
          <p:nvPr/>
        </p:nvSpPr>
        <p:spPr bwMode="auto">
          <a:xfrm>
            <a:off x="3923481" y="2175221"/>
            <a:ext cx="252095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與稀酸有反應 ，</a:t>
            </a:r>
            <a:endParaRPr kumimoji="0" lang="en-US" altLang="zh-TW" sz="2400"/>
          </a:p>
          <a:p>
            <a:pPr eaLnBrk="1" hangingPunct="1"/>
            <a:r>
              <a:rPr kumimoji="0" lang="zh-TW" altLang="en-US" sz="2400"/>
              <a:t>反應速率向下遞減</a:t>
            </a:r>
          </a:p>
        </p:txBody>
      </p:sp>
      <p:sp>
        <p:nvSpPr>
          <p:cNvPr id="31809" name="Rectangle 65"/>
          <p:cNvSpPr>
            <a:spLocks noChangeArrowheads="1"/>
          </p:cNvSpPr>
          <p:nvPr/>
        </p:nvSpPr>
        <p:spPr bwMode="auto">
          <a:xfrm>
            <a:off x="4355281" y="3624609"/>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400"/>
              <a:t>極慢反應</a:t>
            </a:r>
          </a:p>
        </p:txBody>
      </p:sp>
      <p:sp>
        <p:nvSpPr>
          <p:cNvPr id="31810" name="Rectangle 66"/>
          <p:cNvSpPr>
            <a:spLocks noChangeArrowheads="1"/>
          </p:cNvSpPr>
          <p:nvPr/>
        </p:nvSpPr>
        <p:spPr bwMode="auto">
          <a:xfrm>
            <a:off x="4139381" y="4586634"/>
            <a:ext cx="1827213"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3200" b="1" u="sng">
                <a:solidFill>
                  <a:srgbClr val="FF0000"/>
                </a:solidFill>
              </a:rPr>
              <a:t>沒有反應</a:t>
            </a:r>
          </a:p>
        </p:txBody>
      </p:sp>
      <p:sp>
        <p:nvSpPr>
          <p:cNvPr id="31811" name="Rectangle 67"/>
          <p:cNvSpPr>
            <a:spLocks noChangeArrowheads="1"/>
          </p:cNvSpPr>
          <p:nvPr/>
        </p:nvSpPr>
        <p:spPr bwMode="auto">
          <a:xfrm>
            <a:off x="6265044" y="1437034"/>
            <a:ext cx="24114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000"/>
              <a:t>金屬 </a:t>
            </a:r>
            <a:r>
              <a:rPr kumimoji="0" lang="en-US" altLang="zh-TW" sz="2000"/>
              <a:t>+ </a:t>
            </a:r>
            <a:r>
              <a:rPr kumimoji="0" lang="zh-TW" altLang="en-US" sz="2000"/>
              <a:t>稀氫氯酸 </a:t>
            </a:r>
            <a:endParaRPr kumimoji="0" lang="en-US" altLang="zh-TW" sz="2000"/>
          </a:p>
          <a:p>
            <a:pPr eaLnBrk="1" hangingPunct="1"/>
            <a:r>
              <a:rPr kumimoji="0" lang="en-US" altLang="zh-TW" sz="2000">
                <a:sym typeface="Symbol" pitchFamily="18" charset="2"/>
              </a:rPr>
              <a:t></a:t>
            </a:r>
            <a:r>
              <a:rPr kumimoji="0" lang="en-US" altLang="zh-TW" sz="2000">
                <a:sym typeface="Wingdings" pitchFamily="2" charset="2"/>
              </a:rPr>
              <a:t> </a:t>
            </a:r>
            <a:r>
              <a:rPr kumimoji="0" lang="zh-TW" altLang="en-US" sz="2000"/>
              <a:t>金屬</a:t>
            </a:r>
            <a:r>
              <a:rPr kumimoji="0" lang="zh-TW" altLang="en-US" sz="2000" b="1">
                <a:solidFill>
                  <a:srgbClr val="3399FF"/>
                </a:solidFill>
              </a:rPr>
              <a:t>氯化物</a:t>
            </a:r>
            <a:r>
              <a:rPr kumimoji="0" lang="zh-TW" altLang="en-US" sz="2000"/>
              <a:t> </a:t>
            </a:r>
            <a:r>
              <a:rPr kumimoji="0" lang="en-US" altLang="zh-TW" sz="2000"/>
              <a:t>+ </a:t>
            </a:r>
            <a:r>
              <a:rPr kumimoji="0" lang="zh-TW" altLang="en-US" sz="2000"/>
              <a:t>氫</a:t>
            </a:r>
          </a:p>
        </p:txBody>
      </p:sp>
      <p:sp>
        <p:nvSpPr>
          <p:cNvPr id="31812" name="Rectangle 68"/>
          <p:cNvSpPr>
            <a:spLocks noChangeArrowheads="1"/>
          </p:cNvSpPr>
          <p:nvPr/>
        </p:nvSpPr>
        <p:spPr bwMode="auto">
          <a:xfrm>
            <a:off x="6265044" y="2411759"/>
            <a:ext cx="2411412"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zh-TW" altLang="en-US" sz="2000"/>
              <a:t>或</a:t>
            </a:r>
          </a:p>
          <a:p>
            <a:pPr eaLnBrk="1" hangingPunct="1"/>
            <a:endParaRPr kumimoji="0" lang="zh-TW" altLang="en-US" sz="2000"/>
          </a:p>
          <a:p>
            <a:pPr eaLnBrk="1" hangingPunct="1"/>
            <a:r>
              <a:rPr kumimoji="0" lang="zh-TW" altLang="en-US" sz="2000"/>
              <a:t>金屬 </a:t>
            </a:r>
            <a:r>
              <a:rPr kumimoji="0" lang="en-US" altLang="zh-TW" sz="2000"/>
              <a:t>+ </a:t>
            </a:r>
            <a:r>
              <a:rPr kumimoji="0" lang="zh-TW" altLang="en-US" sz="2000"/>
              <a:t>稀硫酸 </a:t>
            </a:r>
            <a:endParaRPr kumimoji="0" lang="en-US" altLang="zh-TW" sz="2000"/>
          </a:p>
          <a:p>
            <a:pPr eaLnBrk="1" hangingPunct="1"/>
            <a:r>
              <a:rPr kumimoji="0" lang="en-US" altLang="zh-TW" sz="2000">
                <a:sym typeface="Symbol" pitchFamily="18" charset="2"/>
              </a:rPr>
              <a:t></a:t>
            </a:r>
            <a:r>
              <a:rPr kumimoji="0" lang="en-US" altLang="zh-TW" sz="2000">
                <a:sym typeface="Wingdings" pitchFamily="2" charset="2"/>
              </a:rPr>
              <a:t> </a:t>
            </a:r>
            <a:r>
              <a:rPr kumimoji="0" lang="zh-TW" altLang="en-US" sz="2000"/>
              <a:t>金屬</a:t>
            </a:r>
            <a:r>
              <a:rPr kumimoji="0" lang="zh-TW" altLang="en-US" sz="2000" b="1">
                <a:solidFill>
                  <a:srgbClr val="3399FF"/>
                </a:solidFill>
              </a:rPr>
              <a:t>硫酸鹽</a:t>
            </a:r>
            <a:r>
              <a:rPr kumimoji="0" lang="zh-TW" altLang="en-US" sz="2000"/>
              <a:t> </a:t>
            </a:r>
            <a:r>
              <a:rPr kumimoji="0" lang="en-US" altLang="zh-TW" sz="2000"/>
              <a:t>+ </a:t>
            </a:r>
            <a:r>
              <a:rPr kumimoji="0" lang="zh-TW" altLang="en-US" sz="2000"/>
              <a:t>氫</a:t>
            </a:r>
            <a:endParaRPr kumimoji="0" lang="en-US" altLang="zh-TW" sz="2000"/>
          </a:p>
        </p:txBody>
      </p:sp>
      <p:sp>
        <p:nvSpPr>
          <p:cNvPr id="31813" name="Rectangle 69"/>
          <p:cNvSpPr>
            <a:spLocks noChangeArrowheads="1"/>
          </p:cNvSpPr>
          <p:nvPr/>
        </p:nvSpPr>
        <p:spPr bwMode="auto">
          <a:xfrm>
            <a:off x="7215956" y="4442171"/>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TW" sz="2400"/>
              <a:t>__</a:t>
            </a:r>
            <a:endParaRPr kumimoji="0" lang="zh-TW" altLang="en-US" sz="2400"/>
          </a:p>
        </p:txBody>
      </p:sp>
      <p:sp>
        <p:nvSpPr>
          <p:cNvPr id="31814" name="Line 70"/>
          <p:cNvSpPr>
            <a:spLocks noChangeShapeType="1"/>
          </p:cNvSpPr>
          <p:nvPr/>
        </p:nvSpPr>
        <p:spPr bwMode="auto">
          <a:xfrm>
            <a:off x="3923481" y="4010371"/>
            <a:ext cx="475297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31815" name="Line 71"/>
          <p:cNvSpPr>
            <a:spLocks noChangeShapeType="1"/>
          </p:cNvSpPr>
          <p:nvPr/>
        </p:nvSpPr>
        <p:spPr bwMode="auto">
          <a:xfrm>
            <a:off x="3923481" y="1778346"/>
            <a:ext cx="230505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1405745994"/>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5"/>
          <p:cNvSpPr>
            <a:spLocks noChangeArrowheads="1"/>
          </p:cNvSpPr>
          <p:nvPr/>
        </p:nvSpPr>
        <p:spPr bwMode="auto">
          <a:xfrm>
            <a:off x="544711" y="332656"/>
            <a:ext cx="3451225" cy="579438"/>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200" b="1" dirty="0" smtClean="0">
                <a:solidFill>
                  <a:srgbClr val="006600"/>
                </a:solidFill>
                <a:ea typeface="+mn-ea"/>
                <a:cs typeface="Arial" pitchFamily="34" charset="0"/>
              </a:rPr>
              <a:t>化學方程式</a:t>
            </a:r>
            <a:endParaRPr kumimoji="0" lang="en-US" altLang="zh-TW" sz="3200" b="1" dirty="0">
              <a:solidFill>
                <a:srgbClr val="006600"/>
              </a:solidFill>
              <a:ea typeface="+mn-ea"/>
              <a:cs typeface="Arial" pitchFamily="34" charset="0"/>
            </a:endParaRPr>
          </a:p>
        </p:txBody>
      </p:sp>
      <p:sp>
        <p:nvSpPr>
          <p:cNvPr id="48132" name="Rectangle 38"/>
          <p:cNvSpPr>
            <a:spLocks noChangeArrowheads="1"/>
          </p:cNvSpPr>
          <p:nvPr/>
        </p:nvSpPr>
        <p:spPr bwMode="auto">
          <a:xfrm>
            <a:off x="611188" y="2046288"/>
            <a:ext cx="7632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當鎂在空氣 </a:t>
            </a:r>
            <a:r>
              <a:rPr lang="en-US" altLang="zh-TW" sz="2800"/>
              <a:t>(</a:t>
            </a:r>
            <a:r>
              <a:rPr lang="zh-TW" altLang="en-US" sz="2800"/>
              <a:t>或氧</a:t>
            </a:r>
            <a:r>
              <a:rPr lang="en-US" altLang="zh-TW" sz="2800"/>
              <a:t>) </a:t>
            </a:r>
            <a:r>
              <a:rPr lang="zh-TW" altLang="en-US" sz="2800"/>
              <a:t>中燃燒，會生成氧化鎂</a:t>
            </a:r>
            <a:endParaRPr kumimoji="0" lang="en-US" altLang="zh-TW" sz="3200">
              <a:cs typeface="Arial" pitchFamily="34" charset="0"/>
            </a:endParaRPr>
          </a:p>
        </p:txBody>
      </p:sp>
      <p:sp>
        <p:nvSpPr>
          <p:cNvPr id="45060" name="Rectangle 4"/>
          <p:cNvSpPr>
            <a:spLocks noChangeArrowheads="1"/>
          </p:cNvSpPr>
          <p:nvPr/>
        </p:nvSpPr>
        <p:spPr bwMode="auto">
          <a:xfrm>
            <a:off x="539750" y="1265238"/>
            <a:ext cx="4319588"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a:solidFill>
                  <a:srgbClr val="CC0000"/>
                </a:solidFill>
              </a:rPr>
              <a:t>甚麼是化學方程式？</a:t>
            </a:r>
            <a:endParaRPr lang="en-US" altLang="zh-TW" sz="3200" b="1">
              <a:solidFill>
                <a:srgbClr val="CC0000"/>
              </a:solidFill>
            </a:endParaRPr>
          </a:p>
        </p:txBody>
      </p:sp>
      <p:sp>
        <p:nvSpPr>
          <p:cNvPr id="72709" name="矩形 7"/>
          <p:cNvSpPr>
            <a:spLocks noChangeArrowheads="1"/>
          </p:cNvSpPr>
          <p:nvPr/>
        </p:nvSpPr>
        <p:spPr bwMode="auto">
          <a:xfrm>
            <a:off x="3203575" y="2708275"/>
            <a:ext cx="29146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800"/>
              <a:t>鎂 </a:t>
            </a:r>
            <a:r>
              <a:rPr lang="en-US" altLang="zh-TW" sz="2800"/>
              <a:t>+ </a:t>
            </a:r>
            <a:r>
              <a:rPr lang="zh-TW" altLang="en-US" sz="2800"/>
              <a:t>氧 </a:t>
            </a:r>
            <a:r>
              <a:rPr lang="en-US" altLang="zh-TW" sz="2800">
                <a:cs typeface="Arial" pitchFamily="34" charset="0"/>
                <a:sym typeface="Symbol" pitchFamily="18" charset="2"/>
              </a:rPr>
              <a:t></a:t>
            </a:r>
            <a:r>
              <a:rPr lang="en-US" altLang="zh-TW" sz="2800">
                <a:sym typeface="Wingdings" pitchFamily="2" charset="2"/>
              </a:rPr>
              <a:t> </a:t>
            </a:r>
            <a:r>
              <a:rPr lang="zh-TW" altLang="en-US" sz="2800"/>
              <a:t>氧化鎂</a:t>
            </a:r>
          </a:p>
        </p:txBody>
      </p:sp>
      <p:grpSp>
        <p:nvGrpSpPr>
          <p:cNvPr id="2" name="群組 12"/>
          <p:cNvGrpSpPr>
            <a:grpSpLocks/>
          </p:cNvGrpSpPr>
          <p:nvPr/>
        </p:nvGrpSpPr>
        <p:grpSpPr bwMode="auto">
          <a:xfrm>
            <a:off x="2917106" y="3577108"/>
            <a:ext cx="3167062" cy="2516188"/>
            <a:chOff x="1077417" y="3573016"/>
            <a:chExt cx="3168352" cy="2516070"/>
          </a:xfrm>
        </p:grpSpPr>
        <p:pic>
          <p:nvPicPr>
            <p:cNvPr id="45064" name="Picture 8" descr="D:\Shared\From Judy\2nd Figures\Chem 11 pics\f12050.jpg"/>
            <p:cNvPicPr>
              <a:picLocks noChangeAspect="1" noChangeArrowheads="1"/>
            </p:cNvPicPr>
            <p:nvPr/>
          </p:nvPicPr>
          <p:blipFill>
            <a:blip r:embed="rId3">
              <a:extLst>
                <a:ext uri="{28A0092B-C50C-407E-A947-70E740481C1C}">
                  <a14:useLocalDpi xmlns:a14="http://schemas.microsoft.com/office/drawing/2010/main" val="0"/>
                </a:ext>
              </a:extLst>
            </a:blip>
            <a:srcRect t="18095"/>
            <a:stretch>
              <a:fillRect/>
            </a:stretch>
          </p:blipFill>
          <p:spPr bwMode="auto">
            <a:xfrm>
              <a:off x="1077417" y="3573016"/>
              <a:ext cx="3168352" cy="2516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5" name="矩形 4"/>
            <p:cNvSpPr>
              <a:spLocks noChangeArrowheads="1"/>
            </p:cNvSpPr>
            <p:nvPr/>
          </p:nvSpPr>
          <p:spPr bwMode="auto">
            <a:xfrm>
              <a:off x="1093298" y="5157267"/>
              <a:ext cx="1569089" cy="396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solidFill>
                    <a:schemeClr val="bg1"/>
                  </a:solidFill>
                </a:rPr>
                <a:t>氧化鎂</a:t>
              </a:r>
            </a:p>
          </p:txBody>
        </p:sp>
        <p:cxnSp>
          <p:nvCxnSpPr>
            <p:cNvPr id="10" name="直線接點 9"/>
            <p:cNvCxnSpPr/>
            <p:nvPr/>
          </p:nvCxnSpPr>
          <p:spPr>
            <a:xfrm flipV="1">
              <a:off x="1617387" y="4581032"/>
              <a:ext cx="166755" cy="652431"/>
            </a:xfrm>
            <a:prstGeom prst="line">
              <a:avLst/>
            </a:prstGeom>
            <a:ln w="19050">
              <a:solidFill>
                <a:schemeClr val="bg1"/>
              </a:solidFill>
            </a:ln>
          </p:spPr>
          <p:style>
            <a:lnRef idx="1">
              <a:schemeClr val="dk1"/>
            </a:lnRef>
            <a:fillRef idx="0">
              <a:schemeClr val="dk1"/>
            </a:fillRef>
            <a:effectRef idx="0">
              <a:schemeClr val="dk1"/>
            </a:effectRef>
            <a:fontRef idx="minor">
              <a:schemeClr val="tx1"/>
            </a:fontRef>
          </p:style>
        </p:cxnSp>
        <p:sp>
          <p:nvSpPr>
            <p:cNvPr id="45067" name="矩形 4"/>
            <p:cNvSpPr>
              <a:spLocks noChangeArrowheads="1"/>
            </p:cNvSpPr>
            <p:nvPr/>
          </p:nvSpPr>
          <p:spPr bwMode="auto">
            <a:xfrm>
              <a:off x="3315115" y="5452528"/>
              <a:ext cx="468503" cy="396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solidFill>
                    <a:schemeClr val="bg1"/>
                  </a:solidFill>
                </a:rPr>
                <a:t>鎂</a:t>
              </a:r>
            </a:p>
          </p:txBody>
        </p:sp>
        <p:cxnSp>
          <p:nvCxnSpPr>
            <p:cNvPr id="12" name="直線接點 11"/>
            <p:cNvCxnSpPr/>
            <p:nvPr/>
          </p:nvCxnSpPr>
          <p:spPr>
            <a:xfrm flipH="1" flipV="1">
              <a:off x="3132479" y="4831845"/>
              <a:ext cx="333511" cy="649257"/>
            </a:xfrm>
            <a:prstGeom prst="line">
              <a:avLst/>
            </a:prstGeom>
            <a:ln w="19050">
              <a:solidFill>
                <a:schemeClr val="bg1"/>
              </a:solidFill>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2083053759"/>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a:spLocks noChangeArrowheads="1"/>
          </p:cNvSpPr>
          <p:nvPr/>
        </p:nvSpPr>
        <p:spPr bwMode="auto">
          <a:xfrm>
            <a:off x="682625" y="2239963"/>
            <a:ext cx="81391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化學家通常會使用 </a:t>
            </a:r>
            <a:r>
              <a:rPr lang="zh-TW" altLang="en-US" sz="3200" b="1">
                <a:solidFill>
                  <a:srgbClr val="3399FF"/>
                </a:solidFill>
              </a:rPr>
              <a:t>化學方程式</a:t>
            </a:r>
            <a:r>
              <a:rPr lang="zh-TW" altLang="en-US" sz="2800" b="1">
                <a:solidFill>
                  <a:srgbClr val="3399FF"/>
                </a:solidFill>
              </a:rPr>
              <a:t> </a:t>
            </a:r>
            <a:r>
              <a:rPr lang="zh-TW" altLang="en-US" sz="2800"/>
              <a:t>來表示反應。</a:t>
            </a:r>
            <a:endParaRPr kumimoji="0" lang="en-US" altLang="zh-TW" sz="2800">
              <a:cs typeface="Arial" pitchFamily="34" charset="0"/>
            </a:endParaRPr>
          </a:p>
        </p:txBody>
      </p:sp>
      <p:sp>
        <p:nvSpPr>
          <p:cNvPr id="8" name="Rectangle 38"/>
          <p:cNvSpPr>
            <a:spLocks noChangeArrowheads="1"/>
          </p:cNvSpPr>
          <p:nvPr/>
        </p:nvSpPr>
        <p:spPr bwMode="auto">
          <a:xfrm>
            <a:off x="682625" y="3608388"/>
            <a:ext cx="58340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上述反應的化學方程式可寫成：</a:t>
            </a:r>
            <a:endParaRPr kumimoji="0" lang="en-US" altLang="zh-TW" sz="2800">
              <a:cs typeface="Arial" pitchFamily="34" charset="0"/>
            </a:endParaRPr>
          </a:p>
        </p:txBody>
      </p:sp>
      <p:sp>
        <p:nvSpPr>
          <p:cNvPr id="74760" name="矩形 8"/>
          <p:cNvSpPr>
            <a:spLocks noChangeArrowheads="1"/>
          </p:cNvSpPr>
          <p:nvPr/>
        </p:nvSpPr>
        <p:spPr bwMode="auto">
          <a:xfrm>
            <a:off x="2339975" y="4429125"/>
            <a:ext cx="54641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3200" b="1">
                <a:solidFill>
                  <a:srgbClr val="3399FF"/>
                </a:solidFill>
              </a:rPr>
              <a:t>   Mg(s) + O</a:t>
            </a:r>
            <a:r>
              <a:rPr lang="en-US" altLang="zh-TW" sz="3200" b="1" baseline="-25000">
                <a:solidFill>
                  <a:srgbClr val="3399FF"/>
                </a:solidFill>
              </a:rPr>
              <a:t>2</a:t>
            </a:r>
            <a:r>
              <a:rPr lang="en-US" altLang="zh-TW" sz="3200" b="1">
                <a:solidFill>
                  <a:srgbClr val="3399FF"/>
                </a:solidFill>
              </a:rPr>
              <a:t>(g) </a:t>
            </a:r>
            <a:r>
              <a:rPr lang="en-US" altLang="zh-TW" sz="3200" b="1">
                <a:solidFill>
                  <a:srgbClr val="3399FF"/>
                </a:solidFill>
                <a:cs typeface="Arial" pitchFamily="34" charset="0"/>
                <a:sym typeface="Symbol" pitchFamily="18" charset="2"/>
              </a:rPr>
              <a:t></a:t>
            </a:r>
            <a:r>
              <a:rPr lang="en-US" altLang="zh-TW" sz="3200" b="1">
                <a:solidFill>
                  <a:srgbClr val="3399FF"/>
                </a:solidFill>
                <a:sym typeface="Wingdings" pitchFamily="2" charset="2"/>
              </a:rPr>
              <a:t>   </a:t>
            </a:r>
            <a:r>
              <a:rPr lang="en-US" altLang="zh-TW" sz="3200" b="1">
                <a:solidFill>
                  <a:srgbClr val="3399FF"/>
                </a:solidFill>
              </a:rPr>
              <a:t> MgO(s)</a:t>
            </a:r>
            <a:endParaRPr lang="zh-TW" altLang="en-US" sz="3200" b="1">
              <a:solidFill>
                <a:srgbClr val="3399FF"/>
              </a:solidFill>
            </a:endParaRPr>
          </a:p>
        </p:txBody>
      </p:sp>
      <p:sp>
        <p:nvSpPr>
          <p:cNvPr id="48135" name="Rectangle 38"/>
          <p:cNvSpPr>
            <a:spLocks noChangeArrowheads="1"/>
          </p:cNvSpPr>
          <p:nvPr/>
        </p:nvSpPr>
        <p:spPr bwMode="auto">
          <a:xfrm>
            <a:off x="684213" y="1052513"/>
            <a:ext cx="61087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3200" b="1">
                <a:solidFill>
                  <a:srgbClr val="3399FF"/>
                </a:solidFill>
              </a:rPr>
              <a:t>文字方程式</a:t>
            </a:r>
            <a:r>
              <a:rPr lang="zh-TW" altLang="en-US" sz="2800"/>
              <a:t>： 鎂 </a:t>
            </a:r>
            <a:r>
              <a:rPr lang="en-US" altLang="zh-TW" sz="2800"/>
              <a:t>+ </a:t>
            </a:r>
            <a:r>
              <a:rPr lang="zh-TW" altLang="en-US" sz="2800"/>
              <a:t>氧 </a:t>
            </a:r>
            <a:r>
              <a:rPr lang="en-US" altLang="zh-TW" sz="2800" b="1">
                <a:cs typeface="Arial" pitchFamily="34" charset="0"/>
                <a:sym typeface="Symbol" pitchFamily="18" charset="2"/>
              </a:rPr>
              <a:t> </a:t>
            </a:r>
            <a:r>
              <a:rPr lang="zh-TW" altLang="en-US" sz="2800"/>
              <a:t>氧化鎂</a:t>
            </a:r>
            <a:endParaRPr kumimoji="0" lang="en-US" altLang="zh-TW" sz="2800">
              <a:cs typeface="Arial" pitchFamily="34" charset="0"/>
            </a:endParaRPr>
          </a:p>
        </p:txBody>
      </p:sp>
      <p:sp>
        <p:nvSpPr>
          <p:cNvPr id="15" name="矩形 8"/>
          <p:cNvSpPr>
            <a:spLocks noChangeArrowheads="1"/>
          </p:cNvSpPr>
          <p:nvPr/>
        </p:nvSpPr>
        <p:spPr bwMode="auto">
          <a:xfrm>
            <a:off x="2339975" y="4437063"/>
            <a:ext cx="5465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3200" b="1">
                <a:solidFill>
                  <a:srgbClr val="3399FF"/>
                </a:solidFill>
              </a:rPr>
              <a:t>2 Mg(s) + O</a:t>
            </a:r>
            <a:r>
              <a:rPr lang="en-US" altLang="zh-TW" sz="3200" b="1" baseline="-25000">
                <a:solidFill>
                  <a:srgbClr val="3399FF"/>
                </a:solidFill>
              </a:rPr>
              <a:t>2</a:t>
            </a:r>
            <a:r>
              <a:rPr lang="en-US" altLang="zh-TW" sz="3200" b="1">
                <a:solidFill>
                  <a:srgbClr val="3399FF"/>
                </a:solidFill>
              </a:rPr>
              <a:t>(g) </a:t>
            </a:r>
            <a:r>
              <a:rPr lang="en-US" altLang="zh-TW" sz="3200" b="1">
                <a:solidFill>
                  <a:srgbClr val="3399FF"/>
                </a:solidFill>
                <a:cs typeface="Arial" pitchFamily="34" charset="0"/>
                <a:sym typeface="Symbol" pitchFamily="18" charset="2"/>
              </a:rPr>
              <a:t></a:t>
            </a:r>
            <a:r>
              <a:rPr lang="en-US" altLang="zh-TW" sz="3200" b="1">
                <a:solidFill>
                  <a:srgbClr val="3399FF"/>
                </a:solidFill>
                <a:sym typeface="Wingdings" pitchFamily="2" charset="2"/>
              </a:rPr>
              <a:t> </a:t>
            </a:r>
            <a:r>
              <a:rPr lang="en-US" altLang="zh-TW" sz="3200" b="1">
                <a:solidFill>
                  <a:srgbClr val="3399FF"/>
                </a:solidFill>
              </a:rPr>
              <a:t>2 MgO(s)</a:t>
            </a:r>
            <a:endParaRPr lang="zh-TW" altLang="en-US" sz="3200" b="1">
              <a:solidFill>
                <a:srgbClr val="3399FF"/>
              </a:solidFill>
            </a:endParaRPr>
          </a:p>
        </p:txBody>
      </p:sp>
    </p:spTree>
    <p:extLst>
      <p:ext uri="{BB962C8B-B14F-4D97-AF65-F5344CB8AC3E}">
        <p14:creationId xmlns:p14="http://schemas.microsoft.com/office/powerpoint/2010/main" val="4157196362"/>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79388" y="265113"/>
            <a:ext cx="5256212"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活性與失去電子的難易程度</a:t>
            </a:r>
            <a:endParaRPr lang="en-US" altLang="zh-TW" sz="3200" b="1" dirty="0">
              <a:solidFill>
                <a:srgbClr val="CC0000"/>
              </a:solidFill>
              <a:latin typeface="+mj-lt"/>
            </a:endParaRPr>
          </a:p>
        </p:txBody>
      </p:sp>
      <p:sp>
        <p:nvSpPr>
          <p:cNvPr id="63491" name="矩形 4"/>
          <p:cNvSpPr>
            <a:spLocks noChangeArrowheads="1"/>
          </p:cNvSpPr>
          <p:nvPr/>
        </p:nvSpPr>
        <p:spPr bwMode="auto">
          <a:xfrm>
            <a:off x="179388" y="1058863"/>
            <a:ext cx="8891587"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金屬的原子 </a:t>
            </a:r>
            <a:r>
              <a:rPr lang="zh-TW" altLang="en-US" sz="3200" b="1">
                <a:solidFill>
                  <a:srgbClr val="3399FF"/>
                </a:solidFill>
              </a:rPr>
              <a:t>越容易失去電子</a:t>
            </a:r>
            <a:r>
              <a:rPr lang="zh-TW" altLang="en-US" sz="2800"/>
              <a:t>，</a:t>
            </a:r>
            <a:r>
              <a:rPr lang="zh-TW" altLang="en-US" sz="3200">
                <a:solidFill>
                  <a:srgbClr val="3399FF"/>
                </a:solidFill>
              </a:rPr>
              <a:t>它的</a:t>
            </a:r>
            <a:r>
              <a:rPr lang="zh-TW" altLang="en-US" sz="3200" b="1">
                <a:solidFill>
                  <a:srgbClr val="3399FF"/>
                </a:solidFill>
              </a:rPr>
              <a:t>活性就越高</a:t>
            </a:r>
            <a:r>
              <a:rPr lang="zh-TW" altLang="en-US" sz="2800"/>
              <a:t>。</a:t>
            </a:r>
          </a:p>
        </p:txBody>
      </p:sp>
      <p:pic>
        <p:nvPicPr>
          <p:cNvPr id="8" name="Picture 5" descr="D:\Shared\From Judy\2nd Figures\Chem 11 pics\Fig12.18.jpg"/>
          <p:cNvPicPr>
            <a:picLocks noChangeAspect="1" noChangeArrowheads="1"/>
          </p:cNvPicPr>
          <p:nvPr/>
        </p:nvPicPr>
        <p:blipFill>
          <a:blip r:embed="rId3">
            <a:extLst>
              <a:ext uri="{28A0092B-C50C-407E-A947-70E740481C1C}">
                <a14:useLocalDpi xmlns:a14="http://schemas.microsoft.com/office/drawing/2010/main" val="0"/>
              </a:ext>
            </a:extLst>
          </a:blip>
          <a:srcRect t="26704" r="86308"/>
          <a:stretch>
            <a:fillRect/>
          </a:stretch>
        </p:blipFill>
        <p:spPr bwMode="auto">
          <a:xfrm>
            <a:off x="1678781" y="3449786"/>
            <a:ext cx="588962" cy="288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矩形 4"/>
          <p:cNvSpPr>
            <a:spLocks noChangeArrowheads="1"/>
          </p:cNvSpPr>
          <p:nvPr/>
        </p:nvSpPr>
        <p:spPr bwMode="auto">
          <a:xfrm>
            <a:off x="2120106" y="3675211"/>
            <a:ext cx="554037" cy="229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D60093"/>
                </a:solidFill>
              </a:rPr>
              <a:t>金屬的活性遞增</a:t>
            </a:r>
          </a:p>
        </p:txBody>
      </p:sp>
      <p:pic>
        <p:nvPicPr>
          <p:cNvPr id="12" name="Picture 5" descr="D:\Shared\From Judy\2nd Figures\Chem 11 pics\Fig12.18.jpg"/>
          <p:cNvPicPr>
            <a:picLocks noChangeAspect="1" noChangeArrowheads="1"/>
          </p:cNvPicPr>
          <p:nvPr/>
        </p:nvPicPr>
        <p:blipFill>
          <a:blip r:embed="rId4">
            <a:extLst>
              <a:ext uri="{28A0092B-C50C-407E-A947-70E740481C1C}">
                <a14:useLocalDpi xmlns:a14="http://schemas.microsoft.com/office/drawing/2010/main" val="0"/>
              </a:ext>
            </a:extLst>
          </a:blip>
          <a:srcRect r="26704" b="86308"/>
          <a:stretch>
            <a:fillRect/>
          </a:stretch>
        </p:blipFill>
        <p:spPr bwMode="auto">
          <a:xfrm>
            <a:off x="3034506" y="2170261"/>
            <a:ext cx="3841750" cy="57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矩形 4"/>
          <p:cNvSpPr>
            <a:spLocks noChangeArrowheads="1"/>
          </p:cNvSpPr>
          <p:nvPr/>
        </p:nvSpPr>
        <p:spPr bwMode="auto">
          <a:xfrm>
            <a:off x="3277393" y="2602061"/>
            <a:ext cx="323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D60093"/>
                </a:solidFill>
              </a:rPr>
              <a:t>金屬的活性遞增</a:t>
            </a:r>
          </a:p>
        </p:txBody>
      </p:sp>
      <p:sp>
        <p:nvSpPr>
          <p:cNvPr id="14" name="矩形 4"/>
          <p:cNvSpPr>
            <a:spLocks noChangeArrowheads="1"/>
          </p:cNvSpPr>
          <p:nvPr/>
        </p:nvSpPr>
        <p:spPr bwMode="auto">
          <a:xfrm>
            <a:off x="3290093" y="1844824"/>
            <a:ext cx="34417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0000FF"/>
                </a:solidFill>
              </a:rPr>
              <a:t>失去電子的傾向遞增</a:t>
            </a:r>
          </a:p>
        </p:txBody>
      </p:sp>
      <p:pic>
        <p:nvPicPr>
          <p:cNvPr id="15" name="Picture 4" descr="D:\Shared\From Judy\2nd Figures\Chem 11 pics\d11004_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61481" y="3103711"/>
            <a:ext cx="3357562" cy="352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矩形 4"/>
          <p:cNvSpPr>
            <a:spLocks noChangeArrowheads="1"/>
          </p:cNvSpPr>
          <p:nvPr/>
        </p:nvSpPr>
        <p:spPr bwMode="auto">
          <a:xfrm>
            <a:off x="1183481" y="3457724"/>
            <a:ext cx="554037" cy="280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2400" b="1">
                <a:solidFill>
                  <a:srgbClr val="0000FF"/>
                </a:solidFill>
              </a:rPr>
              <a:t>失去電子的傾向遞增</a:t>
            </a:r>
          </a:p>
        </p:txBody>
      </p:sp>
    </p:spTree>
    <p:extLst>
      <p:ext uri="{BB962C8B-B14F-4D97-AF65-F5344CB8AC3E}">
        <p14:creationId xmlns:p14="http://schemas.microsoft.com/office/powerpoint/2010/main" val="140829219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5"/>
          <p:cNvSpPr txBox="1">
            <a:spLocks noChangeArrowheads="1"/>
          </p:cNvSpPr>
          <p:nvPr/>
        </p:nvSpPr>
        <p:spPr bwMode="auto">
          <a:xfrm>
            <a:off x="250825" y="2379663"/>
            <a:ext cx="8642350" cy="114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lnSpc>
                <a:spcPct val="120000"/>
              </a:lnSpc>
            </a:pPr>
            <a:r>
              <a:rPr lang="zh-TW" altLang="en-US" sz="2800">
                <a:solidFill>
                  <a:srgbClr val="000000"/>
                </a:solidFill>
              </a:rPr>
              <a:t>若電子層的層數為 </a:t>
            </a:r>
            <a:r>
              <a:rPr lang="en-US" altLang="zh-TW" sz="2800" i="1">
                <a:solidFill>
                  <a:srgbClr val="000000"/>
                </a:solidFill>
              </a:rPr>
              <a:t>n</a:t>
            </a:r>
            <a:r>
              <a:rPr lang="zh-TW" altLang="en-US" sz="2800">
                <a:solidFill>
                  <a:srgbClr val="000000"/>
                </a:solidFill>
              </a:rPr>
              <a:t>，各個電子層最多能容納的電子數目</a:t>
            </a:r>
            <a:r>
              <a:rPr lang="zh-TW" altLang="pt-BR" sz="2800">
                <a:solidFill>
                  <a:srgbClr val="000000"/>
                </a:solidFill>
              </a:rPr>
              <a:t>便是 </a:t>
            </a:r>
            <a:r>
              <a:rPr lang="pt-BR" altLang="zh-TW" sz="3200" b="1">
                <a:solidFill>
                  <a:srgbClr val="00B0F0"/>
                </a:solidFill>
              </a:rPr>
              <a:t>2</a:t>
            </a:r>
            <a:r>
              <a:rPr lang="pt-BR" altLang="zh-TW" sz="3200" b="1" i="1">
                <a:solidFill>
                  <a:srgbClr val="00B0F0"/>
                </a:solidFill>
              </a:rPr>
              <a:t>n</a:t>
            </a:r>
            <a:r>
              <a:rPr lang="pt-BR" altLang="zh-TW" sz="3200" b="1" baseline="30000">
                <a:solidFill>
                  <a:srgbClr val="00B0F0"/>
                </a:solidFill>
              </a:rPr>
              <a:t>2</a:t>
            </a:r>
            <a:r>
              <a:rPr lang="zh-TW" altLang="pt-BR" sz="2800">
                <a:solidFill>
                  <a:srgbClr val="000000"/>
                </a:solidFill>
              </a:rPr>
              <a:t>。</a:t>
            </a:r>
          </a:p>
        </p:txBody>
      </p:sp>
      <p:sp>
        <p:nvSpPr>
          <p:cNvPr id="66563" name="Rectangle 6"/>
          <p:cNvSpPr>
            <a:spLocks noChangeArrowheads="1"/>
          </p:cNvSpPr>
          <p:nvPr/>
        </p:nvSpPr>
        <p:spPr bwMode="auto">
          <a:xfrm>
            <a:off x="250825" y="2379663"/>
            <a:ext cx="8569325" cy="2128837"/>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lnSpc>
                <a:spcPct val="120000"/>
              </a:lnSpc>
            </a:pPr>
            <a:endParaRPr lang="zh-TW" altLang="zh-TW" sz="2400">
              <a:solidFill>
                <a:srgbClr val="000000"/>
              </a:solidFill>
              <a:latin typeface="Times New Roman" pitchFamily="18" charset="0"/>
            </a:endParaRPr>
          </a:p>
        </p:txBody>
      </p:sp>
      <p:sp>
        <p:nvSpPr>
          <p:cNvPr id="2" name="Text Box 5"/>
          <p:cNvSpPr txBox="1">
            <a:spLocks noChangeArrowheads="1"/>
          </p:cNvSpPr>
          <p:nvPr/>
        </p:nvSpPr>
        <p:spPr bwMode="auto">
          <a:xfrm>
            <a:off x="250825" y="3390900"/>
            <a:ext cx="8642350"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lnSpc>
                <a:spcPct val="120000"/>
              </a:lnSpc>
            </a:pPr>
            <a:r>
              <a:rPr lang="zh-TW" altLang="pt-BR" sz="2800">
                <a:solidFill>
                  <a:srgbClr val="000000"/>
                </a:solidFill>
              </a:rPr>
              <a:t>例如，第</a:t>
            </a:r>
            <a:r>
              <a:rPr lang="zh-TW" altLang="en-US" sz="2800">
                <a:solidFill>
                  <a:srgbClr val="000000"/>
                </a:solidFill>
              </a:rPr>
              <a:t>二層電子層 </a:t>
            </a:r>
            <a:r>
              <a:rPr lang="en-US" altLang="zh-TW" sz="2800">
                <a:solidFill>
                  <a:srgbClr val="000000"/>
                </a:solidFill>
              </a:rPr>
              <a:t>(</a:t>
            </a:r>
            <a:r>
              <a:rPr lang="en-US" altLang="zh-TW" sz="2800" i="1">
                <a:solidFill>
                  <a:srgbClr val="000000"/>
                </a:solidFill>
              </a:rPr>
              <a:t>n</a:t>
            </a:r>
            <a:r>
              <a:rPr lang="en-US" altLang="zh-TW" sz="2800">
                <a:solidFill>
                  <a:srgbClr val="000000"/>
                </a:solidFill>
              </a:rPr>
              <a:t> = 2)</a:t>
            </a:r>
            <a:r>
              <a:rPr lang="zh-TW" altLang="en-US" sz="2800">
                <a:solidFill>
                  <a:srgbClr val="000000"/>
                </a:solidFill>
              </a:rPr>
              <a:t>最多可容納</a:t>
            </a:r>
          </a:p>
          <a:p>
            <a:pPr eaLnBrk="1" hangingPunct="1">
              <a:lnSpc>
                <a:spcPct val="120000"/>
              </a:lnSpc>
            </a:pPr>
            <a:r>
              <a:rPr lang="zh-TW" altLang="en-US" sz="2800">
                <a:solidFill>
                  <a:srgbClr val="000000"/>
                </a:solidFill>
              </a:rPr>
              <a:t> </a:t>
            </a:r>
            <a:r>
              <a:rPr lang="en-US" altLang="zh-TW" sz="2800">
                <a:solidFill>
                  <a:srgbClr val="000000"/>
                </a:solidFill>
              </a:rPr>
              <a:t>2 × 2</a:t>
            </a:r>
            <a:r>
              <a:rPr lang="en-US" altLang="zh-TW" sz="2800" baseline="30000">
                <a:solidFill>
                  <a:srgbClr val="000000"/>
                </a:solidFill>
              </a:rPr>
              <a:t>2</a:t>
            </a:r>
            <a:r>
              <a:rPr lang="en-US" altLang="zh-TW" sz="2800">
                <a:solidFill>
                  <a:srgbClr val="000000"/>
                </a:solidFill>
              </a:rPr>
              <a:t> = 8</a:t>
            </a:r>
            <a:r>
              <a:rPr lang="zh-TW" altLang="en-US" sz="2800">
                <a:solidFill>
                  <a:srgbClr val="000000"/>
                </a:solidFill>
              </a:rPr>
              <a:t>個電子。 </a:t>
            </a:r>
          </a:p>
        </p:txBody>
      </p:sp>
    </p:spTree>
    <p:extLst>
      <p:ext uri="{BB962C8B-B14F-4D97-AF65-F5344CB8AC3E}">
        <p14:creationId xmlns:p14="http://schemas.microsoft.com/office/powerpoint/2010/main" val="2713914660"/>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360237" y="626814"/>
            <a:ext cx="4176713" cy="579438"/>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200" b="1" dirty="0" smtClean="0">
                <a:solidFill>
                  <a:srgbClr val="006600"/>
                </a:solidFill>
                <a:ea typeface="+mn-ea"/>
                <a:cs typeface="Arial" pitchFamily="34" charset="0"/>
              </a:rPr>
              <a:t>金屬</a:t>
            </a:r>
            <a:r>
              <a:rPr kumimoji="0" lang="zh-TW" altLang="en-US" sz="3200" b="1" dirty="0">
                <a:solidFill>
                  <a:srgbClr val="006600"/>
                </a:solidFill>
                <a:ea typeface="+mn-ea"/>
                <a:cs typeface="Arial" pitchFamily="34" charset="0"/>
              </a:rPr>
              <a:t>的置換反應</a:t>
            </a:r>
            <a:endParaRPr kumimoji="0" lang="en-US" altLang="zh-TW" sz="3200" b="1" dirty="0">
              <a:solidFill>
                <a:srgbClr val="006600"/>
              </a:solidFill>
              <a:ea typeface="+mn-ea"/>
              <a:cs typeface="Arial" pitchFamily="34" charset="0"/>
            </a:endParaRPr>
          </a:p>
        </p:txBody>
      </p:sp>
      <p:sp>
        <p:nvSpPr>
          <p:cNvPr id="3" name="Rectangle 4"/>
          <p:cNvSpPr>
            <a:spLocks noChangeArrowheads="1"/>
          </p:cNvSpPr>
          <p:nvPr/>
        </p:nvSpPr>
        <p:spPr bwMode="auto">
          <a:xfrm>
            <a:off x="360808" y="1578446"/>
            <a:ext cx="4464050"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銅與硝酸銀溶液的反應</a:t>
            </a:r>
            <a:endParaRPr lang="en-US" altLang="zh-TW" sz="3200" b="1" dirty="0">
              <a:solidFill>
                <a:srgbClr val="CC0000"/>
              </a:solidFill>
              <a:latin typeface="+mj-lt"/>
            </a:endParaRPr>
          </a:p>
        </p:txBody>
      </p:sp>
      <p:sp>
        <p:nvSpPr>
          <p:cNvPr id="67588" name="矩形 4"/>
          <p:cNvSpPr>
            <a:spLocks noChangeArrowheads="1"/>
          </p:cNvSpPr>
          <p:nvPr/>
        </p:nvSpPr>
        <p:spPr bwMode="auto">
          <a:xfrm>
            <a:off x="432246" y="2488083"/>
            <a:ext cx="79200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把一條銅線放入硝酸銀溶液，銅會 </a:t>
            </a:r>
            <a:r>
              <a:rPr lang="zh-TW" altLang="en-US" sz="3200" b="1">
                <a:solidFill>
                  <a:srgbClr val="3399FF"/>
                </a:solidFill>
              </a:rPr>
              <a:t>慢慢溶解</a:t>
            </a:r>
            <a:r>
              <a:rPr lang="zh-TW" altLang="en-US" sz="2800"/>
              <a:t>。</a:t>
            </a:r>
            <a:endParaRPr lang="zh-TW" altLang="en-US" sz="2800" b="1"/>
          </a:p>
        </p:txBody>
      </p:sp>
      <p:sp>
        <p:nvSpPr>
          <p:cNvPr id="89095" name="文字方塊 8"/>
          <p:cNvSpPr txBox="1">
            <a:spLocks noChangeArrowheads="1"/>
          </p:cNvSpPr>
          <p:nvPr/>
        </p:nvSpPr>
        <p:spPr bwMode="auto">
          <a:xfrm>
            <a:off x="2664271" y="5631333"/>
            <a:ext cx="800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400" b="1">
                <a:solidFill>
                  <a:srgbClr val="3399FF"/>
                </a:solidFill>
              </a:rPr>
              <a:t>無色</a:t>
            </a:r>
          </a:p>
        </p:txBody>
      </p:sp>
      <p:sp>
        <p:nvSpPr>
          <p:cNvPr id="89096" name="文字方塊 9"/>
          <p:cNvSpPr txBox="1">
            <a:spLocks noChangeArrowheads="1"/>
          </p:cNvSpPr>
          <p:nvPr/>
        </p:nvSpPr>
        <p:spPr bwMode="auto">
          <a:xfrm>
            <a:off x="5040758" y="5631333"/>
            <a:ext cx="11080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400" b="1">
                <a:solidFill>
                  <a:srgbClr val="3399FF"/>
                </a:solidFill>
              </a:rPr>
              <a:t>淺藍色</a:t>
            </a:r>
          </a:p>
        </p:txBody>
      </p:sp>
      <p:sp>
        <p:nvSpPr>
          <p:cNvPr id="9" name="矩形 7"/>
          <p:cNvSpPr>
            <a:spLocks noChangeArrowheads="1"/>
          </p:cNvSpPr>
          <p:nvPr/>
        </p:nvSpPr>
        <p:spPr bwMode="auto">
          <a:xfrm>
            <a:off x="937071" y="5109046"/>
            <a:ext cx="809942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2800"/>
              <a:t>Cu(s) + 2AgNO</a:t>
            </a:r>
            <a:r>
              <a:rPr lang="en-US" altLang="zh-TW" sz="2800" baseline="-25000"/>
              <a:t>3</a:t>
            </a:r>
            <a:r>
              <a:rPr lang="en-US" altLang="zh-TW" sz="2800"/>
              <a:t>(aq) </a:t>
            </a:r>
            <a:r>
              <a:rPr lang="en-US" altLang="zh-TW" sz="2800">
                <a:cs typeface="Arial" pitchFamily="34" charset="0"/>
                <a:sym typeface="Symbol" pitchFamily="18" charset="2"/>
              </a:rPr>
              <a:t></a:t>
            </a:r>
            <a:r>
              <a:rPr lang="en-US" altLang="zh-TW" sz="2800"/>
              <a:t> </a:t>
            </a:r>
            <a:r>
              <a:rPr lang="en-US" altLang="zh-TW" sz="3200" b="1" u="sng">
                <a:solidFill>
                  <a:srgbClr val="FF0000"/>
                </a:solidFill>
              </a:rPr>
              <a:t>Cu(NO</a:t>
            </a:r>
            <a:r>
              <a:rPr lang="en-US" altLang="zh-TW" sz="3200" b="1" baseline="-25000">
                <a:solidFill>
                  <a:srgbClr val="FF0000"/>
                </a:solidFill>
              </a:rPr>
              <a:t>3</a:t>
            </a:r>
            <a:r>
              <a:rPr lang="en-US" altLang="zh-TW" sz="3200" b="1" u="sng">
                <a:solidFill>
                  <a:srgbClr val="FF0000"/>
                </a:solidFill>
              </a:rPr>
              <a:t>)</a:t>
            </a:r>
            <a:r>
              <a:rPr lang="en-US" altLang="zh-TW" sz="3200" b="1" baseline="-25000">
                <a:solidFill>
                  <a:srgbClr val="FF0000"/>
                </a:solidFill>
              </a:rPr>
              <a:t>2</a:t>
            </a:r>
            <a:r>
              <a:rPr lang="en-US" altLang="zh-TW" sz="3200" b="1" u="sng">
                <a:solidFill>
                  <a:srgbClr val="FF0000"/>
                </a:solidFill>
              </a:rPr>
              <a:t>(aq) + 2Ag(s)</a:t>
            </a:r>
            <a:endParaRPr lang="zh-TW" altLang="en-US" sz="3200" b="1" u="sng">
              <a:solidFill>
                <a:srgbClr val="FF0000"/>
              </a:solidFill>
            </a:endParaRPr>
          </a:p>
        </p:txBody>
      </p:sp>
      <p:sp>
        <p:nvSpPr>
          <p:cNvPr id="10" name="矩形 4"/>
          <p:cNvSpPr>
            <a:spLocks noChangeArrowheads="1"/>
          </p:cNvSpPr>
          <p:nvPr/>
        </p:nvSpPr>
        <p:spPr bwMode="auto">
          <a:xfrm>
            <a:off x="421133" y="3372321"/>
            <a:ext cx="67786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銅表面會被一些 </a:t>
            </a:r>
            <a:r>
              <a:rPr lang="zh-TW" altLang="en-US" sz="3200" b="1">
                <a:solidFill>
                  <a:srgbClr val="3399FF"/>
                </a:solidFill>
              </a:rPr>
              <a:t>閃亮的銀澱積覆蓋</a:t>
            </a:r>
            <a:r>
              <a:rPr lang="zh-TW" altLang="en-US" sz="2800"/>
              <a:t>。</a:t>
            </a:r>
          </a:p>
        </p:txBody>
      </p:sp>
      <p:sp>
        <p:nvSpPr>
          <p:cNvPr id="11" name="矩形 4"/>
          <p:cNvSpPr>
            <a:spLocks noChangeArrowheads="1"/>
          </p:cNvSpPr>
          <p:nvPr/>
        </p:nvSpPr>
        <p:spPr bwMode="auto">
          <a:xfrm>
            <a:off x="421133" y="4266083"/>
            <a:ext cx="67071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原本無色的 </a:t>
            </a:r>
            <a:r>
              <a:rPr lang="zh-TW" altLang="en-US" sz="3200" b="1">
                <a:solidFill>
                  <a:srgbClr val="3399FF"/>
                </a:solidFill>
              </a:rPr>
              <a:t>溶液會逐漸變為淺藍色</a:t>
            </a:r>
            <a:r>
              <a:rPr lang="zh-TW" altLang="en-US" sz="2800"/>
              <a:t>。</a:t>
            </a:r>
          </a:p>
        </p:txBody>
      </p:sp>
    </p:spTree>
    <p:extLst>
      <p:ext uri="{BB962C8B-B14F-4D97-AF65-F5344CB8AC3E}">
        <p14:creationId xmlns:p14="http://schemas.microsoft.com/office/powerpoint/2010/main" val="463127576"/>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595" name="Group 8"/>
          <p:cNvGrpSpPr>
            <a:grpSpLocks/>
          </p:cNvGrpSpPr>
          <p:nvPr/>
        </p:nvGrpSpPr>
        <p:grpSpPr bwMode="auto">
          <a:xfrm>
            <a:off x="494949" y="4513639"/>
            <a:ext cx="8064851" cy="1218825"/>
            <a:chOff x="158" y="663"/>
            <a:chExt cx="5352" cy="435"/>
          </a:xfrm>
        </p:grpSpPr>
        <p:sp>
          <p:nvSpPr>
            <p:cNvPr id="67598" name="AutoShape 9"/>
            <p:cNvSpPr>
              <a:spLocks noChangeArrowheads="1"/>
            </p:cNvSpPr>
            <p:nvPr/>
          </p:nvSpPr>
          <p:spPr bwMode="auto">
            <a:xfrm>
              <a:off x="158" y="663"/>
              <a:ext cx="5352" cy="43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TW" altLang="en-US"/>
            </a:p>
          </p:txBody>
        </p:sp>
        <p:sp>
          <p:nvSpPr>
            <p:cNvPr id="67599" name="Text Box 10"/>
            <p:cNvSpPr txBox="1">
              <a:spLocks noChangeArrowheads="1"/>
            </p:cNvSpPr>
            <p:nvPr/>
          </p:nvSpPr>
          <p:spPr bwMode="auto">
            <a:xfrm>
              <a:off x="385" y="694"/>
              <a:ext cx="5059"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a:solidFill>
                    <a:srgbClr val="3399FF"/>
                  </a:solidFill>
                </a:rPr>
                <a:t>置換反應</a:t>
              </a:r>
              <a:r>
                <a:rPr lang="zh-TW" altLang="en-US" sz="2800" b="1"/>
                <a:t> </a:t>
              </a:r>
              <a:r>
                <a:rPr lang="zh-TW" altLang="en-US" sz="2800"/>
                <a:t>是一種元素把 </a:t>
              </a:r>
              <a:r>
                <a:rPr lang="zh-TW" altLang="en-US" sz="3200" b="1">
                  <a:solidFill>
                    <a:srgbClr val="3399FF"/>
                  </a:solidFill>
                </a:rPr>
                <a:t>另一種元素</a:t>
              </a:r>
              <a:r>
                <a:rPr lang="en-US" altLang="zh-TW" sz="2800"/>
                <a:t> </a:t>
              </a:r>
              <a:r>
                <a:rPr lang="zh-TW" altLang="en-US" sz="2800"/>
                <a:t>從它的化合物中置換出來的反應。</a:t>
              </a:r>
              <a:endParaRPr lang="en-US" altLang="zh-TW" sz="2800">
                <a:cs typeface="Arial" pitchFamily="34" charset="0"/>
              </a:endParaRPr>
            </a:p>
          </p:txBody>
        </p:sp>
      </p:grpSp>
      <p:grpSp>
        <p:nvGrpSpPr>
          <p:cNvPr id="67588" name="Group 17"/>
          <p:cNvGrpSpPr>
            <a:grpSpLocks/>
          </p:cNvGrpSpPr>
          <p:nvPr/>
        </p:nvGrpSpPr>
        <p:grpSpPr bwMode="auto">
          <a:xfrm>
            <a:off x="2930526" y="692696"/>
            <a:ext cx="2894013" cy="3240088"/>
            <a:chOff x="826" y="346"/>
            <a:chExt cx="1823" cy="2041"/>
          </a:xfrm>
        </p:grpSpPr>
        <p:pic>
          <p:nvPicPr>
            <p:cNvPr id="67590" name="Picture 9" descr="D:\Shared\From Judy\2nd Figures\Chem 11 pics\F12250.jpg"/>
            <p:cNvPicPr>
              <a:picLocks noChangeAspect="1" noChangeArrowheads="1"/>
            </p:cNvPicPr>
            <p:nvPr/>
          </p:nvPicPr>
          <p:blipFill>
            <a:blip r:embed="rId2">
              <a:extLst>
                <a:ext uri="{28A0092B-C50C-407E-A947-70E740481C1C}">
                  <a14:useLocalDpi xmlns:a14="http://schemas.microsoft.com/office/drawing/2010/main" val="0"/>
                </a:ext>
              </a:extLst>
            </a:blip>
            <a:srcRect l="20847" t="2586" r="23917" b="3220"/>
            <a:stretch>
              <a:fillRect/>
            </a:stretch>
          </p:blipFill>
          <p:spPr bwMode="auto">
            <a:xfrm>
              <a:off x="826" y="346"/>
              <a:ext cx="1798" cy="2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91" name="矩形 4"/>
            <p:cNvSpPr>
              <a:spLocks noChangeArrowheads="1"/>
            </p:cNvSpPr>
            <p:nvPr/>
          </p:nvSpPr>
          <p:spPr bwMode="auto">
            <a:xfrm>
              <a:off x="2060" y="781"/>
              <a:ext cx="589"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銅線</a:t>
              </a:r>
            </a:p>
          </p:txBody>
        </p:sp>
        <p:cxnSp>
          <p:nvCxnSpPr>
            <p:cNvPr id="15" name="直線接點 14"/>
            <p:cNvCxnSpPr/>
            <p:nvPr/>
          </p:nvCxnSpPr>
          <p:spPr bwMode="auto">
            <a:xfrm flipV="1">
              <a:off x="1817" y="907"/>
              <a:ext cx="258" cy="152"/>
            </a:xfrm>
            <a:prstGeom prst="line">
              <a:avLst/>
            </a:prstGeom>
            <a:ln w="19050"/>
          </p:spPr>
          <p:style>
            <a:lnRef idx="1">
              <a:schemeClr val="dk1"/>
            </a:lnRef>
            <a:fillRef idx="0">
              <a:schemeClr val="dk1"/>
            </a:fillRef>
            <a:effectRef idx="0">
              <a:schemeClr val="dk1"/>
            </a:effectRef>
            <a:fontRef idx="minor">
              <a:schemeClr val="tx1"/>
            </a:fontRef>
          </p:style>
        </p:cxnSp>
        <p:sp>
          <p:nvSpPr>
            <p:cNvPr id="67593" name="矩形 4"/>
            <p:cNvSpPr>
              <a:spLocks noChangeArrowheads="1"/>
            </p:cNvSpPr>
            <p:nvPr/>
          </p:nvSpPr>
          <p:spPr bwMode="auto">
            <a:xfrm>
              <a:off x="884" y="2060"/>
              <a:ext cx="688"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銀澱積</a:t>
              </a:r>
            </a:p>
          </p:txBody>
        </p:sp>
        <p:cxnSp>
          <p:nvCxnSpPr>
            <p:cNvPr id="17" name="直線接點 16"/>
            <p:cNvCxnSpPr>
              <a:stCxn id="67593" idx="0"/>
            </p:cNvCxnSpPr>
            <p:nvPr/>
          </p:nvCxnSpPr>
          <p:spPr bwMode="auto">
            <a:xfrm flipV="1">
              <a:off x="1228" y="1857"/>
              <a:ext cx="452" cy="203"/>
            </a:xfrm>
            <a:prstGeom prst="line">
              <a:avLst/>
            </a:prstGeom>
            <a:ln w="19050"/>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2443913442"/>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323279" y="764555"/>
            <a:ext cx="5199063"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鋅 與 硫酸銅</a:t>
            </a:r>
            <a:r>
              <a:rPr lang="en-US" altLang="zh-TW" sz="3200" b="1" dirty="0">
                <a:solidFill>
                  <a:srgbClr val="CC0000"/>
                </a:solidFill>
                <a:latin typeface="+mj-lt"/>
              </a:rPr>
              <a:t>(II)  </a:t>
            </a:r>
            <a:r>
              <a:rPr lang="zh-TW" altLang="en-US" sz="3200" b="1" dirty="0">
                <a:solidFill>
                  <a:srgbClr val="CC0000"/>
                </a:solidFill>
                <a:latin typeface="+mj-lt"/>
              </a:rPr>
              <a:t>溶液的反應</a:t>
            </a:r>
            <a:endParaRPr lang="en-US" altLang="zh-TW" sz="3200" b="1" dirty="0">
              <a:solidFill>
                <a:srgbClr val="CC0000"/>
              </a:solidFill>
              <a:latin typeface="+mj-lt"/>
            </a:endParaRPr>
          </a:p>
        </p:txBody>
      </p:sp>
      <p:sp>
        <p:nvSpPr>
          <p:cNvPr id="3" name="矩形 4"/>
          <p:cNvSpPr>
            <a:spLocks noChangeArrowheads="1"/>
          </p:cNvSpPr>
          <p:nvPr/>
        </p:nvSpPr>
        <p:spPr bwMode="auto">
          <a:xfrm>
            <a:off x="396304" y="2045246"/>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3"/>
              </a:buBlip>
            </a:pPr>
            <a:r>
              <a:rPr lang="zh-TW" altLang="en-US" sz="2800"/>
              <a:t>把一塊鋅片放入硫酸銅</a:t>
            </a:r>
            <a:r>
              <a:rPr lang="en-US" altLang="zh-TW" sz="2800"/>
              <a:t>(II) </a:t>
            </a:r>
            <a:r>
              <a:rPr lang="zh-TW" altLang="en-US" sz="2800"/>
              <a:t>溶液，亦會發生類似的置換反應。</a:t>
            </a:r>
          </a:p>
        </p:txBody>
      </p:sp>
      <p:sp>
        <p:nvSpPr>
          <p:cNvPr id="91140" name="矩形 3"/>
          <p:cNvSpPr>
            <a:spLocks noChangeArrowheads="1"/>
          </p:cNvSpPr>
          <p:nvPr/>
        </p:nvSpPr>
        <p:spPr bwMode="auto">
          <a:xfrm>
            <a:off x="1331342" y="3143796"/>
            <a:ext cx="7180262"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2800"/>
              <a:t>Zn(s) + CuSO</a:t>
            </a:r>
            <a:r>
              <a:rPr lang="en-US" altLang="zh-TW" sz="2800" baseline="-25000"/>
              <a:t>4</a:t>
            </a:r>
            <a:r>
              <a:rPr lang="en-US" altLang="zh-TW" sz="2800"/>
              <a:t>(aq) </a:t>
            </a:r>
            <a:r>
              <a:rPr lang="en-US" altLang="zh-TW" sz="2800">
                <a:cs typeface="Arial" pitchFamily="34" charset="0"/>
                <a:sym typeface="Symbol" pitchFamily="18" charset="2"/>
              </a:rPr>
              <a:t></a:t>
            </a:r>
            <a:r>
              <a:rPr lang="en-US" altLang="zh-TW" sz="2800"/>
              <a:t> </a:t>
            </a:r>
            <a:r>
              <a:rPr lang="en-US" altLang="zh-TW" sz="3200" b="1" u="sng">
                <a:solidFill>
                  <a:srgbClr val="FF0000"/>
                </a:solidFill>
              </a:rPr>
              <a:t>ZnSO</a:t>
            </a:r>
            <a:r>
              <a:rPr lang="en-US" altLang="zh-TW" sz="3200" b="1" baseline="-25000">
                <a:solidFill>
                  <a:srgbClr val="FF0000"/>
                </a:solidFill>
              </a:rPr>
              <a:t>4</a:t>
            </a:r>
            <a:r>
              <a:rPr lang="en-US" altLang="zh-TW" sz="3200" b="1" u="sng">
                <a:solidFill>
                  <a:srgbClr val="FF0000"/>
                </a:solidFill>
              </a:rPr>
              <a:t>(aq) + Cu(s)</a:t>
            </a:r>
            <a:endParaRPr lang="zh-TW" altLang="en-US" sz="3200" b="1" u="sng">
              <a:solidFill>
                <a:srgbClr val="FF0000"/>
              </a:solidFill>
            </a:endParaRPr>
          </a:p>
        </p:txBody>
      </p:sp>
      <p:sp>
        <p:nvSpPr>
          <p:cNvPr id="91141" name="矩形 4"/>
          <p:cNvSpPr>
            <a:spLocks noChangeArrowheads="1"/>
          </p:cNvSpPr>
          <p:nvPr/>
        </p:nvSpPr>
        <p:spPr bwMode="auto">
          <a:xfrm>
            <a:off x="6939979" y="3647033"/>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3399FF"/>
                </a:solidFill>
              </a:rPr>
              <a:t>紅棕色</a:t>
            </a:r>
          </a:p>
        </p:txBody>
      </p:sp>
      <p:sp>
        <p:nvSpPr>
          <p:cNvPr id="91142" name="矩形 5"/>
          <p:cNvSpPr>
            <a:spLocks noChangeArrowheads="1"/>
          </p:cNvSpPr>
          <p:nvPr/>
        </p:nvSpPr>
        <p:spPr bwMode="auto">
          <a:xfrm>
            <a:off x="1569467" y="3647033"/>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3399FF"/>
                </a:solidFill>
              </a:rPr>
              <a:t>銀色</a:t>
            </a:r>
          </a:p>
        </p:txBody>
      </p:sp>
      <p:sp>
        <p:nvSpPr>
          <p:cNvPr id="91143" name="矩形 6"/>
          <p:cNvSpPr>
            <a:spLocks noChangeArrowheads="1"/>
          </p:cNvSpPr>
          <p:nvPr/>
        </p:nvSpPr>
        <p:spPr bwMode="auto">
          <a:xfrm>
            <a:off x="3210942" y="3647033"/>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3399FF"/>
                </a:solidFill>
              </a:rPr>
              <a:t>藍色</a:t>
            </a:r>
          </a:p>
        </p:txBody>
      </p:sp>
      <p:sp>
        <p:nvSpPr>
          <p:cNvPr id="91144" name="矩形 7"/>
          <p:cNvSpPr>
            <a:spLocks noChangeArrowheads="1"/>
          </p:cNvSpPr>
          <p:nvPr/>
        </p:nvSpPr>
        <p:spPr bwMode="auto">
          <a:xfrm>
            <a:off x="5176267" y="3647033"/>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b="1">
                <a:solidFill>
                  <a:srgbClr val="3399FF"/>
                </a:solidFill>
              </a:rPr>
              <a:t>無色</a:t>
            </a:r>
          </a:p>
        </p:txBody>
      </p:sp>
      <p:sp>
        <p:nvSpPr>
          <p:cNvPr id="13" name="矩形 4"/>
          <p:cNvSpPr>
            <a:spLocks noChangeArrowheads="1"/>
          </p:cNvSpPr>
          <p:nvPr/>
        </p:nvSpPr>
        <p:spPr bwMode="auto">
          <a:xfrm>
            <a:off x="394717" y="4782096"/>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3"/>
              </a:buBlip>
            </a:pPr>
            <a:r>
              <a:rPr lang="zh-TW" altLang="en-US" sz="2800"/>
              <a:t>若把銅放入硫酸鋅溶液中 </a:t>
            </a:r>
            <a:r>
              <a:rPr lang="en-US" altLang="zh-TW" sz="2800">
                <a:sym typeface="Wingdings" pitchFamily="2" charset="2"/>
              </a:rPr>
              <a:t>        </a:t>
            </a:r>
            <a:r>
              <a:rPr lang="zh-TW" altLang="en-US" sz="2800"/>
              <a:t>不會產生任何反應</a:t>
            </a:r>
          </a:p>
        </p:txBody>
      </p:sp>
      <p:sp>
        <p:nvSpPr>
          <p:cNvPr id="11" name="向右箭號 10"/>
          <p:cNvSpPr/>
          <p:nvPr/>
        </p:nvSpPr>
        <p:spPr>
          <a:xfrm>
            <a:off x="5154042" y="4923383"/>
            <a:ext cx="498475" cy="306388"/>
          </a:xfrm>
          <a:prstGeom prst="rightArrow">
            <a:avLst>
              <a:gd name="adj1" fmla="val 50000"/>
              <a:gd name="adj2" fmla="val 74502"/>
            </a:avLst>
          </a:prstGeom>
          <a:solidFill>
            <a:srgbClr val="006600"/>
          </a:solidFill>
          <a:ln>
            <a:solidFill>
              <a:srgbClr val="006600"/>
            </a:solidFill>
          </a:ln>
        </p:spPr>
        <p:style>
          <a:lnRef idx="2">
            <a:schemeClr val="accent3"/>
          </a:lnRef>
          <a:fillRef idx="1">
            <a:schemeClr val="lt1"/>
          </a:fillRef>
          <a:effectRef idx="0">
            <a:schemeClr val="accent3"/>
          </a:effectRef>
          <a:fontRef idx="minor">
            <a:schemeClr val="dk1"/>
          </a:fontRef>
        </p:style>
        <p:txBody>
          <a:bodyPr anchor="ctr"/>
          <a:lstStyle/>
          <a:p>
            <a:pPr algn="ctr" eaLnBrk="1" hangingPunct="1">
              <a:defRPr/>
            </a:pPr>
            <a:endParaRPr lang="zh-TW" altLang="en-US"/>
          </a:p>
        </p:txBody>
      </p:sp>
    </p:spTree>
    <p:extLst>
      <p:ext uri="{BB962C8B-B14F-4D97-AF65-F5344CB8AC3E}">
        <p14:creationId xmlns:p14="http://schemas.microsoft.com/office/powerpoint/2010/main" val="2322008490"/>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79388" y="396528"/>
            <a:ext cx="3248025" cy="584200"/>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200" b="1" dirty="0" smtClean="0">
                <a:solidFill>
                  <a:srgbClr val="006600"/>
                </a:solidFill>
                <a:ea typeface="+mn-ea"/>
                <a:cs typeface="Arial" pitchFamily="34" charset="0"/>
              </a:rPr>
              <a:t>離子</a:t>
            </a:r>
            <a:r>
              <a:rPr kumimoji="0" lang="zh-TW" altLang="en-US" sz="3200" b="1" dirty="0">
                <a:solidFill>
                  <a:srgbClr val="006600"/>
                </a:solidFill>
                <a:ea typeface="+mn-ea"/>
                <a:cs typeface="Arial" pitchFamily="34" charset="0"/>
              </a:rPr>
              <a:t>方程式</a:t>
            </a:r>
            <a:endParaRPr kumimoji="0" lang="en-US" altLang="zh-TW" sz="3200" b="1" dirty="0">
              <a:solidFill>
                <a:srgbClr val="006600"/>
              </a:solidFill>
              <a:ea typeface="+mn-ea"/>
              <a:cs typeface="Arial" pitchFamily="34" charset="0"/>
            </a:endParaRPr>
          </a:p>
        </p:txBody>
      </p:sp>
      <p:sp>
        <p:nvSpPr>
          <p:cNvPr id="55299" name="矩形 4"/>
          <p:cNvSpPr>
            <a:spLocks noChangeArrowheads="1"/>
          </p:cNvSpPr>
          <p:nvPr/>
        </p:nvSpPr>
        <p:spPr bwMode="auto">
          <a:xfrm>
            <a:off x="6116762" y="3740497"/>
            <a:ext cx="184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endParaRPr lang="en-US" altLang="zh-TW"/>
          </a:p>
        </p:txBody>
      </p:sp>
      <p:sp>
        <p:nvSpPr>
          <p:cNvPr id="11" name="矩形 4"/>
          <p:cNvSpPr>
            <a:spLocks noChangeArrowheads="1"/>
          </p:cNvSpPr>
          <p:nvPr/>
        </p:nvSpPr>
        <p:spPr bwMode="auto">
          <a:xfrm>
            <a:off x="252537" y="2340322"/>
            <a:ext cx="53276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銅與硝酸銀溶液的置換反應</a:t>
            </a:r>
            <a:endParaRPr lang="en-US" altLang="zh-TW" sz="2800"/>
          </a:p>
        </p:txBody>
      </p:sp>
      <p:grpSp>
        <p:nvGrpSpPr>
          <p:cNvPr id="3" name="Group 27"/>
          <p:cNvGrpSpPr>
            <a:grpSpLocks/>
          </p:cNvGrpSpPr>
          <p:nvPr/>
        </p:nvGrpSpPr>
        <p:grpSpPr bwMode="auto">
          <a:xfrm>
            <a:off x="306512" y="1487834"/>
            <a:ext cx="1457325" cy="720725"/>
            <a:chOff x="113" y="662"/>
            <a:chExt cx="5444" cy="1044"/>
          </a:xfrm>
        </p:grpSpPr>
        <p:sp>
          <p:nvSpPr>
            <p:cNvPr id="77875"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TW" altLang="en-US"/>
            </a:p>
          </p:txBody>
        </p:sp>
        <p:sp>
          <p:nvSpPr>
            <p:cNvPr id="77876" name="Rectangle 29"/>
            <p:cNvSpPr>
              <a:spLocks noChangeArrowheads="1"/>
            </p:cNvSpPr>
            <p:nvPr/>
          </p:nvSpPr>
          <p:spPr bwMode="auto">
            <a:xfrm>
              <a:off x="566" y="708"/>
              <a:ext cx="4651" cy="839"/>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zh-TW" altLang="en-US" sz="3200">
                  <a:solidFill>
                    <a:schemeClr val="bg1"/>
                  </a:solidFill>
                </a:rPr>
                <a:t>例子</a:t>
              </a:r>
              <a:endParaRPr lang="en-US" altLang="zh-TW" sz="3200">
                <a:solidFill>
                  <a:schemeClr val="bg1"/>
                </a:solidFill>
              </a:endParaRPr>
            </a:p>
          </p:txBody>
        </p:sp>
      </p:grpSp>
      <p:grpSp>
        <p:nvGrpSpPr>
          <p:cNvPr id="4" name="群組 10"/>
          <p:cNvGrpSpPr>
            <a:grpSpLocks/>
          </p:cNvGrpSpPr>
          <p:nvPr/>
        </p:nvGrpSpPr>
        <p:grpSpPr bwMode="auto">
          <a:xfrm>
            <a:off x="179512" y="3164234"/>
            <a:ext cx="4037012" cy="2593975"/>
            <a:chOff x="175519" y="476672"/>
            <a:chExt cx="4036263" cy="2593238"/>
          </a:xfrm>
        </p:grpSpPr>
        <p:pic>
          <p:nvPicPr>
            <p:cNvPr id="77855" name="Picture 10" descr="D:\Shared\From Judy\2nd Figures\Chem 11 pics\Fig11.20a.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552" y="476672"/>
              <a:ext cx="3672230" cy="259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56" name="矩形 4"/>
            <p:cNvSpPr>
              <a:spLocks noChangeArrowheads="1"/>
            </p:cNvSpPr>
            <p:nvPr/>
          </p:nvSpPr>
          <p:spPr bwMode="auto">
            <a:xfrm>
              <a:off x="175519" y="2358912"/>
              <a:ext cx="1012637" cy="64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硝酸銀溶液</a:t>
              </a:r>
            </a:p>
          </p:txBody>
        </p:sp>
        <p:cxnSp>
          <p:nvCxnSpPr>
            <p:cNvPr id="42" name="直線接點 41"/>
            <p:cNvCxnSpPr/>
            <p:nvPr/>
          </p:nvCxnSpPr>
          <p:spPr>
            <a:xfrm>
              <a:off x="1021499" y="2555706"/>
              <a:ext cx="923754" cy="0"/>
            </a:xfrm>
            <a:prstGeom prst="line">
              <a:avLst/>
            </a:prstGeom>
            <a:ln w="19050"/>
          </p:spPr>
          <p:style>
            <a:lnRef idx="1">
              <a:schemeClr val="dk1"/>
            </a:lnRef>
            <a:fillRef idx="0">
              <a:schemeClr val="dk1"/>
            </a:fillRef>
            <a:effectRef idx="0">
              <a:schemeClr val="dk1"/>
            </a:effectRef>
            <a:fontRef idx="minor">
              <a:schemeClr val="tx1"/>
            </a:fontRef>
          </p:style>
        </p:cxnSp>
        <p:grpSp>
          <p:nvGrpSpPr>
            <p:cNvPr id="77858" name="群組 7"/>
            <p:cNvGrpSpPr>
              <a:grpSpLocks/>
            </p:cNvGrpSpPr>
            <p:nvPr/>
          </p:nvGrpSpPr>
          <p:grpSpPr bwMode="auto">
            <a:xfrm>
              <a:off x="631112" y="910930"/>
              <a:ext cx="965413" cy="777269"/>
              <a:chOff x="631112" y="910930"/>
              <a:chExt cx="965413" cy="777269"/>
            </a:xfrm>
          </p:grpSpPr>
          <p:sp>
            <p:nvSpPr>
              <p:cNvPr id="77868" name="矩形 4"/>
              <p:cNvSpPr>
                <a:spLocks noChangeArrowheads="1"/>
              </p:cNvSpPr>
              <p:nvPr/>
            </p:nvSpPr>
            <p:spPr bwMode="auto">
              <a:xfrm>
                <a:off x="788348" y="910931"/>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Cu</a:t>
                </a:r>
                <a:endParaRPr lang="zh-TW" altLang="en-US" sz="1200"/>
              </a:p>
            </p:txBody>
          </p:sp>
          <p:sp>
            <p:nvSpPr>
              <p:cNvPr id="77869" name="矩形 4"/>
              <p:cNvSpPr>
                <a:spLocks noChangeArrowheads="1"/>
              </p:cNvSpPr>
              <p:nvPr/>
            </p:nvSpPr>
            <p:spPr bwMode="auto">
              <a:xfrm>
                <a:off x="1067915" y="910930"/>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Cu</a:t>
                </a:r>
                <a:endParaRPr lang="zh-TW" altLang="en-US" sz="1200"/>
              </a:p>
            </p:txBody>
          </p:sp>
          <p:sp>
            <p:nvSpPr>
              <p:cNvPr id="77870" name="矩形 4"/>
              <p:cNvSpPr>
                <a:spLocks noChangeArrowheads="1"/>
              </p:cNvSpPr>
              <p:nvPr/>
            </p:nvSpPr>
            <p:spPr bwMode="auto">
              <a:xfrm>
                <a:off x="631112" y="1149429"/>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Cu</a:t>
                </a:r>
                <a:endParaRPr lang="zh-TW" altLang="en-US" sz="1200"/>
              </a:p>
            </p:txBody>
          </p:sp>
          <p:sp>
            <p:nvSpPr>
              <p:cNvPr id="77871" name="矩形 4"/>
              <p:cNvSpPr>
                <a:spLocks noChangeArrowheads="1"/>
              </p:cNvSpPr>
              <p:nvPr/>
            </p:nvSpPr>
            <p:spPr bwMode="auto">
              <a:xfrm>
                <a:off x="921214" y="1159053"/>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Cu</a:t>
                </a:r>
                <a:endParaRPr lang="zh-TW" altLang="en-US" sz="1200"/>
              </a:p>
            </p:txBody>
          </p:sp>
          <p:sp>
            <p:nvSpPr>
              <p:cNvPr id="77872" name="矩形 4"/>
              <p:cNvSpPr>
                <a:spLocks noChangeArrowheads="1"/>
              </p:cNvSpPr>
              <p:nvPr/>
            </p:nvSpPr>
            <p:spPr bwMode="auto">
              <a:xfrm>
                <a:off x="1206874" y="1159053"/>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Cu</a:t>
                </a:r>
                <a:endParaRPr lang="zh-TW" altLang="en-US" sz="1200"/>
              </a:p>
            </p:txBody>
          </p:sp>
          <p:sp>
            <p:nvSpPr>
              <p:cNvPr id="77873" name="矩形 4"/>
              <p:cNvSpPr>
                <a:spLocks noChangeArrowheads="1"/>
              </p:cNvSpPr>
              <p:nvPr/>
            </p:nvSpPr>
            <p:spPr bwMode="auto">
              <a:xfrm>
                <a:off x="788348" y="1411200"/>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Cu</a:t>
                </a:r>
                <a:endParaRPr lang="zh-TW" altLang="en-US" sz="1200"/>
              </a:p>
            </p:txBody>
          </p:sp>
          <p:sp>
            <p:nvSpPr>
              <p:cNvPr id="77874" name="矩形 4"/>
              <p:cNvSpPr>
                <a:spLocks noChangeArrowheads="1"/>
              </p:cNvSpPr>
              <p:nvPr/>
            </p:nvSpPr>
            <p:spPr bwMode="auto">
              <a:xfrm>
                <a:off x="1067914" y="1411199"/>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Cu</a:t>
                </a:r>
                <a:endParaRPr lang="zh-TW" altLang="en-US" sz="1200"/>
              </a:p>
            </p:txBody>
          </p:sp>
        </p:grpSp>
        <p:grpSp>
          <p:nvGrpSpPr>
            <p:cNvPr id="77859" name="群組 9"/>
            <p:cNvGrpSpPr>
              <a:grpSpLocks/>
            </p:cNvGrpSpPr>
            <p:nvPr/>
          </p:nvGrpSpPr>
          <p:grpSpPr bwMode="auto">
            <a:xfrm>
              <a:off x="2672709" y="1742286"/>
              <a:ext cx="1530671" cy="1142540"/>
              <a:chOff x="2672709" y="1742286"/>
              <a:chExt cx="1530671" cy="1142540"/>
            </a:xfrm>
          </p:grpSpPr>
          <p:sp>
            <p:nvSpPr>
              <p:cNvPr id="77860" name="矩形 4"/>
              <p:cNvSpPr>
                <a:spLocks noChangeArrowheads="1"/>
              </p:cNvSpPr>
              <p:nvPr/>
            </p:nvSpPr>
            <p:spPr bwMode="auto">
              <a:xfrm>
                <a:off x="3031862" y="1787110"/>
                <a:ext cx="4646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Ag</a:t>
                </a:r>
                <a:r>
                  <a:rPr lang="en-US" altLang="zh-TW" sz="1000" baseline="30000"/>
                  <a:t>+</a:t>
                </a:r>
                <a:endParaRPr lang="zh-TW" altLang="en-US" sz="1000"/>
              </a:p>
            </p:txBody>
          </p:sp>
          <p:sp>
            <p:nvSpPr>
              <p:cNvPr id="77861" name="矩形 4"/>
              <p:cNvSpPr>
                <a:spLocks noChangeArrowheads="1"/>
              </p:cNvSpPr>
              <p:nvPr/>
            </p:nvSpPr>
            <p:spPr bwMode="auto">
              <a:xfrm>
                <a:off x="2672709" y="1990334"/>
                <a:ext cx="4646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Ag</a:t>
                </a:r>
                <a:r>
                  <a:rPr lang="en-US" altLang="zh-TW" sz="1000" baseline="30000"/>
                  <a:t>+</a:t>
                </a:r>
                <a:endParaRPr lang="zh-TW" altLang="en-US" sz="1000"/>
              </a:p>
            </p:txBody>
          </p:sp>
          <p:sp>
            <p:nvSpPr>
              <p:cNvPr id="77862" name="矩形 4"/>
              <p:cNvSpPr>
                <a:spLocks noChangeArrowheads="1"/>
              </p:cNvSpPr>
              <p:nvPr/>
            </p:nvSpPr>
            <p:spPr bwMode="auto">
              <a:xfrm>
                <a:off x="3158080" y="2121859"/>
                <a:ext cx="4646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Ag</a:t>
                </a:r>
                <a:r>
                  <a:rPr lang="en-US" altLang="zh-TW" sz="1000" baseline="30000"/>
                  <a:t>+</a:t>
                </a:r>
                <a:endParaRPr lang="zh-TW" altLang="en-US" sz="1000"/>
              </a:p>
            </p:txBody>
          </p:sp>
          <p:sp>
            <p:nvSpPr>
              <p:cNvPr id="77863" name="矩形 4"/>
              <p:cNvSpPr>
                <a:spLocks noChangeArrowheads="1"/>
              </p:cNvSpPr>
              <p:nvPr/>
            </p:nvSpPr>
            <p:spPr bwMode="auto">
              <a:xfrm>
                <a:off x="2958943" y="2607143"/>
                <a:ext cx="4646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Ag</a:t>
                </a:r>
                <a:r>
                  <a:rPr lang="en-US" altLang="zh-TW" sz="1000" baseline="30000"/>
                  <a:t>+</a:t>
                </a:r>
                <a:endParaRPr lang="zh-TW" altLang="en-US" sz="1000"/>
              </a:p>
            </p:txBody>
          </p:sp>
          <p:sp>
            <p:nvSpPr>
              <p:cNvPr id="77864" name="矩形 8"/>
              <p:cNvSpPr>
                <a:spLocks noChangeArrowheads="1"/>
              </p:cNvSpPr>
              <p:nvPr/>
            </p:nvSpPr>
            <p:spPr bwMode="auto">
              <a:xfrm>
                <a:off x="2703110" y="2373134"/>
                <a:ext cx="47320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NO</a:t>
                </a:r>
                <a:r>
                  <a:rPr lang="en-US" altLang="zh-TW" sz="1000" baseline="-25000"/>
                  <a:t>3</a:t>
                </a:r>
                <a:r>
                  <a:rPr lang="en-US" altLang="zh-TW" sz="1000" baseline="30000"/>
                  <a:t>–</a:t>
                </a:r>
                <a:endParaRPr lang="zh-TW" altLang="en-US" sz="1000"/>
              </a:p>
            </p:txBody>
          </p:sp>
          <p:sp>
            <p:nvSpPr>
              <p:cNvPr id="77865" name="矩形 35"/>
              <p:cNvSpPr>
                <a:spLocks noChangeArrowheads="1"/>
              </p:cNvSpPr>
              <p:nvPr/>
            </p:nvSpPr>
            <p:spPr bwMode="auto">
              <a:xfrm>
                <a:off x="3357211" y="2638605"/>
                <a:ext cx="47320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NO</a:t>
                </a:r>
                <a:r>
                  <a:rPr lang="en-US" altLang="zh-TW" sz="1000" baseline="-25000"/>
                  <a:t>3</a:t>
                </a:r>
                <a:r>
                  <a:rPr lang="en-US" altLang="zh-TW" sz="1000" baseline="30000"/>
                  <a:t>–</a:t>
                </a:r>
                <a:endParaRPr lang="zh-TW" altLang="en-US" sz="1000"/>
              </a:p>
            </p:txBody>
          </p:sp>
          <p:sp>
            <p:nvSpPr>
              <p:cNvPr id="77866" name="矩形 36"/>
              <p:cNvSpPr>
                <a:spLocks noChangeArrowheads="1"/>
              </p:cNvSpPr>
              <p:nvPr/>
            </p:nvSpPr>
            <p:spPr bwMode="auto">
              <a:xfrm>
                <a:off x="3343267" y="1742286"/>
                <a:ext cx="47320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NO</a:t>
                </a:r>
                <a:r>
                  <a:rPr lang="en-US" altLang="zh-TW" sz="1000" baseline="-25000"/>
                  <a:t>3</a:t>
                </a:r>
                <a:r>
                  <a:rPr lang="en-US" altLang="zh-TW" sz="1000" baseline="30000"/>
                  <a:t>–</a:t>
                </a:r>
                <a:endParaRPr lang="zh-TW" altLang="en-US" sz="1000"/>
              </a:p>
            </p:txBody>
          </p:sp>
          <p:sp>
            <p:nvSpPr>
              <p:cNvPr id="77867" name="矩形 37"/>
              <p:cNvSpPr>
                <a:spLocks noChangeArrowheads="1"/>
              </p:cNvSpPr>
              <p:nvPr/>
            </p:nvSpPr>
            <p:spPr bwMode="auto">
              <a:xfrm>
                <a:off x="3730174" y="2146163"/>
                <a:ext cx="47320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NO</a:t>
                </a:r>
                <a:r>
                  <a:rPr lang="en-US" altLang="zh-TW" sz="1000" baseline="-25000"/>
                  <a:t>3</a:t>
                </a:r>
                <a:r>
                  <a:rPr lang="en-US" altLang="zh-TW" sz="1000" baseline="30000"/>
                  <a:t>–</a:t>
                </a:r>
                <a:endParaRPr lang="zh-TW" altLang="en-US" sz="1000"/>
              </a:p>
            </p:txBody>
          </p:sp>
        </p:grpSp>
      </p:grpSp>
      <p:sp>
        <p:nvSpPr>
          <p:cNvPr id="55305" name="矩形 4"/>
          <p:cNvSpPr>
            <a:spLocks noChangeArrowheads="1"/>
          </p:cNvSpPr>
          <p:nvPr/>
        </p:nvSpPr>
        <p:spPr bwMode="auto">
          <a:xfrm>
            <a:off x="1654299" y="3226147"/>
            <a:ext cx="6191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1600">
                <a:solidFill>
                  <a:schemeClr val="bg1"/>
                </a:solidFill>
              </a:rPr>
              <a:t>銅</a:t>
            </a:r>
          </a:p>
        </p:txBody>
      </p:sp>
      <p:cxnSp>
        <p:nvCxnSpPr>
          <p:cNvPr id="18" name="直線接點 17"/>
          <p:cNvCxnSpPr/>
          <p:nvPr/>
        </p:nvCxnSpPr>
        <p:spPr>
          <a:xfrm flipV="1">
            <a:off x="2016249" y="3419822"/>
            <a:ext cx="204788" cy="0"/>
          </a:xfrm>
          <a:prstGeom prst="line">
            <a:avLst/>
          </a:prstGeom>
          <a:ln w="19050">
            <a:solidFill>
              <a:schemeClr val="bg1"/>
            </a:solidFill>
          </a:ln>
        </p:spPr>
        <p:style>
          <a:lnRef idx="1">
            <a:schemeClr val="dk1"/>
          </a:lnRef>
          <a:fillRef idx="0">
            <a:schemeClr val="dk1"/>
          </a:fillRef>
          <a:effectRef idx="0">
            <a:schemeClr val="dk1"/>
          </a:effectRef>
          <a:fontRef idx="minor">
            <a:schemeClr val="tx1"/>
          </a:fontRef>
        </p:style>
      </p:cxnSp>
      <p:grpSp>
        <p:nvGrpSpPr>
          <p:cNvPr id="7" name="群組 93186"/>
          <p:cNvGrpSpPr>
            <a:grpSpLocks/>
          </p:cNvGrpSpPr>
          <p:nvPr/>
        </p:nvGrpSpPr>
        <p:grpSpPr bwMode="auto">
          <a:xfrm>
            <a:off x="4803899" y="3276947"/>
            <a:ext cx="4232275" cy="2600325"/>
            <a:chOff x="4217562" y="476672"/>
            <a:chExt cx="4231299" cy="2600100"/>
          </a:xfrm>
        </p:grpSpPr>
        <p:grpSp>
          <p:nvGrpSpPr>
            <p:cNvPr id="77835" name="群組 18"/>
            <p:cNvGrpSpPr>
              <a:grpSpLocks/>
            </p:cNvGrpSpPr>
            <p:nvPr/>
          </p:nvGrpSpPr>
          <p:grpSpPr bwMode="auto">
            <a:xfrm>
              <a:off x="4217562" y="476672"/>
              <a:ext cx="4231299" cy="2600100"/>
              <a:chOff x="4217562" y="476672"/>
              <a:chExt cx="4231299" cy="2600100"/>
            </a:xfrm>
          </p:grpSpPr>
          <p:pic>
            <p:nvPicPr>
              <p:cNvPr id="77838" name="Picture 11" descr="D:\Shared\From Judy\2nd Figures\Chem 11 pics\Fig1120b.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9740" y="476672"/>
                <a:ext cx="3800245" cy="259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9" name="矩形 4"/>
              <p:cNvSpPr>
                <a:spLocks noChangeArrowheads="1"/>
              </p:cNvSpPr>
              <p:nvPr/>
            </p:nvSpPr>
            <p:spPr bwMode="auto">
              <a:xfrm>
                <a:off x="4217562" y="2435477"/>
                <a:ext cx="1363348" cy="641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a:t>銅表面被</a:t>
                </a:r>
                <a:endParaRPr lang="en-US" altLang="zh-TW"/>
              </a:p>
              <a:p>
                <a:pPr eaLnBrk="1" hangingPunct="1"/>
                <a:r>
                  <a:rPr lang="zh-TW" altLang="en-US"/>
                  <a:t>銀澱積覆蓋</a:t>
                </a:r>
              </a:p>
            </p:txBody>
          </p:sp>
          <p:cxnSp>
            <p:nvCxnSpPr>
              <p:cNvPr id="25" name="直線接點 24"/>
              <p:cNvCxnSpPr/>
              <p:nvPr/>
            </p:nvCxnSpPr>
            <p:spPr>
              <a:xfrm>
                <a:off x="5279355" y="2638660"/>
                <a:ext cx="1022114" cy="11111"/>
              </a:xfrm>
              <a:prstGeom prst="line">
                <a:avLst/>
              </a:prstGeom>
              <a:ln w="19050"/>
            </p:spPr>
            <p:style>
              <a:lnRef idx="1">
                <a:schemeClr val="dk1"/>
              </a:lnRef>
              <a:fillRef idx="0">
                <a:schemeClr val="dk1"/>
              </a:fillRef>
              <a:effectRef idx="0">
                <a:schemeClr val="dk1"/>
              </a:effectRef>
              <a:fontRef idx="minor">
                <a:schemeClr val="tx1"/>
              </a:fontRef>
            </p:style>
          </p:cxnSp>
          <p:grpSp>
            <p:nvGrpSpPr>
              <p:cNvPr id="77841" name="群組 15"/>
              <p:cNvGrpSpPr>
                <a:grpSpLocks/>
              </p:cNvGrpSpPr>
              <p:nvPr/>
            </p:nvGrpSpPr>
            <p:grpSpPr bwMode="auto">
              <a:xfrm>
                <a:off x="4647391" y="691934"/>
                <a:ext cx="965413" cy="777269"/>
                <a:chOff x="4618516" y="701559"/>
                <a:chExt cx="965413" cy="777269"/>
              </a:xfrm>
            </p:grpSpPr>
            <p:sp>
              <p:nvSpPr>
                <p:cNvPr id="77848" name="矩形 4"/>
                <p:cNvSpPr>
                  <a:spLocks noChangeArrowheads="1"/>
                </p:cNvSpPr>
                <p:nvPr/>
              </p:nvSpPr>
              <p:spPr bwMode="auto">
                <a:xfrm>
                  <a:off x="4775752" y="701560"/>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Ag</a:t>
                  </a:r>
                  <a:endParaRPr lang="zh-TW" altLang="en-US" sz="1200"/>
                </a:p>
              </p:txBody>
            </p:sp>
            <p:sp>
              <p:nvSpPr>
                <p:cNvPr id="77849" name="矩形 4"/>
                <p:cNvSpPr>
                  <a:spLocks noChangeArrowheads="1"/>
                </p:cNvSpPr>
                <p:nvPr/>
              </p:nvSpPr>
              <p:spPr bwMode="auto">
                <a:xfrm>
                  <a:off x="5055319" y="701559"/>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Ag</a:t>
                  </a:r>
                  <a:endParaRPr lang="zh-TW" altLang="en-US" sz="1200"/>
                </a:p>
              </p:txBody>
            </p:sp>
            <p:sp>
              <p:nvSpPr>
                <p:cNvPr id="77850" name="矩形 4"/>
                <p:cNvSpPr>
                  <a:spLocks noChangeArrowheads="1"/>
                </p:cNvSpPr>
                <p:nvPr/>
              </p:nvSpPr>
              <p:spPr bwMode="auto">
                <a:xfrm>
                  <a:off x="4618516" y="940058"/>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Ag</a:t>
                  </a:r>
                  <a:endParaRPr lang="zh-TW" altLang="en-US" sz="1200"/>
                </a:p>
              </p:txBody>
            </p:sp>
            <p:sp>
              <p:nvSpPr>
                <p:cNvPr id="77851" name="矩形 4"/>
                <p:cNvSpPr>
                  <a:spLocks noChangeArrowheads="1"/>
                </p:cNvSpPr>
                <p:nvPr/>
              </p:nvSpPr>
              <p:spPr bwMode="auto">
                <a:xfrm>
                  <a:off x="4908618" y="949682"/>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Ag</a:t>
                  </a:r>
                  <a:endParaRPr lang="zh-TW" altLang="en-US" sz="1200"/>
                </a:p>
              </p:txBody>
            </p:sp>
            <p:sp>
              <p:nvSpPr>
                <p:cNvPr id="77852" name="矩形 4"/>
                <p:cNvSpPr>
                  <a:spLocks noChangeArrowheads="1"/>
                </p:cNvSpPr>
                <p:nvPr/>
              </p:nvSpPr>
              <p:spPr bwMode="auto">
                <a:xfrm>
                  <a:off x="5194278" y="949682"/>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Ag</a:t>
                  </a:r>
                  <a:endParaRPr lang="zh-TW" altLang="en-US" sz="1200"/>
                </a:p>
              </p:txBody>
            </p:sp>
            <p:sp>
              <p:nvSpPr>
                <p:cNvPr id="77853" name="矩形 4"/>
                <p:cNvSpPr>
                  <a:spLocks noChangeArrowheads="1"/>
                </p:cNvSpPr>
                <p:nvPr/>
              </p:nvSpPr>
              <p:spPr bwMode="auto">
                <a:xfrm>
                  <a:off x="4775752" y="1201829"/>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Ag</a:t>
                  </a:r>
                  <a:endParaRPr lang="zh-TW" altLang="en-US" sz="1200"/>
                </a:p>
              </p:txBody>
            </p:sp>
            <p:sp>
              <p:nvSpPr>
                <p:cNvPr id="77854" name="矩形 4"/>
                <p:cNvSpPr>
                  <a:spLocks noChangeArrowheads="1"/>
                </p:cNvSpPr>
                <p:nvPr/>
              </p:nvSpPr>
              <p:spPr bwMode="auto">
                <a:xfrm>
                  <a:off x="5055318" y="1201828"/>
                  <a:ext cx="3896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200"/>
                    <a:t>Ag</a:t>
                  </a:r>
                  <a:endParaRPr lang="zh-TW" altLang="en-US" sz="1200"/>
                </a:p>
              </p:txBody>
            </p:sp>
          </p:grpSp>
          <p:sp>
            <p:nvSpPr>
              <p:cNvPr id="77842" name="矩形 55"/>
              <p:cNvSpPr>
                <a:spLocks noChangeArrowheads="1"/>
              </p:cNvSpPr>
              <p:nvPr/>
            </p:nvSpPr>
            <p:spPr bwMode="auto">
              <a:xfrm>
                <a:off x="7477571" y="2667573"/>
                <a:ext cx="47320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NO</a:t>
                </a:r>
                <a:r>
                  <a:rPr lang="en-US" altLang="zh-TW" sz="1000" baseline="-25000"/>
                  <a:t>3</a:t>
                </a:r>
                <a:r>
                  <a:rPr lang="en-US" altLang="zh-TW" sz="1000" baseline="30000"/>
                  <a:t>–</a:t>
                </a:r>
                <a:endParaRPr lang="zh-TW" altLang="en-US" sz="1000"/>
              </a:p>
            </p:txBody>
          </p:sp>
          <p:sp>
            <p:nvSpPr>
              <p:cNvPr id="77843" name="矩形 56"/>
              <p:cNvSpPr>
                <a:spLocks noChangeArrowheads="1"/>
              </p:cNvSpPr>
              <p:nvPr/>
            </p:nvSpPr>
            <p:spPr bwMode="auto">
              <a:xfrm>
                <a:off x="6956240" y="2411727"/>
                <a:ext cx="47320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NO</a:t>
                </a:r>
                <a:r>
                  <a:rPr lang="en-US" altLang="zh-TW" sz="1000" baseline="-25000"/>
                  <a:t>3</a:t>
                </a:r>
                <a:r>
                  <a:rPr lang="en-US" altLang="zh-TW" sz="1000" baseline="30000"/>
                  <a:t>–</a:t>
                </a:r>
                <a:endParaRPr lang="zh-TW" altLang="en-US" sz="1000"/>
              </a:p>
            </p:txBody>
          </p:sp>
          <p:sp>
            <p:nvSpPr>
              <p:cNvPr id="77844" name="矩形 57"/>
              <p:cNvSpPr>
                <a:spLocks noChangeArrowheads="1"/>
              </p:cNvSpPr>
              <p:nvPr/>
            </p:nvSpPr>
            <p:spPr bwMode="auto">
              <a:xfrm>
                <a:off x="7620346" y="1663999"/>
                <a:ext cx="47320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NO</a:t>
                </a:r>
                <a:r>
                  <a:rPr lang="en-US" altLang="zh-TW" sz="1000" baseline="-25000"/>
                  <a:t>3</a:t>
                </a:r>
                <a:r>
                  <a:rPr lang="en-US" altLang="zh-TW" sz="1000" baseline="30000"/>
                  <a:t>–</a:t>
                </a:r>
                <a:endParaRPr lang="zh-TW" altLang="en-US" sz="1000"/>
              </a:p>
            </p:txBody>
          </p:sp>
          <p:sp>
            <p:nvSpPr>
              <p:cNvPr id="77845" name="矩形 58"/>
              <p:cNvSpPr>
                <a:spLocks noChangeArrowheads="1"/>
              </p:cNvSpPr>
              <p:nvPr/>
            </p:nvSpPr>
            <p:spPr bwMode="auto">
              <a:xfrm>
                <a:off x="7975895" y="2391031"/>
                <a:ext cx="472966" cy="244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NO</a:t>
                </a:r>
                <a:r>
                  <a:rPr lang="en-US" altLang="zh-TW" sz="1000" baseline="-25000"/>
                  <a:t>3</a:t>
                </a:r>
                <a:r>
                  <a:rPr lang="en-US" altLang="zh-TW" sz="1000" baseline="30000"/>
                  <a:t>–</a:t>
                </a:r>
                <a:endParaRPr lang="zh-TW" altLang="en-US" sz="1000"/>
              </a:p>
            </p:txBody>
          </p:sp>
          <p:sp>
            <p:nvSpPr>
              <p:cNvPr id="77846" name="矩形 4"/>
              <p:cNvSpPr>
                <a:spLocks noChangeArrowheads="1"/>
              </p:cNvSpPr>
              <p:nvPr/>
            </p:nvSpPr>
            <p:spPr bwMode="auto">
              <a:xfrm>
                <a:off x="7018118" y="1834232"/>
                <a:ext cx="4646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Cu</a:t>
                </a:r>
                <a:r>
                  <a:rPr lang="en-US" altLang="zh-TW" sz="1000" baseline="30000"/>
                  <a:t>2+</a:t>
                </a:r>
                <a:endParaRPr lang="zh-TW" altLang="en-US" sz="1000"/>
              </a:p>
            </p:txBody>
          </p:sp>
          <p:sp>
            <p:nvSpPr>
              <p:cNvPr id="77847" name="矩形 4"/>
              <p:cNvSpPr>
                <a:spLocks noChangeArrowheads="1"/>
              </p:cNvSpPr>
              <p:nvPr/>
            </p:nvSpPr>
            <p:spPr bwMode="auto">
              <a:xfrm>
                <a:off x="7411143" y="2073257"/>
                <a:ext cx="4646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1000"/>
                  <a:t>Cu</a:t>
                </a:r>
                <a:r>
                  <a:rPr lang="en-US" altLang="zh-TW" sz="1000" baseline="30000"/>
                  <a:t>2+</a:t>
                </a:r>
                <a:endParaRPr lang="zh-TW" altLang="en-US" sz="1000"/>
              </a:p>
            </p:txBody>
          </p:sp>
        </p:grpSp>
        <p:sp>
          <p:nvSpPr>
            <p:cNvPr id="77836" name="矩形 4"/>
            <p:cNvSpPr>
              <a:spLocks noChangeArrowheads="1"/>
            </p:cNvSpPr>
            <p:nvPr/>
          </p:nvSpPr>
          <p:spPr bwMode="auto">
            <a:xfrm>
              <a:off x="6058689" y="788899"/>
              <a:ext cx="52572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1600">
                  <a:solidFill>
                    <a:schemeClr val="bg1"/>
                  </a:solidFill>
                </a:rPr>
                <a:t>銅</a:t>
              </a:r>
            </a:p>
          </p:txBody>
        </p:sp>
        <p:cxnSp>
          <p:nvCxnSpPr>
            <p:cNvPr id="22" name="直線接點 21"/>
            <p:cNvCxnSpPr/>
            <p:nvPr/>
          </p:nvCxnSpPr>
          <p:spPr>
            <a:xfrm>
              <a:off x="6236396" y="1111617"/>
              <a:ext cx="0" cy="798443"/>
            </a:xfrm>
            <a:prstGeom prst="line">
              <a:avLst/>
            </a:prstGeom>
            <a:ln w="19050">
              <a:solidFill>
                <a:schemeClr val="bg1"/>
              </a:solidFill>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4071338443"/>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4"/>
          <p:cNvSpPr>
            <a:spLocks noChangeArrowheads="1"/>
          </p:cNvSpPr>
          <p:nvPr/>
        </p:nvSpPr>
        <p:spPr bwMode="auto">
          <a:xfrm>
            <a:off x="225425" y="2965797"/>
            <a:ext cx="87122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重寫以上化學方程式：</a:t>
            </a:r>
          </a:p>
        </p:txBody>
      </p:sp>
      <p:sp>
        <p:nvSpPr>
          <p:cNvPr id="95237" name="矩形 4"/>
          <p:cNvSpPr>
            <a:spLocks noChangeArrowheads="1"/>
          </p:cNvSpPr>
          <p:nvPr/>
        </p:nvSpPr>
        <p:spPr bwMode="auto">
          <a:xfrm>
            <a:off x="5530850" y="4253086"/>
            <a:ext cx="1847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硝酸銅</a:t>
            </a:r>
            <a:r>
              <a:rPr lang="en-US" altLang="zh-TW" sz="2000"/>
              <a:t>(II) </a:t>
            </a:r>
            <a:r>
              <a:rPr lang="zh-TW" altLang="en-US" sz="2000"/>
              <a:t>溶液</a:t>
            </a:r>
          </a:p>
        </p:txBody>
      </p:sp>
      <p:sp>
        <p:nvSpPr>
          <p:cNvPr id="95240" name="矩形 7"/>
          <p:cNvSpPr>
            <a:spLocks noChangeArrowheads="1"/>
          </p:cNvSpPr>
          <p:nvPr/>
        </p:nvSpPr>
        <p:spPr bwMode="auto">
          <a:xfrm>
            <a:off x="2528888" y="4253086"/>
            <a:ext cx="1466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硝酸銀溶液</a:t>
            </a:r>
          </a:p>
        </p:txBody>
      </p:sp>
      <p:sp>
        <p:nvSpPr>
          <p:cNvPr id="10" name="矩形 4"/>
          <p:cNvSpPr>
            <a:spLocks noChangeArrowheads="1"/>
          </p:cNvSpPr>
          <p:nvPr/>
        </p:nvSpPr>
        <p:spPr bwMode="auto">
          <a:xfrm>
            <a:off x="261938" y="1916683"/>
            <a:ext cx="90630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硝酸銀 和 硝酸銅</a:t>
            </a:r>
            <a:r>
              <a:rPr lang="en-US" altLang="zh-TW" sz="2800"/>
              <a:t>(II) </a:t>
            </a:r>
            <a:r>
              <a:rPr lang="zh-TW" altLang="en-US" sz="2800"/>
              <a:t>都是</a:t>
            </a:r>
            <a:r>
              <a:rPr lang="zh-TW" altLang="en-US" sz="3200" b="1">
                <a:solidFill>
                  <a:srgbClr val="3399FF"/>
                </a:solidFill>
              </a:rPr>
              <a:t>可溶於水的離子化合物</a:t>
            </a:r>
            <a:r>
              <a:rPr lang="zh-TW" altLang="en-US" sz="2400"/>
              <a:t>。</a:t>
            </a:r>
            <a:endParaRPr lang="zh-TW" altLang="en-US" sz="2400" b="1"/>
          </a:p>
        </p:txBody>
      </p:sp>
      <p:sp>
        <p:nvSpPr>
          <p:cNvPr id="78855" name="矩形 4"/>
          <p:cNvSpPr>
            <a:spLocks noChangeArrowheads="1"/>
          </p:cNvSpPr>
          <p:nvPr/>
        </p:nvSpPr>
        <p:spPr bwMode="auto">
          <a:xfrm>
            <a:off x="252413" y="332656"/>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化學方程式：</a:t>
            </a:r>
          </a:p>
        </p:txBody>
      </p:sp>
      <p:sp>
        <p:nvSpPr>
          <p:cNvPr id="78857" name="矩形 7"/>
          <p:cNvSpPr>
            <a:spLocks noChangeArrowheads="1"/>
          </p:cNvSpPr>
          <p:nvPr/>
        </p:nvSpPr>
        <p:spPr bwMode="auto">
          <a:xfrm>
            <a:off x="827088" y="921619"/>
            <a:ext cx="81010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2800"/>
              <a:t>Cu(s) + 2AgNO</a:t>
            </a:r>
            <a:r>
              <a:rPr lang="en-US" altLang="zh-TW" sz="2800" baseline="-25000"/>
              <a:t>3</a:t>
            </a:r>
            <a:r>
              <a:rPr lang="en-US" altLang="zh-TW" sz="2800"/>
              <a:t>(aq) </a:t>
            </a:r>
            <a:r>
              <a:rPr lang="en-US" altLang="zh-TW" sz="2800">
                <a:cs typeface="Arial" pitchFamily="34" charset="0"/>
                <a:sym typeface="Symbol" pitchFamily="18" charset="2"/>
              </a:rPr>
              <a:t></a:t>
            </a:r>
            <a:r>
              <a:rPr lang="en-US" altLang="zh-TW" sz="2800">
                <a:sym typeface="Wingdings" pitchFamily="2" charset="2"/>
              </a:rPr>
              <a:t> </a:t>
            </a:r>
            <a:r>
              <a:rPr lang="en-US" altLang="zh-TW" sz="3200" b="1" u="sng">
                <a:solidFill>
                  <a:srgbClr val="FF0000"/>
                </a:solidFill>
              </a:rPr>
              <a:t>Cu(NO</a:t>
            </a:r>
            <a:r>
              <a:rPr lang="en-US" altLang="zh-TW" sz="3200" b="1" baseline="-25000">
                <a:solidFill>
                  <a:srgbClr val="FF0000"/>
                </a:solidFill>
              </a:rPr>
              <a:t>3</a:t>
            </a:r>
            <a:r>
              <a:rPr lang="en-US" altLang="zh-TW" sz="3200" b="1" u="sng">
                <a:solidFill>
                  <a:srgbClr val="FF0000"/>
                </a:solidFill>
              </a:rPr>
              <a:t>)</a:t>
            </a:r>
            <a:r>
              <a:rPr lang="en-US" altLang="zh-TW" sz="3200" b="1" baseline="-25000">
                <a:solidFill>
                  <a:srgbClr val="FF0000"/>
                </a:solidFill>
              </a:rPr>
              <a:t>2</a:t>
            </a:r>
            <a:r>
              <a:rPr lang="en-US" altLang="zh-TW" sz="3200" b="1" u="sng">
                <a:solidFill>
                  <a:srgbClr val="FF0000"/>
                </a:solidFill>
              </a:rPr>
              <a:t>(aq) + 2Ag(s)</a:t>
            </a:r>
            <a:endParaRPr lang="zh-TW" altLang="en-US" sz="3200" b="1" u="sng">
              <a:solidFill>
                <a:srgbClr val="FF0000"/>
              </a:solidFill>
            </a:endParaRPr>
          </a:p>
        </p:txBody>
      </p:sp>
      <p:sp>
        <p:nvSpPr>
          <p:cNvPr id="16" name="矩形 3"/>
          <p:cNvSpPr>
            <a:spLocks noChangeArrowheads="1"/>
          </p:cNvSpPr>
          <p:nvPr/>
        </p:nvSpPr>
        <p:spPr bwMode="auto">
          <a:xfrm>
            <a:off x="769938" y="3575223"/>
            <a:ext cx="9223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2200"/>
              <a:t>Cu(s)</a:t>
            </a:r>
            <a:endParaRPr lang="zh-TW" altLang="en-US" sz="2200"/>
          </a:p>
        </p:txBody>
      </p:sp>
      <p:sp>
        <p:nvSpPr>
          <p:cNvPr id="17" name="左大括弧 16"/>
          <p:cNvSpPr/>
          <p:nvPr/>
        </p:nvSpPr>
        <p:spPr>
          <a:xfrm rot="16200000">
            <a:off x="6249194" y="2756867"/>
            <a:ext cx="215900" cy="2700338"/>
          </a:xfrm>
          <a:prstGeom prst="leftBrace">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sp>
        <p:nvSpPr>
          <p:cNvPr id="18" name="左大括弧 17"/>
          <p:cNvSpPr/>
          <p:nvPr/>
        </p:nvSpPr>
        <p:spPr>
          <a:xfrm rot="16200000">
            <a:off x="3124200" y="2757661"/>
            <a:ext cx="215900" cy="2698750"/>
          </a:xfrm>
          <a:prstGeom prst="leftBrace">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sp>
        <p:nvSpPr>
          <p:cNvPr id="2" name="矩形 3"/>
          <p:cNvSpPr>
            <a:spLocks noChangeArrowheads="1"/>
          </p:cNvSpPr>
          <p:nvPr/>
        </p:nvSpPr>
        <p:spPr bwMode="auto">
          <a:xfrm>
            <a:off x="4572000" y="3503786"/>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2400">
                <a:cs typeface="Arial" pitchFamily="34" charset="0"/>
                <a:sym typeface="Symbol" pitchFamily="18" charset="2"/>
              </a:rPr>
              <a:t></a:t>
            </a:r>
            <a:r>
              <a:rPr lang="en-US" altLang="zh-TW" sz="2200">
                <a:sym typeface="Wingdings" pitchFamily="2" charset="2"/>
              </a:rPr>
              <a:t> </a:t>
            </a:r>
            <a:r>
              <a:rPr lang="en-US" altLang="zh-TW" sz="2200">
                <a:solidFill>
                  <a:srgbClr val="00B0F0"/>
                </a:solidFill>
              </a:rPr>
              <a:t>Cu</a:t>
            </a:r>
            <a:r>
              <a:rPr lang="en-US" altLang="zh-TW" sz="2200" baseline="30000">
                <a:solidFill>
                  <a:srgbClr val="00B0F0"/>
                </a:solidFill>
              </a:rPr>
              <a:t>2+</a:t>
            </a:r>
            <a:r>
              <a:rPr lang="en-US" altLang="zh-TW" sz="2200">
                <a:solidFill>
                  <a:srgbClr val="00B0F0"/>
                </a:solidFill>
              </a:rPr>
              <a:t>(aq) + 2NO</a:t>
            </a:r>
            <a:r>
              <a:rPr lang="en-US" altLang="zh-TW" sz="2200" baseline="-25000">
                <a:solidFill>
                  <a:srgbClr val="00B0F0"/>
                </a:solidFill>
              </a:rPr>
              <a:t>3</a:t>
            </a:r>
            <a:r>
              <a:rPr lang="en-US" altLang="zh-TW" sz="2200" baseline="30000">
                <a:solidFill>
                  <a:srgbClr val="00B0F0"/>
                </a:solidFill>
              </a:rPr>
              <a:t>–</a:t>
            </a:r>
            <a:r>
              <a:rPr lang="en-US" altLang="zh-TW" sz="2200">
                <a:solidFill>
                  <a:srgbClr val="00B0F0"/>
                </a:solidFill>
              </a:rPr>
              <a:t>(aq)</a:t>
            </a:r>
            <a:r>
              <a:rPr lang="en-US" altLang="zh-TW" sz="2200"/>
              <a:t> + 2Ag(s)</a:t>
            </a:r>
            <a:endParaRPr lang="zh-TW" altLang="en-US" sz="2200"/>
          </a:p>
        </p:txBody>
      </p:sp>
      <p:sp>
        <p:nvSpPr>
          <p:cNvPr id="4" name="矩形 3"/>
          <p:cNvSpPr>
            <a:spLocks noChangeArrowheads="1"/>
          </p:cNvSpPr>
          <p:nvPr/>
        </p:nvSpPr>
        <p:spPr bwMode="auto">
          <a:xfrm>
            <a:off x="1547813" y="3527598"/>
            <a:ext cx="31686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2200"/>
              <a:t>+ </a:t>
            </a:r>
            <a:r>
              <a:rPr lang="en-US" altLang="zh-TW" sz="2200">
                <a:solidFill>
                  <a:srgbClr val="00B0F0"/>
                </a:solidFill>
              </a:rPr>
              <a:t>2Ag</a:t>
            </a:r>
            <a:r>
              <a:rPr lang="en-US" altLang="zh-TW" sz="2200" baseline="30000">
                <a:solidFill>
                  <a:srgbClr val="00B0F0"/>
                </a:solidFill>
              </a:rPr>
              <a:t>+</a:t>
            </a:r>
            <a:r>
              <a:rPr lang="en-US" altLang="zh-TW" sz="2200">
                <a:solidFill>
                  <a:srgbClr val="00B0F0"/>
                </a:solidFill>
              </a:rPr>
              <a:t>(aq) + 2NO</a:t>
            </a:r>
            <a:r>
              <a:rPr lang="en-US" altLang="zh-TW" sz="2200" baseline="-25000">
                <a:solidFill>
                  <a:srgbClr val="00B0F0"/>
                </a:solidFill>
              </a:rPr>
              <a:t>3</a:t>
            </a:r>
            <a:r>
              <a:rPr lang="en-US" altLang="zh-TW" sz="2200" baseline="30000">
                <a:solidFill>
                  <a:srgbClr val="00B0F0"/>
                </a:solidFill>
              </a:rPr>
              <a:t>–</a:t>
            </a:r>
            <a:r>
              <a:rPr lang="en-US" altLang="zh-TW" sz="2200">
                <a:solidFill>
                  <a:srgbClr val="00B0F0"/>
                </a:solidFill>
              </a:rPr>
              <a:t>(aq)</a:t>
            </a:r>
            <a:endParaRPr lang="zh-TW" altLang="en-US" sz="2200"/>
          </a:p>
        </p:txBody>
      </p:sp>
      <p:sp>
        <p:nvSpPr>
          <p:cNvPr id="15" name="矩形 4"/>
          <p:cNvSpPr>
            <a:spLocks noChangeArrowheads="1"/>
          </p:cNvSpPr>
          <p:nvPr/>
        </p:nvSpPr>
        <p:spPr bwMode="auto">
          <a:xfrm>
            <a:off x="250825" y="5142136"/>
            <a:ext cx="78501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smtClean="0"/>
              <a:t>把旁觀</a:t>
            </a:r>
            <a:r>
              <a:rPr lang="zh-TW" altLang="en-US" sz="2800" dirty="0"/>
              <a:t>離子從方程式中刪去，便能得出：</a:t>
            </a:r>
          </a:p>
        </p:txBody>
      </p:sp>
      <p:sp>
        <p:nvSpPr>
          <p:cNvPr id="19" name="矩形 18"/>
          <p:cNvSpPr>
            <a:spLocks noChangeArrowheads="1"/>
          </p:cNvSpPr>
          <p:nvPr/>
        </p:nvSpPr>
        <p:spPr bwMode="auto">
          <a:xfrm>
            <a:off x="1393825" y="5790208"/>
            <a:ext cx="64293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2800"/>
              <a:t>Cu(s) + 2Ag</a:t>
            </a:r>
            <a:r>
              <a:rPr lang="en-US" altLang="zh-TW" sz="2800" baseline="30000"/>
              <a:t>+</a:t>
            </a:r>
            <a:r>
              <a:rPr lang="en-US" altLang="zh-TW" sz="2800"/>
              <a:t>(aq) </a:t>
            </a:r>
            <a:r>
              <a:rPr lang="en-US" altLang="zh-TW" sz="2800">
                <a:cs typeface="Arial" pitchFamily="34" charset="0"/>
                <a:sym typeface="Symbol" pitchFamily="18" charset="2"/>
              </a:rPr>
              <a:t></a:t>
            </a:r>
            <a:r>
              <a:rPr lang="en-US" altLang="zh-TW" sz="2800">
                <a:sym typeface="Wingdings" pitchFamily="2" charset="2"/>
              </a:rPr>
              <a:t> </a:t>
            </a:r>
            <a:r>
              <a:rPr lang="en-US" altLang="zh-TW" sz="2800"/>
              <a:t>Cu</a:t>
            </a:r>
            <a:r>
              <a:rPr lang="en-US" altLang="zh-TW" sz="2800" baseline="30000"/>
              <a:t>2+</a:t>
            </a:r>
            <a:r>
              <a:rPr lang="en-US" altLang="zh-TW" sz="2800"/>
              <a:t>(aq) + 2Ag(s)</a:t>
            </a:r>
            <a:endParaRPr lang="zh-TW" altLang="en-US" sz="2800"/>
          </a:p>
        </p:txBody>
      </p:sp>
    </p:spTree>
    <p:extLst>
      <p:ext uri="{BB962C8B-B14F-4D97-AF65-F5344CB8AC3E}">
        <p14:creationId xmlns:p14="http://schemas.microsoft.com/office/powerpoint/2010/main" val="1486327838"/>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4"/>
          <p:cNvSpPr>
            <a:spLocks noChangeArrowheads="1"/>
          </p:cNvSpPr>
          <p:nvPr/>
        </p:nvSpPr>
        <p:spPr bwMode="auto">
          <a:xfrm>
            <a:off x="3204071" y="3214936"/>
            <a:ext cx="2232025" cy="646112"/>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600" b="1" dirty="0">
                <a:solidFill>
                  <a:srgbClr val="006600"/>
                </a:solidFill>
                <a:latin typeface="+mn-lt"/>
                <a:ea typeface="+mn-ea"/>
              </a:rPr>
              <a:t>反應質量</a:t>
            </a:r>
            <a:endParaRPr kumimoji="0" lang="en-US" altLang="zh-TW" sz="3600" b="1" dirty="0">
              <a:solidFill>
                <a:srgbClr val="006600"/>
              </a:solidFill>
              <a:latin typeface="+mn-lt"/>
              <a:ea typeface="+mn-ea"/>
            </a:endParaRPr>
          </a:p>
        </p:txBody>
      </p:sp>
      <p:sp>
        <p:nvSpPr>
          <p:cNvPr id="10" name="Rectangle 3"/>
          <p:cNvSpPr>
            <a:spLocks noChangeArrowheads="1"/>
          </p:cNvSpPr>
          <p:nvPr/>
        </p:nvSpPr>
        <p:spPr bwMode="auto">
          <a:xfrm>
            <a:off x="3131046" y="1844105"/>
            <a:ext cx="2305050" cy="769937"/>
          </a:xfrm>
          <a:prstGeom prst="rect">
            <a:avLst/>
          </a:prstGeom>
          <a:solidFill>
            <a:srgbClr val="00660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latin typeface="Arial" charset="0"/>
              </a:rPr>
              <a:t>第 </a:t>
            </a:r>
            <a:r>
              <a:rPr lang="en-US" altLang="zh-TW" sz="4400" b="1" dirty="0">
                <a:solidFill>
                  <a:schemeClr val="bg1"/>
                </a:solidFill>
                <a:effectLst>
                  <a:outerShdw blurRad="38100" dist="38100" dir="2700000" algn="tl">
                    <a:srgbClr val="000000"/>
                  </a:outerShdw>
                </a:effectLst>
                <a:latin typeface="Arial" charset="0"/>
              </a:rPr>
              <a:t>12</a:t>
            </a:r>
            <a:r>
              <a:rPr lang="en-US" altLang="zh-TW" sz="4400" b="1" dirty="0">
                <a:solidFill>
                  <a:srgbClr val="FFFF00"/>
                </a:solidFill>
                <a:effectLst>
                  <a:outerShdw blurRad="38100" dist="38100" dir="2700000" algn="tl">
                    <a:srgbClr val="000000"/>
                  </a:outerShdw>
                </a:effectLst>
                <a:latin typeface="Arial" charset="0"/>
              </a:rPr>
              <a:t> </a:t>
            </a:r>
            <a:r>
              <a:rPr lang="zh-TW" altLang="en-US" sz="4400" b="1" dirty="0">
                <a:solidFill>
                  <a:srgbClr val="FFFF00"/>
                </a:solidFill>
                <a:effectLst>
                  <a:outerShdw blurRad="38100" dist="38100" dir="2700000" algn="tl">
                    <a:srgbClr val="000000"/>
                  </a:outerShdw>
                </a:effectLst>
                <a:latin typeface="Arial" charset="0"/>
              </a:rPr>
              <a:t>章</a:t>
            </a:r>
            <a:endParaRPr kumimoji="0" lang="en-US" altLang="zh-TW" sz="4400" b="1" dirty="0">
              <a:solidFill>
                <a:srgbClr val="FFFF00"/>
              </a:solidFill>
              <a:effectLst>
                <a:outerShdw blurRad="38100" dist="38100" dir="2700000" algn="tl">
                  <a:srgbClr val="000000"/>
                </a:outerShdw>
              </a:effectLst>
              <a:latin typeface="+mn-lt"/>
              <a:ea typeface="+mn-ea"/>
            </a:endParaRPr>
          </a:p>
        </p:txBody>
      </p:sp>
    </p:spTree>
    <p:extLst>
      <p:ext uri="{BB962C8B-B14F-4D97-AF65-F5344CB8AC3E}">
        <p14:creationId xmlns:p14="http://schemas.microsoft.com/office/powerpoint/2010/main" val="248525475"/>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713705" y="1052736"/>
            <a:ext cx="7489825" cy="579438"/>
          </a:xfrm>
          <a:prstGeom prst="rect">
            <a:avLst/>
          </a:prstGeom>
          <a:solidFill>
            <a:schemeClr val="bg1">
              <a:alpha val="0"/>
            </a:schemeClr>
          </a:solidFill>
          <a:ln>
            <a:noFill/>
          </a:ln>
          <a:effectLst/>
          <a:extLst/>
        </p:spPr>
        <p:txBody>
          <a:bodyPr>
            <a:spAutoFit/>
          </a:bodyPr>
          <a:lstStyle/>
          <a:p>
            <a:pPr marL="901700" indent="-901700" eaLnBrk="1" fontAlgn="auto" hangingPunct="1">
              <a:spcBef>
                <a:spcPts val="0"/>
              </a:spcBef>
              <a:spcAft>
                <a:spcPts val="0"/>
              </a:spcAft>
              <a:defRPr/>
            </a:pPr>
            <a:r>
              <a:rPr kumimoji="0" lang="zh-TW" altLang="en-US" sz="3200" b="1" dirty="0" smtClean="0">
                <a:solidFill>
                  <a:srgbClr val="006600"/>
                </a:solidFill>
                <a:ea typeface="+mn-ea"/>
                <a:cs typeface="Arial" pitchFamily="34" charset="0"/>
              </a:rPr>
              <a:t>摩爾</a:t>
            </a:r>
            <a:r>
              <a:rPr kumimoji="0" lang="zh-TW" altLang="en-US" sz="3200" b="1" dirty="0">
                <a:solidFill>
                  <a:srgbClr val="006600"/>
                </a:solidFill>
                <a:ea typeface="+mn-ea"/>
                <a:cs typeface="Arial" pitchFamily="34" charset="0"/>
              </a:rPr>
              <a:t>、亞佛加德羅常數 和 摩爾質量</a:t>
            </a:r>
            <a:endParaRPr kumimoji="0" lang="en-US" altLang="zh-TW" sz="3200" b="1" dirty="0">
              <a:solidFill>
                <a:srgbClr val="006600"/>
              </a:solidFill>
              <a:ea typeface="+mn-ea"/>
              <a:cs typeface="Arial" pitchFamily="34" charset="0"/>
            </a:endParaRPr>
          </a:p>
        </p:txBody>
      </p:sp>
      <p:sp>
        <p:nvSpPr>
          <p:cNvPr id="8" name="Rectangle 4"/>
          <p:cNvSpPr>
            <a:spLocks noChangeArrowheads="1"/>
          </p:cNvSpPr>
          <p:nvPr/>
        </p:nvSpPr>
        <p:spPr bwMode="auto">
          <a:xfrm>
            <a:off x="755576" y="2412752"/>
            <a:ext cx="5040313"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摩爾 和 亞佛加德羅常數</a:t>
            </a:r>
            <a:endParaRPr lang="en-US" altLang="zh-TW" sz="3200" b="1" dirty="0">
              <a:solidFill>
                <a:srgbClr val="CC0000"/>
              </a:solidFill>
              <a:latin typeface="+mj-lt"/>
            </a:endParaRPr>
          </a:p>
        </p:txBody>
      </p:sp>
      <p:sp>
        <p:nvSpPr>
          <p:cNvPr id="7" name="AutoShape 9"/>
          <p:cNvSpPr>
            <a:spLocks noChangeArrowheads="1"/>
          </p:cNvSpPr>
          <p:nvPr/>
        </p:nvSpPr>
        <p:spPr bwMode="auto">
          <a:xfrm>
            <a:off x="683964" y="3362499"/>
            <a:ext cx="8064500" cy="1290637"/>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lang="zh-TW" altLang="en-US">
              <a:latin typeface="Arial" charset="0"/>
            </a:endParaRPr>
          </a:p>
        </p:txBody>
      </p:sp>
      <p:sp>
        <p:nvSpPr>
          <p:cNvPr id="9" name="Text Box 10"/>
          <p:cNvSpPr txBox="1">
            <a:spLocks noChangeArrowheads="1"/>
          </p:cNvSpPr>
          <p:nvPr/>
        </p:nvSpPr>
        <p:spPr bwMode="auto">
          <a:xfrm>
            <a:off x="944314" y="3311699"/>
            <a:ext cx="7632700"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20000"/>
              </a:lnSpc>
            </a:pPr>
            <a:r>
              <a:rPr lang="zh-TW" altLang="en-US" sz="2800"/>
              <a:t>一</a:t>
            </a:r>
            <a:r>
              <a:rPr lang="zh-TW" altLang="en-US" sz="2800" b="1"/>
              <a:t>摩爾 </a:t>
            </a:r>
            <a:r>
              <a:rPr lang="zh-TW" altLang="en-US" sz="2800"/>
              <a:t>物質所含的 </a:t>
            </a:r>
            <a:r>
              <a:rPr lang="zh-TW" altLang="en-US" sz="2800" b="1"/>
              <a:t>式單位數目 </a:t>
            </a:r>
            <a:r>
              <a:rPr lang="zh-TW" altLang="en-US" sz="2800"/>
              <a:t>相等於 </a:t>
            </a:r>
            <a:r>
              <a:rPr lang="en-US" altLang="zh-TW" sz="3200" b="1" u="sng">
                <a:solidFill>
                  <a:srgbClr val="FF0000"/>
                </a:solidFill>
              </a:rPr>
              <a:t>12.0 g</a:t>
            </a:r>
            <a:r>
              <a:rPr lang="zh-TW" altLang="en-US" sz="3200" b="1" u="sng">
                <a:solidFill>
                  <a:srgbClr val="FF0000"/>
                </a:solidFill>
              </a:rPr>
              <a:t>的 碳</a:t>
            </a:r>
            <a:r>
              <a:rPr lang="en-US" altLang="zh-TW" sz="3200" b="1" u="sng">
                <a:solidFill>
                  <a:srgbClr val="FF0000"/>
                </a:solidFill>
              </a:rPr>
              <a:t>-12</a:t>
            </a:r>
            <a:r>
              <a:rPr lang="en-US" altLang="zh-TW" sz="2800"/>
              <a:t> </a:t>
            </a:r>
            <a:r>
              <a:rPr lang="zh-TW" altLang="en-US" sz="2800"/>
              <a:t>所含的原子數目。</a:t>
            </a:r>
            <a:endParaRPr lang="en-US" altLang="zh-TW" sz="2800">
              <a:cs typeface="Arial" pitchFamily="34" charset="0"/>
            </a:endParaRPr>
          </a:p>
        </p:txBody>
      </p:sp>
    </p:spTree>
    <p:extLst>
      <p:ext uri="{BB962C8B-B14F-4D97-AF65-F5344CB8AC3E}">
        <p14:creationId xmlns:p14="http://schemas.microsoft.com/office/powerpoint/2010/main" val="3823931376"/>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684213" y="1004888"/>
            <a:ext cx="3600450" cy="585787"/>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摩爾 和 摩爾質量</a:t>
            </a:r>
            <a:endParaRPr lang="en-US" altLang="zh-TW" sz="3200" b="1" dirty="0">
              <a:solidFill>
                <a:srgbClr val="CC0000"/>
              </a:solidFill>
              <a:latin typeface="+mj-lt"/>
            </a:endParaRPr>
          </a:p>
        </p:txBody>
      </p:sp>
      <p:grpSp>
        <p:nvGrpSpPr>
          <p:cNvPr id="7" name="Group 8"/>
          <p:cNvGrpSpPr>
            <a:grpSpLocks/>
          </p:cNvGrpSpPr>
          <p:nvPr/>
        </p:nvGrpSpPr>
        <p:grpSpPr bwMode="auto">
          <a:xfrm>
            <a:off x="676592" y="2785357"/>
            <a:ext cx="7964171" cy="1220873"/>
            <a:chOff x="158" y="663"/>
            <a:chExt cx="5286" cy="436"/>
          </a:xfrm>
        </p:grpSpPr>
        <p:sp>
          <p:nvSpPr>
            <p:cNvPr id="10" name="AutoShape 9"/>
            <p:cNvSpPr>
              <a:spLocks noChangeArrowheads="1"/>
            </p:cNvSpPr>
            <p:nvPr/>
          </p:nvSpPr>
          <p:spPr bwMode="auto">
            <a:xfrm>
              <a:off x="158" y="663"/>
              <a:ext cx="5286" cy="436"/>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lang="zh-TW" altLang="en-US">
                <a:latin typeface="Arial" charset="0"/>
              </a:endParaRPr>
            </a:p>
          </p:txBody>
        </p:sp>
        <p:sp>
          <p:nvSpPr>
            <p:cNvPr id="11" name="Text Box 10"/>
            <p:cNvSpPr txBox="1">
              <a:spLocks noChangeArrowheads="1"/>
            </p:cNvSpPr>
            <p:nvPr/>
          </p:nvSpPr>
          <p:spPr bwMode="auto">
            <a:xfrm>
              <a:off x="420" y="709"/>
              <a:ext cx="5024"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800"/>
                <a:t>某物質的 </a:t>
              </a:r>
              <a:r>
                <a:rPr lang="zh-TW" altLang="en-US" sz="3200" b="1">
                  <a:solidFill>
                    <a:srgbClr val="00B0F0"/>
                  </a:solidFill>
                </a:rPr>
                <a:t>摩爾質量</a:t>
              </a:r>
              <a:r>
                <a:rPr lang="zh-TW" altLang="en-US" sz="2800" b="1"/>
                <a:t> </a:t>
              </a:r>
              <a:r>
                <a:rPr lang="zh-TW" altLang="en-US" sz="2800"/>
                <a:t>是 </a:t>
              </a:r>
              <a:r>
                <a:rPr lang="zh-TW" altLang="en-US" sz="3200" b="1" u="sng">
                  <a:solidFill>
                    <a:srgbClr val="FF0000"/>
                  </a:solidFill>
                </a:rPr>
                <a:t>一摩爾該物質的質量</a:t>
              </a:r>
              <a:r>
                <a:rPr lang="zh-TW" altLang="en-US" sz="2800" b="1">
                  <a:solidFill>
                    <a:srgbClr val="FF0000"/>
                  </a:solidFill>
                </a:rPr>
                <a:t>   </a:t>
              </a:r>
              <a:r>
                <a:rPr lang="en-US" altLang="zh-TW" sz="2800"/>
                <a:t>(</a:t>
              </a:r>
              <a:r>
                <a:rPr lang="zh-TW" altLang="en-US" sz="2800"/>
                <a:t>以 </a:t>
              </a:r>
              <a:r>
                <a:rPr lang="en-US" altLang="zh-TW" sz="2800"/>
                <a:t>g </a:t>
              </a:r>
              <a:r>
                <a:rPr lang="zh-TW" altLang="en-US" sz="2800"/>
                <a:t>為單位</a:t>
              </a:r>
              <a:r>
                <a:rPr lang="en-US" altLang="zh-TW" sz="2800"/>
                <a:t>)</a:t>
              </a:r>
              <a:r>
                <a:rPr lang="zh-TW" altLang="en-US" sz="2800"/>
                <a:t>。</a:t>
              </a:r>
              <a:r>
                <a:rPr lang="en-US" altLang="zh-TW" sz="2800"/>
                <a:t>(</a:t>
              </a:r>
              <a:r>
                <a:rPr lang="zh-TW" altLang="en-US" sz="2800"/>
                <a:t>摩爾質量的單位：</a:t>
              </a:r>
              <a:r>
                <a:rPr lang="en-US" altLang="zh-TW" sz="2800"/>
                <a:t>g mol</a:t>
              </a:r>
              <a:r>
                <a:rPr lang="en-US" altLang="zh-TW" sz="2800" baseline="30000"/>
                <a:t>–1</a:t>
              </a:r>
              <a:r>
                <a:rPr lang="en-US" altLang="zh-TW" sz="2800"/>
                <a:t>)</a:t>
              </a:r>
              <a:endParaRPr lang="en-US" altLang="zh-TW" sz="2800">
                <a:cs typeface="Arial" pitchFamily="34" charset="0"/>
              </a:endParaRPr>
            </a:p>
          </p:txBody>
        </p:sp>
      </p:grpSp>
    </p:spTree>
    <p:extLst>
      <p:ext uri="{BB962C8B-B14F-4D97-AF65-F5344CB8AC3E}">
        <p14:creationId xmlns:p14="http://schemas.microsoft.com/office/powerpoint/2010/main" val="2184993911"/>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541908" y="424433"/>
            <a:ext cx="3455987"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66"/>
                </a:solidFill>
                <a:latin typeface="+mj-lt"/>
              </a:rPr>
              <a:t>由原子組成的物質</a:t>
            </a:r>
            <a:endParaRPr lang="en-US" altLang="zh-TW" sz="3200" b="1" dirty="0">
              <a:solidFill>
                <a:srgbClr val="CC0066"/>
              </a:solidFill>
              <a:latin typeface="+mj-lt"/>
            </a:endParaRPr>
          </a:p>
        </p:txBody>
      </p:sp>
      <p:sp>
        <p:nvSpPr>
          <p:cNvPr id="3" name="矩形 2"/>
          <p:cNvSpPr>
            <a:spLocks noChangeArrowheads="1"/>
          </p:cNvSpPr>
          <p:nvPr/>
        </p:nvSpPr>
        <p:spPr bwMode="auto">
          <a:xfrm>
            <a:off x="543495" y="1403127"/>
            <a:ext cx="84963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一摩爾碳和一摩爾銅均含有 </a:t>
            </a:r>
            <a:r>
              <a:rPr lang="en-US" altLang="zh-TW" sz="2800"/>
              <a:t>6.02 × 10</a:t>
            </a:r>
            <a:r>
              <a:rPr lang="en-US" altLang="zh-TW" sz="2800" baseline="30000"/>
              <a:t>23 </a:t>
            </a:r>
            <a:r>
              <a:rPr lang="zh-TW" altLang="en-US" sz="2800"/>
              <a:t>個原子。</a:t>
            </a:r>
          </a:p>
        </p:txBody>
      </p:sp>
      <p:sp>
        <p:nvSpPr>
          <p:cNvPr id="4" name="矩形 3"/>
          <p:cNvSpPr>
            <a:spLocks noChangeArrowheads="1"/>
          </p:cNvSpPr>
          <p:nvPr/>
        </p:nvSpPr>
        <p:spPr bwMode="auto">
          <a:xfrm>
            <a:off x="543495" y="3689251"/>
            <a:ext cx="792003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3200" b="1">
                <a:solidFill>
                  <a:srgbClr val="00B0F0"/>
                </a:solidFill>
              </a:rPr>
              <a:t>一摩爾碳 </a:t>
            </a:r>
            <a:r>
              <a:rPr lang="zh-TW" altLang="en-US" sz="2800"/>
              <a:t>的質量為 </a:t>
            </a:r>
            <a:r>
              <a:rPr lang="en-US" altLang="zh-TW" sz="3200" b="1">
                <a:solidFill>
                  <a:srgbClr val="00B0F0"/>
                </a:solidFill>
              </a:rPr>
              <a:t>12.0 g</a:t>
            </a:r>
            <a:r>
              <a:rPr lang="en-US" altLang="zh-TW" sz="2800"/>
              <a:t> </a:t>
            </a:r>
            <a:r>
              <a:rPr lang="zh-TW" altLang="en-US" sz="2800"/>
              <a:t>而 </a:t>
            </a:r>
            <a:r>
              <a:rPr lang="zh-TW" altLang="en-US" sz="3200" b="1">
                <a:solidFill>
                  <a:srgbClr val="00B0F0"/>
                </a:solidFill>
              </a:rPr>
              <a:t>一摩爾銅</a:t>
            </a:r>
            <a:r>
              <a:rPr lang="zh-TW" altLang="en-US" sz="2800"/>
              <a:t> 的質量則是 </a:t>
            </a:r>
            <a:r>
              <a:rPr lang="en-US" altLang="zh-TW" sz="3200" b="1">
                <a:solidFill>
                  <a:srgbClr val="00B0F0"/>
                </a:solidFill>
              </a:rPr>
              <a:t>63.5 g</a:t>
            </a:r>
            <a:r>
              <a:rPr lang="zh-TW" altLang="en-US" sz="2800"/>
              <a:t>。</a:t>
            </a:r>
            <a:endParaRPr lang="zh-TW" altLang="en-US" sz="2800">
              <a:solidFill>
                <a:srgbClr val="3399FF"/>
              </a:solidFill>
            </a:endParaRPr>
          </a:p>
        </p:txBody>
      </p:sp>
      <p:sp>
        <p:nvSpPr>
          <p:cNvPr id="5" name="矩形 4"/>
          <p:cNvSpPr>
            <a:spLocks noChangeArrowheads="1"/>
          </p:cNvSpPr>
          <p:nvPr/>
        </p:nvSpPr>
        <p:spPr bwMode="auto">
          <a:xfrm>
            <a:off x="543495" y="2318097"/>
            <a:ext cx="50387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碳的</a:t>
            </a:r>
            <a:r>
              <a:rPr lang="zh-TW" altLang="en-US" sz="2800" b="1"/>
              <a:t>相對原子質量</a:t>
            </a:r>
            <a:r>
              <a:rPr lang="zh-TW" altLang="en-US" sz="2800"/>
              <a:t>：</a:t>
            </a:r>
            <a:r>
              <a:rPr lang="en-US" altLang="zh-TW" sz="2800"/>
              <a:t> 12.0</a:t>
            </a:r>
            <a:br>
              <a:rPr lang="en-US" altLang="zh-TW" sz="2800"/>
            </a:br>
            <a:r>
              <a:rPr lang="zh-TW" altLang="en-US" sz="2800"/>
              <a:t>銅的</a:t>
            </a:r>
            <a:r>
              <a:rPr lang="zh-TW" altLang="en-US" sz="2800" b="1"/>
              <a:t>相對原子質量</a:t>
            </a:r>
            <a:r>
              <a:rPr lang="zh-TW" altLang="en-US" sz="2800"/>
              <a:t>：</a:t>
            </a:r>
            <a:r>
              <a:rPr lang="en-US" altLang="zh-TW" sz="2800"/>
              <a:t> 63.5</a:t>
            </a:r>
            <a:endParaRPr lang="zh-TW" altLang="en-US" sz="2800"/>
          </a:p>
        </p:txBody>
      </p:sp>
      <p:sp>
        <p:nvSpPr>
          <p:cNvPr id="6" name="矩形 5"/>
          <p:cNvSpPr>
            <a:spLocks noChangeArrowheads="1"/>
          </p:cNvSpPr>
          <p:nvPr/>
        </p:nvSpPr>
        <p:spPr bwMode="auto">
          <a:xfrm>
            <a:off x="540320" y="5219154"/>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碳的</a:t>
            </a:r>
            <a:r>
              <a:rPr lang="zh-TW" altLang="en-US" sz="2800" b="1" dirty="0"/>
              <a:t>摩爾質量</a:t>
            </a:r>
            <a:r>
              <a:rPr lang="zh-TW" altLang="en-US" sz="2800" dirty="0"/>
              <a:t>： </a:t>
            </a:r>
            <a:r>
              <a:rPr lang="en-US" altLang="zh-TW" sz="2800" dirty="0"/>
              <a:t>12.0 g </a:t>
            </a:r>
            <a:r>
              <a:rPr lang="en-US" altLang="zh-TW" sz="2800" dirty="0" err="1"/>
              <a:t>mol</a:t>
            </a:r>
            <a:r>
              <a:rPr lang="en-US" altLang="zh-TW" sz="2800" baseline="30000" dirty="0"/>
              <a:t>–1</a:t>
            </a:r>
            <a:r>
              <a:rPr lang="en-US" altLang="zh-TW" sz="2800" dirty="0"/>
              <a:t> </a:t>
            </a:r>
            <a:br>
              <a:rPr lang="en-US" altLang="zh-TW" sz="2800" dirty="0"/>
            </a:br>
            <a:r>
              <a:rPr lang="zh-TW" altLang="en-US" sz="2800" dirty="0"/>
              <a:t>銅的</a:t>
            </a:r>
            <a:r>
              <a:rPr lang="zh-TW" altLang="en-US" sz="2800" b="1" dirty="0"/>
              <a:t>摩爾質量</a:t>
            </a:r>
            <a:r>
              <a:rPr lang="zh-TW" altLang="en-US" sz="2800" dirty="0"/>
              <a:t>： </a:t>
            </a:r>
            <a:r>
              <a:rPr lang="en-US" altLang="zh-TW" sz="2800" dirty="0"/>
              <a:t>63.5 g </a:t>
            </a:r>
            <a:r>
              <a:rPr lang="en-US" altLang="zh-TW" sz="2800" dirty="0" err="1"/>
              <a:t>mol</a:t>
            </a:r>
            <a:r>
              <a:rPr lang="en-US" altLang="zh-TW" sz="2800" baseline="30000" dirty="0"/>
              <a:t>–1</a:t>
            </a:r>
            <a:endParaRPr lang="zh-TW" altLang="en-US" sz="2800" dirty="0"/>
          </a:p>
        </p:txBody>
      </p:sp>
    </p:spTree>
    <p:extLst>
      <p:ext uri="{BB962C8B-B14F-4D97-AF65-F5344CB8AC3E}">
        <p14:creationId xmlns:p14="http://schemas.microsoft.com/office/powerpoint/2010/main" val="4271959629"/>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827584" y="1159942"/>
            <a:ext cx="3598863"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66"/>
                </a:solidFill>
                <a:latin typeface="+mj-lt"/>
              </a:rPr>
              <a:t>由分子組成的物質</a:t>
            </a:r>
            <a:endParaRPr lang="en-US" altLang="zh-TW" sz="3200" b="1" dirty="0">
              <a:solidFill>
                <a:srgbClr val="CC0066"/>
              </a:solidFill>
              <a:latin typeface="+mj-lt"/>
            </a:endParaRPr>
          </a:p>
        </p:txBody>
      </p:sp>
      <p:sp>
        <p:nvSpPr>
          <p:cNvPr id="3" name="矩形 2"/>
          <p:cNvSpPr>
            <a:spLocks noChangeArrowheads="1"/>
          </p:cNvSpPr>
          <p:nvPr/>
        </p:nvSpPr>
        <p:spPr bwMode="auto">
          <a:xfrm>
            <a:off x="900609" y="2098154"/>
            <a:ext cx="82073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一摩爾水 </a:t>
            </a:r>
            <a:r>
              <a:rPr lang="en-US" altLang="zh-TW" sz="2800"/>
              <a:t>(H</a:t>
            </a:r>
            <a:r>
              <a:rPr lang="en-US" altLang="zh-TW" sz="2800" baseline="-25000"/>
              <a:t>2</a:t>
            </a:r>
            <a:r>
              <a:rPr lang="en-US" altLang="zh-TW" sz="2800"/>
              <a:t>O) </a:t>
            </a:r>
            <a:r>
              <a:rPr lang="zh-TW" altLang="en-US" sz="2800"/>
              <a:t>的質量是</a:t>
            </a:r>
            <a:r>
              <a:rPr lang="en-US" altLang="zh-TW" sz="2800"/>
              <a:t>18.0 g</a:t>
            </a:r>
            <a:r>
              <a:rPr lang="zh-TW" altLang="en-US" sz="2800"/>
              <a:t>。</a:t>
            </a:r>
          </a:p>
        </p:txBody>
      </p:sp>
      <p:sp>
        <p:nvSpPr>
          <p:cNvPr id="5" name="矩形 4"/>
          <p:cNvSpPr>
            <a:spLocks noChangeArrowheads="1"/>
          </p:cNvSpPr>
          <p:nvPr/>
        </p:nvSpPr>
        <p:spPr bwMode="auto">
          <a:xfrm>
            <a:off x="897434" y="2961754"/>
            <a:ext cx="87137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水的 </a:t>
            </a:r>
            <a:r>
              <a:rPr lang="zh-TW" altLang="en-US" sz="2800" b="1"/>
              <a:t>相對分子質量 </a:t>
            </a:r>
            <a:r>
              <a:rPr lang="en-US" altLang="zh-TW" sz="2800"/>
              <a:t>= 1.0 × 2 + 16.0 = 18.0</a:t>
            </a:r>
            <a:endParaRPr lang="zh-TW" altLang="en-US" sz="2800"/>
          </a:p>
        </p:txBody>
      </p:sp>
      <p:sp>
        <p:nvSpPr>
          <p:cNvPr id="6" name="矩形 5"/>
          <p:cNvSpPr>
            <a:spLocks noChangeArrowheads="1"/>
          </p:cNvSpPr>
          <p:nvPr/>
        </p:nvSpPr>
        <p:spPr bwMode="auto">
          <a:xfrm>
            <a:off x="897434" y="3845992"/>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水的摩爾質量：</a:t>
            </a:r>
            <a:r>
              <a:rPr lang="en-US" altLang="zh-TW" sz="2800"/>
              <a:t>18.0 g mol</a:t>
            </a:r>
            <a:r>
              <a:rPr lang="en-US" altLang="zh-TW" sz="2800" baseline="30000"/>
              <a:t>–1</a:t>
            </a:r>
            <a:r>
              <a:rPr lang="en-US" altLang="zh-TW" sz="2800"/>
              <a:t> </a:t>
            </a:r>
            <a:endParaRPr lang="zh-TW" altLang="en-US" sz="2800"/>
          </a:p>
        </p:txBody>
      </p:sp>
    </p:spTree>
    <p:extLst>
      <p:ext uri="{BB962C8B-B14F-4D97-AF65-F5344CB8AC3E}">
        <p14:creationId xmlns:p14="http://schemas.microsoft.com/office/powerpoint/2010/main" val="176870633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4"/>
          <p:cNvSpPr>
            <a:spLocks noChangeArrowheads="1"/>
          </p:cNvSpPr>
          <p:nvPr/>
        </p:nvSpPr>
        <p:spPr bwMode="auto">
          <a:xfrm>
            <a:off x="179388" y="396875"/>
            <a:ext cx="41052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200" b="1">
                <a:solidFill>
                  <a:srgbClr val="CC0000"/>
                </a:solidFill>
                <a:latin typeface="Arial Black" pitchFamily="34" charset="0"/>
              </a:rPr>
              <a:t>電子排佈的表達方式</a:t>
            </a:r>
            <a:endParaRPr lang="en-US" altLang="zh-TW" sz="3200">
              <a:solidFill>
                <a:srgbClr val="CC0000"/>
              </a:solidFill>
              <a:latin typeface="Arial Black" pitchFamily="34" charset="0"/>
            </a:endParaRPr>
          </a:p>
        </p:txBody>
      </p:sp>
      <p:sp>
        <p:nvSpPr>
          <p:cNvPr id="5" name="Rectangle 5"/>
          <p:cNvSpPr>
            <a:spLocks noChangeArrowheads="1"/>
          </p:cNvSpPr>
          <p:nvPr/>
        </p:nvSpPr>
        <p:spPr bwMode="auto">
          <a:xfrm>
            <a:off x="179512" y="1674465"/>
            <a:ext cx="4248150" cy="584200"/>
          </a:xfrm>
          <a:prstGeom prst="rect">
            <a:avLst/>
          </a:prstGeom>
          <a:noFill/>
          <a:ln w="9525">
            <a:noFill/>
            <a:miter lim="800000"/>
            <a:headEnd/>
            <a:tailEnd/>
          </a:ln>
          <a:effectLst/>
        </p:spPr>
        <p:txBody>
          <a:bodyPr>
            <a:spAutoFit/>
          </a:bodyPr>
          <a:lstStyle/>
          <a:p>
            <a:pPr eaLnBrk="1" hangingPunct="1">
              <a:defRPr/>
            </a:pPr>
            <a:r>
              <a:rPr lang="zh-TW" altLang="en-US" sz="3200" b="1" dirty="0">
                <a:solidFill>
                  <a:srgbClr val="CC0066"/>
                </a:solidFill>
              </a:rPr>
              <a:t>利用數字表達電子排佈</a:t>
            </a:r>
            <a:endParaRPr lang="en-US" altLang="zh-TW" sz="3200" dirty="0">
              <a:solidFill>
                <a:srgbClr val="CC0066"/>
              </a:solidFill>
              <a:effectLst>
                <a:outerShdw blurRad="38100" dist="38100" dir="2700000" algn="tl">
                  <a:srgbClr val="C0C0C0"/>
                </a:outerShdw>
              </a:effectLst>
              <a:latin typeface="Arial Black" pitchFamily="34" charset="0"/>
            </a:endParaRPr>
          </a:p>
        </p:txBody>
      </p:sp>
      <p:sp>
        <p:nvSpPr>
          <p:cNvPr id="105476" name="矩形 5"/>
          <p:cNvSpPr>
            <a:spLocks noChangeArrowheads="1"/>
          </p:cNvSpPr>
          <p:nvPr/>
        </p:nvSpPr>
        <p:spPr bwMode="auto">
          <a:xfrm>
            <a:off x="250949" y="2599978"/>
            <a:ext cx="8569325" cy="144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buFontTx/>
              <a:buBlip>
                <a:blip r:embed="rId2"/>
              </a:buBlip>
            </a:pPr>
            <a:r>
              <a:rPr lang="zh-TW" altLang="en-US" sz="2800"/>
              <a:t>電子排佈可以透過 </a:t>
            </a:r>
            <a:r>
              <a:rPr lang="zh-TW" altLang="en-US" sz="3200" b="1">
                <a:solidFill>
                  <a:srgbClr val="00B0F0"/>
                </a:solidFill>
              </a:rPr>
              <a:t>數字</a:t>
            </a:r>
            <a:r>
              <a:rPr lang="zh-TW" altLang="en-US" sz="2800" b="1"/>
              <a:t> </a:t>
            </a:r>
            <a:r>
              <a:rPr lang="zh-TW" altLang="en-US" sz="2800"/>
              <a:t>來表達，做法是由第一層電子層 </a:t>
            </a:r>
            <a:r>
              <a:rPr lang="en-US" altLang="zh-TW" sz="2800"/>
              <a:t>(</a:t>
            </a:r>
            <a:r>
              <a:rPr lang="zh-TW" altLang="en-US" sz="2800"/>
              <a:t>最內層</a:t>
            </a:r>
            <a:r>
              <a:rPr lang="en-US" altLang="zh-TW" sz="2800"/>
              <a:t>) </a:t>
            </a:r>
            <a:r>
              <a:rPr lang="zh-TW" altLang="en-US" sz="2800"/>
              <a:t>開始，列出每層電子層的電子數目，而數字之間以逗號作分隔。</a:t>
            </a:r>
          </a:p>
        </p:txBody>
      </p:sp>
      <p:sp>
        <p:nvSpPr>
          <p:cNvPr id="102407" name="文字方塊 8"/>
          <p:cNvSpPr txBox="1">
            <a:spLocks noChangeArrowheads="1"/>
          </p:cNvSpPr>
          <p:nvPr/>
        </p:nvSpPr>
        <p:spPr bwMode="auto">
          <a:xfrm>
            <a:off x="3924845" y="4471194"/>
            <a:ext cx="20875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en-US" altLang="zh-TW" sz="4000">
                <a:solidFill>
                  <a:srgbClr val="008000"/>
                </a:solidFill>
              </a:rPr>
              <a:t>2,  8,  1</a:t>
            </a:r>
            <a:endParaRPr lang="zh-TW" altLang="en-US" sz="4000">
              <a:solidFill>
                <a:srgbClr val="008000"/>
              </a:solidFill>
            </a:endParaRPr>
          </a:p>
        </p:txBody>
      </p:sp>
      <p:sp>
        <p:nvSpPr>
          <p:cNvPr id="102408" name="文字方塊 9"/>
          <p:cNvSpPr txBox="1">
            <a:spLocks noChangeArrowheads="1"/>
          </p:cNvSpPr>
          <p:nvPr/>
        </p:nvSpPr>
        <p:spPr bwMode="auto">
          <a:xfrm>
            <a:off x="3635920" y="5336381"/>
            <a:ext cx="11636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b="1">
                <a:solidFill>
                  <a:srgbClr val="FF0066"/>
                </a:solidFill>
              </a:rPr>
              <a:t>第一層</a:t>
            </a:r>
          </a:p>
        </p:txBody>
      </p:sp>
      <p:sp>
        <p:nvSpPr>
          <p:cNvPr id="102409" name="文字方塊 10"/>
          <p:cNvSpPr txBox="1">
            <a:spLocks noChangeArrowheads="1"/>
          </p:cNvSpPr>
          <p:nvPr/>
        </p:nvSpPr>
        <p:spPr bwMode="auto">
          <a:xfrm>
            <a:off x="4499520" y="5336381"/>
            <a:ext cx="10810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b="1">
                <a:solidFill>
                  <a:srgbClr val="FF0066"/>
                </a:solidFill>
              </a:rPr>
              <a:t>第二層</a:t>
            </a:r>
          </a:p>
        </p:txBody>
      </p:sp>
      <p:sp>
        <p:nvSpPr>
          <p:cNvPr id="102410" name="文字方塊 11"/>
          <p:cNvSpPr txBox="1">
            <a:spLocks noChangeArrowheads="1"/>
          </p:cNvSpPr>
          <p:nvPr/>
        </p:nvSpPr>
        <p:spPr bwMode="auto">
          <a:xfrm>
            <a:off x="5363120" y="5336381"/>
            <a:ext cx="10810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b="1">
                <a:solidFill>
                  <a:srgbClr val="FF0066"/>
                </a:solidFill>
              </a:rPr>
              <a:t>第三層</a:t>
            </a:r>
          </a:p>
        </p:txBody>
      </p:sp>
      <p:sp>
        <p:nvSpPr>
          <p:cNvPr id="102411" name="文字方塊 12"/>
          <p:cNvSpPr txBox="1">
            <a:spLocks noChangeArrowheads="1"/>
          </p:cNvSpPr>
          <p:nvPr/>
        </p:nvSpPr>
        <p:spPr bwMode="auto">
          <a:xfrm>
            <a:off x="892720" y="5336381"/>
            <a:ext cx="2743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b="1">
                <a:solidFill>
                  <a:srgbClr val="FF0066"/>
                </a:solidFill>
              </a:rPr>
              <a:t>各電子層的電子數目：</a:t>
            </a:r>
          </a:p>
        </p:txBody>
      </p:sp>
      <p:cxnSp>
        <p:nvCxnSpPr>
          <p:cNvPr id="102412" name="直線單箭頭接點 14"/>
          <p:cNvCxnSpPr>
            <a:cxnSpLocks noChangeShapeType="1"/>
          </p:cNvCxnSpPr>
          <p:nvPr/>
        </p:nvCxnSpPr>
        <p:spPr bwMode="auto">
          <a:xfrm flipV="1">
            <a:off x="4153445" y="5087144"/>
            <a:ext cx="0" cy="287337"/>
          </a:xfrm>
          <a:prstGeom prst="straightConnector1">
            <a:avLst/>
          </a:prstGeom>
          <a:noFill/>
          <a:ln w="2540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2413" name="直線單箭頭接點 15"/>
          <p:cNvCxnSpPr>
            <a:cxnSpLocks noChangeShapeType="1"/>
          </p:cNvCxnSpPr>
          <p:nvPr/>
        </p:nvCxnSpPr>
        <p:spPr bwMode="auto">
          <a:xfrm flipV="1">
            <a:off x="4859883" y="5087144"/>
            <a:ext cx="0" cy="287337"/>
          </a:xfrm>
          <a:prstGeom prst="straightConnector1">
            <a:avLst/>
          </a:prstGeom>
          <a:noFill/>
          <a:ln w="2540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2414" name="直線單箭頭接點 16"/>
          <p:cNvCxnSpPr>
            <a:cxnSpLocks noChangeShapeType="1"/>
          </p:cNvCxnSpPr>
          <p:nvPr/>
        </p:nvCxnSpPr>
        <p:spPr bwMode="auto">
          <a:xfrm flipV="1">
            <a:off x="5580608" y="5093494"/>
            <a:ext cx="0" cy="288925"/>
          </a:xfrm>
          <a:prstGeom prst="straightConnector1">
            <a:avLst/>
          </a:prstGeom>
          <a:noFill/>
          <a:ln w="25400" algn="ctr">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214200750"/>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187375" y="1052736"/>
            <a:ext cx="4032250"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66"/>
                </a:solidFill>
                <a:latin typeface="+mj-lt"/>
              </a:rPr>
              <a:t>由離子組成的物質</a:t>
            </a:r>
            <a:endParaRPr lang="en-US" altLang="zh-TW" sz="3200" b="1" dirty="0">
              <a:solidFill>
                <a:srgbClr val="CC0066"/>
              </a:solidFill>
              <a:latin typeface="+mj-lt"/>
            </a:endParaRPr>
          </a:p>
        </p:txBody>
      </p:sp>
      <p:sp>
        <p:nvSpPr>
          <p:cNvPr id="3" name="矩形 2"/>
          <p:cNvSpPr>
            <a:spLocks noChangeArrowheads="1"/>
          </p:cNvSpPr>
          <p:nvPr/>
        </p:nvSpPr>
        <p:spPr bwMode="auto">
          <a:xfrm>
            <a:off x="1260400" y="2093392"/>
            <a:ext cx="82073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一摩爾氯化鈉 </a:t>
            </a:r>
            <a:r>
              <a:rPr lang="en-US" altLang="zh-TW" sz="2800"/>
              <a:t>(NaCl) </a:t>
            </a:r>
            <a:r>
              <a:rPr lang="zh-TW" altLang="en-US" sz="2800"/>
              <a:t>的質量是 </a:t>
            </a:r>
            <a:r>
              <a:rPr lang="en-US" altLang="zh-TW" sz="2800"/>
              <a:t>58.5 g</a:t>
            </a:r>
            <a:r>
              <a:rPr lang="zh-TW" altLang="en-US" sz="2800"/>
              <a:t>。</a:t>
            </a:r>
          </a:p>
        </p:txBody>
      </p:sp>
      <p:sp>
        <p:nvSpPr>
          <p:cNvPr id="5" name="矩形 4"/>
          <p:cNvSpPr>
            <a:spLocks noChangeArrowheads="1"/>
          </p:cNvSpPr>
          <p:nvPr/>
        </p:nvSpPr>
        <p:spPr bwMode="auto">
          <a:xfrm>
            <a:off x="1258812" y="3031158"/>
            <a:ext cx="8713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氯化鈉的</a:t>
            </a:r>
            <a:r>
              <a:rPr lang="zh-TW" altLang="en-US" sz="2800" b="1"/>
              <a:t>式量</a:t>
            </a:r>
            <a:r>
              <a:rPr lang="zh-TW" altLang="en-US" sz="2800"/>
              <a:t> </a:t>
            </a:r>
            <a:r>
              <a:rPr lang="en-US" altLang="zh-TW" sz="2800"/>
              <a:t>= 23.0 + 35.5 = 58.5</a:t>
            </a:r>
            <a:endParaRPr lang="zh-TW" altLang="en-US" sz="2800"/>
          </a:p>
        </p:txBody>
      </p:sp>
      <p:sp>
        <p:nvSpPr>
          <p:cNvPr id="6" name="矩形 5"/>
          <p:cNvSpPr>
            <a:spLocks noChangeArrowheads="1"/>
          </p:cNvSpPr>
          <p:nvPr/>
        </p:nvSpPr>
        <p:spPr bwMode="auto">
          <a:xfrm>
            <a:off x="1258812" y="3985245"/>
            <a:ext cx="8712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氯化鈉的摩爾質量：</a:t>
            </a:r>
            <a:r>
              <a:rPr lang="en-US" altLang="zh-TW" sz="2800"/>
              <a:t>58.5 g mol</a:t>
            </a:r>
            <a:r>
              <a:rPr lang="en-US" altLang="zh-TW" sz="2800" baseline="30000"/>
              <a:t>–1</a:t>
            </a:r>
            <a:r>
              <a:rPr lang="en-US" altLang="zh-TW" sz="2800"/>
              <a:t> </a:t>
            </a:r>
            <a:endParaRPr lang="zh-TW" altLang="en-US" sz="2800"/>
          </a:p>
        </p:txBody>
      </p:sp>
    </p:spTree>
    <p:extLst>
      <p:ext uri="{BB962C8B-B14F-4D97-AF65-F5344CB8AC3E}">
        <p14:creationId xmlns:p14="http://schemas.microsoft.com/office/powerpoint/2010/main" val="1350573912"/>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9"/>
          <p:cNvGrpSpPr>
            <a:grpSpLocks/>
          </p:cNvGrpSpPr>
          <p:nvPr/>
        </p:nvGrpSpPr>
        <p:grpSpPr bwMode="auto">
          <a:xfrm>
            <a:off x="899592" y="1879601"/>
            <a:ext cx="7296150" cy="2557463"/>
            <a:chOff x="313" y="594"/>
            <a:chExt cx="4596" cy="1611"/>
          </a:xfrm>
        </p:grpSpPr>
        <p:sp>
          <p:nvSpPr>
            <p:cNvPr id="32776" name="AutoShape 9"/>
            <p:cNvSpPr>
              <a:spLocks noChangeArrowheads="1"/>
            </p:cNvSpPr>
            <p:nvPr/>
          </p:nvSpPr>
          <p:spPr bwMode="auto">
            <a:xfrm>
              <a:off x="313" y="594"/>
              <a:ext cx="4596" cy="1611"/>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lang="zh-TW" altLang="en-US">
                <a:latin typeface="Arial" charset="0"/>
              </a:endParaRPr>
            </a:p>
          </p:txBody>
        </p:sp>
        <p:sp>
          <p:nvSpPr>
            <p:cNvPr id="16" name="矩形 15"/>
            <p:cNvSpPr>
              <a:spLocks noRot="1" noChangeAspect="1" noMove="1" noResize="1" noEditPoints="1" noAdjustHandles="1" noChangeArrowheads="1" noChangeShapeType="1" noTextEdit="1"/>
            </p:cNvSpPr>
            <p:nvPr/>
          </p:nvSpPr>
          <p:spPr>
            <a:xfrm>
              <a:off x="563" y="694"/>
              <a:ext cx="3647" cy="634"/>
            </a:xfrm>
            <a:prstGeom prst="rect">
              <a:avLst/>
            </a:prstGeom>
            <a:blipFill rotWithShape="1">
              <a:blip r:embed="rId2"/>
              <a:stretch>
                <a:fillRect/>
              </a:stretch>
            </a:blipFill>
          </p:spPr>
          <p:txBody>
            <a:bodyPr/>
            <a:lstStyle/>
            <a:p>
              <a:pPr eaLnBrk="1" hangingPunct="1">
                <a:defRPr/>
              </a:pPr>
              <a:r>
                <a:rPr lang="zh-TW" altLang="en-US">
                  <a:noFill/>
                  <a:latin typeface="Arial" charset="0"/>
                  <a:ea typeface="新細明體" charset="-120"/>
                </a:rPr>
                <a:t> </a:t>
              </a:r>
            </a:p>
          </p:txBody>
        </p:sp>
        <p:sp>
          <p:nvSpPr>
            <p:cNvPr id="17" name="矩形 16"/>
            <p:cNvSpPr>
              <a:spLocks noRot="1" noChangeAspect="1" noMove="1" noResize="1" noEditPoints="1" noAdjustHandles="1" noChangeArrowheads="1" noChangeShapeType="1" noTextEdit="1"/>
            </p:cNvSpPr>
            <p:nvPr/>
          </p:nvSpPr>
          <p:spPr>
            <a:xfrm>
              <a:off x="563" y="1389"/>
              <a:ext cx="4086" cy="635"/>
            </a:xfrm>
            <a:prstGeom prst="rect">
              <a:avLst/>
            </a:prstGeom>
            <a:blipFill rotWithShape="1">
              <a:blip r:embed="rId3"/>
              <a:stretch>
                <a:fillRect/>
              </a:stretch>
            </a:blipFill>
          </p:spPr>
          <p:txBody>
            <a:bodyPr/>
            <a:lstStyle/>
            <a:p>
              <a:pPr eaLnBrk="1" hangingPunct="1">
                <a:defRPr/>
              </a:pPr>
              <a:r>
                <a:rPr lang="zh-TW" altLang="en-US">
                  <a:noFill/>
                  <a:latin typeface="Arial" charset="0"/>
                  <a:ea typeface="新細明體" charset="-120"/>
                </a:rPr>
                <a:t> </a:t>
              </a:r>
            </a:p>
          </p:txBody>
        </p:sp>
      </p:grpSp>
    </p:spTree>
    <p:extLst>
      <p:ext uri="{BB962C8B-B14F-4D97-AF65-F5344CB8AC3E}">
        <p14:creationId xmlns:p14="http://schemas.microsoft.com/office/powerpoint/2010/main" val="3479615311"/>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755426" y="476672"/>
            <a:ext cx="6192838" cy="579437"/>
          </a:xfrm>
          <a:prstGeom prst="rect">
            <a:avLst/>
          </a:prstGeom>
          <a:solidFill>
            <a:schemeClr val="bg1">
              <a:alpha val="0"/>
            </a:schemeClr>
          </a:solidFill>
          <a:ln>
            <a:noFill/>
          </a:ln>
          <a:effectLst/>
          <a:extLst/>
        </p:spPr>
        <p:txBody>
          <a:bodyPr>
            <a:spAutoFit/>
          </a:bodyPr>
          <a:lstStyle/>
          <a:p>
            <a:pPr marL="901700" indent="-901700" eaLnBrk="1" fontAlgn="auto" hangingPunct="1">
              <a:spcBef>
                <a:spcPts val="0"/>
              </a:spcBef>
              <a:spcAft>
                <a:spcPts val="0"/>
              </a:spcAft>
              <a:defRPr/>
            </a:pPr>
            <a:r>
              <a:rPr kumimoji="0" lang="zh-TW" altLang="en-US" sz="3200" b="1" dirty="0" smtClean="0">
                <a:solidFill>
                  <a:srgbClr val="006600"/>
                </a:solidFill>
                <a:ea typeface="+mn-ea"/>
                <a:cs typeface="Arial" pitchFamily="34" charset="0"/>
              </a:rPr>
              <a:t>化合物</a:t>
            </a:r>
            <a:r>
              <a:rPr kumimoji="0" lang="zh-TW" altLang="en-US" sz="3200" b="1" dirty="0">
                <a:solidFill>
                  <a:srgbClr val="006600"/>
                </a:solidFill>
                <a:ea typeface="+mn-ea"/>
                <a:cs typeface="Arial" pitchFamily="34" charset="0"/>
              </a:rPr>
              <a:t>中元素的質量百分比</a:t>
            </a:r>
            <a:endParaRPr kumimoji="0" lang="en-US" altLang="zh-TW" sz="3200" b="1" dirty="0">
              <a:solidFill>
                <a:srgbClr val="006600"/>
              </a:solidFill>
              <a:ea typeface="+mn-ea"/>
              <a:cs typeface="Arial" pitchFamily="34" charset="0"/>
            </a:endParaRPr>
          </a:p>
        </p:txBody>
      </p:sp>
      <p:sp>
        <p:nvSpPr>
          <p:cNvPr id="3" name="Rectangle 38"/>
          <p:cNvSpPr>
            <a:spLocks noChangeArrowheads="1"/>
          </p:cNvSpPr>
          <p:nvPr/>
        </p:nvSpPr>
        <p:spPr bwMode="auto">
          <a:xfrm>
            <a:off x="827584" y="2670224"/>
            <a:ext cx="7993062"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從化合物的化學式中，可計算出化合物中每種元素的 </a:t>
            </a:r>
            <a:r>
              <a:rPr lang="zh-TW" altLang="en-US" sz="3200" b="1" dirty="0">
                <a:solidFill>
                  <a:srgbClr val="3399FF"/>
                </a:solidFill>
              </a:rPr>
              <a:t>質量百分比</a:t>
            </a:r>
            <a:r>
              <a:rPr lang="zh-TW" altLang="en-US" sz="2800" dirty="0"/>
              <a:t>。</a:t>
            </a:r>
            <a:endParaRPr kumimoji="0" lang="en-US" altLang="zh-TW" sz="2800" b="1" dirty="0">
              <a:solidFill>
                <a:srgbClr val="3399FF"/>
              </a:solidFill>
              <a:cs typeface="Arial" pitchFamily="34" charset="0"/>
            </a:endParaRPr>
          </a:p>
        </p:txBody>
      </p:sp>
      <p:sp>
        <p:nvSpPr>
          <p:cNvPr id="4" name="Rectangle 4"/>
          <p:cNvSpPr>
            <a:spLocks noChangeArrowheads="1"/>
          </p:cNvSpPr>
          <p:nvPr/>
        </p:nvSpPr>
        <p:spPr bwMode="auto">
          <a:xfrm>
            <a:off x="755576" y="1446262"/>
            <a:ext cx="6049962"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計算化合物中元素的質量百分比</a:t>
            </a:r>
            <a:endParaRPr lang="en-US" altLang="zh-TW" sz="3200" b="1" dirty="0">
              <a:solidFill>
                <a:srgbClr val="CC0000"/>
              </a:solidFill>
              <a:latin typeface="+mj-lt"/>
            </a:endParaRPr>
          </a:p>
        </p:txBody>
      </p:sp>
      <p:grpSp>
        <p:nvGrpSpPr>
          <p:cNvPr id="5" name="Group 15"/>
          <p:cNvGrpSpPr>
            <a:grpSpLocks/>
          </p:cNvGrpSpPr>
          <p:nvPr/>
        </p:nvGrpSpPr>
        <p:grpSpPr bwMode="auto">
          <a:xfrm>
            <a:off x="352425" y="4182268"/>
            <a:ext cx="8545513" cy="1939925"/>
            <a:chOff x="222" y="2344"/>
            <a:chExt cx="5383" cy="1222"/>
          </a:xfrm>
        </p:grpSpPr>
        <p:sp>
          <p:nvSpPr>
            <p:cNvPr id="6" name="AutoShape 9"/>
            <p:cNvSpPr>
              <a:spLocks noChangeArrowheads="1"/>
            </p:cNvSpPr>
            <p:nvPr/>
          </p:nvSpPr>
          <p:spPr bwMode="auto">
            <a:xfrm>
              <a:off x="222" y="2344"/>
              <a:ext cx="5380" cy="1222"/>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lang="zh-TW" altLang="en-US">
                <a:latin typeface="Arial" charset="0"/>
              </a:endParaRPr>
            </a:p>
          </p:txBody>
        </p:sp>
        <p:sp>
          <p:nvSpPr>
            <p:cNvPr id="7" name="矩形 3"/>
            <p:cNvSpPr>
              <a:spLocks noChangeArrowheads="1"/>
            </p:cNvSpPr>
            <p:nvPr/>
          </p:nvSpPr>
          <p:spPr bwMode="auto">
            <a:xfrm>
              <a:off x="409" y="2478"/>
              <a:ext cx="2867"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600"/>
                <a:t>化合物中 元素</a:t>
              </a:r>
              <a:r>
                <a:rPr lang="en-US" altLang="zh-TW" sz="2600" i="1"/>
                <a:t>A </a:t>
              </a:r>
              <a:r>
                <a:rPr lang="zh-TW" altLang="en-US" sz="2600"/>
                <a:t>的質量百分比</a:t>
              </a:r>
            </a:p>
          </p:txBody>
        </p:sp>
        <p:sp>
          <p:nvSpPr>
            <p:cNvPr id="8" name="矩形 7"/>
            <p:cNvSpPr>
              <a:spLocks noRot="1" noChangeAspect="1" noMove="1" noResize="1" noEditPoints="1" noAdjustHandles="1" noChangeArrowheads="1" noChangeShapeType="1" noTextEdit="1"/>
            </p:cNvSpPr>
            <p:nvPr/>
          </p:nvSpPr>
          <p:spPr>
            <a:xfrm>
              <a:off x="409" y="2840"/>
              <a:ext cx="5196" cy="588"/>
            </a:xfrm>
            <a:prstGeom prst="rect">
              <a:avLst/>
            </a:prstGeom>
            <a:blipFill rotWithShape="1">
              <a:blip r:embed="rId3"/>
              <a:stretch>
                <a:fillRect/>
              </a:stretch>
            </a:blipFill>
          </p:spPr>
          <p:txBody>
            <a:bodyPr/>
            <a:lstStyle/>
            <a:p>
              <a:pPr eaLnBrk="1" hangingPunct="1">
                <a:defRPr/>
              </a:pPr>
              <a:r>
                <a:rPr lang="zh-TW" altLang="en-US">
                  <a:noFill/>
                  <a:latin typeface="Arial" charset="0"/>
                  <a:ea typeface="新細明體" charset="-120"/>
                </a:rPr>
                <a:t> </a:t>
              </a:r>
            </a:p>
          </p:txBody>
        </p:sp>
      </p:grpSp>
    </p:spTree>
    <p:extLst>
      <p:ext uri="{BB962C8B-B14F-4D97-AF65-F5344CB8AC3E}">
        <p14:creationId xmlns:p14="http://schemas.microsoft.com/office/powerpoint/2010/main" val="365550374"/>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5"/>
          <p:cNvSpPr>
            <a:spLocks noChangeArrowheads="1"/>
          </p:cNvSpPr>
          <p:nvPr/>
        </p:nvSpPr>
        <p:spPr bwMode="auto">
          <a:xfrm>
            <a:off x="395536" y="548680"/>
            <a:ext cx="4065588" cy="579438"/>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200" b="1" dirty="0" smtClean="0">
                <a:solidFill>
                  <a:srgbClr val="006600"/>
                </a:solidFill>
                <a:ea typeface="+mn-ea"/>
                <a:cs typeface="Arial" pitchFamily="34" charset="0"/>
              </a:rPr>
              <a:t>化合物</a:t>
            </a:r>
            <a:r>
              <a:rPr kumimoji="0" lang="zh-TW" altLang="en-US" sz="3200" b="1" dirty="0">
                <a:solidFill>
                  <a:srgbClr val="006600"/>
                </a:solidFill>
                <a:ea typeface="+mn-ea"/>
                <a:cs typeface="Arial" pitchFamily="34" charset="0"/>
              </a:rPr>
              <a:t>的化學式</a:t>
            </a:r>
            <a:endParaRPr kumimoji="0" lang="en-US" altLang="zh-TW" sz="3200" b="1" dirty="0">
              <a:solidFill>
                <a:srgbClr val="006600"/>
              </a:solidFill>
              <a:ea typeface="+mn-ea"/>
              <a:cs typeface="Arial" pitchFamily="34" charset="0"/>
            </a:endParaRPr>
          </a:p>
        </p:txBody>
      </p:sp>
      <p:sp>
        <p:nvSpPr>
          <p:cNvPr id="48132" name="Rectangle 38"/>
          <p:cNvSpPr>
            <a:spLocks noChangeArrowheads="1"/>
          </p:cNvSpPr>
          <p:nvPr/>
        </p:nvSpPr>
        <p:spPr bwMode="auto">
          <a:xfrm>
            <a:off x="467742" y="2708275"/>
            <a:ext cx="860425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3200" b="1">
                <a:solidFill>
                  <a:srgbClr val="3399FF"/>
                </a:solidFill>
              </a:rPr>
              <a:t>實驗式</a:t>
            </a:r>
            <a:r>
              <a:rPr lang="zh-TW" altLang="en-US" sz="2800"/>
              <a:t>：顯示所含原子或離子的 </a:t>
            </a:r>
            <a:r>
              <a:rPr lang="zh-TW" altLang="en-US" sz="3200" b="1" u="sng">
                <a:solidFill>
                  <a:srgbClr val="FF0000"/>
                </a:solidFill>
              </a:rPr>
              <a:t>最簡單整數比</a:t>
            </a:r>
            <a:r>
              <a:rPr lang="zh-TW" altLang="en-US" sz="2800"/>
              <a:t>。</a:t>
            </a:r>
            <a:endParaRPr kumimoji="0" lang="en-US" altLang="zh-TW" sz="2800" b="1">
              <a:cs typeface="Arial" pitchFamily="34" charset="0"/>
            </a:endParaRPr>
          </a:p>
        </p:txBody>
      </p:sp>
      <p:sp>
        <p:nvSpPr>
          <p:cNvPr id="6" name="Rectangle 4"/>
          <p:cNvSpPr>
            <a:spLocks noChangeArrowheads="1"/>
          </p:cNvSpPr>
          <p:nvPr/>
        </p:nvSpPr>
        <p:spPr bwMode="auto">
          <a:xfrm>
            <a:off x="396305" y="1594297"/>
            <a:ext cx="1727200"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實驗式</a:t>
            </a:r>
            <a:endParaRPr lang="en-US" altLang="zh-TW" sz="3200" b="1" dirty="0">
              <a:solidFill>
                <a:srgbClr val="CC0000"/>
              </a:solidFill>
              <a:latin typeface="+mj-lt"/>
            </a:endParaRPr>
          </a:p>
        </p:txBody>
      </p:sp>
      <p:sp>
        <p:nvSpPr>
          <p:cNvPr id="11" name="Rectangle 38"/>
          <p:cNvSpPr>
            <a:spLocks noChangeArrowheads="1"/>
          </p:cNvSpPr>
          <p:nvPr/>
        </p:nvSpPr>
        <p:spPr bwMode="auto">
          <a:xfrm>
            <a:off x="970980" y="3535363"/>
            <a:ext cx="6985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zh-TW" sz="2800">
                <a:latin typeface="Times New Roman" pitchFamily="18" charset="0"/>
              </a:rPr>
              <a:t>例如：葡萄糖</a:t>
            </a:r>
            <a:r>
              <a:rPr lang="en-US" altLang="zh-TW" sz="2800">
                <a:latin typeface="Times New Roman" pitchFamily="18" charset="0"/>
              </a:rPr>
              <a:t> (</a:t>
            </a:r>
            <a:r>
              <a:rPr lang="zh-TW" altLang="en-US" sz="2800">
                <a:latin typeface="Times New Roman" pitchFamily="18" charset="0"/>
              </a:rPr>
              <a:t>C</a:t>
            </a:r>
            <a:r>
              <a:rPr lang="en-US" altLang="zh-TW" sz="2800" baseline="-25000">
                <a:latin typeface="Times New Roman" pitchFamily="18" charset="0"/>
              </a:rPr>
              <a:t>6</a:t>
            </a:r>
            <a:r>
              <a:rPr lang="en-US" altLang="zh-TW" sz="2800">
                <a:latin typeface="Times New Roman" pitchFamily="18" charset="0"/>
              </a:rPr>
              <a:t>H</a:t>
            </a:r>
            <a:r>
              <a:rPr lang="en-US" altLang="zh-TW" sz="2800" baseline="-25000">
                <a:latin typeface="Times New Roman" pitchFamily="18" charset="0"/>
              </a:rPr>
              <a:t>12</a:t>
            </a:r>
            <a:r>
              <a:rPr lang="en-US" altLang="zh-TW" sz="2800">
                <a:latin typeface="Times New Roman" pitchFamily="18" charset="0"/>
              </a:rPr>
              <a:t>O</a:t>
            </a:r>
            <a:r>
              <a:rPr lang="en-US" altLang="zh-TW" sz="2800" baseline="-25000">
                <a:latin typeface="Times New Roman" pitchFamily="18" charset="0"/>
              </a:rPr>
              <a:t>6</a:t>
            </a:r>
            <a:r>
              <a:rPr lang="en-US" altLang="zh-TW" sz="2800">
                <a:latin typeface="Times New Roman" pitchFamily="18" charset="0"/>
              </a:rPr>
              <a:t>) </a:t>
            </a:r>
            <a:r>
              <a:rPr lang="zh-TW" altLang="zh-TW" sz="2800">
                <a:latin typeface="Times New Roman" pitchFamily="18" charset="0"/>
              </a:rPr>
              <a:t>的</a:t>
            </a:r>
            <a:r>
              <a:rPr lang="zh-TW" altLang="en-US" sz="2800">
                <a:latin typeface="Times New Roman" pitchFamily="18" charset="0"/>
              </a:rPr>
              <a:t>實驗式</a:t>
            </a:r>
            <a:r>
              <a:rPr lang="zh-TW" altLang="zh-TW" sz="2800">
                <a:latin typeface="Times New Roman" pitchFamily="18" charset="0"/>
              </a:rPr>
              <a:t>是</a:t>
            </a:r>
            <a:r>
              <a:rPr lang="zh-TW" altLang="en-US" sz="2800">
                <a:latin typeface="Times New Roman" pitchFamily="18" charset="0"/>
              </a:rPr>
              <a:t> C</a:t>
            </a:r>
            <a:r>
              <a:rPr lang="en-US" altLang="zh-TW" sz="2800">
                <a:latin typeface="Times New Roman" pitchFamily="18" charset="0"/>
              </a:rPr>
              <a:t>H</a:t>
            </a:r>
            <a:r>
              <a:rPr lang="en-US" altLang="zh-TW" sz="2800" baseline="-25000">
                <a:latin typeface="Times New Roman" pitchFamily="18" charset="0"/>
              </a:rPr>
              <a:t>2</a:t>
            </a:r>
            <a:r>
              <a:rPr lang="en-US" altLang="zh-TW" sz="2800">
                <a:latin typeface="Times New Roman" pitchFamily="18" charset="0"/>
              </a:rPr>
              <a:t>O</a:t>
            </a:r>
            <a:r>
              <a:rPr lang="zh-TW" altLang="en-US" sz="2800">
                <a:latin typeface="Times New Roman" pitchFamily="18" charset="0"/>
              </a:rPr>
              <a:t>。</a:t>
            </a:r>
            <a:endParaRPr lang="en-US" altLang="zh-TW" sz="2800">
              <a:latin typeface="Times New Roman" pitchFamily="18" charset="0"/>
            </a:endParaRPr>
          </a:p>
        </p:txBody>
      </p:sp>
      <p:sp>
        <p:nvSpPr>
          <p:cNvPr id="2" name="Rectangle 38"/>
          <p:cNvSpPr>
            <a:spLocks noChangeArrowheads="1"/>
          </p:cNvSpPr>
          <p:nvPr/>
        </p:nvSpPr>
        <p:spPr bwMode="auto">
          <a:xfrm>
            <a:off x="466155" y="5142135"/>
            <a:ext cx="8642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實驗式適用於所有化合物。</a:t>
            </a:r>
            <a:endParaRPr kumimoji="0" lang="en-US" altLang="zh-TW" sz="2800" dirty="0">
              <a:cs typeface="Arial" pitchFamily="34" charset="0"/>
            </a:endParaRPr>
          </a:p>
        </p:txBody>
      </p:sp>
      <p:sp>
        <p:nvSpPr>
          <p:cNvPr id="4" name="Rectangle 38"/>
          <p:cNvSpPr>
            <a:spLocks noChangeArrowheads="1"/>
          </p:cNvSpPr>
          <p:nvPr/>
        </p:nvSpPr>
        <p:spPr bwMode="auto">
          <a:xfrm>
            <a:off x="2052067" y="4095750"/>
            <a:ext cx="5616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zh-TW" sz="2800"/>
              <a:t>氯化鈉</a:t>
            </a:r>
            <a:r>
              <a:rPr lang="en-US" altLang="zh-TW" sz="2800">
                <a:latin typeface="Times New Roman" pitchFamily="18" charset="0"/>
              </a:rPr>
              <a:t> (NaCl) </a:t>
            </a:r>
            <a:r>
              <a:rPr lang="zh-TW" altLang="zh-TW" sz="2800">
                <a:latin typeface="Times New Roman" pitchFamily="18" charset="0"/>
              </a:rPr>
              <a:t>的</a:t>
            </a:r>
            <a:r>
              <a:rPr lang="zh-TW" altLang="en-US" sz="2800">
                <a:latin typeface="Times New Roman" pitchFamily="18" charset="0"/>
              </a:rPr>
              <a:t>實驗式</a:t>
            </a:r>
            <a:r>
              <a:rPr lang="zh-TW" altLang="zh-TW" sz="2800">
                <a:latin typeface="Times New Roman" pitchFamily="18" charset="0"/>
              </a:rPr>
              <a:t>是</a:t>
            </a:r>
            <a:r>
              <a:rPr lang="zh-TW" altLang="en-US" sz="2800">
                <a:latin typeface="Times New Roman" pitchFamily="18" charset="0"/>
              </a:rPr>
              <a:t> </a:t>
            </a:r>
            <a:r>
              <a:rPr lang="en-US" altLang="zh-TW" sz="2800">
                <a:latin typeface="Times New Roman" pitchFamily="18" charset="0"/>
              </a:rPr>
              <a:t>NaCl</a:t>
            </a:r>
            <a:r>
              <a:rPr lang="zh-TW" altLang="en-US" sz="2800">
                <a:latin typeface="Times New Roman" pitchFamily="18" charset="0"/>
              </a:rPr>
              <a:t>。</a:t>
            </a:r>
            <a:endParaRPr lang="en-US" altLang="zh-TW" sz="2800">
              <a:latin typeface="Times New Roman" pitchFamily="18" charset="0"/>
            </a:endParaRPr>
          </a:p>
        </p:txBody>
      </p:sp>
    </p:spTree>
    <p:extLst>
      <p:ext uri="{BB962C8B-B14F-4D97-AF65-F5344CB8AC3E}">
        <p14:creationId xmlns:p14="http://schemas.microsoft.com/office/powerpoint/2010/main" val="2136410646"/>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38"/>
          <p:cNvSpPr>
            <a:spLocks noChangeArrowheads="1"/>
          </p:cNvSpPr>
          <p:nvPr/>
        </p:nvSpPr>
        <p:spPr bwMode="auto">
          <a:xfrm>
            <a:off x="250825" y="1846263"/>
            <a:ext cx="88931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3200" b="1">
                <a:solidFill>
                  <a:srgbClr val="3399FF"/>
                </a:solidFill>
              </a:rPr>
              <a:t>分子式</a:t>
            </a:r>
            <a:r>
              <a:rPr lang="zh-TW" altLang="en-US" sz="2800"/>
              <a:t>：顯示每個</a:t>
            </a:r>
            <a:r>
              <a:rPr lang="zh-TW" altLang="en-US" sz="2800" b="1" u="sng"/>
              <a:t>分子</a:t>
            </a:r>
            <a:r>
              <a:rPr lang="zh-TW" altLang="en-US" sz="2800"/>
              <a:t>中 </a:t>
            </a:r>
            <a:r>
              <a:rPr lang="zh-TW" altLang="en-US" sz="3200" b="1" u="sng">
                <a:solidFill>
                  <a:srgbClr val="FF0000"/>
                </a:solidFill>
              </a:rPr>
              <a:t>每種原子的實際數目</a:t>
            </a:r>
            <a:r>
              <a:rPr lang="zh-TW" altLang="en-US" sz="2800"/>
              <a:t>。</a:t>
            </a:r>
            <a:endParaRPr kumimoji="0" lang="en-US" altLang="zh-TW" sz="2800" b="1">
              <a:cs typeface="Arial" pitchFamily="34" charset="0"/>
            </a:endParaRPr>
          </a:p>
        </p:txBody>
      </p:sp>
      <p:sp>
        <p:nvSpPr>
          <p:cNvPr id="5" name="Rectangle 4"/>
          <p:cNvSpPr>
            <a:spLocks noChangeArrowheads="1"/>
          </p:cNvSpPr>
          <p:nvPr/>
        </p:nvSpPr>
        <p:spPr bwMode="auto">
          <a:xfrm>
            <a:off x="179388" y="838200"/>
            <a:ext cx="1655762"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分子式</a:t>
            </a:r>
            <a:endParaRPr lang="en-US" altLang="zh-TW" sz="3200" b="1" dirty="0">
              <a:solidFill>
                <a:srgbClr val="CC0000"/>
              </a:solidFill>
              <a:latin typeface="+mj-lt"/>
            </a:endParaRPr>
          </a:p>
        </p:txBody>
      </p:sp>
      <p:sp>
        <p:nvSpPr>
          <p:cNvPr id="8" name="Rectangle 38"/>
          <p:cNvSpPr>
            <a:spLocks noChangeArrowheads="1"/>
          </p:cNvSpPr>
          <p:nvPr/>
        </p:nvSpPr>
        <p:spPr bwMode="auto">
          <a:xfrm>
            <a:off x="234950" y="2870200"/>
            <a:ext cx="80089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分子式只適用於 </a:t>
            </a:r>
            <a:r>
              <a:rPr lang="zh-TW" altLang="en-US" sz="3200" b="1">
                <a:solidFill>
                  <a:srgbClr val="00B0F0"/>
                </a:solidFill>
              </a:rPr>
              <a:t>由分子組成</a:t>
            </a:r>
            <a:r>
              <a:rPr lang="zh-TW" altLang="en-US" sz="2800"/>
              <a:t> 的元素和化合物。</a:t>
            </a:r>
            <a:endParaRPr kumimoji="0" lang="en-US" altLang="zh-TW" sz="2800">
              <a:cs typeface="Arial" pitchFamily="34" charset="0"/>
            </a:endParaRPr>
          </a:p>
        </p:txBody>
      </p:sp>
      <p:sp>
        <p:nvSpPr>
          <p:cNvPr id="11" name="Rectangle 38"/>
          <p:cNvSpPr>
            <a:spLocks noChangeArrowheads="1"/>
          </p:cNvSpPr>
          <p:nvPr/>
        </p:nvSpPr>
        <p:spPr bwMode="auto">
          <a:xfrm>
            <a:off x="755650" y="3733800"/>
            <a:ext cx="54721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zh-TW" sz="2800">
                <a:latin typeface="Times New Roman" pitchFamily="18" charset="0"/>
              </a:rPr>
              <a:t>例如：葡萄糖</a:t>
            </a:r>
            <a:r>
              <a:rPr lang="en-US" altLang="zh-TW" sz="2800">
                <a:latin typeface="Times New Roman" pitchFamily="18" charset="0"/>
              </a:rPr>
              <a:t> </a:t>
            </a:r>
            <a:r>
              <a:rPr lang="zh-TW" altLang="zh-TW" sz="2800">
                <a:latin typeface="Times New Roman" pitchFamily="18" charset="0"/>
              </a:rPr>
              <a:t>的</a:t>
            </a:r>
            <a:r>
              <a:rPr lang="zh-TW" altLang="en-US" sz="2800">
                <a:latin typeface="Times New Roman" pitchFamily="18" charset="0"/>
              </a:rPr>
              <a:t>實驗式</a:t>
            </a:r>
            <a:r>
              <a:rPr lang="zh-TW" altLang="zh-TW" sz="2800">
                <a:latin typeface="Times New Roman" pitchFamily="18" charset="0"/>
              </a:rPr>
              <a:t>是</a:t>
            </a:r>
            <a:r>
              <a:rPr lang="zh-TW" altLang="en-US" sz="2800">
                <a:latin typeface="Times New Roman" pitchFamily="18" charset="0"/>
              </a:rPr>
              <a:t> C</a:t>
            </a:r>
            <a:r>
              <a:rPr lang="en-US" altLang="zh-TW" sz="2800">
                <a:latin typeface="Times New Roman" pitchFamily="18" charset="0"/>
              </a:rPr>
              <a:t>H</a:t>
            </a:r>
            <a:r>
              <a:rPr lang="en-US" altLang="zh-TW" sz="2800" baseline="-25000">
                <a:latin typeface="Times New Roman" pitchFamily="18" charset="0"/>
              </a:rPr>
              <a:t>2</a:t>
            </a:r>
            <a:r>
              <a:rPr lang="en-US" altLang="zh-TW" sz="2800">
                <a:latin typeface="Times New Roman" pitchFamily="18" charset="0"/>
              </a:rPr>
              <a:t>O</a:t>
            </a:r>
            <a:r>
              <a:rPr lang="zh-TW" altLang="en-US" sz="2800">
                <a:latin typeface="Times New Roman" pitchFamily="18" charset="0"/>
              </a:rPr>
              <a:t>。</a:t>
            </a:r>
            <a:endParaRPr lang="en-US" altLang="zh-TW" sz="2800">
              <a:latin typeface="Times New Roman" pitchFamily="18" charset="0"/>
            </a:endParaRPr>
          </a:p>
        </p:txBody>
      </p:sp>
      <p:sp>
        <p:nvSpPr>
          <p:cNvPr id="2" name="Rectangle 38"/>
          <p:cNvSpPr>
            <a:spLocks noChangeArrowheads="1"/>
          </p:cNvSpPr>
          <p:nvPr/>
        </p:nvSpPr>
        <p:spPr bwMode="auto">
          <a:xfrm>
            <a:off x="1835150" y="4494213"/>
            <a:ext cx="5472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zh-TW" sz="2800">
                <a:latin typeface="Times New Roman" pitchFamily="18" charset="0"/>
              </a:rPr>
              <a:t>它的分子</a:t>
            </a:r>
            <a:r>
              <a:rPr lang="zh-TW" altLang="en-US" sz="2800">
                <a:latin typeface="Times New Roman" pitchFamily="18" charset="0"/>
              </a:rPr>
              <a:t>式</a:t>
            </a:r>
            <a:r>
              <a:rPr lang="zh-TW" altLang="zh-TW" sz="2800">
                <a:latin typeface="Times New Roman" pitchFamily="18" charset="0"/>
              </a:rPr>
              <a:t>是</a:t>
            </a:r>
            <a:r>
              <a:rPr lang="zh-TW" altLang="en-US" sz="2800">
                <a:latin typeface="Times New Roman" pitchFamily="18" charset="0"/>
              </a:rPr>
              <a:t> C</a:t>
            </a:r>
            <a:r>
              <a:rPr lang="en-US" altLang="zh-TW" sz="2800" baseline="-25000">
                <a:latin typeface="Times New Roman" pitchFamily="18" charset="0"/>
              </a:rPr>
              <a:t>6</a:t>
            </a:r>
            <a:r>
              <a:rPr lang="en-US" altLang="zh-TW" sz="2800">
                <a:latin typeface="Times New Roman" pitchFamily="18" charset="0"/>
              </a:rPr>
              <a:t>H</a:t>
            </a:r>
            <a:r>
              <a:rPr lang="en-US" altLang="zh-TW" sz="2800" baseline="-25000">
                <a:latin typeface="Times New Roman" pitchFamily="18" charset="0"/>
              </a:rPr>
              <a:t>12</a:t>
            </a:r>
            <a:r>
              <a:rPr lang="en-US" altLang="zh-TW" sz="2800">
                <a:latin typeface="Times New Roman" pitchFamily="18" charset="0"/>
              </a:rPr>
              <a:t>O</a:t>
            </a:r>
            <a:r>
              <a:rPr lang="en-US" altLang="zh-TW" sz="2800" baseline="-25000">
                <a:latin typeface="Times New Roman" pitchFamily="18" charset="0"/>
              </a:rPr>
              <a:t>6</a:t>
            </a:r>
            <a:r>
              <a:rPr lang="zh-TW" altLang="en-US" sz="2800">
                <a:latin typeface="Times New Roman" pitchFamily="18" charset="0"/>
              </a:rPr>
              <a:t>。</a:t>
            </a:r>
            <a:endParaRPr lang="en-US" altLang="zh-TW" sz="2800">
              <a:latin typeface="Times New Roman" pitchFamily="18" charset="0"/>
            </a:endParaRPr>
          </a:p>
        </p:txBody>
      </p:sp>
    </p:spTree>
    <p:extLst>
      <p:ext uri="{BB962C8B-B14F-4D97-AF65-F5344CB8AC3E}">
        <p14:creationId xmlns:p14="http://schemas.microsoft.com/office/powerpoint/2010/main" val="3151595929"/>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660" name="Object 4"/>
          <p:cNvGraphicFramePr>
            <a:graphicFrameLocks noChangeAspect="1"/>
          </p:cNvGraphicFramePr>
          <p:nvPr/>
        </p:nvGraphicFramePr>
        <p:xfrm>
          <a:off x="2124075" y="3573463"/>
          <a:ext cx="4535488" cy="1658937"/>
        </p:xfrm>
        <a:graphic>
          <a:graphicData uri="http://schemas.openxmlformats.org/presentationml/2006/ole">
            <mc:AlternateContent xmlns:mc="http://schemas.openxmlformats.org/markup-compatibility/2006">
              <mc:Choice xmlns:v="urn:schemas-microsoft-com:vml" Requires="v">
                <p:oleObj spid="_x0000_s25676" name="PBrush" r:id="rId3" imgW="3048426" imgH="1114581" progId="">
                  <p:embed/>
                </p:oleObj>
              </mc:Choice>
              <mc:Fallback>
                <p:oleObj name="PBrush" r:id="rId3" imgW="3048426" imgH="1114581"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24075" y="3573463"/>
                        <a:ext cx="4535488" cy="1658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Rectangle 4"/>
          <p:cNvSpPr>
            <a:spLocks noChangeArrowheads="1"/>
          </p:cNvSpPr>
          <p:nvPr/>
        </p:nvSpPr>
        <p:spPr bwMode="auto">
          <a:xfrm>
            <a:off x="34925" y="476250"/>
            <a:ext cx="1584325" cy="585788"/>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結構式</a:t>
            </a:r>
            <a:endParaRPr lang="en-US" altLang="zh-TW" sz="3200" b="1" dirty="0">
              <a:solidFill>
                <a:srgbClr val="CC0000"/>
              </a:solidFill>
              <a:latin typeface="+mj-lt"/>
            </a:endParaRPr>
          </a:p>
        </p:txBody>
      </p:sp>
      <p:sp>
        <p:nvSpPr>
          <p:cNvPr id="7" name="Rectangle 38"/>
          <p:cNvSpPr>
            <a:spLocks noChangeArrowheads="1"/>
          </p:cNvSpPr>
          <p:nvPr/>
        </p:nvSpPr>
        <p:spPr bwMode="auto">
          <a:xfrm>
            <a:off x="106363" y="1489075"/>
            <a:ext cx="89662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5"/>
              </a:buBlip>
            </a:pPr>
            <a:r>
              <a:rPr lang="zh-TW" altLang="en-US" sz="3200" b="1">
                <a:solidFill>
                  <a:srgbClr val="3399FF"/>
                </a:solidFill>
              </a:rPr>
              <a:t>結構式</a:t>
            </a:r>
            <a:r>
              <a:rPr lang="zh-TW" altLang="en-US" sz="2800"/>
              <a:t>：顯示</a:t>
            </a:r>
            <a:r>
              <a:rPr lang="zh-TW" altLang="en-US" sz="2800" b="1"/>
              <a:t>每個</a:t>
            </a:r>
            <a:r>
              <a:rPr lang="zh-TW" altLang="en-US" sz="2800"/>
              <a:t>分子中的 </a:t>
            </a:r>
            <a:r>
              <a:rPr lang="zh-TW" altLang="en-US" sz="3200" b="1" u="sng">
                <a:solidFill>
                  <a:srgbClr val="FF0000"/>
                </a:solidFill>
              </a:rPr>
              <a:t>成分原子的連結方式</a:t>
            </a:r>
            <a:r>
              <a:rPr lang="zh-TW" altLang="en-US" sz="2400"/>
              <a:t>。</a:t>
            </a:r>
            <a:endParaRPr kumimoji="0" lang="en-US" altLang="zh-TW" sz="2400">
              <a:cs typeface="Arial" pitchFamily="34" charset="0"/>
            </a:endParaRPr>
          </a:p>
        </p:txBody>
      </p:sp>
      <p:sp>
        <p:nvSpPr>
          <p:cNvPr id="11" name="Rectangle 38"/>
          <p:cNvSpPr>
            <a:spLocks noChangeArrowheads="1"/>
          </p:cNvSpPr>
          <p:nvPr/>
        </p:nvSpPr>
        <p:spPr bwMode="auto">
          <a:xfrm>
            <a:off x="682625" y="2597150"/>
            <a:ext cx="6265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zh-TW" sz="2800">
                <a:latin typeface="Times New Roman" pitchFamily="18" charset="0"/>
              </a:rPr>
              <a:t>例如：葡萄糖</a:t>
            </a:r>
            <a:r>
              <a:rPr lang="en-US" altLang="zh-TW" sz="2800">
                <a:latin typeface="Times New Roman" pitchFamily="18" charset="0"/>
              </a:rPr>
              <a:t> (</a:t>
            </a:r>
            <a:r>
              <a:rPr lang="zh-TW" altLang="en-US" sz="2800">
                <a:latin typeface="Times New Roman" pitchFamily="18" charset="0"/>
              </a:rPr>
              <a:t>C</a:t>
            </a:r>
            <a:r>
              <a:rPr lang="en-US" altLang="zh-TW" sz="2800" baseline="-25000">
                <a:latin typeface="Times New Roman" pitchFamily="18" charset="0"/>
              </a:rPr>
              <a:t>6</a:t>
            </a:r>
            <a:r>
              <a:rPr lang="en-US" altLang="zh-TW" sz="2800">
                <a:latin typeface="Times New Roman" pitchFamily="18" charset="0"/>
              </a:rPr>
              <a:t>H</a:t>
            </a:r>
            <a:r>
              <a:rPr lang="en-US" altLang="zh-TW" sz="2800" baseline="-25000">
                <a:latin typeface="Times New Roman" pitchFamily="18" charset="0"/>
              </a:rPr>
              <a:t>12</a:t>
            </a:r>
            <a:r>
              <a:rPr lang="en-US" altLang="zh-TW" sz="2800">
                <a:latin typeface="Times New Roman" pitchFamily="18" charset="0"/>
              </a:rPr>
              <a:t>O</a:t>
            </a:r>
            <a:r>
              <a:rPr lang="en-US" altLang="zh-TW" sz="2800" baseline="-25000">
                <a:latin typeface="Times New Roman" pitchFamily="18" charset="0"/>
              </a:rPr>
              <a:t>6</a:t>
            </a:r>
            <a:r>
              <a:rPr lang="en-US" altLang="zh-TW" sz="2800">
                <a:latin typeface="Times New Roman" pitchFamily="18" charset="0"/>
              </a:rPr>
              <a:t>) </a:t>
            </a:r>
            <a:r>
              <a:rPr lang="zh-TW" altLang="zh-TW" sz="2800">
                <a:latin typeface="Times New Roman" pitchFamily="18" charset="0"/>
              </a:rPr>
              <a:t>的</a:t>
            </a:r>
            <a:r>
              <a:rPr lang="zh-TW" altLang="zh-TW" sz="2800"/>
              <a:t>結構</a:t>
            </a:r>
            <a:r>
              <a:rPr lang="zh-TW" altLang="en-US" sz="2800">
                <a:latin typeface="Times New Roman" pitchFamily="18" charset="0"/>
              </a:rPr>
              <a:t>式</a:t>
            </a:r>
            <a:r>
              <a:rPr lang="zh-TW" altLang="zh-TW" sz="2800">
                <a:latin typeface="Times New Roman" pitchFamily="18" charset="0"/>
              </a:rPr>
              <a:t>是</a:t>
            </a:r>
            <a:r>
              <a:rPr lang="zh-TW" altLang="en-US" sz="2800">
                <a:latin typeface="Times New Roman" pitchFamily="18" charset="0"/>
              </a:rPr>
              <a:t> </a:t>
            </a:r>
            <a:r>
              <a:rPr lang="zh-TW" altLang="en-US" sz="2800"/>
              <a:t>：</a:t>
            </a:r>
            <a:endParaRPr lang="en-US" altLang="zh-TW" sz="2800"/>
          </a:p>
        </p:txBody>
      </p:sp>
    </p:spTree>
    <p:extLst>
      <p:ext uri="{BB962C8B-B14F-4D97-AF65-F5344CB8AC3E}">
        <p14:creationId xmlns:p14="http://schemas.microsoft.com/office/powerpoint/2010/main" val="4011794782"/>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683" name="Group 59"/>
          <p:cNvGraphicFramePr>
            <a:graphicFrameLocks noGrp="1"/>
          </p:cNvGraphicFramePr>
          <p:nvPr>
            <p:extLst>
              <p:ext uri="{D42A27DB-BD31-4B8C-83A1-F6EECF244321}">
                <p14:modId xmlns:p14="http://schemas.microsoft.com/office/powerpoint/2010/main" val="2755827090"/>
              </p:ext>
            </p:extLst>
          </p:nvPr>
        </p:nvGraphicFramePr>
        <p:xfrm>
          <a:off x="322584" y="457101"/>
          <a:ext cx="8497888" cy="5546727"/>
        </p:xfrm>
        <a:graphic>
          <a:graphicData uri="http://schemas.openxmlformats.org/drawingml/2006/table">
            <a:tbl>
              <a:tblPr/>
              <a:tblGrid>
                <a:gridCol w="2397125">
                  <a:extLst>
                    <a:ext uri="{9D8B030D-6E8A-4147-A177-3AD203B41FA5}"/>
                  </a:extLst>
                </a:gridCol>
                <a:gridCol w="1525588">
                  <a:extLst>
                    <a:ext uri="{9D8B030D-6E8A-4147-A177-3AD203B41FA5}"/>
                  </a:extLst>
                </a:gridCol>
                <a:gridCol w="1743075">
                  <a:extLst>
                    <a:ext uri="{9D8B030D-6E8A-4147-A177-3AD203B41FA5}"/>
                  </a:extLst>
                </a:gridCol>
                <a:gridCol w="2832100">
                  <a:extLst>
                    <a:ext uri="{9D8B030D-6E8A-4147-A177-3AD203B41FA5}"/>
                  </a:extLst>
                </a:gridCol>
              </a:tblGrid>
              <a:tr h="427038">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dirty="0" smtClean="0">
                          <a:ln>
                            <a:noFill/>
                          </a:ln>
                          <a:solidFill>
                            <a:schemeClr val="bg1"/>
                          </a:solidFill>
                          <a:effectLst/>
                          <a:latin typeface="Calibri" pitchFamily="34" charset="0"/>
                          <a:ea typeface="新細明體" charset="-120"/>
                        </a:rPr>
                        <a:t>物質</a:t>
                      </a:r>
                      <a:endParaRPr kumimoji="0" lang="zh-TW" altLang="en-US" sz="2200" b="1" i="0" u="none" strike="noStrike" cap="none" normalizeH="0" baseline="0" dirty="0" smtClean="0">
                        <a:ln>
                          <a:noFill/>
                        </a:ln>
                        <a:solidFill>
                          <a:schemeClr val="bg1"/>
                        </a:solidFill>
                        <a:effectLst/>
                        <a:latin typeface="Arial" charset="0"/>
                        <a:ea typeface="新細明體" charset="-120"/>
                        <a:cs typeface="Arial" charset="0"/>
                      </a:endParaRPr>
                    </a:p>
                  </a:txBody>
                  <a:tcPr marL="91439" marR="91439" marT="45722" marB="45722" anchor="ctr" horzOverflow="overflow">
                    <a:lnL w="12700" cap="flat" cmpd="sng" algn="ctr">
                      <a:solidFill>
                        <a:srgbClr val="0066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92D050"/>
                      </a:solidFill>
                      <a:prstDash val="solid"/>
                      <a:round/>
                      <a:headEnd type="none" w="med" len="med"/>
                      <a:tailEnd type="none" w="med" len="med"/>
                    </a:lnB>
                    <a:lnTlToBr>
                      <a:noFill/>
                    </a:lnTlToBr>
                    <a:lnBlToTr>
                      <a:noFill/>
                    </a:lnBlToTr>
                    <a:solidFill>
                      <a:srgbClr val="006600"/>
                    </a:solid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Calibri" pitchFamily="34" charset="0"/>
                          <a:ea typeface="新細明體" charset="-120"/>
                        </a:rPr>
                        <a:t>實驗式</a:t>
                      </a:r>
                      <a:endParaRPr kumimoji="0" lang="zh-TW" altLang="en-US" sz="2200" b="1" i="0" u="none" strike="noStrike" cap="none" normalizeH="0" baseline="0" smtClean="0">
                        <a:ln>
                          <a:noFill/>
                        </a:ln>
                        <a:solidFill>
                          <a:schemeClr val="bg1"/>
                        </a:solidFill>
                        <a:effectLst/>
                        <a:latin typeface="Arial" charset="0"/>
                        <a:ea typeface="新細明體" charset="-120"/>
                        <a:cs typeface="Arial" charset="0"/>
                      </a:endParaRPr>
                    </a:p>
                  </a:txBody>
                  <a:tcPr marL="91439" marR="91439" marT="45722" marB="4572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92D050"/>
                      </a:solidFill>
                      <a:prstDash val="solid"/>
                      <a:round/>
                      <a:headEnd type="none" w="med" len="med"/>
                      <a:tailEnd type="none" w="med" len="med"/>
                    </a:lnB>
                    <a:lnTlToBr>
                      <a:noFill/>
                    </a:lnTlToBr>
                    <a:lnBlToTr>
                      <a:noFill/>
                    </a:lnBlToTr>
                    <a:solidFill>
                      <a:srgbClr val="006600"/>
                    </a:solid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Calibri" pitchFamily="34" charset="0"/>
                          <a:ea typeface="新細明體" charset="-120"/>
                        </a:rPr>
                        <a:t>分子式</a:t>
                      </a:r>
                      <a:endParaRPr kumimoji="0" lang="zh-TW" altLang="en-US" sz="2200" b="1" i="0" u="none" strike="noStrike" cap="none" normalizeH="0" baseline="0" smtClean="0">
                        <a:ln>
                          <a:noFill/>
                        </a:ln>
                        <a:solidFill>
                          <a:schemeClr val="bg1"/>
                        </a:solidFill>
                        <a:effectLst/>
                        <a:latin typeface="Arial" charset="0"/>
                        <a:ea typeface="新細明體" charset="-120"/>
                        <a:cs typeface="Arial" charset="0"/>
                      </a:endParaRPr>
                    </a:p>
                  </a:txBody>
                  <a:tcPr marL="91439" marR="91439" marT="45722" marB="4572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92D050"/>
                      </a:solidFill>
                      <a:prstDash val="solid"/>
                      <a:round/>
                      <a:headEnd type="none" w="med" len="med"/>
                      <a:tailEnd type="none" w="med" len="med"/>
                    </a:lnB>
                    <a:lnTlToBr>
                      <a:noFill/>
                    </a:lnTlToBr>
                    <a:lnBlToTr>
                      <a:noFill/>
                    </a:lnBlToTr>
                    <a:solidFill>
                      <a:srgbClr val="006600"/>
                    </a:solid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Calibri" pitchFamily="34" charset="0"/>
                          <a:ea typeface="新細明體" charset="-120"/>
                        </a:rPr>
                        <a:t>結構式</a:t>
                      </a:r>
                      <a:endParaRPr kumimoji="0" lang="zh-TW" altLang="en-US" sz="2200" b="1" i="0" u="none" strike="noStrike" cap="none" normalizeH="0" baseline="0" smtClean="0">
                        <a:ln>
                          <a:noFill/>
                        </a:ln>
                        <a:solidFill>
                          <a:schemeClr val="bg1"/>
                        </a:solidFill>
                        <a:effectLst/>
                        <a:latin typeface="Arial" charset="0"/>
                        <a:ea typeface="新細明體" charset="-120"/>
                        <a:cs typeface="Arial" charset="0"/>
                      </a:endParaRPr>
                    </a:p>
                  </a:txBody>
                  <a:tcPr marL="91439" marR="91439" marT="45722" marB="45722" anchor="ctr" horzOverflow="overflow">
                    <a:lnL w="12700" cap="flat" cmpd="sng" algn="ctr">
                      <a:solidFill>
                        <a:schemeClr val="bg1"/>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92D050"/>
                      </a:solidFill>
                      <a:prstDash val="solid"/>
                      <a:round/>
                      <a:headEnd type="none" w="med" len="med"/>
                      <a:tailEnd type="none" w="med" len="med"/>
                    </a:lnB>
                    <a:lnTlToBr>
                      <a:noFill/>
                    </a:lnTlToBr>
                    <a:lnBlToTr>
                      <a:noFill/>
                    </a:lnBlToTr>
                    <a:solidFill>
                      <a:srgbClr val="006600"/>
                    </a:solidFill>
                  </a:tcPr>
                </a:tc>
                <a:extLst>
                  <a:ext uri="{0D108BD9-81ED-4DB2-BD59-A6C34878D82A}"/>
                </a:extLst>
              </a:tr>
              <a:tr h="427038">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tx1"/>
                          </a:solidFill>
                          <a:effectLst/>
                          <a:latin typeface="Calibri" pitchFamily="34" charset="0"/>
                          <a:ea typeface="新細明體" charset="-120"/>
                        </a:rPr>
                        <a:t>氮</a:t>
                      </a:r>
                      <a:endParaRPr kumimoji="0" lang="zh-TW" altLang="en-US" sz="2200" b="1"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22" marB="45722"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extLst>
              </a:tr>
              <a:tr h="427038">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tx1"/>
                          </a:solidFill>
                          <a:effectLst/>
                          <a:latin typeface="Calibri" pitchFamily="34" charset="0"/>
                          <a:ea typeface="新細明體" charset="-120"/>
                        </a:rPr>
                        <a:t>二氧化碳</a:t>
                      </a:r>
                      <a:endParaRPr kumimoji="0" lang="zh-TW" altLang="en-US" sz="2200" b="1"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22" marB="45722"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2500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extLst>
              </a:tr>
              <a:tr h="723900">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tx1"/>
                          </a:solidFill>
                          <a:effectLst/>
                          <a:latin typeface="Calibri" pitchFamily="34" charset="0"/>
                          <a:ea typeface="新細明體" charset="-120"/>
                        </a:rPr>
                        <a:t>乙烯</a:t>
                      </a:r>
                      <a:endParaRPr kumimoji="0" lang="zh-TW" altLang="en-US" sz="2200" b="1"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22" marB="45722"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2500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extLst>
              </a:tr>
              <a:tr h="1038225">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tx1"/>
                          </a:solidFill>
                          <a:effectLst/>
                          <a:latin typeface="Calibri" pitchFamily="34" charset="0"/>
                          <a:ea typeface="新細明體" charset="-120"/>
                        </a:rPr>
                        <a:t>丙烯</a:t>
                      </a:r>
                      <a:endParaRPr kumimoji="0" lang="zh-TW" altLang="en-US" sz="2200" b="1"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22" marB="45722"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2500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extLst>
              </a:tr>
              <a:tr h="1038225">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tx1"/>
                          </a:solidFill>
                          <a:effectLst/>
                          <a:latin typeface="Calibri" pitchFamily="34" charset="0"/>
                          <a:ea typeface="新細明體" charset="-120"/>
                        </a:rPr>
                        <a:t>乙醇</a:t>
                      </a:r>
                      <a:endParaRPr kumimoji="0" lang="zh-TW" altLang="en-US" sz="2200" b="1"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22" marB="45722"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extLst>
              </a:tr>
              <a:tr h="1038225">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tx1"/>
                          </a:solidFill>
                          <a:effectLst/>
                          <a:latin typeface="Calibri" pitchFamily="34" charset="0"/>
                          <a:ea typeface="新細明體" charset="-120"/>
                        </a:rPr>
                        <a:t>甲氧基甲烷</a:t>
                      </a:r>
                      <a:endParaRPr kumimoji="0" lang="zh-TW" altLang="en-US" sz="2200" b="1"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22" marB="45722"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extLst>
              </a:tr>
              <a:tr h="427038">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tx1"/>
                          </a:solidFill>
                          <a:effectLst/>
                          <a:latin typeface="Calibri" pitchFamily="34" charset="0"/>
                          <a:ea typeface="新細明體" charset="-120"/>
                        </a:rPr>
                        <a:t>石英</a:t>
                      </a:r>
                      <a:endParaRPr kumimoji="0" lang="zh-TW" altLang="en-US" sz="2200" b="1" i="0" u="none" strike="noStrike" cap="none" normalizeH="0" baseline="0" smtClean="0">
                        <a:ln>
                          <a:noFill/>
                        </a:ln>
                        <a:solidFill>
                          <a:schemeClr val="tx1"/>
                        </a:solidFill>
                        <a:effectLst/>
                        <a:latin typeface="Arial" charset="0"/>
                        <a:ea typeface="新細明體" charset="-120"/>
                        <a:cs typeface="Arial" charset="0"/>
                      </a:endParaRPr>
                    </a:p>
                  </a:txBody>
                  <a:tcPr marL="91439" marR="91439" marT="45722" marB="45722"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2500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sz="2800">
                          <a:solidFill>
                            <a:schemeClr val="tx1"/>
                          </a:solidFill>
                          <a:latin typeface="Calibri" pitchFamily="34" charset="0"/>
                          <a:ea typeface="新細明體" charset="-120"/>
                        </a:defRPr>
                      </a:lvl1pPr>
                      <a:lvl2pPr marL="742950" indent="-285750" eaLnBrk="0" hangingPunct="0">
                        <a:spcBef>
                          <a:spcPct val="20000"/>
                        </a:spcBef>
                        <a:buFont typeface="Arial" charset="0"/>
                        <a:defRPr sz="2400">
                          <a:solidFill>
                            <a:schemeClr val="tx1"/>
                          </a:solidFill>
                          <a:latin typeface="Calibri" pitchFamily="34" charset="0"/>
                          <a:ea typeface="新細明體" charset="-120"/>
                        </a:defRPr>
                      </a:lvl2pPr>
                      <a:lvl3pPr marL="1143000" indent="-228600" eaLnBrk="0" hangingPunct="0">
                        <a:spcBef>
                          <a:spcPct val="20000"/>
                        </a:spcBef>
                        <a:buFont typeface="Arial" charset="0"/>
                        <a:defRPr sz="2000">
                          <a:solidFill>
                            <a:schemeClr val="tx1"/>
                          </a:solidFill>
                          <a:latin typeface="Calibri" pitchFamily="34" charset="0"/>
                          <a:ea typeface="新細明體" charset="-120"/>
                        </a:defRPr>
                      </a:lvl3pPr>
                      <a:lvl4pPr marL="1600200" indent="-228600" eaLnBrk="0" hangingPunct="0">
                        <a:spcBef>
                          <a:spcPct val="20000"/>
                        </a:spcBef>
                        <a:buFont typeface="Arial" charset="0"/>
                        <a:defRPr>
                          <a:solidFill>
                            <a:schemeClr val="tx1"/>
                          </a:solidFill>
                          <a:latin typeface="Calibri" pitchFamily="34" charset="0"/>
                          <a:ea typeface="新細明體" charset="-120"/>
                        </a:defRPr>
                      </a:lvl4pPr>
                      <a:lvl5pPr marL="2057400" indent="-228600" eaLnBrk="0" hangingPunct="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dirty="0" smtClean="0">
                        <a:ln>
                          <a:noFill/>
                        </a:ln>
                        <a:solidFill>
                          <a:schemeClr val="tx1"/>
                        </a:solidFill>
                        <a:effectLst/>
                        <a:latin typeface="Arial" charset="0"/>
                        <a:ea typeface="新細明體" charset="-120"/>
                        <a:cs typeface="Arial" charset="0"/>
                      </a:endParaRPr>
                    </a:p>
                  </a:txBody>
                  <a:tcPr marL="91439" marR="91439" marT="45717" marB="45717"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pic>
        <p:nvPicPr>
          <p:cNvPr id="30774" name="Picture 54" descr="D:\Shared\From Judy\2nd Figures\Chem 12 pics\T13.1-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04347" y="1771551"/>
            <a:ext cx="1343025" cy="66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75" name="Picture 55" descr="D:\Shared\From Judy\2nd Figures\Chem 12 pics\T13.1-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4172" y="2501801"/>
            <a:ext cx="1571625"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76" name="Picture 56" descr="D:\Shared\From Judy\2nd Figures\Chem 12 pics\T13.1-5.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74172" y="3535263"/>
            <a:ext cx="1571625"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77" name="Picture 57" descr="D:\Shared\From Judy\2nd Figures\Chem 12 pics\T13.1-6.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74172" y="4570313"/>
            <a:ext cx="1571625"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矩形 1"/>
          <p:cNvSpPr>
            <a:spLocks noChangeArrowheads="1"/>
          </p:cNvSpPr>
          <p:nvPr/>
        </p:nvSpPr>
        <p:spPr bwMode="auto">
          <a:xfrm>
            <a:off x="4886647" y="817463"/>
            <a:ext cx="5778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N</a:t>
            </a:r>
            <a:r>
              <a:rPr kumimoji="0" lang="en-US" altLang="zh-TW" sz="2800" baseline="-25000">
                <a:cs typeface="Arial" pitchFamily="34" charset="0"/>
              </a:rPr>
              <a:t>2</a:t>
            </a:r>
            <a:endParaRPr kumimoji="0" lang="zh-TW" altLang="en-US" sz="2800">
              <a:cs typeface="Arial" pitchFamily="34" charset="0"/>
            </a:endParaRPr>
          </a:p>
        </p:txBody>
      </p:sp>
      <p:sp>
        <p:nvSpPr>
          <p:cNvPr id="3" name="矩形 2"/>
          <p:cNvSpPr>
            <a:spLocks noChangeArrowheads="1"/>
          </p:cNvSpPr>
          <p:nvPr/>
        </p:nvSpPr>
        <p:spPr bwMode="auto">
          <a:xfrm>
            <a:off x="3286447" y="817463"/>
            <a:ext cx="544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kumimoji="0" lang="en-US" altLang="zh-TW" sz="2800">
                <a:cs typeface="Arial" pitchFamily="34" charset="0"/>
              </a:rPr>
              <a:t>—</a:t>
            </a:r>
            <a:endParaRPr lang="zh-HK" altLang="en-US" sz="2800"/>
          </a:p>
        </p:txBody>
      </p:sp>
      <p:sp>
        <p:nvSpPr>
          <p:cNvPr id="4" name="矩形 3"/>
          <p:cNvSpPr>
            <a:spLocks noChangeArrowheads="1"/>
          </p:cNvSpPr>
          <p:nvPr/>
        </p:nvSpPr>
        <p:spPr bwMode="auto">
          <a:xfrm>
            <a:off x="7002784" y="888901"/>
            <a:ext cx="8096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400">
                <a:cs typeface="Arial" pitchFamily="34" charset="0"/>
              </a:rPr>
              <a:t>N</a:t>
            </a:r>
            <a:r>
              <a:rPr kumimoji="0" lang="zh-TW" altLang="en-US" sz="2400">
                <a:cs typeface="Arial" pitchFamily="34" charset="0"/>
              </a:rPr>
              <a:t>≡</a:t>
            </a:r>
            <a:r>
              <a:rPr kumimoji="0" lang="en-US" altLang="zh-TW" sz="2400">
                <a:cs typeface="Arial" pitchFamily="34" charset="0"/>
              </a:rPr>
              <a:t>N</a:t>
            </a:r>
            <a:endParaRPr kumimoji="0" lang="zh-TW" altLang="en-US" sz="2400">
              <a:cs typeface="Arial" pitchFamily="34" charset="0"/>
            </a:endParaRPr>
          </a:p>
        </p:txBody>
      </p:sp>
      <p:sp>
        <p:nvSpPr>
          <p:cNvPr id="5" name="矩形 4"/>
          <p:cNvSpPr>
            <a:spLocks noChangeArrowheads="1"/>
          </p:cNvSpPr>
          <p:nvPr/>
        </p:nvSpPr>
        <p:spPr bwMode="auto">
          <a:xfrm>
            <a:off x="3114997" y="1249263"/>
            <a:ext cx="8572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CO</a:t>
            </a:r>
            <a:r>
              <a:rPr kumimoji="0" lang="en-US" altLang="zh-TW" sz="2800" baseline="-25000">
                <a:cs typeface="Arial" pitchFamily="34" charset="0"/>
              </a:rPr>
              <a:t>2</a:t>
            </a:r>
            <a:endParaRPr kumimoji="0" lang="zh-TW" altLang="en-US" sz="2800" baseline="-25000">
              <a:cs typeface="Arial" pitchFamily="34" charset="0"/>
            </a:endParaRPr>
          </a:p>
        </p:txBody>
      </p:sp>
      <p:sp>
        <p:nvSpPr>
          <p:cNvPr id="6" name="矩形 5"/>
          <p:cNvSpPr>
            <a:spLocks noChangeArrowheads="1"/>
          </p:cNvSpPr>
          <p:nvPr/>
        </p:nvSpPr>
        <p:spPr bwMode="auto">
          <a:xfrm>
            <a:off x="4699322" y="1249263"/>
            <a:ext cx="85566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CO</a:t>
            </a:r>
            <a:r>
              <a:rPr kumimoji="0" lang="en-US" altLang="zh-TW" sz="2800" baseline="-25000">
                <a:cs typeface="Arial" pitchFamily="34" charset="0"/>
              </a:rPr>
              <a:t>2</a:t>
            </a:r>
            <a:endParaRPr kumimoji="0" lang="zh-TW" altLang="en-US" sz="2800">
              <a:cs typeface="Arial" pitchFamily="34" charset="0"/>
            </a:endParaRPr>
          </a:p>
        </p:txBody>
      </p:sp>
      <p:sp>
        <p:nvSpPr>
          <p:cNvPr id="7" name="矩形 6"/>
          <p:cNvSpPr>
            <a:spLocks noChangeArrowheads="1"/>
          </p:cNvSpPr>
          <p:nvPr/>
        </p:nvSpPr>
        <p:spPr bwMode="auto">
          <a:xfrm>
            <a:off x="6804347" y="1277838"/>
            <a:ext cx="1244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400">
                <a:cs typeface="Arial" pitchFamily="34" charset="0"/>
              </a:rPr>
              <a:t>O=C=O</a:t>
            </a:r>
            <a:endParaRPr kumimoji="0" lang="zh-TW" altLang="en-US" sz="2400">
              <a:cs typeface="Arial" pitchFamily="34" charset="0"/>
            </a:endParaRPr>
          </a:p>
        </p:txBody>
      </p:sp>
      <p:sp>
        <p:nvSpPr>
          <p:cNvPr id="8" name="矩形 7"/>
          <p:cNvSpPr>
            <a:spLocks noChangeArrowheads="1"/>
          </p:cNvSpPr>
          <p:nvPr/>
        </p:nvSpPr>
        <p:spPr bwMode="auto">
          <a:xfrm>
            <a:off x="3132459" y="1825526"/>
            <a:ext cx="8382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CH</a:t>
            </a:r>
            <a:r>
              <a:rPr kumimoji="0" lang="en-US" altLang="zh-TW" sz="2800" baseline="-25000">
                <a:cs typeface="Arial" pitchFamily="34" charset="0"/>
              </a:rPr>
              <a:t>2</a:t>
            </a:r>
            <a:endParaRPr kumimoji="0" lang="zh-TW" altLang="en-US" sz="2800" baseline="-25000">
              <a:cs typeface="Arial" pitchFamily="34" charset="0"/>
            </a:endParaRPr>
          </a:p>
        </p:txBody>
      </p:sp>
      <p:sp>
        <p:nvSpPr>
          <p:cNvPr id="9" name="矩形 8"/>
          <p:cNvSpPr>
            <a:spLocks noChangeArrowheads="1"/>
          </p:cNvSpPr>
          <p:nvPr/>
        </p:nvSpPr>
        <p:spPr bwMode="auto">
          <a:xfrm>
            <a:off x="4665984" y="1825526"/>
            <a:ext cx="9699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a:t>
            </a:r>
            <a:r>
              <a:rPr kumimoji="0" lang="en-US" altLang="zh-TW" sz="2800" baseline="-25000">
                <a:cs typeface="Arial" pitchFamily="34" charset="0"/>
              </a:rPr>
              <a:t>2</a:t>
            </a:r>
            <a:r>
              <a:rPr kumimoji="0" lang="en-US" altLang="zh-TW" sz="2800">
                <a:cs typeface="Arial" pitchFamily="34" charset="0"/>
              </a:rPr>
              <a:t>H</a:t>
            </a:r>
            <a:r>
              <a:rPr kumimoji="0" lang="en-US" altLang="zh-TW" sz="2800" baseline="-25000">
                <a:cs typeface="Arial" pitchFamily="34" charset="0"/>
              </a:rPr>
              <a:t>4</a:t>
            </a:r>
            <a:endParaRPr kumimoji="0" lang="zh-TW" altLang="en-US" sz="2800">
              <a:cs typeface="Arial" pitchFamily="34" charset="0"/>
            </a:endParaRPr>
          </a:p>
        </p:txBody>
      </p:sp>
      <p:sp>
        <p:nvSpPr>
          <p:cNvPr id="17" name="矩形 16"/>
          <p:cNvSpPr>
            <a:spLocks noChangeArrowheads="1"/>
          </p:cNvSpPr>
          <p:nvPr/>
        </p:nvSpPr>
        <p:spPr bwMode="auto">
          <a:xfrm>
            <a:off x="3132459" y="2689126"/>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CH</a:t>
            </a:r>
            <a:r>
              <a:rPr kumimoji="0" lang="en-US" altLang="zh-TW" sz="2800" baseline="-25000">
                <a:cs typeface="Arial" pitchFamily="34" charset="0"/>
              </a:rPr>
              <a:t>2</a:t>
            </a:r>
            <a:endParaRPr kumimoji="0" lang="zh-TW" altLang="en-US" sz="2800" baseline="-25000">
              <a:cs typeface="Arial" pitchFamily="34" charset="0"/>
            </a:endParaRPr>
          </a:p>
        </p:txBody>
      </p:sp>
      <p:sp>
        <p:nvSpPr>
          <p:cNvPr id="10" name="矩形 9"/>
          <p:cNvSpPr>
            <a:spLocks noChangeArrowheads="1"/>
          </p:cNvSpPr>
          <p:nvPr/>
        </p:nvSpPr>
        <p:spPr bwMode="auto">
          <a:xfrm>
            <a:off x="4665984" y="2689126"/>
            <a:ext cx="9699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a:t>
            </a:r>
            <a:r>
              <a:rPr kumimoji="0" lang="en-US" altLang="zh-TW" sz="2800" baseline="-25000">
                <a:cs typeface="Arial" pitchFamily="34" charset="0"/>
              </a:rPr>
              <a:t>3</a:t>
            </a:r>
            <a:r>
              <a:rPr kumimoji="0" lang="en-US" altLang="zh-TW" sz="2800">
                <a:cs typeface="Arial" pitchFamily="34" charset="0"/>
              </a:rPr>
              <a:t>H</a:t>
            </a:r>
            <a:r>
              <a:rPr kumimoji="0" lang="en-US" altLang="zh-TW" sz="2800" baseline="-25000">
                <a:cs typeface="Arial" pitchFamily="34" charset="0"/>
              </a:rPr>
              <a:t>6</a:t>
            </a:r>
            <a:endParaRPr kumimoji="0" lang="zh-TW" altLang="en-US" sz="2800">
              <a:cs typeface="Arial" pitchFamily="34" charset="0"/>
            </a:endParaRPr>
          </a:p>
        </p:txBody>
      </p:sp>
      <p:sp>
        <p:nvSpPr>
          <p:cNvPr id="11" name="矩形 10"/>
          <p:cNvSpPr>
            <a:spLocks noChangeArrowheads="1"/>
          </p:cNvSpPr>
          <p:nvPr/>
        </p:nvSpPr>
        <p:spPr bwMode="auto">
          <a:xfrm>
            <a:off x="2886397" y="3768626"/>
            <a:ext cx="1249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a:t>
            </a:r>
            <a:r>
              <a:rPr kumimoji="0" lang="en-US" altLang="zh-TW" sz="2800" baseline="-25000">
                <a:cs typeface="Arial" pitchFamily="34" charset="0"/>
              </a:rPr>
              <a:t>2</a:t>
            </a:r>
            <a:r>
              <a:rPr kumimoji="0" lang="en-US" altLang="zh-TW" sz="2800">
                <a:cs typeface="Arial" pitchFamily="34" charset="0"/>
              </a:rPr>
              <a:t>H</a:t>
            </a:r>
            <a:r>
              <a:rPr kumimoji="0" lang="en-US" altLang="zh-TW" sz="2800" baseline="-25000">
                <a:cs typeface="Arial" pitchFamily="34" charset="0"/>
              </a:rPr>
              <a:t>6</a:t>
            </a:r>
            <a:r>
              <a:rPr kumimoji="0" lang="en-US" altLang="zh-TW" sz="2800">
                <a:cs typeface="Arial" pitchFamily="34" charset="0"/>
              </a:rPr>
              <a:t>O</a:t>
            </a:r>
            <a:endParaRPr kumimoji="0" lang="zh-TW" altLang="en-US" sz="2800">
              <a:cs typeface="Arial" pitchFamily="34" charset="0"/>
            </a:endParaRPr>
          </a:p>
        </p:txBody>
      </p:sp>
      <p:sp>
        <p:nvSpPr>
          <p:cNvPr id="12" name="矩形 11"/>
          <p:cNvSpPr>
            <a:spLocks noChangeArrowheads="1"/>
          </p:cNvSpPr>
          <p:nvPr/>
        </p:nvSpPr>
        <p:spPr bwMode="auto">
          <a:xfrm>
            <a:off x="4551684" y="3768626"/>
            <a:ext cx="12477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a:t>
            </a:r>
            <a:r>
              <a:rPr kumimoji="0" lang="en-US" altLang="zh-TW" sz="2800" baseline="-25000">
                <a:cs typeface="Arial" pitchFamily="34" charset="0"/>
              </a:rPr>
              <a:t>2</a:t>
            </a:r>
            <a:r>
              <a:rPr kumimoji="0" lang="en-US" altLang="zh-TW" sz="2800">
                <a:cs typeface="Arial" pitchFamily="34" charset="0"/>
              </a:rPr>
              <a:t>H</a:t>
            </a:r>
            <a:r>
              <a:rPr kumimoji="0" lang="en-US" altLang="zh-TW" sz="2800" baseline="-25000">
                <a:cs typeface="Arial" pitchFamily="34" charset="0"/>
              </a:rPr>
              <a:t>6</a:t>
            </a:r>
            <a:r>
              <a:rPr kumimoji="0" lang="en-US" altLang="zh-TW" sz="2800">
                <a:cs typeface="Arial" pitchFamily="34" charset="0"/>
              </a:rPr>
              <a:t>O</a:t>
            </a:r>
            <a:endParaRPr kumimoji="0" lang="zh-TW" altLang="en-US" sz="2800">
              <a:cs typeface="Arial" pitchFamily="34" charset="0"/>
            </a:endParaRPr>
          </a:p>
        </p:txBody>
      </p:sp>
      <p:sp>
        <p:nvSpPr>
          <p:cNvPr id="13" name="矩形 12"/>
          <p:cNvSpPr>
            <a:spLocks noChangeArrowheads="1"/>
          </p:cNvSpPr>
          <p:nvPr/>
        </p:nvSpPr>
        <p:spPr bwMode="auto">
          <a:xfrm>
            <a:off x="2886397" y="4776688"/>
            <a:ext cx="12493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a:t>
            </a:r>
            <a:r>
              <a:rPr kumimoji="0" lang="en-US" altLang="zh-TW" sz="2800" baseline="-25000">
                <a:cs typeface="Arial" pitchFamily="34" charset="0"/>
              </a:rPr>
              <a:t>2</a:t>
            </a:r>
            <a:r>
              <a:rPr kumimoji="0" lang="en-US" altLang="zh-TW" sz="2800">
                <a:cs typeface="Arial" pitchFamily="34" charset="0"/>
              </a:rPr>
              <a:t>H</a:t>
            </a:r>
            <a:r>
              <a:rPr kumimoji="0" lang="en-US" altLang="zh-TW" sz="2800" baseline="-25000">
                <a:cs typeface="Arial" pitchFamily="34" charset="0"/>
              </a:rPr>
              <a:t>6</a:t>
            </a:r>
            <a:r>
              <a:rPr kumimoji="0" lang="en-US" altLang="zh-TW" sz="2800">
                <a:cs typeface="Arial" pitchFamily="34" charset="0"/>
              </a:rPr>
              <a:t>O</a:t>
            </a:r>
            <a:endParaRPr kumimoji="0" lang="zh-TW" altLang="en-US" sz="2800">
              <a:cs typeface="Arial" pitchFamily="34" charset="0"/>
            </a:endParaRPr>
          </a:p>
        </p:txBody>
      </p:sp>
      <p:sp>
        <p:nvSpPr>
          <p:cNvPr id="14" name="矩形 13"/>
          <p:cNvSpPr>
            <a:spLocks noChangeArrowheads="1"/>
          </p:cNvSpPr>
          <p:nvPr/>
        </p:nvSpPr>
        <p:spPr bwMode="auto">
          <a:xfrm>
            <a:off x="4532634" y="4776688"/>
            <a:ext cx="12493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C</a:t>
            </a:r>
            <a:r>
              <a:rPr kumimoji="0" lang="en-US" altLang="zh-TW" sz="2800" baseline="-25000">
                <a:cs typeface="Arial" pitchFamily="34" charset="0"/>
              </a:rPr>
              <a:t>2</a:t>
            </a:r>
            <a:r>
              <a:rPr kumimoji="0" lang="en-US" altLang="zh-TW" sz="2800">
                <a:cs typeface="Arial" pitchFamily="34" charset="0"/>
              </a:rPr>
              <a:t>H</a:t>
            </a:r>
            <a:r>
              <a:rPr kumimoji="0" lang="en-US" altLang="zh-TW" sz="2800" baseline="-25000">
                <a:cs typeface="Arial" pitchFamily="34" charset="0"/>
              </a:rPr>
              <a:t>6</a:t>
            </a:r>
            <a:r>
              <a:rPr kumimoji="0" lang="en-US" altLang="zh-TW" sz="2800">
                <a:cs typeface="Arial" pitchFamily="34" charset="0"/>
              </a:rPr>
              <a:t>O</a:t>
            </a:r>
            <a:endParaRPr kumimoji="0" lang="zh-TW" altLang="en-US" sz="2800">
              <a:cs typeface="Arial" pitchFamily="34" charset="0"/>
            </a:endParaRPr>
          </a:p>
        </p:txBody>
      </p:sp>
      <p:sp>
        <p:nvSpPr>
          <p:cNvPr id="15" name="矩形 14"/>
          <p:cNvSpPr>
            <a:spLocks noChangeArrowheads="1"/>
          </p:cNvSpPr>
          <p:nvPr/>
        </p:nvSpPr>
        <p:spPr bwMode="auto">
          <a:xfrm>
            <a:off x="2987997" y="5497413"/>
            <a:ext cx="9159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SiO</a:t>
            </a:r>
            <a:r>
              <a:rPr kumimoji="0" lang="en-US" altLang="zh-TW" sz="2800" baseline="-25000">
                <a:cs typeface="Arial" pitchFamily="34" charset="0"/>
              </a:rPr>
              <a:t>2</a:t>
            </a:r>
            <a:endParaRPr kumimoji="0" lang="zh-TW" altLang="en-US" sz="2800" baseline="-25000">
              <a:cs typeface="Arial" pitchFamily="34" charset="0"/>
            </a:endParaRPr>
          </a:p>
        </p:txBody>
      </p:sp>
      <p:sp>
        <p:nvSpPr>
          <p:cNvPr id="16" name="矩形 15"/>
          <p:cNvSpPr>
            <a:spLocks noChangeArrowheads="1"/>
          </p:cNvSpPr>
          <p:nvPr/>
        </p:nvSpPr>
        <p:spPr bwMode="auto">
          <a:xfrm>
            <a:off x="4891409" y="5497413"/>
            <a:ext cx="544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800">
                <a:cs typeface="Arial" pitchFamily="34" charset="0"/>
              </a:rPr>
              <a:t>—</a:t>
            </a:r>
            <a:endParaRPr kumimoji="0" lang="zh-TW" altLang="en-US" sz="2800">
              <a:cs typeface="Arial" pitchFamily="34" charset="0"/>
            </a:endParaRPr>
          </a:p>
        </p:txBody>
      </p:sp>
      <p:sp>
        <p:nvSpPr>
          <p:cNvPr id="18" name="矩形 17"/>
          <p:cNvSpPr>
            <a:spLocks noChangeArrowheads="1"/>
          </p:cNvSpPr>
          <p:nvPr/>
        </p:nvSpPr>
        <p:spPr bwMode="auto">
          <a:xfrm>
            <a:off x="7237734" y="5540276"/>
            <a:ext cx="4937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kumimoji="0" lang="en-US" altLang="zh-TW" sz="2400">
                <a:cs typeface="Arial" pitchFamily="34" charset="0"/>
              </a:rPr>
              <a:t>—</a:t>
            </a:r>
            <a:endParaRPr kumimoji="0" lang="zh-TW" altLang="en-US" sz="2400">
              <a:cs typeface="Arial" pitchFamily="34" charset="0"/>
            </a:endParaRPr>
          </a:p>
        </p:txBody>
      </p:sp>
    </p:spTree>
    <p:extLst>
      <p:ext uri="{BB962C8B-B14F-4D97-AF65-F5344CB8AC3E}">
        <p14:creationId xmlns:p14="http://schemas.microsoft.com/office/powerpoint/2010/main" val="4055019716"/>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828625" y="1115764"/>
            <a:ext cx="7343775" cy="579438"/>
          </a:xfrm>
          <a:prstGeom prst="rect">
            <a:avLst/>
          </a:prstGeom>
          <a:solidFill>
            <a:schemeClr val="bg1">
              <a:alpha val="0"/>
            </a:schemeClr>
          </a:solidFill>
          <a:ln>
            <a:noFill/>
          </a:ln>
          <a:effectLst/>
          <a:extLst/>
        </p:spPr>
        <p:txBody>
          <a:bodyPr>
            <a:spAutoFit/>
          </a:bodyPr>
          <a:lstStyle/>
          <a:p>
            <a:pPr marL="901700" indent="-901700" eaLnBrk="1" hangingPunct="1">
              <a:defRPr/>
            </a:pPr>
            <a:r>
              <a:rPr kumimoji="0" lang="zh-TW" altLang="en-US" sz="3200" b="1" dirty="0" smtClean="0">
                <a:solidFill>
                  <a:srgbClr val="006600"/>
                </a:solidFill>
                <a:ea typeface="+mn-ea"/>
                <a:cs typeface="Arial" pitchFamily="34" charset="0"/>
              </a:rPr>
              <a:t>從</a:t>
            </a:r>
            <a:r>
              <a:rPr kumimoji="0" lang="zh-TW" altLang="en-US" sz="3200" b="1" dirty="0">
                <a:solidFill>
                  <a:srgbClr val="006600"/>
                </a:solidFill>
                <a:ea typeface="+mn-ea"/>
                <a:cs typeface="Arial" pitchFamily="34" charset="0"/>
              </a:rPr>
              <a:t>實驗數據求出 實驗式 和 分子式</a:t>
            </a:r>
            <a:endParaRPr kumimoji="0" lang="en-US" altLang="zh-TW" sz="3200" b="1" dirty="0">
              <a:solidFill>
                <a:srgbClr val="006600"/>
              </a:solidFill>
              <a:ea typeface="+mn-ea"/>
              <a:cs typeface="Arial" pitchFamily="34" charset="0"/>
            </a:endParaRPr>
          </a:p>
        </p:txBody>
      </p:sp>
      <p:sp>
        <p:nvSpPr>
          <p:cNvPr id="62467" name="Rectangle 38"/>
          <p:cNvSpPr>
            <a:spLocks noChangeArrowheads="1"/>
          </p:cNvSpPr>
          <p:nvPr/>
        </p:nvSpPr>
        <p:spPr bwMode="auto">
          <a:xfrm>
            <a:off x="899592" y="3569642"/>
            <a:ext cx="81724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從化合物的 </a:t>
            </a:r>
            <a:r>
              <a:rPr lang="zh-TW" altLang="en-US" sz="3200" b="1">
                <a:solidFill>
                  <a:srgbClr val="00B0F0"/>
                </a:solidFill>
              </a:rPr>
              <a:t>質量組成</a:t>
            </a:r>
            <a:r>
              <a:rPr lang="zh-TW" altLang="en-US" sz="2800"/>
              <a:t>，可測定出它的實驗式。</a:t>
            </a:r>
            <a:endParaRPr kumimoji="0" lang="en-US" altLang="zh-TW" sz="2800">
              <a:solidFill>
                <a:srgbClr val="3399FF"/>
              </a:solidFill>
              <a:cs typeface="Arial" pitchFamily="34" charset="0"/>
            </a:endParaRPr>
          </a:p>
        </p:txBody>
      </p:sp>
      <p:sp>
        <p:nvSpPr>
          <p:cNvPr id="5" name="Rectangle 4"/>
          <p:cNvSpPr>
            <a:spLocks noChangeArrowheads="1"/>
          </p:cNvSpPr>
          <p:nvPr/>
        </p:nvSpPr>
        <p:spPr bwMode="auto">
          <a:xfrm>
            <a:off x="827534" y="2628776"/>
            <a:ext cx="4032250"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00"/>
                </a:solidFill>
                <a:latin typeface="+mj-lt"/>
              </a:rPr>
              <a:t>測定化合物的 實驗式</a:t>
            </a:r>
            <a:endParaRPr lang="en-US" altLang="zh-TW" sz="3200" b="1" dirty="0">
              <a:solidFill>
                <a:srgbClr val="CC0000"/>
              </a:solidFill>
              <a:latin typeface="+mj-lt"/>
            </a:endParaRPr>
          </a:p>
        </p:txBody>
      </p:sp>
    </p:spTree>
    <p:extLst>
      <p:ext uri="{BB962C8B-B14F-4D97-AF65-F5344CB8AC3E}">
        <p14:creationId xmlns:p14="http://schemas.microsoft.com/office/powerpoint/2010/main" val="2452707563"/>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Rectangle 4"/>
          <p:cNvSpPr>
            <a:spLocks noChangeArrowheads="1"/>
          </p:cNvSpPr>
          <p:nvPr/>
        </p:nvSpPr>
        <p:spPr bwMode="auto">
          <a:xfrm>
            <a:off x="107504" y="717079"/>
            <a:ext cx="8424863" cy="5386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623888" indent="-623888">
              <a:tabLst>
                <a:tab pos="1344613" algn="l"/>
              </a:tabLst>
              <a:defRPr kumimoji="1">
                <a:solidFill>
                  <a:schemeClr val="tx1"/>
                </a:solidFill>
                <a:latin typeface="Arial" pitchFamily="34" charset="0"/>
                <a:ea typeface="新細明體" pitchFamily="18" charset="-120"/>
              </a:defRPr>
            </a:lvl1pPr>
            <a:lvl2pPr marL="742950" indent="-285750">
              <a:tabLst>
                <a:tab pos="1344613" algn="l"/>
              </a:tabLst>
              <a:defRPr kumimoji="1">
                <a:solidFill>
                  <a:schemeClr val="tx1"/>
                </a:solidFill>
                <a:latin typeface="Arial" pitchFamily="34" charset="0"/>
                <a:ea typeface="新細明體" pitchFamily="18" charset="-120"/>
              </a:defRPr>
            </a:lvl2pPr>
            <a:lvl3pPr marL="1143000" indent="-228600">
              <a:tabLst>
                <a:tab pos="1344613" algn="l"/>
              </a:tabLst>
              <a:defRPr kumimoji="1">
                <a:solidFill>
                  <a:schemeClr val="tx1"/>
                </a:solidFill>
                <a:latin typeface="Arial" pitchFamily="34" charset="0"/>
                <a:ea typeface="新細明體" pitchFamily="18" charset="-120"/>
              </a:defRPr>
            </a:lvl3pPr>
            <a:lvl4pPr marL="1600200" indent="-228600">
              <a:tabLst>
                <a:tab pos="1344613" algn="l"/>
              </a:tabLst>
              <a:defRPr kumimoji="1">
                <a:solidFill>
                  <a:schemeClr val="tx1"/>
                </a:solidFill>
                <a:latin typeface="Arial" pitchFamily="34" charset="0"/>
                <a:ea typeface="新細明體" pitchFamily="18" charset="-120"/>
              </a:defRPr>
            </a:lvl4pPr>
            <a:lvl5pPr marL="2057400" indent="-228600">
              <a:tabLst>
                <a:tab pos="1344613" algn="l"/>
              </a:tabLst>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9pPr>
          </a:lstStyle>
          <a:p>
            <a:pPr>
              <a:spcBef>
                <a:spcPts val="6000"/>
              </a:spcBef>
            </a:pPr>
            <a:r>
              <a:rPr lang="en-US" altLang="zh-TW" sz="2400" dirty="0" smtClean="0">
                <a:latin typeface="Times New Roman" pitchFamily="18" charset="0"/>
              </a:rPr>
              <a:t>	</a:t>
            </a:r>
            <a:r>
              <a:rPr lang="zh-TW" altLang="en-US" sz="2400" dirty="0" smtClean="0">
                <a:latin typeface="Times New Roman" pitchFamily="18" charset="0"/>
              </a:rPr>
              <a:t>某</a:t>
            </a:r>
            <a:r>
              <a:rPr lang="zh-TW" altLang="en-US" sz="2400" dirty="0">
                <a:latin typeface="Times New Roman" pitchFamily="18" charset="0"/>
              </a:rPr>
              <a:t>化合物含碳、氫和氧。</a:t>
            </a:r>
            <a:r>
              <a:rPr lang="en-US" altLang="zh-TW" sz="2400" dirty="0">
                <a:latin typeface="Times New Roman" pitchFamily="18" charset="0"/>
              </a:rPr>
              <a:t>2.3 g </a:t>
            </a:r>
            <a:r>
              <a:rPr lang="zh-TW" altLang="en-US" sz="2400" dirty="0">
                <a:latin typeface="Times New Roman" pitchFamily="18" charset="0"/>
              </a:rPr>
              <a:t>該化合物在氧氣中完全燃燒時，產生 </a:t>
            </a:r>
            <a:r>
              <a:rPr lang="en-US" altLang="zh-TW" sz="2400" dirty="0">
                <a:latin typeface="Times New Roman" pitchFamily="18" charset="0"/>
              </a:rPr>
              <a:t>4.4 g </a:t>
            </a:r>
            <a:r>
              <a:rPr lang="zh-TW" altLang="en-US" sz="2400" dirty="0">
                <a:latin typeface="Times New Roman" pitchFamily="18" charset="0"/>
              </a:rPr>
              <a:t>二氧化碳及 </a:t>
            </a:r>
            <a:r>
              <a:rPr lang="en-US" altLang="zh-TW" sz="2400" dirty="0">
                <a:latin typeface="Times New Roman" pitchFamily="18" charset="0"/>
              </a:rPr>
              <a:t>2.7 g </a:t>
            </a:r>
            <a:r>
              <a:rPr lang="zh-TW" altLang="en-US" sz="2400" dirty="0">
                <a:latin typeface="Times New Roman" pitchFamily="18" charset="0"/>
              </a:rPr>
              <a:t>水蒸汽。</a:t>
            </a:r>
          </a:p>
          <a:p>
            <a:pPr>
              <a:spcBef>
                <a:spcPts val="6000"/>
              </a:spcBef>
            </a:pPr>
            <a:r>
              <a:rPr lang="en-US" altLang="zh-TW" sz="2400" dirty="0">
                <a:latin typeface="Times New Roman" pitchFamily="18" charset="0"/>
              </a:rPr>
              <a:t>	(a)	4.4 g </a:t>
            </a:r>
            <a:r>
              <a:rPr lang="zh-TW" altLang="en-US" sz="2400" dirty="0">
                <a:latin typeface="Times New Roman" pitchFamily="18" charset="0"/>
              </a:rPr>
              <a:t>二氧化碳中有多少克碳？</a:t>
            </a:r>
          </a:p>
          <a:p>
            <a:pPr>
              <a:spcBef>
                <a:spcPts val="6000"/>
              </a:spcBef>
            </a:pPr>
            <a:r>
              <a:rPr lang="en-US" altLang="zh-TW" sz="2400" dirty="0">
                <a:latin typeface="Times New Roman" pitchFamily="18" charset="0"/>
              </a:rPr>
              <a:t>	(b)	2.7 g </a:t>
            </a:r>
            <a:r>
              <a:rPr lang="zh-TW" altLang="en-US" sz="2400" dirty="0">
                <a:latin typeface="Times New Roman" pitchFamily="18" charset="0"/>
              </a:rPr>
              <a:t>水蒸汽中有多少克氫？</a:t>
            </a:r>
          </a:p>
          <a:p>
            <a:pPr>
              <a:spcBef>
                <a:spcPts val="6000"/>
              </a:spcBef>
            </a:pPr>
            <a:r>
              <a:rPr lang="en-US" altLang="zh-TW" sz="2400" dirty="0">
                <a:latin typeface="Times New Roman" pitchFamily="18" charset="0"/>
              </a:rPr>
              <a:t>	(c)	2.3 g </a:t>
            </a:r>
            <a:r>
              <a:rPr lang="zh-TW" altLang="en-US" sz="2400" dirty="0">
                <a:latin typeface="Times New Roman" pitchFamily="18" charset="0"/>
              </a:rPr>
              <a:t>該化合物中，分別有多少克碳、氫和氧？</a:t>
            </a:r>
          </a:p>
          <a:p>
            <a:pPr>
              <a:spcBef>
                <a:spcPts val="6000"/>
              </a:spcBef>
            </a:pPr>
            <a:r>
              <a:rPr lang="en-US" altLang="zh-TW" sz="2400" dirty="0">
                <a:latin typeface="Times New Roman" pitchFamily="18" charset="0"/>
              </a:rPr>
              <a:t>	(d)	</a:t>
            </a:r>
            <a:r>
              <a:rPr lang="zh-TW" altLang="en-US" sz="2400" dirty="0">
                <a:latin typeface="Times New Roman" pitchFamily="18" charset="0"/>
              </a:rPr>
              <a:t>求該化合物的實驗式。 </a:t>
            </a:r>
          </a:p>
        </p:txBody>
      </p:sp>
      <p:graphicFrame>
        <p:nvGraphicFramePr>
          <p:cNvPr id="77831" name="Object 7"/>
          <p:cNvGraphicFramePr>
            <a:graphicFrameLocks noChangeAspect="1"/>
          </p:cNvGraphicFramePr>
          <p:nvPr>
            <p:extLst>
              <p:ext uri="{D42A27DB-BD31-4B8C-83A1-F6EECF244321}">
                <p14:modId xmlns:p14="http://schemas.microsoft.com/office/powerpoint/2010/main" val="1409569016"/>
              </p:ext>
            </p:extLst>
          </p:nvPr>
        </p:nvGraphicFramePr>
        <p:xfrm>
          <a:off x="5363718" y="2711450"/>
          <a:ext cx="1323975" cy="717550"/>
        </p:xfrm>
        <a:graphic>
          <a:graphicData uri="http://schemas.openxmlformats.org/presentationml/2006/ole">
            <mc:AlternateContent xmlns:mc="http://schemas.openxmlformats.org/markup-compatibility/2006">
              <mc:Choice xmlns:v="urn:schemas-microsoft-com:vml" Requires="v">
                <p:oleObj spid="_x0000_s26776" name="方程式" r:id="rId3" imgW="676277" imgH="323688" progId="Equation.3">
                  <p:embed/>
                </p:oleObj>
              </mc:Choice>
              <mc:Fallback>
                <p:oleObj name="方程式" r:id="rId3" imgW="676277" imgH="323688"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63718" y="2711450"/>
                        <a:ext cx="1323975"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7835" name="Rectangle 11"/>
          <p:cNvSpPr>
            <a:spLocks noChangeArrowheads="1"/>
          </p:cNvSpPr>
          <p:nvPr/>
        </p:nvSpPr>
        <p:spPr bwMode="auto">
          <a:xfrm>
            <a:off x="6732143" y="2782888"/>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en-US" altLang="zh-TW" sz="2400">
                <a:solidFill>
                  <a:srgbClr val="FF3300"/>
                </a:solidFill>
                <a:latin typeface="Times New Roman" pitchFamily="18" charset="0"/>
                <a:cs typeface="Times New Roman" pitchFamily="18" charset="0"/>
              </a:rPr>
              <a:t>=  </a:t>
            </a:r>
            <a:r>
              <a:rPr lang="en-US" altLang="zh-TW" sz="2400" u="sng">
                <a:solidFill>
                  <a:srgbClr val="FF3300"/>
                </a:solidFill>
                <a:latin typeface="Times New Roman" pitchFamily="18" charset="0"/>
                <a:cs typeface="Times New Roman" pitchFamily="18" charset="0"/>
              </a:rPr>
              <a:t>1.2 g</a:t>
            </a:r>
            <a:r>
              <a:rPr lang="en-US" altLang="zh-TW" sz="2400">
                <a:solidFill>
                  <a:srgbClr val="FF3300"/>
                </a:solidFill>
                <a:latin typeface="Times New Roman" pitchFamily="18" charset="0"/>
              </a:rPr>
              <a:t> </a:t>
            </a:r>
          </a:p>
        </p:txBody>
      </p:sp>
      <p:sp>
        <p:nvSpPr>
          <p:cNvPr id="77834" name="Rectangle 10"/>
          <p:cNvSpPr>
            <a:spLocks noChangeArrowheads="1"/>
          </p:cNvSpPr>
          <p:nvPr/>
        </p:nvSpPr>
        <p:spPr bwMode="auto">
          <a:xfrm>
            <a:off x="1467993" y="2782888"/>
            <a:ext cx="3968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en-US" altLang="zh-TW" sz="2400" dirty="0">
                <a:solidFill>
                  <a:srgbClr val="FF3300"/>
                </a:solidFill>
                <a:latin typeface="Times New Roman" pitchFamily="18" charset="0"/>
                <a:cs typeface="Times New Roman" pitchFamily="18" charset="0"/>
              </a:rPr>
              <a:t>4.4 g CO</a:t>
            </a:r>
            <a:r>
              <a:rPr lang="en-US" altLang="zh-TW" sz="2400" baseline="-30000" dirty="0">
                <a:solidFill>
                  <a:srgbClr val="FF3300"/>
                </a:solidFill>
                <a:latin typeface="Times New Roman" pitchFamily="18" charset="0"/>
                <a:cs typeface="Times New Roman" pitchFamily="18" charset="0"/>
              </a:rPr>
              <a:t>2 </a:t>
            </a:r>
            <a:r>
              <a:rPr lang="zh-TW" altLang="en-US" sz="2400" dirty="0">
                <a:solidFill>
                  <a:srgbClr val="FF3300"/>
                </a:solidFill>
                <a:latin typeface="Times New Roman" pitchFamily="18" charset="0"/>
                <a:cs typeface="Times New Roman" pitchFamily="18" charset="0"/>
              </a:rPr>
              <a:t>中 </a:t>
            </a:r>
            <a:r>
              <a:rPr lang="en-US" altLang="zh-TW" sz="2400" dirty="0">
                <a:solidFill>
                  <a:srgbClr val="FF3300"/>
                </a:solidFill>
                <a:latin typeface="Times New Roman" pitchFamily="18" charset="0"/>
                <a:cs typeface="Times New Roman" pitchFamily="18" charset="0"/>
              </a:rPr>
              <a:t>C </a:t>
            </a:r>
            <a:r>
              <a:rPr lang="zh-TW" altLang="en-US" sz="2400" dirty="0">
                <a:solidFill>
                  <a:srgbClr val="FF3300"/>
                </a:solidFill>
                <a:latin typeface="Times New Roman" pitchFamily="18" charset="0"/>
                <a:cs typeface="Times New Roman" pitchFamily="18" charset="0"/>
              </a:rPr>
              <a:t>的質量 </a:t>
            </a:r>
            <a:r>
              <a:rPr lang="en-US" altLang="zh-TW" sz="2400" dirty="0">
                <a:solidFill>
                  <a:srgbClr val="FF3300"/>
                </a:solidFill>
                <a:latin typeface="Times New Roman" pitchFamily="18" charset="0"/>
                <a:cs typeface="Times New Roman" pitchFamily="18" charset="0"/>
              </a:rPr>
              <a:t>= 4.4 </a:t>
            </a:r>
            <a:r>
              <a:rPr lang="en-US" altLang="zh-TW" sz="2400" dirty="0">
                <a:solidFill>
                  <a:srgbClr val="FF3300"/>
                </a:solidFill>
                <a:latin typeface="Times New Roman" pitchFamily="18" charset="0"/>
                <a:cs typeface="Times New Roman" pitchFamily="18" charset="0"/>
                <a:sym typeface="Symbol" pitchFamily="18" charset="2"/>
              </a:rPr>
              <a:t></a:t>
            </a:r>
          </a:p>
        </p:txBody>
      </p:sp>
      <p:sp>
        <p:nvSpPr>
          <p:cNvPr id="77837" name="Rectangle 13"/>
          <p:cNvSpPr>
            <a:spLocks noChangeArrowheads="1"/>
          </p:cNvSpPr>
          <p:nvPr/>
        </p:nvSpPr>
        <p:spPr bwMode="auto">
          <a:xfrm>
            <a:off x="1475930" y="3908474"/>
            <a:ext cx="3800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en-US" altLang="zh-TW" sz="2400">
                <a:solidFill>
                  <a:srgbClr val="FF3300"/>
                </a:solidFill>
                <a:latin typeface="Times New Roman" pitchFamily="18" charset="0"/>
                <a:cs typeface="Times New Roman" pitchFamily="18" charset="0"/>
              </a:rPr>
              <a:t>2.7 g H</a:t>
            </a:r>
            <a:r>
              <a:rPr lang="en-US" altLang="zh-TW" sz="2400" baseline="-30000">
                <a:solidFill>
                  <a:srgbClr val="FF3300"/>
                </a:solidFill>
                <a:latin typeface="Times New Roman" pitchFamily="18" charset="0"/>
                <a:cs typeface="Times New Roman" pitchFamily="18" charset="0"/>
              </a:rPr>
              <a:t>2</a:t>
            </a:r>
            <a:r>
              <a:rPr lang="en-US" altLang="zh-TW" sz="2400">
                <a:solidFill>
                  <a:srgbClr val="FF3300"/>
                </a:solidFill>
                <a:latin typeface="Times New Roman" pitchFamily="18" charset="0"/>
                <a:cs typeface="Times New Roman" pitchFamily="18" charset="0"/>
              </a:rPr>
              <a:t>O</a:t>
            </a:r>
            <a:r>
              <a:rPr lang="zh-TW" altLang="en-US" sz="2400">
                <a:solidFill>
                  <a:srgbClr val="FF3300"/>
                </a:solidFill>
                <a:latin typeface="Times New Roman" pitchFamily="18" charset="0"/>
                <a:cs typeface="Times New Roman" pitchFamily="18" charset="0"/>
              </a:rPr>
              <a:t>中</a:t>
            </a:r>
            <a:r>
              <a:rPr lang="en-US" altLang="zh-TW" sz="2400">
                <a:solidFill>
                  <a:srgbClr val="FF3300"/>
                </a:solidFill>
                <a:latin typeface="Times New Roman" pitchFamily="18" charset="0"/>
                <a:cs typeface="Times New Roman" pitchFamily="18" charset="0"/>
              </a:rPr>
              <a:t>H</a:t>
            </a:r>
            <a:r>
              <a:rPr lang="zh-TW" altLang="en-US" sz="2400">
                <a:solidFill>
                  <a:srgbClr val="FF3300"/>
                </a:solidFill>
                <a:latin typeface="Times New Roman" pitchFamily="18" charset="0"/>
                <a:cs typeface="Times New Roman" pitchFamily="18" charset="0"/>
              </a:rPr>
              <a:t>的質量 </a:t>
            </a:r>
            <a:r>
              <a:rPr lang="en-US" altLang="zh-TW" sz="2400">
                <a:solidFill>
                  <a:srgbClr val="FF3300"/>
                </a:solidFill>
                <a:latin typeface="Times New Roman" pitchFamily="18" charset="0"/>
                <a:cs typeface="Times New Roman" pitchFamily="18" charset="0"/>
              </a:rPr>
              <a:t>= 2.7 </a:t>
            </a:r>
            <a:r>
              <a:rPr lang="en-US" altLang="zh-TW" sz="2400">
                <a:solidFill>
                  <a:srgbClr val="FF3300"/>
                </a:solidFill>
                <a:latin typeface="Times New Roman" pitchFamily="18" charset="0"/>
                <a:cs typeface="Times New Roman" pitchFamily="18" charset="0"/>
                <a:sym typeface="Symbol" pitchFamily="18" charset="2"/>
              </a:rPr>
              <a:t></a:t>
            </a:r>
          </a:p>
        </p:txBody>
      </p:sp>
      <p:graphicFrame>
        <p:nvGraphicFramePr>
          <p:cNvPr id="77836" name="Object 12"/>
          <p:cNvGraphicFramePr>
            <a:graphicFrameLocks noChangeAspect="1"/>
          </p:cNvGraphicFramePr>
          <p:nvPr>
            <p:extLst>
              <p:ext uri="{D42A27DB-BD31-4B8C-83A1-F6EECF244321}">
                <p14:modId xmlns:p14="http://schemas.microsoft.com/office/powerpoint/2010/main" val="3046449966"/>
              </p:ext>
            </p:extLst>
          </p:nvPr>
        </p:nvGraphicFramePr>
        <p:xfrm>
          <a:off x="5292280" y="3789412"/>
          <a:ext cx="331788" cy="647700"/>
        </p:xfrm>
        <a:graphic>
          <a:graphicData uri="http://schemas.openxmlformats.org/presentationml/2006/ole">
            <mc:AlternateContent xmlns:mc="http://schemas.openxmlformats.org/markup-compatibility/2006">
              <mc:Choice xmlns:v="urn:schemas-microsoft-com:vml" Requires="v">
                <p:oleObj spid="_x0000_s26777" name="方程式" r:id="rId5" imgW="104770" imgH="295261" progId="Equation.3">
                  <p:embed/>
                </p:oleObj>
              </mc:Choice>
              <mc:Fallback>
                <p:oleObj name="方程式" r:id="rId5" imgW="104770" imgH="29526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92280" y="3789412"/>
                        <a:ext cx="33178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7838" name="Rectangle 14"/>
          <p:cNvSpPr>
            <a:spLocks noChangeArrowheads="1"/>
          </p:cNvSpPr>
          <p:nvPr/>
        </p:nvSpPr>
        <p:spPr bwMode="auto">
          <a:xfrm>
            <a:off x="5724080" y="3914824"/>
            <a:ext cx="111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en-US" altLang="zh-TW" sz="2400">
                <a:solidFill>
                  <a:srgbClr val="FF3300"/>
                </a:solidFill>
                <a:latin typeface="Times New Roman" pitchFamily="18" charset="0"/>
                <a:cs typeface="Times New Roman" pitchFamily="18" charset="0"/>
              </a:rPr>
              <a:t>=  </a:t>
            </a:r>
            <a:r>
              <a:rPr lang="en-US" altLang="zh-TW" sz="2400" u="sng">
                <a:solidFill>
                  <a:srgbClr val="FF3300"/>
                </a:solidFill>
                <a:latin typeface="Times New Roman" pitchFamily="18" charset="0"/>
                <a:cs typeface="Times New Roman" pitchFamily="18" charset="0"/>
              </a:rPr>
              <a:t>0.3 g</a:t>
            </a:r>
            <a:endParaRPr lang="en-US" altLang="zh-TW" sz="2400">
              <a:solidFill>
                <a:srgbClr val="FF3300"/>
              </a:solidFill>
              <a:latin typeface="Times New Roman" pitchFamily="18" charset="0"/>
            </a:endParaRPr>
          </a:p>
        </p:txBody>
      </p:sp>
      <p:sp>
        <p:nvSpPr>
          <p:cNvPr id="77839" name="Rectangle 15"/>
          <p:cNvSpPr>
            <a:spLocks noChangeArrowheads="1"/>
          </p:cNvSpPr>
          <p:nvPr/>
        </p:nvSpPr>
        <p:spPr bwMode="auto">
          <a:xfrm>
            <a:off x="1474343" y="5060032"/>
            <a:ext cx="2779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en-US" altLang="zh-TW" sz="2400" dirty="0">
                <a:solidFill>
                  <a:srgbClr val="FF3300"/>
                </a:solidFill>
                <a:latin typeface="Times New Roman" pitchFamily="18" charset="0"/>
              </a:rPr>
              <a:t>C = </a:t>
            </a:r>
            <a:r>
              <a:rPr lang="en-US" altLang="zh-TW" sz="2400" u="sng" dirty="0">
                <a:solidFill>
                  <a:srgbClr val="FF3300"/>
                </a:solidFill>
                <a:latin typeface="Times New Roman" pitchFamily="18" charset="0"/>
              </a:rPr>
              <a:t>1.2 g</a:t>
            </a:r>
            <a:r>
              <a:rPr lang="zh-TW" altLang="en-US" sz="2400" dirty="0">
                <a:solidFill>
                  <a:srgbClr val="FF3300"/>
                </a:solidFill>
                <a:latin typeface="Times New Roman" pitchFamily="18" charset="0"/>
              </a:rPr>
              <a:t>、</a:t>
            </a:r>
            <a:r>
              <a:rPr lang="en-US" altLang="zh-TW" sz="2400" dirty="0">
                <a:solidFill>
                  <a:srgbClr val="FF3300"/>
                </a:solidFill>
                <a:latin typeface="Times New Roman" pitchFamily="18" charset="0"/>
              </a:rPr>
              <a:t>H = </a:t>
            </a:r>
            <a:r>
              <a:rPr lang="en-US" altLang="zh-TW" sz="2400" u="sng" dirty="0">
                <a:solidFill>
                  <a:srgbClr val="FF3300"/>
                </a:solidFill>
                <a:latin typeface="Times New Roman" pitchFamily="18" charset="0"/>
              </a:rPr>
              <a:t>0.3 g</a:t>
            </a:r>
            <a:endParaRPr lang="en-US" altLang="zh-TW" sz="2400" dirty="0">
              <a:solidFill>
                <a:srgbClr val="FF3300"/>
              </a:solidFill>
              <a:latin typeface="Times New Roman" pitchFamily="18" charset="0"/>
            </a:endParaRPr>
          </a:p>
        </p:txBody>
      </p:sp>
      <p:sp>
        <p:nvSpPr>
          <p:cNvPr id="77840" name="Rectangle 16"/>
          <p:cNvSpPr>
            <a:spLocks noChangeArrowheads="1"/>
          </p:cNvSpPr>
          <p:nvPr/>
        </p:nvSpPr>
        <p:spPr bwMode="auto">
          <a:xfrm>
            <a:off x="4284218" y="5039394"/>
            <a:ext cx="4303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zh-TW" altLang="en-US" sz="2400">
                <a:solidFill>
                  <a:srgbClr val="FF3300"/>
                </a:solidFill>
                <a:latin typeface="Times New Roman" pitchFamily="18" charset="0"/>
              </a:rPr>
              <a:t>，而</a:t>
            </a:r>
            <a:r>
              <a:rPr lang="en-US" altLang="zh-TW" sz="2400">
                <a:solidFill>
                  <a:srgbClr val="FF3300"/>
                </a:solidFill>
                <a:latin typeface="Times New Roman" pitchFamily="18" charset="0"/>
              </a:rPr>
              <a:t>O = (2.3 – 1.2 – 0.3) = </a:t>
            </a:r>
            <a:r>
              <a:rPr lang="en-US" altLang="zh-TW" sz="2400" u="sng">
                <a:solidFill>
                  <a:srgbClr val="FF3300"/>
                </a:solidFill>
                <a:latin typeface="Times New Roman" pitchFamily="18" charset="0"/>
              </a:rPr>
              <a:t>0.8 g</a:t>
            </a:r>
            <a:r>
              <a:rPr lang="en-US" altLang="zh-TW" sz="2400">
                <a:solidFill>
                  <a:srgbClr val="FF3300"/>
                </a:solidFill>
                <a:latin typeface="Times New Roman" pitchFamily="18" charset="0"/>
              </a:rPr>
              <a:t> </a:t>
            </a:r>
          </a:p>
        </p:txBody>
      </p:sp>
    </p:spTree>
    <p:extLst>
      <p:ext uri="{BB962C8B-B14F-4D97-AF65-F5344CB8AC3E}">
        <p14:creationId xmlns:p14="http://schemas.microsoft.com/office/powerpoint/2010/main" val="3071697849"/>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8856" name="Object 8"/>
          <p:cNvGraphicFramePr>
            <a:graphicFrameLocks noChangeAspect="1"/>
          </p:cNvGraphicFramePr>
          <p:nvPr>
            <p:extLst>
              <p:ext uri="{D42A27DB-BD31-4B8C-83A1-F6EECF244321}">
                <p14:modId xmlns:p14="http://schemas.microsoft.com/office/powerpoint/2010/main" val="3033981374"/>
              </p:ext>
            </p:extLst>
          </p:nvPr>
        </p:nvGraphicFramePr>
        <p:xfrm>
          <a:off x="5219700" y="1272332"/>
          <a:ext cx="536575" cy="814388"/>
        </p:xfrm>
        <a:graphic>
          <a:graphicData uri="http://schemas.openxmlformats.org/presentationml/2006/ole">
            <mc:AlternateContent xmlns:mc="http://schemas.openxmlformats.org/markup-compatibility/2006">
              <mc:Choice xmlns:v="urn:schemas-microsoft-com:vml" Requires="v">
                <p:oleObj spid="_x0000_s28100" name="方程式" r:id="rId3" imgW="161883" imgH="295261" progId="Equation.3">
                  <p:embed/>
                </p:oleObj>
              </mc:Choice>
              <mc:Fallback>
                <p:oleObj name="方程式" r:id="rId3" imgW="161883" imgH="29526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19700" y="1272332"/>
                        <a:ext cx="53657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78855" name="Object 7"/>
          <p:cNvGraphicFramePr>
            <a:graphicFrameLocks noChangeAspect="1"/>
          </p:cNvGraphicFramePr>
          <p:nvPr>
            <p:extLst>
              <p:ext uri="{D42A27DB-BD31-4B8C-83A1-F6EECF244321}">
                <p14:modId xmlns:p14="http://schemas.microsoft.com/office/powerpoint/2010/main" val="1052410391"/>
              </p:ext>
            </p:extLst>
          </p:nvPr>
        </p:nvGraphicFramePr>
        <p:xfrm>
          <a:off x="6916738" y="1273920"/>
          <a:ext cx="534987" cy="812800"/>
        </p:xfrm>
        <a:graphic>
          <a:graphicData uri="http://schemas.openxmlformats.org/presentationml/2006/ole">
            <mc:AlternateContent xmlns:mc="http://schemas.openxmlformats.org/markup-compatibility/2006">
              <mc:Choice xmlns:v="urn:schemas-microsoft-com:vml" Requires="v">
                <p:oleObj spid="_x0000_s28101" name="方程式" r:id="rId5" imgW="161883" imgH="295261" progId="Equation.3">
                  <p:embed/>
                </p:oleObj>
              </mc:Choice>
              <mc:Fallback>
                <p:oleObj name="方程式" r:id="rId5" imgW="161883" imgH="29526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16738" y="1273920"/>
                        <a:ext cx="534987"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78854" name="Object 6"/>
          <p:cNvGraphicFramePr>
            <a:graphicFrameLocks noChangeAspect="1"/>
          </p:cNvGraphicFramePr>
          <p:nvPr>
            <p:extLst>
              <p:ext uri="{D42A27DB-BD31-4B8C-83A1-F6EECF244321}">
                <p14:modId xmlns:p14="http://schemas.microsoft.com/office/powerpoint/2010/main" val="3780039313"/>
              </p:ext>
            </p:extLst>
          </p:nvPr>
        </p:nvGraphicFramePr>
        <p:xfrm>
          <a:off x="3492500" y="2229595"/>
          <a:ext cx="695325" cy="814387"/>
        </p:xfrm>
        <a:graphic>
          <a:graphicData uri="http://schemas.openxmlformats.org/presentationml/2006/ole">
            <mc:AlternateContent xmlns:mc="http://schemas.openxmlformats.org/markup-compatibility/2006">
              <mc:Choice xmlns:v="urn:schemas-microsoft-com:vml" Requires="v">
                <p:oleObj spid="_x0000_s28102" name="方程式" r:id="rId7" imgW="238286" imgH="295261" progId="Equation.3">
                  <p:embed/>
                </p:oleObj>
              </mc:Choice>
              <mc:Fallback>
                <p:oleObj name="方程式" r:id="rId7" imgW="238286" imgH="295261"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492500" y="2229595"/>
                        <a:ext cx="695325" cy="814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78853" name="Object 5"/>
          <p:cNvGraphicFramePr>
            <a:graphicFrameLocks noChangeAspect="1"/>
          </p:cNvGraphicFramePr>
          <p:nvPr>
            <p:extLst>
              <p:ext uri="{D42A27DB-BD31-4B8C-83A1-F6EECF244321}">
                <p14:modId xmlns:p14="http://schemas.microsoft.com/office/powerpoint/2010/main" val="1921576912"/>
              </p:ext>
            </p:extLst>
          </p:nvPr>
        </p:nvGraphicFramePr>
        <p:xfrm>
          <a:off x="5172075" y="2229595"/>
          <a:ext cx="695325" cy="814387"/>
        </p:xfrm>
        <a:graphic>
          <a:graphicData uri="http://schemas.openxmlformats.org/presentationml/2006/ole">
            <mc:AlternateContent xmlns:mc="http://schemas.openxmlformats.org/markup-compatibility/2006">
              <mc:Choice xmlns:v="urn:schemas-microsoft-com:vml" Requires="v">
                <p:oleObj spid="_x0000_s28103" name="方程式" r:id="rId9" imgW="238286" imgH="295261" progId="Equation.3">
                  <p:embed/>
                </p:oleObj>
              </mc:Choice>
              <mc:Fallback>
                <p:oleObj name="方程式" r:id="rId9" imgW="238286" imgH="295261"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172075" y="2229595"/>
                        <a:ext cx="695325" cy="814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78852" name="Object 4"/>
          <p:cNvGraphicFramePr>
            <a:graphicFrameLocks noChangeAspect="1"/>
          </p:cNvGraphicFramePr>
          <p:nvPr>
            <p:extLst>
              <p:ext uri="{D42A27DB-BD31-4B8C-83A1-F6EECF244321}">
                <p14:modId xmlns:p14="http://schemas.microsoft.com/office/powerpoint/2010/main" val="4198012578"/>
              </p:ext>
            </p:extLst>
          </p:nvPr>
        </p:nvGraphicFramePr>
        <p:xfrm>
          <a:off x="7034213" y="2280395"/>
          <a:ext cx="633412" cy="741362"/>
        </p:xfrm>
        <a:graphic>
          <a:graphicData uri="http://schemas.openxmlformats.org/presentationml/2006/ole">
            <mc:AlternateContent xmlns:mc="http://schemas.openxmlformats.org/markup-compatibility/2006">
              <mc:Choice xmlns:v="urn:schemas-microsoft-com:vml" Requires="v">
                <p:oleObj spid="_x0000_s28104" name="方程式" r:id="rId11" imgW="238286" imgH="295261" progId="Equation.3">
                  <p:embed/>
                </p:oleObj>
              </mc:Choice>
              <mc:Fallback>
                <p:oleObj name="方程式" r:id="rId11" imgW="238286" imgH="295261"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034213" y="2280395"/>
                        <a:ext cx="633412" cy="74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200" name="Rectangle 10"/>
          <p:cNvSpPr>
            <a:spLocks noChangeArrowheads="1"/>
          </p:cNvSpPr>
          <p:nvPr/>
        </p:nvSpPr>
        <p:spPr bwMode="auto">
          <a:xfrm>
            <a:off x="468313" y="116632"/>
            <a:ext cx="649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en-US" altLang="zh-TW" sz="2400">
                <a:solidFill>
                  <a:srgbClr val="000000"/>
                </a:solidFill>
                <a:latin typeface="Times New Roman" pitchFamily="18" charset="0"/>
                <a:cs typeface="Times New Roman" pitchFamily="18" charset="0"/>
              </a:rPr>
              <a:t>(d)</a:t>
            </a:r>
            <a:endParaRPr lang="en-US" altLang="zh-TW" sz="2400">
              <a:latin typeface="Times New Roman" pitchFamily="18" charset="0"/>
            </a:endParaRPr>
          </a:p>
        </p:txBody>
      </p:sp>
      <p:sp>
        <p:nvSpPr>
          <p:cNvPr id="78868" name="Rectangle 20"/>
          <p:cNvSpPr>
            <a:spLocks noChangeArrowheads="1"/>
          </p:cNvSpPr>
          <p:nvPr/>
        </p:nvSpPr>
        <p:spPr bwMode="auto">
          <a:xfrm>
            <a:off x="2286000" y="997695"/>
            <a:ext cx="1143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endParaRPr lang="zh-TW" altLang="en-US"/>
          </a:p>
        </p:txBody>
      </p:sp>
      <p:graphicFrame>
        <p:nvGraphicFramePr>
          <p:cNvPr id="79090" name="Group 242"/>
          <p:cNvGraphicFramePr>
            <a:graphicFrameLocks noGrp="1"/>
          </p:cNvGraphicFramePr>
          <p:nvPr>
            <p:extLst>
              <p:ext uri="{D42A27DB-BD31-4B8C-83A1-F6EECF244321}">
                <p14:modId xmlns:p14="http://schemas.microsoft.com/office/powerpoint/2010/main" val="1521303344"/>
              </p:ext>
            </p:extLst>
          </p:nvPr>
        </p:nvGraphicFramePr>
        <p:xfrm>
          <a:off x="1258888" y="213470"/>
          <a:ext cx="7273925" cy="2857500"/>
        </p:xfrm>
        <a:graphic>
          <a:graphicData uri="http://schemas.openxmlformats.org/drawingml/2006/table">
            <a:tbl>
              <a:tblPr/>
              <a:tblGrid>
                <a:gridCol w="1944687">
                  <a:extLst>
                    <a:ext uri="{9D8B030D-6E8A-4147-A177-3AD203B41FA5}"/>
                  </a:extLst>
                </a:gridCol>
                <a:gridCol w="1800225">
                  <a:extLst>
                    <a:ext uri="{9D8B030D-6E8A-4147-A177-3AD203B41FA5}"/>
                  </a:extLst>
                </a:gridCol>
                <a:gridCol w="1800225">
                  <a:extLst>
                    <a:ext uri="{9D8B030D-6E8A-4147-A177-3AD203B41FA5}"/>
                  </a:extLst>
                </a:gridCol>
                <a:gridCol w="1728788">
                  <a:extLst>
                    <a:ext uri="{9D8B030D-6E8A-4147-A177-3AD203B41FA5}"/>
                  </a:extLst>
                </a:gridCol>
              </a:tblGrid>
              <a:tr h="504825">
                <a:tc>
                  <a:txBody>
                    <a:bodyPr/>
                    <a:lstStyle/>
                    <a:p>
                      <a:pPr marL="0" marR="0" lvl="0" indent="0" algn="l" defTabSz="914400" rtl="0" eaLnBrk="0" fontAlgn="base" latinLnBrk="0" hangingPunct="0">
                        <a:lnSpc>
                          <a:spcPct val="100000"/>
                        </a:lnSpc>
                        <a:spcBef>
                          <a:spcPct val="20000"/>
                        </a:spcBef>
                        <a:spcAft>
                          <a:spcPct val="0"/>
                        </a:spcAft>
                        <a:buClrTx/>
                        <a:buSzTx/>
                        <a:buFont typeface="Arial" charset="0"/>
                        <a:buNone/>
                        <a:tabLst/>
                      </a:pPr>
                      <a:endParaRPr kumimoji="0" lang="zh-TW" altLang="en-US"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C</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H</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O</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431800">
                <a:tc>
                  <a:txBody>
                    <a:bodyPr/>
                    <a:lstStyle/>
                    <a:p>
                      <a:pPr marL="8255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(1) </a:t>
                      </a:r>
                      <a:r>
                        <a:rPr kumimoji="1" lang="zh-TW" altLang="en-US"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相對質量</a:t>
                      </a:r>
                      <a:endParaRPr kumimoji="1" lang="zh-TW" altLang="en-US"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1.2</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0.3</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0.8</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984250">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(2) </a:t>
                      </a:r>
                      <a:r>
                        <a:rPr kumimoji="1" lang="zh-TW" altLang="en-US"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摩爾數</a:t>
                      </a:r>
                      <a:endParaRPr kumimoji="1" lang="zh-TW" altLang="en-US"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ctr"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           = 0.1</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      = 0.3</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      = 0.05</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936625">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(3) </a:t>
                      </a:r>
                      <a:r>
                        <a:rPr kumimoji="1" lang="zh-TW" altLang="en-US"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以最細除</a:t>
                      </a:r>
                      <a:endParaRPr kumimoji="1" lang="zh-TW" altLang="en-US"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        = 2</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     = 6</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cs typeface="Times New Roman" pitchFamily="18" charset="0"/>
                        </a:rPr>
                        <a:t>       = 1</a:t>
                      </a:r>
                      <a:endParaRPr kumimoji="1" lang="en-US" altLang="zh-TW" sz="2400" b="0" i="0" u="none" strike="noStrike" cap="none" normalizeH="0" baseline="0" smtClean="0">
                        <a:ln>
                          <a:noFill/>
                        </a:ln>
                        <a:solidFill>
                          <a:srgbClr val="FF3300"/>
                        </a:solidFill>
                        <a:effectLst/>
                        <a:latin typeface="Times New Roman" pitchFamily="18" charset="0"/>
                        <a:ea typeface="新細明體" pitchFamily="18" charset="-120"/>
                      </a:endParaRP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sp>
        <p:nvSpPr>
          <p:cNvPr id="78968" name="Rectangle 120"/>
          <p:cNvSpPr>
            <a:spLocks noChangeArrowheads="1"/>
          </p:cNvSpPr>
          <p:nvPr/>
        </p:nvSpPr>
        <p:spPr bwMode="auto">
          <a:xfrm>
            <a:off x="1259632" y="3259832"/>
            <a:ext cx="4391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zh-TW" altLang="en-US" sz="2400" dirty="0">
                <a:solidFill>
                  <a:srgbClr val="FF3300"/>
                </a:solidFill>
                <a:latin typeface="Times New Roman" pitchFamily="18" charset="0"/>
                <a:cs typeface="Times New Roman" pitchFamily="18" charset="0"/>
              </a:rPr>
              <a:t>∴ 該化合物的實驗式是 </a:t>
            </a:r>
            <a:r>
              <a:rPr lang="en-US" altLang="zh-TW" sz="2400" dirty="0">
                <a:solidFill>
                  <a:srgbClr val="FF3300"/>
                </a:solidFill>
                <a:latin typeface="Times New Roman" pitchFamily="18" charset="0"/>
                <a:cs typeface="Times New Roman" pitchFamily="18" charset="0"/>
              </a:rPr>
              <a:t>C</a:t>
            </a:r>
            <a:r>
              <a:rPr lang="en-US" altLang="zh-TW" sz="2400" baseline="-30000" dirty="0">
                <a:solidFill>
                  <a:srgbClr val="FF3300"/>
                </a:solidFill>
                <a:latin typeface="Times New Roman" pitchFamily="18" charset="0"/>
                <a:cs typeface="Times New Roman" pitchFamily="18" charset="0"/>
              </a:rPr>
              <a:t>2</a:t>
            </a:r>
            <a:r>
              <a:rPr lang="en-US" altLang="zh-TW" sz="2400" dirty="0">
                <a:solidFill>
                  <a:srgbClr val="FF3300"/>
                </a:solidFill>
                <a:latin typeface="Times New Roman" pitchFamily="18" charset="0"/>
                <a:cs typeface="Times New Roman" pitchFamily="18" charset="0"/>
              </a:rPr>
              <a:t>H</a:t>
            </a:r>
            <a:r>
              <a:rPr lang="en-US" altLang="zh-TW" sz="2400" baseline="-30000" dirty="0">
                <a:solidFill>
                  <a:srgbClr val="FF3300"/>
                </a:solidFill>
                <a:latin typeface="Times New Roman" pitchFamily="18" charset="0"/>
                <a:cs typeface="Times New Roman" pitchFamily="18" charset="0"/>
              </a:rPr>
              <a:t>6</a:t>
            </a:r>
            <a:r>
              <a:rPr lang="en-US" altLang="zh-TW" sz="2400" dirty="0">
                <a:solidFill>
                  <a:srgbClr val="FF3300"/>
                </a:solidFill>
                <a:latin typeface="Times New Roman" pitchFamily="18" charset="0"/>
                <a:cs typeface="Times New Roman" pitchFamily="18" charset="0"/>
              </a:rPr>
              <a:t>O</a:t>
            </a:r>
            <a:endParaRPr lang="en-US" altLang="zh-TW" sz="2400" dirty="0">
              <a:solidFill>
                <a:srgbClr val="FF3300"/>
              </a:solidFill>
              <a:latin typeface="Times New Roman" pitchFamily="18" charset="0"/>
            </a:endParaRPr>
          </a:p>
        </p:txBody>
      </p:sp>
      <p:graphicFrame>
        <p:nvGraphicFramePr>
          <p:cNvPr id="78977" name="Object 129"/>
          <p:cNvGraphicFramePr>
            <a:graphicFrameLocks noChangeAspect="1"/>
          </p:cNvGraphicFramePr>
          <p:nvPr>
            <p:extLst>
              <p:ext uri="{D42A27DB-BD31-4B8C-83A1-F6EECF244321}">
                <p14:modId xmlns:p14="http://schemas.microsoft.com/office/powerpoint/2010/main" val="3556097514"/>
              </p:ext>
            </p:extLst>
          </p:nvPr>
        </p:nvGraphicFramePr>
        <p:xfrm>
          <a:off x="3570288" y="1272332"/>
          <a:ext cx="496887" cy="814388"/>
        </p:xfrm>
        <a:graphic>
          <a:graphicData uri="http://schemas.openxmlformats.org/presentationml/2006/ole">
            <mc:AlternateContent xmlns:mc="http://schemas.openxmlformats.org/markup-compatibility/2006">
              <mc:Choice xmlns:v="urn:schemas-microsoft-com:vml" Requires="v">
                <p:oleObj spid="_x0000_s28105" name="方程式" r:id="rId13" imgW="142971" imgH="295261" progId="Equation.3">
                  <p:embed/>
                </p:oleObj>
              </mc:Choice>
              <mc:Fallback>
                <p:oleObj name="方程式" r:id="rId13" imgW="142971" imgH="295261"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570288" y="1272332"/>
                        <a:ext cx="496887"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Rectangle 4"/>
          <p:cNvSpPr>
            <a:spLocks noChangeArrowheads="1"/>
          </p:cNvSpPr>
          <p:nvPr/>
        </p:nvSpPr>
        <p:spPr bwMode="auto">
          <a:xfrm>
            <a:off x="467544" y="3933056"/>
            <a:ext cx="8424863"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623888" indent="-623888">
              <a:tabLst>
                <a:tab pos="1344613" algn="l"/>
              </a:tabLst>
              <a:defRPr kumimoji="1">
                <a:solidFill>
                  <a:schemeClr val="tx1"/>
                </a:solidFill>
                <a:latin typeface="Arial" pitchFamily="34" charset="0"/>
                <a:ea typeface="新細明體" pitchFamily="18" charset="-120"/>
              </a:defRPr>
            </a:lvl1pPr>
            <a:lvl2pPr marL="742950" indent="-285750">
              <a:tabLst>
                <a:tab pos="1344613" algn="l"/>
              </a:tabLst>
              <a:defRPr kumimoji="1">
                <a:solidFill>
                  <a:schemeClr val="tx1"/>
                </a:solidFill>
                <a:latin typeface="Arial" pitchFamily="34" charset="0"/>
                <a:ea typeface="新細明體" pitchFamily="18" charset="-120"/>
              </a:defRPr>
            </a:lvl2pPr>
            <a:lvl3pPr marL="1143000" indent="-228600">
              <a:tabLst>
                <a:tab pos="1344613" algn="l"/>
              </a:tabLst>
              <a:defRPr kumimoji="1">
                <a:solidFill>
                  <a:schemeClr val="tx1"/>
                </a:solidFill>
                <a:latin typeface="Arial" pitchFamily="34" charset="0"/>
                <a:ea typeface="新細明體" pitchFamily="18" charset="-120"/>
              </a:defRPr>
            </a:lvl3pPr>
            <a:lvl4pPr marL="1600200" indent="-228600">
              <a:tabLst>
                <a:tab pos="1344613" algn="l"/>
              </a:tabLst>
              <a:defRPr kumimoji="1">
                <a:solidFill>
                  <a:schemeClr val="tx1"/>
                </a:solidFill>
                <a:latin typeface="Arial" pitchFamily="34" charset="0"/>
                <a:ea typeface="新細明體" pitchFamily="18" charset="-120"/>
              </a:defRPr>
            </a:lvl4pPr>
            <a:lvl5pPr marL="2057400" indent="-228600">
              <a:tabLst>
                <a:tab pos="1344613" algn="l"/>
              </a:tabLst>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9pPr>
          </a:lstStyle>
          <a:p>
            <a:pPr>
              <a:lnSpc>
                <a:spcPct val="110000"/>
              </a:lnSpc>
              <a:spcBef>
                <a:spcPct val="150000"/>
              </a:spcBef>
            </a:pPr>
            <a:r>
              <a:rPr lang="en-US" altLang="zh-TW" sz="2400" dirty="0" smtClean="0">
                <a:latin typeface="Times New Roman" pitchFamily="18" charset="0"/>
              </a:rPr>
              <a:t>(e)</a:t>
            </a:r>
            <a:r>
              <a:rPr lang="en-US" altLang="zh-TW" sz="2400" dirty="0">
                <a:latin typeface="Times New Roman" pitchFamily="18" charset="0"/>
              </a:rPr>
              <a:t>	</a:t>
            </a:r>
            <a:r>
              <a:rPr lang="zh-HK" altLang="en-US" sz="2400" dirty="0" smtClean="0">
                <a:latin typeface="Times New Roman" pitchFamily="18" charset="0"/>
              </a:rPr>
              <a:t>若</a:t>
            </a:r>
            <a:r>
              <a:rPr lang="zh-TW" altLang="en-US" sz="2400" dirty="0" smtClean="0">
                <a:latin typeface="Times New Roman" pitchFamily="18" charset="0"/>
              </a:rPr>
              <a:t>該</a:t>
            </a:r>
            <a:r>
              <a:rPr lang="zh-TW" altLang="en-US" sz="2400" dirty="0">
                <a:latin typeface="Times New Roman" pitchFamily="18" charset="0"/>
              </a:rPr>
              <a:t>化合物</a:t>
            </a:r>
            <a:r>
              <a:rPr lang="zh-TW" altLang="en-US" sz="2400" dirty="0" smtClean="0">
                <a:latin typeface="Times New Roman" pitchFamily="18" charset="0"/>
              </a:rPr>
              <a:t>的相對分子質量是 </a:t>
            </a:r>
            <a:r>
              <a:rPr lang="en-US" altLang="zh-TW" sz="2400" dirty="0" smtClean="0">
                <a:latin typeface="Times New Roman" pitchFamily="18" charset="0"/>
              </a:rPr>
              <a:t>92</a:t>
            </a:r>
            <a:r>
              <a:rPr lang="zh-TW" altLang="en-US" sz="2400" dirty="0" smtClean="0">
                <a:latin typeface="Times New Roman" pitchFamily="18" charset="0"/>
              </a:rPr>
              <a:t>，求它的分子式。 </a:t>
            </a:r>
            <a:endParaRPr lang="zh-TW" altLang="en-US" sz="2400" dirty="0">
              <a:latin typeface="Times New Roman" pitchFamily="18" charset="0"/>
            </a:endParaRPr>
          </a:p>
        </p:txBody>
      </p:sp>
      <p:sp>
        <p:nvSpPr>
          <p:cNvPr id="13" name="Rectangle 120"/>
          <p:cNvSpPr>
            <a:spLocks noChangeArrowheads="1"/>
          </p:cNvSpPr>
          <p:nvPr/>
        </p:nvSpPr>
        <p:spPr bwMode="auto">
          <a:xfrm>
            <a:off x="1115616" y="4495874"/>
            <a:ext cx="53285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zh-TW" altLang="en-US" sz="2400" dirty="0" smtClean="0">
                <a:solidFill>
                  <a:srgbClr val="FF3300"/>
                </a:solidFill>
                <a:latin typeface="Times New Roman" pitchFamily="18" charset="0"/>
                <a:cs typeface="Times New Roman" pitchFamily="18" charset="0"/>
              </a:rPr>
              <a:t>設化合物的分子式</a:t>
            </a:r>
            <a:r>
              <a:rPr lang="zh-TW" altLang="en-US" sz="2400" dirty="0">
                <a:solidFill>
                  <a:srgbClr val="FF3300"/>
                </a:solidFill>
                <a:latin typeface="Times New Roman" pitchFamily="18" charset="0"/>
                <a:cs typeface="Times New Roman" pitchFamily="18" charset="0"/>
              </a:rPr>
              <a:t>是 </a:t>
            </a:r>
            <a:r>
              <a:rPr lang="en-US" altLang="zh-TW" sz="2400" dirty="0" smtClean="0">
                <a:solidFill>
                  <a:srgbClr val="FF3300"/>
                </a:solidFill>
                <a:latin typeface="Times New Roman" pitchFamily="18" charset="0"/>
                <a:cs typeface="Times New Roman" pitchFamily="18" charset="0"/>
              </a:rPr>
              <a:t>(C</a:t>
            </a:r>
            <a:r>
              <a:rPr lang="en-US" altLang="zh-TW" sz="2400" baseline="-30000" dirty="0" smtClean="0">
                <a:solidFill>
                  <a:srgbClr val="FF3300"/>
                </a:solidFill>
                <a:latin typeface="Times New Roman" pitchFamily="18" charset="0"/>
                <a:cs typeface="Times New Roman" pitchFamily="18" charset="0"/>
              </a:rPr>
              <a:t>2</a:t>
            </a:r>
            <a:r>
              <a:rPr lang="en-US" altLang="zh-TW" sz="2400" dirty="0" smtClean="0">
                <a:solidFill>
                  <a:srgbClr val="FF3300"/>
                </a:solidFill>
                <a:latin typeface="Times New Roman" pitchFamily="18" charset="0"/>
                <a:cs typeface="Times New Roman" pitchFamily="18" charset="0"/>
              </a:rPr>
              <a:t>H</a:t>
            </a:r>
            <a:r>
              <a:rPr lang="en-US" altLang="zh-TW" sz="2400" baseline="-30000" dirty="0" smtClean="0">
                <a:solidFill>
                  <a:srgbClr val="FF3300"/>
                </a:solidFill>
                <a:latin typeface="Times New Roman" pitchFamily="18" charset="0"/>
                <a:cs typeface="Times New Roman" pitchFamily="18" charset="0"/>
              </a:rPr>
              <a:t>6</a:t>
            </a:r>
            <a:r>
              <a:rPr lang="en-US" altLang="zh-TW" sz="2400" dirty="0" smtClean="0">
                <a:solidFill>
                  <a:srgbClr val="FF3300"/>
                </a:solidFill>
                <a:latin typeface="Times New Roman" pitchFamily="18" charset="0"/>
                <a:cs typeface="Times New Roman" pitchFamily="18" charset="0"/>
              </a:rPr>
              <a:t>O)</a:t>
            </a:r>
            <a:r>
              <a:rPr lang="en-US" altLang="zh-TW" sz="2400" baseline="-25000" dirty="0" smtClean="0">
                <a:solidFill>
                  <a:srgbClr val="FF3300"/>
                </a:solidFill>
                <a:latin typeface="Times New Roman" pitchFamily="18" charset="0"/>
                <a:cs typeface="Times New Roman" pitchFamily="18" charset="0"/>
              </a:rPr>
              <a:t>n</a:t>
            </a:r>
            <a:r>
              <a:rPr lang="zh-TW" altLang="en-US" sz="2400" dirty="0" smtClean="0">
                <a:solidFill>
                  <a:srgbClr val="FF3300"/>
                </a:solidFill>
                <a:latin typeface="Times New Roman" pitchFamily="18" charset="0"/>
                <a:cs typeface="Times New Roman" pitchFamily="18" charset="0"/>
              </a:rPr>
              <a:t>：</a:t>
            </a:r>
            <a:endParaRPr lang="en-US" altLang="zh-TW" sz="2400" dirty="0">
              <a:solidFill>
                <a:srgbClr val="FF3300"/>
              </a:solidFill>
              <a:latin typeface="Times New Roman" pitchFamily="18" charset="0"/>
            </a:endParaRPr>
          </a:p>
        </p:txBody>
      </p:sp>
      <p:sp>
        <p:nvSpPr>
          <p:cNvPr id="14" name="Rectangle 120"/>
          <p:cNvSpPr>
            <a:spLocks noChangeArrowheads="1"/>
          </p:cNvSpPr>
          <p:nvPr/>
        </p:nvSpPr>
        <p:spPr bwMode="auto">
          <a:xfrm>
            <a:off x="1115616" y="4955306"/>
            <a:ext cx="35643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en-US" altLang="zh-TW" sz="2400" dirty="0" smtClean="0">
                <a:solidFill>
                  <a:srgbClr val="FF3300"/>
                </a:solidFill>
                <a:latin typeface="Times New Roman" pitchFamily="18" charset="0"/>
                <a:cs typeface="Times New Roman" pitchFamily="18" charset="0"/>
              </a:rPr>
              <a:t>(12 × 2 + 1 × 6 + 16)n = 92</a:t>
            </a:r>
            <a:endParaRPr lang="en-US" altLang="zh-TW" sz="2400" dirty="0">
              <a:solidFill>
                <a:srgbClr val="FF3300"/>
              </a:solidFill>
              <a:latin typeface="Times New Roman" pitchFamily="18" charset="0"/>
            </a:endParaRPr>
          </a:p>
        </p:txBody>
      </p:sp>
      <p:sp>
        <p:nvSpPr>
          <p:cNvPr id="15" name="Rectangle 120"/>
          <p:cNvSpPr>
            <a:spLocks noChangeArrowheads="1"/>
          </p:cNvSpPr>
          <p:nvPr/>
        </p:nvSpPr>
        <p:spPr bwMode="auto">
          <a:xfrm>
            <a:off x="1151657" y="5429745"/>
            <a:ext cx="17058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en-US" altLang="zh-TW" sz="2400" dirty="0" smtClean="0">
                <a:solidFill>
                  <a:srgbClr val="FF3300"/>
                </a:solidFill>
                <a:latin typeface="Times New Roman" pitchFamily="18" charset="0"/>
                <a:cs typeface="Times New Roman" pitchFamily="18" charset="0"/>
              </a:rPr>
              <a:t>(46)n = 92</a:t>
            </a:r>
            <a:endParaRPr lang="en-US" altLang="zh-TW" sz="2400" dirty="0">
              <a:solidFill>
                <a:srgbClr val="FF3300"/>
              </a:solidFill>
              <a:latin typeface="Times New Roman" pitchFamily="18" charset="0"/>
            </a:endParaRPr>
          </a:p>
        </p:txBody>
      </p:sp>
      <p:sp>
        <p:nvSpPr>
          <p:cNvPr id="16" name="Rectangle 120"/>
          <p:cNvSpPr>
            <a:spLocks noChangeArrowheads="1"/>
          </p:cNvSpPr>
          <p:nvPr/>
        </p:nvSpPr>
        <p:spPr bwMode="auto">
          <a:xfrm>
            <a:off x="1187625" y="5861793"/>
            <a:ext cx="1098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r>
              <a:rPr lang="en-US" altLang="zh-TW" sz="2400" dirty="0" smtClean="0">
                <a:solidFill>
                  <a:srgbClr val="FF3300"/>
                </a:solidFill>
                <a:latin typeface="Times New Roman" pitchFamily="18" charset="0"/>
                <a:cs typeface="Times New Roman" pitchFamily="18" charset="0"/>
              </a:rPr>
              <a:t>n = 2</a:t>
            </a:r>
            <a:endParaRPr lang="en-US" altLang="zh-TW" sz="2400" dirty="0">
              <a:solidFill>
                <a:srgbClr val="FF3300"/>
              </a:solidFill>
              <a:latin typeface="Times New Roman" pitchFamily="18" charset="0"/>
            </a:endParaRPr>
          </a:p>
        </p:txBody>
      </p:sp>
      <p:sp>
        <p:nvSpPr>
          <p:cNvPr id="17" name="Rectangle 4"/>
          <p:cNvSpPr>
            <a:spLocks noChangeArrowheads="1"/>
          </p:cNvSpPr>
          <p:nvPr/>
        </p:nvSpPr>
        <p:spPr bwMode="auto">
          <a:xfrm>
            <a:off x="1115689" y="6242770"/>
            <a:ext cx="4320407"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marL="623888" indent="-623888">
              <a:tabLst>
                <a:tab pos="1344613" algn="l"/>
              </a:tabLst>
              <a:defRPr kumimoji="1">
                <a:solidFill>
                  <a:schemeClr val="tx1"/>
                </a:solidFill>
                <a:latin typeface="Arial" pitchFamily="34" charset="0"/>
                <a:ea typeface="新細明體" pitchFamily="18" charset="-120"/>
              </a:defRPr>
            </a:lvl1pPr>
            <a:lvl2pPr marL="742950" indent="-285750">
              <a:tabLst>
                <a:tab pos="1344613" algn="l"/>
              </a:tabLst>
              <a:defRPr kumimoji="1">
                <a:solidFill>
                  <a:schemeClr val="tx1"/>
                </a:solidFill>
                <a:latin typeface="Arial" pitchFamily="34" charset="0"/>
                <a:ea typeface="新細明體" pitchFamily="18" charset="-120"/>
              </a:defRPr>
            </a:lvl2pPr>
            <a:lvl3pPr marL="1143000" indent="-228600">
              <a:tabLst>
                <a:tab pos="1344613" algn="l"/>
              </a:tabLst>
              <a:defRPr kumimoji="1">
                <a:solidFill>
                  <a:schemeClr val="tx1"/>
                </a:solidFill>
                <a:latin typeface="Arial" pitchFamily="34" charset="0"/>
                <a:ea typeface="新細明體" pitchFamily="18" charset="-120"/>
              </a:defRPr>
            </a:lvl3pPr>
            <a:lvl4pPr marL="1600200" indent="-228600">
              <a:tabLst>
                <a:tab pos="1344613" algn="l"/>
              </a:tabLst>
              <a:defRPr kumimoji="1">
                <a:solidFill>
                  <a:schemeClr val="tx1"/>
                </a:solidFill>
                <a:latin typeface="Arial" pitchFamily="34" charset="0"/>
                <a:ea typeface="新細明體" pitchFamily="18" charset="-120"/>
              </a:defRPr>
            </a:lvl4pPr>
            <a:lvl5pPr marL="2057400" indent="-228600">
              <a:tabLst>
                <a:tab pos="1344613" algn="l"/>
              </a:tabLst>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tabLst>
                <a:tab pos="1344613" algn="l"/>
              </a:tabLst>
              <a:defRPr kumimoji="1">
                <a:solidFill>
                  <a:schemeClr val="tx1"/>
                </a:solidFill>
                <a:latin typeface="Arial" pitchFamily="34" charset="0"/>
                <a:ea typeface="新細明體" pitchFamily="18" charset="-120"/>
              </a:defRPr>
            </a:lvl9pPr>
          </a:lstStyle>
          <a:p>
            <a:pPr>
              <a:lnSpc>
                <a:spcPct val="110000"/>
              </a:lnSpc>
              <a:spcBef>
                <a:spcPct val="150000"/>
              </a:spcBef>
            </a:pPr>
            <a:r>
              <a:rPr lang="zh-TW" altLang="en-US" sz="2400" dirty="0" smtClean="0">
                <a:solidFill>
                  <a:srgbClr val="FF0000"/>
                </a:solidFill>
                <a:latin typeface="新細明體"/>
                <a:ea typeface="新細明體"/>
              </a:rPr>
              <a:t>∴ </a:t>
            </a:r>
            <a:r>
              <a:rPr lang="zh-TW" altLang="en-US" sz="2400" dirty="0" smtClean="0">
                <a:solidFill>
                  <a:srgbClr val="FF0000"/>
                </a:solidFill>
                <a:latin typeface="Times New Roman" pitchFamily="18" charset="0"/>
              </a:rPr>
              <a:t>化合物的分子式是 </a:t>
            </a:r>
            <a:r>
              <a:rPr lang="en-US" altLang="zh-TW" sz="2400" dirty="0" smtClean="0">
                <a:solidFill>
                  <a:srgbClr val="FF3300"/>
                </a:solidFill>
                <a:latin typeface="Times New Roman" pitchFamily="18" charset="0"/>
                <a:cs typeface="Times New Roman" pitchFamily="18" charset="0"/>
              </a:rPr>
              <a:t>C</a:t>
            </a:r>
            <a:r>
              <a:rPr lang="en-US" altLang="zh-TW" sz="2400" baseline="-30000" dirty="0" smtClean="0">
                <a:solidFill>
                  <a:srgbClr val="FF3300"/>
                </a:solidFill>
                <a:latin typeface="Times New Roman" pitchFamily="18" charset="0"/>
                <a:cs typeface="Times New Roman" pitchFamily="18" charset="0"/>
              </a:rPr>
              <a:t>4</a:t>
            </a:r>
            <a:r>
              <a:rPr lang="en-US" altLang="zh-TW" sz="2400" dirty="0" smtClean="0">
                <a:solidFill>
                  <a:srgbClr val="FF3300"/>
                </a:solidFill>
                <a:latin typeface="Times New Roman" pitchFamily="18" charset="0"/>
                <a:cs typeface="Times New Roman" pitchFamily="18" charset="0"/>
              </a:rPr>
              <a:t>H</a:t>
            </a:r>
            <a:r>
              <a:rPr lang="en-US" altLang="zh-TW" sz="2400" baseline="-30000" dirty="0" smtClean="0">
                <a:solidFill>
                  <a:srgbClr val="FF3300"/>
                </a:solidFill>
                <a:latin typeface="Times New Roman" pitchFamily="18" charset="0"/>
                <a:cs typeface="Times New Roman" pitchFamily="18" charset="0"/>
              </a:rPr>
              <a:t>12</a:t>
            </a:r>
            <a:r>
              <a:rPr lang="en-US" altLang="zh-TW" sz="2400" dirty="0" smtClean="0">
                <a:solidFill>
                  <a:srgbClr val="FF3300"/>
                </a:solidFill>
                <a:latin typeface="Times New Roman" pitchFamily="18" charset="0"/>
                <a:cs typeface="Times New Roman" pitchFamily="18" charset="0"/>
              </a:rPr>
              <a:t>O</a:t>
            </a:r>
            <a:r>
              <a:rPr lang="en-US" altLang="zh-TW" sz="2400" baseline="-25000" dirty="0" smtClean="0">
                <a:solidFill>
                  <a:srgbClr val="FF3300"/>
                </a:solidFill>
                <a:latin typeface="Times New Roman" pitchFamily="18" charset="0"/>
                <a:cs typeface="Times New Roman" pitchFamily="18" charset="0"/>
              </a:rPr>
              <a:t>2</a:t>
            </a:r>
            <a:endParaRPr lang="zh-TW" altLang="en-US" sz="2400" dirty="0">
              <a:solidFill>
                <a:srgbClr val="FF0000"/>
              </a:solidFill>
              <a:latin typeface="Times New Roman" pitchFamily="18" charset="0"/>
            </a:endParaRPr>
          </a:p>
        </p:txBody>
      </p:sp>
    </p:spTree>
    <p:extLst>
      <p:ext uri="{BB962C8B-B14F-4D97-AF65-F5344CB8AC3E}">
        <p14:creationId xmlns:p14="http://schemas.microsoft.com/office/powerpoint/2010/main" val="4260305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15" name="文字方塊 12"/>
          <p:cNvSpPr txBox="1">
            <a:spLocks noChangeArrowheads="1"/>
          </p:cNvSpPr>
          <p:nvPr/>
        </p:nvSpPr>
        <p:spPr bwMode="auto">
          <a:xfrm>
            <a:off x="997024" y="1937494"/>
            <a:ext cx="12239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zh-TW" altLang="en-US" sz="2000"/>
              <a:t>氫</a:t>
            </a:r>
            <a:endParaRPr lang="en-US" altLang="zh-TW" sz="2000"/>
          </a:p>
          <a:p>
            <a:pPr algn="ctr" eaLnBrk="1" hangingPunct="1"/>
            <a:r>
              <a:rPr lang="en-US" altLang="zh-TW" sz="2000">
                <a:solidFill>
                  <a:srgbClr val="00B0F0"/>
                </a:solidFill>
              </a:rPr>
              <a:t>1</a:t>
            </a:r>
            <a:endParaRPr lang="zh-TW" altLang="en-US" sz="2000">
              <a:solidFill>
                <a:srgbClr val="00B0F0"/>
              </a:solidFill>
            </a:endParaRPr>
          </a:p>
        </p:txBody>
      </p:sp>
      <p:sp>
        <p:nvSpPr>
          <p:cNvPr id="72716" name="文字方塊 12"/>
          <p:cNvSpPr txBox="1">
            <a:spLocks noChangeArrowheads="1"/>
          </p:cNvSpPr>
          <p:nvPr/>
        </p:nvSpPr>
        <p:spPr bwMode="auto">
          <a:xfrm>
            <a:off x="3707904" y="1935907"/>
            <a:ext cx="12239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zh-TW" altLang="en-US" sz="2000"/>
              <a:t>鋰</a:t>
            </a:r>
            <a:endParaRPr lang="en-US" altLang="zh-TW" sz="2000"/>
          </a:p>
          <a:p>
            <a:pPr algn="ctr" eaLnBrk="1" hangingPunct="1"/>
            <a:r>
              <a:rPr lang="en-US" altLang="zh-TW" sz="2000">
                <a:solidFill>
                  <a:srgbClr val="00B0F0"/>
                </a:solidFill>
              </a:rPr>
              <a:t>2, 1</a:t>
            </a:r>
            <a:endParaRPr lang="zh-TW" altLang="en-US" sz="2000">
              <a:solidFill>
                <a:srgbClr val="00B0F0"/>
              </a:solidFill>
            </a:endParaRPr>
          </a:p>
        </p:txBody>
      </p:sp>
      <p:sp>
        <p:nvSpPr>
          <p:cNvPr id="72717" name="文字方塊 12"/>
          <p:cNvSpPr txBox="1">
            <a:spLocks noChangeArrowheads="1"/>
          </p:cNvSpPr>
          <p:nvPr/>
        </p:nvSpPr>
        <p:spPr bwMode="auto">
          <a:xfrm>
            <a:off x="6586041" y="1853357"/>
            <a:ext cx="12239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zh-TW" altLang="en-US" sz="2000" dirty="0"/>
              <a:t>氧</a:t>
            </a:r>
            <a:endParaRPr lang="en-US" altLang="zh-TW" sz="2000" dirty="0"/>
          </a:p>
          <a:p>
            <a:pPr algn="ctr" eaLnBrk="1" hangingPunct="1"/>
            <a:r>
              <a:rPr lang="en-US" altLang="zh-TW" sz="2000" dirty="0">
                <a:solidFill>
                  <a:srgbClr val="00B0F0"/>
                </a:solidFill>
              </a:rPr>
              <a:t>2, 6</a:t>
            </a:r>
            <a:endParaRPr lang="zh-TW" altLang="en-US" sz="2000" dirty="0">
              <a:solidFill>
                <a:srgbClr val="00B0F0"/>
              </a:solidFill>
            </a:endParaRPr>
          </a:p>
        </p:txBody>
      </p:sp>
      <p:sp>
        <p:nvSpPr>
          <p:cNvPr id="72718" name="文字方塊 12"/>
          <p:cNvSpPr txBox="1">
            <a:spLocks noChangeArrowheads="1"/>
          </p:cNvSpPr>
          <p:nvPr/>
        </p:nvSpPr>
        <p:spPr bwMode="auto">
          <a:xfrm>
            <a:off x="1058118" y="5398095"/>
            <a:ext cx="12239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zh-TW" altLang="en-US" sz="2000"/>
              <a:t>鈉</a:t>
            </a:r>
            <a:endParaRPr lang="en-US" altLang="zh-TW" sz="2000"/>
          </a:p>
          <a:p>
            <a:pPr algn="ctr" eaLnBrk="1" hangingPunct="1"/>
            <a:r>
              <a:rPr lang="en-US" altLang="zh-TW" sz="2000">
                <a:solidFill>
                  <a:srgbClr val="00B0F0"/>
                </a:solidFill>
              </a:rPr>
              <a:t>2, 8, 1</a:t>
            </a:r>
            <a:endParaRPr lang="zh-TW" altLang="en-US" sz="2000">
              <a:solidFill>
                <a:srgbClr val="00B0F0"/>
              </a:solidFill>
            </a:endParaRPr>
          </a:p>
        </p:txBody>
      </p:sp>
      <p:sp>
        <p:nvSpPr>
          <p:cNvPr id="72719" name="文字方塊 12"/>
          <p:cNvSpPr txBox="1">
            <a:spLocks noChangeArrowheads="1"/>
          </p:cNvSpPr>
          <p:nvPr/>
        </p:nvSpPr>
        <p:spPr bwMode="auto">
          <a:xfrm>
            <a:off x="3718768" y="5407620"/>
            <a:ext cx="12223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zh-TW" altLang="en-US" sz="2000"/>
              <a:t>硅</a:t>
            </a:r>
            <a:endParaRPr lang="en-US" altLang="zh-TW" sz="2000"/>
          </a:p>
          <a:p>
            <a:pPr algn="ctr" eaLnBrk="1" hangingPunct="1"/>
            <a:r>
              <a:rPr lang="en-US" altLang="zh-TW" sz="2000">
                <a:solidFill>
                  <a:srgbClr val="00B0F0"/>
                </a:solidFill>
              </a:rPr>
              <a:t>2, 8, 4</a:t>
            </a:r>
            <a:endParaRPr lang="zh-TW" altLang="en-US" sz="2000">
              <a:solidFill>
                <a:srgbClr val="00B0F0"/>
              </a:solidFill>
            </a:endParaRPr>
          </a:p>
        </p:txBody>
      </p:sp>
      <p:sp>
        <p:nvSpPr>
          <p:cNvPr id="72720" name="文字方塊 12"/>
          <p:cNvSpPr txBox="1">
            <a:spLocks noChangeArrowheads="1"/>
          </p:cNvSpPr>
          <p:nvPr/>
        </p:nvSpPr>
        <p:spPr bwMode="auto">
          <a:xfrm>
            <a:off x="6588224" y="5445224"/>
            <a:ext cx="12239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algn="ctr" eaLnBrk="1" hangingPunct="1"/>
            <a:r>
              <a:rPr lang="zh-TW" altLang="en-US" sz="2000" dirty="0"/>
              <a:t>鉀</a:t>
            </a:r>
            <a:endParaRPr lang="en-US" altLang="zh-TW" sz="2000" dirty="0"/>
          </a:p>
          <a:p>
            <a:pPr algn="ctr" eaLnBrk="1" hangingPunct="1"/>
            <a:r>
              <a:rPr lang="en-US" altLang="zh-TW" sz="2000" dirty="0">
                <a:solidFill>
                  <a:srgbClr val="00B0F0"/>
                </a:solidFill>
              </a:rPr>
              <a:t>2, 8, 8, 1</a:t>
            </a:r>
            <a:endParaRPr lang="zh-TW" altLang="en-US" sz="2000" dirty="0">
              <a:solidFill>
                <a:srgbClr val="00B0F0"/>
              </a:solidFill>
            </a:endParaRPr>
          </a:p>
        </p:txBody>
      </p:sp>
      <p:pic>
        <p:nvPicPr>
          <p:cNvPr id="10240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8928" y="529382"/>
            <a:ext cx="6772275" cy="1323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40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7584" y="3283693"/>
            <a:ext cx="7486650" cy="2181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965472538"/>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4"/>
          <p:cNvSpPr>
            <a:spLocks noChangeArrowheads="1"/>
          </p:cNvSpPr>
          <p:nvPr/>
        </p:nvSpPr>
        <p:spPr bwMode="auto">
          <a:xfrm>
            <a:off x="107504" y="116632"/>
            <a:ext cx="5257800" cy="7435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50000"/>
              </a:lnSpc>
              <a:spcBef>
                <a:spcPts val="600"/>
              </a:spcBef>
            </a:pPr>
            <a:r>
              <a:rPr lang="zh-TW" altLang="en-US" sz="3200" b="1" dirty="0">
                <a:solidFill>
                  <a:srgbClr val="CC0000"/>
                </a:solidFill>
              </a:rPr>
              <a:t>從化學方程式計算反應質量</a:t>
            </a:r>
            <a:endParaRPr lang="en-US" altLang="zh-TW" sz="3200" b="1" dirty="0">
              <a:solidFill>
                <a:srgbClr val="CC0000"/>
              </a:solidFill>
            </a:endParaRPr>
          </a:p>
        </p:txBody>
      </p:sp>
      <p:sp>
        <p:nvSpPr>
          <p:cNvPr id="8" name="矩形 2"/>
          <p:cNvSpPr>
            <a:spLocks noChangeArrowheads="1"/>
          </p:cNvSpPr>
          <p:nvPr/>
        </p:nvSpPr>
        <p:spPr bwMode="auto">
          <a:xfrm>
            <a:off x="179636" y="980728"/>
            <a:ext cx="8964612" cy="641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50000"/>
              </a:lnSpc>
              <a:spcBef>
                <a:spcPts val="600"/>
              </a:spcBef>
            </a:pPr>
            <a:r>
              <a:rPr lang="zh-TW" altLang="en-US" sz="2700">
                <a:solidFill>
                  <a:srgbClr val="000000"/>
                </a:solidFill>
              </a:rPr>
              <a:t>計算</a:t>
            </a:r>
            <a:r>
              <a:rPr lang="en-US" altLang="zh-TW" sz="2700">
                <a:solidFill>
                  <a:srgbClr val="000000"/>
                </a:solidFill>
              </a:rPr>
              <a:t>15.9 g</a:t>
            </a:r>
            <a:r>
              <a:rPr lang="zh-TW" altLang="en-US" sz="2700">
                <a:solidFill>
                  <a:srgbClr val="000000"/>
                </a:solidFill>
              </a:rPr>
              <a:t>氧化銅</a:t>
            </a:r>
            <a:r>
              <a:rPr lang="en-US" altLang="zh-TW" sz="2700">
                <a:solidFill>
                  <a:srgbClr val="000000"/>
                </a:solidFill>
              </a:rPr>
              <a:t>(II) </a:t>
            </a:r>
            <a:r>
              <a:rPr lang="zh-TW" altLang="en-US" sz="2700">
                <a:solidFill>
                  <a:srgbClr val="000000"/>
                </a:solidFill>
              </a:rPr>
              <a:t>與氫完全反應，所生成的銅的質量。</a:t>
            </a:r>
          </a:p>
        </p:txBody>
      </p:sp>
      <p:sp>
        <p:nvSpPr>
          <p:cNvPr id="9" name="Oval 22"/>
          <p:cNvSpPr>
            <a:spLocks noChangeArrowheads="1"/>
          </p:cNvSpPr>
          <p:nvPr/>
        </p:nvSpPr>
        <p:spPr bwMode="auto">
          <a:xfrm>
            <a:off x="282823" y="1707803"/>
            <a:ext cx="288925" cy="287337"/>
          </a:xfrm>
          <a:prstGeom prst="ellipse">
            <a:avLst/>
          </a:prstGeom>
          <a:solidFill>
            <a:srgbClr val="33CCCC"/>
          </a:solidFill>
          <a:ln w="9525">
            <a:solidFill>
              <a:schemeClr val="accent1"/>
            </a:solidFill>
            <a:round/>
            <a:headEnd/>
            <a:tailEnd/>
          </a:ln>
        </p:spPr>
        <p:txBody>
          <a:bodyPr wrap="none" anchor="ct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lnSpc>
                <a:spcPct val="150000"/>
              </a:lnSpc>
              <a:spcBef>
                <a:spcPts val="600"/>
              </a:spcBef>
            </a:pPr>
            <a:r>
              <a:rPr lang="en-US" altLang="zh-TW">
                <a:solidFill>
                  <a:schemeClr val="bg1"/>
                </a:solidFill>
              </a:rPr>
              <a:t>1</a:t>
            </a:r>
          </a:p>
        </p:txBody>
      </p:sp>
      <p:sp>
        <p:nvSpPr>
          <p:cNvPr id="10" name="Oval 22"/>
          <p:cNvSpPr>
            <a:spLocks noChangeArrowheads="1"/>
          </p:cNvSpPr>
          <p:nvPr/>
        </p:nvSpPr>
        <p:spPr bwMode="auto">
          <a:xfrm>
            <a:off x="282823" y="2493591"/>
            <a:ext cx="288925" cy="287337"/>
          </a:xfrm>
          <a:prstGeom prst="ellipse">
            <a:avLst/>
          </a:prstGeom>
          <a:solidFill>
            <a:srgbClr val="33CCCC"/>
          </a:solidFill>
          <a:ln w="9525">
            <a:solidFill>
              <a:schemeClr val="accent1"/>
            </a:solidFill>
            <a:round/>
            <a:headEnd/>
            <a:tailEnd/>
          </a:ln>
        </p:spPr>
        <p:txBody>
          <a:bodyPr wrap="none" anchor="ct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lnSpc>
                <a:spcPct val="150000"/>
              </a:lnSpc>
              <a:spcBef>
                <a:spcPts val="600"/>
              </a:spcBef>
            </a:pPr>
            <a:r>
              <a:rPr lang="en-US" altLang="zh-TW" dirty="0">
                <a:solidFill>
                  <a:schemeClr val="bg1"/>
                </a:solidFill>
              </a:rPr>
              <a:t>2</a:t>
            </a:r>
          </a:p>
        </p:txBody>
      </p:sp>
      <p:sp>
        <p:nvSpPr>
          <p:cNvPr id="11" name="Oval 22"/>
          <p:cNvSpPr>
            <a:spLocks noChangeArrowheads="1"/>
          </p:cNvSpPr>
          <p:nvPr/>
        </p:nvSpPr>
        <p:spPr bwMode="auto">
          <a:xfrm>
            <a:off x="287586" y="4028306"/>
            <a:ext cx="288925" cy="287338"/>
          </a:xfrm>
          <a:prstGeom prst="ellipse">
            <a:avLst/>
          </a:prstGeom>
          <a:solidFill>
            <a:srgbClr val="33CCCC"/>
          </a:solidFill>
          <a:ln w="9525">
            <a:solidFill>
              <a:schemeClr val="accent1"/>
            </a:solidFill>
            <a:round/>
            <a:headEnd/>
            <a:tailEnd/>
          </a:ln>
        </p:spPr>
        <p:txBody>
          <a:bodyPr wrap="none" anchor="ct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lnSpc>
                <a:spcPct val="150000"/>
              </a:lnSpc>
              <a:spcBef>
                <a:spcPts val="600"/>
              </a:spcBef>
            </a:pPr>
            <a:r>
              <a:rPr lang="en-US" altLang="zh-TW">
                <a:solidFill>
                  <a:schemeClr val="bg1"/>
                </a:solidFill>
              </a:rPr>
              <a:t>3</a:t>
            </a:r>
          </a:p>
        </p:txBody>
      </p:sp>
      <p:sp>
        <p:nvSpPr>
          <p:cNvPr id="12" name="Oval 22"/>
          <p:cNvSpPr>
            <a:spLocks noChangeArrowheads="1"/>
          </p:cNvSpPr>
          <p:nvPr/>
        </p:nvSpPr>
        <p:spPr bwMode="auto">
          <a:xfrm>
            <a:off x="282823" y="5617711"/>
            <a:ext cx="288925" cy="287337"/>
          </a:xfrm>
          <a:prstGeom prst="ellipse">
            <a:avLst/>
          </a:prstGeom>
          <a:solidFill>
            <a:srgbClr val="33CCCC"/>
          </a:solidFill>
          <a:ln w="9525">
            <a:solidFill>
              <a:schemeClr val="accent1"/>
            </a:solidFill>
            <a:round/>
            <a:headEnd/>
            <a:tailEnd/>
          </a:ln>
        </p:spPr>
        <p:txBody>
          <a:bodyPr wrap="none" anchor="ct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lnSpc>
                <a:spcPct val="150000"/>
              </a:lnSpc>
              <a:spcBef>
                <a:spcPts val="600"/>
              </a:spcBef>
            </a:pPr>
            <a:r>
              <a:rPr lang="en-US" altLang="zh-TW" dirty="0">
                <a:solidFill>
                  <a:schemeClr val="bg1"/>
                </a:solidFill>
              </a:rPr>
              <a:t>4</a:t>
            </a:r>
          </a:p>
        </p:txBody>
      </p:sp>
      <p:sp>
        <p:nvSpPr>
          <p:cNvPr id="13" name="矩形 1"/>
          <p:cNvSpPr>
            <a:spLocks noChangeArrowheads="1"/>
          </p:cNvSpPr>
          <p:nvPr/>
        </p:nvSpPr>
        <p:spPr bwMode="auto">
          <a:xfrm>
            <a:off x="576511" y="1484784"/>
            <a:ext cx="5527675" cy="65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50000"/>
              </a:lnSpc>
              <a:spcBef>
                <a:spcPts val="600"/>
              </a:spcBef>
            </a:pPr>
            <a:r>
              <a:rPr lang="pt-BR" altLang="zh-TW" sz="2800" dirty="0">
                <a:solidFill>
                  <a:srgbClr val="FF0000"/>
                </a:solidFill>
              </a:rPr>
              <a:t>CuO(s) + H</a:t>
            </a:r>
            <a:r>
              <a:rPr lang="pt-BR" altLang="zh-TW" sz="2800" baseline="-25000" dirty="0">
                <a:solidFill>
                  <a:srgbClr val="FF0000"/>
                </a:solidFill>
              </a:rPr>
              <a:t>2</a:t>
            </a:r>
            <a:r>
              <a:rPr lang="pt-BR" altLang="zh-TW" sz="2800" dirty="0">
                <a:solidFill>
                  <a:srgbClr val="FF0000"/>
                </a:solidFill>
              </a:rPr>
              <a:t>(g) </a:t>
            </a:r>
            <a:r>
              <a:rPr lang="en-US" altLang="zh-TW" sz="2800" dirty="0">
                <a:solidFill>
                  <a:srgbClr val="FF0000"/>
                </a:solidFill>
                <a:sym typeface="Symbol" pitchFamily="18" charset="2"/>
              </a:rPr>
              <a:t></a:t>
            </a:r>
            <a:r>
              <a:rPr lang="pt-BR" altLang="zh-TW" sz="2800" dirty="0">
                <a:solidFill>
                  <a:srgbClr val="FF0000"/>
                </a:solidFill>
              </a:rPr>
              <a:t> Cu(s) + H</a:t>
            </a:r>
            <a:r>
              <a:rPr lang="pt-BR" altLang="zh-TW" sz="2800" baseline="-25000" dirty="0">
                <a:solidFill>
                  <a:srgbClr val="FF0000"/>
                </a:solidFill>
              </a:rPr>
              <a:t>2</a:t>
            </a:r>
            <a:r>
              <a:rPr lang="pt-BR" altLang="zh-TW" sz="2800" dirty="0">
                <a:solidFill>
                  <a:srgbClr val="FF0000"/>
                </a:solidFill>
              </a:rPr>
              <a:t>O(</a:t>
            </a:r>
            <a:r>
              <a:rPr kumimoji="0" lang="en-US" altLang="zh-TW" sz="2800" dirty="0">
                <a:solidFill>
                  <a:srgbClr val="FF0000"/>
                </a:solidFill>
                <a:latin typeface="Times New Roman" pitchFamily="18" charset="0"/>
                <a:cs typeface="Times New Roman" pitchFamily="18" charset="0"/>
              </a:rPr>
              <a:t>ℓ</a:t>
            </a:r>
            <a:r>
              <a:rPr lang="pt-BR" altLang="zh-TW" sz="2800" dirty="0">
                <a:solidFill>
                  <a:srgbClr val="FF0000"/>
                </a:solidFill>
              </a:rPr>
              <a:t>)</a:t>
            </a:r>
            <a:endParaRPr lang="zh-TW" altLang="en-US" sz="2800" dirty="0">
              <a:solidFill>
                <a:srgbClr val="FF0000"/>
              </a:solidFill>
            </a:endParaRPr>
          </a:p>
        </p:txBody>
      </p:sp>
      <p:sp>
        <p:nvSpPr>
          <p:cNvPr id="14" name="矩形 13"/>
          <p:cNvSpPr/>
          <p:nvPr/>
        </p:nvSpPr>
        <p:spPr>
          <a:xfrm>
            <a:off x="571748" y="2262840"/>
            <a:ext cx="8753475" cy="662104"/>
          </a:xfrm>
          <a:prstGeom prst="rect">
            <a:avLst/>
          </a:prstGeom>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50000"/>
              </a:lnSpc>
              <a:spcBef>
                <a:spcPts val="600"/>
              </a:spcBef>
            </a:pPr>
            <a:r>
              <a:rPr lang="pt-BR" altLang="zh-TW" sz="2800" dirty="0" smtClean="0">
                <a:solidFill>
                  <a:srgbClr val="FF0000"/>
                </a:solidFill>
              </a:rPr>
              <a:t>CuO</a:t>
            </a:r>
            <a:r>
              <a:rPr lang="zh-HK" altLang="zh-TW" sz="2800" dirty="0" smtClean="0">
                <a:solidFill>
                  <a:srgbClr val="FF0000"/>
                </a:solidFill>
              </a:rPr>
              <a:t>的</a:t>
            </a:r>
            <a:r>
              <a:rPr lang="zh-HK" altLang="zh-TW" sz="2800" dirty="0">
                <a:solidFill>
                  <a:srgbClr val="FF0000"/>
                </a:solidFill>
              </a:rPr>
              <a:t>摩爾質量 </a:t>
            </a:r>
            <a:r>
              <a:rPr lang="pt-BR" altLang="zh-TW" sz="2800" dirty="0">
                <a:solidFill>
                  <a:srgbClr val="FF0000"/>
                </a:solidFill>
              </a:rPr>
              <a:t>= (63.5 + 16.0) g mol</a:t>
            </a:r>
            <a:r>
              <a:rPr lang="pt-BR" altLang="zh-TW" sz="2800" baseline="30000" dirty="0">
                <a:solidFill>
                  <a:srgbClr val="FF0000"/>
                </a:solidFill>
              </a:rPr>
              <a:t>–1</a:t>
            </a:r>
            <a:r>
              <a:rPr lang="pt-BR" altLang="zh-TW" sz="2800" dirty="0">
                <a:solidFill>
                  <a:srgbClr val="FF0000"/>
                </a:solidFill>
              </a:rPr>
              <a:t> </a:t>
            </a:r>
            <a:r>
              <a:rPr lang="pt-BR" altLang="zh-TW" sz="2800" dirty="0" smtClean="0">
                <a:solidFill>
                  <a:srgbClr val="FF0000"/>
                </a:solidFill>
              </a:rPr>
              <a:t>= </a:t>
            </a:r>
            <a:r>
              <a:rPr lang="pt-BR" altLang="zh-TW" sz="2800" dirty="0">
                <a:solidFill>
                  <a:srgbClr val="FF0000"/>
                </a:solidFill>
              </a:rPr>
              <a:t>79.5 g mol</a:t>
            </a:r>
            <a:r>
              <a:rPr lang="pt-BR" altLang="zh-TW" sz="2800" baseline="30000" dirty="0">
                <a:solidFill>
                  <a:srgbClr val="FF0000"/>
                </a:solidFill>
              </a:rPr>
              <a:t>–1</a:t>
            </a:r>
            <a:endParaRPr lang="zh-TW" altLang="en-US" sz="2800" dirty="0">
              <a:solidFill>
                <a:srgbClr val="FF0000"/>
              </a:solidFill>
            </a:endParaRPr>
          </a:p>
        </p:txBody>
      </p:sp>
      <p:sp>
        <p:nvSpPr>
          <p:cNvPr id="15" name="矩形 3"/>
          <p:cNvSpPr>
            <a:spLocks noChangeArrowheads="1"/>
          </p:cNvSpPr>
          <p:nvPr/>
        </p:nvSpPr>
        <p:spPr bwMode="auto">
          <a:xfrm>
            <a:off x="563811" y="3933056"/>
            <a:ext cx="8016875" cy="1461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50000"/>
              </a:lnSpc>
              <a:spcBef>
                <a:spcPts val="600"/>
              </a:spcBef>
            </a:pPr>
            <a:r>
              <a:rPr lang="zh-TW" altLang="zh-TW" sz="2800">
                <a:solidFill>
                  <a:srgbClr val="FF0000"/>
                </a:solidFill>
              </a:rPr>
              <a:t>從方程式得知，</a:t>
            </a:r>
            <a:r>
              <a:rPr lang="pt-BR" altLang="zh-TW" sz="2800">
                <a:solidFill>
                  <a:srgbClr val="FF0000"/>
                </a:solidFill>
              </a:rPr>
              <a:t>CuO </a:t>
            </a:r>
            <a:r>
              <a:rPr lang="zh-TW" altLang="zh-TW" sz="2800">
                <a:solidFill>
                  <a:srgbClr val="FF0000"/>
                </a:solidFill>
              </a:rPr>
              <a:t>和</a:t>
            </a:r>
            <a:r>
              <a:rPr lang="zh-TW" altLang="en-US" sz="2800">
                <a:solidFill>
                  <a:srgbClr val="FF0000"/>
                </a:solidFill>
              </a:rPr>
              <a:t> </a:t>
            </a:r>
            <a:r>
              <a:rPr lang="pt-BR" altLang="zh-TW" sz="2800">
                <a:solidFill>
                  <a:srgbClr val="FF0000"/>
                </a:solidFill>
              </a:rPr>
              <a:t>Cu </a:t>
            </a:r>
            <a:r>
              <a:rPr lang="zh-TW" altLang="zh-TW" sz="2800">
                <a:solidFill>
                  <a:srgbClr val="FF0000"/>
                </a:solidFill>
              </a:rPr>
              <a:t>的摩爾比是</a:t>
            </a:r>
            <a:r>
              <a:rPr lang="pt-BR" altLang="zh-TW" sz="2800">
                <a:solidFill>
                  <a:srgbClr val="FF0000"/>
                </a:solidFill>
              </a:rPr>
              <a:t>1</a:t>
            </a:r>
            <a:r>
              <a:rPr lang="zh-TW" altLang="zh-TW" sz="2800">
                <a:solidFill>
                  <a:srgbClr val="FF0000"/>
                </a:solidFill>
              </a:rPr>
              <a:t>：</a:t>
            </a:r>
            <a:r>
              <a:rPr lang="pt-BR" altLang="zh-TW" sz="2800">
                <a:solidFill>
                  <a:srgbClr val="FF0000"/>
                </a:solidFill>
              </a:rPr>
              <a:t>1</a:t>
            </a:r>
            <a:r>
              <a:rPr lang="zh-TW" altLang="zh-TW" sz="2800">
                <a:solidFill>
                  <a:srgbClr val="FF0000"/>
                </a:solidFill>
              </a:rPr>
              <a:t>。</a:t>
            </a:r>
          </a:p>
          <a:p>
            <a:pPr eaLnBrk="1" hangingPunct="1">
              <a:lnSpc>
                <a:spcPct val="150000"/>
              </a:lnSpc>
              <a:spcBef>
                <a:spcPts val="600"/>
              </a:spcBef>
            </a:pPr>
            <a:r>
              <a:rPr lang="zh-HK" altLang="zh-TW" sz="2800">
                <a:solidFill>
                  <a:srgbClr val="FF0000"/>
                </a:solidFill>
              </a:rPr>
              <a:t>∴</a:t>
            </a:r>
            <a:r>
              <a:rPr lang="en-US" altLang="zh-HK" sz="2800">
                <a:solidFill>
                  <a:srgbClr val="FF0000"/>
                </a:solidFill>
              </a:rPr>
              <a:t> </a:t>
            </a:r>
            <a:r>
              <a:rPr lang="pt-BR" altLang="zh-TW" sz="2800">
                <a:solidFill>
                  <a:srgbClr val="FF0000"/>
                </a:solidFill>
              </a:rPr>
              <a:t>Cu </a:t>
            </a:r>
            <a:r>
              <a:rPr lang="zh-HK" altLang="zh-TW" sz="2800">
                <a:solidFill>
                  <a:srgbClr val="FF0000"/>
                </a:solidFill>
              </a:rPr>
              <a:t>的摩爾數 </a:t>
            </a:r>
            <a:r>
              <a:rPr lang="pt-BR" altLang="zh-TW" sz="2800">
                <a:solidFill>
                  <a:srgbClr val="FF0000"/>
                </a:solidFill>
              </a:rPr>
              <a:t>= 0.2 mol</a:t>
            </a:r>
            <a:endParaRPr lang="zh-TW" altLang="en-US" sz="2800">
              <a:solidFill>
                <a:srgbClr val="FF0000"/>
              </a:solidFill>
            </a:endParaRPr>
          </a:p>
        </p:txBody>
      </p:sp>
      <p:sp>
        <p:nvSpPr>
          <p:cNvPr id="16" name="矩形 4"/>
          <p:cNvSpPr>
            <a:spLocks noChangeArrowheads="1"/>
          </p:cNvSpPr>
          <p:nvPr/>
        </p:nvSpPr>
        <p:spPr bwMode="auto">
          <a:xfrm>
            <a:off x="576511" y="5354632"/>
            <a:ext cx="669446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50000"/>
              </a:lnSpc>
              <a:spcBef>
                <a:spcPts val="600"/>
              </a:spcBef>
            </a:pPr>
            <a:r>
              <a:rPr lang="zh-TW" altLang="zh-TW" sz="2800" dirty="0">
                <a:solidFill>
                  <a:srgbClr val="FF0000"/>
                </a:solidFill>
              </a:rPr>
              <a:t>所生成</a:t>
            </a:r>
            <a:r>
              <a:rPr lang="zh-TW" altLang="en-US" sz="2800" dirty="0">
                <a:solidFill>
                  <a:srgbClr val="FF0000"/>
                </a:solidFill>
              </a:rPr>
              <a:t> </a:t>
            </a:r>
            <a:r>
              <a:rPr lang="en-GB" altLang="zh-TW" sz="2800" dirty="0">
                <a:solidFill>
                  <a:srgbClr val="FF0000"/>
                </a:solidFill>
              </a:rPr>
              <a:t>Cu </a:t>
            </a:r>
            <a:r>
              <a:rPr lang="zh-TW" altLang="zh-TW" sz="2800" dirty="0">
                <a:solidFill>
                  <a:srgbClr val="FF0000"/>
                </a:solidFill>
              </a:rPr>
              <a:t>的質量</a:t>
            </a:r>
            <a:r>
              <a:rPr lang="en-GB" altLang="zh-TW" sz="2800" dirty="0">
                <a:solidFill>
                  <a:srgbClr val="FF0000"/>
                </a:solidFill>
              </a:rPr>
              <a:t> = 0.2 × 63.5 g = 12.7 g</a:t>
            </a:r>
            <a:endParaRPr lang="zh-TW" altLang="zh-TW" sz="2800" dirty="0">
              <a:solidFill>
                <a:srgbClr val="FF0000"/>
              </a:solidFill>
            </a:endParaRPr>
          </a:p>
        </p:txBody>
      </p:sp>
      <p:sp>
        <p:nvSpPr>
          <p:cNvPr id="17" name="矩形 12"/>
          <p:cNvSpPr>
            <a:spLocks noChangeArrowheads="1"/>
          </p:cNvSpPr>
          <p:nvPr/>
        </p:nvSpPr>
        <p:spPr bwMode="auto">
          <a:xfrm>
            <a:off x="571748" y="3068960"/>
            <a:ext cx="266932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50000"/>
              </a:lnSpc>
              <a:spcBef>
                <a:spcPts val="600"/>
              </a:spcBef>
            </a:pPr>
            <a:r>
              <a:rPr lang="pt-BR" altLang="zh-TW" sz="2800" dirty="0" smtClean="0">
                <a:solidFill>
                  <a:srgbClr val="FF0000"/>
                </a:solidFill>
              </a:rPr>
              <a:t>CuO</a:t>
            </a:r>
            <a:r>
              <a:rPr lang="zh-HK" altLang="zh-TW" sz="2800" dirty="0" smtClean="0">
                <a:solidFill>
                  <a:srgbClr val="FF0000"/>
                </a:solidFill>
              </a:rPr>
              <a:t>的</a:t>
            </a:r>
            <a:r>
              <a:rPr lang="zh-HK" altLang="zh-TW" sz="2800" dirty="0">
                <a:solidFill>
                  <a:srgbClr val="FF0000"/>
                </a:solidFill>
              </a:rPr>
              <a:t>摩爾數 </a:t>
            </a:r>
            <a:r>
              <a:rPr lang="pt-BR" altLang="zh-TW" sz="2800" dirty="0">
                <a:solidFill>
                  <a:srgbClr val="FF0000"/>
                </a:solidFill>
              </a:rPr>
              <a:t>=</a:t>
            </a:r>
            <a:endParaRPr lang="zh-TW" altLang="en-US" sz="2800" dirty="0">
              <a:solidFill>
                <a:srgbClr val="FF0000"/>
              </a:solidFill>
            </a:endParaRPr>
          </a:p>
        </p:txBody>
      </p:sp>
      <p:sp>
        <p:nvSpPr>
          <p:cNvPr id="18" name="矩形 13"/>
          <p:cNvSpPr>
            <a:spLocks noChangeArrowheads="1"/>
          </p:cNvSpPr>
          <p:nvPr/>
        </p:nvSpPr>
        <p:spPr bwMode="auto">
          <a:xfrm>
            <a:off x="3924548" y="3068960"/>
            <a:ext cx="2452916" cy="658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50000"/>
              </a:lnSpc>
              <a:spcBef>
                <a:spcPts val="600"/>
              </a:spcBef>
            </a:pPr>
            <a:r>
              <a:rPr lang="pt-BR" altLang="zh-TW" sz="2800" dirty="0">
                <a:solidFill>
                  <a:srgbClr val="FF0000"/>
                </a:solidFill>
              </a:rPr>
              <a:t> mol = 0.2 mol</a:t>
            </a:r>
            <a:endParaRPr lang="zh-TW" altLang="en-US" sz="2800" dirty="0">
              <a:solidFill>
                <a:srgbClr val="FF0000"/>
              </a:solidFill>
            </a:endParaRPr>
          </a:p>
        </p:txBody>
      </p:sp>
      <p:sp>
        <p:nvSpPr>
          <p:cNvPr id="19" name="矩形 18"/>
          <p:cNvSpPr>
            <a:spLocks noRot="1" noChangeAspect="1" noMove="1" noResize="1" noEditPoints="1" noAdjustHandles="1" noChangeArrowheads="1" noChangeShapeType="1" noTextEdit="1"/>
          </p:cNvSpPr>
          <p:nvPr/>
        </p:nvSpPr>
        <p:spPr>
          <a:xfrm>
            <a:off x="3141698" y="2959177"/>
            <a:ext cx="984565" cy="919291"/>
          </a:xfrm>
          <a:prstGeom prst="rect">
            <a:avLst/>
          </a:prstGeom>
          <a:blipFill rotWithShape="1">
            <a:blip r:embed="rId3"/>
            <a:stretch>
              <a:fillRect/>
            </a:stretch>
          </a:blipFill>
        </p:spPr>
        <p:txBody>
          <a:bodyPr/>
          <a:lstStyle/>
          <a:p>
            <a:pPr eaLnBrk="1" hangingPunct="1">
              <a:lnSpc>
                <a:spcPct val="150000"/>
              </a:lnSpc>
              <a:spcBef>
                <a:spcPts val="600"/>
              </a:spcBef>
              <a:defRPr/>
            </a:pPr>
            <a:r>
              <a:rPr lang="zh-TW" altLang="en-US">
                <a:noFill/>
                <a:latin typeface="Arial" charset="0"/>
                <a:ea typeface="新細明體" charset="-120"/>
              </a:rPr>
              <a:t> </a:t>
            </a:r>
          </a:p>
        </p:txBody>
      </p:sp>
    </p:spTree>
    <p:extLst>
      <p:ext uri="{BB962C8B-B14F-4D97-AF65-F5344CB8AC3E}">
        <p14:creationId xmlns:p14="http://schemas.microsoft.com/office/powerpoint/2010/main" val="1946339044"/>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4"/>
          <p:cNvSpPr>
            <a:spLocks noChangeArrowheads="1"/>
          </p:cNvSpPr>
          <p:nvPr/>
        </p:nvSpPr>
        <p:spPr bwMode="auto">
          <a:xfrm>
            <a:off x="322263" y="675313"/>
            <a:ext cx="5905500" cy="565150"/>
          </a:xfrm>
          <a:prstGeom prst="rect">
            <a:avLst/>
          </a:prstGeom>
          <a:solidFill>
            <a:schemeClr val="bg1">
              <a:alpha val="0"/>
            </a:schemeClr>
          </a:solidFill>
          <a:ln>
            <a:noFill/>
          </a:ln>
          <a:effectLst/>
          <a:extLst/>
        </p:spPr>
        <p:txBody>
          <a:bodyPr>
            <a:spAutoFit/>
          </a:bodyPr>
          <a:lstStyle/>
          <a:p>
            <a:pPr eaLnBrk="1" hangingPunct="1">
              <a:defRPr/>
            </a:pPr>
            <a:r>
              <a:rPr lang="zh-TW" altLang="en-US" sz="3100" b="1" dirty="0">
                <a:solidFill>
                  <a:srgbClr val="CC0000"/>
                </a:solidFill>
                <a:latin typeface="+mj-lt"/>
              </a:rPr>
              <a:t>理論產量、實際產量和百分產率</a:t>
            </a:r>
            <a:endParaRPr lang="en-US" altLang="zh-TW" sz="3100" b="1" dirty="0">
              <a:solidFill>
                <a:srgbClr val="CC0000"/>
              </a:solidFill>
              <a:latin typeface="+mj-lt"/>
            </a:endParaRPr>
          </a:p>
        </p:txBody>
      </p:sp>
      <p:sp>
        <p:nvSpPr>
          <p:cNvPr id="21" name="矩形 4"/>
          <p:cNvSpPr>
            <a:spLocks noChangeArrowheads="1"/>
          </p:cNvSpPr>
          <p:nvPr/>
        </p:nvSpPr>
        <p:spPr bwMode="auto">
          <a:xfrm>
            <a:off x="541338" y="1754813"/>
            <a:ext cx="82804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b="1" dirty="0">
                <a:solidFill>
                  <a:srgbClr val="3399FF"/>
                </a:solidFill>
              </a:rPr>
              <a:t>理論產量</a:t>
            </a:r>
            <a:r>
              <a:rPr lang="zh-TW" altLang="en-US" sz="2800" dirty="0"/>
              <a:t>：若反應完全按照化學方程式來進行，所預測生成物的分量。</a:t>
            </a:r>
          </a:p>
        </p:txBody>
      </p:sp>
      <p:sp>
        <p:nvSpPr>
          <p:cNvPr id="22" name="矩形 4"/>
          <p:cNvSpPr>
            <a:spLocks noChangeArrowheads="1"/>
          </p:cNvSpPr>
          <p:nvPr/>
        </p:nvSpPr>
        <p:spPr bwMode="auto">
          <a:xfrm>
            <a:off x="539750" y="3212976"/>
            <a:ext cx="75612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b="1" dirty="0">
                <a:solidFill>
                  <a:srgbClr val="3399FF"/>
                </a:solidFill>
              </a:rPr>
              <a:t>實際產量</a:t>
            </a:r>
            <a:r>
              <a:rPr lang="zh-TW" altLang="en-US" sz="2800" dirty="0"/>
              <a:t>：反應中</a:t>
            </a:r>
            <a:r>
              <a:rPr lang="zh-TW" altLang="en-US" sz="2800" b="1" dirty="0"/>
              <a:t>實際</a:t>
            </a:r>
            <a:r>
              <a:rPr lang="zh-TW" altLang="en-US" sz="2800" dirty="0"/>
              <a:t>所得生成物的分量。</a:t>
            </a:r>
          </a:p>
        </p:txBody>
      </p:sp>
      <p:grpSp>
        <p:nvGrpSpPr>
          <p:cNvPr id="23" name="Group 16"/>
          <p:cNvGrpSpPr>
            <a:grpSpLocks/>
          </p:cNvGrpSpPr>
          <p:nvPr/>
        </p:nvGrpSpPr>
        <p:grpSpPr bwMode="auto">
          <a:xfrm>
            <a:off x="1907704" y="4005064"/>
            <a:ext cx="5553075" cy="1435100"/>
            <a:chOff x="561" y="1256"/>
            <a:chExt cx="3498" cy="904"/>
          </a:xfrm>
        </p:grpSpPr>
        <p:sp>
          <p:nvSpPr>
            <p:cNvPr id="24" name="AutoShape 9"/>
            <p:cNvSpPr>
              <a:spLocks noChangeArrowheads="1"/>
            </p:cNvSpPr>
            <p:nvPr/>
          </p:nvSpPr>
          <p:spPr bwMode="auto">
            <a:xfrm>
              <a:off x="561" y="1256"/>
              <a:ext cx="3498" cy="904"/>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lang="zh-TW" altLang="en-US">
                <a:latin typeface="Arial" charset="0"/>
              </a:endParaRPr>
            </a:p>
          </p:txBody>
        </p:sp>
        <p:sp>
          <p:nvSpPr>
            <p:cNvPr id="25" name="矩形 24"/>
            <p:cNvSpPr>
              <a:spLocks noRot="1" noChangeAspect="1" noMove="1" noResize="1" noEditPoints="1" noAdjustHandles="1" noChangeArrowheads="1" noChangeShapeType="1" noTextEdit="1"/>
            </p:cNvSpPr>
            <p:nvPr/>
          </p:nvSpPr>
          <p:spPr>
            <a:xfrm>
              <a:off x="787" y="1396"/>
              <a:ext cx="3112" cy="624"/>
            </a:xfrm>
            <a:prstGeom prst="rect">
              <a:avLst/>
            </a:prstGeom>
            <a:blipFill rotWithShape="1">
              <a:blip r:embed="rId3"/>
              <a:stretch>
                <a:fillRect/>
              </a:stretch>
            </a:blipFill>
          </p:spPr>
          <p:txBody>
            <a:bodyPr/>
            <a:lstStyle/>
            <a:p>
              <a:pPr eaLnBrk="1" hangingPunct="1">
                <a:defRPr/>
              </a:pPr>
              <a:r>
                <a:rPr lang="zh-TW" altLang="en-US">
                  <a:noFill/>
                  <a:latin typeface="Arial" charset="0"/>
                  <a:ea typeface="新細明體" charset="-120"/>
                </a:rPr>
                <a:t> </a:t>
              </a:r>
            </a:p>
          </p:txBody>
        </p:sp>
      </p:grpSp>
    </p:spTree>
    <p:extLst>
      <p:ext uri="{BB962C8B-B14F-4D97-AF65-F5344CB8AC3E}">
        <p14:creationId xmlns:p14="http://schemas.microsoft.com/office/powerpoint/2010/main" val="1961648882"/>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矩形 1"/>
          <p:cNvSpPr>
            <a:spLocks noChangeArrowheads="1"/>
          </p:cNvSpPr>
          <p:nvPr/>
        </p:nvSpPr>
        <p:spPr bwMode="auto">
          <a:xfrm>
            <a:off x="250825" y="764828"/>
            <a:ext cx="8712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反應的 </a:t>
            </a:r>
            <a:r>
              <a:rPr lang="zh-TW" altLang="en-US" sz="3200" b="1">
                <a:solidFill>
                  <a:srgbClr val="3399FF"/>
                </a:solidFill>
              </a:rPr>
              <a:t>實際產量通常低於理論產量</a:t>
            </a:r>
            <a:r>
              <a:rPr lang="zh-TW" altLang="en-US" sz="2800"/>
              <a:t>，原因是：</a:t>
            </a:r>
          </a:p>
        </p:txBody>
      </p:sp>
      <p:sp>
        <p:nvSpPr>
          <p:cNvPr id="8" name="Rectangle 19"/>
          <p:cNvSpPr>
            <a:spLocks noChangeArrowheads="1"/>
          </p:cNvSpPr>
          <p:nvPr/>
        </p:nvSpPr>
        <p:spPr bwMode="auto">
          <a:xfrm>
            <a:off x="900113" y="1683990"/>
            <a:ext cx="45354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Clr>
                <a:srgbClr val="00B0F0"/>
              </a:buClr>
              <a:buSzPct val="100000"/>
              <a:buFontTx/>
              <a:buBlip>
                <a:blip r:embed="rId3"/>
              </a:buBlip>
            </a:pPr>
            <a:r>
              <a:rPr lang="zh-TW" altLang="en-US" sz="3200" b="1">
                <a:solidFill>
                  <a:srgbClr val="3399FF"/>
                </a:solidFill>
              </a:rPr>
              <a:t>反應物未能完全反應</a:t>
            </a:r>
            <a:r>
              <a:rPr lang="zh-TW" altLang="en-US" sz="2800"/>
              <a:t>。</a:t>
            </a:r>
            <a:endParaRPr lang="en-US" altLang="zh-TW" sz="2800" b="1"/>
          </a:p>
        </p:txBody>
      </p:sp>
      <p:sp>
        <p:nvSpPr>
          <p:cNvPr id="9" name="Rectangle 19"/>
          <p:cNvSpPr>
            <a:spLocks noChangeArrowheads="1"/>
          </p:cNvSpPr>
          <p:nvPr/>
        </p:nvSpPr>
        <p:spPr bwMode="auto">
          <a:xfrm>
            <a:off x="900113" y="2663478"/>
            <a:ext cx="43195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Clr>
                <a:srgbClr val="00B0F0"/>
              </a:buClr>
              <a:buSzPct val="100000"/>
              <a:buFontTx/>
              <a:buBlip>
                <a:blip r:embed="rId3"/>
              </a:buBlip>
            </a:pPr>
            <a:r>
              <a:rPr lang="zh-TW" altLang="en-US" sz="3200" b="1">
                <a:solidFill>
                  <a:srgbClr val="3399FF"/>
                </a:solidFill>
              </a:rPr>
              <a:t>反應物中含有雜質</a:t>
            </a:r>
            <a:r>
              <a:rPr lang="zh-TW" altLang="en-US" sz="2800"/>
              <a:t>。</a:t>
            </a:r>
            <a:endParaRPr lang="en-US" altLang="zh-TW" sz="2800" b="1"/>
          </a:p>
        </p:txBody>
      </p:sp>
      <p:sp>
        <p:nvSpPr>
          <p:cNvPr id="10" name="Rectangle 19"/>
          <p:cNvSpPr>
            <a:spLocks noChangeArrowheads="1"/>
          </p:cNvSpPr>
          <p:nvPr/>
        </p:nvSpPr>
        <p:spPr bwMode="auto">
          <a:xfrm>
            <a:off x="900113" y="3590578"/>
            <a:ext cx="59769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Clr>
                <a:srgbClr val="00B0F0"/>
              </a:buClr>
              <a:buSzPct val="100000"/>
              <a:buFontTx/>
              <a:buBlip>
                <a:blip r:embed="rId3"/>
              </a:buBlip>
            </a:pPr>
            <a:r>
              <a:rPr lang="zh-TW" altLang="en-US" sz="2800"/>
              <a:t>發生副反應，因而 </a:t>
            </a:r>
            <a:r>
              <a:rPr lang="zh-TW" altLang="en-US" sz="3200" b="1">
                <a:solidFill>
                  <a:srgbClr val="3399FF"/>
                </a:solidFill>
              </a:rPr>
              <a:t>生成副產品</a:t>
            </a:r>
            <a:r>
              <a:rPr lang="zh-TW" altLang="en-US" sz="2800"/>
              <a:t>。</a:t>
            </a:r>
            <a:endParaRPr lang="en-US" altLang="zh-TW" sz="2800" b="1"/>
          </a:p>
        </p:txBody>
      </p:sp>
      <p:sp>
        <p:nvSpPr>
          <p:cNvPr id="11" name="Rectangle 19"/>
          <p:cNvSpPr>
            <a:spLocks noChangeArrowheads="1"/>
          </p:cNvSpPr>
          <p:nvPr/>
        </p:nvSpPr>
        <p:spPr bwMode="auto">
          <a:xfrm>
            <a:off x="900113" y="4573240"/>
            <a:ext cx="79200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Clr>
                <a:srgbClr val="00B0F0"/>
              </a:buClr>
              <a:buSzPct val="100000"/>
              <a:buFontTx/>
              <a:buBlip>
                <a:blip r:embed="rId3"/>
              </a:buBlip>
            </a:pPr>
            <a:r>
              <a:rPr lang="zh-TW" altLang="en-US" sz="2800"/>
              <a:t>部分 </a:t>
            </a:r>
            <a:r>
              <a:rPr lang="zh-TW" altLang="en-US" sz="3200" b="1">
                <a:solidFill>
                  <a:srgbClr val="3399FF"/>
                </a:solidFill>
              </a:rPr>
              <a:t>生成物在不同的實驗步驟中流失  </a:t>
            </a:r>
            <a:r>
              <a:rPr lang="zh-TW" altLang="en-US" sz="2800" b="1">
                <a:solidFill>
                  <a:srgbClr val="3399FF"/>
                </a:solidFill>
              </a:rPr>
              <a:t> </a:t>
            </a:r>
            <a:r>
              <a:rPr lang="en-US" altLang="zh-TW" sz="2800"/>
              <a:t>(</a:t>
            </a:r>
            <a:r>
              <a:rPr lang="zh-TW" altLang="en-US" sz="2800"/>
              <a:t>例如淨化過程</a:t>
            </a:r>
            <a:r>
              <a:rPr lang="en-US" altLang="zh-TW" sz="2800"/>
              <a:t>)</a:t>
            </a:r>
            <a:r>
              <a:rPr lang="en-US" altLang="zh-TW" sz="2800" b="1">
                <a:solidFill>
                  <a:srgbClr val="3399FF"/>
                </a:solidFill>
              </a:rPr>
              <a:t> </a:t>
            </a:r>
            <a:r>
              <a:rPr lang="zh-TW" altLang="en-US" sz="2800"/>
              <a:t>。</a:t>
            </a:r>
            <a:endParaRPr lang="en-US" altLang="zh-TW" sz="2800"/>
          </a:p>
        </p:txBody>
      </p:sp>
    </p:spTree>
    <p:extLst>
      <p:ext uri="{BB962C8B-B14F-4D97-AF65-F5344CB8AC3E}">
        <p14:creationId xmlns:p14="http://schemas.microsoft.com/office/powerpoint/2010/main" val="2635056538"/>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p:cNvSpPr>
            <a:spLocks noChangeArrowheads="1"/>
          </p:cNvSpPr>
          <p:nvPr/>
        </p:nvSpPr>
        <p:spPr bwMode="auto">
          <a:xfrm>
            <a:off x="3275856" y="1988840"/>
            <a:ext cx="2305050" cy="769938"/>
          </a:xfrm>
          <a:prstGeom prst="rect">
            <a:avLst/>
          </a:prstGeom>
          <a:solidFill>
            <a:srgbClr val="00660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latin typeface="Arial" charset="0"/>
              </a:rPr>
              <a:t>第 </a:t>
            </a:r>
            <a:r>
              <a:rPr lang="en-US" altLang="zh-TW" sz="4400" b="1" dirty="0">
                <a:solidFill>
                  <a:schemeClr val="bg1"/>
                </a:solidFill>
                <a:effectLst>
                  <a:outerShdw blurRad="38100" dist="38100" dir="2700000" algn="tl">
                    <a:srgbClr val="000000"/>
                  </a:outerShdw>
                </a:effectLst>
                <a:latin typeface="Arial" charset="0"/>
              </a:rPr>
              <a:t>13</a:t>
            </a:r>
            <a:r>
              <a:rPr lang="en-US" altLang="zh-TW" sz="4400" b="1" dirty="0">
                <a:solidFill>
                  <a:srgbClr val="FFFF00"/>
                </a:solidFill>
                <a:effectLst>
                  <a:outerShdw blurRad="38100" dist="38100" dir="2700000" algn="tl">
                    <a:srgbClr val="000000"/>
                  </a:outerShdw>
                </a:effectLst>
                <a:latin typeface="Arial" charset="0"/>
              </a:rPr>
              <a:t> </a:t>
            </a:r>
            <a:r>
              <a:rPr lang="zh-TW" altLang="en-US" sz="4400" b="1" dirty="0">
                <a:solidFill>
                  <a:srgbClr val="FFFF00"/>
                </a:solidFill>
                <a:effectLst>
                  <a:outerShdw blurRad="38100" dist="38100" dir="2700000" algn="tl">
                    <a:srgbClr val="000000"/>
                  </a:outerShdw>
                </a:effectLst>
                <a:latin typeface="Arial" charset="0"/>
              </a:rPr>
              <a:t>章</a:t>
            </a:r>
            <a:endParaRPr kumimoji="0" lang="en-US" altLang="zh-TW" sz="4400" b="1" dirty="0">
              <a:solidFill>
                <a:srgbClr val="FFFF00"/>
              </a:solidFill>
              <a:effectLst>
                <a:outerShdw blurRad="38100" dist="38100" dir="2700000" algn="tl">
                  <a:srgbClr val="000000"/>
                </a:outerShdw>
              </a:effectLst>
              <a:latin typeface="+mn-lt"/>
              <a:ea typeface="+mn-ea"/>
            </a:endParaRPr>
          </a:p>
        </p:txBody>
      </p:sp>
      <p:sp>
        <p:nvSpPr>
          <p:cNvPr id="12" name="Rectangle 4"/>
          <p:cNvSpPr>
            <a:spLocks noChangeArrowheads="1"/>
          </p:cNvSpPr>
          <p:nvPr/>
        </p:nvSpPr>
        <p:spPr bwMode="auto">
          <a:xfrm>
            <a:off x="2483768" y="3147690"/>
            <a:ext cx="4140200" cy="641350"/>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600" b="1" dirty="0">
                <a:solidFill>
                  <a:srgbClr val="006600"/>
                </a:solidFill>
                <a:latin typeface="+mn-lt"/>
                <a:ea typeface="+mn-ea"/>
              </a:rPr>
              <a:t>金屬的</a:t>
            </a:r>
            <a:r>
              <a:rPr kumimoji="0" lang="zh-TW" altLang="en-US" sz="3600" b="1" dirty="0">
                <a:solidFill>
                  <a:srgbClr val="006600"/>
                </a:solidFill>
                <a:latin typeface="Calibri" pitchFamily="34" charset="0"/>
              </a:rPr>
              <a:t>腐蝕和保護</a:t>
            </a:r>
            <a:endParaRPr kumimoji="0" lang="en-US" altLang="zh-TW" sz="3600" b="1" dirty="0">
              <a:solidFill>
                <a:srgbClr val="006600"/>
              </a:solidFill>
              <a:latin typeface="+mn-lt"/>
              <a:ea typeface="+mn-ea"/>
            </a:endParaRPr>
          </a:p>
        </p:txBody>
      </p:sp>
    </p:spTree>
    <p:extLst>
      <p:ext uri="{BB962C8B-B14F-4D97-AF65-F5344CB8AC3E}">
        <p14:creationId xmlns:p14="http://schemas.microsoft.com/office/powerpoint/2010/main" val="2363141044"/>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8"/>
          <p:cNvSpPr>
            <a:spLocks noChangeArrowheads="1"/>
          </p:cNvSpPr>
          <p:nvPr/>
        </p:nvSpPr>
        <p:spPr bwMode="auto">
          <a:xfrm>
            <a:off x="971600" y="3789040"/>
            <a:ext cx="6840537"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金屬的</a:t>
            </a:r>
            <a:r>
              <a:rPr lang="zh-TW" altLang="en-US" sz="2800" b="1" dirty="0"/>
              <a:t>活性越高</a:t>
            </a:r>
            <a:r>
              <a:rPr lang="zh-TW" altLang="en-US" sz="2800" dirty="0"/>
              <a:t>，就會腐蝕得 </a:t>
            </a:r>
            <a:r>
              <a:rPr lang="zh-TW" altLang="en-US" sz="3200" b="1" u="sng" dirty="0">
                <a:solidFill>
                  <a:srgbClr val="FF0000"/>
                </a:solidFill>
              </a:rPr>
              <a:t>越快</a:t>
            </a:r>
            <a:r>
              <a:rPr lang="zh-TW" altLang="en-US" sz="2800" dirty="0"/>
              <a:t>。</a:t>
            </a:r>
            <a:endParaRPr kumimoji="0" lang="en-US" altLang="zh-TW" sz="2800" b="1" dirty="0">
              <a:cs typeface="Arial" pitchFamily="34" charset="0"/>
            </a:endParaRPr>
          </a:p>
        </p:txBody>
      </p:sp>
      <p:grpSp>
        <p:nvGrpSpPr>
          <p:cNvPr id="15" name="Group 8"/>
          <p:cNvGrpSpPr>
            <a:grpSpLocks/>
          </p:cNvGrpSpPr>
          <p:nvPr/>
        </p:nvGrpSpPr>
        <p:grpSpPr bwMode="auto">
          <a:xfrm>
            <a:off x="584102" y="1772816"/>
            <a:ext cx="8064064" cy="1058012"/>
            <a:chOff x="158" y="694"/>
            <a:chExt cx="5352" cy="378"/>
          </a:xfrm>
        </p:grpSpPr>
        <p:sp>
          <p:nvSpPr>
            <p:cNvPr id="16" name="AutoShape 9"/>
            <p:cNvSpPr>
              <a:spLocks noChangeArrowheads="1"/>
            </p:cNvSpPr>
            <p:nvPr/>
          </p:nvSpPr>
          <p:spPr bwMode="auto">
            <a:xfrm>
              <a:off x="158" y="694"/>
              <a:ext cx="5352" cy="378"/>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endParaRPr lang="zh-TW" altLang="en-US" sz="1800"/>
            </a:p>
          </p:txBody>
        </p:sp>
        <p:sp>
          <p:nvSpPr>
            <p:cNvPr id="17" name="Text Box 10"/>
            <p:cNvSpPr txBox="1">
              <a:spLocks noChangeArrowheads="1"/>
            </p:cNvSpPr>
            <p:nvPr/>
          </p:nvSpPr>
          <p:spPr bwMode="auto">
            <a:xfrm>
              <a:off x="331" y="709"/>
              <a:ext cx="5113"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800" b="1" dirty="0"/>
                <a:t>腐蝕作用</a:t>
              </a:r>
              <a:r>
                <a:rPr lang="zh-TW" altLang="en-US" sz="2800" dirty="0"/>
                <a:t>是指金屬與 </a:t>
              </a:r>
              <a:r>
                <a:rPr lang="zh-TW" altLang="en-US" sz="3200" b="1" u="sng" dirty="0">
                  <a:solidFill>
                    <a:srgbClr val="FF0000"/>
                  </a:solidFill>
                </a:rPr>
                <a:t>空氣</a:t>
              </a:r>
              <a:r>
                <a:rPr lang="zh-TW" altLang="en-US" sz="2800" dirty="0"/>
                <a:t>、</a:t>
              </a:r>
              <a:r>
                <a:rPr lang="zh-TW" altLang="en-US" sz="3200" b="1" u="sng" dirty="0">
                  <a:solidFill>
                    <a:srgbClr val="FF0000"/>
                  </a:solidFill>
                </a:rPr>
                <a:t>水</a:t>
              </a:r>
              <a:r>
                <a:rPr lang="zh-TW" altLang="en-US" sz="3200" dirty="0">
                  <a:solidFill>
                    <a:srgbClr val="FF0000"/>
                  </a:solidFill>
                </a:rPr>
                <a:t> </a:t>
              </a:r>
              <a:r>
                <a:rPr lang="zh-TW" altLang="en-US" sz="2800" dirty="0"/>
                <a:t>或環境中的其他物質反應，而逐漸受到破壞的過程。</a:t>
              </a:r>
              <a:endParaRPr lang="en-US" altLang="zh-TW" sz="2800" dirty="0">
                <a:cs typeface="Arial" pitchFamily="34" charset="0"/>
              </a:endParaRPr>
            </a:p>
          </p:txBody>
        </p:sp>
      </p:grpSp>
    </p:spTree>
    <p:extLst>
      <p:ext uri="{BB962C8B-B14F-4D97-AF65-F5344CB8AC3E}">
        <p14:creationId xmlns:p14="http://schemas.microsoft.com/office/powerpoint/2010/main" val="4010438267"/>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5"/>
          <p:cNvSpPr>
            <a:spLocks noChangeArrowheads="1"/>
          </p:cNvSpPr>
          <p:nvPr/>
        </p:nvSpPr>
        <p:spPr bwMode="auto">
          <a:xfrm>
            <a:off x="683444" y="1059458"/>
            <a:ext cx="4392612"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3200" b="1" dirty="0" smtClean="0">
                <a:solidFill>
                  <a:srgbClr val="006600"/>
                </a:solidFill>
                <a:cs typeface="Arial" pitchFamily="34" charset="0"/>
              </a:rPr>
              <a:t>鐵</a:t>
            </a:r>
            <a:r>
              <a:rPr kumimoji="0" lang="zh-TW" altLang="en-US" sz="3200" b="1" dirty="0">
                <a:solidFill>
                  <a:srgbClr val="006600"/>
                </a:solidFill>
                <a:cs typeface="Arial" pitchFamily="34" charset="0"/>
              </a:rPr>
              <a:t>的腐蝕 </a:t>
            </a:r>
            <a:r>
              <a:rPr kumimoji="0" lang="en-US" altLang="zh-TW" sz="3200" b="1" dirty="0">
                <a:solidFill>
                  <a:srgbClr val="006600"/>
                </a:solidFill>
                <a:cs typeface="Arial" pitchFamily="34" charset="0"/>
              </a:rPr>
              <a:t>― </a:t>
            </a:r>
            <a:r>
              <a:rPr kumimoji="0" lang="zh-TW" altLang="en-US" sz="3600" b="1" u="sng" dirty="0">
                <a:solidFill>
                  <a:srgbClr val="FF0000"/>
                </a:solidFill>
                <a:cs typeface="Arial" pitchFamily="34" charset="0"/>
              </a:rPr>
              <a:t>銹蝕</a:t>
            </a:r>
            <a:endParaRPr kumimoji="0" lang="en-US" altLang="zh-TW" sz="3600" b="1" u="sng" dirty="0">
              <a:solidFill>
                <a:srgbClr val="FF0000"/>
              </a:solidFill>
              <a:cs typeface="Arial" pitchFamily="34" charset="0"/>
            </a:endParaRPr>
          </a:p>
        </p:txBody>
      </p:sp>
      <p:grpSp>
        <p:nvGrpSpPr>
          <p:cNvPr id="9" name="Group 8"/>
          <p:cNvGrpSpPr>
            <a:grpSpLocks/>
          </p:cNvGrpSpPr>
          <p:nvPr/>
        </p:nvGrpSpPr>
        <p:grpSpPr bwMode="auto">
          <a:xfrm>
            <a:off x="653024" y="2492896"/>
            <a:ext cx="8089789" cy="1134025"/>
            <a:chOff x="158" y="694"/>
            <a:chExt cx="5021" cy="405"/>
          </a:xfrm>
        </p:grpSpPr>
        <p:sp>
          <p:nvSpPr>
            <p:cNvPr id="12" name="AutoShape 9"/>
            <p:cNvSpPr>
              <a:spLocks noChangeArrowheads="1"/>
            </p:cNvSpPr>
            <p:nvPr/>
          </p:nvSpPr>
          <p:spPr bwMode="auto">
            <a:xfrm>
              <a:off x="158" y="694"/>
              <a:ext cx="5021" cy="40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endParaRPr lang="zh-TW" altLang="en-US" sz="1800"/>
            </a:p>
          </p:txBody>
        </p:sp>
        <p:sp>
          <p:nvSpPr>
            <p:cNvPr id="14" name="Text Box 10"/>
            <p:cNvSpPr txBox="1">
              <a:spLocks noChangeArrowheads="1"/>
            </p:cNvSpPr>
            <p:nvPr/>
          </p:nvSpPr>
          <p:spPr bwMode="auto">
            <a:xfrm>
              <a:off x="289" y="709"/>
              <a:ext cx="4842" cy="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800">
                  <a:cs typeface="Arial" pitchFamily="34" charset="0"/>
                </a:rPr>
                <a:t>鐵的腐蝕稱為銹蝕。要使銹蝕發生，</a:t>
              </a:r>
              <a:r>
                <a:rPr lang="zh-TW" altLang="en-US" sz="3200" b="1" u="sng">
                  <a:solidFill>
                    <a:srgbClr val="FF0000"/>
                  </a:solidFill>
                  <a:cs typeface="Arial" pitchFamily="34" charset="0"/>
                </a:rPr>
                <a:t>水</a:t>
              </a:r>
              <a:r>
                <a:rPr lang="zh-TW" altLang="en-US" sz="3200">
                  <a:solidFill>
                    <a:srgbClr val="FF0000"/>
                  </a:solidFill>
                  <a:cs typeface="Arial" pitchFamily="34" charset="0"/>
                </a:rPr>
                <a:t> </a:t>
              </a:r>
              <a:r>
                <a:rPr lang="zh-TW" altLang="en-US" sz="2800">
                  <a:cs typeface="Arial" pitchFamily="34" charset="0"/>
                </a:rPr>
                <a:t>和 </a:t>
              </a:r>
              <a:r>
                <a:rPr lang="zh-TW" altLang="en-US" sz="3200" b="1" u="sng">
                  <a:solidFill>
                    <a:srgbClr val="FF0000"/>
                  </a:solidFill>
                  <a:cs typeface="Arial" pitchFamily="34" charset="0"/>
                </a:rPr>
                <a:t>空氣</a:t>
              </a:r>
              <a:r>
                <a:rPr lang="en-US" altLang="zh-TW" sz="2800" b="1">
                  <a:cs typeface="Arial" pitchFamily="34" charset="0"/>
                </a:rPr>
                <a:t>(</a:t>
              </a:r>
              <a:r>
                <a:rPr lang="zh-TW" altLang="en-US" sz="2800" b="1">
                  <a:cs typeface="Arial" pitchFamily="34" charset="0"/>
                </a:rPr>
                <a:t>氧</a:t>
              </a:r>
              <a:r>
                <a:rPr lang="en-US" altLang="zh-TW" sz="2800" b="1">
                  <a:cs typeface="Arial" pitchFamily="34" charset="0"/>
                </a:rPr>
                <a:t>)</a:t>
              </a:r>
              <a:r>
                <a:rPr lang="zh-TW" altLang="en-US" sz="2800">
                  <a:cs typeface="Arial" pitchFamily="34" charset="0"/>
                </a:rPr>
                <a:t>必須同時存在。</a:t>
              </a:r>
              <a:endParaRPr lang="en-US" altLang="zh-TW" sz="2800">
                <a:cs typeface="Arial" pitchFamily="34" charset="0"/>
              </a:endParaRPr>
            </a:p>
          </p:txBody>
        </p:sp>
      </p:grpSp>
    </p:spTree>
    <p:extLst>
      <p:ext uri="{BB962C8B-B14F-4D97-AF65-F5344CB8AC3E}">
        <p14:creationId xmlns:p14="http://schemas.microsoft.com/office/powerpoint/2010/main" val="4022055259"/>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4"/>
          <p:cNvSpPr>
            <a:spLocks noChangeArrowheads="1"/>
          </p:cNvSpPr>
          <p:nvPr/>
        </p:nvSpPr>
        <p:spPr bwMode="auto">
          <a:xfrm>
            <a:off x="179388" y="423863"/>
            <a:ext cx="46799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3200" b="1">
                <a:solidFill>
                  <a:srgbClr val="CC0000"/>
                </a:solidFill>
                <a:latin typeface="Calibri" pitchFamily="34" charset="0"/>
              </a:rPr>
              <a:t>銹蝕所牽涉的化學原理</a:t>
            </a:r>
            <a:endParaRPr lang="en-US" altLang="zh-TW" sz="3200" b="1">
              <a:solidFill>
                <a:srgbClr val="CC0000"/>
              </a:solidFill>
              <a:latin typeface="Calibri" pitchFamily="34" charset="0"/>
            </a:endParaRPr>
          </a:p>
        </p:txBody>
      </p:sp>
      <p:sp>
        <p:nvSpPr>
          <p:cNvPr id="12" name="Rectangle 38"/>
          <p:cNvSpPr>
            <a:spLocks noChangeArrowheads="1"/>
          </p:cNvSpPr>
          <p:nvPr/>
        </p:nvSpPr>
        <p:spPr bwMode="auto">
          <a:xfrm>
            <a:off x="250825" y="1484784"/>
            <a:ext cx="8642350"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在銹蝕的初期，部分鐵原子失去電子而成為 </a:t>
            </a:r>
            <a:r>
              <a:rPr lang="zh-TW" altLang="en-US" sz="3200" b="1" u="sng">
                <a:solidFill>
                  <a:srgbClr val="FF0000"/>
                </a:solidFill>
              </a:rPr>
              <a:t>鐵</a:t>
            </a:r>
            <a:r>
              <a:rPr lang="en-US" altLang="zh-TW" sz="3200" b="1" u="sng">
                <a:solidFill>
                  <a:srgbClr val="FF0000"/>
                </a:solidFill>
              </a:rPr>
              <a:t>(II) </a:t>
            </a:r>
            <a:r>
              <a:rPr lang="zh-TW" altLang="en-US" sz="3200" b="1" u="sng">
                <a:solidFill>
                  <a:srgbClr val="FF0000"/>
                </a:solidFill>
              </a:rPr>
              <a:t>離子</a:t>
            </a:r>
            <a:r>
              <a:rPr lang="zh-TW" altLang="en-US" sz="2800" b="1"/>
              <a:t> </a:t>
            </a:r>
            <a:r>
              <a:rPr lang="en-US" altLang="zh-TW" sz="2800"/>
              <a:t>(Fe</a:t>
            </a:r>
            <a:r>
              <a:rPr lang="en-US" altLang="zh-TW" sz="2800" baseline="30000"/>
              <a:t>2+</a:t>
            </a:r>
            <a:r>
              <a:rPr lang="en-US" altLang="zh-TW" sz="2800"/>
              <a:t>(aq))</a:t>
            </a:r>
            <a:r>
              <a:rPr lang="zh-TW" altLang="en-US" sz="2800"/>
              <a:t>。</a:t>
            </a:r>
            <a:endParaRPr kumimoji="0" lang="en-US" altLang="zh-TW" sz="2800">
              <a:cs typeface="Arial" pitchFamily="34" charset="0"/>
            </a:endParaRPr>
          </a:p>
        </p:txBody>
      </p:sp>
      <p:sp>
        <p:nvSpPr>
          <p:cNvPr id="11" name="Rectangle 1"/>
          <p:cNvSpPr>
            <a:spLocks noChangeArrowheads="1"/>
          </p:cNvSpPr>
          <p:nvPr/>
        </p:nvSpPr>
        <p:spPr bwMode="auto">
          <a:xfrm>
            <a:off x="2544763" y="2610321"/>
            <a:ext cx="3827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en-US" altLang="zh-TW" sz="2800"/>
              <a:t>Fe(s) </a:t>
            </a:r>
            <a:r>
              <a:rPr lang="en-US" altLang="zh-TW" sz="2800">
                <a:sym typeface="Symbol" pitchFamily="18" charset="2"/>
              </a:rPr>
              <a:t></a:t>
            </a:r>
            <a:r>
              <a:rPr lang="en-US" altLang="zh-TW" sz="2800"/>
              <a:t> Fe</a:t>
            </a:r>
            <a:r>
              <a:rPr lang="en-US" altLang="zh-TW" sz="2800" baseline="30000"/>
              <a:t>2+</a:t>
            </a:r>
            <a:r>
              <a:rPr lang="en-US" altLang="zh-TW" sz="2800"/>
              <a:t>(aq) + 2e</a:t>
            </a:r>
            <a:r>
              <a:rPr lang="en-US" altLang="zh-TW" sz="2800" baseline="30000"/>
              <a:t>–</a:t>
            </a:r>
          </a:p>
        </p:txBody>
      </p:sp>
      <p:sp>
        <p:nvSpPr>
          <p:cNvPr id="13" name="Rectangle 38"/>
          <p:cNvSpPr>
            <a:spLocks noChangeArrowheads="1"/>
          </p:cNvSpPr>
          <p:nvPr/>
        </p:nvSpPr>
        <p:spPr bwMode="auto">
          <a:xfrm>
            <a:off x="250825" y="3427884"/>
            <a:ext cx="8642350"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釋出的電子與溶於水中的氧和水結合，形成 </a:t>
            </a:r>
            <a:r>
              <a:rPr lang="zh-TW" altLang="en-US" sz="3200" b="1" u="sng">
                <a:solidFill>
                  <a:srgbClr val="FF0000"/>
                </a:solidFill>
              </a:rPr>
              <a:t>氫氧離子</a:t>
            </a:r>
            <a:r>
              <a:rPr lang="zh-TW" altLang="en-US" sz="2800" b="1"/>
              <a:t> </a:t>
            </a:r>
            <a:r>
              <a:rPr lang="en-US" altLang="zh-TW" sz="2800"/>
              <a:t>(OH</a:t>
            </a:r>
            <a:r>
              <a:rPr lang="en-US" altLang="zh-TW" sz="2800" baseline="30000"/>
              <a:t>– </a:t>
            </a:r>
            <a:r>
              <a:rPr lang="en-US" altLang="zh-TW" sz="2800"/>
              <a:t>(aq))</a:t>
            </a:r>
            <a:r>
              <a:rPr lang="zh-TW" altLang="en-US" sz="2800"/>
              <a:t>。</a:t>
            </a:r>
            <a:endParaRPr kumimoji="0" lang="en-US" altLang="zh-TW" sz="2800">
              <a:cs typeface="Arial" pitchFamily="34" charset="0"/>
            </a:endParaRPr>
          </a:p>
        </p:txBody>
      </p:sp>
      <p:grpSp>
        <p:nvGrpSpPr>
          <p:cNvPr id="15368" name="群組 17"/>
          <p:cNvGrpSpPr>
            <a:grpSpLocks/>
          </p:cNvGrpSpPr>
          <p:nvPr/>
        </p:nvGrpSpPr>
        <p:grpSpPr bwMode="auto">
          <a:xfrm>
            <a:off x="1762125" y="4520084"/>
            <a:ext cx="6102350" cy="914400"/>
            <a:chOff x="1204490" y="1866835"/>
            <a:chExt cx="6103814" cy="914930"/>
          </a:xfrm>
        </p:grpSpPr>
        <p:sp>
          <p:nvSpPr>
            <p:cNvPr id="16394" name="Rectangle 1"/>
            <p:cNvSpPr>
              <a:spLocks noChangeArrowheads="1"/>
            </p:cNvSpPr>
            <p:nvPr/>
          </p:nvSpPr>
          <p:spPr bwMode="auto">
            <a:xfrm>
              <a:off x="1547832" y="2060369"/>
              <a:ext cx="5760472" cy="51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en-US" altLang="zh-TW" sz="2800"/>
                <a:t>O</a:t>
              </a:r>
              <a:r>
                <a:rPr lang="en-US" altLang="zh-TW" sz="2800" baseline="-25000"/>
                <a:t>2</a:t>
              </a:r>
              <a:r>
                <a:rPr lang="en-US" altLang="zh-TW" sz="2800"/>
                <a:t>(aq) + H</a:t>
              </a:r>
              <a:r>
                <a:rPr lang="en-US" altLang="zh-TW" sz="2800" baseline="-25000"/>
                <a:t>2</a:t>
              </a:r>
              <a:r>
                <a:rPr lang="en-US" altLang="zh-TW" sz="2800"/>
                <a:t>O(</a:t>
              </a:r>
              <a:r>
                <a:rPr kumimoji="0" lang="en-US" altLang="zh-TW" sz="2800">
                  <a:latin typeface="Times New Roman" pitchFamily="18" charset="0"/>
                  <a:cs typeface="Times New Roman" pitchFamily="18" charset="0"/>
                </a:rPr>
                <a:t>ℓ</a:t>
              </a:r>
              <a:r>
                <a:rPr lang="en-US" altLang="zh-TW" sz="2800"/>
                <a:t>) + 2e</a:t>
              </a:r>
              <a:r>
                <a:rPr lang="en-US" altLang="zh-TW" sz="2800" baseline="30000"/>
                <a:t>–</a:t>
              </a:r>
              <a:r>
                <a:rPr lang="en-US" altLang="zh-TW" sz="2800"/>
                <a:t> </a:t>
              </a:r>
              <a:r>
                <a:rPr lang="en-US" altLang="zh-TW" sz="2800">
                  <a:sym typeface="Symbol" pitchFamily="18" charset="2"/>
                </a:rPr>
                <a:t></a:t>
              </a:r>
              <a:r>
                <a:rPr lang="en-US" altLang="zh-TW" sz="2800"/>
                <a:t> 2OH</a:t>
              </a:r>
              <a:r>
                <a:rPr lang="en-US" altLang="zh-TW" sz="2800" baseline="30000"/>
                <a:t>–</a:t>
              </a:r>
              <a:r>
                <a:rPr lang="en-US" altLang="zh-TW" sz="2800"/>
                <a:t>(aq)</a:t>
              </a:r>
              <a:endParaRPr lang="en-US" altLang="zh-TW" sz="2800" baseline="30000"/>
            </a:p>
          </p:txBody>
        </p:sp>
        <p:sp>
          <p:nvSpPr>
            <p:cNvPr id="20" name="文字方塊 19"/>
            <p:cNvSpPr txBox="1">
              <a:spLocks noRot="1" noChangeAspect="1" noMove="1" noResize="1" noEditPoints="1" noAdjustHandles="1" noChangeArrowheads="1" noChangeShapeType="1" noTextEdit="1"/>
            </p:cNvSpPr>
            <p:nvPr/>
          </p:nvSpPr>
          <p:spPr>
            <a:xfrm>
              <a:off x="1204871" y="1864993"/>
              <a:ext cx="484428" cy="914930"/>
            </a:xfrm>
            <a:prstGeom prst="rect">
              <a:avLst/>
            </a:prstGeom>
            <a:blipFill rotWithShape="1">
              <a:blip r:embed="rId3"/>
              <a:stretch>
                <a:fillRect/>
              </a:stretch>
            </a:blipFill>
          </p:spPr>
          <p:txBody>
            <a:bodyPr/>
            <a:lstStyle/>
            <a:p>
              <a:pPr eaLnBrk="1" hangingPunct="1">
                <a:defRPr/>
              </a:pPr>
              <a:r>
                <a:rPr lang="zh-TW" altLang="en-US" sz="1800">
                  <a:noFill/>
                  <a:latin typeface="Arial" charset="0"/>
                </a:rPr>
                <a:t> </a:t>
              </a:r>
            </a:p>
          </p:txBody>
        </p:sp>
      </p:grpSp>
      <p:grpSp>
        <p:nvGrpSpPr>
          <p:cNvPr id="14" name="Group 15"/>
          <p:cNvGrpSpPr>
            <a:grpSpLocks/>
          </p:cNvGrpSpPr>
          <p:nvPr/>
        </p:nvGrpSpPr>
        <p:grpSpPr bwMode="auto">
          <a:xfrm>
            <a:off x="1762506" y="5830246"/>
            <a:ext cx="5976788" cy="548132"/>
            <a:chOff x="109" y="737"/>
            <a:chExt cx="5583" cy="382"/>
          </a:xfrm>
        </p:grpSpPr>
        <p:sp>
          <p:nvSpPr>
            <p:cNvPr id="15" name="Rectangle 87"/>
            <p:cNvSpPr>
              <a:spLocks noChangeArrowheads="1"/>
            </p:cNvSpPr>
            <p:nvPr/>
          </p:nvSpPr>
          <p:spPr bwMode="auto">
            <a:xfrm>
              <a:off x="109" y="738"/>
              <a:ext cx="5579" cy="381"/>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endParaRPr lang="zh-TW" altLang="zh-TW">
                <a:latin typeface="Times New Roman" pitchFamily="18" charset="0"/>
              </a:endParaRPr>
            </a:p>
          </p:txBody>
        </p:sp>
        <p:sp>
          <p:nvSpPr>
            <p:cNvPr id="17" name="Text Box 11"/>
            <p:cNvSpPr txBox="1">
              <a:spLocks noChangeArrowheads="1"/>
            </p:cNvSpPr>
            <p:nvPr/>
          </p:nvSpPr>
          <p:spPr bwMode="auto">
            <a:xfrm>
              <a:off x="113" y="737"/>
              <a:ext cx="557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800" dirty="0"/>
                <a:t>銹蝕過程涉及氧化還原反應</a:t>
              </a:r>
              <a:r>
                <a:rPr lang="zh-TW" altLang="en-US" sz="2800" dirty="0" smtClean="0"/>
                <a:t>。</a:t>
              </a:r>
              <a:endParaRPr lang="zh-TW" altLang="en-US" sz="2800" dirty="0"/>
            </a:p>
          </p:txBody>
        </p:sp>
      </p:grpSp>
    </p:spTree>
    <p:extLst>
      <p:ext uri="{BB962C8B-B14F-4D97-AF65-F5344CB8AC3E}">
        <p14:creationId xmlns:p14="http://schemas.microsoft.com/office/powerpoint/2010/main" val="1743297197"/>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圖片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68933" y="683320"/>
            <a:ext cx="5567363" cy="303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群組 12"/>
          <p:cNvGrpSpPr>
            <a:grpSpLocks/>
          </p:cNvGrpSpPr>
          <p:nvPr/>
        </p:nvGrpSpPr>
        <p:grpSpPr bwMode="auto">
          <a:xfrm>
            <a:off x="1691158" y="665857"/>
            <a:ext cx="5522913" cy="3051175"/>
            <a:chOff x="454249" y="677938"/>
            <a:chExt cx="4643458" cy="2476349"/>
          </a:xfrm>
        </p:grpSpPr>
        <p:pic>
          <p:nvPicPr>
            <p:cNvPr id="18441" name="Picture 11" descr="D:\Shared\From Judy\2nd Figures\Chem 13 pics\d13017_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249" y="677938"/>
              <a:ext cx="4643458" cy="2476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42" name="矩形 14"/>
            <p:cNvSpPr>
              <a:spLocks noChangeArrowheads="1"/>
            </p:cNvSpPr>
            <p:nvPr/>
          </p:nvSpPr>
          <p:spPr bwMode="auto">
            <a:xfrm>
              <a:off x="468313" y="930315"/>
              <a:ext cx="586560" cy="324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空氣</a:t>
              </a:r>
            </a:p>
          </p:txBody>
        </p:sp>
        <p:sp>
          <p:nvSpPr>
            <p:cNvPr id="18443" name="矩形 15"/>
            <p:cNvSpPr>
              <a:spLocks noChangeArrowheads="1"/>
            </p:cNvSpPr>
            <p:nvPr/>
          </p:nvSpPr>
          <p:spPr bwMode="auto">
            <a:xfrm>
              <a:off x="468313" y="1220401"/>
              <a:ext cx="586560" cy="324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水膜</a:t>
              </a:r>
            </a:p>
          </p:txBody>
        </p:sp>
        <p:sp>
          <p:nvSpPr>
            <p:cNvPr id="18444" name="矩形 16"/>
            <p:cNvSpPr>
              <a:spLocks noChangeArrowheads="1"/>
            </p:cNvSpPr>
            <p:nvPr/>
          </p:nvSpPr>
          <p:spPr bwMode="auto">
            <a:xfrm>
              <a:off x="468313" y="1916113"/>
              <a:ext cx="370913" cy="324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鐵</a:t>
              </a:r>
            </a:p>
          </p:txBody>
        </p:sp>
        <p:sp>
          <p:nvSpPr>
            <p:cNvPr id="18445" name="矩形 17"/>
            <p:cNvSpPr>
              <a:spLocks noChangeArrowheads="1"/>
            </p:cNvSpPr>
            <p:nvPr/>
          </p:nvSpPr>
          <p:spPr bwMode="auto">
            <a:xfrm>
              <a:off x="2254359" y="2284784"/>
              <a:ext cx="1664796" cy="324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電子的流動方向</a:t>
              </a:r>
            </a:p>
          </p:txBody>
        </p:sp>
      </p:grpSp>
      <p:sp>
        <p:nvSpPr>
          <p:cNvPr id="4" name="Rectangle 38"/>
          <p:cNvSpPr>
            <a:spLocks noChangeArrowheads="1"/>
          </p:cNvSpPr>
          <p:nvPr/>
        </p:nvSpPr>
        <p:spPr bwMode="auto">
          <a:xfrm>
            <a:off x="250825" y="4349651"/>
            <a:ext cx="8642350"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4"/>
              </a:buBlip>
            </a:pPr>
            <a:r>
              <a:rPr lang="zh-TW" altLang="en-US" sz="2800"/>
              <a:t>生成的 </a:t>
            </a:r>
            <a:r>
              <a:rPr lang="en-US" altLang="zh-TW" sz="2800"/>
              <a:t>Fe</a:t>
            </a:r>
            <a:r>
              <a:rPr lang="en-US" altLang="zh-TW" sz="2800" baseline="30000"/>
              <a:t>2+</a:t>
            </a:r>
            <a:r>
              <a:rPr lang="en-US" altLang="zh-TW" sz="2800"/>
              <a:t>(aq) </a:t>
            </a:r>
            <a:r>
              <a:rPr lang="zh-TW" altLang="en-US" sz="2800"/>
              <a:t>和 </a:t>
            </a:r>
            <a:r>
              <a:rPr lang="en-US" altLang="zh-TW" sz="2800"/>
              <a:t>OH</a:t>
            </a:r>
            <a:r>
              <a:rPr lang="en-US" altLang="zh-TW" sz="2800" baseline="30000"/>
              <a:t>–</a:t>
            </a:r>
            <a:r>
              <a:rPr lang="en-US" altLang="zh-TW" sz="2800"/>
              <a:t>(aq) </a:t>
            </a:r>
            <a:r>
              <a:rPr lang="zh-TW" altLang="en-US" sz="2800"/>
              <a:t>離子在水膜中結合，形成 </a:t>
            </a:r>
            <a:r>
              <a:rPr lang="zh-TW" altLang="en-US" sz="3200" b="1" u="sng">
                <a:solidFill>
                  <a:srgbClr val="FF0000"/>
                </a:solidFill>
              </a:rPr>
              <a:t>氫氧化鐵</a:t>
            </a:r>
            <a:r>
              <a:rPr lang="en-US" altLang="zh-TW" sz="3200" b="1" u="sng">
                <a:solidFill>
                  <a:srgbClr val="FF0000"/>
                </a:solidFill>
              </a:rPr>
              <a:t>(II) </a:t>
            </a:r>
            <a:r>
              <a:rPr lang="zh-TW" altLang="en-US" sz="3200" b="1" u="sng">
                <a:solidFill>
                  <a:srgbClr val="FF0000"/>
                </a:solidFill>
              </a:rPr>
              <a:t>沉澱</a:t>
            </a:r>
            <a:r>
              <a:rPr lang="zh-TW" altLang="en-US" sz="2800"/>
              <a:t> </a:t>
            </a:r>
            <a:r>
              <a:rPr lang="en-US" altLang="zh-TW" sz="2800"/>
              <a:t>(Fe(OH)</a:t>
            </a:r>
            <a:r>
              <a:rPr lang="en-US" altLang="zh-TW" sz="2800" baseline="-25000"/>
              <a:t>2</a:t>
            </a:r>
            <a:r>
              <a:rPr lang="en-US" altLang="zh-TW" sz="2800"/>
              <a:t>(s))</a:t>
            </a:r>
            <a:r>
              <a:rPr lang="zh-TW" altLang="en-US" sz="2800"/>
              <a:t>。</a:t>
            </a:r>
            <a:endParaRPr kumimoji="0" lang="en-US" altLang="zh-TW" sz="2800">
              <a:cs typeface="Arial" pitchFamily="34" charset="0"/>
            </a:endParaRPr>
          </a:p>
        </p:txBody>
      </p:sp>
      <p:sp>
        <p:nvSpPr>
          <p:cNvPr id="17" name="Rectangle 2"/>
          <p:cNvSpPr>
            <a:spLocks noChangeArrowheads="1"/>
          </p:cNvSpPr>
          <p:nvPr/>
        </p:nvSpPr>
        <p:spPr bwMode="auto">
          <a:xfrm>
            <a:off x="1792288" y="5502176"/>
            <a:ext cx="57038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en-US" altLang="zh-TW" sz="2800"/>
              <a:t>Fe</a:t>
            </a:r>
            <a:r>
              <a:rPr lang="en-US" altLang="zh-TW" sz="2800" baseline="30000"/>
              <a:t>2+</a:t>
            </a:r>
            <a:r>
              <a:rPr lang="en-US" altLang="zh-TW" sz="2800"/>
              <a:t>(aq) + 2OH</a:t>
            </a:r>
            <a:r>
              <a:rPr lang="en-US" altLang="zh-TW" sz="2800" baseline="30000"/>
              <a:t>–</a:t>
            </a:r>
            <a:r>
              <a:rPr lang="en-US" altLang="zh-TW" sz="2800"/>
              <a:t>(aq) </a:t>
            </a:r>
            <a:r>
              <a:rPr lang="en-US" altLang="zh-TW" sz="2800">
                <a:sym typeface="Symbol" pitchFamily="18" charset="2"/>
              </a:rPr>
              <a:t></a:t>
            </a:r>
            <a:r>
              <a:rPr lang="en-US" altLang="zh-TW" sz="2800">
                <a:sym typeface="Wingdings" pitchFamily="2" charset="2"/>
              </a:rPr>
              <a:t> </a:t>
            </a:r>
            <a:r>
              <a:rPr lang="en-US" altLang="zh-TW" sz="2800"/>
              <a:t>Fe(OH)</a:t>
            </a:r>
            <a:r>
              <a:rPr lang="en-US" altLang="zh-TW" sz="2800" baseline="-25000"/>
              <a:t>2</a:t>
            </a:r>
            <a:r>
              <a:rPr lang="en-US" altLang="zh-TW" sz="2800"/>
              <a:t>(s)</a:t>
            </a:r>
          </a:p>
        </p:txBody>
      </p:sp>
    </p:spTree>
    <p:extLst>
      <p:ext uri="{BB962C8B-B14F-4D97-AF65-F5344CB8AC3E}">
        <p14:creationId xmlns:p14="http://schemas.microsoft.com/office/powerpoint/2010/main" val="3991700015"/>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38"/>
          <p:cNvSpPr>
            <a:spLocks noChangeArrowheads="1"/>
          </p:cNvSpPr>
          <p:nvPr/>
        </p:nvSpPr>
        <p:spPr bwMode="auto">
          <a:xfrm>
            <a:off x="250825" y="548680"/>
            <a:ext cx="8642350"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氫氧化鐵</a:t>
            </a:r>
            <a:r>
              <a:rPr lang="en-US" altLang="zh-TW" sz="2800"/>
              <a:t>(II) </a:t>
            </a:r>
            <a:r>
              <a:rPr lang="zh-TW" altLang="en-US" sz="2800"/>
              <a:t>沉澱進一步與溶於水中的氧和水反應，形成 </a:t>
            </a:r>
            <a:r>
              <a:rPr lang="zh-TW" altLang="en-US" sz="3200" b="1" u="sng">
                <a:solidFill>
                  <a:srgbClr val="FF0000"/>
                </a:solidFill>
              </a:rPr>
              <a:t>氫氧化鐵</a:t>
            </a:r>
            <a:r>
              <a:rPr lang="en-US" altLang="zh-TW" sz="3200" b="1" u="sng">
                <a:solidFill>
                  <a:srgbClr val="FF0000"/>
                </a:solidFill>
              </a:rPr>
              <a:t>(III)</a:t>
            </a:r>
            <a:r>
              <a:rPr lang="en-US" altLang="zh-TW" sz="2800"/>
              <a:t> (Fe(OH)</a:t>
            </a:r>
            <a:r>
              <a:rPr lang="en-US" altLang="zh-TW" sz="2800" baseline="-25000"/>
              <a:t>3</a:t>
            </a:r>
            <a:r>
              <a:rPr lang="en-US" altLang="zh-TW" sz="2800"/>
              <a:t>(s))</a:t>
            </a:r>
            <a:r>
              <a:rPr lang="zh-TW" altLang="en-US" sz="2800"/>
              <a:t>。</a:t>
            </a:r>
            <a:endParaRPr kumimoji="0" lang="en-US" altLang="zh-TW" sz="2800">
              <a:cs typeface="Arial" pitchFamily="34" charset="0"/>
            </a:endParaRPr>
          </a:p>
        </p:txBody>
      </p:sp>
      <p:sp>
        <p:nvSpPr>
          <p:cNvPr id="3" name="Rectangle 38"/>
          <p:cNvSpPr>
            <a:spLocks noChangeArrowheads="1"/>
          </p:cNvSpPr>
          <p:nvPr/>
        </p:nvSpPr>
        <p:spPr bwMode="auto">
          <a:xfrm>
            <a:off x="250825" y="2646611"/>
            <a:ext cx="864235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氫氧化鐵</a:t>
            </a:r>
            <a:r>
              <a:rPr lang="en-US" altLang="zh-TW" sz="2800"/>
              <a:t>(III) </a:t>
            </a:r>
            <a:r>
              <a:rPr lang="zh-TW" altLang="en-US" sz="2800"/>
              <a:t>轉化為 </a:t>
            </a:r>
            <a:r>
              <a:rPr lang="zh-TW" altLang="en-US" sz="3200" b="1" u="sng">
                <a:solidFill>
                  <a:srgbClr val="FF0000"/>
                </a:solidFill>
              </a:rPr>
              <a:t>水合氧化鐵</a:t>
            </a:r>
            <a:r>
              <a:rPr lang="en-US" altLang="zh-TW" sz="3200" b="1" u="sng">
                <a:solidFill>
                  <a:srgbClr val="FF0000"/>
                </a:solidFill>
              </a:rPr>
              <a:t>(III)</a:t>
            </a:r>
            <a:r>
              <a:rPr lang="en-US" altLang="zh-TW" sz="2800"/>
              <a:t>         </a:t>
            </a:r>
            <a:r>
              <a:rPr lang="zh-TW" altLang="en-US" sz="3200" b="1">
                <a:solidFill>
                  <a:srgbClr val="3399FF"/>
                </a:solidFill>
              </a:rPr>
              <a:t>鐵銹</a:t>
            </a:r>
            <a:endParaRPr kumimoji="0" lang="en-US" altLang="zh-TW" sz="3200" b="1">
              <a:solidFill>
                <a:srgbClr val="3399FF"/>
              </a:solidFill>
              <a:cs typeface="Arial" pitchFamily="34" charset="0"/>
            </a:endParaRPr>
          </a:p>
        </p:txBody>
      </p:sp>
      <p:sp>
        <p:nvSpPr>
          <p:cNvPr id="5" name="Rectangle 38"/>
          <p:cNvSpPr>
            <a:spLocks noChangeArrowheads="1"/>
          </p:cNvSpPr>
          <p:nvPr/>
        </p:nvSpPr>
        <p:spPr bwMode="auto">
          <a:xfrm>
            <a:off x="251520" y="4397970"/>
            <a:ext cx="8642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總反應方程式如下所示：</a:t>
            </a:r>
            <a:endParaRPr kumimoji="0" lang="en-US" altLang="zh-TW" sz="2800" b="1">
              <a:solidFill>
                <a:srgbClr val="3399FF"/>
              </a:solidFill>
              <a:cs typeface="Arial" pitchFamily="34" charset="0"/>
            </a:endParaRPr>
          </a:p>
        </p:txBody>
      </p:sp>
      <p:sp>
        <p:nvSpPr>
          <p:cNvPr id="49159" name="Rectangle 6"/>
          <p:cNvSpPr>
            <a:spLocks noChangeArrowheads="1"/>
          </p:cNvSpPr>
          <p:nvPr/>
        </p:nvSpPr>
        <p:spPr bwMode="auto">
          <a:xfrm>
            <a:off x="5339458" y="5571132"/>
            <a:ext cx="3097212"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TW" altLang="en-US" sz="1800">
                <a:solidFill>
                  <a:srgbClr val="3399FF"/>
                </a:solidFill>
              </a:rPr>
              <a:t>水合氧化鐵</a:t>
            </a:r>
            <a:r>
              <a:rPr lang="en-US" altLang="zh-TW" sz="1800">
                <a:solidFill>
                  <a:srgbClr val="3399FF"/>
                </a:solidFill>
              </a:rPr>
              <a:t>(III) (</a:t>
            </a:r>
            <a:r>
              <a:rPr lang="zh-TW" altLang="en-US" sz="1800">
                <a:solidFill>
                  <a:srgbClr val="3399FF"/>
                </a:solidFill>
              </a:rPr>
              <a:t>鐵銹</a:t>
            </a:r>
            <a:r>
              <a:rPr lang="en-US" altLang="zh-TW" sz="1800">
                <a:solidFill>
                  <a:srgbClr val="3399FF"/>
                </a:solidFill>
              </a:rPr>
              <a:t>)</a:t>
            </a:r>
          </a:p>
          <a:p>
            <a:pPr algn="ctr" eaLnBrk="1" hangingPunct="1"/>
            <a:r>
              <a:rPr lang="en-US" altLang="zh-TW" b="1">
                <a:solidFill>
                  <a:srgbClr val="FF33CC"/>
                </a:solidFill>
              </a:rPr>
              <a:t>(</a:t>
            </a:r>
            <a:r>
              <a:rPr lang="zh-TW" altLang="en-US" b="1">
                <a:solidFill>
                  <a:srgbClr val="FF33CC"/>
                </a:solidFill>
              </a:rPr>
              <a:t>紅棕色固體</a:t>
            </a:r>
            <a:r>
              <a:rPr lang="en-US" altLang="zh-TW" b="1">
                <a:solidFill>
                  <a:srgbClr val="FF33CC"/>
                </a:solidFill>
              </a:rPr>
              <a:t>)</a:t>
            </a:r>
          </a:p>
        </p:txBody>
      </p:sp>
      <p:sp>
        <p:nvSpPr>
          <p:cNvPr id="19463" name="Rectangle 3"/>
          <p:cNvSpPr>
            <a:spLocks noChangeArrowheads="1"/>
          </p:cNvSpPr>
          <p:nvPr/>
        </p:nvSpPr>
        <p:spPr bwMode="auto">
          <a:xfrm>
            <a:off x="798513" y="1647230"/>
            <a:ext cx="7632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en-US" altLang="zh-TW" sz="2800"/>
              <a:t>4Fe(OH)</a:t>
            </a:r>
            <a:r>
              <a:rPr lang="en-US" altLang="zh-TW" sz="2800" baseline="-25000"/>
              <a:t>2</a:t>
            </a:r>
            <a:r>
              <a:rPr lang="en-US" altLang="zh-TW" sz="2800"/>
              <a:t>(s) + O</a:t>
            </a:r>
            <a:r>
              <a:rPr lang="en-US" altLang="zh-TW" sz="2800" baseline="-25000"/>
              <a:t>2</a:t>
            </a:r>
            <a:r>
              <a:rPr lang="en-US" altLang="zh-TW" sz="2800"/>
              <a:t>(aq) + 2H</a:t>
            </a:r>
            <a:r>
              <a:rPr lang="en-US" altLang="zh-TW" sz="2800" baseline="-25000"/>
              <a:t>2</a:t>
            </a:r>
            <a:r>
              <a:rPr lang="en-US" altLang="zh-TW" sz="2800"/>
              <a:t>O(</a:t>
            </a:r>
            <a:r>
              <a:rPr kumimoji="0" lang="en-US" altLang="zh-TW" sz="2800">
                <a:latin typeface="Times New Roman" pitchFamily="18" charset="0"/>
                <a:cs typeface="Times New Roman" pitchFamily="18" charset="0"/>
              </a:rPr>
              <a:t>ℓ</a:t>
            </a:r>
            <a:r>
              <a:rPr lang="en-US" altLang="zh-TW" sz="2800"/>
              <a:t>) </a:t>
            </a:r>
            <a:r>
              <a:rPr lang="en-US" altLang="zh-TW" sz="2800">
                <a:sym typeface="Symbol" pitchFamily="18" charset="2"/>
              </a:rPr>
              <a:t></a:t>
            </a:r>
            <a:r>
              <a:rPr lang="en-US" altLang="zh-TW" sz="2800">
                <a:sym typeface="Wingdings" pitchFamily="2" charset="2"/>
              </a:rPr>
              <a:t> </a:t>
            </a:r>
            <a:r>
              <a:rPr lang="en-US" altLang="zh-TW" sz="2800"/>
              <a:t>4Fe(OH)</a:t>
            </a:r>
            <a:r>
              <a:rPr lang="en-US" altLang="zh-TW" sz="2800" baseline="-25000"/>
              <a:t>3</a:t>
            </a:r>
            <a:r>
              <a:rPr lang="en-US" altLang="zh-TW" sz="2800"/>
              <a:t>(s)</a:t>
            </a:r>
          </a:p>
        </p:txBody>
      </p:sp>
      <p:sp>
        <p:nvSpPr>
          <p:cNvPr id="10" name="Rectangle 5"/>
          <p:cNvSpPr>
            <a:spLocks noChangeArrowheads="1"/>
          </p:cNvSpPr>
          <p:nvPr/>
        </p:nvSpPr>
        <p:spPr bwMode="auto">
          <a:xfrm>
            <a:off x="803970" y="5048845"/>
            <a:ext cx="7632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en-US" altLang="zh-TW" sz="2800"/>
              <a:t>4Fe(s) + 3O</a:t>
            </a:r>
            <a:r>
              <a:rPr lang="en-US" altLang="zh-TW" sz="2800" baseline="-25000"/>
              <a:t>2</a:t>
            </a:r>
            <a:r>
              <a:rPr lang="en-US" altLang="zh-TW" sz="2800"/>
              <a:t>(g) + 2nH</a:t>
            </a:r>
            <a:r>
              <a:rPr lang="en-US" altLang="zh-TW" sz="2800" baseline="-25000"/>
              <a:t>2</a:t>
            </a:r>
            <a:r>
              <a:rPr lang="en-US" altLang="zh-TW" sz="2800"/>
              <a:t>O(</a:t>
            </a:r>
            <a:r>
              <a:rPr kumimoji="0" lang="en-US" altLang="zh-TW" sz="2800">
                <a:latin typeface="Times New Roman" pitchFamily="18" charset="0"/>
                <a:cs typeface="Times New Roman" pitchFamily="18" charset="0"/>
              </a:rPr>
              <a:t>ℓ</a:t>
            </a:r>
            <a:r>
              <a:rPr lang="en-US" altLang="zh-TW" sz="2800"/>
              <a:t>) </a:t>
            </a:r>
            <a:r>
              <a:rPr lang="en-US" altLang="zh-TW" sz="2800">
                <a:sym typeface="Symbol" pitchFamily="18" charset="2"/>
              </a:rPr>
              <a:t></a:t>
            </a:r>
            <a:r>
              <a:rPr lang="en-US" altLang="zh-TW" sz="2800">
                <a:sym typeface="Wingdings" pitchFamily="2" charset="2"/>
              </a:rPr>
              <a:t> </a:t>
            </a:r>
            <a:r>
              <a:rPr lang="en-US" altLang="zh-TW" sz="2800"/>
              <a:t>2Fe</a:t>
            </a:r>
            <a:r>
              <a:rPr lang="en-US" altLang="zh-TW" sz="2800" baseline="-25000"/>
              <a:t>2</a:t>
            </a:r>
            <a:r>
              <a:rPr lang="en-US" altLang="zh-TW" sz="2800"/>
              <a:t>O</a:t>
            </a:r>
            <a:r>
              <a:rPr lang="en-US" altLang="zh-TW" sz="2800" baseline="-25000"/>
              <a:t>3</a:t>
            </a:r>
            <a:r>
              <a:rPr lang="en-US" altLang="zh-TW" sz="2800">
                <a:sym typeface="Wingdings 2" pitchFamily="18" charset="2"/>
              </a:rPr>
              <a:t></a:t>
            </a:r>
            <a:r>
              <a:rPr lang="en-US" altLang="zh-TW" sz="2800"/>
              <a:t>nH</a:t>
            </a:r>
            <a:r>
              <a:rPr lang="en-US" altLang="zh-TW" sz="2800" baseline="-25000"/>
              <a:t>2</a:t>
            </a:r>
            <a:r>
              <a:rPr lang="en-US" altLang="zh-TW" sz="2800"/>
              <a:t>O(s)</a:t>
            </a:r>
          </a:p>
        </p:txBody>
      </p:sp>
      <p:sp>
        <p:nvSpPr>
          <p:cNvPr id="11" name="向右箭號 10"/>
          <p:cNvSpPr/>
          <p:nvPr/>
        </p:nvSpPr>
        <p:spPr>
          <a:xfrm>
            <a:off x="7023100" y="2764086"/>
            <a:ext cx="500063" cy="307975"/>
          </a:xfrm>
          <a:prstGeom prst="rightArrow">
            <a:avLst>
              <a:gd name="adj1" fmla="val 50000"/>
              <a:gd name="adj2" fmla="val 74502"/>
            </a:avLst>
          </a:prstGeom>
          <a:solidFill>
            <a:srgbClr val="006600"/>
          </a:solidFill>
          <a:ln>
            <a:solidFill>
              <a:srgbClr val="006600"/>
            </a:solidFill>
          </a:ln>
        </p:spPr>
        <p:style>
          <a:lnRef idx="2">
            <a:schemeClr val="accent3"/>
          </a:lnRef>
          <a:fillRef idx="1">
            <a:schemeClr val="lt1"/>
          </a:fillRef>
          <a:effectRef idx="0">
            <a:schemeClr val="accent3"/>
          </a:effectRef>
          <a:fontRef idx="minor">
            <a:schemeClr val="dk1"/>
          </a:fontRef>
        </p:style>
        <p:txBody>
          <a:bodyPr anchor="ctr"/>
          <a:lstStyle/>
          <a:p>
            <a:pPr algn="ctr" eaLnBrk="1" hangingPunct="1">
              <a:defRPr/>
            </a:pPr>
            <a:endParaRPr lang="zh-TW" altLang="en-US" sz="1800"/>
          </a:p>
        </p:txBody>
      </p:sp>
      <p:sp>
        <p:nvSpPr>
          <p:cNvPr id="18444" name="Rectangle 12"/>
          <p:cNvSpPr>
            <a:spLocks noChangeArrowheads="1"/>
          </p:cNvSpPr>
          <p:nvPr/>
        </p:nvSpPr>
        <p:spPr bwMode="auto">
          <a:xfrm>
            <a:off x="1979613" y="3341936"/>
            <a:ext cx="49514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r>
              <a:rPr lang="pt-BR" altLang="zh-TW" sz="2800"/>
              <a:t>2Fe(OH)</a:t>
            </a:r>
            <a:r>
              <a:rPr lang="pt-BR" altLang="zh-TW" sz="2800" baseline="-25000"/>
              <a:t>3</a:t>
            </a:r>
            <a:r>
              <a:rPr lang="pt-BR" altLang="zh-TW" sz="2800"/>
              <a:t>(s) </a:t>
            </a:r>
            <a:r>
              <a:rPr lang="en-US" altLang="zh-TW" sz="2800">
                <a:sym typeface="Symbol" pitchFamily="18" charset="2"/>
              </a:rPr>
              <a:t></a:t>
            </a:r>
            <a:r>
              <a:rPr lang="pt-BR" altLang="zh-TW" sz="2800"/>
              <a:t> Fe</a:t>
            </a:r>
            <a:r>
              <a:rPr lang="pt-BR" altLang="zh-TW" sz="2800" baseline="-25000">
                <a:sym typeface="Symbol" pitchFamily="18" charset="2"/>
              </a:rPr>
              <a:t>2</a:t>
            </a:r>
            <a:r>
              <a:rPr lang="pt-BR" altLang="zh-TW" sz="2800">
                <a:sym typeface="Symbol" pitchFamily="18" charset="2"/>
              </a:rPr>
              <a:t>O</a:t>
            </a:r>
            <a:r>
              <a:rPr lang="pt-BR" altLang="zh-TW" sz="2800" baseline="-25000">
                <a:sym typeface="Symbol" pitchFamily="18" charset="2"/>
              </a:rPr>
              <a:t>3</a:t>
            </a:r>
            <a:r>
              <a:rPr lang="pt-BR" altLang="zh-TW" sz="2800">
                <a:sym typeface="Symbol" pitchFamily="18" charset="2"/>
              </a:rPr>
              <a:t>․3H</a:t>
            </a:r>
            <a:r>
              <a:rPr lang="pt-BR" altLang="zh-TW" sz="2800" baseline="-25000">
                <a:sym typeface="Symbol" pitchFamily="18" charset="2"/>
              </a:rPr>
              <a:t>2</a:t>
            </a:r>
            <a:r>
              <a:rPr lang="pt-BR" altLang="zh-TW" sz="2800">
                <a:sym typeface="Symbol" pitchFamily="18" charset="2"/>
              </a:rPr>
              <a:t>O </a:t>
            </a:r>
          </a:p>
        </p:txBody>
      </p:sp>
    </p:spTree>
    <p:extLst>
      <p:ext uri="{BB962C8B-B14F-4D97-AF65-F5344CB8AC3E}">
        <p14:creationId xmlns:p14="http://schemas.microsoft.com/office/powerpoint/2010/main" val="2490604803"/>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5"/>
          <p:cNvSpPr>
            <a:spLocks noChangeArrowheads="1"/>
          </p:cNvSpPr>
          <p:nvPr/>
        </p:nvSpPr>
        <p:spPr bwMode="auto">
          <a:xfrm>
            <a:off x="826566" y="332656"/>
            <a:ext cx="4681538"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3200" b="1" dirty="0" smtClean="0">
                <a:solidFill>
                  <a:srgbClr val="006600"/>
                </a:solidFill>
                <a:cs typeface="Arial" pitchFamily="34" charset="0"/>
              </a:rPr>
              <a:t>加速</a:t>
            </a:r>
            <a:r>
              <a:rPr kumimoji="0" lang="zh-TW" altLang="en-US" sz="3200" b="1" dirty="0">
                <a:solidFill>
                  <a:srgbClr val="006600"/>
                </a:solidFill>
                <a:cs typeface="Arial" pitchFamily="34" charset="0"/>
              </a:rPr>
              <a:t>鐵銹蝕的因素</a:t>
            </a:r>
            <a:endParaRPr kumimoji="0" lang="en-US" altLang="zh-TW" sz="3200" b="1" dirty="0">
              <a:solidFill>
                <a:srgbClr val="006600"/>
              </a:solidFill>
              <a:cs typeface="Arial" pitchFamily="34" charset="0"/>
            </a:endParaRPr>
          </a:p>
        </p:txBody>
      </p:sp>
      <p:sp>
        <p:nvSpPr>
          <p:cNvPr id="48132" name="Rectangle 38"/>
          <p:cNvSpPr>
            <a:spLocks noChangeArrowheads="1"/>
          </p:cNvSpPr>
          <p:nvPr/>
        </p:nvSpPr>
        <p:spPr bwMode="auto">
          <a:xfrm>
            <a:off x="827584" y="1829768"/>
            <a:ext cx="38893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b="1" dirty="0"/>
              <a:t>酸能加快鐵的銹蝕</a:t>
            </a:r>
            <a:endParaRPr kumimoji="0" lang="en-US" altLang="zh-TW" sz="2800" b="1" dirty="0">
              <a:cs typeface="Arial" pitchFamily="34" charset="0"/>
            </a:endParaRPr>
          </a:p>
        </p:txBody>
      </p:sp>
      <p:sp>
        <p:nvSpPr>
          <p:cNvPr id="21508" name="Rectangle 4"/>
          <p:cNvSpPr>
            <a:spLocks noChangeArrowheads="1"/>
          </p:cNvSpPr>
          <p:nvPr/>
        </p:nvSpPr>
        <p:spPr bwMode="auto">
          <a:xfrm>
            <a:off x="827584" y="1052637"/>
            <a:ext cx="3671887"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3600" b="1" u="sng" dirty="0">
                <a:solidFill>
                  <a:srgbClr val="FF0000"/>
                </a:solidFill>
                <a:latin typeface="Calibri" pitchFamily="34" charset="0"/>
              </a:rPr>
              <a:t>酸性</a:t>
            </a:r>
            <a:r>
              <a:rPr lang="zh-TW" altLang="en-US" sz="3200" dirty="0">
                <a:solidFill>
                  <a:srgbClr val="FF0000"/>
                </a:solidFill>
                <a:latin typeface="Calibri" pitchFamily="34" charset="0"/>
              </a:rPr>
              <a:t> </a:t>
            </a:r>
            <a:r>
              <a:rPr lang="zh-TW" altLang="en-US" sz="3200" b="1" dirty="0">
                <a:solidFill>
                  <a:srgbClr val="993300"/>
                </a:solidFill>
                <a:latin typeface="Calibri" pitchFamily="34" charset="0"/>
              </a:rPr>
              <a:t>污染物的存在</a:t>
            </a:r>
            <a:endParaRPr lang="en-US" altLang="zh-TW" sz="3200" b="1" dirty="0">
              <a:solidFill>
                <a:srgbClr val="993300"/>
              </a:solidFill>
              <a:latin typeface="Calibri" pitchFamily="34" charset="0"/>
            </a:endParaRPr>
          </a:p>
        </p:txBody>
      </p:sp>
      <p:grpSp>
        <p:nvGrpSpPr>
          <p:cNvPr id="20496" name="Group 16"/>
          <p:cNvGrpSpPr>
            <a:grpSpLocks/>
          </p:cNvGrpSpPr>
          <p:nvPr/>
        </p:nvGrpSpPr>
        <p:grpSpPr bwMode="auto">
          <a:xfrm>
            <a:off x="625475" y="5758457"/>
            <a:ext cx="8412163" cy="550863"/>
            <a:chOff x="303" y="3310"/>
            <a:chExt cx="5299" cy="347"/>
          </a:xfrm>
        </p:grpSpPr>
        <p:sp>
          <p:nvSpPr>
            <p:cNvPr id="21516" name="Text Box 11"/>
            <p:cNvSpPr txBox="1">
              <a:spLocks noChangeArrowheads="1"/>
            </p:cNvSpPr>
            <p:nvPr/>
          </p:nvSpPr>
          <p:spPr bwMode="auto">
            <a:xfrm>
              <a:off x="303" y="3327"/>
              <a:ext cx="529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800"/>
                <a:t>由於酸能促使鐵生成 </a:t>
              </a:r>
              <a:r>
                <a:rPr lang="en-US" altLang="zh-TW" sz="2800"/>
                <a:t>Fe</a:t>
              </a:r>
              <a:r>
                <a:rPr lang="en-US" altLang="zh-TW" sz="2800" baseline="30000"/>
                <a:t>2+</a:t>
              </a:r>
              <a:r>
                <a:rPr lang="en-US" altLang="zh-TW" sz="2800"/>
                <a:t>(aq)</a:t>
              </a:r>
              <a:r>
                <a:rPr lang="zh-TW" altLang="en-US" sz="2800"/>
                <a:t>，故能加快鐵的銹蝕。</a:t>
              </a:r>
            </a:p>
          </p:txBody>
        </p:sp>
        <p:sp>
          <p:nvSpPr>
            <p:cNvPr id="21517" name="Rectangle 87"/>
            <p:cNvSpPr>
              <a:spLocks noChangeArrowheads="1"/>
            </p:cNvSpPr>
            <p:nvPr/>
          </p:nvSpPr>
          <p:spPr bwMode="auto">
            <a:xfrm>
              <a:off x="303" y="3310"/>
              <a:ext cx="5123" cy="347"/>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endParaRPr lang="zh-TW" altLang="zh-TW">
                <a:latin typeface="Times New Roman" pitchFamily="18" charset="0"/>
              </a:endParaRPr>
            </a:p>
          </p:txBody>
        </p:sp>
      </p:grpSp>
      <p:pic>
        <p:nvPicPr>
          <p:cNvPr id="20487" name="Picture 10" descr="D:\Shared\From Judy\2nd Figures\Chem 13 pics\Fig 13.5.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8387" y="2461266"/>
            <a:ext cx="2659757" cy="3127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0345271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Rectangle 4"/>
          <p:cNvSpPr>
            <a:spLocks noChangeArrowheads="1"/>
          </p:cNvSpPr>
          <p:nvPr/>
        </p:nvSpPr>
        <p:spPr bwMode="auto">
          <a:xfrm>
            <a:off x="3418830" y="3140968"/>
            <a:ext cx="1873250" cy="707886"/>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algn="ctr" eaLnBrk="1" hangingPunct="1"/>
            <a:r>
              <a:rPr lang="zh-TW" altLang="en-US" sz="4000" dirty="0">
                <a:solidFill>
                  <a:srgbClr val="800080"/>
                </a:solidFill>
                <a:latin typeface="+mn-ea"/>
                <a:ea typeface="+mn-ea"/>
              </a:rPr>
              <a:t>周期表</a:t>
            </a:r>
            <a:endParaRPr lang="en-US" altLang="zh-TW" sz="4000" dirty="0">
              <a:solidFill>
                <a:srgbClr val="800080"/>
              </a:solidFill>
              <a:latin typeface="+mn-ea"/>
              <a:ea typeface="+mn-ea"/>
            </a:endParaRPr>
          </a:p>
        </p:txBody>
      </p:sp>
      <p:sp>
        <p:nvSpPr>
          <p:cNvPr id="9" name="Rectangle 3"/>
          <p:cNvSpPr>
            <a:spLocks noChangeArrowheads="1"/>
          </p:cNvSpPr>
          <p:nvPr/>
        </p:nvSpPr>
        <p:spPr bwMode="auto">
          <a:xfrm>
            <a:off x="3419872" y="2060848"/>
            <a:ext cx="1801242" cy="707886"/>
          </a:xfrm>
          <a:prstGeom prst="rect">
            <a:avLst/>
          </a:prstGeom>
          <a:solidFill>
            <a:srgbClr val="800080"/>
          </a:solidFill>
          <a:ln w="9525">
            <a:solidFill>
              <a:schemeClr val="bg1"/>
            </a:solidFill>
            <a:miter lim="800000"/>
            <a:headEnd/>
            <a:tailEnd/>
          </a:ln>
          <a:effectLst/>
        </p:spPr>
        <p:txBody>
          <a:bodyPr wrap="square">
            <a:spAutoFit/>
          </a:bodyPr>
          <a:lstStyle/>
          <a:p>
            <a:pPr algn="ctr" eaLnBrk="1" hangingPunct="1">
              <a:tabLst>
                <a:tab pos="1885950" algn="l"/>
              </a:tabLst>
              <a:defRPr/>
            </a:pPr>
            <a:r>
              <a:rPr lang="zh-TW" altLang="en-US" sz="4000" dirty="0">
                <a:solidFill>
                  <a:srgbClr val="FFFF00"/>
                </a:solidFill>
                <a:effectLst>
                  <a:outerShdw blurRad="38100" dist="38100" dir="2700000" algn="tl">
                    <a:srgbClr val="000000"/>
                  </a:outerShdw>
                </a:effectLst>
                <a:latin typeface="+mn-ea"/>
              </a:rPr>
              <a:t>第 </a:t>
            </a:r>
            <a:r>
              <a:rPr lang="en-US" altLang="zh-TW" sz="4000" dirty="0">
                <a:solidFill>
                  <a:schemeClr val="bg1"/>
                </a:solidFill>
                <a:effectLst>
                  <a:outerShdw blurRad="38100" dist="38100" dir="2700000" algn="tl">
                    <a:srgbClr val="000000"/>
                  </a:outerShdw>
                </a:effectLst>
                <a:latin typeface="+mn-ea"/>
              </a:rPr>
              <a:t>6 </a:t>
            </a:r>
            <a:r>
              <a:rPr lang="zh-TW" altLang="en-US" sz="4000" dirty="0">
                <a:solidFill>
                  <a:srgbClr val="FFFF00"/>
                </a:solidFill>
                <a:effectLst>
                  <a:outerShdw blurRad="38100" dist="38100" dir="2700000" algn="tl">
                    <a:srgbClr val="000000"/>
                  </a:outerShdw>
                </a:effectLst>
                <a:latin typeface="+mn-ea"/>
              </a:rPr>
              <a:t>章</a:t>
            </a:r>
            <a:endParaRPr lang="en-US" altLang="zh-TW" sz="4000" dirty="0">
              <a:solidFill>
                <a:srgbClr val="FFFF00"/>
              </a:solidFill>
              <a:effectLst>
                <a:outerShdw blurRad="38100" dist="38100" dir="2700000" algn="tl">
                  <a:srgbClr val="000000"/>
                </a:outerShdw>
              </a:effectLst>
              <a:latin typeface="+mn-ea"/>
            </a:endParaRPr>
          </a:p>
        </p:txBody>
      </p:sp>
    </p:spTree>
    <p:extLst>
      <p:ext uri="{BB962C8B-B14F-4D97-AF65-F5344CB8AC3E}">
        <p14:creationId xmlns:p14="http://schemas.microsoft.com/office/powerpoint/2010/main" val="497573274"/>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38"/>
          <p:cNvSpPr>
            <a:spLocks noChangeArrowheads="1"/>
          </p:cNvSpPr>
          <p:nvPr/>
        </p:nvSpPr>
        <p:spPr bwMode="auto">
          <a:xfrm>
            <a:off x="250825" y="1685751"/>
            <a:ext cx="8642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b="1"/>
              <a:t>水溶性離子化合物 </a:t>
            </a:r>
            <a:r>
              <a:rPr lang="en-US" altLang="zh-TW" sz="2800"/>
              <a:t>(</a:t>
            </a:r>
            <a:r>
              <a:rPr lang="zh-TW" altLang="en-US" sz="2800"/>
              <a:t>例如氯化鈉</a:t>
            </a:r>
            <a:r>
              <a:rPr lang="en-US" altLang="zh-TW" sz="2800"/>
              <a:t>) </a:t>
            </a:r>
            <a:r>
              <a:rPr lang="zh-TW" altLang="en-US" sz="2800" b="1"/>
              <a:t>能加快鐵的銹蝕</a:t>
            </a:r>
            <a:r>
              <a:rPr lang="zh-TW" altLang="en-US" sz="2800"/>
              <a:t>。</a:t>
            </a:r>
            <a:endParaRPr kumimoji="0" lang="en-US" altLang="zh-TW" sz="2800">
              <a:cs typeface="Arial" pitchFamily="34" charset="0"/>
            </a:endParaRPr>
          </a:p>
        </p:txBody>
      </p:sp>
      <p:sp>
        <p:nvSpPr>
          <p:cNvPr id="22531" name="Rectangle 4"/>
          <p:cNvSpPr>
            <a:spLocks noChangeArrowheads="1"/>
          </p:cNvSpPr>
          <p:nvPr/>
        </p:nvSpPr>
        <p:spPr bwMode="auto">
          <a:xfrm>
            <a:off x="250825" y="699914"/>
            <a:ext cx="5113338"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3200" b="1">
                <a:solidFill>
                  <a:srgbClr val="993300"/>
                </a:solidFill>
                <a:latin typeface="Calibri" pitchFamily="34" charset="0"/>
              </a:rPr>
              <a:t>水溶性 </a:t>
            </a:r>
            <a:r>
              <a:rPr lang="zh-TW" altLang="en-US" sz="3600" b="1" u="sng">
                <a:solidFill>
                  <a:srgbClr val="FF0000"/>
                </a:solidFill>
                <a:latin typeface="Calibri" pitchFamily="34" charset="0"/>
              </a:rPr>
              <a:t>離子化合物</a:t>
            </a:r>
            <a:r>
              <a:rPr lang="zh-TW" altLang="en-US" sz="3200" b="1">
                <a:solidFill>
                  <a:srgbClr val="FF0000"/>
                </a:solidFill>
                <a:latin typeface="Calibri" pitchFamily="34" charset="0"/>
              </a:rPr>
              <a:t> </a:t>
            </a:r>
            <a:r>
              <a:rPr lang="zh-TW" altLang="en-US" sz="3200" b="1">
                <a:solidFill>
                  <a:srgbClr val="993300"/>
                </a:solidFill>
                <a:latin typeface="Calibri" pitchFamily="34" charset="0"/>
              </a:rPr>
              <a:t>的存在</a:t>
            </a:r>
            <a:endParaRPr lang="en-US" altLang="zh-TW" sz="3200" b="1">
              <a:solidFill>
                <a:srgbClr val="993300"/>
              </a:solidFill>
              <a:latin typeface="Calibri" pitchFamily="34" charset="0"/>
            </a:endParaRPr>
          </a:p>
        </p:txBody>
      </p:sp>
      <p:pic>
        <p:nvPicPr>
          <p:cNvPr id="53253" name="Picture 7" descr="C:\Documents and Settings\13043618\Desktop\Ch13 pic\p13025_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2379" y="2888903"/>
            <a:ext cx="4033837" cy="270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9304514"/>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8"/>
          <p:cNvSpPr>
            <a:spLocks noChangeArrowheads="1"/>
          </p:cNvSpPr>
          <p:nvPr/>
        </p:nvSpPr>
        <p:spPr bwMode="auto">
          <a:xfrm>
            <a:off x="466154" y="1325711"/>
            <a:ext cx="8642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b="1"/>
              <a:t>温度上升</a:t>
            </a:r>
            <a:r>
              <a:rPr lang="zh-TW" altLang="en-US" sz="2800"/>
              <a:t>通常會</a:t>
            </a:r>
            <a:r>
              <a:rPr lang="zh-TW" altLang="en-US" sz="2800" b="1"/>
              <a:t>增加</a:t>
            </a:r>
            <a:r>
              <a:rPr lang="zh-TW" altLang="en-US" sz="2800"/>
              <a:t>化學反應 </a:t>
            </a:r>
            <a:r>
              <a:rPr lang="en-US" altLang="zh-TW" sz="2800"/>
              <a:t>(</a:t>
            </a:r>
            <a:r>
              <a:rPr lang="zh-TW" altLang="en-US" sz="2800"/>
              <a:t>包括</a:t>
            </a:r>
            <a:r>
              <a:rPr lang="zh-TW" altLang="en-US" sz="2800" b="1"/>
              <a:t>銹蝕</a:t>
            </a:r>
            <a:r>
              <a:rPr lang="en-US" altLang="zh-TW" sz="2800"/>
              <a:t>) </a:t>
            </a:r>
            <a:r>
              <a:rPr lang="zh-TW" altLang="en-US" sz="2800"/>
              <a:t>的速率。</a:t>
            </a:r>
            <a:endParaRPr kumimoji="0" lang="en-US" altLang="zh-TW" sz="2800">
              <a:cs typeface="Arial" pitchFamily="34" charset="0"/>
            </a:endParaRPr>
          </a:p>
        </p:txBody>
      </p:sp>
      <p:sp>
        <p:nvSpPr>
          <p:cNvPr id="23555" name="Rectangle 2"/>
          <p:cNvSpPr>
            <a:spLocks noChangeArrowheads="1"/>
          </p:cNvSpPr>
          <p:nvPr/>
        </p:nvSpPr>
        <p:spPr bwMode="auto">
          <a:xfrm>
            <a:off x="394717" y="547836"/>
            <a:ext cx="1152525"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3600" b="1" u="sng">
                <a:solidFill>
                  <a:srgbClr val="FF0000"/>
                </a:solidFill>
                <a:latin typeface="Calibri" pitchFamily="34" charset="0"/>
              </a:rPr>
              <a:t>高温</a:t>
            </a:r>
            <a:endParaRPr lang="en-US" altLang="zh-TW" sz="3600" b="1" u="sng">
              <a:solidFill>
                <a:srgbClr val="FF0000"/>
              </a:solidFill>
              <a:latin typeface="Calibri" pitchFamily="34" charset="0"/>
            </a:endParaRPr>
          </a:p>
        </p:txBody>
      </p:sp>
      <p:sp>
        <p:nvSpPr>
          <p:cNvPr id="54278" name="Rectangle 4"/>
          <p:cNvSpPr>
            <a:spLocks noChangeArrowheads="1"/>
          </p:cNvSpPr>
          <p:nvPr/>
        </p:nvSpPr>
        <p:spPr bwMode="auto">
          <a:xfrm>
            <a:off x="3789585" y="2223417"/>
            <a:ext cx="145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汽車排氣管</a:t>
            </a:r>
            <a:endParaRPr lang="en-US" altLang="zh-TW" sz="2000"/>
          </a:p>
        </p:txBody>
      </p:sp>
      <p:grpSp>
        <p:nvGrpSpPr>
          <p:cNvPr id="22535" name="群組 3"/>
          <p:cNvGrpSpPr>
            <a:grpSpLocks/>
          </p:cNvGrpSpPr>
          <p:nvPr/>
        </p:nvGrpSpPr>
        <p:grpSpPr bwMode="auto">
          <a:xfrm>
            <a:off x="1979835" y="2593305"/>
            <a:ext cx="4824413" cy="3355975"/>
            <a:chOff x="817501" y="2276765"/>
            <a:chExt cx="4824536" cy="3355596"/>
          </a:xfrm>
        </p:grpSpPr>
        <p:pic>
          <p:nvPicPr>
            <p:cNvPr id="23561" name="Picture 9" descr="D:\Shared\From Judy\2nd Figures\Chem 13 pics\p13006_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7501" y="2420938"/>
              <a:ext cx="4824536" cy="3211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 name="Straight Connector 6"/>
            <p:cNvCxnSpPr/>
            <p:nvPr/>
          </p:nvCxnSpPr>
          <p:spPr>
            <a:xfrm flipV="1">
              <a:off x="2989256" y="2276765"/>
              <a:ext cx="239719" cy="1104775"/>
            </a:xfrm>
            <a:prstGeom prst="line">
              <a:avLst/>
            </a:prstGeom>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418114572"/>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8"/>
          <p:cNvSpPr>
            <a:spLocks noChangeArrowheads="1"/>
          </p:cNvSpPr>
          <p:nvPr/>
        </p:nvSpPr>
        <p:spPr bwMode="auto">
          <a:xfrm>
            <a:off x="703263" y="3046065"/>
            <a:ext cx="77787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鐵與活性</a:t>
            </a:r>
            <a:r>
              <a:rPr lang="zh-TW" altLang="en-US" sz="2800" b="1"/>
              <a:t>較低</a:t>
            </a:r>
            <a:r>
              <a:rPr lang="zh-TW" altLang="en-US" sz="2800"/>
              <a:t>的金屬 </a:t>
            </a:r>
            <a:r>
              <a:rPr lang="en-US" altLang="zh-TW" sz="2800"/>
              <a:t>(</a:t>
            </a:r>
            <a:r>
              <a:rPr lang="zh-TW" altLang="en-US" sz="2800"/>
              <a:t>例如錫和銅</a:t>
            </a:r>
            <a:r>
              <a:rPr lang="en-US" altLang="zh-TW" sz="2800"/>
              <a:t>) </a:t>
            </a:r>
            <a:r>
              <a:rPr lang="zh-TW" altLang="en-US" sz="2800"/>
              <a:t>接觸時， 會銹蝕得</a:t>
            </a:r>
            <a:r>
              <a:rPr lang="zh-TW" altLang="en-US" sz="2800" b="1"/>
              <a:t>更快</a:t>
            </a:r>
            <a:r>
              <a:rPr lang="zh-TW" altLang="en-US" sz="2800"/>
              <a:t>。</a:t>
            </a:r>
            <a:endParaRPr kumimoji="0" lang="en-US" altLang="zh-TW" sz="2800" b="1">
              <a:cs typeface="Arial" pitchFamily="34" charset="0"/>
            </a:endParaRPr>
          </a:p>
        </p:txBody>
      </p:sp>
      <p:sp>
        <p:nvSpPr>
          <p:cNvPr id="24579" name="Rectangle 2"/>
          <p:cNvSpPr>
            <a:spLocks noChangeArrowheads="1"/>
          </p:cNvSpPr>
          <p:nvPr/>
        </p:nvSpPr>
        <p:spPr bwMode="auto">
          <a:xfrm>
            <a:off x="703263" y="1007715"/>
            <a:ext cx="4535487"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3200" b="1">
                <a:solidFill>
                  <a:srgbClr val="CC0000"/>
                </a:solidFill>
                <a:latin typeface="Calibri" pitchFamily="34" charset="0"/>
              </a:rPr>
              <a:t>與活性 </a:t>
            </a:r>
            <a:r>
              <a:rPr lang="zh-TW" altLang="en-US" sz="3600" b="1" u="sng">
                <a:solidFill>
                  <a:srgbClr val="FF0000"/>
                </a:solidFill>
                <a:latin typeface="Calibri" pitchFamily="34" charset="0"/>
              </a:rPr>
              <a:t>較低</a:t>
            </a:r>
            <a:r>
              <a:rPr lang="zh-TW" altLang="en-US" sz="3200" b="1">
                <a:solidFill>
                  <a:srgbClr val="FF0000"/>
                </a:solidFill>
                <a:latin typeface="Calibri" pitchFamily="34" charset="0"/>
              </a:rPr>
              <a:t> </a:t>
            </a:r>
            <a:r>
              <a:rPr lang="zh-TW" altLang="en-US" sz="3200" b="1">
                <a:solidFill>
                  <a:srgbClr val="CC0000"/>
                </a:solidFill>
                <a:latin typeface="Calibri" pitchFamily="34" charset="0"/>
              </a:rPr>
              <a:t>的金屬接觸</a:t>
            </a:r>
            <a:endParaRPr lang="en-US" altLang="zh-TW" sz="3200" b="1">
              <a:solidFill>
                <a:srgbClr val="CC0000"/>
              </a:solidFill>
              <a:latin typeface="Calibri" pitchFamily="34" charset="0"/>
            </a:endParaRPr>
          </a:p>
        </p:txBody>
      </p:sp>
      <p:grpSp>
        <p:nvGrpSpPr>
          <p:cNvPr id="23563" name="Group 11"/>
          <p:cNvGrpSpPr>
            <a:grpSpLocks/>
          </p:cNvGrpSpPr>
          <p:nvPr/>
        </p:nvGrpSpPr>
        <p:grpSpPr bwMode="auto">
          <a:xfrm>
            <a:off x="2015009" y="4869160"/>
            <a:ext cx="5221287" cy="550863"/>
            <a:chOff x="498" y="1827"/>
            <a:chExt cx="3289" cy="347"/>
          </a:xfrm>
        </p:grpSpPr>
        <p:sp>
          <p:nvSpPr>
            <p:cNvPr id="24594" name="Text Box 11"/>
            <p:cNvSpPr txBox="1">
              <a:spLocks noChangeArrowheads="1"/>
            </p:cNvSpPr>
            <p:nvPr/>
          </p:nvSpPr>
          <p:spPr bwMode="auto">
            <a:xfrm>
              <a:off x="498" y="1845"/>
              <a:ext cx="328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800"/>
                <a:t>錫的活性較鐵低，但較鉛為高。</a:t>
              </a:r>
            </a:p>
          </p:txBody>
        </p:sp>
        <p:sp>
          <p:nvSpPr>
            <p:cNvPr id="24595" name="Rectangle 87"/>
            <p:cNvSpPr>
              <a:spLocks noChangeArrowheads="1"/>
            </p:cNvSpPr>
            <p:nvPr/>
          </p:nvSpPr>
          <p:spPr bwMode="auto">
            <a:xfrm>
              <a:off x="498" y="1827"/>
              <a:ext cx="3130" cy="347"/>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endParaRPr lang="zh-TW" altLang="zh-TW">
                <a:latin typeface="Times New Roman" pitchFamily="18" charset="0"/>
              </a:endParaRPr>
            </a:p>
          </p:txBody>
        </p:sp>
      </p:grpSp>
      <p:grpSp>
        <p:nvGrpSpPr>
          <p:cNvPr id="11" name="群組 8"/>
          <p:cNvGrpSpPr>
            <a:grpSpLocks/>
          </p:cNvGrpSpPr>
          <p:nvPr/>
        </p:nvGrpSpPr>
        <p:grpSpPr bwMode="auto">
          <a:xfrm>
            <a:off x="5540375" y="980728"/>
            <a:ext cx="3295650" cy="1774825"/>
            <a:chOff x="1331640" y="1253485"/>
            <a:chExt cx="6535712" cy="4407763"/>
          </a:xfrm>
        </p:grpSpPr>
        <p:pic>
          <p:nvPicPr>
            <p:cNvPr id="24584" name="Picture 4" descr="http://thumbs.dreamstime.com/z/arm-wrestling-25217992.jpg"/>
            <p:cNvPicPr>
              <a:picLocks noChangeAspect="1" noChangeArrowheads="1"/>
            </p:cNvPicPr>
            <p:nvPr/>
          </p:nvPicPr>
          <p:blipFill>
            <a:blip r:embed="rId3" cstate="print">
              <a:extLst>
                <a:ext uri="{28A0092B-C50C-407E-A947-70E740481C1C}">
                  <a14:useLocalDpi xmlns:a14="http://schemas.microsoft.com/office/drawing/2010/main" val="0"/>
                </a:ext>
              </a:extLst>
            </a:blip>
            <a:srcRect t="21902" b="9428"/>
            <a:stretch>
              <a:fillRect/>
            </a:stretch>
          </p:blipFill>
          <p:spPr bwMode="auto">
            <a:xfrm>
              <a:off x="1403648" y="1253485"/>
              <a:ext cx="6463704" cy="440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5" name="文字方塊 1"/>
            <p:cNvSpPr txBox="1">
              <a:spLocks noChangeArrowheads="1"/>
            </p:cNvSpPr>
            <p:nvPr/>
          </p:nvSpPr>
          <p:spPr bwMode="auto">
            <a:xfrm>
              <a:off x="6804248" y="3140968"/>
              <a:ext cx="720079" cy="68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鐵</a:t>
              </a:r>
            </a:p>
          </p:txBody>
        </p:sp>
        <p:sp>
          <p:nvSpPr>
            <p:cNvPr id="24586" name="文字方塊 2"/>
            <p:cNvSpPr txBox="1">
              <a:spLocks noChangeArrowheads="1"/>
            </p:cNvSpPr>
            <p:nvPr/>
          </p:nvSpPr>
          <p:spPr bwMode="auto">
            <a:xfrm>
              <a:off x="3923928" y="2492896"/>
              <a:ext cx="57606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活</a:t>
              </a:r>
            </a:p>
          </p:txBody>
        </p:sp>
        <p:sp>
          <p:nvSpPr>
            <p:cNvPr id="24587" name="文字方塊 5"/>
            <p:cNvSpPr txBox="1">
              <a:spLocks noChangeArrowheads="1"/>
            </p:cNvSpPr>
            <p:nvPr/>
          </p:nvSpPr>
          <p:spPr bwMode="auto">
            <a:xfrm>
              <a:off x="3707904" y="2996952"/>
              <a:ext cx="57606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潑</a:t>
              </a:r>
            </a:p>
          </p:txBody>
        </p:sp>
        <p:sp>
          <p:nvSpPr>
            <p:cNvPr id="24588" name="文字方塊 6"/>
            <p:cNvSpPr txBox="1">
              <a:spLocks noChangeArrowheads="1"/>
            </p:cNvSpPr>
            <p:nvPr/>
          </p:nvSpPr>
          <p:spPr bwMode="auto">
            <a:xfrm>
              <a:off x="3347864" y="3513202"/>
              <a:ext cx="57606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性</a:t>
              </a:r>
            </a:p>
          </p:txBody>
        </p:sp>
        <p:sp>
          <p:nvSpPr>
            <p:cNvPr id="24589" name="文字方塊 7"/>
            <p:cNvSpPr txBox="1">
              <a:spLocks noChangeArrowheads="1"/>
            </p:cNvSpPr>
            <p:nvPr/>
          </p:nvSpPr>
          <p:spPr bwMode="auto">
            <a:xfrm>
              <a:off x="2987824" y="4005064"/>
              <a:ext cx="57606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較</a:t>
              </a:r>
            </a:p>
          </p:txBody>
        </p:sp>
        <p:sp>
          <p:nvSpPr>
            <p:cNvPr id="24590" name="文字方塊 9"/>
            <p:cNvSpPr txBox="1">
              <a:spLocks noChangeArrowheads="1"/>
            </p:cNvSpPr>
            <p:nvPr/>
          </p:nvSpPr>
          <p:spPr bwMode="auto">
            <a:xfrm>
              <a:off x="2555776" y="4377298"/>
              <a:ext cx="57606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低</a:t>
              </a:r>
            </a:p>
          </p:txBody>
        </p:sp>
        <p:sp>
          <p:nvSpPr>
            <p:cNvPr id="24591" name="文字方塊 10"/>
            <p:cNvSpPr txBox="1">
              <a:spLocks noChangeArrowheads="1"/>
            </p:cNvSpPr>
            <p:nvPr/>
          </p:nvSpPr>
          <p:spPr bwMode="auto">
            <a:xfrm>
              <a:off x="2051720" y="3933056"/>
              <a:ext cx="57606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的</a:t>
              </a:r>
            </a:p>
          </p:txBody>
        </p:sp>
        <p:sp>
          <p:nvSpPr>
            <p:cNvPr id="24592" name="文字方塊 11"/>
            <p:cNvSpPr txBox="1">
              <a:spLocks noChangeArrowheads="1"/>
            </p:cNvSpPr>
            <p:nvPr/>
          </p:nvSpPr>
          <p:spPr bwMode="auto">
            <a:xfrm>
              <a:off x="1619672" y="3513202"/>
              <a:ext cx="57606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金</a:t>
              </a:r>
            </a:p>
          </p:txBody>
        </p:sp>
        <p:sp>
          <p:nvSpPr>
            <p:cNvPr id="24593" name="文字方塊 13"/>
            <p:cNvSpPr txBox="1">
              <a:spLocks noChangeArrowheads="1"/>
            </p:cNvSpPr>
            <p:nvPr/>
          </p:nvSpPr>
          <p:spPr bwMode="auto">
            <a:xfrm>
              <a:off x="1331640" y="3009146"/>
              <a:ext cx="57606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屬</a:t>
              </a:r>
            </a:p>
          </p:txBody>
        </p:sp>
      </p:grpSp>
    </p:spTree>
    <p:extLst>
      <p:ext uri="{BB962C8B-B14F-4D97-AF65-F5344CB8AC3E}">
        <p14:creationId xmlns:p14="http://schemas.microsoft.com/office/powerpoint/2010/main" val="2339617825"/>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8"/>
          <p:cNvSpPr>
            <a:spLocks noChangeArrowheads="1"/>
          </p:cNvSpPr>
          <p:nvPr/>
        </p:nvSpPr>
        <p:spPr bwMode="auto">
          <a:xfrm>
            <a:off x="682699" y="2495550"/>
            <a:ext cx="72009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3200" b="1">
                <a:solidFill>
                  <a:srgbClr val="0000FF"/>
                </a:solidFill>
              </a:rPr>
              <a:t>受磨損</a:t>
            </a:r>
            <a:r>
              <a:rPr lang="zh-TW" altLang="en-US" sz="2800" b="1"/>
              <a:t> </a:t>
            </a:r>
            <a:r>
              <a:rPr lang="zh-TW" altLang="en-US" sz="2800"/>
              <a:t>或 </a:t>
            </a:r>
            <a:r>
              <a:rPr lang="zh-TW" altLang="en-US" sz="3200" b="1">
                <a:solidFill>
                  <a:srgbClr val="0000FF"/>
                </a:solidFill>
              </a:rPr>
              <a:t>扭曲</a:t>
            </a:r>
            <a:r>
              <a:rPr lang="zh-TW" altLang="en-US" sz="2800" b="1"/>
              <a:t> </a:t>
            </a:r>
            <a:r>
              <a:rPr lang="zh-TW" altLang="en-US" sz="2800"/>
              <a:t>的鐵表面會銹蝕得較快。</a:t>
            </a:r>
            <a:endParaRPr kumimoji="0" lang="en-US" altLang="zh-TW" sz="2800">
              <a:cs typeface="Arial" pitchFamily="34" charset="0"/>
            </a:endParaRPr>
          </a:p>
        </p:txBody>
      </p:sp>
      <p:sp>
        <p:nvSpPr>
          <p:cNvPr id="27651" name="Rectangle 2"/>
          <p:cNvSpPr>
            <a:spLocks noChangeArrowheads="1"/>
          </p:cNvSpPr>
          <p:nvPr/>
        </p:nvSpPr>
        <p:spPr bwMode="auto">
          <a:xfrm>
            <a:off x="611262" y="1341438"/>
            <a:ext cx="777716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3200" b="1">
                <a:solidFill>
                  <a:srgbClr val="CC0000"/>
                </a:solidFill>
                <a:latin typeface="Calibri" pitchFamily="34" charset="0"/>
              </a:rPr>
              <a:t>表面受磨損、扭曲 或 尖銳 位置的鐵製品</a:t>
            </a:r>
            <a:endParaRPr lang="en-US" altLang="zh-TW" sz="3200" b="1">
              <a:solidFill>
                <a:srgbClr val="CC0000"/>
              </a:solidFill>
              <a:latin typeface="Calibri" pitchFamily="34" charset="0"/>
            </a:endParaRPr>
          </a:p>
        </p:txBody>
      </p:sp>
      <p:sp>
        <p:nvSpPr>
          <p:cNvPr id="4" name="Rectangle 38"/>
          <p:cNvSpPr>
            <a:spLocks noChangeArrowheads="1"/>
          </p:cNvSpPr>
          <p:nvPr/>
        </p:nvSpPr>
        <p:spPr bwMode="auto">
          <a:xfrm>
            <a:off x="682699" y="3557588"/>
            <a:ext cx="6985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鐵製品 </a:t>
            </a:r>
            <a:r>
              <a:rPr lang="zh-TW" altLang="en-US" sz="3200" b="1">
                <a:solidFill>
                  <a:srgbClr val="0000FF"/>
                </a:solidFill>
              </a:rPr>
              <a:t>尖銳的位置</a:t>
            </a:r>
            <a:r>
              <a:rPr lang="zh-TW" altLang="en-US" sz="2800" b="1"/>
              <a:t> </a:t>
            </a:r>
            <a:r>
              <a:rPr lang="zh-TW" altLang="en-US" sz="2800"/>
              <a:t>都會銹蝕得較快。</a:t>
            </a:r>
            <a:endParaRPr kumimoji="0" lang="en-US" altLang="zh-TW" sz="2800">
              <a:cs typeface="Arial" pitchFamily="34" charset="0"/>
            </a:endParaRPr>
          </a:p>
        </p:txBody>
      </p:sp>
    </p:spTree>
    <p:extLst>
      <p:ext uri="{BB962C8B-B14F-4D97-AF65-F5344CB8AC3E}">
        <p14:creationId xmlns:p14="http://schemas.microsoft.com/office/powerpoint/2010/main" val="4146669063"/>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5"/>
          <p:cNvSpPr>
            <a:spLocks noChangeArrowheads="1"/>
          </p:cNvSpPr>
          <p:nvPr/>
        </p:nvSpPr>
        <p:spPr bwMode="auto">
          <a:xfrm>
            <a:off x="107504" y="618207"/>
            <a:ext cx="6408738"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3200" b="1" dirty="0" smtClean="0">
                <a:solidFill>
                  <a:srgbClr val="006600"/>
                </a:solidFill>
                <a:cs typeface="Arial" pitchFamily="34" charset="0"/>
              </a:rPr>
              <a:t>使用</a:t>
            </a:r>
            <a:r>
              <a:rPr kumimoji="0" lang="zh-TW" altLang="en-US" sz="3200" b="1" dirty="0">
                <a:solidFill>
                  <a:srgbClr val="006600"/>
                </a:solidFill>
                <a:cs typeface="Arial" pitchFamily="34" charset="0"/>
              </a:rPr>
              <a:t>鐵銹指示劑觀察鐵銹蝕</a:t>
            </a:r>
            <a:endParaRPr kumimoji="0" lang="en-US" altLang="zh-TW" sz="3200" b="1" dirty="0">
              <a:solidFill>
                <a:srgbClr val="006600"/>
              </a:solidFill>
              <a:cs typeface="Arial" pitchFamily="34" charset="0"/>
            </a:endParaRPr>
          </a:p>
        </p:txBody>
      </p:sp>
      <p:sp>
        <p:nvSpPr>
          <p:cNvPr id="62467" name="Rectangle 38"/>
          <p:cNvSpPr>
            <a:spLocks noChangeArrowheads="1"/>
          </p:cNvSpPr>
          <p:nvPr/>
        </p:nvSpPr>
        <p:spPr bwMode="auto">
          <a:xfrm>
            <a:off x="178942" y="1845345"/>
            <a:ext cx="9074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把一根鐵釘置於</a:t>
            </a:r>
            <a:r>
              <a:rPr lang="zh-TW" altLang="en-US" sz="2800" b="1" dirty="0"/>
              <a:t>微熱</a:t>
            </a:r>
            <a:r>
              <a:rPr lang="zh-TW" altLang="en-US" sz="2800" dirty="0"/>
              <a:t>並且含有</a:t>
            </a:r>
            <a:r>
              <a:rPr lang="zh-TW" altLang="en-US" sz="3200" b="1" dirty="0">
                <a:solidFill>
                  <a:srgbClr val="3399FF"/>
                </a:solidFill>
              </a:rPr>
              <a:t>鐵銹指示劑</a:t>
            </a:r>
            <a:r>
              <a:rPr lang="zh-TW" altLang="en-US" sz="2800" dirty="0"/>
              <a:t>的凝膠中</a:t>
            </a:r>
            <a:r>
              <a:rPr lang="zh-TW" altLang="en-US" dirty="0"/>
              <a:t>。</a:t>
            </a:r>
            <a:endParaRPr kumimoji="0" lang="en-US" altLang="zh-TW" dirty="0">
              <a:solidFill>
                <a:srgbClr val="3399FF"/>
              </a:solidFill>
              <a:cs typeface="Arial" pitchFamily="34" charset="0"/>
            </a:endParaRPr>
          </a:p>
        </p:txBody>
      </p:sp>
      <p:sp>
        <p:nvSpPr>
          <p:cNvPr id="7" name="Rectangle 19"/>
          <p:cNvSpPr>
            <a:spLocks noChangeArrowheads="1"/>
          </p:cNvSpPr>
          <p:nvPr/>
        </p:nvSpPr>
        <p:spPr bwMode="auto">
          <a:xfrm>
            <a:off x="828229" y="3819302"/>
            <a:ext cx="80978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42925" indent="-542925">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3200" b="1">
                <a:solidFill>
                  <a:srgbClr val="0000FF"/>
                </a:solidFill>
              </a:rPr>
              <a:t>六氰合鐵</a:t>
            </a:r>
            <a:r>
              <a:rPr lang="en-US" altLang="zh-TW" sz="3200" b="1">
                <a:solidFill>
                  <a:srgbClr val="0000FF"/>
                </a:solidFill>
              </a:rPr>
              <a:t>(III) </a:t>
            </a:r>
            <a:r>
              <a:rPr lang="zh-TW" altLang="en-US" sz="3200" b="1">
                <a:solidFill>
                  <a:srgbClr val="0000FF"/>
                </a:solidFill>
              </a:rPr>
              <a:t>酸鉀</a:t>
            </a:r>
            <a:r>
              <a:rPr lang="zh-TW" altLang="en-US" sz="2800"/>
              <a:t> </a:t>
            </a:r>
            <a:r>
              <a:rPr lang="en-US" altLang="zh-TW" sz="2800"/>
              <a:t>(K</a:t>
            </a:r>
            <a:r>
              <a:rPr lang="en-US" altLang="zh-TW" sz="2800" baseline="-25000"/>
              <a:t>3</a:t>
            </a:r>
            <a:r>
              <a:rPr lang="en-US" altLang="zh-TW" sz="2800"/>
              <a:t>[Fe(CN)</a:t>
            </a:r>
            <a:r>
              <a:rPr lang="en-US" altLang="zh-TW" sz="2800" baseline="-25000"/>
              <a:t>6</a:t>
            </a:r>
            <a:r>
              <a:rPr lang="en-US" altLang="zh-TW" sz="2800"/>
              <a:t>])</a:t>
            </a:r>
            <a:r>
              <a:rPr lang="zh-TW" altLang="en-US" sz="2800"/>
              <a:t>、</a:t>
            </a:r>
            <a:endParaRPr lang="en-US" altLang="zh-TW" sz="2800"/>
          </a:p>
        </p:txBody>
      </p:sp>
      <p:sp>
        <p:nvSpPr>
          <p:cNvPr id="5" name="Rectangle 38"/>
          <p:cNvSpPr>
            <a:spLocks noChangeArrowheads="1"/>
          </p:cNvSpPr>
          <p:nvPr/>
        </p:nvSpPr>
        <p:spPr bwMode="auto">
          <a:xfrm>
            <a:off x="178942" y="2941414"/>
            <a:ext cx="8785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鐵銹指示劑含有</a:t>
            </a:r>
            <a:endParaRPr lang="en-US" altLang="zh-TW" sz="2800"/>
          </a:p>
        </p:txBody>
      </p:sp>
      <p:sp>
        <p:nvSpPr>
          <p:cNvPr id="25606" name="矩形 2"/>
          <p:cNvSpPr>
            <a:spLocks noChangeArrowheads="1"/>
          </p:cNvSpPr>
          <p:nvPr/>
        </p:nvSpPr>
        <p:spPr bwMode="auto">
          <a:xfrm>
            <a:off x="828229" y="5286152"/>
            <a:ext cx="21494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542925" indent="-542925">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a:t>氯化鈉。</a:t>
            </a:r>
            <a:endParaRPr lang="en-US" altLang="zh-TW" sz="2800" b="1"/>
          </a:p>
        </p:txBody>
      </p:sp>
      <p:sp>
        <p:nvSpPr>
          <p:cNvPr id="25607" name="矩形 3"/>
          <p:cNvSpPr>
            <a:spLocks noChangeArrowheads="1"/>
          </p:cNvSpPr>
          <p:nvPr/>
        </p:nvSpPr>
        <p:spPr bwMode="auto">
          <a:xfrm>
            <a:off x="828229" y="4538439"/>
            <a:ext cx="28797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3200" b="1">
                <a:solidFill>
                  <a:srgbClr val="0000FF"/>
                </a:solidFill>
              </a:rPr>
              <a:t>酚酞</a:t>
            </a:r>
            <a:r>
              <a:rPr lang="zh-TW" altLang="en-US" sz="2800"/>
              <a:t>，和</a:t>
            </a:r>
            <a:endParaRPr lang="en-US" altLang="zh-TW" sz="2800"/>
          </a:p>
        </p:txBody>
      </p:sp>
    </p:spTree>
    <p:extLst>
      <p:ext uri="{BB962C8B-B14F-4D97-AF65-F5344CB8AC3E}">
        <p14:creationId xmlns:p14="http://schemas.microsoft.com/office/powerpoint/2010/main" val="3366753574"/>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38"/>
          <p:cNvSpPr>
            <a:spLocks noChangeArrowheads="1"/>
          </p:cNvSpPr>
          <p:nvPr/>
        </p:nvSpPr>
        <p:spPr bwMode="auto">
          <a:xfrm>
            <a:off x="323850" y="332656"/>
            <a:ext cx="8786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銹蝕發生時，會生成 鐵</a:t>
            </a:r>
            <a:r>
              <a:rPr lang="en-US" altLang="zh-TW" sz="2800"/>
              <a:t>(II) </a:t>
            </a:r>
            <a:r>
              <a:rPr lang="zh-TW" altLang="en-US" sz="2800"/>
              <a:t>離子 和 氫氧離子。</a:t>
            </a:r>
            <a:endParaRPr kumimoji="0" lang="en-US" altLang="zh-TW" sz="2800">
              <a:solidFill>
                <a:srgbClr val="3399FF"/>
              </a:solidFill>
              <a:cs typeface="Arial" pitchFamily="34" charset="0"/>
            </a:endParaRPr>
          </a:p>
        </p:txBody>
      </p:sp>
      <p:sp>
        <p:nvSpPr>
          <p:cNvPr id="3" name="Rectangle 19"/>
          <p:cNvSpPr>
            <a:spLocks noChangeArrowheads="1"/>
          </p:cNvSpPr>
          <p:nvPr/>
        </p:nvSpPr>
        <p:spPr bwMode="auto">
          <a:xfrm>
            <a:off x="973138" y="1052736"/>
            <a:ext cx="7559675" cy="579437"/>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b="1"/>
              <a:t>鐵</a:t>
            </a:r>
            <a:r>
              <a:rPr lang="en-US" altLang="zh-TW" sz="2800" b="1"/>
              <a:t>(II) </a:t>
            </a:r>
            <a:r>
              <a:rPr lang="zh-TW" altLang="en-US" sz="2800" b="1"/>
              <a:t>離子令六氰合鐵</a:t>
            </a:r>
            <a:r>
              <a:rPr lang="en-US" altLang="zh-TW" sz="2800" b="1"/>
              <a:t>(III) </a:t>
            </a:r>
            <a:r>
              <a:rPr lang="zh-TW" altLang="en-US" sz="2800" b="1"/>
              <a:t>酸鉀變為 </a:t>
            </a:r>
            <a:r>
              <a:rPr lang="zh-TW" altLang="en-US" sz="3200" b="1" u="sng">
                <a:solidFill>
                  <a:srgbClr val="FF0000"/>
                </a:solidFill>
              </a:rPr>
              <a:t>藍色</a:t>
            </a:r>
            <a:r>
              <a:rPr lang="zh-TW" altLang="en-US" sz="2800"/>
              <a:t>。</a:t>
            </a:r>
            <a:endParaRPr lang="en-US" altLang="zh-TW" sz="2800" b="1"/>
          </a:p>
        </p:txBody>
      </p:sp>
      <p:sp>
        <p:nvSpPr>
          <p:cNvPr id="4" name="Rectangle 19"/>
          <p:cNvSpPr>
            <a:spLocks noChangeArrowheads="1"/>
          </p:cNvSpPr>
          <p:nvPr/>
        </p:nvSpPr>
        <p:spPr bwMode="auto">
          <a:xfrm>
            <a:off x="973138" y="1844824"/>
            <a:ext cx="5614987" cy="579437"/>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b="1"/>
              <a:t>氫氧離子令酚酞變為 </a:t>
            </a:r>
            <a:r>
              <a:rPr lang="zh-TW" altLang="en-US" sz="3200" b="1" u="sng">
                <a:solidFill>
                  <a:srgbClr val="FF0000"/>
                </a:solidFill>
              </a:rPr>
              <a:t>粉紅色</a:t>
            </a:r>
            <a:r>
              <a:rPr lang="zh-TW" altLang="en-US" sz="2800"/>
              <a:t>。</a:t>
            </a:r>
            <a:endParaRPr lang="en-US" altLang="zh-TW" sz="2800" b="1"/>
          </a:p>
        </p:txBody>
      </p:sp>
      <p:sp>
        <p:nvSpPr>
          <p:cNvPr id="5" name="Rectangle 38"/>
          <p:cNvSpPr>
            <a:spLocks noChangeArrowheads="1"/>
          </p:cNvSpPr>
          <p:nvPr/>
        </p:nvSpPr>
        <p:spPr bwMode="auto">
          <a:xfrm>
            <a:off x="323850" y="3140968"/>
            <a:ext cx="9002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鐵釘四周呈現 藍色 和 粉紅色，</a:t>
            </a:r>
            <a:r>
              <a:rPr lang="zh-TW" altLang="en-US" sz="2800" dirty="0">
                <a:sym typeface="Wingdings" pitchFamily="2" charset="2"/>
              </a:rPr>
              <a:t>表示</a:t>
            </a:r>
            <a:r>
              <a:rPr lang="zh-TW" altLang="en-US" sz="2800" dirty="0"/>
              <a:t>鐵釘發生銹蝕。</a:t>
            </a:r>
            <a:endParaRPr kumimoji="0" lang="en-US" altLang="zh-TW" sz="2800" dirty="0">
              <a:solidFill>
                <a:srgbClr val="3399FF"/>
              </a:solidFill>
              <a:cs typeface="Arial" pitchFamily="34" charset="0"/>
            </a:endParaRPr>
          </a:p>
        </p:txBody>
      </p:sp>
      <p:pic>
        <p:nvPicPr>
          <p:cNvPr id="6" name="Picture 8" descr="D:\Shared\From Judy\2nd Figures\Chem 13 pics\d13002b.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21632" y="3988103"/>
            <a:ext cx="2034744" cy="2077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群組 19"/>
          <p:cNvGrpSpPr>
            <a:grpSpLocks/>
          </p:cNvGrpSpPr>
          <p:nvPr/>
        </p:nvGrpSpPr>
        <p:grpSpPr bwMode="auto">
          <a:xfrm>
            <a:off x="907256" y="3868606"/>
            <a:ext cx="4175509" cy="2584730"/>
            <a:chOff x="164622" y="631971"/>
            <a:chExt cx="5453777" cy="3302748"/>
          </a:xfrm>
        </p:grpSpPr>
        <p:grpSp>
          <p:nvGrpSpPr>
            <p:cNvPr id="8" name="群組 5"/>
            <p:cNvGrpSpPr>
              <a:grpSpLocks/>
            </p:cNvGrpSpPr>
            <p:nvPr/>
          </p:nvGrpSpPr>
          <p:grpSpPr bwMode="auto">
            <a:xfrm>
              <a:off x="1677160" y="631971"/>
              <a:ext cx="3941239" cy="2760725"/>
              <a:chOff x="1187624" y="631971"/>
              <a:chExt cx="3941239" cy="2760725"/>
            </a:xfrm>
          </p:grpSpPr>
          <p:pic>
            <p:nvPicPr>
              <p:cNvPr id="11" name="Picture 7" descr="D:\Shared\From Judy\2nd Figures\Chem 13 pics\d13002a.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87624" y="692696"/>
                <a:ext cx="2644587" cy="27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 name="Straight Connector 6"/>
              <p:cNvCxnSpPr/>
              <p:nvPr/>
            </p:nvCxnSpPr>
            <p:spPr>
              <a:xfrm flipV="1">
                <a:off x="2543478" y="878071"/>
                <a:ext cx="1288951" cy="889133"/>
              </a:xfrm>
              <a:prstGeom prst="line">
                <a:avLst/>
              </a:prstGeom>
            </p:spPr>
            <p:style>
              <a:lnRef idx="1">
                <a:schemeClr val="dk1"/>
              </a:lnRef>
              <a:fillRef idx="0">
                <a:schemeClr val="dk1"/>
              </a:fillRef>
              <a:effectRef idx="0">
                <a:schemeClr val="dk1"/>
              </a:effectRef>
              <a:fontRef idx="minor">
                <a:schemeClr val="tx1"/>
              </a:fontRef>
            </p:style>
          </p:cxnSp>
          <p:sp>
            <p:nvSpPr>
              <p:cNvPr id="13" name="矩形 11"/>
              <p:cNvSpPr>
                <a:spLocks noChangeArrowheads="1"/>
              </p:cNvSpPr>
              <p:nvPr/>
            </p:nvSpPr>
            <p:spPr bwMode="auto">
              <a:xfrm>
                <a:off x="3814898" y="631971"/>
                <a:ext cx="844195" cy="471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1800" dirty="0"/>
                  <a:t>鐵釘</a:t>
                </a:r>
              </a:p>
            </p:txBody>
          </p:sp>
          <p:cxnSp>
            <p:nvCxnSpPr>
              <p:cNvPr id="14" name="Straight Connector 6"/>
              <p:cNvCxnSpPr/>
              <p:nvPr/>
            </p:nvCxnSpPr>
            <p:spPr>
              <a:xfrm>
                <a:off x="3697501" y="2703969"/>
                <a:ext cx="330175" cy="0"/>
              </a:xfrm>
              <a:prstGeom prst="line">
                <a:avLst/>
              </a:prstGeom>
            </p:spPr>
            <p:style>
              <a:lnRef idx="1">
                <a:schemeClr val="dk1"/>
              </a:lnRef>
              <a:fillRef idx="0">
                <a:schemeClr val="dk1"/>
              </a:fillRef>
              <a:effectRef idx="0">
                <a:schemeClr val="dk1"/>
              </a:effectRef>
              <a:fontRef idx="minor">
                <a:schemeClr val="tx1"/>
              </a:fontRef>
            </p:style>
          </p:cxnSp>
          <p:sp>
            <p:nvSpPr>
              <p:cNvPr id="15" name="矩形 15"/>
              <p:cNvSpPr>
                <a:spLocks noChangeArrowheads="1"/>
              </p:cNvSpPr>
              <p:nvPr/>
            </p:nvSpPr>
            <p:spPr bwMode="auto">
              <a:xfrm>
                <a:off x="3983170" y="2503676"/>
                <a:ext cx="1145693" cy="471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1800"/>
                  <a:t>培養皿</a:t>
                </a:r>
              </a:p>
            </p:txBody>
          </p:sp>
        </p:grpSp>
        <p:sp>
          <p:nvSpPr>
            <p:cNvPr id="9" name="矩形 16"/>
            <p:cNvSpPr>
              <a:spLocks noChangeArrowheads="1"/>
            </p:cNvSpPr>
            <p:nvPr/>
          </p:nvSpPr>
          <p:spPr bwMode="auto">
            <a:xfrm>
              <a:off x="164622" y="3108842"/>
              <a:ext cx="2351686" cy="825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1800"/>
                <a:t>微熱且含有鐵銹</a:t>
              </a:r>
              <a:endParaRPr lang="en-US" altLang="zh-TW" sz="1800"/>
            </a:p>
            <a:p>
              <a:pPr eaLnBrk="1" hangingPunct="1"/>
              <a:r>
                <a:rPr lang="zh-TW" altLang="en-US" sz="1800"/>
                <a:t>指示劑的凝膠</a:t>
              </a:r>
            </a:p>
          </p:txBody>
        </p:sp>
        <p:cxnSp>
          <p:nvCxnSpPr>
            <p:cNvPr id="10" name="Straight Connector 6"/>
            <p:cNvCxnSpPr/>
            <p:nvPr/>
          </p:nvCxnSpPr>
          <p:spPr>
            <a:xfrm flipV="1">
              <a:off x="1402777" y="2421352"/>
              <a:ext cx="936553" cy="719245"/>
            </a:xfrm>
            <a:prstGeom prst="line">
              <a:avLst/>
            </a:prstGeom>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1391969380"/>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79388" y="646113"/>
            <a:ext cx="4610100" cy="579437"/>
          </a:xfrm>
          <a:prstGeom prst="rect">
            <a:avLst/>
          </a:prstGeom>
          <a:solidFill>
            <a:schemeClr val="bg1">
              <a:alpha val="0"/>
            </a:schemeClr>
          </a:solidFill>
          <a:ln>
            <a:noFill/>
          </a:ln>
          <a:effectLst/>
          <a:extLst/>
        </p:spPr>
        <p:txBody>
          <a:bodyPr>
            <a:spAutoFit/>
          </a:bodyPr>
          <a:lstStyle/>
          <a:p>
            <a:pPr marL="901700" indent="-901700" eaLnBrk="1" hangingPunct="1">
              <a:defRPr/>
            </a:pPr>
            <a:r>
              <a:rPr kumimoji="0" lang="zh-TW" altLang="en-US" sz="3200" b="1" dirty="0" smtClean="0">
                <a:solidFill>
                  <a:srgbClr val="006600"/>
                </a:solidFill>
                <a:ea typeface="+mn-ea"/>
                <a:cs typeface="Arial" pitchFamily="34" charset="0"/>
              </a:rPr>
              <a:t>防止</a:t>
            </a:r>
            <a:r>
              <a:rPr kumimoji="0" lang="zh-TW" altLang="en-US" sz="3200" b="1" dirty="0">
                <a:solidFill>
                  <a:srgbClr val="006600"/>
                </a:solidFill>
                <a:ea typeface="+mn-ea"/>
                <a:cs typeface="Arial" pitchFamily="34" charset="0"/>
              </a:rPr>
              <a:t>鐵銹蝕的方法</a:t>
            </a:r>
            <a:endParaRPr kumimoji="0" lang="en-US" altLang="zh-TW" sz="3200" b="1" dirty="0">
              <a:solidFill>
                <a:srgbClr val="006600"/>
              </a:solidFill>
              <a:ea typeface="+mn-ea"/>
              <a:cs typeface="Arial" pitchFamily="34" charset="0"/>
            </a:endParaRPr>
          </a:p>
        </p:txBody>
      </p:sp>
      <p:grpSp>
        <p:nvGrpSpPr>
          <p:cNvPr id="28675" name="群組 2"/>
          <p:cNvGrpSpPr>
            <a:grpSpLocks/>
          </p:cNvGrpSpPr>
          <p:nvPr/>
        </p:nvGrpSpPr>
        <p:grpSpPr bwMode="auto">
          <a:xfrm>
            <a:off x="466600" y="3140968"/>
            <a:ext cx="8497888" cy="954087"/>
            <a:chOff x="179387" y="3489904"/>
            <a:chExt cx="8497069" cy="954101"/>
          </a:xfrm>
        </p:grpSpPr>
        <p:sp>
          <p:nvSpPr>
            <p:cNvPr id="32773" name="Text Box 11"/>
            <p:cNvSpPr txBox="1">
              <a:spLocks noChangeArrowheads="1"/>
            </p:cNvSpPr>
            <p:nvPr/>
          </p:nvSpPr>
          <p:spPr bwMode="auto">
            <a:xfrm>
              <a:off x="179387" y="3489904"/>
              <a:ext cx="8497069" cy="946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800"/>
                <a:t>鋼是碳 </a:t>
              </a:r>
              <a:r>
                <a:rPr lang="en-US" altLang="zh-TW" sz="2800"/>
                <a:t>(</a:t>
              </a:r>
              <a:r>
                <a:rPr lang="zh-TW" altLang="en-US" sz="2800"/>
                <a:t>約</a:t>
              </a:r>
              <a:r>
                <a:rPr lang="en-US" altLang="zh-TW" sz="2800"/>
                <a:t>0.15%</a:t>
              </a:r>
              <a:r>
                <a:rPr lang="zh-TW" altLang="en-US" sz="2800"/>
                <a:t>至</a:t>
              </a:r>
              <a:r>
                <a:rPr lang="en-US" altLang="zh-TW" sz="2800"/>
                <a:t>1.5%) </a:t>
              </a:r>
              <a:r>
                <a:rPr lang="zh-TW" altLang="en-US" sz="2800"/>
                <a:t>和鐵混合而成的鐵合金。</a:t>
              </a:r>
            </a:p>
            <a:p>
              <a:pPr eaLnBrk="1" hangingPunct="1"/>
              <a:r>
                <a:rPr lang="zh-TW" altLang="en-US" sz="2800"/>
                <a:t>由於鋼含鐵，故它也會發生銹蝕。</a:t>
              </a:r>
            </a:p>
          </p:txBody>
        </p:sp>
        <p:sp>
          <p:nvSpPr>
            <p:cNvPr id="32774" name="Rectangle 87"/>
            <p:cNvSpPr>
              <a:spLocks noChangeArrowheads="1"/>
            </p:cNvSpPr>
            <p:nvPr/>
          </p:nvSpPr>
          <p:spPr bwMode="auto">
            <a:xfrm>
              <a:off x="179387" y="3501009"/>
              <a:ext cx="8425061" cy="942996"/>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endParaRPr lang="zh-TW" altLang="zh-TW">
                <a:latin typeface="Times New Roman" pitchFamily="18" charset="0"/>
              </a:endParaRPr>
            </a:p>
          </p:txBody>
        </p:sp>
      </p:grpSp>
      <p:sp>
        <p:nvSpPr>
          <p:cNvPr id="7" name="矩形 6"/>
          <p:cNvSpPr>
            <a:spLocks noChangeArrowheads="1"/>
          </p:cNvSpPr>
          <p:nvPr/>
        </p:nvSpPr>
        <p:spPr bwMode="auto">
          <a:xfrm>
            <a:off x="252413" y="1827213"/>
            <a:ext cx="90725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有一些方法可以防止鐵銹蝕或減慢銹蝕過程的方法。</a:t>
            </a:r>
          </a:p>
        </p:txBody>
      </p:sp>
    </p:spTree>
    <p:extLst>
      <p:ext uri="{BB962C8B-B14F-4D97-AF65-F5344CB8AC3E}">
        <p14:creationId xmlns:p14="http://schemas.microsoft.com/office/powerpoint/2010/main" val="1995206699"/>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689918" y="1377752"/>
            <a:ext cx="3030537" cy="646112"/>
          </a:xfrm>
          <a:prstGeom prst="rect">
            <a:avLst/>
          </a:prstGeom>
          <a:solidFill>
            <a:schemeClr val="bg1">
              <a:alpha val="0"/>
            </a:schemeClr>
          </a:solidFill>
          <a:ln>
            <a:noFill/>
          </a:ln>
          <a:effectLst/>
          <a:extLst/>
        </p:spPr>
        <p:txBody>
          <a:bodyPr>
            <a:spAutoFit/>
          </a:bodyPr>
          <a:lstStyle/>
          <a:p>
            <a:pPr eaLnBrk="1" hangingPunct="1">
              <a:defRPr/>
            </a:pPr>
            <a:r>
              <a:rPr lang="zh-TW" altLang="en-US" sz="3600" b="1" dirty="0">
                <a:solidFill>
                  <a:srgbClr val="CC0000"/>
                </a:solidFill>
                <a:latin typeface="+mj-lt"/>
              </a:rPr>
              <a:t>加上保護層</a:t>
            </a:r>
            <a:endParaRPr lang="en-US" altLang="zh-TW" sz="3600" b="1" dirty="0">
              <a:solidFill>
                <a:srgbClr val="CC0000"/>
              </a:solidFill>
              <a:latin typeface="+mj-lt"/>
            </a:endParaRPr>
          </a:p>
        </p:txBody>
      </p:sp>
      <p:sp>
        <p:nvSpPr>
          <p:cNvPr id="6" name="Rectangle 4"/>
          <p:cNvSpPr>
            <a:spLocks noChangeArrowheads="1"/>
          </p:cNvSpPr>
          <p:nvPr/>
        </p:nvSpPr>
        <p:spPr bwMode="auto">
          <a:xfrm>
            <a:off x="689918" y="2628776"/>
            <a:ext cx="5616575"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66"/>
                </a:solidFill>
                <a:latin typeface="+mj-lt"/>
              </a:rPr>
              <a:t>塗上油漆、油脂或包上塑膠層</a:t>
            </a:r>
            <a:endParaRPr lang="en-US" altLang="zh-TW" sz="3200" b="1" dirty="0">
              <a:solidFill>
                <a:srgbClr val="CC0066"/>
              </a:solidFill>
              <a:latin typeface="+mj-lt"/>
            </a:endParaRPr>
          </a:p>
        </p:txBody>
      </p:sp>
    </p:spTree>
    <p:extLst>
      <p:ext uri="{BB962C8B-B14F-4D97-AF65-F5344CB8AC3E}">
        <p14:creationId xmlns:p14="http://schemas.microsoft.com/office/powerpoint/2010/main" val="3686144798"/>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251098" y="396528"/>
            <a:ext cx="2952750"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66"/>
                </a:solidFill>
                <a:latin typeface="+mj-lt"/>
              </a:rPr>
              <a:t>鍍上其他金屬</a:t>
            </a:r>
            <a:endParaRPr lang="en-US" altLang="zh-TW" sz="3200" b="1" dirty="0">
              <a:solidFill>
                <a:srgbClr val="CC0066"/>
              </a:solidFill>
              <a:latin typeface="+mj-lt"/>
            </a:endParaRPr>
          </a:p>
        </p:txBody>
      </p:sp>
      <p:sp>
        <p:nvSpPr>
          <p:cNvPr id="3" name="矩形 2"/>
          <p:cNvSpPr>
            <a:spLocks noChangeArrowheads="1"/>
          </p:cNvSpPr>
          <p:nvPr/>
        </p:nvSpPr>
        <p:spPr bwMode="auto">
          <a:xfrm>
            <a:off x="252413" y="1271736"/>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b="1"/>
              <a:t>鍍鋅</a:t>
            </a:r>
          </a:p>
        </p:txBody>
      </p:sp>
      <p:sp>
        <p:nvSpPr>
          <p:cNvPr id="4" name="Rectangle 19"/>
          <p:cNvSpPr>
            <a:spLocks noChangeArrowheads="1"/>
          </p:cNvSpPr>
          <p:nvPr/>
        </p:nvSpPr>
        <p:spPr bwMode="auto">
          <a:xfrm>
            <a:off x="755650" y="1995636"/>
            <a:ext cx="838835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3000" b="1">
                <a:solidFill>
                  <a:srgbClr val="3399FF"/>
                </a:solidFill>
              </a:rPr>
              <a:t>鍍鋅</a:t>
            </a:r>
            <a:r>
              <a:rPr lang="zh-TW" altLang="en-US" sz="2800"/>
              <a:t>：在鐵的表面</a:t>
            </a:r>
            <a:r>
              <a:rPr lang="zh-TW" altLang="en-US" sz="2800" b="1"/>
              <a:t>蓋上一層薄薄的鋅 </a:t>
            </a:r>
            <a:r>
              <a:rPr lang="zh-TW" altLang="en-US" sz="2800">
                <a:sym typeface="Wingdings" pitchFamily="2" charset="2"/>
              </a:rPr>
              <a:t>      </a:t>
            </a:r>
            <a:r>
              <a:rPr lang="zh-TW" altLang="en-US" sz="3000" b="1">
                <a:solidFill>
                  <a:srgbClr val="3399FF"/>
                </a:solidFill>
              </a:rPr>
              <a:t>鍍鋅鐵</a:t>
            </a:r>
            <a:endParaRPr lang="en-US" altLang="zh-TW" sz="3000" b="1">
              <a:solidFill>
                <a:srgbClr val="3399FF"/>
              </a:solidFill>
            </a:endParaRPr>
          </a:p>
        </p:txBody>
      </p:sp>
      <p:sp>
        <p:nvSpPr>
          <p:cNvPr id="5" name="Rectangle 19"/>
          <p:cNvSpPr>
            <a:spLocks noChangeArrowheads="1"/>
          </p:cNvSpPr>
          <p:nvPr/>
        </p:nvSpPr>
        <p:spPr bwMode="auto">
          <a:xfrm>
            <a:off x="755650" y="2875111"/>
            <a:ext cx="80978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a:t>防止鐵與空氣和水接觸</a:t>
            </a:r>
            <a:endParaRPr lang="en-US" altLang="zh-TW" sz="2800" b="1"/>
          </a:p>
        </p:txBody>
      </p:sp>
      <p:sp>
        <p:nvSpPr>
          <p:cNvPr id="9" name="向右箭號 8"/>
          <p:cNvSpPr/>
          <p:nvPr/>
        </p:nvSpPr>
        <p:spPr>
          <a:xfrm>
            <a:off x="7240588" y="2122636"/>
            <a:ext cx="500062" cy="307975"/>
          </a:xfrm>
          <a:prstGeom prst="rightArrow">
            <a:avLst>
              <a:gd name="adj1" fmla="val 50000"/>
              <a:gd name="adj2" fmla="val 74502"/>
            </a:avLst>
          </a:prstGeom>
          <a:solidFill>
            <a:srgbClr val="006600"/>
          </a:solidFill>
          <a:ln>
            <a:solidFill>
              <a:srgbClr val="006600"/>
            </a:solidFill>
          </a:ln>
        </p:spPr>
        <p:style>
          <a:lnRef idx="2">
            <a:schemeClr val="accent3"/>
          </a:lnRef>
          <a:fillRef idx="1">
            <a:schemeClr val="lt1"/>
          </a:fillRef>
          <a:effectRef idx="0">
            <a:schemeClr val="accent3"/>
          </a:effectRef>
          <a:fontRef idx="minor">
            <a:schemeClr val="dk1"/>
          </a:fontRef>
        </p:style>
        <p:txBody>
          <a:bodyPr anchor="ctr"/>
          <a:lstStyle/>
          <a:p>
            <a:pPr algn="ctr" eaLnBrk="1" hangingPunct="1">
              <a:defRPr/>
            </a:pPr>
            <a:endParaRPr lang="zh-TW" altLang="en-US" sz="1800"/>
          </a:p>
        </p:txBody>
      </p:sp>
      <p:pic>
        <p:nvPicPr>
          <p:cNvPr id="10" name="Picture 2" descr="C:\Users\Public\Documents\陳淑貞的資料夾\Aristo\Judy\Ch13 pic\p13011_01.jpg"/>
          <p:cNvPicPr>
            <a:picLocks noChangeAspect="1" noChangeArrowheads="1"/>
          </p:cNvPicPr>
          <p:nvPr/>
        </p:nvPicPr>
        <p:blipFill>
          <a:blip r:embed="rId4">
            <a:extLst>
              <a:ext uri="{28A0092B-C50C-407E-A947-70E740481C1C}">
                <a14:useLocalDpi xmlns:a14="http://schemas.microsoft.com/office/drawing/2010/main" val="0"/>
              </a:ext>
            </a:extLst>
          </a:blip>
          <a:srcRect t="12210"/>
          <a:stretch>
            <a:fillRect/>
          </a:stretch>
        </p:blipFill>
        <p:spPr bwMode="auto">
          <a:xfrm>
            <a:off x="2895079" y="3564185"/>
            <a:ext cx="2613025" cy="286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2827736"/>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矩形 1"/>
          <p:cNvSpPr>
            <a:spLocks noChangeArrowheads="1"/>
          </p:cNvSpPr>
          <p:nvPr/>
        </p:nvSpPr>
        <p:spPr bwMode="auto">
          <a:xfrm>
            <a:off x="252413" y="115888"/>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b="1"/>
              <a:t>鍍錫</a:t>
            </a:r>
          </a:p>
        </p:txBody>
      </p:sp>
      <p:sp>
        <p:nvSpPr>
          <p:cNvPr id="3" name="Rectangle 19"/>
          <p:cNvSpPr>
            <a:spLocks noChangeArrowheads="1"/>
          </p:cNvSpPr>
          <p:nvPr/>
        </p:nvSpPr>
        <p:spPr bwMode="auto">
          <a:xfrm>
            <a:off x="755650" y="798513"/>
            <a:ext cx="69119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3200" b="1">
                <a:solidFill>
                  <a:srgbClr val="3399FF"/>
                </a:solidFill>
              </a:rPr>
              <a:t>鍍錫</a:t>
            </a:r>
            <a:r>
              <a:rPr lang="zh-TW" altLang="en-US" sz="2800"/>
              <a:t>：在鐵的表面 </a:t>
            </a:r>
            <a:r>
              <a:rPr lang="zh-TW" altLang="en-US" sz="2800" b="1"/>
              <a:t>蓋上一層薄薄的錫</a:t>
            </a:r>
            <a:endParaRPr lang="en-US" altLang="zh-TW" sz="2800" b="1"/>
          </a:p>
        </p:txBody>
      </p:sp>
      <p:sp>
        <p:nvSpPr>
          <p:cNvPr id="4" name="Rectangle 19"/>
          <p:cNvSpPr>
            <a:spLocks noChangeArrowheads="1"/>
          </p:cNvSpPr>
          <p:nvPr/>
        </p:nvSpPr>
        <p:spPr bwMode="auto">
          <a:xfrm>
            <a:off x="755650" y="1557338"/>
            <a:ext cx="80978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a:t>錫防止鐵與空氣和水接觸        </a:t>
            </a:r>
            <a:r>
              <a:rPr lang="en-US" altLang="zh-TW" sz="2800">
                <a:sym typeface="Wingdings" pitchFamily="2" charset="2"/>
              </a:rPr>
              <a:t> </a:t>
            </a:r>
            <a:r>
              <a:rPr lang="zh-TW" altLang="en-US" sz="2800"/>
              <a:t>防止銹蝕</a:t>
            </a:r>
            <a:endParaRPr lang="en-US" altLang="zh-TW" sz="2800" b="1"/>
          </a:p>
        </p:txBody>
      </p:sp>
      <p:sp>
        <p:nvSpPr>
          <p:cNvPr id="5" name="Rectangle 19"/>
          <p:cNvSpPr>
            <a:spLocks noChangeArrowheads="1"/>
          </p:cNvSpPr>
          <p:nvPr/>
        </p:nvSpPr>
        <p:spPr bwMode="auto">
          <a:xfrm>
            <a:off x="755650" y="2330450"/>
            <a:ext cx="83883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a:t>由於 </a:t>
            </a:r>
            <a:r>
              <a:rPr lang="zh-TW" altLang="en-US" sz="3200" b="1">
                <a:solidFill>
                  <a:srgbClr val="3399FF"/>
                </a:solidFill>
              </a:rPr>
              <a:t>錫和錫離子都是無毒的</a:t>
            </a:r>
            <a:r>
              <a:rPr lang="zh-TW" altLang="en-US" sz="2800"/>
              <a:t>，故鍍錫常用於製造食品罐。</a:t>
            </a:r>
            <a:endParaRPr lang="en-US" altLang="zh-TW" sz="2800" b="1"/>
          </a:p>
        </p:txBody>
      </p:sp>
      <p:pic>
        <p:nvPicPr>
          <p:cNvPr id="33800" name="Picture 9" descr="D:\Shared\From Judy\2nd Figures\Chem 13 pics\p13012_0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79427" y="3719537"/>
            <a:ext cx="3260725" cy="251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向右箭號 9"/>
          <p:cNvSpPr/>
          <p:nvPr/>
        </p:nvSpPr>
        <p:spPr>
          <a:xfrm>
            <a:off x="5440363" y="1663700"/>
            <a:ext cx="500062" cy="307975"/>
          </a:xfrm>
          <a:prstGeom prst="rightArrow">
            <a:avLst>
              <a:gd name="adj1" fmla="val 50000"/>
              <a:gd name="adj2" fmla="val 74502"/>
            </a:avLst>
          </a:prstGeom>
          <a:solidFill>
            <a:srgbClr val="006600"/>
          </a:solidFill>
          <a:ln>
            <a:solidFill>
              <a:srgbClr val="006600"/>
            </a:solidFill>
          </a:ln>
        </p:spPr>
        <p:style>
          <a:lnRef idx="2">
            <a:schemeClr val="accent3"/>
          </a:lnRef>
          <a:fillRef idx="1">
            <a:schemeClr val="lt1"/>
          </a:fillRef>
          <a:effectRef idx="0">
            <a:schemeClr val="accent3"/>
          </a:effectRef>
          <a:fontRef idx="minor">
            <a:schemeClr val="dk1"/>
          </a:fontRef>
        </p:style>
        <p:txBody>
          <a:bodyPr anchor="ctr"/>
          <a:lstStyle/>
          <a:p>
            <a:pPr algn="ctr" eaLnBrk="1" hangingPunct="1">
              <a:defRPr/>
            </a:pPr>
            <a:endParaRPr lang="zh-TW" altLang="en-US" sz="1800"/>
          </a:p>
        </p:txBody>
      </p:sp>
    </p:spTree>
    <p:extLst>
      <p:ext uri="{BB962C8B-B14F-4D97-AF65-F5344CB8AC3E}">
        <p14:creationId xmlns:p14="http://schemas.microsoft.com/office/powerpoint/2010/main" val="143928348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750819" y="1732993"/>
            <a:ext cx="7777163" cy="715963"/>
            <a:chOff x="113" y="662"/>
            <a:chExt cx="5493" cy="1044"/>
          </a:xfrm>
        </p:grpSpPr>
        <p:sp>
          <p:nvSpPr>
            <p:cNvPr id="22536" name="AutoShape 6"/>
            <p:cNvSpPr>
              <a:spLocks noChangeArrowheads="1"/>
            </p:cNvSpPr>
            <p:nvPr/>
          </p:nvSpPr>
          <p:spPr bwMode="auto">
            <a:xfrm>
              <a:off x="113" y="662"/>
              <a:ext cx="5444" cy="1044"/>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endParaRPr lang="en-US" altLang="zh-TW"/>
            </a:p>
          </p:txBody>
        </p:sp>
        <p:sp>
          <p:nvSpPr>
            <p:cNvPr id="22537" name="Rectangle 7"/>
            <p:cNvSpPr>
              <a:spLocks noChangeArrowheads="1"/>
            </p:cNvSpPr>
            <p:nvPr/>
          </p:nvSpPr>
          <p:spPr bwMode="auto">
            <a:xfrm>
              <a:off x="208" y="748"/>
              <a:ext cx="5398" cy="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200" b="1" dirty="0">
                  <a:solidFill>
                    <a:srgbClr val="00B0F0"/>
                  </a:solidFill>
                </a:rPr>
                <a:t>原子</a:t>
              </a:r>
              <a:r>
                <a:rPr lang="zh-TW" altLang="en-US" sz="2800" dirty="0">
                  <a:solidFill>
                    <a:srgbClr val="00B0F0"/>
                  </a:solidFill>
                </a:rPr>
                <a:t> </a:t>
              </a:r>
              <a:r>
                <a:rPr lang="zh-TW" altLang="en-US" sz="2800" dirty="0"/>
                <a:t>是能夠保持元素的化學性質的最小粒子。</a:t>
              </a:r>
              <a:endParaRPr lang="en-US" altLang="zh-TW" sz="2800" dirty="0"/>
            </a:p>
          </p:txBody>
        </p:sp>
      </p:grpSp>
      <p:grpSp>
        <p:nvGrpSpPr>
          <p:cNvPr id="10" name="Group 5"/>
          <p:cNvGrpSpPr>
            <a:grpSpLocks/>
          </p:cNvGrpSpPr>
          <p:nvPr/>
        </p:nvGrpSpPr>
        <p:grpSpPr bwMode="auto">
          <a:xfrm>
            <a:off x="616170" y="3212976"/>
            <a:ext cx="8099425" cy="1860550"/>
            <a:chOff x="214" y="-921"/>
            <a:chExt cx="5539" cy="2268"/>
          </a:xfrm>
        </p:grpSpPr>
        <p:sp>
          <p:nvSpPr>
            <p:cNvPr id="12" name="AutoShape 6"/>
            <p:cNvSpPr>
              <a:spLocks noChangeArrowheads="1"/>
            </p:cNvSpPr>
            <p:nvPr/>
          </p:nvSpPr>
          <p:spPr bwMode="auto">
            <a:xfrm>
              <a:off x="214" y="-921"/>
              <a:ext cx="5515" cy="2268"/>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endParaRPr lang="en-US" altLang="zh-TW" sz="2800"/>
            </a:p>
          </p:txBody>
        </p:sp>
        <p:sp>
          <p:nvSpPr>
            <p:cNvPr id="13" name="Rectangle 7"/>
            <p:cNvSpPr>
              <a:spLocks noChangeArrowheads="1"/>
            </p:cNvSpPr>
            <p:nvPr/>
          </p:nvSpPr>
          <p:spPr bwMode="auto">
            <a:xfrm>
              <a:off x="339" y="-748"/>
              <a:ext cx="5414" cy="2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spcBef>
                  <a:spcPts val="600"/>
                </a:spcBef>
              </a:pPr>
              <a:r>
                <a:rPr lang="zh-TW" altLang="en-US" sz="2800" b="1" dirty="0"/>
                <a:t>原子</a:t>
              </a:r>
              <a:r>
                <a:rPr lang="zh-TW" altLang="en-US" sz="2800" dirty="0"/>
                <a:t>由質子、中子和電子組成。</a:t>
              </a:r>
              <a:r>
                <a:rPr lang="zh-TW" altLang="en-US" sz="3200" b="1" dirty="0">
                  <a:solidFill>
                    <a:srgbClr val="00B0F0"/>
                  </a:solidFill>
                </a:rPr>
                <a:t>質子</a:t>
              </a:r>
            </a:p>
            <a:p>
              <a:pPr eaLnBrk="1" hangingPunct="1">
                <a:spcBef>
                  <a:spcPts val="600"/>
                </a:spcBef>
              </a:pPr>
              <a:r>
                <a:rPr lang="en-US" altLang="zh-TW" sz="2800" dirty="0"/>
                <a:t>(</a:t>
              </a:r>
              <a:r>
                <a:rPr lang="zh-TW" altLang="en-US" sz="2800" dirty="0"/>
                <a:t>帶正電荷</a:t>
              </a:r>
              <a:r>
                <a:rPr lang="en-US" altLang="zh-TW" sz="2800" dirty="0"/>
                <a:t>) </a:t>
              </a:r>
              <a:r>
                <a:rPr lang="zh-TW" altLang="en-US" sz="2800" dirty="0"/>
                <a:t>和 </a:t>
              </a:r>
              <a:r>
                <a:rPr lang="zh-TW" altLang="en-US" sz="3200" b="1" dirty="0">
                  <a:solidFill>
                    <a:srgbClr val="00B0F0"/>
                  </a:solidFill>
                </a:rPr>
                <a:t>中子</a:t>
              </a:r>
              <a:r>
                <a:rPr lang="zh-TW" altLang="en-US" sz="2800" b="1" dirty="0">
                  <a:solidFill>
                    <a:srgbClr val="FF0000"/>
                  </a:solidFill>
                </a:rPr>
                <a:t> </a:t>
              </a:r>
              <a:r>
                <a:rPr lang="en-US" altLang="zh-TW" sz="2800" dirty="0"/>
                <a:t>(</a:t>
              </a:r>
              <a:r>
                <a:rPr lang="zh-TW" altLang="en-US" sz="2800" dirty="0"/>
                <a:t>中性的</a:t>
              </a:r>
              <a:r>
                <a:rPr lang="en-US" altLang="zh-TW" sz="2800" dirty="0"/>
                <a:t>) </a:t>
              </a:r>
              <a:r>
                <a:rPr lang="zh-TW" altLang="en-US" sz="2800" dirty="0"/>
                <a:t>集中在極微小的原子核內，而 </a:t>
              </a:r>
              <a:r>
                <a:rPr lang="zh-TW" altLang="en-US" sz="3200" b="1" dirty="0">
                  <a:solidFill>
                    <a:srgbClr val="00B0F0"/>
                  </a:solidFill>
                </a:rPr>
                <a:t>電子</a:t>
              </a:r>
              <a:r>
                <a:rPr lang="zh-TW" altLang="en-US" sz="2800" b="1" dirty="0">
                  <a:solidFill>
                    <a:srgbClr val="FF0000"/>
                  </a:solidFill>
                </a:rPr>
                <a:t> </a:t>
              </a:r>
              <a:r>
                <a:rPr lang="en-US" altLang="zh-TW" sz="2800" dirty="0"/>
                <a:t>(</a:t>
              </a:r>
              <a:r>
                <a:rPr lang="zh-TW" altLang="en-US" sz="2800" dirty="0"/>
                <a:t>帶負電荷</a:t>
              </a:r>
              <a:r>
                <a:rPr lang="en-US" altLang="zh-TW" sz="2800" dirty="0"/>
                <a:t>) </a:t>
              </a:r>
              <a:r>
                <a:rPr lang="zh-TW" altLang="en-US" sz="2800" dirty="0"/>
                <a:t>則圍繞原子核運行。</a:t>
              </a:r>
              <a:endParaRPr lang="en-US" altLang="zh-TW" sz="2800" dirty="0"/>
            </a:p>
          </p:txBody>
        </p:sp>
      </p:grpSp>
    </p:spTree>
    <p:extLst>
      <p:ext uri="{BB962C8B-B14F-4D97-AF65-F5344CB8AC3E}">
        <p14:creationId xmlns:p14="http://schemas.microsoft.com/office/powerpoint/2010/main" val="400393495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6"/>
          <p:cNvSpPr>
            <a:spLocks noChangeArrowheads="1"/>
          </p:cNvSpPr>
          <p:nvPr/>
        </p:nvSpPr>
        <p:spPr bwMode="auto">
          <a:xfrm>
            <a:off x="34925" y="969963"/>
            <a:ext cx="25209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00"/>
                </a:solidFill>
                <a:latin typeface="Arial Black" pitchFamily="34" charset="0"/>
              </a:rPr>
              <a:t>現代周期表</a:t>
            </a:r>
            <a:endParaRPr lang="en-US" altLang="zh-TW" sz="3200">
              <a:solidFill>
                <a:srgbClr val="CC0000"/>
              </a:solidFill>
              <a:latin typeface="Arial Black" pitchFamily="34" charset="0"/>
            </a:endParaRPr>
          </a:p>
        </p:txBody>
      </p:sp>
      <p:sp>
        <p:nvSpPr>
          <p:cNvPr id="31747" name="Rectangle 40"/>
          <p:cNvSpPr>
            <a:spLocks noChangeArrowheads="1"/>
          </p:cNvSpPr>
          <p:nvPr/>
        </p:nvSpPr>
        <p:spPr bwMode="auto">
          <a:xfrm>
            <a:off x="179388" y="1835150"/>
            <a:ext cx="6840537" cy="579438"/>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元素是按 </a:t>
            </a:r>
            <a:r>
              <a:rPr lang="zh-TW" altLang="en-US" sz="3200">
                <a:solidFill>
                  <a:srgbClr val="3399FF"/>
                </a:solidFill>
              </a:rPr>
              <a:t>原子序數 </a:t>
            </a:r>
            <a:r>
              <a:rPr lang="zh-TW" altLang="en-US" b="0"/>
              <a:t>由小至大排列的。</a:t>
            </a:r>
            <a:endParaRPr lang="en-US" altLang="zh-TW" b="0"/>
          </a:p>
        </p:txBody>
      </p:sp>
      <p:sp>
        <p:nvSpPr>
          <p:cNvPr id="42" name="Rectangle 40"/>
          <p:cNvSpPr>
            <a:spLocks noChangeArrowheads="1"/>
          </p:cNvSpPr>
          <p:nvPr/>
        </p:nvSpPr>
        <p:spPr bwMode="auto">
          <a:xfrm>
            <a:off x="179388" y="2843213"/>
            <a:ext cx="85693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氫的原子序是 </a:t>
            </a:r>
            <a:r>
              <a:rPr lang="en-US" altLang="zh-TW" b="0"/>
              <a:t>1</a:t>
            </a:r>
            <a:r>
              <a:rPr lang="zh-TW" altLang="en-US" b="0"/>
              <a:t>，所以排在第一位。</a:t>
            </a:r>
            <a:endParaRPr lang="en-US" altLang="zh-TW" b="0"/>
          </a:p>
        </p:txBody>
      </p:sp>
      <p:sp>
        <p:nvSpPr>
          <p:cNvPr id="43" name="Rectangle 40"/>
          <p:cNvSpPr>
            <a:spLocks noChangeArrowheads="1"/>
          </p:cNvSpPr>
          <p:nvPr/>
        </p:nvSpPr>
        <p:spPr bwMode="auto">
          <a:xfrm>
            <a:off x="179388" y="3778250"/>
            <a:ext cx="8569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氦的原子序是 </a:t>
            </a:r>
            <a:r>
              <a:rPr lang="en-US" altLang="zh-TW" b="0"/>
              <a:t>2</a:t>
            </a:r>
            <a:r>
              <a:rPr lang="zh-TW" altLang="en-US" b="0"/>
              <a:t>，所以排在第二位，如此類推。</a:t>
            </a:r>
            <a:endParaRPr lang="en-US" altLang="zh-TW" b="0"/>
          </a:p>
        </p:txBody>
      </p:sp>
      <p:sp>
        <p:nvSpPr>
          <p:cNvPr id="8198" name="Rectangle 41"/>
          <p:cNvSpPr>
            <a:spLocks noChangeArrowheads="1"/>
          </p:cNvSpPr>
          <p:nvPr/>
        </p:nvSpPr>
        <p:spPr bwMode="auto">
          <a:xfrm>
            <a:off x="179388" y="4787900"/>
            <a:ext cx="8820150" cy="579438"/>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在周期表中，元素被排列在對應的 </a:t>
            </a:r>
            <a:r>
              <a:rPr lang="zh-TW" altLang="en-US" sz="3200">
                <a:solidFill>
                  <a:srgbClr val="3399FF"/>
                </a:solidFill>
              </a:rPr>
              <a:t>周期 </a:t>
            </a:r>
            <a:r>
              <a:rPr lang="zh-TW" altLang="en-US" b="0"/>
              <a:t>和 </a:t>
            </a:r>
            <a:r>
              <a:rPr lang="zh-TW" altLang="en-US" sz="3200">
                <a:solidFill>
                  <a:srgbClr val="3399FF"/>
                </a:solidFill>
              </a:rPr>
              <a:t>族 </a:t>
            </a:r>
            <a:r>
              <a:rPr lang="zh-TW" altLang="en-US" b="0"/>
              <a:t>之中。</a:t>
            </a:r>
            <a:endParaRPr lang="en-US" altLang="zh-TW" b="0"/>
          </a:p>
        </p:txBody>
      </p:sp>
    </p:spTree>
    <p:extLst>
      <p:ext uri="{BB962C8B-B14F-4D97-AF65-F5344CB8AC3E}">
        <p14:creationId xmlns:p14="http://schemas.microsoft.com/office/powerpoint/2010/main" val="1743752115"/>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矩形 2"/>
          <p:cNvSpPr>
            <a:spLocks noChangeArrowheads="1"/>
          </p:cNvSpPr>
          <p:nvPr/>
        </p:nvSpPr>
        <p:spPr bwMode="auto">
          <a:xfrm>
            <a:off x="252413" y="598488"/>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b="1"/>
              <a:t>電鍍</a:t>
            </a:r>
          </a:p>
        </p:txBody>
      </p:sp>
      <p:sp>
        <p:nvSpPr>
          <p:cNvPr id="4" name="Rectangle 19"/>
          <p:cNvSpPr>
            <a:spLocks noChangeArrowheads="1"/>
          </p:cNvSpPr>
          <p:nvPr/>
        </p:nvSpPr>
        <p:spPr bwMode="auto">
          <a:xfrm>
            <a:off x="827088" y="1628775"/>
            <a:ext cx="80978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3200" b="1">
                <a:solidFill>
                  <a:srgbClr val="3399FF"/>
                </a:solidFill>
              </a:rPr>
              <a:t>電鍍</a:t>
            </a:r>
            <a:r>
              <a:rPr lang="zh-TW" altLang="en-US" sz="2800"/>
              <a:t>：利用電流在物件表面 </a:t>
            </a:r>
            <a:r>
              <a:rPr lang="zh-TW" altLang="en-US" sz="2800" b="1"/>
              <a:t>鍍上一層薄薄的金屬</a:t>
            </a:r>
            <a:r>
              <a:rPr lang="zh-TW" altLang="en-US" sz="2800"/>
              <a:t> 的過程</a:t>
            </a:r>
            <a:endParaRPr lang="en-US" altLang="zh-TW" sz="2800"/>
          </a:p>
        </p:txBody>
      </p:sp>
      <p:sp>
        <p:nvSpPr>
          <p:cNvPr id="5" name="Rectangle 19"/>
          <p:cNvSpPr>
            <a:spLocks noChangeArrowheads="1"/>
          </p:cNvSpPr>
          <p:nvPr/>
        </p:nvSpPr>
        <p:spPr bwMode="auto">
          <a:xfrm>
            <a:off x="827088" y="3017838"/>
            <a:ext cx="80978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a:t>鉻是鍍於鐵製品表面的常用金屬。</a:t>
            </a:r>
            <a:endParaRPr lang="en-US" altLang="zh-TW" sz="2800" b="1"/>
          </a:p>
        </p:txBody>
      </p:sp>
      <p:sp>
        <p:nvSpPr>
          <p:cNvPr id="7" name="Rectangle 19"/>
          <p:cNvSpPr>
            <a:spLocks noChangeArrowheads="1"/>
          </p:cNvSpPr>
          <p:nvPr/>
        </p:nvSpPr>
        <p:spPr bwMode="auto">
          <a:xfrm>
            <a:off x="827088" y="4133850"/>
            <a:ext cx="83169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a:t>鍍鉻鐵的 </a:t>
            </a:r>
            <a:r>
              <a:rPr lang="zh-TW" altLang="en-US" sz="2800" b="1">
                <a:solidFill>
                  <a:srgbClr val="3399FF"/>
                </a:solidFill>
              </a:rPr>
              <a:t>表面具光澤和較美觀</a:t>
            </a:r>
            <a:r>
              <a:rPr lang="zh-TW" altLang="en-US" sz="2800"/>
              <a:t>，但 </a:t>
            </a:r>
            <a:r>
              <a:rPr lang="zh-TW" altLang="en-US" sz="2800" b="1"/>
              <a:t>成本則較高</a:t>
            </a:r>
            <a:r>
              <a:rPr lang="zh-TW" altLang="en-US" sz="2800"/>
              <a:t>。</a:t>
            </a:r>
            <a:endParaRPr lang="en-US" altLang="zh-TW" sz="2800" b="1"/>
          </a:p>
        </p:txBody>
      </p:sp>
    </p:spTree>
    <p:extLst>
      <p:ext uri="{BB962C8B-B14F-4D97-AF65-F5344CB8AC3E}">
        <p14:creationId xmlns:p14="http://schemas.microsoft.com/office/powerpoint/2010/main" val="3267922900"/>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395288" y="538163"/>
            <a:ext cx="2160587" cy="646112"/>
          </a:xfrm>
          <a:prstGeom prst="rect">
            <a:avLst/>
          </a:prstGeom>
          <a:solidFill>
            <a:schemeClr val="bg1">
              <a:alpha val="0"/>
            </a:schemeClr>
          </a:solidFill>
          <a:ln>
            <a:noFill/>
          </a:ln>
          <a:effectLst/>
          <a:extLst/>
        </p:spPr>
        <p:txBody>
          <a:bodyPr>
            <a:spAutoFit/>
          </a:bodyPr>
          <a:lstStyle/>
          <a:p>
            <a:pPr eaLnBrk="1" hangingPunct="1">
              <a:defRPr/>
            </a:pPr>
            <a:r>
              <a:rPr lang="zh-TW" altLang="en-US" sz="3600" b="1" dirty="0">
                <a:solidFill>
                  <a:srgbClr val="CC0000"/>
                </a:solidFill>
                <a:latin typeface="+mj-lt"/>
              </a:rPr>
              <a:t>陰極保護</a:t>
            </a:r>
            <a:endParaRPr lang="en-US" altLang="zh-TW" sz="3600" b="1" dirty="0">
              <a:solidFill>
                <a:srgbClr val="CC0000"/>
              </a:solidFill>
              <a:latin typeface="+mj-lt"/>
            </a:endParaRPr>
          </a:p>
        </p:txBody>
      </p:sp>
      <p:sp>
        <p:nvSpPr>
          <p:cNvPr id="3" name="矩形 2"/>
          <p:cNvSpPr>
            <a:spLocks noChangeArrowheads="1"/>
          </p:cNvSpPr>
          <p:nvPr/>
        </p:nvSpPr>
        <p:spPr bwMode="auto">
          <a:xfrm>
            <a:off x="180975" y="2748434"/>
            <a:ext cx="68389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3200" b="1">
                <a:solidFill>
                  <a:srgbClr val="3399FF"/>
                </a:solidFill>
              </a:rPr>
              <a:t>陰極保護 </a:t>
            </a:r>
            <a:r>
              <a:rPr lang="zh-TW" altLang="en-US" sz="2800"/>
              <a:t>是防止鐵銹蝕的方法之一。</a:t>
            </a:r>
            <a:endParaRPr lang="zh-TW" altLang="en-US" sz="2800">
              <a:solidFill>
                <a:srgbClr val="3399FF"/>
              </a:solidFill>
            </a:endParaRPr>
          </a:p>
        </p:txBody>
      </p:sp>
      <p:sp>
        <p:nvSpPr>
          <p:cNvPr id="5" name="Rectangle 19"/>
          <p:cNvSpPr>
            <a:spLocks noChangeArrowheads="1"/>
          </p:cNvSpPr>
          <p:nvPr/>
        </p:nvSpPr>
        <p:spPr bwMode="auto">
          <a:xfrm>
            <a:off x="684213" y="3685059"/>
            <a:ext cx="74882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a:t>把 </a:t>
            </a:r>
            <a:r>
              <a:rPr lang="zh-TW" altLang="en-US" sz="3200" b="1">
                <a:solidFill>
                  <a:srgbClr val="3399FF"/>
                </a:solidFill>
              </a:rPr>
              <a:t>鐵製品連接到直流電源的負端鈕</a:t>
            </a:r>
            <a:r>
              <a:rPr lang="zh-TW" altLang="en-US" sz="2800"/>
              <a:t>。</a:t>
            </a:r>
            <a:endParaRPr lang="en-US" altLang="zh-TW" sz="2800" b="1"/>
          </a:p>
        </p:txBody>
      </p:sp>
      <p:sp>
        <p:nvSpPr>
          <p:cNvPr id="6" name="Rectangle 19"/>
          <p:cNvSpPr>
            <a:spLocks noChangeArrowheads="1"/>
          </p:cNvSpPr>
          <p:nvPr/>
        </p:nvSpPr>
        <p:spPr bwMode="auto">
          <a:xfrm>
            <a:off x="684213" y="4639146"/>
            <a:ext cx="8640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a:t>把另一導電體 </a:t>
            </a:r>
            <a:r>
              <a:rPr lang="en-US" altLang="zh-TW" sz="2800"/>
              <a:t>(</a:t>
            </a:r>
            <a:r>
              <a:rPr lang="zh-TW" altLang="en-US" sz="2800"/>
              <a:t>例如石墨或鉑合金</a:t>
            </a:r>
            <a:r>
              <a:rPr lang="en-US" altLang="zh-TW" sz="2800"/>
              <a:t>) </a:t>
            </a:r>
            <a:r>
              <a:rPr lang="zh-TW" altLang="en-US" sz="2800"/>
              <a:t>連接到正端鈕。</a:t>
            </a:r>
            <a:endParaRPr lang="en-US" altLang="zh-TW" sz="2800" b="1"/>
          </a:p>
        </p:txBody>
      </p:sp>
      <p:sp>
        <p:nvSpPr>
          <p:cNvPr id="9" name="Rectangle 19"/>
          <p:cNvSpPr>
            <a:spLocks noChangeArrowheads="1"/>
          </p:cNvSpPr>
          <p:nvPr/>
        </p:nvSpPr>
        <p:spPr bwMode="auto">
          <a:xfrm>
            <a:off x="684213" y="5574184"/>
            <a:ext cx="82438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Clr>
                <a:srgbClr val="00B0F0"/>
              </a:buClr>
              <a:buSzPct val="100000"/>
              <a:buFontTx/>
              <a:buBlip>
                <a:blip r:embed="rId3"/>
              </a:buBlip>
            </a:pPr>
            <a:r>
              <a:rPr lang="zh-TW" altLang="en-US" sz="2800"/>
              <a:t>電池組會向鐵製品提供電子，防止鐵失去電子。</a:t>
            </a:r>
            <a:endParaRPr lang="en-US" altLang="zh-TW" sz="2800" b="1"/>
          </a:p>
        </p:txBody>
      </p:sp>
      <p:pic>
        <p:nvPicPr>
          <p:cNvPr id="4" name="圖片 3"/>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88024" y="754584"/>
            <a:ext cx="3190875" cy="1738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圖片 6"/>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19824" y="402159"/>
            <a:ext cx="15494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968651"/>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890" name="群組 2"/>
          <p:cNvGrpSpPr>
            <a:grpSpLocks/>
          </p:cNvGrpSpPr>
          <p:nvPr/>
        </p:nvGrpSpPr>
        <p:grpSpPr bwMode="auto">
          <a:xfrm>
            <a:off x="827088" y="2538760"/>
            <a:ext cx="7245350" cy="3338512"/>
            <a:chOff x="671848" y="2051065"/>
            <a:chExt cx="7244336" cy="3338498"/>
          </a:xfrm>
        </p:grpSpPr>
        <p:pic>
          <p:nvPicPr>
            <p:cNvPr id="43015" name="Picture 2" descr="D:\Shared\From Judy\2nd Figures\Chem 13 pics\d13003_0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43301" y="2420953"/>
              <a:ext cx="3691071" cy="2968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6" name="矩形 2"/>
            <p:cNvSpPr>
              <a:spLocks noChangeArrowheads="1"/>
            </p:cNvSpPr>
            <p:nvPr/>
          </p:nvSpPr>
          <p:spPr bwMode="auto">
            <a:xfrm>
              <a:off x="3852753" y="2051065"/>
              <a:ext cx="1199982" cy="396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TW" altLang="en-US" sz="2000"/>
                <a:t>直流電源</a:t>
              </a:r>
            </a:p>
          </p:txBody>
        </p:sp>
        <p:sp>
          <p:nvSpPr>
            <p:cNvPr id="43017" name="矩形 3"/>
            <p:cNvSpPr>
              <a:spLocks noChangeArrowheads="1"/>
            </p:cNvSpPr>
            <p:nvPr/>
          </p:nvSpPr>
          <p:spPr bwMode="auto">
            <a:xfrm>
              <a:off x="6105100" y="3441709"/>
              <a:ext cx="1811084" cy="701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石墨或鉑合金</a:t>
              </a:r>
              <a:r>
                <a:rPr lang="en-US" altLang="zh-TW" sz="2000"/>
                <a:t>(</a:t>
              </a:r>
              <a:r>
                <a:rPr lang="zh-TW" altLang="en-US" sz="2000"/>
                <a:t>作為導電體</a:t>
              </a:r>
              <a:r>
                <a:rPr lang="en-US" altLang="zh-TW" sz="2000"/>
                <a:t>)</a:t>
              </a:r>
              <a:endParaRPr lang="zh-TW" altLang="en-US" sz="2000"/>
            </a:p>
          </p:txBody>
        </p:sp>
        <p:sp>
          <p:nvSpPr>
            <p:cNvPr id="43018" name="矩形 4"/>
            <p:cNvSpPr>
              <a:spLocks noChangeArrowheads="1"/>
            </p:cNvSpPr>
            <p:nvPr/>
          </p:nvSpPr>
          <p:spPr bwMode="auto">
            <a:xfrm>
              <a:off x="671848" y="3360747"/>
              <a:ext cx="2301553" cy="396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鐵製品 </a:t>
              </a:r>
              <a:r>
                <a:rPr lang="en-US" altLang="zh-TW" sz="2000"/>
                <a:t>(</a:t>
              </a:r>
              <a:r>
                <a:rPr lang="zh-TW" altLang="en-US" sz="2000"/>
                <a:t>作為陰極</a:t>
              </a:r>
              <a:r>
                <a:rPr lang="en-US" altLang="zh-TW" sz="2000"/>
                <a:t>)</a:t>
              </a:r>
              <a:endParaRPr lang="zh-TW" altLang="en-US" sz="2000"/>
            </a:p>
          </p:txBody>
        </p:sp>
        <p:sp>
          <p:nvSpPr>
            <p:cNvPr id="43019" name="矩形 5"/>
            <p:cNvSpPr>
              <a:spLocks noChangeArrowheads="1"/>
            </p:cNvSpPr>
            <p:nvPr/>
          </p:nvSpPr>
          <p:spPr bwMode="auto">
            <a:xfrm>
              <a:off x="2514678" y="2687650"/>
              <a:ext cx="1223791" cy="701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電子的流動方向</a:t>
              </a:r>
            </a:p>
          </p:txBody>
        </p:sp>
        <p:sp>
          <p:nvSpPr>
            <p:cNvPr id="43020" name="矩形 6"/>
            <p:cNvSpPr>
              <a:spLocks noChangeArrowheads="1"/>
            </p:cNvSpPr>
            <p:nvPr/>
          </p:nvSpPr>
          <p:spPr bwMode="auto">
            <a:xfrm>
              <a:off x="6493983" y="4371980"/>
              <a:ext cx="946018" cy="396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電解質</a:t>
              </a:r>
            </a:p>
          </p:txBody>
        </p:sp>
      </p:grpSp>
      <p:sp>
        <p:nvSpPr>
          <p:cNvPr id="15" name="矩形 14"/>
          <p:cNvSpPr>
            <a:spLocks noChangeArrowheads="1"/>
          </p:cNvSpPr>
          <p:nvPr/>
        </p:nvSpPr>
        <p:spPr bwMode="auto">
          <a:xfrm>
            <a:off x="252413" y="363538"/>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2800"/>
              <a:t>陰極保護的用途廣泛：</a:t>
            </a:r>
            <a:endParaRPr lang="zh-TW" altLang="en-US" sz="2800">
              <a:solidFill>
                <a:srgbClr val="3399FF"/>
              </a:solidFill>
            </a:endParaRPr>
          </a:p>
        </p:txBody>
      </p:sp>
      <p:sp>
        <p:nvSpPr>
          <p:cNvPr id="16" name="Rectangle 19"/>
          <p:cNvSpPr>
            <a:spLocks noChangeArrowheads="1"/>
          </p:cNvSpPr>
          <p:nvPr/>
        </p:nvSpPr>
        <p:spPr bwMode="auto">
          <a:xfrm>
            <a:off x="827088" y="1114698"/>
            <a:ext cx="83169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4"/>
              </a:buBlip>
            </a:pPr>
            <a:r>
              <a:rPr lang="zh-TW" altLang="en-US" sz="2800" dirty="0"/>
              <a:t>可防止汽車車身銹蝕，也可用來防止地下水管、貯存缸和碼頭的鋼支架銹蝕。</a:t>
            </a:r>
            <a:endParaRPr lang="en-US" altLang="zh-TW" sz="2800" b="1" dirty="0"/>
          </a:p>
        </p:txBody>
      </p:sp>
    </p:spTree>
    <p:extLst>
      <p:ext uri="{BB962C8B-B14F-4D97-AF65-F5344CB8AC3E}">
        <p14:creationId xmlns:p14="http://schemas.microsoft.com/office/powerpoint/2010/main" val="2763716200"/>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360363" y="476250"/>
            <a:ext cx="3025775" cy="646113"/>
          </a:xfrm>
          <a:prstGeom prst="rect">
            <a:avLst/>
          </a:prstGeom>
          <a:solidFill>
            <a:schemeClr val="bg1">
              <a:alpha val="0"/>
            </a:schemeClr>
          </a:solidFill>
          <a:ln>
            <a:noFill/>
          </a:ln>
          <a:effectLst/>
          <a:extLst/>
        </p:spPr>
        <p:txBody>
          <a:bodyPr>
            <a:spAutoFit/>
          </a:bodyPr>
          <a:lstStyle/>
          <a:p>
            <a:pPr eaLnBrk="1" hangingPunct="1">
              <a:defRPr/>
            </a:pPr>
            <a:r>
              <a:rPr lang="zh-TW" altLang="en-US" sz="3600" b="1" dirty="0">
                <a:solidFill>
                  <a:srgbClr val="CC0000"/>
                </a:solidFill>
                <a:latin typeface="+mj-lt"/>
              </a:rPr>
              <a:t>犧牲性保護</a:t>
            </a:r>
            <a:endParaRPr lang="en-US" altLang="zh-TW" sz="3600" b="1" dirty="0">
              <a:solidFill>
                <a:srgbClr val="CC0000"/>
              </a:solidFill>
              <a:latin typeface="+mj-lt"/>
            </a:endParaRPr>
          </a:p>
        </p:txBody>
      </p:sp>
      <p:sp>
        <p:nvSpPr>
          <p:cNvPr id="3" name="矩形 2"/>
          <p:cNvSpPr>
            <a:spLocks noChangeArrowheads="1"/>
          </p:cNvSpPr>
          <p:nvPr/>
        </p:nvSpPr>
        <p:spPr bwMode="auto">
          <a:xfrm>
            <a:off x="433388" y="1404714"/>
            <a:ext cx="87471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在銹蝕過程中，鐵會失去電子，生成 鐵</a:t>
            </a:r>
            <a:r>
              <a:rPr lang="en-US" altLang="zh-TW" sz="2800"/>
              <a:t>(II) </a:t>
            </a:r>
            <a:r>
              <a:rPr lang="zh-TW" altLang="en-US" sz="2800"/>
              <a:t>離子。</a:t>
            </a:r>
          </a:p>
        </p:txBody>
      </p:sp>
      <p:sp>
        <p:nvSpPr>
          <p:cNvPr id="4" name="矩形 3"/>
          <p:cNvSpPr>
            <a:spLocks noChangeArrowheads="1"/>
          </p:cNvSpPr>
          <p:nvPr/>
        </p:nvSpPr>
        <p:spPr bwMode="auto">
          <a:xfrm>
            <a:off x="431800" y="2267867"/>
            <a:ext cx="8569325"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若把 </a:t>
            </a:r>
            <a:r>
              <a:rPr lang="zh-TW" altLang="en-US" sz="3200" b="1" u="sng">
                <a:solidFill>
                  <a:srgbClr val="FF0000"/>
                </a:solidFill>
              </a:rPr>
              <a:t>較活潑</a:t>
            </a:r>
            <a:r>
              <a:rPr lang="zh-TW" altLang="en-US" sz="3200">
                <a:solidFill>
                  <a:srgbClr val="FF0000"/>
                </a:solidFill>
              </a:rPr>
              <a:t> </a:t>
            </a:r>
            <a:r>
              <a:rPr lang="zh-TW" altLang="en-US" sz="2800"/>
              <a:t>的金屬</a:t>
            </a:r>
            <a:r>
              <a:rPr lang="zh-TW" altLang="en-US" sz="2800" b="1"/>
              <a:t> </a:t>
            </a:r>
            <a:r>
              <a:rPr lang="zh-TW" altLang="en-US" sz="2800"/>
              <a:t>與鐵連接，較鐵活潑的金屬會優先失去電子，並防止鐵生成鐵</a:t>
            </a:r>
            <a:r>
              <a:rPr lang="en-US" altLang="zh-TW" sz="2800"/>
              <a:t>(II) </a:t>
            </a:r>
            <a:r>
              <a:rPr lang="zh-TW" altLang="en-US" sz="2800"/>
              <a:t>離子。</a:t>
            </a:r>
          </a:p>
        </p:txBody>
      </p:sp>
      <p:sp>
        <p:nvSpPr>
          <p:cNvPr id="5" name="矩形 4"/>
          <p:cNvSpPr>
            <a:spLocks noChangeArrowheads="1"/>
          </p:cNvSpPr>
          <p:nvPr/>
        </p:nvSpPr>
        <p:spPr bwMode="auto">
          <a:xfrm>
            <a:off x="431800" y="5509096"/>
            <a:ext cx="87487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en-US" altLang="zh-TW" sz="2800" dirty="0">
                <a:sym typeface="Wingdings" pitchFamily="2" charset="2"/>
              </a:rPr>
              <a:t>       </a:t>
            </a:r>
            <a:r>
              <a:rPr lang="zh-TW" altLang="en-US" sz="3200" b="1" dirty="0">
                <a:solidFill>
                  <a:srgbClr val="3399FF"/>
                </a:solidFill>
              </a:rPr>
              <a:t>犧牲性保護</a:t>
            </a:r>
          </a:p>
        </p:txBody>
      </p:sp>
      <p:sp>
        <p:nvSpPr>
          <p:cNvPr id="15" name="向右箭號 14"/>
          <p:cNvSpPr/>
          <p:nvPr/>
        </p:nvSpPr>
        <p:spPr>
          <a:xfrm>
            <a:off x="1103313" y="5641305"/>
            <a:ext cx="500062" cy="307975"/>
          </a:xfrm>
          <a:prstGeom prst="rightArrow">
            <a:avLst>
              <a:gd name="adj1" fmla="val 50000"/>
              <a:gd name="adj2" fmla="val 74502"/>
            </a:avLst>
          </a:prstGeom>
          <a:solidFill>
            <a:srgbClr val="006600"/>
          </a:solidFill>
          <a:ln>
            <a:solidFill>
              <a:srgbClr val="006600"/>
            </a:solidFill>
          </a:ln>
        </p:spPr>
        <p:style>
          <a:lnRef idx="2">
            <a:schemeClr val="accent3"/>
          </a:lnRef>
          <a:fillRef idx="1">
            <a:schemeClr val="lt1"/>
          </a:fillRef>
          <a:effectRef idx="0">
            <a:schemeClr val="accent3"/>
          </a:effectRef>
          <a:fontRef idx="minor">
            <a:schemeClr val="dk1"/>
          </a:fontRef>
        </p:style>
        <p:txBody>
          <a:bodyPr anchor="ctr"/>
          <a:lstStyle/>
          <a:p>
            <a:pPr algn="ctr" eaLnBrk="1" hangingPunct="1">
              <a:defRPr/>
            </a:pPr>
            <a:endParaRPr lang="zh-TW" altLang="en-US" sz="1800"/>
          </a:p>
        </p:txBody>
      </p:sp>
      <p:grpSp>
        <p:nvGrpSpPr>
          <p:cNvPr id="12" name="群組 8"/>
          <p:cNvGrpSpPr>
            <a:grpSpLocks/>
          </p:cNvGrpSpPr>
          <p:nvPr/>
        </p:nvGrpSpPr>
        <p:grpSpPr bwMode="auto">
          <a:xfrm>
            <a:off x="2927350" y="3577555"/>
            <a:ext cx="2940050" cy="1600200"/>
            <a:chOff x="1403648" y="1253485"/>
            <a:chExt cx="6463704" cy="4407763"/>
          </a:xfrm>
        </p:grpSpPr>
        <p:pic>
          <p:nvPicPr>
            <p:cNvPr id="45067" name="Picture 4" descr="http://thumbs.dreamstime.com/z/arm-wrestling-25217992.jpg"/>
            <p:cNvPicPr>
              <a:picLocks noChangeAspect="1" noChangeArrowheads="1"/>
            </p:cNvPicPr>
            <p:nvPr/>
          </p:nvPicPr>
          <p:blipFill>
            <a:blip r:embed="rId3">
              <a:extLst>
                <a:ext uri="{28A0092B-C50C-407E-A947-70E740481C1C}">
                  <a14:useLocalDpi xmlns:a14="http://schemas.microsoft.com/office/drawing/2010/main" val="0"/>
                </a:ext>
              </a:extLst>
            </a:blip>
            <a:srcRect t="21902" b="9428"/>
            <a:stretch>
              <a:fillRect/>
            </a:stretch>
          </p:blipFill>
          <p:spPr bwMode="auto">
            <a:xfrm>
              <a:off x="1403648" y="1253485"/>
              <a:ext cx="6463704" cy="440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8" name="文字方塊 1"/>
            <p:cNvSpPr txBox="1">
              <a:spLocks noChangeArrowheads="1"/>
            </p:cNvSpPr>
            <p:nvPr/>
          </p:nvSpPr>
          <p:spPr bwMode="auto">
            <a:xfrm>
              <a:off x="1691681" y="3641944"/>
              <a:ext cx="720079" cy="763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鐵</a:t>
              </a:r>
            </a:p>
          </p:txBody>
        </p:sp>
        <p:sp>
          <p:nvSpPr>
            <p:cNvPr id="45069" name="文字方塊 2"/>
            <p:cNvSpPr txBox="1">
              <a:spLocks noChangeArrowheads="1"/>
            </p:cNvSpPr>
            <p:nvPr/>
          </p:nvSpPr>
          <p:spPr bwMode="auto">
            <a:xfrm>
              <a:off x="4626992" y="2765654"/>
              <a:ext cx="576063" cy="763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活</a:t>
              </a:r>
            </a:p>
          </p:txBody>
        </p:sp>
        <p:sp>
          <p:nvSpPr>
            <p:cNvPr id="45070" name="文字方塊 5"/>
            <p:cNvSpPr txBox="1">
              <a:spLocks noChangeArrowheads="1"/>
            </p:cNvSpPr>
            <p:nvPr/>
          </p:nvSpPr>
          <p:spPr bwMode="auto">
            <a:xfrm>
              <a:off x="4915024" y="3209896"/>
              <a:ext cx="576063" cy="763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潑</a:t>
              </a:r>
            </a:p>
          </p:txBody>
        </p:sp>
        <p:sp>
          <p:nvSpPr>
            <p:cNvPr id="45071" name="文字方塊 6"/>
            <p:cNvSpPr txBox="1">
              <a:spLocks noChangeArrowheads="1"/>
            </p:cNvSpPr>
            <p:nvPr/>
          </p:nvSpPr>
          <p:spPr bwMode="auto">
            <a:xfrm>
              <a:off x="5275065" y="3641944"/>
              <a:ext cx="576063" cy="763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性</a:t>
              </a:r>
            </a:p>
          </p:txBody>
        </p:sp>
        <p:sp>
          <p:nvSpPr>
            <p:cNvPr id="45072" name="文字方塊 7"/>
            <p:cNvSpPr txBox="1">
              <a:spLocks noChangeArrowheads="1"/>
            </p:cNvSpPr>
            <p:nvPr/>
          </p:nvSpPr>
          <p:spPr bwMode="auto">
            <a:xfrm>
              <a:off x="5707112" y="4145998"/>
              <a:ext cx="576063" cy="763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較</a:t>
              </a:r>
            </a:p>
          </p:txBody>
        </p:sp>
        <p:sp>
          <p:nvSpPr>
            <p:cNvPr id="45073" name="文字方塊 9"/>
            <p:cNvSpPr txBox="1">
              <a:spLocks noChangeArrowheads="1"/>
            </p:cNvSpPr>
            <p:nvPr/>
          </p:nvSpPr>
          <p:spPr bwMode="auto">
            <a:xfrm>
              <a:off x="6139161" y="4565854"/>
              <a:ext cx="576063" cy="763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高</a:t>
              </a:r>
            </a:p>
          </p:txBody>
        </p:sp>
        <p:sp>
          <p:nvSpPr>
            <p:cNvPr id="45074" name="文字方塊 10"/>
            <p:cNvSpPr txBox="1">
              <a:spLocks noChangeArrowheads="1"/>
            </p:cNvSpPr>
            <p:nvPr/>
          </p:nvSpPr>
          <p:spPr bwMode="auto">
            <a:xfrm>
              <a:off x="6571207" y="4145998"/>
              <a:ext cx="576063" cy="763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的</a:t>
              </a:r>
            </a:p>
          </p:txBody>
        </p:sp>
        <p:sp>
          <p:nvSpPr>
            <p:cNvPr id="45075" name="文字方塊 11"/>
            <p:cNvSpPr txBox="1">
              <a:spLocks noChangeArrowheads="1"/>
            </p:cNvSpPr>
            <p:nvPr/>
          </p:nvSpPr>
          <p:spPr bwMode="auto">
            <a:xfrm>
              <a:off x="6859240" y="3629749"/>
              <a:ext cx="576063" cy="763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金</a:t>
              </a:r>
            </a:p>
          </p:txBody>
        </p:sp>
        <p:sp>
          <p:nvSpPr>
            <p:cNvPr id="45076" name="文字方塊 13"/>
            <p:cNvSpPr txBox="1">
              <a:spLocks noChangeArrowheads="1"/>
            </p:cNvSpPr>
            <p:nvPr/>
          </p:nvSpPr>
          <p:spPr bwMode="auto">
            <a:xfrm>
              <a:off x="7280903" y="3215992"/>
              <a:ext cx="576063" cy="763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HK" altLang="en-US" sz="1200">
                  <a:solidFill>
                    <a:srgbClr val="FF0000"/>
                  </a:solidFill>
                  <a:latin typeface="標楷體" pitchFamily="65" charset="-120"/>
                  <a:ea typeface="標楷體" pitchFamily="65" charset="-120"/>
                </a:rPr>
                <a:t>屬</a:t>
              </a:r>
            </a:p>
          </p:txBody>
        </p:sp>
      </p:grpSp>
    </p:spTree>
    <p:extLst>
      <p:ext uri="{BB962C8B-B14F-4D97-AF65-F5344CB8AC3E}">
        <p14:creationId xmlns:p14="http://schemas.microsoft.com/office/powerpoint/2010/main" val="255299843"/>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288354" y="764704"/>
            <a:ext cx="2233613" cy="585787"/>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smtClean="0">
                <a:solidFill>
                  <a:srgbClr val="CC0066"/>
                </a:solidFill>
                <a:latin typeface="+mj-lt"/>
              </a:rPr>
              <a:t>鍍鋅鐵</a:t>
            </a:r>
            <a:endParaRPr lang="en-US" altLang="zh-TW" sz="3200" b="1" dirty="0">
              <a:solidFill>
                <a:srgbClr val="CC0066"/>
              </a:solidFill>
              <a:latin typeface="+mj-lt"/>
            </a:endParaRPr>
          </a:p>
        </p:txBody>
      </p:sp>
      <p:sp>
        <p:nvSpPr>
          <p:cNvPr id="3" name="矩形 2"/>
          <p:cNvSpPr>
            <a:spLocks noChangeArrowheads="1"/>
          </p:cNvSpPr>
          <p:nvPr/>
        </p:nvSpPr>
        <p:spPr bwMode="auto">
          <a:xfrm>
            <a:off x="361379" y="1719932"/>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當鍍鋅鐵的鋅表層未破損時，鐵因受到保護而不會銹蝕。</a:t>
            </a:r>
          </a:p>
        </p:txBody>
      </p:sp>
      <p:sp>
        <p:nvSpPr>
          <p:cNvPr id="4" name="矩形 3"/>
          <p:cNvSpPr>
            <a:spLocks noChangeArrowheads="1"/>
          </p:cNvSpPr>
          <p:nvPr/>
        </p:nvSpPr>
        <p:spPr bwMode="auto">
          <a:xfrm>
            <a:off x="359792" y="3059335"/>
            <a:ext cx="874871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即使鋅表層部分剝落後，暴露於空氣中的鐵仍能受到保護， ∵ </a:t>
            </a:r>
            <a:r>
              <a:rPr lang="zh-TW" altLang="en-US" sz="3200" b="1">
                <a:solidFill>
                  <a:srgbClr val="3399FF"/>
                </a:solidFill>
              </a:rPr>
              <a:t>鋅較鐵活潑</a:t>
            </a:r>
            <a:r>
              <a:rPr lang="zh-TW" altLang="en-US" sz="2800"/>
              <a:t>。</a:t>
            </a:r>
          </a:p>
        </p:txBody>
      </p:sp>
      <p:sp>
        <p:nvSpPr>
          <p:cNvPr id="5" name="矩形 4"/>
          <p:cNvSpPr>
            <a:spLocks noChangeArrowheads="1"/>
          </p:cNvSpPr>
          <p:nvPr/>
        </p:nvSpPr>
        <p:spPr bwMode="auto">
          <a:xfrm>
            <a:off x="359792" y="4715098"/>
            <a:ext cx="85693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鋅取代鐵而先腐蝕        </a:t>
            </a:r>
            <a:r>
              <a:rPr lang="en-US" altLang="zh-TW" sz="2800">
                <a:sym typeface="Wingdings" pitchFamily="2" charset="2"/>
              </a:rPr>
              <a:t> </a:t>
            </a:r>
            <a:r>
              <a:rPr lang="zh-TW" altLang="en-US" sz="2800"/>
              <a:t>鋅自我「犧牲」以防止鐵銹蝕。</a:t>
            </a:r>
          </a:p>
        </p:txBody>
      </p:sp>
      <p:sp>
        <p:nvSpPr>
          <p:cNvPr id="7" name="向右箭號 6"/>
          <p:cNvSpPr/>
          <p:nvPr/>
        </p:nvSpPr>
        <p:spPr>
          <a:xfrm>
            <a:off x="4031679" y="4848448"/>
            <a:ext cx="500063" cy="307975"/>
          </a:xfrm>
          <a:prstGeom prst="rightArrow">
            <a:avLst>
              <a:gd name="adj1" fmla="val 50000"/>
              <a:gd name="adj2" fmla="val 74502"/>
            </a:avLst>
          </a:prstGeom>
          <a:solidFill>
            <a:srgbClr val="006600"/>
          </a:solidFill>
          <a:ln>
            <a:solidFill>
              <a:srgbClr val="006600"/>
            </a:solidFill>
          </a:ln>
        </p:spPr>
        <p:style>
          <a:lnRef idx="2">
            <a:schemeClr val="accent3"/>
          </a:lnRef>
          <a:fillRef idx="1">
            <a:schemeClr val="lt1"/>
          </a:fillRef>
          <a:effectRef idx="0">
            <a:schemeClr val="accent3"/>
          </a:effectRef>
          <a:fontRef idx="minor">
            <a:schemeClr val="dk1"/>
          </a:fontRef>
        </p:style>
        <p:txBody>
          <a:bodyPr anchor="ctr"/>
          <a:lstStyle/>
          <a:p>
            <a:pPr algn="ctr" eaLnBrk="1" hangingPunct="1">
              <a:defRPr/>
            </a:pPr>
            <a:endParaRPr lang="zh-TW" altLang="en-US" sz="1800"/>
          </a:p>
        </p:txBody>
      </p:sp>
    </p:spTree>
    <p:extLst>
      <p:ext uri="{BB962C8B-B14F-4D97-AF65-F5344CB8AC3E}">
        <p14:creationId xmlns:p14="http://schemas.microsoft.com/office/powerpoint/2010/main" val="3320999233"/>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250825" y="4787900"/>
            <a:ext cx="874871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3"/>
              </a:buBlip>
            </a:pPr>
            <a:r>
              <a:rPr lang="zh-TW" altLang="en-US" sz="3200" b="1">
                <a:solidFill>
                  <a:srgbClr val="3399FF"/>
                </a:solidFill>
              </a:rPr>
              <a:t>鋅離子是有毒的</a:t>
            </a:r>
            <a:r>
              <a:rPr lang="zh-TW" altLang="en-US" sz="2800"/>
              <a:t>，故鍍鋅鐵不可用於製造食品罐，以免污染食物。</a:t>
            </a:r>
          </a:p>
        </p:txBody>
      </p:sp>
      <p:graphicFrame>
        <p:nvGraphicFramePr>
          <p:cNvPr id="40984" name="Object 24"/>
          <p:cNvGraphicFramePr>
            <a:graphicFrameLocks noChangeAspect="1"/>
          </p:cNvGraphicFramePr>
          <p:nvPr/>
        </p:nvGraphicFramePr>
        <p:xfrm>
          <a:off x="4067175" y="549275"/>
          <a:ext cx="4608513" cy="3190875"/>
        </p:xfrm>
        <a:graphic>
          <a:graphicData uri="http://schemas.openxmlformats.org/presentationml/2006/ole">
            <mc:AlternateContent xmlns:mc="http://schemas.openxmlformats.org/markup-compatibility/2006">
              <mc:Choice xmlns:v="urn:schemas-microsoft-com:vml" Requires="v">
                <p:oleObj spid="_x0000_s28818" name="PBrush" r:id="rId4" imgW="4923810" imgH="3409524" progId="">
                  <p:embed/>
                </p:oleObj>
              </mc:Choice>
              <mc:Fallback>
                <p:oleObj name="PBrush" r:id="rId4" imgW="4923810" imgH="3409524"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7175" y="549275"/>
                        <a:ext cx="4608513" cy="319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7110" name="Object 23"/>
          <p:cNvGraphicFramePr>
            <a:graphicFrameLocks noChangeAspect="1"/>
          </p:cNvGraphicFramePr>
          <p:nvPr/>
        </p:nvGraphicFramePr>
        <p:xfrm>
          <a:off x="250825" y="785813"/>
          <a:ext cx="4176713" cy="2603500"/>
        </p:xfrm>
        <a:graphic>
          <a:graphicData uri="http://schemas.openxmlformats.org/presentationml/2006/ole">
            <mc:AlternateContent xmlns:mc="http://schemas.openxmlformats.org/markup-compatibility/2006">
              <mc:Choice xmlns:v="urn:schemas-microsoft-com:vml" Requires="v">
                <p:oleObj spid="_x0000_s28819" name="PBrush" r:id="rId6" imgW="4371429" imgH="2723810" progId="">
                  <p:embed/>
                </p:oleObj>
              </mc:Choice>
              <mc:Fallback>
                <p:oleObj name="PBrush" r:id="rId6" imgW="4371429" imgH="2723810"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785813"/>
                        <a:ext cx="4176713" cy="260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370411387"/>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576263" y="796205"/>
            <a:ext cx="3708400"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smtClean="0">
                <a:solidFill>
                  <a:srgbClr val="CC0066"/>
                </a:solidFill>
                <a:latin typeface="+mj-lt"/>
              </a:rPr>
              <a:t>在</a:t>
            </a:r>
            <a:r>
              <a:rPr lang="zh-TW" altLang="en-US" sz="3200" b="1" dirty="0">
                <a:solidFill>
                  <a:srgbClr val="CC0066"/>
                </a:solidFill>
                <a:latin typeface="+mj-lt"/>
              </a:rPr>
              <a:t>船身裝上鋅塊</a:t>
            </a:r>
            <a:endParaRPr lang="en-US" altLang="zh-TW" sz="3200" b="1" dirty="0">
              <a:solidFill>
                <a:srgbClr val="CC0066"/>
              </a:solidFill>
              <a:latin typeface="+mj-lt"/>
            </a:endParaRPr>
          </a:p>
        </p:txBody>
      </p:sp>
      <p:sp>
        <p:nvSpPr>
          <p:cNvPr id="3" name="矩形 2"/>
          <p:cNvSpPr>
            <a:spLocks noChangeArrowheads="1"/>
          </p:cNvSpPr>
          <p:nvPr/>
        </p:nvSpPr>
        <p:spPr bwMode="auto">
          <a:xfrm>
            <a:off x="649288" y="1677268"/>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大部分輪船的船身均由鋼製成。</a:t>
            </a:r>
          </a:p>
        </p:txBody>
      </p:sp>
      <p:sp>
        <p:nvSpPr>
          <p:cNvPr id="4" name="矩形 3"/>
          <p:cNvSpPr>
            <a:spLocks noChangeArrowheads="1"/>
          </p:cNvSpPr>
          <p:nvPr/>
        </p:nvSpPr>
        <p:spPr bwMode="auto">
          <a:xfrm>
            <a:off x="647700" y="2542455"/>
            <a:ext cx="8748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若在船身裝上鋅塊，這便可防止船身腐蝕。</a:t>
            </a:r>
          </a:p>
        </p:txBody>
      </p:sp>
      <p:sp>
        <p:nvSpPr>
          <p:cNvPr id="5" name="矩形 4"/>
          <p:cNvSpPr>
            <a:spLocks noChangeArrowheads="1"/>
          </p:cNvSpPr>
          <p:nvPr/>
        </p:nvSpPr>
        <p:spPr bwMode="auto">
          <a:xfrm>
            <a:off x="647700" y="3466380"/>
            <a:ext cx="8748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鋅會取代鐵進行腐蝕。</a:t>
            </a:r>
          </a:p>
        </p:txBody>
      </p:sp>
      <p:sp>
        <p:nvSpPr>
          <p:cNvPr id="6" name="矩形 5"/>
          <p:cNvSpPr>
            <a:spLocks noChangeArrowheads="1"/>
          </p:cNvSpPr>
          <p:nvPr/>
        </p:nvSpPr>
        <p:spPr bwMode="auto">
          <a:xfrm>
            <a:off x="647700" y="4422055"/>
            <a:ext cx="8748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在鋅塊完全腐蝕前必須把它們更換。</a:t>
            </a:r>
          </a:p>
        </p:txBody>
      </p:sp>
    </p:spTree>
    <p:extLst>
      <p:ext uri="{BB962C8B-B14F-4D97-AF65-F5344CB8AC3E}">
        <p14:creationId xmlns:p14="http://schemas.microsoft.com/office/powerpoint/2010/main" val="262242760"/>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719138" y="892175"/>
            <a:ext cx="4645025" cy="585788"/>
          </a:xfrm>
          <a:prstGeom prst="rect">
            <a:avLst/>
          </a:prstGeom>
          <a:solidFill>
            <a:schemeClr val="bg1">
              <a:alpha val="0"/>
            </a:schemeClr>
          </a:solidFill>
          <a:ln>
            <a:noFill/>
          </a:ln>
          <a:effectLst/>
          <a:extLst/>
        </p:spPr>
        <p:txBody>
          <a:bodyPr>
            <a:spAutoFit/>
          </a:bodyPr>
          <a:lstStyle/>
          <a:p>
            <a:pPr marL="357188" indent="-357188" eaLnBrk="1" hangingPunct="1">
              <a:defRPr/>
            </a:pPr>
            <a:r>
              <a:rPr lang="zh-TW" altLang="en-US" sz="3200" b="1" dirty="0" smtClean="0">
                <a:solidFill>
                  <a:srgbClr val="CC0066"/>
                </a:solidFill>
                <a:latin typeface="+mj-lt"/>
              </a:rPr>
              <a:t>在</a:t>
            </a:r>
            <a:r>
              <a:rPr lang="zh-TW" altLang="en-US" sz="3200" b="1" dirty="0">
                <a:solidFill>
                  <a:srgbClr val="CC0066"/>
                </a:solidFill>
                <a:latin typeface="+mj-lt"/>
              </a:rPr>
              <a:t>地下水管接上鎂塊</a:t>
            </a:r>
            <a:endParaRPr lang="en-US" altLang="zh-TW" sz="3200" b="1" dirty="0">
              <a:solidFill>
                <a:srgbClr val="CC0066"/>
              </a:solidFill>
              <a:latin typeface="+mj-lt"/>
            </a:endParaRPr>
          </a:p>
        </p:txBody>
      </p:sp>
      <p:sp>
        <p:nvSpPr>
          <p:cNvPr id="3" name="矩形 2"/>
          <p:cNvSpPr>
            <a:spLocks noChangeArrowheads="1"/>
          </p:cNvSpPr>
          <p:nvPr/>
        </p:nvSpPr>
        <p:spPr bwMode="auto">
          <a:xfrm>
            <a:off x="792163" y="1901825"/>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犧牲性保護也可用來防止鐵製地下水管銹蝕。</a:t>
            </a:r>
          </a:p>
        </p:txBody>
      </p:sp>
      <p:sp>
        <p:nvSpPr>
          <p:cNvPr id="4" name="矩形 3"/>
          <p:cNvSpPr>
            <a:spLocks noChangeArrowheads="1"/>
          </p:cNvSpPr>
          <p:nvPr/>
        </p:nvSpPr>
        <p:spPr bwMode="auto">
          <a:xfrm>
            <a:off x="790575" y="2909888"/>
            <a:ext cx="87137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把鎂塊連接到地下水管。</a:t>
            </a:r>
          </a:p>
        </p:txBody>
      </p:sp>
      <p:sp>
        <p:nvSpPr>
          <p:cNvPr id="5" name="矩形 4"/>
          <p:cNvSpPr>
            <a:spLocks noChangeArrowheads="1"/>
          </p:cNvSpPr>
          <p:nvPr/>
        </p:nvSpPr>
        <p:spPr bwMode="auto">
          <a:xfrm>
            <a:off x="792163" y="4781550"/>
            <a:ext cx="8748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鎂塊則需要定期更換。</a:t>
            </a:r>
          </a:p>
        </p:txBody>
      </p:sp>
      <p:sp>
        <p:nvSpPr>
          <p:cNvPr id="7" name="矩形 6"/>
          <p:cNvSpPr>
            <a:spLocks noChangeArrowheads="1"/>
          </p:cNvSpPr>
          <p:nvPr/>
        </p:nvSpPr>
        <p:spPr bwMode="auto">
          <a:xfrm>
            <a:off x="792163" y="3846513"/>
            <a:ext cx="8748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鎂會取代鐵而先腐蝕，以防止鐵銹蝕。</a:t>
            </a:r>
          </a:p>
        </p:txBody>
      </p:sp>
    </p:spTree>
    <p:extLst>
      <p:ext uri="{BB962C8B-B14F-4D97-AF65-F5344CB8AC3E}">
        <p14:creationId xmlns:p14="http://schemas.microsoft.com/office/powerpoint/2010/main" val="2635794882"/>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288925" y="403225"/>
            <a:ext cx="2592388" cy="646113"/>
          </a:xfrm>
          <a:prstGeom prst="rect">
            <a:avLst/>
          </a:prstGeom>
          <a:solidFill>
            <a:schemeClr val="bg1">
              <a:alpha val="0"/>
            </a:schemeClr>
          </a:solidFill>
          <a:ln>
            <a:noFill/>
          </a:ln>
          <a:effectLst/>
          <a:extLst/>
        </p:spPr>
        <p:txBody>
          <a:bodyPr>
            <a:spAutoFit/>
          </a:bodyPr>
          <a:lstStyle/>
          <a:p>
            <a:pPr eaLnBrk="1" hangingPunct="1">
              <a:defRPr/>
            </a:pPr>
            <a:r>
              <a:rPr lang="zh-TW" altLang="en-US" sz="3600" b="1" dirty="0">
                <a:solidFill>
                  <a:srgbClr val="CC0000"/>
                </a:solidFill>
                <a:latin typeface="+mj-lt"/>
              </a:rPr>
              <a:t>使用鐵合金</a:t>
            </a:r>
            <a:endParaRPr lang="en-US" altLang="zh-TW" sz="3600" b="1" dirty="0">
              <a:solidFill>
                <a:srgbClr val="CC0000"/>
              </a:solidFill>
              <a:latin typeface="+mj-lt"/>
            </a:endParaRPr>
          </a:p>
        </p:txBody>
      </p:sp>
      <p:sp>
        <p:nvSpPr>
          <p:cNvPr id="3" name="矩形 2"/>
          <p:cNvSpPr>
            <a:spLocks noChangeArrowheads="1"/>
          </p:cNvSpPr>
          <p:nvPr/>
        </p:nvSpPr>
        <p:spPr bwMode="auto">
          <a:xfrm>
            <a:off x="361950" y="1323851"/>
            <a:ext cx="467836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3200" b="1">
                <a:solidFill>
                  <a:srgbClr val="3399FF"/>
                </a:solidFill>
              </a:rPr>
              <a:t>不銹鋼</a:t>
            </a:r>
            <a:r>
              <a:rPr lang="zh-TW" altLang="en-US" sz="2800" b="1">
                <a:solidFill>
                  <a:srgbClr val="3399FF"/>
                </a:solidFill>
              </a:rPr>
              <a:t> </a:t>
            </a:r>
            <a:r>
              <a:rPr lang="zh-TW" altLang="en-US" sz="2800"/>
              <a:t>是一種鐵</a:t>
            </a:r>
            <a:r>
              <a:rPr lang="zh-TW" altLang="en-US" sz="2800" b="1"/>
              <a:t>合金</a:t>
            </a:r>
            <a:r>
              <a:rPr lang="zh-TW" altLang="en-US" sz="2800"/>
              <a:t>。</a:t>
            </a:r>
            <a:endParaRPr lang="zh-TW" altLang="en-US" sz="2800" b="1"/>
          </a:p>
        </p:txBody>
      </p:sp>
      <p:sp>
        <p:nvSpPr>
          <p:cNvPr id="4" name="矩形 3"/>
          <p:cNvSpPr>
            <a:spLocks noChangeArrowheads="1"/>
          </p:cNvSpPr>
          <p:nvPr/>
        </p:nvSpPr>
        <p:spPr bwMode="auto">
          <a:xfrm>
            <a:off x="360363" y="2258889"/>
            <a:ext cx="8748712"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它由適量的碳 </a:t>
            </a:r>
            <a:r>
              <a:rPr lang="en-US" altLang="zh-TW" sz="2800"/>
              <a:t>(0.15</a:t>
            </a:r>
            <a:r>
              <a:rPr lang="zh-TW" altLang="en-US" sz="2800"/>
              <a:t>至</a:t>
            </a:r>
            <a:r>
              <a:rPr lang="en-US" altLang="zh-TW" sz="2800"/>
              <a:t>1.5%) </a:t>
            </a:r>
            <a:r>
              <a:rPr lang="zh-TW" altLang="en-US" sz="2800"/>
              <a:t>和其他金屬 </a:t>
            </a:r>
            <a:r>
              <a:rPr lang="en-US" altLang="zh-TW" sz="2800"/>
              <a:t>(</a:t>
            </a:r>
            <a:r>
              <a:rPr lang="zh-TW" altLang="en-US" sz="2800"/>
              <a:t>例如鉻、鎳和錳</a:t>
            </a:r>
            <a:r>
              <a:rPr lang="en-US" altLang="zh-TW" sz="2800"/>
              <a:t>) </a:t>
            </a:r>
            <a:r>
              <a:rPr lang="zh-TW" altLang="en-US" sz="2800"/>
              <a:t>與鐵混合而成。</a:t>
            </a:r>
          </a:p>
        </p:txBody>
      </p:sp>
      <p:pic>
        <p:nvPicPr>
          <p:cNvPr id="46087" name="Picture 7" descr="D:\Shared\From Judy\2nd Figures\Chem 13 pics\Fig 13.22.jpg"/>
          <p:cNvPicPr>
            <a:picLocks noChangeAspect="1" noChangeArrowheads="1"/>
          </p:cNvPicPr>
          <p:nvPr/>
        </p:nvPicPr>
        <p:blipFill>
          <a:blip r:embed="rId3">
            <a:extLst>
              <a:ext uri="{28A0092B-C50C-407E-A947-70E740481C1C}">
                <a14:useLocalDpi xmlns:a14="http://schemas.microsoft.com/office/drawing/2010/main" val="0"/>
              </a:ext>
            </a:extLst>
          </a:blip>
          <a:srcRect l="-658" t="12891" r="658" b="10289"/>
          <a:stretch>
            <a:fillRect/>
          </a:stretch>
        </p:blipFill>
        <p:spPr bwMode="auto">
          <a:xfrm>
            <a:off x="2052290" y="3717032"/>
            <a:ext cx="4679950" cy="234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18901580"/>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900360" y="548680"/>
            <a:ext cx="4103688" cy="579437"/>
          </a:xfrm>
          <a:prstGeom prst="rect">
            <a:avLst/>
          </a:prstGeom>
          <a:solidFill>
            <a:schemeClr val="bg1">
              <a:alpha val="0"/>
            </a:schemeClr>
          </a:solidFill>
          <a:ln>
            <a:noFill/>
          </a:ln>
          <a:effectLst/>
          <a:extLst/>
        </p:spPr>
        <p:txBody>
          <a:bodyPr>
            <a:spAutoFit/>
          </a:bodyPr>
          <a:lstStyle/>
          <a:p>
            <a:pPr marL="901700" indent="-901700" eaLnBrk="1" hangingPunct="1">
              <a:defRPr/>
            </a:pPr>
            <a:r>
              <a:rPr kumimoji="0" lang="zh-TW" altLang="en-US" sz="3200" b="1" dirty="0" smtClean="0">
                <a:solidFill>
                  <a:srgbClr val="006600"/>
                </a:solidFill>
                <a:ea typeface="+mn-ea"/>
                <a:cs typeface="Arial" pitchFamily="34" charset="0"/>
              </a:rPr>
              <a:t>鋁</a:t>
            </a:r>
            <a:r>
              <a:rPr kumimoji="0" lang="zh-TW" altLang="en-US" sz="3200" b="1" dirty="0">
                <a:solidFill>
                  <a:srgbClr val="006600"/>
                </a:solidFill>
                <a:ea typeface="+mn-ea"/>
                <a:cs typeface="Arial" pitchFamily="34" charset="0"/>
              </a:rPr>
              <a:t>的抗腐蝕能力</a:t>
            </a:r>
            <a:endParaRPr kumimoji="0" lang="en-US" altLang="zh-TW" sz="3200" b="1" dirty="0">
              <a:solidFill>
                <a:srgbClr val="006600"/>
              </a:solidFill>
              <a:ea typeface="+mn-ea"/>
              <a:cs typeface="Arial" pitchFamily="34" charset="0"/>
            </a:endParaRPr>
          </a:p>
        </p:txBody>
      </p:sp>
      <p:sp>
        <p:nvSpPr>
          <p:cNvPr id="54275" name="Rectangle 4"/>
          <p:cNvSpPr>
            <a:spLocks noChangeArrowheads="1"/>
          </p:cNvSpPr>
          <p:nvPr/>
        </p:nvSpPr>
        <p:spPr bwMode="auto">
          <a:xfrm>
            <a:off x="900113" y="1645394"/>
            <a:ext cx="36004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3200" b="1">
                <a:solidFill>
                  <a:srgbClr val="CC0000"/>
                </a:solidFill>
                <a:latin typeface="Calibri" pitchFamily="34" charset="0"/>
              </a:rPr>
              <a:t>鋁的氧化物保護層</a:t>
            </a:r>
            <a:endParaRPr lang="en-US" altLang="zh-TW" sz="3200" b="1">
              <a:solidFill>
                <a:srgbClr val="CC0000"/>
              </a:solidFill>
              <a:latin typeface="Calibri" pitchFamily="34" charset="0"/>
            </a:endParaRPr>
          </a:p>
        </p:txBody>
      </p:sp>
      <p:sp>
        <p:nvSpPr>
          <p:cNvPr id="4" name="矩形 3"/>
          <p:cNvSpPr>
            <a:spLocks noChangeArrowheads="1"/>
          </p:cNvSpPr>
          <p:nvPr/>
        </p:nvSpPr>
        <p:spPr bwMode="auto">
          <a:xfrm>
            <a:off x="900113" y="2555602"/>
            <a:ext cx="7993062"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a:t>當鋁暴露於空氣中，它的表面會形成</a:t>
            </a:r>
            <a:r>
              <a:rPr lang="zh-TW" altLang="en-US" sz="2800" b="1"/>
              <a:t>一層</a:t>
            </a:r>
            <a:r>
              <a:rPr lang="zh-TW" altLang="en-US" sz="2800"/>
              <a:t>薄而堅固的 </a:t>
            </a:r>
            <a:r>
              <a:rPr lang="zh-TW" altLang="en-US" sz="3200" b="1" u="sng">
                <a:solidFill>
                  <a:srgbClr val="FF0000"/>
                </a:solidFill>
              </a:rPr>
              <a:t>氧化鋁</a:t>
            </a:r>
            <a:r>
              <a:rPr lang="zh-TW" altLang="en-US" sz="2800"/>
              <a:t>。</a:t>
            </a:r>
            <a:endParaRPr lang="zh-TW" altLang="en-US" sz="2800" b="1"/>
          </a:p>
        </p:txBody>
      </p:sp>
      <p:sp>
        <p:nvSpPr>
          <p:cNvPr id="5" name="矩形 4"/>
          <p:cNvSpPr>
            <a:spLocks noChangeArrowheads="1"/>
          </p:cNvSpPr>
          <p:nvPr/>
        </p:nvSpPr>
        <p:spPr bwMode="auto">
          <a:xfrm>
            <a:off x="898525" y="3851002"/>
            <a:ext cx="78501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b="1"/>
              <a:t>空氣和水</a:t>
            </a:r>
            <a:r>
              <a:rPr lang="zh-TW" altLang="en-US" sz="2800"/>
              <a:t>均</a:t>
            </a:r>
            <a:r>
              <a:rPr lang="zh-TW" altLang="en-US" sz="2800" b="1"/>
              <a:t>不能滲透</a:t>
            </a:r>
            <a:r>
              <a:rPr lang="zh-TW" altLang="en-US" sz="2800"/>
              <a:t>該保護層，故能</a:t>
            </a:r>
            <a:r>
              <a:rPr lang="zh-TW" altLang="en-US" sz="2800" b="1"/>
              <a:t>防止</a:t>
            </a:r>
            <a:r>
              <a:rPr lang="zh-TW" altLang="en-US" sz="2800"/>
              <a:t>底層的鋁進一步腐蝕。</a:t>
            </a:r>
          </a:p>
        </p:txBody>
      </p:sp>
      <p:sp>
        <p:nvSpPr>
          <p:cNvPr id="6" name="矩形 5"/>
          <p:cNvSpPr>
            <a:spLocks noChangeArrowheads="1"/>
          </p:cNvSpPr>
          <p:nvPr/>
        </p:nvSpPr>
        <p:spPr bwMode="auto">
          <a:xfrm>
            <a:off x="900113" y="5214144"/>
            <a:ext cx="7200279"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2"/>
              </a:buBlip>
            </a:pPr>
            <a:r>
              <a:rPr lang="zh-TW" altLang="en-US" sz="2800" dirty="0"/>
              <a:t>鋁表現出來的活性較它真正的活性為低。</a:t>
            </a:r>
          </a:p>
        </p:txBody>
      </p:sp>
    </p:spTree>
    <p:extLst>
      <p:ext uri="{BB962C8B-B14F-4D97-AF65-F5344CB8AC3E}">
        <p14:creationId xmlns:p14="http://schemas.microsoft.com/office/powerpoint/2010/main" val="51641432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61"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620688"/>
            <a:ext cx="8913813" cy="4822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07551796"/>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5310" name="Object 14"/>
          <p:cNvGraphicFramePr>
            <a:graphicFrameLocks noChangeAspect="1"/>
          </p:cNvGraphicFramePr>
          <p:nvPr>
            <p:extLst>
              <p:ext uri="{D42A27DB-BD31-4B8C-83A1-F6EECF244321}">
                <p14:modId xmlns:p14="http://schemas.microsoft.com/office/powerpoint/2010/main" val="2482434939"/>
              </p:ext>
            </p:extLst>
          </p:nvPr>
        </p:nvGraphicFramePr>
        <p:xfrm>
          <a:off x="5321300" y="1102072"/>
          <a:ext cx="3354388" cy="2122488"/>
        </p:xfrm>
        <a:graphic>
          <a:graphicData uri="http://schemas.openxmlformats.org/presentationml/2006/ole">
            <mc:AlternateContent xmlns:mc="http://schemas.openxmlformats.org/markup-compatibility/2006">
              <mc:Choice xmlns:v="urn:schemas-microsoft-com:vml" Requires="v">
                <p:oleObj spid="_x0000_s29842" name="PBrush" r:id="rId3" imgW="4982270" imgH="3153215" progId="">
                  <p:embed/>
                </p:oleObj>
              </mc:Choice>
              <mc:Fallback>
                <p:oleObj name="PBrush" r:id="rId3" imgW="4982270" imgH="3153215"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21300" y="1102072"/>
                        <a:ext cx="3354388" cy="2122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6563" name="Object 13"/>
          <p:cNvGraphicFramePr>
            <a:graphicFrameLocks noChangeAspect="1"/>
          </p:cNvGraphicFramePr>
          <p:nvPr>
            <p:extLst>
              <p:ext uri="{D42A27DB-BD31-4B8C-83A1-F6EECF244321}">
                <p14:modId xmlns:p14="http://schemas.microsoft.com/office/powerpoint/2010/main" val="1764112926"/>
              </p:ext>
            </p:extLst>
          </p:nvPr>
        </p:nvGraphicFramePr>
        <p:xfrm>
          <a:off x="635000" y="1121122"/>
          <a:ext cx="3216275" cy="2032000"/>
        </p:xfrm>
        <a:graphic>
          <a:graphicData uri="http://schemas.openxmlformats.org/presentationml/2006/ole">
            <mc:AlternateContent xmlns:mc="http://schemas.openxmlformats.org/markup-compatibility/2006">
              <mc:Choice xmlns:v="urn:schemas-microsoft-com:vml" Requires="v">
                <p:oleObj spid="_x0000_s29843" name="PBrush" r:id="rId5" imgW="4990476" imgH="3153215" progId="">
                  <p:embed/>
                </p:oleObj>
              </mc:Choice>
              <mc:Fallback>
                <p:oleObj name="PBrush" r:id="rId5" imgW="4990476" imgH="3153215"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5000" y="1121122"/>
                        <a:ext cx="3216275" cy="203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 name="向右箭號 14"/>
          <p:cNvSpPr/>
          <p:nvPr/>
        </p:nvSpPr>
        <p:spPr>
          <a:xfrm>
            <a:off x="4130675" y="2170460"/>
            <a:ext cx="936625" cy="287337"/>
          </a:xfrm>
          <a:prstGeom prst="rightArrow">
            <a:avLst/>
          </a:prstGeom>
          <a:solidFill>
            <a:srgbClr val="3399FF"/>
          </a:solidFill>
          <a:ln>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sz="1800"/>
          </a:p>
        </p:txBody>
      </p:sp>
      <p:sp>
        <p:nvSpPr>
          <p:cNvPr id="66565" name="矩形 2"/>
          <p:cNvSpPr>
            <a:spLocks noChangeArrowheads="1"/>
          </p:cNvSpPr>
          <p:nvPr/>
        </p:nvSpPr>
        <p:spPr bwMode="auto">
          <a:xfrm>
            <a:off x="533400" y="644872"/>
            <a:ext cx="331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TW" altLang="en-US" sz="2000"/>
              <a:t>鋁的表層與空氣中的氧反應</a:t>
            </a:r>
          </a:p>
        </p:txBody>
      </p:sp>
      <p:sp>
        <p:nvSpPr>
          <p:cNvPr id="87044" name="矩形 3"/>
          <p:cNvSpPr>
            <a:spLocks noChangeArrowheads="1"/>
          </p:cNvSpPr>
          <p:nvPr/>
        </p:nvSpPr>
        <p:spPr bwMode="auto">
          <a:xfrm>
            <a:off x="5580063" y="636935"/>
            <a:ext cx="2663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lang="zh-TW" altLang="en-US" sz="2000"/>
              <a:t>薄的氧化鋁保護層</a:t>
            </a:r>
          </a:p>
        </p:txBody>
      </p:sp>
      <p:sp>
        <p:nvSpPr>
          <p:cNvPr id="7" name="矩形 6"/>
          <p:cNvSpPr>
            <a:spLocks noChangeArrowheads="1"/>
          </p:cNvSpPr>
          <p:nvPr/>
        </p:nvSpPr>
        <p:spPr bwMode="auto">
          <a:xfrm>
            <a:off x="684213" y="4160986"/>
            <a:ext cx="547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7"/>
              </a:buBlip>
            </a:pPr>
            <a:r>
              <a:rPr lang="zh-TW" altLang="en-US" sz="2800" dirty="0"/>
              <a:t>鋁表面的氧化物保護層很薄。</a:t>
            </a:r>
          </a:p>
        </p:txBody>
      </p:sp>
      <p:sp>
        <p:nvSpPr>
          <p:cNvPr id="8" name="矩形 7"/>
          <p:cNvSpPr>
            <a:spLocks noChangeArrowheads="1"/>
          </p:cNvSpPr>
          <p:nvPr/>
        </p:nvSpPr>
        <p:spPr bwMode="auto">
          <a:xfrm>
            <a:off x="682625" y="5297835"/>
            <a:ext cx="684212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buFontTx/>
              <a:buBlip>
                <a:blip r:embed="rId7"/>
              </a:buBlip>
            </a:pPr>
            <a:r>
              <a:rPr lang="zh-TW" altLang="en-US" sz="2800"/>
              <a:t>可利用 </a:t>
            </a:r>
            <a:r>
              <a:rPr lang="zh-TW" altLang="en-US" sz="3200" b="1" u="sng">
                <a:solidFill>
                  <a:srgbClr val="FF0000"/>
                </a:solidFill>
              </a:rPr>
              <a:t>陽極電鍍</a:t>
            </a:r>
            <a:r>
              <a:rPr lang="zh-TW" altLang="en-US" sz="2800" b="1">
                <a:solidFill>
                  <a:srgbClr val="3399FF"/>
                </a:solidFill>
              </a:rPr>
              <a:t> </a:t>
            </a:r>
            <a:r>
              <a:rPr lang="zh-TW" altLang="en-US" sz="2800"/>
              <a:t>來</a:t>
            </a:r>
            <a:r>
              <a:rPr lang="zh-TW" altLang="en-US" sz="2800" b="1"/>
              <a:t>加厚</a:t>
            </a:r>
            <a:r>
              <a:rPr lang="zh-TW" altLang="en-US" sz="2800"/>
              <a:t>這層氧化物。</a:t>
            </a:r>
            <a:endParaRPr lang="zh-TW" altLang="en-US" sz="2800">
              <a:solidFill>
                <a:srgbClr val="3399FF"/>
              </a:solidFill>
            </a:endParaRPr>
          </a:p>
        </p:txBody>
      </p:sp>
      <p:sp>
        <p:nvSpPr>
          <p:cNvPr id="66571" name="矩形 4"/>
          <p:cNvSpPr>
            <a:spLocks noChangeArrowheads="1"/>
          </p:cNvSpPr>
          <p:nvPr/>
        </p:nvSpPr>
        <p:spPr bwMode="auto">
          <a:xfrm>
            <a:off x="2046288" y="241969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鋁</a:t>
            </a:r>
          </a:p>
        </p:txBody>
      </p:sp>
      <p:sp>
        <p:nvSpPr>
          <p:cNvPr id="87046" name="矩形 5"/>
          <p:cNvSpPr>
            <a:spLocks noChangeArrowheads="1"/>
          </p:cNvSpPr>
          <p:nvPr/>
        </p:nvSpPr>
        <p:spPr bwMode="auto">
          <a:xfrm>
            <a:off x="6732588" y="241969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鋁</a:t>
            </a:r>
          </a:p>
        </p:txBody>
      </p:sp>
    </p:spTree>
    <p:extLst>
      <p:ext uri="{BB962C8B-B14F-4D97-AF65-F5344CB8AC3E}">
        <p14:creationId xmlns:p14="http://schemas.microsoft.com/office/powerpoint/2010/main" val="742140966"/>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4" name="群組 3"/>
          <p:cNvGrpSpPr>
            <a:grpSpLocks/>
          </p:cNvGrpSpPr>
          <p:nvPr/>
        </p:nvGrpSpPr>
        <p:grpSpPr bwMode="auto">
          <a:xfrm>
            <a:off x="467544" y="1073125"/>
            <a:ext cx="8208963" cy="3451225"/>
            <a:chOff x="490527" y="1936033"/>
            <a:chExt cx="8208208" cy="3452289"/>
          </a:xfrm>
        </p:grpSpPr>
        <p:pic>
          <p:nvPicPr>
            <p:cNvPr id="68615" name="Picture 6" descr="D:\Shared\From Judy\2nd Figures\Chem 13 pics\d13008.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11760" y="1936033"/>
              <a:ext cx="3312368" cy="3452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6" name="矩形 2"/>
            <p:cNvSpPr>
              <a:spLocks noChangeArrowheads="1"/>
            </p:cNvSpPr>
            <p:nvPr/>
          </p:nvSpPr>
          <p:spPr bwMode="auto">
            <a:xfrm>
              <a:off x="490527" y="4188430"/>
              <a:ext cx="2016225" cy="40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鋁片 </a:t>
              </a:r>
              <a:r>
                <a:rPr lang="en-US" altLang="zh-TW" sz="2000"/>
                <a:t>(</a:t>
              </a:r>
              <a:r>
                <a:rPr lang="zh-TW" altLang="en-US" sz="2000"/>
                <a:t>作為陰極</a:t>
              </a:r>
              <a:r>
                <a:rPr lang="en-US" altLang="zh-TW" sz="2000"/>
                <a:t>) </a:t>
              </a:r>
              <a:endParaRPr lang="zh-TW" altLang="en-US" sz="2000"/>
            </a:p>
          </p:txBody>
        </p:sp>
        <p:sp>
          <p:nvSpPr>
            <p:cNvPr id="68617" name="矩形 7"/>
            <p:cNvSpPr>
              <a:spLocks noChangeArrowheads="1"/>
            </p:cNvSpPr>
            <p:nvPr/>
          </p:nvSpPr>
          <p:spPr bwMode="auto">
            <a:xfrm>
              <a:off x="5746407" y="4651233"/>
              <a:ext cx="2952328" cy="708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接受陽極電鍍的鋁製品 </a:t>
              </a:r>
              <a:r>
                <a:rPr lang="en-US" altLang="zh-TW" sz="2000"/>
                <a:t>(</a:t>
              </a:r>
              <a:r>
                <a:rPr lang="zh-TW" altLang="en-US" sz="2000"/>
                <a:t>作為陽極</a:t>
              </a:r>
              <a:r>
                <a:rPr lang="en-US" altLang="zh-TW" sz="2000"/>
                <a:t>) </a:t>
              </a:r>
              <a:endParaRPr lang="zh-TW" altLang="en-US" sz="2000"/>
            </a:p>
          </p:txBody>
        </p:sp>
        <p:sp>
          <p:nvSpPr>
            <p:cNvPr id="68618" name="矩形 8"/>
            <p:cNvSpPr>
              <a:spLocks noChangeArrowheads="1"/>
            </p:cNvSpPr>
            <p:nvPr/>
          </p:nvSpPr>
          <p:spPr bwMode="auto">
            <a:xfrm>
              <a:off x="5746407" y="3882930"/>
              <a:ext cx="2490495" cy="400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000"/>
                <a:t>稀硫酸 </a:t>
              </a:r>
              <a:r>
                <a:rPr lang="en-US" altLang="zh-TW" sz="2000"/>
                <a:t>(</a:t>
              </a:r>
              <a:r>
                <a:rPr lang="zh-TW" altLang="en-US" sz="2000"/>
                <a:t>作為電解質</a:t>
              </a:r>
              <a:r>
                <a:rPr lang="en-US" altLang="zh-TW" sz="2000"/>
                <a:t>)</a:t>
              </a:r>
              <a:endParaRPr lang="zh-TW" altLang="en-US" sz="2000"/>
            </a:p>
          </p:txBody>
        </p:sp>
      </p:grpSp>
    </p:spTree>
    <p:extLst>
      <p:ext uri="{BB962C8B-B14F-4D97-AF65-F5344CB8AC3E}">
        <p14:creationId xmlns:p14="http://schemas.microsoft.com/office/powerpoint/2010/main" val="3336605518"/>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801" name="Group 33"/>
          <p:cNvGraphicFramePr>
            <a:graphicFrameLocks noGrp="1"/>
          </p:cNvGraphicFramePr>
          <p:nvPr>
            <p:extLst>
              <p:ext uri="{D42A27DB-BD31-4B8C-83A1-F6EECF244321}">
                <p14:modId xmlns:p14="http://schemas.microsoft.com/office/powerpoint/2010/main" val="753291973"/>
              </p:ext>
            </p:extLst>
          </p:nvPr>
        </p:nvGraphicFramePr>
        <p:xfrm>
          <a:off x="611312" y="690538"/>
          <a:ext cx="6624638" cy="1516063"/>
        </p:xfrm>
        <a:graphic>
          <a:graphicData uri="http://schemas.openxmlformats.org/drawingml/2006/table">
            <a:tbl>
              <a:tblPr/>
              <a:tblGrid>
                <a:gridCol w="2897188">
                  <a:extLst>
                    <a:ext uri="{9D8B030D-6E8A-4147-A177-3AD203B41FA5}">
                      <a16:colId xmlns="" xmlns:a16="http://schemas.microsoft.com/office/drawing/2014/main" val="20000"/>
                    </a:ext>
                  </a:extLst>
                </a:gridCol>
                <a:gridCol w="1855787">
                  <a:extLst>
                    <a:ext uri="{9D8B030D-6E8A-4147-A177-3AD203B41FA5}">
                      <a16:colId xmlns="" xmlns:a16="http://schemas.microsoft.com/office/drawing/2014/main" val="20001"/>
                    </a:ext>
                  </a:extLst>
                </a:gridCol>
                <a:gridCol w="1871663">
                  <a:extLst>
                    <a:ext uri="{9D8B030D-6E8A-4147-A177-3AD203B41FA5}">
                      <a16:colId xmlns="" xmlns:a16="http://schemas.microsoft.com/office/drawing/2014/main" val="20002"/>
                    </a:ext>
                  </a:extLst>
                </a:gridCol>
              </a:tblGrid>
              <a:tr h="506413">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1"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陽離子</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陰離子</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extLst>
                  <a:ext uri="{0D108BD9-81ED-4DB2-BD59-A6C34878D82A}">
                    <a16:rowId xmlns="" xmlns:a16="http://schemas.microsoft.com/office/drawing/2014/main" val="10000"/>
                  </a:ext>
                </a:extLst>
              </a:tr>
              <a:tr h="504825">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來自硫酸 </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(H</a:t>
                      </a:r>
                      <a:r>
                        <a:rPr kumimoji="0" lang="en-US" altLang="zh-HK" sz="24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SO</a:t>
                      </a:r>
                      <a:r>
                        <a:rPr kumimoji="0" lang="en-US" altLang="zh-HK" sz="24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4</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504825">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來自水 </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(H</a:t>
                      </a:r>
                      <a:r>
                        <a:rPr kumimoji="0" lang="en-US" altLang="zh-HK" sz="24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O)</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2"/>
                  </a:ext>
                </a:extLst>
              </a:tr>
            </a:tbl>
          </a:graphicData>
        </a:graphic>
      </p:graphicFrame>
      <p:sp>
        <p:nvSpPr>
          <p:cNvPr id="29719" name="文字方塊 2"/>
          <p:cNvSpPr txBox="1">
            <a:spLocks noChangeArrowheads="1"/>
          </p:cNvSpPr>
          <p:nvPr/>
        </p:nvSpPr>
        <p:spPr bwMode="auto">
          <a:xfrm>
            <a:off x="179512" y="2822873"/>
            <a:ext cx="1511300" cy="519112"/>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陰極：</a:t>
            </a:r>
            <a:endParaRPr kumimoji="0" lang="zh-HK" altLang="en-US" sz="2800">
              <a:latin typeface="Arial" pitchFamily="34" charset="0"/>
              <a:cs typeface="Arial" pitchFamily="34" charset="0"/>
            </a:endParaRPr>
          </a:p>
        </p:txBody>
      </p:sp>
      <p:sp>
        <p:nvSpPr>
          <p:cNvPr id="29721" name="矩形 4"/>
          <p:cNvSpPr>
            <a:spLocks noChangeArrowheads="1"/>
          </p:cNvSpPr>
          <p:nvPr/>
        </p:nvSpPr>
        <p:spPr bwMode="auto">
          <a:xfrm>
            <a:off x="1791461" y="3391198"/>
            <a:ext cx="583247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a:solidFill>
                  <a:srgbClr val="FF0000"/>
                </a:solidFill>
                <a:latin typeface="Arial" pitchFamily="34" charset="0"/>
                <a:cs typeface="Arial" pitchFamily="34" charset="0"/>
              </a:rPr>
              <a:t>2H</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(aq) + 2e</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 </a:t>
            </a:r>
            <a:r>
              <a:rPr kumimoji="0" lang="pt-BR" altLang="zh-HK" sz="3200" b="1" u="sng">
                <a:solidFill>
                  <a:srgbClr val="FF0000"/>
                </a:solidFill>
                <a:latin typeface="Arial" pitchFamily="34" charset="0"/>
                <a:cs typeface="Arial" pitchFamily="34" charset="0"/>
                <a:sym typeface="Symbol" pitchFamily="18" charset="2"/>
              </a:rPr>
              <a:t></a:t>
            </a:r>
            <a:r>
              <a:rPr kumimoji="0" lang="pt-BR" altLang="zh-HK" sz="3200" b="1" u="sng">
                <a:solidFill>
                  <a:srgbClr val="FF0000"/>
                </a:solidFill>
                <a:latin typeface="Arial" pitchFamily="34" charset="0"/>
                <a:cs typeface="Arial" pitchFamily="34" charset="0"/>
              </a:rPr>
              <a:t> H</a:t>
            </a:r>
            <a:r>
              <a:rPr kumimoji="0" lang="pt-BR" altLang="zh-HK" sz="3200" b="1"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(g)</a:t>
            </a:r>
            <a:r>
              <a:rPr kumimoji="0" lang="pt-BR" altLang="zh-HK" sz="2800">
                <a:solidFill>
                  <a:srgbClr val="FF0000"/>
                </a:solidFill>
                <a:latin typeface="Arial" pitchFamily="34" charset="0"/>
                <a:cs typeface="Arial" pitchFamily="34" charset="0"/>
              </a:rPr>
              <a:t>  </a:t>
            </a:r>
            <a:r>
              <a:rPr kumimoji="0" lang="pt-BR" altLang="zh-HK" sz="2800">
                <a:latin typeface="Arial" pitchFamily="34" charset="0"/>
                <a:cs typeface="Arial" pitchFamily="34" charset="0"/>
              </a:rPr>
              <a:t>.......(1)</a:t>
            </a:r>
            <a:endParaRPr kumimoji="0" lang="zh-HK" altLang="en-US" sz="2800">
              <a:latin typeface="Arial" pitchFamily="34" charset="0"/>
              <a:cs typeface="Arial" pitchFamily="34" charset="0"/>
            </a:endParaRPr>
          </a:p>
        </p:txBody>
      </p:sp>
      <p:sp>
        <p:nvSpPr>
          <p:cNvPr id="29722" name="文字方塊 5"/>
          <p:cNvSpPr txBox="1">
            <a:spLocks noChangeArrowheads="1"/>
          </p:cNvSpPr>
          <p:nvPr/>
        </p:nvSpPr>
        <p:spPr bwMode="auto">
          <a:xfrm>
            <a:off x="179512" y="4570710"/>
            <a:ext cx="1511300" cy="519113"/>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陽極：</a:t>
            </a:r>
            <a:endParaRPr kumimoji="0" lang="zh-HK" altLang="en-US" sz="2800">
              <a:latin typeface="Arial" pitchFamily="34" charset="0"/>
              <a:cs typeface="Arial" pitchFamily="34" charset="0"/>
            </a:endParaRPr>
          </a:p>
        </p:txBody>
      </p:sp>
      <p:sp>
        <p:nvSpPr>
          <p:cNvPr id="29724" name="矩形 7"/>
          <p:cNvSpPr>
            <a:spLocks noChangeArrowheads="1"/>
          </p:cNvSpPr>
          <p:nvPr/>
        </p:nvSpPr>
        <p:spPr bwMode="auto">
          <a:xfrm>
            <a:off x="1259012" y="5221064"/>
            <a:ext cx="75247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dirty="0">
                <a:solidFill>
                  <a:srgbClr val="FF0000"/>
                </a:solidFill>
                <a:latin typeface="Arial" pitchFamily="34" charset="0"/>
                <a:cs typeface="Arial" pitchFamily="34" charset="0"/>
              </a:rPr>
              <a:t>4OH</a:t>
            </a:r>
            <a:r>
              <a:rPr kumimoji="0" lang="pt-BR" altLang="zh-HK" sz="3200" b="1" u="sng" baseline="30000" dirty="0">
                <a:solidFill>
                  <a:srgbClr val="FF0000"/>
                </a:solidFill>
                <a:latin typeface="Arial" pitchFamily="34" charset="0"/>
                <a:cs typeface="Arial" pitchFamily="34" charset="0"/>
                <a:sym typeface="Symbol" pitchFamily="18" charset="2"/>
              </a:rPr>
              <a:t></a:t>
            </a:r>
            <a:r>
              <a:rPr kumimoji="0" lang="pt-BR" altLang="zh-HK" sz="3200" b="1" u="sng" dirty="0">
                <a:solidFill>
                  <a:srgbClr val="FF0000"/>
                </a:solidFill>
                <a:latin typeface="Arial" pitchFamily="34" charset="0"/>
                <a:cs typeface="Arial" pitchFamily="34" charset="0"/>
              </a:rPr>
              <a:t>(aq) </a:t>
            </a:r>
            <a:r>
              <a:rPr kumimoji="0" lang="pt-BR" altLang="zh-HK" sz="3200" b="1" u="sng" dirty="0">
                <a:solidFill>
                  <a:srgbClr val="FF0000"/>
                </a:solidFill>
                <a:latin typeface="Arial" pitchFamily="34" charset="0"/>
                <a:cs typeface="Arial" pitchFamily="34" charset="0"/>
                <a:sym typeface="Symbol" pitchFamily="18" charset="2"/>
              </a:rPr>
              <a:t></a:t>
            </a:r>
            <a:r>
              <a:rPr kumimoji="0" lang="pt-BR" altLang="zh-HK" sz="3200" b="1" u="sng" dirty="0">
                <a:solidFill>
                  <a:srgbClr val="FF0000"/>
                </a:solidFill>
                <a:latin typeface="Arial" pitchFamily="34" charset="0"/>
                <a:cs typeface="Arial" pitchFamily="34" charset="0"/>
              </a:rPr>
              <a:t> O</a:t>
            </a:r>
            <a:r>
              <a:rPr kumimoji="0" lang="pt-BR" altLang="zh-HK" sz="3200" b="1" u="sng" baseline="-25000" dirty="0">
                <a:solidFill>
                  <a:srgbClr val="FF0000"/>
                </a:solidFill>
                <a:latin typeface="Arial" pitchFamily="34" charset="0"/>
                <a:cs typeface="Arial" pitchFamily="34" charset="0"/>
              </a:rPr>
              <a:t>2</a:t>
            </a:r>
            <a:r>
              <a:rPr kumimoji="0" lang="pt-BR" altLang="zh-HK" sz="3200" b="1" u="sng" dirty="0">
                <a:solidFill>
                  <a:srgbClr val="FF0000"/>
                </a:solidFill>
                <a:latin typeface="Arial" pitchFamily="34" charset="0"/>
                <a:cs typeface="Arial" pitchFamily="34" charset="0"/>
              </a:rPr>
              <a:t>(g) + 2H</a:t>
            </a:r>
            <a:r>
              <a:rPr kumimoji="0" lang="pt-BR" altLang="zh-HK" sz="3200" b="1" u="sng" baseline="-25000" dirty="0">
                <a:solidFill>
                  <a:srgbClr val="FF0000"/>
                </a:solidFill>
                <a:latin typeface="Arial" pitchFamily="34" charset="0"/>
                <a:cs typeface="Arial" pitchFamily="34" charset="0"/>
              </a:rPr>
              <a:t>2</a:t>
            </a:r>
            <a:r>
              <a:rPr kumimoji="0" lang="pt-BR" altLang="zh-HK" sz="3200" b="1" u="sng" dirty="0">
                <a:solidFill>
                  <a:srgbClr val="FF0000"/>
                </a:solidFill>
                <a:latin typeface="Arial" pitchFamily="34" charset="0"/>
                <a:cs typeface="Arial" pitchFamily="34" charset="0"/>
              </a:rPr>
              <a:t>O(l) + 4e</a:t>
            </a:r>
            <a:r>
              <a:rPr kumimoji="0" lang="pt-BR" altLang="zh-HK" sz="3200" b="1" u="sng" baseline="30000" dirty="0">
                <a:solidFill>
                  <a:srgbClr val="FF0000"/>
                </a:solidFill>
                <a:latin typeface="Arial" pitchFamily="34" charset="0"/>
                <a:cs typeface="Arial" pitchFamily="34" charset="0"/>
              </a:rPr>
              <a:t>–</a:t>
            </a:r>
            <a:r>
              <a:rPr kumimoji="0" lang="pt-BR" altLang="zh-HK" sz="2800" dirty="0">
                <a:latin typeface="Arial" pitchFamily="34" charset="0"/>
                <a:cs typeface="Arial" pitchFamily="34" charset="0"/>
              </a:rPr>
              <a:t> .......(2)</a:t>
            </a:r>
            <a:endParaRPr kumimoji="0" lang="zh-HK" altLang="en-US" sz="2800" dirty="0">
              <a:latin typeface="Arial" pitchFamily="34" charset="0"/>
              <a:cs typeface="Arial" pitchFamily="34" charset="0"/>
            </a:endParaRPr>
          </a:p>
        </p:txBody>
      </p:sp>
      <p:sp>
        <p:nvSpPr>
          <p:cNvPr id="32804" name="Rectangle 36"/>
          <p:cNvSpPr>
            <a:spLocks noChangeArrowheads="1"/>
          </p:cNvSpPr>
          <p:nvPr/>
        </p:nvSpPr>
        <p:spPr bwMode="auto">
          <a:xfrm>
            <a:off x="5516687" y="1242988"/>
            <a:ext cx="1503363"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a:solidFill>
                  <a:srgbClr val="FF0000"/>
                </a:solidFill>
                <a:latin typeface="Arial" pitchFamily="34" charset="0"/>
              </a:rPr>
              <a:t>SO</a:t>
            </a:r>
            <a:r>
              <a:rPr kumimoji="0" lang="en-US" altLang="zh-TW" sz="2400" baseline="-25000">
                <a:solidFill>
                  <a:srgbClr val="FF0000"/>
                </a:solidFill>
                <a:latin typeface="Arial" pitchFamily="34" charset="0"/>
              </a:rPr>
              <a:t>4</a:t>
            </a:r>
            <a:r>
              <a:rPr kumimoji="0" lang="en-US" altLang="zh-TW" sz="2400" baseline="30000">
                <a:solidFill>
                  <a:srgbClr val="FF0000"/>
                </a:solidFill>
                <a:latin typeface="Arial" pitchFamily="34" charset="0"/>
                <a:sym typeface="Symbol" pitchFamily="18" charset="2"/>
              </a:rPr>
              <a:t>2</a:t>
            </a:r>
            <a:r>
              <a:rPr kumimoji="0" lang="en-US" altLang="zh-HK" sz="2400">
                <a:solidFill>
                  <a:srgbClr val="FF0000"/>
                </a:solidFill>
                <a:latin typeface="Arial" pitchFamily="34" charset="0"/>
              </a:rPr>
              <a:t>(aq)</a:t>
            </a:r>
            <a:endParaRPr kumimoji="0" lang="zh-HK" altLang="en-US" sz="2400">
              <a:solidFill>
                <a:srgbClr val="FF0000"/>
              </a:solidFill>
              <a:latin typeface="Arial" pitchFamily="34" charset="0"/>
            </a:endParaRPr>
          </a:p>
        </p:txBody>
      </p:sp>
      <p:sp>
        <p:nvSpPr>
          <p:cNvPr id="32805" name="Rectangle 37"/>
          <p:cNvSpPr>
            <a:spLocks noChangeArrowheads="1"/>
          </p:cNvSpPr>
          <p:nvPr/>
        </p:nvSpPr>
        <p:spPr bwMode="auto">
          <a:xfrm>
            <a:off x="3851400" y="1242988"/>
            <a:ext cx="106680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a:solidFill>
                  <a:srgbClr val="FF0000"/>
                </a:solidFill>
                <a:latin typeface="Arial" pitchFamily="34" charset="0"/>
              </a:rPr>
              <a:t>H</a:t>
            </a:r>
            <a:r>
              <a:rPr kumimoji="0" lang="en-US" altLang="zh-HK" sz="2400" baseline="30000">
                <a:solidFill>
                  <a:srgbClr val="FF0000"/>
                </a:solidFill>
                <a:latin typeface="Arial" pitchFamily="34" charset="0"/>
              </a:rPr>
              <a:t>+</a:t>
            </a:r>
            <a:r>
              <a:rPr kumimoji="0" lang="en-US" altLang="zh-HK" sz="2400">
                <a:solidFill>
                  <a:srgbClr val="FF0000"/>
                </a:solidFill>
                <a:latin typeface="Arial" pitchFamily="34" charset="0"/>
              </a:rPr>
              <a:t>(aq)</a:t>
            </a:r>
            <a:endParaRPr kumimoji="0" lang="zh-HK" altLang="en-US" sz="2400">
              <a:solidFill>
                <a:srgbClr val="FF0000"/>
              </a:solidFill>
              <a:latin typeface="Arial" pitchFamily="34" charset="0"/>
            </a:endParaRPr>
          </a:p>
        </p:txBody>
      </p:sp>
      <p:sp>
        <p:nvSpPr>
          <p:cNvPr id="32806" name="Rectangle 38"/>
          <p:cNvSpPr>
            <a:spLocks noChangeArrowheads="1"/>
          </p:cNvSpPr>
          <p:nvPr/>
        </p:nvSpPr>
        <p:spPr bwMode="auto">
          <a:xfrm>
            <a:off x="5651625" y="1747813"/>
            <a:ext cx="129540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a:solidFill>
                  <a:srgbClr val="FF0000"/>
                </a:solidFill>
                <a:latin typeface="Arial" pitchFamily="34" charset="0"/>
              </a:rPr>
              <a:t>OH</a:t>
            </a:r>
            <a:r>
              <a:rPr kumimoji="0" lang="en-US" altLang="zh-HK" sz="2400" baseline="30000">
                <a:solidFill>
                  <a:srgbClr val="FF0000"/>
                </a:solidFill>
                <a:latin typeface="Arial" pitchFamily="34" charset="0"/>
                <a:sym typeface="Symbol" pitchFamily="18" charset="2"/>
              </a:rPr>
              <a:t></a:t>
            </a:r>
            <a:r>
              <a:rPr kumimoji="0" lang="en-US" altLang="zh-HK" sz="2400">
                <a:solidFill>
                  <a:srgbClr val="FF0000"/>
                </a:solidFill>
                <a:latin typeface="Arial" pitchFamily="34" charset="0"/>
              </a:rPr>
              <a:t>(aq)</a:t>
            </a:r>
            <a:endParaRPr kumimoji="0" lang="zh-HK" altLang="en-US" sz="2400">
              <a:solidFill>
                <a:srgbClr val="FF0000"/>
              </a:solidFill>
              <a:latin typeface="Arial" pitchFamily="34" charset="0"/>
            </a:endParaRPr>
          </a:p>
        </p:txBody>
      </p:sp>
      <p:sp>
        <p:nvSpPr>
          <p:cNvPr id="32807" name="Rectangle 39"/>
          <p:cNvSpPr>
            <a:spLocks noChangeArrowheads="1"/>
          </p:cNvSpPr>
          <p:nvPr/>
        </p:nvSpPr>
        <p:spPr bwMode="auto">
          <a:xfrm>
            <a:off x="3851400" y="1747813"/>
            <a:ext cx="106680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a:solidFill>
                  <a:srgbClr val="FF0000"/>
                </a:solidFill>
                <a:latin typeface="Arial" pitchFamily="34" charset="0"/>
              </a:rPr>
              <a:t>H</a:t>
            </a:r>
            <a:r>
              <a:rPr kumimoji="0" lang="en-US" altLang="zh-HK" sz="2400" baseline="30000">
                <a:solidFill>
                  <a:srgbClr val="FF0000"/>
                </a:solidFill>
                <a:latin typeface="Arial" pitchFamily="34" charset="0"/>
              </a:rPr>
              <a:t>+</a:t>
            </a:r>
            <a:r>
              <a:rPr kumimoji="0" lang="en-US" altLang="zh-HK" sz="2400">
                <a:solidFill>
                  <a:srgbClr val="FF0000"/>
                </a:solidFill>
                <a:latin typeface="Arial" pitchFamily="34" charset="0"/>
              </a:rPr>
              <a:t>(aq)</a:t>
            </a:r>
            <a:endParaRPr kumimoji="0" lang="zh-HK" altLang="en-US" sz="2400">
              <a:solidFill>
                <a:srgbClr val="FF0000"/>
              </a:solidFill>
              <a:latin typeface="Arial" pitchFamily="34" charset="0"/>
            </a:endParaRPr>
          </a:p>
        </p:txBody>
      </p:sp>
      <p:pic>
        <p:nvPicPr>
          <p:cNvPr id="2" name="圖片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12187" y="620688"/>
            <a:ext cx="1358900" cy="16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870076"/>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21" name="矩形 4"/>
          <p:cNvSpPr>
            <a:spLocks noChangeArrowheads="1"/>
          </p:cNvSpPr>
          <p:nvPr/>
        </p:nvSpPr>
        <p:spPr bwMode="auto">
          <a:xfrm>
            <a:off x="539750" y="1268760"/>
            <a:ext cx="77771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800">
                <a:solidFill>
                  <a:srgbClr val="FF0000"/>
                </a:solidFill>
                <a:latin typeface="Arial" pitchFamily="34" charset="0"/>
                <a:cs typeface="Arial" pitchFamily="34" charset="0"/>
              </a:rPr>
              <a:t>2 </a:t>
            </a:r>
            <a:r>
              <a:rPr kumimoji="0" lang="en-US" altLang="zh-HK" sz="2800">
                <a:solidFill>
                  <a:srgbClr val="FF0000"/>
                </a:solidFill>
                <a:latin typeface="Arial" pitchFamily="34" charset="0"/>
                <a:cs typeface="Arial" pitchFamily="34" charset="0"/>
              </a:rPr>
              <a:t>× </a:t>
            </a:r>
            <a:r>
              <a:rPr kumimoji="0" lang="en-US" altLang="zh-TW" sz="2800">
                <a:solidFill>
                  <a:srgbClr val="FF0000"/>
                </a:solidFill>
                <a:latin typeface="Arial" pitchFamily="34" charset="0"/>
                <a:cs typeface="Arial" pitchFamily="34" charset="0"/>
              </a:rPr>
              <a:t>(</a:t>
            </a:r>
            <a:r>
              <a:rPr kumimoji="0" lang="en-US" altLang="zh-HK" sz="2800">
                <a:solidFill>
                  <a:srgbClr val="FF0000"/>
                </a:solidFill>
                <a:latin typeface="Arial" pitchFamily="34" charset="0"/>
                <a:cs typeface="Arial" pitchFamily="34" charset="0"/>
              </a:rPr>
              <a:t>                                       </a:t>
            </a:r>
            <a:r>
              <a:rPr kumimoji="0" lang="en-US" altLang="zh-TW" sz="2800">
                <a:solidFill>
                  <a:srgbClr val="FF0000"/>
                </a:solidFill>
                <a:latin typeface="Arial" pitchFamily="34" charset="0"/>
                <a:cs typeface="Arial" pitchFamily="34" charset="0"/>
              </a:rPr>
              <a:t>)</a:t>
            </a:r>
            <a:r>
              <a:rPr kumimoji="0" lang="en-US" altLang="zh-HK" sz="2800">
                <a:solidFill>
                  <a:srgbClr val="FF0000"/>
                </a:solidFill>
                <a:latin typeface="Arial" pitchFamily="34" charset="0"/>
                <a:cs typeface="Arial" pitchFamily="34" charset="0"/>
              </a:rPr>
              <a:t>                         2×</a:t>
            </a:r>
            <a:endParaRPr kumimoji="0" lang="zh-HK" altLang="en-US" sz="2800">
              <a:solidFill>
                <a:srgbClr val="FF0000"/>
              </a:solidFill>
              <a:latin typeface="Arial" pitchFamily="34" charset="0"/>
              <a:cs typeface="Arial" pitchFamily="34" charset="0"/>
            </a:endParaRPr>
          </a:p>
        </p:txBody>
      </p:sp>
      <p:sp>
        <p:nvSpPr>
          <p:cNvPr id="29724" name="矩形 7"/>
          <p:cNvSpPr>
            <a:spLocks noChangeArrowheads="1"/>
          </p:cNvSpPr>
          <p:nvPr/>
        </p:nvSpPr>
        <p:spPr bwMode="auto">
          <a:xfrm>
            <a:off x="2016125" y="1916460"/>
            <a:ext cx="6948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dirty="0">
                <a:solidFill>
                  <a:srgbClr val="FF0000"/>
                </a:solidFill>
                <a:latin typeface="Arial" pitchFamily="34" charset="0"/>
                <a:cs typeface="Arial" pitchFamily="34" charset="0"/>
              </a:rPr>
              <a:t>4OH</a:t>
            </a:r>
            <a:r>
              <a:rPr kumimoji="0" lang="pt-BR" altLang="zh-HK" sz="2800" baseline="30000" dirty="0">
                <a:solidFill>
                  <a:srgbClr val="FF0000"/>
                </a:solidFill>
                <a:latin typeface="Arial" pitchFamily="34" charset="0"/>
                <a:cs typeface="Arial" pitchFamily="34" charset="0"/>
                <a:sym typeface="Symbol" pitchFamily="18" charset="2"/>
              </a:rPr>
              <a:t></a:t>
            </a:r>
            <a:r>
              <a:rPr kumimoji="0" lang="pt-BR" altLang="zh-HK" sz="2800" dirty="0">
                <a:solidFill>
                  <a:srgbClr val="FF0000"/>
                </a:solidFill>
                <a:latin typeface="Arial" pitchFamily="34" charset="0"/>
                <a:cs typeface="Arial" pitchFamily="34" charset="0"/>
              </a:rPr>
              <a:t>(aq) </a:t>
            </a:r>
            <a:r>
              <a:rPr kumimoji="0" lang="pt-BR" altLang="zh-HK" sz="2800" dirty="0">
                <a:solidFill>
                  <a:srgbClr val="FF0000"/>
                </a:solidFill>
                <a:latin typeface="Arial" pitchFamily="34" charset="0"/>
                <a:cs typeface="Arial" pitchFamily="34" charset="0"/>
                <a:sym typeface="Symbol" pitchFamily="18" charset="2"/>
              </a:rPr>
              <a:t></a:t>
            </a:r>
            <a:r>
              <a:rPr kumimoji="0" lang="pt-BR" altLang="zh-HK" sz="2800" dirty="0">
                <a:solidFill>
                  <a:srgbClr val="FF0000"/>
                </a:solidFill>
                <a:latin typeface="Arial" pitchFamily="34" charset="0"/>
                <a:cs typeface="Arial" pitchFamily="34" charset="0"/>
              </a:rPr>
              <a:t> O</a:t>
            </a:r>
            <a:r>
              <a:rPr kumimoji="0" lang="pt-BR" altLang="zh-HK" sz="2800" baseline="-25000" dirty="0">
                <a:solidFill>
                  <a:srgbClr val="FF0000"/>
                </a:solidFill>
                <a:latin typeface="Arial" pitchFamily="34" charset="0"/>
                <a:cs typeface="Arial" pitchFamily="34" charset="0"/>
              </a:rPr>
              <a:t>2</a:t>
            </a:r>
            <a:r>
              <a:rPr kumimoji="0" lang="pt-BR" altLang="zh-HK" sz="2800" dirty="0">
                <a:solidFill>
                  <a:srgbClr val="FF0000"/>
                </a:solidFill>
                <a:latin typeface="Arial" pitchFamily="34" charset="0"/>
                <a:cs typeface="Arial" pitchFamily="34" charset="0"/>
              </a:rPr>
              <a:t>(g) + 2H</a:t>
            </a:r>
            <a:r>
              <a:rPr kumimoji="0" lang="pt-BR" altLang="zh-HK" sz="2800" baseline="-25000" dirty="0">
                <a:solidFill>
                  <a:srgbClr val="FF0000"/>
                </a:solidFill>
                <a:latin typeface="Arial" pitchFamily="34" charset="0"/>
                <a:cs typeface="Arial" pitchFamily="34" charset="0"/>
              </a:rPr>
              <a:t>2</a:t>
            </a:r>
            <a:r>
              <a:rPr kumimoji="0" lang="pt-BR" altLang="zh-HK" sz="2800" dirty="0">
                <a:solidFill>
                  <a:srgbClr val="FF0000"/>
                </a:solidFill>
                <a:latin typeface="Arial" pitchFamily="34" charset="0"/>
                <a:cs typeface="Arial" pitchFamily="34" charset="0"/>
              </a:rPr>
              <a:t>O(l) + 4e</a:t>
            </a:r>
            <a:r>
              <a:rPr kumimoji="0" lang="pt-BR" altLang="zh-HK" sz="2800" baseline="30000" dirty="0">
                <a:solidFill>
                  <a:srgbClr val="FF0000"/>
                </a:solidFill>
                <a:latin typeface="Arial" pitchFamily="34" charset="0"/>
                <a:cs typeface="Arial" pitchFamily="34" charset="0"/>
              </a:rPr>
              <a:t>–</a:t>
            </a:r>
            <a:r>
              <a:rPr kumimoji="0" lang="pt-BR" altLang="zh-HK" sz="2800" dirty="0">
                <a:solidFill>
                  <a:srgbClr val="FF0000"/>
                </a:solidFill>
                <a:latin typeface="Arial" pitchFamily="34" charset="0"/>
                <a:cs typeface="Arial" pitchFamily="34" charset="0"/>
              </a:rPr>
              <a:t> .... (2)</a:t>
            </a:r>
            <a:endParaRPr kumimoji="0" lang="zh-HK" altLang="en-US" sz="2800" dirty="0">
              <a:solidFill>
                <a:srgbClr val="FF0000"/>
              </a:solidFill>
              <a:latin typeface="Arial" pitchFamily="34" charset="0"/>
              <a:cs typeface="Arial" pitchFamily="34" charset="0"/>
            </a:endParaRPr>
          </a:p>
        </p:txBody>
      </p:sp>
      <p:cxnSp>
        <p:nvCxnSpPr>
          <p:cNvPr id="5" name="直線接點 4"/>
          <p:cNvCxnSpPr/>
          <p:nvPr/>
        </p:nvCxnSpPr>
        <p:spPr>
          <a:xfrm>
            <a:off x="179388" y="2492722"/>
            <a:ext cx="87852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文字方塊 5"/>
          <p:cNvSpPr txBox="1">
            <a:spLocks noChangeArrowheads="1"/>
          </p:cNvSpPr>
          <p:nvPr/>
        </p:nvSpPr>
        <p:spPr bwMode="auto">
          <a:xfrm>
            <a:off x="34925" y="2005360"/>
            <a:ext cx="5762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a:r>
              <a:rPr lang="en-US" altLang="zh-TW" sz="2800">
                <a:solidFill>
                  <a:srgbClr val="FF0000"/>
                </a:solidFill>
              </a:rPr>
              <a:t>+ </a:t>
            </a:r>
            <a:endParaRPr lang="zh-HK" altLang="en-US" sz="2800">
              <a:solidFill>
                <a:srgbClr val="FF0000"/>
              </a:solidFill>
            </a:endParaRPr>
          </a:p>
        </p:txBody>
      </p:sp>
      <p:sp>
        <p:nvSpPr>
          <p:cNvPr id="21" name="矩形 3"/>
          <p:cNvSpPr>
            <a:spLocks noChangeArrowheads="1"/>
          </p:cNvSpPr>
          <p:nvPr/>
        </p:nvSpPr>
        <p:spPr bwMode="auto">
          <a:xfrm>
            <a:off x="415925" y="2637185"/>
            <a:ext cx="76327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dirty="0">
                <a:solidFill>
                  <a:srgbClr val="FF0000"/>
                </a:solidFill>
                <a:latin typeface="Arial" pitchFamily="34" charset="0"/>
                <a:cs typeface="Arial" pitchFamily="34" charset="0"/>
              </a:rPr>
              <a:t>4H</a:t>
            </a:r>
            <a:r>
              <a:rPr kumimoji="0" lang="pt-BR" altLang="zh-HK" sz="2800" baseline="30000" dirty="0">
                <a:solidFill>
                  <a:srgbClr val="FF0000"/>
                </a:solidFill>
                <a:latin typeface="Arial" pitchFamily="34" charset="0"/>
                <a:cs typeface="Arial" pitchFamily="34" charset="0"/>
              </a:rPr>
              <a:t>+</a:t>
            </a:r>
            <a:r>
              <a:rPr kumimoji="0" lang="pt-BR" altLang="zh-HK" sz="2800" dirty="0">
                <a:solidFill>
                  <a:srgbClr val="FF0000"/>
                </a:solidFill>
                <a:latin typeface="Arial" pitchFamily="34" charset="0"/>
                <a:cs typeface="Arial" pitchFamily="34" charset="0"/>
              </a:rPr>
              <a:t>(aq) + 4OH</a:t>
            </a:r>
            <a:r>
              <a:rPr kumimoji="0" lang="pt-BR" altLang="zh-HK" sz="2800" baseline="30000" dirty="0">
                <a:solidFill>
                  <a:srgbClr val="FF0000"/>
                </a:solidFill>
                <a:latin typeface="Arial" pitchFamily="34" charset="0"/>
                <a:cs typeface="Arial" pitchFamily="34" charset="0"/>
              </a:rPr>
              <a:t>–</a:t>
            </a:r>
            <a:r>
              <a:rPr kumimoji="0" lang="pt-BR" altLang="zh-HK" sz="2800" dirty="0">
                <a:solidFill>
                  <a:srgbClr val="FF0000"/>
                </a:solidFill>
                <a:latin typeface="Arial" pitchFamily="34" charset="0"/>
                <a:cs typeface="Arial" pitchFamily="34" charset="0"/>
              </a:rPr>
              <a:t>(aq) </a:t>
            </a:r>
            <a:r>
              <a:rPr kumimoji="0" lang="pt-BR" altLang="zh-HK" sz="2800" dirty="0">
                <a:solidFill>
                  <a:srgbClr val="FF0000"/>
                </a:solidFill>
                <a:latin typeface="Arial" pitchFamily="34" charset="0"/>
                <a:cs typeface="Arial" pitchFamily="34" charset="0"/>
                <a:sym typeface="Symbol" pitchFamily="18" charset="2"/>
              </a:rPr>
              <a:t></a:t>
            </a:r>
            <a:r>
              <a:rPr kumimoji="0" lang="pt-BR" altLang="zh-HK" sz="2800" dirty="0">
                <a:solidFill>
                  <a:srgbClr val="FF0000"/>
                </a:solidFill>
                <a:latin typeface="Arial" pitchFamily="34" charset="0"/>
                <a:cs typeface="Arial" pitchFamily="34" charset="0"/>
              </a:rPr>
              <a:t> 2H</a:t>
            </a:r>
            <a:r>
              <a:rPr kumimoji="0" lang="pt-BR" altLang="zh-HK" sz="2800" baseline="-25000" dirty="0">
                <a:solidFill>
                  <a:srgbClr val="FF0000"/>
                </a:solidFill>
                <a:latin typeface="Arial" pitchFamily="34" charset="0"/>
                <a:cs typeface="Arial" pitchFamily="34" charset="0"/>
              </a:rPr>
              <a:t>2</a:t>
            </a:r>
            <a:r>
              <a:rPr kumimoji="0" lang="pt-BR" altLang="zh-HK" sz="2800" dirty="0">
                <a:solidFill>
                  <a:srgbClr val="FF0000"/>
                </a:solidFill>
                <a:latin typeface="Arial" pitchFamily="34" charset="0"/>
                <a:cs typeface="Arial" pitchFamily="34" charset="0"/>
              </a:rPr>
              <a:t>(g) + O</a:t>
            </a:r>
            <a:r>
              <a:rPr kumimoji="0" lang="pt-BR" altLang="zh-HK" sz="2800" baseline="-25000" dirty="0">
                <a:solidFill>
                  <a:srgbClr val="FF0000"/>
                </a:solidFill>
                <a:latin typeface="Arial" pitchFamily="34" charset="0"/>
                <a:cs typeface="Arial" pitchFamily="34" charset="0"/>
              </a:rPr>
              <a:t>2</a:t>
            </a:r>
            <a:r>
              <a:rPr kumimoji="0" lang="pt-BR" altLang="zh-HK" sz="2800" dirty="0">
                <a:solidFill>
                  <a:srgbClr val="FF0000"/>
                </a:solidFill>
                <a:latin typeface="Arial" pitchFamily="34" charset="0"/>
                <a:cs typeface="Arial" pitchFamily="34" charset="0"/>
              </a:rPr>
              <a:t>(g) + 2H</a:t>
            </a:r>
            <a:r>
              <a:rPr kumimoji="0" lang="pt-BR" altLang="zh-HK" sz="2800" baseline="-25000" dirty="0">
                <a:solidFill>
                  <a:srgbClr val="FF0000"/>
                </a:solidFill>
                <a:latin typeface="Arial" pitchFamily="34" charset="0"/>
                <a:cs typeface="Arial" pitchFamily="34" charset="0"/>
              </a:rPr>
              <a:t>2</a:t>
            </a:r>
            <a:r>
              <a:rPr kumimoji="0" lang="pt-BR" altLang="zh-HK" sz="2800" dirty="0">
                <a:solidFill>
                  <a:srgbClr val="FF0000"/>
                </a:solidFill>
                <a:latin typeface="Arial" pitchFamily="34" charset="0"/>
                <a:cs typeface="Arial" pitchFamily="34" charset="0"/>
              </a:rPr>
              <a:t>O(l) </a:t>
            </a:r>
          </a:p>
        </p:txBody>
      </p:sp>
      <p:sp>
        <p:nvSpPr>
          <p:cNvPr id="39945" name="文字方塊 1"/>
          <p:cNvSpPr txBox="1">
            <a:spLocks noChangeArrowheads="1"/>
          </p:cNvSpPr>
          <p:nvPr/>
        </p:nvSpPr>
        <p:spPr bwMode="auto">
          <a:xfrm>
            <a:off x="250825" y="476672"/>
            <a:ext cx="16224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solidFill>
                  <a:srgbClr val="FF0000"/>
                </a:solidFill>
                <a:latin typeface="Arial" pitchFamily="34" charset="0"/>
                <a:cs typeface="Arial" pitchFamily="34" charset="0"/>
              </a:rPr>
              <a:t>總反應：</a:t>
            </a:r>
            <a:endParaRPr kumimoji="0" lang="zh-HK" altLang="en-US" sz="2800">
              <a:solidFill>
                <a:srgbClr val="FF0000"/>
              </a:solidFill>
              <a:latin typeface="Arial" pitchFamily="34" charset="0"/>
              <a:cs typeface="Arial" pitchFamily="34" charset="0"/>
            </a:endParaRPr>
          </a:p>
        </p:txBody>
      </p:sp>
      <p:sp>
        <p:nvSpPr>
          <p:cNvPr id="24" name="矩形 4"/>
          <p:cNvSpPr>
            <a:spLocks noChangeArrowheads="1"/>
          </p:cNvSpPr>
          <p:nvPr/>
        </p:nvSpPr>
        <p:spPr bwMode="auto">
          <a:xfrm>
            <a:off x="1358900" y="1268760"/>
            <a:ext cx="76057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solidFill>
                  <a:srgbClr val="FF0000"/>
                </a:solidFill>
                <a:latin typeface="Arial" pitchFamily="34" charset="0"/>
                <a:cs typeface="Arial" pitchFamily="34" charset="0"/>
              </a:rPr>
              <a:t>2H</a:t>
            </a:r>
            <a:r>
              <a:rPr kumimoji="0" lang="pt-BR" altLang="zh-HK" sz="2800" baseline="30000">
                <a:solidFill>
                  <a:srgbClr val="FF0000"/>
                </a:solidFill>
                <a:latin typeface="Arial" pitchFamily="34" charset="0"/>
                <a:cs typeface="Arial" pitchFamily="34" charset="0"/>
              </a:rPr>
              <a:t>+</a:t>
            </a:r>
            <a:r>
              <a:rPr kumimoji="0" lang="pt-BR" altLang="zh-HK" sz="2800">
                <a:solidFill>
                  <a:srgbClr val="FF0000"/>
                </a:solidFill>
                <a:latin typeface="Arial" pitchFamily="34" charset="0"/>
                <a:cs typeface="Arial" pitchFamily="34" charset="0"/>
              </a:rPr>
              <a:t>(aq) + 2e</a:t>
            </a:r>
            <a:r>
              <a:rPr kumimoji="0" lang="pt-BR" altLang="zh-HK" sz="2800" baseline="30000">
                <a:solidFill>
                  <a:srgbClr val="FF0000"/>
                </a:solidFill>
                <a:latin typeface="Arial" pitchFamily="34" charset="0"/>
                <a:cs typeface="Arial" pitchFamily="34" charset="0"/>
              </a:rPr>
              <a:t>–</a:t>
            </a:r>
            <a:r>
              <a:rPr kumimoji="0" lang="pt-BR" altLang="zh-HK" sz="2800">
                <a:solidFill>
                  <a:srgbClr val="FF0000"/>
                </a:solidFill>
                <a:latin typeface="Arial" pitchFamily="34" charset="0"/>
                <a:cs typeface="Arial" pitchFamily="34" charset="0"/>
              </a:rPr>
              <a:t> </a:t>
            </a:r>
            <a:r>
              <a:rPr kumimoji="0" lang="pt-BR" altLang="zh-HK" sz="2800">
                <a:solidFill>
                  <a:srgbClr val="FF0000"/>
                </a:solidFill>
                <a:latin typeface="Arial" pitchFamily="34" charset="0"/>
                <a:cs typeface="Arial" pitchFamily="34" charset="0"/>
                <a:sym typeface="Symbol" pitchFamily="18" charset="2"/>
              </a:rPr>
              <a:t></a:t>
            </a:r>
            <a:r>
              <a:rPr kumimoji="0" lang="pt-BR" altLang="zh-HK" sz="2800">
                <a:solidFill>
                  <a:srgbClr val="FF0000"/>
                </a:solidFill>
                <a:latin typeface="Arial" pitchFamily="34" charset="0"/>
                <a:cs typeface="Arial" pitchFamily="34" charset="0"/>
              </a:rPr>
              <a:t> H</a:t>
            </a:r>
            <a:r>
              <a:rPr kumimoji="0" lang="pt-BR" altLang="zh-HK" sz="2800" baseline="-25000">
                <a:solidFill>
                  <a:srgbClr val="FF0000"/>
                </a:solidFill>
                <a:latin typeface="Arial" pitchFamily="34" charset="0"/>
                <a:cs typeface="Arial" pitchFamily="34" charset="0"/>
              </a:rPr>
              <a:t>2</a:t>
            </a:r>
            <a:r>
              <a:rPr kumimoji="0" lang="pt-BR" altLang="zh-HK" sz="2800">
                <a:solidFill>
                  <a:srgbClr val="FF0000"/>
                </a:solidFill>
                <a:latin typeface="Arial" pitchFamily="34" charset="0"/>
                <a:cs typeface="Arial" pitchFamily="34" charset="0"/>
              </a:rPr>
              <a:t>(g)    .......................     (1)</a:t>
            </a:r>
            <a:endParaRPr kumimoji="0" lang="zh-HK" altLang="en-US" sz="2800">
              <a:solidFill>
                <a:srgbClr val="FF0000"/>
              </a:solidFill>
              <a:latin typeface="Arial" pitchFamily="34" charset="0"/>
              <a:cs typeface="Arial" pitchFamily="34" charset="0"/>
            </a:endParaRPr>
          </a:p>
        </p:txBody>
      </p:sp>
      <p:sp>
        <p:nvSpPr>
          <p:cNvPr id="11" name="矩形 3"/>
          <p:cNvSpPr>
            <a:spLocks noChangeArrowheads="1"/>
          </p:cNvSpPr>
          <p:nvPr/>
        </p:nvSpPr>
        <p:spPr bwMode="auto">
          <a:xfrm>
            <a:off x="2339752" y="3337828"/>
            <a:ext cx="44642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dirty="0" smtClean="0">
                <a:solidFill>
                  <a:srgbClr val="FF0000"/>
                </a:solidFill>
                <a:latin typeface="Arial" pitchFamily="34" charset="0"/>
                <a:cs typeface="Arial" pitchFamily="34" charset="0"/>
              </a:rPr>
              <a:t>2H</a:t>
            </a:r>
            <a:r>
              <a:rPr kumimoji="0" lang="pt-BR" altLang="zh-HK" sz="2800" baseline="-25000" dirty="0" smtClean="0">
                <a:solidFill>
                  <a:srgbClr val="FF0000"/>
                </a:solidFill>
                <a:latin typeface="Arial" pitchFamily="34" charset="0"/>
                <a:cs typeface="Arial" pitchFamily="34" charset="0"/>
              </a:rPr>
              <a:t>2</a:t>
            </a:r>
            <a:r>
              <a:rPr kumimoji="0" lang="pt-BR" altLang="zh-HK" sz="2800" dirty="0" smtClean="0">
                <a:solidFill>
                  <a:srgbClr val="FF0000"/>
                </a:solidFill>
                <a:latin typeface="Arial" pitchFamily="34" charset="0"/>
                <a:cs typeface="Arial" pitchFamily="34" charset="0"/>
              </a:rPr>
              <a:t>O(l) </a:t>
            </a:r>
            <a:r>
              <a:rPr kumimoji="0" lang="pt-BR" altLang="zh-HK" sz="2800" dirty="0">
                <a:solidFill>
                  <a:srgbClr val="FF0000"/>
                </a:solidFill>
                <a:latin typeface="Arial" pitchFamily="34" charset="0"/>
                <a:cs typeface="Arial" pitchFamily="34" charset="0"/>
                <a:sym typeface="Symbol" pitchFamily="18" charset="2"/>
              </a:rPr>
              <a:t></a:t>
            </a:r>
            <a:r>
              <a:rPr kumimoji="0" lang="pt-BR" altLang="zh-HK" sz="2800" dirty="0">
                <a:solidFill>
                  <a:srgbClr val="FF0000"/>
                </a:solidFill>
                <a:latin typeface="Arial" pitchFamily="34" charset="0"/>
                <a:cs typeface="Arial" pitchFamily="34" charset="0"/>
              </a:rPr>
              <a:t> 2H</a:t>
            </a:r>
            <a:r>
              <a:rPr kumimoji="0" lang="pt-BR" altLang="zh-HK" sz="2800" baseline="-25000" dirty="0">
                <a:solidFill>
                  <a:srgbClr val="FF0000"/>
                </a:solidFill>
                <a:latin typeface="Arial" pitchFamily="34" charset="0"/>
                <a:cs typeface="Arial" pitchFamily="34" charset="0"/>
              </a:rPr>
              <a:t>2</a:t>
            </a:r>
            <a:r>
              <a:rPr kumimoji="0" lang="pt-BR" altLang="zh-HK" sz="2800" dirty="0">
                <a:solidFill>
                  <a:srgbClr val="FF0000"/>
                </a:solidFill>
                <a:latin typeface="Arial" pitchFamily="34" charset="0"/>
                <a:cs typeface="Arial" pitchFamily="34" charset="0"/>
              </a:rPr>
              <a:t>(g) + </a:t>
            </a:r>
            <a:r>
              <a:rPr kumimoji="0" lang="pt-BR" altLang="zh-HK" sz="2800" dirty="0" smtClean="0">
                <a:solidFill>
                  <a:srgbClr val="FF0000"/>
                </a:solidFill>
                <a:latin typeface="Arial" pitchFamily="34" charset="0"/>
                <a:cs typeface="Arial" pitchFamily="34" charset="0"/>
              </a:rPr>
              <a:t>O</a:t>
            </a:r>
            <a:r>
              <a:rPr kumimoji="0" lang="pt-BR" altLang="zh-HK" sz="2800" baseline="-25000" dirty="0" smtClean="0">
                <a:solidFill>
                  <a:srgbClr val="FF0000"/>
                </a:solidFill>
                <a:latin typeface="Arial" pitchFamily="34" charset="0"/>
                <a:cs typeface="Arial" pitchFamily="34" charset="0"/>
              </a:rPr>
              <a:t>2</a:t>
            </a:r>
            <a:r>
              <a:rPr kumimoji="0" lang="pt-BR" altLang="zh-HK" sz="2800" dirty="0" smtClean="0">
                <a:solidFill>
                  <a:srgbClr val="FF0000"/>
                </a:solidFill>
                <a:latin typeface="Arial" pitchFamily="34" charset="0"/>
                <a:cs typeface="Arial" pitchFamily="34" charset="0"/>
              </a:rPr>
              <a:t>(g) </a:t>
            </a:r>
            <a:endParaRPr kumimoji="0" lang="pt-BR" altLang="zh-HK" sz="2800" dirty="0">
              <a:solidFill>
                <a:srgbClr val="FF0000"/>
              </a:solidFill>
              <a:latin typeface="Arial" pitchFamily="34" charset="0"/>
              <a:cs typeface="Arial" pitchFamily="34" charset="0"/>
            </a:endParaRPr>
          </a:p>
        </p:txBody>
      </p:sp>
      <p:sp>
        <p:nvSpPr>
          <p:cNvPr id="12" name="Rectangle 1"/>
          <p:cNvSpPr>
            <a:spLocks noChangeArrowheads="1"/>
          </p:cNvSpPr>
          <p:nvPr/>
        </p:nvSpPr>
        <p:spPr bwMode="auto">
          <a:xfrm>
            <a:off x="539552" y="5013176"/>
            <a:ext cx="5250155" cy="584775"/>
          </a:xfrm>
          <a:prstGeom prst="rect">
            <a:avLst/>
          </a:prstGeom>
          <a:noFill/>
          <a:ln>
            <a:noFill/>
          </a:ln>
          <a:effectLst/>
          <a:extLst/>
        </p:spPr>
        <p:txBody>
          <a:bodyPr wrap="none" anchor="ctr">
            <a:spAutoFit/>
          </a:bodyPr>
          <a:lstStyle>
            <a:lvl1pPr indent="304800">
              <a:defRPr kumimoji="1">
                <a:solidFill>
                  <a:schemeClr val="tx1"/>
                </a:solidFill>
                <a:latin typeface="Arial" panose="020B0604020202020204" pitchFamily="34" charset="0"/>
                <a:ea typeface="新細明體" panose="02020500000000000000" pitchFamily="18" charset="-120"/>
              </a:defRPr>
            </a:lvl1pPr>
            <a:lvl2pPr>
              <a:defRPr kumimoji="1">
                <a:solidFill>
                  <a:schemeClr val="tx1"/>
                </a:solidFill>
                <a:latin typeface="Arial" panose="020B0604020202020204" pitchFamily="34" charset="0"/>
                <a:ea typeface="新細明體" panose="02020500000000000000" pitchFamily="18" charset="-120"/>
              </a:defRPr>
            </a:lvl2pPr>
            <a:lvl3pPr>
              <a:defRPr kumimoji="1">
                <a:solidFill>
                  <a:schemeClr val="tx1"/>
                </a:solidFill>
                <a:latin typeface="Arial" panose="020B0604020202020204" pitchFamily="34" charset="0"/>
                <a:ea typeface="新細明體" panose="02020500000000000000" pitchFamily="18" charset="-120"/>
              </a:defRPr>
            </a:lvl3pPr>
            <a:lvl4pPr>
              <a:defRPr kumimoji="1">
                <a:solidFill>
                  <a:schemeClr val="tx1"/>
                </a:solidFill>
                <a:latin typeface="Arial" panose="020B0604020202020204" pitchFamily="34" charset="0"/>
                <a:ea typeface="新細明體" panose="02020500000000000000" pitchFamily="18" charset="-120"/>
              </a:defRPr>
            </a:lvl4pPr>
            <a:lvl5pPr>
              <a:defRPr kumimoji="1">
                <a:solidFill>
                  <a:schemeClr val="tx1"/>
                </a:solidFill>
                <a:latin typeface="Arial" panose="020B0604020202020204" pitchFamily="34" charset="0"/>
                <a:ea typeface="新細明體" panose="02020500000000000000" pitchFamily="18" charset="-120"/>
              </a:defRPr>
            </a:lvl5pPr>
            <a:lvl6pPr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indent="0">
              <a:defRPr/>
            </a:pPr>
            <a:r>
              <a:rPr lang="en-GB" altLang="zh-HK" sz="32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rPr>
              <a:t>4Al(s) + 3O</a:t>
            </a:r>
            <a:r>
              <a:rPr lang="en-GB" altLang="zh-HK" sz="3200" baseline="-300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rPr>
              <a:t>2</a:t>
            </a:r>
            <a:r>
              <a:rPr lang="en-GB" altLang="zh-HK" sz="32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rPr>
              <a:t>(g) </a:t>
            </a:r>
            <a:r>
              <a:rPr lang="en-GB" altLang="zh-HK" sz="32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sym typeface="Symbol" panose="05050102010706020507" pitchFamily="18" charset="2"/>
              </a:rPr>
              <a:t></a:t>
            </a:r>
            <a:r>
              <a:rPr lang="en-GB" altLang="zh-HK" sz="32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rPr>
              <a:t> 2Al</a:t>
            </a:r>
            <a:r>
              <a:rPr lang="en-GB" altLang="zh-HK" sz="3200" baseline="-300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sym typeface="Symbol" panose="05050102010706020507" pitchFamily="18" charset="2"/>
              </a:rPr>
              <a:t>2</a:t>
            </a:r>
            <a:r>
              <a:rPr lang="en-GB" altLang="zh-HK" sz="32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sym typeface="Symbol" panose="05050102010706020507" pitchFamily="18" charset="2"/>
              </a:rPr>
              <a:t>O</a:t>
            </a:r>
            <a:r>
              <a:rPr lang="en-GB" altLang="zh-HK" sz="3200" baseline="-300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sym typeface="Symbol" panose="05050102010706020507" pitchFamily="18" charset="2"/>
              </a:rPr>
              <a:t>3</a:t>
            </a:r>
            <a:r>
              <a:rPr lang="en-GB" altLang="zh-HK" sz="32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sym typeface="Symbol" panose="05050102010706020507" pitchFamily="18" charset="2"/>
              </a:rPr>
              <a:t>(s)</a:t>
            </a:r>
            <a:endParaRPr lang="pt-BR" altLang="zh-HK" sz="3200" dirty="0" smtClean="0">
              <a:solidFill>
                <a:srgbClr val="FF0000"/>
              </a:solidFill>
              <a:latin typeface="Arial Unicode MS" panose="020B0604020202020204" pitchFamily="34" charset="-120"/>
              <a:ea typeface="Arial Unicode MS" panose="020B0604020202020204" pitchFamily="34" charset="-120"/>
              <a:cs typeface="Arial Unicode MS" panose="020B0604020202020204" pitchFamily="34" charset="-120"/>
              <a:sym typeface="Symbol" panose="05050102010706020507" pitchFamily="18" charset="2"/>
            </a:endParaRPr>
          </a:p>
        </p:txBody>
      </p:sp>
    </p:spTree>
    <p:extLst>
      <p:ext uri="{BB962C8B-B14F-4D97-AF65-F5344CB8AC3E}">
        <p14:creationId xmlns:p14="http://schemas.microsoft.com/office/powerpoint/2010/main" val="1417814556"/>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2843808" y="3501008"/>
            <a:ext cx="3096344" cy="641350"/>
          </a:xfrm>
          <a:prstGeom prst="rect">
            <a:avLst/>
          </a:prstGeom>
          <a:solidFill>
            <a:schemeClr val="bg1">
              <a:alpha val="0"/>
            </a:schemeClr>
          </a:solidFill>
          <a:ln>
            <a:noFill/>
          </a:ln>
          <a:effectLst/>
          <a:extLst/>
        </p:spPr>
        <p:txBody>
          <a:bodyPr wrap="square">
            <a:spAutoFit/>
          </a:bodyPr>
          <a:lstStyle/>
          <a:p>
            <a:pPr eaLnBrk="1" fontAlgn="auto" hangingPunct="1">
              <a:spcBef>
                <a:spcPts val="0"/>
              </a:spcBef>
              <a:spcAft>
                <a:spcPts val="0"/>
              </a:spcAft>
              <a:defRPr/>
            </a:pPr>
            <a:r>
              <a:rPr kumimoji="0" lang="zh-TW" altLang="en-US" sz="3600" b="1" dirty="0">
                <a:solidFill>
                  <a:srgbClr val="0033CC"/>
                </a:solidFill>
                <a:latin typeface="Arial" panose="020B0604020202020204" pitchFamily="34" charset="0"/>
                <a:ea typeface="+mn-ea"/>
                <a:cs typeface="Arial" panose="020B0604020202020204" pitchFamily="34" charset="0"/>
              </a:rPr>
              <a:t>酸和鹼的簡介</a:t>
            </a:r>
            <a:endParaRPr kumimoji="0" lang="en-US" altLang="zh-TW" sz="3600" b="1" dirty="0">
              <a:solidFill>
                <a:srgbClr val="0033CC"/>
              </a:solidFill>
              <a:latin typeface="Arial" panose="020B0604020202020204" pitchFamily="34" charset="0"/>
              <a:ea typeface="+mn-ea"/>
              <a:cs typeface="Arial" panose="020B0604020202020204" pitchFamily="34" charset="0"/>
            </a:endParaRPr>
          </a:p>
        </p:txBody>
      </p:sp>
      <p:sp>
        <p:nvSpPr>
          <p:cNvPr id="7" name="Rectangle 3"/>
          <p:cNvSpPr>
            <a:spLocks noChangeArrowheads="1"/>
          </p:cNvSpPr>
          <p:nvPr/>
        </p:nvSpPr>
        <p:spPr bwMode="auto">
          <a:xfrm>
            <a:off x="3131840" y="2276872"/>
            <a:ext cx="2305050" cy="769937"/>
          </a:xfrm>
          <a:prstGeom prst="rect">
            <a:avLst/>
          </a:prstGeom>
          <a:solidFill>
            <a:srgbClr val="0033CC"/>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latin typeface="Arial" panose="020B0604020202020204" pitchFamily="34" charset="0"/>
                <a:ea typeface="新細明體" panose="02020500000000000000" pitchFamily="18" charset="-120"/>
                <a:cs typeface="Arial" panose="020B0604020202020204" pitchFamily="34" charset="0"/>
              </a:rPr>
              <a:t>第 </a:t>
            </a:r>
            <a:r>
              <a:rPr lang="en-US" altLang="zh-TW" sz="4400" b="1" dirty="0">
                <a:solidFill>
                  <a:schemeClr val="bg1"/>
                </a:solidFill>
                <a:effectLst>
                  <a:outerShdw blurRad="38100" dist="38100" dir="2700000" algn="tl">
                    <a:srgbClr val="000000"/>
                  </a:outerShdw>
                </a:effectLst>
                <a:latin typeface="Arial" panose="020B0604020202020204" pitchFamily="34" charset="0"/>
                <a:ea typeface="新細明體" panose="02020500000000000000" pitchFamily="18" charset="-120"/>
                <a:cs typeface="Arial" panose="020B0604020202020204" pitchFamily="34" charset="0"/>
              </a:rPr>
              <a:t>14</a:t>
            </a:r>
            <a:r>
              <a:rPr lang="en-US" altLang="zh-TW" sz="4400" b="1" dirty="0">
                <a:solidFill>
                  <a:srgbClr val="FFFF00"/>
                </a:solidFill>
                <a:effectLst>
                  <a:outerShdw blurRad="38100" dist="38100" dir="2700000" algn="tl">
                    <a:srgbClr val="000000"/>
                  </a:outerShdw>
                </a:effectLst>
                <a:latin typeface="Arial" panose="020B0604020202020204" pitchFamily="34" charset="0"/>
                <a:ea typeface="新細明體" panose="02020500000000000000" pitchFamily="18" charset="-120"/>
                <a:cs typeface="Arial" panose="020B0604020202020204" pitchFamily="34" charset="0"/>
              </a:rPr>
              <a:t> </a:t>
            </a:r>
            <a:r>
              <a:rPr lang="zh-TW" altLang="en-US" sz="4400" b="1" dirty="0">
                <a:solidFill>
                  <a:srgbClr val="FFFF00"/>
                </a:solidFill>
                <a:effectLst>
                  <a:outerShdw blurRad="38100" dist="38100" dir="2700000" algn="tl">
                    <a:srgbClr val="000000"/>
                  </a:outerShdw>
                </a:effectLst>
                <a:latin typeface="Arial" panose="020B0604020202020204" pitchFamily="34" charset="0"/>
                <a:ea typeface="新細明體" panose="02020500000000000000" pitchFamily="18" charset="-120"/>
                <a:cs typeface="Arial" panose="020B0604020202020204" pitchFamily="34" charset="0"/>
              </a:rPr>
              <a:t>章</a:t>
            </a:r>
            <a:endParaRPr kumimoji="0" lang="en-US" altLang="zh-TW"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72255108"/>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447104" y="664245"/>
            <a:ext cx="5233987"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酸</a:t>
            </a:r>
            <a:r>
              <a:rPr kumimoji="0" lang="zh-TW" altLang="en-US" sz="3200" b="1" dirty="0">
                <a:solidFill>
                  <a:srgbClr val="0033CC"/>
                </a:solidFill>
                <a:latin typeface="Arial" panose="020B0604020202020204" pitchFamily="34" charset="0"/>
                <a:ea typeface="+mn-ea"/>
                <a:cs typeface="Arial" panose="020B0604020202020204" pitchFamily="34" charset="0"/>
              </a:rPr>
              <a:t>的性質和化學反應</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8" name="Rectangle 38"/>
          <p:cNvSpPr>
            <a:spLocks noChangeArrowheads="1"/>
          </p:cNvSpPr>
          <p:nvPr/>
        </p:nvSpPr>
        <p:spPr bwMode="auto">
          <a:xfrm>
            <a:off x="628079" y="4933032"/>
            <a:ext cx="50530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稀酸帶有 </a:t>
            </a:r>
            <a:r>
              <a:rPr lang="zh-TW" altLang="en-US" sz="3200" b="1">
                <a:solidFill>
                  <a:srgbClr val="00B0F0"/>
                </a:solidFill>
              </a:rPr>
              <a:t>酸味</a:t>
            </a:r>
            <a:r>
              <a:rPr lang="zh-TW" altLang="en-US" sz="2800"/>
              <a:t>。</a:t>
            </a:r>
            <a:endParaRPr lang="en-US" altLang="zh-TW" sz="2800">
              <a:latin typeface="Arial" charset="0"/>
            </a:endParaRPr>
          </a:p>
        </p:txBody>
      </p:sp>
      <p:sp>
        <p:nvSpPr>
          <p:cNvPr id="9220" name="Rectangle 6"/>
          <p:cNvSpPr>
            <a:spLocks noChangeArrowheads="1"/>
          </p:cNvSpPr>
          <p:nvPr/>
        </p:nvSpPr>
        <p:spPr bwMode="auto">
          <a:xfrm>
            <a:off x="628079" y="4255170"/>
            <a:ext cx="108426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200" b="1">
                <a:solidFill>
                  <a:srgbClr val="CC0000"/>
                </a:solidFill>
                <a:cs typeface="Arial" charset="0"/>
              </a:rPr>
              <a:t>味道</a:t>
            </a:r>
            <a:endParaRPr kumimoji="0" lang="en-US" altLang="zh-TW" sz="3200" b="1">
              <a:solidFill>
                <a:srgbClr val="CC0000"/>
              </a:solidFill>
              <a:cs typeface="Arial" charset="0"/>
            </a:endParaRPr>
          </a:p>
        </p:txBody>
      </p:sp>
      <p:sp>
        <p:nvSpPr>
          <p:cNvPr id="17" name="Text Box 11"/>
          <p:cNvSpPr txBox="1">
            <a:spLocks noChangeArrowheads="1"/>
          </p:cNvSpPr>
          <p:nvPr/>
        </p:nvSpPr>
        <p:spPr bwMode="auto">
          <a:xfrm>
            <a:off x="956691" y="2862932"/>
            <a:ext cx="7935789" cy="954107"/>
          </a:xfrm>
          <a:prstGeom prst="rect">
            <a:avLst/>
          </a:prstGeom>
          <a:noFill/>
          <a:ln>
            <a:noFill/>
          </a:ln>
          <a:effectLst/>
          <a:extLst/>
        </p:spPr>
        <p:txBody>
          <a:bodyPr wrap="square">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defRPr/>
            </a:pPr>
            <a:r>
              <a:rPr lang="zh-TW" altLang="en-US" sz="2800" dirty="0" smtClean="0">
                <a:latin typeface="+mn-ea"/>
                <a:ea typeface="+mn-ea"/>
              </a:rPr>
              <a:t>純酸可以是 </a:t>
            </a:r>
            <a:r>
              <a:rPr lang="zh-TW" altLang="en-US" sz="2800" dirty="0" smtClean="0">
                <a:solidFill>
                  <a:srgbClr val="0070C0"/>
                </a:solidFill>
                <a:latin typeface="+mn-ea"/>
                <a:ea typeface="+mn-ea"/>
              </a:rPr>
              <a:t>氣體 </a:t>
            </a:r>
            <a:r>
              <a:rPr lang="en-US" altLang="zh-HK" sz="2800" dirty="0" smtClean="0">
                <a:solidFill>
                  <a:srgbClr val="0070C0"/>
                </a:solidFill>
                <a:latin typeface="+mn-ea"/>
                <a:ea typeface="+mn-ea"/>
              </a:rPr>
              <a:t>(</a:t>
            </a:r>
            <a:r>
              <a:rPr lang="zh-HK" altLang="en-US" sz="2800" dirty="0" smtClean="0">
                <a:solidFill>
                  <a:srgbClr val="0070C0"/>
                </a:solidFill>
                <a:latin typeface="+mn-ea"/>
                <a:ea typeface="+mn-ea"/>
              </a:rPr>
              <a:t>例如氯化氫 </a:t>
            </a:r>
            <a:r>
              <a:rPr lang="en-US" altLang="zh-TW" sz="2800" dirty="0" err="1" smtClean="0">
                <a:solidFill>
                  <a:srgbClr val="0070C0"/>
                </a:solidFill>
                <a:latin typeface="Arial" panose="020B0604020202020204" pitchFamily="34" charset="0"/>
                <a:ea typeface="+mn-ea"/>
                <a:cs typeface="Arial" panose="020B0604020202020204" pitchFamily="34" charset="0"/>
              </a:rPr>
              <a:t>HCl</a:t>
            </a:r>
            <a:r>
              <a:rPr lang="en-US" altLang="zh-HK" sz="2800" dirty="0" smtClean="0">
                <a:solidFill>
                  <a:srgbClr val="0070C0"/>
                </a:solidFill>
                <a:latin typeface="+mn-ea"/>
                <a:ea typeface="+mn-ea"/>
              </a:rPr>
              <a:t>)</a:t>
            </a:r>
            <a:r>
              <a:rPr lang="zh-HK" altLang="en-US" sz="2800" dirty="0" smtClean="0">
                <a:latin typeface="+mn-ea"/>
                <a:ea typeface="+mn-ea"/>
              </a:rPr>
              <a:t>、</a:t>
            </a:r>
            <a:r>
              <a:rPr lang="zh-HK" altLang="en-US" sz="2800" dirty="0" smtClean="0">
                <a:solidFill>
                  <a:srgbClr val="00CC00"/>
                </a:solidFill>
                <a:latin typeface="+mn-ea"/>
                <a:ea typeface="+mn-ea"/>
              </a:rPr>
              <a:t>液體 </a:t>
            </a:r>
            <a:r>
              <a:rPr lang="en-US" altLang="zh-HK" sz="2800" dirty="0" smtClean="0">
                <a:solidFill>
                  <a:srgbClr val="00CC00"/>
                </a:solidFill>
                <a:latin typeface="+mn-ea"/>
                <a:ea typeface="+mn-ea"/>
              </a:rPr>
              <a:t>(</a:t>
            </a:r>
            <a:r>
              <a:rPr lang="zh-HK" altLang="en-US" sz="2800" dirty="0" smtClean="0">
                <a:solidFill>
                  <a:srgbClr val="00CC00"/>
                </a:solidFill>
                <a:latin typeface="+mn-ea"/>
                <a:ea typeface="+mn-ea"/>
              </a:rPr>
              <a:t>例如硫酸 </a:t>
            </a:r>
            <a:r>
              <a:rPr lang="en-US" altLang="zh-TW" sz="2800" dirty="0" smtClean="0">
                <a:solidFill>
                  <a:srgbClr val="00CC00"/>
                </a:solidFill>
                <a:latin typeface="Arial" panose="020B0604020202020204" pitchFamily="34" charset="0"/>
                <a:ea typeface="+mn-ea"/>
                <a:cs typeface="Arial" panose="020B0604020202020204" pitchFamily="34" charset="0"/>
              </a:rPr>
              <a:t>H</a:t>
            </a:r>
            <a:r>
              <a:rPr lang="en-US" altLang="zh-HK" sz="2800" baseline="-25000" dirty="0" smtClean="0">
                <a:solidFill>
                  <a:srgbClr val="00CC00"/>
                </a:solidFill>
                <a:latin typeface="Arial" panose="020B0604020202020204" pitchFamily="34" charset="0"/>
                <a:ea typeface="+mn-ea"/>
                <a:cs typeface="Arial" panose="020B0604020202020204" pitchFamily="34" charset="0"/>
              </a:rPr>
              <a:t>2</a:t>
            </a:r>
            <a:r>
              <a:rPr lang="en-US" altLang="zh-TW" sz="2800" dirty="0" smtClean="0">
                <a:solidFill>
                  <a:srgbClr val="00CC00"/>
                </a:solidFill>
                <a:latin typeface="Arial" panose="020B0604020202020204" pitchFamily="34" charset="0"/>
                <a:ea typeface="+mn-ea"/>
                <a:cs typeface="Arial" panose="020B0604020202020204" pitchFamily="34" charset="0"/>
              </a:rPr>
              <a:t>SO</a:t>
            </a:r>
            <a:r>
              <a:rPr lang="en-US" altLang="zh-HK" sz="2800" baseline="-25000" dirty="0" smtClean="0">
                <a:solidFill>
                  <a:srgbClr val="00CC00"/>
                </a:solidFill>
                <a:latin typeface="Arial" panose="020B0604020202020204" pitchFamily="34" charset="0"/>
                <a:ea typeface="+mn-ea"/>
                <a:cs typeface="Arial" panose="020B0604020202020204" pitchFamily="34" charset="0"/>
              </a:rPr>
              <a:t>4 </a:t>
            </a:r>
            <a:r>
              <a:rPr lang="zh-HK" altLang="en-US" sz="2800" dirty="0" smtClean="0">
                <a:solidFill>
                  <a:srgbClr val="00CC00"/>
                </a:solidFill>
                <a:latin typeface="+mn-ea"/>
                <a:ea typeface="+mn-ea"/>
              </a:rPr>
              <a:t>、硝酸 </a:t>
            </a:r>
            <a:r>
              <a:rPr lang="en-US" altLang="zh-TW" sz="2800" dirty="0" smtClean="0">
                <a:solidFill>
                  <a:srgbClr val="00CC00"/>
                </a:solidFill>
                <a:latin typeface="Arial" panose="020B0604020202020204" pitchFamily="34" charset="0"/>
                <a:ea typeface="+mn-ea"/>
                <a:cs typeface="Arial" panose="020B0604020202020204" pitchFamily="34" charset="0"/>
              </a:rPr>
              <a:t>HNO</a:t>
            </a:r>
            <a:r>
              <a:rPr lang="en-US" altLang="zh-HK" sz="2800" baseline="-25000" dirty="0" smtClean="0">
                <a:solidFill>
                  <a:srgbClr val="00CC00"/>
                </a:solidFill>
                <a:latin typeface="Arial" panose="020B0604020202020204" pitchFamily="34" charset="0"/>
                <a:ea typeface="+mn-ea"/>
                <a:cs typeface="Arial" panose="020B0604020202020204" pitchFamily="34" charset="0"/>
              </a:rPr>
              <a:t>3</a:t>
            </a:r>
            <a:r>
              <a:rPr lang="en-US" altLang="zh-HK" sz="2800" dirty="0" smtClean="0">
                <a:solidFill>
                  <a:srgbClr val="00CC00"/>
                </a:solidFill>
                <a:latin typeface="+mn-ea"/>
                <a:ea typeface="+mn-ea"/>
              </a:rPr>
              <a:t>)</a:t>
            </a:r>
            <a:r>
              <a:rPr lang="en-US" altLang="zh-HK" sz="2800" dirty="0" smtClean="0">
                <a:solidFill>
                  <a:srgbClr val="009900"/>
                </a:solidFill>
                <a:latin typeface="+mn-ea"/>
                <a:ea typeface="+mn-ea"/>
              </a:rPr>
              <a:t> </a:t>
            </a:r>
            <a:r>
              <a:rPr lang="zh-HK" altLang="en-US" sz="2800" dirty="0" smtClean="0">
                <a:latin typeface="+mn-ea"/>
                <a:ea typeface="+mn-ea"/>
              </a:rPr>
              <a:t>或 </a:t>
            </a:r>
            <a:r>
              <a:rPr lang="zh-TW" altLang="en-US" sz="2800" dirty="0" smtClean="0">
                <a:solidFill>
                  <a:srgbClr val="CC0099"/>
                </a:solidFill>
                <a:latin typeface="+mn-ea"/>
                <a:ea typeface="+mn-ea"/>
              </a:rPr>
              <a:t>固體 </a:t>
            </a:r>
            <a:r>
              <a:rPr lang="en-US" altLang="zh-TW" sz="2800" dirty="0" smtClean="0">
                <a:solidFill>
                  <a:srgbClr val="CC0099"/>
                </a:solidFill>
                <a:latin typeface="+mn-ea"/>
                <a:ea typeface="+mn-ea"/>
              </a:rPr>
              <a:t>(</a:t>
            </a:r>
            <a:r>
              <a:rPr lang="zh-TW" altLang="en-US" sz="2800" dirty="0" smtClean="0">
                <a:solidFill>
                  <a:srgbClr val="CC0099"/>
                </a:solidFill>
                <a:latin typeface="+mn-ea"/>
                <a:ea typeface="+mn-ea"/>
              </a:rPr>
              <a:t>例如 檸檬</a:t>
            </a:r>
            <a:r>
              <a:rPr lang="zh-HK" altLang="en-US" sz="2800" dirty="0" smtClean="0">
                <a:solidFill>
                  <a:srgbClr val="CC0099"/>
                </a:solidFill>
                <a:latin typeface="+mn-ea"/>
                <a:ea typeface="+mn-ea"/>
              </a:rPr>
              <a:t>酸</a:t>
            </a:r>
            <a:r>
              <a:rPr lang="en-US" altLang="zh-HK" sz="2800" dirty="0" smtClean="0">
                <a:solidFill>
                  <a:srgbClr val="CC0099"/>
                </a:solidFill>
                <a:latin typeface="+mn-ea"/>
                <a:ea typeface="+mn-ea"/>
              </a:rPr>
              <a:t>)</a:t>
            </a:r>
            <a:r>
              <a:rPr lang="zh-HK" altLang="en-US" sz="2800" dirty="0" smtClean="0">
                <a:latin typeface="+mn-ea"/>
                <a:ea typeface="+mn-ea"/>
              </a:rPr>
              <a:t>。</a:t>
            </a:r>
            <a:endParaRPr lang="en-US" altLang="zh-TW" sz="2800" dirty="0" smtClean="0">
              <a:solidFill>
                <a:srgbClr val="000000"/>
              </a:solidFill>
              <a:latin typeface="+mn-ea"/>
              <a:ea typeface="+mn-ea"/>
              <a:cs typeface="Arial" charset="0"/>
            </a:endParaRPr>
          </a:p>
        </p:txBody>
      </p:sp>
      <p:sp>
        <p:nvSpPr>
          <p:cNvPr id="18" name="Rectangle 87"/>
          <p:cNvSpPr>
            <a:spLocks noChangeArrowheads="1"/>
          </p:cNvSpPr>
          <p:nvPr/>
        </p:nvSpPr>
        <p:spPr bwMode="auto">
          <a:xfrm>
            <a:off x="948754" y="2880395"/>
            <a:ext cx="7943726" cy="954087"/>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a:solidFill>
                <a:srgbClr val="000000"/>
              </a:solidFill>
              <a:latin typeface="Times New Roman" pitchFamily="18" charset="0"/>
            </a:endParaRPr>
          </a:p>
        </p:txBody>
      </p:sp>
      <p:sp>
        <p:nvSpPr>
          <p:cNvPr id="15" name="Rectangle 38"/>
          <p:cNvSpPr>
            <a:spLocks noChangeArrowheads="1"/>
          </p:cNvSpPr>
          <p:nvPr/>
        </p:nvSpPr>
        <p:spPr bwMode="auto">
          <a:xfrm>
            <a:off x="628079" y="1610568"/>
            <a:ext cx="777716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實驗室所用的</a:t>
            </a:r>
            <a:r>
              <a:rPr lang="zh-TW" altLang="en-US" sz="2800" b="1" dirty="0"/>
              <a:t>稀酸</a:t>
            </a:r>
            <a:r>
              <a:rPr lang="zh-TW" altLang="en-US" sz="2800" dirty="0"/>
              <a:t>通常是經稀釋的酸溶液。</a:t>
            </a:r>
            <a:endParaRPr lang="en-US" altLang="zh-TW" sz="2800" dirty="0">
              <a:latin typeface="Arial" charset="0"/>
            </a:endParaRPr>
          </a:p>
        </p:txBody>
      </p:sp>
    </p:spTree>
    <p:extLst>
      <p:ext uri="{BB962C8B-B14F-4D97-AF65-F5344CB8AC3E}">
        <p14:creationId xmlns:p14="http://schemas.microsoft.com/office/powerpoint/2010/main" val="2432778868"/>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1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32608" y="3894732"/>
            <a:ext cx="4060825" cy="241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 name="Rectangle 6"/>
          <p:cNvSpPr>
            <a:spLocks noChangeArrowheads="1"/>
          </p:cNvSpPr>
          <p:nvPr/>
        </p:nvSpPr>
        <p:spPr bwMode="auto">
          <a:xfrm>
            <a:off x="632594" y="331341"/>
            <a:ext cx="162401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200" b="1">
                <a:solidFill>
                  <a:srgbClr val="CC0000"/>
                </a:solidFill>
                <a:cs typeface="Arial" charset="0"/>
              </a:rPr>
              <a:t>導電性</a:t>
            </a:r>
            <a:endParaRPr kumimoji="0" lang="en-US" altLang="zh-TW" sz="3200" b="1">
              <a:solidFill>
                <a:srgbClr val="CC0000"/>
              </a:solidFill>
              <a:cs typeface="Arial" charset="0"/>
            </a:endParaRPr>
          </a:p>
        </p:txBody>
      </p:sp>
      <p:sp>
        <p:nvSpPr>
          <p:cNvPr id="44" name="Rectangle 38"/>
          <p:cNvSpPr>
            <a:spLocks noChangeArrowheads="1"/>
          </p:cNvSpPr>
          <p:nvPr/>
        </p:nvSpPr>
        <p:spPr bwMode="auto">
          <a:xfrm>
            <a:off x="632594" y="928241"/>
            <a:ext cx="3125787"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HK" altLang="en-US" sz="2800"/>
              <a:t>酸是 </a:t>
            </a:r>
            <a:r>
              <a:rPr lang="zh-HK" altLang="en-US" sz="3200" b="1" u="sng">
                <a:solidFill>
                  <a:srgbClr val="FF0000"/>
                </a:solidFill>
              </a:rPr>
              <a:t>電解質</a:t>
            </a:r>
            <a:r>
              <a:rPr lang="zh-TW" altLang="en-US" sz="2800"/>
              <a:t>。</a:t>
            </a:r>
            <a:endParaRPr lang="en-US" altLang="zh-TW" sz="2800">
              <a:latin typeface="Arial" charset="0"/>
            </a:endParaRPr>
          </a:p>
        </p:txBody>
      </p:sp>
      <p:sp>
        <p:nvSpPr>
          <p:cNvPr id="45" name="Rectangle 40"/>
          <p:cNvSpPr>
            <a:spLocks noChangeArrowheads="1"/>
          </p:cNvSpPr>
          <p:nvPr/>
        </p:nvSpPr>
        <p:spPr bwMode="auto">
          <a:xfrm>
            <a:off x="632594" y="1545779"/>
            <a:ext cx="8043862"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當酸溶於水時，它會形成可 </a:t>
            </a:r>
            <a:r>
              <a:rPr lang="zh-TW" altLang="en-US" sz="3200" b="1">
                <a:solidFill>
                  <a:srgbClr val="00B0F0"/>
                </a:solidFill>
              </a:rPr>
              <a:t>導電</a:t>
            </a:r>
            <a:r>
              <a:rPr lang="zh-TW" altLang="en-US" sz="2800" b="1"/>
              <a:t> </a:t>
            </a:r>
            <a:r>
              <a:rPr lang="zh-TW" altLang="en-US" sz="2800"/>
              <a:t>的水溶液。</a:t>
            </a:r>
            <a:endParaRPr lang="en-US" altLang="zh-TW" sz="2800">
              <a:latin typeface="Arial" charset="0"/>
            </a:endParaRPr>
          </a:p>
        </p:txBody>
      </p:sp>
      <p:sp>
        <p:nvSpPr>
          <p:cNvPr id="10246" name="Rectangle 6"/>
          <p:cNvSpPr>
            <a:spLocks noChangeArrowheads="1"/>
          </p:cNvSpPr>
          <p:nvPr/>
        </p:nvSpPr>
        <p:spPr bwMode="auto">
          <a:xfrm>
            <a:off x="632594" y="2575645"/>
            <a:ext cx="360838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對石蕊試紙的影響</a:t>
            </a:r>
            <a:endParaRPr kumimoji="0" lang="en-US" altLang="zh-TW" sz="3200" b="1">
              <a:solidFill>
                <a:srgbClr val="CC0000"/>
              </a:solidFill>
              <a:cs typeface="Arial" charset="0"/>
            </a:endParaRPr>
          </a:p>
        </p:txBody>
      </p:sp>
      <p:sp>
        <p:nvSpPr>
          <p:cNvPr id="47" name="Rectangle 38"/>
          <p:cNvSpPr>
            <a:spLocks noChangeArrowheads="1"/>
          </p:cNvSpPr>
          <p:nvPr/>
        </p:nvSpPr>
        <p:spPr bwMode="auto">
          <a:xfrm>
            <a:off x="632594" y="3177307"/>
            <a:ext cx="67341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稀酸會令 </a:t>
            </a:r>
            <a:r>
              <a:rPr lang="zh-TW" altLang="en-US" sz="3200" b="1">
                <a:solidFill>
                  <a:srgbClr val="00B0F0"/>
                </a:solidFill>
              </a:rPr>
              <a:t>藍色石蕊試紙變為紅色 </a:t>
            </a:r>
            <a:r>
              <a:rPr lang="zh-TW" altLang="en-US" sz="2800"/>
              <a:t>。</a:t>
            </a:r>
            <a:endParaRPr lang="en-US" altLang="zh-TW" sz="2800">
              <a:latin typeface="Arial" charset="0"/>
            </a:endParaRPr>
          </a:p>
        </p:txBody>
      </p:sp>
      <p:sp>
        <p:nvSpPr>
          <p:cNvPr id="10249" name="文字方塊 4"/>
          <p:cNvSpPr txBox="1">
            <a:spLocks noChangeArrowheads="1"/>
          </p:cNvSpPr>
          <p:nvPr/>
        </p:nvSpPr>
        <p:spPr bwMode="auto">
          <a:xfrm>
            <a:off x="3112045" y="5758457"/>
            <a:ext cx="776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稀酸</a:t>
            </a:r>
            <a:endParaRPr lang="zh-HK" altLang="en-US" sz="2000">
              <a:latin typeface="Arial" charset="0"/>
              <a:cs typeface="Arial" charset="0"/>
            </a:endParaRPr>
          </a:p>
        </p:txBody>
      </p:sp>
      <p:sp>
        <p:nvSpPr>
          <p:cNvPr id="10250" name="文字方塊 52"/>
          <p:cNvSpPr txBox="1">
            <a:spLocks noChangeArrowheads="1"/>
          </p:cNvSpPr>
          <p:nvPr/>
        </p:nvSpPr>
        <p:spPr bwMode="auto">
          <a:xfrm>
            <a:off x="3628132" y="3933056"/>
            <a:ext cx="19288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dirty="0"/>
              <a:t>藍色石蕊試紙</a:t>
            </a:r>
            <a:endParaRPr lang="zh-HK" altLang="en-US" sz="2000" dirty="0">
              <a:latin typeface="Arial" charset="0"/>
              <a:cs typeface="Arial" charset="0"/>
            </a:endParaRPr>
          </a:p>
        </p:txBody>
      </p:sp>
      <p:cxnSp>
        <p:nvCxnSpPr>
          <p:cNvPr id="8" name="直線接點 7"/>
          <p:cNvCxnSpPr/>
          <p:nvPr/>
        </p:nvCxnSpPr>
        <p:spPr bwMode="auto">
          <a:xfrm flipV="1">
            <a:off x="3467645" y="5063132"/>
            <a:ext cx="360363" cy="755650"/>
          </a:xfrm>
          <a:prstGeom prst="line">
            <a:avLst/>
          </a:prstGeom>
          <a:ln w="19050">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55" name="直線接點 54"/>
          <p:cNvCxnSpPr/>
          <p:nvPr/>
        </p:nvCxnSpPr>
        <p:spPr bwMode="auto">
          <a:xfrm flipV="1">
            <a:off x="3166020" y="4221088"/>
            <a:ext cx="541338" cy="230188"/>
          </a:xfrm>
          <a:prstGeom prst="line">
            <a:avLst/>
          </a:prstGeom>
          <a:ln w="19050">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8770691"/>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6"/>
          <p:cNvSpPr>
            <a:spLocks noChangeArrowheads="1"/>
          </p:cNvSpPr>
          <p:nvPr/>
        </p:nvSpPr>
        <p:spPr bwMode="auto">
          <a:xfrm>
            <a:off x="391542" y="486470"/>
            <a:ext cx="270192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與金屬的反應</a:t>
            </a:r>
            <a:endParaRPr kumimoji="0" lang="en-US" altLang="zh-TW" sz="3200" b="1">
              <a:solidFill>
                <a:srgbClr val="CC0000"/>
              </a:solidFill>
              <a:cs typeface="Arial" charset="0"/>
            </a:endParaRPr>
          </a:p>
        </p:txBody>
      </p:sp>
      <p:sp>
        <p:nvSpPr>
          <p:cNvPr id="20" name="Rectangle 38"/>
          <p:cNvSpPr>
            <a:spLocks noChangeArrowheads="1"/>
          </p:cNvSpPr>
          <p:nvPr/>
        </p:nvSpPr>
        <p:spPr bwMode="auto">
          <a:xfrm>
            <a:off x="394717" y="1342976"/>
            <a:ext cx="8281739"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稀酸與金屬活性序中 </a:t>
            </a:r>
            <a:r>
              <a:rPr lang="zh-TW" altLang="en-US" sz="3200" b="1" dirty="0">
                <a:solidFill>
                  <a:srgbClr val="00B0F0"/>
                </a:solidFill>
              </a:rPr>
              <a:t>位置高於銅</a:t>
            </a:r>
            <a:r>
              <a:rPr lang="zh-TW" altLang="en-US" sz="3200" b="1" dirty="0"/>
              <a:t> </a:t>
            </a:r>
            <a:r>
              <a:rPr lang="zh-TW" altLang="en-US" sz="2800" dirty="0"/>
              <a:t>的金屬反應，會生成 </a:t>
            </a:r>
            <a:r>
              <a:rPr lang="zh-TW" altLang="en-US" sz="3200" b="1" dirty="0">
                <a:solidFill>
                  <a:srgbClr val="00B0F0"/>
                </a:solidFill>
              </a:rPr>
              <a:t>鹽 和 氫</a:t>
            </a:r>
            <a:r>
              <a:rPr lang="zh-TW" altLang="en-US" sz="2800" dirty="0"/>
              <a:t>。</a:t>
            </a:r>
            <a:endParaRPr lang="en-US" altLang="zh-TW" sz="2800" dirty="0">
              <a:latin typeface="Arial" charset="0"/>
            </a:endParaRPr>
          </a:p>
        </p:txBody>
      </p:sp>
      <p:sp>
        <p:nvSpPr>
          <p:cNvPr id="27" name="Rectangle 40"/>
          <p:cNvSpPr>
            <a:spLocks noChangeArrowheads="1"/>
          </p:cNvSpPr>
          <p:nvPr/>
        </p:nvSpPr>
        <p:spPr bwMode="auto">
          <a:xfrm>
            <a:off x="936054" y="4140299"/>
            <a:ext cx="10826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400"/>
              <a:t>例如：</a:t>
            </a:r>
            <a:endParaRPr lang="en-US" altLang="zh-TW" sz="2400">
              <a:latin typeface="Arial" charset="0"/>
            </a:endParaRPr>
          </a:p>
        </p:txBody>
      </p:sp>
      <p:sp>
        <p:nvSpPr>
          <p:cNvPr id="12" name="文字方塊 1"/>
          <p:cNvSpPr txBox="1">
            <a:spLocks noChangeArrowheads="1"/>
          </p:cNvSpPr>
          <p:nvPr/>
        </p:nvSpPr>
        <p:spPr bwMode="auto">
          <a:xfrm>
            <a:off x="1837754" y="4181574"/>
            <a:ext cx="583059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dirty="0">
                <a:latin typeface="Arial" charset="0"/>
                <a:cs typeface="Arial" charset="0"/>
              </a:rPr>
              <a:t>Mg(s) + 2HCl(</a:t>
            </a:r>
            <a:r>
              <a:rPr lang="en-US" altLang="zh-HK" sz="2400" dirty="0" err="1">
                <a:latin typeface="Arial" charset="0"/>
                <a:cs typeface="Arial" charset="0"/>
              </a:rPr>
              <a:t>aq</a:t>
            </a:r>
            <a:r>
              <a:rPr lang="en-US" altLang="zh-HK" sz="2400" dirty="0">
                <a:latin typeface="Arial" charset="0"/>
                <a:cs typeface="Arial" charset="0"/>
              </a:rPr>
              <a:t>) </a:t>
            </a:r>
            <a:r>
              <a:rPr lang="en-US" altLang="zh-HK" sz="2400" dirty="0" smtClean="0">
                <a:latin typeface="Arial" charset="0"/>
                <a:cs typeface="Arial" charset="0"/>
              </a:rPr>
              <a:t>   </a:t>
            </a:r>
            <a:r>
              <a:rPr lang="en-US" altLang="zh-TW" sz="2400" dirty="0" smtClean="0">
                <a:sym typeface="Symbol" pitchFamily="18" charset="2"/>
              </a:rPr>
              <a:t> </a:t>
            </a:r>
            <a:r>
              <a:rPr lang="en-US" altLang="zh-HK" sz="2400" dirty="0">
                <a:latin typeface="Arial" charset="0"/>
                <a:cs typeface="Arial" charset="0"/>
              </a:rPr>
              <a:t>MgCl</a:t>
            </a:r>
            <a:r>
              <a:rPr lang="en-US" altLang="zh-HK" sz="2400" baseline="-25000" dirty="0">
                <a:latin typeface="Arial" charset="0"/>
                <a:cs typeface="Arial" charset="0"/>
              </a:rPr>
              <a:t>2</a:t>
            </a:r>
            <a:r>
              <a:rPr lang="en-US" altLang="zh-HK" sz="2400" dirty="0">
                <a:latin typeface="Arial" charset="0"/>
                <a:cs typeface="Arial" charset="0"/>
              </a:rPr>
              <a:t>(</a:t>
            </a:r>
            <a:r>
              <a:rPr lang="en-US" altLang="zh-HK" sz="2400" dirty="0" err="1">
                <a:latin typeface="Arial" charset="0"/>
                <a:cs typeface="Arial" charset="0"/>
              </a:rPr>
              <a:t>aq</a:t>
            </a:r>
            <a:r>
              <a:rPr lang="en-US" altLang="zh-HK" sz="2400" dirty="0">
                <a:latin typeface="Arial" charset="0"/>
                <a:cs typeface="Arial" charset="0"/>
              </a:rPr>
              <a:t>) + H</a:t>
            </a:r>
            <a:r>
              <a:rPr lang="en-US" altLang="zh-HK" sz="2400" baseline="-25000" dirty="0">
                <a:latin typeface="Arial" charset="0"/>
                <a:cs typeface="Arial" charset="0"/>
              </a:rPr>
              <a:t>2</a:t>
            </a:r>
            <a:r>
              <a:rPr lang="en-US" altLang="zh-HK" sz="2400" dirty="0">
                <a:latin typeface="Arial" charset="0"/>
                <a:cs typeface="Arial" charset="0"/>
              </a:rPr>
              <a:t>(g)</a:t>
            </a:r>
          </a:p>
        </p:txBody>
      </p:sp>
      <p:sp>
        <p:nvSpPr>
          <p:cNvPr id="21" name="文字方塊 1"/>
          <p:cNvSpPr txBox="1">
            <a:spLocks noChangeArrowheads="1"/>
          </p:cNvSpPr>
          <p:nvPr/>
        </p:nvSpPr>
        <p:spPr bwMode="auto">
          <a:xfrm>
            <a:off x="1837754" y="4581624"/>
            <a:ext cx="5772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dirty="0">
                <a:latin typeface="Arial" charset="0"/>
                <a:cs typeface="Arial" charset="0"/>
              </a:rPr>
              <a:t>Fe(s) </a:t>
            </a:r>
            <a:r>
              <a:rPr lang="en-US" altLang="zh-HK" sz="2400" dirty="0" smtClean="0">
                <a:latin typeface="Arial" charset="0"/>
                <a:cs typeface="Arial" charset="0"/>
              </a:rPr>
              <a:t> + </a:t>
            </a:r>
            <a:r>
              <a:rPr lang="en-US" altLang="zh-HK" sz="2400" dirty="0">
                <a:latin typeface="Arial" charset="0"/>
                <a:cs typeface="Arial" charset="0"/>
              </a:rPr>
              <a:t>H</a:t>
            </a:r>
            <a:r>
              <a:rPr lang="en-US" altLang="zh-HK" sz="2400" baseline="-25000" dirty="0">
                <a:latin typeface="Arial" charset="0"/>
                <a:cs typeface="Arial" charset="0"/>
              </a:rPr>
              <a:t>2</a:t>
            </a:r>
            <a:r>
              <a:rPr lang="en-US" altLang="zh-HK" sz="2400" dirty="0">
                <a:latin typeface="Arial" charset="0"/>
                <a:cs typeface="Arial" charset="0"/>
              </a:rPr>
              <a:t>SO</a:t>
            </a:r>
            <a:r>
              <a:rPr lang="en-US" altLang="zh-HK" sz="2400" baseline="-25000" dirty="0">
                <a:latin typeface="Arial" charset="0"/>
                <a:cs typeface="Arial" charset="0"/>
              </a:rPr>
              <a:t>4</a:t>
            </a:r>
            <a:r>
              <a:rPr lang="en-US" altLang="zh-HK" sz="2400" dirty="0">
                <a:latin typeface="Arial" charset="0"/>
                <a:cs typeface="Arial" charset="0"/>
              </a:rPr>
              <a:t>(</a:t>
            </a:r>
            <a:r>
              <a:rPr lang="en-US" altLang="zh-HK" sz="2400" dirty="0" err="1">
                <a:latin typeface="Arial" charset="0"/>
                <a:cs typeface="Arial" charset="0"/>
              </a:rPr>
              <a:t>aq</a:t>
            </a:r>
            <a:r>
              <a:rPr lang="en-US" altLang="zh-HK" sz="2400" dirty="0">
                <a:latin typeface="Arial" charset="0"/>
                <a:cs typeface="Arial" charset="0"/>
              </a:rPr>
              <a:t>) </a:t>
            </a:r>
            <a:r>
              <a:rPr lang="en-US" altLang="zh-TW" sz="2400" dirty="0">
                <a:sym typeface="Symbol" pitchFamily="18" charset="2"/>
              </a:rPr>
              <a:t> </a:t>
            </a:r>
            <a:r>
              <a:rPr lang="en-US" altLang="zh-HK" sz="2400" dirty="0">
                <a:latin typeface="Arial" charset="0"/>
                <a:cs typeface="Arial" charset="0"/>
              </a:rPr>
              <a:t>FeSO</a:t>
            </a:r>
            <a:r>
              <a:rPr lang="en-US" altLang="zh-HK" sz="2400" baseline="-25000" dirty="0">
                <a:latin typeface="Arial" charset="0"/>
                <a:cs typeface="Arial" charset="0"/>
              </a:rPr>
              <a:t>4</a:t>
            </a:r>
            <a:r>
              <a:rPr lang="en-US" altLang="zh-HK" sz="2400" dirty="0">
                <a:latin typeface="Arial" charset="0"/>
                <a:cs typeface="Arial" charset="0"/>
              </a:rPr>
              <a:t>(</a:t>
            </a:r>
            <a:r>
              <a:rPr lang="en-US" altLang="zh-HK" sz="2400" dirty="0" err="1">
                <a:latin typeface="Arial" charset="0"/>
                <a:cs typeface="Arial" charset="0"/>
              </a:rPr>
              <a:t>aq</a:t>
            </a:r>
            <a:r>
              <a:rPr lang="en-US" altLang="zh-HK" sz="2400" dirty="0">
                <a:latin typeface="Arial" charset="0"/>
                <a:cs typeface="Arial" charset="0"/>
              </a:rPr>
              <a:t>) + H</a:t>
            </a:r>
            <a:r>
              <a:rPr lang="en-US" altLang="zh-HK" sz="2400" baseline="-25000" dirty="0">
                <a:latin typeface="Arial" charset="0"/>
                <a:cs typeface="Arial" charset="0"/>
              </a:rPr>
              <a:t>2</a:t>
            </a:r>
            <a:r>
              <a:rPr lang="en-US" altLang="zh-HK" sz="2400" dirty="0">
                <a:latin typeface="Arial" charset="0"/>
                <a:cs typeface="Arial" charset="0"/>
              </a:rPr>
              <a:t>(g)</a:t>
            </a:r>
          </a:p>
        </p:txBody>
      </p:sp>
      <p:sp>
        <p:nvSpPr>
          <p:cNvPr id="22" name="文字方塊 1"/>
          <p:cNvSpPr txBox="1">
            <a:spLocks noChangeArrowheads="1"/>
          </p:cNvSpPr>
          <p:nvPr/>
        </p:nvSpPr>
        <p:spPr bwMode="auto">
          <a:xfrm>
            <a:off x="1837754" y="4983262"/>
            <a:ext cx="6194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dirty="0">
                <a:latin typeface="Arial" charset="0"/>
                <a:cs typeface="Arial" charset="0"/>
              </a:rPr>
              <a:t>Ca(s) </a:t>
            </a:r>
            <a:r>
              <a:rPr lang="en-US" altLang="zh-HK" sz="2400" dirty="0" smtClean="0">
                <a:latin typeface="Arial" charset="0"/>
                <a:cs typeface="Arial" charset="0"/>
              </a:rPr>
              <a:t>+ </a:t>
            </a:r>
            <a:r>
              <a:rPr lang="en-US" altLang="zh-HK" sz="2400" dirty="0">
                <a:latin typeface="Arial" charset="0"/>
                <a:cs typeface="Arial" charset="0"/>
              </a:rPr>
              <a:t>2HNO</a:t>
            </a:r>
            <a:r>
              <a:rPr lang="en-US" altLang="zh-HK" sz="2400" baseline="-25000" dirty="0">
                <a:latin typeface="Arial" charset="0"/>
                <a:cs typeface="Arial" charset="0"/>
              </a:rPr>
              <a:t>3</a:t>
            </a:r>
            <a:r>
              <a:rPr lang="en-US" altLang="zh-HK" sz="2400" dirty="0">
                <a:latin typeface="Arial" charset="0"/>
                <a:cs typeface="Arial" charset="0"/>
              </a:rPr>
              <a:t>(</a:t>
            </a:r>
            <a:r>
              <a:rPr lang="en-US" altLang="zh-HK" sz="2400" dirty="0" err="1">
                <a:latin typeface="Arial" charset="0"/>
                <a:cs typeface="Arial" charset="0"/>
              </a:rPr>
              <a:t>aq</a:t>
            </a:r>
            <a:r>
              <a:rPr lang="en-US" altLang="zh-HK" sz="2400" dirty="0">
                <a:latin typeface="Arial" charset="0"/>
                <a:cs typeface="Arial" charset="0"/>
              </a:rPr>
              <a:t>)</a:t>
            </a:r>
            <a:r>
              <a:rPr lang="en-US" altLang="zh-TW" sz="2400" dirty="0">
                <a:sym typeface="Symbol" pitchFamily="18" charset="2"/>
              </a:rPr>
              <a:t> </a:t>
            </a:r>
            <a:r>
              <a:rPr lang="en-US" altLang="zh-HK" sz="2400" dirty="0">
                <a:latin typeface="Arial" charset="0"/>
                <a:cs typeface="Arial" charset="0"/>
              </a:rPr>
              <a:t> Ca(NO</a:t>
            </a:r>
            <a:r>
              <a:rPr lang="en-US" altLang="zh-HK" sz="2400" baseline="-25000" dirty="0">
                <a:latin typeface="Arial" charset="0"/>
                <a:cs typeface="Arial" charset="0"/>
              </a:rPr>
              <a:t>3</a:t>
            </a:r>
            <a:r>
              <a:rPr lang="en-US" altLang="zh-HK" sz="2400" dirty="0">
                <a:latin typeface="Arial" charset="0"/>
                <a:cs typeface="Arial" charset="0"/>
              </a:rPr>
              <a:t>)</a:t>
            </a:r>
            <a:r>
              <a:rPr lang="en-US" altLang="zh-HK" sz="2400" baseline="-25000" dirty="0">
                <a:latin typeface="Arial" charset="0"/>
                <a:cs typeface="Arial" charset="0"/>
              </a:rPr>
              <a:t>2</a:t>
            </a:r>
            <a:r>
              <a:rPr lang="en-US" altLang="zh-HK" sz="2400" dirty="0">
                <a:latin typeface="Arial" charset="0"/>
                <a:cs typeface="Arial" charset="0"/>
              </a:rPr>
              <a:t>(</a:t>
            </a:r>
            <a:r>
              <a:rPr lang="en-US" altLang="zh-HK" sz="2400" dirty="0" err="1">
                <a:latin typeface="Arial" charset="0"/>
                <a:cs typeface="Arial" charset="0"/>
              </a:rPr>
              <a:t>aq</a:t>
            </a:r>
            <a:r>
              <a:rPr lang="en-US" altLang="zh-HK" sz="2400" dirty="0">
                <a:latin typeface="Arial" charset="0"/>
                <a:cs typeface="Arial" charset="0"/>
              </a:rPr>
              <a:t>) + H</a:t>
            </a:r>
            <a:r>
              <a:rPr lang="en-US" altLang="zh-HK" sz="2400" baseline="-25000" dirty="0">
                <a:latin typeface="Arial" charset="0"/>
                <a:cs typeface="Arial" charset="0"/>
              </a:rPr>
              <a:t>2</a:t>
            </a:r>
            <a:r>
              <a:rPr lang="en-US" altLang="zh-HK" sz="2400" dirty="0">
                <a:latin typeface="Arial" charset="0"/>
                <a:cs typeface="Arial" charset="0"/>
              </a:rPr>
              <a:t>(g)</a:t>
            </a:r>
            <a:endParaRPr lang="zh-HK" altLang="en-US" sz="2400" dirty="0">
              <a:latin typeface="Arial" charset="0"/>
              <a:cs typeface="Arial" charset="0"/>
            </a:endParaRPr>
          </a:p>
        </p:txBody>
      </p:sp>
      <p:grpSp>
        <p:nvGrpSpPr>
          <p:cNvPr id="23" name="Group 16"/>
          <p:cNvGrpSpPr>
            <a:grpSpLocks/>
          </p:cNvGrpSpPr>
          <p:nvPr/>
        </p:nvGrpSpPr>
        <p:grpSpPr bwMode="auto">
          <a:xfrm>
            <a:off x="936054" y="2780928"/>
            <a:ext cx="7450137" cy="765175"/>
            <a:chOff x="158" y="663"/>
            <a:chExt cx="5352" cy="3618"/>
          </a:xfrm>
        </p:grpSpPr>
        <p:sp>
          <p:nvSpPr>
            <p:cNvPr id="24" name="AutoShape 17"/>
            <p:cNvSpPr>
              <a:spLocks noChangeArrowheads="1"/>
            </p:cNvSpPr>
            <p:nvPr/>
          </p:nvSpPr>
          <p:spPr bwMode="auto">
            <a:xfrm>
              <a:off x="158" y="663"/>
              <a:ext cx="5352" cy="3618"/>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25" name="Text Box 18"/>
            <p:cNvSpPr txBox="1">
              <a:spLocks noChangeArrowheads="1"/>
            </p:cNvSpPr>
            <p:nvPr/>
          </p:nvSpPr>
          <p:spPr bwMode="auto">
            <a:xfrm>
              <a:off x="294" y="1278"/>
              <a:ext cx="5172" cy="2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zh-HK" altLang="en-US" sz="2800" b="1" dirty="0"/>
                <a:t>酸 </a:t>
              </a:r>
              <a:r>
                <a:rPr lang="en-US" altLang="zh-HK" sz="2800" b="1" dirty="0"/>
                <a:t>+ </a:t>
              </a:r>
              <a:r>
                <a:rPr lang="zh-HK" altLang="en-US" sz="2800" b="1" dirty="0"/>
                <a:t>金屬</a:t>
              </a:r>
              <a:r>
                <a:rPr lang="zh-TW" altLang="en-US" sz="2800" b="1" dirty="0"/>
                <a:t> </a:t>
              </a:r>
              <a:r>
                <a:rPr lang="en-US" altLang="zh-TW" sz="2800" dirty="0">
                  <a:sym typeface="Symbol" pitchFamily="18" charset="2"/>
                </a:rPr>
                <a:t></a:t>
              </a:r>
              <a:r>
                <a:rPr lang="zh-TW" altLang="en-US" sz="2800" b="1" dirty="0"/>
                <a:t> </a:t>
              </a:r>
              <a:r>
                <a:rPr lang="zh-HK" altLang="en-US" sz="3200" b="1" u="sng" dirty="0">
                  <a:solidFill>
                    <a:srgbClr val="FF0000"/>
                  </a:solidFill>
                </a:rPr>
                <a:t>鹽</a:t>
              </a:r>
              <a:r>
                <a:rPr lang="zh-HK" altLang="en-US" sz="3200" dirty="0">
                  <a:solidFill>
                    <a:srgbClr val="FF0000"/>
                  </a:solidFill>
                </a:rPr>
                <a:t>  </a:t>
              </a:r>
              <a:r>
                <a:rPr lang="en-US" altLang="zh-HK" sz="2800" b="1" dirty="0"/>
                <a:t>+  </a:t>
              </a:r>
              <a:r>
                <a:rPr lang="zh-HK" altLang="en-US" sz="3200" b="1" u="sng" dirty="0">
                  <a:solidFill>
                    <a:srgbClr val="FF0000"/>
                  </a:solidFill>
                </a:rPr>
                <a:t>氫</a:t>
              </a:r>
              <a:r>
                <a:rPr lang="en-US" altLang="zh-HK" sz="2800" b="1" dirty="0"/>
                <a:t>     </a:t>
              </a:r>
              <a:endParaRPr lang="en-US" altLang="zh-TW" sz="2800" b="1" dirty="0">
                <a:latin typeface="Arial" charset="0"/>
                <a:cs typeface="Arial" charset="0"/>
              </a:endParaRPr>
            </a:p>
          </p:txBody>
        </p:sp>
      </p:grpSp>
    </p:spTree>
    <p:extLst>
      <p:ext uri="{BB962C8B-B14F-4D97-AF65-F5344CB8AC3E}">
        <p14:creationId xmlns:p14="http://schemas.microsoft.com/office/powerpoint/2010/main" val="778934525"/>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6"/>
          <p:cNvSpPr>
            <a:spLocks noChangeArrowheads="1"/>
          </p:cNvSpPr>
          <p:nvPr/>
        </p:nvSpPr>
        <p:spPr bwMode="auto">
          <a:xfrm>
            <a:off x="750862" y="1029271"/>
            <a:ext cx="715486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與 金屬氫氧化物 和 金屬氧化物 的反應</a:t>
            </a:r>
            <a:endParaRPr kumimoji="0" lang="en-US" altLang="zh-TW" sz="3200" b="1">
              <a:solidFill>
                <a:srgbClr val="CC0000"/>
              </a:solidFill>
              <a:cs typeface="Arial" charset="0"/>
            </a:endParaRPr>
          </a:p>
        </p:txBody>
      </p:sp>
      <p:sp>
        <p:nvSpPr>
          <p:cNvPr id="34" name="Rectangle 38"/>
          <p:cNvSpPr>
            <a:spLocks noChangeArrowheads="1"/>
          </p:cNvSpPr>
          <p:nvPr/>
        </p:nvSpPr>
        <p:spPr bwMode="auto">
          <a:xfrm>
            <a:off x="814362" y="4789016"/>
            <a:ext cx="6132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酸與鹽基的反應稱為 </a:t>
            </a:r>
            <a:r>
              <a:rPr lang="zh-TW" altLang="en-US" sz="3200" b="1">
                <a:solidFill>
                  <a:srgbClr val="00B0F0"/>
                </a:solidFill>
              </a:rPr>
              <a:t>中和作用</a:t>
            </a:r>
            <a:r>
              <a:rPr lang="zh-TW" altLang="en-US" sz="2800"/>
              <a:t>。</a:t>
            </a:r>
            <a:endParaRPr lang="en-US" altLang="zh-TW" sz="2800">
              <a:latin typeface="Arial" charset="0"/>
            </a:endParaRPr>
          </a:p>
        </p:txBody>
      </p:sp>
      <p:sp>
        <p:nvSpPr>
          <p:cNvPr id="35" name="Rectangle 40"/>
          <p:cNvSpPr>
            <a:spLocks noChangeArrowheads="1"/>
          </p:cNvSpPr>
          <p:nvPr/>
        </p:nvSpPr>
        <p:spPr bwMode="auto">
          <a:xfrm>
            <a:off x="814362" y="3826991"/>
            <a:ext cx="69738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金屬氫氧化物和金屬氧化物都是 </a:t>
            </a:r>
            <a:r>
              <a:rPr lang="zh-TW" altLang="en-US" sz="3200" b="1">
                <a:solidFill>
                  <a:srgbClr val="00B0F0"/>
                </a:solidFill>
              </a:rPr>
              <a:t>鹽基</a:t>
            </a:r>
            <a:r>
              <a:rPr lang="zh-TW" altLang="en-US" sz="2800"/>
              <a:t>。</a:t>
            </a:r>
            <a:endParaRPr lang="en-US" altLang="zh-TW" sz="2800">
              <a:latin typeface="Arial" charset="0"/>
            </a:endParaRPr>
          </a:p>
        </p:txBody>
      </p:sp>
      <p:sp>
        <p:nvSpPr>
          <p:cNvPr id="7" name="AutoShape 17"/>
          <p:cNvSpPr>
            <a:spLocks noChangeArrowheads="1"/>
          </p:cNvSpPr>
          <p:nvPr/>
        </p:nvSpPr>
        <p:spPr bwMode="auto">
          <a:xfrm>
            <a:off x="794270" y="2013422"/>
            <a:ext cx="7450138" cy="103505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8" name="Text Box 18"/>
          <p:cNvSpPr txBox="1">
            <a:spLocks noChangeArrowheads="1"/>
          </p:cNvSpPr>
          <p:nvPr/>
        </p:nvSpPr>
        <p:spPr bwMode="auto">
          <a:xfrm>
            <a:off x="919683" y="2237259"/>
            <a:ext cx="71993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zh-TW" altLang="en-US" sz="2800" b="1"/>
              <a:t>酸 </a:t>
            </a:r>
            <a:r>
              <a:rPr lang="en-US" altLang="zh-TW" sz="2800" b="1"/>
              <a:t>+ </a:t>
            </a:r>
            <a:r>
              <a:rPr lang="zh-TW" altLang="en-US" sz="2800" b="1"/>
              <a:t>金屬氫氧化物  </a:t>
            </a:r>
            <a:r>
              <a:rPr lang="en-US" altLang="zh-TW" sz="2800" b="1"/>
              <a:t>/</a:t>
            </a:r>
            <a:r>
              <a:rPr lang="zh-TW" altLang="en-US" sz="2800" b="1"/>
              <a:t>金屬氧化物   </a:t>
            </a:r>
            <a:r>
              <a:rPr lang="en-US" altLang="zh-TW" sz="2800">
                <a:latin typeface="Arial" charset="0"/>
                <a:cs typeface="Arial" charset="0"/>
                <a:sym typeface="Symbol" pitchFamily="18" charset="2"/>
              </a:rPr>
              <a:t>  </a:t>
            </a:r>
            <a:r>
              <a:rPr lang="zh-TW" altLang="en-US" sz="3200" b="1" u="sng">
                <a:solidFill>
                  <a:srgbClr val="FF0000"/>
                </a:solidFill>
              </a:rPr>
              <a:t>鹽</a:t>
            </a:r>
            <a:r>
              <a:rPr lang="zh-TW" altLang="en-US" sz="2800" b="1"/>
              <a:t>  </a:t>
            </a:r>
            <a:r>
              <a:rPr lang="en-US" altLang="zh-TW" sz="2800" b="1"/>
              <a:t>+ </a:t>
            </a:r>
            <a:r>
              <a:rPr lang="zh-TW" altLang="en-US" sz="3200" b="1" u="sng">
                <a:solidFill>
                  <a:srgbClr val="FF0000"/>
                </a:solidFill>
              </a:rPr>
              <a:t>水</a:t>
            </a:r>
            <a:r>
              <a:rPr lang="en-US" altLang="zh-TW" sz="2800" b="1"/>
              <a:t> </a:t>
            </a:r>
            <a:endParaRPr lang="zh-HK" altLang="en-US" sz="3200" b="1" u="sng">
              <a:solidFill>
                <a:srgbClr val="FF0000"/>
              </a:solidFill>
              <a:latin typeface="Arial" charset="0"/>
              <a:cs typeface="Arial" charset="0"/>
            </a:endParaRPr>
          </a:p>
        </p:txBody>
      </p:sp>
    </p:spTree>
    <p:extLst>
      <p:ext uri="{BB962C8B-B14F-4D97-AF65-F5344CB8AC3E}">
        <p14:creationId xmlns:p14="http://schemas.microsoft.com/office/powerpoint/2010/main" val="1007697431"/>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3"/>
          <p:cNvSpPr>
            <a:spLocks noChangeArrowheads="1"/>
          </p:cNvSpPr>
          <p:nvPr/>
        </p:nvSpPr>
        <p:spPr bwMode="auto">
          <a:xfrm>
            <a:off x="352003" y="619372"/>
            <a:ext cx="5654675"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ea typeface="新細明體" panose="02020500000000000000" pitchFamily="18" charset="-120"/>
              </a:rPr>
              <a:t>稀</a:t>
            </a:r>
            <a:r>
              <a:rPr lang="zh-TW" altLang="en-US" sz="3200" b="1">
                <a:solidFill>
                  <a:srgbClr val="CC0066"/>
                </a:solidFill>
                <a:latin typeface="+mj-lt"/>
                <a:ea typeface="新細明體" panose="02020500000000000000" pitchFamily="18" charset="-120"/>
              </a:rPr>
              <a:t>氫氯酸 與 氫氧化鈣 的</a:t>
            </a:r>
            <a:r>
              <a:rPr lang="zh-TW" altLang="en-US" sz="3200" b="1" dirty="0">
                <a:solidFill>
                  <a:srgbClr val="CC0066"/>
                </a:solidFill>
                <a:latin typeface="+mj-lt"/>
                <a:ea typeface="新細明體" panose="02020500000000000000" pitchFamily="18" charset="-120"/>
              </a:rPr>
              <a:t>反應</a:t>
            </a:r>
            <a:endParaRPr lang="en-US" altLang="zh-TW" sz="3200" b="1" dirty="0">
              <a:solidFill>
                <a:srgbClr val="CC0066"/>
              </a:solidFill>
              <a:latin typeface="+mj-lt"/>
              <a:ea typeface="新細明體" panose="02020500000000000000" pitchFamily="18" charset="-120"/>
            </a:endParaRPr>
          </a:p>
        </p:txBody>
      </p:sp>
      <p:sp>
        <p:nvSpPr>
          <p:cNvPr id="29" name="Rectangle 38"/>
          <p:cNvSpPr>
            <a:spLocks noChangeArrowheads="1"/>
          </p:cNvSpPr>
          <p:nvPr/>
        </p:nvSpPr>
        <p:spPr bwMode="auto">
          <a:xfrm>
            <a:off x="475828" y="1835646"/>
            <a:ext cx="87137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反應會生成氯化鈣和水。</a:t>
            </a:r>
            <a:endParaRPr lang="en-US" altLang="zh-TW" sz="2800">
              <a:latin typeface="Arial" charset="0"/>
            </a:endParaRPr>
          </a:p>
        </p:txBody>
      </p:sp>
      <p:sp>
        <p:nvSpPr>
          <p:cNvPr id="14344" name="文字方塊 1"/>
          <p:cNvSpPr txBox="1">
            <a:spLocks noChangeArrowheads="1"/>
          </p:cNvSpPr>
          <p:nvPr/>
        </p:nvSpPr>
        <p:spPr bwMode="auto">
          <a:xfrm>
            <a:off x="1017165" y="2389684"/>
            <a:ext cx="74596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solidFill>
                  <a:srgbClr val="000000"/>
                </a:solidFill>
                <a:latin typeface="Arial" charset="0"/>
                <a:cs typeface="Arial" charset="0"/>
              </a:rPr>
              <a:t>Ca(OH)</a:t>
            </a:r>
            <a:r>
              <a:rPr lang="en-US" altLang="zh-HK" sz="2800" baseline="-25000"/>
              <a:t>2</a:t>
            </a:r>
            <a:r>
              <a:rPr lang="en-US" altLang="zh-TW" sz="2800">
                <a:solidFill>
                  <a:srgbClr val="000000"/>
                </a:solidFill>
                <a:latin typeface="Arial" charset="0"/>
                <a:cs typeface="Arial" charset="0"/>
              </a:rPr>
              <a:t>(s)</a:t>
            </a:r>
            <a:r>
              <a:rPr lang="en-US" altLang="zh-HK" sz="2800">
                <a:latin typeface="Arial" charset="0"/>
                <a:cs typeface="Arial" charset="0"/>
              </a:rPr>
              <a:t> + 2HCl(aq)</a:t>
            </a:r>
            <a:r>
              <a:rPr lang="en-US" altLang="zh-TW" sz="2800">
                <a:latin typeface="Arial" charset="0"/>
                <a:cs typeface="Arial" charset="0"/>
                <a:sym typeface="Symbol" pitchFamily="18" charset="2"/>
              </a:rPr>
              <a:t>  </a:t>
            </a:r>
            <a:r>
              <a:rPr lang="en-US" altLang="zh-HK" sz="2800">
                <a:latin typeface="Arial" charset="0"/>
                <a:cs typeface="Arial" charset="0"/>
              </a:rPr>
              <a:t>CaCl</a:t>
            </a:r>
            <a:r>
              <a:rPr lang="en-US" altLang="zh-HK" sz="2800" baseline="-25000">
                <a:latin typeface="Arial" charset="0"/>
                <a:cs typeface="Arial" charset="0"/>
              </a:rPr>
              <a:t>2</a:t>
            </a:r>
            <a:r>
              <a:rPr lang="en-US" altLang="zh-HK" sz="2800">
                <a:latin typeface="Arial" charset="0"/>
                <a:cs typeface="Arial" charset="0"/>
              </a:rPr>
              <a:t>(aq) + 2H</a:t>
            </a:r>
            <a:r>
              <a:rPr lang="en-US" altLang="zh-HK" sz="2800" baseline="-25000">
                <a:latin typeface="Arial" charset="0"/>
                <a:cs typeface="Arial" charset="0"/>
              </a:rPr>
              <a:t>2</a:t>
            </a:r>
            <a:r>
              <a:rPr lang="en-US" altLang="zh-HK" sz="2800">
                <a:latin typeface="Arial" charset="0"/>
                <a:cs typeface="Arial" charset="0"/>
              </a:rPr>
              <a:t>O(l)</a:t>
            </a:r>
            <a:endParaRPr lang="zh-HK" altLang="en-US" sz="2800">
              <a:latin typeface="Arial" charset="0"/>
              <a:cs typeface="Arial" charset="0"/>
            </a:endParaRPr>
          </a:p>
        </p:txBody>
      </p:sp>
      <p:sp>
        <p:nvSpPr>
          <p:cNvPr id="14345" name="文字方塊 1"/>
          <p:cNvSpPr txBox="1">
            <a:spLocks noChangeArrowheads="1"/>
          </p:cNvSpPr>
          <p:nvPr/>
        </p:nvSpPr>
        <p:spPr bwMode="auto">
          <a:xfrm>
            <a:off x="1377528" y="2854821"/>
            <a:ext cx="7397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solidFill>
                  <a:srgbClr val="00B0F0"/>
                </a:solidFill>
              </a:rPr>
              <a:t>白色</a:t>
            </a:r>
            <a:endParaRPr lang="zh-HK" altLang="en-US" sz="2000">
              <a:solidFill>
                <a:srgbClr val="00B0F0"/>
              </a:solidFill>
              <a:latin typeface="Arial" charset="0"/>
              <a:cs typeface="Arial" charset="0"/>
            </a:endParaRPr>
          </a:p>
        </p:txBody>
      </p:sp>
      <p:sp>
        <p:nvSpPr>
          <p:cNvPr id="14346" name="文字方塊 1"/>
          <p:cNvSpPr txBox="1">
            <a:spLocks noChangeArrowheads="1"/>
          </p:cNvSpPr>
          <p:nvPr/>
        </p:nvSpPr>
        <p:spPr bwMode="auto">
          <a:xfrm>
            <a:off x="5585990" y="2857996"/>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solidFill>
                  <a:srgbClr val="00B0F0"/>
                </a:solidFill>
                <a:latin typeface="Arial" charset="0"/>
                <a:cs typeface="Arial" charset="0"/>
              </a:rPr>
              <a:t>無色</a:t>
            </a:r>
          </a:p>
        </p:txBody>
      </p:sp>
      <p:sp>
        <p:nvSpPr>
          <p:cNvPr id="39" name="Rectangle 40"/>
          <p:cNvSpPr>
            <a:spLocks noChangeArrowheads="1"/>
          </p:cNvSpPr>
          <p:nvPr/>
        </p:nvSpPr>
        <p:spPr bwMode="auto">
          <a:xfrm>
            <a:off x="475828" y="3771057"/>
            <a:ext cx="8088312" cy="954087"/>
          </a:xfrm>
          <a:prstGeom prst="rect">
            <a:avLst/>
          </a:prstGeom>
          <a:noFill/>
          <a:ln>
            <a:noFill/>
          </a:ln>
          <a:effectLst/>
          <a:extLst/>
        </p:spPr>
        <p:txBody>
          <a:bodyPr>
            <a:spAutoFit/>
          </a:bodyPr>
          <a:lstStyle>
            <a:lvl1pPr marL="533400" indent="-533400"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marL="542925" indent="-542925" eaLnBrk="1" hangingPunct="1">
              <a:buFontTx/>
              <a:buBlip>
                <a:blip r:embed="rId3"/>
              </a:buBlip>
              <a:defRPr/>
            </a:pPr>
            <a:r>
              <a:rPr lang="zh-TW" altLang="en-US" sz="2800" dirty="0" smtClean="0"/>
              <a:t>離子方程式：</a:t>
            </a:r>
            <a:endParaRPr lang="en-US" altLang="zh-TW" sz="2800" dirty="0" smtClean="0"/>
          </a:p>
          <a:p>
            <a:pPr marL="531813" indent="0" eaLnBrk="1" hangingPunct="1">
              <a:defRPr/>
            </a:pPr>
            <a:r>
              <a:rPr lang="en-US" altLang="zh-TW" sz="2800" dirty="0" smtClean="0">
                <a:solidFill>
                  <a:srgbClr val="000000"/>
                </a:solidFill>
                <a:latin typeface="Arial" pitchFamily="34" charset="0"/>
                <a:cs typeface="Arial" pitchFamily="34" charset="0"/>
              </a:rPr>
              <a:t>Ca(OH)</a:t>
            </a:r>
            <a:r>
              <a:rPr lang="en-US" altLang="zh-HK" sz="2800" baseline="-25000" dirty="0" smtClean="0">
                <a:latin typeface="Arial" pitchFamily="34" charset="0"/>
                <a:cs typeface="Arial" pitchFamily="34" charset="0"/>
              </a:rPr>
              <a:t>2</a:t>
            </a:r>
            <a:r>
              <a:rPr lang="en-US" altLang="zh-TW" sz="2800" dirty="0" smtClean="0">
                <a:solidFill>
                  <a:srgbClr val="000000"/>
                </a:solidFill>
                <a:latin typeface="Arial" pitchFamily="34" charset="0"/>
                <a:cs typeface="Arial" pitchFamily="34" charset="0"/>
              </a:rPr>
              <a:t>(s)</a:t>
            </a:r>
            <a:r>
              <a:rPr lang="en-US" altLang="zh-HK" sz="2800" dirty="0" smtClean="0">
                <a:latin typeface="Arial" pitchFamily="34" charset="0"/>
                <a:cs typeface="Arial" pitchFamily="34" charset="0"/>
              </a:rPr>
              <a:t> + 2H</a:t>
            </a:r>
            <a:r>
              <a:rPr lang="en-US" altLang="zh-HK" sz="2800" baseline="30000" dirty="0" smtClean="0">
                <a:latin typeface="Arial" pitchFamily="34" charset="0"/>
                <a:cs typeface="Arial" pitchFamily="34" charset="0"/>
              </a:rPr>
              <a:t>+</a:t>
            </a:r>
            <a:r>
              <a:rPr lang="en-US" altLang="zh-HK" sz="2800" dirty="0" smtClean="0">
                <a:latin typeface="Arial" pitchFamily="34" charset="0"/>
                <a:cs typeface="Arial" pitchFamily="34" charset="0"/>
              </a:rPr>
              <a:t>(aq)</a:t>
            </a:r>
            <a:r>
              <a:rPr lang="en-US" altLang="zh-TW" sz="2800" dirty="0" smtClean="0">
                <a:latin typeface="Arial" pitchFamily="34" charset="0"/>
                <a:cs typeface="Arial" pitchFamily="34" charset="0"/>
                <a:sym typeface="Symbol" pitchFamily="18" charset="2"/>
              </a:rPr>
              <a:t> </a:t>
            </a:r>
            <a:r>
              <a:rPr lang="en-US" altLang="zh-HK" sz="2800" dirty="0" smtClean="0">
                <a:latin typeface="Arial" pitchFamily="34" charset="0"/>
                <a:cs typeface="Arial" pitchFamily="34" charset="0"/>
              </a:rPr>
              <a:t> Ca</a:t>
            </a:r>
            <a:r>
              <a:rPr lang="en-US" altLang="zh-HK" sz="2800" baseline="30000" dirty="0" smtClean="0">
                <a:latin typeface="Arial" pitchFamily="34" charset="0"/>
                <a:cs typeface="Arial" pitchFamily="34" charset="0"/>
              </a:rPr>
              <a:t>2+</a:t>
            </a:r>
            <a:r>
              <a:rPr lang="en-US" altLang="zh-TW" sz="2800" dirty="0" smtClean="0">
                <a:solidFill>
                  <a:srgbClr val="000000"/>
                </a:solidFill>
                <a:latin typeface="Arial" pitchFamily="34" charset="0"/>
                <a:cs typeface="Arial" pitchFamily="34" charset="0"/>
              </a:rPr>
              <a:t>(</a:t>
            </a:r>
            <a:r>
              <a:rPr lang="en-US" altLang="zh-HK" sz="2800" dirty="0" smtClean="0">
                <a:latin typeface="Arial" pitchFamily="34" charset="0"/>
                <a:cs typeface="Arial" pitchFamily="34" charset="0"/>
              </a:rPr>
              <a:t>aq) + 2H</a:t>
            </a:r>
            <a:r>
              <a:rPr lang="en-US" altLang="zh-HK" sz="2800" baseline="-25000" dirty="0" smtClean="0">
                <a:latin typeface="Arial" pitchFamily="34" charset="0"/>
                <a:cs typeface="Arial" pitchFamily="34" charset="0"/>
              </a:rPr>
              <a:t>2</a:t>
            </a:r>
            <a:r>
              <a:rPr lang="en-US" altLang="zh-HK" sz="2800" dirty="0" smtClean="0">
                <a:latin typeface="Arial" pitchFamily="34" charset="0"/>
                <a:cs typeface="Arial" pitchFamily="34" charset="0"/>
              </a:rPr>
              <a:t>O(</a:t>
            </a:r>
            <a:r>
              <a:rPr lang="en-US" altLang="zh-HK" sz="2800" dirty="0" smtClean="0">
                <a:latin typeface="Arial" panose="020B0604020202020204" pitchFamily="34" charset="0"/>
                <a:ea typeface="Arial Unicode MS" panose="020B0604020202020204" pitchFamily="34" charset="-120"/>
                <a:cs typeface="Arial" panose="020B0604020202020204" pitchFamily="34" charset="0"/>
              </a:rPr>
              <a:t>l</a:t>
            </a:r>
            <a:r>
              <a:rPr lang="en-US" altLang="zh-HK" sz="2800" dirty="0" smtClean="0">
                <a:latin typeface="Arial" pitchFamily="34" charset="0"/>
                <a:cs typeface="Arial" pitchFamily="34" charset="0"/>
              </a:rPr>
              <a:t>)</a:t>
            </a:r>
            <a:endParaRPr lang="zh-HK" altLang="en-US" sz="2800" dirty="0" smtClean="0">
              <a:latin typeface="Arial" pitchFamily="34" charset="0"/>
              <a:cs typeface="Arial" pitchFamily="34" charset="0"/>
            </a:endParaRPr>
          </a:p>
        </p:txBody>
      </p:sp>
    </p:spTree>
    <p:extLst>
      <p:ext uri="{BB962C8B-B14F-4D97-AF65-F5344CB8AC3E}">
        <p14:creationId xmlns:p14="http://schemas.microsoft.com/office/powerpoint/2010/main" val="270730927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Rectangle 3"/>
          <p:cNvSpPr>
            <a:spLocks noChangeArrowheads="1"/>
          </p:cNvSpPr>
          <p:nvPr/>
        </p:nvSpPr>
        <p:spPr bwMode="auto">
          <a:xfrm>
            <a:off x="179388" y="496044"/>
            <a:ext cx="115093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00"/>
                </a:solidFill>
              </a:rPr>
              <a:t>周期</a:t>
            </a:r>
            <a:endParaRPr lang="en-US" altLang="zh-TW" sz="3200">
              <a:solidFill>
                <a:srgbClr val="CC0000"/>
              </a:solidFill>
            </a:endParaRPr>
          </a:p>
        </p:txBody>
      </p:sp>
      <p:sp>
        <p:nvSpPr>
          <p:cNvPr id="33795" name="Rectangle 8"/>
          <p:cNvSpPr>
            <a:spLocks noChangeArrowheads="1"/>
          </p:cNvSpPr>
          <p:nvPr/>
        </p:nvSpPr>
        <p:spPr bwMode="auto">
          <a:xfrm>
            <a:off x="179388" y="1420663"/>
            <a:ext cx="8351837" cy="579438"/>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周期表中的橫行稱為 </a:t>
            </a:r>
            <a:r>
              <a:rPr lang="zh-TW" altLang="en-US" sz="3200">
                <a:solidFill>
                  <a:srgbClr val="3399FF"/>
                </a:solidFill>
              </a:rPr>
              <a:t>周期</a:t>
            </a:r>
            <a:r>
              <a:rPr lang="zh-TW" altLang="en-US" b="0"/>
              <a:t>。</a:t>
            </a:r>
            <a:endParaRPr lang="en-US" altLang="zh-TW"/>
          </a:p>
        </p:txBody>
      </p:sp>
      <p:sp>
        <p:nvSpPr>
          <p:cNvPr id="10244" name="Rectangle 8"/>
          <p:cNvSpPr>
            <a:spLocks noChangeArrowheads="1"/>
          </p:cNvSpPr>
          <p:nvPr/>
        </p:nvSpPr>
        <p:spPr bwMode="auto">
          <a:xfrm>
            <a:off x="179388" y="2353667"/>
            <a:ext cx="9072562" cy="579437"/>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每個周期都有一個編號：從 </a:t>
            </a:r>
            <a:r>
              <a:rPr lang="zh-TW" altLang="en-US" sz="3200">
                <a:solidFill>
                  <a:srgbClr val="3399FF"/>
                </a:solidFill>
              </a:rPr>
              <a:t>第一周期至第</a:t>
            </a:r>
            <a:r>
              <a:rPr lang="zh-TW" altLang="en-US" sz="3200">
                <a:solidFill>
                  <a:srgbClr val="FF0000"/>
                </a:solidFill>
              </a:rPr>
              <a:t>七</a:t>
            </a:r>
            <a:r>
              <a:rPr lang="zh-TW" altLang="en-US" sz="3200">
                <a:solidFill>
                  <a:srgbClr val="3399FF"/>
                </a:solidFill>
              </a:rPr>
              <a:t>周期</a:t>
            </a:r>
            <a:r>
              <a:rPr lang="zh-TW" altLang="en-US" b="0"/>
              <a:t>。</a:t>
            </a:r>
            <a:endParaRPr lang="en-US" altLang="zh-TW"/>
          </a:p>
        </p:txBody>
      </p:sp>
      <p:sp>
        <p:nvSpPr>
          <p:cNvPr id="10" name="Rectangle 8"/>
          <p:cNvSpPr>
            <a:spLocks noChangeArrowheads="1"/>
          </p:cNvSpPr>
          <p:nvPr/>
        </p:nvSpPr>
        <p:spPr bwMode="auto">
          <a:xfrm>
            <a:off x="182563" y="3308325"/>
            <a:ext cx="8816975" cy="579437"/>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sz="3200">
                <a:solidFill>
                  <a:srgbClr val="3399FF"/>
                </a:solidFill>
              </a:rPr>
              <a:t>第一周期 </a:t>
            </a:r>
            <a:r>
              <a:rPr lang="zh-TW" altLang="en-US" b="0"/>
              <a:t>的元素有 </a:t>
            </a:r>
            <a:r>
              <a:rPr lang="zh-TW" altLang="en-US" sz="3200">
                <a:solidFill>
                  <a:srgbClr val="3399FF"/>
                </a:solidFill>
              </a:rPr>
              <a:t>一個被電子佔用的電子層</a:t>
            </a:r>
            <a:r>
              <a:rPr lang="zh-TW" altLang="en-US" b="0"/>
              <a:t>。</a:t>
            </a:r>
            <a:endParaRPr lang="en-US" altLang="zh-TW" b="0"/>
          </a:p>
        </p:txBody>
      </p:sp>
      <p:sp>
        <p:nvSpPr>
          <p:cNvPr id="11" name="Rectangle 8"/>
          <p:cNvSpPr>
            <a:spLocks noChangeArrowheads="1"/>
          </p:cNvSpPr>
          <p:nvPr/>
        </p:nvSpPr>
        <p:spPr bwMode="auto">
          <a:xfrm>
            <a:off x="182563" y="4234408"/>
            <a:ext cx="8637587" cy="1066800"/>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sz="3200">
                <a:solidFill>
                  <a:srgbClr val="3399FF"/>
                </a:solidFill>
              </a:rPr>
              <a:t>第二周期 </a:t>
            </a:r>
            <a:r>
              <a:rPr lang="zh-TW" altLang="en-US" b="0"/>
              <a:t>的元素則有 </a:t>
            </a:r>
            <a:r>
              <a:rPr lang="zh-TW" altLang="en-US" sz="3200">
                <a:solidFill>
                  <a:srgbClr val="3399FF"/>
                </a:solidFill>
              </a:rPr>
              <a:t>兩個被電子佔用的電子層</a:t>
            </a:r>
            <a:r>
              <a:rPr lang="zh-TW" altLang="en-US" b="0"/>
              <a:t>，如此類推。</a:t>
            </a:r>
            <a:endParaRPr lang="en-US" altLang="zh-TW" b="0"/>
          </a:p>
        </p:txBody>
      </p:sp>
    </p:spTree>
    <p:extLst>
      <p:ext uri="{BB962C8B-B14F-4D97-AF65-F5344CB8AC3E}">
        <p14:creationId xmlns:p14="http://schemas.microsoft.com/office/powerpoint/2010/main" val="1355221906"/>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1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90219" y="3575199"/>
            <a:ext cx="2133600" cy="287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3" name="Picture 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91666" y="3564086"/>
            <a:ext cx="2517775" cy="288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a:spLocks noChangeArrowheads="1"/>
          </p:cNvSpPr>
          <p:nvPr/>
        </p:nvSpPr>
        <p:spPr bwMode="auto">
          <a:xfrm>
            <a:off x="414908" y="188640"/>
            <a:ext cx="5473700"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ea typeface="新細明體" panose="02020500000000000000" pitchFamily="18" charset="-120"/>
              </a:rPr>
              <a:t>稀硫酸 與 氧化銅</a:t>
            </a:r>
            <a:r>
              <a:rPr lang="en-US" altLang="zh-TW" sz="3200" b="1" dirty="0">
                <a:solidFill>
                  <a:srgbClr val="CC0066"/>
                </a:solidFill>
                <a:latin typeface="Arial" panose="020B0604020202020204" pitchFamily="34" charset="0"/>
                <a:ea typeface="新細明體" panose="02020500000000000000" pitchFamily="18" charset="-120"/>
                <a:cs typeface="Arial" panose="020B0604020202020204" pitchFamily="34" charset="0"/>
              </a:rPr>
              <a:t>(II) </a:t>
            </a:r>
            <a:r>
              <a:rPr lang="zh-TW" altLang="en-US" sz="3200" b="1" dirty="0">
                <a:solidFill>
                  <a:srgbClr val="CC0066"/>
                </a:solidFill>
                <a:latin typeface="+mj-lt"/>
                <a:ea typeface="新細明體" panose="02020500000000000000" pitchFamily="18" charset="-120"/>
              </a:rPr>
              <a:t>的反應</a:t>
            </a:r>
            <a:endParaRPr lang="en-US" altLang="zh-TW" sz="3200" b="1" dirty="0">
              <a:solidFill>
                <a:srgbClr val="CC0066"/>
              </a:solidFill>
              <a:latin typeface="+mj-lt"/>
              <a:ea typeface="新細明體" panose="02020500000000000000" pitchFamily="18" charset="-120"/>
            </a:endParaRPr>
          </a:p>
        </p:txBody>
      </p:sp>
      <p:sp>
        <p:nvSpPr>
          <p:cNvPr id="6" name="Rectangle 38"/>
          <p:cNvSpPr>
            <a:spLocks noChangeArrowheads="1"/>
          </p:cNvSpPr>
          <p:nvPr/>
        </p:nvSpPr>
        <p:spPr bwMode="auto">
          <a:xfrm>
            <a:off x="538733" y="854646"/>
            <a:ext cx="87137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4"/>
              </a:buBlip>
            </a:pPr>
            <a:r>
              <a:rPr lang="zh-TW" altLang="en-US" sz="2800"/>
              <a:t>反應會生成硫酸銅</a:t>
            </a:r>
            <a:r>
              <a:rPr lang="en-US" altLang="zh-TW" sz="2800">
                <a:latin typeface="Arial" charset="0"/>
                <a:cs typeface="Arial" charset="0"/>
              </a:rPr>
              <a:t>(II) </a:t>
            </a:r>
            <a:r>
              <a:rPr lang="zh-TW" altLang="en-US" sz="2800"/>
              <a:t>和水。</a:t>
            </a:r>
            <a:endParaRPr lang="en-US" altLang="zh-TW" sz="2800">
              <a:latin typeface="Arial" charset="0"/>
            </a:endParaRPr>
          </a:p>
        </p:txBody>
      </p:sp>
      <p:sp>
        <p:nvSpPr>
          <p:cNvPr id="15366" name="文字方塊 1"/>
          <p:cNvSpPr txBox="1">
            <a:spLocks noChangeArrowheads="1"/>
          </p:cNvSpPr>
          <p:nvPr/>
        </p:nvSpPr>
        <p:spPr bwMode="auto">
          <a:xfrm>
            <a:off x="1059433" y="1353121"/>
            <a:ext cx="7216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solidFill>
                  <a:srgbClr val="000000"/>
                </a:solidFill>
                <a:latin typeface="Arial" charset="0"/>
                <a:cs typeface="Arial" charset="0"/>
              </a:rPr>
              <a:t>CuO(s)</a:t>
            </a:r>
            <a:r>
              <a:rPr lang="en-US" altLang="zh-HK" sz="2800">
                <a:latin typeface="Arial" charset="0"/>
                <a:cs typeface="Arial" charset="0"/>
              </a:rPr>
              <a:t> + H</a:t>
            </a:r>
            <a:r>
              <a:rPr lang="en-US" altLang="zh-HK" sz="2800" baseline="-25000"/>
              <a:t>2</a:t>
            </a:r>
            <a:r>
              <a:rPr lang="en-US" altLang="zh-HK" sz="2800">
                <a:latin typeface="Arial" charset="0"/>
                <a:cs typeface="Arial" charset="0"/>
              </a:rPr>
              <a:t>SO</a:t>
            </a:r>
            <a:r>
              <a:rPr lang="en-US" altLang="zh-HK" sz="2800" baseline="-25000"/>
              <a:t>4</a:t>
            </a:r>
            <a:r>
              <a:rPr lang="en-US" altLang="zh-HK" sz="2800">
                <a:latin typeface="Arial" charset="0"/>
                <a:cs typeface="Arial" charset="0"/>
              </a:rPr>
              <a:t>(aq) </a:t>
            </a:r>
            <a:r>
              <a:rPr lang="en-US" altLang="zh-TW" sz="2800">
                <a:latin typeface="Arial" charset="0"/>
                <a:cs typeface="Arial" charset="0"/>
                <a:sym typeface="Symbol" pitchFamily="18" charset="2"/>
              </a:rPr>
              <a:t></a:t>
            </a:r>
            <a:r>
              <a:rPr lang="en-US" altLang="zh-HK" sz="2800">
                <a:latin typeface="Arial" charset="0"/>
                <a:cs typeface="Arial" charset="0"/>
              </a:rPr>
              <a:t> CuSO</a:t>
            </a:r>
            <a:r>
              <a:rPr lang="en-US" altLang="zh-HK" sz="2800" baseline="-25000"/>
              <a:t>4</a:t>
            </a:r>
            <a:r>
              <a:rPr lang="en-US" altLang="zh-HK" sz="2800">
                <a:latin typeface="Arial" charset="0"/>
                <a:cs typeface="Arial" charset="0"/>
              </a:rPr>
              <a:t>(aq) + H</a:t>
            </a:r>
            <a:r>
              <a:rPr lang="en-US" altLang="zh-HK" sz="2800" baseline="-25000">
                <a:latin typeface="Arial" charset="0"/>
                <a:cs typeface="Arial" charset="0"/>
              </a:rPr>
              <a:t>2</a:t>
            </a:r>
            <a:r>
              <a:rPr lang="en-US" altLang="zh-HK" sz="2800">
                <a:latin typeface="Arial" charset="0"/>
                <a:cs typeface="Arial" charset="0"/>
              </a:rPr>
              <a:t>O(l)</a:t>
            </a:r>
            <a:endParaRPr lang="zh-HK" altLang="en-US" sz="2800">
              <a:latin typeface="Arial" charset="0"/>
              <a:cs typeface="Arial" charset="0"/>
            </a:endParaRPr>
          </a:p>
        </p:txBody>
      </p:sp>
      <p:sp>
        <p:nvSpPr>
          <p:cNvPr id="15367" name="文字方塊 1"/>
          <p:cNvSpPr txBox="1">
            <a:spLocks noChangeArrowheads="1"/>
          </p:cNvSpPr>
          <p:nvPr/>
        </p:nvSpPr>
        <p:spPr bwMode="auto">
          <a:xfrm>
            <a:off x="1199133" y="1775396"/>
            <a:ext cx="703262" cy="39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solidFill>
                  <a:srgbClr val="00B0F0"/>
                </a:solidFill>
                <a:latin typeface="Arial" charset="0"/>
                <a:cs typeface="Arial" charset="0"/>
              </a:rPr>
              <a:t>黑色</a:t>
            </a:r>
          </a:p>
        </p:txBody>
      </p:sp>
      <p:sp>
        <p:nvSpPr>
          <p:cNvPr id="15368" name="文字方塊 1"/>
          <p:cNvSpPr txBox="1">
            <a:spLocks noChangeArrowheads="1"/>
          </p:cNvSpPr>
          <p:nvPr/>
        </p:nvSpPr>
        <p:spPr bwMode="auto">
          <a:xfrm>
            <a:off x="5107558" y="1816671"/>
            <a:ext cx="7810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solidFill>
                  <a:srgbClr val="00B0F0"/>
                </a:solidFill>
                <a:latin typeface="Arial" charset="0"/>
                <a:cs typeface="Arial" charset="0"/>
              </a:rPr>
              <a:t>藍色</a:t>
            </a:r>
            <a:endParaRPr lang="zh-HK" altLang="en-US" sz="2400">
              <a:solidFill>
                <a:srgbClr val="00B0F0"/>
              </a:solidFill>
              <a:latin typeface="Arial" charset="0"/>
              <a:cs typeface="Arial" charset="0"/>
            </a:endParaRPr>
          </a:p>
        </p:txBody>
      </p:sp>
      <p:sp>
        <p:nvSpPr>
          <p:cNvPr id="34" name="Rectangle 40"/>
          <p:cNvSpPr>
            <a:spLocks noChangeArrowheads="1"/>
          </p:cNvSpPr>
          <p:nvPr/>
        </p:nvSpPr>
        <p:spPr bwMode="auto">
          <a:xfrm>
            <a:off x="516136" y="2330897"/>
            <a:ext cx="8088312" cy="954087"/>
          </a:xfrm>
          <a:prstGeom prst="rect">
            <a:avLst/>
          </a:prstGeom>
          <a:noFill/>
          <a:ln>
            <a:noFill/>
          </a:ln>
          <a:effectLst/>
          <a:extLst/>
        </p:spPr>
        <p:txBody>
          <a:bodyPr>
            <a:spAutoFit/>
          </a:bodyPr>
          <a:lstStyle>
            <a:lvl1pPr marL="533400" indent="-533400"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marL="542925" indent="-542925" eaLnBrk="1" hangingPunct="1">
              <a:buFontTx/>
              <a:buBlip>
                <a:blip r:embed="rId5"/>
              </a:buBlip>
              <a:defRPr/>
            </a:pPr>
            <a:r>
              <a:rPr lang="zh-TW" altLang="en-US" sz="2800" dirty="0" smtClean="0"/>
              <a:t>離子方程式：</a:t>
            </a:r>
            <a:endParaRPr lang="en-US" altLang="zh-TW" sz="2800" dirty="0" smtClean="0"/>
          </a:p>
          <a:p>
            <a:pPr marL="531813" indent="0" eaLnBrk="1" hangingPunct="1">
              <a:defRPr/>
            </a:pPr>
            <a:r>
              <a:rPr lang="en-US" altLang="zh-TW" sz="2800" dirty="0" err="1" smtClean="0">
                <a:solidFill>
                  <a:srgbClr val="000000"/>
                </a:solidFill>
                <a:latin typeface="Arial" pitchFamily="34" charset="0"/>
                <a:cs typeface="Arial" pitchFamily="34" charset="0"/>
              </a:rPr>
              <a:t>CuO</a:t>
            </a:r>
            <a:r>
              <a:rPr lang="en-US" altLang="zh-TW" sz="2800" dirty="0" smtClean="0">
                <a:solidFill>
                  <a:srgbClr val="000000"/>
                </a:solidFill>
                <a:latin typeface="Arial" pitchFamily="34" charset="0"/>
                <a:cs typeface="Arial" pitchFamily="34" charset="0"/>
              </a:rPr>
              <a:t>(s)</a:t>
            </a:r>
            <a:r>
              <a:rPr lang="en-US" altLang="zh-HK" sz="2800" dirty="0" smtClean="0">
                <a:latin typeface="Arial" pitchFamily="34" charset="0"/>
                <a:cs typeface="Arial" pitchFamily="34" charset="0"/>
              </a:rPr>
              <a:t> + 2H</a:t>
            </a:r>
            <a:r>
              <a:rPr lang="en-US" altLang="zh-HK" sz="2800" baseline="30000" dirty="0" smtClean="0"/>
              <a:t>+</a:t>
            </a:r>
            <a:r>
              <a:rPr lang="en-US" altLang="zh-HK" sz="2800" dirty="0" smtClean="0">
                <a:latin typeface="Arial" pitchFamily="34" charset="0"/>
                <a:cs typeface="Arial" pitchFamily="34" charset="0"/>
              </a:rPr>
              <a:t>(aq) </a:t>
            </a:r>
            <a:r>
              <a:rPr lang="en-US" altLang="zh-TW" sz="2800" dirty="0" smtClean="0">
                <a:latin typeface="Arial" pitchFamily="34" charset="0"/>
                <a:cs typeface="Arial" pitchFamily="34" charset="0"/>
                <a:sym typeface="Symbol" pitchFamily="18" charset="2"/>
              </a:rPr>
              <a:t> </a:t>
            </a:r>
            <a:r>
              <a:rPr lang="en-US" altLang="zh-HK" sz="2800" dirty="0" smtClean="0">
                <a:latin typeface="Arial" pitchFamily="34" charset="0"/>
                <a:cs typeface="Arial" pitchFamily="34" charset="0"/>
              </a:rPr>
              <a:t>Cu</a:t>
            </a:r>
            <a:r>
              <a:rPr lang="en-US" altLang="zh-HK" sz="2800" baseline="30000" dirty="0" smtClean="0"/>
              <a:t>2+</a:t>
            </a:r>
            <a:r>
              <a:rPr lang="en-US" altLang="zh-HK" sz="2800" dirty="0" smtClean="0">
                <a:latin typeface="Arial" pitchFamily="34" charset="0"/>
                <a:cs typeface="Arial" pitchFamily="34" charset="0"/>
              </a:rPr>
              <a:t>(aq) + H</a:t>
            </a:r>
            <a:r>
              <a:rPr lang="en-US" altLang="zh-HK" sz="2800" baseline="-25000" dirty="0" smtClean="0">
                <a:latin typeface="Arial" pitchFamily="34" charset="0"/>
                <a:cs typeface="Arial" pitchFamily="34" charset="0"/>
              </a:rPr>
              <a:t>2</a:t>
            </a:r>
            <a:r>
              <a:rPr lang="en-US" altLang="zh-HK" sz="2800" dirty="0" smtClean="0">
                <a:latin typeface="Arial" pitchFamily="34" charset="0"/>
                <a:cs typeface="Arial" pitchFamily="34" charset="0"/>
              </a:rPr>
              <a:t>O(l)</a:t>
            </a:r>
            <a:endParaRPr lang="zh-HK" altLang="en-US" sz="2800" dirty="0" smtClean="0">
              <a:latin typeface="Arial" pitchFamily="34" charset="0"/>
              <a:cs typeface="Arial" pitchFamily="34" charset="0"/>
            </a:endParaRPr>
          </a:p>
        </p:txBody>
      </p:sp>
      <p:sp>
        <p:nvSpPr>
          <p:cNvPr id="15372" name="文字方塊 23"/>
          <p:cNvSpPr txBox="1">
            <a:spLocks noChangeArrowheads="1"/>
          </p:cNvSpPr>
          <p:nvPr/>
        </p:nvSpPr>
        <p:spPr bwMode="auto">
          <a:xfrm>
            <a:off x="2245766" y="5727849"/>
            <a:ext cx="138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氧化銅</a:t>
            </a:r>
            <a:r>
              <a:rPr lang="en-US" altLang="zh-HK" sz="2000">
                <a:latin typeface="Arial" charset="0"/>
                <a:cs typeface="Arial" charset="0"/>
              </a:rPr>
              <a:t>(II)</a:t>
            </a:r>
            <a:endParaRPr lang="zh-HK" altLang="en-US" sz="2000">
              <a:latin typeface="Arial" charset="0"/>
              <a:cs typeface="Arial" charset="0"/>
            </a:endParaRPr>
          </a:p>
        </p:txBody>
      </p:sp>
      <p:sp>
        <p:nvSpPr>
          <p:cNvPr id="15373" name="文字方塊 24"/>
          <p:cNvSpPr txBox="1">
            <a:spLocks noChangeArrowheads="1"/>
          </p:cNvSpPr>
          <p:nvPr/>
        </p:nvSpPr>
        <p:spPr bwMode="auto">
          <a:xfrm>
            <a:off x="6361831" y="4878536"/>
            <a:ext cx="13065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硫酸銅</a:t>
            </a:r>
            <a:r>
              <a:rPr lang="en-US" altLang="zh-HK" sz="2000">
                <a:latin typeface="Arial" charset="0"/>
                <a:cs typeface="Arial" charset="0"/>
              </a:rPr>
              <a:t>(II)</a:t>
            </a:r>
          </a:p>
          <a:p>
            <a:r>
              <a:rPr lang="zh-HK" altLang="en-US" sz="2000"/>
              <a:t>溶液</a:t>
            </a:r>
            <a:endParaRPr lang="zh-HK" altLang="en-US" sz="2000">
              <a:latin typeface="Arial" charset="0"/>
              <a:cs typeface="Arial" charset="0"/>
            </a:endParaRPr>
          </a:p>
        </p:txBody>
      </p:sp>
      <p:cxnSp>
        <p:nvCxnSpPr>
          <p:cNvPr id="23" name="直線接點 22"/>
          <p:cNvCxnSpPr/>
          <p:nvPr/>
        </p:nvCxnSpPr>
        <p:spPr bwMode="auto">
          <a:xfrm flipV="1">
            <a:off x="1950491" y="6007249"/>
            <a:ext cx="360363" cy="301625"/>
          </a:xfrm>
          <a:prstGeom prst="line">
            <a:avLst/>
          </a:prstGeom>
          <a:ln w="19050">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5" name="直線接點 24"/>
          <p:cNvCxnSpPr/>
          <p:nvPr/>
        </p:nvCxnSpPr>
        <p:spPr bwMode="auto">
          <a:xfrm flipV="1">
            <a:off x="5958606" y="5396061"/>
            <a:ext cx="450850" cy="227013"/>
          </a:xfrm>
          <a:prstGeom prst="line">
            <a:avLst/>
          </a:prstGeom>
          <a:ln w="19050">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6" name="直線單箭頭接點 25"/>
          <p:cNvCxnSpPr/>
          <p:nvPr/>
        </p:nvCxnSpPr>
        <p:spPr bwMode="auto">
          <a:xfrm>
            <a:off x="4012207" y="4864249"/>
            <a:ext cx="601663" cy="0"/>
          </a:xfrm>
          <a:prstGeom prst="straightConnector1">
            <a:avLst/>
          </a:prstGeom>
          <a:ln w="7620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980678513"/>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6"/>
          <p:cNvSpPr>
            <a:spLocks noChangeArrowheads="1"/>
          </p:cNvSpPr>
          <p:nvPr/>
        </p:nvSpPr>
        <p:spPr bwMode="auto">
          <a:xfrm>
            <a:off x="242888" y="122238"/>
            <a:ext cx="55308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與 碳酸鹽 和 碳酸氫鹽 的反應</a:t>
            </a:r>
            <a:endParaRPr kumimoji="0" lang="en-US" altLang="zh-TW" sz="3200" b="1">
              <a:solidFill>
                <a:srgbClr val="CC0000"/>
              </a:solidFill>
              <a:cs typeface="Arial" charset="0"/>
            </a:endParaRPr>
          </a:p>
        </p:txBody>
      </p:sp>
      <p:sp>
        <p:nvSpPr>
          <p:cNvPr id="22" name="Rectangle 38"/>
          <p:cNvSpPr>
            <a:spLocks noChangeArrowheads="1"/>
          </p:cNvSpPr>
          <p:nvPr/>
        </p:nvSpPr>
        <p:spPr bwMode="auto">
          <a:xfrm>
            <a:off x="242888" y="2944862"/>
            <a:ext cx="8839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solidFill>
                  <a:srgbClr val="000000"/>
                </a:solidFill>
                <a:latin typeface="Arial" charset="0"/>
                <a:cs typeface="Arial" charset="0"/>
              </a:rPr>
              <a:t>CaCO</a:t>
            </a:r>
            <a:r>
              <a:rPr lang="en-US" altLang="zh-TW" sz="2800" baseline="-25000">
                <a:latin typeface="Arial" charset="0"/>
                <a:cs typeface="Arial" charset="0"/>
              </a:rPr>
              <a:t>3</a:t>
            </a:r>
            <a:r>
              <a:rPr lang="en-US" altLang="zh-TW" sz="2800">
                <a:solidFill>
                  <a:srgbClr val="000000"/>
                </a:solidFill>
                <a:latin typeface="Arial" charset="0"/>
                <a:cs typeface="Arial" charset="0"/>
              </a:rPr>
              <a:t>(s)</a:t>
            </a:r>
            <a:r>
              <a:rPr lang="en-US" altLang="zh-HK" sz="2800">
                <a:latin typeface="Arial" charset="0"/>
                <a:cs typeface="Arial" charset="0"/>
              </a:rPr>
              <a:t> + 2HCl(aq)</a:t>
            </a:r>
            <a:r>
              <a:rPr lang="en-US" altLang="zh-TW" sz="2800">
                <a:latin typeface="Arial" charset="0"/>
                <a:cs typeface="Arial" charset="0"/>
                <a:sym typeface="Symbol" pitchFamily="18" charset="2"/>
              </a:rPr>
              <a:t> </a:t>
            </a:r>
            <a:r>
              <a:rPr lang="en-US" altLang="zh-HK" sz="2800">
                <a:latin typeface="Arial" charset="0"/>
                <a:cs typeface="Arial" charset="0"/>
              </a:rPr>
              <a:t> CaCl</a:t>
            </a:r>
            <a:r>
              <a:rPr lang="en-US" altLang="zh-HK" sz="2800" baseline="-25000">
                <a:latin typeface="Arial" charset="0"/>
                <a:cs typeface="Arial" charset="0"/>
              </a:rPr>
              <a:t>2</a:t>
            </a:r>
            <a:r>
              <a:rPr lang="en-US" altLang="zh-HK" sz="2800">
                <a:latin typeface="Arial" charset="0"/>
                <a:cs typeface="Arial" charset="0"/>
              </a:rPr>
              <a:t>(aq) + CO</a:t>
            </a:r>
            <a:r>
              <a:rPr lang="en-US" altLang="zh-HK" sz="2800" baseline="-25000">
                <a:latin typeface="Arial" charset="0"/>
                <a:cs typeface="Arial" charset="0"/>
              </a:rPr>
              <a:t>2</a:t>
            </a:r>
            <a:r>
              <a:rPr lang="en-US" altLang="zh-HK" sz="2800">
                <a:latin typeface="Arial" charset="0"/>
                <a:cs typeface="Arial" charset="0"/>
              </a:rPr>
              <a:t>(g) + H</a:t>
            </a:r>
            <a:r>
              <a:rPr lang="en-US" altLang="zh-HK" sz="2800" baseline="-25000">
                <a:latin typeface="Arial" charset="0"/>
                <a:cs typeface="Arial" charset="0"/>
              </a:rPr>
              <a:t>2</a:t>
            </a:r>
            <a:r>
              <a:rPr lang="en-US" altLang="zh-HK" sz="2800">
                <a:latin typeface="Arial" charset="0"/>
                <a:cs typeface="Arial" charset="0"/>
              </a:rPr>
              <a:t>O(l)</a:t>
            </a:r>
            <a:endParaRPr lang="en-US" altLang="zh-TW" sz="2800">
              <a:latin typeface="Arial" charset="0"/>
            </a:endParaRPr>
          </a:p>
        </p:txBody>
      </p:sp>
      <p:sp>
        <p:nvSpPr>
          <p:cNvPr id="25" name="Rectangle 40"/>
          <p:cNvSpPr>
            <a:spLocks noChangeArrowheads="1"/>
          </p:cNvSpPr>
          <p:nvPr/>
        </p:nvSpPr>
        <p:spPr bwMode="auto">
          <a:xfrm>
            <a:off x="242888" y="3483024"/>
            <a:ext cx="80883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t>離子方程式：</a:t>
            </a:r>
            <a:endParaRPr lang="en-US" altLang="zh-TW" sz="2800">
              <a:latin typeface="Arial" charset="0"/>
            </a:endParaRPr>
          </a:p>
          <a:p>
            <a:pPr eaLnBrk="1" hangingPunct="1"/>
            <a:r>
              <a:rPr lang="en-US" altLang="zh-TW" sz="2800">
                <a:solidFill>
                  <a:srgbClr val="000000"/>
                </a:solidFill>
                <a:latin typeface="Arial" charset="0"/>
                <a:cs typeface="Arial" charset="0"/>
              </a:rPr>
              <a:t>CaCO</a:t>
            </a:r>
            <a:r>
              <a:rPr lang="en-US" altLang="zh-TW" sz="2800" baseline="-25000">
                <a:latin typeface="Arial" charset="0"/>
                <a:cs typeface="Arial" charset="0"/>
              </a:rPr>
              <a:t>3</a:t>
            </a:r>
            <a:r>
              <a:rPr lang="en-US" altLang="zh-TW" sz="2800">
                <a:solidFill>
                  <a:srgbClr val="000000"/>
                </a:solidFill>
                <a:latin typeface="Arial" charset="0"/>
                <a:cs typeface="Arial" charset="0"/>
              </a:rPr>
              <a:t>(s)</a:t>
            </a:r>
            <a:r>
              <a:rPr lang="en-US" altLang="zh-HK" sz="2800">
                <a:latin typeface="Arial" charset="0"/>
                <a:cs typeface="Arial" charset="0"/>
              </a:rPr>
              <a:t> + 2H</a:t>
            </a:r>
            <a:r>
              <a:rPr lang="en-US" altLang="zh-HK" sz="2800" baseline="30000"/>
              <a:t>+</a:t>
            </a:r>
            <a:r>
              <a:rPr lang="en-US" altLang="zh-HK" sz="2800">
                <a:latin typeface="Arial" charset="0"/>
                <a:cs typeface="Arial" charset="0"/>
              </a:rPr>
              <a:t>(aq)</a:t>
            </a:r>
            <a:r>
              <a:rPr lang="en-US" altLang="zh-TW" sz="2800">
                <a:latin typeface="Arial" charset="0"/>
                <a:cs typeface="Arial" charset="0"/>
                <a:sym typeface="Symbol" pitchFamily="18" charset="2"/>
              </a:rPr>
              <a:t>  </a:t>
            </a:r>
            <a:r>
              <a:rPr lang="en-US" altLang="zh-HK" sz="2800">
                <a:latin typeface="Arial" charset="0"/>
                <a:cs typeface="Arial" charset="0"/>
              </a:rPr>
              <a:t>Ca</a:t>
            </a:r>
            <a:r>
              <a:rPr lang="en-US" altLang="zh-HK" sz="2800" baseline="30000"/>
              <a:t>2+</a:t>
            </a:r>
            <a:r>
              <a:rPr lang="en-US" altLang="zh-HK" sz="2800">
                <a:latin typeface="Arial" charset="0"/>
                <a:cs typeface="Arial" charset="0"/>
              </a:rPr>
              <a:t>(aq) + CO</a:t>
            </a:r>
            <a:r>
              <a:rPr lang="en-US" altLang="zh-HK" sz="2800" baseline="-25000">
                <a:latin typeface="Arial" charset="0"/>
                <a:cs typeface="Arial" charset="0"/>
              </a:rPr>
              <a:t>2</a:t>
            </a:r>
            <a:r>
              <a:rPr lang="en-US" altLang="zh-HK" sz="2800">
                <a:latin typeface="Arial" charset="0"/>
                <a:cs typeface="Arial" charset="0"/>
              </a:rPr>
              <a:t>(g) + H</a:t>
            </a:r>
            <a:r>
              <a:rPr lang="en-US" altLang="zh-HK" sz="2800" baseline="-25000">
                <a:latin typeface="Arial" charset="0"/>
                <a:cs typeface="Arial" charset="0"/>
              </a:rPr>
              <a:t>2</a:t>
            </a:r>
            <a:r>
              <a:rPr lang="en-US" altLang="zh-HK" sz="2800">
                <a:latin typeface="Arial" charset="0"/>
                <a:cs typeface="Arial" charset="0"/>
              </a:rPr>
              <a:t>O(l)</a:t>
            </a:r>
            <a:endParaRPr lang="en-US" altLang="zh-TW" sz="2800">
              <a:latin typeface="Arial" charset="0"/>
            </a:endParaRPr>
          </a:p>
        </p:txBody>
      </p:sp>
      <p:sp>
        <p:nvSpPr>
          <p:cNvPr id="26" name="Rectangle 38"/>
          <p:cNvSpPr>
            <a:spLocks noChangeArrowheads="1"/>
          </p:cNvSpPr>
          <p:nvPr/>
        </p:nvSpPr>
        <p:spPr bwMode="auto">
          <a:xfrm>
            <a:off x="242888" y="5223718"/>
            <a:ext cx="88392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400">
                <a:solidFill>
                  <a:srgbClr val="000000"/>
                </a:solidFill>
                <a:latin typeface="Arial" charset="0"/>
                <a:cs typeface="Arial" charset="0"/>
              </a:rPr>
              <a:t>2NaHCO</a:t>
            </a:r>
            <a:r>
              <a:rPr lang="en-US" altLang="zh-TW" sz="2400" baseline="-25000">
                <a:latin typeface="Arial" charset="0"/>
                <a:cs typeface="Arial" charset="0"/>
              </a:rPr>
              <a:t>3</a:t>
            </a:r>
            <a:r>
              <a:rPr lang="en-US" altLang="zh-TW" sz="2400">
                <a:solidFill>
                  <a:srgbClr val="000000"/>
                </a:solidFill>
                <a:latin typeface="Arial" charset="0"/>
                <a:cs typeface="Arial" charset="0"/>
              </a:rPr>
              <a:t>(aq)</a:t>
            </a:r>
            <a:r>
              <a:rPr lang="en-US" altLang="zh-HK" sz="2400">
                <a:latin typeface="Arial" charset="0"/>
                <a:cs typeface="Arial" charset="0"/>
              </a:rPr>
              <a:t> + H</a:t>
            </a:r>
            <a:r>
              <a:rPr lang="en-US" altLang="zh-HK" sz="2400" baseline="-25000">
                <a:latin typeface="Arial" charset="0"/>
                <a:cs typeface="Arial" charset="0"/>
              </a:rPr>
              <a:t>2</a:t>
            </a:r>
            <a:r>
              <a:rPr lang="en-US" altLang="zh-HK" sz="2400">
                <a:latin typeface="Arial" charset="0"/>
                <a:cs typeface="Arial" charset="0"/>
              </a:rPr>
              <a:t>SO</a:t>
            </a:r>
            <a:r>
              <a:rPr lang="en-US" altLang="zh-TW" sz="2400" baseline="-25000">
                <a:latin typeface="Arial" charset="0"/>
                <a:cs typeface="Arial" charset="0"/>
              </a:rPr>
              <a:t>4</a:t>
            </a:r>
            <a:r>
              <a:rPr lang="en-US" altLang="zh-HK" sz="2400">
                <a:latin typeface="Arial" charset="0"/>
                <a:cs typeface="Arial" charset="0"/>
              </a:rPr>
              <a:t>(aq)</a:t>
            </a:r>
            <a:r>
              <a:rPr lang="en-US" altLang="zh-TW" sz="2400">
                <a:latin typeface="Arial" charset="0"/>
                <a:cs typeface="Arial" charset="0"/>
                <a:sym typeface="Symbol" pitchFamily="18" charset="2"/>
              </a:rPr>
              <a:t>  </a:t>
            </a:r>
            <a:r>
              <a:rPr lang="en-US" altLang="zh-HK" sz="2400">
                <a:latin typeface="Arial" charset="0"/>
                <a:cs typeface="Arial" charset="0"/>
              </a:rPr>
              <a:t>Na</a:t>
            </a:r>
            <a:r>
              <a:rPr lang="en-US" altLang="zh-HK" sz="2400" baseline="-25000">
                <a:latin typeface="Arial" charset="0"/>
                <a:cs typeface="Arial" charset="0"/>
              </a:rPr>
              <a:t>2</a:t>
            </a:r>
            <a:r>
              <a:rPr lang="en-US" altLang="zh-HK" sz="2400">
                <a:latin typeface="Arial" charset="0"/>
                <a:cs typeface="Arial" charset="0"/>
              </a:rPr>
              <a:t>SO</a:t>
            </a:r>
            <a:r>
              <a:rPr lang="en-US" altLang="zh-HK" sz="2400" baseline="-25000">
                <a:latin typeface="Arial" charset="0"/>
                <a:cs typeface="Arial" charset="0"/>
              </a:rPr>
              <a:t>4</a:t>
            </a:r>
            <a:r>
              <a:rPr lang="en-US" altLang="zh-HK" sz="2400">
                <a:latin typeface="Arial" charset="0"/>
                <a:cs typeface="Arial" charset="0"/>
              </a:rPr>
              <a:t>(aq) + 2CO</a:t>
            </a:r>
            <a:r>
              <a:rPr lang="en-US" altLang="zh-HK" sz="2400" baseline="-25000">
                <a:latin typeface="Arial" charset="0"/>
                <a:cs typeface="Arial" charset="0"/>
              </a:rPr>
              <a:t>2</a:t>
            </a:r>
            <a:r>
              <a:rPr lang="en-US" altLang="zh-HK" sz="2400">
                <a:latin typeface="Arial" charset="0"/>
                <a:cs typeface="Arial" charset="0"/>
              </a:rPr>
              <a:t>(g) + 2H</a:t>
            </a:r>
            <a:r>
              <a:rPr lang="en-US" altLang="zh-HK" sz="2400" baseline="-25000">
                <a:latin typeface="Arial" charset="0"/>
                <a:cs typeface="Arial" charset="0"/>
              </a:rPr>
              <a:t>2</a:t>
            </a:r>
            <a:r>
              <a:rPr lang="en-US" altLang="zh-HK" sz="2400">
                <a:latin typeface="Arial" charset="0"/>
                <a:cs typeface="Arial" charset="0"/>
              </a:rPr>
              <a:t>O(l)</a:t>
            </a:r>
            <a:endParaRPr lang="en-US" altLang="zh-TW" sz="2400">
              <a:latin typeface="Arial" charset="0"/>
            </a:endParaRPr>
          </a:p>
        </p:txBody>
      </p:sp>
      <p:sp>
        <p:nvSpPr>
          <p:cNvPr id="27" name="Rectangle 40"/>
          <p:cNvSpPr>
            <a:spLocks noChangeArrowheads="1"/>
          </p:cNvSpPr>
          <p:nvPr/>
        </p:nvSpPr>
        <p:spPr bwMode="auto">
          <a:xfrm>
            <a:off x="242888" y="5787280"/>
            <a:ext cx="80883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t>離子方程式：</a:t>
            </a:r>
            <a:endParaRPr lang="en-US" altLang="zh-TW" sz="2800">
              <a:latin typeface="Arial" charset="0"/>
            </a:endParaRPr>
          </a:p>
          <a:p>
            <a:pPr eaLnBrk="1" hangingPunct="1"/>
            <a:r>
              <a:rPr lang="en-US" altLang="zh-TW" sz="2800">
                <a:solidFill>
                  <a:srgbClr val="000000"/>
                </a:solidFill>
                <a:latin typeface="Arial" charset="0"/>
                <a:cs typeface="Arial" charset="0"/>
              </a:rPr>
              <a:t>HCO</a:t>
            </a:r>
            <a:r>
              <a:rPr lang="en-US" altLang="zh-TW" sz="2800" baseline="-25000">
                <a:latin typeface="Arial" charset="0"/>
                <a:cs typeface="Arial" charset="0"/>
              </a:rPr>
              <a:t>3</a:t>
            </a:r>
            <a:r>
              <a:rPr lang="en-US" altLang="zh-HK" sz="2800" baseline="30000">
                <a:latin typeface="Arial" charset="0"/>
                <a:cs typeface="Arial" charset="0"/>
              </a:rPr>
              <a:t>–</a:t>
            </a:r>
            <a:r>
              <a:rPr lang="en-US" altLang="zh-TW" sz="2800">
                <a:solidFill>
                  <a:srgbClr val="000000"/>
                </a:solidFill>
                <a:latin typeface="Arial" charset="0"/>
                <a:cs typeface="Arial" charset="0"/>
              </a:rPr>
              <a:t>(aq)</a:t>
            </a:r>
            <a:r>
              <a:rPr lang="en-US" altLang="zh-HK" sz="2800">
                <a:latin typeface="Arial" charset="0"/>
                <a:cs typeface="Arial" charset="0"/>
              </a:rPr>
              <a:t> + H</a:t>
            </a:r>
            <a:r>
              <a:rPr lang="en-US" altLang="zh-HK" sz="2800" baseline="30000"/>
              <a:t>+</a:t>
            </a:r>
            <a:r>
              <a:rPr lang="en-US" altLang="zh-HK" sz="2800">
                <a:latin typeface="Arial" charset="0"/>
                <a:cs typeface="Arial" charset="0"/>
              </a:rPr>
              <a:t>(aq)</a:t>
            </a:r>
            <a:r>
              <a:rPr lang="en-US" altLang="zh-TW" sz="2800">
                <a:latin typeface="Arial" charset="0"/>
                <a:cs typeface="Arial" charset="0"/>
                <a:sym typeface="Symbol" pitchFamily="18" charset="2"/>
              </a:rPr>
              <a:t>  </a:t>
            </a:r>
            <a:r>
              <a:rPr lang="en-US" altLang="zh-HK" sz="2800">
                <a:latin typeface="Arial" charset="0"/>
                <a:cs typeface="Arial" charset="0"/>
              </a:rPr>
              <a:t>CO</a:t>
            </a:r>
            <a:r>
              <a:rPr lang="en-US" altLang="zh-HK" sz="2800" baseline="-25000">
                <a:latin typeface="Arial" charset="0"/>
                <a:cs typeface="Arial" charset="0"/>
              </a:rPr>
              <a:t>2</a:t>
            </a:r>
            <a:r>
              <a:rPr lang="en-US" altLang="zh-HK" sz="2800">
                <a:latin typeface="Arial" charset="0"/>
                <a:cs typeface="Arial" charset="0"/>
              </a:rPr>
              <a:t>(g) + H</a:t>
            </a:r>
            <a:r>
              <a:rPr lang="en-US" altLang="zh-HK" sz="2800" baseline="-25000">
                <a:latin typeface="Arial" charset="0"/>
                <a:cs typeface="Arial" charset="0"/>
              </a:rPr>
              <a:t>2</a:t>
            </a:r>
            <a:r>
              <a:rPr lang="en-US" altLang="zh-HK" sz="2800">
                <a:latin typeface="Arial" charset="0"/>
                <a:cs typeface="Arial" charset="0"/>
              </a:rPr>
              <a:t>O(l)</a:t>
            </a:r>
            <a:endParaRPr lang="en-US" altLang="zh-TW" sz="2800" b="1">
              <a:latin typeface="Arial" charset="0"/>
            </a:endParaRPr>
          </a:p>
        </p:txBody>
      </p:sp>
      <p:sp>
        <p:nvSpPr>
          <p:cNvPr id="9" name="文字方塊 8"/>
          <p:cNvSpPr txBox="1"/>
          <p:nvPr/>
        </p:nvSpPr>
        <p:spPr>
          <a:xfrm>
            <a:off x="242888" y="2273349"/>
            <a:ext cx="1382712" cy="612775"/>
          </a:xfrm>
          <a:prstGeom prst="roundRect">
            <a:avLst/>
          </a:prstGeom>
        </p:spPr>
        <p:style>
          <a:lnRef idx="1">
            <a:schemeClr val="accent6"/>
          </a:lnRef>
          <a:fillRef idx="2">
            <a:schemeClr val="accent6"/>
          </a:fillRef>
          <a:effectRef idx="1">
            <a:schemeClr val="accent6"/>
          </a:effectRef>
          <a:fontRef idx="minor">
            <a:schemeClr val="dk1"/>
          </a:fontRef>
        </p:style>
        <p:txBody>
          <a:bodyPr>
            <a:spAutoFit/>
          </a:bodyPr>
          <a:lstStyle/>
          <a:p>
            <a:pPr algn="ctr" eaLnBrk="1" hangingPunct="1">
              <a:defRPr/>
            </a:pPr>
            <a:r>
              <a:rPr lang="zh-TW" altLang="en-US" sz="3000" b="1" dirty="0">
                <a:solidFill>
                  <a:srgbClr val="CC66FF"/>
                </a:solidFill>
                <a:latin typeface="Arial" charset="0"/>
              </a:rPr>
              <a:t>例子</a:t>
            </a:r>
            <a:r>
              <a:rPr lang="en-US" altLang="zh-HK" sz="3000" b="1" dirty="0">
                <a:solidFill>
                  <a:srgbClr val="CC66FF"/>
                </a:solidFill>
                <a:latin typeface="Arial" charset="0"/>
              </a:rPr>
              <a:t> 1</a:t>
            </a:r>
            <a:endParaRPr lang="zh-HK" altLang="en-US" sz="3000" b="1" dirty="0">
              <a:solidFill>
                <a:srgbClr val="CC66FF"/>
              </a:solidFill>
            </a:endParaRPr>
          </a:p>
        </p:txBody>
      </p:sp>
      <p:sp>
        <p:nvSpPr>
          <p:cNvPr id="10" name="文字方塊 9"/>
          <p:cNvSpPr txBox="1"/>
          <p:nvPr/>
        </p:nvSpPr>
        <p:spPr>
          <a:xfrm>
            <a:off x="242888" y="4523630"/>
            <a:ext cx="1438275" cy="612775"/>
          </a:xfrm>
          <a:prstGeom prst="roundRect">
            <a:avLst/>
          </a:prstGeom>
        </p:spPr>
        <p:style>
          <a:lnRef idx="1">
            <a:schemeClr val="accent6"/>
          </a:lnRef>
          <a:fillRef idx="2">
            <a:schemeClr val="accent6"/>
          </a:fillRef>
          <a:effectRef idx="1">
            <a:schemeClr val="accent6"/>
          </a:effectRef>
          <a:fontRef idx="minor">
            <a:schemeClr val="dk1"/>
          </a:fontRef>
        </p:style>
        <p:txBody>
          <a:bodyPr>
            <a:spAutoFit/>
          </a:bodyPr>
          <a:lstStyle/>
          <a:p>
            <a:pPr algn="ctr" eaLnBrk="1" hangingPunct="1">
              <a:defRPr/>
            </a:pPr>
            <a:r>
              <a:rPr lang="zh-TW" altLang="en-US" sz="3000" b="1" dirty="0">
                <a:solidFill>
                  <a:srgbClr val="FF0066"/>
                </a:solidFill>
                <a:latin typeface="Arial" charset="0"/>
              </a:rPr>
              <a:t>例子</a:t>
            </a:r>
            <a:r>
              <a:rPr lang="en-US" altLang="zh-HK" sz="3000" b="1" dirty="0">
                <a:solidFill>
                  <a:srgbClr val="FF0066"/>
                </a:solidFill>
                <a:latin typeface="Arial" charset="0"/>
              </a:rPr>
              <a:t> 2</a:t>
            </a:r>
            <a:endParaRPr lang="zh-HK" altLang="en-US" sz="3000" b="1" dirty="0">
              <a:solidFill>
                <a:srgbClr val="FF0066"/>
              </a:solidFill>
            </a:endParaRPr>
          </a:p>
        </p:txBody>
      </p:sp>
      <p:grpSp>
        <p:nvGrpSpPr>
          <p:cNvPr id="11" name="Group 16"/>
          <p:cNvGrpSpPr>
            <a:grpSpLocks/>
          </p:cNvGrpSpPr>
          <p:nvPr/>
        </p:nvGrpSpPr>
        <p:grpSpPr bwMode="auto">
          <a:xfrm>
            <a:off x="251520" y="685626"/>
            <a:ext cx="8418513" cy="1519238"/>
            <a:chOff x="384" y="663"/>
            <a:chExt cx="4840" cy="4160"/>
          </a:xfrm>
        </p:grpSpPr>
        <p:sp>
          <p:nvSpPr>
            <p:cNvPr id="12" name="AutoShape 17"/>
            <p:cNvSpPr>
              <a:spLocks noChangeArrowheads="1"/>
            </p:cNvSpPr>
            <p:nvPr/>
          </p:nvSpPr>
          <p:spPr bwMode="auto">
            <a:xfrm>
              <a:off x="384" y="663"/>
              <a:ext cx="4840" cy="416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13" name="Text Box 18"/>
            <p:cNvSpPr txBox="1">
              <a:spLocks noChangeArrowheads="1"/>
            </p:cNvSpPr>
            <p:nvPr/>
          </p:nvSpPr>
          <p:spPr bwMode="auto">
            <a:xfrm>
              <a:off x="492" y="1037"/>
              <a:ext cx="4577" cy="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en-US" sz="2800" b="1"/>
                <a:t>酸 </a:t>
              </a:r>
              <a:r>
                <a:rPr lang="en-US" altLang="zh-TW" sz="2800" b="1"/>
                <a:t>+ </a:t>
              </a:r>
              <a:r>
                <a:rPr lang="zh-TW" altLang="en-US" sz="2800" b="1"/>
                <a:t>碳酸鹽     </a:t>
              </a:r>
              <a:r>
                <a:rPr lang="en-US" altLang="zh-TW" sz="2800">
                  <a:latin typeface="Arial" charset="0"/>
                  <a:cs typeface="Arial" charset="0"/>
                  <a:sym typeface="Symbol" pitchFamily="18" charset="2"/>
                </a:rPr>
                <a:t>  </a:t>
              </a:r>
              <a:r>
                <a:rPr lang="zh-TW" altLang="en-US" sz="2800" b="1"/>
                <a:t>鹽 </a:t>
              </a:r>
              <a:r>
                <a:rPr lang="en-US" altLang="zh-TW" sz="2800" b="1"/>
                <a:t>+ </a:t>
              </a:r>
              <a:r>
                <a:rPr lang="zh-TW" altLang="en-US" sz="3200" b="1" u="sng">
                  <a:solidFill>
                    <a:srgbClr val="FF0000"/>
                  </a:solidFill>
                  <a:latin typeface="Arial" charset="0"/>
                  <a:cs typeface="Arial" charset="0"/>
                </a:rPr>
                <a:t>二氧化碳</a:t>
              </a:r>
              <a:r>
                <a:rPr lang="zh-TW" altLang="en-US" sz="2800" b="1"/>
                <a:t> </a:t>
              </a:r>
              <a:r>
                <a:rPr lang="en-US" altLang="zh-TW" sz="2800" b="1"/>
                <a:t>+ </a:t>
              </a:r>
              <a:r>
                <a:rPr lang="zh-TW" altLang="en-US" sz="2800" b="1"/>
                <a:t>水</a:t>
              </a:r>
              <a:endParaRPr lang="en-US" altLang="zh-TW" sz="2800" b="1"/>
            </a:p>
          </p:txBody>
        </p:sp>
      </p:grpSp>
      <p:sp>
        <p:nvSpPr>
          <p:cNvPr id="14" name="Text Box 18"/>
          <p:cNvSpPr txBox="1">
            <a:spLocks noChangeArrowheads="1"/>
          </p:cNvSpPr>
          <p:nvPr/>
        </p:nvSpPr>
        <p:spPr bwMode="auto">
          <a:xfrm>
            <a:off x="407095" y="1439689"/>
            <a:ext cx="7961313"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en-US" sz="2800" b="1"/>
              <a:t>酸 </a:t>
            </a:r>
            <a:r>
              <a:rPr lang="en-US" altLang="zh-TW" sz="2800" b="1"/>
              <a:t>+ </a:t>
            </a:r>
            <a:r>
              <a:rPr lang="zh-TW" altLang="en-US" sz="2800" b="1"/>
              <a:t>碳酸氫鹽 </a:t>
            </a:r>
            <a:r>
              <a:rPr lang="en-US" altLang="zh-TW" sz="2800">
                <a:latin typeface="Arial" charset="0"/>
                <a:cs typeface="Arial" charset="0"/>
                <a:sym typeface="Symbol" pitchFamily="18" charset="2"/>
              </a:rPr>
              <a:t> </a:t>
            </a:r>
            <a:r>
              <a:rPr lang="zh-TW" altLang="en-US" sz="2800" b="1"/>
              <a:t>鹽 </a:t>
            </a:r>
            <a:r>
              <a:rPr lang="en-US" altLang="zh-TW" sz="2800" b="1"/>
              <a:t>+ </a:t>
            </a:r>
            <a:r>
              <a:rPr lang="zh-TW" altLang="en-US" sz="3200" b="1" u="sng">
                <a:solidFill>
                  <a:srgbClr val="FF0000"/>
                </a:solidFill>
                <a:latin typeface="Arial" charset="0"/>
                <a:cs typeface="Arial" charset="0"/>
              </a:rPr>
              <a:t>二氧化碳</a:t>
            </a:r>
            <a:r>
              <a:rPr lang="zh-TW" altLang="en-US" sz="2800" b="1"/>
              <a:t> </a:t>
            </a:r>
            <a:r>
              <a:rPr lang="en-US" altLang="zh-TW" sz="2800" b="1"/>
              <a:t>+ </a:t>
            </a:r>
            <a:r>
              <a:rPr lang="zh-TW" altLang="en-US" sz="2800" b="1"/>
              <a:t>水</a:t>
            </a:r>
            <a:endParaRPr lang="en-US" altLang="zh-TW" sz="2800" b="1">
              <a:latin typeface="Arial" charset="0"/>
              <a:cs typeface="Arial" charset="0"/>
            </a:endParaRPr>
          </a:p>
        </p:txBody>
      </p:sp>
    </p:spTree>
    <p:extLst>
      <p:ext uri="{BB962C8B-B14F-4D97-AF65-F5344CB8AC3E}">
        <p14:creationId xmlns:p14="http://schemas.microsoft.com/office/powerpoint/2010/main" val="1615180919"/>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323528" y="707579"/>
            <a:ext cx="7399337"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水</a:t>
            </a:r>
            <a:r>
              <a:rPr kumimoji="0" lang="zh-TW" altLang="en-US" sz="3200" b="1" dirty="0">
                <a:solidFill>
                  <a:srgbClr val="0033CC"/>
                </a:solidFill>
                <a:latin typeface="Arial" panose="020B0604020202020204" pitchFamily="34" charset="0"/>
                <a:ea typeface="+mn-ea"/>
                <a:cs typeface="Arial" panose="020B0604020202020204" pitchFamily="34" charset="0"/>
              </a:rPr>
              <a:t>在顯示酸的性質時所扮演的角色</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5" name="Rectangle 38"/>
          <p:cNvSpPr>
            <a:spLocks noChangeArrowheads="1"/>
          </p:cNvSpPr>
          <p:nvPr/>
        </p:nvSpPr>
        <p:spPr bwMode="auto">
          <a:xfrm>
            <a:off x="395536" y="2902570"/>
            <a:ext cx="87137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3200" b="1">
                <a:solidFill>
                  <a:srgbClr val="00B0F0"/>
                </a:solidFill>
              </a:rPr>
              <a:t>固態</a:t>
            </a:r>
            <a:r>
              <a:rPr lang="zh-TW" altLang="en-US" sz="2800"/>
              <a:t> 檸檬酸 </a:t>
            </a:r>
            <a:r>
              <a:rPr lang="zh-TW" altLang="en-US" sz="3200" b="1">
                <a:solidFill>
                  <a:srgbClr val="00B0F0"/>
                </a:solidFill>
              </a:rPr>
              <a:t>不會</a:t>
            </a:r>
            <a:r>
              <a:rPr lang="zh-TW" altLang="en-US" sz="2800" b="1"/>
              <a:t> </a:t>
            </a:r>
            <a:r>
              <a:rPr lang="zh-TW" altLang="en-US" sz="2800"/>
              <a:t>令乾燥的藍色石蕊試紙產生變化。</a:t>
            </a:r>
            <a:endParaRPr lang="en-US" altLang="zh-TW" sz="2800">
              <a:latin typeface="Arial" charset="0"/>
            </a:endParaRPr>
          </a:p>
        </p:txBody>
      </p:sp>
      <p:sp>
        <p:nvSpPr>
          <p:cNvPr id="21508" name="Rectangle 6"/>
          <p:cNvSpPr>
            <a:spLocks noChangeArrowheads="1"/>
          </p:cNvSpPr>
          <p:nvPr/>
        </p:nvSpPr>
        <p:spPr bwMode="auto">
          <a:xfrm>
            <a:off x="323528" y="2124720"/>
            <a:ext cx="721836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a:solidFill>
                  <a:srgbClr val="CC0000"/>
                </a:solidFill>
                <a:cs typeface="Arial" charset="0"/>
              </a:rPr>
              <a:t>水在顯示檸檬酸的性質時所扮演的角色</a:t>
            </a:r>
            <a:endParaRPr kumimoji="0" lang="en-US" altLang="zh-TW" sz="3200" b="1" dirty="0">
              <a:solidFill>
                <a:srgbClr val="CC0000"/>
              </a:solidFill>
              <a:cs typeface="Arial" charset="0"/>
            </a:endParaRPr>
          </a:p>
        </p:txBody>
      </p:sp>
      <p:sp>
        <p:nvSpPr>
          <p:cNvPr id="8" name="Rectangle 40"/>
          <p:cNvSpPr>
            <a:spLocks noChangeArrowheads="1"/>
          </p:cNvSpPr>
          <p:nvPr/>
        </p:nvSpPr>
        <p:spPr bwMode="auto">
          <a:xfrm>
            <a:off x="395536" y="4633317"/>
            <a:ext cx="83264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檸檬酸水溶液</a:t>
            </a:r>
            <a:r>
              <a:rPr lang="zh-HK" altLang="en-US" sz="2800" dirty="0"/>
              <a:t>令乾燥的藍</a:t>
            </a:r>
            <a:r>
              <a:rPr lang="zh-TW" altLang="en-US" sz="2800" dirty="0"/>
              <a:t>色石蕊試紙變為紅色。</a:t>
            </a:r>
            <a:endParaRPr lang="en-US" altLang="zh-TW" sz="2800" dirty="0">
              <a:latin typeface="Arial" charset="0"/>
            </a:endParaRPr>
          </a:p>
        </p:txBody>
      </p:sp>
      <p:sp>
        <p:nvSpPr>
          <p:cNvPr id="9" name="Rectangle 38"/>
          <p:cNvSpPr>
            <a:spLocks noChangeArrowheads="1"/>
          </p:cNvSpPr>
          <p:nvPr/>
        </p:nvSpPr>
        <p:spPr bwMode="auto">
          <a:xfrm>
            <a:off x="395536" y="3803948"/>
            <a:ext cx="87137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加入水把固態酸溶解後，會形成檸檬酸水溶液。</a:t>
            </a:r>
            <a:endParaRPr lang="en-US" altLang="zh-TW" sz="2800">
              <a:latin typeface="Arial" charset="0"/>
            </a:endParaRPr>
          </a:p>
        </p:txBody>
      </p:sp>
    </p:spTree>
    <p:extLst>
      <p:ext uri="{BB962C8B-B14F-4D97-AF65-F5344CB8AC3E}">
        <p14:creationId xmlns:p14="http://schemas.microsoft.com/office/powerpoint/2010/main" val="376220241"/>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2595245282"/>
              </p:ext>
            </p:extLst>
          </p:nvPr>
        </p:nvGraphicFramePr>
        <p:xfrm>
          <a:off x="182563" y="394047"/>
          <a:ext cx="8839200" cy="4422776"/>
        </p:xfrm>
        <a:graphic>
          <a:graphicData uri="http://schemas.openxmlformats.org/drawingml/2006/table">
            <a:tbl>
              <a:tblPr firstRow="1" bandRow="1">
                <a:tableStyleId>{5C22544A-7EE6-4342-B048-85BDC9FD1C3A}</a:tableStyleId>
              </a:tblPr>
              <a:tblGrid>
                <a:gridCol w="2405213">
                  <a:extLst>
                    <a:ext uri="{9D8B030D-6E8A-4147-A177-3AD203B41FA5}">
                      <a16:colId xmlns:a16="http://schemas.microsoft.com/office/drawing/2014/main" xmlns="" val="20000"/>
                    </a:ext>
                  </a:extLst>
                </a:gridCol>
                <a:gridCol w="1863968">
                  <a:extLst>
                    <a:ext uri="{9D8B030D-6E8A-4147-A177-3AD203B41FA5}">
                      <a16:colId xmlns:a16="http://schemas.microsoft.com/office/drawing/2014/main" xmlns="" val="20001"/>
                    </a:ext>
                  </a:extLst>
                </a:gridCol>
                <a:gridCol w="4570019">
                  <a:extLst>
                    <a:ext uri="{9D8B030D-6E8A-4147-A177-3AD203B41FA5}">
                      <a16:colId xmlns:a16="http://schemas.microsoft.com/office/drawing/2014/main" xmlns="" val="20002"/>
                    </a:ext>
                  </a:extLst>
                </a:gridCol>
              </a:tblGrid>
              <a:tr h="601419">
                <a:tc>
                  <a:txBody>
                    <a:bodyPr/>
                    <a:lstStyle/>
                    <a:p>
                      <a:pPr algn="ctr"/>
                      <a:r>
                        <a:rPr lang="zh-HK" altLang="en-US" sz="2400" b="1" i="0" u="none" strike="noStrike" kern="1200" baseline="0" dirty="0" smtClean="0">
                          <a:solidFill>
                            <a:schemeClr val="lt1"/>
                          </a:solidFill>
                          <a:latin typeface="Arial" panose="020B0604020202020204" pitchFamily="34" charset="0"/>
                          <a:ea typeface="+mn-ea"/>
                          <a:cs typeface="Arial" panose="020B0604020202020204" pitchFamily="34" charset="0"/>
                        </a:rPr>
                        <a:t>試驗</a:t>
                      </a:r>
                      <a:endParaRPr lang="zh-HK" altLang="en-US" sz="2400" b="1" dirty="0">
                        <a:latin typeface="Arial" panose="020B0604020202020204" pitchFamily="34" charset="0"/>
                        <a:cs typeface="Arial" panose="020B0604020202020204" pitchFamily="34" charset="0"/>
                      </a:endParaRPr>
                    </a:p>
                  </a:txBody>
                  <a:tcPr marL="91444" marR="91444" marT="45722" marB="45722" anchor="ctr">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rgbClr val="00B9EF"/>
                    </a:solidFill>
                  </a:tcPr>
                </a:tc>
                <a:tc>
                  <a:txBody>
                    <a:bodyPr/>
                    <a:lstStyle/>
                    <a:p>
                      <a:pPr algn="ctr"/>
                      <a:r>
                        <a:rPr lang="zh-HK" altLang="en-US" sz="2400" b="1" i="0" u="none" strike="noStrike" kern="1200" baseline="0" dirty="0" smtClean="0">
                          <a:solidFill>
                            <a:schemeClr val="lt1"/>
                          </a:solidFill>
                          <a:latin typeface="Arial" panose="020B0604020202020204" pitchFamily="34" charset="0"/>
                          <a:ea typeface="+mn-ea"/>
                          <a:cs typeface="Arial" panose="020B0604020202020204" pitchFamily="34" charset="0"/>
                        </a:rPr>
                        <a:t>固態檸檬</a:t>
                      </a:r>
                      <a:r>
                        <a:rPr lang="zh-TW" altLang="en-US" sz="2400" b="1" i="0" u="none" strike="noStrike" kern="1200" baseline="0" dirty="0" smtClean="0">
                          <a:solidFill>
                            <a:schemeClr val="lt1"/>
                          </a:solidFill>
                          <a:latin typeface="Arial" panose="020B0604020202020204" pitchFamily="34" charset="0"/>
                          <a:ea typeface="+mn-ea"/>
                          <a:cs typeface="Arial" panose="020B0604020202020204" pitchFamily="34" charset="0"/>
                        </a:rPr>
                        <a:t>酸</a:t>
                      </a:r>
                      <a:endParaRPr lang="zh-HK" altLang="en-US" sz="2400" b="1" dirty="0">
                        <a:latin typeface="Arial" panose="020B0604020202020204" pitchFamily="34" charset="0"/>
                        <a:cs typeface="Arial" panose="020B0604020202020204" pitchFamily="34" charset="0"/>
                      </a:endParaRPr>
                    </a:p>
                  </a:txBody>
                  <a:tcPr marL="91444" marR="91444" marT="45722" marB="4572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rgbClr val="00B9EF"/>
                    </a:solidFill>
                  </a:tcPr>
                </a:tc>
                <a:tc>
                  <a:txBody>
                    <a:bodyPr/>
                    <a:lstStyle/>
                    <a:p>
                      <a:pPr algn="ctr"/>
                      <a:r>
                        <a:rPr lang="zh-TW" altLang="en-US" sz="2400" b="1" i="0" u="none" strike="noStrike" kern="1200" baseline="0" dirty="0" smtClean="0">
                          <a:solidFill>
                            <a:schemeClr val="lt1"/>
                          </a:solidFill>
                          <a:latin typeface="Arial" panose="020B0604020202020204" pitchFamily="34" charset="0"/>
                          <a:ea typeface="+mn-ea"/>
                          <a:cs typeface="Arial" panose="020B0604020202020204" pitchFamily="34" charset="0"/>
                        </a:rPr>
                        <a:t>檸檬酸水溶液</a:t>
                      </a:r>
                      <a:endParaRPr lang="zh-HK" altLang="en-US" sz="2400" b="1" dirty="0">
                        <a:latin typeface="Arial" panose="020B0604020202020204" pitchFamily="34" charset="0"/>
                        <a:cs typeface="Arial" panose="020B0604020202020204" pitchFamily="34" charset="0"/>
                      </a:endParaRPr>
                    </a:p>
                  </a:txBody>
                  <a:tcPr marL="91444" marR="91444" marT="45722" marB="45722" anchor="ctr">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rgbClr val="00B9EF"/>
                    </a:solidFill>
                  </a:tcPr>
                </a:tc>
                <a:extLst>
                  <a:ext uri="{0D108BD9-81ED-4DB2-BD59-A6C34878D82A}">
                    <a16:rowId xmlns:a16="http://schemas.microsoft.com/office/drawing/2014/main" xmlns="" val="10000"/>
                  </a:ext>
                </a:extLst>
              </a:tr>
              <a:tr h="481135">
                <a:tc>
                  <a:txBody>
                    <a:bodyPr/>
                    <a:lstStyle/>
                    <a:p>
                      <a:pPr algn="l"/>
                      <a:endParaRPr lang="zh-HK" altLang="en-US" sz="2400" b="1" dirty="0">
                        <a:latin typeface="Arial" panose="020B0604020202020204" pitchFamily="34" charset="0"/>
                        <a:cs typeface="Arial" panose="020B0604020202020204" pitchFamily="34" charset="0"/>
                      </a:endParaRPr>
                    </a:p>
                  </a:txBody>
                  <a:tcPr marL="91444" marR="91444" marT="45722" marB="45722"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HK" altLang="en-US" sz="2400" dirty="0" smtClean="0">
                        <a:latin typeface="Arial" panose="020B0604020202020204" pitchFamily="34" charset="0"/>
                        <a:cs typeface="Arial" panose="020B0604020202020204" pitchFamily="34" charset="0"/>
                      </a:endParaRPr>
                    </a:p>
                  </a:txBody>
                  <a:tcPr marL="91444" marR="91444" marT="45722" marB="45722"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tc>
                  <a:txBody>
                    <a:bodyPr/>
                    <a:lstStyle/>
                    <a:p>
                      <a:pPr algn="ctr"/>
                      <a:endParaRPr lang="zh-HK" altLang="en-US" sz="2400" dirty="0">
                        <a:latin typeface="Arial" panose="020B0604020202020204" pitchFamily="34" charset="0"/>
                        <a:cs typeface="Arial" panose="020B0604020202020204" pitchFamily="34" charset="0"/>
                      </a:endParaRPr>
                    </a:p>
                  </a:txBody>
                  <a:tcPr marL="91444" marR="91444" marT="45722" marB="45722"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962270">
                <a:tc>
                  <a:txBody>
                    <a:bodyPr/>
                    <a:lstStyle/>
                    <a:p>
                      <a:pPr algn="l"/>
                      <a:endParaRPr lang="zh-HK" altLang="en-US" sz="2400" b="1" dirty="0">
                        <a:latin typeface="Arial" panose="020B0604020202020204" pitchFamily="34" charset="0"/>
                        <a:cs typeface="Arial" panose="020B0604020202020204" pitchFamily="34" charset="0"/>
                      </a:endParaRPr>
                    </a:p>
                  </a:txBody>
                  <a:tcPr marL="91444" marR="91444" marT="45722" marB="45722"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tc>
                  <a:txBody>
                    <a:bodyPr/>
                    <a:lstStyle/>
                    <a:p>
                      <a:pPr algn="ctr"/>
                      <a:endParaRPr lang="zh-HK" altLang="en-US" sz="2400" dirty="0">
                        <a:latin typeface="Arial" panose="020B0604020202020204" pitchFamily="34" charset="0"/>
                        <a:cs typeface="Arial" panose="020B0604020202020204" pitchFamily="34" charset="0"/>
                      </a:endParaRPr>
                    </a:p>
                  </a:txBody>
                  <a:tcPr marL="91444" marR="91444" marT="45722" marB="45722"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tc>
                  <a:txBody>
                    <a:bodyPr/>
                    <a:lstStyle/>
                    <a:p>
                      <a:pPr algn="l"/>
                      <a:endParaRPr lang="zh-HK" altLang="en-US" sz="2400" dirty="0">
                        <a:latin typeface="Arial" panose="020B0604020202020204" pitchFamily="34" charset="0"/>
                        <a:cs typeface="Arial" panose="020B0604020202020204" pitchFamily="34" charset="0"/>
                      </a:endParaRPr>
                    </a:p>
                  </a:txBody>
                  <a:tcPr marL="91444" marR="91444" marT="45722" marB="45722"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1188976">
                <a:tc>
                  <a:txBody>
                    <a:bodyPr/>
                    <a:lstStyle/>
                    <a:p>
                      <a:pPr algn="l"/>
                      <a:endParaRPr lang="zh-HK" altLang="en-US" sz="2400" b="1" dirty="0">
                        <a:latin typeface="Arial" panose="020B0604020202020204" pitchFamily="34" charset="0"/>
                        <a:cs typeface="Arial" panose="020B0604020202020204" pitchFamily="34" charset="0"/>
                      </a:endParaRPr>
                    </a:p>
                  </a:txBody>
                  <a:tcPr marL="91444" marR="91444" marT="45722" marB="45722"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tc>
                  <a:txBody>
                    <a:bodyPr/>
                    <a:lstStyle/>
                    <a:p>
                      <a:pPr algn="ctr"/>
                      <a:endParaRPr lang="zh-HK" altLang="en-US" sz="2400" dirty="0">
                        <a:latin typeface="Arial" panose="020B0604020202020204" pitchFamily="34" charset="0"/>
                        <a:cs typeface="Arial" panose="020B0604020202020204" pitchFamily="34" charset="0"/>
                      </a:endParaRPr>
                    </a:p>
                  </a:txBody>
                  <a:tcPr marL="91444" marR="91444" marT="45722" marB="45722"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tc>
                  <a:txBody>
                    <a:bodyPr/>
                    <a:lstStyle/>
                    <a:p>
                      <a:pPr algn="l"/>
                      <a:endParaRPr lang="en-US" altLang="zh-HK" sz="2400" dirty="0" smtClean="0">
                        <a:latin typeface="Arial" panose="020B0604020202020204" pitchFamily="34" charset="0"/>
                        <a:cs typeface="Arial" panose="020B0604020202020204" pitchFamily="34" charset="0"/>
                      </a:endParaRPr>
                    </a:p>
                  </a:txBody>
                  <a:tcPr marL="91444" marR="91444" marT="45722" marB="45722">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1188976">
                <a:tc>
                  <a:txBody>
                    <a:bodyPr/>
                    <a:lstStyle/>
                    <a:p>
                      <a:pPr algn="l"/>
                      <a:endParaRPr lang="zh-HK" altLang="en-US" sz="2400" b="1" dirty="0">
                        <a:latin typeface="Arial" panose="020B0604020202020204" pitchFamily="34" charset="0"/>
                        <a:cs typeface="Arial" panose="020B0604020202020204" pitchFamily="34" charset="0"/>
                      </a:endParaRPr>
                    </a:p>
                  </a:txBody>
                  <a:tcPr marL="91444" marR="91444" marT="45721" marB="45721"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tc>
                  <a:txBody>
                    <a:bodyPr/>
                    <a:lstStyle/>
                    <a:p>
                      <a:pPr algn="ctr"/>
                      <a:endParaRPr lang="zh-HK" altLang="en-US" sz="2400" dirty="0">
                        <a:latin typeface="Arial" panose="020B0604020202020204" pitchFamily="34" charset="0"/>
                        <a:cs typeface="Arial" panose="020B0604020202020204" pitchFamily="34" charset="0"/>
                      </a:endParaRPr>
                    </a:p>
                  </a:txBody>
                  <a:tcPr marL="91444" marR="91444" marT="45721" marB="45721"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tc>
                  <a:txBody>
                    <a:bodyPr/>
                    <a:lstStyle/>
                    <a:p>
                      <a:pPr algn="l"/>
                      <a:endParaRPr lang="en-US" altLang="zh-HK" sz="2400" dirty="0" smtClean="0">
                        <a:latin typeface="Arial" panose="020B0604020202020204" pitchFamily="34" charset="0"/>
                        <a:cs typeface="Arial" panose="020B0604020202020204" pitchFamily="34" charset="0"/>
                      </a:endParaRPr>
                    </a:p>
                  </a:txBody>
                  <a:tcPr marL="91444" marR="91444" marT="45712" marB="45712" anchor="ctr">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solidFill>
                      <a:schemeClr val="bg1"/>
                    </a:solidFill>
                  </a:tcPr>
                </a:tc>
                <a:extLst>
                  <a:ext uri="{0D108BD9-81ED-4DB2-BD59-A6C34878D82A}">
                    <a16:rowId xmlns:a16="http://schemas.microsoft.com/office/drawing/2014/main" xmlns="" val="10004"/>
                  </a:ext>
                </a:extLst>
              </a:tr>
            </a:tbl>
          </a:graphicData>
        </a:graphic>
      </p:graphicFrame>
      <p:sp>
        <p:nvSpPr>
          <p:cNvPr id="6" name="Rectangle 38"/>
          <p:cNvSpPr>
            <a:spLocks noChangeArrowheads="1"/>
          </p:cNvSpPr>
          <p:nvPr/>
        </p:nvSpPr>
        <p:spPr bwMode="auto">
          <a:xfrm>
            <a:off x="182563" y="5297835"/>
            <a:ext cx="87788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檸檬酸</a:t>
            </a:r>
            <a:r>
              <a:rPr lang="zh-TW" altLang="en-US" sz="2800" b="1"/>
              <a:t>只能在有 </a:t>
            </a:r>
            <a:r>
              <a:rPr lang="zh-TW" altLang="en-US" sz="3200" b="1" u="sng">
                <a:solidFill>
                  <a:srgbClr val="FF0000"/>
                </a:solidFill>
              </a:rPr>
              <a:t>水 </a:t>
            </a:r>
            <a:r>
              <a:rPr lang="zh-TW" altLang="en-US" sz="2800" b="1"/>
              <a:t>的情況下</a:t>
            </a:r>
            <a:r>
              <a:rPr lang="zh-TW" altLang="en-US" sz="2800"/>
              <a:t>，才能展示酸性性質。</a:t>
            </a:r>
            <a:endParaRPr lang="zh-HK" altLang="en-US" sz="2800">
              <a:latin typeface="Arial" charset="0"/>
              <a:cs typeface="Arial" charset="0"/>
            </a:endParaRPr>
          </a:p>
        </p:txBody>
      </p:sp>
      <p:sp>
        <p:nvSpPr>
          <p:cNvPr id="24611" name="文字方塊 9"/>
          <p:cNvSpPr txBox="1">
            <a:spLocks noChangeArrowheads="1"/>
          </p:cNvSpPr>
          <p:nvPr/>
        </p:nvSpPr>
        <p:spPr bwMode="auto">
          <a:xfrm>
            <a:off x="303213" y="3734147"/>
            <a:ext cx="21637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400" b="1">
                <a:solidFill>
                  <a:srgbClr val="000000"/>
                </a:solidFill>
              </a:rPr>
              <a:t>與固態碳酸氫鈉的反應</a:t>
            </a:r>
            <a:endParaRPr lang="zh-HK" altLang="en-US" sz="2400" b="1">
              <a:latin typeface="Arial" charset="0"/>
              <a:cs typeface="Arial" charset="0"/>
            </a:endParaRPr>
          </a:p>
        </p:txBody>
      </p:sp>
      <p:sp>
        <p:nvSpPr>
          <p:cNvPr id="2" name="矩形 1"/>
          <p:cNvSpPr>
            <a:spLocks noChangeArrowheads="1"/>
          </p:cNvSpPr>
          <p:nvPr/>
        </p:nvSpPr>
        <p:spPr bwMode="auto">
          <a:xfrm>
            <a:off x="303213" y="987772"/>
            <a:ext cx="11080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400" b="1">
                <a:solidFill>
                  <a:srgbClr val="000000"/>
                </a:solidFill>
                <a:latin typeface="Arial" charset="0"/>
                <a:cs typeface="Arial" charset="0"/>
              </a:rPr>
              <a:t>導電性</a:t>
            </a:r>
            <a:endParaRPr lang="zh-HK" altLang="en-US" sz="2400" b="1">
              <a:latin typeface="Arial" charset="0"/>
              <a:cs typeface="Arial" charset="0"/>
            </a:endParaRPr>
          </a:p>
        </p:txBody>
      </p:sp>
      <p:sp>
        <p:nvSpPr>
          <p:cNvPr id="3" name="矩形 2"/>
          <p:cNvSpPr>
            <a:spLocks noChangeArrowheads="1"/>
          </p:cNvSpPr>
          <p:nvPr/>
        </p:nvSpPr>
        <p:spPr bwMode="auto">
          <a:xfrm>
            <a:off x="2795588" y="987772"/>
            <a:ext cx="14160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400">
                <a:solidFill>
                  <a:srgbClr val="000000"/>
                </a:solidFill>
                <a:latin typeface="Arial" charset="0"/>
                <a:cs typeface="Arial" charset="0"/>
              </a:rPr>
              <a:t>不會導電</a:t>
            </a:r>
            <a:endParaRPr lang="zh-HK" altLang="en-US" sz="2400">
              <a:latin typeface="Arial" charset="0"/>
              <a:cs typeface="Arial" charset="0"/>
            </a:endParaRPr>
          </a:p>
        </p:txBody>
      </p:sp>
      <p:sp>
        <p:nvSpPr>
          <p:cNvPr id="5" name="矩形 4"/>
          <p:cNvSpPr>
            <a:spLocks noChangeArrowheads="1"/>
          </p:cNvSpPr>
          <p:nvPr/>
        </p:nvSpPr>
        <p:spPr bwMode="auto">
          <a:xfrm>
            <a:off x="6135688" y="967135"/>
            <a:ext cx="11080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400">
                <a:solidFill>
                  <a:srgbClr val="000000"/>
                </a:solidFill>
                <a:latin typeface="Arial" charset="0"/>
                <a:cs typeface="Arial" charset="0"/>
              </a:rPr>
              <a:t>能導電</a:t>
            </a:r>
            <a:endParaRPr lang="zh-HK" altLang="en-US" sz="2400"/>
          </a:p>
        </p:txBody>
      </p:sp>
      <p:sp>
        <p:nvSpPr>
          <p:cNvPr id="7" name="矩形 6"/>
          <p:cNvSpPr>
            <a:spLocks noChangeArrowheads="1"/>
          </p:cNvSpPr>
          <p:nvPr/>
        </p:nvSpPr>
        <p:spPr bwMode="auto">
          <a:xfrm>
            <a:off x="303213" y="1508472"/>
            <a:ext cx="22240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400" b="1">
                <a:solidFill>
                  <a:srgbClr val="000000"/>
                </a:solidFill>
                <a:latin typeface="Arial" charset="0"/>
                <a:cs typeface="Arial" charset="0"/>
              </a:rPr>
              <a:t>與固態氧化銅</a:t>
            </a:r>
            <a:r>
              <a:rPr lang="en-US" altLang="zh-TW" sz="2400" b="1">
                <a:solidFill>
                  <a:srgbClr val="000000"/>
                </a:solidFill>
                <a:latin typeface="Arial" charset="0"/>
                <a:cs typeface="Arial" charset="0"/>
              </a:rPr>
              <a:t>(II) </a:t>
            </a:r>
            <a:r>
              <a:rPr lang="zh-TW" altLang="en-US" sz="2400" b="1">
                <a:solidFill>
                  <a:srgbClr val="000000"/>
                </a:solidFill>
                <a:latin typeface="Arial" charset="0"/>
                <a:cs typeface="Arial" charset="0"/>
              </a:rPr>
              <a:t>的反應</a:t>
            </a:r>
            <a:endParaRPr lang="zh-HK" altLang="en-US" sz="2400" b="1">
              <a:latin typeface="Arial" charset="0"/>
              <a:cs typeface="Arial" charset="0"/>
            </a:endParaRPr>
          </a:p>
        </p:txBody>
      </p:sp>
      <p:sp>
        <p:nvSpPr>
          <p:cNvPr id="8" name="矩形 7"/>
          <p:cNvSpPr>
            <a:spLocks noChangeArrowheads="1"/>
          </p:cNvSpPr>
          <p:nvPr/>
        </p:nvSpPr>
        <p:spPr bwMode="auto">
          <a:xfrm>
            <a:off x="2711450" y="1508472"/>
            <a:ext cx="16192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en-US" sz="2400">
                <a:solidFill>
                  <a:srgbClr val="000000"/>
                </a:solidFill>
                <a:latin typeface="Arial" charset="0"/>
                <a:cs typeface="Arial" charset="0"/>
              </a:rPr>
              <a:t>沒有可觀察的變化</a:t>
            </a:r>
            <a:endParaRPr lang="zh-HK" altLang="en-US" sz="2400">
              <a:latin typeface="Arial" charset="0"/>
              <a:cs typeface="Arial" charset="0"/>
            </a:endParaRPr>
          </a:p>
        </p:txBody>
      </p:sp>
      <p:sp>
        <p:nvSpPr>
          <p:cNvPr id="9" name="矩形 8"/>
          <p:cNvSpPr>
            <a:spLocks noChangeArrowheads="1"/>
          </p:cNvSpPr>
          <p:nvPr/>
        </p:nvSpPr>
        <p:spPr bwMode="auto">
          <a:xfrm>
            <a:off x="4527550" y="1694210"/>
            <a:ext cx="44942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400">
                <a:solidFill>
                  <a:srgbClr val="000000"/>
                </a:solidFill>
                <a:latin typeface="Arial" charset="0"/>
                <a:cs typeface="Arial" charset="0"/>
              </a:rPr>
              <a:t>混合物受熱後，溶液會變為藍色</a:t>
            </a:r>
            <a:endParaRPr lang="zh-HK" altLang="en-US" sz="2400">
              <a:latin typeface="Arial" charset="0"/>
              <a:cs typeface="Arial" charset="0"/>
            </a:endParaRPr>
          </a:p>
        </p:txBody>
      </p:sp>
      <p:sp>
        <p:nvSpPr>
          <p:cNvPr id="10" name="矩形 9"/>
          <p:cNvSpPr>
            <a:spLocks noChangeArrowheads="1"/>
          </p:cNvSpPr>
          <p:nvPr/>
        </p:nvSpPr>
        <p:spPr bwMode="auto">
          <a:xfrm>
            <a:off x="295275" y="2602260"/>
            <a:ext cx="22320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400" b="1">
                <a:solidFill>
                  <a:srgbClr val="000000"/>
                </a:solidFill>
                <a:latin typeface="Arial" charset="0"/>
                <a:cs typeface="Arial" charset="0"/>
              </a:rPr>
              <a:t>與無水碳酸鈉的反應</a:t>
            </a:r>
            <a:endParaRPr lang="zh-HK" altLang="en-US" sz="2400" b="1">
              <a:latin typeface="Arial" charset="0"/>
              <a:cs typeface="Arial" charset="0"/>
            </a:endParaRPr>
          </a:p>
        </p:txBody>
      </p:sp>
      <p:sp>
        <p:nvSpPr>
          <p:cNvPr id="11" name="矩形 10"/>
          <p:cNvSpPr>
            <a:spLocks noChangeArrowheads="1"/>
          </p:cNvSpPr>
          <p:nvPr/>
        </p:nvSpPr>
        <p:spPr bwMode="auto">
          <a:xfrm>
            <a:off x="2708275" y="2591147"/>
            <a:ext cx="172243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en-US" sz="2400">
                <a:solidFill>
                  <a:srgbClr val="000000"/>
                </a:solidFill>
                <a:latin typeface="Arial" charset="0"/>
                <a:cs typeface="Arial" charset="0"/>
              </a:rPr>
              <a:t>沒有可觀察的變化</a:t>
            </a:r>
            <a:endParaRPr lang="zh-HK" altLang="en-US" sz="2400">
              <a:latin typeface="Arial" charset="0"/>
              <a:cs typeface="Arial" charset="0"/>
            </a:endParaRPr>
          </a:p>
        </p:txBody>
      </p:sp>
      <p:sp>
        <p:nvSpPr>
          <p:cNvPr id="12" name="矩形 11"/>
          <p:cNvSpPr>
            <a:spLocks noChangeArrowheads="1"/>
          </p:cNvSpPr>
          <p:nvPr/>
        </p:nvSpPr>
        <p:spPr bwMode="auto">
          <a:xfrm>
            <a:off x="4510088" y="2410172"/>
            <a:ext cx="4572000" cy="1201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400">
                <a:solidFill>
                  <a:srgbClr val="000000"/>
                </a:solidFill>
                <a:latin typeface="Arial" charset="0"/>
                <a:cs typeface="Arial" charset="0"/>
              </a:rPr>
              <a:t>釋出無色的氣泡</a:t>
            </a:r>
            <a:r>
              <a:rPr lang="en-US" altLang="zh-TW" sz="2400">
                <a:solidFill>
                  <a:srgbClr val="000000"/>
                </a:solidFill>
                <a:latin typeface="Arial" charset="0"/>
                <a:cs typeface="Arial" charset="0"/>
              </a:rPr>
              <a:t> (</a:t>
            </a:r>
            <a:r>
              <a:rPr lang="zh-TW" altLang="en-US" sz="2400">
                <a:solidFill>
                  <a:srgbClr val="000000"/>
                </a:solidFill>
                <a:latin typeface="Arial" charset="0"/>
                <a:cs typeface="Arial" charset="0"/>
              </a:rPr>
              <a:t>二氧化碳</a:t>
            </a:r>
            <a:r>
              <a:rPr lang="en-US" altLang="zh-TW" sz="2400">
                <a:solidFill>
                  <a:srgbClr val="000000"/>
                </a:solidFill>
                <a:latin typeface="Arial" charset="0"/>
                <a:cs typeface="Arial" charset="0"/>
              </a:rPr>
              <a:t>)</a:t>
            </a:r>
          </a:p>
          <a:p>
            <a:pPr eaLnBrk="1" hangingPunct="1"/>
            <a:r>
              <a:rPr lang="en-US" altLang="zh-TW" sz="2400">
                <a:solidFill>
                  <a:srgbClr val="000000"/>
                </a:solidFill>
                <a:latin typeface="Arial" charset="0"/>
                <a:cs typeface="Arial" charset="0"/>
              </a:rPr>
              <a:t>CO</a:t>
            </a:r>
            <a:r>
              <a:rPr lang="en-US" altLang="zh-TW" sz="2400" baseline="-25000">
                <a:latin typeface="Arial" charset="0"/>
                <a:cs typeface="Arial" charset="0"/>
              </a:rPr>
              <a:t>3</a:t>
            </a:r>
            <a:r>
              <a:rPr lang="en-US" altLang="zh-HK" sz="2400" baseline="30000">
                <a:latin typeface="Arial" charset="0"/>
                <a:cs typeface="Arial" charset="0"/>
              </a:rPr>
              <a:t>2–</a:t>
            </a:r>
            <a:r>
              <a:rPr lang="en-US" altLang="zh-TW" sz="2400">
                <a:solidFill>
                  <a:srgbClr val="000000"/>
                </a:solidFill>
                <a:latin typeface="Arial" charset="0"/>
                <a:cs typeface="Arial" charset="0"/>
              </a:rPr>
              <a:t>(aq)</a:t>
            </a:r>
            <a:r>
              <a:rPr lang="en-US" altLang="zh-HK" sz="2400">
                <a:latin typeface="Arial" charset="0"/>
                <a:cs typeface="Arial" charset="0"/>
              </a:rPr>
              <a:t> + 2H</a:t>
            </a:r>
            <a:r>
              <a:rPr lang="en-US" altLang="zh-HK" sz="2400" baseline="30000">
                <a:latin typeface="Arial" charset="0"/>
                <a:cs typeface="Arial" charset="0"/>
              </a:rPr>
              <a:t>+</a:t>
            </a:r>
            <a:r>
              <a:rPr lang="en-US" altLang="zh-HK" sz="2400">
                <a:latin typeface="Arial" charset="0"/>
                <a:cs typeface="Arial" charset="0"/>
              </a:rPr>
              <a:t>(aq) </a:t>
            </a:r>
          </a:p>
          <a:p>
            <a:pPr eaLnBrk="1" hangingPunct="1"/>
            <a:r>
              <a:rPr lang="en-US" altLang="zh-TW" sz="2400">
                <a:latin typeface="Arial" charset="0"/>
                <a:cs typeface="Arial" charset="0"/>
                <a:sym typeface="Symbol" pitchFamily="18" charset="2"/>
              </a:rPr>
              <a:t> </a:t>
            </a:r>
            <a:r>
              <a:rPr lang="en-US" altLang="zh-HK" sz="2400">
                <a:latin typeface="Arial" charset="0"/>
                <a:cs typeface="Arial" charset="0"/>
              </a:rPr>
              <a:t>CO</a:t>
            </a:r>
            <a:r>
              <a:rPr lang="en-US" altLang="zh-HK" sz="2400" baseline="-25000">
                <a:latin typeface="Arial" charset="0"/>
                <a:cs typeface="Arial" charset="0"/>
              </a:rPr>
              <a:t>2</a:t>
            </a:r>
            <a:r>
              <a:rPr lang="en-US" altLang="zh-HK" sz="2400">
                <a:latin typeface="Arial" charset="0"/>
                <a:cs typeface="Arial" charset="0"/>
              </a:rPr>
              <a:t>(g) + H</a:t>
            </a:r>
            <a:r>
              <a:rPr lang="en-US" altLang="zh-HK" sz="2400" baseline="-25000">
                <a:latin typeface="Arial" charset="0"/>
                <a:cs typeface="Arial" charset="0"/>
              </a:rPr>
              <a:t>2</a:t>
            </a:r>
            <a:r>
              <a:rPr lang="en-US" altLang="zh-HK" sz="2400">
                <a:latin typeface="Arial" charset="0"/>
                <a:cs typeface="Arial" charset="0"/>
              </a:rPr>
              <a:t>O(l)</a:t>
            </a:r>
          </a:p>
        </p:txBody>
      </p:sp>
      <p:sp>
        <p:nvSpPr>
          <p:cNvPr id="13" name="矩形 12"/>
          <p:cNvSpPr>
            <a:spLocks noChangeArrowheads="1"/>
          </p:cNvSpPr>
          <p:nvPr/>
        </p:nvSpPr>
        <p:spPr bwMode="auto">
          <a:xfrm>
            <a:off x="2668588" y="3794472"/>
            <a:ext cx="17224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en-US" sz="2400">
                <a:solidFill>
                  <a:srgbClr val="000000"/>
                </a:solidFill>
              </a:rPr>
              <a:t>沒有可觀察的變化</a:t>
            </a:r>
            <a:endParaRPr lang="zh-HK" altLang="en-US" sz="2400">
              <a:latin typeface="Arial" charset="0"/>
              <a:cs typeface="Arial" charset="0"/>
            </a:endParaRPr>
          </a:p>
        </p:txBody>
      </p:sp>
      <p:sp>
        <p:nvSpPr>
          <p:cNvPr id="14" name="矩形 13"/>
          <p:cNvSpPr>
            <a:spLocks noChangeArrowheads="1"/>
          </p:cNvSpPr>
          <p:nvPr/>
        </p:nvSpPr>
        <p:spPr bwMode="auto">
          <a:xfrm>
            <a:off x="4510088" y="3613497"/>
            <a:ext cx="45720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400">
                <a:solidFill>
                  <a:srgbClr val="000000"/>
                </a:solidFill>
                <a:latin typeface="Arial" charset="0"/>
                <a:cs typeface="Arial" charset="0"/>
              </a:rPr>
              <a:t>釋出無色的氣泡 </a:t>
            </a:r>
            <a:r>
              <a:rPr lang="en-US" altLang="zh-TW" sz="2400">
                <a:solidFill>
                  <a:srgbClr val="000000"/>
                </a:solidFill>
                <a:latin typeface="Arial" charset="0"/>
                <a:cs typeface="Arial" charset="0"/>
              </a:rPr>
              <a:t>(</a:t>
            </a:r>
            <a:r>
              <a:rPr lang="zh-TW" altLang="en-US" sz="2400">
                <a:solidFill>
                  <a:srgbClr val="000000"/>
                </a:solidFill>
                <a:latin typeface="Arial" charset="0"/>
                <a:cs typeface="Arial" charset="0"/>
              </a:rPr>
              <a:t>二氧化碳</a:t>
            </a:r>
            <a:r>
              <a:rPr lang="en-US" altLang="zh-TW" sz="2400">
                <a:solidFill>
                  <a:srgbClr val="000000"/>
                </a:solidFill>
                <a:latin typeface="Arial" charset="0"/>
                <a:cs typeface="Arial" charset="0"/>
              </a:rPr>
              <a:t>)</a:t>
            </a:r>
          </a:p>
          <a:p>
            <a:pPr eaLnBrk="1" hangingPunct="1"/>
            <a:r>
              <a:rPr lang="en-US" altLang="zh-TW" sz="2400">
                <a:solidFill>
                  <a:srgbClr val="000000"/>
                </a:solidFill>
                <a:latin typeface="Arial" charset="0"/>
                <a:cs typeface="Arial" charset="0"/>
              </a:rPr>
              <a:t>HCO</a:t>
            </a:r>
            <a:r>
              <a:rPr lang="en-US" altLang="zh-TW" sz="2400" baseline="-25000">
                <a:latin typeface="Arial" charset="0"/>
                <a:cs typeface="Arial" charset="0"/>
              </a:rPr>
              <a:t>3</a:t>
            </a:r>
            <a:r>
              <a:rPr lang="en-US" altLang="zh-HK" sz="2400" baseline="30000">
                <a:latin typeface="Arial" charset="0"/>
                <a:cs typeface="Arial" charset="0"/>
              </a:rPr>
              <a:t>–</a:t>
            </a:r>
            <a:r>
              <a:rPr lang="en-US" altLang="zh-TW" sz="2400">
                <a:solidFill>
                  <a:srgbClr val="000000"/>
                </a:solidFill>
                <a:latin typeface="Arial" charset="0"/>
                <a:cs typeface="Arial" charset="0"/>
              </a:rPr>
              <a:t>(aq)</a:t>
            </a:r>
            <a:r>
              <a:rPr lang="en-US" altLang="zh-HK" sz="2400">
                <a:latin typeface="Arial" charset="0"/>
                <a:cs typeface="Arial" charset="0"/>
              </a:rPr>
              <a:t> + H</a:t>
            </a:r>
            <a:r>
              <a:rPr lang="en-US" altLang="zh-HK" sz="2400" baseline="30000">
                <a:latin typeface="Arial" charset="0"/>
                <a:cs typeface="Arial" charset="0"/>
              </a:rPr>
              <a:t>+</a:t>
            </a:r>
            <a:r>
              <a:rPr lang="en-US" altLang="zh-HK" sz="2400">
                <a:latin typeface="Arial" charset="0"/>
                <a:cs typeface="Arial" charset="0"/>
              </a:rPr>
              <a:t>(aq)</a:t>
            </a:r>
          </a:p>
          <a:p>
            <a:pPr eaLnBrk="1" hangingPunct="1"/>
            <a:r>
              <a:rPr lang="en-US" altLang="zh-TW" sz="2400">
                <a:latin typeface="Arial" charset="0"/>
                <a:cs typeface="Arial" charset="0"/>
                <a:sym typeface="Symbol" pitchFamily="18" charset="2"/>
              </a:rPr>
              <a:t> </a:t>
            </a:r>
            <a:r>
              <a:rPr lang="en-US" altLang="zh-HK" sz="2400">
                <a:latin typeface="Arial" charset="0"/>
                <a:cs typeface="Arial" charset="0"/>
              </a:rPr>
              <a:t>CO</a:t>
            </a:r>
            <a:r>
              <a:rPr lang="en-US" altLang="zh-HK" sz="2400" baseline="-25000">
                <a:latin typeface="Arial" charset="0"/>
                <a:cs typeface="Arial" charset="0"/>
              </a:rPr>
              <a:t>2</a:t>
            </a:r>
            <a:r>
              <a:rPr lang="en-US" altLang="zh-HK" sz="2400">
                <a:latin typeface="Arial" charset="0"/>
                <a:cs typeface="Arial" charset="0"/>
              </a:rPr>
              <a:t>(g) + H</a:t>
            </a:r>
            <a:r>
              <a:rPr lang="en-US" altLang="zh-HK" sz="2400" baseline="-25000">
                <a:latin typeface="Arial" charset="0"/>
                <a:cs typeface="Arial" charset="0"/>
              </a:rPr>
              <a:t>2</a:t>
            </a:r>
            <a:r>
              <a:rPr lang="en-US" altLang="zh-HK" sz="2400">
                <a:latin typeface="Arial" charset="0"/>
                <a:cs typeface="Arial" charset="0"/>
              </a:rPr>
              <a:t>O(l)</a:t>
            </a:r>
          </a:p>
        </p:txBody>
      </p:sp>
    </p:spTree>
    <p:extLst>
      <p:ext uri="{BB962C8B-B14F-4D97-AF65-F5344CB8AC3E}">
        <p14:creationId xmlns:p14="http://schemas.microsoft.com/office/powerpoint/2010/main" val="468344154"/>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38"/>
          <p:cNvSpPr>
            <a:spLocks noChangeArrowheads="1"/>
          </p:cNvSpPr>
          <p:nvPr/>
        </p:nvSpPr>
        <p:spPr bwMode="auto">
          <a:xfrm>
            <a:off x="450601" y="3630464"/>
            <a:ext cx="432752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過程稱為 </a:t>
            </a:r>
            <a:r>
              <a:rPr lang="zh-TW" altLang="en-US" sz="3200" b="1" u="sng">
                <a:solidFill>
                  <a:srgbClr val="FF0000"/>
                </a:solidFill>
              </a:rPr>
              <a:t>電離作用</a:t>
            </a:r>
            <a:r>
              <a:rPr lang="zh-HK" altLang="en-US" sz="2800"/>
              <a:t>。</a:t>
            </a:r>
            <a:endParaRPr lang="en-US" altLang="zh-TW" sz="2800">
              <a:latin typeface="Arial" charset="0"/>
            </a:endParaRPr>
          </a:p>
        </p:txBody>
      </p:sp>
      <p:sp>
        <p:nvSpPr>
          <p:cNvPr id="27656" name="Rectangle 38"/>
          <p:cNvSpPr>
            <a:spLocks noChangeArrowheads="1"/>
          </p:cNvSpPr>
          <p:nvPr/>
        </p:nvSpPr>
        <p:spPr bwMode="auto">
          <a:xfrm>
            <a:off x="450601" y="2031727"/>
            <a:ext cx="8297863"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當檸檬酸溶於水時，分子會在水中 </a:t>
            </a:r>
            <a:r>
              <a:rPr lang="zh-TW" altLang="en-US" sz="3200" b="1">
                <a:solidFill>
                  <a:srgbClr val="3399FF"/>
                </a:solidFill>
              </a:rPr>
              <a:t>電離</a:t>
            </a:r>
            <a:r>
              <a:rPr lang="zh-TW" altLang="en-US" sz="2800"/>
              <a:t>，生成 </a:t>
            </a:r>
            <a:r>
              <a:rPr lang="zh-TW" altLang="en-US" sz="3200" b="1" u="sng">
                <a:solidFill>
                  <a:srgbClr val="FF0000"/>
                </a:solidFill>
              </a:rPr>
              <a:t>氫離子  </a:t>
            </a:r>
            <a:r>
              <a:rPr lang="en-US" altLang="en-US" sz="3200" b="1" u="sng">
                <a:solidFill>
                  <a:srgbClr val="FF0000"/>
                </a:solidFill>
                <a:latin typeface="Arial" charset="0"/>
              </a:rPr>
              <a:t>H</a:t>
            </a:r>
            <a:r>
              <a:rPr lang="en-US" altLang="zh-HK" sz="3200" b="1" u="sng" baseline="30000">
                <a:solidFill>
                  <a:srgbClr val="FF0000"/>
                </a:solidFill>
                <a:latin typeface="Arial" charset="0"/>
                <a:cs typeface="Arial" charset="0"/>
              </a:rPr>
              <a:t>+</a:t>
            </a:r>
            <a:r>
              <a:rPr lang="en-US" altLang="en-US" sz="3200" b="1" u="sng">
                <a:solidFill>
                  <a:srgbClr val="FF0000"/>
                </a:solidFill>
                <a:latin typeface="Arial" charset="0"/>
              </a:rPr>
              <a:t>(aq)</a:t>
            </a:r>
            <a:r>
              <a:rPr lang="zh-TW" altLang="en-US" sz="2800"/>
              <a:t>。</a:t>
            </a:r>
            <a:endParaRPr lang="en-US" altLang="zh-TW" sz="2800">
              <a:latin typeface="Arial" charset="0"/>
            </a:endParaRPr>
          </a:p>
        </p:txBody>
      </p:sp>
      <p:grpSp>
        <p:nvGrpSpPr>
          <p:cNvPr id="2" name="群組 11"/>
          <p:cNvGrpSpPr>
            <a:grpSpLocks/>
          </p:cNvGrpSpPr>
          <p:nvPr/>
        </p:nvGrpSpPr>
        <p:grpSpPr bwMode="auto">
          <a:xfrm>
            <a:off x="2088901" y="4381351"/>
            <a:ext cx="5953125" cy="631825"/>
            <a:chOff x="1849055" y="5122020"/>
            <a:chExt cx="5952499" cy="631305"/>
          </a:xfrm>
        </p:grpSpPr>
        <p:grpSp>
          <p:nvGrpSpPr>
            <p:cNvPr id="27658" name="群組 12"/>
            <p:cNvGrpSpPr>
              <a:grpSpLocks/>
            </p:cNvGrpSpPr>
            <p:nvPr/>
          </p:nvGrpSpPr>
          <p:grpSpPr bwMode="auto">
            <a:xfrm>
              <a:off x="1849055" y="5122020"/>
              <a:ext cx="5952499" cy="631305"/>
              <a:chOff x="1849055" y="5092981"/>
              <a:chExt cx="5952499" cy="631305"/>
            </a:xfrm>
          </p:grpSpPr>
          <p:sp>
            <p:nvSpPr>
              <p:cNvPr id="27660" name="Rectangle 8"/>
              <p:cNvSpPr>
                <a:spLocks noChangeArrowheads="1"/>
              </p:cNvSpPr>
              <p:nvPr/>
            </p:nvSpPr>
            <p:spPr bwMode="auto">
              <a:xfrm>
                <a:off x="1849055" y="5205601"/>
                <a:ext cx="5952499" cy="518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800"/>
                  <a:t>檸檬酸 </a:t>
                </a:r>
                <a:r>
                  <a:rPr lang="zh-TW" altLang="en-US" sz="2800"/>
                  <a:t>                  </a:t>
                </a:r>
                <a:r>
                  <a:rPr lang="en-US" altLang="en-US" sz="2800">
                    <a:latin typeface="Arial" charset="0"/>
                  </a:rPr>
                  <a:t>H</a:t>
                </a:r>
                <a:r>
                  <a:rPr lang="en-US" altLang="zh-HK" sz="2800" baseline="30000">
                    <a:latin typeface="Arial" charset="0"/>
                    <a:cs typeface="Arial" charset="0"/>
                  </a:rPr>
                  <a:t>+</a:t>
                </a:r>
                <a:r>
                  <a:rPr lang="en-US" altLang="zh-HK" sz="2800"/>
                  <a:t> + </a:t>
                </a:r>
                <a:r>
                  <a:rPr lang="zh-HK" altLang="en-US" sz="2800"/>
                  <a:t>檸檬酸根離子</a:t>
                </a:r>
                <a:endParaRPr lang="en-US" altLang="zh-TW" sz="2800">
                  <a:latin typeface="Arial" charset="0"/>
                </a:endParaRPr>
              </a:p>
            </p:txBody>
          </p:sp>
          <p:sp>
            <p:nvSpPr>
              <p:cNvPr id="27661" name="Rectangle 8"/>
              <p:cNvSpPr>
                <a:spLocks noChangeArrowheads="1"/>
              </p:cNvSpPr>
              <p:nvPr/>
            </p:nvSpPr>
            <p:spPr bwMode="auto">
              <a:xfrm>
                <a:off x="3712584" y="5092981"/>
                <a:ext cx="573027" cy="396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水</a:t>
                </a:r>
                <a:endParaRPr lang="en-US" altLang="zh-TW" sz="2000">
                  <a:latin typeface="Arial" charset="0"/>
                </a:endParaRPr>
              </a:p>
            </p:txBody>
          </p:sp>
        </p:grpSp>
        <p:cxnSp>
          <p:nvCxnSpPr>
            <p:cNvPr id="19" name="直線單箭頭接點 18"/>
            <p:cNvCxnSpPr/>
            <p:nvPr/>
          </p:nvCxnSpPr>
          <p:spPr>
            <a:xfrm>
              <a:off x="3350672" y="5513810"/>
              <a:ext cx="1187325"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grpSp>
      <p:sp>
        <p:nvSpPr>
          <p:cNvPr id="14" name="Rectangle 6"/>
          <p:cNvSpPr>
            <a:spLocks noChangeArrowheads="1"/>
          </p:cNvSpPr>
          <p:nvPr/>
        </p:nvSpPr>
        <p:spPr bwMode="auto">
          <a:xfrm>
            <a:off x="450601" y="595437"/>
            <a:ext cx="408940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a:solidFill>
                  <a:srgbClr val="CC0000"/>
                </a:solidFill>
                <a:cs typeface="Arial" charset="0"/>
              </a:rPr>
              <a:t>酸在水中的電離作用</a:t>
            </a:r>
            <a:endParaRPr kumimoji="0" lang="en-US" altLang="zh-TW" sz="3200" b="1" dirty="0">
              <a:solidFill>
                <a:srgbClr val="CC0000"/>
              </a:solidFill>
              <a:cs typeface="Arial" charset="0"/>
            </a:endParaRPr>
          </a:p>
        </p:txBody>
      </p:sp>
    </p:spTree>
    <p:extLst>
      <p:ext uri="{BB962C8B-B14F-4D97-AF65-F5344CB8AC3E}">
        <p14:creationId xmlns:p14="http://schemas.microsoft.com/office/powerpoint/2010/main" val="3809998423"/>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a:spLocks noChangeArrowheads="1"/>
          </p:cNvSpPr>
          <p:nvPr/>
        </p:nvSpPr>
        <p:spPr bwMode="auto">
          <a:xfrm>
            <a:off x="179388" y="187325"/>
            <a:ext cx="7278687"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ea typeface="新細明體" panose="02020500000000000000" pitchFamily="18" charset="-120"/>
              </a:rPr>
              <a:t>氯化氫、硫酸和硝酸在水中的電離作用</a:t>
            </a:r>
            <a:endParaRPr lang="en-US" altLang="zh-TW" sz="3200" b="1" dirty="0">
              <a:solidFill>
                <a:srgbClr val="CC0066"/>
              </a:solidFill>
              <a:latin typeface="+mj-lt"/>
              <a:ea typeface="新細明體" panose="02020500000000000000" pitchFamily="18" charset="-120"/>
            </a:endParaRPr>
          </a:p>
        </p:txBody>
      </p:sp>
      <p:sp>
        <p:nvSpPr>
          <p:cNvPr id="7" name="Rectangle 38"/>
          <p:cNvSpPr>
            <a:spLocks noChangeArrowheads="1"/>
          </p:cNvSpPr>
          <p:nvPr/>
        </p:nvSpPr>
        <p:spPr bwMode="auto">
          <a:xfrm>
            <a:off x="182563" y="1032917"/>
            <a:ext cx="87137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dirty="0"/>
              <a:t>氯化氫</a:t>
            </a:r>
            <a:r>
              <a:rPr lang="zh-TW" altLang="en-US" sz="2800" dirty="0"/>
              <a:t>是由氯化氫分子所組成的共價化合</a:t>
            </a:r>
            <a:r>
              <a:rPr lang="zh-HK" altLang="en-US" sz="2800" dirty="0"/>
              <a:t>物。</a:t>
            </a:r>
            <a:endParaRPr lang="en-US" altLang="zh-TW" sz="2800" dirty="0">
              <a:latin typeface="Arial" charset="0"/>
            </a:endParaRPr>
          </a:p>
        </p:txBody>
      </p:sp>
      <p:sp>
        <p:nvSpPr>
          <p:cNvPr id="8" name="Rectangle 38"/>
          <p:cNvSpPr>
            <a:spLocks noChangeArrowheads="1"/>
          </p:cNvSpPr>
          <p:nvPr/>
        </p:nvSpPr>
        <p:spPr bwMode="auto">
          <a:xfrm>
            <a:off x="182563" y="1703015"/>
            <a:ext cx="87137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氯化氫氣體溶於水時，氯化氫分子便會在水中</a:t>
            </a:r>
            <a:r>
              <a:rPr lang="zh-TW" altLang="en-US" sz="3200" b="1" dirty="0">
                <a:solidFill>
                  <a:srgbClr val="00B0F0"/>
                </a:solidFill>
              </a:rPr>
              <a:t>電離</a:t>
            </a:r>
            <a:r>
              <a:rPr lang="zh-TW" altLang="en-US" sz="2800" dirty="0"/>
              <a:t>，生成 </a:t>
            </a:r>
            <a:r>
              <a:rPr lang="zh-TW" altLang="en-US" sz="3200" b="1" dirty="0">
                <a:solidFill>
                  <a:srgbClr val="00B0F0"/>
                </a:solidFill>
              </a:rPr>
              <a:t>氫離子 </a:t>
            </a:r>
            <a:r>
              <a:rPr lang="en-US" altLang="en-US" sz="3200" b="1" dirty="0">
                <a:solidFill>
                  <a:srgbClr val="00B0F0"/>
                </a:solidFill>
                <a:latin typeface="Arial" charset="0"/>
              </a:rPr>
              <a:t>H</a:t>
            </a:r>
            <a:r>
              <a:rPr lang="en-US" altLang="zh-HK" sz="3200" b="1" baseline="30000" dirty="0">
                <a:solidFill>
                  <a:srgbClr val="00B0F0"/>
                </a:solidFill>
                <a:latin typeface="Arial" charset="0"/>
                <a:cs typeface="Arial" charset="0"/>
              </a:rPr>
              <a:t>+</a:t>
            </a:r>
            <a:r>
              <a:rPr lang="en-US" altLang="en-US" sz="3200" b="1" dirty="0">
                <a:solidFill>
                  <a:srgbClr val="00B0F0"/>
                </a:solidFill>
                <a:latin typeface="Arial" charset="0"/>
              </a:rPr>
              <a:t>(</a:t>
            </a:r>
            <a:r>
              <a:rPr lang="en-US" altLang="en-US" sz="3200" b="1" dirty="0" err="1">
                <a:solidFill>
                  <a:srgbClr val="00B0F0"/>
                </a:solidFill>
                <a:latin typeface="Arial" charset="0"/>
              </a:rPr>
              <a:t>aq</a:t>
            </a:r>
            <a:r>
              <a:rPr lang="en-US" altLang="en-US" sz="3200" b="1" dirty="0">
                <a:solidFill>
                  <a:srgbClr val="00B0F0"/>
                </a:solidFill>
                <a:latin typeface="Arial" charset="0"/>
              </a:rPr>
              <a:t>)</a:t>
            </a:r>
            <a:r>
              <a:rPr lang="zh-TW" altLang="en-US" sz="2800" dirty="0"/>
              <a:t>。</a:t>
            </a:r>
            <a:endParaRPr lang="en-US" altLang="zh-TW" sz="2800" dirty="0">
              <a:latin typeface="Arial" charset="0"/>
            </a:endParaRPr>
          </a:p>
        </p:txBody>
      </p:sp>
      <p:grpSp>
        <p:nvGrpSpPr>
          <p:cNvPr id="2" name="群組 8"/>
          <p:cNvGrpSpPr>
            <a:grpSpLocks/>
          </p:cNvGrpSpPr>
          <p:nvPr/>
        </p:nvGrpSpPr>
        <p:grpSpPr bwMode="auto">
          <a:xfrm>
            <a:off x="1835696" y="2702942"/>
            <a:ext cx="5999162" cy="654050"/>
            <a:chOff x="1621241" y="5121649"/>
            <a:chExt cx="6001138" cy="653820"/>
          </a:xfrm>
        </p:grpSpPr>
        <p:grpSp>
          <p:nvGrpSpPr>
            <p:cNvPr id="29711" name="群組 9"/>
            <p:cNvGrpSpPr>
              <a:grpSpLocks/>
            </p:cNvGrpSpPr>
            <p:nvPr/>
          </p:nvGrpSpPr>
          <p:grpSpPr bwMode="auto">
            <a:xfrm>
              <a:off x="1621241" y="5121649"/>
              <a:ext cx="6001138" cy="653820"/>
              <a:chOff x="1621241" y="5092610"/>
              <a:chExt cx="6001138" cy="653820"/>
            </a:xfrm>
          </p:grpSpPr>
          <p:sp>
            <p:nvSpPr>
              <p:cNvPr id="29713" name="Rectangle 8"/>
              <p:cNvSpPr>
                <a:spLocks noChangeArrowheads="1"/>
              </p:cNvSpPr>
              <p:nvPr/>
            </p:nvSpPr>
            <p:spPr bwMode="auto">
              <a:xfrm>
                <a:off x="1621241" y="5223160"/>
                <a:ext cx="6001138" cy="523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latin typeface="Arial" charset="0"/>
                  </a:rPr>
                  <a:t>HCl(g)                    H</a:t>
                </a:r>
                <a:r>
                  <a:rPr lang="en-US" altLang="zh-HK" sz="2800" baseline="30000">
                    <a:latin typeface="Arial" charset="0"/>
                    <a:cs typeface="Arial" charset="0"/>
                  </a:rPr>
                  <a:t>+</a:t>
                </a:r>
                <a:r>
                  <a:rPr lang="en-US" altLang="zh-TW" sz="2800">
                    <a:latin typeface="Arial" charset="0"/>
                  </a:rPr>
                  <a:t>(aq) + Cl</a:t>
                </a:r>
                <a:r>
                  <a:rPr lang="en-US" altLang="zh-HK" sz="2800" baseline="30000">
                    <a:latin typeface="Arial" charset="0"/>
                    <a:cs typeface="Arial" charset="0"/>
                  </a:rPr>
                  <a:t>–</a:t>
                </a:r>
                <a:r>
                  <a:rPr lang="en-US" altLang="zh-TW" sz="2800">
                    <a:latin typeface="Arial" charset="0"/>
                  </a:rPr>
                  <a:t>(aq)</a:t>
                </a:r>
              </a:p>
            </p:txBody>
          </p:sp>
          <p:sp>
            <p:nvSpPr>
              <p:cNvPr id="29714" name="Rectangle 8"/>
              <p:cNvSpPr>
                <a:spLocks noChangeArrowheads="1"/>
              </p:cNvSpPr>
              <p:nvPr/>
            </p:nvSpPr>
            <p:spPr bwMode="auto">
              <a:xfrm>
                <a:off x="3449958" y="5092610"/>
                <a:ext cx="623865" cy="400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水</a:t>
                </a:r>
                <a:endParaRPr lang="en-US" altLang="zh-TW" sz="2000">
                  <a:latin typeface="Arial" charset="0"/>
                </a:endParaRPr>
              </a:p>
            </p:txBody>
          </p:sp>
        </p:grpSp>
        <p:cxnSp>
          <p:nvCxnSpPr>
            <p:cNvPr id="11" name="直線單箭頭接點 10"/>
            <p:cNvCxnSpPr/>
            <p:nvPr/>
          </p:nvCxnSpPr>
          <p:spPr>
            <a:xfrm>
              <a:off x="2974237" y="5513623"/>
              <a:ext cx="1503857"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grpSp>
      <p:sp>
        <p:nvSpPr>
          <p:cNvPr id="26630" name="Rectangle 8"/>
          <p:cNvSpPr>
            <a:spLocks noChangeArrowheads="1"/>
          </p:cNvSpPr>
          <p:nvPr/>
        </p:nvSpPr>
        <p:spPr bwMode="auto">
          <a:xfrm>
            <a:off x="6174259" y="3969593"/>
            <a:ext cx="10620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rPr>
              <a:t>H</a:t>
            </a:r>
            <a:r>
              <a:rPr lang="en-US" altLang="zh-HK" sz="2000" baseline="30000">
                <a:latin typeface="Arial" charset="0"/>
                <a:cs typeface="Arial" charset="0"/>
              </a:rPr>
              <a:t>+</a:t>
            </a:r>
            <a:r>
              <a:rPr lang="zh-TW" altLang="en-US" sz="2000" baseline="30000">
                <a:latin typeface="Arial" charset="0"/>
                <a:cs typeface="Arial" charset="0"/>
              </a:rPr>
              <a:t> </a:t>
            </a:r>
            <a:r>
              <a:rPr lang="zh-HK" altLang="en-US" sz="2000"/>
              <a:t>離子</a:t>
            </a:r>
            <a:endParaRPr lang="en-US" altLang="zh-TW" sz="2000">
              <a:latin typeface="Arial" charset="0"/>
            </a:endParaRPr>
          </a:p>
        </p:txBody>
      </p:sp>
      <p:sp>
        <p:nvSpPr>
          <p:cNvPr id="26631" name="Rectangle 8"/>
          <p:cNvSpPr>
            <a:spLocks noChangeArrowheads="1"/>
          </p:cNvSpPr>
          <p:nvPr/>
        </p:nvSpPr>
        <p:spPr bwMode="auto">
          <a:xfrm>
            <a:off x="4102571" y="3769568"/>
            <a:ext cx="11731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rPr>
              <a:t>Cl</a:t>
            </a:r>
            <a:r>
              <a:rPr lang="en-US" altLang="zh-HK" sz="2000" baseline="30000">
                <a:latin typeface="Arial" charset="0"/>
                <a:cs typeface="Arial" charset="0"/>
              </a:rPr>
              <a:t>–</a:t>
            </a:r>
            <a:r>
              <a:rPr lang="zh-TW" altLang="en-US" sz="2000" baseline="30000">
                <a:latin typeface="Arial" charset="0"/>
                <a:cs typeface="Arial" charset="0"/>
              </a:rPr>
              <a:t> </a:t>
            </a:r>
            <a:r>
              <a:rPr lang="zh-HK" altLang="en-US" sz="2000"/>
              <a:t>離子</a:t>
            </a:r>
            <a:endParaRPr lang="en-US" altLang="zh-TW" sz="2000">
              <a:latin typeface="Arial" charset="0"/>
            </a:endParaRPr>
          </a:p>
        </p:txBody>
      </p:sp>
      <p:pic>
        <p:nvPicPr>
          <p:cNvPr id="26634"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3071" y="4101355"/>
            <a:ext cx="2468563" cy="264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5" name="Picture 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7696" y="4988768"/>
            <a:ext cx="1811338" cy="136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6" name="Picture 2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42246" y="4261693"/>
            <a:ext cx="2633663" cy="221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 name="直線接點 17"/>
          <p:cNvCxnSpPr/>
          <p:nvPr/>
        </p:nvCxnSpPr>
        <p:spPr bwMode="auto">
          <a:xfrm flipV="1">
            <a:off x="6317134" y="4337893"/>
            <a:ext cx="209550" cy="542925"/>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9" name="直線接點 18"/>
          <p:cNvCxnSpPr/>
          <p:nvPr/>
        </p:nvCxnSpPr>
        <p:spPr bwMode="auto">
          <a:xfrm flipH="1" flipV="1">
            <a:off x="4643909" y="4169618"/>
            <a:ext cx="390525" cy="398462"/>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011482463"/>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38"/>
          <p:cNvSpPr>
            <a:spLocks noChangeArrowheads="1"/>
          </p:cNvSpPr>
          <p:nvPr/>
        </p:nvSpPr>
        <p:spPr bwMode="auto">
          <a:xfrm>
            <a:off x="250701" y="933549"/>
            <a:ext cx="871378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latin typeface="Arial" charset="0"/>
              </a:rPr>
              <a:t>純硫酸和純硝酸</a:t>
            </a:r>
            <a:r>
              <a:rPr lang="zh-TW" altLang="en-US" sz="2800"/>
              <a:t>分別是由硫酸分子和硝酸分子組成的共價化合物。</a:t>
            </a:r>
            <a:endParaRPr lang="en-US" altLang="zh-TW" sz="2800">
              <a:latin typeface="Arial" charset="0"/>
            </a:endParaRPr>
          </a:p>
        </p:txBody>
      </p:sp>
      <p:sp>
        <p:nvSpPr>
          <p:cNvPr id="7" name="Rectangle 38"/>
          <p:cNvSpPr>
            <a:spLocks noChangeArrowheads="1"/>
          </p:cNvSpPr>
          <p:nvPr/>
        </p:nvSpPr>
        <p:spPr bwMode="auto">
          <a:xfrm>
            <a:off x="252288" y="2206724"/>
            <a:ext cx="81915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當它們溶於水後，分子便會在水中電離，生成 </a:t>
            </a:r>
            <a:r>
              <a:rPr lang="zh-HK" altLang="en-US" sz="3200" b="1">
                <a:solidFill>
                  <a:srgbClr val="00B0F0"/>
                </a:solidFill>
              </a:rPr>
              <a:t>氫離子</a:t>
            </a:r>
            <a:r>
              <a:rPr lang="zh-TW" altLang="en-US" sz="3200" b="1">
                <a:solidFill>
                  <a:srgbClr val="00B0F0"/>
                </a:solidFill>
                <a:latin typeface="Arial" charset="0"/>
              </a:rPr>
              <a:t> </a:t>
            </a:r>
            <a:r>
              <a:rPr lang="en-US" altLang="en-US" sz="3200" b="1">
                <a:solidFill>
                  <a:srgbClr val="00B0F0"/>
                </a:solidFill>
                <a:latin typeface="Arial" charset="0"/>
              </a:rPr>
              <a:t>H</a:t>
            </a:r>
            <a:r>
              <a:rPr lang="en-US" altLang="zh-HK" sz="3200" b="1" baseline="30000">
                <a:solidFill>
                  <a:srgbClr val="00B0F0"/>
                </a:solidFill>
                <a:latin typeface="Arial" charset="0"/>
                <a:cs typeface="Arial" charset="0"/>
              </a:rPr>
              <a:t>+</a:t>
            </a:r>
            <a:r>
              <a:rPr lang="en-US" altLang="en-US" sz="3200" b="1">
                <a:solidFill>
                  <a:srgbClr val="00B0F0"/>
                </a:solidFill>
                <a:latin typeface="Arial" charset="0"/>
              </a:rPr>
              <a:t>(aq)</a:t>
            </a:r>
            <a:r>
              <a:rPr lang="en-US" altLang="en-US" sz="2800" b="1">
                <a:latin typeface="Arial" charset="0"/>
              </a:rPr>
              <a:t> </a:t>
            </a:r>
            <a:r>
              <a:rPr lang="zh-HK" altLang="en-US" sz="2800"/>
              <a:t>。</a:t>
            </a:r>
            <a:endParaRPr lang="en-US" altLang="zh-TW" sz="2800">
              <a:latin typeface="Arial" charset="0"/>
            </a:endParaRPr>
          </a:p>
        </p:txBody>
      </p:sp>
      <p:grpSp>
        <p:nvGrpSpPr>
          <p:cNvPr id="2" name="群組 8"/>
          <p:cNvGrpSpPr>
            <a:grpSpLocks/>
          </p:cNvGrpSpPr>
          <p:nvPr/>
        </p:nvGrpSpPr>
        <p:grpSpPr bwMode="auto">
          <a:xfrm>
            <a:off x="1715963" y="4710211"/>
            <a:ext cx="6192838" cy="735013"/>
            <a:chOff x="1469276" y="5040726"/>
            <a:chExt cx="6193183" cy="734723"/>
          </a:xfrm>
        </p:grpSpPr>
        <p:grpSp>
          <p:nvGrpSpPr>
            <p:cNvPr id="30731" name="群組 9"/>
            <p:cNvGrpSpPr>
              <a:grpSpLocks/>
            </p:cNvGrpSpPr>
            <p:nvPr/>
          </p:nvGrpSpPr>
          <p:grpSpPr bwMode="auto">
            <a:xfrm>
              <a:off x="1469276" y="5040726"/>
              <a:ext cx="6193183" cy="734723"/>
              <a:chOff x="1469276" y="5011687"/>
              <a:chExt cx="6193183" cy="734723"/>
            </a:xfrm>
          </p:grpSpPr>
          <p:sp>
            <p:nvSpPr>
              <p:cNvPr id="30733" name="Rectangle 8"/>
              <p:cNvSpPr>
                <a:spLocks noChangeArrowheads="1"/>
              </p:cNvSpPr>
              <p:nvPr/>
            </p:nvSpPr>
            <p:spPr bwMode="auto">
              <a:xfrm>
                <a:off x="1469276" y="5223160"/>
                <a:ext cx="6193183" cy="52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latin typeface="Arial" charset="0"/>
                  </a:rPr>
                  <a:t>HNO</a:t>
                </a:r>
                <a:r>
                  <a:rPr lang="en-US" altLang="zh-TW" sz="2800" baseline="-25000">
                    <a:latin typeface="Arial" charset="0"/>
                    <a:cs typeface="Arial" charset="0"/>
                  </a:rPr>
                  <a:t>3</a:t>
                </a:r>
                <a:r>
                  <a:rPr lang="en-US" altLang="zh-TW" sz="2800">
                    <a:latin typeface="Arial" charset="0"/>
                  </a:rPr>
                  <a:t>(</a:t>
                </a:r>
                <a:r>
                  <a:rPr lang="en-US" altLang="zh-TW" sz="2800">
                    <a:latin typeface="Arial" charset="0"/>
                    <a:cs typeface="Arial" charset="0"/>
                  </a:rPr>
                  <a:t>l</a:t>
                </a:r>
                <a:r>
                  <a:rPr lang="en-US" altLang="zh-TW" sz="2800">
                    <a:latin typeface="Arial" charset="0"/>
                  </a:rPr>
                  <a:t>)                   H</a:t>
                </a:r>
                <a:r>
                  <a:rPr lang="en-US" altLang="zh-HK" sz="2800" baseline="30000">
                    <a:latin typeface="Arial" charset="0"/>
                    <a:cs typeface="Arial" charset="0"/>
                  </a:rPr>
                  <a:t>+</a:t>
                </a:r>
                <a:r>
                  <a:rPr lang="en-US" altLang="zh-TW" sz="2800">
                    <a:latin typeface="Arial" charset="0"/>
                  </a:rPr>
                  <a:t>(aq) + NO</a:t>
                </a:r>
                <a:r>
                  <a:rPr lang="en-US" altLang="zh-TW" sz="2800" baseline="-25000">
                    <a:latin typeface="Arial" charset="0"/>
                    <a:cs typeface="Arial" charset="0"/>
                  </a:rPr>
                  <a:t>3</a:t>
                </a:r>
                <a:r>
                  <a:rPr lang="en-US" altLang="zh-HK" sz="2800" baseline="30000">
                    <a:latin typeface="Arial" charset="0"/>
                    <a:cs typeface="Arial" charset="0"/>
                  </a:rPr>
                  <a:t>–</a:t>
                </a:r>
                <a:r>
                  <a:rPr lang="en-US" altLang="zh-TW" sz="2800">
                    <a:latin typeface="Arial" charset="0"/>
                  </a:rPr>
                  <a:t>(aq)</a:t>
                </a:r>
              </a:p>
            </p:txBody>
          </p:sp>
          <p:sp>
            <p:nvSpPr>
              <p:cNvPr id="30734" name="Rectangle 8"/>
              <p:cNvSpPr>
                <a:spLocks noChangeArrowheads="1"/>
              </p:cNvSpPr>
              <p:nvPr/>
            </p:nvSpPr>
            <p:spPr bwMode="auto">
              <a:xfrm>
                <a:off x="3396145" y="5011687"/>
                <a:ext cx="623864" cy="4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水</a:t>
                </a:r>
                <a:endParaRPr lang="en-US" altLang="zh-TW" sz="2000">
                  <a:latin typeface="Arial" charset="0"/>
                </a:endParaRPr>
              </a:p>
            </p:txBody>
          </p:sp>
        </p:grpSp>
        <p:cxnSp>
          <p:nvCxnSpPr>
            <p:cNvPr id="11" name="直線單箭頭接點 10"/>
            <p:cNvCxnSpPr/>
            <p:nvPr/>
          </p:nvCxnSpPr>
          <p:spPr>
            <a:xfrm>
              <a:off x="2966372" y="5513614"/>
              <a:ext cx="1501859"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grpSp>
      <p:grpSp>
        <p:nvGrpSpPr>
          <p:cNvPr id="4" name="群組 13"/>
          <p:cNvGrpSpPr>
            <a:grpSpLocks/>
          </p:cNvGrpSpPr>
          <p:nvPr/>
        </p:nvGrpSpPr>
        <p:grpSpPr bwMode="auto">
          <a:xfrm>
            <a:off x="1588963" y="3627536"/>
            <a:ext cx="6854825" cy="735013"/>
            <a:chOff x="1349021" y="5040726"/>
            <a:chExt cx="6854046" cy="734487"/>
          </a:xfrm>
        </p:grpSpPr>
        <p:grpSp>
          <p:nvGrpSpPr>
            <p:cNvPr id="30727" name="群組 14"/>
            <p:cNvGrpSpPr>
              <a:grpSpLocks/>
            </p:cNvGrpSpPr>
            <p:nvPr/>
          </p:nvGrpSpPr>
          <p:grpSpPr bwMode="auto">
            <a:xfrm>
              <a:off x="1349021" y="5040726"/>
              <a:ext cx="6854046" cy="734487"/>
              <a:chOff x="1349021" y="5011687"/>
              <a:chExt cx="6854046" cy="734487"/>
            </a:xfrm>
          </p:grpSpPr>
          <p:sp>
            <p:nvSpPr>
              <p:cNvPr id="30729" name="Rectangle 8"/>
              <p:cNvSpPr>
                <a:spLocks noChangeArrowheads="1"/>
              </p:cNvSpPr>
              <p:nvPr/>
            </p:nvSpPr>
            <p:spPr bwMode="auto">
              <a:xfrm>
                <a:off x="1349021" y="5223160"/>
                <a:ext cx="6854046" cy="523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latin typeface="Arial" charset="0"/>
                  </a:rPr>
                  <a:t>H</a:t>
                </a:r>
                <a:r>
                  <a:rPr lang="en-US" altLang="zh-HK" sz="2800" baseline="-25000">
                    <a:latin typeface="Arial" charset="0"/>
                    <a:cs typeface="Arial" charset="0"/>
                  </a:rPr>
                  <a:t>2</a:t>
                </a:r>
                <a:r>
                  <a:rPr lang="en-US" altLang="zh-TW" sz="2800">
                    <a:latin typeface="Arial" charset="0"/>
                  </a:rPr>
                  <a:t>SO</a:t>
                </a:r>
                <a:r>
                  <a:rPr lang="en-US" altLang="zh-TW" sz="2800" baseline="-25000">
                    <a:latin typeface="Arial" charset="0"/>
                    <a:cs typeface="Arial" charset="0"/>
                  </a:rPr>
                  <a:t>4</a:t>
                </a:r>
                <a:r>
                  <a:rPr lang="en-US" altLang="zh-TW" sz="2800">
                    <a:latin typeface="Arial" charset="0"/>
                  </a:rPr>
                  <a:t>(</a:t>
                </a:r>
                <a:r>
                  <a:rPr lang="en-US" altLang="zh-TW" sz="2800">
                    <a:latin typeface="Arial" charset="0"/>
                    <a:cs typeface="Arial" charset="0"/>
                  </a:rPr>
                  <a:t>l</a:t>
                </a:r>
                <a:r>
                  <a:rPr lang="en-US" altLang="zh-TW" sz="2800">
                    <a:latin typeface="Arial" charset="0"/>
                  </a:rPr>
                  <a:t>)                    2H</a:t>
                </a:r>
                <a:r>
                  <a:rPr lang="en-US" altLang="zh-HK" sz="2800" baseline="30000">
                    <a:latin typeface="Arial" charset="0"/>
                    <a:cs typeface="Arial" charset="0"/>
                  </a:rPr>
                  <a:t>+</a:t>
                </a:r>
                <a:r>
                  <a:rPr lang="en-US" altLang="zh-TW" sz="2800">
                    <a:latin typeface="Arial" charset="0"/>
                  </a:rPr>
                  <a:t>(aq) + SO</a:t>
                </a:r>
                <a:r>
                  <a:rPr lang="en-US" altLang="zh-TW" sz="2800" baseline="-25000">
                    <a:latin typeface="Arial" charset="0"/>
                    <a:cs typeface="Arial" charset="0"/>
                  </a:rPr>
                  <a:t>4</a:t>
                </a:r>
                <a:r>
                  <a:rPr lang="en-US" altLang="zh-HK" sz="2800" baseline="30000">
                    <a:latin typeface="Arial" charset="0"/>
                    <a:cs typeface="Arial" charset="0"/>
                  </a:rPr>
                  <a:t>2–</a:t>
                </a:r>
                <a:r>
                  <a:rPr lang="en-US" altLang="zh-TW" sz="2800">
                    <a:latin typeface="Arial" charset="0"/>
                  </a:rPr>
                  <a:t>(aq)</a:t>
                </a:r>
              </a:p>
            </p:txBody>
          </p:sp>
          <p:sp>
            <p:nvSpPr>
              <p:cNvPr id="30730" name="Rectangle 8"/>
              <p:cNvSpPr>
                <a:spLocks noChangeArrowheads="1"/>
              </p:cNvSpPr>
              <p:nvPr/>
            </p:nvSpPr>
            <p:spPr bwMode="auto">
              <a:xfrm>
                <a:off x="3425190" y="5011687"/>
                <a:ext cx="608933" cy="400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水</a:t>
                </a:r>
                <a:endParaRPr lang="en-US" altLang="zh-TW" sz="2000">
                  <a:latin typeface="Arial" charset="0"/>
                </a:endParaRPr>
              </a:p>
            </p:txBody>
          </p:sp>
        </p:grpSp>
        <p:cxnSp>
          <p:nvCxnSpPr>
            <p:cNvPr id="16" name="直線單箭頭接點 15"/>
            <p:cNvCxnSpPr/>
            <p:nvPr/>
          </p:nvCxnSpPr>
          <p:spPr>
            <a:xfrm>
              <a:off x="2972849" y="5513462"/>
              <a:ext cx="1503191"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3479500483"/>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6"/>
          <p:cNvSpPr>
            <a:spLocks noChangeArrowheads="1"/>
          </p:cNvSpPr>
          <p:nvPr/>
        </p:nvSpPr>
        <p:spPr bwMode="auto">
          <a:xfrm>
            <a:off x="161925" y="482600"/>
            <a:ext cx="362902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酸的性質和氫離子</a:t>
            </a:r>
            <a:endParaRPr kumimoji="0" lang="en-US" altLang="zh-TW" sz="3200" b="1">
              <a:solidFill>
                <a:srgbClr val="CC0000"/>
              </a:solidFill>
              <a:cs typeface="Arial" charset="0"/>
            </a:endParaRPr>
          </a:p>
        </p:txBody>
      </p:sp>
      <p:grpSp>
        <p:nvGrpSpPr>
          <p:cNvPr id="2" name="Group 16"/>
          <p:cNvGrpSpPr>
            <a:grpSpLocks/>
          </p:cNvGrpSpPr>
          <p:nvPr/>
        </p:nvGrpSpPr>
        <p:grpSpPr bwMode="auto">
          <a:xfrm>
            <a:off x="793750" y="1838325"/>
            <a:ext cx="7450138" cy="1296988"/>
            <a:chOff x="158" y="663"/>
            <a:chExt cx="5352" cy="6139"/>
          </a:xfrm>
        </p:grpSpPr>
        <p:sp>
          <p:nvSpPr>
            <p:cNvPr id="31753" name="AutoShape 17"/>
            <p:cNvSpPr>
              <a:spLocks noChangeArrowheads="1"/>
            </p:cNvSpPr>
            <p:nvPr/>
          </p:nvSpPr>
          <p:spPr bwMode="auto">
            <a:xfrm>
              <a:off x="158" y="663"/>
              <a:ext cx="5352" cy="6139"/>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31754" name="Text Box 18"/>
            <p:cNvSpPr txBox="1">
              <a:spLocks noChangeArrowheads="1"/>
            </p:cNvSpPr>
            <p:nvPr/>
          </p:nvSpPr>
          <p:spPr bwMode="auto">
            <a:xfrm>
              <a:off x="294" y="1279"/>
              <a:ext cx="5172" cy="5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3200" b="1">
                  <a:solidFill>
                    <a:srgbClr val="00B0F0"/>
                  </a:solidFill>
                </a:rPr>
                <a:t>酸</a:t>
              </a:r>
              <a:r>
                <a:rPr lang="zh-TW" altLang="en-US" sz="2800" b="1"/>
                <a:t> </a:t>
              </a:r>
              <a:r>
                <a:rPr lang="zh-TW" altLang="en-US" sz="2800"/>
                <a:t>是一種共價分子化合物，溶於水時會生成</a:t>
              </a:r>
              <a:r>
                <a:rPr lang="zh-TW" altLang="en-US" sz="3200" b="1">
                  <a:solidFill>
                    <a:srgbClr val="00B0F0"/>
                  </a:solidFill>
                </a:rPr>
                <a:t>氫離子 </a:t>
              </a:r>
              <a:r>
                <a:rPr lang="en-US" altLang="zh-TW" sz="3200" b="1">
                  <a:solidFill>
                    <a:srgbClr val="00B0F0"/>
                  </a:solidFill>
                  <a:latin typeface="Arial" charset="0"/>
                  <a:cs typeface="Arial" charset="0"/>
                </a:rPr>
                <a:t>H</a:t>
              </a:r>
              <a:r>
                <a:rPr lang="en-US" altLang="zh-HK" sz="3200" b="1" baseline="30000">
                  <a:solidFill>
                    <a:srgbClr val="00B0F0"/>
                  </a:solidFill>
                  <a:latin typeface="Arial" charset="0"/>
                  <a:cs typeface="Arial" charset="0"/>
                </a:rPr>
                <a:t>+</a:t>
              </a:r>
              <a:r>
                <a:rPr lang="en-US" altLang="zh-TW" sz="3200" b="1">
                  <a:solidFill>
                    <a:srgbClr val="00B0F0"/>
                  </a:solidFill>
                  <a:latin typeface="Arial" charset="0"/>
                  <a:cs typeface="Arial" charset="0"/>
                </a:rPr>
                <a:t>(aq)</a:t>
              </a:r>
              <a:r>
                <a:rPr lang="en-US" altLang="zh-TW" sz="2800" b="1">
                  <a:latin typeface="Arial" charset="0"/>
                  <a:cs typeface="Arial" charset="0"/>
                </a:rPr>
                <a:t> </a:t>
              </a:r>
              <a:r>
                <a:rPr lang="zh-TW" altLang="en-US" sz="2800"/>
                <a:t>為唯一的 </a:t>
              </a:r>
              <a:r>
                <a:rPr lang="zh-TW" altLang="en-US" sz="3200" b="1" u="sng">
                  <a:solidFill>
                    <a:srgbClr val="FF0000"/>
                  </a:solidFill>
                </a:rPr>
                <a:t>陽離子</a:t>
              </a:r>
              <a:r>
                <a:rPr lang="zh-TW" altLang="en-US" sz="2800"/>
                <a:t>。</a:t>
              </a:r>
              <a:endParaRPr lang="en-US" altLang="zh-TW" sz="2800"/>
            </a:p>
          </p:txBody>
        </p:sp>
      </p:grpSp>
      <p:sp>
        <p:nvSpPr>
          <p:cNvPr id="11" name="Rectangle 38"/>
          <p:cNvSpPr>
            <a:spLocks noChangeArrowheads="1"/>
          </p:cNvSpPr>
          <p:nvPr/>
        </p:nvSpPr>
        <p:spPr bwMode="auto">
          <a:xfrm>
            <a:off x="166688" y="3756025"/>
            <a:ext cx="87137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氫離子</a:t>
            </a:r>
            <a:r>
              <a:rPr lang="en-US" altLang="zh-TW" sz="2800">
                <a:latin typeface="Arial" charset="0"/>
                <a:cs typeface="Arial" charset="0"/>
              </a:rPr>
              <a:t>(</a:t>
            </a:r>
            <a:r>
              <a:rPr lang="en-US" altLang="en-US" sz="2800">
                <a:latin typeface="Arial" charset="0"/>
                <a:cs typeface="Arial" charset="0"/>
              </a:rPr>
              <a:t>H</a:t>
            </a:r>
            <a:r>
              <a:rPr lang="en-US" altLang="zh-HK" sz="2800" baseline="30000">
                <a:latin typeface="Arial" charset="0"/>
                <a:cs typeface="Arial" charset="0"/>
              </a:rPr>
              <a:t>+</a:t>
            </a:r>
            <a:r>
              <a:rPr lang="en-US" altLang="en-US" sz="2800">
                <a:latin typeface="Arial" charset="0"/>
                <a:cs typeface="Arial" charset="0"/>
              </a:rPr>
              <a:t>(aq)</a:t>
            </a:r>
            <a:r>
              <a:rPr lang="en-US" altLang="zh-TW" sz="2800">
                <a:latin typeface="Arial" charset="0"/>
                <a:cs typeface="Arial" charset="0"/>
              </a:rPr>
              <a:t>)</a:t>
            </a:r>
            <a:r>
              <a:rPr lang="zh-TW" altLang="en-US" sz="2800"/>
              <a:t>不能單獨存在於水溶液中。</a:t>
            </a:r>
            <a:endParaRPr lang="en-US" altLang="zh-TW" sz="2800">
              <a:latin typeface="Arial" charset="0"/>
            </a:endParaRPr>
          </a:p>
        </p:txBody>
      </p:sp>
      <p:sp>
        <p:nvSpPr>
          <p:cNvPr id="14" name="Rectangle 38"/>
          <p:cNvSpPr>
            <a:spLocks noChangeArrowheads="1"/>
          </p:cNvSpPr>
          <p:nvPr/>
        </p:nvSpPr>
        <p:spPr bwMode="auto">
          <a:xfrm>
            <a:off x="168275" y="4579938"/>
            <a:ext cx="871378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它會與水分子</a:t>
            </a:r>
            <a:r>
              <a:rPr lang="en-US" altLang="zh-HK" sz="2800">
                <a:latin typeface="Arial" charset="0"/>
                <a:cs typeface="Arial" charset="0"/>
              </a:rPr>
              <a:t>(H</a:t>
            </a:r>
            <a:r>
              <a:rPr lang="en-US" altLang="zh-TW" sz="2800" b="1" baseline="-25000">
                <a:latin typeface="Arial" charset="0"/>
                <a:cs typeface="Arial" charset="0"/>
              </a:rPr>
              <a:t>2</a:t>
            </a:r>
            <a:r>
              <a:rPr lang="en-US" altLang="zh-HK" sz="2800">
                <a:latin typeface="Arial" charset="0"/>
                <a:cs typeface="Arial" charset="0"/>
              </a:rPr>
              <a:t>O(l))</a:t>
            </a:r>
            <a:r>
              <a:rPr lang="zh-HK" altLang="en-US" sz="2800"/>
              <a:t>結合成 </a:t>
            </a:r>
            <a:r>
              <a:rPr lang="zh-HK" altLang="en-US" sz="2800" b="1"/>
              <a:t>水合氫離子 </a:t>
            </a:r>
            <a:r>
              <a:rPr lang="en-US" altLang="zh-HK" sz="2800" b="1"/>
              <a:t>(</a:t>
            </a:r>
            <a:r>
              <a:rPr lang="zh-HK" altLang="en-US" sz="2800" b="1"/>
              <a:t>或鋞離子</a:t>
            </a:r>
            <a:r>
              <a:rPr lang="en-US" altLang="zh-HK" sz="2800" b="1"/>
              <a:t>) </a:t>
            </a:r>
            <a:r>
              <a:rPr lang="en-US" altLang="en-US" sz="2800" b="1">
                <a:latin typeface="Arial" charset="0"/>
              </a:rPr>
              <a:t>(H</a:t>
            </a:r>
            <a:r>
              <a:rPr lang="en-US" altLang="zh-TW" sz="2800" b="1" baseline="-25000">
                <a:latin typeface="Arial" charset="0"/>
                <a:cs typeface="Arial" charset="0"/>
              </a:rPr>
              <a:t>3</a:t>
            </a:r>
            <a:r>
              <a:rPr lang="en-US" altLang="en-US" sz="2800" b="1">
                <a:latin typeface="Arial" charset="0"/>
              </a:rPr>
              <a:t>O</a:t>
            </a:r>
            <a:r>
              <a:rPr lang="en-US" altLang="zh-HK" sz="2800" b="1" baseline="30000">
                <a:latin typeface="Arial" charset="0"/>
                <a:cs typeface="Arial" charset="0"/>
              </a:rPr>
              <a:t>+</a:t>
            </a:r>
            <a:r>
              <a:rPr lang="en-US" altLang="en-US" sz="2800" b="1">
                <a:latin typeface="Arial" charset="0"/>
              </a:rPr>
              <a:t>(aq))</a:t>
            </a:r>
            <a:r>
              <a:rPr lang="zh-TW" altLang="en-US" sz="2800">
                <a:latin typeface="Arial" charset="0"/>
              </a:rPr>
              <a:t>。</a:t>
            </a:r>
            <a:endParaRPr lang="en-US" altLang="zh-TW" sz="2800">
              <a:latin typeface="Arial" charset="0"/>
            </a:endParaRPr>
          </a:p>
        </p:txBody>
      </p:sp>
    </p:spTree>
    <p:extLst>
      <p:ext uri="{BB962C8B-B14F-4D97-AF65-F5344CB8AC3E}">
        <p14:creationId xmlns:p14="http://schemas.microsoft.com/office/powerpoint/2010/main" val="133420532"/>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179388" y="1116608"/>
            <a:ext cx="3309937" cy="584200"/>
          </a:xfrm>
          <a:prstGeom prst="rect">
            <a:avLst/>
          </a:prstGeom>
          <a:solidFill>
            <a:schemeClr val="bg1">
              <a:alpha val="0"/>
            </a:schemeClr>
          </a:solidFill>
          <a:ln>
            <a:noFill/>
          </a:ln>
          <a:effectLst/>
          <a:extLst/>
        </p:spPr>
        <p:txBody>
          <a:bodyPr>
            <a:spAutoFit/>
          </a:bodyPr>
          <a:lstStyle/>
          <a:p>
            <a:pPr marL="725488" indent="-725488" eaLnBrk="1" fontAlgn="auto" hangingPunct="1">
              <a:spcBef>
                <a:spcPts val="0"/>
              </a:spcBef>
              <a:spcAft>
                <a:spcPts val="0"/>
              </a:spcAft>
              <a:defRPr/>
            </a:pPr>
            <a:r>
              <a:rPr kumimoji="0" lang="zh-HK" altLang="en-US" sz="3200" b="1" dirty="0" smtClean="0">
                <a:solidFill>
                  <a:srgbClr val="0033CC"/>
                </a:solidFill>
                <a:latin typeface="Arial" panose="020B0604020202020204" pitchFamily="34" charset="0"/>
                <a:ea typeface="+mn-ea"/>
                <a:cs typeface="Arial" panose="020B0604020202020204" pitchFamily="34" charset="0"/>
              </a:rPr>
              <a:t>酸</a:t>
            </a:r>
            <a:r>
              <a:rPr kumimoji="0" lang="zh-HK" altLang="en-US" sz="3200" b="1" dirty="0">
                <a:solidFill>
                  <a:srgbClr val="0033CC"/>
                </a:solidFill>
                <a:latin typeface="Arial" panose="020B0604020202020204" pitchFamily="34" charset="0"/>
                <a:ea typeface="+mn-ea"/>
                <a:cs typeface="Arial" panose="020B0604020202020204" pitchFamily="34" charset="0"/>
              </a:rPr>
              <a:t>的鹽基度</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grpSp>
        <p:nvGrpSpPr>
          <p:cNvPr id="12" name="Group 38"/>
          <p:cNvGrpSpPr>
            <a:grpSpLocks/>
          </p:cNvGrpSpPr>
          <p:nvPr/>
        </p:nvGrpSpPr>
        <p:grpSpPr bwMode="auto">
          <a:xfrm>
            <a:off x="183357" y="2667398"/>
            <a:ext cx="9199562" cy="855663"/>
            <a:chOff x="77" y="3136"/>
            <a:chExt cx="5795" cy="539"/>
          </a:xfrm>
        </p:grpSpPr>
        <p:sp>
          <p:nvSpPr>
            <p:cNvPr id="13" name="AutoShape 17"/>
            <p:cNvSpPr>
              <a:spLocks noChangeArrowheads="1"/>
            </p:cNvSpPr>
            <p:nvPr/>
          </p:nvSpPr>
          <p:spPr bwMode="auto">
            <a:xfrm>
              <a:off x="77" y="3136"/>
              <a:ext cx="5568" cy="539"/>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14" name="Text Box 18"/>
            <p:cNvSpPr txBox="1">
              <a:spLocks noChangeArrowheads="1"/>
            </p:cNvSpPr>
            <p:nvPr/>
          </p:nvSpPr>
          <p:spPr bwMode="auto">
            <a:xfrm>
              <a:off x="139" y="3248"/>
              <a:ext cx="573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700"/>
                <a:t>酸的</a:t>
              </a:r>
              <a:r>
                <a:rPr lang="zh-TW" altLang="en-US" sz="2700" b="1"/>
                <a:t>鹽基度</a:t>
              </a:r>
              <a:r>
                <a:rPr lang="zh-TW" altLang="en-US" sz="2700"/>
                <a:t>是指一個酸分子可生成的</a:t>
              </a:r>
              <a:r>
                <a:rPr lang="zh-TW" altLang="en-US" sz="3200" b="1" u="sng">
                  <a:solidFill>
                    <a:srgbClr val="FF0000"/>
                  </a:solidFill>
                </a:rPr>
                <a:t>氫</a:t>
              </a:r>
              <a:r>
                <a:rPr lang="zh-TW" altLang="en-US" sz="2700"/>
                <a:t>離子的</a:t>
              </a:r>
              <a:r>
                <a:rPr lang="zh-TW" altLang="en-US" sz="3200" b="1" u="sng">
                  <a:solidFill>
                    <a:srgbClr val="FF0000"/>
                  </a:solidFill>
                </a:rPr>
                <a:t>最大數目</a:t>
              </a:r>
              <a:r>
                <a:rPr lang="zh-TW" altLang="en-US" sz="2700"/>
                <a:t>。</a:t>
              </a:r>
              <a:endParaRPr lang="en-US" altLang="zh-TW" sz="2700"/>
            </a:p>
          </p:txBody>
        </p:sp>
      </p:grpSp>
      <p:sp>
        <p:nvSpPr>
          <p:cNvPr id="17" name="Rectangle 38"/>
          <p:cNvSpPr>
            <a:spLocks noChangeArrowheads="1"/>
          </p:cNvSpPr>
          <p:nvPr/>
        </p:nvSpPr>
        <p:spPr bwMode="auto">
          <a:xfrm>
            <a:off x="182563" y="4222725"/>
            <a:ext cx="8713787"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每個分子含有超過一個可電離的氫原子的酸，稱為</a:t>
            </a:r>
            <a:r>
              <a:rPr lang="zh-TW" altLang="en-US" sz="3200" b="1" u="sng">
                <a:solidFill>
                  <a:srgbClr val="FF0000"/>
                </a:solidFill>
              </a:rPr>
              <a:t>多元酸</a:t>
            </a:r>
            <a:r>
              <a:rPr lang="zh-TW" altLang="en-US" sz="2800"/>
              <a:t>。</a:t>
            </a:r>
            <a:endParaRPr lang="en-US" altLang="zh-TW" sz="2800">
              <a:latin typeface="Arial" charset="0"/>
            </a:endParaRPr>
          </a:p>
        </p:txBody>
      </p:sp>
    </p:spTree>
    <p:extLst>
      <p:ext uri="{BB962C8B-B14F-4D97-AF65-F5344CB8AC3E}">
        <p14:creationId xmlns:p14="http://schemas.microsoft.com/office/powerpoint/2010/main" val="1509861081"/>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2198830712"/>
              </p:ext>
            </p:extLst>
          </p:nvPr>
        </p:nvGraphicFramePr>
        <p:xfrm>
          <a:off x="182563" y="423066"/>
          <a:ext cx="8839200" cy="5310190"/>
        </p:xfrm>
        <a:graphic>
          <a:graphicData uri="http://schemas.openxmlformats.org/drawingml/2006/table">
            <a:tbl>
              <a:tblPr/>
              <a:tblGrid>
                <a:gridCol w="1203325">
                  <a:extLst>
                    <a:ext uri="{9D8B030D-6E8A-4147-A177-3AD203B41FA5}">
                      <a16:colId xmlns:a16="http://schemas.microsoft.com/office/drawing/2014/main" xmlns="" val="2380614259"/>
                    </a:ext>
                  </a:extLst>
                </a:gridCol>
                <a:gridCol w="5859462">
                  <a:extLst>
                    <a:ext uri="{9D8B030D-6E8A-4147-A177-3AD203B41FA5}">
                      <a16:colId xmlns:a16="http://schemas.microsoft.com/office/drawing/2014/main" xmlns="" val="2667749200"/>
                    </a:ext>
                  </a:extLst>
                </a:gridCol>
                <a:gridCol w="1776413">
                  <a:extLst>
                    <a:ext uri="{9D8B030D-6E8A-4147-A177-3AD203B41FA5}">
                      <a16:colId xmlns:a16="http://schemas.microsoft.com/office/drawing/2014/main" xmlns="" val="2831152829"/>
                    </a:ext>
                  </a:extLst>
                </a:gridCol>
              </a:tblGrid>
              <a:tr h="66198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酸</a:t>
                      </a:r>
                      <a:endParaRPr kumimoji="0" lang="en-US" altLang="zh-HK"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06" marB="45706"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在水中的電離作用</a:t>
                      </a:r>
                      <a:endPar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06" marB="4570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鹽基度</a:t>
                      </a:r>
                    </a:p>
                  </a:txBody>
                  <a:tcPr marL="91443" marR="91443" marT="45706" marB="45706"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extLst>
                  <a:ext uri="{0D108BD9-81ED-4DB2-BD59-A6C34878D82A}">
                    <a16:rowId xmlns:a16="http://schemas.microsoft.com/office/drawing/2014/main" xmlns="" val="835586910"/>
                  </a:ext>
                </a:extLst>
              </a:tr>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氫氯酸</a:t>
                      </a: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a:noFill/>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HCl(aq) </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Symbol" panose="05050102010706020507" pitchFamily="18" charset="2"/>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 H</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(aq) + Cl</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(aq)</a:t>
                      </a: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a:noFill/>
                    </a:lnB>
                    <a:lnTlToBr>
                      <a:noFill/>
                    </a:lnTlToBr>
                    <a:lnBlToTr>
                      <a:noFill/>
                    </a:lnBlToTr>
                    <a:solidFill>
                      <a:schemeClr val="bg1"/>
                    </a:solidFill>
                  </a:tcPr>
                </a:tc>
                <a:tc rowSpan="4">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0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0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zh-TW" altLang="en-US" sz="20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一元酸</a:t>
                      </a:r>
                      <a:r>
                        <a:rPr kumimoji="0" lang="en-US" altLang="zh-HK" sz="20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endParaRPr kumimoji="0" lang="zh-HK" altLang="en-US" sz="20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66406204"/>
                  </a:ext>
                </a:extLst>
              </a:tr>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硝酸</a:t>
                      </a: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a:noFill/>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HNO</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Symbol" panose="05050102010706020507" pitchFamily="18" charset="2"/>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 H</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(aq) + NO</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(aq)</a:t>
                      </a: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a:noFill/>
                    </a:lnB>
                    <a:lnTlToBr>
                      <a:noFill/>
                    </a:lnTlToBr>
                    <a:lnBlToTr>
                      <a:noFill/>
                    </a:lnBlToTr>
                    <a:solidFill>
                      <a:schemeClr val="bg1"/>
                    </a:solidFill>
                  </a:tcPr>
                </a:tc>
                <a:tc vMerge="1">
                  <a:txBody>
                    <a:bodyPr/>
                    <a:lstStyle/>
                    <a:p>
                      <a:endParaRPr lang="zh-HK" altLang="en-US"/>
                    </a:p>
                  </a:txBody>
                  <a:tcPr/>
                </a:tc>
                <a:extLst>
                  <a:ext uri="{0D108BD9-81ED-4DB2-BD59-A6C34878D82A}">
                    <a16:rowId xmlns:a16="http://schemas.microsoft.com/office/drawing/2014/main" xmlns="" val="278170819"/>
                  </a:ext>
                </a:extLst>
              </a:tr>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亞硝酸</a:t>
                      </a: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a:noFill/>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HNO</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 H</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(aq) + NO</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(aq)</a:t>
                      </a: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a:noFill/>
                    </a:lnB>
                    <a:lnTlToBr>
                      <a:noFill/>
                    </a:lnTlToBr>
                    <a:lnBlToTr>
                      <a:noFill/>
                    </a:lnBlToTr>
                    <a:solidFill>
                      <a:schemeClr val="bg1"/>
                    </a:solidFill>
                  </a:tcPr>
                </a:tc>
                <a:tc vMerge="1">
                  <a:txBody>
                    <a:bodyPr/>
                    <a:lstStyle/>
                    <a:p>
                      <a:endParaRPr lang="zh-HK" altLang="en-US"/>
                    </a:p>
                  </a:txBody>
                  <a:tcPr/>
                </a:tc>
                <a:extLst>
                  <a:ext uri="{0D108BD9-81ED-4DB2-BD59-A6C34878D82A}">
                    <a16:rowId xmlns:a16="http://schemas.microsoft.com/office/drawing/2014/main" xmlns="" val="164707480"/>
                  </a:ext>
                </a:extLst>
              </a:tr>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乙酸</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COOH(aq) </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 H</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(aq) + CH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COO</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(aq)</a:t>
                      </a: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vMerge="1">
                  <a:txBody>
                    <a:bodyPr/>
                    <a:lstStyle/>
                    <a:p>
                      <a:endParaRPr lang="zh-HK" altLang="en-US"/>
                    </a:p>
                  </a:txBody>
                  <a:tcPr/>
                </a:tc>
                <a:extLst>
                  <a:ext uri="{0D108BD9-81ED-4DB2-BD59-A6C34878D82A}">
                    <a16:rowId xmlns:a16="http://schemas.microsoft.com/office/drawing/2014/main" xmlns="" val="24960561"/>
                  </a:ext>
                </a:extLst>
              </a:tr>
              <a:tr h="5286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硫酸</a:t>
                      </a: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a:noFill/>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SO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4</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Symbol" panose="05050102010706020507" pitchFamily="18" charset="2"/>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 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 SO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4</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a:noFill/>
                    </a:lnB>
                    <a:lnTlToBr>
                      <a:noFill/>
                    </a:lnTlToBr>
                    <a:lnBlToTr>
                      <a:noFill/>
                    </a:lnBlToTr>
                    <a:solidFill>
                      <a:schemeClr val="bg1"/>
                    </a:solidFill>
                  </a:tcPr>
                </a:tc>
                <a:tc rowSpan="4">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0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0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zh-TW" altLang="en-US" sz="20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二元酸</a:t>
                      </a:r>
                      <a:r>
                        <a:rPr kumimoji="0" lang="en-US" altLang="zh-HK" sz="20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endParaRPr kumimoji="0" lang="zh-HK" altLang="en-US" sz="20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0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2570847514"/>
                  </a:ext>
                </a:extLst>
              </a:tr>
              <a:tr h="5286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亞硫酸</a:t>
                      </a: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a:noFill/>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SO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 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 SO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a:noFill/>
                    </a:lnB>
                    <a:lnTlToBr>
                      <a:noFill/>
                    </a:lnTlToBr>
                    <a:lnBlToTr>
                      <a:noFill/>
                    </a:lnBlToTr>
                    <a:solidFill>
                      <a:schemeClr val="bg1"/>
                    </a:solidFill>
                  </a:tcPr>
                </a:tc>
                <a:tc vMerge="1">
                  <a:txBody>
                    <a:bodyPr/>
                    <a:lstStyle/>
                    <a:p>
                      <a:endParaRPr lang="zh-HK" altLang="en-US"/>
                    </a:p>
                  </a:txBody>
                  <a:tcPr/>
                </a:tc>
                <a:extLst>
                  <a:ext uri="{0D108BD9-81ED-4DB2-BD59-A6C34878D82A}">
                    <a16:rowId xmlns:a16="http://schemas.microsoft.com/office/drawing/2014/main" xmlns="" val="946428137"/>
                  </a:ext>
                </a:extLst>
              </a:tr>
              <a:tr h="5286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碳酸</a:t>
                      </a: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a:noFill/>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 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 CO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a:noFill/>
                    </a:lnB>
                    <a:lnTlToBr>
                      <a:noFill/>
                    </a:lnTlToBr>
                    <a:lnBlToTr>
                      <a:noFill/>
                    </a:lnBlToTr>
                    <a:solidFill>
                      <a:schemeClr val="bg1"/>
                    </a:solidFill>
                  </a:tcPr>
                </a:tc>
                <a:tc vMerge="1">
                  <a:txBody>
                    <a:bodyPr/>
                    <a:lstStyle/>
                    <a:p>
                      <a:endParaRPr lang="zh-HK" altLang="en-US"/>
                    </a:p>
                  </a:txBody>
                  <a:tcPr/>
                </a:tc>
                <a:extLst>
                  <a:ext uri="{0D108BD9-81ED-4DB2-BD59-A6C34878D82A}">
                    <a16:rowId xmlns:a16="http://schemas.microsoft.com/office/drawing/2014/main" xmlns="" val="2136580219"/>
                  </a:ext>
                </a:extLst>
              </a:tr>
              <a:tr h="5286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草酸</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4</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 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 C</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4</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vMerge="1">
                  <a:txBody>
                    <a:bodyPr/>
                    <a:lstStyle/>
                    <a:p>
                      <a:endParaRPr lang="zh-HK" altLang="en-US"/>
                    </a:p>
                  </a:txBody>
                  <a:tcPr/>
                </a:tc>
                <a:extLst>
                  <a:ext uri="{0D108BD9-81ED-4DB2-BD59-A6C34878D82A}">
                    <a16:rowId xmlns:a16="http://schemas.microsoft.com/office/drawing/2014/main" xmlns="" val="444624242"/>
                  </a:ext>
                </a:extLst>
              </a:tr>
              <a:tr h="70485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磷酸</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PO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4</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sym typeface="Wingdings" panose="05000000000000000000" pitchFamily="2" charset="2"/>
                        </a:rPr>
                        <a:t> 3</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 + PO</a:t>
                      </a:r>
                      <a:r>
                        <a:rPr kumimoji="0" lang="en-US" altLang="zh-TW"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4</a:t>
                      </a:r>
                      <a:r>
                        <a:rPr kumimoji="0" lang="en-US" altLang="zh-HK" sz="24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p>
                  </a:txBody>
                  <a:tcPr marL="91443" marR="91443" marT="45735" marB="4573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000" b="0"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0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zh-TW" altLang="en-US" sz="20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三元酸</a:t>
                      </a:r>
                      <a:r>
                        <a:rPr kumimoji="0" lang="en-US" altLang="zh-HK" sz="20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endParaRPr kumimoji="0" lang="zh-HK" altLang="en-US" sz="20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05" marB="45705"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3382002652"/>
                  </a:ext>
                </a:extLst>
              </a:tr>
            </a:tbl>
          </a:graphicData>
        </a:graphic>
      </p:graphicFrame>
    </p:spTree>
    <p:extLst>
      <p:ext uri="{BB962C8B-B14F-4D97-AF65-F5344CB8AC3E}">
        <p14:creationId xmlns:p14="http://schemas.microsoft.com/office/powerpoint/2010/main" val="246169596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7" name="Rectangle 3"/>
          <p:cNvSpPr>
            <a:spLocks noChangeArrowheads="1"/>
          </p:cNvSpPr>
          <p:nvPr/>
        </p:nvSpPr>
        <p:spPr bwMode="auto">
          <a:xfrm>
            <a:off x="613221" y="472802"/>
            <a:ext cx="792162"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00"/>
                </a:solidFill>
              </a:rPr>
              <a:t>族</a:t>
            </a:r>
            <a:endParaRPr lang="en-US" altLang="zh-TW" sz="3200">
              <a:solidFill>
                <a:srgbClr val="CC0000"/>
              </a:solidFill>
            </a:endParaRPr>
          </a:p>
        </p:txBody>
      </p:sp>
      <p:sp>
        <p:nvSpPr>
          <p:cNvPr id="35843" name="Rectangle 8"/>
          <p:cNvSpPr>
            <a:spLocks noChangeArrowheads="1"/>
          </p:cNvSpPr>
          <p:nvPr/>
        </p:nvSpPr>
        <p:spPr bwMode="auto">
          <a:xfrm>
            <a:off x="684658" y="1409104"/>
            <a:ext cx="8351838" cy="579438"/>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周期表中的縱行稱為 </a:t>
            </a:r>
            <a:r>
              <a:rPr lang="zh-TW" altLang="en-US" sz="3200">
                <a:solidFill>
                  <a:srgbClr val="3399FF"/>
                </a:solidFill>
              </a:rPr>
              <a:t>族</a:t>
            </a:r>
            <a:r>
              <a:rPr lang="zh-TW" altLang="en-US" b="0"/>
              <a:t>。</a:t>
            </a:r>
            <a:endParaRPr lang="en-US" altLang="zh-TW"/>
          </a:p>
        </p:txBody>
      </p:sp>
      <p:sp>
        <p:nvSpPr>
          <p:cNvPr id="12292" name="Rectangle 8"/>
          <p:cNvSpPr>
            <a:spLocks noChangeArrowheads="1"/>
          </p:cNvSpPr>
          <p:nvPr/>
        </p:nvSpPr>
        <p:spPr bwMode="auto">
          <a:xfrm>
            <a:off x="684658" y="2201837"/>
            <a:ext cx="4249738" cy="579438"/>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全表共有 </a:t>
            </a:r>
            <a:r>
              <a:rPr lang="zh-TW" altLang="en-US" sz="3200">
                <a:solidFill>
                  <a:srgbClr val="3399FF"/>
                </a:solidFill>
              </a:rPr>
              <a:t>八個主族</a:t>
            </a:r>
            <a:r>
              <a:rPr lang="zh-TW" altLang="en-US" b="0"/>
              <a:t>。</a:t>
            </a:r>
            <a:endParaRPr lang="en-US" altLang="zh-TW"/>
          </a:p>
        </p:txBody>
      </p:sp>
      <p:sp>
        <p:nvSpPr>
          <p:cNvPr id="12293" name="Rectangle 8"/>
          <p:cNvSpPr>
            <a:spLocks noChangeArrowheads="1"/>
          </p:cNvSpPr>
          <p:nvPr/>
        </p:nvSpPr>
        <p:spPr bwMode="auto">
          <a:xfrm>
            <a:off x="684658" y="3064991"/>
            <a:ext cx="7850188" cy="946150"/>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每個族都有一個編號，分別是 </a:t>
            </a:r>
            <a:r>
              <a:rPr lang="en-US" altLang="zh-TW"/>
              <a:t>I</a:t>
            </a:r>
            <a:r>
              <a:rPr lang="zh-TW" altLang="en-US"/>
              <a:t>、</a:t>
            </a:r>
            <a:r>
              <a:rPr lang="en-US" altLang="zh-TW"/>
              <a:t>II</a:t>
            </a:r>
            <a:r>
              <a:rPr lang="zh-TW" altLang="en-US"/>
              <a:t>、</a:t>
            </a:r>
            <a:r>
              <a:rPr lang="en-US" altLang="zh-TW"/>
              <a:t>III</a:t>
            </a:r>
            <a:r>
              <a:rPr lang="zh-TW" altLang="en-US"/>
              <a:t>、</a:t>
            </a:r>
            <a:r>
              <a:rPr lang="en-US" altLang="zh-TW"/>
              <a:t>IV</a:t>
            </a:r>
            <a:r>
              <a:rPr lang="zh-TW" altLang="en-US"/>
              <a:t>、</a:t>
            </a:r>
            <a:r>
              <a:rPr lang="en-US" altLang="zh-TW"/>
              <a:t>V</a:t>
            </a:r>
            <a:r>
              <a:rPr lang="zh-TW" altLang="en-US"/>
              <a:t>、</a:t>
            </a:r>
            <a:r>
              <a:rPr lang="en-US" altLang="zh-TW"/>
              <a:t>VI</a:t>
            </a:r>
            <a:r>
              <a:rPr lang="zh-TW" altLang="en-US"/>
              <a:t>、</a:t>
            </a:r>
            <a:r>
              <a:rPr lang="en-US" altLang="zh-TW"/>
              <a:t>VII </a:t>
            </a:r>
            <a:r>
              <a:rPr lang="zh-TW" altLang="en-US"/>
              <a:t>和 </a:t>
            </a:r>
            <a:r>
              <a:rPr lang="en-US" altLang="zh-TW"/>
              <a:t>0</a:t>
            </a:r>
            <a:r>
              <a:rPr lang="zh-TW" altLang="en-US" b="0"/>
              <a:t> 。</a:t>
            </a:r>
            <a:endParaRPr lang="en-US" altLang="zh-TW"/>
          </a:p>
        </p:txBody>
      </p:sp>
      <p:sp>
        <p:nvSpPr>
          <p:cNvPr id="11" name="Rectangle 8"/>
          <p:cNvSpPr>
            <a:spLocks noChangeArrowheads="1"/>
          </p:cNvSpPr>
          <p:nvPr/>
        </p:nvSpPr>
        <p:spPr bwMode="auto">
          <a:xfrm>
            <a:off x="684658" y="4290094"/>
            <a:ext cx="6769100" cy="579438"/>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sz="3200">
                <a:solidFill>
                  <a:srgbClr val="3399FF"/>
                </a:solidFill>
              </a:rPr>
              <a:t>第 </a:t>
            </a:r>
            <a:r>
              <a:rPr lang="en-US" altLang="zh-TW" sz="3200">
                <a:solidFill>
                  <a:srgbClr val="3399FF"/>
                </a:solidFill>
              </a:rPr>
              <a:t>I </a:t>
            </a:r>
            <a:r>
              <a:rPr lang="zh-TW" altLang="en-US" sz="3200">
                <a:solidFill>
                  <a:srgbClr val="3399FF"/>
                </a:solidFill>
              </a:rPr>
              <a:t>族 </a:t>
            </a:r>
            <a:r>
              <a:rPr lang="zh-TW" altLang="en-US" b="0"/>
              <a:t>的元素有 </a:t>
            </a:r>
            <a:r>
              <a:rPr lang="zh-TW" altLang="en-US" sz="3200">
                <a:solidFill>
                  <a:srgbClr val="3399FF"/>
                </a:solidFill>
              </a:rPr>
              <a:t>一個最外層電子</a:t>
            </a:r>
            <a:r>
              <a:rPr lang="zh-TW" altLang="en-US" b="0"/>
              <a:t>。</a:t>
            </a:r>
            <a:endParaRPr lang="en-US" altLang="zh-TW" b="0"/>
          </a:p>
        </p:txBody>
      </p:sp>
      <p:sp>
        <p:nvSpPr>
          <p:cNvPr id="12" name="Rectangle 8"/>
          <p:cNvSpPr>
            <a:spLocks noChangeArrowheads="1"/>
          </p:cNvSpPr>
          <p:nvPr/>
        </p:nvSpPr>
        <p:spPr bwMode="auto">
          <a:xfrm>
            <a:off x="684658" y="5153818"/>
            <a:ext cx="7129463" cy="579438"/>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sz="3200">
                <a:solidFill>
                  <a:srgbClr val="3399FF"/>
                </a:solidFill>
              </a:rPr>
              <a:t>第 </a:t>
            </a:r>
            <a:r>
              <a:rPr lang="en-US" altLang="zh-TW" sz="3200">
                <a:solidFill>
                  <a:srgbClr val="3399FF"/>
                </a:solidFill>
              </a:rPr>
              <a:t>VII </a:t>
            </a:r>
            <a:r>
              <a:rPr lang="zh-TW" altLang="en-US" sz="3200">
                <a:solidFill>
                  <a:srgbClr val="3399FF"/>
                </a:solidFill>
              </a:rPr>
              <a:t>族 </a:t>
            </a:r>
            <a:r>
              <a:rPr lang="zh-TW" altLang="en-US" b="0"/>
              <a:t>的元素則有 </a:t>
            </a:r>
            <a:r>
              <a:rPr lang="zh-TW" altLang="en-US" sz="3200">
                <a:solidFill>
                  <a:srgbClr val="3399FF"/>
                </a:solidFill>
              </a:rPr>
              <a:t>七個</a:t>
            </a:r>
            <a:r>
              <a:rPr lang="zh-TW" altLang="en-US" b="0"/>
              <a:t>，如此類推。</a:t>
            </a:r>
            <a:endParaRPr lang="en-US" altLang="zh-TW" b="0"/>
          </a:p>
        </p:txBody>
      </p:sp>
    </p:spTree>
    <p:extLst>
      <p:ext uri="{BB962C8B-B14F-4D97-AF65-F5344CB8AC3E}">
        <p14:creationId xmlns:p14="http://schemas.microsoft.com/office/powerpoint/2010/main" val="1982980726"/>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3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79476" y="4097932"/>
            <a:ext cx="2268538" cy="133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Rectangle 8"/>
          <p:cNvSpPr>
            <a:spLocks noChangeArrowheads="1"/>
          </p:cNvSpPr>
          <p:nvPr/>
        </p:nvSpPr>
        <p:spPr bwMode="auto">
          <a:xfrm>
            <a:off x="4874989" y="3677245"/>
            <a:ext cx="20732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t>只有這個氫原子</a:t>
            </a:r>
          </a:p>
          <a:p>
            <a:r>
              <a:rPr lang="zh-TW" altLang="en-US" sz="2000"/>
              <a:t>能生成氫離子</a:t>
            </a:r>
            <a:endParaRPr lang="en-US" altLang="zh-TW" sz="2000">
              <a:latin typeface="Arial" charset="0"/>
              <a:cs typeface="Arial" charset="0"/>
            </a:endParaRPr>
          </a:p>
        </p:txBody>
      </p:sp>
      <p:grpSp>
        <p:nvGrpSpPr>
          <p:cNvPr id="2" name="群組 18"/>
          <p:cNvGrpSpPr>
            <a:grpSpLocks/>
          </p:cNvGrpSpPr>
          <p:nvPr/>
        </p:nvGrpSpPr>
        <p:grpSpPr bwMode="auto">
          <a:xfrm>
            <a:off x="2558826" y="4518620"/>
            <a:ext cx="525463" cy="461962"/>
            <a:chOff x="2033978" y="3289560"/>
            <a:chExt cx="525489" cy="461665"/>
          </a:xfrm>
        </p:grpSpPr>
        <p:sp>
          <p:nvSpPr>
            <p:cNvPr id="17" name="橢圓 16"/>
            <p:cNvSpPr/>
            <p:nvPr/>
          </p:nvSpPr>
          <p:spPr>
            <a:xfrm>
              <a:off x="2033978" y="3308598"/>
              <a:ext cx="433409" cy="420417"/>
            </a:xfrm>
            <a:prstGeom prst="ellipse">
              <a:avLst/>
            </a:prstGeom>
            <a:solidFill>
              <a:srgbClr val="BEE395"/>
            </a:solidFill>
            <a:ln w="28575">
              <a:noFill/>
              <a:headEnd type="none" w="med" len="med"/>
              <a:tailEnd type="non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sp>
          <p:nvSpPr>
            <p:cNvPr id="38946" name="文字方塊 17"/>
            <p:cNvSpPr txBox="1">
              <a:spLocks noChangeArrowheads="1"/>
            </p:cNvSpPr>
            <p:nvPr/>
          </p:nvSpPr>
          <p:spPr bwMode="auto">
            <a:xfrm>
              <a:off x="2033978" y="3289560"/>
              <a:ext cx="525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a:latin typeface="Times New Roman" pitchFamily="18" charset="0"/>
                  <a:cs typeface="Times New Roman" pitchFamily="18" charset="0"/>
                </a:rPr>
                <a:t>H</a:t>
              </a:r>
              <a:endParaRPr lang="zh-HK" altLang="en-US" sz="2400">
                <a:latin typeface="Times New Roman" pitchFamily="18" charset="0"/>
                <a:cs typeface="Times New Roman" pitchFamily="18" charset="0"/>
              </a:endParaRPr>
            </a:p>
          </p:txBody>
        </p:sp>
      </p:grpSp>
      <p:grpSp>
        <p:nvGrpSpPr>
          <p:cNvPr id="3" name="群組 19"/>
          <p:cNvGrpSpPr>
            <a:grpSpLocks/>
          </p:cNvGrpSpPr>
          <p:nvPr/>
        </p:nvGrpSpPr>
        <p:grpSpPr bwMode="auto">
          <a:xfrm>
            <a:off x="3146201" y="3945532"/>
            <a:ext cx="495300" cy="460375"/>
            <a:chOff x="2033687" y="3289560"/>
            <a:chExt cx="494900" cy="461665"/>
          </a:xfrm>
        </p:grpSpPr>
        <p:sp>
          <p:nvSpPr>
            <p:cNvPr id="21" name="橢圓 20"/>
            <p:cNvSpPr/>
            <p:nvPr/>
          </p:nvSpPr>
          <p:spPr>
            <a:xfrm>
              <a:off x="2033687" y="3308663"/>
              <a:ext cx="433038" cy="420274"/>
            </a:xfrm>
            <a:prstGeom prst="ellipse">
              <a:avLst/>
            </a:prstGeom>
            <a:solidFill>
              <a:srgbClr val="BEE395"/>
            </a:solidFill>
            <a:ln w="28575">
              <a:noFill/>
              <a:headEnd type="none" w="med" len="med"/>
              <a:tailEnd type="non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sp>
          <p:nvSpPr>
            <p:cNvPr id="38944" name="文字方塊 21"/>
            <p:cNvSpPr txBox="1">
              <a:spLocks noChangeArrowheads="1"/>
            </p:cNvSpPr>
            <p:nvPr/>
          </p:nvSpPr>
          <p:spPr bwMode="auto">
            <a:xfrm>
              <a:off x="2049004" y="3289560"/>
              <a:ext cx="4795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a:latin typeface="Times New Roman" pitchFamily="18" charset="0"/>
                  <a:cs typeface="Times New Roman" pitchFamily="18" charset="0"/>
                </a:rPr>
                <a:t>H</a:t>
              </a:r>
              <a:endParaRPr lang="zh-HK" altLang="en-US" sz="2400">
                <a:latin typeface="Times New Roman" pitchFamily="18" charset="0"/>
                <a:cs typeface="Times New Roman" pitchFamily="18" charset="0"/>
              </a:endParaRPr>
            </a:p>
          </p:txBody>
        </p:sp>
      </p:grpSp>
      <p:grpSp>
        <p:nvGrpSpPr>
          <p:cNvPr id="4" name="群組 22"/>
          <p:cNvGrpSpPr>
            <a:grpSpLocks/>
          </p:cNvGrpSpPr>
          <p:nvPr/>
        </p:nvGrpSpPr>
        <p:grpSpPr bwMode="auto">
          <a:xfrm>
            <a:off x="3146201" y="5098057"/>
            <a:ext cx="555625" cy="461963"/>
            <a:chOff x="2033707" y="3289560"/>
            <a:chExt cx="555025" cy="461665"/>
          </a:xfrm>
        </p:grpSpPr>
        <p:sp>
          <p:nvSpPr>
            <p:cNvPr id="24" name="橢圓 23"/>
            <p:cNvSpPr/>
            <p:nvPr/>
          </p:nvSpPr>
          <p:spPr>
            <a:xfrm>
              <a:off x="2033707" y="3308598"/>
              <a:ext cx="432920" cy="420417"/>
            </a:xfrm>
            <a:prstGeom prst="ellipse">
              <a:avLst/>
            </a:prstGeom>
            <a:solidFill>
              <a:srgbClr val="BEE395"/>
            </a:solidFill>
            <a:ln w="28575">
              <a:noFill/>
              <a:headEnd type="none" w="med" len="med"/>
              <a:tailEnd type="non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sp>
          <p:nvSpPr>
            <p:cNvPr id="38942" name="文字方塊 24"/>
            <p:cNvSpPr txBox="1">
              <a:spLocks noChangeArrowheads="1"/>
            </p:cNvSpPr>
            <p:nvPr/>
          </p:nvSpPr>
          <p:spPr bwMode="auto">
            <a:xfrm>
              <a:off x="2063243" y="3289560"/>
              <a:ext cx="525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a:latin typeface="Times New Roman" pitchFamily="18" charset="0"/>
                  <a:cs typeface="Times New Roman" pitchFamily="18" charset="0"/>
                </a:rPr>
                <a:t>H</a:t>
              </a:r>
              <a:endParaRPr lang="zh-HK" altLang="en-US" sz="2400">
                <a:latin typeface="Times New Roman" pitchFamily="18" charset="0"/>
                <a:cs typeface="Times New Roman" pitchFamily="18" charset="0"/>
              </a:endParaRPr>
            </a:p>
          </p:txBody>
        </p:sp>
      </p:grpSp>
      <p:grpSp>
        <p:nvGrpSpPr>
          <p:cNvPr id="5" name="群組 25"/>
          <p:cNvGrpSpPr>
            <a:grpSpLocks/>
          </p:cNvGrpSpPr>
          <p:nvPr/>
        </p:nvGrpSpPr>
        <p:grpSpPr bwMode="auto">
          <a:xfrm>
            <a:off x="4695601" y="4505920"/>
            <a:ext cx="538163" cy="460375"/>
            <a:chOff x="2033337" y="3289726"/>
            <a:chExt cx="537054" cy="461665"/>
          </a:xfrm>
        </p:grpSpPr>
        <p:sp>
          <p:nvSpPr>
            <p:cNvPr id="27" name="橢圓 26"/>
            <p:cNvSpPr/>
            <p:nvPr/>
          </p:nvSpPr>
          <p:spPr>
            <a:xfrm>
              <a:off x="2033337" y="3308829"/>
              <a:ext cx="434079" cy="420274"/>
            </a:xfrm>
            <a:prstGeom prst="ellipse">
              <a:avLst/>
            </a:prstGeom>
            <a:solidFill>
              <a:srgbClr val="FAA0E7"/>
            </a:solidFill>
            <a:ln w="28575">
              <a:noFill/>
              <a:headEnd type="none" w="med" len="med"/>
              <a:tailEnd type="non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sp>
          <p:nvSpPr>
            <p:cNvPr id="38940" name="文字方塊 27"/>
            <p:cNvSpPr txBox="1">
              <a:spLocks noChangeArrowheads="1"/>
            </p:cNvSpPr>
            <p:nvPr/>
          </p:nvSpPr>
          <p:spPr bwMode="auto">
            <a:xfrm>
              <a:off x="2044902" y="3289726"/>
              <a:ext cx="525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a:latin typeface="Times New Roman" pitchFamily="18" charset="0"/>
                  <a:cs typeface="Times New Roman" pitchFamily="18" charset="0"/>
                </a:rPr>
                <a:t>H</a:t>
              </a:r>
              <a:endParaRPr lang="zh-HK" altLang="en-US" sz="2400">
                <a:latin typeface="Times New Roman" pitchFamily="18" charset="0"/>
                <a:cs typeface="Times New Roman" pitchFamily="18" charset="0"/>
              </a:endParaRPr>
            </a:p>
          </p:txBody>
        </p:sp>
      </p:grpSp>
      <p:cxnSp>
        <p:nvCxnSpPr>
          <p:cNvPr id="14" name="直線接點 13"/>
          <p:cNvCxnSpPr/>
          <p:nvPr/>
        </p:nvCxnSpPr>
        <p:spPr bwMode="auto">
          <a:xfrm flipH="1">
            <a:off x="4954364" y="4342407"/>
            <a:ext cx="130175" cy="211138"/>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38923" name="Rectangle 40"/>
          <p:cNvSpPr>
            <a:spLocks noChangeArrowheads="1"/>
          </p:cNvSpPr>
          <p:nvPr/>
        </p:nvSpPr>
        <p:spPr bwMode="auto">
          <a:xfrm>
            <a:off x="61913" y="764704"/>
            <a:ext cx="8839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dirty="0"/>
              <a:t>酸的鹽基度 </a:t>
            </a:r>
            <a:r>
              <a:rPr lang="zh-TW" altLang="en-US" sz="3200" b="1" dirty="0">
                <a:solidFill>
                  <a:srgbClr val="00B0F0"/>
                </a:solidFill>
              </a:rPr>
              <a:t>不一定等於</a:t>
            </a:r>
            <a:r>
              <a:rPr lang="zh-TW" altLang="en-US" sz="2800" b="1" dirty="0"/>
              <a:t> </a:t>
            </a:r>
            <a:r>
              <a:rPr lang="zh-TW" altLang="en-US" sz="2800" dirty="0"/>
              <a:t>酸分子內氫原子的總數目。</a:t>
            </a:r>
            <a:endParaRPr lang="en-US" altLang="zh-TW" sz="2800" dirty="0">
              <a:latin typeface="Arial" charset="0"/>
            </a:endParaRPr>
          </a:p>
        </p:txBody>
      </p:sp>
      <p:sp>
        <p:nvSpPr>
          <p:cNvPr id="32" name="Rectangle 40"/>
          <p:cNvSpPr>
            <a:spLocks noChangeArrowheads="1"/>
          </p:cNvSpPr>
          <p:nvPr/>
        </p:nvSpPr>
        <p:spPr bwMode="auto">
          <a:xfrm>
            <a:off x="61913" y="1870423"/>
            <a:ext cx="8997950" cy="522287"/>
          </a:xfrm>
          <a:prstGeom prst="rect">
            <a:avLst/>
          </a:prstGeom>
          <a:noFill/>
          <a:ln>
            <a:noFill/>
          </a:ln>
          <a:effectLst/>
          <a:extLst/>
        </p:spPr>
        <p:txBody>
          <a:bodyPr>
            <a:spAutoFit/>
          </a:bodyPr>
          <a:lstStyle>
            <a:lvl1pPr marL="542925" indent="-542925"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3"/>
              </a:buBlip>
              <a:defRPr/>
            </a:pPr>
            <a:r>
              <a:rPr lang="zh-TW" altLang="en-US" sz="2800" dirty="0" smtClean="0">
                <a:latin typeface="Arial" panose="020B0604020202020204" pitchFamily="34" charset="0"/>
                <a:ea typeface="+mn-ea"/>
                <a:cs typeface="Arial" panose="020B0604020202020204" pitchFamily="34" charset="0"/>
              </a:rPr>
              <a:t>乙酸分子含有四個氫原子，它的鹽基度</a:t>
            </a:r>
            <a:r>
              <a:rPr lang="zh-TW" altLang="en-US" sz="2800" b="1" dirty="0" smtClean="0">
                <a:latin typeface="Arial" panose="020B0604020202020204" pitchFamily="34" charset="0"/>
                <a:ea typeface="+mn-ea"/>
                <a:cs typeface="Arial" panose="020B0604020202020204" pitchFamily="34" charset="0"/>
              </a:rPr>
              <a:t>是</a:t>
            </a:r>
            <a:r>
              <a:rPr lang="en-US" altLang="zh-TW" sz="2800" b="1" dirty="0" smtClean="0">
                <a:latin typeface="Arial" panose="020B0604020202020204" pitchFamily="34" charset="0"/>
                <a:ea typeface="+mn-ea"/>
                <a:cs typeface="Arial" panose="020B0604020202020204" pitchFamily="34" charset="0"/>
              </a:rPr>
              <a:t>1</a:t>
            </a:r>
            <a:r>
              <a:rPr lang="zh-TW" altLang="en-US" sz="2800" dirty="0" smtClean="0">
                <a:latin typeface="Arial" panose="020B0604020202020204" pitchFamily="34" charset="0"/>
                <a:ea typeface="+mn-ea"/>
                <a:cs typeface="Arial" panose="020B0604020202020204" pitchFamily="34" charset="0"/>
              </a:rPr>
              <a:t>而</a:t>
            </a:r>
            <a:r>
              <a:rPr lang="zh-TW" altLang="en-US" sz="2800" b="1" dirty="0" smtClean="0">
                <a:latin typeface="Arial" panose="020B0604020202020204" pitchFamily="34" charset="0"/>
                <a:ea typeface="+mn-ea"/>
                <a:cs typeface="Arial" panose="020B0604020202020204" pitchFamily="34" charset="0"/>
              </a:rPr>
              <a:t>不是</a:t>
            </a:r>
            <a:r>
              <a:rPr lang="en-US" altLang="zh-TW" sz="2800" b="1" dirty="0" smtClean="0">
                <a:latin typeface="Arial" panose="020B0604020202020204" pitchFamily="34" charset="0"/>
                <a:ea typeface="+mn-ea"/>
                <a:cs typeface="Arial" panose="020B0604020202020204" pitchFamily="34" charset="0"/>
              </a:rPr>
              <a:t>4</a:t>
            </a:r>
            <a:r>
              <a:rPr lang="zh-TW" altLang="en-US" sz="2800" dirty="0" smtClean="0">
                <a:latin typeface="Arial" panose="020B0604020202020204" pitchFamily="34" charset="0"/>
                <a:ea typeface="+mn-ea"/>
                <a:cs typeface="Arial" panose="020B0604020202020204" pitchFamily="34" charset="0"/>
              </a:rPr>
              <a:t>。</a:t>
            </a:r>
            <a:endParaRPr lang="en-US" altLang="zh-TW" sz="2800" dirty="0" smtClean="0">
              <a:latin typeface="Arial" panose="020B0604020202020204" pitchFamily="34" charset="0"/>
              <a:ea typeface="+mn-ea"/>
              <a:cs typeface="Arial" panose="020B0604020202020204" pitchFamily="34" charset="0"/>
            </a:endParaRPr>
          </a:p>
        </p:txBody>
      </p:sp>
      <p:sp>
        <p:nvSpPr>
          <p:cNvPr id="35853" name="矩形 1"/>
          <p:cNvSpPr>
            <a:spLocks noChangeArrowheads="1"/>
          </p:cNvSpPr>
          <p:nvPr/>
        </p:nvSpPr>
        <p:spPr bwMode="auto">
          <a:xfrm>
            <a:off x="1546225" y="2631851"/>
            <a:ext cx="67484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ea typeface="Arial Unicode MS" pitchFamily="34" charset="-120"/>
                <a:cs typeface="Arial" charset="0"/>
              </a:rPr>
              <a:t>CH</a:t>
            </a:r>
            <a:r>
              <a:rPr lang="en-US" altLang="zh-HK" sz="2800" baseline="-25000">
                <a:latin typeface="Arial" charset="0"/>
                <a:ea typeface="Arial Unicode MS" pitchFamily="34" charset="-120"/>
                <a:cs typeface="Arial" charset="0"/>
              </a:rPr>
              <a:t>3</a:t>
            </a:r>
            <a:r>
              <a:rPr lang="en-US" altLang="zh-HK" sz="2800">
                <a:latin typeface="Arial" charset="0"/>
                <a:ea typeface="Arial Unicode MS" pitchFamily="34" charset="-120"/>
                <a:cs typeface="Arial" charset="0"/>
              </a:rPr>
              <a:t>COOH(aq) </a:t>
            </a:r>
            <a:r>
              <a:rPr lang="zh-HK" altLang="en-US" sz="2800">
                <a:latin typeface="Arial" charset="0"/>
                <a:ea typeface="Arial Unicode MS" pitchFamily="34" charset="-120"/>
                <a:cs typeface="Arial" charset="0"/>
              </a:rPr>
              <a:t>⇌</a:t>
            </a:r>
            <a:r>
              <a:rPr lang="en-US" altLang="zh-HK" sz="2800">
                <a:latin typeface="Arial" charset="0"/>
                <a:ea typeface="Arial Unicode MS" pitchFamily="34" charset="-120"/>
                <a:cs typeface="Arial" charset="0"/>
                <a:sym typeface="Wingdings" pitchFamily="2" charset="2"/>
              </a:rPr>
              <a:t> H</a:t>
            </a:r>
            <a:r>
              <a:rPr lang="en-US" altLang="zh-HK" sz="2800" baseline="30000">
                <a:latin typeface="Arial" charset="0"/>
                <a:ea typeface="Arial Unicode MS" pitchFamily="34" charset="-120"/>
                <a:cs typeface="Arial" charset="0"/>
              </a:rPr>
              <a:t>+</a:t>
            </a:r>
            <a:r>
              <a:rPr lang="en-US" altLang="zh-HK" sz="2800">
                <a:latin typeface="Arial" charset="0"/>
                <a:ea typeface="Arial Unicode MS" pitchFamily="34" charset="-120"/>
                <a:cs typeface="Arial" charset="0"/>
                <a:sym typeface="Wingdings" pitchFamily="2" charset="2"/>
              </a:rPr>
              <a:t>(aq) + CH</a:t>
            </a:r>
            <a:r>
              <a:rPr lang="en-US" altLang="zh-HK" sz="2800" baseline="-25000">
                <a:latin typeface="Arial" charset="0"/>
                <a:ea typeface="Arial Unicode MS" pitchFamily="34" charset="-120"/>
                <a:cs typeface="Arial" charset="0"/>
              </a:rPr>
              <a:t>3</a:t>
            </a:r>
            <a:r>
              <a:rPr lang="en-US" altLang="zh-HK" sz="2800">
                <a:latin typeface="Arial" charset="0"/>
                <a:ea typeface="Arial Unicode MS" pitchFamily="34" charset="-120"/>
                <a:cs typeface="Arial" charset="0"/>
              </a:rPr>
              <a:t>COO</a:t>
            </a:r>
            <a:r>
              <a:rPr lang="en-US" altLang="zh-HK" sz="2800" baseline="30000">
                <a:latin typeface="Arial" charset="0"/>
                <a:ea typeface="Arial Unicode MS" pitchFamily="34" charset="-120"/>
                <a:cs typeface="Arial" charset="0"/>
              </a:rPr>
              <a:t>–</a:t>
            </a:r>
            <a:r>
              <a:rPr lang="en-US" altLang="zh-HK" sz="2800">
                <a:latin typeface="Arial" charset="0"/>
                <a:ea typeface="Arial Unicode MS" pitchFamily="34" charset="-120"/>
                <a:cs typeface="Arial" charset="0"/>
                <a:sym typeface="Wingdings" pitchFamily="2" charset="2"/>
              </a:rPr>
              <a:t>(aq)</a:t>
            </a:r>
            <a:endParaRPr lang="zh-HK" altLang="en-US" sz="2800">
              <a:ea typeface="Arial Unicode MS" pitchFamily="34" charset="-120"/>
              <a:cs typeface="Arial" charset="0"/>
            </a:endParaRPr>
          </a:p>
        </p:txBody>
      </p:sp>
    </p:spTree>
    <p:extLst>
      <p:ext uri="{BB962C8B-B14F-4D97-AF65-F5344CB8AC3E}">
        <p14:creationId xmlns:p14="http://schemas.microsoft.com/office/powerpoint/2010/main" val="1173592406"/>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318294" y="260648"/>
            <a:ext cx="6557962"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在</a:t>
            </a:r>
            <a:r>
              <a:rPr kumimoji="0" lang="zh-TW" altLang="en-US" sz="3200" b="1" dirty="0">
                <a:solidFill>
                  <a:srgbClr val="0033CC"/>
                </a:solidFill>
                <a:latin typeface="Arial" panose="020B0604020202020204" pitchFamily="34" charset="0"/>
                <a:ea typeface="+mn-ea"/>
                <a:cs typeface="Arial" panose="020B0604020202020204" pitchFamily="34" charset="0"/>
              </a:rPr>
              <a:t>日常生活和實驗室常用的鹼</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13" name="Rectangle 38"/>
          <p:cNvSpPr>
            <a:spLocks noChangeArrowheads="1"/>
          </p:cNvSpPr>
          <p:nvPr/>
        </p:nvSpPr>
        <p:spPr bwMode="auto">
          <a:xfrm>
            <a:off x="466849" y="2412479"/>
            <a:ext cx="8569771"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鹽基的例子包括 </a:t>
            </a:r>
            <a:r>
              <a:rPr lang="zh-TW" altLang="en-US" sz="3200" b="1" u="sng" dirty="0">
                <a:solidFill>
                  <a:srgbClr val="FF0000"/>
                </a:solidFill>
              </a:rPr>
              <a:t>金屬氧化物</a:t>
            </a:r>
            <a:r>
              <a:rPr lang="zh-TW" altLang="en-US" sz="2800" b="1" dirty="0">
                <a:solidFill>
                  <a:srgbClr val="FF0000"/>
                </a:solidFill>
              </a:rPr>
              <a:t> </a:t>
            </a:r>
            <a:r>
              <a:rPr lang="zh-TW" altLang="en-US" sz="2800" dirty="0"/>
              <a:t>和 </a:t>
            </a:r>
            <a:r>
              <a:rPr lang="zh-TW" altLang="en-US" sz="3200" b="1" u="sng" dirty="0">
                <a:solidFill>
                  <a:srgbClr val="FF0000"/>
                </a:solidFill>
              </a:rPr>
              <a:t>金屬氫氧化物</a:t>
            </a:r>
            <a:r>
              <a:rPr lang="zh-TW" altLang="en-US" sz="2800" dirty="0"/>
              <a:t>。</a:t>
            </a:r>
            <a:endParaRPr lang="en-US" altLang="zh-TW" sz="2800" dirty="0">
              <a:latin typeface="Arial" charset="0"/>
            </a:endParaRPr>
          </a:p>
        </p:txBody>
      </p:sp>
      <p:sp>
        <p:nvSpPr>
          <p:cNvPr id="14" name="Rectangle 38"/>
          <p:cNvSpPr>
            <a:spLocks noChangeArrowheads="1"/>
          </p:cNvSpPr>
          <p:nvPr/>
        </p:nvSpPr>
        <p:spPr bwMode="auto">
          <a:xfrm>
            <a:off x="467668" y="3063925"/>
            <a:ext cx="519320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只有</a:t>
            </a:r>
            <a:r>
              <a:rPr lang="zh-TW" altLang="en-US" sz="2800" b="1"/>
              <a:t>小部分</a:t>
            </a:r>
            <a:r>
              <a:rPr lang="zh-TW" altLang="en-US" sz="2800"/>
              <a:t>鹽基可溶於水。</a:t>
            </a:r>
            <a:endParaRPr lang="en-US" altLang="zh-TW" sz="2800">
              <a:latin typeface="Arial" charset="0"/>
            </a:endParaRPr>
          </a:p>
        </p:txBody>
      </p:sp>
      <p:sp>
        <p:nvSpPr>
          <p:cNvPr id="15" name="Rectangle 40"/>
          <p:cNvSpPr>
            <a:spLocks noChangeArrowheads="1"/>
          </p:cNvSpPr>
          <p:nvPr/>
        </p:nvSpPr>
        <p:spPr bwMode="auto">
          <a:xfrm>
            <a:off x="479847" y="3711997"/>
            <a:ext cx="5532437"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那些 </a:t>
            </a:r>
            <a:r>
              <a:rPr lang="zh-TW" altLang="en-US" sz="3200" b="1">
                <a:solidFill>
                  <a:srgbClr val="3399FF"/>
                </a:solidFill>
              </a:rPr>
              <a:t>可溶於水</a:t>
            </a:r>
            <a:r>
              <a:rPr lang="zh-TW" altLang="en-US" sz="2800"/>
              <a:t> 的鹽基稱為 </a:t>
            </a:r>
            <a:r>
              <a:rPr lang="zh-HK" altLang="en-US" sz="3200" b="1" u="sng">
                <a:solidFill>
                  <a:srgbClr val="FF0000"/>
                </a:solidFill>
              </a:rPr>
              <a:t>鹼</a:t>
            </a:r>
            <a:r>
              <a:rPr lang="zh-HK" altLang="en-US" sz="2800"/>
              <a:t>。</a:t>
            </a:r>
            <a:endParaRPr lang="en-US" altLang="zh-TW" sz="2800">
              <a:latin typeface="Arial" charset="0"/>
            </a:endParaRPr>
          </a:p>
        </p:txBody>
      </p:sp>
      <p:sp>
        <p:nvSpPr>
          <p:cNvPr id="12" name="Rectangle 40"/>
          <p:cNvSpPr>
            <a:spLocks noChangeArrowheads="1"/>
          </p:cNvSpPr>
          <p:nvPr/>
        </p:nvSpPr>
        <p:spPr bwMode="auto">
          <a:xfrm>
            <a:off x="467668" y="4345012"/>
            <a:ext cx="35480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t>鹼</a:t>
            </a:r>
            <a:r>
              <a:rPr lang="zh-TW" altLang="en-US" sz="2800"/>
              <a:t>的例子包括：</a:t>
            </a:r>
            <a:endParaRPr lang="en-US" altLang="zh-TW" sz="2800"/>
          </a:p>
        </p:txBody>
      </p:sp>
      <p:sp>
        <p:nvSpPr>
          <p:cNvPr id="16" name="Rectangle 38"/>
          <p:cNvSpPr>
            <a:spLocks noChangeArrowheads="1"/>
          </p:cNvSpPr>
          <p:nvPr/>
        </p:nvSpPr>
        <p:spPr bwMode="auto">
          <a:xfrm>
            <a:off x="844674" y="5008141"/>
            <a:ext cx="589280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latin typeface="Arial" charset="0"/>
              </a:rPr>
              <a:t>氫氧化</a:t>
            </a:r>
            <a:r>
              <a:rPr lang="zh-TW" altLang="en-US" sz="2800" b="1">
                <a:solidFill>
                  <a:srgbClr val="3399FF"/>
                </a:solidFill>
                <a:latin typeface="Arial" charset="0"/>
              </a:rPr>
              <a:t>鉀</a:t>
            </a:r>
            <a:r>
              <a:rPr lang="zh-TW" altLang="en-US" sz="2800">
                <a:latin typeface="Arial" charset="0"/>
              </a:rPr>
              <a:t>、氫氧化</a:t>
            </a:r>
            <a:r>
              <a:rPr lang="zh-TW" altLang="en-US" sz="2800" b="1">
                <a:solidFill>
                  <a:srgbClr val="3399FF"/>
                </a:solidFill>
                <a:latin typeface="Arial" charset="0"/>
              </a:rPr>
              <a:t>鈉</a:t>
            </a:r>
            <a:r>
              <a:rPr lang="zh-TW" altLang="en-US" sz="2800">
                <a:latin typeface="Arial" charset="0"/>
              </a:rPr>
              <a:t>、氫氧化</a:t>
            </a:r>
            <a:r>
              <a:rPr lang="zh-TW" altLang="en-US" sz="2800" b="1">
                <a:solidFill>
                  <a:srgbClr val="3399FF"/>
                </a:solidFill>
                <a:latin typeface="Arial" charset="0"/>
              </a:rPr>
              <a:t>鈣</a:t>
            </a:r>
            <a:endParaRPr lang="en-US" altLang="zh-TW" sz="2800" b="1">
              <a:solidFill>
                <a:srgbClr val="3399FF"/>
              </a:solidFill>
              <a:latin typeface="Arial" charset="0"/>
            </a:endParaRPr>
          </a:p>
          <a:p>
            <a:pPr eaLnBrk="1" hangingPunct="1">
              <a:buFontTx/>
              <a:buBlip>
                <a:blip r:embed="rId3"/>
              </a:buBlip>
            </a:pPr>
            <a:r>
              <a:rPr lang="zh-TW" altLang="en-US" sz="2800">
                <a:latin typeface="Arial" charset="0"/>
              </a:rPr>
              <a:t>氧化</a:t>
            </a:r>
            <a:r>
              <a:rPr lang="zh-TW" altLang="en-US" sz="2800" b="1">
                <a:solidFill>
                  <a:srgbClr val="3399FF"/>
                </a:solidFill>
                <a:latin typeface="Arial" charset="0"/>
              </a:rPr>
              <a:t>鉀</a:t>
            </a:r>
            <a:r>
              <a:rPr lang="zh-TW" altLang="en-US" sz="2800">
                <a:latin typeface="Arial" charset="0"/>
              </a:rPr>
              <a:t>、氧化</a:t>
            </a:r>
            <a:r>
              <a:rPr lang="zh-TW" altLang="en-US" sz="2800" b="1">
                <a:solidFill>
                  <a:srgbClr val="3399FF"/>
                </a:solidFill>
                <a:latin typeface="Arial" charset="0"/>
              </a:rPr>
              <a:t>鈉</a:t>
            </a:r>
            <a:r>
              <a:rPr lang="zh-TW" altLang="en-US" sz="2800"/>
              <a:t>、氧化</a:t>
            </a:r>
            <a:r>
              <a:rPr lang="zh-TW" altLang="en-US" sz="2800" b="1">
                <a:solidFill>
                  <a:srgbClr val="3399FF"/>
                </a:solidFill>
              </a:rPr>
              <a:t>鈣</a:t>
            </a:r>
            <a:endParaRPr lang="en-US" altLang="zh-TW" sz="2800" b="1">
              <a:solidFill>
                <a:srgbClr val="3399FF"/>
              </a:solidFill>
              <a:latin typeface="Arial" charset="0"/>
            </a:endParaRPr>
          </a:p>
          <a:p>
            <a:pPr eaLnBrk="1" hangingPunct="1">
              <a:buFontTx/>
              <a:buBlip>
                <a:blip r:embed="rId3"/>
              </a:buBlip>
            </a:pPr>
            <a:r>
              <a:rPr lang="zh-TW" altLang="en-US" sz="2800" b="1">
                <a:solidFill>
                  <a:srgbClr val="3399FF"/>
                </a:solidFill>
                <a:latin typeface="Arial" charset="0"/>
              </a:rPr>
              <a:t>氨</a:t>
            </a:r>
            <a:endParaRPr lang="en-US" altLang="zh-TW" sz="2800" b="1">
              <a:solidFill>
                <a:srgbClr val="3399FF"/>
              </a:solidFill>
              <a:latin typeface="Arial" charset="0"/>
            </a:endParaRPr>
          </a:p>
        </p:txBody>
      </p:sp>
      <p:sp>
        <p:nvSpPr>
          <p:cNvPr id="17" name="Text Box 11"/>
          <p:cNvSpPr txBox="1">
            <a:spLocks noChangeArrowheads="1"/>
          </p:cNvSpPr>
          <p:nvPr/>
        </p:nvSpPr>
        <p:spPr bwMode="auto">
          <a:xfrm>
            <a:off x="2771800" y="6075065"/>
            <a:ext cx="3790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氫氧化鈣只</a:t>
            </a:r>
            <a:r>
              <a:rPr lang="zh-TW" altLang="en-US" sz="2800" b="1"/>
              <a:t>微溶</a:t>
            </a:r>
            <a:r>
              <a:rPr lang="zh-HK" altLang="en-US" sz="2800"/>
              <a:t>於水。</a:t>
            </a:r>
            <a:endParaRPr lang="en-US" altLang="zh-TW" sz="2800">
              <a:solidFill>
                <a:srgbClr val="000000"/>
              </a:solidFill>
              <a:latin typeface="Arial" charset="0"/>
              <a:cs typeface="Arial" charset="0"/>
            </a:endParaRPr>
          </a:p>
        </p:txBody>
      </p:sp>
      <p:sp>
        <p:nvSpPr>
          <p:cNvPr id="18" name="Rectangle 87"/>
          <p:cNvSpPr>
            <a:spLocks noChangeArrowheads="1"/>
          </p:cNvSpPr>
          <p:nvPr/>
        </p:nvSpPr>
        <p:spPr bwMode="auto">
          <a:xfrm>
            <a:off x="2771800" y="6075065"/>
            <a:ext cx="3665538" cy="522287"/>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a:solidFill>
                <a:srgbClr val="000000"/>
              </a:solidFill>
              <a:latin typeface="Times New Roman" pitchFamily="18" charset="0"/>
            </a:endParaRPr>
          </a:p>
        </p:txBody>
      </p:sp>
      <p:sp>
        <p:nvSpPr>
          <p:cNvPr id="21" name="AutoShape 17"/>
          <p:cNvSpPr>
            <a:spLocks noChangeArrowheads="1"/>
          </p:cNvSpPr>
          <p:nvPr/>
        </p:nvSpPr>
        <p:spPr bwMode="auto">
          <a:xfrm>
            <a:off x="793874" y="975693"/>
            <a:ext cx="7566025" cy="124460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22" name="Text Box 18"/>
          <p:cNvSpPr txBox="1">
            <a:spLocks noChangeArrowheads="1"/>
          </p:cNvSpPr>
          <p:nvPr/>
        </p:nvSpPr>
        <p:spPr bwMode="auto">
          <a:xfrm>
            <a:off x="1024062" y="1077293"/>
            <a:ext cx="733583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3200" b="1">
                <a:solidFill>
                  <a:srgbClr val="00B0F0"/>
                </a:solidFill>
              </a:rPr>
              <a:t>鹽基</a:t>
            </a:r>
            <a:r>
              <a:rPr lang="zh-TW" altLang="en-US" sz="2800"/>
              <a:t>是一種</a:t>
            </a:r>
            <a:r>
              <a:rPr lang="zh-TW" altLang="en-US" sz="3200">
                <a:solidFill>
                  <a:srgbClr val="00B0F0"/>
                </a:solidFill>
              </a:rPr>
              <a:t>與酸反應</a:t>
            </a:r>
            <a:r>
              <a:rPr lang="zh-TW" altLang="en-US" sz="2800"/>
              <a:t>時，</a:t>
            </a:r>
            <a:r>
              <a:rPr lang="zh-TW" altLang="en-US" sz="3200" b="1">
                <a:solidFill>
                  <a:srgbClr val="00B0F0"/>
                </a:solidFill>
              </a:rPr>
              <a:t>只會生成鹽和水</a:t>
            </a:r>
            <a:r>
              <a:rPr lang="zh-TW" altLang="en-US" sz="2800"/>
              <a:t>的化合物。</a:t>
            </a:r>
            <a:r>
              <a:rPr lang="zh-TW" altLang="en-US" sz="3200" b="1">
                <a:solidFill>
                  <a:srgbClr val="3399FF"/>
                </a:solidFill>
              </a:rPr>
              <a:t>可溶於水</a:t>
            </a:r>
            <a:r>
              <a:rPr lang="zh-TW" altLang="en-US" b="1">
                <a:solidFill>
                  <a:srgbClr val="FF0000"/>
                </a:solidFill>
              </a:rPr>
              <a:t>  </a:t>
            </a:r>
            <a:r>
              <a:rPr lang="zh-TW" altLang="en-US" sz="2800"/>
              <a:t>的</a:t>
            </a:r>
            <a:r>
              <a:rPr lang="zh-TW" altLang="en-US" sz="2800" b="1"/>
              <a:t>鹽基</a:t>
            </a:r>
            <a:r>
              <a:rPr lang="zh-TW" altLang="en-US" sz="2800"/>
              <a:t>稱為 </a:t>
            </a:r>
            <a:r>
              <a:rPr lang="zh-TW" altLang="en-US" sz="3200" b="1">
                <a:solidFill>
                  <a:srgbClr val="00B0F0"/>
                </a:solidFill>
              </a:rPr>
              <a:t>鹼</a:t>
            </a:r>
            <a:r>
              <a:rPr lang="zh-TW" altLang="en-US" sz="2800"/>
              <a:t>。</a:t>
            </a:r>
            <a:endParaRPr lang="en-US" altLang="zh-TW" sz="2800"/>
          </a:p>
        </p:txBody>
      </p:sp>
    </p:spTree>
    <p:extLst>
      <p:ext uri="{BB962C8B-B14F-4D97-AF65-F5344CB8AC3E}">
        <p14:creationId xmlns:p14="http://schemas.microsoft.com/office/powerpoint/2010/main" val="3750676306"/>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1861790" y="908720"/>
            <a:ext cx="4870450" cy="579437"/>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鹼</a:t>
            </a:r>
            <a:r>
              <a:rPr kumimoji="0" lang="zh-TW" altLang="en-US" sz="3200" b="1" dirty="0">
                <a:solidFill>
                  <a:srgbClr val="0033CC"/>
                </a:solidFill>
                <a:latin typeface="Arial" panose="020B0604020202020204" pitchFamily="34" charset="0"/>
                <a:ea typeface="+mn-ea"/>
                <a:cs typeface="Arial" panose="020B0604020202020204" pitchFamily="34" charset="0"/>
              </a:rPr>
              <a:t>的性質和化學反應</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45059" name="Rectangle 6"/>
          <p:cNvSpPr>
            <a:spLocks noChangeArrowheads="1"/>
          </p:cNvSpPr>
          <p:nvPr/>
        </p:nvSpPr>
        <p:spPr bwMode="auto">
          <a:xfrm>
            <a:off x="1892846" y="2042963"/>
            <a:ext cx="10858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200" b="1">
                <a:solidFill>
                  <a:srgbClr val="CC0000"/>
                </a:solidFill>
                <a:cs typeface="Arial" charset="0"/>
              </a:rPr>
              <a:t>味道</a:t>
            </a:r>
            <a:endParaRPr kumimoji="0" lang="en-US" altLang="zh-TW" sz="3200" b="1">
              <a:solidFill>
                <a:srgbClr val="CC0000"/>
              </a:solidFill>
              <a:cs typeface="Arial" charset="0"/>
            </a:endParaRPr>
          </a:p>
        </p:txBody>
      </p:sp>
      <p:sp>
        <p:nvSpPr>
          <p:cNvPr id="6" name="Rectangle 38"/>
          <p:cNvSpPr>
            <a:spLocks noChangeArrowheads="1"/>
          </p:cNvSpPr>
          <p:nvPr/>
        </p:nvSpPr>
        <p:spPr bwMode="auto">
          <a:xfrm>
            <a:off x="1892846" y="2606526"/>
            <a:ext cx="4481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稀鹼一般 </a:t>
            </a:r>
            <a:r>
              <a:rPr lang="zh-TW" altLang="en-US" sz="3200" b="1">
                <a:solidFill>
                  <a:srgbClr val="00B0F0"/>
                </a:solidFill>
              </a:rPr>
              <a:t>帶有苦味</a:t>
            </a:r>
            <a:r>
              <a:rPr lang="zh-TW" altLang="en-US" sz="2800"/>
              <a:t>。</a:t>
            </a:r>
            <a:endParaRPr lang="en-US" altLang="zh-TW" sz="2800">
              <a:latin typeface="Arial" charset="0"/>
            </a:endParaRPr>
          </a:p>
        </p:txBody>
      </p:sp>
      <p:sp>
        <p:nvSpPr>
          <p:cNvPr id="40965" name="Rectangle 6"/>
          <p:cNvSpPr>
            <a:spLocks noChangeArrowheads="1"/>
          </p:cNvSpPr>
          <p:nvPr/>
        </p:nvSpPr>
        <p:spPr bwMode="auto">
          <a:xfrm>
            <a:off x="1892847" y="3766988"/>
            <a:ext cx="1311002"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100" b="1" dirty="0">
                <a:solidFill>
                  <a:srgbClr val="CC0000"/>
                </a:solidFill>
                <a:cs typeface="Arial" charset="0"/>
              </a:rPr>
              <a:t>質感</a:t>
            </a:r>
            <a:endParaRPr kumimoji="0" lang="en-US" altLang="zh-TW" sz="3100" b="1" dirty="0">
              <a:solidFill>
                <a:srgbClr val="CC0000"/>
              </a:solidFill>
              <a:cs typeface="Arial" charset="0"/>
            </a:endParaRPr>
          </a:p>
        </p:txBody>
      </p:sp>
      <p:sp>
        <p:nvSpPr>
          <p:cNvPr id="7" name="Rectangle 38"/>
          <p:cNvSpPr>
            <a:spLocks noChangeArrowheads="1"/>
          </p:cNvSpPr>
          <p:nvPr/>
        </p:nvSpPr>
        <p:spPr bwMode="auto">
          <a:xfrm>
            <a:off x="1892846" y="4428976"/>
            <a:ext cx="4481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稀鹼的質感</a:t>
            </a:r>
            <a:r>
              <a:rPr lang="zh-TW" altLang="en-US" sz="2800" b="1"/>
              <a:t>「</a:t>
            </a:r>
            <a:r>
              <a:rPr lang="zh-TW" altLang="en-US" sz="3200" b="1">
                <a:solidFill>
                  <a:srgbClr val="00B0F0"/>
                </a:solidFill>
              </a:rPr>
              <a:t>滑溜</a:t>
            </a:r>
            <a:r>
              <a:rPr lang="zh-TW" altLang="en-US" sz="2800" b="1"/>
              <a:t>」</a:t>
            </a:r>
            <a:r>
              <a:rPr lang="zh-TW" altLang="en-US" sz="2800"/>
              <a:t>。</a:t>
            </a:r>
            <a:endParaRPr lang="en-US" altLang="zh-TW" sz="2800">
              <a:latin typeface="Arial" charset="0"/>
            </a:endParaRPr>
          </a:p>
        </p:txBody>
      </p:sp>
    </p:spTree>
    <p:extLst>
      <p:ext uri="{BB962C8B-B14F-4D97-AF65-F5344CB8AC3E}">
        <p14:creationId xmlns:p14="http://schemas.microsoft.com/office/powerpoint/2010/main" val="1173713186"/>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1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2544" y="3857203"/>
            <a:ext cx="4303712"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7" name="Rectangle 6"/>
          <p:cNvSpPr>
            <a:spLocks noChangeArrowheads="1"/>
          </p:cNvSpPr>
          <p:nvPr/>
        </p:nvSpPr>
        <p:spPr bwMode="auto">
          <a:xfrm>
            <a:off x="901328" y="332656"/>
            <a:ext cx="14922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200" b="1">
                <a:solidFill>
                  <a:srgbClr val="CC0000"/>
                </a:solidFill>
                <a:cs typeface="Arial" charset="0"/>
              </a:rPr>
              <a:t>導電性</a:t>
            </a:r>
            <a:endParaRPr kumimoji="0" lang="en-US" altLang="zh-TW" sz="3200" b="1">
              <a:solidFill>
                <a:srgbClr val="CC0000"/>
              </a:solidFill>
              <a:cs typeface="Arial" charset="0"/>
            </a:endParaRPr>
          </a:p>
        </p:txBody>
      </p:sp>
      <p:sp>
        <p:nvSpPr>
          <p:cNvPr id="5" name="Rectangle 38"/>
          <p:cNvSpPr>
            <a:spLocks noChangeArrowheads="1"/>
          </p:cNvSpPr>
          <p:nvPr/>
        </p:nvSpPr>
        <p:spPr bwMode="auto">
          <a:xfrm>
            <a:off x="901328" y="902568"/>
            <a:ext cx="3302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鹼是 </a:t>
            </a:r>
            <a:r>
              <a:rPr lang="zh-TW" altLang="en-US" sz="3200" b="1">
                <a:solidFill>
                  <a:srgbClr val="00B0F0"/>
                </a:solidFill>
              </a:rPr>
              <a:t>電解質</a:t>
            </a:r>
            <a:r>
              <a:rPr lang="zh-TW" altLang="en-US" sz="2800"/>
              <a:t>。</a:t>
            </a:r>
            <a:endParaRPr lang="en-US" altLang="zh-TW" sz="2800">
              <a:latin typeface="Arial" charset="0"/>
            </a:endParaRPr>
          </a:p>
        </p:txBody>
      </p:sp>
      <p:sp>
        <p:nvSpPr>
          <p:cNvPr id="15" name="Rectangle 38"/>
          <p:cNvSpPr>
            <a:spLocks noChangeArrowheads="1"/>
          </p:cNvSpPr>
          <p:nvPr/>
        </p:nvSpPr>
        <p:spPr bwMode="auto">
          <a:xfrm>
            <a:off x="899592" y="3212678"/>
            <a:ext cx="68500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稀鹼會令 </a:t>
            </a:r>
            <a:r>
              <a:rPr lang="zh-TW" altLang="en-US" sz="3200" b="1">
                <a:solidFill>
                  <a:srgbClr val="00B0F0"/>
                </a:solidFill>
              </a:rPr>
              <a:t>紅色石蕊試紙變為藍色 </a:t>
            </a:r>
            <a:r>
              <a:rPr lang="zh-TW" altLang="en-US" sz="2800"/>
              <a:t>。</a:t>
            </a:r>
            <a:endParaRPr lang="en-US" altLang="zh-TW" sz="2800">
              <a:latin typeface="Arial" charset="0"/>
            </a:endParaRPr>
          </a:p>
        </p:txBody>
      </p:sp>
      <p:sp>
        <p:nvSpPr>
          <p:cNvPr id="41991" name="Rectangle 6"/>
          <p:cNvSpPr>
            <a:spLocks noChangeArrowheads="1"/>
          </p:cNvSpPr>
          <p:nvPr/>
        </p:nvSpPr>
        <p:spPr bwMode="auto">
          <a:xfrm>
            <a:off x="899592" y="2628478"/>
            <a:ext cx="372268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對石蕊試紙的影響</a:t>
            </a:r>
            <a:endParaRPr kumimoji="0" lang="en-US" altLang="zh-TW" sz="3200" b="1">
              <a:solidFill>
                <a:srgbClr val="CC0000"/>
              </a:solidFill>
              <a:cs typeface="Arial" charset="0"/>
            </a:endParaRPr>
          </a:p>
        </p:txBody>
      </p:sp>
      <p:sp>
        <p:nvSpPr>
          <p:cNvPr id="16" name="Rectangle 40"/>
          <p:cNvSpPr>
            <a:spLocks noChangeArrowheads="1"/>
          </p:cNvSpPr>
          <p:nvPr/>
        </p:nvSpPr>
        <p:spPr bwMode="auto">
          <a:xfrm>
            <a:off x="901328" y="1504231"/>
            <a:ext cx="76311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當鹼溶於水時，會形成可 </a:t>
            </a:r>
            <a:r>
              <a:rPr lang="zh-TW" altLang="en-US" sz="3200" b="1">
                <a:solidFill>
                  <a:srgbClr val="00B0F0"/>
                </a:solidFill>
              </a:rPr>
              <a:t>導電</a:t>
            </a:r>
            <a:r>
              <a:rPr lang="zh-TW" altLang="en-US" sz="2800" b="1"/>
              <a:t> </a:t>
            </a:r>
            <a:r>
              <a:rPr lang="zh-TW" altLang="en-US" sz="2800"/>
              <a:t>的水</a:t>
            </a:r>
            <a:r>
              <a:rPr lang="zh-HK" altLang="en-US" sz="2800"/>
              <a:t>溶液。</a:t>
            </a:r>
            <a:endParaRPr lang="en-US" altLang="zh-TW" sz="2800">
              <a:latin typeface="Arial" charset="0"/>
            </a:endParaRPr>
          </a:p>
        </p:txBody>
      </p:sp>
      <p:sp>
        <p:nvSpPr>
          <p:cNvPr id="41993" name="Rectangle 8"/>
          <p:cNvSpPr>
            <a:spLocks noChangeArrowheads="1"/>
          </p:cNvSpPr>
          <p:nvPr/>
        </p:nvSpPr>
        <p:spPr bwMode="auto">
          <a:xfrm>
            <a:off x="3409156" y="4096916"/>
            <a:ext cx="1784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t>紅色石蕊試紙</a:t>
            </a:r>
            <a:endParaRPr lang="en-US" altLang="zh-TW" sz="2000">
              <a:latin typeface="Arial" charset="0"/>
            </a:endParaRPr>
          </a:p>
        </p:txBody>
      </p:sp>
      <p:sp>
        <p:nvSpPr>
          <p:cNvPr id="41994" name="Rectangle 8"/>
          <p:cNvSpPr>
            <a:spLocks noChangeArrowheads="1"/>
          </p:cNvSpPr>
          <p:nvPr/>
        </p:nvSpPr>
        <p:spPr bwMode="auto">
          <a:xfrm>
            <a:off x="3191669" y="5716166"/>
            <a:ext cx="7985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稀鹼</a:t>
            </a:r>
            <a:endParaRPr lang="en-US" altLang="zh-TW" sz="2000">
              <a:latin typeface="Arial" charset="0"/>
            </a:endParaRPr>
          </a:p>
        </p:txBody>
      </p:sp>
      <p:cxnSp>
        <p:nvCxnSpPr>
          <p:cNvPr id="6" name="直線接點 5"/>
          <p:cNvCxnSpPr/>
          <p:nvPr/>
        </p:nvCxnSpPr>
        <p:spPr bwMode="auto">
          <a:xfrm flipV="1">
            <a:off x="3628231" y="5287541"/>
            <a:ext cx="361950" cy="477837"/>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1" name="直線接點 20"/>
          <p:cNvCxnSpPr/>
          <p:nvPr/>
        </p:nvCxnSpPr>
        <p:spPr bwMode="auto">
          <a:xfrm flipV="1">
            <a:off x="3174206" y="4296941"/>
            <a:ext cx="241300" cy="65087"/>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59834346"/>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6"/>
          <p:cNvSpPr>
            <a:spLocks noChangeArrowheads="1"/>
          </p:cNvSpPr>
          <p:nvPr/>
        </p:nvSpPr>
        <p:spPr bwMode="auto">
          <a:xfrm>
            <a:off x="487363" y="749647"/>
            <a:ext cx="240030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200" b="1" dirty="0">
                <a:solidFill>
                  <a:srgbClr val="CC0000"/>
                </a:solidFill>
                <a:cs typeface="Arial" charset="0"/>
              </a:rPr>
              <a:t>與酸的反應</a:t>
            </a:r>
            <a:endParaRPr kumimoji="0" lang="en-US" altLang="zh-TW" sz="3200" b="1" dirty="0">
              <a:solidFill>
                <a:srgbClr val="CC0000"/>
              </a:solidFill>
              <a:cs typeface="Arial" charset="0"/>
            </a:endParaRPr>
          </a:p>
        </p:txBody>
      </p:sp>
      <p:sp>
        <p:nvSpPr>
          <p:cNvPr id="4" name="Rectangle 38"/>
          <p:cNvSpPr>
            <a:spLocks noChangeArrowheads="1"/>
          </p:cNvSpPr>
          <p:nvPr/>
        </p:nvSpPr>
        <p:spPr bwMode="auto">
          <a:xfrm>
            <a:off x="487363" y="1742554"/>
            <a:ext cx="6189662"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稀鹼與酸反應，會生成 </a:t>
            </a:r>
            <a:r>
              <a:rPr lang="zh-TW" altLang="en-US" sz="3600" b="1" u="sng">
                <a:solidFill>
                  <a:srgbClr val="FF0000"/>
                </a:solidFill>
              </a:rPr>
              <a:t>鹽</a:t>
            </a:r>
            <a:r>
              <a:rPr lang="zh-TW" altLang="en-US" sz="2800" b="1"/>
              <a:t> 和 </a:t>
            </a:r>
            <a:r>
              <a:rPr lang="zh-TW" altLang="en-US" sz="3600" b="1" u="sng">
                <a:solidFill>
                  <a:srgbClr val="FF0000"/>
                </a:solidFill>
              </a:rPr>
              <a:t>水</a:t>
            </a:r>
            <a:r>
              <a:rPr lang="zh-TW" altLang="en-US" sz="2800"/>
              <a:t>。</a:t>
            </a:r>
            <a:endParaRPr lang="en-US" altLang="zh-TW" sz="2800">
              <a:latin typeface="Arial" charset="0"/>
            </a:endParaRPr>
          </a:p>
        </p:txBody>
      </p:sp>
      <p:grpSp>
        <p:nvGrpSpPr>
          <p:cNvPr id="2" name="Group 16"/>
          <p:cNvGrpSpPr>
            <a:grpSpLocks/>
          </p:cNvGrpSpPr>
          <p:nvPr/>
        </p:nvGrpSpPr>
        <p:grpSpPr bwMode="auto">
          <a:xfrm>
            <a:off x="1150938" y="2996952"/>
            <a:ext cx="7450137" cy="884238"/>
            <a:chOff x="158" y="663"/>
            <a:chExt cx="5352" cy="4842"/>
          </a:xfrm>
        </p:grpSpPr>
        <p:sp>
          <p:nvSpPr>
            <p:cNvPr id="48137" name="AutoShape 17"/>
            <p:cNvSpPr>
              <a:spLocks noChangeArrowheads="1"/>
            </p:cNvSpPr>
            <p:nvPr/>
          </p:nvSpPr>
          <p:spPr bwMode="auto">
            <a:xfrm>
              <a:off x="158" y="663"/>
              <a:ext cx="5352" cy="484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48138" name="Text Box 18"/>
            <p:cNvSpPr txBox="1">
              <a:spLocks noChangeArrowheads="1"/>
            </p:cNvSpPr>
            <p:nvPr/>
          </p:nvSpPr>
          <p:spPr bwMode="auto">
            <a:xfrm>
              <a:off x="294" y="1732"/>
              <a:ext cx="5172" cy="3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zh-HK" altLang="en-US" sz="2800" b="1"/>
                <a:t>鹼 </a:t>
              </a:r>
              <a:r>
                <a:rPr lang="en-US" altLang="zh-HK" sz="2800" b="1"/>
                <a:t>+ </a:t>
              </a:r>
              <a:r>
                <a:rPr lang="zh-HK" altLang="en-US" sz="2800" b="1"/>
                <a:t>酸 </a:t>
              </a:r>
              <a:r>
                <a:rPr lang="en-US" altLang="zh-TW" sz="2800">
                  <a:latin typeface="Arial" charset="0"/>
                  <a:cs typeface="Arial" charset="0"/>
                  <a:sym typeface="Symbol" pitchFamily="18" charset="2"/>
                </a:rPr>
                <a:t> </a:t>
              </a:r>
              <a:r>
                <a:rPr lang="zh-HK" altLang="en-US" sz="3200" b="1"/>
                <a:t>鹽</a:t>
              </a:r>
              <a:r>
                <a:rPr lang="zh-HK" altLang="en-US" sz="2800" b="1"/>
                <a:t> </a:t>
              </a:r>
              <a:r>
                <a:rPr lang="en-US" altLang="zh-HK" sz="2800" b="1"/>
                <a:t>+ </a:t>
              </a:r>
              <a:r>
                <a:rPr lang="zh-HK" altLang="en-US" sz="3200" b="1"/>
                <a:t>水</a:t>
              </a:r>
              <a:endParaRPr lang="en-US" altLang="zh-TW" sz="3200" b="1"/>
            </a:p>
          </p:txBody>
        </p:sp>
      </p:grpSp>
      <p:sp>
        <p:nvSpPr>
          <p:cNvPr id="17" name="Rectangle 38"/>
          <p:cNvSpPr>
            <a:spLocks noChangeArrowheads="1"/>
          </p:cNvSpPr>
          <p:nvPr/>
        </p:nvSpPr>
        <p:spPr bwMode="auto">
          <a:xfrm>
            <a:off x="487363" y="4566071"/>
            <a:ext cx="8537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latin typeface="Arial" charset="0"/>
              </a:rPr>
              <a:t>例如：</a:t>
            </a:r>
            <a:r>
              <a:rPr lang="en-US" altLang="zh-HK" sz="2800" dirty="0" err="1">
                <a:latin typeface="Arial" charset="0"/>
                <a:cs typeface="Arial" charset="0"/>
              </a:rPr>
              <a:t>NaOH</a:t>
            </a:r>
            <a:r>
              <a:rPr lang="en-US" altLang="zh-HK" sz="2800" dirty="0">
                <a:latin typeface="Arial" charset="0"/>
                <a:cs typeface="Arial" charset="0"/>
              </a:rPr>
              <a:t>(</a:t>
            </a:r>
            <a:r>
              <a:rPr lang="en-US" altLang="zh-HK" sz="2800" dirty="0" err="1">
                <a:latin typeface="Arial" charset="0"/>
                <a:cs typeface="Arial" charset="0"/>
              </a:rPr>
              <a:t>aq</a:t>
            </a:r>
            <a:r>
              <a:rPr lang="en-US" altLang="zh-HK" sz="2800" dirty="0">
                <a:latin typeface="Arial" charset="0"/>
                <a:cs typeface="Arial" charset="0"/>
              </a:rPr>
              <a:t>) + </a:t>
            </a:r>
            <a:r>
              <a:rPr lang="en-US" altLang="zh-HK" sz="2800" dirty="0" err="1">
                <a:latin typeface="Arial" charset="0"/>
                <a:cs typeface="Arial" charset="0"/>
              </a:rPr>
              <a:t>HCl</a:t>
            </a:r>
            <a:r>
              <a:rPr lang="en-US" altLang="zh-HK" sz="2800" dirty="0">
                <a:latin typeface="Arial" charset="0"/>
                <a:cs typeface="Arial" charset="0"/>
              </a:rPr>
              <a:t>(</a:t>
            </a:r>
            <a:r>
              <a:rPr lang="en-US" altLang="zh-HK" sz="2800" dirty="0" err="1">
                <a:latin typeface="Arial" charset="0"/>
                <a:cs typeface="Arial" charset="0"/>
              </a:rPr>
              <a:t>aq</a:t>
            </a:r>
            <a:r>
              <a:rPr lang="en-US" altLang="zh-HK" sz="2800" dirty="0">
                <a:latin typeface="Arial" charset="0"/>
                <a:cs typeface="Arial" charset="0"/>
              </a:rPr>
              <a:t>) </a:t>
            </a:r>
            <a:r>
              <a:rPr lang="en-US" altLang="zh-HK" sz="2800" dirty="0">
                <a:latin typeface="Arial" charset="0"/>
                <a:cs typeface="Arial" charset="0"/>
                <a:sym typeface="Symbol" pitchFamily="18" charset="2"/>
              </a:rPr>
              <a:t></a:t>
            </a:r>
            <a:r>
              <a:rPr lang="en-US" altLang="zh-HK" sz="2800" dirty="0">
                <a:latin typeface="Arial" charset="0"/>
                <a:cs typeface="Arial" charset="0"/>
              </a:rPr>
              <a:t> </a:t>
            </a:r>
            <a:r>
              <a:rPr lang="en-US" altLang="zh-HK" sz="2800" dirty="0" err="1">
                <a:latin typeface="Arial" charset="0"/>
                <a:cs typeface="Arial" charset="0"/>
              </a:rPr>
              <a:t>NaCl</a:t>
            </a:r>
            <a:r>
              <a:rPr lang="en-US" altLang="zh-HK" sz="2800" dirty="0">
                <a:latin typeface="Arial" charset="0"/>
                <a:cs typeface="Arial" charset="0"/>
              </a:rPr>
              <a:t>(</a:t>
            </a:r>
            <a:r>
              <a:rPr lang="en-US" altLang="zh-HK" sz="2800" dirty="0" err="1">
                <a:latin typeface="Arial" charset="0"/>
                <a:cs typeface="Arial" charset="0"/>
              </a:rPr>
              <a:t>aq</a:t>
            </a:r>
            <a:r>
              <a:rPr lang="en-US" altLang="zh-HK" sz="2800" dirty="0">
                <a:latin typeface="Arial" charset="0"/>
                <a:cs typeface="Arial" charset="0"/>
              </a:rPr>
              <a:t>) + H</a:t>
            </a:r>
            <a:r>
              <a:rPr lang="en-US" altLang="zh-HK" sz="2800" baseline="-25000" dirty="0">
                <a:latin typeface="Arial" charset="0"/>
                <a:cs typeface="Arial" charset="0"/>
              </a:rPr>
              <a:t>2</a:t>
            </a:r>
            <a:r>
              <a:rPr lang="en-US" altLang="zh-HK" sz="2800" dirty="0">
                <a:latin typeface="Arial" charset="0"/>
                <a:cs typeface="Arial" charset="0"/>
              </a:rPr>
              <a:t>O(l)</a:t>
            </a:r>
            <a:endParaRPr lang="en-US" altLang="zh-TW" sz="2800" dirty="0">
              <a:latin typeface="Arial" charset="0"/>
              <a:cs typeface="Arial" charset="0"/>
            </a:endParaRPr>
          </a:p>
        </p:txBody>
      </p:sp>
    </p:spTree>
    <p:extLst>
      <p:ext uri="{BB962C8B-B14F-4D97-AF65-F5344CB8AC3E}">
        <p14:creationId xmlns:p14="http://schemas.microsoft.com/office/powerpoint/2010/main" val="4214335407"/>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6"/>
          <p:cNvSpPr>
            <a:spLocks noChangeArrowheads="1"/>
          </p:cNvSpPr>
          <p:nvPr/>
        </p:nvSpPr>
        <p:spPr bwMode="auto">
          <a:xfrm>
            <a:off x="322709" y="280690"/>
            <a:ext cx="438943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與非金屬氧化物的反應</a:t>
            </a:r>
            <a:endParaRPr kumimoji="0" lang="en-US" altLang="zh-TW" sz="3200" b="1">
              <a:solidFill>
                <a:srgbClr val="CC0000"/>
              </a:solidFill>
              <a:cs typeface="Arial" charset="0"/>
            </a:endParaRPr>
          </a:p>
        </p:txBody>
      </p:sp>
      <p:sp>
        <p:nvSpPr>
          <p:cNvPr id="24" name="文字方塊 23"/>
          <p:cNvSpPr txBox="1">
            <a:spLocks noChangeArrowheads="1"/>
          </p:cNvSpPr>
          <p:nvPr/>
        </p:nvSpPr>
        <p:spPr bwMode="auto">
          <a:xfrm>
            <a:off x="1284734" y="3528466"/>
            <a:ext cx="800100" cy="400050"/>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zh-HK" altLang="en-US" sz="2000" dirty="0" smtClean="0">
                <a:solidFill>
                  <a:srgbClr val="00B0F0"/>
                </a:solidFill>
                <a:latin typeface="+mn-ea"/>
                <a:ea typeface="+mn-ea"/>
                <a:cs typeface="Arial" pitchFamily="34" charset="0"/>
              </a:rPr>
              <a:t>無色</a:t>
            </a:r>
          </a:p>
        </p:txBody>
      </p:sp>
      <p:sp>
        <p:nvSpPr>
          <p:cNvPr id="25" name="文字方塊 24"/>
          <p:cNvSpPr txBox="1">
            <a:spLocks noChangeArrowheads="1"/>
          </p:cNvSpPr>
          <p:nvPr/>
        </p:nvSpPr>
        <p:spPr bwMode="auto">
          <a:xfrm>
            <a:off x="4712146" y="3528466"/>
            <a:ext cx="2019300" cy="400050"/>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defRPr/>
            </a:pPr>
            <a:r>
              <a:rPr lang="zh-TW" altLang="en-US" sz="2000" dirty="0" smtClean="0">
                <a:solidFill>
                  <a:srgbClr val="00B0F0"/>
                </a:solidFill>
                <a:latin typeface="+mn-ea"/>
                <a:ea typeface="+mn-ea"/>
                <a:cs typeface="Arial" pitchFamily="34" charset="0"/>
              </a:rPr>
              <a:t>不溶的白色固體</a:t>
            </a:r>
            <a:endParaRPr lang="zh-HK" altLang="en-US" sz="2000" dirty="0" smtClean="0">
              <a:solidFill>
                <a:srgbClr val="00B0F0"/>
              </a:solidFill>
              <a:latin typeface="+mn-ea"/>
              <a:ea typeface="+mn-ea"/>
              <a:cs typeface="Arial" pitchFamily="34" charset="0"/>
            </a:endParaRPr>
          </a:p>
        </p:txBody>
      </p:sp>
      <p:sp>
        <p:nvSpPr>
          <p:cNvPr id="18" name="Rectangle 38"/>
          <p:cNvSpPr>
            <a:spLocks noChangeArrowheads="1"/>
          </p:cNvSpPr>
          <p:nvPr/>
        </p:nvSpPr>
        <p:spPr bwMode="auto">
          <a:xfrm>
            <a:off x="322709" y="1042690"/>
            <a:ext cx="87137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稀鹼會與一些非金屬氧化物如二氧化碳 </a:t>
            </a:r>
            <a:r>
              <a:rPr lang="en-US" altLang="zh-TW" sz="2800">
                <a:latin typeface="Arial" charset="0"/>
              </a:rPr>
              <a:t>(CO</a:t>
            </a:r>
            <a:r>
              <a:rPr lang="en-US" altLang="zh-HK" sz="2800" baseline="-25000">
                <a:latin typeface="Arial" charset="0"/>
                <a:cs typeface="Arial" charset="0"/>
              </a:rPr>
              <a:t>2</a:t>
            </a:r>
            <a:r>
              <a:rPr lang="en-US" altLang="zh-TW" sz="2800">
                <a:latin typeface="Arial" charset="0"/>
              </a:rPr>
              <a:t>) </a:t>
            </a:r>
            <a:r>
              <a:rPr lang="zh-TW" altLang="en-US" sz="2800"/>
              <a:t>產生反應。</a:t>
            </a:r>
            <a:endParaRPr lang="en-US" altLang="zh-TW" sz="2800">
              <a:latin typeface="Arial" charset="0"/>
            </a:endParaRPr>
          </a:p>
        </p:txBody>
      </p:sp>
      <p:sp>
        <p:nvSpPr>
          <p:cNvPr id="19" name="Rectangle 38"/>
          <p:cNvSpPr>
            <a:spLocks noChangeArrowheads="1"/>
          </p:cNvSpPr>
          <p:nvPr/>
        </p:nvSpPr>
        <p:spPr bwMode="auto">
          <a:xfrm>
            <a:off x="322709" y="3107779"/>
            <a:ext cx="87137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en-US" altLang="zh-HK" sz="2800">
                <a:latin typeface="Arial" charset="0"/>
                <a:ea typeface="Arial Unicode MS" pitchFamily="34" charset="-120"/>
                <a:cs typeface="Arial" charset="0"/>
              </a:rPr>
              <a:t>Ca(OH)</a:t>
            </a:r>
            <a:r>
              <a:rPr lang="en-US" altLang="zh-HK" sz="2800" baseline="-25000">
                <a:latin typeface="Arial" charset="0"/>
                <a:ea typeface="Arial Unicode MS" pitchFamily="34" charset="-120"/>
                <a:cs typeface="Arial" charset="0"/>
              </a:rPr>
              <a:t>2</a:t>
            </a:r>
            <a:r>
              <a:rPr lang="en-US" altLang="zh-HK" sz="2800">
                <a:latin typeface="Arial" charset="0"/>
                <a:ea typeface="Arial Unicode MS" pitchFamily="34" charset="-120"/>
                <a:cs typeface="Arial" charset="0"/>
              </a:rPr>
              <a:t>(aq) + CO</a:t>
            </a:r>
            <a:r>
              <a:rPr lang="en-US" altLang="zh-HK" sz="2800" baseline="-25000">
                <a:latin typeface="Arial" charset="0"/>
                <a:ea typeface="Arial Unicode MS" pitchFamily="34" charset="-120"/>
                <a:cs typeface="Arial" charset="0"/>
              </a:rPr>
              <a:t>2</a:t>
            </a:r>
            <a:r>
              <a:rPr lang="en-US" altLang="zh-HK" sz="2800">
                <a:latin typeface="Arial" charset="0"/>
                <a:ea typeface="Arial Unicode MS" pitchFamily="34" charset="-120"/>
                <a:cs typeface="Arial" charset="0"/>
              </a:rPr>
              <a:t>(g) </a:t>
            </a:r>
            <a:r>
              <a:rPr lang="en-US" altLang="zh-TW" sz="2800">
                <a:latin typeface="Arial" charset="0"/>
                <a:ea typeface="Arial Unicode MS" pitchFamily="34" charset="-120"/>
                <a:cs typeface="Arial" charset="0"/>
                <a:sym typeface="Symbol" pitchFamily="18" charset="2"/>
              </a:rPr>
              <a:t> </a:t>
            </a:r>
            <a:r>
              <a:rPr lang="en-US" altLang="zh-HK" sz="2800">
                <a:latin typeface="Arial" charset="0"/>
                <a:ea typeface="Arial Unicode MS" pitchFamily="34" charset="-120"/>
                <a:cs typeface="Arial" charset="0"/>
              </a:rPr>
              <a:t>CaCO</a:t>
            </a:r>
            <a:r>
              <a:rPr lang="en-US" altLang="zh-HK" sz="2800" baseline="-25000">
                <a:latin typeface="Arial" charset="0"/>
                <a:ea typeface="Arial Unicode MS" pitchFamily="34" charset="-120"/>
                <a:cs typeface="Arial" charset="0"/>
              </a:rPr>
              <a:t>3</a:t>
            </a:r>
            <a:r>
              <a:rPr lang="en-US" altLang="zh-HK" sz="2800">
                <a:latin typeface="Arial" charset="0"/>
                <a:ea typeface="Arial Unicode MS" pitchFamily="34" charset="-120"/>
                <a:cs typeface="Arial" charset="0"/>
              </a:rPr>
              <a:t>(s)+ H</a:t>
            </a:r>
            <a:r>
              <a:rPr lang="en-US" altLang="zh-HK" sz="2800" baseline="-25000">
                <a:latin typeface="Arial" charset="0"/>
                <a:ea typeface="Arial Unicode MS" pitchFamily="34" charset="-120"/>
                <a:cs typeface="Arial" charset="0"/>
              </a:rPr>
              <a:t>2</a:t>
            </a:r>
            <a:r>
              <a:rPr lang="en-US" altLang="zh-HK" sz="2800">
                <a:latin typeface="Arial" charset="0"/>
                <a:ea typeface="Arial Unicode MS" pitchFamily="34" charset="-120"/>
                <a:cs typeface="Arial" charset="0"/>
              </a:rPr>
              <a:t>O(l)</a:t>
            </a:r>
            <a:r>
              <a:rPr lang="en-US" altLang="zh-TW" sz="2800">
                <a:latin typeface="Arial" charset="0"/>
                <a:ea typeface="Arial Unicode MS" pitchFamily="34" charset="-120"/>
                <a:cs typeface="Arial" charset="0"/>
              </a:rPr>
              <a:t> </a:t>
            </a:r>
          </a:p>
        </p:txBody>
      </p:sp>
      <p:sp>
        <p:nvSpPr>
          <p:cNvPr id="21" name="文字方塊 20"/>
          <p:cNvSpPr txBox="1"/>
          <p:nvPr/>
        </p:nvSpPr>
        <p:spPr>
          <a:xfrm>
            <a:off x="416025" y="2348880"/>
            <a:ext cx="1563687" cy="612775"/>
          </a:xfrm>
          <a:prstGeom prst="roundRect">
            <a:avLst/>
          </a:prstGeom>
        </p:spPr>
        <p:style>
          <a:lnRef idx="1">
            <a:schemeClr val="accent4"/>
          </a:lnRef>
          <a:fillRef idx="2">
            <a:schemeClr val="accent4"/>
          </a:fillRef>
          <a:effectRef idx="1">
            <a:schemeClr val="accent4"/>
          </a:effectRef>
          <a:fontRef idx="minor">
            <a:schemeClr val="dk1"/>
          </a:fontRef>
        </p:style>
        <p:txBody>
          <a:bodyPr>
            <a:spAutoFit/>
          </a:bodyPr>
          <a:lstStyle/>
          <a:p>
            <a:pPr algn="ctr" eaLnBrk="1" hangingPunct="1">
              <a:defRPr/>
            </a:pPr>
            <a:r>
              <a:rPr lang="zh-TW" altLang="en-US" sz="3000" b="1" dirty="0">
                <a:solidFill>
                  <a:srgbClr val="CC66FF"/>
                </a:solidFill>
                <a:latin typeface="Arial" charset="0"/>
              </a:rPr>
              <a:t>例子</a:t>
            </a:r>
            <a:r>
              <a:rPr lang="en-US" altLang="en-US" sz="3000" b="1" dirty="0">
                <a:solidFill>
                  <a:srgbClr val="CC66FF"/>
                </a:solidFill>
                <a:latin typeface="Arial" charset="0"/>
              </a:rPr>
              <a:t> 1</a:t>
            </a:r>
            <a:endParaRPr lang="zh-HK" altLang="en-US" sz="3000" b="1" dirty="0">
              <a:solidFill>
                <a:srgbClr val="CC66FF"/>
              </a:solidFill>
            </a:endParaRPr>
          </a:p>
        </p:txBody>
      </p:sp>
      <p:sp>
        <p:nvSpPr>
          <p:cNvPr id="23" name="Rectangle 38"/>
          <p:cNvSpPr>
            <a:spLocks noChangeArrowheads="1"/>
          </p:cNvSpPr>
          <p:nvPr/>
        </p:nvSpPr>
        <p:spPr bwMode="auto">
          <a:xfrm>
            <a:off x="322709" y="4026941"/>
            <a:ext cx="87137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石灰水是 </a:t>
            </a:r>
            <a:r>
              <a:rPr lang="zh-TW" altLang="en-US" sz="3200" b="1">
                <a:solidFill>
                  <a:srgbClr val="00B0F0"/>
                </a:solidFill>
              </a:rPr>
              <a:t>飽和的氫氧化鈣水溶液</a:t>
            </a:r>
            <a:r>
              <a:rPr lang="zh-TW" altLang="en-US" sz="2800"/>
              <a:t>。</a:t>
            </a:r>
            <a:endParaRPr lang="en-US" altLang="zh-TW" sz="2800">
              <a:latin typeface="Arial" charset="0"/>
            </a:endParaRPr>
          </a:p>
        </p:txBody>
      </p:sp>
      <p:sp>
        <p:nvSpPr>
          <p:cNvPr id="26" name="Rectangle 38"/>
          <p:cNvSpPr>
            <a:spLocks noChangeArrowheads="1"/>
          </p:cNvSpPr>
          <p:nvPr/>
        </p:nvSpPr>
        <p:spPr bwMode="auto">
          <a:xfrm>
            <a:off x="322709" y="4875807"/>
            <a:ext cx="8713787" cy="143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t>把二氧化碳通入石灰水</a:t>
            </a:r>
            <a:r>
              <a:rPr lang="zh-TW" altLang="en-US" sz="2800"/>
              <a:t>中，它們會產生反應，生成不溶的白色固體 </a:t>
            </a:r>
            <a:r>
              <a:rPr lang="en-US" altLang="zh-TW" sz="2800"/>
              <a:t>(</a:t>
            </a:r>
            <a:r>
              <a:rPr lang="zh-TW" altLang="en-US" sz="2800"/>
              <a:t>碳酸鈣</a:t>
            </a:r>
            <a:r>
              <a:rPr lang="en-US" altLang="zh-TW" sz="2800"/>
              <a:t>)</a:t>
            </a:r>
            <a:r>
              <a:rPr lang="zh-TW" altLang="en-US" sz="2800"/>
              <a:t>，並懸浮於溶液中，令石灰水變得 </a:t>
            </a:r>
            <a:r>
              <a:rPr lang="zh-TW" altLang="en-US" sz="3200" b="1">
                <a:solidFill>
                  <a:srgbClr val="00B0F0"/>
                </a:solidFill>
              </a:rPr>
              <a:t>乳濁</a:t>
            </a:r>
            <a:r>
              <a:rPr lang="zh-TW" altLang="en-US" sz="2800"/>
              <a:t>。</a:t>
            </a:r>
            <a:endParaRPr lang="en-US" altLang="zh-TW" sz="2800">
              <a:latin typeface="Arial" charset="0"/>
            </a:endParaRPr>
          </a:p>
        </p:txBody>
      </p:sp>
    </p:spTree>
    <p:extLst>
      <p:ext uri="{BB962C8B-B14F-4D97-AF65-F5344CB8AC3E}">
        <p14:creationId xmlns:p14="http://schemas.microsoft.com/office/powerpoint/2010/main" val="2151928742"/>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11"/>
          <p:cNvSpPr txBox="1">
            <a:spLocks noChangeArrowheads="1"/>
          </p:cNvSpPr>
          <p:nvPr/>
        </p:nvSpPr>
        <p:spPr bwMode="auto">
          <a:xfrm>
            <a:off x="317946" y="3339008"/>
            <a:ext cx="87185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二氧化碳與氫氧化鈉溶液反應，生成的碳酸鈉是可溶於水的。因此，氫氧化鈉溶液</a:t>
            </a:r>
            <a:r>
              <a:rPr lang="zh-TW" altLang="en-US" sz="2800" b="1"/>
              <a:t>不能</a:t>
            </a:r>
            <a:r>
              <a:rPr lang="zh-TW" altLang="en-US" sz="2800"/>
              <a:t>用作測試二氧化</a:t>
            </a:r>
            <a:r>
              <a:rPr lang="zh-HK" altLang="en-US" sz="2800"/>
              <a:t>碳。</a:t>
            </a:r>
            <a:endParaRPr lang="en-US" altLang="zh-TW" sz="2800">
              <a:solidFill>
                <a:srgbClr val="000000"/>
              </a:solidFill>
              <a:latin typeface="Arial" charset="0"/>
              <a:cs typeface="Arial" charset="0"/>
            </a:endParaRPr>
          </a:p>
        </p:txBody>
      </p:sp>
      <p:sp>
        <p:nvSpPr>
          <p:cNvPr id="7" name="Rectangle 87"/>
          <p:cNvSpPr>
            <a:spLocks noChangeArrowheads="1"/>
          </p:cNvSpPr>
          <p:nvPr/>
        </p:nvSpPr>
        <p:spPr bwMode="auto">
          <a:xfrm>
            <a:off x="317946" y="3339008"/>
            <a:ext cx="8718550" cy="954088"/>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a:solidFill>
                <a:srgbClr val="000000"/>
              </a:solidFill>
              <a:latin typeface="Times New Roman" pitchFamily="18" charset="0"/>
            </a:endParaRPr>
          </a:p>
        </p:txBody>
      </p:sp>
      <p:sp>
        <p:nvSpPr>
          <p:cNvPr id="10" name="文字方塊 9"/>
          <p:cNvSpPr txBox="1"/>
          <p:nvPr/>
        </p:nvSpPr>
        <p:spPr>
          <a:xfrm>
            <a:off x="317946" y="788342"/>
            <a:ext cx="1382712" cy="579438"/>
          </a:xfrm>
          <a:prstGeom prst="roundRect">
            <a:avLst/>
          </a:prstGeom>
        </p:spPr>
        <p:style>
          <a:lnRef idx="1">
            <a:schemeClr val="accent4"/>
          </a:lnRef>
          <a:fillRef idx="2">
            <a:schemeClr val="accent4"/>
          </a:fillRef>
          <a:effectRef idx="1">
            <a:schemeClr val="accent4"/>
          </a:effectRef>
          <a:fontRef idx="minor">
            <a:schemeClr val="dk1"/>
          </a:fontRef>
        </p:style>
        <p:txBody>
          <a:bodyPr>
            <a:spAutoFit/>
          </a:bodyPr>
          <a:lstStyle/>
          <a:p>
            <a:pPr algn="ctr" eaLnBrk="1" hangingPunct="1">
              <a:defRPr/>
            </a:pPr>
            <a:r>
              <a:rPr lang="zh-TW" altLang="en-US" sz="2800" b="1" dirty="0">
                <a:solidFill>
                  <a:srgbClr val="FF00FF"/>
                </a:solidFill>
                <a:latin typeface="Arial" charset="0"/>
              </a:rPr>
              <a:t>例子</a:t>
            </a:r>
            <a:r>
              <a:rPr lang="en-US" altLang="en-US" sz="2800" b="1" dirty="0">
                <a:solidFill>
                  <a:srgbClr val="FF00FF"/>
                </a:solidFill>
                <a:latin typeface="Arial" charset="0"/>
              </a:rPr>
              <a:t> 2</a:t>
            </a:r>
            <a:endParaRPr lang="zh-HK" altLang="en-US" sz="2800" b="1" dirty="0">
              <a:solidFill>
                <a:srgbClr val="FF00FF"/>
              </a:solidFill>
            </a:endParaRPr>
          </a:p>
        </p:txBody>
      </p:sp>
      <p:sp>
        <p:nvSpPr>
          <p:cNvPr id="45064" name="矩形 1"/>
          <p:cNvSpPr>
            <a:spLocks noChangeArrowheads="1"/>
          </p:cNvSpPr>
          <p:nvPr/>
        </p:nvSpPr>
        <p:spPr bwMode="auto">
          <a:xfrm>
            <a:off x="417958" y="1755849"/>
            <a:ext cx="7989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en-US" altLang="zh-HK" sz="2800">
                <a:latin typeface="Arial" charset="0"/>
                <a:cs typeface="Arial" charset="0"/>
              </a:rPr>
              <a:t>2NaOH(aq) + CO</a:t>
            </a:r>
            <a:r>
              <a:rPr lang="en-US" altLang="zh-HK" sz="2800" baseline="-25000">
                <a:latin typeface="Arial" charset="0"/>
                <a:cs typeface="Arial" charset="0"/>
              </a:rPr>
              <a:t>2</a:t>
            </a:r>
            <a:r>
              <a:rPr lang="en-US" altLang="zh-HK" sz="2800">
                <a:latin typeface="Arial" charset="0"/>
                <a:cs typeface="Arial" charset="0"/>
              </a:rPr>
              <a:t>(g) </a:t>
            </a:r>
            <a:r>
              <a:rPr lang="en-US" altLang="zh-HK" sz="2800">
                <a:latin typeface="Arial" charset="0"/>
                <a:cs typeface="Arial" charset="0"/>
                <a:sym typeface="Symbol" pitchFamily="18" charset="2"/>
              </a:rPr>
              <a:t> </a:t>
            </a:r>
            <a:r>
              <a:rPr lang="en-US" altLang="zh-HK" sz="2800">
                <a:latin typeface="Arial" charset="0"/>
                <a:cs typeface="Arial" charset="0"/>
              </a:rPr>
              <a:t>Na</a:t>
            </a:r>
            <a:r>
              <a:rPr lang="en-US" altLang="zh-HK" sz="2800" baseline="-25000">
                <a:latin typeface="Arial" charset="0"/>
                <a:cs typeface="Arial" charset="0"/>
              </a:rPr>
              <a:t>2</a:t>
            </a:r>
            <a:r>
              <a:rPr lang="en-US" altLang="zh-HK" sz="2800">
                <a:latin typeface="Arial" charset="0"/>
                <a:cs typeface="Arial" charset="0"/>
              </a:rPr>
              <a:t>CO</a:t>
            </a:r>
            <a:r>
              <a:rPr lang="en-US" altLang="zh-HK" sz="2800" baseline="-25000">
                <a:latin typeface="Arial" charset="0"/>
                <a:cs typeface="Arial" charset="0"/>
              </a:rPr>
              <a:t>3</a:t>
            </a:r>
            <a:r>
              <a:rPr lang="en-US" altLang="zh-HK" sz="2800">
                <a:latin typeface="Arial" charset="0"/>
                <a:cs typeface="Arial" charset="0"/>
              </a:rPr>
              <a:t>(aq) + H</a:t>
            </a:r>
            <a:r>
              <a:rPr lang="en-US" altLang="zh-HK" sz="2800" baseline="-25000">
                <a:latin typeface="Arial" charset="0"/>
                <a:cs typeface="Arial" charset="0"/>
              </a:rPr>
              <a:t>2</a:t>
            </a:r>
            <a:r>
              <a:rPr lang="en-US" altLang="zh-HK" sz="2800">
                <a:latin typeface="Arial" charset="0"/>
                <a:cs typeface="Arial" charset="0"/>
              </a:rPr>
              <a:t>O(l) </a:t>
            </a:r>
            <a:endParaRPr lang="zh-HK" altLang="en-US" sz="2800">
              <a:latin typeface="Arial" charset="0"/>
              <a:cs typeface="Arial" charset="0"/>
            </a:endParaRPr>
          </a:p>
        </p:txBody>
      </p:sp>
      <p:sp>
        <p:nvSpPr>
          <p:cNvPr id="12" name="文字方塊 24"/>
          <p:cNvSpPr txBox="1">
            <a:spLocks noChangeArrowheads="1"/>
          </p:cNvSpPr>
          <p:nvPr/>
        </p:nvSpPr>
        <p:spPr bwMode="auto">
          <a:xfrm>
            <a:off x="5001071" y="2236862"/>
            <a:ext cx="1209675" cy="400050"/>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defRPr/>
            </a:pPr>
            <a:r>
              <a:rPr lang="zh-TW" altLang="en-US" sz="2000" dirty="0" smtClean="0">
                <a:solidFill>
                  <a:srgbClr val="00B0F0"/>
                </a:solidFill>
                <a:latin typeface="+mn-ea"/>
                <a:ea typeface="+mn-ea"/>
                <a:cs typeface="Arial" pitchFamily="34" charset="0"/>
              </a:rPr>
              <a:t>可溶於水</a:t>
            </a:r>
            <a:endParaRPr lang="zh-HK" altLang="en-US" sz="2000" dirty="0" smtClean="0">
              <a:solidFill>
                <a:srgbClr val="00B0F0"/>
              </a:solidFill>
              <a:latin typeface="+mn-ea"/>
              <a:ea typeface="+mn-ea"/>
              <a:cs typeface="Arial" pitchFamily="34" charset="0"/>
            </a:endParaRPr>
          </a:p>
        </p:txBody>
      </p:sp>
      <p:sp>
        <p:nvSpPr>
          <p:cNvPr id="13" name="文字方塊 23"/>
          <p:cNvSpPr txBox="1">
            <a:spLocks noChangeArrowheads="1"/>
          </p:cNvSpPr>
          <p:nvPr/>
        </p:nvSpPr>
        <p:spPr bwMode="auto">
          <a:xfrm>
            <a:off x="1279971" y="2216224"/>
            <a:ext cx="760412" cy="398463"/>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zh-TW" altLang="en-US" sz="2000" dirty="0" smtClean="0">
                <a:solidFill>
                  <a:srgbClr val="00B0F0"/>
                </a:solidFill>
                <a:latin typeface="+mn-ea"/>
                <a:ea typeface="+mn-ea"/>
                <a:cs typeface="Arial" pitchFamily="34" charset="0"/>
              </a:rPr>
              <a:t>無色</a:t>
            </a:r>
            <a:endParaRPr lang="zh-HK" altLang="en-US" sz="2000" dirty="0" smtClean="0">
              <a:solidFill>
                <a:srgbClr val="00B0F0"/>
              </a:solidFill>
              <a:latin typeface="+mn-ea"/>
              <a:ea typeface="+mn-ea"/>
              <a:cs typeface="Arial" pitchFamily="34" charset="0"/>
            </a:endParaRPr>
          </a:p>
        </p:txBody>
      </p:sp>
    </p:spTree>
    <p:extLst>
      <p:ext uri="{BB962C8B-B14F-4D97-AF65-F5344CB8AC3E}">
        <p14:creationId xmlns:p14="http://schemas.microsoft.com/office/powerpoint/2010/main" val="2934940577"/>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6"/>
          <p:cNvSpPr>
            <a:spLocks noChangeArrowheads="1"/>
          </p:cNvSpPr>
          <p:nvPr/>
        </p:nvSpPr>
        <p:spPr bwMode="auto">
          <a:xfrm>
            <a:off x="242888" y="325438"/>
            <a:ext cx="358616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與銨化合物的反應</a:t>
            </a:r>
            <a:endParaRPr kumimoji="0" lang="en-US" altLang="zh-TW" sz="3200" b="1">
              <a:solidFill>
                <a:srgbClr val="CC0000"/>
              </a:solidFill>
              <a:cs typeface="Arial" charset="0"/>
            </a:endParaRPr>
          </a:p>
        </p:txBody>
      </p:sp>
      <p:sp>
        <p:nvSpPr>
          <p:cNvPr id="11" name="Rectangle 38"/>
          <p:cNvSpPr>
            <a:spLocks noChangeArrowheads="1"/>
          </p:cNvSpPr>
          <p:nvPr/>
        </p:nvSpPr>
        <p:spPr bwMode="auto">
          <a:xfrm>
            <a:off x="242888" y="985838"/>
            <a:ext cx="87137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把稀鹼 </a:t>
            </a:r>
            <a:r>
              <a:rPr lang="zh-TW" altLang="en-US" sz="3200" b="1">
                <a:solidFill>
                  <a:srgbClr val="00B0F0"/>
                </a:solidFill>
              </a:rPr>
              <a:t>與銨化合物 </a:t>
            </a:r>
            <a:r>
              <a:rPr lang="zh-TW" altLang="en-US" sz="2800"/>
              <a:t>一起 </a:t>
            </a:r>
            <a:r>
              <a:rPr lang="zh-TW" altLang="en-US" sz="3200" b="1">
                <a:solidFill>
                  <a:srgbClr val="00B0F0"/>
                </a:solidFill>
              </a:rPr>
              <a:t>加熱</a:t>
            </a:r>
            <a:r>
              <a:rPr lang="zh-TW" altLang="en-US" sz="2800" b="1"/>
              <a:t> </a:t>
            </a:r>
            <a:r>
              <a:rPr lang="zh-TW" altLang="en-US" sz="2800"/>
              <a:t>時，它們會產生反應，並生成鹽、水和帶刺激性氣味的 </a:t>
            </a:r>
            <a:r>
              <a:rPr lang="zh-TW" altLang="en-US" sz="3200" b="1">
                <a:solidFill>
                  <a:srgbClr val="00B0F0"/>
                </a:solidFill>
              </a:rPr>
              <a:t>氨</a:t>
            </a:r>
            <a:r>
              <a:rPr lang="zh-TW" altLang="en-US" sz="2800"/>
              <a:t>。</a:t>
            </a:r>
            <a:endParaRPr lang="en-US" altLang="zh-TW" sz="2800">
              <a:latin typeface="Arial" charset="0"/>
            </a:endParaRPr>
          </a:p>
        </p:txBody>
      </p:sp>
      <p:sp>
        <p:nvSpPr>
          <p:cNvPr id="12" name="Rectangle 38"/>
          <p:cNvSpPr>
            <a:spLocks noChangeArrowheads="1"/>
          </p:cNvSpPr>
          <p:nvPr/>
        </p:nvSpPr>
        <p:spPr bwMode="auto">
          <a:xfrm>
            <a:off x="242888" y="3197920"/>
            <a:ext cx="8713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氨氣能令濕潤的紅色石蕊試紙變為藍色。</a:t>
            </a:r>
            <a:endParaRPr lang="en-US" altLang="zh-TW" sz="2800">
              <a:latin typeface="Arial" charset="0"/>
            </a:endParaRPr>
          </a:p>
        </p:txBody>
      </p:sp>
      <p:sp>
        <p:nvSpPr>
          <p:cNvPr id="19" name="Rectangle 40"/>
          <p:cNvSpPr>
            <a:spLocks noChangeArrowheads="1"/>
          </p:cNvSpPr>
          <p:nvPr/>
        </p:nvSpPr>
        <p:spPr bwMode="auto">
          <a:xfrm>
            <a:off x="242888" y="5619502"/>
            <a:ext cx="23447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t>離子方程式：</a:t>
            </a:r>
            <a:endParaRPr lang="en-US" altLang="zh-TW" sz="2800">
              <a:latin typeface="Arial" charset="0"/>
            </a:endParaRPr>
          </a:p>
        </p:txBody>
      </p:sp>
      <p:grpSp>
        <p:nvGrpSpPr>
          <p:cNvPr id="2" name="群組 35"/>
          <p:cNvGrpSpPr>
            <a:grpSpLocks/>
          </p:cNvGrpSpPr>
          <p:nvPr/>
        </p:nvGrpSpPr>
        <p:grpSpPr bwMode="auto">
          <a:xfrm>
            <a:off x="242888" y="4827339"/>
            <a:ext cx="8869362" cy="612775"/>
            <a:chOff x="1084575" y="5359728"/>
            <a:chExt cx="8318010" cy="611487"/>
          </a:xfrm>
        </p:grpSpPr>
        <p:grpSp>
          <p:nvGrpSpPr>
            <p:cNvPr id="51214" name="群組 13"/>
            <p:cNvGrpSpPr>
              <a:grpSpLocks/>
            </p:cNvGrpSpPr>
            <p:nvPr/>
          </p:nvGrpSpPr>
          <p:grpSpPr bwMode="auto">
            <a:xfrm>
              <a:off x="1084575" y="5359728"/>
              <a:ext cx="8318010" cy="611487"/>
              <a:chOff x="577849" y="5673626"/>
              <a:chExt cx="8318010" cy="611487"/>
            </a:xfrm>
          </p:grpSpPr>
          <p:sp>
            <p:nvSpPr>
              <p:cNvPr id="51216" name="文字方塊 15"/>
              <p:cNvSpPr txBox="1">
                <a:spLocks noChangeArrowheads="1"/>
              </p:cNvSpPr>
              <p:nvPr/>
            </p:nvSpPr>
            <p:spPr bwMode="auto">
              <a:xfrm>
                <a:off x="577849" y="5793351"/>
                <a:ext cx="8318010" cy="491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600">
                    <a:latin typeface="Arial" charset="0"/>
                    <a:ea typeface="Arial Unicode MS" pitchFamily="34" charset="-120"/>
                    <a:cs typeface="Arial" charset="0"/>
                  </a:rPr>
                  <a:t>NH</a:t>
                </a:r>
                <a:r>
                  <a:rPr lang="en-US" altLang="zh-HK" sz="2600" baseline="-25000">
                    <a:latin typeface="Arial" charset="0"/>
                    <a:ea typeface="Arial Unicode MS" pitchFamily="34" charset="-120"/>
                    <a:cs typeface="Arial" charset="0"/>
                  </a:rPr>
                  <a:t>4</a:t>
                </a:r>
                <a:r>
                  <a:rPr lang="en-US" altLang="zh-HK" sz="2600">
                    <a:latin typeface="Arial" charset="0"/>
                    <a:ea typeface="Arial Unicode MS" pitchFamily="34" charset="-120"/>
                    <a:cs typeface="Arial" charset="0"/>
                  </a:rPr>
                  <a:t>Cl(aq) + NaOH(aq)             NaCl(aq)</a:t>
                </a:r>
                <a:r>
                  <a:rPr lang="zh-TW" altLang="en-US" sz="2600">
                    <a:latin typeface="Arial" charset="0"/>
                    <a:ea typeface="Arial Unicode MS" pitchFamily="34" charset="-120"/>
                    <a:cs typeface="Arial" charset="0"/>
                  </a:rPr>
                  <a:t> </a:t>
                </a:r>
                <a:r>
                  <a:rPr lang="en-US" altLang="zh-HK" sz="2600">
                    <a:latin typeface="Arial" charset="0"/>
                    <a:ea typeface="Arial Unicode MS" pitchFamily="34" charset="-120"/>
                    <a:cs typeface="Arial" charset="0"/>
                  </a:rPr>
                  <a:t>+ NH</a:t>
                </a:r>
                <a:r>
                  <a:rPr lang="en-US" altLang="zh-HK" sz="2600" baseline="-25000">
                    <a:latin typeface="Arial" charset="0"/>
                    <a:ea typeface="Arial Unicode MS" pitchFamily="34" charset="-120"/>
                    <a:cs typeface="Arial" charset="0"/>
                  </a:rPr>
                  <a:t>3</a:t>
                </a:r>
                <a:r>
                  <a:rPr lang="en-US" altLang="zh-HK" sz="2600">
                    <a:latin typeface="Arial" charset="0"/>
                    <a:ea typeface="Arial Unicode MS" pitchFamily="34" charset="-120"/>
                    <a:cs typeface="Arial" charset="0"/>
                  </a:rPr>
                  <a:t>(g) + H</a:t>
                </a:r>
                <a:r>
                  <a:rPr lang="en-US" altLang="zh-HK" sz="2600" baseline="-25000">
                    <a:latin typeface="Arial" charset="0"/>
                    <a:ea typeface="Arial Unicode MS" pitchFamily="34" charset="-120"/>
                    <a:cs typeface="Arial" charset="0"/>
                  </a:rPr>
                  <a:t>2</a:t>
                </a:r>
                <a:r>
                  <a:rPr lang="en-US" altLang="zh-HK" sz="2600">
                    <a:latin typeface="Arial" charset="0"/>
                    <a:ea typeface="Arial Unicode MS" pitchFamily="34" charset="-120"/>
                    <a:cs typeface="Arial" charset="0"/>
                  </a:rPr>
                  <a:t>O(l</a:t>
                </a:r>
                <a:r>
                  <a:rPr lang="en-US" altLang="zh-HK" sz="2600">
                    <a:latin typeface="Arial" charset="0"/>
                    <a:ea typeface="Arial Unicode MS" pitchFamily="34" charset="-120"/>
                    <a:cs typeface="Times New Roman" pitchFamily="18" charset="0"/>
                  </a:rPr>
                  <a:t>)</a:t>
                </a:r>
                <a:endParaRPr lang="zh-HK" altLang="en-US" sz="2600">
                  <a:latin typeface="Arial" charset="0"/>
                  <a:ea typeface="Arial Unicode MS" pitchFamily="34" charset="-120"/>
                  <a:cs typeface="Times New Roman" pitchFamily="18" charset="0"/>
                </a:endParaRPr>
              </a:p>
            </p:txBody>
          </p:sp>
          <p:sp>
            <p:nvSpPr>
              <p:cNvPr id="40" name="文字方塊 16"/>
              <p:cNvSpPr txBox="1">
                <a:spLocks noChangeArrowheads="1"/>
              </p:cNvSpPr>
              <p:nvPr/>
            </p:nvSpPr>
            <p:spPr bwMode="auto">
              <a:xfrm>
                <a:off x="3735626" y="5673626"/>
                <a:ext cx="1222318" cy="399209"/>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defRPr/>
                </a:pPr>
                <a:r>
                  <a:rPr lang="zh-TW" altLang="en-US" sz="2000" dirty="0" smtClean="0">
                    <a:latin typeface="+mn-ea"/>
                    <a:ea typeface="+mn-ea"/>
                    <a:cs typeface="Arial" pitchFamily="34" charset="0"/>
                  </a:rPr>
                  <a:t>加熱</a:t>
                </a:r>
                <a:endParaRPr lang="zh-HK" altLang="en-US" sz="2000" dirty="0" smtClean="0">
                  <a:latin typeface="+mn-ea"/>
                  <a:ea typeface="+mn-ea"/>
                  <a:cs typeface="Arial" pitchFamily="34" charset="0"/>
                </a:endParaRPr>
              </a:p>
            </p:txBody>
          </p:sp>
        </p:grpSp>
        <p:cxnSp>
          <p:nvCxnSpPr>
            <p:cNvPr id="38" name="直線單箭頭接點 37"/>
            <p:cNvCxnSpPr/>
            <p:nvPr/>
          </p:nvCxnSpPr>
          <p:spPr>
            <a:xfrm>
              <a:off x="4447808" y="5747848"/>
              <a:ext cx="866490"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grpSp>
      <p:grpSp>
        <p:nvGrpSpPr>
          <p:cNvPr id="4" name="群組 40"/>
          <p:cNvGrpSpPr>
            <a:grpSpLocks/>
          </p:cNvGrpSpPr>
          <p:nvPr/>
        </p:nvGrpSpPr>
        <p:grpSpPr bwMode="auto">
          <a:xfrm>
            <a:off x="1249363" y="6100514"/>
            <a:ext cx="7470775" cy="628650"/>
            <a:chOff x="1249363" y="5386388"/>
            <a:chExt cx="7470775" cy="628650"/>
          </a:xfrm>
        </p:grpSpPr>
        <p:grpSp>
          <p:nvGrpSpPr>
            <p:cNvPr id="51210" name="群組 20"/>
            <p:cNvGrpSpPr>
              <a:grpSpLocks/>
            </p:cNvGrpSpPr>
            <p:nvPr/>
          </p:nvGrpSpPr>
          <p:grpSpPr bwMode="auto">
            <a:xfrm>
              <a:off x="1249363" y="5386388"/>
              <a:ext cx="7470775" cy="628650"/>
              <a:chOff x="1020429" y="5657619"/>
              <a:chExt cx="7471805" cy="628712"/>
            </a:xfrm>
          </p:grpSpPr>
          <p:sp>
            <p:nvSpPr>
              <p:cNvPr id="51212" name="文字方塊 22"/>
              <p:cNvSpPr txBox="1">
                <a:spLocks noChangeArrowheads="1"/>
              </p:cNvSpPr>
              <p:nvPr/>
            </p:nvSpPr>
            <p:spPr bwMode="auto">
              <a:xfrm>
                <a:off x="1020429" y="5793351"/>
                <a:ext cx="7471805" cy="492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600">
                    <a:latin typeface="Arial" charset="0"/>
                    <a:ea typeface="Arial Unicode MS" pitchFamily="34" charset="-120"/>
                    <a:cs typeface="Arial" charset="0"/>
                  </a:rPr>
                  <a:t>NH</a:t>
                </a:r>
                <a:r>
                  <a:rPr lang="en-US" altLang="zh-HK" sz="2600" baseline="-25000">
                    <a:latin typeface="Arial" charset="0"/>
                    <a:ea typeface="Arial Unicode MS" pitchFamily="34" charset="-120"/>
                    <a:cs typeface="Arial" charset="0"/>
                  </a:rPr>
                  <a:t>4</a:t>
                </a:r>
                <a:r>
                  <a:rPr lang="en-US" altLang="zh-HK" sz="2600" baseline="30000">
                    <a:latin typeface="Arial" charset="0"/>
                    <a:ea typeface="Arial Unicode MS" pitchFamily="34" charset="-120"/>
                    <a:cs typeface="Arial" charset="0"/>
                  </a:rPr>
                  <a:t>+</a:t>
                </a:r>
                <a:r>
                  <a:rPr lang="en-US" altLang="zh-HK" sz="2600">
                    <a:latin typeface="Arial" charset="0"/>
                    <a:ea typeface="Arial Unicode MS" pitchFamily="34" charset="-120"/>
                    <a:cs typeface="Arial" charset="0"/>
                  </a:rPr>
                  <a:t>(aq) + OH</a:t>
                </a:r>
                <a:r>
                  <a:rPr lang="en-US" altLang="zh-HK" sz="2600" baseline="30000">
                    <a:latin typeface="Arial" charset="0"/>
                    <a:ea typeface="Arial Unicode MS" pitchFamily="34" charset="-120"/>
                    <a:cs typeface="Arial" charset="0"/>
                  </a:rPr>
                  <a:t>–</a:t>
                </a:r>
                <a:r>
                  <a:rPr lang="en-US" altLang="zh-HK" sz="2600">
                    <a:latin typeface="Arial" charset="0"/>
                    <a:ea typeface="Arial Unicode MS" pitchFamily="34" charset="-120"/>
                    <a:cs typeface="Arial" charset="0"/>
                  </a:rPr>
                  <a:t>(aq)              NH</a:t>
                </a:r>
                <a:r>
                  <a:rPr lang="en-US" altLang="zh-HK" sz="2600" baseline="-25000">
                    <a:latin typeface="Arial" charset="0"/>
                    <a:ea typeface="Arial Unicode MS" pitchFamily="34" charset="-120"/>
                    <a:cs typeface="Arial" charset="0"/>
                  </a:rPr>
                  <a:t>3</a:t>
                </a:r>
                <a:r>
                  <a:rPr lang="en-US" altLang="zh-HK" sz="2600">
                    <a:latin typeface="Arial" charset="0"/>
                    <a:ea typeface="Arial Unicode MS" pitchFamily="34" charset="-120"/>
                    <a:cs typeface="Arial" charset="0"/>
                  </a:rPr>
                  <a:t>(g) + H</a:t>
                </a:r>
                <a:r>
                  <a:rPr lang="en-US" altLang="zh-HK" sz="2600" baseline="-25000">
                    <a:latin typeface="Arial" charset="0"/>
                    <a:ea typeface="Arial Unicode MS" pitchFamily="34" charset="-120"/>
                    <a:cs typeface="Arial" charset="0"/>
                  </a:rPr>
                  <a:t>2</a:t>
                </a:r>
                <a:r>
                  <a:rPr lang="en-US" altLang="zh-HK" sz="2600">
                    <a:latin typeface="Arial" charset="0"/>
                    <a:ea typeface="Arial Unicode MS" pitchFamily="34" charset="-120"/>
                    <a:cs typeface="Arial" charset="0"/>
                  </a:rPr>
                  <a:t>O(l</a:t>
                </a:r>
                <a:r>
                  <a:rPr lang="en-US" altLang="zh-HK" sz="2600">
                    <a:latin typeface="Arial" charset="0"/>
                    <a:ea typeface="Arial Unicode MS" pitchFamily="34" charset="-120"/>
                    <a:cs typeface="Times New Roman" pitchFamily="18" charset="0"/>
                  </a:rPr>
                  <a:t>)</a:t>
                </a:r>
                <a:endParaRPr lang="zh-HK" altLang="en-US" sz="2600">
                  <a:latin typeface="Arial" charset="0"/>
                  <a:ea typeface="Arial Unicode MS" pitchFamily="34" charset="-120"/>
                  <a:cs typeface="Times New Roman" pitchFamily="18" charset="0"/>
                </a:endParaRPr>
              </a:p>
            </p:txBody>
          </p:sp>
          <p:sp>
            <p:nvSpPr>
              <p:cNvPr id="45" name="文字方塊 23"/>
              <p:cNvSpPr txBox="1">
                <a:spLocks noChangeArrowheads="1"/>
              </p:cNvSpPr>
              <p:nvPr/>
            </p:nvSpPr>
            <p:spPr bwMode="auto">
              <a:xfrm>
                <a:off x="4041858" y="5657619"/>
                <a:ext cx="1082824" cy="400089"/>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defRPr/>
                </a:pPr>
                <a:r>
                  <a:rPr lang="zh-TW" altLang="en-US" sz="2000" dirty="0" smtClean="0">
                    <a:latin typeface="+mn-ea"/>
                    <a:cs typeface="Arial" pitchFamily="34" charset="0"/>
                  </a:rPr>
                  <a:t>加熱</a:t>
                </a:r>
                <a:endParaRPr lang="zh-HK" altLang="en-US" sz="2000" dirty="0">
                  <a:latin typeface="+mn-ea"/>
                  <a:cs typeface="Arial" pitchFamily="34" charset="0"/>
                </a:endParaRPr>
              </a:p>
            </p:txBody>
          </p:sp>
        </p:grpSp>
        <p:cxnSp>
          <p:nvCxnSpPr>
            <p:cNvPr id="43" name="直線單箭頭接點 42"/>
            <p:cNvCxnSpPr/>
            <p:nvPr/>
          </p:nvCxnSpPr>
          <p:spPr bwMode="auto">
            <a:xfrm>
              <a:off x="4405313" y="5786438"/>
              <a:ext cx="923925"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grpSp>
      <p:sp>
        <p:nvSpPr>
          <p:cNvPr id="23" name="文字方塊 22"/>
          <p:cNvSpPr txBox="1"/>
          <p:nvPr/>
        </p:nvSpPr>
        <p:spPr>
          <a:xfrm>
            <a:off x="242888" y="4055814"/>
            <a:ext cx="1382712" cy="612775"/>
          </a:xfrm>
          <a:prstGeom prst="roundRect">
            <a:avLst/>
          </a:prstGeom>
        </p:spPr>
        <p:style>
          <a:lnRef idx="1">
            <a:schemeClr val="accent4"/>
          </a:lnRef>
          <a:fillRef idx="2">
            <a:schemeClr val="accent4"/>
          </a:fillRef>
          <a:effectRef idx="1">
            <a:schemeClr val="accent4"/>
          </a:effectRef>
          <a:fontRef idx="minor">
            <a:schemeClr val="dk1"/>
          </a:fontRef>
        </p:style>
        <p:txBody>
          <a:bodyPr>
            <a:spAutoFit/>
          </a:bodyPr>
          <a:lstStyle/>
          <a:p>
            <a:pPr algn="ctr" eaLnBrk="1" hangingPunct="1">
              <a:defRPr/>
            </a:pPr>
            <a:r>
              <a:rPr lang="zh-TW" altLang="en-US" sz="3000" b="1">
                <a:solidFill>
                  <a:srgbClr val="CC66FF"/>
                </a:solidFill>
              </a:rPr>
              <a:t>例子</a:t>
            </a:r>
            <a:endParaRPr lang="zh-HK" altLang="en-US" sz="3000" b="1" dirty="0">
              <a:solidFill>
                <a:srgbClr val="CC66FF"/>
              </a:solidFill>
            </a:endParaRPr>
          </a:p>
        </p:txBody>
      </p:sp>
      <p:grpSp>
        <p:nvGrpSpPr>
          <p:cNvPr id="18" name="Group 16"/>
          <p:cNvGrpSpPr>
            <a:grpSpLocks/>
          </p:cNvGrpSpPr>
          <p:nvPr/>
        </p:nvGrpSpPr>
        <p:grpSpPr bwMode="auto">
          <a:xfrm>
            <a:off x="770812" y="2242889"/>
            <a:ext cx="7426325" cy="720725"/>
            <a:chOff x="245" y="963"/>
            <a:chExt cx="5335" cy="3593"/>
          </a:xfrm>
        </p:grpSpPr>
        <p:sp>
          <p:nvSpPr>
            <p:cNvPr id="20" name="AutoShape 17"/>
            <p:cNvSpPr>
              <a:spLocks noChangeArrowheads="1"/>
            </p:cNvSpPr>
            <p:nvPr/>
          </p:nvSpPr>
          <p:spPr bwMode="auto">
            <a:xfrm>
              <a:off x="245" y="963"/>
              <a:ext cx="5335" cy="3593"/>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21" name="Text Box 18"/>
            <p:cNvSpPr txBox="1">
              <a:spLocks noChangeArrowheads="1"/>
            </p:cNvSpPr>
            <p:nvPr/>
          </p:nvSpPr>
          <p:spPr bwMode="auto">
            <a:xfrm>
              <a:off x="271" y="1652"/>
              <a:ext cx="5136" cy="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zh-TW" altLang="en-US" sz="2800" b="1"/>
                <a:t>銨化合物 </a:t>
              </a:r>
              <a:r>
                <a:rPr lang="en-US" altLang="zh-TW" sz="2800" b="1"/>
                <a:t>+ </a:t>
              </a:r>
              <a:r>
                <a:rPr lang="zh-TW" altLang="en-US" sz="2800" b="1"/>
                <a:t>鹼                  鹽 </a:t>
              </a:r>
              <a:r>
                <a:rPr lang="en-US" altLang="zh-TW" sz="2800" b="1"/>
                <a:t>+ </a:t>
              </a:r>
              <a:r>
                <a:rPr lang="zh-TW" altLang="en-US" sz="3200" b="1" u="sng">
                  <a:solidFill>
                    <a:srgbClr val="FF0000"/>
                  </a:solidFill>
                </a:rPr>
                <a:t>氨</a:t>
              </a:r>
              <a:r>
                <a:rPr lang="en-US" altLang="zh-TW" sz="2800" b="1"/>
                <a:t> + </a:t>
              </a:r>
              <a:r>
                <a:rPr lang="zh-TW" altLang="en-US" sz="2800" b="1"/>
                <a:t>水</a:t>
              </a:r>
              <a:endParaRPr lang="en-US" altLang="zh-TW" sz="2800" b="1"/>
            </a:p>
          </p:txBody>
        </p:sp>
      </p:grpSp>
      <p:cxnSp>
        <p:nvCxnSpPr>
          <p:cNvPr id="25" name="直線單箭頭接點 24"/>
          <p:cNvCxnSpPr/>
          <p:nvPr/>
        </p:nvCxnSpPr>
        <p:spPr>
          <a:xfrm>
            <a:off x="4080750" y="2780928"/>
            <a:ext cx="930275"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sp>
        <p:nvSpPr>
          <p:cNvPr id="26" name="文字方塊 2"/>
          <p:cNvSpPr txBox="1">
            <a:spLocks noChangeArrowheads="1"/>
          </p:cNvSpPr>
          <p:nvPr/>
        </p:nvSpPr>
        <p:spPr bwMode="auto">
          <a:xfrm>
            <a:off x="4215687" y="2384177"/>
            <a:ext cx="7953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加熱</a:t>
            </a:r>
            <a:endParaRPr lang="zh-HK" altLang="en-US" sz="2000">
              <a:latin typeface="Arial" charset="0"/>
              <a:cs typeface="Arial" charset="0"/>
            </a:endParaRPr>
          </a:p>
        </p:txBody>
      </p:sp>
    </p:spTree>
    <p:extLst>
      <p:ext uri="{BB962C8B-B14F-4D97-AF65-F5344CB8AC3E}">
        <p14:creationId xmlns:p14="http://schemas.microsoft.com/office/powerpoint/2010/main" val="3358479226"/>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6"/>
          <p:cNvSpPr>
            <a:spLocks noChangeArrowheads="1"/>
          </p:cNvSpPr>
          <p:nvPr/>
        </p:nvSpPr>
        <p:spPr bwMode="auto">
          <a:xfrm>
            <a:off x="254571" y="463104"/>
            <a:ext cx="55435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與含金屬離子的水溶液的反應</a:t>
            </a:r>
            <a:endParaRPr kumimoji="0" lang="en-US" altLang="zh-TW" sz="3200" b="1">
              <a:solidFill>
                <a:srgbClr val="CC0000"/>
              </a:solidFill>
              <a:cs typeface="Arial" charset="0"/>
            </a:endParaRPr>
          </a:p>
        </p:txBody>
      </p:sp>
      <p:sp>
        <p:nvSpPr>
          <p:cNvPr id="11" name="Rectangle 38"/>
          <p:cNvSpPr>
            <a:spLocks noChangeArrowheads="1"/>
          </p:cNvSpPr>
          <p:nvPr/>
        </p:nvSpPr>
        <p:spPr bwMode="auto">
          <a:xfrm>
            <a:off x="254571" y="1133029"/>
            <a:ext cx="850423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除氫氧化鈉和氫氧化鉀外，</a:t>
            </a:r>
            <a:r>
              <a:rPr lang="zh-TW" altLang="en-US" sz="3200" b="1">
                <a:solidFill>
                  <a:srgbClr val="3399FF"/>
                </a:solidFill>
              </a:rPr>
              <a:t>其他金屬氫氧化物</a:t>
            </a:r>
            <a:r>
              <a:rPr lang="zh-TW" altLang="en-US" sz="2800"/>
              <a:t> 都 </a:t>
            </a:r>
            <a:r>
              <a:rPr lang="zh-TW" altLang="en-US" sz="3200" b="1">
                <a:solidFill>
                  <a:srgbClr val="3399FF"/>
                </a:solidFill>
              </a:rPr>
              <a:t>不溶於水</a:t>
            </a:r>
            <a:r>
              <a:rPr lang="zh-TW" altLang="en-US" sz="2800"/>
              <a:t> 或 只微</a:t>
            </a:r>
            <a:r>
              <a:rPr lang="zh-HK" altLang="en-US" sz="2800"/>
              <a:t>溶於水。</a:t>
            </a:r>
            <a:endParaRPr lang="en-US" altLang="zh-TW" sz="2800">
              <a:latin typeface="Arial" charset="0"/>
            </a:endParaRPr>
          </a:p>
        </p:txBody>
      </p:sp>
      <p:sp>
        <p:nvSpPr>
          <p:cNvPr id="12" name="Rectangle 38"/>
          <p:cNvSpPr>
            <a:spLocks noChangeArrowheads="1"/>
          </p:cNvSpPr>
          <p:nvPr/>
        </p:nvSpPr>
        <p:spPr bwMode="auto">
          <a:xfrm>
            <a:off x="254571" y="2266504"/>
            <a:ext cx="871378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把鹼水溶液加入含有金屬離子的溶液中，會生成  </a:t>
            </a:r>
            <a:r>
              <a:rPr lang="zh-TW" altLang="en-US" sz="3200" b="1">
                <a:solidFill>
                  <a:srgbClr val="00B0F0"/>
                </a:solidFill>
              </a:rPr>
              <a:t>金屬氫氧化物沉澱</a:t>
            </a:r>
            <a:r>
              <a:rPr lang="zh-TW" altLang="en-US" sz="2800"/>
              <a:t>。</a:t>
            </a:r>
            <a:endParaRPr lang="en-US" altLang="zh-TW" sz="2800">
              <a:latin typeface="Arial" charset="0"/>
            </a:endParaRPr>
          </a:p>
        </p:txBody>
      </p:sp>
      <p:grpSp>
        <p:nvGrpSpPr>
          <p:cNvPr id="2" name="群組 21"/>
          <p:cNvGrpSpPr>
            <a:grpSpLocks/>
          </p:cNvGrpSpPr>
          <p:nvPr/>
        </p:nvGrpSpPr>
        <p:grpSpPr bwMode="auto">
          <a:xfrm>
            <a:off x="363537" y="4650258"/>
            <a:ext cx="8816975" cy="841375"/>
            <a:chOff x="612311" y="5552839"/>
            <a:chExt cx="8361015" cy="841105"/>
          </a:xfrm>
        </p:grpSpPr>
        <p:sp>
          <p:nvSpPr>
            <p:cNvPr id="55305" name="文字方塊 13"/>
            <p:cNvSpPr txBox="1">
              <a:spLocks noChangeArrowheads="1"/>
            </p:cNvSpPr>
            <p:nvPr/>
          </p:nvSpPr>
          <p:spPr bwMode="auto">
            <a:xfrm>
              <a:off x="612311" y="5552839"/>
              <a:ext cx="8361015" cy="523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ea typeface="Arial Unicode MS" pitchFamily="34" charset="-120"/>
                  <a:cs typeface="Arial" charset="0"/>
                </a:rPr>
                <a:t>MgSO</a:t>
              </a:r>
              <a:r>
                <a:rPr lang="en-US" altLang="zh-HK" sz="2800" baseline="-25000">
                  <a:latin typeface="Arial" charset="0"/>
                  <a:ea typeface="Arial Unicode MS" pitchFamily="34" charset="-120"/>
                  <a:cs typeface="Arial" charset="0"/>
                </a:rPr>
                <a:t>4</a:t>
              </a:r>
              <a:r>
                <a:rPr lang="en-US" altLang="zh-HK" sz="2800">
                  <a:latin typeface="Arial" charset="0"/>
                  <a:ea typeface="Arial Unicode MS" pitchFamily="34" charset="-120"/>
                  <a:cs typeface="Arial" charset="0"/>
                </a:rPr>
                <a:t>(aq) + 2NaOH(aq)</a:t>
              </a:r>
              <a:r>
                <a:rPr lang="en-US" altLang="zh-TW" sz="2800">
                  <a:latin typeface="Arial" charset="0"/>
                  <a:ea typeface="Arial Unicode MS" pitchFamily="34" charset="-120"/>
                  <a:cs typeface="Arial" charset="0"/>
                  <a:sym typeface="Symbol" pitchFamily="18" charset="2"/>
                </a:rPr>
                <a:t>  </a:t>
              </a:r>
              <a:r>
                <a:rPr lang="en-US" altLang="zh-HK" sz="2800">
                  <a:latin typeface="Arial" charset="0"/>
                  <a:ea typeface="Arial Unicode MS" pitchFamily="34" charset="-120"/>
                  <a:cs typeface="Arial" charset="0"/>
                </a:rPr>
                <a:t>Mg(OH)</a:t>
              </a:r>
              <a:r>
                <a:rPr lang="en-US" altLang="zh-HK" sz="2800" baseline="-25000">
                  <a:latin typeface="Arial" charset="0"/>
                  <a:ea typeface="Arial Unicode MS" pitchFamily="34" charset="-120"/>
                  <a:cs typeface="Arial" charset="0"/>
                </a:rPr>
                <a:t>2</a:t>
              </a:r>
              <a:r>
                <a:rPr lang="en-US" altLang="zh-HK" sz="2800">
                  <a:latin typeface="Arial" charset="0"/>
                  <a:ea typeface="Arial Unicode MS" pitchFamily="34" charset="-120"/>
                  <a:cs typeface="Arial" charset="0"/>
                </a:rPr>
                <a:t>(s) + Na</a:t>
              </a:r>
              <a:r>
                <a:rPr lang="en-US" altLang="zh-HK" sz="2800" baseline="-25000">
                  <a:latin typeface="Arial" charset="0"/>
                  <a:ea typeface="Arial Unicode MS" pitchFamily="34" charset="-120"/>
                  <a:cs typeface="Arial" charset="0"/>
                </a:rPr>
                <a:t>2</a:t>
              </a:r>
              <a:r>
                <a:rPr lang="en-US" altLang="zh-HK" sz="2800">
                  <a:latin typeface="Arial" charset="0"/>
                  <a:ea typeface="Arial Unicode MS" pitchFamily="34" charset="-120"/>
                  <a:cs typeface="Arial" charset="0"/>
                </a:rPr>
                <a:t>SO</a:t>
              </a:r>
              <a:r>
                <a:rPr lang="en-US" altLang="zh-HK" sz="2800" baseline="-25000">
                  <a:latin typeface="Arial" charset="0"/>
                  <a:ea typeface="Arial Unicode MS" pitchFamily="34" charset="-120"/>
                  <a:cs typeface="Arial" charset="0"/>
                </a:rPr>
                <a:t>4</a:t>
              </a:r>
              <a:r>
                <a:rPr lang="en-US" altLang="zh-HK" sz="2800">
                  <a:latin typeface="Arial" charset="0"/>
                  <a:ea typeface="Arial Unicode MS" pitchFamily="34" charset="-120"/>
                  <a:cs typeface="Arial" charset="0"/>
                </a:rPr>
                <a:t>(aq)</a:t>
              </a:r>
              <a:endParaRPr lang="zh-HK" altLang="en-US" sz="2800">
                <a:latin typeface="Arial" charset="0"/>
                <a:ea typeface="Arial Unicode MS" pitchFamily="34" charset="-120"/>
                <a:cs typeface="Arial" charset="0"/>
              </a:endParaRPr>
            </a:p>
          </p:txBody>
        </p:sp>
        <p:sp>
          <p:nvSpPr>
            <p:cNvPr id="24" name="文字方塊 15"/>
            <p:cNvSpPr txBox="1">
              <a:spLocks noChangeArrowheads="1"/>
            </p:cNvSpPr>
            <p:nvPr/>
          </p:nvSpPr>
          <p:spPr bwMode="auto">
            <a:xfrm>
              <a:off x="5194761" y="5994022"/>
              <a:ext cx="1232926" cy="399922"/>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zh-TW" altLang="en-US" sz="2000" dirty="0" smtClean="0">
                  <a:solidFill>
                    <a:srgbClr val="00B0F0"/>
                  </a:solidFill>
                  <a:latin typeface="+mn-ea"/>
                  <a:ea typeface="+mn-ea"/>
                  <a:cs typeface="Arial" pitchFamily="34" charset="0"/>
                </a:rPr>
                <a:t>白色沉澱</a:t>
              </a:r>
              <a:endParaRPr lang="zh-HK" altLang="en-US" sz="2000" dirty="0" smtClean="0">
                <a:solidFill>
                  <a:srgbClr val="00B0F0"/>
                </a:solidFill>
                <a:latin typeface="+mn-ea"/>
                <a:ea typeface="+mn-ea"/>
                <a:cs typeface="Arial" pitchFamily="34" charset="0"/>
              </a:endParaRPr>
            </a:p>
          </p:txBody>
        </p:sp>
      </p:grpSp>
      <p:sp>
        <p:nvSpPr>
          <p:cNvPr id="17" name="文字方塊 16"/>
          <p:cNvSpPr txBox="1"/>
          <p:nvPr/>
        </p:nvSpPr>
        <p:spPr>
          <a:xfrm>
            <a:off x="481012" y="3869208"/>
            <a:ext cx="1506537" cy="577850"/>
          </a:xfrm>
          <a:prstGeom prst="roundRect">
            <a:avLst/>
          </a:prstGeom>
        </p:spPr>
        <p:style>
          <a:lnRef idx="1">
            <a:schemeClr val="accent4"/>
          </a:lnRef>
          <a:fillRef idx="2">
            <a:schemeClr val="accent4"/>
          </a:fillRef>
          <a:effectRef idx="1">
            <a:schemeClr val="accent4"/>
          </a:effectRef>
          <a:fontRef idx="minor">
            <a:schemeClr val="dk1"/>
          </a:fontRef>
        </p:style>
        <p:txBody>
          <a:bodyPr>
            <a:spAutoFit/>
          </a:bodyPr>
          <a:lstStyle/>
          <a:p>
            <a:pPr algn="ctr" eaLnBrk="1" hangingPunct="1">
              <a:defRPr/>
            </a:pPr>
            <a:r>
              <a:rPr lang="zh-TW" altLang="en-US" sz="2800" b="1" dirty="0">
                <a:solidFill>
                  <a:srgbClr val="CC66FF"/>
                </a:solidFill>
              </a:rPr>
              <a:t>例子</a:t>
            </a:r>
            <a:endParaRPr lang="zh-HK" altLang="en-US" sz="2800" b="1" dirty="0">
              <a:solidFill>
                <a:srgbClr val="CC66FF"/>
              </a:solidFill>
            </a:endParaRPr>
          </a:p>
        </p:txBody>
      </p:sp>
      <p:sp>
        <p:nvSpPr>
          <p:cNvPr id="18" name="Rectangle 40"/>
          <p:cNvSpPr>
            <a:spLocks noChangeArrowheads="1"/>
          </p:cNvSpPr>
          <p:nvPr/>
        </p:nvSpPr>
        <p:spPr bwMode="auto">
          <a:xfrm>
            <a:off x="481012" y="5571008"/>
            <a:ext cx="832643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t>離子方程式：</a:t>
            </a:r>
            <a:r>
              <a:rPr lang="en-US" altLang="zh-HK" sz="2800">
                <a:latin typeface="Arial" charset="0"/>
                <a:ea typeface="Arial Unicode MS" pitchFamily="34" charset="-120"/>
                <a:cs typeface="Arial" charset="0"/>
              </a:rPr>
              <a:t>Mg</a:t>
            </a:r>
            <a:r>
              <a:rPr lang="en-US" altLang="zh-HK" sz="2800" baseline="30000">
                <a:latin typeface="Arial" charset="0"/>
                <a:ea typeface="Arial Unicode MS" pitchFamily="34" charset="-120"/>
                <a:cs typeface="Arial" charset="0"/>
              </a:rPr>
              <a:t>2+</a:t>
            </a:r>
            <a:r>
              <a:rPr lang="en-US" altLang="zh-HK" sz="2800">
                <a:latin typeface="Arial" charset="0"/>
                <a:ea typeface="Arial Unicode MS" pitchFamily="34" charset="-120"/>
                <a:cs typeface="Arial" charset="0"/>
              </a:rPr>
              <a:t>(aq) + 2OH</a:t>
            </a:r>
            <a:r>
              <a:rPr lang="en-US" altLang="zh-HK" sz="2800" baseline="30000">
                <a:latin typeface="Arial" charset="0"/>
                <a:ea typeface="Arial Unicode MS" pitchFamily="34" charset="-120"/>
                <a:cs typeface="Arial" charset="0"/>
              </a:rPr>
              <a:t>–</a:t>
            </a:r>
            <a:r>
              <a:rPr lang="en-US" altLang="zh-HK" sz="2800">
                <a:latin typeface="Arial" charset="0"/>
                <a:ea typeface="Arial Unicode MS" pitchFamily="34" charset="-120"/>
                <a:cs typeface="Arial" charset="0"/>
              </a:rPr>
              <a:t>(aq)</a:t>
            </a:r>
            <a:r>
              <a:rPr lang="en-US" altLang="zh-TW" sz="2800">
                <a:latin typeface="Arial" charset="0"/>
                <a:cs typeface="Arial" charset="0"/>
                <a:sym typeface="Symbol" pitchFamily="18" charset="2"/>
              </a:rPr>
              <a:t>  </a:t>
            </a:r>
            <a:r>
              <a:rPr lang="en-US" altLang="zh-HK" sz="2800">
                <a:latin typeface="Arial" charset="0"/>
                <a:ea typeface="Arial Unicode MS" pitchFamily="34" charset="-120"/>
                <a:cs typeface="Arial Unicode MS" pitchFamily="34" charset="-120"/>
              </a:rPr>
              <a:t>Mg(OH)</a:t>
            </a:r>
            <a:r>
              <a:rPr lang="en-US" altLang="zh-HK" sz="2800" baseline="-25000">
                <a:latin typeface="Arial" charset="0"/>
                <a:ea typeface="Arial Unicode MS" pitchFamily="34" charset="-120"/>
                <a:cs typeface="Arial Unicode MS" pitchFamily="34" charset="-120"/>
              </a:rPr>
              <a:t>2</a:t>
            </a:r>
            <a:r>
              <a:rPr lang="en-US" altLang="zh-HK" sz="2800">
                <a:latin typeface="Arial" charset="0"/>
                <a:ea typeface="Arial Unicode MS" pitchFamily="34" charset="-120"/>
                <a:cs typeface="Arial Unicode MS" pitchFamily="34" charset="-120"/>
              </a:rPr>
              <a:t>(s)</a:t>
            </a:r>
            <a:endParaRPr lang="zh-HK" altLang="en-US" sz="2800">
              <a:latin typeface="Arial" charset="0"/>
              <a:ea typeface="Arial Unicode MS" pitchFamily="34" charset="-120"/>
              <a:cs typeface="Arial Unicode MS" pitchFamily="34" charset="-120"/>
            </a:endParaRPr>
          </a:p>
        </p:txBody>
      </p:sp>
    </p:spTree>
    <p:extLst>
      <p:ext uri="{BB962C8B-B14F-4D97-AF65-F5344CB8AC3E}">
        <p14:creationId xmlns:p14="http://schemas.microsoft.com/office/powerpoint/2010/main" val="3516504774"/>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a:grpSpLocks/>
          </p:cNvGrpSpPr>
          <p:nvPr/>
        </p:nvGrpSpPr>
        <p:grpSpPr bwMode="auto">
          <a:xfrm>
            <a:off x="849313" y="2492970"/>
            <a:ext cx="3168650" cy="3816350"/>
            <a:chOff x="476" y="1026"/>
            <a:chExt cx="1996" cy="2404"/>
          </a:xfrm>
        </p:grpSpPr>
        <p:sp>
          <p:nvSpPr>
            <p:cNvPr id="56372" name="Rectangle 3"/>
            <p:cNvSpPr>
              <a:spLocks noChangeArrowheads="1"/>
            </p:cNvSpPr>
            <p:nvPr/>
          </p:nvSpPr>
          <p:spPr bwMode="auto">
            <a:xfrm>
              <a:off x="476" y="1434"/>
              <a:ext cx="1996" cy="1996"/>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73" name="Line 4"/>
            <p:cNvSpPr>
              <a:spLocks noChangeShapeType="1"/>
            </p:cNvSpPr>
            <p:nvPr/>
          </p:nvSpPr>
          <p:spPr bwMode="auto">
            <a:xfrm>
              <a:off x="476" y="1026"/>
              <a:ext cx="1" cy="24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6374" name="Line 5"/>
            <p:cNvSpPr>
              <a:spLocks noChangeShapeType="1"/>
            </p:cNvSpPr>
            <p:nvPr/>
          </p:nvSpPr>
          <p:spPr bwMode="auto">
            <a:xfrm>
              <a:off x="476" y="3430"/>
              <a:ext cx="19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6375" name="Line 6"/>
            <p:cNvSpPr>
              <a:spLocks noChangeShapeType="1"/>
            </p:cNvSpPr>
            <p:nvPr/>
          </p:nvSpPr>
          <p:spPr bwMode="auto">
            <a:xfrm>
              <a:off x="2472" y="1026"/>
              <a:ext cx="0" cy="24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grpSp>
          <p:nvGrpSpPr>
            <p:cNvPr id="56376" name="Group 7"/>
            <p:cNvGrpSpPr>
              <a:grpSpLocks/>
            </p:cNvGrpSpPr>
            <p:nvPr/>
          </p:nvGrpSpPr>
          <p:grpSpPr bwMode="auto">
            <a:xfrm>
              <a:off x="1383" y="1525"/>
              <a:ext cx="408" cy="363"/>
              <a:chOff x="1383" y="1525"/>
              <a:chExt cx="408" cy="363"/>
            </a:xfrm>
          </p:grpSpPr>
          <p:sp>
            <p:nvSpPr>
              <p:cNvPr id="56410" name="Oval 8"/>
              <p:cNvSpPr>
                <a:spLocks noChangeArrowheads="1"/>
              </p:cNvSpPr>
              <p:nvPr/>
            </p:nvSpPr>
            <p:spPr bwMode="auto">
              <a:xfrm>
                <a:off x="1383" y="152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411" name="Text Box 9"/>
              <p:cNvSpPr txBox="1">
                <a:spLocks noChangeArrowheads="1"/>
              </p:cNvSpPr>
              <p:nvPr/>
            </p:nvSpPr>
            <p:spPr bwMode="auto">
              <a:xfrm>
                <a:off x="1383" y="1570"/>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OH</a:t>
                </a:r>
                <a:r>
                  <a:rPr lang="en-US" altLang="zh-TW" sz="2000" baseline="30000"/>
                  <a:t>-</a:t>
                </a:r>
              </a:p>
            </p:txBody>
          </p:sp>
        </p:grpSp>
        <p:grpSp>
          <p:nvGrpSpPr>
            <p:cNvPr id="56377" name="Group 10"/>
            <p:cNvGrpSpPr>
              <a:grpSpLocks/>
            </p:cNvGrpSpPr>
            <p:nvPr/>
          </p:nvGrpSpPr>
          <p:grpSpPr bwMode="auto">
            <a:xfrm>
              <a:off x="633" y="2840"/>
              <a:ext cx="408" cy="273"/>
              <a:chOff x="633" y="2840"/>
              <a:chExt cx="408" cy="273"/>
            </a:xfrm>
          </p:grpSpPr>
          <p:sp>
            <p:nvSpPr>
              <p:cNvPr id="56408" name="Oval 11"/>
              <p:cNvSpPr>
                <a:spLocks noChangeArrowheads="1"/>
              </p:cNvSpPr>
              <p:nvPr/>
            </p:nvSpPr>
            <p:spPr bwMode="auto">
              <a:xfrm>
                <a:off x="657" y="2840"/>
                <a:ext cx="273" cy="27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409" name="Text Box 12"/>
              <p:cNvSpPr txBox="1">
                <a:spLocks noChangeArrowheads="1"/>
              </p:cNvSpPr>
              <p:nvPr/>
            </p:nvSpPr>
            <p:spPr bwMode="auto">
              <a:xfrm>
                <a:off x="633" y="2862"/>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Na</a:t>
                </a:r>
                <a:r>
                  <a:rPr lang="en-US" altLang="zh-TW" sz="2000" baseline="30000"/>
                  <a:t>+</a:t>
                </a:r>
              </a:p>
            </p:txBody>
          </p:sp>
        </p:grpSp>
        <p:grpSp>
          <p:nvGrpSpPr>
            <p:cNvPr id="56378" name="Group 13"/>
            <p:cNvGrpSpPr>
              <a:grpSpLocks/>
            </p:cNvGrpSpPr>
            <p:nvPr/>
          </p:nvGrpSpPr>
          <p:grpSpPr bwMode="auto">
            <a:xfrm>
              <a:off x="975" y="1842"/>
              <a:ext cx="498" cy="363"/>
              <a:chOff x="1112" y="2115"/>
              <a:chExt cx="498" cy="363"/>
            </a:xfrm>
          </p:grpSpPr>
          <p:sp>
            <p:nvSpPr>
              <p:cNvPr id="56406" name="Oval 14"/>
              <p:cNvSpPr>
                <a:spLocks noChangeArrowheads="1"/>
              </p:cNvSpPr>
              <p:nvPr/>
            </p:nvSpPr>
            <p:spPr bwMode="auto">
              <a:xfrm>
                <a:off x="1156" y="211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407" name="Text Box 15"/>
              <p:cNvSpPr txBox="1">
                <a:spLocks noChangeArrowheads="1"/>
              </p:cNvSpPr>
              <p:nvPr/>
            </p:nvSpPr>
            <p:spPr bwMode="auto">
              <a:xfrm>
                <a:off x="1112" y="2160"/>
                <a:ext cx="49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SO</a:t>
                </a:r>
                <a:r>
                  <a:rPr lang="en-US" altLang="zh-TW" sz="2000" baseline="-25000"/>
                  <a:t>4</a:t>
                </a:r>
                <a:r>
                  <a:rPr lang="en-US" altLang="zh-TW" sz="2000" baseline="30000"/>
                  <a:t>2-</a:t>
                </a:r>
              </a:p>
            </p:txBody>
          </p:sp>
        </p:grpSp>
        <p:grpSp>
          <p:nvGrpSpPr>
            <p:cNvPr id="56379" name="Group 16"/>
            <p:cNvGrpSpPr>
              <a:grpSpLocks/>
            </p:cNvGrpSpPr>
            <p:nvPr/>
          </p:nvGrpSpPr>
          <p:grpSpPr bwMode="auto">
            <a:xfrm>
              <a:off x="567" y="1525"/>
              <a:ext cx="549" cy="363"/>
              <a:chOff x="567" y="1525"/>
              <a:chExt cx="549" cy="363"/>
            </a:xfrm>
          </p:grpSpPr>
          <p:sp>
            <p:nvSpPr>
              <p:cNvPr id="56404" name="Oval 17"/>
              <p:cNvSpPr>
                <a:spLocks noChangeArrowheads="1"/>
              </p:cNvSpPr>
              <p:nvPr/>
            </p:nvSpPr>
            <p:spPr bwMode="auto">
              <a:xfrm>
                <a:off x="567" y="1525"/>
                <a:ext cx="363" cy="363"/>
              </a:xfrm>
              <a:prstGeom prst="ellipse">
                <a:avLst/>
              </a:pr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405" name="Text Box 18"/>
              <p:cNvSpPr txBox="1">
                <a:spLocks noChangeArrowheads="1"/>
              </p:cNvSpPr>
              <p:nvPr/>
            </p:nvSpPr>
            <p:spPr bwMode="auto">
              <a:xfrm>
                <a:off x="572" y="1592"/>
                <a:ext cx="54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Cu</a:t>
                </a:r>
                <a:r>
                  <a:rPr lang="en-US" altLang="zh-TW" sz="2000" baseline="30000"/>
                  <a:t>2+</a:t>
                </a:r>
              </a:p>
            </p:txBody>
          </p:sp>
        </p:grpSp>
        <p:grpSp>
          <p:nvGrpSpPr>
            <p:cNvPr id="56380" name="Group 19"/>
            <p:cNvGrpSpPr>
              <a:grpSpLocks/>
            </p:cNvGrpSpPr>
            <p:nvPr/>
          </p:nvGrpSpPr>
          <p:grpSpPr bwMode="auto">
            <a:xfrm>
              <a:off x="1368" y="2251"/>
              <a:ext cx="544" cy="363"/>
              <a:chOff x="552" y="1525"/>
              <a:chExt cx="544" cy="363"/>
            </a:xfrm>
          </p:grpSpPr>
          <p:sp>
            <p:nvSpPr>
              <p:cNvPr id="56402" name="Oval 20"/>
              <p:cNvSpPr>
                <a:spLocks noChangeArrowheads="1"/>
              </p:cNvSpPr>
              <p:nvPr/>
            </p:nvSpPr>
            <p:spPr bwMode="auto">
              <a:xfrm>
                <a:off x="567" y="1525"/>
                <a:ext cx="363" cy="363"/>
              </a:xfrm>
              <a:prstGeom prst="ellipse">
                <a:avLst/>
              </a:pr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403" name="Text Box 21"/>
              <p:cNvSpPr txBox="1">
                <a:spLocks noChangeArrowheads="1"/>
              </p:cNvSpPr>
              <p:nvPr/>
            </p:nvSpPr>
            <p:spPr bwMode="auto">
              <a:xfrm>
                <a:off x="552" y="1592"/>
                <a:ext cx="54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Cu</a:t>
                </a:r>
                <a:r>
                  <a:rPr lang="en-US" altLang="zh-TW" sz="2000" baseline="30000"/>
                  <a:t>2+</a:t>
                </a:r>
              </a:p>
            </p:txBody>
          </p:sp>
        </p:grpSp>
        <p:grpSp>
          <p:nvGrpSpPr>
            <p:cNvPr id="56381" name="Group 22"/>
            <p:cNvGrpSpPr>
              <a:grpSpLocks/>
            </p:cNvGrpSpPr>
            <p:nvPr/>
          </p:nvGrpSpPr>
          <p:grpSpPr bwMode="auto">
            <a:xfrm>
              <a:off x="1837" y="2523"/>
              <a:ext cx="408" cy="363"/>
              <a:chOff x="1383" y="1525"/>
              <a:chExt cx="408" cy="363"/>
            </a:xfrm>
          </p:grpSpPr>
          <p:sp>
            <p:nvSpPr>
              <p:cNvPr id="56400" name="Oval 23"/>
              <p:cNvSpPr>
                <a:spLocks noChangeArrowheads="1"/>
              </p:cNvSpPr>
              <p:nvPr/>
            </p:nvSpPr>
            <p:spPr bwMode="auto">
              <a:xfrm>
                <a:off x="1383" y="152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401" name="Text Box 24"/>
              <p:cNvSpPr txBox="1">
                <a:spLocks noChangeArrowheads="1"/>
              </p:cNvSpPr>
              <p:nvPr/>
            </p:nvSpPr>
            <p:spPr bwMode="auto">
              <a:xfrm>
                <a:off x="1383" y="1570"/>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OH</a:t>
                </a:r>
                <a:r>
                  <a:rPr lang="en-US" altLang="zh-TW" sz="2000" baseline="30000"/>
                  <a:t>-</a:t>
                </a:r>
              </a:p>
            </p:txBody>
          </p:sp>
        </p:grpSp>
        <p:grpSp>
          <p:nvGrpSpPr>
            <p:cNvPr id="56382" name="Group 25"/>
            <p:cNvGrpSpPr>
              <a:grpSpLocks/>
            </p:cNvGrpSpPr>
            <p:nvPr/>
          </p:nvGrpSpPr>
          <p:grpSpPr bwMode="auto">
            <a:xfrm>
              <a:off x="522" y="2341"/>
              <a:ext cx="408" cy="363"/>
              <a:chOff x="1383" y="1525"/>
              <a:chExt cx="408" cy="363"/>
            </a:xfrm>
          </p:grpSpPr>
          <p:sp>
            <p:nvSpPr>
              <p:cNvPr id="56398" name="Oval 26"/>
              <p:cNvSpPr>
                <a:spLocks noChangeArrowheads="1"/>
              </p:cNvSpPr>
              <p:nvPr/>
            </p:nvSpPr>
            <p:spPr bwMode="auto">
              <a:xfrm>
                <a:off x="1383" y="152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99" name="Text Box 27"/>
              <p:cNvSpPr txBox="1">
                <a:spLocks noChangeArrowheads="1"/>
              </p:cNvSpPr>
              <p:nvPr/>
            </p:nvSpPr>
            <p:spPr bwMode="auto">
              <a:xfrm>
                <a:off x="1383" y="1570"/>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OH</a:t>
                </a:r>
                <a:r>
                  <a:rPr lang="en-US" altLang="zh-TW" sz="2000" baseline="30000"/>
                  <a:t>-</a:t>
                </a:r>
              </a:p>
            </p:txBody>
          </p:sp>
        </p:grpSp>
        <p:grpSp>
          <p:nvGrpSpPr>
            <p:cNvPr id="56383" name="Group 28"/>
            <p:cNvGrpSpPr>
              <a:grpSpLocks/>
            </p:cNvGrpSpPr>
            <p:nvPr/>
          </p:nvGrpSpPr>
          <p:grpSpPr bwMode="auto">
            <a:xfrm>
              <a:off x="1928" y="1570"/>
              <a:ext cx="408" cy="363"/>
              <a:chOff x="1383" y="1525"/>
              <a:chExt cx="408" cy="363"/>
            </a:xfrm>
          </p:grpSpPr>
          <p:sp>
            <p:nvSpPr>
              <p:cNvPr id="56396" name="Oval 29"/>
              <p:cNvSpPr>
                <a:spLocks noChangeArrowheads="1"/>
              </p:cNvSpPr>
              <p:nvPr/>
            </p:nvSpPr>
            <p:spPr bwMode="auto">
              <a:xfrm>
                <a:off x="1383" y="152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97" name="Text Box 30"/>
              <p:cNvSpPr txBox="1">
                <a:spLocks noChangeArrowheads="1"/>
              </p:cNvSpPr>
              <p:nvPr/>
            </p:nvSpPr>
            <p:spPr bwMode="auto">
              <a:xfrm>
                <a:off x="1383" y="1570"/>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OH</a:t>
                </a:r>
                <a:r>
                  <a:rPr lang="en-US" altLang="zh-TW" sz="2000" baseline="30000"/>
                  <a:t>-</a:t>
                </a:r>
              </a:p>
            </p:txBody>
          </p:sp>
        </p:grpSp>
        <p:grpSp>
          <p:nvGrpSpPr>
            <p:cNvPr id="56384" name="Group 31"/>
            <p:cNvGrpSpPr>
              <a:grpSpLocks/>
            </p:cNvGrpSpPr>
            <p:nvPr/>
          </p:nvGrpSpPr>
          <p:grpSpPr bwMode="auto">
            <a:xfrm>
              <a:off x="1248" y="2886"/>
              <a:ext cx="498" cy="363"/>
              <a:chOff x="1112" y="2115"/>
              <a:chExt cx="498" cy="363"/>
            </a:xfrm>
          </p:grpSpPr>
          <p:sp>
            <p:nvSpPr>
              <p:cNvPr id="56394" name="Oval 32"/>
              <p:cNvSpPr>
                <a:spLocks noChangeArrowheads="1"/>
              </p:cNvSpPr>
              <p:nvPr/>
            </p:nvSpPr>
            <p:spPr bwMode="auto">
              <a:xfrm>
                <a:off x="1156" y="211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95" name="Text Box 33"/>
              <p:cNvSpPr txBox="1">
                <a:spLocks noChangeArrowheads="1"/>
              </p:cNvSpPr>
              <p:nvPr/>
            </p:nvSpPr>
            <p:spPr bwMode="auto">
              <a:xfrm>
                <a:off x="1112" y="2160"/>
                <a:ext cx="49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SO</a:t>
                </a:r>
                <a:r>
                  <a:rPr lang="en-US" altLang="zh-TW" sz="2000" baseline="-25000"/>
                  <a:t>4</a:t>
                </a:r>
                <a:r>
                  <a:rPr lang="en-US" altLang="zh-TW" sz="2000" baseline="30000"/>
                  <a:t>2-</a:t>
                </a:r>
              </a:p>
            </p:txBody>
          </p:sp>
        </p:grpSp>
        <p:grpSp>
          <p:nvGrpSpPr>
            <p:cNvPr id="56385" name="Group 34"/>
            <p:cNvGrpSpPr>
              <a:grpSpLocks/>
            </p:cNvGrpSpPr>
            <p:nvPr/>
          </p:nvGrpSpPr>
          <p:grpSpPr bwMode="auto">
            <a:xfrm>
              <a:off x="1837" y="1933"/>
              <a:ext cx="408" cy="273"/>
              <a:chOff x="612" y="2840"/>
              <a:chExt cx="408" cy="273"/>
            </a:xfrm>
          </p:grpSpPr>
          <p:sp>
            <p:nvSpPr>
              <p:cNvPr id="56392" name="Oval 35"/>
              <p:cNvSpPr>
                <a:spLocks noChangeArrowheads="1"/>
              </p:cNvSpPr>
              <p:nvPr/>
            </p:nvSpPr>
            <p:spPr bwMode="auto">
              <a:xfrm>
                <a:off x="657" y="2840"/>
                <a:ext cx="273" cy="27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93" name="Text Box 36"/>
              <p:cNvSpPr txBox="1">
                <a:spLocks noChangeArrowheads="1"/>
              </p:cNvSpPr>
              <p:nvPr/>
            </p:nvSpPr>
            <p:spPr bwMode="auto">
              <a:xfrm>
                <a:off x="612" y="2860"/>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Na</a:t>
                </a:r>
                <a:r>
                  <a:rPr lang="en-US" altLang="zh-TW" sz="2000" baseline="30000"/>
                  <a:t>+</a:t>
                </a:r>
              </a:p>
            </p:txBody>
          </p:sp>
        </p:grpSp>
        <p:grpSp>
          <p:nvGrpSpPr>
            <p:cNvPr id="56386" name="Group 37"/>
            <p:cNvGrpSpPr>
              <a:grpSpLocks/>
            </p:cNvGrpSpPr>
            <p:nvPr/>
          </p:nvGrpSpPr>
          <p:grpSpPr bwMode="auto">
            <a:xfrm>
              <a:off x="898" y="2332"/>
              <a:ext cx="408" cy="282"/>
              <a:chOff x="626" y="2831"/>
              <a:chExt cx="408" cy="282"/>
            </a:xfrm>
          </p:grpSpPr>
          <p:sp>
            <p:nvSpPr>
              <p:cNvPr id="56390" name="Oval 38"/>
              <p:cNvSpPr>
                <a:spLocks noChangeArrowheads="1"/>
              </p:cNvSpPr>
              <p:nvPr/>
            </p:nvSpPr>
            <p:spPr bwMode="auto">
              <a:xfrm>
                <a:off x="657" y="2840"/>
                <a:ext cx="273" cy="27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91" name="Text Box 39"/>
              <p:cNvSpPr txBox="1">
                <a:spLocks noChangeArrowheads="1"/>
              </p:cNvSpPr>
              <p:nvPr/>
            </p:nvSpPr>
            <p:spPr bwMode="auto">
              <a:xfrm>
                <a:off x="626" y="2831"/>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Na</a:t>
                </a:r>
                <a:r>
                  <a:rPr lang="en-US" altLang="zh-TW" sz="2000" baseline="30000"/>
                  <a:t>+</a:t>
                </a:r>
              </a:p>
            </p:txBody>
          </p:sp>
        </p:grpSp>
        <p:grpSp>
          <p:nvGrpSpPr>
            <p:cNvPr id="56387" name="Group 40"/>
            <p:cNvGrpSpPr>
              <a:grpSpLocks/>
            </p:cNvGrpSpPr>
            <p:nvPr/>
          </p:nvGrpSpPr>
          <p:grpSpPr bwMode="auto">
            <a:xfrm>
              <a:off x="2018" y="3113"/>
              <a:ext cx="408" cy="273"/>
              <a:chOff x="612" y="2840"/>
              <a:chExt cx="408" cy="273"/>
            </a:xfrm>
          </p:grpSpPr>
          <p:sp>
            <p:nvSpPr>
              <p:cNvPr id="56388" name="Oval 41"/>
              <p:cNvSpPr>
                <a:spLocks noChangeArrowheads="1"/>
              </p:cNvSpPr>
              <p:nvPr/>
            </p:nvSpPr>
            <p:spPr bwMode="auto">
              <a:xfrm>
                <a:off x="657" y="2840"/>
                <a:ext cx="273" cy="27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89" name="Text Box 42"/>
              <p:cNvSpPr txBox="1">
                <a:spLocks noChangeArrowheads="1"/>
              </p:cNvSpPr>
              <p:nvPr/>
            </p:nvSpPr>
            <p:spPr bwMode="auto">
              <a:xfrm>
                <a:off x="612" y="2854"/>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Na</a:t>
                </a:r>
                <a:r>
                  <a:rPr lang="en-US" altLang="zh-TW" sz="2000" baseline="30000"/>
                  <a:t>+</a:t>
                </a:r>
              </a:p>
            </p:txBody>
          </p:sp>
        </p:grpSp>
      </p:grpSp>
      <p:grpSp>
        <p:nvGrpSpPr>
          <p:cNvPr id="16" name="Group 43"/>
          <p:cNvGrpSpPr>
            <a:grpSpLocks/>
          </p:cNvGrpSpPr>
          <p:nvPr/>
        </p:nvGrpSpPr>
        <p:grpSpPr bwMode="auto">
          <a:xfrm>
            <a:off x="5097463" y="2492970"/>
            <a:ext cx="3168650" cy="3816350"/>
            <a:chOff x="3152" y="1026"/>
            <a:chExt cx="1996" cy="2404"/>
          </a:xfrm>
        </p:grpSpPr>
        <p:sp>
          <p:nvSpPr>
            <p:cNvPr id="56329" name="Rectangle 44"/>
            <p:cNvSpPr>
              <a:spLocks noChangeArrowheads="1"/>
            </p:cNvSpPr>
            <p:nvPr/>
          </p:nvSpPr>
          <p:spPr bwMode="auto">
            <a:xfrm>
              <a:off x="3152" y="1434"/>
              <a:ext cx="1996" cy="1996"/>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30" name="Line 45"/>
            <p:cNvSpPr>
              <a:spLocks noChangeShapeType="1"/>
            </p:cNvSpPr>
            <p:nvPr/>
          </p:nvSpPr>
          <p:spPr bwMode="auto">
            <a:xfrm>
              <a:off x="3152" y="1026"/>
              <a:ext cx="1" cy="24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6331" name="Line 46"/>
            <p:cNvSpPr>
              <a:spLocks noChangeShapeType="1"/>
            </p:cNvSpPr>
            <p:nvPr/>
          </p:nvSpPr>
          <p:spPr bwMode="auto">
            <a:xfrm>
              <a:off x="3152" y="3430"/>
              <a:ext cx="19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6332" name="Line 47"/>
            <p:cNvSpPr>
              <a:spLocks noChangeShapeType="1"/>
            </p:cNvSpPr>
            <p:nvPr/>
          </p:nvSpPr>
          <p:spPr bwMode="auto">
            <a:xfrm>
              <a:off x="5148" y="1026"/>
              <a:ext cx="0" cy="240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grpSp>
          <p:nvGrpSpPr>
            <p:cNvPr id="56333" name="Group 48"/>
            <p:cNvGrpSpPr>
              <a:grpSpLocks/>
            </p:cNvGrpSpPr>
            <p:nvPr/>
          </p:nvGrpSpPr>
          <p:grpSpPr bwMode="auto">
            <a:xfrm>
              <a:off x="3787" y="2704"/>
              <a:ext cx="408" cy="363"/>
              <a:chOff x="1383" y="1525"/>
              <a:chExt cx="408" cy="363"/>
            </a:xfrm>
          </p:grpSpPr>
          <p:sp>
            <p:nvSpPr>
              <p:cNvPr id="56370" name="Oval 49"/>
              <p:cNvSpPr>
                <a:spLocks noChangeArrowheads="1"/>
              </p:cNvSpPr>
              <p:nvPr/>
            </p:nvSpPr>
            <p:spPr bwMode="auto">
              <a:xfrm>
                <a:off x="1383" y="152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71" name="Text Box 50"/>
              <p:cNvSpPr txBox="1">
                <a:spLocks noChangeArrowheads="1"/>
              </p:cNvSpPr>
              <p:nvPr/>
            </p:nvSpPr>
            <p:spPr bwMode="auto">
              <a:xfrm>
                <a:off x="1383" y="1570"/>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OH</a:t>
                </a:r>
                <a:r>
                  <a:rPr lang="en-US" altLang="zh-TW" sz="2000" baseline="30000"/>
                  <a:t>-</a:t>
                </a:r>
              </a:p>
            </p:txBody>
          </p:sp>
        </p:grpSp>
        <p:grpSp>
          <p:nvGrpSpPr>
            <p:cNvPr id="56334" name="Group 51"/>
            <p:cNvGrpSpPr>
              <a:grpSpLocks/>
            </p:cNvGrpSpPr>
            <p:nvPr/>
          </p:nvGrpSpPr>
          <p:grpSpPr bwMode="auto">
            <a:xfrm>
              <a:off x="3288" y="2069"/>
              <a:ext cx="408" cy="273"/>
              <a:chOff x="612" y="2840"/>
              <a:chExt cx="408" cy="273"/>
            </a:xfrm>
          </p:grpSpPr>
          <p:sp>
            <p:nvSpPr>
              <p:cNvPr id="56368" name="Oval 52"/>
              <p:cNvSpPr>
                <a:spLocks noChangeArrowheads="1"/>
              </p:cNvSpPr>
              <p:nvPr/>
            </p:nvSpPr>
            <p:spPr bwMode="auto">
              <a:xfrm>
                <a:off x="657" y="2840"/>
                <a:ext cx="273" cy="27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69" name="Text Box 53"/>
              <p:cNvSpPr txBox="1">
                <a:spLocks noChangeArrowheads="1"/>
              </p:cNvSpPr>
              <p:nvPr/>
            </p:nvSpPr>
            <p:spPr bwMode="auto">
              <a:xfrm>
                <a:off x="612" y="2853"/>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Na</a:t>
                </a:r>
                <a:r>
                  <a:rPr lang="en-US" altLang="zh-TW" sz="2000" baseline="30000"/>
                  <a:t>+</a:t>
                </a:r>
              </a:p>
            </p:txBody>
          </p:sp>
        </p:grpSp>
        <p:grpSp>
          <p:nvGrpSpPr>
            <p:cNvPr id="56335" name="Group 54"/>
            <p:cNvGrpSpPr>
              <a:grpSpLocks/>
            </p:cNvGrpSpPr>
            <p:nvPr/>
          </p:nvGrpSpPr>
          <p:grpSpPr bwMode="auto">
            <a:xfrm>
              <a:off x="3334" y="1525"/>
              <a:ext cx="498" cy="363"/>
              <a:chOff x="1112" y="2115"/>
              <a:chExt cx="498" cy="363"/>
            </a:xfrm>
          </p:grpSpPr>
          <p:sp>
            <p:nvSpPr>
              <p:cNvPr id="56366" name="Oval 55"/>
              <p:cNvSpPr>
                <a:spLocks noChangeArrowheads="1"/>
              </p:cNvSpPr>
              <p:nvPr/>
            </p:nvSpPr>
            <p:spPr bwMode="auto">
              <a:xfrm>
                <a:off x="1156" y="211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67" name="Text Box 56"/>
              <p:cNvSpPr txBox="1">
                <a:spLocks noChangeArrowheads="1"/>
              </p:cNvSpPr>
              <p:nvPr/>
            </p:nvSpPr>
            <p:spPr bwMode="auto">
              <a:xfrm>
                <a:off x="1112" y="2160"/>
                <a:ext cx="49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SO</a:t>
                </a:r>
                <a:r>
                  <a:rPr lang="en-US" altLang="zh-TW" sz="2000" baseline="-25000"/>
                  <a:t>4</a:t>
                </a:r>
                <a:r>
                  <a:rPr lang="en-US" altLang="zh-TW" sz="2000" baseline="30000"/>
                  <a:t>2-</a:t>
                </a:r>
              </a:p>
            </p:txBody>
          </p:sp>
        </p:grpSp>
        <p:grpSp>
          <p:nvGrpSpPr>
            <p:cNvPr id="56336" name="Group 57"/>
            <p:cNvGrpSpPr>
              <a:grpSpLocks/>
            </p:cNvGrpSpPr>
            <p:nvPr/>
          </p:nvGrpSpPr>
          <p:grpSpPr bwMode="auto">
            <a:xfrm>
              <a:off x="4133" y="2704"/>
              <a:ext cx="544" cy="363"/>
              <a:chOff x="550" y="1525"/>
              <a:chExt cx="544" cy="363"/>
            </a:xfrm>
          </p:grpSpPr>
          <p:sp>
            <p:nvSpPr>
              <p:cNvPr id="56364" name="Oval 58"/>
              <p:cNvSpPr>
                <a:spLocks noChangeArrowheads="1"/>
              </p:cNvSpPr>
              <p:nvPr/>
            </p:nvSpPr>
            <p:spPr bwMode="auto">
              <a:xfrm>
                <a:off x="567" y="1525"/>
                <a:ext cx="363" cy="363"/>
              </a:xfrm>
              <a:prstGeom prst="ellipse">
                <a:avLst/>
              </a:pr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65" name="Text Box 59"/>
              <p:cNvSpPr txBox="1">
                <a:spLocks noChangeArrowheads="1"/>
              </p:cNvSpPr>
              <p:nvPr/>
            </p:nvSpPr>
            <p:spPr bwMode="auto">
              <a:xfrm>
                <a:off x="550" y="1592"/>
                <a:ext cx="54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Cu</a:t>
                </a:r>
                <a:r>
                  <a:rPr lang="en-US" altLang="zh-TW" sz="2000" baseline="30000"/>
                  <a:t>2+</a:t>
                </a:r>
              </a:p>
            </p:txBody>
          </p:sp>
        </p:grpSp>
        <p:grpSp>
          <p:nvGrpSpPr>
            <p:cNvPr id="56337" name="Group 60"/>
            <p:cNvGrpSpPr>
              <a:grpSpLocks/>
            </p:cNvGrpSpPr>
            <p:nvPr/>
          </p:nvGrpSpPr>
          <p:grpSpPr bwMode="auto">
            <a:xfrm>
              <a:off x="3788" y="3067"/>
              <a:ext cx="548" cy="363"/>
              <a:chOff x="567" y="1525"/>
              <a:chExt cx="548" cy="363"/>
            </a:xfrm>
          </p:grpSpPr>
          <p:sp>
            <p:nvSpPr>
              <p:cNvPr id="56362" name="Oval 61"/>
              <p:cNvSpPr>
                <a:spLocks noChangeArrowheads="1"/>
              </p:cNvSpPr>
              <p:nvPr/>
            </p:nvSpPr>
            <p:spPr bwMode="auto">
              <a:xfrm>
                <a:off x="567" y="1525"/>
                <a:ext cx="363" cy="363"/>
              </a:xfrm>
              <a:prstGeom prst="ellipse">
                <a:avLst/>
              </a:pr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63" name="Text Box 62"/>
              <p:cNvSpPr txBox="1">
                <a:spLocks noChangeArrowheads="1"/>
              </p:cNvSpPr>
              <p:nvPr/>
            </p:nvSpPr>
            <p:spPr bwMode="auto">
              <a:xfrm>
                <a:off x="571" y="1592"/>
                <a:ext cx="54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Cu</a:t>
                </a:r>
                <a:r>
                  <a:rPr lang="en-US" altLang="zh-TW" sz="2000" baseline="30000"/>
                  <a:t>2+</a:t>
                </a:r>
              </a:p>
            </p:txBody>
          </p:sp>
        </p:grpSp>
        <p:grpSp>
          <p:nvGrpSpPr>
            <p:cNvPr id="56338" name="Group 63"/>
            <p:cNvGrpSpPr>
              <a:grpSpLocks/>
            </p:cNvGrpSpPr>
            <p:nvPr/>
          </p:nvGrpSpPr>
          <p:grpSpPr bwMode="auto">
            <a:xfrm>
              <a:off x="4150" y="3067"/>
              <a:ext cx="408" cy="363"/>
              <a:chOff x="1383" y="1525"/>
              <a:chExt cx="408" cy="363"/>
            </a:xfrm>
          </p:grpSpPr>
          <p:sp>
            <p:nvSpPr>
              <p:cNvPr id="56360" name="Oval 64"/>
              <p:cNvSpPr>
                <a:spLocks noChangeArrowheads="1"/>
              </p:cNvSpPr>
              <p:nvPr/>
            </p:nvSpPr>
            <p:spPr bwMode="auto">
              <a:xfrm>
                <a:off x="1383" y="152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61" name="Text Box 65"/>
              <p:cNvSpPr txBox="1">
                <a:spLocks noChangeArrowheads="1"/>
              </p:cNvSpPr>
              <p:nvPr/>
            </p:nvSpPr>
            <p:spPr bwMode="auto">
              <a:xfrm>
                <a:off x="1383" y="1570"/>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OH</a:t>
                </a:r>
                <a:r>
                  <a:rPr lang="en-US" altLang="zh-TW" sz="2000" baseline="30000"/>
                  <a:t>-</a:t>
                </a:r>
              </a:p>
            </p:txBody>
          </p:sp>
        </p:grpSp>
        <p:grpSp>
          <p:nvGrpSpPr>
            <p:cNvPr id="56339" name="Group 66"/>
            <p:cNvGrpSpPr>
              <a:grpSpLocks/>
            </p:cNvGrpSpPr>
            <p:nvPr/>
          </p:nvGrpSpPr>
          <p:grpSpPr bwMode="auto">
            <a:xfrm>
              <a:off x="3425" y="3067"/>
              <a:ext cx="408" cy="363"/>
              <a:chOff x="1383" y="1525"/>
              <a:chExt cx="408" cy="363"/>
            </a:xfrm>
          </p:grpSpPr>
          <p:sp>
            <p:nvSpPr>
              <p:cNvPr id="56358" name="Oval 67"/>
              <p:cNvSpPr>
                <a:spLocks noChangeArrowheads="1"/>
              </p:cNvSpPr>
              <p:nvPr/>
            </p:nvSpPr>
            <p:spPr bwMode="auto">
              <a:xfrm>
                <a:off x="1383" y="152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59" name="Text Box 68"/>
              <p:cNvSpPr txBox="1">
                <a:spLocks noChangeArrowheads="1"/>
              </p:cNvSpPr>
              <p:nvPr/>
            </p:nvSpPr>
            <p:spPr bwMode="auto">
              <a:xfrm>
                <a:off x="1383" y="1570"/>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OH</a:t>
                </a:r>
                <a:r>
                  <a:rPr lang="en-US" altLang="zh-TW" sz="2000" baseline="30000"/>
                  <a:t>-</a:t>
                </a:r>
              </a:p>
            </p:txBody>
          </p:sp>
        </p:grpSp>
        <p:grpSp>
          <p:nvGrpSpPr>
            <p:cNvPr id="56340" name="Group 69"/>
            <p:cNvGrpSpPr>
              <a:grpSpLocks/>
            </p:cNvGrpSpPr>
            <p:nvPr/>
          </p:nvGrpSpPr>
          <p:grpSpPr bwMode="auto">
            <a:xfrm>
              <a:off x="4513" y="2704"/>
              <a:ext cx="408" cy="363"/>
              <a:chOff x="1383" y="1525"/>
              <a:chExt cx="408" cy="363"/>
            </a:xfrm>
          </p:grpSpPr>
          <p:sp>
            <p:nvSpPr>
              <p:cNvPr id="56356" name="Oval 70"/>
              <p:cNvSpPr>
                <a:spLocks noChangeArrowheads="1"/>
              </p:cNvSpPr>
              <p:nvPr/>
            </p:nvSpPr>
            <p:spPr bwMode="auto">
              <a:xfrm>
                <a:off x="1383" y="152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57" name="Text Box 71"/>
              <p:cNvSpPr txBox="1">
                <a:spLocks noChangeArrowheads="1"/>
              </p:cNvSpPr>
              <p:nvPr/>
            </p:nvSpPr>
            <p:spPr bwMode="auto">
              <a:xfrm>
                <a:off x="1383" y="1570"/>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OH</a:t>
                </a:r>
                <a:r>
                  <a:rPr lang="en-US" altLang="zh-TW" sz="2000" baseline="30000"/>
                  <a:t>-</a:t>
                </a:r>
              </a:p>
            </p:txBody>
          </p:sp>
        </p:grpSp>
        <p:grpSp>
          <p:nvGrpSpPr>
            <p:cNvPr id="56341" name="Group 72"/>
            <p:cNvGrpSpPr>
              <a:grpSpLocks/>
            </p:cNvGrpSpPr>
            <p:nvPr/>
          </p:nvGrpSpPr>
          <p:grpSpPr bwMode="auto">
            <a:xfrm>
              <a:off x="4015" y="2115"/>
              <a:ext cx="498" cy="363"/>
              <a:chOff x="1112" y="2115"/>
              <a:chExt cx="498" cy="363"/>
            </a:xfrm>
          </p:grpSpPr>
          <p:sp>
            <p:nvSpPr>
              <p:cNvPr id="56354" name="Oval 73"/>
              <p:cNvSpPr>
                <a:spLocks noChangeArrowheads="1"/>
              </p:cNvSpPr>
              <p:nvPr/>
            </p:nvSpPr>
            <p:spPr bwMode="auto">
              <a:xfrm>
                <a:off x="1156" y="2115"/>
                <a:ext cx="363" cy="3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55" name="Text Box 74"/>
              <p:cNvSpPr txBox="1">
                <a:spLocks noChangeArrowheads="1"/>
              </p:cNvSpPr>
              <p:nvPr/>
            </p:nvSpPr>
            <p:spPr bwMode="auto">
              <a:xfrm>
                <a:off x="1112" y="2160"/>
                <a:ext cx="49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SO</a:t>
                </a:r>
                <a:r>
                  <a:rPr lang="en-US" altLang="zh-TW" sz="2000" baseline="-25000"/>
                  <a:t>4</a:t>
                </a:r>
                <a:r>
                  <a:rPr lang="en-US" altLang="zh-TW" sz="2000" baseline="30000"/>
                  <a:t>2-</a:t>
                </a:r>
              </a:p>
            </p:txBody>
          </p:sp>
        </p:grpSp>
        <p:grpSp>
          <p:nvGrpSpPr>
            <p:cNvPr id="56342" name="Group 75"/>
            <p:cNvGrpSpPr>
              <a:grpSpLocks/>
            </p:cNvGrpSpPr>
            <p:nvPr/>
          </p:nvGrpSpPr>
          <p:grpSpPr bwMode="auto">
            <a:xfrm>
              <a:off x="4639" y="1525"/>
              <a:ext cx="408" cy="273"/>
              <a:chOff x="602" y="2840"/>
              <a:chExt cx="408" cy="273"/>
            </a:xfrm>
          </p:grpSpPr>
          <p:sp>
            <p:nvSpPr>
              <p:cNvPr id="56352" name="Oval 76"/>
              <p:cNvSpPr>
                <a:spLocks noChangeArrowheads="1"/>
              </p:cNvSpPr>
              <p:nvPr/>
            </p:nvSpPr>
            <p:spPr bwMode="auto">
              <a:xfrm>
                <a:off x="657" y="2840"/>
                <a:ext cx="273" cy="27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53" name="Text Box 77"/>
              <p:cNvSpPr txBox="1">
                <a:spLocks noChangeArrowheads="1"/>
              </p:cNvSpPr>
              <p:nvPr/>
            </p:nvSpPr>
            <p:spPr bwMode="auto">
              <a:xfrm>
                <a:off x="602" y="2851"/>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Na</a:t>
                </a:r>
                <a:r>
                  <a:rPr lang="en-US" altLang="zh-TW" sz="2000" baseline="30000"/>
                  <a:t>+</a:t>
                </a:r>
              </a:p>
            </p:txBody>
          </p:sp>
        </p:grpSp>
        <p:grpSp>
          <p:nvGrpSpPr>
            <p:cNvPr id="56343" name="Group 78"/>
            <p:cNvGrpSpPr>
              <a:grpSpLocks/>
            </p:cNvGrpSpPr>
            <p:nvPr/>
          </p:nvGrpSpPr>
          <p:grpSpPr bwMode="auto">
            <a:xfrm>
              <a:off x="4695" y="2205"/>
              <a:ext cx="408" cy="273"/>
              <a:chOff x="612" y="2840"/>
              <a:chExt cx="408" cy="273"/>
            </a:xfrm>
          </p:grpSpPr>
          <p:sp>
            <p:nvSpPr>
              <p:cNvPr id="56350" name="Oval 79"/>
              <p:cNvSpPr>
                <a:spLocks noChangeArrowheads="1"/>
              </p:cNvSpPr>
              <p:nvPr/>
            </p:nvSpPr>
            <p:spPr bwMode="auto">
              <a:xfrm>
                <a:off x="657" y="2840"/>
                <a:ext cx="273" cy="27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51" name="Text Box 80"/>
              <p:cNvSpPr txBox="1">
                <a:spLocks noChangeArrowheads="1"/>
              </p:cNvSpPr>
              <p:nvPr/>
            </p:nvSpPr>
            <p:spPr bwMode="auto">
              <a:xfrm>
                <a:off x="612" y="2853"/>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Na</a:t>
                </a:r>
                <a:r>
                  <a:rPr lang="en-US" altLang="zh-TW" sz="2000" baseline="30000"/>
                  <a:t>+</a:t>
                </a:r>
              </a:p>
            </p:txBody>
          </p:sp>
        </p:grpSp>
        <p:grpSp>
          <p:nvGrpSpPr>
            <p:cNvPr id="56344" name="Group 81"/>
            <p:cNvGrpSpPr>
              <a:grpSpLocks/>
            </p:cNvGrpSpPr>
            <p:nvPr/>
          </p:nvGrpSpPr>
          <p:grpSpPr bwMode="auto">
            <a:xfrm>
              <a:off x="3969" y="1570"/>
              <a:ext cx="408" cy="273"/>
              <a:chOff x="612" y="2840"/>
              <a:chExt cx="408" cy="273"/>
            </a:xfrm>
          </p:grpSpPr>
          <p:sp>
            <p:nvSpPr>
              <p:cNvPr id="56348" name="Oval 82"/>
              <p:cNvSpPr>
                <a:spLocks noChangeArrowheads="1"/>
              </p:cNvSpPr>
              <p:nvPr/>
            </p:nvSpPr>
            <p:spPr bwMode="auto">
              <a:xfrm>
                <a:off x="657" y="2840"/>
                <a:ext cx="273" cy="27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6349" name="Text Box 83"/>
              <p:cNvSpPr txBox="1">
                <a:spLocks noChangeArrowheads="1"/>
              </p:cNvSpPr>
              <p:nvPr/>
            </p:nvSpPr>
            <p:spPr bwMode="auto">
              <a:xfrm>
                <a:off x="612" y="2859"/>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000"/>
                  <a:t>Na</a:t>
                </a:r>
                <a:r>
                  <a:rPr lang="en-US" altLang="zh-TW" sz="2000" baseline="30000"/>
                  <a:t>+</a:t>
                </a:r>
              </a:p>
            </p:txBody>
          </p:sp>
        </p:grpSp>
        <p:sp>
          <p:nvSpPr>
            <p:cNvPr id="56345" name="Line 84"/>
            <p:cNvSpPr>
              <a:spLocks noChangeShapeType="1"/>
            </p:cNvSpPr>
            <p:nvPr/>
          </p:nvSpPr>
          <p:spPr bwMode="auto">
            <a:xfrm flipH="1">
              <a:off x="3198" y="2704"/>
              <a:ext cx="680" cy="726"/>
            </a:xfrm>
            <a:prstGeom prst="line">
              <a:avLst/>
            </a:prstGeom>
            <a:noFill/>
            <a:ln w="2857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6346" name="Line 85"/>
            <p:cNvSpPr>
              <a:spLocks noChangeShapeType="1"/>
            </p:cNvSpPr>
            <p:nvPr/>
          </p:nvSpPr>
          <p:spPr bwMode="auto">
            <a:xfrm flipH="1">
              <a:off x="4423" y="2704"/>
              <a:ext cx="680" cy="726"/>
            </a:xfrm>
            <a:prstGeom prst="line">
              <a:avLst/>
            </a:prstGeom>
            <a:noFill/>
            <a:ln w="2857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6347" name="Line 86"/>
            <p:cNvSpPr>
              <a:spLocks noChangeShapeType="1"/>
            </p:cNvSpPr>
            <p:nvPr/>
          </p:nvSpPr>
          <p:spPr bwMode="auto">
            <a:xfrm flipH="1">
              <a:off x="3878" y="2704"/>
              <a:ext cx="1225" cy="1"/>
            </a:xfrm>
            <a:prstGeom prst="line">
              <a:avLst/>
            </a:prstGeom>
            <a:noFill/>
            <a:ln w="2857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zh-HK" altLang="en-US"/>
            </a:p>
          </p:txBody>
        </p:sp>
      </p:grpSp>
      <p:grpSp>
        <p:nvGrpSpPr>
          <p:cNvPr id="56324" name="群組 86"/>
          <p:cNvGrpSpPr>
            <a:grpSpLocks/>
          </p:cNvGrpSpPr>
          <p:nvPr/>
        </p:nvGrpSpPr>
        <p:grpSpPr bwMode="auto">
          <a:xfrm>
            <a:off x="242888" y="482600"/>
            <a:ext cx="8816975" cy="841375"/>
            <a:chOff x="612311" y="5552839"/>
            <a:chExt cx="8361015" cy="841105"/>
          </a:xfrm>
        </p:grpSpPr>
        <p:sp>
          <p:nvSpPr>
            <p:cNvPr id="56327" name="文字方塊 13"/>
            <p:cNvSpPr txBox="1">
              <a:spLocks noChangeArrowheads="1"/>
            </p:cNvSpPr>
            <p:nvPr/>
          </p:nvSpPr>
          <p:spPr bwMode="auto">
            <a:xfrm>
              <a:off x="612311" y="5552839"/>
              <a:ext cx="8361015" cy="523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ea typeface="Arial Unicode MS" pitchFamily="34" charset="-120"/>
                  <a:cs typeface="Arial" charset="0"/>
                </a:rPr>
                <a:t>CuSO</a:t>
              </a:r>
              <a:r>
                <a:rPr lang="en-US" altLang="zh-HK" sz="2800" baseline="-25000">
                  <a:latin typeface="Arial" charset="0"/>
                  <a:ea typeface="Arial Unicode MS" pitchFamily="34" charset="-120"/>
                  <a:cs typeface="Arial" charset="0"/>
                </a:rPr>
                <a:t>4</a:t>
              </a:r>
              <a:r>
                <a:rPr lang="en-US" altLang="zh-HK" sz="2800">
                  <a:latin typeface="Arial" charset="0"/>
                  <a:ea typeface="Arial Unicode MS" pitchFamily="34" charset="-120"/>
                  <a:cs typeface="Arial" charset="0"/>
                </a:rPr>
                <a:t>(aq) + 2NaOH(aq)</a:t>
              </a:r>
              <a:r>
                <a:rPr lang="en-US" altLang="zh-TW" sz="2800">
                  <a:latin typeface="Arial" charset="0"/>
                  <a:ea typeface="Arial Unicode MS" pitchFamily="34" charset="-120"/>
                  <a:cs typeface="Arial" charset="0"/>
                  <a:sym typeface="Symbol" pitchFamily="18" charset="2"/>
                </a:rPr>
                <a:t>  Cu</a:t>
              </a:r>
              <a:r>
                <a:rPr lang="en-US" altLang="zh-HK" sz="2800">
                  <a:latin typeface="Arial" charset="0"/>
                  <a:ea typeface="Arial Unicode MS" pitchFamily="34" charset="-120"/>
                  <a:cs typeface="Arial" charset="0"/>
                </a:rPr>
                <a:t>(OH)</a:t>
              </a:r>
              <a:r>
                <a:rPr lang="en-US" altLang="zh-HK" sz="2800" baseline="-25000">
                  <a:latin typeface="Arial" charset="0"/>
                  <a:ea typeface="Arial Unicode MS" pitchFamily="34" charset="-120"/>
                  <a:cs typeface="Arial" charset="0"/>
                </a:rPr>
                <a:t>2</a:t>
              </a:r>
              <a:r>
                <a:rPr lang="en-US" altLang="zh-HK" sz="2800">
                  <a:latin typeface="Arial" charset="0"/>
                  <a:ea typeface="Arial Unicode MS" pitchFamily="34" charset="-120"/>
                  <a:cs typeface="Arial" charset="0"/>
                </a:rPr>
                <a:t>(s) + Na</a:t>
              </a:r>
              <a:r>
                <a:rPr lang="en-US" altLang="zh-HK" sz="2800" baseline="-25000">
                  <a:latin typeface="Arial" charset="0"/>
                  <a:ea typeface="Arial Unicode MS" pitchFamily="34" charset="-120"/>
                  <a:cs typeface="Arial" charset="0"/>
                </a:rPr>
                <a:t>2</a:t>
              </a:r>
              <a:r>
                <a:rPr lang="en-US" altLang="zh-HK" sz="2800">
                  <a:latin typeface="Arial" charset="0"/>
                  <a:ea typeface="Arial Unicode MS" pitchFamily="34" charset="-120"/>
                  <a:cs typeface="Arial" charset="0"/>
                </a:rPr>
                <a:t>SO</a:t>
              </a:r>
              <a:r>
                <a:rPr lang="en-US" altLang="zh-HK" sz="2800" baseline="-25000">
                  <a:latin typeface="Arial" charset="0"/>
                  <a:ea typeface="Arial Unicode MS" pitchFamily="34" charset="-120"/>
                  <a:cs typeface="Arial" charset="0"/>
                </a:rPr>
                <a:t>4</a:t>
              </a:r>
              <a:r>
                <a:rPr lang="en-US" altLang="zh-HK" sz="2800">
                  <a:latin typeface="Arial" charset="0"/>
                  <a:ea typeface="Arial Unicode MS" pitchFamily="34" charset="-120"/>
                  <a:cs typeface="Arial" charset="0"/>
                </a:rPr>
                <a:t>(aq)</a:t>
              </a:r>
              <a:endParaRPr lang="zh-HK" altLang="en-US" sz="2800">
                <a:latin typeface="Arial" charset="0"/>
                <a:ea typeface="Arial Unicode MS" pitchFamily="34" charset="-120"/>
                <a:cs typeface="Arial" charset="0"/>
              </a:endParaRPr>
            </a:p>
          </p:txBody>
        </p:sp>
        <p:sp>
          <p:nvSpPr>
            <p:cNvPr id="89" name="文字方塊 15"/>
            <p:cNvSpPr txBox="1">
              <a:spLocks noChangeArrowheads="1"/>
            </p:cNvSpPr>
            <p:nvPr/>
          </p:nvSpPr>
          <p:spPr bwMode="auto">
            <a:xfrm>
              <a:off x="5059275" y="5994022"/>
              <a:ext cx="1232926" cy="399922"/>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zh-TW" altLang="en-US" sz="2000" dirty="0">
                  <a:solidFill>
                    <a:srgbClr val="00B0F0"/>
                  </a:solidFill>
                  <a:latin typeface="+mn-ea"/>
                  <a:ea typeface="+mn-ea"/>
                  <a:cs typeface="Arial" pitchFamily="34" charset="0"/>
                </a:rPr>
                <a:t>藍</a:t>
              </a:r>
              <a:r>
                <a:rPr lang="zh-TW" altLang="en-US" sz="2000" dirty="0" smtClean="0">
                  <a:solidFill>
                    <a:srgbClr val="00B0F0"/>
                  </a:solidFill>
                  <a:latin typeface="+mn-ea"/>
                  <a:ea typeface="+mn-ea"/>
                  <a:cs typeface="Arial" pitchFamily="34" charset="0"/>
                </a:rPr>
                <a:t>色沉澱</a:t>
              </a:r>
              <a:endParaRPr lang="zh-HK" altLang="en-US" sz="2000" dirty="0" smtClean="0">
                <a:solidFill>
                  <a:srgbClr val="00B0F0"/>
                </a:solidFill>
                <a:latin typeface="+mn-ea"/>
                <a:ea typeface="+mn-ea"/>
                <a:cs typeface="Arial" pitchFamily="34" charset="0"/>
              </a:endParaRPr>
            </a:p>
          </p:txBody>
        </p:sp>
      </p:grpSp>
      <p:sp>
        <p:nvSpPr>
          <p:cNvPr id="90" name="Rectangle 40"/>
          <p:cNvSpPr>
            <a:spLocks noChangeArrowheads="1"/>
          </p:cNvSpPr>
          <p:nvPr/>
        </p:nvSpPr>
        <p:spPr bwMode="auto">
          <a:xfrm>
            <a:off x="454025" y="1466552"/>
            <a:ext cx="832643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dirty="0"/>
              <a:t>離子方程式：</a:t>
            </a:r>
            <a:r>
              <a:rPr lang="en-US" altLang="zh-TW" sz="2800" dirty="0"/>
              <a:t>Cu</a:t>
            </a:r>
            <a:r>
              <a:rPr lang="en-US" altLang="zh-HK" sz="2800" baseline="30000" dirty="0">
                <a:latin typeface="Arial" charset="0"/>
                <a:ea typeface="Arial Unicode MS" pitchFamily="34" charset="-120"/>
                <a:cs typeface="Arial" charset="0"/>
              </a:rPr>
              <a:t>2+</a:t>
            </a:r>
            <a:r>
              <a:rPr lang="en-US" altLang="zh-HK" sz="2800" dirty="0">
                <a:latin typeface="Arial" charset="0"/>
                <a:ea typeface="Arial Unicode MS" pitchFamily="34" charset="-120"/>
                <a:cs typeface="Arial" charset="0"/>
              </a:rPr>
              <a:t>(</a:t>
            </a:r>
            <a:r>
              <a:rPr lang="en-US" altLang="zh-HK" sz="2800" dirty="0" err="1">
                <a:latin typeface="Arial" charset="0"/>
                <a:ea typeface="Arial Unicode MS" pitchFamily="34" charset="-120"/>
                <a:cs typeface="Arial" charset="0"/>
              </a:rPr>
              <a:t>aq</a:t>
            </a:r>
            <a:r>
              <a:rPr lang="en-US" altLang="zh-HK" sz="2800" dirty="0">
                <a:latin typeface="Arial" charset="0"/>
                <a:ea typeface="Arial Unicode MS" pitchFamily="34" charset="-120"/>
                <a:cs typeface="Arial" charset="0"/>
              </a:rPr>
              <a:t>) + 2OH</a:t>
            </a:r>
            <a:r>
              <a:rPr lang="en-US" altLang="zh-HK" sz="2800" baseline="30000" dirty="0">
                <a:latin typeface="Arial" charset="0"/>
                <a:ea typeface="Arial Unicode MS" pitchFamily="34" charset="-120"/>
                <a:cs typeface="Arial" charset="0"/>
              </a:rPr>
              <a:t>–</a:t>
            </a:r>
            <a:r>
              <a:rPr lang="en-US" altLang="zh-HK" sz="2800" dirty="0">
                <a:latin typeface="Arial" charset="0"/>
                <a:ea typeface="Arial Unicode MS" pitchFamily="34" charset="-120"/>
                <a:cs typeface="Arial" charset="0"/>
              </a:rPr>
              <a:t>(</a:t>
            </a:r>
            <a:r>
              <a:rPr lang="en-US" altLang="zh-HK" sz="2800" dirty="0" err="1">
                <a:latin typeface="Arial" charset="0"/>
                <a:ea typeface="Arial Unicode MS" pitchFamily="34" charset="-120"/>
                <a:cs typeface="Arial" charset="0"/>
              </a:rPr>
              <a:t>aq</a:t>
            </a:r>
            <a:r>
              <a:rPr lang="en-US" altLang="zh-HK" sz="2800" dirty="0">
                <a:latin typeface="Arial" charset="0"/>
                <a:ea typeface="Arial Unicode MS" pitchFamily="34" charset="-120"/>
                <a:cs typeface="Arial" charset="0"/>
              </a:rPr>
              <a:t>)</a:t>
            </a:r>
            <a:r>
              <a:rPr lang="en-US" altLang="zh-TW" sz="2800" dirty="0">
                <a:latin typeface="Arial" charset="0"/>
                <a:cs typeface="Arial" charset="0"/>
                <a:sym typeface="Symbol" pitchFamily="18" charset="2"/>
              </a:rPr>
              <a:t>  Cu</a:t>
            </a:r>
            <a:r>
              <a:rPr lang="en-US" altLang="zh-HK" sz="2800" dirty="0">
                <a:latin typeface="Arial" charset="0"/>
                <a:ea typeface="Arial Unicode MS" pitchFamily="34" charset="-120"/>
                <a:cs typeface="Arial Unicode MS" pitchFamily="34" charset="-120"/>
              </a:rPr>
              <a:t>(OH)</a:t>
            </a:r>
            <a:r>
              <a:rPr lang="en-US" altLang="zh-HK" sz="2800" baseline="-25000" dirty="0">
                <a:latin typeface="Arial" charset="0"/>
                <a:ea typeface="Arial Unicode MS" pitchFamily="34" charset="-120"/>
                <a:cs typeface="Arial Unicode MS" pitchFamily="34" charset="-120"/>
              </a:rPr>
              <a:t>2</a:t>
            </a:r>
            <a:r>
              <a:rPr lang="en-US" altLang="zh-HK" sz="2800" dirty="0">
                <a:latin typeface="Arial" charset="0"/>
                <a:ea typeface="Arial Unicode MS" pitchFamily="34" charset="-120"/>
                <a:cs typeface="Arial Unicode MS" pitchFamily="34" charset="-120"/>
              </a:rPr>
              <a:t>(s)</a:t>
            </a:r>
            <a:endParaRPr lang="zh-HK" altLang="en-US" sz="2800" dirty="0">
              <a:latin typeface="Arial" charset="0"/>
              <a:ea typeface="Arial Unicode MS" pitchFamily="34" charset="-120"/>
              <a:cs typeface="Arial Unicode MS" pitchFamily="34" charset="-120"/>
            </a:endParaRPr>
          </a:p>
        </p:txBody>
      </p:sp>
      <p:sp>
        <p:nvSpPr>
          <p:cNvPr id="2" name="向右箭號 1"/>
          <p:cNvSpPr/>
          <p:nvPr/>
        </p:nvSpPr>
        <p:spPr>
          <a:xfrm>
            <a:off x="4271963" y="4245570"/>
            <a:ext cx="660400" cy="379412"/>
          </a:xfrm>
          <a:prstGeom prst="rightArrow">
            <a:avLst/>
          </a:prstGeom>
          <a:solidFill>
            <a:srgbClr val="66FF33"/>
          </a:solidFill>
          <a:ln w="28575">
            <a:solidFill>
              <a:srgbClr val="0000FF"/>
            </a:solidFill>
            <a:headEnd type="none" w="med" len="med"/>
            <a:tailEnd type="none" w="med" len="med"/>
          </a:ln>
        </p:spPr>
        <p:style>
          <a:lnRef idx="1">
            <a:schemeClr val="dk1"/>
          </a:lnRef>
          <a:fillRef idx="0">
            <a:schemeClr val="dk1"/>
          </a:fillRef>
          <a:effectRef idx="0">
            <a:schemeClr val="dk1"/>
          </a:effectRef>
          <a:fontRef idx="minor">
            <a:schemeClr val="tx1"/>
          </a:fontRef>
        </p:style>
        <p:txBody>
          <a:bodyPr anchor="ctr"/>
          <a:lstStyle/>
          <a:p>
            <a:pPr algn="ctr">
              <a:defRPr/>
            </a:pPr>
            <a:endParaRPr lang="zh-HK" altLang="en-US"/>
          </a:p>
        </p:txBody>
      </p:sp>
    </p:spTree>
    <p:extLst>
      <p:ext uri="{BB962C8B-B14F-4D97-AF65-F5344CB8AC3E}">
        <p14:creationId xmlns:p14="http://schemas.microsoft.com/office/powerpoint/2010/main" val="428888657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48908" y="2048818"/>
            <a:ext cx="2095500" cy="2100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文字方塊 5"/>
          <p:cNvSpPr txBox="1">
            <a:spLocks noChangeArrowheads="1"/>
          </p:cNvSpPr>
          <p:nvPr/>
        </p:nvSpPr>
        <p:spPr bwMode="auto">
          <a:xfrm>
            <a:off x="1546746" y="2834630"/>
            <a:ext cx="15843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3600">
                <a:solidFill>
                  <a:srgbClr val="0066CC"/>
                </a:solidFill>
              </a:rPr>
              <a:t>2</a:t>
            </a:r>
            <a:r>
              <a:rPr lang="en-US" altLang="zh-TW" sz="3600"/>
              <a:t>, </a:t>
            </a:r>
            <a:r>
              <a:rPr lang="en-US" altLang="zh-TW" sz="3600">
                <a:solidFill>
                  <a:srgbClr val="FABE00"/>
                </a:solidFill>
              </a:rPr>
              <a:t>8</a:t>
            </a:r>
            <a:r>
              <a:rPr lang="en-US" altLang="zh-TW" sz="3600"/>
              <a:t>, </a:t>
            </a:r>
            <a:r>
              <a:rPr lang="en-US" altLang="zh-TW" sz="3600">
                <a:solidFill>
                  <a:srgbClr val="008000"/>
                </a:solidFill>
              </a:rPr>
              <a:t>7</a:t>
            </a:r>
            <a:endParaRPr lang="zh-TW" altLang="en-US" sz="3600">
              <a:solidFill>
                <a:srgbClr val="008000"/>
              </a:solidFill>
            </a:endParaRPr>
          </a:p>
        </p:txBody>
      </p:sp>
      <p:cxnSp>
        <p:nvCxnSpPr>
          <p:cNvPr id="13" name="直線單箭頭接點 6"/>
          <p:cNvCxnSpPr>
            <a:cxnSpLocks noChangeShapeType="1"/>
          </p:cNvCxnSpPr>
          <p:nvPr/>
        </p:nvCxnSpPr>
        <p:spPr bwMode="auto">
          <a:xfrm flipH="1" flipV="1">
            <a:off x="2958033" y="3410893"/>
            <a:ext cx="390525" cy="288925"/>
          </a:xfrm>
          <a:prstGeom prst="straightConnector1">
            <a:avLst/>
          </a:prstGeom>
          <a:noFill/>
          <a:ln w="9525" algn="ctr">
            <a:solidFill>
              <a:srgbClr val="008000"/>
            </a:solidFill>
            <a:round/>
            <a:headEnd/>
            <a:tailEnd type="arrow" w="med" len="med"/>
          </a:ln>
          <a:extLst>
            <a:ext uri="{909E8E84-426E-40DD-AFC4-6F175D3DCCD1}">
              <a14:hiddenFill xmlns:a14="http://schemas.microsoft.com/office/drawing/2010/main">
                <a:noFill/>
              </a14:hiddenFill>
            </a:ext>
          </a:extLst>
        </p:spPr>
      </p:cxnSp>
      <p:sp>
        <p:nvSpPr>
          <p:cNvPr id="14" name="矩形 7"/>
          <p:cNvSpPr>
            <a:spLocks noChangeArrowheads="1"/>
          </p:cNvSpPr>
          <p:nvPr/>
        </p:nvSpPr>
        <p:spPr bwMode="auto">
          <a:xfrm>
            <a:off x="1330846" y="3699818"/>
            <a:ext cx="3889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最外層電子數目 </a:t>
            </a:r>
            <a:r>
              <a:rPr lang="en-US" altLang="zh-TW" sz="2000" b="0"/>
              <a:t>= 7 = </a:t>
            </a:r>
            <a:r>
              <a:rPr lang="zh-TW" altLang="en-US" sz="2000" b="0"/>
              <a:t>族數 </a:t>
            </a:r>
            <a:r>
              <a:rPr lang="en-US" altLang="zh-TW" sz="2000" b="0"/>
              <a:t>(VII)</a:t>
            </a:r>
            <a:endParaRPr lang="zh-TW" altLang="en-US" sz="2000"/>
          </a:p>
        </p:txBody>
      </p:sp>
      <p:sp>
        <p:nvSpPr>
          <p:cNvPr id="15" name="左大括弧 8"/>
          <p:cNvSpPr>
            <a:spLocks/>
          </p:cNvSpPr>
          <p:nvPr/>
        </p:nvSpPr>
        <p:spPr bwMode="auto">
          <a:xfrm rot="5400000">
            <a:off x="2087290" y="2148036"/>
            <a:ext cx="360362" cy="1152525"/>
          </a:xfrm>
          <a:prstGeom prst="leftBrace">
            <a:avLst>
              <a:gd name="adj1" fmla="val 8321"/>
              <a:gd name="adj2" fmla="val 50000"/>
            </a:avLst>
          </a:prstGeom>
          <a:solidFill>
            <a:schemeClr val="bg1"/>
          </a:solidFill>
          <a:ln w="9525" algn="ctr">
            <a:solidFill>
              <a:schemeClr val="tx1"/>
            </a:solidFill>
            <a:round/>
            <a:headEnd/>
            <a:tailEnd/>
          </a:ln>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p>
        </p:txBody>
      </p:sp>
      <p:sp>
        <p:nvSpPr>
          <p:cNvPr id="16" name="矩形 9"/>
          <p:cNvSpPr>
            <a:spLocks noChangeArrowheads="1"/>
          </p:cNvSpPr>
          <p:nvPr/>
        </p:nvSpPr>
        <p:spPr bwMode="auto">
          <a:xfrm>
            <a:off x="322783" y="2077393"/>
            <a:ext cx="46815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dirty="0"/>
              <a:t>被電子佔用的電子層數目 </a:t>
            </a:r>
            <a:r>
              <a:rPr lang="en-US" altLang="zh-TW" sz="2000" b="0" dirty="0"/>
              <a:t>= 3 = </a:t>
            </a:r>
            <a:r>
              <a:rPr lang="zh-TW" altLang="en-US" sz="2000" b="0" dirty="0"/>
              <a:t>周期數</a:t>
            </a:r>
            <a:endParaRPr lang="zh-TW" altLang="en-US" sz="2000" dirty="0"/>
          </a:p>
        </p:txBody>
      </p:sp>
    </p:spTree>
    <p:extLst>
      <p:ext uri="{BB962C8B-B14F-4D97-AF65-F5344CB8AC3E}">
        <p14:creationId xmlns:p14="http://schemas.microsoft.com/office/powerpoint/2010/main" val="3696261215"/>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nvSpPr>
        <p:spPr bwMode="auto">
          <a:xfrm>
            <a:off x="723900" y="1536700"/>
            <a:ext cx="8237538" cy="2335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nSpc>
                <a:spcPct val="130000"/>
              </a:lnSpc>
              <a:spcBef>
                <a:spcPts val="3000"/>
              </a:spcBef>
            </a:pPr>
            <a:r>
              <a:rPr lang="zh-TW" altLang="en-US" sz="3200" dirty="0">
                <a:latin typeface="富漢通中黑體" pitchFamily="49" charset="-120"/>
                <a:ea typeface="富漢通中黑體" pitchFamily="49" charset="-120"/>
              </a:rPr>
              <a:t>銅</a:t>
            </a:r>
            <a:r>
              <a:rPr lang="en-US" altLang="zh-TW" sz="3200" dirty="0"/>
              <a:t>(II)</a:t>
            </a:r>
            <a:r>
              <a:rPr lang="zh-TW" altLang="en-US" sz="3200" dirty="0">
                <a:latin typeface="富漢通中黑體" pitchFamily="49" charset="-120"/>
                <a:ea typeface="富漢通中黑體" pitchFamily="49" charset="-120"/>
              </a:rPr>
              <a:t>離子和氫氧根離子可以形成 </a:t>
            </a:r>
            <a:r>
              <a:rPr lang="zh-TW" altLang="en-US" sz="3200" b="1" u="sng" dirty="0">
                <a:solidFill>
                  <a:srgbClr val="FF0000"/>
                </a:solidFill>
                <a:latin typeface="富漢通中黑體" pitchFamily="49" charset="-120"/>
                <a:ea typeface="富漢通中黑體" pitchFamily="49" charset="-120"/>
              </a:rPr>
              <a:t>不溶的   氫氧化銅</a:t>
            </a:r>
            <a:r>
              <a:rPr lang="en-US" altLang="zh-TW" sz="3200" b="1" u="sng" dirty="0">
                <a:solidFill>
                  <a:srgbClr val="FF0000"/>
                </a:solidFill>
              </a:rPr>
              <a:t>(II)</a:t>
            </a:r>
            <a:r>
              <a:rPr lang="zh-TW" altLang="en-US" sz="3200" dirty="0"/>
              <a:t>。</a:t>
            </a:r>
            <a:endParaRPr lang="en-US" altLang="zh-TW" sz="3200" dirty="0"/>
          </a:p>
          <a:p>
            <a:pPr>
              <a:lnSpc>
                <a:spcPct val="130000"/>
              </a:lnSpc>
              <a:spcBef>
                <a:spcPts val="3000"/>
              </a:spcBef>
            </a:pPr>
            <a:r>
              <a:rPr lang="zh-TW" altLang="en-US" sz="3200" dirty="0">
                <a:latin typeface="富漢通中黑體" pitchFamily="49" charset="-120"/>
                <a:ea typeface="富漢通中黑體" pitchFamily="49" charset="-120"/>
              </a:rPr>
              <a:t>而鈉離子和硫酸根離子則形成 </a:t>
            </a:r>
            <a:r>
              <a:rPr lang="zh-TW" altLang="en-US" sz="3200" b="1" dirty="0">
                <a:latin typeface="富漢通中黑體" pitchFamily="49" charset="-120"/>
                <a:ea typeface="富漢通中黑體" pitchFamily="49" charset="-120"/>
              </a:rPr>
              <a:t>硫酸鈉溶液</a:t>
            </a:r>
            <a:r>
              <a:rPr lang="zh-TW" altLang="en-US" sz="3200" dirty="0">
                <a:latin typeface="富漢通中黑體" pitchFamily="49" charset="-120"/>
                <a:ea typeface="富漢通中黑體" pitchFamily="49" charset="-120"/>
              </a:rPr>
              <a:t>。</a:t>
            </a:r>
            <a:endParaRPr lang="zh-TW" altLang="zh-TW" sz="3200" dirty="0">
              <a:latin typeface="富漢通中黑體" pitchFamily="49" charset="-120"/>
              <a:ea typeface="富漢通中黑體" pitchFamily="49" charset="-120"/>
            </a:endParaRPr>
          </a:p>
        </p:txBody>
      </p:sp>
    </p:spTree>
    <p:extLst>
      <p:ext uri="{BB962C8B-B14F-4D97-AF65-F5344CB8AC3E}">
        <p14:creationId xmlns:p14="http://schemas.microsoft.com/office/powerpoint/2010/main" val="2805372082"/>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1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2600" y="842963"/>
            <a:ext cx="8089900" cy="360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1" name="文字方塊 10"/>
          <p:cNvSpPr txBox="1">
            <a:spLocks noChangeArrowheads="1"/>
          </p:cNvSpPr>
          <p:nvPr/>
        </p:nvSpPr>
        <p:spPr bwMode="auto">
          <a:xfrm>
            <a:off x="760413" y="4506913"/>
            <a:ext cx="1609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000">
                <a:latin typeface="Arial" charset="0"/>
                <a:ea typeface="Arial Unicode MS" pitchFamily="34" charset="-120"/>
                <a:cs typeface="Arial" charset="0"/>
              </a:rPr>
              <a:t>Mg(OH)</a:t>
            </a:r>
            <a:r>
              <a:rPr lang="en-US" altLang="zh-HK" sz="2000" baseline="-25000">
                <a:latin typeface="Arial" charset="0"/>
                <a:ea typeface="Arial Unicode MS" pitchFamily="34" charset="-120"/>
                <a:cs typeface="Arial" charset="0"/>
              </a:rPr>
              <a:t>2</a:t>
            </a:r>
            <a:r>
              <a:rPr lang="en-US" altLang="zh-HK" sz="2000">
                <a:latin typeface="Arial" charset="0"/>
                <a:ea typeface="Arial Unicode MS" pitchFamily="34" charset="-120"/>
                <a:cs typeface="Arial" charset="0"/>
              </a:rPr>
              <a:t>(s)</a:t>
            </a:r>
            <a:endParaRPr lang="zh-HK" altLang="en-US" sz="2000">
              <a:latin typeface="Arial" charset="0"/>
              <a:ea typeface="Arial Unicode MS" pitchFamily="34" charset="-120"/>
              <a:cs typeface="Arial" charset="0"/>
            </a:endParaRPr>
          </a:p>
        </p:txBody>
      </p:sp>
      <p:sp>
        <p:nvSpPr>
          <p:cNvPr id="58372" name="文字方塊 11"/>
          <p:cNvSpPr txBox="1">
            <a:spLocks noChangeArrowheads="1"/>
          </p:cNvSpPr>
          <p:nvPr/>
        </p:nvSpPr>
        <p:spPr bwMode="auto">
          <a:xfrm>
            <a:off x="2740025" y="4502150"/>
            <a:ext cx="16081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000">
                <a:latin typeface="Arial" charset="0"/>
                <a:ea typeface="Arial Unicode MS" pitchFamily="34" charset="-120"/>
                <a:cs typeface="Arial" charset="0"/>
              </a:rPr>
              <a:t>Al(OH)</a:t>
            </a:r>
            <a:r>
              <a:rPr lang="en-US" altLang="zh-HK" sz="2000" baseline="-25000">
                <a:latin typeface="Arial" charset="0"/>
                <a:ea typeface="Arial Unicode MS" pitchFamily="34" charset="-120"/>
                <a:cs typeface="Arial" charset="0"/>
              </a:rPr>
              <a:t>3</a:t>
            </a:r>
            <a:r>
              <a:rPr lang="en-US" altLang="zh-HK" sz="2000">
                <a:latin typeface="Arial" charset="0"/>
                <a:ea typeface="Arial Unicode MS" pitchFamily="34" charset="-120"/>
                <a:cs typeface="Arial" charset="0"/>
              </a:rPr>
              <a:t>(s)</a:t>
            </a:r>
            <a:endParaRPr lang="zh-HK" altLang="en-US" sz="2000">
              <a:latin typeface="Arial" charset="0"/>
              <a:ea typeface="Arial Unicode MS" pitchFamily="34" charset="-120"/>
              <a:cs typeface="Arial" charset="0"/>
            </a:endParaRPr>
          </a:p>
        </p:txBody>
      </p:sp>
      <p:sp>
        <p:nvSpPr>
          <p:cNvPr id="58373" name="文字方塊 12"/>
          <p:cNvSpPr txBox="1">
            <a:spLocks noChangeArrowheads="1"/>
          </p:cNvSpPr>
          <p:nvPr/>
        </p:nvSpPr>
        <p:spPr bwMode="auto">
          <a:xfrm>
            <a:off x="4724400" y="4506913"/>
            <a:ext cx="16081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000">
                <a:latin typeface="Arial" charset="0"/>
                <a:ea typeface="Arial Unicode MS" pitchFamily="34" charset="-120"/>
                <a:cs typeface="Arial" charset="0"/>
              </a:rPr>
              <a:t>Zn(OH)</a:t>
            </a:r>
            <a:r>
              <a:rPr lang="en-US" altLang="zh-HK" sz="2000" baseline="-25000">
                <a:latin typeface="Arial" charset="0"/>
                <a:ea typeface="Arial Unicode MS" pitchFamily="34" charset="-120"/>
                <a:cs typeface="Arial" charset="0"/>
              </a:rPr>
              <a:t>2</a:t>
            </a:r>
            <a:r>
              <a:rPr lang="en-US" altLang="zh-HK" sz="2000">
                <a:latin typeface="Arial" charset="0"/>
                <a:ea typeface="Arial Unicode MS" pitchFamily="34" charset="-120"/>
                <a:cs typeface="Arial" charset="0"/>
              </a:rPr>
              <a:t>(s)</a:t>
            </a:r>
            <a:endParaRPr lang="zh-HK" altLang="en-US" sz="2000">
              <a:latin typeface="Arial" charset="0"/>
              <a:ea typeface="Arial Unicode MS" pitchFamily="34" charset="-120"/>
              <a:cs typeface="Arial" charset="0"/>
            </a:endParaRPr>
          </a:p>
        </p:txBody>
      </p:sp>
      <p:sp>
        <p:nvSpPr>
          <p:cNvPr id="58374" name="文字方塊 13"/>
          <p:cNvSpPr txBox="1">
            <a:spLocks noChangeArrowheads="1"/>
          </p:cNvSpPr>
          <p:nvPr/>
        </p:nvSpPr>
        <p:spPr bwMode="auto">
          <a:xfrm>
            <a:off x="6746875" y="4506913"/>
            <a:ext cx="16081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000">
                <a:latin typeface="Arial" charset="0"/>
                <a:ea typeface="Arial Unicode MS" pitchFamily="34" charset="-120"/>
                <a:cs typeface="Arial" charset="0"/>
              </a:rPr>
              <a:t>Fe(OH)</a:t>
            </a:r>
            <a:r>
              <a:rPr lang="en-US" altLang="zh-HK" sz="2000" baseline="-25000">
                <a:latin typeface="Arial" charset="0"/>
                <a:ea typeface="Arial Unicode MS" pitchFamily="34" charset="-120"/>
                <a:cs typeface="Arial" charset="0"/>
              </a:rPr>
              <a:t>2</a:t>
            </a:r>
            <a:r>
              <a:rPr lang="en-US" altLang="zh-HK" sz="2000">
                <a:latin typeface="Arial" charset="0"/>
                <a:ea typeface="Arial Unicode MS" pitchFamily="34" charset="-120"/>
                <a:cs typeface="Arial" charset="0"/>
              </a:rPr>
              <a:t>(s)</a:t>
            </a:r>
            <a:endParaRPr lang="zh-HK" altLang="en-US" sz="2000">
              <a:latin typeface="Arial" charset="0"/>
              <a:ea typeface="Arial Unicode MS" pitchFamily="34" charset="-120"/>
              <a:cs typeface="Arial" charset="0"/>
            </a:endParaRPr>
          </a:p>
        </p:txBody>
      </p:sp>
      <p:cxnSp>
        <p:nvCxnSpPr>
          <p:cNvPr id="15" name="直線接點 14"/>
          <p:cNvCxnSpPr/>
          <p:nvPr/>
        </p:nvCxnSpPr>
        <p:spPr bwMode="auto">
          <a:xfrm flipV="1">
            <a:off x="1446213" y="3905250"/>
            <a:ext cx="112712" cy="601663"/>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7" name="直線接點 16"/>
          <p:cNvCxnSpPr/>
          <p:nvPr/>
        </p:nvCxnSpPr>
        <p:spPr bwMode="auto">
          <a:xfrm flipV="1">
            <a:off x="3309938" y="3905250"/>
            <a:ext cx="112712" cy="601663"/>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8" name="直線接點 17"/>
          <p:cNvCxnSpPr/>
          <p:nvPr/>
        </p:nvCxnSpPr>
        <p:spPr bwMode="auto">
          <a:xfrm flipV="1">
            <a:off x="5375275" y="3900488"/>
            <a:ext cx="112713" cy="600075"/>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9" name="直線接點 18"/>
          <p:cNvCxnSpPr/>
          <p:nvPr/>
        </p:nvCxnSpPr>
        <p:spPr bwMode="auto">
          <a:xfrm flipV="1">
            <a:off x="7439025" y="3544888"/>
            <a:ext cx="112713" cy="955675"/>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252685870"/>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1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5088" y="782638"/>
            <a:ext cx="6303962" cy="360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5" name="文字方塊 6"/>
          <p:cNvSpPr txBox="1">
            <a:spLocks noChangeArrowheads="1"/>
          </p:cNvSpPr>
          <p:nvPr/>
        </p:nvSpPr>
        <p:spPr bwMode="auto">
          <a:xfrm>
            <a:off x="1585913" y="4506913"/>
            <a:ext cx="1609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000">
                <a:latin typeface="Arial" charset="0"/>
                <a:ea typeface="Arial Unicode MS" pitchFamily="34" charset="-120"/>
                <a:cs typeface="Arial" charset="0"/>
              </a:rPr>
              <a:t>Fe(OH)</a:t>
            </a:r>
            <a:r>
              <a:rPr lang="en-US" altLang="zh-HK" sz="2000" baseline="-25000">
                <a:latin typeface="Arial" charset="0"/>
                <a:ea typeface="Arial Unicode MS" pitchFamily="34" charset="-120"/>
                <a:cs typeface="Arial" charset="0"/>
              </a:rPr>
              <a:t>3</a:t>
            </a:r>
            <a:r>
              <a:rPr lang="en-US" altLang="zh-HK" sz="2000">
                <a:latin typeface="Arial" charset="0"/>
                <a:ea typeface="Arial Unicode MS" pitchFamily="34" charset="-120"/>
                <a:cs typeface="Arial" charset="0"/>
              </a:rPr>
              <a:t>(s)</a:t>
            </a:r>
            <a:endParaRPr lang="zh-HK" altLang="en-US" sz="2000">
              <a:latin typeface="Arial" charset="0"/>
              <a:ea typeface="Arial Unicode MS" pitchFamily="34" charset="-120"/>
              <a:cs typeface="Arial" charset="0"/>
            </a:endParaRPr>
          </a:p>
        </p:txBody>
      </p:sp>
      <p:sp>
        <p:nvSpPr>
          <p:cNvPr id="59396" name="文字方塊 7"/>
          <p:cNvSpPr txBox="1">
            <a:spLocks noChangeArrowheads="1"/>
          </p:cNvSpPr>
          <p:nvPr/>
        </p:nvSpPr>
        <p:spPr bwMode="auto">
          <a:xfrm>
            <a:off x="3684588" y="4502150"/>
            <a:ext cx="1609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000">
                <a:latin typeface="Arial" charset="0"/>
                <a:ea typeface="Arial Unicode MS" pitchFamily="34" charset="-120"/>
                <a:cs typeface="Arial" charset="0"/>
              </a:rPr>
              <a:t>Pb(OH)</a:t>
            </a:r>
            <a:r>
              <a:rPr lang="en-US" altLang="zh-HK" sz="2000" baseline="-25000">
                <a:latin typeface="Arial" charset="0"/>
                <a:ea typeface="Arial Unicode MS" pitchFamily="34" charset="-120"/>
                <a:cs typeface="Arial" charset="0"/>
              </a:rPr>
              <a:t>2</a:t>
            </a:r>
            <a:r>
              <a:rPr lang="en-US" altLang="zh-HK" sz="2000">
                <a:latin typeface="Arial" charset="0"/>
                <a:ea typeface="Arial Unicode MS" pitchFamily="34" charset="-120"/>
                <a:cs typeface="Arial" charset="0"/>
              </a:rPr>
              <a:t>(s)</a:t>
            </a:r>
            <a:endParaRPr lang="zh-HK" altLang="en-US" sz="2000">
              <a:latin typeface="Arial" charset="0"/>
              <a:ea typeface="Arial Unicode MS" pitchFamily="34" charset="-120"/>
              <a:cs typeface="Arial" charset="0"/>
            </a:endParaRPr>
          </a:p>
        </p:txBody>
      </p:sp>
      <p:sp>
        <p:nvSpPr>
          <p:cNvPr id="59397" name="文字方塊 8"/>
          <p:cNvSpPr txBox="1">
            <a:spLocks noChangeArrowheads="1"/>
          </p:cNvSpPr>
          <p:nvPr/>
        </p:nvSpPr>
        <p:spPr bwMode="auto">
          <a:xfrm>
            <a:off x="5762625" y="4506913"/>
            <a:ext cx="16081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000">
                <a:latin typeface="Arial" charset="0"/>
                <a:ea typeface="Arial Unicode MS" pitchFamily="34" charset="-120"/>
                <a:cs typeface="Arial" charset="0"/>
              </a:rPr>
              <a:t>Cu(OH)</a:t>
            </a:r>
            <a:r>
              <a:rPr lang="en-US" altLang="zh-HK" sz="2000" baseline="-25000">
                <a:latin typeface="Arial" charset="0"/>
                <a:ea typeface="Arial Unicode MS" pitchFamily="34" charset="-120"/>
                <a:cs typeface="Arial" charset="0"/>
              </a:rPr>
              <a:t>2</a:t>
            </a:r>
            <a:r>
              <a:rPr lang="en-US" altLang="zh-HK" sz="2000">
                <a:latin typeface="Arial" charset="0"/>
                <a:ea typeface="Arial Unicode MS" pitchFamily="34" charset="-120"/>
                <a:cs typeface="Arial" charset="0"/>
              </a:rPr>
              <a:t>(s)</a:t>
            </a:r>
            <a:endParaRPr lang="zh-HK" altLang="en-US" sz="2000">
              <a:latin typeface="Arial" charset="0"/>
              <a:ea typeface="Arial Unicode MS" pitchFamily="34" charset="-120"/>
              <a:cs typeface="Arial" charset="0"/>
            </a:endParaRPr>
          </a:p>
        </p:txBody>
      </p:sp>
      <p:cxnSp>
        <p:nvCxnSpPr>
          <p:cNvPr id="10" name="直線接點 9"/>
          <p:cNvCxnSpPr/>
          <p:nvPr/>
        </p:nvCxnSpPr>
        <p:spPr bwMode="auto">
          <a:xfrm flipV="1">
            <a:off x="2266950" y="3905250"/>
            <a:ext cx="112713" cy="601663"/>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1" name="直線接點 10"/>
          <p:cNvCxnSpPr/>
          <p:nvPr/>
        </p:nvCxnSpPr>
        <p:spPr bwMode="auto">
          <a:xfrm flipV="1">
            <a:off x="4360863" y="3900488"/>
            <a:ext cx="112712" cy="600075"/>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2" name="直線接點 11"/>
          <p:cNvCxnSpPr/>
          <p:nvPr/>
        </p:nvCxnSpPr>
        <p:spPr bwMode="auto">
          <a:xfrm flipV="1">
            <a:off x="6454775" y="3900488"/>
            <a:ext cx="112713" cy="600075"/>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702200763"/>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38"/>
          <p:cNvSpPr>
            <a:spLocks noChangeArrowheads="1"/>
          </p:cNvSpPr>
          <p:nvPr/>
        </p:nvSpPr>
        <p:spPr bwMode="auto">
          <a:xfrm>
            <a:off x="389954" y="764704"/>
            <a:ext cx="80565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氨水含有氫氧離子 </a:t>
            </a:r>
            <a:r>
              <a:rPr lang="en-US" altLang="zh-TW" sz="2800">
                <a:latin typeface="Arial" charset="0"/>
              </a:rPr>
              <a:t>(OH</a:t>
            </a:r>
            <a:r>
              <a:rPr lang="en-US" altLang="zh-HK" sz="2800" baseline="30000">
                <a:latin typeface="Arial" charset="0"/>
                <a:cs typeface="Arial" charset="0"/>
              </a:rPr>
              <a:t>–</a:t>
            </a:r>
            <a:r>
              <a:rPr lang="en-US" altLang="zh-TW" sz="2800">
                <a:latin typeface="Arial" charset="0"/>
              </a:rPr>
              <a:t>(aq))</a:t>
            </a:r>
            <a:r>
              <a:rPr lang="zh-TW" altLang="en-US" sz="2800"/>
              <a:t>。</a:t>
            </a:r>
            <a:endParaRPr lang="en-US" altLang="zh-TW" sz="2800">
              <a:latin typeface="Arial" charset="0"/>
            </a:endParaRPr>
          </a:p>
        </p:txBody>
      </p:sp>
      <p:sp>
        <p:nvSpPr>
          <p:cNvPr id="24" name="Rectangle 38"/>
          <p:cNvSpPr>
            <a:spLocks noChangeArrowheads="1"/>
          </p:cNvSpPr>
          <p:nvPr/>
        </p:nvSpPr>
        <p:spPr bwMode="auto">
          <a:xfrm>
            <a:off x="389954" y="2045791"/>
            <a:ext cx="87185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latin typeface="Arial" charset="0"/>
                <a:cs typeface="Arial" charset="0"/>
              </a:rPr>
              <a:t>把數滴氨水加入硫酸鎂溶液中，會生成白色的沉澱 </a:t>
            </a:r>
            <a:r>
              <a:rPr lang="en-US" altLang="zh-TW" sz="2800" dirty="0">
                <a:latin typeface="Arial" charset="0"/>
                <a:cs typeface="Arial" charset="0"/>
              </a:rPr>
              <a:t>(</a:t>
            </a:r>
            <a:r>
              <a:rPr lang="zh-TW" altLang="en-US" sz="2800" dirty="0">
                <a:latin typeface="Arial" charset="0"/>
                <a:cs typeface="Arial" charset="0"/>
              </a:rPr>
              <a:t>氫氧化鎂</a:t>
            </a:r>
            <a:r>
              <a:rPr lang="en-US" altLang="zh-TW" sz="2800" dirty="0">
                <a:latin typeface="Arial" charset="0"/>
                <a:cs typeface="Arial" charset="0"/>
              </a:rPr>
              <a:t>)</a:t>
            </a:r>
            <a:r>
              <a:rPr lang="zh-TW" altLang="en-US" sz="2800" dirty="0">
                <a:latin typeface="Arial" charset="0"/>
                <a:cs typeface="Arial" charset="0"/>
              </a:rPr>
              <a:t>。</a:t>
            </a:r>
            <a:endParaRPr lang="en-US" altLang="zh-TW" sz="2800" dirty="0">
              <a:latin typeface="Arial" charset="0"/>
              <a:cs typeface="Arial" charset="0"/>
            </a:endParaRPr>
          </a:p>
        </p:txBody>
      </p:sp>
      <p:sp>
        <p:nvSpPr>
          <p:cNvPr id="4" name="Rectangle 38"/>
          <p:cNvSpPr>
            <a:spLocks noChangeArrowheads="1"/>
          </p:cNvSpPr>
          <p:nvPr/>
        </p:nvSpPr>
        <p:spPr bwMode="auto">
          <a:xfrm>
            <a:off x="369961" y="4002235"/>
            <a:ext cx="82375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t>把</a:t>
            </a:r>
            <a:r>
              <a:rPr lang="zh-TW" altLang="en-US" sz="2800"/>
              <a:t>過量的氨水加入鈣離子水溶液中，也不會生成沉澱。</a:t>
            </a:r>
            <a:endParaRPr lang="en-US" altLang="zh-TW" sz="2800">
              <a:latin typeface="Arial" charset="0"/>
            </a:endParaRPr>
          </a:p>
        </p:txBody>
      </p:sp>
      <p:sp>
        <p:nvSpPr>
          <p:cNvPr id="5" name="Rectangle 40"/>
          <p:cNvSpPr>
            <a:spLocks noChangeArrowheads="1"/>
          </p:cNvSpPr>
          <p:nvPr/>
        </p:nvSpPr>
        <p:spPr bwMode="auto">
          <a:xfrm>
            <a:off x="911298" y="5142135"/>
            <a:ext cx="7756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dirty="0"/>
              <a:t>∵ 氨水中所含的氫氧離子不足以生成氫氧化鈣。</a:t>
            </a:r>
            <a:endParaRPr lang="en-US" altLang="zh-TW" sz="2800" dirty="0">
              <a:latin typeface="Arial" charset="0"/>
            </a:endParaRPr>
          </a:p>
        </p:txBody>
      </p:sp>
    </p:spTree>
    <p:extLst>
      <p:ext uri="{BB962C8B-B14F-4D97-AF65-F5344CB8AC3E}">
        <p14:creationId xmlns:p14="http://schemas.microsoft.com/office/powerpoint/2010/main" val="1684073159"/>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a:spLocks noChangeArrowheads="1"/>
          </p:cNvSpPr>
          <p:nvPr/>
        </p:nvSpPr>
        <p:spPr bwMode="auto">
          <a:xfrm>
            <a:off x="107504" y="684213"/>
            <a:ext cx="5775325"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ea typeface="新細明體" panose="02020500000000000000" pitchFamily="18" charset="-120"/>
              </a:rPr>
              <a:t>溶於過量氫氧化鈉溶液的沉澱</a:t>
            </a:r>
            <a:endParaRPr lang="en-US" altLang="zh-TW" sz="3200" b="1" dirty="0">
              <a:solidFill>
                <a:srgbClr val="CC0066"/>
              </a:solidFill>
              <a:latin typeface="+mj-lt"/>
              <a:ea typeface="新細明體" panose="02020500000000000000" pitchFamily="18" charset="-120"/>
            </a:endParaRPr>
          </a:p>
        </p:txBody>
      </p:sp>
      <p:sp>
        <p:nvSpPr>
          <p:cNvPr id="4" name="Rectangle 38"/>
          <p:cNvSpPr>
            <a:spLocks noChangeArrowheads="1"/>
          </p:cNvSpPr>
          <p:nvPr/>
        </p:nvSpPr>
        <p:spPr bwMode="auto">
          <a:xfrm>
            <a:off x="171004" y="1652438"/>
            <a:ext cx="8839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b="1">
                <a:solidFill>
                  <a:srgbClr val="3399FF"/>
                </a:solidFill>
              </a:rPr>
              <a:t>氫氧化鋁</a:t>
            </a:r>
            <a:r>
              <a:rPr lang="zh-TW" altLang="en-US" sz="2800"/>
              <a:t>、</a:t>
            </a:r>
            <a:r>
              <a:rPr lang="zh-TW" altLang="en-US" sz="2800" b="1">
                <a:solidFill>
                  <a:srgbClr val="3399FF"/>
                </a:solidFill>
              </a:rPr>
              <a:t>氫氧化鋅</a:t>
            </a:r>
            <a:r>
              <a:rPr lang="zh-TW" altLang="en-US" sz="2800"/>
              <a:t> 和 </a:t>
            </a:r>
            <a:r>
              <a:rPr lang="zh-TW" altLang="en-US" sz="2800" b="1">
                <a:solidFill>
                  <a:srgbClr val="3399FF"/>
                </a:solidFill>
              </a:rPr>
              <a:t>氫氧化鉛</a:t>
            </a:r>
            <a:r>
              <a:rPr lang="en-US" altLang="zh-TW" sz="2800" b="1">
                <a:solidFill>
                  <a:srgbClr val="3399FF"/>
                </a:solidFill>
                <a:latin typeface="Arial" charset="0"/>
                <a:cs typeface="Arial" charset="0"/>
              </a:rPr>
              <a:t>(II)</a:t>
            </a:r>
            <a:r>
              <a:rPr lang="en-US" altLang="zh-TW" sz="2800">
                <a:latin typeface="Arial" charset="0"/>
                <a:cs typeface="Arial" charset="0"/>
              </a:rPr>
              <a:t> </a:t>
            </a:r>
            <a:r>
              <a:rPr lang="zh-TW" altLang="en-US" sz="2800"/>
              <a:t>均是</a:t>
            </a:r>
            <a:r>
              <a:rPr lang="zh-TW" altLang="en-US" sz="3200" b="1">
                <a:solidFill>
                  <a:srgbClr val="3399FF"/>
                </a:solidFill>
              </a:rPr>
              <a:t>白色沉澱</a:t>
            </a:r>
            <a:r>
              <a:rPr lang="zh-TW" altLang="en-US" sz="2800"/>
              <a:t>。</a:t>
            </a:r>
            <a:endParaRPr lang="en-US" altLang="zh-TW" sz="2800">
              <a:latin typeface="Arial" charset="0"/>
            </a:endParaRPr>
          </a:p>
        </p:txBody>
      </p:sp>
      <p:sp>
        <p:nvSpPr>
          <p:cNvPr id="5" name="Rectangle 38"/>
          <p:cNvSpPr>
            <a:spLocks noChangeArrowheads="1"/>
          </p:cNvSpPr>
          <p:nvPr/>
        </p:nvSpPr>
        <p:spPr bwMode="auto">
          <a:xfrm>
            <a:off x="171004" y="4285208"/>
            <a:ext cx="86582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該三種氫氧化物均</a:t>
            </a:r>
            <a:r>
              <a:rPr lang="zh-TW" altLang="en-US" sz="3200" b="1" dirty="0">
                <a:solidFill>
                  <a:srgbClr val="3399FF"/>
                </a:solidFill>
              </a:rPr>
              <a:t>溶於</a:t>
            </a:r>
            <a:r>
              <a:rPr lang="zh-HK" altLang="en-US" sz="3200" b="1" dirty="0">
                <a:solidFill>
                  <a:srgbClr val="3399FF"/>
                </a:solidFill>
              </a:rPr>
              <a:t>過量氫氧</a:t>
            </a:r>
            <a:r>
              <a:rPr lang="zh-TW" altLang="en-US" sz="3200" b="1" dirty="0">
                <a:solidFill>
                  <a:srgbClr val="3399FF"/>
                </a:solidFill>
              </a:rPr>
              <a:t>化鈉溶液中</a:t>
            </a:r>
            <a:r>
              <a:rPr lang="zh-TW" altLang="en-US" sz="2800" dirty="0"/>
              <a:t>，並生成無色的溶液 。</a:t>
            </a:r>
            <a:endParaRPr lang="en-US" altLang="zh-TW" sz="2800" dirty="0">
              <a:latin typeface="Arial" charset="0"/>
            </a:endParaRPr>
          </a:p>
        </p:txBody>
      </p:sp>
      <p:sp>
        <p:nvSpPr>
          <p:cNvPr id="8" name="Rectangle 38"/>
          <p:cNvSpPr>
            <a:spLocks noChangeArrowheads="1"/>
          </p:cNvSpPr>
          <p:nvPr/>
        </p:nvSpPr>
        <p:spPr bwMode="auto">
          <a:xfrm>
            <a:off x="171004" y="2818804"/>
            <a:ext cx="85820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把過量 氫氧化鈉 溶液分別加入該三種氫氧化物中，會生成 </a:t>
            </a:r>
            <a:r>
              <a:rPr lang="zh-TW" altLang="en-US" sz="2800" b="1" u="sng">
                <a:solidFill>
                  <a:srgbClr val="3399FF"/>
                </a:solidFill>
              </a:rPr>
              <a:t>可溶的 </a:t>
            </a:r>
            <a:r>
              <a:rPr lang="zh-TW" altLang="en-US" sz="3200" b="1" u="sng">
                <a:solidFill>
                  <a:srgbClr val="3399FF"/>
                </a:solidFill>
              </a:rPr>
              <a:t>絡離子</a:t>
            </a:r>
            <a:r>
              <a:rPr lang="zh-TW" altLang="en-US" sz="2800"/>
              <a:t>。</a:t>
            </a:r>
            <a:endParaRPr lang="en-US" altLang="zh-TW" sz="2800">
              <a:latin typeface="Arial" charset="0"/>
            </a:endParaRPr>
          </a:p>
        </p:txBody>
      </p:sp>
    </p:spTree>
    <p:extLst>
      <p:ext uri="{BB962C8B-B14F-4D97-AF65-F5344CB8AC3E}">
        <p14:creationId xmlns:p14="http://schemas.microsoft.com/office/powerpoint/2010/main" val="2973087037"/>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587" name="Group 18"/>
          <p:cNvGrpSpPr>
            <a:grpSpLocks/>
          </p:cNvGrpSpPr>
          <p:nvPr/>
        </p:nvGrpSpPr>
        <p:grpSpPr bwMode="auto">
          <a:xfrm>
            <a:off x="242888" y="2127250"/>
            <a:ext cx="3005137" cy="3084513"/>
            <a:chOff x="153" y="1340"/>
            <a:chExt cx="1893" cy="1943"/>
          </a:xfrm>
        </p:grpSpPr>
        <p:pic>
          <p:nvPicPr>
            <p:cNvPr id="67601" name="Picture 1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 y="1340"/>
              <a:ext cx="1452" cy="1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602" name="Rectangle 8"/>
            <p:cNvSpPr>
              <a:spLocks noChangeArrowheads="1"/>
            </p:cNvSpPr>
            <p:nvPr/>
          </p:nvSpPr>
          <p:spPr bwMode="auto">
            <a:xfrm>
              <a:off x="980" y="2257"/>
              <a:ext cx="106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000" b="1">
                  <a:latin typeface="Arial" charset="0"/>
                  <a:ea typeface="Arial Unicode MS" pitchFamily="34" charset="-120"/>
                  <a:cs typeface="Arial" charset="0"/>
                </a:rPr>
                <a:t>Zn(NO</a:t>
              </a:r>
              <a:r>
                <a:rPr lang="en-US" altLang="zh-HK" sz="2000" b="1" baseline="-25000">
                  <a:latin typeface="Arial" charset="0"/>
                  <a:ea typeface="Arial Unicode MS" pitchFamily="34" charset="-120"/>
                  <a:cs typeface="Arial" charset="0"/>
                </a:rPr>
                <a:t>3</a:t>
              </a:r>
              <a:r>
                <a:rPr lang="en-US" altLang="zh-HK" sz="2000" b="1">
                  <a:latin typeface="Arial" charset="0"/>
                  <a:ea typeface="Arial Unicode MS" pitchFamily="34" charset="-120"/>
                  <a:cs typeface="Arial" charset="0"/>
                </a:rPr>
                <a:t>)</a:t>
              </a:r>
              <a:r>
                <a:rPr lang="en-US" altLang="zh-HK" sz="2000" b="1" baseline="-25000">
                  <a:latin typeface="Arial" charset="0"/>
                  <a:ea typeface="Arial Unicode MS" pitchFamily="34" charset="-120"/>
                  <a:cs typeface="Arial" charset="0"/>
                </a:rPr>
                <a:t>2</a:t>
              </a:r>
              <a:r>
                <a:rPr lang="en-US" altLang="zh-TW" sz="2000" b="1">
                  <a:latin typeface="Arial" charset="0"/>
                  <a:ea typeface="Arial Unicode MS" pitchFamily="34" charset="-120"/>
                  <a:cs typeface="Arial" charset="0"/>
                </a:rPr>
                <a:t>(aq)</a:t>
              </a:r>
            </a:p>
          </p:txBody>
        </p:sp>
        <p:cxnSp>
          <p:nvCxnSpPr>
            <p:cNvPr id="17" name="直線接點 16"/>
            <p:cNvCxnSpPr/>
            <p:nvPr/>
          </p:nvCxnSpPr>
          <p:spPr bwMode="auto">
            <a:xfrm flipV="1">
              <a:off x="888" y="2501"/>
              <a:ext cx="218" cy="202"/>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grpSp>
      <p:grpSp>
        <p:nvGrpSpPr>
          <p:cNvPr id="4" name="Group 19"/>
          <p:cNvGrpSpPr>
            <a:grpSpLocks/>
          </p:cNvGrpSpPr>
          <p:nvPr/>
        </p:nvGrpSpPr>
        <p:grpSpPr bwMode="auto">
          <a:xfrm>
            <a:off x="1946275" y="798513"/>
            <a:ext cx="3767138" cy="4413250"/>
            <a:chOff x="1226" y="503"/>
            <a:chExt cx="2373" cy="2780"/>
          </a:xfrm>
        </p:grpSpPr>
        <p:pic>
          <p:nvPicPr>
            <p:cNvPr id="67596"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8" y="1340"/>
              <a:ext cx="1383" cy="1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97" name="Rectangle 8"/>
            <p:cNvSpPr>
              <a:spLocks noChangeArrowheads="1"/>
            </p:cNvSpPr>
            <p:nvPr/>
          </p:nvSpPr>
          <p:spPr bwMode="auto">
            <a:xfrm>
              <a:off x="1288" y="503"/>
              <a:ext cx="986"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000"/>
                <a:t>加入少量</a:t>
              </a:r>
              <a:r>
                <a:rPr lang="en-US" altLang="zh-TW" sz="2000">
                  <a:latin typeface="Arial" charset="0"/>
                </a:rPr>
                <a:t>NaOH(aq)</a:t>
              </a:r>
            </a:p>
          </p:txBody>
        </p:sp>
        <p:sp>
          <p:nvSpPr>
            <p:cNvPr id="67598" name="Rectangle 8"/>
            <p:cNvSpPr>
              <a:spLocks noChangeArrowheads="1"/>
            </p:cNvSpPr>
            <p:nvPr/>
          </p:nvSpPr>
          <p:spPr bwMode="auto">
            <a:xfrm>
              <a:off x="2842" y="2312"/>
              <a:ext cx="757"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b="1">
                  <a:latin typeface="Arial" charset="0"/>
                  <a:ea typeface="Arial Unicode MS" pitchFamily="34" charset="-120"/>
                  <a:cs typeface="Arial" charset="0"/>
                </a:rPr>
                <a:t>Zn(OH)</a:t>
              </a:r>
              <a:r>
                <a:rPr lang="en-US" altLang="zh-HK" sz="2000" b="1" baseline="-25000">
                  <a:latin typeface="Arial" charset="0"/>
                  <a:ea typeface="Arial Unicode MS" pitchFamily="34" charset="-120"/>
                  <a:cs typeface="Arial" charset="0"/>
                </a:rPr>
                <a:t>2</a:t>
              </a:r>
            </a:p>
            <a:p>
              <a:pPr eaLnBrk="1" hangingPunct="1"/>
              <a:r>
                <a:rPr lang="zh-HK" altLang="en-US" sz="2000" b="1">
                  <a:latin typeface="新細明體" charset="-120"/>
                  <a:ea typeface="Arial Unicode MS" pitchFamily="34" charset="-120"/>
                  <a:cs typeface="Arial" charset="0"/>
                </a:rPr>
                <a:t>沉澱</a:t>
              </a:r>
              <a:endParaRPr lang="en-US" altLang="zh-TW" sz="2000" b="1">
                <a:latin typeface="新細明體" charset="-120"/>
                <a:ea typeface="Arial Unicode MS" pitchFamily="34" charset="-120"/>
                <a:cs typeface="Arial" charset="0"/>
              </a:endParaRPr>
            </a:p>
          </p:txBody>
        </p:sp>
        <p:sp>
          <p:nvSpPr>
            <p:cNvPr id="2" name="弧形 1"/>
            <p:cNvSpPr/>
            <p:nvPr/>
          </p:nvSpPr>
          <p:spPr bwMode="auto">
            <a:xfrm rot="16200000">
              <a:off x="1296" y="912"/>
              <a:ext cx="834" cy="974"/>
            </a:xfrm>
            <a:prstGeom prst="arc">
              <a:avLst>
                <a:gd name="adj1" fmla="val 17980437"/>
                <a:gd name="adj2" fmla="val 4156549"/>
              </a:avLst>
            </a:prstGeom>
            <a:ln w="5715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cxnSp>
          <p:nvCxnSpPr>
            <p:cNvPr id="20" name="直線接點 19"/>
            <p:cNvCxnSpPr/>
            <p:nvPr/>
          </p:nvCxnSpPr>
          <p:spPr bwMode="auto">
            <a:xfrm flipV="1">
              <a:off x="2689" y="2501"/>
              <a:ext cx="191" cy="228"/>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grpSp>
      <p:grpSp>
        <p:nvGrpSpPr>
          <p:cNvPr id="5" name="Group 20"/>
          <p:cNvGrpSpPr>
            <a:grpSpLocks/>
          </p:cNvGrpSpPr>
          <p:nvPr/>
        </p:nvGrpSpPr>
        <p:grpSpPr bwMode="auto">
          <a:xfrm>
            <a:off x="4752975" y="801688"/>
            <a:ext cx="4508500" cy="4410075"/>
            <a:chOff x="2994" y="505"/>
            <a:chExt cx="2840" cy="2778"/>
          </a:xfrm>
        </p:grpSpPr>
        <p:pic>
          <p:nvPicPr>
            <p:cNvPr id="67591" name="Picture 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66" y="1340"/>
              <a:ext cx="1386" cy="1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92" name="Rectangle 8"/>
            <p:cNvSpPr>
              <a:spLocks noChangeArrowheads="1"/>
            </p:cNvSpPr>
            <p:nvPr/>
          </p:nvSpPr>
          <p:spPr bwMode="auto">
            <a:xfrm>
              <a:off x="2994" y="505"/>
              <a:ext cx="980"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000"/>
                <a:t>加入過量</a:t>
              </a:r>
              <a:r>
                <a:rPr lang="en-US" altLang="zh-TW" sz="2000">
                  <a:latin typeface="Arial" charset="0"/>
                </a:rPr>
                <a:t>NaOH(aq)</a:t>
              </a:r>
            </a:p>
          </p:txBody>
        </p:sp>
        <p:sp>
          <p:nvSpPr>
            <p:cNvPr id="67593" name="Rectangle 8"/>
            <p:cNvSpPr>
              <a:spLocks noChangeArrowheads="1"/>
            </p:cNvSpPr>
            <p:nvPr/>
          </p:nvSpPr>
          <p:spPr bwMode="auto">
            <a:xfrm>
              <a:off x="4584" y="2088"/>
              <a:ext cx="1250" cy="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b="1"/>
                <a:t>含有</a:t>
              </a:r>
              <a:endParaRPr lang="en-US" altLang="zh-HK" sz="2000" b="1"/>
            </a:p>
            <a:p>
              <a:pPr eaLnBrk="1" hangingPunct="1"/>
              <a:r>
                <a:rPr lang="en-US" altLang="zh-HK" sz="2000" b="1">
                  <a:latin typeface="Arial" charset="0"/>
                  <a:ea typeface="Arial Unicode MS" pitchFamily="34" charset="-120"/>
                  <a:cs typeface="Arial" charset="0"/>
                </a:rPr>
                <a:t>[Zn(OH)</a:t>
              </a:r>
              <a:r>
                <a:rPr lang="en-US" altLang="zh-HK" sz="2000" b="1" baseline="-25000">
                  <a:latin typeface="Arial" charset="0"/>
                  <a:ea typeface="Arial Unicode MS" pitchFamily="34" charset="-120"/>
                  <a:cs typeface="Arial" charset="0"/>
                </a:rPr>
                <a:t>4</a:t>
              </a:r>
              <a:r>
                <a:rPr lang="en-US" altLang="zh-HK" sz="2000" b="1">
                  <a:latin typeface="Arial" charset="0"/>
                  <a:ea typeface="Arial Unicode MS" pitchFamily="34" charset="-120"/>
                  <a:cs typeface="Arial" charset="0"/>
                </a:rPr>
                <a:t>]</a:t>
              </a:r>
              <a:r>
                <a:rPr lang="en-US" altLang="zh-HK" sz="2000" b="1" baseline="30000">
                  <a:latin typeface="Arial" charset="0"/>
                  <a:ea typeface="Arial Unicode MS" pitchFamily="34" charset="-120"/>
                  <a:cs typeface="Arial" charset="0"/>
                </a:rPr>
                <a:t>2–</a:t>
              </a:r>
              <a:r>
                <a:rPr lang="en-US" altLang="zh-HK" sz="2000" b="1">
                  <a:latin typeface="Arial" charset="0"/>
                  <a:ea typeface="Arial Unicode MS" pitchFamily="34" charset="-120"/>
                  <a:cs typeface="Arial" charset="0"/>
                </a:rPr>
                <a:t>(aq)</a:t>
              </a:r>
              <a:r>
                <a:rPr lang="zh-HK" altLang="en-US" sz="2000" b="1"/>
                <a:t>離子的溶液</a:t>
              </a:r>
              <a:endParaRPr lang="en-US" altLang="zh-TW" sz="2000" b="1">
                <a:latin typeface="Arial" charset="0"/>
                <a:ea typeface="Arial Unicode MS" pitchFamily="34" charset="-120"/>
                <a:cs typeface="Arial Unicode MS" pitchFamily="34" charset="-120"/>
              </a:endParaRPr>
            </a:p>
          </p:txBody>
        </p:sp>
        <p:sp>
          <p:nvSpPr>
            <p:cNvPr id="15" name="弧形 14"/>
            <p:cNvSpPr/>
            <p:nvPr/>
          </p:nvSpPr>
          <p:spPr bwMode="auto">
            <a:xfrm rot="16200000">
              <a:off x="3070" y="912"/>
              <a:ext cx="834" cy="974"/>
            </a:xfrm>
            <a:prstGeom prst="arc">
              <a:avLst>
                <a:gd name="adj1" fmla="val 17980437"/>
                <a:gd name="adj2" fmla="val 4156549"/>
              </a:avLst>
            </a:prstGeom>
            <a:ln w="5715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cxnSp>
          <p:nvCxnSpPr>
            <p:cNvPr id="21" name="直線接點 20"/>
            <p:cNvCxnSpPr/>
            <p:nvPr/>
          </p:nvCxnSpPr>
          <p:spPr bwMode="auto">
            <a:xfrm flipV="1">
              <a:off x="4368" y="2602"/>
              <a:ext cx="227" cy="127"/>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3558315227"/>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a:spLocks noChangeArrowheads="1"/>
          </p:cNvSpPr>
          <p:nvPr/>
        </p:nvSpPr>
        <p:spPr bwMode="auto">
          <a:xfrm>
            <a:off x="182563" y="876871"/>
            <a:ext cx="4570412" cy="549275"/>
          </a:xfrm>
          <a:prstGeom prst="rect">
            <a:avLst/>
          </a:prstGeom>
          <a:noFill/>
          <a:ln>
            <a:noFill/>
          </a:ln>
          <a:effectLst/>
          <a:extLst/>
        </p:spPr>
        <p:txBody>
          <a:bodyPr>
            <a:spAutoFit/>
          </a:bodyPr>
          <a:lstStyle/>
          <a:p>
            <a:pPr eaLnBrk="1" hangingPunct="1">
              <a:defRPr/>
            </a:pPr>
            <a:r>
              <a:rPr lang="zh-TW" altLang="en-US" sz="3000" b="1" dirty="0">
                <a:solidFill>
                  <a:srgbClr val="CC0066"/>
                </a:solidFill>
                <a:latin typeface="+mj-lt"/>
                <a:ea typeface="新細明體" panose="02020500000000000000" pitchFamily="18" charset="-120"/>
              </a:rPr>
              <a:t>溶於過量氨水的沉澱</a:t>
            </a:r>
            <a:endParaRPr lang="en-US" altLang="zh-TW" sz="3000" b="1" dirty="0">
              <a:solidFill>
                <a:srgbClr val="CC0066"/>
              </a:solidFill>
              <a:latin typeface="+mj-lt"/>
              <a:ea typeface="新細明體" panose="02020500000000000000" pitchFamily="18" charset="-120"/>
            </a:endParaRPr>
          </a:p>
        </p:txBody>
      </p:sp>
      <p:sp>
        <p:nvSpPr>
          <p:cNvPr id="4" name="Rectangle 38"/>
          <p:cNvSpPr>
            <a:spLocks noChangeArrowheads="1"/>
          </p:cNvSpPr>
          <p:nvPr/>
        </p:nvSpPr>
        <p:spPr bwMode="auto">
          <a:xfrm>
            <a:off x="182563" y="2009453"/>
            <a:ext cx="8961437" cy="1077912"/>
          </a:xfrm>
          <a:prstGeom prst="rect">
            <a:avLst/>
          </a:prstGeom>
          <a:noFill/>
          <a:ln>
            <a:noFill/>
          </a:ln>
          <a:effectLs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defRPr/>
            </a:pPr>
            <a:r>
              <a:rPr lang="zh-TW" altLang="en-US" sz="3200" b="1" dirty="0" smtClean="0">
                <a:solidFill>
                  <a:srgbClr val="3399FF"/>
                </a:solidFill>
              </a:rPr>
              <a:t>氫氧化鋅</a:t>
            </a:r>
            <a:r>
              <a:rPr lang="zh-TW" altLang="en-US" sz="2800" dirty="0" smtClean="0"/>
              <a:t> 和 </a:t>
            </a:r>
            <a:r>
              <a:rPr lang="zh-TW" altLang="en-US" sz="3200" b="1" dirty="0" smtClean="0">
                <a:solidFill>
                  <a:srgbClr val="3399FF"/>
                </a:solidFill>
              </a:rPr>
              <a:t>氫氧化銅</a:t>
            </a:r>
            <a:r>
              <a:rPr lang="en-US" altLang="zh-TW" sz="3200" b="1" dirty="0" smtClean="0">
                <a:solidFill>
                  <a:srgbClr val="3399FF"/>
                </a:solidFill>
                <a:latin typeface="Arial" charset="0"/>
                <a:cs typeface="Arial" charset="0"/>
              </a:rPr>
              <a:t>(II)</a:t>
            </a:r>
            <a:r>
              <a:rPr lang="en-US" altLang="zh-TW" sz="2800" dirty="0" smtClean="0">
                <a:latin typeface="Arial" charset="0"/>
                <a:cs typeface="Arial" charset="0"/>
              </a:rPr>
              <a:t> </a:t>
            </a:r>
            <a:r>
              <a:rPr lang="zh-TW" altLang="en-US" sz="2800" dirty="0" smtClean="0"/>
              <a:t>均 </a:t>
            </a:r>
            <a:r>
              <a:rPr lang="zh-TW" altLang="en-US" sz="3200" b="1" dirty="0" smtClean="0">
                <a:solidFill>
                  <a:srgbClr val="3399FF"/>
                </a:solidFill>
              </a:rPr>
              <a:t>溶於過量的氨水中</a:t>
            </a:r>
            <a:r>
              <a:rPr lang="zh-TW" altLang="en-US" sz="2800" dirty="0" smtClean="0"/>
              <a:t>，分別生成 </a:t>
            </a:r>
            <a:r>
              <a:rPr lang="zh-TW" altLang="en-US" sz="3200" b="1" dirty="0" smtClean="0">
                <a:solidFill>
                  <a:schemeClr val="bg1">
                    <a:lumMod val="65000"/>
                  </a:schemeClr>
                </a:solidFill>
              </a:rPr>
              <a:t>無色</a:t>
            </a:r>
            <a:r>
              <a:rPr lang="zh-TW" altLang="en-US" sz="3200" b="1" dirty="0" smtClean="0">
                <a:solidFill>
                  <a:srgbClr val="3399FF"/>
                </a:solidFill>
              </a:rPr>
              <a:t>的溶液</a:t>
            </a:r>
            <a:r>
              <a:rPr lang="zh-TW" altLang="en-US" sz="2800" dirty="0" smtClean="0"/>
              <a:t> 和 </a:t>
            </a:r>
            <a:r>
              <a:rPr lang="zh-TW" altLang="en-US" sz="3200" b="1" dirty="0" smtClean="0">
                <a:solidFill>
                  <a:srgbClr val="0000FF"/>
                </a:solidFill>
              </a:rPr>
              <a:t>深藍色</a:t>
            </a:r>
            <a:r>
              <a:rPr lang="zh-TW" altLang="en-US" sz="3200" b="1" dirty="0" smtClean="0">
                <a:solidFill>
                  <a:srgbClr val="3399FF"/>
                </a:solidFill>
              </a:rPr>
              <a:t>的溶液</a:t>
            </a:r>
            <a:r>
              <a:rPr lang="zh-TW" altLang="en-US" sz="2800" dirty="0" smtClean="0"/>
              <a:t>。</a:t>
            </a:r>
            <a:endParaRPr lang="en-US" altLang="zh-TW" sz="2800" dirty="0" smtClean="0">
              <a:latin typeface="Arial" charset="0"/>
            </a:endParaRPr>
          </a:p>
        </p:txBody>
      </p:sp>
      <p:sp>
        <p:nvSpPr>
          <p:cNvPr id="5" name="Rectangle 40"/>
          <p:cNvSpPr>
            <a:spLocks noChangeArrowheads="1"/>
          </p:cNvSpPr>
          <p:nvPr/>
        </p:nvSpPr>
        <p:spPr bwMode="auto">
          <a:xfrm>
            <a:off x="182563" y="3564880"/>
            <a:ext cx="83264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生成 </a:t>
            </a:r>
            <a:r>
              <a:rPr lang="zh-TW" altLang="en-US" sz="2800" b="1" dirty="0">
                <a:solidFill>
                  <a:srgbClr val="3399FF"/>
                </a:solidFill>
              </a:rPr>
              <a:t>可溶的</a:t>
            </a:r>
            <a:r>
              <a:rPr lang="zh-TW" altLang="en-US" sz="3200" b="1" dirty="0">
                <a:solidFill>
                  <a:srgbClr val="3399FF"/>
                </a:solidFill>
              </a:rPr>
              <a:t>絡離子</a:t>
            </a:r>
            <a:r>
              <a:rPr lang="zh-TW" altLang="en-US" sz="2800" dirty="0"/>
              <a:t>。</a:t>
            </a:r>
            <a:endParaRPr lang="en-US" altLang="zh-TW" sz="2800" dirty="0">
              <a:latin typeface="Arial" charset="0"/>
            </a:endParaRPr>
          </a:p>
        </p:txBody>
      </p:sp>
    </p:spTree>
    <p:extLst>
      <p:ext uri="{BB962C8B-B14F-4D97-AF65-F5344CB8AC3E}">
        <p14:creationId xmlns:p14="http://schemas.microsoft.com/office/powerpoint/2010/main" val="2500630062"/>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p:cNvGrpSpPr>
          <p:nvPr/>
        </p:nvGrpSpPr>
        <p:grpSpPr bwMode="auto">
          <a:xfrm>
            <a:off x="1866900" y="555625"/>
            <a:ext cx="3733800" cy="4065588"/>
            <a:chOff x="1176" y="350"/>
            <a:chExt cx="2352" cy="2561"/>
          </a:xfrm>
        </p:grpSpPr>
        <p:pic>
          <p:nvPicPr>
            <p:cNvPr id="69656" name="Picture 2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78" y="1137"/>
              <a:ext cx="1379" cy="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57" name="Rectangle 8"/>
            <p:cNvSpPr>
              <a:spLocks noChangeArrowheads="1"/>
            </p:cNvSpPr>
            <p:nvPr/>
          </p:nvSpPr>
          <p:spPr bwMode="auto">
            <a:xfrm>
              <a:off x="1225" y="350"/>
              <a:ext cx="973"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000"/>
                <a:t>加入少量</a:t>
              </a:r>
              <a:r>
                <a:rPr lang="en-US" altLang="zh-HK" sz="2000">
                  <a:latin typeface="Arial" charset="0"/>
                  <a:ea typeface="Arial Unicode MS" pitchFamily="34" charset="-120"/>
                  <a:cs typeface="Arial" charset="0"/>
                </a:rPr>
                <a:t>NH</a:t>
              </a:r>
              <a:r>
                <a:rPr lang="en-US" altLang="zh-HK" sz="2000" baseline="-25000">
                  <a:latin typeface="Arial" charset="0"/>
                  <a:cs typeface="Arial" charset="0"/>
                </a:rPr>
                <a:t>3</a:t>
              </a:r>
              <a:r>
                <a:rPr lang="en-US" altLang="zh-HK" sz="2000">
                  <a:latin typeface="Arial" charset="0"/>
                  <a:ea typeface="Arial Unicode MS" pitchFamily="34" charset="-120"/>
                  <a:cs typeface="Arial Unicode MS" pitchFamily="34" charset="-120"/>
                </a:rPr>
                <a:t>(aq)</a:t>
              </a:r>
              <a:endParaRPr lang="en-US" altLang="zh-TW" sz="2000">
                <a:latin typeface="Arial" charset="0"/>
              </a:endParaRPr>
            </a:p>
          </p:txBody>
        </p:sp>
        <p:sp>
          <p:nvSpPr>
            <p:cNvPr id="8" name="弧形 7"/>
            <p:cNvSpPr/>
            <p:nvPr/>
          </p:nvSpPr>
          <p:spPr bwMode="auto">
            <a:xfrm rot="16200000">
              <a:off x="1246" y="764"/>
              <a:ext cx="834" cy="974"/>
            </a:xfrm>
            <a:prstGeom prst="arc">
              <a:avLst>
                <a:gd name="adj1" fmla="val 17980437"/>
                <a:gd name="adj2" fmla="val 4156549"/>
              </a:avLst>
            </a:prstGeom>
            <a:ln w="5715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sp>
          <p:nvSpPr>
            <p:cNvPr id="69659" name="Rectangle 8"/>
            <p:cNvSpPr>
              <a:spLocks noChangeArrowheads="1"/>
            </p:cNvSpPr>
            <p:nvPr/>
          </p:nvSpPr>
          <p:spPr bwMode="auto">
            <a:xfrm>
              <a:off x="2728" y="2160"/>
              <a:ext cx="800"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dirty="0">
                  <a:latin typeface="Arial" charset="0"/>
                  <a:ea typeface="Arial Unicode MS" pitchFamily="34" charset="-120"/>
                  <a:cs typeface="Arial" charset="0"/>
                </a:rPr>
                <a:t>Cu(OH)</a:t>
              </a:r>
              <a:r>
                <a:rPr lang="en-US" altLang="zh-HK" sz="2000" baseline="-25000" dirty="0">
                  <a:latin typeface="Arial" charset="0"/>
                  <a:ea typeface="Arial Unicode MS" pitchFamily="34" charset="-120"/>
                  <a:cs typeface="Arial" charset="0"/>
                </a:rPr>
                <a:t>2</a:t>
              </a:r>
            </a:p>
            <a:p>
              <a:pPr eaLnBrk="1" hangingPunct="1"/>
              <a:r>
                <a:rPr lang="zh-HK" altLang="en-US" sz="2000" dirty="0">
                  <a:latin typeface="新細明體" charset="-120"/>
                  <a:ea typeface="Arial Unicode MS" pitchFamily="34" charset="-120"/>
                  <a:cs typeface="Arial" charset="0"/>
                </a:rPr>
                <a:t>沉澱</a:t>
              </a:r>
              <a:endParaRPr lang="en-US" altLang="zh-TW" sz="2000" dirty="0">
                <a:latin typeface="新細明體" charset="-120"/>
                <a:ea typeface="Arial Unicode MS" pitchFamily="34" charset="-120"/>
                <a:cs typeface="Arial" charset="0"/>
              </a:endParaRPr>
            </a:p>
          </p:txBody>
        </p:sp>
        <p:cxnSp>
          <p:nvCxnSpPr>
            <p:cNvPr id="15" name="直線接點 14"/>
            <p:cNvCxnSpPr/>
            <p:nvPr/>
          </p:nvCxnSpPr>
          <p:spPr bwMode="auto">
            <a:xfrm flipH="1">
              <a:off x="2539" y="2274"/>
              <a:ext cx="227"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grpSp>
      <p:grpSp>
        <p:nvGrpSpPr>
          <p:cNvPr id="3" name="Group 29"/>
          <p:cNvGrpSpPr>
            <a:grpSpLocks/>
          </p:cNvGrpSpPr>
          <p:nvPr/>
        </p:nvGrpSpPr>
        <p:grpSpPr bwMode="auto">
          <a:xfrm>
            <a:off x="4511675" y="542925"/>
            <a:ext cx="4689475" cy="4078288"/>
            <a:chOff x="2842" y="342"/>
            <a:chExt cx="2954" cy="2569"/>
          </a:xfrm>
        </p:grpSpPr>
        <p:pic>
          <p:nvPicPr>
            <p:cNvPr id="69651"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28" y="1137"/>
              <a:ext cx="1379" cy="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52" name="Rectangle 8"/>
            <p:cNvSpPr>
              <a:spLocks noChangeArrowheads="1"/>
            </p:cNvSpPr>
            <p:nvPr/>
          </p:nvSpPr>
          <p:spPr bwMode="auto">
            <a:xfrm>
              <a:off x="2891" y="342"/>
              <a:ext cx="898"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000"/>
                <a:t>加入過量</a:t>
              </a:r>
              <a:r>
                <a:rPr lang="en-US" altLang="zh-HK" sz="2000">
                  <a:latin typeface="Arial" charset="0"/>
                  <a:ea typeface="Arial Unicode MS" pitchFamily="34" charset="-120"/>
                  <a:cs typeface="Arial" charset="0"/>
                </a:rPr>
                <a:t>NH</a:t>
              </a:r>
              <a:r>
                <a:rPr lang="en-US" altLang="zh-HK" sz="2000" baseline="-25000">
                  <a:latin typeface="Arial" charset="0"/>
                  <a:cs typeface="Arial" charset="0"/>
                </a:rPr>
                <a:t>3</a:t>
              </a:r>
              <a:r>
                <a:rPr lang="en-US" altLang="zh-HK" sz="2000">
                  <a:latin typeface="Arial" charset="0"/>
                  <a:ea typeface="Arial Unicode MS" pitchFamily="34" charset="-120"/>
                  <a:cs typeface="Arial Unicode MS" pitchFamily="34" charset="-120"/>
                </a:rPr>
                <a:t>(aq)</a:t>
              </a:r>
              <a:endParaRPr lang="en-US" altLang="zh-TW" sz="2000">
                <a:latin typeface="Arial" charset="0"/>
              </a:endParaRPr>
            </a:p>
          </p:txBody>
        </p:sp>
        <p:sp>
          <p:nvSpPr>
            <p:cNvPr id="9" name="弧形 8"/>
            <p:cNvSpPr/>
            <p:nvPr/>
          </p:nvSpPr>
          <p:spPr bwMode="auto">
            <a:xfrm rot="16200000">
              <a:off x="2912" y="764"/>
              <a:ext cx="834" cy="974"/>
            </a:xfrm>
            <a:prstGeom prst="arc">
              <a:avLst>
                <a:gd name="adj1" fmla="val 17980437"/>
                <a:gd name="adj2" fmla="val 4156549"/>
              </a:avLst>
            </a:prstGeom>
            <a:ln w="5715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sp>
          <p:nvSpPr>
            <p:cNvPr id="69654" name="Rectangle 8"/>
            <p:cNvSpPr>
              <a:spLocks noChangeArrowheads="1"/>
            </p:cNvSpPr>
            <p:nvPr/>
          </p:nvSpPr>
          <p:spPr bwMode="auto">
            <a:xfrm>
              <a:off x="4471" y="2085"/>
              <a:ext cx="1325" cy="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dirty="0"/>
                <a:t>含有</a:t>
              </a:r>
              <a:r>
                <a:rPr lang="en-US" altLang="zh-HK" sz="2000" dirty="0">
                  <a:latin typeface="Arial" charset="0"/>
                  <a:ea typeface="Arial Unicode MS" pitchFamily="34" charset="-120"/>
                  <a:cs typeface="Arial" charset="0"/>
                </a:rPr>
                <a:t>[Cu(NH</a:t>
              </a:r>
              <a:r>
                <a:rPr lang="en-US" altLang="zh-HK" sz="2000" baseline="-25000" dirty="0">
                  <a:latin typeface="Arial" charset="0"/>
                  <a:ea typeface="Arial Unicode MS" pitchFamily="34" charset="-120"/>
                  <a:cs typeface="Arial" charset="0"/>
                </a:rPr>
                <a:t>3</a:t>
              </a:r>
              <a:r>
                <a:rPr lang="en-US" altLang="zh-HK" sz="2000" dirty="0">
                  <a:latin typeface="Arial" charset="0"/>
                  <a:ea typeface="Arial Unicode MS" pitchFamily="34" charset="-120"/>
                  <a:cs typeface="Arial" charset="0"/>
                </a:rPr>
                <a:t>)</a:t>
              </a:r>
              <a:r>
                <a:rPr lang="en-US" altLang="zh-HK" sz="2000" baseline="-25000" dirty="0">
                  <a:latin typeface="Arial" charset="0"/>
                  <a:ea typeface="Arial Unicode MS" pitchFamily="34" charset="-120"/>
                  <a:cs typeface="Arial" charset="0"/>
                </a:rPr>
                <a:t>4</a:t>
              </a:r>
              <a:r>
                <a:rPr lang="en-US" altLang="zh-HK" sz="2000" dirty="0">
                  <a:latin typeface="Arial" charset="0"/>
                  <a:ea typeface="Arial Unicode MS" pitchFamily="34" charset="-120"/>
                  <a:cs typeface="Arial" charset="0"/>
                </a:rPr>
                <a:t>]</a:t>
              </a:r>
              <a:r>
                <a:rPr lang="en-US" altLang="zh-HK" sz="2000" baseline="30000" dirty="0">
                  <a:latin typeface="Arial" charset="0"/>
                  <a:ea typeface="Arial Unicode MS" pitchFamily="34" charset="-120"/>
                  <a:cs typeface="Arial" charset="0"/>
                </a:rPr>
                <a:t>2+</a:t>
              </a:r>
              <a:r>
                <a:rPr lang="en-US" altLang="zh-HK" sz="2000" dirty="0">
                  <a:latin typeface="Arial" charset="0"/>
                  <a:ea typeface="Arial Unicode MS" pitchFamily="34" charset="-120"/>
                  <a:cs typeface="Arial" charset="0"/>
                </a:rPr>
                <a:t>(</a:t>
              </a:r>
              <a:r>
                <a:rPr lang="en-US" altLang="zh-HK" sz="2000" dirty="0" err="1">
                  <a:latin typeface="Arial" charset="0"/>
                  <a:ea typeface="Arial Unicode MS" pitchFamily="34" charset="-120"/>
                  <a:cs typeface="Arial" charset="0"/>
                </a:rPr>
                <a:t>aq</a:t>
              </a:r>
              <a:r>
                <a:rPr lang="en-US" altLang="zh-HK" sz="2000" dirty="0">
                  <a:latin typeface="Arial" charset="0"/>
                  <a:ea typeface="Arial Unicode MS" pitchFamily="34" charset="-120"/>
                  <a:cs typeface="Arial" charset="0"/>
                </a:rPr>
                <a:t>) </a:t>
              </a:r>
            </a:p>
            <a:p>
              <a:pPr eaLnBrk="1" hangingPunct="1"/>
              <a:r>
                <a:rPr lang="zh-HK" altLang="en-US" sz="2000" dirty="0"/>
                <a:t>離子的溶液</a:t>
              </a:r>
              <a:endParaRPr lang="en-US" altLang="zh-TW" sz="2000" dirty="0">
                <a:latin typeface="Arial" charset="0"/>
                <a:ea typeface="Arial Unicode MS" pitchFamily="34" charset="-120"/>
                <a:cs typeface="Arial Unicode MS" pitchFamily="34" charset="-120"/>
              </a:endParaRPr>
            </a:p>
          </p:txBody>
        </p:sp>
        <p:cxnSp>
          <p:nvCxnSpPr>
            <p:cNvPr id="16" name="直線接點 15"/>
            <p:cNvCxnSpPr/>
            <p:nvPr/>
          </p:nvCxnSpPr>
          <p:spPr bwMode="auto">
            <a:xfrm flipH="1">
              <a:off x="4281" y="2224"/>
              <a:ext cx="227"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grpSp>
      <p:grpSp>
        <p:nvGrpSpPr>
          <p:cNvPr id="69641" name="Group 27"/>
          <p:cNvGrpSpPr>
            <a:grpSpLocks/>
          </p:cNvGrpSpPr>
          <p:nvPr/>
        </p:nvGrpSpPr>
        <p:grpSpPr bwMode="auto">
          <a:xfrm>
            <a:off x="182563" y="1804988"/>
            <a:ext cx="2963862" cy="2816225"/>
            <a:chOff x="115" y="1137"/>
            <a:chExt cx="1867" cy="1774"/>
          </a:xfrm>
        </p:grpSpPr>
        <p:pic>
          <p:nvPicPr>
            <p:cNvPr id="69642" name="Picture 2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 y="1137"/>
              <a:ext cx="1363" cy="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43" name="Rectangle 8"/>
            <p:cNvSpPr>
              <a:spLocks noChangeArrowheads="1"/>
            </p:cNvSpPr>
            <p:nvPr/>
          </p:nvSpPr>
          <p:spPr bwMode="auto">
            <a:xfrm>
              <a:off x="1024" y="2178"/>
              <a:ext cx="95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ea typeface="Arial Unicode MS" pitchFamily="34" charset="-120"/>
                  <a:cs typeface="Arial" charset="0"/>
                </a:rPr>
                <a:t>CuSO</a:t>
              </a:r>
              <a:r>
                <a:rPr lang="en-US" altLang="zh-HK" sz="2000" baseline="-25000">
                  <a:latin typeface="Arial" charset="0"/>
                  <a:ea typeface="Arial Unicode MS" pitchFamily="34" charset="-120"/>
                  <a:cs typeface="Arial" charset="0"/>
                </a:rPr>
                <a:t>4</a:t>
              </a:r>
              <a:r>
                <a:rPr lang="en-US" altLang="zh-HK" sz="2000">
                  <a:latin typeface="Arial" charset="0"/>
                  <a:ea typeface="Arial Unicode MS" pitchFamily="34" charset="-120"/>
                  <a:cs typeface="Arial" charset="0"/>
                </a:rPr>
                <a:t>(aq)</a:t>
              </a:r>
              <a:endParaRPr lang="en-US" altLang="zh-TW" sz="2000">
                <a:latin typeface="Arial" charset="0"/>
                <a:ea typeface="Arial Unicode MS" pitchFamily="34" charset="-120"/>
                <a:cs typeface="Arial" charset="0"/>
              </a:endParaRPr>
            </a:p>
          </p:txBody>
        </p:sp>
        <p:cxnSp>
          <p:nvCxnSpPr>
            <p:cNvPr id="13" name="直線接點 12"/>
            <p:cNvCxnSpPr/>
            <p:nvPr/>
          </p:nvCxnSpPr>
          <p:spPr bwMode="auto">
            <a:xfrm flipH="1">
              <a:off x="835" y="2304"/>
              <a:ext cx="227"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1449532833"/>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1028434622"/>
              </p:ext>
            </p:extLst>
          </p:nvPr>
        </p:nvGraphicFramePr>
        <p:xfrm>
          <a:off x="147638" y="453801"/>
          <a:ext cx="8839200" cy="5351463"/>
        </p:xfrm>
        <a:graphic>
          <a:graphicData uri="http://schemas.openxmlformats.org/drawingml/2006/table">
            <a:tbl>
              <a:tblPr/>
              <a:tblGrid>
                <a:gridCol w="1057275">
                  <a:extLst>
                    <a:ext uri="{9D8B030D-6E8A-4147-A177-3AD203B41FA5}">
                      <a16:colId xmlns:a16="http://schemas.microsoft.com/office/drawing/2014/main" xmlns="" val="20000"/>
                    </a:ext>
                  </a:extLst>
                </a:gridCol>
                <a:gridCol w="3908425">
                  <a:extLst>
                    <a:ext uri="{9D8B030D-6E8A-4147-A177-3AD203B41FA5}">
                      <a16:colId xmlns:a16="http://schemas.microsoft.com/office/drawing/2014/main" xmlns="" val="20001"/>
                    </a:ext>
                  </a:extLst>
                </a:gridCol>
                <a:gridCol w="2044700">
                  <a:extLst>
                    <a:ext uri="{9D8B030D-6E8A-4147-A177-3AD203B41FA5}">
                      <a16:colId xmlns:a16="http://schemas.microsoft.com/office/drawing/2014/main" xmlns="" val="20002"/>
                    </a:ext>
                  </a:extLst>
                </a:gridCol>
                <a:gridCol w="1828800">
                  <a:extLst>
                    <a:ext uri="{9D8B030D-6E8A-4147-A177-3AD203B41FA5}">
                      <a16:colId xmlns:a16="http://schemas.microsoft.com/office/drawing/2014/main" xmlns="" val="20003"/>
                    </a:ext>
                  </a:extLst>
                </a:gridCol>
              </a:tblGrid>
              <a:tr h="1330325">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金屬</a:t>
                      </a:r>
                      <a:endParaRPr kumimoji="0" lang="en-US" altLang="zh-HK" sz="22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離子</a:t>
                      </a:r>
                    </a:p>
                  </a:txBody>
                  <a:tcPr marL="91445" marR="91445" marT="45700" marB="45700"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與</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NaOH(aq)</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或</a:t>
                      </a:r>
                      <a:endPar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NH</a:t>
                      </a:r>
                      <a:r>
                        <a:rPr kumimoji="0" lang="en-US" altLang="zh-HK" sz="22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(aq)</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的沉澱作用</a:t>
                      </a:r>
                      <a:endPar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00" marB="457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在沉澱加入</a:t>
                      </a:r>
                      <a:endPar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過量</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NaOH(aq)</a:t>
                      </a:r>
                      <a:endPar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00" marB="457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在沉澱加入</a:t>
                      </a:r>
                      <a:endPar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過量</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NH</a:t>
                      </a:r>
                      <a:r>
                        <a:rPr kumimoji="0" lang="en-US" altLang="zh-HK" sz="22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00" marB="45700"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extLst>
                  <a:ext uri="{0D108BD9-81ED-4DB2-BD59-A6C34878D82A}">
                    <a16:rowId xmlns:a16="http://schemas.microsoft.com/office/drawing/2014/main" xmlns="" val="10000"/>
                  </a:ext>
                </a:extLst>
              </a:tr>
              <a:tr h="914400">
                <a:tc rowSpan="2">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Ca</a:t>
                      </a:r>
                      <a:r>
                        <a:rPr kumimoji="0" lang="en-US" altLang="zh-HK" sz="1800" b="0" i="0" u="none" strike="noStrike" cap="none" normalizeH="0" baseline="30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HK"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639763">
                <a:tc vMerge="1">
                  <a:txBody>
                    <a:bodyPr/>
                    <a:lstStyle/>
                    <a:p>
                      <a:endParaRPr lang="zh-HK" altLang="en-US"/>
                    </a:p>
                  </a:txBody>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r h="822325">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rgbClr val="000000"/>
                          </a:solidFill>
                          <a:effectLst/>
                          <a:latin typeface="Arial" panose="020B0604020202020204" pitchFamily="34" charset="0"/>
                          <a:ea typeface="Arial Unicode MS" pitchFamily="34" charset="-120"/>
                          <a:cs typeface="Arial" panose="020B0604020202020204" pitchFamily="34" charset="0"/>
                        </a:rPr>
                        <a:t>Mg</a:t>
                      </a:r>
                      <a:r>
                        <a:rPr kumimoji="0" lang="en-US" altLang="zh-HK" sz="1800" b="0" i="0" u="none" strike="noStrike" cap="none" normalizeH="0" baseline="30000" smtClean="0">
                          <a:ln>
                            <a:noFill/>
                          </a:ln>
                          <a:solidFill>
                            <a:srgbClr val="000000"/>
                          </a:solidFill>
                          <a:effectLst/>
                          <a:latin typeface="Arial" panose="020B0604020202020204" pitchFamily="34" charset="0"/>
                          <a:ea typeface="Arial Unicode MS" pitchFamily="34" charset="-120"/>
                          <a:cs typeface="Arial" panose="020B0604020202020204" pitchFamily="34" charset="0"/>
                        </a:rPr>
                        <a:t>2+</a:t>
                      </a:r>
                      <a:r>
                        <a:rPr kumimoji="0" lang="en-US" altLang="zh-HK" sz="1800" b="0" i="0" u="none" strike="noStrike" cap="none" normalizeH="0" baseline="0" smtClean="0">
                          <a:ln>
                            <a:noFill/>
                          </a:ln>
                          <a:solidFill>
                            <a:srgbClr val="000000"/>
                          </a:solidFill>
                          <a:effectLst/>
                          <a:latin typeface="Arial" panose="020B0604020202020204" pitchFamily="34" charset="0"/>
                          <a:ea typeface="Arial Unicode MS" pitchFamily="34" charset="-120"/>
                          <a:cs typeface="Arial" panose="020B0604020202020204" pitchFamily="34" charset="0"/>
                        </a:rPr>
                        <a:t>(aq)</a:t>
                      </a:r>
                      <a:endParaRPr kumimoji="0" lang="zh-HK" altLang="en-US" sz="1800" b="0" i="0" u="none" strike="noStrike" cap="none" normalizeH="0" baseline="0" smtClean="0">
                        <a:ln>
                          <a:noFill/>
                        </a:ln>
                        <a:solidFill>
                          <a:srgbClr val="000000"/>
                        </a:solidFill>
                        <a:effectLst/>
                        <a:latin typeface="Arial" panose="020B0604020202020204" pitchFamily="34" charset="0"/>
                        <a:ea typeface="Arial Unicode MS" pitchFamily="34"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Arial Unicode MS" pitchFamily="34" charset="-120"/>
                        <a:cs typeface="Arial" panose="020B0604020202020204" pitchFamily="34" charset="0"/>
                      </a:endParaRPr>
                    </a:p>
                  </a:txBody>
                  <a:tcPr marT="45700" marB="45700"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3"/>
                  </a:ext>
                </a:extLst>
              </a:tr>
              <a:tr h="822325">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Al</a:t>
                      </a:r>
                      <a:r>
                        <a:rPr kumimoji="0" lang="en-US" altLang="zh-HK" sz="18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4" marR="91444"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4" marR="91444"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4"/>
                  </a:ext>
                </a:extLst>
              </a:tr>
              <a:tr h="822325">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Zn</a:t>
                      </a:r>
                      <a:r>
                        <a:rPr kumimoji="0" lang="en-US" altLang="zh-HK" sz="18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Arial Unicode MS" pitchFamily="34" charset="-12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T="45700" marB="45700"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5"/>
                  </a:ext>
                </a:extLst>
              </a:tr>
            </a:tbl>
          </a:graphicData>
        </a:graphic>
      </p:graphicFrame>
      <p:sp>
        <p:nvSpPr>
          <p:cNvPr id="3" name="文字方塊 7"/>
          <p:cNvSpPr txBox="1">
            <a:spLocks noChangeArrowheads="1"/>
          </p:cNvSpPr>
          <p:nvPr/>
        </p:nvSpPr>
        <p:spPr bwMode="auto">
          <a:xfrm>
            <a:off x="3609975" y="2346101"/>
            <a:ext cx="11445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a:solidFill>
                  <a:srgbClr val="808080"/>
                </a:solidFill>
                <a:latin typeface="新細明體" charset="-120"/>
                <a:cs typeface="Arial" charset="0"/>
              </a:rPr>
              <a:t>白色沉澱</a:t>
            </a:r>
            <a:endParaRPr lang="zh-HK" altLang="en-US">
              <a:solidFill>
                <a:srgbClr val="808080"/>
              </a:solidFill>
              <a:latin typeface="新細明體" charset="-120"/>
              <a:cs typeface="Arial" charset="0"/>
            </a:endParaRPr>
          </a:p>
        </p:txBody>
      </p:sp>
      <p:sp>
        <p:nvSpPr>
          <p:cNvPr id="5" name="文字方塊 14"/>
          <p:cNvSpPr txBox="1">
            <a:spLocks noChangeArrowheads="1"/>
          </p:cNvSpPr>
          <p:nvPr/>
        </p:nvSpPr>
        <p:spPr bwMode="auto">
          <a:xfrm>
            <a:off x="1301750" y="3711351"/>
            <a:ext cx="7445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a:solidFill>
                  <a:srgbClr val="808080"/>
                </a:solidFill>
                <a:latin typeface="新細明體" charset="-120"/>
                <a:cs typeface="Arial" charset="0"/>
              </a:rPr>
              <a:t>無色</a:t>
            </a:r>
            <a:endParaRPr lang="zh-HK" altLang="en-US">
              <a:solidFill>
                <a:srgbClr val="808080"/>
              </a:solidFill>
              <a:latin typeface="新細明體" charset="-120"/>
              <a:cs typeface="Arial" charset="0"/>
            </a:endParaRPr>
          </a:p>
        </p:txBody>
      </p:sp>
      <p:sp>
        <p:nvSpPr>
          <p:cNvPr id="10" name="文字方塊 14"/>
          <p:cNvSpPr txBox="1">
            <a:spLocks noChangeArrowheads="1"/>
          </p:cNvSpPr>
          <p:nvPr/>
        </p:nvSpPr>
        <p:spPr bwMode="auto">
          <a:xfrm>
            <a:off x="1265238" y="4552726"/>
            <a:ext cx="7445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a:solidFill>
                  <a:srgbClr val="808080"/>
                </a:solidFill>
                <a:latin typeface="新細明體" charset="-120"/>
                <a:cs typeface="Arial" charset="0"/>
              </a:rPr>
              <a:t>無色</a:t>
            </a:r>
            <a:endParaRPr lang="zh-HK" altLang="en-US">
              <a:solidFill>
                <a:srgbClr val="808080"/>
              </a:solidFill>
              <a:latin typeface="新細明體" charset="-120"/>
              <a:cs typeface="Arial" charset="0"/>
            </a:endParaRPr>
          </a:p>
        </p:txBody>
      </p:sp>
      <p:sp>
        <p:nvSpPr>
          <p:cNvPr id="11" name="文字方塊 14"/>
          <p:cNvSpPr txBox="1">
            <a:spLocks noChangeArrowheads="1"/>
          </p:cNvSpPr>
          <p:nvPr/>
        </p:nvSpPr>
        <p:spPr bwMode="auto">
          <a:xfrm>
            <a:off x="1328738" y="5335364"/>
            <a:ext cx="744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a:solidFill>
                  <a:srgbClr val="808080"/>
                </a:solidFill>
                <a:latin typeface="新細明體" charset="-120"/>
                <a:cs typeface="Arial" charset="0"/>
              </a:rPr>
              <a:t>無色</a:t>
            </a:r>
            <a:endParaRPr lang="zh-HK" altLang="en-US">
              <a:solidFill>
                <a:srgbClr val="808080"/>
              </a:solidFill>
              <a:latin typeface="新細明體" charset="-120"/>
              <a:cs typeface="Arial" charset="0"/>
            </a:endParaRPr>
          </a:p>
        </p:txBody>
      </p:sp>
      <p:sp>
        <p:nvSpPr>
          <p:cNvPr id="12" name="文字方塊 7"/>
          <p:cNvSpPr txBox="1">
            <a:spLocks noChangeArrowheads="1"/>
          </p:cNvSpPr>
          <p:nvPr/>
        </p:nvSpPr>
        <p:spPr bwMode="auto">
          <a:xfrm>
            <a:off x="3609975" y="3711351"/>
            <a:ext cx="1143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a:solidFill>
                  <a:srgbClr val="808080"/>
                </a:solidFill>
                <a:latin typeface="新細明體" charset="-120"/>
                <a:cs typeface="Arial" charset="0"/>
              </a:rPr>
              <a:t>白色沉澱</a:t>
            </a:r>
            <a:endParaRPr lang="zh-HK" altLang="en-US">
              <a:solidFill>
                <a:srgbClr val="808080"/>
              </a:solidFill>
              <a:latin typeface="新細明體" charset="-120"/>
              <a:cs typeface="Arial" charset="0"/>
            </a:endParaRPr>
          </a:p>
        </p:txBody>
      </p:sp>
      <p:sp>
        <p:nvSpPr>
          <p:cNvPr id="13" name="文字方塊 7"/>
          <p:cNvSpPr txBox="1">
            <a:spLocks noChangeArrowheads="1"/>
          </p:cNvSpPr>
          <p:nvPr/>
        </p:nvSpPr>
        <p:spPr bwMode="auto">
          <a:xfrm>
            <a:off x="3609975" y="4552726"/>
            <a:ext cx="1143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a:solidFill>
                  <a:srgbClr val="808080"/>
                </a:solidFill>
                <a:latin typeface="新細明體" charset="-120"/>
                <a:cs typeface="Arial" charset="0"/>
              </a:rPr>
              <a:t>白色沉澱</a:t>
            </a:r>
            <a:endParaRPr lang="zh-HK" altLang="en-US">
              <a:solidFill>
                <a:srgbClr val="808080"/>
              </a:solidFill>
              <a:latin typeface="新細明體" charset="-120"/>
              <a:cs typeface="Arial" charset="0"/>
            </a:endParaRPr>
          </a:p>
        </p:txBody>
      </p:sp>
      <p:sp>
        <p:nvSpPr>
          <p:cNvPr id="14" name="文字方塊 7"/>
          <p:cNvSpPr txBox="1">
            <a:spLocks noChangeArrowheads="1"/>
          </p:cNvSpPr>
          <p:nvPr/>
        </p:nvSpPr>
        <p:spPr bwMode="auto">
          <a:xfrm>
            <a:off x="3609975" y="5335364"/>
            <a:ext cx="1143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a:solidFill>
                  <a:srgbClr val="808080"/>
                </a:solidFill>
                <a:latin typeface="新細明體" charset="-120"/>
                <a:cs typeface="Arial" charset="0"/>
              </a:rPr>
              <a:t>白色沉澱</a:t>
            </a:r>
            <a:endParaRPr lang="zh-HK" altLang="en-US">
              <a:solidFill>
                <a:srgbClr val="808080"/>
              </a:solidFill>
              <a:latin typeface="新細明體" charset="-120"/>
              <a:cs typeface="Arial" charset="0"/>
            </a:endParaRPr>
          </a:p>
        </p:txBody>
      </p:sp>
      <p:sp>
        <p:nvSpPr>
          <p:cNvPr id="57395" name="Rectangle 51"/>
          <p:cNvSpPr>
            <a:spLocks noChangeArrowheads="1"/>
          </p:cNvSpPr>
          <p:nvPr/>
        </p:nvSpPr>
        <p:spPr bwMode="auto">
          <a:xfrm>
            <a:off x="1204913" y="1793651"/>
            <a:ext cx="39687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a:solidFill>
                  <a:srgbClr val="000000"/>
                </a:solidFill>
                <a:latin typeface="Arial" charset="0"/>
              </a:rPr>
              <a:t>與 </a:t>
            </a:r>
            <a:r>
              <a:rPr kumimoji="0" lang="en-US" altLang="zh-HK">
                <a:solidFill>
                  <a:srgbClr val="000000"/>
                </a:solidFill>
                <a:latin typeface="Arial" charset="0"/>
              </a:rPr>
              <a:t>NaOH(aq)</a:t>
            </a:r>
            <a:r>
              <a:rPr kumimoji="0" lang="zh-TW" altLang="en-US">
                <a:solidFill>
                  <a:srgbClr val="000000"/>
                </a:solidFill>
                <a:latin typeface="Arial" charset="0"/>
              </a:rPr>
              <a:t>：</a:t>
            </a:r>
            <a:endParaRPr kumimoji="0" lang="en-US" altLang="zh-TW">
              <a:solidFill>
                <a:srgbClr val="000000"/>
              </a:solidFill>
              <a:latin typeface="Arial" charset="0"/>
            </a:endParaRPr>
          </a:p>
          <a:p>
            <a:r>
              <a:rPr kumimoji="0" lang="en-US" altLang="zh-HK">
                <a:latin typeface="Arial" charset="0"/>
              </a:rPr>
              <a:t>Ca</a:t>
            </a:r>
            <a:r>
              <a:rPr kumimoji="0" lang="en-US" altLang="zh-HK" baseline="30000">
                <a:latin typeface="Arial" charset="0"/>
              </a:rPr>
              <a:t>2+</a:t>
            </a:r>
            <a:r>
              <a:rPr kumimoji="0" lang="en-US" altLang="zh-HK">
                <a:latin typeface="Arial" charset="0"/>
              </a:rPr>
              <a:t>(aq) + 2OH</a:t>
            </a:r>
            <a:r>
              <a:rPr kumimoji="0" lang="en-US" altLang="zh-HK" baseline="30000">
                <a:latin typeface="Arial" charset="0"/>
              </a:rPr>
              <a:t>–</a:t>
            </a:r>
            <a:r>
              <a:rPr kumimoji="0" lang="en-US" altLang="zh-HK">
                <a:latin typeface="Arial" charset="0"/>
              </a:rPr>
              <a:t>(aq)</a:t>
            </a:r>
            <a:r>
              <a:rPr kumimoji="0" lang="en-US" altLang="zh-TW">
                <a:latin typeface="Arial" charset="0"/>
                <a:sym typeface="Symbol" pitchFamily="18" charset="2"/>
              </a:rPr>
              <a:t>  </a:t>
            </a:r>
            <a:r>
              <a:rPr kumimoji="0" lang="en-US" altLang="zh-HK">
                <a:latin typeface="Arial" charset="0"/>
              </a:rPr>
              <a:t>Ca(OH)</a:t>
            </a:r>
            <a:r>
              <a:rPr kumimoji="0" lang="en-US" altLang="zh-HK" baseline="-25000">
                <a:latin typeface="Arial" charset="0"/>
              </a:rPr>
              <a:t>2</a:t>
            </a:r>
            <a:r>
              <a:rPr kumimoji="0" lang="en-US" altLang="zh-HK">
                <a:latin typeface="Arial" charset="0"/>
              </a:rPr>
              <a:t>(s)</a:t>
            </a:r>
          </a:p>
        </p:txBody>
      </p:sp>
      <p:sp>
        <p:nvSpPr>
          <p:cNvPr id="57396" name="Rectangle 52"/>
          <p:cNvSpPr>
            <a:spLocks noChangeArrowheads="1"/>
          </p:cNvSpPr>
          <p:nvPr/>
        </p:nvSpPr>
        <p:spPr bwMode="auto">
          <a:xfrm>
            <a:off x="5775325" y="2033364"/>
            <a:ext cx="64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7397" name="Rectangle 53"/>
          <p:cNvSpPr>
            <a:spLocks noChangeArrowheads="1"/>
          </p:cNvSpPr>
          <p:nvPr/>
        </p:nvSpPr>
        <p:spPr bwMode="auto">
          <a:xfrm>
            <a:off x="7337425" y="1912714"/>
            <a:ext cx="14430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a:t>沒有可觀察的變化</a:t>
            </a:r>
          </a:p>
        </p:txBody>
      </p:sp>
      <p:sp>
        <p:nvSpPr>
          <p:cNvPr id="57399" name="Rectangle 55"/>
          <p:cNvSpPr>
            <a:spLocks noChangeArrowheads="1"/>
          </p:cNvSpPr>
          <p:nvPr/>
        </p:nvSpPr>
        <p:spPr bwMode="auto">
          <a:xfrm>
            <a:off x="1325563" y="2808064"/>
            <a:ext cx="3417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a:solidFill>
                  <a:srgbClr val="000000"/>
                </a:solidFill>
                <a:latin typeface="Arial" charset="0"/>
              </a:rPr>
              <a:t>與 </a:t>
            </a:r>
            <a:r>
              <a:rPr kumimoji="0" lang="en-US" altLang="zh-HK">
                <a:solidFill>
                  <a:srgbClr val="000000"/>
                </a:solidFill>
                <a:latin typeface="Arial" charset="0"/>
              </a:rPr>
              <a:t>NH</a:t>
            </a:r>
            <a:r>
              <a:rPr kumimoji="0" lang="en-US" altLang="zh-HK" baseline="-25000">
                <a:solidFill>
                  <a:srgbClr val="000000"/>
                </a:solidFill>
                <a:latin typeface="Arial" charset="0"/>
              </a:rPr>
              <a:t>3</a:t>
            </a:r>
            <a:r>
              <a:rPr kumimoji="0" lang="en-US" altLang="zh-HK">
                <a:solidFill>
                  <a:srgbClr val="000000"/>
                </a:solidFill>
                <a:latin typeface="Arial" charset="0"/>
              </a:rPr>
              <a:t>(aq)</a:t>
            </a:r>
            <a:r>
              <a:rPr kumimoji="0" lang="zh-TW" altLang="en-US">
                <a:solidFill>
                  <a:srgbClr val="000000"/>
                </a:solidFill>
                <a:latin typeface="Arial" charset="0"/>
              </a:rPr>
              <a:t> ：</a:t>
            </a:r>
            <a:r>
              <a:rPr kumimoji="0" lang="zh-TW" altLang="en-US">
                <a:latin typeface="Arial" charset="0"/>
              </a:rPr>
              <a:t>沒有可觀察的變化</a:t>
            </a:r>
          </a:p>
        </p:txBody>
      </p:sp>
      <p:sp>
        <p:nvSpPr>
          <p:cNvPr id="57400" name="Rectangle 56"/>
          <p:cNvSpPr>
            <a:spLocks noChangeArrowheads="1"/>
          </p:cNvSpPr>
          <p:nvPr/>
        </p:nvSpPr>
        <p:spPr bwMode="auto">
          <a:xfrm>
            <a:off x="5413375" y="2695351"/>
            <a:ext cx="14430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a:t>沒有可觀察的變化</a:t>
            </a:r>
          </a:p>
        </p:txBody>
      </p:sp>
      <p:sp>
        <p:nvSpPr>
          <p:cNvPr id="57401" name="Rectangle 57"/>
          <p:cNvSpPr>
            <a:spLocks noChangeArrowheads="1"/>
          </p:cNvSpPr>
          <p:nvPr/>
        </p:nvSpPr>
        <p:spPr bwMode="auto">
          <a:xfrm>
            <a:off x="7337425" y="2695351"/>
            <a:ext cx="14430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a:t>沒有可觀察的變化</a:t>
            </a:r>
          </a:p>
        </p:txBody>
      </p:sp>
      <p:sp>
        <p:nvSpPr>
          <p:cNvPr id="57402" name="Rectangle 58"/>
          <p:cNvSpPr>
            <a:spLocks noChangeArrowheads="1"/>
          </p:cNvSpPr>
          <p:nvPr/>
        </p:nvSpPr>
        <p:spPr bwMode="auto">
          <a:xfrm>
            <a:off x="1231900" y="3404964"/>
            <a:ext cx="38179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a:latin typeface="Arial" charset="0"/>
              </a:rPr>
              <a:t>Mg</a:t>
            </a:r>
            <a:r>
              <a:rPr kumimoji="0" lang="en-US" altLang="zh-HK" baseline="30000">
                <a:latin typeface="Arial" charset="0"/>
              </a:rPr>
              <a:t>2+</a:t>
            </a:r>
            <a:r>
              <a:rPr kumimoji="0" lang="en-US" altLang="zh-HK">
                <a:latin typeface="Arial" charset="0"/>
              </a:rPr>
              <a:t>(aq) + 2OH</a:t>
            </a:r>
            <a:r>
              <a:rPr kumimoji="0" lang="en-US" altLang="zh-HK" baseline="30000">
                <a:latin typeface="Arial" charset="0"/>
              </a:rPr>
              <a:t>–</a:t>
            </a:r>
            <a:r>
              <a:rPr kumimoji="0" lang="en-US" altLang="zh-HK">
                <a:latin typeface="Arial" charset="0"/>
              </a:rPr>
              <a:t>(aq) </a:t>
            </a:r>
            <a:r>
              <a:rPr kumimoji="0" lang="en-US" altLang="zh-TW">
                <a:latin typeface="Arial" charset="0"/>
                <a:sym typeface="Symbol" pitchFamily="18" charset="2"/>
              </a:rPr>
              <a:t> </a:t>
            </a:r>
            <a:r>
              <a:rPr kumimoji="0" lang="en-US" altLang="zh-HK">
                <a:latin typeface="Arial" charset="0"/>
              </a:rPr>
              <a:t>Mg(OH)</a:t>
            </a:r>
            <a:r>
              <a:rPr kumimoji="0" lang="en-US" altLang="zh-HK" baseline="-25000">
                <a:latin typeface="Arial" charset="0"/>
              </a:rPr>
              <a:t>2</a:t>
            </a:r>
            <a:r>
              <a:rPr kumimoji="0" lang="en-US" altLang="zh-HK">
                <a:latin typeface="Arial" charset="0"/>
              </a:rPr>
              <a:t>(s)</a:t>
            </a:r>
            <a:endParaRPr kumimoji="0" lang="zh-HK" altLang="en-US">
              <a:latin typeface="Arial" charset="0"/>
            </a:endParaRPr>
          </a:p>
        </p:txBody>
      </p:sp>
      <p:sp>
        <p:nvSpPr>
          <p:cNvPr id="57403" name="Rectangle 59"/>
          <p:cNvSpPr>
            <a:spLocks noChangeArrowheads="1"/>
          </p:cNvSpPr>
          <p:nvPr/>
        </p:nvSpPr>
        <p:spPr bwMode="auto">
          <a:xfrm>
            <a:off x="5794375" y="3530376"/>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7404" name="Rectangle 60"/>
          <p:cNvSpPr>
            <a:spLocks noChangeArrowheads="1"/>
          </p:cNvSpPr>
          <p:nvPr/>
        </p:nvSpPr>
        <p:spPr bwMode="auto">
          <a:xfrm>
            <a:off x="7778750" y="3536726"/>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7405" name="Rectangle 61"/>
          <p:cNvSpPr>
            <a:spLocks noChangeArrowheads="1"/>
          </p:cNvSpPr>
          <p:nvPr/>
        </p:nvSpPr>
        <p:spPr bwMode="auto">
          <a:xfrm>
            <a:off x="1282700" y="4252689"/>
            <a:ext cx="35893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a:latin typeface="Arial" charset="0"/>
              </a:rPr>
              <a:t>Al</a:t>
            </a:r>
            <a:r>
              <a:rPr kumimoji="0" lang="en-US" altLang="zh-TW" baseline="30000">
                <a:latin typeface="Arial" charset="0"/>
              </a:rPr>
              <a:t>3</a:t>
            </a:r>
            <a:r>
              <a:rPr kumimoji="0" lang="en-US" altLang="zh-HK" baseline="30000">
                <a:latin typeface="Arial" charset="0"/>
              </a:rPr>
              <a:t>+</a:t>
            </a:r>
            <a:r>
              <a:rPr kumimoji="0" lang="en-US" altLang="zh-HK">
                <a:latin typeface="Arial" charset="0"/>
              </a:rPr>
              <a:t>(aq) + </a:t>
            </a:r>
            <a:r>
              <a:rPr kumimoji="0" lang="en-US" altLang="zh-TW">
                <a:latin typeface="Arial" charset="0"/>
              </a:rPr>
              <a:t>3</a:t>
            </a:r>
            <a:r>
              <a:rPr kumimoji="0" lang="en-US" altLang="zh-HK">
                <a:latin typeface="Arial" charset="0"/>
              </a:rPr>
              <a:t>OH</a:t>
            </a:r>
            <a:r>
              <a:rPr kumimoji="0" lang="en-US" altLang="zh-HK" baseline="30000">
                <a:latin typeface="Arial" charset="0"/>
              </a:rPr>
              <a:t>–</a:t>
            </a:r>
            <a:r>
              <a:rPr kumimoji="0" lang="en-US" altLang="zh-HK">
                <a:latin typeface="Arial" charset="0"/>
              </a:rPr>
              <a:t>(aq) </a:t>
            </a:r>
            <a:r>
              <a:rPr kumimoji="0" lang="en-US" altLang="zh-TW">
                <a:latin typeface="Arial" charset="0"/>
                <a:sym typeface="Symbol" pitchFamily="18" charset="2"/>
              </a:rPr>
              <a:t> </a:t>
            </a:r>
            <a:r>
              <a:rPr kumimoji="0" lang="en-US" altLang="zh-TW">
                <a:latin typeface="Arial" charset="0"/>
              </a:rPr>
              <a:t>Al</a:t>
            </a:r>
            <a:r>
              <a:rPr kumimoji="0" lang="en-US" altLang="zh-HK">
                <a:latin typeface="Arial" charset="0"/>
              </a:rPr>
              <a:t>(OH)</a:t>
            </a:r>
            <a:r>
              <a:rPr kumimoji="0" lang="en-US" altLang="zh-TW" baseline="-25000">
                <a:latin typeface="Arial" charset="0"/>
              </a:rPr>
              <a:t>3</a:t>
            </a:r>
            <a:r>
              <a:rPr kumimoji="0" lang="en-US" altLang="zh-HK">
                <a:latin typeface="Arial" charset="0"/>
              </a:rPr>
              <a:t>(s)</a:t>
            </a:r>
            <a:endParaRPr kumimoji="0" lang="zh-HK" altLang="en-US">
              <a:latin typeface="Arial" charset="0"/>
            </a:endParaRPr>
          </a:p>
        </p:txBody>
      </p:sp>
      <p:sp>
        <p:nvSpPr>
          <p:cNvPr id="57406" name="Rectangle 62"/>
          <p:cNvSpPr>
            <a:spLocks noChangeArrowheads="1"/>
          </p:cNvSpPr>
          <p:nvPr/>
        </p:nvSpPr>
        <p:spPr bwMode="auto">
          <a:xfrm>
            <a:off x="5354638" y="4259039"/>
            <a:ext cx="1382712" cy="641350"/>
          </a:xfrm>
          <a:prstGeom prst="rect">
            <a:avLst/>
          </a:prstGeom>
          <a:solidFill>
            <a:srgbClr val="FFFF00"/>
          </a:solidFill>
          <a:ln>
            <a:noFill/>
          </a:ln>
          <a:effec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defRPr/>
            </a:pPr>
            <a:r>
              <a:rPr kumimoji="0" lang="zh-HK" altLang="en-US" dirty="0" smtClean="0"/>
              <a:t>溶解並生成</a:t>
            </a:r>
            <a:endParaRPr kumimoji="0" lang="en-US" altLang="zh-HK" dirty="0" smtClean="0"/>
          </a:p>
          <a:p>
            <a:pPr>
              <a:defRPr/>
            </a:pPr>
            <a:r>
              <a:rPr kumimoji="0" lang="zh-HK" altLang="en-US" b="1" dirty="0" smtClean="0">
                <a:solidFill>
                  <a:schemeClr val="bg1">
                    <a:lumMod val="50000"/>
                  </a:schemeClr>
                </a:solidFill>
              </a:rPr>
              <a:t>無色</a:t>
            </a:r>
            <a:r>
              <a:rPr kumimoji="0" lang="zh-HK" altLang="en-US" dirty="0" smtClean="0"/>
              <a:t>的溶液</a:t>
            </a:r>
            <a:endParaRPr kumimoji="0" lang="zh-TW" altLang="en-US" dirty="0" smtClean="0"/>
          </a:p>
        </p:txBody>
      </p:sp>
      <p:sp>
        <p:nvSpPr>
          <p:cNvPr id="57407" name="Rectangle 63"/>
          <p:cNvSpPr>
            <a:spLocks noChangeArrowheads="1"/>
          </p:cNvSpPr>
          <p:nvPr/>
        </p:nvSpPr>
        <p:spPr bwMode="auto">
          <a:xfrm>
            <a:off x="7758113" y="4373339"/>
            <a:ext cx="64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7408" name="Rectangle 64"/>
          <p:cNvSpPr>
            <a:spLocks noChangeArrowheads="1"/>
          </p:cNvSpPr>
          <p:nvPr/>
        </p:nvSpPr>
        <p:spPr bwMode="auto">
          <a:xfrm>
            <a:off x="1204913" y="5040089"/>
            <a:ext cx="3716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a:latin typeface="Arial" charset="0"/>
              </a:rPr>
              <a:t>Zn</a:t>
            </a:r>
            <a:r>
              <a:rPr kumimoji="0" lang="en-US" altLang="zh-HK" baseline="30000">
                <a:latin typeface="Arial" charset="0"/>
              </a:rPr>
              <a:t>2+</a:t>
            </a:r>
            <a:r>
              <a:rPr kumimoji="0" lang="en-US" altLang="zh-HK">
                <a:latin typeface="Arial" charset="0"/>
              </a:rPr>
              <a:t>(aq) + 2OH</a:t>
            </a:r>
            <a:r>
              <a:rPr kumimoji="0" lang="en-US" altLang="zh-HK" baseline="30000">
                <a:latin typeface="Arial" charset="0"/>
              </a:rPr>
              <a:t>–</a:t>
            </a:r>
            <a:r>
              <a:rPr kumimoji="0" lang="en-US" altLang="zh-HK">
                <a:latin typeface="Arial" charset="0"/>
              </a:rPr>
              <a:t>(aq) </a:t>
            </a:r>
            <a:r>
              <a:rPr kumimoji="0" lang="en-US" altLang="zh-TW">
                <a:latin typeface="Arial" charset="0"/>
                <a:sym typeface="Symbol" pitchFamily="18" charset="2"/>
              </a:rPr>
              <a:t> Zn</a:t>
            </a:r>
            <a:r>
              <a:rPr kumimoji="0" lang="en-US" altLang="zh-HK">
                <a:latin typeface="Arial" charset="0"/>
              </a:rPr>
              <a:t>(OH)</a:t>
            </a:r>
            <a:r>
              <a:rPr kumimoji="0" lang="en-US" altLang="zh-HK" baseline="-25000">
                <a:latin typeface="Arial" charset="0"/>
              </a:rPr>
              <a:t>2</a:t>
            </a:r>
            <a:r>
              <a:rPr kumimoji="0" lang="en-US" altLang="zh-HK">
                <a:latin typeface="Arial" charset="0"/>
              </a:rPr>
              <a:t>(s)</a:t>
            </a:r>
            <a:endParaRPr kumimoji="0" lang="zh-HK" altLang="en-US">
              <a:latin typeface="Arial" charset="0"/>
            </a:endParaRPr>
          </a:p>
        </p:txBody>
      </p:sp>
      <p:sp>
        <p:nvSpPr>
          <p:cNvPr id="57409" name="Rectangle 65"/>
          <p:cNvSpPr>
            <a:spLocks noChangeArrowheads="1"/>
          </p:cNvSpPr>
          <p:nvPr/>
        </p:nvSpPr>
        <p:spPr bwMode="auto">
          <a:xfrm>
            <a:off x="5353050" y="5060726"/>
            <a:ext cx="1382713" cy="641350"/>
          </a:xfrm>
          <a:prstGeom prst="rect">
            <a:avLst/>
          </a:prstGeom>
          <a:solidFill>
            <a:srgbClr val="FFFF00"/>
          </a:solidFill>
          <a:ln>
            <a:noFill/>
          </a:ln>
          <a:effec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defRPr/>
            </a:pPr>
            <a:r>
              <a:rPr kumimoji="0" lang="zh-HK" altLang="en-US" dirty="0" smtClean="0"/>
              <a:t>溶解並生成</a:t>
            </a:r>
            <a:endParaRPr kumimoji="0" lang="en-US" altLang="zh-HK" dirty="0" smtClean="0"/>
          </a:p>
          <a:p>
            <a:pPr>
              <a:defRPr/>
            </a:pPr>
            <a:r>
              <a:rPr kumimoji="0" lang="zh-HK" altLang="en-US" b="1" dirty="0" smtClean="0">
                <a:solidFill>
                  <a:schemeClr val="bg1">
                    <a:lumMod val="50000"/>
                  </a:schemeClr>
                </a:solidFill>
              </a:rPr>
              <a:t>無色</a:t>
            </a:r>
            <a:r>
              <a:rPr kumimoji="0" lang="zh-HK" altLang="en-US" dirty="0" smtClean="0"/>
              <a:t>的溶液</a:t>
            </a:r>
            <a:endParaRPr kumimoji="0" lang="zh-TW" altLang="en-US" dirty="0" smtClean="0"/>
          </a:p>
        </p:txBody>
      </p:sp>
      <p:sp>
        <p:nvSpPr>
          <p:cNvPr id="57410" name="Rectangle 66"/>
          <p:cNvSpPr>
            <a:spLocks noChangeArrowheads="1"/>
          </p:cNvSpPr>
          <p:nvPr/>
        </p:nvSpPr>
        <p:spPr bwMode="auto">
          <a:xfrm>
            <a:off x="7337425" y="5040089"/>
            <a:ext cx="1382713" cy="641350"/>
          </a:xfrm>
          <a:prstGeom prst="rect">
            <a:avLst/>
          </a:prstGeom>
          <a:solidFill>
            <a:srgbClr val="FFFF00"/>
          </a:solidFill>
          <a:ln>
            <a:noFill/>
          </a:ln>
          <a:effec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defRPr/>
            </a:pPr>
            <a:r>
              <a:rPr kumimoji="0" lang="zh-HK" altLang="en-US" dirty="0" smtClean="0"/>
              <a:t>溶解並生成</a:t>
            </a:r>
            <a:endParaRPr kumimoji="0" lang="en-US" altLang="zh-HK" dirty="0" smtClean="0"/>
          </a:p>
          <a:p>
            <a:pPr>
              <a:defRPr/>
            </a:pPr>
            <a:r>
              <a:rPr kumimoji="0" lang="zh-HK" altLang="en-US" b="1" dirty="0" smtClean="0">
                <a:solidFill>
                  <a:schemeClr val="bg1">
                    <a:lumMod val="50000"/>
                  </a:schemeClr>
                </a:solidFill>
              </a:rPr>
              <a:t>無色</a:t>
            </a:r>
            <a:r>
              <a:rPr kumimoji="0" lang="zh-HK" altLang="en-US" dirty="0" smtClean="0"/>
              <a:t>的溶液</a:t>
            </a:r>
            <a:endParaRPr kumimoji="0" lang="zh-TW" altLang="en-US" dirty="0" smtClean="0"/>
          </a:p>
        </p:txBody>
      </p:sp>
    </p:spTree>
    <p:extLst>
      <p:ext uri="{BB962C8B-B14F-4D97-AF65-F5344CB8AC3E}">
        <p14:creationId xmlns:p14="http://schemas.microsoft.com/office/powerpoint/2010/main" val="1885165520"/>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437" name="Group 69"/>
          <p:cNvGraphicFramePr>
            <a:graphicFrameLocks noGrp="1"/>
          </p:cNvGraphicFramePr>
          <p:nvPr>
            <p:extLst>
              <p:ext uri="{D42A27DB-BD31-4B8C-83A1-F6EECF244321}">
                <p14:modId xmlns:p14="http://schemas.microsoft.com/office/powerpoint/2010/main" val="1156773404"/>
              </p:ext>
            </p:extLst>
          </p:nvPr>
        </p:nvGraphicFramePr>
        <p:xfrm>
          <a:off x="107504" y="446433"/>
          <a:ext cx="8934450" cy="5430839"/>
        </p:xfrm>
        <a:graphic>
          <a:graphicData uri="http://schemas.openxmlformats.org/drawingml/2006/table">
            <a:tbl>
              <a:tblPr/>
              <a:tblGrid>
                <a:gridCol w="996950">
                  <a:extLst>
                    <a:ext uri="{9D8B030D-6E8A-4147-A177-3AD203B41FA5}">
                      <a16:colId xmlns:a16="http://schemas.microsoft.com/office/drawing/2014/main" xmlns="" val="20000"/>
                    </a:ext>
                  </a:extLst>
                </a:gridCol>
                <a:gridCol w="4208463">
                  <a:extLst>
                    <a:ext uri="{9D8B030D-6E8A-4147-A177-3AD203B41FA5}">
                      <a16:colId xmlns:a16="http://schemas.microsoft.com/office/drawing/2014/main" xmlns="" val="20001"/>
                    </a:ext>
                  </a:extLst>
                </a:gridCol>
                <a:gridCol w="1984375">
                  <a:extLst>
                    <a:ext uri="{9D8B030D-6E8A-4147-A177-3AD203B41FA5}">
                      <a16:colId xmlns:a16="http://schemas.microsoft.com/office/drawing/2014/main" xmlns="" val="20002"/>
                    </a:ext>
                  </a:extLst>
                </a:gridCol>
                <a:gridCol w="1744662">
                  <a:extLst>
                    <a:ext uri="{9D8B030D-6E8A-4147-A177-3AD203B41FA5}">
                      <a16:colId xmlns:a16="http://schemas.microsoft.com/office/drawing/2014/main" xmlns="" val="20003"/>
                    </a:ext>
                  </a:extLst>
                </a:gridCol>
              </a:tblGrid>
              <a:tr h="1201737">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金屬</a:t>
                      </a:r>
                      <a:endPar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離子</a:t>
                      </a:r>
                    </a:p>
                  </a:txBody>
                  <a:tcPr marL="91445" marR="91445" marT="45703" marB="45703"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與</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NaOH(aq)</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或</a:t>
                      </a:r>
                      <a:endPar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NH</a:t>
                      </a:r>
                      <a:r>
                        <a:rPr kumimoji="0" lang="en-US" altLang="zh-HK" sz="22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(aq)</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的沉澱作用</a:t>
                      </a:r>
                      <a:endPar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03" marB="457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在沉澱加入</a:t>
                      </a:r>
                      <a:endPar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過量</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NaOH(aq)</a:t>
                      </a:r>
                      <a:endPar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03" marB="4570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在沉澱加入</a:t>
                      </a:r>
                      <a:endPar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過量</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NH</a:t>
                      </a:r>
                      <a:r>
                        <a:rPr kumimoji="0" lang="en-US" altLang="zh-HK" sz="22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03" marB="45703"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extLst>
                  <a:ext uri="{0D108BD9-81ED-4DB2-BD59-A6C34878D82A}">
                    <a16:rowId xmlns:a16="http://schemas.microsoft.com/office/drawing/2014/main" xmlns="" val="10000"/>
                  </a:ext>
                </a:extLst>
              </a:tr>
              <a:tr h="8461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Fe</a:t>
                      </a:r>
                      <a:r>
                        <a:rPr kumimoji="0" lang="en-US" altLang="zh-HK" sz="18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1800" b="0" i="0" u="none" strike="noStrike" cap="none" normalizeH="0" baseline="0" smtClean="0">
                        <a:ln>
                          <a:noFill/>
                        </a:ln>
                        <a:solidFill>
                          <a:srgbClr val="000000"/>
                        </a:solidFill>
                        <a:effectLst/>
                        <a:latin typeface="Arial" panose="020B0604020202020204" pitchFamily="34" charset="0"/>
                        <a:ea typeface="Arial Unicode MS" pitchFamily="34"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8461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Fe</a:t>
                      </a:r>
                      <a:r>
                        <a:rPr kumimoji="0" lang="en-US" altLang="zh-HK" sz="18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8" marB="45728"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8" marB="45728"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r h="8461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Pb</a:t>
                      </a:r>
                      <a:r>
                        <a:rPr kumimoji="0" lang="en-US" altLang="zh-HK" sz="18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Arial Unicode MS" pitchFamily="34" charset="-12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3"/>
                  </a:ext>
                </a:extLst>
              </a:tr>
              <a:tr h="84455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Cu</a:t>
                      </a:r>
                      <a:r>
                        <a:rPr kumimoji="0" lang="en-US" altLang="zh-HK" sz="18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Arial Unicode MS" pitchFamily="34" charset="-120"/>
                      </a:endParaRPr>
                    </a:p>
                  </a:txBody>
                  <a:tcPr marL="91445" marR="91445" marT="45714" marB="45714"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4"/>
                  </a:ext>
                </a:extLst>
              </a:tr>
              <a:tr h="8461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Ag</a:t>
                      </a:r>
                      <a:r>
                        <a:rPr kumimoji="0" lang="en-US" altLang="zh-HK" sz="18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14" marB="4571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5"/>
                  </a:ext>
                </a:extLst>
              </a:tr>
            </a:tbl>
          </a:graphicData>
        </a:graphic>
      </p:graphicFrame>
      <p:sp>
        <p:nvSpPr>
          <p:cNvPr id="3" name="文字方塊 7"/>
          <p:cNvSpPr txBox="1">
            <a:spLocks noChangeArrowheads="1"/>
          </p:cNvSpPr>
          <p:nvPr/>
        </p:nvSpPr>
        <p:spPr bwMode="auto">
          <a:xfrm>
            <a:off x="3515867" y="2059333"/>
            <a:ext cx="13747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b="1">
                <a:solidFill>
                  <a:srgbClr val="003300"/>
                </a:solidFill>
                <a:latin typeface="新細明體" charset="-120"/>
                <a:cs typeface="Arial" charset="0"/>
              </a:rPr>
              <a:t>暗綠色沉澱</a:t>
            </a:r>
            <a:endParaRPr lang="zh-HK" altLang="en-US" b="1">
              <a:solidFill>
                <a:srgbClr val="003300"/>
              </a:solidFill>
              <a:latin typeface="新細明體" charset="-120"/>
              <a:cs typeface="Arial" charset="0"/>
            </a:endParaRPr>
          </a:p>
        </p:txBody>
      </p:sp>
      <p:sp>
        <p:nvSpPr>
          <p:cNvPr id="4" name="文字方塊 14"/>
          <p:cNvSpPr txBox="1">
            <a:spLocks noChangeArrowheads="1"/>
          </p:cNvSpPr>
          <p:nvPr/>
        </p:nvSpPr>
        <p:spPr bwMode="auto">
          <a:xfrm>
            <a:off x="1161604" y="2062508"/>
            <a:ext cx="661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b="1">
                <a:solidFill>
                  <a:srgbClr val="66FF33"/>
                </a:solidFill>
                <a:latin typeface="新細明體" charset="-120"/>
                <a:cs typeface="Arial" charset="0"/>
              </a:rPr>
              <a:t>綠色</a:t>
            </a:r>
            <a:endParaRPr lang="zh-HK" altLang="en-US" b="1">
              <a:solidFill>
                <a:srgbClr val="66FF33"/>
              </a:solidFill>
              <a:latin typeface="新細明體" charset="-120"/>
              <a:cs typeface="Arial" charset="0"/>
            </a:endParaRPr>
          </a:p>
        </p:txBody>
      </p:sp>
      <p:sp>
        <p:nvSpPr>
          <p:cNvPr id="51244" name="文字方塊 7"/>
          <p:cNvSpPr txBox="1">
            <a:spLocks noChangeArrowheads="1"/>
          </p:cNvSpPr>
          <p:nvPr/>
        </p:nvSpPr>
        <p:spPr bwMode="auto">
          <a:xfrm>
            <a:off x="3399979" y="2845145"/>
            <a:ext cx="14906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b="1">
                <a:solidFill>
                  <a:srgbClr val="CC0000"/>
                </a:solidFill>
              </a:rPr>
              <a:t>紅棕色沉澱</a:t>
            </a:r>
            <a:endParaRPr lang="zh-HK" altLang="en-US" b="1">
              <a:solidFill>
                <a:srgbClr val="CC0000"/>
              </a:solidFill>
              <a:latin typeface="Arial" charset="0"/>
              <a:ea typeface="Arial Unicode MS" pitchFamily="34" charset="-120"/>
              <a:cs typeface="Arial" charset="0"/>
            </a:endParaRPr>
          </a:p>
        </p:txBody>
      </p:sp>
      <p:sp>
        <p:nvSpPr>
          <p:cNvPr id="51245" name="文字方塊 5"/>
          <p:cNvSpPr txBox="1">
            <a:spLocks noChangeArrowheads="1"/>
          </p:cNvSpPr>
          <p:nvPr/>
        </p:nvSpPr>
        <p:spPr bwMode="auto">
          <a:xfrm>
            <a:off x="1010792" y="2841970"/>
            <a:ext cx="15351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b="1">
                <a:solidFill>
                  <a:srgbClr val="FF9900"/>
                </a:solidFill>
              </a:rPr>
              <a:t>黃色或棕色</a:t>
            </a:r>
            <a:endParaRPr lang="zh-HK" altLang="en-US" b="1">
              <a:solidFill>
                <a:srgbClr val="FF9900"/>
              </a:solidFill>
              <a:latin typeface="Arial" charset="0"/>
              <a:ea typeface="Arial Unicode MS" pitchFamily="34" charset="-120"/>
              <a:cs typeface="Arial" charset="0"/>
            </a:endParaRPr>
          </a:p>
        </p:txBody>
      </p:sp>
      <p:sp>
        <p:nvSpPr>
          <p:cNvPr id="15" name="文字方塊 14"/>
          <p:cNvSpPr txBox="1">
            <a:spLocks noChangeArrowheads="1"/>
          </p:cNvSpPr>
          <p:nvPr/>
        </p:nvSpPr>
        <p:spPr bwMode="auto">
          <a:xfrm>
            <a:off x="1163192" y="3686520"/>
            <a:ext cx="7445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b="1">
                <a:solidFill>
                  <a:srgbClr val="808080"/>
                </a:solidFill>
                <a:latin typeface="新細明體" charset="-120"/>
                <a:cs typeface="Arial" charset="0"/>
              </a:rPr>
              <a:t>無色</a:t>
            </a:r>
            <a:endParaRPr lang="zh-HK" altLang="en-US" b="1">
              <a:solidFill>
                <a:srgbClr val="808080"/>
              </a:solidFill>
              <a:latin typeface="新細明體" charset="-120"/>
              <a:cs typeface="Arial" charset="0"/>
            </a:endParaRPr>
          </a:p>
        </p:txBody>
      </p:sp>
      <p:sp>
        <p:nvSpPr>
          <p:cNvPr id="16" name="文字方塊 7"/>
          <p:cNvSpPr txBox="1">
            <a:spLocks noChangeArrowheads="1"/>
          </p:cNvSpPr>
          <p:nvPr/>
        </p:nvSpPr>
        <p:spPr bwMode="auto">
          <a:xfrm>
            <a:off x="3568254" y="3692870"/>
            <a:ext cx="1143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b="1">
                <a:solidFill>
                  <a:srgbClr val="808080"/>
                </a:solidFill>
                <a:latin typeface="新細明體" charset="-120"/>
                <a:cs typeface="Arial" charset="0"/>
              </a:rPr>
              <a:t>白色沉澱</a:t>
            </a:r>
            <a:endParaRPr lang="zh-HK" altLang="en-US" b="1">
              <a:solidFill>
                <a:srgbClr val="808080"/>
              </a:solidFill>
              <a:latin typeface="新細明體" charset="-120"/>
              <a:cs typeface="Arial" charset="0"/>
            </a:endParaRPr>
          </a:p>
        </p:txBody>
      </p:sp>
      <p:sp>
        <p:nvSpPr>
          <p:cNvPr id="51248" name="文字方塊 7"/>
          <p:cNvSpPr txBox="1">
            <a:spLocks noChangeArrowheads="1"/>
          </p:cNvSpPr>
          <p:nvPr/>
        </p:nvSpPr>
        <p:spPr bwMode="auto">
          <a:xfrm>
            <a:off x="3399979" y="4526308"/>
            <a:ext cx="14906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b="1">
                <a:solidFill>
                  <a:srgbClr val="00CCFF"/>
                </a:solidFill>
              </a:rPr>
              <a:t>淺藍色沉澱</a:t>
            </a:r>
            <a:endParaRPr lang="zh-HK" altLang="en-US" b="1">
              <a:solidFill>
                <a:srgbClr val="00CCFF"/>
              </a:solidFill>
              <a:latin typeface="Arial" charset="0"/>
              <a:ea typeface="Arial Unicode MS" pitchFamily="34" charset="-120"/>
              <a:cs typeface="Arial" charset="0"/>
            </a:endParaRPr>
          </a:p>
        </p:txBody>
      </p:sp>
      <p:sp>
        <p:nvSpPr>
          <p:cNvPr id="51249" name="文字方塊 5"/>
          <p:cNvSpPr txBox="1">
            <a:spLocks noChangeArrowheads="1"/>
          </p:cNvSpPr>
          <p:nvPr/>
        </p:nvSpPr>
        <p:spPr bwMode="auto">
          <a:xfrm>
            <a:off x="1175892" y="4527895"/>
            <a:ext cx="7080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b="1">
                <a:solidFill>
                  <a:srgbClr val="0000FF"/>
                </a:solidFill>
              </a:rPr>
              <a:t>藍色</a:t>
            </a:r>
            <a:endParaRPr lang="zh-HK" altLang="en-US" b="1">
              <a:solidFill>
                <a:srgbClr val="0000FF"/>
              </a:solidFill>
              <a:latin typeface="Arial" charset="0"/>
              <a:ea typeface="Arial Unicode MS" pitchFamily="34" charset="-120"/>
              <a:cs typeface="Arial" charset="0"/>
            </a:endParaRPr>
          </a:p>
        </p:txBody>
      </p:sp>
      <p:sp>
        <p:nvSpPr>
          <p:cNvPr id="51250" name="文字方塊 15"/>
          <p:cNvSpPr txBox="1">
            <a:spLocks noChangeArrowheads="1"/>
          </p:cNvSpPr>
          <p:nvPr/>
        </p:nvSpPr>
        <p:spPr bwMode="auto">
          <a:xfrm>
            <a:off x="3201542" y="5431183"/>
            <a:ext cx="1568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b="1">
                <a:solidFill>
                  <a:srgbClr val="A50021"/>
                </a:solidFill>
              </a:rPr>
              <a:t>深棕色沉澱</a:t>
            </a:r>
            <a:endParaRPr lang="zh-HK" altLang="en-US" b="1">
              <a:solidFill>
                <a:srgbClr val="A50021"/>
              </a:solidFill>
              <a:latin typeface="Arial" charset="0"/>
              <a:ea typeface="Arial Unicode MS" pitchFamily="34" charset="-120"/>
              <a:cs typeface="Arial" charset="0"/>
            </a:endParaRPr>
          </a:p>
        </p:txBody>
      </p:sp>
      <p:sp>
        <p:nvSpPr>
          <p:cNvPr id="51251" name="文字方塊 13"/>
          <p:cNvSpPr txBox="1">
            <a:spLocks noChangeArrowheads="1"/>
          </p:cNvSpPr>
          <p:nvPr/>
        </p:nvSpPr>
        <p:spPr bwMode="auto">
          <a:xfrm>
            <a:off x="1102867" y="5435945"/>
            <a:ext cx="6604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b="1">
                <a:solidFill>
                  <a:srgbClr val="969696"/>
                </a:solidFill>
              </a:rPr>
              <a:t>無色</a:t>
            </a:r>
            <a:endParaRPr lang="zh-HK" altLang="en-US" b="1">
              <a:solidFill>
                <a:srgbClr val="969696"/>
              </a:solidFill>
              <a:latin typeface="Arial" charset="0"/>
              <a:ea typeface="Arial Unicode MS" pitchFamily="34" charset="-120"/>
              <a:cs typeface="Arial" charset="0"/>
            </a:endParaRPr>
          </a:p>
        </p:txBody>
      </p:sp>
      <p:sp>
        <p:nvSpPr>
          <p:cNvPr id="58423" name="Rectangle 55"/>
          <p:cNvSpPr>
            <a:spLocks noChangeArrowheads="1"/>
          </p:cNvSpPr>
          <p:nvPr/>
        </p:nvSpPr>
        <p:spPr bwMode="auto">
          <a:xfrm>
            <a:off x="1163192" y="1762470"/>
            <a:ext cx="3716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a:solidFill>
                  <a:srgbClr val="66FF33"/>
                </a:solidFill>
                <a:latin typeface="Arial" charset="0"/>
              </a:rPr>
              <a:t>Fe</a:t>
            </a:r>
            <a:r>
              <a:rPr kumimoji="0" lang="en-US" altLang="zh-HK" baseline="30000">
                <a:solidFill>
                  <a:srgbClr val="66FF33"/>
                </a:solidFill>
                <a:latin typeface="Arial" charset="0"/>
              </a:rPr>
              <a:t>2+</a:t>
            </a:r>
            <a:r>
              <a:rPr kumimoji="0" lang="en-US" altLang="zh-HK">
                <a:solidFill>
                  <a:srgbClr val="66FF33"/>
                </a:solidFill>
                <a:latin typeface="Arial" charset="0"/>
              </a:rPr>
              <a:t>(aq)</a:t>
            </a:r>
            <a:r>
              <a:rPr kumimoji="0" lang="en-US" altLang="zh-HK">
                <a:latin typeface="Arial" charset="0"/>
              </a:rPr>
              <a:t> + 2OH</a:t>
            </a:r>
            <a:r>
              <a:rPr kumimoji="0" lang="en-US" altLang="zh-HK" baseline="30000">
                <a:latin typeface="Arial" charset="0"/>
              </a:rPr>
              <a:t>–</a:t>
            </a:r>
            <a:r>
              <a:rPr kumimoji="0" lang="en-US" altLang="zh-HK">
                <a:latin typeface="Arial" charset="0"/>
              </a:rPr>
              <a:t>(aq) </a:t>
            </a:r>
            <a:r>
              <a:rPr kumimoji="0" lang="en-US" altLang="zh-TW">
                <a:latin typeface="Arial" charset="0"/>
                <a:sym typeface="Symbol" pitchFamily="18" charset="2"/>
              </a:rPr>
              <a:t> </a:t>
            </a:r>
            <a:r>
              <a:rPr kumimoji="0" lang="en-US" altLang="zh-TW">
                <a:solidFill>
                  <a:srgbClr val="003300"/>
                </a:solidFill>
                <a:latin typeface="Arial" charset="0"/>
                <a:sym typeface="Symbol" pitchFamily="18" charset="2"/>
              </a:rPr>
              <a:t>Fe</a:t>
            </a:r>
            <a:r>
              <a:rPr kumimoji="0" lang="en-US" altLang="zh-HK">
                <a:solidFill>
                  <a:srgbClr val="003300"/>
                </a:solidFill>
                <a:latin typeface="Arial" charset="0"/>
              </a:rPr>
              <a:t>(OH)</a:t>
            </a:r>
            <a:r>
              <a:rPr kumimoji="0" lang="en-US" altLang="zh-HK" baseline="-25000">
                <a:solidFill>
                  <a:srgbClr val="003300"/>
                </a:solidFill>
                <a:latin typeface="Arial" charset="0"/>
              </a:rPr>
              <a:t>2</a:t>
            </a:r>
            <a:r>
              <a:rPr kumimoji="0" lang="en-US" altLang="zh-HK">
                <a:solidFill>
                  <a:srgbClr val="003300"/>
                </a:solidFill>
                <a:latin typeface="Arial" charset="0"/>
              </a:rPr>
              <a:t>(s)</a:t>
            </a:r>
            <a:endParaRPr kumimoji="0" lang="zh-HK" altLang="en-US">
              <a:solidFill>
                <a:srgbClr val="003300"/>
              </a:solidFill>
              <a:latin typeface="Arial" charset="0"/>
            </a:endParaRPr>
          </a:p>
        </p:txBody>
      </p:sp>
      <p:sp>
        <p:nvSpPr>
          <p:cNvPr id="58425" name="Rectangle 57"/>
          <p:cNvSpPr>
            <a:spLocks noChangeArrowheads="1"/>
          </p:cNvSpPr>
          <p:nvPr/>
        </p:nvSpPr>
        <p:spPr bwMode="auto">
          <a:xfrm>
            <a:off x="5973317" y="1889470"/>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8426" name="Rectangle 58"/>
          <p:cNvSpPr>
            <a:spLocks noChangeArrowheads="1"/>
          </p:cNvSpPr>
          <p:nvPr/>
        </p:nvSpPr>
        <p:spPr bwMode="auto">
          <a:xfrm>
            <a:off x="7837042" y="1889470"/>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8427" name="Rectangle 59"/>
          <p:cNvSpPr>
            <a:spLocks noChangeArrowheads="1"/>
          </p:cNvSpPr>
          <p:nvPr/>
        </p:nvSpPr>
        <p:spPr bwMode="auto">
          <a:xfrm>
            <a:off x="1163192" y="2484783"/>
            <a:ext cx="3716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a:solidFill>
                  <a:srgbClr val="FF9900"/>
                </a:solidFill>
                <a:latin typeface="Arial" charset="0"/>
              </a:rPr>
              <a:t>Fe</a:t>
            </a:r>
            <a:r>
              <a:rPr kumimoji="0" lang="en-US" altLang="zh-TW" baseline="30000">
                <a:solidFill>
                  <a:srgbClr val="FF9900"/>
                </a:solidFill>
                <a:latin typeface="Arial" charset="0"/>
              </a:rPr>
              <a:t>3</a:t>
            </a:r>
            <a:r>
              <a:rPr kumimoji="0" lang="en-US" altLang="zh-HK" baseline="30000">
                <a:solidFill>
                  <a:srgbClr val="FF9900"/>
                </a:solidFill>
                <a:latin typeface="Arial" charset="0"/>
              </a:rPr>
              <a:t>+</a:t>
            </a:r>
            <a:r>
              <a:rPr kumimoji="0" lang="en-US" altLang="zh-HK">
                <a:solidFill>
                  <a:srgbClr val="FF9900"/>
                </a:solidFill>
                <a:latin typeface="Arial" charset="0"/>
              </a:rPr>
              <a:t>(aq)</a:t>
            </a:r>
            <a:r>
              <a:rPr kumimoji="0" lang="en-US" altLang="zh-HK">
                <a:latin typeface="Arial" charset="0"/>
              </a:rPr>
              <a:t> + </a:t>
            </a:r>
            <a:r>
              <a:rPr kumimoji="0" lang="en-US" altLang="zh-TW">
                <a:latin typeface="Arial" charset="0"/>
              </a:rPr>
              <a:t>3</a:t>
            </a:r>
            <a:r>
              <a:rPr kumimoji="0" lang="en-US" altLang="zh-HK">
                <a:latin typeface="Arial" charset="0"/>
              </a:rPr>
              <a:t>OH</a:t>
            </a:r>
            <a:r>
              <a:rPr kumimoji="0" lang="en-US" altLang="zh-HK" baseline="30000">
                <a:latin typeface="Arial" charset="0"/>
              </a:rPr>
              <a:t>–</a:t>
            </a:r>
            <a:r>
              <a:rPr kumimoji="0" lang="en-US" altLang="zh-HK">
                <a:latin typeface="Arial" charset="0"/>
              </a:rPr>
              <a:t>(aq) </a:t>
            </a:r>
            <a:r>
              <a:rPr kumimoji="0" lang="en-US" altLang="zh-TW">
                <a:latin typeface="Arial" charset="0"/>
                <a:sym typeface="Symbol" pitchFamily="18" charset="2"/>
              </a:rPr>
              <a:t> </a:t>
            </a:r>
            <a:r>
              <a:rPr kumimoji="0" lang="en-US" altLang="zh-TW">
                <a:solidFill>
                  <a:srgbClr val="A50021"/>
                </a:solidFill>
                <a:latin typeface="Arial" charset="0"/>
                <a:sym typeface="Symbol" pitchFamily="18" charset="2"/>
              </a:rPr>
              <a:t>Fe</a:t>
            </a:r>
            <a:r>
              <a:rPr kumimoji="0" lang="en-US" altLang="zh-HK">
                <a:solidFill>
                  <a:srgbClr val="A50021"/>
                </a:solidFill>
                <a:latin typeface="Arial" charset="0"/>
              </a:rPr>
              <a:t>(OH)</a:t>
            </a:r>
            <a:r>
              <a:rPr kumimoji="0" lang="en-US" altLang="zh-TW" baseline="-25000">
                <a:solidFill>
                  <a:srgbClr val="A50021"/>
                </a:solidFill>
                <a:latin typeface="Arial" charset="0"/>
              </a:rPr>
              <a:t>3</a:t>
            </a:r>
            <a:r>
              <a:rPr kumimoji="0" lang="en-US" altLang="zh-HK">
                <a:solidFill>
                  <a:srgbClr val="A50021"/>
                </a:solidFill>
                <a:latin typeface="Arial" charset="0"/>
              </a:rPr>
              <a:t>(s)</a:t>
            </a:r>
            <a:endParaRPr kumimoji="0" lang="zh-HK" altLang="en-US">
              <a:solidFill>
                <a:srgbClr val="A50021"/>
              </a:solidFill>
              <a:latin typeface="Arial" charset="0"/>
            </a:endParaRPr>
          </a:p>
        </p:txBody>
      </p:sp>
      <p:sp>
        <p:nvSpPr>
          <p:cNvPr id="58428" name="Rectangle 60"/>
          <p:cNvSpPr>
            <a:spLocks noChangeArrowheads="1"/>
          </p:cNvSpPr>
          <p:nvPr/>
        </p:nvSpPr>
        <p:spPr bwMode="auto">
          <a:xfrm>
            <a:off x="5973317" y="2724495"/>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8429" name="Rectangle 61"/>
          <p:cNvSpPr>
            <a:spLocks noChangeArrowheads="1"/>
          </p:cNvSpPr>
          <p:nvPr/>
        </p:nvSpPr>
        <p:spPr bwMode="auto">
          <a:xfrm>
            <a:off x="7837042" y="2730845"/>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8430" name="Rectangle 62"/>
          <p:cNvSpPr>
            <a:spLocks noChangeArrowheads="1"/>
          </p:cNvSpPr>
          <p:nvPr/>
        </p:nvSpPr>
        <p:spPr bwMode="auto">
          <a:xfrm>
            <a:off x="1163192" y="3391245"/>
            <a:ext cx="3802062" cy="369888"/>
          </a:xfrm>
          <a:prstGeom prst="rect">
            <a:avLst/>
          </a:prstGeom>
          <a:noFill/>
          <a:ln>
            <a:noFill/>
          </a:ln>
          <a:effectLst/>
          <a:extLst/>
        </p:spPr>
        <p:txBody>
          <a:bodyPr wrap="none">
            <a:spAutoFit/>
          </a:bodyPr>
          <a:lstStyle/>
          <a:p>
            <a:pPr eaLnBrk="1" hangingPunct="1">
              <a:defRPr/>
            </a:pPr>
            <a:r>
              <a:rPr kumimoji="0" lang="en-US" altLang="zh-TW" dirty="0">
                <a:solidFill>
                  <a:schemeClr val="bg1">
                    <a:lumMod val="50000"/>
                  </a:schemeClr>
                </a:solidFill>
                <a:latin typeface="Arial" panose="020B0604020202020204" pitchFamily="34" charset="0"/>
                <a:ea typeface="新細明體" panose="02020500000000000000" pitchFamily="18" charset="-120"/>
              </a:rPr>
              <a:t>Pb</a:t>
            </a:r>
            <a:r>
              <a:rPr kumimoji="0" lang="en-US" altLang="zh-HK" baseline="30000" dirty="0">
                <a:solidFill>
                  <a:schemeClr val="bg1">
                    <a:lumMod val="50000"/>
                  </a:schemeClr>
                </a:solidFill>
                <a:latin typeface="Arial" panose="020B0604020202020204" pitchFamily="34" charset="0"/>
                <a:ea typeface="新細明體" panose="02020500000000000000" pitchFamily="18" charset="-120"/>
              </a:rPr>
              <a:t>2+</a:t>
            </a:r>
            <a:r>
              <a:rPr kumimoji="0" lang="en-US" altLang="zh-HK" dirty="0">
                <a:solidFill>
                  <a:schemeClr val="bg1">
                    <a:lumMod val="50000"/>
                  </a:schemeClr>
                </a:solidFill>
                <a:latin typeface="Arial" panose="020B0604020202020204" pitchFamily="34" charset="0"/>
                <a:ea typeface="新細明體" panose="02020500000000000000" pitchFamily="18" charset="-120"/>
              </a:rPr>
              <a:t>(</a:t>
            </a:r>
            <a:r>
              <a:rPr kumimoji="0" lang="en-US" altLang="zh-HK" dirty="0" err="1">
                <a:solidFill>
                  <a:schemeClr val="bg1">
                    <a:lumMod val="50000"/>
                  </a:schemeClr>
                </a:solidFill>
                <a:latin typeface="Arial" panose="020B0604020202020204" pitchFamily="34" charset="0"/>
                <a:ea typeface="新細明體" panose="02020500000000000000" pitchFamily="18" charset="-120"/>
              </a:rPr>
              <a:t>aq</a:t>
            </a:r>
            <a:r>
              <a:rPr kumimoji="0" lang="en-US" altLang="zh-HK" dirty="0">
                <a:solidFill>
                  <a:schemeClr val="bg1">
                    <a:lumMod val="50000"/>
                  </a:schemeClr>
                </a:solidFill>
                <a:latin typeface="Arial" panose="020B0604020202020204" pitchFamily="34" charset="0"/>
                <a:ea typeface="新細明體" panose="02020500000000000000" pitchFamily="18" charset="-120"/>
              </a:rPr>
              <a:t>)</a:t>
            </a:r>
            <a:r>
              <a:rPr kumimoji="0" lang="en-US" altLang="zh-HK" dirty="0">
                <a:latin typeface="Arial" panose="020B0604020202020204" pitchFamily="34" charset="0"/>
                <a:ea typeface="新細明體" panose="02020500000000000000" pitchFamily="18" charset="-120"/>
              </a:rPr>
              <a:t> + 2OH</a:t>
            </a:r>
            <a:r>
              <a:rPr kumimoji="0" lang="en-US" altLang="zh-HK" baseline="30000" dirty="0">
                <a:latin typeface="Arial" panose="020B0604020202020204" pitchFamily="34" charset="0"/>
                <a:ea typeface="新細明體" panose="02020500000000000000" pitchFamily="18" charset="-120"/>
              </a:rPr>
              <a:t>–</a:t>
            </a:r>
            <a:r>
              <a:rPr kumimoji="0" lang="en-US" altLang="zh-HK" dirty="0">
                <a:latin typeface="Arial" panose="020B0604020202020204" pitchFamily="34" charset="0"/>
                <a:ea typeface="新細明體" panose="02020500000000000000" pitchFamily="18" charset="-120"/>
              </a:rPr>
              <a:t>(</a:t>
            </a:r>
            <a:r>
              <a:rPr kumimoji="0" lang="en-US" altLang="zh-HK" dirty="0" err="1">
                <a:latin typeface="Arial" panose="020B0604020202020204" pitchFamily="34" charset="0"/>
                <a:ea typeface="新細明體" panose="02020500000000000000" pitchFamily="18" charset="-120"/>
              </a:rPr>
              <a:t>aq</a:t>
            </a:r>
            <a:r>
              <a:rPr kumimoji="0" lang="en-US" altLang="zh-HK" dirty="0">
                <a:latin typeface="Arial" panose="020B0604020202020204" pitchFamily="34" charset="0"/>
                <a:ea typeface="新細明體" panose="02020500000000000000" pitchFamily="18" charset="-120"/>
              </a:rPr>
              <a:t>) </a:t>
            </a:r>
            <a:r>
              <a:rPr kumimoji="0" lang="en-US" altLang="zh-TW" dirty="0">
                <a:latin typeface="Arial" panose="020B0604020202020204" pitchFamily="34" charset="0"/>
                <a:ea typeface="新細明體" panose="02020500000000000000" pitchFamily="18" charset="-120"/>
                <a:sym typeface="Symbol" panose="05050102010706020507" pitchFamily="18" charset="2"/>
              </a:rPr>
              <a:t> </a:t>
            </a:r>
            <a:r>
              <a:rPr kumimoji="0" lang="en-US" altLang="zh-TW" dirty="0" err="1">
                <a:solidFill>
                  <a:schemeClr val="bg1">
                    <a:lumMod val="50000"/>
                  </a:schemeClr>
                </a:solidFill>
                <a:latin typeface="Arial" panose="020B0604020202020204" pitchFamily="34" charset="0"/>
                <a:ea typeface="新細明體" panose="02020500000000000000" pitchFamily="18" charset="-120"/>
                <a:sym typeface="Symbol" panose="05050102010706020507" pitchFamily="18" charset="2"/>
              </a:rPr>
              <a:t>Pb</a:t>
            </a:r>
            <a:r>
              <a:rPr kumimoji="0" lang="en-US" altLang="zh-HK" dirty="0">
                <a:solidFill>
                  <a:schemeClr val="bg1">
                    <a:lumMod val="50000"/>
                  </a:schemeClr>
                </a:solidFill>
                <a:latin typeface="Arial" panose="020B0604020202020204" pitchFamily="34" charset="0"/>
                <a:ea typeface="新細明體" panose="02020500000000000000" pitchFamily="18" charset="-120"/>
              </a:rPr>
              <a:t>(OH)</a:t>
            </a:r>
            <a:r>
              <a:rPr kumimoji="0" lang="en-US" altLang="zh-HK" baseline="-25000" dirty="0">
                <a:solidFill>
                  <a:schemeClr val="bg1">
                    <a:lumMod val="50000"/>
                  </a:schemeClr>
                </a:solidFill>
                <a:latin typeface="Arial" panose="020B0604020202020204" pitchFamily="34" charset="0"/>
                <a:ea typeface="新細明體" panose="02020500000000000000" pitchFamily="18" charset="-120"/>
              </a:rPr>
              <a:t>2</a:t>
            </a:r>
            <a:r>
              <a:rPr kumimoji="0" lang="en-US" altLang="zh-HK" dirty="0">
                <a:solidFill>
                  <a:schemeClr val="bg1">
                    <a:lumMod val="50000"/>
                  </a:schemeClr>
                </a:solidFill>
                <a:latin typeface="Arial" panose="020B0604020202020204" pitchFamily="34" charset="0"/>
                <a:ea typeface="新細明體" panose="02020500000000000000" pitchFamily="18" charset="-120"/>
              </a:rPr>
              <a:t>(s)</a:t>
            </a:r>
            <a:endParaRPr kumimoji="0" lang="zh-HK" altLang="en-US" dirty="0">
              <a:solidFill>
                <a:schemeClr val="bg1">
                  <a:lumMod val="50000"/>
                </a:schemeClr>
              </a:solidFill>
              <a:latin typeface="Arial" panose="020B0604020202020204" pitchFamily="34" charset="0"/>
              <a:ea typeface="新細明體" panose="02020500000000000000" pitchFamily="18" charset="-120"/>
            </a:endParaRPr>
          </a:p>
        </p:txBody>
      </p:sp>
      <p:sp>
        <p:nvSpPr>
          <p:cNvPr id="58431" name="Rectangle 63"/>
          <p:cNvSpPr>
            <a:spLocks noChangeArrowheads="1"/>
          </p:cNvSpPr>
          <p:nvPr/>
        </p:nvSpPr>
        <p:spPr bwMode="auto">
          <a:xfrm>
            <a:off x="5612954" y="3451570"/>
            <a:ext cx="1382713" cy="641350"/>
          </a:xfrm>
          <a:prstGeom prst="rect">
            <a:avLst/>
          </a:prstGeom>
          <a:solidFill>
            <a:srgbClr val="FFFF00"/>
          </a:solidFill>
          <a:ln>
            <a:noFill/>
          </a:ln>
          <a:effectLst/>
          <a:extLst/>
        </p:spPr>
        <p:txBody>
          <a:bodyPr>
            <a:spAutoFit/>
          </a:bodyPr>
          <a:lstStyle/>
          <a:p>
            <a:pPr>
              <a:defRPr/>
            </a:pPr>
            <a:r>
              <a:rPr kumimoji="0" lang="zh-HK" altLang="en-US" dirty="0">
                <a:ea typeface="新細明體" panose="02020500000000000000" pitchFamily="18" charset="-120"/>
              </a:rPr>
              <a:t>溶解並生成</a:t>
            </a:r>
            <a:endParaRPr kumimoji="0" lang="en-US" altLang="zh-HK" dirty="0">
              <a:ea typeface="新細明體" panose="02020500000000000000" pitchFamily="18" charset="-120"/>
            </a:endParaRPr>
          </a:p>
          <a:p>
            <a:pPr>
              <a:defRPr/>
            </a:pPr>
            <a:r>
              <a:rPr kumimoji="0" lang="zh-HK" altLang="en-US" b="1" dirty="0">
                <a:solidFill>
                  <a:schemeClr val="bg1">
                    <a:lumMod val="50000"/>
                  </a:schemeClr>
                </a:solidFill>
                <a:ea typeface="新細明體" panose="02020500000000000000" pitchFamily="18" charset="-120"/>
              </a:rPr>
              <a:t>無色</a:t>
            </a:r>
            <a:r>
              <a:rPr kumimoji="0" lang="zh-HK" altLang="en-US" dirty="0">
                <a:ea typeface="新細明體" panose="02020500000000000000" pitchFamily="18" charset="-120"/>
              </a:rPr>
              <a:t>的溶液</a:t>
            </a:r>
            <a:endParaRPr kumimoji="0" lang="zh-TW" altLang="en-US" dirty="0">
              <a:ea typeface="新細明體" panose="02020500000000000000" pitchFamily="18" charset="-120"/>
            </a:endParaRPr>
          </a:p>
        </p:txBody>
      </p:sp>
      <p:sp>
        <p:nvSpPr>
          <p:cNvPr id="58432" name="Rectangle 64"/>
          <p:cNvSpPr>
            <a:spLocks noChangeArrowheads="1"/>
          </p:cNvSpPr>
          <p:nvPr/>
        </p:nvSpPr>
        <p:spPr bwMode="auto">
          <a:xfrm>
            <a:off x="7837042" y="3565870"/>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8433" name="Rectangle 65"/>
          <p:cNvSpPr>
            <a:spLocks noChangeArrowheads="1"/>
          </p:cNvSpPr>
          <p:nvPr/>
        </p:nvSpPr>
        <p:spPr bwMode="auto">
          <a:xfrm>
            <a:off x="1163192" y="4234208"/>
            <a:ext cx="37671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a:solidFill>
                  <a:srgbClr val="0000FF"/>
                </a:solidFill>
                <a:latin typeface="Arial" charset="0"/>
              </a:rPr>
              <a:t>Cu</a:t>
            </a:r>
            <a:r>
              <a:rPr kumimoji="0" lang="en-US" altLang="zh-HK" baseline="30000">
                <a:solidFill>
                  <a:srgbClr val="0000FF"/>
                </a:solidFill>
                <a:latin typeface="Arial" charset="0"/>
              </a:rPr>
              <a:t>2+</a:t>
            </a:r>
            <a:r>
              <a:rPr kumimoji="0" lang="en-US" altLang="zh-HK">
                <a:solidFill>
                  <a:srgbClr val="0000FF"/>
                </a:solidFill>
                <a:latin typeface="Arial" charset="0"/>
              </a:rPr>
              <a:t>(aq)</a:t>
            </a:r>
            <a:r>
              <a:rPr kumimoji="0" lang="en-US" altLang="zh-HK">
                <a:latin typeface="Arial" charset="0"/>
              </a:rPr>
              <a:t> + 2OH</a:t>
            </a:r>
            <a:r>
              <a:rPr kumimoji="0" lang="en-US" altLang="zh-HK" baseline="30000">
                <a:latin typeface="Arial" charset="0"/>
              </a:rPr>
              <a:t>–</a:t>
            </a:r>
            <a:r>
              <a:rPr kumimoji="0" lang="en-US" altLang="zh-HK">
                <a:latin typeface="Arial" charset="0"/>
              </a:rPr>
              <a:t>(aq) </a:t>
            </a:r>
            <a:r>
              <a:rPr kumimoji="0" lang="en-US" altLang="zh-TW">
                <a:latin typeface="Arial" charset="0"/>
                <a:sym typeface="Symbol" pitchFamily="18" charset="2"/>
              </a:rPr>
              <a:t> </a:t>
            </a:r>
            <a:r>
              <a:rPr kumimoji="0" lang="en-US" altLang="zh-TW">
                <a:solidFill>
                  <a:srgbClr val="00CCFF"/>
                </a:solidFill>
                <a:latin typeface="Arial" charset="0"/>
                <a:sym typeface="Symbol" pitchFamily="18" charset="2"/>
              </a:rPr>
              <a:t>Cu</a:t>
            </a:r>
            <a:r>
              <a:rPr kumimoji="0" lang="en-US" altLang="zh-HK">
                <a:solidFill>
                  <a:srgbClr val="00CCFF"/>
                </a:solidFill>
                <a:latin typeface="Arial" charset="0"/>
              </a:rPr>
              <a:t>(OH)</a:t>
            </a:r>
            <a:r>
              <a:rPr kumimoji="0" lang="en-US" altLang="zh-HK" baseline="-25000">
                <a:solidFill>
                  <a:srgbClr val="00CCFF"/>
                </a:solidFill>
                <a:latin typeface="Arial" charset="0"/>
              </a:rPr>
              <a:t>2</a:t>
            </a:r>
            <a:r>
              <a:rPr kumimoji="0" lang="en-US" altLang="zh-HK">
                <a:solidFill>
                  <a:srgbClr val="00CCFF"/>
                </a:solidFill>
                <a:latin typeface="Arial" charset="0"/>
              </a:rPr>
              <a:t>(s)</a:t>
            </a:r>
            <a:endParaRPr kumimoji="0" lang="zh-HK" altLang="en-US">
              <a:solidFill>
                <a:srgbClr val="00CCFF"/>
              </a:solidFill>
              <a:latin typeface="Arial" charset="0"/>
            </a:endParaRPr>
          </a:p>
        </p:txBody>
      </p:sp>
      <p:sp>
        <p:nvSpPr>
          <p:cNvPr id="58434" name="Rectangle 66"/>
          <p:cNvSpPr>
            <a:spLocks noChangeArrowheads="1"/>
          </p:cNvSpPr>
          <p:nvPr/>
        </p:nvSpPr>
        <p:spPr bwMode="auto">
          <a:xfrm>
            <a:off x="5973317" y="4408833"/>
            <a:ext cx="64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8435" name="Rectangle 67"/>
          <p:cNvSpPr>
            <a:spLocks noChangeArrowheads="1"/>
          </p:cNvSpPr>
          <p:nvPr/>
        </p:nvSpPr>
        <p:spPr bwMode="auto">
          <a:xfrm>
            <a:off x="7416354" y="4253258"/>
            <a:ext cx="1563688"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溶解並生成</a:t>
            </a:r>
            <a:endParaRPr kumimoji="0" lang="en-US" altLang="zh-HK"/>
          </a:p>
          <a:p>
            <a:r>
              <a:rPr kumimoji="0" lang="zh-HK" altLang="en-US" b="1">
                <a:solidFill>
                  <a:srgbClr val="0000CC"/>
                </a:solidFill>
              </a:rPr>
              <a:t>深藍色</a:t>
            </a:r>
            <a:r>
              <a:rPr kumimoji="0" lang="zh-HK" altLang="en-US"/>
              <a:t>的溶液</a:t>
            </a:r>
            <a:endParaRPr kumimoji="0" lang="zh-TW" altLang="en-US"/>
          </a:p>
        </p:txBody>
      </p:sp>
      <p:sp>
        <p:nvSpPr>
          <p:cNvPr id="58436" name="Rectangle 68"/>
          <p:cNvSpPr>
            <a:spLocks noChangeArrowheads="1"/>
          </p:cNvSpPr>
          <p:nvPr/>
        </p:nvSpPr>
        <p:spPr bwMode="auto">
          <a:xfrm>
            <a:off x="1042542" y="5075583"/>
            <a:ext cx="4449762" cy="366712"/>
          </a:xfrm>
          <a:prstGeom prst="rect">
            <a:avLst/>
          </a:prstGeom>
          <a:noFill/>
          <a:ln>
            <a:noFill/>
          </a:ln>
          <a:effectLst/>
          <a:extLst/>
        </p:spPr>
        <p:txBody>
          <a:bodyPr>
            <a:spAutoFit/>
          </a:bodyPr>
          <a:lstStyle/>
          <a:p>
            <a:pPr eaLnBrk="1" hangingPunct="1">
              <a:defRPr/>
            </a:pPr>
            <a:r>
              <a:rPr kumimoji="0" lang="en-US" altLang="zh-TW" dirty="0">
                <a:latin typeface="Arial" panose="020B0604020202020204" pitchFamily="34" charset="0"/>
                <a:ea typeface="新細明體" panose="02020500000000000000" pitchFamily="18" charset="-120"/>
              </a:rPr>
              <a:t>2</a:t>
            </a:r>
            <a:r>
              <a:rPr kumimoji="0" lang="en-US" altLang="zh-TW" dirty="0">
                <a:solidFill>
                  <a:schemeClr val="bg1">
                    <a:lumMod val="50000"/>
                  </a:schemeClr>
                </a:solidFill>
                <a:latin typeface="Arial" panose="020B0604020202020204" pitchFamily="34" charset="0"/>
                <a:ea typeface="新細明體" panose="02020500000000000000" pitchFamily="18" charset="-120"/>
              </a:rPr>
              <a:t>Ag</a:t>
            </a:r>
            <a:r>
              <a:rPr kumimoji="0" lang="en-US" altLang="zh-HK" baseline="30000" dirty="0">
                <a:solidFill>
                  <a:schemeClr val="bg1">
                    <a:lumMod val="50000"/>
                  </a:schemeClr>
                </a:solidFill>
                <a:latin typeface="Arial" panose="020B0604020202020204" pitchFamily="34" charset="0"/>
                <a:ea typeface="新細明體" panose="02020500000000000000" pitchFamily="18" charset="-120"/>
              </a:rPr>
              <a:t>+</a:t>
            </a:r>
            <a:r>
              <a:rPr kumimoji="0" lang="en-US" altLang="zh-HK" dirty="0">
                <a:solidFill>
                  <a:schemeClr val="bg1">
                    <a:lumMod val="50000"/>
                  </a:schemeClr>
                </a:solidFill>
                <a:latin typeface="Arial" panose="020B0604020202020204" pitchFamily="34" charset="0"/>
                <a:ea typeface="新細明體" panose="02020500000000000000" pitchFamily="18" charset="-120"/>
              </a:rPr>
              <a:t>(</a:t>
            </a:r>
            <a:r>
              <a:rPr kumimoji="0" lang="en-US" altLang="zh-HK" dirty="0" err="1">
                <a:solidFill>
                  <a:schemeClr val="bg1">
                    <a:lumMod val="50000"/>
                  </a:schemeClr>
                </a:solidFill>
                <a:latin typeface="Arial" panose="020B0604020202020204" pitchFamily="34" charset="0"/>
                <a:ea typeface="新細明體" panose="02020500000000000000" pitchFamily="18" charset="-120"/>
              </a:rPr>
              <a:t>aq</a:t>
            </a:r>
            <a:r>
              <a:rPr kumimoji="0" lang="en-US" altLang="zh-HK" dirty="0">
                <a:solidFill>
                  <a:schemeClr val="bg1">
                    <a:lumMod val="50000"/>
                  </a:schemeClr>
                </a:solidFill>
                <a:latin typeface="Arial" panose="020B0604020202020204" pitchFamily="34" charset="0"/>
                <a:ea typeface="新細明體" panose="02020500000000000000" pitchFamily="18" charset="-120"/>
              </a:rPr>
              <a:t>)</a:t>
            </a:r>
            <a:r>
              <a:rPr kumimoji="0" lang="en-US" altLang="zh-HK" dirty="0">
                <a:latin typeface="Arial" panose="020B0604020202020204" pitchFamily="34" charset="0"/>
                <a:ea typeface="新細明體" panose="02020500000000000000" pitchFamily="18" charset="-120"/>
              </a:rPr>
              <a:t> + 2OH</a:t>
            </a:r>
            <a:r>
              <a:rPr kumimoji="0" lang="en-US" altLang="zh-HK" baseline="30000" dirty="0">
                <a:latin typeface="Arial" panose="020B0604020202020204" pitchFamily="34" charset="0"/>
                <a:ea typeface="新細明體" panose="02020500000000000000" pitchFamily="18" charset="-120"/>
              </a:rPr>
              <a:t>–</a:t>
            </a:r>
            <a:r>
              <a:rPr kumimoji="0" lang="en-US" altLang="zh-HK" dirty="0">
                <a:latin typeface="Arial" panose="020B0604020202020204" pitchFamily="34" charset="0"/>
                <a:ea typeface="新細明體" panose="02020500000000000000" pitchFamily="18" charset="-120"/>
              </a:rPr>
              <a:t>(</a:t>
            </a:r>
            <a:r>
              <a:rPr kumimoji="0" lang="en-US" altLang="zh-HK" dirty="0" err="1">
                <a:latin typeface="Arial" panose="020B0604020202020204" pitchFamily="34" charset="0"/>
                <a:ea typeface="新細明體" panose="02020500000000000000" pitchFamily="18" charset="-120"/>
              </a:rPr>
              <a:t>aq</a:t>
            </a:r>
            <a:r>
              <a:rPr kumimoji="0" lang="en-US" altLang="zh-HK" dirty="0">
                <a:latin typeface="Arial" panose="020B0604020202020204" pitchFamily="34" charset="0"/>
                <a:ea typeface="新細明體" panose="02020500000000000000" pitchFamily="18" charset="-120"/>
              </a:rPr>
              <a:t>) </a:t>
            </a:r>
            <a:r>
              <a:rPr kumimoji="0" lang="en-US" altLang="zh-TW" dirty="0">
                <a:latin typeface="Arial" panose="020B0604020202020204" pitchFamily="34" charset="0"/>
                <a:ea typeface="新細明體" panose="02020500000000000000" pitchFamily="18" charset="-120"/>
                <a:sym typeface="Symbol" panose="05050102010706020507" pitchFamily="18" charset="2"/>
              </a:rPr>
              <a:t> Ag</a:t>
            </a:r>
            <a:r>
              <a:rPr kumimoji="0" lang="en-US" altLang="zh-HK" baseline="-25000" dirty="0">
                <a:latin typeface="Arial" panose="020B0604020202020204" pitchFamily="34" charset="0"/>
                <a:ea typeface="新細明體" panose="02020500000000000000" pitchFamily="18" charset="-120"/>
              </a:rPr>
              <a:t>2</a:t>
            </a:r>
            <a:r>
              <a:rPr kumimoji="0" lang="en-US" altLang="zh-TW" dirty="0">
                <a:latin typeface="Arial" panose="020B0604020202020204" pitchFamily="34" charset="0"/>
                <a:ea typeface="新細明體" panose="02020500000000000000" pitchFamily="18" charset="-120"/>
              </a:rPr>
              <a:t>O(</a:t>
            </a:r>
            <a:r>
              <a:rPr kumimoji="0" lang="en-US" altLang="zh-HK" dirty="0">
                <a:latin typeface="Arial" panose="020B0604020202020204" pitchFamily="34" charset="0"/>
                <a:ea typeface="新細明體" panose="02020500000000000000" pitchFamily="18" charset="-120"/>
              </a:rPr>
              <a:t>s)</a:t>
            </a:r>
            <a:r>
              <a:rPr kumimoji="0" lang="en-US" altLang="zh-TW" dirty="0">
                <a:latin typeface="Arial" panose="020B0604020202020204" pitchFamily="34" charset="0"/>
                <a:ea typeface="新細明體" panose="02020500000000000000" pitchFamily="18" charset="-120"/>
              </a:rPr>
              <a:t> + H</a:t>
            </a:r>
            <a:r>
              <a:rPr kumimoji="0" lang="en-US" altLang="zh-TW" baseline="-25000" dirty="0">
                <a:latin typeface="Arial" panose="020B0604020202020204" pitchFamily="34" charset="0"/>
                <a:ea typeface="新細明體" panose="02020500000000000000" pitchFamily="18" charset="-120"/>
              </a:rPr>
              <a:t>2</a:t>
            </a:r>
            <a:r>
              <a:rPr kumimoji="0" lang="en-US" altLang="zh-TW" dirty="0">
                <a:latin typeface="Arial" panose="020B0604020202020204" pitchFamily="34" charset="0"/>
                <a:ea typeface="新細明體" panose="02020500000000000000" pitchFamily="18" charset="-120"/>
              </a:rPr>
              <a:t>O(l)</a:t>
            </a:r>
            <a:endParaRPr kumimoji="0" lang="zh-HK" altLang="en-US" dirty="0">
              <a:latin typeface="Arial" panose="020B0604020202020204" pitchFamily="34" charset="0"/>
              <a:ea typeface="新細明體" panose="02020500000000000000" pitchFamily="18" charset="-120"/>
            </a:endParaRPr>
          </a:p>
        </p:txBody>
      </p:sp>
      <p:sp>
        <p:nvSpPr>
          <p:cNvPr id="58438" name="Rectangle 70"/>
          <p:cNvSpPr>
            <a:spLocks noChangeArrowheads="1"/>
          </p:cNvSpPr>
          <p:nvPr/>
        </p:nvSpPr>
        <p:spPr bwMode="auto">
          <a:xfrm>
            <a:off x="5973317" y="5256558"/>
            <a:ext cx="64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HK" altLang="en-US"/>
              <a:t>不溶</a:t>
            </a:r>
            <a:endParaRPr kumimoji="0" lang="zh-TW" altLang="en-US"/>
          </a:p>
        </p:txBody>
      </p:sp>
      <p:sp>
        <p:nvSpPr>
          <p:cNvPr id="58439" name="Rectangle 71"/>
          <p:cNvSpPr>
            <a:spLocks noChangeArrowheads="1"/>
          </p:cNvSpPr>
          <p:nvPr/>
        </p:nvSpPr>
        <p:spPr bwMode="auto">
          <a:xfrm>
            <a:off x="7416354" y="5075583"/>
            <a:ext cx="1382713" cy="641350"/>
          </a:xfrm>
          <a:prstGeom prst="rect">
            <a:avLst/>
          </a:prstGeom>
          <a:solidFill>
            <a:srgbClr val="FFFF00"/>
          </a:solidFill>
          <a:ln>
            <a:noFill/>
          </a:ln>
          <a:effectLst/>
          <a:extLst/>
        </p:spPr>
        <p:txBody>
          <a:bodyPr>
            <a:spAutoFit/>
          </a:bodyPr>
          <a:lstStyle/>
          <a:p>
            <a:pPr>
              <a:defRPr/>
            </a:pPr>
            <a:r>
              <a:rPr kumimoji="0" lang="zh-HK" altLang="en-US" dirty="0">
                <a:ea typeface="新細明體" panose="02020500000000000000" pitchFamily="18" charset="-120"/>
              </a:rPr>
              <a:t>溶解並生成</a:t>
            </a:r>
            <a:endParaRPr kumimoji="0" lang="en-US" altLang="zh-HK" dirty="0">
              <a:ea typeface="新細明體" panose="02020500000000000000" pitchFamily="18" charset="-120"/>
            </a:endParaRPr>
          </a:p>
          <a:p>
            <a:pPr>
              <a:defRPr/>
            </a:pPr>
            <a:r>
              <a:rPr kumimoji="0" lang="zh-HK" altLang="en-US" b="1" dirty="0">
                <a:solidFill>
                  <a:schemeClr val="bg1">
                    <a:lumMod val="50000"/>
                  </a:schemeClr>
                </a:solidFill>
                <a:ea typeface="新細明體" panose="02020500000000000000" pitchFamily="18" charset="-120"/>
              </a:rPr>
              <a:t>無色</a:t>
            </a:r>
            <a:r>
              <a:rPr kumimoji="0" lang="zh-HK" altLang="en-US" dirty="0">
                <a:ea typeface="新細明體" panose="02020500000000000000" pitchFamily="18" charset="-120"/>
              </a:rPr>
              <a:t>的溶液</a:t>
            </a:r>
            <a:endParaRPr kumimoji="0" lang="zh-TW" altLang="en-US" dirty="0">
              <a:ea typeface="新細明體" panose="02020500000000000000" pitchFamily="18" charset="-120"/>
            </a:endParaRPr>
          </a:p>
        </p:txBody>
      </p:sp>
    </p:spTree>
    <p:extLst>
      <p:ext uri="{BB962C8B-B14F-4D97-AF65-F5344CB8AC3E}">
        <p14:creationId xmlns:p14="http://schemas.microsoft.com/office/powerpoint/2010/main" val="176037032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110" name="Group 30"/>
          <p:cNvGraphicFramePr>
            <a:graphicFrameLocks noGrp="1"/>
          </p:cNvGraphicFramePr>
          <p:nvPr/>
        </p:nvGraphicFramePr>
        <p:xfrm>
          <a:off x="1622425" y="1844675"/>
          <a:ext cx="6096000" cy="2895600"/>
        </p:xfrm>
        <a:graphic>
          <a:graphicData uri="http://schemas.openxmlformats.org/drawingml/2006/table">
            <a:tbl>
              <a:tblPr/>
              <a:tblGrid>
                <a:gridCol w="3048000">
                  <a:extLst>
                    <a:ext uri="{9D8B030D-6E8A-4147-A177-3AD203B41FA5}">
                      <a16:colId xmlns="" xmlns:a16="http://schemas.microsoft.com/office/drawing/2014/main" val="20000"/>
                    </a:ext>
                  </a:extLst>
                </a:gridCol>
                <a:gridCol w="3048000">
                  <a:extLst>
                    <a:ext uri="{9D8B030D-6E8A-4147-A177-3AD203B41FA5}">
                      <a16:colId xmlns="" xmlns:a16="http://schemas.microsoft.com/office/drawing/2014/main" val="20001"/>
                    </a:ext>
                  </a:extLst>
                </a:gridCol>
              </a:tblGrid>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1" i="0" u="none" strike="noStrike" cap="none" normalizeH="0" baseline="0" smtClean="0">
                          <a:ln>
                            <a:noFill/>
                          </a:ln>
                          <a:solidFill>
                            <a:schemeClr val="bg1"/>
                          </a:solidFill>
                          <a:effectLst/>
                          <a:latin typeface="Arial" charset="0"/>
                          <a:ea typeface="新細明體" pitchFamily="18" charset="-120"/>
                        </a:rPr>
                        <a:t>族數</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1" i="0" u="none" strike="noStrike" cap="none" normalizeH="0" baseline="0" smtClean="0">
                          <a:ln>
                            <a:noFill/>
                          </a:ln>
                          <a:solidFill>
                            <a:schemeClr val="bg1"/>
                          </a:solidFill>
                          <a:effectLst/>
                          <a:latin typeface="Arial" charset="0"/>
                          <a:ea typeface="新細明體" pitchFamily="18" charset="-120"/>
                        </a:rPr>
                        <a:t>族名</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 xmlns:a16="http://schemas.microsoft.com/office/drawing/2014/main" val="10000"/>
                  </a:ext>
                </a:extLst>
              </a:tr>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0" i="0" u="none" strike="noStrike" cap="none" normalizeH="0" baseline="0" smtClean="0">
                          <a:ln>
                            <a:noFill/>
                          </a:ln>
                          <a:solidFill>
                            <a:schemeClr val="tx1"/>
                          </a:solidFill>
                          <a:effectLst/>
                          <a:latin typeface="Arial" charset="0"/>
                          <a:ea typeface="新細明體" pitchFamily="18" charset="-120"/>
                        </a:rPr>
                        <a:t>第 </a:t>
                      </a:r>
                      <a:r>
                        <a:rPr kumimoji="0" lang="en-US" altLang="zh-TW" sz="3200" b="0" i="0" u="none" strike="noStrike" cap="none" normalizeH="0" baseline="0" smtClean="0">
                          <a:ln>
                            <a:noFill/>
                          </a:ln>
                          <a:solidFill>
                            <a:schemeClr val="tx1"/>
                          </a:solidFill>
                          <a:effectLst/>
                          <a:latin typeface="Arial" charset="0"/>
                          <a:ea typeface="新細明體" pitchFamily="18" charset="-120"/>
                        </a:rPr>
                        <a:t>I </a:t>
                      </a:r>
                      <a:r>
                        <a:rPr kumimoji="0" lang="zh-TW" altLang="en-US" sz="3200" b="0" i="0" u="none" strike="noStrike" cap="none" normalizeH="0" baseline="0" smtClean="0">
                          <a:ln>
                            <a:noFill/>
                          </a:ln>
                          <a:solidFill>
                            <a:schemeClr val="tx1"/>
                          </a:solidFill>
                          <a:effectLst/>
                          <a:latin typeface="Arial" charset="0"/>
                          <a:ea typeface="新細明體" pitchFamily="18" charset="-120"/>
                        </a:rPr>
                        <a:t>族</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1" i="0" u="none" strike="noStrike" cap="none" normalizeH="0" baseline="0" smtClean="0">
                          <a:ln>
                            <a:noFill/>
                          </a:ln>
                          <a:solidFill>
                            <a:srgbClr val="3399FF"/>
                          </a:solidFill>
                          <a:effectLst/>
                          <a:latin typeface="Arial" charset="0"/>
                          <a:ea typeface="新細明體" pitchFamily="18" charset="-120"/>
                        </a:rPr>
                        <a:t>鹼金屬</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0" i="0" u="none" strike="noStrike" cap="none" normalizeH="0" baseline="0" smtClean="0">
                          <a:ln>
                            <a:noFill/>
                          </a:ln>
                          <a:solidFill>
                            <a:schemeClr val="tx1"/>
                          </a:solidFill>
                          <a:effectLst/>
                          <a:latin typeface="Arial" charset="0"/>
                          <a:ea typeface="新細明體" pitchFamily="18" charset="-120"/>
                        </a:rPr>
                        <a:t>第 </a:t>
                      </a:r>
                      <a:r>
                        <a:rPr kumimoji="0" lang="en-US" altLang="zh-TW" sz="3200" b="0" i="0" u="none" strike="noStrike" cap="none" normalizeH="0" baseline="0" smtClean="0">
                          <a:ln>
                            <a:noFill/>
                          </a:ln>
                          <a:solidFill>
                            <a:schemeClr val="tx1"/>
                          </a:solidFill>
                          <a:effectLst/>
                          <a:latin typeface="Arial" charset="0"/>
                          <a:ea typeface="新細明體" pitchFamily="18" charset="-120"/>
                        </a:rPr>
                        <a:t>II </a:t>
                      </a:r>
                      <a:r>
                        <a:rPr kumimoji="0" lang="zh-TW" altLang="en-US" sz="3200" b="0" i="0" u="none" strike="noStrike" cap="none" normalizeH="0" baseline="0" smtClean="0">
                          <a:ln>
                            <a:noFill/>
                          </a:ln>
                          <a:solidFill>
                            <a:schemeClr val="tx1"/>
                          </a:solidFill>
                          <a:effectLst/>
                          <a:latin typeface="Arial" charset="0"/>
                          <a:ea typeface="新細明體" pitchFamily="18" charset="-120"/>
                        </a:rPr>
                        <a:t>族</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1" i="0" u="none" strike="noStrike" cap="none" normalizeH="0" baseline="0" smtClean="0">
                          <a:ln>
                            <a:noFill/>
                          </a:ln>
                          <a:solidFill>
                            <a:srgbClr val="3399FF"/>
                          </a:solidFill>
                          <a:effectLst/>
                          <a:latin typeface="Arial" charset="0"/>
                          <a:ea typeface="新細明體" pitchFamily="18" charset="-120"/>
                        </a:rPr>
                        <a:t>鹼土金屬</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0" i="0" u="none" strike="noStrike" cap="none" normalizeH="0" baseline="0" smtClean="0">
                          <a:ln>
                            <a:noFill/>
                          </a:ln>
                          <a:solidFill>
                            <a:schemeClr val="tx1"/>
                          </a:solidFill>
                          <a:effectLst/>
                          <a:latin typeface="Arial" charset="0"/>
                          <a:ea typeface="新細明體" pitchFamily="18" charset="-120"/>
                        </a:rPr>
                        <a:t>第 </a:t>
                      </a:r>
                      <a:r>
                        <a:rPr kumimoji="0" lang="en-US" altLang="zh-TW" sz="3200" b="0" i="0" u="none" strike="noStrike" cap="none" normalizeH="0" baseline="0" smtClean="0">
                          <a:ln>
                            <a:noFill/>
                          </a:ln>
                          <a:solidFill>
                            <a:schemeClr val="tx1"/>
                          </a:solidFill>
                          <a:effectLst/>
                          <a:latin typeface="Arial" charset="0"/>
                          <a:ea typeface="新細明體" pitchFamily="18" charset="-120"/>
                        </a:rPr>
                        <a:t>VII </a:t>
                      </a:r>
                      <a:r>
                        <a:rPr kumimoji="0" lang="zh-TW" altLang="en-US" sz="3200" b="0" i="0" u="none" strike="noStrike" cap="none" normalizeH="0" baseline="0" smtClean="0">
                          <a:ln>
                            <a:noFill/>
                          </a:ln>
                          <a:solidFill>
                            <a:schemeClr val="tx1"/>
                          </a:solidFill>
                          <a:effectLst/>
                          <a:latin typeface="Arial" charset="0"/>
                          <a:ea typeface="新細明體" pitchFamily="18" charset="-120"/>
                        </a:rPr>
                        <a:t>族</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1" i="0" u="none" strike="noStrike" cap="none" normalizeH="0" baseline="0" smtClean="0">
                          <a:ln>
                            <a:noFill/>
                          </a:ln>
                          <a:solidFill>
                            <a:srgbClr val="3399FF"/>
                          </a:solidFill>
                          <a:effectLst/>
                          <a:latin typeface="Arial" charset="0"/>
                          <a:ea typeface="新細明體" pitchFamily="18" charset="-120"/>
                        </a:rPr>
                        <a:t>鹵素</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0" i="0" u="none" strike="noStrike" cap="none" normalizeH="0" baseline="0" smtClean="0">
                          <a:ln>
                            <a:noFill/>
                          </a:ln>
                          <a:solidFill>
                            <a:schemeClr val="tx1"/>
                          </a:solidFill>
                          <a:effectLst/>
                          <a:latin typeface="Arial" charset="0"/>
                          <a:ea typeface="新細明體" pitchFamily="18" charset="-120"/>
                        </a:rPr>
                        <a:t>第 </a:t>
                      </a:r>
                      <a:r>
                        <a:rPr kumimoji="0" lang="en-US" altLang="zh-TW" sz="3200" b="0" i="0" u="none" strike="noStrike" cap="none" normalizeH="0" baseline="0" smtClean="0">
                          <a:ln>
                            <a:noFill/>
                          </a:ln>
                          <a:solidFill>
                            <a:schemeClr val="tx1"/>
                          </a:solidFill>
                          <a:effectLst/>
                          <a:latin typeface="Arial" charset="0"/>
                          <a:ea typeface="新細明體" pitchFamily="18" charset="-120"/>
                        </a:rPr>
                        <a:t>0 </a:t>
                      </a:r>
                      <a:r>
                        <a:rPr kumimoji="0" lang="zh-TW" altLang="en-US" sz="3200" b="0" i="0" u="none" strike="noStrike" cap="none" normalizeH="0" baseline="0" smtClean="0">
                          <a:ln>
                            <a:noFill/>
                          </a:ln>
                          <a:solidFill>
                            <a:schemeClr val="tx1"/>
                          </a:solidFill>
                          <a:effectLst/>
                          <a:latin typeface="Arial" charset="0"/>
                          <a:ea typeface="新細明體" pitchFamily="18" charset="-120"/>
                        </a:rPr>
                        <a:t>族</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1" i="0" u="none" strike="noStrike" cap="none" normalizeH="0" baseline="0" smtClean="0">
                          <a:ln>
                            <a:noFill/>
                          </a:ln>
                          <a:solidFill>
                            <a:srgbClr val="3399FF"/>
                          </a:solidFill>
                          <a:effectLst/>
                          <a:latin typeface="Arial" charset="0"/>
                          <a:ea typeface="新細明體" pitchFamily="18" charset="-120"/>
                        </a:rPr>
                        <a:t>貴氣體</a:t>
                      </a:r>
                    </a:p>
                  </a:txBody>
                  <a:tcP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bl>
          </a:graphicData>
        </a:graphic>
      </p:graphicFrame>
      <p:sp>
        <p:nvSpPr>
          <p:cNvPr id="49176" name="矩形 1"/>
          <p:cNvSpPr>
            <a:spLocks noChangeArrowheads="1"/>
          </p:cNvSpPr>
          <p:nvPr/>
        </p:nvSpPr>
        <p:spPr bwMode="auto">
          <a:xfrm>
            <a:off x="250825" y="822325"/>
            <a:ext cx="7397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周期表中具有特別名稱的族數的族名如下：</a:t>
            </a:r>
            <a:endParaRPr lang="zh-TW" altLang="en-US"/>
          </a:p>
        </p:txBody>
      </p:sp>
    </p:spTree>
    <p:extLst>
      <p:ext uri="{BB962C8B-B14F-4D97-AF65-F5344CB8AC3E}">
        <p14:creationId xmlns:p14="http://schemas.microsoft.com/office/powerpoint/2010/main" val="2925221213"/>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5"/>
          <p:cNvSpPr>
            <a:spLocks noChangeArrowheads="1"/>
          </p:cNvSpPr>
          <p:nvPr/>
        </p:nvSpPr>
        <p:spPr bwMode="auto">
          <a:xfrm>
            <a:off x="752549" y="548680"/>
            <a:ext cx="76358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0113" indent="-900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smtClean="0">
                <a:solidFill>
                  <a:srgbClr val="0033CC"/>
                </a:solidFill>
                <a:latin typeface="Arial" charset="0"/>
                <a:cs typeface="Arial" charset="0"/>
              </a:rPr>
              <a:t>水</a:t>
            </a:r>
            <a:r>
              <a:rPr kumimoji="0" lang="zh-TW" altLang="en-US" sz="3200" b="1" dirty="0">
                <a:solidFill>
                  <a:srgbClr val="0033CC"/>
                </a:solidFill>
                <a:latin typeface="Arial" charset="0"/>
                <a:cs typeface="Arial" charset="0"/>
              </a:rPr>
              <a:t>在顯示鹼的性質時所扮演的角色</a:t>
            </a:r>
            <a:endParaRPr kumimoji="0" lang="en-US" altLang="zh-TW" sz="3200" b="1" dirty="0">
              <a:solidFill>
                <a:srgbClr val="0033CC"/>
              </a:solidFill>
              <a:latin typeface="Arial" charset="0"/>
              <a:cs typeface="Arial" charset="0"/>
            </a:endParaRPr>
          </a:p>
        </p:txBody>
      </p:sp>
      <p:sp>
        <p:nvSpPr>
          <p:cNvPr id="80899" name="Rectangle 6"/>
          <p:cNvSpPr>
            <a:spLocks noChangeArrowheads="1"/>
          </p:cNvSpPr>
          <p:nvPr/>
        </p:nvSpPr>
        <p:spPr bwMode="auto">
          <a:xfrm>
            <a:off x="728663" y="1647825"/>
            <a:ext cx="438308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鹼的性質和氫氧離子</a:t>
            </a:r>
            <a:endParaRPr kumimoji="0" lang="en-US" altLang="zh-TW" sz="3200" b="1">
              <a:solidFill>
                <a:srgbClr val="CC0000"/>
              </a:solidFill>
              <a:cs typeface="Arial" charset="0"/>
            </a:endParaRPr>
          </a:p>
        </p:txBody>
      </p:sp>
      <p:sp>
        <p:nvSpPr>
          <p:cNvPr id="6" name="Rectangle 38"/>
          <p:cNvSpPr>
            <a:spLocks noChangeArrowheads="1"/>
          </p:cNvSpPr>
          <p:nvPr/>
        </p:nvSpPr>
        <p:spPr bwMode="auto">
          <a:xfrm>
            <a:off x="720725" y="2489200"/>
            <a:ext cx="8059738"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鹼溶於水時，會產生 </a:t>
            </a:r>
            <a:r>
              <a:rPr lang="zh-TW" altLang="en-US" sz="3600" b="1" u="sng">
                <a:solidFill>
                  <a:srgbClr val="FF0000"/>
                </a:solidFill>
              </a:rPr>
              <a:t>氫氧離子 </a:t>
            </a:r>
            <a:r>
              <a:rPr lang="en-US" altLang="zh-TW" sz="3600" b="1" u="sng">
                <a:solidFill>
                  <a:srgbClr val="FF0000"/>
                </a:solidFill>
                <a:latin typeface="Arial" charset="0"/>
              </a:rPr>
              <a:t>OH</a:t>
            </a:r>
            <a:r>
              <a:rPr lang="en-US" altLang="zh-HK" sz="3600" b="1" u="sng" baseline="30000">
                <a:solidFill>
                  <a:srgbClr val="FF0000"/>
                </a:solidFill>
                <a:latin typeface="Arial" charset="0"/>
                <a:cs typeface="Arial" charset="0"/>
              </a:rPr>
              <a:t>–</a:t>
            </a:r>
            <a:r>
              <a:rPr lang="en-US" altLang="zh-TW" sz="3600" b="1" u="sng">
                <a:solidFill>
                  <a:srgbClr val="FF0000"/>
                </a:solidFill>
                <a:latin typeface="Arial" charset="0"/>
              </a:rPr>
              <a:t>(aq)</a:t>
            </a:r>
            <a:r>
              <a:rPr lang="zh-TW" altLang="en-US" sz="2800"/>
              <a:t>。</a:t>
            </a:r>
            <a:endParaRPr lang="en-US" altLang="zh-TW" sz="2800">
              <a:latin typeface="Arial" charset="0"/>
            </a:endParaRPr>
          </a:p>
        </p:txBody>
      </p:sp>
      <p:sp>
        <p:nvSpPr>
          <p:cNvPr id="9" name="Rectangle 38"/>
          <p:cNvSpPr>
            <a:spLocks noChangeArrowheads="1"/>
          </p:cNvSpPr>
          <p:nvPr/>
        </p:nvSpPr>
        <p:spPr bwMode="auto">
          <a:xfrm>
            <a:off x="721668" y="3429000"/>
            <a:ext cx="45704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dirty="0"/>
              <a:t>過程稱為 </a:t>
            </a:r>
            <a:r>
              <a:rPr lang="zh-TW" altLang="en-US" sz="3200" b="1" dirty="0">
                <a:solidFill>
                  <a:srgbClr val="3399FF"/>
                </a:solidFill>
              </a:rPr>
              <a:t>離解作用</a:t>
            </a:r>
            <a:r>
              <a:rPr lang="zh-TW" altLang="en-US" sz="2800" dirty="0"/>
              <a:t>。</a:t>
            </a:r>
            <a:endParaRPr lang="en-US" altLang="zh-TW" sz="2800" dirty="0">
              <a:latin typeface="Arial" charset="0"/>
            </a:endParaRPr>
          </a:p>
        </p:txBody>
      </p:sp>
      <p:sp>
        <p:nvSpPr>
          <p:cNvPr id="10" name="文字方塊 5"/>
          <p:cNvSpPr txBox="1">
            <a:spLocks noChangeArrowheads="1"/>
          </p:cNvSpPr>
          <p:nvPr/>
        </p:nvSpPr>
        <p:spPr bwMode="auto">
          <a:xfrm>
            <a:off x="883915" y="4354513"/>
            <a:ext cx="5922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cs typeface="Arial" charset="0"/>
              </a:rPr>
              <a:t>NaOH(s)              Na</a:t>
            </a:r>
            <a:r>
              <a:rPr lang="en-US" altLang="zh-HK" sz="2800" baseline="30000">
                <a:latin typeface="Arial" charset="0"/>
                <a:cs typeface="Arial" charset="0"/>
              </a:rPr>
              <a:t>+</a:t>
            </a:r>
            <a:r>
              <a:rPr lang="en-US" altLang="zh-HK" sz="2800">
                <a:latin typeface="Arial" charset="0"/>
                <a:cs typeface="Arial" charset="0"/>
              </a:rPr>
              <a:t>(aq) + OH</a:t>
            </a:r>
            <a:r>
              <a:rPr lang="en-US" altLang="zh-HK" sz="2800" baseline="30000">
                <a:latin typeface="Arial" charset="0"/>
                <a:cs typeface="Arial" charset="0"/>
              </a:rPr>
              <a:t>–</a:t>
            </a:r>
            <a:r>
              <a:rPr lang="en-US" altLang="zh-HK" sz="2800">
                <a:latin typeface="Arial" charset="0"/>
                <a:cs typeface="Arial" charset="0"/>
              </a:rPr>
              <a:t>(aq)</a:t>
            </a:r>
            <a:endParaRPr lang="zh-HK" altLang="en-US" sz="2800">
              <a:latin typeface="Arial" charset="0"/>
              <a:cs typeface="Arial" charset="0"/>
            </a:endParaRPr>
          </a:p>
        </p:txBody>
      </p:sp>
      <p:cxnSp>
        <p:nvCxnSpPr>
          <p:cNvPr id="11" name="直線單箭頭接點 10"/>
          <p:cNvCxnSpPr/>
          <p:nvPr/>
        </p:nvCxnSpPr>
        <p:spPr>
          <a:xfrm>
            <a:off x="2487290" y="4616450"/>
            <a:ext cx="1116013"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sp>
        <p:nvSpPr>
          <p:cNvPr id="12" name="文字方塊 9"/>
          <p:cNvSpPr txBox="1">
            <a:spLocks noChangeArrowheads="1"/>
          </p:cNvSpPr>
          <p:nvPr/>
        </p:nvSpPr>
        <p:spPr bwMode="auto">
          <a:xfrm>
            <a:off x="2803203" y="4216400"/>
            <a:ext cx="587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水</a:t>
            </a:r>
            <a:endParaRPr lang="zh-HK" altLang="en-US" sz="2000">
              <a:latin typeface="Arial" charset="0"/>
              <a:cs typeface="Arial" charset="0"/>
            </a:endParaRPr>
          </a:p>
        </p:txBody>
      </p:sp>
      <p:sp>
        <p:nvSpPr>
          <p:cNvPr id="13" name="文字方塊 10"/>
          <p:cNvSpPr txBox="1">
            <a:spLocks noChangeArrowheads="1"/>
          </p:cNvSpPr>
          <p:nvPr/>
        </p:nvSpPr>
        <p:spPr bwMode="auto">
          <a:xfrm>
            <a:off x="6878315" y="4406900"/>
            <a:ext cx="2286000" cy="646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3600" b="1" u="sng">
                <a:solidFill>
                  <a:srgbClr val="FF0000"/>
                </a:solidFill>
                <a:latin typeface="Arial" charset="0"/>
                <a:cs typeface="Arial" charset="0"/>
              </a:rPr>
              <a:t>離解作用</a:t>
            </a:r>
            <a:endParaRPr lang="zh-HK" altLang="en-US" sz="3600" b="1" u="sng">
              <a:solidFill>
                <a:srgbClr val="FF0000"/>
              </a:solidFill>
              <a:latin typeface="Arial" charset="0"/>
              <a:cs typeface="Arial" charset="0"/>
            </a:endParaRPr>
          </a:p>
        </p:txBody>
      </p:sp>
      <p:sp>
        <p:nvSpPr>
          <p:cNvPr id="14" name="文字方塊 11"/>
          <p:cNvSpPr txBox="1">
            <a:spLocks noChangeArrowheads="1"/>
          </p:cNvSpPr>
          <p:nvPr/>
        </p:nvSpPr>
        <p:spPr bwMode="auto">
          <a:xfrm>
            <a:off x="744215" y="4816475"/>
            <a:ext cx="175101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000">
                <a:solidFill>
                  <a:srgbClr val="00B0F0"/>
                </a:solidFill>
              </a:rPr>
              <a:t>沒有自由流動的離子</a:t>
            </a:r>
            <a:endParaRPr lang="zh-HK" altLang="en-US" sz="2000">
              <a:solidFill>
                <a:srgbClr val="00B0F0"/>
              </a:solidFill>
              <a:latin typeface="Arial" charset="0"/>
              <a:cs typeface="Arial" charset="0"/>
            </a:endParaRPr>
          </a:p>
        </p:txBody>
      </p:sp>
      <p:sp>
        <p:nvSpPr>
          <p:cNvPr id="15" name="右大括弧 14"/>
          <p:cNvSpPr>
            <a:spLocks/>
          </p:cNvSpPr>
          <p:nvPr/>
        </p:nvSpPr>
        <p:spPr bwMode="auto">
          <a:xfrm rot="5400000">
            <a:off x="5035227" y="3635376"/>
            <a:ext cx="360363" cy="2843212"/>
          </a:xfrm>
          <a:prstGeom prst="rightBrace">
            <a:avLst>
              <a:gd name="adj1" fmla="val 50590"/>
              <a:gd name="adj2" fmla="val 52778"/>
            </a:avLst>
          </a:prstGeom>
          <a:noFill/>
          <a:ln w="28575" algn="ctr">
            <a:solidFill>
              <a:schemeClr val="tx1"/>
            </a:solidFill>
            <a:round/>
            <a:headEnd/>
            <a:tailEnd/>
          </a:ln>
          <a:extLst/>
        </p:spPr>
        <p:txBody>
          <a:bodyPr rot="10800000" vert="eaVert" anchor="ctr"/>
          <a:lstStyle/>
          <a:p>
            <a:pPr algn="ctr" eaLnBrk="1" hangingPunct="1">
              <a:defRPr/>
            </a:pPr>
            <a:endParaRPr lang="zh-HK" altLang="en-US">
              <a:latin typeface="+mn-lt"/>
              <a:ea typeface="+mn-ea"/>
            </a:endParaRPr>
          </a:p>
        </p:txBody>
      </p:sp>
      <p:sp>
        <p:nvSpPr>
          <p:cNvPr id="16" name="文字方塊 13"/>
          <p:cNvSpPr txBox="1">
            <a:spLocks noChangeArrowheads="1"/>
          </p:cNvSpPr>
          <p:nvPr/>
        </p:nvSpPr>
        <p:spPr bwMode="auto">
          <a:xfrm>
            <a:off x="4141465" y="5289550"/>
            <a:ext cx="2195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000">
                <a:solidFill>
                  <a:srgbClr val="00B0F0"/>
                </a:solidFill>
              </a:rPr>
              <a:t>自由流動的離子</a:t>
            </a:r>
            <a:endParaRPr lang="zh-HK" altLang="en-US" sz="2000">
              <a:solidFill>
                <a:srgbClr val="00B0F0"/>
              </a:solidFill>
              <a:latin typeface="Arial" charset="0"/>
              <a:cs typeface="Arial" charset="0"/>
            </a:endParaRPr>
          </a:p>
        </p:txBody>
      </p:sp>
      <p:sp>
        <p:nvSpPr>
          <p:cNvPr id="17" name="文字方塊 14"/>
          <p:cNvSpPr txBox="1">
            <a:spLocks noChangeArrowheads="1"/>
          </p:cNvSpPr>
          <p:nvPr/>
        </p:nvSpPr>
        <p:spPr bwMode="auto">
          <a:xfrm>
            <a:off x="4016053" y="5678488"/>
            <a:ext cx="25003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a:t>
            </a:r>
            <a:r>
              <a:rPr lang="zh-TW" altLang="en-US" sz="2000"/>
              <a:t>化學鍵合沒有改變</a:t>
            </a:r>
            <a:r>
              <a:rPr lang="en-US" altLang="zh-HK" sz="2000">
                <a:latin typeface="Arial" charset="0"/>
                <a:cs typeface="Arial" charset="0"/>
              </a:rPr>
              <a:t>)</a:t>
            </a:r>
            <a:endParaRPr lang="zh-HK" altLang="en-US" sz="2000">
              <a:latin typeface="Arial" charset="0"/>
              <a:cs typeface="Arial" charset="0"/>
            </a:endParaRPr>
          </a:p>
        </p:txBody>
      </p:sp>
    </p:spTree>
    <p:extLst>
      <p:ext uri="{BB962C8B-B14F-4D97-AF65-F5344CB8AC3E}">
        <p14:creationId xmlns:p14="http://schemas.microsoft.com/office/powerpoint/2010/main" val="781145513"/>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a:spLocks noChangeArrowheads="1"/>
          </p:cNvSpPr>
          <p:nvPr/>
        </p:nvSpPr>
        <p:spPr bwMode="auto">
          <a:xfrm>
            <a:off x="319534" y="260648"/>
            <a:ext cx="4292600"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ea typeface="新細明體" panose="02020500000000000000" pitchFamily="18" charset="-120"/>
              </a:rPr>
              <a:t>氨在水中的電離作用</a:t>
            </a:r>
            <a:endParaRPr lang="en-US" altLang="zh-TW" sz="3200" b="1" dirty="0">
              <a:solidFill>
                <a:srgbClr val="CC0066"/>
              </a:solidFill>
              <a:latin typeface="+mj-lt"/>
              <a:ea typeface="新細明體" panose="02020500000000000000" pitchFamily="18" charset="-120"/>
            </a:endParaRPr>
          </a:p>
        </p:txBody>
      </p:sp>
      <p:sp>
        <p:nvSpPr>
          <p:cNvPr id="5" name="Rectangle 38"/>
          <p:cNvSpPr>
            <a:spLocks noChangeArrowheads="1"/>
          </p:cNvSpPr>
          <p:nvPr/>
        </p:nvSpPr>
        <p:spPr bwMode="auto">
          <a:xfrm>
            <a:off x="322709" y="1049362"/>
            <a:ext cx="64944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氨是由氨分子組成的 </a:t>
            </a:r>
            <a:r>
              <a:rPr lang="zh-TW" altLang="en-US" sz="3200" b="1" dirty="0">
                <a:solidFill>
                  <a:srgbClr val="3399FF"/>
                </a:solidFill>
              </a:rPr>
              <a:t>共價化合物</a:t>
            </a:r>
            <a:r>
              <a:rPr lang="zh-TW" altLang="en-US" sz="2800" dirty="0"/>
              <a:t>。</a:t>
            </a:r>
            <a:endParaRPr lang="en-US" altLang="zh-TW" sz="2800" dirty="0">
              <a:latin typeface="Arial" charset="0"/>
            </a:endParaRPr>
          </a:p>
        </p:txBody>
      </p:sp>
      <p:sp>
        <p:nvSpPr>
          <p:cNvPr id="6" name="Rectangle 38"/>
          <p:cNvSpPr>
            <a:spLocks noChangeArrowheads="1"/>
          </p:cNvSpPr>
          <p:nvPr/>
        </p:nvSpPr>
        <p:spPr bwMode="auto">
          <a:xfrm>
            <a:off x="322709" y="1990477"/>
            <a:ext cx="871378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當氨分子溶於水時，只會 </a:t>
            </a:r>
            <a:r>
              <a:rPr lang="zh-TW" altLang="en-US" sz="3200" b="1">
                <a:solidFill>
                  <a:srgbClr val="3399FF"/>
                </a:solidFill>
              </a:rPr>
              <a:t>輕微電離</a:t>
            </a:r>
            <a:r>
              <a:rPr lang="zh-TW" altLang="en-US" sz="2800" b="1">
                <a:solidFill>
                  <a:srgbClr val="3399FF"/>
                </a:solidFill>
              </a:rPr>
              <a:t> </a:t>
            </a:r>
            <a:r>
              <a:rPr lang="en-US" altLang="zh-TW" sz="2800"/>
              <a:t>(</a:t>
            </a:r>
            <a:r>
              <a:rPr lang="zh-TW" altLang="en-US" sz="2800"/>
              <a:t>形成離子</a:t>
            </a:r>
            <a:r>
              <a:rPr lang="en-US" altLang="zh-TW" sz="2800"/>
              <a:t>)</a:t>
            </a:r>
            <a:r>
              <a:rPr lang="zh-TW" altLang="en-US" sz="2800"/>
              <a:t>，生成氫氧離子 </a:t>
            </a:r>
            <a:r>
              <a:rPr lang="en-US" altLang="zh-TW" sz="2800">
                <a:latin typeface="Arial" charset="0"/>
              </a:rPr>
              <a:t>(OH</a:t>
            </a:r>
            <a:r>
              <a:rPr lang="en-US" altLang="zh-HK" sz="2800" baseline="30000">
                <a:latin typeface="Arial" charset="0"/>
                <a:cs typeface="Arial" charset="0"/>
              </a:rPr>
              <a:t>–</a:t>
            </a:r>
            <a:r>
              <a:rPr lang="en-US" altLang="zh-TW" sz="2800">
                <a:latin typeface="Arial" charset="0"/>
              </a:rPr>
              <a:t>(aq)) </a:t>
            </a:r>
            <a:r>
              <a:rPr lang="zh-TW" altLang="en-US" sz="2800"/>
              <a:t>和銨離子</a:t>
            </a:r>
            <a:r>
              <a:rPr lang="en-US" altLang="zh-TW" sz="2800">
                <a:latin typeface="Arial" charset="0"/>
              </a:rPr>
              <a:t> (NH</a:t>
            </a:r>
            <a:r>
              <a:rPr lang="en-US" altLang="zh-TW" sz="2800" baseline="-25000">
                <a:latin typeface="Arial" charset="0"/>
                <a:cs typeface="Arial" charset="0"/>
              </a:rPr>
              <a:t>4</a:t>
            </a:r>
            <a:r>
              <a:rPr lang="en-US" altLang="zh-HK" sz="2800" baseline="30000">
                <a:latin typeface="Arial" charset="0"/>
                <a:cs typeface="Arial" charset="0"/>
              </a:rPr>
              <a:t>+</a:t>
            </a:r>
            <a:r>
              <a:rPr lang="en-US" altLang="zh-TW" sz="2800">
                <a:latin typeface="Arial" charset="0"/>
              </a:rPr>
              <a:t>(aq))</a:t>
            </a:r>
            <a:r>
              <a:rPr lang="zh-TW" altLang="en-US" sz="2800">
                <a:latin typeface="Arial" charset="0"/>
              </a:rPr>
              <a:t>。</a:t>
            </a:r>
            <a:endParaRPr lang="en-US" altLang="zh-TW" sz="2800">
              <a:latin typeface="Arial" charset="0"/>
            </a:endParaRPr>
          </a:p>
        </p:txBody>
      </p:sp>
      <p:sp>
        <p:nvSpPr>
          <p:cNvPr id="20" name="Rectangle 38"/>
          <p:cNvSpPr>
            <a:spLocks noChangeArrowheads="1"/>
          </p:cNvSpPr>
          <p:nvPr/>
        </p:nvSpPr>
        <p:spPr bwMode="auto">
          <a:xfrm>
            <a:off x="325884" y="3437086"/>
            <a:ext cx="45672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氨水亦可稱為</a:t>
            </a:r>
            <a:r>
              <a:rPr lang="zh-TW" altLang="en-US" sz="2800" b="1"/>
              <a:t>氨溶液</a:t>
            </a:r>
            <a:r>
              <a:rPr lang="zh-TW" altLang="en-US" sz="2800"/>
              <a:t>。</a:t>
            </a:r>
            <a:endParaRPr lang="en-US" altLang="zh-TW" sz="2800">
              <a:latin typeface="Arial" charset="0"/>
            </a:endParaRPr>
          </a:p>
        </p:txBody>
      </p:sp>
      <p:sp>
        <p:nvSpPr>
          <p:cNvPr id="72718" name="文字方塊 11"/>
          <p:cNvSpPr txBox="1">
            <a:spLocks noChangeArrowheads="1"/>
          </p:cNvSpPr>
          <p:nvPr/>
        </p:nvSpPr>
        <p:spPr bwMode="auto">
          <a:xfrm>
            <a:off x="1132334" y="4854723"/>
            <a:ext cx="66754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cs typeface="Arial" charset="0"/>
              </a:rPr>
              <a:t>NH</a:t>
            </a:r>
            <a:r>
              <a:rPr lang="en-US" altLang="zh-HK" sz="2800" baseline="-25000">
                <a:latin typeface="Arial" charset="0"/>
                <a:cs typeface="Arial" charset="0"/>
              </a:rPr>
              <a:t>3</a:t>
            </a:r>
            <a:r>
              <a:rPr lang="en-US" altLang="zh-HK" sz="2800">
                <a:latin typeface="Arial" charset="0"/>
                <a:cs typeface="Arial" charset="0"/>
              </a:rPr>
              <a:t>(aq) + H</a:t>
            </a:r>
            <a:r>
              <a:rPr lang="en-US" altLang="zh-HK" sz="2800" baseline="-25000">
                <a:latin typeface="Arial" charset="0"/>
                <a:cs typeface="Arial" charset="0"/>
              </a:rPr>
              <a:t>2</a:t>
            </a:r>
            <a:r>
              <a:rPr lang="en-US" altLang="zh-HK" sz="2800">
                <a:latin typeface="Arial" charset="0"/>
                <a:cs typeface="Arial" charset="0"/>
              </a:rPr>
              <a:t>O(l)  </a:t>
            </a:r>
            <a:r>
              <a:rPr lang="zh-HK" altLang="en-US" sz="2800"/>
              <a:t>⇌</a:t>
            </a:r>
            <a:r>
              <a:rPr lang="en-US" altLang="zh-HK" sz="2800">
                <a:latin typeface="Arial" charset="0"/>
                <a:cs typeface="Arial" charset="0"/>
              </a:rPr>
              <a:t>  NH</a:t>
            </a:r>
            <a:r>
              <a:rPr lang="en-US" altLang="zh-TW" sz="2800" baseline="-25000">
                <a:latin typeface="Arial" charset="0"/>
                <a:cs typeface="Arial" charset="0"/>
              </a:rPr>
              <a:t>4</a:t>
            </a:r>
            <a:r>
              <a:rPr lang="en-US" altLang="zh-HK" sz="2800" baseline="30000">
                <a:latin typeface="Arial" charset="0"/>
                <a:cs typeface="Arial" charset="0"/>
              </a:rPr>
              <a:t>+</a:t>
            </a:r>
            <a:r>
              <a:rPr lang="en-US" altLang="zh-HK" sz="2800">
                <a:latin typeface="Arial" charset="0"/>
                <a:cs typeface="Arial" charset="0"/>
              </a:rPr>
              <a:t>(aq) + OH</a:t>
            </a:r>
            <a:r>
              <a:rPr lang="en-US" altLang="zh-HK" sz="2800" baseline="30000">
                <a:latin typeface="Arial" charset="0"/>
                <a:cs typeface="Arial" charset="0"/>
              </a:rPr>
              <a:t>–</a:t>
            </a:r>
            <a:r>
              <a:rPr lang="en-US" altLang="zh-HK" sz="2800">
                <a:latin typeface="Arial" charset="0"/>
                <a:cs typeface="Arial" charset="0"/>
              </a:rPr>
              <a:t>(aq)</a:t>
            </a:r>
            <a:endParaRPr lang="zh-HK" altLang="en-US" sz="2800">
              <a:latin typeface="Arial" charset="0"/>
              <a:cs typeface="Arial" charset="0"/>
            </a:endParaRPr>
          </a:p>
        </p:txBody>
      </p:sp>
      <p:sp>
        <p:nvSpPr>
          <p:cNvPr id="72719" name="文字方塊 14"/>
          <p:cNvSpPr txBox="1">
            <a:spLocks noChangeArrowheads="1"/>
          </p:cNvSpPr>
          <p:nvPr/>
        </p:nvSpPr>
        <p:spPr bwMode="auto">
          <a:xfrm>
            <a:off x="7839521" y="4497536"/>
            <a:ext cx="1141413" cy="119062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3600" b="1" u="sng">
                <a:solidFill>
                  <a:srgbClr val="FF0000"/>
                </a:solidFill>
                <a:latin typeface="Arial" charset="0"/>
                <a:cs typeface="Arial" charset="0"/>
              </a:rPr>
              <a:t>電離作用</a:t>
            </a:r>
          </a:p>
        </p:txBody>
      </p:sp>
      <p:sp>
        <p:nvSpPr>
          <p:cNvPr id="72720" name="文字方塊 15"/>
          <p:cNvSpPr txBox="1">
            <a:spLocks noChangeArrowheads="1"/>
          </p:cNvSpPr>
          <p:nvPr/>
        </p:nvSpPr>
        <p:spPr bwMode="auto">
          <a:xfrm>
            <a:off x="1322834" y="5407173"/>
            <a:ext cx="742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solidFill>
                  <a:srgbClr val="00B0F0"/>
                </a:solidFill>
                <a:latin typeface="Arial" charset="0"/>
                <a:cs typeface="Arial" charset="0"/>
              </a:rPr>
              <a:t>分子</a:t>
            </a:r>
          </a:p>
        </p:txBody>
      </p:sp>
      <p:sp>
        <p:nvSpPr>
          <p:cNvPr id="17" name="右大括弧 16"/>
          <p:cNvSpPr>
            <a:spLocks/>
          </p:cNvSpPr>
          <p:nvPr/>
        </p:nvSpPr>
        <p:spPr bwMode="auto">
          <a:xfrm rot="5400000">
            <a:off x="5994846" y="4013349"/>
            <a:ext cx="280987" cy="3046412"/>
          </a:xfrm>
          <a:prstGeom prst="rightBrace">
            <a:avLst>
              <a:gd name="adj1" fmla="val 50495"/>
              <a:gd name="adj2" fmla="val 52778"/>
            </a:avLst>
          </a:prstGeom>
          <a:noFill/>
          <a:ln w="28575" algn="ctr">
            <a:solidFill>
              <a:schemeClr val="tx1"/>
            </a:solidFill>
            <a:round/>
            <a:headEnd/>
            <a:tailEnd/>
          </a:ln>
          <a:extLst/>
        </p:spPr>
        <p:txBody>
          <a:bodyPr rot="10800000" vert="eaVert" anchor="ctr"/>
          <a:lstStyle/>
          <a:p>
            <a:pPr algn="ctr" eaLnBrk="1" hangingPunct="1">
              <a:defRPr/>
            </a:pPr>
            <a:endParaRPr lang="zh-HK" altLang="en-US">
              <a:latin typeface="+mn-lt"/>
              <a:ea typeface="+mn-ea"/>
            </a:endParaRPr>
          </a:p>
        </p:txBody>
      </p:sp>
      <p:sp>
        <p:nvSpPr>
          <p:cNvPr id="72722" name="文字方塊 17"/>
          <p:cNvSpPr txBox="1">
            <a:spLocks noChangeArrowheads="1"/>
          </p:cNvSpPr>
          <p:nvPr/>
        </p:nvSpPr>
        <p:spPr bwMode="auto">
          <a:xfrm>
            <a:off x="5134421" y="5729436"/>
            <a:ext cx="20018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solidFill>
                  <a:srgbClr val="00B0F0"/>
                </a:solidFill>
              </a:rPr>
              <a:t>自由流動的離子</a:t>
            </a:r>
            <a:endParaRPr lang="zh-HK" altLang="en-US" sz="2000">
              <a:solidFill>
                <a:srgbClr val="00B0F0"/>
              </a:solidFill>
              <a:latin typeface="Arial" charset="0"/>
              <a:cs typeface="Arial" charset="0"/>
            </a:endParaRPr>
          </a:p>
        </p:txBody>
      </p:sp>
      <p:sp>
        <p:nvSpPr>
          <p:cNvPr id="72723" name="文字方塊 18"/>
          <p:cNvSpPr txBox="1">
            <a:spLocks noChangeArrowheads="1"/>
          </p:cNvSpPr>
          <p:nvPr/>
        </p:nvSpPr>
        <p:spPr bwMode="auto">
          <a:xfrm>
            <a:off x="5034409" y="6056461"/>
            <a:ext cx="2082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a:t>
            </a:r>
            <a:r>
              <a:rPr lang="zh-TW" altLang="en-US" sz="2000">
                <a:latin typeface="Arial" charset="0"/>
                <a:cs typeface="Arial" charset="0"/>
              </a:rPr>
              <a:t>化學鍵合有改變</a:t>
            </a:r>
            <a:r>
              <a:rPr lang="en-US" altLang="zh-TW" sz="2000">
                <a:latin typeface="Arial" charset="0"/>
                <a:cs typeface="Arial" charset="0"/>
              </a:rPr>
              <a:t>)</a:t>
            </a:r>
            <a:endParaRPr lang="zh-HK" altLang="en-US" sz="2000">
              <a:latin typeface="Arial" charset="0"/>
              <a:cs typeface="Arial" charset="0"/>
            </a:endParaRPr>
          </a:p>
        </p:txBody>
      </p:sp>
      <p:grpSp>
        <p:nvGrpSpPr>
          <p:cNvPr id="2" name="群組 1"/>
          <p:cNvGrpSpPr>
            <a:grpSpLocks/>
          </p:cNvGrpSpPr>
          <p:nvPr/>
        </p:nvGrpSpPr>
        <p:grpSpPr bwMode="auto">
          <a:xfrm>
            <a:off x="1132334" y="4132411"/>
            <a:ext cx="6675437" cy="711200"/>
            <a:chOff x="-1981952" y="3796719"/>
            <a:chExt cx="6674208" cy="711250"/>
          </a:xfrm>
        </p:grpSpPr>
        <p:sp>
          <p:nvSpPr>
            <p:cNvPr id="86031" name="文字方塊 20"/>
            <p:cNvSpPr txBox="1">
              <a:spLocks noChangeArrowheads="1"/>
            </p:cNvSpPr>
            <p:nvPr/>
          </p:nvSpPr>
          <p:spPr bwMode="auto">
            <a:xfrm>
              <a:off x="-1981952" y="3988820"/>
              <a:ext cx="6674208" cy="519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cs typeface="Arial" charset="0"/>
                </a:rPr>
                <a:t>NH</a:t>
              </a:r>
              <a:r>
                <a:rPr lang="en-US" altLang="zh-HK" sz="2800" baseline="-25000">
                  <a:latin typeface="Arial" charset="0"/>
                  <a:cs typeface="Arial" charset="0"/>
                </a:rPr>
                <a:t>3</a:t>
              </a:r>
              <a:r>
                <a:rPr lang="en-US" altLang="zh-HK" sz="2800">
                  <a:latin typeface="Arial" charset="0"/>
                  <a:cs typeface="Arial" charset="0"/>
                </a:rPr>
                <a:t>(g)               NH</a:t>
              </a:r>
              <a:r>
                <a:rPr lang="en-US" altLang="zh-HK" sz="2800" baseline="-25000">
                  <a:latin typeface="Arial" charset="0"/>
                  <a:cs typeface="Arial" charset="0"/>
                </a:rPr>
                <a:t>3</a:t>
              </a:r>
              <a:r>
                <a:rPr lang="en-US" altLang="zh-HK" sz="2800">
                  <a:latin typeface="Arial" charset="0"/>
                  <a:cs typeface="Arial" charset="0"/>
                </a:rPr>
                <a:t>(aq)</a:t>
              </a:r>
              <a:endParaRPr lang="zh-HK" altLang="en-US" sz="2800">
                <a:latin typeface="Arial" charset="0"/>
                <a:cs typeface="Arial" charset="0"/>
              </a:endParaRPr>
            </a:p>
          </p:txBody>
        </p:sp>
        <p:cxnSp>
          <p:nvCxnSpPr>
            <p:cNvPr id="22" name="直線單箭頭接點 21"/>
            <p:cNvCxnSpPr/>
            <p:nvPr/>
          </p:nvCxnSpPr>
          <p:spPr>
            <a:xfrm>
              <a:off x="-628064" y="4265064"/>
              <a:ext cx="1114220"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sp>
          <p:nvSpPr>
            <p:cNvPr id="86033" name="文字方塊 22"/>
            <p:cNvSpPr txBox="1">
              <a:spLocks noChangeArrowheads="1"/>
            </p:cNvSpPr>
            <p:nvPr/>
          </p:nvSpPr>
          <p:spPr bwMode="auto">
            <a:xfrm>
              <a:off x="-355064" y="3796719"/>
              <a:ext cx="585679" cy="396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latin typeface="Arial" charset="0"/>
                  <a:cs typeface="Arial" charset="0"/>
                </a:rPr>
                <a:t>水</a:t>
              </a:r>
            </a:p>
          </p:txBody>
        </p:sp>
      </p:grpSp>
      <p:sp>
        <p:nvSpPr>
          <p:cNvPr id="24" name="左大括弧 23"/>
          <p:cNvSpPr/>
          <p:nvPr/>
        </p:nvSpPr>
        <p:spPr>
          <a:xfrm>
            <a:off x="924371" y="4453086"/>
            <a:ext cx="190500" cy="881062"/>
          </a:xfrm>
          <a:prstGeom prst="leftBrace">
            <a:avLst>
              <a:gd name="adj1" fmla="val 35640"/>
              <a:gd name="adj2" fmla="val 50000"/>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spTree>
    <p:extLst>
      <p:ext uri="{BB962C8B-B14F-4D97-AF65-F5344CB8AC3E}">
        <p14:creationId xmlns:p14="http://schemas.microsoft.com/office/powerpoint/2010/main" val="2377010938"/>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1184945" y="980728"/>
            <a:ext cx="5475287"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濃</a:t>
            </a:r>
            <a:r>
              <a:rPr kumimoji="0" lang="zh-TW" altLang="en-US" sz="3200" b="1" dirty="0">
                <a:solidFill>
                  <a:srgbClr val="0033CC"/>
                </a:solidFill>
                <a:latin typeface="Arial" panose="020B0604020202020204" pitchFamily="34" charset="0"/>
                <a:ea typeface="+mn-ea"/>
                <a:cs typeface="Arial" panose="020B0604020202020204" pitchFamily="34" charset="0"/>
              </a:rPr>
              <a:t>酸和濃鹼的腐蝕性質</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83971" name="Rectangle 6"/>
          <p:cNvSpPr>
            <a:spLocks noChangeArrowheads="1"/>
          </p:cNvSpPr>
          <p:nvPr/>
        </p:nvSpPr>
        <p:spPr bwMode="auto">
          <a:xfrm>
            <a:off x="1184945" y="2028701"/>
            <a:ext cx="2889250" cy="58578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濃酸的腐蝕性</a:t>
            </a:r>
            <a:endParaRPr kumimoji="0" lang="en-US" altLang="zh-TW" sz="3200" b="1">
              <a:solidFill>
                <a:srgbClr val="CC0000"/>
              </a:solidFill>
              <a:cs typeface="Arial" charset="0"/>
            </a:endParaRPr>
          </a:p>
        </p:txBody>
      </p:sp>
      <p:sp>
        <p:nvSpPr>
          <p:cNvPr id="7" name="Rectangle 38"/>
          <p:cNvSpPr>
            <a:spLocks noChangeArrowheads="1"/>
          </p:cNvSpPr>
          <p:nvPr/>
        </p:nvSpPr>
        <p:spPr bwMode="auto">
          <a:xfrm>
            <a:off x="1253207" y="2906712"/>
            <a:ext cx="378319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濃酸具有</a:t>
            </a:r>
            <a:r>
              <a:rPr lang="zh-TW" altLang="en-US" sz="2800" b="1" dirty="0">
                <a:solidFill>
                  <a:srgbClr val="3399FF"/>
                </a:solidFill>
              </a:rPr>
              <a:t>腐蝕性</a:t>
            </a:r>
            <a:r>
              <a:rPr lang="zh-TW" altLang="en-US" sz="2800" dirty="0"/>
              <a:t>。</a:t>
            </a:r>
            <a:endParaRPr lang="en-US" altLang="zh-TW" sz="2800" dirty="0">
              <a:latin typeface="Arial" charset="0"/>
            </a:endParaRPr>
          </a:p>
        </p:txBody>
      </p:sp>
    </p:spTree>
    <p:extLst>
      <p:ext uri="{BB962C8B-B14F-4D97-AF65-F5344CB8AC3E}">
        <p14:creationId xmlns:p14="http://schemas.microsoft.com/office/powerpoint/2010/main" val="699868856"/>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38"/>
          <p:cNvSpPr>
            <a:spLocks noChangeArrowheads="1"/>
          </p:cNvSpPr>
          <p:nvPr/>
        </p:nvSpPr>
        <p:spPr bwMode="auto">
          <a:xfrm>
            <a:off x="242888" y="369888"/>
            <a:ext cx="87137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由於光會加快濃硝酸的分解作用，故濃硝酸通常會貯存於 </a:t>
            </a:r>
            <a:r>
              <a:rPr lang="zh-TW" altLang="en-US" sz="3200" b="1">
                <a:solidFill>
                  <a:srgbClr val="3399FF"/>
                </a:solidFill>
              </a:rPr>
              <a:t>棕色</a:t>
            </a:r>
            <a:r>
              <a:rPr lang="zh-TW" altLang="en-US" sz="2800" b="1"/>
              <a:t> </a:t>
            </a:r>
            <a:r>
              <a:rPr lang="zh-TW" altLang="en-US" sz="2800"/>
              <a:t>的瓶子中。</a:t>
            </a:r>
            <a:endParaRPr lang="en-US" altLang="zh-TW" sz="2800">
              <a:latin typeface="Arial" charset="0"/>
            </a:endParaRPr>
          </a:p>
        </p:txBody>
      </p:sp>
      <p:sp>
        <p:nvSpPr>
          <p:cNvPr id="6" name="Rectangle 38"/>
          <p:cNvSpPr>
            <a:spLocks noChangeArrowheads="1"/>
          </p:cNvSpPr>
          <p:nvPr/>
        </p:nvSpPr>
        <p:spPr bwMode="auto">
          <a:xfrm>
            <a:off x="242889" y="4811713"/>
            <a:ext cx="7425456"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濃硝酸會侵蝕皮膚，使皮膚立刻變得焦黃。</a:t>
            </a:r>
            <a:endParaRPr lang="en-US" altLang="zh-TW" sz="2800" dirty="0">
              <a:latin typeface="Arial" charset="0"/>
            </a:endParaRPr>
          </a:p>
        </p:txBody>
      </p:sp>
      <p:sp>
        <p:nvSpPr>
          <p:cNvPr id="7" name="Rectangle 38"/>
          <p:cNvSpPr>
            <a:spLocks noChangeArrowheads="1"/>
          </p:cNvSpPr>
          <p:nvPr/>
        </p:nvSpPr>
        <p:spPr bwMode="auto">
          <a:xfrm>
            <a:off x="242888" y="5595962"/>
            <a:ext cx="7154862"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濃硝酸的腐蝕性源於它的 </a:t>
            </a:r>
            <a:r>
              <a:rPr lang="zh-TW" altLang="en-US" sz="3600" b="1" u="sng" dirty="0">
                <a:solidFill>
                  <a:srgbClr val="FF0000"/>
                </a:solidFill>
              </a:rPr>
              <a:t>氧化性質</a:t>
            </a:r>
            <a:r>
              <a:rPr lang="zh-TW" altLang="en-US" sz="2800" dirty="0"/>
              <a:t>。</a:t>
            </a:r>
            <a:endParaRPr lang="en-US" altLang="zh-TW" sz="2800" dirty="0">
              <a:latin typeface="Arial" charset="0"/>
            </a:endParaRPr>
          </a:p>
        </p:txBody>
      </p:sp>
      <p:pic>
        <p:nvPicPr>
          <p:cNvPr id="93191" name="Picture 8" descr="C:\Documents and Settings\Aristo\Desktop\shared\From Shirley\F19210_chi.jpg"/>
          <p:cNvPicPr>
            <a:picLocks noChangeAspect="1" noChangeArrowheads="1"/>
          </p:cNvPicPr>
          <p:nvPr/>
        </p:nvPicPr>
        <p:blipFill>
          <a:blip r:embed="rId3">
            <a:extLst>
              <a:ext uri="{28A0092B-C50C-407E-A947-70E740481C1C}">
                <a14:useLocalDpi xmlns:a14="http://schemas.microsoft.com/office/drawing/2010/main" val="0"/>
              </a:ext>
            </a:extLst>
          </a:blip>
          <a:srcRect l="14816" t="8824" r="18207" b="-1604"/>
          <a:stretch>
            <a:fillRect/>
          </a:stretch>
        </p:blipFill>
        <p:spPr bwMode="auto">
          <a:xfrm>
            <a:off x="2842493" y="1625600"/>
            <a:ext cx="3241675" cy="305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2365331"/>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8"/>
          <p:cNvSpPr>
            <a:spLocks noChangeArrowheads="1"/>
          </p:cNvSpPr>
          <p:nvPr/>
        </p:nvSpPr>
        <p:spPr bwMode="auto">
          <a:xfrm>
            <a:off x="267717" y="5441850"/>
            <a:ext cx="8840787"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濃硫酸的腐蝕性源於它的 </a:t>
            </a:r>
            <a:r>
              <a:rPr lang="zh-TW" altLang="en-US" sz="3200" b="1" u="sng">
                <a:solidFill>
                  <a:srgbClr val="FF0000"/>
                </a:solidFill>
              </a:rPr>
              <a:t>氧化性質</a:t>
            </a:r>
            <a:r>
              <a:rPr lang="zh-TW" altLang="en-US" sz="2800" b="1"/>
              <a:t> 及 </a:t>
            </a:r>
            <a:r>
              <a:rPr lang="zh-TW" altLang="en-US" sz="3200" b="1" u="sng">
                <a:solidFill>
                  <a:srgbClr val="FF0000"/>
                </a:solidFill>
              </a:rPr>
              <a:t>脫水性質</a:t>
            </a:r>
            <a:r>
              <a:rPr lang="zh-TW" altLang="en-US" sz="2400"/>
              <a:t>。</a:t>
            </a:r>
            <a:endParaRPr lang="en-US" altLang="zh-TW" sz="2400">
              <a:latin typeface="Arial" charset="0"/>
            </a:endParaRPr>
          </a:p>
        </p:txBody>
      </p:sp>
      <p:sp>
        <p:nvSpPr>
          <p:cNvPr id="7" name="Rectangle 38"/>
          <p:cNvSpPr>
            <a:spLocks noChangeArrowheads="1"/>
          </p:cNvSpPr>
          <p:nvPr/>
        </p:nvSpPr>
        <p:spPr bwMode="auto">
          <a:xfrm>
            <a:off x="267717" y="4270375"/>
            <a:ext cx="82661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當皮膚接觸到濃硫酸時，酸會使皮膚迅速脫水 </a:t>
            </a:r>
            <a:r>
              <a:rPr lang="en-US" altLang="zh-TW" sz="2800"/>
              <a:t>(</a:t>
            </a:r>
            <a:r>
              <a:rPr lang="zh-TW" altLang="en-US" sz="2800"/>
              <a:t>除去水分</a:t>
            </a:r>
            <a:r>
              <a:rPr lang="en-US" altLang="zh-TW" sz="2800"/>
              <a:t>)</a:t>
            </a:r>
            <a:r>
              <a:rPr lang="zh-TW" altLang="en-US" sz="2800"/>
              <a:t>，造成嚴重燒傷。</a:t>
            </a:r>
            <a:endParaRPr lang="en-US" altLang="zh-TW" sz="2800">
              <a:latin typeface="Arial" charset="0"/>
            </a:endParaRPr>
          </a:p>
        </p:txBody>
      </p:sp>
      <p:pic>
        <p:nvPicPr>
          <p:cNvPr id="95238" name="Picture 7" descr="C:\Documents and Settings\Aristo\Desktop\shared\From Shirley\F19240_chi.jpg"/>
          <p:cNvPicPr>
            <a:picLocks noChangeAspect="1" noChangeArrowheads="1"/>
          </p:cNvPicPr>
          <p:nvPr/>
        </p:nvPicPr>
        <p:blipFill>
          <a:blip r:embed="rId3">
            <a:extLst>
              <a:ext uri="{28A0092B-C50C-407E-A947-70E740481C1C}">
                <a14:useLocalDpi xmlns:a14="http://schemas.microsoft.com/office/drawing/2010/main" val="0"/>
              </a:ext>
            </a:extLst>
          </a:blip>
          <a:srcRect l="23222" t="7849" r="34003"/>
          <a:stretch>
            <a:fillRect/>
          </a:stretch>
        </p:blipFill>
        <p:spPr bwMode="auto">
          <a:xfrm>
            <a:off x="3275856" y="620688"/>
            <a:ext cx="2035175" cy="324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00095881"/>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6"/>
          <p:cNvSpPr>
            <a:spLocks noChangeArrowheads="1"/>
          </p:cNvSpPr>
          <p:nvPr/>
        </p:nvSpPr>
        <p:spPr bwMode="auto">
          <a:xfrm>
            <a:off x="251520" y="764704"/>
            <a:ext cx="2941638"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a:solidFill>
                  <a:srgbClr val="CC0000"/>
                </a:solidFill>
                <a:cs typeface="Arial" charset="0"/>
              </a:rPr>
              <a:t>濃鹼的腐蝕性</a:t>
            </a:r>
            <a:endParaRPr kumimoji="0" lang="en-US" altLang="zh-TW" sz="3200" b="1" dirty="0">
              <a:solidFill>
                <a:srgbClr val="CC0000"/>
              </a:solidFill>
              <a:cs typeface="Arial" charset="0"/>
            </a:endParaRPr>
          </a:p>
        </p:txBody>
      </p:sp>
      <p:sp>
        <p:nvSpPr>
          <p:cNvPr id="7" name="Rectangle 38"/>
          <p:cNvSpPr>
            <a:spLocks noChangeArrowheads="1"/>
          </p:cNvSpPr>
          <p:nvPr/>
        </p:nvSpPr>
        <p:spPr bwMode="auto">
          <a:xfrm>
            <a:off x="247650" y="3573016"/>
            <a:ext cx="871378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由於這些鹼含有的 </a:t>
            </a:r>
            <a:r>
              <a:rPr lang="zh-TW" altLang="en-US" sz="3200" b="1"/>
              <a:t>氫氧離子濃度極高</a:t>
            </a:r>
            <a:r>
              <a:rPr lang="zh-TW" altLang="en-US" sz="2800"/>
              <a:t>，它們具有高度腐</a:t>
            </a:r>
            <a:r>
              <a:rPr lang="zh-HK" altLang="en-US" sz="2800"/>
              <a:t>蝕性。</a:t>
            </a:r>
            <a:endParaRPr lang="en-US" altLang="zh-TW" sz="2800">
              <a:latin typeface="Arial" charset="0"/>
            </a:endParaRPr>
          </a:p>
        </p:txBody>
      </p:sp>
      <p:sp>
        <p:nvSpPr>
          <p:cNvPr id="10" name="Rectangle 38"/>
          <p:cNvSpPr>
            <a:spLocks noChangeArrowheads="1"/>
          </p:cNvSpPr>
          <p:nvPr/>
        </p:nvSpPr>
        <p:spPr bwMode="auto">
          <a:xfrm>
            <a:off x="247650" y="2050802"/>
            <a:ext cx="871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濃氫氧化鈉溶液和濃氫氧化鉀溶液的 </a:t>
            </a:r>
            <a:r>
              <a:rPr lang="zh-TW" altLang="en-US" sz="2800" b="1" dirty="0"/>
              <a:t>腐蝕性極高</a:t>
            </a:r>
            <a:r>
              <a:rPr lang="zh-TW" altLang="en-US" sz="2800" dirty="0"/>
              <a:t>，</a:t>
            </a:r>
            <a:r>
              <a:rPr lang="zh-TW" altLang="en-US" sz="2800" b="1" dirty="0"/>
              <a:t>熱的時候更甚</a:t>
            </a:r>
            <a:r>
              <a:rPr lang="zh-TW" altLang="en-US" sz="2800" dirty="0"/>
              <a:t>。</a:t>
            </a:r>
            <a:endParaRPr lang="en-US" altLang="zh-TW" sz="2800" dirty="0">
              <a:latin typeface="Arial" charset="0"/>
            </a:endParaRPr>
          </a:p>
        </p:txBody>
      </p:sp>
    </p:spTree>
    <p:extLst>
      <p:ext uri="{BB962C8B-B14F-4D97-AF65-F5344CB8AC3E}">
        <p14:creationId xmlns:p14="http://schemas.microsoft.com/office/powerpoint/2010/main" val="3156557914"/>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6"/>
          <p:cNvSpPr>
            <a:spLocks noChangeArrowheads="1"/>
          </p:cNvSpPr>
          <p:nvPr/>
        </p:nvSpPr>
        <p:spPr bwMode="auto">
          <a:xfrm>
            <a:off x="179388" y="652859"/>
            <a:ext cx="58356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a:solidFill>
                  <a:srgbClr val="CC0000"/>
                </a:solidFill>
                <a:cs typeface="Arial" charset="0"/>
              </a:rPr>
              <a:t>處理濃酸和濃鹼時的安全措施</a:t>
            </a:r>
            <a:endParaRPr kumimoji="0" lang="en-US" altLang="zh-TW" sz="3200" b="1" dirty="0">
              <a:solidFill>
                <a:srgbClr val="CC0000"/>
              </a:solidFill>
              <a:cs typeface="Arial" charset="0"/>
            </a:endParaRPr>
          </a:p>
        </p:txBody>
      </p:sp>
      <p:sp>
        <p:nvSpPr>
          <p:cNvPr id="5" name="Rectangle 38"/>
          <p:cNvSpPr>
            <a:spLocks noChangeArrowheads="1"/>
          </p:cNvSpPr>
          <p:nvPr/>
        </p:nvSpPr>
        <p:spPr bwMode="auto">
          <a:xfrm>
            <a:off x="246063" y="1707678"/>
            <a:ext cx="8713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Calibri" pitchFamily="34" charset="0"/>
              <a:buAutoNum type="arabicPeriod"/>
            </a:pPr>
            <a:r>
              <a:rPr lang="zh-TW" altLang="en-US" sz="2800">
                <a:latin typeface="Arial" charset="0"/>
                <a:cs typeface="Arial" charset="0"/>
              </a:rPr>
              <a:t>戴上防護手套和佩戴安全眼鏡。</a:t>
            </a:r>
            <a:endParaRPr lang="en-US" altLang="zh-TW" sz="2800">
              <a:latin typeface="Arial" charset="0"/>
              <a:cs typeface="Arial" charset="0"/>
            </a:endParaRPr>
          </a:p>
        </p:txBody>
      </p:sp>
      <p:sp>
        <p:nvSpPr>
          <p:cNvPr id="6" name="Rectangle 38"/>
          <p:cNvSpPr>
            <a:spLocks noChangeArrowheads="1"/>
          </p:cNvSpPr>
          <p:nvPr/>
        </p:nvSpPr>
        <p:spPr bwMode="auto">
          <a:xfrm>
            <a:off x="246063" y="2550641"/>
            <a:ext cx="8713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2"/>
            </a:pPr>
            <a:r>
              <a:rPr lang="zh-TW" altLang="en-US" sz="2800">
                <a:latin typeface="Arial" charset="0"/>
                <a:cs typeface="Arial" charset="0"/>
              </a:rPr>
              <a:t>在煙櫥內進行實驗，以防吸入煙霧。</a:t>
            </a:r>
            <a:endParaRPr lang="en-US" altLang="zh-TW" sz="2800">
              <a:latin typeface="Arial" charset="0"/>
              <a:cs typeface="Arial" charset="0"/>
            </a:endParaRPr>
          </a:p>
        </p:txBody>
      </p:sp>
      <p:sp>
        <p:nvSpPr>
          <p:cNvPr id="7" name="Rectangle 38"/>
          <p:cNvSpPr>
            <a:spLocks noChangeArrowheads="1"/>
          </p:cNvSpPr>
          <p:nvPr/>
        </p:nvSpPr>
        <p:spPr bwMode="auto">
          <a:xfrm>
            <a:off x="246063" y="3452341"/>
            <a:ext cx="8713787" cy="1920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AutoNum type="arabicPeriod" startAt="3"/>
            </a:pPr>
            <a:r>
              <a:rPr lang="zh-TW" altLang="en-US" sz="2800">
                <a:latin typeface="Arial" charset="0"/>
                <a:cs typeface="Arial" charset="0"/>
              </a:rPr>
              <a:t>稀釋濃酸或濃鹼時，應把酸或鹼 </a:t>
            </a:r>
            <a:r>
              <a:rPr lang="zh-TW" altLang="en-US" sz="3200" b="1" u="sng">
                <a:solidFill>
                  <a:srgbClr val="FF0000"/>
                </a:solidFill>
                <a:latin typeface="Arial" charset="0"/>
                <a:cs typeface="Arial" charset="0"/>
              </a:rPr>
              <a:t>緩慢地加入大量</a:t>
            </a:r>
            <a:r>
              <a:rPr lang="zh-TW" altLang="en-US" sz="2800" b="1">
                <a:latin typeface="Arial" charset="0"/>
                <a:cs typeface="Arial" charset="0"/>
              </a:rPr>
              <a:t> </a:t>
            </a:r>
            <a:r>
              <a:rPr lang="zh-TW" altLang="en-US" sz="2800">
                <a:latin typeface="Arial" charset="0"/>
                <a:cs typeface="Arial" charset="0"/>
              </a:rPr>
              <a:t>的水中，並不停 </a:t>
            </a:r>
            <a:r>
              <a:rPr lang="zh-TW" altLang="en-US" sz="3200" b="1" u="sng">
                <a:solidFill>
                  <a:srgbClr val="FF0000"/>
                </a:solidFill>
                <a:latin typeface="Arial" charset="0"/>
                <a:cs typeface="Arial" charset="0"/>
              </a:rPr>
              <a:t>攪拌</a:t>
            </a:r>
            <a:r>
              <a:rPr lang="zh-TW" altLang="en-US" sz="2800">
                <a:latin typeface="Arial" charset="0"/>
                <a:cs typeface="Arial" charset="0"/>
              </a:rPr>
              <a:t>。如果把水加入酸和鹼中，會釋出大量熱能，使液體濺出。因此，緊記切勿把水加入酸和鹼中。</a:t>
            </a:r>
            <a:endParaRPr lang="en-US" altLang="zh-TW" sz="2800">
              <a:latin typeface="Arial" charset="0"/>
              <a:cs typeface="Arial" charset="0"/>
            </a:endParaRPr>
          </a:p>
        </p:txBody>
      </p:sp>
    </p:spTree>
    <p:extLst>
      <p:ext uri="{BB962C8B-B14F-4D97-AF65-F5344CB8AC3E}">
        <p14:creationId xmlns:p14="http://schemas.microsoft.com/office/powerpoint/2010/main" val="218160245"/>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65564" y="1317352"/>
            <a:ext cx="2882900" cy="341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31" name="Picture 2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1851" y="1377677"/>
            <a:ext cx="3767138" cy="341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3" name="Rectangle 8"/>
          <p:cNvSpPr>
            <a:spLocks noChangeArrowheads="1"/>
          </p:cNvSpPr>
          <p:nvPr/>
        </p:nvSpPr>
        <p:spPr bwMode="auto">
          <a:xfrm>
            <a:off x="691901" y="3763689"/>
            <a:ext cx="420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水</a:t>
            </a:r>
            <a:endParaRPr lang="en-US" altLang="zh-TW" sz="2000">
              <a:latin typeface="Arial" charset="0"/>
            </a:endParaRPr>
          </a:p>
        </p:txBody>
      </p:sp>
      <p:sp>
        <p:nvSpPr>
          <p:cNvPr id="99334" name="Rectangle 8"/>
          <p:cNvSpPr>
            <a:spLocks noChangeArrowheads="1"/>
          </p:cNvSpPr>
          <p:nvPr/>
        </p:nvSpPr>
        <p:spPr bwMode="auto">
          <a:xfrm>
            <a:off x="4170114" y="3401739"/>
            <a:ext cx="1530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濃酸或濃鹼</a:t>
            </a:r>
            <a:endParaRPr lang="en-US" altLang="zh-TW" sz="2000">
              <a:latin typeface="Arial" charset="0"/>
            </a:endParaRPr>
          </a:p>
        </p:txBody>
      </p:sp>
      <p:sp>
        <p:nvSpPr>
          <p:cNvPr id="76807" name="Rectangle 8"/>
          <p:cNvSpPr>
            <a:spLocks noChangeArrowheads="1"/>
          </p:cNvSpPr>
          <p:nvPr/>
        </p:nvSpPr>
        <p:spPr bwMode="auto">
          <a:xfrm>
            <a:off x="8267451" y="3160439"/>
            <a:ext cx="4651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水</a:t>
            </a:r>
            <a:endParaRPr lang="en-US" altLang="zh-TW" sz="2000">
              <a:latin typeface="Arial" charset="0"/>
            </a:endParaRPr>
          </a:p>
        </p:txBody>
      </p:sp>
      <p:cxnSp>
        <p:nvCxnSpPr>
          <p:cNvPr id="12" name="直線接點 11"/>
          <p:cNvCxnSpPr/>
          <p:nvPr/>
        </p:nvCxnSpPr>
        <p:spPr bwMode="auto">
          <a:xfrm>
            <a:off x="1112589" y="3963714"/>
            <a:ext cx="555625"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3" name="直線接點 12"/>
          <p:cNvCxnSpPr/>
          <p:nvPr/>
        </p:nvCxnSpPr>
        <p:spPr bwMode="auto">
          <a:xfrm>
            <a:off x="7940426" y="3365227"/>
            <a:ext cx="360363"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5" name="直線接點 14"/>
          <p:cNvCxnSpPr/>
          <p:nvPr/>
        </p:nvCxnSpPr>
        <p:spPr bwMode="auto">
          <a:xfrm>
            <a:off x="3270001" y="3220764"/>
            <a:ext cx="900113" cy="33655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6" name="直線接點 15"/>
          <p:cNvCxnSpPr/>
          <p:nvPr/>
        </p:nvCxnSpPr>
        <p:spPr bwMode="auto">
          <a:xfrm>
            <a:off x="5562351" y="3763689"/>
            <a:ext cx="808038" cy="379413"/>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100997545"/>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192041" y="3212976"/>
            <a:ext cx="2604095" cy="641350"/>
          </a:xfrm>
          <a:prstGeom prst="rect">
            <a:avLst/>
          </a:prstGeom>
          <a:solidFill>
            <a:schemeClr val="bg1">
              <a:alpha val="0"/>
            </a:schemeClr>
          </a:solidFill>
          <a:ln>
            <a:noFill/>
          </a:ln>
          <a:effectLst/>
          <a:extLst/>
        </p:spPr>
        <p:txBody>
          <a:bodyPr wrap="square">
            <a:spAutoFit/>
          </a:bodyPr>
          <a:lstStyle/>
          <a:p>
            <a:pPr eaLnBrk="1" fontAlgn="auto" hangingPunct="1">
              <a:spcBef>
                <a:spcPts val="0"/>
              </a:spcBef>
              <a:spcAft>
                <a:spcPts val="0"/>
              </a:spcAft>
              <a:defRPr/>
            </a:pPr>
            <a:r>
              <a:rPr kumimoji="0" lang="zh-HK" altLang="en-US" sz="3600" b="1" dirty="0">
                <a:solidFill>
                  <a:srgbClr val="0033CC"/>
                </a:solidFill>
                <a:latin typeface="Arial" panose="020B0604020202020204" pitchFamily="34" charset="0"/>
                <a:ea typeface="+mn-ea"/>
                <a:cs typeface="Arial" panose="020B0604020202020204" pitchFamily="34" charset="0"/>
              </a:rPr>
              <a:t>溶液的濃度</a:t>
            </a:r>
            <a:endParaRPr kumimoji="0" lang="en-US" altLang="zh-TW" sz="3600" b="1" dirty="0">
              <a:solidFill>
                <a:srgbClr val="0033CC"/>
              </a:solidFill>
              <a:latin typeface="Arial" panose="020B0604020202020204" pitchFamily="34" charset="0"/>
              <a:ea typeface="+mn-ea"/>
              <a:cs typeface="Arial" panose="020B0604020202020204" pitchFamily="34" charset="0"/>
            </a:endParaRPr>
          </a:p>
        </p:txBody>
      </p:sp>
      <p:sp>
        <p:nvSpPr>
          <p:cNvPr id="12" name="Rectangle 3"/>
          <p:cNvSpPr>
            <a:spLocks noChangeArrowheads="1"/>
          </p:cNvSpPr>
          <p:nvPr/>
        </p:nvSpPr>
        <p:spPr bwMode="auto">
          <a:xfrm>
            <a:off x="3275856" y="1844824"/>
            <a:ext cx="2305050" cy="769938"/>
          </a:xfrm>
          <a:prstGeom prst="rect">
            <a:avLst/>
          </a:prstGeom>
          <a:solidFill>
            <a:srgbClr val="0033CC"/>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latin typeface="Arial" panose="020B0604020202020204" pitchFamily="34" charset="0"/>
                <a:ea typeface="新細明體" pitchFamily="18" charset="-120"/>
                <a:cs typeface="Arial" panose="020B0604020202020204" pitchFamily="34" charset="0"/>
              </a:rPr>
              <a:t>第 </a:t>
            </a:r>
            <a:r>
              <a:rPr lang="en-US" altLang="zh-TW" sz="4400" b="1" dirty="0">
                <a:solidFill>
                  <a:schemeClr val="bg1"/>
                </a:solidFill>
                <a:effectLst>
                  <a:outerShdw blurRad="38100" dist="38100" dir="2700000" algn="tl">
                    <a:srgbClr val="000000"/>
                  </a:outerShdw>
                </a:effectLst>
                <a:latin typeface="Arial" panose="020B0604020202020204" pitchFamily="34" charset="0"/>
                <a:ea typeface="新細明體" pitchFamily="18" charset="-120"/>
                <a:cs typeface="Arial" panose="020B0604020202020204" pitchFamily="34" charset="0"/>
              </a:rPr>
              <a:t>15</a:t>
            </a:r>
            <a:r>
              <a:rPr lang="en-US" altLang="zh-TW" sz="4400" b="1" dirty="0">
                <a:solidFill>
                  <a:srgbClr val="FFFF00"/>
                </a:solidFill>
                <a:effectLst>
                  <a:outerShdw blurRad="38100" dist="38100" dir="2700000" algn="tl">
                    <a:srgbClr val="000000"/>
                  </a:outerShdw>
                </a:effectLst>
                <a:latin typeface="Arial" panose="020B0604020202020204" pitchFamily="34" charset="0"/>
                <a:ea typeface="新細明體" pitchFamily="18" charset="-120"/>
                <a:cs typeface="Arial" panose="020B0604020202020204" pitchFamily="34" charset="0"/>
              </a:rPr>
              <a:t> </a:t>
            </a:r>
            <a:r>
              <a:rPr lang="zh-TW" altLang="en-US" sz="4400" b="1" dirty="0">
                <a:solidFill>
                  <a:srgbClr val="FFFF00"/>
                </a:solidFill>
                <a:effectLst>
                  <a:outerShdw blurRad="38100" dist="38100" dir="2700000" algn="tl">
                    <a:srgbClr val="000000"/>
                  </a:outerShdw>
                </a:effectLst>
                <a:latin typeface="Arial" panose="020B0604020202020204" pitchFamily="34" charset="0"/>
                <a:ea typeface="新細明體" pitchFamily="18" charset="-120"/>
                <a:cs typeface="Arial" panose="020B0604020202020204" pitchFamily="34" charset="0"/>
              </a:rPr>
              <a:t>章</a:t>
            </a:r>
            <a:endParaRPr kumimoji="0" lang="en-US" altLang="zh-TW"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65520874"/>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5"/>
          <p:cNvSpPr>
            <a:spLocks noChangeArrowheads="1"/>
          </p:cNvSpPr>
          <p:nvPr/>
        </p:nvSpPr>
        <p:spPr bwMode="auto">
          <a:xfrm>
            <a:off x="61912" y="688975"/>
            <a:ext cx="9082088" cy="56938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898525" indent="-8985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eaLnBrk="1" hangingPunct="1"/>
            <a:r>
              <a:rPr kumimoji="0" lang="zh-HK" altLang="en-US" sz="3100" b="1" dirty="0" smtClean="0">
                <a:solidFill>
                  <a:srgbClr val="0033CC"/>
                </a:solidFill>
                <a:latin typeface="Arial" charset="0"/>
                <a:cs typeface="Arial" charset="0"/>
              </a:rPr>
              <a:t>以</a:t>
            </a:r>
            <a:r>
              <a:rPr kumimoji="0" lang="zh-HK" altLang="zh-TW" sz="3100" b="1" dirty="0" smtClean="0">
                <a:solidFill>
                  <a:srgbClr val="0033CC"/>
                </a:solidFill>
                <a:latin typeface="Arial" charset="0"/>
                <a:cs typeface="Arial" charset="0"/>
              </a:rPr>
              <a:t> </a:t>
            </a:r>
            <a:r>
              <a:rPr kumimoji="0" lang="en-US" altLang="zh-HK" sz="3100" b="1" dirty="0">
                <a:solidFill>
                  <a:srgbClr val="0033CC"/>
                </a:solidFill>
                <a:latin typeface="Arial" charset="0"/>
                <a:cs typeface="Arial" charset="0"/>
              </a:rPr>
              <a:t>g </a:t>
            </a:r>
            <a:r>
              <a:rPr kumimoji="0" lang="en-US" altLang="zh-HK" sz="3100" b="1" dirty="0" err="1">
                <a:solidFill>
                  <a:srgbClr val="0033CC"/>
                </a:solidFill>
                <a:latin typeface="Arial" charset="0"/>
                <a:cs typeface="Arial" charset="0"/>
              </a:rPr>
              <a:t>dm</a:t>
            </a:r>
            <a:r>
              <a:rPr lang="en-US" altLang="zh-HK" sz="3100" b="1" baseline="30000" dirty="0">
                <a:solidFill>
                  <a:srgbClr val="0033CC"/>
                </a:solidFill>
                <a:latin typeface="Arial" charset="0"/>
                <a:cs typeface="Arial" charset="0"/>
              </a:rPr>
              <a:t>–3</a:t>
            </a:r>
            <a:r>
              <a:rPr lang="en-US" altLang="zh-TW" sz="3100" b="1" baseline="30000" dirty="0">
                <a:solidFill>
                  <a:srgbClr val="0033CC"/>
                </a:solidFill>
                <a:latin typeface="Arial" charset="0"/>
                <a:cs typeface="Arial" charset="0"/>
              </a:rPr>
              <a:t> </a:t>
            </a:r>
            <a:r>
              <a:rPr kumimoji="0" lang="zh-HK" altLang="en-US" sz="3100" b="1" dirty="0">
                <a:solidFill>
                  <a:srgbClr val="0033CC"/>
                </a:solidFill>
                <a:latin typeface="Arial" charset="0"/>
                <a:cs typeface="Arial" charset="0"/>
              </a:rPr>
              <a:t>和</a:t>
            </a:r>
            <a:r>
              <a:rPr kumimoji="0" lang="zh-HK" altLang="zh-TW" sz="3100" b="1" dirty="0">
                <a:solidFill>
                  <a:srgbClr val="0033CC"/>
                </a:solidFill>
                <a:latin typeface="Arial" charset="0"/>
                <a:cs typeface="Arial" charset="0"/>
              </a:rPr>
              <a:t> </a:t>
            </a:r>
            <a:r>
              <a:rPr kumimoji="0" lang="en-US" altLang="zh-HK" sz="3100" b="1" dirty="0" err="1">
                <a:solidFill>
                  <a:srgbClr val="0033CC"/>
                </a:solidFill>
                <a:latin typeface="Arial" charset="0"/>
                <a:cs typeface="Arial" charset="0"/>
              </a:rPr>
              <a:t>mol</a:t>
            </a:r>
            <a:r>
              <a:rPr kumimoji="0" lang="en-US" altLang="zh-HK" sz="3100" b="1" dirty="0">
                <a:solidFill>
                  <a:srgbClr val="0033CC"/>
                </a:solidFill>
                <a:latin typeface="Arial" charset="0"/>
                <a:cs typeface="Arial" charset="0"/>
              </a:rPr>
              <a:t> </a:t>
            </a:r>
            <a:r>
              <a:rPr kumimoji="0" lang="en-US" altLang="zh-HK" sz="3100" b="1" dirty="0" err="1">
                <a:solidFill>
                  <a:srgbClr val="0033CC"/>
                </a:solidFill>
                <a:latin typeface="Arial" charset="0"/>
                <a:cs typeface="Arial" charset="0"/>
              </a:rPr>
              <a:t>dm</a:t>
            </a:r>
            <a:r>
              <a:rPr lang="en-US" altLang="zh-HK" sz="3100" b="1" baseline="30000" dirty="0">
                <a:solidFill>
                  <a:srgbClr val="0033CC"/>
                </a:solidFill>
                <a:latin typeface="Arial" charset="0"/>
                <a:cs typeface="Arial" charset="0"/>
              </a:rPr>
              <a:t>–3</a:t>
            </a:r>
            <a:r>
              <a:rPr kumimoji="0" lang="en-US" altLang="zh-HK" sz="3100" b="1" dirty="0">
                <a:solidFill>
                  <a:srgbClr val="0033CC"/>
                </a:solidFill>
                <a:latin typeface="Arial" charset="0"/>
                <a:cs typeface="Arial" charset="0"/>
              </a:rPr>
              <a:t> (</a:t>
            </a:r>
            <a:r>
              <a:rPr kumimoji="0" lang="zh-HK" altLang="en-US" sz="3100" b="1" dirty="0">
                <a:solidFill>
                  <a:srgbClr val="0033CC"/>
                </a:solidFill>
                <a:latin typeface="Arial" charset="0"/>
                <a:cs typeface="Arial" charset="0"/>
              </a:rPr>
              <a:t>摩爾濃度</a:t>
            </a:r>
            <a:r>
              <a:rPr kumimoji="0" lang="en-US" altLang="zh-HK" sz="3100" b="1" dirty="0">
                <a:solidFill>
                  <a:srgbClr val="0033CC"/>
                </a:solidFill>
                <a:latin typeface="Arial" charset="0"/>
                <a:cs typeface="Arial" charset="0"/>
              </a:rPr>
              <a:t>) </a:t>
            </a:r>
            <a:r>
              <a:rPr kumimoji="0" lang="zh-HK" altLang="en-US" sz="3100" b="1" dirty="0">
                <a:solidFill>
                  <a:srgbClr val="0033CC"/>
                </a:solidFill>
                <a:latin typeface="Arial" charset="0"/>
                <a:cs typeface="Arial" charset="0"/>
              </a:rPr>
              <a:t>表示溶液的濃度</a:t>
            </a:r>
            <a:endParaRPr kumimoji="0" lang="en-US" altLang="zh-TW" sz="3100" b="1" dirty="0">
              <a:solidFill>
                <a:srgbClr val="0033CC"/>
              </a:solidFill>
              <a:latin typeface="Arial" charset="0"/>
              <a:cs typeface="Arial" charset="0"/>
            </a:endParaRPr>
          </a:p>
        </p:txBody>
      </p:sp>
      <p:sp>
        <p:nvSpPr>
          <p:cNvPr id="6" name="Rectangle 38"/>
          <p:cNvSpPr>
            <a:spLocks noChangeArrowheads="1"/>
          </p:cNvSpPr>
          <p:nvPr/>
        </p:nvSpPr>
        <p:spPr bwMode="auto">
          <a:xfrm>
            <a:off x="251520" y="2060848"/>
            <a:ext cx="9080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溶液的</a:t>
            </a:r>
            <a:r>
              <a:rPr lang="zh-TW" altLang="en-US" sz="2800" b="1">
                <a:solidFill>
                  <a:srgbClr val="3399FF"/>
                </a:solidFill>
              </a:rPr>
              <a:t>濃度</a:t>
            </a:r>
            <a:r>
              <a:rPr lang="zh-TW" altLang="en-US" sz="2800"/>
              <a:t>是指</a:t>
            </a:r>
            <a:r>
              <a:rPr lang="zh-TW" altLang="en-US" sz="2800" b="1"/>
              <a:t>每一單位體積溶液</a:t>
            </a:r>
            <a:r>
              <a:rPr lang="zh-TW" altLang="en-US" sz="2800"/>
              <a:t>所含的</a:t>
            </a:r>
            <a:r>
              <a:rPr lang="zh-TW" altLang="en-US" sz="2800" b="1"/>
              <a:t>溶質分量</a:t>
            </a:r>
            <a:r>
              <a:rPr lang="zh-TW" altLang="en-US" sz="2800"/>
              <a:t>。</a:t>
            </a:r>
            <a:endParaRPr lang="en-US" altLang="zh-TW" sz="2800">
              <a:latin typeface="Arial" charset="0"/>
            </a:endParaRPr>
          </a:p>
        </p:txBody>
      </p:sp>
      <p:sp>
        <p:nvSpPr>
          <p:cNvPr id="9" name="Rectangle 38"/>
          <p:cNvSpPr>
            <a:spLocks noChangeArrowheads="1"/>
          </p:cNvSpPr>
          <p:nvPr/>
        </p:nvSpPr>
        <p:spPr bwMode="auto">
          <a:xfrm>
            <a:off x="259457" y="3111029"/>
            <a:ext cx="86407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t>溶液的濃度</a:t>
            </a:r>
            <a:r>
              <a:rPr lang="zh-TW" altLang="en-US" sz="2800"/>
              <a:t>可用以下兩個單位來表示：</a:t>
            </a:r>
            <a:endParaRPr lang="en-US" altLang="zh-TW" sz="2800">
              <a:latin typeface="Arial" charset="0"/>
            </a:endParaRPr>
          </a:p>
        </p:txBody>
      </p:sp>
      <p:sp>
        <p:nvSpPr>
          <p:cNvPr id="8" name="Rectangle 40"/>
          <p:cNvSpPr>
            <a:spLocks noChangeArrowheads="1"/>
          </p:cNvSpPr>
          <p:nvPr/>
        </p:nvSpPr>
        <p:spPr bwMode="auto">
          <a:xfrm>
            <a:off x="764282" y="4012729"/>
            <a:ext cx="80883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en-US" altLang="zh-HK" sz="2800">
                <a:latin typeface="Arial" charset="0"/>
                <a:cs typeface="Arial" charset="0"/>
              </a:rPr>
              <a:t>g dm</a:t>
            </a:r>
            <a:r>
              <a:rPr lang="en-US" altLang="zh-HK" sz="2800" baseline="30000">
                <a:latin typeface="Arial" charset="0"/>
                <a:cs typeface="Arial" charset="0"/>
              </a:rPr>
              <a:t>–3</a:t>
            </a:r>
            <a:r>
              <a:rPr lang="zh-TW" altLang="en-US" sz="2800">
                <a:latin typeface="Arial" charset="0"/>
              </a:rPr>
              <a:t>；</a:t>
            </a:r>
            <a:endParaRPr lang="en-US" altLang="zh-TW" sz="2800">
              <a:latin typeface="Arial" charset="0"/>
            </a:endParaRPr>
          </a:p>
        </p:txBody>
      </p:sp>
      <p:sp>
        <p:nvSpPr>
          <p:cNvPr id="11" name="Rectangle 40"/>
          <p:cNvSpPr>
            <a:spLocks noChangeArrowheads="1"/>
          </p:cNvSpPr>
          <p:nvPr/>
        </p:nvSpPr>
        <p:spPr bwMode="auto">
          <a:xfrm>
            <a:off x="764282" y="4725144"/>
            <a:ext cx="80883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en-US" altLang="zh-HK" sz="2800" dirty="0" err="1">
                <a:latin typeface="Arial" charset="0"/>
                <a:cs typeface="Arial" charset="0"/>
              </a:rPr>
              <a:t>mol</a:t>
            </a:r>
            <a:r>
              <a:rPr kumimoji="0" lang="en-US" altLang="zh-HK" sz="2800" dirty="0">
                <a:latin typeface="Arial" charset="0"/>
                <a:cs typeface="Arial" charset="0"/>
              </a:rPr>
              <a:t> </a:t>
            </a:r>
            <a:r>
              <a:rPr kumimoji="0" lang="en-US" altLang="zh-HK" sz="2800" dirty="0" err="1">
                <a:latin typeface="Arial" charset="0"/>
                <a:cs typeface="Arial" charset="0"/>
              </a:rPr>
              <a:t>dm</a:t>
            </a:r>
            <a:r>
              <a:rPr lang="en-US" altLang="zh-HK" sz="2800" baseline="30000" dirty="0">
                <a:latin typeface="Arial" charset="0"/>
                <a:cs typeface="Arial" charset="0"/>
              </a:rPr>
              <a:t>–3</a:t>
            </a:r>
            <a:r>
              <a:rPr lang="zh-TW" altLang="en-US" sz="2800" dirty="0">
                <a:latin typeface="Arial" charset="0"/>
              </a:rPr>
              <a:t> 。</a:t>
            </a:r>
            <a:endParaRPr lang="en-US" altLang="zh-TW" sz="2800" dirty="0">
              <a:latin typeface="Arial" charset="0"/>
            </a:endParaRPr>
          </a:p>
        </p:txBody>
      </p:sp>
    </p:spTree>
    <p:extLst>
      <p:ext uri="{BB962C8B-B14F-4D97-AF65-F5344CB8AC3E}">
        <p14:creationId xmlns:p14="http://schemas.microsoft.com/office/powerpoint/2010/main" val="341779263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9" name="Picture 18"/>
          <p:cNvPicPr>
            <a:picLocks noChangeAspect="1" noChangeArrowheads="1"/>
          </p:cNvPicPr>
          <p:nvPr/>
        </p:nvPicPr>
        <p:blipFill>
          <a:blip r:embed="rId2">
            <a:extLst>
              <a:ext uri="{28A0092B-C50C-407E-A947-70E740481C1C}">
                <a14:useLocalDpi xmlns:a14="http://schemas.microsoft.com/office/drawing/2010/main" val="0"/>
              </a:ext>
            </a:extLst>
          </a:blip>
          <a:srcRect l="4362" t="24905" r="5551" b="24251"/>
          <a:stretch>
            <a:fillRect/>
          </a:stretch>
        </p:blipFill>
        <p:spPr bwMode="auto">
          <a:xfrm>
            <a:off x="1475656" y="3100734"/>
            <a:ext cx="6318250" cy="2363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0181" name="文字方塊 10"/>
          <p:cNvSpPr txBox="1">
            <a:spLocks noChangeArrowheads="1"/>
          </p:cNvSpPr>
          <p:nvPr/>
        </p:nvSpPr>
        <p:spPr bwMode="auto">
          <a:xfrm>
            <a:off x="5003081" y="4859684"/>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鋅</a:t>
            </a:r>
          </a:p>
        </p:txBody>
      </p:sp>
      <p:sp>
        <p:nvSpPr>
          <p:cNvPr id="50182" name="文字方塊 11"/>
          <p:cNvSpPr txBox="1">
            <a:spLocks noChangeArrowheads="1"/>
          </p:cNvSpPr>
          <p:nvPr/>
        </p:nvSpPr>
        <p:spPr bwMode="auto">
          <a:xfrm>
            <a:off x="6361981" y="4900959"/>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銀</a:t>
            </a:r>
          </a:p>
        </p:txBody>
      </p:sp>
      <p:sp>
        <p:nvSpPr>
          <p:cNvPr id="50183" name="文字方塊 12"/>
          <p:cNvSpPr txBox="1">
            <a:spLocks noChangeArrowheads="1"/>
          </p:cNvSpPr>
          <p:nvPr/>
        </p:nvSpPr>
        <p:spPr bwMode="auto">
          <a:xfrm>
            <a:off x="3563219" y="4900959"/>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銅</a:t>
            </a:r>
          </a:p>
        </p:txBody>
      </p:sp>
      <p:sp>
        <p:nvSpPr>
          <p:cNvPr id="50184" name="文字方塊 13"/>
          <p:cNvSpPr txBox="1">
            <a:spLocks noChangeArrowheads="1"/>
          </p:cNvSpPr>
          <p:nvPr/>
        </p:nvSpPr>
        <p:spPr bwMode="auto">
          <a:xfrm>
            <a:off x="2123356" y="4927947"/>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鐵</a:t>
            </a:r>
          </a:p>
        </p:txBody>
      </p:sp>
      <p:sp>
        <p:nvSpPr>
          <p:cNvPr id="50188" name="Rectangle 6"/>
          <p:cNvSpPr>
            <a:spLocks noChangeArrowheads="1"/>
          </p:cNvSpPr>
          <p:nvPr/>
        </p:nvSpPr>
        <p:spPr bwMode="auto">
          <a:xfrm>
            <a:off x="503932" y="850676"/>
            <a:ext cx="8064500" cy="1006475"/>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3"/>
              </a:buBlip>
            </a:pPr>
            <a:r>
              <a:rPr lang="zh-TW" altLang="en-US" b="0"/>
              <a:t>位於周期表中第 </a:t>
            </a:r>
            <a:r>
              <a:rPr lang="en-US" altLang="zh-TW" b="0"/>
              <a:t>II </a:t>
            </a:r>
            <a:r>
              <a:rPr lang="zh-TW" altLang="en-US" b="0"/>
              <a:t>和第 </a:t>
            </a:r>
            <a:r>
              <a:rPr lang="en-US" altLang="zh-TW" b="0"/>
              <a:t>III </a:t>
            </a:r>
            <a:r>
              <a:rPr lang="zh-TW" altLang="en-US" b="0"/>
              <a:t>族之間的元素統稱為</a:t>
            </a:r>
            <a:r>
              <a:rPr lang="zh-TW" altLang="en-US" sz="3200">
                <a:solidFill>
                  <a:srgbClr val="3399FF"/>
                </a:solidFill>
              </a:rPr>
              <a:t>過渡元素</a:t>
            </a:r>
            <a:r>
              <a:rPr lang="zh-TW" altLang="en-US">
                <a:solidFill>
                  <a:srgbClr val="3399FF"/>
                </a:solidFill>
              </a:rPr>
              <a:t> </a:t>
            </a:r>
            <a:r>
              <a:rPr lang="en-US" altLang="zh-TW" b="0"/>
              <a:t>(</a:t>
            </a:r>
            <a:r>
              <a:rPr lang="zh-TW" altLang="en-US" b="0"/>
              <a:t>或 </a:t>
            </a:r>
            <a:r>
              <a:rPr lang="zh-TW" altLang="en-US" sz="3200">
                <a:solidFill>
                  <a:srgbClr val="3399FF"/>
                </a:solidFill>
              </a:rPr>
              <a:t>過渡性金屬</a:t>
            </a:r>
            <a:r>
              <a:rPr lang="en-US" altLang="zh-TW" b="0"/>
              <a:t>)</a:t>
            </a:r>
            <a:r>
              <a:rPr lang="zh-TW" altLang="en-US" b="0"/>
              <a:t> 。</a:t>
            </a:r>
            <a:endParaRPr lang="en-US" altLang="zh-TW" b="0"/>
          </a:p>
        </p:txBody>
      </p:sp>
      <p:sp>
        <p:nvSpPr>
          <p:cNvPr id="19" name="Rectangle 11"/>
          <p:cNvSpPr>
            <a:spLocks noChangeArrowheads="1"/>
          </p:cNvSpPr>
          <p:nvPr/>
        </p:nvSpPr>
        <p:spPr bwMode="auto">
          <a:xfrm>
            <a:off x="503932" y="2217514"/>
            <a:ext cx="8964612" cy="519112"/>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3"/>
              </a:buBlip>
            </a:pPr>
            <a:r>
              <a:rPr lang="zh-TW" altLang="en-US" b="0"/>
              <a:t>例如：鐵 </a:t>
            </a:r>
            <a:r>
              <a:rPr lang="en-US" altLang="zh-TW" b="0"/>
              <a:t>(Fe) </a:t>
            </a:r>
            <a:r>
              <a:rPr lang="zh-TW" altLang="en-US" b="0"/>
              <a:t>和 銅 </a:t>
            </a:r>
            <a:r>
              <a:rPr lang="en-US" altLang="zh-TW" b="0"/>
              <a:t>(Cu)</a:t>
            </a:r>
          </a:p>
        </p:txBody>
      </p:sp>
    </p:spTree>
    <p:extLst>
      <p:ext uri="{BB962C8B-B14F-4D97-AF65-F5344CB8AC3E}">
        <p14:creationId xmlns:p14="http://schemas.microsoft.com/office/powerpoint/2010/main" val="4220592564"/>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79388" y="361032"/>
            <a:ext cx="8713787"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3100" b="1">
                <a:solidFill>
                  <a:srgbClr val="CC0000"/>
                </a:solidFill>
                <a:cs typeface="Arial" charset="0"/>
              </a:rPr>
              <a:t>以</a:t>
            </a:r>
            <a:r>
              <a:rPr lang="zh-HK" altLang="zh-TW" sz="3100" b="1">
                <a:solidFill>
                  <a:srgbClr val="CC0000"/>
                </a:solidFill>
                <a:cs typeface="Arial" charset="0"/>
              </a:rPr>
              <a:t> </a:t>
            </a:r>
            <a:r>
              <a:rPr kumimoji="0" lang="en-US" altLang="zh-HK" sz="3100" b="1">
                <a:solidFill>
                  <a:srgbClr val="CC0000"/>
                </a:solidFill>
                <a:cs typeface="Arial" charset="0"/>
              </a:rPr>
              <a:t>g dm</a:t>
            </a:r>
            <a:r>
              <a:rPr lang="en-US" altLang="zh-HK" sz="3100" b="1" baseline="30000">
                <a:solidFill>
                  <a:srgbClr val="CC0000"/>
                </a:solidFill>
                <a:cs typeface="Arial" charset="0"/>
              </a:rPr>
              <a:t>–3</a:t>
            </a:r>
            <a:r>
              <a:rPr lang="en-US" altLang="zh-TW" sz="3100" b="1" baseline="30000">
                <a:solidFill>
                  <a:srgbClr val="CC0000"/>
                </a:solidFill>
                <a:cs typeface="Arial" charset="0"/>
              </a:rPr>
              <a:t> </a:t>
            </a:r>
            <a:r>
              <a:rPr lang="zh-HK" altLang="en-US" sz="3100" b="1">
                <a:solidFill>
                  <a:srgbClr val="CC0000"/>
                </a:solidFill>
                <a:cs typeface="Arial" charset="0"/>
              </a:rPr>
              <a:t>表示溶液的濃度</a:t>
            </a:r>
            <a:endParaRPr kumimoji="0" lang="en-US" altLang="zh-TW" sz="3100" b="1">
              <a:solidFill>
                <a:srgbClr val="CC0000"/>
              </a:solidFill>
              <a:cs typeface="Arial" charset="0"/>
            </a:endParaRPr>
          </a:p>
        </p:txBody>
      </p:sp>
      <p:sp>
        <p:nvSpPr>
          <p:cNvPr id="28675" name="AutoShape 17"/>
          <p:cNvSpPr>
            <a:spLocks noChangeArrowheads="1"/>
          </p:cNvSpPr>
          <p:nvPr/>
        </p:nvSpPr>
        <p:spPr bwMode="auto">
          <a:xfrm>
            <a:off x="968573" y="4149080"/>
            <a:ext cx="7635875" cy="148590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28676" name="Text Box 18"/>
          <p:cNvSpPr txBox="1">
            <a:spLocks noChangeArrowheads="1"/>
          </p:cNvSpPr>
          <p:nvPr/>
        </p:nvSpPr>
        <p:spPr bwMode="auto">
          <a:xfrm>
            <a:off x="970160" y="4571355"/>
            <a:ext cx="42687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HK" altLang="en-US" sz="3200" b="1">
                <a:solidFill>
                  <a:srgbClr val="FF0000"/>
                </a:solidFill>
              </a:rPr>
              <a:t>溶液的濃度</a:t>
            </a:r>
            <a:r>
              <a:rPr lang="zh-TW" altLang="en-US" sz="3200"/>
              <a:t> </a:t>
            </a:r>
            <a:r>
              <a:rPr lang="en-US" altLang="zh-TW" sz="3200" b="1">
                <a:solidFill>
                  <a:srgbClr val="00B0F0"/>
                </a:solidFill>
                <a:latin typeface="Arial" charset="0"/>
                <a:cs typeface="Arial" charset="0"/>
              </a:rPr>
              <a:t>(</a:t>
            </a:r>
            <a:r>
              <a:rPr kumimoji="0" lang="en-US" altLang="zh-HK" sz="3200" b="1">
                <a:solidFill>
                  <a:srgbClr val="00B0F0"/>
                </a:solidFill>
                <a:latin typeface="Arial" charset="0"/>
                <a:cs typeface="Arial" charset="0"/>
              </a:rPr>
              <a:t>g dm</a:t>
            </a:r>
            <a:r>
              <a:rPr lang="en-US" altLang="zh-HK" sz="3200" b="1" baseline="30000">
                <a:solidFill>
                  <a:srgbClr val="00B0F0"/>
                </a:solidFill>
                <a:latin typeface="Arial" charset="0"/>
                <a:cs typeface="Arial" charset="0"/>
              </a:rPr>
              <a:t>–3</a:t>
            </a:r>
            <a:r>
              <a:rPr kumimoji="0" lang="en-US" altLang="en-US" sz="3200" b="1">
                <a:solidFill>
                  <a:srgbClr val="00B0F0"/>
                </a:solidFill>
                <a:latin typeface="Arial" charset="0"/>
                <a:cs typeface="Arial" charset="0"/>
              </a:rPr>
              <a:t>)</a:t>
            </a:r>
            <a:r>
              <a:rPr kumimoji="0" lang="en-US" altLang="en-US" sz="3200">
                <a:solidFill>
                  <a:srgbClr val="00B0F0"/>
                </a:solidFill>
                <a:latin typeface="Arial" charset="0"/>
                <a:cs typeface="Arial" charset="0"/>
              </a:rPr>
              <a:t> </a:t>
            </a:r>
            <a:r>
              <a:rPr lang="en-US" altLang="zh-HK" sz="3200"/>
              <a:t>=</a:t>
            </a:r>
            <a:endParaRPr lang="en-US" altLang="zh-TW" sz="3200"/>
          </a:p>
        </p:txBody>
      </p:sp>
      <p:sp>
        <p:nvSpPr>
          <p:cNvPr id="34" name="Text Box 11"/>
          <p:cNvSpPr txBox="1">
            <a:spLocks noChangeArrowheads="1"/>
          </p:cNvSpPr>
          <p:nvPr/>
        </p:nvSpPr>
        <p:spPr bwMode="auto">
          <a:xfrm>
            <a:off x="945207" y="2996952"/>
            <a:ext cx="5657850" cy="528638"/>
          </a:xfrm>
          <a:prstGeom prst="rect">
            <a:avLst/>
          </a:prstGeom>
          <a:solidFill>
            <a:srgbClr val="FFFF00"/>
          </a:solidFill>
          <a:ln w="9525">
            <a:solidFill>
              <a:srgbClr val="FF99CC"/>
            </a:solidFill>
            <a:miter lim="800000"/>
            <a:headEnd/>
            <a:tailEnd/>
          </a:ln>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800">
                <a:solidFill>
                  <a:srgbClr val="000000"/>
                </a:solidFill>
                <a:latin typeface="Arial" charset="0"/>
                <a:cs typeface="Arial" charset="0"/>
              </a:rPr>
              <a:t>1 dm = 10 cm</a:t>
            </a:r>
            <a:r>
              <a:rPr lang="zh-TW" altLang="en-US" sz="2800">
                <a:solidFill>
                  <a:srgbClr val="000000"/>
                </a:solidFill>
                <a:latin typeface="Arial" charset="0"/>
                <a:cs typeface="Arial" charset="0"/>
              </a:rPr>
              <a:t>；</a:t>
            </a:r>
            <a:r>
              <a:rPr lang="en-US" altLang="zh-TW" sz="2800">
                <a:solidFill>
                  <a:srgbClr val="000000"/>
                </a:solidFill>
                <a:latin typeface="Arial" charset="0"/>
                <a:cs typeface="Arial" charset="0"/>
              </a:rPr>
              <a:t>1 dm</a:t>
            </a:r>
            <a:r>
              <a:rPr lang="en-US" altLang="zh-HK" sz="2800" baseline="30000">
                <a:latin typeface="Arial" charset="0"/>
                <a:ea typeface="Arial Unicode MS" pitchFamily="34" charset="-120"/>
                <a:cs typeface="Arial" charset="0"/>
              </a:rPr>
              <a:t>3</a:t>
            </a:r>
            <a:r>
              <a:rPr lang="en-US" altLang="zh-TW" sz="2800">
                <a:solidFill>
                  <a:srgbClr val="000000"/>
                </a:solidFill>
                <a:latin typeface="Arial" charset="0"/>
                <a:cs typeface="Arial" charset="0"/>
              </a:rPr>
              <a:t> = </a:t>
            </a:r>
            <a:r>
              <a:rPr lang="en-US" altLang="zh-TW" sz="2800">
                <a:latin typeface="Arial" charset="0"/>
                <a:ea typeface="Arial Unicode MS" pitchFamily="34" charset="-120"/>
                <a:cs typeface="Arial Unicode MS" pitchFamily="34" charset="-120"/>
              </a:rPr>
              <a:t>1000 cm</a:t>
            </a:r>
            <a:r>
              <a:rPr lang="en-US" altLang="zh-HK" sz="2800" baseline="30000">
                <a:latin typeface="Arial" charset="0"/>
                <a:ea typeface="Arial Unicode MS" pitchFamily="34" charset="-120"/>
                <a:cs typeface="Arial Unicode MS" pitchFamily="34" charset="-120"/>
              </a:rPr>
              <a:t>3</a:t>
            </a:r>
            <a:endParaRPr lang="en-US" altLang="zh-TW" sz="2800">
              <a:latin typeface="Arial" charset="0"/>
              <a:ea typeface="Arial Unicode MS" pitchFamily="34" charset="-120"/>
              <a:cs typeface="Arial Unicode MS" pitchFamily="34" charset="-120"/>
            </a:endParaRPr>
          </a:p>
        </p:txBody>
      </p:sp>
      <p:cxnSp>
        <p:nvCxnSpPr>
          <p:cNvPr id="3" name="直線接點 2"/>
          <p:cNvCxnSpPr/>
          <p:nvPr/>
        </p:nvCxnSpPr>
        <p:spPr>
          <a:xfrm>
            <a:off x="5178623" y="4869805"/>
            <a:ext cx="3306762" cy="1587"/>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6" name="Rectangle 38"/>
          <p:cNvSpPr>
            <a:spLocks noChangeArrowheads="1"/>
          </p:cNvSpPr>
          <p:nvPr/>
        </p:nvSpPr>
        <p:spPr bwMode="auto">
          <a:xfrm>
            <a:off x="260350" y="1520725"/>
            <a:ext cx="86407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dirty="0">
                <a:latin typeface="Arial" charset="0"/>
                <a:cs typeface="Arial" charset="0"/>
              </a:rPr>
              <a:t>溶液的濃度可用</a:t>
            </a:r>
            <a:r>
              <a:rPr lang="zh-HK" altLang="en-US" sz="2800" b="1" dirty="0">
                <a:latin typeface="Arial" charset="0"/>
                <a:cs typeface="Arial" charset="0"/>
              </a:rPr>
              <a:t>每立方分米 </a:t>
            </a:r>
            <a:r>
              <a:rPr lang="en-US" altLang="zh-HK" sz="2800" b="1" dirty="0">
                <a:latin typeface="Arial" charset="0"/>
                <a:cs typeface="Arial" charset="0"/>
              </a:rPr>
              <a:t>(dm</a:t>
            </a:r>
            <a:r>
              <a:rPr lang="en-US" altLang="zh-HK" sz="2800" b="1" baseline="30000" dirty="0">
                <a:latin typeface="Arial" charset="0"/>
                <a:cs typeface="Arial" charset="0"/>
              </a:rPr>
              <a:t>3</a:t>
            </a:r>
            <a:r>
              <a:rPr lang="en-US" altLang="zh-HK" sz="2800" b="1" dirty="0">
                <a:latin typeface="Arial" charset="0"/>
                <a:cs typeface="Arial" charset="0"/>
              </a:rPr>
              <a:t>) </a:t>
            </a:r>
            <a:r>
              <a:rPr lang="zh-HK" altLang="en-US" sz="2800" dirty="0">
                <a:latin typeface="Arial" charset="0"/>
                <a:cs typeface="Arial" charset="0"/>
              </a:rPr>
              <a:t>溶液所含溶質的</a:t>
            </a:r>
            <a:r>
              <a:rPr lang="zh-HK" altLang="en-US" sz="2800" b="1" dirty="0">
                <a:latin typeface="Arial" charset="0"/>
                <a:cs typeface="Arial" charset="0"/>
              </a:rPr>
              <a:t>質量 </a:t>
            </a:r>
            <a:r>
              <a:rPr lang="en-US" altLang="zh-HK" sz="2800" b="1" dirty="0">
                <a:latin typeface="Arial" charset="0"/>
                <a:cs typeface="Arial" charset="0"/>
              </a:rPr>
              <a:t>(</a:t>
            </a:r>
            <a:r>
              <a:rPr lang="zh-HK" altLang="en-US" sz="2800" b="1" dirty="0">
                <a:latin typeface="Arial" charset="0"/>
                <a:cs typeface="Arial" charset="0"/>
              </a:rPr>
              <a:t>以</a:t>
            </a:r>
            <a:r>
              <a:rPr lang="zh-HK" altLang="zh-TW" sz="2800" b="1" dirty="0">
                <a:latin typeface="Arial" charset="0"/>
                <a:cs typeface="Arial" charset="0"/>
              </a:rPr>
              <a:t> </a:t>
            </a:r>
            <a:r>
              <a:rPr lang="en-US" altLang="zh-HK" sz="2800" b="1" dirty="0">
                <a:latin typeface="Arial" charset="0"/>
                <a:cs typeface="Arial" charset="0"/>
              </a:rPr>
              <a:t>g</a:t>
            </a:r>
            <a:r>
              <a:rPr lang="en-US" altLang="zh-TW" sz="2800" b="1" dirty="0">
                <a:latin typeface="Arial" charset="0"/>
                <a:cs typeface="Arial" charset="0"/>
              </a:rPr>
              <a:t> </a:t>
            </a:r>
            <a:r>
              <a:rPr lang="zh-HK" altLang="en-US" sz="2800" b="1" dirty="0">
                <a:latin typeface="Arial" charset="0"/>
                <a:cs typeface="Arial" charset="0"/>
              </a:rPr>
              <a:t>作單位</a:t>
            </a:r>
            <a:r>
              <a:rPr lang="en-US" altLang="zh-HK" sz="2800" b="1" dirty="0">
                <a:latin typeface="Arial" charset="0"/>
                <a:cs typeface="Arial" charset="0"/>
              </a:rPr>
              <a:t>) </a:t>
            </a:r>
            <a:r>
              <a:rPr lang="zh-HK" altLang="en-US" sz="2800" dirty="0">
                <a:latin typeface="Arial" charset="0"/>
                <a:cs typeface="Arial" charset="0"/>
              </a:rPr>
              <a:t>來表示 </a:t>
            </a:r>
            <a:r>
              <a:rPr lang="en-US" altLang="zh-HK" sz="2800" dirty="0">
                <a:latin typeface="Arial" charset="0"/>
                <a:cs typeface="Arial" charset="0"/>
              </a:rPr>
              <a:t>(g </a:t>
            </a:r>
            <a:r>
              <a:rPr lang="en-US" altLang="zh-HK" sz="2800" dirty="0" err="1">
                <a:latin typeface="Arial" charset="0"/>
                <a:cs typeface="Arial" charset="0"/>
              </a:rPr>
              <a:t>dm</a:t>
            </a:r>
            <a:r>
              <a:rPr lang="en-US" altLang="zh-HK" sz="2800" baseline="30000" dirty="0">
                <a:latin typeface="Arial" charset="0"/>
                <a:cs typeface="Arial" charset="0"/>
              </a:rPr>
              <a:t>–3</a:t>
            </a:r>
            <a:r>
              <a:rPr lang="en-US" altLang="zh-HK" sz="2800" dirty="0">
                <a:latin typeface="Arial" charset="0"/>
                <a:cs typeface="Arial" charset="0"/>
              </a:rPr>
              <a:t>)</a:t>
            </a:r>
            <a:r>
              <a:rPr lang="zh-HK" altLang="en-US" sz="2800" dirty="0">
                <a:latin typeface="Arial" charset="0"/>
                <a:cs typeface="Arial" charset="0"/>
              </a:rPr>
              <a:t>。 </a:t>
            </a:r>
            <a:endParaRPr lang="en-US" altLang="zh-TW" sz="2800" dirty="0">
              <a:latin typeface="Arial" charset="0"/>
              <a:cs typeface="Arial" charset="0"/>
            </a:endParaRPr>
          </a:p>
        </p:txBody>
      </p:sp>
      <p:sp>
        <p:nvSpPr>
          <p:cNvPr id="28688" name="Text Box 18"/>
          <p:cNvSpPr txBox="1">
            <a:spLocks noChangeArrowheads="1"/>
          </p:cNvSpPr>
          <p:nvPr/>
        </p:nvSpPr>
        <p:spPr bwMode="auto">
          <a:xfrm>
            <a:off x="5359598" y="4269730"/>
            <a:ext cx="28860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HK" altLang="en-US" sz="3200" b="1">
                <a:solidFill>
                  <a:srgbClr val="FF0000"/>
                </a:solidFill>
              </a:rPr>
              <a:t>溶質的</a:t>
            </a:r>
            <a:r>
              <a:rPr lang="zh-TW" altLang="en-US" sz="3200" b="1">
                <a:solidFill>
                  <a:srgbClr val="FF0000"/>
                </a:solidFill>
              </a:rPr>
              <a:t>質量</a:t>
            </a:r>
            <a:r>
              <a:rPr lang="zh-TW" altLang="en-US" sz="3200" b="1"/>
              <a:t> </a:t>
            </a:r>
            <a:r>
              <a:rPr lang="en-US" altLang="zh-TW" sz="3200" b="1">
                <a:solidFill>
                  <a:srgbClr val="00B0F0"/>
                </a:solidFill>
                <a:latin typeface="Arial" charset="0"/>
                <a:cs typeface="Arial" charset="0"/>
              </a:rPr>
              <a:t>(g)</a:t>
            </a:r>
          </a:p>
        </p:txBody>
      </p:sp>
      <p:sp>
        <p:nvSpPr>
          <p:cNvPr id="28689" name="Text Box 18"/>
          <p:cNvSpPr txBox="1">
            <a:spLocks noChangeArrowheads="1"/>
          </p:cNvSpPr>
          <p:nvPr/>
        </p:nvSpPr>
        <p:spPr bwMode="auto">
          <a:xfrm>
            <a:off x="5238948" y="4930130"/>
            <a:ext cx="32464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HK" altLang="en-US" sz="3200" b="1">
                <a:solidFill>
                  <a:srgbClr val="FF0000"/>
                </a:solidFill>
              </a:rPr>
              <a:t>溶液的體積</a:t>
            </a:r>
            <a:r>
              <a:rPr lang="zh-TW" altLang="en-US" sz="3200" b="1"/>
              <a:t> </a:t>
            </a:r>
            <a:r>
              <a:rPr lang="en-US" altLang="zh-TW" sz="3200" b="1">
                <a:solidFill>
                  <a:srgbClr val="00B0F0"/>
                </a:solidFill>
                <a:latin typeface="Arial" charset="0"/>
                <a:cs typeface="Arial" charset="0"/>
              </a:rPr>
              <a:t>(dm</a:t>
            </a:r>
            <a:r>
              <a:rPr lang="en-US" altLang="zh-HK" sz="3200" b="1" baseline="30000">
                <a:solidFill>
                  <a:srgbClr val="00B0F0"/>
                </a:solidFill>
                <a:latin typeface="Arial" charset="0"/>
                <a:cs typeface="Arial" charset="0"/>
              </a:rPr>
              <a:t>3</a:t>
            </a:r>
            <a:r>
              <a:rPr lang="en-US" altLang="zh-TW" sz="3200" b="1">
                <a:solidFill>
                  <a:srgbClr val="00B0F0"/>
                </a:solidFill>
                <a:latin typeface="Arial" charset="0"/>
                <a:cs typeface="Arial" charset="0"/>
              </a:rPr>
              <a:t>)</a:t>
            </a:r>
          </a:p>
        </p:txBody>
      </p:sp>
    </p:spTree>
    <p:extLst>
      <p:ext uri="{BB962C8B-B14F-4D97-AF65-F5344CB8AC3E}">
        <p14:creationId xmlns:p14="http://schemas.microsoft.com/office/powerpoint/2010/main" val="686200613"/>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6"/>
          <p:cNvSpPr>
            <a:spLocks noChangeArrowheads="1"/>
          </p:cNvSpPr>
          <p:nvPr/>
        </p:nvSpPr>
        <p:spPr bwMode="auto">
          <a:xfrm>
            <a:off x="107504" y="273050"/>
            <a:ext cx="871378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3200" b="1">
                <a:solidFill>
                  <a:srgbClr val="CC0000"/>
                </a:solidFill>
                <a:cs typeface="Arial" charset="0"/>
              </a:rPr>
              <a:t>以</a:t>
            </a:r>
            <a:r>
              <a:rPr lang="zh-HK" altLang="zh-TW" sz="3200" b="1">
                <a:solidFill>
                  <a:srgbClr val="CC0000"/>
                </a:solidFill>
                <a:cs typeface="Arial" charset="0"/>
              </a:rPr>
              <a:t> </a:t>
            </a:r>
            <a:r>
              <a:rPr kumimoji="0" lang="en-US" altLang="zh-HK" sz="3200" b="1">
                <a:solidFill>
                  <a:srgbClr val="CC0000"/>
                </a:solidFill>
                <a:cs typeface="Arial" charset="0"/>
              </a:rPr>
              <a:t>mol dm</a:t>
            </a:r>
            <a:r>
              <a:rPr lang="en-US" altLang="zh-HK" sz="3200" b="1" baseline="30000">
                <a:solidFill>
                  <a:srgbClr val="CC0000"/>
                </a:solidFill>
                <a:cs typeface="Arial" charset="0"/>
              </a:rPr>
              <a:t>–3</a:t>
            </a:r>
            <a:r>
              <a:rPr lang="en-US" altLang="zh-TW" sz="3200" b="1" baseline="30000">
                <a:solidFill>
                  <a:srgbClr val="CC0000"/>
                </a:solidFill>
                <a:cs typeface="Arial" charset="0"/>
              </a:rPr>
              <a:t> </a:t>
            </a:r>
            <a:r>
              <a:rPr lang="zh-HK" altLang="en-US" sz="3200" b="1">
                <a:solidFill>
                  <a:srgbClr val="CC0000"/>
                </a:solidFill>
                <a:cs typeface="Arial" charset="0"/>
              </a:rPr>
              <a:t>表示溶液的濃度 </a:t>
            </a:r>
            <a:r>
              <a:rPr lang="en-US" altLang="zh-HK" sz="3200" b="1">
                <a:solidFill>
                  <a:srgbClr val="CC0000"/>
                </a:solidFill>
                <a:cs typeface="Arial" charset="0"/>
              </a:rPr>
              <a:t>(</a:t>
            </a:r>
            <a:r>
              <a:rPr lang="zh-HK" altLang="en-US" sz="3200" b="1">
                <a:solidFill>
                  <a:srgbClr val="CC0000"/>
                </a:solidFill>
                <a:cs typeface="Arial" charset="0"/>
              </a:rPr>
              <a:t>摩爾濃度</a:t>
            </a:r>
            <a:r>
              <a:rPr lang="en-US" altLang="zh-HK" sz="3200" b="1">
                <a:solidFill>
                  <a:srgbClr val="CC0000"/>
                </a:solidFill>
                <a:cs typeface="Arial" charset="0"/>
              </a:rPr>
              <a:t>)</a:t>
            </a:r>
            <a:endParaRPr kumimoji="0" lang="en-US" altLang="zh-TW" sz="3200" b="1">
              <a:solidFill>
                <a:srgbClr val="CC0000"/>
              </a:solidFill>
              <a:cs typeface="Arial" charset="0"/>
            </a:endParaRPr>
          </a:p>
        </p:txBody>
      </p:sp>
      <p:sp>
        <p:nvSpPr>
          <p:cNvPr id="8" name="Rectangle 38"/>
          <p:cNvSpPr>
            <a:spLocks noChangeArrowheads="1"/>
          </p:cNvSpPr>
          <p:nvPr/>
        </p:nvSpPr>
        <p:spPr bwMode="auto">
          <a:xfrm>
            <a:off x="110679" y="1296913"/>
            <a:ext cx="87106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latin typeface="Arial" charset="0"/>
                <a:cs typeface="Arial" charset="0"/>
              </a:rPr>
              <a:t>溶液的 </a:t>
            </a:r>
            <a:r>
              <a:rPr lang="zh-TW" altLang="en-US" sz="2800" b="1">
                <a:solidFill>
                  <a:srgbClr val="3399FF"/>
                </a:solidFill>
                <a:latin typeface="Arial" charset="0"/>
                <a:cs typeface="Arial" charset="0"/>
              </a:rPr>
              <a:t>摩爾濃度 </a:t>
            </a:r>
            <a:r>
              <a:rPr lang="zh-TW" altLang="en-US" sz="2800">
                <a:latin typeface="Arial" charset="0"/>
                <a:cs typeface="Arial" charset="0"/>
              </a:rPr>
              <a:t>是指 </a:t>
            </a:r>
            <a:r>
              <a:rPr lang="zh-TW" altLang="en-US" sz="2800" b="1">
                <a:latin typeface="Arial" charset="0"/>
                <a:cs typeface="Arial" charset="0"/>
              </a:rPr>
              <a:t>每立方分米 </a:t>
            </a:r>
            <a:r>
              <a:rPr lang="en-US" altLang="zh-TW" sz="2800" b="1">
                <a:latin typeface="Arial" charset="0"/>
                <a:cs typeface="Arial" charset="0"/>
              </a:rPr>
              <a:t>(dm</a:t>
            </a:r>
            <a:r>
              <a:rPr lang="en-US" altLang="zh-HK" sz="2800" b="1" baseline="30000">
                <a:latin typeface="Arial" charset="0"/>
                <a:cs typeface="Arial" charset="0"/>
              </a:rPr>
              <a:t>3</a:t>
            </a:r>
            <a:r>
              <a:rPr lang="en-US" altLang="zh-TW" sz="2800" b="1">
                <a:latin typeface="Arial" charset="0"/>
                <a:cs typeface="Arial" charset="0"/>
              </a:rPr>
              <a:t>) </a:t>
            </a:r>
            <a:r>
              <a:rPr lang="zh-TW" altLang="en-US" sz="2800">
                <a:latin typeface="Arial" charset="0"/>
                <a:cs typeface="Arial" charset="0"/>
              </a:rPr>
              <a:t>溶液所含</a:t>
            </a:r>
            <a:r>
              <a:rPr lang="zh-TW" altLang="en-US" sz="2800" b="1">
                <a:latin typeface="Arial" charset="0"/>
                <a:cs typeface="Arial" charset="0"/>
              </a:rPr>
              <a:t>溶質的 摩爾數</a:t>
            </a:r>
            <a:r>
              <a:rPr lang="zh-TW" altLang="en-US" sz="2800">
                <a:latin typeface="Arial" charset="0"/>
                <a:cs typeface="Arial" charset="0"/>
              </a:rPr>
              <a:t>。</a:t>
            </a:r>
            <a:endParaRPr lang="en-US" altLang="zh-TW" sz="2800">
              <a:latin typeface="Arial" charset="0"/>
              <a:cs typeface="Arial" charset="0"/>
            </a:endParaRPr>
          </a:p>
        </p:txBody>
      </p:sp>
      <p:sp>
        <p:nvSpPr>
          <p:cNvPr id="9" name="Rectangle 38"/>
          <p:cNvSpPr>
            <a:spLocks noChangeArrowheads="1"/>
          </p:cNvSpPr>
          <p:nvPr/>
        </p:nvSpPr>
        <p:spPr bwMode="auto">
          <a:xfrm>
            <a:off x="110679" y="2595612"/>
            <a:ext cx="87106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latin typeface="Arial" charset="0"/>
                <a:cs typeface="Arial" charset="0"/>
              </a:rPr>
              <a:t>摩爾濃度的單位是</a:t>
            </a:r>
            <a:r>
              <a:rPr lang="zh-HK" altLang="zh-TW" sz="2800">
                <a:latin typeface="Arial" charset="0"/>
                <a:cs typeface="Arial" charset="0"/>
              </a:rPr>
              <a:t> </a:t>
            </a:r>
            <a:r>
              <a:rPr lang="en-US" altLang="zh-TW" sz="2800" b="1">
                <a:latin typeface="Arial" charset="0"/>
                <a:cs typeface="Arial" charset="0"/>
              </a:rPr>
              <a:t>mol dm</a:t>
            </a:r>
            <a:r>
              <a:rPr lang="en-US" altLang="zh-HK" sz="2800" b="1" baseline="30000">
                <a:latin typeface="Arial" charset="0"/>
                <a:cs typeface="Arial" charset="0"/>
              </a:rPr>
              <a:t>–3</a:t>
            </a:r>
            <a:r>
              <a:rPr lang="en-US" altLang="zh-TW" sz="2800" b="1" baseline="30000">
                <a:latin typeface="Arial" charset="0"/>
                <a:cs typeface="Arial" charset="0"/>
              </a:rPr>
              <a:t> </a:t>
            </a:r>
            <a:r>
              <a:rPr lang="zh-HK" altLang="en-US" sz="2800">
                <a:latin typeface="Arial" charset="0"/>
                <a:cs typeface="Arial" charset="0"/>
              </a:rPr>
              <a:t>或</a:t>
            </a:r>
            <a:r>
              <a:rPr lang="zh-HK" altLang="zh-TW" sz="2800">
                <a:latin typeface="Arial" charset="0"/>
                <a:cs typeface="Arial" charset="0"/>
              </a:rPr>
              <a:t> </a:t>
            </a:r>
            <a:r>
              <a:rPr lang="en-US" altLang="zh-TW" sz="2800" b="1">
                <a:latin typeface="Arial" charset="0"/>
                <a:cs typeface="Arial" charset="0"/>
              </a:rPr>
              <a:t>M</a:t>
            </a:r>
            <a:r>
              <a:rPr lang="zh-HK" altLang="en-US" sz="2800">
                <a:latin typeface="Arial" charset="0"/>
                <a:cs typeface="Arial" charset="0"/>
              </a:rPr>
              <a:t>。</a:t>
            </a:r>
            <a:endParaRPr lang="en-US" altLang="zh-TW" sz="2800">
              <a:latin typeface="Arial" charset="0"/>
              <a:cs typeface="Arial" charset="0"/>
            </a:endParaRPr>
          </a:p>
        </p:txBody>
      </p:sp>
      <p:sp>
        <p:nvSpPr>
          <p:cNvPr id="7179" name="AutoShape 17"/>
          <p:cNvSpPr>
            <a:spLocks noChangeArrowheads="1"/>
          </p:cNvSpPr>
          <p:nvPr/>
        </p:nvSpPr>
        <p:spPr bwMode="auto">
          <a:xfrm>
            <a:off x="772666" y="3356992"/>
            <a:ext cx="7756525" cy="150336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cs typeface="Arial" charset="0"/>
            </a:endParaRPr>
          </a:p>
        </p:txBody>
      </p:sp>
      <p:sp>
        <p:nvSpPr>
          <p:cNvPr id="14" name="文字方塊 2"/>
          <p:cNvSpPr txBox="1">
            <a:spLocks noChangeArrowheads="1"/>
          </p:cNvSpPr>
          <p:nvPr/>
        </p:nvSpPr>
        <p:spPr bwMode="auto">
          <a:xfrm>
            <a:off x="3900041" y="3860229"/>
            <a:ext cx="4810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800">
                <a:latin typeface="Arial" charset="0"/>
                <a:cs typeface="Arial" charset="0"/>
              </a:rPr>
              <a:t>=</a:t>
            </a:r>
            <a:endParaRPr lang="zh-HK" altLang="en-US" sz="2800">
              <a:latin typeface="Arial" charset="0"/>
              <a:cs typeface="Arial" charset="0"/>
            </a:endParaRPr>
          </a:p>
        </p:txBody>
      </p:sp>
      <p:cxnSp>
        <p:nvCxnSpPr>
          <p:cNvPr id="15" name="直線接點 14"/>
          <p:cNvCxnSpPr/>
          <p:nvPr/>
        </p:nvCxnSpPr>
        <p:spPr>
          <a:xfrm>
            <a:off x="4422329" y="4139629"/>
            <a:ext cx="3867150" cy="0"/>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7182" name="Text Box 18"/>
          <p:cNvSpPr txBox="1">
            <a:spLocks noChangeArrowheads="1"/>
          </p:cNvSpPr>
          <p:nvPr/>
        </p:nvSpPr>
        <p:spPr bwMode="auto">
          <a:xfrm>
            <a:off x="832991" y="3598292"/>
            <a:ext cx="33670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FF0000"/>
                </a:solidFill>
                <a:latin typeface="Arial" charset="0"/>
                <a:cs typeface="Arial" charset="0"/>
              </a:rPr>
              <a:t>溶液的摩爾濃度</a:t>
            </a:r>
          </a:p>
          <a:p>
            <a:pPr eaLnBrk="1" hangingPunct="1"/>
            <a:r>
              <a:rPr lang="en-US" altLang="zh-TW" sz="3200" b="1">
                <a:solidFill>
                  <a:srgbClr val="00B0F0"/>
                </a:solidFill>
                <a:latin typeface="Arial" charset="0"/>
                <a:cs typeface="Arial" charset="0"/>
              </a:rPr>
              <a:t>(</a:t>
            </a:r>
            <a:r>
              <a:rPr kumimoji="0" lang="en-US" altLang="zh-HK" sz="3200" b="1">
                <a:solidFill>
                  <a:srgbClr val="00B0F0"/>
                </a:solidFill>
                <a:latin typeface="Arial" charset="0"/>
                <a:cs typeface="Arial" charset="0"/>
              </a:rPr>
              <a:t>mol dm</a:t>
            </a:r>
            <a:r>
              <a:rPr lang="en-US" altLang="zh-HK" sz="3200" b="1" baseline="30000">
                <a:solidFill>
                  <a:srgbClr val="00B0F0"/>
                </a:solidFill>
                <a:latin typeface="Arial" charset="0"/>
                <a:cs typeface="Arial" charset="0"/>
              </a:rPr>
              <a:t>–3</a:t>
            </a:r>
            <a:r>
              <a:rPr kumimoji="0" lang="en-US" altLang="en-US" sz="3200" b="1">
                <a:solidFill>
                  <a:srgbClr val="00B0F0"/>
                </a:solidFill>
                <a:latin typeface="Arial" charset="0"/>
                <a:cs typeface="Arial" charset="0"/>
              </a:rPr>
              <a:t> </a:t>
            </a:r>
            <a:r>
              <a:rPr kumimoji="0" lang="zh-TW" altLang="en-US" sz="3200" b="1">
                <a:solidFill>
                  <a:srgbClr val="00B0F0"/>
                </a:solidFill>
                <a:latin typeface="Arial" charset="0"/>
                <a:cs typeface="Arial" charset="0"/>
              </a:rPr>
              <a:t>或</a:t>
            </a:r>
            <a:r>
              <a:rPr kumimoji="0" lang="en-US" altLang="en-US" sz="3200" b="1">
                <a:solidFill>
                  <a:srgbClr val="00B0F0"/>
                </a:solidFill>
                <a:latin typeface="Arial" charset="0"/>
                <a:cs typeface="Arial" charset="0"/>
              </a:rPr>
              <a:t> M)</a:t>
            </a:r>
            <a:endParaRPr lang="en-US" altLang="zh-TW" sz="3200" b="1">
              <a:solidFill>
                <a:srgbClr val="00B0F0"/>
              </a:solidFill>
              <a:latin typeface="Arial" charset="0"/>
              <a:cs typeface="Arial" charset="0"/>
            </a:endParaRPr>
          </a:p>
        </p:txBody>
      </p:sp>
      <p:sp>
        <p:nvSpPr>
          <p:cNvPr id="7184" name="Text Box 18"/>
          <p:cNvSpPr txBox="1">
            <a:spLocks noChangeArrowheads="1"/>
          </p:cNvSpPr>
          <p:nvPr/>
        </p:nvSpPr>
        <p:spPr bwMode="auto">
          <a:xfrm>
            <a:off x="4441379" y="3560192"/>
            <a:ext cx="37877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3200" b="1">
                <a:solidFill>
                  <a:srgbClr val="FF0000"/>
                </a:solidFill>
                <a:latin typeface="Arial" charset="0"/>
                <a:cs typeface="Arial" charset="0"/>
              </a:rPr>
              <a:t>溶質的摩爾數</a:t>
            </a:r>
            <a:r>
              <a:rPr lang="zh-TW" altLang="en-US" sz="3200" b="1">
                <a:latin typeface="Arial" charset="0"/>
                <a:cs typeface="Arial" charset="0"/>
              </a:rPr>
              <a:t> </a:t>
            </a:r>
            <a:r>
              <a:rPr lang="en-US" altLang="zh-TW" sz="3200" b="1">
                <a:solidFill>
                  <a:srgbClr val="00B0F0"/>
                </a:solidFill>
                <a:latin typeface="Arial" charset="0"/>
                <a:cs typeface="Arial" charset="0"/>
              </a:rPr>
              <a:t>(mol)</a:t>
            </a:r>
          </a:p>
        </p:txBody>
      </p:sp>
      <p:sp>
        <p:nvSpPr>
          <p:cNvPr id="7185" name="Text Box 18"/>
          <p:cNvSpPr txBox="1">
            <a:spLocks noChangeArrowheads="1"/>
          </p:cNvSpPr>
          <p:nvPr/>
        </p:nvSpPr>
        <p:spPr bwMode="auto">
          <a:xfrm>
            <a:off x="4681091" y="4138042"/>
            <a:ext cx="33670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HK" altLang="en-US" sz="3200" b="1">
                <a:solidFill>
                  <a:srgbClr val="FF0000"/>
                </a:solidFill>
                <a:latin typeface="Arial" charset="0"/>
                <a:cs typeface="Arial" charset="0"/>
              </a:rPr>
              <a:t>溶液的體積</a:t>
            </a:r>
            <a:r>
              <a:rPr lang="zh-HK" altLang="en-US" sz="3200" b="1">
                <a:latin typeface="Arial" charset="0"/>
                <a:cs typeface="Arial" charset="0"/>
              </a:rPr>
              <a:t> </a:t>
            </a:r>
            <a:r>
              <a:rPr lang="en-US" altLang="zh-TW" sz="3200" b="1">
                <a:solidFill>
                  <a:srgbClr val="00B0F0"/>
                </a:solidFill>
                <a:latin typeface="Arial" charset="0"/>
                <a:cs typeface="Arial" charset="0"/>
              </a:rPr>
              <a:t>(dm</a:t>
            </a:r>
            <a:r>
              <a:rPr lang="en-US" altLang="zh-HK" sz="3200" b="1" baseline="30000">
                <a:solidFill>
                  <a:srgbClr val="00B0F0"/>
                </a:solidFill>
                <a:latin typeface="Arial" charset="0"/>
                <a:cs typeface="Arial" charset="0"/>
              </a:rPr>
              <a:t>3</a:t>
            </a:r>
            <a:r>
              <a:rPr lang="en-US" altLang="zh-TW" sz="3200" b="1">
                <a:solidFill>
                  <a:srgbClr val="00B0F0"/>
                </a:solidFill>
                <a:latin typeface="Arial" charset="0"/>
                <a:cs typeface="Arial" charset="0"/>
              </a:rPr>
              <a:t>)</a:t>
            </a:r>
          </a:p>
        </p:txBody>
      </p:sp>
      <p:sp>
        <p:nvSpPr>
          <p:cNvPr id="16" name="Rectangle 38"/>
          <p:cNvSpPr>
            <a:spLocks noChangeArrowheads="1"/>
          </p:cNvSpPr>
          <p:nvPr/>
        </p:nvSpPr>
        <p:spPr bwMode="auto">
          <a:xfrm>
            <a:off x="136773" y="5373216"/>
            <a:ext cx="92598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latin typeface="Arial" charset="0"/>
                <a:cs typeface="Arial" charset="0"/>
              </a:rPr>
              <a:t>濃度為</a:t>
            </a:r>
            <a:r>
              <a:rPr lang="en-US" altLang="zh-TW" sz="2800" dirty="0">
                <a:latin typeface="Arial" charset="0"/>
                <a:cs typeface="Arial" charset="0"/>
              </a:rPr>
              <a:t>1 M</a:t>
            </a:r>
            <a:r>
              <a:rPr lang="zh-TW" altLang="en-US" sz="2800" dirty="0">
                <a:latin typeface="Arial" charset="0"/>
                <a:cs typeface="Arial" charset="0"/>
              </a:rPr>
              <a:t>的溶液是指每 </a:t>
            </a:r>
            <a:r>
              <a:rPr lang="en-US" altLang="zh-TW" sz="2800" dirty="0">
                <a:latin typeface="Arial" charset="0"/>
                <a:cs typeface="Arial" charset="0"/>
              </a:rPr>
              <a:t>dm</a:t>
            </a:r>
            <a:r>
              <a:rPr lang="en-US" altLang="zh-TW" sz="2800" baseline="30000" dirty="0">
                <a:latin typeface="Arial" charset="0"/>
                <a:cs typeface="Arial" charset="0"/>
              </a:rPr>
              <a:t>3 </a:t>
            </a:r>
            <a:r>
              <a:rPr lang="zh-TW" altLang="en-US" sz="2800" dirty="0">
                <a:latin typeface="Arial" charset="0"/>
                <a:cs typeface="Arial" charset="0"/>
              </a:rPr>
              <a:t>溶液含有 </a:t>
            </a:r>
            <a:r>
              <a:rPr lang="en-US" altLang="zh-TW" sz="2800" dirty="0">
                <a:latin typeface="Arial" charset="0"/>
                <a:cs typeface="Arial" charset="0"/>
              </a:rPr>
              <a:t>1 </a:t>
            </a:r>
            <a:r>
              <a:rPr lang="en-US" altLang="zh-TW" sz="2800" dirty="0" err="1">
                <a:latin typeface="Arial" charset="0"/>
                <a:cs typeface="Arial" charset="0"/>
              </a:rPr>
              <a:t>mol</a:t>
            </a:r>
            <a:r>
              <a:rPr lang="en-US" altLang="zh-TW" sz="2800" dirty="0">
                <a:latin typeface="Arial" charset="0"/>
                <a:cs typeface="Arial" charset="0"/>
              </a:rPr>
              <a:t> </a:t>
            </a:r>
            <a:r>
              <a:rPr lang="zh-TW" altLang="en-US" sz="2800" dirty="0">
                <a:latin typeface="Arial" charset="0"/>
                <a:cs typeface="Arial" charset="0"/>
              </a:rPr>
              <a:t>的溶質</a:t>
            </a:r>
            <a:r>
              <a:rPr lang="zh-HK" altLang="en-US" sz="2400" dirty="0">
                <a:latin typeface="Arial" charset="0"/>
                <a:cs typeface="Arial" charset="0"/>
              </a:rPr>
              <a:t>。</a:t>
            </a:r>
            <a:endParaRPr lang="en-US" altLang="zh-TW" sz="2400" dirty="0">
              <a:latin typeface="Arial" charset="0"/>
              <a:cs typeface="Arial" charset="0"/>
            </a:endParaRPr>
          </a:p>
        </p:txBody>
      </p:sp>
    </p:spTree>
    <p:extLst>
      <p:ext uri="{BB962C8B-B14F-4D97-AF65-F5344CB8AC3E}">
        <p14:creationId xmlns:p14="http://schemas.microsoft.com/office/powerpoint/2010/main" val="1358504697"/>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17"/>
          <p:cNvSpPr>
            <a:spLocks noChangeArrowheads="1"/>
          </p:cNvSpPr>
          <p:nvPr/>
        </p:nvSpPr>
        <p:spPr bwMode="auto">
          <a:xfrm>
            <a:off x="61913" y="1617563"/>
            <a:ext cx="9021762" cy="1398587"/>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15363" name="Text Box 18"/>
          <p:cNvSpPr txBox="1">
            <a:spLocks noChangeArrowheads="1"/>
          </p:cNvSpPr>
          <p:nvPr/>
        </p:nvSpPr>
        <p:spPr bwMode="auto">
          <a:xfrm>
            <a:off x="122238" y="1752500"/>
            <a:ext cx="926147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30000"/>
              </a:spcBef>
            </a:pPr>
            <a:r>
              <a:rPr lang="zh-HK" altLang="en-US" sz="2600">
                <a:latin typeface="Arial" charset="0"/>
                <a:cs typeface="Arial" charset="0"/>
              </a:rPr>
              <a:t>溶液的濃度 </a:t>
            </a:r>
            <a:r>
              <a:rPr lang="en-US" altLang="zh-TW" sz="2600">
                <a:solidFill>
                  <a:srgbClr val="3399FF"/>
                </a:solidFill>
                <a:latin typeface="Arial" charset="0"/>
                <a:cs typeface="Arial" charset="0"/>
              </a:rPr>
              <a:t>(</a:t>
            </a:r>
            <a:r>
              <a:rPr kumimoji="0" lang="en-US" altLang="zh-HK" sz="2600">
                <a:solidFill>
                  <a:srgbClr val="3399FF"/>
                </a:solidFill>
                <a:latin typeface="Arial" charset="0"/>
                <a:cs typeface="Arial" charset="0"/>
              </a:rPr>
              <a:t>g dm</a:t>
            </a:r>
            <a:r>
              <a:rPr lang="en-US" altLang="zh-HK" sz="2600" baseline="30000">
                <a:solidFill>
                  <a:srgbClr val="3399FF"/>
                </a:solidFill>
                <a:latin typeface="Arial" charset="0"/>
                <a:cs typeface="Arial" charset="0"/>
              </a:rPr>
              <a:t>–3</a:t>
            </a:r>
            <a:r>
              <a:rPr kumimoji="0" lang="en-US" altLang="en-US" sz="2600">
                <a:solidFill>
                  <a:srgbClr val="3399FF"/>
                </a:solidFill>
                <a:latin typeface="Arial" charset="0"/>
                <a:cs typeface="Arial" charset="0"/>
              </a:rPr>
              <a:t>)</a:t>
            </a:r>
          </a:p>
          <a:p>
            <a:pPr eaLnBrk="1" hangingPunct="1">
              <a:spcBef>
                <a:spcPct val="30000"/>
              </a:spcBef>
            </a:pPr>
            <a:r>
              <a:rPr kumimoji="0" lang="en-US" altLang="en-US" sz="2600">
                <a:latin typeface="Arial" charset="0"/>
                <a:cs typeface="Arial" charset="0"/>
              </a:rPr>
              <a:t>=</a:t>
            </a:r>
            <a:r>
              <a:rPr kumimoji="0" lang="zh-TW" altLang="en-US" sz="2600">
                <a:latin typeface="Arial" charset="0"/>
                <a:cs typeface="Arial" charset="0"/>
              </a:rPr>
              <a:t> </a:t>
            </a:r>
            <a:r>
              <a:rPr lang="zh-TW" altLang="en-US" sz="2600">
                <a:latin typeface="Arial" charset="0"/>
                <a:cs typeface="Arial" charset="0"/>
              </a:rPr>
              <a:t>溶液的摩爾濃度 </a:t>
            </a:r>
            <a:r>
              <a:rPr kumimoji="0" lang="en-US" altLang="en-US" sz="2600">
                <a:solidFill>
                  <a:srgbClr val="3399FF"/>
                </a:solidFill>
                <a:latin typeface="Arial" charset="0"/>
                <a:cs typeface="Arial" charset="0"/>
              </a:rPr>
              <a:t>(</a:t>
            </a:r>
            <a:r>
              <a:rPr kumimoji="0" lang="en-US" altLang="zh-HK" sz="2600">
                <a:solidFill>
                  <a:srgbClr val="3399FF"/>
                </a:solidFill>
                <a:latin typeface="Arial" charset="0"/>
                <a:cs typeface="Arial" charset="0"/>
              </a:rPr>
              <a:t>mol dm</a:t>
            </a:r>
            <a:r>
              <a:rPr lang="en-US" altLang="zh-HK" sz="2600" baseline="30000">
                <a:solidFill>
                  <a:srgbClr val="3399FF"/>
                </a:solidFill>
                <a:latin typeface="Arial" charset="0"/>
                <a:cs typeface="Arial" charset="0"/>
              </a:rPr>
              <a:t>–3</a:t>
            </a:r>
            <a:r>
              <a:rPr kumimoji="0" lang="en-US" altLang="en-US" sz="2600">
                <a:solidFill>
                  <a:srgbClr val="3399FF"/>
                </a:solidFill>
                <a:latin typeface="Arial" charset="0"/>
                <a:cs typeface="Arial" charset="0"/>
              </a:rPr>
              <a:t>)</a:t>
            </a:r>
            <a:r>
              <a:rPr kumimoji="0" lang="en-US" altLang="en-US" sz="2600">
                <a:latin typeface="Arial" charset="0"/>
                <a:cs typeface="Arial" charset="0"/>
              </a:rPr>
              <a:t> ×</a:t>
            </a:r>
          </a:p>
        </p:txBody>
      </p:sp>
      <p:sp>
        <p:nvSpPr>
          <p:cNvPr id="15366" name="Text Box 18"/>
          <p:cNvSpPr txBox="1">
            <a:spLocks noChangeArrowheads="1"/>
          </p:cNvSpPr>
          <p:nvPr/>
        </p:nvSpPr>
        <p:spPr bwMode="auto">
          <a:xfrm>
            <a:off x="4691063" y="2225575"/>
            <a:ext cx="457041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30000"/>
              </a:spcBef>
            </a:pPr>
            <a:r>
              <a:rPr lang="zh-TW" altLang="en-US" sz="3000" b="1" u="sng">
                <a:solidFill>
                  <a:srgbClr val="FF0000"/>
                </a:solidFill>
                <a:latin typeface="Arial" charset="0"/>
                <a:cs typeface="Arial" charset="0"/>
              </a:rPr>
              <a:t>溶質的摩爾質量</a:t>
            </a:r>
            <a:r>
              <a:rPr lang="en-US" altLang="zh-TW" sz="3000" b="1" u="sng">
                <a:latin typeface="Arial" charset="0"/>
                <a:cs typeface="Arial" charset="0"/>
              </a:rPr>
              <a:t> </a:t>
            </a:r>
            <a:r>
              <a:rPr kumimoji="0" lang="en-US" altLang="en-US" sz="3000" b="1" u="sng">
                <a:solidFill>
                  <a:srgbClr val="3399FF"/>
                </a:solidFill>
                <a:latin typeface="Arial" charset="0"/>
                <a:cs typeface="Arial" charset="0"/>
              </a:rPr>
              <a:t>(g mol</a:t>
            </a:r>
            <a:r>
              <a:rPr lang="en-US" altLang="zh-HK" sz="3000" b="1" u="sng" baseline="30000">
                <a:solidFill>
                  <a:srgbClr val="3399FF"/>
                </a:solidFill>
                <a:latin typeface="Arial" charset="0"/>
                <a:cs typeface="Arial" charset="0"/>
              </a:rPr>
              <a:t>–1</a:t>
            </a:r>
            <a:r>
              <a:rPr kumimoji="0" lang="en-US" altLang="en-US" sz="3000" b="1" u="sng">
                <a:solidFill>
                  <a:srgbClr val="3399FF"/>
                </a:solidFill>
                <a:latin typeface="Arial" charset="0"/>
                <a:cs typeface="Arial" charset="0"/>
              </a:rPr>
              <a:t>)</a:t>
            </a:r>
            <a:r>
              <a:rPr kumimoji="0" lang="en-US" altLang="en-US" sz="2600">
                <a:latin typeface="Arial" charset="0"/>
                <a:cs typeface="Arial" charset="0"/>
              </a:rPr>
              <a:t> </a:t>
            </a:r>
          </a:p>
        </p:txBody>
      </p:sp>
      <p:sp>
        <p:nvSpPr>
          <p:cNvPr id="325653" name="Text Box 21"/>
          <p:cNvSpPr txBox="1">
            <a:spLocks noChangeArrowheads="1"/>
          </p:cNvSpPr>
          <p:nvPr/>
        </p:nvSpPr>
        <p:spPr bwMode="auto">
          <a:xfrm>
            <a:off x="179388" y="3736875"/>
            <a:ext cx="8856662" cy="588963"/>
          </a:xfrm>
          <a:prstGeom prst="rect">
            <a:avLst/>
          </a:prstGeom>
          <a:solidFill>
            <a:srgbClr val="FFFF00"/>
          </a:solidFill>
          <a:ln w="9525">
            <a:solidFill>
              <a:schemeClr val="tx1"/>
            </a:solidFill>
            <a:miter lim="800000"/>
            <a:headEnd/>
            <a:tailEnd/>
          </a:ln>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latin typeface="Times New Roman" pitchFamily="18" charset="0"/>
              </a:rPr>
              <a:t>溶液的濃度 </a:t>
            </a:r>
            <a:r>
              <a:rPr lang="en-US" altLang="zh-TW" sz="3200" b="1">
                <a:latin typeface="Times New Roman" pitchFamily="18" charset="0"/>
              </a:rPr>
              <a:t>= </a:t>
            </a:r>
            <a:r>
              <a:rPr lang="zh-TW" altLang="en-US" sz="3200" b="1">
                <a:latin typeface="Times New Roman" pitchFamily="18" charset="0"/>
              </a:rPr>
              <a:t>溶液的</a:t>
            </a:r>
            <a:r>
              <a:rPr lang="zh-TW" altLang="zh-TW" sz="3200" b="1">
                <a:latin typeface="Times New Roman" pitchFamily="18" charset="0"/>
              </a:rPr>
              <a:t>摩爾</a:t>
            </a:r>
            <a:r>
              <a:rPr lang="zh-TW" altLang="en-US" sz="3200" b="1">
                <a:latin typeface="Times New Roman" pitchFamily="18" charset="0"/>
              </a:rPr>
              <a:t>濃度 </a:t>
            </a:r>
            <a:r>
              <a:rPr lang="zh-TW" altLang="en-US" sz="3200" b="1">
                <a:solidFill>
                  <a:srgbClr val="9900FF"/>
                </a:solidFill>
                <a:latin typeface="Times New Roman" pitchFamily="18" charset="0"/>
                <a:sym typeface="Symbol" pitchFamily="18" charset="2"/>
              </a:rPr>
              <a:t> </a:t>
            </a:r>
            <a:r>
              <a:rPr lang="zh-TW" altLang="zh-TW" sz="3200" b="1">
                <a:solidFill>
                  <a:srgbClr val="9900FF"/>
                </a:solidFill>
                <a:latin typeface="Times New Roman" pitchFamily="18" charset="0"/>
                <a:sym typeface="Symbol" pitchFamily="18" charset="2"/>
              </a:rPr>
              <a:t>溶質的摩爾質量</a:t>
            </a:r>
          </a:p>
        </p:txBody>
      </p:sp>
      <p:grpSp>
        <p:nvGrpSpPr>
          <p:cNvPr id="2" name="Group 13"/>
          <p:cNvGrpSpPr>
            <a:grpSpLocks/>
          </p:cNvGrpSpPr>
          <p:nvPr/>
        </p:nvGrpSpPr>
        <p:grpSpPr bwMode="auto">
          <a:xfrm>
            <a:off x="1258888" y="4868763"/>
            <a:ext cx="6697662" cy="1152525"/>
            <a:chOff x="793" y="1706"/>
            <a:chExt cx="4219" cy="726"/>
          </a:xfrm>
        </p:grpSpPr>
        <p:sp>
          <p:nvSpPr>
            <p:cNvPr id="15369" name="Rectangle 6"/>
            <p:cNvSpPr>
              <a:spLocks noChangeArrowheads="1"/>
            </p:cNvSpPr>
            <p:nvPr/>
          </p:nvSpPr>
          <p:spPr bwMode="auto">
            <a:xfrm>
              <a:off x="793" y="1706"/>
              <a:ext cx="4219" cy="726"/>
            </a:xfrm>
            <a:prstGeom prst="rect">
              <a:avLst/>
            </a:prstGeom>
            <a:solidFill>
              <a:srgbClr val="FFFF00"/>
            </a:solidFill>
            <a:ln w="9525">
              <a:solidFill>
                <a:schemeClr val="tx1"/>
              </a:solidFill>
              <a:miter lim="800000"/>
              <a:headEnd/>
              <a:tailEnd/>
            </a:ln>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HK" altLang="en-US" sz="2400">
                <a:latin typeface="Times New Roman" pitchFamily="18" charset="0"/>
              </a:endParaRPr>
            </a:p>
          </p:txBody>
        </p:sp>
        <p:sp>
          <p:nvSpPr>
            <p:cNvPr id="15370" name="Text Box 4"/>
            <p:cNvSpPr txBox="1">
              <a:spLocks noChangeArrowheads="1"/>
            </p:cNvSpPr>
            <p:nvPr/>
          </p:nvSpPr>
          <p:spPr bwMode="auto">
            <a:xfrm>
              <a:off x="839" y="1843"/>
              <a:ext cx="2177" cy="364"/>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latin typeface="Times New Roman" pitchFamily="18" charset="0"/>
                </a:rPr>
                <a:t>溶液的</a:t>
              </a:r>
              <a:r>
                <a:rPr lang="zh-TW" altLang="zh-TW" sz="3200" b="1">
                  <a:latin typeface="Times New Roman" pitchFamily="18" charset="0"/>
                </a:rPr>
                <a:t>摩爾</a:t>
              </a:r>
              <a:r>
                <a:rPr lang="zh-TW" altLang="en-US" sz="3200" b="1">
                  <a:latin typeface="Times New Roman" pitchFamily="18" charset="0"/>
                </a:rPr>
                <a:t>濃度 </a:t>
              </a:r>
              <a:r>
                <a:rPr lang="en-US" altLang="zh-TW" sz="3200" b="1">
                  <a:latin typeface="Times New Roman" pitchFamily="18" charset="0"/>
                </a:rPr>
                <a:t>=</a:t>
              </a:r>
              <a:endParaRPr lang="zh-TW" altLang="zh-TW" sz="3200" b="1">
                <a:solidFill>
                  <a:srgbClr val="FF0000"/>
                </a:solidFill>
                <a:latin typeface="Times New Roman" pitchFamily="18" charset="0"/>
                <a:sym typeface="Symbol" pitchFamily="18" charset="2"/>
              </a:endParaRPr>
            </a:p>
          </p:txBody>
        </p:sp>
        <p:sp>
          <p:nvSpPr>
            <p:cNvPr id="15371" name="Line 9"/>
            <p:cNvSpPr>
              <a:spLocks noChangeShapeType="1"/>
            </p:cNvSpPr>
            <p:nvPr/>
          </p:nvSpPr>
          <p:spPr bwMode="auto">
            <a:xfrm>
              <a:off x="3058" y="2037"/>
              <a:ext cx="1765" cy="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5372" name="Rectangle 10"/>
            <p:cNvSpPr>
              <a:spLocks noChangeArrowheads="1"/>
            </p:cNvSpPr>
            <p:nvPr/>
          </p:nvSpPr>
          <p:spPr bwMode="auto">
            <a:xfrm>
              <a:off x="3107" y="2089"/>
              <a:ext cx="1736"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3100" b="1">
                  <a:solidFill>
                    <a:srgbClr val="9900FF"/>
                  </a:solidFill>
                  <a:latin typeface="Times New Roman" pitchFamily="18" charset="0"/>
                </a:rPr>
                <a:t>溶質的摩爾質量</a:t>
              </a:r>
              <a:endParaRPr lang="zh-TW" altLang="en-US" sz="2400" b="1">
                <a:solidFill>
                  <a:srgbClr val="9900FF"/>
                </a:solidFill>
                <a:latin typeface="Times New Roman" pitchFamily="18" charset="0"/>
              </a:endParaRPr>
            </a:p>
          </p:txBody>
        </p:sp>
        <p:sp>
          <p:nvSpPr>
            <p:cNvPr id="15373" name="Rectangle 11"/>
            <p:cNvSpPr>
              <a:spLocks noChangeArrowheads="1"/>
            </p:cNvSpPr>
            <p:nvPr/>
          </p:nvSpPr>
          <p:spPr bwMode="auto">
            <a:xfrm>
              <a:off x="3334" y="1706"/>
              <a:ext cx="1240"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3100" b="1">
                  <a:solidFill>
                    <a:srgbClr val="000000"/>
                  </a:solidFill>
                  <a:latin typeface="Times New Roman" pitchFamily="18" charset="0"/>
                </a:rPr>
                <a:t>溶液的濃度</a:t>
              </a:r>
              <a:endParaRPr lang="zh-TW" altLang="en-US" sz="2400" b="1">
                <a:latin typeface="Times New Roman" pitchFamily="18" charset="0"/>
              </a:endParaRPr>
            </a:p>
          </p:txBody>
        </p:sp>
      </p:grpSp>
      <p:sp>
        <p:nvSpPr>
          <p:cNvPr id="14" name="Rectangle 6"/>
          <p:cNvSpPr>
            <a:spLocks noChangeArrowheads="1"/>
          </p:cNvSpPr>
          <p:nvPr/>
        </p:nvSpPr>
        <p:spPr bwMode="auto">
          <a:xfrm>
            <a:off x="179388" y="404664"/>
            <a:ext cx="76390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dirty="0">
                <a:solidFill>
                  <a:srgbClr val="CC0000"/>
                </a:solidFill>
                <a:cs typeface="Arial" charset="0"/>
              </a:rPr>
              <a:t>把溶液的摩爾濃度轉換至以 </a:t>
            </a:r>
            <a:r>
              <a:rPr kumimoji="0" lang="en-US" altLang="zh-HK" sz="3200" b="1" dirty="0">
                <a:solidFill>
                  <a:srgbClr val="CC0000"/>
                </a:solidFill>
                <a:cs typeface="Arial" charset="0"/>
              </a:rPr>
              <a:t>g </a:t>
            </a:r>
            <a:r>
              <a:rPr kumimoji="0" lang="en-US" altLang="zh-HK" sz="3200" b="1" dirty="0" err="1">
                <a:solidFill>
                  <a:srgbClr val="CC0000"/>
                </a:solidFill>
                <a:cs typeface="Arial" charset="0"/>
              </a:rPr>
              <a:t>dm</a:t>
            </a:r>
            <a:r>
              <a:rPr lang="en-US" altLang="zh-HK" sz="3200" b="1" baseline="30000" dirty="0">
                <a:solidFill>
                  <a:srgbClr val="CC0000"/>
                </a:solidFill>
                <a:cs typeface="Arial" charset="0"/>
              </a:rPr>
              <a:t>–3</a:t>
            </a:r>
            <a:r>
              <a:rPr lang="en-US" altLang="zh-TW" sz="3200" b="1" baseline="30000" dirty="0">
                <a:solidFill>
                  <a:srgbClr val="CC0000"/>
                </a:solidFill>
                <a:cs typeface="Arial" charset="0"/>
              </a:rPr>
              <a:t> </a:t>
            </a:r>
            <a:r>
              <a:rPr lang="zh-TW" altLang="en-US" sz="3200" b="1" dirty="0">
                <a:solidFill>
                  <a:srgbClr val="CC0000"/>
                </a:solidFill>
                <a:cs typeface="Arial" charset="0"/>
              </a:rPr>
              <a:t>為單位</a:t>
            </a:r>
            <a:endParaRPr kumimoji="0" lang="en-US" altLang="zh-TW" sz="3200" b="1" dirty="0">
              <a:solidFill>
                <a:srgbClr val="CC0000"/>
              </a:solidFill>
              <a:cs typeface="Arial" charset="0"/>
            </a:endParaRPr>
          </a:p>
        </p:txBody>
      </p:sp>
    </p:spTree>
    <p:extLst>
      <p:ext uri="{BB962C8B-B14F-4D97-AF65-F5344CB8AC3E}">
        <p14:creationId xmlns:p14="http://schemas.microsoft.com/office/powerpoint/2010/main" val="746447454"/>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Text Box 2"/>
          <p:cNvSpPr txBox="1">
            <a:spLocks noChangeArrowheads="1"/>
          </p:cNvSpPr>
          <p:nvPr/>
        </p:nvSpPr>
        <p:spPr bwMode="auto">
          <a:xfrm>
            <a:off x="3059113" y="3429918"/>
            <a:ext cx="2178050" cy="647700"/>
          </a:xfrm>
          <a:prstGeom prst="rect">
            <a:avLst/>
          </a:prstGeom>
          <a:solidFill>
            <a:srgbClr val="FFFFCC"/>
          </a:solidFill>
          <a:ln>
            <a:noFill/>
          </a:ln>
          <a:extLst/>
        </p:spPr>
        <p:txBody>
          <a:bodyPr>
            <a:spAutoFit/>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pPr eaLnBrk="1" hangingPunct="1">
              <a:lnSpc>
                <a:spcPct val="130000"/>
              </a:lnSpc>
              <a:defRPr/>
            </a:pPr>
            <a:r>
              <a:rPr lang="zh-TW" altLang="en-US" sz="2800" b="1" smtClean="0">
                <a:solidFill>
                  <a:srgbClr val="FF0000"/>
                </a:solidFill>
                <a:latin typeface="Times New Roman" panose="02020603050405020304" pitchFamily="18" charset="0"/>
                <a:ea typeface="+mn-ea"/>
                <a:cs typeface="Times New Roman" panose="02020603050405020304" pitchFamily="18" charset="0"/>
              </a:rPr>
              <a:t>摩爾濃度 </a:t>
            </a:r>
            <a:r>
              <a:rPr lang="zh-TW" altLang="en-US" sz="2800" b="1" smtClean="0">
                <a:solidFill>
                  <a:srgbClr val="FF0000"/>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zh-TW" altLang="en-US" sz="2800" b="1" smtClean="0">
              <a:solidFill>
                <a:srgbClr val="FF0000"/>
              </a:solidFill>
              <a:latin typeface="Times New Roman" panose="02020603050405020304" pitchFamily="18" charset="0"/>
              <a:ea typeface="+mn-ea"/>
              <a:cs typeface="Times New Roman" panose="02020603050405020304" pitchFamily="18" charset="0"/>
              <a:sym typeface="Arial" panose="020B0604020202020204" pitchFamily="34" charset="0"/>
            </a:endParaRPr>
          </a:p>
        </p:txBody>
      </p:sp>
      <p:sp>
        <p:nvSpPr>
          <p:cNvPr id="330755" name="Text Box 3"/>
          <p:cNvSpPr txBox="1">
            <a:spLocks noChangeArrowheads="1"/>
          </p:cNvSpPr>
          <p:nvPr/>
        </p:nvSpPr>
        <p:spPr bwMode="auto">
          <a:xfrm>
            <a:off x="363538" y="3429918"/>
            <a:ext cx="2698750" cy="647700"/>
          </a:xfrm>
          <a:prstGeom prst="rect">
            <a:avLst/>
          </a:prstGeom>
          <a:solidFill>
            <a:srgbClr val="FFFFCC"/>
          </a:solidFill>
          <a:ln>
            <a:noFill/>
          </a:ln>
          <a:extLst/>
        </p:spPr>
        <p:txBody>
          <a:bodyPr wrap="none">
            <a:spAutoFit/>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pPr algn="ctr" eaLnBrk="1" hangingPunct="1">
              <a:lnSpc>
                <a:spcPct val="130000"/>
              </a:lnSpc>
              <a:defRPr/>
            </a:pPr>
            <a:r>
              <a:rPr lang="zh-TW" altLang="en-US" sz="2800" b="1" smtClean="0">
                <a:solidFill>
                  <a:srgbClr val="990099"/>
                </a:solidFill>
                <a:latin typeface="Times New Roman" panose="02020603050405020304" pitchFamily="18" charset="0"/>
                <a:ea typeface="+mn-ea"/>
                <a:cs typeface="Times New Roman" panose="02020603050405020304" pitchFamily="18" charset="0"/>
              </a:rPr>
              <a:t>溶質的摩爾數 </a:t>
            </a:r>
            <a:r>
              <a:rPr lang="en-US" altLang="zh-TW" sz="2800" b="1" smtClean="0">
                <a:solidFill>
                  <a:srgbClr val="990099"/>
                </a:solidFill>
                <a:latin typeface="Times New Roman" panose="02020603050405020304" pitchFamily="18" charset="0"/>
                <a:ea typeface="+mn-ea"/>
                <a:cs typeface="Times New Roman" panose="02020603050405020304" pitchFamily="18" charset="0"/>
              </a:rPr>
              <a:t>=</a:t>
            </a:r>
            <a:endParaRPr lang="zh-TW" altLang="zh-TW" sz="2800" b="1" smtClean="0">
              <a:solidFill>
                <a:srgbClr val="990099"/>
              </a:solidFill>
              <a:latin typeface="Times New Roman" panose="02020603050405020304" pitchFamily="18" charset="0"/>
              <a:ea typeface="+mn-ea"/>
              <a:cs typeface="Times New Roman" panose="02020603050405020304" pitchFamily="18" charset="0"/>
            </a:endParaRPr>
          </a:p>
        </p:txBody>
      </p:sp>
      <p:sp>
        <p:nvSpPr>
          <p:cNvPr id="330756" name="Text Box 4"/>
          <p:cNvSpPr txBox="1">
            <a:spLocks noChangeArrowheads="1"/>
          </p:cNvSpPr>
          <p:nvPr/>
        </p:nvSpPr>
        <p:spPr bwMode="auto">
          <a:xfrm>
            <a:off x="5021263" y="3423568"/>
            <a:ext cx="3794125" cy="652462"/>
          </a:xfrm>
          <a:prstGeom prst="rect">
            <a:avLst/>
          </a:prstGeom>
          <a:solidFill>
            <a:srgbClr val="FFFFCC"/>
          </a:solidFill>
          <a:ln>
            <a:noFill/>
          </a:ln>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lnSpc>
                <a:spcPct val="130000"/>
              </a:lnSpc>
              <a:defRPr/>
            </a:pPr>
            <a:r>
              <a:rPr lang="zh-TW" altLang="en-US" sz="2800" b="1" dirty="0" smtClean="0">
                <a:solidFill>
                  <a:srgbClr val="009900"/>
                </a:solidFill>
                <a:latin typeface="Times New Roman" panose="02020603050405020304" pitchFamily="18" charset="0"/>
                <a:ea typeface="+mn-ea"/>
                <a:cs typeface="Times New Roman" panose="02020603050405020304" pitchFamily="18" charset="0"/>
              </a:rPr>
              <a:t>溶液體積 </a:t>
            </a:r>
            <a:r>
              <a:rPr lang="en-US" altLang="zh-TW" sz="2800" b="1" dirty="0" smtClean="0">
                <a:solidFill>
                  <a:srgbClr val="009900"/>
                </a:solidFill>
                <a:latin typeface="Times New Roman" panose="02020603050405020304" pitchFamily="18" charset="0"/>
                <a:ea typeface="+mn-ea"/>
                <a:cs typeface="Times New Roman" panose="02020603050405020304" pitchFamily="18" charset="0"/>
              </a:rPr>
              <a:t>(</a:t>
            </a:r>
            <a:r>
              <a:rPr lang="zh-TW" altLang="en-US" sz="2800" b="1" dirty="0" smtClean="0">
                <a:solidFill>
                  <a:srgbClr val="009900"/>
                </a:solidFill>
                <a:latin typeface="Times New Roman" panose="02020603050405020304" pitchFamily="18" charset="0"/>
                <a:ea typeface="+mn-ea"/>
                <a:cs typeface="Times New Roman" panose="02020603050405020304" pitchFamily="18" charset="0"/>
              </a:rPr>
              <a:t>單位為 </a:t>
            </a:r>
            <a:r>
              <a:rPr lang="en-US" altLang="zh-TW" sz="2800" b="1" dirty="0" smtClean="0">
                <a:solidFill>
                  <a:srgbClr val="009900"/>
                </a:solidFill>
                <a:latin typeface="Times New Roman" panose="02020603050405020304" pitchFamily="18" charset="0"/>
                <a:ea typeface="+mn-ea"/>
                <a:cs typeface="Times New Roman" panose="02020603050405020304" pitchFamily="18" charset="0"/>
              </a:rPr>
              <a:t>dm</a:t>
            </a:r>
            <a:r>
              <a:rPr lang="en-US" altLang="zh-TW" sz="2800" b="1" baseline="30000" dirty="0" smtClean="0">
                <a:solidFill>
                  <a:srgbClr val="009900"/>
                </a:solidFill>
                <a:latin typeface="Times New Roman" panose="02020603050405020304" pitchFamily="18" charset="0"/>
                <a:ea typeface="+mn-ea"/>
                <a:cs typeface="Times New Roman" panose="02020603050405020304" pitchFamily="18" charset="0"/>
              </a:rPr>
              <a:t>3</a:t>
            </a:r>
            <a:r>
              <a:rPr lang="en-US" altLang="zh-TW" sz="2800" b="1" dirty="0" smtClean="0">
                <a:solidFill>
                  <a:srgbClr val="009900"/>
                </a:solidFill>
                <a:latin typeface="Times New Roman" panose="02020603050405020304" pitchFamily="18" charset="0"/>
                <a:ea typeface="+mn-ea"/>
                <a:cs typeface="Times New Roman" panose="02020603050405020304" pitchFamily="18" charset="0"/>
              </a:rPr>
              <a:t>)</a:t>
            </a:r>
            <a:endParaRPr lang="en-US" altLang="zh-TW" sz="2800" b="1" baseline="30000" dirty="0" smtClean="0">
              <a:solidFill>
                <a:srgbClr val="009900"/>
              </a:solidFill>
              <a:latin typeface="Times New Roman" panose="02020603050405020304" pitchFamily="18" charset="0"/>
              <a:ea typeface="+mn-ea"/>
              <a:cs typeface="Times New Roman" panose="02020603050405020304" pitchFamily="18" charset="0"/>
            </a:endParaRPr>
          </a:p>
        </p:txBody>
      </p:sp>
      <p:sp>
        <p:nvSpPr>
          <p:cNvPr id="330763" name="Rectangle 11"/>
          <p:cNvSpPr>
            <a:spLocks noChangeArrowheads="1"/>
          </p:cNvSpPr>
          <p:nvPr/>
        </p:nvSpPr>
        <p:spPr bwMode="auto">
          <a:xfrm>
            <a:off x="484188" y="4652293"/>
            <a:ext cx="7556500" cy="129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009900"/>
                </a:solidFill>
                <a:latin typeface="Times New Roman" pitchFamily="18" charset="0"/>
              </a:rPr>
              <a:t>溶液的體積 </a:t>
            </a:r>
            <a:r>
              <a:rPr lang="zh-TW" altLang="zh-TW" sz="3200" b="1">
                <a:solidFill>
                  <a:srgbClr val="009900"/>
                </a:solidFill>
                <a:latin typeface="Times New Roman" pitchFamily="18" charset="0"/>
              </a:rPr>
              <a:t>(</a:t>
            </a:r>
            <a:r>
              <a:rPr lang="en-US" altLang="zh-TW" sz="3200" b="1">
                <a:solidFill>
                  <a:srgbClr val="009900"/>
                </a:solidFill>
                <a:latin typeface="Times New Roman" pitchFamily="18" charset="0"/>
              </a:rPr>
              <a:t>dm</a:t>
            </a:r>
            <a:r>
              <a:rPr lang="en-US" altLang="zh-TW" sz="3200" b="1" baseline="30000">
                <a:solidFill>
                  <a:srgbClr val="009900"/>
                </a:solidFill>
                <a:latin typeface="Times New Roman" pitchFamily="18" charset="0"/>
              </a:rPr>
              <a:t>3</a:t>
            </a:r>
            <a:r>
              <a:rPr lang="en-US" altLang="zh-TW" sz="3200" b="1">
                <a:solidFill>
                  <a:srgbClr val="009900"/>
                </a:solidFill>
                <a:latin typeface="Times New Roman" pitchFamily="18" charset="0"/>
              </a:rPr>
              <a:t>)</a:t>
            </a:r>
            <a:r>
              <a:rPr lang="en-US" altLang="zh-TW" sz="3200" b="1">
                <a:solidFill>
                  <a:srgbClr val="FF0000"/>
                </a:solidFill>
                <a:latin typeface="Times New Roman" pitchFamily="18" charset="0"/>
              </a:rPr>
              <a:t>  =</a:t>
            </a:r>
          </a:p>
        </p:txBody>
      </p:sp>
      <p:sp>
        <p:nvSpPr>
          <p:cNvPr id="330764" name="Text Box 12"/>
          <p:cNvSpPr txBox="1">
            <a:spLocks noChangeArrowheads="1"/>
          </p:cNvSpPr>
          <p:nvPr/>
        </p:nvSpPr>
        <p:spPr bwMode="auto">
          <a:xfrm>
            <a:off x="4005263" y="4652293"/>
            <a:ext cx="4514850" cy="628650"/>
          </a:xfrm>
          <a:prstGeom prst="rect">
            <a:avLst/>
          </a:prstGeom>
          <a:noFill/>
          <a:ln>
            <a:noFill/>
          </a:ln>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fontAlgn="b" hangingPunct="1">
              <a:lnSpc>
                <a:spcPct val="110000"/>
              </a:lnSpc>
              <a:defRPr/>
            </a:pPr>
            <a:r>
              <a:rPr lang="zh-TW" altLang="en-US" sz="3200" b="1" dirty="0" smtClean="0">
                <a:solidFill>
                  <a:srgbClr val="990099"/>
                </a:solidFill>
                <a:latin typeface="Times New Roman" panose="02020603050405020304" pitchFamily="18" charset="0"/>
                <a:ea typeface="+mn-ea"/>
                <a:cs typeface="Times New Roman" panose="02020603050405020304" pitchFamily="18" charset="0"/>
              </a:rPr>
              <a:t>溶質的摩爾數 </a:t>
            </a:r>
            <a:r>
              <a:rPr lang="en-US" altLang="zh-TW" sz="3200" b="1" dirty="0" smtClean="0">
                <a:solidFill>
                  <a:srgbClr val="990099"/>
                </a:solidFill>
                <a:latin typeface="Times New Roman" panose="02020603050405020304" pitchFamily="18" charset="0"/>
                <a:ea typeface="+mn-ea"/>
                <a:cs typeface="Times New Roman" panose="02020603050405020304" pitchFamily="18" charset="0"/>
              </a:rPr>
              <a:t>(</a:t>
            </a:r>
            <a:r>
              <a:rPr lang="en-US" altLang="zh-TW" sz="3200" b="1" dirty="0" err="1" smtClean="0">
                <a:solidFill>
                  <a:srgbClr val="990099"/>
                </a:solidFill>
                <a:latin typeface="Times New Roman" panose="02020603050405020304" pitchFamily="18" charset="0"/>
                <a:ea typeface="+mn-ea"/>
                <a:cs typeface="Times New Roman" panose="02020603050405020304" pitchFamily="18" charset="0"/>
              </a:rPr>
              <a:t>mol</a:t>
            </a:r>
            <a:r>
              <a:rPr lang="en-US" altLang="zh-TW" sz="3200" b="1" dirty="0" smtClean="0">
                <a:solidFill>
                  <a:srgbClr val="990099"/>
                </a:solidFill>
                <a:latin typeface="Times New Roman" panose="02020603050405020304" pitchFamily="18" charset="0"/>
                <a:ea typeface="+mn-ea"/>
                <a:cs typeface="Times New Roman" panose="02020603050405020304" pitchFamily="18" charset="0"/>
              </a:rPr>
              <a:t>)</a:t>
            </a:r>
          </a:p>
        </p:txBody>
      </p:sp>
      <p:grpSp>
        <p:nvGrpSpPr>
          <p:cNvPr id="2" name="Group 13"/>
          <p:cNvGrpSpPr>
            <a:grpSpLocks/>
          </p:cNvGrpSpPr>
          <p:nvPr/>
        </p:nvGrpSpPr>
        <p:grpSpPr bwMode="auto">
          <a:xfrm>
            <a:off x="4149725" y="5247605"/>
            <a:ext cx="4471988" cy="628650"/>
            <a:chOff x="2649" y="3306"/>
            <a:chExt cx="2817" cy="396"/>
          </a:xfrm>
        </p:grpSpPr>
        <p:sp>
          <p:nvSpPr>
            <p:cNvPr id="18450" name="Text Box 14"/>
            <p:cNvSpPr txBox="1">
              <a:spLocks noChangeArrowheads="1"/>
            </p:cNvSpPr>
            <p:nvPr/>
          </p:nvSpPr>
          <p:spPr bwMode="auto">
            <a:xfrm>
              <a:off x="2649" y="3306"/>
              <a:ext cx="2817" cy="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110000"/>
                </a:lnSpc>
              </a:pPr>
              <a:r>
                <a:rPr lang="zh-TW" altLang="en-US" sz="3200" b="1">
                  <a:solidFill>
                    <a:srgbClr val="FF0000"/>
                  </a:solidFill>
                  <a:latin typeface="Times New Roman" pitchFamily="18" charset="0"/>
                </a:rPr>
                <a:t>摩爾濃度</a:t>
              </a:r>
              <a:r>
                <a:rPr lang="zh-TW" altLang="zh-TW" sz="3200" b="1">
                  <a:solidFill>
                    <a:srgbClr val="FF0000"/>
                  </a:solidFill>
                  <a:latin typeface="Times New Roman" pitchFamily="18" charset="0"/>
                </a:rPr>
                <a:t>(</a:t>
              </a:r>
              <a:r>
                <a:rPr lang="en-US" altLang="zh-TW" sz="3200" b="1">
                  <a:solidFill>
                    <a:srgbClr val="FF0000"/>
                  </a:solidFill>
                  <a:latin typeface="Times New Roman" pitchFamily="18" charset="0"/>
                </a:rPr>
                <a:t>M)</a:t>
              </a:r>
              <a:endParaRPr lang="en-US" altLang="zh-TW" sz="3200" b="1">
                <a:solidFill>
                  <a:schemeClr val="accent2"/>
                </a:solidFill>
                <a:latin typeface="富漢通中黑體" pitchFamily="49" charset="-120"/>
                <a:ea typeface="富漢通中黑體" pitchFamily="49" charset="-120"/>
              </a:endParaRPr>
            </a:p>
          </p:txBody>
        </p:sp>
        <p:sp>
          <p:nvSpPr>
            <p:cNvPr id="18451" name="Line 15"/>
            <p:cNvSpPr>
              <a:spLocks noChangeShapeType="1"/>
            </p:cNvSpPr>
            <p:nvPr/>
          </p:nvSpPr>
          <p:spPr bwMode="auto">
            <a:xfrm>
              <a:off x="2785" y="3339"/>
              <a:ext cx="244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grpSp>
      <p:grpSp>
        <p:nvGrpSpPr>
          <p:cNvPr id="3" name="Group 5"/>
          <p:cNvGrpSpPr>
            <a:grpSpLocks/>
          </p:cNvGrpSpPr>
          <p:nvPr/>
        </p:nvGrpSpPr>
        <p:grpSpPr bwMode="auto">
          <a:xfrm>
            <a:off x="555625" y="1628105"/>
            <a:ext cx="8137525" cy="1296988"/>
            <a:chOff x="385" y="1207"/>
            <a:chExt cx="5126" cy="817"/>
          </a:xfrm>
        </p:grpSpPr>
        <p:sp>
          <p:nvSpPr>
            <p:cNvPr id="18446" name="Rectangle 6"/>
            <p:cNvSpPr>
              <a:spLocks noChangeArrowheads="1"/>
            </p:cNvSpPr>
            <p:nvPr/>
          </p:nvSpPr>
          <p:spPr bwMode="auto">
            <a:xfrm>
              <a:off x="385" y="1207"/>
              <a:ext cx="4760" cy="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FF0000"/>
                  </a:solidFill>
                  <a:latin typeface="Times New Roman" pitchFamily="18" charset="0"/>
                </a:rPr>
                <a:t>摩爾濃度</a:t>
              </a:r>
              <a:r>
                <a:rPr lang="zh-TW" altLang="zh-TW" sz="3200" b="1">
                  <a:solidFill>
                    <a:srgbClr val="FF0000"/>
                  </a:solidFill>
                  <a:latin typeface="Times New Roman" pitchFamily="18" charset="0"/>
                </a:rPr>
                <a:t>(</a:t>
              </a:r>
              <a:r>
                <a:rPr lang="en-US" altLang="zh-TW" sz="3200" b="1">
                  <a:solidFill>
                    <a:srgbClr val="FF0000"/>
                  </a:solidFill>
                  <a:latin typeface="Times New Roman" pitchFamily="18" charset="0"/>
                </a:rPr>
                <a:t>M)      =</a:t>
              </a:r>
            </a:p>
          </p:txBody>
        </p:sp>
        <p:sp>
          <p:nvSpPr>
            <p:cNvPr id="18447" name="Text Box 7"/>
            <p:cNvSpPr txBox="1">
              <a:spLocks noChangeArrowheads="1"/>
            </p:cNvSpPr>
            <p:nvPr/>
          </p:nvSpPr>
          <p:spPr bwMode="auto">
            <a:xfrm>
              <a:off x="2603" y="1207"/>
              <a:ext cx="2844" cy="396"/>
            </a:xfrm>
            <a:prstGeom prst="rect">
              <a:avLst/>
            </a:prstGeom>
            <a:noFill/>
            <a:ln>
              <a:noFill/>
            </a:ln>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fontAlgn="b" hangingPunct="1">
                <a:lnSpc>
                  <a:spcPct val="110000"/>
                </a:lnSpc>
                <a:defRPr/>
              </a:pPr>
              <a:r>
                <a:rPr lang="zh-TW" altLang="en-US" sz="3200" b="1" dirty="0" smtClean="0">
                  <a:solidFill>
                    <a:srgbClr val="990099"/>
                  </a:solidFill>
                  <a:latin typeface="Times New Roman" panose="02020603050405020304" pitchFamily="18" charset="0"/>
                  <a:ea typeface="+mn-ea"/>
                  <a:cs typeface="Times New Roman" panose="02020603050405020304" pitchFamily="18" charset="0"/>
                </a:rPr>
                <a:t>溶質的摩爾數 </a:t>
              </a:r>
              <a:r>
                <a:rPr lang="en-US" altLang="zh-TW" sz="3200" b="1" dirty="0" smtClean="0">
                  <a:solidFill>
                    <a:srgbClr val="990099"/>
                  </a:solidFill>
                  <a:latin typeface="Times New Roman" panose="02020603050405020304" pitchFamily="18" charset="0"/>
                  <a:ea typeface="+mn-ea"/>
                  <a:cs typeface="Times New Roman" panose="02020603050405020304" pitchFamily="18" charset="0"/>
                </a:rPr>
                <a:t>(</a:t>
              </a:r>
              <a:r>
                <a:rPr lang="en-US" altLang="zh-TW" sz="3200" b="1" dirty="0" err="1" smtClean="0">
                  <a:solidFill>
                    <a:srgbClr val="990099"/>
                  </a:solidFill>
                  <a:latin typeface="Times New Roman" panose="02020603050405020304" pitchFamily="18" charset="0"/>
                  <a:ea typeface="+mn-ea"/>
                  <a:cs typeface="Times New Roman" panose="02020603050405020304" pitchFamily="18" charset="0"/>
                </a:rPr>
                <a:t>mol</a:t>
              </a:r>
              <a:r>
                <a:rPr lang="en-US" altLang="zh-TW" sz="3200" b="1" dirty="0" smtClean="0">
                  <a:solidFill>
                    <a:srgbClr val="990099"/>
                  </a:solidFill>
                  <a:latin typeface="Times New Roman" panose="02020603050405020304" pitchFamily="18" charset="0"/>
                  <a:ea typeface="+mn-ea"/>
                  <a:cs typeface="Times New Roman" panose="02020603050405020304" pitchFamily="18" charset="0"/>
                </a:rPr>
                <a:t>)</a:t>
              </a:r>
            </a:p>
          </p:txBody>
        </p:sp>
        <p:sp>
          <p:nvSpPr>
            <p:cNvPr id="18448" name="Text Box 8"/>
            <p:cNvSpPr txBox="1">
              <a:spLocks noChangeArrowheads="1"/>
            </p:cNvSpPr>
            <p:nvPr/>
          </p:nvSpPr>
          <p:spPr bwMode="auto">
            <a:xfrm>
              <a:off x="2694" y="1615"/>
              <a:ext cx="2817" cy="399"/>
            </a:xfrm>
            <a:prstGeom prst="rect">
              <a:avLst/>
            </a:prstGeom>
            <a:noFill/>
            <a:ln>
              <a:noFill/>
            </a:ln>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lnSpc>
                  <a:spcPct val="110000"/>
                </a:lnSpc>
                <a:defRPr/>
              </a:pPr>
              <a:r>
                <a:rPr lang="zh-TW" altLang="en-US" sz="3200" b="1" dirty="0" smtClean="0">
                  <a:solidFill>
                    <a:srgbClr val="009900"/>
                  </a:solidFill>
                  <a:latin typeface="Times New Roman" panose="02020603050405020304" pitchFamily="18" charset="0"/>
                  <a:ea typeface="+mn-ea"/>
                  <a:cs typeface="Times New Roman" panose="02020603050405020304" pitchFamily="18" charset="0"/>
                </a:rPr>
                <a:t>溶液的體積 </a:t>
              </a:r>
              <a:r>
                <a:rPr lang="zh-TW" altLang="zh-TW" sz="3200" b="1" dirty="0" smtClean="0">
                  <a:solidFill>
                    <a:srgbClr val="009900"/>
                  </a:solidFill>
                  <a:latin typeface="Times New Roman" panose="02020603050405020304" pitchFamily="18" charset="0"/>
                  <a:ea typeface="+mn-ea"/>
                  <a:cs typeface="Times New Roman" panose="02020603050405020304" pitchFamily="18" charset="0"/>
                </a:rPr>
                <a:t>(</a:t>
              </a:r>
              <a:r>
                <a:rPr lang="en-US" altLang="zh-TW" sz="3200" b="1" dirty="0" smtClean="0">
                  <a:solidFill>
                    <a:srgbClr val="009900"/>
                  </a:solidFill>
                  <a:latin typeface="Times New Roman" panose="02020603050405020304" pitchFamily="18" charset="0"/>
                  <a:ea typeface="+mn-ea"/>
                  <a:cs typeface="Times New Roman" panose="02020603050405020304" pitchFamily="18" charset="0"/>
                </a:rPr>
                <a:t>dm</a:t>
              </a:r>
              <a:r>
                <a:rPr lang="en-US" altLang="zh-TW" sz="3200" b="1" baseline="30000" dirty="0" smtClean="0">
                  <a:solidFill>
                    <a:srgbClr val="009900"/>
                  </a:solidFill>
                  <a:latin typeface="Times New Roman" panose="02020603050405020304" pitchFamily="18" charset="0"/>
                  <a:ea typeface="+mn-ea"/>
                  <a:cs typeface="Times New Roman" panose="02020603050405020304" pitchFamily="18" charset="0"/>
                </a:rPr>
                <a:t>3</a:t>
              </a:r>
              <a:r>
                <a:rPr lang="en-US" altLang="zh-TW" sz="3200" b="1" dirty="0" smtClean="0">
                  <a:solidFill>
                    <a:srgbClr val="009900"/>
                  </a:solidFill>
                  <a:latin typeface="Times New Roman" panose="02020603050405020304" pitchFamily="18" charset="0"/>
                  <a:ea typeface="+mn-ea"/>
                  <a:cs typeface="Times New Roman" panose="02020603050405020304" pitchFamily="18" charset="0"/>
                </a:rPr>
                <a:t>)</a:t>
              </a:r>
            </a:p>
          </p:txBody>
        </p:sp>
        <p:sp>
          <p:nvSpPr>
            <p:cNvPr id="18449" name="Line 9"/>
            <p:cNvSpPr>
              <a:spLocks noChangeShapeType="1"/>
            </p:cNvSpPr>
            <p:nvPr/>
          </p:nvSpPr>
          <p:spPr bwMode="auto">
            <a:xfrm>
              <a:off x="2830" y="1615"/>
              <a:ext cx="244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grpSp>
      <p:grpSp>
        <p:nvGrpSpPr>
          <p:cNvPr id="4" name="群組 3"/>
          <p:cNvGrpSpPr>
            <a:grpSpLocks/>
          </p:cNvGrpSpPr>
          <p:nvPr/>
        </p:nvGrpSpPr>
        <p:grpSpPr bwMode="auto">
          <a:xfrm>
            <a:off x="3003550" y="1845593"/>
            <a:ext cx="1296988" cy="1008062"/>
            <a:chOff x="3059113" y="2348880"/>
            <a:chExt cx="1296863" cy="1008112"/>
          </a:xfrm>
        </p:grpSpPr>
        <p:sp>
          <p:nvSpPr>
            <p:cNvPr id="18443" name="Line 18"/>
            <p:cNvSpPr>
              <a:spLocks noChangeShapeType="1"/>
            </p:cNvSpPr>
            <p:nvPr/>
          </p:nvSpPr>
          <p:spPr bwMode="auto">
            <a:xfrm flipV="1">
              <a:off x="3059113" y="2348880"/>
              <a:ext cx="1223963" cy="360363"/>
            </a:xfrm>
            <a:prstGeom prst="line">
              <a:avLst/>
            </a:prstGeom>
            <a:noFill/>
            <a:ln w="57150">
              <a:solidFill>
                <a:srgbClr val="FFFF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18444" name="Line 19"/>
            <p:cNvSpPr>
              <a:spLocks noChangeShapeType="1"/>
            </p:cNvSpPr>
            <p:nvPr/>
          </p:nvSpPr>
          <p:spPr bwMode="auto">
            <a:xfrm>
              <a:off x="3060701" y="2925192"/>
              <a:ext cx="1223963" cy="431800"/>
            </a:xfrm>
            <a:prstGeom prst="line">
              <a:avLst/>
            </a:prstGeom>
            <a:noFill/>
            <a:ln w="57150">
              <a:solidFill>
                <a:srgbClr val="FFFF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18445" name="Line 20"/>
            <p:cNvSpPr>
              <a:spLocks noChangeShapeType="1"/>
            </p:cNvSpPr>
            <p:nvPr/>
          </p:nvSpPr>
          <p:spPr bwMode="auto">
            <a:xfrm>
              <a:off x="4355976" y="2420938"/>
              <a:ext cx="0" cy="863600"/>
            </a:xfrm>
            <a:prstGeom prst="line">
              <a:avLst/>
            </a:prstGeom>
            <a:noFill/>
            <a:ln w="57150">
              <a:solidFill>
                <a:srgbClr val="FFFF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sp>
        <p:nvSpPr>
          <p:cNvPr id="20" name="Rectangle 5"/>
          <p:cNvSpPr>
            <a:spLocks noChangeArrowheads="1"/>
          </p:cNvSpPr>
          <p:nvPr/>
        </p:nvSpPr>
        <p:spPr bwMode="auto">
          <a:xfrm>
            <a:off x="362893" y="257274"/>
            <a:ext cx="4929187" cy="579438"/>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有關</a:t>
            </a:r>
            <a:r>
              <a:rPr kumimoji="0" lang="zh-TW" altLang="en-US" sz="3200" b="1" dirty="0">
                <a:solidFill>
                  <a:srgbClr val="0033CC"/>
                </a:solidFill>
                <a:latin typeface="Arial" panose="020B0604020202020204" pitchFamily="34" charset="0"/>
                <a:ea typeface="+mn-ea"/>
                <a:cs typeface="Arial" panose="020B0604020202020204" pitchFamily="34" charset="0"/>
              </a:rPr>
              <a:t>溶液濃度的計算</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42041891"/>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3"/>
          <p:cNvSpPr>
            <a:spLocks noChangeArrowheads="1"/>
          </p:cNvSpPr>
          <p:nvPr/>
        </p:nvSpPr>
        <p:spPr bwMode="auto">
          <a:xfrm>
            <a:off x="538163" y="44624"/>
            <a:ext cx="12080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200" b="1">
                <a:solidFill>
                  <a:srgbClr val="CC0000"/>
                </a:solidFill>
                <a:cs typeface="Arial" charset="0"/>
              </a:rPr>
              <a:t>稀釋</a:t>
            </a:r>
            <a:endParaRPr kumimoji="0" lang="en-US" altLang="zh-TW" sz="3200" b="1">
              <a:solidFill>
                <a:srgbClr val="CC0000"/>
              </a:solidFill>
              <a:cs typeface="Arial" charset="0"/>
            </a:endParaRPr>
          </a:p>
        </p:txBody>
      </p:sp>
      <p:sp>
        <p:nvSpPr>
          <p:cNvPr id="25" name="Rectangle 38"/>
          <p:cNvSpPr>
            <a:spLocks noChangeArrowheads="1"/>
          </p:cNvSpPr>
          <p:nvPr/>
        </p:nvSpPr>
        <p:spPr bwMode="auto">
          <a:xfrm>
            <a:off x="541338" y="1844824"/>
            <a:ext cx="89614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在稀釋試劑的過程中：</a:t>
            </a:r>
            <a:endParaRPr lang="en-US" altLang="zh-TW" sz="2800" b="1">
              <a:latin typeface="Arial" charset="0"/>
            </a:endParaRPr>
          </a:p>
        </p:txBody>
      </p:sp>
      <p:sp>
        <p:nvSpPr>
          <p:cNvPr id="26" name="Rectangle 38"/>
          <p:cNvSpPr>
            <a:spLocks noChangeArrowheads="1"/>
          </p:cNvSpPr>
          <p:nvPr/>
        </p:nvSpPr>
        <p:spPr bwMode="auto">
          <a:xfrm>
            <a:off x="546100" y="692696"/>
            <a:ext cx="7753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b="1" dirty="0"/>
              <a:t>加入蒸餾水或去離子水以降低試劑的濃度</a:t>
            </a:r>
            <a:r>
              <a:rPr lang="zh-TW" altLang="en-US" sz="2800" dirty="0"/>
              <a:t>，</a:t>
            </a:r>
            <a:r>
              <a:rPr lang="zh-HK" altLang="en-US" sz="2800" dirty="0"/>
              <a:t>這過程稱為</a:t>
            </a:r>
            <a:r>
              <a:rPr lang="zh-HK" altLang="zh-TW" sz="2800" dirty="0"/>
              <a:t> </a:t>
            </a:r>
            <a:r>
              <a:rPr lang="zh-HK" altLang="en-US" sz="2800" b="1" dirty="0">
                <a:solidFill>
                  <a:srgbClr val="3399FF"/>
                </a:solidFill>
              </a:rPr>
              <a:t>稀釋</a:t>
            </a:r>
            <a:r>
              <a:rPr lang="zh-HK" altLang="en-US" sz="2800" dirty="0"/>
              <a:t>。</a:t>
            </a:r>
            <a:endParaRPr lang="en-US" altLang="zh-TW" sz="2800" dirty="0">
              <a:latin typeface="Arial" charset="0"/>
            </a:endParaRPr>
          </a:p>
        </p:txBody>
      </p:sp>
      <p:sp>
        <p:nvSpPr>
          <p:cNvPr id="14" name="Rectangle 38"/>
          <p:cNvSpPr>
            <a:spLocks noChangeArrowheads="1"/>
          </p:cNvSpPr>
          <p:nvPr/>
        </p:nvSpPr>
        <p:spPr bwMode="auto">
          <a:xfrm>
            <a:off x="1139825" y="2420888"/>
            <a:ext cx="2828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只加入了水；</a:t>
            </a:r>
            <a:endParaRPr lang="en-US" altLang="zh-TW" sz="2800"/>
          </a:p>
        </p:txBody>
      </p:sp>
      <p:sp>
        <p:nvSpPr>
          <p:cNvPr id="2" name="Rectangle 38"/>
          <p:cNvSpPr>
            <a:spLocks noChangeArrowheads="1"/>
          </p:cNvSpPr>
          <p:nvPr/>
        </p:nvSpPr>
        <p:spPr bwMode="auto">
          <a:xfrm>
            <a:off x="1143000" y="3035250"/>
            <a:ext cx="42084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只</a:t>
            </a:r>
            <a:r>
              <a:rPr lang="zh-TW" altLang="en-US" sz="2800" b="1"/>
              <a:t>增加了溶液的體積</a:t>
            </a:r>
            <a:r>
              <a:rPr lang="zh-TW" altLang="en-US" sz="2800"/>
              <a:t>；</a:t>
            </a:r>
            <a:endParaRPr lang="en-US" altLang="zh-TW" sz="2800" b="1">
              <a:latin typeface="Arial" charset="0"/>
            </a:endParaRPr>
          </a:p>
        </p:txBody>
      </p:sp>
      <p:sp>
        <p:nvSpPr>
          <p:cNvPr id="3" name="Rectangle 38"/>
          <p:cNvSpPr>
            <a:spLocks noChangeArrowheads="1"/>
          </p:cNvSpPr>
          <p:nvPr/>
        </p:nvSpPr>
        <p:spPr bwMode="auto">
          <a:xfrm>
            <a:off x="1143000" y="3673425"/>
            <a:ext cx="46894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b="1"/>
              <a:t>沒有改變溶質的摩爾數</a:t>
            </a:r>
            <a:r>
              <a:rPr lang="zh-TW" altLang="en-US" sz="2800"/>
              <a:t>。</a:t>
            </a:r>
            <a:endParaRPr lang="en-US" altLang="zh-TW" sz="2800" b="1">
              <a:latin typeface="Arial" charset="0"/>
            </a:endParaRPr>
          </a:p>
        </p:txBody>
      </p:sp>
      <p:grpSp>
        <p:nvGrpSpPr>
          <p:cNvPr id="12" name="群組 36"/>
          <p:cNvGrpSpPr>
            <a:grpSpLocks/>
          </p:cNvGrpSpPr>
          <p:nvPr/>
        </p:nvGrpSpPr>
        <p:grpSpPr bwMode="auto">
          <a:xfrm>
            <a:off x="1897063" y="4427686"/>
            <a:ext cx="5440362" cy="969963"/>
            <a:chOff x="423146" y="2644368"/>
            <a:chExt cx="5441106" cy="971456"/>
          </a:xfrm>
        </p:grpSpPr>
        <p:sp>
          <p:nvSpPr>
            <p:cNvPr id="13" name="文字方塊 40"/>
            <p:cNvSpPr txBox="1">
              <a:spLocks noChangeArrowheads="1"/>
            </p:cNvSpPr>
            <p:nvPr/>
          </p:nvSpPr>
          <p:spPr bwMode="auto">
            <a:xfrm>
              <a:off x="423146" y="2644368"/>
              <a:ext cx="2435558" cy="51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t>溶質的摩爾數</a:t>
              </a:r>
              <a:endParaRPr lang="zh-HK" altLang="en-US" sz="2600">
                <a:latin typeface="Arial" charset="0"/>
                <a:cs typeface="Arial" charset="0"/>
              </a:endParaRPr>
            </a:p>
          </p:txBody>
        </p:sp>
        <p:sp>
          <p:nvSpPr>
            <p:cNvPr id="15" name="文字方塊 41"/>
            <p:cNvSpPr txBox="1">
              <a:spLocks noChangeArrowheads="1"/>
            </p:cNvSpPr>
            <p:nvPr/>
          </p:nvSpPr>
          <p:spPr bwMode="auto">
            <a:xfrm>
              <a:off x="3339782" y="2644368"/>
              <a:ext cx="2524470" cy="51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t>溶質的摩爾數</a:t>
              </a:r>
              <a:endParaRPr lang="zh-HK" altLang="en-US" sz="2600">
                <a:latin typeface="Arial" charset="0"/>
                <a:cs typeface="Arial" charset="0"/>
              </a:endParaRPr>
            </a:p>
          </p:txBody>
        </p:sp>
        <p:sp>
          <p:nvSpPr>
            <p:cNvPr id="16" name="文字方塊 42"/>
            <p:cNvSpPr txBox="1">
              <a:spLocks noChangeArrowheads="1"/>
            </p:cNvSpPr>
            <p:nvPr/>
          </p:nvSpPr>
          <p:spPr bwMode="auto">
            <a:xfrm>
              <a:off x="821663" y="3095912"/>
              <a:ext cx="1679804" cy="51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solidFill>
                    <a:srgbClr val="FF00FF"/>
                  </a:solidFill>
                  <a:latin typeface="Arial" charset="0"/>
                  <a:cs typeface="Arial" charset="0"/>
                </a:rPr>
                <a:t>(</a:t>
              </a:r>
              <a:r>
                <a:rPr lang="zh-HK" altLang="en-US" sz="2800">
                  <a:solidFill>
                    <a:srgbClr val="FF00FF"/>
                  </a:solidFill>
                  <a:latin typeface="Arial" charset="0"/>
                  <a:cs typeface="Arial" charset="0"/>
                </a:rPr>
                <a:t>稀釋前</a:t>
              </a:r>
              <a:r>
                <a:rPr lang="en-US" altLang="zh-HK" sz="2800">
                  <a:solidFill>
                    <a:srgbClr val="FF00FF"/>
                  </a:solidFill>
                  <a:latin typeface="Arial" charset="0"/>
                  <a:cs typeface="Arial" charset="0"/>
                </a:rPr>
                <a:t>)</a:t>
              </a:r>
              <a:endParaRPr lang="zh-HK" altLang="en-US" sz="2800">
                <a:solidFill>
                  <a:srgbClr val="FF00FF"/>
                </a:solidFill>
                <a:latin typeface="Arial" charset="0"/>
                <a:cs typeface="Arial" charset="0"/>
              </a:endParaRPr>
            </a:p>
          </p:txBody>
        </p:sp>
        <p:sp>
          <p:nvSpPr>
            <p:cNvPr id="17" name="文字方塊 43"/>
            <p:cNvSpPr txBox="1">
              <a:spLocks noChangeArrowheads="1"/>
            </p:cNvSpPr>
            <p:nvPr/>
          </p:nvSpPr>
          <p:spPr bwMode="auto">
            <a:xfrm>
              <a:off x="3760527" y="3095912"/>
              <a:ext cx="1679805" cy="51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solidFill>
                    <a:srgbClr val="FF00FF"/>
                  </a:solidFill>
                  <a:latin typeface="Arial" charset="0"/>
                  <a:cs typeface="Arial" charset="0"/>
                </a:rPr>
                <a:t>(</a:t>
              </a:r>
              <a:r>
                <a:rPr lang="zh-HK" altLang="en-US" sz="2800">
                  <a:solidFill>
                    <a:srgbClr val="FF00FF"/>
                  </a:solidFill>
                  <a:latin typeface="Arial" charset="0"/>
                  <a:cs typeface="Arial" charset="0"/>
                </a:rPr>
                <a:t>稀釋後</a:t>
              </a:r>
              <a:r>
                <a:rPr lang="en-US" altLang="zh-HK" sz="2800">
                  <a:solidFill>
                    <a:srgbClr val="FF00FF"/>
                  </a:solidFill>
                  <a:latin typeface="Arial" charset="0"/>
                  <a:cs typeface="Arial" charset="0"/>
                </a:rPr>
                <a:t>)</a:t>
              </a:r>
              <a:endParaRPr lang="zh-HK" altLang="en-US" sz="2800">
                <a:solidFill>
                  <a:srgbClr val="FF00FF"/>
                </a:solidFill>
                <a:latin typeface="Arial" charset="0"/>
                <a:cs typeface="Arial" charset="0"/>
              </a:endParaRPr>
            </a:p>
          </p:txBody>
        </p:sp>
        <p:sp>
          <p:nvSpPr>
            <p:cNvPr id="18" name="文字方塊 44"/>
            <p:cNvSpPr txBox="1">
              <a:spLocks noChangeArrowheads="1"/>
            </p:cNvSpPr>
            <p:nvPr/>
          </p:nvSpPr>
          <p:spPr bwMode="auto">
            <a:xfrm>
              <a:off x="2858704" y="2906709"/>
              <a:ext cx="539824" cy="51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cs typeface="Arial" charset="0"/>
                </a:rPr>
                <a:t>=</a:t>
              </a:r>
              <a:endParaRPr lang="zh-HK" altLang="en-US" sz="2600">
                <a:latin typeface="Arial" charset="0"/>
                <a:cs typeface="Arial" charset="0"/>
              </a:endParaRPr>
            </a:p>
          </p:txBody>
        </p:sp>
      </p:grpSp>
      <p:sp>
        <p:nvSpPr>
          <p:cNvPr id="19" name="Rectangle 38"/>
          <p:cNvSpPr>
            <a:spLocks noChangeArrowheads="1"/>
          </p:cNvSpPr>
          <p:nvPr/>
        </p:nvSpPr>
        <p:spPr bwMode="auto">
          <a:xfrm>
            <a:off x="4184650" y="5276999"/>
            <a:ext cx="6286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a:latin typeface="Arial" charset="0"/>
              </a:rPr>
              <a:t>或</a:t>
            </a:r>
            <a:endParaRPr lang="en-US" altLang="zh-TW" sz="2800">
              <a:latin typeface="Arial" charset="0"/>
            </a:endParaRPr>
          </a:p>
        </p:txBody>
      </p:sp>
      <p:sp>
        <p:nvSpPr>
          <p:cNvPr id="20" name="Rectangle 38"/>
          <p:cNvSpPr>
            <a:spLocks noChangeArrowheads="1"/>
          </p:cNvSpPr>
          <p:nvPr/>
        </p:nvSpPr>
        <p:spPr bwMode="auto">
          <a:xfrm>
            <a:off x="3189288" y="5999311"/>
            <a:ext cx="2646362"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3200" i="1">
                <a:solidFill>
                  <a:srgbClr val="FF0000"/>
                </a:solidFill>
                <a:latin typeface="Arial" charset="0"/>
                <a:cs typeface="Arial" charset="0"/>
              </a:rPr>
              <a:t>M</a:t>
            </a:r>
            <a:r>
              <a:rPr lang="en-US" altLang="zh-TW" sz="3200" baseline="-25000">
                <a:solidFill>
                  <a:srgbClr val="FF0000"/>
                </a:solidFill>
                <a:latin typeface="Arial" charset="0"/>
                <a:cs typeface="Arial" charset="0"/>
              </a:rPr>
              <a:t>1</a:t>
            </a:r>
            <a:r>
              <a:rPr lang="en-US" altLang="zh-HK" sz="3200" i="1">
                <a:solidFill>
                  <a:srgbClr val="FF0000"/>
                </a:solidFill>
                <a:latin typeface="Arial" charset="0"/>
                <a:cs typeface="Arial" charset="0"/>
              </a:rPr>
              <a:t>V</a:t>
            </a:r>
            <a:r>
              <a:rPr lang="en-US" altLang="zh-TW" sz="3200" baseline="-25000">
                <a:solidFill>
                  <a:srgbClr val="FF0000"/>
                </a:solidFill>
                <a:latin typeface="Arial" charset="0"/>
                <a:cs typeface="Arial" charset="0"/>
              </a:rPr>
              <a:t>1</a:t>
            </a:r>
            <a:r>
              <a:rPr lang="en-US" altLang="zh-HK" sz="3200">
                <a:solidFill>
                  <a:srgbClr val="FF0000"/>
                </a:solidFill>
                <a:latin typeface="Arial" charset="0"/>
                <a:cs typeface="Arial" charset="0"/>
              </a:rPr>
              <a:t> = </a:t>
            </a:r>
            <a:r>
              <a:rPr lang="en-US" altLang="zh-HK" sz="3200" i="1">
                <a:solidFill>
                  <a:srgbClr val="FF0000"/>
                </a:solidFill>
                <a:latin typeface="Arial" charset="0"/>
                <a:cs typeface="Arial" charset="0"/>
              </a:rPr>
              <a:t>M</a:t>
            </a:r>
            <a:r>
              <a:rPr lang="en-US" altLang="zh-HK" sz="3200" baseline="-25000">
                <a:solidFill>
                  <a:srgbClr val="FF0000"/>
                </a:solidFill>
                <a:latin typeface="Arial" charset="0"/>
                <a:cs typeface="Arial" charset="0"/>
              </a:rPr>
              <a:t>2</a:t>
            </a:r>
            <a:r>
              <a:rPr lang="en-US" altLang="zh-HK" sz="3200" i="1">
                <a:solidFill>
                  <a:srgbClr val="FF0000"/>
                </a:solidFill>
                <a:latin typeface="Arial" charset="0"/>
                <a:cs typeface="Arial" charset="0"/>
              </a:rPr>
              <a:t>V</a:t>
            </a:r>
            <a:r>
              <a:rPr lang="en-US" altLang="zh-HK" sz="3200" baseline="-25000">
                <a:solidFill>
                  <a:srgbClr val="FF0000"/>
                </a:solidFill>
                <a:latin typeface="Arial" charset="0"/>
                <a:cs typeface="Arial" charset="0"/>
              </a:rPr>
              <a:t>2</a:t>
            </a:r>
            <a:r>
              <a:rPr lang="en-US" altLang="en-US" sz="3200">
                <a:solidFill>
                  <a:srgbClr val="FF0000"/>
                </a:solidFill>
                <a:latin typeface="Arial" charset="0"/>
              </a:rPr>
              <a:t> </a:t>
            </a:r>
            <a:endParaRPr lang="en-US" altLang="zh-TW" sz="3200">
              <a:solidFill>
                <a:srgbClr val="FF0000"/>
              </a:solidFill>
              <a:latin typeface="Arial" charset="0"/>
            </a:endParaRPr>
          </a:p>
        </p:txBody>
      </p:sp>
    </p:spTree>
    <p:extLst>
      <p:ext uri="{BB962C8B-B14F-4D97-AF65-F5344CB8AC3E}">
        <p14:creationId xmlns:p14="http://schemas.microsoft.com/office/powerpoint/2010/main" val="62051780"/>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2915816" y="3147690"/>
            <a:ext cx="2708275" cy="641350"/>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HK" altLang="en-US" sz="3600" b="1" dirty="0">
                <a:solidFill>
                  <a:srgbClr val="0033CC"/>
                </a:solidFill>
                <a:latin typeface="Arial" panose="020B0604020202020204" pitchFamily="34" charset="0"/>
                <a:ea typeface="+mn-ea"/>
                <a:cs typeface="Arial" panose="020B0604020202020204" pitchFamily="34" charset="0"/>
              </a:rPr>
              <a:t>指示劑和</a:t>
            </a:r>
            <a:r>
              <a:rPr kumimoji="0" lang="en-US" altLang="zh-TW" sz="3600" b="1" dirty="0">
                <a:solidFill>
                  <a:srgbClr val="0033CC"/>
                </a:solidFill>
                <a:latin typeface="Arial" panose="020B0604020202020204" pitchFamily="34" charset="0"/>
                <a:ea typeface="+mn-ea"/>
                <a:cs typeface="Arial" panose="020B0604020202020204" pitchFamily="34" charset="0"/>
              </a:rPr>
              <a:t>pH</a:t>
            </a:r>
          </a:p>
        </p:txBody>
      </p:sp>
      <p:sp>
        <p:nvSpPr>
          <p:cNvPr id="12" name="Rectangle 3"/>
          <p:cNvSpPr>
            <a:spLocks noChangeArrowheads="1"/>
          </p:cNvSpPr>
          <p:nvPr/>
        </p:nvSpPr>
        <p:spPr bwMode="auto">
          <a:xfrm>
            <a:off x="3084686" y="2033141"/>
            <a:ext cx="2305050" cy="769938"/>
          </a:xfrm>
          <a:prstGeom prst="rect">
            <a:avLst/>
          </a:prstGeom>
          <a:solidFill>
            <a:srgbClr val="0033CC"/>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latin typeface="Arial" panose="020B0604020202020204" pitchFamily="34" charset="0"/>
                <a:ea typeface="新細明體" pitchFamily="18" charset="-120"/>
                <a:cs typeface="Arial" panose="020B0604020202020204" pitchFamily="34" charset="0"/>
              </a:rPr>
              <a:t>第 </a:t>
            </a:r>
            <a:r>
              <a:rPr lang="en-US" altLang="zh-TW" sz="4400" b="1" dirty="0">
                <a:solidFill>
                  <a:schemeClr val="bg1"/>
                </a:solidFill>
                <a:effectLst>
                  <a:outerShdw blurRad="38100" dist="38100" dir="2700000" algn="tl">
                    <a:srgbClr val="000000"/>
                  </a:outerShdw>
                </a:effectLst>
                <a:latin typeface="Arial" panose="020B0604020202020204" pitchFamily="34" charset="0"/>
                <a:ea typeface="新細明體" pitchFamily="18" charset="-120"/>
                <a:cs typeface="Arial" panose="020B0604020202020204" pitchFamily="34" charset="0"/>
              </a:rPr>
              <a:t>16</a:t>
            </a:r>
            <a:r>
              <a:rPr lang="en-US" altLang="zh-TW" sz="4400" b="1" dirty="0">
                <a:solidFill>
                  <a:srgbClr val="FFFF00"/>
                </a:solidFill>
                <a:effectLst>
                  <a:outerShdw blurRad="38100" dist="38100" dir="2700000" algn="tl">
                    <a:srgbClr val="000000"/>
                  </a:outerShdw>
                </a:effectLst>
                <a:latin typeface="Arial" panose="020B0604020202020204" pitchFamily="34" charset="0"/>
                <a:ea typeface="新細明體" pitchFamily="18" charset="-120"/>
                <a:cs typeface="Arial" panose="020B0604020202020204" pitchFamily="34" charset="0"/>
              </a:rPr>
              <a:t> </a:t>
            </a:r>
            <a:r>
              <a:rPr lang="zh-TW" altLang="en-US" sz="4400" b="1" dirty="0">
                <a:solidFill>
                  <a:srgbClr val="FFFF00"/>
                </a:solidFill>
                <a:effectLst>
                  <a:outerShdw blurRad="38100" dist="38100" dir="2700000" algn="tl">
                    <a:srgbClr val="000000"/>
                  </a:outerShdw>
                </a:effectLst>
                <a:latin typeface="Arial" panose="020B0604020202020204" pitchFamily="34" charset="0"/>
                <a:ea typeface="新細明體" pitchFamily="18" charset="-120"/>
                <a:cs typeface="Arial" panose="020B0604020202020204" pitchFamily="34" charset="0"/>
              </a:rPr>
              <a:t>章</a:t>
            </a:r>
            <a:endParaRPr kumimoji="0" lang="en-US" altLang="zh-TW"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10645894"/>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5"/>
          <p:cNvSpPr>
            <a:spLocks noChangeArrowheads="1"/>
          </p:cNvSpPr>
          <p:nvPr/>
        </p:nvSpPr>
        <p:spPr bwMode="auto">
          <a:xfrm>
            <a:off x="179388" y="473299"/>
            <a:ext cx="391160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0113" indent="-900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b="1" dirty="0" smtClean="0">
                <a:solidFill>
                  <a:srgbClr val="0033CC"/>
                </a:solidFill>
                <a:latin typeface="Arial" charset="0"/>
                <a:cs typeface="Arial" charset="0"/>
              </a:rPr>
              <a:t>pH</a:t>
            </a:r>
            <a:r>
              <a:rPr kumimoji="0" lang="en-US" altLang="zh-TW" sz="3200" b="1" dirty="0" smtClean="0">
                <a:solidFill>
                  <a:srgbClr val="0033CC"/>
                </a:solidFill>
                <a:latin typeface="Arial" charset="0"/>
                <a:cs typeface="Arial" charset="0"/>
              </a:rPr>
              <a:t> </a:t>
            </a:r>
            <a:r>
              <a:rPr kumimoji="0" lang="zh-HK" altLang="en-US" sz="3200" b="1" dirty="0">
                <a:solidFill>
                  <a:srgbClr val="0033CC"/>
                </a:solidFill>
                <a:latin typeface="Arial" charset="0"/>
                <a:cs typeface="Arial" charset="0"/>
              </a:rPr>
              <a:t>標度的簡介</a:t>
            </a:r>
            <a:endParaRPr kumimoji="0" lang="en-US" altLang="zh-TW" sz="3200" b="1" dirty="0">
              <a:solidFill>
                <a:srgbClr val="0033CC"/>
              </a:solidFill>
              <a:latin typeface="Arial" charset="0"/>
              <a:cs typeface="Arial" charset="0"/>
            </a:endParaRPr>
          </a:p>
        </p:txBody>
      </p:sp>
      <p:sp>
        <p:nvSpPr>
          <p:cNvPr id="6" name="Rectangle 38"/>
          <p:cNvSpPr>
            <a:spLocks noChangeArrowheads="1"/>
          </p:cNvSpPr>
          <p:nvPr/>
        </p:nvSpPr>
        <p:spPr bwMode="auto">
          <a:xfrm>
            <a:off x="239713" y="1820910"/>
            <a:ext cx="878205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latin typeface="Times New Roman" pitchFamily="18" charset="0"/>
              </a:rPr>
              <a:t>所有水溶液均含有 </a:t>
            </a:r>
            <a:r>
              <a:rPr lang="en-US" altLang="en-US" sz="3200" b="1" u="sng">
                <a:solidFill>
                  <a:srgbClr val="FF0000"/>
                </a:solidFill>
                <a:latin typeface="Times New Roman" pitchFamily="18" charset="0"/>
              </a:rPr>
              <a:t>H</a:t>
            </a:r>
            <a:r>
              <a:rPr lang="en-US" altLang="zh-HK" sz="3200" b="1" u="sng" baseline="30000">
                <a:solidFill>
                  <a:srgbClr val="FF0000"/>
                </a:solidFill>
                <a:latin typeface="Times New Roman" pitchFamily="18" charset="0"/>
                <a:cs typeface="Arial" charset="0"/>
              </a:rPr>
              <a:t>+</a:t>
            </a:r>
            <a:r>
              <a:rPr lang="en-US" altLang="en-US" sz="3200" b="1" u="sng">
                <a:solidFill>
                  <a:srgbClr val="FF0000"/>
                </a:solidFill>
                <a:latin typeface="Times New Roman" pitchFamily="18" charset="0"/>
              </a:rPr>
              <a:t>(aq)</a:t>
            </a:r>
            <a:r>
              <a:rPr lang="en-US" altLang="zh-TW" sz="2800">
                <a:latin typeface="Times New Roman" pitchFamily="18" charset="0"/>
              </a:rPr>
              <a:t> </a:t>
            </a:r>
            <a:r>
              <a:rPr lang="zh-TW" altLang="en-US" sz="2800">
                <a:latin typeface="Times New Roman" pitchFamily="18" charset="0"/>
              </a:rPr>
              <a:t>離子和 </a:t>
            </a:r>
            <a:r>
              <a:rPr lang="en-US" altLang="en-US" sz="3200" b="1" u="sng">
                <a:solidFill>
                  <a:srgbClr val="FF0000"/>
                </a:solidFill>
                <a:latin typeface="Times New Roman" pitchFamily="18" charset="0"/>
              </a:rPr>
              <a:t>OH</a:t>
            </a:r>
            <a:r>
              <a:rPr lang="en-US" altLang="zh-HK" sz="3200" b="1" u="sng" baseline="30000">
                <a:solidFill>
                  <a:srgbClr val="FF0000"/>
                </a:solidFill>
                <a:latin typeface="Times New Roman" pitchFamily="18" charset="0"/>
                <a:cs typeface="Arial" charset="0"/>
              </a:rPr>
              <a:t>–</a:t>
            </a:r>
            <a:r>
              <a:rPr lang="en-US" altLang="en-US" sz="3200" b="1" u="sng">
                <a:solidFill>
                  <a:srgbClr val="FF0000"/>
                </a:solidFill>
                <a:latin typeface="Times New Roman" pitchFamily="18" charset="0"/>
              </a:rPr>
              <a:t>(aq)</a:t>
            </a:r>
            <a:r>
              <a:rPr lang="en-US" altLang="zh-TW" sz="2800">
                <a:latin typeface="Times New Roman" pitchFamily="18" charset="0"/>
              </a:rPr>
              <a:t> </a:t>
            </a:r>
            <a:r>
              <a:rPr lang="zh-TW" altLang="en-US" sz="2800">
                <a:latin typeface="Times New Roman" pitchFamily="18" charset="0"/>
              </a:rPr>
              <a:t>離子。</a:t>
            </a:r>
            <a:endParaRPr lang="en-US" altLang="zh-TW" sz="2800">
              <a:latin typeface="Times New Roman" pitchFamily="18" charset="0"/>
            </a:endParaRPr>
          </a:p>
        </p:txBody>
      </p:sp>
      <p:graphicFrame>
        <p:nvGraphicFramePr>
          <p:cNvPr id="5173" name="Group 53"/>
          <p:cNvGraphicFramePr>
            <a:graphicFrameLocks noGrp="1"/>
          </p:cNvGraphicFramePr>
          <p:nvPr>
            <p:extLst>
              <p:ext uri="{D42A27DB-BD31-4B8C-83A1-F6EECF244321}">
                <p14:modId xmlns:p14="http://schemas.microsoft.com/office/powerpoint/2010/main" val="1749258699"/>
              </p:ext>
            </p:extLst>
          </p:nvPr>
        </p:nvGraphicFramePr>
        <p:xfrm>
          <a:off x="236538" y="2996727"/>
          <a:ext cx="8785225" cy="2376489"/>
        </p:xfrm>
        <a:graphic>
          <a:graphicData uri="http://schemas.openxmlformats.org/drawingml/2006/table">
            <a:tbl>
              <a:tblPr/>
              <a:tblGrid>
                <a:gridCol w="1630362">
                  <a:extLst>
                    <a:ext uri="{9D8B030D-6E8A-4147-A177-3AD203B41FA5}"/>
                  </a:extLst>
                </a:gridCol>
                <a:gridCol w="7154863">
                  <a:extLst>
                    <a:ext uri="{9D8B030D-6E8A-4147-A177-3AD203B41FA5}"/>
                  </a:extLst>
                </a:gridCol>
              </a:tblGrid>
              <a:tr h="822303">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800" b="1" i="0" u="none" strike="noStrike" cap="none" normalizeH="0" baseline="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溶液</a:t>
                      </a:r>
                    </a:p>
                  </a:txBody>
                  <a:tcPr marL="91441" marR="91441" marT="45671" marB="45671"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1" i="0" u="none" strike="noStrike" cap="none" normalizeH="0" baseline="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H</a:t>
                      </a:r>
                      <a:r>
                        <a:rPr kumimoji="0" lang="en-US" altLang="zh-HK" sz="2800" b="1" i="0" u="none" strike="noStrike" cap="none" normalizeH="0" baseline="3000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1" i="0" u="none" strike="noStrike" cap="none" normalizeH="0" baseline="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1" i="0" u="none" strike="noStrike" cap="none" normalizeH="0" baseline="0" dirty="0" err="1"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aq</a:t>
                      </a:r>
                      <a:r>
                        <a:rPr kumimoji="0" lang="en-US" altLang="zh-HK" sz="2800" b="1" i="0" u="none" strike="noStrike" cap="none" normalizeH="0" baseline="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zh-HK" altLang="en-US" sz="2800" b="1" i="0" u="none" strike="noStrike" cap="none" normalizeH="0" baseline="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和 </a:t>
                      </a:r>
                      <a:r>
                        <a:rPr kumimoji="0" lang="en-US" altLang="zh-HK" sz="2800" b="1" i="0" u="none" strike="noStrike" cap="none" normalizeH="0" baseline="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OH</a:t>
                      </a:r>
                      <a:r>
                        <a:rPr kumimoji="0" lang="en-US" altLang="zh-HK" sz="2800" b="1" i="0" u="none" strike="noStrike" cap="none" normalizeH="0" baseline="3000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1" i="0" u="none" strike="noStrike" cap="none" normalizeH="0" baseline="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1" i="0" u="none" strike="noStrike" cap="none" normalizeH="0" baseline="0" dirty="0" err="1"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aq</a:t>
                      </a:r>
                      <a:r>
                        <a:rPr kumimoji="0" lang="en-US" altLang="zh-HK" sz="2800" b="1" i="0" u="none" strike="noStrike" cap="none" normalizeH="0" baseline="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zh-HK" altLang="en-US" sz="2800" b="1" i="0" u="none" strike="noStrike" cap="none" normalizeH="0" baseline="0" dirty="0" smtClean="0">
                          <a:ln>
                            <a:noFill/>
                          </a:ln>
                          <a:solidFill>
                            <a:srgbClr val="FFFFFF"/>
                          </a:solidFill>
                          <a:effectLst/>
                          <a:latin typeface="Times New Roman" panose="02020603050405020304" pitchFamily="18" charset="0"/>
                          <a:ea typeface="新細明體" panose="02020500000000000000" pitchFamily="18" charset="-120"/>
                          <a:cs typeface="Arial" panose="020B0604020202020204" pitchFamily="34" charset="0"/>
                        </a:rPr>
                        <a:t>在濃度上的差別</a:t>
                      </a:r>
                    </a:p>
                  </a:txBody>
                  <a:tcPr marL="91441" marR="91441" marT="45671" marB="45671"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extLst>
                  <a:ext uri="{0D108BD9-81ED-4DB2-BD59-A6C34878D82A}"/>
                </a:extLst>
              </a:tr>
              <a:tr h="51806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1"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1" marR="91441" marT="45671" marB="4567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1" marR="91441" marT="45671" marB="4567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extLst>
              </a:tr>
              <a:tr h="51806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1"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1" marR="91441" marT="45671" marB="4567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1" marR="91441" marT="45671" marB="4567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1"/>
                    </a:solidFill>
                  </a:tcPr>
                </a:tc>
                <a:extLst>
                  <a:ext uri="{0D108BD9-81ED-4DB2-BD59-A6C34878D82A}"/>
                </a:extLst>
              </a:tr>
              <a:tr h="51806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1"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1" marR="91441" marT="45671" marB="4567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1" marR="91441" marT="45671" marB="4567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extLst>
              </a:tr>
            </a:tbl>
          </a:graphicData>
        </a:graphic>
      </p:graphicFrame>
      <p:sp>
        <p:nvSpPr>
          <p:cNvPr id="5146" name="Rectangle 26"/>
          <p:cNvSpPr>
            <a:spLocks noChangeArrowheads="1"/>
          </p:cNvSpPr>
          <p:nvPr/>
        </p:nvSpPr>
        <p:spPr bwMode="auto">
          <a:xfrm>
            <a:off x="603250" y="3817465"/>
            <a:ext cx="895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HK" altLang="en-US" sz="2800" b="1">
                <a:solidFill>
                  <a:srgbClr val="000000"/>
                </a:solidFill>
                <a:latin typeface="Times New Roman" pitchFamily="18" charset="0"/>
              </a:rPr>
              <a:t>酸性</a:t>
            </a:r>
            <a:endParaRPr kumimoji="0" lang="zh-TW" altLang="en-US" sz="2800" b="1">
              <a:solidFill>
                <a:srgbClr val="000000"/>
              </a:solidFill>
              <a:latin typeface="Times New Roman" pitchFamily="18" charset="0"/>
            </a:endParaRPr>
          </a:p>
        </p:txBody>
      </p:sp>
      <p:graphicFrame>
        <p:nvGraphicFramePr>
          <p:cNvPr id="5148" name="Group 28"/>
          <p:cNvGraphicFramePr>
            <a:graphicFrameLocks noGrp="1"/>
          </p:cNvGraphicFramePr>
          <p:nvPr>
            <p:extLst>
              <p:ext uri="{D42A27DB-BD31-4B8C-83A1-F6EECF244321}">
                <p14:modId xmlns:p14="http://schemas.microsoft.com/office/powerpoint/2010/main" val="3053828237"/>
              </p:ext>
            </p:extLst>
          </p:nvPr>
        </p:nvGraphicFramePr>
        <p:xfrm>
          <a:off x="2647950" y="3817465"/>
          <a:ext cx="5049838" cy="579437"/>
        </p:xfrm>
        <a:graphic>
          <a:graphicData uri="http://schemas.openxmlformats.org/drawingml/2006/table">
            <a:tbl>
              <a:tblPr/>
              <a:tblGrid>
                <a:gridCol w="5049838">
                  <a:extLst>
                    <a:ext uri="{9D8B030D-6E8A-4147-A177-3AD203B41FA5}"/>
                  </a:extLst>
                </a:gridCol>
              </a:tblGrid>
              <a:tr h="579437">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H</a:t>
                      </a:r>
                      <a:r>
                        <a:rPr kumimoji="0" lang="en-US" altLang="zh-HK" sz="2800" b="0" i="0" u="none" strike="noStrike" cap="none" normalizeH="0" baseline="3000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(aq)</a:t>
                      </a:r>
                      <a:r>
                        <a:rPr kumimoji="0" lang="zh-TW"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濃度</a:t>
                      </a:r>
                      <a:r>
                        <a:rPr kumimoji="0" lang="zh-HK" altLang="zh-TW"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 </a:t>
                      </a:r>
                      <a:r>
                        <a:rPr kumimoji="0" lang="zh-TW"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  </a:t>
                      </a:r>
                      <a:r>
                        <a:rPr kumimoji="0" lang="en-US" altLang="zh-HK" sz="3200" b="1" i="0" u="none" strike="noStrike" cap="none" normalizeH="0" baseline="0" smtClean="0">
                          <a:ln>
                            <a:noFill/>
                          </a:ln>
                          <a:solidFill>
                            <a:srgbClr val="FF0000"/>
                          </a:solidFill>
                          <a:effectLst/>
                          <a:latin typeface="Times New Roman" panose="02020603050405020304" pitchFamily="18" charset="0"/>
                          <a:ea typeface="新細明體" panose="02020500000000000000" pitchFamily="18" charset="-120"/>
                          <a:cs typeface="Arial" panose="020B0604020202020204" pitchFamily="34" charset="0"/>
                        </a:rPr>
                        <a:t>&gt;</a:t>
                      </a:r>
                      <a:r>
                        <a:rPr kumimoji="0" lang="en-US" altLang="zh-HK" sz="2800" b="1"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en-US" altLang="zh-TW"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OH</a:t>
                      </a:r>
                      <a:r>
                        <a:rPr kumimoji="0" lang="en-US" altLang="zh-HK" sz="2800" b="0" i="0" u="none" strike="noStrike" cap="none" normalizeH="0" baseline="3000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(aq)</a:t>
                      </a:r>
                      <a:r>
                        <a:rPr kumimoji="0" lang="zh-TW"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濃度</a:t>
                      </a:r>
                      <a:endPar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1" marR="91441" marT="45705" marB="45705" anchor="ctr" horzOverflow="overflow">
                    <a:lnL cap="flat">
                      <a:noFill/>
                    </a:lnL>
                    <a:lnR cap="flat">
                      <a:noFill/>
                    </a:lnR>
                    <a:lnT cap="flat">
                      <a:noFill/>
                    </a:lnT>
                    <a:lnB cap="flat">
                      <a:noFill/>
                    </a:lnB>
                    <a:lnTlToBr>
                      <a:noFill/>
                    </a:lnTlToBr>
                    <a:lnBlToTr>
                      <a:noFill/>
                    </a:lnBlToTr>
                    <a:solidFill>
                      <a:srgbClr val="FFFF00"/>
                    </a:solidFill>
                  </a:tcPr>
                </a:tc>
                <a:extLst>
                  <a:ext uri="{0D108BD9-81ED-4DB2-BD59-A6C34878D82A}"/>
                </a:extLst>
              </a:tr>
            </a:tbl>
          </a:graphicData>
        </a:graphic>
      </p:graphicFrame>
      <p:graphicFrame>
        <p:nvGraphicFramePr>
          <p:cNvPr id="5163" name="Group 43"/>
          <p:cNvGraphicFramePr>
            <a:graphicFrameLocks noGrp="1"/>
          </p:cNvGraphicFramePr>
          <p:nvPr>
            <p:extLst>
              <p:ext uri="{D42A27DB-BD31-4B8C-83A1-F6EECF244321}">
                <p14:modId xmlns:p14="http://schemas.microsoft.com/office/powerpoint/2010/main" val="3050213662"/>
              </p:ext>
            </p:extLst>
          </p:nvPr>
        </p:nvGraphicFramePr>
        <p:xfrm>
          <a:off x="2647950" y="4322290"/>
          <a:ext cx="5049838" cy="579437"/>
        </p:xfrm>
        <a:graphic>
          <a:graphicData uri="http://schemas.openxmlformats.org/drawingml/2006/table">
            <a:tbl>
              <a:tblPr/>
              <a:tblGrid>
                <a:gridCol w="5049838">
                  <a:extLst>
                    <a:ext uri="{9D8B030D-6E8A-4147-A177-3AD203B41FA5}"/>
                  </a:extLst>
                </a:gridCol>
              </a:tblGrid>
              <a:tr h="579437">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H</a:t>
                      </a:r>
                      <a:r>
                        <a:rPr kumimoji="0" lang="en-US" altLang="zh-HK" sz="2800" b="0" i="0" u="none" strike="noStrike" cap="none" normalizeH="0" baseline="3000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(aq)</a:t>
                      </a:r>
                      <a:r>
                        <a:rPr kumimoji="0" lang="zh-TW"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濃度</a:t>
                      </a:r>
                      <a:r>
                        <a:rPr kumimoji="0" lang="zh-HK" altLang="zh-TW"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 </a:t>
                      </a:r>
                      <a:r>
                        <a:rPr kumimoji="0" lang="zh-TW"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  </a:t>
                      </a:r>
                      <a:r>
                        <a:rPr kumimoji="0" lang="en-US" altLang="zh-TW" sz="3200" b="1" i="0" u="none" strike="noStrike" cap="none" normalizeH="0" baseline="0" smtClean="0">
                          <a:ln>
                            <a:noFill/>
                          </a:ln>
                          <a:solidFill>
                            <a:srgbClr val="FF0000"/>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en-US" altLang="zh-TW"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OH</a:t>
                      </a:r>
                      <a:r>
                        <a:rPr kumimoji="0" lang="en-US" altLang="zh-HK" sz="2800" b="0" i="0" u="none" strike="noStrike" cap="none" normalizeH="0" baseline="3000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(aq)</a:t>
                      </a:r>
                      <a:r>
                        <a:rPr kumimoji="0" lang="zh-TW"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濃度</a:t>
                      </a:r>
                      <a:endPar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1" marR="91441" marT="45705" marB="45705" anchor="ctr" horzOverflow="overflow">
                    <a:lnL cap="flat">
                      <a:noFill/>
                    </a:lnL>
                    <a:lnR cap="flat">
                      <a:noFill/>
                    </a:lnR>
                    <a:lnT cap="flat">
                      <a:noFill/>
                    </a:lnT>
                    <a:lnB cap="flat">
                      <a:noFill/>
                    </a:lnB>
                    <a:lnTlToBr>
                      <a:noFill/>
                    </a:lnTlToBr>
                    <a:lnBlToTr>
                      <a:noFill/>
                    </a:lnBlToTr>
                    <a:solidFill>
                      <a:srgbClr val="FFFF00"/>
                    </a:solidFill>
                  </a:tcPr>
                </a:tc>
                <a:extLst>
                  <a:ext uri="{0D108BD9-81ED-4DB2-BD59-A6C34878D82A}"/>
                </a:extLst>
              </a:tr>
            </a:tbl>
          </a:graphicData>
        </a:graphic>
      </p:graphicFrame>
      <p:graphicFrame>
        <p:nvGraphicFramePr>
          <p:cNvPr id="5177" name="Group 57"/>
          <p:cNvGraphicFramePr>
            <a:graphicFrameLocks noGrp="1"/>
          </p:cNvGraphicFramePr>
          <p:nvPr>
            <p:extLst>
              <p:ext uri="{D42A27DB-BD31-4B8C-83A1-F6EECF244321}">
                <p14:modId xmlns:p14="http://schemas.microsoft.com/office/powerpoint/2010/main" val="3455324630"/>
              </p:ext>
            </p:extLst>
          </p:nvPr>
        </p:nvGraphicFramePr>
        <p:xfrm>
          <a:off x="2647950" y="4779490"/>
          <a:ext cx="5049838" cy="579437"/>
        </p:xfrm>
        <a:graphic>
          <a:graphicData uri="http://schemas.openxmlformats.org/drawingml/2006/table">
            <a:tbl>
              <a:tblPr/>
              <a:tblGrid>
                <a:gridCol w="5049838">
                  <a:extLst>
                    <a:ext uri="{9D8B030D-6E8A-4147-A177-3AD203B41FA5}"/>
                  </a:extLst>
                </a:gridCol>
              </a:tblGrid>
              <a:tr h="579437">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H</a:t>
                      </a:r>
                      <a:r>
                        <a:rPr kumimoji="0" lang="en-US" altLang="zh-HK" sz="2800" b="0" i="0" u="none" strike="noStrike" cap="none" normalizeH="0" baseline="3000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(aq)</a:t>
                      </a:r>
                      <a:r>
                        <a:rPr kumimoji="0" lang="zh-TW"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濃度</a:t>
                      </a:r>
                      <a:r>
                        <a:rPr kumimoji="0" lang="zh-HK" altLang="zh-TW"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 </a:t>
                      </a:r>
                      <a:r>
                        <a:rPr kumimoji="0" lang="zh-TW"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  </a:t>
                      </a:r>
                      <a:r>
                        <a:rPr kumimoji="0" lang="en-US" altLang="zh-TW" sz="3200" b="1" i="0" u="none" strike="noStrike" cap="none" normalizeH="0" baseline="0" smtClean="0">
                          <a:ln>
                            <a:noFill/>
                          </a:ln>
                          <a:solidFill>
                            <a:srgbClr val="FF0000"/>
                          </a:solidFill>
                          <a:effectLst/>
                          <a:latin typeface="Times New Roman" panose="02020603050405020304" pitchFamily="18" charset="0"/>
                          <a:ea typeface="新細明體" panose="02020500000000000000" pitchFamily="18" charset="-120"/>
                          <a:cs typeface="Arial" panose="020B0604020202020204" pitchFamily="34" charset="0"/>
                        </a:rPr>
                        <a:t>&lt;</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en-US" altLang="zh-TW"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OH</a:t>
                      </a:r>
                      <a:r>
                        <a:rPr kumimoji="0" lang="en-US" altLang="zh-HK" sz="2800" b="0" i="0" u="none" strike="noStrike" cap="none" normalizeH="0" baseline="3000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t>
                      </a:r>
                      <a:r>
                        <a:rPr kumimoji="0" lang="en-US" altLang="zh-HK"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(aq)</a:t>
                      </a:r>
                      <a:r>
                        <a:rPr kumimoji="0" lang="zh-TW"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rPr>
                        <a:t> </a:t>
                      </a:r>
                      <a:r>
                        <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rPr>
                        <a:t>濃度</a:t>
                      </a:r>
                      <a:endParaRPr kumimoji="0" lang="zh-HK" altLang="en-US" sz="2800" b="0" i="0" u="none" strike="noStrike" cap="none" normalizeH="0" baseline="0" smtClean="0">
                        <a:ln>
                          <a:noFill/>
                        </a:ln>
                        <a:solidFill>
                          <a:srgbClr val="000000"/>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1" marR="91441" marT="45705" marB="45705" anchor="ctr" horzOverflow="overflow">
                    <a:lnL cap="flat">
                      <a:noFill/>
                    </a:lnL>
                    <a:lnR cap="flat">
                      <a:noFill/>
                    </a:lnR>
                    <a:lnT cap="flat">
                      <a:noFill/>
                    </a:lnT>
                    <a:lnB cap="flat">
                      <a:noFill/>
                    </a:lnB>
                    <a:lnTlToBr>
                      <a:noFill/>
                    </a:lnTlToBr>
                    <a:lnBlToTr>
                      <a:noFill/>
                    </a:lnBlToTr>
                    <a:solidFill>
                      <a:srgbClr val="FFFF00">
                        <a:alpha val="50000"/>
                      </a:srgbClr>
                    </a:solidFill>
                  </a:tcPr>
                </a:tc>
                <a:extLst>
                  <a:ext uri="{0D108BD9-81ED-4DB2-BD59-A6C34878D82A}"/>
                </a:extLst>
              </a:tr>
            </a:tbl>
          </a:graphicData>
        </a:graphic>
      </p:graphicFrame>
      <p:sp>
        <p:nvSpPr>
          <p:cNvPr id="5174" name="Rectangle 54"/>
          <p:cNvSpPr>
            <a:spLocks noChangeArrowheads="1"/>
          </p:cNvSpPr>
          <p:nvPr/>
        </p:nvSpPr>
        <p:spPr bwMode="auto">
          <a:xfrm>
            <a:off x="609600" y="4358802"/>
            <a:ext cx="895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HK" altLang="en-US" sz="2800" b="1">
                <a:latin typeface="Times New Roman" pitchFamily="18" charset="0"/>
              </a:rPr>
              <a:t>中</a:t>
            </a:r>
            <a:r>
              <a:rPr kumimoji="0" lang="zh-HK" altLang="en-US" sz="2800" b="1">
                <a:solidFill>
                  <a:srgbClr val="000000"/>
                </a:solidFill>
                <a:latin typeface="Times New Roman" pitchFamily="18" charset="0"/>
              </a:rPr>
              <a:t>性</a:t>
            </a:r>
            <a:endParaRPr kumimoji="0" lang="zh-TW" altLang="en-US" sz="2800" b="1">
              <a:solidFill>
                <a:srgbClr val="000000"/>
              </a:solidFill>
              <a:latin typeface="Times New Roman" pitchFamily="18" charset="0"/>
            </a:endParaRPr>
          </a:p>
        </p:txBody>
      </p:sp>
      <p:sp>
        <p:nvSpPr>
          <p:cNvPr id="5175" name="Rectangle 55"/>
          <p:cNvSpPr>
            <a:spLocks noChangeArrowheads="1"/>
          </p:cNvSpPr>
          <p:nvPr/>
        </p:nvSpPr>
        <p:spPr bwMode="auto">
          <a:xfrm>
            <a:off x="603250" y="4839815"/>
            <a:ext cx="895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HK" altLang="en-US" sz="2800" b="1">
                <a:latin typeface="Times New Roman" pitchFamily="18" charset="0"/>
              </a:rPr>
              <a:t>鹼</a:t>
            </a:r>
            <a:r>
              <a:rPr kumimoji="0" lang="zh-HK" altLang="en-US" sz="2800" b="1">
                <a:solidFill>
                  <a:srgbClr val="000000"/>
                </a:solidFill>
                <a:latin typeface="Times New Roman" pitchFamily="18" charset="0"/>
              </a:rPr>
              <a:t>性</a:t>
            </a:r>
            <a:endParaRPr kumimoji="0" lang="zh-TW" altLang="en-US" sz="2800" b="1">
              <a:solidFill>
                <a:srgbClr val="000000"/>
              </a:solidFill>
              <a:latin typeface="Times New Roman" pitchFamily="18" charset="0"/>
            </a:endParaRPr>
          </a:p>
        </p:txBody>
      </p:sp>
    </p:spTree>
    <p:extLst>
      <p:ext uri="{BB962C8B-B14F-4D97-AF65-F5344CB8AC3E}">
        <p14:creationId xmlns:p14="http://schemas.microsoft.com/office/powerpoint/2010/main" val="1985217034"/>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 Box 11"/>
          <p:cNvSpPr txBox="1">
            <a:spLocks noChangeArrowheads="1"/>
          </p:cNvSpPr>
          <p:nvPr/>
        </p:nvSpPr>
        <p:spPr bwMode="auto">
          <a:xfrm>
            <a:off x="1166813" y="4240187"/>
            <a:ext cx="71326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61950" indent="-36195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SzPct val="130000"/>
              <a:buFont typeface="Arial" charset="0"/>
              <a:buChar char="•"/>
            </a:pPr>
            <a:r>
              <a:rPr lang="zh-HK" altLang="en-US" sz="2800">
                <a:latin typeface="Times New Roman" pitchFamily="18" charset="0"/>
              </a:rPr>
              <a:t>方括號</a:t>
            </a:r>
            <a:r>
              <a:rPr lang="zh-HK" altLang="zh-TW" sz="2800">
                <a:latin typeface="Times New Roman" pitchFamily="18" charset="0"/>
              </a:rPr>
              <a:t> </a:t>
            </a:r>
            <a:r>
              <a:rPr lang="en-US" altLang="zh-HK" sz="2800">
                <a:latin typeface="Times New Roman" pitchFamily="18" charset="0"/>
              </a:rPr>
              <a:t>[    ]</a:t>
            </a:r>
            <a:r>
              <a:rPr lang="en-US" altLang="zh-TW" sz="2800">
                <a:latin typeface="Times New Roman" pitchFamily="18" charset="0"/>
              </a:rPr>
              <a:t> </a:t>
            </a:r>
            <a:r>
              <a:rPr lang="zh-HK" altLang="en-US" sz="2800">
                <a:latin typeface="Times New Roman" pitchFamily="18" charset="0"/>
              </a:rPr>
              <a:t>是表</a:t>
            </a:r>
            <a:r>
              <a:rPr lang="zh-TW" altLang="en-US" sz="2800">
                <a:latin typeface="Times New Roman" pitchFamily="18" charset="0"/>
              </a:rPr>
              <a:t>示物種的「摩</a:t>
            </a:r>
            <a:r>
              <a:rPr lang="zh-HK" altLang="en-US" sz="2800">
                <a:latin typeface="Times New Roman" pitchFamily="18" charset="0"/>
              </a:rPr>
              <a:t>爾濃度」。</a:t>
            </a:r>
            <a:endParaRPr lang="en-US" altLang="zh-HK" sz="2800">
              <a:latin typeface="Times New Roman" pitchFamily="18" charset="0"/>
              <a:ea typeface="Arial Unicode MS" pitchFamily="34" charset="-120"/>
              <a:cs typeface="Arial Unicode MS" pitchFamily="34" charset="-120"/>
            </a:endParaRPr>
          </a:p>
          <a:p>
            <a:pPr eaLnBrk="1" hangingPunct="1">
              <a:buClr>
                <a:srgbClr val="3399FF"/>
              </a:buClr>
              <a:buSzPct val="130000"/>
              <a:buFont typeface="Arial" charset="0"/>
              <a:buChar char="•"/>
            </a:pPr>
            <a:r>
              <a:rPr lang="en-US" altLang="zh-TW" sz="2800">
                <a:latin typeface="Times New Roman" pitchFamily="18" charset="0"/>
                <a:ea typeface="Arial Unicode MS" pitchFamily="34" charset="-120"/>
                <a:cs typeface="Arial Unicode MS" pitchFamily="34" charset="-120"/>
              </a:rPr>
              <a:t>pH </a:t>
            </a:r>
            <a:r>
              <a:rPr lang="zh-HK" altLang="en-US" sz="2800">
                <a:latin typeface="Times New Roman" pitchFamily="18" charset="0"/>
              </a:rPr>
              <a:t>值</a:t>
            </a:r>
            <a:r>
              <a:rPr lang="zh-HK" altLang="zh-TW" sz="2800">
                <a:latin typeface="Times New Roman" pitchFamily="18" charset="0"/>
              </a:rPr>
              <a:t> </a:t>
            </a:r>
            <a:r>
              <a:rPr lang="zh-HK" altLang="en-US" sz="2800">
                <a:latin typeface="Times New Roman" pitchFamily="18" charset="0"/>
              </a:rPr>
              <a:t>是沒有單位的。</a:t>
            </a:r>
            <a:endParaRPr lang="en-US" altLang="zh-TW" sz="2800">
              <a:latin typeface="Times New Roman" pitchFamily="18" charset="0"/>
              <a:ea typeface="Arial Unicode MS" pitchFamily="34" charset="-120"/>
              <a:cs typeface="Arial Unicode MS" pitchFamily="34" charset="-120"/>
            </a:endParaRPr>
          </a:p>
        </p:txBody>
      </p:sp>
      <p:sp>
        <p:nvSpPr>
          <p:cNvPr id="22" name="Rectangle 87"/>
          <p:cNvSpPr>
            <a:spLocks noChangeArrowheads="1"/>
          </p:cNvSpPr>
          <p:nvPr/>
        </p:nvSpPr>
        <p:spPr bwMode="auto">
          <a:xfrm>
            <a:off x="1166812" y="4240187"/>
            <a:ext cx="6933579" cy="989013"/>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a:solidFill>
                <a:srgbClr val="000000"/>
              </a:solidFill>
              <a:latin typeface="Times New Roman" pitchFamily="18" charset="0"/>
            </a:endParaRPr>
          </a:p>
        </p:txBody>
      </p:sp>
      <p:grpSp>
        <p:nvGrpSpPr>
          <p:cNvPr id="2" name="Group 16"/>
          <p:cNvGrpSpPr>
            <a:grpSpLocks/>
          </p:cNvGrpSpPr>
          <p:nvPr/>
        </p:nvGrpSpPr>
        <p:grpSpPr bwMode="auto">
          <a:xfrm>
            <a:off x="1936750" y="2261914"/>
            <a:ext cx="4740275" cy="765175"/>
            <a:chOff x="158" y="663"/>
            <a:chExt cx="3405" cy="3617"/>
          </a:xfrm>
        </p:grpSpPr>
        <p:sp>
          <p:nvSpPr>
            <p:cNvPr id="6156" name="AutoShape 17"/>
            <p:cNvSpPr>
              <a:spLocks noChangeArrowheads="1"/>
            </p:cNvSpPr>
            <p:nvPr/>
          </p:nvSpPr>
          <p:spPr bwMode="auto">
            <a:xfrm>
              <a:off x="158" y="663"/>
              <a:ext cx="3405" cy="3617"/>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Times New Roman" pitchFamily="18" charset="0"/>
              </a:endParaRPr>
            </a:p>
          </p:txBody>
        </p:sp>
        <p:sp>
          <p:nvSpPr>
            <p:cNvPr id="6157" name="Text Box 18"/>
            <p:cNvSpPr txBox="1">
              <a:spLocks noChangeArrowheads="1"/>
            </p:cNvSpPr>
            <p:nvPr/>
          </p:nvSpPr>
          <p:spPr bwMode="auto">
            <a:xfrm>
              <a:off x="294" y="1278"/>
              <a:ext cx="3183" cy="2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en-US" altLang="zh-TW" sz="2800">
                  <a:latin typeface="Times New Roman" pitchFamily="18" charset="0"/>
                  <a:cs typeface="Arial" charset="0"/>
                </a:rPr>
                <a:t>pH = </a:t>
              </a:r>
              <a:r>
                <a:rPr lang="en-US" altLang="zh-TW" sz="2800" b="1">
                  <a:solidFill>
                    <a:srgbClr val="FF0000"/>
                  </a:solidFill>
                  <a:latin typeface="Times New Roman" pitchFamily="18" charset="0"/>
                  <a:cs typeface="Arial" charset="0"/>
                </a:rPr>
                <a:t>– log [H</a:t>
              </a:r>
              <a:r>
                <a:rPr lang="en-US" altLang="zh-HK" sz="2800" b="1" baseline="30000">
                  <a:solidFill>
                    <a:srgbClr val="FF0000"/>
                  </a:solidFill>
                  <a:latin typeface="Times New Roman" pitchFamily="18" charset="0"/>
                  <a:ea typeface="Arial Unicode MS" pitchFamily="34" charset="-120"/>
                  <a:cs typeface="Arial" charset="0"/>
                </a:rPr>
                <a:t>+</a:t>
              </a:r>
              <a:r>
                <a:rPr lang="en-US" altLang="zh-TW" sz="2800" b="1">
                  <a:solidFill>
                    <a:srgbClr val="FF0000"/>
                  </a:solidFill>
                  <a:latin typeface="Times New Roman" pitchFamily="18" charset="0"/>
                  <a:cs typeface="Arial" charset="0"/>
                </a:rPr>
                <a:t>(aq)]</a:t>
              </a:r>
            </a:p>
          </p:txBody>
        </p:sp>
      </p:grpSp>
      <p:sp>
        <p:nvSpPr>
          <p:cNvPr id="6155" name="Rectangle 38"/>
          <p:cNvSpPr>
            <a:spLocks noChangeArrowheads="1"/>
          </p:cNvSpPr>
          <p:nvPr/>
        </p:nvSpPr>
        <p:spPr bwMode="auto">
          <a:xfrm>
            <a:off x="182563" y="880789"/>
            <a:ext cx="8839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en-US" altLang="zh-TW" sz="3200" b="1">
                <a:solidFill>
                  <a:srgbClr val="3399FF"/>
                </a:solidFill>
                <a:latin typeface="Times New Roman" pitchFamily="18" charset="0"/>
                <a:cs typeface="Arial" charset="0"/>
              </a:rPr>
              <a:t>pH </a:t>
            </a:r>
            <a:r>
              <a:rPr lang="zh-TW" altLang="en-US" sz="3200" b="1">
                <a:solidFill>
                  <a:srgbClr val="3399FF"/>
                </a:solidFill>
                <a:latin typeface="Times New Roman" pitchFamily="18" charset="0"/>
                <a:cs typeface="Arial" charset="0"/>
              </a:rPr>
              <a:t>值</a:t>
            </a:r>
            <a:r>
              <a:rPr lang="zh-TW" altLang="en-US" sz="2800" b="1">
                <a:solidFill>
                  <a:srgbClr val="3399FF"/>
                </a:solidFill>
                <a:latin typeface="Times New Roman" pitchFamily="18" charset="0"/>
                <a:cs typeface="Arial" charset="0"/>
              </a:rPr>
              <a:t> </a:t>
            </a:r>
            <a:r>
              <a:rPr lang="zh-TW" altLang="en-US" sz="2800">
                <a:latin typeface="Times New Roman" pitchFamily="18" charset="0"/>
              </a:rPr>
              <a:t>是指溶液中 </a:t>
            </a:r>
            <a:r>
              <a:rPr lang="zh-TW" altLang="en-US" sz="3200" b="1">
                <a:solidFill>
                  <a:srgbClr val="6699FF"/>
                </a:solidFill>
                <a:latin typeface="Times New Roman" pitchFamily="18" charset="0"/>
              </a:rPr>
              <a:t>氫離子濃度</a:t>
            </a:r>
            <a:r>
              <a:rPr lang="zh-TW" altLang="en-US" sz="2800">
                <a:latin typeface="Times New Roman" pitchFamily="18" charset="0"/>
              </a:rPr>
              <a:t> 的  </a:t>
            </a:r>
            <a:r>
              <a:rPr lang="zh-TW" altLang="en-US" sz="3200" b="1">
                <a:solidFill>
                  <a:srgbClr val="6699FF"/>
                </a:solidFill>
                <a:latin typeface="Times New Roman" pitchFamily="18" charset="0"/>
              </a:rPr>
              <a:t>對數的負值</a:t>
            </a:r>
            <a:r>
              <a:rPr lang="zh-TW" altLang="en-US" sz="2800">
                <a:latin typeface="Times New Roman" pitchFamily="18" charset="0"/>
              </a:rPr>
              <a:t>。</a:t>
            </a:r>
            <a:endParaRPr lang="en-US" altLang="zh-TW" sz="2800">
              <a:latin typeface="Times New Roman" pitchFamily="18" charset="0"/>
              <a:cs typeface="Arial" charset="0"/>
            </a:endParaRPr>
          </a:p>
        </p:txBody>
      </p:sp>
    </p:spTree>
    <p:extLst>
      <p:ext uri="{BB962C8B-B14F-4D97-AF65-F5344CB8AC3E}">
        <p14:creationId xmlns:p14="http://schemas.microsoft.com/office/powerpoint/2010/main" val="3320351090"/>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179512" y="540544"/>
            <a:ext cx="4692650"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常用</a:t>
            </a:r>
            <a:r>
              <a:rPr kumimoji="0" lang="zh-TW" altLang="en-US" sz="3200" b="1" dirty="0">
                <a:solidFill>
                  <a:srgbClr val="0033CC"/>
                </a:solidFill>
                <a:latin typeface="Arial" panose="020B0604020202020204" pitchFamily="34" charset="0"/>
                <a:ea typeface="+mn-ea"/>
                <a:cs typeface="Arial" panose="020B0604020202020204" pitchFamily="34" charset="0"/>
              </a:rPr>
              <a:t>的酸鹼指示劑</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12" name="Rectangle 38"/>
          <p:cNvSpPr>
            <a:spLocks noChangeArrowheads="1"/>
          </p:cNvSpPr>
          <p:nvPr/>
        </p:nvSpPr>
        <p:spPr bwMode="auto">
          <a:xfrm>
            <a:off x="250701" y="1700808"/>
            <a:ext cx="87137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dirty="0"/>
              <a:t>學</a:t>
            </a:r>
            <a:r>
              <a:rPr lang="zh-TW" altLang="en-US" sz="2800" dirty="0"/>
              <a:t>校實驗室內常用的酸鹼指示劑是 </a:t>
            </a:r>
            <a:r>
              <a:rPr lang="zh-TW" altLang="en-US" sz="3200" b="1" dirty="0">
                <a:solidFill>
                  <a:srgbClr val="3399FF"/>
                </a:solidFill>
              </a:rPr>
              <a:t>甲基橙</a:t>
            </a:r>
            <a:r>
              <a:rPr lang="zh-TW" altLang="en-US" sz="2800" dirty="0"/>
              <a:t>、</a:t>
            </a:r>
            <a:r>
              <a:rPr lang="zh-TW" altLang="en-US" sz="3200" b="1" dirty="0">
                <a:solidFill>
                  <a:srgbClr val="3399FF"/>
                </a:solidFill>
              </a:rPr>
              <a:t>石蕊 </a:t>
            </a:r>
            <a:r>
              <a:rPr lang="zh-TW" altLang="en-US" sz="2800" dirty="0"/>
              <a:t>和 </a:t>
            </a:r>
            <a:r>
              <a:rPr lang="zh-TW" altLang="en-US" sz="3200" b="1" dirty="0">
                <a:solidFill>
                  <a:srgbClr val="3399FF"/>
                </a:solidFill>
              </a:rPr>
              <a:t>酚酞</a:t>
            </a:r>
            <a:r>
              <a:rPr lang="zh-TW" altLang="en-US" sz="2800" b="1" dirty="0">
                <a:solidFill>
                  <a:srgbClr val="3399FF"/>
                </a:solidFill>
              </a:rPr>
              <a:t> </a:t>
            </a:r>
            <a:r>
              <a:rPr lang="zh-TW" altLang="en-US" sz="2800" dirty="0"/>
              <a:t>。</a:t>
            </a:r>
            <a:endParaRPr lang="en-US" altLang="zh-TW" sz="2800" dirty="0">
              <a:latin typeface="Arial" charset="0"/>
            </a:endParaRPr>
          </a:p>
        </p:txBody>
      </p:sp>
      <p:pic>
        <p:nvPicPr>
          <p:cNvPr id="11270"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39591" y="2960588"/>
            <a:ext cx="4316412" cy="306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18226196"/>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525" y="1895475"/>
            <a:ext cx="8907463"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4" name="文字方塊 1"/>
          <p:cNvSpPr txBox="1">
            <a:spLocks noChangeArrowheads="1"/>
          </p:cNvSpPr>
          <p:nvPr/>
        </p:nvSpPr>
        <p:spPr bwMode="auto">
          <a:xfrm>
            <a:off x="1219200" y="1871663"/>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pH</a:t>
            </a:r>
            <a:r>
              <a:rPr lang="zh-HK" altLang="en-US" sz="2000">
                <a:latin typeface="Arial" charset="0"/>
                <a:cs typeface="Arial" charset="0"/>
              </a:rPr>
              <a:t>標度</a:t>
            </a:r>
          </a:p>
        </p:txBody>
      </p:sp>
      <p:sp>
        <p:nvSpPr>
          <p:cNvPr id="12295" name="文字方塊 9"/>
          <p:cNvSpPr txBox="1">
            <a:spLocks noChangeArrowheads="1"/>
          </p:cNvSpPr>
          <p:nvPr/>
        </p:nvSpPr>
        <p:spPr bwMode="auto">
          <a:xfrm>
            <a:off x="122238" y="2524125"/>
            <a:ext cx="13223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00B0F0"/>
                </a:solidFill>
                <a:latin typeface="Arial" charset="0"/>
                <a:cs typeface="Arial" charset="0"/>
              </a:rPr>
              <a:t>甲基橙</a:t>
            </a:r>
            <a:endParaRPr lang="zh-HK" altLang="en-US" sz="2800" b="1">
              <a:solidFill>
                <a:srgbClr val="00B0F0"/>
              </a:solidFill>
              <a:latin typeface="Arial" charset="0"/>
              <a:cs typeface="Arial" charset="0"/>
            </a:endParaRPr>
          </a:p>
        </p:txBody>
      </p:sp>
      <p:sp>
        <p:nvSpPr>
          <p:cNvPr id="12296" name="文字方塊 10"/>
          <p:cNvSpPr txBox="1">
            <a:spLocks noChangeArrowheads="1"/>
          </p:cNvSpPr>
          <p:nvPr/>
        </p:nvSpPr>
        <p:spPr bwMode="auto">
          <a:xfrm>
            <a:off x="128588" y="3467100"/>
            <a:ext cx="13223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00B0F0"/>
                </a:solidFill>
                <a:latin typeface="Arial" charset="0"/>
                <a:cs typeface="Arial" charset="0"/>
              </a:rPr>
              <a:t>酚酞</a:t>
            </a:r>
            <a:endParaRPr lang="zh-HK" altLang="en-US" sz="2800" b="1">
              <a:solidFill>
                <a:srgbClr val="00B0F0"/>
              </a:solidFill>
              <a:latin typeface="Arial" charset="0"/>
              <a:cs typeface="Arial" charset="0"/>
            </a:endParaRPr>
          </a:p>
        </p:txBody>
      </p:sp>
      <p:sp>
        <p:nvSpPr>
          <p:cNvPr id="12297" name="文字方塊 11"/>
          <p:cNvSpPr txBox="1">
            <a:spLocks noChangeArrowheads="1"/>
          </p:cNvSpPr>
          <p:nvPr/>
        </p:nvSpPr>
        <p:spPr bwMode="auto">
          <a:xfrm>
            <a:off x="122238" y="2971800"/>
            <a:ext cx="13223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00B0F0"/>
                </a:solidFill>
                <a:latin typeface="Arial" charset="0"/>
                <a:cs typeface="Arial" charset="0"/>
              </a:rPr>
              <a:t>石蕊</a:t>
            </a:r>
            <a:endParaRPr lang="zh-HK" altLang="en-US" sz="2800" b="1">
              <a:solidFill>
                <a:srgbClr val="00B0F0"/>
              </a:solidFill>
              <a:latin typeface="Arial" charset="0"/>
              <a:cs typeface="Arial" charset="0"/>
            </a:endParaRPr>
          </a:p>
        </p:txBody>
      </p:sp>
      <p:sp>
        <p:nvSpPr>
          <p:cNvPr id="12298" name="文字方塊 12"/>
          <p:cNvSpPr txBox="1">
            <a:spLocks noChangeArrowheads="1"/>
          </p:cNvSpPr>
          <p:nvPr/>
        </p:nvSpPr>
        <p:spPr bwMode="auto">
          <a:xfrm>
            <a:off x="130175" y="2093913"/>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latin typeface="Arial" charset="0"/>
                <a:cs typeface="Arial" charset="0"/>
              </a:rPr>
              <a:t>指示劑</a:t>
            </a:r>
            <a:endParaRPr lang="zh-HK" altLang="en-US" sz="2000">
              <a:latin typeface="Arial" charset="0"/>
              <a:cs typeface="Arial" charset="0"/>
            </a:endParaRPr>
          </a:p>
        </p:txBody>
      </p:sp>
      <p:sp>
        <p:nvSpPr>
          <p:cNvPr id="12299" name="文字方塊 13"/>
          <p:cNvSpPr txBox="1">
            <a:spLocks noChangeArrowheads="1"/>
          </p:cNvSpPr>
          <p:nvPr/>
        </p:nvSpPr>
        <p:spPr bwMode="auto">
          <a:xfrm>
            <a:off x="2300288" y="2451100"/>
            <a:ext cx="13239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6600FF"/>
                </a:solidFill>
                <a:latin typeface="Arial" charset="0"/>
                <a:cs typeface="Arial" charset="0"/>
              </a:rPr>
              <a:t>紅色</a:t>
            </a:r>
            <a:endParaRPr lang="zh-HK" altLang="en-US" sz="2800" b="1">
              <a:solidFill>
                <a:srgbClr val="6600FF"/>
              </a:solidFill>
              <a:latin typeface="Arial" charset="0"/>
              <a:cs typeface="Arial" charset="0"/>
            </a:endParaRPr>
          </a:p>
        </p:txBody>
      </p:sp>
      <p:sp>
        <p:nvSpPr>
          <p:cNvPr id="12300" name="文字方塊 15"/>
          <p:cNvSpPr txBox="1">
            <a:spLocks noChangeArrowheads="1"/>
          </p:cNvSpPr>
          <p:nvPr/>
        </p:nvSpPr>
        <p:spPr bwMode="auto">
          <a:xfrm>
            <a:off x="2798763" y="2871788"/>
            <a:ext cx="13239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6600FF"/>
                </a:solidFill>
                <a:latin typeface="Arial" charset="0"/>
                <a:cs typeface="Arial" charset="0"/>
              </a:rPr>
              <a:t>紅色</a:t>
            </a:r>
            <a:endParaRPr lang="zh-HK" altLang="en-US" sz="2800" b="1">
              <a:solidFill>
                <a:srgbClr val="6600FF"/>
              </a:solidFill>
              <a:latin typeface="Arial" charset="0"/>
              <a:cs typeface="Arial" charset="0"/>
            </a:endParaRPr>
          </a:p>
        </p:txBody>
      </p:sp>
      <p:sp>
        <p:nvSpPr>
          <p:cNvPr id="12301" name="文字方塊 16"/>
          <p:cNvSpPr txBox="1">
            <a:spLocks noChangeArrowheads="1"/>
          </p:cNvSpPr>
          <p:nvPr/>
        </p:nvSpPr>
        <p:spPr bwMode="auto">
          <a:xfrm>
            <a:off x="3624263" y="2489200"/>
            <a:ext cx="901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400" b="1">
                <a:solidFill>
                  <a:srgbClr val="FF0000"/>
                </a:solidFill>
                <a:latin typeface="Arial" charset="0"/>
                <a:cs typeface="Arial" charset="0"/>
              </a:rPr>
              <a:t>橙色</a:t>
            </a:r>
            <a:endParaRPr lang="zh-HK" altLang="en-US" sz="2400" b="1">
              <a:solidFill>
                <a:srgbClr val="FF0000"/>
              </a:solidFill>
              <a:latin typeface="Arial" charset="0"/>
              <a:cs typeface="Arial" charset="0"/>
            </a:endParaRPr>
          </a:p>
        </p:txBody>
      </p:sp>
      <p:sp>
        <p:nvSpPr>
          <p:cNvPr id="12302" name="文字方塊 17"/>
          <p:cNvSpPr txBox="1">
            <a:spLocks noChangeArrowheads="1"/>
          </p:cNvSpPr>
          <p:nvPr/>
        </p:nvSpPr>
        <p:spPr bwMode="auto">
          <a:xfrm>
            <a:off x="5969000" y="2451100"/>
            <a:ext cx="13223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FF0000"/>
                </a:solidFill>
                <a:latin typeface="Arial" charset="0"/>
                <a:cs typeface="Arial" charset="0"/>
              </a:rPr>
              <a:t>黃色</a:t>
            </a:r>
            <a:endParaRPr lang="zh-HK" altLang="en-US" sz="2800" b="1">
              <a:solidFill>
                <a:srgbClr val="FF0000"/>
              </a:solidFill>
              <a:latin typeface="Arial" charset="0"/>
              <a:cs typeface="Arial" charset="0"/>
            </a:endParaRPr>
          </a:p>
        </p:txBody>
      </p:sp>
      <p:sp>
        <p:nvSpPr>
          <p:cNvPr id="12303" name="文字方塊 18"/>
          <p:cNvSpPr txBox="1">
            <a:spLocks noChangeArrowheads="1"/>
          </p:cNvSpPr>
          <p:nvPr/>
        </p:nvSpPr>
        <p:spPr bwMode="auto">
          <a:xfrm>
            <a:off x="4887913" y="2851150"/>
            <a:ext cx="990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FF0000"/>
                </a:solidFill>
                <a:latin typeface="Arial" charset="0"/>
                <a:cs typeface="Arial" charset="0"/>
              </a:rPr>
              <a:t>紫色</a:t>
            </a:r>
            <a:endParaRPr lang="zh-HK" altLang="en-US" sz="2800" b="1">
              <a:solidFill>
                <a:srgbClr val="FF0000"/>
              </a:solidFill>
              <a:latin typeface="Arial" charset="0"/>
              <a:cs typeface="Arial" charset="0"/>
            </a:endParaRPr>
          </a:p>
        </p:txBody>
      </p:sp>
      <p:sp>
        <p:nvSpPr>
          <p:cNvPr id="12304" name="文字方塊 19"/>
          <p:cNvSpPr txBox="1">
            <a:spLocks noChangeArrowheads="1"/>
          </p:cNvSpPr>
          <p:nvPr/>
        </p:nvSpPr>
        <p:spPr bwMode="auto">
          <a:xfrm>
            <a:off x="7172325" y="2871788"/>
            <a:ext cx="13223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FF0000"/>
                </a:solidFill>
                <a:latin typeface="Arial" charset="0"/>
                <a:cs typeface="Arial" charset="0"/>
              </a:rPr>
              <a:t>藍色</a:t>
            </a:r>
            <a:endParaRPr lang="zh-HK" altLang="en-US" sz="2800" b="1">
              <a:solidFill>
                <a:srgbClr val="FF0000"/>
              </a:solidFill>
              <a:latin typeface="Arial" charset="0"/>
              <a:cs typeface="Arial" charset="0"/>
            </a:endParaRPr>
          </a:p>
        </p:txBody>
      </p:sp>
      <p:sp>
        <p:nvSpPr>
          <p:cNvPr id="12305" name="文字方塊 20"/>
          <p:cNvSpPr txBox="1">
            <a:spLocks noChangeArrowheads="1"/>
          </p:cNvSpPr>
          <p:nvPr/>
        </p:nvSpPr>
        <p:spPr bwMode="auto">
          <a:xfrm>
            <a:off x="3924300" y="3468688"/>
            <a:ext cx="9318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FF0000"/>
                </a:solidFill>
                <a:latin typeface="Arial" charset="0"/>
                <a:cs typeface="Arial" charset="0"/>
              </a:rPr>
              <a:t>無色</a:t>
            </a:r>
            <a:endParaRPr lang="zh-HK" altLang="en-US" sz="2800" b="1">
              <a:solidFill>
                <a:srgbClr val="FF0000"/>
              </a:solidFill>
              <a:latin typeface="Arial" charset="0"/>
              <a:cs typeface="Arial" charset="0"/>
            </a:endParaRPr>
          </a:p>
        </p:txBody>
      </p:sp>
      <p:sp>
        <p:nvSpPr>
          <p:cNvPr id="12306" name="文字方塊 21"/>
          <p:cNvSpPr txBox="1">
            <a:spLocks noChangeArrowheads="1"/>
          </p:cNvSpPr>
          <p:nvPr/>
        </p:nvSpPr>
        <p:spPr bwMode="auto">
          <a:xfrm>
            <a:off x="7532688" y="3413125"/>
            <a:ext cx="13223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FF0000"/>
                </a:solidFill>
                <a:latin typeface="Arial" charset="0"/>
                <a:cs typeface="Arial" charset="0"/>
              </a:rPr>
              <a:t>粉紅色</a:t>
            </a:r>
            <a:endParaRPr lang="zh-HK" altLang="en-US" sz="2800" b="1">
              <a:solidFill>
                <a:srgbClr val="FF0000"/>
              </a:solidFill>
              <a:latin typeface="Arial" charset="0"/>
              <a:cs typeface="Arial" charset="0"/>
            </a:endParaRPr>
          </a:p>
        </p:txBody>
      </p:sp>
      <p:sp>
        <p:nvSpPr>
          <p:cNvPr id="12307" name="文字方塊 22"/>
          <p:cNvSpPr txBox="1">
            <a:spLocks noChangeArrowheads="1"/>
          </p:cNvSpPr>
          <p:nvPr/>
        </p:nvSpPr>
        <p:spPr bwMode="auto">
          <a:xfrm>
            <a:off x="6029325" y="3300413"/>
            <a:ext cx="13223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000" b="1">
                <a:solidFill>
                  <a:srgbClr val="FF0000"/>
                </a:solidFill>
                <a:latin typeface="Arial" charset="0"/>
                <a:cs typeface="Arial" charset="0"/>
              </a:rPr>
              <a:t>極淺</a:t>
            </a:r>
            <a:endParaRPr lang="en-US" altLang="zh-TW" sz="2000" b="1">
              <a:solidFill>
                <a:srgbClr val="FF0000"/>
              </a:solidFill>
              <a:latin typeface="Arial" charset="0"/>
              <a:cs typeface="Arial" charset="0"/>
            </a:endParaRPr>
          </a:p>
          <a:p>
            <a:pPr algn="ctr" eaLnBrk="1" hangingPunct="1"/>
            <a:r>
              <a:rPr lang="zh-TW" altLang="en-US" sz="2000" b="1">
                <a:solidFill>
                  <a:srgbClr val="FF0000"/>
                </a:solidFill>
                <a:latin typeface="Arial" charset="0"/>
                <a:cs typeface="Arial" charset="0"/>
              </a:rPr>
              <a:t>粉紅色</a:t>
            </a:r>
            <a:endParaRPr lang="zh-HK" altLang="en-US" sz="2000" b="1">
              <a:solidFill>
                <a:srgbClr val="FF0000"/>
              </a:solidFill>
              <a:latin typeface="Arial" charset="0"/>
              <a:cs typeface="Arial" charset="0"/>
            </a:endParaRPr>
          </a:p>
        </p:txBody>
      </p:sp>
    </p:spTree>
    <p:extLst>
      <p:ext uri="{BB962C8B-B14F-4D97-AF65-F5344CB8AC3E}">
        <p14:creationId xmlns:p14="http://schemas.microsoft.com/office/powerpoint/2010/main" val="53159828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2" name="Rectangle 5"/>
          <p:cNvSpPr>
            <a:spLocks noChangeArrowheads="1"/>
          </p:cNvSpPr>
          <p:nvPr/>
        </p:nvSpPr>
        <p:spPr bwMode="auto">
          <a:xfrm>
            <a:off x="322263" y="1555204"/>
            <a:ext cx="64801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00"/>
                </a:solidFill>
              </a:rPr>
              <a:t>橫越一周期由金屬至非金屬的遞變</a:t>
            </a:r>
            <a:endParaRPr lang="en-US" altLang="zh-TW" sz="3200">
              <a:solidFill>
                <a:srgbClr val="CC0000"/>
              </a:solidFill>
            </a:endParaRPr>
          </a:p>
        </p:txBody>
      </p:sp>
      <p:sp>
        <p:nvSpPr>
          <p:cNvPr id="41988" name="Rectangle 26"/>
          <p:cNvSpPr>
            <a:spLocks noChangeArrowheads="1"/>
          </p:cNvSpPr>
          <p:nvPr/>
        </p:nvSpPr>
        <p:spPr bwMode="auto">
          <a:xfrm>
            <a:off x="393700" y="2418804"/>
            <a:ext cx="8642350" cy="10668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從左至右橫越一周期，元素 </a:t>
            </a:r>
            <a:r>
              <a:rPr lang="zh-TW" altLang="en-US" sz="3200">
                <a:solidFill>
                  <a:srgbClr val="3399FF"/>
                </a:solidFill>
              </a:rPr>
              <a:t>由金屬過渡為半金屬</a:t>
            </a:r>
            <a:r>
              <a:rPr lang="zh-TW" altLang="en-US"/>
              <a:t>，</a:t>
            </a:r>
            <a:r>
              <a:rPr lang="zh-TW" altLang="en-US" sz="3200">
                <a:solidFill>
                  <a:srgbClr val="3399FF"/>
                </a:solidFill>
              </a:rPr>
              <a:t>再過渡為非金屬</a:t>
            </a:r>
            <a:r>
              <a:rPr lang="zh-TW" altLang="en-US" b="0"/>
              <a:t>。</a:t>
            </a:r>
            <a:endParaRPr lang="en-US" altLang="zh-TW" b="0"/>
          </a:p>
        </p:txBody>
      </p:sp>
      <p:sp>
        <p:nvSpPr>
          <p:cNvPr id="5" name="Rectangle 7"/>
          <p:cNvSpPr>
            <a:spLocks noChangeArrowheads="1"/>
          </p:cNvSpPr>
          <p:nvPr/>
        </p:nvSpPr>
        <p:spPr bwMode="auto">
          <a:xfrm>
            <a:off x="468313" y="5646191"/>
            <a:ext cx="8280400" cy="519113"/>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它們的表面具有光澤，而且都是良好的導電體。</a:t>
            </a:r>
            <a:endParaRPr lang="en-US" altLang="zh-TW" b="0"/>
          </a:p>
        </p:txBody>
      </p:sp>
      <p:sp>
        <p:nvSpPr>
          <p:cNvPr id="41990" name="Rectangle 7"/>
          <p:cNvSpPr>
            <a:spLocks noChangeArrowheads="1"/>
          </p:cNvSpPr>
          <p:nvPr/>
        </p:nvSpPr>
        <p:spPr bwMode="auto">
          <a:xfrm>
            <a:off x="468313" y="4895304"/>
            <a:ext cx="8280400" cy="519112"/>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在第三周期中，鈉、鎂和鋁都是金屬。</a:t>
            </a:r>
            <a:endParaRPr lang="en-US" altLang="zh-TW" b="0"/>
          </a:p>
        </p:txBody>
      </p:sp>
      <p:grpSp>
        <p:nvGrpSpPr>
          <p:cNvPr id="41991" name="Group 27"/>
          <p:cNvGrpSpPr>
            <a:grpSpLocks/>
          </p:cNvGrpSpPr>
          <p:nvPr/>
        </p:nvGrpSpPr>
        <p:grpSpPr bwMode="auto">
          <a:xfrm>
            <a:off x="382588" y="3845966"/>
            <a:ext cx="1957387" cy="655638"/>
            <a:chOff x="113" y="662"/>
            <a:chExt cx="5444" cy="1044"/>
          </a:xfrm>
        </p:grpSpPr>
        <p:sp>
          <p:nvSpPr>
            <p:cNvPr id="51210"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p>
          </p:txBody>
        </p:sp>
        <p:sp>
          <p:nvSpPr>
            <p:cNvPr id="51211" name="Rectangle 29"/>
            <p:cNvSpPr>
              <a:spLocks noChangeArrowheads="1"/>
            </p:cNvSpPr>
            <p:nvPr/>
          </p:nvSpPr>
          <p:spPr bwMode="auto">
            <a:xfrm>
              <a:off x="705" y="725"/>
              <a:ext cx="4459" cy="875"/>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algn="ctr" eaLnBrk="1" hangingPunct="1"/>
              <a:r>
                <a:rPr lang="zh-TW" altLang="en-US" sz="3000">
                  <a:solidFill>
                    <a:schemeClr val="bg1"/>
                  </a:solidFill>
                </a:rPr>
                <a:t>例如：</a:t>
              </a:r>
              <a:endParaRPr lang="en-US" altLang="zh-TW" sz="3000">
                <a:solidFill>
                  <a:schemeClr val="bg1"/>
                </a:solidFill>
              </a:endParaRPr>
            </a:p>
          </p:txBody>
        </p:sp>
      </p:grpSp>
      <p:pic>
        <p:nvPicPr>
          <p:cNvPr id="51209" name="圖片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59475" y="0"/>
            <a:ext cx="3184525" cy="133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矩形 11"/>
          <p:cNvSpPr>
            <a:spLocks noChangeArrowheads="1"/>
          </p:cNvSpPr>
          <p:nvPr/>
        </p:nvSpPr>
        <p:spPr bwMode="auto">
          <a:xfrm>
            <a:off x="6154737" y="476672"/>
            <a:ext cx="3025775" cy="214313"/>
          </a:xfrm>
          <a:prstGeom prst="rect">
            <a:avLst/>
          </a:prstGeom>
          <a:noFill/>
          <a:ln w="127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HK" altLang="en-US" sz="1800"/>
          </a:p>
        </p:txBody>
      </p:sp>
    </p:spTree>
    <p:extLst>
      <p:ext uri="{BB962C8B-B14F-4D97-AF65-F5344CB8AC3E}">
        <p14:creationId xmlns:p14="http://schemas.microsoft.com/office/powerpoint/2010/main" val="450956159"/>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8"/>
          <p:cNvSpPr>
            <a:spLocks noChangeArrowheads="1"/>
          </p:cNvSpPr>
          <p:nvPr/>
        </p:nvSpPr>
        <p:spPr bwMode="auto">
          <a:xfrm>
            <a:off x="162247" y="4377298"/>
            <a:ext cx="427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dirty="0" smtClean="0"/>
              <a:t>甲基</a:t>
            </a:r>
            <a:r>
              <a:rPr lang="zh-HK" altLang="en-US" sz="2000" dirty="0"/>
              <a:t>橙、石蕊 和 酚</a:t>
            </a:r>
            <a:r>
              <a:rPr lang="zh-HK" altLang="en-US" sz="2000" dirty="0" smtClean="0"/>
              <a:t>酞 在 </a:t>
            </a:r>
            <a:r>
              <a:rPr lang="zh-HK" altLang="en-US" sz="2000" dirty="0"/>
              <a:t>氫</a:t>
            </a:r>
            <a:r>
              <a:rPr lang="zh-TW" altLang="en-US" sz="2000" dirty="0"/>
              <a:t>氯酸  中的</a:t>
            </a:r>
            <a:r>
              <a:rPr lang="zh-TW" altLang="en-US" sz="2000" dirty="0" smtClean="0"/>
              <a:t>顏色 </a:t>
            </a:r>
            <a:r>
              <a:rPr lang="en-US" altLang="zh-TW" sz="2000" dirty="0" smtClean="0"/>
              <a:t>(</a:t>
            </a:r>
            <a:r>
              <a:rPr lang="zh-TW" altLang="en-US" sz="2000" dirty="0"/>
              <a:t>由左至右</a:t>
            </a:r>
            <a:r>
              <a:rPr lang="en-US" altLang="zh-TW" sz="2000" dirty="0"/>
              <a:t>)</a:t>
            </a:r>
            <a:r>
              <a:rPr lang="zh-TW" altLang="en-US" sz="2000" dirty="0"/>
              <a:t>。</a:t>
            </a:r>
            <a:endParaRPr lang="zh-HK" altLang="en-US" sz="2000" dirty="0">
              <a:latin typeface="Arial" charset="0"/>
              <a:cs typeface="Arial" charset="0"/>
            </a:endParaRPr>
          </a:p>
        </p:txBody>
      </p:sp>
      <p:sp>
        <p:nvSpPr>
          <p:cNvPr id="19" name="Rectangle 8"/>
          <p:cNvSpPr>
            <a:spLocks noChangeArrowheads="1"/>
          </p:cNvSpPr>
          <p:nvPr/>
        </p:nvSpPr>
        <p:spPr bwMode="auto">
          <a:xfrm>
            <a:off x="4792984" y="4340786"/>
            <a:ext cx="402748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dirty="0" smtClean="0"/>
              <a:t>甲基</a:t>
            </a:r>
            <a:r>
              <a:rPr lang="zh-HK" altLang="en-US" sz="2000" dirty="0"/>
              <a:t>橙、石蕊 和 酚</a:t>
            </a:r>
            <a:r>
              <a:rPr lang="zh-HK" altLang="en-US" sz="2000" dirty="0" smtClean="0"/>
              <a:t>酞 在 </a:t>
            </a:r>
            <a:r>
              <a:rPr lang="zh-HK" altLang="en-US" sz="2000" dirty="0"/>
              <a:t>氫</a:t>
            </a:r>
            <a:r>
              <a:rPr lang="zh-TW" altLang="en-US" sz="2000" dirty="0"/>
              <a:t>氧化鈉 溶液中的顏色 </a:t>
            </a:r>
            <a:r>
              <a:rPr lang="en-US" altLang="zh-TW" sz="2000" dirty="0" smtClean="0"/>
              <a:t>(</a:t>
            </a:r>
            <a:r>
              <a:rPr lang="zh-TW" altLang="en-US" sz="2000" dirty="0"/>
              <a:t>由左至右</a:t>
            </a:r>
            <a:r>
              <a:rPr lang="en-US" altLang="zh-TW" sz="2000" dirty="0"/>
              <a:t>)</a:t>
            </a:r>
            <a:r>
              <a:rPr lang="zh-TW" altLang="en-US" sz="2000" dirty="0"/>
              <a:t>。</a:t>
            </a:r>
            <a:endParaRPr lang="zh-HK" altLang="en-US" sz="2000" dirty="0">
              <a:latin typeface="Arial" charset="0"/>
              <a:cs typeface="Arial" charset="0"/>
            </a:endParaRPr>
          </a:p>
        </p:txBody>
      </p:sp>
      <p:pic>
        <p:nvPicPr>
          <p:cNvPr id="15367"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238" y="1057712"/>
            <a:ext cx="4213225" cy="306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0"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2650" y="1064062"/>
            <a:ext cx="4213225" cy="306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7389662"/>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1068412" y="1073845"/>
            <a:ext cx="4406900"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HK" altLang="en-US" sz="3200" b="1" dirty="0" smtClean="0">
                <a:solidFill>
                  <a:srgbClr val="0033CC"/>
                </a:solidFill>
                <a:latin typeface="Arial" panose="020B0604020202020204" pitchFamily="34" charset="0"/>
                <a:ea typeface="+mn-ea"/>
                <a:cs typeface="Arial" panose="020B0604020202020204" pitchFamily="34" charset="0"/>
              </a:rPr>
              <a:t>量度</a:t>
            </a:r>
            <a:r>
              <a:rPr kumimoji="0" lang="zh-HK" altLang="en-US" sz="3200" b="1" dirty="0">
                <a:solidFill>
                  <a:srgbClr val="0033CC"/>
                </a:solidFill>
                <a:latin typeface="Arial" panose="020B0604020202020204" pitchFamily="34" charset="0"/>
                <a:ea typeface="+mn-ea"/>
                <a:cs typeface="Arial" panose="020B0604020202020204" pitchFamily="34" charset="0"/>
              </a:rPr>
              <a:t>溶液的 </a:t>
            </a:r>
            <a:r>
              <a:rPr kumimoji="0" lang="en-US" altLang="zh-HK" sz="3200" b="1" dirty="0">
                <a:solidFill>
                  <a:srgbClr val="0033CC"/>
                </a:solidFill>
                <a:latin typeface="Arial" panose="020B0604020202020204" pitchFamily="34" charset="0"/>
                <a:ea typeface="+mn-ea"/>
                <a:cs typeface="Arial" panose="020B0604020202020204" pitchFamily="34" charset="0"/>
              </a:rPr>
              <a:t>pH </a:t>
            </a:r>
            <a:r>
              <a:rPr kumimoji="0" lang="zh-HK" altLang="en-US" sz="3200" b="1" dirty="0">
                <a:solidFill>
                  <a:srgbClr val="0033CC"/>
                </a:solidFill>
                <a:latin typeface="Arial" panose="020B0604020202020204" pitchFamily="34" charset="0"/>
                <a:ea typeface="+mn-ea"/>
                <a:cs typeface="Arial" panose="020B0604020202020204" pitchFamily="34" charset="0"/>
              </a:rPr>
              <a:t>值</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12" name="Rectangle 38"/>
          <p:cNvSpPr>
            <a:spLocks noChangeArrowheads="1"/>
          </p:cNvSpPr>
          <p:nvPr/>
        </p:nvSpPr>
        <p:spPr bwMode="auto">
          <a:xfrm>
            <a:off x="1071587" y="2474193"/>
            <a:ext cx="6188075" cy="1108075"/>
          </a:xfrm>
          <a:prstGeom prst="rect">
            <a:avLst/>
          </a:prstGeom>
          <a:noFill/>
          <a:ln>
            <a:noFill/>
          </a:ln>
          <a:effectLst/>
          <a:extLst/>
        </p:spPr>
        <p:txBody>
          <a:bodyPr>
            <a:spAutoFit/>
          </a:bodyPr>
          <a:lstStyle>
            <a:lvl1pPr marL="534988" indent="-534988" eaLnBrk="0" hangingPunct="0">
              <a:defRPr kumimoji="1">
                <a:solidFill>
                  <a:schemeClr val="tx1"/>
                </a:solidFill>
                <a:latin typeface="Calibri" panose="020F0502020204030204" pitchFamily="34" charset="0"/>
                <a:ea typeface="新細明體" panose="02020500000000000000" pitchFamily="18" charset="-120"/>
              </a:defRPr>
            </a:lvl1pPr>
            <a:lvl2pPr marL="742950" indent="-285750" eaLnBrk="0" hangingPunct="0">
              <a:defRPr kumimoji="1">
                <a:solidFill>
                  <a:schemeClr val="tx1"/>
                </a:solidFill>
                <a:latin typeface="Calibri" panose="020F0502020204030204" pitchFamily="34" charset="0"/>
                <a:ea typeface="新細明體" panose="02020500000000000000" pitchFamily="18" charset="-120"/>
              </a:defRPr>
            </a:lvl2pPr>
            <a:lvl3pPr marL="1143000" indent="-228600" eaLnBrk="0" hangingPunct="0">
              <a:defRPr kumimoji="1">
                <a:solidFill>
                  <a:schemeClr val="tx1"/>
                </a:solidFill>
                <a:latin typeface="Calibri" panose="020F0502020204030204" pitchFamily="34" charset="0"/>
                <a:ea typeface="新細明體" panose="02020500000000000000" pitchFamily="18" charset="-120"/>
              </a:defRPr>
            </a:lvl3pPr>
            <a:lvl4pPr marL="1600200" indent="-228600" eaLnBrk="0" hangingPunct="0">
              <a:defRPr kumimoji="1">
                <a:solidFill>
                  <a:schemeClr val="tx1"/>
                </a:solidFill>
                <a:latin typeface="Calibri" panose="020F0502020204030204" pitchFamily="34" charset="0"/>
                <a:ea typeface="新細明體" panose="02020500000000000000" pitchFamily="18" charset="-120"/>
              </a:defRPr>
            </a:lvl4pPr>
            <a:lvl5pPr marL="2057400" indent="-228600" eaLnBrk="0" hangingPunct="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pPr eaLnBrk="1" hangingPunct="1">
              <a:spcBef>
                <a:spcPts val="1200"/>
              </a:spcBef>
              <a:buFontTx/>
              <a:buBlip>
                <a:blip r:embed="rId2"/>
              </a:buBlip>
              <a:defRPr/>
            </a:pPr>
            <a:r>
              <a:rPr lang="zh-TW" altLang="en-US" sz="2800" dirty="0" smtClean="0"/>
              <a:t>要量度溶液的 </a:t>
            </a:r>
            <a:r>
              <a:rPr lang="en-US" altLang="zh-TW" sz="2800" dirty="0" smtClean="0">
                <a:latin typeface="Arial" panose="020B0604020202020204" pitchFamily="34" charset="0"/>
                <a:cs typeface="Arial" panose="020B0604020202020204" pitchFamily="34" charset="0"/>
              </a:rPr>
              <a:t>pH </a:t>
            </a:r>
            <a:r>
              <a:rPr lang="zh-TW" altLang="en-US" sz="2800" dirty="0" smtClean="0"/>
              <a:t>值，我們可使用</a:t>
            </a:r>
            <a:endParaRPr lang="en-US" altLang="zh-TW" sz="2800" dirty="0" smtClean="0"/>
          </a:p>
          <a:p>
            <a:pPr marL="530225" indent="-530225" eaLnBrk="1" hangingPunct="1">
              <a:spcBef>
                <a:spcPts val="1200"/>
              </a:spcBef>
              <a:defRPr/>
            </a:pPr>
            <a:r>
              <a:rPr lang="en-US" altLang="zh-TW" sz="2800" dirty="0" smtClean="0"/>
              <a:t>	</a:t>
            </a:r>
            <a:r>
              <a:rPr lang="zh-TW" altLang="en-US" sz="2800" b="1" dirty="0" smtClean="0">
                <a:solidFill>
                  <a:srgbClr val="3399FF"/>
                </a:solidFill>
              </a:rPr>
              <a:t>通用指示劑</a:t>
            </a:r>
            <a:r>
              <a:rPr lang="zh-TW" altLang="en-US" sz="2800" dirty="0" smtClean="0"/>
              <a:t>、</a:t>
            </a:r>
            <a:endParaRPr lang="en-US" altLang="zh-TW" sz="2800" dirty="0" smtClean="0"/>
          </a:p>
        </p:txBody>
      </p:sp>
      <p:sp>
        <p:nvSpPr>
          <p:cNvPr id="10" name="Rectangle 38"/>
          <p:cNvSpPr>
            <a:spLocks noChangeArrowheads="1"/>
          </p:cNvSpPr>
          <p:nvPr/>
        </p:nvSpPr>
        <p:spPr bwMode="auto">
          <a:xfrm>
            <a:off x="1608162" y="3728318"/>
            <a:ext cx="1663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0225" indent="-5302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b="1">
                <a:solidFill>
                  <a:srgbClr val="3399FF"/>
                </a:solidFill>
                <a:latin typeface="Arial" charset="0"/>
                <a:cs typeface="Arial" charset="0"/>
              </a:rPr>
              <a:t>pH </a:t>
            </a:r>
            <a:r>
              <a:rPr lang="zh-TW" altLang="en-US" sz="2800" b="1">
                <a:solidFill>
                  <a:srgbClr val="3399FF"/>
                </a:solidFill>
              </a:rPr>
              <a:t>計 </a:t>
            </a:r>
            <a:r>
              <a:rPr lang="zh-TW" altLang="en-US" sz="2800"/>
              <a:t>或 </a:t>
            </a:r>
            <a:endParaRPr lang="en-US" altLang="zh-TW" sz="2800"/>
          </a:p>
        </p:txBody>
      </p:sp>
      <p:sp>
        <p:nvSpPr>
          <p:cNvPr id="13" name="Rectangle 38"/>
          <p:cNvSpPr>
            <a:spLocks noChangeArrowheads="1"/>
          </p:cNvSpPr>
          <p:nvPr/>
        </p:nvSpPr>
        <p:spPr bwMode="auto">
          <a:xfrm>
            <a:off x="1617687" y="4418881"/>
            <a:ext cx="57626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0225" indent="-5302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3399FF"/>
                </a:solidFill>
              </a:rPr>
              <a:t>與</a:t>
            </a:r>
            <a:r>
              <a:rPr lang="en-US" altLang="zh-TW" sz="2800" b="1">
                <a:solidFill>
                  <a:srgbClr val="3399FF"/>
                </a:solidFill>
              </a:rPr>
              <a:t> </a:t>
            </a:r>
            <a:r>
              <a:rPr lang="en-US" altLang="zh-TW" sz="2800" b="1">
                <a:solidFill>
                  <a:srgbClr val="3399FF"/>
                </a:solidFill>
                <a:latin typeface="Arial" charset="0"/>
                <a:cs typeface="Arial" charset="0"/>
              </a:rPr>
              <a:t>pH </a:t>
            </a:r>
            <a:r>
              <a:rPr lang="zh-TW" altLang="en-US" sz="2800" b="1">
                <a:solidFill>
                  <a:srgbClr val="3399FF"/>
                </a:solidFill>
              </a:rPr>
              <a:t>傳感器 連接的 數據記錄器</a:t>
            </a:r>
            <a:r>
              <a:rPr lang="zh-TW" altLang="en-US" sz="2800"/>
              <a:t>。</a:t>
            </a:r>
            <a:endParaRPr lang="en-US" altLang="zh-TW" sz="2800">
              <a:latin typeface="Arial" charset="0"/>
            </a:endParaRPr>
          </a:p>
        </p:txBody>
      </p:sp>
    </p:spTree>
    <p:extLst>
      <p:ext uri="{BB962C8B-B14F-4D97-AF65-F5344CB8AC3E}">
        <p14:creationId xmlns:p14="http://schemas.microsoft.com/office/powerpoint/2010/main" val="1324118042"/>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3137272" y="1844824"/>
            <a:ext cx="2082800" cy="769938"/>
          </a:xfrm>
          <a:prstGeom prst="rect">
            <a:avLst/>
          </a:prstGeom>
          <a:solidFill>
            <a:srgbClr val="0033CC"/>
          </a:solidFill>
          <a:ln w="9525">
            <a:solidFill>
              <a:schemeClr val="bg1"/>
            </a:solidFill>
            <a:miter lim="800000"/>
            <a:headEnd/>
            <a:tailEnd/>
          </a:ln>
          <a:effectLst/>
          <a:extLst/>
        </p:spPr>
        <p:txBody>
          <a:bodyPr>
            <a:spAutoFit/>
          </a:bodyPr>
          <a:lstStyle/>
          <a:p>
            <a:pPr algn="ctr" eaLnBrk="1" fontAlgn="auto" hangingPunct="1">
              <a:spcBef>
                <a:spcPts val="0"/>
              </a:spcBef>
              <a:spcAft>
                <a:spcPts val="0"/>
              </a:spcAft>
              <a:tabLst>
                <a:tab pos="1885950" algn="l"/>
              </a:tabLst>
              <a:defRPr/>
            </a:pPr>
            <a:r>
              <a:rPr kumimoji="0" lang="zh-HK" altLang="en-US"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rPr>
              <a:t>第</a:t>
            </a:r>
            <a:r>
              <a:rPr kumimoji="0" lang="en-US" altLang="zh-TW" sz="4400" b="1" dirty="0">
                <a:solidFill>
                  <a:schemeClr val="bg1"/>
                </a:solidFill>
                <a:effectLst>
                  <a:outerShdw blurRad="38100" dist="38100" dir="2700000" algn="tl">
                    <a:srgbClr val="000000"/>
                  </a:outerShdw>
                </a:effectLst>
                <a:latin typeface="Arial" panose="020B0604020202020204" pitchFamily="34" charset="0"/>
                <a:ea typeface="+mn-ea"/>
                <a:cs typeface="Arial" panose="020B0604020202020204" pitchFamily="34" charset="0"/>
              </a:rPr>
              <a:t>17</a:t>
            </a:r>
            <a:r>
              <a:rPr kumimoji="0" lang="zh-HK" altLang="en-US"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rPr>
              <a:t>章</a:t>
            </a:r>
            <a:endParaRPr kumimoji="0" lang="en-US" altLang="zh-TW"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 name="Rectangle 4"/>
          <p:cNvSpPr>
            <a:spLocks noChangeArrowheads="1"/>
          </p:cNvSpPr>
          <p:nvPr/>
        </p:nvSpPr>
        <p:spPr bwMode="auto">
          <a:xfrm>
            <a:off x="2625253" y="2998911"/>
            <a:ext cx="3890963" cy="646113"/>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600" b="1" dirty="0">
                <a:solidFill>
                  <a:srgbClr val="0033CC"/>
                </a:solidFill>
                <a:latin typeface="Arial" panose="020B0604020202020204" pitchFamily="34" charset="0"/>
                <a:ea typeface="+mn-ea"/>
                <a:cs typeface="Arial" panose="020B0604020202020204" pitchFamily="34" charset="0"/>
              </a:rPr>
              <a:t>酸 和 鹼 的強度</a:t>
            </a:r>
            <a:endParaRPr kumimoji="0" lang="en-US" altLang="zh-TW" sz="3600" b="1" dirty="0">
              <a:solidFill>
                <a:srgbClr val="0033CC"/>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55287502"/>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355600" y="524296"/>
            <a:ext cx="8004175"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TW" altLang="en-US" sz="3200" b="1" dirty="0" smtClean="0">
                <a:solidFill>
                  <a:srgbClr val="0033CC"/>
                </a:solidFill>
                <a:latin typeface="Arial" charset="0"/>
                <a:ea typeface="新細明體" pitchFamily="18" charset="-120"/>
                <a:cs typeface="Arial" charset="0"/>
              </a:rPr>
              <a:t>強酸 </a:t>
            </a:r>
            <a:r>
              <a:rPr kumimoji="0" lang="zh-TW" altLang="en-US" sz="3200" b="1" dirty="0">
                <a:solidFill>
                  <a:srgbClr val="0033CC"/>
                </a:solidFill>
                <a:latin typeface="Arial" charset="0"/>
                <a:ea typeface="新細明體" pitchFamily="18" charset="-120"/>
                <a:cs typeface="Arial" charset="0"/>
              </a:rPr>
              <a:t>和 弱酸、強鹼 和 弱鹼 的意義</a:t>
            </a:r>
            <a:endParaRPr kumimoji="0" lang="en-US" altLang="zh-TW" sz="3200" b="1" dirty="0">
              <a:solidFill>
                <a:srgbClr val="0033CC"/>
              </a:solidFill>
              <a:latin typeface="Arial" charset="0"/>
              <a:ea typeface="新細明體" pitchFamily="18" charset="-120"/>
              <a:cs typeface="Arial" charset="0"/>
            </a:endParaRPr>
          </a:p>
        </p:txBody>
      </p:sp>
      <p:sp>
        <p:nvSpPr>
          <p:cNvPr id="6" name="Rectangle 38"/>
          <p:cNvSpPr>
            <a:spLocks noChangeArrowheads="1"/>
          </p:cNvSpPr>
          <p:nvPr/>
        </p:nvSpPr>
        <p:spPr bwMode="auto">
          <a:xfrm>
            <a:off x="395536" y="1919039"/>
            <a:ext cx="7823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dirty="0"/>
              <a:t>酸和鹼的 </a:t>
            </a:r>
            <a:r>
              <a:rPr lang="zh-HK" altLang="en-US" sz="3200" b="1" dirty="0">
                <a:solidFill>
                  <a:srgbClr val="3399FF"/>
                </a:solidFill>
              </a:rPr>
              <a:t>強</a:t>
            </a:r>
            <a:r>
              <a:rPr lang="zh-TW" altLang="en-US" sz="3200" b="1" dirty="0">
                <a:solidFill>
                  <a:srgbClr val="3399FF"/>
                </a:solidFill>
              </a:rPr>
              <a:t>度</a:t>
            </a:r>
            <a:r>
              <a:rPr lang="zh-TW" altLang="en-US" sz="2800" dirty="0"/>
              <a:t> 是取決於它們在水中 </a:t>
            </a:r>
            <a:r>
              <a:rPr lang="zh-TW" altLang="en-US" sz="3200" b="1" dirty="0">
                <a:solidFill>
                  <a:srgbClr val="3399FF"/>
                </a:solidFill>
              </a:rPr>
              <a:t>電離</a:t>
            </a:r>
            <a:r>
              <a:rPr lang="zh-TW" altLang="en-US" sz="2800" b="1" dirty="0"/>
              <a:t> </a:t>
            </a:r>
            <a:r>
              <a:rPr lang="zh-TW" altLang="en-US" sz="2800" dirty="0"/>
              <a:t>或</a:t>
            </a:r>
            <a:r>
              <a:rPr lang="zh-TW" altLang="en-US" sz="3200" b="1" dirty="0">
                <a:solidFill>
                  <a:srgbClr val="3399FF"/>
                </a:solidFill>
              </a:rPr>
              <a:t>離解的程度</a:t>
            </a:r>
            <a:r>
              <a:rPr lang="zh-TW" altLang="en-US" sz="2800" dirty="0"/>
              <a:t>。</a:t>
            </a:r>
            <a:endParaRPr lang="en-US" altLang="zh-TW" sz="2800" dirty="0">
              <a:latin typeface="Arial" charset="0"/>
            </a:endParaRPr>
          </a:p>
        </p:txBody>
      </p:sp>
      <p:sp>
        <p:nvSpPr>
          <p:cNvPr id="15" name="AutoShape 17"/>
          <p:cNvSpPr>
            <a:spLocks noChangeArrowheads="1"/>
          </p:cNvSpPr>
          <p:nvPr/>
        </p:nvSpPr>
        <p:spPr bwMode="auto">
          <a:xfrm>
            <a:off x="755576" y="3803625"/>
            <a:ext cx="7769225" cy="1425575"/>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lang="zh-TW" altLang="en-US" b="1">
              <a:latin typeface="Arial" charset="0"/>
              <a:ea typeface="新細明體" pitchFamily="18" charset="-120"/>
            </a:endParaRPr>
          </a:p>
        </p:txBody>
      </p:sp>
      <p:sp>
        <p:nvSpPr>
          <p:cNvPr id="18" name="Text Box 18"/>
          <p:cNvSpPr txBox="1">
            <a:spLocks noChangeArrowheads="1"/>
          </p:cNvSpPr>
          <p:nvPr/>
        </p:nvSpPr>
        <p:spPr bwMode="auto">
          <a:xfrm>
            <a:off x="1007989" y="3940150"/>
            <a:ext cx="72755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3200" b="1"/>
              <a:t>強酸</a:t>
            </a:r>
            <a:r>
              <a:rPr lang="zh-TW" altLang="en-US" sz="2800" b="1"/>
              <a:t> </a:t>
            </a:r>
            <a:r>
              <a:rPr lang="zh-TW" altLang="en-US" sz="2800"/>
              <a:t>是在水中 </a:t>
            </a:r>
            <a:r>
              <a:rPr lang="zh-HK" altLang="en-US" sz="3200" b="1" u="sng">
                <a:solidFill>
                  <a:srgbClr val="FF0000"/>
                </a:solidFill>
              </a:rPr>
              <a:t>完全</a:t>
            </a:r>
            <a:r>
              <a:rPr lang="zh-TW" altLang="zh-TW" sz="3200" b="1" u="sng">
                <a:solidFill>
                  <a:srgbClr val="FF0000"/>
                </a:solidFill>
              </a:rPr>
              <a:t>電</a:t>
            </a:r>
            <a:r>
              <a:rPr lang="zh-TW" altLang="en-US" sz="3200" b="1" u="sng">
                <a:solidFill>
                  <a:srgbClr val="FF0000"/>
                </a:solidFill>
              </a:rPr>
              <a:t>離</a:t>
            </a:r>
            <a:r>
              <a:rPr lang="zh-TW" altLang="en-US" b="1"/>
              <a:t> </a:t>
            </a:r>
            <a:r>
              <a:rPr lang="en-US" altLang="zh-TW" sz="2800">
                <a:latin typeface="Arial" charset="0"/>
                <a:cs typeface="Arial" charset="0"/>
              </a:rPr>
              <a:t>(</a:t>
            </a:r>
            <a:r>
              <a:rPr lang="zh-TW" altLang="en-US" sz="2800"/>
              <a:t>或高度電離</a:t>
            </a:r>
            <a:r>
              <a:rPr lang="en-US" altLang="zh-TW" sz="2800"/>
              <a:t>)</a:t>
            </a:r>
            <a:r>
              <a:rPr lang="zh-TW" altLang="en-US" sz="2800"/>
              <a:t>的酸。</a:t>
            </a:r>
            <a:endParaRPr lang="en-US" altLang="zh-TW" sz="2800"/>
          </a:p>
        </p:txBody>
      </p:sp>
      <p:sp>
        <p:nvSpPr>
          <p:cNvPr id="19" name="Text Box 18"/>
          <p:cNvSpPr txBox="1">
            <a:spLocks noChangeArrowheads="1"/>
          </p:cNvSpPr>
          <p:nvPr/>
        </p:nvSpPr>
        <p:spPr bwMode="auto">
          <a:xfrm>
            <a:off x="1007989" y="4529112"/>
            <a:ext cx="59515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3200" b="1"/>
              <a:t>弱酸</a:t>
            </a:r>
            <a:r>
              <a:rPr lang="zh-TW" altLang="en-US" sz="2800" b="1"/>
              <a:t> </a:t>
            </a:r>
            <a:r>
              <a:rPr lang="zh-TW" altLang="en-US" sz="2800"/>
              <a:t>是在水中只會 </a:t>
            </a:r>
            <a:r>
              <a:rPr lang="zh-TW" altLang="en-US" sz="3200" b="1" u="sng">
                <a:solidFill>
                  <a:srgbClr val="FF0000"/>
                </a:solidFill>
              </a:rPr>
              <a:t>輕微電離</a:t>
            </a:r>
            <a:r>
              <a:rPr lang="zh-TW" altLang="en-US" sz="2800" b="1"/>
              <a:t> </a:t>
            </a:r>
            <a:r>
              <a:rPr lang="zh-TW" altLang="en-US" sz="2800"/>
              <a:t>的酸。</a:t>
            </a:r>
            <a:endParaRPr lang="en-US" altLang="zh-TW" sz="2800"/>
          </a:p>
        </p:txBody>
      </p:sp>
    </p:spTree>
    <p:extLst>
      <p:ext uri="{BB962C8B-B14F-4D97-AF65-F5344CB8AC3E}">
        <p14:creationId xmlns:p14="http://schemas.microsoft.com/office/powerpoint/2010/main" val="1473074490"/>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群組 8"/>
          <p:cNvGrpSpPr>
            <a:grpSpLocks/>
          </p:cNvGrpSpPr>
          <p:nvPr/>
        </p:nvGrpSpPr>
        <p:grpSpPr bwMode="auto">
          <a:xfrm>
            <a:off x="1619672" y="1340768"/>
            <a:ext cx="6794500" cy="1435100"/>
            <a:chOff x="1024448" y="5423132"/>
            <a:chExt cx="6794687" cy="1434463"/>
          </a:xfrm>
        </p:grpSpPr>
        <p:sp>
          <p:nvSpPr>
            <p:cNvPr id="5131" name="文字方塊 9"/>
            <p:cNvSpPr txBox="1">
              <a:spLocks noChangeArrowheads="1"/>
            </p:cNvSpPr>
            <p:nvPr/>
          </p:nvSpPr>
          <p:spPr bwMode="auto">
            <a:xfrm>
              <a:off x="1024448" y="5653217"/>
              <a:ext cx="4930911" cy="518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cs typeface="Arial" charset="0"/>
                </a:rPr>
                <a:t>HCl(g)            H</a:t>
              </a:r>
              <a:r>
                <a:rPr lang="en-US" altLang="zh-HK" sz="2800" baseline="30000">
                  <a:latin typeface="Arial" charset="0"/>
                  <a:ea typeface="Arial Unicode MS" pitchFamily="34" charset="-120"/>
                  <a:cs typeface="Arial" charset="0"/>
                </a:rPr>
                <a:t>+</a:t>
              </a:r>
              <a:r>
                <a:rPr lang="en-US" altLang="zh-HK" sz="2800">
                  <a:latin typeface="Arial" charset="0"/>
                  <a:cs typeface="Arial" charset="0"/>
                </a:rPr>
                <a:t>(aq) + Cl</a:t>
              </a:r>
              <a:r>
                <a:rPr lang="en-US" altLang="zh-HK" sz="2800" baseline="30000">
                  <a:latin typeface="Arial" charset="0"/>
                  <a:cs typeface="Arial" charset="0"/>
                </a:rPr>
                <a:t>–</a:t>
              </a:r>
              <a:r>
                <a:rPr lang="en-US" altLang="zh-HK" sz="2800">
                  <a:latin typeface="Arial" charset="0"/>
                  <a:cs typeface="Arial" charset="0"/>
                </a:rPr>
                <a:t>(aq)</a:t>
              </a:r>
              <a:endParaRPr lang="zh-HK" altLang="en-US" sz="2800">
                <a:latin typeface="Arial" charset="0"/>
                <a:cs typeface="Arial" charset="0"/>
              </a:endParaRPr>
            </a:p>
          </p:txBody>
        </p:sp>
        <p:cxnSp>
          <p:nvCxnSpPr>
            <p:cNvPr id="11" name="直線單箭頭接點 10"/>
            <p:cNvCxnSpPr/>
            <p:nvPr/>
          </p:nvCxnSpPr>
          <p:spPr>
            <a:xfrm>
              <a:off x="2227806" y="5903931"/>
              <a:ext cx="901725"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sp>
          <p:nvSpPr>
            <p:cNvPr id="5133" name="文字方塊 11"/>
            <p:cNvSpPr txBox="1">
              <a:spLocks noChangeArrowheads="1"/>
            </p:cNvSpPr>
            <p:nvPr/>
          </p:nvSpPr>
          <p:spPr bwMode="auto">
            <a:xfrm>
              <a:off x="2407199" y="5423132"/>
              <a:ext cx="541352" cy="456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400"/>
                <a:t>水</a:t>
              </a:r>
              <a:endParaRPr lang="zh-HK" altLang="en-US" sz="2400">
                <a:latin typeface="Arial" charset="0"/>
                <a:cs typeface="Arial" charset="0"/>
              </a:endParaRPr>
            </a:p>
          </p:txBody>
        </p:sp>
        <p:sp>
          <p:nvSpPr>
            <p:cNvPr id="5134" name="文字方塊 12"/>
            <p:cNvSpPr txBox="1">
              <a:spLocks noChangeArrowheads="1"/>
            </p:cNvSpPr>
            <p:nvPr/>
          </p:nvSpPr>
          <p:spPr bwMode="auto">
            <a:xfrm>
              <a:off x="6136339" y="5653217"/>
              <a:ext cx="1682796" cy="456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400" b="1">
                  <a:solidFill>
                    <a:srgbClr val="FF0066"/>
                  </a:solidFill>
                  <a:latin typeface="Arial" charset="0"/>
                  <a:cs typeface="Arial" charset="0"/>
                </a:rPr>
                <a:t>完全電離</a:t>
              </a:r>
            </a:p>
          </p:txBody>
        </p:sp>
        <p:sp>
          <p:nvSpPr>
            <p:cNvPr id="5135" name="文字方塊 13"/>
            <p:cNvSpPr txBox="1">
              <a:spLocks noChangeArrowheads="1"/>
            </p:cNvSpPr>
            <p:nvPr/>
          </p:nvSpPr>
          <p:spPr bwMode="auto">
            <a:xfrm>
              <a:off x="1145101" y="6080065"/>
              <a:ext cx="841398" cy="456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400">
                  <a:solidFill>
                    <a:srgbClr val="3399FF"/>
                  </a:solidFill>
                  <a:latin typeface="Arial" charset="0"/>
                  <a:cs typeface="Arial" charset="0"/>
                </a:rPr>
                <a:t>分子</a:t>
              </a:r>
            </a:p>
          </p:txBody>
        </p:sp>
        <p:sp>
          <p:nvSpPr>
            <p:cNvPr id="5136" name="文字方塊 14"/>
            <p:cNvSpPr txBox="1">
              <a:spLocks noChangeArrowheads="1"/>
            </p:cNvSpPr>
            <p:nvPr/>
          </p:nvSpPr>
          <p:spPr bwMode="auto">
            <a:xfrm>
              <a:off x="4212236" y="6400598"/>
              <a:ext cx="877911" cy="456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400">
                  <a:solidFill>
                    <a:srgbClr val="3399FF"/>
                  </a:solidFill>
                </a:rPr>
                <a:t>離子</a:t>
              </a:r>
              <a:endParaRPr lang="zh-HK" altLang="en-US" sz="2400">
                <a:solidFill>
                  <a:srgbClr val="3399FF"/>
                </a:solidFill>
                <a:latin typeface="Arial" charset="0"/>
                <a:cs typeface="Arial" charset="0"/>
              </a:endParaRPr>
            </a:p>
          </p:txBody>
        </p:sp>
        <p:sp>
          <p:nvSpPr>
            <p:cNvPr id="16" name="左大括弧 15"/>
            <p:cNvSpPr>
              <a:spLocks/>
            </p:cNvSpPr>
            <p:nvPr/>
          </p:nvSpPr>
          <p:spPr bwMode="auto">
            <a:xfrm rot="-5400000">
              <a:off x="4440904" y="5043292"/>
              <a:ext cx="261822" cy="2525783"/>
            </a:xfrm>
            <a:prstGeom prst="leftBrace">
              <a:avLst>
                <a:gd name="adj1" fmla="val 31085"/>
                <a:gd name="adj2" fmla="val 50000"/>
              </a:avLst>
            </a:prstGeom>
            <a:noFill/>
            <a:ln w="28575" algn="ctr">
              <a:solidFill>
                <a:srgbClr val="3399FF"/>
              </a:solidFill>
              <a:round/>
              <a:headEnd/>
              <a:tailEnd/>
            </a:ln>
            <a:extLst/>
          </p:spPr>
          <p:txBody>
            <a:bodyPr vert="eaVert" anchor="ctr"/>
            <a:lstStyle/>
            <a:p>
              <a:pPr algn="ctr" eaLnBrk="1" hangingPunct="1">
                <a:defRPr/>
              </a:pPr>
              <a:endParaRPr lang="zh-HK" altLang="en-US">
                <a:solidFill>
                  <a:srgbClr val="0066FF"/>
                </a:solidFill>
                <a:latin typeface="+mn-lt"/>
                <a:ea typeface="+mn-ea"/>
              </a:endParaRPr>
            </a:p>
          </p:txBody>
        </p:sp>
      </p:grpSp>
      <p:sp>
        <p:nvSpPr>
          <p:cNvPr id="17" name="Rectangle 38"/>
          <p:cNvSpPr>
            <a:spLocks noChangeArrowheads="1"/>
          </p:cNvSpPr>
          <p:nvPr/>
        </p:nvSpPr>
        <p:spPr bwMode="auto">
          <a:xfrm>
            <a:off x="323528" y="188640"/>
            <a:ext cx="83534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latin typeface="Arial" charset="0"/>
                <a:cs typeface="Arial" charset="0"/>
              </a:rPr>
              <a:t>氯化氫 </a:t>
            </a:r>
            <a:r>
              <a:rPr lang="en-US" altLang="zh-TW" sz="2800">
                <a:latin typeface="Arial" charset="0"/>
                <a:cs typeface="Arial" charset="0"/>
              </a:rPr>
              <a:t>(HCl) </a:t>
            </a:r>
            <a:r>
              <a:rPr lang="zh-TW" altLang="en-US" sz="2800">
                <a:latin typeface="Arial" charset="0"/>
                <a:cs typeface="Arial" charset="0"/>
              </a:rPr>
              <a:t>溶於水時，分子會 </a:t>
            </a:r>
            <a:r>
              <a:rPr lang="zh-TW" altLang="en-US" sz="3200" b="1">
                <a:solidFill>
                  <a:srgbClr val="3399FF"/>
                </a:solidFill>
                <a:latin typeface="Arial" charset="0"/>
                <a:cs typeface="Arial" charset="0"/>
              </a:rPr>
              <a:t>完全電離</a:t>
            </a:r>
            <a:r>
              <a:rPr lang="zh-TW" altLang="en-US" sz="2800">
                <a:latin typeface="Arial" charset="0"/>
                <a:cs typeface="Arial" charset="0"/>
              </a:rPr>
              <a:t>，生成氫離子和氯離子。</a:t>
            </a:r>
            <a:endParaRPr lang="en-US" altLang="zh-TW" sz="2800">
              <a:latin typeface="Arial" charset="0"/>
              <a:cs typeface="Arial" charset="0"/>
            </a:endParaRPr>
          </a:p>
        </p:txBody>
      </p:sp>
      <p:sp>
        <p:nvSpPr>
          <p:cNvPr id="18" name="Rectangle 38"/>
          <p:cNvSpPr>
            <a:spLocks noChangeArrowheads="1"/>
          </p:cNvSpPr>
          <p:nvPr/>
        </p:nvSpPr>
        <p:spPr bwMode="auto">
          <a:xfrm>
            <a:off x="323528" y="3493120"/>
            <a:ext cx="86407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乙酸溶於水時，分子只會 </a:t>
            </a:r>
            <a:r>
              <a:rPr lang="zh-TW" altLang="en-US" sz="3200" b="1" dirty="0">
                <a:solidFill>
                  <a:srgbClr val="3399FF"/>
                </a:solidFill>
              </a:rPr>
              <a:t>輕微電離</a:t>
            </a:r>
            <a:r>
              <a:rPr lang="zh-TW" altLang="en-US" sz="2800" dirty="0"/>
              <a:t>，生成氫離子和乙酸根離</a:t>
            </a:r>
            <a:r>
              <a:rPr lang="zh-HK" altLang="en-US" sz="2800" dirty="0"/>
              <a:t>子。</a:t>
            </a:r>
            <a:endParaRPr lang="en-US" altLang="zh-TW" sz="2800" dirty="0">
              <a:latin typeface="Arial" charset="0"/>
            </a:endParaRPr>
          </a:p>
        </p:txBody>
      </p:sp>
      <p:grpSp>
        <p:nvGrpSpPr>
          <p:cNvPr id="19" name="群組 8"/>
          <p:cNvGrpSpPr>
            <a:grpSpLocks/>
          </p:cNvGrpSpPr>
          <p:nvPr/>
        </p:nvGrpSpPr>
        <p:grpSpPr bwMode="auto">
          <a:xfrm>
            <a:off x="726753" y="4869160"/>
            <a:ext cx="8358188" cy="1457325"/>
            <a:chOff x="797576" y="2571159"/>
            <a:chExt cx="8358249" cy="1454700"/>
          </a:xfrm>
        </p:grpSpPr>
        <p:grpSp>
          <p:nvGrpSpPr>
            <p:cNvPr id="20" name="群組 18"/>
            <p:cNvGrpSpPr>
              <a:grpSpLocks/>
            </p:cNvGrpSpPr>
            <p:nvPr/>
          </p:nvGrpSpPr>
          <p:grpSpPr bwMode="auto">
            <a:xfrm>
              <a:off x="797576" y="2571159"/>
              <a:ext cx="8358249" cy="1454700"/>
              <a:chOff x="76040" y="5463519"/>
              <a:chExt cx="8358249" cy="1454700"/>
            </a:xfrm>
          </p:grpSpPr>
          <p:sp>
            <p:nvSpPr>
              <p:cNvPr id="26" name="文字方塊 19"/>
              <p:cNvSpPr txBox="1">
                <a:spLocks noChangeArrowheads="1"/>
              </p:cNvSpPr>
              <p:nvPr/>
            </p:nvSpPr>
            <p:spPr bwMode="auto">
              <a:xfrm>
                <a:off x="76040" y="5721976"/>
                <a:ext cx="6794836" cy="49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600">
                    <a:latin typeface="Arial" charset="0"/>
                    <a:ea typeface="Arial Unicode MS" pitchFamily="34" charset="-120"/>
                    <a:cs typeface="Arial" charset="0"/>
                  </a:rPr>
                  <a:t>CH</a:t>
                </a:r>
                <a:r>
                  <a:rPr lang="en-US" altLang="zh-HK" sz="2600" baseline="-25000">
                    <a:latin typeface="Arial" charset="0"/>
                    <a:ea typeface="Arial Unicode MS" pitchFamily="34" charset="-120"/>
                    <a:cs typeface="Arial" charset="0"/>
                  </a:rPr>
                  <a:t>3</a:t>
                </a:r>
                <a:r>
                  <a:rPr lang="en-US" altLang="zh-TW" sz="2600">
                    <a:latin typeface="Arial" charset="0"/>
                    <a:ea typeface="Arial Unicode MS" pitchFamily="34" charset="-120"/>
                    <a:cs typeface="Arial" charset="0"/>
                  </a:rPr>
                  <a:t>COOH</a:t>
                </a:r>
                <a:r>
                  <a:rPr lang="en-US" altLang="zh-HK" sz="2600">
                    <a:latin typeface="Arial" charset="0"/>
                    <a:ea typeface="Arial Unicode MS" pitchFamily="34" charset="-120"/>
                    <a:cs typeface="Arial" charset="0"/>
                  </a:rPr>
                  <a:t>(l)              H</a:t>
                </a:r>
                <a:r>
                  <a:rPr lang="en-US" altLang="zh-HK" sz="2600" baseline="30000">
                    <a:latin typeface="Arial" charset="0"/>
                    <a:ea typeface="Arial Unicode MS" pitchFamily="34" charset="-120"/>
                    <a:cs typeface="Arial" charset="0"/>
                  </a:rPr>
                  <a:t>+</a:t>
                </a:r>
                <a:r>
                  <a:rPr lang="en-US" altLang="zh-HK" sz="2600">
                    <a:latin typeface="Arial" charset="0"/>
                    <a:ea typeface="Arial Unicode MS" pitchFamily="34" charset="-120"/>
                    <a:cs typeface="Arial" charset="0"/>
                  </a:rPr>
                  <a:t>(aq) + </a:t>
                </a:r>
                <a:r>
                  <a:rPr lang="en-US" altLang="zh-TW" sz="2600">
                    <a:latin typeface="Arial" charset="0"/>
                    <a:ea typeface="Arial Unicode MS" pitchFamily="34" charset="-120"/>
                    <a:cs typeface="Arial" charset="0"/>
                  </a:rPr>
                  <a:t>CH</a:t>
                </a:r>
                <a:r>
                  <a:rPr lang="en-US" altLang="zh-HK" sz="2600" baseline="-25000">
                    <a:latin typeface="Arial" charset="0"/>
                    <a:ea typeface="Arial Unicode MS" pitchFamily="34" charset="-120"/>
                    <a:cs typeface="Arial" charset="0"/>
                  </a:rPr>
                  <a:t>3</a:t>
                </a:r>
                <a:r>
                  <a:rPr lang="en-US" altLang="zh-TW" sz="2600">
                    <a:latin typeface="Arial" charset="0"/>
                    <a:ea typeface="Arial Unicode MS" pitchFamily="34" charset="-120"/>
                    <a:cs typeface="Arial" charset="0"/>
                  </a:rPr>
                  <a:t>COO</a:t>
                </a:r>
                <a:r>
                  <a:rPr lang="en-US" altLang="zh-HK" sz="2600" baseline="30000">
                    <a:latin typeface="Arial" charset="0"/>
                    <a:ea typeface="Arial Unicode MS" pitchFamily="34" charset="-120"/>
                    <a:cs typeface="Arial" charset="0"/>
                  </a:rPr>
                  <a:t>–</a:t>
                </a:r>
                <a:r>
                  <a:rPr lang="en-US" altLang="zh-HK" sz="2600">
                    <a:latin typeface="Arial" charset="0"/>
                    <a:ea typeface="Arial Unicode MS" pitchFamily="34" charset="-120"/>
                    <a:cs typeface="Arial" charset="0"/>
                  </a:rPr>
                  <a:t>(aq)</a:t>
                </a:r>
                <a:endParaRPr lang="zh-HK" altLang="en-US" sz="2600">
                  <a:latin typeface="Arial" charset="0"/>
                  <a:ea typeface="Arial Unicode MS" pitchFamily="34" charset="-120"/>
                  <a:cs typeface="Arial" charset="0"/>
                </a:endParaRPr>
              </a:p>
            </p:txBody>
          </p:sp>
          <p:sp>
            <p:nvSpPr>
              <p:cNvPr id="27" name="文字方塊 25"/>
              <p:cNvSpPr txBox="1">
                <a:spLocks noChangeArrowheads="1"/>
              </p:cNvSpPr>
              <p:nvPr/>
            </p:nvSpPr>
            <p:spPr bwMode="auto">
              <a:xfrm>
                <a:off x="2361028" y="5463519"/>
                <a:ext cx="541152" cy="461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400"/>
                  <a:t>水</a:t>
                </a:r>
                <a:endParaRPr lang="zh-HK" altLang="en-US" sz="2400">
                  <a:latin typeface="Arial" charset="0"/>
                  <a:cs typeface="Arial" charset="0"/>
                </a:endParaRPr>
              </a:p>
            </p:txBody>
          </p:sp>
          <p:sp>
            <p:nvSpPr>
              <p:cNvPr id="28" name="文字方塊 26"/>
              <p:cNvSpPr txBox="1">
                <a:spLocks noChangeArrowheads="1"/>
              </p:cNvSpPr>
              <p:nvPr/>
            </p:nvSpPr>
            <p:spPr bwMode="auto">
              <a:xfrm>
                <a:off x="6827727" y="5736077"/>
                <a:ext cx="1606562" cy="4563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400" b="1">
                    <a:solidFill>
                      <a:srgbClr val="FF0066"/>
                    </a:solidFill>
                    <a:latin typeface="Arial" charset="0"/>
                    <a:cs typeface="Arial" charset="0"/>
                  </a:rPr>
                  <a:t>輕微電離</a:t>
                </a:r>
              </a:p>
            </p:txBody>
          </p:sp>
          <p:sp>
            <p:nvSpPr>
              <p:cNvPr id="29" name="文字方塊 27"/>
              <p:cNvSpPr txBox="1">
                <a:spLocks noChangeArrowheads="1"/>
              </p:cNvSpPr>
              <p:nvPr/>
            </p:nvSpPr>
            <p:spPr bwMode="auto">
              <a:xfrm>
                <a:off x="677352" y="6175892"/>
                <a:ext cx="841838" cy="461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400">
                    <a:solidFill>
                      <a:srgbClr val="3399FF"/>
                    </a:solidFill>
                    <a:latin typeface="Arial" charset="0"/>
                    <a:cs typeface="Arial" charset="0"/>
                  </a:rPr>
                  <a:t>分子</a:t>
                </a:r>
              </a:p>
            </p:txBody>
          </p:sp>
          <p:sp>
            <p:nvSpPr>
              <p:cNvPr id="30" name="文字方塊 28"/>
              <p:cNvSpPr txBox="1">
                <a:spLocks noChangeArrowheads="1"/>
              </p:cNvSpPr>
              <p:nvPr/>
            </p:nvSpPr>
            <p:spPr bwMode="auto">
              <a:xfrm>
                <a:off x="4609551" y="6456894"/>
                <a:ext cx="818173" cy="46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400">
                    <a:solidFill>
                      <a:srgbClr val="3399FF"/>
                    </a:solidFill>
                    <a:latin typeface="Arial" charset="0"/>
                    <a:cs typeface="Arial" charset="0"/>
                  </a:rPr>
                  <a:t>離子</a:t>
                </a:r>
              </a:p>
            </p:txBody>
          </p:sp>
          <p:sp>
            <p:nvSpPr>
              <p:cNvPr id="31" name="左大括弧 30"/>
              <p:cNvSpPr/>
              <p:nvPr/>
            </p:nvSpPr>
            <p:spPr>
              <a:xfrm rot="16200000">
                <a:off x="4839606" y="4678519"/>
                <a:ext cx="261465" cy="3295674"/>
              </a:xfrm>
              <a:prstGeom prst="leftBrace">
                <a:avLst>
                  <a:gd name="adj1" fmla="val 31086"/>
                  <a:gd name="adj2" fmla="val 50000"/>
                </a:avLst>
              </a:prstGeom>
              <a:ln w="28575">
                <a:solidFill>
                  <a:srgbClr val="3399FF"/>
                </a:solidFill>
                <a:headEnd type="none" w="med" len="med"/>
                <a:tailEnd type="none" w="med" len="med"/>
              </a:ln>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HK" altLang="en-US"/>
              </a:p>
            </p:txBody>
          </p:sp>
        </p:grpSp>
        <p:grpSp>
          <p:nvGrpSpPr>
            <p:cNvPr id="21" name="群組 4"/>
            <p:cNvGrpSpPr>
              <a:grpSpLocks/>
            </p:cNvGrpSpPr>
            <p:nvPr/>
          </p:nvGrpSpPr>
          <p:grpSpPr bwMode="auto">
            <a:xfrm>
              <a:off x="2841196" y="2988480"/>
              <a:ext cx="1129524" cy="240513"/>
              <a:chOff x="8498324" y="1023880"/>
              <a:chExt cx="1061857" cy="360769"/>
            </a:xfrm>
          </p:grpSpPr>
          <p:cxnSp>
            <p:nvCxnSpPr>
              <p:cNvPr id="22" name="直線接點 21"/>
              <p:cNvCxnSpPr/>
              <p:nvPr/>
            </p:nvCxnSpPr>
            <p:spPr>
              <a:xfrm>
                <a:off x="8497861" y="1144264"/>
                <a:ext cx="1058116" cy="0"/>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3" name="直線接點 22"/>
              <p:cNvCxnSpPr/>
              <p:nvPr/>
            </p:nvCxnSpPr>
            <p:spPr>
              <a:xfrm>
                <a:off x="8497861" y="1263112"/>
                <a:ext cx="1058116" cy="0"/>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4" name="直線接點 23"/>
              <p:cNvCxnSpPr/>
              <p:nvPr/>
            </p:nvCxnSpPr>
            <p:spPr>
              <a:xfrm>
                <a:off x="8518755" y="1263112"/>
                <a:ext cx="88052" cy="121224"/>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5" name="直線接點 24"/>
              <p:cNvCxnSpPr/>
              <p:nvPr/>
            </p:nvCxnSpPr>
            <p:spPr>
              <a:xfrm>
                <a:off x="9447033" y="1023039"/>
                <a:ext cx="113423" cy="121226"/>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grpSp>
      </p:grpSp>
    </p:spTree>
    <p:extLst>
      <p:ext uri="{BB962C8B-B14F-4D97-AF65-F5344CB8AC3E}">
        <p14:creationId xmlns:p14="http://schemas.microsoft.com/office/powerpoint/2010/main" val="3825654606"/>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8"/>
          <p:cNvSpPr>
            <a:spLocks noChangeArrowheads="1"/>
          </p:cNvSpPr>
          <p:nvPr/>
        </p:nvSpPr>
        <p:spPr bwMode="auto">
          <a:xfrm>
            <a:off x="1585913" y="3608189"/>
            <a:ext cx="1422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(a) </a:t>
            </a:r>
            <a:r>
              <a:rPr lang="zh-HK" altLang="en-US" sz="2000"/>
              <a:t>氫氯酸</a:t>
            </a:r>
            <a:endParaRPr lang="en-US" altLang="zh-TW" sz="2000">
              <a:latin typeface="Arial" charset="0"/>
              <a:cs typeface="Arial" charset="0"/>
            </a:endParaRPr>
          </a:p>
        </p:txBody>
      </p:sp>
      <p:sp>
        <p:nvSpPr>
          <p:cNvPr id="7172" name="Rectangle 8"/>
          <p:cNvSpPr>
            <a:spLocks noChangeArrowheads="1"/>
          </p:cNvSpPr>
          <p:nvPr/>
        </p:nvSpPr>
        <p:spPr bwMode="auto">
          <a:xfrm>
            <a:off x="2187575" y="842764"/>
            <a:ext cx="10985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Cl</a:t>
            </a:r>
            <a:r>
              <a:rPr lang="en-US" altLang="zh-HK" sz="2000" baseline="30000">
                <a:latin typeface="Arial" charset="0"/>
                <a:cs typeface="Arial" charset="0"/>
              </a:rPr>
              <a:t>– </a:t>
            </a:r>
            <a:r>
              <a:rPr lang="zh-HK" altLang="en-US" sz="2000"/>
              <a:t>離子</a:t>
            </a:r>
            <a:endParaRPr lang="en-US" altLang="zh-TW" sz="2000">
              <a:latin typeface="Arial" charset="0"/>
              <a:cs typeface="Arial" charset="0"/>
            </a:endParaRPr>
          </a:p>
        </p:txBody>
      </p:sp>
      <p:sp>
        <p:nvSpPr>
          <p:cNvPr id="7173" name="Rectangle 8"/>
          <p:cNvSpPr>
            <a:spLocks noChangeArrowheads="1"/>
          </p:cNvSpPr>
          <p:nvPr/>
        </p:nvSpPr>
        <p:spPr bwMode="auto">
          <a:xfrm>
            <a:off x="7975600" y="841176"/>
            <a:ext cx="1023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H</a:t>
            </a:r>
            <a:r>
              <a:rPr lang="en-US" altLang="zh-HK" sz="2000" baseline="30000">
                <a:latin typeface="Arial" charset="0"/>
                <a:cs typeface="Arial" charset="0"/>
              </a:rPr>
              <a:t>+ </a:t>
            </a:r>
            <a:r>
              <a:rPr lang="zh-HK" altLang="en-US" sz="2000"/>
              <a:t>離子</a:t>
            </a:r>
            <a:endParaRPr lang="en-US" altLang="zh-TW" sz="2000">
              <a:latin typeface="Arial" charset="0"/>
              <a:cs typeface="Arial" charset="0"/>
            </a:endParaRPr>
          </a:p>
        </p:txBody>
      </p:sp>
      <p:sp>
        <p:nvSpPr>
          <p:cNvPr id="7174" name="Rectangle 8"/>
          <p:cNvSpPr>
            <a:spLocks noChangeArrowheads="1"/>
          </p:cNvSpPr>
          <p:nvPr/>
        </p:nvSpPr>
        <p:spPr bwMode="auto">
          <a:xfrm>
            <a:off x="5894388" y="922139"/>
            <a:ext cx="19002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ea typeface="Arial Unicode MS" pitchFamily="34" charset="-120"/>
                <a:cs typeface="Arial Unicode MS" pitchFamily="34" charset="-120"/>
              </a:rPr>
              <a:t>CH</a:t>
            </a:r>
            <a:r>
              <a:rPr lang="en-US" altLang="zh-HK" sz="2000" baseline="-25000">
                <a:latin typeface="Arial" charset="0"/>
                <a:cs typeface="Arial" charset="0"/>
              </a:rPr>
              <a:t>3</a:t>
            </a:r>
            <a:r>
              <a:rPr lang="en-US" altLang="zh-TW" sz="2000">
                <a:latin typeface="Arial" charset="0"/>
                <a:ea typeface="Arial Unicode MS" pitchFamily="34" charset="-120"/>
                <a:cs typeface="Arial Unicode MS" pitchFamily="34" charset="-120"/>
              </a:rPr>
              <a:t>COO</a:t>
            </a:r>
            <a:r>
              <a:rPr lang="en-US" altLang="zh-HK" sz="2000" baseline="30000">
                <a:latin typeface="Arial" charset="0"/>
                <a:cs typeface="Arial" charset="0"/>
              </a:rPr>
              <a:t>– </a:t>
            </a:r>
            <a:r>
              <a:rPr lang="zh-HK" altLang="en-US" sz="2000"/>
              <a:t>離子</a:t>
            </a:r>
            <a:endParaRPr lang="en-US" altLang="zh-TW" sz="2000">
              <a:latin typeface="Arial" charset="0"/>
              <a:cs typeface="Arial" charset="0"/>
            </a:endParaRPr>
          </a:p>
        </p:txBody>
      </p:sp>
      <p:sp>
        <p:nvSpPr>
          <p:cNvPr id="7175" name="Rectangle 8"/>
          <p:cNvSpPr>
            <a:spLocks noChangeArrowheads="1"/>
          </p:cNvSpPr>
          <p:nvPr/>
        </p:nvSpPr>
        <p:spPr bwMode="auto">
          <a:xfrm>
            <a:off x="7037388" y="3247826"/>
            <a:ext cx="19383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ea typeface="Arial Unicode MS" pitchFamily="34" charset="-120"/>
                <a:cs typeface="Arial Unicode MS" pitchFamily="34" charset="-120"/>
              </a:rPr>
              <a:t>CH</a:t>
            </a:r>
            <a:r>
              <a:rPr lang="en-US" altLang="zh-HK" sz="2000" baseline="-25000">
                <a:latin typeface="Arial" charset="0"/>
                <a:cs typeface="Arial" charset="0"/>
              </a:rPr>
              <a:t>3</a:t>
            </a:r>
            <a:r>
              <a:rPr lang="en-US" altLang="zh-TW" sz="2000">
                <a:latin typeface="Arial" charset="0"/>
                <a:ea typeface="Arial Unicode MS" pitchFamily="34" charset="-120"/>
                <a:cs typeface="Arial Unicode MS" pitchFamily="34" charset="-120"/>
              </a:rPr>
              <a:t>COOH</a:t>
            </a:r>
            <a:r>
              <a:rPr lang="zh-HK" altLang="en-US" sz="2000"/>
              <a:t>分子</a:t>
            </a:r>
            <a:endParaRPr lang="en-US" altLang="zh-TW" sz="2000">
              <a:latin typeface="Arial" charset="0"/>
              <a:cs typeface="Arial" charset="0"/>
            </a:endParaRPr>
          </a:p>
        </p:txBody>
      </p:sp>
      <p:pic>
        <p:nvPicPr>
          <p:cNvPr id="7177"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138" y="1466651"/>
            <a:ext cx="2079625" cy="216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8" name="Picture 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6525" y="1958776"/>
            <a:ext cx="1212850" cy="124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9" name="Picture 2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66900" y="1488876"/>
            <a:ext cx="2365375" cy="179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9" name="直線接點 18"/>
          <p:cNvCxnSpPr/>
          <p:nvPr/>
        </p:nvCxnSpPr>
        <p:spPr bwMode="auto">
          <a:xfrm flipH="1" flipV="1">
            <a:off x="2643188" y="1274564"/>
            <a:ext cx="114300" cy="395287"/>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0" name="直線接點 19"/>
          <p:cNvCxnSpPr/>
          <p:nvPr/>
        </p:nvCxnSpPr>
        <p:spPr bwMode="auto">
          <a:xfrm flipV="1">
            <a:off x="3794125" y="1484114"/>
            <a:ext cx="115888" cy="44450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7182" name="Rectangle 8"/>
          <p:cNvSpPr>
            <a:spLocks noChangeArrowheads="1"/>
          </p:cNvSpPr>
          <p:nvPr/>
        </p:nvSpPr>
        <p:spPr bwMode="auto">
          <a:xfrm>
            <a:off x="3511550" y="1144389"/>
            <a:ext cx="10366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H</a:t>
            </a:r>
            <a:r>
              <a:rPr lang="en-US" altLang="zh-HK" sz="2000" baseline="30000">
                <a:latin typeface="Arial" charset="0"/>
                <a:cs typeface="Arial" charset="0"/>
              </a:rPr>
              <a:t>+ </a:t>
            </a:r>
            <a:r>
              <a:rPr lang="zh-HK" altLang="en-US" sz="2000"/>
              <a:t>離子</a:t>
            </a:r>
            <a:endParaRPr lang="en-US" altLang="zh-TW" sz="2000">
              <a:latin typeface="Arial" charset="0"/>
              <a:cs typeface="Arial" charset="0"/>
            </a:endParaRPr>
          </a:p>
        </p:txBody>
      </p:sp>
      <p:pic>
        <p:nvPicPr>
          <p:cNvPr id="7183" name="Picture 2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9113" y="1442839"/>
            <a:ext cx="2347912" cy="215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4" name="Picture 2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91213" y="1923851"/>
            <a:ext cx="1206500" cy="124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5" name="Picture 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315075" y="1382514"/>
            <a:ext cx="2371725" cy="1858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2" name="直線接點 21"/>
          <p:cNvCxnSpPr/>
          <p:nvPr/>
        </p:nvCxnSpPr>
        <p:spPr bwMode="auto">
          <a:xfrm flipV="1">
            <a:off x="8307388" y="1238051"/>
            <a:ext cx="115887" cy="44450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5" name="直線接點 24"/>
          <p:cNvCxnSpPr/>
          <p:nvPr/>
        </p:nvCxnSpPr>
        <p:spPr bwMode="auto">
          <a:xfrm flipH="1" flipV="1">
            <a:off x="6681788" y="1347589"/>
            <a:ext cx="114300" cy="395287"/>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7" name="直線接點 26"/>
          <p:cNvCxnSpPr/>
          <p:nvPr/>
        </p:nvCxnSpPr>
        <p:spPr bwMode="auto">
          <a:xfrm flipH="1" flipV="1">
            <a:off x="7540625" y="3065264"/>
            <a:ext cx="114300" cy="223837"/>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2" name="Rectangle 8"/>
          <p:cNvSpPr>
            <a:spLocks noChangeArrowheads="1"/>
          </p:cNvSpPr>
          <p:nvPr/>
        </p:nvSpPr>
        <p:spPr bwMode="auto">
          <a:xfrm>
            <a:off x="6135688" y="3587551"/>
            <a:ext cx="1082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(b) </a:t>
            </a:r>
            <a:r>
              <a:rPr lang="zh-HK" altLang="en-US" sz="2000"/>
              <a:t>乙酸</a:t>
            </a:r>
            <a:endParaRPr lang="en-US" altLang="zh-TW" sz="2000">
              <a:latin typeface="Arial" charset="0"/>
              <a:cs typeface="Arial" charset="0"/>
            </a:endParaRPr>
          </a:p>
        </p:txBody>
      </p:sp>
      <p:sp>
        <p:nvSpPr>
          <p:cNvPr id="23" name="Rectangle 38"/>
          <p:cNvSpPr>
            <a:spLocks noChangeArrowheads="1"/>
          </p:cNvSpPr>
          <p:nvPr/>
        </p:nvSpPr>
        <p:spPr bwMode="auto">
          <a:xfrm>
            <a:off x="1619672" y="4581128"/>
            <a:ext cx="4562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8"/>
              </a:buBlip>
            </a:pPr>
            <a:r>
              <a:rPr lang="zh-TW" altLang="en-US" sz="2800"/>
              <a:t>氫氯酸是 </a:t>
            </a:r>
            <a:r>
              <a:rPr lang="zh-TW" altLang="en-US" sz="3200" b="1">
                <a:solidFill>
                  <a:srgbClr val="3399FF"/>
                </a:solidFill>
              </a:rPr>
              <a:t>強酸</a:t>
            </a:r>
            <a:r>
              <a:rPr lang="zh-TW" altLang="en-US" sz="2800" b="1">
                <a:solidFill>
                  <a:srgbClr val="3399FF"/>
                </a:solidFill>
              </a:rPr>
              <a:t> </a:t>
            </a:r>
            <a:r>
              <a:rPr lang="zh-TW" altLang="en-US" sz="2800"/>
              <a:t>的例子。</a:t>
            </a:r>
            <a:endParaRPr lang="en-US" altLang="zh-TW" sz="2800">
              <a:latin typeface="Arial" charset="0"/>
              <a:cs typeface="Arial" charset="0"/>
            </a:endParaRPr>
          </a:p>
        </p:txBody>
      </p:sp>
      <p:sp>
        <p:nvSpPr>
          <p:cNvPr id="24" name="Rectangle 38"/>
          <p:cNvSpPr>
            <a:spLocks noChangeArrowheads="1"/>
          </p:cNvSpPr>
          <p:nvPr/>
        </p:nvSpPr>
        <p:spPr bwMode="auto">
          <a:xfrm>
            <a:off x="1665709" y="5342012"/>
            <a:ext cx="4356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8"/>
              </a:buBlip>
            </a:pPr>
            <a:r>
              <a:rPr lang="zh-TW" altLang="en-US" sz="2800"/>
              <a:t>乙酸是 </a:t>
            </a:r>
            <a:r>
              <a:rPr lang="zh-TW" altLang="en-US" sz="3200" b="1">
                <a:solidFill>
                  <a:srgbClr val="3399FF"/>
                </a:solidFill>
              </a:rPr>
              <a:t>弱酸</a:t>
            </a:r>
            <a:r>
              <a:rPr lang="zh-TW" altLang="en-US" sz="2800" b="1">
                <a:solidFill>
                  <a:srgbClr val="3399FF"/>
                </a:solidFill>
              </a:rPr>
              <a:t> </a:t>
            </a:r>
            <a:r>
              <a:rPr lang="zh-TW" altLang="en-US" sz="2800"/>
              <a:t>的例子。</a:t>
            </a:r>
            <a:endParaRPr lang="en-US" altLang="zh-TW" sz="2800">
              <a:latin typeface="Arial" charset="0"/>
              <a:cs typeface="Arial" charset="0"/>
            </a:endParaRPr>
          </a:p>
        </p:txBody>
      </p:sp>
    </p:spTree>
    <p:extLst>
      <p:ext uri="{BB962C8B-B14F-4D97-AF65-F5344CB8AC3E}">
        <p14:creationId xmlns:p14="http://schemas.microsoft.com/office/powerpoint/2010/main" val="2343671045"/>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8"/>
          <p:cNvSpPr>
            <a:spLocks noChangeArrowheads="1"/>
          </p:cNvSpPr>
          <p:nvPr/>
        </p:nvSpPr>
        <p:spPr bwMode="auto">
          <a:xfrm>
            <a:off x="784225" y="2311400"/>
            <a:ext cx="2411413" cy="169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ts val="1200"/>
              </a:spcBef>
              <a:buFontTx/>
              <a:buBlip>
                <a:blip r:embed="rId2"/>
              </a:buBlip>
            </a:pPr>
            <a:r>
              <a:rPr lang="en-US" altLang="zh-TW" sz="2800">
                <a:latin typeface="Arial" charset="0"/>
                <a:cs typeface="Arial" charset="0"/>
              </a:rPr>
              <a:t>HCl</a:t>
            </a:r>
            <a:endParaRPr lang="en-US" altLang="zh-HK" sz="2800"/>
          </a:p>
          <a:p>
            <a:pPr eaLnBrk="1" hangingPunct="1">
              <a:spcBef>
                <a:spcPts val="1200"/>
              </a:spcBef>
              <a:buFontTx/>
              <a:buBlip>
                <a:blip r:embed="rId2"/>
              </a:buBlip>
            </a:pPr>
            <a:r>
              <a:rPr lang="en-US" altLang="zh-TW" sz="2800">
                <a:latin typeface="Arial" charset="0"/>
                <a:cs typeface="Arial" charset="0"/>
              </a:rPr>
              <a:t>HNO</a:t>
            </a:r>
            <a:r>
              <a:rPr lang="en-US" altLang="zh-HK" sz="2800" baseline="-25000">
                <a:latin typeface="Arial" charset="0"/>
                <a:cs typeface="Arial" charset="0"/>
              </a:rPr>
              <a:t>3</a:t>
            </a:r>
            <a:endParaRPr lang="en-US" altLang="zh-HK" sz="2800"/>
          </a:p>
          <a:p>
            <a:pPr eaLnBrk="1" hangingPunct="1">
              <a:spcBef>
                <a:spcPts val="1200"/>
              </a:spcBef>
              <a:buFontTx/>
              <a:buBlip>
                <a:blip r:embed="rId2"/>
              </a:buBlip>
            </a:pPr>
            <a:r>
              <a:rPr lang="en-US" altLang="zh-TW" sz="2800">
                <a:latin typeface="Arial" charset="0"/>
                <a:cs typeface="Arial" charset="0"/>
              </a:rPr>
              <a:t>H</a:t>
            </a:r>
            <a:r>
              <a:rPr lang="en-US" altLang="zh-TW" sz="2800" baseline="-25000">
                <a:latin typeface="Arial" charset="0"/>
                <a:cs typeface="Arial" charset="0"/>
              </a:rPr>
              <a:t>2</a:t>
            </a:r>
            <a:r>
              <a:rPr lang="en-US" altLang="zh-TW" sz="2800">
                <a:latin typeface="Arial" charset="0"/>
                <a:cs typeface="Arial" charset="0"/>
              </a:rPr>
              <a:t>SO</a:t>
            </a:r>
            <a:r>
              <a:rPr lang="en-US" altLang="zh-TW" sz="2800" baseline="-25000">
                <a:latin typeface="Arial" charset="0"/>
                <a:cs typeface="Arial" charset="0"/>
              </a:rPr>
              <a:t>4</a:t>
            </a:r>
            <a:endParaRPr kumimoji="0" lang="en-US" altLang="zh-TW" sz="2800">
              <a:latin typeface="Arial" charset="0"/>
              <a:cs typeface="Arial" charset="0"/>
            </a:endParaRPr>
          </a:p>
        </p:txBody>
      </p:sp>
      <p:sp>
        <p:nvSpPr>
          <p:cNvPr id="19" name="Rectangle 38"/>
          <p:cNvSpPr>
            <a:spLocks noChangeArrowheads="1"/>
          </p:cNvSpPr>
          <p:nvPr/>
        </p:nvSpPr>
        <p:spPr bwMode="auto">
          <a:xfrm>
            <a:off x="5053013" y="2309813"/>
            <a:ext cx="3613150" cy="286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ts val="1200"/>
              </a:spcBef>
              <a:buFontTx/>
              <a:buBlip>
                <a:blip r:embed="rId2"/>
              </a:buBlip>
            </a:pPr>
            <a:r>
              <a:rPr lang="zh-HK" altLang="en-US" sz="2800"/>
              <a:t>亞硫酸 </a:t>
            </a:r>
            <a:r>
              <a:rPr lang="en-US" altLang="zh-TW" sz="2800">
                <a:latin typeface="Arial" charset="0"/>
                <a:cs typeface="Arial" charset="0"/>
              </a:rPr>
              <a:t>(H</a:t>
            </a:r>
            <a:r>
              <a:rPr lang="en-US" altLang="zh-TW" sz="2800" baseline="-25000">
                <a:latin typeface="Arial" charset="0"/>
                <a:cs typeface="Arial" charset="0"/>
              </a:rPr>
              <a:t>2</a:t>
            </a:r>
            <a:r>
              <a:rPr lang="en-US" altLang="zh-TW" sz="2800">
                <a:latin typeface="Arial" charset="0"/>
                <a:cs typeface="Arial" charset="0"/>
              </a:rPr>
              <a:t>SO</a:t>
            </a:r>
            <a:r>
              <a:rPr lang="en-US" altLang="zh-HK" sz="2800" baseline="-25000">
                <a:latin typeface="Arial" charset="0"/>
                <a:cs typeface="Arial" charset="0"/>
              </a:rPr>
              <a:t>3</a:t>
            </a:r>
            <a:r>
              <a:rPr lang="en-US" altLang="zh-TW" sz="2800">
                <a:latin typeface="Arial" charset="0"/>
                <a:cs typeface="Arial" charset="0"/>
              </a:rPr>
              <a:t>)</a:t>
            </a:r>
            <a:endParaRPr lang="en-US" altLang="zh-TW" sz="2800"/>
          </a:p>
          <a:p>
            <a:pPr eaLnBrk="1" hangingPunct="1">
              <a:spcBef>
                <a:spcPts val="1200"/>
              </a:spcBef>
              <a:buFontTx/>
              <a:buBlip>
                <a:blip r:embed="rId2"/>
              </a:buBlip>
            </a:pPr>
            <a:r>
              <a:rPr lang="zh-HK" altLang="en-US" sz="2800"/>
              <a:t>碳酸 </a:t>
            </a:r>
            <a:r>
              <a:rPr lang="en-US" altLang="zh-TW" sz="2800">
                <a:latin typeface="Arial" charset="0"/>
                <a:cs typeface="Arial" charset="0"/>
              </a:rPr>
              <a:t>(H</a:t>
            </a:r>
            <a:r>
              <a:rPr lang="en-US" altLang="zh-TW" sz="2800" baseline="-25000">
                <a:latin typeface="Arial" charset="0"/>
                <a:cs typeface="Arial" charset="0"/>
              </a:rPr>
              <a:t>2</a:t>
            </a:r>
            <a:r>
              <a:rPr lang="en-US" altLang="zh-TW" sz="2800">
                <a:latin typeface="Arial" charset="0"/>
                <a:cs typeface="Arial" charset="0"/>
              </a:rPr>
              <a:t>CO</a:t>
            </a:r>
            <a:r>
              <a:rPr lang="en-US" altLang="zh-HK" sz="2800" baseline="-25000">
                <a:latin typeface="Arial" charset="0"/>
                <a:cs typeface="Arial" charset="0"/>
              </a:rPr>
              <a:t>3</a:t>
            </a:r>
            <a:r>
              <a:rPr lang="en-US" altLang="zh-TW" sz="2800">
                <a:latin typeface="Arial" charset="0"/>
                <a:cs typeface="Arial" charset="0"/>
              </a:rPr>
              <a:t>)</a:t>
            </a:r>
            <a:endParaRPr lang="en-US" altLang="zh-TW" sz="2800"/>
          </a:p>
          <a:p>
            <a:pPr eaLnBrk="1" hangingPunct="1">
              <a:spcBef>
                <a:spcPts val="1200"/>
              </a:spcBef>
              <a:buFontTx/>
              <a:buBlip>
                <a:blip r:embed="rId2"/>
              </a:buBlip>
            </a:pPr>
            <a:r>
              <a:rPr lang="zh-HK" altLang="en-US" sz="2800"/>
              <a:t>磷酸 </a:t>
            </a:r>
            <a:r>
              <a:rPr lang="en-US" altLang="zh-TW" sz="2800">
                <a:latin typeface="Arial" charset="0"/>
                <a:cs typeface="Arial" charset="0"/>
              </a:rPr>
              <a:t>(H</a:t>
            </a:r>
            <a:r>
              <a:rPr lang="en-US" altLang="zh-HK" sz="2800" baseline="-25000">
                <a:latin typeface="Arial" charset="0"/>
                <a:cs typeface="Arial" charset="0"/>
              </a:rPr>
              <a:t>3</a:t>
            </a:r>
            <a:r>
              <a:rPr lang="en-US" altLang="zh-TW" sz="2800">
                <a:latin typeface="Arial" charset="0"/>
                <a:cs typeface="Arial" charset="0"/>
              </a:rPr>
              <a:t>PO</a:t>
            </a:r>
            <a:r>
              <a:rPr lang="en-US" altLang="zh-TW" sz="2800" baseline="-25000">
                <a:latin typeface="Arial" charset="0"/>
                <a:cs typeface="Arial" charset="0"/>
              </a:rPr>
              <a:t>4</a:t>
            </a:r>
            <a:r>
              <a:rPr lang="en-US" altLang="zh-TW" sz="2800">
                <a:latin typeface="Arial" charset="0"/>
                <a:cs typeface="Arial" charset="0"/>
              </a:rPr>
              <a:t>)</a:t>
            </a:r>
          </a:p>
          <a:p>
            <a:pPr eaLnBrk="1" hangingPunct="1">
              <a:spcBef>
                <a:spcPts val="1200"/>
              </a:spcBef>
              <a:buFontTx/>
              <a:buBlip>
                <a:blip r:embed="rId2"/>
              </a:buBlip>
            </a:pPr>
            <a:r>
              <a:rPr lang="zh-HK" altLang="en-US" sz="2800"/>
              <a:t>乙酸 </a:t>
            </a:r>
            <a:r>
              <a:rPr lang="en-US" altLang="zh-TW" sz="2800">
                <a:latin typeface="Arial" charset="0"/>
                <a:cs typeface="Arial" charset="0"/>
              </a:rPr>
              <a:t>(CH</a:t>
            </a:r>
            <a:r>
              <a:rPr lang="en-US" altLang="zh-HK" sz="2800" baseline="-25000">
                <a:latin typeface="Arial" charset="0"/>
                <a:cs typeface="Arial" charset="0"/>
              </a:rPr>
              <a:t>3</a:t>
            </a:r>
            <a:r>
              <a:rPr lang="en-US" altLang="zh-TW" sz="2800">
                <a:latin typeface="Arial" charset="0"/>
                <a:cs typeface="Arial" charset="0"/>
              </a:rPr>
              <a:t>COOH)</a:t>
            </a:r>
            <a:endParaRPr lang="en-US" altLang="zh-TW" sz="2800"/>
          </a:p>
          <a:p>
            <a:pPr eaLnBrk="1" hangingPunct="1">
              <a:spcBef>
                <a:spcPts val="1200"/>
              </a:spcBef>
              <a:buFontTx/>
              <a:buBlip>
                <a:blip r:embed="rId2"/>
              </a:buBlip>
            </a:pPr>
            <a:r>
              <a:rPr lang="zh-TW" altLang="en-US" sz="2800"/>
              <a:t>檸檬酸</a:t>
            </a:r>
            <a:endParaRPr kumimoji="0" lang="en-US" altLang="zh-TW" sz="2800">
              <a:latin typeface="Arial" charset="0"/>
              <a:cs typeface="Arial" charset="0"/>
            </a:endParaRPr>
          </a:p>
        </p:txBody>
      </p:sp>
      <p:sp>
        <p:nvSpPr>
          <p:cNvPr id="8" name="文字方塊 7"/>
          <p:cNvSpPr txBox="1"/>
          <p:nvPr/>
        </p:nvSpPr>
        <p:spPr>
          <a:xfrm>
            <a:off x="790575" y="1225550"/>
            <a:ext cx="2519363" cy="574675"/>
          </a:xfrm>
          <a:prstGeom prst="roundRect">
            <a:avLst/>
          </a:prstGeom>
        </p:spPr>
        <p:style>
          <a:lnRef idx="1">
            <a:schemeClr val="accent4"/>
          </a:lnRef>
          <a:fillRef idx="2">
            <a:schemeClr val="accent4"/>
          </a:fillRef>
          <a:effectRef idx="1">
            <a:schemeClr val="accent4"/>
          </a:effectRef>
          <a:fontRef idx="minor">
            <a:schemeClr val="dk1"/>
          </a:fontRef>
        </p:style>
        <p:txBody>
          <a:bodyPr>
            <a:spAutoFit/>
          </a:bodyPr>
          <a:lstStyle/>
          <a:p>
            <a:pPr algn="ctr" eaLnBrk="1" hangingPunct="1">
              <a:defRPr/>
            </a:pPr>
            <a:r>
              <a:rPr lang="zh-TW" altLang="en-US" sz="2800" b="1" dirty="0">
                <a:solidFill>
                  <a:srgbClr val="FF0066"/>
                </a:solidFill>
                <a:latin typeface="+mn-ea"/>
                <a:cs typeface="Arial" panose="020B0604020202020204" pitchFamily="34" charset="0"/>
              </a:rPr>
              <a:t>強酸 的例子</a:t>
            </a:r>
            <a:endParaRPr lang="zh-HK" altLang="en-US" sz="2800" b="1" dirty="0">
              <a:solidFill>
                <a:srgbClr val="FF0066"/>
              </a:solidFill>
              <a:latin typeface="+mn-ea"/>
              <a:cs typeface="Arial" panose="020B0604020202020204" pitchFamily="34" charset="0"/>
            </a:endParaRPr>
          </a:p>
        </p:txBody>
      </p:sp>
      <p:sp>
        <p:nvSpPr>
          <p:cNvPr id="9" name="文字方塊 8"/>
          <p:cNvSpPr txBox="1"/>
          <p:nvPr/>
        </p:nvSpPr>
        <p:spPr>
          <a:xfrm>
            <a:off x="5059363" y="1225550"/>
            <a:ext cx="2519362" cy="574675"/>
          </a:xfrm>
          <a:prstGeom prst="roundRect">
            <a:avLst/>
          </a:prstGeom>
        </p:spPr>
        <p:style>
          <a:lnRef idx="1">
            <a:schemeClr val="accent4"/>
          </a:lnRef>
          <a:fillRef idx="2">
            <a:schemeClr val="accent4"/>
          </a:fillRef>
          <a:effectRef idx="1">
            <a:schemeClr val="accent4"/>
          </a:effectRef>
          <a:fontRef idx="minor">
            <a:schemeClr val="dk1"/>
          </a:fontRef>
        </p:style>
        <p:txBody>
          <a:bodyPr>
            <a:spAutoFit/>
          </a:bodyPr>
          <a:lstStyle/>
          <a:p>
            <a:pPr algn="ctr" eaLnBrk="1" hangingPunct="1">
              <a:defRPr/>
            </a:pPr>
            <a:r>
              <a:rPr lang="zh-TW" altLang="en-US" sz="2800" b="1" dirty="0">
                <a:solidFill>
                  <a:srgbClr val="7030A0"/>
                </a:solidFill>
                <a:latin typeface="+mn-ea"/>
                <a:cs typeface="Arial" panose="020B0604020202020204" pitchFamily="34" charset="0"/>
              </a:rPr>
              <a:t>弱酸 的例子</a:t>
            </a:r>
            <a:endParaRPr lang="zh-HK" altLang="en-US" sz="2800" b="1" dirty="0">
              <a:solidFill>
                <a:srgbClr val="7030A0"/>
              </a:solidFill>
              <a:latin typeface="+mn-ea"/>
              <a:cs typeface="Arial" panose="020B0604020202020204" pitchFamily="34" charset="0"/>
            </a:endParaRPr>
          </a:p>
        </p:txBody>
      </p:sp>
    </p:spTree>
    <p:extLst>
      <p:ext uri="{BB962C8B-B14F-4D97-AF65-F5344CB8AC3E}">
        <p14:creationId xmlns:p14="http://schemas.microsoft.com/office/powerpoint/2010/main" val="3592926209"/>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6"/>
          <p:cNvSpPr>
            <a:spLocks noChangeArrowheads="1"/>
          </p:cNvSpPr>
          <p:nvPr/>
        </p:nvSpPr>
        <p:spPr bwMode="auto">
          <a:xfrm>
            <a:off x="179388" y="116632"/>
            <a:ext cx="381158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a:solidFill>
                  <a:srgbClr val="CC0000"/>
                </a:solidFill>
                <a:cs typeface="Arial" charset="0"/>
              </a:rPr>
              <a:t>強鹼 和 弱鹼 的定義</a:t>
            </a:r>
            <a:endParaRPr kumimoji="0" lang="en-US" altLang="zh-TW" sz="3200" b="1" dirty="0">
              <a:solidFill>
                <a:srgbClr val="CC0000"/>
              </a:solidFill>
              <a:cs typeface="Arial" charset="0"/>
            </a:endParaRPr>
          </a:p>
        </p:txBody>
      </p:sp>
      <p:sp>
        <p:nvSpPr>
          <p:cNvPr id="6" name="Rectangle 38"/>
          <p:cNvSpPr>
            <a:spLocks noChangeArrowheads="1"/>
          </p:cNvSpPr>
          <p:nvPr/>
        </p:nvSpPr>
        <p:spPr bwMode="auto">
          <a:xfrm>
            <a:off x="242888" y="2187029"/>
            <a:ext cx="871061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dirty="0"/>
              <a:t>氫氧化鈉 </a:t>
            </a:r>
            <a:r>
              <a:rPr lang="en-US" altLang="zh-HK" sz="2800" dirty="0">
                <a:latin typeface="Arial" charset="0"/>
                <a:cs typeface="Arial" charset="0"/>
              </a:rPr>
              <a:t>(</a:t>
            </a:r>
            <a:r>
              <a:rPr lang="en-US" altLang="zh-HK" sz="2800" dirty="0" err="1">
                <a:latin typeface="Arial" charset="0"/>
                <a:cs typeface="Arial" charset="0"/>
              </a:rPr>
              <a:t>NaOH</a:t>
            </a:r>
            <a:r>
              <a:rPr lang="en-US" altLang="zh-HK" sz="2800" dirty="0">
                <a:latin typeface="Arial" charset="0"/>
                <a:cs typeface="Arial" charset="0"/>
              </a:rPr>
              <a:t>)</a:t>
            </a:r>
            <a:r>
              <a:rPr lang="zh-TW" altLang="en-US" sz="2800" dirty="0"/>
              <a:t> 溶於水時會 </a:t>
            </a:r>
            <a:r>
              <a:rPr lang="zh-TW" altLang="en-US" sz="3200" b="1" dirty="0">
                <a:solidFill>
                  <a:srgbClr val="3399FF"/>
                </a:solidFill>
              </a:rPr>
              <a:t>完全離</a:t>
            </a:r>
            <a:r>
              <a:rPr lang="zh-TW" altLang="en-US" sz="3200" b="1" dirty="0" smtClean="0">
                <a:solidFill>
                  <a:srgbClr val="3399FF"/>
                </a:solidFill>
              </a:rPr>
              <a:t>解</a:t>
            </a:r>
            <a:r>
              <a:rPr lang="zh-TW" altLang="en-US" sz="2800" dirty="0" smtClean="0"/>
              <a:t>。</a:t>
            </a:r>
            <a:endParaRPr kumimoji="0" lang="en-US" altLang="zh-TW" sz="2800" dirty="0">
              <a:latin typeface="Arial" charset="0"/>
              <a:cs typeface="Arial" charset="0"/>
            </a:endParaRPr>
          </a:p>
        </p:txBody>
      </p:sp>
      <p:grpSp>
        <p:nvGrpSpPr>
          <p:cNvPr id="2" name="群組 6"/>
          <p:cNvGrpSpPr>
            <a:grpSpLocks/>
          </p:cNvGrpSpPr>
          <p:nvPr/>
        </p:nvGrpSpPr>
        <p:grpSpPr bwMode="auto">
          <a:xfrm>
            <a:off x="830263" y="2853804"/>
            <a:ext cx="7710487" cy="1511300"/>
            <a:chOff x="-192746" y="5454954"/>
            <a:chExt cx="7712477" cy="1513003"/>
          </a:xfrm>
        </p:grpSpPr>
        <p:sp>
          <p:nvSpPr>
            <p:cNvPr id="12307" name="文字方塊 9"/>
            <p:cNvSpPr txBox="1">
              <a:spLocks noChangeArrowheads="1"/>
            </p:cNvSpPr>
            <p:nvPr/>
          </p:nvSpPr>
          <p:spPr bwMode="auto">
            <a:xfrm>
              <a:off x="182001" y="5653615"/>
              <a:ext cx="5773639" cy="519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cs typeface="Arial" charset="0"/>
                </a:rPr>
                <a:t>NaOH(s)            Na</a:t>
              </a:r>
              <a:r>
                <a:rPr lang="en-US" altLang="zh-HK" sz="2800" baseline="30000">
                  <a:latin typeface="Arial" charset="0"/>
                  <a:ea typeface="Arial Unicode MS" pitchFamily="34" charset="-120"/>
                  <a:cs typeface="Arial" charset="0"/>
                </a:rPr>
                <a:t>+</a:t>
              </a:r>
              <a:r>
                <a:rPr lang="en-US" altLang="zh-HK" sz="2800">
                  <a:latin typeface="Arial" charset="0"/>
                  <a:cs typeface="Arial" charset="0"/>
                </a:rPr>
                <a:t>(aq) + OH</a:t>
              </a:r>
              <a:r>
                <a:rPr lang="en-US" altLang="zh-HK" sz="2800" baseline="30000">
                  <a:latin typeface="Arial" charset="0"/>
                  <a:cs typeface="Arial" charset="0"/>
                </a:rPr>
                <a:t>–</a:t>
              </a:r>
              <a:r>
                <a:rPr lang="en-US" altLang="zh-HK" sz="2800">
                  <a:latin typeface="Arial" charset="0"/>
                  <a:cs typeface="Arial" charset="0"/>
                </a:rPr>
                <a:t>(aq)</a:t>
              </a:r>
              <a:endParaRPr lang="zh-HK" altLang="en-US" sz="2800">
                <a:latin typeface="Arial" charset="0"/>
                <a:cs typeface="Arial" charset="0"/>
              </a:endParaRPr>
            </a:p>
          </p:txBody>
        </p:sp>
        <p:cxnSp>
          <p:nvCxnSpPr>
            <p:cNvPr id="9" name="直線單箭頭接點 8"/>
            <p:cNvCxnSpPr/>
            <p:nvPr/>
          </p:nvCxnSpPr>
          <p:spPr>
            <a:xfrm>
              <a:off x="1866772" y="5904723"/>
              <a:ext cx="901933" cy="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sp>
          <p:nvSpPr>
            <p:cNvPr id="12309" name="文字方塊 11"/>
            <p:cNvSpPr txBox="1">
              <a:spLocks noChangeArrowheads="1"/>
            </p:cNvSpPr>
            <p:nvPr/>
          </p:nvSpPr>
          <p:spPr bwMode="auto">
            <a:xfrm>
              <a:off x="2043031" y="5454954"/>
              <a:ext cx="604993" cy="457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400"/>
                <a:t>水</a:t>
              </a:r>
              <a:endParaRPr lang="zh-HK" altLang="en-US" sz="2400">
                <a:latin typeface="Arial" charset="0"/>
                <a:cs typeface="Arial" charset="0"/>
              </a:endParaRPr>
            </a:p>
          </p:txBody>
        </p:sp>
        <p:sp>
          <p:nvSpPr>
            <p:cNvPr id="12310" name="文字方塊 12"/>
            <p:cNvSpPr txBox="1">
              <a:spLocks noChangeArrowheads="1"/>
            </p:cNvSpPr>
            <p:nvPr/>
          </p:nvSpPr>
          <p:spPr bwMode="auto">
            <a:xfrm>
              <a:off x="5955640" y="5671097"/>
              <a:ext cx="1564091" cy="457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400" b="1">
                  <a:solidFill>
                    <a:srgbClr val="FF0066"/>
                  </a:solidFill>
                  <a:latin typeface="Arial" charset="0"/>
                  <a:cs typeface="Arial" charset="0"/>
                </a:rPr>
                <a:t>完全離解</a:t>
              </a:r>
            </a:p>
          </p:txBody>
        </p:sp>
        <p:sp>
          <p:nvSpPr>
            <p:cNvPr id="12311" name="文字方塊 13"/>
            <p:cNvSpPr txBox="1">
              <a:spLocks noChangeArrowheads="1"/>
            </p:cNvSpPr>
            <p:nvPr/>
          </p:nvSpPr>
          <p:spPr bwMode="auto">
            <a:xfrm>
              <a:off x="-192746" y="6144705"/>
              <a:ext cx="2359634" cy="823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HK" altLang="en-US" sz="2400">
                  <a:solidFill>
                    <a:srgbClr val="3399FF"/>
                  </a:solidFill>
                </a:rPr>
                <a:t>當中的離子</a:t>
              </a:r>
            </a:p>
            <a:p>
              <a:pPr algn="ctr"/>
              <a:r>
                <a:rPr lang="zh-TW" altLang="en-US" sz="2400" b="1">
                  <a:solidFill>
                    <a:srgbClr val="3399FF"/>
                  </a:solidFill>
                </a:rPr>
                <a:t>不能</a:t>
              </a:r>
              <a:r>
                <a:rPr lang="zh-TW" altLang="en-US" sz="2400">
                  <a:solidFill>
                    <a:srgbClr val="3399FF"/>
                  </a:solidFill>
                </a:rPr>
                <a:t>自由流動</a:t>
              </a:r>
              <a:endParaRPr lang="zh-HK" altLang="en-US" sz="2400">
                <a:solidFill>
                  <a:srgbClr val="3399FF"/>
                </a:solidFill>
                <a:latin typeface="Arial" charset="0"/>
                <a:cs typeface="Arial" charset="0"/>
              </a:endParaRPr>
            </a:p>
          </p:txBody>
        </p:sp>
        <p:sp>
          <p:nvSpPr>
            <p:cNvPr id="12312" name="文字方塊 14"/>
            <p:cNvSpPr txBox="1">
              <a:spLocks noChangeArrowheads="1"/>
            </p:cNvSpPr>
            <p:nvPr/>
          </p:nvSpPr>
          <p:spPr bwMode="auto">
            <a:xfrm>
              <a:off x="2889387" y="6507063"/>
              <a:ext cx="2705798" cy="457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400">
                  <a:solidFill>
                    <a:srgbClr val="3399FF"/>
                  </a:solidFill>
                </a:rPr>
                <a:t>可自由流動的離子</a:t>
              </a:r>
              <a:endParaRPr lang="zh-HK" altLang="en-US" sz="2400">
                <a:solidFill>
                  <a:srgbClr val="3399FF"/>
                </a:solidFill>
                <a:latin typeface="Arial" charset="0"/>
                <a:cs typeface="Arial" charset="0"/>
              </a:endParaRPr>
            </a:p>
          </p:txBody>
        </p:sp>
        <p:sp>
          <p:nvSpPr>
            <p:cNvPr id="14" name="左大括弧 13"/>
            <p:cNvSpPr>
              <a:spLocks/>
            </p:cNvSpPr>
            <p:nvPr/>
          </p:nvSpPr>
          <p:spPr bwMode="auto">
            <a:xfrm rot="-5400000">
              <a:off x="4080999" y="5053218"/>
              <a:ext cx="262232" cy="2645458"/>
            </a:xfrm>
            <a:prstGeom prst="leftBrace">
              <a:avLst>
                <a:gd name="adj1" fmla="val 31105"/>
                <a:gd name="adj2" fmla="val 50000"/>
              </a:avLst>
            </a:prstGeom>
            <a:noFill/>
            <a:ln w="28575" algn="ctr">
              <a:solidFill>
                <a:srgbClr val="3399FF"/>
              </a:solidFill>
              <a:round/>
              <a:headEnd/>
              <a:tailEnd/>
            </a:ln>
            <a:extLst/>
          </p:spPr>
          <p:txBody>
            <a:bodyPr vert="eaVert" anchor="ctr"/>
            <a:lstStyle/>
            <a:p>
              <a:pPr algn="ctr" eaLnBrk="1" hangingPunct="1">
                <a:defRPr/>
              </a:pPr>
              <a:endParaRPr lang="zh-HK" altLang="en-US">
                <a:latin typeface="+mn-lt"/>
                <a:ea typeface="+mn-ea"/>
              </a:endParaRPr>
            </a:p>
          </p:txBody>
        </p:sp>
      </p:grpSp>
      <p:sp>
        <p:nvSpPr>
          <p:cNvPr id="13" name="Rectangle 38"/>
          <p:cNvSpPr>
            <a:spLocks noChangeArrowheads="1"/>
          </p:cNvSpPr>
          <p:nvPr/>
        </p:nvSpPr>
        <p:spPr bwMode="auto">
          <a:xfrm>
            <a:off x="242888" y="4675629"/>
            <a:ext cx="83581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latin typeface="Arial" charset="0"/>
                <a:cs typeface="Arial" charset="0"/>
              </a:rPr>
              <a:t>氨 </a:t>
            </a:r>
            <a:r>
              <a:rPr lang="en-US" altLang="zh-TW" sz="2800" dirty="0">
                <a:latin typeface="Arial" charset="0"/>
                <a:cs typeface="Arial" charset="0"/>
              </a:rPr>
              <a:t>(NH</a:t>
            </a:r>
            <a:r>
              <a:rPr lang="en-US" altLang="zh-TW" sz="2800" baseline="-25000" dirty="0">
                <a:latin typeface="Arial" charset="0"/>
                <a:cs typeface="Arial" charset="0"/>
              </a:rPr>
              <a:t>3</a:t>
            </a:r>
            <a:r>
              <a:rPr lang="en-US" altLang="zh-TW" sz="2800" dirty="0">
                <a:latin typeface="Arial" charset="0"/>
                <a:cs typeface="Arial" charset="0"/>
              </a:rPr>
              <a:t>) </a:t>
            </a:r>
            <a:r>
              <a:rPr lang="zh-TW" altLang="en-US" sz="2800" dirty="0">
                <a:latin typeface="Arial" charset="0"/>
                <a:cs typeface="Arial" charset="0"/>
              </a:rPr>
              <a:t>溶於水時 </a:t>
            </a:r>
            <a:r>
              <a:rPr lang="en-US" altLang="zh-TW" sz="2800" dirty="0">
                <a:latin typeface="Arial" charset="0"/>
                <a:cs typeface="Arial" charset="0"/>
              </a:rPr>
              <a:t>(</a:t>
            </a:r>
            <a:r>
              <a:rPr lang="zh-TW" altLang="en-US" sz="2800" dirty="0">
                <a:latin typeface="Arial" charset="0"/>
                <a:cs typeface="Arial" charset="0"/>
              </a:rPr>
              <a:t>氨水</a:t>
            </a:r>
            <a:r>
              <a:rPr lang="en-US" altLang="zh-TW" sz="2800" dirty="0">
                <a:latin typeface="Arial" charset="0"/>
                <a:cs typeface="Arial" charset="0"/>
              </a:rPr>
              <a:t>) </a:t>
            </a:r>
            <a:r>
              <a:rPr lang="zh-TW" altLang="en-US" sz="2800" dirty="0">
                <a:latin typeface="Arial" charset="0"/>
                <a:cs typeface="Arial" charset="0"/>
              </a:rPr>
              <a:t>只會 </a:t>
            </a:r>
            <a:r>
              <a:rPr lang="zh-TW" altLang="en-US" sz="3200" b="1" dirty="0">
                <a:solidFill>
                  <a:srgbClr val="3399FF"/>
                </a:solidFill>
                <a:latin typeface="Arial" charset="0"/>
                <a:cs typeface="Arial" charset="0"/>
              </a:rPr>
              <a:t>輕微</a:t>
            </a:r>
            <a:r>
              <a:rPr lang="zh-TW" altLang="en-US" sz="3200" b="1" dirty="0" smtClean="0">
                <a:solidFill>
                  <a:srgbClr val="3399FF"/>
                </a:solidFill>
                <a:latin typeface="Arial" charset="0"/>
                <a:cs typeface="Arial" charset="0"/>
              </a:rPr>
              <a:t>電離</a:t>
            </a:r>
            <a:r>
              <a:rPr lang="zh-TW" altLang="en-US" sz="2800" dirty="0" smtClean="0">
                <a:latin typeface="Arial" charset="0"/>
                <a:cs typeface="Arial" charset="0"/>
              </a:rPr>
              <a:t>。</a:t>
            </a:r>
            <a:endParaRPr kumimoji="0" lang="en-US" altLang="zh-TW" sz="2800" dirty="0">
              <a:latin typeface="Arial" charset="0"/>
              <a:cs typeface="Arial" charset="0"/>
            </a:endParaRPr>
          </a:p>
        </p:txBody>
      </p:sp>
      <p:grpSp>
        <p:nvGrpSpPr>
          <p:cNvPr id="3" name="群組 14"/>
          <p:cNvGrpSpPr>
            <a:grpSpLocks/>
          </p:cNvGrpSpPr>
          <p:nvPr/>
        </p:nvGrpSpPr>
        <p:grpSpPr bwMode="auto">
          <a:xfrm>
            <a:off x="723900" y="5489848"/>
            <a:ext cx="8145463" cy="1179512"/>
            <a:chOff x="631191" y="2889702"/>
            <a:chExt cx="8146356" cy="1178015"/>
          </a:xfrm>
        </p:grpSpPr>
        <p:grpSp>
          <p:nvGrpSpPr>
            <p:cNvPr id="12296" name="群組 18"/>
            <p:cNvGrpSpPr>
              <a:grpSpLocks/>
            </p:cNvGrpSpPr>
            <p:nvPr/>
          </p:nvGrpSpPr>
          <p:grpSpPr bwMode="auto">
            <a:xfrm>
              <a:off x="631191" y="2889702"/>
              <a:ext cx="8146356" cy="1178015"/>
              <a:chOff x="-90345" y="5782062"/>
              <a:chExt cx="8146356" cy="1178015"/>
            </a:xfrm>
          </p:grpSpPr>
          <p:sp>
            <p:nvSpPr>
              <p:cNvPr id="12302" name="文字方塊 19"/>
              <p:cNvSpPr txBox="1">
                <a:spLocks noChangeArrowheads="1"/>
              </p:cNvSpPr>
              <p:nvPr/>
            </p:nvSpPr>
            <p:spPr bwMode="auto">
              <a:xfrm>
                <a:off x="-90345" y="5783647"/>
                <a:ext cx="6534867" cy="456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400">
                    <a:latin typeface="Arial" charset="0"/>
                    <a:ea typeface="Arial Unicode MS" pitchFamily="34" charset="-120"/>
                    <a:cs typeface="Arial" charset="0"/>
                  </a:rPr>
                  <a:t>NH</a:t>
                </a:r>
                <a:r>
                  <a:rPr lang="en-US" altLang="zh-TW" sz="2400" baseline="-25000">
                    <a:latin typeface="Arial" charset="0"/>
                    <a:ea typeface="Arial Unicode MS" pitchFamily="34" charset="-120"/>
                    <a:cs typeface="Arial" charset="0"/>
                  </a:rPr>
                  <a:t>3</a:t>
                </a:r>
                <a:r>
                  <a:rPr lang="en-US" altLang="zh-HK" sz="2400">
                    <a:latin typeface="Arial" charset="0"/>
                    <a:ea typeface="Arial Unicode MS" pitchFamily="34" charset="-120"/>
                    <a:cs typeface="Arial" charset="0"/>
                  </a:rPr>
                  <a:t>(aq) + H</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O(l)                 NH</a:t>
                </a:r>
                <a:r>
                  <a:rPr lang="en-US" altLang="zh-HK" sz="2400" baseline="-25000">
                    <a:latin typeface="Arial" charset="0"/>
                    <a:ea typeface="Arial Unicode MS" pitchFamily="34" charset="-120"/>
                    <a:cs typeface="Arial" charset="0"/>
                  </a:rPr>
                  <a:t>4</a:t>
                </a:r>
                <a:r>
                  <a:rPr lang="en-US" altLang="zh-HK" sz="2400" baseline="30000">
                    <a:latin typeface="Arial" charset="0"/>
                    <a:ea typeface="Arial Unicode MS" pitchFamily="34" charset="-120"/>
                    <a:cs typeface="Arial" charset="0"/>
                  </a:rPr>
                  <a:t>+</a:t>
                </a:r>
                <a:r>
                  <a:rPr lang="en-US" altLang="zh-HK" sz="2400">
                    <a:latin typeface="Arial" charset="0"/>
                    <a:ea typeface="Arial Unicode MS" pitchFamily="34" charset="-120"/>
                    <a:cs typeface="Arial" charset="0"/>
                  </a:rPr>
                  <a:t>(aq) + </a:t>
                </a:r>
                <a:r>
                  <a:rPr lang="en-US" altLang="zh-TW" sz="2400">
                    <a:latin typeface="Arial" charset="0"/>
                    <a:ea typeface="Arial Unicode MS" pitchFamily="34" charset="-120"/>
                    <a:cs typeface="Arial" charset="0"/>
                  </a:rPr>
                  <a:t>OH</a:t>
                </a:r>
                <a:r>
                  <a:rPr lang="en-US" altLang="zh-HK" sz="2400" baseline="30000">
                    <a:latin typeface="Arial" charset="0"/>
                    <a:ea typeface="Arial Unicode MS" pitchFamily="34" charset="-120"/>
                    <a:cs typeface="Arial" charset="0"/>
                  </a:rPr>
                  <a:t>–</a:t>
                </a:r>
                <a:r>
                  <a:rPr lang="en-US" altLang="zh-HK" sz="2400">
                    <a:latin typeface="Arial" charset="0"/>
                    <a:ea typeface="Arial Unicode MS" pitchFamily="34" charset="-120"/>
                    <a:cs typeface="Arial" charset="0"/>
                  </a:rPr>
                  <a:t>(aq)</a:t>
                </a:r>
                <a:endParaRPr lang="zh-HK" altLang="en-US" sz="2400">
                  <a:latin typeface="Arial" charset="0"/>
                  <a:ea typeface="Arial Unicode MS" pitchFamily="34" charset="-120"/>
                  <a:cs typeface="Arial" charset="0"/>
                </a:endParaRPr>
              </a:p>
            </p:txBody>
          </p:sp>
          <p:sp>
            <p:nvSpPr>
              <p:cNvPr id="12303" name="文字方塊 26"/>
              <p:cNvSpPr txBox="1">
                <a:spLocks noChangeArrowheads="1"/>
              </p:cNvSpPr>
              <p:nvPr/>
            </p:nvSpPr>
            <p:spPr bwMode="auto">
              <a:xfrm>
                <a:off x="6465162" y="5782062"/>
                <a:ext cx="1590849" cy="456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400" b="1">
                    <a:solidFill>
                      <a:srgbClr val="FF0066"/>
                    </a:solidFill>
                    <a:latin typeface="Arial" charset="0"/>
                    <a:cs typeface="Arial" charset="0"/>
                  </a:rPr>
                  <a:t>輕微電離</a:t>
                </a:r>
                <a:endParaRPr lang="zh-HK" altLang="en-US" sz="2400" b="1">
                  <a:solidFill>
                    <a:srgbClr val="FF0066"/>
                  </a:solidFill>
                  <a:latin typeface="Arial" charset="0"/>
                  <a:cs typeface="Arial" charset="0"/>
                </a:endParaRPr>
              </a:p>
            </p:txBody>
          </p:sp>
          <p:sp>
            <p:nvSpPr>
              <p:cNvPr id="12304" name="文字方塊 27"/>
              <p:cNvSpPr txBox="1">
                <a:spLocks noChangeArrowheads="1"/>
              </p:cNvSpPr>
              <p:nvPr/>
            </p:nvSpPr>
            <p:spPr bwMode="auto">
              <a:xfrm>
                <a:off x="90650" y="6202215"/>
                <a:ext cx="841467" cy="456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400">
                    <a:solidFill>
                      <a:srgbClr val="3399FF"/>
                    </a:solidFill>
                    <a:latin typeface="Arial" charset="0"/>
                    <a:cs typeface="Arial" charset="0"/>
                  </a:rPr>
                  <a:t>分子</a:t>
                </a:r>
                <a:endParaRPr lang="zh-HK" altLang="en-US" sz="2400">
                  <a:solidFill>
                    <a:srgbClr val="3399FF"/>
                  </a:solidFill>
                  <a:latin typeface="Arial" charset="0"/>
                  <a:cs typeface="Arial" charset="0"/>
                </a:endParaRPr>
              </a:p>
            </p:txBody>
          </p:sp>
          <p:sp>
            <p:nvSpPr>
              <p:cNvPr id="12305" name="文字方塊 28"/>
              <p:cNvSpPr txBox="1">
                <a:spLocks noChangeArrowheads="1"/>
              </p:cNvSpPr>
              <p:nvPr/>
            </p:nvSpPr>
            <p:spPr bwMode="auto">
              <a:xfrm>
                <a:off x="4720308" y="6503457"/>
                <a:ext cx="877983" cy="456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400">
                    <a:solidFill>
                      <a:srgbClr val="3399FF"/>
                    </a:solidFill>
                    <a:latin typeface="Arial" charset="0"/>
                    <a:cs typeface="Arial" charset="0"/>
                  </a:rPr>
                  <a:t>離子</a:t>
                </a:r>
                <a:endParaRPr lang="zh-HK" altLang="en-US" sz="2400">
                  <a:solidFill>
                    <a:srgbClr val="3399FF"/>
                  </a:solidFill>
                  <a:latin typeface="Arial" charset="0"/>
                  <a:cs typeface="Arial" charset="0"/>
                </a:endParaRPr>
              </a:p>
            </p:txBody>
          </p:sp>
          <p:sp>
            <p:nvSpPr>
              <p:cNvPr id="26" name="左大括弧 25"/>
              <p:cNvSpPr>
                <a:spLocks/>
              </p:cNvSpPr>
              <p:nvPr/>
            </p:nvSpPr>
            <p:spPr bwMode="auto">
              <a:xfrm rot="-5400000">
                <a:off x="4931650" y="5033448"/>
                <a:ext cx="263191" cy="2683169"/>
              </a:xfrm>
              <a:prstGeom prst="leftBrace">
                <a:avLst>
                  <a:gd name="adj1" fmla="val 31104"/>
                  <a:gd name="adj2" fmla="val 50000"/>
                </a:avLst>
              </a:prstGeom>
              <a:noFill/>
              <a:ln w="28575" algn="ctr">
                <a:solidFill>
                  <a:srgbClr val="3399FF"/>
                </a:solidFill>
                <a:round/>
                <a:headEnd/>
                <a:tailEnd/>
              </a:ln>
              <a:extLst/>
            </p:spPr>
            <p:txBody>
              <a:bodyPr vert="eaVert" anchor="ctr"/>
              <a:lstStyle/>
              <a:p>
                <a:pPr algn="ctr" eaLnBrk="1" hangingPunct="1">
                  <a:defRPr/>
                </a:pPr>
                <a:endParaRPr lang="zh-HK" altLang="en-US">
                  <a:latin typeface="+mn-lt"/>
                  <a:ea typeface="+mn-ea"/>
                </a:endParaRPr>
              </a:p>
            </p:txBody>
          </p:sp>
        </p:grpSp>
        <p:grpSp>
          <p:nvGrpSpPr>
            <p:cNvPr id="12297" name="群組 4"/>
            <p:cNvGrpSpPr>
              <a:grpSpLocks/>
            </p:cNvGrpSpPr>
            <p:nvPr/>
          </p:nvGrpSpPr>
          <p:grpSpPr bwMode="auto">
            <a:xfrm>
              <a:off x="3170430" y="2988364"/>
              <a:ext cx="1128770" cy="241122"/>
              <a:chOff x="8807840" y="1023708"/>
              <a:chExt cx="1061149" cy="361683"/>
            </a:xfrm>
          </p:grpSpPr>
          <p:cxnSp>
            <p:nvCxnSpPr>
              <p:cNvPr id="18" name="直線接點 17"/>
              <p:cNvCxnSpPr/>
              <p:nvPr/>
            </p:nvCxnSpPr>
            <p:spPr>
              <a:xfrm>
                <a:off x="8807325" y="1144455"/>
                <a:ext cx="1056734" cy="0"/>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9" name="直線接點 18"/>
              <p:cNvCxnSpPr/>
              <p:nvPr/>
            </p:nvCxnSpPr>
            <p:spPr>
              <a:xfrm>
                <a:off x="8807325" y="1263366"/>
                <a:ext cx="1056734" cy="0"/>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0" name="直線接點 19"/>
              <p:cNvCxnSpPr/>
              <p:nvPr/>
            </p:nvCxnSpPr>
            <p:spPr>
              <a:xfrm>
                <a:off x="8828221" y="1263366"/>
                <a:ext cx="88061" cy="121291"/>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1" name="直線接點 20"/>
              <p:cNvCxnSpPr/>
              <p:nvPr/>
            </p:nvCxnSpPr>
            <p:spPr>
              <a:xfrm>
                <a:off x="9755101" y="1023166"/>
                <a:ext cx="113435" cy="121289"/>
              </a:xfrm>
              <a:prstGeom prst="line">
                <a:avLst/>
              </a:prstGeom>
              <a:ln w="28575">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grpSp>
      </p:grpSp>
      <p:grpSp>
        <p:nvGrpSpPr>
          <p:cNvPr id="27" name="Group 16"/>
          <p:cNvGrpSpPr>
            <a:grpSpLocks/>
          </p:cNvGrpSpPr>
          <p:nvPr/>
        </p:nvGrpSpPr>
        <p:grpSpPr bwMode="auto">
          <a:xfrm>
            <a:off x="1312863" y="692696"/>
            <a:ext cx="6626225" cy="1441450"/>
            <a:chOff x="158" y="663"/>
            <a:chExt cx="4760" cy="6824"/>
          </a:xfrm>
        </p:grpSpPr>
        <p:sp>
          <p:nvSpPr>
            <p:cNvPr id="28" name="AutoShape 17"/>
            <p:cNvSpPr>
              <a:spLocks noChangeArrowheads="1"/>
            </p:cNvSpPr>
            <p:nvPr/>
          </p:nvSpPr>
          <p:spPr bwMode="auto">
            <a:xfrm>
              <a:off x="158" y="663"/>
              <a:ext cx="4587" cy="6824"/>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lang="zh-TW" altLang="en-US" b="1">
                <a:latin typeface="Arial" charset="0"/>
                <a:ea typeface="新細明體" pitchFamily="18" charset="-120"/>
              </a:endParaRPr>
            </a:p>
          </p:txBody>
        </p:sp>
        <p:sp>
          <p:nvSpPr>
            <p:cNvPr id="29" name="Text Box 18"/>
            <p:cNvSpPr txBox="1">
              <a:spLocks noChangeArrowheads="1"/>
            </p:cNvSpPr>
            <p:nvPr/>
          </p:nvSpPr>
          <p:spPr bwMode="auto">
            <a:xfrm>
              <a:off x="339" y="1377"/>
              <a:ext cx="4579" cy="2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800" b="1">
                  <a:latin typeface="Arial" charset="0"/>
                  <a:cs typeface="Arial" charset="0"/>
                </a:rPr>
                <a:t>強</a:t>
              </a:r>
              <a:r>
                <a:rPr lang="zh-TW" altLang="en-US" sz="2800" b="1"/>
                <a:t>鹼 </a:t>
              </a:r>
              <a:r>
                <a:rPr lang="zh-TW" altLang="en-US" sz="2800"/>
                <a:t>是在水中會 </a:t>
              </a:r>
              <a:r>
                <a:rPr lang="zh-TW" altLang="en-US" sz="3200" b="1" u="sng">
                  <a:solidFill>
                    <a:srgbClr val="FF0000"/>
                  </a:solidFill>
                </a:rPr>
                <a:t>完全離解</a:t>
              </a:r>
              <a:r>
                <a:rPr lang="zh-TW" altLang="en-US" sz="2800">
                  <a:solidFill>
                    <a:srgbClr val="FF0000"/>
                  </a:solidFill>
                </a:rPr>
                <a:t> </a:t>
              </a:r>
              <a:r>
                <a:rPr lang="zh-TW" altLang="en-US" sz="2800"/>
                <a:t>的鹼。</a:t>
              </a:r>
              <a:endParaRPr lang="en-US" altLang="zh-TW" sz="2800">
                <a:latin typeface="Arial" charset="0"/>
                <a:cs typeface="Arial" charset="0"/>
              </a:endParaRPr>
            </a:p>
          </p:txBody>
        </p:sp>
      </p:grpSp>
      <p:sp>
        <p:nvSpPr>
          <p:cNvPr id="30" name="Text Box 18"/>
          <p:cNvSpPr txBox="1">
            <a:spLocks noChangeArrowheads="1"/>
          </p:cNvSpPr>
          <p:nvPr/>
        </p:nvSpPr>
        <p:spPr bwMode="auto">
          <a:xfrm>
            <a:off x="1565275" y="1441996"/>
            <a:ext cx="63738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800" b="1">
                <a:latin typeface="Arial" charset="0"/>
                <a:cs typeface="Arial" charset="0"/>
              </a:rPr>
              <a:t>弱</a:t>
            </a:r>
            <a:r>
              <a:rPr lang="zh-TW" altLang="en-US" sz="2800" b="1"/>
              <a:t>鹼 </a:t>
            </a:r>
            <a:r>
              <a:rPr lang="zh-TW" altLang="en-US" sz="2800"/>
              <a:t>是在水中只會 </a:t>
            </a:r>
            <a:r>
              <a:rPr lang="zh-TW" altLang="en-US" sz="3200" b="1" u="sng">
                <a:solidFill>
                  <a:srgbClr val="FF0000"/>
                </a:solidFill>
              </a:rPr>
              <a:t>輕微電離</a:t>
            </a:r>
            <a:r>
              <a:rPr lang="zh-TW" altLang="en-US" sz="2800">
                <a:solidFill>
                  <a:srgbClr val="FF0000"/>
                </a:solidFill>
              </a:rPr>
              <a:t> </a:t>
            </a:r>
            <a:r>
              <a:rPr lang="zh-TW" altLang="en-US" sz="2800"/>
              <a:t>的鹼。</a:t>
            </a:r>
            <a:endParaRPr lang="en-US" altLang="zh-TW" sz="2800">
              <a:latin typeface="Arial" charset="0"/>
              <a:cs typeface="Arial" charset="0"/>
            </a:endParaRPr>
          </a:p>
        </p:txBody>
      </p:sp>
    </p:spTree>
    <p:extLst>
      <p:ext uri="{BB962C8B-B14F-4D97-AF65-F5344CB8AC3E}">
        <p14:creationId xmlns:p14="http://schemas.microsoft.com/office/powerpoint/2010/main" val="396763674"/>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6" name="Rectangle 8"/>
          <p:cNvSpPr>
            <a:spLocks noChangeArrowheads="1"/>
          </p:cNvSpPr>
          <p:nvPr/>
        </p:nvSpPr>
        <p:spPr bwMode="auto">
          <a:xfrm>
            <a:off x="2365375" y="908720"/>
            <a:ext cx="1222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Na</a:t>
            </a:r>
            <a:r>
              <a:rPr lang="en-US" altLang="zh-HK" sz="2000" baseline="30000">
                <a:latin typeface="Arial" charset="0"/>
                <a:cs typeface="Arial" charset="0"/>
              </a:rPr>
              <a:t>+ </a:t>
            </a:r>
            <a:r>
              <a:rPr lang="zh-HK" altLang="en-US" sz="2000"/>
              <a:t>離子</a:t>
            </a:r>
            <a:endParaRPr lang="en-US" altLang="zh-TW" sz="2000">
              <a:latin typeface="Arial" charset="0"/>
              <a:cs typeface="Arial" charset="0"/>
            </a:endParaRPr>
          </a:p>
        </p:txBody>
      </p:sp>
      <p:sp>
        <p:nvSpPr>
          <p:cNvPr id="13317" name="Rectangle 8"/>
          <p:cNvSpPr>
            <a:spLocks noChangeArrowheads="1"/>
          </p:cNvSpPr>
          <p:nvPr/>
        </p:nvSpPr>
        <p:spPr bwMode="auto">
          <a:xfrm>
            <a:off x="3354388" y="1280195"/>
            <a:ext cx="1223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OH</a:t>
            </a:r>
            <a:r>
              <a:rPr lang="en-US" altLang="zh-HK" sz="2000" baseline="30000">
                <a:latin typeface="Arial" charset="0"/>
                <a:cs typeface="Arial" charset="0"/>
              </a:rPr>
              <a:t>– </a:t>
            </a:r>
            <a:r>
              <a:rPr lang="zh-HK" altLang="en-US" sz="2000"/>
              <a:t>離子</a:t>
            </a:r>
            <a:endParaRPr lang="en-US" altLang="zh-TW" sz="2000">
              <a:latin typeface="Arial" charset="0"/>
              <a:cs typeface="Arial" charset="0"/>
            </a:endParaRPr>
          </a:p>
        </p:txBody>
      </p:sp>
      <p:sp>
        <p:nvSpPr>
          <p:cNvPr id="12294" name="Rectangle 8"/>
          <p:cNvSpPr>
            <a:spLocks noChangeArrowheads="1"/>
          </p:cNvSpPr>
          <p:nvPr/>
        </p:nvSpPr>
        <p:spPr bwMode="auto">
          <a:xfrm>
            <a:off x="7734300" y="1029370"/>
            <a:ext cx="1336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OH</a:t>
            </a:r>
            <a:r>
              <a:rPr lang="en-US" altLang="zh-HK" sz="2000" baseline="30000">
                <a:latin typeface="Arial" charset="0"/>
                <a:cs typeface="Arial" charset="0"/>
              </a:rPr>
              <a:t>– </a:t>
            </a:r>
            <a:r>
              <a:rPr lang="zh-HK" altLang="en-US" sz="2000"/>
              <a:t>離子</a:t>
            </a:r>
            <a:endParaRPr lang="en-US" altLang="zh-TW" sz="2000">
              <a:latin typeface="Arial" charset="0"/>
              <a:cs typeface="Arial" charset="0"/>
            </a:endParaRPr>
          </a:p>
        </p:txBody>
      </p:sp>
      <p:sp>
        <p:nvSpPr>
          <p:cNvPr id="12295" name="Rectangle 8"/>
          <p:cNvSpPr>
            <a:spLocks noChangeArrowheads="1"/>
          </p:cNvSpPr>
          <p:nvPr/>
        </p:nvSpPr>
        <p:spPr bwMode="auto">
          <a:xfrm>
            <a:off x="6230938" y="1089695"/>
            <a:ext cx="13874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NH</a:t>
            </a:r>
            <a:r>
              <a:rPr lang="en-US" altLang="zh-TW" sz="2000" baseline="-25000">
                <a:latin typeface="Arial" charset="0"/>
                <a:cs typeface="Arial" charset="0"/>
              </a:rPr>
              <a:t>4</a:t>
            </a:r>
            <a:r>
              <a:rPr lang="en-US" altLang="zh-HK" sz="2000" baseline="30000">
                <a:latin typeface="Arial" charset="0"/>
                <a:cs typeface="Arial" charset="0"/>
              </a:rPr>
              <a:t>+ </a:t>
            </a:r>
            <a:r>
              <a:rPr lang="zh-HK" altLang="en-US" sz="2000"/>
              <a:t>離子</a:t>
            </a:r>
            <a:endParaRPr lang="en-US" altLang="zh-TW" sz="2000">
              <a:latin typeface="Arial" charset="0"/>
              <a:cs typeface="Arial" charset="0"/>
            </a:endParaRPr>
          </a:p>
        </p:txBody>
      </p:sp>
      <p:sp>
        <p:nvSpPr>
          <p:cNvPr id="12296" name="Rectangle 8"/>
          <p:cNvSpPr>
            <a:spLocks noChangeArrowheads="1"/>
          </p:cNvSpPr>
          <p:nvPr/>
        </p:nvSpPr>
        <p:spPr bwMode="auto">
          <a:xfrm>
            <a:off x="7578725" y="3494758"/>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cs typeface="Arial" charset="0"/>
              </a:rPr>
              <a:t>NH</a:t>
            </a:r>
            <a:r>
              <a:rPr lang="en-US" altLang="zh-TW" sz="2000" baseline="-25000">
                <a:latin typeface="Arial" charset="0"/>
                <a:cs typeface="Arial" charset="0"/>
              </a:rPr>
              <a:t>3 </a:t>
            </a:r>
            <a:r>
              <a:rPr lang="zh-HK" altLang="en-US" sz="2000"/>
              <a:t>分子</a:t>
            </a:r>
            <a:endParaRPr lang="en-US" altLang="zh-TW" sz="2000">
              <a:latin typeface="Arial" charset="0"/>
              <a:cs typeface="Arial" charset="0"/>
            </a:endParaRPr>
          </a:p>
        </p:txBody>
      </p:sp>
      <p:pic>
        <p:nvPicPr>
          <p:cNvPr id="13322"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100" y="1624683"/>
            <a:ext cx="2079625" cy="215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3" name="Picture 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9875" y="2116808"/>
            <a:ext cx="1206500" cy="1255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4" name="Picture 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65325" y="1762795"/>
            <a:ext cx="2163763" cy="179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 name="直線接點 16"/>
          <p:cNvCxnSpPr/>
          <p:nvPr/>
        </p:nvCxnSpPr>
        <p:spPr bwMode="auto">
          <a:xfrm flipV="1">
            <a:off x="3592513" y="1629445"/>
            <a:ext cx="115887" cy="481013"/>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8" name="直線接點 17"/>
          <p:cNvCxnSpPr/>
          <p:nvPr/>
        </p:nvCxnSpPr>
        <p:spPr bwMode="auto">
          <a:xfrm flipH="1" flipV="1">
            <a:off x="3046413" y="1329408"/>
            <a:ext cx="61912" cy="657225"/>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pic>
        <p:nvPicPr>
          <p:cNvPr id="12303" name="Picture 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52975" y="1596108"/>
            <a:ext cx="1652588" cy="215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04"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61075" y="2000920"/>
            <a:ext cx="1216025"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05" name="Picture 3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05563" y="1551658"/>
            <a:ext cx="2270125" cy="1871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 name="直線接點 20"/>
          <p:cNvCxnSpPr/>
          <p:nvPr/>
        </p:nvCxnSpPr>
        <p:spPr bwMode="auto">
          <a:xfrm flipV="1">
            <a:off x="8180388" y="1389733"/>
            <a:ext cx="115887" cy="481012"/>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3" name="直線接點 22"/>
          <p:cNvCxnSpPr/>
          <p:nvPr/>
        </p:nvCxnSpPr>
        <p:spPr bwMode="auto">
          <a:xfrm flipH="1" flipV="1">
            <a:off x="7097713" y="1478633"/>
            <a:ext cx="239712" cy="512762"/>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8" name="直線接點 27"/>
          <p:cNvCxnSpPr/>
          <p:nvPr/>
        </p:nvCxnSpPr>
        <p:spPr bwMode="auto">
          <a:xfrm flipH="1" flipV="1">
            <a:off x="8035925" y="3194720"/>
            <a:ext cx="230188" cy="360363"/>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22" name="Rectangle 38"/>
          <p:cNvSpPr>
            <a:spLocks noChangeArrowheads="1"/>
          </p:cNvSpPr>
          <p:nvPr/>
        </p:nvSpPr>
        <p:spPr bwMode="auto">
          <a:xfrm>
            <a:off x="2136229" y="4395689"/>
            <a:ext cx="51720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8"/>
              </a:buBlip>
            </a:pPr>
            <a:r>
              <a:rPr lang="zh-TW" altLang="en-US" sz="2800"/>
              <a:t>氫氧化鈉是 </a:t>
            </a:r>
            <a:r>
              <a:rPr lang="zh-TW" altLang="en-US" sz="3200" b="1">
                <a:solidFill>
                  <a:srgbClr val="3399FF"/>
                </a:solidFill>
              </a:rPr>
              <a:t>強鹼</a:t>
            </a:r>
            <a:r>
              <a:rPr lang="zh-TW" altLang="en-US" sz="2800" b="1">
                <a:solidFill>
                  <a:srgbClr val="3399FF"/>
                </a:solidFill>
              </a:rPr>
              <a:t> </a:t>
            </a:r>
            <a:r>
              <a:rPr lang="zh-TW" altLang="en-US" sz="2800"/>
              <a:t>的例子。</a:t>
            </a:r>
            <a:endParaRPr lang="en-US" altLang="zh-TW" sz="2800">
              <a:latin typeface="Arial" charset="0"/>
              <a:cs typeface="Arial" charset="0"/>
            </a:endParaRPr>
          </a:p>
        </p:txBody>
      </p:sp>
      <p:sp>
        <p:nvSpPr>
          <p:cNvPr id="24" name="Rectangle 38"/>
          <p:cNvSpPr>
            <a:spLocks noChangeArrowheads="1"/>
          </p:cNvSpPr>
          <p:nvPr/>
        </p:nvSpPr>
        <p:spPr bwMode="auto">
          <a:xfrm>
            <a:off x="2136229" y="5179641"/>
            <a:ext cx="40306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8"/>
              </a:buBlip>
            </a:pPr>
            <a:r>
              <a:rPr lang="zh-TW" altLang="en-US" sz="2800" dirty="0"/>
              <a:t>氨是 </a:t>
            </a:r>
            <a:r>
              <a:rPr lang="zh-TW" altLang="en-US" sz="3200" b="1" dirty="0">
                <a:solidFill>
                  <a:srgbClr val="3399FF"/>
                </a:solidFill>
              </a:rPr>
              <a:t>弱鹼</a:t>
            </a:r>
            <a:r>
              <a:rPr lang="zh-TW" altLang="en-US" sz="2800" b="1" dirty="0">
                <a:solidFill>
                  <a:srgbClr val="3399FF"/>
                </a:solidFill>
              </a:rPr>
              <a:t> </a:t>
            </a:r>
            <a:r>
              <a:rPr lang="zh-TW" altLang="en-US" sz="2800" dirty="0"/>
              <a:t>的例子。</a:t>
            </a:r>
            <a:endParaRPr lang="en-US" altLang="zh-TW" sz="2800" dirty="0">
              <a:latin typeface="Arial" charset="0"/>
              <a:cs typeface="Arial" charset="0"/>
            </a:endParaRPr>
          </a:p>
        </p:txBody>
      </p:sp>
    </p:spTree>
    <p:extLst>
      <p:ext uri="{BB962C8B-B14F-4D97-AF65-F5344CB8AC3E}">
        <p14:creationId xmlns:p14="http://schemas.microsoft.com/office/powerpoint/2010/main" val="3834391138"/>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368300" y="620688"/>
            <a:ext cx="6127750"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比較 </a:t>
            </a:r>
            <a:r>
              <a:rPr kumimoji="0" lang="zh-TW" altLang="en-US" sz="3200" b="1" dirty="0">
                <a:solidFill>
                  <a:srgbClr val="0033CC"/>
                </a:solidFill>
                <a:latin typeface="Arial" panose="020B0604020202020204" pitchFamily="34" charset="0"/>
                <a:ea typeface="+mn-ea"/>
                <a:cs typeface="Arial" panose="020B0604020202020204" pitchFamily="34" charset="0"/>
              </a:rPr>
              <a:t>酸 或 鹼 強度的方法</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8" name="Rectangle 38"/>
          <p:cNvSpPr>
            <a:spLocks noChangeArrowheads="1"/>
          </p:cNvSpPr>
          <p:nvPr/>
        </p:nvSpPr>
        <p:spPr bwMode="auto">
          <a:xfrm>
            <a:off x="487363" y="1965325"/>
            <a:ext cx="87137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比較 酸 或 鹼 的 </a:t>
            </a:r>
            <a:r>
              <a:rPr lang="zh-TW" altLang="en-US" sz="3200" b="1">
                <a:solidFill>
                  <a:srgbClr val="0066FF"/>
                </a:solidFill>
              </a:rPr>
              <a:t>強度</a:t>
            </a:r>
            <a:r>
              <a:rPr lang="zh-TW" altLang="en-US" sz="2800" b="1">
                <a:solidFill>
                  <a:srgbClr val="3399FF"/>
                </a:solidFill>
              </a:rPr>
              <a:t> </a:t>
            </a:r>
            <a:r>
              <a:rPr lang="zh-TW" altLang="en-US" sz="2800"/>
              <a:t>有數種方法。</a:t>
            </a:r>
            <a:endParaRPr lang="en-US" altLang="zh-TW" sz="2800">
              <a:latin typeface="Arial" charset="0"/>
            </a:endParaRPr>
          </a:p>
        </p:txBody>
      </p:sp>
      <p:sp>
        <p:nvSpPr>
          <p:cNvPr id="12" name="Rectangle 38"/>
          <p:cNvSpPr>
            <a:spLocks noChangeArrowheads="1"/>
          </p:cNvSpPr>
          <p:nvPr/>
        </p:nvSpPr>
        <p:spPr bwMode="auto">
          <a:xfrm>
            <a:off x="490538" y="2993579"/>
            <a:ext cx="8237537"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用作比較的酸或鹼必須具有 </a:t>
            </a:r>
            <a:r>
              <a:rPr lang="zh-TW" altLang="en-US" sz="3200" b="1">
                <a:solidFill>
                  <a:srgbClr val="0066FF"/>
                </a:solidFill>
              </a:rPr>
              <a:t>相同的</a:t>
            </a:r>
            <a:r>
              <a:rPr lang="zh-TW" altLang="en-US" sz="2800" b="1"/>
              <a:t> </a:t>
            </a:r>
            <a:r>
              <a:rPr lang="zh-TW" altLang="en-US" sz="3200" b="1" u="sng">
                <a:solidFill>
                  <a:srgbClr val="FF0000"/>
                </a:solidFill>
              </a:rPr>
              <a:t>摩爾濃</a:t>
            </a:r>
            <a:r>
              <a:rPr lang="zh-HK" altLang="en-US" sz="3200" b="1" u="sng">
                <a:solidFill>
                  <a:srgbClr val="FF0000"/>
                </a:solidFill>
              </a:rPr>
              <a:t>度</a:t>
            </a:r>
            <a:r>
              <a:rPr lang="zh-HK" altLang="en-US" sz="2800"/>
              <a:t>。</a:t>
            </a:r>
            <a:endParaRPr lang="en-US" altLang="zh-TW" sz="2800">
              <a:latin typeface="Arial" charset="0"/>
            </a:endParaRPr>
          </a:p>
        </p:txBody>
      </p:sp>
      <p:sp>
        <p:nvSpPr>
          <p:cNvPr id="7" name="Text Box 11"/>
          <p:cNvSpPr txBox="1">
            <a:spLocks noChangeArrowheads="1"/>
          </p:cNvSpPr>
          <p:nvPr/>
        </p:nvSpPr>
        <p:spPr bwMode="auto">
          <a:xfrm>
            <a:off x="1053231" y="3988618"/>
            <a:ext cx="6615113"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用作比較的酸必須具有相同的 </a:t>
            </a:r>
            <a:r>
              <a:rPr lang="zh-TW" altLang="en-US" sz="3200" b="1" u="sng">
                <a:solidFill>
                  <a:srgbClr val="FF0000"/>
                </a:solidFill>
              </a:rPr>
              <a:t>鹽</a:t>
            </a:r>
            <a:r>
              <a:rPr lang="zh-HK" altLang="en-US" sz="3200" b="1" u="sng">
                <a:solidFill>
                  <a:srgbClr val="FF0000"/>
                </a:solidFill>
              </a:rPr>
              <a:t>基度</a:t>
            </a:r>
            <a:r>
              <a:rPr lang="zh-HK" altLang="en-US" sz="2800"/>
              <a:t>。</a:t>
            </a:r>
            <a:endParaRPr lang="en-US" altLang="zh-TW" sz="2800">
              <a:latin typeface="Arial" charset="0"/>
              <a:ea typeface="Arial Unicode MS" pitchFamily="34" charset="-120"/>
              <a:cs typeface="Arial Unicode MS" pitchFamily="34" charset="-120"/>
            </a:endParaRPr>
          </a:p>
        </p:txBody>
      </p:sp>
    </p:spTree>
    <p:extLst>
      <p:ext uri="{BB962C8B-B14F-4D97-AF65-F5344CB8AC3E}">
        <p14:creationId xmlns:p14="http://schemas.microsoft.com/office/powerpoint/2010/main" val="414459624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7"/>
          <p:cNvSpPr>
            <a:spLocks noChangeArrowheads="1"/>
          </p:cNvSpPr>
          <p:nvPr/>
        </p:nvSpPr>
        <p:spPr bwMode="auto">
          <a:xfrm>
            <a:off x="323850" y="581372"/>
            <a:ext cx="8280400" cy="52228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硅是半金屬，它同時具有金屬和非金屬的性質。</a:t>
            </a:r>
            <a:endParaRPr lang="en-US" altLang="zh-TW" b="0"/>
          </a:p>
        </p:txBody>
      </p:sp>
      <p:sp>
        <p:nvSpPr>
          <p:cNvPr id="43012" name="Rectangle 7"/>
          <p:cNvSpPr>
            <a:spLocks noChangeArrowheads="1"/>
          </p:cNvSpPr>
          <p:nvPr/>
        </p:nvSpPr>
        <p:spPr bwMode="auto">
          <a:xfrm>
            <a:off x="323850" y="1373534"/>
            <a:ext cx="8280400" cy="519113"/>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磷、硫、氯 和 氬 都是非金屬。</a:t>
            </a:r>
            <a:endParaRPr lang="en-US" altLang="zh-TW" b="0"/>
          </a:p>
        </p:txBody>
      </p:sp>
      <p:sp>
        <p:nvSpPr>
          <p:cNvPr id="10" name="Rectangle 7"/>
          <p:cNvSpPr>
            <a:spLocks noChangeArrowheads="1"/>
          </p:cNvSpPr>
          <p:nvPr/>
        </p:nvSpPr>
        <p:spPr bwMode="auto">
          <a:xfrm>
            <a:off x="323850" y="2165697"/>
            <a:ext cx="8280400" cy="5238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它們均不能導電。</a:t>
            </a:r>
            <a:endParaRPr lang="en-US" altLang="zh-TW" b="0"/>
          </a:p>
        </p:txBody>
      </p:sp>
      <p:pic>
        <p:nvPicPr>
          <p:cNvPr id="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6075" y="3464520"/>
            <a:ext cx="8547100" cy="2444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文字方塊 13"/>
          <p:cNvSpPr txBox="1">
            <a:spLocks noChangeArrowheads="1"/>
          </p:cNvSpPr>
          <p:nvPr/>
        </p:nvSpPr>
        <p:spPr bwMode="auto">
          <a:xfrm>
            <a:off x="827088" y="5909270"/>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a:solidFill>
                  <a:srgbClr val="0033CC"/>
                </a:solidFill>
              </a:rPr>
              <a:t>鈉</a:t>
            </a:r>
          </a:p>
        </p:txBody>
      </p:sp>
      <p:sp>
        <p:nvSpPr>
          <p:cNvPr id="12" name="文字方塊 13"/>
          <p:cNvSpPr txBox="1">
            <a:spLocks noChangeArrowheads="1"/>
          </p:cNvSpPr>
          <p:nvPr/>
        </p:nvSpPr>
        <p:spPr bwMode="auto">
          <a:xfrm>
            <a:off x="1682750" y="5909270"/>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a:solidFill>
                  <a:srgbClr val="0033CC"/>
                </a:solidFill>
              </a:rPr>
              <a:t>鎂</a:t>
            </a:r>
          </a:p>
        </p:txBody>
      </p:sp>
      <p:sp>
        <p:nvSpPr>
          <p:cNvPr id="13" name="文字方塊 13"/>
          <p:cNvSpPr txBox="1">
            <a:spLocks noChangeArrowheads="1"/>
          </p:cNvSpPr>
          <p:nvPr/>
        </p:nvSpPr>
        <p:spPr bwMode="auto">
          <a:xfrm>
            <a:off x="2484438" y="5909270"/>
            <a:ext cx="439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a:solidFill>
                  <a:srgbClr val="0033CC"/>
                </a:solidFill>
              </a:rPr>
              <a:t>鋁</a:t>
            </a:r>
          </a:p>
        </p:txBody>
      </p:sp>
      <p:sp>
        <p:nvSpPr>
          <p:cNvPr id="14" name="文字方塊 13"/>
          <p:cNvSpPr txBox="1">
            <a:spLocks noChangeArrowheads="1"/>
          </p:cNvSpPr>
          <p:nvPr/>
        </p:nvSpPr>
        <p:spPr bwMode="auto">
          <a:xfrm>
            <a:off x="3563938" y="5909270"/>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a:solidFill>
                  <a:srgbClr val="009900"/>
                </a:solidFill>
              </a:rPr>
              <a:t>硅</a:t>
            </a:r>
          </a:p>
        </p:txBody>
      </p:sp>
      <p:sp>
        <p:nvSpPr>
          <p:cNvPr id="15" name="文字方塊 13"/>
          <p:cNvSpPr txBox="1">
            <a:spLocks noChangeArrowheads="1"/>
          </p:cNvSpPr>
          <p:nvPr/>
        </p:nvSpPr>
        <p:spPr bwMode="auto">
          <a:xfrm>
            <a:off x="4787900" y="5904507"/>
            <a:ext cx="1008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a:solidFill>
                  <a:srgbClr val="FF3300"/>
                </a:solidFill>
              </a:rPr>
              <a:t>磷 </a:t>
            </a:r>
            <a:r>
              <a:rPr lang="en-US" altLang="zh-TW" sz="2000">
                <a:solidFill>
                  <a:srgbClr val="FF3300"/>
                </a:solidFill>
              </a:rPr>
              <a:t>(</a:t>
            </a:r>
            <a:r>
              <a:rPr lang="zh-TW" altLang="en-US" sz="2000">
                <a:solidFill>
                  <a:srgbClr val="FF3300"/>
                </a:solidFill>
              </a:rPr>
              <a:t>紅</a:t>
            </a:r>
            <a:r>
              <a:rPr lang="en-US" altLang="zh-TW" sz="2000">
                <a:solidFill>
                  <a:srgbClr val="FF3300"/>
                </a:solidFill>
              </a:rPr>
              <a:t>)</a:t>
            </a:r>
            <a:r>
              <a:rPr lang="zh-TW" altLang="en-US" sz="2000">
                <a:solidFill>
                  <a:srgbClr val="FF3300"/>
                </a:solidFill>
              </a:rPr>
              <a:t> </a:t>
            </a:r>
          </a:p>
        </p:txBody>
      </p:sp>
      <p:sp>
        <p:nvSpPr>
          <p:cNvPr id="16" name="文字方塊 13"/>
          <p:cNvSpPr txBox="1">
            <a:spLocks noChangeArrowheads="1"/>
          </p:cNvSpPr>
          <p:nvPr/>
        </p:nvSpPr>
        <p:spPr bwMode="auto">
          <a:xfrm>
            <a:off x="6002338" y="5909270"/>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a:solidFill>
                  <a:srgbClr val="FF3300"/>
                </a:solidFill>
              </a:rPr>
              <a:t>硫</a:t>
            </a:r>
          </a:p>
        </p:txBody>
      </p:sp>
      <p:sp>
        <p:nvSpPr>
          <p:cNvPr id="17" name="文字方塊 13"/>
          <p:cNvSpPr txBox="1">
            <a:spLocks noChangeArrowheads="1"/>
          </p:cNvSpPr>
          <p:nvPr/>
        </p:nvSpPr>
        <p:spPr bwMode="auto">
          <a:xfrm>
            <a:off x="7092950" y="5909270"/>
            <a:ext cx="439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a:solidFill>
                  <a:srgbClr val="FF3300"/>
                </a:solidFill>
              </a:rPr>
              <a:t>氯</a:t>
            </a:r>
          </a:p>
        </p:txBody>
      </p:sp>
      <p:pic>
        <p:nvPicPr>
          <p:cNvPr id="18" name="圖片 1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708650" y="1948309"/>
            <a:ext cx="3184525" cy="133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矩形 1"/>
          <p:cNvSpPr>
            <a:spLocks noChangeArrowheads="1"/>
          </p:cNvSpPr>
          <p:nvPr/>
        </p:nvSpPr>
        <p:spPr bwMode="auto">
          <a:xfrm>
            <a:off x="5867400" y="2402334"/>
            <a:ext cx="3025775" cy="214313"/>
          </a:xfrm>
          <a:prstGeom prst="rect">
            <a:avLst/>
          </a:prstGeom>
          <a:noFill/>
          <a:ln w="127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HK" altLang="en-US" sz="1800"/>
          </a:p>
        </p:txBody>
      </p:sp>
    </p:spTree>
    <p:extLst>
      <p:ext uri="{BB962C8B-B14F-4D97-AF65-F5344CB8AC3E}">
        <p14:creationId xmlns:p14="http://schemas.microsoft.com/office/powerpoint/2010/main" val="139890454"/>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2188" y="1863130"/>
            <a:ext cx="4219575" cy="323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3" name="Picture 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25" y="1863130"/>
            <a:ext cx="4213225" cy="323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9" name="Rectangle 6"/>
          <p:cNvSpPr>
            <a:spLocks noChangeArrowheads="1"/>
          </p:cNvSpPr>
          <p:nvPr/>
        </p:nvSpPr>
        <p:spPr bwMode="auto">
          <a:xfrm>
            <a:off x="479425" y="177255"/>
            <a:ext cx="2960688"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比較 酸的強度</a:t>
            </a:r>
            <a:endParaRPr kumimoji="0" lang="en-US" altLang="zh-TW" sz="3200" b="1">
              <a:solidFill>
                <a:srgbClr val="CC0000"/>
              </a:solidFill>
              <a:cs typeface="Arial" charset="0"/>
            </a:endParaRPr>
          </a:p>
        </p:txBody>
      </p:sp>
      <p:sp>
        <p:nvSpPr>
          <p:cNvPr id="10" name="Rectangle 3"/>
          <p:cNvSpPr>
            <a:spLocks noChangeArrowheads="1"/>
          </p:cNvSpPr>
          <p:nvPr/>
        </p:nvSpPr>
        <p:spPr bwMode="auto">
          <a:xfrm>
            <a:off x="479425" y="977355"/>
            <a:ext cx="403225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000" b="1"/>
              <a:t>透過量度溶液的</a:t>
            </a:r>
            <a:r>
              <a:rPr lang="zh-TW" altLang="en-US" sz="3000" b="1">
                <a:solidFill>
                  <a:srgbClr val="CC0066"/>
                </a:solidFill>
              </a:rPr>
              <a:t> </a:t>
            </a:r>
            <a:r>
              <a:rPr lang="en-US" altLang="zh-TW" sz="3200" b="1" u="sng">
                <a:solidFill>
                  <a:srgbClr val="FF0000"/>
                </a:solidFill>
              </a:rPr>
              <a:t>pH </a:t>
            </a:r>
            <a:r>
              <a:rPr lang="zh-TW" altLang="en-US" sz="3200" b="1" u="sng">
                <a:solidFill>
                  <a:srgbClr val="FF0000"/>
                </a:solidFill>
              </a:rPr>
              <a:t>值</a:t>
            </a:r>
            <a:endParaRPr lang="en-US" altLang="zh-TW" sz="3200" b="1" u="sng">
              <a:solidFill>
                <a:srgbClr val="FF0000"/>
              </a:solidFill>
            </a:endParaRPr>
          </a:p>
        </p:txBody>
      </p:sp>
      <p:sp>
        <p:nvSpPr>
          <p:cNvPr id="15367" name="文字方塊 3"/>
          <p:cNvSpPr txBox="1">
            <a:spLocks noChangeArrowheads="1"/>
          </p:cNvSpPr>
          <p:nvPr/>
        </p:nvSpPr>
        <p:spPr bwMode="auto">
          <a:xfrm>
            <a:off x="3140075" y="2053630"/>
            <a:ext cx="763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solidFill>
                  <a:schemeClr val="bg1"/>
                </a:solidFill>
                <a:latin typeface="Arial" charset="0"/>
                <a:ea typeface="Arial Unicode MS" pitchFamily="34" charset="-120"/>
                <a:cs typeface="Arial" charset="0"/>
              </a:rPr>
              <a:t>pH</a:t>
            </a:r>
            <a:r>
              <a:rPr lang="zh-HK" altLang="en-US" sz="2000">
                <a:solidFill>
                  <a:schemeClr val="bg1"/>
                </a:solidFill>
                <a:ea typeface="Arial Unicode MS" pitchFamily="34" charset="-120"/>
                <a:cs typeface="Arial" charset="0"/>
              </a:rPr>
              <a:t>計</a:t>
            </a:r>
            <a:endParaRPr lang="zh-HK" altLang="en-US" sz="2000">
              <a:solidFill>
                <a:schemeClr val="bg1"/>
              </a:solidFill>
              <a:latin typeface="Arial" charset="0"/>
              <a:ea typeface="Arial Unicode MS" pitchFamily="34" charset="-120"/>
              <a:cs typeface="Arial" charset="0"/>
            </a:endParaRPr>
          </a:p>
        </p:txBody>
      </p:sp>
      <p:sp>
        <p:nvSpPr>
          <p:cNvPr id="15368" name="文字方塊 15"/>
          <p:cNvSpPr txBox="1">
            <a:spLocks noChangeArrowheads="1"/>
          </p:cNvSpPr>
          <p:nvPr/>
        </p:nvSpPr>
        <p:spPr bwMode="auto">
          <a:xfrm>
            <a:off x="563563" y="4739680"/>
            <a:ext cx="1649412" cy="396875"/>
          </a:xfrm>
          <a:prstGeom prst="rect">
            <a:avLst/>
          </a:prstGeom>
          <a:noFill/>
          <a:ln>
            <a:noFill/>
          </a:ln>
          <a:extLst/>
        </p:spPr>
        <p:txBody>
          <a:bodyPr wrap="none">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en-US" altLang="zh-HK" sz="2000" dirty="0" smtClean="0">
                <a:latin typeface="Arial" panose="020B0604020202020204" pitchFamily="34" charset="0"/>
                <a:ea typeface="+mj-ea"/>
                <a:cs typeface="Arial" panose="020B0604020202020204" pitchFamily="34" charset="0"/>
              </a:rPr>
              <a:t>0.1 M </a:t>
            </a:r>
            <a:r>
              <a:rPr lang="zh-HK" altLang="en-US" sz="2000" dirty="0" smtClean="0">
                <a:latin typeface="Arial" panose="020B0604020202020204" pitchFamily="34" charset="0"/>
                <a:ea typeface="+mj-ea"/>
                <a:cs typeface="Arial" panose="020B0604020202020204" pitchFamily="34" charset="0"/>
              </a:rPr>
              <a:t>氫氯酸</a:t>
            </a:r>
          </a:p>
        </p:txBody>
      </p:sp>
      <p:cxnSp>
        <p:nvCxnSpPr>
          <p:cNvPr id="6" name="直線接點 5"/>
          <p:cNvCxnSpPr/>
          <p:nvPr/>
        </p:nvCxnSpPr>
        <p:spPr bwMode="auto">
          <a:xfrm flipH="1">
            <a:off x="3368675" y="2426692"/>
            <a:ext cx="123825" cy="268288"/>
          </a:xfrm>
          <a:prstGeom prst="line">
            <a:avLst/>
          </a:prstGeom>
          <a:ln w="19050">
            <a:solidFill>
              <a:schemeClr val="bg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0" name="直線接點 19"/>
          <p:cNvCxnSpPr/>
          <p:nvPr/>
        </p:nvCxnSpPr>
        <p:spPr bwMode="auto">
          <a:xfrm flipH="1">
            <a:off x="1625600" y="4498380"/>
            <a:ext cx="123825" cy="301625"/>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5371" name="文字方塊 13"/>
          <p:cNvSpPr txBox="1">
            <a:spLocks noChangeArrowheads="1"/>
          </p:cNvSpPr>
          <p:nvPr/>
        </p:nvSpPr>
        <p:spPr bwMode="auto">
          <a:xfrm>
            <a:off x="7650163" y="2053630"/>
            <a:ext cx="763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solidFill>
                  <a:schemeClr val="bg1"/>
                </a:solidFill>
                <a:latin typeface="Arial" charset="0"/>
                <a:ea typeface="Arial Unicode MS" pitchFamily="34" charset="-120"/>
                <a:cs typeface="Arial" charset="0"/>
              </a:rPr>
              <a:t>pH</a:t>
            </a:r>
            <a:r>
              <a:rPr lang="zh-HK" altLang="en-US" sz="2000">
                <a:solidFill>
                  <a:schemeClr val="bg1"/>
                </a:solidFill>
                <a:ea typeface="Arial Unicode MS" pitchFamily="34" charset="-120"/>
                <a:cs typeface="Arial" charset="0"/>
              </a:rPr>
              <a:t>計</a:t>
            </a:r>
            <a:endParaRPr lang="zh-HK" altLang="en-US" sz="2000">
              <a:solidFill>
                <a:schemeClr val="bg1"/>
              </a:solidFill>
              <a:latin typeface="Arial" charset="0"/>
              <a:ea typeface="Arial Unicode MS" pitchFamily="34" charset="-120"/>
              <a:cs typeface="Arial" charset="0"/>
            </a:endParaRPr>
          </a:p>
        </p:txBody>
      </p:sp>
      <p:sp>
        <p:nvSpPr>
          <p:cNvPr id="15372" name="文字方塊 16"/>
          <p:cNvSpPr txBox="1">
            <a:spLocks noChangeArrowheads="1"/>
          </p:cNvSpPr>
          <p:nvPr/>
        </p:nvSpPr>
        <p:spPr bwMode="auto">
          <a:xfrm>
            <a:off x="5353050" y="4760317"/>
            <a:ext cx="1395413" cy="396875"/>
          </a:xfrm>
          <a:prstGeom prst="rect">
            <a:avLst/>
          </a:prstGeom>
          <a:noFill/>
          <a:ln>
            <a:noFill/>
          </a:ln>
          <a:extLst/>
        </p:spPr>
        <p:txBody>
          <a:bodyPr wrap="none">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en-US" altLang="zh-HK" sz="2000" dirty="0" smtClean="0">
                <a:latin typeface="Arial" panose="020B0604020202020204" pitchFamily="34" charset="0"/>
                <a:ea typeface="+mj-ea"/>
                <a:cs typeface="Arial" panose="020B0604020202020204" pitchFamily="34" charset="0"/>
              </a:rPr>
              <a:t>0.1 M </a:t>
            </a:r>
            <a:r>
              <a:rPr lang="zh-HK" altLang="en-US" sz="2000" dirty="0" smtClean="0">
                <a:latin typeface="Arial" panose="020B0604020202020204" pitchFamily="34" charset="0"/>
                <a:ea typeface="+mj-ea"/>
                <a:cs typeface="Arial" panose="020B0604020202020204" pitchFamily="34" charset="0"/>
              </a:rPr>
              <a:t>乙酸</a:t>
            </a:r>
          </a:p>
        </p:txBody>
      </p:sp>
      <p:cxnSp>
        <p:nvCxnSpPr>
          <p:cNvPr id="19" name="直線接點 18"/>
          <p:cNvCxnSpPr/>
          <p:nvPr/>
        </p:nvCxnSpPr>
        <p:spPr bwMode="auto">
          <a:xfrm flipH="1">
            <a:off x="7935913" y="2426692"/>
            <a:ext cx="123825" cy="268288"/>
          </a:xfrm>
          <a:prstGeom prst="line">
            <a:avLst/>
          </a:prstGeom>
          <a:ln w="19050">
            <a:solidFill>
              <a:schemeClr val="bg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22" name="直線接點 21"/>
          <p:cNvCxnSpPr/>
          <p:nvPr/>
        </p:nvCxnSpPr>
        <p:spPr bwMode="auto">
          <a:xfrm flipH="1">
            <a:off x="6134100" y="4438055"/>
            <a:ext cx="123825" cy="38100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8" name="Text Box 11"/>
          <p:cNvSpPr txBox="1">
            <a:spLocks noChangeArrowheads="1"/>
          </p:cNvSpPr>
          <p:nvPr/>
        </p:nvSpPr>
        <p:spPr bwMode="auto">
          <a:xfrm>
            <a:off x="696913" y="5445224"/>
            <a:ext cx="79069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TW" sz="2800">
                <a:latin typeface="Arial" charset="0"/>
                <a:cs typeface="Arial" charset="0"/>
              </a:rPr>
              <a:t>pH = –log[</a:t>
            </a:r>
            <a:r>
              <a:rPr lang="en-US" altLang="zh-HK" sz="2800">
                <a:latin typeface="Arial" charset="0"/>
                <a:cs typeface="Arial" charset="0"/>
              </a:rPr>
              <a:t>H</a:t>
            </a:r>
            <a:r>
              <a:rPr lang="en-US" altLang="zh-HK" sz="2800" baseline="30000">
                <a:latin typeface="Arial" charset="0"/>
                <a:cs typeface="Arial" charset="0"/>
              </a:rPr>
              <a:t>+</a:t>
            </a:r>
            <a:r>
              <a:rPr lang="en-US" altLang="zh-HK" sz="2800">
                <a:latin typeface="Arial" charset="0"/>
                <a:cs typeface="Arial" charset="0"/>
              </a:rPr>
              <a:t>(aq)</a:t>
            </a:r>
            <a:r>
              <a:rPr lang="en-US" altLang="zh-TW" sz="2800">
                <a:latin typeface="Arial" charset="0"/>
                <a:cs typeface="Arial" charset="0"/>
              </a:rPr>
              <a:t>]</a:t>
            </a:r>
            <a:r>
              <a:rPr lang="zh-HK" altLang="en-US" sz="2800">
                <a:latin typeface="Arial" charset="0"/>
                <a:cs typeface="Arial" charset="0"/>
              </a:rPr>
              <a:t>，因此水溶液的</a:t>
            </a:r>
            <a:r>
              <a:rPr lang="zh-HK" altLang="zh-TW" sz="2800">
                <a:latin typeface="Arial" charset="0"/>
                <a:cs typeface="Arial" charset="0"/>
              </a:rPr>
              <a:t> </a:t>
            </a:r>
            <a:r>
              <a:rPr lang="en-US" altLang="zh-HK" sz="3200" b="1">
                <a:solidFill>
                  <a:srgbClr val="0066FF"/>
                </a:solidFill>
                <a:latin typeface="Arial" charset="0"/>
                <a:cs typeface="Arial" charset="0"/>
              </a:rPr>
              <a:t>pH</a:t>
            </a:r>
            <a:r>
              <a:rPr lang="en-US" altLang="zh-TW" sz="3200" b="1">
                <a:solidFill>
                  <a:srgbClr val="0066FF"/>
                </a:solidFill>
                <a:latin typeface="Arial" charset="0"/>
                <a:cs typeface="Arial" charset="0"/>
              </a:rPr>
              <a:t> </a:t>
            </a:r>
            <a:r>
              <a:rPr lang="zh-HK" altLang="en-US" sz="3200" b="1">
                <a:solidFill>
                  <a:srgbClr val="0066FF"/>
                </a:solidFill>
                <a:latin typeface="Arial" charset="0"/>
                <a:cs typeface="Arial" charset="0"/>
              </a:rPr>
              <a:t>值</a:t>
            </a:r>
            <a:r>
              <a:rPr lang="zh-TW" altLang="en-US" sz="3200" b="1">
                <a:solidFill>
                  <a:srgbClr val="0066FF"/>
                </a:solidFill>
                <a:latin typeface="Arial" charset="0"/>
                <a:cs typeface="Arial" charset="0"/>
              </a:rPr>
              <a:t>越低</a:t>
            </a:r>
            <a:r>
              <a:rPr lang="zh-TW" altLang="en-US" sz="2800">
                <a:latin typeface="Arial" charset="0"/>
                <a:cs typeface="Arial" charset="0"/>
              </a:rPr>
              <a:t>，表示當中 </a:t>
            </a:r>
            <a:r>
              <a:rPr lang="en-US" altLang="zh-HK" sz="3200" b="1">
                <a:solidFill>
                  <a:srgbClr val="0066FF"/>
                </a:solidFill>
                <a:latin typeface="Arial" charset="0"/>
                <a:cs typeface="Arial" charset="0"/>
              </a:rPr>
              <a:t>H</a:t>
            </a:r>
            <a:r>
              <a:rPr lang="en-US" altLang="zh-HK" sz="3200" b="1" baseline="30000">
                <a:solidFill>
                  <a:srgbClr val="0066FF"/>
                </a:solidFill>
                <a:latin typeface="Arial" charset="0"/>
                <a:cs typeface="Arial" charset="0"/>
              </a:rPr>
              <a:t>+</a:t>
            </a:r>
            <a:r>
              <a:rPr lang="en-US" altLang="zh-HK" sz="3200" b="1">
                <a:solidFill>
                  <a:srgbClr val="0066FF"/>
                </a:solidFill>
                <a:latin typeface="Arial" charset="0"/>
                <a:cs typeface="Arial" charset="0"/>
              </a:rPr>
              <a:t>(aq)</a:t>
            </a:r>
            <a:r>
              <a:rPr lang="en-US" altLang="zh-TW" sz="3200" b="1">
                <a:solidFill>
                  <a:srgbClr val="0066FF"/>
                </a:solidFill>
                <a:latin typeface="Arial" charset="0"/>
                <a:cs typeface="Arial" charset="0"/>
              </a:rPr>
              <a:t> </a:t>
            </a:r>
            <a:r>
              <a:rPr lang="zh-HK" altLang="en-US" sz="3200" b="1">
                <a:solidFill>
                  <a:srgbClr val="0066FF"/>
                </a:solidFill>
                <a:latin typeface="Arial" charset="0"/>
                <a:cs typeface="Arial" charset="0"/>
              </a:rPr>
              <a:t>的濃度越高</a:t>
            </a:r>
            <a:r>
              <a:rPr lang="zh-HK" altLang="en-US" sz="2800">
                <a:latin typeface="Arial" charset="0"/>
                <a:cs typeface="Arial" charset="0"/>
              </a:rPr>
              <a:t>。</a:t>
            </a:r>
            <a:endParaRPr lang="en-US" altLang="zh-TW" sz="2800">
              <a:latin typeface="Arial" charset="0"/>
              <a:cs typeface="Arial" charset="0"/>
            </a:endParaRPr>
          </a:p>
        </p:txBody>
      </p:sp>
      <p:sp>
        <p:nvSpPr>
          <p:cNvPr id="21" name="Rectangle 87"/>
          <p:cNvSpPr>
            <a:spLocks noChangeArrowheads="1"/>
          </p:cNvSpPr>
          <p:nvPr/>
        </p:nvSpPr>
        <p:spPr bwMode="auto">
          <a:xfrm>
            <a:off x="717550" y="5476974"/>
            <a:ext cx="7886898" cy="1049337"/>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a:solidFill>
                <a:srgbClr val="000000"/>
              </a:solidFill>
              <a:latin typeface="Times New Roman" pitchFamily="18" charset="0"/>
            </a:endParaRPr>
          </a:p>
        </p:txBody>
      </p:sp>
    </p:spTree>
    <p:extLst>
      <p:ext uri="{BB962C8B-B14F-4D97-AF65-F5344CB8AC3E}">
        <p14:creationId xmlns:p14="http://schemas.microsoft.com/office/powerpoint/2010/main" val="2539029890"/>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Picture 1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788" y="1193850"/>
            <a:ext cx="4071937" cy="3243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p:cNvSpPr>
            <a:spLocks noChangeArrowheads="1"/>
          </p:cNvSpPr>
          <p:nvPr/>
        </p:nvSpPr>
        <p:spPr bwMode="auto">
          <a:xfrm>
            <a:off x="311720" y="260648"/>
            <a:ext cx="4332288"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000" b="1" dirty="0"/>
              <a:t>透過量度溶液的</a:t>
            </a:r>
            <a:r>
              <a:rPr lang="zh-TW" altLang="en-US" sz="3000" b="1" dirty="0">
                <a:solidFill>
                  <a:srgbClr val="CC0066"/>
                </a:solidFill>
              </a:rPr>
              <a:t> </a:t>
            </a:r>
            <a:r>
              <a:rPr lang="zh-TW" altLang="en-US" sz="3200" b="1" u="sng" dirty="0">
                <a:solidFill>
                  <a:srgbClr val="FF0000"/>
                </a:solidFill>
              </a:rPr>
              <a:t>導電性</a:t>
            </a:r>
            <a:endParaRPr lang="en-US" altLang="zh-TW" sz="3200" b="1" u="sng" dirty="0">
              <a:solidFill>
                <a:srgbClr val="FF0000"/>
              </a:solidFill>
            </a:endParaRPr>
          </a:p>
        </p:txBody>
      </p:sp>
      <p:sp>
        <p:nvSpPr>
          <p:cNvPr id="17413" name="文字方塊 8"/>
          <p:cNvSpPr txBox="1">
            <a:spLocks noChangeArrowheads="1"/>
          </p:cNvSpPr>
          <p:nvPr/>
        </p:nvSpPr>
        <p:spPr bwMode="auto">
          <a:xfrm>
            <a:off x="2708275" y="1574850"/>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直流電源</a:t>
            </a:r>
            <a:endParaRPr lang="zh-HK" altLang="en-US" sz="2000">
              <a:latin typeface="Arial" charset="0"/>
              <a:ea typeface="Arial Unicode MS" pitchFamily="34" charset="-120"/>
              <a:cs typeface="Arial" charset="0"/>
            </a:endParaRPr>
          </a:p>
        </p:txBody>
      </p:sp>
      <p:cxnSp>
        <p:nvCxnSpPr>
          <p:cNvPr id="10" name="直線接點 9"/>
          <p:cNvCxnSpPr/>
          <p:nvPr/>
        </p:nvCxnSpPr>
        <p:spPr bwMode="auto">
          <a:xfrm flipH="1">
            <a:off x="1152525" y="1695500"/>
            <a:ext cx="147638" cy="1362075"/>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7415" name="文字方塊 13"/>
          <p:cNvSpPr txBox="1">
            <a:spLocks noChangeArrowheads="1"/>
          </p:cNvSpPr>
          <p:nvPr/>
        </p:nvSpPr>
        <p:spPr bwMode="auto">
          <a:xfrm>
            <a:off x="1393825" y="3800525"/>
            <a:ext cx="8080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強光</a:t>
            </a:r>
            <a:endParaRPr lang="zh-HK" altLang="en-US" sz="2000">
              <a:latin typeface="Arial" charset="0"/>
              <a:ea typeface="Arial Unicode MS" pitchFamily="34" charset="-120"/>
              <a:cs typeface="Arial" charset="0"/>
            </a:endParaRPr>
          </a:p>
        </p:txBody>
      </p:sp>
      <p:sp>
        <p:nvSpPr>
          <p:cNvPr id="17426" name="文字方塊 14"/>
          <p:cNvSpPr txBox="1">
            <a:spLocks noChangeArrowheads="1"/>
          </p:cNvSpPr>
          <p:nvPr/>
        </p:nvSpPr>
        <p:spPr bwMode="auto">
          <a:xfrm>
            <a:off x="663575" y="1335137"/>
            <a:ext cx="1649413" cy="396875"/>
          </a:xfrm>
          <a:prstGeom prst="rect">
            <a:avLst/>
          </a:prstGeom>
          <a:noFill/>
          <a:ln>
            <a:noFill/>
          </a:ln>
          <a:extLst/>
        </p:spPr>
        <p:txBody>
          <a:bodyPr wrap="none">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en-US" altLang="zh-HK" sz="2000" dirty="0" smtClean="0">
                <a:latin typeface="Arial" panose="020B0604020202020204" pitchFamily="34" charset="0"/>
                <a:ea typeface="+mn-ea"/>
                <a:cs typeface="Arial" panose="020B0604020202020204" pitchFamily="34" charset="0"/>
              </a:rPr>
              <a:t>1.0 M </a:t>
            </a:r>
            <a:r>
              <a:rPr lang="zh-HK" altLang="en-US" sz="2000" dirty="0" smtClean="0">
                <a:latin typeface="Arial" panose="020B0604020202020204" pitchFamily="34" charset="0"/>
                <a:ea typeface="+mn-ea"/>
                <a:cs typeface="Arial" panose="020B0604020202020204" pitchFamily="34" charset="0"/>
              </a:rPr>
              <a:t>氫氯酸</a:t>
            </a:r>
          </a:p>
        </p:txBody>
      </p:sp>
      <p:pic>
        <p:nvPicPr>
          <p:cNvPr id="17410"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38688" y="1193850"/>
            <a:ext cx="4067175" cy="3243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7" name="文字方塊 11"/>
          <p:cNvSpPr txBox="1">
            <a:spLocks noChangeArrowheads="1"/>
          </p:cNvSpPr>
          <p:nvPr/>
        </p:nvSpPr>
        <p:spPr bwMode="auto">
          <a:xfrm>
            <a:off x="7131050" y="1493887"/>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直流電源</a:t>
            </a:r>
            <a:endParaRPr lang="zh-HK" altLang="en-US" sz="2000">
              <a:latin typeface="Arial" charset="0"/>
              <a:ea typeface="Arial Unicode MS" pitchFamily="34" charset="-120"/>
              <a:cs typeface="Arial" charset="0"/>
            </a:endParaRPr>
          </a:p>
        </p:txBody>
      </p:sp>
      <p:sp>
        <p:nvSpPr>
          <p:cNvPr id="3" name="文字方塊 12"/>
          <p:cNvSpPr txBox="1">
            <a:spLocks noChangeArrowheads="1"/>
          </p:cNvSpPr>
          <p:nvPr/>
        </p:nvSpPr>
        <p:spPr bwMode="auto">
          <a:xfrm>
            <a:off x="5842000" y="3740200"/>
            <a:ext cx="722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暗光</a:t>
            </a:r>
            <a:endParaRPr lang="zh-HK" altLang="en-US" sz="2000">
              <a:latin typeface="Arial" charset="0"/>
              <a:ea typeface="Arial Unicode MS" pitchFamily="34" charset="-120"/>
              <a:cs typeface="Arial" charset="0"/>
            </a:endParaRPr>
          </a:p>
        </p:txBody>
      </p:sp>
      <p:cxnSp>
        <p:nvCxnSpPr>
          <p:cNvPr id="19" name="直線接點 18"/>
          <p:cNvCxnSpPr/>
          <p:nvPr/>
        </p:nvCxnSpPr>
        <p:spPr bwMode="auto">
          <a:xfrm flipH="1">
            <a:off x="5486400" y="1746300"/>
            <a:ext cx="74613" cy="1311275"/>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7421" name="文字方塊 19"/>
          <p:cNvSpPr txBox="1">
            <a:spLocks noChangeArrowheads="1"/>
          </p:cNvSpPr>
          <p:nvPr/>
        </p:nvSpPr>
        <p:spPr bwMode="auto">
          <a:xfrm>
            <a:off x="4968875" y="1395462"/>
            <a:ext cx="1535113" cy="396875"/>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en-US" altLang="zh-HK" sz="2000" dirty="0" smtClean="0">
                <a:latin typeface="Arial" panose="020B0604020202020204" pitchFamily="34" charset="0"/>
                <a:ea typeface="+mn-ea"/>
                <a:cs typeface="Arial" panose="020B0604020202020204" pitchFamily="34" charset="0"/>
              </a:rPr>
              <a:t>1.0 M </a:t>
            </a:r>
            <a:r>
              <a:rPr lang="zh-HK" altLang="en-US" sz="2000" dirty="0" smtClean="0">
                <a:latin typeface="Arial" panose="020B0604020202020204" pitchFamily="34" charset="0"/>
                <a:ea typeface="+mn-ea"/>
                <a:cs typeface="Arial" panose="020B0604020202020204" pitchFamily="34" charset="0"/>
              </a:rPr>
              <a:t>乙酸</a:t>
            </a:r>
          </a:p>
        </p:txBody>
      </p:sp>
      <p:sp>
        <p:nvSpPr>
          <p:cNvPr id="17" name="Rectangle 38"/>
          <p:cNvSpPr>
            <a:spLocks noChangeArrowheads="1"/>
          </p:cNvSpPr>
          <p:nvPr/>
        </p:nvSpPr>
        <p:spPr bwMode="auto">
          <a:xfrm>
            <a:off x="423863" y="4725144"/>
            <a:ext cx="8416925"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4"/>
              </a:buBlip>
            </a:pPr>
            <a:r>
              <a:rPr lang="zh-TW" altLang="en-US" sz="2800"/>
              <a:t>在 </a:t>
            </a:r>
            <a:r>
              <a:rPr lang="zh-TW" altLang="en-US" sz="3200" b="1">
                <a:solidFill>
                  <a:srgbClr val="0066FF"/>
                </a:solidFill>
              </a:rPr>
              <a:t>相同摩爾濃度下</a:t>
            </a:r>
            <a:r>
              <a:rPr lang="zh-TW" altLang="en-US" sz="2800"/>
              <a:t>，氫氯酸的 </a:t>
            </a:r>
            <a:r>
              <a:rPr lang="zh-TW" altLang="en-US" sz="3200" b="1">
                <a:solidFill>
                  <a:srgbClr val="0066FF"/>
                </a:solidFill>
              </a:rPr>
              <a:t>導電性</a:t>
            </a:r>
            <a:r>
              <a:rPr lang="zh-TW" altLang="en-US" sz="2800" b="1"/>
              <a:t> </a:t>
            </a:r>
            <a:r>
              <a:rPr lang="zh-TW" altLang="en-US" sz="2800"/>
              <a:t>較乙酸為 </a:t>
            </a:r>
            <a:r>
              <a:rPr lang="zh-TW" altLang="en-US" sz="3200" b="1">
                <a:solidFill>
                  <a:srgbClr val="0066FF"/>
                </a:solidFill>
              </a:rPr>
              <a:t>高</a:t>
            </a:r>
            <a:r>
              <a:rPr lang="zh-TW" altLang="en-US" sz="2800">
                <a:latin typeface="Arial" charset="0"/>
                <a:cs typeface="Arial" charset="0"/>
              </a:rPr>
              <a:t>。</a:t>
            </a:r>
            <a:endParaRPr lang="en-US" altLang="zh-TW" sz="2800">
              <a:latin typeface="Arial" charset="0"/>
              <a:cs typeface="Arial" charset="0"/>
            </a:endParaRPr>
          </a:p>
        </p:txBody>
      </p:sp>
      <p:sp>
        <p:nvSpPr>
          <p:cNvPr id="18" name="Rectangle 40"/>
          <p:cNvSpPr>
            <a:spLocks noChangeArrowheads="1"/>
          </p:cNvSpPr>
          <p:nvPr/>
        </p:nvSpPr>
        <p:spPr bwMode="auto">
          <a:xfrm>
            <a:off x="1043608" y="5767834"/>
            <a:ext cx="70056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TW" altLang="en-US" sz="2800" dirty="0"/>
              <a:t>氫氯酸含有較高濃度的可自</a:t>
            </a:r>
            <a:r>
              <a:rPr lang="zh-HK" altLang="en-US" sz="2800" dirty="0"/>
              <a:t>由流動離子</a:t>
            </a:r>
            <a:r>
              <a:rPr lang="en-US" altLang="zh-HK" sz="2800" dirty="0">
                <a:latin typeface="Arial" charset="0"/>
                <a:cs typeface="Arial" charset="0"/>
              </a:rPr>
              <a:t>(</a:t>
            </a:r>
            <a:r>
              <a:rPr lang="en-US" altLang="zh-TW" sz="2800" dirty="0">
                <a:latin typeface="Arial" charset="0"/>
                <a:cs typeface="Arial" charset="0"/>
              </a:rPr>
              <a:t> </a:t>
            </a:r>
            <a:r>
              <a:rPr lang="en-US" altLang="zh-HK" sz="2800" dirty="0">
                <a:latin typeface="Arial" charset="0"/>
                <a:cs typeface="Arial" charset="0"/>
              </a:rPr>
              <a:t>H</a:t>
            </a:r>
            <a:r>
              <a:rPr lang="en-US" altLang="zh-HK" sz="2800" baseline="30000" dirty="0">
                <a:latin typeface="Arial" charset="0"/>
                <a:ea typeface="Arial Unicode MS" pitchFamily="34" charset="-120"/>
                <a:cs typeface="Arial" charset="0"/>
              </a:rPr>
              <a:t>+</a:t>
            </a:r>
            <a:r>
              <a:rPr lang="en-US" altLang="zh-HK" sz="2800" dirty="0">
                <a:latin typeface="Arial" charset="0"/>
                <a:cs typeface="Arial" charset="0"/>
              </a:rPr>
              <a:t>(</a:t>
            </a:r>
            <a:r>
              <a:rPr lang="en-US" altLang="zh-HK" sz="2800" dirty="0" err="1">
                <a:latin typeface="Arial" charset="0"/>
                <a:cs typeface="Arial" charset="0"/>
              </a:rPr>
              <a:t>aq</a:t>
            </a:r>
            <a:r>
              <a:rPr lang="en-US" altLang="zh-HK" sz="2800" dirty="0">
                <a:latin typeface="Arial" charset="0"/>
                <a:cs typeface="Arial" charset="0"/>
              </a:rPr>
              <a:t>)</a:t>
            </a:r>
            <a:r>
              <a:rPr lang="en-US" altLang="zh-TW" sz="2800" dirty="0">
                <a:latin typeface="Arial" charset="0"/>
                <a:cs typeface="Arial" charset="0"/>
              </a:rPr>
              <a:t> </a:t>
            </a:r>
            <a:r>
              <a:rPr lang="zh-HK" altLang="en-US" sz="2800" dirty="0"/>
              <a:t>和</a:t>
            </a:r>
            <a:r>
              <a:rPr lang="zh-HK" altLang="zh-TW" sz="2800" dirty="0"/>
              <a:t> </a:t>
            </a:r>
            <a:r>
              <a:rPr lang="en-US" altLang="zh-HK" sz="2800" dirty="0">
                <a:latin typeface="Arial" charset="0"/>
                <a:cs typeface="Arial" charset="0"/>
              </a:rPr>
              <a:t>Cl</a:t>
            </a:r>
            <a:r>
              <a:rPr lang="en-US" altLang="zh-HK" sz="2800" baseline="30000" dirty="0"/>
              <a:t>–</a:t>
            </a:r>
            <a:r>
              <a:rPr lang="en-US" altLang="zh-HK" sz="2800" dirty="0">
                <a:latin typeface="Arial" charset="0"/>
                <a:cs typeface="Arial" charset="0"/>
              </a:rPr>
              <a:t>(</a:t>
            </a:r>
            <a:r>
              <a:rPr lang="en-US" altLang="zh-HK" sz="2800" dirty="0" err="1">
                <a:latin typeface="Arial" charset="0"/>
                <a:cs typeface="Arial" charset="0"/>
              </a:rPr>
              <a:t>aq</a:t>
            </a:r>
            <a:r>
              <a:rPr lang="en-US" altLang="zh-HK" sz="2800" dirty="0">
                <a:latin typeface="Arial" charset="0"/>
                <a:cs typeface="Arial" charset="0"/>
              </a:rPr>
              <a:t>)</a:t>
            </a:r>
            <a:r>
              <a:rPr lang="en-US" altLang="zh-TW" sz="2800" dirty="0">
                <a:latin typeface="Arial" charset="0"/>
                <a:cs typeface="Arial" charset="0"/>
              </a:rPr>
              <a:t> </a:t>
            </a:r>
            <a:r>
              <a:rPr lang="en-US" altLang="zh-HK" sz="2800" dirty="0">
                <a:latin typeface="Arial" charset="0"/>
                <a:cs typeface="Arial" charset="0"/>
              </a:rPr>
              <a:t>)</a:t>
            </a:r>
            <a:r>
              <a:rPr lang="zh-TW" altLang="en-US" sz="2800" dirty="0">
                <a:latin typeface="Arial" charset="0"/>
                <a:cs typeface="Arial" charset="0"/>
              </a:rPr>
              <a:t>。</a:t>
            </a:r>
            <a:endParaRPr lang="zh-HK" altLang="en-US" sz="2800" dirty="0">
              <a:latin typeface="Arial" charset="0"/>
              <a:cs typeface="Arial" charset="0"/>
            </a:endParaRPr>
          </a:p>
        </p:txBody>
      </p:sp>
    </p:spTree>
    <p:extLst>
      <p:ext uri="{BB962C8B-B14F-4D97-AF65-F5344CB8AC3E}">
        <p14:creationId xmlns:p14="http://schemas.microsoft.com/office/powerpoint/2010/main" val="1417248800"/>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6"/>
          <p:cNvSpPr>
            <a:spLocks noChangeArrowheads="1"/>
          </p:cNvSpPr>
          <p:nvPr/>
        </p:nvSpPr>
        <p:spPr bwMode="auto">
          <a:xfrm>
            <a:off x="1448544" y="1134219"/>
            <a:ext cx="318611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比較 鹼 的強度</a:t>
            </a:r>
            <a:endParaRPr kumimoji="0" lang="en-US" altLang="zh-TW" sz="3200" b="1">
              <a:solidFill>
                <a:srgbClr val="CC0000"/>
              </a:solidFill>
              <a:cs typeface="Arial" charset="0"/>
            </a:endParaRPr>
          </a:p>
        </p:txBody>
      </p:sp>
      <p:sp>
        <p:nvSpPr>
          <p:cNvPr id="10" name="Rectangle 3"/>
          <p:cNvSpPr>
            <a:spLocks noChangeArrowheads="1"/>
          </p:cNvSpPr>
          <p:nvPr/>
        </p:nvSpPr>
        <p:spPr bwMode="auto">
          <a:xfrm>
            <a:off x="1448544" y="2780953"/>
            <a:ext cx="43592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CC0066"/>
                </a:solidFill>
              </a:rPr>
              <a:t>透過量度溶液的 </a:t>
            </a:r>
            <a:r>
              <a:rPr lang="en-US" altLang="zh-TW" sz="3200" b="1">
                <a:solidFill>
                  <a:srgbClr val="0066FF"/>
                </a:solidFill>
              </a:rPr>
              <a:t>pH </a:t>
            </a:r>
            <a:r>
              <a:rPr lang="zh-TW" altLang="en-US" sz="3200" b="1">
                <a:solidFill>
                  <a:srgbClr val="0066FF"/>
                </a:solidFill>
              </a:rPr>
              <a:t>值</a:t>
            </a:r>
            <a:endParaRPr lang="en-US" altLang="zh-TW" sz="3200" b="1">
              <a:solidFill>
                <a:srgbClr val="0066FF"/>
              </a:solidFill>
            </a:endParaRPr>
          </a:p>
        </p:txBody>
      </p:sp>
      <p:sp>
        <p:nvSpPr>
          <p:cNvPr id="8" name="Rectangle 3"/>
          <p:cNvSpPr>
            <a:spLocks noChangeArrowheads="1"/>
          </p:cNvSpPr>
          <p:nvPr/>
        </p:nvSpPr>
        <p:spPr bwMode="auto">
          <a:xfrm>
            <a:off x="1464989" y="3636888"/>
            <a:ext cx="4475163"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ea typeface="新細明體" pitchFamily="18" charset="-120"/>
              </a:rPr>
              <a:t>透過量度溶液的 </a:t>
            </a:r>
            <a:r>
              <a:rPr lang="zh-TW" altLang="en-US" sz="3200" b="1" dirty="0">
                <a:solidFill>
                  <a:srgbClr val="0066FF"/>
                </a:solidFill>
                <a:latin typeface="+mj-lt"/>
                <a:ea typeface="新細明體" pitchFamily="18" charset="-120"/>
              </a:rPr>
              <a:t>導電性</a:t>
            </a:r>
            <a:endParaRPr lang="en-US" altLang="zh-TW" sz="3200" b="1" dirty="0">
              <a:solidFill>
                <a:srgbClr val="0066FF"/>
              </a:solidFill>
              <a:latin typeface="+mj-lt"/>
              <a:ea typeface="新細明體" pitchFamily="18" charset="-120"/>
            </a:endParaRPr>
          </a:p>
        </p:txBody>
      </p:sp>
    </p:spTree>
    <p:extLst>
      <p:ext uri="{BB962C8B-B14F-4D97-AF65-F5344CB8AC3E}">
        <p14:creationId xmlns:p14="http://schemas.microsoft.com/office/powerpoint/2010/main" val="548400628"/>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3328193" y="2348880"/>
            <a:ext cx="2022475" cy="769937"/>
          </a:xfrm>
          <a:prstGeom prst="rect">
            <a:avLst/>
          </a:prstGeom>
          <a:solidFill>
            <a:srgbClr val="0033CC"/>
          </a:solidFill>
          <a:ln w="9525">
            <a:solidFill>
              <a:schemeClr val="bg1"/>
            </a:solidFill>
            <a:miter lim="800000"/>
            <a:headEnd/>
            <a:tailEnd/>
          </a:ln>
          <a:effectLst/>
          <a:extLst/>
        </p:spPr>
        <p:txBody>
          <a:bodyPr>
            <a:spAutoFit/>
          </a:bodyPr>
          <a:lstStyle/>
          <a:p>
            <a:pPr algn="ctr" eaLnBrk="1" fontAlgn="auto" hangingPunct="1">
              <a:spcBef>
                <a:spcPts val="0"/>
              </a:spcBef>
              <a:spcAft>
                <a:spcPts val="0"/>
              </a:spcAft>
              <a:tabLst>
                <a:tab pos="1885950" algn="l"/>
              </a:tabLst>
              <a:defRPr/>
            </a:pPr>
            <a:r>
              <a:rPr kumimoji="0" lang="zh-HK" altLang="en-US"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rPr>
              <a:t>第</a:t>
            </a:r>
            <a:r>
              <a:rPr kumimoji="0" lang="en-US" altLang="zh-TW" sz="4400" b="1" dirty="0">
                <a:solidFill>
                  <a:schemeClr val="bg1"/>
                </a:solidFill>
                <a:effectLst>
                  <a:outerShdw blurRad="38100" dist="38100" dir="2700000" algn="tl">
                    <a:srgbClr val="000000"/>
                  </a:outerShdw>
                </a:effectLst>
                <a:latin typeface="Arial" panose="020B0604020202020204" pitchFamily="34" charset="0"/>
                <a:ea typeface="+mn-ea"/>
                <a:cs typeface="Arial" panose="020B0604020202020204" pitchFamily="34" charset="0"/>
              </a:rPr>
              <a:t>18</a:t>
            </a:r>
            <a:r>
              <a:rPr kumimoji="0" lang="zh-HK" altLang="en-US"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rPr>
              <a:t>章</a:t>
            </a:r>
            <a:endParaRPr kumimoji="0" lang="en-US" altLang="zh-TW"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 name="Rectangle 4"/>
          <p:cNvSpPr>
            <a:spLocks noChangeArrowheads="1"/>
          </p:cNvSpPr>
          <p:nvPr/>
        </p:nvSpPr>
        <p:spPr bwMode="auto">
          <a:xfrm>
            <a:off x="2915816" y="3291706"/>
            <a:ext cx="3548063" cy="641350"/>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600" b="1" dirty="0">
                <a:solidFill>
                  <a:srgbClr val="0033CC"/>
                </a:solidFill>
                <a:latin typeface="Arial" panose="020B0604020202020204" pitchFamily="34" charset="0"/>
                <a:ea typeface="+mn-ea"/>
                <a:cs typeface="Arial" panose="020B0604020202020204" pitchFamily="34" charset="0"/>
              </a:rPr>
              <a:t>鹽和中和作用</a:t>
            </a:r>
            <a:endParaRPr kumimoji="0" lang="en-US" altLang="zh-TW" sz="3600" b="1" dirty="0">
              <a:solidFill>
                <a:srgbClr val="0033CC"/>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50938689"/>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5"/>
          <p:cNvSpPr>
            <a:spLocks noChangeArrowheads="1"/>
          </p:cNvSpPr>
          <p:nvPr/>
        </p:nvSpPr>
        <p:spPr bwMode="auto">
          <a:xfrm>
            <a:off x="1500014" y="1556792"/>
            <a:ext cx="3243262"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0113" indent="-900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200" b="1" dirty="0" smtClean="0">
                <a:solidFill>
                  <a:srgbClr val="0033CC"/>
                </a:solidFill>
                <a:latin typeface="Arial" charset="0"/>
                <a:cs typeface="Arial" charset="0"/>
              </a:rPr>
              <a:t>中和作用</a:t>
            </a:r>
            <a:endParaRPr kumimoji="0" lang="en-US" altLang="zh-TW" sz="3200" b="1" dirty="0">
              <a:solidFill>
                <a:srgbClr val="0033CC"/>
              </a:solidFill>
              <a:latin typeface="Arial" charset="0"/>
              <a:cs typeface="Arial" charset="0"/>
            </a:endParaRPr>
          </a:p>
        </p:txBody>
      </p:sp>
      <p:grpSp>
        <p:nvGrpSpPr>
          <p:cNvPr id="22" name="Group 16"/>
          <p:cNvGrpSpPr>
            <a:grpSpLocks/>
          </p:cNvGrpSpPr>
          <p:nvPr/>
        </p:nvGrpSpPr>
        <p:grpSpPr bwMode="auto">
          <a:xfrm>
            <a:off x="1631851" y="2982019"/>
            <a:ext cx="5532437" cy="735013"/>
            <a:chOff x="152" y="663"/>
            <a:chExt cx="3974" cy="3480"/>
          </a:xfrm>
        </p:grpSpPr>
        <p:sp>
          <p:nvSpPr>
            <p:cNvPr id="23" name="AutoShape 17"/>
            <p:cNvSpPr>
              <a:spLocks noChangeArrowheads="1"/>
            </p:cNvSpPr>
            <p:nvPr/>
          </p:nvSpPr>
          <p:spPr bwMode="auto">
            <a:xfrm>
              <a:off x="158" y="663"/>
              <a:ext cx="3968" cy="348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24" name="Text Box 18"/>
            <p:cNvSpPr txBox="1">
              <a:spLocks noChangeArrowheads="1"/>
            </p:cNvSpPr>
            <p:nvPr/>
          </p:nvSpPr>
          <p:spPr bwMode="auto">
            <a:xfrm>
              <a:off x="152" y="1099"/>
              <a:ext cx="3931" cy="2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zh-HK" altLang="en-US" sz="2800" b="1">
                  <a:latin typeface="新細明體" charset="-120"/>
                </a:rPr>
                <a:t>酸</a:t>
              </a:r>
              <a:r>
                <a:rPr lang="zh-HK" altLang="zh-TW" sz="2800" b="1">
                  <a:latin typeface="新細明體" charset="-120"/>
                </a:rPr>
                <a:t> </a:t>
              </a:r>
              <a:r>
                <a:rPr lang="zh-HK" altLang="en-US" sz="2800" b="1">
                  <a:latin typeface="新細明體" charset="-120"/>
                </a:rPr>
                <a:t> </a:t>
              </a:r>
              <a:r>
                <a:rPr lang="en-US" altLang="zh-HK" sz="2800" b="1">
                  <a:latin typeface="新細明體" charset="-120"/>
                </a:rPr>
                <a:t>+ </a:t>
              </a:r>
              <a:r>
                <a:rPr lang="en-US" altLang="zh-TW" sz="2800" b="1">
                  <a:latin typeface="新細明體" charset="-120"/>
                </a:rPr>
                <a:t> </a:t>
              </a:r>
              <a:r>
                <a:rPr lang="zh-HK" altLang="en-US" sz="2800" b="1">
                  <a:latin typeface="新細明體" charset="-120"/>
                </a:rPr>
                <a:t>鹼</a:t>
              </a:r>
              <a:r>
                <a:rPr lang="zh-TW" altLang="en-US" sz="2800" b="1">
                  <a:latin typeface="新細明體" charset="-120"/>
                </a:rPr>
                <a:t>  </a:t>
              </a:r>
              <a:r>
                <a:rPr lang="zh-TW" altLang="en-US" sz="2800" b="1">
                  <a:latin typeface="新細明體" charset="-120"/>
                  <a:sym typeface="Symbol" pitchFamily="18" charset="2"/>
                </a:rPr>
                <a:t>  </a:t>
              </a:r>
              <a:r>
                <a:rPr lang="zh-HK" altLang="en-US" sz="3200" b="1">
                  <a:solidFill>
                    <a:srgbClr val="3399FF"/>
                  </a:solidFill>
                </a:rPr>
                <a:t>鹽  </a:t>
              </a:r>
              <a:r>
                <a:rPr lang="en-US" altLang="zh-HK" sz="2800" b="1">
                  <a:latin typeface="新細明體" charset="-120"/>
                </a:rPr>
                <a:t>+ </a:t>
              </a:r>
              <a:r>
                <a:rPr lang="en-US" altLang="zh-TW" sz="2800" b="1">
                  <a:latin typeface="新細明體" charset="-120"/>
                </a:rPr>
                <a:t> </a:t>
              </a:r>
              <a:r>
                <a:rPr lang="zh-HK" altLang="en-US" sz="2800" b="1">
                  <a:latin typeface="新細明體" charset="-120"/>
                </a:rPr>
                <a:t>水</a:t>
              </a:r>
              <a:endParaRPr lang="en-US" altLang="zh-TW" sz="2800" b="1">
                <a:latin typeface="新細明體" charset="-120"/>
              </a:endParaRPr>
            </a:p>
          </p:txBody>
        </p:sp>
      </p:grpSp>
    </p:spTree>
    <p:extLst>
      <p:ext uri="{BB962C8B-B14F-4D97-AF65-F5344CB8AC3E}">
        <p14:creationId xmlns:p14="http://schemas.microsoft.com/office/powerpoint/2010/main" val="4240339435"/>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1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95711" y="2681560"/>
            <a:ext cx="2451100"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Rectangle 5"/>
          <p:cNvSpPr>
            <a:spLocks noChangeArrowheads="1"/>
          </p:cNvSpPr>
          <p:nvPr/>
        </p:nvSpPr>
        <p:spPr bwMode="auto">
          <a:xfrm>
            <a:off x="179388" y="185738"/>
            <a:ext cx="5224462"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0113" indent="-900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smtClean="0">
                <a:solidFill>
                  <a:srgbClr val="0033CC"/>
                </a:solidFill>
                <a:latin typeface="Arial" charset="0"/>
                <a:cs typeface="Arial" charset="0"/>
              </a:rPr>
              <a:t>中和作用 </a:t>
            </a:r>
            <a:r>
              <a:rPr kumimoji="0" lang="zh-TW" altLang="en-US" sz="3200" b="1" dirty="0">
                <a:solidFill>
                  <a:srgbClr val="0033CC"/>
                </a:solidFill>
                <a:latin typeface="Arial" charset="0"/>
                <a:cs typeface="Arial" charset="0"/>
              </a:rPr>
              <a:t>的 放熱性質</a:t>
            </a:r>
            <a:endParaRPr kumimoji="0" lang="en-US" altLang="zh-TW" sz="3200" b="1" dirty="0">
              <a:solidFill>
                <a:srgbClr val="0033CC"/>
              </a:solidFill>
              <a:latin typeface="Arial" charset="0"/>
              <a:cs typeface="Arial" charset="0"/>
            </a:endParaRPr>
          </a:p>
        </p:txBody>
      </p:sp>
      <p:sp>
        <p:nvSpPr>
          <p:cNvPr id="8" name="Rectangle 38"/>
          <p:cNvSpPr>
            <a:spLocks noChangeArrowheads="1"/>
          </p:cNvSpPr>
          <p:nvPr/>
        </p:nvSpPr>
        <p:spPr bwMode="auto">
          <a:xfrm>
            <a:off x="187325" y="979488"/>
            <a:ext cx="871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6100"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所示的簡單實驗裝置，可用作量度氫氯酸與氫氧化鈉溶液的中和作用所涉及的温度變化。</a:t>
            </a:r>
            <a:endParaRPr lang="en-US" altLang="zh-TW" sz="2800">
              <a:latin typeface="Arial" charset="0"/>
            </a:endParaRPr>
          </a:p>
        </p:txBody>
      </p:sp>
      <p:sp>
        <p:nvSpPr>
          <p:cNvPr id="13318" name="Rectangle 8"/>
          <p:cNvSpPr>
            <a:spLocks noChangeArrowheads="1"/>
          </p:cNvSpPr>
          <p:nvPr/>
        </p:nvSpPr>
        <p:spPr bwMode="auto">
          <a:xfrm>
            <a:off x="2727424" y="3029223"/>
            <a:ext cx="12049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rPr>
              <a:t>HCl (aq)</a:t>
            </a:r>
            <a:endParaRPr lang="en-US" altLang="zh-TW" sz="2000">
              <a:latin typeface="Arial" charset="0"/>
              <a:cs typeface="Arial" charset="0"/>
            </a:endParaRPr>
          </a:p>
        </p:txBody>
      </p:sp>
      <p:sp>
        <p:nvSpPr>
          <p:cNvPr id="13319" name="Rectangle 8"/>
          <p:cNvSpPr>
            <a:spLocks noChangeArrowheads="1"/>
          </p:cNvSpPr>
          <p:nvPr/>
        </p:nvSpPr>
        <p:spPr bwMode="auto">
          <a:xfrm>
            <a:off x="5446811" y="3210198"/>
            <a:ext cx="10112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温</a:t>
            </a:r>
            <a:r>
              <a:rPr lang="zh-HK" altLang="en-US" sz="2000"/>
              <a:t>度計</a:t>
            </a:r>
            <a:endParaRPr lang="en-US" altLang="zh-TW" sz="2000">
              <a:latin typeface="Arial" charset="0"/>
              <a:cs typeface="Arial" charset="0"/>
            </a:endParaRPr>
          </a:p>
        </p:txBody>
      </p:sp>
      <p:sp>
        <p:nvSpPr>
          <p:cNvPr id="13320" name="Rectangle 8"/>
          <p:cNvSpPr>
            <a:spLocks noChangeArrowheads="1"/>
          </p:cNvSpPr>
          <p:nvPr/>
        </p:nvSpPr>
        <p:spPr bwMode="auto">
          <a:xfrm>
            <a:off x="5232499" y="5194573"/>
            <a:ext cx="1355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000">
                <a:latin typeface="Arial" charset="0"/>
              </a:rPr>
              <a:t>NaOH(aq)</a:t>
            </a:r>
            <a:endParaRPr lang="en-US" altLang="zh-TW" sz="2000">
              <a:latin typeface="Arial" charset="0"/>
              <a:cs typeface="Arial" charset="0"/>
            </a:endParaRPr>
          </a:p>
        </p:txBody>
      </p:sp>
      <p:sp>
        <p:nvSpPr>
          <p:cNvPr id="13321" name="Rectangle 8"/>
          <p:cNvSpPr>
            <a:spLocks noChangeArrowheads="1"/>
          </p:cNvSpPr>
          <p:nvPr/>
        </p:nvSpPr>
        <p:spPr bwMode="auto">
          <a:xfrm>
            <a:off x="5205511" y="5764485"/>
            <a:ext cx="7461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燒杯</a:t>
            </a:r>
            <a:endParaRPr lang="en-US" altLang="zh-TW" sz="2000">
              <a:latin typeface="Arial" charset="0"/>
              <a:cs typeface="Arial" charset="0"/>
            </a:endParaRPr>
          </a:p>
        </p:txBody>
      </p:sp>
      <p:sp>
        <p:nvSpPr>
          <p:cNvPr id="13322" name="Rectangle 8"/>
          <p:cNvSpPr>
            <a:spLocks noChangeArrowheads="1"/>
          </p:cNvSpPr>
          <p:nvPr/>
        </p:nvSpPr>
        <p:spPr bwMode="auto">
          <a:xfrm>
            <a:off x="5191224" y="6272485"/>
            <a:ext cx="730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空氣</a:t>
            </a:r>
            <a:endParaRPr lang="en-US" altLang="zh-TW" sz="2000">
              <a:latin typeface="Arial" charset="0"/>
              <a:cs typeface="Arial" charset="0"/>
            </a:endParaRPr>
          </a:p>
        </p:txBody>
      </p:sp>
      <p:sp>
        <p:nvSpPr>
          <p:cNvPr id="13323" name="Rectangle 8"/>
          <p:cNvSpPr>
            <a:spLocks noChangeArrowheads="1"/>
          </p:cNvSpPr>
          <p:nvPr/>
        </p:nvSpPr>
        <p:spPr bwMode="auto">
          <a:xfrm>
            <a:off x="5254724" y="4492898"/>
            <a:ext cx="13335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發泡膠杯</a:t>
            </a:r>
            <a:endParaRPr lang="en-US" altLang="zh-TW" sz="2000">
              <a:latin typeface="Arial" charset="0"/>
              <a:cs typeface="Arial" charset="0"/>
            </a:endParaRPr>
          </a:p>
        </p:txBody>
      </p:sp>
      <p:sp>
        <p:nvSpPr>
          <p:cNvPr id="12" name="文字方塊 19"/>
          <p:cNvSpPr txBox="1">
            <a:spLocks noChangeArrowheads="1"/>
          </p:cNvSpPr>
          <p:nvPr/>
        </p:nvSpPr>
        <p:spPr bwMode="auto">
          <a:xfrm>
            <a:off x="801688" y="1985963"/>
            <a:ext cx="57546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a:solidFill>
                  <a:srgbClr val="3399FF"/>
                </a:solidFill>
                <a:latin typeface="Arial" charset="0"/>
                <a:ea typeface="Arial Unicode MS" pitchFamily="34" charset="-120"/>
                <a:cs typeface="Arial" charset="0"/>
              </a:rPr>
              <a:t>H</a:t>
            </a:r>
            <a:r>
              <a:rPr lang="en-US" altLang="zh-HK" sz="2400" baseline="30000">
                <a:solidFill>
                  <a:srgbClr val="3399FF"/>
                </a:solidFill>
                <a:latin typeface="Arial" charset="0"/>
                <a:ea typeface="Arial Unicode MS" pitchFamily="34" charset="-120"/>
                <a:cs typeface="Arial" charset="0"/>
              </a:rPr>
              <a:t>+</a:t>
            </a:r>
            <a:r>
              <a:rPr lang="en-US" altLang="zh-HK" sz="2400">
                <a:solidFill>
                  <a:srgbClr val="3399FF"/>
                </a:solidFill>
                <a:latin typeface="Arial" charset="0"/>
                <a:ea typeface="Arial Unicode MS" pitchFamily="34" charset="-120"/>
                <a:cs typeface="Arial" charset="0"/>
              </a:rPr>
              <a:t>(aq) + OH</a:t>
            </a:r>
            <a:r>
              <a:rPr lang="en-US" altLang="zh-HK" sz="2400" baseline="30000">
                <a:solidFill>
                  <a:srgbClr val="3399FF"/>
                </a:solidFill>
                <a:latin typeface="Arial" charset="0"/>
                <a:ea typeface="Arial Unicode MS" pitchFamily="34" charset="-120"/>
                <a:cs typeface="Arial" charset="0"/>
              </a:rPr>
              <a:t>–</a:t>
            </a:r>
            <a:r>
              <a:rPr lang="en-US" altLang="zh-HK" sz="2400">
                <a:solidFill>
                  <a:srgbClr val="3399FF"/>
                </a:solidFill>
                <a:latin typeface="Arial" charset="0"/>
                <a:ea typeface="Arial Unicode MS" pitchFamily="34" charset="-120"/>
                <a:cs typeface="Arial" charset="0"/>
              </a:rPr>
              <a:t>(aq) </a:t>
            </a:r>
            <a:r>
              <a:rPr lang="en-US" altLang="zh-HK" sz="2400">
                <a:solidFill>
                  <a:srgbClr val="3399FF"/>
                </a:solidFill>
                <a:latin typeface="Arial" charset="0"/>
                <a:ea typeface="Arial Unicode MS" pitchFamily="34" charset="-120"/>
                <a:cs typeface="Arial" charset="0"/>
                <a:sym typeface="Symbol" pitchFamily="18" charset="2"/>
              </a:rPr>
              <a:t></a:t>
            </a:r>
            <a:r>
              <a:rPr lang="en-US" altLang="zh-HK" sz="2400">
                <a:solidFill>
                  <a:srgbClr val="3399FF"/>
                </a:solidFill>
                <a:latin typeface="Arial" charset="0"/>
                <a:ea typeface="Arial Unicode MS" pitchFamily="34" charset="-120"/>
                <a:cs typeface="Arial" charset="0"/>
              </a:rPr>
              <a:t> H</a:t>
            </a:r>
            <a:r>
              <a:rPr lang="en-US" altLang="zh-HK" sz="2400" baseline="-25000">
                <a:solidFill>
                  <a:srgbClr val="3399FF"/>
                </a:solidFill>
                <a:latin typeface="Arial" charset="0"/>
                <a:ea typeface="Arial Unicode MS" pitchFamily="34" charset="-120"/>
                <a:cs typeface="Arial" charset="0"/>
              </a:rPr>
              <a:t>2</a:t>
            </a:r>
            <a:r>
              <a:rPr lang="en-US" altLang="zh-HK" sz="2400">
                <a:solidFill>
                  <a:srgbClr val="3399FF"/>
                </a:solidFill>
                <a:latin typeface="Arial" charset="0"/>
                <a:ea typeface="Arial Unicode MS" pitchFamily="34" charset="-120"/>
                <a:cs typeface="Arial" charset="0"/>
              </a:rPr>
              <a:t>O(l)      </a:t>
            </a:r>
            <a:r>
              <a:rPr lang="zh-TW" altLang="en-US" sz="2400">
                <a:solidFill>
                  <a:srgbClr val="3399FF"/>
                </a:solidFill>
                <a:latin typeface="Arial" charset="0"/>
                <a:ea typeface="Arial Unicode MS" pitchFamily="34" charset="-120"/>
                <a:cs typeface="Arial" charset="0"/>
              </a:rPr>
              <a:t>放熱反應</a:t>
            </a:r>
            <a:r>
              <a:rPr lang="en-US" altLang="zh-HK" sz="2400">
                <a:solidFill>
                  <a:srgbClr val="3399FF"/>
                </a:solidFill>
                <a:latin typeface="Arial" charset="0"/>
                <a:ea typeface="Arial Unicode MS" pitchFamily="34" charset="-120"/>
                <a:cs typeface="Arial" charset="0"/>
              </a:rPr>
              <a:t>  </a:t>
            </a:r>
            <a:endParaRPr lang="zh-HK" altLang="en-US" sz="2400">
              <a:solidFill>
                <a:srgbClr val="3399FF"/>
              </a:solidFill>
              <a:latin typeface="Arial" charset="0"/>
              <a:ea typeface="Arial Unicode MS" pitchFamily="34" charset="-120"/>
              <a:cs typeface="Arial" charset="0"/>
            </a:endParaRPr>
          </a:p>
        </p:txBody>
      </p:sp>
    </p:spTree>
    <p:extLst>
      <p:ext uri="{BB962C8B-B14F-4D97-AF65-F5344CB8AC3E}">
        <p14:creationId xmlns:p14="http://schemas.microsoft.com/office/powerpoint/2010/main" val="3417180066"/>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38"/>
          <p:cNvSpPr>
            <a:spLocks noChangeArrowheads="1"/>
          </p:cNvSpPr>
          <p:nvPr/>
        </p:nvSpPr>
        <p:spPr bwMode="auto">
          <a:xfrm>
            <a:off x="1484337" y="1166043"/>
            <a:ext cx="58959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中和作用進行時，</a:t>
            </a:r>
            <a:r>
              <a:rPr lang="zh-TW" altLang="en-US" sz="3200" b="1">
                <a:solidFill>
                  <a:srgbClr val="3399FF"/>
                </a:solidFill>
              </a:rPr>
              <a:t>温度會上升</a:t>
            </a:r>
            <a:r>
              <a:rPr lang="zh-TW" altLang="en-US" sz="2800"/>
              <a:t>。</a:t>
            </a:r>
            <a:endParaRPr lang="en-US" altLang="zh-TW" sz="2800">
              <a:latin typeface="Arial" charset="0"/>
            </a:endParaRPr>
          </a:p>
        </p:txBody>
      </p:sp>
      <p:sp>
        <p:nvSpPr>
          <p:cNvPr id="15" name="Rectangle 38"/>
          <p:cNvSpPr>
            <a:spLocks noChangeArrowheads="1"/>
          </p:cNvSpPr>
          <p:nvPr/>
        </p:nvSpPr>
        <p:spPr bwMode="auto">
          <a:xfrm>
            <a:off x="1487512" y="1888356"/>
            <a:ext cx="5772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所有中和作用均會 </a:t>
            </a:r>
            <a:r>
              <a:rPr lang="zh-TW" altLang="en-US" sz="3200" b="1">
                <a:solidFill>
                  <a:srgbClr val="3399FF"/>
                </a:solidFill>
              </a:rPr>
              <a:t>釋出熱</a:t>
            </a:r>
            <a:r>
              <a:rPr lang="zh-HK" altLang="en-US" sz="3200" b="1">
                <a:solidFill>
                  <a:srgbClr val="3399FF"/>
                </a:solidFill>
              </a:rPr>
              <a:t>能</a:t>
            </a:r>
            <a:r>
              <a:rPr lang="zh-HK" altLang="en-US" sz="2800"/>
              <a:t>。</a:t>
            </a:r>
            <a:endParaRPr lang="en-US" altLang="zh-TW" sz="2800">
              <a:latin typeface="Arial" charset="0"/>
            </a:endParaRPr>
          </a:p>
        </p:txBody>
      </p:sp>
      <p:grpSp>
        <p:nvGrpSpPr>
          <p:cNvPr id="2" name="Group 16"/>
          <p:cNvGrpSpPr>
            <a:grpSpLocks/>
          </p:cNvGrpSpPr>
          <p:nvPr/>
        </p:nvGrpSpPr>
        <p:grpSpPr bwMode="auto">
          <a:xfrm>
            <a:off x="1619672" y="3167881"/>
            <a:ext cx="5830888" cy="765175"/>
            <a:chOff x="158" y="663"/>
            <a:chExt cx="4188" cy="3620"/>
          </a:xfrm>
        </p:grpSpPr>
        <p:sp>
          <p:nvSpPr>
            <p:cNvPr id="20507" name="AutoShape 17"/>
            <p:cNvSpPr>
              <a:spLocks noChangeArrowheads="1"/>
            </p:cNvSpPr>
            <p:nvPr/>
          </p:nvSpPr>
          <p:spPr bwMode="auto">
            <a:xfrm>
              <a:off x="158" y="663"/>
              <a:ext cx="4102" cy="362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20508" name="Text Box 18"/>
            <p:cNvSpPr txBox="1">
              <a:spLocks noChangeArrowheads="1"/>
            </p:cNvSpPr>
            <p:nvPr/>
          </p:nvSpPr>
          <p:spPr bwMode="auto">
            <a:xfrm>
              <a:off x="244" y="1234"/>
              <a:ext cx="4102" cy="2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800" b="1">
                  <a:latin typeface="Arial" charset="0"/>
                  <a:cs typeface="Arial" charset="0"/>
                </a:rPr>
                <a:t>中和作用</a:t>
              </a:r>
              <a:r>
                <a:rPr lang="zh-TW" altLang="en-US" sz="2800">
                  <a:latin typeface="Arial" charset="0"/>
                  <a:cs typeface="Arial" charset="0"/>
                </a:rPr>
                <a:t>是 </a:t>
              </a:r>
              <a:r>
                <a:rPr lang="zh-TW" altLang="en-US" sz="2800" u="sng">
                  <a:solidFill>
                    <a:srgbClr val="FF0000"/>
                  </a:solidFill>
                  <a:latin typeface="Arial" charset="0"/>
                  <a:cs typeface="Arial" charset="0"/>
                </a:rPr>
                <a:t> </a:t>
              </a:r>
              <a:r>
                <a:rPr lang="zh-TW" altLang="en-US" sz="3200" b="1" u="sng">
                  <a:solidFill>
                    <a:srgbClr val="FF0000"/>
                  </a:solidFill>
                </a:rPr>
                <a:t>放熱 </a:t>
              </a:r>
              <a:r>
                <a:rPr lang="en-US" altLang="zh-TW" sz="2800">
                  <a:latin typeface="Arial" charset="0"/>
                  <a:cs typeface="Arial" charset="0"/>
                </a:rPr>
                <a:t> </a:t>
              </a:r>
              <a:r>
                <a:rPr lang="zh-TW" altLang="en-US" sz="2800">
                  <a:latin typeface="Arial" charset="0"/>
                  <a:cs typeface="Arial" charset="0"/>
                </a:rPr>
                <a:t>反應。</a:t>
              </a:r>
              <a:endParaRPr lang="en-US" altLang="zh-TW" sz="2800">
                <a:latin typeface="Arial" charset="0"/>
                <a:cs typeface="Arial" charset="0"/>
              </a:endParaRPr>
            </a:p>
          </p:txBody>
        </p:sp>
      </p:grpSp>
    </p:spTree>
    <p:extLst>
      <p:ext uri="{BB962C8B-B14F-4D97-AF65-F5344CB8AC3E}">
        <p14:creationId xmlns:p14="http://schemas.microsoft.com/office/powerpoint/2010/main" val="100928994"/>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5"/>
          <p:cNvSpPr>
            <a:spLocks noChangeArrowheads="1"/>
          </p:cNvSpPr>
          <p:nvPr/>
        </p:nvSpPr>
        <p:spPr bwMode="auto">
          <a:xfrm>
            <a:off x="603448" y="443558"/>
            <a:ext cx="28892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0113" indent="-900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200" b="1" dirty="0" smtClean="0">
                <a:solidFill>
                  <a:srgbClr val="0033CC"/>
                </a:solidFill>
                <a:latin typeface="Arial" charset="0"/>
                <a:cs typeface="Arial" charset="0"/>
              </a:rPr>
              <a:t>鹽</a:t>
            </a:r>
            <a:r>
              <a:rPr kumimoji="0" lang="zh-HK" altLang="en-US" sz="3200" b="1" dirty="0">
                <a:solidFill>
                  <a:srgbClr val="0033CC"/>
                </a:solidFill>
                <a:latin typeface="Arial" charset="0"/>
                <a:cs typeface="Arial" charset="0"/>
              </a:rPr>
              <a:t>的製備</a:t>
            </a:r>
            <a:endParaRPr kumimoji="0" lang="en-US" altLang="zh-TW" sz="3200" b="1" dirty="0">
              <a:solidFill>
                <a:srgbClr val="0033CC"/>
              </a:solidFill>
              <a:latin typeface="Arial" charset="0"/>
              <a:cs typeface="Arial" charset="0"/>
            </a:endParaRPr>
          </a:p>
        </p:txBody>
      </p:sp>
      <p:sp>
        <p:nvSpPr>
          <p:cNvPr id="20483" name="Rectangle 6"/>
          <p:cNvSpPr>
            <a:spLocks noChangeArrowheads="1"/>
          </p:cNvSpPr>
          <p:nvPr/>
        </p:nvSpPr>
        <p:spPr bwMode="auto">
          <a:xfrm>
            <a:off x="666948" y="1495698"/>
            <a:ext cx="3548062"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100" b="1">
                <a:solidFill>
                  <a:srgbClr val="CC0000"/>
                </a:solidFill>
                <a:cs typeface="Arial" charset="0"/>
              </a:rPr>
              <a:t>製備鹽的一般方法</a:t>
            </a:r>
            <a:endParaRPr kumimoji="0" lang="en-US" altLang="zh-TW" sz="3100" b="1">
              <a:solidFill>
                <a:srgbClr val="CC0000"/>
              </a:solidFill>
              <a:cs typeface="Arial" charset="0"/>
            </a:endParaRPr>
          </a:p>
        </p:txBody>
      </p:sp>
      <p:graphicFrame>
        <p:nvGraphicFramePr>
          <p:cNvPr id="6" name="表格 5"/>
          <p:cNvGraphicFramePr>
            <a:graphicFrameLocks noGrp="1"/>
          </p:cNvGraphicFramePr>
          <p:nvPr/>
        </p:nvGraphicFramePr>
        <p:xfrm>
          <a:off x="303213" y="3186113"/>
          <a:ext cx="8358187" cy="1952625"/>
        </p:xfrm>
        <a:graphic>
          <a:graphicData uri="http://schemas.openxmlformats.org/drawingml/2006/table">
            <a:tbl>
              <a:tblPr/>
              <a:tblGrid>
                <a:gridCol w="3127375">
                  <a:extLst>
                    <a:ext uri="{9D8B030D-6E8A-4147-A177-3AD203B41FA5}">
                      <a16:colId xmlns:a16="http://schemas.microsoft.com/office/drawing/2014/main" xmlns="" val="20000"/>
                    </a:ext>
                  </a:extLst>
                </a:gridCol>
                <a:gridCol w="1803400">
                  <a:extLst>
                    <a:ext uri="{9D8B030D-6E8A-4147-A177-3AD203B41FA5}">
                      <a16:colId xmlns:a16="http://schemas.microsoft.com/office/drawing/2014/main" xmlns="" val="20001"/>
                    </a:ext>
                  </a:extLst>
                </a:gridCol>
                <a:gridCol w="3427412">
                  <a:extLst>
                    <a:ext uri="{9D8B030D-6E8A-4147-A177-3AD203B41FA5}">
                      <a16:colId xmlns:a16="http://schemas.microsoft.com/office/drawing/2014/main" xmlns="" val="20002"/>
                    </a:ext>
                  </a:extLst>
                </a:gridCol>
              </a:tblGrid>
              <a:tr h="48784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6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鹽</a:t>
                      </a:r>
                    </a:p>
                  </a:txBody>
                  <a:tcPr marL="91444" marR="91444" marT="45741" marB="45741"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6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溶解度</a:t>
                      </a:r>
                    </a:p>
                  </a:txBody>
                  <a:tcPr marL="91444" marR="91444" marT="45741" marB="4574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6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備註</a:t>
                      </a:r>
                    </a:p>
                  </a:txBody>
                  <a:tcPr marL="91444" marR="91444" marT="45741" marB="45741"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extLst>
                  <a:ext uri="{0D108BD9-81ED-4DB2-BD59-A6C34878D82A}">
                    <a16:rowId xmlns:a16="http://schemas.microsoft.com/office/drawing/2014/main" xmlns="" val="10000"/>
                  </a:ext>
                </a:extLst>
              </a:tr>
              <a:tr h="48784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6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4" marR="91444" marT="45741" marB="4574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6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4" marR="91444" marT="45741" marB="4574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rowSpan="3">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6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4" marR="91444" marT="45741" marB="45741"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xmlns="" val="10001"/>
                  </a:ext>
                </a:extLst>
              </a:tr>
              <a:tr h="489099">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6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4" marR="91444" marT="45741" marB="4574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6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4" marR="91444" marT="45741" marB="4574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vMerge="1">
                  <a:txBody>
                    <a:bodyPr/>
                    <a:lstStyle/>
                    <a:p>
                      <a:endParaRPr lang="zh-HK" altLang="en-US"/>
                    </a:p>
                  </a:txBody>
                  <a:tcPr/>
                </a:tc>
                <a:extLst>
                  <a:ext uri="{0D108BD9-81ED-4DB2-BD59-A6C34878D82A}">
                    <a16:rowId xmlns:a16="http://schemas.microsoft.com/office/drawing/2014/main" xmlns="" val="10002"/>
                  </a:ext>
                </a:extLst>
              </a:tr>
              <a:tr h="48784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6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4" marR="91444" marT="45741" marB="4574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6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4" marR="91444" marT="45741" marB="4574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vMerge="1">
                  <a:txBody>
                    <a:bodyPr/>
                    <a:lstStyle/>
                    <a:p>
                      <a:endParaRPr lang="zh-HK" altLang="en-US"/>
                    </a:p>
                  </a:txBody>
                  <a:tcPr/>
                </a:tc>
                <a:extLst>
                  <a:ext uri="{0D108BD9-81ED-4DB2-BD59-A6C34878D82A}">
                    <a16:rowId xmlns:a16="http://schemas.microsoft.com/office/drawing/2014/main" xmlns="" val="10003"/>
                  </a:ext>
                </a:extLst>
              </a:tr>
            </a:tbl>
          </a:graphicData>
        </a:graphic>
      </p:graphicFrame>
      <p:sp>
        <p:nvSpPr>
          <p:cNvPr id="8" name="Rectangle 38"/>
          <p:cNvSpPr>
            <a:spLocks noChangeArrowheads="1"/>
          </p:cNvSpPr>
          <p:nvPr/>
        </p:nvSpPr>
        <p:spPr bwMode="auto">
          <a:xfrm>
            <a:off x="666948" y="2189808"/>
            <a:ext cx="7937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製備鹽的方法取決於所製的鹽是否溶於水中。 </a:t>
            </a:r>
            <a:endParaRPr lang="en-US" altLang="zh-TW" sz="2800">
              <a:latin typeface="Arial" charset="0"/>
            </a:endParaRPr>
          </a:p>
        </p:txBody>
      </p:sp>
      <p:sp>
        <p:nvSpPr>
          <p:cNvPr id="20509" name="Rectangle 29"/>
          <p:cNvSpPr>
            <a:spLocks noChangeArrowheads="1"/>
          </p:cNvSpPr>
          <p:nvPr/>
        </p:nvSpPr>
        <p:spPr bwMode="auto">
          <a:xfrm>
            <a:off x="303213" y="3670300"/>
            <a:ext cx="31527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600" b="1">
                <a:solidFill>
                  <a:srgbClr val="000000"/>
                </a:solidFill>
              </a:rPr>
              <a:t>所有 </a:t>
            </a:r>
            <a:r>
              <a:rPr kumimoji="0" lang="zh-TW" altLang="en-US" sz="2600" b="1">
                <a:solidFill>
                  <a:srgbClr val="FF0000"/>
                </a:solidFill>
              </a:rPr>
              <a:t>鉀</a:t>
            </a:r>
            <a:r>
              <a:rPr kumimoji="0" lang="zh-TW" altLang="en-US" sz="2600" b="1">
                <a:solidFill>
                  <a:srgbClr val="000000"/>
                </a:solidFill>
              </a:rPr>
              <a:t>、</a:t>
            </a:r>
            <a:r>
              <a:rPr kumimoji="0" lang="zh-TW" altLang="en-US" sz="2600" b="1">
                <a:solidFill>
                  <a:srgbClr val="FF0000"/>
                </a:solidFill>
              </a:rPr>
              <a:t>鈉 </a:t>
            </a:r>
            <a:r>
              <a:rPr kumimoji="0" lang="zh-TW" altLang="en-US" sz="2600" b="1">
                <a:solidFill>
                  <a:srgbClr val="000000"/>
                </a:solidFill>
              </a:rPr>
              <a:t>和 </a:t>
            </a:r>
            <a:r>
              <a:rPr kumimoji="0" lang="zh-TW" altLang="en-US" sz="2600" b="1">
                <a:solidFill>
                  <a:srgbClr val="FF0000"/>
                </a:solidFill>
              </a:rPr>
              <a:t>銨 </a:t>
            </a:r>
            <a:r>
              <a:rPr kumimoji="0" lang="zh-TW" altLang="en-US" sz="2600" b="1">
                <a:solidFill>
                  <a:srgbClr val="000000"/>
                </a:solidFill>
              </a:rPr>
              <a:t>鹽</a:t>
            </a:r>
          </a:p>
        </p:txBody>
      </p:sp>
      <p:sp>
        <p:nvSpPr>
          <p:cNvPr id="20510" name="Rectangle 30"/>
          <p:cNvSpPr>
            <a:spLocks noChangeArrowheads="1"/>
          </p:cNvSpPr>
          <p:nvPr/>
        </p:nvSpPr>
        <p:spPr bwMode="auto">
          <a:xfrm>
            <a:off x="303213" y="4151313"/>
            <a:ext cx="192722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b="1">
                <a:solidFill>
                  <a:srgbClr val="000000"/>
                </a:solidFill>
              </a:rPr>
              <a:t>所有 </a:t>
            </a:r>
            <a:r>
              <a:rPr kumimoji="0" lang="zh-HK" altLang="en-US" sz="2600" b="1">
                <a:solidFill>
                  <a:srgbClr val="FF0000"/>
                </a:solidFill>
              </a:rPr>
              <a:t>硝酸</a:t>
            </a:r>
            <a:r>
              <a:rPr kumimoji="0" lang="zh-TW" altLang="en-US" sz="2600" b="1">
                <a:solidFill>
                  <a:srgbClr val="FF0000"/>
                </a:solidFill>
              </a:rPr>
              <a:t>鹽</a:t>
            </a:r>
          </a:p>
        </p:txBody>
      </p:sp>
      <p:sp>
        <p:nvSpPr>
          <p:cNvPr id="20511" name="Rectangle 31"/>
          <p:cNvSpPr>
            <a:spLocks noChangeArrowheads="1"/>
          </p:cNvSpPr>
          <p:nvPr/>
        </p:nvSpPr>
        <p:spPr bwMode="auto">
          <a:xfrm>
            <a:off x="303213" y="4632325"/>
            <a:ext cx="22606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b="1">
                <a:solidFill>
                  <a:srgbClr val="000000"/>
                </a:solidFill>
              </a:rPr>
              <a:t>所有 </a:t>
            </a:r>
            <a:r>
              <a:rPr kumimoji="0" lang="zh-HK" altLang="en-US" sz="2600" b="1">
                <a:solidFill>
                  <a:srgbClr val="FF0000"/>
                </a:solidFill>
              </a:rPr>
              <a:t>碳酸氫</a:t>
            </a:r>
            <a:r>
              <a:rPr kumimoji="0" lang="zh-TW" altLang="en-US" sz="2600" b="1">
                <a:solidFill>
                  <a:srgbClr val="FF0000"/>
                </a:solidFill>
              </a:rPr>
              <a:t>鹽</a:t>
            </a:r>
          </a:p>
        </p:txBody>
      </p:sp>
      <p:sp>
        <p:nvSpPr>
          <p:cNvPr id="20512" name="Rectangle 32"/>
          <p:cNvSpPr>
            <a:spLocks noChangeArrowheads="1"/>
          </p:cNvSpPr>
          <p:nvPr/>
        </p:nvSpPr>
        <p:spPr bwMode="auto">
          <a:xfrm>
            <a:off x="3608388" y="3670300"/>
            <a:ext cx="15049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a:solidFill>
                  <a:srgbClr val="000000"/>
                </a:solidFill>
              </a:rPr>
              <a:t>可溶於水</a:t>
            </a:r>
            <a:endParaRPr kumimoji="0" lang="zh-TW" altLang="en-US" sz="2600">
              <a:solidFill>
                <a:srgbClr val="000000"/>
              </a:solidFill>
            </a:endParaRPr>
          </a:p>
        </p:txBody>
      </p:sp>
      <p:sp>
        <p:nvSpPr>
          <p:cNvPr id="20513" name="Rectangle 33"/>
          <p:cNvSpPr>
            <a:spLocks noChangeArrowheads="1"/>
          </p:cNvSpPr>
          <p:nvPr/>
        </p:nvSpPr>
        <p:spPr bwMode="auto">
          <a:xfrm>
            <a:off x="3609975" y="4143375"/>
            <a:ext cx="15049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a:solidFill>
                  <a:srgbClr val="000000"/>
                </a:solidFill>
              </a:rPr>
              <a:t>可溶於水</a:t>
            </a:r>
            <a:endParaRPr kumimoji="0" lang="zh-TW" altLang="en-US" sz="2600">
              <a:solidFill>
                <a:srgbClr val="000000"/>
              </a:solidFill>
            </a:endParaRPr>
          </a:p>
        </p:txBody>
      </p:sp>
      <p:sp>
        <p:nvSpPr>
          <p:cNvPr id="20514" name="Rectangle 34"/>
          <p:cNvSpPr>
            <a:spLocks noChangeArrowheads="1"/>
          </p:cNvSpPr>
          <p:nvPr/>
        </p:nvSpPr>
        <p:spPr bwMode="auto">
          <a:xfrm>
            <a:off x="3609975" y="4624388"/>
            <a:ext cx="15049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a:solidFill>
                  <a:srgbClr val="000000"/>
                </a:solidFill>
              </a:rPr>
              <a:t>可溶於水</a:t>
            </a:r>
            <a:endParaRPr kumimoji="0" lang="zh-TW" altLang="en-US" sz="2600">
              <a:solidFill>
                <a:srgbClr val="000000"/>
              </a:solidFill>
            </a:endParaRPr>
          </a:p>
        </p:txBody>
      </p:sp>
    </p:spTree>
    <p:extLst>
      <p:ext uri="{BB962C8B-B14F-4D97-AF65-F5344CB8AC3E}">
        <p14:creationId xmlns:p14="http://schemas.microsoft.com/office/powerpoint/2010/main" val="2025001384"/>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553" name="Group 49"/>
          <p:cNvGraphicFramePr>
            <a:graphicFrameLocks noGrp="1"/>
          </p:cNvGraphicFramePr>
          <p:nvPr>
            <p:extLst>
              <p:ext uri="{D42A27DB-BD31-4B8C-83A1-F6EECF244321}">
                <p14:modId xmlns:p14="http://schemas.microsoft.com/office/powerpoint/2010/main" val="1819812746"/>
              </p:ext>
            </p:extLst>
          </p:nvPr>
        </p:nvGraphicFramePr>
        <p:xfrm>
          <a:off x="182563" y="448593"/>
          <a:ext cx="8778875" cy="5500687"/>
        </p:xfrm>
        <a:graphic>
          <a:graphicData uri="http://schemas.openxmlformats.org/drawingml/2006/table">
            <a:tbl>
              <a:tblPr/>
              <a:tblGrid>
                <a:gridCol w="2525712">
                  <a:extLst>
                    <a:ext uri="{9D8B030D-6E8A-4147-A177-3AD203B41FA5}">
                      <a16:colId xmlns:a16="http://schemas.microsoft.com/office/drawing/2014/main" xmlns="" val="20000"/>
                    </a:ext>
                  </a:extLst>
                </a:gridCol>
                <a:gridCol w="1443038">
                  <a:extLst>
                    <a:ext uri="{9D8B030D-6E8A-4147-A177-3AD203B41FA5}">
                      <a16:colId xmlns:a16="http://schemas.microsoft.com/office/drawing/2014/main" xmlns="" val="20001"/>
                    </a:ext>
                  </a:extLst>
                </a:gridCol>
                <a:gridCol w="4810125">
                  <a:extLst>
                    <a:ext uri="{9D8B030D-6E8A-4147-A177-3AD203B41FA5}">
                      <a16:colId xmlns:a16="http://schemas.microsoft.com/office/drawing/2014/main" xmlns="" val="20002"/>
                    </a:ext>
                  </a:extLst>
                </a:gridCol>
              </a:tblGrid>
              <a:tr h="48767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6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鹽</a:t>
                      </a:r>
                    </a:p>
                  </a:txBody>
                  <a:tcPr marL="91442" marR="91442" marT="45715" marB="45715"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6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溶解度</a:t>
                      </a:r>
                    </a:p>
                  </a:txBody>
                  <a:tcPr marL="91442" marR="91442" marT="45715" marB="4571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6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備註</a:t>
                      </a:r>
                    </a:p>
                  </a:txBody>
                  <a:tcPr marL="91442" marR="91442" marT="45715" marB="45715"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extLst>
                  <a:ext uri="{0D108BD9-81ED-4DB2-BD59-A6C34878D82A}">
                    <a16:rowId xmlns:a16="http://schemas.microsoft.com/office/drawing/2014/main" xmlns="" val="10000"/>
                  </a:ext>
                </a:extLst>
              </a:tr>
              <a:tr h="1422312">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22" marB="45722"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22" marB="45722"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
                          <a:srgbClr val="3399FF"/>
                        </a:buClr>
                        <a:buSzPct val="130000"/>
                        <a:buFont typeface="Arial" panose="020B0604020202020204" pitchFamily="34" charset="0"/>
                        <a:buChar char="•"/>
                        <a:tabLst/>
                      </a:pP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22" marB="45722"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178582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01" marB="4570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01" marB="4570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01" marB="4570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r h="1804877">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1"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01" marB="4570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01" marB="4570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01" marB="45701"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3"/>
                  </a:ext>
                </a:extLst>
              </a:tr>
            </a:tbl>
          </a:graphicData>
        </a:graphic>
      </p:graphicFrame>
      <p:sp>
        <p:nvSpPr>
          <p:cNvPr id="21534" name="Rectangle 30"/>
          <p:cNvSpPr>
            <a:spLocks noChangeArrowheads="1"/>
          </p:cNvSpPr>
          <p:nvPr/>
        </p:nvSpPr>
        <p:spPr bwMode="auto">
          <a:xfrm>
            <a:off x="303213" y="997868"/>
            <a:ext cx="2344737" cy="128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600" b="1">
                <a:solidFill>
                  <a:srgbClr val="FF0000"/>
                </a:solidFill>
              </a:rPr>
              <a:t>鹵化物</a:t>
            </a:r>
          </a:p>
          <a:p>
            <a:pPr eaLnBrk="1" hangingPunct="1"/>
            <a:r>
              <a:rPr kumimoji="0" lang="en-US" altLang="zh-TW" sz="2600" b="1">
                <a:solidFill>
                  <a:srgbClr val="FF0000"/>
                </a:solidFill>
              </a:rPr>
              <a:t>(</a:t>
            </a:r>
            <a:r>
              <a:rPr kumimoji="0" lang="zh-TW" altLang="en-US" sz="2600" b="1">
                <a:solidFill>
                  <a:srgbClr val="FF0000"/>
                </a:solidFill>
              </a:rPr>
              <a:t>氯化物、溴化</a:t>
            </a:r>
            <a:r>
              <a:rPr kumimoji="0" lang="zh-HK" altLang="en-US" sz="2600" b="1">
                <a:solidFill>
                  <a:srgbClr val="FF0000"/>
                </a:solidFill>
              </a:rPr>
              <a:t>物和碘化物</a:t>
            </a:r>
            <a:r>
              <a:rPr kumimoji="0" lang="en-US" altLang="zh-HK" sz="2600" b="1">
                <a:solidFill>
                  <a:srgbClr val="FF0000"/>
                </a:solidFill>
              </a:rPr>
              <a:t>)</a:t>
            </a:r>
            <a:endParaRPr kumimoji="0" lang="zh-TW" altLang="en-US" sz="2600" b="1">
              <a:solidFill>
                <a:srgbClr val="FF0000"/>
              </a:solidFill>
            </a:endParaRPr>
          </a:p>
        </p:txBody>
      </p:sp>
      <p:sp>
        <p:nvSpPr>
          <p:cNvPr id="21535" name="Rectangle 31"/>
          <p:cNvSpPr>
            <a:spLocks noChangeArrowheads="1"/>
          </p:cNvSpPr>
          <p:nvPr/>
        </p:nvSpPr>
        <p:spPr bwMode="auto">
          <a:xfrm>
            <a:off x="2708275" y="1318543"/>
            <a:ext cx="15049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a:solidFill>
                  <a:srgbClr val="000000"/>
                </a:solidFill>
              </a:rPr>
              <a:t>可溶於水</a:t>
            </a:r>
            <a:endParaRPr kumimoji="0" lang="zh-TW" altLang="en-US" sz="2600">
              <a:solidFill>
                <a:srgbClr val="000000"/>
              </a:solidFill>
            </a:endParaRPr>
          </a:p>
        </p:txBody>
      </p:sp>
      <p:sp>
        <p:nvSpPr>
          <p:cNvPr id="21536" name="Rectangle 32"/>
          <p:cNvSpPr>
            <a:spLocks noChangeArrowheads="1"/>
          </p:cNvSpPr>
          <p:nvPr/>
        </p:nvSpPr>
        <p:spPr bwMode="auto">
          <a:xfrm>
            <a:off x="2708275" y="2934618"/>
            <a:ext cx="15049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a:solidFill>
                  <a:srgbClr val="000000"/>
                </a:solidFill>
              </a:rPr>
              <a:t>可溶於水</a:t>
            </a:r>
            <a:endParaRPr kumimoji="0" lang="zh-TW" altLang="en-US" sz="2600">
              <a:solidFill>
                <a:srgbClr val="000000"/>
              </a:solidFill>
            </a:endParaRPr>
          </a:p>
        </p:txBody>
      </p:sp>
      <p:sp>
        <p:nvSpPr>
          <p:cNvPr id="21537" name="Rectangle 33"/>
          <p:cNvSpPr>
            <a:spLocks noChangeArrowheads="1"/>
          </p:cNvSpPr>
          <p:nvPr/>
        </p:nvSpPr>
        <p:spPr bwMode="auto">
          <a:xfrm>
            <a:off x="4208463" y="897856"/>
            <a:ext cx="8445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a:solidFill>
                  <a:srgbClr val="000000"/>
                </a:solidFill>
                <a:latin typeface="Arial" charset="0"/>
              </a:rPr>
              <a:t>除了</a:t>
            </a:r>
            <a:endParaRPr kumimoji="0" lang="zh-TW" altLang="en-US" sz="2600">
              <a:solidFill>
                <a:srgbClr val="000000"/>
              </a:solidFill>
              <a:latin typeface="Arial" charset="0"/>
            </a:endParaRPr>
          </a:p>
        </p:txBody>
      </p:sp>
      <p:sp>
        <p:nvSpPr>
          <p:cNvPr id="21538" name="Rectangle 34"/>
          <p:cNvSpPr>
            <a:spLocks noChangeArrowheads="1"/>
          </p:cNvSpPr>
          <p:nvPr/>
        </p:nvSpPr>
        <p:spPr bwMode="auto">
          <a:xfrm>
            <a:off x="4175125" y="1310606"/>
            <a:ext cx="4540250"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SzPct val="130000"/>
              <a:buFont typeface="Arial" charset="0"/>
              <a:buChar char="•"/>
            </a:pPr>
            <a:r>
              <a:rPr kumimoji="0" lang="zh-HK" altLang="en-US" sz="2800" b="1" u="sng">
                <a:solidFill>
                  <a:srgbClr val="FF0000"/>
                </a:solidFill>
                <a:latin typeface="Arial" charset="0"/>
              </a:rPr>
              <a:t>鹵化銀</a:t>
            </a:r>
            <a:r>
              <a:rPr kumimoji="0" lang="zh-HK" altLang="en-US" sz="2600">
                <a:solidFill>
                  <a:srgbClr val="000000"/>
                </a:solidFill>
                <a:latin typeface="Arial" charset="0"/>
              </a:rPr>
              <a:t> </a:t>
            </a:r>
            <a:r>
              <a:rPr kumimoji="0" lang="en-US" altLang="zh-HK" sz="2600">
                <a:solidFill>
                  <a:srgbClr val="000000"/>
                </a:solidFill>
                <a:latin typeface="Arial" charset="0"/>
              </a:rPr>
              <a:t>(AgCl</a:t>
            </a:r>
            <a:r>
              <a:rPr kumimoji="0" lang="zh-TW" altLang="en-US" sz="2600">
                <a:solidFill>
                  <a:srgbClr val="000000"/>
                </a:solidFill>
                <a:latin typeface="Arial" charset="0"/>
              </a:rPr>
              <a:t>、</a:t>
            </a:r>
            <a:r>
              <a:rPr kumimoji="0" lang="en-US" altLang="zh-HK" sz="2600">
                <a:solidFill>
                  <a:srgbClr val="000000"/>
                </a:solidFill>
                <a:latin typeface="Arial" charset="0"/>
              </a:rPr>
              <a:t>AgBr </a:t>
            </a:r>
            <a:r>
              <a:rPr kumimoji="0" lang="zh-TW" altLang="en-US" sz="2600">
                <a:solidFill>
                  <a:srgbClr val="000000"/>
                </a:solidFill>
                <a:latin typeface="Arial" charset="0"/>
              </a:rPr>
              <a:t>和 </a:t>
            </a:r>
            <a:r>
              <a:rPr kumimoji="0" lang="en-US" altLang="zh-HK" sz="2600">
                <a:solidFill>
                  <a:srgbClr val="000000"/>
                </a:solidFill>
                <a:latin typeface="Arial" charset="0"/>
              </a:rPr>
              <a:t>AgI)</a:t>
            </a:r>
          </a:p>
        </p:txBody>
      </p:sp>
      <p:sp>
        <p:nvSpPr>
          <p:cNvPr id="21541" name="Rectangle 37"/>
          <p:cNvSpPr>
            <a:spLocks noChangeArrowheads="1"/>
          </p:cNvSpPr>
          <p:nvPr/>
        </p:nvSpPr>
        <p:spPr bwMode="auto">
          <a:xfrm>
            <a:off x="4154488" y="1791618"/>
            <a:ext cx="4867275" cy="49212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SzPct val="130000"/>
              <a:buFont typeface="Arial" charset="0"/>
              <a:buChar char="•"/>
            </a:pPr>
            <a:r>
              <a:rPr kumimoji="0" lang="zh-HK" altLang="en-US" sz="2600" b="1" u="sng">
                <a:solidFill>
                  <a:srgbClr val="FF0000"/>
                </a:solidFill>
                <a:latin typeface="Arial" charset="0"/>
              </a:rPr>
              <a:t>鹵化鉛</a:t>
            </a:r>
            <a:r>
              <a:rPr kumimoji="0" lang="en-US" altLang="zh-HK" sz="2600" b="1" u="sng">
                <a:solidFill>
                  <a:srgbClr val="FF0000"/>
                </a:solidFill>
                <a:latin typeface="Arial" charset="0"/>
              </a:rPr>
              <a:t>(II)</a:t>
            </a:r>
            <a:r>
              <a:rPr kumimoji="0" lang="en-US" altLang="zh-HK" sz="2600">
                <a:solidFill>
                  <a:srgbClr val="000000"/>
                </a:solidFill>
                <a:latin typeface="Arial" charset="0"/>
              </a:rPr>
              <a:t>(PbCl</a:t>
            </a:r>
            <a:r>
              <a:rPr kumimoji="0" lang="en-US" altLang="zh-HK" sz="2600" baseline="-25000">
                <a:solidFill>
                  <a:srgbClr val="000000"/>
                </a:solidFill>
                <a:latin typeface="Arial" charset="0"/>
              </a:rPr>
              <a:t>2</a:t>
            </a:r>
            <a:r>
              <a:rPr kumimoji="0" lang="zh-TW" altLang="en-US">
                <a:solidFill>
                  <a:srgbClr val="000000"/>
                </a:solidFill>
                <a:latin typeface="Arial" charset="0"/>
              </a:rPr>
              <a:t>、</a:t>
            </a:r>
            <a:r>
              <a:rPr kumimoji="0" lang="en-US" altLang="zh-HK" sz="2600">
                <a:solidFill>
                  <a:srgbClr val="000000"/>
                </a:solidFill>
                <a:latin typeface="Arial" charset="0"/>
              </a:rPr>
              <a:t>PbBr</a:t>
            </a:r>
            <a:r>
              <a:rPr kumimoji="0" lang="en-US" altLang="zh-HK" sz="2600" baseline="-25000">
                <a:solidFill>
                  <a:srgbClr val="000000"/>
                </a:solidFill>
                <a:latin typeface="Arial" charset="0"/>
              </a:rPr>
              <a:t>2</a:t>
            </a:r>
            <a:r>
              <a:rPr kumimoji="0" lang="zh-TW" altLang="en-US" sz="2600">
                <a:solidFill>
                  <a:srgbClr val="000000"/>
                </a:solidFill>
                <a:latin typeface="Arial" charset="0"/>
              </a:rPr>
              <a:t>和</a:t>
            </a:r>
            <a:r>
              <a:rPr kumimoji="0" lang="en-US" altLang="zh-HK" sz="2600">
                <a:solidFill>
                  <a:srgbClr val="000000"/>
                </a:solidFill>
                <a:latin typeface="Arial" charset="0"/>
              </a:rPr>
              <a:t>PbI</a:t>
            </a:r>
            <a:r>
              <a:rPr kumimoji="0" lang="en-US" altLang="zh-HK" sz="2600" baseline="-25000">
                <a:solidFill>
                  <a:srgbClr val="000000"/>
                </a:solidFill>
                <a:latin typeface="Arial" charset="0"/>
              </a:rPr>
              <a:t>2</a:t>
            </a:r>
            <a:r>
              <a:rPr kumimoji="0" lang="en-US" altLang="zh-HK" sz="2600">
                <a:solidFill>
                  <a:srgbClr val="000000"/>
                </a:solidFill>
                <a:latin typeface="Arial" charset="0"/>
              </a:rPr>
              <a:t>)</a:t>
            </a:r>
            <a:endParaRPr kumimoji="0" lang="zh-TW" altLang="en-US" sz="2600">
              <a:solidFill>
                <a:srgbClr val="000000"/>
              </a:solidFill>
              <a:latin typeface="Arial" charset="0"/>
            </a:endParaRPr>
          </a:p>
        </p:txBody>
      </p:sp>
      <p:sp>
        <p:nvSpPr>
          <p:cNvPr id="21543" name="Rectangle 39"/>
          <p:cNvSpPr>
            <a:spLocks noChangeArrowheads="1"/>
          </p:cNvSpPr>
          <p:nvPr/>
        </p:nvSpPr>
        <p:spPr bwMode="auto">
          <a:xfrm>
            <a:off x="330200" y="2966368"/>
            <a:ext cx="11747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b="1">
                <a:solidFill>
                  <a:srgbClr val="FF0000"/>
                </a:solidFill>
              </a:rPr>
              <a:t>硫酸</a:t>
            </a:r>
            <a:r>
              <a:rPr kumimoji="0" lang="zh-TW" altLang="en-US" sz="2600" b="1">
                <a:solidFill>
                  <a:srgbClr val="FF0000"/>
                </a:solidFill>
              </a:rPr>
              <a:t>鹽</a:t>
            </a:r>
            <a:endParaRPr kumimoji="0" lang="en-US" altLang="zh-TW" sz="2600" b="1">
              <a:solidFill>
                <a:srgbClr val="FF0000"/>
              </a:solidFill>
            </a:endParaRPr>
          </a:p>
        </p:txBody>
      </p:sp>
      <p:sp>
        <p:nvSpPr>
          <p:cNvPr id="21544" name="Rectangle 40"/>
          <p:cNvSpPr>
            <a:spLocks noChangeArrowheads="1"/>
          </p:cNvSpPr>
          <p:nvPr/>
        </p:nvSpPr>
        <p:spPr bwMode="auto">
          <a:xfrm>
            <a:off x="4211638" y="2285331"/>
            <a:ext cx="8445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a:solidFill>
                  <a:srgbClr val="000000"/>
                </a:solidFill>
                <a:latin typeface="Arial" charset="0"/>
              </a:rPr>
              <a:t>除了</a:t>
            </a:r>
            <a:endParaRPr kumimoji="0" lang="zh-TW" altLang="en-US" sz="2600">
              <a:solidFill>
                <a:srgbClr val="000000"/>
              </a:solidFill>
              <a:latin typeface="Arial" charset="0"/>
            </a:endParaRPr>
          </a:p>
        </p:txBody>
      </p:sp>
      <p:sp>
        <p:nvSpPr>
          <p:cNvPr id="21546" name="Rectangle 42"/>
          <p:cNvSpPr>
            <a:spLocks noChangeArrowheads="1"/>
          </p:cNvSpPr>
          <p:nvPr/>
        </p:nvSpPr>
        <p:spPr bwMode="auto">
          <a:xfrm>
            <a:off x="4151313" y="2706018"/>
            <a:ext cx="3459162" cy="5222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SzPct val="120000"/>
              <a:buFontTx/>
              <a:buChar char="•"/>
            </a:pPr>
            <a:r>
              <a:rPr kumimoji="0" lang="zh-HK" altLang="en-US" sz="2800" b="1" u="sng">
                <a:solidFill>
                  <a:srgbClr val="FF0000"/>
                </a:solidFill>
              </a:rPr>
              <a:t>硫酸鉛</a:t>
            </a:r>
            <a:r>
              <a:rPr kumimoji="0" lang="en-US" altLang="zh-HK" sz="2800" b="1" u="sng">
                <a:solidFill>
                  <a:srgbClr val="FF0000"/>
                </a:solidFill>
              </a:rPr>
              <a:t>(II) </a:t>
            </a:r>
            <a:r>
              <a:rPr kumimoji="0" lang="en-US" altLang="zh-HK" sz="2600">
                <a:solidFill>
                  <a:srgbClr val="000000"/>
                </a:solidFill>
              </a:rPr>
              <a:t>(PbSO</a:t>
            </a:r>
            <a:r>
              <a:rPr kumimoji="0" lang="en-US" altLang="zh-HK" sz="2600" baseline="-25000">
                <a:solidFill>
                  <a:srgbClr val="000000"/>
                </a:solidFill>
              </a:rPr>
              <a:t>4</a:t>
            </a:r>
            <a:r>
              <a:rPr kumimoji="0" lang="en-US" altLang="zh-HK" sz="2600">
                <a:solidFill>
                  <a:srgbClr val="000000"/>
                </a:solidFill>
              </a:rPr>
              <a:t>)</a:t>
            </a:r>
            <a:endParaRPr kumimoji="0" lang="zh-HK" altLang="en-US" sz="2600">
              <a:solidFill>
                <a:srgbClr val="000000"/>
              </a:solidFill>
            </a:endParaRPr>
          </a:p>
        </p:txBody>
      </p:sp>
      <p:sp>
        <p:nvSpPr>
          <p:cNvPr id="21547" name="Rectangle 43"/>
          <p:cNvSpPr>
            <a:spLocks noChangeArrowheads="1"/>
          </p:cNvSpPr>
          <p:nvPr/>
        </p:nvSpPr>
        <p:spPr bwMode="auto">
          <a:xfrm>
            <a:off x="4146550" y="3628356"/>
            <a:ext cx="4402138" cy="5222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SzPct val="120000"/>
              <a:buFontTx/>
              <a:buChar char="•"/>
            </a:pPr>
            <a:r>
              <a:rPr kumimoji="0" lang="zh-HK" altLang="en-US" sz="2800" b="1" u="sng">
                <a:solidFill>
                  <a:srgbClr val="FF0000"/>
                </a:solidFill>
              </a:rPr>
              <a:t>硫酸鈣</a:t>
            </a:r>
            <a:r>
              <a:rPr kumimoji="0" lang="zh-HK" altLang="en-US" sz="2600">
                <a:solidFill>
                  <a:srgbClr val="000000"/>
                </a:solidFill>
              </a:rPr>
              <a:t> </a:t>
            </a:r>
            <a:r>
              <a:rPr kumimoji="0" lang="en-US" altLang="zh-HK" sz="2600">
                <a:solidFill>
                  <a:srgbClr val="000000"/>
                </a:solidFill>
              </a:rPr>
              <a:t>(CaSO</a:t>
            </a:r>
            <a:r>
              <a:rPr kumimoji="0" lang="en-US" altLang="zh-HK" sz="2600" baseline="-25000">
                <a:solidFill>
                  <a:srgbClr val="000000"/>
                </a:solidFill>
              </a:rPr>
              <a:t>4</a:t>
            </a:r>
            <a:r>
              <a:rPr kumimoji="0" lang="en-US" altLang="zh-TW" sz="2600" baseline="-25000">
                <a:solidFill>
                  <a:srgbClr val="000000"/>
                </a:solidFill>
              </a:rPr>
              <a:t> </a:t>
            </a:r>
            <a:r>
              <a:rPr kumimoji="0" lang="zh-HK" altLang="en-US" sz="2600">
                <a:solidFill>
                  <a:srgbClr val="000000"/>
                </a:solidFill>
              </a:rPr>
              <a:t>只微溶於水</a:t>
            </a:r>
            <a:r>
              <a:rPr kumimoji="0" lang="en-US" altLang="zh-HK" sz="2600">
                <a:solidFill>
                  <a:srgbClr val="000000"/>
                </a:solidFill>
              </a:rPr>
              <a:t>)</a:t>
            </a:r>
            <a:endParaRPr kumimoji="0" lang="zh-HK" altLang="en-US" sz="2600">
              <a:solidFill>
                <a:srgbClr val="000000"/>
              </a:solidFill>
            </a:endParaRPr>
          </a:p>
        </p:txBody>
      </p:sp>
      <p:sp>
        <p:nvSpPr>
          <p:cNvPr id="21548" name="Rectangle 44"/>
          <p:cNvSpPr>
            <a:spLocks noChangeArrowheads="1"/>
          </p:cNvSpPr>
          <p:nvPr/>
        </p:nvSpPr>
        <p:spPr bwMode="auto">
          <a:xfrm>
            <a:off x="4151313" y="3207668"/>
            <a:ext cx="2705100" cy="5222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SzPct val="120000"/>
              <a:buFontTx/>
              <a:buChar char="•"/>
            </a:pPr>
            <a:r>
              <a:rPr kumimoji="0" lang="zh-HK" altLang="en-US" sz="2800" b="1" u="sng">
                <a:solidFill>
                  <a:srgbClr val="FF0000"/>
                </a:solidFill>
              </a:rPr>
              <a:t>硫酸鋇</a:t>
            </a:r>
            <a:r>
              <a:rPr kumimoji="0" lang="zh-HK" altLang="en-US" sz="2600">
                <a:solidFill>
                  <a:srgbClr val="000000"/>
                </a:solidFill>
              </a:rPr>
              <a:t> </a:t>
            </a:r>
            <a:r>
              <a:rPr kumimoji="0" lang="en-US" altLang="zh-HK" sz="2600">
                <a:solidFill>
                  <a:srgbClr val="000000"/>
                </a:solidFill>
              </a:rPr>
              <a:t>(BaSO</a:t>
            </a:r>
            <a:r>
              <a:rPr kumimoji="0" lang="en-US" altLang="zh-HK" sz="2600" baseline="-25000">
                <a:solidFill>
                  <a:srgbClr val="000000"/>
                </a:solidFill>
              </a:rPr>
              <a:t>4</a:t>
            </a:r>
            <a:r>
              <a:rPr kumimoji="0" lang="en-US" altLang="zh-HK" sz="2600">
                <a:solidFill>
                  <a:srgbClr val="000000"/>
                </a:solidFill>
              </a:rPr>
              <a:t>)</a:t>
            </a:r>
          </a:p>
        </p:txBody>
      </p:sp>
      <p:sp>
        <p:nvSpPr>
          <p:cNvPr id="21549" name="Rectangle 45"/>
          <p:cNvSpPr>
            <a:spLocks noChangeArrowheads="1"/>
          </p:cNvSpPr>
          <p:nvPr/>
        </p:nvSpPr>
        <p:spPr bwMode="auto">
          <a:xfrm>
            <a:off x="330200" y="4830093"/>
            <a:ext cx="11747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b="1">
                <a:solidFill>
                  <a:srgbClr val="FF0000"/>
                </a:solidFill>
              </a:rPr>
              <a:t>碳酸</a:t>
            </a:r>
            <a:r>
              <a:rPr kumimoji="0" lang="zh-TW" altLang="en-US" sz="2600" b="1">
                <a:solidFill>
                  <a:srgbClr val="FF0000"/>
                </a:solidFill>
              </a:rPr>
              <a:t>鹽</a:t>
            </a:r>
            <a:endParaRPr kumimoji="0" lang="en-US" altLang="zh-TW" sz="2600" b="1">
              <a:solidFill>
                <a:srgbClr val="FF0000"/>
              </a:solidFill>
            </a:endParaRPr>
          </a:p>
        </p:txBody>
      </p:sp>
      <p:sp>
        <p:nvSpPr>
          <p:cNvPr id="21550" name="Rectangle 46"/>
          <p:cNvSpPr>
            <a:spLocks noChangeArrowheads="1"/>
          </p:cNvSpPr>
          <p:nvPr/>
        </p:nvSpPr>
        <p:spPr bwMode="auto">
          <a:xfrm>
            <a:off x="2706688" y="4677693"/>
            <a:ext cx="15049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a:t>不</a:t>
            </a:r>
            <a:r>
              <a:rPr kumimoji="0" lang="zh-HK" altLang="en-US" sz="2600">
                <a:solidFill>
                  <a:srgbClr val="000000"/>
                </a:solidFill>
              </a:rPr>
              <a:t>溶於水</a:t>
            </a:r>
            <a:endParaRPr kumimoji="0" lang="en-US" altLang="zh-TW" sz="2600">
              <a:solidFill>
                <a:srgbClr val="000000"/>
              </a:solidFill>
            </a:endParaRPr>
          </a:p>
        </p:txBody>
      </p:sp>
      <p:sp>
        <p:nvSpPr>
          <p:cNvPr id="21551" name="Rectangle 47"/>
          <p:cNvSpPr>
            <a:spLocks noChangeArrowheads="1"/>
          </p:cNvSpPr>
          <p:nvPr/>
        </p:nvSpPr>
        <p:spPr bwMode="auto">
          <a:xfrm>
            <a:off x="4151313" y="4485606"/>
            <a:ext cx="2525712" cy="488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SzPct val="120000"/>
              <a:buFontTx/>
              <a:buChar char="•"/>
            </a:pPr>
            <a:r>
              <a:rPr kumimoji="0" lang="zh-HK" altLang="en-US" sz="2600">
                <a:solidFill>
                  <a:srgbClr val="000000"/>
                </a:solidFill>
              </a:rPr>
              <a:t>碳酸鉀 </a:t>
            </a:r>
            <a:r>
              <a:rPr kumimoji="0" lang="en-US" altLang="zh-HK" sz="2600">
                <a:solidFill>
                  <a:srgbClr val="000000"/>
                </a:solidFill>
              </a:rPr>
              <a:t>(K</a:t>
            </a:r>
            <a:r>
              <a:rPr kumimoji="0" lang="en-US" altLang="zh-HK" sz="2600" baseline="-25000">
                <a:solidFill>
                  <a:srgbClr val="000000"/>
                </a:solidFill>
              </a:rPr>
              <a:t>2</a:t>
            </a:r>
            <a:r>
              <a:rPr kumimoji="0" lang="en-US" altLang="zh-HK" sz="2600">
                <a:solidFill>
                  <a:srgbClr val="000000"/>
                </a:solidFill>
              </a:rPr>
              <a:t>CO</a:t>
            </a:r>
            <a:r>
              <a:rPr kumimoji="0" lang="en-US" altLang="zh-HK" sz="2600" baseline="-25000">
                <a:solidFill>
                  <a:srgbClr val="000000"/>
                </a:solidFill>
              </a:rPr>
              <a:t>3</a:t>
            </a:r>
            <a:r>
              <a:rPr kumimoji="0" lang="en-US" altLang="zh-HK" sz="2600">
                <a:solidFill>
                  <a:srgbClr val="000000"/>
                </a:solidFill>
              </a:rPr>
              <a:t>)</a:t>
            </a:r>
          </a:p>
        </p:txBody>
      </p:sp>
      <p:sp>
        <p:nvSpPr>
          <p:cNvPr id="21552" name="Rectangle 48"/>
          <p:cNvSpPr>
            <a:spLocks noChangeArrowheads="1"/>
          </p:cNvSpPr>
          <p:nvPr/>
        </p:nvSpPr>
        <p:spPr bwMode="auto">
          <a:xfrm>
            <a:off x="4211638" y="4077618"/>
            <a:ext cx="8445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a:solidFill>
                  <a:srgbClr val="000000"/>
                </a:solidFill>
                <a:latin typeface="Arial" charset="0"/>
              </a:rPr>
              <a:t>除了</a:t>
            </a:r>
            <a:endParaRPr kumimoji="0" lang="zh-TW" altLang="en-US" sz="2600">
              <a:solidFill>
                <a:srgbClr val="000000"/>
              </a:solidFill>
              <a:latin typeface="Arial" charset="0"/>
            </a:endParaRPr>
          </a:p>
        </p:txBody>
      </p:sp>
      <p:sp>
        <p:nvSpPr>
          <p:cNvPr id="2" name="Rectangle 49"/>
          <p:cNvSpPr>
            <a:spLocks noChangeArrowheads="1"/>
          </p:cNvSpPr>
          <p:nvPr/>
        </p:nvSpPr>
        <p:spPr bwMode="auto">
          <a:xfrm>
            <a:off x="4151313" y="4918993"/>
            <a:ext cx="2705100" cy="488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SzPct val="120000"/>
              <a:buFontTx/>
              <a:buChar char="•"/>
            </a:pPr>
            <a:r>
              <a:rPr kumimoji="0" lang="zh-HK" altLang="en-US" sz="2600">
                <a:solidFill>
                  <a:srgbClr val="000000"/>
                </a:solidFill>
              </a:rPr>
              <a:t>碳酸鈉 </a:t>
            </a:r>
            <a:r>
              <a:rPr kumimoji="0" lang="en-US" altLang="zh-HK" sz="2600">
                <a:solidFill>
                  <a:srgbClr val="000000"/>
                </a:solidFill>
              </a:rPr>
              <a:t>(Na</a:t>
            </a:r>
            <a:r>
              <a:rPr kumimoji="0" lang="en-US" altLang="zh-TW" sz="2600" baseline="-25000">
                <a:solidFill>
                  <a:srgbClr val="000000"/>
                </a:solidFill>
              </a:rPr>
              <a:t>2</a:t>
            </a:r>
            <a:r>
              <a:rPr kumimoji="0" lang="en-US" altLang="zh-HK" sz="2600">
                <a:solidFill>
                  <a:srgbClr val="000000"/>
                </a:solidFill>
              </a:rPr>
              <a:t>CO</a:t>
            </a:r>
            <a:r>
              <a:rPr kumimoji="0" lang="en-US" altLang="zh-TW" sz="2600" baseline="-25000">
                <a:solidFill>
                  <a:srgbClr val="000000"/>
                </a:solidFill>
              </a:rPr>
              <a:t>3</a:t>
            </a:r>
            <a:r>
              <a:rPr kumimoji="0" lang="en-US" altLang="zh-HK" sz="1000" baseline="-25000">
                <a:solidFill>
                  <a:srgbClr val="000000"/>
                </a:solidFill>
              </a:rPr>
              <a:t>3</a:t>
            </a:r>
            <a:r>
              <a:rPr kumimoji="0" lang="en-US" altLang="zh-HK" sz="2600">
                <a:solidFill>
                  <a:srgbClr val="000000"/>
                </a:solidFill>
              </a:rPr>
              <a:t>)</a:t>
            </a:r>
          </a:p>
        </p:txBody>
      </p:sp>
      <p:sp>
        <p:nvSpPr>
          <p:cNvPr id="21557" name="Rectangle 53"/>
          <p:cNvSpPr>
            <a:spLocks noChangeArrowheads="1"/>
          </p:cNvSpPr>
          <p:nvPr/>
        </p:nvSpPr>
        <p:spPr bwMode="auto">
          <a:xfrm>
            <a:off x="4151313" y="5400006"/>
            <a:ext cx="3067050" cy="488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SzPct val="120000"/>
              <a:buFontTx/>
              <a:buChar char="•"/>
            </a:pPr>
            <a:r>
              <a:rPr kumimoji="0" lang="zh-HK" altLang="en-US" sz="2600">
                <a:solidFill>
                  <a:srgbClr val="000000"/>
                </a:solidFill>
              </a:rPr>
              <a:t>碳酸銨 </a:t>
            </a:r>
            <a:r>
              <a:rPr kumimoji="0" lang="en-US" altLang="zh-HK" sz="2600">
                <a:solidFill>
                  <a:srgbClr val="000000"/>
                </a:solidFill>
              </a:rPr>
              <a:t>((NH</a:t>
            </a:r>
            <a:r>
              <a:rPr kumimoji="0" lang="en-US" altLang="zh-HK" sz="2600" baseline="-25000">
                <a:solidFill>
                  <a:srgbClr val="000000"/>
                </a:solidFill>
              </a:rPr>
              <a:t>4</a:t>
            </a:r>
            <a:r>
              <a:rPr kumimoji="0" lang="en-US" altLang="zh-HK" sz="2600">
                <a:solidFill>
                  <a:srgbClr val="000000"/>
                </a:solidFill>
              </a:rPr>
              <a:t>)</a:t>
            </a:r>
            <a:r>
              <a:rPr kumimoji="0" lang="en-US" altLang="zh-HK" sz="2600" baseline="-25000">
                <a:solidFill>
                  <a:srgbClr val="000000"/>
                </a:solidFill>
              </a:rPr>
              <a:t>2</a:t>
            </a:r>
            <a:r>
              <a:rPr kumimoji="0" lang="en-US" altLang="zh-HK" sz="2600">
                <a:solidFill>
                  <a:srgbClr val="000000"/>
                </a:solidFill>
              </a:rPr>
              <a:t>CO</a:t>
            </a:r>
            <a:r>
              <a:rPr kumimoji="0" lang="en-US" altLang="zh-HK" sz="2600" baseline="-25000">
                <a:solidFill>
                  <a:srgbClr val="000000"/>
                </a:solidFill>
              </a:rPr>
              <a:t>3</a:t>
            </a:r>
            <a:r>
              <a:rPr kumimoji="0" lang="en-US" altLang="zh-HK" sz="2600">
                <a:solidFill>
                  <a:srgbClr val="000000"/>
                </a:solidFill>
              </a:rPr>
              <a:t>)</a:t>
            </a:r>
          </a:p>
        </p:txBody>
      </p:sp>
    </p:spTree>
    <p:extLst>
      <p:ext uri="{BB962C8B-B14F-4D97-AF65-F5344CB8AC3E}">
        <p14:creationId xmlns:p14="http://schemas.microsoft.com/office/powerpoint/2010/main" val="2225296464"/>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40"/>
          <p:cNvSpPr>
            <a:spLocks noChangeArrowheads="1"/>
          </p:cNvSpPr>
          <p:nvPr/>
        </p:nvSpPr>
        <p:spPr bwMode="auto">
          <a:xfrm>
            <a:off x="1133476" y="2924944"/>
            <a:ext cx="6765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en-US" sz="2800" b="1">
                <a:latin typeface="Arial" charset="0"/>
              </a:rPr>
              <a:t>(1)</a:t>
            </a:r>
            <a:r>
              <a:rPr lang="zh-TW" altLang="en-US" sz="2800" b="1">
                <a:latin typeface="Arial" charset="0"/>
              </a:rPr>
              <a:t> </a:t>
            </a:r>
            <a:r>
              <a:rPr lang="zh-TW" altLang="en-US" sz="2800" b="1"/>
              <a:t>使用適當的化學反應來製備鹽</a:t>
            </a:r>
            <a:endParaRPr lang="en-US" altLang="zh-TW" sz="2800" b="1">
              <a:latin typeface="Arial" charset="0"/>
            </a:endParaRPr>
          </a:p>
        </p:txBody>
      </p:sp>
      <p:sp>
        <p:nvSpPr>
          <p:cNvPr id="31747" name="Rectangle 38"/>
          <p:cNvSpPr>
            <a:spLocks noChangeArrowheads="1"/>
          </p:cNvSpPr>
          <p:nvPr/>
        </p:nvSpPr>
        <p:spPr bwMode="auto">
          <a:xfrm>
            <a:off x="484188" y="1412776"/>
            <a:ext cx="5816004"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以下是製備鹽的兩個重要步驟：</a:t>
            </a:r>
            <a:endParaRPr lang="en-US" altLang="zh-TW" sz="2800" dirty="0">
              <a:latin typeface="Arial" charset="0"/>
            </a:endParaRPr>
          </a:p>
        </p:txBody>
      </p:sp>
      <p:sp>
        <p:nvSpPr>
          <p:cNvPr id="6" name="Rectangle 40"/>
          <p:cNvSpPr>
            <a:spLocks noChangeArrowheads="1"/>
          </p:cNvSpPr>
          <p:nvPr/>
        </p:nvSpPr>
        <p:spPr bwMode="auto">
          <a:xfrm>
            <a:off x="1112838" y="3871913"/>
            <a:ext cx="65246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en-US" sz="2800" b="1">
                <a:latin typeface="Arial" charset="0"/>
              </a:rPr>
              <a:t>(2)</a:t>
            </a:r>
            <a:r>
              <a:rPr lang="zh-TW" altLang="en-US" sz="2800" b="1">
                <a:latin typeface="Arial" charset="0"/>
              </a:rPr>
              <a:t> 把鹽從反應混合物中分離和提純</a:t>
            </a:r>
            <a:endParaRPr lang="en-US" altLang="zh-TW" sz="2800" b="1">
              <a:latin typeface="Arial" charset="0"/>
            </a:endParaRPr>
          </a:p>
        </p:txBody>
      </p:sp>
    </p:spTree>
    <p:extLst>
      <p:ext uri="{BB962C8B-B14F-4D97-AF65-F5344CB8AC3E}">
        <p14:creationId xmlns:p14="http://schemas.microsoft.com/office/powerpoint/2010/main" val="167724469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4036" name="直線單箭頭接點 29"/>
          <p:cNvCxnSpPr>
            <a:cxnSpLocks noChangeShapeType="1"/>
          </p:cNvCxnSpPr>
          <p:nvPr/>
        </p:nvCxnSpPr>
        <p:spPr bwMode="auto">
          <a:xfrm flipV="1">
            <a:off x="4665092" y="4032597"/>
            <a:ext cx="0" cy="474662"/>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graphicFrame>
        <p:nvGraphicFramePr>
          <p:cNvPr id="31" name="表格 30"/>
          <p:cNvGraphicFramePr>
            <a:graphicFrameLocks noGrp="1"/>
          </p:cNvGraphicFramePr>
          <p:nvPr>
            <p:extLst>
              <p:ext uri="{D42A27DB-BD31-4B8C-83A1-F6EECF244321}">
                <p14:modId xmlns:p14="http://schemas.microsoft.com/office/powerpoint/2010/main" val="2510878251"/>
              </p:ext>
            </p:extLst>
          </p:nvPr>
        </p:nvGraphicFramePr>
        <p:xfrm>
          <a:off x="605854" y="1775172"/>
          <a:ext cx="8162928" cy="2228850"/>
        </p:xfrm>
        <a:graphic>
          <a:graphicData uri="http://schemas.openxmlformats.org/drawingml/2006/table">
            <a:tbl>
              <a:tblPr firstRow="1" bandRow="1">
                <a:tableStyleId>{5C22544A-7EE6-4342-B048-85BDC9FD1C3A}</a:tableStyleId>
              </a:tblPr>
              <a:tblGrid>
                <a:gridCol w="906992">
                  <a:extLst>
                    <a:ext uri="{9D8B030D-6E8A-4147-A177-3AD203B41FA5}">
                      <a16:colId xmlns="" xmlns:a16="http://schemas.microsoft.com/office/drawing/2014/main" val="20000"/>
                    </a:ext>
                  </a:extLst>
                </a:gridCol>
                <a:gridCol w="906992">
                  <a:extLst>
                    <a:ext uri="{9D8B030D-6E8A-4147-A177-3AD203B41FA5}">
                      <a16:colId xmlns="" xmlns:a16="http://schemas.microsoft.com/office/drawing/2014/main" val="20001"/>
                    </a:ext>
                  </a:extLst>
                </a:gridCol>
                <a:gridCol w="906992">
                  <a:extLst>
                    <a:ext uri="{9D8B030D-6E8A-4147-A177-3AD203B41FA5}">
                      <a16:colId xmlns="" xmlns:a16="http://schemas.microsoft.com/office/drawing/2014/main" val="20002"/>
                    </a:ext>
                  </a:extLst>
                </a:gridCol>
                <a:gridCol w="906992">
                  <a:extLst>
                    <a:ext uri="{9D8B030D-6E8A-4147-A177-3AD203B41FA5}">
                      <a16:colId xmlns="" xmlns:a16="http://schemas.microsoft.com/office/drawing/2014/main" val="20003"/>
                    </a:ext>
                  </a:extLst>
                </a:gridCol>
                <a:gridCol w="906992">
                  <a:extLst>
                    <a:ext uri="{9D8B030D-6E8A-4147-A177-3AD203B41FA5}">
                      <a16:colId xmlns="" xmlns:a16="http://schemas.microsoft.com/office/drawing/2014/main" val="20004"/>
                    </a:ext>
                  </a:extLst>
                </a:gridCol>
                <a:gridCol w="906992">
                  <a:extLst>
                    <a:ext uri="{9D8B030D-6E8A-4147-A177-3AD203B41FA5}">
                      <a16:colId xmlns="" xmlns:a16="http://schemas.microsoft.com/office/drawing/2014/main" val="20005"/>
                    </a:ext>
                  </a:extLst>
                </a:gridCol>
                <a:gridCol w="906992">
                  <a:extLst>
                    <a:ext uri="{9D8B030D-6E8A-4147-A177-3AD203B41FA5}">
                      <a16:colId xmlns="" xmlns:a16="http://schemas.microsoft.com/office/drawing/2014/main" val="20006"/>
                    </a:ext>
                  </a:extLst>
                </a:gridCol>
                <a:gridCol w="906992">
                  <a:extLst>
                    <a:ext uri="{9D8B030D-6E8A-4147-A177-3AD203B41FA5}">
                      <a16:colId xmlns="" xmlns:a16="http://schemas.microsoft.com/office/drawing/2014/main" val="20007"/>
                    </a:ext>
                  </a:extLst>
                </a:gridCol>
                <a:gridCol w="906992">
                  <a:extLst>
                    <a:ext uri="{9D8B030D-6E8A-4147-A177-3AD203B41FA5}">
                      <a16:colId xmlns="" xmlns:a16="http://schemas.microsoft.com/office/drawing/2014/main" val="20008"/>
                    </a:ext>
                  </a:extLst>
                </a:gridCol>
              </a:tblGrid>
              <a:tr h="742950">
                <a:tc>
                  <a:txBody>
                    <a:bodyPr/>
                    <a:lstStyle/>
                    <a:p>
                      <a:r>
                        <a:rPr lang="en-US" altLang="zh-TW" sz="1800" dirty="0" smtClean="0"/>
                        <a:t>     </a:t>
                      </a:r>
                    </a:p>
                    <a:p>
                      <a:endParaRPr lang="zh-TW" altLang="en-US" sz="1800" dirty="0"/>
                    </a:p>
                  </a:txBody>
                  <a:tcPr marL="91445" marR="91445" marT="45703" marB="45703">
                    <a:lnL w="12700" cap="flat" cmpd="sng" algn="ctr">
                      <a:solidFill>
                        <a:srgbClr val="CC00FF"/>
                      </a:solidFill>
                      <a:prstDash val="solid"/>
                      <a:round/>
                      <a:headEnd type="none" w="med" len="med"/>
                      <a:tailEnd type="none" w="med" len="med"/>
                    </a:lnL>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lnTlToBr w="12700" cap="flat" cmpd="sng" algn="ctr">
                      <a:solidFill>
                        <a:srgbClr val="CC00FF"/>
                      </a:solidFill>
                      <a:prstDash val="solid"/>
                      <a:round/>
                      <a:headEnd type="none" w="med" len="med"/>
                      <a:tailEnd type="none" w="med" len="med"/>
                    </a:lnTlToBr>
                    <a:solidFill>
                      <a:srgbClr val="CC99FF"/>
                    </a:solidFill>
                  </a:tcPr>
                </a:tc>
                <a:tc>
                  <a:txBody>
                    <a:bodyPr/>
                    <a:lstStyle/>
                    <a:p>
                      <a:pPr algn="ctr"/>
                      <a:r>
                        <a:rPr lang="en-US" altLang="zh-TW" sz="1800" dirty="0" smtClean="0"/>
                        <a:t>I</a:t>
                      </a:r>
                      <a:endParaRPr lang="zh-TW" altLang="en-US" sz="1800" dirty="0"/>
                    </a:p>
                  </a:txBody>
                  <a:tcPr marL="91445" marR="91445" marT="45703" marB="45703" anchor="ct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99FF"/>
                    </a:solidFill>
                  </a:tcPr>
                </a:tc>
                <a:tc>
                  <a:txBody>
                    <a:bodyPr/>
                    <a:lstStyle/>
                    <a:p>
                      <a:pPr algn="ctr"/>
                      <a:r>
                        <a:rPr lang="en-US" altLang="zh-TW" sz="1800" dirty="0" smtClean="0"/>
                        <a:t>II</a:t>
                      </a:r>
                      <a:endParaRPr lang="zh-TW" altLang="en-US" sz="1800" dirty="0"/>
                    </a:p>
                  </a:txBody>
                  <a:tcPr marL="91445" marR="91445" marT="45703" marB="45703" anchor="ct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99FF"/>
                    </a:solidFill>
                  </a:tcPr>
                </a:tc>
                <a:tc>
                  <a:txBody>
                    <a:bodyPr/>
                    <a:lstStyle/>
                    <a:p>
                      <a:pPr algn="ctr"/>
                      <a:r>
                        <a:rPr lang="en-US" altLang="zh-TW" sz="1800" dirty="0" smtClean="0"/>
                        <a:t>III</a:t>
                      </a:r>
                      <a:endParaRPr lang="zh-TW" altLang="en-US" sz="1800" dirty="0"/>
                    </a:p>
                  </a:txBody>
                  <a:tcPr marL="91445" marR="91445" marT="45703" marB="45703" anchor="ct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99FF"/>
                    </a:solidFill>
                  </a:tcPr>
                </a:tc>
                <a:tc>
                  <a:txBody>
                    <a:bodyPr/>
                    <a:lstStyle/>
                    <a:p>
                      <a:pPr algn="ctr"/>
                      <a:r>
                        <a:rPr lang="en-US" altLang="zh-TW" sz="1800" dirty="0" smtClean="0"/>
                        <a:t>IV</a:t>
                      </a:r>
                      <a:endParaRPr lang="zh-TW" altLang="en-US" sz="1800" dirty="0"/>
                    </a:p>
                  </a:txBody>
                  <a:tcPr marL="91445" marR="91445" marT="45703" marB="45703" anchor="ct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99FF"/>
                    </a:solidFill>
                  </a:tcPr>
                </a:tc>
                <a:tc>
                  <a:txBody>
                    <a:bodyPr/>
                    <a:lstStyle/>
                    <a:p>
                      <a:pPr algn="ctr"/>
                      <a:r>
                        <a:rPr lang="en-US" altLang="zh-TW" sz="1800" dirty="0" smtClean="0"/>
                        <a:t>V</a:t>
                      </a:r>
                      <a:endParaRPr lang="zh-TW" altLang="en-US" sz="1800" dirty="0"/>
                    </a:p>
                  </a:txBody>
                  <a:tcPr marL="91445" marR="91445" marT="45703" marB="45703" anchor="ct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99FF"/>
                    </a:solidFill>
                  </a:tcPr>
                </a:tc>
                <a:tc>
                  <a:txBody>
                    <a:bodyPr/>
                    <a:lstStyle/>
                    <a:p>
                      <a:pPr algn="ctr"/>
                      <a:r>
                        <a:rPr lang="en-US" altLang="zh-TW" sz="1800" dirty="0" smtClean="0"/>
                        <a:t>VI</a:t>
                      </a:r>
                      <a:endParaRPr lang="zh-TW" altLang="en-US" sz="1800" dirty="0"/>
                    </a:p>
                  </a:txBody>
                  <a:tcPr marL="91445" marR="91445" marT="45703" marB="45703" anchor="ct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99FF"/>
                    </a:solidFill>
                  </a:tcPr>
                </a:tc>
                <a:tc>
                  <a:txBody>
                    <a:bodyPr/>
                    <a:lstStyle/>
                    <a:p>
                      <a:pPr algn="ctr"/>
                      <a:r>
                        <a:rPr lang="en-US" altLang="zh-TW" sz="1800" dirty="0" smtClean="0"/>
                        <a:t>VII</a:t>
                      </a:r>
                      <a:endParaRPr lang="zh-TW" altLang="en-US" sz="1800" dirty="0"/>
                    </a:p>
                  </a:txBody>
                  <a:tcPr marL="91445" marR="91445" marT="45703" marB="45703" anchor="ct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99FF"/>
                    </a:solidFill>
                  </a:tcPr>
                </a:tc>
                <a:tc>
                  <a:txBody>
                    <a:bodyPr/>
                    <a:lstStyle/>
                    <a:p>
                      <a:pPr algn="ctr"/>
                      <a:r>
                        <a:rPr lang="en-US" altLang="zh-TW" sz="1800" dirty="0" smtClean="0"/>
                        <a:t>0</a:t>
                      </a:r>
                      <a:endParaRPr lang="zh-TW" altLang="en-US" sz="1800" dirty="0"/>
                    </a:p>
                  </a:txBody>
                  <a:tcPr marL="91445" marR="91445" marT="45703" marB="45703" anchor="ctr">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99FF"/>
                    </a:solidFill>
                  </a:tcPr>
                </a:tc>
                <a:extLst>
                  <a:ext uri="{0D108BD9-81ED-4DB2-BD59-A6C34878D82A}">
                    <a16:rowId xmlns="" xmlns:a16="http://schemas.microsoft.com/office/drawing/2014/main" val="10000"/>
                  </a:ext>
                </a:extLst>
              </a:tr>
              <a:tr h="742950">
                <a:tc>
                  <a:txBody>
                    <a:bodyPr/>
                    <a:lstStyle/>
                    <a:p>
                      <a:pPr algn="ctr"/>
                      <a:r>
                        <a:rPr lang="en-US" altLang="zh-TW" sz="1800" dirty="0" smtClean="0"/>
                        <a:t>2</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FFFFCC"/>
                    </a:solidFill>
                  </a:tcPr>
                </a:tc>
                <a:tc>
                  <a:txBody>
                    <a:bodyPr/>
                    <a:lstStyle/>
                    <a:p>
                      <a:pPr algn="ctr"/>
                      <a:r>
                        <a:rPr lang="en-US" altLang="zh-TW" sz="1800" dirty="0" smtClean="0"/>
                        <a:t>Li</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66CCFF"/>
                    </a:solidFill>
                  </a:tcPr>
                </a:tc>
                <a:tc>
                  <a:txBody>
                    <a:bodyPr/>
                    <a:lstStyle/>
                    <a:p>
                      <a:pPr algn="ctr"/>
                      <a:r>
                        <a:rPr lang="en-US" altLang="zh-TW" sz="1800" dirty="0" smtClean="0"/>
                        <a:t>Be</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ECFF"/>
                    </a:solidFill>
                  </a:tcPr>
                </a:tc>
                <a:tc>
                  <a:txBody>
                    <a:bodyPr/>
                    <a:lstStyle/>
                    <a:p>
                      <a:pPr algn="ctr"/>
                      <a:r>
                        <a:rPr lang="en-US" altLang="zh-TW" sz="1800" dirty="0" smtClean="0"/>
                        <a:t>B</a:t>
                      </a:r>
                      <a:endParaRPr lang="zh-TW" altLang="en-US" sz="1800" dirty="0"/>
                    </a:p>
                  </a:txBody>
                  <a:tcPr marL="91445" marR="91445" marT="45703" marB="45703" anchor="ctr">
                    <a:lnL w="38100" cap="flat" cmpd="sng" algn="ctr">
                      <a:solidFill>
                        <a:srgbClr val="C00000"/>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CCFFCC"/>
                    </a:solidFill>
                  </a:tcPr>
                </a:tc>
                <a:tc>
                  <a:txBody>
                    <a:bodyPr/>
                    <a:lstStyle/>
                    <a:p>
                      <a:pPr algn="ctr"/>
                      <a:r>
                        <a:rPr lang="en-US" altLang="zh-TW" sz="1800" dirty="0" smtClean="0"/>
                        <a:t>C</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FFFFCC"/>
                    </a:solidFill>
                  </a:tcPr>
                </a:tc>
                <a:tc>
                  <a:txBody>
                    <a:bodyPr/>
                    <a:lstStyle/>
                    <a:p>
                      <a:pPr algn="ctr"/>
                      <a:r>
                        <a:rPr lang="en-US" altLang="zh-TW" sz="1800" dirty="0" smtClean="0"/>
                        <a:t>N</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FFFFCC"/>
                    </a:solidFill>
                  </a:tcPr>
                </a:tc>
                <a:tc>
                  <a:txBody>
                    <a:bodyPr/>
                    <a:lstStyle/>
                    <a:p>
                      <a:pPr algn="ctr"/>
                      <a:r>
                        <a:rPr lang="en-US" altLang="zh-TW" sz="1800" dirty="0" smtClean="0"/>
                        <a:t>O</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FFCCFF"/>
                    </a:solidFill>
                  </a:tcPr>
                </a:tc>
                <a:tc>
                  <a:txBody>
                    <a:bodyPr/>
                    <a:lstStyle/>
                    <a:p>
                      <a:pPr algn="ctr"/>
                      <a:r>
                        <a:rPr lang="en-US" altLang="zh-TW" sz="1800" dirty="0" smtClean="0"/>
                        <a:t>F</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FFCCFF"/>
                    </a:solidFill>
                  </a:tcPr>
                </a:tc>
                <a:tc>
                  <a:txBody>
                    <a:bodyPr/>
                    <a:lstStyle/>
                    <a:p>
                      <a:pPr algn="ctr"/>
                      <a:r>
                        <a:rPr lang="en-US" altLang="zh-TW" sz="1800" dirty="0" smtClean="0"/>
                        <a:t>Ne</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chemeClr val="accent3">
                        <a:lumMod val="85000"/>
                      </a:schemeClr>
                    </a:solidFill>
                  </a:tcPr>
                </a:tc>
                <a:extLst>
                  <a:ext uri="{0D108BD9-81ED-4DB2-BD59-A6C34878D82A}">
                    <a16:rowId xmlns="" xmlns:a16="http://schemas.microsoft.com/office/drawing/2014/main" val="10001"/>
                  </a:ext>
                </a:extLst>
              </a:tr>
              <a:tr h="742950">
                <a:tc>
                  <a:txBody>
                    <a:bodyPr/>
                    <a:lstStyle/>
                    <a:p>
                      <a:pPr algn="ctr"/>
                      <a:r>
                        <a:rPr lang="en-US" altLang="zh-TW" sz="1800" dirty="0" smtClean="0"/>
                        <a:t>3</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FFFFCC"/>
                    </a:solidFill>
                  </a:tcPr>
                </a:tc>
                <a:tc>
                  <a:txBody>
                    <a:bodyPr/>
                    <a:lstStyle/>
                    <a:p>
                      <a:pPr algn="ctr"/>
                      <a:r>
                        <a:rPr lang="en-US" altLang="zh-TW" sz="1800" dirty="0" smtClean="0"/>
                        <a:t>Na</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66CCFF"/>
                    </a:solidFill>
                  </a:tcPr>
                </a:tc>
                <a:tc>
                  <a:txBody>
                    <a:bodyPr/>
                    <a:lstStyle/>
                    <a:p>
                      <a:pPr algn="ctr"/>
                      <a:r>
                        <a:rPr lang="en-US" altLang="zh-TW" sz="1800" dirty="0" smtClean="0"/>
                        <a:t>Mg</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ECFF"/>
                    </a:solidFill>
                  </a:tcPr>
                </a:tc>
                <a:tc>
                  <a:txBody>
                    <a:bodyPr/>
                    <a:lstStyle/>
                    <a:p>
                      <a:pPr algn="ctr"/>
                      <a:r>
                        <a:rPr lang="en-US" altLang="zh-TW" sz="1800" dirty="0" smtClean="0"/>
                        <a:t>Al</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38100" cap="flat" cmpd="sng" algn="ctr">
                      <a:solidFill>
                        <a:srgbClr val="C00000"/>
                      </a:solidFill>
                      <a:prstDash val="solid"/>
                      <a:round/>
                      <a:headEnd type="none" w="med" len="med"/>
                      <a:tailEnd type="none" w="med" len="med"/>
                    </a:lnR>
                    <a:lnT w="38100" cap="flat" cmpd="sng" algn="ctr">
                      <a:solidFill>
                        <a:srgbClr val="C00000"/>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CCECFF"/>
                    </a:solidFill>
                  </a:tcPr>
                </a:tc>
                <a:tc>
                  <a:txBody>
                    <a:bodyPr/>
                    <a:lstStyle/>
                    <a:p>
                      <a:pPr algn="ctr"/>
                      <a:r>
                        <a:rPr lang="en-US" altLang="zh-TW" sz="1800" dirty="0" smtClean="0"/>
                        <a:t>Si</a:t>
                      </a:r>
                      <a:endParaRPr lang="zh-TW" altLang="en-US" sz="1800" dirty="0"/>
                    </a:p>
                  </a:txBody>
                  <a:tcPr marL="91445" marR="91445" marT="45703" marB="45703" anchor="ctr">
                    <a:lnL w="38100" cap="flat" cmpd="sng" algn="ctr">
                      <a:solidFill>
                        <a:srgbClr val="C00000"/>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38100" cap="flat" cmpd="sng" algn="ctr">
                      <a:solidFill>
                        <a:srgbClr val="C00000"/>
                      </a:solidFill>
                      <a:prstDash val="solid"/>
                      <a:round/>
                      <a:headEnd type="none" w="med" len="med"/>
                      <a:tailEnd type="none" w="med" len="med"/>
                    </a:lnB>
                    <a:solidFill>
                      <a:srgbClr val="CCFFCC"/>
                    </a:solidFill>
                  </a:tcPr>
                </a:tc>
                <a:tc>
                  <a:txBody>
                    <a:bodyPr/>
                    <a:lstStyle/>
                    <a:p>
                      <a:pPr algn="ctr"/>
                      <a:r>
                        <a:rPr lang="en-US" altLang="zh-TW" sz="1800" dirty="0" smtClean="0"/>
                        <a:t>P</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FFFFCC"/>
                    </a:solidFill>
                  </a:tcPr>
                </a:tc>
                <a:tc>
                  <a:txBody>
                    <a:bodyPr/>
                    <a:lstStyle/>
                    <a:p>
                      <a:pPr algn="ctr"/>
                      <a:r>
                        <a:rPr lang="en-US" altLang="zh-TW" sz="1800" dirty="0" smtClean="0"/>
                        <a:t>S</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FFFFCC"/>
                    </a:solidFill>
                  </a:tcPr>
                </a:tc>
                <a:tc>
                  <a:txBody>
                    <a:bodyPr/>
                    <a:lstStyle/>
                    <a:p>
                      <a:pPr algn="ctr"/>
                      <a:r>
                        <a:rPr lang="en-US" altLang="zh-TW" sz="1800" dirty="0" smtClean="0"/>
                        <a:t>Cl</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rgbClr val="FFCCFF"/>
                    </a:solidFill>
                  </a:tcPr>
                </a:tc>
                <a:tc>
                  <a:txBody>
                    <a:bodyPr/>
                    <a:lstStyle/>
                    <a:p>
                      <a:pPr algn="ctr"/>
                      <a:r>
                        <a:rPr lang="en-US" altLang="zh-TW" sz="1800" dirty="0" err="1" smtClean="0"/>
                        <a:t>Ar</a:t>
                      </a:r>
                      <a:endParaRPr lang="zh-TW" altLang="en-US" sz="1800" dirty="0"/>
                    </a:p>
                  </a:txBody>
                  <a:tcPr marL="91445" marR="91445" marT="45703" marB="45703" anchor="ctr">
                    <a:lnL w="12700" cap="flat" cmpd="sng" algn="ctr">
                      <a:solidFill>
                        <a:srgbClr val="CC00FF"/>
                      </a:solidFill>
                      <a:prstDash val="solid"/>
                      <a:round/>
                      <a:headEnd type="none" w="med" len="med"/>
                      <a:tailEnd type="none" w="med" len="med"/>
                    </a:lnL>
                    <a:lnR w="12700" cap="flat" cmpd="sng" algn="ctr">
                      <a:solidFill>
                        <a:srgbClr val="CC00FF"/>
                      </a:solidFill>
                      <a:prstDash val="solid"/>
                      <a:round/>
                      <a:headEnd type="none" w="med" len="med"/>
                      <a:tailEnd type="none" w="med" len="med"/>
                    </a:lnR>
                    <a:lnT w="12700" cap="flat" cmpd="sng" algn="ctr">
                      <a:solidFill>
                        <a:srgbClr val="CC00FF"/>
                      </a:solidFill>
                      <a:prstDash val="solid"/>
                      <a:round/>
                      <a:headEnd type="none" w="med" len="med"/>
                      <a:tailEnd type="none" w="med" len="med"/>
                    </a:lnT>
                    <a:lnB w="12700" cap="flat" cmpd="sng" algn="ctr">
                      <a:solidFill>
                        <a:srgbClr val="CC00FF"/>
                      </a:solidFill>
                      <a:prstDash val="solid"/>
                      <a:round/>
                      <a:headEnd type="none" w="med" len="med"/>
                      <a:tailEnd type="none" w="med" len="med"/>
                    </a:lnB>
                    <a:solidFill>
                      <a:schemeClr val="accent3">
                        <a:lumMod val="85000"/>
                      </a:schemeClr>
                    </a:solidFill>
                  </a:tcPr>
                </a:tc>
                <a:extLst>
                  <a:ext uri="{0D108BD9-81ED-4DB2-BD59-A6C34878D82A}">
                    <a16:rowId xmlns="" xmlns:a16="http://schemas.microsoft.com/office/drawing/2014/main" val="10002"/>
                  </a:ext>
                </a:extLst>
              </a:tr>
            </a:tbl>
          </a:graphicData>
        </a:graphic>
      </p:graphicFrame>
      <p:sp>
        <p:nvSpPr>
          <p:cNvPr id="44094" name="向左箭號 31"/>
          <p:cNvSpPr>
            <a:spLocks noChangeArrowheads="1"/>
          </p:cNvSpPr>
          <p:nvPr/>
        </p:nvSpPr>
        <p:spPr bwMode="auto">
          <a:xfrm>
            <a:off x="605854" y="1052859"/>
            <a:ext cx="8162925" cy="276225"/>
          </a:xfrm>
          <a:prstGeom prst="leftArrow">
            <a:avLst>
              <a:gd name="adj1" fmla="val 50000"/>
              <a:gd name="adj2" fmla="val 50074"/>
            </a:avLst>
          </a:prstGeom>
          <a:solidFill>
            <a:srgbClr val="0033CC"/>
          </a:solidFill>
          <a:ln w="9525" algn="ctr">
            <a:solidFill>
              <a:schemeClr val="bg1"/>
            </a:solidFill>
            <a:round/>
            <a:headEnd/>
            <a:tailEnd/>
          </a:ln>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solidFill>
                <a:srgbClr val="0033CC"/>
              </a:solidFill>
            </a:endParaRPr>
          </a:p>
        </p:txBody>
      </p:sp>
      <p:sp>
        <p:nvSpPr>
          <p:cNvPr id="44095" name="向左箭號 32"/>
          <p:cNvSpPr>
            <a:spLocks noChangeArrowheads="1"/>
          </p:cNvSpPr>
          <p:nvPr/>
        </p:nvSpPr>
        <p:spPr bwMode="auto">
          <a:xfrm rot="10800000">
            <a:off x="559817" y="5156547"/>
            <a:ext cx="7272337" cy="280987"/>
          </a:xfrm>
          <a:prstGeom prst="leftArrow">
            <a:avLst>
              <a:gd name="adj1" fmla="val 50000"/>
              <a:gd name="adj2" fmla="val 49965"/>
            </a:avLst>
          </a:prstGeom>
          <a:solidFill>
            <a:srgbClr val="FF3300"/>
          </a:solidFill>
          <a:ln w="9525" algn="ctr">
            <a:solidFill>
              <a:schemeClr val="bg1"/>
            </a:solidFill>
            <a:round/>
            <a:headEnd/>
            <a:tailEnd/>
          </a:ln>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solidFill>
                <a:srgbClr val="FF3300"/>
              </a:solidFill>
            </a:endParaRPr>
          </a:p>
        </p:txBody>
      </p:sp>
      <p:sp>
        <p:nvSpPr>
          <p:cNvPr id="53313" name="文字方塊 33"/>
          <p:cNvSpPr txBox="1">
            <a:spLocks noChangeArrowheads="1"/>
          </p:cNvSpPr>
          <p:nvPr/>
        </p:nvSpPr>
        <p:spPr bwMode="auto">
          <a:xfrm>
            <a:off x="993204" y="1764059"/>
            <a:ext cx="9350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1800">
                <a:solidFill>
                  <a:schemeClr val="bg1"/>
                </a:solidFill>
              </a:rPr>
              <a:t>族</a:t>
            </a:r>
          </a:p>
        </p:txBody>
      </p:sp>
      <p:sp>
        <p:nvSpPr>
          <p:cNvPr id="53314" name="文字方塊 34"/>
          <p:cNvSpPr txBox="1">
            <a:spLocks noChangeArrowheads="1"/>
          </p:cNvSpPr>
          <p:nvPr/>
        </p:nvSpPr>
        <p:spPr bwMode="auto">
          <a:xfrm>
            <a:off x="559817" y="2122834"/>
            <a:ext cx="936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1800">
                <a:solidFill>
                  <a:schemeClr val="bg1"/>
                </a:solidFill>
              </a:rPr>
              <a:t>周期</a:t>
            </a:r>
          </a:p>
        </p:txBody>
      </p:sp>
      <p:sp>
        <p:nvSpPr>
          <p:cNvPr id="44098" name="矩形 35"/>
          <p:cNvSpPr>
            <a:spLocks noChangeArrowheads="1"/>
          </p:cNvSpPr>
          <p:nvPr/>
        </p:nvSpPr>
        <p:spPr bwMode="auto">
          <a:xfrm>
            <a:off x="3728467" y="692497"/>
            <a:ext cx="2016125"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400">
                <a:solidFill>
                  <a:srgbClr val="0033CC"/>
                </a:solidFill>
              </a:rPr>
              <a:t>金屬性質遞增</a:t>
            </a:r>
          </a:p>
        </p:txBody>
      </p:sp>
      <p:sp>
        <p:nvSpPr>
          <p:cNvPr id="44099" name="矩形 36"/>
          <p:cNvSpPr>
            <a:spLocks noChangeArrowheads="1"/>
          </p:cNvSpPr>
          <p:nvPr/>
        </p:nvSpPr>
        <p:spPr bwMode="auto">
          <a:xfrm>
            <a:off x="3811017" y="5420072"/>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400">
                <a:solidFill>
                  <a:srgbClr val="FF3300"/>
                </a:solidFill>
              </a:rPr>
              <a:t>非金屬性質遞增</a:t>
            </a:r>
          </a:p>
        </p:txBody>
      </p:sp>
      <p:cxnSp>
        <p:nvCxnSpPr>
          <p:cNvPr id="44100" name="直線單箭頭接點 37"/>
          <p:cNvCxnSpPr>
            <a:cxnSpLocks noChangeShapeType="1"/>
          </p:cNvCxnSpPr>
          <p:nvPr/>
        </p:nvCxnSpPr>
        <p:spPr bwMode="auto">
          <a:xfrm flipV="1">
            <a:off x="1928242" y="4034184"/>
            <a:ext cx="0" cy="43180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101" name="直線單箭頭接點 38"/>
          <p:cNvCxnSpPr>
            <a:cxnSpLocks noChangeShapeType="1"/>
          </p:cNvCxnSpPr>
          <p:nvPr/>
        </p:nvCxnSpPr>
        <p:spPr bwMode="auto">
          <a:xfrm flipV="1">
            <a:off x="2864867" y="4018309"/>
            <a:ext cx="0" cy="43180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102" name="直線單箭頭接點 39"/>
          <p:cNvCxnSpPr>
            <a:cxnSpLocks noChangeShapeType="1"/>
          </p:cNvCxnSpPr>
          <p:nvPr/>
        </p:nvCxnSpPr>
        <p:spPr bwMode="auto">
          <a:xfrm flipV="1">
            <a:off x="6465317" y="4004022"/>
            <a:ext cx="0" cy="43180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103" name="直線單箭頭接點 40"/>
          <p:cNvCxnSpPr>
            <a:cxnSpLocks noChangeShapeType="1"/>
          </p:cNvCxnSpPr>
          <p:nvPr/>
        </p:nvCxnSpPr>
        <p:spPr bwMode="auto">
          <a:xfrm flipV="1">
            <a:off x="7400354" y="4004022"/>
            <a:ext cx="0" cy="43180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104" name="直線單箭頭接點 41"/>
          <p:cNvCxnSpPr>
            <a:cxnSpLocks noChangeShapeType="1"/>
          </p:cNvCxnSpPr>
          <p:nvPr/>
        </p:nvCxnSpPr>
        <p:spPr bwMode="auto">
          <a:xfrm flipV="1">
            <a:off x="8336979" y="4004022"/>
            <a:ext cx="0" cy="431800"/>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44105" name="矩形 42"/>
          <p:cNvSpPr>
            <a:spLocks noChangeArrowheads="1"/>
          </p:cNvSpPr>
          <p:nvPr/>
        </p:nvSpPr>
        <p:spPr bwMode="auto">
          <a:xfrm>
            <a:off x="1613917" y="4437409"/>
            <a:ext cx="819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活潑</a:t>
            </a:r>
          </a:p>
          <a:p>
            <a:pPr eaLnBrk="1" hangingPunct="1"/>
            <a:r>
              <a:rPr lang="zh-TW" altLang="en-US" sz="2000" b="0"/>
              <a:t>金屬</a:t>
            </a:r>
            <a:endParaRPr lang="zh-TW" altLang="en-US" sz="2000"/>
          </a:p>
        </p:txBody>
      </p:sp>
      <p:sp>
        <p:nvSpPr>
          <p:cNvPr id="44106" name="矩形 43"/>
          <p:cNvSpPr>
            <a:spLocks noChangeArrowheads="1"/>
          </p:cNvSpPr>
          <p:nvPr/>
        </p:nvSpPr>
        <p:spPr bwMode="auto">
          <a:xfrm>
            <a:off x="2361629" y="4438997"/>
            <a:ext cx="10795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algn="ctr" eaLnBrk="1" hangingPunct="1"/>
            <a:r>
              <a:rPr lang="zh-TW" altLang="en-US" sz="2000" b="0"/>
              <a:t>次活潑</a:t>
            </a:r>
          </a:p>
          <a:p>
            <a:pPr algn="ctr" eaLnBrk="1" hangingPunct="1"/>
            <a:r>
              <a:rPr lang="zh-TW" altLang="en-US" sz="2000" b="0"/>
              <a:t>金屬</a:t>
            </a:r>
            <a:endParaRPr lang="zh-TW" altLang="en-US" sz="2000"/>
          </a:p>
        </p:txBody>
      </p:sp>
      <p:sp>
        <p:nvSpPr>
          <p:cNvPr id="44107" name="矩形 44"/>
          <p:cNvSpPr>
            <a:spLocks noChangeArrowheads="1"/>
          </p:cNvSpPr>
          <p:nvPr/>
        </p:nvSpPr>
        <p:spPr bwMode="auto">
          <a:xfrm>
            <a:off x="4160267" y="4508847"/>
            <a:ext cx="10683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半金屬</a:t>
            </a:r>
            <a:endParaRPr lang="zh-TW" altLang="en-US" sz="2000"/>
          </a:p>
        </p:txBody>
      </p:sp>
      <p:sp>
        <p:nvSpPr>
          <p:cNvPr id="44108" name="矩形 45"/>
          <p:cNvSpPr>
            <a:spLocks noChangeArrowheads="1"/>
          </p:cNvSpPr>
          <p:nvPr/>
        </p:nvSpPr>
        <p:spPr bwMode="auto">
          <a:xfrm>
            <a:off x="6031929" y="4464397"/>
            <a:ext cx="10080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次活潑</a:t>
            </a:r>
          </a:p>
          <a:p>
            <a:pPr eaLnBrk="1" hangingPunct="1"/>
            <a:r>
              <a:rPr lang="zh-TW" altLang="en-US" sz="2000" b="0"/>
              <a:t>非金屬</a:t>
            </a:r>
            <a:endParaRPr lang="zh-TW" altLang="en-US" sz="2000"/>
          </a:p>
        </p:txBody>
      </p:sp>
      <p:sp>
        <p:nvSpPr>
          <p:cNvPr id="44109" name="矩形 46"/>
          <p:cNvSpPr>
            <a:spLocks noChangeArrowheads="1"/>
          </p:cNvSpPr>
          <p:nvPr/>
        </p:nvSpPr>
        <p:spPr bwMode="auto">
          <a:xfrm>
            <a:off x="6897117" y="4464397"/>
            <a:ext cx="102393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algn="ctr" eaLnBrk="1" hangingPunct="1"/>
            <a:r>
              <a:rPr lang="zh-TW" altLang="en-US" sz="2000" b="0"/>
              <a:t>活潑</a:t>
            </a:r>
          </a:p>
          <a:p>
            <a:pPr algn="ctr" eaLnBrk="1" hangingPunct="1"/>
            <a:r>
              <a:rPr lang="zh-TW" altLang="en-US" sz="2000" b="0"/>
              <a:t>非金屬</a:t>
            </a:r>
            <a:endParaRPr lang="zh-TW" altLang="en-US" sz="2000"/>
          </a:p>
        </p:txBody>
      </p:sp>
      <p:sp>
        <p:nvSpPr>
          <p:cNvPr id="44110" name="矩形 47"/>
          <p:cNvSpPr>
            <a:spLocks noChangeArrowheads="1"/>
          </p:cNvSpPr>
          <p:nvPr/>
        </p:nvSpPr>
        <p:spPr bwMode="auto">
          <a:xfrm>
            <a:off x="8049642" y="4437409"/>
            <a:ext cx="1058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貴氣體</a:t>
            </a:r>
            <a:endParaRPr lang="zh-TW" altLang="en-US" sz="2000"/>
          </a:p>
        </p:txBody>
      </p:sp>
      <p:sp>
        <p:nvSpPr>
          <p:cNvPr id="24" name="向左箭號 31"/>
          <p:cNvSpPr>
            <a:spLocks noChangeArrowheads="1"/>
          </p:cNvSpPr>
          <p:nvPr/>
        </p:nvSpPr>
        <p:spPr bwMode="auto">
          <a:xfrm rot="-5400000">
            <a:off x="-957834" y="2559397"/>
            <a:ext cx="2747963" cy="287338"/>
          </a:xfrm>
          <a:prstGeom prst="leftArrow">
            <a:avLst>
              <a:gd name="adj1" fmla="val 50000"/>
              <a:gd name="adj2" fmla="val 50120"/>
            </a:avLst>
          </a:prstGeom>
          <a:solidFill>
            <a:srgbClr val="0033CC"/>
          </a:solidFill>
          <a:ln w="9525" algn="ctr">
            <a:solidFill>
              <a:schemeClr val="bg1"/>
            </a:solidFill>
            <a:round/>
            <a:headEnd/>
            <a:tailEnd/>
          </a:ln>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solidFill>
                <a:srgbClr val="0033CC"/>
              </a:solidFill>
            </a:endParaRPr>
          </a:p>
        </p:txBody>
      </p:sp>
      <p:sp>
        <p:nvSpPr>
          <p:cNvPr id="25" name="向左箭號 32"/>
          <p:cNvSpPr>
            <a:spLocks noChangeArrowheads="1"/>
          </p:cNvSpPr>
          <p:nvPr/>
        </p:nvSpPr>
        <p:spPr bwMode="auto">
          <a:xfrm rot="5400000">
            <a:off x="6498654" y="3870672"/>
            <a:ext cx="2770188" cy="246062"/>
          </a:xfrm>
          <a:prstGeom prst="leftArrow">
            <a:avLst>
              <a:gd name="adj1" fmla="val 50000"/>
              <a:gd name="adj2" fmla="val 49932"/>
            </a:avLst>
          </a:prstGeom>
          <a:solidFill>
            <a:srgbClr val="FF3300"/>
          </a:solidFill>
          <a:ln w="9525" algn="ctr">
            <a:solidFill>
              <a:schemeClr val="bg1"/>
            </a:solidFill>
            <a:round/>
            <a:headEnd/>
            <a:tailEnd/>
          </a:ln>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solidFill>
                <a:srgbClr val="FF3300"/>
              </a:solidFill>
            </a:endParaRPr>
          </a:p>
        </p:txBody>
      </p:sp>
    </p:spTree>
    <p:extLst>
      <p:ext uri="{BB962C8B-B14F-4D97-AF65-F5344CB8AC3E}">
        <p14:creationId xmlns:p14="http://schemas.microsoft.com/office/powerpoint/2010/main" val="210481986"/>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6"/>
          <p:cNvSpPr>
            <a:spLocks noChangeArrowheads="1"/>
          </p:cNvSpPr>
          <p:nvPr/>
        </p:nvSpPr>
        <p:spPr bwMode="auto">
          <a:xfrm>
            <a:off x="179388" y="187325"/>
            <a:ext cx="367030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100" b="1" u="sng">
                <a:solidFill>
                  <a:srgbClr val="CC0000"/>
                </a:solidFill>
                <a:cs typeface="Arial" charset="0"/>
              </a:rPr>
              <a:t>製備可溶於水的鹽</a:t>
            </a:r>
            <a:endParaRPr kumimoji="0" lang="en-US" altLang="zh-TW" sz="3100" b="1" u="sng">
              <a:solidFill>
                <a:srgbClr val="CC0000"/>
              </a:solidFill>
              <a:cs typeface="Arial" charset="0"/>
            </a:endParaRPr>
          </a:p>
        </p:txBody>
      </p:sp>
      <p:sp>
        <p:nvSpPr>
          <p:cNvPr id="5" name="Rectangle 3"/>
          <p:cNvSpPr>
            <a:spLocks noChangeArrowheads="1"/>
          </p:cNvSpPr>
          <p:nvPr/>
        </p:nvSpPr>
        <p:spPr bwMode="auto">
          <a:xfrm>
            <a:off x="247650" y="972840"/>
            <a:ext cx="8713788" cy="1016000"/>
          </a:xfrm>
          <a:prstGeom prst="rect">
            <a:avLst/>
          </a:prstGeom>
          <a:noFill/>
          <a:ln>
            <a:noFill/>
          </a:ln>
          <a:effectLst/>
          <a:extLst/>
        </p:spPr>
        <p:txBody>
          <a:bodyPr>
            <a:spAutoFit/>
          </a:bodyPr>
          <a:lstStyle/>
          <a:p>
            <a:pPr marL="542925" indent="-542925" eaLnBrk="1" hangingPunct="1">
              <a:defRPr/>
            </a:pPr>
            <a:r>
              <a:rPr lang="en-US" altLang="zh-TW" sz="3000" b="1" dirty="0">
                <a:solidFill>
                  <a:srgbClr val="CC0066"/>
                </a:solidFill>
                <a:latin typeface="+mj-lt"/>
                <a:ea typeface="新細明體" panose="02020500000000000000" pitchFamily="18" charset="-120"/>
              </a:rPr>
              <a:t>1.</a:t>
            </a:r>
            <a:r>
              <a:rPr lang="zh-TW" altLang="en-US" sz="3000" b="1" dirty="0">
                <a:solidFill>
                  <a:srgbClr val="CC0066"/>
                </a:solidFill>
                <a:latin typeface="+mj-lt"/>
                <a:ea typeface="新細明體" panose="02020500000000000000" pitchFamily="18" charset="-120"/>
              </a:rPr>
              <a:t> </a:t>
            </a:r>
            <a:r>
              <a:rPr lang="en-US" altLang="zh-TW" sz="3000" b="1" dirty="0">
                <a:solidFill>
                  <a:srgbClr val="CC0066"/>
                </a:solidFill>
                <a:latin typeface="+mj-lt"/>
                <a:ea typeface="新細明體" panose="02020500000000000000" pitchFamily="18" charset="-120"/>
              </a:rPr>
              <a:t>	</a:t>
            </a:r>
            <a:r>
              <a:rPr lang="zh-TW" altLang="en-US" sz="3000" b="1" dirty="0">
                <a:solidFill>
                  <a:srgbClr val="CC0066"/>
                </a:solidFill>
                <a:latin typeface="+mj-lt"/>
                <a:ea typeface="新細明體" panose="02020500000000000000" pitchFamily="18" charset="-120"/>
              </a:rPr>
              <a:t>酸與金屬 </a:t>
            </a:r>
            <a:r>
              <a:rPr lang="en-US" altLang="zh-TW" sz="3000" b="1" dirty="0">
                <a:solidFill>
                  <a:srgbClr val="CC0066"/>
                </a:solidFill>
                <a:latin typeface="+mj-lt"/>
                <a:ea typeface="新細明體" panose="02020500000000000000" pitchFamily="18" charset="-120"/>
              </a:rPr>
              <a:t>/ </a:t>
            </a:r>
            <a:r>
              <a:rPr lang="zh-TW" altLang="en-US" sz="3000" b="1" dirty="0">
                <a:solidFill>
                  <a:srgbClr val="CC0066"/>
                </a:solidFill>
                <a:latin typeface="+mj-lt"/>
                <a:ea typeface="新細明體" panose="02020500000000000000" pitchFamily="18" charset="-120"/>
              </a:rPr>
              <a:t>不溶於水的鹽基 </a:t>
            </a:r>
            <a:r>
              <a:rPr lang="en-US" altLang="zh-TW" sz="3000" b="1" dirty="0">
                <a:solidFill>
                  <a:srgbClr val="CC0066"/>
                </a:solidFill>
                <a:latin typeface="+mj-lt"/>
                <a:ea typeface="新細明體" panose="02020500000000000000" pitchFamily="18" charset="-120"/>
              </a:rPr>
              <a:t>/ </a:t>
            </a:r>
            <a:r>
              <a:rPr lang="zh-TW" altLang="en-US" sz="3000" b="1" dirty="0">
                <a:solidFill>
                  <a:srgbClr val="CC0066"/>
                </a:solidFill>
                <a:latin typeface="+mj-lt"/>
                <a:ea typeface="新細明體" panose="02020500000000000000" pitchFamily="18" charset="-120"/>
              </a:rPr>
              <a:t>不溶於水的碳酸鹽的反應</a:t>
            </a:r>
            <a:endParaRPr lang="en-US" altLang="zh-TW" sz="3000" b="1" dirty="0">
              <a:solidFill>
                <a:srgbClr val="CC0066"/>
              </a:solidFill>
              <a:latin typeface="+mj-lt"/>
              <a:ea typeface="新細明體" panose="02020500000000000000" pitchFamily="18" charset="-120"/>
            </a:endParaRPr>
          </a:p>
        </p:txBody>
      </p:sp>
      <p:sp>
        <p:nvSpPr>
          <p:cNvPr id="6" name="Rectangle 40"/>
          <p:cNvSpPr>
            <a:spLocks noChangeArrowheads="1"/>
          </p:cNvSpPr>
          <p:nvPr/>
        </p:nvSpPr>
        <p:spPr bwMode="auto">
          <a:xfrm>
            <a:off x="784225" y="3098254"/>
            <a:ext cx="4029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1813" indent="-5318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400" b="1">
                <a:latin typeface="Arial" charset="0"/>
              </a:rPr>
              <a:t>(a)</a:t>
            </a:r>
            <a:r>
              <a:rPr lang="en-US" altLang="zh-TW" sz="2600">
                <a:latin typeface="Arial" charset="0"/>
              </a:rPr>
              <a:t>	</a:t>
            </a:r>
            <a:r>
              <a:rPr lang="zh-TW" altLang="en-US" sz="2800" b="1">
                <a:solidFill>
                  <a:srgbClr val="3399FF"/>
                </a:solidFill>
                <a:latin typeface="Arial" charset="0"/>
              </a:rPr>
              <a:t>鋅</a:t>
            </a:r>
            <a:r>
              <a:rPr lang="zh-TW" altLang="en-US" sz="2400" b="1">
                <a:latin typeface="Arial" charset="0"/>
              </a:rPr>
              <a:t> 與 </a:t>
            </a:r>
            <a:r>
              <a:rPr lang="zh-TW" altLang="en-US" sz="2800" b="1">
                <a:solidFill>
                  <a:srgbClr val="3399FF"/>
                </a:solidFill>
                <a:latin typeface="Arial" charset="0"/>
              </a:rPr>
              <a:t>稀硫酸</a:t>
            </a:r>
            <a:r>
              <a:rPr lang="zh-TW" altLang="en-US" sz="2400" b="1">
                <a:latin typeface="Arial" charset="0"/>
              </a:rPr>
              <a:t> 的反應</a:t>
            </a:r>
            <a:endParaRPr lang="en-US" altLang="en-US" sz="2400" b="1">
              <a:latin typeface="Arial" charset="0"/>
            </a:endParaRPr>
          </a:p>
        </p:txBody>
      </p:sp>
      <p:sp>
        <p:nvSpPr>
          <p:cNvPr id="7" name="Rectangle 38"/>
          <p:cNvSpPr>
            <a:spLocks noChangeArrowheads="1"/>
          </p:cNvSpPr>
          <p:nvPr/>
        </p:nvSpPr>
        <p:spPr bwMode="auto">
          <a:xfrm>
            <a:off x="244475" y="2075904"/>
            <a:ext cx="871696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可利用下列任何一個反應來製備 </a:t>
            </a:r>
            <a:r>
              <a:rPr lang="zh-TW" altLang="en-US" sz="3200" b="1">
                <a:solidFill>
                  <a:srgbClr val="3399FF"/>
                </a:solidFill>
              </a:rPr>
              <a:t>硫酸鋅</a:t>
            </a:r>
            <a:r>
              <a:rPr lang="zh-TW" altLang="en-US" sz="2800"/>
              <a:t> </a:t>
            </a:r>
            <a:r>
              <a:rPr lang="en-US" altLang="zh-TW" sz="2800"/>
              <a:t>(</a:t>
            </a:r>
            <a:r>
              <a:rPr lang="zh-TW" altLang="en-US" sz="2800"/>
              <a:t>一種可溶於水的鹽</a:t>
            </a:r>
            <a:r>
              <a:rPr lang="en-US" altLang="zh-TW" sz="2800"/>
              <a:t>)</a:t>
            </a:r>
            <a:r>
              <a:rPr lang="zh-TW" altLang="en-US" sz="2800"/>
              <a:t>：</a:t>
            </a:r>
            <a:endParaRPr lang="en-US" altLang="zh-TW" sz="2800">
              <a:latin typeface="Arial" charset="0"/>
            </a:endParaRPr>
          </a:p>
        </p:txBody>
      </p:sp>
      <p:sp>
        <p:nvSpPr>
          <p:cNvPr id="13" name="Rectangle 40"/>
          <p:cNvSpPr>
            <a:spLocks noChangeArrowheads="1"/>
          </p:cNvSpPr>
          <p:nvPr/>
        </p:nvSpPr>
        <p:spPr bwMode="auto">
          <a:xfrm>
            <a:off x="784225" y="5222329"/>
            <a:ext cx="82089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1813" indent="-5318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400" b="1">
                <a:latin typeface="Arial" charset="0"/>
              </a:rPr>
              <a:t>(c)	</a:t>
            </a:r>
            <a:r>
              <a:rPr lang="zh-TW" altLang="en-US" sz="2800" b="1">
                <a:solidFill>
                  <a:srgbClr val="3399FF"/>
                </a:solidFill>
                <a:latin typeface="Arial" charset="0"/>
              </a:rPr>
              <a:t>碳酸鋅</a:t>
            </a:r>
            <a:r>
              <a:rPr lang="zh-TW" altLang="en-US" sz="2400" b="1">
                <a:latin typeface="Arial" charset="0"/>
              </a:rPr>
              <a:t> 與 </a:t>
            </a:r>
            <a:r>
              <a:rPr lang="zh-TW" altLang="en-US" sz="2800" b="1">
                <a:solidFill>
                  <a:srgbClr val="3399FF"/>
                </a:solidFill>
                <a:latin typeface="Arial" charset="0"/>
              </a:rPr>
              <a:t>稀硫酸</a:t>
            </a:r>
            <a:r>
              <a:rPr lang="zh-TW" altLang="en-US" sz="2400" b="1">
                <a:latin typeface="Arial" charset="0"/>
              </a:rPr>
              <a:t> 的反應</a:t>
            </a:r>
            <a:endParaRPr lang="en-US" altLang="en-US" sz="2400" b="1">
              <a:latin typeface="Arial" charset="0"/>
            </a:endParaRPr>
          </a:p>
        </p:txBody>
      </p:sp>
      <p:sp>
        <p:nvSpPr>
          <p:cNvPr id="14" name="Rectangle 40"/>
          <p:cNvSpPr>
            <a:spLocks noChangeArrowheads="1"/>
          </p:cNvSpPr>
          <p:nvPr/>
        </p:nvSpPr>
        <p:spPr bwMode="auto">
          <a:xfrm>
            <a:off x="784225" y="4142829"/>
            <a:ext cx="46291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1813" indent="-5318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400" b="1">
                <a:latin typeface="Arial" charset="0"/>
              </a:rPr>
              <a:t>(b)	</a:t>
            </a:r>
            <a:r>
              <a:rPr lang="zh-TW" altLang="en-US" sz="2800" b="1">
                <a:solidFill>
                  <a:srgbClr val="3399FF"/>
                </a:solidFill>
                <a:latin typeface="Arial" charset="0"/>
              </a:rPr>
              <a:t>氧化鋅</a:t>
            </a:r>
            <a:r>
              <a:rPr lang="zh-TW" altLang="en-US" sz="2400" b="1">
                <a:latin typeface="Arial" charset="0"/>
              </a:rPr>
              <a:t> 與 </a:t>
            </a:r>
            <a:r>
              <a:rPr lang="zh-TW" altLang="en-US" sz="2800" b="1">
                <a:solidFill>
                  <a:srgbClr val="3399FF"/>
                </a:solidFill>
                <a:latin typeface="Arial" charset="0"/>
              </a:rPr>
              <a:t>稀硫酸</a:t>
            </a:r>
            <a:r>
              <a:rPr lang="zh-TW" altLang="en-US" sz="2400" b="1">
                <a:latin typeface="Arial" charset="0"/>
              </a:rPr>
              <a:t> 的反應</a:t>
            </a:r>
            <a:endParaRPr lang="en-US" altLang="en-US" sz="2400" b="1">
              <a:latin typeface="Arial" charset="0"/>
            </a:endParaRPr>
          </a:p>
        </p:txBody>
      </p:sp>
      <p:sp>
        <p:nvSpPr>
          <p:cNvPr id="25609" name="文字方塊 19"/>
          <p:cNvSpPr txBox="1">
            <a:spLocks noChangeArrowheads="1"/>
          </p:cNvSpPr>
          <p:nvPr/>
        </p:nvSpPr>
        <p:spPr bwMode="auto">
          <a:xfrm>
            <a:off x="1325563" y="3518941"/>
            <a:ext cx="6008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a:latin typeface="Arial" charset="0"/>
                <a:ea typeface="Arial Unicode MS" pitchFamily="34" charset="-120"/>
                <a:cs typeface="Arial" charset="0"/>
              </a:rPr>
              <a:t>Zn(s) + H</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SO</a:t>
            </a:r>
            <a:r>
              <a:rPr lang="en-US" altLang="zh-HK" sz="2400" baseline="-25000">
                <a:latin typeface="Arial" charset="0"/>
                <a:ea typeface="Arial Unicode MS" pitchFamily="34" charset="-120"/>
                <a:cs typeface="Arial" charset="0"/>
              </a:rPr>
              <a:t>4</a:t>
            </a:r>
            <a:r>
              <a:rPr lang="en-US" altLang="zh-HK" sz="2400">
                <a:latin typeface="Arial" charset="0"/>
                <a:ea typeface="Arial Unicode MS" pitchFamily="34" charset="-120"/>
                <a:cs typeface="Arial" charset="0"/>
              </a:rPr>
              <a:t>(aq) </a:t>
            </a:r>
            <a:r>
              <a:rPr lang="en-US" altLang="zh-HK" sz="2400">
                <a:latin typeface="Arial" charset="0"/>
                <a:ea typeface="Arial Unicode MS" pitchFamily="34" charset="-120"/>
                <a:cs typeface="Arial" charset="0"/>
                <a:sym typeface="Symbol" pitchFamily="18" charset="2"/>
              </a:rPr>
              <a:t></a:t>
            </a:r>
            <a:r>
              <a:rPr lang="en-US" altLang="zh-HK" sz="2400">
                <a:latin typeface="Arial" charset="0"/>
                <a:ea typeface="Arial Unicode MS" pitchFamily="34" charset="-120"/>
                <a:cs typeface="Arial" charset="0"/>
              </a:rPr>
              <a:t> ZnSO</a:t>
            </a:r>
            <a:r>
              <a:rPr lang="en-US" altLang="zh-HK" sz="2400" baseline="-25000">
                <a:latin typeface="Arial" charset="0"/>
                <a:ea typeface="Arial Unicode MS" pitchFamily="34" charset="-120"/>
                <a:cs typeface="Arial" charset="0"/>
              </a:rPr>
              <a:t>4</a:t>
            </a:r>
            <a:r>
              <a:rPr lang="en-US" altLang="zh-HK" sz="2400">
                <a:latin typeface="Arial" charset="0"/>
                <a:ea typeface="Arial Unicode MS" pitchFamily="34" charset="-120"/>
                <a:cs typeface="Arial" charset="0"/>
              </a:rPr>
              <a:t>(aq) + H</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(g)  </a:t>
            </a:r>
            <a:endParaRPr lang="zh-HK" altLang="en-US" sz="2400">
              <a:latin typeface="Arial" charset="0"/>
              <a:ea typeface="Arial Unicode MS" pitchFamily="34" charset="-120"/>
              <a:cs typeface="Arial" charset="0"/>
            </a:endParaRPr>
          </a:p>
        </p:txBody>
      </p:sp>
      <p:sp>
        <p:nvSpPr>
          <p:cNvPr id="25610" name="文字方塊 19"/>
          <p:cNvSpPr txBox="1">
            <a:spLocks noChangeArrowheads="1"/>
          </p:cNvSpPr>
          <p:nvPr/>
        </p:nvSpPr>
        <p:spPr bwMode="auto">
          <a:xfrm>
            <a:off x="1312863" y="4620666"/>
            <a:ext cx="6207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a:latin typeface="Arial" charset="0"/>
                <a:ea typeface="Arial Unicode MS" pitchFamily="34" charset="-120"/>
                <a:cs typeface="Arial" charset="0"/>
              </a:rPr>
              <a:t>ZnO(s) + H</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SO</a:t>
            </a:r>
            <a:r>
              <a:rPr lang="en-US" altLang="zh-HK" sz="2400" baseline="-25000">
                <a:latin typeface="Arial" charset="0"/>
                <a:ea typeface="Arial Unicode MS" pitchFamily="34" charset="-120"/>
                <a:cs typeface="Arial" charset="0"/>
              </a:rPr>
              <a:t>4</a:t>
            </a:r>
            <a:r>
              <a:rPr lang="en-US" altLang="zh-HK" sz="2400">
                <a:latin typeface="Arial" charset="0"/>
                <a:ea typeface="Arial Unicode MS" pitchFamily="34" charset="-120"/>
                <a:cs typeface="Arial" charset="0"/>
              </a:rPr>
              <a:t>(aq) </a:t>
            </a:r>
            <a:r>
              <a:rPr lang="en-US" altLang="zh-HK" sz="2400">
                <a:latin typeface="Arial" charset="0"/>
                <a:ea typeface="Arial Unicode MS" pitchFamily="34" charset="-120"/>
                <a:cs typeface="Arial" charset="0"/>
                <a:sym typeface="Symbol" pitchFamily="18" charset="2"/>
              </a:rPr>
              <a:t></a:t>
            </a:r>
            <a:r>
              <a:rPr lang="en-US" altLang="zh-HK" sz="2400">
                <a:latin typeface="Arial" charset="0"/>
                <a:ea typeface="Arial Unicode MS" pitchFamily="34" charset="-120"/>
                <a:cs typeface="Arial" charset="0"/>
              </a:rPr>
              <a:t> ZnSO</a:t>
            </a:r>
            <a:r>
              <a:rPr lang="en-US" altLang="zh-HK" sz="2400" baseline="-25000">
                <a:latin typeface="Arial" charset="0"/>
                <a:ea typeface="Arial Unicode MS" pitchFamily="34" charset="-120"/>
                <a:cs typeface="Arial" charset="0"/>
              </a:rPr>
              <a:t>4</a:t>
            </a:r>
            <a:r>
              <a:rPr lang="en-US" altLang="zh-HK" sz="2400">
                <a:latin typeface="Arial" charset="0"/>
                <a:ea typeface="Arial Unicode MS" pitchFamily="34" charset="-120"/>
                <a:cs typeface="Arial" charset="0"/>
              </a:rPr>
              <a:t>(aq) + H</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O(l)  </a:t>
            </a:r>
            <a:endParaRPr lang="zh-HK" altLang="en-US" sz="2400">
              <a:latin typeface="Arial" charset="0"/>
              <a:ea typeface="Arial Unicode MS" pitchFamily="34" charset="-120"/>
              <a:cs typeface="Arial" charset="0"/>
            </a:endParaRPr>
          </a:p>
        </p:txBody>
      </p:sp>
      <p:sp>
        <p:nvSpPr>
          <p:cNvPr id="25611" name="文字方塊 19"/>
          <p:cNvSpPr txBox="1">
            <a:spLocks noChangeArrowheads="1"/>
          </p:cNvSpPr>
          <p:nvPr/>
        </p:nvSpPr>
        <p:spPr bwMode="auto">
          <a:xfrm>
            <a:off x="1327150" y="5703341"/>
            <a:ext cx="7694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a:latin typeface="Arial" charset="0"/>
                <a:ea typeface="Arial Unicode MS" pitchFamily="34" charset="-120"/>
                <a:cs typeface="Arial" charset="0"/>
              </a:rPr>
              <a:t>ZnCO</a:t>
            </a:r>
            <a:r>
              <a:rPr lang="en-US" altLang="zh-HK" sz="2400" baseline="-25000">
                <a:latin typeface="Arial" charset="0"/>
                <a:ea typeface="Arial Unicode MS" pitchFamily="34" charset="-120"/>
                <a:cs typeface="Arial" charset="0"/>
              </a:rPr>
              <a:t>3</a:t>
            </a:r>
            <a:r>
              <a:rPr lang="en-US" altLang="zh-HK" sz="2400">
                <a:latin typeface="Arial" charset="0"/>
                <a:ea typeface="Arial Unicode MS" pitchFamily="34" charset="-120"/>
                <a:cs typeface="Arial" charset="0"/>
              </a:rPr>
              <a:t>(s) + H</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SO</a:t>
            </a:r>
            <a:r>
              <a:rPr lang="en-US" altLang="zh-HK" sz="2400" baseline="-25000">
                <a:latin typeface="Arial" charset="0"/>
                <a:ea typeface="Arial Unicode MS" pitchFamily="34" charset="-120"/>
                <a:cs typeface="Arial" charset="0"/>
              </a:rPr>
              <a:t>4</a:t>
            </a:r>
            <a:r>
              <a:rPr lang="en-US" altLang="zh-HK" sz="2400">
                <a:latin typeface="Arial" charset="0"/>
                <a:ea typeface="Arial Unicode MS" pitchFamily="34" charset="-120"/>
                <a:cs typeface="Arial" charset="0"/>
              </a:rPr>
              <a:t>(aq) </a:t>
            </a:r>
            <a:r>
              <a:rPr lang="en-US" altLang="zh-HK" sz="2400">
                <a:latin typeface="Arial" charset="0"/>
                <a:ea typeface="Arial Unicode MS" pitchFamily="34" charset="-120"/>
                <a:cs typeface="Arial" charset="0"/>
                <a:sym typeface="Symbol" pitchFamily="18" charset="2"/>
              </a:rPr>
              <a:t></a:t>
            </a:r>
            <a:r>
              <a:rPr lang="en-US" altLang="zh-HK" sz="2400">
                <a:latin typeface="Arial" charset="0"/>
                <a:ea typeface="Arial Unicode MS" pitchFamily="34" charset="-120"/>
                <a:cs typeface="Arial" charset="0"/>
              </a:rPr>
              <a:t> ZnSO</a:t>
            </a:r>
            <a:r>
              <a:rPr lang="en-US" altLang="zh-HK" sz="2400" baseline="-25000">
                <a:latin typeface="Arial" charset="0"/>
                <a:ea typeface="Arial Unicode MS" pitchFamily="34" charset="-120"/>
                <a:cs typeface="Arial" charset="0"/>
              </a:rPr>
              <a:t>4</a:t>
            </a:r>
            <a:r>
              <a:rPr lang="en-US" altLang="zh-HK" sz="2400">
                <a:latin typeface="Arial" charset="0"/>
                <a:ea typeface="Arial Unicode MS" pitchFamily="34" charset="-120"/>
                <a:cs typeface="Arial" charset="0"/>
              </a:rPr>
              <a:t>(aq) + CO</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(g) + H</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O(l)  </a:t>
            </a:r>
            <a:endParaRPr lang="zh-HK" altLang="en-US" sz="2400">
              <a:latin typeface="Arial" charset="0"/>
              <a:ea typeface="Arial Unicode MS" pitchFamily="34" charset="-120"/>
              <a:cs typeface="Arial" charset="0"/>
            </a:endParaRPr>
          </a:p>
        </p:txBody>
      </p:sp>
    </p:spTree>
    <p:extLst>
      <p:ext uri="{BB962C8B-B14F-4D97-AF65-F5344CB8AC3E}">
        <p14:creationId xmlns:p14="http://schemas.microsoft.com/office/powerpoint/2010/main" val="429477633"/>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40"/>
          <p:cNvSpPr>
            <a:spLocks noChangeArrowheads="1"/>
          </p:cNvSpPr>
          <p:nvPr/>
        </p:nvSpPr>
        <p:spPr bwMode="auto">
          <a:xfrm>
            <a:off x="122238" y="242888"/>
            <a:ext cx="6313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7525" indent="-17875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3399FF"/>
                </a:solidFill>
                <a:latin typeface="Arial" charset="0"/>
              </a:rPr>
              <a:t>第一階段：氧化鋅 與 稀硫酸 的反應</a:t>
            </a:r>
            <a:endParaRPr lang="en-US" altLang="en-US" sz="2800" b="1">
              <a:solidFill>
                <a:srgbClr val="3399FF"/>
              </a:solidFill>
              <a:latin typeface="Arial" charset="0"/>
            </a:endParaRPr>
          </a:p>
        </p:txBody>
      </p:sp>
      <p:sp>
        <p:nvSpPr>
          <p:cNvPr id="6" name="Rectangle 40"/>
          <p:cNvSpPr>
            <a:spLocks noChangeArrowheads="1"/>
          </p:cNvSpPr>
          <p:nvPr/>
        </p:nvSpPr>
        <p:spPr bwMode="auto">
          <a:xfrm>
            <a:off x="122238" y="860425"/>
            <a:ext cx="84534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246063">
              <a:tabLst>
                <a:tab pos="1441450" algn="l"/>
              </a:tabLst>
              <a:defRPr kumimoji="1">
                <a:solidFill>
                  <a:schemeClr val="tx1"/>
                </a:solidFill>
                <a:latin typeface="Calibri" pitchFamily="34" charset="0"/>
                <a:ea typeface="新細明體" charset="-120"/>
              </a:defRPr>
            </a:lvl1pPr>
            <a:lvl2pPr marL="742950" indent="-285750" defTabSz="246063">
              <a:tabLst>
                <a:tab pos="1441450" algn="l"/>
              </a:tabLst>
              <a:defRPr kumimoji="1">
                <a:solidFill>
                  <a:schemeClr val="tx1"/>
                </a:solidFill>
                <a:latin typeface="Calibri" pitchFamily="34" charset="0"/>
                <a:ea typeface="新細明體" charset="-120"/>
              </a:defRPr>
            </a:lvl2pPr>
            <a:lvl3pPr marL="1143000" indent="-228600" defTabSz="246063">
              <a:tabLst>
                <a:tab pos="1441450" algn="l"/>
              </a:tabLst>
              <a:defRPr kumimoji="1">
                <a:solidFill>
                  <a:schemeClr val="tx1"/>
                </a:solidFill>
                <a:latin typeface="Calibri" pitchFamily="34" charset="0"/>
                <a:ea typeface="新細明體" charset="-120"/>
              </a:defRPr>
            </a:lvl3pPr>
            <a:lvl4pPr marL="1600200" indent="-228600" defTabSz="246063">
              <a:tabLst>
                <a:tab pos="1441450" algn="l"/>
              </a:tabLst>
              <a:defRPr kumimoji="1">
                <a:solidFill>
                  <a:schemeClr val="tx1"/>
                </a:solidFill>
                <a:latin typeface="Calibri" pitchFamily="34" charset="0"/>
                <a:ea typeface="新細明體" charset="-120"/>
              </a:defRPr>
            </a:lvl4pPr>
            <a:lvl5pPr marL="2057400" indent="-228600" defTabSz="246063">
              <a:tabLst>
                <a:tab pos="1441450" algn="l"/>
              </a:tabLst>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tabLst>
                <a:tab pos="1441450" algn="l"/>
              </a:tabLs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tabLst>
                <a:tab pos="1441450" algn="l"/>
              </a:tabLs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tabLst>
                <a:tab pos="1441450" algn="l"/>
              </a:tabLs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tabLst>
                <a:tab pos="1441450" algn="l"/>
              </a:tabLst>
              <a:defRPr kumimoji="1">
                <a:solidFill>
                  <a:schemeClr val="tx1"/>
                </a:solidFill>
                <a:latin typeface="Calibri" pitchFamily="34" charset="0"/>
                <a:ea typeface="新細明體" charset="-120"/>
              </a:defRPr>
            </a:lvl9pPr>
          </a:lstStyle>
          <a:p>
            <a:pPr eaLnBrk="1" hangingPunct="1"/>
            <a:r>
              <a:rPr lang="zh-HK" altLang="en-US" sz="2800">
                <a:latin typeface="Arial" charset="0"/>
                <a:cs typeface="Arial" charset="0"/>
              </a:rPr>
              <a:t>步驟</a:t>
            </a:r>
            <a:r>
              <a:rPr lang="zh-HK" altLang="zh-TW" sz="2800">
                <a:latin typeface="Arial" charset="0"/>
                <a:cs typeface="Arial" charset="0"/>
              </a:rPr>
              <a:t> </a:t>
            </a:r>
            <a:r>
              <a:rPr lang="en-US" altLang="zh-HK" sz="2800">
                <a:latin typeface="Arial" charset="0"/>
                <a:cs typeface="Arial" charset="0"/>
              </a:rPr>
              <a:t>1</a:t>
            </a:r>
            <a:r>
              <a:rPr lang="zh-HK" altLang="en-US" sz="2800">
                <a:latin typeface="Arial" charset="0"/>
                <a:cs typeface="Arial" charset="0"/>
              </a:rPr>
              <a:t>：</a:t>
            </a:r>
            <a:r>
              <a:rPr lang="zh-HK" altLang="zh-TW" sz="2800">
                <a:latin typeface="Arial" charset="0"/>
                <a:cs typeface="Arial" charset="0"/>
              </a:rPr>
              <a:t>	</a:t>
            </a:r>
            <a:r>
              <a:rPr lang="zh-TW" altLang="en-US" sz="2800">
                <a:latin typeface="Arial" charset="0"/>
                <a:cs typeface="Arial" charset="0"/>
              </a:rPr>
              <a:t>把 </a:t>
            </a:r>
            <a:r>
              <a:rPr lang="en-US" altLang="en-US" sz="2800">
                <a:latin typeface="Arial" charset="0"/>
                <a:cs typeface="Arial" charset="0"/>
              </a:rPr>
              <a:t>30 cm</a:t>
            </a:r>
            <a:r>
              <a:rPr lang="en-US" altLang="en-US" sz="2800" baseline="30000">
                <a:latin typeface="Arial" charset="0"/>
                <a:ea typeface="Arial Unicode MS" pitchFamily="34" charset="-120"/>
                <a:cs typeface="Arial" charset="0"/>
              </a:rPr>
              <a:t>3</a:t>
            </a:r>
            <a:r>
              <a:rPr lang="en-US" altLang="zh-TW" sz="2800" baseline="30000">
                <a:latin typeface="Arial" charset="0"/>
                <a:ea typeface="Arial Unicode MS" pitchFamily="34" charset="-120"/>
                <a:cs typeface="Arial" charset="0"/>
              </a:rPr>
              <a:t> </a:t>
            </a:r>
            <a:r>
              <a:rPr lang="zh-TW" altLang="en-US" sz="2800">
                <a:latin typeface="Arial" charset="0"/>
                <a:cs typeface="Arial" charset="0"/>
              </a:rPr>
              <a:t>稀硫酸加入燒杯中。</a:t>
            </a:r>
            <a:endParaRPr lang="en-US" altLang="en-US" sz="2800">
              <a:latin typeface="Arial" charset="0"/>
              <a:cs typeface="Arial" charset="0"/>
            </a:endParaRPr>
          </a:p>
        </p:txBody>
      </p:sp>
      <p:sp>
        <p:nvSpPr>
          <p:cNvPr id="7" name="Rectangle 40"/>
          <p:cNvSpPr>
            <a:spLocks noChangeArrowheads="1"/>
          </p:cNvSpPr>
          <p:nvPr/>
        </p:nvSpPr>
        <p:spPr bwMode="auto">
          <a:xfrm>
            <a:off x="122238" y="1384300"/>
            <a:ext cx="8842375"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246063">
              <a:tabLst>
                <a:tab pos="1441450" algn="l"/>
              </a:tabLst>
              <a:defRPr kumimoji="1">
                <a:solidFill>
                  <a:schemeClr val="tx1"/>
                </a:solidFill>
                <a:latin typeface="Calibri" pitchFamily="34" charset="0"/>
                <a:ea typeface="新細明體" charset="-120"/>
              </a:defRPr>
            </a:lvl1pPr>
            <a:lvl2pPr marL="742950" indent="-285750" defTabSz="246063">
              <a:tabLst>
                <a:tab pos="1441450" algn="l"/>
              </a:tabLst>
              <a:defRPr kumimoji="1">
                <a:solidFill>
                  <a:schemeClr val="tx1"/>
                </a:solidFill>
                <a:latin typeface="Calibri" pitchFamily="34" charset="0"/>
                <a:ea typeface="新細明體" charset="-120"/>
              </a:defRPr>
            </a:lvl2pPr>
            <a:lvl3pPr marL="1143000" indent="-228600" defTabSz="246063">
              <a:tabLst>
                <a:tab pos="1441450" algn="l"/>
              </a:tabLst>
              <a:defRPr kumimoji="1">
                <a:solidFill>
                  <a:schemeClr val="tx1"/>
                </a:solidFill>
                <a:latin typeface="Calibri" pitchFamily="34" charset="0"/>
                <a:ea typeface="新細明體" charset="-120"/>
              </a:defRPr>
            </a:lvl3pPr>
            <a:lvl4pPr marL="1600200" indent="-228600" defTabSz="246063">
              <a:tabLst>
                <a:tab pos="1441450" algn="l"/>
              </a:tabLst>
              <a:defRPr kumimoji="1">
                <a:solidFill>
                  <a:schemeClr val="tx1"/>
                </a:solidFill>
                <a:latin typeface="Calibri" pitchFamily="34" charset="0"/>
                <a:ea typeface="新細明體" charset="-120"/>
              </a:defRPr>
            </a:lvl4pPr>
            <a:lvl5pPr marL="2057400" indent="-228600" defTabSz="246063">
              <a:tabLst>
                <a:tab pos="1441450" algn="l"/>
              </a:tabLst>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tabLst>
                <a:tab pos="1441450" algn="l"/>
              </a:tabLs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tabLst>
                <a:tab pos="1441450" algn="l"/>
              </a:tabLs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tabLst>
                <a:tab pos="1441450" algn="l"/>
              </a:tabLs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tabLst>
                <a:tab pos="1441450" algn="l"/>
              </a:tabLst>
              <a:defRPr kumimoji="1">
                <a:solidFill>
                  <a:schemeClr val="tx1"/>
                </a:solidFill>
                <a:latin typeface="Calibri" pitchFamily="34" charset="0"/>
                <a:ea typeface="新細明體" charset="-120"/>
              </a:defRPr>
            </a:lvl9pPr>
          </a:lstStyle>
          <a:p>
            <a:pPr eaLnBrk="1" hangingPunct="1"/>
            <a:r>
              <a:rPr lang="zh-HK" altLang="en-US" sz="2800">
                <a:latin typeface="Arial" charset="0"/>
                <a:cs typeface="Arial" charset="0"/>
              </a:rPr>
              <a:t>步驟</a:t>
            </a:r>
            <a:r>
              <a:rPr lang="zh-HK" altLang="zh-TW" sz="2800">
                <a:latin typeface="Arial" charset="0"/>
                <a:cs typeface="Arial" charset="0"/>
              </a:rPr>
              <a:t> </a:t>
            </a:r>
            <a:r>
              <a:rPr lang="en-US" altLang="zh-HK" sz="2800">
                <a:latin typeface="Arial" charset="0"/>
                <a:cs typeface="Arial" charset="0"/>
              </a:rPr>
              <a:t>2</a:t>
            </a:r>
            <a:r>
              <a:rPr lang="zh-HK" altLang="en-US" sz="2800">
                <a:latin typeface="Arial" charset="0"/>
                <a:cs typeface="Arial" charset="0"/>
              </a:rPr>
              <a:t>：</a:t>
            </a:r>
            <a:r>
              <a:rPr lang="zh-HK" altLang="zh-TW" sz="2800">
                <a:latin typeface="Arial" charset="0"/>
                <a:cs typeface="Arial" charset="0"/>
              </a:rPr>
              <a:t>	</a:t>
            </a:r>
            <a:r>
              <a:rPr lang="zh-TW" altLang="en-US" sz="2800">
                <a:latin typeface="Arial" charset="0"/>
                <a:cs typeface="Arial" charset="0"/>
              </a:rPr>
              <a:t>利用刮勺把氧化鋅逐少加入稀硫酸中，以玻璃</a:t>
            </a:r>
            <a:r>
              <a:rPr lang="en-US" altLang="zh-TW" sz="2800">
                <a:latin typeface="Arial" charset="0"/>
                <a:cs typeface="Arial" charset="0"/>
              </a:rPr>
              <a:t>	</a:t>
            </a:r>
            <a:r>
              <a:rPr lang="zh-TW" altLang="en-US" sz="2800">
                <a:latin typeface="Arial" charset="0"/>
                <a:cs typeface="Arial" charset="0"/>
              </a:rPr>
              <a:t>棒攪拌反應混合物。若反應太慢，可輕微加熱</a:t>
            </a:r>
            <a:r>
              <a:rPr lang="en-US" altLang="zh-TW" sz="2800">
                <a:latin typeface="Arial" charset="0"/>
                <a:cs typeface="Arial" charset="0"/>
              </a:rPr>
              <a:t>	</a:t>
            </a:r>
            <a:r>
              <a:rPr lang="zh-TW" altLang="en-US" sz="2800">
                <a:latin typeface="Arial" charset="0"/>
                <a:cs typeface="Arial" charset="0"/>
              </a:rPr>
              <a:t>混合物。</a:t>
            </a:r>
            <a:endParaRPr lang="en-US" altLang="en-US" sz="2800">
              <a:latin typeface="Arial" charset="0"/>
              <a:cs typeface="Arial" charset="0"/>
            </a:endParaRPr>
          </a:p>
        </p:txBody>
      </p:sp>
      <p:pic>
        <p:nvPicPr>
          <p:cNvPr id="35846" name="Picture 1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19872" y="2745507"/>
            <a:ext cx="1717675" cy="3779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7" name="文字方塊 5"/>
          <p:cNvSpPr txBox="1">
            <a:spLocks noChangeArrowheads="1"/>
          </p:cNvSpPr>
          <p:nvPr/>
        </p:nvSpPr>
        <p:spPr bwMode="auto">
          <a:xfrm>
            <a:off x="5037535" y="3278907"/>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氧化鋅</a:t>
            </a:r>
            <a:endParaRPr lang="zh-HK" altLang="en-US" sz="2000">
              <a:latin typeface="Arial" charset="0"/>
              <a:cs typeface="Arial" charset="0"/>
            </a:endParaRPr>
          </a:p>
        </p:txBody>
      </p:sp>
      <p:sp>
        <p:nvSpPr>
          <p:cNvPr id="35848" name="文字方塊 6"/>
          <p:cNvSpPr txBox="1">
            <a:spLocks noChangeArrowheads="1"/>
          </p:cNvSpPr>
          <p:nvPr/>
        </p:nvSpPr>
        <p:spPr bwMode="auto">
          <a:xfrm>
            <a:off x="5097860" y="4301257"/>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稀硫酸</a:t>
            </a:r>
            <a:endParaRPr lang="zh-HK" altLang="en-US" sz="2000">
              <a:latin typeface="Arial" charset="0"/>
              <a:cs typeface="Arial" charset="0"/>
            </a:endParaRPr>
          </a:p>
        </p:txBody>
      </p:sp>
      <p:sp>
        <p:nvSpPr>
          <p:cNvPr id="35849" name="文字方塊 7"/>
          <p:cNvSpPr txBox="1">
            <a:spLocks noChangeArrowheads="1"/>
          </p:cNvSpPr>
          <p:nvPr/>
        </p:nvSpPr>
        <p:spPr bwMode="auto">
          <a:xfrm>
            <a:off x="3534172" y="5563319"/>
            <a:ext cx="15033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000">
                <a:solidFill>
                  <a:srgbClr val="FF0066"/>
                </a:solidFill>
                <a:latin typeface="Arial" charset="0"/>
                <a:cs typeface="Arial" charset="0"/>
              </a:rPr>
              <a:t>加熱</a:t>
            </a:r>
          </a:p>
          <a:p>
            <a:pPr algn="ctr" eaLnBrk="1" hangingPunct="1"/>
            <a:r>
              <a:rPr lang="en-US" altLang="zh-HK" sz="2000">
                <a:solidFill>
                  <a:srgbClr val="FF0066"/>
                </a:solidFill>
                <a:latin typeface="Arial" charset="0"/>
                <a:cs typeface="Arial" charset="0"/>
              </a:rPr>
              <a:t>(</a:t>
            </a:r>
            <a:r>
              <a:rPr lang="zh-HK" altLang="en-US" sz="2000">
                <a:solidFill>
                  <a:srgbClr val="FF0066"/>
                </a:solidFill>
                <a:latin typeface="Arial" charset="0"/>
                <a:cs typeface="Arial" charset="0"/>
              </a:rPr>
              <a:t>如有需要</a:t>
            </a:r>
            <a:r>
              <a:rPr lang="en-US" altLang="zh-HK" sz="2000">
                <a:solidFill>
                  <a:srgbClr val="FF0066"/>
                </a:solidFill>
                <a:latin typeface="Arial" charset="0"/>
                <a:cs typeface="Arial" charset="0"/>
              </a:rPr>
              <a:t>)</a:t>
            </a:r>
            <a:endParaRPr lang="zh-HK" altLang="en-US" sz="2000">
              <a:solidFill>
                <a:srgbClr val="FF0066"/>
              </a:solidFill>
              <a:latin typeface="Arial" charset="0"/>
              <a:cs typeface="Arial" charset="0"/>
            </a:endParaRPr>
          </a:p>
        </p:txBody>
      </p:sp>
    </p:spTree>
    <p:extLst>
      <p:ext uri="{BB962C8B-B14F-4D97-AF65-F5344CB8AC3E}">
        <p14:creationId xmlns:p14="http://schemas.microsoft.com/office/powerpoint/2010/main" val="1737730566"/>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40"/>
          <p:cNvSpPr>
            <a:spLocks noChangeArrowheads="1"/>
          </p:cNvSpPr>
          <p:nvPr/>
        </p:nvSpPr>
        <p:spPr bwMode="auto">
          <a:xfrm>
            <a:off x="122238" y="122238"/>
            <a:ext cx="919956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528763" indent="-1528763"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800">
                <a:latin typeface="Arial" charset="0"/>
                <a:cs typeface="Arial" charset="0"/>
              </a:rPr>
              <a:t>步驟</a:t>
            </a:r>
            <a:r>
              <a:rPr lang="zh-HK" altLang="zh-TW" sz="2800">
                <a:latin typeface="Arial" charset="0"/>
                <a:cs typeface="Arial" charset="0"/>
              </a:rPr>
              <a:t> </a:t>
            </a:r>
            <a:r>
              <a:rPr lang="en-US" altLang="zh-HK" sz="2800">
                <a:latin typeface="Arial" charset="0"/>
                <a:cs typeface="Arial" charset="0"/>
              </a:rPr>
              <a:t>3</a:t>
            </a:r>
            <a:r>
              <a:rPr lang="zh-HK" altLang="en-US" sz="2800">
                <a:latin typeface="Arial" charset="0"/>
                <a:cs typeface="Arial" charset="0"/>
              </a:rPr>
              <a:t>：</a:t>
            </a:r>
            <a:r>
              <a:rPr lang="en-US" altLang="zh-HK" sz="2800">
                <a:latin typeface="Arial" charset="0"/>
                <a:cs typeface="Arial" charset="0"/>
              </a:rPr>
              <a:t>	</a:t>
            </a:r>
            <a:r>
              <a:rPr lang="zh-TW" altLang="en-US" sz="2800">
                <a:latin typeface="Arial" charset="0"/>
                <a:cs typeface="Arial" charset="0"/>
              </a:rPr>
              <a:t>繼續加入氧化鋅 </a:t>
            </a:r>
            <a:r>
              <a:rPr lang="zh-TW" altLang="en-US" sz="3200" b="1">
                <a:solidFill>
                  <a:srgbClr val="3399FF"/>
                </a:solidFill>
                <a:latin typeface="Arial" charset="0"/>
                <a:cs typeface="Arial" charset="0"/>
              </a:rPr>
              <a:t>直至剩餘的固體不再溶解</a:t>
            </a:r>
            <a:r>
              <a:rPr lang="zh-TW" altLang="en-US" sz="2800">
                <a:latin typeface="Arial" charset="0"/>
                <a:cs typeface="Arial" charset="0"/>
              </a:rPr>
              <a:t> 為止。</a:t>
            </a:r>
            <a:r>
              <a:rPr lang="en-US" altLang="zh-TW" sz="2800">
                <a:latin typeface="Arial" charset="0"/>
                <a:cs typeface="Arial" charset="0"/>
              </a:rPr>
              <a:t>	</a:t>
            </a:r>
            <a:r>
              <a:rPr lang="zh-TW" altLang="en-US" sz="2800">
                <a:latin typeface="Arial" charset="0"/>
                <a:cs typeface="Arial" charset="0"/>
              </a:rPr>
              <a:t>此時，所有硫酸已在反應中耗盡。</a:t>
            </a:r>
            <a:endParaRPr lang="en-US" altLang="en-US" sz="2800">
              <a:latin typeface="Arial" charset="0"/>
              <a:cs typeface="Arial" charset="0"/>
            </a:endParaRPr>
          </a:p>
        </p:txBody>
      </p:sp>
      <p:sp>
        <p:nvSpPr>
          <p:cNvPr id="33795" name="Rectangle 6"/>
          <p:cNvSpPr>
            <a:spLocks noChangeArrowheads="1"/>
          </p:cNvSpPr>
          <p:nvPr/>
        </p:nvSpPr>
        <p:spPr bwMode="auto">
          <a:xfrm>
            <a:off x="363537" y="5075956"/>
            <a:ext cx="8512423" cy="1442741"/>
          </a:xfrm>
          <a:prstGeom prst="rect">
            <a:avLst/>
          </a:prstGeom>
          <a:noFill/>
          <a:ln w="25400">
            <a:solidFill>
              <a:srgbClr val="FF7FB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b="1">
              <a:solidFill>
                <a:srgbClr val="00CC66"/>
              </a:solidFill>
              <a:latin typeface="Times New Roman" pitchFamily="18" charset="0"/>
            </a:endParaRPr>
          </a:p>
        </p:txBody>
      </p:sp>
      <p:sp>
        <p:nvSpPr>
          <p:cNvPr id="33797" name="Rectangle 94"/>
          <p:cNvSpPr>
            <a:spLocks noChangeArrowheads="1"/>
          </p:cNvSpPr>
          <p:nvPr/>
        </p:nvSpPr>
        <p:spPr bwMode="auto">
          <a:xfrm>
            <a:off x="395536" y="5085184"/>
            <a:ext cx="8480425" cy="14335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dirty="0"/>
              <a:t>把過量的金屬</a:t>
            </a:r>
            <a:r>
              <a:rPr lang="en-US" altLang="zh-TW" sz="2800" dirty="0"/>
              <a:t>/</a:t>
            </a:r>
            <a:r>
              <a:rPr lang="zh-TW" altLang="en-US" sz="2800" dirty="0"/>
              <a:t>不溶於水的鹽基</a:t>
            </a:r>
            <a:r>
              <a:rPr lang="en-US" altLang="zh-TW" sz="2800" dirty="0"/>
              <a:t>/</a:t>
            </a:r>
            <a:r>
              <a:rPr lang="zh-TW" altLang="en-US" sz="2800" dirty="0"/>
              <a:t>不溶於水的碳酸鹽加入酸中，可確保 </a:t>
            </a:r>
            <a:r>
              <a:rPr lang="zh-TW" altLang="en-US" sz="3200" b="1" u="sng" dirty="0">
                <a:solidFill>
                  <a:srgbClr val="FF0000"/>
                </a:solidFill>
              </a:rPr>
              <a:t>所有酸在反應中耗盡</a:t>
            </a:r>
            <a:r>
              <a:rPr lang="zh-TW" altLang="en-US" sz="2800" dirty="0"/>
              <a:t>，否則鹽溶液可能會被過量的</a:t>
            </a:r>
            <a:r>
              <a:rPr lang="zh-HK" altLang="en-US" sz="2800" dirty="0"/>
              <a:t>酸污染。</a:t>
            </a:r>
            <a:endParaRPr lang="en-US" altLang="zh-TW" sz="2800" dirty="0">
              <a:latin typeface="Arial" charset="0"/>
            </a:endParaRPr>
          </a:p>
        </p:txBody>
      </p:sp>
      <p:pic>
        <p:nvPicPr>
          <p:cNvPr id="36872"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23084" y="1269727"/>
            <a:ext cx="1601788" cy="352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73" name="文字方塊 8"/>
          <p:cNvSpPr txBox="1">
            <a:spLocks noChangeArrowheads="1"/>
          </p:cNvSpPr>
          <p:nvPr/>
        </p:nvSpPr>
        <p:spPr bwMode="auto">
          <a:xfrm>
            <a:off x="5216947" y="1726927"/>
            <a:ext cx="10112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氧化鋅</a:t>
            </a:r>
            <a:endParaRPr lang="zh-HK" altLang="en-US" sz="2000">
              <a:latin typeface="Arial" charset="0"/>
              <a:cs typeface="Arial" charset="0"/>
            </a:endParaRPr>
          </a:p>
        </p:txBody>
      </p:sp>
      <p:cxnSp>
        <p:nvCxnSpPr>
          <p:cNvPr id="15" name="直線接點 14"/>
          <p:cNvCxnSpPr/>
          <p:nvPr/>
        </p:nvCxnSpPr>
        <p:spPr bwMode="auto">
          <a:xfrm>
            <a:off x="4337472" y="1961877"/>
            <a:ext cx="869950"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36875" name="文字方塊 11"/>
          <p:cNvSpPr txBox="1">
            <a:spLocks noChangeArrowheads="1"/>
          </p:cNvSpPr>
          <p:nvPr/>
        </p:nvSpPr>
        <p:spPr bwMode="auto">
          <a:xfrm>
            <a:off x="3572297" y="3900214"/>
            <a:ext cx="15033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000">
                <a:solidFill>
                  <a:srgbClr val="FF0066"/>
                </a:solidFill>
                <a:latin typeface="Arial" charset="0"/>
                <a:cs typeface="Arial" charset="0"/>
              </a:rPr>
              <a:t>加熱</a:t>
            </a:r>
          </a:p>
          <a:p>
            <a:pPr algn="ctr" eaLnBrk="1" hangingPunct="1"/>
            <a:r>
              <a:rPr lang="en-US" altLang="zh-HK" sz="2000">
                <a:solidFill>
                  <a:srgbClr val="FF0066"/>
                </a:solidFill>
                <a:latin typeface="Arial" charset="0"/>
                <a:cs typeface="Arial" charset="0"/>
              </a:rPr>
              <a:t>(</a:t>
            </a:r>
            <a:r>
              <a:rPr lang="zh-HK" altLang="en-US" sz="2000">
                <a:solidFill>
                  <a:srgbClr val="FF0066"/>
                </a:solidFill>
                <a:latin typeface="Arial" charset="0"/>
                <a:cs typeface="Arial" charset="0"/>
              </a:rPr>
              <a:t>如有需要</a:t>
            </a:r>
            <a:r>
              <a:rPr lang="en-US" altLang="zh-HK" sz="2000">
                <a:solidFill>
                  <a:srgbClr val="FF0066"/>
                </a:solidFill>
                <a:latin typeface="Arial" charset="0"/>
                <a:cs typeface="Arial" charset="0"/>
              </a:rPr>
              <a:t>)</a:t>
            </a:r>
            <a:endParaRPr lang="zh-HK" altLang="en-US" sz="2000">
              <a:solidFill>
                <a:srgbClr val="FF0066"/>
              </a:solidFill>
              <a:latin typeface="Arial" charset="0"/>
              <a:cs typeface="Arial" charset="0"/>
            </a:endParaRPr>
          </a:p>
        </p:txBody>
      </p:sp>
      <p:sp>
        <p:nvSpPr>
          <p:cNvPr id="36876" name="文字方塊 12"/>
          <p:cNvSpPr txBox="1">
            <a:spLocks noChangeArrowheads="1"/>
          </p:cNvSpPr>
          <p:nvPr/>
        </p:nvSpPr>
        <p:spPr bwMode="auto">
          <a:xfrm>
            <a:off x="5051847" y="2817539"/>
            <a:ext cx="10572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過量的</a:t>
            </a:r>
          </a:p>
          <a:p>
            <a:r>
              <a:rPr lang="zh-HK" altLang="en-US" sz="2000"/>
              <a:t>氧化鋅</a:t>
            </a:r>
            <a:endParaRPr lang="zh-HK" altLang="en-US" sz="2000">
              <a:latin typeface="Arial" charset="0"/>
              <a:cs typeface="Arial" charset="0"/>
            </a:endParaRPr>
          </a:p>
        </p:txBody>
      </p:sp>
    </p:spTree>
    <p:extLst>
      <p:ext uri="{BB962C8B-B14F-4D97-AF65-F5344CB8AC3E}">
        <p14:creationId xmlns:p14="http://schemas.microsoft.com/office/powerpoint/2010/main" val="3601756590"/>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31840" y="1918419"/>
            <a:ext cx="2125662" cy="450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1" name="Rectangle 40"/>
          <p:cNvSpPr>
            <a:spLocks noChangeArrowheads="1"/>
          </p:cNvSpPr>
          <p:nvPr/>
        </p:nvSpPr>
        <p:spPr bwMode="auto">
          <a:xfrm>
            <a:off x="179388" y="122238"/>
            <a:ext cx="7880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14513" indent="-1814513" defTabSz="260350">
              <a:defRPr kumimoji="1">
                <a:solidFill>
                  <a:schemeClr val="tx1"/>
                </a:solidFill>
                <a:latin typeface="Calibri" pitchFamily="34" charset="0"/>
                <a:ea typeface="新細明體" charset="-120"/>
              </a:defRPr>
            </a:lvl1pPr>
            <a:lvl2pPr marL="742950" indent="-285750" defTabSz="260350">
              <a:defRPr kumimoji="1">
                <a:solidFill>
                  <a:schemeClr val="tx1"/>
                </a:solidFill>
                <a:latin typeface="Calibri" pitchFamily="34" charset="0"/>
                <a:ea typeface="新細明體" charset="-120"/>
              </a:defRPr>
            </a:lvl2pPr>
            <a:lvl3pPr marL="1143000" indent="-228600" defTabSz="260350">
              <a:defRPr kumimoji="1">
                <a:solidFill>
                  <a:schemeClr val="tx1"/>
                </a:solidFill>
                <a:latin typeface="Calibri" pitchFamily="34" charset="0"/>
                <a:ea typeface="新細明體" charset="-120"/>
              </a:defRPr>
            </a:lvl3pPr>
            <a:lvl4pPr marL="1600200" indent="-228600" defTabSz="260350">
              <a:defRPr kumimoji="1">
                <a:solidFill>
                  <a:schemeClr val="tx1"/>
                </a:solidFill>
                <a:latin typeface="Calibri" pitchFamily="34" charset="0"/>
                <a:ea typeface="新細明體" charset="-120"/>
              </a:defRPr>
            </a:lvl4pPr>
            <a:lvl5pPr marL="2057400" indent="-228600" defTabSz="260350">
              <a:defRPr kumimoji="1">
                <a:solidFill>
                  <a:schemeClr val="tx1"/>
                </a:solidFill>
                <a:latin typeface="Calibri" pitchFamily="34" charset="0"/>
                <a:ea typeface="新細明體" charset="-120"/>
              </a:defRPr>
            </a:lvl5pPr>
            <a:lvl6pPr marL="2514600" indent="-228600" defTabSz="26035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6035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6035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6035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3399FF"/>
                </a:solidFill>
                <a:latin typeface="Arial" charset="0"/>
              </a:rPr>
              <a:t>第二階段：把硫酸鋅溶液從反應混合物中分離</a:t>
            </a:r>
            <a:endParaRPr lang="en-US" altLang="en-US" sz="2800" b="1">
              <a:solidFill>
                <a:srgbClr val="3399FF"/>
              </a:solidFill>
              <a:latin typeface="Arial" charset="0"/>
            </a:endParaRPr>
          </a:p>
        </p:txBody>
      </p:sp>
      <p:sp>
        <p:nvSpPr>
          <p:cNvPr id="9" name="Rectangle 40"/>
          <p:cNvSpPr>
            <a:spLocks noChangeArrowheads="1"/>
          </p:cNvSpPr>
          <p:nvPr/>
        </p:nvSpPr>
        <p:spPr bwMode="auto">
          <a:xfrm>
            <a:off x="179512" y="833339"/>
            <a:ext cx="8936037"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254125" indent="-12541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dirty="0">
                <a:latin typeface="Arial" charset="0"/>
                <a:cs typeface="Arial" charset="0"/>
              </a:rPr>
              <a:t>步驟 </a:t>
            </a:r>
            <a:r>
              <a:rPr lang="en-US" altLang="zh-TW" sz="2800" dirty="0">
                <a:latin typeface="Arial" charset="0"/>
                <a:cs typeface="Arial" charset="0"/>
              </a:rPr>
              <a:t>4</a:t>
            </a:r>
            <a:r>
              <a:rPr lang="zh-TW" altLang="en-US" sz="2800" dirty="0">
                <a:latin typeface="Arial" charset="0"/>
                <a:cs typeface="Arial" charset="0"/>
              </a:rPr>
              <a:t>：把過量的氧化鋅 </a:t>
            </a:r>
            <a:r>
              <a:rPr lang="zh-TW" altLang="en-US" sz="3200" b="1" u="sng" dirty="0">
                <a:solidFill>
                  <a:srgbClr val="FF0000"/>
                </a:solidFill>
                <a:latin typeface="Arial" charset="0"/>
                <a:cs typeface="Arial" charset="0"/>
              </a:rPr>
              <a:t>過濾</a:t>
            </a:r>
            <a:r>
              <a:rPr lang="zh-TW" altLang="en-US" sz="2800" dirty="0">
                <a:latin typeface="Arial" charset="0"/>
                <a:cs typeface="Arial" charset="0"/>
              </a:rPr>
              <a:t>，濾液便是硫酸鋅溶液。</a:t>
            </a:r>
            <a:endParaRPr lang="en-US" altLang="en-US" sz="2800" dirty="0">
              <a:latin typeface="Arial" charset="0"/>
              <a:cs typeface="Arial" charset="0"/>
            </a:endParaRPr>
          </a:p>
        </p:txBody>
      </p:sp>
      <p:sp>
        <p:nvSpPr>
          <p:cNvPr id="28677" name="文字方塊 10"/>
          <p:cNvSpPr txBox="1">
            <a:spLocks noChangeArrowheads="1"/>
          </p:cNvSpPr>
          <p:nvPr/>
        </p:nvSpPr>
        <p:spPr bwMode="auto">
          <a:xfrm>
            <a:off x="4398665" y="1870794"/>
            <a:ext cx="10747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玻璃棒</a:t>
            </a:r>
            <a:endParaRPr lang="zh-HK" altLang="en-US" sz="2000">
              <a:latin typeface="Arial" charset="0"/>
              <a:cs typeface="Arial" charset="0"/>
            </a:endParaRPr>
          </a:p>
        </p:txBody>
      </p:sp>
      <p:sp>
        <p:nvSpPr>
          <p:cNvPr id="28678" name="文字方塊 11"/>
          <p:cNvSpPr txBox="1">
            <a:spLocks noChangeArrowheads="1"/>
          </p:cNvSpPr>
          <p:nvPr/>
        </p:nvSpPr>
        <p:spPr bwMode="auto">
          <a:xfrm>
            <a:off x="5233690" y="3082057"/>
            <a:ext cx="1022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混合物</a:t>
            </a:r>
            <a:endParaRPr lang="zh-HK" altLang="en-US" sz="2000">
              <a:latin typeface="Arial" charset="0"/>
              <a:cs typeface="Arial" charset="0"/>
            </a:endParaRPr>
          </a:p>
        </p:txBody>
      </p:sp>
      <p:sp>
        <p:nvSpPr>
          <p:cNvPr id="28679" name="文字方塊 12"/>
          <p:cNvSpPr txBox="1">
            <a:spLocks noChangeArrowheads="1"/>
          </p:cNvSpPr>
          <p:nvPr/>
        </p:nvSpPr>
        <p:spPr bwMode="auto">
          <a:xfrm>
            <a:off x="4632027" y="4525094"/>
            <a:ext cx="2765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殘餘物 </a:t>
            </a:r>
            <a:r>
              <a:rPr lang="en-US" altLang="zh-TW" sz="2000"/>
              <a:t>(</a:t>
            </a:r>
            <a:r>
              <a:rPr lang="zh-TW" altLang="en-US" sz="2000"/>
              <a:t>過量的氧化鋅</a:t>
            </a:r>
            <a:r>
              <a:rPr lang="en-US" altLang="zh-TW" sz="2000"/>
              <a:t>)</a:t>
            </a:r>
            <a:endParaRPr lang="zh-HK" altLang="en-US" sz="2000">
              <a:latin typeface="Arial" charset="0"/>
              <a:cs typeface="Arial" charset="0"/>
            </a:endParaRPr>
          </a:p>
        </p:txBody>
      </p:sp>
      <p:sp>
        <p:nvSpPr>
          <p:cNvPr id="28680" name="文字方塊 13"/>
          <p:cNvSpPr txBox="1">
            <a:spLocks noChangeArrowheads="1"/>
          </p:cNvSpPr>
          <p:nvPr/>
        </p:nvSpPr>
        <p:spPr bwMode="auto">
          <a:xfrm>
            <a:off x="4632027" y="4864819"/>
            <a:ext cx="7667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漏斗</a:t>
            </a:r>
            <a:endParaRPr lang="zh-HK" altLang="en-US" sz="2000">
              <a:latin typeface="Arial" charset="0"/>
              <a:cs typeface="Arial" charset="0"/>
            </a:endParaRPr>
          </a:p>
        </p:txBody>
      </p:sp>
      <p:sp>
        <p:nvSpPr>
          <p:cNvPr id="28681" name="文字方塊 14"/>
          <p:cNvSpPr txBox="1">
            <a:spLocks noChangeArrowheads="1"/>
          </p:cNvSpPr>
          <p:nvPr/>
        </p:nvSpPr>
        <p:spPr bwMode="auto">
          <a:xfrm>
            <a:off x="4778077" y="5788744"/>
            <a:ext cx="1082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蒸發皿</a:t>
            </a:r>
            <a:endParaRPr lang="zh-HK" altLang="en-US" sz="2000">
              <a:latin typeface="Arial" charset="0"/>
              <a:cs typeface="Arial" charset="0"/>
            </a:endParaRPr>
          </a:p>
        </p:txBody>
      </p:sp>
      <p:sp>
        <p:nvSpPr>
          <p:cNvPr id="28682" name="文字方塊 15"/>
          <p:cNvSpPr txBox="1">
            <a:spLocks noChangeArrowheads="1"/>
          </p:cNvSpPr>
          <p:nvPr/>
        </p:nvSpPr>
        <p:spPr bwMode="auto">
          <a:xfrm>
            <a:off x="4684415" y="6128469"/>
            <a:ext cx="2352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濾液 </a:t>
            </a:r>
            <a:r>
              <a:rPr lang="en-US" altLang="zh-TW" sz="2000"/>
              <a:t>(</a:t>
            </a:r>
            <a:r>
              <a:rPr lang="zh-TW" altLang="en-US" sz="2000"/>
              <a:t>硫酸鋅溶液</a:t>
            </a:r>
            <a:r>
              <a:rPr lang="en-US" altLang="zh-TW" sz="2000"/>
              <a:t>)</a:t>
            </a:r>
            <a:endParaRPr lang="zh-HK" altLang="en-US" sz="2000">
              <a:latin typeface="Arial" charset="0"/>
              <a:cs typeface="Arial" charset="0"/>
            </a:endParaRPr>
          </a:p>
        </p:txBody>
      </p:sp>
      <p:sp>
        <p:nvSpPr>
          <p:cNvPr id="28683" name="文字方塊 16"/>
          <p:cNvSpPr txBox="1">
            <a:spLocks noChangeArrowheads="1"/>
          </p:cNvSpPr>
          <p:nvPr/>
        </p:nvSpPr>
        <p:spPr bwMode="auto">
          <a:xfrm>
            <a:off x="4625677" y="4204419"/>
            <a:ext cx="15097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摺好的濾紙</a:t>
            </a:r>
            <a:endParaRPr lang="zh-HK" altLang="en-US" sz="2000">
              <a:latin typeface="Arial" charset="0"/>
              <a:cs typeface="Arial" charset="0"/>
            </a:endParaRPr>
          </a:p>
        </p:txBody>
      </p:sp>
    </p:spTree>
    <p:extLst>
      <p:ext uri="{BB962C8B-B14F-4D97-AF65-F5344CB8AC3E}">
        <p14:creationId xmlns:p14="http://schemas.microsoft.com/office/powerpoint/2010/main" val="2916149502"/>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40"/>
          <p:cNvSpPr>
            <a:spLocks noChangeArrowheads="1"/>
          </p:cNvSpPr>
          <p:nvPr/>
        </p:nvSpPr>
        <p:spPr bwMode="auto">
          <a:xfrm>
            <a:off x="122238" y="182563"/>
            <a:ext cx="4419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7525" indent="-17875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3399FF"/>
                </a:solidFill>
              </a:rPr>
              <a:t>第三階段：提純硫酸鋅</a:t>
            </a:r>
            <a:endParaRPr lang="en-US" altLang="en-US" sz="2800" b="1">
              <a:solidFill>
                <a:srgbClr val="3399FF"/>
              </a:solidFill>
              <a:latin typeface="Arial" charset="0"/>
            </a:endParaRPr>
          </a:p>
        </p:txBody>
      </p:sp>
      <p:sp>
        <p:nvSpPr>
          <p:cNvPr id="5" name="Rectangle 40"/>
          <p:cNvSpPr>
            <a:spLocks noChangeArrowheads="1"/>
          </p:cNvSpPr>
          <p:nvPr/>
        </p:nvSpPr>
        <p:spPr bwMode="auto">
          <a:xfrm>
            <a:off x="192088" y="838349"/>
            <a:ext cx="8709025"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524000" indent="-1524000"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dirty="0">
                <a:latin typeface="Arial" charset="0"/>
                <a:cs typeface="Arial" charset="0"/>
              </a:rPr>
              <a:t>步驟 </a:t>
            </a:r>
            <a:r>
              <a:rPr lang="en-US" altLang="zh-TW" sz="2800" dirty="0">
                <a:latin typeface="Arial" charset="0"/>
                <a:cs typeface="Arial" charset="0"/>
              </a:rPr>
              <a:t>5</a:t>
            </a:r>
            <a:r>
              <a:rPr lang="zh-TW" altLang="en-US" sz="2800" dirty="0">
                <a:latin typeface="Arial" charset="0"/>
                <a:cs typeface="Arial" charset="0"/>
              </a:rPr>
              <a:t>：	把硫酸鋅溶液 </a:t>
            </a:r>
            <a:r>
              <a:rPr lang="zh-TW" altLang="en-US" sz="3200" b="1" u="sng" dirty="0">
                <a:solidFill>
                  <a:srgbClr val="FF0000"/>
                </a:solidFill>
                <a:latin typeface="Arial" charset="0"/>
                <a:cs typeface="Arial" charset="0"/>
              </a:rPr>
              <a:t>加熱</a:t>
            </a:r>
            <a:r>
              <a:rPr lang="zh-TW" altLang="en-US" sz="2800" dirty="0">
                <a:latin typeface="Arial" charset="0"/>
                <a:cs typeface="Arial" charset="0"/>
              </a:rPr>
              <a:t>，直至蒸發了大約一半的水分。</a:t>
            </a:r>
            <a:endParaRPr lang="en-US" altLang="en-US" sz="2800" b="1" dirty="0">
              <a:latin typeface="Arial" charset="0"/>
              <a:cs typeface="Arial" charset="0"/>
            </a:endParaRPr>
          </a:p>
        </p:txBody>
      </p:sp>
      <p:pic>
        <p:nvPicPr>
          <p:cNvPr id="29701"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19872" y="2133749"/>
            <a:ext cx="1760538" cy="431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3" name="文字方塊 18"/>
          <p:cNvSpPr txBox="1">
            <a:spLocks noChangeArrowheads="1"/>
          </p:cNvSpPr>
          <p:nvPr/>
        </p:nvSpPr>
        <p:spPr bwMode="auto">
          <a:xfrm>
            <a:off x="5189935" y="2233761"/>
            <a:ext cx="10239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玻璃棒</a:t>
            </a:r>
            <a:endParaRPr lang="zh-HK" altLang="en-US" sz="2000">
              <a:latin typeface="Arial" charset="0"/>
              <a:cs typeface="Arial" charset="0"/>
            </a:endParaRPr>
          </a:p>
        </p:txBody>
      </p:sp>
      <p:sp>
        <p:nvSpPr>
          <p:cNvPr id="29704" name="文字方塊 19"/>
          <p:cNvSpPr txBox="1">
            <a:spLocks noChangeArrowheads="1"/>
          </p:cNvSpPr>
          <p:nvPr/>
        </p:nvSpPr>
        <p:spPr bwMode="auto">
          <a:xfrm>
            <a:off x="5191522" y="4457849"/>
            <a:ext cx="5413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水</a:t>
            </a:r>
            <a:endParaRPr lang="zh-HK" altLang="en-US" sz="2000">
              <a:latin typeface="Arial" charset="0"/>
              <a:cs typeface="Arial" charset="0"/>
            </a:endParaRPr>
          </a:p>
        </p:txBody>
      </p:sp>
      <p:sp>
        <p:nvSpPr>
          <p:cNvPr id="29705" name="文字方塊 20"/>
          <p:cNvSpPr txBox="1">
            <a:spLocks noChangeArrowheads="1"/>
          </p:cNvSpPr>
          <p:nvPr/>
        </p:nvSpPr>
        <p:spPr bwMode="auto">
          <a:xfrm>
            <a:off x="5194697" y="4057799"/>
            <a:ext cx="7794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蒸汽</a:t>
            </a:r>
            <a:endParaRPr lang="zh-HK" altLang="en-US" sz="2000">
              <a:latin typeface="Arial" charset="0"/>
              <a:cs typeface="Arial" charset="0"/>
            </a:endParaRPr>
          </a:p>
        </p:txBody>
      </p:sp>
      <p:sp>
        <p:nvSpPr>
          <p:cNvPr id="29706" name="文字方塊 21"/>
          <p:cNvSpPr txBox="1">
            <a:spLocks noChangeArrowheads="1"/>
          </p:cNvSpPr>
          <p:nvPr/>
        </p:nvSpPr>
        <p:spPr bwMode="auto">
          <a:xfrm>
            <a:off x="5186760" y="3616474"/>
            <a:ext cx="1568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硫酸鋅溶液</a:t>
            </a:r>
            <a:endParaRPr lang="zh-HK" altLang="en-US" sz="2000">
              <a:latin typeface="Arial" charset="0"/>
              <a:cs typeface="Arial" charset="0"/>
            </a:endParaRPr>
          </a:p>
        </p:txBody>
      </p:sp>
      <p:sp>
        <p:nvSpPr>
          <p:cNvPr id="29707" name="文字方塊 26"/>
          <p:cNvSpPr txBox="1">
            <a:spLocks noChangeArrowheads="1"/>
          </p:cNvSpPr>
          <p:nvPr/>
        </p:nvSpPr>
        <p:spPr bwMode="auto">
          <a:xfrm>
            <a:off x="3804047" y="5640536"/>
            <a:ext cx="787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000">
                <a:solidFill>
                  <a:srgbClr val="FF0066"/>
                </a:solidFill>
                <a:latin typeface="Arial" charset="0"/>
                <a:cs typeface="Arial" charset="0"/>
              </a:rPr>
              <a:t>加熱</a:t>
            </a:r>
          </a:p>
        </p:txBody>
      </p:sp>
    </p:spTree>
    <p:extLst>
      <p:ext uri="{BB962C8B-B14F-4D97-AF65-F5344CB8AC3E}">
        <p14:creationId xmlns:p14="http://schemas.microsoft.com/office/powerpoint/2010/main" val="3582065804"/>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40"/>
          <p:cNvSpPr>
            <a:spLocks noChangeArrowheads="1"/>
          </p:cNvSpPr>
          <p:nvPr/>
        </p:nvSpPr>
        <p:spPr bwMode="auto">
          <a:xfrm>
            <a:off x="255463" y="610642"/>
            <a:ext cx="87090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441450" indent="-1441450"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dirty="0">
                <a:latin typeface="Arial" charset="0"/>
                <a:cs typeface="Arial" charset="0"/>
              </a:rPr>
              <a:t>步驟 </a:t>
            </a:r>
            <a:r>
              <a:rPr lang="en-US" altLang="zh-TW" sz="2800" dirty="0">
                <a:latin typeface="Arial" charset="0"/>
                <a:cs typeface="Arial" charset="0"/>
              </a:rPr>
              <a:t>6</a:t>
            </a:r>
            <a:r>
              <a:rPr lang="zh-TW" altLang="en-US" sz="2800" dirty="0">
                <a:latin typeface="Arial" charset="0"/>
                <a:cs typeface="Arial" charset="0"/>
              </a:rPr>
              <a:t>：	把濃溶液靜置一旁，讓它慢慢冷卻至常溫。一段時間後，會形成硫酸鋅晶體。</a:t>
            </a:r>
            <a:endParaRPr lang="en-US" altLang="en-US" sz="2800" dirty="0">
              <a:latin typeface="Arial" charset="0"/>
              <a:cs typeface="Arial" charset="0"/>
            </a:endParaRPr>
          </a:p>
        </p:txBody>
      </p:sp>
      <p:sp>
        <p:nvSpPr>
          <p:cNvPr id="7" name="Rectangle 40"/>
          <p:cNvSpPr>
            <a:spLocks noChangeArrowheads="1"/>
          </p:cNvSpPr>
          <p:nvPr/>
        </p:nvSpPr>
        <p:spPr bwMode="auto">
          <a:xfrm>
            <a:off x="269304" y="1973784"/>
            <a:ext cx="8839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441450" indent="-1441450"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dirty="0">
                <a:latin typeface="Arial" charset="0"/>
                <a:cs typeface="Arial" charset="0"/>
              </a:rPr>
              <a:t>步驟 </a:t>
            </a:r>
            <a:r>
              <a:rPr lang="en-US" altLang="zh-TW" sz="2800" dirty="0">
                <a:latin typeface="Arial" charset="0"/>
                <a:cs typeface="Arial" charset="0"/>
              </a:rPr>
              <a:t>7</a:t>
            </a:r>
            <a:r>
              <a:rPr lang="zh-TW" altLang="en-US" sz="2800" dirty="0">
                <a:latin typeface="Arial" charset="0"/>
                <a:cs typeface="Arial" charset="0"/>
              </a:rPr>
              <a:t>：	把剩餘的溶液過濾，以取得晶體。</a:t>
            </a:r>
            <a:endParaRPr lang="en-US" altLang="en-US" sz="2800" dirty="0">
              <a:latin typeface="Arial" charset="0"/>
              <a:cs typeface="Arial" charset="0"/>
            </a:endParaRPr>
          </a:p>
        </p:txBody>
      </p:sp>
      <p:pic>
        <p:nvPicPr>
          <p:cNvPr id="39941"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600" y="3885729"/>
            <a:ext cx="2446338"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2" name="文字方塊 4"/>
          <p:cNvSpPr txBox="1">
            <a:spLocks noChangeArrowheads="1"/>
          </p:cNvSpPr>
          <p:nvPr/>
        </p:nvSpPr>
        <p:spPr bwMode="auto">
          <a:xfrm>
            <a:off x="1284338" y="3465041"/>
            <a:ext cx="15033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用濾紙防塵</a:t>
            </a:r>
            <a:endParaRPr lang="zh-HK" altLang="en-US" sz="2000">
              <a:latin typeface="Arial" charset="0"/>
              <a:cs typeface="Arial" charset="0"/>
            </a:endParaRPr>
          </a:p>
        </p:txBody>
      </p:sp>
      <p:sp>
        <p:nvSpPr>
          <p:cNvPr id="39943" name="文字方塊 5"/>
          <p:cNvSpPr txBox="1">
            <a:spLocks noChangeArrowheads="1"/>
          </p:cNvSpPr>
          <p:nvPr/>
        </p:nvSpPr>
        <p:spPr bwMode="auto">
          <a:xfrm>
            <a:off x="3017888" y="4847754"/>
            <a:ext cx="1562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硫酸鋅晶體</a:t>
            </a:r>
            <a:endParaRPr lang="zh-HK" altLang="en-US" sz="2000">
              <a:latin typeface="Arial" charset="0"/>
              <a:cs typeface="Arial" charset="0"/>
            </a:endParaRPr>
          </a:p>
        </p:txBody>
      </p:sp>
      <p:cxnSp>
        <p:nvCxnSpPr>
          <p:cNvPr id="17" name="直線單箭頭接點 16"/>
          <p:cNvCxnSpPr/>
          <p:nvPr/>
        </p:nvCxnSpPr>
        <p:spPr>
          <a:xfrm>
            <a:off x="4151189" y="4521795"/>
            <a:ext cx="841375" cy="0"/>
          </a:xfrm>
          <a:prstGeom prst="straightConnector1">
            <a:avLst/>
          </a:prstGeom>
          <a:ln w="7620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cxnSp>
      <p:pic>
        <p:nvPicPr>
          <p:cNvPr id="30729"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7676" y="2889845"/>
            <a:ext cx="2286000" cy="341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30" name="文字方塊 7"/>
          <p:cNvSpPr txBox="1">
            <a:spLocks noChangeArrowheads="1"/>
          </p:cNvSpPr>
          <p:nvPr/>
        </p:nvSpPr>
        <p:spPr bwMode="auto">
          <a:xfrm>
            <a:off x="7011864" y="4101108"/>
            <a:ext cx="8175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濾紙</a:t>
            </a:r>
            <a:endParaRPr lang="zh-HK" altLang="en-US" sz="2000">
              <a:latin typeface="Arial" charset="0"/>
              <a:cs typeface="Arial" charset="0"/>
            </a:endParaRPr>
          </a:p>
        </p:txBody>
      </p:sp>
      <p:sp>
        <p:nvSpPr>
          <p:cNvPr id="30731" name="文字方塊 8"/>
          <p:cNvSpPr txBox="1">
            <a:spLocks noChangeArrowheads="1"/>
          </p:cNvSpPr>
          <p:nvPr/>
        </p:nvSpPr>
        <p:spPr bwMode="auto">
          <a:xfrm>
            <a:off x="7034089" y="4461470"/>
            <a:ext cx="15033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硫酸鋅晶體</a:t>
            </a:r>
            <a:endParaRPr lang="zh-HK" altLang="en-US" sz="2000">
              <a:latin typeface="Arial" charset="0"/>
              <a:cs typeface="Arial" charset="0"/>
            </a:endParaRPr>
          </a:p>
        </p:txBody>
      </p:sp>
      <p:sp>
        <p:nvSpPr>
          <p:cNvPr id="30732" name="文字方塊 9"/>
          <p:cNvSpPr txBox="1">
            <a:spLocks noChangeArrowheads="1"/>
          </p:cNvSpPr>
          <p:nvPr/>
        </p:nvSpPr>
        <p:spPr bwMode="auto">
          <a:xfrm>
            <a:off x="7061076" y="4802783"/>
            <a:ext cx="831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漏斗</a:t>
            </a:r>
            <a:endParaRPr lang="zh-HK" altLang="en-US" sz="2000">
              <a:latin typeface="Arial" charset="0"/>
              <a:cs typeface="Arial" charset="0"/>
            </a:endParaRPr>
          </a:p>
        </p:txBody>
      </p:sp>
    </p:spTree>
    <p:extLst>
      <p:ext uri="{BB962C8B-B14F-4D97-AF65-F5344CB8AC3E}">
        <p14:creationId xmlns:p14="http://schemas.microsoft.com/office/powerpoint/2010/main" val="885518120"/>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40"/>
          <p:cNvSpPr>
            <a:spLocks noChangeArrowheads="1"/>
          </p:cNvSpPr>
          <p:nvPr/>
        </p:nvSpPr>
        <p:spPr bwMode="auto">
          <a:xfrm>
            <a:off x="522610" y="1451521"/>
            <a:ext cx="7456487"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254125" indent="-12541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latin typeface="Arial" charset="0"/>
                <a:cs typeface="Arial" charset="0"/>
              </a:rPr>
              <a:t>步驟 </a:t>
            </a:r>
            <a:r>
              <a:rPr lang="en-US" altLang="zh-TW" sz="2800">
                <a:latin typeface="Arial" charset="0"/>
                <a:cs typeface="Arial" charset="0"/>
              </a:rPr>
              <a:t>9</a:t>
            </a:r>
            <a:r>
              <a:rPr lang="zh-TW" altLang="en-US" sz="2800">
                <a:latin typeface="Arial" charset="0"/>
                <a:cs typeface="Arial" charset="0"/>
              </a:rPr>
              <a:t>：利用 </a:t>
            </a:r>
            <a:r>
              <a:rPr lang="zh-TW" altLang="en-US" sz="3200" b="1" u="sng">
                <a:solidFill>
                  <a:srgbClr val="FF0000"/>
                </a:solidFill>
                <a:latin typeface="Arial" charset="0"/>
                <a:cs typeface="Arial" charset="0"/>
              </a:rPr>
              <a:t>濾紙</a:t>
            </a:r>
            <a:r>
              <a:rPr lang="zh-TW" altLang="en-US" sz="2800">
                <a:latin typeface="Arial" charset="0"/>
                <a:cs typeface="Arial" charset="0"/>
              </a:rPr>
              <a:t> 弄乾 或 </a:t>
            </a:r>
            <a:r>
              <a:rPr lang="zh-TW" altLang="en-US" sz="3200" b="1" u="sng">
                <a:solidFill>
                  <a:srgbClr val="FF0000"/>
                </a:solidFill>
                <a:latin typeface="Arial" charset="0"/>
                <a:cs typeface="Arial" charset="0"/>
              </a:rPr>
              <a:t>焗爐</a:t>
            </a:r>
            <a:r>
              <a:rPr lang="zh-TW" altLang="en-US" sz="2800">
                <a:latin typeface="Arial" charset="0"/>
                <a:cs typeface="Arial" charset="0"/>
              </a:rPr>
              <a:t> 烘乾 晶體。</a:t>
            </a:r>
            <a:endParaRPr lang="en-US" altLang="en-US" sz="2800">
              <a:latin typeface="Arial" charset="0"/>
              <a:cs typeface="Arial" charset="0"/>
            </a:endParaRPr>
          </a:p>
        </p:txBody>
      </p:sp>
      <p:sp>
        <p:nvSpPr>
          <p:cNvPr id="40963" name="Rectangle 40"/>
          <p:cNvSpPr>
            <a:spLocks noChangeArrowheads="1"/>
          </p:cNvSpPr>
          <p:nvPr/>
        </p:nvSpPr>
        <p:spPr bwMode="auto">
          <a:xfrm>
            <a:off x="532135" y="623739"/>
            <a:ext cx="6364287"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254125" indent="-12541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latin typeface="Arial" charset="0"/>
                <a:cs typeface="Arial" charset="0"/>
              </a:rPr>
              <a:t>步驟 </a:t>
            </a:r>
            <a:r>
              <a:rPr lang="en-US" altLang="zh-TW" sz="2800">
                <a:latin typeface="Arial" charset="0"/>
                <a:cs typeface="Arial" charset="0"/>
              </a:rPr>
              <a:t>8</a:t>
            </a:r>
            <a:r>
              <a:rPr lang="zh-TW" altLang="en-US" sz="2800">
                <a:latin typeface="Arial" charset="0"/>
                <a:cs typeface="Arial" charset="0"/>
              </a:rPr>
              <a:t>：以 </a:t>
            </a:r>
            <a:r>
              <a:rPr lang="zh-TW" altLang="en-US" sz="3200" b="1" u="sng">
                <a:solidFill>
                  <a:srgbClr val="FF0000"/>
                </a:solidFill>
                <a:latin typeface="Arial" charset="0"/>
                <a:cs typeface="Arial" charset="0"/>
              </a:rPr>
              <a:t>少量冷</a:t>
            </a:r>
            <a:r>
              <a:rPr lang="zh-TW" altLang="en-US" sz="2800" b="1">
                <a:latin typeface="Arial" charset="0"/>
                <a:cs typeface="Arial" charset="0"/>
              </a:rPr>
              <a:t> </a:t>
            </a:r>
            <a:r>
              <a:rPr lang="zh-TW" altLang="en-US" sz="2800">
                <a:latin typeface="Arial" charset="0"/>
                <a:cs typeface="Arial" charset="0"/>
              </a:rPr>
              <a:t>蒸餾水沖洗晶體。</a:t>
            </a:r>
            <a:endParaRPr lang="en-US" altLang="en-US" sz="2800">
              <a:latin typeface="Arial" charset="0"/>
              <a:cs typeface="Arial" charset="0"/>
            </a:endParaRPr>
          </a:p>
        </p:txBody>
      </p:sp>
      <p:pic>
        <p:nvPicPr>
          <p:cNvPr id="40969" name="Picture 1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9075" y="2610197"/>
            <a:ext cx="2951162" cy="324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70" name="文字方塊 4"/>
          <p:cNvSpPr txBox="1">
            <a:spLocks noChangeArrowheads="1"/>
          </p:cNvSpPr>
          <p:nvPr/>
        </p:nvSpPr>
        <p:spPr bwMode="auto">
          <a:xfrm>
            <a:off x="3195687" y="2689572"/>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洗滌瓶</a:t>
            </a:r>
            <a:endParaRPr lang="zh-HK" altLang="en-US" sz="2000">
              <a:latin typeface="Arial" charset="0"/>
              <a:cs typeface="Arial" charset="0"/>
            </a:endParaRPr>
          </a:p>
        </p:txBody>
      </p:sp>
      <p:sp>
        <p:nvSpPr>
          <p:cNvPr id="40971" name="文字方塊 5"/>
          <p:cNvSpPr txBox="1">
            <a:spLocks noChangeArrowheads="1"/>
          </p:cNvSpPr>
          <p:nvPr/>
        </p:nvSpPr>
        <p:spPr bwMode="auto">
          <a:xfrm>
            <a:off x="3537000" y="3351560"/>
            <a:ext cx="514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latin typeface="Arial" charset="0"/>
                <a:cs typeface="Arial" charset="0"/>
              </a:rPr>
              <a:t>水</a:t>
            </a:r>
            <a:endParaRPr lang="zh-HK" altLang="en-US" sz="2000">
              <a:latin typeface="Arial" charset="0"/>
              <a:cs typeface="Arial" charset="0"/>
            </a:endParaRPr>
          </a:p>
        </p:txBody>
      </p:sp>
      <p:sp>
        <p:nvSpPr>
          <p:cNvPr id="40972" name="文字方塊 6"/>
          <p:cNvSpPr txBox="1">
            <a:spLocks noChangeArrowheads="1"/>
          </p:cNvSpPr>
          <p:nvPr/>
        </p:nvSpPr>
        <p:spPr bwMode="auto">
          <a:xfrm>
            <a:off x="2505125" y="3973860"/>
            <a:ext cx="15605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硫酸鋅晶體</a:t>
            </a:r>
            <a:endParaRPr lang="zh-HK" altLang="en-US" sz="2000">
              <a:latin typeface="Arial" charset="0"/>
              <a:cs typeface="Arial" charset="0"/>
            </a:endParaRPr>
          </a:p>
        </p:txBody>
      </p:sp>
      <p:sp>
        <p:nvSpPr>
          <p:cNvPr id="19" name="文字方塊 18"/>
          <p:cNvSpPr txBox="1">
            <a:spLocks noChangeArrowheads="1"/>
          </p:cNvSpPr>
          <p:nvPr/>
        </p:nvSpPr>
        <p:spPr bwMode="auto">
          <a:xfrm>
            <a:off x="5962700" y="3530947"/>
            <a:ext cx="240506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400"/>
              <a:t>利用濾紙弄乾或</a:t>
            </a:r>
          </a:p>
          <a:p>
            <a:r>
              <a:rPr lang="zh-TW" altLang="en-US" sz="2400"/>
              <a:t>焗爐烘乾晶體。</a:t>
            </a:r>
            <a:endParaRPr lang="zh-HK" altLang="en-US" sz="2400">
              <a:latin typeface="Arial" charset="0"/>
              <a:cs typeface="Arial" charset="0"/>
            </a:endParaRPr>
          </a:p>
        </p:txBody>
      </p:sp>
      <p:cxnSp>
        <p:nvCxnSpPr>
          <p:cNvPr id="22" name="直線單箭頭接點 21"/>
          <p:cNvCxnSpPr/>
          <p:nvPr/>
        </p:nvCxnSpPr>
        <p:spPr>
          <a:xfrm>
            <a:off x="4627612" y="4024660"/>
            <a:ext cx="841375" cy="0"/>
          </a:xfrm>
          <a:prstGeom prst="straightConnector1">
            <a:avLst/>
          </a:prstGeom>
          <a:ln w="7620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486028872"/>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87056" y="2659062"/>
            <a:ext cx="2017712"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3"/>
          <p:cNvSpPr>
            <a:spLocks noChangeArrowheads="1"/>
          </p:cNvSpPr>
          <p:nvPr/>
        </p:nvSpPr>
        <p:spPr bwMode="auto">
          <a:xfrm>
            <a:off x="179388" y="188640"/>
            <a:ext cx="8713787" cy="554037"/>
          </a:xfrm>
          <a:prstGeom prst="rect">
            <a:avLst/>
          </a:prstGeom>
          <a:noFill/>
          <a:ln>
            <a:noFill/>
          </a:ln>
          <a:effectLst/>
          <a:extLst/>
        </p:spPr>
        <p:txBody>
          <a:bodyPr>
            <a:spAutoFit/>
          </a:bodyPr>
          <a:lstStyle/>
          <a:p>
            <a:pPr marL="542925" indent="-542925" eaLnBrk="1" hangingPunct="1">
              <a:defRPr/>
            </a:pPr>
            <a:r>
              <a:rPr lang="zh-TW" altLang="en-US" sz="3000" b="1" dirty="0" smtClean="0">
                <a:solidFill>
                  <a:srgbClr val="CC0066"/>
                </a:solidFill>
                <a:latin typeface="+mj-lt"/>
                <a:ea typeface="新細明體" panose="02020500000000000000" pitchFamily="18" charset="-120"/>
              </a:rPr>
              <a:t>酸</a:t>
            </a:r>
            <a:r>
              <a:rPr lang="zh-TW" altLang="en-US" sz="3000" b="1" dirty="0">
                <a:solidFill>
                  <a:srgbClr val="CC0066"/>
                </a:solidFill>
                <a:latin typeface="+mj-lt"/>
                <a:ea typeface="新細明體" panose="02020500000000000000" pitchFamily="18" charset="-120"/>
              </a:rPr>
              <a:t>與鹼 </a:t>
            </a:r>
            <a:r>
              <a:rPr lang="en-US" altLang="zh-TW" sz="3000" b="1" dirty="0">
                <a:solidFill>
                  <a:srgbClr val="CC0066"/>
                </a:solidFill>
                <a:latin typeface="+mj-lt"/>
                <a:ea typeface="新細明體" panose="02020500000000000000" pitchFamily="18" charset="-120"/>
              </a:rPr>
              <a:t>(</a:t>
            </a:r>
            <a:r>
              <a:rPr lang="zh-TW" altLang="en-US" sz="3000" b="1" dirty="0">
                <a:solidFill>
                  <a:srgbClr val="CC0066"/>
                </a:solidFill>
                <a:latin typeface="+mj-lt"/>
                <a:ea typeface="新細明體" panose="02020500000000000000" pitchFamily="18" charset="-120"/>
              </a:rPr>
              <a:t>或可溶於水的碳酸鹽</a:t>
            </a:r>
            <a:r>
              <a:rPr lang="en-US" altLang="zh-TW" sz="3000" b="1" dirty="0">
                <a:solidFill>
                  <a:srgbClr val="CC0066"/>
                </a:solidFill>
                <a:latin typeface="+mj-lt"/>
                <a:ea typeface="新細明體" panose="02020500000000000000" pitchFamily="18" charset="-120"/>
              </a:rPr>
              <a:t>) </a:t>
            </a:r>
            <a:r>
              <a:rPr lang="zh-TW" altLang="en-US" sz="3000" b="1" dirty="0">
                <a:solidFill>
                  <a:srgbClr val="CC0066"/>
                </a:solidFill>
                <a:latin typeface="+mj-lt"/>
                <a:ea typeface="新細明體" panose="02020500000000000000" pitchFamily="18" charset="-120"/>
              </a:rPr>
              <a:t>的反應</a:t>
            </a:r>
            <a:endParaRPr lang="en-US" altLang="zh-TW" sz="3000" b="1" dirty="0">
              <a:solidFill>
                <a:srgbClr val="CC0066"/>
              </a:solidFill>
              <a:latin typeface="+mj-lt"/>
              <a:ea typeface="新細明體" panose="02020500000000000000" pitchFamily="18" charset="-120"/>
            </a:endParaRPr>
          </a:p>
        </p:txBody>
      </p:sp>
      <p:sp>
        <p:nvSpPr>
          <p:cNvPr id="5" name="Rectangle 38"/>
          <p:cNvSpPr>
            <a:spLocks noChangeArrowheads="1"/>
          </p:cNvSpPr>
          <p:nvPr/>
        </p:nvSpPr>
        <p:spPr bwMode="auto">
          <a:xfrm>
            <a:off x="244475" y="815702"/>
            <a:ext cx="85375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我們可利用酸與鹼 </a:t>
            </a:r>
            <a:r>
              <a:rPr lang="en-US" altLang="zh-TW" sz="2800"/>
              <a:t>(</a:t>
            </a:r>
            <a:r>
              <a:rPr lang="zh-TW" altLang="en-US" sz="2800"/>
              <a:t>或碳酸鹽溶液</a:t>
            </a:r>
            <a:r>
              <a:rPr lang="en-US" altLang="zh-TW" sz="2800"/>
              <a:t>) </a:t>
            </a:r>
            <a:r>
              <a:rPr lang="zh-TW" altLang="en-US" sz="2800"/>
              <a:t>的反應來製備鉀、鈉和銨鹽。</a:t>
            </a:r>
            <a:endParaRPr lang="en-US" altLang="zh-TW" sz="2800">
              <a:latin typeface="Arial" charset="0"/>
            </a:endParaRPr>
          </a:p>
        </p:txBody>
      </p:sp>
      <p:sp>
        <p:nvSpPr>
          <p:cNvPr id="6" name="Rectangle 38"/>
          <p:cNvSpPr>
            <a:spLocks noChangeArrowheads="1"/>
          </p:cNvSpPr>
          <p:nvPr/>
        </p:nvSpPr>
        <p:spPr bwMode="auto">
          <a:xfrm>
            <a:off x="244475" y="1811065"/>
            <a:ext cx="516890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當中使用的技巧稱為 </a:t>
            </a:r>
            <a:r>
              <a:rPr lang="zh-TW" altLang="en-US" sz="3200" b="1" u="sng">
                <a:solidFill>
                  <a:srgbClr val="FF0000"/>
                </a:solidFill>
              </a:rPr>
              <a:t>滴定</a:t>
            </a:r>
            <a:r>
              <a:rPr lang="zh-TW" altLang="en-US" sz="2800"/>
              <a:t>。</a:t>
            </a:r>
            <a:endParaRPr lang="en-US" altLang="zh-TW" sz="2800">
              <a:latin typeface="Arial" charset="0"/>
            </a:endParaRPr>
          </a:p>
        </p:txBody>
      </p:sp>
      <p:sp>
        <p:nvSpPr>
          <p:cNvPr id="32775" name="Rectangle 8"/>
          <p:cNvSpPr>
            <a:spLocks noChangeArrowheads="1"/>
          </p:cNvSpPr>
          <p:nvPr/>
        </p:nvSpPr>
        <p:spPr bwMode="auto">
          <a:xfrm>
            <a:off x="2733006" y="2886074"/>
            <a:ext cx="7731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支架</a:t>
            </a:r>
            <a:endParaRPr lang="en-US" altLang="zh-TW" sz="2000">
              <a:latin typeface="Arial" charset="0"/>
              <a:cs typeface="Arial" charset="0"/>
            </a:endParaRPr>
          </a:p>
        </p:txBody>
      </p:sp>
      <p:sp>
        <p:nvSpPr>
          <p:cNvPr id="32776" name="Rectangle 8"/>
          <p:cNvSpPr>
            <a:spLocks noChangeArrowheads="1"/>
          </p:cNvSpPr>
          <p:nvPr/>
        </p:nvSpPr>
        <p:spPr bwMode="auto">
          <a:xfrm>
            <a:off x="2483768" y="5856287"/>
            <a:ext cx="10064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白瓷磚</a:t>
            </a:r>
            <a:endParaRPr lang="en-US" altLang="zh-TW" sz="2000">
              <a:latin typeface="Arial" charset="0"/>
              <a:cs typeface="Arial" charset="0"/>
            </a:endParaRPr>
          </a:p>
        </p:txBody>
      </p:sp>
      <p:sp>
        <p:nvSpPr>
          <p:cNvPr id="32777" name="Rectangle 8"/>
          <p:cNvSpPr>
            <a:spLocks noChangeArrowheads="1"/>
          </p:cNvSpPr>
          <p:nvPr/>
        </p:nvSpPr>
        <p:spPr bwMode="auto">
          <a:xfrm>
            <a:off x="5009481" y="3271837"/>
            <a:ext cx="582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酸</a:t>
            </a:r>
            <a:endParaRPr lang="en-US" altLang="zh-TW" sz="2000">
              <a:latin typeface="Arial" charset="0"/>
              <a:cs typeface="Arial" charset="0"/>
            </a:endParaRPr>
          </a:p>
        </p:txBody>
      </p:sp>
      <p:sp>
        <p:nvSpPr>
          <p:cNvPr id="32778" name="Rectangle 8"/>
          <p:cNvSpPr>
            <a:spLocks noChangeArrowheads="1"/>
          </p:cNvSpPr>
          <p:nvPr/>
        </p:nvSpPr>
        <p:spPr bwMode="auto">
          <a:xfrm>
            <a:off x="5009481" y="3848099"/>
            <a:ext cx="1298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400" b="1">
                <a:solidFill>
                  <a:srgbClr val="0000FF"/>
                </a:solidFill>
              </a:rPr>
              <a:t>滴定管</a:t>
            </a:r>
            <a:endParaRPr lang="en-US" altLang="zh-TW" sz="2400" b="1">
              <a:solidFill>
                <a:srgbClr val="0000FF"/>
              </a:solidFill>
              <a:latin typeface="Arial" charset="0"/>
              <a:cs typeface="Arial" charset="0"/>
            </a:endParaRPr>
          </a:p>
        </p:txBody>
      </p:sp>
      <p:sp>
        <p:nvSpPr>
          <p:cNvPr id="32779" name="Rectangle 8"/>
          <p:cNvSpPr>
            <a:spLocks noChangeArrowheads="1"/>
          </p:cNvSpPr>
          <p:nvPr/>
        </p:nvSpPr>
        <p:spPr bwMode="auto">
          <a:xfrm>
            <a:off x="5063456" y="5370512"/>
            <a:ext cx="11477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錐形瓶</a:t>
            </a:r>
            <a:endParaRPr lang="en-US" altLang="zh-TW" sz="2000">
              <a:latin typeface="Arial" charset="0"/>
              <a:cs typeface="Arial" charset="0"/>
            </a:endParaRPr>
          </a:p>
        </p:txBody>
      </p:sp>
      <p:sp>
        <p:nvSpPr>
          <p:cNvPr id="32780" name="Rectangle 8"/>
          <p:cNvSpPr>
            <a:spLocks noChangeArrowheads="1"/>
          </p:cNvSpPr>
          <p:nvPr/>
        </p:nvSpPr>
        <p:spPr bwMode="auto">
          <a:xfrm>
            <a:off x="5361906" y="6143624"/>
            <a:ext cx="1571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鹼 </a:t>
            </a:r>
            <a:r>
              <a:rPr lang="en-US" altLang="zh-HK" sz="2000"/>
              <a:t>+ </a:t>
            </a:r>
            <a:r>
              <a:rPr lang="zh-HK" altLang="en-US" sz="2000"/>
              <a:t>指示劑</a:t>
            </a:r>
            <a:endParaRPr lang="en-US" altLang="zh-TW" sz="2000">
              <a:latin typeface="Arial" charset="0"/>
              <a:cs typeface="Arial" charset="0"/>
            </a:endParaRPr>
          </a:p>
        </p:txBody>
      </p:sp>
    </p:spTree>
    <p:extLst>
      <p:ext uri="{BB962C8B-B14F-4D97-AF65-F5344CB8AC3E}">
        <p14:creationId xmlns:p14="http://schemas.microsoft.com/office/powerpoint/2010/main" val="1763515572"/>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38"/>
          <p:cNvSpPr>
            <a:spLocks noChangeArrowheads="1"/>
          </p:cNvSpPr>
          <p:nvPr/>
        </p:nvSpPr>
        <p:spPr bwMode="auto">
          <a:xfrm>
            <a:off x="61913" y="749821"/>
            <a:ext cx="88392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可利用下列任何一個反應來製備 </a:t>
            </a:r>
            <a:r>
              <a:rPr lang="zh-TW" altLang="en-US" sz="3200" b="1" dirty="0">
                <a:solidFill>
                  <a:srgbClr val="3399FF"/>
                </a:solidFill>
              </a:rPr>
              <a:t>氯化鈉</a:t>
            </a:r>
            <a:r>
              <a:rPr lang="zh-TW" altLang="en-US" sz="2800" dirty="0"/>
              <a:t> </a:t>
            </a:r>
            <a:r>
              <a:rPr lang="en-US" altLang="zh-TW" sz="2800" dirty="0"/>
              <a:t>(</a:t>
            </a:r>
            <a:r>
              <a:rPr lang="zh-TW" altLang="en-US" sz="2800" dirty="0"/>
              <a:t>一種可溶於水的鹽</a:t>
            </a:r>
            <a:r>
              <a:rPr lang="en-US" altLang="zh-TW" sz="2800" dirty="0"/>
              <a:t>)</a:t>
            </a:r>
            <a:r>
              <a:rPr lang="zh-TW" altLang="en-US" sz="2800" dirty="0"/>
              <a:t>。</a:t>
            </a:r>
            <a:endParaRPr lang="en-US" altLang="zh-TW" sz="2800" dirty="0">
              <a:latin typeface="Arial" charset="0"/>
            </a:endParaRPr>
          </a:p>
        </p:txBody>
      </p:sp>
      <p:sp>
        <p:nvSpPr>
          <p:cNvPr id="5" name="Rectangle 40"/>
          <p:cNvSpPr>
            <a:spLocks noChangeArrowheads="1"/>
          </p:cNvSpPr>
          <p:nvPr/>
        </p:nvSpPr>
        <p:spPr bwMode="auto">
          <a:xfrm>
            <a:off x="692150" y="2260129"/>
            <a:ext cx="69469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11200" indent="-7112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latin typeface="Arial" charset="0"/>
              </a:rPr>
              <a:t>(a)	</a:t>
            </a:r>
            <a:r>
              <a:rPr lang="zh-TW" altLang="en-US" sz="3200" b="1">
                <a:solidFill>
                  <a:srgbClr val="3399FF"/>
                </a:solidFill>
                <a:latin typeface="Arial" charset="0"/>
              </a:rPr>
              <a:t>氫氧化鈉</a:t>
            </a:r>
            <a:r>
              <a:rPr lang="zh-TW" altLang="en-US" sz="2800" b="1">
                <a:latin typeface="Arial" charset="0"/>
              </a:rPr>
              <a:t> 溶液與稀 </a:t>
            </a:r>
            <a:r>
              <a:rPr lang="zh-TW" altLang="en-US" sz="3200" b="1">
                <a:solidFill>
                  <a:srgbClr val="3399FF"/>
                </a:solidFill>
                <a:latin typeface="Arial" charset="0"/>
              </a:rPr>
              <a:t>氫氯酸</a:t>
            </a:r>
            <a:r>
              <a:rPr lang="zh-TW" altLang="en-US" sz="2800" b="1">
                <a:latin typeface="Arial" charset="0"/>
              </a:rPr>
              <a:t> 的反應</a:t>
            </a:r>
            <a:endParaRPr lang="en-US" altLang="en-US" sz="2800" b="1">
              <a:latin typeface="Arial" charset="0"/>
            </a:endParaRPr>
          </a:p>
        </p:txBody>
      </p:sp>
      <p:sp>
        <p:nvSpPr>
          <p:cNvPr id="9" name="Rectangle 40"/>
          <p:cNvSpPr>
            <a:spLocks noChangeArrowheads="1"/>
          </p:cNvSpPr>
          <p:nvPr/>
        </p:nvSpPr>
        <p:spPr bwMode="auto">
          <a:xfrm>
            <a:off x="723900" y="4142904"/>
            <a:ext cx="64341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11200" indent="-7112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latin typeface="Arial" charset="0"/>
              </a:rPr>
              <a:t>(b)	</a:t>
            </a:r>
            <a:r>
              <a:rPr lang="zh-TW" altLang="en-US" sz="3200" b="1">
                <a:solidFill>
                  <a:srgbClr val="3399FF"/>
                </a:solidFill>
                <a:latin typeface="Arial" charset="0"/>
              </a:rPr>
              <a:t>碳酸鈉</a:t>
            </a:r>
            <a:r>
              <a:rPr lang="zh-TW" altLang="en-US" sz="2800" b="1">
                <a:latin typeface="Arial" charset="0"/>
              </a:rPr>
              <a:t> 溶液與稀 </a:t>
            </a:r>
            <a:r>
              <a:rPr lang="zh-TW" altLang="en-US" sz="3200" b="1">
                <a:solidFill>
                  <a:srgbClr val="3399FF"/>
                </a:solidFill>
                <a:latin typeface="Arial" charset="0"/>
              </a:rPr>
              <a:t>氫氯酸</a:t>
            </a:r>
            <a:r>
              <a:rPr lang="zh-TW" altLang="en-US" sz="2800" b="1">
                <a:latin typeface="Arial" charset="0"/>
              </a:rPr>
              <a:t> 的反應</a:t>
            </a:r>
            <a:endParaRPr lang="en-US" altLang="en-US" sz="2800" b="1">
              <a:latin typeface="Arial" charset="0"/>
            </a:endParaRPr>
          </a:p>
        </p:txBody>
      </p:sp>
      <p:sp>
        <p:nvSpPr>
          <p:cNvPr id="33797" name="文字方塊 19"/>
          <p:cNvSpPr txBox="1">
            <a:spLocks noChangeArrowheads="1"/>
          </p:cNvSpPr>
          <p:nvPr/>
        </p:nvSpPr>
        <p:spPr bwMode="auto">
          <a:xfrm>
            <a:off x="1446213" y="2968154"/>
            <a:ext cx="64230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600">
                <a:latin typeface="Arial" charset="0"/>
                <a:ea typeface="Arial Unicode MS" pitchFamily="34" charset="-120"/>
                <a:cs typeface="Arial" charset="0"/>
              </a:rPr>
              <a:t>NaOH(aq) + HCl(aq) </a:t>
            </a:r>
            <a:r>
              <a:rPr lang="en-US" altLang="zh-HK" sz="2600">
                <a:latin typeface="Arial" charset="0"/>
                <a:ea typeface="Arial Unicode MS" pitchFamily="34" charset="-120"/>
                <a:cs typeface="Arial" charset="0"/>
                <a:sym typeface="Symbol" pitchFamily="18" charset="2"/>
              </a:rPr>
              <a:t> </a:t>
            </a:r>
            <a:r>
              <a:rPr lang="en-US" altLang="zh-HK" sz="2600">
                <a:latin typeface="Arial" charset="0"/>
                <a:ea typeface="Arial Unicode MS" pitchFamily="34" charset="-120"/>
                <a:cs typeface="Arial" charset="0"/>
              </a:rPr>
              <a:t>NaCl(aq) + H</a:t>
            </a:r>
            <a:r>
              <a:rPr lang="en-US" altLang="zh-HK" sz="2600" baseline="-25000">
                <a:latin typeface="Arial" charset="0"/>
                <a:ea typeface="Arial Unicode MS" pitchFamily="34" charset="-120"/>
                <a:cs typeface="Arial" charset="0"/>
              </a:rPr>
              <a:t>2</a:t>
            </a:r>
            <a:r>
              <a:rPr lang="en-US" altLang="zh-HK" sz="2600">
                <a:latin typeface="Arial" charset="0"/>
                <a:ea typeface="Arial Unicode MS" pitchFamily="34" charset="-120"/>
                <a:cs typeface="Arial" charset="0"/>
              </a:rPr>
              <a:t>O(l)  </a:t>
            </a:r>
            <a:endParaRPr lang="zh-HK" altLang="en-US" sz="2600">
              <a:latin typeface="Arial" charset="0"/>
              <a:ea typeface="Arial Unicode MS" pitchFamily="34" charset="-120"/>
              <a:cs typeface="Arial" charset="0"/>
            </a:endParaRPr>
          </a:p>
        </p:txBody>
      </p:sp>
      <p:sp>
        <p:nvSpPr>
          <p:cNvPr id="33798" name="文字方塊 19"/>
          <p:cNvSpPr txBox="1">
            <a:spLocks noChangeArrowheads="1"/>
          </p:cNvSpPr>
          <p:nvPr/>
        </p:nvSpPr>
        <p:spPr bwMode="auto">
          <a:xfrm>
            <a:off x="1385888" y="4916016"/>
            <a:ext cx="7816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400">
                <a:latin typeface="Arial" charset="0"/>
                <a:ea typeface="Arial Unicode MS" pitchFamily="34" charset="-120"/>
                <a:cs typeface="Arial" charset="0"/>
              </a:rPr>
              <a:t>Na</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CO</a:t>
            </a:r>
            <a:r>
              <a:rPr lang="en-US" altLang="zh-HK" sz="2400" baseline="-25000">
                <a:latin typeface="Arial" charset="0"/>
                <a:ea typeface="Arial Unicode MS" pitchFamily="34" charset="-120"/>
                <a:cs typeface="Arial" charset="0"/>
              </a:rPr>
              <a:t>3</a:t>
            </a:r>
            <a:r>
              <a:rPr lang="en-US" altLang="zh-HK" sz="2400">
                <a:latin typeface="Arial" charset="0"/>
                <a:ea typeface="Arial Unicode MS" pitchFamily="34" charset="-120"/>
                <a:cs typeface="Arial" charset="0"/>
              </a:rPr>
              <a:t>(aq) + 2HCl(aq) </a:t>
            </a:r>
            <a:r>
              <a:rPr lang="en-US" altLang="zh-HK" sz="2400">
                <a:latin typeface="Arial" charset="0"/>
                <a:ea typeface="Arial Unicode MS" pitchFamily="34" charset="-120"/>
                <a:cs typeface="Arial" charset="0"/>
                <a:sym typeface="Symbol" pitchFamily="18" charset="2"/>
              </a:rPr>
              <a:t></a:t>
            </a:r>
            <a:r>
              <a:rPr lang="en-US" altLang="zh-HK" sz="2400">
                <a:latin typeface="Arial" charset="0"/>
                <a:ea typeface="Arial Unicode MS" pitchFamily="34" charset="-120"/>
                <a:cs typeface="Arial" charset="0"/>
              </a:rPr>
              <a:t> 2NaCl(aq) + CO</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(g) + H</a:t>
            </a:r>
            <a:r>
              <a:rPr lang="en-US" altLang="zh-HK" sz="2400" baseline="-25000">
                <a:latin typeface="Arial" charset="0"/>
                <a:ea typeface="Arial Unicode MS" pitchFamily="34" charset="-120"/>
                <a:cs typeface="Arial" charset="0"/>
              </a:rPr>
              <a:t>2</a:t>
            </a:r>
            <a:r>
              <a:rPr lang="en-US" altLang="zh-HK" sz="2400">
                <a:latin typeface="Arial" charset="0"/>
                <a:ea typeface="Arial Unicode MS" pitchFamily="34" charset="-120"/>
                <a:cs typeface="Arial" charset="0"/>
              </a:rPr>
              <a:t>O(l)  </a:t>
            </a:r>
            <a:endParaRPr lang="zh-HK" altLang="en-US" sz="2400">
              <a:latin typeface="Arial" charset="0"/>
              <a:ea typeface="Arial Unicode MS" pitchFamily="34" charset="-120"/>
              <a:cs typeface="Arial" charset="0"/>
            </a:endParaRPr>
          </a:p>
        </p:txBody>
      </p:sp>
    </p:spTree>
    <p:extLst>
      <p:ext uri="{BB962C8B-B14F-4D97-AF65-F5344CB8AC3E}">
        <p14:creationId xmlns:p14="http://schemas.microsoft.com/office/powerpoint/2010/main" val="2208788189"/>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40"/>
          <p:cNvSpPr>
            <a:spLocks noChangeArrowheads="1"/>
          </p:cNvSpPr>
          <p:nvPr/>
        </p:nvSpPr>
        <p:spPr bwMode="auto">
          <a:xfrm>
            <a:off x="182563" y="242888"/>
            <a:ext cx="7877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7525" indent="-17875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latin typeface="Arial" charset="0"/>
              </a:rPr>
              <a:t>第一階段：進行氫氧化鈉溶液與稀氫氯酸的滴定</a:t>
            </a:r>
            <a:endParaRPr lang="en-US" altLang="en-US" sz="2800" b="1">
              <a:latin typeface="Arial" charset="0"/>
            </a:endParaRPr>
          </a:p>
        </p:txBody>
      </p:sp>
      <p:sp>
        <p:nvSpPr>
          <p:cNvPr id="5" name="Rectangle 40"/>
          <p:cNvSpPr>
            <a:spLocks noChangeArrowheads="1"/>
          </p:cNvSpPr>
          <p:nvPr/>
        </p:nvSpPr>
        <p:spPr bwMode="auto">
          <a:xfrm>
            <a:off x="182563" y="842963"/>
            <a:ext cx="89614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a:pPr>
            <a:r>
              <a:rPr lang="zh-TW" altLang="en-US" sz="2800" dirty="0">
                <a:latin typeface="Arial" charset="0"/>
                <a:cs typeface="Arial" charset="0"/>
              </a:rPr>
              <a:t>把已知體積 </a:t>
            </a:r>
            <a:r>
              <a:rPr lang="en-US" altLang="zh-TW" sz="2800" dirty="0">
                <a:latin typeface="Arial" charset="0"/>
                <a:cs typeface="Arial" charset="0"/>
              </a:rPr>
              <a:t>(</a:t>
            </a:r>
            <a:r>
              <a:rPr lang="zh-TW" altLang="en-US" sz="2800" dirty="0">
                <a:latin typeface="Arial" charset="0"/>
                <a:cs typeface="Arial" charset="0"/>
              </a:rPr>
              <a:t>如</a:t>
            </a:r>
            <a:r>
              <a:rPr lang="en-US" altLang="en-US" sz="2800" dirty="0">
                <a:latin typeface="Arial" charset="0"/>
                <a:cs typeface="Arial" charset="0"/>
              </a:rPr>
              <a:t>25.0 cm</a:t>
            </a:r>
            <a:r>
              <a:rPr lang="en-US" altLang="en-US" sz="2800" baseline="30000" dirty="0">
                <a:latin typeface="Arial" charset="0"/>
                <a:ea typeface="Arial Unicode MS" pitchFamily="34" charset="-120"/>
                <a:cs typeface="Arial" charset="0"/>
              </a:rPr>
              <a:t>3</a:t>
            </a:r>
            <a:r>
              <a:rPr lang="en-US" altLang="zh-TW" sz="2800" dirty="0">
                <a:latin typeface="Arial" charset="0"/>
                <a:cs typeface="Arial" charset="0"/>
              </a:rPr>
              <a:t>) </a:t>
            </a:r>
            <a:r>
              <a:rPr lang="zh-TW" altLang="en-US" sz="2800" dirty="0">
                <a:latin typeface="Arial" charset="0"/>
                <a:cs typeface="Arial" charset="0"/>
              </a:rPr>
              <a:t>的氫氧化鈉溶液置於錐形瓶內。加入數滴 </a:t>
            </a:r>
            <a:r>
              <a:rPr lang="zh-TW" altLang="en-US" sz="3200" b="1" dirty="0">
                <a:solidFill>
                  <a:srgbClr val="3399FF"/>
                </a:solidFill>
                <a:latin typeface="Arial" charset="0"/>
                <a:cs typeface="Arial" charset="0"/>
              </a:rPr>
              <a:t>甲基橙</a:t>
            </a:r>
            <a:r>
              <a:rPr lang="zh-TW" altLang="en-US" sz="2800" dirty="0">
                <a:latin typeface="Arial" charset="0"/>
                <a:cs typeface="Arial" charset="0"/>
              </a:rPr>
              <a:t> 指示劑後，溶液呈黃色。</a:t>
            </a:r>
            <a:endParaRPr lang="en-US" altLang="en-US" sz="2800" dirty="0">
              <a:latin typeface="Arial" charset="0"/>
              <a:cs typeface="Arial" charset="0"/>
            </a:endParaRPr>
          </a:p>
        </p:txBody>
      </p:sp>
      <p:pic>
        <p:nvPicPr>
          <p:cNvPr id="3482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7843" y="3899421"/>
            <a:ext cx="1169987" cy="233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4" name="Rectangle 8"/>
          <p:cNvSpPr>
            <a:spLocks noChangeArrowheads="1"/>
          </p:cNvSpPr>
          <p:nvPr/>
        </p:nvSpPr>
        <p:spPr bwMode="auto">
          <a:xfrm>
            <a:off x="2231280" y="4561409"/>
            <a:ext cx="10223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甲基橙</a:t>
            </a:r>
          </a:p>
          <a:p>
            <a:r>
              <a:rPr lang="zh-HK" altLang="en-US" sz="2000"/>
              <a:t>指示劑</a:t>
            </a:r>
            <a:endParaRPr lang="en-US" altLang="zh-TW" sz="2000">
              <a:latin typeface="Arial" charset="0"/>
              <a:cs typeface="Arial" charset="0"/>
            </a:endParaRPr>
          </a:p>
        </p:txBody>
      </p:sp>
      <p:sp>
        <p:nvSpPr>
          <p:cNvPr id="34825" name="Rectangle 8"/>
          <p:cNvSpPr>
            <a:spLocks noChangeArrowheads="1"/>
          </p:cNvSpPr>
          <p:nvPr/>
        </p:nvSpPr>
        <p:spPr bwMode="auto">
          <a:xfrm>
            <a:off x="2507505" y="5763146"/>
            <a:ext cx="9874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氫氧化鈉溶液</a:t>
            </a:r>
            <a:endParaRPr lang="en-US" altLang="zh-TW" sz="2000">
              <a:latin typeface="Arial" charset="0"/>
              <a:cs typeface="Arial" charset="0"/>
            </a:endParaRPr>
          </a:p>
        </p:txBody>
      </p:sp>
      <p:sp>
        <p:nvSpPr>
          <p:cNvPr id="22" name="Rectangle 40"/>
          <p:cNvSpPr>
            <a:spLocks noChangeArrowheads="1"/>
          </p:cNvSpPr>
          <p:nvPr/>
        </p:nvSpPr>
        <p:spPr bwMode="auto">
          <a:xfrm>
            <a:off x="182563" y="1804988"/>
            <a:ext cx="50212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2"/>
            </a:pPr>
            <a:r>
              <a:rPr lang="zh-TW" altLang="en-US" sz="2800">
                <a:latin typeface="Arial" charset="0"/>
                <a:cs typeface="Arial" charset="0"/>
              </a:rPr>
              <a:t>把稀氫氯酸加入滴定管內。</a:t>
            </a:r>
            <a:endParaRPr lang="en-US" altLang="en-US" sz="2800">
              <a:latin typeface="Arial" charset="0"/>
              <a:cs typeface="Arial" charset="0"/>
            </a:endParaRPr>
          </a:p>
        </p:txBody>
      </p:sp>
      <p:pic>
        <p:nvPicPr>
          <p:cNvPr id="23"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2618" y="2492896"/>
            <a:ext cx="1925637" cy="377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8"/>
          <p:cNvSpPr>
            <a:spLocks noChangeArrowheads="1"/>
          </p:cNvSpPr>
          <p:nvPr/>
        </p:nvSpPr>
        <p:spPr bwMode="auto">
          <a:xfrm>
            <a:off x="3374280" y="2718321"/>
            <a:ext cx="841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支架</a:t>
            </a:r>
            <a:endParaRPr lang="en-US" altLang="zh-TW" sz="2000">
              <a:latin typeface="Arial" charset="0"/>
              <a:cs typeface="Arial" charset="0"/>
            </a:endParaRPr>
          </a:p>
        </p:txBody>
      </p:sp>
      <p:sp>
        <p:nvSpPr>
          <p:cNvPr id="25" name="Rectangle 8"/>
          <p:cNvSpPr>
            <a:spLocks noChangeArrowheads="1"/>
          </p:cNvSpPr>
          <p:nvPr/>
        </p:nvSpPr>
        <p:spPr bwMode="auto">
          <a:xfrm>
            <a:off x="3434605" y="5423421"/>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白瓷磚</a:t>
            </a:r>
            <a:endParaRPr lang="en-US" altLang="zh-TW" sz="2000">
              <a:latin typeface="Arial" charset="0"/>
              <a:cs typeface="Arial" charset="0"/>
            </a:endParaRPr>
          </a:p>
        </p:txBody>
      </p:sp>
      <p:sp>
        <p:nvSpPr>
          <p:cNvPr id="26" name="Rectangle 8"/>
          <p:cNvSpPr>
            <a:spLocks noChangeArrowheads="1"/>
          </p:cNvSpPr>
          <p:nvPr/>
        </p:nvSpPr>
        <p:spPr bwMode="auto">
          <a:xfrm>
            <a:off x="5607893" y="3067571"/>
            <a:ext cx="1262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稀氫氯酸</a:t>
            </a:r>
            <a:endParaRPr lang="en-US" altLang="zh-TW" sz="2000">
              <a:latin typeface="Arial" charset="0"/>
              <a:cs typeface="Arial" charset="0"/>
            </a:endParaRPr>
          </a:p>
        </p:txBody>
      </p:sp>
      <p:sp>
        <p:nvSpPr>
          <p:cNvPr id="27" name="Rectangle 8"/>
          <p:cNvSpPr>
            <a:spLocks noChangeArrowheads="1"/>
          </p:cNvSpPr>
          <p:nvPr/>
        </p:nvSpPr>
        <p:spPr bwMode="auto">
          <a:xfrm>
            <a:off x="5599955" y="3680346"/>
            <a:ext cx="1081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滴定管</a:t>
            </a:r>
            <a:endParaRPr lang="en-US" altLang="zh-TW" sz="2000">
              <a:latin typeface="Arial" charset="0"/>
              <a:cs typeface="Arial" charset="0"/>
            </a:endParaRPr>
          </a:p>
        </p:txBody>
      </p:sp>
      <p:sp>
        <p:nvSpPr>
          <p:cNvPr id="28" name="Rectangle 8"/>
          <p:cNvSpPr>
            <a:spLocks noChangeArrowheads="1"/>
          </p:cNvSpPr>
          <p:nvPr/>
        </p:nvSpPr>
        <p:spPr bwMode="auto">
          <a:xfrm>
            <a:off x="5658693" y="5063059"/>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錐形瓶</a:t>
            </a:r>
            <a:endParaRPr lang="en-US" altLang="zh-TW" sz="2000">
              <a:latin typeface="Arial" charset="0"/>
              <a:cs typeface="Arial" charset="0"/>
            </a:endParaRPr>
          </a:p>
        </p:txBody>
      </p:sp>
      <p:sp>
        <p:nvSpPr>
          <p:cNvPr id="29" name="Rectangle 8"/>
          <p:cNvSpPr>
            <a:spLocks noChangeArrowheads="1"/>
          </p:cNvSpPr>
          <p:nvPr/>
        </p:nvSpPr>
        <p:spPr bwMode="auto">
          <a:xfrm>
            <a:off x="5907930" y="5844109"/>
            <a:ext cx="1976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t>氫氧化鈉溶液</a:t>
            </a:r>
          </a:p>
          <a:p>
            <a:r>
              <a:rPr lang="en-US" altLang="zh-TW" sz="2000"/>
              <a:t>+ </a:t>
            </a:r>
            <a:r>
              <a:rPr lang="zh-TW" altLang="en-US" sz="2000"/>
              <a:t>甲基橙指示劑</a:t>
            </a:r>
            <a:endParaRPr lang="en-US" altLang="zh-TW" sz="2000">
              <a:latin typeface="Arial" charset="0"/>
              <a:cs typeface="Arial" charset="0"/>
            </a:endParaRPr>
          </a:p>
        </p:txBody>
      </p:sp>
      <p:cxnSp>
        <p:nvCxnSpPr>
          <p:cNvPr id="30" name="直線單箭頭接點 29"/>
          <p:cNvCxnSpPr/>
          <p:nvPr/>
        </p:nvCxnSpPr>
        <p:spPr>
          <a:xfrm>
            <a:off x="3382218" y="4653484"/>
            <a:ext cx="841375" cy="0"/>
          </a:xfrm>
          <a:prstGeom prst="straightConnector1">
            <a:avLst/>
          </a:prstGeom>
          <a:ln w="7620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46774830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4"/>
          <p:cNvSpPr>
            <a:spLocks noChangeArrowheads="1"/>
          </p:cNvSpPr>
          <p:nvPr/>
        </p:nvSpPr>
        <p:spPr bwMode="auto">
          <a:xfrm>
            <a:off x="179388" y="554706"/>
            <a:ext cx="8713787"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100" b="1">
                <a:solidFill>
                  <a:srgbClr val="CC0000"/>
                </a:solidFill>
                <a:latin typeface="Arial Black" pitchFamily="34" charset="0"/>
              </a:rPr>
              <a:t>更多有關質子、中子和電子的資料</a:t>
            </a:r>
            <a:endParaRPr lang="en-US" altLang="zh-TW" sz="3100">
              <a:solidFill>
                <a:srgbClr val="CC0000"/>
              </a:solidFill>
              <a:latin typeface="Arial Black" pitchFamily="34" charset="0"/>
            </a:endParaRPr>
          </a:p>
        </p:txBody>
      </p:sp>
      <p:graphicFrame>
        <p:nvGraphicFramePr>
          <p:cNvPr id="5" name="表格 4"/>
          <p:cNvGraphicFramePr>
            <a:graphicFrameLocks noGrp="1"/>
          </p:cNvGraphicFramePr>
          <p:nvPr>
            <p:extLst>
              <p:ext uri="{D42A27DB-BD31-4B8C-83A1-F6EECF244321}">
                <p14:modId xmlns:p14="http://schemas.microsoft.com/office/powerpoint/2010/main" val="521905849"/>
              </p:ext>
            </p:extLst>
          </p:nvPr>
        </p:nvGraphicFramePr>
        <p:xfrm>
          <a:off x="250825" y="1584993"/>
          <a:ext cx="8569325" cy="3932239"/>
        </p:xfrm>
        <a:graphic>
          <a:graphicData uri="http://schemas.openxmlformats.org/drawingml/2006/table">
            <a:tbl>
              <a:tblPr/>
              <a:tblGrid>
                <a:gridCol w="1755775">
                  <a:extLst>
                    <a:ext uri="{9D8B030D-6E8A-4147-A177-3AD203B41FA5}">
                      <a16:colId xmlns="" xmlns:a16="http://schemas.microsoft.com/office/drawing/2014/main" val="20000"/>
                    </a:ext>
                  </a:extLst>
                </a:gridCol>
                <a:gridCol w="981224">
                  <a:extLst>
                    <a:ext uri="{9D8B030D-6E8A-4147-A177-3AD203B41FA5}">
                      <a16:colId xmlns="" xmlns:a16="http://schemas.microsoft.com/office/drawing/2014/main" val="20001"/>
                    </a:ext>
                  </a:extLst>
                </a:gridCol>
                <a:gridCol w="2304256">
                  <a:extLst>
                    <a:ext uri="{9D8B030D-6E8A-4147-A177-3AD203B41FA5}">
                      <a16:colId xmlns="" xmlns:a16="http://schemas.microsoft.com/office/drawing/2014/main" val="20002"/>
                    </a:ext>
                  </a:extLst>
                </a:gridCol>
                <a:gridCol w="1799283">
                  <a:extLst>
                    <a:ext uri="{9D8B030D-6E8A-4147-A177-3AD203B41FA5}">
                      <a16:colId xmlns="" xmlns:a16="http://schemas.microsoft.com/office/drawing/2014/main" val="20003"/>
                    </a:ext>
                  </a:extLst>
                </a:gridCol>
                <a:gridCol w="1728787">
                  <a:extLst>
                    <a:ext uri="{9D8B030D-6E8A-4147-A177-3AD203B41FA5}">
                      <a16:colId xmlns="" xmlns:a16="http://schemas.microsoft.com/office/drawing/2014/main" val="20004"/>
                    </a:ext>
                  </a:extLst>
                </a:gridCol>
              </a:tblGrid>
              <a:tr h="1676524">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600" b="1" i="0" u="none" strike="noStrike" cap="none" normalizeH="0" baseline="0" dirty="0" smtClean="0">
                          <a:ln>
                            <a:noFill/>
                          </a:ln>
                          <a:solidFill>
                            <a:srgbClr val="FFFFFF"/>
                          </a:solidFill>
                          <a:effectLst/>
                          <a:latin typeface="Arial" charset="0"/>
                          <a:ea typeface="新細明體" pitchFamily="18" charset="-120"/>
                        </a:rPr>
                        <a:t>次原子粒子</a:t>
                      </a: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600" b="1" i="0" u="none" strike="noStrike" cap="none" normalizeH="0" baseline="0" smtClean="0">
                          <a:ln>
                            <a:noFill/>
                          </a:ln>
                          <a:solidFill>
                            <a:srgbClr val="FFFFFF"/>
                          </a:solidFill>
                          <a:effectLst/>
                          <a:latin typeface="Arial" charset="0"/>
                          <a:ea typeface="新細明體" pitchFamily="18" charset="-120"/>
                        </a:rPr>
                        <a:t>符號</a:t>
                      </a:r>
                    </a:p>
                  </a:txBody>
                  <a:tcPr marL="91444" marR="91444" marT="45731" marB="4573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600" b="1" i="0" u="none" strike="noStrike" cap="none" normalizeH="0" baseline="0" smtClean="0">
                          <a:ln>
                            <a:noFill/>
                          </a:ln>
                          <a:solidFill>
                            <a:srgbClr val="FFFFFF"/>
                          </a:solidFill>
                          <a:effectLst/>
                          <a:latin typeface="Arial" charset="0"/>
                          <a:ea typeface="新細明體" pitchFamily="18" charset="-120"/>
                        </a:rPr>
                        <a:t>質量 </a:t>
                      </a:r>
                      <a:r>
                        <a:rPr kumimoji="1" lang="en-US" altLang="zh-TW" sz="2600" b="1" i="0" u="none" strike="noStrike" cap="none" normalizeH="0" baseline="0" smtClean="0">
                          <a:ln>
                            <a:noFill/>
                          </a:ln>
                          <a:solidFill>
                            <a:srgbClr val="FFFFFF"/>
                          </a:solidFill>
                          <a:effectLst/>
                          <a:latin typeface="Arial" charset="0"/>
                          <a:ea typeface="新細明體" pitchFamily="18" charset="-120"/>
                        </a:rPr>
                        <a:t>(g)</a:t>
                      </a:r>
                      <a:endParaRPr kumimoji="1" lang="zh-TW" altLang="en-US" sz="2600" b="1" i="0" u="none" strike="noStrike" cap="none" normalizeH="0" baseline="0" smtClean="0">
                        <a:ln>
                          <a:noFill/>
                        </a:ln>
                        <a:solidFill>
                          <a:srgbClr val="FFFFFF"/>
                        </a:solidFill>
                        <a:effectLst/>
                        <a:latin typeface="Arial" charset="0"/>
                        <a:ea typeface="新細明體" pitchFamily="18" charset="-120"/>
                      </a:endParaRPr>
                    </a:p>
                  </a:txBody>
                  <a:tcPr marL="91444" marR="91444" marT="45731" marB="4573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600" b="1" i="0" u="none" strike="noStrike" cap="none" normalizeH="0" baseline="0" smtClean="0">
                          <a:ln>
                            <a:noFill/>
                          </a:ln>
                          <a:solidFill>
                            <a:srgbClr val="FFFFFF"/>
                          </a:solidFill>
                          <a:effectLst/>
                          <a:latin typeface="Arial" charset="0"/>
                          <a:ea typeface="新細明體" pitchFamily="18" charset="-120"/>
                        </a:rPr>
                        <a:t>相對質量</a:t>
                      </a:r>
                    </a:p>
                  </a:txBody>
                  <a:tcPr marL="91444" marR="91444" marT="45731" marB="4573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600" b="1" i="0" u="none" strike="noStrike" cap="none" normalizeH="0" baseline="0" smtClean="0">
                          <a:ln>
                            <a:noFill/>
                          </a:ln>
                          <a:solidFill>
                            <a:srgbClr val="FFFFFF"/>
                          </a:solidFill>
                          <a:effectLst/>
                          <a:latin typeface="Arial" charset="0"/>
                          <a:ea typeface="新細明體" pitchFamily="18" charset="-120"/>
                        </a:rPr>
                        <a:t>電荷 </a:t>
                      </a:r>
                      <a:r>
                        <a:rPr kumimoji="1" lang="en-US" altLang="zh-TW" sz="2600" b="1" i="0" u="none" strike="noStrike" cap="none" normalizeH="0" baseline="0" smtClean="0">
                          <a:ln>
                            <a:noFill/>
                          </a:ln>
                          <a:solidFill>
                            <a:srgbClr val="FFFFFF"/>
                          </a:solidFill>
                          <a:effectLst/>
                          <a:latin typeface="Arial" charset="0"/>
                          <a:ea typeface="新細明體" pitchFamily="18" charset="-120"/>
                        </a:rPr>
                        <a:t>(</a:t>
                      </a:r>
                      <a:r>
                        <a:rPr kumimoji="1" lang="zh-TW" altLang="en-US" sz="2600" b="1" i="0" u="none" strike="noStrike" cap="none" normalizeH="0" baseline="0" smtClean="0">
                          <a:ln>
                            <a:noFill/>
                          </a:ln>
                          <a:solidFill>
                            <a:srgbClr val="FFFFFF"/>
                          </a:solidFill>
                          <a:effectLst/>
                          <a:latin typeface="Arial" charset="0"/>
                          <a:ea typeface="新細明體" pitchFamily="18" charset="-120"/>
                        </a:rPr>
                        <a:t>相對於一個質子所帶的電荷</a:t>
                      </a:r>
                      <a:r>
                        <a:rPr kumimoji="1" lang="en-US" altLang="zh-TW" sz="2600" b="1" i="0" u="none" strike="noStrike" cap="none" normalizeH="0" baseline="0" smtClean="0">
                          <a:ln>
                            <a:noFill/>
                          </a:ln>
                          <a:solidFill>
                            <a:srgbClr val="FFFFFF"/>
                          </a:solidFill>
                          <a:effectLst/>
                          <a:latin typeface="Arial" charset="0"/>
                          <a:ea typeface="新細明體" pitchFamily="18" charset="-120"/>
                        </a:rPr>
                        <a:t>)</a:t>
                      </a:r>
                      <a:endParaRPr kumimoji="1" lang="zh-TW" altLang="en-US" sz="2600" b="1" i="0" u="none" strike="noStrike" cap="none" normalizeH="0" baseline="0" smtClean="0">
                        <a:ln>
                          <a:noFill/>
                        </a:ln>
                        <a:solidFill>
                          <a:srgbClr val="FFFFFF"/>
                        </a:solidFill>
                        <a:effectLst/>
                        <a:latin typeface="Arial" charset="0"/>
                        <a:ea typeface="新細明體" pitchFamily="18" charset="-120"/>
                      </a:endParaRPr>
                    </a:p>
                  </a:txBody>
                  <a:tcPr marL="91444" marR="91444" marT="45731" marB="45731" anchor="ctr" horzOverflow="overflow">
                    <a:lnL w="12700" cap="flat" cmpd="sng" algn="ctr">
                      <a:solidFill>
                        <a:schemeClr val="bg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extLst>
                  <a:ext uri="{0D108BD9-81ED-4DB2-BD59-A6C34878D82A}">
                    <a16:rowId xmlns="" xmlns:a16="http://schemas.microsoft.com/office/drawing/2014/main" val="10000"/>
                  </a:ext>
                </a:extLst>
              </a:tr>
              <a:tr h="487728">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600" b="0" i="0" u="none" strike="noStrike" cap="none" normalizeH="0" baseline="0" smtClean="0">
                          <a:ln>
                            <a:noFill/>
                          </a:ln>
                          <a:solidFill>
                            <a:srgbClr val="000000"/>
                          </a:solidFill>
                          <a:effectLst/>
                          <a:latin typeface="Arial" charset="0"/>
                          <a:ea typeface="新細明體" pitchFamily="18" charset="-120"/>
                        </a:rPr>
                        <a:t>質子</a:t>
                      </a: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p</a:t>
                      </a:r>
                      <a:endParaRPr kumimoji="1" lang="zh-TW" altLang="en-US" sz="2600" b="0" i="0" u="none" strike="noStrike" cap="none" normalizeH="0" baseline="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1.6725 × 10</a:t>
                      </a:r>
                      <a:r>
                        <a:rPr kumimoji="1" lang="en-US" altLang="zh-TW" sz="2600" b="0" i="0" u="none" strike="noStrike" cap="none" normalizeH="0" baseline="30000" smtClean="0">
                          <a:ln>
                            <a:noFill/>
                          </a:ln>
                          <a:solidFill>
                            <a:srgbClr val="000000"/>
                          </a:solidFill>
                          <a:effectLst/>
                          <a:latin typeface="Arial" charset="0"/>
                          <a:ea typeface="新細明體" pitchFamily="18" charset="-120"/>
                        </a:rPr>
                        <a:t>–24</a:t>
                      </a:r>
                      <a:endParaRPr kumimoji="1" lang="zh-TW" altLang="en-US" sz="2600" b="0" i="0" u="none" strike="noStrike" cap="none" normalizeH="0" baseline="3000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1</a:t>
                      </a:r>
                      <a:endParaRPr kumimoji="1" lang="zh-TW" altLang="en-US" sz="2600" b="0" i="0" u="none" strike="noStrike" cap="none" normalizeH="0" baseline="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+1</a:t>
                      </a:r>
                      <a:endParaRPr kumimoji="1" lang="zh-TW" altLang="en-US" sz="2600" b="0" i="0" u="none" strike="noStrike" cap="none" normalizeH="0" baseline="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487728">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600" b="0" i="0" u="none" strike="noStrike" cap="none" normalizeH="0" baseline="0" smtClean="0">
                          <a:ln>
                            <a:noFill/>
                          </a:ln>
                          <a:solidFill>
                            <a:srgbClr val="000000"/>
                          </a:solidFill>
                          <a:effectLst/>
                          <a:latin typeface="Arial" charset="0"/>
                          <a:ea typeface="新細明體" pitchFamily="18" charset="-120"/>
                        </a:rPr>
                        <a:t>中子</a:t>
                      </a: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n</a:t>
                      </a:r>
                      <a:endParaRPr kumimoji="1" lang="zh-TW" altLang="en-US" sz="2600" b="0" i="0" u="none" strike="noStrike" cap="none" normalizeH="0" baseline="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1.6748 × 10</a:t>
                      </a:r>
                      <a:r>
                        <a:rPr kumimoji="1" lang="en-US" altLang="zh-TW" sz="2600" b="0" i="0" u="none" strike="noStrike" cap="none" normalizeH="0" baseline="30000" smtClean="0">
                          <a:ln>
                            <a:noFill/>
                          </a:ln>
                          <a:solidFill>
                            <a:srgbClr val="000000"/>
                          </a:solidFill>
                          <a:effectLst/>
                          <a:latin typeface="Arial" charset="0"/>
                          <a:ea typeface="新細明體" pitchFamily="18" charset="-120"/>
                        </a:rPr>
                        <a:t>–24</a:t>
                      </a:r>
                      <a:endParaRPr kumimoji="1" lang="zh-TW" altLang="en-US" sz="2600" b="0" i="0" u="none" strike="noStrike" cap="none" normalizeH="0" baseline="3000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1</a:t>
                      </a:r>
                      <a:endParaRPr kumimoji="1" lang="zh-TW" altLang="en-US" sz="2600" b="0" i="0" u="none" strike="noStrike" cap="none" normalizeH="0" baseline="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0</a:t>
                      </a:r>
                      <a:endParaRPr kumimoji="1" lang="zh-TW" altLang="en-US" sz="2600" b="0" i="0" u="none" strike="noStrike" cap="none" normalizeH="0" baseline="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2"/>
                  </a:ext>
                </a:extLst>
              </a:tr>
              <a:tr h="1280259">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600" b="0" i="0" u="none" strike="noStrike" cap="none" normalizeH="0" baseline="0" smtClean="0">
                          <a:ln>
                            <a:noFill/>
                          </a:ln>
                          <a:solidFill>
                            <a:srgbClr val="000000"/>
                          </a:solidFill>
                          <a:effectLst/>
                          <a:latin typeface="Arial" charset="0"/>
                          <a:ea typeface="新細明體" pitchFamily="18" charset="-120"/>
                        </a:rPr>
                        <a:t>電子</a:t>
                      </a: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e</a:t>
                      </a:r>
                      <a:r>
                        <a:rPr kumimoji="1" lang="en-US" altLang="zh-TW" sz="2600" b="0" i="0" u="none" strike="noStrike" cap="none" normalizeH="0" baseline="30000" smtClean="0">
                          <a:ln>
                            <a:noFill/>
                          </a:ln>
                          <a:solidFill>
                            <a:srgbClr val="000000"/>
                          </a:solidFill>
                          <a:effectLst/>
                          <a:latin typeface="Arial" charset="0"/>
                          <a:ea typeface="新細明體" pitchFamily="18" charset="-120"/>
                        </a:rPr>
                        <a:t>–</a:t>
                      </a:r>
                      <a:endParaRPr kumimoji="1" lang="zh-TW" altLang="en-US" sz="2600" b="0" i="0" u="none" strike="noStrike" cap="none" normalizeH="0" baseline="3000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smtClean="0">
                          <a:ln>
                            <a:noFill/>
                          </a:ln>
                          <a:solidFill>
                            <a:srgbClr val="000000"/>
                          </a:solidFill>
                          <a:effectLst/>
                          <a:latin typeface="Arial" charset="0"/>
                          <a:ea typeface="新細明體" pitchFamily="18" charset="-120"/>
                        </a:rPr>
                        <a:t>9.109 × 10</a:t>
                      </a:r>
                      <a:r>
                        <a:rPr kumimoji="1" lang="en-US" altLang="zh-TW" sz="2600" b="0" i="0" u="none" strike="noStrike" cap="none" normalizeH="0" baseline="30000" smtClean="0">
                          <a:ln>
                            <a:noFill/>
                          </a:ln>
                          <a:solidFill>
                            <a:srgbClr val="000000"/>
                          </a:solidFill>
                          <a:effectLst/>
                          <a:latin typeface="Arial" charset="0"/>
                          <a:ea typeface="新細明體" pitchFamily="18" charset="-120"/>
                        </a:rPr>
                        <a:t>–28</a:t>
                      </a:r>
                      <a:endParaRPr kumimoji="1" lang="zh-TW" altLang="en-US" sz="2600" b="0" i="0" u="none" strike="noStrike" cap="none" normalizeH="0" baseline="3000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600" b="0" i="0" u="none" strike="noStrike" cap="none" normalizeH="0" baseline="0" dirty="0" smtClean="0">
                          <a:ln>
                            <a:noFill/>
                          </a:ln>
                          <a:solidFill>
                            <a:srgbClr val="000000"/>
                          </a:solidFill>
                          <a:effectLst/>
                          <a:latin typeface="Arial" charset="0"/>
                          <a:ea typeface="新細明體" pitchFamily="18" charset="-120"/>
                        </a:rPr>
                        <a:t>微不足道</a:t>
                      </a:r>
                      <a:endParaRPr kumimoji="1" lang="en-US" altLang="zh-TW" sz="2600" b="0" i="0" u="none" strike="noStrike" cap="none" normalizeH="0" baseline="0" dirty="0" smtClean="0">
                        <a:ln>
                          <a:noFill/>
                        </a:ln>
                        <a:solidFill>
                          <a:srgbClr val="000000"/>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TW" sz="2600" b="0" i="0" u="none" strike="noStrike" cap="none" normalizeH="0" baseline="0" dirty="0" smtClean="0">
                        <a:ln>
                          <a:noFill/>
                        </a:ln>
                        <a:solidFill>
                          <a:srgbClr val="000000"/>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1" lang="zh-TW" altLang="en-US" sz="2600" b="0" i="0" u="none" strike="noStrike" cap="none" normalizeH="0" baseline="0" dirty="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2600" b="0" i="0" u="none" strike="noStrike" cap="none" normalizeH="0" baseline="0" dirty="0" smtClean="0">
                          <a:ln>
                            <a:noFill/>
                          </a:ln>
                          <a:solidFill>
                            <a:srgbClr val="000000"/>
                          </a:solidFill>
                          <a:effectLst/>
                          <a:latin typeface="Arial" charset="0"/>
                          <a:ea typeface="新細明體" pitchFamily="18" charset="-120"/>
                        </a:rPr>
                        <a:t>–1</a:t>
                      </a:r>
                      <a:endParaRPr kumimoji="1" lang="zh-TW" altLang="en-US" sz="2600" b="0" i="0" u="none" strike="noStrike" cap="none" normalizeH="0" baseline="0" dirty="0" smtClean="0">
                        <a:ln>
                          <a:noFill/>
                        </a:ln>
                        <a:solidFill>
                          <a:srgbClr val="000000"/>
                        </a:solidFill>
                        <a:effectLst/>
                        <a:latin typeface="Arial" charset="0"/>
                        <a:ea typeface="新細明體" pitchFamily="18" charset="-120"/>
                      </a:endParaRPr>
                    </a:p>
                  </a:txBody>
                  <a:tcPr marL="91444" marR="91444" marT="45731" marB="45731"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3"/>
                  </a:ext>
                </a:extLst>
              </a:tr>
            </a:tbl>
          </a:graphicData>
        </a:graphic>
      </p:graphicFrame>
      <p:graphicFrame>
        <p:nvGraphicFramePr>
          <p:cNvPr id="76839" name="Object 3"/>
          <p:cNvGraphicFramePr>
            <a:graphicFrameLocks noChangeAspect="1"/>
          </p:cNvGraphicFramePr>
          <p:nvPr>
            <p:extLst>
              <p:ext uri="{D42A27DB-BD31-4B8C-83A1-F6EECF244321}">
                <p14:modId xmlns:p14="http://schemas.microsoft.com/office/powerpoint/2010/main" val="2887478938"/>
              </p:ext>
            </p:extLst>
          </p:nvPr>
        </p:nvGraphicFramePr>
        <p:xfrm>
          <a:off x="5694363" y="4734593"/>
          <a:ext cx="965200" cy="768350"/>
        </p:xfrm>
        <a:graphic>
          <a:graphicData uri="http://schemas.openxmlformats.org/presentationml/2006/ole">
            <mc:AlternateContent xmlns:mc="http://schemas.openxmlformats.org/markup-compatibility/2006">
              <mc:Choice xmlns:v="urn:schemas-microsoft-com:vml" Requires="v">
                <p:oleObj spid="_x0000_s1109" name="方程式" r:id="rId3" imgW="495085" imgH="393529" progId="Equation.3">
                  <p:embed/>
                </p:oleObj>
              </mc:Choice>
              <mc:Fallback>
                <p:oleObj name="方程式" r:id="rId3" imgW="495085" imgH="393529"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94363" y="4734593"/>
                        <a:ext cx="965200" cy="768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425252963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Rectangle 6"/>
          <p:cNvSpPr>
            <a:spLocks noChangeArrowheads="1"/>
          </p:cNvSpPr>
          <p:nvPr/>
        </p:nvSpPr>
        <p:spPr bwMode="auto">
          <a:xfrm>
            <a:off x="179388" y="620713"/>
            <a:ext cx="388778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00"/>
                </a:solidFill>
                <a:latin typeface="Arial Black" pitchFamily="34" charset="0"/>
              </a:rPr>
              <a:t>電子排佈和化學性質</a:t>
            </a:r>
            <a:endParaRPr lang="en-US" altLang="zh-TW" sz="3200">
              <a:solidFill>
                <a:srgbClr val="CC0000"/>
              </a:solidFill>
              <a:latin typeface="Arial Black" pitchFamily="34" charset="0"/>
            </a:endParaRPr>
          </a:p>
        </p:txBody>
      </p:sp>
      <p:graphicFrame>
        <p:nvGraphicFramePr>
          <p:cNvPr id="22" name="表格 21"/>
          <p:cNvGraphicFramePr>
            <a:graphicFrameLocks noGrp="1"/>
          </p:cNvGraphicFramePr>
          <p:nvPr/>
        </p:nvGraphicFramePr>
        <p:xfrm>
          <a:off x="107950" y="1989138"/>
          <a:ext cx="8929688" cy="2228850"/>
        </p:xfrm>
        <a:graphic>
          <a:graphicData uri="http://schemas.openxmlformats.org/drawingml/2006/table">
            <a:tbl>
              <a:tblPr/>
              <a:tblGrid>
                <a:gridCol w="1150938">
                  <a:extLst>
                    <a:ext uri="{9D8B030D-6E8A-4147-A177-3AD203B41FA5}">
                      <a16:colId xmlns="" xmlns:a16="http://schemas.microsoft.com/office/drawing/2014/main" val="20000"/>
                    </a:ext>
                  </a:extLst>
                </a:gridCol>
                <a:gridCol w="504825">
                  <a:extLst>
                    <a:ext uri="{9D8B030D-6E8A-4147-A177-3AD203B41FA5}">
                      <a16:colId xmlns="" xmlns:a16="http://schemas.microsoft.com/office/drawing/2014/main" val="20001"/>
                    </a:ext>
                  </a:extLst>
                </a:gridCol>
                <a:gridCol w="1368425">
                  <a:extLst>
                    <a:ext uri="{9D8B030D-6E8A-4147-A177-3AD203B41FA5}">
                      <a16:colId xmlns="" xmlns:a16="http://schemas.microsoft.com/office/drawing/2014/main" val="20002"/>
                    </a:ext>
                  </a:extLst>
                </a:gridCol>
                <a:gridCol w="576262">
                  <a:extLst>
                    <a:ext uri="{9D8B030D-6E8A-4147-A177-3AD203B41FA5}">
                      <a16:colId xmlns="" xmlns:a16="http://schemas.microsoft.com/office/drawing/2014/main" val="20003"/>
                    </a:ext>
                  </a:extLst>
                </a:gridCol>
                <a:gridCol w="1368425">
                  <a:extLst>
                    <a:ext uri="{9D8B030D-6E8A-4147-A177-3AD203B41FA5}">
                      <a16:colId xmlns="" xmlns:a16="http://schemas.microsoft.com/office/drawing/2014/main" val="20004"/>
                    </a:ext>
                  </a:extLst>
                </a:gridCol>
                <a:gridCol w="431800">
                  <a:extLst>
                    <a:ext uri="{9D8B030D-6E8A-4147-A177-3AD203B41FA5}">
                      <a16:colId xmlns="" xmlns:a16="http://schemas.microsoft.com/office/drawing/2014/main" val="20005"/>
                    </a:ext>
                  </a:extLst>
                </a:gridCol>
                <a:gridCol w="1511300">
                  <a:extLst>
                    <a:ext uri="{9D8B030D-6E8A-4147-A177-3AD203B41FA5}">
                      <a16:colId xmlns="" xmlns:a16="http://schemas.microsoft.com/office/drawing/2014/main" val="20006"/>
                    </a:ext>
                  </a:extLst>
                </a:gridCol>
                <a:gridCol w="433388">
                  <a:extLst>
                    <a:ext uri="{9D8B030D-6E8A-4147-A177-3AD203B41FA5}">
                      <a16:colId xmlns="" xmlns:a16="http://schemas.microsoft.com/office/drawing/2014/main" val="20007"/>
                    </a:ext>
                  </a:extLst>
                </a:gridCol>
                <a:gridCol w="1584325">
                  <a:extLst>
                    <a:ext uri="{9D8B030D-6E8A-4147-A177-3AD203B41FA5}">
                      <a16:colId xmlns="" xmlns:a16="http://schemas.microsoft.com/office/drawing/2014/main" val="20008"/>
                    </a:ext>
                  </a:extLst>
                </a:gridCol>
              </a:tblGrid>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TW" altLang="en-US" sz="1500" b="1" i="0" u="none" strike="noStrike" cap="none" normalizeH="0" baseline="0" dirty="0" smtClean="0">
                        <a:ln>
                          <a:noFill/>
                        </a:ln>
                        <a:solidFill>
                          <a:schemeClr val="bg1"/>
                        </a:solidFill>
                        <a:effectLst/>
                        <a:latin typeface="Arial" charset="0"/>
                        <a:ea typeface="新細明體" pitchFamily="18" charset="-120"/>
                      </a:endParaRPr>
                    </a:p>
                  </a:txBody>
                  <a:tcPr horzOverflow="overflow">
                    <a:lnL>
                      <a:noFill/>
                    </a:lnL>
                    <a:lnR w="12700" cap="flat" cmpd="sng" algn="ctr">
                      <a:solidFill>
                        <a:srgbClr val="8064A2"/>
                      </a:solidFill>
                      <a:prstDash val="solid"/>
                      <a:round/>
                      <a:headEnd type="none" w="med" len="med"/>
                      <a:tailEnd type="none" w="med" len="med"/>
                    </a:lnR>
                    <a:lnT>
                      <a:noFill/>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gridSpan="2">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smtClean="0">
                          <a:ln>
                            <a:noFill/>
                          </a:ln>
                          <a:solidFill>
                            <a:schemeClr val="bg1"/>
                          </a:solidFill>
                          <a:effectLst/>
                          <a:latin typeface="Arial" charset="0"/>
                          <a:ea typeface="新細明體" pitchFamily="18" charset="-120"/>
                        </a:rPr>
                        <a:t>第 </a:t>
                      </a:r>
                      <a:r>
                        <a:rPr kumimoji="0" lang="en-US" altLang="zh-TW" sz="1800" b="1" i="0" u="none" strike="noStrike" cap="none" normalizeH="0" baseline="0" smtClean="0">
                          <a:ln>
                            <a:noFill/>
                          </a:ln>
                          <a:solidFill>
                            <a:schemeClr val="bg1"/>
                          </a:solidFill>
                          <a:effectLst/>
                          <a:latin typeface="Arial" charset="0"/>
                          <a:ea typeface="新細明體" pitchFamily="18" charset="-120"/>
                        </a:rPr>
                        <a:t>I </a:t>
                      </a:r>
                      <a:r>
                        <a:rPr kumimoji="0" lang="zh-TW" altLang="en-US" sz="1800" b="1" i="0" u="none" strike="noStrike" cap="none" normalizeH="0" baseline="0" smtClean="0">
                          <a:ln>
                            <a:noFill/>
                          </a:ln>
                          <a:solidFill>
                            <a:schemeClr val="bg1"/>
                          </a:solidFill>
                          <a:effectLst/>
                          <a:latin typeface="Arial" charset="0"/>
                          <a:ea typeface="新細明體" pitchFamily="18" charset="-120"/>
                        </a:rPr>
                        <a:t>族</a:t>
                      </a:r>
                      <a:endParaRPr kumimoji="0" lang="zh-TW" altLang="en-US" sz="1500" b="1" i="0" u="none" strike="noStrike" cap="none" normalizeH="0" baseline="0" smtClean="0">
                        <a:ln>
                          <a:noFill/>
                        </a:ln>
                        <a:solidFill>
                          <a:schemeClr val="bg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hMerge="1">
                  <a:txBody>
                    <a:bodyPr/>
                    <a:lstStyle/>
                    <a:p>
                      <a:endParaRPr lang="zh-TW" altLang="en-US"/>
                    </a:p>
                  </a:txBody>
                  <a:tcPr/>
                </a:tc>
                <a:tc gridSpan="2">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smtClean="0">
                          <a:ln>
                            <a:noFill/>
                          </a:ln>
                          <a:solidFill>
                            <a:schemeClr val="bg1"/>
                          </a:solidFill>
                          <a:effectLst/>
                          <a:latin typeface="Arial" charset="0"/>
                          <a:ea typeface="新細明體" pitchFamily="18" charset="-120"/>
                        </a:rPr>
                        <a:t>第 </a:t>
                      </a:r>
                      <a:r>
                        <a:rPr kumimoji="0" lang="en-US" altLang="zh-TW" sz="1800" b="1" i="0" u="none" strike="noStrike" cap="none" normalizeH="0" baseline="0" smtClean="0">
                          <a:ln>
                            <a:noFill/>
                          </a:ln>
                          <a:solidFill>
                            <a:schemeClr val="bg1"/>
                          </a:solidFill>
                          <a:effectLst/>
                          <a:latin typeface="Arial" charset="0"/>
                          <a:ea typeface="新細明體" pitchFamily="18" charset="-120"/>
                        </a:rPr>
                        <a:t>II </a:t>
                      </a:r>
                      <a:r>
                        <a:rPr kumimoji="0" lang="zh-TW" altLang="en-US" sz="1800" b="1" i="0" u="none" strike="noStrike" cap="none" normalizeH="0" baseline="0" smtClean="0">
                          <a:ln>
                            <a:noFill/>
                          </a:ln>
                          <a:solidFill>
                            <a:schemeClr val="bg1"/>
                          </a:solidFill>
                          <a:effectLst/>
                          <a:latin typeface="Arial" charset="0"/>
                          <a:ea typeface="新細明體" pitchFamily="18" charset="-120"/>
                        </a:rPr>
                        <a:t>族</a:t>
                      </a:r>
                      <a:endParaRPr kumimoji="0" lang="zh-TW" altLang="en-US" sz="1500" b="1" i="0" u="none" strike="noStrike" cap="none" normalizeH="0" baseline="0" smtClean="0">
                        <a:ln>
                          <a:noFill/>
                        </a:ln>
                        <a:solidFill>
                          <a:schemeClr val="bg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hMerge="1">
                  <a:txBody>
                    <a:bodyPr/>
                    <a:lstStyle/>
                    <a:p>
                      <a:endParaRPr lang="zh-TW" altLang="en-US"/>
                    </a:p>
                  </a:txBody>
                  <a:tcPr/>
                </a:tc>
                <a:tc gridSpan="2">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smtClean="0">
                          <a:ln>
                            <a:noFill/>
                          </a:ln>
                          <a:solidFill>
                            <a:schemeClr val="bg1"/>
                          </a:solidFill>
                          <a:effectLst/>
                          <a:latin typeface="Arial" charset="0"/>
                          <a:ea typeface="新細明體" pitchFamily="18" charset="-120"/>
                        </a:rPr>
                        <a:t>第 </a:t>
                      </a:r>
                      <a:r>
                        <a:rPr kumimoji="0" lang="en-US" altLang="zh-TW" sz="1800" b="1" i="0" u="none" strike="noStrike" cap="none" normalizeH="0" baseline="0" smtClean="0">
                          <a:ln>
                            <a:noFill/>
                          </a:ln>
                          <a:solidFill>
                            <a:schemeClr val="bg1"/>
                          </a:solidFill>
                          <a:effectLst/>
                          <a:latin typeface="Arial" charset="0"/>
                          <a:ea typeface="新細明體" pitchFamily="18" charset="-120"/>
                        </a:rPr>
                        <a:t>VII </a:t>
                      </a:r>
                      <a:r>
                        <a:rPr kumimoji="0" lang="zh-TW" altLang="en-US" sz="1800" b="1" i="0" u="none" strike="noStrike" cap="none" normalizeH="0" baseline="0" smtClean="0">
                          <a:ln>
                            <a:noFill/>
                          </a:ln>
                          <a:solidFill>
                            <a:schemeClr val="bg1"/>
                          </a:solidFill>
                          <a:effectLst/>
                          <a:latin typeface="Arial" charset="0"/>
                          <a:ea typeface="新細明體" pitchFamily="18" charset="-120"/>
                        </a:rPr>
                        <a:t>族</a:t>
                      </a:r>
                      <a:endParaRPr kumimoji="0" lang="zh-TW" altLang="en-US" sz="1500" b="1" i="0" u="none" strike="noStrike" cap="none" normalizeH="0" baseline="0" smtClean="0">
                        <a:ln>
                          <a:noFill/>
                        </a:ln>
                        <a:solidFill>
                          <a:schemeClr val="bg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hMerge="1">
                  <a:txBody>
                    <a:bodyPr/>
                    <a:lstStyle/>
                    <a:p>
                      <a:endParaRPr lang="zh-TW" altLang="en-US"/>
                    </a:p>
                  </a:txBody>
                  <a:tcPr/>
                </a:tc>
                <a:tc gridSpan="2">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smtClean="0">
                          <a:ln>
                            <a:noFill/>
                          </a:ln>
                          <a:solidFill>
                            <a:schemeClr val="bg1"/>
                          </a:solidFill>
                          <a:effectLst/>
                          <a:latin typeface="Arial" charset="0"/>
                          <a:ea typeface="新細明體" pitchFamily="18" charset="-120"/>
                        </a:rPr>
                        <a:t>第 </a:t>
                      </a:r>
                      <a:r>
                        <a:rPr kumimoji="0" lang="en-US" altLang="zh-TW" sz="1800" b="1" i="0" u="none" strike="noStrike" cap="none" normalizeH="0" baseline="0" smtClean="0">
                          <a:ln>
                            <a:noFill/>
                          </a:ln>
                          <a:solidFill>
                            <a:schemeClr val="bg1"/>
                          </a:solidFill>
                          <a:effectLst/>
                          <a:latin typeface="Arial" charset="0"/>
                          <a:ea typeface="新細明體" pitchFamily="18" charset="-120"/>
                        </a:rPr>
                        <a:t>0 </a:t>
                      </a:r>
                      <a:r>
                        <a:rPr kumimoji="0" lang="zh-TW" altLang="en-US" sz="1800" b="1" i="0" u="none" strike="noStrike" cap="none" normalizeH="0" baseline="0" smtClean="0">
                          <a:ln>
                            <a:noFill/>
                          </a:ln>
                          <a:solidFill>
                            <a:schemeClr val="bg1"/>
                          </a:solidFill>
                          <a:effectLst/>
                          <a:latin typeface="Arial" charset="0"/>
                          <a:ea typeface="新細明體" pitchFamily="18" charset="-120"/>
                        </a:rPr>
                        <a:t>族</a:t>
                      </a:r>
                      <a:endParaRPr kumimoji="0" lang="zh-TW" altLang="en-US" sz="1500" b="1" i="0" u="none" strike="noStrike" cap="none" normalizeH="0" baseline="0" smtClean="0">
                        <a:ln>
                          <a:noFill/>
                        </a:ln>
                        <a:solidFill>
                          <a:schemeClr val="bg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hMerge="1">
                  <a:txBody>
                    <a:bodyPr/>
                    <a:lstStyle/>
                    <a:p>
                      <a:endParaRPr lang="zh-TW" altLang="en-US"/>
                    </a:p>
                  </a:txBody>
                  <a:tcPr/>
                </a:tc>
                <a:extLst>
                  <a:ext uri="{0D108BD9-81ED-4DB2-BD59-A6C34878D82A}">
                    <a16:rowId xmlns="" xmlns:a16="http://schemas.microsoft.com/office/drawing/2014/main" val="10000"/>
                  </a:ext>
                </a:extLst>
              </a:tr>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charset="0"/>
                          <a:ea typeface="新細明體" pitchFamily="18" charset="-120"/>
                        </a:rPr>
                        <a:t>第二周期</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Li</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 </a:t>
                      </a:r>
                      <a:r>
                        <a:rPr kumimoji="0" lang="en-US" altLang="zh-TW" sz="1500" b="0" i="0" u="none" strike="noStrike" cap="none" normalizeH="0" baseline="0" smtClean="0">
                          <a:ln>
                            <a:noFill/>
                          </a:ln>
                          <a:solidFill>
                            <a:srgbClr val="3399FF"/>
                          </a:solidFill>
                          <a:effectLst/>
                          <a:latin typeface="Arial" charset="0"/>
                          <a:ea typeface="新細明體" pitchFamily="18" charset="-120"/>
                        </a:rPr>
                        <a:t>1</a:t>
                      </a:r>
                      <a:endParaRPr kumimoji="0" lang="zh-TW" altLang="en-US" sz="1500" b="0" i="0" u="none" strike="noStrike" cap="none" normalizeH="0" baseline="0" smtClean="0">
                        <a:ln>
                          <a:noFill/>
                        </a:ln>
                        <a:solidFill>
                          <a:srgbClr val="3399FF"/>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Be</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 </a:t>
                      </a:r>
                      <a:r>
                        <a:rPr kumimoji="0" lang="en-US" altLang="zh-TW" sz="1500" b="0" i="0" u="none" strike="noStrike" cap="none" normalizeH="0" baseline="0" smtClean="0">
                          <a:ln>
                            <a:noFill/>
                          </a:ln>
                          <a:solidFill>
                            <a:srgbClr val="006600"/>
                          </a:solidFill>
                          <a:effectLst/>
                          <a:latin typeface="Arial" charset="0"/>
                          <a:ea typeface="新細明體" pitchFamily="18" charset="-120"/>
                        </a:rPr>
                        <a:t>2</a:t>
                      </a:r>
                      <a:endParaRPr kumimoji="0" lang="zh-TW" altLang="en-US" sz="1500" b="0" i="0" u="none" strike="noStrike" cap="none" normalizeH="0" baseline="0" smtClean="0">
                        <a:ln>
                          <a:noFill/>
                        </a:ln>
                        <a:solidFill>
                          <a:srgbClr val="006600"/>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F</a:t>
                      </a: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 </a:t>
                      </a:r>
                      <a:r>
                        <a:rPr kumimoji="0" lang="en-US" altLang="zh-TW" sz="1500" b="0" i="0" u="none" strike="noStrike" cap="none" normalizeH="0" baseline="0" smtClean="0">
                          <a:ln>
                            <a:noFill/>
                          </a:ln>
                          <a:solidFill>
                            <a:srgbClr val="CC0066"/>
                          </a:solidFill>
                          <a:effectLst/>
                          <a:latin typeface="Arial" charset="0"/>
                          <a:ea typeface="新細明體" pitchFamily="18" charset="-120"/>
                        </a:rPr>
                        <a:t>7</a:t>
                      </a: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Ne</a:t>
                      </a: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 </a:t>
                      </a:r>
                      <a:r>
                        <a:rPr kumimoji="0" lang="en-US" altLang="zh-TW" sz="1500" b="1" i="0" u="none" strike="noStrike" cap="none" normalizeH="0" baseline="0" smtClean="0">
                          <a:ln>
                            <a:noFill/>
                          </a:ln>
                          <a:solidFill>
                            <a:schemeClr val="tx1"/>
                          </a:solidFill>
                          <a:effectLst/>
                          <a:latin typeface="Arial" charset="0"/>
                          <a:ea typeface="新細明體" pitchFamily="18" charset="-120"/>
                        </a:rPr>
                        <a:t>8</a:t>
                      </a: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charset="0"/>
                          <a:ea typeface="新細明體" pitchFamily="18" charset="-120"/>
                        </a:rPr>
                        <a:t>第三周期</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Na</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 </a:t>
                      </a:r>
                      <a:r>
                        <a:rPr kumimoji="0" lang="en-US" altLang="zh-TW" sz="1500" b="0" i="0" u="none" strike="noStrike" cap="none" normalizeH="0" baseline="0" smtClean="0">
                          <a:ln>
                            <a:noFill/>
                          </a:ln>
                          <a:solidFill>
                            <a:srgbClr val="3399FF"/>
                          </a:solidFill>
                          <a:effectLst/>
                          <a:latin typeface="Arial" charset="0"/>
                          <a:ea typeface="新細明體" pitchFamily="18" charset="-120"/>
                        </a:rPr>
                        <a:t>1</a:t>
                      </a:r>
                      <a:endParaRPr kumimoji="0" lang="zh-TW" altLang="en-US" sz="1500" b="0" i="0" u="none" strike="noStrike" cap="none" normalizeH="0" baseline="0" smtClean="0">
                        <a:ln>
                          <a:noFill/>
                        </a:ln>
                        <a:solidFill>
                          <a:srgbClr val="3399FF"/>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Mg</a:t>
                      </a: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 </a:t>
                      </a:r>
                      <a:r>
                        <a:rPr kumimoji="0" lang="en-US" altLang="zh-TW" sz="1500" b="0" i="0" u="none" strike="noStrike" cap="none" normalizeH="0" baseline="0" smtClean="0">
                          <a:ln>
                            <a:noFill/>
                          </a:ln>
                          <a:solidFill>
                            <a:srgbClr val="006600"/>
                          </a:solidFill>
                          <a:effectLst/>
                          <a:latin typeface="Arial" charset="0"/>
                          <a:ea typeface="新細明體" pitchFamily="18" charset="-120"/>
                        </a:rPr>
                        <a:t>2</a:t>
                      </a: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Cl</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 </a:t>
                      </a:r>
                      <a:r>
                        <a:rPr kumimoji="0" lang="en-US" altLang="zh-TW" sz="1500" b="0" i="0" u="none" strike="noStrike" cap="none" normalizeH="0" baseline="0" smtClean="0">
                          <a:ln>
                            <a:noFill/>
                          </a:ln>
                          <a:solidFill>
                            <a:srgbClr val="CC0066"/>
                          </a:solidFill>
                          <a:effectLst/>
                          <a:latin typeface="Arial" charset="0"/>
                          <a:ea typeface="新細明體" pitchFamily="18" charset="-120"/>
                        </a:rPr>
                        <a:t>7</a:t>
                      </a:r>
                      <a:endParaRPr kumimoji="0" lang="zh-TW" altLang="en-US" sz="1500" b="0" i="0" u="none" strike="noStrike" cap="none" normalizeH="0" baseline="0" smtClean="0">
                        <a:ln>
                          <a:noFill/>
                        </a:ln>
                        <a:solidFill>
                          <a:srgbClr val="CC0066"/>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Ar</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 </a:t>
                      </a:r>
                      <a:r>
                        <a:rPr kumimoji="0" lang="en-US" altLang="zh-TW" sz="1500" b="1" i="0" u="none" strike="noStrike" cap="none" normalizeH="0" baseline="0" smtClean="0">
                          <a:ln>
                            <a:noFill/>
                          </a:ln>
                          <a:solidFill>
                            <a:schemeClr val="tx1"/>
                          </a:solidFill>
                          <a:effectLst/>
                          <a:latin typeface="Arial" charset="0"/>
                          <a:ea typeface="新細明體" pitchFamily="18" charset="-120"/>
                        </a:rPr>
                        <a:t>8</a:t>
                      </a:r>
                      <a:endParaRPr kumimoji="0" lang="zh-TW" altLang="en-US" sz="1500" b="1" i="0" u="none" strike="noStrike" cap="none" normalizeH="0" baseline="0" smtClean="0">
                        <a:ln>
                          <a:noFill/>
                        </a:ln>
                        <a:solidFill>
                          <a:schemeClr val="tx1"/>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charset="0"/>
                          <a:ea typeface="新細明體" pitchFamily="18" charset="-120"/>
                        </a:rPr>
                        <a:t>第四周期</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K</a:t>
                      </a: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dirty="0" smtClean="0">
                          <a:ln>
                            <a:noFill/>
                          </a:ln>
                          <a:solidFill>
                            <a:schemeClr val="tx1"/>
                          </a:solidFill>
                          <a:effectLst/>
                          <a:latin typeface="Arial" charset="0"/>
                          <a:ea typeface="新細明體" pitchFamily="18" charset="-120"/>
                        </a:rPr>
                        <a:t>2,8,8, </a:t>
                      </a:r>
                      <a:r>
                        <a:rPr kumimoji="0" lang="en-US" altLang="zh-TW" sz="1500" b="0" i="0" u="none" strike="noStrike" cap="none" normalizeH="0" baseline="0" dirty="0" smtClean="0">
                          <a:ln>
                            <a:noFill/>
                          </a:ln>
                          <a:solidFill>
                            <a:srgbClr val="3399FF"/>
                          </a:solidFill>
                          <a:effectLst/>
                          <a:latin typeface="Arial" charset="0"/>
                          <a:ea typeface="新細明體" pitchFamily="18" charset="-120"/>
                        </a:rPr>
                        <a:t>1</a:t>
                      </a: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Ca</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2,8,8, </a:t>
                      </a:r>
                      <a:r>
                        <a:rPr kumimoji="0" lang="en-US" altLang="zh-TW" sz="1500" b="0" i="0" u="none" strike="noStrike" cap="none" normalizeH="0" baseline="0" smtClean="0">
                          <a:ln>
                            <a:noFill/>
                          </a:ln>
                          <a:solidFill>
                            <a:srgbClr val="006600"/>
                          </a:solidFill>
                          <a:effectLst/>
                          <a:latin typeface="Arial" charset="0"/>
                          <a:ea typeface="新細明體" pitchFamily="18" charset="-120"/>
                        </a:rPr>
                        <a:t>2</a:t>
                      </a:r>
                      <a:endParaRPr kumimoji="0" lang="zh-TW" altLang="en-US" sz="1500" b="0" i="0" u="none" strike="noStrike" cap="none" normalizeH="0" baseline="0" smtClean="0">
                        <a:ln>
                          <a:noFill/>
                        </a:ln>
                        <a:solidFill>
                          <a:srgbClr val="006600"/>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Br</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2,8,18, </a:t>
                      </a:r>
                      <a:r>
                        <a:rPr kumimoji="0" lang="en-US" altLang="zh-TW" sz="1500" b="0" i="0" u="none" strike="noStrike" cap="none" normalizeH="0" baseline="0" smtClean="0">
                          <a:ln>
                            <a:noFill/>
                          </a:ln>
                          <a:solidFill>
                            <a:srgbClr val="CC0066"/>
                          </a:solidFill>
                          <a:effectLst/>
                          <a:latin typeface="Arial" charset="0"/>
                          <a:ea typeface="新細明體" pitchFamily="18" charset="-120"/>
                        </a:rPr>
                        <a:t>7</a:t>
                      </a:r>
                      <a:endParaRPr kumimoji="0" lang="zh-TW" altLang="en-US" sz="1500" b="0" i="0" u="none" strike="noStrike" cap="none" normalizeH="0" baseline="0" smtClean="0">
                        <a:ln>
                          <a:noFill/>
                        </a:ln>
                        <a:solidFill>
                          <a:srgbClr val="CC0066"/>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Kr</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2,8,18, </a:t>
                      </a:r>
                      <a:r>
                        <a:rPr kumimoji="0" lang="en-US" altLang="zh-TW" sz="1500" b="1" i="0" u="none" strike="noStrike" cap="none" normalizeH="0" baseline="0" smtClean="0">
                          <a:ln>
                            <a:noFill/>
                          </a:ln>
                          <a:solidFill>
                            <a:schemeClr val="tx1"/>
                          </a:solidFill>
                          <a:effectLst/>
                          <a:latin typeface="Arial" charset="0"/>
                          <a:ea typeface="新細明體" pitchFamily="18" charset="-120"/>
                        </a:rPr>
                        <a:t>8</a:t>
                      </a:r>
                      <a:endParaRPr kumimoji="0" lang="zh-TW" altLang="en-US" sz="1500" b="1" i="0" u="none" strike="noStrike" cap="none" normalizeH="0" baseline="0" smtClean="0">
                        <a:ln>
                          <a:noFill/>
                        </a:ln>
                        <a:solidFill>
                          <a:schemeClr val="tx1"/>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charset="0"/>
                          <a:ea typeface="新細明體" pitchFamily="18" charset="-120"/>
                        </a:rPr>
                        <a:t>第五周期</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Rb</a:t>
                      </a: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2,8,18,8, </a:t>
                      </a:r>
                      <a:r>
                        <a:rPr kumimoji="0" lang="en-US" altLang="zh-TW" sz="1500" b="0" i="0" u="none" strike="noStrike" cap="none" normalizeH="0" baseline="0" smtClean="0">
                          <a:ln>
                            <a:noFill/>
                          </a:ln>
                          <a:solidFill>
                            <a:srgbClr val="3399FF"/>
                          </a:solidFill>
                          <a:effectLst/>
                          <a:latin typeface="Arial" charset="0"/>
                          <a:ea typeface="新細明體" pitchFamily="18" charset="-120"/>
                        </a:rPr>
                        <a:t>1</a:t>
                      </a: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Sr</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2,8,18,8, </a:t>
                      </a:r>
                      <a:r>
                        <a:rPr kumimoji="0" lang="en-US" altLang="zh-TW" sz="1500" b="0" i="0" u="none" strike="noStrike" cap="none" normalizeH="0" baseline="0" smtClean="0">
                          <a:ln>
                            <a:noFill/>
                          </a:ln>
                          <a:solidFill>
                            <a:srgbClr val="006600"/>
                          </a:solidFill>
                          <a:effectLst/>
                          <a:latin typeface="Arial" charset="0"/>
                          <a:ea typeface="新細明體" pitchFamily="18" charset="-120"/>
                        </a:rPr>
                        <a:t>2</a:t>
                      </a:r>
                      <a:endParaRPr kumimoji="0" lang="zh-TW" altLang="en-US" sz="1500" b="0" i="0" u="none" strike="noStrike" cap="none" normalizeH="0" baseline="0" smtClean="0">
                        <a:ln>
                          <a:noFill/>
                        </a:ln>
                        <a:solidFill>
                          <a:srgbClr val="006600"/>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I</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2,8,18,18, </a:t>
                      </a:r>
                      <a:r>
                        <a:rPr kumimoji="0" lang="en-US" altLang="zh-TW" sz="1500" b="0" i="0" u="none" strike="noStrike" cap="none" normalizeH="0" baseline="0" smtClean="0">
                          <a:ln>
                            <a:noFill/>
                          </a:ln>
                          <a:solidFill>
                            <a:srgbClr val="CC0066"/>
                          </a:solidFill>
                          <a:effectLst/>
                          <a:latin typeface="Arial" charset="0"/>
                          <a:ea typeface="新細明體" pitchFamily="18" charset="-120"/>
                        </a:rPr>
                        <a:t>7</a:t>
                      </a:r>
                      <a:endParaRPr kumimoji="0" lang="zh-TW" altLang="en-US" sz="1500" b="0" i="0" u="none" strike="noStrike" cap="none" normalizeH="0" baseline="0" smtClean="0">
                        <a:ln>
                          <a:noFill/>
                        </a:ln>
                        <a:solidFill>
                          <a:srgbClr val="CC0066"/>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Xe</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2,8,18,18, </a:t>
                      </a:r>
                      <a:r>
                        <a:rPr kumimoji="0" lang="en-US" altLang="zh-TW" sz="1500" b="1" i="0" u="none" strike="noStrike" cap="none" normalizeH="0" baseline="0" smtClean="0">
                          <a:ln>
                            <a:noFill/>
                          </a:ln>
                          <a:solidFill>
                            <a:schemeClr val="tx1"/>
                          </a:solidFill>
                          <a:effectLst/>
                          <a:latin typeface="Arial" charset="0"/>
                          <a:ea typeface="新細明體" pitchFamily="18" charset="-120"/>
                        </a:rPr>
                        <a:t>8</a:t>
                      </a:r>
                      <a:endParaRPr kumimoji="0" lang="zh-TW" altLang="en-US" sz="1500" b="1" i="0" u="none" strike="noStrike" cap="none" normalizeH="0" baseline="0" smtClean="0">
                        <a:ln>
                          <a:noFill/>
                        </a:ln>
                        <a:solidFill>
                          <a:schemeClr val="tx1"/>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371475">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0" i="0" u="none" strike="noStrike" cap="none" normalizeH="0" baseline="0" smtClean="0">
                          <a:ln>
                            <a:noFill/>
                          </a:ln>
                          <a:solidFill>
                            <a:schemeClr val="tx1"/>
                          </a:solidFill>
                          <a:effectLst/>
                          <a:latin typeface="Arial" charset="0"/>
                          <a:ea typeface="新細明體" pitchFamily="18" charset="-120"/>
                        </a:rPr>
                        <a:t>第六周期</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Cs</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2,8,18,18,8, </a:t>
                      </a:r>
                      <a:r>
                        <a:rPr kumimoji="0" lang="en-US" altLang="zh-TW" sz="1500" b="0" i="0" u="none" strike="noStrike" cap="none" normalizeH="0" baseline="0" smtClean="0">
                          <a:ln>
                            <a:noFill/>
                          </a:ln>
                          <a:solidFill>
                            <a:srgbClr val="3399FF"/>
                          </a:solidFill>
                          <a:effectLst/>
                          <a:latin typeface="Arial" charset="0"/>
                          <a:ea typeface="新細明體" pitchFamily="18" charset="-120"/>
                        </a:rPr>
                        <a:t>1</a:t>
                      </a:r>
                      <a:endParaRPr kumimoji="0" lang="zh-TW" altLang="en-US" sz="1500" b="0" i="0" u="none" strike="noStrike" cap="none" normalizeH="0" baseline="0" smtClean="0">
                        <a:ln>
                          <a:noFill/>
                        </a:ln>
                        <a:solidFill>
                          <a:srgbClr val="3399FF"/>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Ba</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2,8,18,18,8, </a:t>
                      </a:r>
                      <a:r>
                        <a:rPr kumimoji="0" lang="en-US" altLang="zh-TW" sz="1500" b="0" i="0" u="none" strike="noStrike" cap="none" normalizeH="0" baseline="0" smtClean="0">
                          <a:ln>
                            <a:noFill/>
                          </a:ln>
                          <a:solidFill>
                            <a:srgbClr val="006600"/>
                          </a:solidFill>
                          <a:effectLst/>
                          <a:latin typeface="Arial" charset="0"/>
                          <a:ea typeface="新細明體" pitchFamily="18" charset="-120"/>
                        </a:rPr>
                        <a:t>2</a:t>
                      </a:r>
                      <a:endParaRPr kumimoji="0" lang="zh-TW" altLang="en-US" sz="1500" b="0" i="0" u="none" strike="noStrike" cap="none" normalizeH="0" baseline="0" smtClean="0">
                        <a:ln>
                          <a:noFill/>
                        </a:ln>
                        <a:solidFill>
                          <a:srgbClr val="006600"/>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At</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2,8,18,32,18, </a:t>
                      </a:r>
                      <a:r>
                        <a:rPr kumimoji="0" lang="en-US" altLang="zh-TW" sz="1500" b="0" i="0" u="none" strike="noStrike" cap="none" normalizeH="0" baseline="0" smtClean="0">
                          <a:ln>
                            <a:noFill/>
                          </a:ln>
                          <a:solidFill>
                            <a:srgbClr val="CC0066"/>
                          </a:solidFill>
                          <a:effectLst/>
                          <a:latin typeface="Arial" charset="0"/>
                          <a:ea typeface="新細明體" pitchFamily="18" charset="-120"/>
                        </a:rPr>
                        <a:t>7</a:t>
                      </a:r>
                      <a:endParaRPr kumimoji="0" lang="zh-TW" altLang="en-US" sz="1500" b="0" i="0" u="none" strike="noStrike" cap="none" normalizeH="0" baseline="0" smtClean="0">
                        <a:ln>
                          <a:noFill/>
                        </a:ln>
                        <a:solidFill>
                          <a:srgbClr val="CC0066"/>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smtClean="0">
                          <a:ln>
                            <a:noFill/>
                          </a:ln>
                          <a:solidFill>
                            <a:schemeClr val="tx1"/>
                          </a:solidFill>
                          <a:effectLst/>
                          <a:latin typeface="Arial" charset="0"/>
                          <a:ea typeface="新細明體" pitchFamily="18" charset="-120"/>
                        </a:rPr>
                        <a:t>Rn</a:t>
                      </a:r>
                      <a:endParaRPr kumimoji="0" lang="zh-TW" altLang="en-US" sz="1500" b="0" i="0" u="none" strike="noStrike" cap="none" normalizeH="0" baseline="0" smtClean="0">
                        <a:ln>
                          <a:noFill/>
                        </a:ln>
                        <a:solidFill>
                          <a:schemeClr val="tx1"/>
                        </a:solidFill>
                        <a:effectLst/>
                        <a:latin typeface="Arial" charset="0"/>
                        <a:ea typeface="新細明體" pitchFamily="18" charset="-120"/>
                      </a:endParaRPr>
                    </a:p>
                  </a:txBody>
                  <a:tcPr anchor="ctr" horzOverflow="overflow">
                    <a:lnL w="12700" cap="flat" cmpd="sng" algn="ctr">
                      <a:solidFill>
                        <a:srgbClr val="8064A2"/>
                      </a:solidFill>
                      <a:prstDash val="solid"/>
                      <a:round/>
                      <a:headEnd type="none" w="med" len="med"/>
                      <a:tailEnd type="none" w="med" len="med"/>
                    </a:lnL>
                    <a:lnR>
                      <a:noFill/>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charset="0"/>
                          <a:ea typeface="新細明體" pitchFamily="18" charset="-120"/>
                        </a:defRPr>
                      </a:lvl1pPr>
                      <a:lvl2pPr marL="742950" indent="-285750" eaLnBrk="0" hangingPunct="0">
                        <a:spcBef>
                          <a:spcPct val="20000"/>
                        </a:spcBef>
                        <a:defRPr kumimoji="1" sz="2400">
                          <a:solidFill>
                            <a:schemeClr val="tx1"/>
                          </a:solidFill>
                          <a:latin typeface="Arial" charset="0"/>
                          <a:ea typeface="新細明體" pitchFamily="18" charset="-120"/>
                        </a:defRPr>
                      </a:lvl2pPr>
                      <a:lvl3pPr marL="1143000" indent="-228600" eaLnBrk="0" hangingPunct="0">
                        <a:spcBef>
                          <a:spcPct val="20000"/>
                        </a:spcBef>
                        <a:defRPr kumimoji="1" sz="2000">
                          <a:solidFill>
                            <a:schemeClr val="tx1"/>
                          </a:solidFill>
                          <a:latin typeface="Arial" charset="0"/>
                          <a:ea typeface="新細明體" pitchFamily="18" charset="-120"/>
                        </a:defRPr>
                      </a:lvl3pPr>
                      <a:lvl4pPr marL="1600200" indent="-228600" eaLnBrk="0" hangingPunct="0">
                        <a:spcBef>
                          <a:spcPct val="20000"/>
                        </a:spcBef>
                        <a:defRPr kumimoji="1">
                          <a:solidFill>
                            <a:schemeClr val="tx1"/>
                          </a:solidFill>
                          <a:latin typeface="Arial" charset="0"/>
                          <a:ea typeface="新細明體" pitchFamily="18" charset="-120"/>
                        </a:defRPr>
                      </a:lvl4pPr>
                      <a:lvl5pPr marL="2057400" indent="-228600" eaLnBrk="0" hangingPunct="0">
                        <a:spcBef>
                          <a:spcPct val="20000"/>
                        </a:spcBef>
                        <a:defRPr kumimoji="1">
                          <a:solidFill>
                            <a:schemeClr val="tx1"/>
                          </a:solidFill>
                          <a:latin typeface="Arial" charset="0"/>
                          <a:ea typeface="新細明體" pitchFamily="18" charset="-120"/>
                        </a:defRPr>
                      </a:lvl5pPr>
                      <a:lvl6pPr marL="2514600" indent="-228600" eaLnBrk="0" fontAlgn="base" hangingPunct="0">
                        <a:spcBef>
                          <a:spcPct val="2000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2000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2000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20000"/>
                        </a:spcBef>
                        <a:spcAft>
                          <a:spcPct val="0"/>
                        </a:spcAft>
                        <a:defRPr kumimoji="1">
                          <a:solidFill>
                            <a:schemeClr val="tx1"/>
                          </a:solidFill>
                          <a:latin typeface="Arial"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500" b="0" i="0" u="none" strike="noStrike" cap="none" normalizeH="0" baseline="0" dirty="0" smtClean="0">
                          <a:ln>
                            <a:noFill/>
                          </a:ln>
                          <a:solidFill>
                            <a:schemeClr val="tx1"/>
                          </a:solidFill>
                          <a:effectLst/>
                          <a:latin typeface="Arial" charset="0"/>
                          <a:ea typeface="新細明體" pitchFamily="18" charset="-120"/>
                        </a:rPr>
                        <a:t>2,8,18,32,18, </a:t>
                      </a:r>
                      <a:r>
                        <a:rPr kumimoji="0" lang="en-US" altLang="zh-TW" sz="1500" b="1" i="0" u="none" strike="noStrike" cap="none" normalizeH="0" baseline="0" dirty="0" smtClean="0">
                          <a:ln>
                            <a:noFill/>
                          </a:ln>
                          <a:solidFill>
                            <a:schemeClr val="tx1"/>
                          </a:solidFill>
                          <a:effectLst/>
                          <a:latin typeface="Arial" charset="0"/>
                          <a:ea typeface="新細明體" pitchFamily="18" charset="-120"/>
                        </a:rPr>
                        <a:t>8</a:t>
                      </a:r>
                      <a:endParaRPr kumimoji="0" lang="zh-TW" altLang="en-US" sz="1500" b="1" i="0" u="none" strike="noStrike" cap="none" normalizeH="0" baseline="0" dirty="0" smtClean="0">
                        <a:ln>
                          <a:noFill/>
                        </a:ln>
                        <a:solidFill>
                          <a:schemeClr val="tx1"/>
                        </a:solidFill>
                        <a:effectLst/>
                        <a:latin typeface="Arial" charset="0"/>
                        <a:ea typeface="新細明體" pitchFamily="18" charset="-120"/>
                      </a:endParaRPr>
                    </a:p>
                  </a:txBody>
                  <a:tcPr anchor="ctr" horzOverflow="overflow">
                    <a:lnL>
                      <a:noFill/>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bl>
          </a:graphicData>
        </a:graphic>
      </p:graphicFrame>
    </p:spTree>
    <p:extLst>
      <p:ext uri="{BB962C8B-B14F-4D97-AF65-F5344CB8AC3E}">
        <p14:creationId xmlns:p14="http://schemas.microsoft.com/office/powerpoint/2010/main" val="4000147006"/>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40"/>
          <p:cNvSpPr>
            <a:spLocks noChangeArrowheads="1"/>
          </p:cNvSpPr>
          <p:nvPr/>
        </p:nvSpPr>
        <p:spPr bwMode="auto">
          <a:xfrm>
            <a:off x="182563" y="242888"/>
            <a:ext cx="88392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3"/>
            </a:pPr>
            <a:r>
              <a:rPr lang="zh-TW" altLang="en-US" sz="2800">
                <a:latin typeface="Arial" charset="0"/>
                <a:cs typeface="Arial" charset="0"/>
              </a:rPr>
              <a:t>把滴定管內的 稀氫氯酸 加入錐形瓶，直至溶液剛剛變為 橙色。</a:t>
            </a:r>
            <a:endParaRPr lang="en-US" altLang="en-US" sz="2800">
              <a:latin typeface="Arial" charset="0"/>
              <a:cs typeface="Arial" charset="0"/>
            </a:endParaRPr>
          </a:p>
        </p:txBody>
      </p:sp>
      <p:pic>
        <p:nvPicPr>
          <p:cNvPr id="45060" name="Picture 2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41490" y="2139652"/>
            <a:ext cx="2443162" cy="431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1" name="文字方塊 5"/>
          <p:cNvSpPr txBox="1">
            <a:spLocks noChangeArrowheads="1"/>
          </p:cNvSpPr>
          <p:nvPr/>
        </p:nvSpPr>
        <p:spPr bwMode="auto">
          <a:xfrm>
            <a:off x="5079777" y="3657302"/>
            <a:ext cx="12049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稀氫氯酸</a:t>
            </a:r>
            <a:endParaRPr lang="zh-HK" altLang="en-US" sz="2000">
              <a:latin typeface="Arial" charset="0"/>
              <a:cs typeface="Arial" charset="0"/>
            </a:endParaRPr>
          </a:p>
        </p:txBody>
      </p:sp>
      <p:sp>
        <p:nvSpPr>
          <p:cNvPr id="45062" name="文字方塊 8"/>
          <p:cNvSpPr txBox="1">
            <a:spLocks noChangeArrowheads="1"/>
          </p:cNvSpPr>
          <p:nvPr/>
        </p:nvSpPr>
        <p:spPr bwMode="auto">
          <a:xfrm>
            <a:off x="2339752" y="5895677"/>
            <a:ext cx="17684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反應混合物 </a:t>
            </a:r>
            <a:r>
              <a:rPr lang="en-US" altLang="zh-HK" sz="2000"/>
              <a:t>+</a:t>
            </a:r>
            <a:r>
              <a:rPr lang="zh-HK" altLang="en-US" sz="2000"/>
              <a:t>甲基橙指示劑</a:t>
            </a:r>
            <a:endParaRPr lang="zh-HK" altLang="en-US" sz="2000">
              <a:latin typeface="Arial" charset="0"/>
              <a:cs typeface="Arial" charset="0"/>
            </a:endParaRPr>
          </a:p>
        </p:txBody>
      </p:sp>
      <p:sp>
        <p:nvSpPr>
          <p:cNvPr id="8" name="Rectangle 40"/>
          <p:cNvSpPr>
            <a:spLocks noChangeArrowheads="1"/>
          </p:cNvSpPr>
          <p:nvPr/>
        </p:nvSpPr>
        <p:spPr bwMode="auto">
          <a:xfrm>
            <a:off x="731838" y="1247775"/>
            <a:ext cx="8051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latin typeface="Arial" charset="0"/>
                <a:cs typeface="Arial" charset="0"/>
              </a:rPr>
              <a:t>計算中和氫氧化鈉溶液所需加入的稀氫氯酸體積。</a:t>
            </a:r>
            <a:endParaRPr lang="en-US" altLang="en-US" sz="2800">
              <a:latin typeface="Arial" charset="0"/>
              <a:cs typeface="Arial" charset="0"/>
            </a:endParaRPr>
          </a:p>
        </p:txBody>
      </p:sp>
    </p:spTree>
    <p:extLst>
      <p:ext uri="{BB962C8B-B14F-4D97-AF65-F5344CB8AC3E}">
        <p14:creationId xmlns:p14="http://schemas.microsoft.com/office/powerpoint/2010/main" val="1756066501"/>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84451" y="2745507"/>
            <a:ext cx="1908175" cy="3779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Rectangle 40"/>
          <p:cNvSpPr>
            <a:spLocks noChangeArrowheads="1"/>
          </p:cNvSpPr>
          <p:nvPr/>
        </p:nvSpPr>
        <p:spPr bwMode="auto">
          <a:xfrm>
            <a:off x="395536" y="242888"/>
            <a:ext cx="82978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463" indent="-17463" defTabSz="260350">
              <a:defRPr kumimoji="1">
                <a:solidFill>
                  <a:schemeClr val="tx1"/>
                </a:solidFill>
                <a:latin typeface="Calibri" pitchFamily="34" charset="0"/>
                <a:ea typeface="新細明體" charset="-120"/>
              </a:defRPr>
            </a:lvl1pPr>
            <a:lvl2pPr marL="742950" indent="-285750" defTabSz="260350">
              <a:defRPr kumimoji="1">
                <a:solidFill>
                  <a:schemeClr val="tx1"/>
                </a:solidFill>
                <a:latin typeface="Calibri" pitchFamily="34" charset="0"/>
                <a:ea typeface="新細明體" charset="-120"/>
              </a:defRPr>
            </a:lvl2pPr>
            <a:lvl3pPr marL="1143000" indent="-228600" defTabSz="260350">
              <a:defRPr kumimoji="1">
                <a:solidFill>
                  <a:schemeClr val="tx1"/>
                </a:solidFill>
                <a:latin typeface="Calibri" pitchFamily="34" charset="0"/>
                <a:ea typeface="新細明體" charset="-120"/>
              </a:defRPr>
            </a:lvl3pPr>
            <a:lvl4pPr marL="1600200" indent="-228600" defTabSz="260350">
              <a:defRPr kumimoji="1">
                <a:solidFill>
                  <a:schemeClr val="tx1"/>
                </a:solidFill>
                <a:latin typeface="Calibri" pitchFamily="34" charset="0"/>
                <a:ea typeface="新細明體" charset="-120"/>
              </a:defRPr>
            </a:lvl4pPr>
            <a:lvl5pPr marL="2057400" indent="-228600" defTabSz="260350">
              <a:defRPr kumimoji="1">
                <a:solidFill>
                  <a:schemeClr val="tx1"/>
                </a:solidFill>
                <a:latin typeface="Calibri" pitchFamily="34" charset="0"/>
                <a:ea typeface="新細明體" charset="-120"/>
              </a:defRPr>
            </a:lvl5pPr>
            <a:lvl6pPr marL="2514600" indent="-228600" defTabSz="26035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6035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6035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6035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t>第二階段：把適當體積的氫氧化鈉溶液與稀氫氯酸混合以進</a:t>
            </a:r>
            <a:r>
              <a:rPr lang="zh-HK" altLang="en-US" sz="2800" b="1"/>
              <a:t>行反應</a:t>
            </a:r>
            <a:endParaRPr lang="en-US" altLang="en-US" sz="2800" b="1">
              <a:latin typeface="Arial" charset="0"/>
            </a:endParaRPr>
          </a:p>
        </p:txBody>
      </p:sp>
      <p:sp>
        <p:nvSpPr>
          <p:cNvPr id="5" name="Rectangle 40"/>
          <p:cNvSpPr>
            <a:spLocks noChangeArrowheads="1"/>
          </p:cNvSpPr>
          <p:nvPr/>
        </p:nvSpPr>
        <p:spPr bwMode="auto">
          <a:xfrm>
            <a:off x="452686" y="1331913"/>
            <a:ext cx="8361363" cy="10779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4"/>
            </a:pPr>
            <a:r>
              <a:rPr lang="zh-TW" altLang="en-US" sz="2800">
                <a:latin typeface="Arial" charset="0"/>
                <a:cs typeface="Arial" charset="0"/>
              </a:rPr>
              <a:t>重複步驟</a:t>
            </a:r>
            <a:r>
              <a:rPr lang="en-US" altLang="zh-TW" sz="2800">
                <a:latin typeface="Arial" charset="0"/>
                <a:cs typeface="Arial" charset="0"/>
              </a:rPr>
              <a:t>1</a:t>
            </a:r>
            <a:r>
              <a:rPr lang="zh-TW" altLang="en-US" sz="2800">
                <a:latin typeface="Arial" charset="0"/>
                <a:cs typeface="Arial" charset="0"/>
              </a:rPr>
              <a:t>至</a:t>
            </a:r>
            <a:r>
              <a:rPr lang="en-US" altLang="zh-TW" sz="2800">
                <a:latin typeface="Arial" charset="0"/>
                <a:cs typeface="Arial" charset="0"/>
              </a:rPr>
              <a:t>3</a:t>
            </a:r>
            <a:r>
              <a:rPr lang="zh-TW" altLang="en-US" sz="2800">
                <a:latin typeface="Arial" charset="0"/>
                <a:cs typeface="Arial" charset="0"/>
              </a:rPr>
              <a:t>，使用與上述</a:t>
            </a:r>
            <a:r>
              <a:rPr lang="zh-TW" altLang="en-US" sz="3200" b="1">
                <a:solidFill>
                  <a:srgbClr val="3399FF"/>
                </a:solidFill>
                <a:latin typeface="Arial" charset="0"/>
                <a:cs typeface="Arial" charset="0"/>
              </a:rPr>
              <a:t>體積相同的酸和鹼</a:t>
            </a:r>
            <a:r>
              <a:rPr lang="zh-TW" altLang="en-US" sz="2800">
                <a:latin typeface="Arial" charset="0"/>
                <a:cs typeface="Arial" charset="0"/>
              </a:rPr>
              <a:t>以進行反應，但這次</a:t>
            </a:r>
            <a:r>
              <a:rPr lang="zh-TW" altLang="en-US" sz="2800" b="1">
                <a:latin typeface="Arial" charset="0"/>
                <a:cs typeface="Arial" charset="0"/>
              </a:rPr>
              <a:t> </a:t>
            </a:r>
            <a:r>
              <a:rPr lang="zh-TW" altLang="en-US" sz="3200" b="1" u="sng">
                <a:solidFill>
                  <a:srgbClr val="FF0000"/>
                </a:solidFill>
                <a:latin typeface="Arial" charset="0"/>
                <a:cs typeface="Arial" charset="0"/>
              </a:rPr>
              <a:t>不要加入甲基橙指示劑</a:t>
            </a:r>
            <a:r>
              <a:rPr lang="zh-TW" altLang="en-US" sz="2800">
                <a:latin typeface="Arial" charset="0"/>
                <a:cs typeface="Arial" charset="0"/>
              </a:rPr>
              <a:t>。</a:t>
            </a:r>
            <a:endParaRPr lang="en-US" altLang="en-US" sz="2800">
              <a:latin typeface="Arial" charset="0"/>
              <a:cs typeface="Arial" charset="0"/>
            </a:endParaRPr>
          </a:p>
        </p:txBody>
      </p:sp>
      <p:sp>
        <p:nvSpPr>
          <p:cNvPr id="36870" name="文字方塊 10"/>
          <p:cNvSpPr txBox="1">
            <a:spLocks noChangeArrowheads="1"/>
          </p:cNvSpPr>
          <p:nvPr/>
        </p:nvSpPr>
        <p:spPr bwMode="auto">
          <a:xfrm>
            <a:off x="4413201" y="3409082"/>
            <a:ext cx="1397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稀氫氯酸</a:t>
            </a:r>
            <a:endParaRPr lang="zh-HK" altLang="en-US" sz="2000">
              <a:latin typeface="Arial" charset="0"/>
              <a:cs typeface="Arial" charset="0"/>
            </a:endParaRPr>
          </a:p>
        </p:txBody>
      </p:sp>
      <p:sp>
        <p:nvSpPr>
          <p:cNvPr id="36871" name="文字方塊 11"/>
          <p:cNvSpPr txBox="1">
            <a:spLocks noChangeArrowheads="1"/>
          </p:cNvSpPr>
          <p:nvPr/>
        </p:nvSpPr>
        <p:spPr bwMode="auto">
          <a:xfrm>
            <a:off x="4367163" y="4071069"/>
            <a:ext cx="1077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滴定管</a:t>
            </a:r>
            <a:endParaRPr lang="zh-HK" altLang="en-US" sz="2000">
              <a:latin typeface="Arial" charset="0"/>
              <a:cs typeface="Arial" charset="0"/>
            </a:endParaRPr>
          </a:p>
        </p:txBody>
      </p:sp>
      <p:sp>
        <p:nvSpPr>
          <p:cNvPr id="36872" name="文字方塊 12"/>
          <p:cNvSpPr txBox="1">
            <a:spLocks noChangeArrowheads="1"/>
          </p:cNvSpPr>
          <p:nvPr/>
        </p:nvSpPr>
        <p:spPr bwMode="auto">
          <a:xfrm>
            <a:off x="4427488" y="5312494"/>
            <a:ext cx="11382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錐形瓶</a:t>
            </a:r>
            <a:endParaRPr lang="zh-HK" altLang="en-US" sz="2000">
              <a:latin typeface="Arial" charset="0"/>
              <a:cs typeface="Arial" charset="0"/>
            </a:endParaRPr>
          </a:p>
        </p:txBody>
      </p:sp>
      <p:sp>
        <p:nvSpPr>
          <p:cNvPr id="36873" name="文字方塊 13"/>
          <p:cNvSpPr txBox="1">
            <a:spLocks noChangeArrowheads="1"/>
          </p:cNvSpPr>
          <p:nvPr/>
        </p:nvSpPr>
        <p:spPr bwMode="auto">
          <a:xfrm>
            <a:off x="4846588" y="6055444"/>
            <a:ext cx="17446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氫氧化鈉溶液</a:t>
            </a:r>
            <a:endParaRPr lang="zh-HK" altLang="en-US" sz="2000">
              <a:latin typeface="Arial" charset="0"/>
              <a:cs typeface="Arial" charset="0"/>
            </a:endParaRPr>
          </a:p>
        </p:txBody>
      </p:sp>
    </p:spTree>
    <p:extLst>
      <p:ext uri="{BB962C8B-B14F-4D97-AF65-F5344CB8AC3E}">
        <p14:creationId xmlns:p14="http://schemas.microsoft.com/office/powerpoint/2010/main" val="97448485"/>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40"/>
          <p:cNvSpPr>
            <a:spLocks noChangeArrowheads="1"/>
          </p:cNvSpPr>
          <p:nvPr/>
        </p:nvSpPr>
        <p:spPr bwMode="auto">
          <a:xfrm>
            <a:off x="179388" y="122238"/>
            <a:ext cx="91424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7525" indent="-17875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t>第三階段：把氯化鈉分離和提純</a:t>
            </a:r>
            <a:endParaRPr lang="en-US" altLang="en-US" sz="2800" b="1">
              <a:latin typeface="Arial" charset="0"/>
            </a:endParaRPr>
          </a:p>
        </p:txBody>
      </p:sp>
      <p:sp>
        <p:nvSpPr>
          <p:cNvPr id="7" name="Rectangle 40"/>
          <p:cNvSpPr>
            <a:spLocks noChangeArrowheads="1"/>
          </p:cNvSpPr>
          <p:nvPr/>
        </p:nvSpPr>
        <p:spPr bwMode="auto">
          <a:xfrm>
            <a:off x="242888" y="819274"/>
            <a:ext cx="86614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5"/>
            </a:pPr>
            <a:r>
              <a:rPr lang="zh-TW" altLang="en-US" sz="2800">
                <a:latin typeface="Arial" charset="0"/>
                <a:cs typeface="Arial" charset="0"/>
              </a:rPr>
              <a:t>把氯化鈉溶液加熱，並 </a:t>
            </a:r>
            <a:r>
              <a:rPr lang="zh-TW" altLang="en-US" sz="3200" b="1">
                <a:solidFill>
                  <a:srgbClr val="3399FF"/>
                </a:solidFill>
                <a:latin typeface="Arial" charset="0"/>
                <a:cs typeface="Arial" charset="0"/>
              </a:rPr>
              <a:t>蒸發當中的水分</a:t>
            </a:r>
            <a:r>
              <a:rPr lang="zh-TW" altLang="en-US" sz="2800">
                <a:latin typeface="Arial" charset="0"/>
                <a:cs typeface="Arial" charset="0"/>
              </a:rPr>
              <a:t>，直至溶液剩餘三分</a:t>
            </a:r>
            <a:r>
              <a:rPr lang="zh-HK" altLang="en-US" sz="2800">
                <a:latin typeface="Arial" charset="0"/>
                <a:cs typeface="Arial" charset="0"/>
              </a:rPr>
              <a:t>一。</a:t>
            </a:r>
            <a:endParaRPr lang="en-US" altLang="en-US" sz="2800">
              <a:latin typeface="Arial" charset="0"/>
              <a:cs typeface="Arial" charset="0"/>
            </a:endParaRPr>
          </a:p>
        </p:txBody>
      </p:sp>
      <p:pic>
        <p:nvPicPr>
          <p:cNvPr id="37895"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648" y="3070498"/>
            <a:ext cx="1463675" cy="359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00" name="文字方塊 9"/>
          <p:cNvSpPr txBox="1">
            <a:spLocks noChangeArrowheads="1"/>
          </p:cNvSpPr>
          <p:nvPr/>
        </p:nvSpPr>
        <p:spPr bwMode="auto">
          <a:xfrm>
            <a:off x="2867323" y="3122885"/>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玻璃棒</a:t>
            </a:r>
            <a:endParaRPr lang="zh-HK" altLang="en-US" sz="2000">
              <a:latin typeface="Arial" charset="0"/>
              <a:cs typeface="Arial" charset="0"/>
            </a:endParaRPr>
          </a:p>
        </p:txBody>
      </p:sp>
      <p:sp>
        <p:nvSpPr>
          <p:cNvPr id="37901" name="文字方塊 11"/>
          <p:cNvSpPr txBox="1">
            <a:spLocks noChangeArrowheads="1"/>
          </p:cNvSpPr>
          <p:nvPr/>
        </p:nvSpPr>
        <p:spPr bwMode="auto">
          <a:xfrm>
            <a:off x="2808586" y="4265885"/>
            <a:ext cx="15382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氯化鈉溶液</a:t>
            </a:r>
            <a:endParaRPr lang="zh-HK" altLang="en-US" sz="2000">
              <a:latin typeface="Arial" charset="0"/>
              <a:cs typeface="Arial" charset="0"/>
            </a:endParaRPr>
          </a:p>
        </p:txBody>
      </p:sp>
      <p:sp>
        <p:nvSpPr>
          <p:cNvPr id="37902" name="文字方塊 12"/>
          <p:cNvSpPr txBox="1">
            <a:spLocks noChangeArrowheads="1"/>
          </p:cNvSpPr>
          <p:nvPr/>
        </p:nvSpPr>
        <p:spPr bwMode="auto">
          <a:xfrm>
            <a:off x="2824461" y="4618310"/>
            <a:ext cx="841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蒸汽</a:t>
            </a:r>
            <a:endParaRPr lang="zh-HK" altLang="en-US" sz="2000">
              <a:latin typeface="Arial" charset="0"/>
              <a:cs typeface="Arial" charset="0"/>
            </a:endParaRPr>
          </a:p>
        </p:txBody>
      </p:sp>
      <p:sp>
        <p:nvSpPr>
          <p:cNvPr id="37903" name="文字方塊 13"/>
          <p:cNvSpPr txBox="1">
            <a:spLocks noChangeArrowheads="1"/>
          </p:cNvSpPr>
          <p:nvPr/>
        </p:nvSpPr>
        <p:spPr bwMode="auto">
          <a:xfrm>
            <a:off x="2806998" y="4986610"/>
            <a:ext cx="6016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水</a:t>
            </a:r>
            <a:endParaRPr lang="zh-HK" altLang="en-US" sz="2000">
              <a:latin typeface="Arial" charset="0"/>
              <a:cs typeface="Arial" charset="0"/>
            </a:endParaRPr>
          </a:p>
        </p:txBody>
      </p:sp>
      <p:sp>
        <p:nvSpPr>
          <p:cNvPr id="37904" name="文字方塊 18"/>
          <p:cNvSpPr txBox="1">
            <a:spLocks noChangeArrowheads="1"/>
          </p:cNvSpPr>
          <p:nvPr/>
        </p:nvSpPr>
        <p:spPr bwMode="auto">
          <a:xfrm>
            <a:off x="1714798" y="5908948"/>
            <a:ext cx="7572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solidFill>
                  <a:srgbClr val="FF0066"/>
                </a:solidFill>
                <a:latin typeface="Arial" charset="0"/>
                <a:cs typeface="Arial" charset="0"/>
              </a:rPr>
              <a:t>加熱</a:t>
            </a:r>
          </a:p>
        </p:txBody>
      </p:sp>
      <p:sp>
        <p:nvSpPr>
          <p:cNvPr id="24" name="Rectangle 40"/>
          <p:cNvSpPr>
            <a:spLocks noChangeArrowheads="1"/>
          </p:cNvSpPr>
          <p:nvPr/>
        </p:nvSpPr>
        <p:spPr bwMode="auto">
          <a:xfrm>
            <a:off x="242888" y="1853307"/>
            <a:ext cx="8661400" cy="1016000"/>
          </a:xfrm>
          <a:prstGeom prst="rect">
            <a:avLst/>
          </a:prstGeom>
          <a:noFill/>
          <a:ln>
            <a:noFill/>
          </a:ln>
          <a:extLst/>
        </p:spPr>
        <p:txBody>
          <a:bodyPr>
            <a:spAutoFit/>
          </a:bodyPr>
          <a:lstStyle>
            <a:lvl1pPr marL="542925" indent="-542925" defTabSz="246063">
              <a:defRPr kumimoji="1">
                <a:solidFill>
                  <a:schemeClr val="tx1"/>
                </a:solidFill>
                <a:latin typeface="Calibri" pitchFamily="34" charset="0"/>
                <a:ea typeface="新細明體" pitchFamily="18" charset="-120"/>
              </a:defRPr>
            </a:lvl1pPr>
            <a:lvl2pPr marL="742950" indent="-285750" defTabSz="246063">
              <a:defRPr kumimoji="1">
                <a:solidFill>
                  <a:schemeClr val="tx1"/>
                </a:solidFill>
                <a:latin typeface="Calibri" pitchFamily="34" charset="0"/>
                <a:ea typeface="新細明體" pitchFamily="18" charset="-120"/>
              </a:defRPr>
            </a:lvl2pPr>
            <a:lvl3pPr marL="1143000" indent="-228600" defTabSz="246063">
              <a:defRPr kumimoji="1">
                <a:solidFill>
                  <a:schemeClr val="tx1"/>
                </a:solidFill>
                <a:latin typeface="Calibri" pitchFamily="34" charset="0"/>
                <a:ea typeface="新細明體" pitchFamily="18" charset="-120"/>
              </a:defRPr>
            </a:lvl3pPr>
            <a:lvl4pPr marL="1600200" indent="-228600" defTabSz="246063">
              <a:defRPr kumimoji="1">
                <a:solidFill>
                  <a:schemeClr val="tx1"/>
                </a:solidFill>
                <a:latin typeface="Calibri" pitchFamily="34" charset="0"/>
                <a:ea typeface="新細明體" pitchFamily="18" charset="-120"/>
              </a:defRPr>
            </a:lvl4pPr>
            <a:lvl5pPr marL="2057400" indent="-228600" defTabSz="246063">
              <a:defRPr kumimoji="1">
                <a:solidFill>
                  <a:schemeClr val="tx1"/>
                </a:solidFill>
                <a:latin typeface="Calibri" pitchFamily="34" charset="0"/>
                <a:ea typeface="新細明體" pitchFamily="18"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AutoNum type="arabicPeriod" startAt="6"/>
              <a:defRPr/>
            </a:pPr>
            <a:r>
              <a:rPr lang="zh-TW" altLang="en-US" sz="2800" dirty="0" smtClean="0">
                <a:latin typeface="Arial" charset="0"/>
                <a:cs typeface="Arial" charset="0"/>
              </a:rPr>
              <a:t>把濃溶液靜置一旁，讓它 </a:t>
            </a:r>
            <a:r>
              <a:rPr lang="zh-TW" altLang="en-US" sz="3200" b="1" dirty="0" smtClean="0">
                <a:solidFill>
                  <a:srgbClr val="3399FF"/>
                </a:solidFill>
                <a:latin typeface="Arial" charset="0"/>
                <a:cs typeface="Arial" charset="0"/>
              </a:rPr>
              <a:t>慢慢冷卻</a:t>
            </a:r>
            <a:r>
              <a:rPr lang="zh-TW" altLang="en-US" sz="2800" dirty="0" smtClean="0">
                <a:latin typeface="Arial" charset="0"/>
                <a:cs typeface="Arial" charset="0"/>
              </a:rPr>
              <a:t> 至常溫。</a:t>
            </a:r>
            <a:endParaRPr lang="en-US" altLang="zh-TW" sz="2800" dirty="0" smtClean="0">
              <a:latin typeface="Arial" charset="0"/>
              <a:cs typeface="Arial" charset="0"/>
            </a:endParaRPr>
          </a:p>
          <a:p>
            <a:pPr marL="536575" indent="0" eaLnBrk="1" hangingPunct="1">
              <a:defRPr/>
            </a:pPr>
            <a:r>
              <a:rPr lang="zh-TW" altLang="en-US" sz="2800" dirty="0" smtClean="0">
                <a:latin typeface="Arial" charset="0"/>
                <a:cs typeface="Arial" charset="0"/>
              </a:rPr>
              <a:t>一段時間後，便會形成氯化鈉晶體。</a:t>
            </a:r>
            <a:endParaRPr lang="en-US" altLang="en-US" sz="2800" dirty="0" smtClean="0">
              <a:latin typeface="Arial" charset="0"/>
              <a:cs typeface="Arial" charset="0"/>
            </a:endParaRPr>
          </a:p>
        </p:txBody>
      </p:sp>
      <p:pic>
        <p:nvPicPr>
          <p:cNvPr id="25"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52193" y="4270648"/>
            <a:ext cx="2439988"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文字方塊 15"/>
          <p:cNvSpPr txBox="1">
            <a:spLocks noChangeArrowheads="1"/>
          </p:cNvSpPr>
          <p:nvPr/>
        </p:nvSpPr>
        <p:spPr bwMode="auto">
          <a:xfrm>
            <a:off x="5534793" y="3870598"/>
            <a:ext cx="16224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用濾紙防塵</a:t>
            </a:r>
            <a:endParaRPr lang="zh-HK" altLang="en-US" sz="2000">
              <a:latin typeface="Arial" charset="0"/>
              <a:cs typeface="Arial" charset="0"/>
            </a:endParaRPr>
          </a:p>
        </p:txBody>
      </p:sp>
      <p:sp>
        <p:nvSpPr>
          <p:cNvPr id="28" name="文字方塊 16"/>
          <p:cNvSpPr txBox="1">
            <a:spLocks noChangeArrowheads="1"/>
          </p:cNvSpPr>
          <p:nvPr/>
        </p:nvSpPr>
        <p:spPr bwMode="auto">
          <a:xfrm>
            <a:off x="7134993" y="5248548"/>
            <a:ext cx="15414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氯化鈉晶體</a:t>
            </a:r>
            <a:endParaRPr lang="zh-HK" altLang="en-US" sz="2000">
              <a:latin typeface="Arial" charset="0"/>
              <a:cs typeface="Arial" charset="0"/>
            </a:endParaRPr>
          </a:p>
        </p:txBody>
      </p:sp>
    </p:spTree>
    <p:extLst>
      <p:ext uri="{BB962C8B-B14F-4D97-AF65-F5344CB8AC3E}">
        <p14:creationId xmlns:p14="http://schemas.microsoft.com/office/powerpoint/2010/main" val="3436461316"/>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40"/>
          <p:cNvSpPr>
            <a:spLocks noChangeArrowheads="1"/>
          </p:cNvSpPr>
          <p:nvPr/>
        </p:nvSpPr>
        <p:spPr bwMode="auto">
          <a:xfrm>
            <a:off x="326579" y="361950"/>
            <a:ext cx="79375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7"/>
            </a:pPr>
            <a:r>
              <a:rPr lang="zh-TW" altLang="en-US" sz="2800">
                <a:latin typeface="Arial" charset="0"/>
                <a:cs typeface="Arial" charset="0"/>
              </a:rPr>
              <a:t>利用 </a:t>
            </a:r>
            <a:r>
              <a:rPr lang="zh-TW" altLang="en-US" sz="3200" b="1">
                <a:solidFill>
                  <a:srgbClr val="3399FF"/>
                </a:solidFill>
                <a:latin typeface="Arial" charset="0"/>
                <a:cs typeface="Arial" charset="0"/>
              </a:rPr>
              <a:t>過濾法</a:t>
            </a:r>
            <a:r>
              <a:rPr lang="zh-TW" altLang="en-US" sz="2800">
                <a:latin typeface="Arial" charset="0"/>
                <a:cs typeface="Arial" charset="0"/>
              </a:rPr>
              <a:t> 把晶體從剩餘的溶液分離出來。</a:t>
            </a:r>
            <a:endParaRPr lang="en-US" altLang="en-US" sz="2800">
              <a:latin typeface="Arial" charset="0"/>
              <a:cs typeface="Arial" charset="0"/>
            </a:endParaRPr>
          </a:p>
        </p:txBody>
      </p:sp>
      <p:sp>
        <p:nvSpPr>
          <p:cNvPr id="10" name="Rectangle 40"/>
          <p:cNvSpPr>
            <a:spLocks noChangeArrowheads="1"/>
          </p:cNvSpPr>
          <p:nvPr/>
        </p:nvSpPr>
        <p:spPr bwMode="auto">
          <a:xfrm>
            <a:off x="326579" y="1047304"/>
            <a:ext cx="48101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8"/>
            </a:pPr>
            <a:r>
              <a:rPr lang="zh-TW" altLang="en-US" sz="2800">
                <a:latin typeface="Arial" charset="0"/>
                <a:cs typeface="Arial" charset="0"/>
              </a:rPr>
              <a:t>以 </a:t>
            </a:r>
            <a:r>
              <a:rPr lang="zh-TW" altLang="en-US" sz="3200" b="1">
                <a:solidFill>
                  <a:srgbClr val="3399FF"/>
                </a:solidFill>
                <a:latin typeface="Arial" charset="0"/>
                <a:cs typeface="Arial" charset="0"/>
              </a:rPr>
              <a:t>少量 冷</a:t>
            </a:r>
            <a:r>
              <a:rPr lang="zh-TW" altLang="en-US" sz="2800" b="1">
                <a:latin typeface="Arial" charset="0"/>
                <a:cs typeface="Arial" charset="0"/>
              </a:rPr>
              <a:t> </a:t>
            </a:r>
            <a:r>
              <a:rPr lang="zh-TW" altLang="en-US" sz="2800">
                <a:latin typeface="Arial" charset="0"/>
                <a:cs typeface="Arial" charset="0"/>
              </a:rPr>
              <a:t>蒸餾水沖洗。</a:t>
            </a:r>
            <a:endParaRPr lang="en-US" altLang="en-US" sz="2800">
              <a:latin typeface="Arial" charset="0"/>
              <a:cs typeface="Arial" charset="0"/>
            </a:endParaRPr>
          </a:p>
        </p:txBody>
      </p:sp>
      <p:sp>
        <p:nvSpPr>
          <p:cNvPr id="11" name="Rectangle 40"/>
          <p:cNvSpPr>
            <a:spLocks noChangeArrowheads="1"/>
          </p:cNvSpPr>
          <p:nvPr/>
        </p:nvSpPr>
        <p:spPr bwMode="auto">
          <a:xfrm>
            <a:off x="326579" y="1763092"/>
            <a:ext cx="6434137"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9"/>
            </a:pPr>
            <a:r>
              <a:rPr lang="zh-TW" altLang="en-US" sz="2800" dirty="0">
                <a:latin typeface="Arial" charset="0"/>
                <a:cs typeface="Arial" charset="0"/>
              </a:rPr>
              <a:t>利用 </a:t>
            </a:r>
            <a:r>
              <a:rPr lang="zh-TW" altLang="en-US" sz="3200" b="1" dirty="0">
                <a:solidFill>
                  <a:srgbClr val="3399FF"/>
                </a:solidFill>
                <a:latin typeface="Arial" charset="0"/>
                <a:cs typeface="Arial" charset="0"/>
              </a:rPr>
              <a:t>濾紙弄乾</a:t>
            </a:r>
            <a:r>
              <a:rPr lang="zh-TW" altLang="en-US" sz="2800" dirty="0">
                <a:latin typeface="Arial" charset="0"/>
                <a:cs typeface="Arial" charset="0"/>
              </a:rPr>
              <a:t> 或 焗爐烘乾 晶體。</a:t>
            </a:r>
            <a:endParaRPr lang="en-US" altLang="en-US" sz="2800" dirty="0">
              <a:latin typeface="Arial" charset="0"/>
              <a:cs typeface="Arial" charset="0"/>
            </a:endParaRPr>
          </a:p>
        </p:txBody>
      </p:sp>
      <p:pic>
        <p:nvPicPr>
          <p:cNvPr id="38918" name="Picture 3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68724" y="2922041"/>
            <a:ext cx="2182813" cy="324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4" y="2922041"/>
            <a:ext cx="1779588" cy="324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6" name="文字方塊 14"/>
          <p:cNvSpPr txBox="1">
            <a:spLocks noChangeArrowheads="1"/>
          </p:cNvSpPr>
          <p:nvPr/>
        </p:nvSpPr>
        <p:spPr bwMode="auto">
          <a:xfrm>
            <a:off x="1844674" y="4023766"/>
            <a:ext cx="7508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濾紙</a:t>
            </a:r>
            <a:endParaRPr lang="zh-HK" altLang="en-US" sz="2000">
              <a:latin typeface="Arial" charset="0"/>
              <a:cs typeface="Arial" charset="0"/>
            </a:endParaRPr>
          </a:p>
        </p:txBody>
      </p:sp>
      <p:sp>
        <p:nvSpPr>
          <p:cNvPr id="48137" name="文字方塊 15"/>
          <p:cNvSpPr txBox="1">
            <a:spLocks noChangeArrowheads="1"/>
          </p:cNvSpPr>
          <p:nvPr/>
        </p:nvSpPr>
        <p:spPr bwMode="auto">
          <a:xfrm>
            <a:off x="1901824" y="4325391"/>
            <a:ext cx="15668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氯化鈉晶體</a:t>
            </a:r>
            <a:endParaRPr lang="zh-HK" altLang="en-US" sz="2000">
              <a:latin typeface="Arial" charset="0"/>
              <a:cs typeface="Arial" charset="0"/>
            </a:endParaRPr>
          </a:p>
        </p:txBody>
      </p:sp>
      <p:sp>
        <p:nvSpPr>
          <p:cNvPr id="48138" name="文字方塊 16"/>
          <p:cNvSpPr txBox="1">
            <a:spLocks noChangeArrowheads="1"/>
          </p:cNvSpPr>
          <p:nvPr/>
        </p:nvSpPr>
        <p:spPr bwMode="auto">
          <a:xfrm>
            <a:off x="1904999" y="4685754"/>
            <a:ext cx="7508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漏斗</a:t>
            </a:r>
            <a:endParaRPr lang="zh-HK" altLang="en-US" sz="2000">
              <a:latin typeface="Arial" charset="0"/>
              <a:cs typeface="Arial" charset="0"/>
            </a:endParaRPr>
          </a:p>
        </p:txBody>
      </p:sp>
      <p:sp>
        <p:nvSpPr>
          <p:cNvPr id="38923" name="文字方塊 18"/>
          <p:cNvSpPr txBox="1">
            <a:spLocks noChangeArrowheads="1"/>
          </p:cNvSpPr>
          <p:nvPr/>
        </p:nvSpPr>
        <p:spPr bwMode="auto">
          <a:xfrm>
            <a:off x="5572124" y="3041104"/>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洗滌瓶</a:t>
            </a:r>
            <a:endParaRPr lang="zh-HK" altLang="en-US" sz="2000">
              <a:latin typeface="Arial" charset="0"/>
              <a:cs typeface="Arial" charset="0"/>
            </a:endParaRPr>
          </a:p>
        </p:txBody>
      </p:sp>
      <p:sp>
        <p:nvSpPr>
          <p:cNvPr id="38924" name="文字方塊 19"/>
          <p:cNvSpPr txBox="1">
            <a:spLocks noChangeArrowheads="1"/>
          </p:cNvSpPr>
          <p:nvPr/>
        </p:nvSpPr>
        <p:spPr bwMode="auto">
          <a:xfrm>
            <a:off x="5894387" y="3723729"/>
            <a:ext cx="1066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蒸餾水</a:t>
            </a:r>
            <a:endParaRPr lang="zh-HK" altLang="en-US" sz="2000">
              <a:latin typeface="Arial" charset="0"/>
              <a:cs typeface="Arial" charset="0"/>
            </a:endParaRPr>
          </a:p>
        </p:txBody>
      </p:sp>
      <p:sp>
        <p:nvSpPr>
          <p:cNvPr id="38925" name="文字方塊 20"/>
          <p:cNvSpPr txBox="1">
            <a:spLocks noChangeArrowheads="1"/>
          </p:cNvSpPr>
          <p:nvPr/>
        </p:nvSpPr>
        <p:spPr bwMode="auto">
          <a:xfrm>
            <a:off x="4791074" y="4325391"/>
            <a:ext cx="1503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氯化鈉晶體</a:t>
            </a:r>
            <a:endParaRPr lang="zh-HK" altLang="en-US" sz="2000">
              <a:latin typeface="Arial" charset="0"/>
              <a:cs typeface="Arial" charset="0"/>
            </a:endParaRPr>
          </a:p>
        </p:txBody>
      </p:sp>
      <p:sp>
        <p:nvSpPr>
          <p:cNvPr id="25" name="文字方塊 24"/>
          <p:cNvSpPr txBox="1">
            <a:spLocks noChangeArrowheads="1"/>
          </p:cNvSpPr>
          <p:nvPr/>
        </p:nvSpPr>
        <p:spPr bwMode="auto">
          <a:xfrm>
            <a:off x="7135812" y="4552404"/>
            <a:ext cx="2044700" cy="129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600"/>
              <a:t>利用濾紙弄乾或焗爐烘乾晶體</a:t>
            </a:r>
            <a:endParaRPr lang="zh-HK" altLang="en-US" sz="2600">
              <a:latin typeface="Arial" charset="0"/>
              <a:cs typeface="Arial" charset="0"/>
            </a:endParaRPr>
          </a:p>
        </p:txBody>
      </p:sp>
      <p:cxnSp>
        <p:nvCxnSpPr>
          <p:cNvPr id="28" name="直線單箭頭接點 27"/>
          <p:cNvCxnSpPr/>
          <p:nvPr/>
        </p:nvCxnSpPr>
        <p:spPr>
          <a:xfrm>
            <a:off x="2692399" y="5185816"/>
            <a:ext cx="841375" cy="0"/>
          </a:xfrm>
          <a:prstGeom prst="straightConnector1">
            <a:avLst/>
          </a:prstGeom>
          <a:ln w="7620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cxnSp>
      <p:cxnSp>
        <p:nvCxnSpPr>
          <p:cNvPr id="29" name="直線單箭頭接點 28"/>
          <p:cNvCxnSpPr/>
          <p:nvPr/>
        </p:nvCxnSpPr>
        <p:spPr>
          <a:xfrm>
            <a:off x="5868144" y="5246141"/>
            <a:ext cx="841375" cy="0"/>
          </a:xfrm>
          <a:prstGeom prst="straightConnector1">
            <a:avLst/>
          </a:prstGeom>
          <a:ln w="7620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703667850"/>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6"/>
          <p:cNvSpPr>
            <a:spLocks noChangeArrowheads="1"/>
          </p:cNvSpPr>
          <p:nvPr/>
        </p:nvSpPr>
        <p:spPr bwMode="auto">
          <a:xfrm>
            <a:off x="368300" y="718914"/>
            <a:ext cx="8713788"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100" b="1">
                <a:solidFill>
                  <a:srgbClr val="CC0000"/>
                </a:solidFill>
                <a:cs typeface="Arial" charset="0"/>
              </a:rPr>
              <a:t>製備不溶於水的鹽</a:t>
            </a:r>
            <a:endParaRPr kumimoji="0" lang="en-US" altLang="zh-TW" sz="3100" b="1">
              <a:solidFill>
                <a:srgbClr val="CC0000"/>
              </a:solidFill>
              <a:cs typeface="Arial" charset="0"/>
            </a:endParaRPr>
          </a:p>
        </p:txBody>
      </p:sp>
      <p:sp>
        <p:nvSpPr>
          <p:cNvPr id="6" name="Rectangle 38"/>
          <p:cNvSpPr>
            <a:spLocks noChangeArrowheads="1"/>
          </p:cNvSpPr>
          <p:nvPr/>
        </p:nvSpPr>
        <p:spPr bwMode="auto">
          <a:xfrm>
            <a:off x="371475" y="1949921"/>
            <a:ext cx="7154863"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可利用 </a:t>
            </a:r>
            <a:r>
              <a:rPr lang="zh-TW" altLang="en-US" sz="3200" b="1" u="sng">
                <a:solidFill>
                  <a:srgbClr val="FF0000"/>
                </a:solidFill>
              </a:rPr>
              <a:t>沉澱作用</a:t>
            </a:r>
            <a:r>
              <a:rPr lang="zh-TW" altLang="en-US" sz="2800" b="1">
                <a:solidFill>
                  <a:srgbClr val="3399FF"/>
                </a:solidFill>
              </a:rPr>
              <a:t> </a:t>
            </a:r>
            <a:r>
              <a:rPr lang="zh-TW" altLang="en-US" sz="2800"/>
              <a:t>來製備不溶於水的鹽。</a:t>
            </a:r>
            <a:endParaRPr lang="en-US" altLang="zh-TW" sz="2800">
              <a:latin typeface="Arial" charset="0"/>
            </a:endParaRPr>
          </a:p>
        </p:txBody>
      </p:sp>
      <p:sp>
        <p:nvSpPr>
          <p:cNvPr id="9" name="Rectangle 38"/>
          <p:cNvSpPr>
            <a:spLocks noChangeArrowheads="1"/>
          </p:cNvSpPr>
          <p:nvPr/>
        </p:nvSpPr>
        <p:spPr bwMode="auto">
          <a:xfrm>
            <a:off x="368300" y="2850033"/>
            <a:ext cx="871378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把一種 </a:t>
            </a:r>
            <a:r>
              <a:rPr lang="zh-TW" altLang="en-US" sz="3200" b="1">
                <a:solidFill>
                  <a:srgbClr val="3399FF"/>
                </a:solidFill>
              </a:rPr>
              <a:t>含該鹽的陽離子</a:t>
            </a:r>
            <a:r>
              <a:rPr lang="zh-TW" altLang="en-US" sz="3200" b="1">
                <a:solidFill>
                  <a:srgbClr val="CC0099"/>
                </a:solidFill>
              </a:rPr>
              <a:t>溶液</a:t>
            </a:r>
            <a:r>
              <a:rPr lang="zh-TW" altLang="en-US" sz="2800"/>
              <a:t> 與一種 </a:t>
            </a:r>
            <a:r>
              <a:rPr lang="zh-TW" altLang="en-US" sz="3200" b="1">
                <a:solidFill>
                  <a:srgbClr val="3399FF"/>
                </a:solidFill>
              </a:rPr>
              <a:t>含該鹽的陰離子</a:t>
            </a:r>
            <a:r>
              <a:rPr lang="zh-TW" altLang="en-US" sz="3200" b="1">
                <a:solidFill>
                  <a:srgbClr val="CC0099"/>
                </a:solidFill>
              </a:rPr>
              <a:t>溶液</a:t>
            </a:r>
            <a:r>
              <a:rPr lang="zh-TW" altLang="en-US" sz="3200" b="1">
                <a:solidFill>
                  <a:srgbClr val="3399FF"/>
                </a:solidFill>
              </a:rPr>
              <a:t> 混合</a:t>
            </a:r>
            <a:r>
              <a:rPr lang="zh-TW" altLang="en-US" sz="2800"/>
              <a:t>，便可以取得沉澱。</a:t>
            </a:r>
            <a:endParaRPr lang="en-US" altLang="zh-TW" sz="2800">
              <a:latin typeface="Arial" charset="0"/>
            </a:endParaRPr>
          </a:p>
        </p:txBody>
      </p:sp>
      <p:sp>
        <p:nvSpPr>
          <p:cNvPr id="7" name="Text Box 11"/>
          <p:cNvSpPr txBox="1">
            <a:spLocks noChangeArrowheads="1"/>
          </p:cNvSpPr>
          <p:nvPr/>
        </p:nvSpPr>
        <p:spPr bwMode="auto">
          <a:xfrm>
            <a:off x="334963" y="4822602"/>
            <a:ext cx="85058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我們慣常會使用</a:t>
            </a:r>
            <a:r>
              <a:rPr lang="zh-TW" altLang="en-US" sz="2800" b="1"/>
              <a:t>硝酸鹽 </a:t>
            </a:r>
            <a:r>
              <a:rPr lang="en-US" altLang="zh-TW" sz="2800"/>
              <a:t>(</a:t>
            </a:r>
            <a:r>
              <a:rPr lang="zh-TW" altLang="en-US" sz="2800"/>
              <a:t>以提供陽離子</a:t>
            </a:r>
            <a:r>
              <a:rPr lang="en-US" altLang="zh-TW" sz="2800"/>
              <a:t>) </a:t>
            </a:r>
            <a:r>
              <a:rPr lang="zh-TW" altLang="en-US" sz="2800"/>
              <a:t>和</a:t>
            </a:r>
            <a:r>
              <a:rPr lang="zh-TW" altLang="en-US" sz="2800" b="1"/>
              <a:t>鈉鹽</a:t>
            </a:r>
            <a:r>
              <a:rPr lang="zh-TW" altLang="en-US" sz="2800"/>
              <a:t>或</a:t>
            </a:r>
            <a:r>
              <a:rPr lang="zh-TW" altLang="en-US" sz="2800" b="1"/>
              <a:t>鉀鹽 </a:t>
            </a:r>
            <a:r>
              <a:rPr lang="en-US" altLang="zh-TW" sz="2800"/>
              <a:t>(</a:t>
            </a:r>
            <a:r>
              <a:rPr lang="zh-TW" altLang="en-US" sz="2800"/>
              <a:t>以提供陰離子</a:t>
            </a:r>
            <a:r>
              <a:rPr lang="en-US" altLang="zh-TW" sz="2800"/>
              <a:t>) </a:t>
            </a:r>
            <a:r>
              <a:rPr lang="zh-TW" altLang="en-US" sz="2800"/>
              <a:t>來製備不溶於水的鹽。</a:t>
            </a:r>
            <a:endParaRPr lang="en-US" altLang="zh-TW" sz="2800">
              <a:solidFill>
                <a:srgbClr val="000000"/>
              </a:solidFill>
              <a:latin typeface="Arial" charset="0"/>
            </a:endParaRPr>
          </a:p>
        </p:txBody>
      </p:sp>
      <p:sp>
        <p:nvSpPr>
          <p:cNvPr id="10" name="Rectangle 87"/>
          <p:cNvSpPr>
            <a:spLocks noChangeArrowheads="1"/>
          </p:cNvSpPr>
          <p:nvPr/>
        </p:nvSpPr>
        <p:spPr bwMode="auto">
          <a:xfrm>
            <a:off x="328613" y="4782914"/>
            <a:ext cx="8512175" cy="1022350"/>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a:solidFill>
                <a:srgbClr val="000000"/>
              </a:solidFill>
              <a:latin typeface="Times New Roman" pitchFamily="18" charset="0"/>
            </a:endParaRPr>
          </a:p>
        </p:txBody>
      </p:sp>
      <p:pic>
        <p:nvPicPr>
          <p:cNvPr id="50186"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38988" y="377602"/>
            <a:ext cx="1924050" cy="1220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93462174"/>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89910" y="3332311"/>
            <a:ext cx="1371600" cy="231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3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8560" y="3273574"/>
            <a:ext cx="2819400" cy="226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2" name="Rectangle 40"/>
          <p:cNvSpPr>
            <a:spLocks noChangeArrowheads="1"/>
          </p:cNvSpPr>
          <p:nvPr/>
        </p:nvSpPr>
        <p:spPr bwMode="auto">
          <a:xfrm>
            <a:off x="270966" y="1099965"/>
            <a:ext cx="79978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7525" indent="-17875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dirty="0">
                <a:latin typeface="Arial" charset="0"/>
                <a:cs typeface="Arial" charset="0"/>
              </a:rPr>
              <a:t>第一階段：把 硝酸鉛</a:t>
            </a:r>
            <a:r>
              <a:rPr lang="en-US" altLang="zh-TW" sz="2800" b="1" dirty="0">
                <a:latin typeface="Arial" charset="0"/>
                <a:cs typeface="Arial" charset="0"/>
              </a:rPr>
              <a:t>(II) </a:t>
            </a:r>
            <a:r>
              <a:rPr lang="zh-TW" altLang="en-US" sz="2800" b="1" dirty="0">
                <a:latin typeface="Arial" charset="0"/>
                <a:cs typeface="Arial" charset="0"/>
              </a:rPr>
              <a:t>溶液與 硫酸鈉 溶液混合</a:t>
            </a:r>
            <a:endParaRPr lang="en-US" altLang="en-US" sz="2800" b="1" dirty="0">
              <a:latin typeface="Arial" charset="0"/>
              <a:cs typeface="Arial" charset="0"/>
            </a:endParaRPr>
          </a:p>
        </p:txBody>
      </p:sp>
      <p:sp>
        <p:nvSpPr>
          <p:cNvPr id="9" name="Rectangle 40"/>
          <p:cNvSpPr>
            <a:spLocks noChangeArrowheads="1"/>
          </p:cNvSpPr>
          <p:nvPr/>
        </p:nvSpPr>
        <p:spPr bwMode="auto">
          <a:xfrm>
            <a:off x="328116" y="1973784"/>
            <a:ext cx="84534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8163" indent="-538163"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a:pPr>
            <a:r>
              <a:rPr lang="zh-TW" altLang="en-US" sz="2800">
                <a:latin typeface="Arial" charset="0"/>
                <a:cs typeface="Arial" charset="0"/>
              </a:rPr>
              <a:t>把 硝酸鉛</a:t>
            </a:r>
            <a:r>
              <a:rPr lang="en-US" altLang="zh-TW" sz="2800">
                <a:latin typeface="Arial" charset="0"/>
                <a:cs typeface="Arial" charset="0"/>
              </a:rPr>
              <a:t>(II) </a:t>
            </a:r>
            <a:r>
              <a:rPr lang="zh-TW" altLang="en-US" sz="2800">
                <a:latin typeface="Arial" charset="0"/>
                <a:cs typeface="Arial" charset="0"/>
              </a:rPr>
              <a:t>溶液 與 硫酸鈉 溶液在燒杯中混合。</a:t>
            </a:r>
            <a:endParaRPr lang="en-US" altLang="en-US" sz="2800">
              <a:latin typeface="Arial" charset="0"/>
              <a:cs typeface="Arial" charset="0"/>
            </a:endParaRPr>
          </a:p>
        </p:txBody>
      </p:sp>
      <p:sp>
        <p:nvSpPr>
          <p:cNvPr id="13" name="文字方塊 5"/>
          <p:cNvSpPr txBox="1">
            <a:spLocks noChangeArrowheads="1"/>
          </p:cNvSpPr>
          <p:nvPr/>
        </p:nvSpPr>
        <p:spPr bwMode="auto">
          <a:xfrm>
            <a:off x="648022" y="5437336"/>
            <a:ext cx="1897063" cy="1016000"/>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en-US" altLang="zh-HK" sz="2000" dirty="0" err="1" smtClean="0">
                <a:latin typeface="Arial" panose="020B0604020202020204" pitchFamily="34" charset="0"/>
                <a:ea typeface="+mj-ea"/>
                <a:cs typeface="Arial" panose="020B0604020202020204" pitchFamily="34" charset="0"/>
              </a:rPr>
              <a:t>Pb</a:t>
            </a:r>
            <a:r>
              <a:rPr lang="en-US" altLang="zh-HK" sz="2000" dirty="0" smtClean="0">
                <a:latin typeface="Arial" panose="020B0604020202020204" pitchFamily="34" charset="0"/>
                <a:ea typeface="+mj-ea"/>
                <a:cs typeface="Arial" panose="020B0604020202020204" pitchFamily="34" charset="0"/>
              </a:rPr>
              <a:t>(NO</a:t>
            </a:r>
            <a:r>
              <a:rPr lang="en-US" altLang="zh-HK" sz="2000" baseline="-25000" dirty="0" smtClean="0">
                <a:latin typeface="Arial" panose="020B0604020202020204" pitchFamily="34" charset="0"/>
                <a:ea typeface="+mj-ea"/>
                <a:cs typeface="Arial" panose="020B0604020202020204" pitchFamily="34" charset="0"/>
              </a:rPr>
              <a:t>3</a:t>
            </a:r>
            <a:r>
              <a:rPr lang="en-US" altLang="zh-HK" sz="2000" dirty="0" smtClean="0">
                <a:latin typeface="Arial" panose="020B0604020202020204" pitchFamily="34" charset="0"/>
                <a:ea typeface="+mj-ea"/>
                <a:cs typeface="Arial" panose="020B0604020202020204" pitchFamily="34" charset="0"/>
              </a:rPr>
              <a:t>)</a:t>
            </a:r>
            <a:r>
              <a:rPr lang="en-US" altLang="zh-HK" sz="2000" baseline="-25000" dirty="0" smtClean="0">
                <a:latin typeface="Arial" panose="020B0604020202020204" pitchFamily="34" charset="0"/>
                <a:ea typeface="+mj-ea"/>
                <a:cs typeface="Arial" panose="020B0604020202020204" pitchFamily="34" charset="0"/>
              </a:rPr>
              <a:t>2</a:t>
            </a:r>
            <a:r>
              <a:rPr lang="zh-HK" altLang="en-US" sz="2000" dirty="0" smtClean="0">
                <a:latin typeface="Arial" panose="020B0604020202020204" pitchFamily="34" charset="0"/>
                <a:ea typeface="+mj-ea"/>
                <a:cs typeface="Arial" panose="020B0604020202020204" pitchFamily="34" charset="0"/>
              </a:rPr>
              <a:t>溶液 </a:t>
            </a:r>
            <a:r>
              <a:rPr lang="en-US" altLang="zh-HK" sz="2000" dirty="0" smtClean="0">
                <a:solidFill>
                  <a:srgbClr val="FF0066"/>
                </a:solidFill>
                <a:latin typeface="Arial" panose="020B0604020202020204" pitchFamily="34" charset="0"/>
                <a:ea typeface="+mj-ea"/>
                <a:cs typeface="Arial" panose="020B0604020202020204" pitchFamily="34" charset="0"/>
              </a:rPr>
              <a:t>(</a:t>
            </a:r>
            <a:r>
              <a:rPr lang="en-US" altLang="zh-HK" sz="2000" b="1" dirty="0" smtClean="0">
                <a:solidFill>
                  <a:srgbClr val="00B050"/>
                </a:solidFill>
                <a:latin typeface="Arial" panose="020B0604020202020204" pitchFamily="34" charset="0"/>
                <a:ea typeface="+mj-ea"/>
                <a:cs typeface="Arial" panose="020B0604020202020204" pitchFamily="34" charset="0"/>
              </a:rPr>
              <a:t>Pb</a:t>
            </a:r>
            <a:r>
              <a:rPr lang="en-US" altLang="zh-HK" sz="2000" b="1" baseline="30000" dirty="0" smtClean="0">
                <a:solidFill>
                  <a:srgbClr val="00B050"/>
                </a:solidFill>
                <a:latin typeface="Arial" panose="020B0604020202020204" pitchFamily="34" charset="0"/>
                <a:ea typeface="+mj-ea"/>
                <a:cs typeface="Arial" panose="020B0604020202020204" pitchFamily="34" charset="0"/>
              </a:rPr>
              <a:t>2+</a:t>
            </a:r>
            <a:r>
              <a:rPr lang="en-US" altLang="zh-HK" sz="2000" b="1" dirty="0" smtClean="0">
                <a:solidFill>
                  <a:srgbClr val="00B050"/>
                </a:solidFill>
                <a:latin typeface="Arial" panose="020B0604020202020204" pitchFamily="34" charset="0"/>
                <a:ea typeface="+mj-ea"/>
                <a:cs typeface="Arial" panose="020B0604020202020204" pitchFamily="34" charset="0"/>
              </a:rPr>
              <a:t>(</a:t>
            </a:r>
            <a:r>
              <a:rPr lang="en-US" altLang="zh-HK" sz="2000" b="1" dirty="0" err="1" smtClean="0">
                <a:solidFill>
                  <a:srgbClr val="00B050"/>
                </a:solidFill>
                <a:latin typeface="Arial" panose="020B0604020202020204" pitchFamily="34" charset="0"/>
                <a:ea typeface="+mj-ea"/>
                <a:cs typeface="Arial" panose="020B0604020202020204" pitchFamily="34" charset="0"/>
              </a:rPr>
              <a:t>aq</a:t>
            </a:r>
            <a:r>
              <a:rPr lang="en-US" altLang="zh-HK" sz="2000" b="1" dirty="0" smtClean="0">
                <a:solidFill>
                  <a:srgbClr val="00B050"/>
                </a:solidFill>
                <a:latin typeface="Arial" panose="020B0604020202020204" pitchFamily="34" charset="0"/>
                <a:ea typeface="+mj-ea"/>
                <a:cs typeface="Arial" panose="020B0604020202020204" pitchFamily="34" charset="0"/>
              </a:rPr>
              <a:t>)</a:t>
            </a:r>
            <a:r>
              <a:rPr lang="zh-HK" altLang="en-US" sz="2000" dirty="0" smtClean="0">
                <a:solidFill>
                  <a:srgbClr val="FF0066"/>
                </a:solidFill>
                <a:latin typeface="Arial" panose="020B0604020202020204" pitchFamily="34" charset="0"/>
                <a:ea typeface="+mj-ea"/>
                <a:cs typeface="Arial" panose="020B0604020202020204" pitchFamily="34" charset="0"/>
              </a:rPr>
              <a:t>離子的來源</a:t>
            </a:r>
            <a:r>
              <a:rPr lang="en-US" altLang="zh-HK" sz="2000" dirty="0" smtClean="0">
                <a:solidFill>
                  <a:srgbClr val="FF0066"/>
                </a:solidFill>
                <a:latin typeface="Arial" panose="020B0604020202020204" pitchFamily="34" charset="0"/>
                <a:ea typeface="+mj-ea"/>
                <a:cs typeface="Arial" panose="020B0604020202020204" pitchFamily="34" charset="0"/>
              </a:rPr>
              <a:t>)</a:t>
            </a:r>
            <a:endParaRPr lang="zh-HK" altLang="en-US" sz="2000" dirty="0" smtClean="0">
              <a:solidFill>
                <a:srgbClr val="FF0066"/>
              </a:solidFill>
              <a:latin typeface="Arial" panose="020B0604020202020204" pitchFamily="34" charset="0"/>
              <a:ea typeface="+mj-ea"/>
              <a:cs typeface="Arial" panose="020B0604020202020204" pitchFamily="34" charset="0"/>
            </a:endParaRPr>
          </a:p>
        </p:txBody>
      </p:sp>
      <p:sp>
        <p:nvSpPr>
          <p:cNvPr id="43017" name="文字方塊 6"/>
          <p:cNvSpPr txBox="1">
            <a:spLocks noChangeArrowheads="1"/>
          </p:cNvSpPr>
          <p:nvPr/>
        </p:nvSpPr>
        <p:spPr bwMode="auto">
          <a:xfrm>
            <a:off x="2213297" y="2873524"/>
            <a:ext cx="752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混合</a:t>
            </a:r>
            <a:endParaRPr lang="zh-HK" altLang="en-US" sz="2000">
              <a:latin typeface="Arial" charset="0"/>
              <a:cs typeface="Arial" charset="0"/>
            </a:endParaRPr>
          </a:p>
        </p:txBody>
      </p:sp>
      <p:sp>
        <p:nvSpPr>
          <p:cNvPr id="19" name="文字方塊 11"/>
          <p:cNvSpPr txBox="1">
            <a:spLocks noChangeArrowheads="1"/>
          </p:cNvSpPr>
          <p:nvPr/>
        </p:nvSpPr>
        <p:spPr bwMode="auto">
          <a:xfrm>
            <a:off x="2754635" y="5437336"/>
            <a:ext cx="1571625" cy="1016000"/>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en-US" altLang="zh-HK" sz="2000" dirty="0" smtClean="0">
                <a:latin typeface="Arial" panose="020B0604020202020204" pitchFamily="34" charset="0"/>
                <a:ea typeface="+mn-ea"/>
                <a:cs typeface="Arial" panose="020B0604020202020204" pitchFamily="34" charset="0"/>
              </a:rPr>
              <a:t>Na</a:t>
            </a:r>
            <a:r>
              <a:rPr lang="en-US" altLang="zh-HK" sz="2000" baseline="-25000" dirty="0" smtClean="0">
                <a:latin typeface="Arial" panose="020B0604020202020204" pitchFamily="34" charset="0"/>
                <a:ea typeface="+mn-ea"/>
                <a:cs typeface="Arial" panose="020B0604020202020204" pitchFamily="34" charset="0"/>
              </a:rPr>
              <a:t>2</a:t>
            </a:r>
            <a:r>
              <a:rPr lang="en-US" altLang="zh-HK" sz="2000" dirty="0" smtClean="0">
                <a:latin typeface="Arial" panose="020B0604020202020204" pitchFamily="34" charset="0"/>
                <a:ea typeface="+mn-ea"/>
                <a:cs typeface="Arial" panose="020B0604020202020204" pitchFamily="34" charset="0"/>
              </a:rPr>
              <a:t>SO</a:t>
            </a:r>
            <a:r>
              <a:rPr lang="en-US" altLang="zh-HK" sz="2000" baseline="-25000" dirty="0" smtClean="0">
                <a:latin typeface="Arial" panose="020B0604020202020204" pitchFamily="34" charset="0"/>
                <a:ea typeface="+mn-ea"/>
                <a:cs typeface="Arial" panose="020B0604020202020204" pitchFamily="34" charset="0"/>
              </a:rPr>
              <a:t>4</a:t>
            </a:r>
            <a:r>
              <a:rPr lang="zh-HK" altLang="en-US" sz="2000" dirty="0" smtClean="0">
                <a:latin typeface="Arial" panose="020B0604020202020204" pitchFamily="34" charset="0"/>
                <a:ea typeface="+mn-ea"/>
                <a:cs typeface="Arial" panose="020B0604020202020204" pitchFamily="34" charset="0"/>
              </a:rPr>
              <a:t>溶液 </a:t>
            </a:r>
            <a:r>
              <a:rPr lang="en-US" altLang="zh-HK" sz="2000" dirty="0" smtClean="0">
                <a:solidFill>
                  <a:srgbClr val="FF0066"/>
                </a:solidFill>
                <a:latin typeface="Arial" panose="020B0604020202020204" pitchFamily="34" charset="0"/>
                <a:ea typeface="+mn-ea"/>
                <a:cs typeface="Arial" panose="020B0604020202020204" pitchFamily="34" charset="0"/>
              </a:rPr>
              <a:t>(</a:t>
            </a:r>
            <a:r>
              <a:rPr lang="en-US" altLang="zh-HK" sz="2000" b="1" dirty="0" smtClean="0">
                <a:solidFill>
                  <a:srgbClr val="00B050"/>
                </a:solidFill>
                <a:latin typeface="Arial" panose="020B0604020202020204" pitchFamily="34" charset="0"/>
                <a:ea typeface="+mn-ea"/>
                <a:cs typeface="Arial" panose="020B0604020202020204" pitchFamily="34" charset="0"/>
              </a:rPr>
              <a:t>SO</a:t>
            </a:r>
            <a:r>
              <a:rPr lang="en-US" altLang="zh-HK" sz="2000" b="1" baseline="-25000" dirty="0" smtClean="0">
                <a:solidFill>
                  <a:srgbClr val="00B050"/>
                </a:solidFill>
                <a:latin typeface="Arial" panose="020B0604020202020204" pitchFamily="34" charset="0"/>
                <a:ea typeface="+mn-ea"/>
                <a:cs typeface="Arial" panose="020B0604020202020204" pitchFamily="34" charset="0"/>
              </a:rPr>
              <a:t>4</a:t>
            </a:r>
            <a:r>
              <a:rPr lang="en-US" altLang="zh-HK" sz="2000" b="1" baseline="30000" dirty="0" smtClean="0">
                <a:solidFill>
                  <a:srgbClr val="00B050"/>
                </a:solidFill>
                <a:latin typeface="Arial" panose="020B0604020202020204" pitchFamily="34" charset="0"/>
                <a:ea typeface="+mn-ea"/>
                <a:cs typeface="Arial" panose="020B0604020202020204" pitchFamily="34" charset="0"/>
              </a:rPr>
              <a:t>2–</a:t>
            </a:r>
            <a:r>
              <a:rPr lang="en-US" altLang="zh-HK" sz="2000" b="1" dirty="0" smtClean="0">
                <a:solidFill>
                  <a:srgbClr val="00B050"/>
                </a:solidFill>
                <a:latin typeface="Arial" panose="020B0604020202020204" pitchFamily="34" charset="0"/>
                <a:ea typeface="+mn-ea"/>
                <a:cs typeface="Arial" panose="020B0604020202020204" pitchFamily="34" charset="0"/>
              </a:rPr>
              <a:t>(</a:t>
            </a:r>
            <a:r>
              <a:rPr lang="en-US" altLang="zh-HK" sz="2000" b="1" dirty="0" err="1" smtClean="0">
                <a:solidFill>
                  <a:srgbClr val="00B050"/>
                </a:solidFill>
                <a:latin typeface="Arial" panose="020B0604020202020204" pitchFamily="34" charset="0"/>
                <a:ea typeface="+mn-ea"/>
                <a:cs typeface="Arial" panose="020B0604020202020204" pitchFamily="34" charset="0"/>
              </a:rPr>
              <a:t>aq</a:t>
            </a:r>
            <a:r>
              <a:rPr lang="en-US" altLang="zh-HK" sz="2000" b="1" dirty="0" smtClean="0">
                <a:solidFill>
                  <a:srgbClr val="00B050"/>
                </a:solidFill>
                <a:latin typeface="Arial" panose="020B0604020202020204" pitchFamily="34" charset="0"/>
                <a:ea typeface="+mn-ea"/>
                <a:cs typeface="Arial" panose="020B0604020202020204" pitchFamily="34" charset="0"/>
              </a:rPr>
              <a:t>)</a:t>
            </a:r>
            <a:r>
              <a:rPr lang="zh-HK" altLang="en-US" sz="2000" dirty="0" smtClean="0">
                <a:solidFill>
                  <a:srgbClr val="FF0066"/>
                </a:solidFill>
                <a:latin typeface="Arial" panose="020B0604020202020204" pitchFamily="34" charset="0"/>
                <a:ea typeface="+mn-ea"/>
                <a:cs typeface="Arial" panose="020B0604020202020204" pitchFamily="34" charset="0"/>
              </a:rPr>
              <a:t>離子的來源</a:t>
            </a:r>
            <a:r>
              <a:rPr lang="en-US" altLang="zh-HK" sz="2000" dirty="0" smtClean="0">
                <a:solidFill>
                  <a:srgbClr val="FF0066"/>
                </a:solidFill>
                <a:latin typeface="Arial" panose="020B0604020202020204" pitchFamily="34" charset="0"/>
                <a:ea typeface="+mn-ea"/>
                <a:cs typeface="Arial" panose="020B0604020202020204" pitchFamily="34" charset="0"/>
              </a:rPr>
              <a:t>)</a:t>
            </a:r>
            <a:endParaRPr lang="zh-HK" altLang="en-US" sz="2000" dirty="0" smtClean="0">
              <a:solidFill>
                <a:srgbClr val="FF0066"/>
              </a:solidFill>
              <a:latin typeface="Arial" panose="020B0604020202020204" pitchFamily="34" charset="0"/>
              <a:ea typeface="+mn-ea"/>
              <a:cs typeface="Arial" panose="020B0604020202020204" pitchFamily="34" charset="0"/>
            </a:endParaRPr>
          </a:p>
        </p:txBody>
      </p:sp>
      <p:sp>
        <p:nvSpPr>
          <p:cNvPr id="22" name="文字方塊 7"/>
          <p:cNvSpPr txBox="1">
            <a:spLocks noChangeArrowheads="1"/>
          </p:cNvSpPr>
          <p:nvPr/>
        </p:nvSpPr>
        <p:spPr bwMode="auto">
          <a:xfrm>
            <a:off x="4400872" y="4014936"/>
            <a:ext cx="7508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攪拌</a:t>
            </a:r>
            <a:endParaRPr lang="zh-HK" altLang="en-US" sz="2000">
              <a:latin typeface="Arial" charset="0"/>
              <a:cs typeface="Arial" charset="0"/>
            </a:endParaRPr>
          </a:p>
        </p:txBody>
      </p:sp>
      <p:sp>
        <p:nvSpPr>
          <p:cNvPr id="24" name="文字方塊 8"/>
          <p:cNvSpPr txBox="1">
            <a:spLocks noChangeArrowheads="1"/>
          </p:cNvSpPr>
          <p:nvPr/>
        </p:nvSpPr>
        <p:spPr bwMode="auto">
          <a:xfrm>
            <a:off x="6239197" y="3092599"/>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玻璃棒</a:t>
            </a:r>
            <a:endParaRPr lang="zh-HK" altLang="en-US" sz="2000">
              <a:latin typeface="Arial" charset="0"/>
              <a:cs typeface="Arial" charset="0"/>
            </a:endParaRPr>
          </a:p>
        </p:txBody>
      </p:sp>
      <p:sp>
        <p:nvSpPr>
          <p:cNvPr id="25" name="文字方塊 9"/>
          <p:cNvSpPr txBox="1">
            <a:spLocks noChangeArrowheads="1"/>
          </p:cNvSpPr>
          <p:nvPr/>
        </p:nvSpPr>
        <p:spPr bwMode="auto">
          <a:xfrm>
            <a:off x="7312347" y="3795861"/>
            <a:ext cx="150495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過濾混合物</a:t>
            </a:r>
            <a:endParaRPr lang="zh-HK" altLang="en-US" sz="2000">
              <a:latin typeface="Arial" charset="0"/>
              <a:cs typeface="Arial" charset="0"/>
            </a:endParaRPr>
          </a:p>
        </p:txBody>
      </p:sp>
      <p:sp>
        <p:nvSpPr>
          <p:cNvPr id="26" name="文字方塊 10"/>
          <p:cNvSpPr txBox="1">
            <a:spLocks noChangeArrowheads="1"/>
          </p:cNvSpPr>
          <p:nvPr/>
        </p:nvSpPr>
        <p:spPr bwMode="auto">
          <a:xfrm>
            <a:off x="7383785" y="4637236"/>
            <a:ext cx="1279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沖洗沉澱</a:t>
            </a:r>
            <a:endParaRPr lang="zh-HK" altLang="en-US" sz="2000">
              <a:latin typeface="Arial" charset="0"/>
              <a:cs typeface="Arial" charset="0"/>
            </a:endParaRPr>
          </a:p>
        </p:txBody>
      </p:sp>
      <p:cxnSp>
        <p:nvCxnSpPr>
          <p:cNvPr id="27" name="直線單箭頭接點 26"/>
          <p:cNvCxnSpPr/>
          <p:nvPr/>
        </p:nvCxnSpPr>
        <p:spPr bwMode="auto">
          <a:xfrm>
            <a:off x="4238947" y="4461024"/>
            <a:ext cx="1077913" cy="0"/>
          </a:xfrm>
          <a:prstGeom prst="straightConnector1">
            <a:avLst/>
          </a:prstGeom>
          <a:ln w="7620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cxnSp>
      <p:cxnSp>
        <p:nvCxnSpPr>
          <p:cNvPr id="28" name="直線單箭頭接點 27"/>
          <p:cNvCxnSpPr/>
          <p:nvPr/>
        </p:nvCxnSpPr>
        <p:spPr bwMode="auto">
          <a:xfrm>
            <a:off x="7425060" y="4405461"/>
            <a:ext cx="1395412" cy="0"/>
          </a:xfrm>
          <a:prstGeom prst="straightConnector1">
            <a:avLst/>
          </a:prstGeom>
          <a:ln w="76200">
            <a:solidFill>
              <a:srgbClr val="3399FF"/>
            </a:solidFill>
            <a:headEnd type="none" w="med" len="med"/>
            <a:tailEnd type="triangle" w="med" len="med"/>
          </a:ln>
        </p:spPr>
        <p:style>
          <a:lnRef idx="1">
            <a:schemeClr val="dk1"/>
          </a:lnRef>
          <a:fillRef idx="0">
            <a:schemeClr val="dk1"/>
          </a:fillRef>
          <a:effectRef idx="0">
            <a:schemeClr val="dk1"/>
          </a:effectRef>
          <a:fontRef idx="minor">
            <a:schemeClr val="tx1"/>
          </a:fontRef>
        </p:style>
      </p:cxnSp>
      <p:sp>
        <p:nvSpPr>
          <p:cNvPr id="29" name="文字方塊 19"/>
          <p:cNvSpPr txBox="1">
            <a:spLocks noChangeArrowheads="1"/>
          </p:cNvSpPr>
          <p:nvPr/>
        </p:nvSpPr>
        <p:spPr bwMode="auto">
          <a:xfrm>
            <a:off x="4977135" y="5518299"/>
            <a:ext cx="24479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白色的 </a:t>
            </a:r>
            <a:r>
              <a:rPr lang="en-US" altLang="zh-HK" sz="2000" b="1">
                <a:solidFill>
                  <a:srgbClr val="00B050"/>
                </a:solidFill>
                <a:latin typeface="Arial" charset="0"/>
                <a:ea typeface="Arial Unicode MS" pitchFamily="34" charset="-120"/>
                <a:cs typeface="Arial" charset="0"/>
              </a:rPr>
              <a:t>PbSO</a:t>
            </a:r>
            <a:r>
              <a:rPr lang="en-US" altLang="zh-HK" sz="2000" b="1" baseline="-25000">
                <a:solidFill>
                  <a:srgbClr val="00B050"/>
                </a:solidFill>
                <a:latin typeface="Arial" charset="0"/>
                <a:ea typeface="Arial Unicode MS" pitchFamily="34" charset="-120"/>
                <a:cs typeface="Arial" charset="0"/>
              </a:rPr>
              <a:t>4 </a:t>
            </a:r>
            <a:r>
              <a:rPr lang="zh-HK" altLang="en-US" sz="2000"/>
              <a:t>沉澱</a:t>
            </a:r>
            <a:endParaRPr lang="en-US" altLang="zh-HK" sz="2000">
              <a:latin typeface="Arial" charset="0"/>
              <a:ea typeface="Arial Unicode MS" pitchFamily="34" charset="-120"/>
              <a:cs typeface="Arial Unicode MS" pitchFamily="34" charset="-120"/>
            </a:endParaRPr>
          </a:p>
        </p:txBody>
      </p:sp>
      <p:pic>
        <p:nvPicPr>
          <p:cNvPr id="6963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39297" y="3873649"/>
            <a:ext cx="342900" cy="112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字方塊 20"/>
          <p:cNvSpPr txBox="1"/>
          <p:nvPr/>
        </p:nvSpPr>
        <p:spPr>
          <a:xfrm>
            <a:off x="284609" y="329282"/>
            <a:ext cx="2886075" cy="579438"/>
          </a:xfrm>
          <a:prstGeom prst="roundRect">
            <a:avLst/>
          </a:prstGeom>
          <a:gradFill>
            <a:gsLst>
              <a:gs pos="0">
                <a:srgbClr val="FF6600"/>
              </a:gs>
              <a:gs pos="100000">
                <a:schemeClr val="bg1"/>
              </a:gs>
              <a:gs pos="100000">
                <a:schemeClr val="accent4">
                  <a:tint val="15000"/>
                  <a:satMod val="350000"/>
                </a:schemeClr>
              </a:gs>
            </a:gsLst>
          </a:gradFill>
        </p:spPr>
        <p:style>
          <a:lnRef idx="1">
            <a:schemeClr val="accent4"/>
          </a:lnRef>
          <a:fillRef idx="2">
            <a:schemeClr val="accent4"/>
          </a:fillRef>
          <a:effectRef idx="1">
            <a:schemeClr val="accent4"/>
          </a:effectRef>
          <a:fontRef idx="minor">
            <a:schemeClr val="dk1"/>
          </a:fontRef>
        </p:style>
        <p:txBody>
          <a:bodyPr>
            <a:spAutoFit/>
          </a:bodyPr>
          <a:lstStyle/>
          <a:p>
            <a:pPr algn="ctr" eaLnBrk="1" hangingPunct="1">
              <a:defRPr/>
            </a:pPr>
            <a:r>
              <a:rPr lang="zh-TW" altLang="en-US" sz="2800" b="1" dirty="0">
                <a:solidFill>
                  <a:srgbClr val="7030A0"/>
                </a:solidFill>
                <a:latin typeface="Arial" panose="020B0604020202020204" pitchFamily="34" charset="0"/>
                <a:ea typeface="+mj-ea"/>
                <a:cs typeface="Arial" panose="020B0604020202020204" pitchFamily="34" charset="0"/>
              </a:rPr>
              <a:t>製備 </a:t>
            </a:r>
            <a:r>
              <a:rPr lang="zh-TW" altLang="en-US" sz="2800" b="1" dirty="0">
                <a:solidFill>
                  <a:srgbClr val="00CC00"/>
                </a:solidFill>
                <a:latin typeface="Arial" panose="020B0604020202020204" pitchFamily="34" charset="0"/>
                <a:ea typeface="+mj-ea"/>
                <a:cs typeface="Arial" panose="020B0604020202020204" pitchFamily="34" charset="0"/>
              </a:rPr>
              <a:t>硫酸鉛</a:t>
            </a:r>
            <a:r>
              <a:rPr lang="en-US" altLang="zh-TW" sz="2800" b="1" dirty="0">
                <a:solidFill>
                  <a:srgbClr val="00CC00"/>
                </a:solidFill>
                <a:latin typeface="Arial" panose="020B0604020202020204" pitchFamily="34" charset="0"/>
                <a:ea typeface="+mj-ea"/>
                <a:cs typeface="Arial" panose="020B0604020202020204" pitchFamily="34" charset="0"/>
              </a:rPr>
              <a:t>(II)</a:t>
            </a:r>
            <a:endParaRPr lang="zh-HK" altLang="en-US" sz="2800" b="1" dirty="0">
              <a:solidFill>
                <a:srgbClr val="00CC00"/>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260563931"/>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2584450" y="3938588"/>
            <a:ext cx="2892425" cy="1944687"/>
            <a:chOff x="1837" y="2416"/>
            <a:chExt cx="1822" cy="1225"/>
          </a:xfrm>
        </p:grpSpPr>
        <p:grpSp>
          <p:nvGrpSpPr>
            <p:cNvPr id="54309" name="Group 3"/>
            <p:cNvGrpSpPr>
              <a:grpSpLocks noChangeAspect="1"/>
            </p:cNvGrpSpPr>
            <p:nvPr/>
          </p:nvGrpSpPr>
          <p:grpSpPr bwMode="auto">
            <a:xfrm>
              <a:off x="2472" y="2416"/>
              <a:ext cx="1187" cy="1225"/>
              <a:chOff x="1056" y="981"/>
              <a:chExt cx="1335" cy="1632"/>
            </a:xfrm>
          </p:grpSpPr>
          <p:sp>
            <p:nvSpPr>
              <p:cNvPr id="54313" name="AutoShape 4"/>
              <p:cNvSpPr>
                <a:spLocks noChangeAspect="1" noChangeArrowheads="1" noTextEdit="1"/>
              </p:cNvSpPr>
              <p:nvPr/>
            </p:nvSpPr>
            <p:spPr bwMode="auto">
              <a:xfrm>
                <a:off x="1056" y="981"/>
                <a:ext cx="1335"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HK" altLang="en-US"/>
              </a:p>
            </p:txBody>
          </p:sp>
          <p:sp>
            <p:nvSpPr>
              <p:cNvPr id="54314" name="Freeform 5"/>
              <p:cNvSpPr>
                <a:spLocks/>
              </p:cNvSpPr>
              <p:nvPr/>
            </p:nvSpPr>
            <p:spPr bwMode="auto">
              <a:xfrm>
                <a:off x="1059" y="990"/>
                <a:ext cx="191" cy="1613"/>
              </a:xfrm>
              <a:custGeom>
                <a:avLst/>
                <a:gdLst>
                  <a:gd name="T0" fmla="*/ 0 w 1909"/>
                  <a:gd name="T1" fmla="*/ 0 h 16124"/>
                  <a:gd name="T2" fmla="*/ 0 w 1909"/>
                  <a:gd name="T3" fmla="*/ 0 h 16124"/>
                  <a:gd name="T4" fmla="*/ 0 w 1909"/>
                  <a:gd name="T5" fmla="*/ 0 h 16124"/>
                  <a:gd name="T6" fmla="*/ 0 w 1909"/>
                  <a:gd name="T7" fmla="*/ 0 h 16124"/>
                  <a:gd name="T8" fmla="*/ 0 w 1909"/>
                  <a:gd name="T9" fmla="*/ 0 h 16124"/>
                  <a:gd name="T10" fmla="*/ 0 w 1909"/>
                  <a:gd name="T11" fmla="*/ 0 h 16124"/>
                  <a:gd name="T12" fmla="*/ 0 w 1909"/>
                  <a:gd name="T13" fmla="*/ 0 h 16124"/>
                  <a:gd name="T14" fmla="*/ 0 w 1909"/>
                  <a:gd name="T15" fmla="*/ 0 h 16124"/>
                  <a:gd name="T16" fmla="*/ 0 w 1909"/>
                  <a:gd name="T17" fmla="*/ 0 h 16124"/>
                  <a:gd name="T18" fmla="*/ 0 w 1909"/>
                  <a:gd name="T19" fmla="*/ 0 h 16124"/>
                  <a:gd name="T20" fmla="*/ 0 w 1909"/>
                  <a:gd name="T21" fmla="*/ 0 h 16124"/>
                  <a:gd name="T22" fmla="*/ 0 w 1909"/>
                  <a:gd name="T23" fmla="*/ 0 h 16124"/>
                  <a:gd name="T24" fmla="*/ 0 w 1909"/>
                  <a:gd name="T25" fmla="*/ 0 h 16124"/>
                  <a:gd name="T26" fmla="*/ 0 w 1909"/>
                  <a:gd name="T27" fmla="*/ 0 h 16124"/>
                  <a:gd name="T28" fmla="*/ 0 w 1909"/>
                  <a:gd name="T29" fmla="*/ 0 h 16124"/>
                  <a:gd name="T30" fmla="*/ 0 w 1909"/>
                  <a:gd name="T31" fmla="*/ 0 h 16124"/>
                  <a:gd name="T32" fmla="*/ 0 w 1909"/>
                  <a:gd name="T33" fmla="*/ 0 h 16124"/>
                  <a:gd name="T34" fmla="*/ 0 w 1909"/>
                  <a:gd name="T35" fmla="*/ 0 h 16124"/>
                  <a:gd name="T36" fmla="*/ 0 w 1909"/>
                  <a:gd name="T37" fmla="*/ 0 h 16124"/>
                  <a:gd name="T38" fmla="*/ 0 w 1909"/>
                  <a:gd name="T39" fmla="*/ 0 h 16124"/>
                  <a:gd name="T40" fmla="*/ 0 w 1909"/>
                  <a:gd name="T41" fmla="*/ 0 h 16124"/>
                  <a:gd name="T42" fmla="*/ 0 w 1909"/>
                  <a:gd name="T43" fmla="*/ 0 h 16124"/>
                  <a:gd name="T44" fmla="*/ 0 w 1909"/>
                  <a:gd name="T45" fmla="*/ 0 h 16124"/>
                  <a:gd name="T46" fmla="*/ 0 w 1909"/>
                  <a:gd name="T47" fmla="*/ 0 h 16124"/>
                  <a:gd name="T48" fmla="*/ 0 w 1909"/>
                  <a:gd name="T49" fmla="*/ 0 h 16124"/>
                  <a:gd name="T50" fmla="*/ 0 w 1909"/>
                  <a:gd name="T51" fmla="*/ 0 h 16124"/>
                  <a:gd name="T52" fmla="*/ 0 w 1909"/>
                  <a:gd name="T53" fmla="*/ 0 h 16124"/>
                  <a:gd name="T54" fmla="*/ 0 w 1909"/>
                  <a:gd name="T55" fmla="*/ 0 h 16124"/>
                  <a:gd name="T56" fmla="*/ 0 w 1909"/>
                  <a:gd name="T57" fmla="*/ 0 h 16124"/>
                  <a:gd name="T58" fmla="*/ 0 w 1909"/>
                  <a:gd name="T59" fmla="*/ 0 h 16124"/>
                  <a:gd name="T60" fmla="*/ 0 w 1909"/>
                  <a:gd name="T61" fmla="*/ 0 h 16124"/>
                  <a:gd name="T62" fmla="*/ 0 w 1909"/>
                  <a:gd name="T63" fmla="*/ 0 h 16124"/>
                  <a:gd name="T64" fmla="*/ 0 w 1909"/>
                  <a:gd name="T65" fmla="*/ 0 h 16124"/>
                  <a:gd name="T66" fmla="*/ 0 w 1909"/>
                  <a:gd name="T67" fmla="*/ 0 h 16124"/>
                  <a:gd name="T68" fmla="*/ 0 w 1909"/>
                  <a:gd name="T69" fmla="*/ 0 h 16124"/>
                  <a:gd name="T70" fmla="*/ 0 w 1909"/>
                  <a:gd name="T71" fmla="*/ 0 h 16124"/>
                  <a:gd name="T72" fmla="*/ 0 w 1909"/>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9"/>
                  <a:gd name="T112" fmla="*/ 0 h 16124"/>
                  <a:gd name="T113" fmla="*/ 1909 w 1909"/>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9" h="16124">
                    <a:moveTo>
                      <a:pt x="0" y="0"/>
                    </a:moveTo>
                    <a:lnTo>
                      <a:pt x="46" y="19"/>
                    </a:lnTo>
                    <a:lnTo>
                      <a:pt x="90" y="41"/>
                    </a:lnTo>
                    <a:lnTo>
                      <a:pt x="131" y="64"/>
                    </a:lnTo>
                    <a:lnTo>
                      <a:pt x="168" y="91"/>
                    </a:lnTo>
                    <a:lnTo>
                      <a:pt x="204" y="119"/>
                    </a:lnTo>
                    <a:lnTo>
                      <a:pt x="237" y="150"/>
                    </a:lnTo>
                    <a:lnTo>
                      <a:pt x="268" y="181"/>
                    </a:lnTo>
                    <a:lnTo>
                      <a:pt x="296" y="214"/>
                    </a:lnTo>
                    <a:lnTo>
                      <a:pt x="322" y="249"/>
                    </a:lnTo>
                    <a:lnTo>
                      <a:pt x="345" y="284"/>
                    </a:lnTo>
                    <a:lnTo>
                      <a:pt x="368" y="320"/>
                    </a:lnTo>
                    <a:lnTo>
                      <a:pt x="387" y="357"/>
                    </a:lnTo>
                    <a:lnTo>
                      <a:pt x="406" y="394"/>
                    </a:lnTo>
                    <a:lnTo>
                      <a:pt x="421" y="430"/>
                    </a:lnTo>
                    <a:lnTo>
                      <a:pt x="435" y="467"/>
                    </a:lnTo>
                    <a:lnTo>
                      <a:pt x="449" y="504"/>
                    </a:lnTo>
                    <a:lnTo>
                      <a:pt x="460" y="539"/>
                    </a:lnTo>
                    <a:lnTo>
                      <a:pt x="470" y="575"/>
                    </a:lnTo>
                    <a:lnTo>
                      <a:pt x="478" y="610"/>
                    </a:lnTo>
                    <a:lnTo>
                      <a:pt x="486" y="642"/>
                    </a:lnTo>
                    <a:lnTo>
                      <a:pt x="492" y="674"/>
                    </a:lnTo>
                    <a:lnTo>
                      <a:pt x="497" y="704"/>
                    </a:lnTo>
                    <a:lnTo>
                      <a:pt x="502" y="732"/>
                    </a:lnTo>
                    <a:lnTo>
                      <a:pt x="505" y="758"/>
                    </a:lnTo>
                    <a:lnTo>
                      <a:pt x="510" y="804"/>
                    </a:lnTo>
                    <a:lnTo>
                      <a:pt x="512" y="838"/>
                    </a:lnTo>
                    <a:lnTo>
                      <a:pt x="513" y="860"/>
                    </a:lnTo>
                    <a:lnTo>
                      <a:pt x="513" y="868"/>
                    </a:lnTo>
                    <a:lnTo>
                      <a:pt x="513" y="1006"/>
                    </a:lnTo>
                    <a:lnTo>
                      <a:pt x="513" y="1395"/>
                    </a:lnTo>
                    <a:lnTo>
                      <a:pt x="513" y="2005"/>
                    </a:lnTo>
                    <a:lnTo>
                      <a:pt x="513" y="2801"/>
                    </a:lnTo>
                    <a:lnTo>
                      <a:pt x="513" y="3748"/>
                    </a:lnTo>
                    <a:lnTo>
                      <a:pt x="513" y="4814"/>
                    </a:lnTo>
                    <a:lnTo>
                      <a:pt x="513" y="5965"/>
                    </a:lnTo>
                    <a:lnTo>
                      <a:pt x="513" y="7167"/>
                    </a:lnTo>
                    <a:lnTo>
                      <a:pt x="513" y="8387"/>
                    </a:lnTo>
                    <a:lnTo>
                      <a:pt x="513" y="9592"/>
                    </a:lnTo>
                    <a:lnTo>
                      <a:pt x="513" y="10747"/>
                    </a:lnTo>
                    <a:lnTo>
                      <a:pt x="513" y="11819"/>
                    </a:lnTo>
                    <a:lnTo>
                      <a:pt x="513" y="12773"/>
                    </a:lnTo>
                    <a:lnTo>
                      <a:pt x="513" y="13579"/>
                    </a:lnTo>
                    <a:lnTo>
                      <a:pt x="513" y="14201"/>
                    </a:lnTo>
                    <a:lnTo>
                      <a:pt x="513" y="14605"/>
                    </a:lnTo>
                    <a:lnTo>
                      <a:pt x="517" y="14743"/>
                    </a:lnTo>
                    <a:lnTo>
                      <a:pt x="528" y="14872"/>
                    </a:lnTo>
                    <a:lnTo>
                      <a:pt x="547" y="14994"/>
                    </a:lnTo>
                    <a:lnTo>
                      <a:pt x="572" y="15107"/>
                    </a:lnTo>
                    <a:lnTo>
                      <a:pt x="604" y="15212"/>
                    </a:lnTo>
                    <a:lnTo>
                      <a:pt x="642" y="15309"/>
                    </a:lnTo>
                    <a:lnTo>
                      <a:pt x="684" y="15400"/>
                    </a:lnTo>
                    <a:lnTo>
                      <a:pt x="731" y="15483"/>
                    </a:lnTo>
                    <a:lnTo>
                      <a:pt x="782" y="15560"/>
                    </a:lnTo>
                    <a:lnTo>
                      <a:pt x="836" y="15630"/>
                    </a:lnTo>
                    <a:lnTo>
                      <a:pt x="895" y="15695"/>
                    </a:lnTo>
                    <a:lnTo>
                      <a:pt x="955" y="15753"/>
                    </a:lnTo>
                    <a:lnTo>
                      <a:pt x="1016" y="15806"/>
                    </a:lnTo>
                    <a:lnTo>
                      <a:pt x="1081" y="15854"/>
                    </a:lnTo>
                    <a:lnTo>
                      <a:pt x="1145" y="15897"/>
                    </a:lnTo>
                    <a:lnTo>
                      <a:pt x="1211" y="15934"/>
                    </a:lnTo>
                    <a:lnTo>
                      <a:pt x="1276" y="15968"/>
                    </a:lnTo>
                    <a:lnTo>
                      <a:pt x="1340" y="15997"/>
                    </a:lnTo>
                    <a:lnTo>
                      <a:pt x="1405" y="16022"/>
                    </a:lnTo>
                    <a:lnTo>
                      <a:pt x="1467" y="16043"/>
                    </a:lnTo>
                    <a:lnTo>
                      <a:pt x="1527" y="16063"/>
                    </a:lnTo>
                    <a:lnTo>
                      <a:pt x="1585" y="16077"/>
                    </a:lnTo>
                    <a:lnTo>
                      <a:pt x="1639" y="16090"/>
                    </a:lnTo>
                    <a:lnTo>
                      <a:pt x="1690" y="16101"/>
                    </a:lnTo>
                    <a:lnTo>
                      <a:pt x="1737" y="16108"/>
                    </a:lnTo>
                    <a:lnTo>
                      <a:pt x="1779" y="16114"/>
                    </a:lnTo>
                    <a:lnTo>
                      <a:pt x="1817" y="16118"/>
                    </a:lnTo>
                    <a:lnTo>
                      <a:pt x="1849" y="16121"/>
                    </a:lnTo>
                    <a:lnTo>
                      <a:pt x="1893" y="16123"/>
                    </a:lnTo>
                    <a:lnTo>
                      <a:pt x="1909" y="16124"/>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sp>
            <p:nvSpPr>
              <p:cNvPr id="54315" name="Line 6"/>
              <p:cNvSpPr>
                <a:spLocks noChangeShapeType="1"/>
              </p:cNvSpPr>
              <p:nvPr/>
            </p:nvSpPr>
            <p:spPr bwMode="auto">
              <a:xfrm>
                <a:off x="1250" y="2603"/>
                <a:ext cx="950" cy="1"/>
              </a:xfrm>
              <a:prstGeom prst="line">
                <a:avLst/>
              </a:prstGeom>
              <a:noFill/>
              <a:ln w="31750">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4316" name="Freeform 7"/>
              <p:cNvSpPr>
                <a:spLocks/>
              </p:cNvSpPr>
              <p:nvPr/>
            </p:nvSpPr>
            <p:spPr bwMode="auto">
              <a:xfrm>
                <a:off x="2200" y="990"/>
                <a:ext cx="187" cy="1613"/>
              </a:xfrm>
              <a:custGeom>
                <a:avLst/>
                <a:gdLst>
                  <a:gd name="T0" fmla="*/ 0 w 1866"/>
                  <a:gd name="T1" fmla="*/ 0 h 16124"/>
                  <a:gd name="T2" fmla="*/ 0 w 1866"/>
                  <a:gd name="T3" fmla="*/ 0 h 16124"/>
                  <a:gd name="T4" fmla="*/ 0 w 1866"/>
                  <a:gd name="T5" fmla="*/ 0 h 16124"/>
                  <a:gd name="T6" fmla="*/ 0 w 1866"/>
                  <a:gd name="T7" fmla="*/ 0 h 16124"/>
                  <a:gd name="T8" fmla="*/ 0 w 1866"/>
                  <a:gd name="T9" fmla="*/ 0 h 16124"/>
                  <a:gd name="T10" fmla="*/ 0 w 1866"/>
                  <a:gd name="T11" fmla="*/ 0 h 16124"/>
                  <a:gd name="T12" fmla="*/ 0 w 1866"/>
                  <a:gd name="T13" fmla="*/ 0 h 16124"/>
                  <a:gd name="T14" fmla="*/ 0 w 1866"/>
                  <a:gd name="T15" fmla="*/ 0 h 16124"/>
                  <a:gd name="T16" fmla="*/ 0 w 1866"/>
                  <a:gd name="T17" fmla="*/ 0 h 16124"/>
                  <a:gd name="T18" fmla="*/ 0 w 1866"/>
                  <a:gd name="T19" fmla="*/ 0 h 16124"/>
                  <a:gd name="T20" fmla="*/ 0 w 1866"/>
                  <a:gd name="T21" fmla="*/ 0 h 16124"/>
                  <a:gd name="T22" fmla="*/ 0 w 1866"/>
                  <a:gd name="T23" fmla="*/ 0 h 16124"/>
                  <a:gd name="T24" fmla="*/ 0 w 1866"/>
                  <a:gd name="T25" fmla="*/ 0 h 16124"/>
                  <a:gd name="T26" fmla="*/ 0 w 1866"/>
                  <a:gd name="T27" fmla="*/ 0 h 16124"/>
                  <a:gd name="T28" fmla="*/ 0 w 1866"/>
                  <a:gd name="T29" fmla="*/ 0 h 16124"/>
                  <a:gd name="T30" fmla="*/ 0 w 1866"/>
                  <a:gd name="T31" fmla="*/ 0 h 16124"/>
                  <a:gd name="T32" fmla="*/ 0 w 1866"/>
                  <a:gd name="T33" fmla="*/ 0 h 16124"/>
                  <a:gd name="T34" fmla="*/ 0 w 1866"/>
                  <a:gd name="T35" fmla="*/ 0 h 16124"/>
                  <a:gd name="T36" fmla="*/ 0 w 1866"/>
                  <a:gd name="T37" fmla="*/ 0 h 16124"/>
                  <a:gd name="T38" fmla="*/ 0 w 1866"/>
                  <a:gd name="T39" fmla="*/ 0 h 16124"/>
                  <a:gd name="T40" fmla="*/ 0 w 1866"/>
                  <a:gd name="T41" fmla="*/ 0 h 16124"/>
                  <a:gd name="T42" fmla="*/ 0 w 1866"/>
                  <a:gd name="T43" fmla="*/ 0 h 16124"/>
                  <a:gd name="T44" fmla="*/ 0 w 1866"/>
                  <a:gd name="T45" fmla="*/ 0 h 16124"/>
                  <a:gd name="T46" fmla="*/ 0 w 1866"/>
                  <a:gd name="T47" fmla="*/ 0 h 16124"/>
                  <a:gd name="T48" fmla="*/ 0 w 1866"/>
                  <a:gd name="T49" fmla="*/ 0 h 16124"/>
                  <a:gd name="T50" fmla="*/ 0 w 1866"/>
                  <a:gd name="T51" fmla="*/ 0 h 16124"/>
                  <a:gd name="T52" fmla="*/ 0 w 1866"/>
                  <a:gd name="T53" fmla="*/ 0 h 16124"/>
                  <a:gd name="T54" fmla="*/ 0 w 1866"/>
                  <a:gd name="T55" fmla="*/ 0 h 16124"/>
                  <a:gd name="T56" fmla="*/ 0 w 1866"/>
                  <a:gd name="T57" fmla="*/ 0 h 16124"/>
                  <a:gd name="T58" fmla="*/ 0 w 1866"/>
                  <a:gd name="T59" fmla="*/ 0 h 16124"/>
                  <a:gd name="T60" fmla="*/ 0 w 1866"/>
                  <a:gd name="T61" fmla="*/ 0 h 16124"/>
                  <a:gd name="T62" fmla="*/ 0 w 1866"/>
                  <a:gd name="T63" fmla="*/ 0 h 16124"/>
                  <a:gd name="T64" fmla="*/ 0 w 1866"/>
                  <a:gd name="T65" fmla="*/ 0 h 16124"/>
                  <a:gd name="T66" fmla="*/ 0 w 1866"/>
                  <a:gd name="T67" fmla="*/ 0 h 16124"/>
                  <a:gd name="T68" fmla="*/ 0 w 1866"/>
                  <a:gd name="T69" fmla="*/ 0 h 16124"/>
                  <a:gd name="T70" fmla="*/ 0 w 1866"/>
                  <a:gd name="T71" fmla="*/ 0 h 16124"/>
                  <a:gd name="T72" fmla="*/ 0 w 1866"/>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6"/>
                  <a:gd name="T112" fmla="*/ 0 h 16124"/>
                  <a:gd name="T113" fmla="*/ 1866 w 1866"/>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6" h="16124">
                    <a:moveTo>
                      <a:pt x="0" y="16124"/>
                    </a:moveTo>
                    <a:lnTo>
                      <a:pt x="15" y="16123"/>
                    </a:lnTo>
                    <a:lnTo>
                      <a:pt x="58" y="16121"/>
                    </a:lnTo>
                    <a:lnTo>
                      <a:pt x="89" y="16119"/>
                    </a:lnTo>
                    <a:lnTo>
                      <a:pt x="126" y="16115"/>
                    </a:lnTo>
                    <a:lnTo>
                      <a:pt x="166" y="16109"/>
                    </a:lnTo>
                    <a:lnTo>
                      <a:pt x="212" y="16101"/>
                    </a:lnTo>
                    <a:lnTo>
                      <a:pt x="262" y="16091"/>
                    </a:lnTo>
                    <a:lnTo>
                      <a:pt x="315" y="16079"/>
                    </a:lnTo>
                    <a:lnTo>
                      <a:pt x="371" y="16064"/>
                    </a:lnTo>
                    <a:lnTo>
                      <a:pt x="429" y="16045"/>
                    </a:lnTo>
                    <a:lnTo>
                      <a:pt x="491" y="16024"/>
                    </a:lnTo>
                    <a:lnTo>
                      <a:pt x="553" y="15999"/>
                    </a:lnTo>
                    <a:lnTo>
                      <a:pt x="615" y="15970"/>
                    </a:lnTo>
                    <a:lnTo>
                      <a:pt x="680" y="15936"/>
                    </a:lnTo>
                    <a:lnTo>
                      <a:pt x="743" y="15899"/>
                    </a:lnTo>
                    <a:lnTo>
                      <a:pt x="806" y="15856"/>
                    </a:lnTo>
                    <a:lnTo>
                      <a:pt x="868" y="15809"/>
                    </a:lnTo>
                    <a:lnTo>
                      <a:pt x="929" y="15756"/>
                    </a:lnTo>
                    <a:lnTo>
                      <a:pt x="988" y="15698"/>
                    </a:lnTo>
                    <a:lnTo>
                      <a:pt x="1044" y="15633"/>
                    </a:lnTo>
                    <a:lnTo>
                      <a:pt x="1097" y="15563"/>
                    </a:lnTo>
                    <a:lnTo>
                      <a:pt x="1146" y="15486"/>
                    </a:lnTo>
                    <a:lnTo>
                      <a:pt x="1192" y="15402"/>
                    </a:lnTo>
                    <a:lnTo>
                      <a:pt x="1233" y="15312"/>
                    </a:lnTo>
                    <a:lnTo>
                      <a:pt x="1270" y="15214"/>
                    </a:lnTo>
                    <a:lnTo>
                      <a:pt x="1301" y="15108"/>
                    </a:lnTo>
                    <a:lnTo>
                      <a:pt x="1325" y="14995"/>
                    </a:lnTo>
                    <a:lnTo>
                      <a:pt x="1343" y="14874"/>
                    </a:lnTo>
                    <a:lnTo>
                      <a:pt x="1355" y="14744"/>
                    </a:lnTo>
                    <a:lnTo>
                      <a:pt x="1359" y="14605"/>
                    </a:lnTo>
                    <a:lnTo>
                      <a:pt x="1359" y="14200"/>
                    </a:lnTo>
                    <a:lnTo>
                      <a:pt x="1359" y="13577"/>
                    </a:lnTo>
                    <a:lnTo>
                      <a:pt x="1359" y="12771"/>
                    </a:lnTo>
                    <a:lnTo>
                      <a:pt x="1359" y="11816"/>
                    </a:lnTo>
                    <a:lnTo>
                      <a:pt x="1359" y="10744"/>
                    </a:lnTo>
                    <a:lnTo>
                      <a:pt x="1359" y="9589"/>
                    </a:lnTo>
                    <a:lnTo>
                      <a:pt x="1359" y="8384"/>
                    </a:lnTo>
                    <a:lnTo>
                      <a:pt x="1359" y="7164"/>
                    </a:lnTo>
                    <a:lnTo>
                      <a:pt x="1359" y="5963"/>
                    </a:lnTo>
                    <a:lnTo>
                      <a:pt x="1359" y="4812"/>
                    </a:lnTo>
                    <a:lnTo>
                      <a:pt x="1359" y="3747"/>
                    </a:lnTo>
                    <a:lnTo>
                      <a:pt x="1359" y="2800"/>
                    </a:lnTo>
                    <a:lnTo>
                      <a:pt x="1359" y="2005"/>
                    </a:lnTo>
                    <a:lnTo>
                      <a:pt x="1359" y="1395"/>
                    </a:lnTo>
                    <a:lnTo>
                      <a:pt x="1359" y="1005"/>
                    </a:lnTo>
                    <a:lnTo>
                      <a:pt x="1359" y="868"/>
                    </a:lnTo>
                    <a:lnTo>
                      <a:pt x="1359" y="861"/>
                    </a:lnTo>
                    <a:lnTo>
                      <a:pt x="1360" y="840"/>
                    </a:lnTo>
                    <a:lnTo>
                      <a:pt x="1362" y="809"/>
                    </a:lnTo>
                    <a:lnTo>
                      <a:pt x="1367" y="766"/>
                    </a:lnTo>
                    <a:lnTo>
                      <a:pt x="1370" y="741"/>
                    </a:lnTo>
                    <a:lnTo>
                      <a:pt x="1374" y="715"/>
                    </a:lnTo>
                    <a:lnTo>
                      <a:pt x="1379" y="686"/>
                    </a:lnTo>
                    <a:lnTo>
                      <a:pt x="1385" y="657"/>
                    </a:lnTo>
                    <a:lnTo>
                      <a:pt x="1393" y="625"/>
                    </a:lnTo>
                    <a:lnTo>
                      <a:pt x="1402" y="592"/>
                    </a:lnTo>
                    <a:lnTo>
                      <a:pt x="1411" y="559"/>
                    </a:lnTo>
                    <a:lnTo>
                      <a:pt x="1422" y="524"/>
                    </a:lnTo>
                    <a:lnTo>
                      <a:pt x="1434" y="489"/>
                    </a:lnTo>
                    <a:lnTo>
                      <a:pt x="1449" y="453"/>
                    </a:lnTo>
                    <a:lnTo>
                      <a:pt x="1465" y="417"/>
                    </a:lnTo>
                    <a:lnTo>
                      <a:pt x="1483" y="380"/>
                    </a:lnTo>
                    <a:lnTo>
                      <a:pt x="1502" y="345"/>
                    </a:lnTo>
                    <a:lnTo>
                      <a:pt x="1523" y="308"/>
                    </a:lnTo>
                    <a:lnTo>
                      <a:pt x="1547" y="272"/>
                    </a:lnTo>
                    <a:lnTo>
                      <a:pt x="1573" y="238"/>
                    </a:lnTo>
                    <a:lnTo>
                      <a:pt x="1601" y="203"/>
                    </a:lnTo>
                    <a:lnTo>
                      <a:pt x="1631" y="169"/>
                    </a:lnTo>
                    <a:lnTo>
                      <a:pt x="1664" y="138"/>
                    </a:lnTo>
                    <a:lnTo>
                      <a:pt x="1699" y="106"/>
                    </a:lnTo>
                    <a:lnTo>
                      <a:pt x="1736" y="77"/>
                    </a:lnTo>
                    <a:lnTo>
                      <a:pt x="1777" y="50"/>
                    </a:lnTo>
                    <a:lnTo>
                      <a:pt x="1820" y="23"/>
                    </a:lnTo>
                    <a:lnTo>
                      <a:pt x="1866" y="0"/>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grpSp>
        <p:sp>
          <p:nvSpPr>
            <p:cNvPr id="54310" name="Line 8"/>
            <p:cNvSpPr>
              <a:spLocks noChangeShapeType="1"/>
            </p:cNvSpPr>
            <p:nvPr/>
          </p:nvSpPr>
          <p:spPr bwMode="auto">
            <a:xfrm>
              <a:off x="2518" y="2688"/>
              <a:ext cx="10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4311" name="Text Box 9"/>
            <p:cNvSpPr txBox="1">
              <a:spLocks noChangeArrowheads="1"/>
            </p:cNvSpPr>
            <p:nvPr/>
          </p:nvSpPr>
          <p:spPr bwMode="auto">
            <a:xfrm>
              <a:off x="2607" y="2825"/>
              <a:ext cx="908" cy="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80000"/>
                </a:lnSpc>
              </a:pPr>
              <a:r>
                <a:rPr lang="en-US" altLang="zh-TW" sz="2000" b="1">
                  <a:solidFill>
                    <a:srgbClr val="00B050"/>
                  </a:solidFill>
                  <a:latin typeface="Times New Roman" pitchFamily="18" charset="0"/>
                </a:rPr>
                <a:t>Pb</a:t>
              </a:r>
              <a:r>
                <a:rPr lang="en-US" altLang="zh-TW" sz="2000" b="1" baseline="30000">
                  <a:solidFill>
                    <a:srgbClr val="00B050"/>
                  </a:solidFill>
                  <a:latin typeface="Times New Roman" pitchFamily="18" charset="0"/>
                </a:rPr>
                <a:t>2+</a:t>
              </a:r>
              <a:r>
                <a:rPr lang="en-US" altLang="zh-TW" sz="2000">
                  <a:latin typeface="Times New Roman" pitchFamily="18" charset="0"/>
                </a:rPr>
                <a:t>(aq)</a:t>
              </a:r>
            </a:p>
            <a:p>
              <a:pPr algn="ctr" eaLnBrk="1" hangingPunct="1">
                <a:lnSpc>
                  <a:spcPct val="80000"/>
                </a:lnSpc>
              </a:pPr>
              <a:r>
                <a:rPr lang="en-US" altLang="zh-TW" sz="2000">
                  <a:latin typeface="Times New Roman" pitchFamily="18" charset="0"/>
                </a:rPr>
                <a:t>  NO</a:t>
              </a:r>
              <a:r>
                <a:rPr lang="en-US" altLang="zh-TW" sz="2000" baseline="-25000">
                  <a:latin typeface="Times New Roman" pitchFamily="18" charset="0"/>
                </a:rPr>
                <a:t>3</a:t>
              </a:r>
              <a:r>
                <a:rPr lang="en-US" altLang="zh-TW" sz="2000" baseline="30000">
                  <a:latin typeface="Times New Roman" pitchFamily="18" charset="0"/>
                  <a:sym typeface="Symbol" pitchFamily="18" charset="2"/>
                </a:rPr>
                <a:t></a:t>
              </a:r>
              <a:r>
                <a:rPr lang="en-US" altLang="zh-TW" sz="2000">
                  <a:latin typeface="Times New Roman" pitchFamily="18" charset="0"/>
                </a:rPr>
                <a:t>(aq) </a:t>
              </a:r>
            </a:p>
            <a:p>
              <a:pPr algn="ctr" eaLnBrk="1" hangingPunct="1">
                <a:lnSpc>
                  <a:spcPct val="80000"/>
                </a:lnSpc>
              </a:pPr>
              <a:r>
                <a:rPr lang="en-US" altLang="zh-TW" sz="2000">
                  <a:latin typeface="Times New Roman" pitchFamily="18" charset="0"/>
                </a:rPr>
                <a:t> Na</a:t>
              </a:r>
              <a:r>
                <a:rPr lang="en-US" altLang="zh-TW" sz="2000" baseline="30000">
                  <a:latin typeface="Times New Roman" pitchFamily="18" charset="0"/>
                </a:rPr>
                <a:t>+</a:t>
              </a:r>
              <a:r>
                <a:rPr lang="en-US" altLang="zh-TW" sz="2000">
                  <a:latin typeface="Times New Roman" pitchFamily="18" charset="0"/>
                </a:rPr>
                <a:t>(aq)</a:t>
              </a:r>
            </a:p>
            <a:p>
              <a:pPr algn="ctr" eaLnBrk="1" hangingPunct="1">
                <a:lnSpc>
                  <a:spcPct val="80000"/>
                </a:lnSpc>
              </a:pPr>
              <a:r>
                <a:rPr lang="en-US" altLang="zh-TW" sz="2000">
                  <a:latin typeface="Times New Roman" pitchFamily="18" charset="0"/>
                </a:rPr>
                <a:t>  </a:t>
              </a:r>
              <a:r>
                <a:rPr lang="en-US" altLang="zh-TW" sz="2000" b="1">
                  <a:solidFill>
                    <a:srgbClr val="00B050"/>
                  </a:solidFill>
                  <a:latin typeface="Times New Roman" pitchFamily="18" charset="0"/>
                </a:rPr>
                <a:t>SO</a:t>
              </a:r>
              <a:r>
                <a:rPr lang="en-US" altLang="zh-TW" sz="2000" b="1" baseline="-25000">
                  <a:solidFill>
                    <a:srgbClr val="00B050"/>
                  </a:solidFill>
                  <a:latin typeface="Times New Roman" pitchFamily="18" charset="0"/>
                </a:rPr>
                <a:t>4</a:t>
              </a:r>
              <a:r>
                <a:rPr lang="en-US" altLang="zh-TW" sz="2000" b="1" baseline="30000">
                  <a:solidFill>
                    <a:srgbClr val="00B050"/>
                  </a:solidFill>
                  <a:latin typeface="Times New Roman" pitchFamily="18" charset="0"/>
                </a:rPr>
                <a:t>2</a:t>
              </a:r>
              <a:r>
                <a:rPr lang="en-US" altLang="zh-TW" sz="2000" b="1" baseline="30000">
                  <a:solidFill>
                    <a:srgbClr val="00B050"/>
                  </a:solidFill>
                  <a:latin typeface="Times New Roman" pitchFamily="18" charset="0"/>
                  <a:sym typeface="Symbol" pitchFamily="18" charset="2"/>
                </a:rPr>
                <a:t></a:t>
              </a:r>
              <a:r>
                <a:rPr lang="en-US" altLang="zh-TW" sz="2000">
                  <a:latin typeface="Times New Roman" pitchFamily="18" charset="0"/>
                </a:rPr>
                <a:t>(aq) </a:t>
              </a:r>
            </a:p>
          </p:txBody>
        </p:sp>
        <p:sp>
          <p:nvSpPr>
            <p:cNvPr id="54312" name="AutoShape 10"/>
            <p:cNvSpPr>
              <a:spLocks noChangeArrowheads="1"/>
            </p:cNvSpPr>
            <p:nvPr/>
          </p:nvSpPr>
          <p:spPr bwMode="auto">
            <a:xfrm>
              <a:off x="1837" y="3022"/>
              <a:ext cx="454" cy="227"/>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78 w 21600"/>
                <a:gd name="T13" fmla="*/ 5424 h 21600"/>
                <a:gd name="T14" fmla="*/ 18888 w 21600"/>
                <a:gd name="T15" fmla="*/ 16176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66"/>
            </a:solidFill>
            <a:ln w="9525">
              <a:solidFill>
                <a:schemeClr val="tx1"/>
              </a:solidFill>
              <a:miter lim="800000"/>
              <a:headEnd/>
              <a:tailEnd/>
            </a:ln>
          </p:spPr>
          <p:txBody>
            <a:bodyPr wrap="none" anchor="ctr"/>
            <a:lstStyle/>
            <a:p>
              <a:endParaRPr lang="zh-HK" altLang="en-US"/>
            </a:p>
          </p:txBody>
        </p:sp>
      </p:grpSp>
      <p:grpSp>
        <p:nvGrpSpPr>
          <p:cNvPr id="4" name="Group 11"/>
          <p:cNvGrpSpPr>
            <a:grpSpLocks/>
          </p:cNvGrpSpPr>
          <p:nvPr/>
        </p:nvGrpSpPr>
        <p:grpSpPr bwMode="auto">
          <a:xfrm>
            <a:off x="5607050" y="3938588"/>
            <a:ext cx="2809875" cy="1944687"/>
            <a:chOff x="3741" y="2416"/>
            <a:chExt cx="1770" cy="1225"/>
          </a:xfrm>
        </p:grpSpPr>
        <p:grpSp>
          <p:nvGrpSpPr>
            <p:cNvPr id="54299" name="Group 12"/>
            <p:cNvGrpSpPr>
              <a:grpSpLocks noChangeAspect="1"/>
            </p:cNvGrpSpPr>
            <p:nvPr/>
          </p:nvGrpSpPr>
          <p:grpSpPr bwMode="auto">
            <a:xfrm>
              <a:off x="4324" y="2416"/>
              <a:ext cx="1187" cy="1225"/>
              <a:chOff x="1056" y="981"/>
              <a:chExt cx="1335" cy="1632"/>
            </a:xfrm>
          </p:grpSpPr>
          <p:sp>
            <p:nvSpPr>
              <p:cNvPr id="54305" name="AutoShape 13"/>
              <p:cNvSpPr>
                <a:spLocks noChangeAspect="1" noChangeArrowheads="1" noTextEdit="1"/>
              </p:cNvSpPr>
              <p:nvPr/>
            </p:nvSpPr>
            <p:spPr bwMode="auto">
              <a:xfrm>
                <a:off x="1056" y="981"/>
                <a:ext cx="1335"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HK" altLang="en-US"/>
              </a:p>
            </p:txBody>
          </p:sp>
          <p:sp>
            <p:nvSpPr>
              <p:cNvPr id="54306" name="Freeform 14"/>
              <p:cNvSpPr>
                <a:spLocks/>
              </p:cNvSpPr>
              <p:nvPr/>
            </p:nvSpPr>
            <p:spPr bwMode="auto">
              <a:xfrm>
                <a:off x="1059" y="990"/>
                <a:ext cx="191" cy="1613"/>
              </a:xfrm>
              <a:custGeom>
                <a:avLst/>
                <a:gdLst>
                  <a:gd name="T0" fmla="*/ 0 w 1909"/>
                  <a:gd name="T1" fmla="*/ 0 h 16124"/>
                  <a:gd name="T2" fmla="*/ 0 w 1909"/>
                  <a:gd name="T3" fmla="*/ 0 h 16124"/>
                  <a:gd name="T4" fmla="*/ 0 w 1909"/>
                  <a:gd name="T5" fmla="*/ 0 h 16124"/>
                  <a:gd name="T6" fmla="*/ 0 w 1909"/>
                  <a:gd name="T7" fmla="*/ 0 h 16124"/>
                  <a:gd name="T8" fmla="*/ 0 w 1909"/>
                  <a:gd name="T9" fmla="*/ 0 h 16124"/>
                  <a:gd name="T10" fmla="*/ 0 w 1909"/>
                  <a:gd name="T11" fmla="*/ 0 h 16124"/>
                  <a:gd name="T12" fmla="*/ 0 w 1909"/>
                  <a:gd name="T13" fmla="*/ 0 h 16124"/>
                  <a:gd name="T14" fmla="*/ 0 w 1909"/>
                  <a:gd name="T15" fmla="*/ 0 h 16124"/>
                  <a:gd name="T16" fmla="*/ 0 w 1909"/>
                  <a:gd name="T17" fmla="*/ 0 h 16124"/>
                  <a:gd name="T18" fmla="*/ 0 w 1909"/>
                  <a:gd name="T19" fmla="*/ 0 h 16124"/>
                  <a:gd name="T20" fmla="*/ 0 w 1909"/>
                  <a:gd name="T21" fmla="*/ 0 h 16124"/>
                  <a:gd name="T22" fmla="*/ 0 w 1909"/>
                  <a:gd name="T23" fmla="*/ 0 h 16124"/>
                  <a:gd name="T24" fmla="*/ 0 w 1909"/>
                  <a:gd name="T25" fmla="*/ 0 h 16124"/>
                  <a:gd name="T26" fmla="*/ 0 w 1909"/>
                  <a:gd name="T27" fmla="*/ 0 h 16124"/>
                  <a:gd name="T28" fmla="*/ 0 w 1909"/>
                  <a:gd name="T29" fmla="*/ 0 h 16124"/>
                  <a:gd name="T30" fmla="*/ 0 w 1909"/>
                  <a:gd name="T31" fmla="*/ 0 h 16124"/>
                  <a:gd name="T32" fmla="*/ 0 w 1909"/>
                  <a:gd name="T33" fmla="*/ 0 h 16124"/>
                  <a:gd name="T34" fmla="*/ 0 w 1909"/>
                  <a:gd name="T35" fmla="*/ 0 h 16124"/>
                  <a:gd name="T36" fmla="*/ 0 w 1909"/>
                  <a:gd name="T37" fmla="*/ 0 h 16124"/>
                  <a:gd name="T38" fmla="*/ 0 w 1909"/>
                  <a:gd name="T39" fmla="*/ 0 h 16124"/>
                  <a:gd name="T40" fmla="*/ 0 w 1909"/>
                  <a:gd name="T41" fmla="*/ 0 h 16124"/>
                  <a:gd name="T42" fmla="*/ 0 w 1909"/>
                  <a:gd name="T43" fmla="*/ 0 h 16124"/>
                  <a:gd name="T44" fmla="*/ 0 w 1909"/>
                  <a:gd name="T45" fmla="*/ 0 h 16124"/>
                  <a:gd name="T46" fmla="*/ 0 w 1909"/>
                  <a:gd name="T47" fmla="*/ 0 h 16124"/>
                  <a:gd name="T48" fmla="*/ 0 w 1909"/>
                  <a:gd name="T49" fmla="*/ 0 h 16124"/>
                  <a:gd name="T50" fmla="*/ 0 w 1909"/>
                  <a:gd name="T51" fmla="*/ 0 h 16124"/>
                  <a:gd name="T52" fmla="*/ 0 w 1909"/>
                  <a:gd name="T53" fmla="*/ 0 h 16124"/>
                  <a:gd name="T54" fmla="*/ 0 w 1909"/>
                  <a:gd name="T55" fmla="*/ 0 h 16124"/>
                  <a:gd name="T56" fmla="*/ 0 w 1909"/>
                  <a:gd name="T57" fmla="*/ 0 h 16124"/>
                  <a:gd name="T58" fmla="*/ 0 w 1909"/>
                  <a:gd name="T59" fmla="*/ 0 h 16124"/>
                  <a:gd name="T60" fmla="*/ 0 w 1909"/>
                  <a:gd name="T61" fmla="*/ 0 h 16124"/>
                  <a:gd name="T62" fmla="*/ 0 w 1909"/>
                  <a:gd name="T63" fmla="*/ 0 h 16124"/>
                  <a:gd name="T64" fmla="*/ 0 w 1909"/>
                  <a:gd name="T65" fmla="*/ 0 h 16124"/>
                  <a:gd name="T66" fmla="*/ 0 w 1909"/>
                  <a:gd name="T67" fmla="*/ 0 h 16124"/>
                  <a:gd name="T68" fmla="*/ 0 w 1909"/>
                  <a:gd name="T69" fmla="*/ 0 h 16124"/>
                  <a:gd name="T70" fmla="*/ 0 w 1909"/>
                  <a:gd name="T71" fmla="*/ 0 h 16124"/>
                  <a:gd name="T72" fmla="*/ 0 w 1909"/>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9"/>
                  <a:gd name="T112" fmla="*/ 0 h 16124"/>
                  <a:gd name="T113" fmla="*/ 1909 w 1909"/>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9" h="16124">
                    <a:moveTo>
                      <a:pt x="0" y="0"/>
                    </a:moveTo>
                    <a:lnTo>
                      <a:pt x="46" y="19"/>
                    </a:lnTo>
                    <a:lnTo>
                      <a:pt x="90" y="41"/>
                    </a:lnTo>
                    <a:lnTo>
                      <a:pt x="131" y="64"/>
                    </a:lnTo>
                    <a:lnTo>
                      <a:pt x="168" y="91"/>
                    </a:lnTo>
                    <a:lnTo>
                      <a:pt x="204" y="119"/>
                    </a:lnTo>
                    <a:lnTo>
                      <a:pt x="237" y="150"/>
                    </a:lnTo>
                    <a:lnTo>
                      <a:pt x="268" y="181"/>
                    </a:lnTo>
                    <a:lnTo>
                      <a:pt x="296" y="214"/>
                    </a:lnTo>
                    <a:lnTo>
                      <a:pt x="322" y="249"/>
                    </a:lnTo>
                    <a:lnTo>
                      <a:pt x="345" y="284"/>
                    </a:lnTo>
                    <a:lnTo>
                      <a:pt x="368" y="320"/>
                    </a:lnTo>
                    <a:lnTo>
                      <a:pt x="387" y="357"/>
                    </a:lnTo>
                    <a:lnTo>
                      <a:pt x="406" y="394"/>
                    </a:lnTo>
                    <a:lnTo>
                      <a:pt x="421" y="430"/>
                    </a:lnTo>
                    <a:lnTo>
                      <a:pt x="435" y="467"/>
                    </a:lnTo>
                    <a:lnTo>
                      <a:pt x="449" y="504"/>
                    </a:lnTo>
                    <a:lnTo>
                      <a:pt x="460" y="539"/>
                    </a:lnTo>
                    <a:lnTo>
                      <a:pt x="470" y="575"/>
                    </a:lnTo>
                    <a:lnTo>
                      <a:pt x="478" y="610"/>
                    </a:lnTo>
                    <a:lnTo>
                      <a:pt x="486" y="642"/>
                    </a:lnTo>
                    <a:lnTo>
                      <a:pt x="492" y="674"/>
                    </a:lnTo>
                    <a:lnTo>
                      <a:pt x="497" y="704"/>
                    </a:lnTo>
                    <a:lnTo>
                      <a:pt x="502" y="732"/>
                    </a:lnTo>
                    <a:lnTo>
                      <a:pt x="505" y="758"/>
                    </a:lnTo>
                    <a:lnTo>
                      <a:pt x="510" y="804"/>
                    </a:lnTo>
                    <a:lnTo>
                      <a:pt x="512" y="838"/>
                    </a:lnTo>
                    <a:lnTo>
                      <a:pt x="513" y="860"/>
                    </a:lnTo>
                    <a:lnTo>
                      <a:pt x="513" y="868"/>
                    </a:lnTo>
                    <a:lnTo>
                      <a:pt x="513" y="1006"/>
                    </a:lnTo>
                    <a:lnTo>
                      <a:pt x="513" y="1395"/>
                    </a:lnTo>
                    <a:lnTo>
                      <a:pt x="513" y="2005"/>
                    </a:lnTo>
                    <a:lnTo>
                      <a:pt x="513" y="2801"/>
                    </a:lnTo>
                    <a:lnTo>
                      <a:pt x="513" y="3748"/>
                    </a:lnTo>
                    <a:lnTo>
                      <a:pt x="513" y="4814"/>
                    </a:lnTo>
                    <a:lnTo>
                      <a:pt x="513" y="5965"/>
                    </a:lnTo>
                    <a:lnTo>
                      <a:pt x="513" y="7167"/>
                    </a:lnTo>
                    <a:lnTo>
                      <a:pt x="513" y="8387"/>
                    </a:lnTo>
                    <a:lnTo>
                      <a:pt x="513" y="9592"/>
                    </a:lnTo>
                    <a:lnTo>
                      <a:pt x="513" y="10747"/>
                    </a:lnTo>
                    <a:lnTo>
                      <a:pt x="513" y="11819"/>
                    </a:lnTo>
                    <a:lnTo>
                      <a:pt x="513" y="12773"/>
                    </a:lnTo>
                    <a:lnTo>
                      <a:pt x="513" y="13579"/>
                    </a:lnTo>
                    <a:lnTo>
                      <a:pt x="513" y="14201"/>
                    </a:lnTo>
                    <a:lnTo>
                      <a:pt x="513" y="14605"/>
                    </a:lnTo>
                    <a:lnTo>
                      <a:pt x="517" y="14743"/>
                    </a:lnTo>
                    <a:lnTo>
                      <a:pt x="528" y="14872"/>
                    </a:lnTo>
                    <a:lnTo>
                      <a:pt x="547" y="14994"/>
                    </a:lnTo>
                    <a:lnTo>
                      <a:pt x="572" y="15107"/>
                    </a:lnTo>
                    <a:lnTo>
                      <a:pt x="604" y="15212"/>
                    </a:lnTo>
                    <a:lnTo>
                      <a:pt x="642" y="15309"/>
                    </a:lnTo>
                    <a:lnTo>
                      <a:pt x="684" y="15400"/>
                    </a:lnTo>
                    <a:lnTo>
                      <a:pt x="731" y="15483"/>
                    </a:lnTo>
                    <a:lnTo>
                      <a:pt x="782" y="15560"/>
                    </a:lnTo>
                    <a:lnTo>
                      <a:pt x="836" y="15630"/>
                    </a:lnTo>
                    <a:lnTo>
                      <a:pt x="895" y="15695"/>
                    </a:lnTo>
                    <a:lnTo>
                      <a:pt x="955" y="15753"/>
                    </a:lnTo>
                    <a:lnTo>
                      <a:pt x="1016" y="15806"/>
                    </a:lnTo>
                    <a:lnTo>
                      <a:pt x="1081" y="15854"/>
                    </a:lnTo>
                    <a:lnTo>
                      <a:pt x="1145" y="15897"/>
                    </a:lnTo>
                    <a:lnTo>
                      <a:pt x="1211" y="15934"/>
                    </a:lnTo>
                    <a:lnTo>
                      <a:pt x="1276" y="15968"/>
                    </a:lnTo>
                    <a:lnTo>
                      <a:pt x="1340" y="15997"/>
                    </a:lnTo>
                    <a:lnTo>
                      <a:pt x="1405" y="16022"/>
                    </a:lnTo>
                    <a:lnTo>
                      <a:pt x="1467" y="16043"/>
                    </a:lnTo>
                    <a:lnTo>
                      <a:pt x="1527" y="16063"/>
                    </a:lnTo>
                    <a:lnTo>
                      <a:pt x="1585" y="16077"/>
                    </a:lnTo>
                    <a:lnTo>
                      <a:pt x="1639" y="16090"/>
                    </a:lnTo>
                    <a:lnTo>
                      <a:pt x="1690" y="16101"/>
                    </a:lnTo>
                    <a:lnTo>
                      <a:pt x="1737" y="16108"/>
                    </a:lnTo>
                    <a:lnTo>
                      <a:pt x="1779" y="16114"/>
                    </a:lnTo>
                    <a:lnTo>
                      <a:pt x="1817" y="16118"/>
                    </a:lnTo>
                    <a:lnTo>
                      <a:pt x="1849" y="16121"/>
                    </a:lnTo>
                    <a:lnTo>
                      <a:pt x="1893" y="16123"/>
                    </a:lnTo>
                    <a:lnTo>
                      <a:pt x="1909" y="16124"/>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sp>
            <p:nvSpPr>
              <p:cNvPr id="54307" name="Line 15"/>
              <p:cNvSpPr>
                <a:spLocks noChangeShapeType="1"/>
              </p:cNvSpPr>
              <p:nvPr/>
            </p:nvSpPr>
            <p:spPr bwMode="auto">
              <a:xfrm>
                <a:off x="1250" y="2603"/>
                <a:ext cx="950" cy="1"/>
              </a:xfrm>
              <a:prstGeom prst="line">
                <a:avLst/>
              </a:prstGeom>
              <a:noFill/>
              <a:ln w="31750">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4308" name="Freeform 16"/>
              <p:cNvSpPr>
                <a:spLocks/>
              </p:cNvSpPr>
              <p:nvPr/>
            </p:nvSpPr>
            <p:spPr bwMode="auto">
              <a:xfrm>
                <a:off x="2200" y="990"/>
                <a:ext cx="187" cy="1613"/>
              </a:xfrm>
              <a:custGeom>
                <a:avLst/>
                <a:gdLst>
                  <a:gd name="T0" fmla="*/ 0 w 1866"/>
                  <a:gd name="T1" fmla="*/ 0 h 16124"/>
                  <a:gd name="T2" fmla="*/ 0 w 1866"/>
                  <a:gd name="T3" fmla="*/ 0 h 16124"/>
                  <a:gd name="T4" fmla="*/ 0 w 1866"/>
                  <a:gd name="T5" fmla="*/ 0 h 16124"/>
                  <a:gd name="T6" fmla="*/ 0 w 1866"/>
                  <a:gd name="T7" fmla="*/ 0 h 16124"/>
                  <a:gd name="T8" fmla="*/ 0 w 1866"/>
                  <a:gd name="T9" fmla="*/ 0 h 16124"/>
                  <a:gd name="T10" fmla="*/ 0 w 1866"/>
                  <a:gd name="T11" fmla="*/ 0 h 16124"/>
                  <a:gd name="T12" fmla="*/ 0 w 1866"/>
                  <a:gd name="T13" fmla="*/ 0 h 16124"/>
                  <a:gd name="T14" fmla="*/ 0 w 1866"/>
                  <a:gd name="T15" fmla="*/ 0 h 16124"/>
                  <a:gd name="T16" fmla="*/ 0 w 1866"/>
                  <a:gd name="T17" fmla="*/ 0 h 16124"/>
                  <a:gd name="T18" fmla="*/ 0 w 1866"/>
                  <a:gd name="T19" fmla="*/ 0 h 16124"/>
                  <a:gd name="T20" fmla="*/ 0 w 1866"/>
                  <a:gd name="T21" fmla="*/ 0 h 16124"/>
                  <a:gd name="T22" fmla="*/ 0 w 1866"/>
                  <a:gd name="T23" fmla="*/ 0 h 16124"/>
                  <a:gd name="T24" fmla="*/ 0 w 1866"/>
                  <a:gd name="T25" fmla="*/ 0 h 16124"/>
                  <a:gd name="T26" fmla="*/ 0 w 1866"/>
                  <a:gd name="T27" fmla="*/ 0 h 16124"/>
                  <a:gd name="T28" fmla="*/ 0 w 1866"/>
                  <a:gd name="T29" fmla="*/ 0 h 16124"/>
                  <a:gd name="T30" fmla="*/ 0 w 1866"/>
                  <a:gd name="T31" fmla="*/ 0 h 16124"/>
                  <a:gd name="T32" fmla="*/ 0 w 1866"/>
                  <a:gd name="T33" fmla="*/ 0 h 16124"/>
                  <a:gd name="T34" fmla="*/ 0 w 1866"/>
                  <a:gd name="T35" fmla="*/ 0 h 16124"/>
                  <a:gd name="T36" fmla="*/ 0 w 1866"/>
                  <a:gd name="T37" fmla="*/ 0 h 16124"/>
                  <a:gd name="T38" fmla="*/ 0 w 1866"/>
                  <a:gd name="T39" fmla="*/ 0 h 16124"/>
                  <a:gd name="T40" fmla="*/ 0 w 1866"/>
                  <a:gd name="T41" fmla="*/ 0 h 16124"/>
                  <a:gd name="T42" fmla="*/ 0 w 1866"/>
                  <a:gd name="T43" fmla="*/ 0 h 16124"/>
                  <a:gd name="T44" fmla="*/ 0 w 1866"/>
                  <a:gd name="T45" fmla="*/ 0 h 16124"/>
                  <a:gd name="T46" fmla="*/ 0 w 1866"/>
                  <a:gd name="T47" fmla="*/ 0 h 16124"/>
                  <a:gd name="T48" fmla="*/ 0 w 1866"/>
                  <a:gd name="T49" fmla="*/ 0 h 16124"/>
                  <a:gd name="T50" fmla="*/ 0 w 1866"/>
                  <a:gd name="T51" fmla="*/ 0 h 16124"/>
                  <a:gd name="T52" fmla="*/ 0 w 1866"/>
                  <a:gd name="T53" fmla="*/ 0 h 16124"/>
                  <a:gd name="T54" fmla="*/ 0 w 1866"/>
                  <a:gd name="T55" fmla="*/ 0 h 16124"/>
                  <a:gd name="T56" fmla="*/ 0 w 1866"/>
                  <a:gd name="T57" fmla="*/ 0 h 16124"/>
                  <a:gd name="T58" fmla="*/ 0 w 1866"/>
                  <a:gd name="T59" fmla="*/ 0 h 16124"/>
                  <a:gd name="T60" fmla="*/ 0 w 1866"/>
                  <a:gd name="T61" fmla="*/ 0 h 16124"/>
                  <a:gd name="T62" fmla="*/ 0 w 1866"/>
                  <a:gd name="T63" fmla="*/ 0 h 16124"/>
                  <a:gd name="T64" fmla="*/ 0 w 1866"/>
                  <a:gd name="T65" fmla="*/ 0 h 16124"/>
                  <a:gd name="T66" fmla="*/ 0 w 1866"/>
                  <a:gd name="T67" fmla="*/ 0 h 16124"/>
                  <a:gd name="T68" fmla="*/ 0 w 1866"/>
                  <a:gd name="T69" fmla="*/ 0 h 16124"/>
                  <a:gd name="T70" fmla="*/ 0 w 1866"/>
                  <a:gd name="T71" fmla="*/ 0 h 16124"/>
                  <a:gd name="T72" fmla="*/ 0 w 1866"/>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6"/>
                  <a:gd name="T112" fmla="*/ 0 h 16124"/>
                  <a:gd name="T113" fmla="*/ 1866 w 1866"/>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6" h="16124">
                    <a:moveTo>
                      <a:pt x="0" y="16124"/>
                    </a:moveTo>
                    <a:lnTo>
                      <a:pt x="15" y="16123"/>
                    </a:lnTo>
                    <a:lnTo>
                      <a:pt x="58" y="16121"/>
                    </a:lnTo>
                    <a:lnTo>
                      <a:pt x="89" y="16119"/>
                    </a:lnTo>
                    <a:lnTo>
                      <a:pt x="126" y="16115"/>
                    </a:lnTo>
                    <a:lnTo>
                      <a:pt x="166" y="16109"/>
                    </a:lnTo>
                    <a:lnTo>
                      <a:pt x="212" y="16101"/>
                    </a:lnTo>
                    <a:lnTo>
                      <a:pt x="262" y="16091"/>
                    </a:lnTo>
                    <a:lnTo>
                      <a:pt x="315" y="16079"/>
                    </a:lnTo>
                    <a:lnTo>
                      <a:pt x="371" y="16064"/>
                    </a:lnTo>
                    <a:lnTo>
                      <a:pt x="429" y="16045"/>
                    </a:lnTo>
                    <a:lnTo>
                      <a:pt x="491" y="16024"/>
                    </a:lnTo>
                    <a:lnTo>
                      <a:pt x="553" y="15999"/>
                    </a:lnTo>
                    <a:lnTo>
                      <a:pt x="615" y="15970"/>
                    </a:lnTo>
                    <a:lnTo>
                      <a:pt x="680" y="15936"/>
                    </a:lnTo>
                    <a:lnTo>
                      <a:pt x="743" y="15899"/>
                    </a:lnTo>
                    <a:lnTo>
                      <a:pt x="806" y="15856"/>
                    </a:lnTo>
                    <a:lnTo>
                      <a:pt x="868" y="15809"/>
                    </a:lnTo>
                    <a:lnTo>
                      <a:pt x="929" y="15756"/>
                    </a:lnTo>
                    <a:lnTo>
                      <a:pt x="988" y="15698"/>
                    </a:lnTo>
                    <a:lnTo>
                      <a:pt x="1044" y="15633"/>
                    </a:lnTo>
                    <a:lnTo>
                      <a:pt x="1097" y="15563"/>
                    </a:lnTo>
                    <a:lnTo>
                      <a:pt x="1146" y="15486"/>
                    </a:lnTo>
                    <a:lnTo>
                      <a:pt x="1192" y="15402"/>
                    </a:lnTo>
                    <a:lnTo>
                      <a:pt x="1233" y="15312"/>
                    </a:lnTo>
                    <a:lnTo>
                      <a:pt x="1270" y="15214"/>
                    </a:lnTo>
                    <a:lnTo>
                      <a:pt x="1301" y="15108"/>
                    </a:lnTo>
                    <a:lnTo>
                      <a:pt x="1325" y="14995"/>
                    </a:lnTo>
                    <a:lnTo>
                      <a:pt x="1343" y="14874"/>
                    </a:lnTo>
                    <a:lnTo>
                      <a:pt x="1355" y="14744"/>
                    </a:lnTo>
                    <a:lnTo>
                      <a:pt x="1359" y="14605"/>
                    </a:lnTo>
                    <a:lnTo>
                      <a:pt x="1359" y="14200"/>
                    </a:lnTo>
                    <a:lnTo>
                      <a:pt x="1359" y="13577"/>
                    </a:lnTo>
                    <a:lnTo>
                      <a:pt x="1359" y="12771"/>
                    </a:lnTo>
                    <a:lnTo>
                      <a:pt x="1359" y="11816"/>
                    </a:lnTo>
                    <a:lnTo>
                      <a:pt x="1359" y="10744"/>
                    </a:lnTo>
                    <a:lnTo>
                      <a:pt x="1359" y="9589"/>
                    </a:lnTo>
                    <a:lnTo>
                      <a:pt x="1359" y="8384"/>
                    </a:lnTo>
                    <a:lnTo>
                      <a:pt x="1359" y="7164"/>
                    </a:lnTo>
                    <a:lnTo>
                      <a:pt x="1359" y="5963"/>
                    </a:lnTo>
                    <a:lnTo>
                      <a:pt x="1359" y="4812"/>
                    </a:lnTo>
                    <a:lnTo>
                      <a:pt x="1359" y="3747"/>
                    </a:lnTo>
                    <a:lnTo>
                      <a:pt x="1359" y="2800"/>
                    </a:lnTo>
                    <a:lnTo>
                      <a:pt x="1359" y="2005"/>
                    </a:lnTo>
                    <a:lnTo>
                      <a:pt x="1359" y="1395"/>
                    </a:lnTo>
                    <a:lnTo>
                      <a:pt x="1359" y="1005"/>
                    </a:lnTo>
                    <a:lnTo>
                      <a:pt x="1359" y="868"/>
                    </a:lnTo>
                    <a:lnTo>
                      <a:pt x="1359" y="861"/>
                    </a:lnTo>
                    <a:lnTo>
                      <a:pt x="1360" y="840"/>
                    </a:lnTo>
                    <a:lnTo>
                      <a:pt x="1362" y="809"/>
                    </a:lnTo>
                    <a:lnTo>
                      <a:pt x="1367" y="766"/>
                    </a:lnTo>
                    <a:lnTo>
                      <a:pt x="1370" y="741"/>
                    </a:lnTo>
                    <a:lnTo>
                      <a:pt x="1374" y="715"/>
                    </a:lnTo>
                    <a:lnTo>
                      <a:pt x="1379" y="686"/>
                    </a:lnTo>
                    <a:lnTo>
                      <a:pt x="1385" y="657"/>
                    </a:lnTo>
                    <a:lnTo>
                      <a:pt x="1393" y="625"/>
                    </a:lnTo>
                    <a:lnTo>
                      <a:pt x="1402" y="592"/>
                    </a:lnTo>
                    <a:lnTo>
                      <a:pt x="1411" y="559"/>
                    </a:lnTo>
                    <a:lnTo>
                      <a:pt x="1422" y="524"/>
                    </a:lnTo>
                    <a:lnTo>
                      <a:pt x="1434" y="489"/>
                    </a:lnTo>
                    <a:lnTo>
                      <a:pt x="1449" y="453"/>
                    </a:lnTo>
                    <a:lnTo>
                      <a:pt x="1465" y="417"/>
                    </a:lnTo>
                    <a:lnTo>
                      <a:pt x="1483" y="380"/>
                    </a:lnTo>
                    <a:lnTo>
                      <a:pt x="1502" y="345"/>
                    </a:lnTo>
                    <a:lnTo>
                      <a:pt x="1523" y="308"/>
                    </a:lnTo>
                    <a:lnTo>
                      <a:pt x="1547" y="272"/>
                    </a:lnTo>
                    <a:lnTo>
                      <a:pt x="1573" y="238"/>
                    </a:lnTo>
                    <a:lnTo>
                      <a:pt x="1601" y="203"/>
                    </a:lnTo>
                    <a:lnTo>
                      <a:pt x="1631" y="169"/>
                    </a:lnTo>
                    <a:lnTo>
                      <a:pt x="1664" y="138"/>
                    </a:lnTo>
                    <a:lnTo>
                      <a:pt x="1699" y="106"/>
                    </a:lnTo>
                    <a:lnTo>
                      <a:pt x="1736" y="77"/>
                    </a:lnTo>
                    <a:lnTo>
                      <a:pt x="1777" y="50"/>
                    </a:lnTo>
                    <a:lnTo>
                      <a:pt x="1820" y="23"/>
                    </a:lnTo>
                    <a:lnTo>
                      <a:pt x="1866" y="0"/>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grpSp>
        <p:sp>
          <p:nvSpPr>
            <p:cNvPr id="54300" name="Line 17"/>
            <p:cNvSpPr>
              <a:spLocks noChangeShapeType="1"/>
            </p:cNvSpPr>
            <p:nvPr/>
          </p:nvSpPr>
          <p:spPr bwMode="auto">
            <a:xfrm>
              <a:off x="4370" y="2688"/>
              <a:ext cx="10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4301" name="Text Box 18"/>
            <p:cNvSpPr txBox="1">
              <a:spLocks noChangeArrowheads="1"/>
            </p:cNvSpPr>
            <p:nvPr/>
          </p:nvSpPr>
          <p:spPr bwMode="auto">
            <a:xfrm>
              <a:off x="4459" y="2734"/>
              <a:ext cx="908"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80000"/>
                </a:lnSpc>
              </a:pPr>
              <a:r>
                <a:rPr lang="zh-TW" altLang="en-US" sz="2000">
                  <a:latin typeface="Times New Roman" pitchFamily="18" charset="0"/>
                </a:rPr>
                <a:t>  </a:t>
              </a:r>
              <a:r>
                <a:rPr lang="en-US" altLang="zh-TW" sz="2000">
                  <a:latin typeface="Times New Roman" pitchFamily="18" charset="0"/>
                </a:rPr>
                <a:t>NO</a:t>
              </a:r>
              <a:r>
                <a:rPr lang="en-US" altLang="zh-TW" sz="2000" baseline="-25000">
                  <a:latin typeface="Times New Roman" pitchFamily="18" charset="0"/>
                </a:rPr>
                <a:t>3</a:t>
              </a:r>
              <a:r>
                <a:rPr lang="en-US" altLang="zh-TW" sz="2000" baseline="30000">
                  <a:latin typeface="Times New Roman" pitchFamily="18" charset="0"/>
                  <a:sym typeface="Symbol" pitchFamily="18" charset="2"/>
                </a:rPr>
                <a:t></a:t>
              </a:r>
              <a:r>
                <a:rPr lang="en-US" altLang="zh-TW" sz="2000">
                  <a:latin typeface="Times New Roman" pitchFamily="18" charset="0"/>
                </a:rPr>
                <a:t>(aq) </a:t>
              </a:r>
            </a:p>
            <a:p>
              <a:pPr algn="ctr" eaLnBrk="1" hangingPunct="1">
                <a:lnSpc>
                  <a:spcPct val="80000"/>
                </a:lnSpc>
              </a:pPr>
              <a:r>
                <a:rPr lang="en-US" altLang="zh-TW" sz="2000">
                  <a:latin typeface="Times New Roman" pitchFamily="18" charset="0"/>
                </a:rPr>
                <a:t> Na</a:t>
              </a:r>
              <a:r>
                <a:rPr lang="en-US" altLang="zh-TW" sz="2000" baseline="30000">
                  <a:latin typeface="Times New Roman" pitchFamily="18" charset="0"/>
                </a:rPr>
                <a:t>+</a:t>
              </a:r>
              <a:r>
                <a:rPr lang="en-US" altLang="zh-TW" sz="2000">
                  <a:latin typeface="Times New Roman" pitchFamily="18" charset="0"/>
                </a:rPr>
                <a:t>(aq)  </a:t>
              </a:r>
            </a:p>
          </p:txBody>
        </p:sp>
        <p:sp>
          <p:nvSpPr>
            <p:cNvPr id="54302" name="Oval 19"/>
            <p:cNvSpPr>
              <a:spLocks noChangeArrowheads="1"/>
            </p:cNvSpPr>
            <p:nvPr/>
          </p:nvSpPr>
          <p:spPr bwMode="auto">
            <a:xfrm>
              <a:off x="4558" y="3339"/>
              <a:ext cx="771" cy="302"/>
            </a:xfrm>
            <a:prstGeom prst="ellipse">
              <a:avLst/>
            </a:prstGeom>
            <a:solidFill>
              <a:srgbClr val="99CCFF"/>
            </a:solidFill>
            <a:ln w="9525">
              <a:solidFill>
                <a:schemeClr val="tx1"/>
              </a:solidFill>
              <a:round/>
              <a:headEnd/>
              <a:tailEnd/>
            </a:ln>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4303" name="Text Box 20"/>
            <p:cNvSpPr txBox="1">
              <a:spLocks noChangeArrowheads="1"/>
            </p:cNvSpPr>
            <p:nvPr/>
          </p:nvSpPr>
          <p:spPr bwMode="auto">
            <a:xfrm>
              <a:off x="4514" y="3345"/>
              <a:ext cx="861" cy="2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en-US" altLang="zh-TW" sz="2400" b="1">
                  <a:solidFill>
                    <a:srgbClr val="009900"/>
                  </a:solidFill>
                  <a:latin typeface="Times New Roman" pitchFamily="18" charset="0"/>
                </a:rPr>
                <a:t>PbSO</a:t>
              </a:r>
              <a:r>
                <a:rPr lang="en-US" altLang="zh-TW" sz="2400" b="1" baseline="-25000">
                  <a:solidFill>
                    <a:srgbClr val="009900"/>
                  </a:solidFill>
                  <a:latin typeface="Times New Roman" pitchFamily="18" charset="0"/>
                </a:rPr>
                <a:t>4</a:t>
              </a:r>
              <a:r>
                <a:rPr lang="en-US" altLang="zh-TW" sz="2400" b="1">
                  <a:solidFill>
                    <a:srgbClr val="009900"/>
                  </a:solidFill>
                  <a:latin typeface="Times New Roman" pitchFamily="18" charset="0"/>
                </a:rPr>
                <a:t>(s)</a:t>
              </a:r>
            </a:p>
          </p:txBody>
        </p:sp>
        <p:sp>
          <p:nvSpPr>
            <p:cNvPr id="54304" name="AutoShape 21"/>
            <p:cNvSpPr>
              <a:spLocks noChangeArrowheads="1"/>
            </p:cNvSpPr>
            <p:nvPr/>
          </p:nvSpPr>
          <p:spPr bwMode="auto">
            <a:xfrm>
              <a:off x="3741" y="3006"/>
              <a:ext cx="454" cy="227"/>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78 w 21600"/>
                <a:gd name="T13" fmla="*/ 5424 h 21600"/>
                <a:gd name="T14" fmla="*/ 18888 w 21600"/>
                <a:gd name="T15" fmla="*/ 16176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66"/>
            </a:solidFill>
            <a:ln w="9525">
              <a:solidFill>
                <a:schemeClr val="tx1"/>
              </a:solidFill>
              <a:miter lim="800000"/>
              <a:headEnd/>
              <a:tailEnd/>
            </a:ln>
          </p:spPr>
          <p:txBody>
            <a:bodyPr wrap="none" anchor="ctr"/>
            <a:lstStyle/>
            <a:p>
              <a:endParaRPr lang="zh-HK" altLang="en-US"/>
            </a:p>
          </p:txBody>
        </p:sp>
      </p:grpSp>
      <p:sp>
        <p:nvSpPr>
          <p:cNvPr id="54276" name="Text Box 22"/>
          <p:cNvSpPr txBox="1">
            <a:spLocks noChangeArrowheads="1"/>
          </p:cNvSpPr>
          <p:nvPr/>
        </p:nvSpPr>
        <p:spPr bwMode="auto">
          <a:xfrm>
            <a:off x="539750" y="388938"/>
            <a:ext cx="83010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800" b="1">
                <a:solidFill>
                  <a:srgbClr val="00B050"/>
                </a:solidFill>
                <a:latin typeface="Times New Roman" pitchFamily="18" charset="0"/>
              </a:rPr>
              <a:t>Pb</a:t>
            </a:r>
            <a:r>
              <a:rPr lang="en-US" altLang="zh-TW" sz="2800">
                <a:latin typeface="Times New Roman" pitchFamily="18" charset="0"/>
              </a:rPr>
              <a:t>(NO</a:t>
            </a:r>
            <a:r>
              <a:rPr lang="en-US" altLang="zh-TW" sz="2800" baseline="-25000">
                <a:latin typeface="Times New Roman" pitchFamily="18" charset="0"/>
              </a:rPr>
              <a:t>3</a:t>
            </a:r>
            <a:r>
              <a:rPr lang="en-US" altLang="zh-TW" sz="2800">
                <a:latin typeface="Times New Roman" pitchFamily="18" charset="0"/>
              </a:rPr>
              <a:t>)</a:t>
            </a:r>
            <a:r>
              <a:rPr lang="en-US" altLang="zh-TW" sz="2800" baseline="-25000">
                <a:latin typeface="Times New Roman" pitchFamily="18" charset="0"/>
              </a:rPr>
              <a:t>2</a:t>
            </a:r>
            <a:r>
              <a:rPr lang="en-US" altLang="zh-TW" sz="2800">
                <a:latin typeface="Times New Roman" pitchFamily="18" charset="0"/>
              </a:rPr>
              <a:t>(aq) + Na</a:t>
            </a:r>
            <a:r>
              <a:rPr lang="en-US" altLang="zh-TW" sz="2800" baseline="-25000">
                <a:latin typeface="Times New Roman" pitchFamily="18" charset="0"/>
              </a:rPr>
              <a:t>2</a:t>
            </a:r>
            <a:r>
              <a:rPr lang="en-US" altLang="zh-TW" sz="2800" b="1">
                <a:solidFill>
                  <a:srgbClr val="00B050"/>
                </a:solidFill>
                <a:latin typeface="Times New Roman" pitchFamily="18" charset="0"/>
              </a:rPr>
              <a:t>SO</a:t>
            </a:r>
            <a:r>
              <a:rPr lang="en-US" altLang="zh-TW" sz="2800" b="1" baseline="-25000">
                <a:solidFill>
                  <a:srgbClr val="00B050"/>
                </a:solidFill>
                <a:latin typeface="Times New Roman" pitchFamily="18" charset="0"/>
              </a:rPr>
              <a:t>4</a:t>
            </a:r>
            <a:r>
              <a:rPr lang="en-US" altLang="zh-TW" sz="2800">
                <a:latin typeface="Times New Roman" pitchFamily="18" charset="0"/>
              </a:rPr>
              <a:t>(aq) </a:t>
            </a:r>
            <a:r>
              <a:rPr lang="en-US" altLang="zh-TW" sz="2800">
                <a:latin typeface="Times New Roman" pitchFamily="18" charset="0"/>
                <a:sym typeface="Symbol" pitchFamily="18" charset="2"/>
              </a:rPr>
              <a:t> </a:t>
            </a:r>
            <a:r>
              <a:rPr lang="en-US" altLang="zh-TW" sz="2800" b="1">
                <a:solidFill>
                  <a:srgbClr val="00B050"/>
                </a:solidFill>
                <a:latin typeface="Times New Roman" pitchFamily="18" charset="0"/>
                <a:sym typeface="Symbol" pitchFamily="18" charset="2"/>
              </a:rPr>
              <a:t>PbSO</a:t>
            </a:r>
            <a:r>
              <a:rPr lang="en-US" altLang="zh-TW" sz="2800" b="1" baseline="-25000">
                <a:solidFill>
                  <a:srgbClr val="00B050"/>
                </a:solidFill>
                <a:latin typeface="Times New Roman" pitchFamily="18" charset="0"/>
                <a:sym typeface="Symbol" pitchFamily="18" charset="2"/>
              </a:rPr>
              <a:t>4</a:t>
            </a:r>
            <a:r>
              <a:rPr lang="en-US" altLang="zh-TW" sz="2800">
                <a:solidFill>
                  <a:srgbClr val="FF3300"/>
                </a:solidFill>
                <a:latin typeface="Times New Roman" pitchFamily="18" charset="0"/>
                <a:sym typeface="Symbol" pitchFamily="18" charset="2"/>
              </a:rPr>
              <a:t>(s)</a:t>
            </a:r>
            <a:r>
              <a:rPr lang="en-US" altLang="zh-TW" sz="2800">
                <a:latin typeface="Times New Roman" pitchFamily="18" charset="0"/>
                <a:sym typeface="Symbol" pitchFamily="18" charset="2"/>
              </a:rPr>
              <a:t> + 2NaNO</a:t>
            </a:r>
            <a:r>
              <a:rPr lang="en-US" altLang="zh-TW" sz="2800" baseline="-25000">
                <a:latin typeface="Times New Roman" pitchFamily="18" charset="0"/>
                <a:sym typeface="Symbol" pitchFamily="18" charset="2"/>
              </a:rPr>
              <a:t>3</a:t>
            </a:r>
            <a:r>
              <a:rPr lang="en-US" altLang="zh-TW" sz="2800">
                <a:latin typeface="Times New Roman" pitchFamily="18" charset="0"/>
                <a:sym typeface="Symbol" pitchFamily="18" charset="2"/>
              </a:rPr>
              <a:t>(aq)</a:t>
            </a:r>
          </a:p>
        </p:txBody>
      </p:sp>
      <p:grpSp>
        <p:nvGrpSpPr>
          <p:cNvPr id="6" name="Group 40"/>
          <p:cNvGrpSpPr>
            <a:grpSpLocks/>
          </p:cNvGrpSpPr>
          <p:nvPr/>
        </p:nvGrpSpPr>
        <p:grpSpPr bwMode="auto">
          <a:xfrm>
            <a:off x="488950" y="1430338"/>
            <a:ext cx="3241675" cy="4860925"/>
            <a:chOff x="-491" y="901"/>
            <a:chExt cx="2042" cy="3062"/>
          </a:xfrm>
        </p:grpSpPr>
        <p:grpSp>
          <p:nvGrpSpPr>
            <p:cNvPr id="54284" name="Group 24"/>
            <p:cNvGrpSpPr>
              <a:grpSpLocks noChangeAspect="1"/>
            </p:cNvGrpSpPr>
            <p:nvPr/>
          </p:nvGrpSpPr>
          <p:grpSpPr bwMode="auto">
            <a:xfrm>
              <a:off x="-491" y="2481"/>
              <a:ext cx="1187" cy="1225"/>
              <a:chOff x="1056" y="981"/>
              <a:chExt cx="1335" cy="1632"/>
            </a:xfrm>
          </p:grpSpPr>
          <p:sp>
            <p:nvSpPr>
              <p:cNvPr id="54295" name="AutoShape 25"/>
              <p:cNvSpPr>
                <a:spLocks noChangeAspect="1" noChangeArrowheads="1" noTextEdit="1"/>
              </p:cNvSpPr>
              <p:nvPr/>
            </p:nvSpPr>
            <p:spPr bwMode="auto">
              <a:xfrm>
                <a:off x="1056" y="981"/>
                <a:ext cx="1335"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HK" altLang="en-US"/>
              </a:p>
            </p:txBody>
          </p:sp>
          <p:sp>
            <p:nvSpPr>
              <p:cNvPr id="54296" name="Freeform 26"/>
              <p:cNvSpPr>
                <a:spLocks/>
              </p:cNvSpPr>
              <p:nvPr/>
            </p:nvSpPr>
            <p:spPr bwMode="auto">
              <a:xfrm>
                <a:off x="1059" y="990"/>
                <a:ext cx="191" cy="1613"/>
              </a:xfrm>
              <a:custGeom>
                <a:avLst/>
                <a:gdLst>
                  <a:gd name="T0" fmla="*/ 0 w 1909"/>
                  <a:gd name="T1" fmla="*/ 0 h 16124"/>
                  <a:gd name="T2" fmla="*/ 0 w 1909"/>
                  <a:gd name="T3" fmla="*/ 0 h 16124"/>
                  <a:gd name="T4" fmla="*/ 0 w 1909"/>
                  <a:gd name="T5" fmla="*/ 0 h 16124"/>
                  <a:gd name="T6" fmla="*/ 0 w 1909"/>
                  <a:gd name="T7" fmla="*/ 0 h 16124"/>
                  <a:gd name="T8" fmla="*/ 0 w 1909"/>
                  <a:gd name="T9" fmla="*/ 0 h 16124"/>
                  <a:gd name="T10" fmla="*/ 0 w 1909"/>
                  <a:gd name="T11" fmla="*/ 0 h 16124"/>
                  <a:gd name="T12" fmla="*/ 0 w 1909"/>
                  <a:gd name="T13" fmla="*/ 0 h 16124"/>
                  <a:gd name="T14" fmla="*/ 0 w 1909"/>
                  <a:gd name="T15" fmla="*/ 0 h 16124"/>
                  <a:gd name="T16" fmla="*/ 0 w 1909"/>
                  <a:gd name="T17" fmla="*/ 0 h 16124"/>
                  <a:gd name="T18" fmla="*/ 0 w 1909"/>
                  <a:gd name="T19" fmla="*/ 0 h 16124"/>
                  <a:gd name="T20" fmla="*/ 0 w 1909"/>
                  <a:gd name="T21" fmla="*/ 0 h 16124"/>
                  <a:gd name="T22" fmla="*/ 0 w 1909"/>
                  <a:gd name="T23" fmla="*/ 0 h 16124"/>
                  <a:gd name="T24" fmla="*/ 0 w 1909"/>
                  <a:gd name="T25" fmla="*/ 0 h 16124"/>
                  <a:gd name="T26" fmla="*/ 0 w 1909"/>
                  <a:gd name="T27" fmla="*/ 0 h 16124"/>
                  <a:gd name="T28" fmla="*/ 0 w 1909"/>
                  <a:gd name="T29" fmla="*/ 0 h 16124"/>
                  <a:gd name="T30" fmla="*/ 0 w 1909"/>
                  <a:gd name="T31" fmla="*/ 0 h 16124"/>
                  <a:gd name="T32" fmla="*/ 0 w 1909"/>
                  <a:gd name="T33" fmla="*/ 0 h 16124"/>
                  <a:gd name="T34" fmla="*/ 0 w 1909"/>
                  <a:gd name="T35" fmla="*/ 0 h 16124"/>
                  <a:gd name="T36" fmla="*/ 0 w 1909"/>
                  <a:gd name="T37" fmla="*/ 0 h 16124"/>
                  <a:gd name="T38" fmla="*/ 0 w 1909"/>
                  <a:gd name="T39" fmla="*/ 0 h 16124"/>
                  <a:gd name="T40" fmla="*/ 0 w 1909"/>
                  <a:gd name="T41" fmla="*/ 0 h 16124"/>
                  <a:gd name="T42" fmla="*/ 0 w 1909"/>
                  <a:gd name="T43" fmla="*/ 0 h 16124"/>
                  <a:gd name="T44" fmla="*/ 0 w 1909"/>
                  <a:gd name="T45" fmla="*/ 0 h 16124"/>
                  <a:gd name="T46" fmla="*/ 0 w 1909"/>
                  <a:gd name="T47" fmla="*/ 0 h 16124"/>
                  <a:gd name="T48" fmla="*/ 0 w 1909"/>
                  <a:gd name="T49" fmla="*/ 0 h 16124"/>
                  <a:gd name="T50" fmla="*/ 0 w 1909"/>
                  <a:gd name="T51" fmla="*/ 0 h 16124"/>
                  <a:gd name="T52" fmla="*/ 0 w 1909"/>
                  <a:gd name="T53" fmla="*/ 0 h 16124"/>
                  <a:gd name="T54" fmla="*/ 0 w 1909"/>
                  <a:gd name="T55" fmla="*/ 0 h 16124"/>
                  <a:gd name="T56" fmla="*/ 0 w 1909"/>
                  <a:gd name="T57" fmla="*/ 0 h 16124"/>
                  <a:gd name="T58" fmla="*/ 0 w 1909"/>
                  <a:gd name="T59" fmla="*/ 0 h 16124"/>
                  <a:gd name="T60" fmla="*/ 0 w 1909"/>
                  <a:gd name="T61" fmla="*/ 0 h 16124"/>
                  <a:gd name="T62" fmla="*/ 0 w 1909"/>
                  <a:gd name="T63" fmla="*/ 0 h 16124"/>
                  <a:gd name="T64" fmla="*/ 0 w 1909"/>
                  <a:gd name="T65" fmla="*/ 0 h 16124"/>
                  <a:gd name="T66" fmla="*/ 0 w 1909"/>
                  <a:gd name="T67" fmla="*/ 0 h 16124"/>
                  <a:gd name="T68" fmla="*/ 0 w 1909"/>
                  <a:gd name="T69" fmla="*/ 0 h 16124"/>
                  <a:gd name="T70" fmla="*/ 0 w 1909"/>
                  <a:gd name="T71" fmla="*/ 0 h 16124"/>
                  <a:gd name="T72" fmla="*/ 0 w 1909"/>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9"/>
                  <a:gd name="T112" fmla="*/ 0 h 16124"/>
                  <a:gd name="T113" fmla="*/ 1909 w 1909"/>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9" h="16124">
                    <a:moveTo>
                      <a:pt x="0" y="0"/>
                    </a:moveTo>
                    <a:lnTo>
                      <a:pt x="46" y="19"/>
                    </a:lnTo>
                    <a:lnTo>
                      <a:pt x="90" y="41"/>
                    </a:lnTo>
                    <a:lnTo>
                      <a:pt x="131" y="64"/>
                    </a:lnTo>
                    <a:lnTo>
                      <a:pt x="168" y="91"/>
                    </a:lnTo>
                    <a:lnTo>
                      <a:pt x="204" y="119"/>
                    </a:lnTo>
                    <a:lnTo>
                      <a:pt x="237" y="150"/>
                    </a:lnTo>
                    <a:lnTo>
                      <a:pt x="268" y="181"/>
                    </a:lnTo>
                    <a:lnTo>
                      <a:pt x="296" y="214"/>
                    </a:lnTo>
                    <a:lnTo>
                      <a:pt x="322" y="249"/>
                    </a:lnTo>
                    <a:lnTo>
                      <a:pt x="345" y="284"/>
                    </a:lnTo>
                    <a:lnTo>
                      <a:pt x="368" y="320"/>
                    </a:lnTo>
                    <a:lnTo>
                      <a:pt x="387" y="357"/>
                    </a:lnTo>
                    <a:lnTo>
                      <a:pt x="406" y="394"/>
                    </a:lnTo>
                    <a:lnTo>
                      <a:pt x="421" y="430"/>
                    </a:lnTo>
                    <a:lnTo>
                      <a:pt x="435" y="467"/>
                    </a:lnTo>
                    <a:lnTo>
                      <a:pt x="449" y="504"/>
                    </a:lnTo>
                    <a:lnTo>
                      <a:pt x="460" y="539"/>
                    </a:lnTo>
                    <a:lnTo>
                      <a:pt x="470" y="575"/>
                    </a:lnTo>
                    <a:lnTo>
                      <a:pt x="478" y="610"/>
                    </a:lnTo>
                    <a:lnTo>
                      <a:pt x="486" y="642"/>
                    </a:lnTo>
                    <a:lnTo>
                      <a:pt x="492" y="674"/>
                    </a:lnTo>
                    <a:lnTo>
                      <a:pt x="497" y="704"/>
                    </a:lnTo>
                    <a:lnTo>
                      <a:pt x="502" y="732"/>
                    </a:lnTo>
                    <a:lnTo>
                      <a:pt x="505" y="758"/>
                    </a:lnTo>
                    <a:lnTo>
                      <a:pt x="510" y="804"/>
                    </a:lnTo>
                    <a:lnTo>
                      <a:pt x="512" y="838"/>
                    </a:lnTo>
                    <a:lnTo>
                      <a:pt x="513" y="860"/>
                    </a:lnTo>
                    <a:lnTo>
                      <a:pt x="513" y="868"/>
                    </a:lnTo>
                    <a:lnTo>
                      <a:pt x="513" y="1006"/>
                    </a:lnTo>
                    <a:lnTo>
                      <a:pt x="513" y="1395"/>
                    </a:lnTo>
                    <a:lnTo>
                      <a:pt x="513" y="2005"/>
                    </a:lnTo>
                    <a:lnTo>
                      <a:pt x="513" y="2801"/>
                    </a:lnTo>
                    <a:lnTo>
                      <a:pt x="513" y="3748"/>
                    </a:lnTo>
                    <a:lnTo>
                      <a:pt x="513" y="4814"/>
                    </a:lnTo>
                    <a:lnTo>
                      <a:pt x="513" y="5965"/>
                    </a:lnTo>
                    <a:lnTo>
                      <a:pt x="513" y="7167"/>
                    </a:lnTo>
                    <a:lnTo>
                      <a:pt x="513" y="8387"/>
                    </a:lnTo>
                    <a:lnTo>
                      <a:pt x="513" y="9592"/>
                    </a:lnTo>
                    <a:lnTo>
                      <a:pt x="513" y="10747"/>
                    </a:lnTo>
                    <a:lnTo>
                      <a:pt x="513" y="11819"/>
                    </a:lnTo>
                    <a:lnTo>
                      <a:pt x="513" y="12773"/>
                    </a:lnTo>
                    <a:lnTo>
                      <a:pt x="513" y="13579"/>
                    </a:lnTo>
                    <a:lnTo>
                      <a:pt x="513" y="14201"/>
                    </a:lnTo>
                    <a:lnTo>
                      <a:pt x="513" y="14605"/>
                    </a:lnTo>
                    <a:lnTo>
                      <a:pt x="517" y="14743"/>
                    </a:lnTo>
                    <a:lnTo>
                      <a:pt x="528" y="14872"/>
                    </a:lnTo>
                    <a:lnTo>
                      <a:pt x="547" y="14994"/>
                    </a:lnTo>
                    <a:lnTo>
                      <a:pt x="572" y="15107"/>
                    </a:lnTo>
                    <a:lnTo>
                      <a:pt x="604" y="15212"/>
                    </a:lnTo>
                    <a:lnTo>
                      <a:pt x="642" y="15309"/>
                    </a:lnTo>
                    <a:lnTo>
                      <a:pt x="684" y="15400"/>
                    </a:lnTo>
                    <a:lnTo>
                      <a:pt x="731" y="15483"/>
                    </a:lnTo>
                    <a:lnTo>
                      <a:pt x="782" y="15560"/>
                    </a:lnTo>
                    <a:lnTo>
                      <a:pt x="836" y="15630"/>
                    </a:lnTo>
                    <a:lnTo>
                      <a:pt x="895" y="15695"/>
                    </a:lnTo>
                    <a:lnTo>
                      <a:pt x="955" y="15753"/>
                    </a:lnTo>
                    <a:lnTo>
                      <a:pt x="1016" y="15806"/>
                    </a:lnTo>
                    <a:lnTo>
                      <a:pt x="1081" y="15854"/>
                    </a:lnTo>
                    <a:lnTo>
                      <a:pt x="1145" y="15897"/>
                    </a:lnTo>
                    <a:lnTo>
                      <a:pt x="1211" y="15934"/>
                    </a:lnTo>
                    <a:lnTo>
                      <a:pt x="1276" y="15968"/>
                    </a:lnTo>
                    <a:lnTo>
                      <a:pt x="1340" y="15997"/>
                    </a:lnTo>
                    <a:lnTo>
                      <a:pt x="1405" y="16022"/>
                    </a:lnTo>
                    <a:lnTo>
                      <a:pt x="1467" y="16043"/>
                    </a:lnTo>
                    <a:lnTo>
                      <a:pt x="1527" y="16063"/>
                    </a:lnTo>
                    <a:lnTo>
                      <a:pt x="1585" y="16077"/>
                    </a:lnTo>
                    <a:lnTo>
                      <a:pt x="1639" y="16090"/>
                    </a:lnTo>
                    <a:lnTo>
                      <a:pt x="1690" y="16101"/>
                    </a:lnTo>
                    <a:lnTo>
                      <a:pt x="1737" y="16108"/>
                    </a:lnTo>
                    <a:lnTo>
                      <a:pt x="1779" y="16114"/>
                    </a:lnTo>
                    <a:lnTo>
                      <a:pt x="1817" y="16118"/>
                    </a:lnTo>
                    <a:lnTo>
                      <a:pt x="1849" y="16121"/>
                    </a:lnTo>
                    <a:lnTo>
                      <a:pt x="1893" y="16123"/>
                    </a:lnTo>
                    <a:lnTo>
                      <a:pt x="1909" y="16124"/>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sp>
            <p:nvSpPr>
              <p:cNvPr id="54297" name="Line 27"/>
              <p:cNvSpPr>
                <a:spLocks noChangeShapeType="1"/>
              </p:cNvSpPr>
              <p:nvPr/>
            </p:nvSpPr>
            <p:spPr bwMode="auto">
              <a:xfrm>
                <a:off x="1250" y="2603"/>
                <a:ext cx="950" cy="1"/>
              </a:xfrm>
              <a:prstGeom prst="line">
                <a:avLst/>
              </a:prstGeom>
              <a:noFill/>
              <a:ln w="31750">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4298" name="Freeform 28"/>
              <p:cNvSpPr>
                <a:spLocks/>
              </p:cNvSpPr>
              <p:nvPr/>
            </p:nvSpPr>
            <p:spPr bwMode="auto">
              <a:xfrm>
                <a:off x="2200" y="990"/>
                <a:ext cx="187" cy="1613"/>
              </a:xfrm>
              <a:custGeom>
                <a:avLst/>
                <a:gdLst>
                  <a:gd name="T0" fmla="*/ 0 w 1866"/>
                  <a:gd name="T1" fmla="*/ 0 h 16124"/>
                  <a:gd name="T2" fmla="*/ 0 w 1866"/>
                  <a:gd name="T3" fmla="*/ 0 h 16124"/>
                  <a:gd name="T4" fmla="*/ 0 w 1866"/>
                  <a:gd name="T5" fmla="*/ 0 h 16124"/>
                  <a:gd name="T6" fmla="*/ 0 w 1866"/>
                  <a:gd name="T7" fmla="*/ 0 h 16124"/>
                  <a:gd name="T8" fmla="*/ 0 w 1866"/>
                  <a:gd name="T9" fmla="*/ 0 h 16124"/>
                  <a:gd name="T10" fmla="*/ 0 w 1866"/>
                  <a:gd name="T11" fmla="*/ 0 h 16124"/>
                  <a:gd name="T12" fmla="*/ 0 w 1866"/>
                  <a:gd name="T13" fmla="*/ 0 h 16124"/>
                  <a:gd name="T14" fmla="*/ 0 w 1866"/>
                  <a:gd name="T15" fmla="*/ 0 h 16124"/>
                  <a:gd name="T16" fmla="*/ 0 w 1866"/>
                  <a:gd name="T17" fmla="*/ 0 h 16124"/>
                  <a:gd name="T18" fmla="*/ 0 w 1866"/>
                  <a:gd name="T19" fmla="*/ 0 h 16124"/>
                  <a:gd name="T20" fmla="*/ 0 w 1866"/>
                  <a:gd name="T21" fmla="*/ 0 h 16124"/>
                  <a:gd name="T22" fmla="*/ 0 w 1866"/>
                  <a:gd name="T23" fmla="*/ 0 h 16124"/>
                  <a:gd name="T24" fmla="*/ 0 w 1866"/>
                  <a:gd name="T25" fmla="*/ 0 h 16124"/>
                  <a:gd name="T26" fmla="*/ 0 w 1866"/>
                  <a:gd name="T27" fmla="*/ 0 h 16124"/>
                  <a:gd name="T28" fmla="*/ 0 w 1866"/>
                  <a:gd name="T29" fmla="*/ 0 h 16124"/>
                  <a:gd name="T30" fmla="*/ 0 w 1866"/>
                  <a:gd name="T31" fmla="*/ 0 h 16124"/>
                  <a:gd name="T32" fmla="*/ 0 w 1866"/>
                  <a:gd name="T33" fmla="*/ 0 h 16124"/>
                  <a:gd name="T34" fmla="*/ 0 w 1866"/>
                  <a:gd name="T35" fmla="*/ 0 h 16124"/>
                  <a:gd name="T36" fmla="*/ 0 w 1866"/>
                  <a:gd name="T37" fmla="*/ 0 h 16124"/>
                  <a:gd name="T38" fmla="*/ 0 w 1866"/>
                  <a:gd name="T39" fmla="*/ 0 h 16124"/>
                  <a:gd name="T40" fmla="*/ 0 w 1866"/>
                  <a:gd name="T41" fmla="*/ 0 h 16124"/>
                  <a:gd name="T42" fmla="*/ 0 w 1866"/>
                  <a:gd name="T43" fmla="*/ 0 h 16124"/>
                  <a:gd name="T44" fmla="*/ 0 w 1866"/>
                  <a:gd name="T45" fmla="*/ 0 h 16124"/>
                  <a:gd name="T46" fmla="*/ 0 w 1866"/>
                  <a:gd name="T47" fmla="*/ 0 h 16124"/>
                  <a:gd name="T48" fmla="*/ 0 w 1866"/>
                  <a:gd name="T49" fmla="*/ 0 h 16124"/>
                  <a:gd name="T50" fmla="*/ 0 w 1866"/>
                  <a:gd name="T51" fmla="*/ 0 h 16124"/>
                  <a:gd name="T52" fmla="*/ 0 w 1866"/>
                  <a:gd name="T53" fmla="*/ 0 h 16124"/>
                  <a:gd name="T54" fmla="*/ 0 w 1866"/>
                  <a:gd name="T55" fmla="*/ 0 h 16124"/>
                  <a:gd name="T56" fmla="*/ 0 w 1866"/>
                  <a:gd name="T57" fmla="*/ 0 h 16124"/>
                  <a:gd name="T58" fmla="*/ 0 w 1866"/>
                  <a:gd name="T59" fmla="*/ 0 h 16124"/>
                  <a:gd name="T60" fmla="*/ 0 w 1866"/>
                  <a:gd name="T61" fmla="*/ 0 h 16124"/>
                  <a:gd name="T62" fmla="*/ 0 w 1866"/>
                  <a:gd name="T63" fmla="*/ 0 h 16124"/>
                  <a:gd name="T64" fmla="*/ 0 w 1866"/>
                  <a:gd name="T65" fmla="*/ 0 h 16124"/>
                  <a:gd name="T66" fmla="*/ 0 w 1866"/>
                  <a:gd name="T67" fmla="*/ 0 h 16124"/>
                  <a:gd name="T68" fmla="*/ 0 w 1866"/>
                  <a:gd name="T69" fmla="*/ 0 h 16124"/>
                  <a:gd name="T70" fmla="*/ 0 w 1866"/>
                  <a:gd name="T71" fmla="*/ 0 h 16124"/>
                  <a:gd name="T72" fmla="*/ 0 w 1866"/>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6"/>
                  <a:gd name="T112" fmla="*/ 0 h 16124"/>
                  <a:gd name="T113" fmla="*/ 1866 w 1866"/>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6" h="16124">
                    <a:moveTo>
                      <a:pt x="0" y="16124"/>
                    </a:moveTo>
                    <a:lnTo>
                      <a:pt x="15" y="16123"/>
                    </a:lnTo>
                    <a:lnTo>
                      <a:pt x="58" y="16121"/>
                    </a:lnTo>
                    <a:lnTo>
                      <a:pt x="89" y="16119"/>
                    </a:lnTo>
                    <a:lnTo>
                      <a:pt x="126" y="16115"/>
                    </a:lnTo>
                    <a:lnTo>
                      <a:pt x="166" y="16109"/>
                    </a:lnTo>
                    <a:lnTo>
                      <a:pt x="212" y="16101"/>
                    </a:lnTo>
                    <a:lnTo>
                      <a:pt x="262" y="16091"/>
                    </a:lnTo>
                    <a:lnTo>
                      <a:pt x="315" y="16079"/>
                    </a:lnTo>
                    <a:lnTo>
                      <a:pt x="371" y="16064"/>
                    </a:lnTo>
                    <a:lnTo>
                      <a:pt x="429" y="16045"/>
                    </a:lnTo>
                    <a:lnTo>
                      <a:pt x="491" y="16024"/>
                    </a:lnTo>
                    <a:lnTo>
                      <a:pt x="553" y="15999"/>
                    </a:lnTo>
                    <a:lnTo>
                      <a:pt x="615" y="15970"/>
                    </a:lnTo>
                    <a:lnTo>
                      <a:pt x="680" y="15936"/>
                    </a:lnTo>
                    <a:lnTo>
                      <a:pt x="743" y="15899"/>
                    </a:lnTo>
                    <a:lnTo>
                      <a:pt x="806" y="15856"/>
                    </a:lnTo>
                    <a:lnTo>
                      <a:pt x="868" y="15809"/>
                    </a:lnTo>
                    <a:lnTo>
                      <a:pt x="929" y="15756"/>
                    </a:lnTo>
                    <a:lnTo>
                      <a:pt x="988" y="15698"/>
                    </a:lnTo>
                    <a:lnTo>
                      <a:pt x="1044" y="15633"/>
                    </a:lnTo>
                    <a:lnTo>
                      <a:pt x="1097" y="15563"/>
                    </a:lnTo>
                    <a:lnTo>
                      <a:pt x="1146" y="15486"/>
                    </a:lnTo>
                    <a:lnTo>
                      <a:pt x="1192" y="15402"/>
                    </a:lnTo>
                    <a:lnTo>
                      <a:pt x="1233" y="15312"/>
                    </a:lnTo>
                    <a:lnTo>
                      <a:pt x="1270" y="15214"/>
                    </a:lnTo>
                    <a:lnTo>
                      <a:pt x="1301" y="15108"/>
                    </a:lnTo>
                    <a:lnTo>
                      <a:pt x="1325" y="14995"/>
                    </a:lnTo>
                    <a:lnTo>
                      <a:pt x="1343" y="14874"/>
                    </a:lnTo>
                    <a:lnTo>
                      <a:pt x="1355" y="14744"/>
                    </a:lnTo>
                    <a:lnTo>
                      <a:pt x="1359" y="14605"/>
                    </a:lnTo>
                    <a:lnTo>
                      <a:pt x="1359" y="14200"/>
                    </a:lnTo>
                    <a:lnTo>
                      <a:pt x="1359" y="13577"/>
                    </a:lnTo>
                    <a:lnTo>
                      <a:pt x="1359" y="12771"/>
                    </a:lnTo>
                    <a:lnTo>
                      <a:pt x="1359" y="11816"/>
                    </a:lnTo>
                    <a:lnTo>
                      <a:pt x="1359" y="10744"/>
                    </a:lnTo>
                    <a:lnTo>
                      <a:pt x="1359" y="9589"/>
                    </a:lnTo>
                    <a:lnTo>
                      <a:pt x="1359" y="8384"/>
                    </a:lnTo>
                    <a:lnTo>
                      <a:pt x="1359" y="7164"/>
                    </a:lnTo>
                    <a:lnTo>
                      <a:pt x="1359" y="5963"/>
                    </a:lnTo>
                    <a:lnTo>
                      <a:pt x="1359" y="4812"/>
                    </a:lnTo>
                    <a:lnTo>
                      <a:pt x="1359" y="3747"/>
                    </a:lnTo>
                    <a:lnTo>
                      <a:pt x="1359" y="2800"/>
                    </a:lnTo>
                    <a:lnTo>
                      <a:pt x="1359" y="2005"/>
                    </a:lnTo>
                    <a:lnTo>
                      <a:pt x="1359" y="1395"/>
                    </a:lnTo>
                    <a:lnTo>
                      <a:pt x="1359" y="1005"/>
                    </a:lnTo>
                    <a:lnTo>
                      <a:pt x="1359" y="868"/>
                    </a:lnTo>
                    <a:lnTo>
                      <a:pt x="1359" y="861"/>
                    </a:lnTo>
                    <a:lnTo>
                      <a:pt x="1360" y="840"/>
                    </a:lnTo>
                    <a:lnTo>
                      <a:pt x="1362" y="809"/>
                    </a:lnTo>
                    <a:lnTo>
                      <a:pt x="1367" y="766"/>
                    </a:lnTo>
                    <a:lnTo>
                      <a:pt x="1370" y="741"/>
                    </a:lnTo>
                    <a:lnTo>
                      <a:pt x="1374" y="715"/>
                    </a:lnTo>
                    <a:lnTo>
                      <a:pt x="1379" y="686"/>
                    </a:lnTo>
                    <a:lnTo>
                      <a:pt x="1385" y="657"/>
                    </a:lnTo>
                    <a:lnTo>
                      <a:pt x="1393" y="625"/>
                    </a:lnTo>
                    <a:lnTo>
                      <a:pt x="1402" y="592"/>
                    </a:lnTo>
                    <a:lnTo>
                      <a:pt x="1411" y="559"/>
                    </a:lnTo>
                    <a:lnTo>
                      <a:pt x="1422" y="524"/>
                    </a:lnTo>
                    <a:lnTo>
                      <a:pt x="1434" y="489"/>
                    </a:lnTo>
                    <a:lnTo>
                      <a:pt x="1449" y="453"/>
                    </a:lnTo>
                    <a:lnTo>
                      <a:pt x="1465" y="417"/>
                    </a:lnTo>
                    <a:lnTo>
                      <a:pt x="1483" y="380"/>
                    </a:lnTo>
                    <a:lnTo>
                      <a:pt x="1502" y="345"/>
                    </a:lnTo>
                    <a:lnTo>
                      <a:pt x="1523" y="308"/>
                    </a:lnTo>
                    <a:lnTo>
                      <a:pt x="1547" y="272"/>
                    </a:lnTo>
                    <a:lnTo>
                      <a:pt x="1573" y="238"/>
                    </a:lnTo>
                    <a:lnTo>
                      <a:pt x="1601" y="203"/>
                    </a:lnTo>
                    <a:lnTo>
                      <a:pt x="1631" y="169"/>
                    </a:lnTo>
                    <a:lnTo>
                      <a:pt x="1664" y="138"/>
                    </a:lnTo>
                    <a:lnTo>
                      <a:pt x="1699" y="106"/>
                    </a:lnTo>
                    <a:lnTo>
                      <a:pt x="1736" y="77"/>
                    </a:lnTo>
                    <a:lnTo>
                      <a:pt x="1777" y="50"/>
                    </a:lnTo>
                    <a:lnTo>
                      <a:pt x="1820" y="23"/>
                    </a:lnTo>
                    <a:lnTo>
                      <a:pt x="1866" y="0"/>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grpSp>
        <p:sp>
          <p:nvSpPr>
            <p:cNvPr id="54285" name="Line 29"/>
            <p:cNvSpPr>
              <a:spLocks noChangeShapeType="1"/>
            </p:cNvSpPr>
            <p:nvPr/>
          </p:nvSpPr>
          <p:spPr bwMode="auto">
            <a:xfrm>
              <a:off x="-445" y="2753"/>
              <a:ext cx="10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4286" name="Text Box 30"/>
            <p:cNvSpPr txBox="1">
              <a:spLocks noChangeArrowheads="1"/>
            </p:cNvSpPr>
            <p:nvPr/>
          </p:nvSpPr>
          <p:spPr bwMode="auto">
            <a:xfrm>
              <a:off x="-483" y="3675"/>
              <a:ext cx="122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en-US" altLang="zh-TW" sz="2400">
                  <a:latin typeface="Times New Roman" pitchFamily="18" charset="0"/>
                </a:rPr>
                <a:t>Pb(NO</a:t>
              </a:r>
              <a:r>
                <a:rPr lang="en-US" altLang="zh-TW" sz="2400" baseline="-25000">
                  <a:latin typeface="Times New Roman" pitchFamily="18" charset="0"/>
                </a:rPr>
                <a:t>3</a:t>
              </a:r>
              <a:r>
                <a:rPr lang="en-US" altLang="zh-TW" sz="2400">
                  <a:latin typeface="Times New Roman" pitchFamily="18" charset="0"/>
                </a:rPr>
                <a:t>)</a:t>
              </a:r>
              <a:r>
                <a:rPr lang="en-US" altLang="zh-TW" sz="2400" baseline="-25000">
                  <a:latin typeface="Times New Roman" pitchFamily="18" charset="0"/>
                </a:rPr>
                <a:t>2</a:t>
              </a:r>
              <a:r>
                <a:rPr lang="en-US" altLang="zh-TW" sz="2400">
                  <a:latin typeface="Times New Roman" pitchFamily="18" charset="0"/>
                </a:rPr>
                <a:t>(aq)</a:t>
              </a:r>
            </a:p>
          </p:txBody>
        </p:sp>
        <p:sp>
          <p:nvSpPr>
            <p:cNvPr id="54287" name="AutoShape 31"/>
            <p:cNvSpPr>
              <a:spLocks noChangeAspect="1" noChangeArrowheads="1" noTextEdit="1"/>
            </p:cNvSpPr>
            <p:nvPr/>
          </p:nvSpPr>
          <p:spPr bwMode="auto">
            <a:xfrm rot="-6720937">
              <a:off x="72" y="939"/>
              <a:ext cx="1187" cy="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HK" altLang="en-US"/>
            </a:p>
          </p:txBody>
        </p:sp>
        <p:sp>
          <p:nvSpPr>
            <p:cNvPr id="54288" name="Freeform 32"/>
            <p:cNvSpPr>
              <a:spLocks/>
            </p:cNvSpPr>
            <p:nvPr/>
          </p:nvSpPr>
          <p:spPr bwMode="auto">
            <a:xfrm rot="-6720937">
              <a:off x="769" y="1416"/>
              <a:ext cx="169" cy="1210"/>
            </a:xfrm>
            <a:custGeom>
              <a:avLst/>
              <a:gdLst>
                <a:gd name="T0" fmla="*/ 0 w 1909"/>
                <a:gd name="T1" fmla="*/ 0 h 16124"/>
                <a:gd name="T2" fmla="*/ 0 w 1909"/>
                <a:gd name="T3" fmla="*/ 0 h 16124"/>
                <a:gd name="T4" fmla="*/ 0 w 1909"/>
                <a:gd name="T5" fmla="*/ 0 h 16124"/>
                <a:gd name="T6" fmla="*/ 0 w 1909"/>
                <a:gd name="T7" fmla="*/ 0 h 16124"/>
                <a:gd name="T8" fmla="*/ 0 w 1909"/>
                <a:gd name="T9" fmla="*/ 0 h 16124"/>
                <a:gd name="T10" fmla="*/ 0 w 1909"/>
                <a:gd name="T11" fmla="*/ 0 h 16124"/>
                <a:gd name="T12" fmla="*/ 0 w 1909"/>
                <a:gd name="T13" fmla="*/ 0 h 16124"/>
                <a:gd name="T14" fmla="*/ 0 w 1909"/>
                <a:gd name="T15" fmla="*/ 0 h 16124"/>
                <a:gd name="T16" fmla="*/ 0 w 1909"/>
                <a:gd name="T17" fmla="*/ 0 h 16124"/>
                <a:gd name="T18" fmla="*/ 0 w 1909"/>
                <a:gd name="T19" fmla="*/ 0 h 16124"/>
                <a:gd name="T20" fmla="*/ 0 w 1909"/>
                <a:gd name="T21" fmla="*/ 0 h 16124"/>
                <a:gd name="T22" fmla="*/ 0 w 1909"/>
                <a:gd name="T23" fmla="*/ 0 h 16124"/>
                <a:gd name="T24" fmla="*/ 0 w 1909"/>
                <a:gd name="T25" fmla="*/ 0 h 16124"/>
                <a:gd name="T26" fmla="*/ 0 w 1909"/>
                <a:gd name="T27" fmla="*/ 0 h 16124"/>
                <a:gd name="T28" fmla="*/ 0 w 1909"/>
                <a:gd name="T29" fmla="*/ 0 h 16124"/>
                <a:gd name="T30" fmla="*/ 0 w 1909"/>
                <a:gd name="T31" fmla="*/ 0 h 16124"/>
                <a:gd name="T32" fmla="*/ 0 w 1909"/>
                <a:gd name="T33" fmla="*/ 0 h 16124"/>
                <a:gd name="T34" fmla="*/ 0 w 1909"/>
                <a:gd name="T35" fmla="*/ 0 h 16124"/>
                <a:gd name="T36" fmla="*/ 0 w 1909"/>
                <a:gd name="T37" fmla="*/ 0 h 16124"/>
                <a:gd name="T38" fmla="*/ 0 w 1909"/>
                <a:gd name="T39" fmla="*/ 0 h 16124"/>
                <a:gd name="T40" fmla="*/ 0 w 1909"/>
                <a:gd name="T41" fmla="*/ 0 h 16124"/>
                <a:gd name="T42" fmla="*/ 0 w 1909"/>
                <a:gd name="T43" fmla="*/ 0 h 16124"/>
                <a:gd name="T44" fmla="*/ 0 w 1909"/>
                <a:gd name="T45" fmla="*/ 0 h 16124"/>
                <a:gd name="T46" fmla="*/ 0 w 1909"/>
                <a:gd name="T47" fmla="*/ 0 h 16124"/>
                <a:gd name="T48" fmla="*/ 0 w 1909"/>
                <a:gd name="T49" fmla="*/ 0 h 16124"/>
                <a:gd name="T50" fmla="*/ 0 w 1909"/>
                <a:gd name="T51" fmla="*/ 0 h 16124"/>
                <a:gd name="T52" fmla="*/ 0 w 1909"/>
                <a:gd name="T53" fmla="*/ 0 h 16124"/>
                <a:gd name="T54" fmla="*/ 0 w 1909"/>
                <a:gd name="T55" fmla="*/ 0 h 16124"/>
                <a:gd name="T56" fmla="*/ 0 w 1909"/>
                <a:gd name="T57" fmla="*/ 0 h 16124"/>
                <a:gd name="T58" fmla="*/ 0 w 1909"/>
                <a:gd name="T59" fmla="*/ 0 h 16124"/>
                <a:gd name="T60" fmla="*/ 0 w 1909"/>
                <a:gd name="T61" fmla="*/ 0 h 16124"/>
                <a:gd name="T62" fmla="*/ 0 w 1909"/>
                <a:gd name="T63" fmla="*/ 0 h 16124"/>
                <a:gd name="T64" fmla="*/ 0 w 1909"/>
                <a:gd name="T65" fmla="*/ 0 h 16124"/>
                <a:gd name="T66" fmla="*/ 0 w 1909"/>
                <a:gd name="T67" fmla="*/ 0 h 16124"/>
                <a:gd name="T68" fmla="*/ 0 w 1909"/>
                <a:gd name="T69" fmla="*/ 0 h 16124"/>
                <a:gd name="T70" fmla="*/ 0 w 1909"/>
                <a:gd name="T71" fmla="*/ 0 h 16124"/>
                <a:gd name="T72" fmla="*/ 0 w 1909"/>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9"/>
                <a:gd name="T112" fmla="*/ 0 h 16124"/>
                <a:gd name="T113" fmla="*/ 1909 w 1909"/>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9" h="16124">
                  <a:moveTo>
                    <a:pt x="0" y="0"/>
                  </a:moveTo>
                  <a:lnTo>
                    <a:pt x="46" y="19"/>
                  </a:lnTo>
                  <a:lnTo>
                    <a:pt x="90" y="41"/>
                  </a:lnTo>
                  <a:lnTo>
                    <a:pt x="131" y="64"/>
                  </a:lnTo>
                  <a:lnTo>
                    <a:pt x="168" y="91"/>
                  </a:lnTo>
                  <a:lnTo>
                    <a:pt x="204" y="119"/>
                  </a:lnTo>
                  <a:lnTo>
                    <a:pt x="237" y="150"/>
                  </a:lnTo>
                  <a:lnTo>
                    <a:pt x="268" y="181"/>
                  </a:lnTo>
                  <a:lnTo>
                    <a:pt x="296" y="214"/>
                  </a:lnTo>
                  <a:lnTo>
                    <a:pt x="322" y="249"/>
                  </a:lnTo>
                  <a:lnTo>
                    <a:pt x="345" y="284"/>
                  </a:lnTo>
                  <a:lnTo>
                    <a:pt x="368" y="320"/>
                  </a:lnTo>
                  <a:lnTo>
                    <a:pt x="387" y="357"/>
                  </a:lnTo>
                  <a:lnTo>
                    <a:pt x="406" y="394"/>
                  </a:lnTo>
                  <a:lnTo>
                    <a:pt x="421" y="430"/>
                  </a:lnTo>
                  <a:lnTo>
                    <a:pt x="435" y="467"/>
                  </a:lnTo>
                  <a:lnTo>
                    <a:pt x="449" y="504"/>
                  </a:lnTo>
                  <a:lnTo>
                    <a:pt x="460" y="539"/>
                  </a:lnTo>
                  <a:lnTo>
                    <a:pt x="470" y="575"/>
                  </a:lnTo>
                  <a:lnTo>
                    <a:pt x="478" y="610"/>
                  </a:lnTo>
                  <a:lnTo>
                    <a:pt x="486" y="642"/>
                  </a:lnTo>
                  <a:lnTo>
                    <a:pt x="492" y="674"/>
                  </a:lnTo>
                  <a:lnTo>
                    <a:pt x="497" y="704"/>
                  </a:lnTo>
                  <a:lnTo>
                    <a:pt x="502" y="732"/>
                  </a:lnTo>
                  <a:lnTo>
                    <a:pt x="505" y="758"/>
                  </a:lnTo>
                  <a:lnTo>
                    <a:pt x="510" y="804"/>
                  </a:lnTo>
                  <a:lnTo>
                    <a:pt x="512" y="838"/>
                  </a:lnTo>
                  <a:lnTo>
                    <a:pt x="513" y="860"/>
                  </a:lnTo>
                  <a:lnTo>
                    <a:pt x="513" y="868"/>
                  </a:lnTo>
                  <a:lnTo>
                    <a:pt x="513" y="1006"/>
                  </a:lnTo>
                  <a:lnTo>
                    <a:pt x="513" y="1395"/>
                  </a:lnTo>
                  <a:lnTo>
                    <a:pt x="513" y="2005"/>
                  </a:lnTo>
                  <a:lnTo>
                    <a:pt x="513" y="2801"/>
                  </a:lnTo>
                  <a:lnTo>
                    <a:pt x="513" y="3748"/>
                  </a:lnTo>
                  <a:lnTo>
                    <a:pt x="513" y="4814"/>
                  </a:lnTo>
                  <a:lnTo>
                    <a:pt x="513" y="5965"/>
                  </a:lnTo>
                  <a:lnTo>
                    <a:pt x="513" y="7167"/>
                  </a:lnTo>
                  <a:lnTo>
                    <a:pt x="513" y="8387"/>
                  </a:lnTo>
                  <a:lnTo>
                    <a:pt x="513" y="9592"/>
                  </a:lnTo>
                  <a:lnTo>
                    <a:pt x="513" y="10747"/>
                  </a:lnTo>
                  <a:lnTo>
                    <a:pt x="513" y="11819"/>
                  </a:lnTo>
                  <a:lnTo>
                    <a:pt x="513" y="12773"/>
                  </a:lnTo>
                  <a:lnTo>
                    <a:pt x="513" y="13579"/>
                  </a:lnTo>
                  <a:lnTo>
                    <a:pt x="513" y="14201"/>
                  </a:lnTo>
                  <a:lnTo>
                    <a:pt x="513" y="14605"/>
                  </a:lnTo>
                  <a:lnTo>
                    <a:pt x="517" y="14743"/>
                  </a:lnTo>
                  <a:lnTo>
                    <a:pt x="528" y="14872"/>
                  </a:lnTo>
                  <a:lnTo>
                    <a:pt x="547" y="14994"/>
                  </a:lnTo>
                  <a:lnTo>
                    <a:pt x="572" y="15107"/>
                  </a:lnTo>
                  <a:lnTo>
                    <a:pt x="604" y="15212"/>
                  </a:lnTo>
                  <a:lnTo>
                    <a:pt x="642" y="15309"/>
                  </a:lnTo>
                  <a:lnTo>
                    <a:pt x="684" y="15400"/>
                  </a:lnTo>
                  <a:lnTo>
                    <a:pt x="731" y="15483"/>
                  </a:lnTo>
                  <a:lnTo>
                    <a:pt x="782" y="15560"/>
                  </a:lnTo>
                  <a:lnTo>
                    <a:pt x="836" y="15630"/>
                  </a:lnTo>
                  <a:lnTo>
                    <a:pt x="895" y="15695"/>
                  </a:lnTo>
                  <a:lnTo>
                    <a:pt x="955" y="15753"/>
                  </a:lnTo>
                  <a:lnTo>
                    <a:pt x="1016" y="15806"/>
                  </a:lnTo>
                  <a:lnTo>
                    <a:pt x="1081" y="15854"/>
                  </a:lnTo>
                  <a:lnTo>
                    <a:pt x="1145" y="15897"/>
                  </a:lnTo>
                  <a:lnTo>
                    <a:pt x="1211" y="15934"/>
                  </a:lnTo>
                  <a:lnTo>
                    <a:pt x="1276" y="15968"/>
                  </a:lnTo>
                  <a:lnTo>
                    <a:pt x="1340" y="15997"/>
                  </a:lnTo>
                  <a:lnTo>
                    <a:pt x="1405" y="16022"/>
                  </a:lnTo>
                  <a:lnTo>
                    <a:pt x="1467" y="16043"/>
                  </a:lnTo>
                  <a:lnTo>
                    <a:pt x="1527" y="16063"/>
                  </a:lnTo>
                  <a:lnTo>
                    <a:pt x="1585" y="16077"/>
                  </a:lnTo>
                  <a:lnTo>
                    <a:pt x="1639" y="16090"/>
                  </a:lnTo>
                  <a:lnTo>
                    <a:pt x="1690" y="16101"/>
                  </a:lnTo>
                  <a:lnTo>
                    <a:pt x="1737" y="16108"/>
                  </a:lnTo>
                  <a:lnTo>
                    <a:pt x="1779" y="16114"/>
                  </a:lnTo>
                  <a:lnTo>
                    <a:pt x="1817" y="16118"/>
                  </a:lnTo>
                  <a:lnTo>
                    <a:pt x="1849" y="16121"/>
                  </a:lnTo>
                  <a:lnTo>
                    <a:pt x="1893" y="16123"/>
                  </a:lnTo>
                  <a:lnTo>
                    <a:pt x="1909" y="16124"/>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sp>
          <p:nvSpPr>
            <p:cNvPr id="54289" name="Line 33"/>
            <p:cNvSpPr>
              <a:spLocks noChangeShapeType="1"/>
            </p:cNvSpPr>
            <p:nvPr/>
          </p:nvSpPr>
          <p:spPr bwMode="auto">
            <a:xfrm rot="-6720937">
              <a:off x="803" y="1323"/>
              <a:ext cx="845" cy="1"/>
            </a:xfrm>
            <a:prstGeom prst="line">
              <a:avLst/>
            </a:prstGeom>
            <a:noFill/>
            <a:ln w="31750">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4290" name="Freeform 34"/>
            <p:cNvSpPr>
              <a:spLocks/>
            </p:cNvSpPr>
            <p:nvPr/>
          </p:nvSpPr>
          <p:spPr bwMode="auto">
            <a:xfrm rot="-6720937">
              <a:off x="392" y="478"/>
              <a:ext cx="166" cy="1210"/>
            </a:xfrm>
            <a:custGeom>
              <a:avLst/>
              <a:gdLst>
                <a:gd name="T0" fmla="*/ 0 w 1866"/>
                <a:gd name="T1" fmla="*/ 0 h 16124"/>
                <a:gd name="T2" fmla="*/ 0 w 1866"/>
                <a:gd name="T3" fmla="*/ 0 h 16124"/>
                <a:gd name="T4" fmla="*/ 0 w 1866"/>
                <a:gd name="T5" fmla="*/ 0 h 16124"/>
                <a:gd name="T6" fmla="*/ 0 w 1866"/>
                <a:gd name="T7" fmla="*/ 0 h 16124"/>
                <a:gd name="T8" fmla="*/ 0 w 1866"/>
                <a:gd name="T9" fmla="*/ 0 h 16124"/>
                <a:gd name="T10" fmla="*/ 0 w 1866"/>
                <a:gd name="T11" fmla="*/ 0 h 16124"/>
                <a:gd name="T12" fmla="*/ 0 w 1866"/>
                <a:gd name="T13" fmla="*/ 0 h 16124"/>
                <a:gd name="T14" fmla="*/ 0 w 1866"/>
                <a:gd name="T15" fmla="*/ 0 h 16124"/>
                <a:gd name="T16" fmla="*/ 0 w 1866"/>
                <a:gd name="T17" fmla="*/ 0 h 16124"/>
                <a:gd name="T18" fmla="*/ 0 w 1866"/>
                <a:gd name="T19" fmla="*/ 0 h 16124"/>
                <a:gd name="T20" fmla="*/ 0 w 1866"/>
                <a:gd name="T21" fmla="*/ 0 h 16124"/>
                <a:gd name="T22" fmla="*/ 0 w 1866"/>
                <a:gd name="T23" fmla="*/ 0 h 16124"/>
                <a:gd name="T24" fmla="*/ 0 w 1866"/>
                <a:gd name="T25" fmla="*/ 0 h 16124"/>
                <a:gd name="T26" fmla="*/ 0 w 1866"/>
                <a:gd name="T27" fmla="*/ 0 h 16124"/>
                <a:gd name="T28" fmla="*/ 0 w 1866"/>
                <a:gd name="T29" fmla="*/ 0 h 16124"/>
                <a:gd name="T30" fmla="*/ 0 w 1866"/>
                <a:gd name="T31" fmla="*/ 0 h 16124"/>
                <a:gd name="T32" fmla="*/ 0 w 1866"/>
                <a:gd name="T33" fmla="*/ 0 h 16124"/>
                <a:gd name="T34" fmla="*/ 0 w 1866"/>
                <a:gd name="T35" fmla="*/ 0 h 16124"/>
                <a:gd name="T36" fmla="*/ 0 w 1866"/>
                <a:gd name="T37" fmla="*/ 0 h 16124"/>
                <a:gd name="T38" fmla="*/ 0 w 1866"/>
                <a:gd name="T39" fmla="*/ 0 h 16124"/>
                <a:gd name="T40" fmla="*/ 0 w 1866"/>
                <a:gd name="T41" fmla="*/ 0 h 16124"/>
                <a:gd name="T42" fmla="*/ 0 w 1866"/>
                <a:gd name="T43" fmla="*/ 0 h 16124"/>
                <a:gd name="T44" fmla="*/ 0 w 1866"/>
                <a:gd name="T45" fmla="*/ 0 h 16124"/>
                <a:gd name="T46" fmla="*/ 0 w 1866"/>
                <a:gd name="T47" fmla="*/ 0 h 16124"/>
                <a:gd name="T48" fmla="*/ 0 w 1866"/>
                <a:gd name="T49" fmla="*/ 0 h 16124"/>
                <a:gd name="T50" fmla="*/ 0 w 1866"/>
                <a:gd name="T51" fmla="*/ 0 h 16124"/>
                <a:gd name="T52" fmla="*/ 0 w 1866"/>
                <a:gd name="T53" fmla="*/ 0 h 16124"/>
                <a:gd name="T54" fmla="*/ 0 w 1866"/>
                <a:gd name="T55" fmla="*/ 0 h 16124"/>
                <a:gd name="T56" fmla="*/ 0 w 1866"/>
                <a:gd name="T57" fmla="*/ 0 h 16124"/>
                <a:gd name="T58" fmla="*/ 0 w 1866"/>
                <a:gd name="T59" fmla="*/ 0 h 16124"/>
                <a:gd name="T60" fmla="*/ 0 w 1866"/>
                <a:gd name="T61" fmla="*/ 0 h 16124"/>
                <a:gd name="T62" fmla="*/ 0 w 1866"/>
                <a:gd name="T63" fmla="*/ 0 h 16124"/>
                <a:gd name="T64" fmla="*/ 0 w 1866"/>
                <a:gd name="T65" fmla="*/ 0 h 16124"/>
                <a:gd name="T66" fmla="*/ 0 w 1866"/>
                <a:gd name="T67" fmla="*/ 0 h 16124"/>
                <a:gd name="T68" fmla="*/ 0 w 1866"/>
                <a:gd name="T69" fmla="*/ 0 h 16124"/>
                <a:gd name="T70" fmla="*/ 0 w 1866"/>
                <a:gd name="T71" fmla="*/ 0 h 16124"/>
                <a:gd name="T72" fmla="*/ 0 w 1866"/>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6"/>
                <a:gd name="T112" fmla="*/ 0 h 16124"/>
                <a:gd name="T113" fmla="*/ 1866 w 1866"/>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6" h="16124">
                  <a:moveTo>
                    <a:pt x="0" y="16124"/>
                  </a:moveTo>
                  <a:lnTo>
                    <a:pt x="15" y="16123"/>
                  </a:lnTo>
                  <a:lnTo>
                    <a:pt x="58" y="16121"/>
                  </a:lnTo>
                  <a:lnTo>
                    <a:pt x="89" y="16119"/>
                  </a:lnTo>
                  <a:lnTo>
                    <a:pt x="126" y="16115"/>
                  </a:lnTo>
                  <a:lnTo>
                    <a:pt x="166" y="16109"/>
                  </a:lnTo>
                  <a:lnTo>
                    <a:pt x="212" y="16101"/>
                  </a:lnTo>
                  <a:lnTo>
                    <a:pt x="262" y="16091"/>
                  </a:lnTo>
                  <a:lnTo>
                    <a:pt x="315" y="16079"/>
                  </a:lnTo>
                  <a:lnTo>
                    <a:pt x="371" y="16064"/>
                  </a:lnTo>
                  <a:lnTo>
                    <a:pt x="429" y="16045"/>
                  </a:lnTo>
                  <a:lnTo>
                    <a:pt x="491" y="16024"/>
                  </a:lnTo>
                  <a:lnTo>
                    <a:pt x="553" y="15999"/>
                  </a:lnTo>
                  <a:lnTo>
                    <a:pt x="615" y="15970"/>
                  </a:lnTo>
                  <a:lnTo>
                    <a:pt x="680" y="15936"/>
                  </a:lnTo>
                  <a:lnTo>
                    <a:pt x="743" y="15899"/>
                  </a:lnTo>
                  <a:lnTo>
                    <a:pt x="806" y="15856"/>
                  </a:lnTo>
                  <a:lnTo>
                    <a:pt x="868" y="15809"/>
                  </a:lnTo>
                  <a:lnTo>
                    <a:pt x="929" y="15756"/>
                  </a:lnTo>
                  <a:lnTo>
                    <a:pt x="988" y="15698"/>
                  </a:lnTo>
                  <a:lnTo>
                    <a:pt x="1044" y="15633"/>
                  </a:lnTo>
                  <a:lnTo>
                    <a:pt x="1097" y="15563"/>
                  </a:lnTo>
                  <a:lnTo>
                    <a:pt x="1146" y="15486"/>
                  </a:lnTo>
                  <a:lnTo>
                    <a:pt x="1192" y="15402"/>
                  </a:lnTo>
                  <a:lnTo>
                    <a:pt x="1233" y="15312"/>
                  </a:lnTo>
                  <a:lnTo>
                    <a:pt x="1270" y="15214"/>
                  </a:lnTo>
                  <a:lnTo>
                    <a:pt x="1301" y="15108"/>
                  </a:lnTo>
                  <a:lnTo>
                    <a:pt x="1325" y="14995"/>
                  </a:lnTo>
                  <a:lnTo>
                    <a:pt x="1343" y="14874"/>
                  </a:lnTo>
                  <a:lnTo>
                    <a:pt x="1355" y="14744"/>
                  </a:lnTo>
                  <a:lnTo>
                    <a:pt x="1359" y="14605"/>
                  </a:lnTo>
                  <a:lnTo>
                    <a:pt x="1359" y="14200"/>
                  </a:lnTo>
                  <a:lnTo>
                    <a:pt x="1359" y="13577"/>
                  </a:lnTo>
                  <a:lnTo>
                    <a:pt x="1359" y="12771"/>
                  </a:lnTo>
                  <a:lnTo>
                    <a:pt x="1359" y="11816"/>
                  </a:lnTo>
                  <a:lnTo>
                    <a:pt x="1359" y="10744"/>
                  </a:lnTo>
                  <a:lnTo>
                    <a:pt x="1359" y="9589"/>
                  </a:lnTo>
                  <a:lnTo>
                    <a:pt x="1359" y="8384"/>
                  </a:lnTo>
                  <a:lnTo>
                    <a:pt x="1359" y="7164"/>
                  </a:lnTo>
                  <a:lnTo>
                    <a:pt x="1359" y="5963"/>
                  </a:lnTo>
                  <a:lnTo>
                    <a:pt x="1359" y="4812"/>
                  </a:lnTo>
                  <a:lnTo>
                    <a:pt x="1359" y="3747"/>
                  </a:lnTo>
                  <a:lnTo>
                    <a:pt x="1359" y="2800"/>
                  </a:lnTo>
                  <a:lnTo>
                    <a:pt x="1359" y="2005"/>
                  </a:lnTo>
                  <a:lnTo>
                    <a:pt x="1359" y="1395"/>
                  </a:lnTo>
                  <a:lnTo>
                    <a:pt x="1359" y="1005"/>
                  </a:lnTo>
                  <a:lnTo>
                    <a:pt x="1359" y="868"/>
                  </a:lnTo>
                  <a:lnTo>
                    <a:pt x="1359" y="861"/>
                  </a:lnTo>
                  <a:lnTo>
                    <a:pt x="1360" y="840"/>
                  </a:lnTo>
                  <a:lnTo>
                    <a:pt x="1362" y="809"/>
                  </a:lnTo>
                  <a:lnTo>
                    <a:pt x="1367" y="766"/>
                  </a:lnTo>
                  <a:lnTo>
                    <a:pt x="1370" y="741"/>
                  </a:lnTo>
                  <a:lnTo>
                    <a:pt x="1374" y="715"/>
                  </a:lnTo>
                  <a:lnTo>
                    <a:pt x="1379" y="686"/>
                  </a:lnTo>
                  <a:lnTo>
                    <a:pt x="1385" y="657"/>
                  </a:lnTo>
                  <a:lnTo>
                    <a:pt x="1393" y="625"/>
                  </a:lnTo>
                  <a:lnTo>
                    <a:pt x="1402" y="592"/>
                  </a:lnTo>
                  <a:lnTo>
                    <a:pt x="1411" y="559"/>
                  </a:lnTo>
                  <a:lnTo>
                    <a:pt x="1422" y="524"/>
                  </a:lnTo>
                  <a:lnTo>
                    <a:pt x="1434" y="489"/>
                  </a:lnTo>
                  <a:lnTo>
                    <a:pt x="1449" y="453"/>
                  </a:lnTo>
                  <a:lnTo>
                    <a:pt x="1465" y="417"/>
                  </a:lnTo>
                  <a:lnTo>
                    <a:pt x="1483" y="380"/>
                  </a:lnTo>
                  <a:lnTo>
                    <a:pt x="1502" y="345"/>
                  </a:lnTo>
                  <a:lnTo>
                    <a:pt x="1523" y="308"/>
                  </a:lnTo>
                  <a:lnTo>
                    <a:pt x="1547" y="272"/>
                  </a:lnTo>
                  <a:lnTo>
                    <a:pt x="1573" y="238"/>
                  </a:lnTo>
                  <a:lnTo>
                    <a:pt x="1601" y="203"/>
                  </a:lnTo>
                  <a:lnTo>
                    <a:pt x="1631" y="169"/>
                  </a:lnTo>
                  <a:lnTo>
                    <a:pt x="1664" y="138"/>
                  </a:lnTo>
                  <a:lnTo>
                    <a:pt x="1699" y="106"/>
                  </a:lnTo>
                  <a:lnTo>
                    <a:pt x="1736" y="77"/>
                  </a:lnTo>
                  <a:lnTo>
                    <a:pt x="1777" y="50"/>
                  </a:lnTo>
                  <a:lnTo>
                    <a:pt x="1820" y="23"/>
                  </a:lnTo>
                  <a:lnTo>
                    <a:pt x="1866" y="0"/>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sp>
          <p:nvSpPr>
            <p:cNvPr id="54291" name="Line 35"/>
            <p:cNvSpPr>
              <a:spLocks noChangeShapeType="1"/>
            </p:cNvSpPr>
            <p:nvPr/>
          </p:nvSpPr>
          <p:spPr bwMode="auto">
            <a:xfrm flipV="1">
              <a:off x="461" y="1182"/>
              <a:ext cx="681" cy="10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4292" name="Text Box 36"/>
            <p:cNvSpPr txBox="1">
              <a:spLocks noChangeArrowheads="1"/>
            </p:cNvSpPr>
            <p:nvPr/>
          </p:nvSpPr>
          <p:spPr bwMode="auto">
            <a:xfrm>
              <a:off x="-264" y="1438"/>
              <a:ext cx="104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en-US" altLang="zh-TW" sz="2400">
                  <a:latin typeface="Times New Roman" pitchFamily="18" charset="0"/>
                </a:rPr>
                <a:t>Na</a:t>
              </a:r>
              <a:r>
                <a:rPr lang="en-US" altLang="zh-TW" sz="2400" baseline="-25000">
                  <a:latin typeface="Times New Roman" pitchFamily="18" charset="0"/>
                </a:rPr>
                <a:t>2</a:t>
              </a:r>
              <a:r>
                <a:rPr lang="en-US" altLang="zh-TW" sz="2400">
                  <a:latin typeface="Times New Roman" pitchFamily="18" charset="0"/>
                </a:rPr>
                <a:t>SO</a:t>
              </a:r>
              <a:r>
                <a:rPr lang="en-US" altLang="zh-TW" sz="2400" baseline="-25000">
                  <a:latin typeface="Times New Roman" pitchFamily="18" charset="0"/>
                </a:rPr>
                <a:t>4</a:t>
              </a:r>
              <a:r>
                <a:rPr lang="en-US" altLang="zh-TW" sz="2400">
                  <a:latin typeface="Times New Roman" pitchFamily="18" charset="0"/>
                </a:rPr>
                <a:t>(aq)</a:t>
              </a:r>
            </a:p>
          </p:txBody>
        </p:sp>
        <p:sp>
          <p:nvSpPr>
            <p:cNvPr id="54293" name="Text Box 37"/>
            <p:cNvSpPr txBox="1">
              <a:spLocks noChangeArrowheads="1"/>
            </p:cNvSpPr>
            <p:nvPr/>
          </p:nvSpPr>
          <p:spPr bwMode="auto">
            <a:xfrm>
              <a:off x="643" y="1545"/>
              <a:ext cx="90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TW">
                  <a:latin typeface="Times New Roman" pitchFamily="18" charset="0"/>
                </a:rPr>
                <a:t>Na</a:t>
              </a:r>
              <a:r>
                <a:rPr lang="en-US" altLang="zh-TW" baseline="30000">
                  <a:latin typeface="Times New Roman" pitchFamily="18" charset="0"/>
                </a:rPr>
                <a:t>+</a:t>
              </a:r>
              <a:r>
                <a:rPr lang="en-US" altLang="zh-TW">
                  <a:latin typeface="Times New Roman" pitchFamily="18" charset="0"/>
                </a:rPr>
                <a:t>(aq)</a:t>
              </a:r>
            </a:p>
            <a:p>
              <a:pPr eaLnBrk="1" hangingPunct="1"/>
              <a:r>
                <a:rPr lang="en-US" altLang="zh-TW">
                  <a:latin typeface="Times New Roman" pitchFamily="18" charset="0"/>
                </a:rPr>
                <a:t>  </a:t>
              </a:r>
              <a:r>
                <a:rPr lang="en-US" altLang="zh-TW" b="1">
                  <a:solidFill>
                    <a:srgbClr val="00B050"/>
                  </a:solidFill>
                  <a:latin typeface="Times New Roman" pitchFamily="18" charset="0"/>
                </a:rPr>
                <a:t>SO</a:t>
              </a:r>
              <a:r>
                <a:rPr lang="en-US" altLang="zh-TW" b="1" baseline="-25000">
                  <a:solidFill>
                    <a:srgbClr val="00B050"/>
                  </a:solidFill>
                  <a:latin typeface="Times New Roman" pitchFamily="18" charset="0"/>
                </a:rPr>
                <a:t>4</a:t>
              </a:r>
              <a:r>
                <a:rPr lang="en-US" altLang="zh-TW" b="1" baseline="30000">
                  <a:solidFill>
                    <a:srgbClr val="00B050"/>
                  </a:solidFill>
                  <a:latin typeface="Times New Roman" pitchFamily="18" charset="0"/>
                </a:rPr>
                <a:t>2</a:t>
              </a:r>
              <a:r>
                <a:rPr lang="en-US" altLang="zh-TW" b="1" baseline="30000">
                  <a:solidFill>
                    <a:srgbClr val="00B050"/>
                  </a:solidFill>
                  <a:latin typeface="Times New Roman" pitchFamily="18" charset="0"/>
                  <a:sym typeface="Symbol" pitchFamily="18" charset="2"/>
                </a:rPr>
                <a:t></a:t>
              </a:r>
              <a:r>
                <a:rPr lang="en-US" altLang="zh-TW">
                  <a:latin typeface="Times New Roman" pitchFamily="18" charset="0"/>
                </a:rPr>
                <a:t>(aq)  </a:t>
              </a:r>
            </a:p>
          </p:txBody>
        </p:sp>
        <p:sp>
          <p:nvSpPr>
            <p:cNvPr id="54294" name="Text Box 38"/>
            <p:cNvSpPr txBox="1">
              <a:spLocks noChangeArrowheads="1"/>
            </p:cNvSpPr>
            <p:nvPr/>
          </p:nvSpPr>
          <p:spPr bwMode="auto">
            <a:xfrm>
              <a:off x="-355" y="2996"/>
              <a:ext cx="908"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80000"/>
                </a:lnSpc>
              </a:pPr>
              <a:r>
                <a:rPr lang="zh-TW" altLang="en-US" sz="2000">
                  <a:latin typeface="Times New Roman" pitchFamily="18" charset="0"/>
                </a:rPr>
                <a:t> </a:t>
              </a:r>
              <a:r>
                <a:rPr lang="en-US" altLang="zh-TW" sz="2000">
                  <a:solidFill>
                    <a:srgbClr val="00B050"/>
                  </a:solidFill>
                  <a:latin typeface="Times New Roman" pitchFamily="18" charset="0"/>
                </a:rPr>
                <a:t>Pb</a:t>
              </a:r>
              <a:r>
                <a:rPr lang="en-US" altLang="zh-TW" sz="2000" baseline="30000">
                  <a:solidFill>
                    <a:srgbClr val="00B050"/>
                  </a:solidFill>
                  <a:latin typeface="Times New Roman" pitchFamily="18" charset="0"/>
                </a:rPr>
                <a:t>2+</a:t>
              </a:r>
              <a:r>
                <a:rPr lang="en-US" altLang="zh-TW" sz="2000">
                  <a:latin typeface="Times New Roman" pitchFamily="18" charset="0"/>
                </a:rPr>
                <a:t>(aq)</a:t>
              </a:r>
            </a:p>
            <a:p>
              <a:pPr algn="ctr" eaLnBrk="1" hangingPunct="1">
                <a:lnSpc>
                  <a:spcPct val="80000"/>
                </a:lnSpc>
              </a:pPr>
              <a:r>
                <a:rPr lang="en-US" altLang="zh-TW" sz="2000">
                  <a:latin typeface="Times New Roman" pitchFamily="18" charset="0"/>
                </a:rPr>
                <a:t>  NO</a:t>
              </a:r>
              <a:r>
                <a:rPr lang="en-US" altLang="zh-TW" sz="2000" baseline="-25000">
                  <a:latin typeface="Times New Roman" pitchFamily="18" charset="0"/>
                </a:rPr>
                <a:t>3</a:t>
              </a:r>
              <a:r>
                <a:rPr lang="en-US" altLang="zh-TW" sz="2000" baseline="30000">
                  <a:latin typeface="Times New Roman" pitchFamily="18" charset="0"/>
                  <a:sym typeface="Symbol" pitchFamily="18" charset="2"/>
                </a:rPr>
                <a:t></a:t>
              </a:r>
              <a:r>
                <a:rPr lang="en-US" altLang="zh-TW" sz="2000">
                  <a:latin typeface="Times New Roman" pitchFamily="18" charset="0"/>
                </a:rPr>
                <a:t>(aq) </a:t>
              </a:r>
            </a:p>
          </p:txBody>
        </p:sp>
      </p:grpSp>
      <p:sp>
        <p:nvSpPr>
          <p:cNvPr id="68647" name="Text Box 39"/>
          <p:cNvSpPr txBox="1">
            <a:spLocks noChangeArrowheads="1"/>
          </p:cNvSpPr>
          <p:nvPr/>
        </p:nvSpPr>
        <p:spPr bwMode="auto">
          <a:xfrm>
            <a:off x="1741488" y="903288"/>
            <a:ext cx="7099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1600" b="1">
                <a:solidFill>
                  <a:srgbClr val="00B050"/>
                </a:solidFill>
                <a:latin typeface="Times New Roman" pitchFamily="18" charset="0"/>
              </a:rPr>
              <a:t>Pb</a:t>
            </a:r>
            <a:r>
              <a:rPr lang="en-US" altLang="zh-TW" sz="1600" b="1" baseline="30000">
                <a:solidFill>
                  <a:srgbClr val="00B050"/>
                </a:solidFill>
                <a:latin typeface="Times New Roman" pitchFamily="18" charset="0"/>
              </a:rPr>
              <a:t>2+</a:t>
            </a:r>
            <a:r>
              <a:rPr lang="en-US" altLang="zh-TW" sz="1600" b="1">
                <a:solidFill>
                  <a:srgbClr val="00B050"/>
                </a:solidFill>
                <a:latin typeface="Times New Roman" pitchFamily="18" charset="0"/>
              </a:rPr>
              <a:t>(aq) </a:t>
            </a:r>
            <a:r>
              <a:rPr lang="en-US" altLang="zh-TW" sz="1600">
                <a:latin typeface="Times New Roman" pitchFamily="18" charset="0"/>
              </a:rPr>
              <a:t>+ 2NO</a:t>
            </a:r>
            <a:r>
              <a:rPr lang="en-US" altLang="zh-TW" sz="1600" baseline="-25000">
                <a:latin typeface="Times New Roman" pitchFamily="18" charset="0"/>
              </a:rPr>
              <a:t>3</a:t>
            </a:r>
            <a:r>
              <a:rPr lang="en-US" altLang="zh-TW" sz="1600" baseline="30000">
                <a:latin typeface="Times New Roman" pitchFamily="18" charset="0"/>
                <a:sym typeface="Symbol" pitchFamily="18" charset="2"/>
              </a:rPr>
              <a:t></a:t>
            </a:r>
            <a:r>
              <a:rPr lang="en-US" altLang="zh-TW" sz="1600">
                <a:latin typeface="Times New Roman" pitchFamily="18" charset="0"/>
              </a:rPr>
              <a:t>(aq) + 2Na</a:t>
            </a:r>
            <a:r>
              <a:rPr lang="en-US" altLang="zh-TW" sz="1600" baseline="30000">
                <a:latin typeface="Times New Roman" pitchFamily="18" charset="0"/>
              </a:rPr>
              <a:t>+</a:t>
            </a:r>
            <a:r>
              <a:rPr lang="en-US" altLang="zh-TW" sz="1600">
                <a:latin typeface="Times New Roman" pitchFamily="18" charset="0"/>
              </a:rPr>
              <a:t>(aq) + </a:t>
            </a:r>
            <a:r>
              <a:rPr lang="en-US" altLang="zh-TW" sz="1600" b="1">
                <a:solidFill>
                  <a:srgbClr val="00B050"/>
                </a:solidFill>
                <a:latin typeface="Times New Roman" pitchFamily="18" charset="0"/>
              </a:rPr>
              <a:t>SO</a:t>
            </a:r>
            <a:r>
              <a:rPr lang="en-US" altLang="zh-TW" sz="1600" b="1" baseline="-25000">
                <a:solidFill>
                  <a:srgbClr val="00B050"/>
                </a:solidFill>
                <a:latin typeface="Times New Roman" pitchFamily="18" charset="0"/>
              </a:rPr>
              <a:t>4</a:t>
            </a:r>
            <a:r>
              <a:rPr lang="en-US" altLang="zh-TW" sz="1600" b="1" baseline="30000">
                <a:solidFill>
                  <a:srgbClr val="00B050"/>
                </a:solidFill>
                <a:latin typeface="Times New Roman" pitchFamily="18" charset="0"/>
              </a:rPr>
              <a:t>2</a:t>
            </a:r>
            <a:r>
              <a:rPr lang="en-US" altLang="zh-TW" sz="1600" b="1" baseline="30000">
                <a:solidFill>
                  <a:srgbClr val="00B050"/>
                </a:solidFill>
                <a:latin typeface="Times New Roman" pitchFamily="18" charset="0"/>
                <a:sym typeface="Symbol" pitchFamily="18" charset="2"/>
              </a:rPr>
              <a:t></a:t>
            </a:r>
            <a:r>
              <a:rPr lang="en-US" altLang="zh-TW" sz="1600" b="1">
                <a:solidFill>
                  <a:srgbClr val="00B050"/>
                </a:solidFill>
                <a:latin typeface="Times New Roman" pitchFamily="18" charset="0"/>
              </a:rPr>
              <a:t>(aq) </a:t>
            </a:r>
            <a:r>
              <a:rPr lang="en-US" altLang="zh-TW" sz="1600">
                <a:latin typeface="Times New Roman" pitchFamily="18" charset="0"/>
                <a:sym typeface="Symbol" pitchFamily="18" charset="2"/>
              </a:rPr>
              <a:t> </a:t>
            </a:r>
            <a:r>
              <a:rPr lang="en-US" altLang="zh-TW" sz="1600" b="1">
                <a:solidFill>
                  <a:srgbClr val="00B050"/>
                </a:solidFill>
                <a:latin typeface="Times New Roman" pitchFamily="18" charset="0"/>
                <a:sym typeface="Symbol" pitchFamily="18" charset="2"/>
              </a:rPr>
              <a:t>PbSO</a:t>
            </a:r>
            <a:r>
              <a:rPr lang="en-US" altLang="zh-TW" sz="1600" b="1" baseline="-25000">
                <a:solidFill>
                  <a:srgbClr val="00B050"/>
                </a:solidFill>
                <a:latin typeface="Times New Roman" pitchFamily="18" charset="0"/>
                <a:sym typeface="Symbol" pitchFamily="18" charset="2"/>
              </a:rPr>
              <a:t>4</a:t>
            </a:r>
            <a:r>
              <a:rPr lang="en-US" altLang="zh-TW" sz="1600">
                <a:solidFill>
                  <a:srgbClr val="FF3300"/>
                </a:solidFill>
                <a:latin typeface="Times New Roman" pitchFamily="18" charset="0"/>
                <a:sym typeface="Symbol" pitchFamily="18" charset="2"/>
              </a:rPr>
              <a:t>(s)</a:t>
            </a:r>
            <a:r>
              <a:rPr lang="en-US" altLang="zh-TW" sz="1600">
                <a:latin typeface="Times New Roman" pitchFamily="18" charset="0"/>
                <a:sym typeface="Symbol" pitchFamily="18" charset="2"/>
              </a:rPr>
              <a:t> + 2Na</a:t>
            </a:r>
            <a:r>
              <a:rPr lang="en-US" altLang="zh-TW" sz="1600" baseline="30000">
                <a:latin typeface="Times New Roman" pitchFamily="18" charset="0"/>
                <a:sym typeface="Symbol" pitchFamily="18" charset="2"/>
              </a:rPr>
              <a:t>+</a:t>
            </a:r>
            <a:r>
              <a:rPr lang="en-US" altLang="zh-TW" sz="1600">
                <a:latin typeface="Times New Roman" pitchFamily="18" charset="0"/>
                <a:sym typeface="Symbol" pitchFamily="18" charset="2"/>
              </a:rPr>
              <a:t>(aq) + 2NO</a:t>
            </a:r>
            <a:r>
              <a:rPr lang="en-US" altLang="zh-TW" sz="1600" baseline="-25000">
                <a:latin typeface="Times New Roman" pitchFamily="18" charset="0"/>
                <a:sym typeface="Symbol" pitchFamily="18" charset="2"/>
              </a:rPr>
              <a:t>3</a:t>
            </a:r>
            <a:r>
              <a:rPr lang="en-US" altLang="zh-TW" sz="1600" baseline="30000">
                <a:latin typeface="Times New Roman" pitchFamily="18" charset="0"/>
                <a:sym typeface="Symbol" pitchFamily="18" charset="2"/>
              </a:rPr>
              <a:t></a:t>
            </a:r>
            <a:r>
              <a:rPr lang="en-US" altLang="zh-TW" sz="1600">
                <a:latin typeface="Times New Roman" pitchFamily="18" charset="0"/>
                <a:sym typeface="Symbol" pitchFamily="18" charset="2"/>
              </a:rPr>
              <a:t>(aq)</a:t>
            </a:r>
          </a:p>
        </p:txBody>
      </p:sp>
      <p:sp>
        <p:nvSpPr>
          <p:cNvPr id="68649" name="Text Box 41"/>
          <p:cNvSpPr txBox="1">
            <a:spLocks noChangeArrowheads="1"/>
          </p:cNvSpPr>
          <p:nvPr/>
        </p:nvSpPr>
        <p:spPr bwMode="auto">
          <a:xfrm>
            <a:off x="3730625" y="1685925"/>
            <a:ext cx="52308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800" b="1">
                <a:solidFill>
                  <a:srgbClr val="00CC00"/>
                </a:solidFill>
                <a:latin typeface="Times New Roman" pitchFamily="18" charset="0"/>
              </a:rPr>
              <a:t>Pb</a:t>
            </a:r>
            <a:r>
              <a:rPr lang="en-US" altLang="zh-TW" sz="2800" b="1" baseline="30000">
                <a:solidFill>
                  <a:srgbClr val="00CC00"/>
                </a:solidFill>
                <a:latin typeface="Times New Roman" pitchFamily="18" charset="0"/>
              </a:rPr>
              <a:t>2+</a:t>
            </a:r>
            <a:r>
              <a:rPr lang="en-US" altLang="zh-TW" sz="2800" b="1">
                <a:solidFill>
                  <a:srgbClr val="00CC00"/>
                </a:solidFill>
                <a:latin typeface="Times New Roman" pitchFamily="18" charset="0"/>
              </a:rPr>
              <a:t>(aq) + SO</a:t>
            </a:r>
            <a:r>
              <a:rPr lang="en-US" altLang="zh-TW" sz="2800" b="1" baseline="-25000">
                <a:solidFill>
                  <a:srgbClr val="00CC00"/>
                </a:solidFill>
                <a:latin typeface="Times New Roman" pitchFamily="18" charset="0"/>
              </a:rPr>
              <a:t>4</a:t>
            </a:r>
            <a:r>
              <a:rPr lang="en-US" altLang="zh-TW" sz="2800" b="1" baseline="30000">
                <a:solidFill>
                  <a:srgbClr val="00CC00"/>
                </a:solidFill>
                <a:latin typeface="Times New Roman" pitchFamily="18" charset="0"/>
              </a:rPr>
              <a:t>2</a:t>
            </a:r>
            <a:r>
              <a:rPr lang="en-US" altLang="zh-TW" sz="2800" b="1" baseline="30000">
                <a:solidFill>
                  <a:srgbClr val="00CC00"/>
                </a:solidFill>
                <a:latin typeface="Times New Roman" pitchFamily="18" charset="0"/>
                <a:sym typeface="Symbol" pitchFamily="18" charset="2"/>
              </a:rPr>
              <a:t></a:t>
            </a:r>
            <a:r>
              <a:rPr lang="en-US" altLang="zh-TW" sz="2800" b="1">
                <a:solidFill>
                  <a:srgbClr val="00CC00"/>
                </a:solidFill>
                <a:latin typeface="Times New Roman" pitchFamily="18" charset="0"/>
              </a:rPr>
              <a:t>(aq) </a:t>
            </a:r>
            <a:r>
              <a:rPr lang="en-US" altLang="zh-TW" sz="2800" b="1">
                <a:solidFill>
                  <a:srgbClr val="00CC00"/>
                </a:solidFill>
                <a:latin typeface="Times New Roman" pitchFamily="18" charset="0"/>
                <a:sym typeface="Symbol" pitchFamily="18" charset="2"/>
              </a:rPr>
              <a:t> PbSO</a:t>
            </a:r>
            <a:r>
              <a:rPr lang="en-US" altLang="zh-TW" sz="2800" b="1" baseline="-25000">
                <a:solidFill>
                  <a:srgbClr val="00CC00"/>
                </a:solidFill>
                <a:latin typeface="Times New Roman" pitchFamily="18" charset="0"/>
                <a:sym typeface="Symbol" pitchFamily="18" charset="2"/>
              </a:rPr>
              <a:t>4</a:t>
            </a:r>
            <a:r>
              <a:rPr lang="en-US" altLang="zh-TW" sz="2800" b="1">
                <a:solidFill>
                  <a:srgbClr val="FF3300"/>
                </a:solidFill>
                <a:latin typeface="Times New Roman" pitchFamily="18" charset="0"/>
                <a:sym typeface="Symbol" pitchFamily="18" charset="2"/>
              </a:rPr>
              <a:t>(s)</a:t>
            </a:r>
            <a:endParaRPr lang="en-US" altLang="zh-TW" sz="2800" b="1">
              <a:latin typeface="Times New Roman" pitchFamily="18" charset="0"/>
              <a:sym typeface="Symbol" pitchFamily="18" charset="2"/>
            </a:endParaRPr>
          </a:p>
        </p:txBody>
      </p:sp>
      <p:sp>
        <p:nvSpPr>
          <p:cNvPr id="68650" name="Line 42"/>
          <p:cNvSpPr>
            <a:spLocks noChangeShapeType="1"/>
          </p:cNvSpPr>
          <p:nvPr/>
        </p:nvSpPr>
        <p:spPr bwMode="auto">
          <a:xfrm flipV="1">
            <a:off x="2768600" y="963613"/>
            <a:ext cx="781050" cy="2413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68651" name="Line 43"/>
          <p:cNvSpPr>
            <a:spLocks noChangeShapeType="1"/>
          </p:cNvSpPr>
          <p:nvPr/>
        </p:nvSpPr>
        <p:spPr bwMode="auto">
          <a:xfrm flipV="1">
            <a:off x="7818438" y="963613"/>
            <a:ext cx="781050" cy="2413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68652" name="Line 44"/>
          <p:cNvSpPr>
            <a:spLocks noChangeShapeType="1"/>
          </p:cNvSpPr>
          <p:nvPr/>
        </p:nvSpPr>
        <p:spPr bwMode="auto">
          <a:xfrm flipV="1">
            <a:off x="3849688" y="963613"/>
            <a:ext cx="661987" cy="2413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68653" name="Line 45"/>
          <p:cNvSpPr>
            <a:spLocks noChangeShapeType="1"/>
          </p:cNvSpPr>
          <p:nvPr/>
        </p:nvSpPr>
        <p:spPr bwMode="auto">
          <a:xfrm flipV="1">
            <a:off x="6916738" y="963613"/>
            <a:ext cx="601662" cy="2413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735574088"/>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8"/>
          <p:cNvGrpSpPr>
            <a:grpSpLocks/>
          </p:cNvGrpSpPr>
          <p:nvPr/>
        </p:nvGrpSpPr>
        <p:grpSpPr bwMode="auto">
          <a:xfrm>
            <a:off x="4391025" y="3936579"/>
            <a:ext cx="3529013" cy="2474912"/>
            <a:chOff x="2834" y="2389"/>
            <a:chExt cx="2223" cy="1559"/>
          </a:xfrm>
        </p:grpSpPr>
        <p:grpSp>
          <p:nvGrpSpPr>
            <p:cNvPr id="55319" name="Group 19"/>
            <p:cNvGrpSpPr>
              <a:grpSpLocks noChangeAspect="1"/>
            </p:cNvGrpSpPr>
            <p:nvPr/>
          </p:nvGrpSpPr>
          <p:grpSpPr bwMode="auto">
            <a:xfrm>
              <a:off x="3870" y="2389"/>
              <a:ext cx="1187" cy="1225"/>
              <a:chOff x="1056" y="981"/>
              <a:chExt cx="1335" cy="1632"/>
            </a:xfrm>
          </p:grpSpPr>
          <p:sp>
            <p:nvSpPr>
              <p:cNvPr id="55327" name="AutoShape 20"/>
              <p:cNvSpPr>
                <a:spLocks noChangeAspect="1" noChangeArrowheads="1" noTextEdit="1"/>
              </p:cNvSpPr>
              <p:nvPr/>
            </p:nvSpPr>
            <p:spPr bwMode="auto">
              <a:xfrm>
                <a:off x="1056" y="981"/>
                <a:ext cx="1335"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HK" altLang="en-US"/>
              </a:p>
            </p:txBody>
          </p:sp>
          <p:sp>
            <p:nvSpPr>
              <p:cNvPr id="55328" name="Freeform 21"/>
              <p:cNvSpPr>
                <a:spLocks/>
              </p:cNvSpPr>
              <p:nvPr/>
            </p:nvSpPr>
            <p:spPr bwMode="auto">
              <a:xfrm>
                <a:off x="1059" y="990"/>
                <a:ext cx="191" cy="1613"/>
              </a:xfrm>
              <a:custGeom>
                <a:avLst/>
                <a:gdLst>
                  <a:gd name="T0" fmla="*/ 0 w 1909"/>
                  <a:gd name="T1" fmla="*/ 0 h 16124"/>
                  <a:gd name="T2" fmla="*/ 0 w 1909"/>
                  <a:gd name="T3" fmla="*/ 0 h 16124"/>
                  <a:gd name="T4" fmla="*/ 0 w 1909"/>
                  <a:gd name="T5" fmla="*/ 0 h 16124"/>
                  <a:gd name="T6" fmla="*/ 0 w 1909"/>
                  <a:gd name="T7" fmla="*/ 0 h 16124"/>
                  <a:gd name="T8" fmla="*/ 0 w 1909"/>
                  <a:gd name="T9" fmla="*/ 0 h 16124"/>
                  <a:gd name="T10" fmla="*/ 0 w 1909"/>
                  <a:gd name="T11" fmla="*/ 0 h 16124"/>
                  <a:gd name="T12" fmla="*/ 0 w 1909"/>
                  <a:gd name="T13" fmla="*/ 0 h 16124"/>
                  <a:gd name="T14" fmla="*/ 0 w 1909"/>
                  <a:gd name="T15" fmla="*/ 0 h 16124"/>
                  <a:gd name="T16" fmla="*/ 0 w 1909"/>
                  <a:gd name="T17" fmla="*/ 0 h 16124"/>
                  <a:gd name="T18" fmla="*/ 0 w 1909"/>
                  <a:gd name="T19" fmla="*/ 0 h 16124"/>
                  <a:gd name="T20" fmla="*/ 0 w 1909"/>
                  <a:gd name="T21" fmla="*/ 0 h 16124"/>
                  <a:gd name="T22" fmla="*/ 0 w 1909"/>
                  <a:gd name="T23" fmla="*/ 0 h 16124"/>
                  <a:gd name="T24" fmla="*/ 0 w 1909"/>
                  <a:gd name="T25" fmla="*/ 0 h 16124"/>
                  <a:gd name="T26" fmla="*/ 0 w 1909"/>
                  <a:gd name="T27" fmla="*/ 0 h 16124"/>
                  <a:gd name="T28" fmla="*/ 0 w 1909"/>
                  <a:gd name="T29" fmla="*/ 0 h 16124"/>
                  <a:gd name="T30" fmla="*/ 0 w 1909"/>
                  <a:gd name="T31" fmla="*/ 0 h 16124"/>
                  <a:gd name="T32" fmla="*/ 0 w 1909"/>
                  <a:gd name="T33" fmla="*/ 0 h 16124"/>
                  <a:gd name="T34" fmla="*/ 0 w 1909"/>
                  <a:gd name="T35" fmla="*/ 0 h 16124"/>
                  <a:gd name="T36" fmla="*/ 0 w 1909"/>
                  <a:gd name="T37" fmla="*/ 0 h 16124"/>
                  <a:gd name="T38" fmla="*/ 0 w 1909"/>
                  <a:gd name="T39" fmla="*/ 0 h 16124"/>
                  <a:gd name="T40" fmla="*/ 0 w 1909"/>
                  <a:gd name="T41" fmla="*/ 0 h 16124"/>
                  <a:gd name="T42" fmla="*/ 0 w 1909"/>
                  <a:gd name="T43" fmla="*/ 0 h 16124"/>
                  <a:gd name="T44" fmla="*/ 0 w 1909"/>
                  <a:gd name="T45" fmla="*/ 0 h 16124"/>
                  <a:gd name="T46" fmla="*/ 0 w 1909"/>
                  <a:gd name="T47" fmla="*/ 0 h 16124"/>
                  <a:gd name="T48" fmla="*/ 0 w 1909"/>
                  <a:gd name="T49" fmla="*/ 0 h 16124"/>
                  <a:gd name="T50" fmla="*/ 0 w 1909"/>
                  <a:gd name="T51" fmla="*/ 0 h 16124"/>
                  <a:gd name="T52" fmla="*/ 0 w 1909"/>
                  <a:gd name="T53" fmla="*/ 0 h 16124"/>
                  <a:gd name="T54" fmla="*/ 0 w 1909"/>
                  <a:gd name="T55" fmla="*/ 0 h 16124"/>
                  <a:gd name="T56" fmla="*/ 0 w 1909"/>
                  <a:gd name="T57" fmla="*/ 0 h 16124"/>
                  <a:gd name="T58" fmla="*/ 0 w 1909"/>
                  <a:gd name="T59" fmla="*/ 0 h 16124"/>
                  <a:gd name="T60" fmla="*/ 0 w 1909"/>
                  <a:gd name="T61" fmla="*/ 0 h 16124"/>
                  <a:gd name="T62" fmla="*/ 0 w 1909"/>
                  <a:gd name="T63" fmla="*/ 0 h 16124"/>
                  <a:gd name="T64" fmla="*/ 0 w 1909"/>
                  <a:gd name="T65" fmla="*/ 0 h 16124"/>
                  <a:gd name="T66" fmla="*/ 0 w 1909"/>
                  <a:gd name="T67" fmla="*/ 0 h 16124"/>
                  <a:gd name="T68" fmla="*/ 0 w 1909"/>
                  <a:gd name="T69" fmla="*/ 0 h 16124"/>
                  <a:gd name="T70" fmla="*/ 0 w 1909"/>
                  <a:gd name="T71" fmla="*/ 0 h 16124"/>
                  <a:gd name="T72" fmla="*/ 0 w 1909"/>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9"/>
                  <a:gd name="T112" fmla="*/ 0 h 16124"/>
                  <a:gd name="T113" fmla="*/ 1909 w 1909"/>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9" h="16124">
                    <a:moveTo>
                      <a:pt x="0" y="0"/>
                    </a:moveTo>
                    <a:lnTo>
                      <a:pt x="46" y="19"/>
                    </a:lnTo>
                    <a:lnTo>
                      <a:pt x="90" y="41"/>
                    </a:lnTo>
                    <a:lnTo>
                      <a:pt x="131" y="64"/>
                    </a:lnTo>
                    <a:lnTo>
                      <a:pt x="168" y="91"/>
                    </a:lnTo>
                    <a:lnTo>
                      <a:pt x="204" y="119"/>
                    </a:lnTo>
                    <a:lnTo>
                      <a:pt x="237" y="150"/>
                    </a:lnTo>
                    <a:lnTo>
                      <a:pt x="268" y="181"/>
                    </a:lnTo>
                    <a:lnTo>
                      <a:pt x="296" y="214"/>
                    </a:lnTo>
                    <a:lnTo>
                      <a:pt x="322" y="249"/>
                    </a:lnTo>
                    <a:lnTo>
                      <a:pt x="345" y="284"/>
                    </a:lnTo>
                    <a:lnTo>
                      <a:pt x="368" y="320"/>
                    </a:lnTo>
                    <a:lnTo>
                      <a:pt x="387" y="357"/>
                    </a:lnTo>
                    <a:lnTo>
                      <a:pt x="406" y="394"/>
                    </a:lnTo>
                    <a:lnTo>
                      <a:pt x="421" y="430"/>
                    </a:lnTo>
                    <a:lnTo>
                      <a:pt x="435" y="467"/>
                    </a:lnTo>
                    <a:lnTo>
                      <a:pt x="449" y="504"/>
                    </a:lnTo>
                    <a:lnTo>
                      <a:pt x="460" y="539"/>
                    </a:lnTo>
                    <a:lnTo>
                      <a:pt x="470" y="575"/>
                    </a:lnTo>
                    <a:lnTo>
                      <a:pt x="478" y="610"/>
                    </a:lnTo>
                    <a:lnTo>
                      <a:pt x="486" y="642"/>
                    </a:lnTo>
                    <a:lnTo>
                      <a:pt x="492" y="674"/>
                    </a:lnTo>
                    <a:lnTo>
                      <a:pt x="497" y="704"/>
                    </a:lnTo>
                    <a:lnTo>
                      <a:pt x="502" y="732"/>
                    </a:lnTo>
                    <a:lnTo>
                      <a:pt x="505" y="758"/>
                    </a:lnTo>
                    <a:lnTo>
                      <a:pt x="510" y="804"/>
                    </a:lnTo>
                    <a:lnTo>
                      <a:pt x="512" y="838"/>
                    </a:lnTo>
                    <a:lnTo>
                      <a:pt x="513" y="860"/>
                    </a:lnTo>
                    <a:lnTo>
                      <a:pt x="513" y="868"/>
                    </a:lnTo>
                    <a:lnTo>
                      <a:pt x="513" y="1006"/>
                    </a:lnTo>
                    <a:lnTo>
                      <a:pt x="513" y="1395"/>
                    </a:lnTo>
                    <a:lnTo>
                      <a:pt x="513" y="2005"/>
                    </a:lnTo>
                    <a:lnTo>
                      <a:pt x="513" y="2801"/>
                    </a:lnTo>
                    <a:lnTo>
                      <a:pt x="513" y="3748"/>
                    </a:lnTo>
                    <a:lnTo>
                      <a:pt x="513" y="4814"/>
                    </a:lnTo>
                    <a:lnTo>
                      <a:pt x="513" y="5965"/>
                    </a:lnTo>
                    <a:lnTo>
                      <a:pt x="513" y="7167"/>
                    </a:lnTo>
                    <a:lnTo>
                      <a:pt x="513" y="8387"/>
                    </a:lnTo>
                    <a:lnTo>
                      <a:pt x="513" y="9592"/>
                    </a:lnTo>
                    <a:lnTo>
                      <a:pt x="513" y="10747"/>
                    </a:lnTo>
                    <a:lnTo>
                      <a:pt x="513" y="11819"/>
                    </a:lnTo>
                    <a:lnTo>
                      <a:pt x="513" y="12773"/>
                    </a:lnTo>
                    <a:lnTo>
                      <a:pt x="513" y="13579"/>
                    </a:lnTo>
                    <a:lnTo>
                      <a:pt x="513" y="14201"/>
                    </a:lnTo>
                    <a:lnTo>
                      <a:pt x="513" y="14605"/>
                    </a:lnTo>
                    <a:lnTo>
                      <a:pt x="517" y="14743"/>
                    </a:lnTo>
                    <a:lnTo>
                      <a:pt x="528" y="14872"/>
                    </a:lnTo>
                    <a:lnTo>
                      <a:pt x="547" y="14994"/>
                    </a:lnTo>
                    <a:lnTo>
                      <a:pt x="572" y="15107"/>
                    </a:lnTo>
                    <a:lnTo>
                      <a:pt x="604" y="15212"/>
                    </a:lnTo>
                    <a:lnTo>
                      <a:pt x="642" y="15309"/>
                    </a:lnTo>
                    <a:lnTo>
                      <a:pt x="684" y="15400"/>
                    </a:lnTo>
                    <a:lnTo>
                      <a:pt x="731" y="15483"/>
                    </a:lnTo>
                    <a:lnTo>
                      <a:pt x="782" y="15560"/>
                    </a:lnTo>
                    <a:lnTo>
                      <a:pt x="836" y="15630"/>
                    </a:lnTo>
                    <a:lnTo>
                      <a:pt x="895" y="15695"/>
                    </a:lnTo>
                    <a:lnTo>
                      <a:pt x="955" y="15753"/>
                    </a:lnTo>
                    <a:lnTo>
                      <a:pt x="1016" y="15806"/>
                    </a:lnTo>
                    <a:lnTo>
                      <a:pt x="1081" y="15854"/>
                    </a:lnTo>
                    <a:lnTo>
                      <a:pt x="1145" y="15897"/>
                    </a:lnTo>
                    <a:lnTo>
                      <a:pt x="1211" y="15934"/>
                    </a:lnTo>
                    <a:lnTo>
                      <a:pt x="1276" y="15968"/>
                    </a:lnTo>
                    <a:lnTo>
                      <a:pt x="1340" y="15997"/>
                    </a:lnTo>
                    <a:lnTo>
                      <a:pt x="1405" y="16022"/>
                    </a:lnTo>
                    <a:lnTo>
                      <a:pt x="1467" y="16043"/>
                    </a:lnTo>
                    <a:lnTo>
                      <a:pt x="1527" y="16063"/>
                    </a:lnTo>
                    <a:lnTo>
                      <a:pt x="1585" y="16077"/>
                    </a:lnTo>
                    <a:lnTo>
                      <a:pt x="1639" y="16090"/>
                    </a:lnTo>
                    <a:lnTo>
                      <a:pt x="1690" y="16101"/>
                    </a:lnTo>
                    <a:lnTo>
                      <a:pt x="1737" y="16108"/>
                    </a:lnTo>
                    <a:lnTo>
                      <a:pt x="1779" y="16114"/>
                    </a:lnTo>
                    <a:lnTo>
                      <a:pt x="1817" y="16118"/>
                    </a:lnTo>
                    <a:lnTo>
                      <a:pt x="1849" y="16121"/>
                    </a:lnTo>
                    <a:lnTo>
                      <a:pt x="1893" y="16123"/>
                    </a:lnTo>
                    <a:lnTo>
                      <a:pt x="1909" y="16124"/>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sp>
            <p:nvSpPr>
              <p:cNvPr id="55329" name="Line 22"/>
              <p:cNvSpPr>
                <a:spLocks noChangeShapeType="1"/>
              </p:cNvSpPr>
              <p:nvPr/>
            </p:nvSpPr>
            <p:spPr bwMode="auto">
              <a:xfrm>
                <a:off x="1250" y="2603"/>
                <a:ext cx="950" cy="1"/>
              </a:xfrm>
              <a:prstGeom prst="line">
                <a:avLst/>
              </a:prstGeom>
              <a:noFill/>
              <a:ln w="31750">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30" name="Freeform 23"/>
              <p:cNvSpPr>
                <a:spLocks/>
              </p:cNvSpPr>
              <p:nvPr/>
            </p:nvSpPr>
            <p:spPr bwMode="auto">
              <a:xfrm>
                <a:off x="2200" y="990"/>
                <a:ext cx="187" cy="1613"/>
              </a:xfrm>
              <a:custGeom>
                <a:avLst/>
                <a:gdLst>
                  <a:gd name="T0" fmla="*/ 0 w 1866"/>
                  <a:gd name="T1" fmla="*/ 0 h 16124"/>
                  <a:gd name="T2" fmla="*/ 0 w 1866"/>
                  <a:gd name="T3" fmla="*/ 0 h 16124"/>
                  <a:gd name="T4" fmla="*/ 0 w 1866"/>
                  <a:gd name="T5" fmla="*/ 0 h 16124"/>
                  <a:gd name="T6" fmla="*/ 0 w 1866"/>
                  <a:gd name="T7" fmla="*/ 0 h 16124"/>
                  <a:gd name="T8" fmla="*/ 0 w 1866"/>
                  <a:gd name="T9" fmla="*/ 0 h 16124"/>
                  <a:gd name="T10" fmla="*/ 0 w 1866"/>
                  <a:gd name="T11" fmla="*/ 0 h 16124"/>
                  <a:gd name="T12" fmla="*/ 0 w 1866"/>
                  <a:gd name="T13" fmla="*/ 0 h 16124"/>
                  <a:gd name="T14" fmla="*/ 0 w 1866"/>
                  <a:gd name="T15" fmla="*/ 0 h 16124"/>
                  <a:gd name="T16" fmla="*/ 0 w 1866"/>
                  <a:gd name="T17" fmla="*/ 0 h 16124"/>
                  <a:gd name="T18" fmla="*/ 0 w 1866"/>
                  <a:gd name="T19" fmla="*/ 0 h 16124"/>
                  <a:gd name="T20" fmla="*/ 0 w 1866"/>
                  <a:gd name="T21" fmla="*/ 0 h 16124"/>
                  <a:gd name="T22" fmla="*/ 0 w 1866"/>
                  <a:gd name="T23" fmla="*/ 0 h 16124"/>
                  <a:gd name="T24" fmla="*/ 0 w 1866"/>
                  <a:gd name="T25" fmla="*/ 0 h 16124"/>
                  <a:gd name="T26" fmla="*/ 0 w 1866"/>
                  <a:gd name="T27" fmla="*/ 0 h 16124"/>
                  <a:gd name="T28" fmla="*/ 0 w 1866"/>
                  <a:gd name="T29" fmla="*/ 0 h 16124"/>
                  <a:gd name="T30" fmla="*/ 0 w 1866"/>
                  <a:gd name="T31" fmla="*/ 0 h 16124"/>
                  <a:gd name="T32" fmla="*/ 0 w 1866"/>
                  <a:gd name="T33" fmla="*/ 0 h 16124"/>
                  <a:gd name="T34" fmla="*/ 0 w 1866"/>
                  <a:gd name="T35" fmla="*/ 0 h 16124"/>
                  <a:gd name="T36" fmla="*/ 0 w 1866"/>
                  <a:gd name="T37" fmla="*/ 0 h 16124"/>
                  <a:gd name="T38" fmla="*/ 0 w 1866"/>
                  <a:gd name="T39" fmla="*/ 0 h 16124"/>
                  <a:gd name="T40" fmla="*/ 0 w 1866"/>
                  <a:gd name="T41" fmla="*/ 0 h 16124"/>
                  <a:gd name="T42" fmla="*/ 0 w 1866"/>
                  <a:gd name="T43" fmla="*/ 0 h 16124"/>
                  <a:gd name="T44" fmla="*/ 0 w 1866"/>
                  <a:gd name="T45" fmla="*/ 0 h 16124"/>
                  <a:gd name="T46" fmla="*/ 0 w 1866"/>
                  <a:gd name="T47" fmla="*/ 0 h 16124"/>
                  <a:gd name="T48" fmla="*/ 0 w 1866"/>
                  <a:gd name="T49" fmla="*/ 0 h 16124"/>
                  <a:gd name="T50" fmla="*/ 0 w 1866"/>
                  <a:gd name="T51" fmla="*/ 0 h 16124"/>
                  <a:gd name="T52" fmla="*/ 0 w 1866"/>
                  <a:gd name="T53" fmla="*/ 0 h 16124"/>
                  <a:gd name="T54" fmla="*/ 0 w 1866"/>
                  <a:gd name="T55" fmla="*/ 0 h 16124"/>
                  <a:gd name="T56" fmla="*/ 0 w 1866"/>
                  <a:gd name="T57" fmla="*/ 0 h 16124"/>
                  <a:gd name="T58" fmla="*/ 0 w 1866"/>
                  <a:gd name="T59" fmla="*/ 0 h 16124"/>
                  <a:gd name="T60" fmla="*/ 0 w 1866"/>
                  <a:gd name="T61" fmla="*/ 0 h 16124"/>
                  <a:gd name="T62" fmla="*/ 0 w 1866"/>
                  <a:gd name="T63" fmla="*/ 0 h 16124"/>
                  <a:gd name="T64" fmla="*/ 0 w 1866"/>
                  <a:gd name="T65" fmla="*/ 0 h 16124"/>
                  <a:gd name="T66" fmla="*/ 0 w 1866"/>
                  <a:gd name="T67" fmla="*/ 0 h 16124"/>
                  <a:gd name="T68" fmla="*/ 0 w 1866"/>
                  <a:gd name="T69" fmla="*/ 0 h 16124"/>
                  <a:gd name="T70" fmla="*/ 0 w 1866"/>
                  <a:gd name="T71" fmla="*/ 0 h 16124"/>
                  <a:gd name="T72" fmla="*/ 0 w 1866"/>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6"/>
                  <a:gd name="T112" fmla="*/ 0 h 16124"/>
                  <a:gd name="T113" fmla="*/ 1866 w 1866"/>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6" h="16124">
                    <a:moveTo>
                      <a:pt x="0" y="16124"/>
                    </a:moveTo>
                    <a:lnTo>
                      <a:pt x="15" y="16123"/>
                    </a:lnTo>
                    <a:lnTo>
                      <a:pt x="58" y="16121"/>
                    </a:lnTo>
                    <a:lnTo>
                      <a:pt x="89" y="16119"/>
                    </a:lnTo>
                    <a:lnTo>
                      <a:pt x="126" y="16115"/>
                    </a:lnTo>
                    <a:lnTo>
                      <a:pt x="166" y="16109"/>
                    </a:lnTo>
                    <a:lnTo>
                      <a:pt x="212" y="16101"/>
                    </a:lnTo>
                    <a:lnTo>
                      <a:pt x="262" y="16091"/>
                    </a:lnTo>
                    <a:lnTo>
                      <a:pt x="315" y="16079"/>
                    </a:lnTo>
                    <a:lnTo>
                      <a:pt x="371" y="16064"/>
                    </a:lnTo>
                    <a:lnTo>
                      <a:pt x="429" y="16045"/>
                    </a:lnTo>
                    <a:lnTo>
                      <a:pt x="491" y="16024"/>
                    </a:lnTo>
                    <a:lnTo>
                      <a:pt x="553" y="15999"/>
                    </a:lnTo>
                    <a:lnTo>
                      <a:pt x="615" y="15970"/>
                    </a:lnTo>
                    <a:lnTo>
                      <a:pt x="680" y="15936"/>
                    </a:lnTo>
                    <a:lnTo>
                      <a:pt x="743" y="15899"/>
                    </a:lnTo>
                    <a:lnTo>
                      <a:pt x="806" y="15856"/>
                    </a:lnTo>
                    <a:lnTo>
                      <a:pt x="868" y="15809"/>
                    </a:lnTo>
                    <a:lnTo>
                      <a:pt x="929" y="15756"/>
                    </a:lnTo>
                    <a:lnTo>
                      <a:pt x="988" y="15698"/>
                    </a:lnTo>
                    <a:lnTo>
                      <a:pt x="1044" y="15633"/>
                    </a:lnTo>
                    <a:lnTo>
                      <a:pt x="1097" y="15563"/>
                    </a:lnTo>
                    <a:lnTo>
                      <a:pt x="1146" y="15486"/>
                    </a:lnTo>
                    <a:lnTo>
                      <a:pt x="1192" y="15402"/>
                    </a:lnTo>
                    <a:lnTo>
                      <a:pt x="1233" y="15312"/>
                    </a:lnTo>
                    <a:lnTo>
                      <a:pt x="1270" y="15214"/>
                    </a:lnTo>
                    <a:lnTo>
                      <a:pt x="1301" y="15108"/>
                    </a:lnTo>
                    <a:lnTo>
                      <a:pt x="1325" y="14995"/>
                    </a:lnTo>
                    <a:lnTo>
                      <a:pt x="1343" y="14874"/>
                    </a:lnTo>
                    <a:lnTo>
                      <a:pt x="1355" y="14744"/>
                    </a:lnTo>
                    <a:lnTo>
                      <a:pt x="1359" y="14605"/>
                    </a:lnTo>
                    <a:lnTo>
                      <a:pt x="1359" y="14200"/>
                    </a:lnTo>
                    <a:lnTo>
                      <a:pt x="1359" y="13577"/>
                    </a:lnTo>
                    <a:lnTo>
                      <a:pt x="1359" y="12771"/>
                    </a:lnTo>
                    <a:lnTo>
                      <a:pt x="1359" y="11816"/>
                    </a:lnTo>
                    <a:lnTo>
                      <a:pt x="1359" y="10744"/>
                    </a:lnTo>
                    <a:lnTo>
                      <a:pt x="1359" y="9589"/>
                    </a:lnTo>
                    <a:lnTo>
                      <a:pt x="1359" y="8384"/>
                    </a:lnTo>
                    <a:lnTo>
                      <a:pt x="1359" y="7164"/>
                    </a:lnTo>
                    <a:lnTo>
                      <a:pt x="1359" y="5963"/>
                    </a:lnTo>
                    <a:lnTo>
                      <a:pt x="1359" y="4812"/>
                    </a:lnTo>
                    <a:lnTo>
                      <a:pt x="1359" y="3747"/>
                    </a:lnTo>
                    <a:lnTo>
                      <a:pt x="1359" y="2800"/>
                    </a:lnTo>
                    <a:lnTo>
                      <a:pt x="1359" y="2005"/>
                    </a:lnTo>
                    <a:lnTo>
                      <a:pt x="1359" y="1395"/>
                    </a:lnTo>
                    <a:lnTo>
                      <a:pt x="1359" y="1005"/>
                    </a:lnTo>
                    <a:lnTo>
                      <a:pt x="1359" y="868"/>
                    </a:lnTo>
                    <a:lnTo>
                      <a:pt x="1359" y="861"/>
                    </a:lnTo>
                    <a:lnTo>
                      <a:pt x="1360" y="840"/>
                    </a:lnTo>
                    <a:lnTo>
                      <a:pt x="1362" y="809"/>
                    </a:lnTo>
                    <a:lnTo>
                      <a:pt x="1367" y="766"/>
                    </a:lnTo>
                    <a:lnTo>
                      <a:pt x="1370" y="741"/>
                    </a:lnTo>
                    <a:lnTo>
                      <a:pt x="1374" y="715"/>
                    </a:lnTo>
                    <a:lnTo>
                      <a:pt x="1379" y="686"/>
                    </a:lnTo>
                    <a:lnTo>
                      <a:pt x="1385" y="657"/>
                    </a:lnTo>
                    <a:lnTo>
                      <a:pt x="1393" y="625"/>
                    </a:lnTo>
                    <a:lnTo>
                      <a:pt x="1402" y="592"/>
                    </a:lnTo>
                    <a:lnTo>
                      <a:pt x="1411" y="559"/>
                    </a:lnTo>
                    <a:lnTo>
                      <a:pt x="1422" y="524"/>
                    </a:lnTo>
                    <a:lnTo>
                      <a:pt x="1434" y="489"/>
                    </a:lnTo>
                    <a:lnTo>
                      <a:pt x="1449" y="453"/>
                    </a:lnTo>
                    <a:lnTo>
                      <a:pt x="1465" y="417"/>
                    </a:lnTo>
                    <a:lnTo>
                      <a:pt x="1483" y="380"/>
                    </a:lnTo>
                    <a:lnTo>
                      <a:pt x="1502" y="345"/>
                    </a:lnTo>
                    <a:lnTo>
                      <a:pt x="1523" y="308"/>
                    </a:lnTo>
                    <a:lnTo>
                      <a:pt x="1547" y="272"/>
                    </a:lnTo>
                    <a:lnTo>
                      <a:pt x="1573" y="238"/>
                    </a:lnTo>
                    <a:lnTo>
                      <a:pt x="1601" y="203"/>
                    </a:lnTo>
                    <a:lnTo>
                      <a:pt x="1631" y="169"/>
                    </a:lnTo>
                    <a:lnTo>
                      <a:pt x="1664" y="138"/>
                    </a:lnTo>
                    <a:lnTo>
                      <a:pt x="1699" y="106"/>
                    </a:lnTo>
                    <a:lnTo>
                      <a:pt x="1736" y="77"/>
                    </a:lnTo>
                    <a:lnTo>
                      <a:pt x="1777" y="50"/>
                    </a:lnTo>
                    <a:lnTo>
                      <a:pt x="1820" y="23"/>
                    </a:lnTo>
                    <a:lnTo>
                      <a:pt x="1866" y="0"/>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grpSp>
        <p:sp>
          <p:nvSpPr>
            <p:cNvPr id="55320" name="Line 24"/>
            <p:cNvSpPr>
              <a:spLocks noChangeShapeType="1"/>
            </p:cNvSpPr>
            <p:nvPr/>
          </p:nvSpPr>
          <p:spPr bwMode="auto">
            <a:xfrm>
              <a:off x="3924" y="2616"/>
              <a:ext cx="10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21" name="AutoShape 25"/>
            <p:cNvSpPr>
              <a:spLocks noChangeArrowheads="1"/>
            </p:cNvSpPr>
            <p:nvPr/>
          </p:nvSpPr>
          <p:spPr bwMode="auto">
            <a:xfrm>
              <a:off x="2834" y="2934"/>
              <a:ext cx="454" cy="227"/>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78 w 21600"/>
                <a:gd name="T13" fmla="*/ 5424 h 21600"/>
                <a:gd name="T14" fmla="*/ 18888 w 21600"/>
                <a:gd name="T15" fmla="*/ 16176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66"/>
            </a:solidFill>
            <a:ln w="9525">
              <a:solidFill>
                <a:schemeClr val="tx1"/>
              </a:solidFill>
              <a:miter lim="800000"/>
              <a:headEnd/>
              <a:tailEnd/>
            </a:ln>
          </p:spPr>
          <p:txBody>
            <a:bodyPr wrap="none" anchor="ctr"/>
            <a:lstStyle/>
            <a:p>
              <a:endParaRPr lang="zh-HK" altLang="en-US"/>
            </a:p>
          </p:txBody>
        </p:sp>
        <p:grpSp>
          <p:nvGrpSpPr>
            <p:cNvPr id="55322" name="Group 26"/>
            <p:cNvGrpSpPr>
              <a:grpSpLocks/>
            </p:cNvGrpSpPr>
            <p:nvPr/>
          </p:nvGrpSpPr>
          <p:grpSpPr bwMode="auto">
            <a:xfrm>
              <a:off x="4241" y="3160"/>
              <a:ext cx="499" cy="454"/>
              <a:chOff x="2789" y="2795"/>
              <a:chExt cx="499" cy="454"/>
            </a:xfrm>
          </p:grpSpPr>
          <p:sp>
            <p:nvSpPr>
              <p:cNvPr id="55325" name="Oval 27"/>
              <p:cNvSpPr>
                <a:spLocks noChangeArrowheads="1"/>
              </p:cNvSpPr>
              <p:nvPr/>
            </p:nvSpPr>
            <p:spPr bwMode="auto">
              <a:xfrm>
                <a:off x="2789" y="2795"/>
                <a:ext cx="499" cy="454"/>
              </a:xfrm>
              <a:prstGeom prst="ellipse">
                <a:avLst/>
              </a:prstGeom>
              <a:solidFill>
                <a:srgbClr val="0000FF"/>
              </a:solidFill>
              <a:ln w="9525">
                <a:solidFill>
                  <a:schemeClr val="tx1"/>
                </a:solidFill>
                <a:round/>
                <a:headEnd/>
                <a:tailEnd/>
              </a:ln>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5326" name="Oval 28"/>
              <p:cNvSpPr>
                <a:spLocks noChangeArrowheads="1"/>
              </p:cNvSpPr>
              <p:nvPr/>
            </p:nvSpPr>
            <p:spPr bwMode="auto">
              <a:xfrm>
                <a:off x="2835" y="2840"/>
                <a:ext cx="408" cy="363"/>
              </a:xfrm>
              <a:prstGeom prst="ellipse">
                <a:avLst/>
              </a:prstGeom>
              <a:solidFill>
                <a:schemeClr val="accent1"/>
              </a:solidFill>
              <a:ln w="9525">
                <a:solidFill>
                  <a:schemeClr val="tx1"/>
                </a:solidFill>
                <a:round/>
                <a:headEnd/>
                <a:tailEnd/>
              </a:ln>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grpSp>
        <p:sp>
          <p:nvSpPr>
            <p:cNvPr id="55323" name="Line 29"/>
            <p:cNvSpPr>
              <a:spLocks noChangeShapeType="1"/>
            </p:cNvSpPr>
            <p:nvPr/>
          </p:nvSpPr>
          <p:spPr bwMode="auto">
            <a:xfrm flipV="1">
              <a:off x="4150" y="3478"/>
              <a:ext cx="136" cy="27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55324" name="Text Box 30"/>
            <p:cNvSpPr txBox="1">
              <a:spLocks noChangeArrowheads="1"/>
            </p:cNvSpPr>
            <p:nvPr/>
          </p:nvSpPr>
          <p:spPr bwMode="auto">
            <a:xfrm>
              <a:off x="3568" y="3660"/>
              <a:ext cx="89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en-US" altLang="zh-TW" sz="2400">
                  <a:latin typeface="Times New Roman" pitchFamily="18" charset="0"/>
                </a:rPr>
                <a:t>PbSO</a:t>
              </a:r>
              <a:r>
                <a:rPr lang="en-US" altLang="zh-TW" sz="2400" baseline="-25000">
                  <a:latin typeface="Times New Roman" pitchFamily="18" charset="0"/>
                </a:rPr>
                <a:t>4</a:t>
              </a:r>
              <a:r>
                <a:rPr lang="en-US" altLang="zh-TW" sz="2400">
                  <a:solidFill>
                    <a:srgbClr val="FF0000"/>
                  </a:solidFill>
                  <a:latin typeface="Times New Roman" pitchFamily="18" charset="0"/>
                </a:rPr>
                <a:t>(s)</a:t>
              </a:r>
            </a:p>
          </p:txBody>
        </p:sp>
      </p:grpSp>
      <p:sp>
        <p:nvSpPr>
          <p:cNvPr id="55299" name="Text Box 31"/>
          <p:cNvSpPr txBox="1">
            <a:spLocks noChangeArrowheads="1"/>
          </p:cNvSpPr>
          <p:nvPr/>
        </p:nvSpPr>
        <p:spPr bwMode="auto">
          <a:xfrm>
            <a:off x="720725" y="542925"/>
            <a:ext cx="7759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800">
                <a:solidFill>
                  <a:srgbClr val="3399FF"/>
                </a:solidFill>
                <a:latin typeface="Times New Roman" pitchFamily="18" charset="0"/>
              </a:rPr>
              <a:t>PbCO</a:t>
            </a:r>
            <a:r>
              <a:rPr lang="en-US" altLang="zh-TW" sz="2800" baseline="-25000">
                <a:solidFill>
                  <a:srgbClr val="3399FF"/>
                </a:solidFill>
                <a:latin typeface="Times New Roman" pitchFamily="18" charset="0"/>
              </a:rPr>
              <a:t>3</a:t>
            </a:r>
            <a:r>
              <a:rPr lang="en-US" altLang="zh-TW" sz="2800">
                <a:solidFill>
                  <a:srgbClr val="FF3300"/>
                </a:solidFill>
                <a:latin typeface="Times New Roman" pitchFamily="18" charset="0"/>
              </a:rPr>
              <a:t>(s)</a:t>
            </a:r>
            <a:r>
              <a:rPr lang="en-US" altLang="zh-TW" sz="2800">
                <a:latin typeface="Times New Roman" pitchFamily="18" charset="0"/>
              </a:rPr>
              <a:t> + Na</a:t>
            </a:r>
            <a:r>
              <a:rPr lang="en-US" altLang="zh-TW" sz="2800" baseline="-25000">
                <a:latin typeface="Times New Roman" pitchFamily="18" charset="0"/>
              </a:rPr>
              <a:t>2</a:t>
            </a:r>
            <a:r>
              <a:rPr lang="en-US" altLang="zh-TW" sz="2800">
                <a:latin typeface="Times New Roman" pitchFamily="18" charset="0"/>
              </a:rPr>
              <a:t>SO</a:t>
            </a:r>
            <a:r>
              <a:rPr lang="en-US" altLang="zh-TW" sz="2800" baseline="-25000">
                <a:latin typeface="Times New Roman" pitchFamily="18" charset="0"/>
              </a:rPr>
              <a:t>4</a:t>
            </a:r>
            <a:r>
              <a:rPr lang="en-US" altLang="zh-TW" sz="2800">
                <a:latin typeface="Times New Roman" pitchFamily="18" charset="0"/>
              </a:rPr>
              <a:t>(aq) </a:t>
            </a:r>
            <a:r>
              <a:rPr lang="en-US" altLang="zh-TW" sz="2800">
                <a:latin typeface="Times New Roman" pitchFamily="18" charset="0"/>
                <a:sym typeface="Symbol" pitchFamily="18" charset="2"/>
              </a:rPr>
              <a:t> </a:t>
            </a:r>
            <a:r>
              <a:rPr lang="en-US" altLang="zh-TW" sz="2800">
                <a:solidFill>
                  <a:srgbClr val="0000CC"/>
                </a:solidFill>
                <a:latin typeface="Times New Roman" pitchFamily="18" charset="0"/>
                <a:sym typeface="Symbol" pitchFamily="18" charset="2"/>
              </a:rPr>
              <a:t>PbSO</a:t>
            </a:r>
            <a:r>
              <a:rPr lang="en-US" altLang="zh-TW" sz="2800" baseline="-25000">
                <a:solidFill>
                  <a:srgbClr val="0000CC"/>
                </a:solidFill>
                <a:latin typeface="Times New Roman" pitchFamily="18" charset="0"/>
                <a:sym typeface="Symbol" pitchFamily="18" charset="2"/>
              </a:rPr>
              <a:t>4</a:t>
            </a:r>
            <a:r>
              <a:rPr lang="en-US" altLang="zh-TW" sz="2800">
                <a:solidFill>
                  <a:srgbClr val="FF3300"/>
                </a:solidFill>
                <a:latin typeface="Times New Roman" pitchFamily="18" charset="0"/>
                <a:sym typeface="Symbol" pitchFamily="18" charset="2"/>
              </a:rPr>
              <a:t>(s)</a:t>
            </a:r>
            <a:r>
              <a:rPr lang="en-US" altLang="zh-TW" sz="2800">
                <a:latin typeface="Times New Roman" pitchFamily="18" charset="0"/>
                <a:sym typeface="Symbol" pitchFamily="18" charset="2"/>
              </a:rPr>
              <a:t> + Na</a:t>
            </a:r>
            <a:r>
              <a:rPr lang="en-US" altLang="zh-TW" sz="2800" baseline="-25000">
                <a:latin typeface="Times New Roman" pitchFamily="18" charset="0"/>
                <a:sym typeface="Symbol" pitchFamily="18" charset="2"/>
              </a:rPr>
              <a:t>2</a:t>
            </a:r>
            <a:r>
              <a:rPr lang="en-US" altLang="zh-TW" sz="2800">
                <a:latin typeface="Times New Roman" pitchFamily="18" charset="0"/>
                <a:sym typeface="Symbol" pitchFamily="18" charset="2"/>
              </a:rPr>
              <a:t>CO</a:t>
            </a:r>
            <a:r>
              <a:rPr lang="en-US" altLang="zh-TW" sz="2800" baseline="-25000">
                <a:latin typeface="Times New Roman" pitchFamily="18" charset="0"/>
                <a:sym typeface="Symbol" pitchFamily="18" charset="2"/>
              </a:rPr>
              <a:t>3</a:t>
            </a:r>
            <a:r>
              <a:rPr lang="en-US" altLang="zh-TW" sz="2800">
                <a:latin typeface="Times New Roman" pitchFamily="18" charset="0"/>
                <a:sym typeface="Symbol" pitchFamily="18" charset="2"/>
              </a:rPr>
              <a:t>(aq)</a:t>
            </a:r>
          </a:p>
        </p:txBody>
      </p:sp>
      <p:sp>
        <p:nvSpPr>
          <p:cNvPr id="55300" name="AutoShape 40"/>
          <p:cNvSpPr>
            <a:spLocks noChangeAspect="1" noChangeArrowheads="1" noTextEdit="1"/>
          </p:cNvSpPr>
          <p:nvPr/>
        </p:nvSpPr>
        <p:spPr bwMode="auto">
          <a:xfrm rot="-6720937">
            <a:off x="7696200" y="-358775"/>
            <a:ext cx="1884363" cy="194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HK" altLang="en-US"/>
          </a:p>
        </p:txBody>
      </p:sp>
      <p:grpSp>
        <p:nvGrpSpPr>
          <p:cNvPr id="5" name="Group 49"/>
          <p:cNvGrpSpPr>
            <a:grpSpLocks/>
          </p:cNvGrpSpPr>
          <p:nvPr/>
        </p:nvGrpSpPr>
        <p:grpSpPr bwMode="auto">
          <a:xfrm>
            <a:off x="963613" y="1772816"/>
            <a:ext cx="3365500" cy="4651375"/>
            <a:chOff x="607" y="986"/>
            <a:chExt cx="2120" cy="2930"/>
          </a:xfrm>
        </p:grpSpPr>
        <p:grpSp>
          <p:nvGrpSpPr>
            <p:cNvPr id="55303" name="Group 3"/>
            <p:cNvGrpSpPr>
              <a:grpSpLocks noChangeAspect="1"/>
            </p:cNvGrpSpPr>
            <p:nvPr/>
          </p:nvGrpSpPr>
          <p:grpSpPr bwMode="auto">
            <a:xfrm>
              <a:off x="607" y="2312"/>
              <a:ext cx="1187" cy="1225"/>
              <a:chOff x="1056" y="981"/>
              <a:chExt cx="1335" cy="1632"/>
            </a:xfrm>
          </p:grpSpPr>
          <p:sp>
            <p:nvSpPr>
              <p:cNvPr id="55315" name="AutoShape 4"/>
              <p:cNvSpPr>
                <a:spLocks noChangeAspect="1" noChangeArrowheads="1" noTextEdit="1"/>
              </p:cNvSpPr>
              <p:nvPr/>
            </p:nvSpPr>
            <p:spPr bwMode="auto">
              <a:xfrm>
                <a:off x="1056" y="981"/>
                <a:ext cx="1335"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HK" altLang="en-US"/>
              </a:p>
            </p:txBody>
          </p:sp>
          <p:sp>
            <p:nvSpPr>
              <p:cNvPr id="55316" name="Freeform 5"/>
              <p:cNvSpPr>
                <a:spLocks/>
              </p:cNvSpPr>
              <p:nvPr/>
            </p:nvSpPr>
            <p:spPr bwMode="auto">
              <a:xfrm>
                <a:off x="1059" y="990"/>
                <a:ext cx="191" cy="1613"/>
              </a:xfrm>
              <a:custGeom>
                <a:avLst/>
                <a:gdLst>
                  <a:gd name="T0" fmla="*/ 0 w 1909"/>
                  <a:gd name="T1" fmla="*/ 0 h 16124"/>
                  <a:gd name="T2" fmla="*/ 0 w 1909"/>
                  <a:gd name="T3" fmla="*/ 0 h 16124"/>
                  <a:gd name="T4" fmla="*/ 0 w 1909"/>
                  <a:gd name="T5" fmla="*/ 0 h 16124"/>
                  <a:gd name="T6" fmla="*/ 0 w 1909"/>
                  <a:gd name="T7" fmla="*/ 0 h 16124"/>
                  <a:gd name="T8" fmla="*/ 0 w 1909"/>
                  <a:gd name="T9" fmla="*/ 0 h 16124"/>
                  <a:gd name="T10" fmla="*/ 0 w 1909"/>
                  <a:gd name="T11" fmla="*/ 0 h 16124"/>
                  <a:gd name="T12" fmla="*/ 0 w 1909"/>
                  <a:gd name="T13" fmla="*/ 0 h 16124"/>
                  <a:gd name="T14" fmla="*/ 0 w 1909"/>
                  <a:gd name="T15" fmla="*/ 0 h 16124"/>
                  <a:gd name="T16" fmla="*/ 0 w 1909"/>
                  <a:gd name="T17" fmla="*/ 0 h 16124"/>
                  <a:gd name="T18" fmla="*/ 0 w 1909"/>
                  <a:gd name="T19" fmla="*/ 0 h 16124"/>
                  <a:gd name="T20" fmla="*/ 0 w 1909"/>
                  <a:gd name="T21" fmla="*/ 0 h 16124"/>
                  <a:gd name="T22" fmla="*/ 0 w 1909"/>
                  <a:gd name="T23" fmla="*/ 0 h 16124"/>
                  <a:gd name="T24" fmla="*/ 0 w 1909"/>
                  <a:gd name="T25" fmla="*/ 0 h 16124"/>
                  <a:gd name="T26" fmla="*/ 0 w 1909"/>
                  <a:gd name="T27" fmla="*/ 0 h 16124"/>
                  <a:gd name="T28" fmla="*/ 0 w 1909"/>
                  <a:gd name="T29" fmla="*/ 0 h 16124"/>
                  <a:gd name="T30" fmla="*/ 0 w 1909"/>
                  <a:gd name="T31" fmla="*/ 0 h 16124"/>
                  <a:gd name="T32" fmla="*/ 0 w 1909"/>
                  <a:gd name="T33" fmla="*/ 0 h 16124"/>
                  <a:gd name="T34" fmla="*/ 0 w 1909"/>
                  <a:gd name="T35" fmla="*/ 0 h 16124"/>
                  <a:gd name="T36" fmla="*/ 0 w 1909"/>
                  <a:gd name="T37" fmla="*/ 0 h 16124"/>
                  <a:gd name="T38" fmla="*/ 0 w 1909"/>
                  <a:gd name="T39" fmla="*/ 0 h 16124"/>
                  <a:gd name="T40" fmla="*/ 0 w 1909"/>
                  <a:gd name="T41" fmla="*/ 0 h 16124"/>
                  <a:gd name="T42" fmla="*/ 0 w 1909"/>
                  <a:gd name="T43" fmla="*/ 0 h 16124"/>
                  <a:gd name="T44" fmla="*/ 0 w 1909"/>
                  <a:gd name="T45" fmla="*/ 0 h 16124"/>
                  <a:gd name="T46" fmla="*/ 0 w 1909"/>
                  <a:gd name="T47" fmla="*/ 0 h 16124"/>
                  <a:gd name="T48" fmla="*/ 0 w 1909"/>
                  <a:gd name="T49" fmla="*/ 0 h 16124"/>
                  <a:gd name="T50" fmla="*/ 0 w 1909"/>
                  <a:gd name="T51" fmla="*/ 0 h 16124"/>
                  <a:gd name="T52" fmla="*/ 0 w 1909"/>
                  <a:gd name="T53" fmla="*/ 0 h 16124"/>
                  <a:gd name="T54" fmla="*/ 0 w 1909"/>
                  <a:gd name="T55" fmla="*/ 0 h 16124"/>
                  <a:gd name="T56" fmla="*/ 0 w 1909"/>
                  <a:gd name="T57" fmla="*/ 0 h 16124"/>
                  <a:gd name="T58" fmla="*/ 0 w 1909"/>
                  <a:gd name="T59" fmla="*/ 0 h 16124"/>
                  <a:gd name="T60" fmla="*/ 0 w 1909"/>
                  <a:gd name="T61" fmla="*/ 0 h 16124"/>
                  <a:gd name="T62" fmla="*/ 0 w 1909"/>
                  <a:gd name="T63" fmla="*/ 0 h 16124"/>
                  <a:gd name="T64" fmla="*/ 0 w 1909"/>
                  <a:gd name="T65" fmla="*/ 0 h 16124"/>
                  <a:gd name="T66" fmla="*/ 0 w 1909"/>
                  <a:gd name="T67" fmla="*/ 0 h 16124"/>
                  <a:gd name="T68" fmla="*/ 0 w 1909"/>
                  <a:gd name="T69" fmla="*/ 0 h 16124"/>
                  <a:gd name="T70" fmla="*/ 0 w 1909"/>
                  <a:gd name="T71" fmla="*/ 0 h 16124"/>
                  <a:gd name="T72" fmla="*/ 0 w 1909"/>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9"/>
                  <a:gd name="T112" fmla="*/ 0 h 16124"/>
                  <a:gd name="T113" fmla="*/ 1909 w 1909"/>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9" h="16124">
                    <a:moveTo>
                      <a:pt x="0" y="0"/>
                    </a:moveTo>
                    <a:lnTo>
                      <a:pt x="46" y="19"/>
                    </a:lnTo>
                    <a:lnTo>
                      <a:pt x="90" y="41"/>
                    </a:lnTo>
                    <a:lnTo>
                      <a:pt x="131" y="64"/>
                    </a:lnTo>
                    <a:lnTo>
                      <a:pt x="168" y="91"/>
                    </a:lnTo>
                    <a:lnTo>
                      <a:pt x="204" y="119"/>
                    </a:lnTo>
                    <a:lnTo>
                      <a:pt x="237" y="150"/>
                    </a:lnTo>
                    <a:lnTo>
                      <a:pt x="268" y="181"/>
                    </a:lnTo>
                    <a:lnTo>
                      <a:pt x="296" y="214"/>
                    </a:lnTo>
                    <a:lnTo>
                      <a:pt x="322" y="249"/>
                    </a:lnTo>
                    <a:lnTo>
                      <a:pt x="345" y="284"/>
                    </a:lnTo>
                    <a:lnTo>
                      <a:pt x="368" y="320"/>
                    </a:lnTo>
                    <a:lnTo>
                      <a:pt x="387" y="357"/>
                    </a:lnTo>
                    <a:lnTo>
                      <a:pt x="406" y="394"/>
                    </a:lnTo>
                    <a:lnTo>
                      <a:pt x="421" y="430"/>
                    </a:lnTo>
                    <a:lnTo>
                      <a:pt x="435" y="467"/>
                    </a:lnTo>
                    <a:lnTo>
                      <a:pt x="449" y="504"/>
                    </a:lnTo>
                    <a:lnTo>
                      <a:pt x="460" y="539"/>
                    </a:lnTo>
                    <a:lnTo>
                      <a:pt x="470" y="575"/>
                    </a:lnTo>
                    <a:lnTo>
                      <a:pt x="478" y="610"/>
                    </a:lnTo>
                    <a:lnTo>
                      <a:pt x="486" y="642"/>
                    </a:lnTo>
                    <a:lnTo>
                      <a:pt x="492" y="674"/>
                    </a:lnTo>
                    <a:lnTo>
                      <a:pt x="497" y="704"/>
                    </a:lnTo>
                    <a:lnTo>
                      <a:pt x="502" y="732"/>
                    </a:lnTo>
                    <a:lnTo>
                      <a:pt x="505" y="758"/>
                    </a:lnTo>
                    <a:lnTo>
                      <a:pt x="510" y="804"/>
                    </a:lnTo>
                    <a:lnTo>
                      <a:pt x="512" y="838"/>
                    </a:lnTo>
                    <a:lnTo>
                      <a:pt x="513" y="860"/>
                    </a:lnTo>
                    <a:lnTo>
                      <a:pt x="513" y="868"/>
                    </a:lnTo>
                    <a:lnTo>
                      <a:pt x="513" y="1006"/>
                    </a:lnTo>
                    <a:lnTo>
                      <a:pt x="513" y="1395"/>
                    </a:lnTo>
                    <a:lnTo>
                      <a:pt x="513" y="2005"/>
                    </a:lnTo>
                    <a:lnTo>
                      <a:pt x="513" y="2801"/>
                    </a:lnTo>
                    <a:lnTo>
                      <a:pt x="513" y="3748"/>
                    </a:lnTo>
                    <a:lnTo>
                      <a:pt x="513" y="4814"/>
                    </a:lnTo>
                    <a:lnTo>
                      <a:pt x="513" y="5965"/>
                    </a:lnTo>
                    <a:lnTo>
                      <a:pt x="513" y="7167"/>
                    </a:lnTo>
                    <a:lnTo>
                      <a:pt x="513" y="8387"/>
                    </a:lnTo>
                    <a:lnTo>
                      <a:pt x="513" y="9592"/>
                    </a:lnTo>
                    <a:lnTo>
                      <a:pt x="513" y="10747"/>
                    </a:lnTo>
                    <a:lnTo>
                      <a:pt x="513" y="11819"/>
                    </a:lnTo>
                    <a:lnTo>
                      <a:pt x="513" y="12773"/>
                    </a:lnTo>
                    <a:lnTo>
                      <a:pt x="513" y="13579"/>
                    </a:lnTo>
                    <a:lnTo>
                      <a:pt x="513" y="14201"/>
                    </a:lnTo>
                    <a:lnTo>
                      <a:pt x="513" y="14605"/>
                    </a:lnTo>
                    <a:lnTo>
                      <a:pt x="517" y="14743"/>
                    </a:lnTo>
                    <a:lnTo>
                      <a:pt x="528" y="14872"/>
                    </a:lnTo>
                    <a:lnTo>
                      <a:pt x="547" y="14994"/>
                    </a:lnTo>
                    <a:lnTo>
                      <a:pt x="572" y="15107"/>
                    </a:lnTo>
                    <a:lnTo>
                      <a:pt x="604" y="15212"/>
                    </a:lnTo>
                    <a:lnTo>
                      <a:pt x="642" y="15309"/>
                    </a:lnTo>
                    <a:lnTo>
                      <a:pt x="684" y="15400"/>
                    </a:lnTo>
                    <a:lnTo>
                      <a:pt x="731" y="15483"/>
                    </a:lnTo>
                    <a:lnTo>
                      <a:pt x="782" y="15560"/>
                    </a:lnTo>
                    <a:lnTo>
                      <a:pt x="836" y="15630"/>
                    </a:lnTo>
                    <a:lnTo>
                      <a:pt x="895" y="15695"/>
                    </a:lnTo>
                    <a:lnTo>
                      <a:pt x="955" y="15753"/>
                    </a:lnTo>
                    <a:lnTo>
                      <a:pt x="1016" y="15806"/>
                    </a:lnTo>
                    <a:lnTo>
                      <a:pt x="1081" y="15854"/>
                    </a:lnTo>
                    <a:lnTo>
                      <a:pt x="1145" y="15897"/>
                    </a:lnTo>
                    <a:lnTo>
                      <a:pt x="1211" y="15934"/>
                    </a:lnTo>
                    <a:lnTo>
                      <a:pt x="1276" y="15968"/>
                    </a:lnTo>
                    <a:lnTo>
                      <a:pt x="1340" y="15997"/>
                    </a:lnTo>
                    <a:lnTo>
                      <a:pt x="1405" y="16022"/>
                    </a:lnTo>
                    <a:lnTo>
                      <a:pt x="1467" y="16043"/>
                    </a:lnTo>
                    <a:lnTo>
                      <a:pt x="1527" y="16063"/>
                    </a:lnTo>
                    <a:lnTo>
                      <a:pt x="1585" y="16077"/>
                    </a:lnTo>
                    <a:lnTo>
                      <a:pt x="1639" y="16090"/>
                    </a:lnTo>
                    <a:lnTo>
                      <a:pt x="1690" y="16101"/>
                    </a:lnTo>
                    <a:lnTo>
                      <a:pt x="1737" y="16108"/>
                    </a:lnTo>
                    <a:lnTo>
                      <a:pt x="1779" y="16114"/>
                    </a:lnTo>
                    <a:lnTo>
                      <a:pt x="1817" y="16118"/>
                    </a:lnTo>
                    <a:lnTo>
                      <a:pt x="1849" y="16121"/>
                    </a:lnTo>
                    <a:lnTo>
                      <a:pt x="1893" y="16123"/>
                    </a:lnTo>
                    <a:lnTo>
                      <a:pt x="1909" y="16124"/>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sp>
            <p:nvSpPr>
              <p:cNvPr id="55317" name="Line 6"/>
              <p:cNvSpPr>
                <a:spLocks noChangeShapeType="1"/>
              </p:cNvSpPr>
              <p:nvPr/>
            </p:nvSpPr>
            <p:spPr bwMode="auto">
              <a:xfrm>
                <a:off x="1250" y="2603"/>
                <a:ext cx="950" cy="1"/>
              </a:xfrm>
              <a:prstGeom prst="line">
                <a:avLst/>
              </a:prstGeom>
              <a:noFill/>
              <a:ln w="31750">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18" name="Freeform 7"/>
              <p:cNvSpPr>
                <a:spLocks/>
              </p:cNvSpPr>
              <p:nvPr/>
            </p:nvSpPr>
            <p:spPr bwMode="auto">
              <a:xfrm>
                <a:off x="2200" y="990"/>
                <a:ext cx="187" cy="1613"/>
              </a:xfrm>
              <a:custGeom>
                <a:avLst/>
                <a:gdLst>
                  <a:gd name="T0" fmla="*/ 0 w 1866"/>
                  <a:gd name="T1" fmla="*/ 0 h 16124"/>
                  <a:gd name="T2" fmla="*/ 0 w 1866"/>
                  <a:gd name="T3" fmla="*/ 0 h 16124"/>
                  <a:gd name="T4" fmla="*/ 0 w 1866"/>
                  <a:gd name="T5" fmla="*/ 0 h 16124"/>
                  <a:gd name="T6" fmla="*/ 0 w 1866"/>
                  <a:gd name="T7" fmla="*/ 0 h 16124"/>
                  <a:gd name="T8" fmla="*/ 0 w 1866"/>
                  <a:gd name="T9" fmla="*/ 0 h 16124"/>
                  <a:gd name="T10" fmla="*/ 0 w 1866"/>
                  <a:gd name="T11" fmla="*/ 0 h 16124"/>
                  <a:gd name="T12" fmla="*/ 0 w 1866"/>
                  <a:gd name="T13" fmla="*/ 0 h 16124"/>
                  <a:gd name="T14" fmla="*/ 0 w 1866"/>
                  <a:gd name="T15" fmla="*/ 0 h 16124"/>
                  <a:gd name="T16" fmla="*/ 0 w 1866"/>
                  <a:gd name="T17" fmla="*/ 0 h 16124"/>
                  <a:gd name="T18" fmla="*/ 0 w 1866"/>
                  <a:gd name="T19" fmla="*/ 0 h 16124"/>
                  <a:gd name="T20" fmla="*/ 0 w 1866"/>
                  <a:gd name="T21" fmla="*/ 0 h 16124"/>
                  <a:gd name="T22" fmla="*/ 0 w 1866"/>
                  <a:gd name="T23" fmla="*/ 0 h 16124"/>
                  <a:gd name="T24" fmla="*/ 0 w 1866"/>
                  <a:gd name="T25" fmla="*/ 0 h 16124"/>
                  <a:gd name="T26" fmla="*/ 0 w 1866"/>
                  <a:gd name="T27" fmla="*/ 0 h 16124"/>
                  <a:gd name="T28" fmla="*/ 0 w 1866"/>
                  <a:gd name="T29" fmla="*/ 0 h 16124"/>
                  <a:gd name="T30" fmla="*/ 0 w 1866"/>
                  <a:gd name="T31" fmla="*/ 0 h 16124"/>
                  <a:gd name="T32" fmla="*/ 0 w 1866"/>
                  <a:gd name="T33" fmla="*/ 0 h 16124"/>
                  <a:gd name="T34" fmla="*/ 0 w 1866"/>
                  <a:gd name="T35" fmla="*/ 0 h 16124"/>
                  <a:gd name="T36" fmla="*/ 0 w 1866"/>
                  <a:gd name="T37" fmla="*/ 0 h 16124"/>
                  <a:gd name="T38" fmla="*/ 0 w 1866"/>
                  <a:gd name="T39" fmla="*/ 0 h 16124"/>
                  <a:gd name="T40" fmla="*/ 0 w 1866"/>
                  <a:gd name="T41" fmla="*/ 0 h 16124"/>
                  <a:gd name="T42" fmla="*/ 0 w 1866"/>
                  <a:gd name="T43" fmla="*/ 0 h 16124"/>
                  <a:gd name="T44" fmla="*/ 0 w 1866"/>
                  <a:gd name="T45" fmla="*/ 0 h 16124"/>
                  <a:gd name="T46" fmla="*/ 0 w 1866"/>
                  <a:gd name="T47" fmla="*/ 0 h 16124"/>
                  <a:gd name="T48" fmla="*/ 0 w 1866"/>
                  <a:gd name="T49" fmla="*/ 0 h 16124"/>
                  <a:gd name="T50" fmla="*/ 0 w 1866"/>
                  <a:gd name="T51" fmla="*/ 0 h 16124"/>
                  <a:gd name="T52" fmla="*/ 0 w 1866"/>
                  <a:gd name="T53" fmla="*/ 0 h 16124"/>
                  <a:gd name="T54" fmla="*/ 0 w 1866"/>
                  <a:gd name="T55" fmla="*/ 0 h 16124"/>
                  <a:gd name="T56" fmla="*/ 0 w 1866"/>
                  <a:gd name="T57" fmla="*/ 0 h 16124"/>
                  <a:gd name="T58" fmla="*/ 0 w 1866"/>
                  <a:gd name="T59" fmla="*/ 0 h 16124"/>
                  <a:gd name="T60" fmla="*/ 0 w 1866"/>
                  <a:gd name="T61" fmla="*/ 0 h 16124"/>
                  <a:gd name="T62" fmla="*/ 0 w 1866"/>
                  <a:gd name="T63" fmla="*/ 0 h 16124"/>
                  <a:gd name="T64" fmla="*/ 0 w 1866"/>
                  <a:gd name="T65" fmla="*/ 0 h 16124"/>
                  <a:gd name="T66" fmla="*/ 0 w 1866"/>
                  <a:gd name="T67" fmla="*/ 0 h 16124"/>
                  <a:gd name="T68" fmla="*/ 0 w 1866"/>
                  <a:gd name="T69" fmla="*/ 0 h 16124"/>
                  <a:gd name="T70" fmla="*/ 0 w 1866"/>
                  <a:gd name="T71" fmla="*/ 0 h 16124"/>
                  <a:gd name="T72" fmla="*/ 0 w 1866"/>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6"/>
                  <a:gd name="T112" fmla="*/ 0 h 16124"/>
                  <a:gd name="T113" fmla="*/ 1866 w 1866"/>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6" h="16124">
                    <a:moveTo>
                      <a:pt x="0" y="16124"/>
                    </a:moveTo>
                    <a:lnTo>
                      <a:pt x="15" y="16123"/>
                    </a:lnTo>
                    <a:lnTo>
                      <a:pt x="58" y="16121"/>
                    </a:lnTo>
                    <a:lnTo>
                      <a:pt x="89" y="16119"/>
                    </a:lnTo>
                    <a:lnTo>
                      <a:pt x="126" y="16115"/>
                    </a:lnTo>
                    <a:lnTo>
                      <a:pt x="166" y="16109"/>
                    </a:lnTo>
                    <a:lnTo>
                      <a:pt x="212" y="16101"/>
                    </a:lnTo>
                    <a:lnTo>
                      <a:pt x="262" y="16091"/>
                    </a:lnTo>
                    <a:lnTo>
                      <a:pt x="315" y="16079"/>
                    </a:lnTo>
                    <a:lnTo>
                      <a:pt x="371" y="16064"/>
                    </a:lnTo>
                    <a:lnTo>
                      <a:pt x="429" y="16045"/>
                    </a:lnTo>
                    <a:lnTo>
                      <a:pt x="491" y="16024"/>
                    </a:lnTo>
                    <a:lnTo>
                      <a:pt x="553" y="15999"/>
                    </a:lnTo>
                    <a:lnTo>
                      <a:pt x="615" y="15970"/>
                    </a:lnTo>
                    <a:lnTo>
                      <a:pt x="680" y="15936"/>
                    </a:lnTo>
                    <a:lnTo>
                      <a:pt x="743" y="15899"/>
                    </a:lnTo>
                    <a:lnTo>
                      <a:pt x="806" y="15856"/>
                    </a:lnTo>
                    <a:lnTo>
                      <a:pt x="868" y="15809"/>
                    </a:lnTo>
                    <a:lnTo>
                      <a:pt x="929" y="15756"/>
                    </a:lnTo>
                    <a:lnTo>
                      <a:pt x="988" y="15698"/>
                    </a:lnTo>
                    <a:lnTo>
                      <a:pt x="1044" y="15633"/>
                    </a:lnTo>
                    <a:lnTo>
                      <a:pt x="1097" y="15563"/>
                    </a:lnTo>
                    <a:lnTo>
                      <a:pt x="1146" y="15486"/>
                    </a:lnTo>
                    <a:lnTo>
                      <a:pt x="1192" y="15402"/>
                    </a:lnTo>
                    <a:lnTo>
                      <a:pt x="1233" y="15312"/>
                    </a:lnTo>
                    <a:lnTo>
                      <a:pt x="1270" y="15214"/>
                    </a:lnTo>
                    <a:lnTo>
                      <a:pt x="1301" y="15108"/>
                    </a:lnTo>
                    <a:lnTo>
                      <a:pt x="1325" y="14995"/>
                    </a:lnTo>
                    <a:lnTo>
                      <a:pt x="1343" y="14874"/>
                    </a:lnTo>
                    <a:lnTo>
                      <a:pt x="1355" y="14744"/>
                    </a:lnTo>
                    <a:lnTo>
                      <a:pt x="1359" y="14605"/>
                    </a:lnTo>
                    <a:lnTo>
                      <a:pt x="1359" y="14200"/>
                    </a:lnTo>
                    <a:lnTo>
                      <a:pt x="1359" y="13577"/>
                    </a:lnTo>
                    <a:lnTo>
                      <a:pt x="1359" y="12771"/>
                    </a:lnTo>
                    <a:lnTo>
                      <a:pt x="1359" y="11816"/>
                    </a:lnTo>
                    <a:lnTo>
                      <a:pt x="1359" y="10744"/>
                    </a:lnTo>
                    <a:lnTo>
                      <a:pt x="1359" y="9589"/>
                    </a:lnTo>
                    <a:lnTo>
                      <a:pt x="1359" y="8384"/>
                    </a:lnTo>
                    <a:lnTo>
                      <a:pt x="1359" y="7164"/>
                    </a:lnTo>
                    <a:lnTo>
                      <a:pt x="1359" y="5963"/>
                    </a:lnTo>
                    <a:lnTo>
                      <a:pt x="1359" y="4812"/>
                    </a:lnTo>
                    <a:lnTo>
                      <a:pt x="1359" y="3747"/>
                    </a:lnTo>
                    <a:lnTo>
                      <a:pt x="1359" y="2800"/>
                    </a:lnTo>
                    <a:lnTo>
                      <a:pt x="1359" y="2005"/>
                    </a:lnTo>
                    <a:lnTo>
                      <a:pt x="1359" y="1395"/>
                    </a:lnTo>
                    <a:lnTo>
                      <a:pt x="1359" y="1005"/>
                    </a:lnTo>
                    <a:lnTo>
                      <a:pt x="1359" y="868"/>
                    </a:lnTo>
                    <a:lnTo>
                      <a:pt x="1359" y="861"/>
                    </a:lnTo>
                    <a:lnTo>
                      <a:pt x="1360" y="840"/>
                    </a:lnTo>
                    <a:lnTo>
                      <a:pt x="1362" y="809"/>
                    </a:lnTo>
                    <a:lnTo>
                      <a:pt x="1367" y="766"/>
                    </a:lnTo>
                    <a:lnTo>
                      <a:pt x="1370" y="741"/>
                    </a:lnTo>
                    <a:lnTo>
                      <a:pt x="1374" y="715"/>
                    </a:lnTo>
                    <a:lnTo>
                      <a:pt x="1379" y="686"/>
                    </a:lnTo>
                    <a:lnTo>
                      <a:pt x="1385" y="657"/>
                    </a:lnTo>
                    <a:lnTo>
                      <a:pt x="1393" y="625"/>
                    </a:lnTo>
                    <a:lnTo>
                      <a:pt x="1402" y="592"/>
                    </a:lnTo>
                    <a:lnTo>
                      <a:pt x="1411" y="559"/>
                    </a:lnTo>
                    <a:lnTo>
                      <a:pt x="1422" y="524"/>
                    </a:lnTo>
                    <a:lnTo>
                      <a:pt x="1434" y="489"/>
                    </a:lnTo>
                    <a:lnTo>
                      <a:pt x="1449" y="453"/>
                    </a:lnTo>
                    <a:lnTo>
                      <a:pt x="1465" y="417"/>
                    </a:lnTo>
                    <a:lnTo>
                      <a:pt x="1483" y="380"/>
                    </a:lnTo>
                    <a:lnTo>
                      <a:pt x="1502" y="345"/>
                    </a:lnTo>
                    <a:lnTo>
                      <a:pt x="1523" y="308"/>
                    </a:lnTo>
                    <a:lnTo>
                      <a:pt x="1547" y="272"/>
                    </a:lnTo>
                    <a:lnTo>
                      <a:pt x="1573" y="238"/>
                    </a:lnTo>
                    <a:lnTo>
                      <a:pt x="1601" y="203"/>
                    </a:lnTo>
                    <a:lnTo>
                      <a:pt x="1631" y="169"/>
                    </a:lnTo>
                    <a:lnTo>
                      <a:pt x="1664" y="138"/>
                    </a:lnTo>
                    <a:lnTo>
                      <a:pt x="1699" y="106"/>
                    </a:lnTo>
                    <a:lnTo>
                      <a:pt x="1736" y="77"/>
                    </a:lnTo>
                    <a:lnTo>
                      <a:pt x="1777" y="50"/>
                    </a:lnTo>
                    <a:lnTo>
                      <a:pt x="1820" y="23"/>
                    </a:lnTo>
                    <a:lnTo>
                      <a:pt x="1866" y="0"/>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grpSp>
        <p:sp>
          <p:nvSpPr>
            <p:cNvPr id="55304" name="Text Box 8"/>
            <p:cNvSpPr txBox="1">
              <a:spLocks noChangeArrowheads="1"/>
            </p:cNvSpPr>
            <p:nvPr/>
          </p:nvSpPr>
          <p:spPr bwMode="auto">
            <a:xfrm>
              <a:off x="698" y="3628"/>
              <a:ext cx="89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en-US" altLang="zh-TW" sz="2400">
                  <a:latin typeface="Times New Roman" pitchFamily="18" charset="0"/>
                </a:rPr>
                <a:t>PbCO</a:t>
              </a:r>
              <a:r>
                <a:rPr lang="en-US" altLang="zh-TW" sz="2400" baseline="-25000">
                  <a:latin typeface="Times New Roman" pitchFamily="18" charset="0"/>
                </a:rPr>
                <a:t>3</a:t>
              </a:r>
              <a:r>
                <a:rPr lang="en-US" altLang="zh-TW" sz="2400">
                  <a:solidFill>
                    <a:srgbClr val="FF0000"/>
                  </a:solidFill>
                  <a:latin typeface="Times New Roman" pitchFamily="18" charset="0"/>
                </a:rPr>
                <a:t>(s)</a:t>
              </a:r>
            </a:p>
          </p:txBody>
        </p:sp>
        <p:grpSp>
          <p:nvGrpSpPr>
            <p:cNvPr id="55305" name="Group 9"/>
            <p:cNvGrpSpPr>
              <a:grpSpLocks noChangeAspect="1"/>
            </p:cNvGrpSpPr>
            <p:nvPr/>
          </p:nvGrpSpPr>
          <p:grpSpPr bwMode="auto">
            <a:xfrm rot="-6720937">
              <a:off x="1216" y="967"/>
              <a:ext cx="1187" cy="1225"/>
              <a:chOff x="1056" y="981"/>
              <a:chExt cx="1335" cy="1632"/>
            </a:xfrm>
          </p:grpSpPr>
          <p:sp>
            <p:nvSpPr>
              <p:cNvPr id="55311" name="AutoShape 10"/>
              <p:cNvSpPr>
                <a:spLocks noChangeAspect="1" noChangeArrowheads="1" noTextEdit="1"/>
              </p:cNvSpPr>
              <p:nvPr/>
            </p:nvSpPr>
            <p:spPr bwMode="auto">
              <a:xfrm>
                <a:off x="1056" y="981"/>
                <a:ext cx="1335"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HK" altLang="en-US"/>
              </a:p>
            </p:txBody>
          </p:sp>
          <p:sp>
            <p:nvSpPr>
              <p:cNvPr id="55312" name="Freeform 11"/>
              <p:cNvSpPr>
                <a:spLocks/>
              </p:cNvSpPr>
              <p:nvPr/>
            </p:nvSpPr>
            <p:spPr bwMode="auto">
              <a:xfrm>
                <a:off x="1059" y="990"/>
                <a:ext cx="191" cy="1613"/>
              </a:xfrm>
              <a:custGeom>
                <a:avLst/>
                <a:gdLst>
                  <a:gd name="T0" fmla="*/ 0 w 1909"/>
                  <a:gd name="T1" fmla="*/ 0 h 16124"/>
                  <a:gd name="T2" fmla="*/ 0 w 1909"/>
                  <a:gd name="T3" fmla="*/ 0 h 16124"/>
                  <a:gd name="T4" fmla="*/ 0 w 1909"/>
                  <a:gd name="T5" fmla="*/ 0 h 16124"/>
                  <a:gd name="T6" fmla="*/ 0 w 1909"/>
                  <a:gd name="T7" fmla="*/ 0 h 16124"/>
                  <a:gd name="T8" fmla="*/ 0 w 1909"/>
                  <a:gd name="T9" fmla="*/ 0 h 16124"/>
                  <a:gd name="T10" fmla="*/ 0 w 1909"/>
                  <a:gd name="T11" fmla="*/ 0 h 16124"/>
                  <a:gd name="T12" fmla="*/ 0 w 1909"/>
                  <a:gd name="T13" fmla="*/ 0 h 16124"/>
                  <a:gd name="T14" fmla="*/ 0 w 1909"/>
                  <a:gd name="T15" fmla="*/ 0 h 16124"/>
                  <a:gd name="T16" fmla="*/ 0 w 1909"/>
                  <a:gd name="T17" fmla="*/ 0 h 16124"/>
                  <a:gd name="T18" fmla="*/ 0 w 1909"/>
                  <a:gd name="T19" fmla="*/ 0 h 16124"/>
                  <a:gd name="T20" fmla="*/ 0 w 1909"/>
                  <a:gd name="T21" fmla="*/ 0 h 16124"/>
                  <a:gd name="T22" fmla="*/ 0 w 1909"/>
                  <a:gd name="T23" fmla="*/ 0 h 16124"/>
                  <a:gd name="T24" fmla="*/ 0 w 1909"/>
                  <a:gd name="T25" fmla="*/ 0 h 16124"/>
                  <a:gd name="T26" fmla="*/ 0 w 1909"/>
                  <a:gd name="T27" fmla="*/ 0 h 16124"/>
                  <a:gd name="T28" fmla="*/ 0 w 1909"/>
                  <a:gd name="T29" fmla="*/ 0 h 16124"/>
                  <a:gd name="T30" fmla="*/ 0 w 1909"/>
                  <a:gd name="T31" fmla="*/ 0 h 16124"/>
                  <a:gd name="T32" fmla="*/ 0 w 1909"/>
                  <a:gd name="T33" fmla="*/ 0 h 16124"/>
                  <a:gd name="T34" fmla="*/ 0 w 1909"/>
                  <a:gd name="T35" fmla="*/ 0 h 16124"/>
                  <a:gd name="T36" fmla="*/ 0 w 1909"/>
                  <a:gd name="T37" fmla="*/ 0 h 16124"/>
                  <a:gd name="T38" fmla="*/ 0 w 1909"/>
                  <a:gd name="T39" fmla="*/ 0 h 16124"/>
                  <a:gd name="T40" fmla="*/ 0 w 1909"/>
                  <a:gd name="T41" fmla="*/ 0 h 16124"/>
                  <a:gd name="T42" fmla="*/ 0 w 1909"/>
                  <a:gd name="T43" fmla="*/ 0 h 16124"/>
                  <a:gd name="T44" fmla="*/ 0 w 1909"/>
                  <a:gd name="T45" fmla="*/ 0 h 16124"/>
                  <a:gd name="T46" fmla="*/ 0 w 1909"/>
                  <a:gd name="T47" fmla="*/ 0 h 16124"/>
                  <a:gd name="T48" fmla="*/ 0 w 1909"/>
                  <a:gd name="T49" fmla="*/ 0 h 16124"/>
                  <a:gd name="T50" fmla="*/ 0 w 1909"/>
                  <a:gd name="T51" fmla="*/ 0 h 16124"/>
                  <a:gd name="T52" fmla="*/ 0 w 1909"/>
                  <a:gd name="T53" fmla="*/ 0 h 16124"/>
                  <a:gd name="T54" fmla="*/ 0 w 1909"/>
                  <a:gd name="T55" fmla="*/ 0 h 16124"/>
                  <a:gd name="T56" fmla="*/ 0 w 1909"/>
                  <a:gd name="T57" fmla="*/ 0 h 16124"/>
                  <a:gd name="T58" fmla="*/ 0 w 1909"/>
                  <a:gd name="T59" fmla="*/ 0 h 16124"/>
                  <a:gd name="T60" fmla="*/ 0 w 1909"/>
                  <a:gd name="T61" fmla="*/ 0 h 16124"/>
                  <a:gd name="T62" fmla="*/ 0 w 1909"/>
                  <a:gd name="T63" fmla="*/ 0 h 16124"/>
                  <a:gd name="T64" fmla="*/ 0 w 1909"/>
                  <a:gd name="T65" fmla="*/ 0 h 16124"/>
                  <a:gd name="T66" fmla="*/ 0 w 1909"/>
                  <a:gd name="T67" fmla="*/ 0 h 16124"/>
                  <a:gd name="T68" fmla="*/ 0 w 1909"/>
                  <a:gd name="T69" fmla="*/ 0 h 16124"/>
                  <a:gd name="T70" fmla="*/ 0 w 1909"/>
                  <a:gd name="T71" fmla="*/ 0 h 16124"/>
                  <a:gd name="T72" fmla="*/ 0 w 1909"/>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09"/>
                  <a:gd name="T112" fmla="*/ 0 h 16124"/>
                  <a:gd name="T113" fmla="*/ 1909 w 1909"/>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09" h="16124">
                    <a:moveTo>
                      <a:pt x="0" y="0"/>
                    </a:moveTo>
                    <a:lnTo>
                      <a:pt x="46" y="19"/>
                    </a:lnTo>
                    <a:lnTo>
                      <a:pt x="90" y="41"/>
                    </a:lnTo>
                    <a:lnTo>
                      <a:pt x="131" y="64"/>
                    </a:lnTo>
                    <a:lnTo>
                      <a:pt x="168" y="91"/>
                    </a:lnTo>
                    <a:lnTo>
                      <a:pt x="204" y="119"/>
                    </a:lnTo>
                    <a:lnTo>
                      <a:pt x="237" y="150"/>
                    </a:lnTo>
                    <a:lnTo>
                      <a:pt x="268" y="181"/>
                    </a:lnTo>
                    <a:lnTo>
                      <a:pt x="296" y="214"/>
                    </a:lnTo>
                    <a:lnTo>
                      <a:pt x="322" y="249"/>
                    </a:lnTo>
                    <a:lnTo>
                      <a:pt x="345" y="284"/>
                    </a:lnTo>
                    <a:lnTo>
                      <a:pt x="368" y="320"/>
                    </a:lnTo>
                    <a:lnTo>
                      <a:pt x="387" y="357"/>
                    </a:lnTo>
                    <a:lnTo>
                      <a:pt x="406" y="394"/>
                    </a:lnTo>
                    <a:lnTo>
                      <a:pt x="421" y="430"/>
                    </a:lnTo>
                    <a:lnTo>
                      <a:pt x="435" y="467"/>
                    </a:lnTo>
                    <a:lnTo>
                      <a:pt x="449" y="504"/>
                    </a:lnTo>
                    <a:lnTo>
                      <a:pt x="460" y="539"/>
                    </a:lnTo>
                    <a:lnTo>
                      <a:pt x="470" y="575"/>
                    </a:lnTo>
                    <a:lnTo>
                      <a:pt x="478" y="610"/>
                    </a:lnTo>
                    <a:lnTo>
                      <a:pt x="486" y="642"/>
                    </a:lnTo>
                    <a:lnTo>
                      <a:pt x="492" y="674"/>
                    </a:lnTo>
                    <a:lnTo>
                      <a:pt x="497" y="704"/>
                    </a:lnTo>
                    <a:lnTo>
                      <a:pt x="502" y="732"/>
                    </a:lnTo>
                    <a:lnTo>
                      <a:pt x="505" y="758"/>
                    </a:lnTo>
                    <a:lnTo>
                      <a:pt x="510" y="804"/>
                    </a:lnTo>
                    <a:lnTo>
                      <a:pt x="512" y="838"/>
                    </a:lnTo>
                    <a:lnTo>
                      <a:pt x="513" y="860"/>
                    </a:lnTo>
                    <a:lnTo>
                      <a:pt x="513" y="868"/>
                    </a:lnTo>
                    <a:lnTo>
                      <a:pt x="513" y="1006"/>
                    </a:lnTo>
                    <a:lnTo>
                      <a:pt x="513" y="1395"/>
                    </a:lnTo>
                    <a:lnTo>
                      <a:pt x="513" y="2005"/>
                    </a:lnTo>
                    <a:lnTo>
                      <a:pt x="513" y="2801"/>
                    </a:lnTo>
                    <a:lnTo>
                      <a:pt x="513" y="3748"/>
                    </a:lnTo>
                    <a:lnTo>
                      <a:pt x="513" y="4814"/>
                    </a:lnTo>
                    <a:lnTo>
                      <a:pt x="513" y="5965"/>
                    </a:lnTo>
                    <a:lnTo>
                      <a:pt x="513" y="7167"/>
                    </a:lnTo>
                    <a:lnTo>
                      <a:pt x="513" y="8387"/>
                    </a:lnTo>
                    <a:lnTo>
                      <a:pt x="513" y="9592"/>
                    </a:lnTo>
                    <a:lnTo>
                      <a:pt x="513" y="10747"/>
                    </a:lnTo>
                    <a:lnTo>
                      <a:pt x="513" y="11819"/>
                    </a:lnTo>
                    <a:lnTo>
                      <a:pt x="513" y="12773"/>
                    </a:lnTo>
                    <a:lnTo>
                      <a:pt x="513" y="13579"/>
                    </a:lnTo>
                    <a:lnTo>
                      <a:pt x="513" y="14201"/>
                    </a:lnTo>
                    <a:lnTo>
                      <a:pt x="513" y="14605"/>
                    </a:lnTo>
                    <a:lnTo>
                      <a:pt x="517" y="14743"/>
                    </a:lnTo>
                    <a:lnTo>
                      <a:pt x="528" y="14872"/>
                    </a:lnTo>
                    <a:lnTo>
                      <a:pt x="547" y="14994"/>
                    </a:lnTo>
                    <a:lnTo>
                      <a:pt x="572" y="15107"/>
                    </a:lnTo>
                    <a:lnTo>
                      <a:pt x="604" y="15212"/>
                    </a:lnTo>
                    <a:lnTo>
                      <a:pt x="642" y="15309"/>
                    </a:lnTo>
                    <a:lnTo>
                      <a:pt x="684" y="15400"/>
                    </a:lnTo>
                    <a:lnTo>
                      <a:pt x="731" y="15483"/>
                    </a:lnTo>
                    <a:lnTo>
                      <a:pt x="782" y="15560"/>
                    </a:lnTo>
                    <a:lnTo>
                      <a:pt x="836" y="15630"/>
                    </a:lnTo>
                    <a:lnTo>
                      <a:pt x="895" y="15695"/>
                    </a:lnTo>
                    <a:lnTo>
                      <a:pt x="955" y="15753"/>
                    </a:lnTo>
                    <a:lnTo>
                      <a:pt x="1016" y="15806"/>
                    </a:lnTo>
                    <a:lnTo>
                      <a:pt x="1081" y="15854"/>
                    </a:lnTo>
                    <a:lnTo>
                      <a:pt x="1145" y="15897"/>
                    </a:lnTo>
                    <a:lnTo>
                      <a:pt x="1211" y="15934"/>
                    </a:lnTo>
                    <a:lnTo>
                      <a:pt x="1276" y="15968"/>
                    </a:lnTo>
                    <a:lnTo>
                      <a:pt x="1340" y="15997"/>
                    </a:lnTo>
                    <a:lnTo>
                      <a:pt x="1405" y="16022"/>
                    </a:lnTo>
                    <a:lnTo>
                      <a:pt x="1467" y="16043"/>
                    </a:lnTo>
                    <a:lnTo>
                      <a:pt x="1527" y="16063"/>
                    </a:lnTo>
                    <a:lnTo>
                      <a:pt x="1585" y="16077"/>
                    </a:lnTo>
                    <a:lnTo>
                      <a:pt x="1639" y="16090"/>
                    </a:lnTo>
                    <a:lnTo>
                      <a:pt x="1690" y="16101"/>
                    </a:lnTo>
                    <a:lnTo>
                      <a:pt x="1737" y="16108"/>
                    </a:lnTo>
                    <a:lnTo>
                      <a:pt x="1779" y="16114"/>
                    </a:lnTo>
                    <a:lnTo>
                      <a:pt x="1817" y="16118"/>
                    </a:lnTo>
                    <a:lnTo>
                      <a:pt x="1849" y="16121"/>
                    </a:lnTo>
                    <a:lnTo>
                      <a:pt x="1893" y="16123"/>
                    </a:lnTo>
                    <a:lnTo>
                      <a:pt x="1909" y="16124"/>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sp>
            <p:nvSpPr>
              <p:cNvPr id="55313" name="Line 12"/>
              <p:cNvSpPr>
                <a:spLocks noChangeShapeType="1"/>
              </p:cNvSpPr>
              <p:nvPr/>
            </p:nvSpPr>
            <p:spPr bwMode="auto">
              <a:xfrm>
                <a:off x="1250" y="2603"/>
                <a:ext cx="950" cy="1"/>
              </a:xfrm>
              <a:prstGeom prst="line">
                <a:avLst/>
              </a:prstGeom>
              <a:noFill/>
              <a:ln w="31750">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14" name="Freeform 13"/>
              <p:cNvSpPr>
                <a:spLocks/>
              </p:cNvSpPr>
              <p:nvPr/>
            </p:nvSpPr>
            <p:spPr bwMode="auto">
              <a:xfrm>
                <a:off x="2200" y="990"/>
                <a:ext cx="187" cy="1613"/>
              </a:xfrm>
              <a:custGeom>
                <a:avLst/>
                <a:gdLst>
                  <a:gd name="T0" fmla="*/ 0 w 1866"/>
                  <a:gd name="T1" fmla="*/ 0 h 16124"/>
                  <a:gd name="T2" fmla="*/ 0 w 1866"/>
                  <a:gd name="T3" fmla="*/ 0 h 16124"/>
                  <a:gd name="T4" fmla="*/ 0 w 1866"/>
                  <a:gd name="T5" fmla="*/ 0 h 16124"/>
                  <a:gd name="T6" fmla="*/ 0 w 1866"/>
                  <a:gd name="T7" fmla="*/ 0 h 16124"/>
                  <a:gd name="T8" fmla="*/ 0 w 1866"/>
                  <a:gd name="T9" fmla="*/ 0 h 16124"/>
                  <a:gd name="T10" fmla="*/ 0 w 1866"/>
                  <a:gd name="T11" fmla="*/ 0 h 16124"/>
                  <a:gd name="T12" fmla="*/ 0 w 1866"/>
                  <a:gd name="T13" fmla="*/ 0 h 16124"/>
                  <a:gd name="T14" fmla="*/ 0 w 1866"/>
                  <a:gd name="T15" fmla="*/ 0 h 16124"/>
                  <a:gd name="T16" fmla="*/ 0 w 1866"/>
                  <a:gd name="T17" fmla="*/ 0 h 16124"/>
                  <a:gd name="T18" fmla="*/ 0 w 1866"/>
                  <a:gd name="T19" fmla="*/ 0 h 16124"/>
                  <a:gd name="T20" fmla="*/ 0 w 1866"/>
                  <a:gd name="T21" fmla="*/ 0 h 16124"/>
                  <a:gd name="T22" fmla="*/ 0 w 1866"/>
                  <a:gd name="T23" fmla="*/ 0 h 16124"/>
                  <a:gd name="T24" fmla="*/ 0 w 1866"/>
                  <a:gd name="T25" fmla="*/ 0 h 16124"/>
                  <a:gd name="T26" fmla="*/ 0 w 1866"/>
                  <a:gd name="T27" fmla="*/ 0 h 16124"/>
                  <a:gd name="T28" fmla="*/ 0 w 1866"/>
                  <a:gd name="T29" fmla="*/ 0 h 16124"/>
                  <a:gd name="T30" fmla="*/ 0 w 1866"/>
                  <a:gd name="T31" fmla="*/ 0 h 16124"/>
                  <a:gd name="T32" fmla="*/ 0 w 1866"/>
                  <a:gd name="T33" fmla="*/ 0 h 16124"/>
                  <a:gd name="T34" fmla="*/ 0 w 1866"/>
                  <a:gd name="T35" fmla="*/ 0 h 16124"/>
                  <a:gd name="T36" fmla="*/ 0 w 1866"/>
                  <a:gd name="T37" fmla="*/ 0 h 16124"/>
                  <a:gd name="T38" fmla="*/ 0 w 1866"/>
                  <a:gd name="T39" fmla="*/ 0 h 16124"/>
                  <a:gd name="T40" fmla="*/ 0 w 1866"/>
                  <a:gd name="T41" fmla="*/ 0 h 16124"/>
                  <a:gd name="T42" fmla="*/ 0 w 1866"/>
                  <a:gd name="T43" fmla="*/ 0 h 16124"/>
                  <a:gd name="T44" fmla="*/ 0 w 1866"/>
                  <a:gd name="T45" fmla="*/ 0 h 16124"/>
                  <a:gd name="T46" fmla="*/ 0 w 1866"/>
                  <a:gd name="T47" fmla="*/ 0 h 16124"/>
                  <a:gd name="T48" fmla="*/ 0 w 1866"/>
                  <a:gd name="T49" fmla="*/ 0 h 16124"/>
                  <a:gd name="T50" fmla="*/ 0 w 1866"/>
                  <a:gd name="T51" fmla="*/ 0 h 16124"/>
                  <a:gd name="T52" fmla="*/ 0 w 1866"/>
                  <a:gd name="T53" fmla="*/ 0 h 16124"/>
                  <a:gd name="T54" fmla="*/ 0 w 1866"/>
                  <a:gd name="T55" fmla="*/ 0 h 16124"/>
                  <a:gd name="T56" fmla="*/ 0 w 1866"/>
                  <a:gd name="T57" fmla="*/ 0 h 16124"/>
                  <a:gd name="T58" fmla="*/ 0 w 1866"/>
                  <a:gd name="T59" fmla="*/ 0 h 16124"/>
                  <a:gd name="T60" fmla="*/ 0 w 1866"/>
                  <a:gd name="T61" fmla="*/ 0 h 16124"/>
                  <a:gd name="T62" fmla="*/ 0 w 1866"/>
                  <a:gd name="T63" fmla="*/ 0 h 16124"/>
                  <a:gd name="T64" fmla="*/ 0 w 1866"/>
                  <a:gd name="T65" fmla="*/ 0 h 16124"/>
                  <a:gd name="T66" fmla="*/ 0 w 1866"/>
                  <a:gd name="T67" fmla="*/ 0 h 16124"/>
                  <a:gd name="T68" fmla="*/ 0 w 1866"/>
                  <a:gd name="T69" fmla="*/ 0 h 16124"/>
                  <a:gd name="T70" fmla="*/ 0 w 1866"/>
                  <a:gd name="T71" fmla="*/ 0 h 16124"/>
                  <a:gd name="T72" fmla="*/ 0 w 1866"/>
                  <a:gd name="T73" fmla="*/ 0 h 16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6"/>
                  <a:gd name="T112" fmla="*/ 0 h 16124"/>
                  <a:gd name="T113" fmla="*/ 1866 w 1866"/>
                  <a:gd name="T114" fmla="*/ 16124 h 16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6" h="16124">
                    <a:moveTo>
                      <a:pt x="0" y="16124"/>
                    </a:moveTo>
                    <a:lnTo>
                      <a:pt x="15" y="16123"/>
                    </a:lnTo>
                    <a:lnTo>
                      <a:pt x="58" y="16121"/>
                    </a:lnTo>
                    <a:lnTo>
                      <a:pt x="89" y="16119"/>
                    </a:lnTo>
                    <a:lnTo>
                      <a:pt x="126" y="16115"/>
                    </a:lnTo>
                    <a:lnTo>
                      <a:pt x="166" y="16109"/>
                    </a:lnTo>
                    <a:lnTo>
                      <a:pt x="212" y="16101"/>
                    </a:lnTo>
                    <a:lnTo>
                      <a:pt x="262" y="16091"/>
                    </a:lnTo>
                    <a:lnTo>
                      <a:pt x="315" y="16079"/>
                    </a:lnTo>
                    <a:lnTo>
                      <a:pt x="371" y="16064"/>
                    </a:lnTo>
                    <a:lnTo>
                      <a:pt x="429" y="16045"/>
                    </a:lnTo>
                    <a:lnTo>
                      <a:pt x="491" y="16024"/>
                    </a:lnTo>
                    <a:lnTo>
                      <a:pt x="553" y="15999"/>
                    </a:lnTo>
                    <a:lnTo>
                      <a:pt x="615" y="15970"/>
                    </a:lnTo>
                    <a:lnTo>
                      <a:pt x="680" y="15936"/>
                    </a:lnTo>
                    <a:lnTo>
                      <a:pt x="743" y="15899"/>
                    </a:lnTo>
                    <a:lnTo>
                      <a:pt x="806" y="15856"/>
                    </a:lnTo>
                    <a:lnTo>
                      <a:pt x="868" y="15809"/>
                    </a:lnTo>
                    <a:lnTo>
                      <a:pt x="929" y="15756"/>
                    </a:lnTo>
                    <a:lnTo>
                      <a:pt x="988" y="15698"/>
                    </a:lnTo>
                    <a:lnTo>
                      <a:pt x="1044" y="15633"/>
                    </a:lnTo>
                    <a:lnTo>
                      <a:pt x="1097" y="15563"/>
                    </a:lnTo>
                    <a:lnTo>
                      <a:pt x="1146" y="15486"/>
                    </a:lnTo>
                    <a:lnTo>
                      <a:pt x="1192" y="15402"/>
                    </a:lnTo>
                    <a:lnTo>
                      <a:pt x="1233" y="15312"/>
                    </a:lnTo>
                    <a:lnTo>
                      <a:pt x="1270" y="15214"/>
                    </a:lnTo>
                    <a:lnTo>
                      <a:pt x="1301" y="15108"/>
                    </a:lnTo>
                    <a:lnTo>
                      <a:pt x="1325" y="14995"/>
                    </a:lnTo>
                    <a:lnTo>
                      <a:pt x="1343" y="14874"/>
                    </a:lnTo>
                    <a:lnTo>
                      <a:pt x="1355" y="14744"/>
                    </a:lnTo>
                    <a:lnTo>
                      <a:pt x="1359" y="14605"/>
                    </a:lnTo>
                    <a:lnTo>
                      <a:pt x="1359" y="14200"/>
                    </a:lnTo>
                    <a:lnTo>
                      <a:pt x="1359" y="13577"/>
                    </a:lnTo>
                    <a:lnTo>
                      <a:pt x="1359" y="12771"/>
                    </a:lnTo>
                    <a:lnTo>
                      <a:pt x="1359" y="11816"/>
                    </a:lnTo>
                    <a:lnTo>
                      <a:pt x="1359" y="10744"/>
                    </a:lnTo>
                    <a:lnTo>
                      <a:pt x="1359" y="9589"/>
                    </a:lnTo>
                    <a:lnTo>
                      <a:pt x="1359" y="8384"/>
                    </a:lnTo>
                    <a:lnTo>
                      <a:pt x="1359" y="7164"/>
                    </a:lnTo>
                    <a:lnTo>
                      <a:pt x="1359" y="5963"/>
                    </a:lnTo>
                    <a:lnTo>
                      <a:pt x="1359" y="4812"/>
                    </a:lnTo>
                    <a:lnTo>
                      <a:pt x="1359" y="3747"/>
                    </a:lnTo>
                    <a:lnTo>
                      <a:pt x="1359" y="2800"/>
                    </a:lnTo>
                    <a:lnTo>
                      <a:pt x="1359" y="2005"/>
                    </a:lnTo>
                    <a:lnTo>
                      <a:pt x="1359" y="1395"/>
                    </a:lnTo>
                    <a:lnTo>
                      <a:pt x="1359" y="1005"/>
                    </a:lnTo>
                    <a:lnTo>
                      <a:pt x="1359" y="868"/>
                    </a:lnTo>
                    <a:lnTo>
                      <a:pt x="1359" y="861"/>
                    </a:lnTo>
                    <a:lnTo>
                      <a:pt x="1360" y="840"/>
                    </a:lnTo>
                    <a:lnTo>
                      <a:pt x="1362" y="809"/>
                    </a:lnTo>
                    <a:lnTo>
                      <a:pt x="1367" y="766"/>
                    </a:lnTo>
                    <a:lnTo>
                      <a:pt x="1370" y="741"/>
                    </a:lnTo>
                    <a:lnTo>
                      <a:pt x="1374" y="715"/>
                    </a:lnTo>
                    <a:lnTo>
                      <a:pt x="1379" y="686"/>
                    </a:lnTo>
                    <a:lnTo>
                      <a:pt x="1385" y="657"/>
                    </a:lnTo>
                    <a:lnTo>
                      <a:pt x="1393" y="625"/>
                    </a:lnTo>
                    <a:lnTo>
                      <a:pt x="1402" y="592"/>
                    </a:lnTo>
                    <a:lnTo>
                      <a:pt x="1411" y="559"/>
                    </a:lnTo>
                    <a:lnTo>
                      <a:pt x="1422" y="524"/>
                    </a:lnTo>
                    <a:lnTo>
                      <a:pt x="1434" y="489"/>
                    </a:lnTo>
                    <a:lnTo>
                      <a:pt x="1449" y="453"/>
                    </a:lnTo>
                    <a:lnTo>
                      <a:pt x="1465" y="417"/>
                    </a:lnTo>
                    <a:lnTo>
                      <a:pt x="1483" y="380"/>
                    </a:lnTo>
                    <a:lnTo>
                      <a:pt x="1502" y="345"/>
                    </a:lnTo>
                    <a:lnTo>
                      <a:pt x="1523" y="308"/>
                    </a:lnTo>
                    <a:lnTo>
                      <a:pt x="1547" y="272"/>
                    </a:lnTo>
                    <a:lnTo>
                      <a:pt x="1573" y="238"/>
                    </a:lnTo>
                    <a:lnTo>
                      <a:pt x="1601" y="203"/>
                    </a:lnTo>
                    <a:lnTo>
                      <a:pt x="1631" y="169"/>
                    </a:lnTo>
                    <a:lnTo>
                      <a:pt x="1664" y="138"/>
                    </a:lnTo>
                    <a:lnTo>
                      <a:pt x="1699" y="106"/>
                    </a:lnTo>
                    <a:lnTo>
                      <a:pt x="1736" y="77"/>
                    </a:lnTo>
                    <a:lnTo>
                      <a:pt x="1777" y="50"/>
                    </a:lnTo>
                    <a:lnTo>
                      <a:pt x="1820" y="23"/>
                    </a:lnTo>
                    <a:lnTo>
                      <a:pt x="1866" y="0"/>
                    </a:lnTo>
                  </a:path>
                </a:pathLst>
              </a:custGeom>
              <a:noFill/>
              <a:ln w="317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HK" altLang="en-US"/>
              </a:p>
            </p:txBody>
          </p:sp>
        </p:grpSp>
        <p:sp>
          <p:nvSpPr>
            <p:cNvPr id="55306" name="Line 14"/>
            <p:cNvSpPr>
              <a:spLocks noChangeShapeType="1"/>
            </p:cNvSpPr>
            <p:nvPr/>
          </p:nvSpPr>
          <p:spPr bwMode="auto">
            <a:xfrm flipV="1">
              <a:off x="1554" y="1251"/>
              <a:ext cx="758" cy="102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5307" name="Text Box 15"/>
            <p:cNvSpPr txBox="1">
              <a:spLocks noChangeArrowheads="1"/>
            </p:cNvSpPr>
            <p:nvPr/>
          </p:nvSpPr>
          <p:spPr bwMode="auto">
            <a:xfrm>
              <a:off x="986" y="1365"/>
              <a:ext cx="104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ct val="50000"/>
                </a:spcBef>
              </a:pPr>
              <a:r>
                <a:rPr lang="en-US" altLang="zh-TW" sz="2400">
                  <a:latin typeface="Times New Roman" pitchFamily="18" charset="0"/>
                </a:rPr>
                <a:t>Na</a:t>
              </a:r>
              <a:r>
                <a:rPr lang="en-US" altLang="zh-TW" sz="2400" baseline="-25000">
                  <a:latin typeface="Times New Roman" pitchFamily="18" charset="0"/>
                </a:rPr>
                <a:t>2</a:t>
              </a:r>
              <a:r>
                <a:rPr lang="en-US" altLang="zh-TW" sz="2400">
                  <a:latin typeface="Times New Roman" pitchFamily="18" charset="0"/>
                </a:rPr>
                <a:t>SO</a:t>
              </a:r>
              <a:r>
                <a:rPr lang="en-US" altLang="zh-TW" sz="2400" baseline="-25000">
                  <a:latin typeface="Times New Roman" pitchFamily="18" charset="0"/>
                </a:rPr>
                <a:t>4</a:t>
              </a:r>
              <a:r>
                <a:rPr lang="en-US" altLang="zh-TW" sz="2400">
                  <a:latin typeface="Times New Roman" pitchFamily="18" charset="0"/>
                </a:rPr>
                <a:t>(aq)</a:t>
              </a:r>
            </a:p>
          </p:txBody>
        </p:sp>
        <p:sp>
          <p:nvSpPr>
            <p:cNvPr id="55308" name="Oval 16"/>
            <p:cNvSpPr>
              <a:spLocks noChangeArrowheads="1"/>
            </p:cNvSpPr>
            <p:nvPr/>
          </p:nvSpPr>
          <p:spPr bwMode="auto">
            <a:xfrm>
              <a:off x="1015" y="3174"/>
              <a:ext cx="408" cy="363"/>
            </a:xfrm>
            <a:prstGeom prst="ellipse">
              <a:avLst/>
            </a:prstGeom>
            <a:solidFill>
              <a:schemeClr val="accent1"/>
            </a:solidFill>
            <a:ln w="9525">
              <a:solidFill>
                <a:schemeClr val="tx1"/>
              </a:solidFill>
              <a:round/>
              <a:headEnd/>
              <a:tailEnd/>
            </a:ln>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p>
          </p:txBody>
        </p:sp>
        <p:sp>
          <p:nvSpPr>
            <p:cNvPr id="55309" name="Line 17"/>
            <p:cNvSpPr>
              <a:spLocks noChangeShapeType="1"/>
            </p:cNvSpPr>
            <p:nvPr/>
          </p:nvSpPr>
          <p:spPr bwMode="auto">
            <a:xfrm flipV="1">
              <a:off x="1106" y="3446"/>
              <a:ext cx="91" cy="22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55310" name="Text Box 46"/>
            <p:cNvSpPr txBox="1">
              <a:spLocks noChangeArrowheads="1"/>
            </p:cNvSpPr>
            <p:nvPr/>
          </p:nvSpPr>
          <p:spPr bwMode="auto">
            <a:xfrm>
              <a:off x="1819" y="1529"/>
              <a:ext cx="90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TW">
                  <a:latin typeface="Times New Roman" pitchFamily="18" charset="0"/>
                </a:rPr>
                <a:t>Na</a:t>
              </a:r>
              <a:r>
                <a:rPr lang="en-US" altLang="zh-TW" baseline="30000">
                  <a:latin typeface="Times New Roman" pitchFamily="18" charset="0"/>
                </a:rPr>
                <a:t>+</a:t>
              </a:r>
              <a:r>
                <a:rPr lang="en-US" altLang="zh-TW">
                  <a:latin typeface="Times New Roman" pitchFamily="18" charset="0"/>
                </a:rPr>
                <a:t>(aq)</a:t>
              </a:r>
            </a:p>
            <a:p>
              <a:pPr eaLnBrk="1" hangingPunct="1"/>
              <a:r>
                <a:rPr lang="en-US" altLang="zh-TW">
                  <a:latin typeface="Times New Roman" pitchFamily="18" charset="0"/>
                </a:rPr>
                <a:t>  SO</a:t>
              </a:r>
              <a:r>
                <a:rPr lang="en-US" altLang="zh-TW" baseline="-25000">
                  <a:latin typeface="Times New Roman" pitchFamily="18" charset="0"/>
                </a:rPr>
                <a:t>4</a:t>
              </a:r>
              <a:r>
                <a:rPr lang="en-US" altLang="zh-TW" baseline="30000">
                  <a:latin typeface="Times New Roman" pitchFamily="18" charset="0"/>
                </a:rPr>
                <a:t>2</a:t>
              </a:r>
              <a:r>
                <a:rPr lang="en-US" altLang="zh-TW" baseline="30000">
                  <a:latin typeface="Times New Roman" pitchFamily="18" charset="0"/>
                  <a:sym typeface="Symbol" pitchFamily="18" charset="2"/>
                </a:rPr>
                <a:t></a:t>
              </a:r>
              <a:r>
                <a:rPr lang="en-US" altLang="zh-TW">
                  <a:latin typeface="Times New Roman" pitchFamily="18" charset="0"/>
                </a:rPr>
                <a:t>(aq)  </a:t>
              </a:r>
            </a:p>
          </p:txBody>
        </p:sp>
      </p:grpSp>
      <p:sp>
        <p:nvSpPr>
          <p:cNvPr id="69682" name="Text Box 50"/>
          <p:cNvSpPr txBox="1">
            <a:spLocks noChangeArrowheads="1"/>
          </p:cNvSpPr>
          <p:nvPr/>
        </p:nvSpPr>
        <p:spPr bwMode="auto">
          <a:xfrm>
            <a:off x="4632325" y="2328441"/>
            <a:ext cx="4268788" cy="1200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zh-TW" altLang="en-US" sz="2400">
                <a:latin typeface="Times New Roman" pitchFamily="18" charset="0"/>
              </a:rPr>
              <a:t>不溶的 </a:t>
            </a:r>
            <a:r>
              <a:rPr lang="en-US" altLang="zh-TW" sz="2400">
                <a:solidFill>
                  <a:srgbClr val="0000CC"/>
                </a:solidFill>
                <a:latin typeface="Times New Roman" pitchFamily="18" charset="0"/>
              </a:rPr>
              <a:t>PbSO</a:t>
            </a:r>
            <a:r>
              <a:rPr lang="en-US" altLang="zh-TW" sz="2400" baseline="-25000">
                <a:solidFill>
                  <a:srgbClr val="0000CC"/>
                </a:solidFill>
                <a:latin typeface="Times New Roman" pitchFamily="18" charset="0"/>
              </a:rPr>
              <a:t>4</a:t>
            </a:r>
            <a:r>
              <a:rPr lang="en-US" altLang="zh-TW" sz="2400">
                <a:latin typeface="Times New Roman" pitchFamily="18" charset="0"/>
              </a:rPr>
              <a:t> </a:t>
            </a:r>
            <a:r>
              <a:rPr lang="zh-TW" altLang="en-US" sz="2400">
                <a:latin typeface="Times New Roman" pitchFamily="18" charset="0"/>
              </a:rPr>
              <a:t>會作為</a:t>
            </a:r>
            <a:r>
              <a:rPr lang="zh-TW" altLang="en-US" sz="2400" b="1">
                <a:solidFill>
                  <a:srgbClr val="FF0000"/>
                </a:solidFill>
                <a:latin typeface="Times New Roman" pitchFamily="18" charset="0"/>
              </a:rPr>
              <a:t>保護層</a:t>
            </a:r>
            <a:r>
              <a:rPr lang="zh-TW" altLang="en-US" sz="2400">
                <a:latin typeface="Times New Roman" pitchFamily="18" charset="0"/>
              </a:rPr>
              <a:t>，</a:t>
            </a:r>
            <a:r>
              <a:rPr lang="zh-TW" altLang="en-US" sz="2400" b="1">
                <a:solidFill>
                  <a:srgbClr val="FF0000"/>
                </a:solidFill>
                <a:latin typeface="Times New Roman" pitchFamily="18" charset="0"/>
              </a:rPr>
              <a:t>防止反應進一步發生</a:t>
            </a:r>
            <a:r>
              <a:rPr lang="zh-TW" altLang="en-US" sz="2400">
                <a:latin typeface="Times New Roman" pitchFamily="18" charset="0"/>
              </a:rPr>
              <a:t>，反應立刻停止。</a:t>
            </a:r>
            <a:endParaRPr lang="en-US" altLang="zh-TW" sz="2400">
              <a:latin typeface="Times New Roman" pitchFamily="18" charset="0"/>
            </a:endParaRPr>
          </a:p>
        </p:txBody>
      </p:sp>
    </p:spTree>
    <p:extLst>
      <p:ext uri="{BB962C8B-B14F-4D97-AF65-F5344CB8AC3E}">
        <p14:creationId xmlns:p14="http://schemas.microsoft.com/office/powerpoint/2010/main" val="2409037977"/>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40"/>
          <p:cNvSpPr>
            <a:spLocks noChangeArrowheads="1"/>
          </p:cNvSpPr>
          <p:nvPr/>
        </p:nvSpPr>
        <p:spPr bwMode="auto">
          <a:xfrm>
            <a:off x="683444" y="200025"/>
            <a:ext cx="61960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14513" indent="-1814513" defTabSz="260350">
              <a:defRPr kumimoji="1">
                <a:solidFill>
                  <a:schemeClr val="tx1"/>
                </a:solidFill>
                <a:latin typeface="Calibri" pitchFamily="34" charset="0"/>
                <a:ea typeface="新細明體" charset="-120"/>
              </a:defRPr>
            </a:lvl1pPr>
            <a:lvl2pPr marL="742950" indent="-285750" defTabSz="260350">
              <a:defRPr kumimoji="1">
                <a:solidFill>
                  <a:schemeClr val="tx1"/>
                </a:solidFill>
                <a:latin typeface="Calibri" pitchFamily="34" charset="0"/>
                <a:ea typeface="新細明體" charset="-120"/>
              </a:defRPr>
            </a:lvl2pPr>
            <a:lvl3pPr marL="1143000" indent="-228600" defTabSz="260350">
              <a:defRPr kumimoji="1">
                <a:solidFill>
                  <a:schemeClr val="tx1"/>
                </a:solidFill>
                <a:latin typeface="Calibri" pitchFamily="34" charset="0"/>
                <a:ea typeface="新細明體" charset="-120"/>
              </a:defRPr>
            </a:lvl3pPr>
            <a:lvl4pPr marL="1600200" indent="-228600" defTabSz="260350">
              <a:defRPr kumimoji="1">
                <a:solidFill>
                  <a:schemeClr val="tx1"/>
                </a:solidFill>
                <a:latin typeface="Calibri" pitchFamily="34" charset="0"/>
                <a:ea typeface="新細明體" charset="-120"/>
              </a:defRPr>
            </a:lvl4pPr>
            <a:lvl5pPr marL="2057400" indent="-228600" defTabSz="260350">
              <a:defRPr kumimoji="1">
                <a:solidFill>
                  <a:schemeClr val="tx1"/>
                </a:solidFill>
                <a:latin typeface="Calibri" pitchFamily="34" charset="0"/>
                <a:ea typeface="新細明體" charset="-120"/>
              </a:defRPr>
            </a:lvl5pPr>
            <a:lvl6pPr marL="2514600" indent="-228600" defTabSz="26035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6035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6035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6035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latin typeface="Arial" charset="0"/>
                <a:cs typeface="Arial" charset="0"/>
              </a:rPr>
              <a:t>第二階段：把 硫酸鉛</a:t>
            </a:r>
            <a:r>
              <a:rPr lang="en-US" altLang="zh-TW" sz="2800" b="1">
                <a:latin typeface="Arial" charset="0"/>
                <a:cs typeface="Arial" charset="0"/>
              </a:rPr>
              <a:t>(II) </a:t>
            </a:r>
            <a:r>
              <a:rPr lang="zh-TW" altLang="en-US" sz="2800" b="1">
                <a:latin typeface="Arial" charset="0"/>
                <a:cs typeface="Arial" charset="0"/>
              </a:rPr>
              <a:t>分離及提純</a:t>
            </a:r>
            <a:endParaRPr lang="en-US" altLang="en-US" sz="2800" b="1">
              <a:latin typeface="Arial" charset="0"/>
              <a:cs typeface="Arial" charset="0"/>
            </a:endParaRPr>
          </a:p>
        </p:txBody>
      </p:sp>
      <p:sp>
        <p:nvSpPr>
          <p:cNvPr id="5" name="Rectangle 40"/>
          <p:cNvSpPr>
            <a:spLocks noChangeArrowheads="1"/>
          </p:cNvSpPr>
          <p:nvPr/>
        </p:nvSpPr>
        <p:spPr bwMode="auto">
          <a:xfrm>
            <a:off x="746944" y="741363"/>
            <a:ext cx="63738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3"/>
            </a:pPr>
            <a:r>
              <a:rPr lang="zh-TW" altLang="en-US" sz="2800">
                <a:latin typeface="Arial" charset="0"/>
                <a:cs typeface="Arial" charset="0"/>
              </a:rPr>
              <a:t>把反應混合物 </a:t>
            </a:r>
            <a:r>
              <a:rPr lang="zh-TW" altLang="en-US" sz="3200" b="1">
                <a:solidFill>
                  <a:srgbClr val="3399FF"/>
                </a:solidFill>
                <a:latin typeface="Arial" charset="0"/>
                <a:cs typeface="Arial" charset="0"/>
              </a:rPr>
              <a:t>過濾</a:t>
            </a:r>
            <a:r>
              <a:rPr lang="zh-TW" altLang="en-US" sz="2800">
                <a:latin typeface="Arial" charset="0"/>
                <a:cs typeface="Arial" charset="0"/>
              </a:rPr>
              <a:t>，以取得沉澱。</a:t>
            </a:r>
            <a:endParaRPr lang="en-US" altLang="en-US" sz="2800">
              <a:latin typeface="Arial" charset="0"/>
              <a:cs typeface="Arial" charset="0"/>
            </a:endParaRPr>
          </a:p>
        </p:txBody>
      </p:sp>
      <p:sp>
        <p:nvSpPr>
          <p:cNvPr id="6" name="Rectangle 40"/>
          <p:cNvSpPr>
            <a:spLocks noChangeArrowheads="1"/>
          </p:cNvSpPr>
          <p:nvPr/>
        </p:nvSpPr>
        <p:spPr bwMode="auto">
          <a:xfrm>
            <a:off x="746944" y="1282700"/>
            <a:ext cx="63738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8163" indent="-538163"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4"/>
            </a:pPr>
            <a:r>
              <a:rPr lang="zh-TW" altLang="en-US" sz="2800">
                <a:latin typeface="Arial" charset="0"/>
                <a:cs typeface="Arial" charset="0"/>
              </a:rPr>
              <a:t>用 </a:t>
            </a:r>
            <a:r>
              <a:rPr lang="zh-TW" altLang="en-US" sz="3200" b="1">
                <a:solidFill>
                  <a:srgbClr val="3399FF"/>
                </a:solidFill>
                <a:latin typeface="Arial" charset="0"/>
                <a:cs typeface="Arial" charset="0"/>
              </a:rPr>
              <a:t>大量蒸餾水沖洗</a:t>
            </a:r>
            <a:r>
              <a:rPr lang="zh-TW" altLang="en-US" sz="2800">
                <a:latin typeface="Arial" charset="0"/>
                <a:cs typeface="Arial" charset="0"/>
              </a:rPr>
              <a:t> 沉澱。</a:t>
            </a:r>
            <a:endParaRPr lang="en-US" altLang="en-US" sz="2800">
              <a:latin typeface="Arial" charset="0"/>
              <a:cs typeface="Arial" charset="0"/>
            </a:endParaRPr>
          </a:p>
        </p:txBody>
      </p:sp>
      <p:sp>
        <p:nvSpPr>
          <p:cNvPr id="8" name="Rectangle 6"/>
          <p:cNvSpPr>
            <a:spLocks noChangeArrowheads="1"/>
          </p:cNvSpPr>
          <p:nvPr/>
        </p:nvSpPr>
        <p:spPr bwMode="auto">
          <a:xfrm>
            <a:off x="999951" y="6036964"/>
            <a:ext cx="6956425" cy="560388"/>
          </a:xfrm>
          <a:prstGeom prst="rect">
            <a:avLst/>
          </a:prstGeom>
          <a:noFill/>
          <a:ln w="25400">
            <a:solidFill>
              <a:srgbClr val="FF7FB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b="1">
              <a:solidFill>
                <a:srgbClr val="00CC66"/>
              </a:solidFill>
              <a:latin typeface="Times New Roman" pitchFamily="18" charset="0"/>
            </a:endParaRPr>
          </a:p>
        </p:txBody>
      </p:sp>
      <p:sp>
        <p:nvSpPr>
          <p:cNvPr id="10" name="Rectangle 94"/>
          <p:cNvSpPr>
            <a:spLocks noChangeArrowheads="1"/>
          </p:cNvSpPr>
          <p:nvPr/>
        </p:nvSpPr>
        <p:spPr bwMode="auto">
          <a:xfrm>
            <a:off x="980901" y="6073477"/>
            <a:ext cx="69754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大量蒸餾水是用來</a:t>
            </a:r>
            <a:r>
              <a:rPr lang="zh-HK" altLang="en-US" sz="2800"/>
              <a:t>清除任何</a:t>
            </a:r>
            <a:r>
              <a:rPr lang="zh-HK" altLang="en-US" sz="2800" b="1"/>
              <a:t>水溶性</a:t>
            </a:r>
            <a:r>
              <a:rPr lang="zh-HK" altLang="en-US" sz="2800"/>
              <a:t>的雜質。</a:t>
            </a:r>
            <a:endParaRPr lang="en-US" altLang="zh-TW" sz="2800">
              <a:latin typeface="Arial" charset="0"/>
            </a:endParaRPr>
          </a:p>
        </p:txBody>
      </p:sp>
      <p:pic>
        <p:nvPicPr>
          <p:cNvPr id="44042" name="Picture 3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718" y="2060798"/>
            <a:ext cx="2979738"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44" name="文字方塊 5"/>
          <p:cNvSpPr txBox="1">
            <a:spLocks noChangeArrowheads="1"/>
          </p:cNvSpPr>
          <p:nvPr/>
        </p:nvSpPr>
        <p:spPr bwMode="auto">
          <a:xfrm>
            <a:off x="5071268" y="5223098"/>
            <a:ext cx="1743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濾液 </a:t>
            </a:r>
            <a:r>
              <a:rPr lang="en-US" altLang="zh-HK" sz="2000"/>
              <a:t>(</a:t>
            </a:r>
            <a:r>
              <a:rPr lang="zh-HK" altLang="en-US" sz="2000"/>
              <a:t>可棄掉</a:t>
            </a:r>
            <a:r>
              <a:rPr lang="en-US" altLang="zh-HK" sz="2000"/>
              <a:t>)</a:t>
            </a:r>
            <a:endParaRPr lang="zh-HK" altLang="en-US" sz="2000">
              <a:solidFill>
                <a:srgbClr val="FF0066"/>
              </a:solidFill>
              <a:latin typeface="Arial" charset="0"/>
              <a:ea typeface="Arial Unicode MS" pitchFamily="34" charset="-120"/>
              <a:cs typeface="Arial" charset="0"/>
            </a:endParaRPr>
          </a:p>
        </p:txBody>
      </p:sp>
      <p:sp>
        <p:nvSpPr>
          <p:cNvPr id="44045" name="文字方塊 7"/>
          <p:cNvSpPr txBox="1">
            <a:spLocks noChangeArrowheads="1"/>
          </p:cNvSpPr>
          <p:nvPr/>
        </p:nvSpPr>
        <p:spPr bwMode="auto">
          <a:xfrm>
            <a:off x="5853906" y="2973610"/>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蒸餾水</a:t>
            </a:r>
            <a:endParaRPr lang="zh-HK" altLang="en-US" sz="2000">
              <a:latin typeface="Arial" charset="0"/>
              <a:cs typeface="Arial" charset="0"/>
            </a:endParaRPr>
          </a:p>
        </p:txBody>
      </p:sp>
      <p:sp>
        <p:nvSpPr>
          <p:cNvPr id="44046" name="文字方塊 11"/>
          <p:cNvSpPr txBox="1">
            <a:spLocks noChangeArrowheads="1"/>
          </p:cNvSpPr>
          <p:nvPr/>
        </p:nvSpPr>
        <p:spPr bwMode="auto">
          <a:xfrm>
            <a:off x="4650581" y="4243610"/>
            <a:ext cx="8016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漏斗</a:t>
            </a:r>
            <a:endParaRPr lang="zh-HK" altLang="en-US" sz="2000">
              <a:solidFill>
                <a:srgbClr val="FF0066"/>
              </a:solidFill>
              <a:latin typeface="Arial" charset="0"/>
              <a:ea typeface="Arial Unicode MS" pitchFamily="34" charset="-120"/>
              <a:cs typeface="Arial" charset="0"/>
            </a:endParaRPr>
          </a:p>
        </p:txBody>
      </p:sp>
      <p:sp>
        <p:nvSpPr>
          <p:cNvPr id="19" name="文字方塊 32"/>
          <p:cNvSpPr txBox="1">
            <a:spLocks noChangeArrowheads="1"/>
          </p:cNvSpPr>
          <p:nvPr/>
        </p:nvSpPr>
        <p:spPr bwMode="auto">
          <a:xfrm>
            <a:off x="4590256" y="3526060"/>
            <a:ext cx="1563687" cy="400050"/>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en-US" altLang="zh-HK" sz="2000" dirty="0" smtClean="0">
                <a:latin typeface="Arial" panose="020B0604020202020204" pitchFamily="34" charset="0"/>
                <a:ea typeface="+mj-ea"/>
                <a:cs typeface="Arial" panose="020B0604020202020204" pitchFamily="34" charset="0"/>
              </a:rPr>
              <a:t>PbSO</a:t>
            </a:r>
            <a:r>
              <a:rPr lang="en-US" altLang="zh-HK" sz="2000" baseline="-25000" dirty="0" smtClean="0">
                <a:latin typeface="Arial" panose="020B0604020202020204" pitchFamily="34" charset="0"/>
                <a:ea typeface="+mj-ea"/>
                <a:cs typeface="Arial" panose="020B0604020202020204" pitchFamily="34" charset="0"/>
              </a:rPr>
              <a:t>4</a:t>
            </a:r>
            <a:r>
              <a:rPr lang="zh-HK" altLang="en-US" sz="2000" dirty="0" smtClean="0">
                <a:latin typeface="Arial" panose="020B0604020202020204" pitchFamily="34" charset="0"/>
                <a:ea typeface="+mj-ea"/>
                <a:cs typeface="Arial" panose="020B0604020202020204" pitchFamily="34" charset="0"/>
              </a:rPr>
              <a:t>沉澱</a:t>
            </a:r>
            <a:endParaRPr lang="zh-HK" altLang="en-US" sz="2000" dirty="0" smtClean="0">
              <a:solidFill>
                <a:srgbClr val="FF0066"/>
              </a:solidFill>
              <a:latin typeface="Arial" panose="020B0604020202020204" pitchFamily="34" charset="0"/>
              <a:ea typeface="+mj-ea"/>
              <a:cs typeface="Arial" panose="020B0604020202020204" pitchFamily="34" charset="0"/>
            </a:endParaRPr>
          </a:p>
        </p:txBody>
      </p:sp>
      <p:sp>
        <p:nvSpPr>
          <p:cNvPr id="44048" name="文字方塊 6"/>
          <p:cNvSpPr txBox="1">
            <a:spLocks noChangeArrowheads="1"/>
          </p:cNvSpPr>
          <p:nvPr/>
        </p:nvSpPr>
        <p:spPr bwMode="auto">
          <a:xfrm>
            <a:off x="5433218" y="2060798"/>
            <a:ext cx="10239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洗滌瓶</a:t>
            </a:r>
            <a:endParaRPr lang="zh-HK" altLang="en-US" sz="2000">
              <a:latin typeface="Arial" charset="0"/>
              <a:cs typeface="Arial" charset="0"/>
            </a:endParaRPr>
          </a:p>
        </p:txBody>
      </p:sp>
    </p:spTree>
    <p:extLst>
      <p:ext uri="{BB962C8B-B14F-4D97-AF65-F5344CB8AC3E}">
        <p14:creationId xmlns:p14="http://schemas.microsoft.com/office/powerpoint/2010/main" val="4041265925"/>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2" name="Rectangle 40"/>
          <p:cNvSpPr>
            <a:spLocks noChangeArrowheads="1"/>
          </p:cNvSpPr>
          <p:nvPr/>
        </p:nvSpPr>
        <p:spPr bwMode="auto">
          <a:xfrm>
            <a:off x="718468" y="1350566"/>
            <a:ext cx="63738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defTabSz="246063">
              <a:defRPr kumimoji="1">
                <a:solidFill>
                  <a:schemeClr val="tx1"/>
                </a:solidFill>
                <a:latin typeface="Calibri" pitchFamily="34" charset="0"/>
                <a:ea typeface="新細明體" charset="-120"/>
              </a:defRPr>
            </a:lvl1pPr>
            <a:lvl2pPr marL="742950" indent="-285750" defTabSz="246063">
              <a:defRPr kumimoji="1">
                <a:solidFill>
                  <a:schemeClr val="tx1"/>
                </a:solidFill>
                <a:latin typeface="Calibri" pitchFamily="34" charset="0"/>
                <a:ea typeface="新細明體" charset="-120"/>
              </a:defRPr>
            </a:lvl2pPr>
            <a:lvl3pPr marL="1143000" indent="-228600" defTabSz="246063">
              <a:defRPr kumimoji="1">
                <a:solidFill>
                  <a:schemeClr val="tx1"/>
                </a:solidFill>
                <a:latin typeface="Calibri" pitchFamily="34" charset="0"/>
                <a:ea typeface="新細明體" charset="-120"/>
              </a:defRPr>
            </a:lvl3pPr>
            <a:lvl4pPr marL="1600200" indent="-228600" defTabSz="246063">
              <a:defRPr kumimoji="1">
                <a:solidFill>
                  <a:schemeClr val="tx1"/>
                </a:solidFill>
                <a:latin typeface="Calibri" pitchFamily="34" charset="0"/>
                <a:ea typeface="新細明體" charset="-120"/>
              </a:defRPr>
            </a:lvl4pPr>
            <a:lvl5pPr marL="2057400" indent="-228600" defTabSz="246063">
              <a:defRPr kumimoji="1">
                <a:solidFill>
                  <a:schemeClr val="tx1"/>
                </a:solidFill>
                <a:latin typeface="Calibri" pitchFamily="34" charset="0"/>
                <a:ea typeface="新細明體" charset="-120"/>
              </a:defRPr>
            </a:lvl5pPr>
            <a:lvl6pPr marL="2514600" indent="-228600" defTabSz="246063"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246063"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246063"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246063"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5"/>
            </a:pPr>
            <a:r>
              <a:rPr lang="zh-TW" altLang="en-US" sz="2800">
                <a:latin typeface="Arial" charset="0"/>
                <a:cs typeface="Arial" charset="0"/>
              </a:rPr>
              <a:t>利用 </a:t>
            </a:r>
            <a:r>
              <a:rPr lang="zh-TW" altLang="en-US" sz="3200" b="1">
                <a:solidFill>
                  <a:srgbClr val="3399FF"/>
                </a:solidFill>
                <a:latin typeface="Arial" charset="0"/>
                <a:cs typeface="Arial" charset="0"/>
              </a:rPr>
              <a:t>濾紙弄乾</a:t>
            </a:r>
            <a:r>
              <a:rPr lang="zh-TW" altLang="en-US" sz="2800">
                <a:latin typeface="Arial" charset="0"/>
                <a:cs typeface="Arial" charset="0"/>
              </a:rPr>
              <a:t> 或焗爐烘乾沉澱。</a:t>
            </a:r>
            <a:endParaRPr lang="en-US" altLang="en-US" sz="2800">
              <a:latin typeface="Arial" charset="0"/>
              <a:cs typeface="Arial" charset="0"/>
            </a:endParaRPr>
          </a:p>
        </p:txBody>
      </p:sp>
      <p:sp>
        <p:nvSpPr>
          <p:cNvPr id="31" name="文字方塊 35"/>
          <p:cNvSpPr txBox="1">
            <a:spLocks noChangeArrowheads="1"/>
          </p:cNvSpPr>
          <p:nvPr/>
        </p:nvSpPr>
        <p:spPr bwMode="auto">
          <a:xfrm>
            <a:off x="3059832" y="2514079"/>
            <a:ext cx="1809750" cy="400050"/>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zh-HK" altLang="en-US" sz="2000" smtClean="0">
                <a:latin typeface="Arial" panose="020B0604020202020204" pitchFamily="34" charset="0"/>
                <a:ea typeface="+mn-ea"/>
                <a:cs typeface="Arial" panose="020B0604020202020204" pitchFamily="34" charset="0"/>
              </a:rPr>
              <a:t>乾燥</a:t>
            </a:r>
            <a:r>
              <a:rPr lang="zh-TW" altLang="en-US" sz="2000" dirty="0" smtClean="0">
                <a:latin typeface="Arial" panose="020B0604020202020204" pitchFamily="34" charset="0"/>
                <a:ea typeface="+mn-ea"/>
                <a:cs typeface="Arial" panose="020B0604020202020204" pitchFamily="34" charset="0"/>
              </a:rPr>
              <a:t>的</a:t>
            </a:r>
            <a:r>
              <a:rPr lang="en-US" altLang="zh-HK" sz="2000" dirty="0" smtClean="0">
                <a:latin typeface="Arial" panose="020B0604020202020204" pitchFamily="34" charset="0"/>
                <a:ea typeface="+mn-ea"/>
                <a:cs typeface="Arial" panose="020B0604020202020204" pitchFamily="34" charset="0"/>
              </a:rPr>
              <a:t>PbSO</a:t>
            </a:r>
            <a:r>
              <a:rPr lang="en-US" altLang="zh-HK" sz="2000" baseline="-25000" dirty="0" smtClean="0">
                <a:latin typeface="Arial" panose="020B0604020202020204" pitchFamily="34" charset="0"/>
                <a:ea typeface="+mn-ea"/>
                <a:cs typeface="Arial" panose="020B0604020202020204" pitchFamily="34" charset="0"/>
              </a:rPr>
              <a:t>4</a:t>
            </a:r>
            <a:endParaRPr lang="en-US" altLang="zh-HK" sz="2000" dirty="0" smtClean="0">
              <a:latin typeface="Arial" panose="020B0604020202020204" pitchFamily="34" charset="0"/>
              <a:ea typeface="+mn-ea"/>
              <a:cs typeface="Arial" panose="020B0604020202020204" pitchFamily="34" charset="0"/>
            </a:endParaRPr>
          </a:p>
        </p:txBody>
      </p:sp>
      <p:pic>
        <p:nvPicPr>
          <p:cNvPr id="57355" name="Picture 3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6819" y="2923654"/>
            <a:ext cx="2017713"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9874699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45" name="AutoShape 17"/>
          <p:cNvSpPr>
            <a:spLocks noChangeArrowheads="1"/>
          </p:cNvSpPr>
          <p:nvPr/>
        </p:nvSpPr>
        <p:spPr bwMode="auto">
          <a:xfrm>
            <a:off x="395288" y="4221013"/>
            <a:ext cx="8424862" cy="792163"/>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p>
        </p:txBody>
      </p:sp>
      <p:sp>
        <p:nvSpPr>
          <p:cNvPr id="52246" name="Text Box 18"/>
          <p:cNvSpPr txBox="1">
            <a:spLocks noChangeArrowheads="1"/>
          </p:cNvSpPr>
          <p:nvPr/>
        </p:nvSpPr>
        <p:spPr bwMode="auto">
          <a:xfrm>
            <a:off x="468313" y="4346426"/>
            <a:ext cx="84963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algn="ctr" eaLnBrk="1" hangingPunct="1">
              <a:spcBef>
                <a:spcPct val="50000"/>
              </a:spcBef>
            </a:pPr>
            <a:r>
              <a:rPr lang="zh-TW" altLang="en-US" b="0"/>
              <a:t>元素的</a:t>
            </a:r>
            <a:r>
              <a:rPr lang="zh-TW" altLang="en-US" sz="3200">
                <a:solidFill>
                  <a:srgbClr val="0066CC"/>
                </a:solidFill>
              </a:rPr>
              <a:t>化學性質</a:t>
            </a:r>
            <a:r>
              <a:rPr lang="zh-TW" altLang="en-US" b="0"/>
              <a:t>主要受 </a:t>
            </a:r>
            <a:r>
              <a:rPr lang="zh-TW" altLang="en-US" sz="3200" u="sng">
                <a:solidFill>
                  <a:srgbClr val="FF0000"/>
                </a:solidFill>
              </a:rPr>
              <a:t>最外層電子數目</a:t>
            </a:r>
            <a:r>
              <a:rPr lang="zh-TW" altLang="en-US" b="0">
                <a:solidFill>
                  <a:srgbClr val="FF0000"/>
                </a:solidFill>
              </a:rPr>
              <a:t> </a:t>
            </a:r>
            <a:r>
              <a:rPr lang="zh-TW" altLang="en-US" b="0"/>
              <a:t>所影響。</a:t>
            </a:r>
            <a:endParaRPr lang="en-US" altLang="zh-TW" b="0">
              <a:cs typeface="Arial" charset="0"/>
            </a:endParaRPr>
          </a:p>
        </p:txBody>
      </p:sp>
      <p:sp>
        <p:nvSpPr>
          <p:cNvPr id="47107" name="Rectangle 8"/>
          <p:cNvSpPr>
            <a:spLocks noChangeArrowheads="1"/>
          </p:cNvSpPr>
          <p:nvPr/>
        </p:nvSpPr>
        <p:spPr bwMode="auto">
          <a:xfrm>
            <a:off x="323850" y="1909613"/>
            <a:ext cx="8351838" cy="523875"/>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所有第 </a:t>
            </a:r>
            <a:r>
              <a:rPr lang="en-US" altLang="zh-TW" b="0"/>
              <a:t>I </a:t>
            </a:r>
            <a:r>
              <a:rPr lang="zh-TW" altLang="en-US" b="0"/>
              <a:t>族內的元素都有一個最外層電子。</a:t>
            </a:r>
            <a:endParaRPr lang="en-US" altLang="zh-TW" b="0"/>
          </a:p>
        </p:txBody>
      </p:sp>
      <p:sp>
        <p:nvSpPr>
          <p:cNvPr id="21508" name="Rectangle 8"/>
          <p:cNvSpPr>
            <a:spLocks noChangeArrowheads="1"/>
          </p:cNvSpPr>
          <p:nvPr/>
        </p:nvSpPr>
        <p:spPr bwMode="auto">
          <a:xfrm>
            <a:off x="323850" y="2844651"/>
            <a:ext cx="8351838" cy="579437"/>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它們都具有 </a:t>
            </a:r>
            <a:r>
              <a:rPr lang="zh-TW" altLang="en-US" sz="3200">
                <a:solidFill>
                  <a:srgbClr val="3399FF"/>
                </a:solidFill>
              </a:rPr>
              <a:t>相似的化學性質</a:t>
            </a:r>
            <a:r>
              <a:rPr lang="zh-TW" altLang="en-US" b="0"/>
              <a:t>。</a:t>
            </a:r>
            <a:endParaRPr lang="en-US" altLang="zh-TW" b="0"/>
          </a:p>
        </p:txBody>
      </p:sp>
      <p:grpSp>
        <p:nvGrpSpPr>
          <p:cNvPr id="55303" name="Group 27"/>
          <p:cNvGrpSpPr>
            <a:grpSpLocks/>
          </p:cNvGrpSpPr>
          <p:nvPr/>
        </p:nvGrpSpPr>
        <p:grpSpPr bwMode="auto">
          <a:xfrm>
            <a:off x="323850" y="769788"/>
            <a:ext cx="3240088" cy="720725"/>
            <a:chOff x="113" y="662"/>
            <a:chExt cx="5444" cy="1044"/>
          </a:xfrm>
        </p:grpSpPr>
        <p:sp>
          <p:nvSpPr>
            <p:cNvPr id="55317"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3200"/>
            </a:p>
          </p:txBody>
        </p:sp>
        <p:sp>
          <p:nvSpPr>
            <p:cNvPr id="55318" name="Rectangle 29"/>
            <p:cNvSpPr>
              <a:spLocks noChangeArrowheads="1"/>
            </p:cNvSpPr>
            <p:nvPr/>
          </p:nvSpPr>
          <p:spPr bwMode="auto">
            <a:xfrm>
              <a:off x="617" y="759"/>
              <a:ext cx="4460" cy="839"/>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algn="ctr" eaLnBrk="1" hangingPunct="1"/>
              <a:r>
                <a:rPr lang="zh-TW" altLang="en-US" sz="3200">
                  <a:solidFill>
                    <a:schemeClr val="bg1"/>
                  </a:solidFill>
                </a:rPr>
                <a:t>例如：第 </a:t>
              </a:r>
              <a:r>
                <a:rPr lang="en-US" altLang="zh-TW" sz="3200">
                  <a:solidFill>
                    <a:schemeClr val="bg1"/>
                  </a:solidFill>
                </a:rPr>
                <a:t>I </a:t>
              </a:r>
              <a:r>
                <a:rPr lang="zh-TW" altLang="en-US" sz="3200">
                  <a:solidFill>
                    <a:schemeClr val="bg1"/>
                  </a:solidFill>
                </a:rPr>
                <a:t>族</a:t>
              </a:r>
              <a:endParaRPr lang="en-US" altLang="zh-TW" sz="3200">
                <a:solidFill>
                  <a:schemeClr val="bg1"/>
                </a:solidFill>
              </a:endParaRPr>
            </a:p>
          </p:txBody>
        </p:sp>
      </p:grpSp>
    </p:spTree>
    <p:extLst>
      <p:ext uri="{BB962C8B-B14F-4D97-AF65-F5344CB8AC3E}">
        <p14:creationId xmlns:p14="http://schemas.microsoft.com/office/powerpoint/2010/main" val="388536889"/>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2992934" y="2060848"/>
            <a:ext cx="2443162" cy="769937"/>
          </a:xfrm>
          <a:prstGeom prst="rect">
            <a:avLst/>
          </a:prstGeom>
          <a:solidFill>
            <a:srgbClr val="0033CC"/>
          </a:solidFill>
          <a:ln w="9525">
            <a:solidFill>
              <a:schemeClr val="bg1"/>
            </a:solidFill>
            <a:miter lim="800000"/>
            <a:headEnd/>
            <a:tailEnd/>
          </a:ln>
          <a:effectLst/>
          <a:extLst/>
        </p:spPr>
        <p:txBody>
          <a:bodyPr>
            <a:spAutoFit/>
          </a:bodyPr>
          <a:lstStyle/>
          <a:p>
            <a:pPr algn="ctr" eaLnBrk="1" fontAlgn="auto" hangingPunct="1">
              <a:spcBef>
                <a:spcPts val="0"/>
              </a:spcBef>
              <a:spcAft>
                <a:spcPts val="0"/>
              </a:spcAft>
              <a:tabLst>
                <a:tab pos="1885950" algn="l"/>
              </a:tabLst>
              <a:defRPr/>
            </a:pPr>
            <a:r>
              <a:rPr kumimoji="0" lang="zh-HK" altLang="en-US"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rPr>
              <a:t>第 </a:t>
            </a:r>
            <a:r>
              <a:rPr kumimoji="0" lang="en-US" altLang="zh-TW" sz="4400" b="1" dirty="0">
                <a:solidFill>
                  <a:schemeClr val="bg1"/>
                </a:solidFill>
                <a:effectLst>
                  <a:outerShdw blurRad="38100" dist="38100" dir="2700000" algn="tl">
                    <a:srgbClr val="000000"/>
                  </a:outerShdw>
                </a:effectLst>
                <a:latin typeface="Arial" panose="020B0604020202020204" pitchFamily="34" charset="0"/>
                <a:ea typeface="+mn-ea"/>
                <a:cs typeface="Arial" panose="020B0604020202020204" pitchFamily="34" charset="0"/>
              </a:rPr>
              <a:t>19 </a:t>
            </a:r>
            <a:r>
              <a:rPr kumimoji="0" lang="zh-HK" altLang="en-US"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rPr>
              <a:t>章</a:t>
            </a:r>
            <a:endParaRPr kumimoji="0" lang="en-US" altLang="zh-TW" sz="4400" b="1" dirty="0">
              <a:solidFill>
                <a:srgbClr val="FFFF00"/>
              </a:solidFill>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 name="Rectangle 4"/>
          <p:cNvSpPr>
            <a:spLocks noChangeArrowheads="1"/>
          </p:cNvSpPr>
          <p:nvPr/>
        </p:nvSpPr>
        <p:spPr bwMode="auto">
          <a:xfrm>
            <a:off x="2077814" y="3214936"/>
            <a:ext cx="4870450" cy="646112"/>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600" b="1" dirty="0">
                <a:solidFill>
                  <a:srgbClr val="0033CC"/>
                </a:solidFill>
                <a:latin typeface="Arial" panose="020B0604020202020204" pitchFamily="34" charset="0"/>
                <a:ea typeface="+mn-ea"/>
                <a:cs typeface="Arial" panose="020B0604020202020204" pitchFamily="34" charset="0"/>
              </a:rPr>
              <a:t>涉及酸和鹼的容量分析</a:t>
            </a:r>
            <a:endParaRPr kumimoji="0" lang="en-US" altLang="zh-TW" sz="3600" b="1" dirty="0">
              <a:solidFill>
                <a:srgbClr val="0033CC"/>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04890597"/>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925711" y="1340768"/>
            <a:ext cx="3070225"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HK" altLang="en-US" sz="3200" b="1" dirty="0" smtClean="0">
                <a:solidFill>
                  <a:srgbClr val="0000CC"/>
                </a:solidFill>
                <a:latin typeface="Arial" charset="0"/>
                <a:ea typeface="新細明體" panose="02020500000000000000" pitchFamily="18" charset="-120"/>
                <a:cs typeface="Arial" charset="0"/>
              </a:rPr>
              <a:t>標準</a:t>
            </a:r>
            <a:r>
              <a:rPr kumimoji="0" lang="zh-HK" altLang="en-US" sz="3200" b="1" dirty="0">
                <a:solidFill>
                  <a:srgbClr val="0000CC"/>
                </a:solidFill>
                <a:latin typeface="Arial" charset="0"/>
                <a:ea typeface="新細明體" panose="02020500000000000000" pitchFamily="18" charset="-120"/>
                <a:cs typeface="Arial" charset="0"/>
              </a:rPr>
              <a:t>溶液</a:t>
            </a:r>
          </a:p>
        </p:txBody>
      </p:sp>
      <p:grpSp>
        <p:nvGrpSpPr>
          <p:cNvPr id="2" name="Group 16"/>
          <p:cNvGrpSpPr>
            <a:grpSpLocks/>
          </p:cNvGrpSpPr>
          <p:nvPr/>
        </p:nvGrpSpPr>
        <p:grpSpPr bwMode="auto">
          <a:xfrm>
            <a:off x="862707" y="2780928"/>
            <a:ext cx="7629525" cy="782637"/>
            <a:chOff x="158" y="663"/>
            <a:chExt cx="5306" cy="3700"/>
          </a:xfrm>
        </p:grpSpPr>
        <p:sp>
          <p:nvSpPr>
            <p:cNvPr id="8202" name="AutoShape 17"/>
            <p:cNvSpPr>
              <a:spLocks noChangeArrowheads="1"/>
            </p:cNvSpPr>
            <p:nvPr/>
          </p:nvSpPr>
          <p:spPr bwMode="auto">
            <a:xfrm>
              <a:off x="158" y="663"/>
              <a:ext cx="5264" cy="370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8203" name="Text Box 18"/>
            <p:cNvSpPr txBox="1">
              <a:spLocks noChangeArrowheads="1"/>
            </p:cNvSpPr>
            <p:nvPr/>
          </p:nvSpPr>
          <p:spPr bwMode="auto">
            <a:xfrm>
              <a:off x="324" y="1316"/>
              <a:ext cx="5140" cy="2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31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800" b="1">
                  <a:latin typeface="Arial" charset="0"/>
                  <a:cs typeface="Arial" charset="0"/>
                </a:rPr>
                <a:t>標準</a:t>
              </a:r>
              <a:r>
                <a:rPr lang="zh-TW" altLang="en-US" sz="2800" b="1"/>
                <a:t>溶液</a:t>
              </a:r>
              <a:r>
                <a:rPr lang="zh-TW" altLang="en-US" sz="2800"/>
                <a:t>是指 </a:t>
              </a:r>
              <a:r>
                <a:rPr lang="zh-TW" altLang="en-US" sz="3200" b="1" u="sng">
                  <a:solidFill>
                    <a:srgbClr val="FF0000"/>
                  </a:solidFill>
                </a:rPr>
                <a:t>已知準確摩爾濃度</a:t>
              </a:r>
              <a:r>
                <a:rPr lang="zh-TW" altLang="en-US" sz="3200">
                  <a:solidFill>
                    <a:srgbClr val="FF0000"/>
                  </a:solidFill>
                </a:rPr>
                <a:t> </a:t>
              </a:r>
              <a:r>
                <a:rPr lang="zh-TW" altLang="en-US" sz="2800"/>
                <a:t>的溶液。</a:t>
              </a:r>
              <a:endParaRPr lang="en-US" altLang="zh-TW" sz="2800" b="1">
                <a:latin typeface="Arial" charset="0"/>
                <a:cs typeface="Arial" charset="0"/>
              </a:endParaRPr>
            </a:p>
          </p:txBody>
        </p:sp>
      </p:grpSp>
    </p:spTree>
    <p:extLst>
      <p:ext uri="{BB962C8B-B14F-4D97-AF65-F5344CB8AC3E}">
        <p14:creationId xmlns:p14="http://schemas.microsoft.com/office/powerpoint/2010/main" val="3438606042"/>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6"/>
          <p:cNvSpPr>
            <a:spLocks noChangeArrowheads="1"/>
          </p:cNvSpPr>
          <p:nvPr/>
        </p:nvSpPr>
        <p:spPr bwMode="auto">
          <a:xfrm>
            <a:off x="499938" y="620688"/>
            <a:ext cx="4030663"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a:solidFill>
                  <a:srgbClr val="CC0000"/>
                </a:solidFill>
                <a:cs typeface="Arial" charset="0"/>
              </a:rPr>
              <a:t>製備標準溶液的方法</a:t>
            </a:r>
            <a:endParaRPr kumimoji="0" lang="en-US" altLang="zh-TW" sz="3200" b="1" dirty="0">
              <a:solidFill>
                <a:srgbClr val="CC0000"/>
              </a:solidFill>
              <a:cs typeface="Arial" charset="0"/>
            </a:endParaRPr>
          </a:p>
        </p:txBody>
      </p:sp>
      <p:sp>
        <p:nvSpPr>
          <p:cNvPr id="18" name="Rectangle 3"/>
          <p:cNvSpPr>
            <a:spLocks noChangeArrowheads="1"/>
          </p:cNvSpPr>
          <p:nvPr/>
        </p:nvSpPr>
        <p:spPr bwMode="auto">
          <a:xfrm>
            <a:off x="499938" y="1934393"/>
            <a:ext cx="2014538" cy="584200"/>
          </a:xfrm>
          <a:prstGeom prst="rect">
            <a:avLst/>
          </a:prstGeom>
          <a:noFill/>
          <a:ln>
            <a:noFill/>
          </a:ln>
          <a:effectLst/>
          <a:extLst/>
        </p:spPr>
        <p:txBody>
          <a:bodyPr>
            <a:spAutoFit/>
          </a:bodyPr>
          <a:lstStyle/>
          <a:p>
            <a:pPr marL="361950" indent="-361950" eaLnBrk="1" hangingPunct="1">
              <a:defRPr/>
            </a:pPr>
            <a:r>
              <a:rPr lang="zh-HK" altLang="en-US" sz="3200" b="1" dirty="0">
                <a:solidFill>
                  <a:srgbClr val="CC0066"/>
                </a:solidFill>
                <a:latin typeface="+mj-lt"/>
                <a:ea typeface="新細明體" panose="02020500000000000000" pitchFamily="18" charset="-120"/>
              </a:rPr>
              <a:t>基本標準</a:t>
            </a:r>
            <a:endParaRPr lang="en-US" altLang="zh-TW" sz="3200" b="1" dirty="0">
              <a:solidFill>
                <a:srgbClr val="CC0066"/>
              </a:solidFill>
              <a:latin typeface="+mj-lt"/>
              <a:ea typeface="新細明體" panose="02020500000000000000" pitchFamily="18" charset="-120"/>
            </a:endParaRPr>
          </a:p>
        </p:txBody>
      </p:sp>
      <p:sp>
        <p:nvSpPr>
          <p:cNvPr id="19" name="Rectangle 38"/>
          <p:cNvSpPr>
            <a:spLocks noChangeArrowheads="1"/>
          </p:cNvSpPr>
          <p:nvPr/>
        </p:nvSpPr>
        <p:spPr bwMode="auto">
          <a:xfrm>
            <a:off x="499938" y="2855143"/>
            <a:ext cx="838835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3200" b="1" dirty="0">
                <a:solidFill>
                  <a:srgbClr val="3399FF"/>
                </a:solidFill>
              </a:rPr>
              <a:t>基本標準</a:t>
            </a:r>
            <a:r>
              <a:rPr lang="zh-TW" altLang="en-US" sz="2800" b="1" dirty="0">
                <a:solidFill>
                  <a:srgbClr val="3399FF"/>
                </a:solidFill>
              </a:rPr>
              <a:t> </a:t>
            </a:r>
            <a:r>
              <a:rPr lang="zh-TW" altLang="en-US" sz="2800" dirty="0"/>
              <a:t>是指可 </a:t>
            </a:r>
            <a:r>
              <a:rPr lang="zh-TW" altLang="en-US" sz="3200" b="1" dirty="0"/>
              <a:t>直接用來製備標準溶液的高純度物質</a:t>
            </a:r>
            <a:r>
              <a:rPr lang="zh-TW" altLang="en-US" sz="2800" dirty="0"/>
              <a:t>。</a:t>
            </a:r>
            <a:endParaRPr lang="en-US" altLang="zh-TW" sz="2800" dirty="0">
              <a:latin typeface="Arial" charset="0"/>
              <a:cs typeface="Arial" charset="0"/>
            </a:endParaRPr>
          </a:p>
        </p:txBody>
      </p:sp>
      <p:sp>
        <p:nvSpPr>
          <p:cNvPr id="23" name="Text Box 11"/>
          <p:cNvSpPr txBox="1">
            <a:spLocks noChangeArrowheads="1"/>
          </p:cNvSpPr>
          <p:nvPr/>
        </p:nvSpPr>
        <p:spPr bwMode="auto">
          <a:xfrm>
            <a:off x="495176" y="4501232"/>
            <a:ext cx="846931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只有 </a:t>
            </a:r>
            <a:r>
              <a:rPr lang="zh-TW" altLang="en-US" sz="3200" b="1"/>
              <a:t>極少物質可用作基本標準</a:t>
            </a:r>
            <a:r>
              <a:rPr lang="zh-TW" altLang="en-US" sz="2800"/>
              <a:t>，當中包括 無水碳酸鈉 和 乙二酸晶體。</a:t>
            </a:r>
            <a:endParaRPr lang="en-US" altLang="zh-TW" sz="2800">
              <a:latin typeface="Arial" charset="0"/>
              <a:ea typeface="Arial Unicode MS" pitchFamily="34" charset="-120"/>
              <a:cs typeface="Arial" charset="0"/>
            </a:endParaRPr>
          </a:p>
        </p:txBody>
      </p:sp>
      <p:sp>
        <p:nvSpPr>
          <p:cNvPr id="24" name="Rectangle 87"/>
          <p:cNvSpPr>
            <a:spLocks noChangeArrowheads="1"/>
          </p:cNvSpPr>
          <p:nvPr/>
        </p:nvSpPr>
        <p:spPr bwMode="auto">
          <a:xfrm>
            <a:off x="515813" y="4505995"/>
            <a:ext cx="8448675" cy="949325"/>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a:solidFill>
                <a:srgbClr val="000000"/>
              </a:solidFill>
              <a:latin typeface="Times New Roman" pitchFamily="18" charset="0"/>
            </a:endParaRPr>
          </a:p>
        </p:txBody>
      </p:sp>
    </p:spTree>
    <p:extLst>
      <p:ext uri="{BB962C8B-B14F-4D97-AF65-F5344CB8AC3E}">
        <p14:creationId xmlns:p14="http://schemas.microsoft.com/office/powerpoint/2010/main" val="3993231995"/>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40"/>
          <p:cNvSpPr>
            <a:spLocks noChangeArrowheads="1"/>
          </p:cNvSpPr>
          <p:nvPr/>
        </p:nvSpPr>
        <p:spPr bwMode="auto">
          <a:xfrm>
            <a:off x="873125" y="1062038"/>
            <a:ext cx="790575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b="1"/>
              <a:t>很 </a:t>
            </a:r>
            <a:r>
              <a:rPr lang="zh-TW" altLang="en-US" sz="3200" b="1" u="sng">
                <a:solidFill>
                  <a:srgbClr val="FF0000"/>
                </a:solidFill>
              </a:rPr>
              <a:t>容易獲取</a:t>
            </a:r>
            <a:r>
              <a:rPr lang="zh-TW" altLang="en-US" sz="2800">
                <a:solidFill>
                  <a:srgbClr val="FF0000"/>
                </a:solidFill>
              </a:rPr>
              <a:t> </a:t>
            </a:r>
            <a:r>
              <a:rPr lang="zh-TW" altLang="en-US" sz="2800"/>
              <a:t>的 </a:t>
            </a:r>
            <a:r>
              <a:rPr lang="zh-TW" altLang="en-US" sz="3200" b="1" u="sng">
                <a:solidFill>
                  <a:srgbClr val="FF0000"/>
                </a:solidFill>
              </a:rPr>
              <a:t>高純度</a:t>
            </a:r>
            <a:r>
              <a:rPr lang="zh-TW" altLang="en-US" sz="2800">
                <a:solidFill>
                  <a:srgbClr val="FF0000"/>
                </a:solidFill>
              </a:rPr>
              <a:t> </a:t>
            </a:r>
            <a:r>
              <a:rPr lang="zh-TW" altLang="en-US" sz="2800"/>
              <a:t>物質；</a:t>
            </a:r>
            <a:endParaRPr lang="en-US" altLang="zh-TW" sz="2800">
              <a:latin typeface="Arial" charset="0"/>
              <a:cs typeface="Arial" charset="0"/>
            </a:endParaRPr>
          </a:p>
        </p:txBody>
      </p:sp>
      <p:sp>
        <p:nvSpPr>
          <p:cNvPr id="16387" name="Rectangle 38"/>
          <p:cNvSpPr>
            <a:spLocks noChangeArrowheads="1"/>
          </p:cNvSpPr>
          <p:nvPr/>
        </p:nvSpPr>
        <p:spPr bwMode="auto">
          <a:xfrm>
            <a:off x="271463" y="332656"/>
            <a:ext cx="50815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基本標準需具備以下性質：</a:t>
            </a:r>
            <a:endParaRPr lang="en-US" altLang="zh-TW" sz="2800">
              <a:latin typeface="Arial" charset="0"/>
              <a:cs typeface="Arial" charset="0"/>
            </a:endParaRPr>
          </a:p>
        </p:txBody>
      </p:sp>
      <p:sp>
        <p:nvSpPr>
          <p:cNvPr id="5" name="Rectangle 40"/>
          <p:cNvSpPr>
            <a:spLocks noChangeArrowheads="1"/>
          </p:cNvSpPr>
          <p:nvPr/>
        </p:nvSpPr>
        <p:spPr bwMode="auto">
          <a:xfrm>
            <a:off x="873125" y="1818034"/>
            <a:ext cx="7905750"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3200" b="1" u="sng">
                <a:solidFill>
                  <a:srgbClr val="FF0000"/>
                </a:solidFill>
              </a:rPr>
              <a:t>化學性質穩定 </a:t>
            </a:r>
            <a:r>
              <a:rPr lang="zh-TW" altLang="en-US" sz="2800" b="1"/>
              <a:t>  </a:t>
            </a:r>
            <a:r>
              <a:rPr lang="en-US" altLang="zh-TW" sz="2800"/>
              <a:t>(</a:t>
            </a:r>
            <a:r>
              <a:rPr lang="zh-TW" altLang="en-US" sz="2800"/>
              <a:t>即它不會與空氣中的 氧、  二氧化碳 和 水蒸氣 反應</a:t>
            </a:r>
            <a:r>
              <a:rPr lang="en-US" altLang="zh-TW" sz="2800"/>
              <a:t>)</a:t>
            </a:r>
            <a:r>
              <a:rPr lang="zh-TW" altLang="en-US" sz="2800"/>
              <a:t>；</a:t>
            </a:r>
            <a:endParaRPr lang="en-US" altLang="zh-TW" sz="2800">
              <a:latin typeface="Arial" charset="0"/>
              <a:cs typeface="Arial" charset="0"/>
            </a:endParaRPr>
          </a:p>
        </p:txBody>
      </p:sp>
      <p:sp>
        <p:nvSpPr>
          <p:cNvPr id="6" name="Rectangle 40"/>
          <p:cNvSpPr>
            <a:spLocks noChangeArrowheads="1"/>
          </p:cNvSpPr>
          <p:nvPr/>
        </p:nvSpPr>
        <p:spPr bwMode="auto">
          <a:xfrm>
            <a:off x="873125" y="2996952"/>
            <a:ext cx="790575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t>在水中具有</a:t>
            </a:r>
            <a:r>
              <a:rPr lang="zh-HK" altLang="zh-TW" sz="2800"/>
              <a:t> </a:t>
            </a:r>
            <a:r>
              <a:rPr lang="zh-HK" altLang="en-US" sz="3200" b="1" u="sng">
                <a:solidFill>
                  <a:srgbClr val="FF0000"/>
                </a:solidFill>
              </a:rPr>
              <a:t>高的溶解度</a:t>
            </a:r>
            <a:r>
              <a:rPr lang="zh-HK" altLang="en-US" sz="2800"/>
              <a:t>；</a:t>
            </a:r>
            <a:endParaRPr lang="en-US" altLang="zh-TW" sz="2800">
              <a:latin typeface="Arial" charset="0"/>
              <a:cs typeface="Arial" charset="0"/>
            </a:endParaRPr>
          </a:p>
        </p:txBody>
      </p:sp>
      <p:sp>
        <p:nvSpPr>
          <p:cNvPr id="7" name="Rectangle 40"/>
          <p:cNvSpPr>
            <a:spLocks noChangeArrowheads="1"/>
          </p:cNvSpPr>
          <p:nvPr/>
        </p:nvSpPr>
        <p:spPr bwMode="auto">
          <a:xfrm>
            <a:off x="873125" y="3769196"/>
            <a:ext cx="7905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不會吸收空氣中的水分；</a:t>
            </a:r>
            <a:endParaRPr lang="en-US" altLang="zh-TW" sz="2800">
              <a:latin typeface="Arial" charset="0"/>
              <a:cs typeface="Arial" charset="0"/>
            </a:endParaRPr>
          </a:p>
        </p:txBody>
      </p:sp>
      <p:sp>
        <p:nvSpPr>
          <p:cNvPr id="8" name="Rectangle 40"/>
          <p:cNvSpPr>
            <a:spLocks noChangeArrowheads="1"/>
          </p:cNvSpPr>
          <p:nvPr/>
        </p:nvSpPr>
        <p:spPr bwMode="auto">
          <a:xfrm>
            <a:off x="873125" y="4439121"/>
            <a:ext cx="790575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若是水合物質，即使暴露於空氣中，它的結晶水也不會流失</a:t>
            </a:r>
            <a:r>
              <a:rPr lang="zh-HK" altLang="en-US" sz="2800"/>
              <a:t>至大氣；</a:t>
            </a:r>
            <a:endParaRPr lang="en-US" altLang="zh-TW" sz="2800">
              <a:latin typeface="Arial" charset="0"/>
              <a:cs typeface="Arial" charset="0"/>
            </a:endParaRPr>
          </a:p>
        </p:txBody>
      </p:sp>
      <p:sp>
        <p:nvSpPr>
          <p:cNvPr id="9" name="Rectangle 40"/>
          <p:cNvSpPr>
            <a:spLocks noChangeArrowheads="1"/>
          </p:cNvSpPr>
          <p:nvPr/>
        </p:nvSpPr>
        <p:spPr bwMode="auto">
          <a:xfrm>
            <a:off x="873125" y="5585866"/>
            <a:ext cx="790575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3200" b="1" u="sng">
                <a:solidFill>
                  <a:srgbClr val="FF0000"/>
                </a:solidFill>
              </a:rPr>
              <a:t>不具揮發性</a:t>
            </a:r>
            <a:r>
              <a:rPr lang="zh-TW" altLang="en-US" sz="2800">
                <a:solidFill>
                  <a:srgbClr val="FF0000"/>
                </a:solidFill>
              </a:rPr>
              <a:t> </a:t>
            </a:r>
            <a:r>
              <a:rPr lang="zh-TW" altLang="en-US" sz="2800"/>
              <a:t>和 </a:t>
            </a:r>
            <a:r>
              <a:rPr lang="zh-TW" altLang="en-US" sz="3200" b="1" u="sng">
                <a:solidFill>
                  <a:srgbClr val="FF0000"/>
                </a:solidFill>
              </a:rPr>
              <a:t>無毒的</a:t>
            </a:r>
            <a:r>
              <a:rPr lang="zh-TW" altLang="en-US" sz="2800"/>
              <a:t>。</a:t>
            </a:r>
            <a:endParaRPr lang="en-US" altLang="zh-TW" sz="2800">
              <a:latin typeface="Arial" charset="0"/>
              <a:cs typeface="Arial" charset="0"/>
            </a:endParaRPr>
          </a:p>
        </p:txBody>
      </p:sp>
    </p:spTree>
    <p:extLst>
      <p:ext uri="{BB962C8B-B14F-4D97-AF65-F5344CB8AC3E}">
        <p14:creationId xmlns:p14="http://schemas.microsoft.com/office/powerpoint/2010/main" val="2337112623"/>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201613" y="288925"/>
            <a:ext cx="5632450" cy="584200"/>
          </a:xfrm>
          <a:prstGeom prst="rect">
            <a:avLst/>
          </a:prstGeom>
          <a:noFill/>
          <a:ln>
            <a:noFill/>
          </a:ln>
          <a:effectLst/>
          <a:extLst/>
        </p:spPr>
        <p:txBody>
          <a:bodyPr>
            <a:spAutoFit/>
          </a:bodyPr>
          <a:lstStyle/>
          <a:p>
            <a:pPr eaLnBrk="1" hangingPunct="1">
              <a:defRPr/>
            </a:pPr>
            <a:r>
              <a:rPr lang="zh-TW" altLang="en-US" sz="3200" b="1" dirty="0">
                <a:solidFill>
                  <a:srgbClr val="CC0066"/>
                </a:solidFill>
                <a:latin typeface="+mj-lt"/>
                <a:ea typeface="新細明體" panose="02020500000000000000" pitchFamily="18" charset="-120"/>
              </a:rPr>
              <a:t>溶解純淨固體來製備標準溶液</a:t>
            </a:r>
            <a:endParaRPr lang="en-US" altLang="zh-TW" sz="3200" b="1" dirty="0">
              <a:solidFill>
                <a:srgbClr val="CC0066"/>
              </a:solidFill>
              <a:latin typeface="+mj-lt"/>
              <a:ea typeface="新細明體" panose="02020500000000000000" pitchFamily="18" charset="-120"/>
            </a:endParaRPr>
          </a:p>
        </p:txBody>
      </p:sp>
      <p:sp>
        <p:nvSpPr>
          <p:cNvPr id="6" name="Rectangle 38"/>
          <p:cNvSpPr>
            <a:spLocks noChangeArrowheads="1"/>
          </p:cNvSpPr>
          <p:nvPr/>
        </p:nvSpPr>
        <p:spPr bwMode="auto">
          <a:xfrm>
            <a:off x="323528" y="980728"/>
            <a:ext cx="8597900" cy="1055688"/>
          </a:xfrm>
          <a:prstGeom prst="roundRect">
            <a:avLst/>
          </a:prstGeom>
          <a:ln/>
        </p:spPr>
        <p:style>
          <a:lnRef idx="1">
            <a:schemeClr val="accent6"/>
          </a:lnRef>
          <a:fillRef idx="2">
            <a:schemeClr val="accent6"/>
          </a:fillRef>
          <a:effectRef idx="1">
            <a:schemeClr val="accent6"/>
          </a:effectRef>
          <a:fontRef idx="minor">
            <a:schemeClr val="dk1"/>
          </a:fontRef>
        </p:style>
        <p:txBody>
          <a:bodyPr>
            <a:spAutoFit/>
          </a:bodyPr>
          <a:lstStyle>
            <a:lvl1pPr marL="534988" indent="-534988"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marL="0" indent="0" eaLnBrk="1" hangingPunct="1">
              <a:defRPr/>
            </a:pPr>
            <a:r>
              <a:rPr lang="zh-TW" altLang="en-US" sz="2800" b="1" dirty="0">
                <a:latin typeface="Arial" panose="020B0604020202020204" pitchFamily="34" charset="0"/>
                <a:ea typeface="+mj-ea"/>
                <a:cs typeface="Arial" panose="020B0604020202020204" pitchFamily="34" charset="0"/>
              </a:rPr>
              <a:t>從固態無水碳酸鈉</a:t>
            </a:r>
            <a:r>
              <a:rPr lang="zh-TW" altLang="en-US" sz="2800" b="1" dirty="0" smtClean="0">
                <a:latin typeface="Arial" panose="020B0604020202020204" pitchFamily="34" charset="0"/>
                <a:ea typeface="+mj-ea"/>
                <a:cs typeface="Arial" panose="020B0604020202020204" pitchFamily="34" charset="0"/>
              </a:rPr>
              <a:t>製備 </a:t>
            </a:r>
            <a:r>
              <a:rPr lang="en-US" altLang="zh-TW" sz="2800" b="1" dirty="0" smtClean="0">
                <a:latin typeface="Arial" panose="020B0604020202020204" pitchFamily="34" charset="0"/>
                <a:ea typeface="+mj-ea"/>
                <a:cs typeface="Arial" panose="020B0604020202020204" pitchFamily="34" charset="0"/>
              </a:rPr>
              <a:t>250.0 cm</a:t>
            </a:r>
            <a:r>
              <a:rPr lang="en-US" altLang="zh-TW" sz="2800" b="1" baseline="30000" dirty="0" smtClean="0">
                <a:latin typeface="Arial" panose="020B0604020202020204" pitchFamily="34" charset="0"/>
                <a:ea typeface="+mj-ea"/>
                <a:cs typeface="Arial" panose="020B0604020202020204" pitchFamily="34" charset="0"/>
              </a:rPr>
              <a:t>3</a:t>
            </a:r>
            <a:r>
              <a:rPr lang="en-US" altLang="zh-TW" sz="2800" b="1" dirty="0" smtClean="0">
                <a:latin typeface="Arial" panose="020B0604020202020204" pitchFamily="34" charset="0"/>
                <a:ea typeface="+mj-ea"/>
                <a:cs typeface="Arial" panose="020B0604020202020204" pitchFamily="34" charset="0"/>
              </a:rPr>
              <a:t> </a:t>
            </a:r>
            <a:r>
              <a:rPr lang="zh-TW" altLang="en-US" sz="2800" b="1" dirty="0" smtClean="0">
                <a:latin typeface="Arial" panose="020B0604020202020204" pitchFamily="34" charset="0"/>
                <a:ea typeface="+mj-ea"/>
                <a:cs typeface="Arial" panose="020B0604020202020204" pitchFamily="34" charset="0"/>
              </a:rPr>
              <a:t>濃度</a:t>
            </a:r>
            <a:r>
              <a:rPr lang="zh-TW" altLang="en-US" sz="2800" b="1" dirty="0">
                <a:latin typeface="Arial" panose="020B0604020202020204" pitchFamily="34" charset="0"/>
                <a:ea typeface="+mj-ea"/>
                <a:cs typeface="Arial" panose="020B0604020202020204" pitchFamily="34" charset="0"/>
              </a:rPr>
              <a:t>約</a:t>
            </a:r>
            <a:r>
              <a:rPr lang="zh-TW" altLang="en-US" sz="2800" b="1" dirty="0" smtClean="0">
                <a:latin typeface="Arial" panose="020B0604020202020204" pitchFamily="34" charset="0"/>
                <a:ea typeface="+mj-ea"/>
                <a:cs typeface="Arial" panose="020B0604020202020204" pitchFamily="34" charset="0"/>
              </a:rPr>
              <a:t>為 </a:t>
            </a:r>
            <a:r>
              <a:rPr lang="en-US" altLang="zh-TW" sz="2800" b="1" dirty="0" smtClean="0">
                <a:latin typeface="Arial" panose="020B0604020202020204" pitchFamily="34" charset="0"/>
                <a:ea typeface="+mj-ea"/>
                <a:cs typeface="Arial" panose="020B0604020202020204" pitchFamily="34" charset="0"/>
              </a:rPr>
              <a:t>0.10 M </a:t>
            </a:r>
            <a:r>
              <a:rPr lang="zh-TW" altLang="en-US" sz="2800" b="1" dirty="0" smtClean="0">
                <a:latin typeface="Arial" panose="020B0604020202020204" pitchFamily="34" charset="0"/>
                <a:ea typeface="+mj-ea"/>
                <a:cs typeface="Arial" panose="020B0604020202020204" pitchFamily="34" charset="0"/>
              </a:rPr>
              <a:t>碳酸鈉</a:t>
            </a:r>
            <a:r>
              <a:rPr lang="zh-TW" altLang="en-US" sz="2800" b="1" dirty="0">
                <a:latin typeface="Arial" panose="020B0604020202020204" pitchFamily="34" charset="0"/>
                <a:ea typeface="+mj-ea"/>
                <a:cs typeface="Arial" panose="020B0604020202020204" pitchFamily="34" charset="0"/>
              </a:rPr>
              <a:t>溶液的步驟</a:t>
            </a:r>
            <a:endParaRPr lang="en-US" altLang="zh-TW" sz="2800" b="1" dirty="0" smtClean="0">
              <a:latin typeface="Arial" panose="020B0604020202020204" pitchFamily="34" charset="0"/>
              <a:ea typeface="+mj-ea"/>
              <a:cs typeface="Arial" panose="020B0604020202020204" pitchFamily="34" charset="0"/>
            </a:endParaRPr>
          </a:p>
        </p:txBody>
      </p:sp>
      <p:sp>
        <p:nvSpPr>
          <p:cNvPr id="14340" name="矩形 1"/>
          <p:cNvSpPr>
            <a:spLocks noChangeArrowheads="1"/>
          </p:cNvSpPr>
          <p:nvPr/>
        </p:nvSpPr>
        <p:spPr bwMode="auto">
          <a:xfrm>
            <a:off x="317946" y="2492896"/>
            <a:ext cx="521176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dirty="0"/>
              <a:t>第一階段：稱量純淨固體的質量</a:t>
            </a:r>
            <a:endParaRPr lang="en-US" altLang="zh-TW" sz="2800" b="1" dirty="0">
              <a:latin typeface="Arial" charset="0"/>
              <a:cs typeface="Arial" charset="0"/>
            </a:endParaRPr>
          </a:p>
        </p:txBody>
      </p:sp>
      <p:sp>
        <p:nvSpPr>
          <p:cNvPr id="13" name="Rectangle 38"/>
          <p:cNvSpPr>
            <a:spLocks noChangeArrowheads="1"/>
          </p:cNvSpPr>
          <p:nvPr/>
        </p:nvSpPr>
        <p:spPr bwMode="auto">
          <a:xfrm>
            <a:off x="919608" y="3894732"/>
            <a:ext cx="7335838" cy="108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ts val="1000"/>
              </a:spcBef>
            </a:pPr>
            <a:r>
              <a:rPr lang="zh-HK" altLang="en-US" sz="2800"/>
              <a:t>所需 </a:t>
            </a:r>
            <a:r>
              <a:rPr lang="en-US" altLang="zh-HK" sz="2800">
                <a:latin typeface="Arial" charset="0"/>
                <a:cs typeface="Arial" charset="0"/>
              </a:rPr>
              <a:t>Na</a:t>
            </a:r>
            <a:r>
              <a:rPr lang="en-US" altLang="zh-HK" sz="2800" baseline="-25000">
                <a:latin typeface="Arial" charset="0"/>
                <a:cs typeface="Arial" charset="0"/>
              </a:rPr>
              <a:t>2</a:t>
            </a:r>
            <a:r>
              <a:rPr lang="en-US" altLang="zh-HK" sz="2800">
                <a:latin typeface="Arial" charset="0"/>
                <a:cs typeface="Arial" charset="0"/>
              </a:rPr>
              <a:t>CO</a:t>
            </a:r>
            <a:r>
              <a:rPr lang="en-US" altLang="zh-HK" sz="2800" baseline="-25000">
                <a:latin typeface="Arial" charset="0"/>
                <a:cs typeface="Arial" charset="0"/>
              </a:rPr>
              <a:t>3</a:t>
            </a:r>
            <a:r>
              <a:rPr lang="en-US" altLang="zh-HK" sz="2800">
                <a:latin typeface="Arial" charset="0"/>
                <a:cs typeface="Arial" charset="0"/>
              </a:rPr>
              <a:t> </a:t>
            </a:r>
            <a:r>
              <a:rPr lang="zh-HK" altLang="en-US" sz="2800"/>
              <a:t>的質量</a:t>
            </a:r>
            <a:endParaRPr lang="en-US" altLang="zh-HK" sz="2800"/>
          </a:p>
          <a:p>
            <a:pPr eaLnBrk="1" hangingPunct="1">
              <a:spcBef>
                <a:spcPts val="1000"/>
              </a:spcBef>
            </a:pPr>
            <a:r>
              <a:rPr lang="en-US" altLang="zh-HK" sz="2800">
                <a:latin typeface="Arial" charset="0"/>
                <a:cs typeface="Arial" charset="0"/>
              </a:rPr>
              <a:t>= Na</a:t>
            </a:r>
            <a:r>
              <a:rPr lang="en-US" altLang="zh-HK" sz="2800" baseline="-25000">
                <a:latin typeface="Arial" charset="0"/>
                <a:cs typeface="Arial" charset="0"/>
              </a:rPr>
              <a:t>2</a:t>
            </a:r>
            <a:r>
              <a:rPr lang="en-US" altLang="zh-HK" sz="2800">
                <a:latin typeface="Arial" charset="0"/>
                <a:cs typeface="Arial" charset="0"/>
              </a:rPr>
              <a:t>CO</a:t>
            </a:r>
            <a:r>
              <a:rPr lang="en-US" altLang="zh-HK" sz="2800" baseline="-25000">
                <a:latin typeface="Arial" charset="0"/>
                <a:cs typeface="Arial" charset="0"/>
              </a:rPr>
              <a:t>3 </a:t>
            </a:r>
            <a:r>
              <a:rPr lang="zh-HK" altLang="en-US" sz="2800"/>
              <a:t>的摩爾數 </a:t>
            </a:r>
            <a:r>
              <a:rPr lang="en-US" altLang="zh-HK" sz="2800">
                <a:latin typeface="Arial" charset="0"/>
                <a:cs typeface="Arial" charset="0"/>
                <a:sym typeface="Symbol" pitchFamily="18" charset="2"/>
              </a:rPr>
              <a:t></a:t>
            </a:r>
            <a:r>
              <a:rPr lang="en-US" altLang="zh-HK" sz="2800">
                <a:latin typeface="Arial" charset="0"/>
                <a:cs typeface="Arial" charset="0"/>
              </a:rPr>
              <a:t> Na</a:t>
            </a:r>
            <a:r>
              <a:rPr lang="en-US" altLang="zh-HK" sz="2800" baseline="-25000">
                <a:latin typeface="Arial" charset="0"/>
                <a:cs typeface="Arial" charset="0"/>
              </a:rPr>
              <a:t>2</a:t>
            </a:r>
            <a:r>
              <a:rPr lang="en-US" altLang="zh-HK" sz="2800">
                <a:latin typeface="Arial" charset="0"/>
                <a:cs typeface="Arial" charset="0"/>
              </a:rPr>
              <a:t>CO</a:t>
            </a:r>
            <a:r>
              <a:rPr lang="en-US" altLang="zh-HK" sz="2800" baseline="-25000">
                <a:latin typeface="Arial" charset="0"/>
                <a:cs typeface="Arial" charset="0"/>
              </a:rPr>
              <a:t>3 </a:t>
            </a:r>
            <a:r>
              <a:rPr lang="zh-HK" altLang="en-US" sz="2800"/>
              <a:t>的摩爾質量</a:t>
            </a:r>
            <a:endParaRPr lang="en-US" altLang="zh-HK" sz="2800">
              <a:latin typeface="Arial" charset="0"/>
              <a:cs typeface="Arial" charset="0"/>
            </a:endParaRPr>
          </a:p>
        </p:txBody>
      </p:sp>
      <p:sp>
        <p:nvSpPr>
          <p:cNvPr id="14" name="Rectangle 38"/>
          <p:cNvSpPr>
            <a:spLocks noChangeArrowheads="1"/>
          </p:cNvSpPr>
          <p:nvPr/>
        </p:nvSpPr>
        <p:spPr bwMode="auto">
          <a:xfrm>
            <a:off x="375096" y="3302595"/>
            <a:ext cx="6437312"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a:pPr>
            <a:r>
              <a:rPr lang="zh-TW" altLang="en-US" sz="3200" b="1" u="sng">
                <a:solidFill>
                  <a:srgbClr val="FF0000"/>
                </a:solidFill>
                <a:latin typeface="Arial" charset="0"/>
                <a:cs typeface="Arial" charset="0"/>
              </a:rPr>
              <a:t>計算</a:t>
            </a:r>
            <a:r>
              <a:rPr lang="zh-TW" altLang="en-US" sz="3200">
                <a:solidFill>
                  <a:srgbClr val="FF0000"/>
                </a:solidFill>
                <a:latin typeface="Arial" charset="0"/>
                <a:cs typeface="Arial" charset="0"/>
              </a:rPr>
              <a:t> </a:t>
            </a:r>
            <a:r>
              <a:rPr lang="zh-TW" altLang="en-US" sz="2800">
                <a:latin typeface="Arial" charset="0"/>
                <a:cs typeface="Arial" charset="0"/>
              </a:rPr>
              <a:t>所需固態無水碳酸鈉的質量。</a:t>
            </a:r>
            <a:endParaRPr lang="en-US" altLang="zh-HK" sz="2800">
              <a:latin typeface="Arial" charset="0"/>
              <a:cs typeface="Arial" charset="0"/>
            </a:endParaRPr>
          </a:p>
        </p:txBody>
      </p:sp>
      <p:sp>
        <p:nvSpPr>
          <p:cNvPr id="14343" name="Rectangle 38"/>
          <p:cNvSpPr>
            <a:spLocks noChangeArrowheads="1"/>
          </p:cNvSpPr>
          <p:nvPr/>
        </p:nvSpPr>
        <p:spPr bwMode="auto">
          <a:xfrm>
            <a:off x="4185096" y="4969470"/>
            <a:ext cx="1243012"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en-US" altLang="zh-HK" sz="2800">
                <a:latin typeface="Arial" charset="0"/>
                <a:cs typeface="Arial" charset="0"/>
              </a:rPr>
              <a:t>250.0</a:t>
            </a:r>
          </a:p>
          <a:p>
            <a:pPr algn="ctr" eaLnBrk="1" hangingPunct="1"/>
            <a:r>
              <a:rPr lang="en-US" altLang="zh-HK" sz="2800">
                <a:latin typeface="Arial" charset="0"/>
                <a:cs typeface="Arial" charset="0"/>
              </a:rPr>
              <a:t>1000</a:t>
            </a:r>
          </a:p>
        </p:txBody>
      </p:sp>
      <p:sp>
        <p:nvSpPr>
          <p:cNvPr id="14344" name="Rectangle 38"/>
          <p:cNvSpPr>
            <a:spLocks noChangeArrowheads="1"/>
          </p:cNvSpPr>
          <p:nvPr/>
        </p:nvSpPr>
        <p:spPr bwMode="auto">
          <a:xfrm>
            <a:off x="919608" y="5136157"/>
            <a:ext cx="8116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175" indent="15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800">
                <a:latin typeface="Arial" charset="0"/>
                <a:cs typeface="Arial" charset="0"/>
              </a:rPr>
              <a:t>= [ 0.10 mol dm</a:t>
            </a:r>
            <a:r>
              <a:rPr lang="en-US" altLang="zh-HK" sz="2800" baseline="30000">
                <a:latin typeface="Arial" charset="0"/>
                <a:cs typeface="Arial" charset="0"/>
              </a:rPr>
              <a:t>–3</a:t>
            </a:r>
            <a:r>
              <a:rPr lang="en-US" altLang="zh-HK" sz="2800">
                <a:latin typeface="Arial" charset="0"/>
                <a:cs typeface="Arial" charset="0"/>
              </a:rPr>
              <a:t> </a:t>
            </a:r>
            <a:r>
              <a:rPr lang="en-US" altLang="zh-HK" sz="2800">
                <a:solidFill>
                  <a:srgbClr val="000000"/>
                </a:solidFill>
                <a:latin typeface="Arial" charset="0"/>
                <a:cs typeface="Arial" charset="0"/>
                <a:sym typeface="Symbol" pitchFamily="18" charset="2"/>
              </a:rPr>
              <a:t></a:t>
            </a:r>
            <a:r>
              <a:rPr lang="en-US" altLang="zh-HK" sz="2800">
                <a:latin typeface="Arial" charset="0"/>
                <a:cs typeface="Arial" charset="0"/>
              </a:rPr>
              <a:t> </a:t>
            </a:r>
            <a:r>
              <a:rPr lang="en-US" altLang="zh-HK" sz="2800" baseline="30000">
                <a:latin typeface="Arial" charset="0"/>
                <a:cs typeface="Arial" charset="0"/>
              </a:rPr>
              <a:t>__________</a:t>
            </a:r>
            <a:r>
              <a:rPr lang="en-US" altLang="zh-HK" sz="2800">
                <a:latin typeface="Arial" charset="0"/>
                <a:cs typeface="Arial" charset="0"/>
              </a:rPr>
              <a:t> dm</a:t>
            </a:r>
            <a:r>
              <a:rPr lang="en-US" altLang="zh-HK" sz="2800" baseline="30000">
                <a:latin typeface="Arial" charset="0"/>
                <a:cs typeface="Arial" charset="0"/>
              </a:rPr>
              <a:t>3</a:t>
            </a:r>
            <a:r>
              <a:rPr lang="en-US" altLang="zh-HK" sz="2800">
                <a:latin typeface="Arial" charset="0"/>
                <a:cs typeface="Arial" charset="0"/>
              </a:rPr>
              <a:t> ] </a:t>
            </a:r>
            <a:r>
              <a:rPr lang="en-US" altLang="zh-HK" sz="2800">
                <a:solidFill>
                  <a:srgbClr val="000000"/>
                </a:solidFill>
                <a:latin typeface="Arial" charset="0"/>
                <a:cs typeface="Arial" charset="0"/>
                <a:sym typeface="Symbol" pitchFamily="18" charset="2"/>
              </a:rPr>
              <a:t></a:t>
            </a:r>
            <a:r>
              <a:rPr lang="en-US" altLang="zh-HK" sz="2800">
                <a:latin typeface="Arial" charset="0"/>
                <a:cs typeface="Arial" charset="0"/>
              </a:rPr>
              <a:t> 106.0 g mol</a:t>
            </a:r>
            <a:r>
              <a:rPr lang="en-US" altLang="zh-HK" sz="2800" baseline="30000">
                <a:latin typeface="Arial" charset="0"/>
                <a:cs typeface="Arial" charset="0"/>
              </a:rPr>
              <a:t>–1</a:t>
            </a:r>
          </a:p>
        </p:txBody>
      </p:sp>
      <p:sp>
        <p:nvSpPr>
          <p:cNvPr id="21" name="Rectangle 38"/>
          <p:cNvSpPr>
            <a:spLocks noChangeArrowheads="1"/>
          </p:cNvSpPr>
          <p:nvPr/>
        </p:nvSpPr>
        <p:spPr bwMode="auto">
          <a:xfrm>
            <a:off x="919608" y="5785445"/>
            <a:ext cx="1924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800">
                <a:latin typeface="Arial" charset="0"/>
                <a:cs typeface="Arial" charset="0"/>
              </a:rPr>
              <a:t>= 2.65 g</a:t>
            </a:r>
          </a:p>
        </p:txBody>
      </p:sp>
    </p:spTree>
    <p:extLst>
      <p:ext uri="{BB962C8B-B14F-4D97-AF65-F5344CB8AC3E}">
        <p14:creationId xmlns:p14="http://schemas.microsoft.com/office/powerpoint/2010/main" val="2161409306"/>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38"/>
          <p:cNvSpPr>
            <a:spLocks noChangeArrowheads="1"/>
          </p:cNvSpPr>
          <p:nvPr/>
        </p:nvSpPr>
        <p:spPr bwMode="auto">
          <a:xfrm>
            <a:off x="301625" y="669975"/>
            <a:ext cx="8478838"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AutoNum type="arabicPeriod" startAt="2"/>
            </a:pPr>
            <a:r>
              <a:rPr lang="zh-TW" altLang="en-US" sz="2800">
                <a:latin typeface="Arial" charset="0"/>
                <a:cs typeface="Arial" charset="0"/>
              </a:rPr>
              <a:t>利用電子天平 </a:t>
            </a:r>
            <a:r>
              <a:rPr lang="zh-TW" altLang="en-US" sz="3200" b="1" u="sng">
                <a:solidFill>
                  <a:srgbClr val="FF0000"/>
                </a:solidFill>
                <a:latin typeface="Arial" charset="0"/>
                <a:cs typeface="Arial" charset="0"/>
              </a:rPr>
              <a:t>準確地稱量</a:t>
            </a:r>
            <a:r>
              <a:rPr lang="zh-TW" altLang="en-US" sz="2800">
                <a:latin typeface="Arial" charset="0"/>
                <a:cs typeface="Arial" charset="0"/>
              </a:rPr>
              <a:t> 所需固態無水碳酸鈉的質量。</a:t>
            </a:r>
            <a:endParaRPr lang="en-US" altLang="zh-HK" sz="2800">
              <a:latin typeface="Arial" charset="0"/>
              <a:ea typeface="Arial Unicode MS" pitchFamily="34" charset="-120"/>
              <a:cs typeface="Arial" charset="0"/>
            </a:endParaRPr>
          </a:p>
        </p:txBody>
      </p:sp>
      <p:pic>
        <p:nvPicPr>
          <p:cNvPr id="18435" name="Picture 1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49688" y="2678782"/>
            <a:ext cx="3784600" cy="233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40" name="文字方塊 6"/>
          <p:cNvSpPr txBox="1">
            <a:spLocks noChangeArrowheads="1"/>
          </p:cNvSpPr>
          <p:nvPr/>
        </p:nvSpPr>
        <p:spPr bwMode="auto">
          <a:xfrm>
            <a:off x="6435725" y="2793082"/>
            <a:ext cx="1157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稱量瓶</a:t>
            </a:r>
            <a:endParaRPr lang="zh-HK" altLang="en-US" sz="2000">
              <a:latin typeface="Arial" charset="0"/>
              <a:cs typeface="Arial" charset="0"/>
            </a:endParaRPr>
          </a:p>
        </p:txBody>
      </p:sp>
      <p:sp>
        <p:nvSpPr>
          <p:cNvPr id="18441" name="文字方塊 7"/>
          <p:cNvSpPr txBox="1">
            <a:spLocks noChangeArrowheads="1"/>
          </p:cNvSpPr>
          <p:nvPr/>
        </p:nvSpPr>
        <p:spPr bwMode="auto">
          <a:xfrm>
            <a:off x="2587625" y="2891507"/>
            <a:ext cx="20494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固態無水碳酸鈉</a:t>
            </a:r>
            <a:endParaRPr lang="zh-HK" altLang="en-US" sz="2000">
              <a:latin typeface="Arial" charset="0"/>
              <a:cs typeface="Arial" charset="0"/>
            </a:endParaRPr>
          </a:p>
        </p:txBody>
      </p:sp>
      <p:sp>
        <p:nvSpPr>
          <p:cNvPr id="18442" name="文字方塊 8"/>
          <p:cNvSpPr txBox="1">
            <a:spLocks noChangeArrowheads="1"/>
          </p:cNvSpPr>
          <p:nvPr/>
        </p:nvSpPr>
        <p:spPr bwMode="auto">
          <a:xfrm>
            <a:off x="7689850" y="4183732"/>
            <a:ext cx="130810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電子天平</a:t>
            </a:r>
            <a:endParaRPr lang="zh-HK" altLang="en-US" sz="2000">
              <a:latin typeface="Arial" charset="0"/>
              <a:cs typeface="Arial" charset="0"/>
            </a:endParaRPr>
          </a:p>
        </p:txBody>
      </p:sp>
      <p:sp>
        <p:nvSpPr>
          <p:cNvPr id="18444" name="Rectangle 8"/>
          <p:cNvSpPr>
            <a:spLocks noChangeArrowheads="1"/>
          </p:cNvSpPr>
          <p:nvPr/>
        </p:nvSpPr>
        <p:spPr bwMode="auto">
          <a:xfrm>
            <a:off x="182563" y="4539332"/>
            <a:ext cx="36671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solidFill>
                  <a:srgbClr val="006600"/>
                </a:solidFill>
                <a:latin typeface="Arial" charset="0"/>
              </a:rPr>
              <a:t>圖</a:t>
            </a:r>
            <a:r>
              <a:rPr lang="en-US" altLang="zh-TW" sz="2000">
                <a:solidFill>
                  <a:srgbClr val="006600"/>
                </a:solidFill>
                <a:latin typeface="Arial" charset="0"/>
              </a:rPr>
              <a:t>19.1</a:t>
            </a:r>
            <a:r>
              <a:rPr lang="zh-TW" altLang="en-US" sz="2000">
                <a:solidFill>
                  <a:srgbClr val="006600"/>
                </a:solidFill>
                <a:latin typeface="Arial" charset="0"/>
              </a:rPr>
              <a:t> </a:t>
            </a:r>
            <a:r>
              <a:rPr lang="zh-TW" altLang="en-US" sz="2000"/>
              <a:t>溶解純淨固體於蒸餾水中以製備標準溶液的步驟。</a:t>
            </a:r>
            <a:endParaRPr lang="en-US" altLang="zh-TW" sz="2000">
              <a:latin typeface="Arial" charset="0"/>
            </a:endParaRPr>
          </a:p>
        </p:txBody>
      </p:sp>
      <p:cxnSp>
        <p:nvCxnSpPr>
          <p:cNvPr id="7" name="直線接點 6"/>
          <p:cNvCxnSpPr/>
          <p:nvPr/>
        </p:nvCxnSpPr>
        <p:spPr>
          <a:xfrm>
            <a:off x="7158038" y="4415507"/>
            <a:ext cx="541337"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154521624"/>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8"/>
          <p:cNvSpPr>
            <a:spLocks noChangeArrowheads="1"/>
          </p:cNvSpPr>
          <p:nvPr/>
        </p:nvSpPr>
        <p:spPr bwMode="auto">
          <a:xfrm>
            <a:off x="303213" y="1386482"/>
            <a:ext cx="84169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3"/>
            </a:pPr>
            <a:r>
              <a:rPr lang="zh-TW" altLang="en-US" sz="2800">
                <a:latin typeface="Arial" charset="0"/>
                <a:cs typeface="Arial" charset="0"/>
              </a:rPr>
              <a:t>把約 </a:t>
            </a:r>
            <a:r>
              <a:rPr lang="en-US" altLang="zh-TW" sz="2800">
                <a:latin typeface="Arial" charset="0"/>
                <a:cs typeface="Arial" charset="0"/>
              </a:rPr>
              <a:t>100 cm</a:t>
            </a:r>
            <a:r>
              <a:rPr lang="en-US" altLang="zh-TW" sz="2800" baseline="30000">
                <a:latin typeface="Arial" charset="0"/>
                <a:cs typeface="Arial" charset="0"/>
              </a:rPr>
              <a:t>3 </a:t>
            </a:r>
            <a:r>
              <a:rPr lang="zh-TW" altLang="en-US" sz="2800">
                <a:latin typeface="Arial" charset="0"/>
                <a:cs typeface="Arial" charset="0"/>
              </a:rPr>
              <a:t>蒸餾水加入盛有固態無水碳酸鈉的燒杯中，並用玻璃棒攪拌，以溶解固體。</a:t>
            </a:r>
            <a:endParaRPr lang="en-US" altLang="zh-HK" sz="2800">
              <a:latin typeface="Arial" charset="0"/>
              <a:cs typeface="Arial" charset="0"/>
            </a:endParaRPr>
          </a:p>
        </p:txBody>
      </p:sp>
      <p:sp>
        <p:nvSpPr>
          <p:cNvPr id="19459" name="矩形 1"/>
          <p:cNvSpPr>
            <a:spLocks noChangeArrowheads="1"/>
          </p:cNvSpPr>
          <p:nvPr/>
        </p:nvSpPr>
        <p:spPr bwMode="auto">
          <a:xfrm>
            <a:off x="233363" y="361950"/>
            <a:ext cx="44592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000000"/>
                </a:solidFill>
                <a:latin typeface="Arial" charset="0"/>
                <a:cs typeface="Arial" charset="0"/>
              </a:rPr>
              <a:t>第二階段：溶解純淨固體</a:t>
            </a:r>
            <a:endParaRPr lang="en-US" altLang="zh-TW" sz="2800" b="1">
              <a:solidFill>
                <a:srgbClr val="000000"/>
              </a:solidFill>
              <a:latin typeface="Arial" charset="0"/>
              <a:cs typeface="Arial" charset="0"/>
            </a:endParaRPr>
          </a:p>
        </p:txBody>
      </p:sp>
      <p:pic>
        <p:nvPicPr>
          <p:cNvPr id="16388" name="Picture 9"/>
          <p:cNvPicPr>
            <a:picLocks noChangeAspect="1" noChangeArrowheads="1"/>
          </p:cNvPicPr>
          <p:nvPr/>
        </p:nvPicPr>
        <p:blipFill>
          <a:blip r:embed="rId2">
            <a:extLst>
              <a:ext uri="{28A0092B-C50C-407E-A947-70E740481C1C}">
                <a14:useLocalDpi xmlns:a14="http://schemas.microsoft.com/office/drawing/2010/main" val="0"/>
              </a:ext>
            </a:extLst>
          </a:blip>
          <a:srcRect l="66782"/>
          <a:stretch>
            <a:fillRect/>
          </a:stretch>
        </p:blipFill>
        <p:spPr bwMode="auto">
          <a:xfrm>
            <a:off x="5024438" y="2851943"/>
            <a:ext cx="2033587" cy="288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9" name="Picture 9"/>
          <p:cNvPicPr>
            <a:picLocks noChangeAspect="1" noChangeArrowheads="1"/>
          </p:cNvPicPr>
          <p:nvPr/>
        </p:nvPicPr>
        <p:blipFill>
          <a:blip r:embed="rId2">
            <a:extLst>
              <a:ext uri="{28A0092B-C50C-407E-A947-70E740481C1C}">
                <a14:useLocalDpi xmlns:a14="http://schemas.microsoft.com/office/drawing/2010/main" val="0"/>
              </a:ext>
            </a:extLst>
          </a:blip>
          <a:srcRect r="64311"/>
          <a:stretch>
            <a:fillRect/>
          </a:stretch>
        </p:blipFill>
        <p:spPr bwMode="auto">
          <a:xfrm>
            <a:off x="2498725" y="2802731"/>
            <a:ext cx="2184400" cy="288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 name="直線單箭頭接點 13"/>
          <p:cNvCxnSpPr/>
          <p:nvPr/>
        </p:nvCxnSpPr>
        <p:spPr bwMode="auto">
          <a:xfrm>
            <a:off x="4230688" y="4829968"/>
            <a:ext cx="842962" cy="0"/>
          </a:xfrm>
          <a:prstGeom prst="straightConnector1">
            <a:avLst/>
          </a:prstGeom>
          <a:ln w="76200">
            <a:solidFill>
              <a:srgbClr val="FF0066"/>
            </a:solidFill>
            <a:headEnd type="none" w="med" len="med"/>
            <a:tailEnd type="triangle" w="med" len="med"/>
          </a:ln>
        </p:spPr>
        <p:style>
          <a:lnRef idx="1">
            <a:schemeClr val="dk1"/>
          </a:lnRef>
          <a:fillRef idx="0">
            <a:schemeClr val="dk1"/>
          </a:fillRef>
          <a:effectRef idx="0">
            <a:schemeClr val="dk1"/>
          </a:effectRef>
          <a:fontRef idx="minor">
            <a:schemeClr val="tx1"/>
          </a:fontRef>
        </p:style>
      </p:cxnSp>
      <p:sp>
        <p:nvSpPr>
          <p:cNvPr id="16393" name="文字方塊 13"/>
          <p:cNvSpPr txBox="1">
            <a:spLocks noChangeArrowheads="1"/>
          </p:cNvSpPr>
          <p:nvPr/>
        </p:nvSpPr>
        <p:spPr bwMode="auto">
          <a:xfrm>
            <a:off x="574675" y="5112543"/>
            <a:ext cx="1984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固態無水碳酸鈉</a:t>
            </a:r>
            <a:endParaRPr lang="zh-HK" altLang="en-US" sz="2000">
              <a:latin typeface="Arial" charset="0"/>
              <a:cs typeface="Arial" charset="0"/>
            </a:endParaRPr>
          </a:p>
        </p:txBody>
      </p:sp>
      <p:sp>
        <p:nvSpPr>
          <p:cNvPr id="16394" name="文字方塊 16"/>
          <p:cNvSpPr txBox="1">
            <a:spLocks noChangeArrowheads="1"/>
          </p:cNvSpPr>
          <p:nvPr/>
        </p:nvSpPr>
        <p:spPr bwMode="auto">
          <a:xfrm>
            <a:off x="1803400" y="4350543"/>
            <a:ext cx="784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燒杯</a:t>
            </a:r>
            <a:endParaRPr lang="zh-HK" altLang="en-US" sz="2000">
              <a:latin typeface="Arial" charset="0"/>
              <a:cs typeface="Arial" charset="0"/>
            </a:endParaRPr>
          </a:p>
        </p:txBody>
      </p:sp>
      <p:sp>
        <p:nvSpPr>
          <p:cNvPr id="16395" name="文字方塊 17"/>
          <p:cNvSpPr txBox="1">
            <a:spLocks noChangeArrowheads="1"/>
          </p:cNvSpPr>
          <p:nvPr/>
        </p:nvSpPr>
        <p:spPr bwMode="auto">
          <a:xfrm>
            <a:off x="6734175" y="5252243"/>
            <a:ext cx="1625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碳酸鈉溶液</a:t>
            </a:r>
            <a:endParaRPr lang="zh-HK" altLang="en-US" sz="2000">
              <a:latin typeface="Arial" charset="0"/>
              <a:cs typeface="Arial" charset="0"/>
            </a:endParaRPr>
          </a:p>
        </p:txBody>
      </p:sp>
      <p:sp>
        <p:nvSpPr>
          <p:cNvPr id="16396" name="文字方塊 18"/>
          <p:cNvSpPr txBox="1">
            <a:spLocks noChangeArrowheads="1"/>
          </p:cNvSpPr>
          <p:nvPr/>
        </p:nvSpPr>
        <p:spPr bwMode="auto">
          <a:xfrm>
            <a:off x="7000875" y="3567906"/>
            <a:ext cx="10588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玻璃棒</a:t>
            </a:r>
            <a:endParaRPr lang="zh-HK" altLang="en-US" sz="2000">
              <a:latin typeface="Arial" charset="0"/>
              <a:cs typeface="Arial" charset="0"/>
            </a:endParaRPr>
          </a:p>
        </p:txBody>
      </p:sp>
      <p:sp>
        <p:nvSpPr>
          <p:cNvPr id="16397" name="文字方塊 19"/>
          <p:cNvSpPr txBox="1">
            <a:spLocks noChangeArrowheads="1"/>
          </p:cNvSpPr>
          <p:nvPr/>
        </p:nvSpPr>
        <p:spPr bwMode="auto">
          <a:xfrm>
            <a:off x="2798763" y="3107531"/>
            <a:ext cx="1965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100 cm</a:t>
            </a:r>
            <a:r>
              <a:rPr lang="en-US" altLang="zh-HK" sz="2000" baseline="30000">
                <a:latin typeface="Arial" charset="0"/>
                <a:cs typeface="Arial" charset="0"/>
              </a:rPr>
              <a:t>3</a:t>
            </a:r>
            <a:r>
              <a:rPr lang="zh-TW" altLang="en-US" sz="2000" baseline="30000">
                <a:latin typeface="Arial" charset="0"/>
                <a:cs typeface="Arial" charset="0"/>
              </a:rPr>
              <a:t> </a:t>
            </a:r>
            <a:r>
              <a:rPr lang="zh-HK" altLang="en-US" sz="2000"/>
              <a:t>蒸餾水</a:t>
            </a:r>
            <a:endParaRPr lang="zh-HK" altLang="en-US" sz="2000">
              <a:latin typeface="Arial" charset="0"/>
              <a:cs typeface="Arial" charset="0"/>
            </a:endParaRPr>
          </a:p>
        </p:txBody>
      </p:sp>
    </p:spTree>
    <p:extLst>
      <p:ext uri="{BB962C8B-B14F-4D97-AF65-F5344CB8AC3E}">
        <p14:creationId xmlns:p14="http://schemas.microsoft.com/office/powerpoint/2010/main" val="1679025373"/>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8"/>
          <p:cNvSpPr>
            <a:spLocks noChangeArrowheads="1"/>
          </p:cNvSpPr>
          <p:nvPr/>
        </p:nvSpPr>
        <p:spPr bwMode="auto">
          <a:xfrm>
            <a:off x="384696" y="1317897"/>
            <a:ext cx="785971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AutoNum type="arabicPeriod" startAt="4"/>
            </a:pPr>
            <a:r>
              <a:rPr lang="zh-TW" altLang="en-US" sz="2800">
                <a:latin typeface="Arial" charset="0"/>
                <a:cs typeface="Arial" charset="0"/>
              </a:rPr>
              <a:t>利用漏斗把溶液傾入 </a:t>
            </a:r>
            <a:r>
              <a:rPr lang="en-US" altLang="zh-TW" sz="2800">
                <a:latin typeface="Arial" charset="0"/>
                <a:cs typeface="Arial" charset="0"/>
              </a:rPr>
              <a:t>250.0 cm</a:t>
            </a:r>
            <a:r>
              <a:rPr lang="en-US" altLang="zh-TW" sz="2800" baseline="30000">
                <a:latin typeface="Arial" charset="0"/>
                <a:cs typeface="Arial" charset="0"/>
              </a:rPr>
              <a:t>3 </a:t>
            </a:r>
            <a:r>
              <a:rPr lang="zh-TW" altLang="en-US" sz="2800">
                <a:latin typeface="Arial" charset="0"/>
                <a:cs typeface="Arial" charset="0"/>
              </a:rPr>
              <a:t>的容量瓶中。</a:t>
            </a:r>
            <a:endParaRPr lang="en-US" altLang="zh-HK" sz="2800">
              <a:latin typeface="Arial" charset="0"/>
              <a:cs typeface="Arial" charset="0"/>
            </a:endParaRPr>
          </a:p>
        </p:txBody>
      </p:sp>
      <p:sp>
        <p:nvSpPr>
          <p:cNvPr id="20483" name="矩形 1"/>
          <p:cNvSpPr>
            <a:spLocks noChangeArrowheads="1"/>
          </p:cNvSpPr>
          <p:nvPr/>
        </p:nvSpPr>
        <p:spPr bwMode="auto">
          <a:xfrm>
            <a:off x="242888" y="242888"/>
            <a:ext cx="79168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000000"/>
                </a:solidFill>
                <a:latin typeface="Arial" charset="0"/>
                <a:cs typeface="Arial" charset="0"/>
              </a:rPr>
              <a:t>第三階段：用 </a:t>
            </a:r>
            <a:r>
              <a:rPr lang="en-US" altLang="zh-TW" sz="2800" b="1">
                <a:solidFill>
                  <a:srgbClr val="000000"/>
                </a:solidFill>
                <a:latin typeface="Arial" charset="0"/>
                <a:cs typeface="Arial" charset="0"/>
              </a:rPr>
              <a:t>250.0 cm</a:t>
            </a:r>
            <a:r>
              <a:rPr lang="en-US" altLang="zh-TW" sz="2800" b="1" baseline="30000">
                <a:solidFill>
                  <a:srgbClr val="000000"/>
                </a:solidFill>
                <a:latin typeface="Arial" charset="0"/>
                <a:cs typeface="Arial" charset="0"/>
              </a:rPr>
              <a:t>3 </a:t>
            </a:r>
            <a:r>
              <a:rPr lang="zh-TW" altLang="en-US" sz="2800" b="1">
                <a:solidFill>
                  <a:srgbClr val="000000"/>
                </a:solidFill>
                <a:latin typeface="Arial" charset="0"/>
                <a:cs typeface="Arial" charset="0"/>
              </a:rPr>
              <a:t>的容量瓶製備溶液</a:t>
            </a:r>
            <a:endParaRPr lang="en-US" altLang="zh-TW" sz="2800" b="1">
              <a:solidFill>
                <a:srgbClr val="000000"/>
              </a:solidFill>
              <a:latin typeface="Arial" charset="0"/>
              <a:cs typeface="Arial" charset="0"/>
            </a:endParaRPr>
          </a:p>
        </p:txBody>
      </p:sp>
      <p:pic>
        <p:nvPicPr>
          <p:cNvPr id="17412"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12083" y="2277764"/>
            <a:ext cx="1966913" cy="431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4" name="文字方塊 4"/>
          <p:cNvSpPr txBox="1">
            <a:spLocks noChangeArrowheads="1"/>
          </p:cNvSpPr>
          <p:nvPr/>
        </p:nvSpPr>
        <p:spPr bwMode="auto">
          <a:xfrm>
            <a:off x="2697683" y="2277764"/>
            <a:ext cx="10572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玻璃棒</a:t>
            </a:r>
            <a:endParaRPr lang="zh-HK" altLang="en-US" sz="2000">
              <a:latin typeface="Arial" charset="0"/>
              <a:cs typeface="Arial" charset="0"/>
            </a:endParaRPr>
          </a:p>
        </p:txBody>
      </p:sp>
      <p:sp>
        <p:nvSpPr>
          <p:cNvPr id="17415" name="文字方塊 5"/>
          <p:cNvSpPr txBox="1">
            <a:spLocks noChangeArrowheads="1"/>
          </p:cNvSpPr>
          <p:nvPr/>
        </p:nvSpPr>
        <p:spPr bwMode="auto">
          <a:xfrm>
            <a:off x="2942158" y="3781127"/>
            <a:ext cx="812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漏斗</a:t>
            </a:r>
            <a:endParaRPr lang="zh-HK" altLang="en-US" sz="2000">
              <a:latin typeface="Arial" charset="0"/>
              <a:cs typeface="Arial" charset="0"/>
            </a:endParaRPr>
          </a:p>
        </p:txBody>
      </p:sp>
      <p:sp>
        <p:nvSpPr>
          <p:cNvPr id="17416" name="文字方塊 6"/>
          <p:cNvSpPr txBox="1">
            <a:spLocks noChangeArrowheads="1"/>
          </p:cNvSpPr>
          <p:nvPr/>
        </p:nvSpPr>
        <p:spPr bwMode="auto">
          <a:xfrm>
            <a:off x="5436121" y="3260427"/>
            <a:ext cx="1625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碳酸鈉溶液</a:t>
            </a:r>
            <a:endParaRPr lang="zh-HK" altLang="en-US" sz="2000">
              <a:latin typeface="Arial" charset="0"/>
              <a:cs typeface="Arial" charset="0"/>
            </a:endParaRPr>
          </a:p>
        </p:txBody>
      </p:sp>
      <p:sp>
        <p:nvSpPr>
          <p:cNvPr id="17417" name="文字方塊 7"/>
          <p:cNvSpPr txBox="1">
            <a:spLocks noChangeArrowheads="1"/>
          </p:cNvSpPr>
          <p:nvPr/>
        </p:nvSpPr>
        <p:spPr bwMode="auto">
          <a:xfrm>
            <a:off x="4777308" y="4503439"/>
            <a:ext cx="14732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容量瓶</a:t>
            </a:r>
            <a:r>
              <a:rPr lang="zh-TW" altLang="en-US" sz="2000"/>
              <a:t> </a:t>
            </a:r>
            <a:endParaRPr lang="en-US" altLang="zh-TW" sz="2000"/>
          </a:p>
          <a:p>
            <a:pPr eaLnBrk="1" hangingPunct="1"/>
            <a:r>
              <a:rPr lang="en-US" altLang="zh-HK" sz="2000">
                <a:latin typeface="Arial" charset="0"/>
                <a:cs typeface="Arial" charset="0"/>
              </a:rPr>
              <a:t>(250.0 cm</a:t>
            </a:r>
            <a:r>
              <a:rPr lang="en-US" altLang="zh-HK" sz="2000" baseline="30000">
                <a:latin typeface="Arial" charset="0"/>
                <a:cs typeface="Arial" charset="0"/>
              </a:rPr>
              <a:t>3</a:t>
            </a:r>
            <a:r>
              <a:rPr lang="en-US" altLang="zh-HK" sz="2000">
                <a:latin typeface="Arial" charset="0"/>
                <a:cs typeface="Arial" charset="0"/>
              </a:rPr>
              <a:t>)</a:t>
            </a:r>
            <a:endParaRPr lang="zh-HK" altLang="en-US" sz="2000">
              <a:latin typeface="Arial" charset="0"/>
              <a:cs typeface="Arial" charset="0"/>
            </a:endParaRPr>
          </a:p>
        </p:txBody>
      </p:sp>
    </p:spTree>
    <p:extLst>
      <p:ext uri="{BB962C8B-B14F-4D97-AF65-F5344CB8AC3E}">
        <p14:creationId xmlns:p14="http://schemas.microsoft.com/office/powerpoint/2010/main" val="398072469"/>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38"/>
          <p:cNvSpPr>
            <a:spLocks noChangeArrowheads="1"/>
          </p:cNvSpPr>
          <p:nvPr/>
        </p:nvSpPr>
        <p:spPr bwMode="auto">
          <a:xfrm>
            <a:off x="242888" y="530697"/>
            <a:ext cx="8297862"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AutoNum type="arabicPeriod" startAt="5"/>
            </a:pPr>
            <a:r>
              <a:rPr lang="zh-TW" altLang="en-US" sz="2800" dirty="0">
                <a:latin typeface="Arial" charset="0"/>
                <a:cs typeface="Arial" charset="0"/>
              </a:rPr>
              <a:t>用蒸餾水沖洗燒杯和玻璃棒數次，並把所有洗液倒進容量瓶</a:t>
            </a:r>
            <a:r>
              <a:rPr lang="zh-HK" altLang="en-US" sz="2800" dirty="0">
                <a:latin typeface="Arial" charset="0"/>
                <a:cs typeface="Arial" charset="0"/>
              </a:rPr>
              <a:t>內。</a:t>
            </a:r>
            <a:endParaRPr lang="en-US" altLang="zh-HK" sz="2800" dirty="0">
              <a:latin typeface="Arial" charset="0"/>
              <a:cs typeface="Arial" charset="0"/>
            </a:endParaRPr>
          </a:p>
        </p:txBody>
      </p:sp>
      <p:pic>
        <p:nvPicPr>
          <p:cNvPr id="21507"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59575" y="2198464"/>
            <a:ext cx="1439862"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33862" y="2206401"/>
            <a:ext cx="1373188" cy="359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9"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5575" y="2908076"/>
            <a:ext cx="2387600" cy="161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 name="直線單箭頭接點 11"/>
          <p:cNvCxnSpPr/>
          <p:nvPr/>
        </p:nvCxnSpPr>
        <p:spPr>
          <a:xfrm>
            <a:off x="3571875" y="3970114"/>
            <a:ext cx="665162" cy="0"/>
          </a:xfrm>
          <a:prstGeom prst="straightConnector1">
            <a:avLst/>
          </a:prstGeom>
          <a:ln w="76200">
            <a:solidFill>
              <a:srgbClr val="FF0066"/>
            </a:solidFill>
            <a:headEnd type="none" w="med" len="med"/>
            <a:tailEnd type="triangle" w="med" len="med"/>
          </a:ln>
        </p:spPr>
        <p:style>
          <a:lnRef idx="1">
            <a:schemeClr val="dk1"/>
          </a:lnRef>
          <a:fillRef idx="0">
            <a:schemeClr val="dk1"/>
          </a:fillRef>
          <a:effectRef idx="0">
            <a:schemeClr val="dk1"/>
          </a:effectRef>
          <a:fontRef idx="minor">
            <a:schemeClr val="tx1"/>
          </a:fontRef>
        </p:style>
      </p:cxnSp>
      <p:cxnSp>
        <p:nvCxnSpPr>
          <p:cNvPr id="16" name="直線單箭頭接點 15"/>
          <p:cNvCxnSpPr/>
          <p:nvPr/>
        </p:nvCxnSpPr>
        <p:spPr>
          <a:xfrm>
            <a:off x="5797550" y="3973289"/>
            <a:ext cx="665162" cy="0"/>
          </a:xfrm>
          <a:prstGeom prst="straightConnector1">
            <a:avLst/>
          </a:prstGeom>
          <a:ln w="76200">
            <a:solidFill>
              <a:srgbClr val="FF0066"/>
            </a:solidFill>
            <a:headEnd type="none" w="med" len="med"/>
            <a:tailEnd type="triangle" w="med" len="med"/>
          </a:ln>
        </p:spPr>
        <p:style>
          <a:lnRef idx="1">
            <a:schemeClr val="dk1"/>
          </a:lnRef>
          <a:fillRef idx="0">
            <a:schemeClr val="dk1"/>
          </a:fillRef>
          <a:effectRef idx="0">
            <a:schemeClr val="dk1"/>
          </a:effectRef>
          <a:fontRef idx="minor">
            <a:schemeClr val="tx1"/>
          </a:fontRef>
        </p:style>
      </p:cxnSp>
      <p:sp>
        <p:nvSpPr>
          <p:cNvPr id="21514" name="文字方塊 10"/>
          <p:cNvSpPr txBox="1">
            <a:spLocks noChangeArrowheads="1"/>
          </p:cNvSpPr>
          <p:nvPr/>
        </p:nvSpPr>
        <p:spPr bwMode="auto">
          <a:xfrm>
            <a:off x="2200275" y="3268439"/>
            <a:ext cx="15351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塑膠洗滌瓶</a:t>
            </a:r>
            <a:endParaRPr lang="zh-HK" altLang="en-US" sz="2000">
              <a:latin typeface="Arial" charset="0"/>
              <a:cs typeface="Arial" charset="0"/>
            </a:endParaRPr>
          </a:p>
        </p:txBody>
      </p:sp>
      <p:sp>
        <p:nvSpPr>
          <p:cNvPr id="21515" name="文字方塊 11"/>
          <p:cNvSpPr txBox="1">
            <a:spLocks noChangeArrowheads="1"/>
          </p:cNvSpPr>
          <p:nvPr/>
        </p:nvSpPr>
        <p:spPr bwMode="auto">
          <a:xfrm>
            <a:off x="2320925" y="4049489"/>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蒸餾水</a:t>
            </a:r>
            <a:endParaRPr lang="zh-HK" altLang="en-US" sz="2000">
              <a:latin typeface="Arial" charset="0"/>
              <a:cs typeface="Arial" charset="0"/>
            </a:endParaRPr>
          </a:p>
        </p:txBody>
      </p:sp>
      <p:sp>
        <p:nvSpPr>
          <p:cNvPr id="21516" name="文字方塊 3"/>
          <p:cNvSpPr txBox="1">
            <a:spLocks noChangeArrowheads="1"/>
          </p:cNvSpPr>
          <p:nvPr/>
        </p:nvSpPr>
        <p:spPr bwMode="auto">
          <a:xfrm>
            <a:off x="5527675" y="3006501"/>
            <a:ext cx="881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洗液</a:t>
            </a:r>
            <a:endParaRPr lang="zh-HK" altLang="en-US" sz="2000">
              <a:latin typeface="Arial" charset="0"/>
              <a:cs typeface="Arial" charset="0"/>
            </a:endParaRPr>
          </a:p>
        </p:txBody>
      </p:sp>
      <p:sp>
        <p:nvSpPr>
          <p:cNvPr id="21517" name="文字方塊 4"/>
          <p:cNvSpPr txBox="1">
            <a:spLocks noChangeArrowheads="1"/>
          </p:cNvSpPr>
          <p:nvPr/>
        </p:nvSpPr>
        <p:spPr bwMode="auto">
          <a:xfrm>
            <a:off x="5219700" y="5290914"/>
            <a:ext cx="14906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碳酸鈉溶液</a:t>
            </a:r>
            <a:endParaRPr lang="zh-HK" altLang="en-US" sz="2000">
              <a:latin typeface="Arial" charset="0"/>
              <a:cs typeface="Arial" charset="0"/>
            </a:endParaRPr>
          </a:p>
        </p:txBody>
      </p:sp>
      <p:sp>
        <p:nvSpPr>
          <p:cNvPr id="21518" name="文字方塊 5"/>
          <p:cNvSpPr txBox="1">
            <a:spLocks noChangeArrowheads="1"/>
          </p:cNvSpPr>
          <p:nvPr/>
        </p:nvSpPr>
        <p:spPr bwMode="auto">
          <a:xfrm>
            <a:off x="8153400" y="3066826"/>
            <a:ext cx="10271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蒸餾水</a:t>
            </a:r>
            <a:endParaRPr lang="zh-HK" altLang="en-US" sz="2000">
              <a:latin typeface="Arial" charset="0"/>
              <a:cs typeface="Arial" charset="0"/>
            </a:endParaRPr>
          </a:p>
        </p:txBody>
      </p:sp>
    </p:spTree>
    <p:extLst>
      <p:ext uri="{BB962C8B-B14F-4D97-AF65-F5344CB8AC3E}">
        <p14:creationId xmlns:p14="http://schemas.microsoft.com/office/powerpoint/2010/main" val="3229072167"/>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648" y="2739157"/>
            <a:ext cx="2133600" cy="3779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1" name="Rectangle 38"/>
          <p:cNvSpPr>
            <a:spLocks noChangeArrowheads="1"/>
          </p:cNvSpPr>
          <p:nvPr/>
        </p:nvSpPr>
        <p:spPr bwMode="auto">
          <a:xfrm>
            <a:off x="542925" y="242888"/>
            <a:ext cx="7997825" cy="95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AutoNum type="arabicPeriod" startAt="6"/>
            </a:pPr>
            <a:r>
              <a:rPr lang="zh-TW" altLang="en-US" sz="2800">
                <a:latin typeface="Arial" charset="0"/>
                <a:cs typeface="Arial" charset="0"/>
              </a:rPr>
              <a:t>加入蒸餾水，直至到達容量瓶的刻度標記下約       </a:t>
            </a:r>
            <a:r>
              <a:rPr lang="en-US" altLang="zh-TW" sz="2800">
                <a:latin typeface="Arial" charset="0"/>
                <a:cs typeface="Arial" charset="0"/>
              </a:rPr>
              <a:t>2 cm </a:t>
            </a:r>
            <a:r>
              <a:rPr lang="zh-TW" altLang="en-US" sz="2800">
                <a:latin typeface="Arial" charset="0"/>
                <a:cs typeface="Arial" charset="0"/>
              </a:rPr>
              <a:t>的位置。</a:t>
            </a:r>
            <a:endParaRPr lang="en-US" altLang="zh-HK" sz="2800">
              <a:latin typeface="Arial" charset="0"/>
              <a:cs typeface="Arial" charset="0"/>
            </a:endParaRPr>
          </a:p>
        </p:txBody>
      </p:sp>
      <p:sp>
        <p:nvSpPr>
          <p:cNvPr id="7" name="Rectangle 38"/>
          <p:cNvSpPr>
            <a:spLocks noChangeArrowheads="1"/>
          </p:cNvSpPr>
          <p:nvPr/>
        </p:nvSpPr>
        <p:spPr bwMode="auto">
          <a:xfrm>
            <a:off x="542925" y="1466801"/>
            <a:ext cx="817721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AutoNum type="arabicPeriod" startAt="7"/>
            </a:pPr>
            <a:r>
              <a:rPr lang="zh-TW" altLang="en-US" sz="2800" dirty="0">
                <a:latin typeface="Arial" charset="0"/>
                <a:cs typeface="Arial" charset="0"/>
              </a:rPr>
              <a:t>用滴管加入蒸餾水，直至彎液面到達容量瓶的刻度為止。</a:t>
            </a:r>
            <a:endParaRPr lang="en-US" altLang="zh-HK" sz="2800" dirty="0">
              <a:latin typeface="Arial" charset="0"/>
              <a:cs typeface="Arial" charset="0"/>
            </a:endParaRPr>
          </a:p>
        </p:txBody>
      </p:sp>
      <p:pic>
        <p:nvPicPr>
          <p:cNvPr id="1946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45498" y="2745507"/>
            <a:ext cx="1490662" cy="3779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直線單箭頭接點 9"/>
          <p:cNvCxnSpPr/>
          <p:nvPr/>
        </p:nvCxnSpPr>
        <p:spPr>
          <a:xfrm>
            <a:off x="3557885" y="4853707"/>
            <a:ext cx="1081088" cy="0"/>
          </a:xfrm>
          <a:prstGeom prst="straightConnector1">
            <a:avLst/>
          </a:prstGeom>
          <a:ln w="76200">
            <a:solidFill>
              <a:srgbClr val="FF0066"/>
            </a:solidFill>
            <a:headEnd type="none" w="med" len="med"/>
            <a:tailEnd type="triangle" w="med" len="med"/>
          </a:ln>
        </p:spPr>
        <p:style>
          <a:lnRef idx="1">
            <a:schemeClr val="dk1"/>
          </a:lnRef>
          <a:fillRef idx="0">
            <a:schemeClr val="dk1"/>
          </a:fillRef>
          <a:effectRef idx="0">
            <a:schemeClr val="dk1"/>
          </a:effectRef>
          <a:fontRef idx="minor">
            <a:schemeClr val="tx1"/>
          </a:fontRef>
        </p:style>
      </p:cxnSp>
      <p:sp>
        <p:nvSpPr>
          <p:cNvPr id="22536" name="文字方塊 5"/>
          <p:cNvSpPr txBox="1">
            <a:spLocks noChangeArrowheads="1"/>
          </p:cNvSpPr>
          <p:nvPr/>
        </p:nvSpPr>
        <p:spPr bwMode="auto">
          <a:xfrm>
            <a:off x="3386435" y="3124919"/>
            <a:ext cx="711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燒杯</a:t>
            </a:r>
            <a:endParaRPr lang="zh-HK" altLang="en-US" sz="2000">
              <a:latin typeface="Arial" charset="0"/>
              <a:cs typeface="Arial" charset="0"/>
            </a:endParaRPr>
          </a:p>
        </p:txBody>
      </p:sp>
      <p:sp>
        <p:nvSpPr>
          <p:cNvPr id="22537" name="文字方塊 6"/>
          <p:cNvSpPr txBox="1">
            <a:spLocks noChangeArrowheads="1"/>
          </p:cNvSpPr>
          <p:nvPr/>
        </p:nvSpPr>
        <p:spPr bwMode="auto">
          <a:xfrm>
            <a:off x="3386435" y="3640857"/>
            <a:ext cx="992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蒸餾水</a:t>
            </a:r>
            <a:endParaRPr lang="zh-HK" altLang="en-US" sz="2000">
              <a:latin typeface="Arial" charset="0"/>
              <a:cs typeface="Arial" charset="0"/>
            </a:endParaRPr>
          </a:p>
        </p:txBody>
      </p:sp>
      <p:sp>
        <p:nvSpPr>
          <p:cNvPr id="19466" name="文字方塊 7"/>
          <p:cNvSpPr txBox="1">
            <a:spLocks noChangeArrowheads="1"/>
          </p:cNvSpPr>
          <p:nvPr/>
        </p:nvSpPr>
        <p:spPr bwMode="auto">
          <a:xfrm>
            <a:off x="7204373" y="3201119"/>
            <a:ext cx="812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滴管</a:t>
            </a:r>
            <a:endParaRPr lang="zh-HK" altLang="en-US" sz="2000">
              <a:latin typeface="Arial" charset="0"/>
              <a:cs typeface="Arial" charset="0"/>
            </a:endParaRPr>
          </a:p>
        </p:txBody>
      </p:sp>
      <p:sp>
        <p:nvSpPr>
          <p:cNvPr id="19467" name="文字方塊 8"/>
          <p:cNvSpPr txBox="1">
            <a:spLocks noChangeArrowheads="1"/>
          </p:cNvSpPr>
          <p:nvPr/>
        </p:nvSpPr>
        <p:spPr bwMode="auto">
          <a:xfrm>
            <a:off x="4950123" y="4499694"/>
            <a:ext cx="14176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250.0 cm</a:t>
            </a:r>
            <a:r>
              <a:rPr lang="en-US" altLang="zh-HK" sz="2000" baseline="30000">
                <a:latin typeface="Arial" charset="0"/>
                <a:cs typeface="Arial" charset="0"/>
              </a:rPr>
              <a:t>3</a:t>
            </a:r>
          </a:p>
          <a:p>
            <a:pPr eaLnBrk="1" hangingPunct="1"/>
            <a:r>
              <a:rPr lang="zh-HK" altLang="en-US" sz="2000"/>
              <a:t>刻度</a:t>
            </a:r>
            <a:endParaRPr lang="zh-HK" altLang="en-US" sz="2000">
              <a:latin typeface="Arial" charset="0"/>
              <a:cs typeface="Arial" charset="0"/>
            </a:endParaRPr>
          </a:p>
        </p:txBody>
      </p:sp>
      <p:sp>
        <p:nvSpPr>
          <p:cNvPr id="19468" name="文字方塊 9"/>
          <p:cNvSpPr txBox="1">
            <a:spLocks noChangeArrowheads="1"/>
          </p:cNvSpPr>
          <p:nvPr/>
        </p:nvSpPr>
        <p:spPr bwMode="auto">
          <a:xfrm>
            <a:off x="7234535" y="3761507"/>
            <a:ext cx="962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蒸餾水</a:t>
            </a:r>
            <a:endParaRPr lang="zh-HK" altLang="en-US" sz="2000">
              <a:latin typeface="Arial" charset="0"/>
              <a:cs typeface="Arial" charset="0"/>
            </a:endParaRPr>
          </a:p>
        </p:txBody>
      </p:sp>
    </p:spTree>
    <p:extLst>
      <p:ext uri="{BB962C8B-B14F-4D97-AF65-F5344CB8AC3E}">
        <p14:creationId xmlns:p14="http://schemas.microsoft.com/office/powerpoint/2010/main" val="171085656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1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99113" y="5156795"/>
            <a:ext cx="1152525" cy="1109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8131"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99113" y="3715345"/>
            <a:ext cx="1006475" cy="981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8132"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35613" y="2216745"/>
            <a:ext cx="1133475" cy="1103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6326" name="Rectangle 4"/>
          <p:cNvSpPr>
            <a:spLocks noChangeArrowheads="1"/>
          </p:cNvSpPr>
          <p:nvPr/>
        </p:nvSpPr>
        <p:spPr bwMode="auto">
          <a:xfrm>
            <a:off x="539428" y="254372"/>
            <a:ext cx="3888556"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dirty="0" smtClean="0">
                <a:solidFill>
                  <a:srgbClr val="800080"/>
                </a:solidFill>
              </a:rPr>
              <a:t>族 </a:t>
            </a:r>
            <a:r>
              <a:rPr lang="en-US" altLang="zh-TW" sz="3200" dirty="0">
                <a:solidFill>
                  <a:srgbClr val="800080"/>
                </a:solidFill>
              </a:rPr>
              <a:t>— </a:t>
            </a:r>
            <a:r>
              <a:rPr lang="zh-TW" altLang="en-US" sz="3200" dirty="0">
                <a:solidFill>
                  <a:srgbClr val="800080"/>
                </a:solidFill>
              </a:rPr>
              <a:t>相似性及趨勢</a:t>
            </a:r>
            <a:endParaRPr lang="en-US" altLang="zh-TW" sz="3200" dirty="0">
              <a:solidFill>
                <a:srgbClr val="800080"/>
              </a:solidFill>
            </a:endParaRPr>
          </a:p>
        </p:txBody>
      </p:sp>
      <p:sp>
        <p:nvSpPr>
          <p:cNvPr id="53255" name="Rectangle 5"/>
          <p:cNvSpPr>
            <a:spLocks noChangeArrowheads="1"/>
          </p:cNvSpPr>
          <p:nvPr/>
        </p:nvSpPr>
        <p:spPr bwMode="auto">
          <a:xfrm>
            <a:off x="720403" y="1193378"/>
            <a:ext cx="29876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dirty="0">
                <a:solidFill>
                  <a:srgbClr val="CC0000"/>
                </a:solidFill>
              </a:rPr>
              <a:t>第 </a:t>
            </a:r>
            <a:r>
              <a:rPr lang="en-US" altLang="zh-TW" sz="3200" dirty="0">
                <a:solidFill>
                  <a:srgbClr val="CC0000"/>
                </a:solidFill>
              </a:rPr>
              <a:t>I </a:t>
            </a:r>
            <a:r>
              <a:rPr lang="zh-TW" altLang="en-US" sz="3200" dirty="0">
                <a:solidFill>
                  <a:srgbClr val="CC0000"/>
                </a:solidFill>
              </a:rPr>
              <a:t>族：鹼金屬</a:t>
            </a:r>
            <a:endParaRPr lang="en-US" altLang="zh-TW" sz="3200" dirty="0">
              <a:solidFill>
                <a:srgbClr val="CC0000"/>
              </a:solidFill>
            </a:endParaRPr>
          </a:p>
        </p:txBody>
      </p:sp>
      <p:pic>
        <p:nvPicPr>
          <p:cNvPr id="48136"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68738" y="2712045"/>
            <a:ext cx="611187" cy="3597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8137" name="矩形 1"/>
          <p:cNvSpPr>
            <a:spLocks noChangeArrowheads="1"/>
          </p:cNvSpPr>
          <p:nvPr/>
        </p:nvSpPr>
        <p:spPr bwMode="auto">
          <a:xfrm>
            <a:off x="3978275" y="2839045"/>
            <a:ext cx="382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Li</a:t>
            </a:r>
          </a:p>
        </p:txBody>
      </p:sp>
      <p:sp>
        <p:nvSpPr>
          <p:cNvPr id="48138" name="矩形 6"/>
          <p:cNvSpPr>
            <a:spLocks noChangeArrowheads="1"/>
          </p:cNvSpPr>
          <p:nvPr/>
        </p:nvSpPr>
        <p:spPr bwMode="auto">
          <a:xfrm>
            <a:off x="3938588" y="3429595"/>
            <a:ext cx="509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Na</a:t>
            </a:r>
          </a:p>
        </p:txBody>
      </p:sp>
      <p:sp>
        <p:nvSpPr>
          <p:cNvPr id="48139" name="矩形 7"/>
          <p:cNvSpPr>
            <a:spLocks noChangeArrowheads="1"/>
          </p:cNvSpPr>
          <p:nvPr/>
        </p:nvSpPr>
        <p:spPr bwMode="auto">
          <a:xfrm>
            <a:off x="3992563" y="4005858"/>
            <a:ext cx="354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K</a:t>
            </a:r>
          </a:p>
        </p:txBody>
      </p:sp>
      <p:sp>
        <p:nvSpPr>
          <p:cNvPr id="48140" name="矩形 8"/>
          <p:cNvSpPr>
            <a:spLocks noChangeArrowheads="1"/>
          </p:cNvSpPr>
          <p:nvPr/>
        </p:nvSpPr>
        <p:spPr bwMode="auto">
          <a:xfrm>
            <a:off x="3924300" y="4613870"/>
            <a:ext cx="509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Rb</a:t>
            </a:r>
          </a:p>
        </p:txBody>
      </p:sp>
      <p:sp>
        <p:nvSpPr>
          <p:cNvPr id="48141" name="矩形 9"/>
          <p:cNvSpPr>
            <a:spLocks noChangeArrowheads="1"/>
          </p:cNvSpPr>
          <p:nvPr/>
        </p:nvSpPr>
        <p:spPr bwMode="auto">
          <a:xfrm>
            <a:off x="3924300" y="5207595"/>
            <a:ext cx="495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Cs</a:t>
            </a:r>
          </a:p>
        </p:txBody>
      </p:sp>
      <p:sp>
        <p:nvSpPr>
          <p:cNvPr id="48142" name="矩形 10"/>
          <p:cNvSpPr>
            <a:spLocks noChangeArrowheads="1"/>
          </p:cNvSpPr>
          <p:nvPr/>
        </p:nvSpPr>
        <p:spPr bwMode="auto">
          <a:xfrm>
            <a:off x="3978275" y="5809258"/>
            <a:ext cx="4238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Fr</a:t>
            </a:r>
          </a:p>
        </p:txBody>
      </p:sp>
      <p:sp>
        <p:nvSpPr>
          <p:cNvPr id="48143" name="左大括弧 8"/>
          <p:cNvSpPr>
            <a:spLocks/>
          </p:cNvSpPr>
          <p:nvPr/>
        </p:nvSpPr>
        <p:spPr bwMode="auto">
          <a:xfrm>
            <a:off x="2195513" y="3004145"/>
            <a:ext cx="415925" cy="3160713"/>
          </a:xfrm>
          <a:prstGeom prst="leftBrace">
            <a:avLst>
              <a:gd name="adj1" fmla="val 8303"/>
              <a:gd name="adj2" fmla="val 50000"/>
            </a:avLst>
          </a:prstGeom>
          <a:solidFill>
            <a:schemeClr val="bg1"/>
          </a:solidFill>
          <a:ln w="9525" algn="ctr">
            <a:solidFill>
              <a:srgbClr val="C00000"/>
            </a:solidFill>
            <a:round/>
            <a:headEnd/>
            <a:tailEnd/>
          </a:ln>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solidFill>
                <a:srgbClr val="FF0000"/>
              </a:solidFill>
            </a:endParaRPr>
          </a:p>
        </p:txBody>
      </p:sp>
      <p:sp>
        <p:nvSpPr>
          <p:cNvPr id="48144" name="矩形 13"/>
          <p:cNvSpPr>
            <a:spLocks noChangeArrowheads="1"/>
          </p:cNvSpPr>
          <p:nvPr/>
        </p:nvSpPr>
        <p:spPr bwMode="auto">
          <a:xfrm>
            <a:off x="2978150" y="2812058"/>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鋰</a:t>
            </a:r>
            <a:endParaRPr lang="zh-TW" altLang="en-US" sz="2000"/>
          </a:p>
        </p:txBody>
      </p:sp>
      <p:sp>
        <p:nvSpPr>
          <p:cNvPr id="48145" name="矩形 14"/>
          <p:cNvSpPr>
            <a:spLocks noChangeArrowheads="1"/>
          </p:cNvSpPr>
          <p:nvPr/>
        </p:nvSpPr>
        <p:spPr bwMode="auto">
          <a:xfrm>
            <a:off x="2978150" y="3429595"/>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鈉</a:t>
            </a:r>
            <a:endParaRPr lang="zh-TW" altLang="en-US" sz="2000"/>
          </a:p>
        </p:txBody>
      </p:sp>
      <p:sp>
        <p:nvSpPr>
          <p:cNvPr id="48146" name="矩形 15"/>
          <p:cNvSpPr>
            <a:spLocks noChangeArrowheads="1"/>
          </p:cNvSpPr>
          <p:nvPr/>
        </p:nvSpPr>
        <p:spPr bwMode="auto">
          <a:xfrm>
            <a:off x="2978150" y="402332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鉀</a:t>
            </a:r>
            <a:endParaRPr lang="zh-TW" altLang="en-US" sz="2000"/>
          </a:p>
        </p:txBody>
      </p:sp>
      <p:sp>
        <p:nvSpPr>
          <p:cNvPr id="48147" name="矩形 16"/>
          <p:cNvSpPr>
            <a:spLocks noChangeArrowheads="1"/>
          </p:cNvSpPr>
          <p:nvPr/>
        </p:nvSpPr>
        <p:spPr bwMode="auto">
          <a:xfrm>
            <a:off x="2978150" y="461387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銣</a:t>
            </a:r>
            <a:endParaRPr lang="zh-TW" altLang="en-US" sz="2000"/>
          </a:p>
        </p:txBody>
      </p:sp>
      <p:sp>
        <p:nvSpPr>
          <p:cNvPr id="48148" name="矩形 17"/>
          <p:cNvSpPr>
            <a:spLocks noChangeArrowheads="1"/>
          </p:cNvSpPr>
          <p:nvPr/>
        </p:nvSpPr>
        <p:spPr bwMode="auto">
          <a:xfrm>
            <a:off x="2978150" y="5188545"/>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銫</a:t>
            </a:r>
            <a:endParaRPr lang="zh-TW" altLang="en-US" sz="2000"/>
          </a:p>
        </p:txBody>
      </p:sp>
      <p:sp>
        <p:nvSpPr>
          <p:cNvPr id="48149" name="矩形 18"/>
          <p:cNvSpPr>
            <a:spLocks noChangeArrowheads="1"/>
          </p:cNvSpPr>
          <p:nvPr/>
        </p:nvSpPr>
        <p:spPr bwMode="auto">
          <a:xfrm>
            <a:off x="2978150" y="5806083"/>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鈁</a:t>
            </a:r>
            <a:endParaRPr lang="zh-TW" altLang="en-US" sz="2000"/>
          </a:p>
        </p:txBody>
      </p:sp>
      <p:sp>
        <p:nvSpPr>
          <p:cNvPr id="48150" name="矩形 19"/>
          <p:cNvSpPr>
            <a:spLocks noChangeArrowheads="1"/>
          </p:cNvSpPr>
          <p:nvPr/>
        </p:nvSpPr>
        <p:spPr bwMode="auto">
          <a:xfrm>
            <a:off x="971550" y="4364633"/>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銀色固體</a:t>
            </a:r>
            <a:endParaRPr lang="zh-TW" altLang="en-US" sz="2000"/>
          </a:p>
        </p:txBody>
      </p:sp>
      <p:sp>
        <p:nvSpPr>
          <p:cNvPr id="48151" name="矩形 20"/>
          <p:cNvSpPr>
            <a:spLocks noChangeArrowheads="1"/>
          </p:cNvSpPr>
          <p:nvPr/>
        </p:nvSpPr>
        <p:spPr bwMode="auto">
          <a:xfrm>
            <a:off x="3708400" y="2297708"/>
            <a:ext cx="901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第 </a:t>
            </a:r>
            <a:r>
              <a:rPr lang="en-US" altLang="zh-TW" sz="2000" b="0"/>
              <a:t>I </a:t>
            </a:r>
            <a:r>
              <a:rPr lang="zh-TW" altLang="en-US" sz="2000" b="0"/>
              <a:t>族</a:t>
            </a:r>
            <a:endParaRPr lang="zh-TW" altLang="en-US" sz="2000"/>
          </a:p>
        </p:txBody>
      </p:sp>
      <p:cxnSp>
        <p:nvCxnSpPr>
          <p:cNvPr id="48152" name="直線接點 24"/>
          <p:cNvCxnSpPr>
            <a:cxnSpLocks noChangeShapeType="1"/>
          </p:cNvCxnSpPr>
          <p:nvPr/>
        </p:nvCxnSpPr>
        <p:spPr bwMode="auto">
          <a:xfrm flipV="1">
            <a:off x="4437063" y="2497733"/>
            <a:ext cx="1671637" cy="541337"/>
          </a:xfrm>
          <a:prstGeom prst="line">
            <a:avLst/>
          </a:prstGeom>
          <a:noFill/>
          <a:ln w="9525" algn="ctr">
            <a:solidFill>
              <a:srgbClr val="00B0F0"/>
            </a:solidFill>
            <a:round/>
            <a:headEnd/>
            <a:tailEnd/>
          </a:ln>
          <a:extLst>
            <a:ext uri="{909E8E84-426E-40DD-AFC4-6F175D3DCCD1}">
              <a14:hiddenFill xmlns:a14="http://schemas.microsoft.com/office/drawing/2010/main">
                <a:noFill/>
              </a14:hiddenFill>
            </a:ext>
          </a:extLst>
        </p:spPr>
      </p:cxnSp>
      <p:cxnSp>
        <p:nvCxnSpPr>
          <p:cNvPr id="48153" name="直線接點 25"/>
          <p:cNvCxnSpPr>
            <a:cxnSpLocks noChangeShapeType="1"/>
          </p:cNvCxnSpPr>
          <p:nvPr/>
        </p:nvCxnSpPr>
        <p:spPr bwMode="auto">
          <a:xfrm>
            <a:off x="4479925" y="3629620"/>
            <a:ext cx="1531938" cy="593725"/>
          </a:xfrm>
          <a:prstGeom prst="line">
            <a:avLst/>
          </a:prstGeom>
          <a:noFill/>
          <a:ln w="9525" algn="ctr">
            <a:solidFill>
              <a:srgbClr val="00B0F0"/>
            </a:solidFill>
            <a:round/>
            <a:headEnd/>
            <a:tailEnd/>
          </a:ln>
          <a:extLst>
            <a:ext uri="{909E8E84-426E-40DD-AFC4-6F175D3DCCD1}">
              <a14:hiddenFill xmlns:a14="http://schemas.microsoft.com/office/drawing/2010/main">
                <a:noFill/>
              </a14:hiddenFill>
            </a:ext>
          </a:extLst>
        </p:spPr>
      </p:cxnSp>
      <p:cxnSp>
        <p:nvCxnSpPr>
          <p:cNvPr id="48154" name="直線接點 26"/>
          <p:cNvCxnSpPr>
            <a:cxnSpLocks noChangeShapeType="1"/>
          </p:cNvCxnSpPr>
          <p:nvPr/>
        </p:nvCxnSpPr>
        <p:spPr bwMode="auto">
          <a:xfrm>
            <a:off x="4479925" y="4205883"/>
            <a:ext cx="1628775" cy="1603375"/>
          </a:xfrm>
          <a:prstGeom prst="line">
            <a:avLst/>
          </a:prstGeom>
          <a:noFill/>
          <a:ln w="9525" algn="ctr">
            <a:solidFill>
              <a:srgbClr val="00B0F0"/>
            </a:solidFill>
            <a:round/>
            <a:headEnd/>
            <a:tailEnd/>
          </a:ln>
          <a:extLst>
            <a:ext uri="{909E8E84-426E-40DD-AFC4-6F175D3DCCD1}">
              <a14:hiddenFill xmlns:a14="http://schemas.microsoft.com/office/drawing/2010/main">
                <a:noFill/>
              </a14:hiddenFill>
            </a:ext>
          </a:extLst>
        </p:spPr>
      </p:cxnSp>
      <p:cxnSp>
        <p:nvCxnSpPr>
          <p:cNvPr id="48155" name="直線接點 27"/>
          <p:cNvCxnSpPr>
            <a:cxnSpLocks noChangeShapeType="1"/>
          </p:cNvCxnSpPr>
          <p:nvPr/>
        </p:nvCxnSpPr>
        <p:spPr bwMode="auto">
          <a:xfrm flipV="1">
            <a:off x="6300788" y="2437408"/>
            <a:ext cx="647700" cy="2000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48156" name="矩形 28"/>
          <p:cNvSpPr>
            <a:spLocks noChangeArrowheads="1"/>
          </p:cNvSpPr>
          <p:nvPr/>
        </p:nvSpPr>
        <p:spPr bwMode="auto">
          <a:xfrm>
            <a:off x="6969125" y="225167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油</a:t>
            </a:r>
            <a:endParaRPr lang="zh-TW" altLang="en-US" sz="2000"/>
          </a:p>
        </p:txBody>
      </p:sp>
      <p:sp>
        <p:nvSpPr>
          <p:cNvPr id="48157" name="矩形 29"/>
          <p:cNvSpPr>
            <a:spLocks noChangeArrowheads="1"/>
          </p:cNvSpPr>
          <p:nvPr/>
        </p:nvSpPr>
        <p:spPr bwMode="auto">
          <a:xfrm>
            <a:off x="6948488" y="5156795"/>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油</a:t>
            </a:r>
            <a:endParaRPr lang="zh-TW" altLang="en-US" sz="2000"/>
          </a:p>
        </p:txBody>
      </p:sp>
      <p:sp>
        <p:nvSpPr>
          <p:cNvPr id="48158" name="矩形 30"/>
          <p:cNvSpPr>
            <a:spLocks noChangeArrowheads="1"/>
          </p:cNvSpPr>
          <p:nvPr/>
        </p:nvSpPr>
        <p:spPr bwMode="auto">
          <a:xfrm>
            <a:off x="7021513" y="3607395"/>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油</a:t>
            </a:r>
            <a:endParaRPr lang="zh-TW" altLang="en-US" sz="2000"/>
          </a:p>
        </p:txBody>
      </p:sp>
      <p:cxnSp>
        <p:nvCxnSpPr>
          <p:cNvPr id="48159" name="直線接點 31"/>
          <p:cNvCxnSpPr>
            <a:cxnSpLocks noChangeShapeType="1"/>
          </p:cNvCxnSpPr>
          <p:nvPr/>
        </p:nvCxnSpPr>
        <p:spPr bwMode="auto">
          <a:xfrm flipV="1">
            <a:off x="6388100" y="3850283"/>
            <a:ext cx="647700" cy="2000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8160" name="直線接點 32"/>
          <p:cNvCxnSpPr>
            <a:cxnSpLocks noChangeShapeType="1"/>
          </p:cNvCxnSpPr>
          <p:nvPr/>
        </p:nvCxnSpPr>
        <p:spPr bwMode="auto">
          <a:xfrm flipV="1">
            <a:off x="6300788" y="5390158"/>
            <a:ext cx="647700" cy="2000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48161" name="矩形 1"/>
          <p:cNvSpPr>
            <a:spLocks noChangeArrowheads="1"/>
          </p:cNvSpPr>
          <p:nvPr/>
        </p:nvSpPr>
        <p:spPr bwMode="auto">
          <a:xfrm>
            <a:off x="5876925" y="2627908"/>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1800" b="0"/>
              <a:t>鋰</a:t>
            </a:r>
            <a:endParaRPr lang="zh-TW" altLang="en-US" sz="1800"/>
          </a:p>
        </p:txBody>
      </p:sp>
      <p:sp>
        <p:nvSpPr>
          <p:cNvPr id="48162" name="矩形 2"/>
          <p:cNvSpPr>
            <a:spLocks noChangeArrowheads="1"/>
          </p:cNvSpPr>
          <p:nvPr/>
        </p:nvSpPr>
        <p:spPr bwMode="auto">
          <a:xfrm>
            <a:off x="5895975" y="367883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1800" b="0"/>
              <a:t>鈉</a:t>
            </a:r>
            <a:endParaRPr lang="zh-TW" altLang="en-US" sz="1800"/>
          </a:p>
        </p:txBody>
      </p:sp>
      <p:sp>
        <p:nvSpPr>
          <p:cNvPr id="48163" name="矩形 3"/>
          <p:cNvSpPr>
            <a:spLocks noChangeArrowheads="1"/>
          </p:cNvSpPr>
          <p:nvPr/>
        </p:nvSpPr>
        <p:spPr bwMode="auto">
          <a:xfrm>
            <a:off x="5929313" y="513298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1800" b="0"/>
              <a:t>鉀</a:t>
            </a:r>
            <a:endParaRPr lang="zh-TW" altLang="en-US" sz="1800"/>
          </a:p>
        </p:txBody>
      </p:sp>
    </p:spTree>
    <p:extLst>
      <p:ext uri="{BB962C8B-B14F-4D97-AF65-F5344CB8AC3E}">
        <p14:creationId xmlns:p14="http://schemas.microsoft.com/office/powerpoint/2010/main" val="3123943771"/>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38"/>
          <p:cNvSpPr>
            <a:spLocks noChangeArrowheads="1"/>
          </p:cNvSpPr>
          <p:nvPr/>
        </p:nvSpPr>
        <p:spPr bwMode="auto">
          <a:xfrm>
            <a:off x="206375" y="369888"/>
            <a:ext cx="841851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AutoNum type="arabicPeriod" startAt="8"/>
            </a:pPr>
            <a:r>
              <a:rPr lang="zh-TW" altLang="en-US" sz="2800">
                <a:latin typeface="Arial" charset="0"/>
                <a:cs typeface="Arial" charset="0"/>
              </a:rPr>
              <a:t>把容量瓶蓋上瓶塞，然後上下倒置數次，以確保瓶內的溶液</a:t>
            </a:r>
            <a:r>
              <a:rPr lang="zh-HK" altLang="en-US" sz="2800">
                <a:latin typeface="Arial" charset="0"/>
                <a:cs typeface="Arial" charset="0"/>
              </a:rPr>
              <a:t>充分拌勻。</a:t>
            </a:r>
            <a:endParaRPr lang="en-US" altLang="zh-HK" sz="2800">
              <a:latin typeface="Arial" charset="0"/>
              <a:cs typeface="Arial" charset="0"/>
            </a:endParaRPr>
          </a:p>
        </p:txBody>
      </p:sp>
      <p:pic>
        <p:nvPicPr>
          <p:cNvPr id="23555" name="Picture 1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99296" y="1914872"/>
            <a:ext cx="3005137"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文字方塊 3"/>
          <p:cNvSpPr txBox="1">
            <a:spLocks noChangeArrowheads="1"/>
          </p:cNvSpPr>
          <p:nvPr/>
        </p:nvSpPr>
        <p:spPr bwMode="auto">
          <a:xfrm>
            <a:off x="1835696" y="3827810"/>
            <a:ext cx="952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彎液面</a:t>
            </a:r>
            <a:endParaRPr lang="zh-HK" altLang="en-US" sz="2000">
              <a:latin typeface="Arial" charset="0"/>
              <a:cs typeface="Arial" charset="0"/>
            </a:endParaRPr>
          </a:p>
        </p:txBody>
      </p:sp>
      <p:sp>
        <p:nvSpPr>
          <p:cNvPr id="23557" name="文字方塊 5"/>
          <p:cNvSpPr txBox="1">
            <a:spLocks noChangeArrowheads="1"/>
          </p:cNvSpPr>
          <p:nvPr/>
        </p:nvSpPr>
        <p:spPr bwMode="auto">
          <a:xfrm>
            <a:off x="3118396" y="3057872"/>
            <a:ext cx="812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瓶塞</a:t>
            </a:r>
            <a:endParaRPr lang="zh-HK" altLang="en-US" sz="2000">
              <a:latin typeface="Arial" charset="0"/>
              <a:cs typeface="Arial" charset="0"/>
            </a:endParaRPr>
          </a:p>
        </p:txBody>
      </p:sp>
      <p:sp>
        <p:nvSpPr>
          <p:cNvPr id="23558" name="文字方塊 6"/>
          <p:cNvSpPr txBox="1">
            <a:spLocks noChangeArrowheads="1"/>
          </p:cNvSpPr>
          <p:nvPr/>
        </p:nvSpPr>
        <p:spPr bwMode="auto">
          <a:xfrm>
            <a:off x="5012283" y="5301010"/>
            <a:ext cx="2105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標準碳酸鈉溶液</a:t>
            </a:r>
            <a:endParaRPr lang="zh-HK" altLang="en-US" sz="2000">
              <a:latin typeface="Arial" charset="0"/>
              <a:cs typeface="Arial" charset="0"/>
            </a:endParaRPr>
          </a:p>
        </p:txBody>
      </p:sp>
      <p:sp>
        <p:nvSpPr>
          <p:cNvPr id="23559" name="文字方塊 8"/>
          <p:cNvSpPr txBox="1">
            <a:spLocks noChangeArrowheads="1"/>
          </p:cNvSpPr>
          <p:nvPr/>
        </p:nvSpPr>
        <p:spPr bwMode="auto">
          <a:xfrm>
            <a:off x="5448846" y="2349847"/>
            <a:ext cx="1308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倒置數次</a:t>
            </a:r>
            <a:endParaRPr lang="zh-HK" altLang="en-US" sz="2000">
              <a:latin typeface="Arial" charset="0"/>
              <a:cs typeface="Arial" charset="0"/>
            </a:endParaRPr>
          </a:p>
        </p:txBody>
      </p:sp>
    </p:spTree>
    <p:extLst>
      <p:ext uri="{BB962C8B-B14F-4D97-AF65-F5344CB8AC3E}">
        <p14:creationId xmlns:p14="http://schemas.microsoft.com/office/powerpoint/2010/main" val="4041413525"/>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a:spLocks noChangeArrowheads="1"/>
          </p:cNvSpPr>
          <p:nvPr/>
        </p:nvSpPr>
        <p:spPr bwMode="auto">
          <a:xfrm>
            <a:off x="182563" y="228600"/>
            <a:ext cx="8056562" cy="584200"/>
          </a:xfrm>
          <a:prstGeom prst="rect">
            <a:avLst/>
          </a:prstGeom>
          <a:solidFill>
            <a:srgbClr val="FFFF00"/>
          </a:solidFill>
          <a:ln>
            <a:noFill/>
          </a:ln>
          <a:effectLst/>
          <a:extLst/>
        </p:spPr>
        <p:txBody>
          <a:bodyPr>
            <a:spAutoFit/>
          </a:bodyPr>
          <a:lstStyle/>
          <a:p>
            <a:pPr eaLnBrk="1" hangingPunct="1">
              <a:defRPr/>
            </a:pPr>
            <a:r>
              <a:rPr lang="zh-TW" altLang="en-US" sz="3200" b="1" dirty="0">
                <a:solidFill>
                  <a:srgbClr val="CC0066"/>
                </a:solidFill>
                <a:latin typeface="+mj-lt"/>
                <a:ea typeface="新細明體" panose="02020500000000000000" pitchFamily="18" charset="-120"/>
              </a:rPr>
              <a:t>稀釋已知摩爾濃度的濃溶液來製備標準溶液</a:t>
            </a:r>
            <a:endParaRPr lang="en-US" altLang="zh-TW" sz="3200" b="1" dirty="0">
              <a:solidFill>
                <a:srgbClr val="CC0066"/>
              </a:solidFill>
              <a:latin typeface="+mj-lt"/>
              <a:ea typeface="新細明體" panose="02020500000000000000" pitchFamily="18" charset="-120"/>
            </a:endParaRPr>
          </a:p>
        </p:txBody>
      </p:sp>
      <p:sp>
        <p:nvSpPr>
          <p:cNvPr id="5" name="Rectangle 38"/>
          <p:cNvSpPr>
            <a:spLocks noChangeArrowheads="1"/>
          </p:cNvSpPr>
          <p:nvPr/>
        </p:nvSpPr>
        <p:spPr bwMode="auto">
          <a:xfrm>
            <a:off x="467544" y="1149176"/>
            <a:ext cx="7515225" cy="1055688"/>
          </a:xfrm>
          <a:prstGeom prst="roundRect">
            <a:avLst/>
          </a:prstGeom>
          <a:ln/>
        </p:spPr>
        <p:style>
          <a:lnRef idx="1">
            <a:schemeClr val="accent6"/>
          </a:lnRef>
          <a:fillRef idx="2">
            <a:schemeClr val="accent6"/>
          </a:fillRef>
          <a:effectRef idx="1">
            <a:schemeClr val="accent6"/>
          </a:effectRef>
          <a:fontRef idx="minor">
            <a:schemeClr val="dk1"/>
          </a:fontRef>
        </p:style>
        <p:txBody>
          <a:bodyPr>
            <a:spAutoFit/>
          </a:bodyPr>
          <a:lstStyle>
            <a:lvl1pPr marL="534988" indent="-534988"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marL="0" indent="0" eaLnBrk="1" hangingPunct="1">
              <a:defRPr/>
            </a:pPr>
            <a:r>
              <a:rPr lang="zh-TW" altLang="en-US" sz="2800" b="1" dirty="0" smtClean="0">
                <a:latin typeface="Arial" panose="020B0604020202020204" pitchFamily="34" charset="0"/>
                <a:ea typeface="+mn-ea"/>
                <a:cs typeface="Arial" panose="020B0604020202020204" pitchFamily="34" charset="0"/>
              </a:rPr>
              <a:t>從 </a:t>
            </a:r>
            <a:r>
              <a:rPr lang="en-US" altLang="zh-TW" sz="2800" b="1" dirty="0" smtClean="0">
                <a:latin typeface="Arial" panose="020B0604020202020204" pitchFamily="34" charset="0"/>
                <a:ea typeface="+mn-ea"/>
                <a:cs typeface="Arial" panose="020B0604020202020204" pitchFamily="34" charset="0"/>
              </a:rPr>
              <a:t>0.120 M </a:t>
            </a:r>
            <a:r>
              <a:rPr lang="zh-TW" altLang="en-US" sz="2800" b="1" dirty="0" smtClean="0">
                <a:latin typeface="Arial" panose="020B0604020202020204" pitchFamily="34" charset="0"/>
                <a:ea typeface="+mn-ea"/>
                <a:cs typeface="Arial" panose="020B0604020202020204" pitchFamily="34" charset="0"/>
              </a:rPr>
              <a:t>碳酸鈉</a:t>
            </a:r>
            <a:r>
              <a:rPr lang="zh-TW" altLang="en-US" sz="2800" b="1" dirty="0">
                <a:latin typeface="Arial" panose="020B0604020202020204" pitchFamily="34" charset="0"/>
                <a:ea typeface="+mn-ea"/>
                <a:cs typeface="Arial" panose="020B0604020202020204" pitchFamily="34" charset="0"/>
              </a:rPr>
              <a:t>溶液</a:t>
            </a:r>
            <a:r>
              <a:rPr lang="zh-TW" altLang="en-US" sz="2800" b="1" dirty="0" smtClean="0">
                <a:latin typeface="Arial" panose="020B0604020202020204" pitchFamily="34" charset="0"/>
                <a:ea typeface="+mn-ea"/>
                <a:cs typeface="Arial" panose="020B0604020202020204" pitchFamily="34" charset="0"/>
              </a:rPr>
              <a:t>製備 </a:t>
            </a:r>
            <a:r>
              <a:rPr lang="en-US" altLang="zh-TW" sz="2800" b="1" dirty="0" smtClean="0">
                <a:latin typeface="Arial" panose="020B0604020202020204" pitchFamily="34" charset="0"/>
                <a:ea typeface="+mn-ea"/>
                <a:cs typeface="Arial" panose="020B0604020202020204" pitchFamily="34" charset="0"/>
              </a:rPr>
              <a:t>250.0 cm</a:t>
            </a:r>
            <a:r>
              <a:rPr lang="en-US" altLang="zh-TW" sz="2800" b="1" baseline="30000" dirty="0" smtClean="0">
                <a:latin typeface="Arial" panose="020B0604020202020204" pitchFamily="34" charset="0"/>
                <a:ea typeface="+mn-ea"/>
                <a:cs typeface="Arial" panose="020B0604020202020204" pitchFamily="34" charset="0"/>
              </a:rPr>
              <a:t>3 </a:t>
            </a:r>
            <a:r>
              <a:rPr lang="zh-TW" altLang="en-US" sz="2800" b="1" dirty="0" smtClean="0">
                <a:latin typeface="Arial" panose="020B0604020202020204" pitchFamily="34" charset="0"/>
                <a:ea typeface="+mn-ea"/>
                <a:cs typeface="Arial" panose="020B0604020202020204" pitchFamily="34" charset="0"/>
              </a:rPr>
              <a:t>濃度</a:t>
            </a:r>
            <a:r>
              <a:rPr lang="zh-TW" altLang="en-US" sz="2800" b="1" dirty="0">
                <a:latin typeface="Arial" panose="020B0604020202020204" pitchFamily="34" charset="0"/>
                <a:ea typeface="+mn-ea"/>
                <a:cs typeface="Arial" panose="020B0604020202020204" pitchFamily="34" charset="0"/>
              </a:rPr>
              <a:t>為 </a:t>
            </a:r>
            <a:r>
              <a:rPr lang="en-US" altLang="zh-TW" sz="2800" b="1" dirty="0" smtClean="0">
                <a:latin typeface="Arial" panose="020B0604020202020204" pitchFamily="34" charset="0"/>
                <a:ea typeface="+mn-ea"/>
                <a:cs typeface="Arial" panose="020B0604020202020204" pitchFamily="34" charset="0"/>
              </a:rPr>
              <a:t>0.0120 M </a:t>
            </a:r>
            <a:r>
              <a:rPr lang="zh-TW" altLang="en-US" sz="2800" b="1" dirty="0" smtClean="0">
                <a:latin typeface="Arial" panose="020B0604020202020204" pitchFamily="34" charset="0"/>
                <a:ea typeface="+mn-ea"/>
                <a:cs typeface="Arial" panose="020B0604020202020204" pitchFamily="34" charset="0"/>
              </a:rPr>
              <a:t>的</a:t>
            </a:r>
            <a:r>
              <a:rPr lang="zh-TW" altLang="en-US" sz="2800" b="1" dirty="0">
                <a:latin typeface="Arial" panose="020B0604020202020204" pitchFamily="34" charset="0"/>
                <a:ea typeface="+mn-ea"/>
                <a:cs typeface="Arial" panose="020B0604020202020204" pitchFamily="34" charset="0"/>
              </a:rPr>
              <a:t>碳酸鈉溶液的</a:t>
            </a:r>
            <a:r>
              <a:rPr lang="zh-TW" altLang="en-US" sz="2800" b="1" dirty="0" smtClean="0">
                <a:latin typeface="Arial" panose="020B0604020202020204" pitchFamily="34" charset="0"/>
                <a:ea typeface="+mn-ea"/>
                <a:cs typeface="Arial" panose="020B0604020202020204" pitchFamily="34" charset="0"/>
              </a:rPr>
              <a:t>步驟：</a:t>
            </a:r>
            <a:endParaRPr lang="en-US" altLang="zh-TW" sz="2800" b="1" dirty="0" smtClean="0">
              <a:latin typeface="Arial" panose="020B0604020202020204" pitchFamily="34" charset="0"/>
              <a:ea typeface="+mn-ea"/>
              <a:cs typeface="Arial" panose="020B0604020202020204" pitchFamily="34" charset="0"/>
            </a:endParaRPr>
          </a:p>
        </p:txBody>
      </p:sp>
      <p:sp>
        <p:nvSpPr>
          <p:cNvPr id="6" name="Rectangle 38"/>
          <p:cNvSpPr>
            <a:spLocks noChangeArrowheads="1"/>
          </p:cNvSpPr>
          <p:nvPr/>
        </p:nvSpPr>
        <p:spPr bwMode="auto">
          <a:xfrm>
            <a:off x="340047" y="2744936"/>
            <a:ext cx="58959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tabLst>
                <a:tab pos="542925" algn="l"/>
              </a:tabLst>
              <a:defRPr kumimoji="1">
                <a:solidFill>
                  <a:schemeClr val="tx1"/>
                </a:solidFill>
                <a:latin typeface="Calibri" pitchFamily="34" charset="0"/>
                <a:ea typeface="新細明體" charset="-120"/>
              </a:defRPr>
            </a:lvl1pPr>
            <a:lvl2pPr marL="742950" indent="-285750">
              <a:tabLst>
                <a:tab pos="542925" algn="l"/>
              </a:tabLst>
              <a:defRPr kumimoji="1">
                <a:solidFill>
                  <a:schemeClr val="tx1"/>
                </a:solidFill>
                <a:latin typeface="Calibri" pitchFamily="34" charset="0"/>
                <a:ea typeface="新細明體" charset="-120"/>
              </a:defRPr>
            </a:lvl2pPr>
            <a:lvl3pPr marL="1143000" indent="-228600">
              <a:tabLst>
                <a:tab pos="542925" algn="l"/>
              </a:tabLst>
              <a:defRPr kumimoji="1">
                <a:solidFill>
                  <a:schemeClr val="tx1"/>
                </a:solidFill>
                <a:latin typeface="Calibri" pitchFamily="34" charset="0"/>
                <a:ea typeface="新細明體" charset="-120"/>
              </a:defRPr>
            </a:lvl3pPr>
            <a:lvl4pPr marL="1600200" indent="-228600">
              <a:tabLst>
                <a:tab pos="542925" algn="l"/>
              </a:tabLst>
              <a:defRPr kumimoji="1">
                <a:solidFill>
                  <a:schemeClr val="tx1"/>
                </a:solidFill>
                <a:latin typeface="Calibri" pitchFamily="34" charset="0"/>
                <a:ea typeface="新細明體" charset="-120"/>
              </a:defRPr>
            </a:lvl4pPr>
            <a:lvl5pPr marL="2057400" indent="-228600">
              <a:tabLst>
                <a:tab pos="542925"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542925"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542925"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542925"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542925" algn="l"/>
              </a:tabLst>
              <a:defRPr kumimoji="1">
                <a:solidFill>
                  <a:schemeClr val="tx1"/>
                </a:solidFill>
                <a:latin typeface="Calibri" pitchFamily="34" charset="0"/>
                <a:ea typeface="新細明體" charset="-120"/>
              </a:defRPr>
            </a:lvl9pPr>
          </a:lstStyle>
          <a:p>
            <a:pPr eaLnBrk="1" hangingPunct="1">
              <a:buFontTx/>
              <a:buAutoNum type="arabicPeriod"/>
            </a:pPr>
            <a:r>
              <a:rPr lang="zh-TW" altLang="en-US" sz="2800">
                <a:latin typeface="Arial" charset="0"/>
                <a:cs typeface="Arial" charset="0"/>
              </a:rPr>
              <a:t>計算用作稀釋所需溶液的體積。</a:t>
            </a:r>
            <a:endParaRPr lang="en-US" altLang="zh-HK" sz="2800">
              <a:latin typeface="Arial" charset="0"/>
              <a:cs typeface="Arial" charset="0"/>
            </a:endParaRPr>
          </a:p>
        </p:txBody>
      </p:sp>
      <p:sp>
        <p:nvSpPr>
          <p:cNvPr id="7" name="Rectangle 38"/>
          <p:cNvSpPr>
            <a:spLocks noChangeArrowheads="1"/>
          </p:cNvSpPr>
          <p:nvPr/>
        </p:nvSpPr>
        <p:spPr bwMode="auto">
          <a:xfrm>
            <a:off x="894084" y="3506936"/>
            <a:ext cx="7926388" cy="523875"/>
          </a:xfrm>
          <a:prstGeom prst="rect">
            <a:avLst/>
          </a:prstGeom>
          <a:noFill/>
          <a:ln>
            <a:noFill/>
          </a:ln>
          <a:effectLst/>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en-US" altLang="zh-HK" sz="2800" dirty="0" smtClean="0">
                <a:latin typeface="Arial" panose="020B0604020202020204" pitchFamily="34" charset="0"/>
                <a:ea typeface="+mj-ea"/>
                <a:cs typeface="Arial" panose="020B0604020202020204" pitchFamily="34" charset="0"/>
              </a:rPr>
              <a:t>(Na</a:t>
            </a:r>
            <a:r>
              <a:rPr lang="en-US" altLang="zh-HK" sz="2800" baseline="-25000" dirty="0" smtClean="0">
                <a:latin typeface="Arial" panose="020B0604020202020204" pitchFamily="34" charset="0"/>
                <a:ea typeface="+mj-ea"/>
                <a:cs typeface="Arial" panose="020B0604020202020204" pitchFamily="34" charset="0"/>
              </a:rPr>
              <a:t>2</a:t>
            </a:r>
            <a:r>
              <a:rPr lang="en-US" altLang="zh-HK" sz="2800" dirty="0" smtClean="0">
                <a:latin typeface="Arial" panose="020B0604020202020204" pitchFamily="34" charset="0"/>
                <a:ea typeface="+mj-ea"/>
                <a:cs typeface="Arial" panose="020B0604020202020204" pitchFamily="34" charset="0"/>
              </a:rPr>
              <a:t>CO</a:t>
            </a:r>
            <a:r>
              <a:rPr lang="en-US" altLang="zh-HK" sz="2800" baseline="-25000" dirty="0" smtClean="0">
                <a:latin typeface="Arial" panose="020B0604020202020204" pitchFamily="34" charset="0"/>
                <a:ea typeface="+mj-ea"/>
                <a:cs typeface="Arial" panose="020B0604020202020204" pitchFamily="34" charset="0"/>
              </a:rPr>
              <a:t>3</a:t>
            </a:r>
            <a:r>
              <a:rPr lang="zh-HK" altLang="en-US" sz="2800" dirty="0" smtClean="0">
                <a:latin typeface="Arial" panose="020B0604020202020204" pitchFamily="34" charset="0"/>
                <a:ea typeface="+mj-ea"/>
                <a:cs typeface="Arial" panose="020B0604020202020204" pitchFamily="34" charset="0"/>
              </a:rPr>
              <a:t>的摩爾數</a:t>
            </a:r>
            <a:r>
              <a:rPr lang="en-US" altLang="zh-HK" sz="2800" dirty="0" smtClean="0">
                <a:latin typeface="Arial" panose="020B0604020202020204" pitchFamily="34" charset="0"/>
                <a:ea typeface="+mj-ea"/>
                <a:cs typeface="Arial" panose="020B0604020202020204" pitchFamily="34" charset="0"/>
              </a:rPr>
              <a:t>)</a:t>
            </a:r>
            <a:r>
              <a:rPr lang="zh-HK" altLang="en-US" sz="2800" baseline="-25000" dirty="0" smtClean="0">
                <a:solidFill>
                  <a:srgbClr val="FF0066"/>
                </a:solidFill>
                <a:latin typeface="Arial" panose="020B0604020202020204" pitchFamily="34" charset="0"/>
                <a:ea typeface="+mj-ea"/>
                <a:cs typeface="Arial" panose="020B0604020202020204" pitchFamily="34" charset="0"/>
              </a:rPr>
              <a:t>稀釋前</a:t>
            </a:r>
            <a:r>
              <a:rPr lang="zh-HK" altLang="en-US" sz="2800" dirty="0" smtClean="0">
                <a:solidFill>
                  <a:srgbClr val="FF0066"/>
                </a:solidFill>
                <a:latin typeface="Arial" panose="020B0604020202020204" pitchFamily="34" charset="0"/>
                <a:ea typeface="+mj-ea"/>
                <a:cs typeface="Arial" panose="020B0604020202020204" pitchFamily="34" charset="0"/>
              </a:rPr>
              <a:t> </a:t>
            </a:r>
            <a:r>
              <a:rPr lang="en-US" altLang="zh-HK" sz="2800" dirty="0" smtClean="0">
                <a:latin typeface="Arial" panose="020B0604020202020204" pitchFamily="34" charset="0"/>
                <a:ea typeface="+mj-ea"/>
                <a:cs typeface="Arial" panose="020B0604020202020204" pitchFamily="34" charset="0"/>
              </a:rPr>
              <a:t>= (Na</a:t>
            </a:r>
            <a:r>
              <a:rPr lang="en-US" altLang="zh-HK" sz="2800" baseline="-25000" dirty="0" smtClean="0">
                <a:latin typeface="Arial" panose="020B0604020202020204" pitchFamily="34" charset="0"/>
                <a:ea typeface="+mj-ea"/>
                <a:cs typeface="Arial" panose="020B0604020202020204" pitchFamily="34" charset="0"/>
              </a:rPr>
              <a:t>2</a:t>
            </a:r>
            <a:r>
              <a:rPr lang="en-US" altLang="zh-HK" sz="2800" dirty="0" smtClean="0">
                <a:latin typeface="Arial" panose="020B0604020202020204" pitchFamily="34" charset="0"/>
                <a:ea typeface="+mj-ea"/>
                <a:cs typeface="Arial" panose="020B0604020202020204" pitchFamily="34" charset="0"/>
              </a:rPr>
              <a:t>CO</a:t>
            </a:r>
            <a:r>
              <a:rPr lang="en-US" altLang="zh-HK" sz="2800" baseline="-25000" dirty="0" smtClean="0">
                <a:latin typeface="Arial" panose="020B0604020202020204" pitchFamily="34" charset="0"/>
                <a:ea typeface="+mj-ea"/>
                <a:cs typeface="Arial" panose="020B0604020202020204" pitchFamily="34" charset="0"/>
              </a:rPr>
              <a:t>3</a:t>
            </a:r>
            <a:r>
              <a:rPr lang="zh-HK" altLang="en-US" sz="2800" dirty="0" smtClean="0">
                <a:latin typeface="Arial" panose="020B0604020202020204" pitchFamily="34" charset="0"/>
                <a:ea typeface="+mj-ea"/>
                <a:cs typeface="Arial" panose="020B0604020202020204" pitchFamily="34" charset="0"/>
              </a:rPr>
              <a:t>的摩爾數</a:t>
            </a:r>
            <a:r>
              <a:rPr lang="en-US" altLang="zh-HK" sz="2800" dirty="0" smtClean="0">
                <a:latin typeface="Arial" panose="020B0604020202020204" pitchFamily="34" charset="0"/>
                <a:ea typeface="+mj-ea"/>
                <a:cs typeface="Arial" panose="020B0604020202020204" pitchFamily="34" charset="0"/>
              </a:rPr>
              <a:t>)</a:t>
            </a:r>
            <a:r>
              <a:rPr lang="zh-HK" altLang="en-US" sz="2800" baseline="-25000" dirty="0" smtClean="0">
                <a:solidFill>
                  <a:srgbClr val="FF0066"/>
                </a:solidFill>
                <a:latin typeface="Arial" panose="020B0604020202020204" pitchFamily="34" charset="0"/>
                <a:ea typeface="+mj-ea"/>
                <a:cs typeface="Arial" panose="020B0604020202020204" pitchFamily="34" charset="0"/>
              </a:rPr>
              <a:t>稀釋後</a:t>
            </a:r>
            <a:endParaRPr lang="en-US" altLang="zh-HK" sz="2800" baseline="-25000" dirty="0" smtClean="0">
              <a:solidFill>
                <a:srgbClr val="FF0066"/>
              </a:solidFill>
              <a:latin typeface="Arial" panose="020B0604020202020204" pitchFamily="34" charset="0"/>
              <a:ea typeface="+mj-ea"/>
              <a:cs typeface="Arial" panose="020B0604020202020204" pitchFamily="34" charset="0"/>
            </a:endParaRPr>
          </a:p>
        </p:txBody>
      </p:sp>
      <p:sp>
        <p:nvSpPr>
          <p:cNvPr id="8" name="Rectangle 38"/>
          <p:cNvSpPr>
            <a:spLocks noChangeArrowheads="1"/>
          </p:cNvSpPr>
          <p:nvPr/>
        </p:nvSpPr>
        <p:spPr bwMode="auto">
          <a:xfrm>
            <a:off x="3735709" y="4229248"/>
            <a:ext cx="23796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i="1">
                <a:latin typeface="Arial" charset="0"/>
                <a:cs typeface="Arial" charset="0"/>
              </a:rPr>
              <a:t>M</a:t>
            </a:r>
            <a:r>
              <a:rPr lang="en-US" altLang="zh-HK" sz="2800" baseline="-25000">
                <a:latin typeface="Arial" charset="0"/>
                <a:cs typeface="Arial" charset="0"/>
              </a:rPr>
              <a:t>1</a:t>
            </a:r>
            <a:r>
              <a:rPr lang="en-US" altLang="zh-HK" sz="2800" i="1">
                <a:latin typeface="Arial" charset="0"/>
                <a:cs typeface="Arial" charset="0"/>
              </a:rPr>
              <a:t>V</a:t>
            </a:r>
            <a:r>
              <a:rPr lang="en-US" altLang="zh-HK" sz="2800" baseline="-25000">
                <a:latin typeface="Arial" charset="0"/>
                <a:cs typeface="Arial" charset="0"/>
              </a:rPr>
              <a:t>1</a:t>
            </a:r>
            <a:r>
              <a:rPr lang="en-US" altLang="zh-HK" sz="2800">
                <a:latin typeface="Arial" charset="0"/>
                <a:cs typeface="Arial" charset="0"/>
              </a:rPr>
              <a:t> = </a:t>
            </a:r>
            <a:r>
              <a:rPr lang="en-US" altLang="zh-HK" sz="2800" i="1">
                <a:latin typeface="Arial" charset="0"/>
                <a:cs typeface="Arial" charset="0"/>
              </a:rPr>
              <a:t>M</a:t>
            </a:r>
            <a:r>
              <a:rPr lang="en-US" altLang="zh-HK" sz="2800" baseline="-25000">
                <a:latin typeface="Arial" charset="0"/>
                <a:cs typeface="Arial" charset="0"/>
              </a:rPr>
              <a:t>2</a:t>
            </a:r>
            <a:r>
              <a:rPr lang="en-US" altLang="zh-HK" sz="2800" i="1">
                <a:latin typeface="Arial" charset="0"/>
                <a:cs typeface="Arial" charset="0"/>
              </a:rPr>
              <a:t>V</a:t>
            </a:r>
            <a:r>
              <a:rPr lang="en-US" altLang="zh-HK" sz="2800" baseline="-25000">
                <a:latin typeface="Arial" charset="0"/>
                <a:cs typeface="Arial" charset="0"/>
              </a:rPr>
              <a:t>2</a:t>
            </a:r>
            <a:endParaRPr lang="en-US" altLang="zh-HK" sz="2600" baseline="-25000">
              <a:solidFill>
                <a:srgbClr val="FF0066"/>
              </a:solidFill>
              <a:latin typeface="Arial" charset="0"/>
              <a:cs typeface="Arial" charset="0"/>
            </a:endParaRPr>
          </a:p>
        </p:txBody>
      </p:sp>
      <p:sp>
        <p:nvSpPr>
          <p:cNvPr id="9" name="Rectangle 38"/>
          <p:cNvSpPr>
            <a:spLocks noChangeArrowheads="1"/>
          </p:cNvSpPr>
          <p:nvPr/>
        </p:nvSpPr>
        <p:spPr bwMode="auto">
          <a:xfrm>
            <a:off x="3751584" y="5931048"/>
            <a:ext cx="30257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a:latin typeface="Arial" charset="0"/>
                <a:cs typeface="Arial" charset="0"/>
              </a:rPr>
              <a:t>∴ </a:t>
            </a:r>
            <a:r>
              <a:rPr lang="en-US" altLang="zh-HK" sz="2800" i="1">
                <a:latin typeface="Arial" charset="0"/>
                <a:cs typeface="Arial" charset="0"/>
              </a:rPr>
              <a:t>V</a:t>
            </a:r>
            <a:r>
              <a:rPr lang="en-US" altLang="zh-HK" sz="2800" baseline="-25000">
                <a:latin typeface="Arial" charset="0"/>
                <a:cs typeface="Arial" charset="0"/>
              </a:rPr>
              <a:t>1</a:t>
            </a:r>
            <a:r>
              <a:rPr lang="en-US" altLang="zh-HK" sz="2800">
                <a:latin typeface="Arial" charset="0"/>
                <a:cs typeface="Arial" charset="0"/>
              </a:rPr>
              <a:t> = 25.0 cm</a:t>
            </a:r>
            <a:r>
              <a:rPr lang="en-US" altLang="zh-HK" sz="2800" baseline="30000">
                <a:latin typeface="Arial" charset="0"/>
                <a:cs typeface="Arial" charset="0"/>
              </a:rPr>
              <a:t>3</a:t>
            </a:r>
            <a:endParaRPr lang="en-US" altLang="zh-HK" sz="2600" baseline="30000">
              <a:solidFill>
                <a:srgbClr val="FF0066"/>
              </a:solidFill>
              <a:latin typeface="Arial" charset="0"/>
              <a:cs typeface="Arial" charset="0"/>
            </a:endParaRPr>
          </a:p>
        </p:txBody>
      </p:sp>
      <p:sp>
        <p:nvSpPr>
          <p:cNvPr id="21512" name="Rectangle 38"/>
          <p:cNvSpPr>
            <a:spLocks noChangeArrowheads="1"/>
          </p:cNvSpPr>
          <p:nvPr/>
        </p:nvSpPr>
        <p:spPr bwMode="auto">
          <a:xfrm>
            <a:off x="2206947" y="5061098"/>
            <a:ext cx="6132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800">
                <a:latin typeface="Arial" charset="0"/>
                <a:cs typeface="Arial" charset="0"/>
              </a:rPr>
              <a:t>0.120 </a:t>
            </a:r>
            <a:r>
              <a:rPr lang="en-US" altLang="zh-HK" sz="2800">
                <a:latin typeface="Arial" charset="0"/>
                <a:cs typeface="Arial" charset="0"/>
                <a:sym typeface="Symbol" pitchFamily="18" charset="2"/>
              </a:rPr>
              <a:t></a:t>
            </a:r>
            <a:r>
              <a:rPr lang="en-US" altLang="zh-HK" sz="2800">
                <a:latin typeface="Arial" charset="0"/>
                <a:cs typeface="Arial" charset="0"/>
              </a:rPr>
              <a:t> </a:t>
            </a:r>
            <a:r>
              <a:rPr lang="en-US" altLang="zh-HK" sz="2800" baseline="30000">
                <a:latin typeface="Arial" charset="0"/>
                <a:cs typeface="Arial" charset="0"/>
              </a:rPr>
              <a:t>________</a:t>
            </a:r>
            <a:r>
              <a:rPr lang="en-US" altLang="zh-HK" sz="2800" i="1">
                <a:latin typeface="Arial" charset="0"/>
                <a:cs typeface="Arial" charset="0"/>
              </a:rPr>
              <a:t> </a:t>
            </a:r>
            <a:r>
              <a:rPr lang="en-US" altLang="zh-HK" sz="2800">
                <a:latin typeface="Arial" charset="0"/>
                <a:cs typeface="Arial" charset="0"/>
              </a:rPr>
              <a:t>= 0.0120 </a:t>
            </a:r>
            <a:r>
              <a:rPr lang="en-US" altLang="zh-HK" sz="2800">
                <a:latin typeface="Arial" charset="0"/>
                <a:cs typeface="Arial" charset="0"/>
                <a:sym typeface="Symbol" pitchFamily="18" charset="2"/>
              </a:rPr>
              <a:t> </a:t>
            </a:r>
            <a:r>
              <a:rPr lang="en-US" altLang="zh-HK" sz="2800" baseline="30000">
                <a:latin typeface="Arial" charset="0"/>
                <a:cs typeface="Arial" charset="0"/>
              </a:rPr>
              <a:t>_________</a:t>
            </a:r>
            <a:endParaRPr lang="en-US" altLang="zh-HK" sz="2800" baseline="30000">
              <a:solidFill>
                <a:srgbClr val="FF0066"/>
              </a:solidFill>
              <a:latin typeface="Arial" charset="0"/>
              <a:cs typeface="Arial" charset="0"/>
            </a:endParaRPr>
          </a:p>
        </p:txBody>
      </p:sp>
      <p:sp>
        <p:nvSpPr>
          <p:cNvPr id="21513" name="Rectangle 38"/>
          <p:cNvSpPr>
            <a:spLocks noChangeArrowheads="1"/>
          </p:cNvSpPr>
          <p:nvPr/>
        </p:nvSpPr>
        <p:spPr bwMode="auto">
          <a:xfrm>
            <a:off x="3576959" y="4880123"/>
            <a:ext cx="9937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en-US" altLang="zh-HK" sz="2800" i="1">
                <a:latin typeface="Arial" charset="0"/>
                <a:cs typeface="Arial" charset="0"/>
              </a:rPr>
              <a:t>V</a:t>
            </a:r>
            <a:r>
              <a:rPr lang="en-US" altLang="zh-HK" sz="2800" baseline="-25000">
                <a:latin typeface="Arial" charset="0"/>
                <a:cs typeface="Arial" charset="0"/>
              </a:rPr>
              <a:t>1</a:t>
            </a:r>
          </a:p>
          <a:p>
            <a:pPr algn="ctr"/>
            <a:r>
              <a:rPr lang="en-US" altLang="zh-HK" sz="2800">
                <a:latin typeface="Arial" charset="0"/>
                <a:cs typeface="Arial" charset="0"/>
              </a:rPr>
              <a:t>1000</a:t>
            </a:r>
            <a:endParaRPr lang="en-US" altLang="zh-HK" sz="2800" baseline="30000">
              <a:solidFill>
                <a:srgbClr val="FF0066"/>
              </a:solidFill>
              <a:latin typeface="Arial" charset="0"/>
              <a:cs typeface="Arial" charset="0"/>
            </a:endParaRPr>
          </a:p>
        </p:txBody>
      </p:sp>
      <p:sp>
        <p:nvSpPr>
          <p:cNvPr id="21514" name="Rectangle 38"/>
          <p:cNvSpPr>
            <a:spLocks noChangeArrowheads="1"/>
          </p:cNvSpPr>
          <p:nvPr/>
        </p:nvSpPr>
        <p:spPr bwMode="auto">
          <a:xfrm>
            <a:off x="6513834" y="4918223"/>
            <a:ext cx="11652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en-US" altLang="zh-HK" sz="2800">
                <a:latin typeface="Arial" charset="0"/>
                <a:cs typeface="Arial" charset="0"/>
              </a:rPr>
              <a:t>250.0</a:t>
            </a:r>
            <a:endParaRPr lang="en-US" altLang="zh-HK" sz="2800" baseline="-25000">
              <a:latin typeface="Arial" charset="0"/>
              <a:cs typeface="Arial" charset="0"/>
            </a:endParaRPr>
          </a:p>
          <a:p>
            <a:pPr algn="ctr"/>
            <a:r>
              <a:rPr lang="en-US" altLang="zh-HK" sz="2800">
                <a:latin typeface="Arial" charset="0"/>
                <a:cs typeface="Arial" charset="0"/>
              </a:rPr>
              <a:t>1000</a:t>
            </a:r>
            <a:endParaRPr lang="en-US" altLang="zh-HK" sz="2800" baseline="30000">
              <a:solidFill>
                <a:srgbClr val="FF0066"/>
              </a:solidFill>
              <a:latin typeface="Arial" charset="0"/>
              <a:cs typeface="Arial" charset="0"/>
            </a:endParaRPr>
          </a:p>
        </p:txBody>
      </p:sp>
    </p:spTree>
    <p:extLst>
      <p:ext uri="{BB962C8B-B14F-4D97-AF65-F5344CB8AC3E}">
        <p14:creationId xmlns:p14="http://schemas.microsoft.com/office/powerpoint/2010/main" val="1137357134"/>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38"/>
          <p:cNvSpPr>
            <a:spLocks noChangeArrowheads="1"/>
          </p:cNvSpPr>
          <p:nvPr/>
        </p:nvSpPr>
        <p:spPr bwMode="auto">
          <a:xfrm>
            <a:off x="107504" y="602705"/>
            <a:ext cx="9021762"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2"/>
            </a:pPr>
            <a:r>
              <a:rPr lang="zh-TW" altLang="en-US" sz="2800" dirty="0">
                <a:latin typeface="Arial" charset="0"/>
                <a:cs typeface="Arial" charset="0"/>
              </a:rPr>
              <a:t>利用移液管，把 </a:t>
            </a:r>
            <a:r>
              <a:rPr lang="en-US" altLang="zh-TW" sz="2800" dirty="0">
                <a:latin typeface="Arial" charset="0"/>
                <a:cs typeface="Arial" charset="0"/>
              </a:rPr>
              <a:t>25.0 cm</a:t>
            </a:r>
            <a:r>
              <a:rPr lang="en-US" altLang="zh-TW" sz="2800" baseline="30000" dirty="0">
                <a:latin typeface="Arial" charset="0"/>
                <a:cs typeface="Arial" charset="0"/>
              </a:rPr>
              <a:t>3 </a:t>
            </a:r>
            <a:r>
              <a:rPr lang="zh-TW" altLang="en-US" sz="2800" dirty="0">
                <a:latin typeface="Arial" charset="0"/>
                <a:cs typeface="Arial" charset="0"/>
              </a:rPr>
              <a:t>的濃溶液移送至 </a:t>
            </a:r>
            <a:r>
              <a:rPr lang="en-US" altLang="zh-TW" sz="2800" dirty="0">
                <a:latin typeface="Arial" charset="0"/>
                <a:cs typeface="Arial" charset="0"/>
              </a:rPr>
              <a:t>250.0 cm</a:t>
            </a:r>
            <a:r>
              <a:rPr lang="en-US" altLang="zh-TW" sz="2800" baseline="30000" dirty="0">
                <a:latin typeface="Arial" charset="0"/>
                <a:cs typeface="Arial" charset="0"/>
              </a:rPr>
              <a:t>3</a:t>
            </a:r>
            <a:r>
              <a:rPr lang="zh-TW" altLang="en-US" sz="2800" dirty="0">
                <a:latin typeface="Arial" charset="0"/>
                <a:cs typeface="Arial" charset="0"/>
              </a:rPr>
              <a:t>容量</a:t>
            </a:r>
            <a:r>
              <a:rPr lang="zh-HK" altLang="en-US" sz="2800" dirty="0">
                <a:latin typeface="Arial" charset="0"/>
                <a:cs typeface="Arial" charset="0"/>
              </a:rPr>
              <a:t>瓶。</a:t>
            </a:r>
            <a:endParaRPr lang="en-US" altLang="zh-HK" sz="2800" dirty="0">
              <a:latin typeface="Arial" charset="0"/>
              <a:cs typeface="Arial" charset="0"/>
            </a:endParaRPr>
          </a:p>
        </p:txBody>
      </p:sp>
      <p:pic>
        <p:nvPicPr>
          <p:cNvPr id="22531" name="Picture 21"/>
          <p:cNvPicPr>
            <a:picLocks noChangeAspect="1" noChangeArrowheads="1"/>
          </p:cNvPicPr>
          <p:nvPr/>
        </p:nvPicPr>
        <p:blipFill>
          <a:blip r:embed="rId2">
            <a:extLst>
              <a:ext uri="{28A0092B-C50C-407E-A947-70E740481C1C}">
                <a14:useLocalDpi xmlns:a14="http://schemas.microsoft.com/office/drawing/2010/main" val="0"/>
              </a:ext>
            </a:extLst>
          </a:blip>
          <a:srcRect t="-491" r="19698" b="491"/>
          <a:stretch>
            <a:fillRect/>
          </a:stretch>
        </p:blipFill>
        <p:spPr bwMode="auto">
          <a:xfrm>
            <a:off x="6865491" y="2501800"/>
            <a:ext cx="757238" cy="324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2"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74591" y="2487513"/>
            <a:ext cx="1490663" cy="324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5" name="Picture 1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4079" y="2487513"/>
            <a:ext cx="1568450" cy="324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3" name="直線單箭頭接點 22"/>
          <p:cNvCxnSpPr/>
          <p:nvPr/>
        </p:nvCxnSpPr>
        <p:spPr>
          <a:xfrm>
            <a:off x="2685604" y="4471888"/>
            <a:ext cx="668337" cy="0"/>
          </a:xfrm>
          <a:prstGeom prst="straightConnector1">
            <a:avLst/>
          </a:prstGeom>
          <a:ln w="76200">
            <a:solidFill>
              <a:srgbClr val="FF0066"/>
            </a:solidFill>
            <a:headEnd type="none" w="med" len="med"/>
            <a:tailEnd type="triangle" w="med" len="med"/>
          </a:ln>
        </p:spPr>
        <p:style>
          <a:lnRef idx="1">
            <a:schemeClr val="dk1"/>
          </a:lnRef>
          <a:fillRef idx="0">
            <a:schemeClr val="dk1"/>
          </a:fillRef>
          <a:effectRef idx="0">
            <a:schemeClr val="dk1"/>
          </a:effectRef>
          <a:fontRef idx="minor">
            <a:schemeClr val="tx1"/>
          </a:fontRef>
        </p:style>
      </p:cxnSp>
      <p:cxnSp>
        <p:nvCxnSpPr>
          <p:cNvPr id="24" name="直線單箭頭接點 23"/>
          <p:cNvCxnSpPr/>
          <p:nvPr/>
        </p:nvCxnSpPr>
        <p:spPr>
          <a:xfrm>
            <a:off x="5706616" y="4471888"/>
            <a:ext cx="668338" cy="0"/>
          </a:xfrm>
          <a:prstGeom prst="straightConnector1">
            <a:avLst/>
          </a:prstGeom>
          <a:ln w="76200">
            <a:solidFill>
              <a:srgbClr val="FF0066"/>
            </a:solidFill>
            <a:headEnd type="none" w="med" len="med"/>
            <a:tailEnd type="triangle" w="med" len="med"/>
          </a:ln>
        </p:spPr>
        <p:style>
          <a:lnRef idx="1">
            <a:schemeClr val="dk1"/>
          </a:lnRef>
          <a:fillRef idx="0">
            <a:schemeClr val="dk1"/>
          </a:fillRef>
          <a:effectRef idx="0">
            <a:schemeClr val="dk1"/>
          </a:effectRef>
          <a:fontRef idx="minor">
            <a:schemeClr val="tx1"/>
          </a:fontRef>
        </p:style>
      </p:cxnSp>
      <p:sp>
        <p:nvSpPr>
          <p:cNvPr id="25614" name="文字方塊 4"/>
          <p:cNvSpPr txBox="1">
            <a:spLocks noChangeArrowheads="1"/>
          </p:cNvSpPr>
          <p:nvPr/>
        </p:nvSpPr>
        <p:spPr bwMode="auto">
          <a:xfrm>
            <a:off x="107504" y="2547838"/>
            <a:ext cx="9620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移液管</a:t>
            </a:r>
          </a:p>
          <a:p>
            <a:r>
              <a:rPr lang="zh-HK" altLang="en-US" sz="2000"/>
              <a:t>膠泵</a:t>
            </a:r>
            <a:endParaRPr lang="zh-HK" altLang="en-US" sz="2000">
              <a:latin typeface="Arial" charset="0"/>
              <a:cs typeface="Arial" charset="0"/>
            </a:endParaRPr>
          </a:p>
        </p:txBody>
      </p:sp>
      <p:sp>
        <p:nvSpPr>
          <p:cNvPr id="25615" name="文字方塊 5"/>
          <p:cNvSpPr txBox="1">
            <a:spLocks noChangeArrowheads="1"/>
          </p:cNvSpPr>
          <p:nvPr/>
        </p:nvSpPr>
        <p:spPr bwMode="auto">
          <a:xfrm>
            <a:off x="1856929" y="5313263"/>
            <a:ext cx="15573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0.120 M</a:t>
            </a:r>
          </a:p>
          <a:p>
            <a:pPr eaLnBrk="1" hangingPunct="1"/>
            <a:r>
              <a:rPr lang="zh-HK" altLang="en-US" sz="2000"/>
              <a:t>碳酸鈉溶液</a:t>
            </a:r>
            <a:endParaRPr lang="en-US" altLang="zh-HK" sz="2000">
              <a:latin typeface="Arial" charset="0"/>
              <a:cs typeface="Arial" charset="0"/>
            </a:endParaRPr>
          </a:p>
        </p:txBody>
      </p:sp>
      <p:sp>
        <p:nvSpPr>
          <p:cNvPr id="25616" name="文字方塊 6"/>
          <p:cNvSpPr txBox="1">
            <a:spLocks noChangeArrowheads="1"/>
          </p:cNvSpPr>
          <p:nvPr/>
        </p:nvSpPr>
        <p:spPr bwMode="auto">
          <a:xfrm>
            <a:off x="1731516" y="3643213"/>
            <a:ext cx="12255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25.0 cm</a:t>
            </a:r>
            <a:r>
              <a:rPr lang="en-US" altLang="zh-HK" sz="2000" baseline="30000">
                <a:latin typeface="Arial" charset="0"/>
                <a:cs typeface="Arial" charset="0"/>
              </a:rPr>
              <a:t>3</a:t>
            </a:r>
          </a:p>
          <a:p>
            <a:pPr eaLnBrk="1" hangingPunct="1"/>
            <a:r>
              <a:rPr lang="zh-HK" altLang="en-US" sz="2000"/>
              <a:t>移液管</a:t>
            </a:r>
            <a:endParaRPr lang="zh-HK" altLang="en-US" sz="2000">
              <a:latin typeface="Arial" charset="0"/>
              <a:cs typeface="Arial" charset="0"/>
            </a:endParaRPr>
          </a:p>
        </p:txBody>
      </p:sp>
      <p:sp>
        <p:nvSpPr>
          <p:cNvPr id="22545" name="文字方塊 7"/>
          <p:cNvSpPr txBox="1">
            <a:spLocks noChangeArrowheads="1"/>
          </p:cNvSpPr>
          <p:nvPr/>
        </p:nvSpPr>
        <p:spPr bwMode="auto">
          <a:xfrm>
            <a:off x="2572891" y="2608163"/>
            <a:ext cx="10191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彎液面</a:t>
            </a:r>
            <a:endParaRPr lang="zh-HK" altLang="en-US" sz="2000">
              <a:latin typeface="Arial" charset="0"/>
              <a:cs typeface="Arial" charset="0"/>
            </a:endParaRPr>
          </a:p>
        </p:txBody>
      </p:sp>
      <p:sp>
        <p:nvSpPr>
          <p:cNvPr id="22546" name="文字方塊 9"/>
          <p:cNvSpPr txBox="1">
            <a:spLocks noChangeArrowheads="1"/>
          </p:cNvSpPr>
          <p:nvPr/>
        </p:nvSpPr>
        <p:spPr bwMode="auto">
          <a:xfrm>
            <a:off x="4557266" y="3617813"/>
            <a:ext cx="1262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25.0 cm</a:t>
            </a:r>
            <a:r>
              <a:rPr lang="en-US" altLang="zh-HK" sz="2000" baseline="30000">
                <a:latin typeface="Arial" charset="0"/>
                <a:cs typeface="Arial" charset="0"/>
              </a:rPr>
              <a:t>3</a:t>
            </a:r>
          </a:p>
          <a:p>
            <a:pPr eaLnBrk="1" hangingPunct="1"/>
            <a:r>
              <a:rPr lang="zh-HK" altLang="en-US" sz="2000"/>
              <a:t>移液管</a:t>
            </a:r>
            <a:endParaRPr lang="zh-HK" altLang="en-US" sz="2000">
              <a:latin typeface="Arial" charset="0"/>
              <a:cs typeface="Arial" charset="0"/>
            </a:endParaRPr>
          </a:p>
        </p:txBody>
      </p:sp>
      <p:sp>
        <p:nvSpPr>
          <p:cNvPr id="22547" name="文字方塊 10"/>
          <p:cNvSpPr txBox="1">
            <a:spLocks noChangeArrowheads="1"/>
          </p:cNvSpPr>
          <p:nvPr/>
        </p:nvSpPr>
        <p:spPr bwMode="auto">
          <a:xfrm>
            <a:off x="4669979" y="5313263"/>
            <a:ext cx="15097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0.120 M </a:t>
            </a:r>
          </a:p>
          <a:p>
            <a:pPr eaLnBrk="1" hangingPunct="1"/>
            <a:r>
              <a:rPr lang="zh-HK" altLang="en-US" sz="2000"/>
              <a:t>碳酸鈉溶液</a:t>
            </a:r>
            <a:endParaRPr lang="en-US" altLang="zh-HK" sz="2000">
              <a:latin typeface="Arial" charset="0"/>
              <a:cs typeface="Arial" charset="0"/>
            </a:endParaRPr>
          </a:p>
        </p:txBody>
      </p:sp>
      <p:sp>
        <p:nvSpPr>
          <p:cNvPr id="22549" name="文字方塊 5"/>
          <p:cNvSpPr txBox="1">
            <a:spLocks noChangeArrowheads="1"/>
          </p:cNvSpPr>
          <p:nvPr/>
        </p:nvSpPr>
        <p:spPr bwMode="auto">
          <a:xfrm>
            <a:off x="7563991" y="5160863"/>
            <a:ext cx="13636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250.0 cm</a:t>
            </a:r>
            <a:r>
              <a:rPr lang="en-US" altLang="zh-HK" sz="2000" baseline="30000">
                <a:latin typeface="Arial" charset="0"/>
                <a:cs typeface="Arial" charset="0"/>
              </a:rPr>
              <a:t>3</a:t>
            </a:r>
            <a:r>
              <a:rPr lang="en-US" altLang="zh-HK" sz="2000">
                <a:latin typeface="Arial" charset="0"/>
                <a:cs typeface="Arial" charset="0"/>
              </a:rPr>
              <a:t> </a:t>
            </a:r>
          </a:p>
          <a:p>
            <a:pPr eaLnBrk="1" hangingPunct="1"/>
            <a:r>
              <a:rPr lang="zh-HK" altLang="en-US" sz="2000"/>
              <a:t>容量瓶</a:t>
            </a:r>
            <a:endParaRPr lang="en-US" altLang="zh-HK" sz="2000">
              <a:latin typeface="Arial" charset="0"/>
              <a:cs typeface="Arial" charset="0"/>
            </a:endParaRPr>
          </a:p>
        </p:txBody>
      </p:sp>
      <p:sp>
        <p:nvSpPr>
          <p:cNvPr id="22550" name="文字方塊 4"/>
          <p:cNvSpPr txBox="1">
            <a:spLocks noChangeArrowheads="1"/>
          </p:cNvSpPr>
          <p:nvPr/>
        </p:nvSpPr>
        <p:spPr bwMode="auto">
          <a:xfrm>
            <a:off x="5806629" y="3389213"/>
            <a:ext cx="1455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0.120 M </a:t>
            </a:r>
          </a:p>
          <a:p>
            <a:pPr eaLnBrk="1" hangingPunct="1"/>
            <a:r>
              <a:rPr lang="zh-HK" altLang="en-US" sz="2000"/>
              <a:t>碳酸鈉溶液</a:t>
            </a:r>
            <a:endParaRPr lang="en-US" altLang="zh-HK" sz="2000">
              <a:latin typeface="Arial" charset="0"/>
              <a:cs typeface="Arial" charset="0"/>
            </a:endParaRPr>
          </a:p>
        </p:txBody>
      </p:sp>
    </p:spTree>
    <p:extLst>
      <p:ext uri="{BB962C8B-B14F-4D97-AF65-F5344CB8AC3E}">
        <p14:creationId xmlns:p14="http://schemas.microsoft.com/office/powerpoint/2010/main" val="2148361121"/>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38"/>
          <p:cNvSpPr>
            <a:spLocks noChangeArrowheads="1"/>
          </p:cNvSpPr>
          <p:nvPr/>
        </p:nvSpPr>
        <p:spPr bwMode="auto">
          <a:xfrm>
            <a:off x="182563" y="406524"/>
            <a:ext cx="88392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3"/>
            </a:pPr>
            <a:r>
              <a:rPr lang="zh-TW" altLang="en-US" sz="2800">
                <a:latin typeface="Arial" charset="0"/>
                <a:cs typeface="Arial" charset="0"/>
              </a:rPr>
              <a:t>加入蒸餾水，直至到達容量瓶的刻度標記下約 </a:t>
            </a:r>
            <a:r>
              <a:rPr lang="en-US" altLang="zh-TW" sz="2800">
                <a:latin typeface="Arial" charset="0"/>
                <a:cs typeface="Arial" charset="0"/>
              </a:rPr>
              <a:t>2 cm </a:t>
            </a:r>
            <a:r>
              <a:rPr lang="zh-TW" altLang="en-US" sz="2800">
                <a:latin typeface="Arial" charset="0"/>
                <a:cs typeface="Arial" charset="0"/>
              </a:rPr>
              <a:t>的位置。</a:t>
            </a:r>
            <a:endParaRPr lang="en-US" altLang="zh-HK" sz="2800">
              <a:latin typeface="Arial" charset="0"/>
              <a:cs typeface="Arial" charset="0"/>
            </a:endParaRPr>
          </a:p>
        </p:txBody>
      </p:sp>
      <p:sp>
        <p:nvSpPr>
          <p:cNvPr id="4" name="Rectangle 38"/>
          <p:cNvSpPr>
            <a:spLocks noChangeArrowheads="1"/>
          </p:cNvSpPr>
          <p:nvPr/>
        </p:nvSpPr>
        <p:spPr bwMode="auto">
          <a:xfrm>
            <a:off x="182563" y="1735162"/>
            <a:ext cx="86582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4"/>
            </a:pPr>
            <a:r>
              <a:rPr lang="zh-TW" altLang="en-US" sz="2800">
                <a:latin typeface="Arial" charset="0"/>
                <a:cs typeface="Arial" charset="0"/>
              </a:rPr>
              <a:t>用滴管加入蒸餾水，直至彎液面到達容量瓶的刻度為止。</a:t>
            </a:r>
            <a:endParaRPr lang="en-US" altLang="zh-HK" sz="2800">
              <a:latin typeface="Arial" charset="0"/>
              <a:cs typeface="Arial" charset="0"/>
            </a:endParaRPr>
          </a:p>
        </p:txBody>
      </p:sp>
      <p:pic>
        <p:nvPicPr>
          <p:cNvPr id="23556" name="Picture 1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68876" y="2852886"/>
            <a:ext cx="121285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29"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852886"/>
            <a:ext cx="1881187"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 name="直線單箭頭接點 13"/>
          <p:cNvCxnSpPr/>
          <p:nvPr/>
        </p:nvCxnSpPr>
        <p:spPr>
          <a:xfrm>
            <a:off x="4143226" y="4295923"/>
            <a:ext cx="782638" cy="0"/>
          </a:xfrm>
          <a:prstGeom prst="straightConnector1">
            <a:avLst/>
          </a:prstGeom>
          <a:ln w="76200">
            <a:solidFill>
              <a:srgbClr val="FF0066"/>
            </a:solidFill>
            <a:headEnd type="none" w="med" len="med"/>
            <a:tailEnd type="triangle" w="med" len="med"/>
          </a:ln>
        </p:spPr>
        <p:style>
          <a:lnRef idx="1">
            <a:schemeClr val="dk1"/>
          </a:lnRef>
          <a:fillRef idx="0">
            <a:schemeClr val="dk1"/>
          </a:fillRef>
          <a:effectRef idx="0">
            <a:schemeClr val="dk1"/>
          </a:effectRef>
          <a:fontRef idx="minor">
            <a:schemeClr val="tx1"/>
          </a:fontRef>
        </p:style>
      </p:cxnSp>
      <p:sp>
        <p:nvSpPr>
          <p:cNvPr id="23561" name="文字方塊 3"/>
          <p:cNvSpPr txBox="1">
            <a:spLocks noChangeArrowheads="1"/>
          </p:cNvSpPr>
          <p:nvPr/>
        </p:nvSpPr>
        <p:spPr bwMode="auto">
          <a:xfrm>
            <a:off x="7188051" y="3213248"/>
            <a:ext cx="8159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滴管</a:t>
            </a:r>
            <a:endParaRPr lang="zh-HK" altLang="en-US" sz="2000">
              <a:latin typeface="Arial" charset="0"/>
              <a:cs typeface="Arial" charset="0"/>
            </a:endParaRPr>
          </a:p>
        </p:txBody>
      </p:sp>
      <p:sp>
        <p:nvSpPr>
          <p:cNvPr id="23562" name="文字方塊 4"/>
          <p:cNvSpPr txBox="1">
            <a:spLocks noChangeArrowheads="1"/>
          </p:cNvSpPr>
          <p:nvPr/>
        </p:nvSpPr>
        <p:spPr bwMode="auto">
          <a:xfrm>
            <a:off x="7188051" y="3775223"/>
            <a:ext cx="1030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蒸餾水</a:t>
            </a:r>
            <a:endParaRPr lang="zh-HK" altLang="en-US" sz="2000">
              <a:latin typeface="Arial" charset="0"/>
              <a:cs typeface="Arial" charset="0"/>
            </a:endParaRPr>
          </a:p>
        </p:txBody>
      </p:sp>
      <p:sp>
        <p:nvSpPr>
          <p:cNvPr id="23563" name="文字方塊 6"/>
          <p:cNvSpPr txBox="1">
            <a:spLocks noChangeArrowheads="1"/>
          </p:cNvSpPr>
          <p:nvPr/>
        </p:nvSpPr>
        <p:spPr bwMode="auto">
          <a:xfrm>
            <a:off x="4914751" y="4475311"/>
            <a:ext cx="1387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250.0 cm</a:t>
            </a:r>
            <a:r>
              <a:rPr lang="en-US" altLang="zh-HK" sz="2000" baseline="30000">
                <a:latin typeface="Arial" charset="0"/>
                <a:cs typeface="Arial" charset="0"/>
              </a:rPr>
              <a:t>3</a:t>
            </a:r>
          </a:p>
          <a:p>
            <a:pPr eaLnBrk="1" hangingPunct="1"/>
            <a:r>
              <a:rPr lang="zh-HK" altLang="en-US" sz="2000"/>
              <a:t>刻度</a:t>
            </a:r>
            <a:endParaRPr lang="zh-HK" altLang="en-US" sz="2000">
              <a:latin typeface="Arial" charset="0"/>
              <a:cs typeface="Arial" charset="0"/>
            </a:endParaRPr>
          </a:p>
        </p:txBody>
      </p:sp>
      <p:sp>
        <p:nvSpPr>
          <p:cNvPr id="26636" name="文字方塊 4"/>
          <p:cNvSpPr txBox="1">
            <a:spLocks noChangeArrowheads="1"/>
          </p:cNvSpPr>
          <p:nvPr/>
        </p:nvSpPr>
        <p:spPr bwMode="auto">
          <a:xfrm>
            <a:off x="3322489" y="3613298"/>
            <a:ext cx="10302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蒸餾水</a:t>
            </a:r>
            <a:endParaRPr lang="zh-HK" altLang="en-US" sz="2000">
              <a:latin typeface="Arial" charset="0"/>
              <a:cs typeface="Arial" charset="0"/>
            </a:endParaRPr>
          </a:p>
        </p:txBody>
      </p:sp>
      <p:sp>
        <p:nvSpPr>
          <p:cNvPr id="26637" name="文字方塊 4"/>
          <p:cNvSpPr txBox="1">
            <a:spLocks noChangeArrowheads="1"/>
          </p:cNvSpPr>
          <p:nvPr/>
        </p:nvSpPr>
        <p:spPr bwMode="auto">
          <a:xfrm>
            <a:off x="3405039" y="3092598"/>
            <a:ext cx="10302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燒杯</a:t>
            </a:r>
            <a:endParaRPr lang="zh-HK" altLang="en-US" sz="2000">
              <a:latin typeface="Arial" charset="0"/>
              <a:cs typeface="Arial" charset="0"/>
            </a:endParaRPr>
          </a:p>
        </p:txBody>
      </p:sp>
    </p:spTree>
    <p:extLst>
      <p:ext uri="{BB962C8B-B14F-4D97-AF65-F5344CB8AC3E}">
        <p14:creationId xmlns:p14="http://schemas.microsoft.com/office/powerpoint/2010/main" val="1712394199"/>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76637" y="2132856"/>
            <a:ext cx="2852737" cy="3779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1" name="Rectangle 38"/>
          <p:cNvSpPr>
            <a:spLocks noChangeArrowheads="1"/>
          </p:cNvSpPr>
          <p:nvPr/>
        </p:nvSpPr>
        <p:spPr bwMode="auto">
          <a:xfrm>
            <a:off x="303213" y="924148"/>
            <a:ext cx="84185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5"/>
            </a:pPr>
            <a:r>
              <a:rPr lang="zh-TW" altLang="en-US" sz="2800">
                <a:latin typeface="Arial" charset="0"/>
                <a:cs typeface="Arial" charset="0"/>
              </a:rPr>
              <a:t>把容量瓶蓋上瓶塞，然後上下倒置數次，以確保瓶內的溶液</a:t>
            </a:r>
            <a:r>
              <a:rPr lang="zh-HK" altLang="en-US" sz="2800">
                <a:latin typeface="Arial" charset="0"/>
                <a:cs typeface="Arial" charset="0"/>
              </a:rPr>
              <a:t>充分拌勻。</a:t>
            </a:r>
            <a:endParaRPr lang="en-US" altLang="zh-HK" sz="2800">
              <a:latin typeface="Arial" charset="0"/>
              <a:cs typeface="Arial" charset="0"/>
            </a:endParaRPr>
          </a:p>
        </p:txBody>
      </p:sp>
      <p:sp>
        <p:nvSpPr>
          <p:cNvPr id="27652" name="文字方塊 8"/>
          <p:cNvSpPr txBox="1">
            <a:spLocks noChangeArrowheads="1"/>
          </p:cNvSpPr>
          <p:nvPr/>
        </p:nvSpPr>
        <p:spPr bwMode="auto">
          <a:xfrm>
            <a:off x="1979712" y="3987056"/>
            <a:ext cx="10144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彎液面</a:t>
            </a:r>
            <a:endParaRPr lang="zh-HK" altLang="en-US" sz="2000">
              <a:latin typeface="Arial" charset="0"/>
              <a:cs typeface="Arial" charset="0"/>
            </a:endParaRPr>
          </a:p>
        </p:txBody>
      </p:sp>
      <p:sp>
        <p:nvSpPr>
          <p:cNvPr id="27653" name="文字方塊 9"/>
          <p:cNvSpPr txBox="1">
            <a:spLocks noChangeArrowheads="1"/>
          </p:cNvSpPr>
          <p:nvPr/>
        </p:nvSpPr>
        <p:spPr bwMode="auto">
          <a:xfrm>
            <a:off x="3181449" y="3264743"/>
            <a:ext cx="7826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瓶塞</a:t>
            </a:r>
            <a:endParaRPr lang="zh-HK" altLang="en-US" sz="2000">
              <a:latin typeface="Arial" charset="0"/>
              <a:cs typeface="Arial" charset="0"/>
            </a:endParaRPr>
          </a:p>
        </p:txBody>
      </p:sp>
      <p:sp>
        <p:nvSpPr>
          <p:cNvPr id="27654" name="文字方塊 10"/>
          <p:cNvSpPr txBox="1">
            <a:spLocks noChangeArrowheads="1"/>
          </p:cNvSpPr>
          <p:nvPr/>
        </p:nvSpPr>
        <p:spPr bwMode="auto">
          <a:xfrm>
            <a:off x="5527774" y="2723406"/>
            <a:ext cx="13223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倒置數次</a:t>
            </a:r>
            <a:endParaRPr lang="zh-HK" altLang="en-US" sz="2000">
              <a:latin typeface="Arial" charset="0"/>
              <a:cs typeface="Arial" charset="0"/>
            </a:endParaRPr>
          </a:p>
        </p:txBody>
      </p:sp>
      <p:sp>
        <p:nvSpPr>
          <p:cNvPr id="27655" name="文字方塊 11"/>
          <p:cNvSpPr txBox="1">
            <a:spLocks noChangeArrowheads="1"/>
          </p:cNvSpPr>
          <p:nvPr/>
        </p:nvSpPr>
        <p:spPr bwMode="auto">
          <a:xfrm>
            <a:off x="5103912" y="5258643"/>
            <a:ext cx="16256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0.0120 M </a:t>
            </a:r>
          </a:p>
          <a:p>
            <a:pPr eaLnBrk="1" hangingPunct="1"/>
            <a:r>
              <a:rPr lang="zh-HK" altLang="en-US" sz="2000"/>
              <a:t>碳酸鈉溶液</a:t>
            </a:r>
            <a:endParaRPr lang="en-US" altLang="zh-HK" sz="2000">
              <a:latin typeface="Arial" charset="0"/>
              <a:cs typeface="Arial" charset="0"/>
            </a:endParaRPr>
          </a:p>
        </p:txBody>
      </p:sp>
    </p:spTree>
    <p:extLst>
      <p:ext uri="{BB962C8B-B14F-4D97-AF65-F5344CB8AC3E}">
        <p14:creationId xmlns:p14="http://schemas.microsoft.com/office/powerpoint/2010/main" val="2478478676"/>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5"/>
          <p:cNvSpPr>
            <a:spLocks noChangeArrowheads="1"/>
          </p:cNvSpPr>
          <p:nvPr/>
        </p:nvSpPr>
        <p:spPr bwMode="auto">
          <a:xfrm>
            <a:off x="245765" y="185738"/>
            <a:ext cx="2886075" cy="584200"/>
          </a:xfrm>
          <a:prstGeom prst="rect">
            <a:avLst/>
          </a:prstGeom>
          <a:solidFill>
            <a:schemeClr val="bg1">
              <a:alpha val="0"/>
            </a:schemeClr>
          </a:solidFill>
          <a:ln>
            <a:noFill/>
          </a:ln>
          <a:effectLst/>
          <a:extLst/>
        </p:spPr>
        <p:txBody>
          <a:bodyPr>
            <a:spAutoFit/>
          </a:bodyPr>
          <a:lstStyle/>
          <a:p>
            <a:pPr marL="900113" indent="-900113" eaLnBrk="1" fontAlgn="auto" hangingPunct="1">
              <a:spcBef>
                <a:spcPts val="0"/>
              </a:spcBef>
              <a:spcAft>
                <a:spcPts val="0"/>
              </a:spcAft>
              <a:defRPr/>
            </a:pPr>
            <a:r>
              <a:rPr kumimoji="0" lang="zh-HK" altLang="en-US" sz="3200" b="1" dirty="0" smtClean="0">
                <a:solidFill>
                  <a:srgbClr val="0033CC"/>
                </a:solidFill>
                <a:latin typeface="Arial" panose="020B0604020202020204" pitchFamily="34" charset="0"/>
                <a:ea typeface="+mn-ea"/>
                <a:cs typeface="Arial" panose="020B0604020202020204" pitchFamily="34" charset="0"/>
              </a:rPr>
              <a:t>酸</a:t>
            </a:r>
            <a:r>
              <a:rPr kumimoji="0" lang="zh-HK" altLang="en-US" sz="3200" b="1" dirty="0">
                <a:solidFill>
                  <a:srgbClr val="0033CC"/>
                </a:solidFill>
                <a:latin typeface="Arial" panose="020B0604020202020204" pitchFamily="34" charset="0"/>
                <a:ea typeface="+mn-ea"/>
                <a:cs typeface="Arial" panose="020B0604020202020204" pitchFamily="34" charset="0"/>
              </a:rPr>
              <a:t>鹼滴定</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8" name="Rectangle 38"/>
          <p:cNvSpPr>
            <a:spLocks noChangeArrowheads="1"/>
          </p:cNvSpPr>
          <p:nvPr/>
        </p:nvSpPr>
        <p:spPr bwMode="auto">
          <a:xfrm>
            <a:off x="303213" y="1916484"/>
            <a:ext cx="84820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b="1">
                <a:solidFill>
                  <a:srgbClr val="3399FF"/>
                </a:solidFill>
              </a:rPr>
              <a:t>容量分析</a:t>
            </a:r>
            <a:endParaRPr lang="en-US" altLang="zh-TW" sz="2800">
              <a:latin typeface="Arial" charset="0"/>
              <a:cs typeface="Arial" charset="0"/>
            </a:endParaRPr>
          </a:p>
        </p:txBody>
      </p:sp>
      <p:sp>
        <p:nvSpPr>
          <p:cNvPr id="25604" name="Rectangle 6"/>
          <p:cNvSpPr>
            <a:spLocks noChangeArrowheads="1"/>
          </p:cNvSpPr>
          <p:nvPr/>
        </p:nvSpPr>
        <p:spPr bwMode="auto">
          <a:xfrm>
            <a:off x="192088" y="954782"/>
            <a:ext cx="31178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200" b="1">
                <a:solidFill>
                  <a:srgbClr val="CC0000"/>
                </a:solidFill>
                <a:cs typeface="Arial" charset="0"/>
              </a:rPr>
              <a:t>容量分析和滴定</a:t>
            </a:r>
            <a:endParaRPr kumimoji="0" lang="en-US" altLang="zh-TW" sz="3200" b="1">
              <a:solidFill>
                <a:srgbClr val="CC0000"/>
              </a:solidFill>
              <a:cs typeface="Arial" charset="0"/>
            </a:endParaRPr>
          </a:p>
        </p:txBody>
      </p:sp>
      <p:sp>
        <p:nvSpPr>
          <p:cNvPr id="15" name="Rectangle 38"/>
          <p:cNvSpPr>
            <a:spLocks noChangeArrowheads="1"/>
          </p:cNvSpPr>
          <p:nvPr/>
        </p:nvSpPr>
        <p:spPr bwMode="auto">
          <a:xfrm>
            <a:off x="908050" y="3497634"/>
            <a:ext cx="73914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經常需要使用 </a:t>
            </a:r>
            <a:r>
              <a:rPr lang="zh-TW" altLang="en-US" sz="3200" b="1">
                <a:solidFill>
                  <a:srgbClr val="3399FF"/>
                </a:solidFill>
              </a:rPr>
              <a:t>滴定</a:t>
            </a:r>
            <a:r>
              <a:rPr lang="zh-TW" altLang="en-US" sz="2800"/>
              <a:t>，故又稱 </a:t>
            </a:r>
            <a:r>
              <a:rPr lang="zh-TW" altLang="en-US" sz="3200" b="1" u="sng">
                <a:solidFill>
                  <a:srgbClr val="FF0000"/>
                </a:solidFill>
              </a:rPr>
              <a:t>滴定分析</a:t>
            </a:r>
            <a:r>
              <a:rPr lang="zh-TW" altLang="en-US" sz="2800"/>
              <a:t>。</a:t>
            </a:r>
            <a:endParaRPr lang="en-US" altLang="zh-TW" sz="2800">
              <a:latin typeface="Arial" charset="0"/>
              <a:cs typeface="Arial" charset="0"/>
            </a:endParaRPr>
          </a:p>
        </p:txBody>
      </p:sp>
      <p:sp>
        <p:nvSpPr>
          <p:cNvPr id="25606" name="矩形 1"/>
          <p:cNvSpPr>
            <a:spLocks noChangeArrowheads="1"/>
          </p:cNvSpPr>
          <p:nvPr/>
        </p:nvSpPr>
        <p:spPr bwMode="auto">
          <a:xfrm>
            <a:off x="908050" y="2434009"/>
            <a:ext cx="8235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solidFill>
                  <a:srgbClr val="000000"/>
                </a:solidFill>
              </a:rPr>
              <a:t>是測定樣本中某物質的</a:t>
            </a:r>
            <a:r>
              <a:rPr lang="zh-TW" altLang="en-US" sz="2800" b="1">
                <a:solidFill>
                  <a:srgbClr val="000000"/>
                </a:solidFill>
                <a:latin typeface="Arial" charset="0"/>
                <a:cs typeface="Arial" charset="0"/>
              </a:rPr>
              <a:t>分量 </a:t>
            </a:r>
            <a:r>
              <a:rPr lang="en-US" altLang="zh-TW" sz="2800" b="1">
                <a:solidFill>
                  <a:srgbClr val="000000"/>
                </a:solidFill>
                <a:latin typeface="Arial" charset="0"/>
                <a:cs typeface="Arial" charset="0"/>
              </a:rPr>
              <a:t>(</a:t>
            </a:r>
            <a:r>
              <a:rPr lang="zh-TW" altLang="en-US" sz="2800" b="1">
                <a:solidFill>
                  <a:srgbClr val="000000"/>
                </a:solidFill>
                <a:latin typeface="Arial" charset="0"/>
                <a:cs typeface="Arial" charset="0"/>
              </a:rPr>
              <a:t>或濃度</a:t>
            </a:r>
            <a:r>
              <a:rPr lang="en-US" altLang="zh-TW" sz="2800" b="1">
                <a:solidFill>
                  <a:srgbClr val="000000"/>
                </a:solidFill>
                <a:latin typeface="Arial" charset="0"/>
                <a:cs typeface="Arial" charset="0"/>
              </a:rPr>
              <a:t>) </a:t>
            </a:r>
            <a:r>
              <a:rPr lang="zh-TW" altLang="en-US" sz="2800">
                <a:solidFill>
                  <a:srgbClr val="000000"/>
                </a:solidFill>
              </a:rPr>
              <a:t>的方法。</a:t>
            </a:r>
            <a:endParaRPr lang="zh-HK" altLang="en-US"/>
          </a:p>
        </p:txBody>
      </p:sp>
      <p:sp>
        <p:nvSpPr>
          <p:cNvPr id="25607" name="矩形 6"/>
          <p:cNvSpPr>
            <a:spLocks noChangeArrowheads="1"/>
          </p:cNvSpPr>
          <p:nvPr/>
        </p:nvSpPr>
        <p:spPr bwMode="auto">
          <a:xfrm>
            <a:off x="908050" y="2956297"/>
            <a:ext cx="7721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t>需要量度涉及溶液的體積</a:t>
            </a:r>
            <a:r>
              <a:rPr lang="zh-TW" altLang="en-US" sz="2800">
                <a:solidFill>
                  <a:srgbClr val="000000"/>
                </a:solidFill>
              </a:rPr>
              <a:t>。</a:t>
            </a:r>
            <a:endParaRPr lang="zh-HK" altLang="en-US"/>
          </a:p>
        </p:txBody>
      </p:sp>
      <p:sp>
        <p:nvSpPr>
          <p:cNvPr id="10" name="Rectangle 38"/>
          <p:cNvSpPr>
            <a:spLocks noChangeArrowheads="1"/>
          </p:cNvSpPr>
          <p:nvPr/>
        </p:nvSpPr>
        <p:spPr bwMode="auto">
          <a:xfrm>
            <a:off x="303213" y="4731791"/>
            <a:ext cx="8477250" cy="143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latin typeface="Arial" charset="0"/>
                <a:cs typeface="Arial" charset="0"/>
              </a:rPr>
              <a:t>進行滴定</a:t>
            </a:r>
            <a:r>
              <a:rPr lang="zh-TW" altLang="en-US" sz="2800">
                <a:latin typeface="Arial" charset="0"/>
                <a:cs typeface="Arial" charset="0"/>
              </a:rPr>
              <a:t>時，把已知濃度的溶液 </a:t>
            </a:r>
            <a:r>
              <a:rPr lang="en-US" altLang="zh-TW" sz="2800">
                <a:latin typeface="Arial" charset="0"/>
                <a:cs typeface="Arial" charset="0"/>
              </a:rPr>
              <a:t>(</a:t>
            </a:r>
            <a:r>
              <a:rPr lang="zh-TW" altLang="en-US" sz="2800">
                <a:latin typeface="Arial" charset="0"/>
                <a:cs typeface="Arial" charset="0"/>
              </a:rPr>
              <a:t>即 </a:t>
            </a:r>
            <a:r>
              <a:rPr lang="zh-TW" altLang="en-US" sz="3200" b="1">
                <a:solidFill>
                  <a:srgbClr val="00B9EF"/>
                </a:solidFill>
                <a:latin typeface="Arial" charset="0"/>
                <a:cs typeface="Arial" charset="0"/>
              </a:rPr>
              <a:t>標準溶液</a:t>
            </a:r>
            <a:r>
              <a:rPr lang="en-US" altLang="zh-TW" sz="2800">
                <a:latin typeface="Arial" charset="0"/>
                <a:cs typeface="Arial" charset="0"/>
              </a:rPr>
              <a:t>) </a:t>
            </a:r>
            <a:r>
              <a:rPr lang="zh-TW" altLang="en-US" sz="2800">
                <a:latin typeface="Arial" charset="0"/>
                <a:cs typeface="Arial" charset="0"/>
              </a:rPr>
              <a:t>慢慢加入另一已知體積的溶液中，直至兩種溶液剛好完全反應。</a:t>
            </a:r>
            <a:endParaRPr lang="en-US" altLang="zh-TW" sz="2800">
              <a:latin typeface="Arial" charset="0"/>
              <a:cs typeface="Arial" charset="0"/>
            </a:endParaRPr>
          </a:p>
        </p:txBody>
      </p:sp>
    </p:spTree>
    <p:extLst>
      <p:ext uri="{BB962C8B-B14F-4D97-AF65-F5344CB8AC3E}">
        <p14:creationId xmlns:p14="http://schemas.microsoft.com/office/powerpoint/2010/main" val="248540841"/>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6"/>
          <p:cNvSpPr>
            <a:spLocks noChangeArrowheads="1"/>
          </p:cNvSpPr>
          <p:nvPr/>
        </p:nvSpPr>
        <p:spPr bwMode="auto">
          <a:xfrm>
            <a:off x="191393" y="764704"/>
            <a:ext cx="409257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a:solidFill>
                  <a:srgbClr val="CC0000"/>
                </a:solidFill>
                <a:cs typeface="Arial" charset="0"/>
              </a:rPr>
              <a:t>酸鹼滴定的實驗過程</a:t>
            </a:r>
            <a:endParaRPr kumimoji="0" lang="en-US" altLang="zh-TW" sz="3200" b="1" dirty="0">
              <a:solidFill>
                <a:srgbClr val="CC0000"/>
              </a:solidFill>
              <a:cs typeface="Arial" charset="0"/>
            </a:endParaRPr>
          </a:p>
        </p:txBody>
      </p:sp>
      <p:sp>
        <p:nvSpPr>
          <p:cNvPr id="30727" name="矩形 1"/>
          <p:cNvSpPr>
            <a:spLocks noChangeArrowheads="1"/>
          </p:cNvSpPr>
          <p:nvPr/>
        </p:nvSpPr>
        <p:spPr bwMode="auto">
          <a:xfrm>
            <a:off x="242888" y="1838896"/>
            <a:ext cx="818356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把酸 </a:t>
            </a:r>
            <a:r>
              <a:rPr lang="en-US" altLang="zh-TW" sz="2800"/>
              <a:t>(</a:t>
            </a:r>
            <a:r>
              <a:rPr lang="zh-TW" altLang="en-US" sz="2800"/>
              <a:t>或鹼</a:t>
            </a:r>
            <a:r>
              <a:rPr lang="en-US" altLang="zh-TW" sz="2800"/>
              <a:t>) </a:t>
            </a:r>
            <a:r>
              <a:rPr lang="zh-TW" altLang="en-US" sz="2800"/>
              <a:t>的標準溶液慢慢加入已知體積的鹼 </a:t>
            </a:r>
            <a:r>
              <a:rPr lang="en-US" altLang="zh-TW" sz="2800"/>
              <a:t>(</a:t>
            </a:r>
            <a:r>
              <a:rPr lang="zh-TW" altLang="en-US" sz="2800"/>
              <a:t>或酸</a:t>
            </a:r>
            <a:r>
              <a:rPr lang="en-US" altLang="zh-TW" sz="2800"/>
              <a:t>) </a:t>
            </a:r>
            <a:r>
              <a:rPr lang="zh-TW" altLang="en-US" sz="2800"/>
              <a:t>溶液中，直至酸和鹼 </a:t>
            </a:r>
            <a:r>
              <a:rPr lang="zh-TW" altLang="en-US" sz="3200" b="1"/>
              <a:t>完全反應</a:t>
            </a:r>
            <a:r>
              <a:rPr lang="zh-TW" altLang="en-US" sz="2800"/>
              <a:t>。</a:t>
            </a:r>
            <a:endParaRPr lang="zh-HK" altLang="en-US" sz="2800"/>
          </a:p>
        </p:txBody>
      </p:sp>
      <p:sp>
        <p:nvSpPr>
          <p:cNvPr id="30728" name="矩形 2"/>
          <p:cNvSpPr>
            <a:spLocks noChangeArrowheads="1"/>
          </p:cNvSpPr>
          <p:nvPr/>
        </p:nvSpPr>
        <p:spPr bwMode="auto">
          <a:xfrm>
            <a:off x="242888" y="3281611"/>
            <a:ext cx="92598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當酸和鹼剛好完全反應時，即表示反應達至 </a:t>
            </a:r>
            <a:r>
              <a:rPr lang="zh-TW" altLang="en-US" sz="3200" b="1" dirty="0">
                <a:solidFill>
                  <a:srgbClr val="3399FF"/>
                </a:solidFill>
              </a:rPr>
              <a:t>當量點</a:t>
            </a:r>
            <a:r>
              <a:rPr lang="zh-TW" altLang="en-US" sz="2800" dirty="0"/>
              <a:t>。 </a:t>
            </a:r>
            <a:endParaRPr lang="zh-HK" altLang="en-US" sz="2800" dirty="0"/>
          </a:p>
        </p:txBody>
      </p:sp>
      <p:grpSp>
        <p:nvGrpSpPr>
          <p:cNvPr id="2" name="Group 16"/>
          <p:cNvGrpSpPr>
            <a:grpSpLocks/>
          </p:cNvGrpSpPr>
          <p:nvPr/>
        </p:nvGrpSpPr>
        <p:grpSpPr bwMode="auto">
          <a:xfrm>
            <a:off x="395536" y="4824065"/>
            <a:ext cx="8561388" cy="765175"/>
            <a:chOff x="158" y="663"/>
            <a:chExt cx="5921" cy="962"/>
          </a:xfrm>
        </p:grpSpPr>
        <p:sp>
          <p:nvSpPr>
            <p:cNvPr id="33805" name="AutoShape 17"/>
            <p:cNvSpPr>
              <a:spLocks noChangeArrowheads="1"/>
            </p:cNvSpPr>
            <p:nvPr/>
          </p:nvSpPr>
          <p:spPr bwMode="auto">
            <a:xfrm>
              <a:off x="158" y="663"/>
              <a:ext cx="5921" cy="96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33806" name="Text Box 18"/>
            <p:cNvSpPr txBox="1">
              <a:spLocks noChangeArrowheads="1"/>
            </p:cNvSpPr>
            <p:nvPr/>
          </p:nvSpPr>
          <p:spPr bwMode="auto">
            <a:xfrm>
              <a:off x="252" y="837"/>
              <a:ext cx="5827" cy="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20000"/>
                </a:spcBef>
              </a:pPr>
              <a:r>
                <a:rPr lang="zh-TW" altLang="en-US" sz="3200" b="1"/>
                <a:t>當量點</a:t>
              </a:r>
              <a:r>
                <a:rPr lang="zh-TW" altLang="en-US" sz="3200">
                  <a:solidFill>
                    <a:srgbClr val="FF0000"/>
                  </a:solidFill>
                </a:rPr>
                <a:t> </a:t>
              </a:r>
              <a:r>
                <a:rPr lang="zh-TW" altLang="en-US" sz="2800"/>
                <a:t>是酸和鹼在滴定中 </a:t>
              </a:r>
              <a:r>
                <a:rPr lang="zh-TW" altLang="en-US" sz="3200" b="1" u="sng">
                  <a:solidFill>
                    <a:srgbClr val="FF0000"/>
                  </a:solidFill>
                </a:rPr>
                <a:t>剛好完全反應</a:t>
              </a:r>
              <a:r>
                <a:rPr lang="zh-TW" altLang="en-US" sz="2800" b="1">
                  <a:solidFill>
                    <a:srgbClr val="FF0000"/>
                  </a:solidFill>
                </a:rPr>
                <a:t> </a:t>
              </a:r>
              <a:r>
                <a:rPr lang="zh-TW" altLang="en-US" sz="2800"/>
                <a:t>的狀態。</a:t>
              </a:r>
              <a:endParaRPr lang="en-US" altLang="zh-TW" sz="2800"/>
            </a:p>
          </p:txBody>
        </p:sp>
      </p:grpSp>
    </p:spTree>
    <p:extLst>
      <p:ext uri="{BB962C8B-B14F-4D97-AF65-F5344CB8AC3E}">
        <p14:creationId xmlns:p14="http://schemas.microsoft.com/office/powerpoint/2010/main" val="1711540915"/>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38"/>
          <p:cNvSpPr>
            <a:spLocks noChangeArrowheads="1"/>
          </p:cNvSpPr>
          <p:nvPr/>
        </p:nvSpPr>
        <p:spPr bwMode="auto">
          <a:xfrm>
            <a:off x="182563" y="381793"/>
            <a:ext cx="84788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latin typeface="Arial" charset="0"/>
                <a:cs typeface="Arial" charset="0"/>
              </a:rPr>
              <a:t>酸鹼滴定的當量點可利用 </a:t>
            </a:r>
            <a:r>
              <a:rPr lang="en-US" altLang="zh-TW" sz="2800" b="1">
                <a:latin typeface="Arial" charset="0"/>
                <a:cs typeface="Arial" charset="0"/>
              </a:rPr>
              <a:t>pH </a:t>
            </a:r>
            <a:r>
              <a:rPr lang="zh-TW" altLang="en-US" sz="2800" b="1">
                <a:latin typeface="Arial" charset="0"/>
                <a:cs typeface="Arial" charset="0"/>
              </a:rPr>
              <a:t>計 </a:t>
            </a:r>
            <a:r>
              <a:rPr lang="zh-TW" altLang="en-US" sz="2800">
                <a:latin typeface="Arial" charset="0"/>
                <a:cs typeface="Arial" charset="0"/>
              </a:rPr>
              <a:t>或</a:t>
            </a:r>
            <a:r>
              <a:rPr lang="zh-TW" altLang="en-US" sz="2800" b="1">
                <a:latin typeface="Arial" charset="0"/>
                <a:cs typeface="Arial" charset="0"/>
              </a:rPr>
              <a:t>與 </a:t>
            </a:r>
            <a:r>
              <a:rPr lang="en-US" altLang="zh-TW" sz="2800" b="1">
                <a:latin typeface="Arial" charset="0"/>
                <a:cs typeface="Arial" charset="0"/>
              </a:rPr>
              <a:t>pH </a:t>
            </a:r>
            <a:r>
              <a:rPr lang="zh-TW" altLang="en-US" sz="2800" b="1">
                <a:latin typeface="Arial" charset="0"/>
                <a:cs typeface="Arial" charset="0"/>
              </a:rPr>
              <a:t>傳感器連接的數據記</a:t>
            </a:r>
            <a:r>
              <a:rPr lang="zh-HK" altLang="en-US" sz="2800" b="1">
                <a:latin typeface="Arial" charset="0"/>
                <a:cs typeface="Arial" charset="0"/>
              </a:rPr>
              <a:t>錄器 </a:t>
            </a:r>
            <a:r>
              <a:rPr lang="zh-HK" altLang="en-US" sz="2800">
                <a:latin typeface="Arial" charset="0"/>
                <a:cs typeface="Arial" charset="0"/>
              </a:rPr>
              <a:t>來</a:t>
            </a:r>
            <a:r>
              <a:rPr lang="zh-TW" altLang="en-US" sz="2800">
                <a:latin typeface="Arial" charset="0"/>
                <a:cs typeface="Arial" charset="0"/>
              </a:rPr>
              <a:t>估算。</a:t>
            </a:r>
            <a:endParaRPr lang="en-US" altLang="zh-TW" sz="2800">
              <a:latin typeface="Arial" charset="0"/>
              <a:cs typeface="Arial" charset="0"/>
            </a:endParaRPr>
          </a:p>
        </p:txBody>
      </p:sp>
      <p:sp>
        <p:nvSpPr>
          <p:cNvPr id="4" name="Rectangle 38"/>
          <p:cNvSpPr>
            <a:spLocks noChangeArrowheads="1"/>
          </p:cNvSpPr>
          <p:nvPr/>
        </p:nvSpPr>
        <p:spPr bwMode="auto">
          <a:xfrm>
            <a:off x="182563" y="1722387"/>
            <a:ext cx="87137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不可利用 </a:t>
            </a:r>
            <a:r>
              <a:rPr lang="zh-TW" altLang="en-US" sz="2800" b="1"/>
              <a:t>酸鹼指示劑 </a:t>
            </a:r>
            <a:r>
              <a:rPr lang="zh-TW" altLang="en-US" sz="2800"/>
              <a:t>來測定。</a:t>
            </a:r>
            <a:endParaRPr lang="en-US" altLang="zh-TW" sz="2800">
              <a:latin typeface="Arial" charset="0"/>
              <a:cs typeface="Arial" charset="0"/>
            </a:endParaRPr>
          </a:p>
        </p:txBody>
      </p:sp>
      <p:sp>
        <p:nvSpPr>
          <p:cNvPr id="5" name="Rectangle 38"/>
          <p:cNvSpPr>
            <a:spLocks noChangeArrowheads="1"/>
          </p:cNvSpPr>
          <p:nvPr/>
        </p:nvSpPr>
        <p:spPr bwMode="auto">
          <a:xfrm>
            <a:off x="182563" y="2587128"/>
            <a:ext cx="8597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在酸鹼滴定過程中會加入合適的酸鹼指示劑。</a:t>
            </a:r>
            <a:endParaRPr lang="en-US" altLang="zh-TW" sz="2800">
              <a:latin typeface="Arial" charset="0"/>
              <a:cs typeface="Arial" charset="0"/>
            </a:endParaRPr>
          </a:p>
        </p:txBody>
      </p:sp>
      <p:sp>
        <p:nvSpPr>
          <p:cNvPr id="6" name="Rectangle 38"/>
          <p:cNvSpPr>
            <a:spLocks noChangeArrowheads="1"/>
          </p:cNvSpPr>
          <p:nvPr/>
        </p:nvSpPr>
        <p:spPr bwMode="auto">
          <a:xfrm>
            <a:off x="182563" y="3627065"/>
            <a:ext cx="8597900"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指示劑在</a:t>
            </a:r>
            <a:r>
              <a:rPr lang="zh-TW" altLang="en-US" sz="2800" b="1"/>
              <a:t>當量點或跟當量點相差不遠時</a:t>
            </a:r>
            <a:r>
              <a:rPr lang="zh-TW" altLang="en-US" sz="2800"/>
              <a:t>會出現明顯的顏色變化，這就是酸鹼滴定</a:t>
            </a:r>
            <a:r>
              <a:rPr lang="zh-HK" altLang="en-US" sz="2800"/>
              <a:t>的</a:t>
            </a:r>
            <a:r>
              <a:rPr lang="zh-HK" altLang="zh-TW" sz="2800"/>
              <a:t> </a:t>
            </a:r>
            <a:r>
              <a:rPr lang="zh-HK" altLang="en-US" sz="3200" b="1" u="sng">
                <a:solidFill>
                  <a:srgbClr val="FF0000"/>
                </a:solidFill>
              </a:rPr>
              <a:t>終點</a:t>
            </a:r>
            <a:r>
              <a:rPr lang="zh-HK" altLang="en-US" sz="2800"/>
              <a:t>。</a:t>
            </a:r>
            <a:endParaRPr lang="en-US" altLang="zh-TW" sz="2800">
              <a:latin typeface="Arial" charset="0"/>
              <a:cs typeface="Arial" charset="0"/>
            </a:endParaRPr>
          </a:p>
        </p:txBody>
      </p:sp>
      <p:grpSp>
        <p:nvGrpSpPr>
          <p:cNvPr id="2" name="Group 16"/>
          <p:cNvGrpSpPr>
            <a:grpSpLocks/>
          </p:cNvGrpSpPr>
          <p:nvPr/>
        </p:nvGrpSpPr>
        <p:grpSpPr bwMode="auto">
          <a:xfrm>
            <a:off x="715963" y="4892005"/>
            <a:ext cx="7824787" cy="1057275"/>
            <a:chOff x="158" y="663"/>
            <a:chExt cx="5621" cy="1331"/>
          </a:xfrm>
        </p:grpSpPr>
        <p:sp>
          <p:nvSpPr>
            <p:cNvPr id="34826" name="AutoShape 17"/>
            <p:cNvSpPr>
              <a:spLocks noChangeArrowheads="1"/>
            </p:cNvSpPr>
            <p:nvPr/>
          </p:nvSpPr>
          <p:spPr bwMode="auto">
            <a:xfrm>
              <a:off x="158" y="663"/>
              <a:ext cx="5621" cy="1331"/>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34827" name="Text Box 18"/>
            <p:cNvSpPr txBox="1">
              <a:spLocks noChangeArrowheads="1"/>
            </p:cNvSpPr>
            <p:nvPr/>
          </p:nvSpPr>
          <p:spPr bwMode="auto">
            <a:xfrm>
              <a:off x="207" y="731"/>
              <a:ext cx="5572" cy="1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滴定的 </a:t>
              </a:r>
              <a:r>
                <a:rPr lang="zh-TW" altLang="en-US" sz="2800" b="1"/>
                <a:t>終點</a:t>
              </a:r>
              <a:r>
                <a:rPr lang="zh-TW" altLang="en-US" sz="2800"/>
                <a:t> 是指示劑在酸鹼滴定中出現</a:t>
              </a:r>
              <a:r>
                <a:rPr lang="zh-TW" altLang="en-US" sz="2800" b="1"/>
                <a:t>明顯顏色變化</a:t>
              </a:r>
              <a:r>
                <a:rPr lang="zh-TW" altLang="en-US" sz="2800"/>
                <a:t>的狀</a:t>
              </a:r>
              <a:r>
                <a:rPr lang="zh-HK" altLang="en-US" sz="2800"/>
                <a:t>態。</a:t>
              </a:r>
              <a:endParaRPr lang="en-US" altLang="zh-TW" sz="2800"/>
            </a:p>
          </p:txBody>
        </p:sp>
      </p:grpSp>
    </p:spTree>
    <p:extLst>
      <p:ext uri="{BB962C8B-B14F-4D97-AF65-F5344CB8AC3E}">
        <p14:creationId xmlns:p14="http://schemas.microsoft.com/office/powerpoint/2010/main" val="3574969891"/>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a:spLocks noChangeArrowheads="1"/>
          </p:cNvSpPr>
          <p:nvPr/>
        </p:nvSpPr>
        <p:spPr bwMode="auto">
          <a:xfrm>
            <a:off x="179388" y="259333"/>
            <a:ext cx="8964612" cy="554038"/>
          </a:xfrm>
          <a:prstGeom prst="rect">
            <a:avLst/>
          </a:prstGeom>
          <a:noFill/>
          <a:ln>
            <a:noFill/>
          </a:ln>
          <a:effectLst/>
          <a:extLst/>
        </p:spPr>
        <p:txBody>
          <a:bodyPr>
            <a:spAutoFit/>
          </a:bodyPr>
          <a:lstStyle/>
          <a:p>
            <a:pPr eaLnBrk="1" hangingPunct="1">
              <a:defRPr/>
            </a:pPr>
            <a:r>
              <a:rPr lang="zh-TW" altLang="en-US" sz="3000" b="1" dirty="0">
                <a:solidFill>
                  <a:srgbClr val="CC0066"/>
                </a:solidFill>
                <a:latin typeface="+mj-lt"/>
                <a:ea typeface="新細明體" panose="02020500000000000000" pitchFamily="18" charset="-120"/>
              </a:rPr>
              <a:t>利用酸鹼指示劑來測定滴定的終點</a:t>
            </a:r>
            <a:endParaRPr lang="en-US" altLang="zh-TW" sz="3000" b="1" dirty="0">
              <a:solidFill>
                <a:srgbClr val="CC0066"/>
              </a:solidFill>
              <a:latin typeface="+mj-lt"/>
              <a:ea typeface="新細明體" panose="02020500000000000000" pitchFamily="18" charset="-120"/>
            </a:endParaRPr>
          </a:p>
        </p:txBody>
      </p:sp>
      <p:sp>
        <p:nvSpPr>
          <p:cNvPr id="5" name="Rectangle 38"/>
          <p:cNvSpPr>
            <a:spLocks noChangeArrowheads="1"/>
          </p:cNvSpPr>
          <p:nvPr/>
        </p:nvSpPr>
        <p:spPr bwMode="auto">
          <a:xfrm>
            <a:off x="247650" y="1036588"/>
            <a:ext cx="8653463"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a:pPr>
            <a:r>
              <a:rPr lang="zh-TW" altLang="en-US" sz="2800" dirty="0">
                <a:latin typeface="Arial" charset="0"/>
                <a:cs typeface="Arial" charset="0"/>
              </a:rPr>
              <a:t>利用移液管膠泵把鹼溶液吸入</a:t>
            </a:r>
            <a:r>
              <a:rPr lang="en-US" altLang="zh-TW" sz="2800" dirty="0">
                <a:latin typeface="Arial" charset="0"/>
                <a:cs typeface="Arial" charset="0"/>
              </a:rPr>
              <a:t>25.0 cm</a:t>
            </a:r>
            <a:r>
              <a:rPr lang="en-US" altLang="zh-TW" sz="2800" baseline="30000" dirty="0">
                <a:latin typeface="Arial" charset="0"/>
                <a:cs typeface="Arial" charset="0"/>
              </a:rPr>
              <a:t>3</a:t>
            </a:r>
            <a:r>
              <a:rPr lang="zh-TW" altLang="en-US" sz="2800" dirty="0">
                <a:latin typeface="Arial" charset="0"/>
                <a:cs typeface="Arial" charset="0"/>
              </a:rPr>
              <a:t>移液管內，直至到達刻度標記。然後，把</a:t>
            </a:r>
            <a:r>
              <a:rPr lang="en-US" altLang="zh-TW" sz="2800" dirty="0">
                <a:latin typeface="Arial" charset="0"/>
                <a:cs typeface="Arial" charset="0"/>
              </a:rPr>
              <a:t>25.0 cm</a:t>
            </a:r>
            <a:r>
              <a:rPr lang="en-US" altLang="zh-TW" sz="2800" baseline="30000" dirty="0">
                <a:latin typeface="Arial" charset="0"/>
                <a:cs typeface="Arial" charset="0"/>
              </a:rPr>
              <a:t>3</a:t>
            </a:r>
            <a:r>
              <a:rPr lang="zh-TW" altLang="en-US" sz="2800" dirty="0">
                <a:latin typeface="Arial" charset="0"/>
                <a:cs typeface="Arial" charset="0"/>
              </a:rPr>
              <a:t>鹼溶液移送到錐形瓶中。</a:t>
            </a:r>
            <a:endParaRPr lang="en-US" altLang="zh-HK" sz="2800" dirty="0">
              <a:latin typeface="Arial" charset="0"/>
              <a:cs typeface="Arial" charset="0"/>
            </a:endParaRPr>
          </a:p>
        </p:txBody>
      </p:sp>
      <p:pic>
        <p:nvPicPr>
          <p:cNvPr id="32772"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76850" y="2965598"/>
            <a:ext cx="2722563" cy="341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3" name="Picture 11"/>
          <p:cNvPicPr>
            <a:picLocks noChangeAspect="1" noChangeArrowheads="1"/>
          </p:cNvPicPr>
          <p:nvPr/>
        </p:nvPicPr>
        <p:blipFill>
          <a:blip r:embed="rId3">
            <a:extLst>
              <a:ext uri="{28A0092B-C50C-407E-A947-70E740481C1C}">
                <a14:useLocalDpi xmlns:a14="http://schemas.microsoft.com/office/drawing/2010/main" val="0"/>
              </a:ext>
            </a:extLst>
          </a:blip>
          <a:srcRect b="4639"/>
          <a:stretch>
            <a:fillRect/>
          </a:stretch>
        </p:blipFill>
        <p:spPr bwMode="auto">
          <a:xfrm>
            <a:off x="1958975" y="3025923"/>
            <a:ext cx="1350963" cy="341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 name="直線單箭頭接點 13"/>
          <p:cNvCxnSpPr/>
          <p:nvPr/>
        </p:nvCxnSpPr>
        <p:spPr>
          <a:xfrm>
            <a:off x="3960813" y="5080148"/>
            <a:ext cx="1081087" cy="0"/>
          </a:xfrm>
          <a:prstGeom prst="straightConnector1">
            <a:avLst/>
          </a:prstGeom>
          <a:ln w="76200">
            <a:solidFill>
              <a:srgbClr val="FF0066"/>
            </a:solidFill>
            <a:headEnd type="none" w="med" len="med"/>
            <a:tailEnd type="triangle" w="med" len="med"/>
          </a:ln>
        </p:spPr>
        <p:style>
          <a:lnRef idx="1">
            <a:schemeClr val="dk1"/>
          </a:lnRef>
          <a:fillRef idx="0">
            <a:schemeClr val="dk1"/>
          </a:fillRef>
          <a:effectRef idx="0">
            <a:schemeClr val="dk1"/>
          </a:effectRef>
          <a:fontRef idx="minor">
            <a:schemeClr val="tx1"/>
          </a:fontRef>
        </p:style>
      </p:cxnSp>
      <p:cxnSp>
        <p:nvCxnSpPr>
          <p:cNvPr id="17" name="直線接點 16"/>
          <p:cNvCxnSpPr/>
          <p:nvPr/>
        </p:nvCxnSpPr>
        <p:spPr bwMode="auto">
          <a:xfrm>
            <a:off x="2503488" y="4421336"/>
            <a:ext cx="384175"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8" name="直線接點 17"/>
          <p:cNvCxnSpPr/>
          <p:nvPr/>
        </p:nvCxnSpPr>
        <p:spPr bwMode="auto">
          <a:xfrm>
            <a:off x="1604963" y="3371998"/>
            <a:ext cx="550862"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9" name="直線接點 18"/>
          <p:cNvCxnSpPr/>
          <p:nvPr/>
        </p:nvCxnSpPr>
        <p:spPr bwMode="auto">
          <a:xfrm>
            <a:off x="3013075" y="4168923"/>
            <a:ext cx="384175"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32780" name="文字方塊 7"/>
          <p:cNvSpPr txBox="1">
            <a:spLocks noChangeArrowheads="1"/>
          </p:cNvSpPr>
          <p:nvPr/>
        </p:nvSpPr>
        <p:spPr bwMode="auto">
          <a:xfrm>
            <a:off x="1589088" y="4229248"/>
            <a:ext cx="9985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鹼溶液</a:t>
            </a:r>
            <a:endParaRPr lang="zh-HK" altLang="en-US" sz="2000">
              <a:latin typeface="Arial" charset="0"/>
              <a:cs typeface="Arial" charset="0"/>
            </a:endParaRPr>
          </a:p>
        </p:txBody>
      </p:sp>
      <p:sp>
        <p:nvSpPr>
          <p:cNvPr id="32781" name="文字方塊 8"/>
          <p:cNvSpPr txBox="1">
            <a:spLocks noChangeArrowheads="1"/>
          </p:cNvSpPr>
          <p:nvPr/>
        </p:nvSpPr>
        <p:spPr bwMode="auto">
          <a:xfrm>
            <a:off x="682625" y="3171973"/>
            <a:ext cx="10636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彎液面</a:t>
            </a:r>
            <a:endParaRPr lang="zh-HK" altLang="en-US" sz="2000">
              <a:latin typeface="Arial" charset="0"/>
              <a:cs typeface="Arial" charset="0"/>
            </a:endParaRPr>
          </a:p>
        </p:txBody>
      </p:sp>
      <p:sp>
        <p:nvSpPr>
          <p:cNvPr id="32782" name="文字方塊 13"/>
          <p:cNvSpPr txBox="1">
            <a:spLocks noChangeArrowheads="1"/>
          </p:cNvSpPr>
          <p:nvPr/>
        </p:nvSpPr>
        <p:spPr bwMode="auto">
          <a:xfrm>
            <a:off x="3309938" y="3960961"/>
            <a:ext cx="13255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25.0 cm</a:t>
            </a:r>
            <a:r>
              <a:rPr lang="en-US" altLang="zh-HK" sz="2000" baseline="30000">
                <a:latin typeface="Arial" charset="0"/>
                <a:cs typeface="Arial" charset="0"/>
              </a:rPr>
              <a:t>3</a:t>
            </a:r>
            <a:br>
              <a:rPr lang="en-US" altLang="zh-HK" sz="2000" baseline="30000">
                <a:latin typeface="Arial" charset="0"/>
                <a:cs typeface="Arial" charset="0"/>
              </a:rPr>
            </a:br>
            <a:r>
              <a:rPr lang="zh-HK" altLang="en-US" sz="2000"/>
              <a:t>移液管</a:t>
            </a:r>
            <a:endParaRPr lang="zh-HK" altLang="en-US" sz="2000">
              <a:latin typeface="Arial" charset="0"/>
              <a:cs typeface="Arial" charset="0"/>
            </a:endParaRPr>
          </a:p>
        </p:txBody>
      </p:sp>
      <p:sp>
        <p:nvSpPr>
          <p:cNvPr id="32783" name="文字方塊 3"/>
          <p:cNvSpPr txBox="1">
            <a:spLocks noChangeArrowheads="1"/>
          </p:cNvSpPr>
          <p:nvPr/>
        </p:nvSpPr>
        <p:spPr bwMode="auto">
          <a:xfrm>
            <a:off x="7337425" y="3987948"/>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鹼溶液</a:t>
            </a:r>
            <a:endParaRPr lang="zh-HK" altLang="en-US" sz="2000">
              <a:latin typeface="Arial" charset="0"/>
              <a:cs typeface="Arial" charset="0"/>
            </a:endParaRPr>
          </a:p>
        </p:txBody>
      </p:sp>
      <p:sp>
        <p:nvSpPr>
          <p:cNvPr id="32784" name="文字方塊 5"/>
          <p:cNvSpPr txBox="1">
            <a:spLocks noChangeArrowheads="1"/>
          </p:cNvSpPr>
          <p:nvPr/>
        </p:nvSpPr>
        <p:spPr bwMode="auto">
          <a:xfrm>
            <a:off x="6735763" y="5611961"/>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錐形瓶</a:t>
            </a:r>
            <a:endParaRPr lang="zh-HK" altLang="en-US" sz="2000">
              <a:latin typeface="Arial" charset="0"/>
              <a:cs typeface="Arial" charset="0"/>
            </a:endParaRPr>
          </a:p>
        </p:txBody>
      </p:sp>
      <p:sp>
        <p:nvSpPr>
          <p:cNvPr id="32785" name="文字方塊 6"/>
          <p:cNvSpPr txBox="1">
            <a:spLocks noChangeArrowheads="1"/>
          </p:cNvSpPr>
          <p:nvPr/>
        </p:nvSpPr>
        <p:spPr bwMode="auto">
          <a:xfrm>
            <a:off x="6496050" y="6053286"/>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鹼溶液</a:t>
            </a:r>
            <a:endParaRPr lang="zh-HK" altLang="en-US" sz="2000">
              <a:latin typeface="Arial" charset="0"/>
              <a:cs typeface="Arial" charset="0"/>
            </a:endParaRPr>
          </a:p>
        </p:txBody>
      </p:sp>
    </p:spTree>
    <p:extLst>
      <p:ext uri="{BB962C8B-B14F-4D97-AF65-F5344CB8AC3E}">
        <p14:creationId xmlns:p14="http://schemas.microsoft.com/office/powerpoint/2010/main" val="4048404897"/>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8"/>
          <p:cNvSpPr>
            <a:spLocks noChangeArrowheads="1"/>
          </p:cNvSpPr>
          <p:nvPr/>
        </p:nvSpPr>
        <p:spPr bwMode="auto">
          <a:xfrm>
            <a:off x="343545" y="404664"/>
            <a:ext cx="81168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2"/>
            </a:pPr>
            <a:r>
              <a:rPr lang="zh-TW" altLang="en-US" sz="2800">
                <a:latin typeface="Arial" charset="0"/>
                <a:cs typeface="Arial" charset="0"/>
              </a:rPr>
              <a:t>把酸注入滴定管，並確保滴定管的噴嘴充滿酸 </a:t>
            </a:r>
            <a:r>
              <a:rPr lang="en-US" altLang="zh-TW" sz="2800">
                <a:latin typeface="Arial" charset="0"/>
                <a:cs typeface="Arial" charset="0"/>
              </a:rPr>
              <a:t>(</a:t>
            </a:r>
            <a:r>
              <a:rPr lang="zh-TW" altLang="en-US" sz="2800">
                <a:latin typeface="Arial" charset="0"/>
                <a:cs typeface="Arial" charset="0"/>
              </a:rPr>
              <a:t>噴嘴內沒有</a:t>
            </a:r>
            <a:r>
              <a:rPr lang="zh-HK" altLang="en-US" sz="2800">
                <a:latin typeface="Arial" charset="0"/>
                <a:cs typeface="Arial" charset="0"/>
              </a:rPr>
              <a:t>氣泡</a:t>
            </a:r>
            <a:r>
              <a:rPr lang="en-US" altLang="zh-HK" sz="2800">
                <a:latin typeface="Arial" charset="0"/>
                <a:cs typeface="Arial" charset="0"/>
              </a:rPr>
              <a:t>)</a:t>
            </a:r>
            <a:r>
              <a:rPr lang="zh-HK" altLang="en-US" sz="2800">
                <a:latin typeface="Arial" charset="0"/>
                <a:cs typeface="Arial" charset="0"/>
              </a:rPr>
              <a:t>。</a:t>
            </a:r>
            <a:endParaRPr lang="en-US" altLang="zh-HK" sz="2800">
              <a:latin typeface="Arial" charset="0"/>
              <a:cs typeface="Arial" charset="0"/>
            </a:endParaRPr>
          </a:p>
        </p:txBody>
      </p:sp>
      <p:sp>
        <p:nvSpPr>
          <p:cNvPr id="8" name="Text Box 11"/>
          <p:cNvSpPr txBox="1">
            <a:spLocks noChangeArrowheads="1"/>
          </p:cNvSpPr>
          <p:nvPr/>
        </p:nvSpPr>
        <p:spPr bwMode="auto">
          <a:xfrm>
            <a:off x="767407" y="5857453"/>
            <a:ext cx="55229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滴定管內的溶液通常稱為</a:t>
            </a:r>
            <a:r>
              <a:rPr lang="zh-TW" altLang="en-US" sz="2800" b="1"/>
              <a:t>滴定</a:t>
            </a:r>
            <a:r>
              <a:rPr lang="zh-HK" altLang="en-US" sz="2800" b="1"/>
              <a:t>劑</a:t>
            </a:r>
            <a:r>
              <a:rPr lang="zh-HK" altLang="en-US" sz="2800"/>
              <a:t>。</a:t>
            </a:r>
            <a:endParaRPr lang="en-US" altLang="zh-TW" sz="2800">
              <a:solidFill>
                <a:srgbClr val="000000"/>
              </a:solidFill>
              <a:latin typeface="Arial" charset="0"/>
            </a:endParaRPr>
          </a:p>
        </p:txBody>
      </p:sp>
      <p:sp>
        <p:nvSpPr>
          <p:cNvPr id="9" name="Rectangle 87"/>
          <p:cNvSpPr>
            <a:spLocks noChangeArrowheads="1"/>
          </p:cNvSpPr>
          <p:nvPr/>
        </p:nvSpPr>
        <p:spPr bwMode="auto">
          <a:xfrm>
            <a:off x="729307" y="5825703"/>
            <a:ext cx="5561013" cy="555625"/>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a:solidFill>
                <a:srgbClr val="000000"/>
              </a:solidFill>
              <a:latin typeface="Times New Roman" pitchFamily="18" charset="0"/>
            </a:endParaRPr>
          </a:p>
        </p:txBody>
      </p:sp>
      <p:pic>
        <p:nvPicPr>
          <p:cNvPr id="3379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46735" y="1556792"/>
            <a:ext cx="2092325" cy="395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01" name="文字方塊 4"/>
          <p:cNvSpPr txBox="1">
            <a:spLocks noChangeArrowheads="1"/>
          </p:cNvSpPr>
          <p:nvPr/>
        </p:nvSpPr>
        <p:spPr bwMode="auto">
          <a:xfrm>
            <a:off x="4991398" y="4923879"/>
            <a:ext cx="1020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白瓷磚</a:t>
            </a:r>
            <a:endParaRPr lang="zh-HK" altLang="en-US" sz="2000">
              <a:latin typeface="Arial" charset="0"/>
              <a:cs typeface="Arial" charset="0"/>
            </a:endParaRPr>
          </a:p>
        </p:txBody>
      </p:sp>
      <p:sp>
        <p:nvSpPr>
          <p:cNvPr id="33802" name="文字方塊 5"/>
          <p:cNvSpPr txBox="1">
            <a:spLocks noChangeArrowheads="1"/>
          </p:cNvSpPr>
          <p:nvPr/>
        </p:nvSpPr>
        <p:spPr bwMode="auto">
          <a:xfrm>
            <a:off x="2814935" y="2660104"/>
            <a:ext cx="492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夾</a:t>
            </a:r>
            <a:endParaRPr lang="zh-HK" altLang="en-US" sz="2000">
              <a:latin typeface="Arial" charset="0"/>
              <a:cs typeface="Arial" charset="0"/>
            </a:endParaRPr>
          </a:p>
        </p:txBody>
      </p:sp>
      <p:sp>
        <p:nvSpPr>
          <p:cNvPr id="33803" name="文字方塊 6"/>
          <p:cNvSpPr txBox="1">
            <a:spLocks noChangeArrowheads="1"/>
          </p:cNvSpPr>
          <p:nvPr/>
        </p:nvSpPr>
        <p:spPr bwMode="auto">
          <a:xfrm>
            <a:off x="2619673" y="1796504"/>
            <a:ext cx="7477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支架</a:t>
            </a:r>
            <a:endParaRPr lang="zh-HK" altLang="en-US" sz="2000">
              <a:latin typeface="Arial" charset="0"/>
              <a:cs typeface="Arial" charset="0"/>
            </a:endParaRPr>
          </a:p>
        </p:txBody>
      </p:sp>
      <p:sp>
        <p:nvSpPr>
          <p:cNvPr id="33804" name="文字方塊 7"/>
          <p:cNvSpPr txBox="1">
            <a:spLocks noChangeArrowheads="1"/>
          </p:cNvSpPr>
          <p:nvPr/>
        </p:nvSpPr>
        <p:spPr bwMode="auto">
          <a:xfrm>
            <a:off x="5050135" y="2374354"/>
            <a:ext cx="5413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酸</a:t>
            </a:r>
            <a:endParaRPr lang="zh-HK" altLang="en-US" sz="2000">
              <a:latin typeface="Arial" charset="0"/>
              <a:cs typeface="Arial" charset="0"/>
            </a:endParaRPr>
          </a:p>
        </p:txBody>
      </p:sp>
      <p:sp>
        <p:nvSpPr>
          <p:cNvPr id="33805" name="文字方塊 8"/>
          <p:cNvSpPr txBox="1">
            <a:spLocks noChangeArrowheads="1"/>
          </p:cNvSpPr>
          <p:nvPr/>
        </p:nvSpPr>
        <p:spPr bwMode="auto">
          <a:xfrm>
            <a:off x="4989810" y="2999829"/>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滴定管</a:t>
            </a:r>
            <a:endParaRPr lang="zh-HK" altLang="en-US" sz="2000">
              <a:latin typeface="Arial" charset="0"/>
              <a:cs typeface="Arial" charset="0"/>
            </a:endParaRPr>
          </a:p>
        </p:txBody>
      </p:sp>
    </p:spTree>
    <p:extLst>
      <p:ext uri="{BB962C8B-B14F-4D97-AF65-F5344CB8AC3E}">
        <p14:creationId xmlns:p14="http://schemas.microsoft.com/office/powerpoint/2010/main" val="283616101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extLst>
              <p:ext uri="{D42A27DB-BD31-4B8C-83A1-F6EECF244321}">
                <p14:modId xmlns:p14="http://schemas.microsoft.com/office/powerpoint/2010/main" val="2476288362"/>
              </p:ext>
            </p:extLst>
          </p:nvPr>
        </p:nvGraphicFramePr>
        <p:xfrm>
          <a:off x="684213" y="956776"/>
          <a:ext cx="7704136" cy="4632464"/>
        </p:xfrm>
        <a:graphic>
          <a:graphicData uri="http://schemas.openxmlformats.org/drawingml/2006/table">
            <a:tbl>
              <a:tblPr firstRow="1" bandRow="1">
                <a:tableStyleId>{69012ECD-51FC-41F1-AA8D-1B2483CD663E}</a:tableStyleId>
              </a:tblPr>
              <a:tblGrid>
                <a:gridCol w="1849984">
                  <a:extLst>
                    <a:ext uri="{9D8B030D-6E8A-4147-A177-3AD203B41FA5}">
                      <a16:colId xmlns="" xmlns:a16="http://schemas.microsoft.com/office/drawing/2014/main" val="20000"/>
                    </a:ext>
                  </a:extLst>
                </a:gridCol>
                <a:gridCol w="3286107">
                  <a:extLst>
                    <a:ext uri="{9D8B030D-6E8A-4147-A177-3AD203B41FA5}">
                      <a16:colId xmlns="" xmlns:a16="http://schemas.microsoft.com/office/drawing/2014/main" val="20001"/>
                    </a:ext>
                  </a:extLst>
                </a:gridCol>
                <a:gridCol w="2568045">
                  <a:extLst>
                    <a:ext uri="{9D8B030D-6E8A-4147-A177-3AD203B41FA5}">
                      <a16:colId xmlns="" xmlns:a16="http://schemas.microsoft.com/office/drawing/2014/main" val="20002"/>
                    </a:ext>
                  </a:extLst>
                </a:gridCol>
              </a:tblGrid>
              <a:tr h="518023">
                <a:tc>
                  <a:txBody>
                    <a:bodyPr/>
                    <a:lstStyle/>
                    <a:p>
                      <a:pPr algn="ctr"/>
                      <a:r>
                        <a:rPr lang="zh-TW" altLang="en-US" sz="2800" b="1" kern="1200" baseline="0" dirty="0" smtClean="0">
                          <a:solidFill>
                            <a:schemeClr val="bg1"/>
                          </a:solidFill>
                          <a:latin typeface="+mn-lt"/>
                          <a:ea typeface="+mn-ea"/>
                          <a:cs typeface="+mn-cs"/>
                        </a:rPr>
                        <a:t>元素</a:t>
                      </a:r>
                      <a:endParaRPr lang="zh-TW" altLang="en-US" sz="2800" dirty="0"/>
                    </a:p>
                  </a:txBody>
                  <a:tcPr marL="91431" marR="91431" marT="45658" marB="45658">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solidFill>
                      <a:srgbClr val="8064A2"/>
                    </a:solidFill>
                  </a:tcPr>
                </a:tc>
                <a:tc>
                  <a:txBody>
                    <a:bodyPr/>
                    <a:lstStyle/>
                    <a:p>
                      <a:pPr algn="ctr"/>
                      <a:r>
                        <a:rPr lang="zh-TW" altLang="en-US" sz="2800" dirty="0" smtClean="0"/>
                        <a:t>電子排佈</a:t>
                      </a:r>
                      <a:endParaRPr lang="zh-TW" altLang="en-US" sz="2800" dirty="0"/>
                    </a:p>
                  </a:txBody>
                  <a:tcPr marL="91431" marR="91431" marT="45658" marB="45658">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solidFill>
                      <a:srgbClr val="8064A2"/>
                    </a:solidFill>
                  </a:tcPr>
                </a:tc>
                <a:tc>
                  <a:txBody>
                    <a:bodyPr/>
                    <a:lstStyle/>
                    <a:p>
                      <a:pPr algn="ctr"/>
                      <a:r>
                        <a:rPr lang="zh-TW" altLang="en-US" sz="2800" b="1" kern="1200" baseline="0" dirty="0" smtClean="0">
                          <a:solidFill>
                            <a:schemeClr val="bg1"/>
                          </a:solidFill>
                          <a:latin typeface="+mn-lt"/>
                          <a:ea typeface="+mn-ea"/>
                          <a:cs typeface="+mn-cs"/>
                        </a:rPr>
                        <a:t>電子結構圖</a:t>
                      </a:r>
                      <a:endParaRPr lang="zh-TW" altLang="en-US" sz="2800" dirty="0"/>
                    </a:p>
                  </a:txBody>
                  <a:tcPr marL="91431" marR="91431" marT="45658" marB="45658">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solidFill>
                      <a:srgbClr val="8064A2"/>
                    </a:solidFill>
                  </a:tcPr>
                </a:tc>
                <a:extLst>
                  <a:ext uri="{0D108BD9-81ED-4DB2-BD59-A6C34878D82A}">
                    <a16:rowId xmlns="" xmlns:a16="http://schemas.microsoft.com/office/drawing/2014/main" val="10000"/>
                  </a:ext>
                </a:extLst>
              </a:tr>
              <a:tr h="1371434">
                <a:tc>
                  <a:txBody>
                    <a:bodyPr/>
                    <a:lstStyle/>
                    <a:p>
                      <a:pPr algn="ctr"/>
                      <a:r>
                        <a:rPr lang="zh-TW" altLang="en-US" sz="2800" b="1" kern="1200" baseline="0" dirty="0" smtClean="0">
                          <a:solidFill>
                            <a:schemeClr val="tx1"/>
                          </a:solidFill>
                          <a:latin typeface="+mn-lt"/>
                          <a:ea typeface="+mn-ea"/>
                          <a:cs typeface="+mn-cs"/>
                        </a:rPr>
                        <a:t>鋰</a:t>
                      </a:r>
                      <a:endParaRPr lang="zh-TW" altLang="en-US" sz="2800" b="1" dirty="0"/>
                    </a:p>
                  </a:txBody>
                  <a:tcPr marL="91431" marR="91431" marT="45658" marB="45658"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pPr algn="ctr"/>
                      <a:r>
                        <a:rPr lang="en-US" altLang="zh-TW" sz="2800" kern="1200" baseline="0" dirty="0" smtClean="0">
                          <a:solidFill>
                            <a:schemeClr val="tx1"/>
                          </a:solidFill>
                          <a:latin typeface="+mn-lt"/>
                          <a:ea typeface="+mn-ea"/>
                          <a:cs typeface="+mn-cs"/>
                        </a:rPr>
                        <a:t>2,1</a:t>
                      </a:r>
                      <a:endParaRPr lang="zh-TW" altLang="en-US" sz="2800" dirty="0"/>
                    </a:p>
                  </a:txBody>
                  <a:tcPr marL="91431" marR="91431" marT="45658" marB="45658"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pPr algn="ctr"/>
                      <a:endParaRPr lang="en-US" altLang="zh-TW" sz="2800" dirty="0" smtClean="0"/>
                    </a:p>
                    <a:p>
                      <a:pPr algn="ctr"/>
                      <a:endParaRPr lang="en-US" altLang="zh-TW" sz="2800" dirty="0" smtClean="0"/>
                    </a:p>
                    <a:p>
                      <a:pPr algn="ctr"/>
                      <a:endParaRPr lang="zh-TW" altLang="en-US" sz="2800" dirty="0"/>
                    </a:p>
                  </a:txBody>
                  <a:tcPr marL="91431" marR="91431" marT="45658" marB="45658"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extLst>
                  <a:ext uri="{0D108BD9-81ED-4DB2-BD59-A6C34878D82A}">
                    <a16:rowId xmlns="" xmlns:a16="http://schemas.microsoft.com/office/drawing/2014/main" val="10001"/>
                  </a:ext>
                </a:extLst>
              </a:tr>
              <a:tr h="1371434">
                <a:tc>
                  <a:txBody>
                    <a:bodyPr/>
                    <a:lstStyle/>
                    <a:p>
                      <a:pPr algn="ctr"/>
                      <a:r>
                        <a:rPr lang="zh-TW" altLang="en-US" sz="2800" b="1" kern="1200" baseline="0" dirty="0" smtClean="0">
                          <a:solidFill>
                            <a:schemeClr val="tx1"/>
                          </a:solidFill>
                          <a:latin typeface="+mn-lt"/>
                          <a:ea typeface="+mn-ea"/>
                          <a:cs typeface="+mn-cs"/>
                        </a:rPr>
                        <a:t>鈉</a:t>
                      </a:r>
                      <a:endParaRPr lang="zh-TW" altLang="en-US" sz="2800" b="1" dirty="0"/>
                    </a:p>
                  </a:txBody>
                  <a:tcPr marL="91431" marR="91431" marT="45658" marB="45658"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pPr algn="ctr"/>
                      <a:r>
                        <a:rPr lang="en-US" altLang="zh-TW" sz="2800" kern="1200" baseline="0" dirty="0" smtClean="0">
                          <a:solidFill>
                            <a:schemeClr val="tx1"/>
                          </a:solidFill>
                          <a:latin typeface="+mn-lt"/>
                          <a:ea typeface="+mn-ea"/>
                          <a:cs typeface="+mn-cs"/>
                        </a:rPr>
                        <a:t>2,8,1</a:t>
                      </a:r>
                      <a:endParaRPr lang="zh-TW" altLang="en-US" sz="2800" dirty="0"/>
                    </a:p>
                  </a:txBody>
                  <a:tcPr marL="91431" marR="91431" marT="45658" marB="45658"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pPr algn="ctr"/>
                      <a:endParaRPr lang="en-US" altLang="zh-TW" sz="2800" dirty="0" smtClean="0"/>
                    </a:p>
                    <a:p>
                      <a:pPr algn="ctr"/>
                      <a:endParaRPr lang="en-US" altLang="zh-TW" sz="2800" dirty="0" smtClean="0"/>
                    </a:p>
                    <a:p>
                      <a:pPr algn="ctr"/>
                      <a:endParaRPr lang="zh-TW" altLang="en-US" sz="2800" dirty="0"/>
                    </a:p>
                  </a:txBody>
                  <a:tcPr marL="91431" marR="91431" marT="45658" marB="45658"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extLst>
                  <a:ext uri="{0D108BD9-81ED-4DB2-BD59-A6C34878D82A}">
                    <a16:rowId xmlns="" xmlns:a16="http://schemas.microsoft.com/office/drawing/2014/main" val="10002"/>
                  </a:ext>
                </a:extLst>
              </a:tr>
              <a:tr h="1371434">
                <a:tc>
                  <a:txBody>
                    <a:bodyPr/>
                    <a:lstStyle/>
                    <a:p>
                      <a:pPr algn="ctr"/>
                      <a:r>
                        <a:rPr lang="zh-TW" altLang="en-US" sz="2800" b="1" kern="1200" baseline="0" dirty="0" smtClean="0">
                          <a:solidFill>
                            <a:schemeClr val="tx1"/>
                          </a:solidFill>
                          <a:latin typeface="+mn-lt"/>
                          <a:ea typeface="+mn-ea"/>
                          <a:cs typeface="+mn-cs"/>
                        </a:rPr>
                        <a:t>鉀</a:t>
                      </a:r>
                      <a:endParaRPr lang="zh-TW" altLang="en-US" sz="2800" b="1" dirty="0"/>
                    </a:p>
                  </a:txBody>
                  <a:tcPr marL="91431" marR="91431" marT="45658" marB="45658"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pPr algn="ctr"/>
                      <a:r>
                        <a:rPr lang="en-US" altLang="zh-TW" sz="2800" kern="1200" baseline="0" dirty="0" smtClean="0">
                          <a:solidFill>
                            <a:schemeClr val="tx1"/>
                          </a:solidFill>
                          <a:latin typeface="+mn-lt"/>
                          <a:ea typeface="+mn-ea"/>
                          <a:cs typeface="+mn-cs"/>
                        </a:rPr>
                        <a:t>2,8,8,1</a:t>
                      </a:r>
                      <a:endParaRPr lang="zh-TW" altLang="en-US" sz="2800" dirty="0"/>
                    </a:p>
                  </a:txBody>
                  <a:tcPr marL="91431" marR="91431" marT="45658" marB="45658"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pPr algn="ctr"/>
                      <a:endParaRPr lang="en-US" altLang="zh-TW" sz="2800" dirty="0" smtClean="0"/>
                    </a:p>
                    <a:p>
                      <a:pPr algn="ctr"/>
                      <a:endParaRPr lang="en-US" altLang="zh-TW" sz="2800" dirty="0" smtClean="0"/>
                    </a:p>
                    <a:p>
                      <a:pPr algn="ctr"/>
                      <a:endParaRPr lang="zh-TW" altLang="en-US" sz="2800" dirty="0"/>
                    </a:p>
                  </a:txBody>
                  <a:tcPr marL="91431" marR="91431" marT="45658" marB="45658"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extLst>
                  <a:ext uri="{0D108BD9-81ED-4DB2-BD59-A6C34878D82A}">
                    <a16:rowId xmlns="" xmlns:a16="http://schemas.microsoft.com/office/drawing/2014/main" val="10003"/>
                  </a:ext>
                </a:extLst>
              </a:tr>
            </a:tbl>
          </a:graphicData>
        </a:graphic>
      </p:graphicFrame>
      <p:pic>
        <p:nvPicPr>
          <p:cNvPr id="57371" name="Picture 2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61138" y="1571138"/>
            <a:ext cx="1109662" cy="1096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372"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88113" y="2937976"/>
            <a:ext cx="1201737" cy="1189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373" name="Picture 3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43663" y="4277826"/>
            <a:ext cx="1298575" cy="1287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374" name="矩形 7"/>
          <p:cNvSpPr>
            <a:spLocks noChangeArrowheads="1"/>
          </p:cNvSpPr>
          <p:nvPr/>
        </p:nvSpPr>
        <p:spPr bwMode="auto">
          <a:xfrm>
            <a:off x="6911975" y="1934676"/>
            <a:ext cx="3635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Li</a:t>
            </a:r>
            <a:endParaRPr lang="zh-TW" altLang="en-US" sz="1800"/>
          </a:p>
        </p:txBody>
      </p:sp>
      <p:sp>
        <p:nvSpPr>
          <p:cNvPr id="57375" name="矩形 8"/>
          <p:cNvSpPr>
            <a:spLocks noChangeArrowheads="1"/>
          </p:cNvSpPr>
          <p:nvPr/>
        </p:nvSpPr>
        <p:spPr bwMode="auto">
          <a:xfrm>
            <a:off x="6850063" y="3347551"/>
            <a:ext cx="4794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Na</a:t>
            </a:r>
            <a:endParaRPr lang="zh-TW" altLang="en-US" sz="1800"/>
          </a:p>
        </p:txBody>
      </p:sp>
      <p:sp>
        <p:nvSpPr>
          <p:cNvPr id="57376" name="矩形 9"/>
          <p:cNvSpPr>
            <a:spLocks noChangeArrowheads="1"/>
          </p:cNvSpPr>
          <p:nvPr/>
        </p:nvSpPr>
        <p:spPr bwMode="auto">
          <a:xfrm>
            <a:off x="6923088" y="4736613"/>
            <a:ext cx="3381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K</a:t>
            </a:r>
            <a:endParaRPr lang="zh-TW" altLang="en-US" sz="1800"/>
          </a:p>
        </p:txBody>
      </p:sp>
    </p:spTree>
    <p:extLst>
      <p:ext uri="{BB962C8B-B14F-4D97-AF65-F5344CB8AC3E}">
        <p14:creationId xmlns:p14="http://schemas.microsoft.com/office/powerpoint/2010/main" val="2380987940"/>
      </p:ext>
    </p:extLst>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38"/>
          <p:cNvSpPr>
            <a:spLocks noChangeArrowheads="1"/>
          </p:cNvSpPr>
          <p:nvPr/>
        </p:nvSpPr>
        <p:spPr bwMode="auto">
          <a:xfrm>
            <a:off x="182563" y="422275"/>
            <a:ext cx="89614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3"/>
            </a:pPr>
            <a:r>
              <a:rPr lang="zh-TW" altLang="en-US" sz="2800">
                <a:latin typeface="Arial" charset="0"/>
                <a:cs typeface="Arial" charset="0"/>
              </a:rPr>
              <a:t>把數滴酸鹼指示劑加入鹼溶液中，留意溶液的顏色。</a:t>
            </a:r>
            <a:endParaRPr lang="en-US" altLang="zh-HK" sz="2800">
              <a:latin typeface="Arial" charset="0"/>
              <a:cs typeface="Arial" charset="0"/>
            </a:endParaRPr>
          </a:p>
        </p:txBody>
      </p:sp>
      <p:sp>
        <p:nvSpPr>
          <p:cNvPr id="4" name="Rectangle 38"/>
          <p:cNvSpPr>
            <a:spLocks noChangeArrowheads="1"/>
          </p:cNvSpPr>
          <p:nvPr/>
        </p:nvSpPr>
        <p:spPr bwMode="auto">
          <a:xfrm>
            <a:off x="182563" y="1394793"/>
            <a:ext cx="871378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4"/>
            </a:pPr>
            <a:r>
              <a:rPr lang="zh-TW" altLang="en-US" sz="2800" dirty="0">
                <a:latin typeface="Arial" charset="0"/>
                <a:cs typeface="Arial" charset="0"/>
              </a:rPr>
              <a:t>記錄滴定管的起始讀數，在讀取體積時，注意眼睛的位置應與彎液面底部在同一水平。</a:t>
            </a:r>
            <a:endParaRPr lang="en-US" altLang="zh-HK" sz="2800" dirty="0">
              <a:latin typeface="Arial" charset="0"/>
              <a:cs typeface="Arial" charset="0"/>
            </a:endParaRPr>
          </a:p>
        </p:txBody>
      </p:sp>
      <p:pic>
        <p:nvPicPr>
          <p:cNvPr id="34820"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90950" y="3082133"/>
            <a:ext cx="3609975" cy="270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1"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3250" y="2961483"/>
            <a:ext cx="1343025" cy="270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4" name="文字方塊 10"/>
          <p:cNvSpPr txBox="1">
            <a:spLocks noChangeArrowheads="1"/>
          </p:cNvSpPr>
          <p:nvPr/>
        </p:nvSpPr>
        <p:spPr bwMode="auto">
          <a:xfrm>
            <a:off x="1568450" y="3869533"/>
            <a:ext cx="1022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指示劑</a:t>
            </a:r>
            <a:endParaRPr lang="zh-HK" altLang="en-US" sz="2000">
              <a:latin typeface="Arial" charset="0"/>
              <a:cs typeface="Arial" charset="0"/>
            </a:endParaRPr>
          </a:p>
        </p:txBody>
      </p:sp>
      <p:sp>
        <p:nvSpPr>
          <p:cNvPr id="34825" name="文字方塊 11"/>
          <p:cNvSpPr txBox="1">
            <a:spLocks noChangeArrowheads="1"/>
          </p:cNvSpPr>
          <p:nvPr/>
        </p:nvSpPr>
        <p:spPr bwMode="auto">
          <a:xfrm>
            <a:off x="1928813" y="5304633"/>
            <a:ext cx="6016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鹼</a:t>
            </a:r>
            <a:endParaRPr lang="zh-HK" altLang="en-US" sz="2000">
              <a:latin typeface="Arial" charset="0"/>
              <a:cs typeface="Arial" charset="0"/>
            </a:endParaRPr>
          </a:p>
        </p:txBody>
      </p:sp>
      <p:sp>
        <p:nvSpPr>
          <p:cNvPr id="34826" name="文字方塊 11"/>
          <p:cNvSpPr txBox="1">
            <a:spLocks noChangeArrowheads="1"/>
          </p:cNvSpPr>
          <p:nvPr/>
        </p:nvSpPr>
        <p:spPr bwMode="auto">
          <a:xfrm>
            <a:off x="2862263" y="4244183"/>
            <a:ext cx="9874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solidFill>
                  <a:srgbClr val="00B050"/>
                </a:solidFill>
                <a:latin typeface="Arial" charset="0"/>
                <a:cs typeface="Arial" charset="0"/>
              </a:rPr>
              <a:t>彎液面</a:t>
            </a:r>
          </a:p>
        </p:txBody>
      </p:sp>
      <p:sp>
        <p:nvSpPr>
          <p:cNvPr id="34827" name="文字方塊 22"/>
          <p:cNvSpPr txBox="1">
            <a:spLocks noChangeArrowheads="1"/>
          </p:cNvSpPr>
          <p:nvPr/>
        </p:nvSpPr>
        <p:spPr bwMode="auto">
          <a:xfrm>
            <a:off x="7337425" y="4163221"/>
            <a:ext cx="17795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solidFill>
                  <a:srgbClr val="FF0066"/>
                </a:solidFill>
                <a:latin typeface="Arial" charset="0"/>
                <a:cs typeface="Arial" charset="0"/>
              </a:rPr>
              <a:t>正確的眼水平</a:t>
            </a:r>
            <a:endParaRPr lang="zh-HK" altLang="en-US" sz="2000">
              <a:solidFill>
                <a:srgbClr val="FF0066"/>
              </a:solidFill>
              <a:latin typeface="Arial" charset="0"/>
              <a:cs typeface="Arial" charset="0"/>
            </a:endParaRPr>
          </a:p>
        </p:txBody>
      </p:sp>
      <p:sp>
        <p:nvSpPr>
          <p:cNvPr id="34828" name="文字方塊 23"/>
          <p:cNvSpPr txBox="1">
            <a:spLocks noChangeArrowheads="1"/>
          </p:cNvSpPr>
          <p:nvPr/>
        </p:nvSpPr>
        <p:spPr bwMode="auto">
          <a:xfrm>
            <a:off x="6416675" y="4566446"/>
            <a:ext cx="2692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solidFill>
                  <a:srgbClr val="FF0066"/>
                </a:solidFill>
                <a:latin typeface="Arial" charset="0"/>
                <a:cs typeface="Arial" charset="0"/>
              </a:rPr>
              <a:t>錄得的讀數為</a:t>
            </a:r>
            <a:r>
              <a:rPr lang="en-US" altLang="zh-HK" sz="2000">
                <a:solidFill>
                  <a:srgbClr val="FF0066"/>
                </a:solidFill>
                <a:latin typeface="Arial" charset="0"/>
                <a:cs typeface="Arial" charset="0"/>
              </a:rPr>
              <a:t>0.6 cm</a:t>
            </a:r>
            <a:r>
              <a:rPr lang="en-US" altLang="zh-HK" sz="2000" baseline="30000">
                <a:solidFill>
                  <a:srgbClr val="FF0066"/>
                </a:solidFill>
                <a:latin typeface="Arial" charset="0"/>
                <a:cs typeface="Arial" charset="0"/>
              </a:rPr>
              <a:t>3</a:t>
            </a:r>
            <a:endParaRPr lang="zh-HK" altLang="en-US" sz="2000" baseline="30000">
              <a:solidFill>
                <a:srgbClr val="FF0066"/>
              </a:solidFill>
              <a:latin typeface="Arial" charset="0"/>
              <a:cs typeface="Arial" charset="0"/>
            </a:endParaRPr>
          </a:p>
        </p:txBody>
      </p:sp>
      <p:sp>
        <p:nvSpPr>
          <p:cNvPr id="34829" name="文字方塊 24"/>
          <p:cNvSpPr txBox="1">
            <a:spLocks noChangeArrowheads="1"/>
          </p:cNvSpPr>
          <p:nvPr/>
        </p:nvSpPr>
        <p:spPr bwMode="auto">
          <a:xfrm rot="-1775226">
            <a:off x="5534025" y="3288508"/>
            <a:ext cx="1517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solidFill>
                  <a:srgbClr val="00B0F0"/>
                </a:solidFill>
                <a:latin typeface="Arial" charset="0"/>
                <a:cs typeface="Arial" charset="0"/>
              </a:rPr>
              <a:t>眼水平過高</a:t>
            </a:r>
          </a:p>
        </p:txBody>
      </p:sp>
      <p:sp>
        <p:nvSpPr>
          <p:cNvPr id="34830" name="文字方塊 25"/>
          <p:cNvSpPr txBox="1">
            <a:spLocks noChangeArrowheads="1"/>
          </p:cNvSpPr>
          <p:nvPr/>
        </p:nvSpPr>
        <p:spPr bwMode="auto">
          <a:xfrm rot="-1775226">
            <a:off x="5586413" y="3472658"/>
            <a:ext cx="2747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solidFill>
                  <a:srgbClr val="00B0F0"/>
                </a:solidFill>
                <a:latin typeface="Arial" charset="0"/>
                <a:cs typeface="Arial" charset="0"/>
              </a:rPr>
              <a:t>錄得的讀數為</a:t>
            </a:r>
            <a:r>
              <a:rPr lang="en-US" altLang="zh-HK" sz="2000">
                <a:solidFill>
                  <a:srgbClr val="00B0F0"/>
                </a:solidFill>
                <a:latin typeface="Arial" charset="0"/>
                <a:cs typeface="Arial" charset="0"/>
              </a:rPr>
              <a:t>0.8 cm</a:t>
            </a:r>
            <a:r>
              <a:rPr lang="en-US" altLang="zh-HK" sz="2000" baseline="30000">
                <a:solidFill>
                  <a:srgbClr val="00B0F0"/>
                </a:solidFill>
                <a:latin typeface="Arial" charset="0"/>
                <a:cs typeface="Arial" charset="0"/>
              </a:rPr>
              <a:t>3</a:t>
            </a:r>
            <a:endParaRPr lang="zh-HK" altLang="en-US" sz="2000" baseline="30000">
              <a:solidFill>
                <a:srgbClr val="00B0F0"/>
              </a:solidFill>
              <a:latin typeface="Arial" charset="0"/>
              <a:cs typeface="Arial" charset="0"/>
            </a:endParaRPr>
          </a:p>
        </p:txBody>
      </p:sp>
      <p:sp>
        <p:nvSpPr>
          <p:cNvPr id="34831" name="文字方塊 26"/>
          <p:cNvSpPr txBox="1">
            <a:spLocks noChangeArrowheads="1"/>
          </p:cNvSpPr>
          <p:nvPr/>
        </p:nvSpPr>
        <p:spPr bwMode="auto">
          <a:xfrm rot="1454583">
            <a:off x="5411788" y="4788696"/>
            <a:ext cx="1533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solidFill>
                  <a:srgbClr val="00B0F0"/>
                </a:solidFill>
                <a:latin typeface="Arial" charset="0"/>
                <a:cs typeface="Arial" charset="0"/>
              </a:rPr>
              <a:t>眼水平過低</a:t>
            </a:r>
          </a:p>
        </p:txBody>
      </p:sp>
      <p:sp>
        <p:nvSpPr>
          <p:cNvPr id="34832" name="文字方塊 27"/>
          <p:cNvSpPr txBox="1">
            <a:spLocks noChangeArrowheads="1"/>
          </p:cNvSpPr>
          <p:nvPr/>
        </p:nvSpPr>
        <p:spPr bwMode="auto">
          <a:xfrm rot="1501539">
            <a:off x="5219700" y="5555458"/>
            <a:ext cx="27828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solidFill>
                  <a:srgbClr val="00B0F0"/>
                </a:solidFill>
                <a:latin typeface="Arial" charset="0"/>
                <a:cs typeface="Arial" charset="0"/>
              </a:rPr>
              <a:t>錄得的讀數為</a:t>
            </a:r>
            <a:r>
              <a:rPr lang="en-US" altLang="zh-HK" sz="2000">
                <a:solidFill>
                  <a:srgbClr val="00B0F0"/>
                </a:solidFill>
                <a:latin typeface="Arial" charset="0"/>
                <a:cs typeface="Arial" charset="0"/>
              </a:rPr>
              <a:t>0.5 cm</a:t>
            </a:r>
            <a:r>
              <a:rPr lang="en-US" altLang="zh-HK" sz="2000" baseline="30000">
                <a:solidFill>
                  <a:srgbClr val="00B0F0"/>
                </a:solidFill>
                <a:latin typeface="Arial" charset="0"/>
                <a:cs typeface="Arial" charset="0"/>
              </a:rPr>
              <a:t>3</a:t>
            </a:r>
            <a:endParaRPr lang="zh-HK" altLang="en-US" sz="2000" baseline="30000">
              <a:solidFill>
                <a:srgbClr val="00B0F0"/>
              </a:solidFill>
              <a:latin typeface="Arial" charset="0"/>
              <a:cs typeface="Arial" charset="0"/>
            </a:endParaRPr>
          </a:p>
        </p:txBody>
      </p:sp>
      <p:cxnSp>
        <p:nvCxnSpPr>
          <p:cNvPr id="19" name="直線單箭頭接點 18"/>
          <p:cNvCxnSpPr/>
          <p:nvPr/>
        </p:nvCxnSpPr>
        <p:spPr>
          <a:xfrm flipV="1">
            <a:off x="2527300" y="4793458"/>
            <a:ext cx="655638" cy="14288"/>
          </a:xfrm>
          <a:prstGeom prst="straightConnector1">
            <a:avLst/>
          </a:prstGeom>
          <a:ln w="76200">
            <a:solidFill>
              <a:srgbClr val="FF0066"/>
            </a:solidFill>
            <a:headEnd type="none" w="med" len="med"/>
            <a:tailEnd type="triangl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641644182"/>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38"/>
          <p:cNvSpPr>
            <a:spLocks noChangeArrowheads="1"/>
          </p:cNvSpPr>
          <p:nvPr/>
        </p:nvSpPr>
        <p:spPr bwMode="auto">
          <a:xfrm>
            <a:off x="182563" y="386680"/>
            <a:ext cx="87137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5"/>
            </a:pPr>
            <a:r>
              <a:rPr lang="zh-TW" altLang="en-US" sz="2800">
                <a:latin typeface="Arial" charset="0"/>
                <a:cs typeface="Arial" charset="0"/>
              </a:rPr>
              <a:t>把酸慢慢加入鹼溶液中，直至混合物的顏色</a:t>
            </a:r>
            <a:r>
              <a:rPr lang="zh-TW" altLang="en-US" sz="2800" b="1">
                <a:latin typeface="Arial" charset="0"/>
                <a:cs typeface="Arial" charset="0"/>
              </a:rPr>
              <a:t>剛剛轉為另一種持久的顏色</a:t>
            </a:r>
            <a:r>
              <a:rPr lang="zh-TW" altLang="en-US" sz="2800">
                <a:latin typeface="Arial" charset="0"/>
                <a:cs typeface="Arial" charset="0"/>
              </a:rPr>
              <a:t>。這表示滴定已達致</a:t>
            </a:r>
            <a:r>
              <a:rPr lang="zh-TW" altLang="en-US" sz="2800" b="1">
                <a:latin typeface="Arial" charset="0"/>
                <a:cs typeface="Arial" charset="0"/>
              </a:rPr>
              <a:t>終點</a:t>
            </a:r>
            <a:r>
              <a:rPr lang="zh-TW" altLang="en-US" sz="2800">
                <a:latin typeface="Arial" charset="0"/>
                <a:cs typeface="Arial" charset="0"/>
              </a:rPr>
              <a:t>。</a:t>
            </a:r>
            <a:endParaRPr lang="en-US" altLang="zh-HK" sz="2800">
              <a:latin typeface="Arial" charset="0"/>
              <a:cs typeface="Arial" charset="0"/>
            </a:endParaRPr>
          </a:p>
        </p:txBody>
      </p:sp>
      <p:pic>
        <p:nvPicPr>
          <p:cNvPr id="3584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5637" y="1793839"/>
            <a:ext cx="2344737" cy="413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5" name="文字方塊 13"/>
          <p:cNvSpPr txBox="1">
            <a:spLocks noChangeArrowheads="1"/>
          </p:cNvSpPr>
          <p:nvPr/>
        </p:nvSpPr>
        <p:spPr bwMode="auto">
          <a:xfrm>
            <a:off x="5029324" y="2463764"/>
            <a:ext cx="11731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滴定管</a:t>
            </a:r>
            <a:endParaRPr lang="zh-HK" altLang="en-US" sz="2000">
              <a:latin typeface="Arial" charset="0"/>
              <a:cs typeface="Arial" charset="0"/>
            </a:endParaRPr>
          </a:p>
        </p:txBody>
      </p:sp>
      <p:sp>
        <p:nvSpPr>
          <p:cNvPr id="35846" name="文字方塊 14"/>
          <p:cNvSpPr txBox="1">
            <a:spLocks noChangeArrowheads="1"/>
          </p:cNvSpPr>
          <p:nvPr/>
        </p:nvSpPr>
        <p:spPr bwMode="auto">
          <a:xfrm>
            <a:off x="4951537" y="3236877"/>
            <a:ext cx="585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000"/>
              <a:t>酸</a:t>
            </a:r>
            <a:endParaRPr lang="zh-HK" altLang="en-US" sz="2000">
              <a:latin typeface="Arial" charset="0"/>
              <a:cs typeface="Arial" charset="0"/>
            </a:endParaRPr>
          </a:p>
        </p:txBody>
      </p:sp>
      <p:sp>
        <p:nvSpPr>
          <p:cNvPr id="35847" name="文字方塊 19"/>
          <p:cNvSpPr txBox="1">
            <a:spLocks noChangeArrowheads="1"/>
          </p:cNvSpPr>
          <p:nvPr/>
        </p:nvSpPr>
        <p:spPr bwMode="auto">
          <a:xfrm>
            <a:off x="1481262" y="5402227"/>
            <a:ext cx="24653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反應混合物 </a:t>
            </a:r>
            <a:r>
              <a:rPr lang="en-US" altLang="zh-TW" sz="2000"/>
              <a:t>+ </a:t>
            </a:r>
            <a:r>
              <a:rPr lang="zh-TW" altLang="en-US" sz="2000"/>
              <a:t>指示劑</a:t>
            </a:r>
            <a:endParaRPr lang="zh-HK" altLang="en-US" sz="2000">
              <a:latin typeface="Arial" charset="0"/>
              <a:cs typeface="Arial" charset="0"/>
            </a:endParaRPr>
          </a:p>
        </p:txBody>
      </p:sp>
      <p:sp>
        <p:nvSpPr>
          <p:cNvPr id="35848" name="文字方塊 14"/>
          <p:cNvSpPr txBox="1">
            <a:spLocks noChangeArrowheads="1"/>
          </p:cNvSpPr>
          <p:nvPr/>
        </p:nvSpPr>
        <p:spPr bwMode="auto">
          <a:xfrm>
            <a:off x="5011862" y="5837202"/>
            <a:ext cx="16483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dirty="0" smtClean="0"/>
              <a:t>搖動錐形</a:t>
            </a:r>
            <a:r>
              <a:rPr lang="zh-HK" altLang="en-US" sz="2000" dirty="0"/>
              <a:t>瓶</a:t>
            </a:r>
            <a:endParaRPr lang="zh-HK" altLang="en-US" sz="2000" dirty="0">
              <a:latin typeface="Arial" charset="0"/>
              <a:cs typeface="Arial" charset="0"/>
            </a:endParaRPr>
          </a:p>
        </p:txBody>
      </p:sp>
      <p:cxnSp>
        <p:nvCxnSpPr>
          <p:cNvPr id="12" name="直線接點 11"/>
          <p:cNvCxnSpPr/>
          <p:nvPr/>
        </p:nvCxnSpPr>
        <p:spPr bwMode="auto">
          <a:xfrm>
            <a:off x="4735637" y="2663789"/>
            <a:ext cx="344487" cy="0"/>
          </a:xfrm>
          <a:prstGeom prst="line">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183319558"/>
      </p:ext>
    </p:extLst>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38"/>
          <p:cNvSpPr>
            <a:spLocks noChangeArrowheads="1"/>
          </p:cNvSpPr>
          <p:nvPr/>
        </p:nvSpPr>
        <p:spPr bwMode="auto">
          <a:xfrm>
            <a:off x="250701" y="1147192"/>
            <a:ext cx="87137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6"/>
            </a:pPr>
            <a:r>
              <a:rPr lang="zh-TW" altLang="en-US" sz="2800">
                <a:latin typeface="Arial" charset="0"/>
                <a:cs typeface="Arial" charset="0"/>
              </a:rPr>
              <a:t>記錄滴定管的最終讀數，計算在終點時所加入的酸的體積。</a:t>
            </a:r>
            <a:endParaRPr lang="en-US" altLang="zh-HK" sz="2800">
              <a:latin typeface="Arial" charset="0"/>
              <a:cs typeface="Arial" charset="0"/>
            </a:endParaRPr>
          </a:p>
        </p:txBody>
      </p:sp>
      <p:sp>
        <p:nvSpPr>
          <p:cNvPr id="4" name="Rectangle 38"/>
          <p:cNvSpPr>
            <a:spLocks noChangeArrowheads="1"/>
          </p:cNvSpPr>
          <p:nvPr/>
        </p:nvSpPr>
        <p:spPr bwMode="auto">
          <a:xfrm>
            <a:off x="250701" y="3142605"/>
            <a:ext cx="871378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7"/>
            </a:pPr>
            <a:r>
              <a:rPr lang="zh-TW" altLang="en-US" sz="2800">
                <a:latin typeface="Arial" charset="0"/>
                <a:cs typeface="Arial" charset="0"/>
              </a:rPr>
              <a:t>重複滴定過程 </a:t>
            </a:r>
            <a:r>
              <a:rPr lang="en-US" altLang="zh-TW" sz="2800">
                <a:latin typeface="Arial" charset="0"/>
                <a:cs typeface="Arial" charset="0"/>
              </a:rPr>
              <a:t>(</a:t>
            </a:r>
            <a:r>
              <a:rPr lang="zh-TW" altLang="en-US" sz="2800">
                <a:latin typeface="Arial" charset="0"/>
                <a:cs typeface="Arial" charset="0"/>
              </a:rPr>
              <a:t>步驟</a:t>
            </a:r>
            <a:r>
              <a:rPr lang="en-US" altLang="zh-TW" sz="2800">
                <a:latin typeface="Arial" charset="0"/>
                <a:cs typeface="Arial" charset="0"/>
              </a:rPr>
              <a:t>1</a:t>
            </a:r>
            <a:r>
              <a:rPr lang="zh-TW" altLang="en-US" sz="2800">
                <a:latin typeface="Arial" charset="0"/>
                <a:cs typeface="Arial" charset="0"/>
              </a:rPr>
              <a:t>至</a:t>
            </a:r>
            <a:r>
              <a:rPr lang="en-US" altLang="zh-TW" sz="2800">
                <a:latin typeface="Arial" charset="0"/>
                <a:cs typeface="Arial" charset="0"/>
              </a:rPr>
              <a:t>6) </a:t>
            </a:r>
            <a:r>
              <a:rPr lang="zh-TW" altLang="en-US" sz="2800">
                <a:latin typeface="Arial" charset="0"/>
                <a:cs typeface="Arial" charset="0"/>
              </a:rPr>
              <a:t>最少三次，直至取得三組合理數據來計算所加入酸的 </a:t>
            </a:r>
            <a:r>
              <a:rPr lang="zh-TW" altLang="en-US" sz="3200" b="1">
                <a:solidFill>
                  <a:srgbClr val="00B9EF"/>
                </a:solidFill>
                <a:latin typeface="Arial" charset="0"/>
                <a:cs typeface="Arial" charset="0"/>
              </a:rPr>
              <a:t>平均</a:t>
            </a:r>
            <a:r>
              <a:rPr lang="zh-TW" altLang="en-US" sz="3200">
                <a:solidFill>
                  <a:srgbClr val="00B9EF"/>
                </a:solidFill>
                <a:latin typeface="Arial" charset="0"/>
                <a:cs typeface="Arial" charset="0"/>
              </a:rPr>
              <a:t>體積</a:t>
            </a:r>
            <a:r>
              <a:rPr lang="zh-TW" altLang="en-US" sz="2800">
                <a:latin typeface="Arial" charset="0"/>
                <a:cs typeface="Arial" charset="0"/>
              </a:rPr>
              <a:t>。</a:t>
            </a:r>
            <a:endParaRPr lang="en-US" altLang="zh-HK" sz="2800">
              <a:latin typeface="Arial" charset="0"/>
              <a:cs typeface="Arial" charset="0"/>
            </a:endParaRPr>
          </a:p>
        </p:txBody>
      </p:sp>
    </p:spTree>
    <p:extLst>
      <p:ext uri="{BB962C8B-B14F-4D97-AF65-F5344CB8AC3E}">
        <p14:creationId xmlns:p14="http://schemas.microsoft.com/office/powerpoint/2010/main" val="2195163341"/>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8"/>
          <p:cNvSpPr>
            <a:spLocks noChangeArrowheads="1"/>
          </p:cNvSpPr>
          <p:nvPr/>
        </p:nvSpPr>
        <p:spPr bwMode="auto">
          <a:xfrm>
            <a:off x="182563" y="908720"/>
            <a:ext cx="87137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由於</a:t>
            </a:r>
            <a:r>
              <a:rPr lang="zh-TW" altLang="en-US" sz="2800" b="1" dirty="0"/>
              <a:t>石蕊</a:t>
            </a:r>
            <a:r>
              <a:rPr lang="zh-TW" altLang="en-US" sz="2800" dirty="0"/>
              <a:t>的顏色變化並不顯著，故</a:t>
            </a:r>
            <a:r>
              <a:rPr lang="zh-TW" altLang="en-US" sz="2800" b="1" dirty="0"/>
              <a:t>不會</a:t>
            </a:r>
            <a:r>
              <a:rPr lang="zh-TW" altLang="en-US" sz="2800" dirty="0"/>
              <a:t>使用石蕊作酸鹼滴定的指示劑。</a:t>
            </a:r>
            <a:endParaRPr lang="en-US" altLang="zh-TW" sz="2800" dirty="0">
              <a:latin typeface="Arial" charset="0"/>
              <a:cs typeface="Arial" charset="0"/>
            </a:endParaRPr>
          </a:p>
        </p:txBody>
      </p:sp>
      <p:sp>
        <p:nvSpPr>
          <p:cNvPr id="41988" name="矩形 1"/>
          <p:cNvSpPr>
            <a:spLocks noChangeArrowheads="1"/>
          </p:cNvSpPr>
          <p:nvPr/>
        </p:nvSpPr>
        <p:spPr bwMode="auto">
          <a:xfrm>
            <a:off x="122238" y="182563"/>
            <a:ext cx="39687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000000"/>
                </a:solidFill>
                <a:latin typeface="Arial" charset="0"/>
                <a:cs typeface="Arial" charset="0"/>
              </a:rPr>
              <a:t>選擇合適的酸鹼指示劑</a:t>
            </a:r>
            <a:endParaRPr lang="en-US" altLang="zh-HK" sz="2800" b="1">
              <a:solidFill>
                <a:srgbClr val="000000"/>
              </a:solidFill>
              <a:latin typeface="Arial" charset="0"/>
              <a:cs typeface="Arial" charset="0"/>
            </a:endParaRPr>
          </a:p>
        </p:txBody>
      </p:sp>
      <p:pic>
        <p:nvPicPr>
          <p:cNvPr id="22" name="Picture 2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525" y="4093096"/>
            <a:ext cx="8907463" cy="2097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Rectangle 38"/>
          <p:cNvSpPr>
            <a:spLocks noChangeArrowheads="1"/>
          </p:cNvSpPr>
          <p:nvPr/>
        </p:nvSpPr>
        <p:spPr bwMode="auto">
          <a:xfrm>
            <a:off x="179388" y="2492896"/>
            <a:ext cx="8713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酸鹼指示劑會在不同的 </a:t>
            </a:r>
            <a:r>
              <a:rPr lang="en-US" altLang="zh-TW" sz="2800" b="1">
                <a:latin typeface="Arial" charset="0"/>
                <a:cs typeface="Arial" charset="0"/>
              </a:rPr>
              <a:t>pH </a:t>
            </a:r>
            <a:r>
              <a:rPr lang="zh-TW" altLang="en-US" sz="2800" b="1"/>
              <a:t>範圍 </a:t>
            </a:r>
            <a:r>
              <a:rPr lang="zh-TW" altLang="en-US" sz="2800"/>
              <a:t>呈現不同的顏色 。</a:t>
            </a:r>
            <a:endParaRPr lang="en-US" altLang="zh-TW" sz="2800">
              <a:latin typeface="Arial" charset="0"/>
            </a:endParaRPr>
          </a:p>
        </p:txBody>
      </p:sp>
      <p:sp>
        <p:nvSpPr>
          <p:cNvPr id="24" name="文字方塊 1"/>
          <p:cNvSpPr txBox="1">
            <a:spLocks noChangeArrowheads="1"/>
          </p:cNvSpPr>
          <p:nvPr/>
        </p:nvSpPr>
        <p:spPr bwMode="auto">
          <a:xfrm>
            <a:off x="1219200" y="4069283"/>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pH</a:t>
            </a:r>
            <a:r>
              <a:rPr lang="zh-HK" altLang="en-US" sz="2000">
                <a:latin typeface="Arial" charset="0"/>
                <a:cs typeface="Arial" charset="0"/>
              </a:rPr>
              <a:t>標度</a:t>
            </a:r>
          </a:p>
        </p:txBody>
      </p:sp>
      <p:sp>
        <p:nvSpPr>
          <p:cNvPr id="25" name="文字方塊 9"/>
          <p:cNvSpPr txBox="1">
            <a:spLocks noChangeArrowheads="1"/>
          </p:cNvSpPr>
          <p:nvPr/>
        </p:nvSpPr>
        <p:spPr bwMode="auto">
          <a:xfrm>
            <a:off x="122238" y="4721746"/>
            <a:ext cx="13223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b="1">
                <a:solidFill>
                  <a:srgbClr val="00B0F0"/>
                </a:solidFill>
                <a:latin typeface="Arial" charset="0"/>
                <a:cs typeface="Arial" charset="0"/>
              </a:rPr>
              <a:t>甲基橙</a:t>
            </a:r>
            <a:endParaRPr lang="zh-HK" altLang="en-US" sz="2000" b="1">
              <a:solidFill>
                <a:srgbClr val="00B0F0"/>
              </a:solidFill>
              <a:latin typeface="Arial" charset="0"/>
              <a:cs typeface="Arial" charset="0"/>
            </a:endParaRPr>
          </a:p>
        </p:txBody>
      </p:sp>
      <p:sp>
        <p:nvSpPr>
          <p:cNvPr id="26" name="文字方塊 10"/>
          <p:cNvSpPr txBox="1">
            <a:spLocks noChangeArrowheads="1"/>
          </p:cNvSpPr>
          <p:nvPr/>
        </p:nvSpPr>
        <p:spPr bwMode="auto">
          <a:xfrm>
            <a:off x="128588" y="5664721"/>
            <a:ext cx="13223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b="1">
                <a:solidFill>
                  <a:srgbClr val="00B0F0"/>
                </a:solidFill>
                <a:latin typeface="Arial" charset="0"/>
                <a:cs typeface="Arial" charset="0"/>
              </a:rPr>
              <a:t>酚酞</a:t>
            </a:r>
            <a:endParaRPr lang="zh-HK" altLang="en-US" sz="2000" b="1">
              <a:solidFill>
                <a:srgbClr val="00B0F0"/>
              </a:solidFill>
              <a:latin typeface="Arial" charset="0"/>
              <a:cs typeface="Arial" charset="0"/>
            </a:endParaRPr>
          </a:p>
        </p:txBody>
      </p:sp>
      <p:sp>
        <p:nvSpPr>
          <p:cNvPr id="27" name="文字方塊 11"/>
          <p:cNvSpPr txBox="1">
            <a:spLocks noChangeArrowheads="1"/>
          </p:cNvSpPr>
          <p:nvPr/>
        </p:nvSpPr>
        <p:spPr bwMode="auto">
          <a:xfrm>
            <a:off x="122238" y="5169421"/>
            <a:ext cx="13223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b="1">
                <a:solidFill>
                  <a:srgbClr val="00B0F0"/>
                </a:solidFill>
                <a:latin typeface="Arial" charset="0"/>
                <a:cs typeface="Arial" charset="0"/>
              </a:rPr>
              <a:t>石蕊</a:t>
            </a:r>
            <a:endParaRPr lang="zh-HK" altLang="en-US" sz="2000" b="1">
              <a:solidFill>
                <a:srgbClr val="00B0F0"/>
              </a:solidFill>
              <a:latin typeface="Arial" charset="0"/>
              <a:cs typeface="Arial" charset="0"/>
            </a:endParaRPr>
          </a:p>
        </p:txBody>
      </p:sp>
      <p:sp>
        <p:nvSpPr>
          <p:cNvPr id="28" name="文字方塊 12"/>
          <p:cNvSpPr txBox="1">
            <a:spLocks noChangeArrowheads="1"/>
          </p:cNvSpPr>
          <p:nvPr/>
        </p:nvSpPr>
        <p:spPr bwMode="auto">
          <a:xfrm>
            <a:off x="130175" y="4291533"/>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latin typeface="Arial" charset="0"/>
                <a:cs typeface="Arial" charset="0"/>
              </a:rPr>
              <a:t>指示劑</a:t>
            </a:r>
            <a:endParaRPr lang="zh-HK" altLang="en-US" sz="2000">
              <a:latin typeface="Arial" charset="0"/>
              <a:cs typeface="Arial" charset="0"/>
            </a:endParaRPr>
          </a:p>
        </p:txBody>
      </p:sp>
      <p:sp>
        <p:nvSpPr>
          <p:cNvPr id="29" name="文字方塊 13"/>
          <p:cNvSpPr txBox="1">
            <a:spLocks noChangeArrowheads="1"/>
          </p:cNvSpPr>
          <p:nvPr/>
        </p:nvSpPr>
        <p:spPr bwMode="auto">
          <a:xfrm>
            <a:off x="2300288" y="4648721"/>
            <a:ext cx="13239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6600FF"/>
                </a:solidFill>
                <a:latin typeface="Arial" charset="0"/>
                <a:cs typeface="Arial" charset="0"/>
              </a:rPr>
              <a:t>紅色</a:t>
            </a:r>
            <a:endParaRPr lang="zh-HK" altLang="en-US" sz="2800" b="1">
              <a:solidFill>
                <a:srgbClr val="6600FF"/>
              </a:solidFill>
              <a:latin typeface="Arial" charset="0"/>
              <a:cs typeface="Arial" charset="0"/>
            </a:endParaRPr>
          </a:p>
        </p:txBody>
      </p:sp>
      <p:sp>
        <p:nvSpPr>
          <p:cNvPr id="30" name="文字方塊 15"/>
          <p:cNvSpPr txBox="1">
            <a:spLocks noChangeArrowheads="1"/>
          </p:cNvSpPr>
          <p:nvPr/>
        </p:nvSpPr>
        <p:spPr bwMode="auto">
          <a:xfrm>
            <a:off x="2798763" y="5069408"/>
            <a:ext cx="13239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6600FF"/>
                </a:solidFill>
                <a:latin typeface="Arial" charset="0"/>
                <a:cs typeface="Arial" charset="0"/>
              </a:rPr>
              <a:t>紅色</a:t>
            </a:r>
            <a:endParaRPr lang="zh-HK" altLang="en-US" sz="2800" b="1">
              <a:solidFill>
                <a:srgbClr val="6600FF"/>
              </a:solidFill>
              <a:latin typeface="Arial" charset="0"/>
              <a:cs typeface="Arial" charset="0"/>
            </a:endParaRPr>
          </a:p>
        </p:txBody>
      </p:sp>
      <p:sp>
        <p:nvSpPr>
          <p:cNvPr id="31" name="文字方塊 16"/>
          <p:cNvSpPr txBox="1">
            <a:spLocks noChangeArrowheads="1"/>
          </p:cNvSpPr>
          <p:nvPr/>
        </p:nvSpPr>
        <p:spPr bwMode="auto">
          <a:xfrm>
            <a:off x="3624263" y="4686821"/>
            <a:ext cx="901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400" b="1">
                <a:solidFill>
                  <a:srgbClr val="FF0000"/>
                </a:solidFill>
                <a:latin typeface="Arial" charset="0"/>
                <a:cs typeface="Arial" charset="0"/>
              </a:rPr>
              <a:t>橙色</a:t>
            </a:r>
            <a:endParaRPr lang="zh-HK" altLang="en-US" sz="2400" b="1">
              <a:solidFill>
                <a:srgbClr val="FF0000"/>
              </a:solidFill>
              <a:latin typeface="Arial" charset="0"/>
              <a:cs typeface="Arial" charset="0"/>
            </a:endParaRPr>
          </a:p>
        </p:txBody>
      </p:sp>
      <p:sp>
        <p:nvSpPr>
          <p:cNvPr id="32" name="文字方塊 17"/>
          <p:cNvSpPr txBox="1">
            <a:spLocks noChangeArrowheads="1"/>
          </p:cNvSpPr>
          <p:nvPr/>
        </p:nvSpPr>
        <p:spPr bwMode="auto">
          <a:xfrm>
            <a:off x="5969000" y="4648721"/>
            <a:ext cx="13223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FF0000"/>
                </a:solidFill>
                <a:latin typeface="Arial" charset="0"/>
                <a:cs typeface="Arial" charset="0"/>
              </a:rPr>
              <a:t>黃色</a:t>
            </a:r>
            <a:endParaRPr lang="zh-HK" altLang="en-US" sz="2800" b="1">
              <a:solidFill>
                <a:srgbClr val="FF0000"/>
              </a:solidFill>
              <a:latin typeface="Arial" charset="0"/>
              <a:cs typeface="Arial" charset="0"/>
            </a:endParaRPr>
          </a:p>
        </p:txBody>
      </p:sp>
      <p:sp>
        <p:nvSpPr>
          <p:cNvPr id="33" name="文字方塊 18"/>
          <p:cNvSpPr txBox="1">
            <a:spLocks noChangeArrowheads="1"/>
          </p:cNvSpPr>
          <p:nvPr/>
        </p:nvSpPr>
        <p:spPr bwMode="auto">
          <a:xfrm>
            <a:off x="4887913" y="5048771"/>
            <a:ext cx="990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FF0000"/>
                </a:solidFill>
                <a:latin typeface="Arial" charset="0"/>
                <a:cs typeface="Arial" charset="0"/>
              </a:rPr>
              <a:t>紫色</a:t>
            </a:r>
            <a:endParaRPr lang="zh-HK" altLang="en-US" sz="2800" b="1">
              <a:solidFill>
                <a:srgbClr val="FF0000"/>
              </a:solidFill>
              <a:latin typeface="Arial" charset="0"/>
              <a:cs typeface="Arial" charset="0"/>
            </a:endParaRPr>
          </a:p>
        </p:txBody>
      </p:sp>
      <p:sp>
        <p:nvSpPr>
          <p:cNvPr id="34" name="文字方塊 19"/>
          <p:cNvSpPr txBox="1">
            <a:spLocks noChangeArrowheads="1"/>
          </p:cNvSpPr>
          <p:nvPr/>
        </p:nvSpPr>
        <p:spPr bwMode="auto">
          <a:xfrm>
            <a:off x="7172325" y="5069408"/>
            <a:ext cx="13223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FF0000"/>
                </a:solidFill>
                <a:latin typeface="Arial" charset="0"/>
                <a:cs typeface="Arial" charset="0"/>
              </a:rPr>
              <a:t>藍色</a:t>
            </a:r>
            <a:endParaRPr lang="zh-HK" altLang="en-US" sz="2800" b="1">
              <a:solidFill>
                <a:srgbClr val="FF0000"/>
              </a:solidFill>
              <a:latin typeface="Arial" charset="0"/>
              <a:cs typeface="Arial" charset="0"/>
            </a:endParaRPr>
          </a:p>
        </p:txBody>
      </p:sp>
      <p:sp>
        <p:nvSpPr>
          <p:cNvPr id="35" name="文字方塊 20"/>
          <p:cNvSpPr txBox="1">
            <a:spLocks noChangeArrowheads="1"/>
          </p:cNvSpPr>
          <p:nvPr/>
        </p:nvSpPr>
        <p:spPr bwMode="auto">
          <a:xfrm>
            <a:off x="3924300" y="5666308"/>
            <a:ext cx="9318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800" b="1">
                <a:solidFill>
                  <a:srgbClr val="FF0000"/>
                </a:solidFill>
                <a:latin typeface="Arial" charset="0"/>
                <a:cs typeface="Arial" charset="0"/>
              </a:rPr>
              <a:t>無色</a:t>
            </a:r>
            <a:endParaRPr lang="zh-HK" altLang="en-US" sz="2800" b="1">
              <a:solidFill>
                <a:srgbClr val="FF0000"/>
              </a:solidFill>
              <a:latin typeface="Arial" charset="0"/>
              <a:cs typeface="Arial" charset="0"/>
            </a:endParaRPr>
          </a:p>
        </p:txBody>
      </p:sp>
      <p:sp>
        <p:nvSpPr>
          <p:cNvPr id="36" name="文字方塊 21"/>
          <p:cNvSpPr txBox="1">
            <a:spLocks noChangeArrowheads="1"/>
          </p:cNvSpPr>
          <p:nvPr/>
        </p:nvSpPr>
        <p:spPr bwMode="auto">
          <a:xfrm>
            <a:off x="7532688" y="5610746"/>
            <a:ext cx="13223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FF0000"/>
                </a:solidFill>
                <a:latin typeface="Arial" charset="0"/>
                <a:cs typeface="Arial" charset="0"/>
              </a:rPr>
              <a:t>粉紅色</a:t>
            </a:r>
            <a:endParaRPr lang="zh-HK" altLang="en-US" sz="2800" b="1">
              <a:solidFill>
                <a:srgbClr val="FF0000"/>
              </a:solidFill>
              <a:latin typeface="Arial" charset="0"/>
              <a:cs typeface="Arial" charset="0"/>
            </a:endParaRPr>
          </a:p>
        </p:txBody>
      </p:sp>
      <p:sp>
        <p:nvSpPr>
          <p:cNvPr id="37" name="文字方塊 22"/>
          <p:cNvSpPr txBox="1">
            <a:spLocks noChangeArrowheads="1"/>
          </p:cNvSpPr>
          <p:nvPr/>
        </p:nvSpPr>
        <p:spPr bwMode="auto">
          <a:xfrm>
            <a:off x="6029325" y="5498033"/>
            <a:ext cx="13223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2000" b="1">
                <a:solidFill>
                  <a:srgbClr val="FF0000"/>
                </a:solidFill>
                <a:latin typeface="Arial" charset="0"/>
                <a:cs typeface="Arial" charset="0"/>
              </a:rPr>
              <a:t>極淺</a:t>
            </a:r>
            <a:endParaRPr lang="en-US" altLang="zh-TW" sz="2000" b="1">
              <a:solidFill>
                <a:srgbClr val="FF0000"/>
              </a:solidFill>
              <a:latin typeface="Arial" charset="0"/>
              <a:cs typeface="Arial" charset="0"/>
            </a:endParaRPr>
          </a:p>
          <a:p>
            <a:pPr algn="ctr" eaLnBrk="1" hangingPunct="1"/>
            <a:r>
              <a:rPr lang="zh-TW" altLang="en-US" sz="2000" b="1">
                <a:solidFill>
                  <a:srgbClr val="FF0000"/>
                </a:solidFill>
                <a:latin typeface="Arial" charset="0"/>
                <a:cs typeface="Arial" charset="0"/>
              </a:rPr>
              <a:t>粉紅色</a:t>
            </a:r>
            <a:endParaRPr lang="zh-HK" altLang="en-US" sz="2000" b="1">
              <a:solidFill>
                <a:srgbClr val="FF0000"/>
              </a:solidFill>
              <a:latin typeface="Arial" charset="0"/>
              <a:cs typeface="Arial" charset="0"/>
            </a:endParaRPr>
          </a:p>
        </p:txBody>
      </p:sp>
    </p:spTree>
    <p:extLst>
      <p:ext uri="{BB962C8B-B14F-4D97-AF65-F5344CB8AC3E}">
        <p14:creationId xmlns:p14="http://schemas.microsoft.com/office/powerpoint/2010/main" val="727600428"/>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250825" y="801688"/>
          <a:ext cx="8710613" cy="4010027"/>
        </p:xfrm>
        <a:graphic>
          <a:graphicData uri="http://schemas.openxmlformats.org/drawingml/2006/table">
            <a:tbl>
              <a:tblPr/>
              <a:tblGrid>
                <a:gridCol w="2165350">
                  <a:extLst>
                    <a:ext uri="{9D8B030D-6E8A-4147-A177-3AD203B41FA5}">
                      <a16:colId xmlns:a16="http://schemas.microsoft.com/office/drawing/2014/main" xmlns="" val="20000"/>
                    </a:ext>
                  </a:extLst>
                </a:gridCol>
                <a:gridCol w="2195513">
                  <a:extLst>
                    <a:ext uri="{9D8B030D-6E8A-4147-A177-3AD203B41FA5}">
                      <a16:colId xmlns:a16="http://schemas.microsoft.com/office/drawing/2014/main" xmlns="" val="20001"/>
                    </a:ext>
                  </a:extLst>
                </a:gridCol>
                <a:gridCol w="388937">
                  <a:extLst>
                    <a:ext uri="{9D8B030D-6E8A-4147-A177-3AD203B41FA5}">
                      <a16:colId xmlns:a16="http://schemas.microsoft.com/office/drawing/2014/main" xmlns="" val="20002"/>
                    </a:ext>
                  </a:extLst>
                </a:gridCol>
                <a:gridCol w="1863725">
                  <a:extLst>
                    <a:ext uri="{9D8B030D-6E8A-4147-A177-3AD203B41FA5}">
                      <a16:colId xmlns:a16="http://schemas.microsoft.com/office/drawing/2014/main" xmlns="" val="20003"/>
                    </a:ext>
                  </a:extLst>
                </a:gridCol>
                <a:gridCol w="2097088">
                  <a:extLst>
                    <a:ext uri="{9D8B030D-6E8A-4147-A177-3AD203B41FA5}">
                      <a16:colId xmlns:a16="http://schemas.microsoft.com/office/drawing/2014/main" xmlns="" val="20004"/>
                    </a:ext>
                  </a:extLst>
                </a:gridCol>
              </a:tblGrid>
              <a:tr h="7620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4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滴定類</a:t>
                      </a:r>
                      <a:r>
                        <a:rPr kumimoji="0" lang="zh-TW" altLang="en-US" sz="24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別</a:t>
                      </a:r>
                      <a:endParaRPr kumimoji="0" lang="zh-HK" altLang="en-US" sz="24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gridSpan="3">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例子</a:t>
                      </a:r>
                      <a:endParaRPr kumimoji="0" lang="zh-HK" altLang="en-US" sz="24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tc hMerge="1">
                  <a:txBody>
                    <a:bodyPr/>
                    <a:lstStyle/>
                    <a:p>
                      <a:endParaRPr lang="zh-HK" altLang="en-US"/>
                    </a:p>
                  </a:txBody>
                  <a:tcPr/>
                </a:tc>
                <a:tc hMerge="1">
                  <a:txBody>
                    <a:bodyPr/>
                    <a:lstStyle/>
                    <a:p>
                      <a:endParaRPr lang="zh-HK" altLang="en-US"/>
                    </a:p>
                  </a:txBody>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rPr>
                        <a:t>合適的指示劑</a:t>
                      </a:r>
                      <a:endParaRPr kumimoji="0" lang="zh-HK" altLang="en-US" sz="2400" b="1" i="0" u="none" strike="noStrike" cap="none" normalizeH="0" baseline="0" smtClean="0">
                        <a:ln>
                          <a:noFill/>
                        </a:ln>
                        <a:solidFill>
                          <a:srgbClr val="FFFFFF"/>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rgbClr val="00B9EF"/>
                    </a:solidFill>
                  </a:tcPr>
                </a:tc>
                <a:extLst>
                  <a:ext uri="{0D108BD9-81ED-4DB2-BD59-A6C34878D82A}">
                    <a16:rowId xmlns:a16="http://schemas.microsoft.com/office/drawing/2014/main" xmlns="" val="10000"/>
                  </a:ext>
                </a:extLst>
              </a:tr>
              <a:tr h="620713">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強酸 </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 </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強鹼</a:t>
                      </a:r>
                    </a:p>
                  </a:txBody>
                  <a:tcPr marL="91441" marR="91441" marT="45696" marB="45696"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HCl(aq)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marL="85725" indent="-85725">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85725" marR="0" lvl="0" indent="-85725" algn="ctr" defTabSz="914400" rtl="0" eaLnBrk="1" fontAlgn="base" latinLnBrk="0" hangingPunct="1">
                        <a:lnSpc>
                          <a:spcPct val="100000"/>
                        </a:lnSpc>
                        <a:spcBef>
                          <a:spcPct val="0"/>
                        </a:spcBef>
                        <a:spcAft>
                          <a:spcPct val="0"/>
                        </a:spcAft>
                        <a:buClrTx/>
                        <a:buSzTx/>
                        <a:buFontTx/>
                        <a:buNone/>
                        <a:tabLst/>
                      </a:pP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對</a:t>
                      </a:r>
                    </a:p>
                  </a:txBody>
                  <a:tcPr marL="91441" marR="91441" marT="45696" marB="4569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NaOH(aq)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601663">
                <a:tc rowSpan="2">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強酸 </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 </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弱鹼</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強酸 </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 </a:t>
                      </a: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碳酸鹽</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HNO</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b"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a:noFill/>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對</a:t>
                      </a:r>
                    </a:p>
                  </a:txBody>
                  <a:tcPr marL="91441" marR="91441" marT="45696" marB="45696" anchor="b"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a:noFill/>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NH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b"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a:noFill/>
                    </a:lnB>
                    <a:lnTlToBr>
                      <a:noFill/>
                    </a:lnTlToBr>
                    <a:lnBlToTr>
                      <a:noFill/>
                    </a:lnBlToTr>
                    <a:solidFill>
                      <a:schemeClr val="bg1"/>
                    </a:solidFill>
                  </a:tcPr>
                </a:tc>
                <a:tc rowSpan="2">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r h="601663">
                <a:tc vMerge="1">
                  <a:txBody>
                    <a:bodyPr/>
                    <a:lstStyle/>
                    <a:p>
                      <a:endParaRPr lang="zh-HK" altLang="en-US"/>
                    </a:p>
                  </a:txBody>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HCl(aq)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對</a:t>
                      </a:r>
                    </a:p>
                  </a:txBody>
                  <a:tcPr marL="91441" marR="91441" marT="45696" marB="45696"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Na</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CO</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696" marB="45696"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a:noFill/>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vMerge="1">
                  <a:txBody>
                    <a:bodyPr/>
                    <a:lstStyle/>
                    <a:p>
                      <a:endParaRPr lang="zh-HK" altLang="en-US"/>
                    </a:p>
                  </a:txBody>
                  <a:tcPr/>
                </a:tc>
                <a:extLst>
                  <a:ext uri="{0D108BD9-81ED-4DB2-BD59-A6C34878D82A}">
                    <a16:rowId xmlns:a16="http://schemas.microsoft.com/office/drawing/2014/main" xmlns="" val="10003"/>
                  </a:ext>
                </a:extLst>
              </a:tr>
              <a:tr h="601663">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HK" altLang="en-US" sz="2400" b="0" i="0" u="none" strike="noStrike" cap="none" normalizeH="0" baseline="0" smtClean="0">
                          <a:ln>
                            <a:noFill/>
                          </a:ln>
                          <a:solidFill>
                            <a:srgbClr val="000000"/>
                          </a:solidFill>
                          <a:effectLst/>
                          <a:latin typeface="Calibri" panose="020F0502020204030204" pitchFamily="34" charset="0"/>
                          <a:ea typeface="新細明體" panose="02020500000000000000" pitchFamily="18" charset="-120"/>
                        </a:rPr>
                        <a:t>弱酸 </a:t>
                      </a:r>
                      <a:r>
                        <a:rPr kumimoji="0" lang="en-US" altLang="zh-HK" sz="2400" b="0" i="0" u="none" strike="noStrike" cap="none" normalizeH="0" baseline="0" smtClean="0">
                          <a:ln>
                            <a:noFill/>
                          </a:ln>
                          <a:solidFill>
                            <a:srgbClr val="000000"/>
                          </a:solidFill>
                          <a:effectLst/>
                          <a:latin typeface="Calibri" panose="020F0502020204030204" pitchFamily="34" charset="0"/>
                          <a:ea typeface="新細明體" panose="02020500000000000000" pitchFamily="18" charset="-120"/>
                        </a:rPr>
                        <a:t>– </a:t>
                      </a:r>
                      <a:r>
                        <a:rPr kumimoji="0" lang="zh-HK" altLang="en-US" sz="2400" b="0" i="0" u="none" strike="noStrike" cap="none" normalizeH="0" baseline="0" smtClean="0">
                          <a:ln>
                            <a:noFill/>
                          </a:ln>
                          <a:solidFill>
                            <a:srgbClr val="000000"/>
                          </a:solidFill>
                          <a:effectLst/>
                          <a:latin typeface="Calibri" panose="020F0502020204030204" pitchFamily="34" charset="0"/>
                          <a:ea typeface="新細明體" panose="02020500000000000000" pitchFamily="18" charset="-120"/>
                        </a:rPr>
                        <a:t>強鹼</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COOH(aq)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400" b="0" i="0" u="none" strike="noStrike" cap="none" normalizeH="0" baseline="0" smtClean="0">
                          <a:ln>
                            <a:noFill/>
                          </a:ln>
                          <a:solidFill>
                            <a:srgbClr val="000000"/>
                          </a:solidFill>
                          <a:effectLst/>
                          <a:latin typeface="Calibri" panose="020F0502020204030204" pitchFamily="34" charset="0"/>
                          <a:ea typeface="新細明體" panose="02020500000000000000" pitchFamily="18" charset="-120"/>
                        </a:rPr>
                        <a:t>對</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KOH(aq)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4"/>
                  </a:ext>
                </a:extLst>
              </a:tr>
              <a:tr h="822325">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HK" altLang="en-US" sz="2400" b="0" i="0" u="none" strike="noStrike" cap="none" normalizeH="0" baseline="0" smtClean="0">
                          <a:ln>
                            <a:noFill/>
                          </a:ln>
                          <a:solidFill>
                            <a:srgbClr val="000000"/>
                          </a:solidFill>
                          <a:effectLst/>
                          <a:latin typeface="Calibri" panose="020F0502020204030204" pitchFamily="34" charset="0"/>
                          <a:ea typeface="新細明體" panose="02020500000000000000" pitchFamily="18" charset="-120"/>
                        </a:rPr>
                        <a:t>弱酸 </a:t>
                      </a:r>
                      <a:r>
                        <a:rPr kumimoji="0" lang="en-US" altLang="zh-HK" sz="2400" b="0" i="0" u="none" strike="noStrike" cap="none" normalizeH="0" baseline="0" smtClean="0">
                          <a:ln>
                            <a:noFill/>
                          </a:ln>
                          <a:solidFill>
                            <a:srgbClr val="000000"/>
                          </a:solidFill>
                          <a:effectLst/>
                          <a:latin typeface="Calibri" panose="020F0502020204030204" pitchFamily="34" charset="0"/>
                          <a:ea typeface="新細明體" panose="02020500000000000000" pitchFamily="18" charset="-120"/>
                        </a:rPr>
                        <a:t>– </a:t>
                      </a:r>
                      <a:r>
                        <a:rPr kumimoji="0" lang="zh-HK" altLang="en-US" sz="2400" b="0" i="0" u="none" strike="noStrike" cap="none" normalizeH="0" baseline="0" smtClean="0">
                          <a:ln>
                            <a:noFill/>
                          </a:ln>
                          <a:solidFill>
                            <a:srgbClr val="000000"/>
                          </a:solidFill>
                          <a:effectLst/>
                          <a:latin typeface="Calibri" panose="020F0502020204030204" pitchFamily="34" charset="0"/>
                          <a:ea typeface="新細明體" panose="02020500000000000000" pitchFamily="18" charset="-120"/>
                        </a:rPr>
                        <a:t>弱鹼</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COOH(aq)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rgbClr val="00B9E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400" b="0" i="0" u="none" strike="noStrike" cap="none" normalizeH="0" baseline="0" smtClean="0">
                          <a:ln>
                            <a:noFill/>
                          </a:ln>
                          <a:solidFill>
                            <a:srgbClr val="000000"/>
                          </a:solidFill>
                          <a:effectLst/>
                          <a:latin typeface="Calibri" panose="020F0502020204030204" pitchFamily="34" charset="0"/>
                          <a:ea typeface="新細明體" panose="02020500000000000000" pitchFamily="18" charset="-120"/>
                        </a:rPr>
                        <a:t>對</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NH</a:t>
                      </a:r>
                      <a:r>
                        <a:rPr kumimoji="0" lang="en-US" altLang="zh-HK" sz="2400" b="0" i="0" u="none" strike="noStrike" cap="none" normalizeH="0" baseline="-2500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(aq)</a:t>
                      </a: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chemeClr val="bg1"/>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41" marR="91441" marT="45734" marB="45734" anchor="ctr" horzOverflow="overflow">
                    <a:lnL w="12700" cap="flat" cmpd="sng" algn="ctr">
                      <a:solidFill>
                        <a:srgbClr val="00B9EF"/>
                      </a:solidFill>
                      <a:prstDash val="solid"/>
                      <a:round/>
                      <a:headEnd type="none" w="med" len="med"/>
                      <a:tailEnd type="none" w="med" len="med"/>
                    </a:lnL>
                    <a:lnR w="12700" cap="flat" cmpd="sng" algn="ctr">
                      <a:solidFill>
                        <a:srgbClr val="00B9EF"/>
                      </a:solidFill>
                      <a:prstDash val="solid"/>
                      <a:round/>
                      <a:headEnd type="none" w="med" len="med"/>
                      <a:tailEnd type="none" w="med" len="med"/>
                    </a:lnR>
                    <a:lnT w="12700" cap="flat" cmpd="sng" algn="ctr">
                      <a:solidFill>
                        <a:srgbClr val="00B9EF"/>
                      </a:solidFill>
                      <a:prstDash val="solid"/>
                      <a:round/>
                      <a:headEnd type="none" w="med" len="med"/>
                      <a:tailEnd type="none" w="med" len="med"/>
                    </a:lnT>
                    <a:lnB w="12700" cap="flat" cmpd="sng" algn="ctr">
                      <a:solidFill>
                        <a:srgbClr val="00B9E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5"/>
                  </a:ext>
                </a:extLst>
              </a:tr>
            </a:tbl>
          </a:graphicData>
        </a:graphic>
      </p:graphicFrame>
      <p:sp>
        <p:nvSpPr>
          <p:cNvPr id="41007" name="Rectangle 54"/>
          <p:cNvSpPr>
            <a:spLocks noChangeArrowheads="1"/>
          </p:cNvSpPr>
          <p:nvPr/>
        </p:nvSpPr>
        <p:spPr bwMode="auto">
          <a:xfrm>
            <a:off x="6856413" y="1636713"/>
            <a:ext cx="2089150" cy="4730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500" b="1" u="sng">
                <a:solidFill>
                  <a:srgbClr val="FF0000"/>
                </a:solidFill>
              </a:rPr>
              <a:t>甲基橙</a:t>
            </a:r>
            <a:r>
              <a:rPr kumimoji="0" lang="zh-TW" altLang="en-US" sz="2500" b="1" u="sng">
                <a:solidFill>
                  <a:srgbClr val="FF0000"/>
                </a:solidFill>
              </a:rPr>
              <a:t>、酚酞</a:t>
            </a:r>
          </a:p>
        </p:txBody>
      </p:sp>
      <p:sp>
        <p:nvSpPr>
          <p:cNvPr id="41008" name="Rectangle 56"/>
          <p:cNvSpPr>
            <a:spLocks noChangeArrowheads="1"/>
          </p:cNvSpPr>
          <p:nvPr/>
        </p:nvSpPr>
        <p:spPr bwMode="auto">
          <a:xfrm>
            <a:off x="7277100" y="2527300"/>
            <a:ext cx="1174750" cy="488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600" b="1" u="sng">
                <a:solidFill>
                  <a:srgbClr val="FF0000"/>
                </a:solidFill>
              </a:rPr>
              <a:t>甲基橙</a:t>
            </a:r>
            <a:endParaRPr kumimoji="0" lang="zh-TW" altLang="en-US" sz="2600" b="1" u="sng">
              <a:solidFill>
                <a:srgbClr val="FF0000"/>
              </a:solidFill>
            </a:endParaRPr>
          </a:p>
        </p:txBody>
      </p:sp>
      <p:sp>
        <p:nvSpPr>
          <p:cNvPr id="41009" name="Rectangle 57"/>
          <p:cNvSpPr>
            <a:spLocks noChangeArrowheads="1"/>
          </p:cNvSpPr>
          <p:nvPr/>
        </p:nvSpPr>
        <p:spPr bwMode="auto">
          <a:xfrm>
            <a:off x="7518400" y="3452813"/>
            <a:ext cx="844550" cy="488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600" b="1" u="sng">
                <a:solidFill>
                  <a:srgbClr val="FF0000"/>
                </a:solidFill>
              </a:rPr>
              <a:t>酚酞</a:t>
            </a:r>
          </a:p>
        </p:txBody>
      </p:sp>
      <p:sp>
        <p:nvSpPr>
          <p:cNvPr id="41015" name="Rectangle 55"/>
          <p:cNvSpPr>
            <a:spLocks noChangeArrowheads="1"/>
          </p:cNvSpPr>
          <p:nvPr/>
        </p:nvSpPr>
        <p:spPr bwMode="auto">
          <a:xfrm>
            <a:off x="6977063" y="3989388"/>
            <a:ext cx="18637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en-US" altLang="zh-TW" sz="2400">
                <a:solidFill>
                  <a:srgbClr val="000000"/>
                </a:solidFill>
              </a:rPr>
              <a:t>(</a:t>
            </a:r>
            <a:r>
              <a:rPr kumimoji="0" lang="zh-TW" altLang="en-US" sz="2400">
                <a:solidFill>
                  <a:srgbClr val="000000"/>
                </a:solidFill>
              </a:rPr>
              <a:t>沒有合適的指示劑</a:t>
            </a:r>
            <a:r>
              <a:rPr kumimoji="0" lang="en-US" altLang="zh-TW" sz="2400">
                <a:solidFill>
                  <a:srgbClr val="000000"/>
                </a:solidFill>
              </a:rPr>
              <a:t>)</a:t>
            </a:r>
            <a:endParaRPr kumimoji="0" lang="zh-TW" altLang="en-US" sz="2400">
              <a:solidFill>
                <a:srgbClr val="000000"/>
              </a:solidFill>
            </a:endParaRPr>
          </a:p>
        </p:txBody>
      </p:sp>
    </p:spTree>
    <p:extLst>
      <p:ext uri="{BB962C8B-B14F-4D97-AF65-F5344CB8AC3E}">
        <p14:creationId xmlns:p14="http://schemas.microsoft.com/office/powerpoint/2010/main" val="500613694"/>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3"/>
          <p:cNvSpPr>
            <a:spLocks noChangeArrowheads="1"/>
          </p:cNvSpPr>
          <p:nvPr/>
        </p:nvSpPr>
        <p:spPr bwMode="auto">
          <a:xfrm>
            <a:off x="417513" y="1016620"/>
            <a:ext cx="8483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000" b="1">
                <a:solidFill>
                  <a:srgbClr val="CC0066"/>
                </a:solidFill>
              </a:rPr>
              <a:t>透過量度反應混合物的 </a:t>
            </a:r>
            <a:r>
              <a:rPr lang="en-US" altLang="zh-TW" sz="3000" b="1">
                <a:solidFill>
                  <a:srgbClr val="CC0066"/>
                </a:solidFill>
              </a:rPr>
              <a:t>pH </a:t>
            </a:r>
            <a:r>
              <a:rPr lang="zh-TW" altLang="en-US" sz="3000" b="1">
                <a:solidFill>
                  <a:srgbClr val="CC0066"/>
                </a:solidFill>
              </a:rPr>
              <a:t>值變化來估算當量點</a:t>
            </a:r>
            <a:endParaRPr lang="en-US" altLang="zh-TW" sz="3000" b="1">
              <a:solidFill>
                <a:srgbClr val="CC0066"/>
              </a:solidFill>
            </a:endParaRPr>
          </a:p>
        </p:txBody>
      </p:sp>
      <p:sp>
        <p:nvSpPr>
          <p:cNvPr id="4" name="Rectangle 38"/>
          <p:cNvSpPr>
            <a:spLocks noChangeArrowheads="1"/>
          </p:cNvSpPr>
          <p:nvPr/>
        </p:nvSpPr>
        <p:spPr bwMode="auto">
          <a:xfrm>
            <a:off x="419100" y="2238995"/>
            <a:ext cx="83613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latin typeface="Arial" charset="0"/>
                <a:cs typeface="Arial" charset="0"/>
              </a:rPr>
              <a:t>可用以下儀器跟隨整個滴定過程中反應混合物的</a:t>
            </a:r>
            <a:r>
              <a:rPr lang="en-US" altLang="zh-TW" sz="2800">
                <a:latin typeface="Arial" charset="0"/>
                <a:cs typeface="Arial" charset="0"/>
              </a:rPr>
              <a:t>pH </a:t>
            </a:r>
            <a:r>
              <a:rPr lang="zh-TW" altLang="en-US" sz="2800">
                <a:latin typeface="Arial" charset="0"/>
                <a:cs typeface="Arial" charset="0"/>
              </a:rPr>
              <a:t>值變化：</a:t>
            </a:r>
            <a:endParaRPr lang="en-US" altLang="zh-TW" sz="2800">
              <a:latin typeface="Arial" charset="0"/>
              <a:cs typeface="Arial" charset="0"/>
            </a:endParaRPr>
          </a:p>
        </p:txBody>
      </p:sp>
      <p:sp>
        <p:nvSpPr>
          <p:cNvPr id="39940" name="矩形 1"/>
          <p:cNvSpPr>
            <a:spLocks noChangeArrowheads="1"/>
          </p:cNvSpPr>
          <p:nvPr/>
        </p:nvSpPr>
        <p:spPr bwMode="auto">
          <a:xfrm>
            <a:off x="1023938" y="3305795"/>
            <a:ext cx="5716587" cy="120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30000"/>
              </a:lnSpc>
              <a:buFontTx/>
              <a:buBlip>
                <a:blip r:embed="rId3"/>
              </a:buBlip>
            </a:pPr>
            <a:r>
              <a:rPr lang="en-US" altLang="zh-TW" sz="2800" b="1">
                <a:solidFill>
                  <a:srgbClr val="000000"/>
                </a:solidFill>
                <a:latin typeface="Arial" charset="0"/>
                <a:cs typeface="Arial" charset="0"/>
              </a:rPr>
              <a:t>pH </a:t>
            </a:r>
            <a:r>
              <a:rPr lang="zh-TW" altLang="en-US" sz="2800" b="1">
                <a:solidFill>
                  <a:srgbClr val="000000"/>
                </a:solidFill>
                <a:latin typeface="Arial" charset="0"/>
                <a:cs typeface="Arial" charset="0"/>
              </a:rPr>
              <a:t>計或</a:t>
            </a:r>
            <a:endParaRPr lang="en-US" altLang="zh-TW" sz="2800" b="1">
              <a:solidFill>
                <a:srgbClr val="000000"/>
              </a:solidFill>
              <a:latin typeface="Arial" charset="0"/>
              <a:cs typeface="Arial" charset="0"/>
            </a:endParaRPr>
          </a:p>
          <a:p>
            <a:pPr eaLnBrk="1" hangingPunct="1">
              <a:lnSpc>
                <a:spcPct val="130000"/>
              </a:lnSpc>
              <a:buFontTx/>
              <a:buBlip>
                <a:blip r:embed="rId3"/>
              </a:buBlip>
            </a:pPr>
            <a:r>
              <a:rPr lang="zh-TW" altLang="en-US" sz="2800" b="1">
                <a:solidFill>
                  <a:srgbClr val="000000"/>
                </a:solidFill>
                <a:latin typeface="Arial" charset="0"/>
                <a:cs typeface="Arial" charset="0"/>
              </a:rPr>
              <a:t>與 </a:t>
            </a:r>
            <a:r>
              <a:rPr lang="en-US" altLang="zh-TW" sz="2800" b="1">
                <a:solidFill>
                  <a:srgbClr val="000000"/>
                </a:solidFill>
                <a:latin typeface="Arial" charset="0"/>
                <a:cs typeface="Arial" charset="0"/>
              </a:rPr>
              <a:t>pH </a:t>
            </a:r>
            <a:r>
              <a:rPr lang="zh-TW" altLang="en-US" sz="2800" b="1">
                <a:solidFill>
                  <a:srgbClr val="000000"/>
                </a:solidFill>
                <a:latin typeface="Arial" charset="0"/>
                <a:cs typeface="Arial" charset="0"/>
              </a:rPr>
              <a:t>傳感器連接的數據記錄器</a:t>
            </a:r>
            <a:endParaRPr lang="zh-HK" altLang="en-US"/>
          </a:p>
        </p:txBody>
      </p:sp>
    </p:spTree>
    <p:extLst>
      <p:ext uri="{BB962C8B-B14F-4D97-AF65-F5344CB8AC3E}">
        <p14:creationId xmlns:p14="http://schemas.microsoft.com/office/powerpoint/2010/main" val="4065239731"/>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38"/>
          <p:cNvSpPr>
            <a:spLocks noChangeArrowheads="1"/>
          </p:cNvSpPr>
          <p:nvPr/>
        </p:nvSpPr>
        <p:spPr bwMode="auto">
          <a:xfrm>
            <a:off x="179512" y="1081385"/>
            <a:ext cx="86582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latin typeface="Arial" charset="0"/>
                <a:cs typeface="Arial" charset="0"/>
              </a:rPr>
              <a:t>繪畫 </a:t>
            </a:r>
            <a:r>
              <a:rPr lang="en-US" altLang="zh-TW" sz="2800">
                <a:latin typeface="Arial" charset="0"/>
                <a:cs typeface="Arial" charset="0"/>
              </a:rPr>
              <a:t>pH </a:t>
            </a:r>
            <a:r>
              <a:rPr lang="zh-TW" altLang="en-US" sz="2800">
                <a:latin typeface="Arial" charset="0"/>
                <a:cs typeface="Arial" charset="0"/>
              </a:rPr>
              <a:t>值的變化對加入的 氫氧化鈉 溶液體積的坐標圖，便可得出 </a:t>
            </a:r>
            <a:r>
              <a:rPr lang="zh-TW" altLang="en-US" sz="3200" b="1">
                <a:solidFill>
                  <a:srgbClr val="3399FF"/>
                </a:solidFill>
                <a:latin typeface="Arial" charset="0"/>
                <a:cs typeface="Arial" charset="0"/>
              </a:rPr>
              <a:t>滴定曲線</a:t>
            </a:r>
            <a:r>
              <a:rPr lang="zh-TW" altLang="en-US" sz="2800">
                <a:latin typeface="Arial" charset="0"/>
                <a:cs typeface="Arial" charset="0"/>
              </a:rPr>
              <a:t>。</a:t>
            </a:r>
            <a:endParaRPr lang="en-US" altLang="zh-TW" sz="2800">
              <a:latin typeface="Arial" charset="0"/>
              <a:cs typeface="Arial" charset="0"/>
            </a:endParaRPr>
          </a:p>
        </p:txBody>
      </p:sp>
      <p:sp>
        <p:nvSpPr>
          <p:cNvPr id="4" name="Rectangle 38"/>
          <p:cNvSpPr>
            <a:spLocks noChangeArrowheads="1"/>
          </p:cNvSpPr>
          <p:nvPr/>
        </p:nvSpPr>
        <p:spPr bwMode="auto">
          <a:xfrm>
            <a:off x="179512" y="2509689"/>
            <a:ext cx="9199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latin typeface="Arial" charset="0"/>
                <a:cs typeface="Arial" charset="0"/>
              </a:rPr>
              <a:t>當達至滴定的 </a:t>
            </a:r>
            <a:r>
              <a:rPr lang="zh-TW" altLang="en-US" sz="3200" b="1">
                <a:solidFill>
                  <a:srgbClr val="3399FF"/>
                </a:solidFill>
                <a:latin typeface="Arial" charset="0"/>
                <a:cs typeface="Arial" charset="0"/>
              </a:rPr>
              <a:t>當量點</a:t>
            </a:r>
            <a:r>
              <a:rPr lang="zh-TW" altLang="en-US" sz="2800">
                <a:latin typeface="Arial" charset="0"/>
                <a:cs typeface="Arial" charset="0"/>
              </a:rPr>
              <a:t> 時，</a:t>
            </a:r>
            <a:r>
              <a:rPr lang="en-US" altLang="zh-TW" sz="2800" b="1">
                <a:latin typeface="Arial" charset="0"/>
                <a:cs typeface="Arial" charset="0"/>
              </a:rPr>
              <a:t>pH </a:t>
            </a:r>
            <a:r>
              <a:rPr lang="zh-TW" altLang="en-US" sz="2800" b="1">
                <a:latin typeface="Arial" charset="0"/>
                <a:cs typeface="Arial" charset="0"/>
              </a:rPr>
              <a:t>值會出現明顯的變化</a:t>
            </a:r>
            <a:r>
              <a:rPr lang="zh-TW" altLang="en-US" sz="2400">
                <a:latin typeface="Arial" charset="0"/>
                <a:cs typeface="Arial" charset="0"/>
              </a:rPr>
              <a:t>。</a:t>
            </a:r>
            <a:endParaRPr lang="en-US" altLang="zh-TW" sz="2400">
              <a:latin typeface="Arial" charset="0"/>
              <a:cs typeface="Arial" charset="0"/>
            </a:endParaRPr>
          </a:p>
        </p:txBody>
      </p:sp>
      <p:sp>
        <p:nvSpPr>
          <p:cNvPr id="15" name="Text Box 11"/>
          <p:cNvSpPr txBox="1">
            <a:spLocks noChangeArrowheads="1"/>
          </p:cNvSpPr>
          <p:nvPr/>
        </p:nvSpPr>
        <p:spPr bwMode="auto">
          <a:xfrm>
            <a:off x="784547" y="4347121"/>
            <a:ext cx="7756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latin typeface="Arial" charset="0"/>
                <a:cs typeface="Arial" charset="0"/>
              </a:rPr>
              <a:t>某些酸鹼滴定達至當量點時，混合物的</a:t>
            </a:r>
            <a:r>
              <a:rPr lang="en-US" altLang="zh-HK" sz="2800">
                <a:latin typeface="Arial" charset="0"/>
                <a:cs typeface="Arial" charset="0"/>
              </a:rPr>
              <a:t>pH</a:t>
            </a:r>
            <a:r>
              <a:rPr lang="zh-HK" altLang="en-US" sz="2800">
                <a:latin typeface="Arial" charset="0"/>
                <a:cs typeface="Arial" charset="0"/>
              </a:rPr>
              <a:t>值</a:t>
            </a:r>
            <a:r>
              <a:rPr lang="zh-HK" altLang="en-US" sz="2800" u="sng">
                <a:latin typeface="Arial" charset="0"/>
                <a:cs typeface="Arial" charset="0"/>
              </a:rPr>
              <a:t>未必</a:t>
            </a:r>
            <a:r>
              <a:rPr lang="zh-HK" altLang="en-US" sz="2800">
                <a:latin typeface="Arial" charset="0"/>
                <a:cs typeface="Arial" charset="0"/>
              </a:rPr>
              <a:t>等於</a:t>
            </a:r>
            <a:r>
              <a:rPr lang="en-US" altLang="zh-HK" sz="2800">
                <a:latin typeface="Arial" charset="0"/>
                <a:cs typeface="Arial" charset="0"/>
              </a:rPr>
              <a:t>7</a:t>
            </a:r>
            <a:r>
              <a:rPr lang="zh-HK" altLang="en-US" sz="2800">
                <a:latin typeface="Arial" charset="0"/>
                <a:cs typeface="Arial" charset="0"/>
              </a:rPr>
              <a:t>。</a:t>
            </a:r>
            <a:endParaRPr lang="en-US" altLang="zh-TW" sz="2800">
              <a:solidFill>
                <a:srgbClr val="000000"/>
              </a:solidFill>
              <a:latin typeface="Arial" charset="0"/>
              <a:cs typeface="Arial" charset="0"/>
            </a:endParaRPr>
          </a:p>
        </p:txBody>
      </p:sp>
      <p:sp>
        <p:nvSpPr>
          <p:cNvPr id="16" name="Rectangle 87"/>
          <p:cNvSpPr>
            <a:spLocks noChangeArrowheads="1"/>
          </p:cNvSpPr>
          <p:nvPr/>
        </p:nvSpPr>
        <p:spPr bwMode="auto">
          <a:xfrm>
            <a:off x="755972" y="4339183"/>
            <a:ext cx="7785100" cy="962025"/>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TW" altLang="zh-TW" sz="2400">
              <a:solidFill>
                <a:srgbClr val="000000"/>
              </a:solidFill>
              <a:latin typeface="Times New Roman" pitchFamily="18" charset="0"/>
            </a:endParaRPr>
          </a:p>
        </p:txBody>
      </p:sp>
    </p:spTree>
    <p:extLst>
      <p:ext uri="{BB962C8B-B14F-4D97-AF65-F5344CB8AC3E}">
        <p14:creationId xmlns:p14="http://schemas.microsoft.com/office/powerpoint/2010/main" val="2777655307"/>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3453" y="1124744"/>
            <a:ext cx="6437313" cy="481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Rectangle 8"/>
          <p:cNvSpPr>
            <a:spLocks noChangeArrowheads="1"/>
          </p:cNvSpPr>
          <p:nvPr/>
        </p:nvSpPr>
        <p:spPr bwMode="auto">
          <a:xfrm>
            <a:off x="323528" y="3288506"/>
            <a:ext cx="5699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000">
                <a:latin typeface="Arial" charset="0"/>
              </a:rPr>
              <a:t>pH</a:t>
            </a:r>
            <a:endParaRPr lang="en-US" altLang="zh-TW" sz="2000">
              <a:latin typeface="Arial" charset="0"/>
            </a:endParaRPr>
          </a:p>
        </p:txBody>
      </p:sp>
      <p:sp>
        <p:nvSpPr>
          <p:cNvPr id="49156" name="Rectangle 8"/>
          <p:cNvSpPr>
            <a:spLocks noChangeArrowheads="1"/>
          </p:cNvSpPr>
          <p:nvPr/>
        </p:nvSpPr>
        <p:spPr bwMode="auto">
          <a:xfrm>
            <a:off x="2453953" y="5958681"/>
            <a:ext cx="3457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HK" altLang="en-US" sz="2000">
                <a:latin typeface="Arial" charset="0"/>
                <a:cs typeface="Arial" charset="0"/>
              </a:rPr>
              <a:t>加入的</a:t>
            </a:r>
            <a:r>
              <a:rPr lang="en-US" altLang="zh-HK" sz="2000">
                <a:latin typeface="Arial" charset="0"/>
                <a:cs typeface="Arial" charset="0"/>
              </a:rPr>
              <a:t>NaOH(aq)</a:t>
            </a:r>
            <a:r>
              <a:rPr lang="zh-HK" altLang="en-US" sz="2000">
                <a:latin typeface="Arial" charset="0"/>
                <a:cs typeface="Arial" charset="0"/>
              </a:rPr>
              <a:t>體積 </a:t>
            </a:r>
            <a:r>
              <a:rPr lang="en-US" altLang="zh-HK" sz="2000">
                <a:latin typeface="Arial" charset="0"/>
                <a:cs typeface="Arial" charset="0"/>
              </a:rPr>
              <a:t>(cm</a:t>
            </a:r>
            <a:r>
              <a:rPr lang="en-US" altLang="zh-HK" sz="2000" baseline="30000">
                <a:latin typeface="Arial" charset="0"/>
                <a:cs typeface="Arial" charset="0"/>
              </a:rPr>
              <a:t>3</a:t>
            </a:r>
            <a:r>
              <a:rPr lang="en-US" altLang="zh-HK" sz="2000">
                <a:latin typeface="Arial" charset="0"/>
                <a:cs typeface="Arial" charset="0"/>
              </a:rPr>
              <a:t>)</a:t>
            </a:r>
            <a:endParaRPr lang="en-US" altLang="zh-TW" sz="2000">
              <a:latin typeface="Arial" charset="0"/>
              <a:cs typeface="Arial" charset="0"/>
            </a:endParaRPr>
          </a:p>
        </p:txBody>
      </p:sp>
      <p:sp>
        <p:nvSpPr>
          <p:cNvPr id="44037" name="Rectangle 8"/>
          <p:cNvSpPr>
            <a:spLocks noChangeArrowheads="1"/>
          </p:cNvSpPr>
          <p:nvPr/>
        </p:nvSpPr>
        <p:spPr bwMode="auto">
          <a:xfrm>
            <a:off x="1598291" y="2748756"/>
            <a:ext cx="225583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latin typeface="Arial" charset="0"/>
                <a:cs typeface="Arial" charset="0"/>
              </a:rPr>
              <a:t>達至當量點時反應混合物的 </a:t>
            </a:r>
            <a:r>
              <a:rPr lang="en-US" altLang="zh-TW" sz="2000">
                <a:latin typeface="Arial" charset="0"/>
                <a:cs typeface="Arial" charset="0"/>
              </a:rPr>
              <a:t>pH </a:t>
            </a:r>
            <a:r>
              <a:rPr lang="zh-TW" altLang="en-US" sz="2000">
                <a:latin typeface="Arial" charset="0"/>
                <a:cs typeface="Arial" charset="0"/>
              </a:rPr>
              <a:t>值</a:t>
            </a:r>
            <a:endParaRPr lang="en-US" altLang="zh-TW" sz="2000">
              <a:latin typeface="Arial" charset="0"/>
              <a:cs typeface="Arial" charset="0"/>
            </a:endParaRPr>
          </a:p>
        </p:txBody>
      </p:sp>
      <p:sp>
        <p:nvSpPr>
          <p:cNvPr id="44038" name="Rectangle 8"/>
          <p:cNvSpPr>
            <a:spLocks noChangeArrowheads="1"/>
          </p:cNvSpPr>
          <p:nvPr/>
        </p:nvSpPr>
        <p:spPr bwMode="auto">
          <a:xfrm>
            <a:off x="4063678" y="3509169"/>
            <a:ext cx="1190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400" b="1"/>
              <a:t>當量點</a:t>
            </a:r>
            <a:endParaRPr lang="en-US" altLang="zh-TW" sz="2400" b="1">
              <a:latin typeface="Arial" charset="0"/>
              <a:cs typeface="Arial" charset="0"/>
            </a:endParaRPr>
          </a:p>
        </p:txBody>
      </p:sp>
      <p:sp>
        <p:nvSpPr>
          <p:cNvPr id="44039" name="Rectangle 8"/>
          <p:cNvSpPr>
            <a:spLocks noChangeArrowheads="1"/>
          </p:cNvSpPr>
          <p:nvPr/>
        </p:nvSpPr>
        <p:spPr bwMode="auto">
          <a:xfrm>
            <a:off x="4304978" y="4725194"/>
            <a:ext cx="26844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latin typeface="Arial" charset="0"/>
                <a:cs typeface="Arial" charset="0"/>
              </a:rPr>
              <a:t>達至當量點時所使用</a:t>
            </a:r>
          </a:p>
          <a:p>
            <a:r>
              <a:rPr lang="zh-HK" altLang="en-US" sz="2000">
                <a:latin typeface="Arial" charset="0"/>
                <a:cs typeface="Arial" charset="0"/>
              </a:rPr>
              <a:t>的</a:t>
            </a:r>
            <a:r>
              <a:rPr lang="zh-HK" altLang="zh-TW" sz="2000">
                <a:latin typeface="Arial" charset="0"/>
                <a:cs typeface="Arial" charset="0"/>
              </a:rPr>
              <a:t> </a:t>
            </a:r>
            <a:r>
              <a:rPr lang="en-US" altLang="zh-HK" sz="2000">
                <a:latin typeface="Arial" charset="0"/>
                <a:cs typeface="Arial" charset="0"/>
              </a:rPr>
              <a:t>NaOH(aq)</a:t>
            </a:r>
            <a:r>
              <a:rPr lang="en-US" altLang="zh-TW" sz="2000">
                <a:latin typeface="Arial" charset="0"/>
                <a:cs typeface="Arial" charset="0"/>
              </a:rPr>
              <a:t> </a:t>
            </a:r>
            <a:r>
              <a:rPr lang="zh-HK" altLang="en-US" sz="2000">
                <a:latin typeface="Arial" charset="0"/>
                <a:cs typeface="Arial" charset="0"/>
              </a:rPr>
              <a:t>體積</a:t>
            </a:r>
            <a:endParaRPr lang="en-US" altLang="zh-TW" sz="2000">
              <a:latin typeface="Arial" charset="0"/>
              <a:cs typeface="Arial" charset="0"/>
            </a:endParaRPr>
          </a:p>
        </p:txBody>
      </p:sp>
      <p:cxnSp>
        <p:nvCxnSpPr>
          <p:cNvPr id="10" name="直線單箭頭接點 9"/>
          <p:cNvCxnSpPr/>
          <p:nvPr/>
        </p:nvCxnSpPr>
        <p:spPr bwMode="auto">
          <a:xfrm flipH="1">
            <a:off x="1358578" y="3269456"/>
            <a:ext cx="300038" cy="401638"/>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cxnSp>
        <p:nvCxnSpPr>
          <p:cNvPr id="12" name="直線單箭頭接點 11"/>
          <p:cNvCxnSpPr/>
          <p:nvPr/>
        </p:nvCxnSpPr>
        <p:spPr bwMode="auto">
          <a:xfrm flipH="1">
            <a:off x="4093841" y="5110956"/>
            <a:ext cx="280987" cy="419100"/>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pic>
        <p:nvPicPr>
          <p:cNvPr id="49165" name="圖片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516216" y="162719"/>
            <a:ext cx="2500313" cy="192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372923"/>
      </p:ext>
    </p:extLst>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a:spLocks noChangeArrowheads="1"/>
          </p:cNvSpPr>
          <p:nvPr/>
        </p:nvSpPr>
        <p:spPr bwMode="auto">
          <a:xfrm>
            <a:off x="479425" y="476672"/>
            <a:ext cx="8121650" cy="549275"/>
          </a:xfrm>
          <a:prstGeom prst="rect">
            <a:avLst/>
          </a:prstGeom>
          <a:noFill/>
          <a:ln>
            <a:noFill/>
          </a:ln>
          <a:effectLst/>
          <a:extLst/>
        </p:spPr>
        <p:txBody>
          <a:bodyPr>
            <a:spAutoFit/>
          </a:bodyPr>
          <a:lstStyle/>
          <a:p>
            <a:pPr eaLnBrk="1" hangingPunct="1">
              <a:defRPr/>
            </a:pPr>
            <a:r>
              <a:rPr lang="zh-TW" altLang="en-US" sz="3000" b="1" dirty="0">
                <a:solidFill>
                  <a:srgbClr val="CC0066"/>
                </a:solidFill>
                <a:latin typeface="+mj-lt"/>
                <a:ea typeface="新細明體" panose="02020500000000000000" pitchFamily="18" charset="-120"/>
              </a:rPr>
              <a:t>透過量度反應混合物的温度變化來估算當量點</a:t>
            </a:r>
            <a:endParaRPr lang="en-US" altLang="zh-TW" sz="3000" b="1" dirty="0">
              <a:solidFill>
                <a:srgbClr val="CC0066"/>
              </a:solidFill>
              <a:latin typeface="+mj-lt"/>
              <a:ea typeface="新細明體" panose="02020500000000000000" pitchFamily="18" charset="-120"/>
            </a:endParaRPr>
          </a:p>
        </p:txBody>
      </p:sp>
      <p:sp>
        <p:nvSpPr>
          <p:cNvPr id="4" name="Rectangle 38"/>
          <p:cNvSpPr>
            <a:spLocks noChangeArrowheads="1"/>
          </p:cNvSpPr>
          <p:nvPr/>
        </p:nvSpPr>
        <p:spPr bwMode="auto">
          <a:xfrm>
            <a:off x="547688" y="1384300"/>
            <a:ext cx="60086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酸和鹼的中和作用是 </a:t>
            </a:r>
            <a:r>
              <a:rPr lang="zh-TW" altLang="en-US" sz="3200" b="1">
                <a:solidFill>
                  <a:srgbClr val="3399FF"/>
                </a:solidFill>
              </a:rPr>
              <a:t>放熱</a:t>
            </a:r>
            <a:r>
              <a:rPr lang="zh-TW" altLang="en-US" sz="2800" b="1"/>
              <a:t> </a:t>
            </a:r>
            <a:r>
              <a:rPr lang="zh-TW" altLang="en-US" sz="2800"/>
              <a:t>反應。</a:t>
            </a:r>
            <a:endParaRPr lang="en-US" altLang="zh-TW" sz="2800">
              <a:latin typeface="Arial" charset="0"/>
              <a:cs typeface="Arial" charset="0"/>
            </a:endParaRPr>
          </a:p>
        </p:txBody>
      </p:sp>
      <p:sp>
        <p:nvSpPr>
          <p:cNvPr id="7" name="Rectangle 38"/>
          <p:cNvSpPr>
            <a:spLocks noChangeArrowheads="1"/>
          </p:cNvSpPr>
          <p:nvPr/>
        </p:nvSpPr>
        <p:spPr bwMode="auto">
          <a:xfrm>
            <a:off x="547688" y="2132856"/>
            <a:ext cx="44450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dirty="0"/>
              <a:t>過程中</a:t>
            </a:r>
            <a:r>
              <a:rPr lang="zh-TW" altLang="en-US" sz="2800" dirty="0"/>
              <a:t>會 </a:t>
            </a:r>
            <a:r>
              <a:rPr lang="zh-TW" altLang="en-US" sz="3200" b="1" dirty="0">
                <a:solidFill>
                  <a:srgbClr val="3399FF"/>
                </a:solidFill>
              </a:rPr>
              <a:t>釋出熱能</a:t>
            </a:r>
            <a:r>
              <a:rPr lang="zh-TW" altLang="en-US" sz="2800" dirty="0"/>
              <a:t>。</a:t>
            </a:r>
            <a:endParaRPr lang="en-US" altLang="zh-TW" sz="2800" dirty="0">
              <a:latin typeface="Arial" charset="0"/>
              <a:cs typeface="Arial" charset="0"/>
            </a:endParaRPr>
          </a:p>
        </p:txBody>
      </p:sp>
      <p:pic>
        <p:nvPicPr>
          <p:cNvPr id="2" name="圖片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95736" y="3168228"/>
            <a:ext cx="3968750" cy="321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9354103"/>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1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6025" y="1006822"/>
            <a:ext cx="6765925" cy="431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Rectangle 8"/>
          <p:cNvSpPr>
            <a:spLocks noChangeArrowheads="1"/>
          </p:cNvSpPr>
          <p:nvPr/>
        </p:nvSpPr>
        <p:spPr bwMode="auto">
          <a:xfrm>
            <a:off x="3041650" y="5480397"/>
            <a:ext cx="3495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HK" altLang="en-US" sz="2000">
                <a:latin typeface="Arial" charset="0"/>
                <a:cs typeface="Arial" charset="0"/>
              </a:rPr>
              <a:t>加入的</a:t>
            </a:r>
            <a:r>
              <a:rPr lang="en-US" altLang="zh-HK" sz="2000">
                <a:latin typeface="Arial" charset="0"/>
                <a:cs typeface="Arial" charset="0"/>
              </a:rPr>
              <a:t>NaOH(aq)</a:t>
            </a:r>
            <a:r>
              <a:rPr lang="zh-HK" altLang="en-US" sz="2000">
                <a:latin typeface="Arial" charset="0"/>
                <a:cs typeface="Arial" charset="0"/>
              </a:rPr>
              <a:t>體積 </a:t>
            </a:r>
            <a:r>
              <a:rPr lang="en-US" altLang="zh-HK" sz="2000">
                <a:latin typeface="Arial" charset="0"/>
                <a:cs typeface="Arial" charset="0"/>
              </a:rPr>
              <a:t>(cm</a:t>
            </a:r>
            <a:r>
              <a:rPr lang="en-US" altLang="zh-HK" sz="2000" baseline="30000">
                <a:latin typeface="Arial" charset="0"/>
                <a:cs typeface="Arial" charset="0"/>
              </a:rPr>
              <a:t>3</a:t>
            </a:r>
            <a:r>
              <a:rPr lang="en-US" altLang="zh-HK" sz="2000">
                <a:latin typeface="Arial" charset="0"/>
                <a:cs typeface="Arial" charset="0"/>
              </a:rPr>
              <a:t>)</a:t>
            </a:r>
            <a:endParaRPr lang="en-US" altLang="zh-TW" sz="2000">
              <a:latin typeface="Arial" charset="0"/>
              <a:cs typeface="Arial" charset="0"/>
            </a:endParaRPr>
          </a:p>
        </p:txBody>
      </p:sp>
      <p:cxnSp>
        <p:nvCxnSpPr>
          <p:cNvPr id="5" name="直線單箭頭接點 4"/>
          <p:cNvCxnSpPr/>
          <p:nvPr/>
        </p:nvCxnSpPr>
        <p:spPr bwMode="auto">
          <a:xfrm flipH="1">
            <a:off x="4786313" y="4364385"/>
            <a:ext cx="327025" cy="523875"/>
          </a:xfrm>
          <a:prstGeom prst="straightConnector1">
            <a:avLst/>
          </a:prstGeom>
          <a:ln w="19050">
            <a:solidFill>
              <a:schemeClr val="tx1"/>
            </a:solidFill>
            <a:headEnd type="none" w="med" len="med"/>
            <a:tailEnd type="stealth" w="lg" len="lg"/>
          </a:ln>
        </p:spPr>
        <p:style>
          <a:lnRef idx="1">
            <a:schemeClr val="dk1"/>
          </a:lnRef>
          <a:fillRef idx="0">
            <a:schemeClr val="dk1"/>
          </a:fillRef>
          <a:effectRef idx="0">
            <a:schemeClr val="dk1"/>
          </a:effectRef>
          <a:fontRef idx="minor">
            <a:schemeClr val="tx1"/>
          </a:fontRef>
        </p:style>
      </p:cxnSp>
      <p:sp>
        <p:nvSpPr>
          <p:cNvPr id="47109" name="Rectangle 8"/>
          <p:cNvSpPr>
            <a:spLocks noChangeArrowheads="1"/>
          </p:cNvSpPr>
          <p:nvPr/>
        </p:nvSpPr>
        <p:spPr bwMode="auto">
          <a:xfrm>
            <a:off x="4432300" y="1427510"/>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400" b="1"/>
              <a:t>當量點</a:t>
            </a:r>
            <a:endParaRPr lang="en-US" altLang="zh-TW" sz="2400" b="1">
              <a:latin typeface="Arial" charset="0"/>
              <a:cs typeface="Arial" charset="0"/>
            </a:endParaRPr>
          </a:p>
        </p:txBody>
      </p:sp>
      <p:sp>
        <p:nvSpPr>
          <p:cNvPr id="47110" name="Rectangle 8"/>
          <p:cNvSpPr>
            <a:spLocks noChangeArrowheads="1"/>
          </p:cNvSpPr>
          <p:nvPr/>
        </p:nvSpPr>
        <p:spPr bwMode="auto">
          <a:xfrm>
            <a:off x="5081588" y="3957985"/>
            <a:ext cx="25368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latin typeface="Arial" charset="0"/>
                <a:cs typeface="Arial" charset="0"/>
              </a:rPr>
              <a:t>達至當量點時所使用</a:t>
            </a:r>
          </a:p>
          <a:p>
            <a:r>
              <a:rPr lang="zh-HK" altLang="en-US" sz="2000">
                <a:latin typeface="Arial" charset="0"/>
                <a:cs typeface="Arial" charset="0"/>
              </a:rPr>
              <a:t>的</a:t>
            </a:r>
            <a:r>
              <a:rPr lang="zh-HK" altLang="zh-TW" sz="2000">
                <a:latin typeface="Arial" charset="0"/>
                <a:cs typeface="Arial" charset="0"/>
              </a:rPr>
              <a:t> </a:t>
            </a:r>
            <a:r>
              <a:rPr lang="en-US" altLang="zh-HK" sz="2000">
                <a:latin typeface="Arial" charset="0"/>
                <a:cs typeface="Arial" charset="0"/>
              </a:rPr>
              <a:t>NaOH(aq)</a:t>
            </a:r>
            <a:r>
              <a:rPr lang="en-US" altLang="zh-TW" sz="2000">
                <a:latin typeface="Arial" charset="0"/>
                <a:cs typeface="Arial" charset="0"/>
              </a:rPr>
              <a:t> </a:t>
            </a:r>
            <a:r>
              <a:rPr lang="zh-HK" altLang="en-US" sz="2000">
                <a:latin typeface="Arial" charset="0"/>
                <a:cs typeface="Arial" charset="0"/>
              </a:rPr>
              <a:t>體積</a:t>
            </a:r>
            <a:endParaRPr lang="en-US" altLang="zh-TW" sz="2000">
              <a:latin typeface="Arial" charset="0"/>
              <a:cs typeface="Arial" charset="0"/>
            </a:endParaRPr>
          </a:p>
        </p:txBody>
      </p:sp>
      <p:cxnSp>
        <p:nvCxnSpPr>
          <p:cNvPr id="10" name="直線單箭頭接點 9"/>
          <p:cNvCxnSpPr/>
          <p:nvPr/>
        </p:nvCxnSpPr>
        <p:spPr bwMode="auto">
          <a:xfrm flipH="1">
            <a:off x="4735513" y="1859310"/>
            <a:ext cx="161925" cy="495300"/>
          </a:xfrm>
          <a:prstGeom prst="straightConnector1">
            <a:avLst/>
          </a:prstGeom>
          <a:ln w="19050">
            <a:solidFill>
              <a:schemeClr val="tx1"/>
            </a:solidFill>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52232" name="Rectangle 8"/>
          <p:cNvSpPr>
            <a:spLocks noChangeArrowheads="1"/>
          </p:cNvSpPr>
          <p:nvPr/>
        </p:nvSpPr>
        <p:spPr bwMode="auto">
          <a:xfrm>
            <a:off x="423863" y="2689572"/>
            <a:ext cx="6572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en-US" sz="2000"/>
              <a:t>温</a:t>
            </a:r>
            <a:r>
              <a:rPr lang="zh-HK" altLang="en-US" sz="2000"/>
              <a:t>度</a:t>
            </a:r>
            <a:endParaRPr lang="en-US" altLang="zh-HK" sz="2000"/>
          </a:p>
          <a:p>
            <a:pPr algn="ctr"/>
            <a:r>
              <a:rPr lang="en-US" altLang="zh-HK" sz="2000">
                <a:latin typeface="Arial" charset="0"/>
                <a:cs typeface="Arial" charset="0"/>
              </a:rPr>
              <a:t>(°C)</a:t>
            </a:r>
            <a:endParaRPr lang="en-US" altLang="zh-TW" sz="2000">
              <a:latin typeface="Arial" charset="0"/>
              <a:cs typeface="Arial" charset="0"/>
            </a:endParaRPr>
          </a:p>
        </p:txBody>
      </p:sp>
      <p:sp>
        <p:nvSpPr>
          <p:cNvPr id="52233" name="Rectangle 8"/>
          <p:cNvSpPr>
            <a:spLocks noChangeArrowheads="1"/>
          </p:cNvSpPr>
          <p:nvPr/>
        </p:nvSpPr>
        <p:spPr bwMode="auto">
          <a:xfrm>
            <a:off x="4376738" y="1964085"/>
            <a:ext cx="3762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000" i="1">
                <a:latin typeface="Arial" charset="0"/>
                <a:cs typeface="Arial" charset="0"/>
              </a:rPr>
              <a:t>E</a:t>
            </a:r>
            <a:endParaRPr lang="en-US" altLang="zh-TW" sz="2000" i="1">
              <a:latin typeface="Arial" charset="0"/>
              <a:cs typeface="Arial" charset="0"/>
            </a:endParaRPr>
          </a:p>
        </p:txBody>
      </p:sp>
      <p:sp>
        <p:nvSpPr>
          <p:cNvPr id="52234" name="Rectangle 8"/>
          <p:cNvSpPr>
            <a:spLocks noChangeArrowheads="1"/>
          </p:cNvSpPr>
          <p:nvPr/>
        </p:nvSpPr>
        <p:spPr bwMode="auto">
          <a:xfrm>
            <a:off x="1738313" y="4037360"/>
            <a:ext cx="409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000" i="1">
                <a:latin typeface="Arial" charset="0"/>
                <a:cs typeface="Arial" charset="0"/>
              </a:rPr>
              <a:t>A</a:t>
            </a:r>
            <a:endParaRPr lang="en-US" altLang="zh-TW" sz="2000" i="1">
              <a:latin typeface="Arial" charset="0"/>
              <a:cs typeface="Arial" charset="0"/>
            </a:endParaRPr>
          </a:p>
        </p:txBody>
      </p:sp>
      <p:sp>
        <p:nvSpPr>
          <p:cNvPr id="52235" name="Rectangle 8"/>
          <p:cNvSpPr>
            <a:spLocks noChangeArrowheads="1"/>
          </p:cNvSpPr>
          <p:nvPr/>
        </p:nvSpPr>
        <p:spPr bwMode="auto">
          <a:xfrm>
            <a:off x="7258050" y="3462685"/>
            <a:ext cx="4619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000" i="1">
                <a:latin typeface="Arial" charset="0"/>
                <a:cs typeface="Arial" charset="0"/>
              </a:rPr>
              <a:t>B</a:t>
            </a:r>
            <a:endParaRPr lang="en-US" altLang="zh-TW" sz="2000" i="1">
              <a:latin typeface="Arial" charset="0"/>
              <a:cs typeface="Arial" charset="0"/>
            </a:endParaRPr>
          </a:p>
        </p:txBody>
      </p:sp>
    </p:spTree>
    <p:extLst>
      <p:ext uri="{BB962C8B-B14F-4D97-AF65-F5344CB8AC3E}">
        <p14:creationId xmlns:p14="http://schemas.microsoft.com/office/powerpoint/2010/main" val="375803412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矩形 4"/>
          <p:cNvSpPr>
            <a:spLocks noChangeArrowheads="1"/>
          </p:cNvSpPr>
          <p:nvPr/>
        </p:nvSpPr>
        <p:spPr bwMode="auto">
          <a:xfrm>
            <a:off x="503361" y="1598538"/>
            <a:ext cx="88931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a:pPr>
            <a:r>
              <a:rPr lang="zh-TW" altLang="en-US" b="0" dirty="0"/>
              <a:t>它們全都是軟金屬，能用小刀輕易地</a:t>
            </a:r>
            <a:r>
              <a:rPr lang="zh-TW" altLang="en-US" b="0" dirty="0" smtClean="0"/>
              <a:t>切開。</a:t>
            </a:r>
            <a:endParaRPr lang="en-US" altLang="zh-TW" b="0" dirty="0"/>
          </a:p>
        </p:txBody>
      </p:sp>
      <p:sp>
        <p:nvSpPr>
          <p:cNvPr id="24579" name="矩形 6"/>
          <p:cNvSpPr>
            <a:spLocks noChangeArrowheads="1"/>
          </p:cNvSpPr>
          <p:nvPr/>
        </p:nvSpPr>
        <p:spPr bwMode="auto">
          <a:xfrm>
            <a:off x="576064" y="5358159"/>
            <a:ext cx="8208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2"/>
            </a:pPr>
            <a:r>
              <a:rPr lang="zh-TW" altLang="en-US" b="0" dirty="0"/>
              <a:t>它們全都具有低的密度。</a:t>
            </a:r>
            <a:endParaRPr lang="en-US" altLang="zh-TW" b="0" dirty="0"/>
          </a:p>
        </p:txBody>
      </p:sp>
      <p:sp>
        <p:nvSpPr>
          <p:cNvPr id="59398" name="Rectangle 6"/>
          <p:cNvSpPr>
            <a:spLocks noChangeArrowheads="1"/>
          </p:cNvSpPr>
          <p:nvPr/>
        </p:nvSpPr>
        <p:spPr bwMode="auto">
          <a:xfrm>
            <a:off x="431924" y="529580"/>
            <a:ext cx="44640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66"/>
                </a:solidFill>
              </a:rPr>
              <a:t>第 </a:t>
            </a:r>
            <a:r>
              <a:rPr lang="en-US" altLang="zh-TW" sz="3200">
                <a:solidFill>
                  <a:srgbClr val="CC0066"/>
                </a:solidFill>
              </a:rPr>
              <a:t>I </a:t>
            </a:r>
            <a:r>
              <a:rPr lang="zh-TW" altLang="en-US" sz="3200">
                <a:solidFill>
                  <a:srgbClr val="CC0066"/>
                </a:solidFill>
              </a:rPr>
              <a:t>族元素的相似之處</a:t>
            </a:r>
            <a:endParaRPr lang="en-US" altLang="zh-TW" sz="3200">
              <a:solidFill>
                <a:srgbClr val="CC0066"/>
              </a:solidFill>
            </a:endParaRPr>
          </a:p>
        </p:txBody>
      </p:sp>
      <p:pic>
        <p:nvPicPr>
          <p:cNvPr id="51207"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9756" y="2261815"/>
            <a:ext cx="3848100" cy="2517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90228480"/>
      </p:ext>
    </p:extLst>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8"/>
          <p:cNvSpPr>
            <a:spLocks noChangeArrowheads="1"/>
          </p:cNvSpPr>
          <p:nvPr/>
        </p:nvSpPr>
        <p:spPr bwMode="auto">
          <a:xfrm>
            <a:off x="157163" y="1960587"/>
            <a:ext cx="896143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971675" indent="-19716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800" i="1">
                <a:latin typeface="Arial" charset="0"/>
                <a:cs typeface="Arial" charset="0"/>
              </a:rPr>
              <a:t>A</a:t>
            </a:r>
            <a:r>
              <a:rPr lang="zh-HK" altLang="en-US" sz="2800">
                <a:latin typeface="Arial" charset="0"/>
                <a:cs typeface="Arial" charset="0"/>
              </a:rPr>
              <a:t>點至</a:t>
            </a:r>
            <a:r>
              <a:rPr lang="en-US" altLang="zh-HK" sz="2800" i="1">
                <a:latin typeface="Arial" charset="0"/>
                <a:cs typeface="Arial" charset="0"/>
              </a:rPr>
              <a:t>E</a:t>
            </a:r>
            <a:r>
              <a:rPr lang="zh-HK" altLang="en-US" sz="2800">
                <a:latin typeface="Arial" charset="0"/>
                <a:cs typeface="Arial" charset="0"/>
              </a:rPr>
              <a:t>點： </a:t>
            </a:r>
            <a:r>
              <a:rPr lang="zh-TW" altLang="en-US" sz="2800">
                <a:latin typeface="Arial" charset="0"/>
                <a:cs typeface="Arial" charset="0"/>
              </a:rPr>
              <a:t>由於把氫氧化鈉溶液加入稀氫氯酸的過程中會 </a:t>
            </a:r>
            <a:r>
              <a:rPr lang="zh-TW" altLang="en-US" sz="3200" b="1">
                <a:solidFill>
                  <a:srgbClr val="3399FF"/>
                </a:solidFill>
                <a:latin typeface="Arial" charset="0"/>
                <a:cs typeface="Arial" charset="0"/>
              </a:rPr>
              <a:t>釋出熱能</a:t>
            </a:r>
            <a:r>
              <a:rPr lang="zh-TW" altLang="en-US" sz="2800">
                <a:latin typeface="Arial" charset="0"/>
                <a:cs typeface="Arial" charset="0"/>
              </a:rPr>
              <a:t>，故反應混合物的温度上升。</a:t>
            </a:r>
            <a:endParaRPr lang="en-US" altLang="zh-TW" sz="2800">
              <a:latin typeface="Arial" charset="0"/>
              <a:cs typeface="Arial" charset="0"/>
            </a:endParaRPr>
          </a:p>
        </p:txBody>
      </p:sp>
      <p:sp>
        <p:nvSpPr>
          <p:cNvPr id="5" name="Rectangle 38"/>
          <p:cNvSpPr>
            <a:spLocks noChangeArrowheads="1"/>
          </p:cNvSpPr>
          <p:nvPr/>
        </p:nvSpPr>
        <p:spPr bwMode="auto">
          <a:xfrm>
            <a:off x="157163" y="3388320"/>
            <a:ext cx="88042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971675" indent="-19716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2800">
                <a:latin typeface="Arial" charset="0"/>
                <a:cs typeface="Arial" charset="0"/>
              </a:rPr>
              <a:t>在</a:t>
            </a:r>
            <a:r>
              <a:rPr lang="en-US" altLang="zh-HK" sz="2800" i="1">
                <a:latin typeface="Arial" charset="0"/>
                <a:cs typeface="Arial" charset="0"/>
              </a:rPr>
              <a:t>E</a:t>
            </a:r>
            <a:r>
              <a:rPr lang="zh-HK" altLang="en-US" sz="2800">
                <a:latin typeface="Arial" charset="0"/>
                <a:cs typeface="Arial" charset="0"/>
              </a:rPr>
              <a:t>點：       </a:t>
            </a:r>
            <a:r>
              <a:rPr lang="zh-TW" altLang="en-US" sz="2800">
                <a:latin typeface="Arial" charset="0"/>
                <a:cs typeface="Arial" charset="0"/>
              </a:rPr>
              <a:t>達至 </a:t>
            </a:r>
            <a:r>
              <a:rPr lang="zh-TW" altLang="en-US" sz="3200" b="1">
                <a:solidFill>
                  <a:srgbClr val="3399FF"/>
                </a:solidFill>
                <a:latin typeface="Arial" charset="0"/>
                <a:cs typeface="Arial" charset="0"/>
              </a:rPr>
              <a:t>當量點</a:t>
            </a:r>
            <a:r>
              <a:rPr lang="zh-TW" altLang="en-US" sz="2800" b="1">
                <a:latin typeface="Arial" charset="0"/>
                <a:cs typeface="Arial" charset="0"/>
              </a:rPr>
              <a:t> </a:t>
            </a:r>
            <a:r>
              <a:rPr lang="zh-TW" altLang="en-US" sz="2800">
                <a:latin typeface="Arial" charset="0"/>
                <a:cs typeface="Arial" charset="0"/>
              </a:rPr>
              <a:t>時，反應混合物會升到 </a:t>
            </a:r>
            <a:r>
              <a:rPr lang="zh-TW" altLang="en-US" sz="3200" b="1">
                <a:solidFill>
                  <a:srgbClr val="3399FF"/>
                </a:solidFill>
                <a:latin typeface="Arial" charset="0"/>
                <a:cs typeface="Arial" charset="0"/>
              </a:rPr>
              <a:t>最高的温度</a:t>
            </a:r>
            <a:r>
              <a:rPr lang="zh-TW" altLang="en-US" sz="2800">
                <a:latin typeface="Arial" charset="0"/>
                <a:cs typeface="Arial" charset="0"/>
              </a:rPr>
              <a:t>。</a:t>
            </a:r>
            <a:endParaRPr lang="en-US" altLang="zh-TW" sz="2800">
              <a:latin typeface="Arial" charset="0"/>
              <a:cs typeface="Arial" charset="0"/>
            </a:endParaRPr>
          </a:p>
        </p:txBody>
      </p:sp>
      <p:sp>
        <p:nvSpPr>
          <p:cNvPr id="53252" name="矩形 1"/>
          <p:cNvSpPr>
            <a:spLocks noChangeArrowheads="1"/>
          </p:cNvSpPr>
          <p:nvPr/>
        </p:nvSpPr>
        <p:spPr bwMode="auto">
          <a:xfrm>
            <a:off x="122238" y="422275"/>
            <a:ext cx="4724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solidFill>
                  <a:srgbClr val="000000"/>
                </a:solidFill>
                <a:latin typeface="Arial" charset="0"/>
                <a:cs typeface="Arial" charset="0"/>
              </a:rPr>
              <a:t>酸鹼滴定過程中的温度變化</a:t>
            </a:r>
            <a:endParaRPr lang="en-US" altLang="zh-TW" sz="2800" b="1">
              <a:solidFill>
                <a:srgbClr val="000000"/>
              </a:solidFill>
              <a:latin typeface="Arial" charset="0"/>
              <a:cs typeface="Arial" charset="0"/>
            </a:endParaRPr>
          </a:p>
        </p:txBody>
      </p:sp>
      <p:sp>
        <p:nvSpPr>
          <p:cNvPr id="7" name="Rectangle 38"/>
          <p:cNvSpPr>
            <a:spLocks noChangeArrowheads="1"/>
          </p:cNvSpPr>
          <p:nvPr/>
        </p:nvSpPr>
        <p:spPr bwMode="auto">
          <a:xfrm>
            <a:off x="157163" y="4739282"/>
            <a:ext cx="9104312"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971675" indent="-19716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i="1">
                <a:latin typeface="Arial" charset="0"/>
                <a:cs typeface="Arial" charset="0"/>
              </a:rPr>
              <a:t>E</a:t>
            </a:r>
            <a:r>
              <a:rPr lang="zh-TW" altLang="en-US" sz="2800">
                <a:latin typeface="Arial" charset="0"/>
                <a:cs typeface="Arial" charset="0"/>
              </a:rPr>
              <a:t>點至</a:t>
            </a:r>
            <a:r>
              <a:rPr lang="en-US" altLang="zh-TW" sz="2800" i="1">
                <a:latin typeface="Arial" charset="0"/>
                <a:cs typeface="Arial" charset="0"/>
              </a:rPr>
              <a:t>B</a:t>
            </a:r>
            <a:r>
              <a:rPr lang="zh-TW" altLang="en-US" sz="2800">
                <a:latin typeface="Arial" charset="0"/>
                <a:cs typeface="Arial" charset="0"/>
              </a:rPr>
              <a:t>點： 達至當量點後，所加入</a:t>
            </a:r>
            <a:r>
              <a:rPr lang="zh-TW" altLang="en-US" sz="3200" b="1">
                <a:solidFill>
                  <a:srgbClr val="3399FF"/>
                </a:solidFill>
                <a:latin typeface="Arial" charset="0"/>
                <a:cs typeface="Arial" charset="0"/>
              </a:rPr>
              <a:t>過量冷的氫氧化鈉 </a:t>
            </a:r>
            <a:r>
              <a:rPr lang="zh-TW" altLang="en-US" sz="2800">
                <a:latin typeface="Arial" charset="0"/>
                <a:cs typeface="Arial" charset="0"/>
              </a:rPr>
              <a:t>溶液 </a:t>
            </a:r>
            <a:r>
              <a:rPr lang="zh-TW" altLang="en-US" sz="3200" b="1">
                <a:solidFill>
                  <a:srgbClr val="3399FF"/>
                </a:solidFill>
                <a:latin typeface="Arial" charset="0"/>
                <a:cs typeface="Arial" charset="0"/>
              </a:rPr>
              <a:t>不會再有熱能釋出</a:t>
            </a:r>
            <a:r>
              <a:rPr lang="zh-TW" altLang="en-US" sz="2800">
                <a:latin typeface="Arial" charset="0"/>
                <a:cs typeface="Arial" charset="0"/>
              </a:rPr>
              <a:t>，反而會令反應混合物 </a:t>
            </a:r>
            <a:r>
              <a:rPr lang="zh-TW" altLang="en-US" sz="3200" b="1">
                <a:solidFill>
                  <a:srgbClr val="3399FF"/>
                </a:solidFill>
                <a:latin typeface="Arial" charset="0"/>
                <a:cs typeface="Arial" charset="0"/>
              </a:rPr>
              <a:t>冷卻</a:t>
            </a:r>
            <a:r>
              <a:rPr lang="zh-TW" altLang="en-US" sz="2800">
                <a:latin typeface="Arial" charset="0"/>
                <a:cs typeface="Arial" charset="0"/>
              </a:rPr>
              <a:t>。因此，混合物的温度下降。</a:t>
            </a:r>
            <a:endParaRPr lang="en-US" altLang="zh-TW" sz="2800">
              <a:latin typeface="Arial" charset="0"/>
              <a:cs typeface="Arial" charset="0"/>
            </a:endParaRPr>
          </a:p>
        </p:txBody>
      </p:sp>
      <p:pic>
        <p:nvPicPr>
          <p:cNvPr id="53256" name="圖片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654675" y="76200"/>
            <a:ext cx="2389188" cy="157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52468074"/>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
          <p:cNvSpPr>
            <a:spLocks noChangeArrowheads="1"/>
          </p:cNvSpPr>
          <p:nvPr/>
        </p:nvSpPr>
        <p:spPr bwMode="auto">
          <a:xfrm>
            <a:off x="423863" y="1249362"/>
            <a:ext cx="1257300"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100" b="1">
                <a:solidFill>
                  <a:srgbClr val="CC0000"/>
                </a:solidFill>
                <a:cs typeface="Arial" charset="0"/>
              </a:rPr>
              <a:t>標定</a:t>
            </a:r>
            <a:endParaRPr kumimoji="0" lang="en-US" altLang="zh-TW" sz="3100" b="1">
              <a:solidFill>
                <a:srgbClr val="CC0000"/>
              </a:solidFill>
              <a:cs typeface="Arial" charset="0"/>
            </a:endParaRPr>
          </a:p>
        </p:txBody>
      </p:sp>
      <p:sp>
        <p:nvSpPr>
          <p:cNvPr id="3" name="Rectangle 38"/>
          <p:cNvSpPr>
            <a:spLocks noChangeArrowheads="1"/>
          </p:cNvSpPr>
          <p:nvPr/>
        </p:nvSpPr>
        <p:spPr bwMode="auto">
          <a:xfrm>
            <a:off x="546100" y="2154237"/>
            <a:ext cx="8415338" cy="127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tabLst>
                <a:tab pos="542925" algn="l"/>
              </a:tabLst>
              <a:defRPr kumimoji="1">
                <a:solidFill>
                  <a:schemeClr val="tx1"/>
                </a:solidFill>
                <a:latin typeface="Calibri" pitchFamily="34" charset="0"/>
                <a:ea typeface="新細明體" charset="-120"/>
              </a:defRPr>
            </a:lvl1pPr>
            <a:lvl2pPr marL="742950" indent="-285750">
              <a:tabLst>
                <a:tab pos="542925" algn="l"/>
              </a:tabLst>
              <a:defRPr kumimoji="1">
                <a:solidFill>
                  <a:schemeClr val="tx1"/>
                </a:solidFill>
                <a:latin typeface="Calibri" pitchFamily="34" charset="0"/>
                <a:ea typeface="新細明體" charset="-120"/>
              </a:defRPr>
            </a:lvl2pPr>
            <a:lvl3pPr marL="1143000" indent="-228600">
              <a:tabLst>
                <a:tab pos="542925" algn="l"/>
              </a:tabLst>
              <a:defRPr kumimoji="1">
                <a:solidFill>
                  <a:schemeClr val="tx1"/>
                </a:solidFill>
                <a:latin typeface="Calibri" pitchFamily="34" charset="0"/>
                <a:ea typeface="新細明體" charset="-120"/>
              </a:defRPr>
            </a:lvl3pPr>
            <a:lvl4pPr marL="1600200" indent="-228600">
              <a:tabLst>
                <a:tab pos="542925" algn="l"/>
              </a:tabLst>
              <a:defRPr kumimoji="1">
                <a:solidFill>
                  <a:schemeClr val="tx1"/>
                </a:solidFill>
                <a:latin typeface="Calibri" pitchFamily="34" charset="0"/>
                <a:ea typeface="新細明體" charset="-120"/>
              </a:defRPr>
            </a:lvl4pPr>
            <a:lvl5pPr marL="2057400" indent="-228600">
              <a:tabLst>
                <a:tab pos="542925"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542925"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542925"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542925"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542925" algn="l"/>
              </a:tabLst>
              <a:defRPr kumimoji="1">
                <a:solidFill>
                  <a:schemeClr val="tx1"/>
                </a:solidFill>
                <a:latin typeface="Calibri" pitchFamily="34" charset="0"/>
                <a:ea typeface="新細明體" charset="-120"/>
              </a:defRPr>
            </a:lvl9pPr>
          </a:lstStyle>
          <a:p>
            <a:pPr eaLnBrk="1" hangingPunct="1">
              <a:lnSpc>
                <a:spcPct val="120000"/>
              </a:lnSpc>
              <a:buFontTx/>
              <a:buBlip>
                <a:blip r:embed="rId2"/>
              </a:buBlip>
            </a:pPr>
            <a:r>
              <a:rPr lang="zh-TW" altLang="en-US" sz="2800">
                <a:latin typeface="Arial" charset="0"/>
                <a:cs typeface="Arial" charset="0"/>
              </a:rPr>
              <a:t>把某未知摩爾濃度的溶液與標準溶液進行滴定，以標定該溶液 </a:t>
            </a:r>
            <a:r>
              <a:rPr lang="en-US" altLang="zh-TW" sz="2800">
                <a:latin typeface="Arial" charset="0"/>
                <a:cs typeface="Arial" charset="0"/>
              </a:rPr>
              <a:t>(</a:t>
            </a:r>
            <a:r>
              <a:rPr lang="zh-TW" altLang="en-US" sz="2800">
                <a:latin typeface="Arial" charset="0"/>
                <a:cs typeface="Arial" charset="0"/>
              </a:rPr>
              <a:t>即 </a:t>
            </a:r>
            <a:r>
              <a:rPr lang="zh-TW" altLang="en-US" sz="3600" b="1">
                <a:solidFill>
                  <a:srgbClr val="0000CC"/>
                </a:solidFill>
                <a:latin typeface="Arial" charset="0"/>
                <a:cs typeface="Arial" charset="0"/>
              </a:rPr>
              <a:t>測定溶液的摩爾濃度</a:t>
            </a:r>
            <a:r>
              <a:rPr lang="en-US" altLang="zh-TW" sz="2800">
                <a:latin typeface="Arial" charset="0"/>
                <a:cs typeface="Arial" charset="0"/>
              </a:rPr>
              <a:t>)</a:t>
            </a:r>
            <a:r>
              <a:rPr lang="zh-HK" altLang="en-US" sz="2800">
                <a:latin typeface="Arial" charset="0"/>
                <a:cs typeface="Arial" charset="0"/>
              </a:rPr>
              <a:t>。</a:t>
            </a:r>
            <a:endParaRPr lang="en-US" altLang="zh-TW" sz="2800">
              <a:latin typeface="Arial" charset="0"/>
              <a:cs typeface="Arial" charset="0"/>
            </a:endParaRPr>
          </a:p>
        </p:txBody>
      </p:sp>
    </p:spTree>
    <p:extLst>
      <p:ext uri="{BB962C8B-B14F-4D97-AF65-F5344CB8AC3E}">
        <p14:creationId xmlns:p14="http://schemas.microsoft.com/office/powerpoint/2010/main" val="2389644357"/>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363538" y="162525"/>
            <a:ext cx="8477250" cy="2116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450850" indent="-45085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a:lnSpc>
                <a:spcPct val="150000"/>
              </a:lnSpc>
              <a:spcBef>
                <a:spcPts val="600"/>
              </a:spcBef>
            </a:pPr>
            <a:r>
              <a:rPr lang="en-US" altLang="zh-TW" sz="2800" dirty="0" smtClean="0">
                <a:latin typeface="Times New Roman" pitchFamily="18" charset="0"/>
                <a:cs typeface="Times New Roman" pitchFamily="18" charset="0"/>
              </a:rPr>
              <a:t>50.0 </a:t>
            </a:r>
            <a:r>
              <a:rPr lang="en-US" altLang="zh-TW" sz="2800" dirty="0">
                <a:latin typeface="Times New Roman" pitchFamily="18" charset="0"/>
                <a:cs typeface="Times New Roman" pitchFamily="18" charset="0"/>
              </a:rPr>
              <a:t>cm</a:t>
            </a:r>
            <a:r>
              <a:rPr lang="en-US" altLang="zh-TW" sz="2800" baseline="30000" dirty="0">
                <a:latin typeface="Times New Roman" pitchFamily="18" charset="0"/>
                <a:cs typeface="Times New Roman" pitchFamily="18" charset="0"/>
              </a:rPr>
              <a:t>3 </a:t>
            </a:r>
            <a:r>
              <a:rPr lang="zh-TW" altLang="en-US" sz="2800" dirty="0">
                <a:latin typeface="Times New Roman" pitchFamily="18" charset="0"/>
                <a:cs typeface="Times New Roman" pitchFamily="18" charset="0"/>
              </a:rPr>
              <a:t>的碳酸鈉 </a:t>
            </a:r>
            <a:r>
              <a:rPr lang="en-US" altLang="zh-TW" sz="2800" dirty="0">
                <a:latin typeface="Times New Roman" pitchFamily="18" charset="0"/>
                <a:cs typeface="Times New Roman" pitchFamily="18" charset="0"/>
              </a:rPr>
              <a:t>(Na</a:t>
            </a:r>
            <a:r>
              <a:rPr lang="en-US" altLang="zh-TW" sz="2800" baseline="-30000" dirty="0">
                <a:latin typeface="Times New Roman" pitchFamily="18" charset="0"/>
                <a:cs typeface="Times New Roman" pitchFamily="18" charset="0"/>
              </a:rPr>
              <a:t>2</a:t>
            </a:r>
            <a:r>
              <a:rPr lang="en-US" altLang="zh-TW" sz="2800" dirty="0">
                <a:latin typeface="Times New Roman" pitchFamily="18" charset="0"/>
                <a:cs typeface="Times New Roman" pitchFamily="18" charset="0"/>
              </a:rPr>
              <a:t>CO</a:t>
            </a:r>
            <a:r>
              <a:rPr lang="en-US" altLang="zh-TW" sz="2800" baseline="-30000" dirty="0">
                <a:latin typeface="Times New Roman" pitchFamily="18" charset="0"/>
                <a:cs typeface="Times New Roman" pitchFamily="18" charset="0"/>
              </a:rPr>
              <a:t>3</a:t>
            </a:r>
            <a:r>
              <a:rPr lang="en-US" altLang="zh-TW" sz="2800" dirty="0">
                <a:latin typeface="Times New Roman" pitchFamily="18" charset="0"/>
                <a:cs typeface="Times New Roman" pitchFamily="18" charset="0"/>
              </a:rPr>
              <a:t> ) </a:t>
            </a:r>
            <a:r>
              <a:rPr lang="zh-TW" altLang="en-US" sz="2800" dirty="0">
                <a:latin typeface="Times New Roman" pitchFamily="18" charset="0"/>
                <a:cs typeface="Times New Roman" pitchFamily="18" charset="0"/>
              </a:rPr>
              <a:t>溶液需要 </a:t>
            </a:r>
            <a:r>
              <a:rPr lang="en-US" altLang="zh-TW" sz="2800" dirty="0">
                <a:latin typeface="Times New Roman" pitchFamily="18" charset="0"/>
                <a:cs typeface="Times New Roman" pitchFamily="18" charset="0"/>
              </a:rPr>
              <a:t>20.0 cm</a:t>
            </a:r>
            <a:r>
              <a:rPr lang="en-US" altLang="zh-TW" sz="2800" baseline="30000" dirty="0">
                <a:latin typeface="Times New Roman" pitchFamily="18" charset="0"/>
                <a:cs typeface="Times New Roman" pitchFamily="18" charset="0"/>
              </a:rPr>
              <a:t>3</a:t>
            </a:r>
            <a:r>
              <a:rPr lang="en-US" altLang="zh-TW" sz="2800" dirty="0">
                <a:latin typeface="Times New Roman" pitchFamily="18" charset="0"/>
                <a:cs typeface="Times New Roman" pitchFamily="18" charset="0"/>
              </a:rPr>
              <a:t> </a:t>
            </a:r>
            <a:r>
              <a:rPr lang="zh-TW" altLang="en-US" sz="2800" dirty="0">
                <a:latin typeface="Times New Roman" pitchFamily="18" charset="0"/>
                <a:cs typeface="Times New Roman" pitchFamily="18" charset="0"/>
              </a:rPr>
              <a:t>的 </a:t>
            </a:r>
            <a:r>
              <a:rPr lang="en-US" altLang="zh-TW" sz="2800" dirty="0">
                <a:latin typeface="Times New Roman" pitchFamily="18" charset="0"/>
                <a:cs typeface="Times New Roman" pitchFamily="18" charset="0"/>
              </a:rPr>
              <a:t>1.50 M </a:t>
            </a:r>
            <a:r>
              <a:rPr lang="zh-TW" altLang="en-US" sz="2800" dirty="0">
                <a:latin typeface="Times New Roman" pitchFamily="18" charset="0"/>
                <a:cs typeface="Times New Roman" pitchFamily="18" charset="0"/>
              </a:rPr>
              <a:t>氫氯酸完全反應。</a:t>
            </a:r>
            <a:endParaRPr lang="zh-TW" altLang="en-US" sz="2800" dirty="0"/>
          </a:p>
          <a:p>
            <a:pPr marL="0" indent="0">
              <a:lnSpc>
                <a:spcPct val="150000"/>
              </a:lnSpc>
              <a:spcBef>
                <a:spcPts val="600"/>
              </a:spcBef>
            </a:pPr>
            <a:r>
              <a:rPr lang="zh-TW" altLang="en-US" sz="2800" dirty="0" smtClean="0">
                <a:latin typeface="Times New Roman" pitchFamily="18" charset="0"/>
                <a:cs typeface="Times New Roman" pitchFamily="18" charset="0"/>
              </a:rPr>
              <a:t>求</a:t>
            </a:r>
            <a:r>
              <a:rPr lang="zh-TW" altLang="en-US" sz="2800" dirty="0">
                <a:latin typeface="Times New Roman" pitchFamily="18" charset="0"/>
                <a:cs typeface="Times New Roman" pitchFamily="18" charset="0"/>
              </a:rPr>
              <a:t>該碳酸鈉的摩爾濃度。</a:t>
            </a:r>
            <a:endParaRPr lang="zh-TW" altLang="en-US" sz="2800" dirty="0"/>
          </a:p>
        </p:txBody>
      </p:sp>
      <p:sp>
        <p:nvSpPr>
          <p:cNvPr id="9" name="矩形 8"/>
          <p:cNvSpPr/>
          <p:nvPr/>
        </p:nvSpPr>
        <p:spPr>
          <a:xfrm>
            <a:off x="1124917" y="2637879"/>
            <a:ext cx="6975475" cy="460375"/>
          </a:xfrm>
          <a:prstGeom prst="rect">
            <a:avLst/>
          </a:prstGeom>
        </p:spPr>
        <p:txBody>
          <a:bodyPr>
            <a:spAutoFit/>
          </a:bodyPr>
          <a:lstStyle/>
          <a:p>
            <a:pPr>
              <a:spcAft>
                <a:spcPts val="0"/>
              </a:spcAft>
              <a:defRPr/>
            </a:pPr>
            <a:r>
              <a:rPr lang="en-US" altLang="zh-HK" sz="2400" kern="100">
                <a:solidFill>
                  <a:srgbClr val="0000CC"/>
                </a:solidFill>
                <a:latin typeface="Times New Roman" panose="02020603050405020304" pitchFamily="18" charset="0"/>
                <a:ea typeface="新細明體" panose="02020500000000000000" pitchFamily="18" charset="-120"/>
              </a:rPr>
              <a:t>Na</a:t>
            </a:r>
            <a:r>
              <a:rPr lang="en-US" altLang="zh-HK" sz="2400" kern="100" baseline="-25000">
                <a:solidFill>
                  <a:srgbClr val="0000CC"/>
                </a:solidFill>
                <a:latin typeface="Times New Roman" panose="02020603050405020304" pitchFamily="18" charset="0"/>
                <a:ea typeface="新細明體" panose="02020500000000000000" pitchFamily="18" charset="-120"/>
              </a:rPr>
              <a:t>2</a:t>
            </a:r>
            <a:r>
              <a:rPr lang="en-US" altLang="zh-HK" sz="2400" kern="100">
                <a:solidFill>
                  <a:srgbClr val="0000CC"/>
                </a:solidFill>
                <a:latin typeface="Times New Roman" panose="02020603050405020304" pitchFamily="18" charset="0"/>
                <a:ea typeface="新細明體" panose="02020500000000000000" pitchFamily="18" charset="-120"/>
              </a:rPr>
              <a:t>CO</a:t>
            </a:r>
            <a:r>
              <a:rPr lang="en-US" altLang="zh-HK" sz="2400" kern="100" baseline="-25000">
                <a:solidFill>
                  <a:srgbClr val="0000CC"/>
                </a:solidFill>
                <a:latin typeface="Times New Roman" panose="02020603050405020304" pitchFamily="18" charset="0"/>
                <a:ea typeface="新細明體" panose="02020500000000000000" pitchFamily="18" charset="-120"/>
              </a:rPr>
              <a:t>3</a:t>
            </a:r>
            <a:r>
              <a:rPr lang="en-US" altLang="zh-HK" sz="2400" kern="100">
                <a:solidFill>
                  <a:srgbClr val="0000CC"/>
                </a:solidFill>
                <a:latin typeface="Times New Roman" panose="02020603050405020304" pitchFamily="18" charset="0"/>
                <a:ea typeface="新細明體" panose="02020500000000000000" pitchFamily="18" charset="-120"/>
              </a:rPr>
              <a:t>   +    2HCl    </a:t>
            </a:r>
            <a:r>
              <a:rPr lang="en-US" altLang="zh-HK" sz="2400" kern="100">
                <a:solidFill>
                  <a:srgbClr val="0000CC"/>
                </a:solidFill>
                <a:latin typeface="Times New Roman" panose="02020603050405020304" pitchFamily="18" charset="0"/>
                <a:ea typeface="新細明體" panose="02020500000000000000" pitchFamily="18" charset="-120"/>
                <a:sym typeface="Symbol" panose="05050102010706020507" pitchFamily="18" charset="2"/>
              </a:rPr>
              <a:t></a:t>
            </a:r>
            <a:r>
              <a:rPr lang="en-US" altLang="zh-HK" sz="2400" kern="100">
                <a:solidFill>
                  <a:srgbClr val="0000CC"/>
                </a:solidFill>
                <a:latin typeface="Times New Roman" panose="02020603050405020304" pitchFamily="18" charset="0"/>
                <a:ea typeface="新細明體" panose="02020500000000000000" pitchFamily="18" charset="-120"/>
              </a:rPr>
              <a:t>     2NaCl   +   CO</a:t>
            </a:r>
            <a:r>
              <a:rPr lang="en-US" altLang="zh-HK" sz="2400" kern="100" baseline="-25000">
                <a:solidFill>
                  <a:srgbClr val="0000CC"/>
                </a:solidFill>
                <a:latin typeface="Times New Roman" panose="02020603050405020304" pitchFamily="18" charset="0"/>
                <a:ea typeface="新細明體" panose="02020500000000000000" pitchFamily="18" charset="-120"/>
              </a:rPr>
              <a:t>2</a:t>
            </a:r>
            <a:r>
              <a:rPr lang="en-US" altLang="zh-HK" sz="2400" kern="100">
                <a:solidFill>
                  <a:srgbClr val="0000CC"/>
                </a:solidFill>
                <a:latin typeface="Times New Roman" panose="02020603050405020304" pitchFamily="18" charset="0"/>
                <a:ea typeface="新細明體" panose="02020500000000000000" pitchFamily="18" charset="-120"/>
              </a:rPr>
              <a:t>    +    H</a:t>
            </a:r>
            <a:r>
              <a:rPr lang="en-US" altLang="zh-HK" sz="2400" kern="100" baseline="-25000">
                <a:solidFill>
                  <a:srgbClr val="0000CC"/>
                </a:solidFill>
                <a:latin typeface="Times New Roman" panose="02020603050405020304" pitchFamily="18" charset="0"/>
                <a:ea typeface="新細明體" panose="02020500000000000000" pitchFamily="18" charset="-120"/>
              </a:rPr>
              <a:t>2</a:t>
            </a:r>
            <a:r>
              <a:rPr lang="en-US" altLang="zh-HK" sz="2400" kern="100">
                <a:solidFill>
                  <a:srgbClr val="0000CC"/>
                </a:solidFill>
                <a:latin typeface="Times New Roman" panose="02020603050405020304" pitchFamily="18" charset="0"/>
                <a:ea typeface="新細明體" panose="02020500000000000000" pitchFamily="18" charset="-120"/>
              </a:rPr>
              <a:t>O</a:t>
            </a:r>
            <a:endParaRPr lang="zh-TW" altLang="zh-HK" sz="2400" kern="100">
              <a:solidFill>
                <a:srgbClr val="0000CC"/>
              </a:solidFill>
              <a:latin typeface="Times New Roman" panose="02020603050405020304" pitchFamily="18" charset="0"/>
              <a:ea typeface="新細明體" panose="02020500000000000000" pitchFamily="18" charset="-120"/>
            </a:endParaRPr>
          </a:p>
        </p:txBody>
      </p:sp>
      <p:sp>
        <p:nvSpPr>
          <p:cNvPr id="10" name="Rectangle 2"/>
          <p:cNvSpPr>
            <a:spLocks noChangeArrowheads="1"/>
          </p:cNvSpPr>
          <p:nvPr/>
        </p:nvSpPr>
        <p:spPr bwMode="auto">
          <a:xfrm>
            <a:off x="1178892" y="3258591"/>
            <a:ext cx="2678113"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600"/>
              </a:spcBef>
              <a:spcAft>
                <a:spcPts val="600"/>
              </a:spcAft>
            </a:pPr>
            <a:r>
              <a:rPr lang="en-US" altLang="zh-TW" sz="2400">
                <a:solidFill>
                  <a:srgbClr val="0000CC"/>
                </a:solidFill>
                <a:latin typeface="Times New Roman" pitchFamily="18" charset="0"/>
                <a:cs typeface="Times New Roman" pitchFamily="18" charset="0"/>
              </a:rPr>
              <a:t>50 cm</a:t>
            </a:r>
            <a:r>
              <a:rPr lang="en-US" altLang="zh-TW" sz="2400" baseline="30000">
                <a:solidFill>
                  <a:srgbClr val="0000CC"/>
                </a:solidFill>
                <a:latin typeface="Times New Roman" pitchFamily="18" charset="0"/>
                <a:cs typeface="Times New Roman" pitchFamily="18" charset="0"/>
              </a:rPr>
              <a:t>3</a:t>
            </a:r>
            <a:r>
              <a:rPr lang="en-US" altLang="zh-TW" sz="2400">
                <a:solidFill>
                  <a:srgbClr val="0000CC"/>
                </a:solidFill>
                <a:latin typeface="Times New Roman" pitchFamily="18" charset="0"/>
                <a:cs typeface="Times New Roman" pitchFamily="18" charset="0"/>
              </a:rPr>
              <a:t>          20 cm</a:t>
            </a:r>
            <a:r>
              <a:rPr lang="en-US" altLang="zh-TW" sz="2400" baseline="30000">
                <a:solidFill>
                  <a:srgbClr val="0000CC"/>
                </a:solidFill>
                <a:latin typeface="Times New Roman" pitchFamily="18" charset="0"/>
                <a:cs typeface="Times New Roman" pitchFamily="18" charset="0"/>
              </a:rPr>
              <a:t>3</a:t>
            </a:r>
            <a:endParaRPr lang="en-US" altLang="zh-TW" sz="2400">
              <a:solidFill>
                <a:srgbClr val="0000CC"/>
              </a:solidFill>
            </a:endParaRPr>
          </a:p>
          <a:p>
            <a:pPr>
              <a:spcBef>
                <a:spcPts val="600"/>
              </a:spcBef>
              <a:spcAft>
                <a:spcPts val="600"/>
              </a:spcAft>
            </a:pPr>
            <a:r>
              <a:rPr lang="en-US" altLang="zh-TW" sz="2400">
                <a:solidFill>
                  <a:srgbClr val="0000CC"/>
                </a:solidFill>
                <a:latin typeface="Times New Roman" pitchFamily="18" charset="0"/>
                <a:cs typeface="Times New Roman" pitchFamily="18" charset="0"/>
              </a:rPr>
              <a:t>x M              1.5 M</a:t>
            </a:r>
            <a:endParaRPr lang="en-US" altLang="zh-TW" sz="2400">
              <a:solidFill>
                <a:srgbClr val="0000CC"/>
              </a:solidFill>
            </a:endParaRPr>
          </a:p>
        </p:txBody>
      </p:sp>
      <p:sp>
        <p:nvSpPr>
          <p:cNvPr id="13" name="矩形 12"/>
          <p:cNvSpPr>
            <a:spLocks noChangeArrowheads="1"/>
          </p:cNvSpPr>
          <p:nvPr/>
        </p:nvSpPr>
        <p:spPr bwMode="auto">
          <a:xfrm>
            <a:off x="1118567" y="4501604"/>
            <a:ext cx="27860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600"/>
              </a:spcBef>
            </a:pPr>
            <a:r>
              <a:rPr lang="en-US" altLang="zh-HK" sz="2400">
                <a:solidFill>
                  <a:srgbClr val="0000CC"/>
                </a:solidFill>
                <a:latin typeface="Times New Roman" pitchFamily="18" charset="0"/>
              </a:rPr>
              <a:t>2 </a:t>
            </a:r>
            <a:r>
              <a:rPr lang="en-US" altLang="zh-HK" sz="2400">
                <a:solidFill>
                  <a:srgbClr val="0000CC"/>
                </a:solidFill>
                <a:latin typeface="Times New Roman" pitchFamily="18" charset="0"/>
                <a:sym typeface="Symbol" pitchFamily="18" charset="2"/>
              </a:rPr>
              <a:t></a:t>
            </a:r>
            <a:r>
              <a:rPr lang="en-US" altLang="zh-HK" sz="2400">
                <a:solidFill>
                  <a:srgbClr val="0000CC"/>
                </a:solidFill>
                <a:latin typeface="Times New Roman" pitchFamily="18" charset="0"/>
              </a:rPr>
              <a:t> x </a:t>
            </a:r>
            <a:r>
              <a:rPr lang="en-US" altLang="zh-HK" sz="2400">
                <a:solidFill>
                  <a:srgbClr val="0000CC"/>
                </a:solidFill>
                <a:latin typeface="Times New Roman" pitchFamily="18" charset="0"/>
                <a:sym typeface="Symbol" pitchFamily="18" charset="2"/>
              </a:rPr>
              <a:t></a:t>
            </a:r>
            <a:r>
              <a:rPr lang="en-US" altLang="zh-HK" sz="2400">
                <a:solidFill>
                  <a:srgbClr val="0000CC"/>
                </a:solidFill>
                <a:latin typeface="Times New Roman" pitchFamily="18" charset="0"/>
              </a:rPr>
              <a:t> 50 = 20 </a:t>
            </a:r>
            <a:r>
              <a:rPr lang="en-US" altLang="zh-HK" sz="2400">
                <a:solidFill>
                  <a:srgbClr val="0000CC"/>
                </a:solidFill>
                <a:latin typeface="Times New Roman" pitchFamily="18" charset="0"/>
                <a:sym typeface="Symbol" pitchFamily="18" charset="2"/>
              </a:rPr>
              <a:t></a:t>
            </a:r>
            <a:r>
              <a:rPr lang="en-US" altLang="zh-HK" sz="2400">
                <a:solidFill>
                  <a:srgbClr val="0000CC"/>
                </a:solidFill>
                <a:latin typeface="Times New Roman" pitchFamily="18" charset="0"/>
              </a:rPr>
              <a:t> 1.5</a:t>
            </a:r>
            <a:endParaRPr lang="zh-TW" altLang="zh-HK" sz="2400">
              <a:solidFill>
                <a:srgbClr val="0000CC"/>
              </a:solidFill>
              <a:latin typeface="Times New Roman" pitchFamily="18" charset="0"/>
            </a:endParaRPr>
          </a:p>
        </p:txBody>
      </p:sp>
      <p:sp>
        <p:nvSpPr>
          <p:cNvPr id="14" name="矩形 13"/>
          <p:cNvSpPr>
            <a:spLocks noChangeArrowheads="1"/>
          </p:cNvSpPr>
          <p:nvPr/>
        </p:nvSpPr>
        <p:spPr bwMode="auto">
          <a:xfrm>
            <a:off x="1124917" y="5041354"/>
            <a:ext cx="1050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600"/>
              </a:spcBef>
            </a:pPr>
            <a:r>
              <a:rPr lang="en-US" altLang="zh-HK" sz="2400">
                <a:solidFill>
                  <a:srgbClr val="0000CC"/>
                </a:solidFill>
                <a:latin typeface="Times New Roman" pitchFamily="18" charset="0"/>
              </a:rPr>
              <a:t>x = 0.3</a:t>
            </a:r>
            <a:endParaRPr lang="zh-TW" altLang="zh-HK" sz="2400">
              <a:solidFill>
                <a:srgbClr val="0000CC"/>
              </a:solidFill>
              <a:latin typeface="Times New Roman" pitchFamily="18" charset="0"/>
            </a:endParaRPr>
          </a:p>
        </p:txBody>
      </p:sp>
      <p:sp>
        <p:nvSpPr>
          <p:cNvPr id="15" name="矩形 14"/>
          <p:cNvSpPr/>
          <p:nvPr/>
        </p:nvSpPr>
        <p:spPr>
          <a:xfrm>
            <a:off x="1118567" y="5703341"/>
            <a:ext cx="4445000" cy="461963"/>
          </a:xfrm>
          <a:prstGeom prst="rect">
            <a:avLst/>
          </a:prstGeom>
        </p:spPr>
        <p:txBody>
          <a:bodyPr wrap="none">
            <a:spAutoFit/>
          </a:bodyPr>
          <a:lstStyle/>
          <a:p>
            <a:pPr>
              <a:spcAft>
                <a:spcPts val="0"/>
              </a:spcAft>
              <a:defRPr/>
            </a:pPr>
            <a:r>
              <a:rPr lang="en-US" altLang="zh-HK" sz="2400" kern="100">
                <a:solidFill>
                  <a:srgbClr val="0000CC"/>
                </a:solidFill>
                <a:latin typeface="Times New Roman" panose="02020603050405020304" pitchFamily="18" charset="0"/>
                <a:ea typeface="新細明體" panose="02020500000000000000" pitchFamily="18" charset="-120"/>
              </a:rPr>
              <a:t>Na</a:t>
            </a:r>
            <a:r>
              <a:rPr lang="en-US" altLang="zh-HK" sz="2400" kern="100" baseline="-25000">
                <a:solidFill>
                  <a:srgbClr val="0000CC"/>
                </a:solidFill>
                <a:latin typeface="Times New Roman" panose="02020603050405020304" pitchFamily="18" charset="0"/>
                <a:ea typeface="新細明體" panose="02020500000000000000" pitchFamily="18" charset="-120"/>
              </a:rPr>
              <a:t>2</a:t>
            </a:r>
            <a:r>
              <a:rPr lang="en-US" altLang="zh-HK" sz="2400" kern="100">
                <a:solidFill>
                  <a:srgbClr val="0000CC"/>
                </a:solidFill>
                <a:latin typeface="Times New Roman" panose="02020603050405020304" pitchFamily="18" charset="0"/>
                <a:ea typeface="新細明體" panose="02020500000000000000" pitchFamily="18" charset="-120"/>
              </a:rPr>
              <a:t>CO</a:t>
            </a:r>
            <a:r>
              <a:rPr lang="en-US" altLang="zh-HK" sz="2400" kern="100" baseline="-25000">
                <a:solidFill>
                  <a:srgbClr val="0000CC"/>
                </a:solidFill>
                <a:latin typeface="Times New Roman" panose="02020603050405020304" pitchFamily="18" charset="0"/>
                <a:ea typeface="新細明體" panose="02020500000000000000" pitchFamily="18" charset="-120"/>
              </a:rPr>
              <a:t>3 </a:t>
            </a:r>
            <a:r>
              <a:rPr lang="zh-TW" altLang="zh-HK" sz="2400" kern="100">
                <a:solidFill>
                  <a:srgbClr val="0000CC"/>
                </a:solidFill>
                <a:latin typeface="Times New Roman" panose="02020603050405020304" pitchFamily="18" charset="0"/>
                <a:ea typeface="新細明體" panose="02020500000000000000" pitchFamily="18" charset="-120"/>
              </a:rPr>
              <a:t>溶液的摩爾濃度</a:t>
            </a:r>
            <a:r>
              <a:rPr lang="en-US" altLang="zh-HK" sz="2400" kern="100">
                <a:solidFill>
                  <a:srgbClr val="0000CC"/>
                </a:solidFill>
                <a:latin typeface="Times New Roman" panose="02020603050405020304" pitchFamily="18" charset="0"/>
                <a:ea typeface="新細明體" panose="02020500000000000000" pitchFamily="18" charset="-120"/>
              </a:rPr>
              <a:t> = 0.3 M</a:t>
            </a:r>
            <a:endParaRPr lang="zh-TW" altLang="zh-HK" sz="2400" kern="100">
              <a:solidFill>
                <a:srgbClr val="0000CC"/>
              </a:solidFill>
              <a:latin typeface="Times New Roman" panose="02020603050405020304" pitchFamily="18" charset="0"/>
              <a:ea typeface="新細明體" panose="02020500000000000000" pitchFamily="18" charset="-120"/>
            </a:endParaRPr>
          </a:p>
        </p:txBody>
      </p:sp>
      <p:sp>
        <p:nvSpPr>
          <p:cNvPr id="47" name="Text Box 8"/>
          <p:cNvSpPr txBox="1">
            <a:spLocks noChangeArrowheads="1"/>
          </p:cNvSpPr>
          <p:nvPr/>
        </p:nvSpPr>
        <p:spPr bwMode="auto">
          <a:xfrm>
            <a:off x="2733055" y="3279229"/>
            <a:ext cx="1030287" cy="9223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90000"/>
              </a:lnSpc>
            </a:pPr>
            <a:endParaRPr lang="zh-TW" altLang="en-US" sz="2000">
              <a:solidFill>
                <a:srgbClr val="FF0000"/>
              </a:solidFill>
              <a:latin typeface="Arial" charset="0"/>
            </a:endParaRPr>
          </a:p>
          <a:p>
            <a:pPr algn="ctr" eaLnBrk="1" hangingPunct="1">
              <a:lnSpc>
                <a:spcPct val="90000"/>
              </a:lnSpc>
            </a:pPr>
            <a:r>
              <a:rPr lang="en-US" altLang="zh-TW" sz="2000">
                <a:latin typeface="Arial" charset="0"/>
                <a:cs typeface="Arial" charset="0"/>
              </a:rPr>
              <a:t>×</a:t>
            </a:r>
          </a:p>
          <a:p>
            <a:pPr algn="ctr" eaLnBrk="1" hangingPunct="1">
              <a:lnSpc>
                <a:spcPct val="90000"/>
              </a:lnSpc>
            </a:pPr>
            <a:endParaRPr lang="zh-TW" altLang="en-US" sz="2000">
              <a:solidFill>
                <a:srgbClr val="FF0000"/>
              </a:solidFill>
              <a:latin typeface="Arial" charset="0"/>
            </a:endParaRPr>
          </a:p>
        </p:txBody>
      </p:sp>
      <p:sp>
        <p:nvSpPr>
          <p:cNvPr id="48" name="Line 9"/>
          <p:cNvSpPr>
            <a:spLocks noChangeShapeType="1"/>
          </p:cNvSpPr>
          <p:nvPr/>
        </p:nvSpPr>
        <p:spPr bwMode="auto">
          <a:xfrm flipV="1">
            <a:off x="2142505" y="3007766"/>
            <a:ext cx="779462" cy="2698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49" name="Text Box 11"/>
          <p:cNvSpPr txBox="1">
            <a:spLocks noChangeArrowheads="1"/>
          </p:cNvSpPr>
          <p:nvPr/>
        </p:nvSpPr>
        <p:spPr bwMode="auto">
          <a:xfrm>
            <a:off x="1169367" y="3277641"/>
            <a:ext cx="989013" cy="923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90000"/>
              </a:lnSpc>
            </a:pPr>
            <a:endParaRPr lang="zh-TW" altLang="en-US" sz="2000">
              <a:solidFill>
                <a:srgbClr val="FF0000"/>
              </a:solidFill>
              <a:latin typeface="Arial" charset="0"/>
            </a:endParaRPr>
          </a:p>
          <a:p>
            <a:pPr algn="ctr" eaLnBrk="1" hangingPunct="1">
              <a:lnSpc>
                <a:spcPct val="90000"/>
              </a:lnSpc>
            </a:pPr>
            <a:r>
              <a:rPr lang="en-US" altLang="zh-TW" sz="2000">
                <a:latin typeface="Arial" charset="0"/>
                <a:cs typeface="Arial" charset="0"/>
              </a:rPr>
              <a:t>×</a:t>
            </a:r>
          </a:p>
          <a:p>
            <a:pPr algn="ctr" eaLnBrk="1" hangingPunct="1">
              <a:lnSpc>
                <a:spcPct val="90000"/>
              </a:lnSpc>
            </a:pPr>
            <a:endParaRPr lang="zh-TW" altLang="en-US" sz="2000">
              <a:solidFill>
                <a:srgbClr val="FF0000"/>
              </a:solidFill>
              <a:latin typeface="Arial" charset="0"/>
            </a:endParaRPr>
          </a:p>
        </p:txBody>
      </p:sp>
      <p:sp>
        <p:nvSpPr>
          <p:cNvPr id="50" name="Line 12"/>
          <p:cNvSpPr>
            <a:spLocks noChangeShapeType="1"/>
          </p:cNvSpPr>
          <p:nvPr/>
        </p:nvSpPr>
        <p:spPr bwMode="auto">
          <a:xfrm flipH="1" flipV="1">
            <a:off x="1118567" y="3007766"/>
            <a:ext cx="1622425" cy="2905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1459611663"/>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949325" y="1055688"/>
          <a:ext cx="6929440" cy="1390650"/>
        </p:xfrm>
        <a:graphic>
          <a:graphicData uri="http://schemas.openxmlformats.org/drawingml/2006/table">
            <a:tbl>
              <a:tblPr>
                <a:tableStyleId>{5940675A-B579-460E-94D1-54222C63F5DA}</a:tableStyleId>
              </a:tblPr>
              <a:tblGrid>
                <a:gridCol w="1506400">
                  <a:extLst>
                    <a:ext uri="{9D8B030D-6E8A-4147-A177-3AD203B41FA5}">
                      <a16:colId xmlns:a16="http://schemas.microsoft.com/office/drawing/2014/main" xmlns="" val="20000"/>
                    </a:ext>
                  </a:extLst>
                </a:gridCol>
                <a:gridCol w="1355760">
                  <a:extLst>
                    <a:ext uri="{9D8B030D-6E8A-4147-A177-3AD203B41FA5}">
                      <a16:colId xmlns:a16="http://schemas.microsoft.com/office/drawing/2014/main" xmlns="" val="20001"/>
                    </a:ext>
                  </a:extLst>
                </a:gridCol>
                <a:gridCol w="1355760">
                  <a:extLst>
                    <a:ext uri="{9D8B030D-6E8A-4147-A177-3AD203B41FA5}">
                      <a16:colId xmlns:a16="http://schemas.microsoft.com/office/drawing/2014/main" xmlns="" val="20002"/>
                    </a:ext>
                  </a:extLst>
                </a:gridCol>
                <a:gridCol w="1355760">
                  <a:extLst>
                    <a:ext uri="{9D8B030D-6E8A-4147-A177-3AD203B41FA5}">
                      <a16:colId xmlns:a16="http://schemas.microsoft.com/office/drawing/2014/main" xmlns="" val="20003"/>
                    </a:ext>
                  </a:extLst>
                </a:gridCol>
                <a:gridCol w="1355760">
                  <a:extLst>
                    <a:ext uri="{9D8B030D-6E8A-4147-A177-3AD203B41FA5}">
                      <a16:colId xmlns:a16="http://schemas.microsoft.com/office/drawing/2014/main" xmlns="" val="20004"/>
                    </a:ext>
                  </a:extLst>
                </a:gridCol>
              </a:tblGrid>
              <a:tr h="548726">
                <a:tc>
                  <a:txBody>
                    <a:bodyPr/>
                    <a:lstStyle/>
                    <a:p>
                      <a:pPr algn="ctr">
                        <a:spcAft>
                          <a:spcPts val="0"/>
                        </a:spcAft>
                      </a:pPr>
                      <a:r>
                        <a:rPr lang="zh-TW" sz="1800" kern="100">
                          <a:effectLst/>
                        </a:rPr>
                        <a:t>滴定管讀數</a:t>
                      </a:r>
                      <a:r>
                        <a:rPr lang="en-US" sz="1800" kern="100">
                          <a:effectLst/>
                        </a:rPr>
                        <a:t> (cm</a:t>
                      </a:r>
                      <a:r>
                        <a:rPr lang="en-US" sz="1800" kern="100" baseline="30000">
                          <a:effectLst/>
                        </a:rPr>
                        <a:t>3</a:t>
                      </a:r>
                      <a:r>
                        <a:rPr lang="en-US" sz="1800" kern="100">
                          <a:effectLst/>
                        </a:rPr>
                        <a:t>)</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zh-TW" sz="1800" kern="100">
                          <a:effectLst/>
                        </a:rPr>
                        <a:t>第一次</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zh-TW" sz="1800" kern="100">
                          <a:effectLst/>
                        </a:rPr>
                        <a:t>第二次</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zh-TW" sz="1800" kern="100">
                          <a:effectLst/>
                        </a:rPr>
                        <a:t>第三次</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zh-TW" sz="1800" kern="100">
                          <a:effectLst/>
                        </a:rPr>
                        <a:t>第四次</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extLst>
                  <a:ext uri="{0D108BD9-81ED-4DB2-BD59-A6C34878D82A}">
                    <a16:rowId xmlns:a16="http://schemas.microsoft.com/office/drawing/2014/main" xmlns="" val="10000"/>
                  </a:ext>
                </a:extLst>
              </a:tr>
              <a:tr h="420962">
                <a:tc>
                  <a:txBody>
                    <a:bodyPr/>
                    <a:lstStyle/>
                    <a:p>
                      <a:pPr algn="ctr">
                        <a:spcAft>
                          <a:spcPts val="0"/>
                        </a:spcAft>
                      </a:pPr>
                      <a:r>
                        <a:rPr lang="zh-TW" sz="1800" kern="100">
                          <a:effectLst/>
                        </a:rPr>
                        <a:t>終結時讀數</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en-US" sz="1800" kern="100">
                          <a:effectLst/>
                        </a:rPr>
                        <a:t>37.40</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en-US" sz="1800" kern="100">
                          <a:effectLst/>
                        </a:rPr>
                        <a:t>32.60</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en-US" sz="1800" kern="100">
                          <a:effectLst/>
                        </a:rPr>
                        <a:t>34.50</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en-US" sz="1800" kern="100">
                          <a:effectLst/>
                        </a:rPr>
                        <a:t>33.60</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extLst>
                  <a:ext uri="{0D108BD9-81ED-4DB2-BD59-A6C34878D82A}">
                    <a16:rowId xmlns:a16="http://schemas.microsoft.com/office/drawing/2014/main" xmlns="" val="10001"/>
                  </a:ext>
                </a:extLst>
              </a:tr>
              <a:tr h="420962">
                <a:tc>
                  <a:txBody>
                    <a:bodyPr/>
                    <a:lstStyle/>
                    <a:p>
                      <a:pPr algn="ctr">
                        <a:spcAft>
                          <a:spcPts val="0"/>
                        </a:spcAft>
                      </a:pPr>
                      <a:r>
                        <a:rPr lang="zh-TW" sz="1800" kern="100">
                          <a:effectLst/>
                        </a:rPr>
                        <a:t>開始時讀數</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en-US" sz="1800" kern="100">
                          <a:effectLst/>
                        </a:rPr>
                        <a:t>4.30</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en-US" sz="1800" kern="100">
                          <a:effectLst/>
                        </a:rPr>
                        <a:t>1.10</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en-US" sz="1800" kern="100">
                          <a:effectLst/>
                        </a:rPr>
                        <a:t>3.10</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tc>
                  <a:txBody>
                    <a:bodyPr/>
                    <a:lstStyle/>
                    <a:p>
                      <a:pPr algn="ctr">
                        <a:spcAft>
                          <a:spcPts val="0"/>
                        </a:spcAft>
                      </a:pPr>
                      <a:r>
                        <a:rPr lang="en-US" sz="1800" kern="100">
                          <a:effectLst/>
                        </a:rPr>
                        <a:t>2.00</a:t>
                      </a:r>
                      <a:endParaRPr lang="zh-TW" sz="1800" kern="100">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1" marR="17781" marT="0" marB="0" anchor="ctr"/>
                </a:tc>
                <a:extLst>
                  <a:ext uri="{0D108BD9-81ED-4DB2-BD59-A6C34878D82A}">
                    <a16:rowId xmlns:a16="http://schemas.microsoft.com/office/drawing/2014/main" xmlns="" val="10002"/>
                  </a:ext>
                </a:extLst>
              </a:tr>
            </a:tbl>
          </a:graphicData>
        </a:graphic>
      </p:graphicFrame>
      <p:sp>
        <p:nvSpPr>
          <p:cNvPr id="56348" name="Rectangle 1"/>
          <p:cNvSpPr>
            <a:spLocks noChangeArrowheads="1"/>
          </p:cNvSpPr>
          <p:nvPr/>
        </p:nvSpPr>
        <p:spPr bwMode="auto">
          <a:xfrm>
            <a:off x="859434" y="242323"/>
            <a:ext cx="716895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marL="450850" indent="-45085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a:r>
              <a:rPr lang="zh-TW" altLang="en-US" sz="2400" dirty="0" smtClean="0">
                <a:latin typeface="Times New Roman" pitchFamily="18" charset="0"/>
                <a:cs typeface="Times New Roman" pitchFamily="18" charset="0"/>
              </a:rPr>
              <a:t>把 </a:t>
            </a:r>
            <a:r>
              <a:rPr lang="en-US" altLang="zh-TW" sz="2400" dirty="0">
                <a:latin typeface="Times New Roman" pitchFamily="18" charset="0"/>
                <a:cs typeface="Times New Roman" pitchFamily="18" charset="0"/>
              </a:rPr>
              <a:t>25 cm</a:t>
            </a:r>
            <a:r>
              <a:rPr lang="en-US" altLang="zh-TW" sz="2400" baseline="30000" dirty="0">
                <a:latin typeface="Times New Roman" pitchFamily="18" charset="0"/>
                <a:cs typeface="Times New Roman" pitchFamily="18" charset="0"/>
              </a:rPr>
              <a:t>3</a:t>
            </a:r>
            <a:r>
              <a:rPr lang="en-US" altLang="zh-TW" sz="2400" dirty="0">
                <a:latin typeface="Times New Roman" pitchFamily="18" charset="0"/>
                <a:cs typeface="Times New Roman" pitchFamily="18" charset="0"/>
              </a:rPr>
              <a:t> </a:t>
            </a:r>
            <a:r>
              <a:rPr lang="zh-TW" altLang="en-US" sz="2400" dirty="0">
                <a:latin typeface="Times New Roman" pitchFamily="18" charset="0"/>
                <a:cs typeface="Times New Roman" pitchFamily="18" charset="0"/>
              </a:rPr>
              <a:t>的氫氧化鉀溶液與 </a:t>
            </a:r>
            <a:r>
              <a:rPr lang="en-US" altLang="zh-TW" sz="2400" dirty="0">
                <a:latin typeface="Times New Roman" pitchFamily="18" charset="0"/>
                <a:cs typeface="Times New Roman" pitchFamily="18" charset="0"/>
              </a:rPr>
              <a:t>0.1 M </a:t>
            </a:r>
            <a:r>
              <a:rPr lang="zh-TW" altLang="en-US" sz="2400" dirty="0">
                <a:latin typeface="Times New Roman" pitchFamily="18" charset="0"/>
                <a:cs typeface="Times New Roman" pitchFamily="18" charset="0"/>
              </a:rPr>
              <a:t>硫酸進行滴定。</a:t>
            </a:r>
            <a:endParaRPr lang="en-US" altLang="zh-TW" sz="2400" dirty="0">
              <a:latin typeface="Times New Roman" pitchFamily="18" charset="0"/>
              <a:cs typeface="Times New Roman" pitchFamily="18" charset="0"/>
            </a:endParaRPr>
          </a:p>
          <a:p>
            <a:pPr marL="0" indent="0"/>
            <a:r>
              <a:rPr lang="zh-TW" altLang="en-US" sz="2400" dirty="0" smtClean="0">
                <a:latin typeface="Times New Roman" pitchFamily="18" charset="0"/>
                <a:cs typeface="Times New Roman" pitchFamily="18" charset="0"/>
              </a:rPr>
              <a:t>下</a:t>
            </a:r>
            <a:r>
              <a:rPr lang="zh-TW" altLang="en-US" sz="2400" dirty="0">
                <a:latin typeface="Times New Roman" pitchFamily="18" charset="0"/>
                <a:cs typeface="Times New Roman" pitchFamily="18" charset="0"/>
              </a:rPr>
              <a:t>表展示滴定的結果：</a:t>
            </a:r>
            <a:endParaRPr lang="en-US" altLang="zh-TW" sz="2400" dirty="0">
              <a:latin typeface="Times New Roman" pitchFamily="18" charset="0"/>
              <a:cs typeface="Times New Roman" pitchFamily="18" charset="0"/>
            </a:endParaRPr>
          </a:p>
          <a:p>
            <a:endParaRPr lang="en-US" altLang="zh-TW" sz="2400" dirty="0">
              <a:latin typeface="Times New Roman" pitchFamily="18" charset="0"/>
              <a:cs typeface="Times New Roman" pitchFamily="18" charset="0"/>
            </a:endParaRPr>
          </a:p>
          <a:p>
            <a:endParaRPr lang="en-US" altLang="zh-TW" sz="2400" dirty="0">
              <a:latin typeface="Times New Roman" pitchFamily="18" charset="0"/>
              <a:cs typeface="Times New Roman" pitchFamily="18" charset="0"/>
            </a:endParaRPr>
          </a:p>
          <a:p>
            <a:endParaRPr lang="en-US" altLang="zh-TW" sz="2400" dirty="0">
              <a:latin typeface="Times New Roman" pitchFamily="18" charset="0"/>
              <a:cs typeface="Times New Roman" pitchFamily="18" charset="0"/>
            </a:endParaRPr>
          </a:p>
          <a:p>
            <a:endParaRPr lang="en-US" altLang="zh-TW" sz="2400" dirty="0">
              <a:latin typeface="Times New Roman" pitchFamily="18" charset="0"/>
              <a:cs typeface="Times New Roman" pitchFamily="18" charset="0"/>
            </a:endParaRPr>
          </a:p>
          <a:p>
            <a:pPr marL="0" indent="0"/>
            <a:r>
              <a:rPr lang="zh-TW" altLang="en-US" sz="2400" dirty="0" smtClean="0">
                <a:latin typeface="Times New Roman" pitchFamily="18" charset="0"/>
                <a:cs typeface="Times New Roman" pitchFamily="18" charset="0"/>
              </a:rPr>
              <a:t>氫氧化鉀</a:t>
            </a:r>
            <a:r>
              <a:rPr lang="zh-TW" altLang="en-US" sz="2400" dirty="0">
                <a:latin typeface="Times New Roman" pitchFamily="18" charset="0"/>
                <a:cs typeface="Times New Roman" pitchFamily="18" charset="0"/>
              </a:rPr>
              <a:t>溶液的摩爾濃度是多少？</a:t>
            </a:r>
            <a:endParaRPr lang="zh-TW" altLang="en-US" sz="2400" dirty="0"/>
          </a:p>
        </p:txBody>
      </p:sp>
      <p:graphicFrame>
        <p:nvGraphicFramePr>
          <p:cNvPr id="4" name="表格 3"/>
          <p:cNvGraphicFramePr>
            <a:graphicFrameLocks noGrp="1"/>
          </p:cNvGraphicFramePr>
          <p:nvPr/>
        </p:nvGraphicFramePr>
        <p:xfrm>
          <a:off x="904875" y="3187700"/>
          <a:ext cx="7034215" cy="1552575"/>
        </p:xfrm>
        <a:graphic>
          <a:graphicData uri="http://schemas.openxmlformats.org/drawingml/2006/table">
            <a:tbl>
              <a:tblPr>
                <a:tableStyleId>{BC89EF96-8CEA-46FF-86C4-4CE0E7609802}</a:tableStyleId>
              </a:tblPr>
              <a:tblGrid>
                <a:gridCol w="1406843">
                  <a:extLst>
                    <a:ext uri="{9D8B030D-6E8A-4147-A177-3AD203B41FA5}">
                      <a16:colId xmlns:a16="http://schemas.microsoft.com/office/drawing/2014/main" xmlns="" val="20000"/>
                    </a:ext>
                  </a:extLst>
                </a:gridCol>
                <a:gridCol w="1406843">
                  <a:extLst>
                    <a:ext uri="{9D8B030D-6E8A-4147-A177-3AD203B41FA5}">
                      <a16:colId xmlns:a16="http://schemas.microsoft.com/office/drawing/2014/main" xmlns="" val="20001"/>
                    </a:ext>
                  </a:extLst>
                </a:gridCol>
                <a:gridCol w="1406843">
                  <a:extLst>
                    <a:ext uri="{9D8B030D-6E8A-4147-A177-3AD203B41FA5}">
                      <a16:colId xmlns:a16="http://schemas.microsoft.com/office/drawing/2014/main" xmlns="" val="20002"/>
                    </a:ext>
                  </a:extLst>
                </a:gridCol>
                <a:gridCol w="1406843">
                  <a:extLst>
                    <a:ext uri="{9D8B030D-6E8A-4147-A177-3AD203B41FA5}">
                      <a16:colId xmlns:a16="http://schemas.microsoft.com/office/drawing/2014/main" xmlns="" val="20003"/>
                    </a:ext>
                  </a:extLst>
                </a:gridCol>
                <a:gridCol w="1406843">
                  <a:extLst>
                    <a:ext uri="{9D8B030D-6E8A-4147-A177-3AD203B41FA5}">
                      <a16:colId xmlns:a16="http://schemas.microsoft.com/office/drawing/2014/main" xmlns="" val="20004"/>
                    </a:ext>
                  </a:extLst>
                </a:gridCol>
              </a:tblGrid>
              <a:tr h="621030">
                <a:tc>
                  <a:txBody>
                    <a:bodyPr/>
                    <a:lstStyle/>
                    <a:p>
                      <a:pPr algn="ctr">
                        <a:spcAft>
                          <a:spcPts val="0"/>
                        </a:spcAft>
                      </a:pPr>
                      <a:r>
                        <a:rPr lang="zh-TW" sz="1800" kern="100" dirty="0">
                          <a:solidFill>
                            <a:srgbClr val="0000CC"/>
                          </a:solidFill>
                          <a:effectLst/>
                        </a:rPr>
                        <a:t>滴定管讀數</a:t>
                      </a:r>
                      <a:r>
                        <a:rPr lang="en-US" sz="1800" kern="100" dirty="0">
                          <a:solidFill>
                            <a:srgbClr val="0000CC"/>
                          </a:solidFill>
                          <a:effectLst/>
                        </a:rPr>
                        <a:t> (cm</a:t>
                      </a:r>
                      <a:r>
                        <a:rPr lang="en-US" sz="1800" kern="100" baseline="30000" dirty="0">
                          <a:solidFill>
                            <a:srgbClr val="0000CC"/>
                          </a:solidFill>
                          <a:effectLst/>
                        </a:rPr>
                        <a:t>3</a:t>
                      </a:r>
                      <a:r>
                        <a:rPr lang="en-US" sz="1800" kern="100" dirty="0">
                          <a:solidFill>
                            <a:srgbClr val="0000CC"/>
                          </a:solidFill>
                          <a:effectLst/>
                        </a:rPr>
                        <a:t>)</a:t>
                      </a:r>
                      <a:endParaRPr lang="zh-TW" sz="1800" kern="100" dirty="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zh-TW" sz="1800" kern="100">
                          <a:solidFill>
                            <a:srgbClr val="0000CC"/>
                          </a:solidFill>
                          <a:effectLst/>
                        </a:rPr>
                        <a:t>第一次</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zh-TW" sz="1800" kern="100">
                          <a:solidFill>
                            <a:srgbClr val="0000CC"/>
                          </a:solidFill>
                          <a:effectLst/>
                        </a:rPr>
                        <a:t>第二次</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zh-TW" sz="1800" kern="100">
                          <a:solidFill>
                            <a:srgbClr val="0000CC"/>
                          </a:solidFill>
                          <a:effectLst/>
                        </a:rPr>
                        <a:t>第三次</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zh-TW" sz="1800" kern="100">
                          <a:solidFill>
                            <a:srgbClr val="0000CC"/>
                          </a:solidFill>
                          <a:effectLst/>
                        </a:rPr>
                        <a:t>第四次</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extLst>
                  <a:ext uri="{0D108BD9-81ED-4DB2-BD59-A6C34878D82A}">
                    <a16:rowId xmlns:a16="http://schemas.microsoft.com/office/drawing/2014/main" xmlns="" val="10000"/>
                  </a:ext>
                </a:extLst>
              </a:tr>
              <a:tr h="310515">
                <a:tc>
                  <a:txBody>
                    <a:bodyPr/>
                    <a:lstStyle/>
                    <a:p>
                      <a:pPr algn="ctr">
                        <a:spcAft>
                          <a:spcPts val="0"/>
                        </a:spcAft>
                      </a:pPr>
                      <a:r>
                        <a:rPr lang="zh-TW" sz="1800" kern="100">
                          <a:solidFill>
                            <a:srgbClr val="0000CC"/>
                          </a:solidFill>
                          <a:effectLst/>
                        </a:rPr>
                        <a:t>終結時讀數</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en-US" sz="1800" kern="100">
                          <a:solidFill>
                            <a:srgbClr val="0000CC"/>
                          </a:solidFill>
                          <a:effectLst/>
                        </a:rPr>
                        <a:t>37.40</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en-US" sz="1800" kern="100">
                          <a:solidFill>
                            <a:srgbClr val="0000CC"/>
                          </a:solidFill>
                          <a:effectLst/>
                        </a:rPr>
                        <a:t>32.60</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en-US" sz="1800" kern="100">
                          <a:solidFill>
                            <a:srgbClr val="0000CC"/>
                          </a:solidFill>
                          <a:effectLst/>
                        </a:rPr>
                        <a:t>34.50</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en-US" sz="1800" kern="100">
                          <a:solidFill>
                            <a:srgbClr val="0000CC"/>
                          </a:solidFill>
                          <a:effectLst/>
                        </a:rPr>
                        <a:t>33.60</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extLst>
                  <a:ext uri="{0D108BD9-81ED-4DB2-BD59-A6C34878D82A}">
                    <a16:rowId xmlns:a16="http://schemas.microsoft.com/office/drawing/2014/main" xmlns="" val="10001"/>
                  </a:ext>
                </a:extLst>
              </a:tr>
              <a:tr h="310515">
                <a:tc>
                  <a:txBody>
                    <a:bodyPr/>
                    <a:lstStyle/>
                    <a:p>
                      <a:pPr algn="ctr">
                        <a:spcAft>
                          <a:spcPts val="0"/>
                        </a:spcAft>
                      </a:pPr>
                      <a:r>
                        <a:rPr lang="zh-TW" sz="1800" kern="100">
                          <a:solidFill>
                            <a:srgbClr val="0000CC"/>
                          </a:solidFill>
                          <a:effectLst/>
                        </a:rPr>
                        <a:t>開始時讀數</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en-US" sz="1800" kern="100">
                          <a:solidFill>
                            <a:srgbClr val="0000CC"/>
                          </a:solidFill>
                          <a:effectLst/>
                        </a:rPr>
                        <a:t>4.30</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en-US" sz="1800" kern="100">
                          <a:solidFill>
                            <a:srgbClr val="0000CC"/>
                          </a:solidFill>
                          <a:effectLst/>
                        </a:rPr>
                        <a:t>1.10</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en-US" sz="1800" kern="100">
                          <a:solidFill>
                            <a:srgbClr val="0000CC"/>
                          </a:solidFill>
                          <a:effectLst/>
                        </a:rPr>
                        <a:t>3.10</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tc>
                  <a:txBody>
                    <a:bodyPr/>
                    <a:lstStyle/>
                    <a:p>
                      <a:pPr algn="ctr">
                        <a:spcAft>
                          <a:spcPts val="0"/>
                        </a:spcAft>
                      </a:pPr>
                      <a:r>
                        <a:rPr lang="en-US" sz="1800" kern="100">
                          <a:solidFill>
                            <a:srgbClr val="0000CC"/>
                          </a:solidFill>
                          <a:effectLst/>
                        </a:rPr>
                        <a:t>2.00</a:t>
                      </a:r>
                      <a:endParaRPr lang="zh-TW" sz="1800" kern="10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tc>
                <a:extLst>
                  <a:ext uri="{0D108BD9-81ED-4DB2-BD59-A6C34878D82A}">
                    <a16:rowId xmlns:a16="http://schemas.microsoft.com/office/drawing/2014/main" xmlns="" val="10002"/>
                  </a:ext>
                </a:extLst>
              </a:tr>
              <a:tr h="310515">
                <a:tc>
                  <a:txBody>
                    <a:bodyPr/>
                    <a:lstStyle/>
                    <a:p>
                      <a:pPr algn="ctr">
                        <a:spcAft>
                          <a:spcPts val="0"/>
                        </a:spcAft>
                      </a:pPr>
                      <a:r>
                        <a:rPr lang="zh-TW" altLang="en-US" sz="1800" dirty="0" smtClean="0">
                          <a:solidFill>
                            <a:srgbClr val="0000CC"/>
                          </a:solidFill>
                          <a:latin typeface="Times New Roman" pitchFamily="18" charset="0"/>
                          <a:cs typeface="Times New Roman" pitchFamily="18" charset="0"/>
                        </a:rPr>
                        <a:t>硫酸</a:t>
                      </a:r>
                      <a:r>
                        <a:rPr lang="zh-TW" sz="1800" kern="100" dirty="0" smtClean="0">
                          <a:solidFill>
                            <a:srgbClr val="0000CC"/>
                          </a:solidFill>
                          <a:effectLst/>
                        </a:rPr>
                        <a:t>的</a:t>
                      </a:r>
                      <a:r>
                        <a:rPr lang="zh-TW" sz="1800" kern="100" dirty="0">
                          <a:solidFill>
                            <a:srgbClr val="0000CC"/>
                          </a:solidFill>
                          <a:effectLst/>
                        </a:rPr>
                        <a:t>體積</a:t>
                      </a:r>
                      <a:endParaRPr lang="zh-TW" sz="1800" kern="100" dirty="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solidFill>
                      <a:srgbClr val="FFFF00"/>
                    </a:solidFill>
                  </a:tcPr>
                </a:tc>
                <a:tc>
                  <a:txBody>
                    <a:bodyPr/>
                    <a:lstStyle/>
                    <a:p>
                      <a:pPr algn="ctr">
                        <a:spcAft>
                          <a:spcPts val="0"/>
                        </a:spcAft>
                      </a:pPr>
                      <a:r>
                        <a:rPr lang="en-US" sz="1800" kern="100" dirty="0">
                          <a:solidFill>
                            <a:srgbClr val="0000CC"/>
                          </a:solidFill>
                          <a:effectLst/>
                        </a:rPr>
                        <a:t>33.10</a:t>
                      </a:r>
                      <a:endParaRPr lang="zh-TW" sz="1800" kern="100" dirty="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solidFill>
                      <a:srgbClr val="FFFF00"/>
                    </a:solidFill>
                  </a:tcPr>
                </a:tc>
                <a:tc>
                  <a:txBody>
                    <a:bodyPr/>
                    <a:lstStyle/>
                    <a:p>
                      <a:pPr algn="ctr">
                        <a:spcAft>
                          <a:spcPts val="0"/>
                        </a:spcAft>
                      </a:pPr>
                      <a:r>
                        <a:rPr lang="en-US" sz="1800" kern="100" dirty="0">
                          <a:solidFill>
                            <a:srgbClr val="0000CC"/>
                          </a:solidFill>
                          <a:effectLst/>
                        </a:rPr>
                        <a:t>31.50</a:t>
                      </a:r>
                      <a:endParaRPr lang="zh-TW" sz="1800" kern="100" dirty="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solidFill>
                      <a:srgbClr val="FFFF00"/>
                    </a:solidFill>
                  </a:tcPr>
                </a:tc>
                <a:tc>
                  <a:txBody>
                    <a:bodyPr/>
                    <a:lstStyle/>
                    <a:p>
                      <a:pPr algn="ctr">
                        <a:spcAft>
                          <a:spcPts val="0"/>
                        </a:spcAft>
                      </a:pPr>
                      <a:r>
                        <a:rPr lang="en-US" sz="1800" kern="100" dirty="0">
                          <a:solidFill>
                            <a:srgbClr val="0000CC"/>
                          </a:solidFill>
                          <a:effectLst/>
                        </a:rPr>
                        <a:t>31.40</a:t>
                      </a:r>
                      <a:endParaRPr lang="zh-TW" sz="1800" kern="100" dirty="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solidFill>
                      <a:srgbClr val="FFFF00"/>
                    </a:solidFill>
                  </a:tcPr>
                </a:tc>
                <a:tc>
                  <a:txBody>
                    <a:bodyPr/>
                    <a:lstStyle/>
                    <a:p>
                      <a:pPr algn="ctr">
                        <a:spcAft>
                          <a:spcPts val="0"/>
                        </a:spcAft>
                      </a:pPr>
                      <a:r>
                        <a:rPr lang="en-US" sz="1800" kern="100" dirty="0">
                          <a:solidFill>
                            <a:srgbClr val="0000CC"/>
                          </a:solidFill>
                          <a:effectLst/>
                        </a:rPr>
                        <a:t>31.60</a:t>
                      </a:r>
                      <a:endParaRPr lang="zh-TW" sz="1800" kern="100" dirty="0">
                        <a:solidFill>
                          <a:srgbClr val="0000CC"/>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78" marR="17778" marT="0" marB="0" anchor="ctr">
                    <a:solidFill>
                      <a:srgbClr val="FFFF00"/>
                    </a:solidFill>
                  </a:tcPr>
                </a:tc>
                <a:extLst>
                  <a:ext uri="{0D108BD9-81ED-4DB2-BD59-A6C34878D82A}">
                    <a16:rowId xmlns:a16="http://schemas.microsoft.com/office/drawing/2014/main" xmlns="" val="10003"/>
                  </a:ext>
                </a:extLst>
              </a:tr>
            </a:tbl>
          </a:graphicData>
        </a:graphic>
      </p:graphicFrame>
      <p:sp>
        <p:nvSpPr>
          <p:cNvPr id="5" name="Rectangle 3"/>
          <p:cNvSpPr>
            <a:spLocks noChangeArrowheads="1"/>
          </p:cNvSpPr>
          <p:nvPr/>
        </p:nvSpPr>
        <p:spPr bwMode="auto">
          <a:xfrm>
            <a:off x="723900" y="5135563"/>
            <a:ext cx="38973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400">
                <a:solidFill>
                  <a:srgbClr val="0000CC"/>
                </a:solidFill>
                <a:latin typeface="Times New Roman" pitchFamily="18" charset="0"/>
                <a:cs typeface="Times New Roman" pitchFamily="18" charset="0"/>
              </a:rPr>
              <a:t>硫酸溶液的合理平均體積 </a:t>
            </a:r>
            <a:r>
              <a:rPr lang="en-US" altLang="zh-TW" sz="2400">
                <a:solidFill>
                  <a:srgbClr val="0000CC"/>
                </a:solidFill>
                <a:latin typeface="Times New Roman" pitchFamily="18" charset="0"/>
                <a:cs typeface="Times New Roman" pitchFamily="18" charset="0"/>
              </a:rPr>
              <a:t>= </a:t>
            </a:r>
            <a:endParaRPr lang="en-US" altLang="zh-TW" sz="2400">
              <a:solidFill>
                <a:srgbClr val="0000CC"/>
              </a:solidFill>
            </a:endParaRPr>
          </a:p>
        </p:txBody>
      </p:sp>
      <p:graphicFrame>
        <p:nvGraphicFramePr>
          <p:cNvPr id="6" name="物件 5"/>
          <p:cNvGraphicFramePr>
            <a:graphicFrameLocks noChangeAspect="1"/>
          </p:cNvGraphicFramePr>
          <p:nvPr/>
        </p:nvGraphicFramePr>
        <p:xfrm>
          <a:off x="5113338" y="5030788"/>
          <a:ext cx="2328862" cy="671512"/>
        </p:xfrm>
        <a:graphic>
          <a:graphicData uri="http://schemas.openxmlformats.org/presentationml/2006/ole">
            <mc:AlternateContent xmlns:mc="http://schemas.openxmlformats.org/markup-compatibility/2006">
              <mc:Choice xmlns:v="urn:schemas-microsoft-com:vml" Requires="v">
                <p:oleObj spid="_x0000_s31809" name="方程式" r:id="rId3" imgW="1358310" imgH="393529" progId="Equation.3">
                  <p:embed/>
                </p:oleObj>
              </mc:Choice>
              <mc:Fallback>
                <p:oleObj name="方程式" r:id="rId3" imgW="1358310" imgH="393529"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3338" y="5030788"/>
                        <a:ext cx="2328862"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6383" name="Rectangle 4"/>
          <p:cNvSpPr>
            <a:spLocks noChangeArrowheads="1"/>
          </p:cNvSpPr>
          <p:nvPr/>
        </p:nvSpPr>
        <p:spPr bwMode="auto">
          <a:xfrm>
            <a:off x="4030663" y="5597525"/>
            <a:ext cx="330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TW" sz="2400">
                <a:solidFill>
                  <a:srgbClr val="0000CC"/>
                </a:solidFill>
                <a:latin typeface="Times New Roman" pitchFamily="18" charset="0"/>
                <a:cs typeface="Times New Roman" pitchFamily="18" charset="0"/>
              </a:rPr>
              <a:t> </a:t>
            </a:r>
            <a:r>
              <a:rPr lang="en-US" altLang="zh-TW" sz="2400">
                <a:solidFill>
                  <a:srgbClr val="0000CC"/>
                </a:solidFill>
              </a:rPr>
              <a:t> </a:t>
            </a:r>
          </a:p>
        </p:txBody>
      </p:sp>
      <p:sp>
        <p:nvSpPr>
          <p:cNvPr id="8" name="矩形 7"/>
          <p:cNvSpPr>
            <a:spLocks noChangeArrowheads="1"/>
          </p:cNvSpPr>
          <p:nvPr/>
        </p:nvSpPr>
        <p:spPr bwMode="auto">
          <a:xfrm>
            <a:off x="4752975" y="6094413"/>
            <a:ext cx="16811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400">
                <a:solidFill>
                  <a:srgbClr val="0000CC"/>
                </a:solidFill>
                <a:latin typeface="Times New Roman" pitchFamily="18" charset="0"/>
              </a:rPr>
              <a:t>= 31.50 cm</a:t>
            </a:r>
            <a:r>
              <a:rPr lang="en-US" altLang="zh-HK" sz="2400" baseline="30000">
                <a:solidFill>
                  <a:srgbClr val="0000CC"/>
                </a:solidFill>
                <a:latin typeface="Times New Roman" pitchFamily="18" charset="0"/>
              </a:rPr>
              <a:t>3</a:t>
            </a:r>
            <a:endParaRPr lang="zh-HK" altLang="en-US" sz="2400">
              <a:solidFill>
                <a:srgbClr val="0000CC"/>
              </a:solidFill>
            </a:endParaRPr>
          </a:p>
        </p:txBody>
      </p:sp>
      <p:sp>
        <p:nvSpPr>
          <p:cNvPr id="9" name="矩形 8"/>
          <p:cNvSpPr>
            <a:spLocks noChangeArrowheads="1"/>
          </p:cNvSpPr>
          <p:nvPr/>
        </p:nvSpPr>
        <p:spPr bwMode="auto">
          <a:xfrm>
            <a:off x="784225" y="5705475"/>
            <a:ext cx="43195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dirty="0">
                <a:solidFill>
                  <a:srgbClr val="FF0000"/>
                </a:solidFill>
                <a:latin typeface="Times New Roman" pitchFamily="18" charset="0"/>
              </a:rPr>
              <a:t>( 33.1 </a:t>
            </a:r>
            <a:r>
              <a:rPr lang="zh-TW" altLang="zh-HK" dirty="0">
                <a:solidFill>
                  <a:srgbClr val="FF0000"/>
                </a:solidFill>
                <a:latin typeface="Times New Roman" pitchFamily="18" charset="0"/>
                <a:cs typeface="Times New Roman" pitchFamily="18" charset="0"/>
              </a:rPr>
              <a:t>的哪個與其它的差別太大，不要。</a:t>
            </a:r>
            <a:r>
              <a:rPr lang="en-US" altLang="zh-HK" dirty="0">
                <a:solidFill>
                  <a:srgbClr val="FF0000"/>
                </a:solidFill>
                <a:latin typeface="Times New Roman" pitchFamily="18" charset="0"/>
              </a:rPr>
              <a:t>)</a:t>
            </a:r>
            <a:endParaRPr lang="zh-HK" altLang="en-US" dirty="0">
              <a:solidFill>
                <a:srgbClr val="FF0000"/>
              </a:solidFill>
            </a:endParaRPr>
          </a:p>
        </p:txBody>
      </p:sp>
    </p:spTree>
    <p:extLst>
      <p:ext uri="{BB962C8B-B14F-4D97-AF65-F5344CB8AC3E}">
        <p14:creationId xmlns:p14="http://schemas.microsoft.com/office/powerpoint/2010/main" val="1578257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矩形 1"/>
          <p:cNvSpPr>
            <a:spLocks noChangeArrowheads="1"/>
          </p:cNvSpPr>
          <p:nvPr/>
        </p:nvSpPr>
        <p:spPr bwMode="auto">
          <a:xfrm>
            <a:off x="1685925" y="1204913"/>
            <a:ext cx="56515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600"/>
              </a:spcBef>
            </a:pPr>
            <a:r>
              <a:rPr lang="en-US" altLang="zh-HK" sz="2400">
                <a:solidFill>
                  <a:srgbClr val="0000CC"/>
                </a:solidFill>
                <a:latin typeface="Times New Roman" pitchFamily="18" charset="0"/>
              </a:rPr>
              <a:t>2KOH    +     H</a:t>
            </a:r>
            <a:r>
              <a:rPr lang="en-US" altLang="zh-HK" sz="2400" baseline="-25000">
                <a:solidFill>
                  <a:srgbClr val="0000CC"/>
                </a:solidFill>
                <a:latin typeface="Times New Roman" pitchFamily="18" charset="0"/>
              </a:rPr>
              <a:t>2</a:t>
            </a:r>
            <a:r>
              <a:rPr lang="en-US" altLang="zh-HK" sz="2400">
                <a:solidFill>
                  <a:srgbClr val="0000CC"/>
                </a:solidFill>
                <a:latin typeface="Times New Roman" pitchFamily="18" charset="0"/>
              </a:rPr>
              <a:t>SO</a:t>
            </a:r>
            <a:r>
              <a:rPr lang="en-US" altLang="zh-HK" sz="2400" baseline="-25000">
                <a:solidFill>
                  <a:srgbClr val="0000CC"/>
                </a:solidFill>
                <a:latin typeface="Times New Roman" pitchFamily="18" charset="0"/>
              </a:rPr>
              <a:t>4</a:t>
            </a:r>
            <a:r>
              <a:rPr lang="en-US" altLang="zh-HK" sz="2400">
                <a:solidFill>
                  <a:srgbClr val="0000CC"/>
                </a:solidFill>
                <a:latin typeface="Times New Roman" pitchFamily="18" charset="0"/>
              </a:rPr>
              <a:t>  </a:t>
            </a:r>
            <a:r>
              <a:rPr lang="en-US" altLang="zh-HK" sz="2400">
                <a:solidFill>
                  <a:srgbClr val="0000CC"/>
                </a:solidFill>
                <a:latin typeface="Times New Roman" pitchFamily="18" charset="0"/>
                <a:sym typeface="Symbol" pitchFamily="18" charset="2"/>
              </a:rPr>
              <a:t></a:t>
            </a:r>
            <a:r>
              <a:rPr lang="en-US" altLang="zh-HK" sz="2400">
                <a:solidFill>
                  <a:srgbClr val="0000CC"/>
                </a:solidFill>
                <a:latin typeface="Times New Roman" pitchFamily="18" charset="0"/>
              </a:rPr>
              <a:t>   K</a:t>
            </a:r>
            <a:r>
              <a:rPr lang="en-US" altLang="zh-HK" sz="2400" baseline="-25000">
                <a:solidFill>
                  <a:srgbClr val="0000CC"/>
                </a:solidFill>
                <a:latin typeface="Times New Roman" pitchFamily="18" charset="0"/>
              </a:rPr>
              <a:t>2</a:t>
            </a:r>
            <a:r>
              <a:rPr lang="en-US" altLang="zh-HK" sz="2400">
                <a:solidFill>
                  <a:srgbClr val="0000CC"/>
                </a:solidFill>
                <a:latin typeface="Times New Roman" pitchFamily="18" charset="0"/>
              </a:rPr>
              <a:t>SO</a:t>
            </a:r>
            <a:r>
              <a:rPr lang="en-US" altLang="zh-HK" sz="2400" baseline="-25000">
                <a:solidFill>
                  <a:srgbClr val="0000CC"/>
                </a:solidFill>
                <a:latin typeface="Times New Roman" pitchFamily="18" charset="0"/>
              </a:rPr>
              <a:t>4</a:t>
            </a:r>
            <a:r>
              <a:rPr lang="en-US" altLang="zh-HK" sz="2400">
                <a:solidFill>
                  <a:srgbClr val="0000CC"/>
                </a:solidFill>
                <a:latin typeface="Times New Roman" pitchFamily="18" charset="0"/>
              </a:rPr>
              <a:t>   +   2H</a:t>
            </a:r>
            <a:r>
              <a:rPr lang="en-US" altLang="zh-HK" sz="2400" baseline="-25000">
                <a:solidFill>
                  <a:srgbClr val="0000CC"/>
                </a:solidFill>
                <a:latin typeface="Times New Roman" pitchFamily="18" charset="0"/>
              </a:rPr>
              <a:t>2</a:t>
            </a:r>
            <a:r>
              <a:rPr lang="en-US" altLang="zh-HK" sz="2400">
                <a:solidFill>
                  <a:srgbClr val="0000CC"/>
                </a:solidFill>
                <a:latin typeface="Times New Roman" pitchFamily="18" charset="0"/>
              </a:rPr>
              <a:t>O</a:t>
            </a:r>
            <a:endParaRPr lang="zh-TW" altLang="zh-HK" sz="2400">
              <a:solidFill>
                <a:srgbClr val="0000CC"/>
              </a:solidFill>
              <a:latin typeface="Times New Roman" pitchFamily="18" charset="0"/>
            </a:endParaRPr>
          </a:p>
        </p:txBody>
      </p:sp>
      <p:sp>
        <p:nvSpPr>
          <p:cNvPr id="3" name="Rectangle 1"/>
          <p:cNvSpPr>
            <a:spLocks noChangeArrowheads="1"/>
          </p:cNvSpPr>
          <p:nvPr/>
        </p:nvSpPr>
        <p:spPr bwMode="auto">
          <a:xfrm>
            <a:off x="1685925" y="1843088"/>
            <a:ext cx="3063875"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600"/>
              </a:spcBef>
              <a:spcAft>
                <a:spcPts val="600"/>
              </a:spcAft>
            </a:pPr>
            <a:r>
              <a:rPr lang="en-US" altLang="zh-TW" sz="2400">
                <a:solidFill>
                  <a:srgbClr val="0000CC"/>
                </a:solidFill>
                <a:latin typeface="Times New Roman" pitchFamily="18" charset="0"/>
                <a:cs typeface="Times New Roman" pitchFamily="18" charset="0"/>
              </a:rPr>
              <a:t>25 cm</a:t>
            </a:r>
            <a:r>
              <a:rPr lang="en-US" altLang="zh-TW" sz="2400" baseline="30000">
                <a:solidFill>
                  <a:srgbClr val="0000CC"/>
                </a:solidFill>
                <a:latin typeface="Times New Roman" pitchFamily="18" charset="0"/>
                <a:cs typeface="Times New Roman" pitchFamily="18" charset="0"/>
              </a:rPr>
              <a:t>3</a:t>
            </a:r>
            <a:r>
              <a:rPr lang="en-US" altLang="zh-TW" sz="2400">
                <a:solidFill>
                  <a:srgbClr val="0000CC"/>
                </a:solidFill>
                <a:latin typeface="Times New Roman" pitchFamily="18" charset="0"/>
                <a:cs typeface="Times New Roman" pitchFamily="18" charset="0"/>
              </a:rPr>
              <a:t>          31.50 cm</a:t>
            </a:r>
            <a:r>
              <a:rPr lang="en-US" altLang="zh-TW" sz="2400" baseline="30000">
                <a:solidFill>
                  <a:srgbClr val="0000CC"/>
                </a:solidFill>
                <a:latin typeface="Times New Roman" pitchFamily="18" charset="0"/>
                <a:cs typeface="Times New Roman" pitchFamily="18" charset="0"/>
              </a:rPr>
              <a:t>3</a:t>
            </a:r>
            <a:endParaRPr lang="en-US" altLang="zh-TW" sz="2400">
              <a:solidFill>
                <a:srgbClr val="0000CC"/>
              </a:solidFill>
            </a:endParaRPr>
          </a:p>
          <a:p>
            <a:pPr>
              <a:spcBef>
                <a:spcPts val="600"/>
              </a:spcBef>
              <a:spcAft>
                <a:spcPts val="600"/>
              </a:spcAft>
            </a:pPr>
            <a:r>
              <a:rPr lang="en-US" altLang="zh-TW" sz="2400">
                <a:solidFill>
                  <a:srgbClr val="0000CC"/>
                </a:solidFill>
                <a:latin typeface="Times New Roman" pitchFamily="18" charset="0"/>
                <a:cs typeface="Times New Roman" pitchFamily="18" charset="0"/>
              </a:rPr>
              <a:t>  x M               0.1 M</a:t>
            </a:r>
            <a:endParaRPr lang="en-US" altLang="zh-TW" sz="2400">
              <a:solidFill>
                <a:srgbClr val="0000CC"/>
              </a:solidFill>
            </a:endParaRPr>
          </a:p>
        </p:txBody>
      </p:sp>
      <p:sp>
        <p:nvSpPr>
          <p:cNvPr id="5" name="Text Box 8"/>
          <p:cNvSpPr txBox="1">
            <a:spLocks noChangeArrowheads="1"/>
          </p:cNvSpPr>
          <p:nvPr/>
        </p:nvSpPr>
        <p:spPr bwMode="auto">
          <a:xfrm>
            <a:off x="3303588" y="1895475"/>
            <a:ext cx="1389062" cy="9223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90000"/>
              </a:lnSpc>
            </a:pPr>
            <a:endParaRPr lang="zh-TW" altLang="en-US" sz="2000">
              <a:solidFill>
                <a:srgbClr val="FF0000"/>
              </a:solidFill>
              <a:latin typeface="Arial" charset="0"/>
            </a:endParaRPr>
          </a:p>
          <a:p>
            <a:pPr algn="ctr" eaLnBrk="1" hangingPunct="1">
              <a:lnSpc>
                <a:spcPct val="90000"/>
              </a:lnSpc>
            </a:pPr>
            <a:r>
              <a:rPr lang="en-US" altLang="zh-TW" sz="2000">
                <a:latin typeface="Arial" charset="0"/>
                <a:cs typeface="Arial" charset="0"/>
              </a:rPr>
              <a:t>×</a:t>
            </a:r>
          </a:p>
          <a:p>
            <a:pPr algn="ctr" eaLnBrk="1" hangingPunct="1">
              <a:lnSpc>
                <a:spcPct val="90000"/>
              </a:lnSpc>
            </a:pPr>
            <a:endParaRPr lang="zh-TW" altLang="en-US" sz="2000">
              <a:solidFill>
                <a:srgbClr val="FF0000"/>
              </a:solidFill>
              <a:latin typeface="Arial" charset="0"/>
            </a:endParaRPr>
          </a:p>
        </p:txBody>
      </p:sp>
      <p:sp>
        <p:nvSpPr>
          <p:cNvPr id="6" name="Line 9"/>
          <p:cNvSpPr>
            <a:spLocks noChangeShapeType="1"/>
          </p:cNvSpPr>
          <p:nvPr/>
        </p:nvSpPr>
        <p:spPr bwMode="auto">
          <a:xfrm flipV="1">
            <a:off x="2649538" y="1625600"/>
            <a:ext cx="779462" cy="2682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7" name="Text Box 11"/>
          <p:cNvSpPr txBox="1">
            <a:spLocks noChangeArrowheads="1"/>
          </p:cNvSpPr>
          <p:nvPr/>
        </p:nvSpPr>
        <p:spPr bwMode="auto">
          <a:xfrm>
            <a:off x="1685925" y="1893888"/>
            <a:ext cx="989013" cy="923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90000"/>
              </a:lnSpc>
            </a:pPr>
            <a:endParaRPr lang="zh-TW" altLang="en-US" sz="2000">
              <a:solidFill>
                <a:srgbClr val="FF0000"/>
              </a:solidFill>
              <a:latin typeface="Arial" charset="0"/>
            </a:endParaRPr>
          </a:p>
          <a:p>
            <a:pPr algn="ctr" eaLnBrk="1" hangingPunct="1">
              <a:lnSpc>
                <a:spcPct val="90000"/>
              </a:lnSpc>
            </a:pPr>
            <a:r>
              <a:rPr lang="en-US" altLang="zh-TW" sz="2000">
                <a:latin typeface="Arial" charset="0"/>
                <a:cs typeface="Arial" charset="0"/>
              </a:rPr>
              <a:t>×</a:t>
            </a:r>
          </a:p>
          <a:p>
            <a:pPr algn="ctr" eaLnBrk="1" hangingPunct="1">
              <a:lnSpc>
                <a:spcPct val="90000"/>
              </a:lnSpc>
            </a:pPr>
            <a:endParaRPr lang="zh-TW" altLang="en-US" sz="2000">
              <a:solidFill>
                <a:srgbClr val="FF0000"/>
              </a:solidFill>
              <a:latin typeface="Arial" charset="0"/>
            </a:endParaRPr>
          </a:p>
        </p:txBody>
      </p:sp>
      <p:sp>
        <p:nvSpPr>
          <p:cNvPr id="8" name="Line 12"/>
          <p:cNvSpPr>
            <a:spLocks noChangeShapeType="1"/>
          </p:cNvSpPr>
          <p:nvPr/>
        </p:nvSpPr>
        <p:spPr bwMode="auto">
          <a:xfrm flipH="1" flipV="1">
            <a:off x="1806575" y="1625600"/>
            <a:ext cx="1503363" cy="2905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9" name="矩形 8"/>
          <p:cNvSpPr>
            <a:spLocks noChangeArrowheads="1"/>
          </p:cNvSpPr>
          <p:nvPr/>
        </p:nvSpPr>
        <p:spPr bwMode="auto">
          <a:xfrm>
            <a:off x="1631950" y="3368675"/>
            <a:ext cx="3171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400">
                <a:solidFill>
                  <a:srgbClr val="0000CC"/>
                </a:solidFill>
                <a:latin typeface="Times New Roman" pitchFamily="18" charset="0"/>
              </a:rPr>
              <a:t>25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x = 2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31.50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0.1</a:t>
            </a:r>
            <a:endParaRPr lang="zh-HK" altLang="en-US" sz="2400">
              <a:solidFill>
                <a:srgbClr val="0000CC"/>
              </a:solidFill>
            </a:endParaRPr>
          </a:p>
        </p:txBody>
      </p:sp>
      <p:sp>
        <p:nvSpPr>
          <p:cNvPr id="10" name="矩形 9"/>
          <p:cNvSpPr>
            <a:spLocks noChangeArrowheads="1"/>
          </p:cNvSpPr>
          <p:nvPr/>
        </p:nvSpPr>
        <p:spPr bwMode="auto">
          <a:xfrm>
            <a:off x="1649413" y="3910013"/>
            <a:ext cx="13573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400">
                <a:solidFill>
                  <a:srgbClr val="0000CC"/>
                </a:solidFill>
                <a:latin typeface="Times New Roman" pitchFamily="18" charset="0"/>
              </a:rPr>
              <a:t>x = 0.252</a:t>
            </a:r>
            <a:endParaRPr lang="zh-HK" altLang="en-US" sz="2400">
              <a:solidFill>
                <a:srgbClr val="0000CC"/>
              </a:solidFill>
            </a:endParaRPr>
          </a:p>
        </p:txBody>
      </p:sp>
      <p:sp>
        <p:nvSpPr>
          <p:cNvPr id="11" name="矩形 10"/>
          <p:cNvSpPr>
            <a:spLocks noChangeArrowheads="1"/>
          </p:cNvSpPr>
          <p:nvPr/>
        </p:nvSpPr>
        <p:spPr bwMode="auto">
          <a:xfrm>
            <a:off x="1631950" y="4530725"/>
            <a:ext cx="38401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400">
                <a:solidFill>
                  <a:srgbClr val="0000CC"/>
                </a:solidFill>
                <a:latin typeface="Times New Roman" pitchFamily="18" charset="0"/>
              </a:rPr>
              <a:t>KOH </a:t>
            </a:r>
            <a:r>
              <a:rPr lang="zh-TW" altLang="zh-HK" sz="2400">
                <a:solidFill>
                  <a:srgbClr val="0000CC"/>
                </a:solidFill>
                <a:latin typeface="Times New Roman" pitchFamily="18" charset="0"/>
                <a:cs typeface="Times New Roman" pitchFamily="18" charset="0"/>
              </a:rPr>
              <a:t>的摩爾濃度</a:t>
            </a:r>
            <a:r>
              <a:rPr lang="en-US" altLang="zh-HK" sz="2400">
                <a:solidFill>
                  <a:srgbClr val="0000CC"/>
                </a:solidFill>
                <a:latin typeface="Times New Roman" pitchFamily="18" charset="0"/>
              </a:rPr>
              <a:t> = 0.252 M</a:t>
            </a:r>
            <a:endParaRPr lang="zh-HK" altLang="en-US" sz="2400">
              <a:solidFill>
                <a:srgbClr val="0000CC"/>
              </a:solidFill>
            </a:endParaRPr>
          </a:p>
        </p:txBody>
      </p:sp>
    </p:spTree>
    <p:extLst>
      <p:ext uri="{BB962C8B-B14F-4D97-AF65-F5344CB8AC3E}">
        <p14:creationId xmlns:p14="http://schemas.microsoft.com/office/powerpoint/2010/main" val="188731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animBg="1"/>
      <p:bldP spid="8" grpId="0" animBg="1"/>
      <p:bldP spid="9" grpId="0"/>
      <p:bldP spid="10" grpId="0"/>
      <p:bldP spid="11"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1"/>
          <p:cNvSpPr>
            <a:spLocks noChangeArrowheads="1"/>
          </p:cNvSpPr>
          <p:nvPr/>
        </p:nvSpPr>
        <p:spPr bwMode="auto">
          <a:xfrm>
            <a:off x="423863" y="476672"/>
            <a:ext cx="8036569"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marL="531813" indent="-5318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a:r>
              <a:rPr lang="zh-TW" altLang="en-US" sz="2400" dirty="0" smtClean="0">
                <a:latin typeface="Times New Roman" pitchFamily="18" charset="0"/>
                <a:cs typeface="Times New Roman" pitchFamily="18" charset="0"/>
              </a:rPr>
              <a:t>把 </a:t>
            </a:r>
            <a:r>
              <a:rPr lang="en-US" altLang="zh-TW" sz="2400" dirty="0">
                <a:latin typeface="Times New Roman" pitchFamily="18" charset="0"/>
                <a:cs typeface="Times New Roman" pitchFamily="18" charset="0"/>
              </a:rPr>
              <a:t>0.5 M </a:t>
            </a:r>
            <a:r>
              <a:rPr lang="zh-TW" altLang="en-US" sz="2400" dirty="0">
                <a:latin typeface="Times New Roman" pitchFamily="18" charset="0"/>
                <a:cs typeface="Times New Roman" pitchFamily="18" charset="0"/>
              </a:rPr>
              <a:t>的稀氫氯酸加入 </a:t>
            </a:r>
            <a:r>
              <a:rPr lang="en-US" altLang="zh-TW" sz="2400" dirty="0">
                <a:latin typeface="Times New Roman" pitchFamily="18" charset="0"/>
                <a:cs typeface="Times New Roman" pitchFamily="18" charset="0"/>
              </a:rPr>
              <a:t>25 cm</a:t>
            </a:r>
            <a:r>
              <a:rPr lang="en-US" altLang="zh-TW" sz="2400" baseline="30000" dirty="0">
                <a:latin typeface="Times New Roman" pitchFamily="18" charset="0"/>
                <a:cs typeface="Times New Roman" pitchFamily="18" charset="0"/>
              </a:rPr>
              <a:t>3 </a:t>
            </a:r>
            <a:r>
              <a:rPr lang="zh-TW" altLang="en-US" sz="2400" dirty="0">
                <a:latin typeface="Times New Roman" pitchFamily="18" charset="0"/>
                <a:cs typeface="Times New Roman" pitchFamily="18" charset="0"/>
              </a:rPr>
              <a:t>的 </a:t>
            </a:r>
            <a:r>
              <a:rPr lang="en-US" altLang="zh-TW" sz="2400" dirty="0">
                <a:latin typeface="Times New Roman" pitchFamily="18" charset="0"/>
                <a:cs typeface="Times New Roman" pitchFamily="18" charset="0"/>
              </a:rPr>
              <a:t>0.4 M </a:t>
            </a:r>
            <a:r>
              <a:rPr lang="zh-TW" altLang="en-US" sz="2400" dirty="0">
                <a:latin typeface="Times New Roman" pitchFamily="18" charset="0"/>
                <a:cs typeface="Times New Roman" pitchFamily="18" charset="0"/>
              </a:rPr>
              <a:t>氫氧化鈣溶液，直至完全中和。所需氫氯酸的體積是多少？</a:t>
            </a:r>
            <a:endParaRPr lang="zh-TW" altLang="en-US" sz="2400" dirty="0"/>
          </a:p>
        </p:txBody>
      </p:sp>
      <p:sp>
        <p:nvSpPr>
          <p:cNvPr id="3" name="矩形 2"/>
          <p:cNvSpPr>
            <a:spLocks noChangeArrowheads="1"/>
          </p:cNvSpPr>
          <p:nvPr/>
        </p:nvSpPr>
        <p:spPr bwMode="auto">
          <a:xfrm>
            <a:off x="539552" y="2071911"/>
            <a:ext cx="56483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400">
                <a:solidFill>
                  <a:srgbClr val="0000CC"/>
                </a:solidFill>
                <a:latin typeface="Times New Roman" pitchFamily="18" charset="0"/>
              </a:rPr>
              <a:t>2HCl     +    Ca(OH)</a:t>
            </a:r>
            <a:r>
              <a:rPr lang="en-US" altLang="zh-HK" sz="2400" baseline="-25000">
                <a:solidFill>
                  <a:srgbClr val="0000CC"/>
                </a:solidFill>
                <a:latin typeface="Times New Roman" pitchFamily="18" charset="0"/>
              </a:rPr>
              <a:t>2</a:t>
            </a:r>
            <a:r>
              <a:rPr lang="en-US" altLang="zh-HK" sz="2400">
                <a:solidFill>
                  <a:srgbClr val="0000CC"/>
                </a:solidFill>
                <a:latin typeface="Times New Roman" pitchFamily="18" charset="0"/>
              </a:rPr>
              <a:t>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CaCl</a:t>
            </a:r>
            <a:r>
              <a:rPr lang="en-US" altLang="zh-HK" sz="2400" baseline="-25000">
                <a:solidFill>
                  <a:srgbClr val="0000CC"/>
                </a:solidFill>
                <a:latin typeface="Times New Roman" pitchFamily="18" charset="0"/>
              </a:rPr>
              <a:t>2</a:t>
            </a:r>
            <a:r>
              <a:rPr lang="en-US" altLang="zh-HK" sz="2400">
                <a:solidFill>
                  <a:srgbClr val="0000CC"/>
                </a:solidFill>
                <a:latin typeface="Times New Roman" pitchFamily="18" charset="0"/>
              </a:rPr>
              <a:t>   +   2H</a:t>
            </a:r>
            <a:r>
              <a:rPr lang="en-US" altLang="zh-HK" sz="2400" baseline="-25000">
                <a:solidFill>
                  <a:srgbClr val="0000CC"/>
                </a:solidFill>
                <a:latin typeface="Times New Roman" pitchFamily="18" charset="0"/>
              </a:rPr>
              <a:t>2</a:t>
            </a:r>
            <a:r>
              <a:rPr lang="en-US" altLang="zh-HK" sz="2400">
                <a:solidFill>
                  <a:srgbClr val="0000CC"/>
                </a:solidFill>
                <a:latin typeface="Times New Roman" pitchFamily="18" charset="0"/>
              </a:rPr>
              <a:t>O</a:t>
            </a:r>
            <a:endParaRPr lang="zh-HK" altLang="en-US" sz="2400">
              <a:solidFill>
                <a:srgbClr val="0000CC"/>
              </a:solidFill>
            </a:endParaRPr>
          </a:p>
        </p:txBody>
      </p:sp>
      <p:sp>
        <p:nvSpPr>
          <p:cNvPr id="4" name="Rectangle 2"/>
          <p:cNvSpPr>
            <a:spLocks noChangeArrowheads="1"/>
          </p:cNvSpPr>
          <p:nvPr/>
        </p:nvSpPr>
        <p:spPr bwMode="auto">
          <a:xfrm>
            <a:off x="599877" y="2710086"/>
            <a:ext cx="2646362" cy="985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600"/>
              </a:spcBef>
              <a:spcAft>
                <a:spcPts val="600"/>
              </a:spcAft>
            </a:pPr>
            <a:r>
              <a:rPr lang="en-US" altLang="zh-TW" sz="2400">
                <a:solidFill>
                  <a:srgbClr val="0000CC"/>
                </a:solidFill>
                <a:latin typeface="Times New Roman" pitchFamily="18" charset="0"/>
                <a:cs typeface="Times New Roman" pitchFamily="18" charset="0"/>
              </a:rPr>
              <a:t>x cm</a:t>
            </a:r>
            <a:r>
              <a:rPr lang="en-US" altLang="zh-TW" sz="2400" baseline="30000">
                <a:solidFill>
                  <a:srgbClr val="0000CC"/>
                </a:solidFill>
                <a:latin typeface="Times New Roman" pitchFamily="18" charset="0"/>
                <a:cs typeface="Times New Roman" pitchFamily="18" charset="0"/>
              </a:rPr>
              <a:t>3</a:t>
            </a:r>
            <a:r>
              <a:rPr lang="en-US" altLang="zh-TW" sz="2400">
                <a:solidFill>
                  <a:srgbClr val="0000CC"/>
                </a:solidFill>
                <a:latin typeface="Times New Roman" pitchFamily="18" charset="0"/>
                <a:cs typeface="Times New Roman" pitchFamily="18" charset="0"/>
              </a:rPr>
              <a:t>          25 cm</a:t>
            </a:r>
            <a:r>
              <a:rPr lang="en-US" altLang="zh-TW" sz="2400" baseline="30000">
                <a:solidFill>
                  <a:srgbClr val="0000CC"/>
                </a:solidFill>
                <a:latin typeface="Times New Roman" pitchFamily="18" charset="0"/>
                <a:cs typeface="Times New Roman" pitchFamily="18" charset="0"/>
              </a:rPr>
              <a:t>3</a:t>
            </a:r>
            <a:endParaRPr lang="en-US" altLang="zh-TW" sz="2400">
              <a:solidFill>
                <a:srgbClr val="0000CC"/>
              </a:solidFill>
              <a:latin typeface="Times New Roman" pitchFamily="18" charset="0"/>
              <a:cs typeface="Times New Roman" pitchFamily="18" charset="0"/>
            </a:endParaRPr>
          </a:p>
          <a:p>
            <a:pPr>
              <a:spcBef>
                <a:spcPts val="600"/>
              </a:spcBef>
              <a:spcAft>
                <a:spcPts val="600"/>
              </a:spcAft>
            </a:pPr>
            <a:r>
              <a:rPr lang="en-US" altLang="zh-TW" sz="2400">
                <a:solidFill>
                  <a:srgbClr val="0000CC"/>
                </a:solidFill>
                <a:latin typeface="Times New Roman" pitchFamily="18" charset="0"/>
                <a:cs typeface="Times New Roman" pitchFamily="18" charset="0"/>
              </a:rPr>
              <a:t>0.5 M          0.4 M</a:t>
            </a:r>
            <a:r>
              <a:rPr lang="en-US" altLang="zh-TW" sz="2400">
                <a:solidFill>
                  <a:srgbClr val="0000CC"/>
                </a:solidFill>
              </a:rPr>
              <a:t> </a:t>
            </a:r>
          </a:p>
        </p:txBody>
      </p:sp>
      <p:sp>
        <p:nvSpPr>
          <p:cNvPr id="5" name="矩形 4"/>
          <p:cNvSpPr>
            <a:spLocks noChangeArrowheads="1"/>
          </p:cNvSpPr>
          <p:nvPr/>
        </p:nvSpPr>
        <p:spPr bwMode="auto">
          <a:xfrm>
            <a:off x="604639" y="3956273"/>
            <a:ext cx="28638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400">
                <a:solidFill>
                  <a:srgbClr val="0000CC"/>
                </a:solidFill>
                <a:latin typeface="Times New Roman" pitchFamily="18" charset="0"/>
              </a:rPr>
              <a:t>x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0.5 = 2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25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0.4</a:t>
            </a:r>
            <a:endParaRPr lang="zh-HK" altLang="en-US" sz="2400">
              <a:solidFill>
                <a:srgbClr val="0000CC"/>
              </a:solidFill>
            </a:endParaRPr>
          </a:p>
        </p:txBody>
      </p:sp>
      <p:sp>
        <p:nvSpPr>
          <p:cNvPr id="6" name="矩形 5"/>
          <p:cNvSpPr>
            <a:spLocks noChangeArrowheads="1"/>
          </p:cNvSpPr>
          <p:nvPr/>
        </p:nvSpPr>
        <p:spPr bwMode="auto">
          <a:xfrm>
            <a:off x="609402" y="4496023"/>
            <a:ext cx="9731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400">
                <a:solidFill>
                  <a:srgbClr val="0000CC"/>
                </a:solidFill>
                <a:latin typeface="Times New Roman" pitchFamily="18" charset="0"/>
              </a:rPr>
              <a:t>x = 40</a:t>
            </a:r>
            <a:endParaRPr lang="zh-HK" altLang="en-US" sz="2400">
              <a:solidFill>
                <a:srgbClr val="0000CC"/>
              </a:solidFill>
            </a:endParaRPr>
          </a:p>
        </p:txBody>
      </p:sp>
      <p:sp>
        <p:nvSpPr>
          <p:cNvPr id="7" name="矩形 6"/>
          <p:cNvSpPr>
            <a:spLocks noChangeArrowheads="1"/>
          </p:cNvSpPr>
          <p:nvPr/>
        </p:nvSpPr>
        <p:spPr bwMode="auto">
          <a:xfrm>
            <a:off x="539552" y="5199286"/>
            <a:ext cx="3836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zh-HK" sz="2400">
                <a:solidFill>
                  <a:srgbClr val="0000CC"/>
                </a:solidFill>
                <a:latin typeface="Times New Roman" pitchFamily="18" charset="0"/>
                <a:cs typeface="Times New Roman" pitchFamily="18" charset="0"/>
              </a:rPr>
              <a:t>所需氫氯酸的體積</a:t>
            </a:r>
            <a:r>
              <a:rPr lang="en-US" altLang="zh-HK" sz="2400">
                <a:solidFill>
                  <a:srgbClr val="0000CC"/>
                </a:solidFill>
                <a:latin typeface="Times New Roman" pitchFamily="18" charset="0"/>
              </a:rPr>
              <a:t> = 40 cm</a:t>
            </a:r>
            <a:r>
              <a:rPr lang="en-US" altLang="zh-HK" sz="2400" baseline="30000">
                <a:solidFill>
                  <a:srgbClr val="0000CC"/>
                </a:solidFill>
                <a:latin typeface="Times New Roman" pitchFamily="18" charset="0"/>
              </a:rPr>
              <a:t>3</a:t>
            </a:r>
            <a:endParaRPr lang="zh-HK" altLang="en-US" sz="2400">
              <a:solidFill>
                <a:srgbClr val="0000CC"/>
              </a:solidFill>
            </a:endParaRPr>
          </a:p>
        </p:txBody>
      </p:sp>
      <p:sp>
        <p:nvSpPr>
          <p:cNvPr id="9" name="Text Box 8"/>
          <p:cNvSpPr txBox="1">
            <a:spLocks noChangeArrowheads="1"/>
          </p:cNvSpPr>
          <p:nvPr/>
        </p:nvSpPr>
        <p:spPr bwMode="auto">
          <a:xfrm>
            <a:off x="2042914" y="2733898"/>
            <a:ext cx="1077913" cy="9223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90000"/>
              </a:lnSpc>
            </a:pPr>
            <a:endParaRPr lang="zh-TW" altLang="en-US" sz="2000">
              <a:solidFill>
                <a:srgbClr val="FF0000"/>
              </a:solidFill>
              <a:latin typeface="Arial" charset="0"/>
            </a:endParaRPr>
          </a:p>
          <a:p>
            <a:pPr algn="ctr" eaLnBrk="1" hangingPunct="1">
              <a:lnSpc>
                <a:spcPct val="90000"/>
              </a:lnSpc>
            </a:pPr>
            <a:r>
              <a:rPr lang="en-US" altLang="zh-TW" sz="2000">
                <a:latin typeface="Arial" charset="0"/>
                <a:cs typeface="Arial" charset="0"/>
              </a:rPr>
              <a:t>×</a:t>
            </a:r>
          </a:p>
          <a:p>
            <a:pPr algn="ctr" eaLnBrk="1" hangingPunct="1">
              <a:lnSpc>
                <a:spcPct val="90000"/>
              </a:lnSpc>
            </a:pPr>
            <a:endParaRPr lang="zh-TW" altLang="en-US" sz="2000">
              <a:solidFill>
                <a:srgbClr val="FF0000"/>
              </a:solidFill>
              <a:latin typeface="Arial" charset="0"/>
            </a:endParaRPr>
          </a:p>
        </p:txBody>
      </p:sp>
      <p:sp>
        <p:nvSpPr>
          <p:cNvPr id="10" name="Line 9"/>
          <p:cNvSpPr>
            <a:spLocks noChangeShapeType="1"/>
          </p:cNvSpPr>
          <p:nvPr/>
        </p:nvSpPr>
        <p:spPr bwMode="auto">
          <a:xfrm flipV="1">
            <a:off x="1501577" y="2371948"/>
            <a:ext cx="657225"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11" name="Text Box 11"/>
          <p:cNvSpPr txBox="1">
            <a:spLocks noChangeArrowheads="1"/>
          </p:cNvSpPr>
          <p:nvPr/>
        </p:nvSpPr>
        <p:spPr bwMode="auto">
          <a:xfrm>
            <a:off x="539552" y="2733898"/>
            <a:ext cx="989012" cy="923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90000"/>
              </a:lnSpc>
            </a:pPr>
            <a:endParaRPr lang="zh-TW" altLang="en-US" sz="2000">
              <a:solidFill>
                <a:srgbClr val="FF0000"/>
              </a:solidFill>
              <a:latin typeface="Arial" charset="0"/>
            </a:endParaRPr>
          </a:p>
          <a:p>
            <a:pPr algn="ctr" eaLnBrk="1" hangingPunct="1">
              <a:lnSpc>
                <a:spcPct val="90000"/>
              </a:lnSpc>
            </a:pPr>
            <a:r>
              <a:rPr lang="en-US" altLang="zh-TW" sz="2000">
                <a:latin typeface="Arial" charset="0"/>
                <a:cs typeface="Arial" charset="0"/>
              </a:rPr>
              <a:t>×</a:t>
            </a:r>
          </a:p>
          <a:p>
            <a:pPr algn="ctr" eaLnBrk="1" hangingPunct="1">
              <a:lnSpc>
                <a:spcPct val="90000"/>
              </a:lnSpc>
            </a:pPr>
            <a:endParaRPr lang="zh-TW" altLang="en-US" sz="2000">
              <a:solidFill>
                <a:srgbClr val="FF0000"/>
              </a:solidFill>
              <a:latin typeface="Arial" charset="0"/>
            </a:endParaRPr>
          </a:p>
        </p:txBody>
      </p:sp>
      <p:sp>
        <p:nvSpPr>
          <p:cNvPr id="12" name="Line 12"/>
          <p:cNvSpPr>
            <a:spLocks noChangeShapeType="1"/>
          </p:cNvSpPr>
          <p:nvPr/>
        </p:nvSpPr>
        <p:spPr bwMode="auto">
          <a:xfrm flipH="1" flipV="1">
            <a:off x="660202" y="2443386"/>
            <a:ext cx="1382712" cy="2698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35443272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9" grpId="0" animBg="1"/>
      <p:bldP spid="10" grpId="0" animBg="1"/>
      <p:bldP spid="11" grpId="0" animBg="1"/>
      <p:bldP spid="12"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1"/>
          <p:cNvSpPr>
            <a:spLocks noChangeArrowheads="1"/>
          </p:cNvSpPr>
          <p:nvPr/>
        </p:nvSpPr>
        <p:spPr bwMode="auto">
          <a:xfrm>
            <a:off x="482600" y="963613"/>
            <a:ext cx="83915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531813" indent="-5318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a:r>
              <a:rPr lang="zh-TW" altLang="en-US" sz="2400" dirty="0" smtClean="0">
                <a:latin typeface="Times New Roman" pitchFamily="18" charset="0"/>
                <a:cs typeface="Times New Roman" pitchFamily="18" charset="0"/>
              </a:rPr>
              <a:t>中和 </a:t>
            </a:r>
            <a:r>
              <a:rPr lang="en-US" altLang="zh-TW" sz="2400" dirty="0">
                <a:latin typeface="Times New Roman" pitchFamily="18" charset="0"/>
                <a:cs typeface="Times New Roman" pitchFamily="18" charset="0"/>
              </a:rPr>
              <a:t>25 cm</a:t>
            </a:r>
            <a:r>
              <a:rPr lang="en-US" altLang="zh-TW" sz="2400" baseline="30000" dirty="0">
                <a:latin typeface="Times New Roman" pitchFamily="18" charset="0"/>
                <a:cs typeface="Times New Roman" pitchFamily="18" charset="0"/>
              </a:rPr>
              <a:t>3</a:t>
            </a:r>
            <a:r>
              <a:rPr lang="en-US" altLang="zh-TW" sz="2400" dirty="0">
                <a:latin typeface="Times New Roman" pitchFamily="18" charset="0"/>
                <a:cs typeface="Times New Roman" pitchFamily="18" charset="0"/>
              </a:rPr>
              <a:t> 1 M </a:t>
            </a:r>
            <a:r>
              <a:rPr lang="zh-TW" altLang="en-US" sz="2400" dirty="0">
                <a:latin typeface="Times New Roman" pitchFamily="18" charset="0"/>
                <a:cs typeface="Times New Roman" pitchFamily="18" charset="0"/>
              </a:rPr>
              <a:t>的 </a:t>
            </a:r>
            <a:r>
              <a:rPr lang="en-US" altLang="zh-TW" sz="2400" dirty="0">
                <a:latin typeface="Times New Roman" pitchFamily="18" charset="0"/>
                <a:cs typeface="Times New Roman" pitchFamily="18" charset="0"/>
              </a:rPr>
              <a:t>H</a:t>
            </a:r>
            <a:r>
              <a:rPr lang="en-US" altLang="zh-TW" sz="2400" baseline="-25000" dirty="0">
                <a:latin typeface="Times New Roman" pitchFamily="18" charset="0"/>
                <a:cs typeface="Times New Roman" pitchFamily="18" charset="0"/>
              </a:rPr>
              <a:t>2</a:t>
            </a:r>
            <a:r>
              <a:rPr lang="en-US" altLang="zh-TW" sz="2400" dirty="0">
                <a:latin typeface="Times New Roman" pitchFamily="18" charset="0"/>
                <a:cs typeface="Times New Roman" pitchFamily="18" charset="0"/>
              </a:rPr>
              <a:t>SO</a:t>
            </a:r>
            <a:r>
              <a:rPr lang="en-US" altLang="zh-TW" sz="2400" baseline="-25000" dirty="0">
                <a:latin typeface="Times New Roman" pitchFamily="18" charset="0"/>
                <a:cs typeface="Times New Roman" pitchFamily="18" charset="0"/>
              </a:rPr>
              <a:t>4</a:t>
            </a:r>
            <a:r>
              <a:rPr lang="en-US" altLang="zh-TW" sz="2400" dirty="0">
                <a:latin typeface="Times New Roman" pitchFamily="18" charset="0"/>
                <a:cs typeface="Times New Roman" pitchFamily="18" charset="0"/>
              </a:rPr>
              <a:t> </a:t>
            </a:r>
            <a:r>
              <a:rPr lang="zh-TW" altLang="en-US" sz="2400" dirty="0">
                <a:latin typeface="Times New Roman" pitchFamily="18" charset="0"/>
                <a:cs typeface="Times New Roman" pitchFamily="18" charset="0"/>
              </a:rPr>
              <a:t>需要多少體積的 </a:t>
            </a:r>
            <a:r>
              <a:rPr lang="en-US" altLang="zh-TW" sz="2400" dirty="0">
                <a:latin typeface="Times New Roman" pitchFamily="18" charset="0"/>
                <a:cs typeface="Times New Roman" pitchFamily="18" charset="0"/>
              </a:rPr>
              <a:t>0.5 M </a:t>
            </a:r>
            <a:r>
              <a:rPr lang="en-US" altLang="zh-TW" sz="2400" dirty="0" err="1">
                <a:latin typeface="Times New Roman" pitchFamily="18" charset="0"/>
                <a:cs typeface="Times New Roman" pitchFamily="18" charset="0"/>
              </a:rPr>
              <a:t>NaOH</a:t>
            </a:r>
            <a:r>
              <a:rPr lang="zh-TW" altLang="en-US" sz="2400" dirty="0">
                <a:latin typeface="Times New Roman" pitchFamily="18" charset="0"/>
                <a:cs typeface="Times New Roman" pitchFamily="18" charset="0"/>
              </a:rPr>
              <a:t>？</a:t>
            </a:r>
            <a:r>
              <a:rPr lang="zh-TW" altLang="en-US" sz="2400" dirty="0"/>
              <a:t> </a:t>
            </a:r>
          </a:p>
        </p:txBody>
      </p:sp>
      <p:sp>
        <p:nvSpPr>
          <p:cNvPr id="3" name="矩形 2"/>
          <p:cNvSpPr>
            <a:spLocks noChangeArrowheads="1"/>
          </p:cNvSpPr>
          <p:nvPr/>
        </p:nvSpPr>
        <p:spPr bwMode="auto">
          <a:xfrm>
            <a:off x="1146175" y="1922463"/>
            <a:ext cx="5891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pt-BR" altLang="zh-HK" sz="2400">
                <a:solidFill>
                  <a:srgbClr val="0000CC"/>
                </a:solidFill>
                <a:latin typeface="Times New Roman" pitchFamily="18" charset="0"/>
              </a:rPr>
              <a:t>H</a:t>
            </a:r>
            <a:r>
              <a:rPr lang="pt-BR" altLang="zh-HK" sz="2400" baseline="-25000">
                <a:solidFill>
                  <a:srgbClr val="0000CC"/>
                </a:solidFill>
                <a:latin typeface="Times New Roman" pitchFamily="18" charset="0"/>
              </a:rPr>
              <a:t>2</a:t>
            </a:r>
            <a:r>
              <a:rPr lang="pt-BR" altLang="zh-HK" sz="2400">
                <a:solidFill>
                  <a:srgbClr val="0000CC"/>
                </a:solidFill>
                <a:latin typeface="Times New Roman" pitchFamily="18" charset="0"/>
              </a:rPr>
              <a:t>SO</a:t>
            </a:r>
            <a:r>
              <a:rPr lang="pt-BR" altLang="zh-HK" sz="2400" baseline="-25000">
                <a:solidFill>
                  <a:srgbClr val="0000CC"/>
                </a:solidFill>
                <a:latin typeface="Times New Roman" pitchFamily="18" charset="0"/>
              </a:rPr>
              <a:t>4</a:t>
            </a:r>
            <a:r>
              <a:rPr lang="pt-BR" altLang="zh-HK" sz="2400">
                <a:solidFill>
                  <a:srgbClr val="0000CC"/>
                </a:solidFill>
                <a:latin typeface="Times New Roman" pitchFamily="18" charset="0"/>
              </a:rPr>
              <a:t>     +    2NaOH   </a:t>
            </a:r>
            <a:r>
              <a:rPr lang="en-US" altLang="zh-HK" sz="2400">
                <a:solidFill>
                  <a:srgbClr val="0000CC"/>
                </a:solidFill>
                <a:latin typeface="Times New Roman" pitchFamily="18" charset="0"/>
                <a:cs typeface="Times New Roman" pitchFamily="18" charset="0"/>
                <a:sym typeface="Symbol" pitchFamily="18" charset="2"/>
              </a:rPr>
              <a:t></a:t>
            </a:r>
            <a:r>
              <a:rPr lang="pt-BR" altLang="zh-HK" sz="2400">
                <a:solidFill>
                  <a:srgbClr val="0000CC"/>
                </a:solidFill>
                <a:latin typeface="Times New Roman" pitchFamily="18" charset="0"/>
              </a:rPr>
              <a:t>   Na</a:t>
            </a:r>
            <a:r>
              <a:rPr lang="pt-BR" altLang="zh-HK" sz="2400" baseline="-25000">
                <a:solidFill>
                  <a:srgbClr val="0000CC"/>
                </a:solidFill>
                <a:latin typeface="Times New Roman" pitchFamily="18" charset="0"/>
              </a:rPr>
              <a:t>2</a:t>
            </a:r>
            <a:r>
              <a:rPr lang="pt-BR" altLang="zh-HK" sz="2400">
                <a:solidFill>
                  <a:srgbClr val="0000CC"/>
                </a:solidFill>
                <a:latin typeface="Times New Roman" pitchFamily="18" charset="0"/>
              </a:rPr>
              <a:t>SO</a:t>
            </a:r>
            <a:r>
              <a:rPr lang="pt-BR" altLang="zh-HK" sz="2400" baseline="-25000">
                <a:solidFill>
                  <a:srgbClr val="0000CC"/>
                </a:solidFill>
                <a:latin typeface="Times New Roman" pitchFamily="18" charset="0"/>
              </a:rPr>
              <a:t>4</a:t>
            </a:r>
            <a:r>
              <a:rPr lang="pt-BR" altLang="zh-HK" sz="2400">
                <a:solidFill>
                  <a:srgbClr val="0000CC"/>
                </a:solidFill>
                <a:latin typeface="Times New Roman" pitchFamily="18" charset="0"/>
              </a:rPr>
              <a:t>   +   2H</a:t>
            </a:r>
            <a:r>
              <a:rPr lang="pt-BR" altLang="zh-HK" sz="2400" baseline="-25000">
                <a:solidFill>
                  <a:srgbClr val="0000CC"/>
                </a:solidFill>
                <a:latin typeface="Times New Roman" pitchFamily="18" charset="0"/>
              </a:rPr>
              <a:t>2</a:t>
            </a:r>
            <a:r>
              <a:rPr lang="pt-BR" altLang="zh-HK" sz="2400">
                <a:solidFill>
                  <a:srgbClr val="0000CC"/>
                </a:solidFill>
                <a:latin typeface="Times New Roman" pitchFamily="18" charset="0"/>
              </a:rPr>
              <a:t>O</a:t>
            </a:r>
            <a:endParaRPr lang="zh-HK" altLang="en-US" sz="2400">
              <a:solidFill>
                <a:srgbClr val="0000CC"/>
              </a:solidFill>
            </a:endParaRPr>
          </a:p>
        </p:txBody>
      </p:sp>
      <p:sp>
        <p:nvSpPr>
          <p:cNvPr id="5" name="矩形 4"/>
          <p:cNvSpPr>
            <a:spLocks noChangeArrowheads="1"/>
          </p:cNvSpPr>
          <p:nvPr/>
        </p:nvSpPr>
        <p:spPr bwMode="auto">
          <a:xfrm>
            <a:off x="1065213" y="4087813"/>
            <a:ext cx="26320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400">
                <a:solidFill>
                  <a:srgbClr val="0000CC"/>
                </a:solidFill>
                <a:latin typeface="Times New Roman" pitchFamily="18" charset="0"/>
              </a:rPr>
              <a:t>2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25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1 = x </a:t>
            </a:r>
            <a:r>
              <a:rPr lang="en-US" altLang="zh-HK" sz="2400">
                <a:solidFill>
                  <a:srgbClr val="0000CC"/>
                </a:solidFill>
                <a:latin typeface="Times New Roman" pitchFamily="18" charset="0"/>
                <a:cs typeface="Times New Roman" pitchFamily="18" charset="0"/>
                <a:sym typeface="Symbol" pitchFamily="18" charset="2"/>
              </a:rPr>
              <a:t></a:t>
            </a:r>
            <a:r>
              <a:rPr lang="en-US" altLang="zh-HK" sz="2400">
                <a:solidFill>
                  <a:srgbClr val="0000CC"/>
                </a:solidFill>
                <a:latin typeface="Times New Roman" pitchFamily="18" charset="0"/>
              </a:rPr>
              <a:t> 0.5</a:t>
            </a:r>
            <a:endParaRPr lang="zh-HK" altLang="en-US" sz="2400">
              <a:solidFill>
                <a:srgbClr val="0000CC"/>
              </a:solidFill>
            </a:endParaRPr>
          </a:p>
        </p:txBody>
      </p:sp>
      <p:sp>
        <p:nvSpPr>
          <p:cNvPr id="6" name="矩形 5"/>
          <p:cNvSpPr>
            <a:spLocks noChangeArrowheads="1"/>
          </p:cNvSpPr>
          <p:nvPr/>
        </p:nvSpPr>
        <p:spPr bwMode="auto">
          <a:xfrm>
            <a:off x="1069975" y="4625975"/>
            <a:ext cx="1127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400">
                <a:solidFill>
                  <a:srgbClr val="0000CC"/>
                </a:solidFill>
                <a:latin typeface="Times New Roman" pitchFamily="18" charset="0"/>
              </a:rPr>
              <a:t>x = 100</a:t>
            </a:r>
            <a:endParaRPr lang="zh-HK" altLang="en-US" sz="2400">
              <a:solidFill>
                <a:srgbClr val="0000CC"/>
              </a:solidFill>
            </a:endParaRPr>
          </a:p>
        </p:txBody>
      </p:sp>
      <p:sp>
        <p:nvSpPr>
          <p:cNvPr id="7" name="矩形 6"/>
          <p:cNvSpPr>
            <a:spLocks noChangeArrowheads="1"/>
          </p:cNvSpPr>
          <p:nvPr/>
        </p:nvSpPr>
        <p:spPr bwMode="auto">
          <a:xfrm>
            <a:off x="1014413" y="5251450"/>
            <a:ext cx="43989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zh-HK" sz="2400">
                <a:solidFill>
                  <a:srgbClr val="0000CC"/>
                </a:solidFill>
                <a:latin typeface="Times New Roman" pitchFamily="18" charset="0"/>
                <a:cs typeface="Times New Roman" pitchFamily="18" charset="0"/>
              </a:rPr>
              <a:t>所需</a:t>
            </a:r>
            <a:r>
              <a:rPr lang="en-US" altLang="zh-TW" sz="2400">
                <a:solidFill>
                  <a:srgbClr val="0000CC"/>
                </a:solidFill>
                <a:latin typeface="Times New Roman" pitchFamily="18" charset="0"/>
                <a:cs typeface="Times New Roman" pitchFamily="18" charset="0"/>
              </a:rPr>
              <a:t> </a:t>
            </a:r>
            <a:r>
              <a:rPr lang="en-US" altLang="zh-HK" sz="2400">
                <a:solidFill>
                  <a:srgbClr val="0000CC"/>
                </a:solidFill>
                <a:latin typeface="Times New Roman" pitchFamily="18" charset="0"/>
              </a:rPr>
              <a:t>NaOH </a:t>
            </a:r>
            <a:r>
              <a:rPr lang="zh-TW" altLang="zh-HK" sz="2400">
                <a:solidFill>
                  <a:srgbClr val="0000CC"/>
                </a:solidFill>
                <a:latin typeface="Times New Roman" pitchFamily="18" charset="0"/>
                <a:cs typeface="Times New Roman" pitchFamily="18" charset="0"/>
              </a:rPr>
              <a:t>的體積</a:t>
            </a:r>
            <a:r>
              <a:rPr lang="en-US" altLang="zh-HK" sz="2400">
                <a:solidFill>
                  <a:srgbClr val="0000CC"/>
                </a:solidFill>
                <a:latin typeface="Times New Roman" pitchFamily="18" charset="0"/>
              </a:rPr>
              <a:t> = 100 cm</a:t>
            </a:r>
            <a:r>
              <a:rPr lang="en-US" altLang="zh-HK" sz="2400" baseline="30000">
                <a:solidFill>
                  <a:srgbClr val="0000CC"/>
                </a:solidFill>
                <a:latin typeface="Times New Roman" pitchFamily="18" charset="0"/>
              </a:rPr>
              <a:t>3</a:t>
            </a:r>
            <a:endParaRPr lang="zh-HK" altLang="en-US" sz="2400">
              <a:solidFill>
                <a:srgbClr val="0000CC"/>
              </a:solidFill>
            </a:endParaRPr>
          </a:p>
        </p:txBody>
      </p:sp>
      <p:sp>
        <p:nvSpPr>
          <p:cNvPr id="9" name="Text Box 8"/>
          <p:cNvSpPr txBox="1">
            <a:spLocks noChangeArrowheads="1"/>
          </p:cNvSpPr>
          <p:nvPr/>
        </p:nvSpPr>
        <p:spPr bwMode="auto">
          <a:xfrm>
            <a:off x="2773363" y="2725738"/>
            <a:ext cx="1076325" cy="9223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90000"/>
              </a:lnSpc>
            </a:pPr>
            <a:endParaRPr lang="zh-TW" altLang="en-US" sz="2000">
              <a:solidFill>
                <a:srgbClr val="FF0000"/>
              </a:solidFill>
              <a:latin typeface="Arial" charset="0"/>
            </a:endParaRPr>
          </a:p>
          <a:p>
            <a:pPr algn="ctr" eaLnBrk="1" hangingPunct="1">
              <a:lnSpc>
                <a:spcPct val="90000"/>
              </a:lnSpc>
            </a:pPr>
            <a:r>
              <a:rPr lang="en-US" altLang="zh-TW" sz="2000">
                <a:latin typeface="Arial" charset="0"/>
                <a:cs typeface="Arial" charset="0"/>
              </a:rPr>
              <a:t>×</a:t>
            </a:r>
          </a:p>
          <a:p>
            <a:pPr algn="ctr" eaLnBrk="1" hangingPunct="1">
              <a:lnSpc>
                <a:spcPct val="90000"/>
              </a:lnSpc>
            </a:pPr>
            <a:endParaRPr lang="zh-TW" altLang="en-US" sz="2000">
              <a:solidFill>
                <a:srgbClr val="FF0000"/>
              </a:solidFill>
              <a:latin typeface="Arial" charset="0"/>
            </a:endParaRPr>
          </a:p>
        </p:txBody>
      </p:sp>
      <p:sp>
        <p:nvSpPr>
          <p:cNvPr id="10" name="Line 9"/>
          <p:cNvSpPr>
            <a:spLocks noChangeShapeType="1"/>
          </p:cNvSpPr>
          <p:nvPr/>
        </p:nvSpPr>
        <p:spPr bwMode="auto">
          <a:xfrm flipV="1">
            <a:off x="2047875" y="2328863"/>
            <a:ext cx="901700" cy="3952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11" name="Text Box 11"/>
          <p:cNvSpPr txBox="1">
            <a:spLocks noChangeArrowheads="1"/>
          </p:cNvSpPr>
          <p:nvPr/>
        </p:nvSpPr>
        <p:spPr bwMode="auto">
          <a:xfrm>
            <a:off x="1085850" y="2725738"/>
            <a:ext cx="989013" cy="923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90000"/>
              </a:lnSpc>
            </a:pPr>
            <a:endParaRPr lang="zh-TW" altLang="en-US" sz="2000">
              <a:solidFill>
                <a:srgbClr val="FF0000"/>
              </a:solidFill>
              <a:latin typeface="Arial" charset="0"/>
            </a:endParaRPr>
          </a:p>
          <a:p>
            <a:pPr algn="ctr" eaLnBrk="1" hangingPunct="1">
              <a:lnSpc>
                <a:spcPct val="90000"/>
              </a:lnSpc>
            </a:pPr>
            <a:r>
              <a:rPr lang="en-US" altLang="zh-TW" sz="2000">
                <a:latin typeface="Arial" charset="0"/>
                <a:cs typeface="Arial" charset="0"/>
              </a:rPr>
              <a:t>×</a:t>
            </a:r>
          </a:p>
          <a:p>
            <a:pPr algn="ctr" eaLnBrk="1" hangingPunct="1">
              <a:lnSpc>
                <a:spcPct val="90000"/>
              </a:lnSpc>
            </a:pPr>
            <a:endParaRPr lang="zh-TW" altLang="en-US" sz="2000">
              <a:solidFill>
                <a:srgbClr val="FF0000"/>
              </a:solidFill>
              <a:latin typeface="Arial" charset="0"/>
            </a:endParaRPr>
          </a:p>
        </p:txBody>
      </p:sp>
      <p:sp>
        <p:nvSpPr>
          <p:cNvPr id="12" name="Line 12"/>
          <p:cNvSpPr>
            <a:spLocks noChangeShapeType="1"/>
          </p:cNvSpPr>
          <p:nvPr/>
        </p:nvSpPr>
        <p:spPr bwMode="auto">
          <a:xfrm flipH="1" flipV="1">
            <a:off x="1146175" y="2343150"/>
            <a:ext cx="1627188" cy="381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13" name="Rectangle 3"/>
          <p:cNvSpPr>
            <a:spLocks noChangeArrowheads="1"/>
          </p:cNvSpPr>
          <p:nvPr/>
        </p:nvSpPr>
        <p:spPr bwMode="auto">
          <a:xfrm>
            <a:off x="1076325" y="2705100"/>
            <a:ext cx="2773363"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600"/>
              </a:spcBef>
              <a:spcAft>
                <a:spcPts val="600"/>
              </a:spcAft>
            </a:pPr>
            <a:r>
              <a:rPr lang="pt-BR" altLang="zh-TW" sz="2400">
                <a:solidFill>
                  <a:srgbClr val="0000CC"/>
                </a:solidFill>
                <a:latin typeface="Times New Roman" pitchFamily="18" charset="0"/>
                <a:cs typeface="Times New Roman" pitchFamily="18" charset="0"/>
              </a:rPr>
              <a:t>25 cm</a:t>
            </a:r>
            <a:r>
              <a:rPr lang="pt-BR" altLang="zh-TW" sz="2400" baseline="30000">
                <a:solidFill>
                  <a:srgbClr val="0000CC"/>
                </a:solidFill>
                <a:latin typeface="Times New Roman" pitchFamily="18" charset="0"/>
                <a:cs typeface="Times New Roman" pitchFamily="18" charset="0"/>
              </a:rPr>
              <a:t>3</a:t>
            </a:r>
            <a:r>
              <a:rPr lang="pt-BR" altLang="zh-TW" sz="2400">
                <a:solidFill>
                  <a:srgbClr val="0000CC"/>
                </a:solidFill>
                <a:latin typeface="Times New Roman" pitchFamily="18" charset="0"/>
                <a:cs typeface="Times New Roman" pitchFamily="18" charset="0"/>
              </a:rPr>
              <a:t>             x cm</a:t>
            </a:r>
            <a:r>
              <a:rPr lang="pt-BR" altLang="zh-TW" sz="2400" baseline="30000">
                <a:solidFill>
                  <a:srgbClr val="0000CC"/>
                </a:solidFill>
                <a:latin typeface="Times New Roman" pitchFamily="18" charset="0"/>
                <a:cs typeface="Times New Roman" pitchFamily="18" charset="0"/>
              </a:rPr>
              <a:t>3</a:t>
            </a:r>
            <a:endParaRPr lang="pt-BR" altLang="zh-TW" sz="2400">
              <a:solidFill>
                <a:srgbClr val="0000CC"/>
              </a:solidFill>
              <a:latin typeface="Times New Roman" pitchFamily="18" charset="0"/>
              <a:cs typeface="Times New Roman" pitchFamily="18" charset="0"/>
            </a:endParaRPr>
          </a:p>
          <a:p>
            <a:pPr>
              <a:spcBef>
                <a:spcPts val="600"/>
              </a:spcBef>
              <a:spcAft>
                <a:spcPts val="600"/>
              </a:spcAft>
            </a:pPr>
            <a:r>
              <a:rPr lang="pt-BR" altLang="zh-TW" sz="2400">
                <a:solidFill>
                  <a:srgbClr val="0000CC"/>
                </a:solidFill>
                <a:latin typeface="Times New Roman" pitchFamily="18" charset="0"/>
                <a:cs typeface="Times New Roman" pitchFamily="18" charset="0"/>
              </a:rPr>
              <a:t>  1 M               0.5 M</a:t>
            </a:r>
            <a:r>
              <a:rPr lang="pt-BR" altLang="zh-TW" sz="2400">
                <a:solidFill>
                  <a:srgbClr val="0000CC"/>
                </a:solidFill>
              </a:rPr>
              <a:t> </a:t>
            </a:r>
          </a:p>
        </p:txBody>
      </p:sp>
    </p:spTree>
    <p:extLst>
      <p:ext uri="{BB962C8B-B14F-4D97-AF65-F5344CB8AC3E}">
        <p14:creationId xmlns:p14="http://schemas.microsoft.com/office/powerpoint/2010/main" val="34602129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9" grpId="0" animBg="1"/>
      <p:bldP spid="10" grpId="0" animBg="1"/>
      <p:bldP spid="11" grpId="0" animBg="1"/>
      <p:bldP spid="12" grpId="0" animBg="1"/>
      <p:bldP spid="13"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38"/>
          <p:cNvSpPr>
            <a:spLocks noChangeArrowheads="1"/>
          </p:cNvSpPr>
          <p:nvPr/>
        </p:nvSpPr>
        <p:spPr bwMode="auto">
          <a:xfrm>
            <a:off x="242888" y="2120900"/>
            <a:ext cx="8716962"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50000"/>
              </a:lnSpc>
              <a:buFontTx/>
              <a:buBlip>
                <a:blip r:embed="rId2"/>
              </a:buBlip>
            </a:pPr>
            <a:r>
              <a:rPr lang="zh-TW" altLang="en-US" sz="2800"/>
              <a:t>若可找出中和一摩爾某種酸所需的氫氧化鈉摩爾數，便可測定該酸的鹽基度。</a:t>
            </a:r>
            <a:endParaRPr lang="en-US" altLang="zh-TW" sz="2800">
              <a:latin typeface="Arial" charset="0"/>
              <a:cs typeface="Arial" charset="0"/>
            </a:endParaRPr>
          </a:p>
        </p:txBody>
      </p:sp>
      <p:sp>
        <p:nvSpPr>
          <p:cNvPr id="60420" name="Rectangle 6"/>
          <p:cNvSpPr>
            <a:spLocks noChangeArrowheads="1"/>
          </p:cNvSpPr>
          <p:nvPr/>
        </p:nvSpPr>
        <p:spPr bwMode="auto">
          <a:xfrm>
            <a:off x="242888" y="1020762"/>
            <a:ext cx="2408237"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3100" b="1">
                <a:solidFill>
                  <a:srgbClr val="CC0000"/>
                </a:solidFill>
                <a:cs typeface="Arial" charset="0"/>
              </a:rPr>
              <a:t>酸的鹽基度</a:t>
            </a:r>
            <a:endParaRPr kumimoji="0" lang="en-US" altLang="zh-TW" sz="3100" b="1">
              <a:solidFill>
                <a:srgbClr val="CC0000"/>
              </a:solidFill>
              <a:cs typeface="Arial" charset="0"/>
            </a:endParaRPr>
          </a:p>
        </p:txBody>
      </p:sp>
    </p:spTree>
    <p:extLst>
      <p:ext uri="{BB962C8B-B14F-4D97-AF65-F5344CB8AC3E}">
        <p14:creationId xmlns:p14="http://schemas.microsoft.com/office/powerpoint/2010/main" val="7498482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Line 9"/>
          <p:cNvSpPr>
            <a:spLocks noChangeShapeType="1"/>
          </p:cNvSpPr>
          <p:nvPr/>
        </p:nvSpPr>
        <p:spPr bwMode="auto">
          <a:xfrm flipV="1">
            <a:off x="1588" y="1916832"/>
            <a:ext cx="9142412" cy="0"/>
          </a:xfrm>
          <a:prstGeom prst="line">
            <a:avLst/>
          </a:prstGeom>
          <a:noFill/>
          <a:ln w="19050">
            <a:solidFill>
              <a:srgbClr val="FF00FF"/>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95236" name="Rectangle 1"/>
          <p:cNvSpPr>
            <a:spLocks noChangeArrowheads="1"/>
          </p:cNvSpPr>
          <p:nvPr/>
        </p:nvSpPr>
        <p:spPr bwMode="auto">
          <a:xfrm>
            <a:off x="166688" y="602685"/>
            <a:ext cx="86741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714375" indent="-7143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a:r>
              <a:rPr lang="en-US" altLang="zh-TW" sz="2800" dirty="0" smtClean="0">
                <a:latin typeface="Times New Roman" pitchFamily="18" charset="0"/>
                <a:cs typeface="Times New Roman" pitchFamily="18" charset="0"/>
              </a:rPr>
              <a:t>25 </a:t>
            </a:r>
            <a:r>
              <a:rPr lang="en-US" altLang="zh-TW" sz="2800" dirty="0">
                <a:latin typeface="Times New Roman" pitchFamily="18" charset="0"/>
                <a:cs typeface="Times New Roman" pitchFamily="18" charset="0"/>
              </a:rPr>
              <a:t>cm</a:t>
            </a:r>
            <a:r>
              <a:rPr lang="en-US" altLang="zh-TW" sz="2800" baseline="30000" dirty="0">
                <a:latin typeface="Times New Roman" pitchFamily="18" charset="0"/>
                <a:cs typeface="Times New Roman" pitchFamily="18" charset="0"/>
              </a:rPr>
              <a:t>3</a:t>
            </a:r>
            <a:r>
              <a:rPr lang="en-US" altLang="zh-TW" sz="2800" dirty="0">
                <a:latin typeface="Times New Roman" pitchFamily="18" charset="0"/>
                <a:cs typeface="Times New Roman" pitchFamily="18" charset="0"/>
              </a:rPr>
              <a:t> </a:t>
            </a:r>
            <a:r>
              <a:rPr lang="zh-TW" altLang="en-US" sz="2800" dirty="0">
                <a:latin typeface="Times New Roman" pitchFamily="18" charset="0"/>
                <a:cs typeface="Times New Roman" pitchFamily="18" charset="0"/>
              </a:rPr>
              <a:t>的 </a:t>
            </a:r>
            <a:r>
              <a:rPr lang="en-US" altLang="zh-TW" sz="2800" dirty="0">
                <a:latin typeface="Times New Roman" pitchFamily="18" charset="0"/>
                <a:cs typeface="Times New Roman" pitchFamily="18" charset="0"/>
              </a:rPr>
              <a:t>0.2 M </a:t>
            </a:r>
            <a:r>
              <a:rPr lang="zh-TW" altLang="en-US" sz="2800" dirty="0">
                <a:latin typeface="Times New Roman" pitchFamily="18" charset="0"/>
                <a:cs typeface="Times New Roman" pitchFamily="18" charset="0"/>
              </a:rPr>
              <a:t>酸溶液需要 </a:t>
            </a:r>
            <a:r>
              <a:rPr lang="en-US" altLang="zh-TW" sz="2800" dirty="0">
                <a:latin typeface="Times New Roman" pitchFamily="18" charset="0"/>
                <a:cs typeface="Times New Roman" pitchFamily="18" charset="0"/>
              </a:rPr>
              <a:t>30 cm</a:t>
            </a:r>
            <a:r>
              <a:rPr lang="en-US" altLang="zh-TW" sz="2800" baseline="30000" dirty="0">
                <a:latin typeface="Times New Roman" pitchFamily="18" charset="0"/>
                <a:cs typeface="Times New Roman" pitchFamily="18" charset="0"/>
              </a:rPr>
              <a:t>3</a:t>
            </a:r>
            <a:r>
              <a:rPr lang="en-US" altLang="zh-TW" sz="2800" dirty="0">
                <a:latin typeface="Times New Roman" pitchFamily="18" charset="0"/>
                <a:cs typeface="Times New Roman" pitchFamily="18" charset="0"/>
              </a:rPr>
              <a:t> </a:t>
            </a:r>
            <a:r>
              <a:rPr lang="zh-TW" altLang="en-US" sz="2800" dirty="0">
                <a:latin typeface="Times New Roman" pitchFamily="18" charset="0"/>
                <a:cs typeface="Times New Roman" pitchFamily="18" charset="0"/>
              </a:rPr>
              <a:t>的 </a:t>
            </a:r>
            <a:r>
              <a:rPr lang="en-US" altLang="zh-TW" sz="2800" dirty="0">
                <a:latin typeface="Times New Roman" pitchFamily="18" charset="0"/>
                <a:cs typeface="Times New Roman" pitchFamily="18" charset="0"/>
              </a:rPr>
              <a:t>0.5 M </a:t>
            </a:r>
            <a:r>
              <a:rPr lang="zh-TW" altLang="en-US" sz="2800" dirty="0">
                <a:latin typeface="Times New Roman" pitchFamily="18" charset="0"/>
                <a:cs typeface="Times New Roman" pitchFamily="18" charset="0"/>
              </a:rPr>
              <a:t>氫氧化鉀 溶液來完全中和。該酸的鹽基度是多少</a:t>
            </a:r>
            <a:r>
              <a:rPr lang="zh-TW" altLang="en-US" sz="2800" dirty="0" smtClean="0">
                <a:latin typeface="Times New Roman" pitchFamily="18" charset="0"/>
                <a:cs typeface="Times New Roman" pitchFamily="18" charset="0"/>
              </a:rPr>
              <a:t>？</a:t>
            </a:r>
            <a:endParaRPr lang="zh-TW" altLang="en-US" sz="2800" dirty="0"/>
          </a:p>
        </p:txBody>
      </p:sp>
      <p:sp>
        <p:nvSpPr>
          <p:cNvPr id="42" name="Text Box 110"/>
          <p:cNvSpPr txBox="1">
            <a:spLocks noChangeArrowheads="1"/>
          </p:cNvSpPr>
          <p:nvPr/>
        </p:nvSpPr>
        <p:spPr bwMode="auto">
          <a:xfrm>
            <a:off x="2800350" y="3516710"/>
            <a:ext cx="12303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712788" algn="l"/>
                <a:tab pos="4395788" algn="l"/>
              </a:tabLst>
              <a:defRPr kumimoji="1">
                <a:solidFill>
                  <a:schemeClr val="tx1"/>
                </a:solidFill>
                <a:latin typeface="Calibri" pitchFamily="34" charset="0"/>
                <a:ea typeface="新細明體" charset="-120"/>
              </a:defRPr>
            </a:lvl1pPr>
            <a:lvl2pPr marL="742950" indent="-285750">
              <a:tabLst>
                <a:tab pos="712788" algn="l"/>
                <a:tab pos="4395788" algn="l"/>
              </a:tabLst>
              <a:defRPr kumimoji="1">
                <a:solidFill>
                  <a:schemeClr val="tx1"/>
                </a:solidFill>
                <a:latin typeface="Calibri" pitchFamily="34" charset="0"/>
                <a:ea typeface="新細明體" charset="-120"/>
              </a:defRPr>
            </a:lvl2pPr>
            <a:lvl3pPr marL="1143000" indent="-228600">
              <a:tabLst>
                <a:tab pos="712788" algn="l"/>
                <a:tab pos="4395788" algn="l"/>
              </a:tabLst>
              <a:defRPr kumimoji="1">
                <a:solidFill>
                  <a:schemeClr val="tx1"/>
                </a:solidFill>
                <a:latin typeface="Calibri" pitchFamily="34" charset="0"/>
                <a:ea typeface="新細明體" charset="-120"/>
              </a:defRPr>
            </a:lvl3pPr>
            <a:lvl4pPr marL="1600200" indent="-228600">
              <a:tabLst>
                <a:tab pos="712788" algn="l"/>
                <a:tab pos="4395788" algn="l"/>
              </a:tabLst>
              <a:defRPr kumimoji="1">
                <a:solidFill>
                  <a:schemeClr val="tx1"/>
                </a:solidFill>
                <a:latin typeface="Calibri" pitchFamily="34" charset="0"/>
                <a:ea typeface="新細明體" charset="-120"/>
              </a:defRPr>
            </a:lvl4pPr>
            <a:lvl5pPr marL="2057400" indent="-228600">
              <a:tabLst>
                <a:tab pos="712788"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3399FF"/>
                </a:solidFill>
                <a:latin typeface="Arial" charset="0"/>
              </a:rPr>
              <a:t>30 cm</a:t>
            </a:r>
            <a:r>
              <a:rPr lang="en-US" altLang="zh-TW" sz="2400" baseline="30000">
                <a:solidFill>
                  <a:srgbClr val="3399FF"/>
                </a:solidFill>
                <a:latin typeface="Arial" charset="0"/>
              </a:rPr>
              <a:t>3</a:t>
            </a:r>
          </a:p>
        </p:txBody>
      </p:sp>
      <p:sp>
        <p:nvSpPr>
          <p:cNvPr id="43" name="Rectangle 111"/>
          <p:cNvSpPr>
            <a:spLocks noChangeArrowheads="1"/>
          </p:cNvSpPr>
          <p:nvPr/>
        </p:nvSpPr>
        <p:spPr bwMode="auto">
          <a:xfrm>
            <a:off x="303213" y="2276872"/>
            <a:ext cx="7416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6575" indent="-536575">
              <a:tabLst>
                <a:tab pos="5924550" algn="l"/>
              </a:tabLst>
              <a:defRPr kumimoji="1">
                <a:solidFill>
                  <a:schemeClr val="tx1"/>
                </a:solidFill>
                <a:latin typeface="Calibri" pitchFamily="34" charset="0"/>
                <a:ea typeface="新細明體" charset="-120"/>
              </a:defRPr>
            </a:lvl1pPr>
            <a:lvl2pPr marL="742950" indent="-285750">
              <a:tabLst>
                <a:tab pos="5924550" algn="l"/>
              </a:tabLst>
              <a:defRPr kumimoji="1">
                <a:solidFill>
                  <a:schemeClr val="tx1"/>
                </a:solidFill>
                <a:latin typeface="Calibri" pitchFamily="34" charset="0"/>
                <a:ea typeface="新細明體" charset="-120"/>
              </a:defRPr>
            </a:lvl2pPr>
            <a:lvl3pPr marL="1143000" indent="-228600">
              <a:tabLst>
                <a:tab pos="5924550" algn="l"/>
              </a:tabLst>
              <a:defRPr kumimoji="1">
                <a:solidFill>
                  <a:schemeClr val="tx1"/>
                </a:solidFill>
                <a:latin typeface="Calibri" pitchFamily="34" charset="0"/>
                <a:ea typeface="新細明體" charset="-120"/>
              </a:defRPr>
            </a:lvl3pPr>
            <a:lvl4pPr marL="1600200" indent="-228600">
              <a:tabLst>
                <a:tab pos="5924550" algn="l"/>
              </a:tabLst>
              <a:defRPr kumimoji="1">
                <a:solidFill>
                  <a:schemeClr val="tx1"/>
                </a:solidFill>
                <a:latin typeface="Calibri" pitchFamily="34" charset="0"/>
                <a:ea typeface="新細明體" charset="-120"/>
              </a:defRPr>
            </a:lvl4pPr>
            <a:lvl5pPr marL="2057400" indent="-228600">
              <a:tabLst>
                <a:tab pos="5924550"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5924550"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5924550"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5924550"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5924550" algn="l"/>
              </a:tabLst>
              <a:defRPr kumimoji="1">
                <a:solidFill>
                  <a:schemeClr val="tx1"/>
                </a:solidFill>
                <a:latin typeface="Calibri" pitchFamily="34" charset="0"/>
                <a:ea typeface="新細明體" charset="-120"/>
              </a:defRPr>
            </a:lvl9pPr>
          </a:lstStyle>
          <a:p>
            <a:pPr eaLnBrk="1" hangingPunct="1">
              <a:buClr>
                <a:srgbClr val="33CCCC"/>
              </a:buClr>
            </a:pPr>
            <a:r>
              <a:rPr lang="en-US" altLang="zh-TW" sz="2800">
                <a:solidFill>
                  <a:srgbClr val="3399FF"/>
                </a:solidFill>
                <a:latin typeface="Arial" charset="0"/>
                <a:sym typeface="Wingdings" pitchFamily="2" charset="2"/>
              </a:rPr>
              <a:t>	</a:t>
            </a:r>
            <a:r>
              <a:rPr lang="en-US" altLang="zh-TW" sz="2800">
                <a:solidFill>
                  <a:srgbClr val="3399FF"/>
                </a:solidFill>
                <a:latin typeface="Arial" charset="0"/>
              </a:rPr>
              <a:t>H</a:t>
            </a:r>
            <a:r>
              <a:rPr lang="en-US" altLang="zh-TW" sz="2800" baseline="-25000">
                <a:solidFill>
                  <a:srgbClr val="3399FF"/>
                </a:solidFill>
                <a:latin typeface="Arial" charset="0"/>
              </a:rPr>
              <a:t>n</a:t>
            </a:r>
            <a:r>
              <a:rPr lang="en-US" altLang="zh-TW" sz="2800">
                <a:solidFill>
                  <a:srgbClr val="3399FF"/>
                </a:solidFill>
                <a:latin typeface="Arial" charset="0"/>
              </a:rPr>
              <a:t>X     +     nKOH(aq) </a:t>
            </a:r>
            <a:r>
              <a:rPr lang="en-US" altLang="zh-TW" sz="2800">
                <a:solidFill>
                  <a:srgbClr val="3399FF"/>
                </a:solidFill>
                <a:latin typeface="Arial" charset="0"/>
                <a:sym typeface="Symbol" pitchFamily="18" charset="2"/>
              </a:rPr>
              <a:t>  K</a:t>
            </a:r>
            <a:r>
              <a:rPr lang="en-US" altLang="zh-TW" sz="2800" baseline="-25000">
                <a:solidFill>
                  <a:srgbClr val="3399FF"/>
                </a:solidFill>
                <a:latin typeface="Arial" charset="0"/>
              </a:rPr>
              <a:t>n</a:t>
            </a:r>
            <a:r>
              <a:rPr lang="en-US" altLang="zh-TW" sz="2800">
                <a:solidFill>
                  <a:srgbClr val="3399FF"/>
                </a:solidFill>
                <a:latin typeface="Arial" charset="0"/>
              </a:rPr>
              <a:t>X  +  nH</a:t>
            </a:r>
            <a:r>
              <a:rPr lang="en-US" altLang="zh-TW" sz="2800" baseline="-25000">
                <a:solidFill>
                  <a:srgbClr val="3399FF"/>
                </a:solidFill>
                <a:latin typeface="Arial" charset="0"/>
              </a:rPr>
              <a:t>2</a:t>
            </a:r>
            <a:r>
              <a:rPr lang="en-US" altLang="zh-TW" sz="2800">
                <a:solidFill>
                  <a:srgbClr val="3399FF"/>
                </a:solidFill>
                <a:latin typeface="Arial" charset="0"/>
              </a:rPr>
              <a:t>O</a:t>
            </a:r>
          </a:p>
        </p:txBody>
      </p:sp>
      <p:sp>
        <p:nvSpPr>
          <p:cNvPr id="44" name="Text Box 114"/>
          <p:cNvSpPr txBox="1">
            <a:spLocks noChangeArrowheads="1"/>
          </p:cNvSpPr>
          <p:nvPr/>
        </p:nvSpPr>
        <p:spPr bwMode="auto">
          <a:xfrm>
            <a:off x="735013" y="3011885"/>
            <a:ext cx="1117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171450" algn="l"/>
                <a:tab pos="2514600" algn="l"/>
                <a:tab pos="4395788" algn="l"/>
              </a:tabLst>
              <a:defRPr kumimoji="1">
                <a:solidFill>
                  <a:schemeClr val="tx1"/>
                </a:solidFill>
                <a:latin typeface="Calibri" pitchFamily="34" charset="0"/>
                <a:ea typeface="新細明體" charset="-120"/>
              </a:defRPr>
            </a:lvl1pPr>
            <a:lvl2pPr marL="742950" indent="-285750">
              <a:tabLst>
                <a:tab pos="171450" algn="l"/>
                <a:tab pos="2514600" algn="l"/>
                <a:tab pos="4395788" algn="l"/>
              </a:tabLst>
              <a:defRPr kumimoji="1">
                <a:solidFill>
                  <a:schemeClr val="tx1"/>
                </a:solidFill>
                <a:latin typeface="Calibri" pitchFamily="34" charset="0"/>
                <a:ea typeface="新細明體" charset="-120"/>
              </a:defRPr>
            </a:lvl2pPr>
            <a:lvl3pPr marL="1143000" indent="-228600">
              <a:tabLst>
                <a:tab pos="171450" algn="l"/>
                <a:tab pos="2514600" algn="l"/>
                <a:tab pos="4395788" algn="l"/>
              </a:tabLst>
              <a:defRPr kumimoji="1">
                <a:solidFill>
                  <a:schemeClr val="tx1"/>
                </a:solidFill>
                <a:latin typeface="Calibri" pitchFamily="34" charset="0"/>
                <a:ea typeface="新細明體" charset="-120"/>
              </a:defRPr>
            </a:lvl3pPr>
            <a:lvl4pPr marL="1600200" indent="-228600">
              <a:tabLst>
                <a:tab pos="171450" algn="l"/>
                <a:tab pos="2514600" algn="l"/>
                <a:tab pos="4395788" algn="l"/>
              </a:tabLst>
              <a:defRPr kumimoji="1">
                <a:solidFill>
                  <a:schemeClr val="tx1"/>
                </a:solidFill>
                <a:latin typeface="Calibri" pitchFamily="34" charset="0"/>
                <a:ea typeface="新細明體" charset="-120"/>
              </a:defRPr>
            </a:lvl4pPr>
            <a:lvl5pPr marL="2057400" indent="-228600">
              <a:tabLst>
                <a:tab pos="171450" algn="l"/>
                <a:tab pos="2514600"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3399FF"/>
                </a:solidFill>
                <a:latin typeface="Arial" charset="0"/>
              </a:rPr>
              <a:t>	0.2 M</a:t>
            </a:r>
          </a:p>
        </p:txBody>
      </p:sp>
      <p:sp>
        <p:nvSpPr>
          <p:cNvPr id="45" name="Text Box 115"/>
          <p:cNvSpPr txBox="1">
            <a:spLocks noChangeArrowheads="1"/>
          </p:cNvSpPr>
          <p:nvPr/>
        </p:nvSpPr>
        <p:spPr bwMode="auto">
          <a:xfrm>
            <a:off x="782638" y="3516710"/>
            <a:ext cx="13239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171450" algn="l"/>
                <a:tab pos="4395788" algn="l"/>
              </a:tabLst>
              <a:defRPr kumimoji="1">
                <a:solidFill>
                  <a:schemeClr val="tx1"/>
                </a:solidFill>
                <a:latin typeface="Calibri" pitchFamily="34" charset="0"/>
                <a:ea typeface="新細明體" charset="-120"/>
              </a:defRPr>
            </a:lvl1pPr>
            <a:lvl2pPr marL="742950" indent="-285750">
              <a:tabLst>
                <a:tab pos="171450" algn="l"/>
                <a:tab pos="4395788" algn="l"/>
              </a:tabLst>
              <a:defRPr kumimoji="1">
                <a:solidFill>
                  <a:schemeClr val="tx1"/>
                </a:solidFill>
                <a:latin typeface="Calibri" pitchFamily="34" charset="0"/>
                <a:ea typeface="新細明體" charset="-120"/>
              </a:defRPr>
            </a:lvl2pPr>
            <a:lvl3pPr marL="1143000" indent="-228600">
              <a:tabLst>
                <a:tab pos="171450" algn="l"/>
                <a:tab pos="4395788" algn="l"/>
              </a:tabLst>
              <a:defRPr kumimoji="1">
                <a:solidFill>
                  <a:schemeClr val="tx1"/>
                </a:solidFill>
                <a:latin typeface="Calibri" pitchFamily="34" charset="0"/>
                <a:ea typeface="新細明體" charset="-120"/>
              </a:defRPr>
            </a:lvl3pPr>
            <a:lvl4pPr marL="1600200" indent="-228600">
              <a:tabLst>
                <a:tab pos="171450" algn="l"/>
                <a:tab pos="4395788" algn="l"/>
              </a:tabLst>
              <a:defRPr kumimoji="1">
                <a:solidFill>
                  <a:schemeClr val="tx1"/>
                </a:solidFill>
                <a:latin typeface="Calibri" pitchFamily="34" charset="0"/>
                <a:ea typeface="新細明體" charset="-120"/>
              </a:defRPr>
            </a:lvl4pPr>
            <a:lvl5pPr marL="2057400" indent="-228600">
              <a:tabLst>
                <a:tab pos="171450"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9pPr>
          </a:lstStyle>
          <a:p>
            <a:pPr eaLnBrk="1" hangingPunct="1"/>
            <a:r>
              <a:rPr lang="en-US" altLang="zh-TW" sz="2400">
                <a:solidFill>
                  <a:srgbClr val="3399FF"/>
                </a:solidFill>
                <a:latin typeface="Arial" charset="0"/>
              </a:rPr>
              <a:t> 25 cm</a:t>
            </a:r>
            <a:r>
              <a:rPr lang="en-US" altLang="zh-TW" sz="2400" baseline="30000">
                <a:solidFill>
                  <a:srgbClr val="3399FF"/>
                </a:solidFill>
                <a:latin typeface="Arial" charset="0"/>
              </a:rPr>
              <a:t>3</a:t>
            </a:r>
          </a:p>
        </p:txBody>
      </p:sp>
      <p:sp>
        <p:nvSpPr>
          <p:cNvPr id="46" name="Text Box 116"/>
          <p:cNvSpPr txBox="1">
            <a:spLocks noChangeArrowheads="1"/>
          </p:cNvSpPr>
          <p:nvPr/>
        </p:nvSpPr>
        <p:spPr bwMode="auto">
          <a:xfrm>
            <a:off x="2811463" y="3011885"/>
            <a:ext cx="1038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171450" algn="l"/>
                <a:tab pos="2514600" algn="l"/>
                <a:tab pos="4395788" algn="l"/>
              </a:tabLst>
              <a:defRPr kumimoji="1">
                <a:solidFill>
                  <a:schemeClr val="tx1"/>
                </a:solidFill>
                <a:latin typeface="Calibri" pitchFamily="34" charset="0"/>
                <a:ea typeface="新細明體" charset="-120"/>
              </a:defRPr>
            </a:lvl1pPr>
            <a:lvl2pPr marL="742950" indent="-285750">
              <a:tabLst>
                <a:tab pos="171450" algn="l"/>
                <a:tab pos="2514600" algn="l"/>
                <a:tab pos="4395788" algn="l"/>
              </a:tabLst>
              <a:defRPr kumimoji="1">
                <a:solidFill>
                  <a:schemeClr val="tx1"/>
                </a:solidFill>
                <a:latin typeface="Calibri" pitchFamily="34" charset="0"/>
                <a:ea typeface="新細明體" charset="-120"/>
              </a:defRPr>
            </a:lvl2pPr>
            <a:lvl3pPr marL="1143000" indent="-228600">
              <a:tabLst>
                <a:tab pos="171450" algn="l"/>
                <a:tab pos="2514600" algn="l"/>
                <a:tab pos="4395788" algn="l"/>
              </a:tabLst>
              <a:defRPr kumimoji="1">
                <a:solidFill>
                  <a:schemeClr val="tx1"/>
                </a:solidFill>
                <a:latin typeface="Calibri" pitchFamily="34" charset="0"/>
                <a:ea typeface="新細明體" charset="-120"/>
              </a:defRPr>
            </a:lvl3pPr>
            <a:lvl4pPr marL="1600200" indent="-228600">
              <a:tabLst>
                <a:tab pos="171450" algn="l"/>
                <a:tab pos="2514600" algn="l"/>
                <a:tab pos="4395788" algn="l"/>
              </a:tabLst>
              <a:defRPr kumimoji="1">
                <a:solidFill>
                  <a:schemeClr val="tx1"/>
                </a:solidFill>
                <a:latin typeface="Calibri" pitchFamily="34" charset="0"/>
                <a:ea typeface="新細明體" charset="-120"/>
              </a:defRPr>
            </a:lvl4pPr>
            <a:lvl5pPr marL="2057400" indent="-228600">
              <a:tabLst>
                <a:tab pos="171450" algn="l"/>
                <a:tab pos="2514600"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3399FF"/>
                </a:solidFill>
                <a:latin typeface="Arial" charset="0"/>
              </a:rPr>
              <a:t>0.5 M</a:t>
            </a:r>
          </a:p>
        </p:txBody>
      </p:sp>
      <p:grpSp>
        <p:nvGrpSpPr>
          <p:cNvPr id="2" name="Group 17"/>
          <p:cNvGrpSpPr>
            <a:grpSpLocks/>
          </p:cNvGrpSpPr>
          <p:nvPr/>
        </p:nvGrpSpPr>
        <p:grpSpPr bwMode="auto">
          <a:xfrm>
            <a:off x="666750" y="2726135"/>
            <a:ext cx="2155825" cy="1203325"/>
            <a:chOff x="524" y="890"/>
            <a:chExt cx="1358" cy="758"/>
          </a:xfrm>
        </p:grpSpPr>
        <p:sp>
          <p:nvSpPr>
            <p:cNvPr id="95250" name="Text Box 18"/>
            <p:cNvSpPr txBox="1">
              <a:spLocks noChangeArrowheads="1"/>
            </p:cNvSpPr>
            <p:nvPr/>
          </p:nvSpPr>
          <p:spPr bwMode="auto">
            <a:xfrm>
              <a:off x="524" y="1101"/>
              <a:ext cx="907" cy="54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70000"/>
                </a:lnSpc>
              </a:pPr>
              <a:endParaRPr lang="zh-TW" altLang="en-US" sz="2400">
                <a:solidFill>
                  <a:srgbClr val="3399FF"/>
                </a:solidFill>
                <a:latin typeface="Arial" charset="0"/>
              </a:endParaRPr>
            </a:p>
            <a:p>
              <a:pPr algn="ctr" eaLnBrk="1" hangingPunct="1">
                <a:lnSpc>
                  <a:spcPct val="70000"/>
                </a:lnSpc>
              </a:pPr>
              <a:r>
                <a:rPr lang="en-US" altLang="zh-TW" sz="2400">
                  <a:solidFill>
                    <a:srgbClr val="3399FF"/>
                  </a:solidFill>
                  <a:latin typeface="Arial" charset="0"/>
                  <a:cs typeface="Arial" charset="0"/>
                </a:rPr>
                <a:t>×</a:t>
              </a:r>
            </a:p>
            <a:p>
              <a:pPr algn="ctr" eaLnBrk="1" hangingPunct="1">
                <a:lnSpc>
                  <a:spcPct val="70000"/>
                </a:lnSpc>
              </a:pPr>
              <a:endParaRPr lang="zh-TW" altLang="en-US" sz="2400">
                <a:solidFill>
                  <a:srgbClr val="3399FF"/>
                </a:solidFill>
                <a:latin typeface="Arial" charset="0"/>
              </a:endParaRPr>
            </a:p>
          </p:txBody>
        </p:sp>
        <p:sp>
          <p:nvSpPr>
            <p:cNvPr id="95251" name="Line 19"/>
            <p:cNvSpPr>
              <a:spLocks noChangeShapeType="1"/>
            </p:cNvSpPr>
            <p:nvPr/>
          </p:nvSpPr>
          <p:spPr bwMode="auto">
            <a:xfrm flipV="1">
              <a:off x="1429" y="890"/>
              <a:ext cx="453" cy="22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sp>
        <p:nvSpPr>
          <p:cNvPr id="50" name="Text Box 20"/>
          <p:cNvSpPr txBox="1">
            <a:spLocks noChangeArrowheads="1"/>
          </p:cNvSpPr>
          <p:nvPr/>
        </p:nvSpPr>
        <p:spPr bwMode="auto">
          <a:xfrm>
            <a:off x="2647950" y="3061097"/>
            <a:ext cx="1439863" cy="8683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70000"/>
              </a:lnSpc>
            </a:pPr>
            <a:endParaRPr lang="zh-TW" altLang="en-US" sz="2400">
              <a:solidFill>
                <a:srgbClr val="3399FF"/>
              </a:solidFill>
              <a:latin typeface="Arial" charset="0"/>
            </a:endParaRPr>
          </a:p>
          <a:p>
            <a:pPr algn="ctr" eaLnBrk="1" hangingPunct="1">
              <a:lnSpc>
                <a:spcPct val="70000"/>
              </a:lnSpc>
            </a:pPr>
            <a:r>
              <a:rPr lang="en-US" altLang="zh-TW" sz="2400">
                <a:solidFill>
                  <a:srgbClr val="3399FF"/>
                </a:solidFill>
                <a:latin typeface="Arial" charset="0"/>
                <a:cs typeface="Arial" charset="0"/>
              </a:rPr>
              <a:t>×</a:t>
            </a:r>
          </a:p>
          <a:p>
            <a:pPr algn="ctr" eaLnBrk="1" hangingPunct="1">
              <a:lnSpc>
                <a:spcPct val="70000"/>
              </a:lnSpc>
            </a:pPr>
            <a:endParaRPr lang="zh-TW" altLang="en-US" sz="2400">
              <a:solidFill>
                <a:srgbClr val="3399FF"/>
              </a:solidFill>
              <a:latin typeface="Arial" charset="0"/>
            </a:endParaRPr>
          </a:p>
        </p:txBody>
      </p:sp>
      <p:sp>
        <p:nvSpPr>
          <p:cNvPr id="51" name="Line 21"/>
          <p:cNvSpPr>
            <a:spLocks noChangeShapeType="1"/>
          </p:cNvSpPr>
          <p:nvPr/>
        </p:nvSpPr>
        <p:spPr bwMode="auto">
          <a:xfrm flipH="1" flipV="1">
            <a:off x="784225" y="2726135"/>
            <a:ext cx="1874838" cy="3603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52" name="Text Box 22"/>
          <p:cNvSpPr txBox="1">
            <a:spLocks noChangeArrowheads="1"/>
          </p:cNvSpPr>
          <p:nvPr/>
        </p:nvSpPr>
        <p:spPr bwMode="auto">
          <a:xfrm>
            <a:off x="590550" y="4108847"/>
            <a:ext cx="47037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800">
                <a:solidFill>
                  <a:srgbClr val="3399FF"/>
                </a:solidFill>
                <a:latin typeface="Arial" charset="0"/>
              </a:rPr>
              <a:t>0.2 </a:t>
            </a:r>
            <a:r>
              <a:rPr lang="en-US" altLang="zh-TW" sz="2800">
                <a:solidFill>
                  <a:srgbClr val="3399FF"/>
                </a:solidFill>
                <a:latin typeface="Arial" charset="0"/>
                <a:cs typeface="Arial" charset="0"/>
              </a:rPr>
              <a:t>× 25 × n = 0.5 × 30 × 1</a:t>
            </a:r>
          </a:p>
        </p:txBody>
      </p:sp>
      <p:graphicFrame>
        <p:nvGraphicFramePr>
          <p:cNvPr id="53" name="Object 23"/>
          <p:cNvGraphicFramePr>
            <a:graphicFrameLocks noChangeAspect="1"/>
          </p:cNvGraphicFramePr>
          <p:nvPr>
            <p:extLst>
              <p:ext uri="{D42A27DB-BD31-4B8C-83A1-F6EECF244321}">
                <p14:modId xmlns:p14="http://schemas.microsoft.com/office/powerpoint/2010/main" val="372812335"/>
              </p:ext>
            </p:extLst>
          </p:nvPr>
        </p:nvGraphicFramePr>
        <p:xfrm>
          <a:off x="663575" y="4639072"/>
          <a:ext cx="2171700" cy="942975"/>
        </p:xfrm>
        <a:graphic>
          <a:graphicData uri="http://schemas.openxmlformats.org/presentationml/2006/ole">
            <mc:AlternateContent xmlns:mc="http://schemas.openxmlformats.org/markup-compatibility/2006">
              <mc:Choice xmlns:v="urn:schemas-microsoft-com:vml" Requires="v">
                <p:oleObj spid="_x0000_s34881" name="方程式" r:id="rId3" imgW="809793" imgH="276310" progId="Equation.3">
                  <p:embed/>
                </p:oleObj>
              </mc:Choice>
              <mc:Fallback>
                <p:oleObj name="方程式" r:id="rId3" imgW="809793" imgH="27631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3575" y="4639072"/>
                        <a:ext cx="2171700" cy="94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4" name="Text Box 24"/>
          <p:cNvSpPr txBox="1">
            <a:spLocks noChangeArrowheads="1"/>
          </p:cNvSpPr>
          <p:nvPr/>
        </p:nvSpPr>
        <p:spPr bwMode="auto">
          <a:xfrm>
            <a:off x="3043238" y="4881960"/>
            <a:ext cx="12239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3399FF"/>
                </a:solidFill>
                <a:latin typeface="Arial" charset="0"/>
                <a:cs typeface="Arial" charset="0"/>
              </a:rPr>
              <a:t>= 3</a:t>
            </a:r>
          </a:p>
        </p:txBody>
      </p:sp>
      <p:sp>
        <p:nvSpPr>
          <p:cNvPr id="55" name="Rectangle 25"/>
          <p:cNvSpPr>
            <a:spLocks noChangeArrowheads="1"/>
          </p:cNvSpPr>
          <p:nvPr/>
        </p:nvSpPr>
        <p:spPr bwMode="auto">
          <a:xfrm>
            <a:off x="600075" y="5513785"/>
            <a:ext cx="48879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zh-TW" sz="2800">
                <a:solidFill>
                  <a:srgbClr val="3399FF"/>
                </a:solidFill>
                <a:latin typeface="Arial" charset="0"/>
              </a:rPr>
              <a:t>所以，</a:t>
            </a:r>
            <a:r>
              <a:rPr lang="zh-TW" altLang="en-US" sz="2800">
                <a:solidFill>
                  <a:srgbClr val="3399FF"/>
                </a:solidFill>
                <a:latin typeface="Arial" charset="0"/>
              </a:rPr>
              <a:t>乙二酸</a:t>
            </a:r>
            <a:r>
              <a:rPr lang="zh-TW" altLang="zh-TW" sz="2800">
                <a:solidFill>
                  <a:srgbClr val="3399FF"/>
                </a:solidFill>
                <a:latin typeface="Arial" charset="0"/>
              </a:rPr>
              <a:t>的</a:t>
            </a:r>
            <a:r>
              <a:rPr lang="zh-TW" altLang="en-US" sz="2800">
                <a:solidFill>
                  <a:srgbClr val="3399FF"/>
                </a:solidFill>
                <a:latin typeface="Arial" charset="0"/>
              </a:rPr>
              <a:t>鹽基度 </a:t>
            </a:r>
            <a:r>
              <a:rPr lang="en-US" altLang="zh-TW" sz="2800">
                <a:solidFill>
                  <a:srgbClr val="3399FF"/>
                </a:solidFill>
                <a:latin typeface="Arial" charset="0"/>
              </a:rPr>
              <a:t>= 3 </a:t>
            </a:r>
            <a:r>
              <a:rPr lang="zh-TW" altLang="en-US" sz="2800">
                <a:solidFill>
                  <a:srgbClr val="3399FF"/>
                </a:solidFill>
                <a:latin typeface="Arial" charset="0"/>
              </a:rPr>
              <a:t>。</a:t>
            </a:r>
            <a:endParaRPr lang="en-US" altLang="zh-TW" sz="2800">
              <a:solidFill>
                <a:srgbClr val="3399FF"/>
              </a:solidFill>
              <a:latin typeface="Arial" charset="0"/>
            </a:endParaRPr>
          </a:p>
        </p:txBody>
      </p:sp>
    </p:spTree>
    <p:extLst>
      <p:ext uri="{BB962C8B-B14F-4D97-AF65-F5344CB8AC3E}">
        <p14:creationId xmlns:p14="http://schemas.microsoft.com/office/powerpoint/2010/main" val="3367725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dissolve">
                                      <p:cBhvr>
                                        <p:cTn id="7" dur="500"/>
                                        <p:tgtEl>
                                          <p:spTgt spid="4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5"/>
                                        </p:tgtEl>
                                        <p:attrNameLst>
                                          <p:attrName>style.visibility</p:attrName>
                                        </p:attrNameLst>
                                      </p:cBhvr>
                                      <p:to>
                                        <p:strVal val="visible"/>
                                      </p:to>
                                    </p:set>
                                    <p:animEffect transition="in" filter="dissolve">
                                      <p:cBhvr>
                                        <p:cTn id="17" dur="500"/>
                                        <p:tgtEl>
                                          <p:spTgt spid="4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dissolve">
                                      <p:cBhvr>
                                        <p:cTn id="22" dur="500"/>
                                        <p:tgtEl>
                                          <p:spTgt spid="4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dissolve">
                                      <p:cBhvr>
                                        <p:cTn id="32" dur="500"/>
                                        <p:tgtEl>
                                          <p:spTgt spid="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0"/>
                                        </p:tgtEl>
                                        <p:attrNameLst>
                                          <p:attrName>style.visibility</p:attrName>
                                        </p:attrNameLst>
                                      </p:cBhvr>
                                      <p:to>
                                        <p:strVal val="visible"/>
                                      </p:to>
                                    </p:set>
                                    <p:animEffect transition="in" filter="dissolve">
                                      <p:cBhvr>
                                        <p:cTn id="37" dur="500"/>
                                        <p:tgtEl>
                                          <p:spTgt spid="50"/>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51"/>
                                        </p:tgtEl>
                                        <p:attrNameLst>
                                          <p:attrName>style.visibility</p:attrName>
                                        </p:attrNameLst>
                                      </p:cBhvr>
                                      <p:to>
                                        <p:strVal val="visible"/>
                                      </p:to>
                                    </p:set>
                                    <p:animEffect transition="in" filter="dissolve">
                                      <p:cBhvr>
                                        <p:cTn id="40" dur="500"/>
                                        <p:tgtEl>
                                          <p:spTgt spid="5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dissolve">
                                      <p:cBhvr>
                                        <p:cTn id="45" dur="500"/>
                                        <p:tgtEl>
                                          <p:spTgt spid="52"/>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dissolve">
                                      <p:cBhvr>
                                        <p:cTn id="50" dur="500"/>
                                        <p:tgtEl>
                                          <p:spTgt spid="53"/>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dissolve">
                                      <p:cBhvr>
                                        <p:cTn id="55" dur="500"/>
                                        <p:tgtEl>
                                          <p:spTgt spid="54"/>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presetSubtype="0" fill="hold" grpId="0" nodeType="clickEffect">
                                  <p:stCondLst>
                                    <p:cond delay="0"/>
                                  </p:stCondLst>
                                  <p:childTnLst>
                                    <p:set>
                                      <p:cBhvr>
                                        <p:cTn id="59" dur="1" fill="hold">
                                          <p:stCondLst>
                                            <p:cond delay="0"/>
                                          </p:stCondLst>
                                        </p:cTn>
                                        <p:tgtEl>
                                          <p:spTgt spid="55"/>
                                        </p:tgtEl>
                                        <p:attrNameLst>
                                          <p:attrName>style.visibility</p:attrName>
                                        </p:attrNameLst>
                                      </p:cBhvr>
                                      <p:to>
                                        <p:strVal val="visible"/>
                                      </p:to>
                                    </p:set>
                                    <p:animEffect transition="in" filter="dissolve">
                                      <p:cBhvr>
                                        <p:cTn id="60"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6" grpId="0"/>
      <p:bldP spid="50" grpId="0" animBg="1"/>
      <p:bldP spid="51" grpId="0" animBg="1"/>
      <p:bldP spid="52" grpId="0"/>
      <p:bldP spid="54" grpId="0"/>
      <p:bldP spid="55"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1"/>
          <p:cNvSpPr>
            <a:spLocks noChangeArrowheads="1"/>
          </p:cNvSpPr>
          <p:nvPr/>
        </p:nvSpPr>
        <p:spPr bwMode="auto">
          <a:xfrm>
            <a:off x="243458" y="830908"/>
            <a:ext cx="9009062" cy="187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a:spcBef>
                <a:spcPts val="600"/>
              </a:spcBef>
              <a:spcAft>
                <a:spcPts val="600"/>
              </a:spcAft>
            </a:pPr>
            <a:r>
              <a:rPr lang="zh-TW" altLang="en-US" sz="2400" dirty="0" smtClean="0">
                <a:latin typeface="Times New Roman" pitchFamily="18" charset="0"/>
                <a:cs typeface="Times New Roman" pitchFamily="18" charset="0"/>
              </a:rPr>
              <a:t>把 </a:t>
            </a:r>
            <a:r>
              <a:rPr lang="en-US" altLang="zh-TW" sz="2400" dirty="0">
                <a:latin typeface="Times New Roman" pitchFamily="18" charset="0"/>
                <a:cs typeface="Times New Roman" pitchFamily="18" charset="0"/>
              </a:rPr>
              <a:t>14 g </a:t>
            </a:r>
            <a:r>
              <a:rPr lang="zh-TW" altLang="en-US" sz="2400" dirty="0">
                <a:latin typeface="Times New Roman" pitchFamily="18" charset="0"/>
                <a:cs typeface="Times New Roman" pitchFamily="18" charset="0"/>
              </a:rPr>
              <a:t>的某二元酸溶於水中，製成 </a:t>
            </a:r>
            <a:r>
              <a:rPr lang="en-US" altLang="zh-TW" sz="2400" dirty="0">
                <a:latin typeface="Times New Roman" pitchFamily="18" charset="0"/>
                <a:cs typeface="Times New Roman" pitchFamily="18" charset="0"/>
              </a:rPr>
              <a:t>250 cm</a:t>
            </a:r>
            <a:r>
              <a:rPr lang="en-US" altLang="zh-TW" sz="2400" baseline="30000" dirty="0">
                <a:latin typeface="Times New Roman" pitchFamily="18" charset="0"/>
                <a:cs typeface="Times New Roman" pitchFamily="18" charset="0"/>
              </a:rPr>
              <a:t>3 </a:t>
            </a:r>
            <a:r>
              <a:rPr lang="zh-TW" altLang="en-US" sz="2400" dirty="0">
                <a:latin typeface="Times New Roman" pitchFamily="18" charset="0"/>
                <a:cs typeface="Times New Roman" pitchFamily="18" charset="0"/>
              </a:rPr>
              <a:t>的溶液。</a:t>
            </a:r>
            <a:endParaRPr lang="en-US" altLang="zh-TW" sz="2400" dirty="0">
              <a:latin typeface="Times New Roman" pitchFamily="18" charset="0"/>
              <a:cs typeface="Times New Roman" pitchFamily="18" charset="0"/>
            </a:endParaRPr>
          </a:p>
          <a:p>
            <a:pPr marL="0" indent="0">
              <a:spcBef>
                <a:spcPts val="600"/>
              </a:spcBef>
              <a:spcAft>
                <a:spcPts val="600"/>
              </a:spcAft>
            </a:pPr>
            <a:r>
              <a:rPr lang="en-US" altLang="zh-TW" sz="2400" dirty="0" smtClean="0">
                <a:latin typeface="Times New Roman" pitchFamily="18" charset="0"/>
                <a:cs typeface="Times New Roman" pitchFamily="18" charset="0"/>
              </a:rPr>
              <a:t>25 </a:t>
            </a:r>
            <a:r>
              <a:rPr lang="en-US" altLang="zh-TW" sz="2400" dirty="0">
                <a:latin typeface="Times New Roman" pitchFamily="18" charset="0"/>
                <a:cs typeface="Times New Roman" pitchFamily="18" charset="0"/>
              </a:rPr>
              <a:t>cm</a:t>
            </a:r>
            <a:r>
              <a:rPr lang="en-US" altLang="zh-TW" sz="2400" baseline="30000" dirty="0">
                <a:latin typeface="Times New Roman" pitchFamily="18" charset="0"/>
                <a:cs typeface="Times New Roman" pitchFamily="18" charset="0"/>
              </a:rPr>
              <a:t>3</a:t>
            </a:r>
            <a:r>
              <a:rPr lang="en-US" altLang="zh-TW" sz="2400" dirty="0">
                <a:latin typeface="Times New Roman" pitchFamily="18" charset="0"/>
                <a:cs typeface="Times New Roman" pitchFamily="18" charset="0"/>
              </a:rPr>
              <a:t> </a:t>
            </a:r>
            <a:r>
              <a:rPr lang="zh-TW" altLang="en-US" sz="2400" dirty="0">
                <a:latin typeface="Times New Roman" pitchFamily="18" charset="0"/>
                <a:cs typeface="Times New Roman" pitchFamily="18" charset="0"/>
              </a:rPr>
              <a:t>的該溶液與 </a:t>
            </a:r>
            <a:r>
              <a:rPr lang="en-US" altLang="zh-TW" sz="2400" dirty="0">
                <a:latin typeface="Times New Roman" pitchFamily="18" charset="0"/>
                <a:cs typeface="Times New Roman" pitchFamily="18" charset="0"/>
              </a:rPr>
              <a:t>0.75 M </a:t>
            </a:r>
            <a:r>
              <a:rPr lang="zh-TW" altLang="en-US" sz="2400" dirty="0">
                <a:latin typeface="Times New Roman" pitchFamily="18" charset="0"/>
                <a:cs typeface="Times New Roman" pitchFamily="18" charset="0"/>
              </a:rPr>
              <a:t>氫氧化鈉溶液進行滴定，需要 </a:t>
            </a:r>
            <a:r>
              <a:rPr lang="en-US" altLang="zh-TW" sz="2400" dirty="0">
                <a:latin typeface="Times New Roman" pitchFamily="18" charset="0"/>
                <a:cs typeface="Times New Roman" pitchFamily="18" charset="0"/>
              </a:rPr>
              <a:t>19.5 cm</a:t>
            </a:r>
            <a:r>
              <a:rPr lang="en-US" altLang="zh-TW" sz="2400" baseline="30000" dirty="0">
                <a:latin typeface="Times New Roman" pitchFamily="18" charset="0"/>
                <a:cs typeface="Times New Roman" pitchFamily="18" charset="0"/>
              </a:rPr>
              <a:t>3</a:t>
            </a:r>
            <a:r>
              <a:rPr lang="en-US" altLang="zh-TW" sz="2400" dirty="0">
                <a:latin typeface="Times New Roman" pitchFamily="18" charset="0"/>
                <a:cs typeface="Times New Roman" pitchFamily="18" charset="0"/>
              </a:rPr>
              <a:t> </a:t>
            </a:r>
            <a:r>
              <a:rPr lang="zh-TW" altLang="en-US" sz="2400" dirty="0">
                <a:latin typeface="Times New Roman" pitchFamily="18" charset="0"/>
                <a:cs typeface="Times New Roman" pitchFamily="18" charset="0"/>
              </a:rPr>
              <a:t>的氫氧化鈉溶液來完全中和。</a:t>
            </a:r>
            <a:endParaRPr lang="en-US" altLang="zh-TW" sz="2400" dirty="0">
              <a:latin typeface="Times New Roman" pitchFamily="18" charset="0"/>
              <a:cs typeface="Times New Roman" pitchFamily="18" charset="0"/>
            </a:endParaRPr>
          </a:p>
          <a:p>
            <a:pPr marL="0" indent="0">
              <a:spcBef>
                <a:spcPts val="600"/>
              </a:spcBef>
              <a:spcAft>
                <a:spcPts val="600"/>
              </a:spcAft>
            </a:pPr>
            <a:r>
              <a:rPr lang="zh-TW" altLang="en-US" sz="2400" dirty="0" smtClean="0">
                <a:latin typeface="Times New Roman" pitchFamily="18" charset="0"/>
                <a:cs typeface="Times New Roman" pitchFamily="18" charset="0"/>
              </a:rPr>
              <a:t>該</a:t>
            </a:r>
            <a:r>
              <a:rPr lang="zh-TW" altLang="en-US" sz="2400" dirty="0">
                <a:latin typeface="Times New Roman" pitchFamily="18" charset="0"/>
                <a:cs typeface="Times New Roman" pitchFamily="18" charset="0"/>
              </a:rPr>
              <a:t>二元酸的摩爾質量是多少？</a:t>
            </a:r>
            <a:endParaRPr lang="zh-TW" altLang="en-US" sz="2400" dirty="0"/>
          </a:p>
        </p:txBody>
      </p:sp>
      <p:sp>
        <p:nvSpPr>
          <p:cNvPr id="24" name="Text Box 110"/>
          <p:cNvSpPr txBox="1">
            <a:spLocks noChangeArrowheads="1"/>
          </p:cNvSpPr>
          <p:nvPr/>
        </p:nvSpPr>
        <p:spPr bwMode="auto">
          <a:xfrm>
            <a:off x="2227263" y="4104977"/>
            <a:ext cx="17287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712788" algn="l"/>
                <a:tab pos="4395788" algn="l"/>
              </a:tabLst>
              <a:defRPr kumimoji="1">
                <a:solidFill>
                  <a:schemeClr val="tx1"/>
                </a:solidFill>
                <a:latin typeface="Calibri" pitchFamily="34" charset="0"/>
                <a:ea typeface="新細明體" charset="-120"/>
              </a:defRPr>
            </a:lvl1pPr>
            <a:lvl2pPr marL="742950" indent="-285750">
              <a:tabLst>
                <a:tab pos="712788" algn="l"/>
                <a:tab pos="4395788" algn="l"/>
              </a:tabLst>
              <a:defRPr kumimoji="1">
                <a:solidFill>
                  <a:schemeClr val="tx1"/>
                </a:solidFill>
                <a:latin typeface="Calibri" pitchFamily="34" charset="0"/>
                <a:ea typeface="新細明體" charset="-120"/>
              </a:defRPr>
            </a:lvl2pPr>
            <a:lvl3pPr marL="1143000" indent="-228600">
              <a:tabLst>
                <a:tab pos="712788" algn="l"/>
                <a:tab pos="4395788" algn="l"/>
              </a:tabLst>
              <a:defRPr kumimoji="1">
                <a:solidFill>
                  <a:schemeClr val="tx1"/>
                </a:solidFill>
                <a:latin typeface="Calibri" pitchFamily="34" charset="0"/>
                <a:ea typeface="新細明體" charset="-120"/>
              </a:defRPr>
            </a:lvl3pPr>
            <a:lvl4pPr marL="1600200" indent="-228600">
              <a:tabLst>
                <a:tab pos="712788" algn="l"/>
                <a:tab pos="4395788" algn="l"/>
              </a:tabLst>
              <a:defRPr kumimoji="1">
                <a:solidFill>
                  <a:schemeClr val="tx1"/>
                </a:solidFill>
                <a:latin typeface="Calibri" pitchFamily="34" charset="0"/>
                <a:ea typeface="新細明體" charset="-120"/>
              </a:defRPr>
            </a:lvl4pPr>
            <a:lvl5pPr marL="2057400" indent="-228600">
              <a:tabLst>
                <a:tab pos="712788"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FF0000"/>
                </a:solidFill>
                <a:latin typeface="Times New Roman" pitchFamily="18" charset="0"/>
                <a:cs typeface="Times New Roman" pitchFamily="18" charset="0"/>
              </a:rPr>
              <a:t>19.5 cm</a:t>
            </a:r>
            <a:r>
              <a:rPr lang="en-US" altLang="zh-TW" sz="2400" baseline="30000">
                <a:solidFill>
                  <a:srgbClr val="FF0000"/>
                </a:solidFill>
                <a:latin typeface="Times New Roman" pitchFamily="18" charset="0"/>
                <a:cs typeface="Times New Roman" pitchFamily="18" charset="0"/>
              </a:rPr>
              <a:t>3</a:t>
            </a:r>
          </a:p>
        </p:txBody>
      </p:sp>
      <p:sp>
        <p:nvSpPr>
          <p:cNvPr id="25" name="Rectangle 111"/>
          <p:cNvSpPr>
            <a:spLocks noChangeArrowheads="1"/>
          </p:cNvSpPr>
          <p:nvPr/>
        </p:nvSpPr>
        <p:spPr bwMode="auto">
          <a:xfrm>
            <a:off x="182563" y="2952452"/>
            <a:ext cx="741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6575" indent="-5365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CCCC"/>
              </a:buClr>
            </a:pPr>
            <a:r>
              <a:rPr lang="en-US" altLang="zh-TW" sz="2400">
                <a:solidFill>
                  <a:srgbClr val="FF0000"/>
                </a:solidFill>
                <a:latin typeface="Times New Roman" pitchFamily="18" charset="0"/>
                <a:cs typeface="Times New Roman" pitchFamily="18" charset="0"/>
                <a:sym typeface="Wingdings" pitchFamily="2" charset="2"/>
              </a:rPr>
              <a:t>	</a:t>
            </a:r>
            <a:r>
              <a:rPr lang="en-US" altLang="zh-TW" sz="2400">
                <a:solidFill>
                  <a:srgbClr val="FF0000"/>
                </a:solidFill>
                <a:latin typeface="Times New Roman" pitchFamily="18" charset="0"/>
                <a:cs typeface="Times New Roman" pitchFamily="18" charset="0"/>
              </a:rPr>
              <a:t>H</a:t>
            </a:r>
            <a:r>
              <a:rPr lang="en-US" altLang="zh-TW" sz="2400" baseline="-25000">
                <a:solidFill>
                  <a:srgbClr val="FF0000"/>
                </a:solidFill>
                <a:latin typeface="Times New Roman" pitchFamily="18" charset="0"/>
                <a:cs typeface="Times New Roman" pitchFamily="18" charset="0"/>
              </a:rPr>
              <a:t>2</a:t>
            </a:r>
            <a:r>
              <a:rPr lang="en-US" altLang="zh-TW" sz="2400">
                <a:solidFill>
                  <a:srgbClr val="FF0000"/>
                </a:solidFill>
                <a:latin typeface="Times New Roman" pitchFamily="18" charset="0"/>
                <a:cs typeface="Times New Roman" pitchFamily="18" charset="0"/>
              </a:rPr>
              <a:t>X     +     2NaOH </a:t>
            </a:r>
            <a:r>
              <a:rPr lang="en-US" altLang="zh-TW" sz="2400">
                <a:solidFill>
                  <a:srgbClr val="FF0000"/>
                </a:solidFill>
                <a:latin typeface="Times New Roman" pitchFamily="18" charset="0"/>
                <a:cs typeface="Times New Roman" pitchFamily="18" charset="0"/>
                <a:sym typeface="Symbol" pitchFamily="18" charset="2"/>
              </a:rPr>
              <a:t>  </a:t>
            </a:r>
            <a:r>
              <a:rPr lang="en-US" altLang="zh-TW" sz="2400">
                <a:solidFill>
                  <a:srgbClr val="FF0000"/>
                </a:solidFill>
                <a:latin typeface="Times New Roman" pitchFamily="18" charset="0"/>
                <a:cs typeface="Times New Roman" pitchFamily="18" charset="0"/>
              </a:rPr>
              <a:t>Na</a:t>
            </a:r>
            <a:r>
              <a:rPr lang="en-US" altLang="zh-TW" sz="2400" baseline="-25000">
                <a:solidFill>
                  <a:srgbClr val="FF0000"/>
                </a:solidFill>
                <a:latin typeface="Times New Roman" pitchFamily="18" charset="0"/>
                <a:cs typeface="Times New Roman" pitchFamily="18" charset="0"/>
              </a:rPr>
              <a:t>2</a:t>
            </a:r>
            <a:r>
              <a:rPr lang="en-US" altLang="zh-TW" sz="2400">
                <a:solidFill>
                  <a:srgbClr val="FF0000"/>
                </a:solidFill>
                <a:latin typeface="Times New Roman" pitchFamily="18" charset="0"/>
                <a:cs typeface="Times New Roman" pitchFamily="18" charset="0"/>
              </a:rPr>
              <a:t>X  +  2H</a:t>
            </a:r>
            <a:r>
              <a:rPr lang="en-US" altLang="zh-TW" sz="2400" baseline="-25000">
                <a:solidFill>
                  <a:srgbClr val="FF0000"/>
                </a:solidFill>
                <a:latin typeface="Times New Roman" pitchFamily="18" charset="0"/>
                <a:cs typeface="Times New Roman" pitchFamily="18" charset="0"/>
              </a:rPr>
              <a:t>2</a:t>
            </a:r>
            <a:r>
              <a:rPr lang="en-US" altLang="zh-TW" sz="2400">
                <a:solidFill>
                  <a:srgbClr val="FF0000"/>
                </a:solidFill>
                <a:latin typeface="Times New Roman" pitchFamily="18" charset="0"/>
                <a:cs typeface="Times New Roman" pitchFamily="18" charset="0"/>
              </a:rPr>
              <a:t>O</a:t>
            </a:r>
          </a:p>
        </p:txBody>
      </p:sp>
      <p:sp>
        <p:nvSpPr>
          <p:cNvPr id="26" name="Text Box 114"/>
          <p:cNvSpPr txBox="1">
            <a:spLocks noChangeArrowheads="1"/>
          </p:cNvSpPr>
          <p:nvPr/>
        </p:nvSpPr>
        <p:spPr bwMode="auto">
          <a:xfrm>
            <a:off x="363538" y="3612852"/>
            <a:ext cx="1368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171450" algn="l"/>
                <a:tab pos="2514600" algn="l"/>
                <a:tab pos="4395788" algn="l"/>
              </a:tabLst>
              <a:defRPr kumimoji="1">
                <a:solidFill>
                  <a:schemeClr val="tx1"/>
                </a:solidFill>
                <a:latin typeface="Calibri" pitchFamily="34" charset="0"/>
                <a:ea typeface="新細明體" charset="-120"/>
              </a:defRPr>
            </a:lvl1pPr>
            <a:lvl2pPr marL="742950" indent="-285750">
              <a:tabLst>
                <a:tab pos="171450" algn="l"/>
                <a:tab pos="2514600" algn="l"/>
                <a:tab pos="4395788" algn="l"/>
              </a:tabLst>
              <a:defRPr kumimoji="1">
                <a:solidFill>
                  <a:schemeClr val="tx1"/>
                </a:solidFill>
                <a:latin typeface="Calibri" pitchFamily="34" charset="0"/>
                <a:ea typeface="新細明體" charset="-120"/>
              </a:defRPr>
            </a:lvl2pPr>
            <a:lvl3pPr marL="1143000" indent="-228600">
              <a:tabLst>
                <a:tab pos="171450" algn="l"/>
                <a:tab pos="2514600" algn="l"/>
                <a:tab pos="4395788" algn="l"/>
              </a:tabLst>
              <a:defRPr kumimoji="1">
                <a:solidFill>
                  <a:schemeClr val="tx1"/>
                </a:solidFill>
                <a:latin typeface="Calibri" pitchFamily="34" charset="0"/>
                <a:ea typeface="新細明體" charset="-120"/>
              </a:defRPr>
            </a:lvl3pPr>
            <a:lvl4pPr marL="1600200" indent="-228600">
              <a:tabLst>
                <a:tab pos="171450" algn="l"/>
                <a:tab pos="2514600" algn="l"/>
                <a:tab pos="4395788" algn="l"/>
              </a:tabLst>
              <a:defRPr kumimoji="1">
                <a:solidFill>
                  <a:schemeClr val="tx1"/>
                </a:solidFill>
                <a:latin typeface="Calibri" pitchFamily="34" charset="0"/>
                <a:ea typeface="新細明體" charset="-120"/>
              </a:defRPr>
            </a:lvl4pPr>
            <a:lvl5pPr marL="2057400" indent="-228600">
              <a:tabLst>
                <a:tab pos="171450" algn="l"/>
                <a:tab pos="2514600"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9pPr>
          </a:lstStyle>
          <a:p>
            <a:pPr algn="ctr" eaLnBrk="1" hangingPunct="1">
              <a:spcBef>
                <a:spcPct val="50000"/>
              </a:spcBef>
            </a:pPr>
            <a:r>
              <a:rPr lang="en-US" altLang="zh-TW" sz="2400">
                <a:solidFill>
                  <a:srgbClr val="FF0000"/>
                </a:solidFill>
                <a:latin typeface="Times New Roman" pitchFamily="18" charset="0"/>
                <a:cs typeface="Times New Roman" pitchFamily="18" charset="0"/>
              </a:rPr>
              <a:t>	X M</a:t>
            </a:r>
          </a:p>
        </p:txBody>
      </p:sp>
      <p:sp>
        <p:nvSpPr>
          <p:cNvPr id="27" name="Text Box 115"/>
          <p:cNvSpPr txBox="1">
            <a:spLocks noChangeArrowheads="1"/>
          </p:cNvSpPr>
          <p:nvPr/>
        </p:nvSpPr>
        <p:spPr bwMode="auto">
          <a:xfrm>
            <a:off x="542925" y="4058940"/>
            <a:ext cx="1296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171450" algn="l"/>
                <a:tab pos="4395788" algn="l"/>
              </a:tabLst>
              <a:defRPr kumimoji="1">
                <a:solidFill>
                  <a:schemeClr val="tx1"/>
                </a:solidFill>
                <a:latin typeface="Calibri" pitchFamily="34" charset="0"/>
                <a:ea typeface="新細明體" charset="-120"/>
              </a:defRPr>
            </a:lvl1pPr>
            <a:lvl2pPr marL="742950" indent="-285750">
              <a:tabLst>
                <a:tab pos="171450" algn="l"/>
                <a:tab pos="4395788" algn="l"/>
              </a:tabLst>
              <a:defRPr kumimoji="1">
                <a:solidFill>
                  <a:schemeClr val="tx1"/>
                </a:solidFill>
                <a:latin typeface="Calibri" pitchFamily="34" charset="0"/>
                <a:ea typeface="新細明體" charset="-120"/>
              </a:defRPr>
            </a:lvl2pPr>
            <a:lvl3pPr marL="1143000" indent="-228600">
              <a:tabLst>
                <a:tab pos="171450" algn="l"/>
                <a:tab pos="4395788" algn="l"/>
              </a:tabLst>
              <a:defRPr kumimoji="1">
                <a:solidFill>
                  <a:schemeClr val="tx1"/>
                </a:solidFill>
                <a:latin typeface="Calibri" pitchFamily="34" charset="0"/>
                <a:ea typeface="新細明體" charset="-120"/>
              </a:defRPr>
            </a:lvl3pPr>
            <a:lvl4pPr marL="1600200" indent="-228600">
              <a:tabLst>
                <a:tab pos="171450" algn="l"/>
                <a:tab pos="4395788" algn="l"/>
              </a:tabLst>
              <a:defRPr kumimoji="1">
                <a:solidFill>
                  <a:schemeClr val="tx1"/>
                </a:solidFill>
                <a:latin typeface="Calibri" pitchFamily="34" charset="0"/>
                <a:ea typeface="新細明體" charset="-120"/>
              </a:defRPr>
            </a:lvl4pPr>
            <a:lvl5pPr marL="2057400" indent="-228600">
              <a:tabLst>
                <a:tab pos="171450"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9pPr>
          </a:lstStyle>
          <a:p>
            <a:pPr eaLnBrk="1" hangingPunct="1"/>
            <a:r>
              <a:rPr lang="en-US" altLang="zh-TW" sz="2400">
                <a:solidFill>
                  <a:srgbClr val="FF0000"/>
                </a:solidFill>
                <a:latin typeface="Times New Roman" pitchFamily="18" charset="0"/>
                <a:cs typeface="Times New Roman" pitchFamily="18" charset="0"/>
              </a:rPr>
              <a:t> 25 cm</a:t>
            </a:r>
            <a:r>
              <a:rPr lang="en-US" altLang="zh-TW" sz="2400" baseline="30000">
                <a:solidFill>
                  <a:srgbClr val="FF0000"/>
                </a:solidFill>
                <a:latin typeface="Times New Roman" pitchFamily="18" charset="0"/>
                <a:cs typeface="Times New Roman" pitchFamily="18" charset="0"/>
              </a:rPr>
              <a:t>3</a:t>
            </a:r>
          </a:p>
        </p:txBody>
      </p:sp>
      <p:sp>
        <p:nvSpPr>
          <p:cNvPr id="28" name="Text Box 116"/>
          <p:cNvSpPr txBox="1">
            <a:spLocks noChangeArrowheads="1"/>
          </p:cNvSpPr>
          <p:nvPr/>
        </p:nvSpPr>
        <p:spPr bwMode="auto">
          <a:xfrm>
            <a:off x="2287588" y="3612852"/>
            <a:ext cx="14398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2514600" algn="l"/>
                <a:tab pos="4395788" algn="l"/>
              </a:tabLst>
              <a:defRPr kumimoji="1">
                <a:solidFill>
                  <a:schemeClr val="tx1"/>
                </a:solidFill>
                <a:latin typeface="Calibri" pitchFamily="34" charset="0"/>
                <a:ea typeface="新細明體" charset="-120"/>
              </a:defRPr>
            </a:lvl1pPr>
            <a:lvl2pPr marL="742950" indent="-285750">
              <a:tabLst>
                <a:tab pos="2514600" algn="l"/>
                <a:tab pos="4395788" algn="l"/>
              </a:tabLst>
              <a:defRPr kumimoji="1">
                <a:solidFill>
                  <a:schemeClr val="tx1"/>
                </a:solidFill>
                <a:latin typeface="Calibri" pitchFamily="34" charset="0"/>
                <a:ea typeface="新細明體" charset="-120"/>
              </a:defRPr>
            </a:lvl2pPr>
            <a:lvl3pPr marL="1143000" indent="-228600">
              <a:tabLst>
                <a:tab pos="2514600" algn="l"/>
                <a:tab pos="4395788" algn="l"/>
              </a:tabLst>
              <a:defRPr kumimoji="1">
                <a:solidFill>
                  <a:schemeClr val="tx1"/>
                </a:solidFill>
                <a:latin typeface="Calibri" pitchFamily="34" charset="0"/>
                <a:ea typeface="新細明體" charset="-120"/>
              </a:defRPr>
            </a:lvl3pPr>
            <a:lvl4pPr marL="1600200" indent="-228600">
              <a:tabLst>
                <a:tab pos="2514600" algn="l"/>
                <a:tab pos="4395788" algn="l"/>
              </a:tabLst>
              <a:defRPr kumimoji="1">
                <a:solidFill>
                  <a:schemeClr val="tx1"/>
                </a:solidFill>
                <a:latin typeface="Calibri" pitchFamily="34" charset="0"/>
                <a:ea typeface="新細明體" charset="-120"/>
              </a:defRPr>
            </a:lvl4pPr>
            <a:lvl5pPr marL="2057400" indent="-228600">
              <a:tabLst>
                <a:tab pos="2514600"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2514600"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2514600"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2514600"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2514600" algn="l"/>
                <a:tab pos="4395788" algn="l"/>
              </a:tabLs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FF0000"/>
                </a:solidFill>
                <a:latin typeface="Times New Roman" pitchFamily="18" charset="0"/>
                <a:cs typeface="Times New Roman" pitchFamily="18" charset="0"/>
              </a:rPr>
              <a:t>0.75 M</a:t>
            </a:r>
          </a:p>
        </p:txBody>
      </p:sp>
      <p:grpSp>
        <p:nvGrpSpPr>
          <p:cNvPr id="2" name="Group 7"/>
          <p:cNvGrpSpPr>
            <a:grpSpLocks/>
          </p:cNvGrpSpPr>
          <p:nvPr/>
        </p:nvGrpSpPr>
        <p:grpSpPr bwMode="auto">
          <a:xfrm>
            <a:off x="554038" y="3252490"/>
            <a:ext cx="1854200" cy="1322387"/>
            <a:chOff x="244" y="1209"/>
            <a:chExt cx="1168" cy="833"/>
          </a:xfrm>
        </p:grpSpPr>
        <p:sp>
          <p:nvSpPr>
            <p:cNvPr id="62486" name="Text Box 8"/>
            <p:cNvSpPr txBox="1">
              <a:spLocks noChangeArrowheads="1"/>
            </p:cNvSpPr>
            <p:nvPr/>
          </p:nvSpPr>
          <p:spPr bwMode="auto">
            <a:xfrm>
              <a:off x="244" y="1495"/>
              <a:ext cx="706" cy="54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70000"/>
                </a:lnSpc>
              </a:pPr>
              <a:endParaRPr lang="zh-TW" altLang="en-US" sz="2400">
                <a:solidFill>
                  <a:srgbClr val="FF0000"/>
                </a:solidFill>
                <a:latin typeface="Times New Roman" pitchFamily="18" charset="0"/>
                <a:cs typeface="Times New Roman" pitchFamily="18" charset="0"/>
              </a:endParaRPr>
            </a:p>
            <a:p>
              <a:pPr algn="ctr" eaLnBrk="1" hangingPunct="1">
                <a:lnSpc>
                  <a:spcPct val="70000"/>
                </a:lnSpc>
              </a:pPr>
              <a:r>
                <a:rPr lang="en-US" altLang="zh-TW" sz="2400">
                  <a:solidFill>
                    <a:srgbClr val="FF0000"/>
                  </a:solidFill>
                  <a:latin typeface="Times New Roman" pitchFamily="18" charset="0"/>
                  <a:cs typeface="Times New Roman" pitchFamily="18" charset="0"/>
                </a:rPr>
                <a:t>×</a:t>
              </a:r>
            </a:p>
            <a:p>
              <a:pPr algn="ctr" eaLnBrk="1" hangingPunct="1">
                <a:lnSpc>
                  <a:spcPct val="70000"/>
                </a:lnSpc>
              </a:pPr>
              <a:endParaRPr lang="zh-TW" altLang="en-US" sz="2400">
                <a:solidFill>
                  <a:srgbClr val="FF0000"/>
                </a:solidFill>
                <a:latin typeface="Times New Roman" pitchFamily="18" charset="0"/>
                <a:cs typeface="Times New Roman" pitchFamily="18" charset="0"/>
              </a:endParaRPr>
            </a:p>
          </p:txBody>
        </p:sp>
        <p:sp>
          <p:nvSpPr>
            <p:cNvPr id="62487" name="Line 9"/>
            <p:cNvSpPr>
              <a:spLocks noChangeShapeType="1"/>
            </p:cNvSpPr>
            <p:nvPr/>
          </p:nvSpPr>
          <p:spPr bwMode="auto">
            <a:xfrm flipV="1">
              <a:off x="937" y="1209"/>
              <a:ext cx="475" cy="28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sp>
        <p:nvSpPr>
          <p:cNvPr id="32" name="Text Box 10"/>
          <p:cNvSpPr txBox="1">
            <a:spLocks noChangeArrowheads="1"/>
          </p:cNvSpPr>
          <p:nvPr/>
        </p:nvSpPr>
        <p:spPr bwMode="auto">
          <a:xfrm>
            <a:off x="2227263" y="3673177"/>
            <a:ext cx="1276350" cy="8683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70000"/>
              </a:lnSpc>
            </a:pPr>
            <a:endParaRPr lang="zh-TW" altLang="en-US" sz="2400">
              <a:solidFill>
                <a:srgbClr val="FF0000"/>
              </a:solidFill>
              <a:latin typeface="Times New Roman" pitchFamily="18" charset="0"/>
              <a:cs typeface="Times New Roman" pitchFamily="18" charset="0"/>
            </a:endParaRPr>
          </a:p>
          <a:p>
            <a:pPr algn="ctr" eaLnBrk="1" hangingPunct="1">
              <a:lnSpc>
                <a:spcPct val="70000"/>
              </a:lnSpc>
            </a:pPr>
            <a:r>
              <a:rPr lang="en-US" altLang="zh-TW" sz="2400">
                <a:solidFill>
                  <a:srgbClr val="FF0000"/>
                </a:solidFill>
                <a:latin typeface="Times New Roman" pitchFamily="18" charset="0"/>
                <a:cs typeface="Times New Roman" pitchFamily="18" charset="0"/>
              </a:rPr>
              <a:t>×</a:t>
            </a:r>
          </a:p>
          <a:p>
            <a:pPr algn="ctr" eaLnBrk="1" hangingPunct="1">
              <a:lnSpc>
                <a:spcPct val="70000"/>
              </a:lnSpc>
            </a:pPr>
            <a:endParaRPr lang="zh-TW" altLang="en-US" sz="2400">
              <a:solidFill>
                <a:srgbClr val="FF0000"/>
              </a:solidFill>
              <a:latin typeface="Times New Roman" pitchFamily="18" charset="0"/>
              <a:cs typeface="Times New Roman" pitchFamily="18" charset="0"/>
            </a:endParaRPr>
          </a:p>
        </p:txBody>
      </p:sp>
      <p:sp>
        <p:nvSpPr>
          <p:cNvPr id="33" name="Line 11"/>
          <p:cNvSpPr>
            <a:spLocks noChangeShapeType="1"/>
          </p:cNvSpPr>
          <p:nvPr/>
        </p:nvSpPr>
        <p:spPr bwMode="auto">
          <a:xfrm flipH="1" flipV="1">
            <a:off x="758825" y="3312815"/>
            <a:ext cx="1468438" cy="3651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34" name="Text Box 12"/>
          <p:cNvSpPr txBox="1">
            <a:spLocks noChangeArrowheads="1"/>
          </p:cNvSpPr>
          <p:nvPr/>
        </p:nvSpPr>
        <p:spPr bwMode="auto">
          <a:xfrm>
            <a:off x="682625" y="4635202"/>
            <a:ext cx="6265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FF0000"/>
                </a:solidFill>
                <a:latin typeface="Times New Roman" pitchFamily="18" charset="0"/>
                <a:cs typeface="Times New Roman" pitchFamily="18" charset="0"/>
              </a:rPr>
              <a:t>X × 25 × 2 = 0.75 × 19.5 × 1</a:t>
            </a:r>
          </a:p>
        </p:txBody>
      </p:sp>
      <p:graphicFrame>
        <p:nvGraphicFramePr>
          <p:cNvPr id="35" name="Object 13"/>
          <p:cNvGraphicFramePr>
            <a:graphicFrameLocks noChangeAspect="1"/>
          </p:cNvGraphicFramePr>
          <p:nvPr>
            <p:extLst>
              <p:ext uri="{D42A27DB-BD31-4B8C-83A1-F6EECF244321}">
                <p14:modId xmlns:p14="http://schemas.microsoft.com/office/powerpoint/2010/main" val="1637297082"/>
              </p:ext>
            </p:extLst>
          </p:nvPr>
        </p:nvGraphicFramePr>
        <p:xfrm>
          <a:off x="723900" y="5228927"/>
          <a:ext cx="2198688" cy="771525"/>
        </p:xfrm>
        <a:graphic>
          <a:graphicData uri="http://schemas.openxmlformats.org/presentationml/2006/ole">
            <mc:AlternateContent xmlns:mc="http://schemas.openxmlformats.org/markup-compatibility/2006">
              <mc:Choice xmlns:v="urn:schemas-microsoft-com:vml" Requires="v">
                <p:oleObj spid="_x0000_s33026" name="方程式" r:id="rId3" imgW="1019333" imgH="276310" progId="Equation.3">
                  <p:embed/>
                </p:oleObj>
              </mc:Choice>
              <mc:Fallback>
                <p:oleObj name="方程式" r:id="rId3" imgW="1019333" imgH="27631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900" y="5228927"/>
                        <a:ext cx="2198688"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8" name="Text Box 14"/>
          <p:cNvSpPr txBox="1">
            <a:spLocks noChangeArrowheads="1"/>
          </p:cNvSpPr>
          <p:nvPr/>
        </p:nvSpPr>
        <p:spPr bwMode="auto">
          <a:xfrm>
            <a:off x="1023938" y="6078240"/>
            <a:ext cx="18002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FF0000"/>
                </a:solidFill>
                <a:latin typeface="Times New Roman" pitchFamily="18" charset="0"/>
                <a:cs typeface="Times New Roman" pitchFamily="18" charset="0"/>
              </a:rPr>
              <a:t>= 0.293</a:t>
            </a:r>
          </a:p>
        </p:txBody>
      </p:sp>
      <p:sp>
        <p:nvSpPr>
          <p:cNvPr id="39" name="Text Box 2"/>
          <p:cNvSpPr txBox="1">
            <a:spLocks noChangeArrowheads="1"/>
          </p:cNvSpPr>
          <p:nvPr/>
        </p:nvSpPr>
        <p:spPr bwMode="auto">
          <a:xfrm>
            <a:off x="5113338" y="3552527"/>
            <a:ext cx="3667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400">
                <a:solidFill>
                  <a:srgbClr val="FF0000"/>
                </a:solidFill>
                <a:latin typeface="Times New Roman" pitchFamily="18" charset="0"/>
                <a:cs typeface="Times New Roman" pitchFamily="18" charset="0"/>
              </a:rPr>
              <a:t>設 </a:t>
            </a:r>
            <a:r>
              <a:rPr lang="en-US" altLang="zh-TW" sz="2400">
                <a:solidFill>
                  <a:srgbClr val="FF0000"/>
                </a:solidFill>
                <a:latin typeface="Times New Roman" pitchFamily="18" charset="0"/>
                <a:cs typeface="Times New Roman" pitchFamily="18" charset="0"/>
              </a:rPr>
              <a:t>H</a:t>
            </a:r>
            <a:r>
              <a:rPr lang="en-US" altLang="zh-TW" sz="2400" baseline="-25000">
                <a:solidFill>
                  <a:srgbClr val="FF0000"/>
                </a:solidFill>
                <a:latin typeface="Times New Roman" pitchFamily="18" charset="0"/>
                <a:cs typeface="Times New Roman" pitchFamily="18" charset="0"/>
              </a:rPr>
              <a:t>2</a:t>
            </a:r>
            <a:r>
              <a:rPr lang="en-US" altLang="zh-TW" sz="2400">
                <a:solidFill>
                  <a:srgbClr val="FF0000"/>
                </a:solidFill>
                <a:latin typeface="Times New Roman" pitchFamily="18" charset="0"/>
                <a:cs typeface="Times New Roman" pitchFamily="18" charset="0"/>
              </a:rPr>
              <a:t>X </a:t>
            </a:r>
            <a:r>
              <a:rPr lang="zh-TW" altLang="en-US" sz="2400">
                <a:solidFill>
                  <a:srgbClr val="FF0000"/>
                </a:solidFill>
                <a:latin typeface="Times New Roman" pitchFamily="18" charset="0"/>
                <a:cs typeface="Times New Roman" pitchFamily="18" charset="0"/>
              </a:rPr>
              <a:t>的摩爾質量為 </a:t>
            </a:r>
            <a:r>
              <a:rPr lang="en-US" altLang="zh-TW" sz="2400">
                <a:solidFill>
                  <a:srgbClr val="FF0000"/>
                </a:solidFill>
                <a:latin typeface="Times New Roman" pitchFamily="18" charset="0"/>
                <a:cs typeface="Times New Roman" pitchFamily="18" charset="0"/>
              </a:rPr>
              <a:t>m</a:t>
            </a:r>
            <a:r>
              <a:rPr lang="zh-TW" altLang="en-US" sz="2400">
                <a:solidFill>
                  <a:srgbClr val="FF0000"/>
                </a:solidFill>
                <a:latin typeface="Times New Roman" pitchFamily="18" charset="0"/>
                <a:cs typeface="Times New Roman" pitchFamily="18" charset="0"/>
              </a:rPr>
              <a:t>。</a:t>
            </a:r>
          </a:p>
        </p:txBody>
      </p:sp>
      <p:graphicFrame>
        <p:nvGraphicFramePr>
          <p:cNvPr id="40" name="Object 6"/>
          <p:cNvGraphicFramePr>
            <a:graphicFrameLocks noChangeAspect="1"/>
          </p:cNvGraphicFramePr>
          <p:nvPr>
            <p:extLst>
              <p:ext uri="{D42A27DB-BD31-4B8C-83A1-F6EECF244321}">
                <p14:modId xmlns:p14="http://schemas.microsoft.com/office/powerpoint/2010/main" val="589094691"/>
              </p:ext>
            </p:extLst>
          </p:nvPr>
        </p:nvGraphicFramePr>
        <p:xfrm>
          <a:off x="5186363" y="4055765"/>
          <a:ext cx="1111250" cy="1362075"/>
        </p:xfrm>
        <a:graphic>
          <a:graphicData uri="http://schemas.openxmlformats.org/presentationml/2006/ole">
            <mc:AlternateContent xmlns:mc="http://schemas.openxmlformats.org/markup-compatibility/2006">
              <mc:Choice xmlns:v="urn:schemas-microsoft-com:vml" Requires="v">
                <p:oleObj spid="_x0000_s33027" name="方程式" r:id="rId5" imgW="660113" imgH="761669" progId="Equation.3">
                  <p:embed/>
                </p:oleObj>
              </mc:Choice>
              <mc:Fallback>
                <p:oleObj name="方程式" r:id="rId5" imgW="660113" imgH="761669"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86363" y="4055765"/>
                        <a:ext cx="1111250"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1" name="Rectangle 11"/>
          <p:cNvSpPr>
            <a:spLocks noChangeArrowheads="1"/>
          </p:cNvSpPr>
          <p:nvPr/>
        </p:nvSpPr>
        <p:spPr bwMode="auto">
          <a:xfrm>
            <a:off x="6208713" y="4424065"/>
            <a:ext cx="26654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30000"/>
              </a:lnSpc>
            </a:pPr>
            <a:r>
              <a:rPr lang="en-US" altLang="zh-TW" sz="2400">
                <a:solidFill>
                  <a:srgbClr val="FF0000"/>
                </a:solidFill>
                <a:latin typeface="Times New Roman" pitchFamily="18" charset="0"/>
                <a:cs typeface="Times New Roman" pitchFamily="18" charset="0"/>
              </a:rPr>
              <a:t>=</a:t>
            </a:r>
            <a:endParaRPr lang="zh-TW" altLang="en-US" sz="2400">
              <a:solidFill>
                <a:srgbClr val="FF0000"/>
              </a:solidFill>
              <a:latin typeface="Times New Roman" pitchFamily="18" charset="0"/>
              <a:cs typeface="Times New Roman" pitchFamily="18" charset="0"/>
            </a:endParaRPr>
          </a:p>
        </p:txBody>
      </p:sp>
      <p:graphicFrame>
        <p:nvGraphicFramePr>
          <p:cNvPr id="59" name="Object 8"/>
          <p:cNvGraphicFramePr>
            <a:graphicFrameLocks noChangeAspect="1"/>
          </p:cNvGraphicFramePr>
          <p:nvPr>
            <p:extLst>
              <p:ext uri="{D42A27DB-BD31-4B8C-83A1-F6EECF244321}">
                <p14:modId xmlns:p14="http://schemas.microsoft.com/office/powerpoint/2010/main" val="212642555"/>
              </p:ext>
            </p:extLst>
          </p:nvPr>
        </p:nvGraphicFramePr>
        <p:xfrm>
          <a:off x="6608763" y="4278015"/>
          <a:ext cx="1336675" cy="830262"/>
        </p:xfrm>
        <a:graphic>
          <a:graphicData uri="http://schemas.openxmlformats.org/presentationml/2006/ole">
            <mc:AlternateContent xmlns:mc="http://schemas.openxmlformats.org/markup-compatibility/2006">
              <mc:Choice xmlns:v="urn:schemas-microsoft-com:vml" Requires="v">
                <p:oleObj spid="_x0000_s33028" name="方程式" r:id="rId7" imgW="634725" imgH="393529" progId="Equation.3">
                  <p:embed/>
                </p:oleObj>
              </mc:Choice>
              <mc:Fallback>
                <p:oleObj name="方程式" r:id="rId7" imgW="634725"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08763" y="4278015"/>
                        <a:ext cx="13366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0" name="Rectangle 11"/>
          <p:cNvSpPr>
            <a:spLocks noChangeArrowheads="1"/>
          </p:cNvSpPr>
          <p:nvPr/>
        </p:nvSpPr>
        <p:spPr bwMode="auto">
          <a:xfrm>
            <a:off x="5292725" y="5478165"/>
            <a:ext cx="1616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30000"/>
              </a:lnSpc>
            </a:pPr>
            <a:r>
              <a:rPr lang="en-US" altLang="zh-TW" sz="2400">
                <a:solidFill>
                  <a:srgbClr val="FF0000"/>
                </a:solidFill>
                <a:latin typeface="Times New Roman" pitchFamily="18" charset="0"/>
                <a:cs typeface="Times New Roman" pitchFamily="18" charset="0"/>
              </a:rPr>
              <a:t>0.293  =</a:t>
            </a:r>
            <a:endParaRPr lang="zh-TW" altLang="en-US" sz="2400">
              <a:solidFill>
                <a:srgbClr val="FF0000"/>
              </a:solidFill>
              <a:latin typeface="Times New Roman" pitchFamily="18" charset="0"/>
              <a:cs typeface="Times New Roman" pitchFamily="18" charset="0"/>
            </a:endParaRPr>
          </a:p>
        </p:txBody>
      </p:sp>
      <p:sp>
        <p:nvSpPr>
          <p:cNvPr id="64" name="Rectangle 11"/>
          <p:cNvSpPr>
            <a:spLocks noChangeArrowheads="1"/>
          </p:cNvSpPr>
          <p:nvPr/>
        </p:nvSpPr>
        <p:spPr bwMode="auto">
          <a:xfrm>
            <a:off x="5246688" y="6073477"/>
            <a:ext cx="26654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30000"/>
              </a:lnSpc>
            </a:pPr>
            <a:r>
              <a:rPr lang="en-US" altLang="zh-TW" sz="2400">
                <a:solidFill>
                  <a:srgbClr val="FF0000"/>
                </a:solidFill>
                <a:latin typeface="Times New Roman" pitchFamily="18" charset="0"/>
                <a:cs typeface="Times New Roman" pitchFamily="18" charset="0"/>
              </a:rPr>
              <a:t>m = 191.5 g mol</a:t>
            </a:r>
            <a:r>
              <a:rPr lang="en-US" altLang="zh-TW" sz="2400" baseline="30000">
                <a:solidFill>
                  <a:srgbClr val="FF0000"/>
                </a:solidFill>
                <a:latin typeface="Times New Roman" pitchFamily="18" charset="0"/>
                <a:cs typeface="Times New Roman" pitchFamily="18" charset="0"/>
                <a:sym typeface="Symbol" pitchFamily="18" charset="2"/>
              </a:rPr>
              <a:t></a:t>
            </a:r>
            <a:r>
              <a:rPr lang="en-US" altLang="zh-TW" sz="2400" baseline="30000">
                <a:solidFill>
                  <a:srgbClr val="FF0000"/>
                </a:solidFill>
                <a:latin typeface="Times New Roman" pitchFamily="18" charset="0"/>
                <a:cs typeface="Times New Roman" pitchFamily="18" charset="0"/>
              </a:rPr>
              <a:t>1</a:t>
            </a:r>
            <a:endParaRPr lang="zh-TW" altLang="en-US" sz="2400" baseline="30000">
              <a:solidFill>
                <a:srgbClr val="FF0000"/>
              </a:solidFill>
              <a:latin typeface="Times New Roman" pitchFamily="18" charset="0"/>
              <a:cs typeface="Times New Roman" pitchFamily="18" charset="0"/>
            </a:endParaRPr>
          </a:p>
        </p:txBody>
      </p:sp>
      <p:graphicFrame>
        <p:nvGraphicFramePr>
          <p:cNvPr id="65" name="Object 23"/>
          <p:cNvGraphicFramePr>
            <a:graphicFrameLocks noChangeAspect="1"/>
          </p:cNvGraphicFramePr>
          <p:nvPr>
            <p:extLst>
              <p:ext uri="{D42A27DB-BD31-4B8C-83A1-F6EECF244321}">
                <p14:modId xmlns:p14="http://schemas.microsoft.com/office/powerpoint/2010/main" val="307148507"/>
              </p:ext>
            </p:extLst>
          </p:nvPr>
        </p:nvGraphicFramePr>
        <p:xfrm>
          <a:off x="6608763" y="5316240"/>
          <a:ext cx="1336675" cy="830262"/>
        </p:xfrm>
        <a:graphic>
          <a:graphicData uri="http://schemas.openxmlformats.org/presentationml/2006/ole">
            <mc:AlternateContent xmlns:mc="http://schemas.openxmlformats.org/markup-compatibility/2006">
              <mc:Choice xmlns:v="urn:schemas-microsoft-com:vml" Requires="v">
                <p:oleObj spid="_x0000_s33029" name="方程式" r:id="rId9" imgW="634725" imgH="393529" progId="Equation.3">
                  <p:embed/>
                </p:oleObj>
              </mc:Choice>
              <mc:Fallback>
                <p:oleObj name="方程式" r:id="rId9" imgW="634725"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08763" y="5316240"/>
                        <a:ext cx="13366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 name="Rectangle 6"/>
          <p:cNvSpPr>
            <a:spLocks noChangeArrowheads="1"/>
          </p:cNvSpPr>
          <p:nvPr/>
        </p:nvSpPr>
        <p:spPr bwMode="auto">
          <a:xfrm>
            <a:off x="322263" y="133351"/>
            <a:ext cx="3181350"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100" b="1" dirty="0">
                <a:solidFill>
                  <a:srgbClr val="CC0000"/>
                </a:solidFill>
                <a:cs typeface="Arial" charset="0"/>
              </a:rPr>
              <a:t>物質的摩爾質量</a:t>
            </a:r>
            <a:endParaRPr kumimoji="0" lang="en-US" altLang="zh-TW" sz="3100" b="1" dirty="0">
              <a:solidFill>
                <a:srgbClr val="CC0000"/>
              </a:solidFill>
              <a:cs typeface="Arial" charset="0"/>
            </a:endParaRPr>
          </a:p>
        </p:txBody>
      </p:sp>
    </p:spTree>
    <p:extLst>
      <p:ext uri="{BB962C8B-B14F-4D97-AF65-F5344CB8AC3E}">
        <p14:creationId xmlns:p14="http://schemas.microsoft.com/office/powerpoint/2010/main" val="28345558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dissolve">
                                      <p:cBhvr>
                                        <p:cTn id="17" dur="500"/>
                                        <p:tgtEl>
                                          <p:spTgt spid="2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dissolve">
                                      <p:cBhvr>
                                        <p:cTn id="22" dur="500"/>
                                        <p:tgtEl>
                                          <p:spTgt spid="2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dissolve">
                                      <p:cBhvr>
                                        <p:cTn id="27" dur="500"/>
                                        <p:tgtEl>
                                          <p:spTgt spid="2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dissolve">
                                      <p:cBhvr>
                                        <p:cTn id="32" dur="500"/>
                                        <p:tgtEl>
                                          <p:spTgt spid="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dissolve">
                                      <p:cBhvr>
                                        <p:cTn id="37" dur="500"/>
                                        <p:tgtEl>
                                          <p:spTgt spid="32"/>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dissolve">
                                      <p:cBhvr>
                                        <p:cTn id="40" dur="500"/>
                                        <p:tgtEl>
                                          <p:spTgt spid="3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dissolve">
                                      <p:cBhvr>
                                        <p:cTn id="45" dur="500"/>
                                        <p:tgtEl>
                                          <p:spTgt spid="34"/>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dissolve">
                                      <p:cBhvr>
                                        <p:cTn id="50" dur="500"/>
                                        <p:tgtEl>
                                          <p:spTgt spid="3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dissolve">
                                      <p:cBhvr>
                                        <p:cTn id="55" dur="500"/>
                                        <p:tgtEl>
                                          <p:spTgt spid="3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39"/>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40"/>
                                        </p:tgtEl>
                                        <p:attrNameLst>
                                          <p:attrName>style.visibility</p:attrName>
                                        </p:attrNameLst>
                                      </p:cBhvr>
                                      <p:to>
                                        <p:strVal val="visible"/>
                                      </p:to>
                                    </p:set>
                                    <p:animEffect transition="in" filter="dissolve">
                                      <p:cBhvr>
                                        <p:cTn id="64" dur="500"/>
                                        <p:tgtEl>
                                          <p:spTgt spid="40"/>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dissolve">
                                      <p:cBhvr>
                                        <p:cTn id="69" dur="500"/>
                                        <p:tgtEl>
                                          <p:spTgt spid="41"/>
                                        </p:tgtEl>
                                      </p:cBhvr>
                                    </p:animEffect>
                                  </p:childTnLst>
                                </p:cTn>
                              </p:par>
                              <p:par>
                                <p:cTn id="70" presetID="9" presetClass="entr" presetSubtype="0" fill="hold" nodeType="withEffect">
                                  <p:stCondLst>
                                    <p:cond delay="0"/>
                                  </p:stCondLst>
                                  <p:childTnLst>
                                    <p:set>
                                      <p:cBhvr>
                                        <p:cTn id="71" dur="1" fill="hold">
                                          <p:stCondLst>
                                            <p:cond delay="0"/>
                                          </p:stCondLst>
                                        </p:cTn>
                                        <p:tgtEl>
                                          <p:spTgt spid="59"/>
                                        </p:tgtEl>
                                        <p:attrNameLst>
                                          <p:attrName>style.visibility</p:attrName>
                                        </p:attrNameLst>
                                      </p:cBhvr>
                                      <p:to>
                                        <p:strVal val="visible"/>
                                      </p:to>
                                    </p:set>
                                    <p:animEffect transition="in" filter="dissolve">
                                      <p:cBhvr>
                                        <p:cTn id="72" dur="500"/>
                                        <p:tgtEl>
                                          <p:spTgt spid="5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60"/>
                                        </p:tgtEl>
                                        <p:attrNameLst>
                                          <p:attrName>style.visibility</p:attrName>
                                        </p:attrNameLst>
                                      </p:cBhvr>
                                      <p:to>
                                        <p:strVal val="visible"/>
                                      </p:to>
                                    </p:set>
                                    <p:animEffect transition="in" filter="dissolve">
                                      <p:cBhvr>
                                        <p:cTn id="77" dur="500"/>
                                        <p:tgtEl>
                                          <p:spTgt spid="60"/>
                                        </p:tgtEl>
                                      </p:cBhvr>
                                    </p:animEffect>
                                  </p:childTnLst>
                                </p:cTn>
                              </p:par>
                              <p:par>
                                <p:cTn id="78" presetID="9" presetClass="entr" presetSubtype="0" fill="hold" nodeType="withEffect">
                                  <p:stCondLst>
                                    <p:cond delay="0"/>
                                  </p:stCondLst>
                                  <p:childTnLst>
                                    <p:set>
                                      <p:cBhvr>
                                        <p:cTn id="79" dur="1" fill="hold">
                                          <p:stCondLst>
                                            <p:cond delay="0"/>
                                          </p:stCondLst>
                                        </p:cTn>
                                        <p:tgtEl>
                                          <p:spTgt spid="65"/>
                                        </p:tgtEl>
                                        <p:attrNameLst>
                                          <p:attrName>style.visibility</p:attrName>
                                        </p:attrNameLst>
                                      </p:cBhvr>
                                      <p:to>
                                        <p:strVal val="visible"/>
                                      </p:to>
                                    </p:set>
                                    <p:animEffect transition="in" filter="dissolve">
                                      <p:cBhvr>
                                        <p:cTn id="80" dur="500"/>
                                        <p:tgtEl>
                                          <p:spTgt spid="65"/>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64"/>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29"/>
                                        </p:tgtEl>
                                        <p:attrNameLst>
                                          <p:attrName>style.visibility</p:attrName>
                                        </p:attrNameLst>
                                      </p:cBhvr>
                                      <p:to>
                                        <p:strVal val="visible"/>
                                      </p:to>
                                    </p:set>
                                    <p:animEffect transition="in" filter="dissolve">
                                      <p:cBhvr>
                                        <p:cTn id="8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32" grpId="0" animBg="1"/>
      <p:bldP spid="33" grpId="0" animBg="1"/>
      <p:bldP spid="34" grpId="0"/>
      <p:bldP spid="38" grpId="0"/>
      <p:bldP spid="39" grpId="0"/>
      <p:bldP spid="41" grpId="0"/>
      <p:bldP spid="60" grpId="0"/>
      <p:bldP spid="64" grpId="0"/>
      <p:bldP spid="2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矩形 3"/>
          <p:cNvSpPr>
            <a:spLocks noChangeArrowheads="1"/>
          </p:cNvSpPr>
          <p:nvPr/>
        </p:nvSpPr>
        <p:spPr bwMode="auto">
          <a:xfrm>
            <a:off x="538212" y="4581128"/>
            <a:ext cx="821025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4"/>
            </a:pPr>
            <a:r>
              <a:rPr lang="zh-TW" altLang="en-US" b="0" dirty="0"/>
              <a:t>它們均會 </a:t>
            </a:r>
            <a:r>
              <a:rPr lang="zh-TW" altLang="en-US" sz="3200" dirty="0">
                <a:solidFill>
                  <a:srgbClr val="0066CC"/>
                </a:solidFill>
              </a:rPr>
              <a:t>與水反應</a:t>
            </a:r>
            <a:r>
              <a:rPr lang="zh-TW" altLang="en-US" b="0" dirty="0"/>
              <a:t>，</a:t>
            </a:r>
            <a:r>
              <a:rPr lang="zh-TW" altLang="en-US" sz="3200" dirty="0">
                <a:solidFill>
                  <a:srgbClr val="0066CC"/>
                </a:solidFill>
              </a:rPr>
              <a:t>釋出氫氣</a:t>
            </a:r>
            <a:r>
              <a:rPr lang="zh-TW" altLang="en-US" b="0" dirty="0"/>
              <a:t> 和 產生 </a:t>
            </a:r>
            <a:r>
              <a:rPr lang="zh-TW" altLang="en-US" sz="3200" dirty="0">
                <a:solidFill>
                  <a:srgbClr val="0066CC"/>
                </a:solidFill>
              </a:rPr>
              <a:t>鹼性溶液</a:t>
            </a:r>
            <a:r>
              <a:rPr lang="zh-TW" altLang="en-US" b="0" dirty="0"/>
              <a:t>，故第 </a:t>
            </a:r>
            <a:r>
              <a:rPr lang="en-US" altLang="zh-TW" b="0" dirty="0"/>
              <a:t>I </a:t>
            </a:r>
            <a:r>
              <a:rPr lang="zh-TW" altLang="en-US" b="0" dirty="0"/>
              <a:t>族元素稱為 </a:t>
            </a:r>
            <a:r>
              <a:rPr lang="zh-TW" altLang="en-US" dirty="0"/>
              <a:t>鹼金屬</a:t>
            </a:r>
            <a:r>
              <a:rPr lang="zh-TW" altLang="en-US" b="0" dirty="0"/>
              <a:t>。</a:t>
            </a:r>
            <a:endParaRPr lang="en-US" altLang="zh-TW" b="0" dirty="0"/>
          </a:p>
        </p:txBody>
      </p:sp>
      <p:sp>
        <p:nvSpPr>
          <p:cNvPr id="25603" name="矩形 4"/>
          <p:cNvSpPr>
            <a:spLocks noChangeArrowheads="1"/>
          </p:cNvSpPr>
          <p:nvPr/>
        </p:nvSpPr>
        <p:spPr bwMode="auto">
          <a:xfrm>
            <a:off x="539501" y="5911850"/>
            <a:ext cx="79929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5"/>
            </a:pPr>
            <a:r>
              <a:rPr lang="zh-TW" altLang="en-US" b="0"/>
              <a:t>它們均會與非金屬反應，生成離子化合物。</a:t>
            </a:r>
            <a:endParaRPr lang="en-US" altLang="zh-TW" b="0"/>
          </a:p>
        </p:txBody>
      </p:sp>
      <p:sp>
        <p:nvSpPr>
          <p:cNvPr id="60421" name="矩形 7"/>
          <p:cNvSpPr>
            <a:spLocks noChangeArrowheads="1"/>
          </p:cNvSpPr>
          <p:nvPr/>
        </p:nvSpPr>
        <p:spPr bwMode="auto">
          <a:xfrm>
            <a:off x="539501" y="476672"/>
            <a:ext cx="82089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3"/>
            </a:pPr>
            <a:r>
              <a:rPr lang="zh-TW" altLang="en-US" b="0" dirty="0"/>
              <a:t>它們都是活潑的金屬，很容易與空氣進行反應，所以必須貯存於石蠟油</a:t>
            </a:r>
            <a:r>
              <a:rPr lang="zh-TW" altLang="en-US" b="0" dirty="0" smtClean="0"/>
              <a:t>中。</a:t>
            </a:r>
            <a:endParaRPr lang="en-US" altLang="zh-TW" b="0" dirty="0"/>
          </a:p>
        </p:txBody>
      </p:sp>
      <p:pic>
        <p:nvPicPr>
          <p:cNvPr id="60424" name="Picture 5"/>
          <p:cNvPicPr>
            <a:picLocks noChangeAspect="1" noChangeArrowheads="1"/>
          </p:cNvPicPr>
          <p:nvPr/>
        </p:nvPicPr>
        <p:blipFill>
          <a:blip r:embed="rId2">
            <a:extLst>
              <a:ext uri="{28A0092B-C50C-407E-A947-70E740481C1C}">
                <a14:useLocalDpi xmlns:a14="http://schemas.microsoft.com/office/drawing/2010/main" val="0"/>
              </a:ext>
            </a:extLst>
          </a:blip>
          <a:srcRect l="17146" t="18199" r="16132" b="7417"/>
          <a:stretch>
            <a:fillRect/>
          </a:stretch>
        </p:blipFill>
        <p:spPr bwMode="auto">
          <a:xfrm>
            <a:off x="3374362" y="1508913"/>
            <a:ext cx="1701694" cy="2823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67818200"/>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8"/>
          <p:cNvSpPr>
            <a:spLocks noChangeArrowheads="1"/>
          </p:cNvSpPr>
          <p:nvPr/>
        </p:nvSpPr>
        <p:spPr bwMode="auto">
          <a:xfrm>
            <a:off x="179388" y="2477839"/>
            <a:ext cx="89646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可從容量分析的結果來計算出元素的相對原子質量。</a:t>
            </a:r>
            <a:endParaRPr lang="en-US" altLang="zh-TW" sz="2800" dirty="0">
              <a:latin typeface="Arial" charset="0"/>
              <a:cs typeface="Arial" charset="0"/>
            </a:endParaRPr>
          </a:p>
        </p:txBody>
      </p:sp>
      <p:sp>
        <p:nvSpPr>
          <p:cNvPr id="63491" name="Rectangle 6"/>
          <p:cNvSpPr>
            <a:spLocks noChangeArrowheads="1"/>
          </p:cNvSpPr>
          <p:nvPr/>
        </p:nvSpPr>
        <p:spPr bwMode="auto">
          <a:xfrm>
            <a:off x="179388" y="1105297"/>
            <a:ext cx="4092575"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100" b="1">
                <a:solidFill>
                  <a:srgbClr val="CC0000"/>
                </a:solidFill>
                <a:cs typeface="Arial" charset="0"/>
              </a:rPr>
              <a:t>元素的相對原子質量</a:t>
            </a:r>
            <a:endParaRPr kumimoji="0" lang="en-US" altLang="zh-TW" sz="3100" b="1">
              <a:solidFill>
                <a:srgbClr val="CC0000"/>
              </a:solidFill>
              <a:cs typeface="Arial" charset="0"/>
            </a:endParaRPr>
          </a:p>
        </p:txBody>
      </p:sp>
    </p:spTree>
    <p:extLst>
      <p:ext uri="{BB962C8B-B14F-4D97-AF65-F5344CB8AC3E}">
        <p14:creationId xmlns:p14="http://schemas.microsoft.com/office/powerpoint/2010/main" val="8530124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Box 110"/>
          <p:cNvSpPr txBox="1">
            <a:spLocks noChangeArrowheads="1"/>
          </p:cNvSpPr>
          <p:nvPr/>
        </p:nvSpPr>
        <p:spPr bwMode="auto">
          <a:xfrm>
            <a:off x="2482850" y="4135438"/>
            <a:ext cx="17287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712788" algn="l"/>
                <a:tab pos="4395788" algn="l"/>
              </a:tabLst>
              <a:defRPr kumimoji="1">
                <a:solidFill>
                  <a:schemeClr val="tx1"/>
                </a:solidFill>
                <a:latin typeface="Calibri" pitchFamily="34" charset="0"/>
                <a:ea typeface="新細明體" charset="-120"/>
              </a:defRPr>
            </a:lvl1pPr>
            <a:lvl2pPr marL="742950" indent="-285750">
              <a:tabLst>
                <a:tab pos="712788" algn="l"/>
                <a:tab pos="4395788" algn="l"/>
              </a:tabLst>
              <a:defRPr kumimoji="1">
                <a:solidFill>
                  <a:schemeClr val="tx1"/>
                </a:solidFill>
                <a:latin typeface="Calibri" pitchFamily="34" charset="0"/>
                <a:ea typeface="新細明體" charset="-120"/>
              </a:defRPr>
            </a:lvl2pPr>
            <a:lvl3pPr marL="1143000" indent="-228600">
              <a:tabLst>
                <a:tab pos="712788" algn="l"/>
                <a:tab pos="4395788" algn="l"/>
              </a:tabLst>
              <a:defRPr kumimoji="1">
                <a:solidFill>
                  <a:schemeClr val="tx1"/>
                </a:solidFill>
                <a:latin typeface="Calibri" pitchFamily="34" charset="0"/>
                <a:ea typeface="新細明體" charset="-120"/>
              </a:defRPr>
            </a:lvl3pPr>
            <a:lvl4pPr marL="1600200" indent="-228600">
              <a:tabLst>
                <a:tab pos="712788" algn="l"/>
                <a:tab pos="4395788" algn="l"/>
              </a:tabLst>
              <a:defRPr kumimoji="1">
                <a:solidFill>
                  <a:schemeClr val="tx1"/>
                </a:solidFill>
                <a:latin typeface="Calibri" pitchFamily="34" charset="0"/>
                <a:ea typeface="新細明體" charset="-120"/>
              </a:defRPr>
            </a:lvl4pPr>
            <a:lvl5pPr marL="2057400" indent="-228600">
              <a:tabLst>
                <a:tab pos="712788"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712788" algn="l"/>
                <a:tab pos="4395788" algn="l"/>
              </a:tabLs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FF0000"/>
                </a:solidFill>
                <a:latin typeface="Times New Roman" pitchFamily="18" charset="0"/>
                <a:cs typeface="Times New Roman" pitchFamily="18" charset="0"/>
              </a:rPr>
              <a:t>20.0 cm</a:t>
            </a:r>
            <a:r>
              <a:rPr lang="en-US" altLang="zh-TW" sz="2400" baseline="30000">
                <a:solidFill>
                  <a:srgbClr val="FF0000"/>
                </a:solidFill>
                <a:latin typeface="Times New Roman" pitchFamily="18" charset="0"/>
                <a:cs typeface="Times New Roman" pitchFamily="18" charset="0"/>
              </a:rPr>
              <a:t>3</a:t>
            </a:r>
          </a:p>
        </p:txBody>
      </p:sp>
      <p:sp>
        <p:nvSpPr>
          <p:cNvPr id="25" name="Rectangle 111"/>
          <p:cNvSpPr>
            <a:spLocks noChangeArrowheads="1"/>
          </p:cNvSpPr>
          <p:nvPr/>
        </p:nvSpPr>
        <p:spPr bwMode="auto">
          <a:xfrm>
            <a:off x="182563" y="2982913"/>
            <a:ext cx="7416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6575" indent="-5365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CCCC"/>
              </a:buClr>
            </a:pPr>
            <a:r>
              <a:rPr lang="en-US" altLang="zh-TW" sz="2400">
                <a:solidFill>
                  <a:srgbClr val="FF0000"/>
                </a:solidFill>
                <a:latin typeface="Times New Roman" pitchFamily="18" charset="0"/>
                <a:cs typeface="Times New Roman" pitchFamily="18" charset="0"/>
                <a:sym typeface="Wingdings" pitchFamily="2" charset="2"/>
              </a:rPr>
              <a:t>	X</a:t>
            </a:r>
            <a:r>
              <a:rPr lang="en-US" altLang="zh-TW" sz="2400" baseline="-25000">
                <a:solidFill>
                  <a:srgbClr val="FF0000"/>
                </a:solidFill>
                <a:latin typeface="Times New Roman" pitchFamily="18" charset="0"/>
                <a:cs typeface="Times New Roman" pitchFamily="18" charset="0"/>
              </a:rPr>
              <a:t>2</a:t>
            </a:r>
            <a:r>
              <a:rPr lang="en-US" altLang="zh-TW" sz="2400">
                <a:solidFill>
                  <a:srgbClr val="FF0000"/>
                </a:solidFill>
                <a:latin typeface="Times New Roman" pitchFamily="18" charset="0"/>
                <a:cs typeface="Times New Roman" pitchFamily="18" charset="0"/>
              </a:rPr>
              <a:t>CO</a:t>
            </a:r>
            <a:r>
              <a:rPr lang="en-US" altLang="zh-TW" sz="2400" baseline="-25000">
                <a:solidFill>
                  <a:srgbClr val="FF0000"/>
                </a:solidFill>
                <a:latin typeface="Times New Roman" pitchFamily="18" charset="0"/>
                <a:cs typeface="Times New Roman" pitchFamily="18" charset="0"/>
              </a:rPr>
              <a:t>3</a:t>
            </a:r>
            <a:r>
              <a:rPr lang="en-US" altLang="zh-TW" sz="2400">
                <a:solidFill>
                  <a:srgbClr val="FF0000"/>
                </a:solidFill>
                <a:latin typeface="Times New Roman" pitchFamily="18" charset="0"/>
                <a:cs typeface="Times New Roman" pitchFamily="18" charset="0"/>
              </a:rPr>
              <a:t>     +     2HCl </a:t>
            </a:r>
            <a:r>
              <a:rPr lang="en-US" altLang="zh-TW" sz="2400">
                <a:solidFill>
                  <a:srgbClr val="FF0000"/>
                </a:solidFill>
                <a:latin typeface="Times New Roman" pitchFamily="18" charset="0"/>
                <a:cs typeface="Times New Roman" pitchFamily="18" charset="0"/>
                <a:sym typeface="Symbol" pitchFamily="18" charset="2"/>
              </a:rPr>
              <a:t>  2X</a:t>
            </a:r>
            <a:r>
              <a:rPr lang="en-US" altLang="zh-TW" sz="2400">
                <a:solidFill>
                  <a:srgbClr val="FF0000"/>
                </a:solidFill>
                <a:latin typeface="Times New Roman" pitchFamily="18" charset="0"/>
                <a:cs typeface="Times New Roman" pitchFamily="18" charset="0"/>
              </a:rPr>
              <a:t>Cl  +  CO</a:t>
            </a:r>
            <a:r>
              <a:rPr lang="en-US" altLang="zh-TW" sz="2400" baseline="-25000">
                <a:solidFill>
                  <a:srgbClr val="FF0000"/>
                </a:solidFill>
                <a:latin typeface="Times New Roman" pitchFamily="18" charset="0"/>
                <a:cs typeface="Times New Roman" pitchFamily="18" charset="0"/>
              </a:rPr>
              <a:t>2</a:t>
            </a:r>
            <a:r>
              <a:rPr lang="en-US" altLang="zh-TW" sz="2400">
                <a:solidFill>
                  <a:srgbClr val="FF0000"/>
                </a:solidFill>
                <a:latin typeface="Times New Roman" pitchFamily="18" charset="0"/>
                <a:cs typeface="Times New Roman" pitchFamily="18" charset="0"/>
              </a:rPr>
              <a:t>  + H</a:t>
            </a:r>
            <a:r>
              <a:rPr lang="en-US" altLang="zh-TW" sz="2400" baseline="-25000">
                <a:solidFill>
                  <a:srgbClr val="FF0000"/>
                </a:solidFill>
                <a:latin typeface="Times New Roman" pitchFamily="18" charset="0"/>
                <a:cs typeface="Times New Roman" pitchFamily="18" charset="0"/>
              </a:rPr>
              <a:t>2</a:t>
            </a:r>
            <a:r>
              <a:rPr lang="en-US" altLang="zh-TW" sz="2400">
                <a:solidFill>
                  <a:srgbClr val="FF0000"/>
                </a:solidFill>
                <a:latin typeface="Times New Roman" pitchFamily="18" charset="0"/>
                <a:cs typeface="Times New Roman" pitchFamily="18" charset="0"/>
              </a:rPr>
              <a:t>O</a:t>
            </a:r>
          </a:p>
        </p:txBody>
      </p:sp>
      <p:sp>
        <p:nvSpPr>
          <p:cNvPr id="26" name="Text Box 114"/>
          <p:cNvSpPr txBox="1">
            <a:spLocks noChangeArrowheads="1"/>
          </p:cNvSpPr>
          <p:nvPr/>
        </p:nvSpPr>
        <p:spPr bwMode="auto">
          <a:xfrm>
            <a:off x="542925" y="3630613"/>
            <a:ext cx="1368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171450" algn="l"/>
                <a:tab pos="2514600" algn="l"/>
                <a:tab pos="4395788" algn="l"/>
              </a:tabLst>
              <a:defRPr kumimoji="1">
                <a:solidFill>
                  <a:schemeClr val="tx1"/>
                </a:solidFill>
                <a:latin typeface="Calibri" pitchFamily="34" charset="0"/>
                <a:ea typeface="新細明體" charset="-120"/>
              </a:defRPr>
            </a:lvl1pPr>
            <a:lvl2pPr marL="742950" indent="-285750">
              <a:tabLst>
                <a:tab pos="171450" algn="l"/>
                <a:tab pos="2514600" algn="l"/>
                <a:tab pos="4395788" algn="l"/>
              </a:tabLst>
              <a:defRPr kumimoji="1">
                <a:solidFill>
                  <a:schemeClr val="tx1"/>
                </a:solidFill>
                <a:latin typeface="Calibri" pitchFamily="34" charset="0"/>
                <a:ea typeface="新細明體" charset="-120"/>
              </a:defRPr>
            </a:lvl2pPr>
            <a:lvl3pPr marL="1143000" indent="-228600">
              <a:tabLst>
                <a:tab pos="171450" algn="l"/>
                <a:tab pos="2514600" algn="l"/>
                <a:tab pos="4395788" algn="l"/>
              </a:tabLst>
              <a:defRPr kumimoji="1">
                <a:solidFill>
                  <a:schemeClr val="tx1"/>
                </a:solidFill>
                <a:latin typeface="Calibri" pitchFamily="34" charset="0"/>
                <a:ea typeface="新細明體" charset="-120"/>
              </a:defRPr>
            </a:lvl3pPr>
            <a:lvl4pPr marL="1600200" indent="-228600">
              <a:tabLst>
                <a:tab pos="171450" algn="l"/>
                <a:tab pos="2514600" algn="l"/>
                <a:tab pos="4395788" algn="l"/>
              </a:tabLst>
              <a:defRPr kumimoji="1">
                <a:solidFill>
                  <a:schemeClr val="tx1"/>
                </a:solidFill>
                <a:latin typeface="Calibri" pitchFamily="34" charset="0"/>
                <a:ea typeface="新細明體" charset="-120"/>
              </a:defRPr>
            </a:lvl4pPr>
            <a:lvl5pPr marL="2057400" indent="-228600">
              <a:tabLst>
                <a:tab pos="171450" algn="l"/>
                <a:tab pos="2514600"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171450" algn="l"/>
                <a:tab pos="2514600" algn="l"/>
                <a:tab pos="4395788" algn="l"/>
              </a:tabLst>
              <a:defRPr kumimoji="1">
                <a:solidFill>
                  <a:schemeClr val="tx1"/>
                </a:solidFill>
                <a:latin typeface="Calibri" pitchFamily="34" charset="0"/>
                <a:ea typeface="新細明體" charset="-120"/>
              </a:defRPr>
            </a:lvl9pPr>
          </a:lstStyle>
          <a:p>
            <a:pPr algn="ctr" eaLnBrk="1" hangingPunct="1">
              <a:spcBef>
                <a:spcPct val="50000"/>
              </a:spcBef>
            </a:pPr>
            <a:r>
              <a:rPr lang="en-US" altLang="zh-TW" sz="2400">
                <a:solidFill>
                  <a:srgbClr val="FF0000"/>
                </a:solidFill>
                <a:latin typeface="Times New Roman" pitchFamily="18" charset="0"/>
                <a:cs typeface="Times New Roman" pitchFamily="18" charset="0"/>
              </a:rPr>
              <a:t>	X M</a:t>
            </a:r>
          </a:p>
        </p:txBody>
      </p:sp>
      <p:sp>
        <p:nvSpPr>
          <p:cNvPr id="27" name="Text Box 115"/>
          <p:cNvSpPr txBox="1">
            <a:spLocks noChangeArrowheads="1"/>
          </p:cNvSpPr>
          <p:nvPr/>
        </p:nvSpPr>
        <p:spPr bwMode="auto">
          <a:xfrm>
            <a:off x="603250" y="4087813"/>
            <a:ext cx="14176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171450" algn="l"/>
                <a:tab pos="4395788" algn="l"/>
              </a:tabLst>
              <a:defRPr kumimoji="1">
                <a:solidFill>
                  <a:schemeClr val="tx1"/>
                </a:solidFill>
                <a:latin typeface="Calibri" pitchFamily="34" charset="0"/>
                <a:ea typeface="新細明體" charset="-120"/>
              </a:defRPr>
            </a:lvl1pPr>
            <a:lvl2pPr marL="742950" indent="-285750">
              <a:tabLst>
                <a:tab pos="171450" algn="l"/>
                <a:tab pos="4395788" algn="l"/>
              </a:tabLst>
              <a:defRPr kumimoji="1">
                <a:solidFill>
                  <a:schemeClr val="tx1"/>
                </a:solidFill>
                <a:latin typeface="Calibri" pitchFamily="34" charset="0"/>
                <a:ea typeface="新細明體" charset="-120"/>
              </a:defRPr>
            </a:lvl2pPr>
            <a:lvl3pPr marL="1143000" indent="-228600">
              <a:tabLst>
                <a:tab pos="171450" algn="l"/>
                <a:tab pos="4395788" algn="l"/>
              </a:tabLst>
              <a:defRPr kumimoji="1">
                <a:solidFill>
                  <a:schemeClr val="tx1"/>
                </a:solidFill>
                <a:latin typeface="Calibri" pitchFamily="34" charset="0"/>
                <a:ea typeface="新細明體" charset="-120"/>
              </a:defRPr>
            </a:lvl3pPr>
            <a:lvl4pPr marL="1600200" indent="-228600">
              <a:tabLst>
                <a:tab pos="171450" algn="l"/>
                <a:tab pos="4395788" algn="l"/>
              </a:tabLst>
              <a:defRPr kumimoji="1">
                <a:solidFill>
                  <a:schemeClr val="tx1"/>
                </a:solidFill>
                <a:latin typeface="Calibri" pitchFamily="34" charset="0"/>
                <a:ea typeface="新細明體" charset="-120"/>
              </a:defRPr>
            </a:lvl4pPr>
            <a:lvl5pPr marL="2057400" indent="-228600">
              <a:tabLst>
                <a:tab pos="171450"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171450" algn="l"/>
                <a:tab pos="4395788" algn="l"/>
              </a:tabLst>
              <a:defRPr kumimoji="1">
                <a:solidFill>
                  <a:schemeClr val="tx1"/>
                </a:solidFill>
                <a:latin typeface="Calibri" pitchFamily="34" charset="0"/>
                <a:ea typeface="新細明體" charset="-120"/>
              </a:defRPr>
            </a:lvl9pPr>
          </a:lstStyle>
          <a:p>
            <a:pPr eaLnBrk="1" hangingPunct="1"/>
            <a:r>
              <a:rPr lang="en-US" altLang="zh-TW" sz="2400">
                <a:solidFill>
                  <a:srgbClr val="FF0000"/>
                </a:solidFill>
                <a:latin typeface="Times New Roman" pitchFamily="18" charset="0"/>
                <a:cs typeface="Times New Roman" pitchFamily="18" charset="0"/>
              </a:rPr>
              <a:t> 50.0 cm</a:t>
            </a:r>
            <a:r>
              <a:rPr lang="en-US" altLang="zh-TW" sz="2400" baseline="30000">
                <a:solidFill>
                  <a:srgbClr val="FF0000"/>
                </a:solidFill>
                <a:latin typeface="Times New Roman" pitchFamily="18" charset="0"/>
                <a:cs typeface="Times New Roman" pitchFamily="18" charset="0"/>
              </a:rPr>
              <a:t>3</a:t>
            </a:r>
          </a:p>
        </p:txBody>
      </p:sp>
      <p:sp>
        <p:nvSpPr>
          <p:cNvPr id="28" name="Text Box 116"/>
          <p:cNvSpPr txBox="1">
            <a:spLocks noChangeArrowheads="1"/>
          </p:cNvSpPr>
          <p:nvPr/>
        </p:nvSpPr>
        <p:spPr bwMode="auto">
          <a:xfrm>
            <a:off x="2470150" y="3643313"/>
            <a:ext cx="1439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tabLst>
                <a:tab pos="2514600" algn="l"/>
                <a:tab pos="4395788" algn="l"/>
              </a:tabLst>
              <a:defRPr kumimoji="1">
                <a:solidFill>
                  <a:schemeClr val="tx1"/>
                </a:solidFill>
                <a:latin typeface="Calibri" pitchFamily="34" charset="0"/>
                <a:ea typeface="新細明體" charset="-120"/>
              </a:defRPr>
            </a:lvl1pPr>
            <a:lvl2pPr marL="742950" indent="-285750">
              <a:tabLst>
                <a:tab pos="2514600" algn="l"/>
                <a:tab pos="4395788" algn="l"/>
              </a:tabLst>
              <a:defRPr kumimoji="1">
                <a:solidFill>
                  <a:schemeClr val="tx1"/>
                </a:solidFill>
                <a:latin typeface="Calibri" pitchFamily="34" charset="0"/>
                <a:ea typeface="新細明體" charset="-120"/>
              </a:defRPr>
            </a:lvl2pPr>
            <a:lvl3pPr marL="1143000" indent="-228600">
              <a:tabLst>
                <a:tab pos="2514600" algn="l"/>
                <a:tab pos="4395788" algn="l"/>
              </a:tabLst>
              <a:defRPr kumimoji="1">
                <a:solidFill>
                  <a:schemeClr val="tx1"/>
                </a:solidFill>
                <a:latin typeface="Calibri" pitchFamily="34" charset="0"/>
                <a:ea typeface="新細明體" charset="-120"/>
              </a:defRPr>
            </a:lvl3pPr>
            <a:lvl4pPr marL="1600200" indent="-228600">
              <a:tabLst>
                <a:tab pos="2514600" algn="l"/>
                <a:tab pos="4395788" algn="l"/>
              </a:tabLst>
              <a:defRPr kumimoji="1">
                <a:solidFill>
                  <a:schemeClr val="tx1"/>
                </a:solidFill>
                <a:latin typeface="Calibri" pitchFamily="34" charset="0"/>
                <a:ea typeface="新細明體" charset="-120"/>
              </a:defRPr>
            </a:lvl4pPr>
            <a:lvl5pPr marL="2057400" indent="-228600">
              <a:tabLst>
                <a:tab pos="2514600" algn="l"/>
                <a:tab pos="4395788" algn="l"/>
              </a:tabLst>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tabLst>
                <a:tab pos="2514600" algn="l"/>
                <a:tab pos="4395788" algn="l"/>
              </a:tabLs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tabLst>
                <a:tab pos="2514600" algn="l"/>
                <a:tab pos="4395788" algn="l"/>
              </a:tabLs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tabLst>
                <a:tab pos="2514600" algn="l"/>
                <a:tab pos="4395788" algn="l"/>
              </a:tabLs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tabLst>
                <a:tab pos="2514600" algn="l"/>
                <a:tab pos="4395788" algn="l"/>
              </a:tabLs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FF0000"/>
                </a:solidFill>
                <a:latin typeface="Times New Roman" pitchFamily="18" charset="0"/>
                <a:cs typeface="Times New Roman" pitchFamily="18" charset="0"/>
              </a:rPr>
              <a:t>1.50 M</a:t>
            </a:r>
          </a:p>
        </p:txBody>
      </p:sp>
      <p:grpSp>
        <p:nvGrpSpPr>
          <p:cNvPr id="2" name="Group 7"/>
          <p:cNvGrpSpPr>
            <a:grpSpLocks/>
          </p:cNvGrpSpPr>
          <p:nvPr/>
        </p:nvGrpSpPr>
        <p:grpSpPr bwMode="auto">
          <a:xfrm>
            <a:off x="712788" y="3309938"/>
            <a:ext cx="1900237" cy="1262062"/>
            <a:chOff x="723" y="865"/>
            <a:chExt cx="1197" cy="795"/>
          </a:xfrm>
        </p:grpSpPr>
        <p:sp>
          <p:nvSpPr>
            <p:cNvPr id="64534" name="Text Box 8"/>
            <p:cNvSpPr txBox="1">
              <a:spLocks noChangeArrowheads="1"/>
            </p:cNvSpPr>
            <p:nvPr/>
          </p:nvSpPr>
          <p:spPr bwMode="auto">
            <a:xfrm>
              <a:off x="723" y="1113"/>
              <a:ext cx="706" cy="54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70000"/>
                </a:lnSpc>
              </a:pPr>
              <a:endParaRPr lang="zh-TW" altLang="en-US" sz="2400">
                <a:solidFill>
                  <a:srgbClr val="FF0000"/>
                </a:solidFill>
                <a:latin typeface="Times New Roman" pitchFamily="18" charset="0"/>
                <a:cs typeface="Times New Roman" pitchFamily="18" charset="0"/>
              </a:endParaRPr>
            </a:p>
            <a:p>
              <a:pPr algn="ctr" eaLnBrk="1" hangingPunct="1">
                <a:lnSpc>
                  <a:spcPct val="70000"/>
                </a:lnSpc>
              </a:pPr>
              <a:r>
                <a:rPr lang="en-US" altLang="zh-TW" sz="2400">
                  <a:solidFill>
                    <a:srgbClr val="FF0000"/>
                  </a:solidFill>
                  <a:latin typeface="Times New Roman" pitchFamily="18" charset="0"/>
                  <a:cs typeface="Times New Roman" pitchFamily="18" charset="0"/>
                </a:rPr>
                <a:t>×</a:t>
              </a:r>
            </a:p>
            <a:p>
              <a:pPr algn="ctr" eaLnBrk="1" hangingPunct="1">
                <a:lnSpc>
                  <a:spcPct val="70000"/>
                </a:lnSpc>
              </a:pPr>
              <a:endParaRPr lang="zh-TW" altLang="en-US" sz="2400">
                <a:solidFill>
                  <a:srgbClr val="FF0000"/>
                </a:solidFill>
                <a:latin typeface="Times New Roman" pitchFamily="18" charset="0"/>
                <a:cs typeface="Times New Roman" pitchFamily="18" charset="0"/>
              </a:endParaRPr>
            </a:p>
          </p:txBody>
        </p:sp>
        <p:sp>
          <p:nvSpPr>
            <p:cNvPr id="64535" name="Line 9"/>
            <p:cNvSpPr>
              <a:spLocks noChangeShapeType="1"/>
            </p:cNvSpPr>
            <p:nvPr/>
          </p:nvSpPr>
          <p:spPr bwMode="auto">
            <a:xfrm flipV="1">
              <a:off x="1429" y="865"/>
              <a:ext cx="491" cy="25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sp>
        <p:nvSpPr>
          <p:cNvPr id="32" name="Text Box 10"/>
          <p:cNvSpPr txBox="1">
            <a:spLocks noChangeArrowheads="1"/>
          </p:cNvSpPr>
          <p:nvPr/>
        </p:nvSpPr>
        <p:spPr bwMode="auto">
          <a:xfrm>
            <a:off x="2406650" y="3690938"/>
            <a:ext cx="1277938" cy="8683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70000"/>
              </a:lnSpc>
            </a:pPr>
            <a:endParaRPr lang="zh-TW" altLang="en-US" sz="2400">
              <a:solidFill>
                <a:srgbClr val="FF0000"/>
              </a:solidFill>
              <a:latin typeface="Times New Roman" pitchFamily="18" charset="0"/>
              <a:cs typeface="Times New Roman" pitchFamily="18" charset="0"/>
            </a:endParaRPr>
          </a:p>
          <a:p>
            <a:pPr algn="ctr" eaLnBrk="1" hangingPunct="1">
              <a:lnSpc>
                <a:spcPct val="70000"/>
              </a:lnSpc>
            </a:pPr>
            <a:r>
              <a:rPr lang="en-US" altLang="zh-TW" sz="2400">
                <a:solidFill>
                  <a:srgbClr val="FF0000"/>
                </a:solidFill>
                <a:latin typeface="Times New Roman" pitchFamily="18" charset="0"/>
                <a:cs typeface="Times New Roman" pitchFamily="18" charset="0"/>
              </a:rPr>
              <a:t>×</a:t>
            </a:r>
          </a:p>
          <a:p>
            <a:pPr algn="ctr" eaLnBrk="1" hangingPunct="1">
              <a:lnSpc>
                <a:spcPct val="70000"/>
              </a:lnSpc>
            </a:pPr>
            <a:endParaRPr lang="zh-TW" altLang="en-US" sz="2400">
              <a:solidFill>
                <a:srgbClr val="FF0000"/>
              </a:solidFill>
              <a:latin typeface="Times New Roman" pitchFamily="18" charset="0"/>
              <a:cs typeface="Times New Roman" pitchFamily="18" charset="0"/>
            </a:endParaRPr>
          </a:p>
        </p:txBody>
      </p:sp>
      <p:sp>
        <p:nvSpPr>
          <p:cNvPr id="33" name="Line 11"/>
          <p:cNvSpPr>
            <a:spLocks noChangeShapeType="1"/>
          </p:cNvSpPr>
          <p:nvPr/>
        </p:nvSpPr>
        <p:spPr bwMode="auto">
          <a:xfrm flipH="1" flipV="1">
            <a:off x="763588" y="3298825"/>
            <a:ext cx="1643062" cy="3746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34" name="Text Box 12"/>
          <p:cNvSpPr txBox="1">
            <a:spLocks noChangeArrowheads="1"/>
          </p:cNvSpPr>
          <p:nvPr/>
        </p:nvSpPr>
        <p:spPr bwMode="auto">
          <a:xfrm>
            <a:off x="682625" y="4665663"/>
            <a:ext cx="39497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FF0000"/>
                </a:solidFill>
                <a:latin typeface="Times New Roman" pitchFamily="18" charset="0"/>
                <a:cs typeface="Times New Roman" pitchFamily="18" charset="0"/>
              </a:rPr>
              <a:t>X × 50.0 × 2 = 1.50 × 20.0 × 1</a:t>
            </a:r>
          </a:p>
        </p:txBody>
      </p:sp>
      <p:graphicFrame>
        <p:nvGraphicFramePr>
          <p:cNvPr id="35" name="Object 13"/>
          <p:cNvGraphicFramePr>
            <a:graphicFrameLocks noChangeAspect="1"/>
          </p:cNvGraphicFramePr>
          <p:nvPr/>
        </p:nvGraphicFramePr>
        <p:xfrm>
          <a:off x="727075" y="5172075"/>
          <a:ext cx="2224088" cy="771525"/>
        </p:xfrm>
        <a:graphic>
          <a:graphicData uri="http://schemas.openxmlformats.org/presentationml/2006/ole">
            <mc:AlternateContent xmlns:mc="http://schemas.openxmlformats.org/markup-compatibility/2006">
              <mc:Choice xmlns:v="urn:schemas-microsoft-com:vml" Requires="v">
                <p:oleObj spid="_x0000_s34050" name="方程式" r:id="rId3" imgW="1028789" imgH="276310" progId="Equation.3">
                  <p:embed/>
                </p:oleObj>
              </mc:Choice>
              <mc:Fallback>
                <p:oleObj name="方程式" r:id="rId3" imgW="1028789" imgH="27631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7075" y="5172075"/>
                        <a:ext cx="2224088"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8" name="Text Box 14"/>
          <p:cNvSpPr txBox="1">
            <a:spLocks noChangeArrowheads="1"/>
          </p:cNvSpPr>
          <p:nvPr/>
        </p:nvSpPr>
        <p:spPr bwMode="auto">
          <a:xfrm>
            <a:off x="963613" y="5954713"/>
            <a:ext cx="18002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FF0000"/>
                </a:solidFill>
                <a:latin typeface="Times New Roman" pitchFamily="18" charset="0"/>
                <a:cs typeface="Times New Roman" pitchFamily="18" charset="0"/>
              </a:rPr>
              <a:t>= 0.3</a:t>
            </a:r>
          </a:p>
        </p:txBody>
      </p:sp>
      <p:sp>
        <p:nvSpPr>
          <p:cNvPr id="39" name="Text Box 2"/>
          <p:cNvSpPr txBox="1">
            <a:spLocks noChangeArrowheads="1"/>
          </p:cNvSpPr>
          <p:nvPr/>
        </p:nvSpPr>
        <p:spPr bwMode="auto">
          <a:xfrm>
            <a:off x="5113338" y="3489325"/>
            <a:ext cx="3667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400">
                <a:solidFill>
                  <a:srgbClr val="FF0000"/>
                </a:solidFill>
                <a:latin typeface="Times New Roman" pitchFamily="18" charset="0"/>
                <a:cs typeface="Times New Roman" pitchFamily="18" charset="0"/>
              </a:rPr>
              <a:t>設 </a:t>
            </a:r>
            <a:r>
              <a:rPr lang="en-US" altLang="zh-TW" sz="2400">
                <a:solidFill>
                  <a:srgbClr val="FF0000"/>
                </a:solidFill>
                <a:latin typeface="Times New Roman" pitchFamily="18" charset="0"/>
                <a:cs typeface="Times New Roman" pitchFamily="18" charset="0"/>
              </a:rPr>
              <a:t>X</a:t>
            </a:r>
            <a:r>
              <a:rPr lang="en-US" altLang="zh-TW" sz="2400" baseline="-25000">
                <a:solidFill>
                  <a:srgbClr val="FF0000"/>
                </a:solidFill>
                <a:latin typeface="Times New Roman" pitchFamily="18" charset="0"/>
                <a:cs typeface="Times New Roman" pitchFamily="18" charset="0"/>
              </a:rPr>
              <a:t>2</a:t>
            </a:r>
            <a:r>
              <a:rPr lang="en-US" altLang="zh-TW" sz="2400">
                <a:solidFill>
                  <a:srgbClr val="FF0000"/>
                </a:solidFill>
                <a:latin typeface="Times New Roman" pitchFamily="18" charset="0"/>
                <a:cs typeface="Times New Roman" pitchFamily="18" charset="0"/>
              </a:rPr>
              <a:t>CO</a:t>
            </a:r>
            <a:r>
              <a:rPr lang="en-US" altLang="zh-TW" sz="2400" baseline="-25000">
                <a:solidFill>
                  <a:srgbClr val="FF0000"/>
                </a:solidFill>
                <a:latin typeface="Times New Roman" pitchFamily="18" charset="0"/>
                <a:cs typeface="Times New Roman" pitchFamily="18" charset="0"/>
              </a:rPr>
              <a:t>3</a:t>
            </a:r>
            <a:r>
              <a:rPr lang="en-US" altLang="zh-TW" sz="2400">
                <a:solidFill>
                  <a:srgbClr val="FF0000"/>
                </a:solidFill>
                <a:latin typeface="Times New Roman" pitchFamily="18" charset="0"/>
                <a:cs typeface="Times New Roman" pitchFamily="18" charset="0"/>
              </a:rPr>
              <a:t> </a:t>
            </a:r>
            <a:r>
              <a:rPr lang="zh-TW" altLang="en-US" sz="2400">
                <a:solidFill>
                  <a:srgbClr val="FF0000"/>
                </a:solidFill>
                <a:latin typeface="Times New Roman" pitchFamily="18" charset="0"/>
                <a:cs typeface="Times New Roman" pitchFamily="18" charset="0"/>
              </a:rPr>
              <a:t>的摩爾質量為 </a:t>
            </a:r>
            <a:r>
              <a:rPr lang="en-US" altLang="zh-TW" sz="2400">
                <a:solidFill>
                  <a:srgbClr val="FF0000"/>
                </a:solidFill>
                <a:latin typeface="Times New Roman" pitchFamily="18" charset="0"/>
                <a:cs typeface="Times New Roman" pitchFamily="18" charset="0"/>
              </a:rPr>
              <a:t>m</a:t>
            </a:r>
            <a:r>
              <a:rPr lang="zh-TW" altLang="en-US" sz="2400">
                <a:solidFill>
                  <a:srgbClr val="FF0000"/>
                </a:solidFill>
                <a:latin typeface="Times New Roman" pitchFamily="18" charset="0"/>
                <a:cs typeface="Times New Roman" pitchFamily="18" charset="0"/>
              </a:rPr>
              <a:t>。</a:t>
            </a:r>
          </a:p>
        </p:txBody>
      </p:sp>
      <p:graphicFrame>
        <p:nvGraphicFramePr>
          <p:cNvPr id="40" name="Object 6"/>
          <p:cNvGraphicFramePr>
            <a:graphicFrameLocks noChangeAspect="1"/>
          </p:cNvGraphicFramePr>
          <p:nvPr/>
        </p:nvGraphicFramePr>
        <p:xfrm>
          <a:off x="5186363" y="3970338"/>
          <a:ext cx="1111250" cy="1360487"/>
        </p:xfrm>
        <a:graphic>
          <a:graphicData uri="http://schemas.openxmlformats.org/presentationml/2006/ole">
            <mc:AlternateContent xmlns:mc="http://schemas.openxmlformats.org/markup-compatibility/2006">
              <mc:Choice xmlns:v="urn:schemas-microsoft-com:vml" Requires="v">
                <p:oleObj spid="_x0000_s34051" name="方程式" r:id="rId5" imgW="660113" imgH="761669" progId="Equation.3">
                  <p:embed/>
                </p:oleObj>
              </mc:Choice>
              <mc:Fallback>
                <p:oleObj name="方程式" r:id="rId5" imgW="660113" imgH="761669"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86363" y="3970338"/>
                        <a:ext cx="1111250" cy="136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1" name="Rectangle 11"/>
          <p:cNvSpPr>
            <a:spLocks noChangeArrowheads="1"/>
          </p:cNvSpPr>
          <p:nvPr/>
        </p:nvSpPr>
        <p:spPr bwMode="auto">
          <a:xfrm>
            <a:off x="6208713" y="4338638"/>
            <a:ext cx="26654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30000"/>
              </a:lnSpc>
            </a:pPr>
            <a:r>
              <a:rPr lang="en-US" altLang="zh-TW" sz="2400">
                <a:solidFill>
                  <a:srgbClr val="FF0000"/>
                </a:solidFill>
                <a:latin typeface="Times New Roman" pitchFamily="18" charset="0"/>
                <a:cs typeface="Times New Roman" pitchFamily="18" charset="0"/>
              </a:rPr>
              <a:t>=</a:t>
            </a:r>
            <a:endParaRPr lang="zh-TW" altLang="en-US" sz="2400">
              <a:solidFill>
                <a:srgbClr val="FF0000"/>
              </a:solidFill>
              <a:latin typeface="Times New Roman" pitchFamily="18" charset="0"/>
              <a:cs typeface="Times New Roman" pitchFamily="18" charset="0"/>
            </a:endParaRPr>
          </a:p>
        </p:txBody>
      </p:sp>
      <p:graphicFrame>
        <p:nvGraphicFramePr>
          <p:cNvPr id="59" name="Object 8"/>
          <p:cNvGraphicFramePr>
            <a:graphicFrameLocks noChangeAspect="1"/>
          </p:cNvGraphicFramePr>
          <p:nvPr/>
        </p:nvGraphicFramePr>
        <p:xfrm>
          <a:off x="6488113" y="4192588"/>
          <a:ext cx="1577975" cy="830262"/>
        </p:xfrm>
        <a:graphic>
          <a:graphicData uri="http://schemas.openxmlformats.org/presentationml/2006/ole">
            <mc:AlternateContent xmlns:mc="http://schemas.openxmlformats.org/markup-compatibility/2006">
              <mc:Choice xmlns:v="urn:schemas-microsoft-com:vml" Requires="v">
                <p:oleObj spid="_x0000_s34052" name="方程式" r:id="rId7" imgW="748975" imgH="393529" progId="Equation.3">
                  <p:embed/>
                </p:oleObj>
              </mc:Choice>
              <mc:Fallback>
                <p:oleObj name="方程式" r:id="rId7" imgW="748975"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88113" y="4192588"/>
                        <a:ext cx="15779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0" name="Rectangle 11"/>
          <p:cNvSpPr>
            <a:spLocks noChangeArrowheads="1"/>
          </p:cNvSpPr>
          <p:nvPr/>
        </p:nvSpPr>
        <p:spPr bwMode="auto">
          <a:xfrm>
            <a:off x="5661025" y="5292725"/>
            <a:ext cx="1616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30000"/>
              </a:lnSpc>
            </a:pPr>
            <a:r>
              <a:rPr lang="en-US" altLang="zh-TW" sz="2400">
                <a:solidFill>
                  <a:srgbClr val="FF0000"/>
                </a:solidFill>
                <a:latin typeface="Times New Roman" pitchFamily="18" charset="0"/>
                <a:cs typeface="Times New Roman" pitchFamily="18" charset="0"/>
              </a:rPr>
              <a:t>0.3  =</a:t>
            </a:r>
            <a:endParaRPr lang="zh-TW" altLang="en-US" sz="2400">
              <a:solidFill>
                <a:srgbClr val="FF0000"/>
              </a:solidFill>
              <a:latin typeface="Times New Roman" pitchFamily="18" charset="0"/>
              <a:cs typeface="Times New Roman" pitchFamily="18" charset="0"/>
            </a:endParaRPr>
          </a:p>
        </p:txBody>
      </p:sp>
      <p:sp>
        <p:nvSpPr>
          <p:cNvPr id="64" name="Rectangle 11"/>
          <p:cNvSpPr>
            <a:spLocks noChangeArrowheads="1"/>
          </p:cNvSpPr>
          <p:nvPr/>
        </p:nvSpPr>
        <p:spPr bwMode="auto">
          <a:xfrm>
            <a:off x="5246688" y="5834063"/>
            <a:ext cx="26654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30000"/>
              </a:lnSpc>
            </a:pPr>
            <a:r>
              <a:rPr lang="en-US" altLang="zh-TW" sz="2400">
                <a:solidFill>
                  <a:srgbClr val="FF0000"/>
                </a:solidFill>
                <a:latin typeface="Times New Roman" pitchFamily="18" charset="0"/>
                <a:cs typeface="Times New Roman" pitchFamily="18" charset="0"/>
              </a:rPr>
              <a:t>m = 106 g mol</a:t>
            </a:r>
            <a:r>
              <a:rPr lang="en-US" altLang="zh-TW" sz="2400" baseline="30000">
                <a:solidFill>
                  <a:srgbClr val="FF0000"/>
                </a:solidFill>
                <a:latin typeface="Times New Roman" pitchFamily="18" charset="0"/>
                <a:cs typeface="Times New Roman" pitchFamily="18" charset="0"/>
                <a:sym typeface="Symbol" pitchFamily="18" charset="2"/>
              </a:rPr>
              <a:t></a:t>
            </a:r>
            <a:r>
              <a:rPr lang="en-US" altLang="zh-TW" sz="2400" baseline="30000">
                <a:solidFill>
                  <a:srgbClr val="FF0000"/>
                </a:solidFill>
                <a:latin typeface="Times New Roman" pitchFamily="18" charset="0"/>
                <a:cs typeface="Times New Roman" pitchFamily="18" charset="0"/>
              </a:rPr>
              <a:t>1</a:t>
            </a:r>
            <a:endParaRPr lang="zh-TW" altLang="en-US" sz="2400" baseline="30000">
              <a:solidFill>
                <a:srgbClr val="FF0000"/>
              </a:solidFill>
              <a:latin typeface="Times New Roman" pitchFamily="18" charset="0"/>
              <a:cs typeface="Times New Roman" pitchFamily="18" charset="0"/>
            </a:endParaRPr>
          </a:p>
        </p:txBody>
      </p:sp>
      <p:sp>
        <p:nvSpPr>
          <p:cNvPr id="64532" name="Rectangle 1"/>
          <p:cNvSpPr>
            <a:spLocks noChangeArrowheads="1"/>
          </p:cNvSpPr>
          <p:nvPr/>
        </p:nvSpPr>
        <p:spPr bwMode="auto">
          <a:xfrm>
            <a:off x="647303" y="476672"/>
            <a:ext cx="7381081"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marL="627063" indent="-62706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a:spcBef>
                <a:spcPts val="600"/>
              </a:spcBef>
            </a:pPr>
            <a:r>
              <a:rPr lang="zh-TW" altLang="en-US" sz="2400" dirty="0" smtClean="0">
                <a:latin typeface="Times New Roman" pitchFamily="18" charset="0"/>
                <a:cs typeface="Times New Roman" pitchFamily="18" charset="0"/>
              </a:rPr>
              <a:t>某</a:t>
            </a:r>
            <a:r>
              <a:rPr lang="zh-TW" altLang="en-US" sz="2400" dirty="0">
                <a:latin typeface="Times New Roman" pitchFamily="18" charset="0"/>
                <a:cs typeface="Times New Roman" pitchFamily="18" charset="0"/>
              </a:rPr>
              <a:t>金屬碳酸鹽的化學式為 </a:t>
            </a:r>
            <a:r>
              <a:rPr lang="en-US" altLang="zh-TW" sz="2400" dirty="0">
                <a:latin typeface="Times New Roman" pitchFamily="18" charset="0"/>
                <a:cs typeface="Times New Roman" pitchFamily="18" charset="0"/>
              </a:rPr>
              <a:t>X</a:t>
            </a:r>
            <a:r>
              <a:rPr lang="en-US" altLang="zh-TW" sz="2400" baseline="-30000" dirty="0">
                <a:latin typeface="Times New Roman" pitchFamily="18" charset="0"/>
                <a:cs typeface="Times New Roman" pitchFamily="18" charset="0"/>
              </a:rPr>
              <a:t>2</a:t>
            </a:r>
            <a:r>
              <a:rPr lang="en-US" altLang="zh-TW" sz="2400" dirty="0">
                <a:latin typeface="Times New Roman" pitchFamily="18" charset="0"/>
                <a:cs typeface="Times New Roman" pitchFamily="18" charset="0"/>
              </a:rPr>
              <a:t>CO</a:t>
            </a:r>
            <a:r>
              <a:rPr lang="en-US" altLang="zh-TW" sz="2400" baseline="-30000" dirty="0">
                <a:latin typeface="Times New Roman" pitchFamily="18" charset="0"/>
                <a:cs typeface="Times New Roman" pitchFamily="18" charset="0"/>
              </a:rPr>
              <a:t>3</a:t>
            </a:r>
            <a:r>
              <a:rPr lang="zh-TW" altLang="en-US" sz="2400" dirty="0">
                <a:latin typeface="Times New Roman" pitchFamily="18" charset="0"/>
                <a:cs typeface="Times New Roman" pitchFamily="18" charset="0"/>
              </a:rPr>
              <a:t>。 </a:t>
            </a:r>
            <a:endParaRPr lang="en-US" altLang="zh-TW" sz="2400" dirty="0">
              <a:latin typeface="Times New Roman" pitchFamily="18" charset="0"/>
              <a:cs typeface="Times New Roman" pitchFamily="18" charset="0"/>
            </a:endParaRPr>
          </a:p>
          <a:p>
            <a:pPr marL="0" indent="0">
              <a:spcBef>
                <a:spcPts val="600"/>
              </a:spcBef>
            </a:pPr>
            <a:r>
              <a:rPr lang="zh-TW" altLang="en-US" sz="2400" dirty="0" smtClean="0">
                <a:latin typeface="Times New Roman" pitchFamily="18" charset="0"/>
                <a:cs typeface="Times New Roman" pitchFamily="18" charset="0"/>
              </a:rPr>
              <a:t>把 </a:t>
            </a:r>
            <a:r>
              <a:rPr lang="en-US" altLang="zh-TW" sz="2400" dirty="0">
                <a:latin typeface="Times New Roman" pitchFamily="18" charset="0"/>
                <a:cs typeface="Times New Roman" pitchFamily="18" charset="0"/>
              </a:rPr>
              <a:t>1.59 g </a:t>
            </a:r>
            <a:r>
              <a:rPr lang="zh-TW" altLang="en-US" sz="2400" dirty="0">
                <a:latin typeface="Times New Roman" pitchFamily="18" charset="0"/>
                <a:cs typeface="Times New Roman" pitchFamily="18" charset="0"/>
              </a:rPr>
              <a:t>的該碳酸鹽溶於</a:t>
            </a:r>
            <a:r>
              <a:rPr lang="en-US" altLang="zh-TW" sz="2400" dirty="0">
                <a:latin typeface="Times New Roman" pitchFamily="18" charset="0"/>
                <a:cs typeface="Times New Roman" pitchFamily="18" charset="0"/>
              </a:rPr>
              <a:t>50.0 cm</a:t>
            </a:r>
            <a:r>
              <a:rPr lang="en-US" altLang="zh-TW" sz="2400" baseline="30000" dirty="0">
                <a:latin typeface="Times New Roman" pitchFamily="18" charset="0"/>
                <a:cs typeface="Times New Roman" pitchFamily="18" charset="0"/>
              </a:rPr>
              <a:t>3 </a:t>
            </a:r>
            <a:r>
              <a:rPr lang="zh-TW" altLang="en-US" sz="2400" dirty="0">
                <a:latin typeface="Times New Roman" pitchFamily="18" charset="0"/>
                <a:cs typeface="Times New Roman" pitchFamily="18" charset="0"/>
              </a:rPr>
              <a:t>的蒸餾水中。</a:t>
            </a:r>
            <a:endParaRPr lang="en-US" altLang="zh-TW" sz="2400" dirty="0">
              <a:latin typeface="Times New Roman" pitchFamily="18" charset="0"/>
              <a:cs typeface="Times New Roman" pitchFamily="18" charset="0"/>
            </a:endParaRPr>
          </a:p>
          <a:p>
            <a:pPr marL="0" indent="0">
              <a:spcBef>
                <a:spcPts val="600"/>
              </a:spcBef>
            </a:pPr>
            <a:r>
              <a:rPr lang="zh-TW" altLang="en-US" sz="2400" dirty="0" smtClean="0">
                <a:latin typeface="Times New Roman" pitchFamily="18" charset="0"/>
                <a:cs typeface="Times New Roman" pitchFamily="18" charset="0"/>
              </a:rPr>
              <a:t>該</a:t>
            </a:r>
            <a:r>
              <a:rPr lang="zh-TW" altLang="en-US" sz="2400" dirty="0">
                <a:latin typeface="Times New Roman" pitchFamily="18" charset="0"/>
                <a:cs typeface="Times New Roman" pitchFamily="18" charset="0"/>
              </a:rPr>
              <a:t>溶液需要 </a:t>
            </a:r>
            <a:r>
              <a:rPr lang="en-US" altLang="zh-TW" sz="2400" dirty="0">
                <a:latin typeface="Times New Roman" pitchFamily="18" charset="0"/>
                <a:cs typeface="Times New Roman" pitchFamily="18" charset="0"/>
              </a:rPr>
              <a:t>20.0 cm</a:t>
            </a:r>
            <a:r>
              <a:rPr lang="en-US" altLang="zh-TW" sz="2400" baseline="30000" dirty="0">
                <a:latin typeface="Times New Roman" pitchFamily="18" charset="0"/>
                <a:cs typeface="Times New Roman" pitchFamily="18" charset="0"/>
              </a:rPr>
              <a:t>3</a:t>
            </a:r>
            <a:r>
              <a:rPr lang="en-US" altLang="zh-TW" sz="2400" dirty="0">
                <a:latin typeface="Times New Roman" pitchFamily="18" charset="0"/>
                <a:cs typeface="Times New Roman" pitchFamily="18" charset="0"/>
              </a:rPr>
              <a:t> </a:t>
            </a:r>
            <a:r>
              <a:rPr lang="zh-TW" altLang="en-US" sz="2400" dirty="0">
                <a:latin typeface="Times New Roman" pitchFamily="18" charset="0"/>
                <a:cs typeface="Times New Roman" pitchFamily="18" charset="0"/>
              </a:rPr>
              <a:t>的 </a:t>
            </a:r>
            <a:r>
              <a:rPr lang="en-US" altLang="zh-TW" sz="2400" dirty="0">
                <a:latin typeface="Times New Roman" pitchFamily="18" charset="0"/>
                <a:cs typeface="Times New Roman" pitchFamily="18" charset="0"/>
              </a:rPr>
              <a:t>1.50 M </a:t>
            </a:r>
            <a:r>
              <a:rPr lang="zh-TW" altLang="en-US" sz="2400" dirty="0">
                <a:latin typeface="Times New Roman" pitchFamily="18" charset="0"/>
                <a:cs typeface="Times New Roman" pitchFamily="18" charset="0"/>
              </a:rPr>
              <a:t>氫氯酸作完全反應。</a:t>
            </a:r>
            <a:endParaRPr lang="en-US" altLang="zh-TW" sz="2400" dirty="0">
              <a:latin typeface="Times New Roman" pitchFamily="18" charset="0"/>
              <a:cs typeface="Times New Roman" pitchFamily="18" charset="0"/>
            </a:endParaRPr>
          </a:p>
          <a:p>
            <a:pPr marL="0" indent="0">
              <a:spcBef>
                <a:spcPts val="600"/>
              </a:spcBef>
            </a:pPr>
            <a:r>
              <a:rPr lang="zh-TW" altLang="en-US" sz="2400" dirty="0" smtClean="0">
                <a:latin typeface="Times New Roman" pitchFamily="18" charset="0"/>
                <a:cs typeface="Times New Roman" pitchFamily="18" charset="0"/>
              </a:rPr>
              <a:t>金屬 </a:t>
            </a:r>
            <a:r>
              <a:rPr lang="en-US" altLang="zh-TW" sz="2400" dirty="0">
                <a:latin typeface="Times New Roman" pitchFamily="18" charset="0"/>
                <a:cs typeface="Times New Roman" pitchFamily="18" charset="0"/>
              </a:rPr>
              <a:t>X </a:t>
            </a:r>
            <a:r>
              <a:rPr lang="zh-TW" altLang="en-US" sz="2400" dirty="0">
                <a:latin typeface="Times New Roman" pitchFamily="18" charset="0"/>
                <a:cs typeface="Times New Roman" pitchFamily="18" charset="0"/>
              </a:rPr>
              <a:t>的相對原子質量是多少？</a:t>
            </a:r>
            <a:endParaRPr lang="en-US" altLang="zh-TW" sz="2400" dirty="0">
              <a:latin typeface="Times New Roman" pitchFamily="18" charset="0"/>
              <a:cs typeface="Times New Roman" pitchFamily="18" charset="0"/>
            </a:endParaRPr>
          </a:p>
          <a:p>
            <a:pPr marL="0" indent="0">
              <a:spcBef>
                <a:spcPts val="600"/>
              </a:spcBef>
            </a:pPr>
            <a:r>
              <a:rPr lang="zh-TW" altLang="en-US" sz="2400" dirty="0" smtClean="0">
                <a:latin typeface="Times New Roman" pitchFamily="18" charset="0"/>
                <a:cs typeface="Times New Roman" pitchFamily="18" charset="0"/>
              </a:rPr>
              <a:t> </a:t>
            </a:r>
            <a:r>
              <a:rPr lang="en-US" altLang="zh-TW" sz="2400" dirty="0">
                <a:latin typeface="Times New Roman" pitchFamily="18" charset="0"/>
                <a:cs typeface="Times New Roman" pitchFamily="18" charset="0"/>
              </a:rPr>
              <a:t>( </a:t>
            </a:r>
            <a:r>
              <a:rPr lang="zh-TW" altLang="en-US" sz="2400" dirty="0">
                <a:latin typeface="Times New Roman" pitchFamily="18" charset="0"/>
                <a:cs typeface="Times New Roman" pitchFamily="18" charset="0"/>
              </a:rPr>
              <a:t>相對原子質量：</a:t>
            </a:r>
            <a:r>
              <a:rPr lang="en-US" altLang="zh-TW" sz="2400" dirty="0">
                <a:latin typeface="Times New Roman" pitchFamily="18" charset="0"/>
                <a:cs typeface="Times New Roman" pitchFamily="18" charset="0"/>
              </a:rPr>
              <a:t>C = 12.0, O = 16.0 )</a:t>
            </a:r>
            <a:endParaRPr lang="en-US" altLang="zh-TW" sz="2400" dirty="0"/>
          </a:p>
        </p:txBody>
      </p:sp>
      <p:graphicFrame>
        <p:nvGraphicFramePr>
          <p:cNvPr id="36" name="Object 22"/>
          <p:cNvGraphicFramePr>
            <a:graphicFrameLocks noChangeAspect="1"/>
          </p:cNvGraphicFramePr>
          <p:nvPr/>
        </p:nvGraphicFramePr>
        <p:xfrm>
          <a:off x="6496050" y="5172075"/>
          <a:ext cx="1577975" cy="830263"/>
        </p:xfrm>
        <a:graphic>
          <a:graphicData uri="http://schemas.openxmlformats.org/presentationml/2006/ole">
            <mc:AlternateContent xmlns:mc="http://schemas.openxmlformats.org/markup-compatibility/2006">
              <mc:Choice xmlns:v="urn:schemas-microsoft-com:vml" Requires="v">
                <p:oleObj spid="_x0000_s34053" name="方程式" r:id="rId9" imgW="748975" imgH="393529" progId="Equation.3">
                  <p:embed/>
                </p:oleObj>
              </mc:Choice>
              <mc:Fallback>
                <p:oleObj name="方程式" r:id="rId9" imgW="748975" imgH="39352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96050" y="5172075"/>
                        <a:ext cx="15779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7241396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dissolve">
                                      <p:cBhvr>
                                        <p:cTn id="17" dur="500"/>
                                        <p:tgtEl>
                                          <p:spTgt spid="2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dissolve">
                                      <p:cBhvr>
                                        <p:cTn id="22" dur="500"/>
                                        <p:tgtEl>
                                          <p:spTgt spid="2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dissolve">
                                      <p:cBhvr>
                                        <p:cTn id="27" dur="500"/>
                                        <p:tgtEl>
                                          <p:spTgt spid="2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dissolve">
                                      <p:cBhvr>
                                        <p:cTn id="32" dur="500"/>
                                        <p:tgtEl>
                                          <p:spTgt spid="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dissolve">
                                      <p:cBhvr>
                                        <p:cTn id="37" dur="500"/>
                                        <p:tgtEl>
                                          <p:spTgt spid="32"/>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dissolve">
                                      <p:cBhvr>
                                        <p:cTn id="40" dur="500"/>
                                        <p:tgtEl>
                                          <p:spTgt spid="3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dissolve">
                                      <p:cBhvr>
                                        <p:cTn id="45" dur="500"/>
                                        <p:tgtEl>
                                          <p:spTgt spid="34"/>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dissolve">
                                      <p:cBhvr>
                                        <p:cTn id="50" dur="500"/>
                                        <p:tgtEl>
                                          <p:spTgt spid="3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grpId="0" nodeType="click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dissolve">
                                      <p:cBhvr>
                                        <p:cTn id="55" dur="500"/>
                                        <p:tgtEl>
                                          <p:spTgt spid="3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39"/>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40"/>
                                        </p:tgtEl>
                                        <p:attrNameLst>
                                          <p:attrName>style.visibility</p:attrName>
                                        </p:attrNameLst>
                                      </p:cBhvr>
                                      <p:to>
                                        <p:strVal val="visible"/>
                                      </p:to>
                                    </p:set>
                                    <p:animEffect transition="in" filter="dissolve">
                                      <p:cBhvr>
                                        <p:cTn id="64" dur="500"/>
                                        <p:tgtEl>
                                          <p:spTgt spid="40"/>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dissolve">
                                      <p:cBhvr>
                                        <p:cTn id="69" dur="500"/>
                                        <p:tgtEl>
                                          <p:spTgt spid="41"/>
                                        </p:tgtEl>
                                      </p:cBhvr>
                                    </p:animEffect>
                                  </p:childTnLst>
                                </p:cTn>
                              </p:par>
                              <p:par>
                                <p:cTn id="70" presetID="9" presetClass="entr" presetSubtype="0" fill="hold" nodeType="withEffect">
                                  <p:stCondLst>
                                    <p:cond delay="0"/>
                                  </p:stCondLst>
                                  <p:childTnLst>
                                    <p:set>
                                      <p:cBhvr>
                                        <p:cTn id="71" dur="1" fill="hold">
                                          <p:stCondLst>
                                            <p:cond delay="0"/>
                                          </p:stCondLst>
                                        </p:cTn>
                                        <p:tgtEl>
                                          <p:spTgt spid="59"/>
                                        </p:tgtEl>
                                        <p:attrNameLst>
                                          <p:attrName>style.visibility</p:attrName>
                                        </p:attrNameLst>
                                      </p:cBhvr>
                                      <p:to>
                                        <p:strVal val="visible"/>
                                      </p:to>
                                    </p:set>
                                    <p:animEffect transition="in" filter="dissolve">
                                      <p:cBhvr>
                                        <p:cTn id="72" dur="500"/>
                                        <p:tgtEl>
                                          <p:spTgt spid="5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60"/>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6"/>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32" grpId="0" animBg="1"/>
      <p:bldP spid="33" grpId="0" animBg="1"/>
      <p:bldP spid="34" grpId="0"/>
      <p:bldP spid="38" grpId="0"/>
      <p:bldP spid="39" grpId="0"/>
      <p:bldP spid="41" grpId="0"/>
      <p:bldP spid="60" grpId="0"/>
      <p:bldP spid="64"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 Box 2"/>
          <p:cNvSpPr txBox="1">
            <a:spLocks noChangeArrowheads="1"/>
          </p:cNvSpPr>
          <p:nvPr/>
        </p:nvSpPr>
        <p:spPr bwMode="auto">
          <a:xfrm>
            <a:off x="784225" y="3087688"/>
            <a:ext cx="45100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en-US" altLang="zh-TW" sz="2400">
                <a:solidFill>
                  <a:srgbClr val="FF0000"/>
                </a:solidFill>
                <a:latin typeface="Times New Roman" pitchFamily="18" charset="0"/>
                <a:cs typeface="Times New Roman" pitchFamily="18" charset="0"/>
              </a:rPr>
              <a:t>X</a:t>
            </a:r>
            <a:r>
              <a:rPr lang="en-US" altLang="zh-TW" sz="2400" baseline="-25000">
                <a:solidFill>
                  <a:srgbClr val="FF0000"/>
                </a:solidFill>
                <a:latin typeface="Times New Roman" pitchFamily="18" charset="0"/>
                <a:cs typeface="Times New Roman" pitchFamily="18" charset="0"/>
              </a:rPr>
              <a:t>2</a:t>
            </a:r>
            <a:r>
              <a:rPr lang="en-US" altLang="zh-TW" sz="2400">
                <a:solidFill>
                  <a:srgbClr val="FF0000"/>
                </a:solidFill>
                <a:latin typeface="Times New Roman" pitchFamily="18" charset="0"/>
                <a:cs typeface="Times New Roman" pitchFamily="18" charset="0"/>
              </a:rPr>
              <a:t>CO</a:t>
            </a:r>
            <a:r>
              <a:rPr lang="en-US" altLang="zh-TW" sz="2400" baseline="-25000">
                <a:solidFill>
                  <a:srgbClr val="FF0000"/>
                </a:solidFill>
                <a:latin typeface="Times New Roman" pitchFamily="18" charset="0"/>
                <a:cs typeface="Times New Roman" pitchFamily="18" charset="0"/>
              </a:rPr>
              <a:t>3</a:t>
            </a:r>
            <a:r>
              <a:rPr lang="en-US" altLang="zh-TW" sz="2400">
                <a:solidFill>
                  <a:srgbClr val="FF0000"/>
                </a:solidFill>
                <a:latin typeface="Times New Roman" pitchFamily="18" charset="0"/>
                <a:cs typeface="Times New Roman" pitchFamily="18" charset="0"/>
              </a:rPr>
              <a:t> </a:t>
            </a:r>
            <a:r>
              <a:rPr lang="zh-TW" altLang="en-US" sz="2400">
                <a:solidFill>
                  <a:srgbClr val="FF0000"/>
                </a:solidFill>
                <a:latin typeface="Times New Roman" pitchFamily="18" charset="0"/>
                <a:cs typeface="Times New Roman" pitchFamily="18" charset="0"/>
              </a:rPr>
              <a:t>的摩爾質量 </a:t>
            </a:r>
            <a:r>
              <a:rPr lang="en-US" altLang="zh-TW" sz="2400">
                <a:solidFill>
                  <a:srgbClr val="FF0000"/>
                </a:solidFill>
                <a:latin typeface="Times New Roman" pitchFamily="18" charset="0"/>
                <a:cs typeface="Times New Roman" pitchFamily="18" charset="0"/>
              </a:rPr>
              <a:t>= 106 g mol</a:t>
            </a:r>
            <a:r>
              <a:rPr lang="en-US" altLang="zh-TW" sz="2400" baseline="30000">
                <a:solidFill>
                  <a:srgbClr val="FF0000"/>
                </a:solidFill>
                <a:latin typeface="Times New Roman" pitchFamily="18" charset="0"/>
                <a:cs typeface="Times New Roman" pitchFamily="18" charset="0"/>
                <a:sym typeface="Symbol" pitchFamily="18" charset="2"/>
              </a:rPr>
              <a:t></a:t>
            </a:r>
            <a:r>
              <a:rPr lang="en-US" altLang="zh-TW" sz="2400" baseline="30000">
                <a:solidFill>
                  <a:srgbClr val="FF0000"/>
                </a:solidFill>
                <a:latin typeface="Times New Roman" pitchFamily="18" charset="0"/>
                <a:cs typeface="Times New Roman" pitchFamily="18" charset="0"/>
              </a:rPr>
              <a:t>1</a:t>
            </a:r>
            <a:endParaRPr lang="zh-TW" altLang="en-US" sz="2400" baseline="30000">
              <a:solidFill>
                <a:srgbClr val="FF0000"/>
              </a:solidFill>
              <a:latin typeface="Times New Roman" pitchFamily="18" charset="0"/>
              <a:cs typeface="Times New Roman" pitchFamily="18" charset="0"/>
            </a:endParaRPr>
          </a:p>
        </p:txBody>
      </p:sp>
      <p:sp>
        <p:nvSpPr>
          <p:cNvPr id="37" name="Text Box 2"/>
          <p:cNvSpPr txBox="1">
            <a:spLocks noChangeArrowheads="1"/>
          </p:cNvSpPr>
          <p:nvPr/>
        </p:nvSpPr>
        <p:spPr bwMode="auto">
          <a:xfrm>
            <a:off x="784225" y="3730625"/>
            <a:ext cx="5038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400">
                <a:solidFill>
                  <a:srgbClr val="FF0000"/>
                </a:solidFill>
                <a:latin typeface="Times New Roman" pitchFamily="18" charset="0"/>
                <a:cs typeface="Times New Roman" pitchFamily="18" charset="0"/>
              </a:rPr>
              <a:t>設 </a:t>
            </a:r>
            <a:r>
              <a:rPr lang="en-US" altLang="zh-TW" sz="2400">
                <a:solidFill>
                  <a:srgbClr val="FF0000"/>
                </a:solidFill>
                <a:latin typeface="Times New Roman" pitchFamily="18" charset="0"/>
                <a:cs typeface="Times New Roman" pitchFamily="18" charset="0"/>
              </a:rPr>
              <a:t>X </a:t>
            </a:r>
            <a:r>
              <a:rPr lang="zh-TW" altLang="en-US" sz="2400">
                <a:solidFill>
                  <a:srgbClr val="FF0000"/>
                </a:solidFill>
                <a:latin typeface="Times New Roman" pitchFamily="18" charset="0"/>
                <a:cs typeface="Times New Roman" pitchFamily="18" charset="0"/>
              </a:rPr>
              <a:t>的相對原子質量為 </a:t>
            </a:r>
            <a:r>
              <a:rPr lang="en-US" altLang="zh-TW" sz="2400">
                <a:solidFill>
                  <a:srgbClr val="FF0000"/>
                </a:solidFill>
                <a:latin typeface="Times New Roman" pitchFamily="18" charset="0"/>
                <a:cs typeface="Times New Roman" pitchFamily="18" charset="0"/>
              </a:rPr>
              <a:t>x</a:t>
            </a:r>
            <a:r>
              <a:rPr lang="zh-TW" altLang="en-US" sz="2400">
                <a:solidFill>
                  <a:srgbClr val="FF0000"/>
                </a:solidFill>
                <a:latin typeface="Times New Roman" pitchFamily="18" charset="0"/>
                <a:cs typeface="Times New Roman" pitchFamily="18" charset="0"/>
              </a:rPr>
              <a:t>。</a:t>
            </a:r>
          </a:p>
        </p:txBody>
      </p:sp>
      <p:sp>
        <p:nvSpPr>
          <p:cNvPr id="42" name="Rectangle 11"/>
          <p:cNvSpPr>
            <a:spLocks noChangeArrowheads="1"/>
          </p:cNvSpPr>
          <p:nvPr/>
        </p:nvSpPr>
        <p:spPr bwMode="auto">
          <a:xfrm>
            <a:off x="784225" y="4286250"/>
            <a:ext cx="5772150"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5000"/>
              </a:lnSpc>
              <a:spcBef>
                <a:spcPct val="70000"/>
              </a:spcBef>
              <a:spcAft>
                <a:spcPts val="100"/>
              </a:spcAft>
            </a:pPr>
            <a:r>
              <a:rPr lang="en-US" altLang="zh-TW" sz="2400">
                <a:solidFill>
                  <a:srgbClr val="FF0000"/>
                </a:solidFill>
                <a:latin typeface="Times New Roman" pitchFamily="18" charset="0"/>
                <a:cs typeface="Times New Roman" pitchFamily="18" charset="0"/>
              </a:rPr>
              <a:t>2x + 12.0 + 16.0</a:t>
            </a:r>
            <a:r>
              <a:rPr lang="en-US" altLang="zh-TW" sz="2400">
                <a:solidFill>
                  <a:srgbClr val="FF0000"/>
                </a:solidFill>
                <a:latin typeface="Times New Roman" pitchFamily="18" charset="0"/>
                <a:cs typeface="Times New Roman" pitchFamily="18" charset="0"/>
                <a:sym typeface="Symbol" pitchFamily="18" charset="2"/>
              </a:rPr>
              <a:t>3</a:t>
            </a:r>
            <a:r>
              <a:rPr lang="zh-TW" altLang="en-US" sz="2400">
                <a:solidFill>
                  <a:srgbClr val="FF0000"/>
                </a:solidFill>
                <a:latin typeface="Times New Roman" pitchFamily="18" charset="0"/>
                <a:cs typeface="Times New Roman" pitchFamily="18" charset="0"/>
              </a:rPr>
              <a:t>  </a:t>
            </a:r>
            <a:r>
              <a:rPr lang="en-US" altLang="zh-TW" sz="2400">
                <a:solidFill>
                  <a:srgbClr val="FF0000"/>
                </a:solidFill>
                <a:latin typeface="Times New Roman" pitchFamily="18" charset="0"/>
                <a:cs typeface="Times New Roman" pitchFamily="18" charset="0"/>
              </a:rPr>
              <a:t>=  106</a:t>
            </a:r>
            <a:endParaRPr lang="zh-TW" altLang="en-US" sz="2400">
              <a:solidFill>
                <a:srgbClr val="FF0000"/>
              </a:solidFill>
              <a:latin typeface="Times New Roman" pitchFamily="18" charset="0"/>
              <a:cs typeface="Times New Roman" pitchFamily="18" charset="0"/>
            </a:endParaRPr>
          </a:p>
        </p:txBody>
      </p:sp>
      <p:sp>
        <p:nvSpPr>
          <p:cNvPr id="44" name="Rectangle 11"/>
          <p:cNvSpPr>
            <a:spLocks noChangeArrowheads="1"/>
          </p:cNvSpPr>
          <p:nvPr/>
        </p:nvSpPr>
        <p:spPr bwMode="auto">
          <a:xfrm>
            <a:off x="836613" y="4875213"/>
            <a:ext cx="21590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5000"/>
              </a:lnSpc>
              <a:spcBef>
                <a:spcPct val="70000"/>
              </a:spcBef>
              <a:spcAft>
                <a:spcPts val="100"/>
              </a:spcAft>
            </a:pPr>
            <a:r>
              <a:rPr lang="en-US" altLang="zh-TW" sz="2400">
                <a:solidFill>
                  <a:srgbClr val="FF0000"/>
                </a:solidFill>
                <a:latin typeface="Times New Roman" pitchFamily="18" charset="0"/>
                <a:cs typeface="Times New Roman" pitchFamily="18" charset="0"/>
              </a:rPr>
              <a:t>x  =  23</a:t>
            </a:r>
            <a:endParaRPr lang="zh-TW" altLang="en-US" sz="2400">
              <a:solidFill>
                <a:srgbClr val="FF0000"/>
              </a:solidFill>
              <a:latin typeface="Times New Roman" pitchFamily="18" charset="0"/>
              <a:cs typeface="Times New Roman" pitchFamily="18" charset="0"/>
            </a:endParaRPr>
          </a:p>
        </p:txBody>
      </p:sp>
      <p:sp>
        <p:nvSpPr>
          <p:cNvPr id="45" name="Text Box 7"/>
          <p:cNvSpPr txBox="1">
            <a:spLocks noChangeArrowheads="1"/>
          </p:cNvSpPr>
          <p:nvPr/>
        </p:nvSpPr>
        <p:spPr bwMode="auto">
          <a:xfrm>
            <a:off x="836613" y="5492750"/>
            <a:ext cx="54006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400">
                <a:solidFill>
                  <a:srgbClr val="FF0000"/>
                </a:solidFill>
                <a:latin typeface="Times New Roman" pitchFamily="18" charset="0"/>
                <a:cs typeface="Times New Roman" pitchFamily="18" charset="0"/>
              </a:rPr>
              <a:t>∴ </a:t>
            </a:r>
            <a:r>
              <a:rPr lang="en-US" altLang="zh-TW" sz="2400">
                <a:solidFill>
                  <a:srgbClr val="FF0000"/>
                </a:solidFill>
                <a:latin typeface="Times New Roman" pitchFamily="18" charset="0"/>
                <a:cs typeface="Times New Roman" pitchFamily="18" charset="0"/>
              </a:rPr>
              <a:t>x </a:t>
            </a:r>
            <a:r>
              <a:rPr lang="zh-TW" altLang="en-US" sz="2400">
                <a:solidFill>
                  <a:srgbClr val="FF0000"/>
                </a:solidFill>
                <a:latin typeface="Times New Roman" pitchFamily="18" charset="0"/>
                <a:cs typeface="Times New Roman" pitchFamily="18" charset="0"/>
              </a:rPr>
              <a:t>的相對原子質量是 </a:t>
            </a:r>
            <a:r>
              <a:rPr lang="en-US" altLang="zh-TW" sz="2400">
                <a:solidFill>
                  <a:srgbClr val="FF0000"/>
                </a:solidFill>
                <a:latin typeface="Times New Roman" pitchFamily="18" charset="0"/>
                <a:cs typeface="Times New Roman" pitchFamily="18" charset="0"/>
              </a:rPr>
              <a:t>23</a:t>
            </a:r>
            <a:r>
              <a:rPr lang="zh-TW" altLang="en-US" sz="2400">
                <a:solidFill>
                  <a:srgbClr val="FF0000"/>
                </a:solidFill>
                <a:latin typeface="Times New Roman" pitchFamily="18" charset="0"/>
                <a:cs typeface="Times New Roman" pitchFamily="18" charset="0"/>
              </a:rPr>
              <a:t>。</a:t>
            </a:r>
          </a:p>
        </p:txBody>
      </p:sp>
      <p:sp>
        <p:nvSpPr>
          <p:cNvPr id="63496" name="Rectangle 1"/>
          <p:cNvSpPr>
            <a:spLocks noChangeArrowheads="1"/>
          </p:cNvSpPr>
          <p:nvPr/>
        </p:nvSpPr>
        <p:spPr bwMode="auto">
          <a:xfrm>
            <a:off x="483865" y="620688"/>
            <a:ext cx="8336607" cy="2170113"/>
          </a:xfrm>
          <a:prstGeom prst="rect">
            <a:avLst/>
          </a:prstGeom>
          <a:noFill/>
          <a:ln>
            <a:noFill/>
          </a:ln>
          <a:extLst/>
        </p:spPr>
        <p:txBody>
          <a:bodyPr wrap="square" anchor="ctr">
            <a:spAutoFit/>
          </a:bodyPr>
          <a:lstStyle>
            <a:lvl1pPr marL="627063" indent="-627063">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pPr marL="0" indent="0">
              <a:spcBef>
                <a:spcPts val="600"/>
              </a:spcBef>
              <a:defRPr/>
            </a:pP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某金屬碳酸鹽的化學式為 </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X</a:t>
            </a:r>
            <a:r>
              <a:rPr lang="en-US" altLang="zh-TW" sz="2400" baseline="-30000" dirty="0" smtClean="0">
                <a:solidFill>
                  <a:schemeClr val="bg1">
                    <a:lumMod val="50000"/>
                  </a:schemeClr>
                </a:solidFill>
                <a:latin typeface="Times New Roman" panose="02020603050405020304" pitchFamily="18" charset="0"/>
                <a:cs typeface="Times New Roman" panose="02020603050405020304" pitchFamily="18" charset="0"/>
              </a:rPr>
              <a:t>2</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CO</a:t>
            </a:r>
            <a:r>
              <a:rPr lang="en-US" altLang="zh-TW" sz="2400" baseline="-30000" dirty="0" smtClean="0">
                <a:solidFill>
                  <a:schemeClr val="bg1">
                    <a:lumMod val="50000"/>
                  </a:schemeClr>
                </a:solidFill>
                <a:latin typeface="Times New Roman" panose="02020603050405020304" pitchFamily="18" charset="0"/>
                <a:cs typeface="Times New Roman" panose="02020603050405020304" pitchFamily="18" charset="0"/>
              </a:rPr>
              <a:t>3</a:t>
            </a: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 把 </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1.59 g </a:t>
            </a: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的該碳酸鹽溶於</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50.0 cm</a:t>
            </a:r>
            <a:r>
              <a:rPr lang="en-US" altLang="zh-TW" sz="2400" baseline="30000" dirty="0" smtClean="0">
                <a:solidFill>
                  <a:schemeClr val="bg1">
                    <a:lumMod val="50000"/>
                  </a:schemeClr>
                </a:solidFill>
                <a:latin typeface="Times New Roman" panose="02020603050405020304" pitchFamily="18" charset="0"/>
                <a:cs typeface="Times New Roman" panose="02020603050405020304" pitchFamily="18" charset="0"/>
              </a:rPr>
              <a:t>3 </a:t>
            </a: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的蒸餾水中。</a:t>
            </a:r>
            <a:endParaRPr lang="en-US" altLang="zh-TW" sz="2400" dirty="0" smtClean="0">
              <a:solidFill>
                <a:schemeClr val="bg1">
                  <a:lumMod val="50000"/>
                </a:schemeClr>
              </a:solidFill>
              <a:latin typeface="Times New Roman" panose="02020603050405020304" pitchFamily="18" charset="0"/>
              <a:cs typeface="Times New Roman" panose="02020603050405020304" pitchFamily="18" charset="0"/>
            </a:endParaRPr>
          </a:p>
          <a:p>
            <a:pPr marL="0" indent="0">
              <a:spcBef>
                <a:spcPts val="600"/>
              </a:spcBef>
              <a:defRPr/>
            </a:pP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該溶液需要 </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20.0 cm</a:t>
            </a:r>
            <a:r>
              <a:rPr lang="en-US" altLang="zh-TW" sz="2400" baseline="30000" dirty="0" smtClean="0">
                <a:solidFill>
                  <a:schemeClr val="bg1">
                    <a:lumMod val="50000"/>
                  </a:schemeClr>
                </a:solidFill>
                <a:latin typeface="Times New Roman" panose="02020603050405020304" pitchFamily="18" charset="0"/>
                <a:cs typeface="Times New Roman" panose="02020603050405020304" pitchFamily="18" charset="0"/>
              </a:rPr>
              <a:t>3</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 </a:t>
            </a: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的 </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1.50 M </a:t>
            </a: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氫氯酸作完全反應。</a:t>
            </a:r>
            <a:endParaRPr lang="en-US" altLang="zh-TW" sz="2400" dirty="0" smtClean="0">
              <a:solidFill>
                <a:schemeClr val="bg1">
                  <a:lumMod val="50000"/>
                </a:schemeClr>
              </a:solidFill>
              <a:latin typeface="Times New Roman" panose="02020603050405020304" pitchFamily="18" charset="0"/>
              <a:cs typeface="Times New Roman" panose="02020603050405020304" pitchFamily="18" charset="0"/>
            </a:endParaRPr>
          </a:p>
          <a:p>
            <a:pPr marL="0" indent="0">
              <a:spcBef>
                <a:spcPts val="600"/>
              </a:spcBef>
              <a:defRPr/>
            </a:pP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金屬 </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X </a:t>
            </a: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的相對原子質量是多少？</a:t>
            </a:r>
            <a:endParaRPr lang="en-US" altLang="zh-TW" sz="2400" dirty="0" smtClean="0">
              <a:solidFill>
                <a:schemeClr val="bg1">
                  <a:lumMod val="50000"/>
                </a:schemeClr>
              </a:solidFill>
              <a:latin typeface="Times New Roman" panose="02020603050405020304" pitchFamily="18" charset="0"/>
              <a:cs typeface="Times New Roman" panose="02020603050405020304" pitchFamily="18" charset="0"/>
            </a:endParaRPr>
          </a:p>
          <a:p>
            <a:pPr marL="0" indent="0">
              <a:spcBef>
                <a:spcPts val="600"/>
              </a:spcBef>
              <a:defRPr/>
            </a:pP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 </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 </a:t>
            </a:r>
            <a:r>
              <a:rPr lang="zh-TW" altLang="en-US" sz="2400" dirty="0" smtClean="0">
                <a:solidFill>
                  <a:schemeClr val="bg1">
                    <a:lumMod val="50000"/>
                  </a:schemeClr>
                </a:solidFill>
                <a:latin typeface="Times New Roman" panose="02020603050405020304" pitchFamily="18" charset="0"/>
                <a:cs typeface="Times New Roman" panose="02020603050405020304" pitchFamily="18" charset="0"/>
              </a:rPr>
              <a:t>相對原子質量：</a:t>
            </a:r>
            <a:r>
              <a:rPr lang="en-US" altLang="zh-TW" sz="2400" dirty="0" smtClean="0">
                <a:solidFill>
                  <a:schemeClr val="bg1">
                    <a:lumMod val="50000"/>
                  </a:schemeClr>
                </a:solidFill>
                <a:latin typeface="Times New Roman" panose="02020603050405020304" pitchFamily="18" charset="0"/>
                <a:cs typeface="Times New Roman" panose="02020603050405020304" pitchFamily="18" charset="0"/>
              </a:rPr>
              <a:t>C = 12.0, O = 16.0 )</a:t>
            </a:r>
            <a:endParaRPr lang="en-US" altLang="zh-TW" sz="2400" dirty="0" smtClean="0">
              <a:solidFill>
                <a:schemeClr val="bg1">
                  <a:lumMod val="50000"/>
                </a:schemeClr>
              </a:solidFill>
            </a:endParaRPr>
          </a:p>
        </p:txBody>
      </p:sp>
    </p:spTree>
    <p:extLst>
      <p:ext uri="{BB962C8B-B14F-4D97-AF65-F5344CB8AC3E}">
        <p14:creationId xmlns:p14="http://schemas.microsoft.com/office/powerpoint/2010/main" val="5818084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dissolve">
                                      <p:cBhvr>
                                        <p:cTn id="15" dur="500"/>
                                        <p:tgtEl>
                                          <p:spTgt spid="4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dissolve">
                                      <p:cBhvr>
                                        <p:cTn id="20" dur="500"/>
                                        <p:tgtEl>
                                          <p:spTgt spid="4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dissolve">
                                      <p:cBhvr>
                                        <p:cTn id="2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7" grpId="0"/>
      <p:bldP spid="42" grpId="0"/>
      <p:bldP spid="44" grpId="0"/>
      <p:bldP spid="45"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6"/>
          <p:cNvSpPr>
            <a:spLocks noChangeArrowheads="1"/>
          </p:cNvSpPr>
          <p:nvPr/>
        </p:nvSpPr>
        <p:spPr bwMode="auto">
          <a:xfrm>
            <a:off x="466725" y="343570"/>
            <a:ext cx="4825355"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100" b="1">
                <a:solidFill>
                  <a:srgbClr val="CC0000"/>
                </a:solidFill>
                <a:cs typeface="Arial" charset="0"/>
              </a:rPr>
              <a:t>樣本中物質的質量百分比</a:t>
            </a:r>
            <a:endParaRPr kumimoji="0" lang="en-US" altLang="zh-TW" sz="3100" b="1">
              <a:solidFill>
                <a:srgbClr val="CC0000"/>
              </a:solidFill>
              <a:cs typeface="Arial" charset="0"/>
            </a:endParaRPr>
          </a:p>
        </p:txBody>
      </p:sp>
      <p:grpSp>
        <p:nvGrpSpPr>
          <p:cNvPr id="2" name="Group 16"/>
          <p:cNvGrpSpPr>
            <a:grpSpLocks/>
          </p:cNvGrpSpPr>
          <p:nvPr/>
        </p:nvGrpSpPr>
        <p:grpSpPr bwMode="auto">
          <a:xfrm>
            <a:off x="519113" y="1341438"/>
            <a:ext cx="7469187" cy="1546225"/>
            <a:chOff x="158" y="663"/>
            <a:chExt cx="5365" cy="1948"/>
          </a:xfrm>
        </p:grpSpPr>
        <p:sp>
          <p:nvSpPr>
            <p:cNvPr id="67600" name="AutoShape 17"/>
            <p:cNvSpPr>
              <a:spLocks noChangeArrowheads="1"/>
            </p:cNvSpPr>
            <p:nvPr/>
          </p:nvSpPr>
          <p:spPr bwMode="auto">
            <a:xfrm>
              <a:off x="158" y="663"/>
              <a:ext cx="5365" cy="1948"/>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b="1">
                <a:latin typeface="Arial" charset="0"/>
              </a:endParaRPr>
            </a:p>
          </p:txBody>
        </p:sp>
        <p:sp>
          <p:nvSpPr>
            <p:cNvPr id="67601" name="Text Box 18"/>
            <p:cNvSpPr txBox="1">
              <a:spLocks noChangeArrowheads="1"/>
            </p:cNvSpPr>
            <p:nvPr/>
          </p:nvSpPr>
          <p:spPr bwMode="auto">
            <a:xfrm>
              <a:off x="274" y="719"/>
              <a:ext cx="5249" cy="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ct val="50000"/>
                </a:spcBef>
              </a:pPr>
              <a:r>
                <a:rPr lang="zh-TW" altLang="en-US" sz="2800"/>
                <a:t>樣本中某物質的質量百分比 </a:t>
              </a:r>
              <a:r>
                <a:rPr lang="en-US" altLang="zh-HK" sz="2800">
                  <a:solidFill>
                    <a:srgbClr val="3399FF"/>
                  </a:solidFill>
                  <a:latin typeface="Arial" charset="0"/>
                </a:rPr>
                <a:t>(%)</a:t>
              </a:r>
            </a:p>
            <a:p>
              <a:pPr eaLnBrk="1" hangingPunct="1">
                <a:spcBef>
                  <a:spcPct val="50000"/>
                </a:spcBef>
              </a:pPr>
              <a:r>
                <a:rPr lang="en-US" altLang="zh-TW" sz="2800">
                  <a:latin typeface="Arial" charset="0"/>
                  <a:cs typeface="Arial" charset="0"/>
                </a:rPr>
                <a:t>= </a:t>
              </a:r>
              <a:r>
                <a:rPr lang="en-US" altLang="zh-TW" sz="2800" baseline="30000">
                  <a:latin typeface="Arial" charset="0"/>
                  <a:cs typeface="Arial" charset="0"/>
                </a:rPr>
                <a:t>____________________</a:t>
              </a:r>
              <a:r>
                <a:rPr lang="en-US" altLang="zh-TW" sz="2800">
                  <a:latin typeface="Arial" charset="0"/>
                  <a:cs typeface="Arial" charset="0"/>
                </a:rPr>
                <a:t> </a:t>
              </a:r>
              <a:r>
                <a:rPr lang="en-US" altLang="zh-TW" sz="2800">
                  <a:latin typeface="Arial" charset="0"/>
                  <a:cs typeface="Arial" charset="0"/>
                  <a:sym typeface="Symbol" pitchFamily="18" charset="2"/>
                </a:rPr>
                <a:t> </a:t>
              </a:r>
              <a:r>
                <a:rPr lang="en-US" altLang="zh-TW" sz="2800">
                  <a:latin typeface="Arial" charset="0"/>
                  <a:cs typeface="Arial" charset="0"/>
                </a:rPr>
                <a:t>100%</a:t>
              </a:r>
            </a:p>
          </p:txBody>
        </p:sp>
      </p:grpSp>
      <p:sp>
        <p:nvSpPr>
          <p:cNvPr id="14" name="Rectangle 38"/>
          <p:cNvSpPr>
            <a:spLocks noChangeArrowheads="1"/>
          </p:cNvSpPr>
          <p:nvPr/>
        </p:nvSpPr>
        <p:spPr bwMode="auto">
          <a:xfrm>
            <a:off x="933450" y="1865313"/>
            <a:ext cx="2789238" cy="946150"/>
          </a:xfrm>
          <a:prstGeom prst="rect">
            <a:avLst/>
          </a:prstGeom>
          <a:noFill/>
          <a:ln>
            <a:noFill/>
          </a:ln>
          <a:effectLst/>
          <a:extLst/>
        </p:spPr>
        <p:txBody>
          <a:bodyPr>
            <a:spAutoFit/>
          </a:bodyPr>
          <a:lstStyle>
            <a:lvl1pPr marL="534988" indent="-534988"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a:defRPr/>
            </a:pPr>
            <a:r>
              <a:rPr lang="zh-HK" altLang="en-US" sz="2800" dirty="0" smtClean="0">
                <a:latin typeface="Arial" panose="020B0604020202020204" pitchFamily="34" charset="0"/>
                <a:ea typeface="+mn-ea"/>
                <a:cs typeface="Arial" panose="020B0604020202020204" pitchFamily="34" charset="0"/>
              </a:rPr>
              <a:t>物質的</a:t>
            </a:r>
            <a:r>
              <a:rPr lang="zh-TW" altLang="en-US" sz="2800" dirty="0" smtClean="0">
                <a:latin typeface="Arial" panose="020B0604020202020204" pitchFamily="34" charset="0"/>
                <a:ea typeface="+mn-ea"/>
                <a:cs typeface="Arial" panose="020B0604020202020204" pitchFamily="34" charset="0"/>
              </a:rPr>
              <a:t>質量 </a:t>
            </a:r>
            <a:r>
              <a:rPr lang="en-US" altLang="zh-HK" sz="2800" dirty="0" smtClean="0">
                <a:solidFill>
                  <a:srgbClr val="3399FF"/>
                </a:solidFill>
                <a:latin typeface="Arial" panose="020B0604020202020204" pitchFamily="34" charset="0"/>
                <a:ea typeface="+mn-ea"/>
                <a:cs typeface="Arial" panose="020B0604020202020204" pitchFamily="34" charset="0"/>
              </a:rPr>
              <a:t>(g)</a:t>
            </a:r>
          </a:p>
          <a:p>
            <a:pPr algn="ctr">
              <a:defRPr/>
            </a:pPr>
            <a:r>
              <a:rPr lang="zh-HK" altLang="en-US" sz="2800" dirty="0" smtClean="0">
                <a:latin typeface="Arial" panose="020B0604020202020204" pitchFamily="34" charset="0"/>
                <a:ea typeface="+mn-ea"/>
                <a:cs typeface="Arial" panose="020B0604020202020204" pitchFamily="34" charset="0"/>
              </a:rPr>
              <a:t>樣本的質量 </a:t>
            </a:r>
            <a:r>
              <a:rPr lang="en-US" altLang="zh-HK" sz="2800" dirty="0" smtClean="0">
                <a:solidFill>
                  <a:srgbClr val="3399FF"/>
                </a:solidFill>
                <a:latin typeface="Arial" panose="020B0604020202020204" pitchFamily="34" charset="0"/>
                <a:ea typeface="+mn-ea"/>
                <a:cs typeface="Arial" panose="020B0604020202020204" pitchFamily="34" charset="0"/>
              </a:rPr>
              <a:t>(g)</a:t>
            </a:r>
            <a:endParaRPr lang="en-US" altLang="zh-TW" sz="2800" dirty="0" smtClean="0">
              <a:solidFill>
                <a:srgbClr val="3399FF"/>
              </a:solidFill>
              <a:latin typeface="Arial" panose="020B0604020202020204" pitchFamily="34" charset="0"/>
              <a:ea typeface="+mn-ea"/>
              <a:cs typeface="Arial" panose="020B0604020202020204" pitchFamily="34" charset="0"/>
            </a:endParaRPr>
          </a:p>
        </p:txBody>
      </p:sp>
      <p:pic>
        <p:nvPicPr>
          <p:cNvPr id="52231" name="Picture 1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65289" y="3105869"/>
            <a:ext cx="1882775" cy="341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513758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blinds(horizontal)">
                                      <p:cBhvr>
                                        <p:cTn id="10" dur="500"/>
                                        <p:tgtEl>
                                          <p:spTgt spid="1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52231"/>
                                        </p:tgtEl>
                                        <p:attrNameLst>
                                          <p:attrName>style.visibility</p:attrName>
                                        </p:attrNameLst>
                                      </p:cBhvr>
                                      <p:to>
                                        <p:strVal val="visible"/>
                                      </p:to>
                                    </p:set>
                                    <p:animEffect transition="in" filter="dissolve">
                                      <p:cBhvr>
                                        <p:cTn id="15"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5" name="Rectangle 4"/>
          <p:cNvSpPr>
            <a:spLocks noChangeArrowheads="1"/>
          </p:cNvSpPr>
          <p:nvPr/>
        </p:nvSpPr>
        <p:spPr bwMode="auto">
          <a:xfrm>
            <a:off x="2483768" y="3291706"/>
            <a:ext cx="40084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600" dirty="0">
                <a:solidFill>
                  <a:srgbClr val="800080"/>
                </a:solidFill>
              </a:rPr>
              <a:t>來自化石燃料的烴</a:t>
            </a:r>
            <a:endParaRPr lang="en-US" altLang="zh-TW" sz="3600" dirty="0">
              <a:solidFill>
                <a:srgbClr val="800080"/>
              </a:solidFill>
            </a:endParaRPr>
          </a:p>
        </p:txBody>
      </p:sp>
      <p:sp>
        <p:nvSpPr>
          <p:cNvPr id="10" name="Rectangle 3"/>
          <p:cNvSpPr>
            <a:spLocks noChangeArrowheads="1"/>
          </p:cNvSpPr>
          <p:nvPr/>
        </p:nvSpPr>
        <p:spPr bwMode="auto">
          <a:xfrm>
            <a:off x="3131840" y="2204864"/>
            <a:ext cx="2351088" cy="769937"/>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dirty="0">
                <a:solidFill>
                  <a:srgbClr val="FFFF00"/>
                </a:solidFill>
                <a:effectLst>
                  <a:outerShdw blurRad="38100" dist="38100" dir="2700000" algn="tl">
                    <a:srgbClr val="000000"/>
                  </a:outerShdw>
                </a:effectLst>
                <a:ea typeface="新細明體" pitchFamily="18" charset="-120"/>
              </a:rPr>
              <a:t>第 </a:t>
            </a:r>
            <a:r>
              <a:rPr lang="en-US" altLang="zh-TW" sz="4400" dirty="0">
                <a:solidFill>
                  <a:schemeClr val="bg1"/>
                </a:solidFill>
                <a:effectLst>
                  <a:outerShdw blurRad="38100" dist="38100" dir="2700000" algn="tl">
                    <a:srgbClr val="000000"/>
                  </a:outerShdw>
                </a:effectLst>
                <a:ea typeface="新細明體" pitchFamily="18" charset="-120"/>
              </a:rPr>
              <a:t>20</a:t>
            </a:r>
            <a:r>
              <a:rPr lang="en-US" altLang="zh-TW" sz="4400" dirty="0">
                <a:solidFill>
                  <a:srgbClr val="FFFF00"/>
                </a:solidFill>
                <a:effectLst>
                  <a:outerShdw blurRad="38100" dist="38100" dir="2700000" algn="tl">
                    <a:srgbClr val="000000"/>
                  </a:outerShdw>
                </a:effectLst>
                <a:ea typeface="新細明體" pitchFamily="18" charset="-120"/>
              </a:rPr>
              <a:t> </a:t>
            </a:r>
            <a:r>
              <a:rPr lang="zh-TW" altLang="en-US" sz="4400" dirty="0">
                <a:solidFill>
                  <a:srgbClr val="FFFF00"/>
                </a:solidFill>
                <a:effectLst>
                  <a:outerShdw blurRad="38100" dist="38100" dir="2700000" algn="tl">
                    <a:srgbClr val="000000"/>
                  </a:outerShdw>
                </a:effectLst>
                <a:ea typeface="新細明體" pitchFamily="18" charset="-120"/>
              </a:rPr>
              <a:t>章</a:t>
            </a:r>
            <a:endParaRPr kumimoji="0" lang="en-US" altLang="zh-TW" sz="4400" dirty="0">
              <a:solidFill>
                <a:srgbClr val="FFFF00"/>
              </a:solidFill>
              <a:effectLst>
                <a:outerShdw blurRad="38100" dist="38100" dir="2700000" algn="tl">
                  <a:srgbClr val="000000"/>
                </a:outerShdw>
              </a:effectLst>
              <a:latin typeface="+mn-lt"/>
              <a:ea typeface="+mn-ea"/>
            </a:endParaRPr>
          </a:p>
        </p:txBody>
      </p:sp>
    </p:spTree>
    <p:extLst>
      <p:ext uri="{BB962C8B-B14F-4D97-AF65-F5344CB8AC3E}">
        <p14:creationId xmlns:p14="http://schemas.microsoft.com/office/powerpoint/2010/main" val="1433909397"/>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5"/>
          <p:cNvSpPr>
            <a:spLocks noChangeArrowheads="1"/>
          </p:cNvSpPr>
          <p:nvPr/>
        </p:nvSpPr>
        <p:spPr bwMode="auto">
          <a:xfrm>
            <a:off x="1043608" y="1124744"/>
            <a:ext cx="5616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主要</a:t>
            </a:r>
            <a:r>
              <a:rPr kumimoji="0" lang="zh-TW" altLang="en-US" sz="3200" b="1" dirty="0">
                <a:solidFill>
                  <a:srgbClr val="800080"/>
                </a:solidFill>
                <a:cs typeface="Arial" charset="0"/>
              </a:rPr>
              <a:t>的能源 </a:t>
            </a:r>
            <a:r>
              <a:rPr kumimoji="0" lang="en-US" altLang="zh-TW" sz="3200" b="1" dirty="0">
                <a:solidFill>
                  <a:srgbClr val="800080"/>
                </a:solidFill>
                <a:cs typeface="Arial" charset="0"/>
              </a:rPr>
              <a:t>— </a:t>
            </a:r>
            <a:r>
              <a:rPr kumimoji="0" lang="zh-TW" altLang="en-US" sz="3200" b="1" dirty="0">
                <a:solidFill>
                  <a:srgbClr val="800080"/>
                </a:solidFill>
                <a:cs typeface="Arial" charset="0"/>
              </a:rPr>
              <a:t>化石燃料</a:t>
            </a:r>
            <a:endParaRPr kumimoji="0" lang="en-US" altLang="zh-TW" sz="3200" b="1" dirty="0">
              <a:solidFill>
                <a:srgbClr val="800080"/>
              </a:solidFill>
              <a:cs typeface="Arial" charset="0"/>
            </a:endParaRPr>
          </a:p>
        </p:txBody>
      </p:sp>
      <p:sp>
        <p:nvSpPr>
          <p:cNvPr id="6" name="Rectangle 38"/>
          <p:cNvSpPr>
            <a:spLocks noChangeArrowheads="1"/>
          </p:cNvSpPr>
          <p:nvPr/>
        </p:nvSpPr>
        <p:spPr bwMode="auto">
          <a:xfrm>
            <a:off x="1113606" y="2492896"/>
            <a:ext cx="6842125" cy="5857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u="sng">
                <a:solidFill>
                  <a:srgbClr val="FF0000"/>
                </a:solidFill>
              </a:rPr>
              <a:t>煤</a:t>
            </a:r>
            <a:r>
              <a:rPr lang="zh-TW" altLang="en-US" sz="2800"/>
              <a:t>、</a:t>
            </a:r>
            <a:r>
              <a:rPr lang="zh-TW" altLang="en-US" sz="3200" b="1" u="sng">
                <a:solidFill>
                  <a:srgbClr val="FF0000"/>
                </a:solidFill>
              </a:rPr>
              <a:t>石油</a:t>
            </a:r>
            <a:r>
              <a:rPr lang="zh-TW" altLang="en-US" sz="2800" b="1"/>
              <a:t> </a:t>
            </a:r>
            <a:r>
              <a:rPr lang="zh-TW" altLang="en-US" sz="2800"/>
              <a:t>和 </a:t>
            </a:r>
            <a:r>
              <a:rPr lang="zh-TW" altLang="en-US" sz="3200" b="1" u="sng">
                <a:solidFill>
                  <a:srgbClr val="FF0000"/>
                </a:solidFill>
              </a:rPr>
              <a:t>天然氣</a:t>
            </a:r>
            <a:r>
              <a:rPr lang="zh-TW" altLang="en-US" sz="2800" b="1"/>
              <a:t> </a:t>
            </a:r>
            <a:r>
              <a:rPr lang="zh-TW" altLang="en-US" sz="2800"/>
              <a:t>統稱 </a:t>
            </a:r>
            <a:r>
              <a:rPr lang="zh-TW" altLang="en-US" sz="3200" b="1">
                <a:solidFill>
                  <a:srgbClr val="3399FF"/>
                </a:solidFill>
              </a:rPr>
              <a:t>化石燃料</a:t>
            </a:r>
            <a:r>
              <a:rPr lang="zh-TW" altLang="en-US" sz="2800"/>
              <a:t>。</a:t>
            </a:r>
            <a:endParaRPr kumimoji="0" lang="en-US" altLang="zh-TW" sz="2800" b="1">
              <a:solidFill>
                <a:srgbClr val="3399FF"/>
              </a:solidFill>
              <a:cs typeface="Arial" charset="0"/>
            </a:endParaRPr>
          </a:p>
        </p:txBody>
      </p:sp>
      <p:sp>
        <p:nvSpPr>
          <p:cNvPr id="10" name="Rectangle 38"/>
          <p:cNvSpPr>
            <a:spLocks noChangeArrowheads="1"/>
          </p:cNvSpPr>
          <p:nvPr/>
        </p:nvSpPr>
        <p:spPr bwMode="auto">
          <a:xfrm>
            <a:off x="1113606" y="4350271"/>
            <a:ext cx="75628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烴：只是由 碳 和 氫 兩種原子組成的化合物。</a:t>
            </a:r>
            <a:endParaRPr kumimoji="0" lang="en-US" altLang="zh-TW" sz="2800">
              <a:cs typeface="Arial" charset="0"/>
            </a:endParaRPr>
          </a:p>
        </p:txBody>
      </p:sp>
      <p:sp>
        <p:nvSpPr>
          <p:cNvPr id="7" name="Rectangle 38"/>
          <p:cNvSpPr>
            <a:spLocks noChangeArrowheads="1"/>
          </p:cNvSpPr>
          <p:nvPr/>
        </p:nvSpPr>
        <p:spPr bwMode="auto">
          <a:xfrm>
            <a:off x="1113606" y="3434283"/>
            <a:ext cx="684212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化石燃料含有 </a:t>
            </a:r>
            <a:r>
              <a:rPr lang="zh-TW" altLang="en-US" sz="3200" b="1" u="sng">
                <a:solidFill>
                  <a:srgbClr val="FF0000"/>
                </a:solidFill>
              </a:rPr>
              <a:t>烴</a:t>
            </a:r>
            <a:r>
              <a:rPr lang="zh-TW" altLang="en-US" sz="2800"/>
              <a:t> </a:t>
            </a:r>
            <a:r>
              <a:rPr lang="en-US" altLang="zh-TW" sz="2800"/>
              <a:t>( </a:t>
            </a:r>
            <a:r>
              <a:rPr lang="zh-TW" altLang="en-US" sz="2800"/>
              <a:t>或 </a:t>
            </a:r>
            <a:r>
              <a:rPr lang="zh-TW" altLang="en-US" sz="3200" b="1">
                <a:solidFill>
                  <a:srgbClr val="3399FF"/>
                </a:solidFill>
              </a:rPr>
              <a:t>碳氫化合物</a:t>
            </a:r>
            <a:r>
              <a:rPr lang="zh-TW" altLang="en-US" sz="2800" b="1">
                <a:solidFill>
                  <a:srgbClr val="3399FF"/>
                </a:solidFill>
              </a:rPr>
              <a:t> </a:t>
            </a:r>
            <a:r>
              <a:rPr lang="en-US" altLang="zh-TW" sz="2800"/>
              <a:t>)</a:t>
            </a:r>
            <a:r>
              <a:rPr lang="zh-TW" altLang="en-US" sz="2800"/>
              <a:t> 。</a:t>
            </a:r>
            <a:endParaRPr kumimoji="0" lang="en-US" altLang="zh-TW" sz="2800">
              <a:solidFill>
                <a:srgbClr val="3399FF"/>
              </a:solidFill>
              <a:cs typeface="Arial" charset="0"/>
            </a:endParaRPr>
          </a:p>
        </p:txBody>
      </p:sp>
    </p:spTree>
    <p:extLst>
      <p:ext uri="{BB962C8B-B14F-4D97-AF65-F5344CB8AC3E}">
        <p14:creationId xmlns:p14="http://schemas.microsoft.com/office/powerpoint/2010/main" val="2938764729"/>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4"/>
          <p:cNvSpPr>
            <a:spLocks noChangeArrowheads="1"/>
          </p:cNvSpPr>
          <p:nvPr/>
        </p:nvSpPr>
        <p:spPr bwMode="auto">
          <a:xfrm>
            <a:off x="179512" y="617314"/>
            <a:ext cx="31686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化石燃料的來源</a:t>
            </a:r>
            <a:endParaRPr lang="en-US" altLang="zh-TW" sz="3200" b="1" dirty="0">
              <a:solidFill>
                <a:srgbClr val="CC0000"/>
              </a:solidFill>
              <a:latin typeface="Calibri" pitchFamily="34" charset="0"/>
            </a:endParaRPr>
          </a:p>
        </p:txBody>
      </p:sp>
      <p:sp>
        <p:nvSpPr>
          <p:cNvPr id="12" name="Rectangle 38"/>
          <p:cNvSpPr>
            <a:spLocks noChangeArrowheads="1"/>
          </p:cNvSpPr>
          <p:nvPr/>
        </p:nvSpPr>
        <p:spPr bwMode="auto">
          <a:xfrm>
            <a:off x="215702" y="2639814"/>
            <a:ext cx="882173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dirty="0">
                <a:solidFill>
                  <a:srgbClr val="3399FF"/>
                </a:solidFill>
              </a:rPr>
              <a:t>煤</a:t>
            </a:r>
            <a:r>
              <a:rPr lang="zh-TW" altLang="en-US" sz="3200" dirty="0"/>
              <a:t>：含有 </a:t>
            </a:r>
            <a:r>
              <a:rPr lang="en-US" altLang="zh-TW" sz="3200" dirty="0"/>
              <a:t>65% </a:t>
            </a:r>
            <a:r>
              <a:rPr lang="zh-TW" altLang="en-US" sz="3200" dirty="0"/>
              <a:t>至 </a:t>
            </a:r>
            <a:r>
              <a:rPr lang="en-US" altLang="zh-TW" sz="3200" dirty="0"/>
              <a:t>95% </a:t>
            </a:r>
            <a:r>
              <a:rPr lang="zh-TW" altLang="en-US" sz="3200" dirty="0"/>
              <a:t>的 </a:t>
            </a:r>
            <a:r>
              <a:rPr lang="zh-TW" altLang="en-US" sz="3200" b="1" dirty="0">
                <a:solidFill>
                  <a:srgbClr val="3399FF"/>
                </a:solidFill>
              </a:rPr>
              <a:t>碳</a:t>
            </a:r>
            <a:r>
              <a:rPr lang="zh-TW" altLang="en-US" sz="3200" dirty="0"/>
              <a:t>，其餘是 </a:t>
            </a:r>
            <a:r>
              <a:rPr lang="zh-TW" altLang="en-US" sz="3200" b="1" dirty="0">
                <a:solidFill>
                  <a:srgbClr val="3399FF"/>
                </a:solidFill>
              </a:rPr>
              <a:t>烴</a:t>
            </a:r>
            <a:r>
              <a:rPr lang="zh-TW" altLang="en-US" sz="3200" dirty="0"/>
              <a:t> 及 其他化合物。</a:t>
            </a:r>
            <a:endParaRPr kumimoji="0" lang="en-US" altLang="zh-TW" sz="3200" dirty="0">
              <a:solidFill>
                <a:srgbClr val="3399FF"/>
              </a:solidFill>
              <a:cs typeface="Arial" charset="0"/>
            </a:endParaRPr>
          </a:p>
        </p:txBody>
      </p:sp>
      <p:sp>
        <p:nvSpPr>
          <p:cNvPr id="7" name="Rectangle 4"/>
          <p:cNvSpPr>
            <a:spLocks noChangeArrowheads="1"/>
          </p:cNvSpPr>
          <p:nvPr/>
        </p:nvSpPr>
        <p:spPr bwMode="auto">
          <a:xfrm>
            <a:off x="179810" y="1775718"/>
            <a:ext cx="72072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66"/>
                </a:solidFill>
                <a:latin typeface="Calibri" pitchFamily="34" charset="0"/>
              </a:rPr>
              <a:t>煤</a:t>
            </a:r>
            <a:endParaRPr lang="en-US" altLang="zh-TW" sz="3200" b="1" dirty="0">
              <a:solidFill>
                <a:srgbClr val="CC0066"/>
              </a:solidFill>
              <a:latin typeface="Calibri" pitchFamily="34" charset="0"/>
            </a:endParaRPr>
          </a:p>
        </p:txBody>
      </p:sp>
      <p:sp>
        <p:nvSpPr>
          <p:cNvPr id="35" name="矩形 1"/>
          <p:cNvSpPr>
            <a:spLocks noChangeArrowheads="1"/>
          </p:cNvSpPr>
          <p:nvPr/>
        </p:nvSpPr>
        <p:spPr bwMode="auto">
          <a:xfrm>
            <a:off x="755377" y="4163596"/>
            <a:ext cx="824490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HK" altLang="zh-HK" sz="3200" dirty="0"/>
              <a:t>煤是由</a:t>
            </a:r>
            <a:r>
              <a:rPr lang="en-US" altLang="zh-HK" sz="3200" dirty="0"/>
              <a:t> </a:t>
            </a:r>
            <a:r>
              <a:rPr lang="zh-HK" altLang="zh-HK" sz="3200" b="1" dirty="0">
                <a:solidFill>
                  <a:srgbClr val="3399FF"/>
                </a:solidFill>
              </a:rPr>
              <a:t>數億年前</a:t>
            </a:r>
            <a:r>
              <a:rPr lang="en-US" altLang="zh-HK" sz="3200" b="1" dirty="0"/>
              <a:t> </a:t>
            </a:r>
            <a:r>
              <a:rPr lang="zh-HK" altLang="zh-HK" sz="3200" dirty="0"/>
              <a:t>埋在地殼下的</a:t>
            </a:r>
            <a:r>
              <a:rPr lang="en-US" altLang="zh-HK" sz="3200" dirty="0"/>
              <a:t> </a:t>
            </a:r>
            <a:r>
              <a:rPr lang="zh-HK" altLang="zh-HK" sz="3200" b="1" dirty="0">
                <a:solidFill>
                  <a:srgbClr val="3399FF"/>
                </a:solidFill>
              </a:rPr>
              <a:t>植物遺骸</a:t>
            </a:r>
            <a:r>
              <a:rPr lang="zh-HK" altLang="zh-HK" sz="3200" dirty="0"/>
              <a:t>，</a:t>
            </a:r>
            <a:r>
              <a:rPr lang="zh-TW" altLang="zh-HK" sz="3200" dirty="0"/>
              <a:t>在</a:t>
            </a:r>
            <a:r>
              <a:rPr lang="en-US" altLang="zh-TW" sz="3200" dirty="0"/>
              <a:t> </a:t>
            </a:r>
            <a:r>
              <a:rPr lang="zh-TW" altLang="zh-HK" sz="3200" b="1" dirty="0">
                <a:solidFill>
                  <a:srgbClr val="3399FF"/>
                </a:solidFill>
              </a:rPr>
              <a:t>高溫</a:t>
            </a:r>
            <a:r>
              <a:rPr lang="zh-TW" altLang="zh-HK" sz="3200" dirty="0"/>
              <a:t>、</a:t>
            </a:r>
            <a:r>
              <a:rPr lang="zh-TW" altLang="zh-HK" sz="3200" b="1" dirty="0">
                <a:solidFill>
                  <a:srgbClr val="3399FF"/>
                </a:solidFill>
              </a:rPr>
              <a:t>高壓</a:t>
            </a:r>
            <a:r>
              <a:rPr lang="en-US" altLang="zh-TW" sz="3200" b="1" dirty="0"/>
              <a:t> </a:t>
            </a:r>
            <a:r>
              <a:rPr lang="zh-TW" altLang="zh-HK" sz="3200" dirty="0"/>
              <a:t>和</a:t>
            </a:r>
            <a:r>
              <a:rPr lang="en-US" altLang="zh-TW" sz="3200" dirty="0"/>
              <a:t> </a:t>
            </a:r>
            <a:r>
              <a:rPr lang="zh-TW" altLang="zh-HK" sz="3200" dirty="0"/>
              <a:t>細菌的作用下，慢慢</a:t>
            </a:r>
            <a:r>
              <a:rPr lang="zh-HK" altLang="zh-HK" sz="3200" dirty="0"/>
              <a:t>形成的。</a:t>
            </a:r>
            <a:endParaRPr lang="zh-HK" altLang="en-US" sz="3200" dirty="0"/>
          </a:p>
        </p:txBody>
      </p:sp>
    </p:spTree>
    <p:extLst>
      <p:ext uri="{BB962C8B-B14F-4D97-AF65-F5344CB8AC3E}">
        <p14:creationId xmlns:p14="http://schemas.microsoft.com/office/powerpoint/2010/main" val="1105001123"/>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43347" y="1641699"/>
            <a:ext cx="4310062" cy="323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矩形 3"/>
          <p:cNvSpPr>
            <a:spLocks noChangeArrowheads="1"/>
          </p:cNvSpPr>
          <p:nvPr/>
        </p:nvSpPr>
        <p:spPr bwMode="auto">
          <a:xfrm>
            <a:off x="468634" y="2583086"/>
            <a:ext cx="10080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泥沙層</a:t>
            </a:r>
          </a:p>
        </p:txBody>
      </p:sp>
      <p:sp>
        <p:nvSpPr>
          <p:cNvPr id="6" name="矩形 5"/>
          <p:cNvSpPr>
            <a:spLocks noChangeArrowheads="1"/>
          </p:cNvSpPr>
          <p:nvPr/>
        </p:nvSpPr>
        <p:spPr bwMode="auto">
          <a:xfrm>
            <a:off x="692472" y="4489674"/>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岩石底層</a:t>
            </a:r>
          </a:p>
        </p:txBody>
      </p:sp>
      <p:sp>
        <p:nvSpPr>
          <p:cNvPr id="7" name="矩形 6"/>
          <p:cNvSpPr>
            <a:spLocks noChangeArrowheads="1"/>
          </p:cNvSpPr>
          <p:nvPr/>
        </p:nvSpPr>
        <p:spPr bwMode="auto">
          <a:xfrm>
            <a:off x="2556197" y="1052736"/>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植物</a:t>
            </a:r>
          </a:p>
        </p:txBody>
      </p:sp>
      <p:sp>
        <p:nvSpPr>
          <p:cNvPr id="8" name="矩形 7"/>
          <p:cNvSpPr>
            <a:spLocks noChangeArrowheads="1"/>
          </p:cNvSpPr>
          <p:nvPr/>
        </p:nvSpPr>
        <p:spPr bwMode="auto">
          <a:xfrm>
            <a:off x="4861247" y="4094386"/>
            <a:ext cx="576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煤</a:t>
            </a:r>
          </a:p>
        </p:txBody>
      </p:sp>
      <p:pic>
        <p:nvPicPr>
          <p:cNvPr id="9" name="Picture 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9872" y="1397224"/>
            <a:ext cx="3530600"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直線接點 9"/>
          <p:cNvCxnSpPr/>
          <p:nvPr/>
        </p:nvCxnSpPr>
        <p:spPr>
          <a:xfrm>
            <a:off x="1373509" y="2840261"/>
            <a:ext cx="528638" cy="419100"/>
          </a:xfrm>
          <a:prstGeom prst="line">
            <a:avLst/>
          </a:prstGeom>
        </p:spPr>
        <p:style>
          <a:lnRef idx="1">
            <a:schemeClr val="dk1"/>
          </a:lnRef>
          <a:fillRef idx="0">
            <a:schemeClr val="dk1"/>
          </a:fillRef>
          <a:effectRef idx="0">
            <a:schemeClr val="dk1"/>
          </a:effectRef>
          <a:fontRef idx="minor">
            <a:schemeClr val="tx1"/>
          </a:fontRef>
        </p:style>
      </p:cxnSp>
      <p:cxnSp>
        <p:nvCxnSpPr>
          <p:cNvPr id="11" name="直線接點 10"/>
          <p:cNvCxnSpPr/>
          <p:nvPr/>
        </p:nvCxnSpPr>
        <p:spPr>
          <a:xfrm flipV="1">
            <a:off x="1098872" y="3780061"/>
            <a:ext cx="612775" cy="711200"/>
          </a:xfrm>
          <a:prstGeom prst="line">
            <a:avLst/>
          </a:prstGeom>
        </p:spPr>
        <p:style>
          <a:lnRef idx="1">
            <a:schemeClr val="dk1"/>
          </a:lnRef>
          <a:fillRef idx="0">
            <a:schemeClr val="dk1"/>
          </a:fillRef>
          <a:effectRef idx="0">
            <a:schemeClr val="dk1"/>
          </a:effectRef>
          <a:fontRef idx="minor">
            <a:schemeClr val="tx1"/>
          </a:fontRef>
        </p:style>
      </p:cxnSp>
      <p:cxnSp>
        <p:nvCxnSpPr>
          <p:cNvPr id="12" name="直線接點 11"/>
          <p:cNvCxnSpPr/>
          <p:nvPr/>
        </p:nvCxnSpPr>
        <p:spPr>
          <a:xfrm flipV="1">
            <a:off x="5289872" y="3694336"/>
            <a:ext cx="866775" cy="455613"/>
          </a:xfrm>
          <a:prstGeom prst="line">
            <a:avLst/>
          </a:prstGeom>
        </p:spPr>
        <p:style>
          <a:lnRef idx="1">
            <a:schemeClr val="dk1"/>
          </a:lnRef>
          <a:fillRef idx="0">
            <a:schemeClr val="dk1"/>
          </a:fillRef>
          <a:effectRef idx="0">
            <a:schemeClr val="dk1"/>
          </a:effectRef>
          <a:fontRef idx="minor">
            <a:schemeClr val="tx1"/>
          </a:fontRef>
        </p:style>
      </p:cxnSp>
      <p:sp>
        <p:nvSpPr>
          <p:cNvPr id="13" name="向下箭號 12"/>
          <p:cNvSpPr/>
          <p:nvPr/>
        </p:nvSpPr>
        <p:spPr>
          <a:xfrm>
            <a:off x="6372547" y="2335436"/>
            <a:ext cx="142875" cy="1093788"/>
          </a:xfrm>
          <a:prstGeom prst="downArrow">
            <a:avLst/>
          </a:prstGeom>
          <a:solidFill>
            <a:srgbClr val="CC0000"/>
          </a:solidFill>
          <a:ln>
            <a:solidFill>
              <a:srgbClr val="CC0000"/>
            </a:solid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zh-TW" altLang="en-US">
              <a:solidFill>
                <a:srgbClr val="FF0000"/>
              </a:solidFill>
            </a:endParaRPr>
          </a:p>
        </p:txBody>
      </p:sp>
      <p:grpSp>
        <p:nvGrpSpPr>
          <p:cNvPr id="14" name="Group 27"/>
          <p:cNvGrpSpPr>
            <a:grpSpLocks/>
          </p:cNvGrpSpPr>
          <p:nvPr/>
        </p:nvGrpSpPr>
        <p:grpSpPr bwMode="auto">
          <a:xfrm>
            <a:off x="395609" y="3211736"/>
            <a:ext cx="1476375" cy="701675"/>
            <a:chOff x="136" y="1796"/>
            <a:chExt cx="930" cy="442"/>
          </a:xfrm>
        </p:grpSpPr>
        <p:sp>
          <p:nvSpPr>
            <p:cNvPr id="15" name="矩形 4"/>
            <p:cNvSpPr>
              <a:spLocks noChangeArrowheads="1"/>
            </p:cNvSpPr>
            <p:nvPr/>
          </p:nvSpPr>
          <p:spPr bwMode="auto">
            <a:xfrm>
              <a:off x="136" y="1796"/>
              <a:ext cx="612"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植物遺骸層</a:t>
              </a:r>
            </a:p>
          </p:txBody>
        </p:sp>
        <p:cxnSp>
          <p:nvCxnSpPr>
            <p:cNvPr id="16" name="直線接點 15"/>
            <p:cNvCxnSpPr/>
            <p:nvPr/>
          </p:nvCxnSpPr>
          <p:spPr>
            <a:xfrm>
              <a:off x="941" y="1853"/>
              <a:ext cx="1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接點 16"/>
            <p:cNvCxnSpPr/>
            <p:nvPr/>
          </p:nvCxnSpPr>
          <p:spPr>
            <a:xfrm>
              <a:off x="941" y="2016"/>
              <a:ext cx="1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接點 17"/>
            <p:cNvCxnSpPr/>
            <p:nvPr/>
          </p:nvCxnSpPr>
          <p:spPr>
            <a:xfrm>
              <a:off x="941" y="1852"/>
              <a:ext cx="0" cy="1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flipV="1">
              <a:off x="669" y="1925"/>
              <a:ext cx="272" cy="0"/>
            </a:xfrm>
            <a:prstGeom prst="line">
              <a:avLst/>
            </a:prstGeom>
          </p:spPr>
          <p:style>
            <a:lnRef idx="1">
              <a:schemeClr val="dk1"/>
            </a:lnRef>
            <a:fillRef idx="0">
              <a:schemeClr val="dk1"/>
            </a:fillRef>
            <a:effectRef idx="0">
              <a:schemeClr val="dk1"/>
            </a:effectRef>
            <a:fontRef idx="minor">
              <a:schemeClr val="tx1"/>
            </a:fontRef>
          </p:style>
        </p:cxnSp>
      </p:grpSp>
      <p:cxnSp>
        <p:nvCxnSpPr>
          <p:cNvPr id="20" name="直線接點 19"/>
          <p:cNvCxnSpPr/>
          <p:nvPr/>
        </p:nvCxnSpPr>
        <p:spPr>
          <a:xfrm>
            <a:off x="1711647" y="3646711"/>
            <a:ext cx="1968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接點 20"/>
          <p:cNvCxnSpPr/>
          <p:nvPr/>
        </p:nvCxnSpPr>
        <p:spPr>
          <a:xfrm>
            <a:off x="1711647" y="3905474"/>
            <a:ext cx="1968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a:off x="1710059" y="3645124"/>
            <a:ext cx="0" cy="2698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接點 22"/>
          <p:cNvCxnSpPr/>
          <p:nvPr/>
        </p:nvCxnSpPr>
        <p:spPr>
          <a:xfrm flipH="1" flipV="1">
            <a:off x="2941959" y="1457549"/>
            <a:ext cx="190500" cy="7350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接點 23"/>
          <p:cNvCxnSpPr/>
          <p:nvPr/>
        </p:nvCxnSpPr>
        <p:spPr>
          <a:xfrm>
            <a:off x="5148584" y="3343499"/>
            <a:ext cx="647700" cy="26987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直線接點 24"/>
          <p:cNvCxnSpPr/>
          <p:nvPr/>
        </p:nvCxnSpPr>
        <p:spPr>
          <a:xfrm>
            <a:off x="5077147" y="3560986"/>
            <a:ext cx="647700" cy="26828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矩形 8"/>
          <p:cNvSpPr>
            <a:spLocks noChangeArrowheads="1"/>
          </p:cNvSpPr>
          <p:nvPr/>
        </p:nvSpPr>
        <p:spPr bwMode="auto">
          <a:xfrm>
            <a:off x="6480497" y="2202086"/>
            <a:ext cx="12239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上層岩石造成壓力</a:t>
            </a:r>
          </a:p>
        </p:txBody>
      </p:sp>
    </p:spTree>
    <p:extLst>
      <p:ext uri="{BB962C8B-B14F-4D97-AF65-F5344CB8AC3E}">
        <p14:creationId xmlns:p14="http://schemas.microsoft.com/office/powerpoint/2010/main" val="804749498"/>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4"/>
          <p:cNvSpPr>
            <a:spLocks noChangeArrowheads="1"/>
          </p:cNvSpPr>
          <p:nvPr/>
        </p:nvSpPr>
        <p:spPr bwMode="auto">
          <a:xfrm>
            <a:off x="649982" y="401291"/>
            <a:ext cx="280828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66"/>
                </a:solidFill>
                <a:latin typeface="Calibri" pitchFamily="34" charset="0"/>
              </a:rPr>
              <a:t>石油和天然氣</a:t>
            </a:r>
            <a:endParaRPr lang="en-US" altLang="zh-TW" sz="3200" b="1" dirty="0">
              <a:solidFill>
                <a:srgbClr val="CC0066"/>
              </a:solidFill>
              <a:latin typeface="Calibri" pitchFamily="34" charset="0"/>
            </a:endParaRPr>
          </a:p>
        </p:txBody>
      </p:sp>
      <p:sp>
        <p:nvSpPr>
          <p:cNvPr id="3" name="Rectangle 38"/>
          <p:cNvSpPr>
            <a:spLocks noChangeArrowheads="1"/>
          </p:cNvSpPr>
          <p:nvPr/>
        </p:nvSpPr>
        <p:spPr bwMode="auto">
          <a:xfrm>
            <a:off x="721419" y="1320130"/>
            <a:ext cx="2017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b="1">
                <a:solidFill>
                  <a:srgbClr val="3399FF"/>
                </a:solidFill>
              </a:rPr>
              <a:t>石油</a:t>
            </a:r>
            <a:r>
              <a:rPr lang="zh-TW" altLang="en-US" sz="2800"/>
              <a:t>：</a:t>
            </a:r>
            <a:endParaRPr kumimoji="0" lang="en-US" altLang="zh-TW" sz="2800">
              <a:solidFill>
                <a:srgbClr val="3399FF"/>
              </a:solidFill>
              <a:cs typeface="Arial" charset="0"/>
            </a:endParaRPr>
          </a:p>
        </p:txBody>
      </p:sp>
      <p:sp>
        <p:nvSpPr>
          <p:cNvPr id="4" name="Rectangle 38"/>
          <p:cNvSpPr>
            <a:spLocks noChangeArrowheads="1"/>
          </p:cNvSpPr>
          <p:nvPr/>
        </p:nvSpPr>
        <p:spPr bwMode="auto">
          <a:xfrm>
            <a:off x="721419" y="4344442"/>
            <a:ext cx="86423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b="1">
                <a:solidFill>
                  <a:srgbClr val="3399FF"/>
                </a:solidFill>
              </a:rPr>
              <a:t>天然氣</a:t>
            </a:r>
            <a:r>
              <a:rPr lang="zh-TW" altLang="en-US" sz="2800"/>
              <a:t>：</a:t>
            </a:r>
            <a:endParaRPr kumimoji="0" lang="en-US" altLang="zh-TW" sz="2800">
              <a:solidFill>
                <a:srgbClr val="3399FF"/>
              </a:solidFill>
              <a:cs typeface="Arial" charset="0"/>
            </a:endParaRPr>
          </a:p>
        </p:txBody>
      </p:sp>
      <p:sp>
        <p:nvSpPr>
          <p:cNvPr id="5" name="Rectangle 19"/>
          <p:cNvSpPr>
            <a:spLocks noChangeArrowheads="1"/>
          </p:cNvSpPr>
          <p:nvPr/>
        </p:nvSpPr>
        <p:spPr bwMode="auto">
          <a:xfrm>
            <a:off x="1370707" y="2002755"/>
            <a:ext cx="80978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亦稱 </a:t>
            </a:r>
            <a:r>
              <a:rPr lang="zh-TW" altLang="en-US" sz="3200" b="1"/>
              <a:t>原油</a:t>
            </a:r>
            <a:endParaRPr lang="en-US" altLang="zh-TW" sz="3200" b="1"/>
          </a:p>
        </p:txBody>
      </p:sp>
      <p:sp>
        <p:nvSpPr>
          <p:cNvPr id="6" name="Rectangle 19"/>
          <p:cNvSpPr>
            <a:spLocks noChangeArrowheads="1"/>
          </p:cNvSpPr>
          <p:nvPr/>
        </p:nvSpPr>
        <p:spPr bwMode="auto">
          <a:xfrm>
            <a:off x="1370707" y="2652043"/>
            <a:ext cx="80978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通常是黏滯的黑色油質液體</a:t>
            </a:r>
            <a:endParaRPr lang="en-US" altLang="zh-TW" sz="2800" b="1"/>
          </a:p>
        </p:txBody>
      </p:sp>
      <p:sp>
        <p:nvSpPr>
          <p:cNvPr id="7" name="Rectangle 19"/>
          <p:cNvSpPr>
            <a:spLocks noChangeArrowheads="1"/>
          </p:cNvSpPr>
          <p:nvPr/>
        </p:nvSpPr>
        <p:spPr bwMode="auto">
          <a:xfrm>
            <a:off x="1370707" y="3212976"/>
            <a:ext cx="80978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一種主要由 </a:t>
            </a:r>
            <a:r>
              <a:rPr lang="zh-TW" altLang="en-US" sz="3200" b="1" dirty="0">
                <a:solidFill>
                  <a:srgbClr val="3399FF"/>
                </a:solidFill>
              </a:rPr>
              <a:t>烴</a:t>
            </a:r>
            <a:r>
              <a:rPr lang="zh-TW" altLang="en-US" sz="2800" dirty="0"/>
              <a:t> 組成的複雜混合物</a:t>
            </a:r>
            <a:endParaRPr lang="en-US" altLang="zh-TW" sz="2800" b="1" dirty="0"/>
          </a:p>
        </p:txBody>
      </p:sp>
      <p:sp>
        <p:nvSpPr>
          <p:cNvPr id="9" name="Rectangle 19"/>
          <p:cNvSpPr>
            <a:spLocks noChangeArrowheads="1"/>
          </p:cNvSpPr>
          <p:nvPr/>
        </p:nvSpPr>
        <p:spPr bwMode="auto">
          <a:xfrm>
            <a:off x="1370707" y="4938167"/>
            <a:ext cx="80978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主要由烴組成的混合物</a:t>
            </a:r>
            <a:endParaRPr lang="en-US" altLang="zh-TW" sz="2800" b="1"/>
          </a:p>
        </p:txBody>
      </p:sp>
      <p:sp>
        <p:nvSpPr>
          <p:cNvPr id="10" name="Rectangle 19"/>
          <p:cNvSpPr>
            <a:spLocks noChangeArrowheads="1"/>
          </p:cNvSpPr>
          <p:nvPr/>
        </p:nvSpPr>
        <p:spPr bwMode="auto">
          <a:xfrm>
            <a:off x="1370707" y="5517232"/>
            <a:ext cx="80978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主要成分：</a:t>
            </a:r>
            <a:r>
              <a:rPr lang="zh-TW" altLang="en-US" sz="3200" b="1" dirty="0">
                <a:solidFill>
                  <a:srgbClr val="3399FF"/>
                </a:solidFill>
              </a:rPr>
              <a:t>甲烷</a:t>
            </a:r>
            <a:r>
              <a:rPr lang="zh-TW" altLang="en-US" sz="2800" dirty="0"/>
              <a:t> </a:t>
            </a:r>
            <a:r>
              <a:rPr lang="en-US" altLang="zh-TW" sz="2800" dirty="0"/>
              <a:t>(</a:t>
            </a:r>
            <a:r>
              <a:rPr lang="en-US" altLang="zh-TW" sz="3200" b="1" dirty="0">
                <a:solidFill>
                  <a:srgbClr val="3399FF"/>
                </a:solidFill>
              </a:rPr>
              <a:t>CH</a:t>
            </a:r>
            <a:r>
              <a:rPr lang="en-US" altLang="zh-TW" sz="3200" b="1" baseline="-25000" dirty="0">
                <a:solidFill>
                  <a:srgbClr val="3399FF"/>
                </a:solidFill>
              </a:rPr>
              <a:t>4</a:t>
            </a:r>
            <a:r>
              <a:rPr lang="en-US" altLang="zh-TW" sz="2800" dirty="0"/>
              <a:t>)</a:t>
            </a:r>
            <a:endParaRPr lang="en-US" altLang="zh-TW" sz="2800" b="1" dirty="0"/>
          </a:p>
        </p:txBody>
      </p:sp>
    </p:spTree>
    <p:extLst>
      <p:ext uri="{BB962C8B-B14F-4D97-AF65-F5344CB8AC3E}">
        <p14:creationId xmlns:p14="http://schemas.microsoft.com/office/powerpoint/2010/main" val="799817874"/>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38"/>
          <p:cNvSpPr>
            <a:spLocks noChangeArrowheads="1"/>
          </p:cNvSpPr>
          <p:nvPr/>
        </p:nvSpPr>
        <p:spPr bwMode="auto">
          <a:xfrm>
            <a:off x="250825" y="332656"/>
            <a:ext cx="8713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b="1"/>
              <a:t>通常有石油的地方就有天然氣</a:t>
            </a:r>
            <a:endParaRPr kumimoji="0" lang="en-US" altLang="zh-TW" sz="2800" b="1">
              <a:solidFill>
                <a:srgbClr val="3399FF"/>
              </a:solidFill>
              <a:cs typeface="Arial" charset="0"/>
            </a:endParaRPr>
          </a:p>
        </p:txBody>
      </p:sp>
      <p:sp>
        <p:nvSpPr>
          <p:cNvPr id="3" name="Rectangle 38"/>
          <p:cNvSpPr>
            <a:spLocks noChangeArrowheads="1"/>
          </p:cNvSpPr>
          <p:nvPr/>
        </p:nvSpPr>
        <p:spPr bwMode="auto">
          <a:xfrm>
            <a:off x="250700" y="1105580"/>
            <a:ext cx="59929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由數億年前的 </a:t>
            </a:r>
            <a:r>
              <a:rPr lang="zh-TW" altLang="en-US" sz="2800" b="1" dirty="0">
                <a:solidFill>
                  <a:srgbClr val="3399FF"/>
                </a:solidFill>
              </a:rPr>
              <a:t>海洋動植物</a:t>
            </a:r>
            <a:r>
              <a:rPr lang="zh-TW" altLang="en-US" sz="2800" b="1" dirty="0"/>
              <a:t> </a:t>
            </a:r>
            <a:r>
              <a:rPr lang="zh-TW" altLang="en-US" sz="2800" dirty="0"/>
              <a:t>形成</a:t>
            </a:r>
            <a:endParaRPr kumimoji="0" lang="en-US" altLang="zh-TW" sz="2800" dirty="0">
              <a:solidFill>
                <a:srgbClr val="3399FF"/>
              </a:solidFill>
              <a:cs typeface="Arial" charset="0"/>
            </a:endParaRPr>
          </a:p>
        </p:txBody>
      </p:sp>
      <p:pic>
        <p:nvPicPr>
          <p:cNvPr id="7" name="Picture 35" descr="C:\Documents and Settings\judymok\桌面\2nd figures\Chem 20 pics\Fig30.7_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50" y="2716807"/>
            <a:ext cx="4787900" cy="359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矩形 10"/>
          <p:cNvSpPr>
            <a:spLocks noChangeArrowheads="1"/>
          </p:cNvSpPr>
          <p:nvPr/>
        </p:nvSpPr>
        <p:spPr bwMode="auto">
          <a:xfrm>
            <a:off x="157163" y="2597745"/>
            <a:ext cx="129698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海洋動物的遺骸</a:t>
            </a:r>
          </a:p>
        </p:txBody>
      </p:sp>
      <p:sp>
        <p:nvSpPr>
          <p:cNvPr id="10" name="矩形 11"/>
          <p:cNvSpPr>
            <a:spLocks noChangeArrowheads="1"/>
          </p:cNvSpPr>
          <p:nvPr/>
        </p:nvSpPr>
        <p:spPr bwMode="auto">
          <a:xfrm>
            <a:off x="3122613" y="2197695"/>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海</a:t>
            </a:r>
          </a:p>
        </p:txBody>
      </p:sp>
      <p:sp>
        <p:nvSpPr>
          <p:cNvPr id="11" name="矩形 13"/>
          <p:cNvSpPr>
            <a:spLocks noChangeArrowheads="1"/>
          </p:cNvSpPr>
          <p:nvPr/>
        </p:nvSpPr>
        <p:spPr bwMode="auto">
          <a:xfrm>
            <a:off x="250825" y="5517157"/>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岩石</a:t>
            </a:r>
          </a:p>
        </p:txBody>
      </p:sp>
      <p:sp>
        <p:nvSpPr>
          <p:cNvPr id="12" name="矩形 14"/>
          <p:cNvSpPr>
            <a:spLocks noChangeArrowheads="1"/>
          </p:cNvSpPr>
          <p:nvPr/>
        </p:nvSpPr>
        <p:spPr bwMode="auto">
          <a:xfrm>
            <a:off x="179388" y="3645495"/>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岩石</a:t>
            </a:r>
          </a:p>
        </p:txBody>
      </p:sp>
      <p:cxnSp>
        <p:nvCxnSpPr>
          <p:cNvPr id="14" name="直線接點 13"/>
          <p:cNvCxnSpPr>
            <a:stCxn id="10" idx="2"/>
          </p:cNvCxnSpPr>
          <p:nvPr/>
        </p:nvCxnSpPr>
        <p:spPr>
          <a:xfrm flipH="1">
            <a:off x="2828925" y="2597745"/>
            <a:ext cx="514350" cy="498475"/>
          </a:xfrm>
          <a:prstGeom prst="line">
            <a:avLst/>
          </a:prstGeom>
        </p:spPr>
        <p:style>
          <a:lnRef idx="1">
            <a:schemeClr val="dk1"/>
          </a:lnRef>
          <a:fillRef idx="0">
            <a:schemeClr val="dk1"/>
          </a:fillRef>
          <a:effectRef idx="0">
            <a:schemeClr val="dk1"/>
          </a:effectRef>
          <a:fontRef idx="minor">
            <a:schemeClr val="tx1"/>
          </a:fontRef>
        </p:style>
      </p:cxnSp>
      <p:cxnSp>
        <p:nvCxnSpPr>
          <p:cNvPr id="15" name="直線單箭頭接點 14"/>
          <p:cNvCxnSpPr>
            <a:stCxn id="9" idx="2"/>
          </p:cNvCxnSpPr>
          <p:nvPr/>
        </p:nvCxnSpPr>
        <p:spPr>
          <a:xfrm>
            <a:off x="804863" y="3305770"/>
            <a:ext cx="1223962" cy="627062"/>
          </a:xfrm>
          <a:prstGeom prst="straightConnector1">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16" name="左中括弧 15"/>
          <p:cNvSpPr/>
          <p:nvPr/>
        </p:nvSpPr>
        <p:spPr>
          <a:xfrm>
            <a:off x="1357313" y="4256682"/>
            <a:ext cx="44450" cy="180975"/>
          </a:xfrm>
          <a:prstGeom prst="leftBracket">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sp>
        <p:nvSpPr>
          <p:cNvPr id="17" name="左中括弧 16"/>
          <p:cNvSpPr/>
          <p:nvPr/>
        </p:nvSpPr>
        <p:spPr>
          <a:xfrm>
            <a:off x="1330325" y="5085357"/>
            <a:ext cx="46038" cy="223838"/>
          </a:xfrm>
          <a:prstGeom prst="leftBracket">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cxnSp>
        <p:nvCxnSpPr>
          <p:cNvPr id="18" name="直線接點 17"/>
          <p:cNvCxnSpPr>
            <a:stCxn id="12" idx="3"/>
            <a:endCxn id="16" idx="1"/>
          </p:cNvCxnSpPr>
          <p:nvPr/>
        </p:nvCxnSpPr>
        <p:spPr>
          <a:xfrm>
            <a:off x="871538" y="3843932"/>
            <a:ext cx="485775" cy="503238"/>
          </a:xfrm>
          <a:prstGeom prst="line">
            <a:avLst/>
          </a:prstGeom>
        </p:spPr>
        <p:style>
          <a:lnRef idx="1">
            <a:schemeClr val="dk1"/>
          </a:lnRef>
          <a:fillRef idx="0">
            <a:schemeClr val="dk1"/>
          </a:fillRef>
          <a:effectRef idx="0">
            <a:schemeClr val="dk1"/>
          </a:effectRef>
          <a:fontRef idx="minor">
            <a:schemeClr val="tx1"/>
          </a:fontRef>
        </p:style>
      </p:cxnSp>
      <p:grpSp>
        <p:nvGrpSpPr>
          <p:cNvPr id="19" name="Group 38"/>
          <p:cNvGrpSpPr>
            <a:grpSpLocks/>
          </p:cNvGrpSpPr>
          <p:nvPr/>
        </p:nvGrpSpPr>
        <p:grpSpPr bwMode="auto">
          <a:xfrm>
            <a:off x="106363" y="4293195"/>
            <a:ext cx="1296987" cy="1006475"/>
            <a:chOff x="22" y="1661"/>
            <a:chExt cx="817" cy="634"/>
          </a:xfrm>
        </p:grpSpPr>
        <p:sp>
          <p:nvSpPr>
            <p:cNvPr id="20" name="矩形 12"/>
            <p:cNvSpPr>
              <a:spLocks noChangeArrowheads="1"/>
            </p:cNvSpPr>
            <p:nvPr/>
          </p:nvSpPr>
          <p:spPr bwMode="auto">
            <a:xfrm>
              <a:off x="22" y="1661"/>
              <a:ext cx="726" cy="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海洋生物遺骸層</a:t>
              </a:r>
            </a:p>
          </p:txBody>
        </p:sp>
        <p:sp>
          <p:nvSpPr>
            <p:cNvPr id="21" name="左中括弧 20"/>
            <p:cNvSpPr/>
            <p:nvPr/>
          </p:nvSpPr>
          <p:spPr>
            <a:xfrm>
              <a:off x="794" y="1933"/>
              <a:ext cx="45" cy="227"/>
            </a:xfrm>
            <a:prstGeom prst="leftBracket">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cxnSp>
          <p:nvCxnSpPr>
            <p:cNvPr id="22" name="直線接點 21"/>
            <p:cNvCxnSpPr/>
            <p:nvPr/>
          </p:nvCxnSpPr>
          <p:spPr>
            <a:xfrm>
              <a:off x="598" y="1960"/>
              <a:ext cx="181" cy="64"/>
            </a:xfrm>
            <a:prstGeom prst="line">
              <a:avLst/>
            </a:prstGeom>
          </p:spPr>
          <p:style>
            <a:lnRef idx="1">
              <a:schemeClr val="dk1"/>
            </a:lnRef>
            <a:fillRef idx="0">
              <a:schemeClr val="dk1"/>
            </a:fillRef>
            <a:effectRef idx="0">
              <a:schemeClr val="dk1"/>
            </a:effectRef>
            <a:fontRef idx="minor">
              <a:schemeClr val="tx1"/>
            </a:fontRef>
          </p:style>
        </p:cxnSp>
      </p:grpSp>
      <p:cxnSp>
        <p:nvCxnSpPr>
          <p:cNvPr id="23" name="直線接點 22"/>
          <p:cNvCxnSpPr/>
          <p:nvPr/>
        </p:nvCxnSpPr>
        <p:spPr>
          <a:xfrm flipV="1">
            <a:off x="876300" y="5264745"/>
            <a:ext cx="454025" cy="452437"/>
          </a:xfrm>
          <a:prstGeom prst="line">
            <a:avLst/>
          </a:prstGeom>
        </p:spPr>
        <p:style>
          <a:lnRef idx="1">
            <a:schemeClr val="dk1"/>
          </a:lnRef>
          <a:fillRef idx="0">
            <a:schemeClr val="dk1"/>
          </a:fillRef>
          <a:effectRef idx="0">
            <a:schemeClr val="dk1"/>
          </a:effectRef>
          <a:fontRef idx="minor">
            <a:schemeClr val="tx1"/>
          </a:fontRef>
        </p:style>
      </p:cxnSp>
      <p:pic>
        <p:nvPicPr>
          <p:cNvPr id="24" name="Picture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0413" y="2781895"/>
            <a:ext cx="3097212" cy="345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矩形 4"/>
          <p:cNvSpPr>
            <a:spLocks noChangeArrowheads="1"/>
          </p:cNvSpPr>
          <p:nvPr/>
        </p:nvSpPr>
        <p:spPr bwMode="auto">
          <a:xfrm>
            <a:off x="7956550" y="4940895"/>
            <a:ext cx="14938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非多孔岩</a:t>
            </a:r>
          </a:p>
        </p:txBody>
      </p:sp>
      <p:sp>
        <p:nvSpPr>
          <p:cNvPr id="26" name="矩形 5"/>
          <p:cNvSpPr>
            <a:spLocks noChangeArrowheads="1"/>
          </p:cNvSpPr>
          <p:nvPr/>
        </p:nvSpPr>
        <p:spPr bwMode="auto">
          <a:xfrm>
            <a:off x="7967663" y="4464645"/>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多孔岩</a:t>
            </a:r>
          </a:p>
        </p:txBody>
      </p:sp>
      <p:sp>
        <p:nvSpPr>
          <p:cNvPr id="27" name="矩形 26"/>
          <p:cNvSpPr>
            <a:spLocks noChangeArrowheads="1"/>
          </p:cNvSpPr>
          <p:nvPr/>
        </p:nvSpPr>
        <p:spPr bwMode="auto">
          <a:xfrm>
            <a:off x="7974013" y="3996332"/>
            <a:ext cx="14938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非多孔岩</a:t>
            </a:r>
          </a:p>
        </p:txBody>
      </p:sp>
      <p:sp>
        <p:nvSpPr>
          <p:cNvPr id="28" name="右中括弧 27"/>
          <p:cNvSpPr/>
          <p:nvPr/>
        </p:nvSpPr>
        <p:spPr>
          <a:xfrm>
            <a:off x="7596188" y="4005857"/>
            <a:ext cx="71437" cy="431800"/>
          </a:xfrm>
          <a:prstGeom prst="rightBracket">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sp>
        <p:nvSpPr>
          <p:cNvPr id="29" name="右中括弧 28"/>
          <p:cNvSpPr/>
          <p:nvPr/>
        </p:nvSpPr>
        <p:spPr>
          <a:xfrm>
            <a:off x="7596188" y="4509095"/>
            <a:ext cx="71437" cy="431800"/>
          </a:xfrm>
          <a:prstGeom prst="rightBracket">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sp>
        <p:nvSpPr>
          <p:cNvPr id="30" name="右中括弧 29"/>
          <p:cNvSpPr/>
          <p:nvPr/>
        </p:nvSpPr>
        <p:spPr>
          <a:xfrm>
            <a:off x="7621588" y="5012332"/>
            <a:ext cx="46037" cy="288925"/>
          </a:xfrm>
          <a:prstGeom prst="rightBracket">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cxnSp>
        <p:nvCxnSpPr>
          <p:cNvPr id="31" name="直線接點 30"/>
          <p:cNvCxnSpPr/>
          <p:nvPr/>
        </p:nvCxnSpPr>
        <p:spPr>
          <a:xfrm>
            <a:off x="7667625" y="5145682"/>
            <a:ext cx="330200" cy="0"/>
          </a:xfrm>
          <a:prstGeom prst="line">
            <a:avLst/>
          </a:prstGeom>
        </p:spPr>
        <p:style>
          <a:lnRef idx="1">
            <a:schemeClr val="dk1"/>
          </a:lnRef>
          <a:fillRef idx="0">
            <a:schemeClr val="dk1"/>
          </a:fillRef>
          <a:effectRef idx="0">
            <a:schemeClr val="dk1"/>
          </a:effectRef>
          <a:fontRef idx="minor">
            <a:schemeClr val="tx1"/>
          </a:fontRef>
        </p:style>
      </p:cxnSp>
      <p:grpSp>
        <p:nvGrpSpPr>
          <p:cNvPr id="33" name="Group 39"/>
          <p:cNvGrpSpPr>
            <a:grpSpLocks/>
          </p:cNvGrpSpPr>
          <p:nvPr/>
        </p:nvGrpSpPr>
        <p:grpSpPr bwMode="auto">
          <a:xfrm>
            <a:off x="3978275" y="3648670"/>
            <a:ext cx="1746250" cy="1149350"/>
            <a:chOff x="2608" y="1026"/>
            <a:chExt cx="1100" cy="724"/>
          </a:xfrm>
        </p:grpSpPr>
        <p:sp>
          <p:nvSpPr>
            <p:cNvPr id="34" name="矩形 8"/>
            <p:cNvSpPr>
              <a:spLocks noChangeArrowheads="1"/>
            </p:cNvSpPr>
            <p:nvPr/>
          </p:nvSpPr>
          <p:spPr bwMode="auto">
            <a:xfrm>
              <a:off x="2608" y="1026"/>
              <a:ext cx="77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天然氣</a:t>
              </a:r>
            </a:p>
          </p:txBody>
        </p:sp>
        <p:sp>
          <p:nvSpPr>
            <p:cNvPr id="35" name="矩形 9"/>
            <p:cNvSpPr>
              <a:spLocks noChangeArrowheads="1"/>
            </p:cNvSpPr>
            <p:nvPr/>
          </p:nvSpPr>
          <p:spPr bwMode="auto">
            <a:xfrm>
              <a:off x="2645" y="1500"/>
              <a:ext cx="45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石油</a:t>
              </a:r>
            </a:p>
          </p:txBody>
        </p:sp>
        <p:cxnSp>
          <p:nvCxnSpPr>
            <p:cNvPr id="36" name="直線接點 35"/>
            <p:cNvCxnSpPr/>
            <p:nvPr/>
          </p:nvCxnSpPr>
          <p:spPr>
            <a:xfrm>
              <a:off x="3044" y="1294"/>
              <a:ext cx="664" cy="180"/>
            </a:xfrm>
            <a:prstGeom prst="line">
              <a:avLst/>
            </a:prstGeom>
          </p:spPr>
          <p:style>
            <a:lnRef idx="1">
              <a:schemeClr val="dk1"/>
            </a:lnRef>
            <a:fillRef idx="0">
              <a:schemeClr val="dk1"/>
            </a:fillRef>
            <a:effectRef idx="0">
              <a:schemeClr val="dk1"/>
            </a:effectRef>
            <a:fontRef idx="minor">
              <a:schemeClr val="tx1"/>
            </a:fontRef>
          </p:style>
        </p:cxnSp>
        <p:cxnSp>
          <p:nvCxnSpPr>
            <p:cNvPr id="37" name="直線接點 36"/>
            <p:cNvCxnSpPr/>
            <p:nvPr/>
          </p:nvCxnSpPr>
          <p:spPr>
            <a:xfrm>
              <a:off x="3044" y="1641"/>
              <a:ext cx="33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Group 40"/>
          <p:cNvGrpSpPr>
            <a:grpSpLocks/>
          </p:cNvGrpSpPr>
          <p:nvPr/>
        </p:nvGrpSpPr>
        <p:grpSpPr bwMode="auto">
          <a:xfrm>
            <a:off x="6137275" y="2394545"/>
            <a:ext cx="1736725" cy="530225"/>
            <a:chOff x="3866" y="500"/>
            <a:chExt cx="1094" cy="334"/>
          </a:xfrm>
        </p:grpSpPr>
        <p:sp>
          <p:nvSpPr>
            <p:cNvPr id="39" name="矩形 7"/>
            <p:cNvSpPr>
              <a:spLocks noChangeArrowheads="1"/>
            </p:cNvSpPr>
            <p:nvPr/>
          </p:nvSpPr>
          <p:spPr bwMode="auto">
            <a:xfrm>
              <a:off x="4204" y="500"/>
              <a:ext cx="75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石油鑽塔</a:t>
              </a:r>
            </a:p>
          </p:txBody>
        </p:sp>
        <p:cxnSp>
          <p:nvCxnSpPr>
            <p:cNvPr id="40" name="直線接點 39"/>
            <p:cNvCxnSpPr/>
            <p:nvPr/>
          </p:nvCxnSpPr>
          <p:spPr>
            <a:xfrm flipV="1">
              <a:off x="3866" y="618"/>
              <a:ext cx="332" cy="2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1" name="直線接點 40"/>
          <p:cNvCxnSpPr/>
          <p:nvPr/>
        </p:nvCxnSpPr>
        <p:spPr>
          <a:xfrm>
            <a:off x="7667625" y="4196357"/>
            <a:ext cx="2984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接點 41"/>
          <p:cNvCxnSpPr/>
          <p:nvPr/>
        </p:nvCxnSpPr>
        <p:spPr>
          <a:xfrm>
            <a:off x="7667625" y="4696420"/>
            <a:ext cx="2984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030279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ChangeArrowheads="1"/>
          </p:cNvSpPr>
          <p:nvPr/>
        </p:nvSpPr>
        <p:spPr bwMode="auto">
          <a:xfrm>
            <a:off x="431924" y="2041029"/>
            <a:ext cx="89646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dirty="0"/>
              <a:t>雖然所有鹼金屬都很活潑，但它們的</a:t>
            </a:r>
            <a:r>
              <a:rPr lang="zh-TW" altLang="en-US" dirty="0">
                <a:solidFill>
                  <a:srgbClr val="3399FF"/>
                </a:solidFill>
              </a:rPr>
              <a:t>活性</a:t>
            </a:r>
            <a:r>
              <a:rPr lang="zh-TW" altLang="en-US" b="0" dirty="0"/>
              <a:t>並不一樣。</a:t>
            </a:r>
            <a:endParaRPr lang="en-US" altLang="zh-TW" b="0" dirty="0"/>
          </a:p>
        </p:txBody>
      </p:sp>
      <p:sp>
        <p:nvSpPr>
          <p:cNvPr id="61444" name="Rectangle 6"/>
          <p:cNvSpPr>
            <a:spLocks noChangeArrowheads="1"/>
          </p:cNvSpPr>
          <p:nvPr/>
        </p:nvSpPr>
        <p:spPr bwMode="auto">
          <a:xfrm>
            <a:off x="322883" y="761330"/>
            <a:ext cx="53292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dirty="0">
                <a:solidFill>
                  <a:srgbClr val="CC0066"/>
                </a:solidFill>
              </a:rPr>
              <a:t>第 </a:t>
            </a:r>
            <a:r>
              <a:rPr lang="en-US" altLang="zh-TW" sz="3200" dirty="0">
                <a:solidFill>
                  <a:srgbClr val="CC0066"/>
                </a:solidFill>
              </a:rPr>
              <a:t>I </a:t>
            </a:r>
            <a:r>
              <a:rPr lang="zh-TW" altLang="en-US" sz="3200" dirty="0">
                <a:solidFill>
                  <a:srgbClr val="CC0066"/>
                </a:solidFill>
              </a:rPr>
              <a:t>族元素在活性上的差異</a:t>
            </a:r>
            <a:endParaRPr lang="en-US" altLang="zh-TW" sz="3200" dirty="0">
              <a:solidFill>
                <a:srgbClr val="CC0066"/>
              </a:solidFill>
            </a:endParaRPr>
          </a:p>
        </p:txBody>
      </p:sp>
      <p:sp>
        <p:nvSpPr>
          <p:cNvPr id="58377" name="AutoShape 17"/>
          <p:cNvSpPr>
            <a:spLocks noChangeArrowheads="1"/>
          </p:cNvSpPr>
          <p:nvPr/>
        </p:nvSpPr>
        <p:spPr bwMode="auto">
          <a:xfrm>
            <a:off x="1134392" y="3001715"/>
            <a:ext cx="7343775" cy="649287"/>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algn="ctr" eaLnBrk="1" hangingPunct="1"/>
            <a:endParaRPr lang="zh-TW" altLang="en-US" sz="1800"/>
          </a:p>
        </p:txBody>
      </p:sp>
      <p:sp>
        <p:nvSpPr>
          <p:cNvPr id="58378" name="Text Box 18"/>
          <p:cNvSpPr txBox="1">
            <a:spLocks noChangeArrowheads="1"/>
          </p:cNvSpPr>
          <p:nvPr/>
        </p:nvSpPr>
        <p:spPr bwMode="auto">
          <a:xfrm>
            <a:off x="1205830" y="2996952"/>
            <a:ext cx="7416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spcBef>
                <a:spcPct val="50000"/>
              </a:spcBef>
            </a:pPr>
            <a:r>
              <a:rPr lang="zh-TW" altLang="en-US" sz="3200">
                <a:solidFill>
                  <a:srgbClr val="3399FF"/>
                </a:solidFill>
              </a:rPr>
              <a:t>第 </a:t>
            </a:r>
            <a:r>
              <a:rPr lang="en-US" altLang="zh-TW" sz="3200">
                <a:solidFill>
                  <a:srgbClr val="3399FF"/>
                </a:solidFill>
              </a:rPr>
              <a:t>I </a:t>
            </a:r>
            <a:r>
              <a:rPr lang="zh-TW" altLang="en-US" sz="3200">
                <a:solidFill>
                  <a:srgbClr val="3399FF"/>
                </a:solidFill>
              </a:rPr>
              <a:t>族</a:t>
            </a:r>
            <a:r>
              <a:rPr lang="zh-TW" altLang="en-US" b="0"/>
              <a:t> 元素的 活性 在族內 </a:t>
            </a:r>
            <a:r>
              <a:rPr lang="zh-TW" altLang="en-US" sz="3200">
                <a:solidFill>
                  <a:srgbClr val="3399FF"/>
                </a:solidFill>
              </a:rPr>
              <a:t>由上至下遞增</a:t>
            </a:r>
            <a:r>
              <a:rPr lang="zh-TW" altLang="en-US" b="0"/>
              <a:t>。</a:t>
            </a:r>
            <a:endParaRPr lang="en-US" altLang="zh-TW" b="0">
              <a:cs typeface="Arial" charset="0"/>
            </a:endParaRPr>
          </a:p>
        </p:txBody>
      </p:sp>
    </p:spTree>
    <p:extLst>
      <p:ext uri="{BB962C8B-B14F-4D97-AF65-F5344CB8AC3E}">
        <p14:creationId xmlns:p14="http://schemas.microsoft.com/office/powerpoint/2010/main" val="2458817065"/>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8"/>
          <p:cNvSpPr>
            <a:spLocks noChangeArrowheads="1"/>
          </p:cNvSpPr>
          <p:nvPr/>
        </p:nvSpPr>
        <p:spPr bwMode="auto">
          <a:xfrm>
            <a:off x="898202" y="3773984"/>
            <a:ext cx="713018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從石油得來的烴可分為兩大類，分別是：</a:t>
            </a:r>
            <a:endParaRPr kumimoji="0" lang="en-US" altLang="zh-TW" sz="2800" dirty="0">
              <a:cs typeface="Arial" charset="0"/>
            </a:endParaRPr>
          </a:p>
        </p:txBody>
      </p:sp>
      <p:sp>
        <p:nvSpPr>
          <p:cNvPr id="53251" name="Rectangle 5"/>
          <p:cNvSpPr>
            <a:spLocks noChangeArrowheads="1"/>
          </p:cNvSpPr>
          <p:nvPr/>
        </p:nvSpPr>
        <p:spPr bwMode="auto">
          <a:xfrm>
            <a:off x="826343" y="617314"/>
            <a:ext cx="30257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石油</a:t>
            </a:r>
            <a:r>
              <a:rPr kumimoji="0" lang="zh-TW" altLang="en-US" sz="3200" b="1" dirty="0">
                <a:solidFill>
                  <a:srgbClr val="800080"/>
                </a:solidFill>
                <a:cs typeface="Arial" charset="0"/>
              </a:rPr>
              <a:t>提煉</a:t>
            </a:r>
            <a:endParaRPr kumimoji="0" lang="en-US" altLang="zh-TW" sz="3200" b="1" dirty="0">
              <a:solidFill>
                <a:srgbClr val="800080"/>
              </a:solidFill>
              <a:cs typeface="Arial" charset="0"/>
            </a:endParaRPr>
          </a:p>
        </p:txBody>
      </p:sp>
      <p:sp>
        <p:nvSpPr>
          <p:cNvPr id="53252" name="Rectangle 4"/>
          <p:cNvSpPr>
            <a:spLocks noChangeArrowheads="1"/>
          </p:cNvSpPr>
          <p:nvPr/>
        </p:nvSpPr>
        <p:spPr bwMode="auto">
          <a:xfrm>
            <a:off x="826343" y="1679922"/>
            <a:ext cx="2665413"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100" b="1">
                <a:solidFill>
                  <a:srgbClr val="CC0000"/>
                </a:solidFill>
                <a:latin typeface="Calibri" pitchFamily="34" charset="0"/>
              </a:rPr>
              <a:t>石油的成分</a:t>
            </a:r>
            <a:endParaRPr lang="en-US" altLang="zh-TW" sz="3100" b="1">
              <a:solidFill>
                <a:srgbClr val="CC0000"/>
              </a:solidFill>
              <a:latin typeface="Calibri" pitchFamily="34" charset="0"/>
            </a:endParaRPr>
          </a:p>
        </p:txBody>
      </p:sp>
      <p:sp>
        <p:nvSpPr>
          <p:cNvPr id="9" name="Rectangle 19"/>
          <p:cNvSpPr>
            <a:spLocks noChangeArrowheads="1"/>
          </p:cNvSpPr>
          <p:nvPr/>
        </p:nvSpPr>
        <p:spPr bwMode="auto">
          <a:xfrm>
            <a:off x="1474043" y="4548534"/>
            <a:ext cx="2520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脂肪族烴</a:t>
            </a:r>
            <a:endParaRPr lang="en-US" altLang="zh-TW" sz="3200" b="1">
              <a:solidFill>
                <a:srgbClr val="3399FF"/>
              </a:solidFill>
            </a:endParaRPr>
          </a:p>
        </p:txBody>
      </p:sp>
      <p:sp>
        <p:nvSpPr>
          <p:cNvPr id="10" name="Rectangle 19"/>
          <p:cNvSpPr>
            <a:spLocks noChangeArrowheads="1"/>
          </p:cNvSpPr>
          <p:nvPr/>
        </p:nvSpPr>
        <p:spPr bwMode="auto">
          <a:xfrm>
            <a:off x="1456581" y="5297834"/>
            <a:ext cx="2538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芳香族烴</a:t>
            </a:r>
            <a:endParaRPr lang="en-US" altLang="zh-TW" sz="3200" b="1">
              <a:solidFill>
                <a:srgbClr val="3399FF"/>
              </a:solidFill>
            </a:endParaRPr>
          </a:p>
        </p:txBody>
      </p:sp>
      <p:sp>
        <p:nvSpPr>
          <p:cNvPr id="53255" name="Rectangle 38"/>
          <p:cNvSpPr>
            <a:spLocks noChangeArrowheads="1"/>
          </p:cNvSpPr>
          <p:nvPr/>
        </p:nvSpPr>
        <p:spPr bwMode="auto">
          <a:xfrm>
            <a:off x="897781" y="2573684"/>
            <a:ext cx="69865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石油：由 </a:t>
            </a:r>
            <a:r>
              <a:rPr lang="zh-TW" altLang="en-US" sz="3200" b="1" dirty="0">
                <a:solidFill>
                  <a:srgbClr val="3399FF"/>
                </a:solidFill>
              </a:rPr>
              <a:t>多種烴</a:t>
            </a:r>
            <a:r>
              <a:rPr lang="zh-TW" altLang="en-US" sz="2800" b="1" dirty="0"/>
              <a:t> 組成的 </a:t>
            </a:r>
            <a:r>
              <a:rPr lang="zh-TW" altLang="en-US" sz="3200" b="1" dirty="0">
                <a:solidFill>
                  <a:srgbClr val="3399FF"/>
                </a:solidFill>
              </a:rPr>
              <a:t>複雜混合物</a:t>
            </a:r>
            <a:endParaRPr kumimoji="0" lang="en-US" altLang="zh-TW" sz="3200" b="1" dirty="0">
              <a:solidFill>
                <a:srgbClr val="3399FF"/>
              </a:solidFill>
              <a:cs typeface="Arial" charset="0"/>
            </a:endParaRPr>
          </a:p>
        </p:txBody>
      </p:sp>
    </p:spTree>
    <p:extLst>
      <p:ext uri="{BB962C8B-B14F-4D97-AF65-F5344CB8AC3E}">
        <p14:creationId xmlns:p14="http://schemas.microsoft.com/office/powerpoint/2010/main" val="1347549903"/>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38"/>
          <p:cNvSpPr>
            <a:spLocks noChangeArrowheads="1"/>
          </p:cNvSpPr>
          <p:nvPr/>
        </p:nvSpPr>
        <p:spPr bwMode="auto">
          <a:xfrm>
            <a:off x="250825" y="620713"/>
            <a:ext cx="64087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芳香族烴則是含有 </a:t>
            </a:r>
            <a:r>
              <a:rPr lang="zh-TW" altLang="en-US" sz="3200" b="1">
                <a:solidFill>
                  <a:srgbClr val="3399FF"/>
                </a:solidFill>
              </a:rPr>
              <a:t>苯環</a:t>
            </a:r>
            <a:r>
              <a:rPr lang="zh-TW" altLang="en-US" sz="2800"/>
              <a:t> 的化合物。</a:t>
            </a:r>
            <a:endParaRPr kumimoji="0" lang="en-US" altLang="zh-TW" sz="2800">
              <a:cs typeface="Arial" charset="0"/>
            </a:endParaRPr>
          </a:p>
        </p:txBody>
      </p:sp>
      <p:sp>
        <p:nvSpPr>
          <p:cNvPr id="3" name="Rectangle 38"/>
          <p:cNvSpPr>
            <a:spLocks noChangeArrowheads="1"/>
          </p:cNvSpPr>
          <p:nvPr/>
        </p:nvSpPr>
        <p:spPr bwMode="auto">
          <a:xfrm>
            <a:off x="250825" y="1484784"/>
            <a:ext cx="86423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dirty="0">
                <a:solidFill>
                  <a:srgbClr val="3399FF"/>
                </a:solidFill>
              </a:rPr>
              <a:t>苯</a:t>
            </a:r>
            <a:r>
              <a:rPr lang="zh-TW" altLang="en-US" sz="2800" b="1" dirty="0">
                <a:solidFill>
                  <a:srgbClr val="3399FF"/>
                </a:solidFill>
              </a:rPr>
              <a:t> </a:t>
            </a:r>
            <a:r>
              <a:rPr lang="zh-TW" altLang="en-US" sz="2800" dirty="0"/>
              <a:t>是最簡單的芳香族烴。</a:t>
            </a:r>
            <a:endParaRPr kumimoji="0" lang="en-US" altLang="zh-TW" sz="2800" dirty="0">
              <a:cs typeface="Arial" charset="0"/>
            </a:endParaRPr>
          </a:p>
        </p:txBody>
      </p:sp>
      <p:sp>
        <p:nvSpPr>
          <p:cNvPr id="55300" name="矩形 3"/>
          <p:cNvSpPr>
            <a:spLocks noChangeArrowheads="1"/>
          </p:cNvSpPr>
          <p:nvPr/>
        </p:nvSpPr>
        <p:spPr bwMode="auto">
          <a:xfrm>
            <a:off x="2915146" y="5408613"/>
            <a:ext cx="576734"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dirty="0" smtClean="0"/>
              <a:t>苯</a:t>
            </a:r>
            <a:endParaRPr lang="zh-TW" altLang="en-US" sz="2400" dirty="0"/>
          </a:p>
        </p:txBody>
      </p:sp>
      <p:pic>
        <p:nvPicPr>
          <p:cNvPr id="53256"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5513" y="2544763"/>
            <a:ext cx="1871662" cy="2179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09"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3800" y="2654299"/>
            <a:ext cx="2749550" cy="214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矩形 3"/>
          <p:cNvSpPr>
            <a:spLocks noChangeArrowheads="1"/>
          </p:cNvSpPr>
          <p:nvPr/>
        </p:nvSpPr>
        <p:spPr bwMode="auto">
          <a:xfrm>
            <a:off x="4429125" y="5419725"/>
            <a:ext cx="38877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dirty="0"/>
              <a:t>和      </a:t>
            </a:r>
            <a:r>
              <a:rPr lang="en-US" altLang="zh-TW" sz="2400" dirty="0"/>
              <a:t> </a:t>
            </a:r>
            <a:r>
              <a:rPr lang="en-US" altLang="zh-TW" sz="2400" dirty="0" smtClean="0"/>
              <a:t>   </a:t>
            </a:r>
            <a:r>
              <a:rPr lang="zh-TW" altLang="en-US" sz="2400" dirty="0" smtClean="0"/>
              <a:t>苯乙烯</a:t>
            </a:r>
            <a:endParaRPr lang="zh-TW" altLang="en-US" sz="2400" dirty="0"/>
          </a:p>
        </p:txBody>
      </p:sp>
      <p:sp>
        <p:nvSpPr>
          <p:cNvPr id="5" name="六邊形 4"/>
          <p:cNvSpPr/>
          <p:nvPr/>
        </p:nvSpPr>
        <p:spPr>
          <a:xfrm rot="1982028">
            <a:off x="2576513" y="3081338"/>
            <a:ext cx="1127125" cy="1020762"/>
          </a:xfrm>
          <a:prstGeom prst="hexagon">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13" name="六邊形 12"/>
          <p:cNvSpPr/>
          <p:nvPr/>
        </p:nvSpPr>
        <p:spPr>
          <a:xfrm>
            <a:off x="5532438" y="3306763"/>
            <a:ext cx="1127125" cy="1020762"/>
          </a:xfrm>
          <a:prstGeom prst="hexagon">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Tree>
    <p:extLst>
      <p:ext uri="{BB962C8B-B14F-4D97-AF65-F5344CB8AC3E}">
        <p14:creationId xmlns:p14="http://schemas.microsoft.com/office/powerpoint/2010/main" val="763104457"/>
      </p:ext>
    </p:extLst>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4"/>
          <p:cNvSpPr>
            <a:spLocks noChangeArrowheads="1"/>
          </p:cNvSpPr>
          <p:nvPr/>
        </p:nvSpPr>
        <p:spPr bwMode="auto">
          <a:xfrm>
            <a:off x="287784" y="332656"/>
            <a:ext cx="3744912"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石油提煉是甚麼？</a:t>
            </a:r>
            <a:endParaRPr lang="en-US" altLang="zh-TW" sz="3200" b="1" dirty="0">
              <a:solidFill>
                <a:srgbClr val="CC0000"/>
              </a:solidFill>
              <a:latin typeface="Calibri" pitchFamily="34" charset="0"/>
            </a:endParaRPr>
          </a:p>
        </p:txBody>
      </p:sp>
      <p:sp>
        <p:nvSpPr>
          <p:cNvPr id="4" name="Rectangle 38"/>
          <p:cNvSpPr>
            <a:spLocks noChangeArrowheads="1"/>
          </p:cNvSpPr>
          <p:nvPr/>
        </p:nvSpPr>
        <p:spPr bwMode="auto">
          <a:xfrm>
            <a:off x="359221" y="1412776"/>
            <a:ext cx="8424863" cy="1016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u="sng">
                <a:solidFill>
                  <a:srgbClr val="FF0000"/>
                </a:solidFill>
              </a:rPr>
              <a:t>分餾法</a:t>
            </a:r>
            <a:r>
              <a:rPr lang="zh-TW" altLang="en-US" sz="2800" b="1">
                <a:solidFill>
                  <a:srgbClr val="3399FF"/>
                </a:solidFill>
              </a:rPr>
              <a:t> </a:t>
            </a:r>
            <a:r>
              <a:rPr lang="zh-HK" altLang="zh-HK" sz="2800"/>
              <a:t>把石油中具有不同沸點範圍的烴分離成多個部分</a:t>
            </a:r>
            <a:r>
              <a:rPr lang="zh-TW" altLang="en-US" sz="2800"/>
              <a:t>。</a:t>
            </a:r>
            <a:endParaRPr kumimoji="0" lang="en-US" altLang="zh-TW" sz="2800">
              <a:cs typeface="Arial" charset="0"/>
            </a:endParaRPr>
          </a:p>
        </p:txBody>
      </p:sp>
      <p:sp>
        <p:nvSpPr>
          <p:cNvPr id="5" name="Rectangle 38"/>
          <p:cNvSpPr>
            <a:spLocks noChangeArrowheads="1"/>
          </p:cNvSpPr>
          <p:nvPr/>
        </p:nvSpPr>
        <p:spPr bwMode="auto">
          <a:xfrm>
            <a:off x="344934" y="2889746"/>
            <a:ext cx="86423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一般來說，</a:t>
            </a:r>
            <a:r>
              <a:rPr lang="zh-TW" altLang="en-US" sz="3200" b="1">
                <a:solidFill>
                  <a:srgbClr val="3399FF"/>
                </a:solidFill>
              </a:rPr>
              <a:t>分子體積較大 </a:t>
            </a:r>
            <a:r>
              <a:rPr lang="zh-TW" altLang="en-US" sz="2800"/>
              <a:t>的烴 </a:t>
            </a:r>
            <a:r>
              <a:rPr lang="zh-TW" altLang="en-US" sz="3200" b="1">
                <a:solidFill>
                  <a:srgbClr val="3399FF"/>
                </a:solidFill>
              </a:rPr>
              <a:t>沸點較高</a:t>
            </a:r>
            <a:r>
              <a:rPr lang="zh-TW" altLang="en-US" sz="2800"/>
              <a:t>。</a:t>
            </a:r>
            <a:endParaRPr kumimoji="0" lang="en-US" altLang="zh-TW" sz="2800">
              <a:cs typeface="Arial" charset="0"/>
            </a:endParaRPr>
          </a:p>
        </p:txBody>
      </p:sp>
      <p:sp>
        <p:nvSpPr>
          <p:cNvPr id="6" name="Rectangle 19"/>
          <p:cNvSpPr>
            <a:spLocks noChangeArrowheads="1"/>
          </p:cNvSpPr>
          <p:nvPr/>
        </p:nvSpPr>
        <p:spPr bwMode="auto">
          <a:xfrm>
            <a:off x="938659" y="3569642"/>
            <a:ext cx="80978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dirty="0">
                <a:solidFill>
                  <a:srgbClr val="3399FF"/>
                </a:solidFill>
              </a:rPr>
              <a:t>分子越大</a:t>
            </a:r>
            <a:r>
              <a:rPr lang="zh-TW" altLang="en-US" sz="2800" dirty="0"/>
              <a:t>，分子之間的 </a:t>
            </a:r>
            <a:r>
              <a:rPr lang="zh-TW" altLang="en-US" sz="3200" b="1" dirty="0">
                <a:solidFill>
                  <a:srgbClr val="3399FF"/>
                </a:solidFill>
              </a:rPr>
              <a:t>范德華力</a:t>
            </a:r>
            <a:r>
              <a:rPr lang="zh-TW" altLang="en-US" sz="2800" dirty="0"/>
              <a:t> 亦會越強。</a:t>
            </a:r>
            <a:endParaRPr lang="en-US" altLang="zh-TW" sz="2800" b="1" dirty="0">
              <a:solidFill>
                <a:srgbClr val="3399FF"/>
              </a:solidFill>
            </a:endParaRPr>
          </a:p>
        </p:txBody>
      </p:sp>
      <p:grpSp>
        <p:nvGrpSpPr>
          <p:cNvPr id="7" name="Group 12"/>
          <p:cNvGrpSpPr>
            <a:grpSpLocks/>
          </p:cNvGrpSpPr>
          <p:nvPr/>
        </p:nvGrpSpPr>
        <p:grpSpPr bwMode="auto">
          <a:xfrm>
            <a:off x="639067" y="5517232"/>
            <a:ext cx="8253413" cy="715963"/>
            <a:chOff x="312" y="2435"/>
            <a:chExt cx="5199" cy="451"/>
          </a:xfrm>
        </p:grpSpPr>
        <p:sp>
          <p:nvSpPr>
            <p:cNvPr id="8" name="AutoShape 9"/>
            <p:cNvSpPr>
              <a:spLocks noChangeArrowheads="1"/>
            </p:cNvSpPr>
            <p:nvPr/>
          </p:nvSpPr>
          <p:spPr bwMode="auto">
            <a:xfrm>
              <a:off x="312" y="2435"/>
              <a:ext cx="5080" cy="451"/>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9" name="Text Box 10"/>
            <p:cNvSpPr txBox="1">
              <a:spLocks noChangeArrowheads="1"/>
            </p:cNvSpPr>
            <p:nvPr/>
          </p:nvSpPr>
          <p:spPr bwMode="auto">
            <a:xfrm>
              <a:off x="561" y="2477"/>
              <a:ext cx="495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dirty="0"/>
                <a:t>石油餾分</a:t>
              </a:r>
              <a:r>
                <a:rPr lang="zh-TW" altLang="en-US" sz="2800" dirty="0"/>
                <a:t>是由具有相近沸點的烴組成的</a:t>
              </a:r>
              <a:r>
                <a:rPr lang="zh-TW" altLang="en-US" sz="3200" b="1" dirty="0">
                  <a:solidFill>
                    <a:srgbClr val="3399FF"/>
                  </a:solidFill>
                </a:rPr>
                <a:t>混合物</a:t>
              </a:r>
              <a:r>
                <a:rPr lang="zh-TW" altLang="en-US" sz="2800" dirty="0"/>
                <a:t>。</a:t>
              </a:r>
              <a:endParaRPr lang="en-US" altLang="zh-TW" sz="2800" dirty="0">
                <a:cs typeface="Arial" charset="0"/>
              </a:endParaRPr>
            </a:p>
          </p:txBody>
        </p:sp>
      </p:grpSp>
      <p:sp>
        <p:nvSpPr>
          <p:cNvPr id="10" name="Rectangle 38"/>
          <p:cNvSpPr>
            <a:spLocks noChangeArrowheads="1"/>
          </p:cNvSpPr>
          <p:nvPr/>
        </p:nvSpPr>
        <p:spPr bwMode="auto">
          <a:xfrm>
            <a:off x="323528" y="4589410"/>
            <a:ext cx="720090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這些部分 </a:t>
            </a:r>
            <a:r>
              <a:rPr lang="en-US" altLang="zh-TW" sz="2800"/>
              <a:t>(</a:t>
            </a:r>
            <a:r>
              <a:rPr lang="zh-TW" altLang="en-US" sz="2800"/>
              <a:t>較簡單的混合物</a:t>
            </a:r>
            <a:r>
              <a:rPr lang="en-US" altLang="zh-TW" sz="2800"/>
              <a:t>) </a:t>
            </a:r>
            <a:r>
              <a:rPr lang="zh-TW" altLang="en-US" sz="2800"/>
              <a:t>稱為 </a:t>
            </a:r>
            <a:r>
              <a:rPr lang="zh-TW" altLang="en-US" sz="3200" b="1" u="sng">
                <a:solidFill>
                  <a:srgbClr val="FF0000"/>
                </a:solidFill>
              </a:rPr>
              <a:t>餾分</a:t>
            </a:r>
            <a:r>
              <a:rPr lang="zh-TW" altLang="en-US" sz="2800"/>
              <a:t>。</a:t>
            </a:r>
            <a:endParaRPr kumimoji="0" lang="en-US" altLang="zh-TW" sz="2800" b="1">
              <a:solidFill>
                <a:srgbClr val="3399FF"/>
              </a:solidFill>
              <a:cs typeface="Arial" charset="0"/>
            </a:endParaRPr>
          </a:p>
        </p:txBody>
      </p:sp>
    </p:spTree>
    <p:extLst>
      <p:ext uri="{BB962C8B-B14F-4D97-AF65-F5344CB8AC3E}">
        <p14:creationId xmlns:p14="http://schemas.microsoft.com/office/powerpoint/2010/main" val="1750292821"/>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327" y="441473"/>
            <a:ext cx="4486275" cy="601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3" name="矩形 3"/>
          <p:cNvSpPr>
            <a:spLocks noChangeArrowheads="1"/>
          </p:cNvSpPr>
          <p:nvPr/>
        </p:nvSpPr>
        <p:spPr bwMode="auto">
          <a:xfrm>
            <a:off x="215652" y="990748"/>
            <a:ext cx="755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t>凝結了的液體</a:t>
            </a:r>
          </a:p>
        </p:txBody>
      </p:sp>
      <p:sp>
        <p:nvSpPr>
          <p:cNvPr id="61444" name="矩形 4"/>
          <p:cNvSpPr>
            <a:spLocks noChangeArrowheads="1"/>
          </p:cNvSpPr>
          <p:nvPr/>
        </p:nvSpPr>
        <p:spPr bwMode="auto">
          <a:xfrm>
            <a:off x="1403102" y="774848"/>
            <a:ext cx="6477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t>泡罩</a:t>
            </a:r>
          </a:p>
        </p:txBody>
      </p:sp>
      <p:sp>
        <p:nvSpPr>
          <p:cNvPr id="61445" name="矩形 6"/>
          <p:cNvSpPr>
            <a:spLocks noChangeArrowheads="1"/>
          </p:cNvSpPr>
          <p:nvPr/>
        </p:nvSpPr>
        <p:spPr bwMode="auto">
          <a:xfrm>
            <a:off x="1979364" y="1330473"/>
            <a:ext cx="7191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t>溢流管</a:t>
            </a:r>
          </a:p>
        </p:txBody>
      </p:sp>
      <p:sp>
        <p:nvSpPr>
          <p:cNvPr id="61446" name="矩形 22"/>
          <p:cNvSpPr>
            <a:spLocks noChangeArrowheads="1"/>
          </p:cNvSpPr>
          <p:nvPr/>
        </p:nvSpPr>
        <p:spPr bwMode="auto">
          <a:xfrm>
            <a:off x="2985839" y="5454798"/>
            <a:ext cx="7207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1400">
                <a:solidFill>
                  <a:schemeClr val="bg1"/>
                </a:solidFill>
              </a:rPr>
              <a:t>真空</a:t>
            </a:r>
          </a:p>
          <a:p>
            <a:pPr algn="ctr" eaLnBrk="1" hangingPunct="1"/>
            <a:r>
              <a:rPr lang="zh-TW" altLang="en-US" sz="1400">
                <a:solidFill>
                  <a:schemeClr val="bg1"/>
                </a:solidFill>
              </a:rPr>
              <a:t>蒸餾塔</a:t>
            </a:r>
          </a:p>
        </p:txBody>
      </p:sp>
      <p:sp>
        <p:nvSpPr>
          <p:cNvPr id="61456" name="矩形 23"/>
          <p:cNvSpPr>
            <a:spLocks noChangeArrowheads="1"/>
          </p:cNvSpPr>
          <p:nvPr/>
        </p:nvSpPr>
        <p:spPr bwMode="auto">
          <a:xfrm>
            <a:off x="250577" y="5165873"/>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600" b="1">
                <a:solidFill>
                  <a:srgbClr val="FF0000"/>
                </a:solidFill>
              </a:rPr>
              <a:t>石油</a:t>
            </a:r>
          </a:p>
        </p:txBody>
      </p:sp>
      <p:sp>
        <p:nvSpPr>
          <p:cNvPr id="61448" name="矩形 24"/>
          <p:cNvSpPr>
            <a:spLocks noChangeArrowheads="1"/>
          </p:cNvSpPr>
          <p:nvPr/>
        </p:nvSpPr>
        <p:spPr bwMode="auto">
          <a:xfrm>
            <a:off x="1114177" y="5310336"/>
            <a:ext cx="544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t>熔爐</a:t>
            </a:r>
          </a:p>
        </p:txBody>
      </p:sp>
      <p:sp>
        <p:nvSpPr>
          <p:cNvPr id="61458" name="矩形 25"/>
          <p:cNvSpPr>
            <a:spLocks noChangeArrowheads="1"/>
          </p:cNvSpPr>
          <p:nvPr/>
        </p:nvSpPr>
        <p:spPr bwMode="auto">
          <a:xfrm>
            <a:off x="968127" y="3926036"/>
            <a:ext cx="650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3399FF"/>
                </a:solidFill>
              </a:rPr>
              <a:t>400°C</a:t>
            </a:r>
            <a:endParaRPr lang="zh-TW" altLang="en-US" sz="1400">
              <a:solidFill>
                <a:srgbClr val="3399FF"/>
              </a:solidFill>
            </a:endParaRPr>
          </a:p>
        </p:txBody>
      </p:sp>
      <p:sp>
        <p:nvSpPr>
          <p:cNvPr id="61450" name="矩形 26"/>
          <p:cNvSpPr>
            <a:spLocks noChangeArrowheads="1"/>
          </p:cNvSpPr>
          <p:nvPr/>
        </p:nvSpPr>
        <p:spPr bwMode="auto">
          <a:xfrm>
            <a:off x="271214" y="2430611"/>
            <a:ext cx="544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t>塔盤</a:t>
            </a:r>
          </a:p>
        </p:txBody>
      </p:sp>
      <p:sp>
        <p:nvSpPr>
          <p:cNvPr id="61451" name="矩形 27"/>
          <p:cNvSpPr>
            <a:spLocks noChangeArrowheads="1"/>
          </p:cNvSpPr>
          <p:nvPr/>
        </p:nvSpPr>
        <p:spPr bwMode="auto">
          <a:xfrm>
            <a:off x="898277" y="2625873"/>
            <a:ext cx="7921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1400"/>
              <a:t>上升的蒸氣</a:t>
            </a:r>
          </a:p>
        </p:txBody>
      </p:sp>
      <p:sp>
        <p:nvSpPr>
          <p:cNvPr id="61452" name="矩形 28"/>
          <p:cNvSpPr>
            <a:spLocks noChangeArrowheads="1"/>
          </p:cNvSpPr>
          <p:nvPr/>
        </p:nvSpPr>
        <p:spPr bwMode="auto">
          <a:xfrm>
            <a:off x="1907927" y="4662636"/>
            <a:ext cx="1079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a:t>分餾塔</a:t>
            </a:r>
          </a:p>
        </p:txBody>
      </p:sp>
      <p:pic>
        <p:nvPicPr>
          <p:cNvPr id="61453" name="Picture 7"/>
          <p:cNvPicPr>
            <a:picLocks noChangeAspect="1" noChangeArrowheads="1"/>
          </p:cNvPicPr>
          <p:nvPr/>
        </p:nvPicPr>
        <p:blipFill>
          <a:blip r:embed="rId4">
            <a:extLst>
              <a:ext uri="{28A0092B-C50C-407E-A947-70E740481C1C}">
                <a14:useLocalDpi xmlns:a14="http://schemas.microsoft.com/office/drawing/2010/main" val="0"/>
              </a:ext>
            </a:extLst>
          </a:blip>
          <a:srcRect l="13782" t="37100" r="84644" b="44267"/>
          <a:stretch>
            <a:fillRect/>
          </a:stretch>
        </p:blipFill>
        <p:spPr bwMode="auto">
          <a:xfrm>
            <a:off x="1834902" y="2357586"/>
            <a:ext cx="196850"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7" name="直線接點 36"/>
          <p:cNvCxnSpPr>
            <a:stCxn id="61444" idx="2"/>
          </p:cNvCxnSpPr>
          <p:nvPr/>
        </p:nvCxnSpPr>
        <p:spPr>
          <a:xfrm flipH="1">
            <a:off x="1403102" y="1082823"/>
            <a:ext cx="323850" cy="484188"/>
          </a:xfrm>
          <a:prstGeom prst="line">
            <a:avLst/>
          </a:prstGeom>
        </p:spPr>
        <p:style>
          <a:lnRef idx="1">
            <a:schemeClr val="dk1"/>
          </a:lnRef>
          <a:fillRef idx="0">
            <a:schemeClr val="dk1"/>
          </a:fillRef>
          <a:effectRef idx="0">
            <a:schemeClr val="dk1"/>
          </a:effectRef>
          <a:fontRef idx="minor">
            <a:schemeClr val="tx1"/>
          </a:fontRef>
        </p:style>
      </p:cxnSp>
      <p:cxnSp>
        <p:nvCxnSpPr>
          <p:cNvPr id="39" name="直線單箭頭接點 38"/>
          <p:cNvCxnSpPr/>
          <p:nvPr/>
        </p:nvCxnSpPr>
        <p:spPr>
          <a:xfrm>
            <a:off x="250577" y="5165873"/>
            <a:ext cx="503237" cy="0"/>
          </a:xfrm>
          <a:prstGeom prst="straightConnector1">
            <a:avLst/>
          </a:prstGeom>
          <a:ln w="28575">
            <a:solidFill>
              <a:srgbClr val="FF0000"/>
            </a:solidFill>
            <a:tailEnd type="arrow"/>
          </a:ln>
        </p:spPr>
        <p:style>
          <a:lnRef idx="1">
            <a:schemeClr val="dk1"/>
          </a:lnRef>
          <a:fillRef idx="0">
            <a:schemeClr val="dk1"/>
          </a:fillRef>
          <a:effectRef idx="0">
            <a:schemeClr val="dk1"/>
          </a:effectRef>
          <a:fontRef idx="minor">
            <a:schemeClr val="tx1"/>
          </a:fontRef>
        </p:style>
      </p:cxnSp>
      <p:cxnSp>
        <p:nvCxnSpPr>
          <p:cNvPr id="40" name="直線接點 39"/>
          <p:cNvCxnSpPr>
            <a:endCxn id="61450" idx="0"/>
          </p:cNvCxnSpPr>
          <p:nvPr/>
        </p:nvCxnSpPr>
        <p:spPr>
          <a:xfrm flipH="1">
            <a:off x="542677" y="2070248"/>
            <a:ext cx="355600" cy="360363"/>
          </a:xfrm>
          <a:prstGeom prst="line">
            <a:avLst/>
          </a:prstGeom>
        </p:spPr>
        <p:style>
          <a:lnRef idx="1">
            <a:schemeClr val="dk1"/>
          </a:lnRef>
          <a:fillRef idx="0">
            <a:schemeClr val="dk1"/>
          </a:fillRef>
          <a:effectRef idx="0">
            <a:schemeClr val="dk1"/>
          </a:effectRef>
          <a:fontRef idx="minor">
            <a:schemeClr val="tx1"/>
          </a:fontRef>
        </p:style>
      </p:cxnSp>
      <p:cxnSp>
        <p:nvCxnSpPr>
          <p:cNvPr id="44" name="直線接點 43"/>
          <p:cNvCxnSpPr/>
          <p:nvPr/>
        </p:nvCxnSpPr>
        <p:spPr>
          <a:xfrm>
            <a:off x="610939" y="1493986"/>
            <a:ext cx="215900" cy="441325"/>
          </a:xfrm>
          <a:prstGeom prst="line">
            <a:avLst/>
          </a:prstGeom>
        </p:spPr>
        <p:style>
          <a:lnRef idx="1">
            <a:schemeClr val="dk1"/>
          </a:lnRef>
          <a:fillRef idx="0">
            <a:schemeClr val="dk1"/>
          </a:fillRef>
          <a:effectRef idx="0">
            <a:schemeClr val="dk1"/>
          </a:effectRef>
          <a:fontRef idx="minor">
            <a:schemeClr val="tx1"/>
          </a:fontRef>
        </p:style>
      </p:cxnSp>
      <p:cxnSp>
        <p:nvCxnSpPr>
          <p:cNvPr id="47" name="直線接點 46"/>
          <p:cNvCxnSpPr/>
          <p:nvPr/>
        </p:nvCxnSpPr>
        <p:spPr>
          <a:xfrm flipH="1">
            <a:off x="1763464" y="1638448"/>
            <a:ext cx="358775" cy="268288"/>
          </a:xfrm>
          <a:prstGeom prst="line">
            <a:avLst/>
          </a:prstGeom>
        </p:spPr>
        <p:style>
          <a:lnRef idx="1">
            <a:schemeClr val="dk1"/>
          </a:lnRef>
          <a:fillRef idx="0">
            <a:schemeClr val="dk1"/>
          </a:fillRef>
          <a:effectRef idx="0">
            <a:schemeClr val="dk1"/>
          </a:effectRef>
          <a:fontRef idx="minor">
            <a:schemeClr val="tx1"/>
          </a:fontRef>
        </p:style>
      </p:cxnSp>
      <p:cxnSp>
        <p:nvCxnSpPr>
          <p:cNvPr id="49" name="直線接點 48"/>
          <p:cNvCxnSpPr/>
          <p:nvPr/>
        </p:nvCxnSpPr>
        <p:spPr>
          <a:xfrm flipH="1">
            <a:off x="2482602" y="4518173"/>
            <a:ext cx="431800" cy="196850"/>
          </a:xfrm>
          <a:prstGeom prst="line">
            <a:avLst/>
          </a:prstGeom>
        </p:spPr>
        <p:style>
          <a:lnRef idx="1">
            <a:schemeClr val="dk1"/>
          </a:lnRef>
          <a:fillRef idx="0">
            <a:schemeClr val="dk1"/>
          </a:fillRef>
          <a:effectRef idx="0">
            <a:schemeClr val="dk1"/>
          </a:effectRef>
          <a:fontRef idx="minor">
            <a:schemeClr val="tx1"/>
          </a:fontRef>
        </p:style>
      </p:cxnSp>
      <p:sp>
        <p:nvSpPr>
          <p:cNvPr id="61461" name="矩形 26"/>
          <p:cNvSpPr>
            <a:spLocks noChangeArrowheads="1"/>
          </p:cNvSpPr>
          <p:nvPr/>
        </p:nvSpPr>
        <p:spPr bwMode="auto">
          <a:xfrm>
            <a:off x="1982539" y="2751286"/>
            <a:ext cx="544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t>塔盤</a:t>
            </a:r>
          </a:p>
        </p:txBody>
      </p:sp>
      <p:cxnSp>
        <p:nvCxnSpPr>
          <p:cNvPr id="51" name="直線接點 50"/>
          <p:cNvCxnSpPr/>
          <p:nvPr/>
        </p:nvCxnSpPr>
        <p:spPr>
          <a:xfrm flipH="1">
            <a:off x="2449264" y="2919561"/>
            <a:ext cx="355600" cy="0"/>
          </a:xfrm>
          <a:prstGeom prst="line">
            <a:avLst/>
          </a:prstGeom>
        </p:spPr>
        <p:style>
          <a:lnRef idx="1">
            <a:schemeClr val="dk1"/>
          </a:lnRef>
          <a:fillRef idx="0">
            <a:schemeClr val="dk1"/>
          </a:fillRef>
          <a:effectRef idx="0">
            <a:schemeClr val="dk1"/>
          </a:effectRef>
          <a:fontRef idx="minor">
            <a:schemeClr val="tx1"/>
          </a:fontRef>
        </p:style>
      </p:cxnSp>
      <p:sp>
        <p:nvSpPr>
          <p:cNvPr id="61463" name="矩形 6"/>
          <p:cNvSpPr>
            <a:spLocks noChangeArrowheads="1"/>
          </p:cNvSpPr>
          <p:nvPr/>
        </p:nvSpPr>
        <p:spPr bwMode="auto">
          <a:xfrm>
            <a:off x="1952377" y="3510111"/>
            <a:ext cx="7191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t>溢流管</a:t>
            </a:r>
          </a:p>
        </p:txBody>
      </p:sp>
      <p:cxnSp>
        <p:nvCxnSpPr>
          <p:cNvPr id="53" name="直線接點 52"/>
          <p:cNvCxnSpPr/>
          <p:nvPr/>
        </p:nvCxnSpPr>
        <p:spPr>
          <a:xfrm flipH="1">
            <a:off x="2601664" y="3278336"/>
            <a:ext cx="312738" cy="385762"/>
          </a:xfrm>
          <a:prstGeom prst="line">
            <a:avLst/>
          </a:prstGeom>
        </p:spPr>
        <p:style>
          <a:lnRef idx="1">
            <a:schemeClr val="dk1"/>
          </a:lnRef>
          <a:fillRef idx="0">
            <a:schemeClr val="dk1"/>
          </a:fillRef>
          <a:effectRef idx="0">
            <a:schemeClr val="dk1"/>
          </a:effectRef>
          <a:fontRef idx="minor">
            <a:schemeClr val="tx1"/>
          </a:fontRef>
        </p:style>
      </p:cxnSp>
      <p:sp>
        <p:nvSpPr>
          <p:cNvPr id="59441" name="矩形 5"/>
          <p:cNvSpPr>
            <a:spLocks noChangeArrowheads="1"/>
          </p:cNvSpPr>
          <p:nvPr/>
        </p:nvSpPr>
        <p:spPr bwMode="auto">
          <a:xfrm>
            <a:off x="2985839" y="4218136"/>
            <a:ext cx="793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600" b="1">
                <a:solidFill>
                  <a:schemeClr val="bg1"/>
                </a:solidFill>
              </a:rPr>
              <a:t>殘餘物</a:t>
            </a:r>
          </a:p>
        </p:txBody>
      </p:sp>
      <p:sp>
        <p:nvSpPr>
          <p:cNvPr id="5" name="矩形 17"/>
          <p:cNvSpPr>
            <a:spLocks noChangeArrowheads="1"/>
          </p:cNvSpPr>
          <p:nvPr/>
        </p:nvSpPr>
        <p:spPr bwMode="auto">
          <a:xfrm>
            <a:off x="2365127" y="5002361"/>
            <a:ext cx="10144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solidFill>
                  <a:srgbClr val="3399FF"/>
                </a:solidFill>
              </a:rPr>
              <a:t>超過</a:t>
            </a:r>
            <a:r>
              <a:rPr lang="en-US" altLang="zh-TW" sz="1400">
                <a:solidFill>
                  <a:srgbClr val="3399FF"/>
                </a:solidFill>
              </a:rPr>
              <a:t>350°C</a:t>
            </a:r>
            <a:endParaRPr lang="zh-TW" altLang="en-US" sz="1400">
              <a:solidFill>
                <a:srgbClr val="3399FF"/>
              </a:solidFill>
            </a:endParaRPr>
          </a:p>
        </p:txBody>
      </p:sp>
      <p:sp>
        <p:nvSpPr>
          <p:cNvPr id="61484" name="矩形 80"/>
          <p:cNvSpPr>
            <a:spLocks noChangeArrowheads="1"/>
          </p:cNvSpPr>
          <p:nvPr/>
        </p:nvSpPr>
        <p:spPr bwMode="auto">
          <a:xfrm>
            <a:off x="3563689" y="4518173"/>
            <a:ext cx="79216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FF33CC"/>
                </a:solidFill>
              </a:rPr>
              <a:t>(C</a:t>
            </a:r>
            <a:r>
              <a:rPr lang="en-US" altLang="zh-TW" sz="1400" baseline="-25000">
                <a:solidFill>
                  <a:srgbClr val="FF33CC"/>
                </a:solidFill>
              </a:rPr>
              <a:t>25 </a:t>
            </a:r>
            <a:r>
              <a:rPr lang="zh-TW" altLang="en-US" sz="1400">
                <a:solidFill>
                  <a:srgbClr val="FF33CC"/>
                </a:solidFill>
              </a:rPr>
              <a:t>及以上</a:t>
            </a:r>
            <a:r>
              <a:rPr lang="en-US" altLang="zh-TW" sz="1400">
                <a:solidFill>
                  <a:srgbClr val="FF33CC"/>
                </a:solidFill>
              </a:rPr>
              <a:t>)</a:t>
            </a:r>
            <a:endParaRPr lang="zh-TW" altLang="en-US" sz="1400">
              <a:solidFill>
                <a:srgbClr val="FF33CC"/>
              </a:solidFill>
            </a:endParaRPr>
          </a:p>
        </p:txBody>
      </p:sp>
      <p:sp>
        <p:nvSpPr>
          <p:cNvPr id="61462" name="矩形 29"/>
          <p:cNvSpPr>
            <a:spLocks noChangeArrowheads="1"/>
          </p:cNvSpPr>
          <p:nvPr/>
        </p:nvSpPr>
        <p:spPr bwMode="auto">
          <a:xfrm>
            <a:off x="1518989" y="2821136"/>
            <a:ext cx="38735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600"/>
              <a:t>温</a:t>
            </a:r>
          </a:p>
          <a:p>
            <a:pPr eaLnBrk="1" hangingPunct="1"/>
            <a:r>
              <a:rPr lang="zh-TW" altLang="en-US" sz="1600"/>
              <a:t>度</a:t>
            </a:r>
          </a:p>
          <a:p>
            <a:pPr eaLnBrk="1" hangingPunct="1"/>
            <a:r>
              <a:rPr lang="zh-TW" altLang="en-US" sz="1600"/>
              <a:t>下</a:t>
            </a:r>
          </a:p>
          <a:p>
            <a:pPr eaLnBrk="1" hangingPunct="1"/>
            <a:r>
              <a:rPr lang="zh-TW" altLang="en-US" sz="1600"/>
              <a:t>降</a:t>
            </a:r>
          </a:p>
        </p:txBody>
      </p:sp>
      <p:sp>
        <p:nvSpPr>
          <p:cNvPr id="61467" name="矩形 34"/>
          <p:cNvSpPr>
            <a:spLocks noChangeArrowheads="1"/>
          </p:cNvSpPr>
          <p:nvPr/>
        </p:nvSpPr>
        <p:spPr bwMode="auto">
          <a:xfrm>
            <a:off x="1906339" y="3799036"/>
            <a:ext cx="1008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200">
                <a:solidFill>
                  <a:srgbClr val="3399FF"/>
                </a:solidFill>
              </a:rPr>
              <a:t>250–350°C </a:t>
            </a:r>
            <a:r>
              <a:rPr lang="en-US" altLang="zh-TW" sz="1200">
                <a:solidFill>
                  <a:srgbClr val="FF33CC"/>
                </a:solidFill>
              </a:rPr>
              <a:t>(C</a:t>
            </a:r>
            <a:r>
              <a:rPr lang="en-US" altLang="zh-TW" sz="1200" baseline="-25000">
                <a:solidFill>
                  <a:srgbClr val="FF33CC"/>
                </a:solidFill>
              </a:rPr>
              <a:t>14</a:t>
            </a:r>
            <a:r>
              <a:rPr lang="en-US" altLang="zh-TW" sz="1200">
                <a:solidFill>
                  <a:srgbClr val="FF33CC"/>
                </a:solidFill>
              </a:rPr>
              <a:t>–C</a:t>
            </a:r>
            <a:r>
              <a:rPr lang="en-US" altLang="zh-TW" sz="1200" baseline="-25000">
                <a:solidFill>
                  <a:srgbClr val="FF33CC"/>
                </a:solidFill>
              </a:rPr>
              <a:t>25</a:t>
            </a:r>
            <a:r>
              <a:rPr lang="en-US" altLang="zh-TW" sz="1200">
                <a:solidFill>
                  <a:srgbClr val="FF33CC"/>
                </a:solidFill>
              </a:rPr>
              <a:t>)</a:t>
            </a:r>
            <a:endParaRPr lang="zh-TW" altLang="en-US" sz="1200">
              <a:solidFill>
                <a:srgbClr val="FF33CC"/>
              </a:solidFill>
            </a:endParaRPr>
          </a:p>
        </p:txBody>
      </p:sp>
      <p:sp>
        <p:nvSpPr>
          <p:cNvPr id="15" name="矩形 14"/>
          <p:cNvSpPr/>
          <p:nvPr/>
        </p:nvSpPr>
        <p:spPr>
          <a:xfrm>
            <a:off x="5092452" y="549423"/>
            <a:ext cx="1338262" cy="369888"/>
          </a:xfrm>
          <a:prstGeom prst="rect">
            <a:avLst/>
          </a:prstGeom>
          <a:solidFill>
            <a:schemeClr val="accent3">
              <a:lumMod val="40000"/>
              <a:lumOff val="60000"/>
            </a:schemeClr>
          </a:solidFill>
        </p:spPr>
        <p:txBody>
          <a:bodyPr wrap="none">
            <a:spAutoFit/>
          </a:bodyPr>
          <a:lstStyle/>
          <a:p>
            <a:pPr eaLnBrk="1" hangingPunct="1">
              <a:defRPr/>
            </a:pPr>
            <a:r>
              <a:rPr lang="zh-TW" altLang="en-US" b="1" dirty="0">
                <a:ea typeface="新細明體" pitchFamily="18" charset="-120"/>
              </a:rPr>
              <a:t>餾分和用途</a:t>
            </a:r>
          </a:p>
        </p:txBody>
      </p:sp>
      <p:grpSp>
        <p:nvGrpSpPr>
          <p:cNvPr id="2" name="Group 66"/>
          <p:cNvGrpSpPr>
            <a:grpSpLocks/>
          </p:cNvGrpSpPr>
          <p:nvPr/>
        </p:nvGrpSpPr>
        <p:grpSpPr bwMode="auto">
          <a:xfrm>
            <a:off x="4066927" y="3941911"/>
            <a:ext cx="4537075" cy="2479675"/>
            <a:chOff x="2517" y="2205"/>
            <a:chExt cx="2858" cy="1562"/>
          </a:xfrm>
        </p:grpSpPr>
        <p:sp>
          <p:nvSpPr>
            <p:cNvPr id="61480" name="矩形 12"/>
            <p:cNvSpPr>
              <a:spLocks noChangeArrowheads="1"/>
            </p:cNvSpPr>
            <p:nvPr/>
          </p:nvSpPr>
          <p:spPr bwMode="auto">
            <a:xfrm>
              <a:off x="3107" y="2254"/>
              <a:ext cx="1361"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t>潤滑油和蠟</a:t>
              </a:r>
              <a:endParaRPr lang="en-US" altLang="zh-TW" b="1"/>
            </a:p>
            <a:p>
              <a:pPr eaLnBrk="1" hangingPunct="1"/>
              <a:r>
                <a:rPr lang="en-US" altLang="zh-TW"/>
                <a:t>• </a:t>
              </a:r>
              <a:r>
                <a:rPr lang="zh-TW" altLang="en-US"/>
                <a:t>製造潤滑油和蠟燭</a:t>
              </a:r>
            </a:p>
          </p:txBody>
        </p:sp>
        <p:sp>
          <p:nvSpPr>
            <p:cNvPr id="61481" name="矩形 13"/>
            <p:cNvSpPr>
              <a:spLocks noChangeArrowheads="1"/>
            </p:cNvSpPr>
            <p:nvPr/>
          </p:nvSpPr>
          <p:spPr bwMode="auto">
            <a:xfrm>
              <a:off x="3107" y="3253"/>
              <a:ext cx="140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t>瀝青</a:t>
              </a:r>
              <a:endParaRPr lang="en-US" altLang="zh-TW" b="1"/>
            </a:p>
            <a:p>
              <a:pPr eaLnBrk="1" hangingPunct="1"/>
              <a:r>
                <a:rPr lang="en-US" altLang="zh-TW"/>
                <a:t>• </a:t>
              </a:r>
              <a:r>
                <a:rPr lang="zh-TW" altLang="en-US"/>
                <a:t>鋪蓋路面的材料</a:t>
              </a:r>
            </a:p>
          </p:txBody>
        </p:sp>
        <p:cxnSp>
          <p:nvCxnSpPr>
            <p:cNvPr id="54" name="直線接點 53"/>
            <p:cNvCxnSpPr/>
            <p:nvPr/>
          </p:nvCxnSpPr>
          <p:spPr>
            <a:xfrm>
              <a:off x="2517" y="3385"/>
              <a:ext cx="590" cy="3"/>
            </a:xfrm>
            <a:prstGeom prst="line">
              <a:avLst/>
            </a:prstGeom>
          </p:spPr>
          <p:style>
            <a:lnRef idx="1">
              <a:schemeClr val="dk1"/>
            </a:lnRef>
            <a:fillRef idx="0">
              <a:schemeClr val="dk1"/>
            </a:fillRef>
            <a:effectRef idx="0">
              <a:schemeClr val="dk1"/>
            </a:effectRef>
            <a:fontRef idx="minor">
              <a:schemeClr val="tx1"/>
            </a:fontRef>
          </p:style>
        </p:cxnSp>
        <p:cxnSp>
          <p:nvCxnSpPr>
            <p:cNvPr id="58" name="直線接點 57"/>
            <p:cNvCxnSpPr/>
            <p:nvPr/>
          </p:nvCxnSpPr>
          <p:spPr>
            <a:xfrm flipV="1">
              <a:off x="2517" y="2481"/>
              <a:ext cx="545" cy="726"/>
            </a:xfrm>
            <a:prstGeom prst="line">
              <a:avLst/>
            </a:prstGeom>
          </p:spPr>
          <p:style>
            <a:lnRef idx="1">
              <a:schemeClr val="dk1"/>
            </a:lnRef>
            <a:fillRef idx="0">
              <a:schemeClr val="dk1"/>
            </a:fillRef>
            <a:effectRef idx="0">
              <a:schemeClr val="dk1"/>
            </a:effectRef>
            <a:fontRef idx="minor">
              <a:schemeClr val="tx1"/>
            </a:fontRef>
          </p:style>
        </p:cxnSp>
        <p:pic>
          <p:nvPicPr>
            <p:cNvPr id="6" name="Picture 4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04" y="2205"/>
              <a:ext cx="680" cy="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85" name="Picture 4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80" y="3298"/>
              <a:ext cx="895" cy="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 name="Group 70"/>
          <p:cNvGrpSpPr>
            <a:grpSpLocks/>
          </p:cNvGrpSpPr>
          <p:nvPr/>
        </p:nvGrpSpPr>
        <p:grpSpPr bwMode="auto">
          <a:xfrm>
            <a:off x="4066927" y="2429023"/>
            <a:ext cx="4681537" cy="2665413"/>
            <a:chOff x="2562" y="1207"/>
            <a:chExt cx="2949" cy="1679"/>
          </a:xfrm>
        </p:grpSpPr>
        <p:cxnSp>
          <p:nvCxnSpPr>
            <p:cNvPr id="60" name="直線接點 59"/>
            <p:cNvCxnSpPr/>
            <p:nvPr/>
          </p:nvCxnSpPr>
          <p:spPr>
            <a:xfrm flipV="1">
              <a:off x="2562" y="1389"/>
              <a:ext cx="590" cy="1497"/>
            </a:xfrm>
            <a:prstGeom prst="line">
              <a:avLst/>
            </a:prstGeom>
          </p:spPr>
          <p:style>
            <a:lnRef idx="1">
              <a:schemeClr val="dk1"/>
            </a:lnRef>
            <a:fillRef idx="0">
              <a:schemeClr val="dk1"/>
            </a:fillRef>
            <a:effectRef idx="0">
              <a:schemeClr val="dk1"/>
            </a:effectRef>
            <a:fontRef idx="minor">
              <a:schemeClr val="tx1"/>
            </a:fontRef>
          </p:style>
        </p:cxnSp>
        <p:sp>
          <p:nvSpPr>
            <p:cNvPr id="61478" name="矩形 11"/>
            <p:cNvSpPr>
              <a:spLocks noChangeArrowheads="1"/>
            </p:cNvSpPr>
            <p:nvPr/>
          </p:nvSpPr>
          <p:spPr bwMode="auto">
            <a:xfrm>
              <a:off x="3152" y="1207"/>
              <a:ext cx="1406" cy="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2563" indent="-18256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t>燃料油</a:t>
              </a:r>
              <a:endParaRPr lang="en-US" altLang="zh-TW" b="1"/>
            </a:p>
            <a:p>
              <a:pPr eaLnBrk="1" hangingPunct="1"/>
              <a:r>
                <a:rPr lang="en-US" altLang="zh-TW"/>
                <a:t>• </a:t>
              </a:r>
              <a:r>
                <a:rPr lang="zh-TW" altLang="en-US"/>
                <a:t>輪船的燃料</a:t>
              </a:r>
              <a:endParaRPr lang="en-US" altLang="zh-TW"/>
            </a:p>
            <a:p>
              <a:pPr eaLnBrk="1" hangingPunct="1"/>
              <a:r>
                <a:rPr lang="en-US" altLang="zh-TW"/>
                <a:t>• </a:t>
              </a:r>
              <a:r>
                <a:rPr lang="zh-TW" altLang="en-US"/>
                <a:t>在發電廠內燃燒以發電</a:t>
              </a:r>
            </a:p>
          </p:txBody>
        </p:sp>
        <p:pic>
          <p:nvPicPr>
            <p:cNvPr id="61479" name="Picture 4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25" y="1298"/>
              <a:ext cx="986"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 name="Group 74"/>
          <p:cNvGrpSpPr>
            <a:grpSpLocks/>
          </p:cNvGrpSpPr>
          <p:nvPr/>
        </p:nvGrpSpPr>
        <p:grpSpPr bwMode="auto">
          <a:xfrm>
            <a:off x="4138364" y="917723"/>
            <a:ext cx="4541838" cy="3024188"/>
            <a:chOff x="2562" y="300"/>
            <a:chExt cx="2861" cy="1905"/>
          </a:xfrm>
        </p:grpSpPr>
        <p:cxnSp>
          <p:nvCxnSpPr>
            <p:cNvPr id="61" name="直線接點 60"/>
            <p:cNvCxnSpPr/>
            <p:nvPr/>
          </p:nvCxnSpPr>
          <p:spPr>
            <a:xfrm flipV="1">
              <a:off x="2562" y="572"/>
              <a:ext cx="549" cy="1633"/>
            </a:xfrm>
            <a:prstGeom prst="line">
              <a:avLst/>
            </a:prstGeom>
          </p:spPr>
          <p:style>
            <a:lnRef idx="1">
              <a:schemeClr val="dk1"/>
            </a:lnRef>
            <a:fillRef idx="0">
              <a:schemeClr val="dk1"/>
            </a:fillRef>
            <a:effectRef idx="0">
              <a:schemeClr val="dk1"/>
            </a:effectRef>
            <a:fontRef idx="minor">
              <a:schemeClr val="tx1"/>
            </a:fontRef>
          </p:style>
        </p:cxnSp>
        <p:sp>
          <p:nvSpPr>
            <p:cNvPr id="61475" name="矩形 2"/>
            <p:cNvSpPr>
              <a:spLocks noChangeArrowheads="1"/>
            </p:cNvSpPr>
            <p:nvPr/>
          </p:nvSpPr>
          <p:spPr bwMode="auto">
            <a:xfrm>
              <a:off x="3107" y="380"/>
              <a:ext cx="1452"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2563" indent="-18256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t>柴油</a:t>
              </a:r>
              <a:endParaRPr lang="en-US" altLang="zh-TW" b="1"/>
            </a:p>
            <a:p>
              <a:pPr eaLnBrk="1" hangingPunct="1"/>
              <a:r>
                <a:rPr lang="en-US" altLang="zh-TW"/>
                <a:t>• </a:t>
              </a:r>
              <a:r>
                <a:rPr lang="zh-TW" altLang="en-US"/>
                <a:t>貨車和巴士等重型車輛的燃料</a:t>
              </a:r>
            </a:p>
          </p:txBody>
        </p:sp>
        <p:pic>
          <p:nvPicPr>
            <p:cNvPr id="61476" name="Picture 4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59" y="300"/>
              <a:ext cx="864" cy="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4053489429"/>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Picture 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5138" y="369465"/>
            <a:ext cx="4486275" cy="601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矩形 14"/>
          <p:cNvSpPr/>
          <p:nvPr/>
        </p:nvSpPr>
        <p:spPr>
          <a:xfrm>
            <a:off x="5021263" y="477415"/>
            <a:ext cx="1338262" cy="369888"/>
          </a:xfrm>
          <a:prstGeom prst="rect">
            <a:avLst/>
          </a:prstGeom>
          <a:solidFill>
            <a:schemeClr val="accent3">
              <a:lumMod val="40000"/>
              <a:lumOff val="60000"/>
            </a:schemeClr>
          </a:solidFill>
        </p:spPr>
        <p:txBody>
          <a:bodyPr wrap="none">
            <a:spAutoFit/>
          </a:bodyPr>
          <a:lstStyle/>
          <a:p>
            <a:pPr eaLnBrk="1" hangingPunct="1">
              <a:defRPr/>
            </a:pPr>
            <a:r>
              <a:rPr lang="zh-TW" altLang="en-US" b="1" dirty="0">
                <a:ea typeface="新細明體" pitchFamily="18" charset="-120"/>
              </a:rPr>
              <a:t>餾分和用途</a:t>
            </a:r>
          </a:p>
        </p:txBody>
      </p:sp>
      <p:sp>
        <p:nvSpPr>
          <p:cNvPr id="62468" name="矩形 29"/>
          <p:cNvSpPr>
            <a:spLocks noChangeArrowheads="1"/>
          </p:cNvSpPr>
          <p:nvPr/>
        </p:nvSpPr>
        <p:spPr bwMode="auto">
          <a:xfrm>
            <a:off x="1403350" y="2749128"/>
            <a:ext cx="38735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600"/>
              <a:t>温</a:t>
            </a:r>
          </a:p>
          <a:p>
            <a:pPr eaLnBrk="1" hangingPunct="1"/>
            <a:r>
              <a:rPr lang="zh-TW" altLang="en-US" sz="1600"/>
              <a:t>度</a:t>
            </a:r>
          </a:p>
          <a:p>
            <a:pPr eaLnBrk="1" hangingPunct="1"/>
            <a:r>
              <a:rPr lang="zh-TW" altLang="en-US" sz="1600"/>
              <a:t>下</a:t>
            </a:r>
          </a:p>
          <a:p>
            <a:pPr eaLnBrk="1" hangingPunct="1"/>
            <a:r>
              <a:rPr lang="zh-TW" altLang="en-US" sz="1600"/>
              <a:t>降</a:t>
            </a:r>
          </a:p>
        </p:txBody>
      </p:sp>
      <p:pic>
        <p:nvPicPr>
          <p:cNvPr id="62469" name="Picture 7"/>
          <p:cNvPicPr>
            <a:picLocks noChangeAspect="1" noChangeArrowheads="1"/>
          </p:cNvPicPr>
          <p:nvPr/>
        </p:nvPicPr>
        <p:blipFill>
          <a:blip r:embed="rId4">
            <a:extLst>
              <a:ext uri="{28A0092B-C50C-407E-A947-70E740481C1C}">
                <a14:useLocalDpi xmlns:a14="http://schemas.microsoft.com/office/drawing/2010/main" val="0"/>
              </a:ext>
            </a:extLst>
          </a:blip>
          <a:srcRect l="13782" t="37100" r="84644" b="44267"/>
          <a:stretch>
            <a:fillRect/>
          </a:stretch>
        </p:blipFill>
        <p:spPr bwMode="auto">
          <a:xfrm>
            <a:off x="1763713" y="2285578"/>
            <a:ext cx="196850"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64" name="矩形 31"/>
          <p:cNvSpPr>
            <a:spLocks noChangeArrowheads="1"/>
          </p:cNvSpPr>
          <p:nvPr/>
        </p:nvSpPr>
        <p:spPr bwMode="auto">
          <a:xfrm>
            <a:off x="3348038" y="901278"/>
            <a:ext cx="863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200">
                <a:solidFill>
                  <a:srgbClr val="3399FF"/>
                </a:solidFill>
              </a:rPr>
              <a:t>低於</a:t>
            </a:r>
            <a:r>
              <a:rPr lang="en-US" altLang="zh-TW" sz="1200">
                <a:solidFill>
                  <a:srgbClr val="3399FF"/>
                </a:solidFill>
              </a:rPr>
              <a:t> 40°C </a:t>
            </a:r>
            <a:r>
              <a:rPr lang="en-US" altLang="zh-TW" sz="1200">
                <a:solidFill>
                  <a:srgbClr val="FF33CC"/>
                </a:solidFill>
              </a:rPr>
              <a:t>(C</a:t>
            </a:r>
            <a:r>
              <a:rPr lang="en-US" altLang="zh-TW" sz="1200" baseline="-25000">
                <a:solidFill>
                  <a:srgbClr val="FF33CC"/>
                </a:solidFill>
              </a:rPr>
              <a:t>1</a:t>
            </a:r>
            <a:r>
              <a:rPr lang="en-US" altLang="zh-TW" sz="1200">
                <a:solidFill>
                  <a:srgbClr val="FF33CC"/>
                </a:solidFill>
              </a:rPr>
              <a:t>–C</a:t>
            </a:r>
            <a:r>
              <a:rPr lang="en-US" altLang="zh-TW" sz="1200" baseline="-25000">
                <a:solidFill>
                  <a:srgbClr val="FF33CC"/>
                </a:solidFill>
              </a:rPr>
              <a:t>4</a:t>
            </a:r>
            <a:r>
              <a:rPr lang="en-US" altLang="zh-TW" sz="1200">
                <a:solidFill>
                  <a:srgbClr val="FF33CC"/>
                </a:solidFill>
              </a:rPr>
              <a:t>)</a:t>
            </a:r>
            <a:endParaRPr lang="zh-TW" altLang="en-US" sz="1200">
              <a:solidFill>
                <a:srgbClr val="FF33CC"/>
              </a:solidFill>
            </a:endParaRPr>
          </a:p>
        </p:txBody>
      </p:sp>
      <p:sp>
        <p:nvSpPr>
          <p:cNvPr id="61465" name="矩形 32"/>
          <p:cNvSpPr>
            <a:spLocks noChangeArrowheads="1"/>
          </p:cNvSpPr>
          <p:nvPr/>
        </p:nvSpPr>
        <p:spPr bwMode="auto">
          <a:xfrm>
            <a:off x="1908175" y="2285578"/>
            <a:ext cx="863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200">
                <a:solidFill>
                  <a:srgbClr val="3399FF"/>
                </a:solidFill>
              </a:rPr>
              <a:t>40–170°C </a:t>
            </a:r>
            <a:r>
              <a:rPr lang="en-US" altLang="zh-TW" sz="1200">
                <a:solidFill>
                  <a:srgbClr val="FF33CC"/>
                </a:solidFill>
              </a:rPr>
              <a:t>(C</a:t>
            </a:r>
            <a:r>
              <a:rPr lang="en-US" altLang="zh-TW" sz="1200" baseline="-25000">
                <a:solidFill>
                  <a:srgbClr val="FF33CC"/>
                </a:solidFill>
              </a:rPr>
              <a:t>5</a:t>
            </a:r>
            <a:r>
              <a:rPr lang="en-US" altLang="zh-TW" sz="1200">
                <a:solidFill>
                  <a:srgbClr val="FF33CC"/>
                </a:solidFill>
              </a:rPr>
              <a:t>–C</a:t>
            </a:r>
            <a:r>
              <a:rPr lang="en-US" altLang="zh-TW" sz="1200" baseline="-25000">
                <a:solidFill>
                  <a:srgbClr val="FF33CC"/>
                </a:solidFill>
              </a:rPr>
              <a:t>10</a:t>
            </a:r>
            <a:r>
              <a:rPr lang="en-US" altLang="zh-TW" sz="1200">
                <a:solidFill>
                  <a:srgbClr val="FF33CC"/>
                </a:solidFill>
              </a:rPr>
              <a:t>)</a:t>
            </a:r>
            <a:endParaRPr lang="zh-TW" altLang="en-US" sz="1200">
              <a:solidFill>
                <a:srgbClr val="FF33CC"/>
              </a:solidFill>
            </a:endParaRPr>
          </a:p>
        </p:txBody>
      </p:sp>
      <p:sp>
        <p:nvSpPr>
          <p:cNvPr id="61466" name="矩形 33"/>
          <p:cNvSpPr>
            <a:spLocks noChangeArrowheads="1"/>
          </p:cNvSpPr>
          <p:nvPr/>
        </p:nvSpPr>
        <p:spPr bwMode="auto">
          <a:xfrm>
            <a:off x="1835150" y="2976140"/>
            <a:ext cx="1008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200">
                <a:solidFill>
                  <a:srgbClr val="3399FF"/>
                </a:solidFill>
              </a:rPr>
              <a:t>170–250°C </a:t>
            </a:r>
            <a:r>
              <a:rPr lang="en-US" altLang="zh-TW" sz="1200">
                <a:solidFill>
                  <a:srgbClr val="FF33CC"/>
                </a:solidFill>
              </a:rPr>
              <a:t>(C</a:t>
            </a:r>
            <a:r>
              <a:rPr lang="en-US" altLang="zh-TW" sz="1200" baseline="-25000">
                <a:solidFill>
                  <a:srgbClr val="FF33CC"/>
                </a:solidFill>
              </a:rPr>
              <a:t>11</a:t>
            </a:r>
            <a:r>
              <a:rPr lang="en-US" altLang="zh-TW" sz="1200">
                <a:solidFill>
                  <a:srgbClr val="FF33CC"/>
                </a:solidFill>
              </a:rPr>
              <a:t>–C</a:t>
            </a:r>
            <a:r>
              <a:rPr lang="en-US" altLang="zh-TW" sz="1200" baseline="-25000">
                <a:solidFill>
                  <a:srgbClr val="FF33CC"/>
                </a:solidFill>
              </a:rPr>
              <a:t>14</a:t>
            </a:r>
            <a:r>
              <a:rPr lang="en-US" altLang="zh-TW" sz="1200">
                <a:solidFill>
                  <a:srgbClr val="FF33CC"/>
                </a:solidFill>
              </a:rPr>
              <a:t>)</a:t>
            </a:r>
            <a:endParaRPr lang="zh-TW" altLang="en-US" sz="1200">
              <a:solidFill>
                <a:srgbClr val="FF33CC"/>
              </a:solidFill>
            </a:endParaRPr>
          </a:p>
        </p:txBody>
      </p:sp>
      <p:sp>
        <p:nvSpPr>
          <p:cNvPr id="62473" name="矩形 34"/>
          <p:cNvSpPr>
            <a:spLocks noChangeArrowheads="1"/>
          </p:cNvSpPr>
          <p:nvPr/>
        </p:nvSpPr>
        <p:spPr bwMode="auto">
          <a:xfrm>
            <a:off x="1835150" y="3727028"/>
            <a:ext cx="10080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200">
                <a:solidFill>
                  <a:srgbClr val="3399FF"/>
                </a:solidFill>
              </a:rPr>
              <a:t>250–350°C </a:t>
            </a:r>
            <a:r>
              <a:rPr lang="en-US" altLang="zh-TW" sz="1200">
                <a:solidFill>
                  <a:srgbClr val="FF33CC"/>
                </a:solidFill>
              </a:rPr>
              <a:t>(C</a:t>
            </a:r>
            <a:r>
              <a:rPr lang="en-US" altLang="zh-TW" sz="1200" baseline="-25000">
                <a:solidFill>
                  <a:srgbClr val="FF33CC"/>
                </a:solidFill>
              </a:rPr>
              <a:t>14</a:t>
            </a:r>
            <a:r>
              <a:rPr lang="en-US" altLang="zh-TW" sz="1200">
                <a:solidFill>
                  <a:srgbClr val="FF33CC"/>
                </a:solidFill>
              </a:rPr>
              <a:t>–C</a:t>
            </a:r>
            <a:r>
              <a:rPr lang="en-US" altLang="zh-TW" sz="1200" baseline="-25000">
                <a:solidFill>
                  <a:srgbClr val="FF33CC"/>
                </a:solidFill>
              </a:rPr>
              <a:t>25</a:t>
            </a:r>
            <a:r>
              <a:rPr lang="en-US" altLang="zh-TW" sz="1200">
                <a:solidFill>
                  <a:srgbClr val="FF33CC"/>
                </a:solidFill>
              </a:rPr>
              <a:t>)</a:t>
            </a:r>
            <a:endParaRPr lang="zh-TW" altLang="en-US" sz="1200">
              <a:solidFill>
                <a:srgbClr val="FF33CC"/>
              </a:solidFill>
            </a:endParaRPr>
          </a:p>
        </p:txBody>
      </p:sp>
      <p:grpSp>
        <p:nvGrpSpPr>
          <p:cNvPr id="2" name="Group 50"/>
          <p:cNvGrpSpPr>
            <a:grpSpLocks/>
          </p:cNvGrpSpPr>
          <p:nvPr/>
        </p:nvGrpSpPr>
        <p:grpSpPr bwMode="auto">
          <a:xfrm>
            <a:off x="4067175" y="3258715"/>
            <a:ext cx="4679950" cy="2916238"/>
            <a:chOff x="2608" y="1774"/>
            <a:chExt cx="2948" cy="1837"/>
          </a:xfrm>
        </p:grpSpPr>
        <p:sp>
          <p:nvSpPr>
            <p:cNvPr id="62497" name="矩形 13"/>
            <p:cNvSpPr>
              <a:spLocks noChangeArrowheads="1"/>
            </p:cNvSpPr>
            <p:nvPr/>
          </p:nvSpPr>
          <p:spPr bwMode="auto">
            <a:xfrm>
              <a:off x="3152" y="2985"/>
              <a:ext cx="140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t>煤油 </a:t>
              </a:r>
              <a:r>
                <a:rPr lang="en-US" altLang="zh-TW" b="1"/>
                <a:t>(</a:t>
              </a:r>
              <a:r>
                <a:rPr lang="zh-TW" altLang="en-US" b="1"/>
                <a:t>火水</a:t>
              </a:r>
              <a:r>
                <a:rPr lang="en-US" altLang="zh-TW" b="1"/>
                <a:t>)</a:t>
              </a:r>
            </a:p>
            <a:p>
              <a:pPr eaLnBrk="1" hangingPunct="1"/>
              <a:r>
                <a:rPr lang="en-US" altLang="zh-TW"/>
                <a:t>• </a:t>
              </a:r>
              <a:r>
                <a:rPr lang="zh-TW" altLang="en-US"/>
                <a:t>飛機燃料</a:t>
              </a:r>
              <a:endParaRPr lang="en-US" altLang="zh-TW"/>
            </a:p>
            <a:p>
              <a:pPr eaLnBrk="1" hangingPunct="1"/>
              <a:r>
                <a:rPr lang="en-US" altLang="zh-TW"/>
                <a:t>• </a:t>
              </a:r>
              <a:r>
                <a:rPr lang="zh-TW" altLang="en-US"/>
                <a:t>家用燃料</a:t>
              </a:r>
            </a:p>
          </p:txBody>
        </p:sp>
        <p:cxnSp>
          <p:nvCxnSpPr>
            <p:cNvPr id="78" name="直線接點 77"/>
            <p:cNvCxnSpPr/>
            <p:nvPr/>
          </p:nvCxnSpPr>
          <p:spPr>
            <a:xfrm>
              <a:off x="2608" y="1774"/>
              <a:ext cx="136" cy="0"/>
            </a:xfrm>
            <a:prstGeom prst="line">
              <a:avLst/>
            </a:prstGeom>
          </p:spPr>
          <p:style>
            <a:lnRef idx="1">
              <a:schemeClr val="dk1"/>
            </a:lnRef>
            <a:fillRef idx="0">
              <a:schemeClr val="dk1"/>
            </a:fillRef>
            <a:effectRef idx="0">
              <a:schemeClr val="dk1"/>
            </a:effectRef>
            <a:fontRef idx="minor">
              <a:schemeClr val="tx1"/>
            </a:fontRef>
          </p:style>
        </p:cxnSp>
        <p:cxnSp>
          <p:nvCxnSpPr>
            <p:cNvPr id="79" name="直線接點 78"/>
            <p:cNvCxnSpPr/>
            <p:nvPr/>
          </p:nvCxnSpPr>
          <p:spPr>
            <a:xfrm>
              <a:off x="2744" y="3113"/>
              <a:ext cx="340" cy="0"/>
            </a:xfrm>
            <a:prstGeom prst="line">
              <a:avLst/>
            </a:prstGeom>
          </p:spPr>
          <p:style>
            <a:lnRef idx="1">
              <a:schemeClr val="dk1"/>
            </a:lnRef>
            <a:fillRef idx="0">
              <a:schemeClr val="dk1"/>
            </a:fillRef>
            <a:effectRef idx="0">
              <a:schemeClr val="dk1"/>
            </a:effectRef>
            <a:fontRef idx="minor">
              <a:schemeClr val="tx1"/>
            </a:fontRef>
          </p:style>
        </p:cxnSp>
        <p:cxnSp>
          <p:nvCxnSpPr>
            <p:cNvPr id="80" name="直線接點 79"/>
            <p:cNvCxnSpPr/>
            <p:nvPr/>
          </p:nvCxnSpPr>
          <p:spPr>
            <a:xfrm>
              <a:off x="2744" y="1774"/>
              <a:ext cx="0" cy="1316"/>
            </a:xfrm>
            <a:prstGeom prst="line">
              <a:avLst/>
            </a:prstGeom>
          </p:spPr>
          <p:style>
            <a:lnRef idx="1">
              <a:schemeClr val="dk1"/>
            </a:lnRef>
            <a:fillRef idx="0">
              <a:schemeClr val="dk1"/>
            </a:fillRef>
            <a:effectRef idx="0">
              <a:schemeClr val="dk1"/>
            </a:effectRef>
            <a:fontRef idx="minor">
              <a:schemeClr val="tx1"/>
            </a:fontRef>
          </p:style>
        </p:cxnSp>
        <p:pic>
          <p:nvPicPr>
            <p:cNvPr id="62501" name="Picture 5" descr="C:\Users\Public\Documents\陳淑貞的資料夾\Aristo\Judy\Ch20 pic\p20017_01.jpg"/>
            <p:cNvPicPr>
              <a:picLocks noChangeAspect="1" noChangeArrowheads="1"/>
            </p:cNvPicPr>
            <p:nvPr/>
          </p:nvPicPr>
          <p:blipFill>
            <a:blip r:embed="rId5">
              <a:extLst>
                <a:ext uri="{28A0092B-C50C-407E-A947-70E740481C1C}">
                  <a14:useLocalDpi xmlns:a14="http://schemas.microsoft.com/office/drawing/2010/main" val="0"/>
                </a:ext>
              </a:extLst>
            </a:blip>
            <a:srcRect l="13123" t="16415" b="17926"/>
            <a:stretch>
              <a:fillRect/>
            </a:stretch>
          </p:blipFill>
          <p:spPr bwMode="auto">
            <a:xfrm>
              <a:off x="4594" y="3031"/>
              <a:ext cx="962" cy="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 name="Group 60"/>
          <p:cNvGrpSpPr>
            <a:grpSpLocks/>
          </p:cNvGrpSpPr>
          <p:nvPr/>
        </p:nvGrpSpPr>
        <p:grpSpPr bwMode="auto">
          <a:xfrm>
            <a:off x="4643438" y="1110828"/>
            <a:ext cx="3816350" cy="1608137"/>
            <a:chOff x="2971" y="380"/>
            <a:chExt cx="2404" cy="1013"/>
          </a:xfrm>
        </p:grpSpPr>
        <p:sp>
          <p:nvSpPr>
            <p:cNvPr id="62494" name="矩形 2"/>
            <p:cNvSpPr>
              <a:spLocks noChangeArrowheads="1"/>
            </p:cNvSpPr>
            <p:nvPr/>
          </p:nvSpPr>
          <p:spPr bwMode="auto">
            <a:xfrm>
              <a:off x="3152" y="380"/>
              <a:ext cx="1542"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2563" indent="-18256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t>煉油氣</a:t>
              </a:r>
              <a:endParaRPr lang="en-US" altLang="zh-TW" b="1"/>
            </a:p>
            <a:p>
              <a:pPr eaLnBrk="1" hangingPunct="1"/>
              <a:r>
                <a:rPr lang="en-US" altLang="zh-TW"/>
                <a:t>• </a:t>
              </a:r>
              <a:r>
                <a:rPr lang="zh-TW" altLang="en-US"/>
                <a:t>液化石油氣 </a:t>
              </a:r>
              <a:r>
                <a:rPr lang="en-US" altLang="zh-TW"/>
                <a:t>(LPG) </a:t>
              </a:r>
              <a:r>
                <a:rPr lang="zh-TW" altLang="en-US"/>
                <a:t>作為家用燃料和計程車燃料</a:t>
              </a:r>
              <a:endParaRPr lang="en-US" altLang="zh-TW"/>
            </a:p>
            <a:p>
              <a:pPr eaLnBrk="1" hangingPunct="1"/>
              <a:r>
                <a:rPr lang="en-US" altLang="zh-TW"/>
                <a:t>•	</a:t>
              </a:r>
              <a:r>
                <a:rPr lang="zh-TW" altLang="en-US"/>
                <a:t>製造化學品的原材料</a:t>
              </a:r>
            </a:p>
          </p:txBody>
        </p:sp>
        <p:cxnSp>
          <p:nvCxnSpPr>
            <p:cNvPr id="55" name="直線接點 54"/>
            <p:cNvCxnSpPr/>
            <p:nvPr/>
          </p:nvCxnSpPr>
          <p:spPr>
            <a:xfrm flipV="1">
              <a:off x="2971" y="511"/>
              <a:ext cx="192" cy="197"/>
            </a:xfrm>
            <a:prstGeom prst="line">
              <a:avLst/>
            </a:prstGeom>
          </p:spPr>
          <p:style>
            <a:lnRef idx="1">
              <a:schemeClr val="dk1"/>
            </a:lnRef>
            <a:fillRef idx="0">
              <a:schemeClr val="dk1"/>
            </a:fillRef>
            <a:effectRef idx="0">
              <a:schemeClr val="dk1"/>
            </a:effectRef>
            <a:fontRef idx="minor">
              <a:schemeClr val="tx1"/>
            </a:fontRef>
          </p:style>
        </p:cxnSp>
        <p:pic>
          <p:nvPicPr>
            <p:cNvPr id="62496" name="Picture 4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03" y="391"/>
              <a:ext cx="572" cy="1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2477" name="矩形 26"/>
          <p:cNvSpPr>
            <a:spLocks noChangeArrowheads="1"/>
          </p:cNvSpPr>
          <p:nvPr/>
        </p:nvSpPr>
        <p:spPr bwMode="auto">
          <a:xfrm>
            <a:off x="1911350" y="2679278"/>
            <a:ext cx="5445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t>塔盤</a:t>
            </a:r>
          </a:p>
        </p:txBody>
      </p:sp>
      <p:cxnSp>
        <p:nvCxnSpPr>
          <p:cNvPr id="51" name="直線接點 50"/>
          <p:cNvCxnSpPr/>
          <p:nvPr/>
        </p:nvCxnSpPr>
        <p:spPr>
          <a:xfrm flipH="1">
            <a:off x="2378075" y="2847553"/>
            <a:ext cx="355600" cy="0"/>
          </a:xfrm>
          <a:prstGeom prst="line">
            <a:avLst/>
          </a:prstGeom>
        </p:spPr>
        <p:style>
          <a:lnRef idx="1">
            <a:schemeClr val="dk1"/>
          </a:lnRef>
          <a:fillRef idx="0">
            <a:schemeClr val="dk1"/>
          </a:fillRef>
          <a:effectRef idx="0">
            <a:schemeClr val="dk1"/>
          </a:effectRef>
          <a:fontRef idx="minor">
            <a:schemeClr val="tx1"/>
          </a:fontRef>
        </p:style>
      </p:cxnSp>
      <p:sp>
        <p:nvSpPr>
          <p:cNvPr id="62479" name="矩形 6"/>
          <p:cNvSpPr>
            <a:spLocks noChangeArrowheads="1"/>
          </p:cNvSpPr>
          <p:nvPr/>
        </p:nvSpPr>
        <p:spPr bwMode="auto">
          <a:xfrm>
            <a:off x="1881188" y="3438103"/>
            <a:ext cx="7191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t>溢流管</a:t>
            </a:r>
          </a:p>
        </p:txBody>
      </p:sp>
      <p:cxnSp>
        <p:nvCxnSpPr>
          <p:cNvPr id="53" name="直線接點 52"/>
          <p:cNvCxnSpPr/>
          <p:nvPr/>
        </p:nvCxnSpPr>
        <p:spPr>
          <a:xfrm flipH="1">
            <a:off x="2530475" y="3206328"/>
            <a:ext cx="312738" cy="385762"/>
          </a:xfrm>
          <a:prstGeom prst="line">
            <a:avLst/>
          </a:prstGeom>
        </p:spPr>
        <p:style>
          <a:lnRef idx="1">
            <a:schemeClr val="dk1"/>
          </a:lnRef>
          <a:fillRef idx="0">
            <a:schemeClr val="dk1"/>
          </a:fillRef>
          <a:effectRef idx="0">
            <a:schemeClr val="dk1"/>
          </a:effectRef>
          <a:fontRef idx="minor">
            <a:schemeClr val="tx1"/>
          </a:fontRef>
        </p:style>
      </p:cxnSp>
      <p:sp>
        <p:nvSpPr>
          <p:cNvPr id="62481" name="矩形 5"/>
          <p:cNvSpPr>
            <a:spLocks noChangeArrowheads="1"/>
          </p:cNvSpPr>
          <p:nvPr/>
        </p:nvSpPr>
        <p:spPr bwMode="auto">
          <a:xfrm>
            <a:off x="2916238" y="4146128"/>
            <a:ext cx="7223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solidFill>
                  <a:schemeClr val="bg1"/>
                </a:solidFill>
              </a:rPr>
              <a:t>殘餘物</a:t>
            </a:r>
          </a:p>
        </p:txBody>
      </p:sp>
      <p:grpSp>
        <p:nvGrpSpPr>
          <p:cNvPr id="4" name="Group 59"/>
          <p:cNvGrpSpPr>
            <a:grpSpLocks/>
          </p:cNvGrpSpPr>
          <p:nvPr/>
        </p:nvGrpSpPr>
        <p:grpSpPr bwMode="auto">
          <a:xfrm>
            <a:off x="4067175" y="2650703"/>
            <a:ext cx="4759325" cy="2300287"/>
            <a:chOff x="2608" y="1389"/>
            <a:chExt cx="2998" cy="1449"/>
          </a:xfrm>
        </p:grpSpPr>
        <p:sp>
          <p:nvSpPr>
            <p:cNvPr id="62486" name="矩形 11"/>
            <p:cNvSpPr>
              <a:spLocks noChangeArrowheads="1"/>
            </p:cNvSpPr>
            <p:nvPr/>
          </p:nvSpPr>
          <p:spPr bwMode="auto">
            <a:xfrm>
              <a:off x="3152" y="1526"/>
              <a:ext cx="140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t>汽油</a:t>
              </a:r>
              <a:endParaRPr lang="en-US" altLang="zh-TW" b="1"/>
            </a:p>
            <a:p>
              <a:pPr eaLnBrk="1" hangingPunct="1"/>
              <a:r>
                <a:rPr lang="en-US" altLang="zh-TW"/>
                <a:t>• </a:t>
              </a:r>
              <a:r>
                <a:rPr lang="zh-TW" altLang="en-US"/>
                <a:t>汽車燃料</a:t>
              </a:r>
            </a:p>
          </p:txBody>
        </p:sp>
        <p:sp>
          <p:nvSpPr>
            <p:cNvPr id="62487" name="矩形 12"/>
            <p:cNvSpPr>
              <a:spLocks noChangeArrowheads="1"/>
            </p:cNvSpPr>
            <p:nvPr/>
          </p:nvSpPr>
          <p:spPr bwMode="auto">
            <a:xfrm>
              <a:off x="3152" y="2001"/>
              <a:ext cx="1361" cy="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2563" indent="-18256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t>石腦油</a:t>
              </a:r>
              <a:endParaRPr lang="en-US" altLang="zh-TW" b="1"/>
            </a:p>
            <a:p>
              <a:pPr eaLnBrk="1" hangingPunct="1"/>
              <a:r>
                <a:rPr lang="en-US" altLang="zh-TW"/>
                <a:t>• </a:t>
              </a:r>
              <a:r>
                <a:rPr lang="zh-TW" altLang="en-US"/>
                <a:t>製造煤氣、塑膠和其他化學品的原材料</a:t>
              </a:r>
            </a:p>
          </p:txBody>
        </p:sp>
        <p:cxnSp>
          <p:nvCxnSpPr>
            <p:cNvPr id="63" name="直線接點 62"/>
            <p:cNvCxnSpPr/>
            <p:nvPr/>
          </p:nvCxnSpPr>
          <p:spPr>
            <a:xfrm>
              <a:off x="2608" y="1389"/>
              <a:ext cx="227" cy="0"/>
            </a:xfrm>
            <a:prstGeom prst="line">
              <a:avLst/>
            </a:prstGeom>
          </p:spPr>
          <p:style>
            <a:lnRef idx="1">
              <a:schemeClr val="dk1"/>
            </a:lnRef>
            <a:fillRef idx="0">
              <a:schemeClr val="dk1"/>
            </a:fillRef>
            <a:effectRef idx="0">
              <a:schemeClr val="dk1"/>
            </a:effectRef>
            <a:fontRef idx="minor">
              <a:schemeClr val="tx1"/>
            </a:fontRef>
          </p:style>
        </p:cxnSp>
        <p:sp>
          <p:nvSpPr>
            <p:cNvPr id="64" name="左中括弧 63"/>
            <p:cNvSpPr/>
            <p:nvPr/>
          </p:nvSpPr>
          <p:spPr>
            <a:xfrm>
              <a:off x="3107" y="1616"/>
              <a:ext cx="45" cy="499"/>
            </a:xfrm>
            <a:prstGeom prst="leftBracket">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cxnSp>
          <p:nvCxnSpPr>
            <p:cNvPr id="67" name="直線接點 66"/>
            <p:cNvCxnSpPr>
              <a:endCxn id="64" idx="1"/>
            </p:cNvCxnSpPr>
            <p:nvPr/>
          </p:nvCxnSpPr>
          <p:spPr>
            <a:xfrm>
              <a:off x="2835" y="1865"/>
              <a:ext cx="272" cy="0"/>
            </a:xfrm>
            <a:prstGeom prst="line">
              <a:avLst/>
            </a:prstGeom>
          </p:spPr>
          <p:style>
            <a:lnRef idx="1">
              <a:schemeClr val="dk1"/>
            </a:lnRef>
            <a:fillRef idx="0">
              <a:schemeClr val="dk1"/>
            </a:fillRef>
            <a:effectRef idx="0">
              <a:schemeClr val="dk1"/>
            </a:effectRef>
            <a:fontRef idx="minor">
              <a:schemeClr val="tx1"/>
            </a:fontRef>
          </p:style>
        </p:cxnSp>
        <p:cxnSp>
          <p:nvCxnSpPr>
            <p:cNvPr id="73" name="直線接點 72"/>
            <p:cNvCxnSpPr/>
            <p:nvPr/>
          </p:nvCxnSpPr>
          <p:spPr>
            <a:xfrm>
              <a:off x="2835" y="1389"/>
              <a:ext cx="0" cy="476"/>
            </a:xfrm>
            <a:prstGeom prst="line">
              <a:avLst/>
            </a:prstGeom>
          </p:spPr>
          <p:style>
            <a:lnRef idx="1">
              <a:schemeClr val="dk1"/>
            </a:lnRef>
            <a:fillRef idx="0">
              <a:schemeClr val="dk1"/>
            </a:fillRef>
            <a:effectRef idx="0">
              <a:schemeClr val="dk1"/>
            </a:effectRef>
            <a:fontRef idx="minor">
              <a:schemeClr val="tx1"/>
            </a:fontRef>
          </p:style>
        </p:cxnSp>
        <p:pic>
          <p:nvPicPr>
            <p:cNvPr id="62492" name="Picture 6" descr="C:\Users\Public\Documents\陳淑貞的資料夾\Aristo\Judy\Ch20 pic\p20016.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00" y="2296"/>
              <a:ext cx="100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93" name="Picture 5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04" y="1494"/>
              <a:ext cx="1002" cy="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07080608"/>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Rectangle 5"/>
          <p:cNvSpPr>
            <a:spLocks noChangeArrowheads="1"/>
          </p:cNvSpPr>
          <p:nvPr/>
        </p:nvSpPr>
        <p:spPr bwMode="auto">
          <a:xfrm>
            <a:off x="179512" y="188640"/>
            <a:ext cx="5976938"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不同</a:t>
            </a:r>
            <a:r>
              <a:rPr kumimoji="0" lang="zh-TW" altLang="en-US" sz="3200" b="1" dirty="0">
                <a:solidFill>
                  <a:srgbClr val="800080"/>
                </a:solidFill>
                <a:cs typeface="Arial" charset="0"/>
              </a:rPr>
              <a:t>石油餾分性質的遞變</a:t>
            </a:r>
            <a:endParaRPr kumimoji="0" lang="en-US" altLang="zh-TW" sz="3200" b="1" dirty="0">
              <a:solidFill>
                <a:srgbClr val="800080"/>
              </a:solidFill>
              <a:cs typeface="Arial" charset="0"/>
            </a:endParaRPr>
          </a:p>
        </p:txBody>
      </p:sp>
      <p:grpSp>
        <p:nvGrpSpPr>
          <p:cNvPr id="63495" name="Group 8"/>
          <p:cNvGrpSpPr>
            <a:grpSpLocks/>
          </p:cNvGrpSpPr>
          <p:nvPr/>
        </p:nvGrpSpPr>
        <p:grpSpPr bwMode="auto">
          <a:xfrm>
            <a:off x="539552" y="1056001"/>
            <a:ext cx="8064442" cy="1220871"/>
            <a:chOff x="158" y="663"/>
            <a:chExt cx="5352" cy="436"/>
          </a:xfrm>
        </p:grpSpPr>
        <p:sp>
          <p:nvSpPr>
            <p:cNvPr id="63498" name="AutoShape 9"/>
            <p:cNvSpPr>
              <a:spLocks noChangeArrowheads="1"/>
            </p:cNvSpPr>
            <p:nvPr/>
          </p:nvSpPr>
          <p:spPr bwMode="auto">
            <a:xfrm>
              <a:off x="158" y="663"/>
              <a:ext cx="5352" cy="436"/>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63499" name="Text Box 10"/>
            <p:cNvSpPr txBox="1">
              <a:spLocks noChangeArrowheads="1"/>
            </p:cNvSpPr>
            <p:nvPr/>
          </p:nvSpPr>
          <p:spPr bwMode="auto">
            <a:xfrm>
              <a:off x="420" y="709"/>
              <a:ext cx="5024"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如果石油餾分中的烴分子含有 </a:t>
              </a:r>
              <a:r>
                <a:rPr lang="zh-TW" altLang="en-US" sz="3200" b="1">
                  <a:solidFill>
                    <a:srgbClr val="3399FF"/>
                  </a:solidFill>
                </a:rPr>
                <a:t>較多碳原子</a:t>
              </a:r>
              <a:r>
                <a:rPr lang="zh-TW" altLang="en-US" sz="2800"/>
                <a:t>，則餾分的 </a:t>
              </a:r>
              <a:r>
                <a:rPr lang="zh-TW" altLang="en-US" sz="3200" b="1">
                  <a:solidFill>
                    <a:srgbClr val="3399FF"/>
                  </a:solidFill>
                </a:rPr>
                <a:t>沸點範圍較高</a:t>
              </a:r>
              <a:r>
                <a:rPr lang="zh-TW" altLang="en-US" sz="2800"/>
                <a:t>。</a:t>
              </a:r>
              <a:endParaRPr lang="en-US" altLang="zh-TW" sz="2800">
                <a:cs typeface="Arial" charset="0"/>
              </a:endParaRPr>
            </a:p>
          </p:txBody>
        </p:sp>
      </p:grpSp>
      <p:graphicFrame>
        <p:nvGraphicFramePr>
          <p:cNvPr id="14" name="表格 13"/>
          <p:cNvGraphicFramePr>
            <a:graphicFrameLocks noGrp="1"/>
          </p:cNvGraphicFramePr>
          <p:nvPr>
            <p:extLst>
              <p:ext uri="{D42A27DB-BD31-4B8C-83A1-F6EECF244321}">
                <p14:modId xmlns:p14="http://schemas.microsoft.com/office/powerpoint/2010/main" val="1673687325"/>
              </p:ext>
            </p:extLst>
          </p:nvPr>
        </p:nvGraphicFramePr>
        <p:xfrm>
          <a:off x="179512" y="2845936"/>
          <a:ext cx="8820151" cy="3535392"/>
        </p:xfrm>
        <a:graphic>
          <a:graphicData uri="http://schemas.openxmlformats.org/drawingml/2006/table">
            <a:tbl>
              <a:tblPr firstRow="1" bandRow="1">
                <a:tableStyleId>{17292A2E-F333-43FB-9621-5CBBE7FDCDCB}</a:tableStyleId>
              </a:tblPr>
              <a:tblGrid>
                <a:gridCol w="2987716">
                  <a:extLst>
                    <a:ext uri="{9D8B030D-6E8A-4147-A177-3AD203B41FA5}"/>
                  </a:extLst>
                </a:gridCol>
                <a:gridCol w="2088156">
                  <a:extLst>
                    <a:ext uri="{9D8B030D-6E8A-4147-A177-3AD203B41FA5}"/>
                  </a:extLst>
                </a:gridCol>
                <a:gridCol w="3744279">
                  <a:extLst>
                    <a:ext uri="{9D8B030D-6E8A-4147-A177-3AD203B41FA5}"/>
                  </a:extLst>
                </a:gridCol>
              </a:tblGrid>
              <a:tr h="518108">
                <a:tc>
                  <a:txBody>
                    <a:bodyPr/>
                    <a:lstStyle/>
                    <a:p>
                      <a:pPr algn="ctr"/>
                      <a:r>
                        <a:rPr lang="zh-TW" altLang="en-US" sz="2800" b="1" kern="1200" baseline="0" dirty="0" smtClean="0">
                          <a:solidFill>
                            <a:schemeClr val="bg1"/>
                          </a:solidFill>
                          <a:latin typeface="+mn-lt"/>
                          <a:ea typeface="+mn-ea"/>
                          <a:cs typeface="+mn-cs"/>
                        </a:rPr>
                        <a:t>石油餾分</a:t>
                      </a:r>
                      <a:endParaRPr lang="zh-TW" altLang="en-US" sz="2800" dirty="0">
                        <a:latin typeface="Arial" pitchFamily="34" charset="0"/>
                        <a:cs typeface="Arial" pitchFamily="34" charset="0"/>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800" b="1" kern="1200" baseline="0" dirty="0" smtClean="0">
                          <a:solidFill>
                            <a:schemeClr val="bg1"/>
                          </a:solidFill>
                          <a:latin typeface="+mn-lt"/>
                          <a:ea typeface="+mn-ea"/>
                          <a:cs typeface="+mn-cs"/>
                        </a:rPr>
                        <a:t>沸點範圍 </a:t>
                      </a:r>
                      <a:r>
                        <a:rPr lang="en-US" altLang="zh-TW" sz="2800" b="1" kern="1200" baseline="0" dirty="0" smtClean="0">
                          <a:solidFill>
                            <a:schemeClr val="bg1"/>
                          </a:solidFill>
                          <a:latin typeface="+mn-lt"/>
                          <a:ea typeface="+mn-ea"/>
                          <a:cs typeface="+mn-cs"/>
                        </a:rPr>
                        <a:t>(°C)</a:t>
                      </a:r>
                      <a:endParaRPr lang="zh-TW" altLang="en-US" sz="2800" dirty="0">
                        <a:latin typeface="Arial" pitchFamily="34" charset="0"/>
                        <a:cs typeface="Arial" pitchFamily="34" charset="0"/>
                      </a:endParaRPr>
                    </a:p>
                  </a:txBody>
                  <a:tcPr marL="91437" marR="91437" marT="45696" marB="4569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800" b="1" kern="1200" baseline="0" dirty="0" smtClean="0">
                          <a:solidFill>
                            <a:schemeClr val="bg1"/>
                          </a:solidFill>
                          <a:latin typeface="+mn-lt"/>
                          <a:ea typeface="+mn-ea"/>
                          <a:cs typeface="+mn-cs"/>
                        </a:rPr>
                        <a:t>烴分子的碳原子數目</a:t>
                      </a:r>
                      <a:endParaRPr lang="zh-TW" altLang="en-US" sz="2800" dirty="0">
                        <a:latin typeface="Arial" pitchFamily="34" charset="0"/>
                        <a:cs typeface="Arial" pitchFamily="34" charset="0"/>
                      </a:endParaRPr>
                    </a:p>
                  </a:txBody>
                  <a:tcPr marL="91437" marR="91437" marT="45696" marB="45696" anchor="ctr">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r h="518108">
                <a:tc>
                  <a:txBody>
                    <a:bodyPr/>
                    <a:lstStyle/>
                    <a:p>
                      <a:r>
                        <a:rPr lang="zh-TW" altLang="en-US" sz="2800" b="1" kern="1200" baseline="0" dirty="0" smtClean="0">
                          <a:solidFill>
                            <a:schemeClr val="tx1"/>
                          </a:solidFill>
                          <a:latin typeface="+mn-lt"/>
                          <a:ea typeface="+mn-ea"/>
                          <a:cs typeface="+mn-cs"/>
                        </a:rPr>
                        <a:t>煉油氣</a:t>
                      </a:r>
                      <a:endParaRPr lang="zh-TW" altLang="en-US" sz="2800" b="1" dirty="0">
                        <a:latin typeface="Arial" pitchFamily="34" charset="0"/>
                        <a:cs typeface="Arial" pitchFamily="34" charset="0"/>
                      </a:endParaRPr>
                    </a:p>
                  </a:txBody>
                  <a:tcPr marL="91437" marR="91437" marT="45696" marB="45696">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800" kern="1200" baseline="0" dirty="0" smtClean="0">
                          <a:solidFill>
                            <a:schemeClr val="tx1"/>
                          </a:solidFill>
                          <a:latin typeface="Arial" pitchFamily="34" charset="0"/>
                          <a:ea typeface="+mn-ea"/>
                          <a:cs typeface="Arial" pitchFamily="34" charset="0"/>
                        </a:rPr>
                        <a:t>低於</a:t>
                      </a:r>
                      <a:r>
                        <a:rPr lang="en-US" altLang="zh-TW" sz="2800" kern="1200" baseline="0" dirty="0" smtClean="0">
                          <a:solidFill>
                            <a:schemeClr val="tx1"/>
                          </a:solidFill>
                          <a:latin typeface="Arial" pitchFamily="34" charset="0"/>
                          <a:ea typeface="+mn-ea"/>
                          <a:cs typeface="Arial" pitchFamily="34" charset="0"/>
                        </a:rPr>
                        <a:t>40°C</a:t>
                      </a:r>
                      <a:endParaRPr lang="zh-TW" altLang="en-US" sz="2800" kern="1200" baseline="0" dirty="0">
                        <a:solidFill>
                          <a:schemeClr val="tx1"/>
                        </a:solidFill>
                        <a:latin typeface="Arial" pitchFamily="34" charset="0"/>
                        <a:ea typeface="+mn-ea"/>
                        <a:cs typeface="Arial" pitchFamily="34" charset="0"/>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800" dirty="0" smtClean="0">
                          <a:solidFill>
                            <a:schemeClr val="tx1"/>
                          </a:solidFill>
                          <a:latin typeface="Arial" pitchFamily="34" charset="0"/>
                          <a:cs typeface="Arial" pitchFamily="34" charset="0"/>
                        </a:rPr>
                        <a:t>C</a:t>
                      </a:r>
                      <a:r>
                        <a:rPr lang="en-US" altLang="zh-TW" sz="2800" baseline="-25000" dirty="0" smtClean="0">
                          <a:solidFill>
                            <a:schemeClr val="tx1"/>
                          </a:solidFill>
                          <a:latin typeface="Arial" pitchFamily="34" charset="0"/>
                          <a:cs typeface="Arial" pitchFamily="34" charset="0"/>
                        </a:rPr>
                        <a:t>1</a:t>
                      </a:r>
                      <a:r>
                        <a:rPr lang="en-US" altLang="zh-TW" sz="2800" dirty="0" smtClean="0">
                          <a:solidFill>
                            <a:schemeClr val="tx1"/>
                          </a:solidFill>
                          <a:latin typeface="Arial" pitchFamily="34" charset="0"/>
                          <a:cs typeface="Arial" pitchFamily="34" charset="0"/>
                        </a:rPr>
                        <a:t>–C</a:t>
                      </a:r>
                      <a:r>
                        <a:rPr lang="en-US" altLang="zh-TW" sz="2800" baseline="-25000" dirty="0" smtClean="0">
                          <a:solidFill>
                            <a:schemeClr val="tx1"/>
                          </a:solidFill>
                          <a:latin typeface="Arial" pitchFamily="34" charset="0"/>
                          <a:cs typeface="Arial" pitchFamily="34" charset="0"/>
                        </a:rPr>
                        <a:t>4</a:t>
                      </a:r>
                      <a:endParaRPr lang="zh-TW" altLang="en-US" sz="2800" dirty="0">
                        <a:solidFill>
                          <a:schemeClr val="tx1"/>
                        </a:solidFill>
                        <a:latin typeface="Arial" pitchFamily="34" charset="0"/>
                        <a:cs typeface="Arial" pitchFamily="34" charset="0"/>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r h="518108">
                <a:tc>
                  <a:txBody>
                    <a:bodyPr/>
                    <a:lstStyle/>
                    <a:p>
                      <a:r>
                        <a:rPr lang="zh-TW" altLang="en-US" sz="2800" b="1" kern="1200" baseline="0" dirty="0" smtClean="0">
                          <a:solidFill>
                            <a:schemeClr val="tx1"/>
                          </a:solidFill>
                          <a:latin typeface="+mn-lt"/>
                          <a:ea typeface="+mn-ea"/>
                          <a:cs typeface="+mn-cs"/>
                        </a:rPr>
                        <a:t>汽油和石腦油</a:t>
                      </a:r>
                      <a:endParaRPr lang="zh-TW" altLang="en-US" sz="2800" b="1" dirty="0">
                        <a:latin typeface="Arial" pitchFamily="34" charset="0"/>
                        <a:cs typeface="Arial" pitchFamily="34" charset="0"/>
                      </a:endParaRPr>
                    </a:p>
                  </a:txBody>
                  <a:tcPr marL="91437" marR="91437" marT="45696" marB="45696">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800" kern="1200" baseline="0" dirty="0" smtClean="0">
                          <a:solidFill>
                            <a:schemeClr val="tx1"/>
                          </a:solidFill>
                          <a:latin typeface="Arial" pitchFamily="34" charset="0"/>
                          <a:ea typeface="+mn-ea"/>
                          <a:cs typeface="Arial" pitchFamily="34" charset="0"/>
                        </a:rPr>
                        <a:t>40–170°C</a:t>
                      </a:r>
                      <a:endParaRPr lang="zh-TW" altLang="en-US" sz="2800" kern="1200" baseline="0" dirty="0">
                        <a:solidFill>
                          <a:schemeClr val="tx1"/>
                        </a:solidFill>
                        <a:latin typeface="Arial" pitchFamily="34" charset="0"/>
                        <a:ea typeface="+mn-ea"/>
                        <a:cs typeface="Arial" pitchFamily="34" charset="0"/>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800" dirty="0" smtClean="0">
                          <a:solidFill>
                            <a:schemeClr val="tx1"/>
                          </a:solidFill>
                          <a:latin typeface="Arial" pitchFamily="34" charset="0"/>
                          <a:cs typeface="Arial" pitchFamily="34" charset="0"/>
                        </a:rPr>
                        <a:t>C</a:t>
                      </a:r>
                      <a:r>
                        <a:rPr lang="en-US" altLang="zh-TW" sz="2800" baseline="-25000" dirty="0" smtClean="0">
                          <a:solidFill>
                            <a:schemeClr val="tx1"/>
                          </a:solidFill>
                          <a:latin typeface="Arial" pitchFamily="34" charset="0"/>
                          <a:cs typeface="Arial" pitchFamily="34" charset="0"/>
                        </a:rPr>
                        <a:t>5</a:t>
                      </a:r>
                      <a:r>
                        <a:rPr lang="en-US" altLang="zh-TW" sz="2800" dirty="0" smtClean="0">
                          <a:solidFill>
                            <a:schemeClr val="tx1"/>
                          </a:solidFill>
                          <a:latin typeface="Arial" pitchFamily="34" charset="0"/>
                          <a:cs typeface="Arial" pitchFamily="34" charset="0"/>
                        </a:rPr>
                        <a:t>–C</a:t>
                      </a:r>
                      <a:r>
                        <a:rPr lang="en-US" altLang="zh-TW" sz="2800" baseline="-25000" dirty="0" smtClean="0">
                          <a:solidFill>
                            <a:schemeClr val="tx1"/>
                          </a:solidFill>
                          <a:latin typeface="Arial" pitchFamily="34" charset="0"/>
                          <a:cs typeface="Arial" pitchFamily="34" charset="0"/>
                        </a:rPr>
                        <a:t>10</a:t>
                      </a:r>
                      <a:endParaRPr lang="zh-TW" altLang="en-US" sz="2800" dirty="0">
                        <a:solidFill>
                          <a:schemeClr val="tx1"/>
                        </a:solidFill>
                        <a:latin typeface="Arial" pitchFamily="34" charset="0"/>
                        <a:cs typeface="Arial" pitchFamily="34" charset="0"/>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r h="518108">
                <a:tc>
                  <a:txBody>
                    <a:bodyPr/>
                    <a:lstStyle/>
                    <a:p>
                      <a:r>
                        <a:rPr lang="zh-TW" altLang="en-US" sz="2800" b="1" kern="1200" baseline="0" dirty="0" smtClean="0">
                          <a:solidFill>
                            <a:schemeClr val="tx1"/>
                          </a:solidFill>
                          <a:latin typeface="+mn-lt"/>
                          <a:ea typeface="+mn-ea"/>
                          <a:cs typeface="+mn-cs"/>
                        </a:rPr>
                        <a:t>煤油 </a:t>
                      </a:r>
                      <a:r>
                        <a:rPr lang="en-US" altLang="zh-TW" sz="2800" b="1" kern="1200" baseline="0" dirty="0" smtClean="0">
                          <a:solidFill>
                            <a:schemeClr val="tx1"/>
                          </a:solidFill>
                          <a:latin typeface="+mn-lt"/>
                          <a:ea typeface="+mn-ea"/>
                          <a:cs typeface="+mn-cs"/>
                        </a:rPr>
                        <a:t>(</a:t>
                      </a:r>
                      <a:r>
                        <a:rPr lang="zh-TW" altLang="en-US" sz="2800" b="1" kern="1200" baseline="0" dirty="0" smtClean="0">
                          <a:solidFill>
                            <a:schemeClr val="tx1"/>
                          </a:solidFill>
                          <a:latin typeface="+mn-lt"/>
                          <a:ea typeface="+mn-ea"/>
                          <a:cs typeface="+mn-cs"/>
                        </a:rPr>
                        <a:t>火水</a:t>
                      </a:r>
                      <a:r>
                        <a:rPr lang="en-US" altLang="zh-TW" sz="2800" b="1" kern="1200" baseline="0" dirty="0" smtClean="0">
                          <a:solidFill>
                            <a:schemeClr val="tx1"/>
                          </a:solidFill>
                          <a:latin typeface="+mn-lt"/>
                          <a:ea typeface="+mn-ea"/>
                          <a:cs typeface="+mn-cs"/>
                        </a:rPr>
                        <a:t>)</a:t>
                      </a:r>
                      <a:endParaRPr lang="zh-TW" altLang="en-US" sz="2800" b="1" dirty="0">
                        <a:latin typeface="Arial" pitchFamily="34" charset="0"/>
                        <a:cs typeface="Arial" pitchFamily="34" charset="0"/>
                      </a:endParaRPr>
                    </a:p>
                  </a:txBody>
                  <a:tcPr marL="91437" marR="91437" marT="45696" marB="45696">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800" kern="1200" baseline="0" dirty="0" smtClean="0">
                          <a:solidFill>
                            <a:schemeClr val="tx1"/>
                          </a:solidFill>
                          <a:latin typeface="Arial" pitchFamily="34" charset="0"/>
                          <a:ea typeface="+mn-ea"/>
                          <a:cs typeface="Arial" pitchFamily="34" charset="0"/>
                        </a:rPr>
                        <a:t>170–250°C</a:t>
                      </a:r>
                      <a:endParaRPr lang="zh-TW" altLang="en-US" sz="2800" kern="1200" baseline="0" dirty="0">
                        <a:solidFill>
                          <a:schemeClr val="tx1"/>
                        </a:solidFill>
                        <a:latin typeface="Arial" pitchFamily="34" charset="0"/>
                        <a:ea typeface="+mn-ea"/>
                        <a:cs typeface="Arial" pitchFamily="34" charset="0"/>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800" dirty="0" smtClean="0">
                          <a:solidFill>
                            <a:schemeClr val="tx1"/>
                          </a:solidFill>
                          <a:latin typeface="Arial" pitchFamily="34" charset="0"/>
                          <a:cs typeface="Arial" pitchFamily="34" charset="0"/>
                        </a:rPr>
                        <a:t>C</a:t>
                      </a:r>
                      <a:r>
                        <a:rPr lang="en-US" altLang="zh-TW" sz="2800" baseline="-25000" dirty="0" smtClean="0">
                          <a:solidFill>
                            <a:schemeClr val="tx1"/>
                          </a:solidFill>
                          <a:latin typeface="Arial" pitchFamily="34" charset="0"/>
                          <a:cs typeface="Arial" pitchFamily="34" charset="0"/>
                        </a:rPr>
                        <a:t>10</a:t>
                      </a:r>
                      <a:r>
                        <a:rPr lang="en-US" altLang="zh-TW" sz="2800" dirty="0" smtClean="0">
                          <a:solidFill>
                            <a:schemeClr val="tx1"/>
                          </a:solidFill>
                          <a:latin typeface="Arial" pitchFamily="34" charset="0"/>
                          <a:cs typeface="Arial" pitchFamily="34" charset="0"/>
                        </a:rPr>
                        <a:t>–C</a:t>
                      </a:r>
                      <a:r>
                        <a:rPr lang="en-US" altLang="zh-TW" sz="2800" baseline="-25000" dirty="0" smtClean="0">
                          <a:solidFill>
                            <a:schemeClr val="tx1"/>
                          </a:solidFill>
                          <a:latin typeface="Arial" pitchFamily="34" charset="0"/>
                          <a:cs typeface="Arial" pitchFamily="34" charset="0"/>
                        </a:rPr>
                        <a:t>14</a:t>
                      </a:r>
                      <a:endParaRPr lang="zh-TW" altLang="en-US" sz="2800" dirty="0">
                        <a:solidFill>
                          <a:schemeClr val="tx1"/>
                        </a:solidFill>
                        <a:latin typeface="Arial" pitchFamily="34" charset="0"/>
                        <a:cs typeface="Arial" pitchFamily="34" charset="0"/>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r h="518108">
                <a:tc>
                  <a:txBody>
                    <a:bodyPr/>
                    <a:lstStyle/>
                    <a:p>
                      <a:r>
                        <a:rPr lang="zh-TW" altLang="en-US" sz="2800" b="1" kern="1200" baseline="0" dirty="0" smtClean="0">
                          <a:solidFill>
                            <a:schemeClr val="tx1"/>
                          </a:solidFill>
                          <a:latin typeface="+mn-lt"/>
                          <a:ea typeface="+mn-ea"/>
                          <a:cs typeface="+mn-cs"/>
                        </a:rPr>
                        <a:t>柴油</a:t>
                      </a:r>
                      <a:endParaRPr lang="zh-TW" altLang="en-US" sz="2800" b="1" dirty="0">
                        <a:latin typeface="Arial" pitchFamily="34" charset="0"/>
                        <a:cs typeface="Arial" pitchFamily="34" charset="0"/>
                      </a:endParaRPr>
                    </a:p>
                  </a:txBody>
                  <a:tcPr marL="91437" marR="91437" marT="45696" marB="45696">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800" kern="1200" baseline="0" dirty="0" smtClean="0">
                          <a:solidFill>
                            <a:schemeClr val="tx1"/>
                          </a:solidFill>
                          <a:latin typeface="Arial" pitchFamily="34" charset="0"/>
                          <a:ea typeface="+mn-ea"/>
                          <a:cs typeface="Arial" pitchFamily="34" charset="0"/>
                        </a:rPr>
                        <a:t>250–350°C</a:t>
                      </a:r>
                      <a:endParaRPr lang="zh-TW" altLang="en-US" sz="2800" dirty="0">
                        <a:latin typeface="Arial" pitchFamily="34" charset="0"/>
                        <a:cs typeface="Arial" pitchFamily="34" charset="0"/>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800" dirty="0" smtClean="0">
                          <a:solidFill>
                            <a:schemeClr val="tx1"/>
                          </a:solidFill>
                          <a:latin typeface="Arial" pitchFamily="34" charset="0"/>
                          <a:cs typeface="Arial" pitchFamily="34" charset="0"/>
                        </a:rPr>
                        <a:t>C</a:t>
                      </a:r>
                      <a:r>
                        <a:rPr lang="en-US" altLang="zh-TW" sz="2800" baseline="-25000" dirty="0" smtClean="0">
                          <a:solidFill>
                            <a:schemeClr val="tx1"/>
                          </a:solidFill>
                          <a:latin typeface="Arial" pitchFamily="34" charset="0"/>
                          <a:cs typeface="Arial" pitchFamily="34" charset="0"/>
                        </a:rPr>
                        <a:t>14</a:t>
                      </a:r>
                      <a:r>
                        <a:rPr lang="en-US" altLang="zh-TW" sz="2800" dirty="0" smtClean="0">
                          <a:solidFill>
                            <a:schemeClr val="tx1"/>
                          </a:solidFill>
                          <a:latin typeface="Arial" pitchFamily="34" charset="0"/>
                          <a:cs typeface="Arial" pitchFamily="34" charset="0"/>
                        </a:rPr>
                        <a:t>–C</a:t>
                      </a:r>
                      <a:r>
                        <a:rPr lang="en-US" altLang="zh-TW" sz="2800" baseline="-25000" dirty="0" smtClean="0">
                          <a:solidFill>
                            <a:schemeClr val="tx1"/>
                          </a:solidFill>
                          <a:latin typeface="Arial" pitchFamily="34" charset="0"/>
                          <a:cs typeface="Arial" pitchFamily="34" charset="0"/>
                        </a:rPr>
                        <a:t>25</a:t>
                      </a:r>
                      <a:endParaRPr lang="zh-TW" altLang="en-US" sz="2800" dirty="0">
                        <a:solidFill>
                          <a:schemeClr val="tx1"/>
                        </a:solidFill>
                        <a:latin typeface="Arial" pitchFamily="34" charset="0"/>
                        <a:cs typeface="Arial" pitchFamily="34" charset="0"/>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r h="944824">
                <a:tc>
                  <a:txBody>
                    <a:bodyPr/>
                    <a:lstStyle/>
                    <a:p>
                      <a:r>
                        <a:rPr lang="zh-TW" altLang="en-US" sz="2800" b="1" kern="1200" baseline="0" dirty="0" smtClean="0">
                          <a:solidFill>
                            <a:schemeClr val="tx1"/>
                          </a:solidFill>
                          <a:latin typeface="+mn-lt"/>
                          <a:ea typeface="+mn-ea"/>
                          <a:cs typeface="+mn-cs"/>
                        </a:rPr>
                        <a:t>燃料油、潤滑油和蠟、瀝青</a:t>
                      </a:r>
                      <a:endParaRPr lang="zh-TW" altLang="en-US" sz="2800" b="1" kern="1200" baseline="0" dirty="0">
                        <a:solidFill>
                          <a:schemeClr val="tx1"/>
                        </a:solidFill>
                        <a:latin typeface="+mn-lt"/>
                        <a:ea typeface="+mn-ea"/>
                        <a:cs typeface="+mn-cs"/>
                      </a:endParaRPr>
                    </a:p>
                  </a:txBody>
                  <a:tcPr marL="91437" marR="91437" marT="45696" marB="45696">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800" b="0" kern="1200" baseline="0" dirty="0" smtClean="0">
                          <a:solidFill>
                            <a:schemeClr val="tx1"/>
                          </a:solidFill>
                          <a:latin typeface="+mn-lt"/>
                          <a:ea typeface="+mn-ea"/>
                          <a:cs typeface="+mn-cs"/>
                        </a:rPr>
                        <a:t>超過</a:t>
                      </a:r>
                      <a:r>
                        <a:rPr lang="en-US" altLang="zh-TW" sz="2800" b="0" kern="1200" baseline="0" dirty="0" smtClean="0">
                          <a:solidFill>
                            <a:schemeClr val="tx1"/>
                          </a:solidFill>
                          <a:latin typeface="+mn-lt"/>
                          <a:ea typeface="+mn-ea"/>
                          <a:cs typeface="+mn-cs"/>
                        </a:rPr>
                        <a:t>350°C</a:t>
                      </a:r>
                      <a:endParaRPr lang="zh-TW" altLang="en-US" sz="2800" b="0" kern="1200" baseline="0" dirty="0">
                        <a:solidFill>
                          <a:schemeClr val="tx1"/>
                        </a:solidFill>
                        <a:latin typeface="+mn-lt"/>
                        <a:ea typeface="+mn-ea"/>
                        <a:cs typeface="+mn-cs"/>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800" b="0" kern="1200" baseline="0" dirty="0" smtClean="0">
                          <a:solidFill>
                            <a:schemeClr val="tx1"/>
                          </a:solidFill>
                          <a:latin typeface="+mn-lt"/>
                          <a:ea typeface="+mn-ea"/>
                          <a:cs typeface="+mn-cs"/>
                        </a:rPr>
                        <a:t>C</a:t>
                      </a:r>
                      <a:r>
                        <a:rPr lang="en-US" altLang="zh-TW" sz="2800" b="0" kern="1200" baseline="-25000" dirty="0" smtClean="0">
                          <a:solidFill>
                            <a:schemeClr val="tx1"/>
                          </a:solidFill>
                          <a:latin typeface="+mn-lt"/>
                          <a:ea typeface="+mn-ea"/>
                          <a:cs typeface="+mn-cs"/>
                        </a:rPr>
                        <a:t>25</a:t>
                      </a:r>
                      <a:r>
                        <a:rPr lang="zh-TW" altLang="en-US" sz="2800" b="0" kern="1200" baseline="0" dirty="0" smtClean="0">
                          <a:solidFill>
                            <a:schemeClr val="tx1"/>
                          </a:solidFill>
                          <a:latin typeface="+mn-lt"/>
                          <a:ea typeface="+mn-ea"/>
                          <a:cs typeface="+mn-cs"/>
                        </a:rPr>
                        <a:t>及以上</a:t>
                      </a:r>
                      <a:endParaRPr lang="zh-TW" altLang="en-US" sz="2800" b="0" kern="1200" baseline="0" dirty="0">
                        <a:solidFill>
                          <a:schemeClr val="tx1"/>
                        </a:solidFill>
                        <a:latin typeface="+mn-lt"/>
                        <a:ea typeface="+mn-ea"/>
                        <a:cs typeface="+mn-cs"/>
                      </a:endParaRPr>
                    </a:p>
                  </a:txBody>
                  <a:tcPr marL="91437" marR="91437" marT="45696" marB="45696"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bl>
          </a:graphicData>
        </a:graphic>
      </p:graphicFrame>
    </p:spTree>
    <p:extLst>
      <p:ext uri="{BB962C8B-B14F-4D97-AF65-F5344CB8AC3E}">
        <p14:creationId xmlns:p14="http://schemas.microsoft.com/office/powerpoint/2010/main" val="894225131"/>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5" name="Picture 1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60563" y="2567012"/>
            <a:ext cx="3962400" cy="367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4" name="Rectangle 38"/>
          <p:cNvSpPr>
            <a:spLocks noChangeArrowheads="1"/>
          </p:cNvSpPr>
          <p:nvPr/>
        </p:nvSpPr>
        <p:spPr bwMode="auto">
          <a:xfrm>
            <a:off x="539650" y="1486247"/>
            <a:ext cx="5257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在實驗室內進行石油的分餾</a:t>
            </a:r>
            <a:endParaRPr kumimoji="0" lang="en-US" altLang="zh-TW" sz="2800">
              <a:cs typeface="Arial" charset="0"/>
            </a:endParaRPr>
          </a:p>
        </p:txBody>
      </p:sp>
      <p:sp>
        <p:nvSpPr>
          <p:cNvPr id="65540" name="Rectangle 4"/>
          <p:cNvSpPr>
            <a:spLocks noChangeArrowheads="1"/>
          </p:cNvSpPr>
          <p:nvPr/>
        </p:nvSpPr>
        <p:spPr bwMode="auto">
          <a:xfrm>
            <a:off x="468213" y="549498"/>
            <a:ext cx="5329237"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在實驗室內進行石油的分餾</a:t>
            </a:r>
            <a:endParaRPr lang="en-US" altLang="zh-TW" sz="3200" b="1">
              <a:solidFill>
                <a:srgbClr val="CC0000"/>
              </a:solidFill>
              <a:latin typeface="Calibri" pitchFamily="34" charset="0"/>
            </a:endParaRPr>
          </a:p>
        </p:txBody>
      </p:sp>
      <p:sp>
        <p:nvSpPr>
          <p:cNvPr id="67591" name="矩形 11"/>
          <p:cNvSpPr>
            <a:spLocks noChangeArrowheads="1"/>
          </p:cNvSpPr>
          <p:nvPr/>
        </p:nvSpPr>
        <p:spPr bwMode="auto">
          <a:xfrm>
            <a:off x="5964138" y="3905275"/>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彎導管</a:t>
            </a:r>
          </a:p>
        </p:txBody>
      </p:sp>
      <p:sp>
        <p:nvSpPr>
          <p:cNvPr id="67592" name="矩形 12"/>
          <p:cNvSpPr>
            <a:spLocks noChangeArrowheads="1"/>
          </p:cNvSpPr>
          <p:nvPr/>
        </p:nvSpPr>
        <p:spPr bwMode="auto">
          <a:xfrm>
            <a:off x="5964138" y="5770587"/>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石油餾分</a:t>
            </a:r>
          </a:p>
        </p:txBody>
      </p:sp>
      <p:sp>
        <p:nvSpPr>
          <p:cNvPr id="67593" name="矩形 13"/>
          <p:cNvSpPr>
            <a:spLocks noChangeArrowheads="1"/>
          </p:cNvSpPr>
          <p:nvPr/>
        </p:nvSpPr>
        <p:spPr bwMode="auto">
          <a:xfrm>
            <a:off x="5980013" y="534513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水</a:t>
            </a:r>
          </a:p>
        </p:txBody>
      </p:sp>
      <p:sp>
        <p:nvSpPr>
          <p:cNvPr id="67594" name="矩形 14"/>
          <p:cNvSpPr>
            <a:spLocks noChangeArrowheads="1"/>
          </p:cNvSpPr>
          <p:nvPr/>
        </p:nvSpPr>
        <p:spPr bwMode="auto">
          <a:xfrm>
            <a:off x="5980013" y="490381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冰</a:t>
            </a:r>
          </a:p>
        </p:txBody>
      </p:sp>
      <p:sp>
        <p:nvSpPr>
          <p:cNvPr id="67595" name="矩形 15"/>
          <p:cNvSpPr>
            <a:spLocks noChangeArrowheads="1"/>
          </p:cNvSpPr>
          <p:nvPr/>
        </p:nvSpPr>
        <p:spPr bwMode="auto">
          <a:xfrm>
            <a:off x="2725638" y="2824187"/>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支架</a:t>
            </a:r>
          </a:p>
        </p:txBody>
      </p:sp>
      <p:sp>
        <p:nvSpPr>
          <p:cNvPr id="67596" name="矩形 16"/>
          <p:cNvSpPr>
            <a:spLocks noChangeArrowheads="1"/>
          </p:cNvSpPr>
          <p:nvPr/>
        </p:nvSpPr>
        <p:spPr bwMode="auto">
          <a:xfrm>
            <a:off x="4741763" y="2752750"/>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温度計</a:t>
            </a:r>
          </a:p>
        </p:txBody>
      </p:sp>
      <p:sp>
        <p:nvSpPr>
          <p:cNvPr id="67597" name="矩形 17"/>
          <p:cNvSpPr>
            <a:spLocks noChangeArrowheads="1"/>
          </p:cNvSpPr>
          <p:nvPr/>
        </p:nvSpPr>
        <p:spPr bwMode="auto">
          <a:xfrm>
            <a:off x="2725638" y="5345137"/>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solidFill>
                  <a:srgbClr val="FF33CC"/>
                </a:solidFill>
              </a:rPr>
              <a:t>加熱</a:t>
            </a:r>
          </a:p>
        </p:txBody>
      </p:sp>
      <p:sp>
        <p:nvSpPr>
          <p:cNvPr id="67598" name="矩形 18"/>
          <p:cNvSpPr>
            <a:spLocks noChangeArrowheads="1"/>
          </p:cNvSpPr>
          <p:nvPr/>
        </p:nvSpPr>
        <p:spPr bwMode="auto">
          <a:xfrm>
            <a:off x="1789013" y="3832250"/>
            <a:ext cx="1511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經石油浸透的礦渣棉</a:t>
            </a:r>
          </a:p>
        </p:txBody>
      </p:sp>
    </p:spTree>
    <p:extLst>
      <p:ext uri="{BB962C8B-B14F-4D97-AF65-F5344CB8AC3E}">
        <p14:creationId xmlns:p14="http://schemas.microsoft.com/office/powerpoint/2010/main" val="1535680083"/>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38"/>
          <p:cNvSpPr>
            <a:spLocks noChangeArrowheads="1"/>
          </p:cNvSpPr>
          <p:nvPr/>
        </p:nvSpPr>
        <p:spPr bwMode="auto">
          <a:xfrm>
            <a:off x="287337" y="693142"/>
            <a:ext cx="864235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先將被石油浸透的礦渣棉輕微加熱，使沸點範圍最低的餾分餾出，然後逐漸把熱力加強，使沸點範圍較高的餾分相繼餾出。</a:t>
            </a:r>
            <a:endParaRPr kumimoji="0" lang="en-US" altLang="zh-TW" sz="2800" dirty="0">
              <a:cs typeface="Arial" charset="0"/>
            </a:endParaRPr>
          </a:p>
        </p:txBody>
      </p:sp>
      <p:sp>
        <p:nvSpPr>
          <p:cNvPr id="62482" name="AutoShape 9"/>
          <p:cNvSpPr>
            <a:spLocks noChangeArrowheads="1"/>
          </p:cNvSpPr>
          <p:nvPr/>
        </p:nvSpPr>
        <p:spPr bwMode="auto">
          <a:xfrm>
            <a:off x="467544" y="3717032"/>
            <a:ext cx="8140700" cy="128746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62483" name="Text Box 10"/>
          <p:cNvSpPr txBox="1">
            <a:spLocks noChangeArrowheads="1"/>
          </p:cNvSpPr>
          <p:nvPr/>
        </p:nvSpPr>
        <p:spPr bwMode="auto">
          <a:xfrm>
            <a:off x="615182" y="3793232"/>
            <a:ext cx="831691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具有較高沸點範圍的石油餾分比較 </a:t>
            </a:r>
            <a:r>
              <a:rPr lang="zh-TW" altLang="en-US" sz="3200" b="1">
                <a:solidFill>
                  <a:srgbClr val="3399FF"/>
                </a:solidFill>
              </a:rPr>
              <a:t>深色</a:t>
            </a:r>
            <a:r>
              <a:rPr lang="zh-TW" altLang="en-US" sz="2800" b="1"/>
              <a:t> </a:t>
            </a:r>
            <a:r>
              <a:rPr lang="zh-TW" altLang="en-US" sz="2800"/>
              <a:t>和 </a:t>
            </a:r>
            <a:r>
              <a:rPr lang="zh-TW" altLang="en-US" sz="3200" b="1">
                <a:solidFill>
                  <a:srgbClr val="3399FF"/>
                </a:solidFill>
              </a:rPr>
              <a:t>黏滯</a:t>
            </a:r>
            <a:r>
              <a:rPr lang="zh-TW" altLang="en-US" sz="2800"/>
              <a:t>；</a:t>
            </a:r>
            <a:r>
              <a:rPr lang="zh-TW" altLang="en-US" sz="3200" b="1">
                <a:solidFill>
                  <a:srgbClr val="3399FF"/>
                </a:solidFill>
              </a:rPr>
              <a:t>較難揮發</a:t>
            </a:r>
            <a:r>
              <a:rPr lang="zh-TW" altLang="en-US" sz="2800"/>
              <a:t>、</a:t>
            </a:r>
            <a:r>
              <a:rPr lang="zh-TW" altLang="en-US" sz="3200" b="1">
                <a:solidFill>
                  <a:srgbClr val="3399FF"/>
                </a:solidFill>
              </a:rPr>
              <a:t>點燃</a:t>
            </a:r>
            <a:r>
              <a:rPr lang="zh-TW" altLang="en-US" sz="2800" b="1"/>
              <a:t> </a:t>
            </a:r>
            <a:r>
              <a:rPr lang="zh-TW" altLang="en-US" sz="2800"/>
              <a:t>和 </a:t>
            </a:r>
            <a:r>
              <a:rPr lang="zh-TW" altLang="en-US" sz="3200" b="1">
                <a:solidFill>
                  <a:srgbClr val="3399FF"/>
                </a:solidFill>
              </a:rPr>
              <a:t>較難完全燃燒</a:t>
            </a:r>
            <a:r>
              <a:rPr lang="zh-TW" altLang="en-US" sz="2800"/>
              <a:t>。</a:t>
            </a:r>
            <a:endParaRPr lang="en-US" altLang="zh-TW" sz="2800">
              <a:cs typeface="Arial" charset="0"/>
            </a:endParaRPr>
          </a:p>
        </p:txBody>
      </p:sp>
      <p:sp>
        <p:nvSpPr>
          <p:cNvPr id="5" name="Rectangle 38"/>
          <p:cNvSpPr>
            <a:spLocks noChangeArrowheads="1"/>
          </p:cNvSpPr>
          <p:nvPr/>
        </p:nvSpPr>
        <p:spPr bwMode="auto">
          <a:xfrm>
            <a:off x="288925" y="2348905"/>
            <a:ext cx="55435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用不同的試管 </a:t>
            </a:r>
            <a:r>
              <a:rPr lang="zh-TW" altLang="en-US" sz="2800"/>
              <a:t>收集各個餾分。</a:t>
            </a:r>
            <a:endParaRPr kumimoji="0" lang="en-US" altLang="zh-TW" sz="2800">
              <a:cs typeface="Arial" charset="0"/>
            </a:endParaRPr>
          </a:p>
        </p:txBody>
      </p:sp>
    </p:spTree>
    <p:extLst>
      <p:ext uri="{BB962C8B-B14F-4D97-AF65-F5344CB8AC3E}">
        <p14:creationId xmlns:p14="http://schemas.microsoft.com/office/powerpoint/2010/main" val="3522631252"/>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676792479"/>
              </p:ext>
            </p:extLst>
          </p:nvPr>
        </p:nvGraphicFramePr>
        <p:xfrm>
          <a:off x="107950" y="558573"/>
          <a:ext cx="8928101" cy="5246691"/>
        </p:xfrm>
        <a:graphic>
          <a:graphicData uri="http://schemas.openxmlformats.org/drawingml/2006/table">
            <a:tbl>
              <a:tblPr firstRow="1" bandRow="1">
                <a:tableStyleId>{17292A2E-F333-43FB-9621-5CBBE7FDCDCB}</a:tableStyleId>
              </a:tblPr>
              <a:tblGrid>
                <a:gridCol w="2016119">
                  <a:extLst>
                    <a:ext uri="{9D8B030D-6E8A-4147-A177-3AD203B41FA5}"/>
                  </a:extLst>
                </a:gridCol>
                <a:gridCol w="2159994">
                  <a:extLst>
                    <a:ext uri="{9D8B030D-6E8A-4147-A177-3AD203B41FA5}"/>
                  </a:extLst>
                </a:gridCol>
                <a:gridCol w="1583489">
                  <a:extLst>
                    <a:ext uri="{9D8B030D-6E8A-4147-A177-3AD203B41FA5}"/>
                  </a:extLst>
                </a:gridCol>
                <a:gridCol w="144507">
                  <a:extLst>
                    <a:ext uri="{9D8B030D-6E8A-4147-A177-3AD203B41FA5}"/>
                  </a:extLst>
                </a:gridCol>
                <a:gridCol w="1416238">
                  <a:extLst>
                    <a:ext uri="{9D8B030D-6E8A-4147-A177-3AD203B41FA5}"/>
                  </a:extLst>
                </a:gridCol>
                <a:gridCol w="1607754">
                  <a:extLst>
                    <a:ext uri="{9D8B030D-6E8A-4147-A177-3AD203B41FA5}"/>
                  </a:extLst>
                </a:gridCol>
              </a:tblGrid>
              <a:tr h="822944">
                <a:tc>
                  <a:txBody>
                    <a:bodyPr/>
                    <a:lstStyle/>
                    <a:p>
                      <a:pPr algn="r"/>
                      <a:r>
                        <a:rPr lang="zh-TW" altLang="en-US" sz="2400" b="1" kern="1200" baseline="0" dirty="0" smtClean="0">
                          <a:solidFill>
                            <a:schemeClr val="bg1"/>
                          </a:solidFill>
                          <a:latin typeface="+mn-lt"/>
                          <a:ea typeface="+mn-ea"/>
                          <a:cs typeface="+mn-cs"/>
                        </a:rPr>
                        <a:t>餾分</a:t>
                      </a:r>
                      <a:endParaRPr lang="en-US" altLang="zh-TW" sz="2400" dirty="0" smtClean="0"/>
                    </a:p>
                    <a:p>
                      <a:pPr algn="l"/>
                      <a:r>
                        <a:rPr lang="zh-TW" altLang="en-US" sz="2400" b="1" kern="1200" baseline="0" dirty="0" smtClean="0">
                          <a:solidFill>
                            <a:schemeClr val="bg1"/>
                          </a:solidFill>
                          <a:latin typeface="+mn-lt"/>
                          <a:ea typeface="+mn-ea"/>
                          <a:cs typeface="+mn-cs"/>
                        </a:rPr>
                        <a:t>性質</a:t>
                      </a: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ap="flat" cmpd="sng" algn="ctr">
                      <a:solidFill>
                        <a:schemeClr val="bg1"/>
                      </a:solidFill>
                      <a:prstDash val="solid"/>
                      <a:round/>
                      <a:headEnd type="none" w="med" len="med"/>
                      <a:tailEnd type="none" w="med" len="med"/>
                    </a:lnTlToBr>
                  </a:tcPr>
                </a:tc>
                <a:tc>
                  <a:txBody>
                    <a:bodyPr/>
                    <a:lstStyle/>
                    <a:p>
                      <a:pPr algn="ctr"/>
                      <a:r>
                        <a:rPr lang="en-US" altLang="zh-TW" sz="2400" dirty="0" smtClean="0"/>
                        <a:t>1</a:t>
                      </a:r>
                      <a:endParaRPr lang="zh-TW" altLang="en-US" sz="2400" dirty="0"/>
                    </a:p>
                  </a:txBody>
                  <a:tcPr marL="91422" marR="91422" marT="45712" marB="4571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400" dirty="0" smtClean="0"/>
                        <a:t>2</a:t>
                      </a:r>
                      <a:endParaRPr lang="zh-TW" altLang="en-US" sz="2400" dirty="0"/>
                    </a:p>
                  </a:txBody>
                  <a:tcPr marL="91422" marR="91422" marT="45712" marB="4571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gridSpan="2">
                  <a:txBody>
                    <a:bodyPr/>
                    <a:lstStyle/>
                    <a:p>
                      <a:pPr algn="ctr"/>
                      <a:r>
                        <a:rPr lang="en-US" altLang="zh-TW" sz="2400" dirty="0" smtClean="0"/>
                        <a:t>3</a:t>
                      </a:r>
                      <a:endParaRPr lang="zh-TW" altLang="en-US" sz="2400" dirty="0"/>
                    </a:p>
                  </a:txBody>
                  <a:tcPr marL="91422" marR="91422" marT="45712" marB="45712"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hMerge="1">
                  <a:txBody>
                    <a:bodyPr/>
                    <a:lstStyle/>
                    <a:p>
                      <a:pPr algn="ctr"/>
                      <a:endParaRPr lang="zh-TW" altLang="en-US" sz="22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400" dirty="0" smtClean="0"/>
                        <a:t>4</a:t>
                      </a:r>
                      <a:endParaRPr lang="zh-TW" altLang="en-US" sz="2400" dirty="0"/>
                    </a:p>
                  </a:txBody>
                  <a:tcPr marL="91422" marR="91422" marT="45712" marB="45712" anchor="ctr">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r h="457184">
                <a:tc>
                  <a:txBody>
                    <a:bodyPr/>
                    <a:lstStyle/>
                    <a:p>
                      <a:pPr algn="l"/>
                      <a:r>
                        <a:rPr lang="zh-TW" altLang="en-US" sz="2400" b="1" kern="1200" baseline="0" dirty="0" smtClean="0">
                          <a:solidFill>
                            <a:schemeClr val="bg1"/>
                          </a:solidFill>
                          <a:latin typeface="+mn-lt"/>
                          <a:ea typeface="+mn-ea"/>
                          <a:cs typeface="+mn-cs"/>
                        </a:rPr>
                        <a:t>沸點範圍</a:t>
                      </a:r>
                      <a:endParaRPr lang="zh-TW" altLang="en-US" sz="2400" b="1" kern="1200" baseline="0" dirty="0">
                        <a:solidFill>
                          <a:schemeClr val="bg1"/>
                        </a:solidFill>
                        <a:latin typeface="+mn-lt"/>
                        <a:ea typeface="+mn-ea"/>
                        <a:cs typeface="+mn-cs"/>
                      </a:endParaRPr>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ctr"/>
                      <a:r>
                        <a:rPr lang="zh-TW" altLang="en-US" sz="2400" kern="1200" baseline="0" dirty="0" smtClean="0">
                          <a:solidFill>
                            <a:schemeClr val="tx1"/>
                          </a:solidFill>
                          <a:latin typeface="+mn-lt"/>
                          <a:ea typeface="+mn-ea"/>
                          <a:cs typeface="+mn-cs"/>
                        </a:rPr>
                        <a:t>常温</a:t>
                      </a:r>
                      <a:r>
                        <a:rPr lang="en-US" altLang="zh-TW" sz="2400" kern="1200" baseline="0" dirty="0" smtClean="0">
                          <a:solidFill>
                            <a:schemeClr val="tx1"/>
                          </a:solidFill>
                          <a:latin typeface="+mn-lt"/>
                          <a:ea typeface="+mn-ea"/>
                          <a:cs typeface="+mn-cs"/>
                        </a:rPr>
                        <a:t>–100°C</a:t>
                      </a: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en-US" altLang="zh-TW" sz="2400" kern="1200" baseline="0" dirty="0" smtClean="0">
                          <a:solidFill>
                            <a:schemeClr val="tx1"/>
                          </a:solidFill>
                          <a:latin typeface="+mn-lt"/>
                          <a:ea typeface="+mn-ea"/>
                          <a:cs typeface="+mn-cs"/>
                        </a:rPr>
                        <a:t>100–150°C</a:t>
                      </a: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gridSpan="2">
                  <a:txBody>
                    <a:bodyPr/>
                    <a:lstStyle/>
                    <a:p>
                      <a:pPr algn="ctr"/>
                      <a:r>
                        <a:rPr lang="en-US" altLang="zh-TW" sz="2400" kern="1200" baseline="0" dirty="0" smtClean="0">
                          <a:solidFill>
                            <a:schemeClr val="tx1"/>
                          </a:solidFill>
                          <a:latin typeface="+mn-lt"/>
                          <a:ea typeface="+mn-ea"/>
                          <a:cs typeface="+mn-cs"/>
                        </a:rPr>
                        <a:t>150–200°C </a:t>
                      </a: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hMerge="1">
                  <a:txBody>
                    <a:bodyPr/>
                    <a:lstStyle/>
                    <a:p>
                      <a:pPr algn="ctr"/>
                      <a:endParaRPr lang="zh-TW" altLang="en-US" sz="2200" dirty="0"/>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kern="1200" baseline="0" dirty="0" smtClean="0">
                          <a:solidFill>
                            <a:schemeClr val="tx1"/>
                          </a:solidFill>
                          <a:latin typeface="+mn-lt"/>
                          <a:ea typeface="+mn-ea"/>
                          <a:cs typeface="+mn-cs"/>
                        </a:rPr>
                        <a:t>200–250°C</a:t>
                      </a:r>
                      <a:endParaRPr lang="zh-TW" altLang="en-US" sz="2400" dirty="0" smtClean="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r h="457184">
                <a:tc>
                  <a:txBody>
                    <a:bodyPr/>
                    <a:lstStyle/>
                    <a:p>
                      <a:pPr algn="l"/>
                      <a:r>
                        <a:rPr lang="zh-TW" altLang="en-US" sz="2400" b="1" kern="1200" baseline="0" dirty="0" smtClean="0">
                          <a:solidFill>
                            <a:schemeClr val="bg1"/>
                          </a:solidFill>
                          <a:latin typeface="+mn-lt"/>
                          <a:ea typeface="+mn-ea"/>
                          <a:cs typeface="+mn-cs"/>
                        </a:rPr>
                        <a:t>顏色</a:t>
                      </a:r>
                      <a:endParaRPr lang="zh-TW" altLang="en-US" sz="2400" b="1" kern="1200" baseline="0" dirty="0">
                        <a:solidFill>
                          <a:schemeClr val="bg1"/>
                        </a:solidFill>
                        <a:latin typeface="+mn-lt"/>
                        <a:ea typeface="+mn-ea"/>
                        <a:cs typeface="+mn-cs"/>
                      </a:endParaRPr>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ct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rgbClr val="7030A0"/>
                      </a:solidFill>
                      <a:prstDash val="solid"/>
                      <a:round/>
                      <a:headEnd type="none" w="med" len="med"/>
                      <a:tailEnd type="none" w="med" len="med"/>
                    </a:lnB>
                  </a:tcPr>
                </a:tc>
                <a:tc>
                  <a:txBody>
                    <a:bodyPr/>
                    <a:lstStyle/>
                    <a:p>
                      <a:pPr algn="ct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rgbClr val="7030A0"/>
                      </a:solidFill>
                      <a:prstDash val="solid"/>
                      <a:round/>
                      <a:headEnd type="none" w="med" len="med"/>
                      <a:tailEnd type="none" w="med" len="med"/>
                    </a:lnB>
                  </a:tcPr>
                </a:tc>
                <a:tc gridSpan="2">
                  <a:txBody>
                    <a:bodyPr/>
                    <a:lstStyle/>
                    <a:p>
                      <a:pPr algn="ct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rgbClr val="7030A0"/>
                      </a:solidFill>
                      <a:prstDash val="solid"/>
                      <a:round/>
                      <a:headEnd type="none" w="med" len="med"/>
                      <a:tailEnd type="none" w="med" len="med"/>
                    </a:lnB>
                  </a:tcPr>
                </a:tc>
                <a:tc hMerge="1">
                  <a:txBody>
                    <a:bodyPr/>
                    <a:lstStyle/>
                    <a:p>
                      <a:pPr algn="ctr"/>
                      <a:endParaRPr lang="zh-TW" altLang="en-US" sz="2200" dirty="0"/>
                    </a:p>
                  </a:txBody>
                  <a:tcPr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rgbClr val="7030A0"/>
                      </a:solidFill>
                      <a:prstDash val="solid"/>
                      <a:round/>
                      <a:headEnd type="none" w="med" len="med"/>
                      <a:tailEnd type="none" w="med" len="med"/>
                    </a:lnB>
                  </a:tcPr>
                </a:tc>
                <a:extLst>
                  <a:ext uri="{0D108BD9-81ED-4DB2-BD59-A6C34878D82A}"/>
                </a:extLst>
              </a:tr>
              <a:tr h="1188703">
                <a:tc>
                  <a:txBody>
                    <a:bodyPr/>
                    <a:lstStyle/>
                    <a:p>
                      <a:r>
                        <a:rPr lang="zh-TW" altLang="en-US" sz="2400" b="1" kern="1200" baseline="0" dirty="0" smtClean="0">
                          <a:solidFill>
                            <a:schemeClr val="bg1"/>
                          </a:solidFill>
                          <a:latin typeface="+mn-lt"/>
                          <a:ea typeface="+mn-ea"/>
                          <a:cs typeface="+mn-cs"/>
                        </a:rPr>
                        <a:t>揮發性</a:t>
                      </a:r>
                    </a:p>
                    <a:p>
                      <a:r>
                        <a:rPr lang="en-US" altLang="zh-TW" sz="2400" b="1" kern="1200" baseline="0" dirty="0" smtClean="0">
                          <a:solidFill>
                            <a:schemeClr val="bg1"/>
                          </a:solidFill>
                          <a:latin typeface="+mn-lt"/>
                          <a:ea typeface="+mn-ea"/>
                          <a:cs typeface="+mn-cs"/>
                        </a:rPr>
                        <a:t>(</a:t>
                      </a:r>
                      <a:r>
                        <a:rPr lang="zh-TW" altLang="en-US" sz="2400" b="1" kern="1200" baseline="0" dirty="0" smtClean="0">
                          <a:solidFill>
                            <a:schemeClr val="bg1"/>
                          </a:solidFill>
                          <a:latin typeface="+mn-lt"/>
                          <a:ea typeface="+mn-ea"/>
                          <a:cs typeface="+mn-cs"/>
                        </a:rPr>
                        <a:t>蒸發的難易程度</a:t>
                      </a:r>
                      <a:r>
                        <a:rPr lang="en-US" altLang="zh-TW" sz="2400" b="1" kern="1200" baseline="0" dirty="0" smtClean="0">
                          <a:solidFill>
                            <a:schemeClr val="bg1"/>
                          </a:solidFill>
                          <a:latin typeface="+mn-lt"/>
                          <a:ea typeface="+mn-ea"/>
                          <a:cs typeface="+mn-cs"/>
                        </a:rPr>
                        <a:t>)</a:t>
                      </a:r>
                      <a:endParaRPr lang="zh-TW" altLang="en-US" sz="2400" b="1" kern="1200" baseline="0" dirty="0">
                        <a:solidFill>
                          <a:schemeClr val="bg1"/>
                        </a:solidFill>
                        <a:latin typeface="+mn-lt"/>
                        <a:ea typeface="+mn-ea"/>
                        <a:cs typeface="+mn-cs"/>
                      </a:endParaRPr>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ctr"/>
                      <a:endParaRPr lang="zh-TW" altLang="en-US" sz="2400" dirty="0"/>
                    </a:p>
                  </a:txBody>
                  <a:tcPr marL="91422" marR="91422" marT="45712" marB="45712" anchor="ctr">
                    <a:lnL w="12700" cap="flat" cmpd="sng" algn="ctr">
                      <a:solidFill>
                        <a:srgbClr val="7030A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algn="ctr"/>
                      <a:endParaRPr lang="en-US" altLang="zh-TW" sz="2400" kern="1200" baseline="0" dirty="0" smtClean="0">
                        <a:solidFill>
                          <a:schemeClr val="tx1"/>
                        </a:solidFill>
                        <a:latin typeface="+mn-lt"/>
                        <a:ea typeface="+mn-ea"/>
                        <a:cs typeface="+mn-cs"/>
                      </a:endParaRPr>
                    </a:p>
                    <a:p>
                      <a:pPr algn="ctr"/>
                      <a:endParaRPr lang="zh-TW" altLang="en-US" sz="2400" dirty="0"/>
                    </a:p>
                  </a:txBody>
                  <a:tcPr marL="91422" marR="91422" marT="45712" marB="4571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zh-TW" altLang="en-US"/>
                    </a:p>
                  </a:txBody>
                  <a:tcPr/>
                </a:tc>
                <a:tc hMerge="1">
                  <a:txBody>
                    <a:bodyPr/>
                    <a:lstStyle/>
                    <a:p>
                      <a:endParaRPr lang="zh-TW" altLang="en-US"/>
                    </a:p>
                  </a:txBody>
                  <a:tcPr/>
                </a:tc>
                <a:tc>
                  <a:txBody>
                    <a:bodyPr/>
                    <a:lstStyle/>
                    <a:p>
                      <a:pPr algn="ctr"/>
                      <a:endParaRPr lang="zh-TW" altLang="en-US" sz="2400" dirty="0"/>
                    </a:p>
                  </a:txBody>
                  <a:tcPr marL="91422" marR="91422" marT="45712" marB="45712" anchor="ctr">
                    <a:lnL w="12700" cap="flat" cmpd="sng" algn="ctr">
                      <a:no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extLst>
              </a:tr>
              <a:tr h="705796">
                <a:tc>
                  <a:txBody>
                    <a:bodyPr/>
                    <a:lstStyle/>
                    <a:p>
                      <a:pPr algn="l"/>
                      <a:r>
                        <a:rPr lang="zh-TW" altLang="en-US" sz="2400" b="1" kern="1200" baseline="0" dirty="0" smtClean="0">
                          <a:solidFill>
                            <a:schemeClr val="bg1"/>
                          </a:solidFill>
                          <a:latin typeface="+mn-lt"/>
                          <a:ea typeface="+mn-ea"/>
                          <a:cs typeface="+mn-cs"/>
                        </a:rPr>
                        <a:t>黏度</a:t>
                      </a:r>
                      <a:endParaRPr lang="zh-TW" altLang="en-US" sz="2400" b="1" kern="1200" baseline="0" dirty="0">
                        <a:solidFill>
                          <a:schemeClr val="bg1"/>
                        </a:solidFill>
                        <a:latin typeface="+mn-lt"/>
                        <a:ea typeface="+mn-ea"/>
                        <a:cs typeface="+mn-cs"/>
                      </a:endParaRPr>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ctr"/>
                      <a:endParaRPr lang="en-US" altLang="zh-TW" sz="2400" kern="1200" baseline="0" dirty="0" smtClean="0">
                        <a:solidFill>
                          <a:schemeClr val="tx1"/>
                        </a:solidFill>
                        <a:latin typeface="+mn-lt"/>
                        <a:ea typeface="+mn-ea"/>
                        <a:cs typeface="+mn-cs"/>
                      </a:endParaRPr>
                    </a:p>
                  </a:txBody>
                  <a:tcPr marL="91422" marR="91422" marT="45712" marB="45712" anchor="ctr">
                    <a:lnL w="12700" cap="flat" cmpd="sng" algn="ctr">
                      <a:solidFill>
                        <a:srgbClr val="7030A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algn="ctr"/>
                      <a:endParaRPr lang="zh-TW" altLang="en-US" sz="2400" dirty="0"/>
                    </a:p>
                  </a:txBody>
                  <a:tcPr marL="91422" marR="91422" marT="45712" marB="4571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zh-TW" altLang="en-US"/>
                    </a:p>
                  </a:txBody>
                  <a:tcPr/>
                </a:tc>
                <a:tc hMerge="1">
                  <a:txBody>
                    <a:bodyPr/>
                    <a:lstStyle/>
                    <a:p>
                      <a:endParaRPr lang="zh-TW" altLang="en-US"/>
                    </a:p>
                  </a:txBody>
                  <a:tcPr/>
                </a:tc>
                <a:tc>
                  <a:txBody>
                    <a:bodyPr/>
                    <a:lstStyle/>
                    <a:p>
                      <a:pPr algn="ctr"/>
                      <a:endParaRPr lang="zh-TW" altLang="en-US" sz="2400" dirty="0"/>
                    </a:p>
                  </a:txBody>
                  <a:tcPr marL="91422" marR="91422" marT="45712" marB="45712" anchor="ctr">
                    <a:lnL w="12700" cap="flat" cmpd="sng" algn="ctr">
                      <a:no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extLst>
              </a:tr>
              <a:tr h="791935">
                <a:tc>
                  <a:txBody>
                    <a:bodyPr/>
                    <a:lstStyle/>
                    <a:p>
                      <a:pPr algn="l"/>
                      <a:r>
                        <a:rPr lang="zh-TW" altLang="en-US" sz="2400" b="1" kern="1200" baseline="0" dirty="0" smtClean="0">
                          <a:solidFill>
                            <a:schemeClr val="bg1"/>
                          </a:solidFill>
                          <a:latin typeface="+mn-lt"/>
                          <a:ea typeface="+mn-ea"/>
                          <a:cs typeface="+mn-cs"/>
                        </a:rPr>
                        <a:t>易燃性</a:t>
                      </a:r>
                      <a:endParaRPr lang="zh-TW" altLang="en-US" sz="2400" b="1" kern="1200" baseline="0" dirty="0">
                        <a:solidFill>
                          <a:schemeClr val="bg1"/>
                        </a:solidFill>
                        <a:latin typeface="+mn-lt"/>
                        <a:ea typeface="+mn-ea"/>
                        <a:cs typeface="+mn-cs"/>
                      </a:endParaRPr>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ctr"/>
                      <a:endParaRPr lang="zh-TW" altLang="en-US" sz="2400" dirty="0"/>
                    </a:p>
                  </a:txBody>
                  <a:tcPr marL="91422" marR="91422" marT="45712" marB="45712" anchor="ctr">
                    <a:lnL w="12700" cap="flat" cmpd="sng" algn="ctr">
                      <a:solidFill>
                        <a:srgbClr val="7030A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algn="ctr"/>
                      <a:endParaRPr lang="zh-TW" altLang="en-US" sz="2400" dirty="0"/>
                    </a:p>
                  </a:txBody>
                  <a:tcPr marL="91422" marR="91422" marT="45712" marB="4571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zh-TW" altLang="en-US"/>
                    </a:p>
                  </a:txBody>
                  <a:tcPr/>
                </a:tc>
                <a:tc hMerge="1">
                  <a:txBody>
                    <a:bodyPr/>
                    <a:lstStyle/>
                    <a:p>
                      <a:endParaRPr lang="zh-TW" altLang="en-US"/>
                    </a:p>
                  </a:txBody>
                  <a:tcPr/>
                </a:tc>
                <a:tc>
                  <a:txBody>
                    <a:bodyPr/>
                    <a:lstStyle/>
                    <a:p>
                      <a:pPr algn="ctr"/>
                      <a:endParaRPr lang="zh-TW" altLang="en-US" sz="2400" dirty="0"/>
                    </a:p>
                  </a:txBody>
                  <a:tcPr marL="91422" marR="91422" marT="45712" marB="45712" anchor="ctr">
                    <a:lnL w="12700" cap="flat" cmpd="sng" algn="ctr">
                      <a:noFill/>
                      <a:prstDash val="solid"/>
                      <a:round/>
                      <a:headEnd type="none" w="med" len="med"/>
                      <a:tailEnd type="none" w="med" len="med"/>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extLst>
              </a:tr>
              <a:tr h="822944">
                <a:tc>
                  <a:txBody>
                    <a:bodyPr/>
                    <a:lstStyle/>
                    <a:p>
                      <a:r>
                        <a:rPr lang="zh-TW" altLang="en-US" sz="2400" b="1" kern="1200" baseline="0" dirty="0" smtClean="0">
                          <a:solidFill>
                            <a:schemeClr val="bg1"/>
                          </a:solidFill>
                          <a:latin typeface="+mn-lt"/>
                          <a:ea typeface="+mn-ea"/>
                          <a:cs typeface="+mn-cs"/>
                        </a:rPr>
                        <a:t>燃燒時火焰的顏色及黑煙量</a:t>
                      </a:r>
                      <a:endParaRPr lang="zh-TW" altLang="en-US" sz="2400" b="1" kern="1200" baseline="0" dirty="0">
                        <a:solidFill>
                          <a:schemeClr val="bg1"/>
                        </a:solidFill>
                        <a:latin typeface="+mn-lt"/>
                        <a:ea typeface="+mn-ea"/>
                        <a:cs typeface="+mn-cs"/>
                      </a:endParaRPr>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accent4"/>
                    </a:solidFill>
                  </a:tcPr>
                </a:tc>
                <a:tc>
                  <a:txBody>
                    <a:bodyPr/>
                    <a:lstStyle/>
                    <a:p>
                      <a:pPr algn="ct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gridSpan="2">
                  <a:txBody>
                    <a:bodyPr/>
                    <a:lstStyle/>
                    <a:p>
                      <a:pPr algn="ct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hMerge="1">
                  <a:txBody>
                    <a:bodyPr/>
                    <a:lstStyle/>
                    <a:p>
                      <a:endParaRPr lang="zh-TW"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2400" dirty="0" smtClean="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endParaRPr lang="zh-TW" altLang="en-US" sz="2400" dirty="0"/>
                    </a:p>
                  </a:txBody>
                  <a:tcPr marL="91422" marR="91422" marT="45712" marB="4571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rgbClr val="7030A0"/>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bl>
          </a:graphicData>
        </a:graphic>
      </p:graphicFrame>
      <p:cxnSp>
        <p:nvCxnSpPr>
          <p:cNvPr id="5" name="直線單箭頭接點 4"/>
          <p:cNvCxnSpPr/>
          <p:nvPr/>
        </p:nvCxnSpPr>
        <p:spPr>
          <a:xfrm>
            <a:off x="4500563" y="4724173"/>
            <a:ext cx="2592387" cy="0"/>
          </a:xfrm>
          <a:prstGeom prst="straightConnector1">
            <a:avLst/>
          </a:prstGeom>
          <a:ln w="28575">
            <a:tailEnd type="arrow"/>
          </a:ln>
        </p:spPr>
        <p:style>
          <a:lnRef idx="1">
            <a:schemeClr val="accent4"/>
          </a:lnRef>
          <a:fillRef idx="0">
            <a:schemeClr val="accent4"/>
          </a:fillRef>
          <a:effectRef idx="0">
            <a:schemeClr val="accent4"/>
          </a:effectRef>
          <a:fontRef idx="minor">
            <a:schemeClr val="tx1"/>
          </a:fontRef>
        </p:style>
      </p:cxnSp>
      <p:cxnSp>
        <p:nvCxnSpPr>
          <p:cNvPr id="6" name="直線單箭頭接點 5"/>
          <p:cNvCxnSpPr/>
          <p:nvPr/>
        </p:nvCxnSpPr>
        <p:spPr>
          <a:xfrm>
            <a:off x="4500563" y="3932011"/>
            <a:ext cx="2592387" cy="0"/>
          </a:xfrm>
          <a:prstGeom prst="straightConnector1">
            <a:avLst/>
          </a:prstGeom>
          <a:ln w="28575">
            <a:tailEnd type="arrow"/>
          </a:ln>
        </p:spPr>
        <p:style>
          <a:lnRef idx="1">
            <a:schemeClr val="accent4"/>
          </a:lnRef>
          <a:fillRef idx="0">
            <a:schemeClr val="accent4"/>
          </a:fillRef>
          <a:effectRef idx="0">
            <a:schemeClr val="accent4"/>
          </a:effectRef>
          <a:fontRef idx="minor">
            <a:schemeClr val="tx1"/>
          </a:fontRef>
        </p:style>
      </p:cxnSp>
      <p:cxnSp>
        <p:nvCxnSpPr>
          <p:cNvPr id="7" name="直線單箭頭接點 6"/>
          <p:cNvCxnSpPr/>
          <p:nvPr/>
        </p:nvCxnSpPr>
        <p:spPr>
          <a:xfrm>
            <a:off x="4500563" y="3068411"/>
            <a:ext cx="2592387" cy="0"/>
          </a:xfrm>
          <a:prstGeom prst="straightConnector1">
            <a:avLst/>
          </a:prstGeom>
          <a:ln w="28575">
            <a:tailEnd type="arrow"/>
          </a:ln>
        </p:spPr>
        <p:style>
          <a:lnRef idx="1">
            <a:schemeClr val="accent4"/>
          </a:lnRef>
          <a:fillRef idx="0">
            <a:schemeClr val="accent4"/>
          </a:fillRef>
          <a:effectRef idx="0">
            <a:schemeClr val="accent4"/>
          </a:effectRef>
          <a:fontRef idx="minor">
            <a:schemeClr val="tx1"/>
          </a:fontRef>
        </p:style>
      </p:cxnSp>
      <p:sp>
        <p:nvSpPr>
          <p:cNvPr id="3" name="矩形 2"/>
          <p:cNvSpPr>
            <a:spLocks noChangeArrowheads="1"/>
          </p:cNvSpPr>
          <p:nvPr/>
        </p:nvSpPr>
        <p:spPr bwMode="auto">
          <a:xfrm>
            <a:off x="2843213" y="1814286"/>
            <a:ext cx="800100" cy="461962"/>
          </a:xfrm>
          <a:prstGeom prst="rect">
            <a:avLst/>
          </a:prstGeom>
          <a:noFill/>
          <a:ln>
            <a:noFill/>
          </a:ln>
          <a:extLst/>
        </p:spPr>
        <p:txBody>
          <a:bodyPr wrap="none">
            <a:spAutoFit/>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algn="ctr">
              <a:defRPr/>
            </a:pPr>
            <a:r>
              <a:rPr lang="zh-TW" altLang="en-US" sz="2400" b="1" smtClean="0">
                <a:solidFill>
                  <a:schemeClr val="bg1">
                    <a:lumMod val="65000"/>
                  </a:schemeClr>
                </a:solidFill>
              </a:rPr>
              <a:t>無色</a:t>
            </a:r>
          </a:p>
        </p:txBody>
      </p:sp>
      <p:sp>
        <p:nvSpPr>
          <p:cNvPr id="4" name="矩形 3"/>
          <p:cNvSpPr>
            <a:spLocks noChangeArrowheads="1"/>
          </p:cNvSpPr>
          <p:nvPr/>
        </p:nvSpPr>
        <p:spPr bwMode="auto">
          <a:xfrm>
            <a:off x="4356100" y="1801586"/>
            <a:ext cx="1416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zh-TW" altLang="en-US" sz="2400" b="1">
                <a:solidFill>
                  <a:srgbClr val="FFFF00"/>
                </a:solidFill>
              </a:rPr>
              <a:t>極淡黃色</a:t>
            </a:r>
          </a:p>
        </p:txBody>
      </p:sp>
      <p:sp>
        <p:nvSpPr>
          <p:cNvPr id="8" name="矩形 7"/>
          <p:cNvSpPr>
            <a:spLocks noChangeArrowheads="1"/>
          </p:cNvSpPr>
          <p:nvPr/>
        </p:nvSpPr>
        <p:spPr bwMode="auto">
          <a:xfrm>
            <a:off x="6227763" y="1814286"/>
            <a:ext cx="8001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b="1">
                <a:solidFill>
                  <a:srgbClr val="FFCC00"/>
                </a:solidFill>
              </a:rPr>
              <a:t>黃色</a:t>
            </a:r>
            <a:endParaRPr lang="zh-HK" altLang="en-US" sz="2400" b="1">
              <a:solidFill>
                <a:srgbClr val="FFCC00"/>
              </a:solidFill>
            </a:endParaRPr>
          </a:p>
        </p:txBody>
      </p:sp>
      <p:sp>
        <p:nvSpPr>
          <p:cNvPr id="9" name="矩形 8"/>
          <p:cNvSpPr>
            <a:spLocks noChangeArrowheads="1"/>
          </p:cNvSpPr>
          <p:nvPr/>
        </p:nvSpPr>
        <p:spPr bwMode="auto">
          <a:xfrm>
            <a:off x="7843838" y="1814286"/>
            <a:ext cx="8001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b="1">
                <a:solidFill>
                  <a:srgbClr val="CC3300"/>
                </a:solidFill>
              </a:rPr>
              <a:t>棕色</a:t>
            </a:r>
            <a:endParaRPr lang="zh-HK" altLang="en-US" sz="2400" b="1">
              <a:solidFill>
                <a:srgbClr val="CC3300"/>
              </a:solidFill>
            </a:endParaRPr>
          </a:p>
        </p:txBody>
      </p:sp>
      <p:sp>
        <p:nvSpPr>
          <p:cNvPr id="10" name="矩形 9"/>
          <p:cNvSpPr>
            <a:spLocks noChangeArrowheads="1"/>
          </p:cNvSpPr>
          <p:nvPr/>
        </p:nvSpPr>
        <p:spPr bwMode="auto">
          <a:xfrm>
            <a:off x="2535238" y="2677886"/>
            <a:ext cx="1416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zh-TW" altLang="en-US" sz="2400"/>
              <a:t>易於揮發</a:t>
            </a:r>
          </a:p>
        </p:txBody>
      </p:sp>
      <p:sp>
        <p:nvSpPr>
          <p:cNvPr id="11" name="矩形 10"/>
          <p:cNvSpPr>
            <a:spLocks noChangeArrowheads="1"/>
          </p:cNvSpPr>
          <p:nvPr/>
        </p:nvSpPr>
        <p:spPr bwMode="auto">
          <a:xfrm>
            <a:off x="7500938" y="2679473"/>
            <a:ext cx="14144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a:t>難於揮發</a:t>
            </a:r>
            <a:endParaRPr lang="zh-HK" altLang="en-US" sz="2400"/>
          </a:p>
        </p:txBody>
      </p:sp>
      <p:sp>
        <p:nvSpPr>
          <p:cNvPr id="12" name="矩形 11"/>
          <p:cNvSpPr>
            <a:spLocks noChangeArrowheads="1"/>
          </p:cNvSpPr>
          <p:nvPr/>
        </p:nvSpPr>
        <p:spPr bwMode="auto">
          <a:xfrm>
            <a:off x="4932363" y="2565173"/>
            <a:ext cx="17224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a:t>揮發性下降</a:t>
            </a:r>
            <a:endParaRPr lang="zh-HK" altLang="en-US" sz="2400"/>
          </a:p>
        </p:txBody>
      </p:sp>
      <p:sp>
        <p:nvSpPr>
          <p:cNvPr id="13" name="矩形 12"/>
          <p:cNvSpPr>
            <a:spLocks noChangeArrowheads="1"/>
          </p:cNvSpPr>
          <p:nvPr/>
        </p:nvSpPr>
        <p:spPr bwMode="auto">
          <a:xfrm>
            <a:off x="2689225" y="3614511"/>
            <a:ext cx="11080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a:t>不黏滯</a:t>
            </a:r>
            <a:endParaRPr lang="zh-HK" altLang="en-US" sz="2400"/>
          </a:p>
        </p:txBody>
      </p:sp>
      <p:sp>
        <p:nvSpPr>
          <p:cNvPr id="14" name="矩形 13"/>
          <p:cNvSpPr>
            <a:spLocks noChangeArrowheads="1"/>
          </p:cNvSpPr>
          <p:nvPr/>
        </p:nvSpPr>
        <p:spPr bwMode="auto">
          <a:xfrm>
            <a:off x="7500938" y="3614511"/>
            <a:ext cx="14144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a:t>頗為黏滯</a:t>
            </a:r>
            <a:endParaRPr lang="zh-HK" altLang="en-US" sz="2400"/>
          </a:p>
        </p:txBody>
      </p:sp>
      <p:sp>
        <p:nvSpPr>
          <p:cNvPr id="15" name="矩形 14"/>
          <p:cNvSpPr>
            <a:spLocks noChangeArrowheads="1"/>
          </p:cNvSpPr>
          <p:nvPr/>
        </p:nvSpPr>
        <p:spPr bwMode="auto">
          <a:xfrm>
            <a:off x="5100638" y="3471636"/>
            <a:ext cx="14160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a:t>黏度上升</a:t>
            </a:r>
            <a:endParaRPr lang="zh-HK" altLang="en-US" sz="2400"/>
          </a:p>
        </p:txBody>
      </p:sp>
      <p:sp>
        <p:nvSpPr>
          <p:cNvPr id="16" name="矩形 15"/>
          <p:cNvSpPr>
            <a:spLocks noChangeArrowheads="1"/>
          </p:cNvSpPr>
          <p:nvPr/>
        </p:nvSpPr>
        <p:spPr bwMode="auto">
          <a:xfrm>
            <a:off x="2555875" y="4365398"/>
            <a:ext cx="14160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zh-TW" altLang="en-US" sz="2400"/>
              <a:t>極易點燃</a:t>
            </a:r>
          </a:p>
        </p:txBody>
      </p:sp>
      <p:sp>
        <p:nvSpPr>
          <p:cNvPr id="17" name="矩形 16"/>
          <p:cNvSpPr>
            <a:spLocks noChangeArrowheads="1"/>
          </p:cNvSpPr>
          <p:nvPr/>
        </p:nvSpPr>
        <p:spPr bwMode="auto">
          <a:xfrm>
            <a:off x="7524750" y="4365398"/>
            <a:ext cx="14160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a:t>難於點燃</a:t>
            </a:r>
            <a:endParaRPr lang="zh-HK" altLang="en-US" sz="2400"/>
          </a:p>
        </p:txBody>
      </p:sp>
      <p:sp>
        <p:nvSpPr>
          <p:cNvPr id="18" name="矩形 17"/>
          <p:cNvSpPr>
            <a:spLocks noChangeArrowheads="1"/>
          </p:cNvSpPr>
          <p:nvPr/>
        </p:nvSpPr>
        <p:spPr bwMode="auto">
          <a:xfrm>
            <a:off x="4937125" y="4220936"/>
            <a:ext cx="17224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a:t>易燃性下降</a:t>
            </a:r>
            <a:endParaRPr lang="zh-HK" altLang="en-US" sz="2400"/>
          </a:p>
        </p:txBody>
      </p:sp>
      <p:sp>
        <p:nvSpPr>
          <p:cNvPr id="19" name="矩形 18"/>
          <p:cNvSpPr>
            <a:spLocks noChangeArrowheads="1"/>
          </p:cNvSpPr>
          <p:nvPr/>
        </p:nvSpPr>
        <p:spPr bwMode="auto">
          <a:xfrm>
            <a:off x="2114550" y="4973411"/>
            <a:ext cx="209708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zh-TW" altLang="en-US" sz="2400"/>
              <a:t>黃色、邊緣呈藍色；</a:t>
            </a:r>
            <a:r>
              <a:rPr lang="zh-TW" altLang="en-US" sz="2400" b="1"/>
              <a:t>無煙</a:t>
            </a:r>
          </a:p>
        </p:txBody>
      </p:sp>
      <p:sp>
        <p:nvSpPr>
          <p:cNvPr id="20" name="矩形 19"/>
          <p:cNvSpPr>
            <a:spLocks noChangeArrowheads="1"/>
          </p:cNvSpPr>
          <p:nvPr/>
        </p:nvSpPr>
        <p:spPr bwMode="auto">
          <a:xfrm>
            <a:off x="4356100" y="4973411"/>
            <a:ext cx="172878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zh-TW" altLang="en-US" sz="2400"/>
              <a:t>黃 </a:t>
            </a:r>
            <a:r>
              <a:rPr lang="en-US" altLang="zh-TW" sz="2400"/>
              <a:t>/ </a:t>
            </a:r>
            <a:r>
              <a:rPr lang="zh-TW" altLang="en-US" sz="2400"/>
              <a:t>橙色；</a:t>
            </a:r>
            <a:endParaRPr lang="en-US" altLang="zh-TW" sz="2400"/>
          </a:p>
          <a:p>
            <a:pPr algn="ctr"/>
            <a:r>
              <a:rPr lang="zh-TW" altLang="en-US" sz="2400" b="1"/>
              <a:t>少量黑煙</a:t>
            </a:r>
          </a:p>
        </p:txBody>
      </p:sp>
      <p:sp>
        <p:nvSpPr>
          <p:cNvPr id="21" name="矩形 20"/>
          <p:cNvSpPr>
            <a:spLocks noChangeArrowheads="1"/>
          </p:cNvSpPr>
          <p:nvPr/>
        </p:nvSpPr>
        <p:spPr bwMode="auto">
          <a:xfrm>
            <a:off x="6010275" y="4973411"/>
            <a:ext cx="14414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t>橙色；</a:t>
            </a:r>
            <a:endParaRPr lang="en-US" altLang="zh-TW" sz="2400"/>
          </a:p>
          <a:p>
            <a:pPr algn="ctr" eaLnBrk="1" hangingPunct="1"/>
            <a:r>
              <a:rPr lang="zh-TW" altLang="en-US" sz="2400" b="1"/>
              <a:t>頗多黑煙</a:t>
            </a:r>
          </a:p>
        </p:txBody>
      </p:sp>
      <p:sp>
        <p:nvSpPr>
          <p:cNvPr id="22" name="矩形 21"/>
          <p:cNvSpPr>
            <a:spLocks noChangeArrowheads="1"/>
          </p:cNvSpPr>
          <p:nvPr/>
        </p:nvSpPr>
        <p:spPr bwMode="auto">
          <a:xfrm>
            <a:off x="7451725" y="4973411"/>
            <a:ext cx="151288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zh-TW" altLang="en-US" sz="2400"/>
              <a:t>橙色；</a:t>
            </a:r>
            <a:endParaRPr lang="en-US" altLang="zh-TW" sz="2400"/>
          </a:p>
          <a:p>
            <a:pPr algn="ctr"/>
            <a:r>
              <a:rPr lang="zh-TW" altLang="en-US" sz="2400" b="1"/>
              <a:t>大量黑煙</a:t>
            </a:r>
          </a:p>
        </p:txBody>
      </p:sp>
    </p:spTree>
    <p:extLst>
      <p:ext uri="{BB962C8B-B14F-4D97-AF65-F5344CB8AC3E}">
        <p14:creationId xmlns:p14="http://schemas.microsoft.com/office/powerpoint/2010/main" val="705710012"/>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
          <p:cNvSpPr txBox="1">
            <a:spLocks noChangeArrowheads="1"/>
          </p:cNvSpPr>
          <p:nvPr/>
        </p:nvSpPr>
        <p:spPr bwMode="auto">
          <a:xfrm>
            <a:off x="395288" y="1795463"/>
            <a:ext cx="31686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800"/>
              <a:t>碳的質量百分比 </a:t>
            </a:r>
            <a:r>
              <a:rPr lang="en-US" altLang="zh-TW" sz="2800"/>
              <a:t>=</a:t>
            </a:r>
            <a:r>
              <a:rPr lang="zh-TW" altLang="en-US" sz="2800" baseline="-25000"/>
              <a:t> </a:t>
            </a:r>
            <a:endParaRPr lang="zh-HK" altLang="en-US" sz="2800" baseline="-25000"/>
          </a:p>
        </p:txBody>
      </p:sp>
      <p:sp>
        <p:nvSpPr>
          <p:cNvPr id="4" name="文字方塊 3"/>
          <p:cNvSpPr txBox="1">
            <a:spLocks noRot="1" noChangeAspect="1" noMove="1" noResize="1" noEditPoints="1" noAdjustHandles="1" noChangeArrowheads="1" noChangeShapeType="1" noTextEdit="1"/>
          </p:cNvSpPr>
          <p:nvPr/>
        </p:nvSpPr>
        <p:spPr>
          <a:xfrm>
            <a:off x="3419872" y="1700808"/>
            <a:ext cx="3672408" cy="706540"/>
          </a:xfrm>
          <a:prstGeom prst="rect">
            <a:avLst/>
          </a:prstGeom>
          <a:blipFill>
            <a:blip r:embed="rId2"/>
            <a:stretch>
              <a:fillRect t="-3448" b="-18103"/>
            </a:stretch>
          </a:blipFill>
        </p:spPr>
        <p:txBody>
          <a:bodyPr/>
          <a:lstStyle/>
          <a:p>
            <a:pPr>
              <a:defRPr/>
            </a:pPr>
            <a:r>
              <a:rPr lang="zh-HK" altLang="en-US">
                <a:noFill/>
                <a:ea typeface="新細明體" pitchFamily="18" charset="-120"/>
              </a:rPr>
              <a:t> </a:t>
            </a:r>
          </a:p>
        </p:txBody>
      </p:sp>
      <p:sp>
        <p:nvSpPr>
          <p:cNvPr id="6" name="文字方塊 5"/>
          <p:cNvSpPr txBox="1">
            <a:spLocks noChangeArrowheads="1"/>
          </p:cNvSpPr>
          <p:nvPr/>
        </p:nvSpPr>
        <p:spPr bwMode="auto">
          <a:xfrm>
            <a:off x="6918325" y="1825625"/>
            <a:ext cx="1727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TW" sz="2800">
                <a:latin typeface="Times New Roman" pitchFamily="18" charset="0"/>
                <a:cs typeface="Times New Roman" pitchFamily="18" charset="0"/>
              </a:rPr>
              <a:t>= 83.3 %</a:t>
            </a:r>
            <a:r>
              <a:rPr lang="zh-TW" altLang="en-US" sz="2800" baseline="-25000">
                <a:latin typeface="Times New Roman" pitchFamily="18" charset="0"/>
                <a:cs typeface="Times New Roman" pitchFamily="18" charset="0"/>
              </a:rPr>
              <a:t>  </a:t>
            </a:r>
            <a:endParaRPr lang="zh-HK" altLang="en-US" sz="2800" baseline="-25000">
              <a:latin typeface="Times New Roman" pitchFamily="18" charset="0"/>
              <a:cs typeface="Times New Roman" pitchFamily="18" charset="0"/>
            </a:endParaRPr>
          </a:p>
        </p:txBody>
      </p:sp>
      <p:sp>
        <p:nvSpPr>
          <p:cNvPr id="7" name="文字方塊 6"/>
          <p:cNvSpPr txBox="1">
            <a:spLocks noChangeArrowheads="1"/>
          </p:cNvSpPr>
          <p:nvPr/>
        </p:nvSpPr>
        <p:spPr bwMode="auto">
          <a:xfrm>
            <a:off x="395288" y="4508500"/>
            <a:ext cx="3168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800"/>
              <a:t>碳的質量百分比 </a:t>
            </a:r>
            <a:r>
              <a:rPr lang="en-US" altLang="zh-TW" sz="2800"/>
              <a:t>=</a:t>
            </a:r>
            <a:r>
              <a:rPr lang="zh-TW" altLang="en-US" sz="2800" baseline="-25000"/>
              <a:t> </a:t>
            </a:r>
            <a:endParaRPr lang="zh-HK" altLang="en-US" sz="2800" baseline="-25000"/>
          </a:p>
        </p:txBody>
      </p:sp>
      <p:sp>
        <p:nvSpPr>
          <p:cNvPr id="8" name="文字方塊 7"/>
          <p:cNvSpPr txBox="1">
            <a:spLocks noRot="1" noChangeAspect="1" noMove="1" noResize="1" noEditPoints="1" noAdjustHandles="1" noChangeArrowheads="1" noChangeShapeType="1" noTextEdit="1"/>
          </p:cNvSpPr>
          <p:nvPr/>
        </p:nvSpPr>
        <p:spPr>
          <a:xfrm>
            <a:off x="3419872" y="4417460"/>
            <a:ext cx="3811361" cy="706540"/>
          </a:xfrm>
          <a:prstGeom prst="rect">
            <a:avLst/>
          </a:prstGeom>
          <a:blipFill>
            <a:blip r:embed="rId3"/>
            <a:stretch>
              <a:fillRect t="-4310" b="-17241"/>
            </a:stretch>
          </a:blipFill>
        </p:spPr>
        <p:txBody>
          <a:bodyPr/>
          <a:lstStyle/>
          <a:p>
            <a:pPr>
              <a:defRPr/>
            </a:pPr>
            <a:r>
              <a:rPr lang="zh-HK" altLang="en-US">
                <a:noFill/>
                <a:ea typeface="新細明體" pitchFamily="18" charset="-120"/>
              </a:rPr>
              <a:t> </a:t>
            </a:r>
          </a:p>
        </p:txBody>
      </p:sp>
      <p:sp>
        <p:nvSpPr>
          <p:cNvPr id="9" name="文字方塊 8"/>
          <p:cNvSpPr txBox="1">
            <a:spLocks noChangeArrowheads="1"/>
          </p:cNvSpPr>
          <p:nvPr/>
        </p:nvSpPr>
        <p:spPr bwMode="auto">
          <a:xfrm>
            <a:off x="6918325" y="4519613"/>
            <a:ext cx="1727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TW" sz="2800">
                <a:latin typeface="Times New Roman" pitchFamily="18" charset="0"/>
                <a:cs typeface="Times New Roman" pitchFamily="18" charset="0"/>
              </a:rPr>
              <a:t>= 85.2 %</a:t>
            </a:r>
            <a:r>
              <a:rPr lang="zh-TW" altLang="en-US" sz="2800" baseline="-25000">
                <a:latin typeface="Times New Roman" pitchFamily="18" charset="0"/>
                <a:cs typeface="Times New Roman" pitchFamily="18" charset="0"/>
              </a:rPr>
              <a:t>  </a:t>
            </a:r>
            <a:endParaRPr lang="zh-HK" altLang="en-US" sz="2800" baseline="-25000">
              <a:latin typeface="Times New Roman" pitchFamily="18" charset="0"/>
              <a:cs typeface="Times New Roman" pitchFamily="18" charset="0"/>
            </a:endParaRPr>
          </a:p>
        </p:txBody>
      </p:sp>
      <p:sp>
        <p:nvSpPr>
          <p:cNvPr id="68616" name="文字方塊 9"/>
          <p:cNvSpPr txBox="1">
            <a:spLocks noChangeArrowheads="1"/>
          </p:cNvSpPr>
          <p:nvPr/>
        </p:nvSpPr>
        <p:spPr bwMode="auto">
          <a:xfrm>
            <a:off x="395288" y="673100"/>
            <a:ext cx="2447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800"/>
              <a:t>在 </a:t>
            </a:r>
            <a:r>
              <a:rPr lang="en-US" altLang="zh-HK" sz="2800"/>
              <a:t>C</a:t>
            </a:r>
            <a:r>
              <a:rPr lang="en-US" altLang="zh-HK" sz="2800" baseline="-25000"/>
              <a:t>5</a:t>
            </a:r>
            <a:r>
              <a:rPr lang="en-US" altLang="zh-HK" sz="2800"/>
              <a:t>H</a:t>
            </a:r>
            <a:r>
              <a:rPr lang="en-US" altLang="zh-HK" sz="2800" baseline="-25000"/>
              <a:t>12 </a:t>
            </a:r>
            <a:r>
              <a:rPr lang="zh-TW" altLang="en-US" sz="2800"/>
              <a:t>中，</a:t>
            </a:r>
            <a:r>
              <a:rPr lang="zh-TW" altLang="en-US" sz="2800" baseline="-25000"/>
              <a:t> </a:t>
            </a:r>
            <a:endParaRPr lang="zh-HK" altLang="en-US" sz="2800" baseline="-25000"/>
          </a:p>
        </p:txBody>
      </p:sp>
      <p:sp>
        <p:nvSpPr>
          <p:cNvPr id="11" name="文字方塊 10"/>
          <p:cNvSpPr txBox="1">
            <a:spLocks noChangeArrowheads="1"/>
          </p:cNvSpPr>
          <p:nvPr/>
        </p:nvSpPr>
        <p:spPr bwMode="auto">
          <a:xfrm>
            <a:off x="395288" y="3492500"/>
            <a:ext cx="25923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800"/>
              <a:t>在 </a:t>
            </a:r>
            <a:r>
              <a:rPr lang="en-US" altLang="zh-HK" sz="2800"/>
              <a:t>C</a:t>
            </a:r>
            <a:r>
              <a:rPr lang="en-US" altLang="zh-TW" sz="2800" baseline="-25000"/>
              <a:t>25</a:t>
            </a:r>
            <a:r>
              <a:rPr lang="en-US" altLang="zh-HK" sz="2800"/>
              <a:t>H</a:t>
            </a:r>
            <a:r>
              <a:rPr lang="en-US" altLang="zh-TW" sz="2800" baseline="-25000"/>
              <a:t>5</a:t>
            </a:r>
            <a:r>
              <a:rPr lang="en-US" altLang="zh-HK" sz="2800" baseline="-25000"/>
              <a:t>2 </a:t>
            </a:r>
            <a:r>
              <a:rPr lang="zh-TW" altLang="en-US" sz="2800"/>
              <a:t>中，</a:t>
            </a:r>
            <a:endParaRPr lang="zh-HK" altLang="en-US" sz="2800" baseline="-25000"/>
          </a:p>
        </p:txBody>
      </p:sp>
    </p:spTree>
    <p:extLst>
      <p:ext uri="{BB962C8B-B14F-4D97-AF65-F5344CB8AC3E}">
        <p14:creationId xmlns:p14="http://schemas.microsoft.com/office/powerpoint/2010/main" val="3329304948"/>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Rectangle 3"/>
          <p:cNvSpPr>
            <a:spLocks noChangeArrowheads="1"/>
          </p:cNvSpPr>
          <p:nvPr/>
        </p:nvSpPr>
        <p:spPr bwMode="auto">
          <a:xfrm>
            <a:off x="467891" y="477366"/>
            <a:ext cx="3529012"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00"/>
                </a:solidFill>
                <a:latin typeface="新細明體" pitchFamily="18" charset="-120"/>
              </a:rPr>
              <a:t>第 </a:t>
            </a:r>
            <a:r>
              <a:rPr lang="en-US" altLang="zh-TW" sz="3200">
                <a:solidFill>
                  <a:srgbClr val="CC0000"/>
                </a:solidFill>
              </a:rPr>
              <a:t>II</a:t>
            </a:r>
            <a:r>
              <a:rPr lang="en-US" altLang="zh-TW" sz="3200">
                <a:solidFill>
                  <a:srgbClr val="CC0000"/>
                </a:solidFill>
                <a:latin typeface="新細明體" pitchFamily="18" charset="-120"/>
              </a:rPr>
              <a:t> </a:t>
            </a:r>
            <a:r>
              <a:rPr lang="zh-TW" altLang="en-US" sz="3200">
                <a:solidFill>
                  <a:srgbClr val="CC0000"/>
                </a:solidFill>
                <a:latin typeface="新細明體" pitchFamily="18" charset="-120"/>
              </a:rPr>
              <a:t>族：鹼土金屬</a:t>
            </a:r>
            <a:endParaRPr lang="en-US" altLang="zh-TW" sz="3200">
              <a:solidFill>
                <a:srgbClr val="CC0000"/>
              </a:solidFill>
              <a:latin typeface="新細明體" pitchFamily="18" charset="-120"/>
            </a:endParaRPr>
          </a:p>
        </p:txBody>
      </p:sp>
      <p:pic>
        <p:nvPicPr>
          <p:cNvPr id="57349"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40016" y="2061939"/>
            <a:ext cx="1471612" cy="1260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35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81278" y="3789139"/>
            <a:ext cx="1543050" cy="153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7351"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7241" y="2207989"/>
            <a:ext cx="611187" cy="3597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352" name="矩形 1"/>
          <p:cNvSpPr>
            <a:spLocks noChangeArrowheads="1"/>
          </p:cNvSpPr>
          <p:nvPr/>
        </p:nvSpPr>
        <p:spPr bwMode="auto">
          <a:xfrm>
            <a:off x="4212803" y="2334989"/>
            <a:ext cx="498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Be</a:t>
            </a:r>
          </a:p>
        </p:txBody>
      </p:sp>
      <p:sp>
        <p:nvSpPr>
          <p:cNvPr id="57353" name="矩形 6"/>
          <p:cNvSpPr>
            <a:spLocks noChangeArrowheads="1"/>
          </p:cNvSpPr>
          <p:nvPr/>
        </p:nvSpPr>
        <p:spPr bwMode="auto">
          <a:xfrm>
            <a:off x="4212803" y="2925539"/>
            <a:ext cx="5397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Mg</a:t>
            </a:r>
          </a:p>
        </p:txBody>
      </p:sp>
      <p:sp>
        <p:nvSpPr>
          <p:cNvPr id="57354" name="矩形 7"/>
          <p:cNvSpPr>
            <a:spLocks noChangeArrowheads="1"/>
          </p:cNvSpPr>
          <p:nvPr/>
        </p:nvSpPr>
        <p:spPr bwMode="auto">
          <a:xfrm>
            <a:off x="4212803" y="3501801"/>
            <a:ext cx="512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Ca</a:t>
            </a:r>
          </a:p>
        </p:txBody>
      </p:sp>
      <p:sp>
        <p:nvSpPr>
          <p:cNvPr id="57355" name="矩形 8"/>
          <p:cNvSpPr>
            <a:spLocks noChangeArrowheads="1"/>
          </p:cNvSpPr>
          <p:nvPr/>
        </p:nvSpPr>
        <p:spPr bwMode="auto">
          <a:xfrm>
            <a:off x="4212803" y="4109814"/>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Sr</a:t>
            </a:r>
          </a:p>
        </p:txBody>
      </p:sp>
      <p:sp>
        <p:nvSpPr>
          <p:cNvPr id="57356" name="矩形 9"/>
          <p:cNvSpPr>
            <a:spLocks noChangeArrowheads="1"/>
          </p:cNvSpPr>
          <p:nvPr/>
        </p:nvSpPr>
        <p:spPr bwMode="auto">
          <a:xfrm>
            <a:off x="4212803" y="4703539"/>
            <a:ext cx="498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Ba</a:t>
            </a:r>
          </a:p>
        </p:txBody>
      </p:sp>
      <p:sp>
        <p:nvSpPr>
          <p:cNvPr id="57357" name="矩形 10"/>
          <p:cNvSpPr>
            <a:spLocks noChangeArrowheads="1"/>
          </p:cNvSpPr>
          <p:nvPr/>
        </p:nvSpPr>
        <p:spPr bwMode="auto">
          <a:xfrm>
            <a:off x="4212803" y="5305201"/>
            <a:ext cx="512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Ra</a:t>
            </a:r>
          </a:p>
        </p:txBody>
      </p:sp>
      <p:sp>
        <p:nvSpPr>
          <p:cNvPr id="57358" name="左大括弧 8"/>
          <p:cNvSpPr>
            <a:spLocks/>
          </p:cNvSpPr>
          <p:nvPr/>
        </p:nvSpPr>
        <p:spPr bwMode="auto">
          <a:xfrm>
            <a:off x="2268116" y="2500089"/>
            <a:ext cx="415925" cy="3162300"/>
          </a:xfrm>
          <a:prstGeom prst="leftBrace">
            <a:avLst>
              <a:gd name="adj1" fmla="val 8307"/>
              <a:gd name="adj2" fmla="val 50000"/>
            </a:avLst>
          </a:prstGeom>
          <a:solidFill>
            <a:schemeClr val="bg1"/>
          </a:solidFill>
          <a:ln w="9525" algn="ctr">
            <a:solidFill>
              <a:srgbClr val="C00000"/>
            </a:solidFill>
            <a:round/>
            <a:headEnd/>
            <a:tailEnd/>
          </a:ln>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solidFill>
                <a:srgbClr val="FF0000"/>
              </a:solidFill>
            </a:endParaRPr>
          </a:p>
        </p:txBody>
      </p:sp>
      <p:sp>
        <p:nvSpPr>
          <p:cNvPr id="57359" name="矩形 15"/>
          <p:cNvSpPr>
            <a:spLocks noChangeArrowheads="1"/>
          </p:cNvSpPr>
          <p:nvPr/>
        </p:nvSpPr>
        <p:spPr bwMode="auto">
          <a:xfrm>
            <a:off x="3195216" y="2309589"/>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鈹</a:t>
            </a:r>
            <a:endParaRPr lang="zh-TW" altLang="en-US" sz="2000"/>
          </a:p>
        </p:txBody>
      </p:sp>
      <p:sp>
        <p:nvSpPr>
          <p:cNvPr id="57360" name="矩形 16"/>
          <p:cNvSpPr>
            <a:spLocks noChangeArrowheads="1"/>
          </p:cNvSpPr>
          <p:nvPr/>
        </p:nvSpPr>
        <p:spPr bwMode="auto">
          <a:xfrm>
            <a:off x="3195216" y="2925539"/>
            <a:ext cx="44132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鎂</a:t>
            </a:r>
            <a:endParaRPr lang="zh-TW" altLang="en-US" sz="2000"/>
          </a:p>
        </p:txBody>
      </p:sp>
      <p:sp>
        <p:nvSpPr>
          <p:cNvPr id="57361" name="矩形 17"/>
          <p:cNvSpPr>
            <a:spLocks noChangeArrowheads="1"/>
          </p:cNvSpPr>
          <p:nvPr/>
        </p:nvSpPr>
        <p:spPr bwMode="auto">
          <a:xfrm>
            <a:off x="3195216" y="3520851"/>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鈣</a:t>
            </a:r>
            <a:endParaRPr lang="zh-TW" altLang="en-US" sz="2000"/>
          </a:p>
        </p:txBody>
      </p:sp>
      <p:sp>
        <p:nvSpPr>
          <p:cNvPr id="57362" name="矩形 18"/>
          <p:cNvSpPr>
            <a:spLocks noChangeArrowheads="1"/>
          </p:cNvSpPr>
          <p:nvPr/>
        </p:nvSpPr>
        <p:spPr bwMode="auto">
          <a:xfrm>
            <a:off x="3195216" y="4109814"/>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鍶</a:t>
            </a:r>
            <a:endParaRPr lang="zh-TW" altLang="en-US" sz="2000"/>
          </a:p>
        </p:txBody>
      </p:sp>
      <p:sp>
        <p:nvSpPr>
          <p:cNvPr id="57363" name="矩形 19"/>
          <p:cNvSpPr>
            <a:spLocks noChangeArrowheads="1"/>
          </p:cNvSpPr>
          <p:nvPr/>
        </p:nvSpPr>
        <p:spPr bwMode="auto">
          <a:xfrm>
            <a:off x="3131716" y="4686076"/>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鋇</a:t>
            </a:r>
            <a:endParaRPr lang="zh-TW" altLang="en-US" sz="2000"/>
          </a:p>
        </p:txBody>
      </p:sp>
      <p:sp>
        <p:nvSpPr>
          <p:cNvPr id="57364" name="矩形 20"/>
          <p:cNvSpPr>
            <a:spLocks noChangeArrowheads="1"/>
          </p:cNvSpPr>
          <p:nvPr/>
        </p:nvSpPr>
        <p:spPr bwMode="auto">
          <a:xfrm>
            <a:off x="3131716" y="5302026"/>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鐳</a:t>
            </a:r>
            <a:endParaRPr lang="zh-TW" altLang="en-US" sz="2000"/>
          </a:p>
        </p:txBody>
      </p:sp>
      <p:sp>
        <p:nvSpPr>
          <p:cNvPr id="57365" name="矩形 21"/>
          <p:cNvSpPr>
            <a:spLocks noChangeArrowheads="1"/>
          </p:cNvSpPr>
          <p:nvPr/>
        </p:nvSpPr>
        <p:spPr bwMode="auto">
          <a:xfrm>
            <a:off x="1044153" y="3893914"/>
            <a:ext cx="12112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銀色固體</a:t>
            </a:r>
            <a:endParaRPr lang="zh-TW" altLang="en-US" sz="2000"/>
          </a:p>
        </p:txBody>
      </p:sp>
      <p:sp>
        <p:nvSpPr>
          <p:cNvPr id="57366" name="矩形 22"/>
          <p:cNvSpPr>
            <a:spLocks noChangeArrowheads="1"/>
          </p:cNvSpPr>
          <p:nvPr/>
        </p:nvSpPr>
        <p:spPr bwMode="auto">
          <a:xfrm>
            <a:off x="3942928" y="1795239"/>
            <a:ext cx="1133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第 </a:t>
            </a:r>
            <a:r>
              <a:rPr lang="en-US" altLang="zh-TW" sz="2000" b="0"/>
              <a:t>II</a:t>
            </a:r>
            <a:r>
              <a:rPr lang="zh-TW" altLang="en-US" sz="2000"/>
              <a:t> </a:t>
            </a:r>
            <a:r>
              <a:rPr lang="zh-TW" altLang="en-US" sz="2000" b="0"/>
              <a:t>族</a:t>
            </a:r>
            <a:endParaRPr lang="zh-TW" altLang="en-US" sz="2000"/>
          </a:p>
        </p:txBody>
      </p:sp>
      <p:cxnSp>
        <p:nvCxnSpPr>
          <p:cNvPr id="57367" name="直線接點 23"/>
          <p:cNvCxnSpPr>
            <a:cxnSpLocks noChangeShapeType="1"/>
          </p:cNvCxnSpPr>
          <p:nvPr/>
        </p:nvCxnSpPr>
        <p:spPr bwMode="auto">
          <a:xfrm flipV="1">
            <a:off x="4768428" y="2709639"/>
            <a:ext cx="1747838" cy="415925"/>
          </a:xfrm>
          <a:prstGeom prst="line">
            <a:avLst/>
          </a:prstGeom>
          <a:noFill/>
          <a:ln w="9525" algn="ctr">
            <a:solidFill>
              <a:srgbClr val="00B0F0"/>
            </a:solidFill>
            <a:round/>
            <a:headEnd/>
            <a:tailEnd/>
          </a:ln>
          <a:extLst>
            <a:ext uri="{909E8E84-426E-40DD-AFC4-6F175D3DCCD1}">
              <a14:hiddenFill xmlns:a14="http://schemas.microsoft.com/office/drawing/2010/main">
                <a:noFill/>
              </a14:hiddenFill>
            </a:ext>
          </a:extLst>
        </p:spPr>
      </p:cxnSp>
      <p:cxnSp>
        <p:nvCxnSpPr>
          <p:cNvPr id="57368" name="直線接點 24"/>
          <p:cNvCxnSpPr>
            <a:cxnSpLocks noChangeShapeType="1"/>
          </p:cNvCxnSpPr>
          <p:nvPr/>
        </p:nvCxnSpPr>
        <p:spPr bwMode="auto">
          <a:xfrm>
            <a:off x="4768428" y="3701826"/>
            <a:ext cx="1531938" cy="608013"/>
          </a:xfrm>
          <a:prstGeom prst="line">
            <a:avLst/>
          </a:prstGeom>
          <a:noFill/>
          <a:ln w="9525" algn="ctr">
            <a:solidFill>
              <a:srgbClr val="00B0F0"/>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424022742"/>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5"/>
          <p:cNvSpPr>
            <a:spLocks noChangeArrowheads="1"/>
          </p:cNvSpPr>
          <p:nvPr/>
        </p:nvSpPr>
        <p:spPr bwMode="auto">
          <a:xfrm>
            <a:off x="312613" y="332656"/>
            <a:ext cx="54006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各</a:t>
            </a:r>
            <a:r>
              <a:rPr kumimoji="0" lang="zh-TW" altLang="en-US" sz="3200" b="1" dirty="0">
                <a:solidFill>
                  <a:srgbClr val="800080"/>
                </a:solidFill>
                <a:cs typeface="Arial" charset="0"/>
              </a:rPr>
              <a:t>石油餾分的主要用途</a:t>
            </a:r>
            <a:endParaRPr kumimoji="0" lang="en-US" altLang="zh-TW" sz="3200" b="1" dirty="0">
              <a:solidFill>
                <a:srgbClr val="800080"/>
              </a:solidFill>
              <a:cs typeface="Arial" charset="0"/>
            </a:endParaRPr>
          </a:p>
        </p:txBody>
      </p:sp>
      <p:sp>
        <p:nvSpPr>
          <p:cNvPr id="64515" name="Rectangle 4"/>
          <p:cNvSpPr>
            <a:spLocks noChangeArrowheads="1"/>
          </p:cNvSpPr>
          <p:nvPr/>
        </p:nvSpPr>
        <p:spPr bwMode="auto">
          <a:xfrm>
            <a:off x="312613" y="1259036"/>
            <a:ext cx="2520950" cy="58578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dirty="0">
                <a:solidFill>
                  <a:srgbClr val="CC0000"/>
                </a:solidFill>
                <a:latin typeface="Calibri" pitchFamily="34" charset="0"/>
              </a:rPr>
              <a:t>1. </a:t>
            </a:r>
            <a:r>
              <a:rPr lang="zh-TW" altLang="en-US" sz="3200" b="1" dirty="0">
                <a:solidFill>
                  <a:srgbClr val="CC0000"/>
                </a:solidFill>
                <a:latin typeface="Calibri" pitchFamily="34" charset="0"/>
              </a:rPr>
              <a:t>作為燃料</a:t>
            </a:r>
            <a:endParaRPr lang="en-US" altLang="zh-TW" sz="3200" b="1" dirty="0">
              <a:solidFill>
                <a:srgbClr val="CC0000"/>
              </a:solidFill>
              <a:latin typeface="Calibri" pitchFamily="34" charset="0"/>
            </a:endParaRPr>
          </a:p>
        </p:txBody>
      </p:sp>
      <p:grpSp>
        <p:nvGrpSpPr>
          <p:cNvPr id="5" name="Group 22"/>
          <p:cNvGrpSpPr>
            <a:grpSpLocks/>
          </p:cNvGrpSpPr>
          <p:nvPr/>
        </p:nvGrpSpPr>
        <p:grpSpPr bwMode="auto">
          <a:xfrm>
            <a:off x="312613" y="2134717"/>
            <a:ext cx="8651875" cy="3771900"/>
            <a:chOff x="113" y="981"/>
            <a:chExt cx="5450" cy="2376"/>
          </a:xfrm>
        </p:grpSpPr>
        <p:sp>
          <p:nvSpPr>
            <p:cNvPr id="75784" name="Rectangle 4"/>
            <p:cNvSpPr>
              <a:spLocks noChangeArrowheads="1"/>
            </p:cNvSpPr>
            <p:nvPr/>
          </p:nvSpPr>
          <p:spPr bwMode="auto">
            <a:xfrm>
              <a:off x="113" y="981"/>
              <a:ext cx="2068" cy="369"/>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a:solidFill>
                    <a:srgbClr val="CC0000"/>
                  </a:solidFill>
                  <a:latin typeface="Calibri" pitchFamily="34" charset="0"/>
                </a:rPr>
                <a:t>2. </a:t>
              </a:r>
              <a:r>
                <a:rPr lang="zh-TW" altLang="en-US" sz="3200" b="1">
                  <a:solidFill>
                    <a:srgbClr val="CC0000"/>
                  </a:solidFill>
                  <a:latin typeface="Calibri" pitchFamily="34" charset="0"/>
                </a:rPr>
                <a:t>作為烴的來源</a:t>
              </a:r>
              <a:endParaRPr lang="en-US" altLang="zh-TW" sz="3200" b="1">
                <a:solidFill>
                  <a:srgbClr val="CC0000"/>
                </a:solidFill>
                <a:latin typeface="Calibri" pitchFamily="34" charset="0"/>
              </a:endParaRPr>
            </a:p>
          </p:txBody>
        </p:sp>
        <p:sp>
          <p:nvSpPr>
            <p:cNvPr id="75785" name="矩形 10"/>
            <p:cNvSpPr>
              <a:spLocks noChangeArrowheads="1"/>
            </p:cNvSpPr>
            <p:nvPr/>
          </p:nvSpPr>
          <p:spPr bwMode="auto">
            <a:xfrm>
              <a:off x="120" y="2911"/>
              <a:ext cx="5443"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dirty="0" smtClean="0"/>
                <a:t>一些</a:t>
              </a:r>
              <a:r>
                <a:rPr lang="zh-TW" altLang="en-US" sz="2000" dirty="0"/>
                <a:t>石油餾分是烴的來源，可用作製造 </a:t>
              </a:r>
              <a:r>
                <a:rPr lang="en-US" altLang="zh-TW" sz="2000" dirty="0"/>
                <a:t>(a) </a:t>
              </a:r>
              <a:r>
                <a:rPr lang="zh-TW" altLang="en-US" sz="2000" dirty="0"/>
                <a:t>塑膠製品 </a:t>
              </a:r>
              <a:r>
                <a:rPr lang="en-US" altLang="zh-TW" sz="2000" dirty="0"/>
                <a:t>(b) </a:t>
              </a:r>
              <a:r>
                <a:rPr lang="zh-TW" altLang="en-US" sz="2000" dirty="0"/>
                <a:t>清潔劑和 </a:t>
              </a:r>
              <a:r>
                <a:rPr lang="en-US" altLang="zh-TW" sz="2000" dirty="0"/>
                <a:t>(c) </a:t>
              </a:r>
              <a:r>
                <a:rPr lang="zh-TW" altLang="en-US" sz="2000" dirty="0"/>
                <a:t>油漆的原材料。</a:t>
              </a:r>
            </a:p>
          </p:txBody>
        </p:sp>
        <p:sp>
          <p:nvSpPr>
            <p:cNvPr id="75786" name="矩形 17"/>
            <p:cNvSpPr>
              <a:spLocks noChangeArrowheads="1"/>
            </p:cNvSpPr>
            <p:nvPr/>
          </p:nvSpPr>
          <p:spPr bwMode="auto">
            <a:xfrm>
              <a:off x="935" y="2633"/>
              <a:ext cx="31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(a)</a:t>
              </a:r>
              <a:endParaRPr lang="zh-TW" altLang="en-US" sz="2000"/>
            </a:p>
          </p:txBody>
        </p:sp>
        <p:sp>
          <p:nvSpPr>
            <p:cNvPr id="75787" name="矩形 18"/>
            <p:cNvSpPr>
              <a:spLocks noChangeArrowheads="1"/>
            </p:cNvSpPr>
            <p:nvPr/>
          </p:nvSpPr>
          <p:spPr bwMode="auto">
            <a:xfrm>
              <a:off x="2796" y="2632"/>
              <a:ext cx="31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(b)</a:t>
              </a:r>
              <a:endParaRPr lang="zh-TW" altLang="en-US" sz="2000"/>
            </a:p>
          </p:txBody>
        </p:sp>
        <p:sp>
          <p:nvSpPr>
            <p:cNvPr id="75788" name="矩形 19"/>
            <p:cNvSpPr>
              <a:spLocks noChangeArrowheads="1"/>
            </p:cNvSpPr>
            <p:nvPr/>
          </p:nvSpPr>
          <p:spPr bwMode="auto">
            <a:xfrm>
              <a:off x="4544" y="2641"/>
              <a:ext cx="30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(c)</a:t>
              </a:r>
              <a:endParaRPr lang="zh-TW" altLang="en-US" sz="2000"/>
            </a:p>
          </p:txBody>
        </p:sp>
        <p:pic>
          <p:nvPicPr>
            <p:cNvPr id="75789" name="Picture 2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 y="1359"/>
              <a:ext cx="1931" cy="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90" name="Picture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55" y="1346"/>
              <a:ext cx="1465" cy="1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91" name="Picture 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81" y="1362"/>
              <a:ext cx="1705" cy="1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86140684"/>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5"/>
          <p:cNvSpPr>
            <a:spLocks noChangeArrowheads="1"/>
          </p:cNvSpPr>
          <p:nvPr/>
        </p:nvSpPr>
        <p:spPr bwMode="auto">
          <a:xfrm>
            <a:off x="323279" y="331241"/>
            <a:ext cx="43211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燃燒</a:t>
            </a:r>
            <a:r>
              <a:rPr kumimoji="0" lang="zh-TW" altLang="en-US" sz="3200" b="1" dirty="0">
                <a:solidFill>
                  <a:srgbClr val="800080"/>
                </a:solidFill>
                <a:cs typeface="Arial" charset="0"/>
              </a:rPr>
              <a:t>烴的熱變化</a:t>
            </a:r>
            <a:endParaRPr kumimoji="0" lang="en-US" altLang="zh-TW" sz="3200" b="1" dirty="0">
              <a:solidFill>
                <a:srgbClr val="800080"/>
              </a:solidFill>
              <a:cs typeface="Arial" charset="0"/>
            </a:endParaRPr>
          </a:p>
        </p:txBody>
      </p:sp>
      <p:sp>
        <p:nvSpPr>
          <p:cNvPr id="8" name="Rectangle 4"/>
          <p:cNvSpPr>
            <a:spLocks noChangeArrowheads="1"/>
          </p:cNvSpPr>
          <p:nvPr/>
        </p:nvSpPr>
        <p:spPr bwMode="auto">
          <a:xfrm>
            <a:off x="394716" y="1195982"/>
            <a:ext cx="1728788"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燃燒烴</a:t>
            </a:r>
            <a:endParaRPr lang="en-US" altLang="zh-TW" sz="3200" b="1">
              <a:solidFill>
                <a:srgbClr val="CC0000"/>
              </a:solidFill>
              <a:latin typeface="Calibri" pitchFamily="34" charset="0"/>
            </a:endParaRPr>
          </a:p>
        </p:txBody>
      </p:sp>
      <p:sp>
        <p:nvSpPr>
          <p:cNvPr id="9" name="矩形 8"/>
          <p:cNvSpPr>
            <a:spLocks noChangeArrowheads="1"/>
          </p:cNvSpPr>
          <p:nvPr/>
        </p:nvSpPr>
        <p:spPr bwMode="auto">
          <a:xfrm>
            <a:off x="396304" y="1845270"/>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當 </a:t>
            </a:r>
            <a:r>
              <a:rPr lang="zh-TW" altLang="en-US" sz="3200" b="1">
                <a:solidFill>
                  <a:srgbClr val="3399FF"/>
                </a:solidFill>
              </a:rPr>
              <a:t>燃燒</a:t>
            </a:r>
            <a:r>
              <a:rPr lang="zh-TW" altLang="en-US" sz="2800" b="1">
                <a:solidFill>
                  <a:srgbClr val="3399FF"/>
                </a:solidFill>
              </a:rPr>
              <a:t> </a:t>
            </a:r>
            <a:r>
              <a:rPr lang="zh-TW" altLang="en-US" sz="2800"/>
              <a:t>烴時，所含的化學能主要 </a:t>
            </a:r>
            <a:r>
              <a:rPr lang="zh-TW" altLang="en-US" sz="3200" b="1">
                <a:solidFill>
                  <a:srgbClr val="3399FF"/>
                </a:solidFill>
              </a:rPr>
              <a:t>釋放為熱能</a:t>
            </a:r>
            <a:r>
              <a:rPr lang="zh-TW" altLang="en-US" sz="2800"/>
              <a:t>。</a:t>
            </a:r>
            <a:endParaRPr lang="zh-TW" altLang="en-US" sz="2800" b="1"/>
          </a:p>
        </p:txBody>
      </p:sp>
      <p:sp>
        <p:nvSpPr>
          <p:cNvPr id="10" name="矩形 9"/>
          <p:cNvSpPr>
            <a:spLocks noChangeArrowheads="1"/>
          </p:cNvSpPr>
          <p:nvPr/>
        </p:nvSpPr>
        <p:spPr bwMode="auto">
          <a:xfrm>
            <a:off x="396304" y="4937720"/>
            <a:ext cx="68405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產生的 </a:t>
            </a:r>
            <a:r>
              <a:rPr lang="zh-TW" altLang="en-US" sz="3200" b="1">
                <a:solidFill>
                  <a:srgbClr val="3399FF"/>
                </a:solidFill>
              </a:rPr>
              <a:t>黑煙 </a:t>
            </a:r>
            <a:r>
              <a:rPr lang="en-US" altLang="zh-TW" sz="3200" b="1">
                <a:solidFill>
                  <a:srgbClr val="3399FF"/>
                </a:solidFill>
              </a:rPr>
              <a:t>(</a:t>
            </a:r>
            <a:r>
              <a:rPr lang="zh-TW" altLang="en-US" sz="3200" b="1">
                <a:solidFill>
                  <a:srgbClr val="3399FF"/>
                </a:solidFill>
              </a:rPr>
              <a:t>未燃燒的碳粒</a:t>
            </a:r>
            <a:r>
              <a:rPr lang="en-US" altLang="zh-TW" sz="3200" b="1">
                <a:solidFill>
                  <a:srgbClr val="3399FF"/>
                </a:solidFill>
              </a:rPr>
              <a:t>) </a:t>
            </a:r>
            <a:r>
              <a:rPr lang="zh-TW" altLang="en-US" sz="3200" b="1">
                <a:solidFill>
                  <a:srgbClr val="3399FF"/>
                </a:solidFill>
              </a:rPr>
              <a:t>極少</a:t>
            </a:r>
            <a:r>
              <a:rPr lang="zh-TW" altLang="en-US" sz="2800"/>
              <a:t>。</a:t>
            </a:r>
          </a:p>
        </p:txBody>
      </p:sp>
      <p:sp>
        <p:nvSpPr>
          <p:cNvPr id="11" name="矩形 10"/>
          <p:cNvSpPr>
            <a:spLocks noChangeArrowheads="1"/>
          </p:cNvSpPr>
          <p:nvPr/>
        </p:nvSpPr>
        <p:spPr bwMode="auto">
          <a:xfrm>
            <a:off x="396304" y="5729882"/>
            <a:ext cx="871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火焰呈 </a:t>
            </a:r>
            <a:r>
              <a:rPr lang="zh-TW" altLang="en-US" sz="3200" b="1">
                <a:solidFill>
                  <a:srgbClr val="3399FF"/>
                </a:solidFill>
              </a:rPr>
              <a:t>藍色</a:t>
            </a:r>
            <a:r>
              <a:rPr lang="zh-TW" altLang="en-US" sz="2800"/>
              <a:t>，</a:t>
            </a:r>
            <a:r>
              <a:rPr lang="zh-TW" altLang="en-US" sz="3200" b="1">
                <a:solidFill>
                  <a:srgbClr val="3399FF"/>
                </a:solidFill>
              </a:rPr>
              <a:t>温度亦較高</a:t>
            </a:r>
            <a:r>
              <a:rPr lang="zh-TW" altLang="en-US" sz="2800"/>
              <a:t>。</a:t>
            </a:r>
          </a:p>
        </p:txBody>
      </p:sp>
      <p:sp>
        <p:nvSpPr>
          <p:cNvPr id="5" name="Rectangle 4"/>
          <p:cNvSpPr>
            <a:spLocks noChangeArrowheads="1"/>
          </p:cNvSpPr>
          <p:nvPr/>
        </p:nvSpPr>
        <p:spPr bwMode="auto">
          <a:xfrm>
            <a:off x="396304" y="3077170"/>
            <a:ext cx="44640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100" b="1">
                <a:solidFill>
                  <a:srgbClr val="CC0000"/>
                </a:solidFill>
                <a:latin typeface="Calibri" pitchFamily="34" charset="0"/>
              </a:rPr>
              <a:t>完全燃燒 和 不完全</a:t>
            </a:r>
            <a:r>
              <a:rPr lang="zh-TW" altLang="en-US" sz="3200" b="1">
                <a:solidFill>
                  <a:srgbClr val="CC0000"/>
                </a:solidFill>
                <a:latin typeface="Calibri" pitchFamily="34" charset="0"/>
              </a:rPr>
              <a:t>燃燒</a:t>
            </a:r>
            <a:endParaRPr lang="en-US" altLang="zh-TW" sz="3200" b="1">
              <a:solidFill>
                <a:srgbClr val="CC0000"/>
              </a:solidFill>
              <a:latin typeface="Calibri" pitchFamily="34" charset="0"/>
            </a:endParaRPr>
          </a:p>
        </p:txBody>
      </p:sp>
      <p:sp>
        <p:nvSpPr>
          <p:cNvPr id="6" name="矩形 5"/>
          <p:cNvSpPr>
            <a:spLocks noChangeArrowheads="1"/>
          </p:cNvSpPr>
          <p:nvPr/>
        </p:nvSpPr>
        <p:spPr bwMode="auto">
          <a:xfrm>
            <a:off x="396304" y="3777257"/>
            <a:ext cx="8712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氧氣充足時</a:t>
            </a:r>
            <a:r>
              <a:rPr lang="zh-TW" altLang="en-US" sz="2800"/>
              <a:t>，烴 </a:t>
            </a:r>
            <a:r>
              <a:rPr lang="en-US" altLang="zh-TW" sz="2800"/>
              <a:t>(C</a:t>
            </a:r>
            <a:r>
              <a:rPr lang="en-US" altLang="zh-TW" sz="2800" baseline="-25000"/>
              <a:t>x</a:t>
            </a:r>
            <a:r>
              <a:rPr lang="en-US" altLang="zh-TW" sz="2800"/>
              <a:t>H</a:t>
            </a:r>
            <a:r>
              <a:rPr lang="en-US" altLang="zh-TW" sz="2800" baseline="-25000"/>
              <a:t>y</a:t>
            </a:r>
            <a:r>
              <a:rPr lang="en-US" altLang="zh-TW" sz="2800"/>
              <a:t>) </a:t>
            </a:r>
            <a:r>
              <a:rPr lang="zh-TW" altLang="en-US" sz="2800"/>
              <a:t>能</a:t>
            </a:r>
            <a:r>
              <a:rPr lang="zh-TW" altLang="en-US" sz="2800" b="1"/>
              <a:t>完全</a:t>
            </a:r>
            <a:r>
              <a:rPr lang="zh-TW" altLang="en-US" sz="2800"/>
              <a:t>燃燒，過程中只會生成 </a:t>
            </a:r>
            <a:r>
              <a:rPr lang="zh-TW" altLang="en-US" sz="3200" b="1">
                <a:solidFill>
                  <a:srgbClr val="3399FF"/>
                </a:solidFill>
              </a:rPr>
              <a:t>二氧化碳 和 水</a:t>
            </a:r>
            <a:r>
              <a:rPr lang="zh-TW" altLang="en-US" sz="2800"/>
              <a:t>。</a:t>
            </a:r>
          </a:p>
        </p:txBody>
      </p:sp>
    </p:spTree>
    <p:extLst>
      <p:ext uri="{BB962C8B-B14F-4D97-AF65-F5344CB8AC3E}">
        <p14:creationId xmlns:p14="http://schemas.microsoft.com/office/powerpoint/2010/main" val="4037909628"/>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矩形 1"/>
          <p:cNvSpPr>
            <a:spLocks noChangeArrowheads="1"/>
          </p:cNvSpPr>
          <p:nvPr/>
        </p:nvSpPr>
        <p:spPr bwMode="auto">
          <a:xfrm>
            <a:off x="109538" y="1032818"/>
            <a:ext cx="9072562"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當 </a:t>
            </a:r>
            <a:r>
              <a:rPr lang="zh-TW" altLang="en-US" sz="3200" b="1">
                <a:solidFill>
                  <a:srgbClr val="3399FF"/>
                </a:solidFill>
              </a:rPr>
              <a:t>氧氣不足</a:t>
            </a:r>
            <a:r>
              <a:rPr lang="zh-TW" altLang="en-US" sz="2800"/>
              <a:t> 時，烴便不能完全燃燒。除了二氧化碳和水外， 還可能生成 </a:t>
            </a:r>
            <a:r>
              <a:rPr lang="zh-TW" altLang="en-US" sz="3200" b="1" u="sng">
                <a:solidFill>
                  <a:srgbClr val="FF0000"/>
                </a:solidFill>
              </a:rPr>
              <a:t>一氧化碳</a:t>
            </a:r>
            <a:r>
              <a:rPr lang="zh-TW" altLang="en-US" sz="2800"/>
              <a:t> 和 </a:t>
            </a:r>
            <a:r>
              <a:rPr lang="zh-TW" altLang="en-US" sz="3200" b="1" u="sng">
                <a:solidFill>
                  <a:srgbClr val="FF0000"/>
                </a:solidFill>
              </a:rPr>
              <a:t>碳</a:t>
            </a:r>
            <a:r>
              <a:rPr lang="zh-TW" altLang="en-US" sz="2800"/>
              <a:t>。</a:t>
            </a:r>
          </a:p>
        </p:txBody>
      </p:sp>
      <p:sp>
        <p:nvSpPr>
          <p:cNvPr id="3" name="矩形 2"/>
          <p:cNvSpPr>
            <a:spLocks noChangeArrowheads="1"/>
          </p:cNvSpPr>
          <p:nvPr/>
        </p:nvSpPr>
        <p:spPr bwMode="auto">
          <a:xfrm>
            <a:off x="109538" y="2488555"/>
            <a:ext cx="871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由於產生的煙灰很多，故會看到 </a:t>
            </a:r>
            <a:r>
              <a:rPr lang="zh-TW" altLang="en-US" sz="3200" b="1">
                <a:solidFill>
                  <a:srgbClr val="3399FF"/>
                </a:solidFill>
              </a:rPr>
              <a:t>黑煙</a:t>
            </a:r>
            <a:r>
              <a:rPr lang="zh-TW" altLang="en-US" sz="2800"/>
              <a:t>。</a:t>
            </a:r>
          </a:p>
        </p:txBody>
      </p:sp>
      <p:sp>
        <p:nvSpPr>
          <p:cNvPr id="4" name="矩形 3"/>
          <p:cNvSpPr>
            <a:spLocks noChangeArrowheads="1"/>
          </p:cNvSpPr>
          <p:nvPr/>
        </p:nvSpPr>
        <p:spPr bwMode="auto">
          <a:xfrm>
            <a:off x="107950" y="3569643"/>
            <a:ext cx="86423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火焰會呈黃色或橙色，</a:t>
            </a:r>
            <a:r>
              <a:rPr lang="zh-TW" altLang="en-US" sz="3200" b="1">
                <a:solidFill>
                  <a:srgbClr val="3399FF"/>
                </a:solidFill>
              </a:rPr>
              <a:t>温度也較低</a:t>
            </a:r>
            <a:r>
              <a:rPr lang="zh-TW" altLang="en-US" sz="2800"/>
              <a:t>。</a:t>
            </a:r>
          </a:p>
        </p:txBody>
      </p:sp>
    </p:spTree>
    <p:extLst>
      <p:ext uri="{BB962C8B-B14F-4D97-AF65-F5344CB8AC3E}">
        <p14:creationId xmlns:p14="http://schemas.microsoft.com/office/powerpoint/2010/main" val="2750184038"/>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396180" y="1122064"/>
            <a:ext cx="5543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由以下的活動帶來環境問題：</a:t>
            </a:r>
          </a:p>
        </p:txBody>
      </p:sp>
      <p:sp>
        <p:nvSpPr>
          <p:cNvPr id="80899" name="Rectangle 5"/>
          <p:cNvSpPr>
            <a:spLocks noChangeArrowheads="1"/>
          </p:cNvSpPr>
          <p:nvPr/>
        </p:nvSpPr>
        <p:spPr bwMode="auto">
          <a:xfrm>
            <a:off x="251717" y="260648"/>
            <a:ext cx="51847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使用</a:t>
            </a:r>
            <a:r>
              <a:rPr kumimoji="0" lang="zh-TW" altLang="en-US" sz="3200" b="1" dirty="0">
                <a:solidFill>
                  <a:srgbClr val="800080"/>
                </a:solidFill>
                <a:cs typeface="Arial" charset="0"/>
              </a:rPr>
              <a:t>化石燃料的後果</a:t>
            </a:r>
            <a:endParaRPr kumimoji="0" lang="en-US" altLang="zh-TW" sz="3200" b="1" dirty="0">
              <a:solidFill>
                <a:srgbClr val="800080"/>
              </a:solidFill>
              <a:cs typeface="Arial" charset="0"/>
            </a:endParaRPr>
          </a:p>
        </p:txBody>
      </p:sp>
      <p:sp>
        <p:nvSpPr>
          <p:cNvPr id="10" name="Rectangle 19"/>
          <p:cNvSpPr>
            <a:spLocks noChangeArrowheads="1"/>
          </p:cNvSpPr>
          <p:nvPr/>
        </p:nvSpPr>
        <p:spPr bwMode="auto">
          <a:xfrm>
            <a:off x="1043880" y="1769764"/>
            <a:ext cx="28797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開採及處理</a:t>
            </a:r>
            <a:endParaRPr lang="en-US" altLang="zh-TW" sz="2800" b="1"/>
          </a:p>
        </p:txBody>
      </p:sp>
      <p:sp>
        <p:nvSpPr>
          <p:cNvPr id="11" name="Rectangle 19"/>
          <p:cNvSpPr>
            <a:spLocks noChangeArrowheads="1"/>
          </p:cNvSpPr>
          <p:nvPr/>
        </p:nvSpPr>
        <p:spPr bwMode="auto">
          <a:xfrm>
            <a:off x="1043880" y="2417464"/>
            <a:ext cx="28797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運輸及貯存</a:t>
            </a:r>
            <a:endParaRPr lang="en-US" altLang="zh-TW" sz="2800" b="1"/>
          </a:p>
        </p:txBody>
      </p:sp>
      <p:sp>
        <p:nvSpPr>
          <p:cNvPr id="12" name="Rectangle 19"/>
          <p:cNvSpPr>
            <a:spLocks noChangeArrowheads="1"/>
          </p:cNvSpPr>
          <p:nvPr/>
        </p:nvSpPr>
        <p:spPr bwMode="auto">
          <a:xfrm>
            <a:off x="1043880" y="3065164"/>
            <a:ext cx="172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燃燒</a:t>
            </a:r>
            <a:endParaRPr lang="en-US" altLang="zh-TW" sz="2800" b="1"/>
          </a:p>
        </p:txBody>
      </p:sp>
      <p:sp>
        <p:nvSpPr>
          <p:cNvPr id="7" name="矩形 6"/>
          <p:cNvSpPr>
            <a:spLocks noChangeArrowheads="1"/>
          </p:cNvSpPr>
          <p:nvPr/>
        </p:nvSpPr>
        <p:spPr bwMode="auto">
          <a:xfrm>
            <a:off x="394592" y="3714452"/>
            <a:ext cx="849788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化石燃料燃燒時，生成物會直接排放到空氣中，造成很多環境問題，例如：</a:t>
            </a:r>
          </a:p>
        </p:txBody>
      </p:sp>
      <p:sp>
        <p:nvSpPr>
          <p:cNvPr id="8" name="Rectangle 19"/>
          <p:cNvSpPr>
            <a:spLocks noChangeArrowheads="1"/>
          </p:cNvSpPr>
          <p:nvPr/>
        </p:nvSpPr>
        <p:spPr bwMode="auto">
          <a:xfrm>
            <a:off x="1043880" y="4846339"/>
            <a:ext cx="25193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空氣污染</a:t>
            </a:r>
            <a:endParaRPr lang="en-US" altLang="zh-TW" sz="3200" b="1">
              <a:solidFill>
                <a:srgbClr val="3399FF"/>
              </a:solidFill>
            </a:endParaRPr>
          </a:p>
        </p:txBody>
      </p:sp>
      <p:sp>
        <p:nvSpPr>
          <p:cNvPr id="14" name="Rectangle 19"/>
          <p:cNvSpPr>
            <a:spLocks noChangeArrowheads="1"/>
          </p:cNvSpPr>
          <p:nvPr/>
        </p:nvSpPr>
        <p:spPr bwMode="auto">
          <a:xfrm>
            <a:off x="1043880" y="6017914"/>
            <a:ext cx="2663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全球增温</a:t>
            </a:r>
            <a:endParaRPr lang="en-US" altLang="zh-TW" sz="3200" b="1">
              <a:solidFill>
                <a:srgbClr val="3399FF"/>
              </a:solidFill>
            </a:endParaRPr>
          </a:p>
        </p:txBody>
      </p:sp>
      <p:sp>
        <p:nvSpPr>
          <p:cNvPr id="13" name="Rectangle 19"/>
          <p:cNvSpPr>
            <a:spLocks noChangeArrowheads="1"/>
          </p:cNvSpPr>
          <p:nvPr/>
        </p:nvSpPr>
        <p:spPr bwMode="auto">
          <a:xfrm>
            <a:off x="1043880" y="5441652"/>
            <a:ext cx="1727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酸雨</a:t>
            </a:r>
            <a:endParaRPr lang="en-US" altLang="zh-TW" sz="3200" b="1">
              <a:solidFill>
                <a:srgbClr val="3399FF"/>
              </a:solidFill>
            </a:endParaRPr>
          </a:p>
        </p:txBody>
      </p:sp>
    </p:spTree>
    <p:extLst>
      <p:ext uri="{BB962C8B-B14F-4D97-AF65-F5344CB8AC3E}">
        <p14:creationId xmlns:p14="http://schemas.microsoft.com/office/powerpoint/2010/main" val="1825909904"/>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4"/>
          <p:cNvSpPr>
            <a:spLocks noChangeArrowheads="1"/>
          </p:cNvSpPr>
          <p:nvPr/>
        </p:nvSpPr>
        <p:spPr bwMode="auto">
          <a:xfrm>
            <a:off x="252859" y="116632"/>
            <a:ext cx="201612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空氣污染</a:t>
            </a:r>
            <a:endParaRPr lang="en-US" altLang="zh-TW" sz="3200" b="1" dirty="0">
              <a:solidFill>
                <a:srgbClr val="CC0000"/>
              </a:solidFill>
              <a:latin typeface="Calibri" pitchFamily="34" charset="0"/>
            </a:endParaRPr>
          </a:p>
        </p:txBody>
      </p:sp>
      <p:sp>
        <p:nvSpPr>
          <p:cNvPr id="4" name="Rectangle 4"/>
          <p:cNvSpPr>
            <a:spLocks noChangeArrowheads="1"/>
          </p:cNvSpPr>
          <p:nvPr/>
        </p:nvSpPr>
        <p:spPr bwMode="auto">
          <a:xfrm>
            <a:off x="252859" y="1146894"/>
            <a:ext cx="367188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空氣污染物的來源</a:t>
            </a:r>
            <a:endParaRPr lang="en-US" altLang="zh-TW" sz="3200" b="1">
              <a:solidFill>
                <a:srgbClr val="CC0066"/>
              </a:solidFill>
              <a:latin typeface="Calibri" pitchFamily="34" charset="0"/>
            </a:endParaRPr>
          </a:p>
        </p:txBody>
      </p:sp>
      <p:sp>
        <p:nvSpPr>
          <p:cNvPr id="5" name="矩形 4"/>
          <p:cNvSpPr>
            <a:spLocks noChangeArrowheads="1"/>
          </p:cNvSpPr>
          <p:nvPr/>
        </p:nvSpPr>
        <p:spPr bwMode="auto">
          <a:xfrm>
            <a:off x="325884" y="1773957"/>
            <a:ext cx="83518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在大城市和工業區裏，有害物質 </a:t>
            </a:r>
            <a:r>
              <a:rPr lang="en-US" altLang="zh-TW" sz="2800"/>
              <a:t>( </a:t>
            </a:r>
            <a:r>
              <a:rPr lang="zh-TW" altLang="en-US" sz="2800"/>
              <a:t>稱為 </a:t>
            </a:r>
            <a:r>
              <a:rPr lang="zh-TW" altLang="en-US" sz="2800" b="1"/>
              <a:t>污染物 </a:t>
            </a:r>
            <a:r>
              <a:rPr lang="en-US" altLang="zh-TW" sz="2800"/>
              <a:t>) </a:t>
            </a:r>
            <a:r>
              <a:rPr lang="zh-TW" altLang="en-US" sz="2800"/>
              <a:t>不停產生並排放至大氣層 </a:t>
            </a:r>
            <a:r>
              <a:rPr lang="en-US" altLang="zh-TW" sz="2800">
                <a:sym typeface="Wingdings" pitchFamily="2" charset="2"/>
              </a:rPr>
              <a:t> </a:t>
            </a:r>
            <a:r>
              <a:rPr lang="zh-TW" altLang="en-US" sz="2800" b="1"/>
              <a:t>空氣污染</a:t>
            </a:r>
            <a:r>
              <a:rPr lang="zh-TW" altLang="en-US" sz="2800"/>
              <a:t>。</a:t>
            </a:r>
            <a:endParaRPr lang="zh-TW" altLang="en-US" sz="2800" b="1">
              <a:solidFill>
                <a:srgbClr val="3399FF"/>
              </a:solidFill>
            </a:endParaRPr>
          </a:p>
        </p:txBody>
      </p:sp>
      <p:sp>
        <p:nvSpPr>
          <p:cNvPr id="6" name="矩形 5"/>
          <p:cNvSpPr>
            <a:spLocks noChangeArrowheads="1"/>
          </p:cNvSpPr>
          <p:nvPr/>
        </p:nvSpPr>
        <p:spPr bwMode="auto">
          <a:xfrm>
            <a:off x="324296" y="2832819"/>
            <a:ext cx="79216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空氣污染物的主要來源：</a:t>
            </a:r>
            <a:r>
              <a:rPr lang="zh-TW" altLang="en-US" sz="3200" b="1">
                <a:solidFill>
                  <a:srgbClr val="3399FF"/>
                </a:solidFill>
              </a:rPr>
              <a:t>汽車 </a:t>
            </a:r>
            <a:r>
              <a:rPr lang="zh-TW" altLang="en-US" sz="2800"/>
              <a:t>所產生的廢氣</a:t>
            </a:r>
            <a:endParaRPr lang="zh-TW" altLang="en-US" sz="2800" b="1">
              <a:solidFill>
                <a:srgbClr val="3399FF"/>
              </a:solidFill>
            </a:endParaRPr>
          </a:p>
        </p:txBody>
      </p:sp>
      <p:sp>
        <p:nvSpPr>
          <p:cNvPr id="8" name="Rectangle 19"/>
          <p:cNvSpPr>
            <a:spLocks noChangeArrowheads="1"/>
          </p:cNvSpPr>
          <p:nvPr/>
        </p:nvSpPr>
        <p:spPr bwMode="auto">
          <a:xfrm>
            <a:off x="900559" y="3429719"/>
            <a:ext cx="80978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汽車燃燒汽油或柴油</a:t>
            </a:r>
            <a:endParaRPr lang="en-US" altLang="zh-TW" sz="2800" b="1"/>
          </a:p>
        </p:txBody>
      </p:sp>
      <p:sp>
        <p:nvSpPr>
          <p:cNvPr id="9" name="矩形 8"/>
          <p:cNvSpPr>
            <a:spLocks noChangeArrowheads="1"/>
          </p:cNvSpPr>
          <p:nvPr/>
        </p:nvSpPr>
        <p:spPr bwMode="auto">
          <a:xfrm>
            <a:off x="324296" y="4005982"/>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發電廠和工廠</a:t>
            </a:r>
          </a:p>
        </p:txBody>
      </p:sp>
      <p:sp>
        <p:nvSpPr>
          <p:cNvPr id="10" name="矩形 9"/>
          <p:cNvSpPr>
            <a:spLocks noChangeArrowheads="1"/>
          </p:cNvSpPr>
          <p:nvPr/>
        </p:nvSpPr>
        <p:spPr bwMode="auto">
          <a:xfrm>
            <a:off x="324296" y="5498232"/>
            <a:ext cx="66246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焚化爐</a:t>
            </a:r>
          </a:p>
        </p:txBody>
      </p:sp>
      <p:sp>
        <p:nvSpPr>
          <p:cNvPr id="11" name="Rectangle 19"/>
          <p:cNvSpPr>
            <a:spLocks noChangeArrowheads="1"/>
          </p:cNvSpPr>
          <p:nvPr/>
        </p:nvSpPr>
        <p:spPr bwMode="auto">
          <a:xfrm>
            <a:off x="900559" y="4563194"/>
            <a:ext cx="809783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燃燒煤或石油餾分產生能量，但也會釋出大量空氣污染物。</a:t>
            </a:r>
            <a:endParaRPr lang="en-US" altLang="zh-TW" sz="2800" b="1"/>
          </a:p>
        </p:txBody>
      </p:sp>
      <p:sp>
        <p:nvSpPr>
          <p:cNvPr id="12" name="Rectangle 19"/>
          <p:cNvSpPr>
            <a:spLocks noChangeArrowheads="1"/>
          </p:cNvSpPr>
          <p:nvPr/>
        </p:nvSpPr>
        <p:spPr bwMode="auto">
          <a:xfrm>
            <a:off x="900559" y="6003057"/>
            <a:ext cx="62658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在燃燒垃圾時也會造成空氣污染。</a:t>
            </a:r>
            <a:endParaRPr lang="en-US" altLang="zh-TW" sz="2800" b="1"/>
          </a:p>
        </p:txBody>
      </p:sp>
    </p:spTree>
    <p:extLst>
      <p:ext uri="{BB962C8B-B14F-4D97-AF65-F5344CB8AC3E}">
        <p14:creationId xmlns:p14="http://schemas.microsoft.com/office/powerpoint/2010/main" val="3338601674"/>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4"/>
          <p:cNvSpPr>
            <a:spLocks noChangeArrowheads="1"/>
          </p:cNvSpPr>
          <p:nvPr/>
        </p:nvSpPr>
        <p:spPr bwMode="auto">
          <a:xfrm>
            <a:off x="1584325" y="1196752"/>
            <a:ext cx="3275013" cy="58578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66"/>
                </a:solidFill>
                <a:latin typeface="Calibri" pitchFamily="34" charset="0"/>
              </a:rPr>
              <a:t>主要空氣污染物</a:t>
            </a:r>
            <a:endParaRPr lang="en-US" altLang="zh-TW" sz="3200" b="1" dirty="0">
              <a:solidFill>
                <a:srgbClr val="CC0066"/>
              </a:solidFill>
              <a:latin typeface="Calibri" pitchFamily="34" charset="0"/>
            </a:endParaRPr>
          </a:p>
        </p:txBody>
      </p:sp>
      <p:sp>
        <p:nvSpPr>
          <p:cNvPr id="3" name="矩形 2"/>
          <p:cNvSpPr>
            <a:spLocks noChangeArrowheads="1"/>
          </p:cNvSpPr>
          <p:nvPr/>
        </p:nvSpPr>
        <p:spPr bwMode="auto">
          <a:xfrm>
            <a:off x="1657350" y="2620963"/>
            <a:ext cx="47863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主要的空氣污染物包括：</a:t>
            </a:r>
            <a:endParaRPr lang="zh-TW" altLang="en-US" sz="2800" b="1">
              <a:solidFill>
                <a:srgbClr val="3399FF"/>
              </a:solidFill>
            </a:endParaRPr>
          </a:p>
        </p:txBody>
      </p:sp>
      <p:sp>
        <p:nvSpPr>
          <p:cNvPr id="8" name="Rectangle 19"/>
          <p:cNvSpPr>
            <a:spLocks noChangeArrowheads="1"/>
          </p:cNvSpPr>
          <p:nvPr/>
        </p:nvSpPr>
        <p:spPr bwMode="auto">
          <a:xfrm>
            <a:off x="2305050" y="3268663"/>
            <a:ext cx="16176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氣體</a:t>
            </a:r>
            <a:endParaRPr lang="en-US" altLang="zh-TW" sz="2800" b="1"/>
          </a:p>
        </p:txBody>
      </p:sp>
      <p:sp>
        <p:nvSpPr>
          <p:cNvPr id="9" name="Rectangle 19"/>
          <p:cNvSpPr>
            <a:spLocks noChangeArrowheads="1"/>
          </p:cNvSpPr>
          <p:nvPr/>
        </p:nvSpPr>
        <p:spPr bwMode="auto">
          <a:xfrm>
            <a:off x="2305050" y="3989388"/>
            <a:ext cx="34909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細小的固體粒子</a:t>
            </a:r>
            <a:endParaRPr lang="en-US" altLang="zh-TW" sz="2800" b="1"/>
          </a:p>
        </p:txBody>
      </p:sp>
    </p:spTree>
    <p:extLst>
      <p:ext uri="{BB962C8B-B14F-4D97-AF65-F5344CB8AC3E}">
        <p14:creationId xmlns:p14="http://schemas.microsoft.com/office/powerpoint/2010/main" val="3148361831"/>
      </p:ext>
    </p:extLst>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矩形 1"/>
          <p:cNvSpPr>
            <a:spLocks noChangeArrowheads="1"/>
          </p:cNvSpPr>
          <p:nvPr/>
        </p:nvSpPr>
        <p:spPr bwMode="auto">
          <a:xfrm>
            <a:off x="433387" y="836587"/>
            <a:ext cx="2520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u="sng"/>
              <a:t>一氧化碳</a:t>
            </a:r>
            <a:endParaRPr lang="zh-TW" altLang="en-US" sz="3200" b="1" u="sng">
              <a:solidFill>
                <a:srgbClr val="3399FF"/>
              </a:solidFill>
            </a:endParaRPr>
          </a:p>
        </p:txBody>
      </p:sp>
      <p:sp>
        <p:nvSpPr>
          <p:cNvPr id="3" name="Rectangle 19"/>
          <p:cNvSpPr>
            <a:spLocks noChangeArrowheads="1"/>
          </p:cNvSpPr>
          <p:nvPr/>
        </p:nvSpPr>
        <p:spPr bwMode="auto">
          <a:xfrm>
            <a:off x="1082675" y="1763687"/>
            <a:ext cx="79200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由化石燃料的 </a:t>
            </a:r>
            <a:r>
              <a:rPr lang="zh-TW" altLang="en-US" sz="3200" b="1">
                <a:solidFill>
                  <a:srgbClr val="3399FF"/>
                </a:solidFill>
              </a:rPr>
              <a:t>不完全燃燒</a:t>
            </a:r>
            <a:r>
              <a:rPr lang="zh-TW" altLang="en-US" sz="2800"/>
              <a:t> 所產生。</a:t>
            </a:r>
            <a:endParaRPr lang="en-US" altLang="zh-TW" sz="2800" b="1"/>
          </a:p>
        </p:txBody>
      </p:sp>
      <p:sp>
        <p:nvSpPr>
          <p:cNvPr id="4" name="Rectangle 19"/>
          <p:cNvSpPr>
            <a:spLocks noChangeArrowheads="1"/>
          </p:cNvSpPr>
          <p:nvPr/>
        </p:nvSpPr>
        <p:spPr bwMode="auto">
          <a:xfrm>
            <a:off x="1082675" y="2555850"/>
            <a:ext cx="80978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空氣中的一氧化碳主要來自汽車廢氣。</a:t>
            </a:r>
            <a:endParaRPr lang="en-US" altLang="zh-TW" sz="2800" b="1"/>
          </a:p>
        </p:txBody>
      </p:sp>
      <p:sp>
        <p:nvSpPr>
          <p:cNvPr id="6" name="Rectangle 19"/>
          <p:cNvSpPr>
            <a:spLocks noChangeArrowheads="1"/>
          </p:cNvSpPr>
          <p:nvPr/>
        </p:nvSpPr>
        <p:spPr bwMode="auto">
          <a:xfrm>
            <a:off x="1082675" y="4213200"/>
            <a:ext cx="77041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空氣中只要含 </a:t>
            </a:r>
            <a:r>
              <a:rPr lang="en-US" altLang="zh-TW" sz="2800" b="1"/>
              <a:t>0.5%</a:t>
            </a:r>
            <a:r>
              <a:rPr lang="en-US" altLang="zh-TW" sz="2800"/>
              <a:t> </a:t>
            </a:r>
            <a:r>
              <a:rPr lang="zh-TW" altLang="en-US" sz="2800"/>
              <a:t>的 一氧化碳，便足以在短時間內 </a:t>
            </a:r>
            <a:r>
              <a:rPr lang="zh-TW" altLang="en-US" sz="3200" b="1"/>
              <a:t>致命</a:t>
            </a:r>
            <a:r>
              <a:rPr lang="zh-TW" altLang="en-US" sz="2800"/>
              <a:t>。</a:t>
            </a:r>
            <a:endParaRPr lang="en-US" altLang="zh-TW" sz="2800" b="1"/>
          </a:p>
        </p:txBody>
      </p:sp>
      <p:sp>
        <p:nvSpPr>
          <p:cNvPr id="5" name="Rectangle 19"/>
          <p:cNvSpPr>
            <a:spLocks noChangeArrowheads="1"/>
          </p:cNvSpPr>
          <p:nvPr/>
        </p:nvSpPr>
        <p:spPr bwMode="auto">
          <a:xfrm>
            <a:off x="1082675" y="3348012"/>
            <a:ext cx="80978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極危險的氣體：</a:t>
            </a:r>
            <a:r>
              <a:rPr lang="zh-TW" altLang="en-US" sz="3200" b="1">
                <a:solidFill>
                  <a:srgbClr val="3399FF"/>
                </a:solidFill>
              </a:rPr>
              <a:t>有毒</a:t>
            </a:r>
            <a:r>
              <a:rPr lang="zh-TW" altLang="en-US" sz="2800"/>
              <a:t>，卻無色無味。</a:t>
            </a:r>
            <a:endParaRPr lang="en-US" altLang="zh-TW" sz="2800" b="1"/>
          </a:p>
        </p:txBody>
      </p:sp>
    </p:spTree>
    <p:extLst>
      <p:ext uri="{BB962C8B-B14F-4D97-AF65-F5344CB8AC3E}">
        <p14:creationId xmlns:p14="http://schemas.microsoft.com/office/powerpoint/2010/main" val="2316434846"/>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矩形 12"/>
          <p:cNvSpPr>
            <a:spLocks noChangeArrowheads="1"/>
          </p:cNvSpPr>
          <p:nvPr/>
        </p:nvSpPr>
        <p:spPr bwMode="auto">
          <a:xfrm>
            <a:off x="250825" y="260350"/>
            <a:ext cx="2665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u="sng"/>
              <a:t>二氧化硫</a:t>
            </a:r>
            <a:endParaRPr lang="zh-TW" altLang="en-US" sz="3200" b="1" u="sng">
              <a:solidFill>
                <a:srgbClr val="3399FF"/>
              </a:solidFill>
            </a:endParaRPr>
          </a:p>
        </p:txBody>
      </p:sp>
      <p:sp>
        <p:nvSpPr>
          <p:cNvPr id="14" name="Rectangle 19"/>
          <p:cNvSpPr>
            <a:spLocks noChangeArrowheads="1"/>
          </p:cNvSpPr>
          <p:nvPr/>
        </p:nvSpPr>
        <p:spPr bwMode="auto">
          <a:xfrm>
            <a:off x="900113" y="1124074"/>
            <a:ext cx="792003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大部分燃料含有 </a:t>
            </a:r>
            <a:r>
              <a:rPr lang="zh-TW" altLang="en-US" sz="3200" b="1">
                <a:solidFill>
                  <a:srgbClr val="3399FF"/>
                </a:solidFill>
              </a:rPr>
              <a:t>硫</a:t>
            </a:r>
            <a:r>
              <a:rPr lang="zh-TW" altLang="en-US" sz="2800"/>
              <a:t> ，因此燃料燃燒時亦會產生 </a:t>
            </a:r>
            <a:r>
              <a:rPr lang="zh-TW" altLang="en-US" sz="3200" b="1">
                <a:solidFill>
                  <a:srgbClr val="3399FF"/>
                </a:solidFill>
              </a:rPr>
              <a:t>二氧化硫</a:t>
            </a:r>
            <a:r>
              <a:rPr lang="zh-TW" altLang="en-US" sz="2800"/>
              <a:t>。</a:t>
            </a:r>
            <a:endParaRPr lang="en-US" altLang="zh-TW" sz="2800" b="1">
              <a:solidFill>
                <a:srgbClr val="3399FF"/>
              </a:solidFill>
            </a:endParaRPr>
          </a:p>
        </p:txBody>
      </p:sp>
      <p:sp>
        <p:nvSpPr>
          <p:cNvPr id="16" name="Rectangle 19"/>
          <p:cNvSpPr>
            <a:spLocks noChangeArrowheads="1"/>
          </p:cNvSpPr>
          <p:nvPr/>
        </p:nvSpPr>
        <p:spPr bwMode="auto">
          <a:xfrm>
            <a:off x="900113" y="2344762"/>
            <a:ext cx="80978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空氣中大部分的二氧化硫都是來自工業活動，例如發電廠、工廠和焚化爐。</a:t>
            </a:r>
            <a:endParaRPr lang="en-US" altLang="zh-TW" sz="2800" b="1"/>
          </a:p>
        </p:txBody>
      </p:sp>
      <p:sp>
        <p:nvSpPr>
          <p:cNvPr id="17" name="Rectangle 19"/>
          <p:cNvSpPr>
            <a:spLocks noChangeArrowheads="1"/>
          </p:cNvSpPr>
          <p:nvPr/>
        </p:nvSpPr>
        <p:spPr bwMode="auto">
          <a:xfrm>
            <a:off x="900113" y="4289450"/>
            <a:ext cx="80978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二氧化硫是酸性氣體，帶有令人窒息的氣味。</a:t>
            </a:r>
            <a:endParaRPr lang="en-US" altLang="zh-TW" sz="2800" b="1"/>
          </a:p>
        </p:txBody>
      </p:sp>
      <p:sp>
        <p:nvSpPr>
          <p:cNvPr id="82950" name="矩形 5"/>
          <p:cNvSpPr>
            <a:spLocks noChangeArrowheads="1"/>
          </p:cNvSpPr>
          <p:nvPr/>
        </p:nvSpPr>
        <p:spPr bwMode="auto">
          <a:xfrm>
            <a:off x="2268538" y="3441725"/>
            <a:ext cx="496887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u="sng">
                <a:solidFill>
                  <a:srgbClr val="FF0000"/>
                </a:solidFill>
              </a:rPr>
              <a:t>S(s) + O</a:t>
            </a:r>
            <a:r>
              <a:rPr lang="en-US" altLang="zh-TW" sz="3200" b="1" baseline="-25000">
                <a:solidFill>
                  <a:srgbClr val="FF0000"/>
                </a:solidFill>
              </a:rPr>
              <a:t>2</a:t>
            </a:r>
            <a:r>
              <a:rPr lang="en-US" altLang="zh-TW" sz="3200" b="1" u="sng">
                <a:solidFill>
                  <a:srgbClr val="FF0000"/>
                </a:solidFill>
              </a:rPr>
              <a:t>(g) </a:t>
            </a:r>
            <a:r>
              <a:rPr lang="en-US" altLang="zh-TW" sz="3200" b="1" u="sng">
                <a:solidFill>
                  <a:srgbClr val="FF0000"/>
                </a:solidFill>
                <a:sym typeface="Wingdings" pitchFamily="2" charset="2"/>
              </a:rPr>
              <a:t> </a:t>
            </a:r>
            <a:r>
              <a:rPr lang="en-US" altLang="zh-TW" sz="3200" b="1" u="sng">
                <a:solidFill>
                  <a:srgbClr val="FF0000"/>
                </a:solidFill>
              </a:rPr>
              <a:t>SO</a:t>
            </a:r>
            <a:r>
              <a:rPr lang="en-US" altLang="zh-TW" sz="3200" b="1" baseline="-25000">
                <a:solidFill>
                  <a:srgbClr val="FF0000"/>
                </a:solidFill>
              </a:rPr>
              <a:t>2</a:t>
            </a:r>
            <a:r>
              <a:rPr lang="en-US" altLang="zh-TW" sz="3200" b="1" u="sng">
                <a:solidFill>
                  <a:srgbClr val="FF0000"/>
                </a:solidFill>
              </a:rPr>
              <a:t>(g)</a:t>
            </a:r>
            <a:r>
              <a:rPr lang="en-US" altLang="zh-TW" sz="3200">
                <a:solidFill>
                  <a:srgbClr val="FF0000"/>
                </a:solidFill>
              </a:rPr>
              <a:t>   *</a:t>
            </a:r>
            <a:endParaRPr lang="zh-TW" altLang="en-US" sz="3200">
              <a:solidFill>
                <a:srgbClr val="FF0000"/>
              </a:solidFill>
            </a:endParaRPr>
          </a:p>
        </p:txBody>
      </p:sp>
      <p:sp>
        <p:nvSpPr>
          <p:cNvPr id="7" name="Rectangle 19"/>
          <p:cNvSpPr>
            <a:spLocks noChangeArrowheads="1"/>
          </p:cNvSpPr>
          <p:nvPr/>
        </p:nvSpPr>
        <p:spPr bwMode="auto">
          <a:xfrm>
            <a:off x="900113" y="4998120"/>
            <a:ext cx="82438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它會刺激眼睛，損害人體呼吸系統，導致肺病。</a:t>
            </a:r>
            <a:endParaRPr lang="en-US" altLang="zh-TW" sz="2800" b="1" dirty="0"/>
          </a:p>
        </p:txBody>
      </p:sp>
      <p:sp>
        <p:nvSpPr>
          <p:cNvPr id="8" name="Rectangle 19"/>
          <p:cNvSpPr>
            <a:spLocks noChangeArrowheads="1"/>
          </p:cNvSpPr>
          <p:nvPr/>
        </p:nvSpPr>
        <p:spPr bwMode="auto">
          <a:xfrm>
            <a:off x="900113" y="5657875"/>
            <a:ext cx="80978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它是其中一種 </a:t>
            </a:r>
            <a:r>
              <a:rPr lang="zh-TW" altLang="en-US" sz="3200" b="1">
                <a:solidFill>
                  <a:srgbClr val="3399FF"/>
                </a:solidFill>
              </a:rPr>
              <a:t>形成酸雨的氣體</a:t>
            </a:r>
            <a:r>
              <a:rPr lang="zh-TW" altLang="en-US" sz="2800"/>
              <a:t>。</a:t>
            </a:r>
            <a:endParaRPr lang="en-US" altLang="zh-TW" sz="2800" b="1"/>
          </a:p>
        </p:txBody>
      </p:sp>
    </p:spTree>
    <p:extLst>
      <p:ext uri="{BB962C8B-B14F-4D97-AF65-F5344CB8AC3E}">
        <p14:creationId xmlns:p14="http://schemas.microsoft.com/office/powerpoint/2010/main" val="1761309192"/>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矩形 12"/>
          <p:cNvSpPr>
            <a:spLocks noChangeArrowheads="1"/>
          </p:cNvSpPr>
          <p:nvPr/>
        </p:nvSpPr>
        <p:spPr bwMode="auto">
          <a:xfrm>
            <a:off x="250825" y="554038"/>
            <a:ext cx="25209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u="sng"/>
              <a:t>氮氧化物</a:t>
            </a:r>
            <a:endParaRPr lang="zh-TW" altLang="en-US" sz="3200" b="1" u="sng">
              <a:solidFill>
                <a:srgbClr val="3399FF"/>
              </a:solidFill>
            </a:endParaRPr>
          </a:p>
        </p:txBody>
      </p:sp>
      <p:sp>
        <p:nvSpPr>
          <p:cNvPr id="14" name="Rectangle 19"/>
          <p:cNvSpPr>
            <a:spLocks noChangeArrowheads="1"/>
          </p:cNvSpPr>
          <p:nvPr/>
        </p:nvSpPr>
        <p:spPr bwMode="auto">
          <a:xfrm>
            <a:off x="900113" y="1595438"/>
            <a:ext cx="809783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燃料在高温燃燒時會產生 </a:t>
            </a:r>
            <a:r>
              <a:rPr lang="zh-TW" altLang="en-US" sz="3200" b="1">
                <a:solidFill>
                  <a:srgbClr val="3399FF"/>
                </a:solidFill>
              </a:rPr>
              <a:t>一氧化氮 </a:t>
            </a:r>
            <a:r>
              <a:rPr lang="en-US" altLang="zh-TW" sz="3200" b="1">
                <a:solidFill>
                  <a:srgbClr val="3399FF"/>
                </a:solidFill>
              </a:rPr>
              <a:t>(NO) </a:t>
            </a:r>
            <a:r>
              <a:rPr lang="zh-TW" altLang="en-US" sz="2800"/>
              <a:t>和 </a:t>
            </a:r>
            <a:r>
              <a:rPr lang="zh-TW" altLang="en-US" sz="3200" b="1">
                <a:solidFill>
                  <a:srgbClr val="3399FF"/>
                </a:solidFill>
              </a:rPr>
              <a:t>二氧化氮 </a:t>
            </a:r>
            <a:r>
              <a:rPr lang="en-US" altLang="zh-TW" sz="3200" b="1">
                <a:solidFill>
                  <a:srgbClr val="3399FF"/>
                </a:solidFill>
              </a:rPr>
              <a:t>(NO</a:t>
            </a:r>
            <a:r>
              <a:rPr lang="en-US" altLang="zh-TW" sz="3200" b="1" baseline="-25000">
                <a:solidFill>
                  <a:srgbClr val="3399FF"/>
                </a:solidFill>
              </a:rPr>
              <a:t>2</a:t>
            </a:r>
            <a:r>
              <a:rPr lang="en-US" altLang="zh-TW" sz="3200" b="1">
                <a:solidFill>
                  <a:srgbClr val="3399FF"/>
                </a:solidFill>
              </a:rPr>
              <a:t>)</a:t>
            </a:r>
            <a:r>
              <a:rPr lang="zh-TW" altLang="en-US" sz="2800"/>
              <a:t>，統稱為 </a:t>
            </a:r>
            <a:r>
              <a:rPr lang="zh-TW" altLang="en-US" sz="3200" b="1">
                <a:solidFill>
                  <a:srgbClr val="3399FF"/>
                </a:solidFill>
              </a:rPr>
              <a:t>氮氧化物</a:t>
            </a:r>
            <a:r>
              <a:rPr lang="zh-TW" altLang="en-US" sz="2800"/>
              <a:t> </a:t>
            </a:r>
            <a:r>
              <a:rPr lang="en-US" altLang="zh-TW" sz="2800"/>
              <a:t>(NO</a:t>
            </a:r>
            <a:r>
              <a:rPr lang="en-US" altLang="zh-TW" sz="2800" baseline="-25000"/>
              <a:t>x</a:t>
            </a:r>
            <a:r>
              <a:rPr lang="en-US" altLang="zh-TW" sz="2800"/>
              <a:t>)</a:t>
            </a:r>
            <a:r>
              <a:rPr lang="zh-TW" altLang="en-US" sz="2800"/>
              <a:t> 。</a:t>
            </a:r>
            <a:endParaRPr lang="en-US" altLang="zh-TW" sz="2800"/>
          </a:p>
        </p:txBody>
      </p:sp>
      <p:sp>
        <p:nvSpPr>
          <p:cNvPr id="17" name="Rectangle 19"/>
          <p:cNvSpPr>
            <a:spLocks noChangeArrowheads="1"/>
          </p:cNvSpPr>
          <p:nvPr/>
        </p:nvSpPr>
        <p:spPr bwMode="auto">
          <a:xfrm>
            <a:off x="900113" y="2984500"/>
            <a:ext cx="80978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汽車引擎內的温度很高。</a:t>
            </a:r>
            <a:endParaRPr lang="en-US" altLang="zh-TW" sz="2800" b="1"/>
          </a:p>
        </p:txBody>
      </p:sp>
      <p:sp>
        <p:nvSpPr>
          <p:cNvPr id="83974" name="矩形 8"/>
          <p:cNvSpPr>
            <a:spLocks noChangeArrowheads="1"/>
          </p:cNvSpPr>
          <p:nvPr/>
        </p:nvSpPr>
        <p:spPr bwMode="auto">
          <a:xfrm>
            <a:off x="1979613" y="4868863"/>
            <a:ext cx="5256212" cy="5857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u="sng">
                <a:solidFill>
                  <a:srgbClr val="FF0000"/>
                </a:solidFill>
              </a:rPr>
              <a:t>N</a:t>
            </a:r>
            <a:r>
              <a:rPr lang="en-US" altLang="zh-TW" sz="3200" b="1" baseline="-25000">
                <a:solidFill>
                  <a:srgbClr val="FF0000"/>
                </a:solidFill>
              </a:rPr>
              <a:t>2</a:t>
            </a:r>
            <a:r>
              <a:rPr lang="en-US" altLang="zh-TW" sz="3200" b="1" u="sng">
                <a:solidFill>
                  <a:srgbClr val="FF0000"/>
                </a:solidFill>
              </a:rPr>
              <a:t>(g) + O</a:t>
            </a:r>
            <a:r>
              <a:rPr lang="en-US" altLang="zh-TW" sz="3200" b="1" baseline="-25000">
                <a:solidFill>
                  <a:srgbClr val="FF0000"/>
                </a:solidFill>
              </a:rPr>
              <a:t>2</a:t>
            </a:r>
            <a:r>
              <a:rPr lang="en-US" altLang="zh-TW" sz="3200" b="1" u="sng">
                <a:solidFill>
                  <a:srgbClr val="FF0000"/>
                </a:solidFill>
              </a:rPr>
              <a:t>(g) </a:t>
            </a:r>
            <a:r>
              <a:rPr lang="en-US" altLang="zh-TW" sz="3200" b="1" u="sng">
                <a:solidFill>
                  <a:srgbClr val="FF0000"/>
                </a:solidFill>
                <a:sym typeface="Symbol" pitchFamily="18" charset="2"/>
              </a:rPr>
              <a:t></a:t>
            </a:r>
            <a:r>
              <a:rPr lang="en-US" altLang="zh-TW" sz="3200" b="1" u="sng">
                <a:solidFill>
                  <a:srgbClr val="FF0000"/>
                </a:solidFill>
              </a:rPr>
              <a:t> 2NO(g)</a:t>
            </a:r>
            <a:r>
              <a:rPr lang="en-US" altLang="zh-TW" sz="3200" b="1">
                <a:solidFill>
                  <a:srgbClr val="FF0000"/>
                </a:solidFill>
              </a:rPr>
              <a:t>    *</a:t>
            </a:r>
            <a:endParaRPr lang="zh-TW" altLang="en-US" sz="3200" b="1" u="sng">
              <a:solidFill>
                <a:srgbClr val="FF0000"/>
              </a:solidFill>
            </a:endParaRPr>
          </a:p>
        </p:txBody>
      </p:sp>
      <p:sp>
        <p:nvSpPr>
          <p:cNvPr id="7" name="Rectangle 19"/>
          <p:cNvSpPr>
            <a:spLocks noChangeArrowheads="1"/>
          </p:cNvSpPr>
          <p:nvPr/>
        </p:nvSpPr>
        <p:spPr bwMode="auto">
          <a:xfrm>
            <a:off x="900113" y="3992563"/>
            <a:ext cx="80978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少量 </a:t>
            </a:r>
            <a:r>
              <a:rPr lang="zh-TW" altLang="en-US" sz="3200" b="1">
                <a:solidFill>
                  <a:srgbClr val="3399FF"/>
                </a:solidFill>
              </a:rPr>
              <a:t>空氣中的氮和氧結合</a:t>
            </a:r>
            <a:r>
              <a:rPr lang="zh-TW" altLang="en-US" sz="2800"/>
              <a:t>，生成一氧化氮。</a:t>
            </a:r>
            <a:endParaRPr lang="en-US" altLang="zh-TW" sz="2800" b="1"/>
          </a:p>
        </p:txBody>
      </p:sp>
    </p:spTree>
    <p:extLst>
      <p:ext uri="{BB962C8B-B14F-4D97-AF65-F5344CB8AC3E}">
        <p14:creationId xmlns:p14="http://schemas.microsoft.com/office/powerpoint/2010/main" val="4120890374"/>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19"/>
          <p:cNvSpPr>
            <a:spLocks noChangeArrowheads="1"/>
          </p:cNvSpPr>
          <p:nvPr/>
        </p:nvSpPr>
        <p:spPr bwMode="auto">
          <a:xfrm>
            <a:off x="900113" y="868710"/>
            <a:ext cx="755967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排出的一氧化氮會迅速與空氣中的氧反應，帶有刺鼻氣味的 </a:t>
            </a:r>
            <a:r>
              <a:rPr lang="zh-TW" altLang="en-US" sz="3200" b="1">
                <a:solidFill>
                  <a:srgbClr val="3399FF"/>
                </a:solidFill>
              </a:rPr>
              <a:t>棕色</a:t>
            </a:r>
            <a:r>
              <a:rPr lang="zh-TW" altLang="en-US" sz="2800"/>
              <a:t> 酸性氣體 </a:t>
            </a:r>
            <a:r>
              <a:rPr lang="zh-TW" altLang="en-US" sz="2800" b="1"/>
              <a:t>二氧化氮</a:t>
            </a:r>
            <a:r>
              <a:rPr lang="zh-TW" altLang="en-US" sz="2800"/>
              <a:t>。</a:t>
            </a:r>
            <a:endParaRPr lang="en-US" altLang="zh-TW" sz="2800"/>
          </a:p>
        </p:txBody>
      </p:sp>
      <p:sp>
        <p:nvSpPr>
          <p:cNvPr id="17" name="Rectangle 19"/>
          <p:cNvSpPr>
            <a:spLocks noChangeArrowheads="1"/>
          </p:cNvSpPr>
          <p:nvPr/>
        </p:nvSpPr>
        <p:spPr bwMode="auto">
          <a:xfrm>
            <a:off x="900113" y="2922935"/>
            <a:ext cx="43195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氮氧化物是 </a:t>
            </a:r>
            <a:r>
              <a:rPr lang="zh-TW" altLang="en-US" sz="3200" b="1">
                <a:solidFill>
                  <a:srgbClr val="3399FF"/>
                </a:solidFill>
              </a:rPr>
              <a:t>有毒</a:t>
            </a:r>
            <a:r>
              <a:rPr lang="zh-TW" altLang="en-US" sz="2800"/>
              <a:t> 的。</a:t>
            </a:r>
            <a:endParaRPr lang="en-US" altLang="zh-TW" sz="2800" b="1"/>
          </a:p>
        </p:txBody>
      </p:sp>
      <p:sp>
        <p:nvSpPr>
          <p:cNvPr id="7" name="Rectangle 19"/>
          <p:cNvSpPr>
            <a:spLocks noChangeArrowheads="1"/>
          </p:cNvSpPr>
          <p:nvPr/>
        </p:nvSpPr>
        <p:spPr bwMode="auto">
          <a:xfrm>
            <a:off x="900113" y="3715097"/>
            <a:ext cx="58324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刺激眼睛，損害人體呼吸系統。</a:t>
            </a:r>
            <a:endParaRPr lang="en-US" altLang="zh-TW" sz="2800" b="1"/>
          </a:p>
        </p:txBody>
      </p:sp>
      <p:sp>
        <p:nvSpPr>
          <p:cNvPr id="84997" name="矩形 8"/>
          <p:cNvSpPr>
            <a:spLocks noChangeArrowheads="1"/>
          </p:cNvSpPr>
          <p:nvPr/>
        </p:nvSpPr>
        <p:spPr bwMode="auto">
          <a:xfrm>
            <a:off x="1908175" y="2049810"/>
            <a:ext cx="5903913" cy="5857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u="sng">
                <a:solidFill>
                  <a:srgbClr val="FF0000"/>
                </a:solidFill>
              </a:rPr>
              <a:t>2NO(g) + O</a:t>
            </a:r>
            <a:r>
              <a:rPr lang="en-US" altLang="zh-TW" sz="3200" b="1" baseline="-25000">
                <a:solidFill>
                  <a:srgbClr val="FF0000"/>
                </a:solidFill>
              </a:rPr>
              <a:t>2</a:t>
            </a:r>
            <a:r>
              <a:rPr lang="en-US" altLang="zh-TW" sz="3200" b="1" u="sng">
                <a:solidFill>
                  <a:srgbClr val="FF0000"/>
                </a:solidFill>
              </a:rPr>
              <a:t>(g) </a:t>
            </a:r>
            <a:r>
              <a:rPr lang="en-US" altLang="zh-TW" sz="3200" b="1" u="sng">
                <a:solidFill>
                  <a:srgbClr val="FF0000"/>
                </a:solidFill>
                <a:sym typeface="Symbol" pitchFamily="18" charset="2"/>
              </a:rPr>
              <a:t></a:t>
            </a:r>
            <a:r>
              <a:rPr lang="en-US" altLang="zh-TW" sz="3200" b="1" u="sng">
                <a:solidFill>
                  <a:srgbClr val="FF0000"/>
                </a:solidFill>
              </a:rPr>
              <a:t> 2NO</a:t>
            </a:r>
            <a:r>
              <a:rPr lang="en-US" altLang="zh-TW" sz="3200" b="1" baseline="-25000">
                <a:solidFill>
                  <a:srgbClr val="FF0000"/>
                </a:solidFill>
              </a:rPr>
              <a:t>2</a:t>
            </a:r>
            <a:r>
              <a:rPr lang="en-US" altLang="zh-TW" sz="3200" b="1" u="sng">
                <a:solidFill>
                  <a:srgbClr val="FF0000"/>
                </a:solidFill>
              </a:rPr>
              <a:t>(g)</a:t>
            </a:r>
            <a:r>
              <a:rPr lang="en-US" altLang="zh-TW" sz="3200" b="1">
                <a:solidFill>
                  <a:srgbClr val="FF0000"/>
                </a:solidFill>
              </a:rPr>
              <a:t>    *</a:t>
            </a:r>
            <a:endParaRPr lang="zh-TW" altLang="en-US" sz="3200" b="1" u="sng">
              <a:solidFill>
                <a:srgbClr val="FF0000"/>
              </a:solidFill>
            </a:endParaRPr>
          </a:p>
        </p:txBody>
      </p:sp>
      <p:sp>
        <p:nvSpPr>
          <p:cNvPr id="10" name="Rectangle 19"/>
          <p:cNvSpPr>
            <a:spLocks noChangeArrowheads="1"/>
          </p:cNvSpPr>
          <p:nvPr/>
        </p:nvSpPr>
        <p:spPr bwMode="auto">
          <a:xfrm>
            <a:off x="900113" y="5353397"/>
            <a:ext cx="80978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也來自發電廠和工廠。</a:t>
            </a:r>
            <a:endParaRPr lang="en-US" altLang="zh-TW" sz="2800" b="1"/>
          </a:p>
        </p:txBody>
      </p:sp>
      <p:sp>
        <p:nvSpPr>
          <p:cNvPr id="8" name="Rectangle 19"/>
          <p:cNvSpPr>
            <a:spLocks noChangeArrowheads="1"/>
          </p:cNvSpPr>
          <p:nvPr/>
        </p:nvSpPr>
        <p:spPr bwMode="auto">
          <a:xfrm>
            <a:off x="900113" y="4507260"/>
            <a:ext cx="65516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導致酸雨</a:t>
            </a:r>
            <a:r>
              <a:rPr lang="zh-TW" altLang="en-US" sz="2800"/>
              <a:t> 和 </a:t>
            </a:r>
            <a:r>
              <a:rPr lang="zh-TW" altLang="en-US" sz="3200" b="1">
                <a:solidFill>
                  <a:srgbClr val="3399FF"/>
                </a:solidFill>
              </a:rPr>
              <a:t>光化學煙霧</a:t>
            </a:r>
            <a:r>
              <a:rPr lang="zh-TW" altLang="en-US" sz="2800"/>
              <a:t> 的形成。</a:t>
            </a:r>
            <a:endParaRPr lang="en-US" altLang="zh-TW" sz="2800" b="1"/>
          </a:p>
        </p:txBody>
      </p:sp>
    </p:spTree>
    <p:extLst>
      <p:ext uri="{BB962C8B-B14F-4D97-AF65-F5344CB8AC3E}">
        <p14:creationId xmlns:p14="http://schemas.microsoft.com/office/powerpoint/2010/main" val="172903262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extLst>
              <p:ext uri="{D42A27DB-BD31-4B8C-83A1-F6EECF244321}">
                <p14:modId xmlns:p14="http://schemas.microsoft.com/office/powerpoint/2010/main" val="3280653021"/>
              </p:ext>
            </p:extLst>
          </p:nvPr>
        </p:nvGraphicFramePr>
        <p:xfrm>
          <a:off x="611560" y="660748"/>
          <a:ext cx="7704137" cy="5216524"/>
        </p:xfrm>
        <a:graphic>
          <a:graphicData uri="http://schemas.openxmlformats.org/drawingml/2006/table">
            <a:tbl>
              <a:tblPr/>
              <a:tblGrid>
                <a:gridCol w="1849437">
                  <a:extLst>
                    <a:ext uri="{9D8B030D-6E8A-4147-A177-3AD203B41FA5}">
                      <a16:colId xmlns="" xmlns:a16="http://schemas.microsoft.com/office/drawing/2014/main" val="20000"/>
                    </a:ext>
                  </a:extLst>
                </a:gridCol>
                <a:gridCol w="3286125">
                  <a:extLst>
                    <a:ext uri="{9D8B030D-6E8A-4147-A177-3AD203B41FA5}">
                      <a16:colId xmlns="" xmlns:a16="http://schemas.microsoft.com/office/drawing/2014/main" val="20001"/>
                    </a:ext>
                  </a:extLst>
                </a:gridCol>
                <a:gridCol w="2568575">
                  <a:extLst>
                    <a:ext uri="{9D8B030D-6E8A-4147-A177-3AD203B41FA5}">
                      <a16:colId xmlns="" xmlns:a16="http://schemas.microsoft.com/office/drawing/2014/main" val="20002"/>
                    </a:ext>
                  </a:extLst>
                </a:gridCol>
              </a:tblGrid>
              <a:tr h="582613">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dirty="0" smtClean="0">
                          <a:ln>
                            <a:noFill/>
                          </a:ln>
                          <a:solidFill>
                            <a:schemeClr val="bg1"/>
                          </a:solidFill>
                          <a:effectLst/>
                          <a:latin typeface="Arial" charset="0"/>
                          <a:ea typeface="新細明體" pitchFamily="18" charset="-120"/>
                        </a:rPr>
                        <a:t>元素</a:t>
                      </a: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dirty="0" smtClean="0">
                          <a:ln>
                            <a:noFill/>
                          </a:ln>
                          <a:solidFill>
                            <a:schemeClr val="bg1"/>
                          </a:solidFill>
                          <a:effectLst/>
                          <a:latin typeface="Arial" charset="0"/>
                          <a:ea typeface="新細明體" pitchFamily="18" charset="-120"/>
                        </a:rPr>
                        <a:t>電子排佈</a:t>
                      </a: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dirty="0" smtClean="0">
                          <a:ln>
                            <a:noFill/>
                          </a:ln>
                          <a:solidFill>
                            <a:schemeClr val="bg1"/>
                          </a:solidFill>
                          <a:effectLst/>
                          <a:latin typeface="Arial" charset="0"/>
                          <a:ea typeface="新細明體" pitchFamily="18" charset="-120"/>
                        </a:rPr>
                        <a:t>電子結構圖</a:t>
                      </a: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 xmlns:a16="http://schemas.microsoft.com/office/drawing/2014/main" val="10000"/>
                  </a:ext>
                </a:extLst>
              </a:tr>
              <a:tr h="1544637">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charset="0"/>
                          <a:ea typeface="新細明體" pitchFamily="18" charset="-120"/>
                        </a:rPr>
                        <a:t>鈹</a:t>
                      </a: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chemeClr val="tx1"/>
                          </a:solidFill>
                          <a:effectLst/>
                          <a:latin typeface="Arial" charset="0"/>
                          <a:ea typeface="新細明體" pitchFamily="18" charset="-120"/>
                        </a:rPr>
                        <a:t>2,2</a:t>
                      </a: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1544637">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charset="0"/>
                          <a:ea typeface="新細明體" pitchFamily="18" charset="-120"/>
                        </a:rPr>
                        <a:t>鎂</a:t>
                      </a: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chemeClr val="tx1"/>
                          </a:solidFill>
                          <a:effectLst/>
                          <a:latin typeface="Arial" charset="0"/>
                          <a:ea typeface="新細明體" pitchFamily="18" charset="-120"/>
                        </a:rPr>
                        <a:t>2,8,2</a:t>
                      </a: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1544637">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charset="0"/>
                          <a:ea typeface="新細明體" pitchFamily="18" charset="-120"/>
                        </a:rPr>
                        <a:t>鈣</a:t>
                      </a: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chemeClr val="tx1"/>
                          </a:solidFill>
                          <a:effectLst/>
                          <a:latin typeface="Arial" charset="0"/>
                          <a:ea typeface="新細明體" pitchFamily="18" charset="-120"/>
                        </a:rPr>
                        <a:t>2,8,8,2</a:t>
                      </a: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dirty="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dirty="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dirty="0" smtClean="0">
                        <a:ln>
                          <a:noFill/>
                        </a:ln>
                        <a:solidFill>
                          <a:schemeClr val="tx1"/>
                        </a:solidFill>
                        <a:effectLst/>
                        <a:latin typeface="Arial" charset="0"/>
                        <a:ea typeface="新細明體" pitchFamily="18" charset="-120"/>
                      </a:endParaRPr>
                    </a:p>
                  </a:txBody>
                  <a:tcPr marL="91431" marR="91431"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pic>
        <p:nvPicPr>
          <p:cNvPr id="65563" name="Picture 2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91660" y="1544985"/>
            <a:ext cx="1008062"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564"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7360" y="2927698"/>
            <a:ext cx="1206500" cy="1189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565" name="Picture 3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28135" y="4370735"/>
            <a:ext cx="1506537" cy="1474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566" name="矩形 8"/>
          <p:cNvSpPr>
            <a:spLocks noChangeArrowheads="1"/>
          </p:cNvSpPr>
          <p:nvPr/>
        </p:nvSpPr>
        <p:spPr bwMode="auto">
          <a:xfrm>
            <a:off x="6763122" y="1854548"/>
            <a:ext cx="4667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Be</a:t>
            </a:r>
            <a:endParaRPr lang="zh-TW" altLang="en-US" sz="1800"/>
          </a:p>
        </p:txBody>
      </p:sp>
      <p:sp>
        <p:nvSpPr>
          <p:cNvPr id="65567" name="矩形 9"/>
          <p:cNvSpPr>
            <a:spLocks noChangeArrowheads="1"/>
          </p:cNvSpPr>
          <p:nvPr/>
        </p:nvSpPr>
        <p:spPr bwMode="auto">
          <a:xfrm>
            <a:off x="6737722" y="3322985"/>
            <a:ext cx="5064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Mg</a:t>
            </a:r>
            <a:endParaRPr lang="zh-TW" altLang="en-US" sz="1800"/>
          </a:p>
        </p:txBody>
      </p:sp>
      <p:sp>
        <p:nvSpPr>
          <p:cNvPr id="65568" name="矩形 10"/>
          <p:cNvSpPr>
            <a:spLocks noChangeArrowheads="1"/>
          </p:cNvSpPr>
          <p:nvPr/>
        </p:nvSpPr>
        <p:spPr bwMode="auto">
          <a:xfrm>
            <a:off x="6740897" y="4923185"/>
            <a:ext cx="479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Ca</a:t>
            </a:r>
            <a:endParaRPr lang="zh-TW" altLang="en-US" sz="1800"/>
          </a:p>
        </p:txBody>
      </p:sp>
    </p:spTree>
    <p:extLst>
      <p:ext uri="{BB962C8B-B14F-4D97-AF65-F5344CB8AC3E}">
        <p14:creationId xmlns:p14="http://schemas.microsoft.com/office/powerpoint/2010/main" val="1693294589"/>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矩形 12"/>
          <p:cNvSpPr>
            <a:spLocks noChangeArrowheads="1"/>
          </p:cNvSpPr>
          <p:nvPr/>
        </p:nvSpPr>
        <p:spPr bwMode="auto">
          <a:xfrm>
            <a:off x="971550" y="1196975"/>
            <a:ext cx="30241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u="sng"/>
              <a:t>未燃燒的烴</a:t>
            </a:r>
            <a:endParaRPr lang="zh-TW" altLang="en-US" sz="3200" b="1" u="sng">
              <a:solidFill>
                <a:srgbClr val="3399FF"/>
              </a:solidFill>
            </a:endParaRPr>
          </a:p>
        </p:txBody>
      </p:sp>
      <p:sp>
        <p:nvSpPr>
          <p:cNvPr id="14" name="Rectangle 19"/>
          <p:cNvSpPr>
            <a:spLocks noChangeArrowheads="1"/>
          </p:cNvSpPr>
          <p:nvPr/>
        </p:nvSpPr>
        <p:spPr bwMode="auto">
          <a:xfrm>
            <a:off x="1477963" y="2057400"/>
            <a:ext cx="4462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主要來自汽車廢氣。</a:t>
            </a:r>
            <a:endParaRPr lang="en-US" altLang="zh-TW" sz="2800"/>
          </a:p>
        </p:txBody>
      </p:sp>
      <p:sp>
        <p:nvSpPr>
          <p:cNvPr id="17" name="Rectangle 19"/>
          <p:cNvSpPr>
            <a:spLocks noChangeArrowheads="1"/>
          </p:cNvSpPr>
          <p:nvPr/>
        </p:nvSpPr>
        <p:spPr bwMode="auto">
          <a:xfrm>
            <a:off x="1477963" y="2830513"/>
            <a:ext cx="4137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刺激人體呼吸系統。</a:t>
            </a:r>
            <a:endParaRPr lang="en-US" altLang="zh-TW" sz="2800" b="1"/>
          </a:p>
        </p:txBody>
      </p:sp>
      <p:sp>
        <p:nvSpPr>
          <p:cNvPr id="7" name="Rectangle 19"/>
          <p:cNvSpPr>
            <a:spLocks noChangeArrowheads="1"/>
          </p:cNvSpPr>
          <p:nvPr/>
        </p:nvSpPr>
        <p:spPr bwMode="auto">
          <a:xfrm>
            <a:off x="1477963" y="3641725"/>
            <a:ext cx="420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有些更可能致癌。</a:t>
            </a:r>
            <a:endParaRPr lang="en-US" altLang="zh-TW" sz="2800" b="1"/>
          </a:p>
        </p:txBody>
      </p:sp>
      <p:sp>
        <p:nvSpPr>
          <p:cNvPr id="8" name="Rectangle 19"/>
          <p:cNvSpPr>
            <a:spLocks noChangeArrowheads="1"/>
          </p:cNvSpPr>
          <p:nvPr/>
        </p:nvSpPr>
        <p:spPr bwMode="auto">
          <a:xfrm>
            <a:off x="1477963" y="4433888"/>
            <a:ext cx="53276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導致 </a:t>
            </a:r>
            <a:r>
              <a:rPr lang="zh-TW" altLang="en-US" sz="3200" b="1">
                <a:solidFill>
                  <a:srgbClr val="3399FF"/>
                </a:solidFill>
              </a:rPr>
              <a:t>光化學煙霧</a:t>
            </a:r>
            <a:r>
              <a:rPr lang="zh-TW" altLang="en-US" sz="2800"/>
              <a:t> 的形成。</a:t>
            </a:r>
            <a:endParaRPr lang="en-US" altLang="zh-TW" sz="2800" b="1"/>
          </a:p>
        </p:txBody>
      </p:sp>
    </p:spTree>
    <p:extLst>
      <p:ext uri="{BB962C8B-B14F-4D97-AF65-F5344CB8AC3E}">
        <p14:creationId xmlns:p14="http://schemas.microsoft.com/office/powerpoint/2010/main" val="1743700386"/>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矩形 12"/>
          <p:cNvSpPr>
            <a:spLocks noChangeArrowheads="1"/>
          </p:cNvSpPr>
          <p:nvPr/>
        </p:nvSpPr>
        <p:spPr bwMode="auto">
          <a:xfrm>
            <a:off x="250825" y="620688"/>
            <a:ext cx="2376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u="sng" dirty="0"/>
              <a:t>懸浮粒子</a:t>
            </a:r>
            <a:endParaRPr lang="zh-TW" altLang="en-US" sz="3200" b="1" u="sng" dirty="0">
              <a:solidFill>
                <a:srgbClr val="3399FF"/>
              </a:solidFill>
            </a:endParaRPr>
          </a:p>
        </p:txBody>
      </p:sp>
      <p:sp>
        <p:nvSpPr>
          <p:cNvPr id="14" name="Rectangle 19"/>
          <p:cNvSpPr>
            <a:spLocks noChangeArrowheads="1"/>
          </p:cNvSpPr>
          <p:nvPr/>
        </p:nvSpPr>
        <p:spPr bwMode="auto">
          <a:xfrm>
            <a:off x="827088" y="1837903"/>
            <a:ext cx="79200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長期懸浮在空氣中的固態粒子。</a:t>
            </a:r>
            <a:endParaRPr lang="en-US" altLang="zh-TW" sz="2800" dirty="0"/>
          </a:p>
        </p:txBody>
      </p:sp>
      <p:sp>
        <p:nvSpPr>
          <p:cNvPr id="17" name="Rectangle 19"/>
          <p:cNvSpPr>
            <a:spLocks noChangeArrowheads="1"/>
          </p:cNvSpPr>
          <p:nvPr/>
        </p:nvSpPr>
        <p:spPr bwMode="auto">
          <a:xfrm>
            <a:off x="827088" y="2846016"/>
            <a:ext cx="8713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包括黑煙 </a:t>
            </a:r>
            <a:r>
              <a:rPr lang="en-US" altLang="zh-TW" sz="2800" dirty="0"/>
              <a:t>(</a:t>
            </a:r>
            <a:r>
              <a:rPr lang="zh-TW" altLang="en-US" sz="2800" dirty="0"/>
              <a:t>主要是幼</a:t>
            </a:r>
            <a:r>
              <a:rPr lang="zh-TW" altLang="en-US" sz="2800" b="1" dirty="0"/>
              <a:t>碳粒</a:t>
            </a:r>
            <a:r>
              <a:rPr lang="en-US" altLang="zh-TW" sz="2800" dirty="0"/>
              <a:t>)</a:t>
            </a:r>
            <a:r>
              <a:rPr lang="zh-TW" altLang="en-US" sz="2800" dirty="0"/>
              <a:t>、灰塵和煙灰 </a:t>
            </a:r>
            <a:r>
              <a:rPr lang="en-US" altLang="zh-TW" sz="2800" dirty="0"/>
              <a:t>(</a:t>
            </a:r>
            <a:r>
              <a:rPr lang="zh-TW" altLang="en-US" sz="2800" dirty="0"/>
              <a:t>粗碳粒</a:t>
            </a:r>
            <a:r>
              <a:rPr lang="en-US" altLang="zh-TW" sz="2800" dirty="0"/>
              <a:t>)</a:t>
            </a:r>
            <a:r>
              <a:rPr lang="zh-TW" altLang="en-US" sz="2800" dirty="0"/>
              <a:t> 。</a:t>
            </a:r>
            <a:endParaRPr lang="en-US" altLang="zh-TW" sz="2800" b="1" dirty="0"/>
          </a:p>
        </p:txBody>
      </p:sp>
      <p:sp>
        <p:nvSpPr>
          <p:cNvPr id="7" name="Rectangle 19"/>
          <p:cNvSpPr>
            <a:spLocks noChangeArrowheads="1"/>
          </p:cNvSpPr>
          <p:nvPr/>
        </p:nvSpPr>
        <p:spPr bwMode="auto">
          <a:xfrm>
            <a:off x="795338" y="3926135"/>
            <a:ext cx="8348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來自汽車、工廠、發電廠、焚化爐 和 建築地盤。</a:t>
            </a:r>
            <a:endParaRPr lang="en-US" altLang="zh-TW" sz="2800" b="1" dirty="0"/>
          </a:p>
        </p:txBody>
      </p:sp>
      <p:sp>
        <p:nvSpPr>
          <p:cNvPr id="12" name="Rectangle 19"/>
          <p:cNvSpPr>
            <a:spLocks noChangeArrowheads="1"/>
          </p:cNvSpPr>
          <p:nvPr/>
        </p:nvSpPr>
        <p:spPr bwMode="auto">
          <a:xfrm>
            <a:off x="827584" y="4867250"/>
            <a:ext cx="77771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微小的懸浮粒子可進入肺部，刺激人體呼吸系統，有些更可能致癌。</a:t>
            </a:r>
            <a:endParaRPr lang="en-US" altLang="zh-TW" sz="2800" b="1" dirty="0"/>
          </a:p>
        </p:txBody>
      </p:sp>
    </p:spTree>
    <p:extLst>
      <p:ext uri="{BB962C8B-B14F-4D97-AF65-F5344CB8AC3E}">
        <p14:creationId xmlns:p14="http://schemas.microsoft.com/office/powerpoint/2010/main" val="2042685878"/>
      </p:ext>
    </p:extLst>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4"/>
          <p:cNvSpPr>
            <a:spLocks noChangeArrowheads="1"/>
          </p:cNvSpPr>
          <p:nvPr/>
        </p:nvSpPr>
        <p:spPr bwMode="auto">
          <a:xfrm>
            <a:off x="179388" y="187325"/>
            <a:ext cx="136842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酸雨</a:t>
            </a:r>
            <a:endParaRPr lang="en-US" altLang="zh-TW" sz="3200" b="1">
              <a:solidFill>
                <a:srgbClr val="CC0000"/>
              </a:solidFill>
              <a:latin typeface="Calibri" pitchFamily="34" charset="0"/>
            </a:endParaRPr>
          </a:p>
        </p:txBody>
      </p:sp>
      <p:sp>
        <p:nvSpPr>
          <p:cNvPr id="4" name="Rectangle 4"/>
          <p:cNvSpPr>
            <a:spLocks noChangeArrowheads="1"/>
          </p:cNvSpPr>
          <p:nvPr/>
        </p:nvSpPr>
        <p:spPr bwMode="auto">
          <a:xfrm>
            <a:off x="179388" y="1069553"/>
            <a:ext cx="259238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酸雨的形成</a:t>
            </a:r>
            <a:endParaRPr lang="en-US" altLang="zh-TW" sz="3200" b="1">
              <a:solidFill>
                <a:srgbClr val="CC0066"/>
              </a:solidFill>
              <a:latin typeface="Calibri" pitchFamily="34" charset="0"/>
            </a:endParaRPr>
          </a:p>
        </p:txBody>
      </p:sp>
      <p:sp>
        <p:nvSpPr>
          <p:cNvPr id="5" name="矩形 4"/>
          <p:cNvSpPr>
            <a:spLocks noChangeArrowheads="1"/>
          </p:cNvSpPr>
          <p:nvPr/>
        </p:nvSpPr>
        <p:spPr bwMode="auto">
          <a:xfrm>
            <a:off x="252413" y="1790278"/>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未受污染的雨水略呈酸性，</a:t>
            </a:r>
            <a:r>
              <a:rPr lang="en-US" altLang="zh-TW" sz="2800"/>
              <a:t>pH </a:t>
            </a:r>
            <a:r>
              <a:rPr lang="zh-TW" altLang="en-US" sz="2800"/>
              <a:t>值約為 </a:t>
            </a:r>
            <a:r>
              <a:rPr lang="en-US" altLang="zh-TW" sz="3200" b="1">
                <a:solidFill>
                  <a:srgbClr val="3399FF"/>
                </a:solidFill>
              </a:rPr>
              <a:t>5.6</a:t>
            </a:r>
            <a:r>
              <a:rPr lang="zh-TW" altLang="en-US" sz="2800"/>
              <a:t>。</a:t>
            </a:r>
            <a:endParaRPr lang="zh-TW" altLang="en-US" sz="2800" b="1">
              <a:solidFill>
                <a:srgbClr val="3399FF"/>
              </a:solidFill>
            </a:endParaRPr>
          </a:p>
        </p:txBody>
      </p:sp>
      <p:sp>
        <p:nvSpPr>
          <p:cNvPr id="90118" name="矩形 6"/>
          <p:cNvSpPr>
            <a:spLocks noChangeArrowheads="1"/>
          </p:cNvSpPr>
          <p:nvPr/>
        </p:nvSpPr>
        <p:spPr bwMode="auto">
          <a:xfrm>
            <a:off x="950913" y="3230140"/>
            <a:ext cx="6861447"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u="sng" dirty="0">
                <a:solidFill>
                  <a:srgbClr val="FF0000"/>
                </a:solidFill>
              </a:rPr>
              <a:t>CO</a:t>
            </a:r>
            <a:r>
              <a:rPr lang="en-US" altLang="zh-TW" sz="3200" b="1" baseline="-25000" dirty="0">
                <a:solidFill>
                  <a:srgbClr val="FF0000"/>
                </a:solidFill>
              </a:rPr>
              <a:t>2</a:t>
            </a:r>
            <a:r>
              <a:rPr lang="en-US" altLang="zh-TW" sz="3200" b="1" u="sng" dirty="0">
                <a:solidFill>
                  <a:srgbClr val="FF0000"/>
                </a:solidFill>
              </a:rPr>
              <a:t>(g) + H</a:t>
            </a:r>
            <a:r>
              <a:rPr lang="en-US" altLang="zh-TW" sz="3200" b="1" baseline="-25000" dirty="0">
                <a:solidFill>
                  <a:srgbClr val="FF0000"/>
                </a:solidFill>
              </a:rPr>
              <a:t>2</a:t>
            </a:r>
            <a:r>
              <a:rPr lang="en-US" altLang="zh-TW" sz="3200" b="1" u="sng" dirty="0">
                <a:solidFill>
                  <a:srgbClr val="FF0000"/>
                </a:solidFill>
              </a:rPr>
              <a:t>O(l)           H</a:t>
            </a:r>
            <a:r>
              <a:rPr lang="en-US" altLang="zh-TW" sz="3200" b="1" baseline="-25000" dirty="0">
                <a:solidFill>
                  <a:srgbClr val="FF0000"/>
                </a:solidFill>
              </a:rPr>
              <a:t>2</a:t>
            </a:r>
            <a:r>
              <a:rPr lang="en-US" altLang="zh-TW" sz="3200" b="1" u="sng" dirty="0">
                <a:solidFill>
                  <a:srgbClr val="FF0000"/>
                </a:solidFill>
              </a:rPr>
              <a:t>CO</a:t>
            </a:r>
            <a:r>
              <a:rPr lang="en-US" altLang="zh-TW" sz="3200" b="1" baseline="-25000" dirty="0">
                <a:solidFill>
                  <a:srgbClr val="FF0000"/>
                </a:solidFill>
              </a:rPr>
              <a:t>3</a:t>
            </a:r>
            <a:r>
              <a:rPr lang="en-US" altLang="zh-TW" sz="3200" b="1" u="sng" dirty="0">
                <a:solidFill>
                  <a:srgbClr val="FF0000"/>
                </a:solidFill>
              </a:rPr>
              <a:t>(</a:t>
            </a:r>
            <a:r>
              <a:rPr lang="en-US" altLang="zh-TW" sz="3200" b="1" u="sng" dirty="0" err="1">
                <a:solidFill>
                  <a:srgbClr val="FF0000"/>
                </a:solidFill>
              </a:rPr>
              <a:t>aq</a:t>
            </a:r>
            <a:r>
              <a:rPr lang="en-US" altLang="zh-TW" sz="3200" b="1" dirty="0">
                <a:solidFill>
                  <a:srgbClr val="FF0000"/>
                </a:solidFill>
              </a:rPr>
              <a:t>)  </a:t>
            </a:r>
            <a:r>
              <a:rPr lang="en-US" altLang="zh-TW" sz="3200" b="1" dirty="0" smtClean="0">
                <a:solidFill>
                  <a:srgbClr val="FF0000"/>
                </a:solidFill>
              </a:rPr>
              <a:t> </a:t>
            </a:r>
            <a:r>
              <a:rPr lang="en-US" altLang="zh-TW" sz="3200" b="1" dirty="0">
                <a:solidFill>
                  <a:srgbClr val="FF0000"/>
                </a:solidFill>
              </a:rPr>
              <a:t>*</a:t>
            </a:r>
            <a:endParaRPr lang="zh-TW" altLang="en-US" sz="3200" b="1" dirty="0">
              <a:solidFill>
                <a:srgbClr val="FF0000"/>
              </a:solidFill>
            </a:endParaRPr>
          </a:p>
        </p:txBody>
      </p:sp>
      <p:sp>
        <p:nvSpPr>
          <p:cNvPr id="90119" name="矩形 8"/>
          <p:cNvSpPr>
            <a:spLocks noChangeArrowheads="1"/>
          </p:cNvSpPr>
          <p:nvPr/>
        </p:nvSpPr>
        <p:spPr bwMode="auto">
          <a:xfrm>
            <a:off x="5076825" y="3806403"/>
            <a:ext cx="17351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solidFill>
                  <a:srgbClr val="3399FF"/>
                </a:solidFill>
              </a:rPr>
              <a:t>碳酸 </a:t>
            </a:r>
            <a:r>
              <a:rPr lang="en-US" altLang="zh-TW" b="1">
                <a:solidFill>
                  <a:srgbClr val="3399FF"/>
                </a:solidFill>
              </a:rPr>
              <a:t>(pH </a:t>
            </a:r>
            <a:r>
              <a:rPr lang="en-US" altLang="zh-TW" b="1">
                <a:solidFill>
                  <a:srgbClr val="3399FF"/>
                </a:solidFill>
                <a:latin typeface="Calibri" pitchFamily="34" charset="0"/>
              </a:rPr>
              <a:t>≈</a:t>
            </a:r>
            <a:r>
              <a:rPr lang="en-US" altLang="zh-TW" b="1">
                <a:solidFill>
                  <a:srgbClr val="3399FF"/>
                </a:solidFill>
              </a:rPr>
              <a:t> 5.6)</a:t>
            </a:r>
            <a:endParaRPr lang="zh-TW" altLang="en-US" b="1">
              <a:solidFill>
                <a:srgbClr val="3399FF"/>
              </a:solidFill>
            </a:endParaRPr>
          </a:p>
        </p:txBody>
      </p:sp>
      <p:pic>
        <p:nvPicPr>
          <p:cNvPr id="89098" name="Picture 10" descr="Double arrow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56100" y="3339678"/>
            <a:ext cx="360363"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矩形 5"/>
          <p:cNvSpPr>
            <a:spLocks noChangeArrowheads="1"/>
          </p:cNvSpPr>
          <p:nvPr/>
        </p:nvSpPr>
        <p:spPr bwMode="auto">
          <a:xfrm>
            <a:off x="250825" y="2509415"/>
            <a:ext cx="871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空氣中的 </a:t>
            </a:r>
            <a:r>
              <a:rPr lang="zh-TW" altLang="en-US" sz="3200" b="1">
                <a:solidFill>
                  <a:srgbClr val="3399FF"/>
                </a:solidFill>
              </a:rPr>
              <a:t>二氧化碳在雨水中溶解，生成碳酸</a:t>
            </a:r>
            <a:r>
              <a:rPr lang="zh-TW" altLang="en-US" sz="2800"/>
              <a:t>。</a:t>
            </a:r>
            <a:endParaRPr lang="zh-TW" altLang="en-US" sz="2800" b="1">
              <a:solidFill>
                <a:srgbClr val="3399FF"/>
              </a:solidFill>
            </a:endParaRPr>
          </a:p>
        </p:txBody>
      </p:sp>
      <p:sp>
        <p:nvSpPr>
          <p:cNvPr id="10" name="矩形 9"/>
          <p:cNvSpPr>
            <a:spLocks noChangeArrowheads="1"/>
          </p:cNvSpPr>
          <p:nvPr/>
        </p:nvSpPr>
        <p:spPr bwMode="auto">
          <a:xfrm>
            <a:off x="252413" y="4022303"/>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b="1"/>
              <a:t>酸雨</a:t>
            </a:r>
            <a:r>
              <a:rPr lang="zh-TW" altLang="en-US" sz="2800"/>
              <a:t>：</a:t>
            </a:r>
            <a:r>
              <a:rPr lang="en-US" altLang="zh-TW" sz="3200" b="1">
                <a:solidFill>
                  <a:srgbClr val="3399FF"/>
                </a:solidFill>
              </a:rPr>
              <a:t>pH </a:t>
            </a:r>
            <a:r>
              <a:rPr lang="zh-TW" altLang="en-US" sz="3200" b="1">
                <a:solidFill>
                  <a:srgbClr val="3399FF"/>
                </a:solidFill>
              </a:rPr>
              <a:t>值低於 </a:t>
            </a:r>
            <a:r>
              <a:rPr lang="en-US" altLang="zh-TW" sz="3200" b="1">
                <a:solidFill>
                  <a:srgbClr val="3399FF"/>
                </a:solidFill>
              </a:rPr>
              <a:t>5.6</a:t>
            </a:r>
            <a:r>
              <a:rPr lang="en-US" altLang="zh-TW" sz="2800"/>
              <a:t> </a:t>
            </a:r>
            <a:r>
              <a:rPr lang="zh-TW" altLang="en-US" sz="2800"/>
              <a:t>的雨水</a:t>
            </a:r>
            <a:endParaRPr lang="zh-TW" altLang="en-US" sz="2800" b="1">
              <a:solidFill>
                <a:srgbClr val="3399FF"/>
              </a:solidFill>
            </a:endParaRPr>
          </a:p>
        </p:txBody>
      </p:sp>
      <p:sp>
        <p:nvSpPr>
          <p:cNvPr id="11" name="矩形 10"/>
          <p:cNvSpPr>
            <a:spLocks noChangeArrowheads="1"/>
          </p:cNvSpPr>
          <p:nvPr/>
        </p:nvSpPr>
        <p:spPr bwMode="auto">
          <a:xfrm>
            <a:off x="217488" y="4722390"/>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形成酸雨的兩種空氣污染物：</a:t>
            </a:r>
            <a:endParaRPr lang="zh-TW" altLang="en-US" sz="2800" b="1">
              <a:solidFill>
                <a:srgbClr val="3399FF"/>
              </a:solidFill>
            </a:endParaRPr>
          </a:p>
        </p:txBody>
      </p:sp>
      <p:sp>
        <p:nvSpPr>
          <p:cNvPr id="12" name="Rectangle 19"/>
          <p:cNvSpPr>
            <a:spLocks noChangeArrowheads="1"/>
          </p:cNvSpPr>
          <p:nvPr/>
        </p:nvSpPr>
        <p:spPr bwMode="auto">
          <a:xfrm>
            <a:off x="827088" y="5225628"/>
            <a:ext cx="29527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5"/>
              </a:buBlip>
            </a:pPr>
            <a:r>
              <a:rPr lang="zh-TW" altLang="en-US" sz="3200" b="1">
                <a:solidFill>
                  <a:srgbClr val="3399FF"/>
                </a:solidFill>
              </a:rPr>
              <a:t>二氧化硫</a:t>
            </a:r>
            <a:endParaRPr lang="en-US" altLang="zh-TW" sz="3200" b="1">
              <a:solidFill>
                <a:srgbClr val="3399FF"/>
              </a:solidFill>
            </a:endParaRPr>
          </a:p>
        </p:txBody>
      </p:sp>
      <p:sp>
        <p:nvSpPr>
          <p:cNvPr id="13" name="Rectangle 19"/>
          <p:cNvSpPr>
            <a:spLocks noChangeArrowheads="1"/>
          </p:cNvSpPr>
          <p:nvPr/>
        </p:nvSpPr>
        <p:spPr bwMode="auto">
          <a:xfrm>
            <a:off x="827088" y="5801890"/>
            <a:ext cx="2520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5"/>
              </a:buBlip>
            </a:pPr>
            <a:r>
              <a:rPr lang="zh-TW" altLang="en-US" sz="3200" b="1">
                <a:solidFill>
                  <a:srgbClr val="3399FF"/>
                </a:solidFill>
              </a:rPr>
              <a:t>氮氧化物</a:t>
            </a:r>
            <a:endParaRPr lang="en-US" altLang="zh-TW" sz="3200" b="1">
              <a:solidFill>
                <a:srgbClr val="3399FF"/>
              </a:solidFill>
            </a:endParaRPr>
          </a:p>
        </p:txBody>
      </p:sp>
    </p:spTree>
    <p:extLst>
      <p:ext uri="{BB962C8B-B14F-4D97-AF65-F5344CB8AC3E}">
        <p14:creationId xmlns:p14="http://schemas.microsoft.com/office/powerpoint/2010/main" val="1296128963"/>
      </p:ext>
    </p:extLst>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a:spLocks noChangeArrowheads="1"/>
          </p:cNvSpPr>
          <p:nvPr/>
        </p:nvSpPr>
        <p:spPr bwMode="auto">
          <a:xfrm>
            <a:off x="612775" y="1628800"/>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二氧化硫會溶於雨水，反應後生成 </a:t>
            </a:r>
            <a:r>
              <a:rPr lang="zh-TW" altLang="en-US" sz="3200" b="1">
                <a:solidFill>
                  <a:srgbClr val="3399FF"/>
                </a:solidFill>
              </a:rPr>
              <a:t>亞硫酸</a:t>
            </a:r>
            <a:r>
              <a:rPr lang="zh-TW" altLang="en-US" sz="2800"/>
              <a:t>。</a:t>
            </a:r>
            <a:endParaRPr lang="zh-TW" altLang="en-US" sz="2800" b="1">
              <a:solidFill>
                <a:srgbClr val="3399FF"/>
              </a:solidFill>
            </a:endParaRPr>
          </a:p>
        </p:txBody>
      </p:sp>
      <p:sp>
        <p:nvSpPr>
          <p:cNvPr id="11" name="矩形 3"/>
          <p:cNvSpPr>
            <a:spLocks noChangeArrowheads="1"/>
          </p:cNvSpPr>
          <p:nvPr/>
        </p:nvSpPr>
        <p:spPr bwMode="auto">
          <a:xfrm>
            <a:off x="1476375" y="2333650"/>
            <a:ext cx="6768033"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u="sng" dirty="0">
                <a:solidFill>
                  <a:srgbClr val="FF0000"/>
                </a:solidFill>
              </a:rPr>
              <a:t>SO</a:t>
            </a:r>
            <a:r>
              <a:rPr lang="en-US" altLang="zh-TW" sz="3200" b="1" baseline="-25000" dirty="0">
                <a:solidFill>
                  <a:srgbClr val="FF0000"/>
                </a:solidFill>
              </a:rPr>
              <a:t>2</a:t>
            </a:r>
            <a:r>
              <a:rPr lang="en-US" altLang="zh-TW" sz="3200" b="1" u="sng" dirty="0">
                <a:solidFill>
                  <a:srgbClr val="FF0000"/>
                </a:solidFill>
              </a:rPr>
              <a:t>(g) + H</a:t>
            </a:r>
            <a:r>
              <a:rPr lang="en-US" altLang="zh-TW" sz="3200" b="1" baseline="-25000" dirty="0">
                <a:solidFill>
                  <a:srgbClr val="FF0000"/>
                </a:solidFill>
              </a:rPr>
              <a:t>2</a:t>
            </a:r>
            <a:r>
              <a:rPr lang="en-US" altLang="zh-TW" sz="3200" b="1" u="sng" dirty="0">
                <a:solidFill>
                  <a:srgbClr val="FF0000"/>
                </a:solidFill>
              </a:rPr>
              <a:t>O(l)           H</a:t>
            </a:r>
            <a:r>
              <a:rPr lang="en-US" altLang="zh-TW" sz="3200" b="1" baseline="-25000" dirty="0">
                <a:solidFill>
                  <a:srgbClr val="FF0000"/>
                </a:solidFill>
              </a:rPr>
              <a:t>2</a:t>
            </a:r>
            <a:r>
              <a:rPr lang="en-US" altLang="zh-TW" sz="3200" b="1" u="sng" dirty="0">
                <a:solidFill>
                  <a:srgbClr val="FF0000"/>
                </a:solidFill>
              </a:rPr>
              <a:t>SO</a:t>
            </a:r>
            <a:r>
              <a:rPr lang="en-US" altLang="zh-TW" sz="3200" b="1" baseline="-25000" dirty="0">
                <a:solidFill>
                  <a:srgbClr val="FF0000"/>
                </a:solidFill>
              </a:rPr>
              <a:t>3</a:t>
            </a:r>
            <a:r>
              <a:rPr lang="en-US" altLang="zh-TW" sz="3200" b="1" u="sng" dirty="0">
                <a:solidFill>
                  <a:srgbClr val="FF0000"/>
                </a:solidFill>
              </a:rPr>
              <a:t>(</a:t>
            </a:r>
            <a:r>
              <a:rPr lang="en-US" altLang="zh-TW" sz="3200" b="1" u="sng" dirty="0" err="1">
                <a:solidFill>
                  <a:srgbClr val="FF0000"/>
                </a:solidFill>
              </a:rPr>
              <a:t>aq</a:t>
            </a:r>
            <a:r>
              <a:rPr lang="en-US" altLang="zh-TW" sz="3200" b="1" u="sng" dirty="0">
                <a:solidFill>
                  <a:srgbClr val="FF0000"/>
                </a:solidFill>
              </a:rPr>
              <a:t>)</a:t>
            </a:r>
            <a:r>
              <a:rPr lang="en-US" altLang="zh-TW" sz="3200" b="1" dirty="0">
                <a:solidFill>
                  <a:srgbClr val="FF0000"/>
                </a:solidFill>
              </a:rPr>
              <a:t> </a:t>
            </a:r>
            <a:r>
              <a:rPr lang="en-US" altLang="zh-TW" sz="3200" b="1" dirty="0" smtClean="0">
                <a:solidFill>
                  <a:srgbClr val="FF0000"/>
                </a:solidFill>
              </a:rPr>
              <a:t> </a:t>
            </a:r>
            <a:r>
              <a:rPr lang="en-US" altLang="zh-TW" sz="3200" b="1" dirty="0">
                <a:solidFill>
                  <a:srgbClr val="FF0000"/>
                </a:solidFill>
              </a:rPr>
              <a:t>*</a:t>
            </a:r>
            <a:endParaRPr lang="zh-TW" altLang="en-US" sz="3200" b="1" u="sng" dirty="0">
              <a:solidFill>
                <a:srgbClr val="FF0000"/>
              </a:solidFill>
            </a:endParaRPr>
          </a:p>
        </p:txBody>
      </p:sp>
      <p:sp>
        <p:nvSpPr>
          <p:cNvPr id="12" name="矩形 4"/>
          <p:cNvSpPr>
            <a:spLocks noChangeArrowheads="1"/>
          </p:cNvSpPr>
          <p:nvPr/>
        </p:nvSpPr>
        <p:spPr bwMode="auto">
          <a:xfrm>
            <a:off x="5724525" y="2827362"/>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亞硫酸</a:t>
            </a:r>
          </a:p>
        </p:txBody>
      </p:sp>
      <p:pic>
        <p:nvPicPr>
          <p:cNvPr id="13" name="Picture 10" descr="Double arrows"/>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32363" y="2478112"/>
            <a:ext cx="360362" cy="330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0" name="矩形 9"/>
          <p:cNvSpPr>
            <a:spLocks noChangeArrowheads="1"/>
          </p:cNvSpPr>
          <p:nvPr/>
        </p:nvSpPr>
        <p:spPr bwMode="auto">
          <a:xfrm>
            <a:off x="611188" y="4140944"/>
            <a:ext cx="64230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部分亞硫酸再與氧反應生成 </a:t>
            </a:r>
            <a:r>
              <a:rPr lang="zh-TW" altLang="en-US" sz="3200" b="1" dirty="0"/>
              <a:t>硫酸</a:t>
            </a:r>
            <a:r>
              <a:rPr lang="zh-TW" altLang="en-US" sz="2800" dirty="0"/>
              <a:t>。</a:t>
            </a:r>
            <a:endParaRPr lang="zh-TW" altLang="en-US" sz="2800" b="1" dirty="0">
              <a:solidFill>
                <a:srgbClr val="3399FF"/>
              </a:solidFill>
            </a:endParaRPr>
          </a:p>
        </p:txBody>
      </p:sp>
    </p:spTree>
    <p:extLst>
      <p:ext uri="{BB962C8B-B14F-4D97-AF65-F5344CB8AC3E}">
        <p14:creationId xmlns:p14="http://schemas.microsoft.com/office/powerpoint/2010/main" val="3919913087"/>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矩形 1"/>
          <p:cNvSpPr>
            <a:spLocks noChangeArrowheads="1"/>
          </p:cNvSpPr>
          <p:nvPr/>
        </p:nvSpPr>
        <p:spPr bwMode="auto">
          <a:xfrm>
            <a:off x="107950" y="980753"/>
            <a:ext cx="9144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空氣中的氮氧化物溶於雨水，生成 </a:t>
            </a:r>
            <a:r>
              <a:rPr lang="zh-TW" altLang="en-US" sz="3200" b="1">
                <a:solidFill>
                  <a:srgbClr val="3399FF"/>
                </a:solidFill>
              </a:rPr>
              <a:t>硝酸</a:t>
            </a:r>
            <a:r>
              <a:rPr lang="zh-TW" altLang="en-US" sz="2800" b="1"/>
              <a:t> </a:t>
            </a:r>
            <a:r>
              <a:rPr lang="zh-TW" altLang="en-US" sz="2800"/>
              <a:t>和 </a:t>
            </a:r>
            <a:r>
              <a:rPr lang="zh-TW" altLang="en-US" sz="3200" b="1">
                <a:solidFill>
                  <a:srgbClr val="3399FF"/>
                </a:solidFill>
              </a:rPr>
              <a:t>亞硝酸</a:t>
            </a:r>
            <a:r>
              <a:rPr lang="zh-TW" altLang="en-US" sz="2800"/>
              <a:t>：</a:t>
            </a:r>
            <a:endParaRPr lang="zh-TW" altLang="en-US" sz="2800" b="1">
              <a:solidFill>
                <a:srgbClr val="3399FF"/>
              </a:solidFill>
            </a:endParaRPr>
          </a:p>
        </p:txBody>
      </p:sp>
      <p:sp>
        <p:nvSpPr>
          <p:cNvPr id="93187" name="矩形 2"/>
          <p:cNvSpPr>
            <a:spLocks noChangeArrowheads="1"/>
          </p:cNvSpPr>
          <p:nvPr/>
        </p:nvSpPr>
        <p:spPr bwMode="auto">
          <a:xfrm>
            <a:off x="1331913" y="2536106"/>
            <a:ext cx="6500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4NO(g) + 2H</a:t>
            </a:r>
            <a:r>
              <a:rPr lang="en-US" altLang="zh-TW" sz="2800" baseline="-25000"/>
              <a:t>2</a:t>
            </a:r>
            <a:r>
              <a:rPr lang="en-US" altLang="zh-TW" sz="2800"/>
              <a:t>O(l) + O</a:t>
            </a:r>
            <a:r>
              <a:rPr lang="en-US" altLang="zh-TW" sz="2800" baseline="-25000"/>
              <a:t>2</a:t>
            </a:r>
            <a:r>
              <a:rPr lang="en-US" altLang="zh-TW" sz="2800"/>
              <a:t>(g) </a:t>
            </a:r>
            <a:r>
              <a:rPr lang="en-US" altLang="zh-TW" sz="2800">
                <a:sym typeface="Symbol" pitchFamily="18" charset="2"/>
              </a:rPr>
              <a:t></a:t>
            </a:r>
            <a:r>
              <a:rPr lang="en-US" altLang="zh-TW" sz="2800"/>
              <a:t> 4HNO</a:t>
            </a:r>
            <a:r>
              <a:rPr lang="en-US" altLang="zh-TW" sz="2800" baseline="-25000"/>
              <a:t>2</a:t>
            </a:r>
            <a:r>
              <a:rPr lang="en-US" altLang="zh-TW" sz="2800"/>
              <a:t>(aq)</a:t>
            </a:r>
            <a:endParaRPr lang="zh-TW" altLang="en-US" sz="2800"/>
          </a:p>
        </p:txBody>
      </p:sp>
      <p:sp>
        <p:nvSpPr>
          <p:cNvPr id="93188" name="矩形 3"/>
          <p:cNvSpPr>
            <a:spLocks noChangeArrowheads="1"/>
          </p:cNvSpPr>
          <p:nvPr/>
        </p:nvSpPr>
        <p:spPr bwMode="auto">
          <a:xfrm>
            <a:off x="6515100" y="3029818"/>
            <a:ext cx="869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3399FF"/>
                </a:solidFill>
              </a:rPr>
              <a:t>亞硝酸</a:t>
            </a:r>
          </a:p>
        </p:txBody>
      </p:sp>
      <p:sp>
        <p:nvSpPr>
          <p:cNvPr id="93189" name="矩形 4"/>
          <p:cNvSpPr>
            <a:spLocks noChangeArrowheads="1"/>
          </p:cNvSpPr>
          <p:nvPr/>
        </p:nvSpPr>
        <p:spPr bwMode="auto">
          <a:xfrm>
            <a:off x="1403350" y="3039343"/>
            <a:ext cx="1098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3399FF"/>
                </a:solidFill>
              </a:rPr>
              <a:t>一氧化氮</a:t>
            </a:r>
          </a:p>
        </p:txBody>
      </p:sp>
      <p:sp>
        <p:nvSpPr>
          <p:cNvPr id="93190" name="矩形 5"/>
          <p:cNvSpPr>
            <a:spLocks noChangeArrowheads="1"/>
          </p:cNvSpPr>
          <p:nvPr/>
        </p:nvSpPr>
        <p:spPr bwMode="auto">
          <a:xfrm>
            <a:off x="539750" y="3842618"/>
            <a:ext cx="849630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u="sng">
                <a:solidFill>
                  <a:srgbClr val="FF0000"/>
                </a:solidFill>
              </a:rPr>
              <a:t>2NO</a:t>
            </a:r>
            <a:r>
              <a:rPr lang="en-US" altLang="zh-TW" sz="3200" b="1" baseline="-25000">
                <a:solidFill>
                  <a:srgbClr val="FF0000"/>
                </a:solidFill>
              </a:rPr>
              <a:t>2</a:t>
            </a:r>
            <a:r>
              <a:rPr lang="en-US" altLang="zh-TW" sz="3200" b="1" u="sng">
                <a:solidFill>
                  <a:srgbClr val="FF0000"/>
                </a:solidFill>
              </a:rPr>
              <a:t>(g) + H</a:t>
            </a:r>
            <a:r>
              <a:rPr lang="en-US" altLang="zh-TW" sz="3200" b="1" baseline="-25000">
                <a:solidFill>
                  <a:srgbClr val="FF0000"/>
                </a:solidFill>
              </a:rPr>
              <a:t>2</a:t>
            </a:r>
            <a:r>
              <a:rPr lang="en-US" altLang="zh-TW" sz="3200" b="1" u="sng">
                <a:solidFill>
                  <a:srgbClr val="FF0000"/>
                </a:solidFill>
              </a:rPr>
              <a:t>O(l) </a:t>
            </a:r>
            <a:r>
              <a:rPr lang="en-US" altLang="zh-TW" sz="3200" b="1" u="sng">
                <a:solidFill>
                  <a:srgbClr val="FF0000"/>
                </a:solidFill>
                <a:sym typeface="Symbol" pitchFamily="18" charset="2"/>
              </a:rPr>
              <a:t></a:t>
            </a:r>
            <a:r>
              <a:rPr lang="en-US" altLang="zh-TW" sz="3200" b="1" u="sng">
                <a:solidFill>
                  <a:srgbClr val="FF0000"/>
                </a:solidFill>
                <a:sym typeface="Wingdings" pitchFamily="2" charset="2"/>
              </a:rPr>
              <a:t> </a:t>
            </a:r>
            <a:r>
              <a:rPr lang="en-US" altLang="zh-TW" sz="3200" b="1" u="sng">
                <a:solidFill>
                  <a:srgbClr val="FF0000"/>
                </a:solidFill>
              </a:rPr>
              <a:t>HNO</a:t>
            </a:r>
            <a:r>
              <a:rPr lang="en-US" altLang="zh-TW" sz="3200" b="1" baseline="-25000">
                <a:solidFill>
                  <a:srgbClr val="FF0000"/>
                </a:solidFill>
              </a:rPr>
              <a:t>2</a:t>
            </a:r>
            <a:r>
              <a:rPr lang="en-US" altLang="zh-TW" sz="3200" b="1" u="sng">
                <a:solidFill>
                  <a:srgbClr val="FF0000"/>
                </a:solidFill>
              </a:rPr>
              <a:t>(aq) + HNO</a:t>
            </a:r>
            <a:r>
              <a:rPr lang="en-US" altLang="zh-TW" sz="3200" b="1" baseline="-25000">
                <a:solidFill>
                  <a:srgbClr val="FF0000"/>
                </a:solidFill>
              </a:rPr>
              <a:t>3</a:t>
            </a:r>
            <a:r>
              <a:rPr lang="en-US" altLang="zh-TW" sz="3200" b="1" u="sng">
                <a:solidFill>
                  <a:srgbClr val="FF0000"/>
                </a:solidFill>
              </a:rPr>
              <a:t>(aq)</a:t>
            </a:r>
            <a:r>
              <a:rPr lang="en-US" altLang="zh-TW" sz="3200" b="1">
                <a:solidFill>
                  <a:srgbClr val="FF0000"/>
                </a:solidFill>
              </a:rPr>
              <a:t>   *</a:t>
            </a:r>
            <a:endParaRPr lang="zh-TW" altLang="en-US" sz="3200" b="1" u="sng">
              <a:solidFill>
                <a:srgbClr val="FF0000"/>
              </a:solidFill>
            </a:endParaRPr>
          </a:p>
        </p:txBody>
      </p:sp>
      <p:sp>
        <p:nvSpPr>
          <p:cNvPr id="93191" name="矩形 6"/>
          <p:cNvSpPr>
            <a:spLocks noChangeArrowheads="1"/>
          </p:cNvSpPr>
          <p:nvPr/>
        </p:nvSpPr>
        <p:spPr bwMode="auto">
          <a:xfrm>
            <a:off x="4354513" y="4426818"/>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亞硝酸</a:t>
            </a:r>
          </a:p>
        </p:txBody>
      </p:sp>
      <p:sp>
        <p:nvSpPr>
          <p:cNvPr id="93192" name="矩形 7"/>
          <p:cNvSpPr>
            <a:spLocks noChangeArrowheads="1"/>
          </p:cNvSpPr>
          <p:nvPr/>
        </p:nvSpPr>
        <p:spPr bwMode="auto">
          <a:xfrm>
            <a:off x="539750" y="4483968"/>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二氧化氮</a:t>
            </a:r>
          </a:p>
        </p:txBody>
      </p:sp>
      <p:sp>
        <p:nvSpPr>
          <p:cNvPr id="93193" name="矩形 8"/>
          <p:cNvSpPr>
            <a:spLocks noChangeArrowheads="1"/>
          </p:cNvSpPr>
          <p:nvPr/>
        </p:nvSpPr>
        <p:spPr bwMode="auto">
          <a:xfrm>
            <a:off x="6731000" y="4426818"/>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硝酸</a:t>
            </a:r>
          </a:p>
        </p:txBody>
      </p:sp>
    </p:spTree>
    <p:extLst>
      <p:ext uri="{BB962C8B-B14F-4D97-AF65-F5344CB8AC3E}">
        <p14:creationId xmlns:p14="http://schemas.microsoft.com/office/powerpoint/2010/main" val="929729424"/>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4"/>
          <p:cNvSpPr>
            <a:spLocks noChangeArrowheads="1"/>
          </p:cNvSpPr>
          <p:nvPr/>
        </p:nvSpPr>
        <p:spPr bwMode="auto">
          <a:xfrm>
            <a:off x="179388" y="188913"/>
            <a:ext cx="3168650" cy="5492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a:solidFill>
                  <a:srgbClr val="CC0066"/>
                </a:solidFill>
                <a:latin typeface="Calibri" pitchFamily="34" charset="0"/>
              </a:rPr>
              <a:t>酸雨引致的問題</a:t>
            </a:r>
            <a:endParaRPr lang="en-US" altLang="zh-TW" sz="3000" b="1">
              <a:solidFill>
                <a:srgbClr val="CC0066"/>
              </a:solidFill>
              <a:latin typeface="Calibri" pitchFamily="34" charset="0"/>
            </a:endParaRPr>
          </a:p>
        </p:txBody>
      </p:sp>
      <p:sp>
        <p:nvSpPr>
          <p:cNvPr id="8" name="Rectangle 19"/>
          <p:cNvSpPr>
            <a:spLocks noChangeArrowheads="1"/>
          </p:cNvSpPr>
          <p:nvPr/>
        </p:nvSpPr>
        <p:spPr bwMode="auto">
          <a:xfrm>
            <a:off x="900113" y="1772245"/>
            <a:ext cx="79200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酸雨使土壤呈酸性。</a:t>
            </a:r>
            <a:endParaRPr lang="en-US" altLang="zh-TW" sz="2800" b="1"/>
          </a:p>
        </p:txBody>
      </p:sp>
      <p:sp>
        <p:nvSpPr>
          <p:cNvPr id="9" name="Rectangle 19"/>
          <p:cNvSpPr>
            <a:spLocks noChangeArrowheads="1"/>
          </p:cNvSpPr>
          <p:nvPr/>
        </p:nvSpPr>
        <p:spPr bwMode="auto">
          <a:xfrm>
            <a:off x="866775" y="2348508"/>
            <a:ext cx="8097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很多植物都不能在酸性的土壤中正常生長。</a:t>
            </a:r>
            <a:endParaRPr lang="en-US" altLang="zh-TW" sz="2800" b="1"/>
          </a:p>
        </p:txBody>
      </p:sp>
      <p:pic>
        <p:nvPicPr>
          <p:cNvPr id="94216"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300" y="2889845"/>
            <a:ext cx="2563812" cy="341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矩形 2"/>
          <p:cNvSpPr>
            <a:spLocks noChangeArrowheads="1"/>
          </p:cNvSpPr>
          <p:nvPr/>
        </p:nvSpPr>
        <p:spPr bwMode="auto">
          <a:xfrm>
            <a:off x="252413" y="1124545"/>
            <a:ext cx="2590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3200" b="1">
                <a:solidFill>
                  <a:srgbClr val="3399FF"/>
                </a:solidFill>
              </a:rPr>
              <a:t>破壞林木</a:t>
            </a:r>
          </a:p>
        </p:txBody>
      </p:sp>
    </p:spTree>
    <p:extLst>
      <p:ext uri="{BB962C8B-B14F-4D97-AF65-F5344CB8AC3E}">
        <p14:creationId xmlns:p14="http://schemas.microsoft.com/office/powerpoint/2010/main" val="1295283921"/>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矩形 12"/>
          <p:cNvSpPr>
            <a:spLocks noChangeArrowheads="1"/>
          </p:cNvSpPr>
          <p:nvPr/>
        </p:nvSpPr>
        <p:spPr bwMode="auto">
          <a:xfrm>
            <a:off x="250825" y="548605"/>
            <a:ext cx="33845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殺死水生生物</a:t>
            </a:r>
          </a:p>
        </p:txBody>
      </p:sp>
      <p:sp>
        <p:nvSpPr>
          <p:cNvPr id="17" name="Rectangle 19"/>
          <p:cNvSpPr>
            <a:spLocks noChangeArrowheads="1"/>
          </p:cNvSpPr>
          <p:nvPr/>
        </p:nvSpPr>
        <p:spPr bwMode="auto">
          <a:xfrm>
            <a:off x="900113" y="2332955"/>
            <a:ext cx="80978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酸雨會腐蝕常用的建築材料，例如石灰石、大理石、砂石、水泥和混凝土。</a:t>
            </a:r>
            <a:endParaRPr lang="en-US" altLang="zh-TW" sz="2800" b="1"/>
          </a:p>
        </p:txBody>
      </p:sp>
      <p:sp>
        <p:nvSpPr>
          <p:cNvPr id="7" name="Rectangle 19"/>
          <p:cNvSpPr>
            <a:spLocks noChangeArrowheads="1"/>
          </p:cNvSpPr>
          <p:nvPr/>
        </p:nvSpPr>
        <p:spPr bwMode="auto">
          <a:xfrm>
            <a:off x="900113" y="3485480"/>
            <a:ext cx="80978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這些物料都含有碳酸鈣。</a:t>
            </a:r>
            <a:endParaRPr lang="en-US" altLang="zh-TW" sz="2800" b="1"/>
          </a:p>
        </p:txBody>
      </p:sp>
      <p:sp>
        <p:nvSpPr>
          <p:cNvPr id="96262" name="矩形 5"/>
          <p:cNvSpPr>
            <a:spLocks noChangeArrowheads="1"/>
          </p:cNvSpPr>
          <p:nvPr/>
        </p:nvSpPr>
        <p:spPr bwMode="auto">
          <a:xfrm>
            <a:off x="0" y="4293518"/>
            <a:ext cx="9144000" cy="5699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pt-BR" altLang="zh-TW" sz="3100" b="1" u="sng">
                <a:solidFill>
                  <a:srgbClr val="FF0000"/>
                </a:solidFill>
              </a:rPr>
              <a:t>CaCO</a:t>
            </a:r>
            <a:r>
              <a:rPr lang="pt-BR" altLang="zh-TW" sz="3100" b="1" baseline="-25000">
                <a:solidFill>
                  <a:srgbClr val="FF0000"/>
                </a:solidFill>
              </a:rPr>
              <a:t>3</a:t>
            </a:r>
            <a:r>
              <a:rPr lang="pt-BR" altLang="zh-TW" sz="3100" b="1" u="sng">
                <a:solidFill>
                  <a:srgbClr val="FF0000"/>
                </a:solidFill>
              </a:rPr>
              <a:t>(s) + 2H</a:t>
            </a:r>
            <a:r>
              <a:rPr lang="pt-BR" altLang="zh-TW" sz="3100" b="1" u="sng" baseline="30000">
                <a:solidFill>
                  <a:srgbClr val="FF0000"/>
                </a:solidFill>
              </a:rPr>
              <a:t>+</a:t>
            </a:r>
            <a:r>
              <a:rPr lang="pt-BR" altLang="zh-TW" sz="3100" b="1" u="sng">
                <a:solidFill>
                  <a:srgbClr val="FF0000"/>
                </a:solidFill>
              </a:rPr>
              <a:t>(aq) </a:t>
            </a:r>
            <a:r>
              <a:rPr lang="en-US" altLang="zh-TW" sz="3100" b="1" u="sng">
                <a:solidFill>
                  <a:srgbClr val="FF0000"/>
                </a:solidFill>
                <a:sym typeface="Symbol" pitchFamily="18" charset="2"/>
              </a:rPr>
              <a:t></a:t>
            </a:r>
            <a:r>
              <a:rPr lang="pt-BR" altLang="zh-TW" sz="3100" b="1" u="sng">
                <a:solidFill>
                  <a:srgbClr val="FF0000"/>
                </a:solidFill>
                <a:sym typeface="Wingdings" pitchFamily="2" charset="2"/>
              </a:rPr>
              <a:t> </a:t>
            </a:r>
            <a:r>
              <a:rPr lang="pt-BR" altLang="zh-TW" sz="3100" b="1" u="sng">
                <a:solidFill>
                  <a:srgbClr val="FF0000"/>
                </a:solidFill>
              </a:rPr>
              <a:t>Ca</a:t>
            </a:r>
            <a:r>
              <a:rPr lang="pt-BR" altLang="zh-TW" sz="3100" b="1" u="sng" baseline="30000">
                <a:solidFill>
                  <a:srgbClr val="FF0000"/>
                </a:solidFill>
              </a:rPr>
              <a:t>2+</a:t>
            </a:r>
            <a:r>
              <a:rPr lang="pt-BR" altLang="zh-TW" sz="3100" b="1" u="sng">
                <a:solidFill>
                  <a:srgbClr val="FF0000"/>
                </a:solidFill>
              </a:rPr>
              <a:t>(aq) + CO</a:t>
            </a:r>
            <a:r>
              <a:rPr lang="pt-BR" altLang="zh-TW" sz="3100" b="1" baseline="-25000">
                <a:solidFill>
                  <a:srgbClr val="FF0000"/>
                </a:solidFill>
              </a:rPr>
              <a:t>2</a:t>
            </a:r>
            <a:r>
              <a:rPr lang="pt-BR" altLang="zh-TW" sz="3100" b="1" u="sng">
                <a:solidFill>
                  <a:srgbClr val="FF0000"/>
                </a:solidFill>
              </a:rPr>
              <a:t>(g) + H</a:t>
            </a:r>
            <a:r>
              <a:rPr lang="pt-BR" altLang="zh-TW" sz="3100" b="1" baseline="-25000">
                <a:solidFill>
                  <a:srgbClr val="FF0000"/>
                </a:solidFill>
              </a:rPr>
              <a:t>2</a:t>
            </a:r>
            <a:r>
              <a:rPr lang="pt-BR" altLang="zh-TW" sz="3100" b="1" u="sng">
                <a:solidFill>
                  <a:srgbClr val="FF0000"/>
                </a:solidFill>
              </a:rPr>
              <a:t>O(l)</a:t>
            </a:r>
            <a:endParaRPr lang="zh-TW" altLang="en-US" sz="3100" b="1" u="sng">
              <a:solidFill>
                <a:srgbClr val="FF0000"/>
              </a:solidFill>
            </a:endParaRPr>
          </a:p>
        </p:txBody>
      </p:sp>
      <p:sp>
        <p:nvSpPr>
          <p:cNvPr id="6" name="矩形 5"/>
          <p:cNvSpPr>
            <a:spLocks noChangeArrowheads="1"/>
          </p:cNvSpPr>
          <p:nvPr/>
        </p:nvSpPr>
        <p:spPr bwMode="auto">
          <a:xfrm>
            <a:off x="250825" y="1613818"/>
            <a:ext cx="33845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腐蝕建築材料</a:t>
            </a:r>
          </a:p>
        </p:txBody>
      </p:sp>
      <p:sp>
        <p:nvSpPr>
          <p:cNvPr id="8" name="矩形 7"/>
          <p:cNvSpPr>
            <a:spLocks noChangeArrowheads="1"/>
          </p:cNvSpPr>
          <p:nvPr/>
        </p:nvSpPr>
        <p:spPr bwMode="auto">
          <a:xfrm>
            <a:off x="250825" y="5369843"/>
            <a:ext cx="33845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腐蝕金屬製品</a:t>
            </a:r>
          </a:p>
        </p:txBody>
      </p:sp>
    </p:spTree>
    <p:extLst>
      <p:ext uri="{BB962C8B-B14F-4D97-AF65-F5344CB8AC3E}">
        <p14:creationId xmlns:p14="http://schemas.microsoft.com/office/powerpoint/2010/main" val="2349459940"/>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56163" y="1987897"/>
            <a:ext cx="4108450" cy="361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Rectangle 4"/>
          <p:cNvSpPr>
            <a:spLocks noChangeArrowheads="1"/>
          </p:cNvSpPr>
          <p:nvPr/>
        </p:nvSpPr>
        <p:spPr bwMode="auto">
          <a:xfrm>
            <a:off x="179388" y="396528"/>
            <a:ext cx="187166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全球增温</a:t>
            </a:r>
            <a:endParaRPr lang="en-US" altLang="zh-TW" sz="3200" b="1" dirty="0">
              <a:solidFill>
                <a:srgbClr val="CC0000"/>
              </a:solidFill>
              <a:latin typeface="Calibri" pitchFamily="34" charset="0"/>
            </a:endParaRPr>
          </a:p>
        </p:txBody>
      </p:sp>
      <p:sp>
        <p:nvSpPr>
          <p:cNvPr id="3" name="Rectangle 4"/>
          <p:cNvSpPr>
            <a:spLocks noChangeArrowheads="1"/>
          </p:cNvSpPr>
          <p:nvPr/>
        </p:nvSpPr>
        <p:spPr bwMode="auto">
          <a:xfrm>
            <a:off x="179388" y="1620664"/>
            <a:ext cx="201612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66"/>
                </a:solidFill>
                <a:latin typeface="Calibri" pitchFamily="34" charset="0"/>
              </a:rPr>
              <a:t>温室效應</a:t>
            </a:r>
            <a:endParaRPr lang="en-US" altLang="zh-TW" sz="3200" b="1" dirty="0">
              <a:solidFill>
                <a:srgbClr val="CC0066"/>
              </a:solidFill>
              <a:latin typeface="Calibri" pitchFamily="34" charset="0"/>
            </a:endParaRPr>
          </a:p>
        </p:txBody>
      </p:sp>
      <p:sp>
        <p:nvSpPr>
          <p:cNvPr id="5" name="矩形 4"/>
          <p:cNvSpPr>
            <a:spLocks noChangeArrowheads="1"/>
          </p:cNvSpPr>
          <p:nvPr/>
        </p:nvSpPr>
        <p:spPr bwMode="auto">
          <a:xfrm>
            <a:off x="4572000" y="3140422"/>
            <a:ext cx="16557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低能量輻射反射回室內</a:t>
            </a:r>
          </a:p>
        </p:txBody>
      </p:sp>
      <p:sp>
        <p:nvSpPr>
          <p:cNvPr id="6" name="矩形 5"/>
          <p:cNvSpPr>
            <a:spLocks noChangeArrowheads="1"/>
          </p:cNvSpPr>
          <p:nvPr/>
        </p:nvSpPr>
        <p:spPr bwMode="auto">
          <a:xfrm>
            <a:off x="7004050" y="2897534"/>
            <a:ext cx="18002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高能量的陽光</a:t>
            </a:r>
            <a:endParaRPr lang="en-US" altLang="zh-TW"/>
          </a:p>
          <a:p>
            <a:pPr eaLnBrk="1" hangingPunct="1"/>
            <a:r>
              <a:rPr lang="zh-TW" altLang="en-US"/>
              <a:t>穿透玻璃</a:t>
            </a:r>
          </a:p>
        </p:txBody>
      </p:sp>
      <p:sp>
        <p:nvSpPr>
          <p:cNvPr id="7" name="矩形 6"/>
          <p:cNvSpPr>
            <a:spLocks noChangeArrowheads="1"/>
          </p:cNvSpPr>
          <p:nvPr/>
        </p:nvSpPr>
        <p:spPr bwMode="auto">
          <a:xfrm>
            <a:off x="8107363" y="3824634"/>
            <a:ext cx="7127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玻璃屋頂</a:t>
            </a:r>
          </a:p>
        </p:txBody>
      </p:sp>
      <p:cxnSp>
        <p:nvCxnSpPr>
          <p:cNvPr id="9" name="直線接點 8"/>
          <p:cNvCxnSpPr>
            <a:stCxn id="7" idx="1"/>
          </p:cNvCxnSpPr>
          <p:nvPr/>
        </p:nvCxnSpPr>
        <p:spPr>
          <a:xfrm flipH="1">
            <a:off x="7702550" y="4145309"/>
            <a:ext cx="404813" cy="111125"/>
          </a:xfrm>
          <a:prstGeom prst="line">
            <a:avLst/>
          </a:prstGeom>
        </p:spPr>
        <p:style>
          <a:lnRef idx="1">
            <a:schemeClr val="dk1"/>
          </a:lnRef>
          <a:fillRef idx="0">
            <a:schemeClr val="dk1"/>
          </a:fillRef>
          <a:effectRef idx="0">
            <a:schemeClr val="dk1"/>
          </a:effectRef>
          <a:fontRef idx="minor">
            <a:schemeClr val="tx1"/>
          </a:fontRef>
        </p:style>
      </p:cxnSp>
      <p:pic>
        <p:nvPicPr>
          <p:cNvPr id="98315"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825" y="2570509"/>
            <a:ext cx="4389438" cy="287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07960037"/>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a:spLocks noChangeArrowheads="1"/>
          </p:cNvSpPr>
          <p:nvPr/>
        </p:nvSpPr>
        <p:spPr bwMode="auto">
          <a:xfrm>
            <a:off x="467544" y="1898848"/>
            <a:ext cx="87122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大氣層中的二氧化碳、水蒸氣和一些其他氣體能夠困住部分紅外輻射。</a:t>
            </a:r>
            <a:endParaRPr lang="zh-TW" altLang="en-US" sz="2800" b="1" dirty="0">
              <a:solidFill>
                <a:srgbClr val="3399FF"/>
              </a:solidFill>
            </a:endParaRPr>
          </a:p>
        </p:txBody>
      </p:sp>
      <p:sp>
        <p:nvSpPr>
          <p:cNvPr id="13" name="矩形 12"/>
          <p:cNvSpPr>
            <a:spLocks noChangeArrowheads="1"/>
          </p:cNvSpPr>
          <p:nvPr/>
        </p:nvSpPr>
        <p:spPr bwMode="auto">
          <a:xfrm>
            <a:off x="467544" y="3065587"/>
            <a:ext cx="568960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CN" altLang="en-US" sz="3200" b="1" u="sng">
                <a:solidFill>
                  <a:srgbClr val="FF0000"/>
                </a:solidFill>
              </a:rPr>
              <a:t>二氧化碳</a:t>
            </a:r>
            <a:r>
              <a:rPr lang="zh-TW" altLang="en-US" sz="2800"/>
              <a:t> </a:t>
            </a:r>
            <a:r>
              <a:rPr lang="zh-CN" altLang="en-US" sz="2800"/>
              <a:t>是主要的温室</a:t>
            </a:r>
            <a:r>
              <a:rPr lang="zh-TW" altLang="en-US" sz="2800"/>
              <a:t>氣體。</a:t>
            </a:r>
            <a:endParaRPr lang="zh-TW" altLang="en-US" sz="2800">
              <a:solidFill>
                <a:srgbClr val="3399FF"/>
              </a:solidFill>
            </a:endParaRPr>
          </a:p>
        </p:txBody>
      </p:sp>
      <p:grpSp>
        <p:nvGrpSpPr>
          <p:cNvPr id="15" name="Group 8"/>
          <p:cNvGrpSpPr>
            <a:grpSpLocks/>
          </p:cNvGrpSpPr>
          <p:nvPr/>
        </p:nvGrpSpPr>
        <p:grpSpPr bwMode="auto">
          <a:xfrm>
            <a:off x="514257" y="620688"/>
            <a:ext cx="7664050" cy="1006830"/>
            <a:chOff x="331" y="687"/>
            <a:chExt cx="5086" cy="359"/>
          </a:xfrm>
        </p:grpSpPr>
        <p:sp>
          <p:nvSpPr>
            <p:cNvPr id="18" name="AutoShape 9"/>
            <p:cNvSpPr>
              <a:spLocks noChangeArrowheads="1"/>
            </p:cNvSpPr>
            <p:nvPr/>
          </p:nvSpPr>
          <p:spPr bwMode="auto">
            <a:xfrm>
              <a:off x="331" y="687"/>
              <a:ext cx="4980" cy="359"/>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19" name="Text Box 10"/>
            <p:cNvSpPr txBox="1">
              <a:spLocks noChangeArrowheads="1"/>
            </p:cNvSpPr>
            <p:nvPr/>
          </p:nvSpPr>
          <p:spPr bwMode="auto">
            <a:xfrm>
              <a:off x="393" y="699"/>
              <a:ext cx="5024" cy="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a:t>温室效應</a:t>
              </a:r>
              <a:r>
                <a:rPr lang="zh-TW" altLang="en-US" sz="2800"/>
                <a:t>是指大氣層中的二氧化碳和其他氣體把紅外輻射困</a:t>
              </a:r>
              <a:r>
                <a:rPr lang="zh-CN" altLang="en-US" sz="2800"/>
                <a:t>住，使地球保持温暖。</a:t>
              </a:r>
              <a:endParaRPr lang="en-US" altLang="zh-TW" sz="2800">
                <a:cs typeface="Arial" charset="0"/>
              </a:endParaRPr>
            </a:p>
          </p:txBody>
        </p:sp>
      </p:grpSp>
      <p:sp>
        <p:nvSpPr>
          <p:cNvPr id="20" name="Text Box 11"/>
          <p:cNvSpPr txBox="1">
            <a:spLocks noChangeArrowheads="1"/>
          </p:cNvSpPr>
          <p:nvPr/>
        </p:nvSpPr>
        <p:spPr bwMode="auto">
          <a:xfrm>
            <a:off x="251271" y="5221312"/>
            <a:ext cx="8785225" cy="1016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dirty="0"/>
              <a:t>其他温室氣體包括 </a:t>
            </a:r>
            <a:r>
              <a:rPr lang="zh-TW" altLang="en-US" sz="3200" b="1" dirty="0">
                <a:solidFill>
                  <a:srgbClr val="3399FF"/>
                </a:solidFill>
              </a:rPr>
              <a:t>甲烷</a:t>
            </a:r>
            <a:r>
              <a:rPr lang="zh-TW" altLang="en-US" sz="2800" dirty="0"/>
              <a:t> </a:t>
            </a:r>
            <a:r>
              <a:rPr lang="en-US" altLang="zh-TW" sz="2800" dirty="0"/>
              <a:t>(CH</a:t>
            </a:r>
            <a:r>
              <a:rPr lang="en-US" altLang="zh-TW" sz="2800" baseline="-25000" dirty="0"/>
              <a:t>4</a:t>
            </a:r>
            <a:r>
              <a:rPr lang="en-US" altLang="zh-TW" sz="2800" dirty="0"/>
              <a:t>)</a:t>
            </a:r>
            <a:r>
              <a:rPr lang="zh-TW" altLang="en-US" sz="2800" dirty="0"/>
              <a:t>、氯氟碳化合物 </a:t>
            </a:r>
            <a:r>
              <a:rPr lang="en-US" altLang="zh-TW" sz="2800" dirty="0"/>
              <a:t>(CFCs) (</a:t>
            </a:r>
            <a:r>
              <a:rPr lang="zh-TW" altLang="en-US" sz="2800" dirty="0"/>
              <a:t>例如</a:t>
            </a:r>
            <a:r>
              <a:rPr lang="en-US" altLang="zh-TW" sz="2800" dirty="0"/>
              <a:t>CCl</a:t>
            </a:r>
            <a:r>
              <a:rPr lang="en-US" altLang="zh-TW" sz="2800" baseline="-25000" dirty="0"/>
              <a:t>3</a:t>
            </a:r>
            <a:r>
              <a:rPr lang="en-US" altLang="zh-TW" sz="2800" dirty="0"/>
              <a:t>F)</a:t>
            </a:r>
            <a:r>
              <a:rPr lang="zh-TW" altLang="en-US" sz="2800" dirty="0"/>
              <a:t>、氮氧化物 </a:t>
            </a:r>
            <a:r>
              <a:rPr lang="en-US" altLang="zh-TW" sz="2800" dirty="0"/>
              <a:t>(</a:t>
            </a:r>
            <a:r>
              <a:rPr lang="zh-TW" altLang="en-US" sz="2800" dirty="0"/>
              <a:t>例如</a:t>
            </a:r>
            <a:r>
              <a:rPr lang="en-US" altLang="zh-TW" sz="2800" dirty="0"/>
              <a:t>NO</a:t>
            </a:r>
            <a:r>
              <a:rPr lang="en-US" altLang="zh-TW" sz="2800" baseline="-25000" dirty="0"/>
              <a:t>2</a:t>
            </a:r>
            <a:r>
              <a:rPr lang="en-US" altLang="zh-TW" sz="2800" dirty="0"/>
              <a:t>) </a:t>
            </a:r>
            <a:r>
              <a:rPr lang="zh-TW" altLang="en-US" sz="2800" dirty="0"/>
              <a:t>和臭氧 </a:t>
            </a:r>
            <a:r>
              <a:rPr lang="en-US" altLang="zh-TW" sz="2800" dirty="0"/>
              <a:t>(O</a:t>
            </a:r>
            <a:r>
              <a:rPr lang="en-US" altLang="zh-TW" sz="2800" baseline="-25000" dirty="0"/>
              <a:t>3</a:t>
            </a:r>
            <a:r>
              <a:rPr lang="en-US" altLang="zh-TW" sz="2800" dirty="0"/>
              <a:t>)</a:t>
            </a:r>
            <a:r>
              <a:rPr lang="zh-TW" altLang="en-US" sz="2800" dirty="0"/>
              <a:t>。</a:t>
            </a:r>
          </a:p>
        </p:txBody>
      </p:sp>
      <p:sp>
        <p:nvSpPr>
          <p:cNvPr id="21" name="Rectangle 87"/>
          <p:cNvSpPr>
            <a:spLocks noChangeArrowheads="1"/>
          </p:cNvSpPr>
          <p:nvPr/>
        </p:nvSpPr>
        <p:spPr bwMode="auto">
          <a:xfrm>
            <a:off x="251271" y="5199087"/>
            <a:ext cx="8785225" cy="1033463"/>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TW" altLang="zh-TW" sz="2400">
              <a:latin typeface="Times New Roman" pitchFamily="18" charset="0"/>
            </a:endParaRPr>
          </a:p>
        </p:txBody>
      </p:sp>
      <p:sp>
        <p:nvSpPr>
          <p:cNvPr id="22" name="矩形 1"/>
          <p:cNvSpPr>
            <a:spLocks noChangeArrowheads="1"/>
          </p:cNvSpPr>
          <p:nvPr/>
        </p:nvSpPr>
        <p:spPr bwMode="auto">
          <a:xfrm>
            <a:off x="467544" y="4005064"/>
            <a:ext cx="7415212"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u="sng" dirty="0">
                <a:solidFill>
                  <a:srgbClr val="FF0000"/>
                </a:solidFill>
              </a:rPr>
              <a:t>甲烷</a:t>
            </a:r>
            <a:r>
              <a:rPr lang="zh-TW" altLang="en-US" sz="2800" dirty="0"/>
              <a:t> 是大氣層中另一種主要的温室氣體。</a:t>
            </a:r>
            <a:endParaRPr lang="zh-TW" altLang="en-US" sz="2800" b="1" dirty="0">
              <a:solidFill>
                <a:srgbClr val="3399FF"/>
              </a:solidFill>
            </a:endParaRPr>
          </a:p>
        </p:txBody>
      </p:sp>
    </p:spTree>
    <p:extLst>
      <p:ext uri="{BB962C8B-B14F-4D97-AF65-F5344CB8AC3E}">
        <p14:creationId xmlns:p14="http://schemas.microsoft.com/office/powerpoint/2010/main" val="4002452127"/>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4"/>
          <p:cNvSpPr>
            <a:spLocks noChangeArrowheads="1"/>
          </p:cNvSpPr>
          <p:nvPr/>
        </p:nvSpPr>
        <p:spPr bwMode="auto">
          <a:xfrm>
            <a:off x="1403077" y="420241"/>
            <a:ext cx="388778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全球增温引致的問題</a:t>
            </a:r>
            <a:endParaRPr lang="en-US" altLang="zh-TW" sz="3200" b="1">
              <a:solidFill>
                <a:srgbClr val="CC0066"/>
              </a:solidFill>
              <a:latin typeface="Calibri" pitchFamily="34" charset="0"/>
            </a:endParaRPr>
          </a:p>
        </p:txBody>
      </p:sp>
      <p:sp>
        <p:nvSpPr>
          <p:cNvPr id="3" name="矩形 2"/>
          <p:cNvSpPr>
            <a:spLocks noChangeArrowheads="1"/>
          </p:cNvSpPr>
          <p:nvPr/>
        </p:nvSpPr>
        <p:spPr bwMode="auto">
          <a:xfrm>
            <a:off x="1476102" y="1213991"/>
            <a:ext cx="44640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南北極的冰山會熔化</a:t>
            </a:r>
          </a:p>
        </p:txBody>
      </p:sp>
      <p:sp>
        <p:nvSpPr>
          <p:cNvPr id="6" name="矩形 5"/>
          <p:cNvSpPr>
            <a:spLocks noChangeArrowheads="1"/>
          </p:cNvSpPr>
          <p:nvPr/>
        </p:nvSpPr>
        <p:spPr bwMode="auto">
          <a:xfrm>
            <a:off x="1474514" y="4885779"/>
            <a:ext cx="2520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氣候轉變</a:t>
            </a:r>
          </a:p>
        </p:txBody>
      </p:sp>
      <p:sp>
        <p:nvSpPr>
          <p:cNvPr id="7" name="矩形 6"/>
          <p:cNvSpPr>
            <a:spLocks noChangeArrowheads="1"/>
          </p:cNvSpPr>
          <p:nvPr/>
        </p:nvSpPr>
        <p:spPr bwMode="auto">
          <a:xfrm>
            <a:off x="1474514" y="5585867"/>
            <a:ext cx="40338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野生生物受威脅</a:t>
            </a:r>
          </a:p>
        </p:txBody>
      </p:sp>
      <p:pic>
        <p:nvPicPr>
          <p:cNvPr id="105480"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8264" y="1939479"/>
            <a:ext cx="3608388" cy="271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23655632"/>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矩形 5"/>
          <p:cNvSpPr>
            <a:spLocks noChangeArrowheads="1"/>
          </p:cNvSpPr>
          <p:nvPr/>
        </p:nvSpPr>
        <p:spPr bwMode="auto">
          <a:xfrm>
            <a:off x="538162" y="1541809"/>
            <a:ext cx="8208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a:pPr>
            <a:r>
              <a:rPr lang="zh-TW" altLang="en-US" b="0"/>
              <a:t>它們都具有低的密度，但較第 </a:t>
            </a:r>
            <a:r>
              <a:rPr lang="en-US" altLang="zh-TW" b="0"/>
              <a:t>I </a:t>
            </a:r>
            <a:r>
              <a:rPr lang="zh-TW" altLang="en-US" b="0"/>
              <a:t>族金屬為高。</a:t>
            </a:r>
            <a:endParaRPr lang="en-US" altLang="zh-TW" b="0"/>
          </a:p>
        </p:txBody>
      </p:sp>
      <p:sp>
        <p:nvSpPr>
          <p:cNvPr id="32771" name="矩形 6"/>
          <p:cNvSpPr>
            <a:spLocks noChangeArrowheads="1"/>
          </p:cNvSpPr>
          <p:nvPr/>
        </p:nvSpPr>
        <p:spPr bwMode="auto">
          <a:xfrm>
            <a:off x="538162" y="2333972"/>
            <a:ext cx="56896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2"/>
            </a:pPr>
            <a:r>
              <a:rPr lang="zh-TW" altLang="en-US" b="0"/>
              <a:t>它們的 </a:t>
            </a:r>
            <a:r>
              <a:rPr lang="zh-TW" altLang="en-US" sz="3200">
                <a:solidFill>
                  <a:srgbClr val="3399FF"/>
                </a:solidFill>
              </a:rPr>
              <a:t>活性都較鹼金屬低</a:t>
            </a:r>
            <a:r>
              <a:rPr lang="zh-TW" altLang="en-US" b="0"/>
              <a:t>。</a:t>
            </a:r>
            <a:endParaRPr lang="en-US" altLang="zh-TW" b="0"/>
          </a:p>
        </p:txBody>
      </p:sp>
      <p:sp>
        <p:nvSpPr>
          <p:cNvPr id="32772" name="矩形 7"/>
          <p:cNvSpPr>
            <a:spLocks noChangeArrowheads="1"/>
          </p:cNvSpPr>
          <p:nvPr/>
        </p:nvSpPr>
        <p:spPr bwMode="auto">
          <a:xfrm>
            <a:off x="538162" y="3197572"/>
            <a:ext cx="82089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3"/>
            </a:pPr>
            <a:r>
              <a:rPr lang="zh-TW" altLang="en-US" b="0"/>
              <a:t>除了鈹以外，第 </a:t>
            </a:r>
            <a:r>
              <a:rPr lang="en-US" altLang="zh-TW" b="0"/>
              <a:t>II </a:t>
            </a:r>
            <a:r>
              <a:rPr lang="zh-TW" altLang="en-US" b="0"/>
              <a:t>族元素均會與水反應，但反應的劇烈程度較第 </a:t>
            </a:r>
            <a:r>
              <a:rPr lang="en-US" altLang="zh-TW" b="0"/>
              <a:t>I </a:t>
            </a:r>
            <a:r>
              <a:rPr lang="zh-TW" altLang="en-US" b="0"/>
              <a:t>族金屬為低。</a:t>
            </a:r>
            <a:endParaRPr lang="en-US" altLang="zh-TW" b="0"/>
          </a:p>
        </p:txBody>
      </p:sp>
      <p:sp>
        <p:nvSpPr>
          <p:cNvPr id="66566" name="Rectangle 6"/>
          <p:cNvSpPr>
            <a:spLocks noChangeArrowheads="1"/>
          </p:cNvSpPr>
          <p:nvPr/>
        </p:nvSpPr>
        <p:spPr bwMode="auto">
          <a:xfrm>
            <a:off x="466725" y="675034"/>
            <a:ext cx="44640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66"/>
                </a:solidFill>
              </a:rPr>
              <a:t>第 </a:t>
            </a:r>
            <a:r>
              <a:rPr lang="en-US" altLang="zh-TW" sz="3200">
                <a:solidFill>
                  <a:srgbClr val="CC0066"/>
                </a:solidFill>
              </a:rPr>
              <a:t>II </a:t>
            </a:r>
            <a:r>
              <a:rPr lang="zh-TW" altLang="en-US" sz="3200">
                <a:solidFill>
                  <a:srgbClr val="CC0066"/>
                </a:solidFill>
              </a:rPr>
              <a:t>族元素的相似之處</a:t>
            </a:r>
            <a:endParaRPr lang="en-US" altLang="zh-TW" sz="3200">
              <a:solidFill>
                <a:srgbClr val="CC0066"/>
              </a:solidFill>
            </a:endParaRPr>
          </a:p>
        </p:txBody>
      </p:sp>
      <p:sp>
        <p:nvSpPr>
          <p:cNvPr id="8" name="矩形 3"/>
          <p:cNvSpPr>
            <a:spLocks noChangeArrowheads="1"/>
          </p:cNvSpPr>
          <p:nvPr/>
        </p:nvSpPr>
        <p:spPr bwMode="auto">
          <a:xfrm>
            <a:off x="538162" y="4526309"/>
            <a:ext cx="8642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4"/>
            </a:pPr>
            <a:r>
              <a:rPr lang="zh-TW" altLang="en-US" b="0"/>
              <a:t>它們均會與稀氫氯酸反應並生成氫。</a:t>
            </a:r>
            <a:endParaRPr lang="en-US" altLang="zh-TW" b="0"/>
          </a:p>
        </p:txBody>
      </p:sp>
      <p:sp>
        <p:nvSpPr>
          <p:cNvPr id="9" name="矩形 4"/>
          <p:cNvSpPr>
            <a:spLocks noChangeArrowheads="1"/>
          </p:cNvSpPr>
          <p:nvPr/>
        </p:nvSpPr>
        <p:spPr bwMode="auto">
          <a:xfrm>
            <a:off x="538162" y="5358159"/>
            <a:ext cx="8208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5"/>
            </a:pPr>
            <a:r>
              <a:rPr lang="zh-TW" altLang="en-US" b="0"/>
              <a:t>它們均會與非金屬反應，生成離子化合物。</a:t>
            </a:r>
            <a:endParaRPr lang="en-US" altLang="zh-TW" b="0"/>
          </a:p>
        </p:txBody>
      </p:sp>
    </p:spTree>
    <p:extLst>
      <p:ext uri="{BB962C8B-B14F-4D97-AF65-F5344CB8AC3E}">
        <p14:creationId xmlns:p14="http://schemas.microsoft.com/office/powerpoint/2010/main" val="2372237398"/>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4"/>
          <p:cNvSpPr>
            <a:spLocks noChangeArrowheads="1"/>
          </p:cNvSpPr>
          <p:nvPr/>
        </p:nvSpPr>
        <p:spPr bwMode="auto">
          <a:xfrm>
            <a:off x="682625" y="260350"/>
            <a:ext cx="410527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解決全球增温的問題</a:t>
            </a:r>
            <a:endParaRPr lang="en-US" altLang="zh-TW" sz="3200" b="1">
              <a:solidFill>
                <a:srgbClr val="CC0066"/>
              </a:solidFill>
              <a:latin typeface="Calibri" pitchFamily="34" charset="0"/>
            </a:endParaRPr>
          </a:p>
        </p:txBody>
      </p:sp>
      <p:sp>
        <p:nvSpPr>
          <p:cNvPr id="3" name="矩形 2"/>
          <p:cNvSpPr>
            <a:spLocks noChangeArrowheads="1"/>
          </p:cNvSpPr>
          <p:nvPr/>
        </p:nvSpPr>
        <p:spPr bwMode="auto">
          <a:xfrm>
            <a:off x="755650" y="1269008"/>
            <a:ext cx="75612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利用下列方法控制二氧化碳和甲烷的排放：</a:t>
            </a:r>
            <a:endParaRPr lang="zh-TW" altLang="en-US" sz="2800" b="1">
              <a:solidFill>
                <a:srgbClr val="3399FF"/>
              </a:solidFill>
            </a:endParaRPr>
          </a:p>
        </p:txBody>
      </p:sp>
      <p:sp>
        <p:nvSpPr>
          <p:cNvPr id="8" name="Rectangle 19"/>
          <p:cNvSpPr>
            <a:spLocks noChangeArrowheads="1"/>
          </p:cNvSpPr>
          <p:nvPr/>
        </p:nvSpPr>
        <p:spPr bwMode="auto">
          <a:xfrm>
            <a:off x="1403350" y="2134195"/>
            <a:ext cx="38877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使用其他能源</a:t>
            </a:r>
            <a:endParaRPr lang="en-US" altLang="zh-TW" sz="3200" b="1">
              <a:solidFill>
                <a:srgbClr val="3399FF"/>
              </a:solidFill>
            </a:endParaRPr>
          </a:p>
        </p:txBody>
      </p:sp>
      <p:sp>
        <p:nvSpPr>
          <p:cNvPr id="9" name="Rectangle 19"/>
          <p:cNvSpPr>
            <a:spLocks noChangeArrowheads="1"/>
          </p:cNvSpPr>
          <p:nvPr/>
        </p:nvSpPr>
        <p:spPr bwMode="auto">
          <a:xfrm>
            <a:off x="1403350" y="2924770"/>
            <a:ext cx="35274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停止濫伐林木</a:t>
            </a:r>
            <a:endParaRPr lang="en-US" altLang="zh-TW" sz="3200" b="1">
              <a:solidFill>
                <a:srgbClr val="3399FF"/>
              </a:solidFill>
            </a:endParaRPr>
          </a:p>
        </p:txBody>
      </p:sp>
      <p:sp>
        <p:nvSpPr>
          <p:cNvPr id="10" name="Rectangle 19"/>
          <p:cNvSpPr>
            <a:spLocks noChangeArrowheads="1"/>
          </p:cNvSpPr>
          <p:nvPr/>
        </p:nvSpPr>
        <p:spPr bwMode="auto">
          <a:xfrm>
            <a:off x="1403350" y="3697883"/>
            <a:ext cx="36718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種植更多樹木</a:t>
            </a:r>
            <a:endParaRPr lang="en-US" altLang="zh-TW" sz="3200" b="1">
              <a:solidFill>
                <a:srgbClr val="3399FF"/>
              </a:solidFill>
            </a:endParaRPr>
          </a:p>
        </p:txBody>
      </p:sp>
      <p:sp>
        <p:nvSpPr>
          <p:cNvPr id="11" name="Rectangle 19"/>
          <p:cNvSpPr>
            <a:spLocks noChangeArrowheads="1"/>
          </p:cNvSpPr>
          <p:nvPr/>
        </p:nvSpPr>
        <p:spPr bwMode="auto">
          <a:xfrm>
            <a:off x="1403350" y="4510683"/>
            <a:ext cx="47513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防止及撲滅森林大火</a:t>
            </a:r>
            <a:endParaRPr lang="en-US" altLang="zh-TW" sz="3200" b="1">
              <a:solidFill>
                <a:srgbClr val="3399FF"/>
              </a:solidFill>
            </a:endParaRPr>
          </a:p>
        </p:txBody>
      </p:sp>
      <p:sp>
        <p:nvSpPr>
          <p:cNvPr id="4" name="Rectangle 19"/>
          <p:cNvSpPr>
            <a:spLocks noChangeArrowheads="1"/>
          </p:cNvSpPr>
          <p:nvPr/>
        </p:nvSpPr>
        <p:spPr bwMode="auto">
          <a:xfrm>
            <a:off x="1403350" y="5242520"/>
            <a:ext cx="7489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收集動植物的廢物腐化時釋出的甲烷，並用作燃料</a:t>
            </a:r>
            <a:endParaRPr lang="en-US" altLang="zh-TW" sz="3200" b="1">
              <a:solidFill>
                <a:srgbClr val="3399FF"/>
              </a:solidFill>
            </a:endParaRPr>
          </a:p>
        </p:txBody>
      </p:sp>
    </p:spTree>
    <p:extLst>
      <p:ext uri="{BB962C8B-B14F-4D97-AF65-F5344CB8AC3E}">
        <p14:creationId xmlns:p14="http://schemas.microsoft.com/office/powerpoint/2010/main" val="508318801"/>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4"/>
          <p:cNvSpPr>
            <a:spLocks noChangeArrowheads="1"/>
          </p:cNvSpPr>
          <p:nvPr/>
        </p:nvSpPr>
        <p:spPr bwMode="auto">
          <a:xfrm>
            <a:off x="900113" y="468313"/>
            <a:ext cx="439261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石油洩漏造成的水污染</a:t>
            </a:r>
            <a:endParaRPr lang="en-US" altLang="zh-TW" sz="3200" b="1">
              <a:solidFill>
                <a:srgbClr val="CC0000"/>
              </a:solidFill>
              <a:latin typeface="Calibri" pitchFamily="34" charset="0"/>
            </a:endParaRPr>
          </a:p>
        </p:txBody>
      </p:sp>
      <p:pic>
        <p:nvPicPr>
          <p:cNvPr id="96261"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80063" y="2094458"/>
            <a:ext cx="2305050" cy="320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50" y="2361158"/>
            <a:ext cx="4078288"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8581138"/>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矩形 1"/>
          <p:cNvSpPr>
            <a:spLocks noChangeArrowheads="1"/>
          </p:cNvSpPr>
          <p:nvPr/>
        </p:nvSpPr>
        <p:spPr bwMode="auto">
          <a:xfrm>
            <a:off x="179388" y="767457"/>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石油洩漏可能引致的污染問題包括：</a:t>
            </a:r>
            <a:endParaRPr lang="zh-TW" altLang="en-US" sz="2800" b="1">
              <a:solidFill>
                <a:srgbClr val="3399FF"/>
              </a:solidFill>
            </a:endParaRPr>
          </a:p>
        </p:txBody>
      </p:sp>
      <p:sp>
        <p:nvSpPr>
          <p:cNvPr id="3" name="Rectangle 19"/>
          <p:cNvSpPr>
            <a:spLocks noChangeArrowheads="1"/>
          </p:cNvSpPr>
          <p:nvPr/>
        </p:nvSpPr>
        <p:spPr bwMode="auto">
          <a:xfrm>
            <a:off x="754063" y="1886297"/>
            <a:ext cx="838993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石油會浮在水面，阻礙水生生物吸入氧氣。      此外，石油會黏着海鳥的羽毛，使它們無法飛行。</a:t>
            </a:r>
            <a:endParaRPr lang="en-US" altLang="zh-TW" sz="2800"/>
          </a:p>
        </p:txBody>
      </p:sp>
      <p:sp>
        <p:nvSpPr>
          <p:cNvPr id="4" name="Rectangle 19"/>
          <p:cNvSpPr>
            <a:spLocks noChangeArrowheads="1"/>
          </p:cNvSpPr>
          <p:nvPr/>
        </p:nvSpPr>
        <p:spPr bwMode="auto">
          <a:xfrm>
            <a:off x="754063" y="3164234"/>
            <a:ext cx="55197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石油有毒，會危害海洋生物。</a:t>
            </a:r>
            <a:endParaRPr lang="en-US" altLang="zh-TW" sz="2800" b="1"/>
          </a:p>
        </p:txBody>
      </p:sp>
      <p:sp>
        <p:nvSpPr>
          <p:cNvPr id="5" name="Rectangle 19"/>
          <p:cNvSpPr>
            <a:spLocks noChangeArrowheads="1"/>
          </p:cNvSpPr>
          <p:nvPr/>
        </p:nvSpPr>
        <p:spPr bwMode="auto">
          <a:xfrm>
            <a:off x="754063" y="4062016"/>
            <a:ext cx="857046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石油易燃，燃燒時產生大量黑煙，造成空氣污染。</a:t>
            </a:r>
            <a:endParaRPr lang="en-US" altLang="zh-TW" sz="2800" dirty="0"/>
          </a:p>
        </p:txBody>
      </p:sp>
      <p:sp>
        <p:nvSpPr>
          <p:cNvPr id="6" name="Rectangle 19"/>
          <p:cNvSpPr>
            <a:spLocks noChangeArrowheads="1"/>
          </p:cNvSpPr>
          <p:nvPr/>
        </p:nvSpPr>
        <p:spPr bwMode="auto">
          <a:xfrm>
            <a:off x="754063" y="4931122"/>
            <a:ext cx="79200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使用清潔劑來清理油污會對水生生物帶來其他不良的影響。</a:t>
            </a:r>
            <a:endParaRPr lang="en-US" altLang="zh-TW" sz="2800"/>
          </a:p>
        </p:txBody>
      </p:sp>
    </p:spTree>
    <p:extLst>
      <p:ext uri="{BB962C8B-B14F-4D97-AF65-F5344CB8AC3E}">
        <p14:creationId xmlns:p14="http://schemas.microsoft.com/office/powerpoint/2010/main" val="1024890937"/>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4"/>
          <p:cNvSpPr>
            <a:spLocks noChangeArrowheads="1"/>
          </p:cNvSpPr>
          <p:nvPr/>
        </p:nvSpPr>
        <p:spPr bwMode="auto">
          <a:xfrm>
            <a:off x="323850" y="1557362"/>
            <a:ext cx="3240088"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減少汽車污染物</a:t>
            </a:r>
            <a:endParaRPr lang="en-US" altLang="zh-TW" sz="3200" b="1">
              <a:solidFill>
                <a:srgbClr val="CC0000"/>
              </a:solidFill>
              <a:latin typeface="Calibri" pitchFamily="34" charset="0"/>
            </a:endParaRPr>
          </a:p>
        </p:txBody>
      </p:sp>
      <p:sp>
        <p:nvSpPr>
          <p:cNvPr id="4" name="矩形 3"/>
          <p:cNvSpPr>
            <a:spLocks noChangeArrowheads="1"/>
          </p:cNvSpPr>
          <p:nvPr/>
        </p:nvSpPr>
        <p:spPr bwMode="auto">
          <a:xfrm>
            <a:off x="323850" y="2890862"/>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汽車使用無鉛汽油作燃料，可大大減少排放到空氣的鉛。</a:t>
            </a:r>
          </a:p>
        </p:txBody>
      </p:sp>
      <p:sp>
        <p:nvSpPr>
          <p:cNvPr id="113668" name="Rectangle 5"/>
          <p:cNvSpPr>
            <a:spLocks noChangeArrowheads="1"/>
          </p:cNvSpPr>
          <p:nvPr/>
        </p:nvSpPr>
        <p:spPr bwMode="auto">
          <a:xfrm>
            <a:off x="323850" y="403572"/>
            <a:ext cx="828040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減少</a:t>
            </a:r>
            <a:r>
              <a:rPr kumimoji="0" lang="zh-TW" altLang="en-US" sz="3200" b="1" dirty="0">
                <a:solidFill>
                  <a:srgbClr val="800080"/>
                </a:solidFill>
                <a:cs typeface="Arial" charset="0"/>
              </a:rPr>
              <a:t>燃燒化石燃料所排放的空氣污染物</a:t>
            </a:r>
            <a:endParaRPr kumimoji="0" lang="en-US" altLang="zh-TW" sz="3200" b="1" dirty="0">
              <a:solidFill>
                <a:srgbClr val="800080"/>
              </a:solidFill>
              <a:cs typeface="Arial" charset="0"/>
            </a:endParaRPr>
          </a:p>
        </p:txBody>
      </p:sp>
      <p:sp>
        <p:nvSpPr>
          <p:cNvPr id="7" name="Rectangle 4"/>
          <p:cNvSpPr>
            <a:spLocks noChangeArrowheads="1"/>
          </p:cNvSpPr>
          <p:nvPr/>
        </p:nvSpPr>
        <p:spPr bwMode="auto">
          <a:xfrm>
            <a:off x="323850" y="2209825"/>
            <a:ext cx="2808288"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66"/>
                </a:solidFill>
                <a:latin typeface="Calibri" pitchFamily="34" charset="0"/>
              </a:rPr>
              <a:t>使用無鉛汽油</a:t>
            </a:r>
            <a:endParaRPr lang="en-US" altLang="zh-TW" sz="3200" b="1" dirty="0">
              <a:solidFill>
                <a:srgbClr val="CC0066"/>
              </a:solidFill>
              <a:latin typeface="Calibri" pitchFamily="34" charset="0"/>
            </a:endParaRPr>
          </a:p>
        </p:txBody>
      </p:sp>
      <p:pic>
        <p:nvPicPr>
          <p:cNvPr id="9831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4438" y="3768750"/>
            <a:ext cx="3597275" cy="246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33002500"/>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4"/>
          <p:cNvSpPr>
            <a:spLocks noChangeArrowheads="1"/>
          </p:cNvSpPr>
          <p:nvPr/>
        </p:nvSpPr>
        <p:spPr bwMode="auto">
          <a:xfrm>
            <a:off x="466725" y="1036638"/>
            <a:ext cx="4824413"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dirty="0">
                <a:solidFill>
                  <a:srgbClr val="CC0066"/>
                </a:solidFill>
                <a:latin typeface="Calibri" pitchFamily="34" charset="0"/>
              </a:rPr>
              <a:t>在汽車中裝置 </a:t>
            </a:r>
            <a:r>
              <a:rPr lang="zh-TW" altLang="en-US" sz="3200" b="1" u="sng" dirty="0">
                <a:solidFill>
                  <a:srgbClr val="FF0000"/>
                </a:solidFill>
                <a:latin typeface="Calibri" pitchFamily="34" charset="0"/>
              </a:rPr>
              <a:t>催化轉化器</a:t>
            </a:r>
            <a:endParaRPr lang="en-US" altLang="zh-TW" sz="3200" b="1" u="sng" dirty="0">
              <a:solidFill>
                <a:srgbClr val="FF0000"/>
              </a:solidFill>
              <a:latin typeface="Calibri" pitchFamily="34" charset="0"/>
            </a:endParaRPr>
          </a:p>
        </p:txBody>
      </p:sp>
      <p:sp>
        <p:nvSpPr>
          <p:cNvPr id="5" name="矩形 4"/>
          <p:cNvSpPr>
            <a:spLocks noChangeArrowheads="1"/>
          </p:cNvSpPr>
          <p:nvPr/>
        </p:nvSpPr>
        <p:spPr bwMode="auto">
          <a:xfrm>
            <a:off x="538163" y="4349750"/>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接駁至排氣管。</a:t>
            </a:r>
          </a:p>
        </p:txBody>
      </p:sp>
      <p:sp>
        <p:nvSpPr>
          <p:cNvPr id="3" name="矩形 2"/>
          <p:cNvSpPr>
            <a:spLocks noChangeArrowheads="1"/>
          </p:cNvSpPr>
          <p:nvPr/>
        </p:nvSpPr>
        <p:spPr bwMode="auto">
          <a:xfrm>
            <a:off x="539750" y="2044700"/>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裝有</a:t>
            </a:r>
            <a:r>
              <a:rPr lang="zh-TW" altLang="en-US" sz="2800" b="1">
                <a:solidFill>
                  <a:srgbClr val="3399FF"/>
                </a:solidFill>
              </a:rPr>
              <a:t>催化轉化器</a:t>
            </a:r>
            <a:r>
              <a:rPr lang="zh-TW" altLang="en-US" sz="2800"/>
              <a:t>的汽車會排放較「清潔」的廢氣。</a:t>
            </a:r>
          </a:p>
        </p:txBody>
      </p:sp>
      <p:sp>
        <p:nvSpPr>
          <p:cNvPr id="4" name="矩形 3"/>
          <p:cNvSpPr>
            <a:spLocks noChangeArrowheads="1"/>
          </p:cNvSpPr>
          <p:nvPr/>
        </p:nvSpPr>
        <p:spPr bwMode="auto">
          <a:xfrm>
            <a:off x="538163" y="2982913"/>
            <a:ext cx="81375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催化轉化器是一個不銹鋼製的圓筒，裏面載有</a:t>
            </a:r>
            <a:r>
              <a:rPr lang="zh-TW" altLang="en-US" sz="2800" b="1"/>
              <a:t>催化劑</a:t>
            </a:r>
            <a:r>
              <a:rPr lang="zh-TW" altLang="en-US" sz="2800"/>
              <a:t> </a:t>
            </a:r>
            <a:r>
              <a:rPr lang="en-US" altLang="zh-TW" sz="2800"/>
              <a:t>( </a:t>
            </a:r>
            <a:r>
              <a:rPr lang="zh-TW" altLang="en-US" sz="2800"/>
              <a:t>通常是 </a:t>
            </a:r>
            <a:r>
              <a:rPr lang="zh-TW" altLang="en-US" sz="3200" b="1">
                <a:solidFill>
                  <a:srgbClr val="3399FF"/>
                </a:solidFill>
              </a:rPr>
              <a:t>鉑</a:t>
            </a:r>
            <a:r>
              <a:rPr lang="zh-TW" altLang="en-US" sz="2800"/>
              <a:t> 或 </a:t>
            </a:r>
            <a:r>
              <a:rPr lang="zh-TW" altLang="en-US" sz="3200" b="1">
                <a:solidFill>
                  <a:srgbClr val="3399FF"/>
                </a:solidFill>
              </a:rPr>
              <a:t>銠</a:t>
            </a:r>
            <a:r>
              <a:rPr lang="zh-TW" altLang="en-US" sz="2800"/>
              <a:t> </a:t>
            </a:r>
            <a:r>
              <a:rPr lang="en-US" altLang="zh-TW" sz="2800"/>
              <a:t>)</a:t>
            </a:r>
            <a:r>
              <a:rPr lang="zh-TW" altLang="en-US" sz="2800"/>
              <a:t>。</a:t>
            </a:r>
          </a:p>
        </p:txBody>
      </p:sp>
    </p:spTree>
    <p:extLst>
      <p:ext uri="{BB962C8B-B14F-4D97-AF65-F5344CB8AC3E}">
        <p14:creationId xmlns:p14="http://schemas.microsoft.com/office/powerpoint/2010/main" val="1389125360"/>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3713" y="3497263"/>
            <a:ext cx="4249737" cy="2389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矩形 6"/>
          <p:cNvSpPr>
            <a:spLocks noChangeArrowheads="1"/>
          </p:cNvSpPr>
          <p:nvPr/>
        </p:nvSpPr>
        <p:spPr bwMode="auto">
          <a:xfrm>
            <a:off x="2339975" y="5302250"/>
            <a:ext cx="14398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催化轉化器</a:t>
            </a:r>
          </a:p>
        </p:txBody>
      </p:sp>
      <p:sp>
        <p:nvSpPr>
          <p:cNvPr id="115716" name="矩形 7"/>
          <p:cNvSpPr>
            <a:spLocks noChangeArrowheads="1"/>
          </p:cNvSpPr>
          <p:nvPr/>
        </p:nvSpPr>
        <p:spPr bwMode="auto">
          <a:xfrm>
            <a:off x="684213" y="3349923"/>
            <a:ext cx="12239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汽車引擎</a:t>
            </a:r>
          </a:p>
        </p:txBody>
      </p:sp>
      <p:sp>
        <p:nvSpPr>
          <p:cNvPr id="115717" name="矩形 8"/>
          <p:cNvSpPr>
            <a:spLocks noChangeArrowheads="1"/>
          </p:cNvSpPr>
          <p:nvPr/>
        </p:nvSpPr>
        <p:spPr bwMode="auto">
          <a:xfrm>
            <a:off x="5148263" y="3286423"/>
            <a:ext cx="1079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排氣管</a:t>
            </a:r>
          </a:p>
        </p:txBody>
      </p:sp>
      <p:sp>
        <p:nvSpPr>
          <p:cNvPr id="115718" name="矩形 9"/>
          <p:cNvSpPr>
            <a:spLocks noChangeArrowheads="1"/>
          </p:cNvSpPr>
          <p:nvPr/>
        </p:nvSpPr>
        <p:spPr bwMode="auto">
          <a:xfrm>
            <a:off x="6011863" y="5168900"/>
            <a:ext cx="28813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solidFill>
                  <a:srgbClr val="006600"/>
                </a:solidFill>
              </a:rPr>
              <a:t>圖</a:t>
            </a:r>
            <a:r>
              <a:rPr lang="en-US" altLang="zh-TW" sz="2000">
                <a:solidFill>
                  <a:srgbClr val="006600"/>
                </a:solidFill>
              </a:rPr>
              <a:t>20.32 </a:t>
            </a:r>
            <a:r>
              <a:rPr lang="zh-TW" altLang="en-US" sz="2000"/>
              <a:t>裝置在汽車廢氣系統的催化轉化器。</a:t>
            </a:r>
          </a:p>
        </p:txBody>
      </p:sp>
      <p:cxnSp>
        <p:nvCxnSpPr>
          <p:cNvPr id="12" name="直線接點 11"/>
          <p:cNvCxnSpPr>
            <a:stCxn id="115717" idx="2"/>
          </p:cNvCxnSpPr>
          <p:nvPr/>
        </p:nvCxnSpPr>
        <p:spPr>
          <a:xfrm flipH="1">
            <a:off x="5364163" y="3653135"/>
            <a:ext cx="323850" cy="1216025"/>
          </a:xfrm>
          <a:prstGeom prst="line">
            <a:avLst/>
          </a:prstGeom>
        </p:spPr>
        <p:style>
          <a:lnRef idx="1">
            <a:schemeClr val="dk1"/>
          </a:lnRef>
          <a:fillRef idx="0">
            <a:schemeClr val="dk1"/>
          </a:fillRef>
          <a:effectRef idx="0">
            <a:schemeClr val="dk1"/>
          </a:effectRef>
          <a:fontRef idx="minor">
            <a:schemeClr val="tx1"/>
          </a:fontRef>
        </p:style>
      </p:cxnSp>
      <p:cxnSp>
        <p:nvCxnSpPr>
          <p:cNvPr id="13" name="直線接點 12"/>
          <p:cNvCxnSpPr>
            <a:endCxn id="115715" idx="0"/>
          </p:cNvCxnSpPr>
          <p:nvPr/>
        </p:nvCxnSpPr>
        <p:spPr>
          <a:xfrm flipH="1">
            <a:off x="3060700" y="4943475"/>
            <a:ext cx="360363" cy="358775"/>
          </a:xfrm>
          <a:prstGeom prst="line">
            <a:avLst/>
          </a:prstGeom>
        </p:spPr>
        <p:style>
          <a:lnRef idx="1">
            <a:schemeClr val="dk1"/>
          </a:lnRef>
          <a:fillRef idx="0">
            <a:schemeClr val="dk1"/>
          </a:fillRef>
          <a:effectRef idx="0">
            <a:schemeClr val="dk1"/>
          </a:effectRef>
          <a:fontRef idx="minor">
            <a:schemeClr val="tx1"/>
          </a:fontRef>
        </p:style>
      </p:cxnSp>
      <p:cxnSp>
        <p:nvCxnSpPr>
          <p:cNvPr id="17" name="直線接點 16"/>
          <p:cNvCxnSpPr/>
          <p:nvPr/>
        </p:nvCxnSpPr>
        <p:spPr>
          <a:xfrm>
            <a:off x="1655763" y="3659485"/>
            <a:ext cx="900112" cy="346075"/>
          </a:xfrm>
          <a:prstGeom prst="line">
            <a:avLst/>
          </a:prstGeom>
        </p:spPr>
        <p:style>
          <a:lnRef idx="1">
            <a:schemeClr val="dk1"/>
          </a:lnRef>
          <a:fillRef idx="0">
            <a:schemeClr val="dk1"/>
          </a:fillRef>
          <a:effectRef idx="0">
            <a:schemeClr val="dk1"/>
          </a:effectRef>
          <a:fontRef idx="minor">
            <a:schemeClr val="tx1"/>
          </a:fontRef>
        </p:style>
      </p:cxnSp>
      <p:grpSp>
        <p:nvGrpSpPr>
          <p:cNvPr id="2" name="Group 20"/>
          <p:cNvGrpSpPr>
            <a:grpSpLocks/>
          </p:cNvGrpSpPr>
          <p:nvPr/>
        </p:nvGrpSpPr>
        <p:grpSpPr bwMode="auto">
          <a:xfrm>
            <a:off x="576263" y="1154410"/>
            <a:ext cx="7524750" cy="3643313"/>
            <a:chOff x="680" y="-108"/>
            <a:chExt cx="4740" cy="2295"/>
          </a:xfrm>
        </p:grpSpPr>
        <p:sp>
          <p:nvSpPr>
            <p:cNvPr id="6" name="圓角矩形 5"/>
            <p:cNvSpPr/>
            <p:nvPr/>
          </p:nvSpPr>
          <p:spPr>
            <a:xfrm>
              <a:off x="680" y="-108"/>
              <a:ext cx="4740" cy="1769"/>
            </a:xfrm>
            <a:prstGeom prst="roundRect">
              <a:avLst/>
            </a:prstGeom>
          </p:spPr>
          <p:style>
            <a:lnRef idx="2">
              <a:schemeClr val="accent3"/>
            </a:lnRef>
            <a:fillRef idx="1">
              <a:schemeClr val="lt1"/>
            </a:fillRef>
            <a:effectRef idx="0">
              <a:schemeClr val="accent3"/>
            </a:effectRef>
            <a:fontRef idx="minor">
              <a:schemeClr val="dk1"/>
            </a:fontRef>
          </p:style>
          <p:txBody>
            <a:bodyPr anchor="ctr"/>
            <a:lstStyle/>
            <a:p>
              <a:pPr algn="ctr" eaLnBrk="1" hangingPunct="1">
                <a:defRPr/>
              </a:pPr>
              <a:endParaRPr lang="zh-TW" altLang="en-US"/>
            </a:p>
          </p:txBody>
        </p:sp>
        <p:pic>
          <p:nvPicPr>
            <p:cNvPr id="115725" name="Picture 2" descr="C:\Users\Public\Documents\陳淑貞的資料夾\Aristo\Judy\Ch20 pic\d20016.jpg"/>
            <p:cNvPicPr>
              <a:picLocks noChangeAspect="1" noChangeArrowheads="1"/>
            </p:cNvPicPr>
            <p:nvPr/>
          </p:nvPicPr>
          <p:blipFill>
            <a:blip r:embed="rId3">
              <a:extLst>
                <a:ext uri="{28A0092B-C50C-407E-A947-70E740481C1C}">
                  <a14:useLocalDpi xmlns:a14="http://schemas.microsoft.com/office/drawing/2010/main" val="0"/>
                </a:ext>
              </a:extLst>
            </a:blip>
            <a:srcRect t="18877" b="8310"/>
            <a:stretch>
              <a:fillRect/>
            </a:stretch>
          </p:blipFill>
          <p:spPr bwMode="auto">
            <a:xfrm>
              <a:off x="1995" y="346"/>
              <a:ext cx="2381" cy="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26" name="矩形 2"/>
            <p:cNvSpPr>
              <a:spLocks noChangeArrowheads="1"/>
            </p:cNvSpPr>
            <p:nvPr/>
          </p:nvSpPr>
          <p:spPr bwMode="auto">
            <a:xfrm>
              <a:off x="4331" y="483"/>
              <a:ext cx="108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二氧化碳、氮和水蒸氣等</a:t>
              </a:r>
            </a:p>
          </p:txBody>
        </p:sp>
        <p:sp>
          <p:nvSpPr>
            <p:cNvPr id="115727" name="矩形 3"/>
            <p:cNvSpPr>
              <a:spLocks noChangeArrowheads="1"/>
            </p:cNvSpPr>
            <p:nvPr/>
          </p:nvSpPr>
          <p:spPr bwMode="auto">
            <a:xfrm>
              <a:off x="2380" y="-108"/>
              <a:ext cx="1543"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t>催化劑</a:t>
              </a:r>
              <a:r>
                <a:rPr lang="zh-TW" altLang="en-US"/>
                <a:t> </a:t>
              </a:r>
              <a:r>
                <a:rPr lang="en-US" altLang="zh-TW"/>
                <a:t>(</a:t>
              </a:r>
              <a:r>
                <a:rPr lang="zh-TW" altLang="en-US"/>
                <a:t>通常是</a:t>
              </a:r>
              <a:r>
                <a:rPr lang="zh-TW" altLang="en-US" b="1"/>
                <a:t>鉑</a:t>
              </a:r>
              <a:r>
                <a:rPr lang="zh-TW" altLang="en-US"/>
                <a:t>或</a:t>
              </a:r>
              <a:r>
                <a:rPr lang="zh-TW" altLang="en-US" b="1"/>
                <a:t>銠</a:t>
              </a:r>
              <a:r>
                <a:rPr lang="en-US" altLang="zh-TW"/>
                <a:t>)</a:t>
              </a:r>
              <a:r>
                <a:rPr lang="zh-TW" altLang="en-US"/>
                <a:t>被固定在陶瓷塊上</a:t>
              </a:r>
            </a:p>
          </p:txBody>
        </p:sp>
        <p:sp>
          <p:nvSpPr>
            <p:cNvPr id="115728" name="矩形 4"/>
            <p:cNvSpPr>
              <a:spLocks noChangeArrowheads="1"/>
            </p:cNvSpPr>
            <p:nvPr/>
          </p:nvSpPr>
          <p:spPr bwMode="auto">
            <a:xfrm>
              <a:off x="725" y="981"/>
              <a:ext cx="147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一氧化碳、氮氧化物和未燃燒的烴等</a:t>
              </a:r>
            </a:p>
          </p:txBody>
        </p:sp>
        <p:cxnSp>
          <p:nvCxnSpPr>
            <p:cNvPr id="20" name="直線接點 19"/>
            <p:cNvCxnSpPr>
              <a:stCxn id="115727" idx="2"/>
            </p:cNvCxnSpPr>
            <p:nvPr/>
          </p:nvCxnSpPr>
          <p:spPr>
            <a:xfrm>
              <a:off x="3152" y="296"/>
              <a:ext cx="136" cy="364"/>
            </a:xfrm>
            <a:prstGeom prst="line">
              <a:avLst/>
            </a:prstGeom>
          </p:spPr>
          <p:style>
            <a:lnRef idx="1">
              <a:schemeClr val="dk1"/>
            </a:lnRef>
            <a:fillRef idx="0">
              <a:schemeClr val="dk1"/>
            </a:fillRef>
            <a:effectRef idx="0">
              <a:schemeClr val="dk1"/>
            </a:effectRef>
            <a:fontRef idx="minor">
              <a:schemeClr val="tx1"/>
            </a:fontRef>
          </p:style>
        </p:cxnSp>
        <p:sp>
          <p:nvSpPr>
            <p:cNvPr id="18" name="等腰三角形 17"/>
            <p:cNvSpPr>
              <a:spLocks noChangeArrowheads="1"/>
            </p:cNvSpPr>
            <p:nvPr/>
          </p:nvSpPr>
          <p:spPr bwMode="auto">
            <a:xfrm rot="-10497800">
              <a:off x="2379" y="1662"/>
              <a:ext cx="227" cy="525"/>
            </a:xfrm>
            <a:prstGeom prst="triangle">
              <a:avLst>
                <a:gd name="adj" fmla="val 50000"/>
              </a:avLst>
            </a:prstGeom>
            <a:solidFill>
              <a:srgbClr val="92D050"/>
            </a:solidFill>
            <a:ln w="25400" algn="ctr">
              <a:solidFill>
                <a:srgbClr val="92D050"/>
              </a:solidFill>
              <a:miter lim="800000"/>
              <a:headEnd/>
              <a:tailEnd/>
            </a:ln>
          </p:spPr>
          <p:txBody>
            <a:bodyPr rot="10800000" anchor="ctr"/>
            <a:lstStyle/>
            <a:p>
              <a:pPr algn="ctr" eaLnBrk="1" hangingPunct="1">
                <a:defRPr/>
              </a:pPr>
              <a:endParaRPr lang="zh-TW" altLang="en-US">
                <a:solidFill>
                  <a:schemeClr val="lt1"/>
                </a:solidFill>
                <a:latin typeface="+mn-lt"/>
                <a:ea typeface="+mn-ea"/>
              </a:endParaRPr>
            </a:p>
          </p:txBody>
        </p:sp>
      </p:grpSp>
    </p:spTree>
    <p:extLst>
      <p:ext uri="{BB962C8B-B14F-4D97-AF65-F5344CB8AC3E}">
        <p14:creationId xmlns:p14="http://schemas.microsoft.com/office/powerpoint/2010/main" val="1512571753"/>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矩形 1"/>
          <p:cNvSpPr>
            <a:spLocks noChangeArrowheads="1"/>
          </p:cNvSpPr>
          <p:nvPr/>
        </p:nvSpPr>
        <p:spPr bwMode="auto">
          <a:xfrm>
            <a:off x="252413" y="403250"/>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催化轉化器將 一氧化碳、一氧化氮 和 未燃燒的烴轉化成 二氧化碳、氮 和 水蒸氣。</a:t>
            </a:r>
          </a:p>
        </p:txBody>
      </p:sp>
      <p:sp>
        <p:nvSpPr>
          <p:cNvPr id="11" name="矩形 10"/>
          <p:cNvSpPr>
            <a:spLocks noChangeArrowheads="1"/>
          </p:cNvSpPr>
          <p:nvPr/>
        </p:nvSpPr>
        <p:spPr bwMode="auto">
          <a:xfrm>
            <a:off x="252413" y="3987502"/>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未燃燒的烴 和剩餘的 一氧化碳 會氧化為 二氧化碳和 水蒸氣。</a:t>
            </a:r>
          </a:p>
        </p:txBody>
      </p:sp>
      <p:sp>
        <p:nvSpPr>
          <p:cNvPr id="3" name="矩形 2"/>
          <p:cNvSpPr>
            <a:spLocks noChangeArrowheads="1"/>
          </p:cNvSpPr>
          <p:nvPr/>
        </p:nvSpPr>
        <p:spPr bwMode="auto">
          <a:xfrm>
            <a:off x="250825" y="1610891"/>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一氧化碳 與 一氧化氮 在有催化劑的情況下反應，生成 二氧化碳 和 氮：</a:t>
            </a:r>
          </a:p>
        </p:txBody>
      </p:sp>
      <p:sp>
        <p:nvSpPr>
          <p:cNvPr id="114692" name="矩形 4"/>
          <p:cNvSpPr>
            <a:spLocks noChangeArrowheads="1"/>
          </p:cNvSpPr>
          <p:nvPr/>
        </p:nvSpPr>
        <p:spPr bwMode="auto">
          <a:xfrm>
            <a:off x="827088" y="2596728"/>
            <a:ext cx="4968875" cy="83026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50000"/>
              </a:lnSpc>
            </a:pPr>
            <a:r>
              <a:rPr lang="en-US" altLang="zh-TW" sz="3200" b="1" u="sng">
                <a:solidFill>
                  <a:srgbClr val="FF0000"/>
                </a:solidFill>
              </a:rPr>
              <a:t>2CO(g) + 2NO(g)</a:t>
            </a:r>
            <a:r>
              <a:rPr lang="en-US" altLang="zh-TW" sz="3200" b="1">
                <a:solidFill>
                  <a:srgbClr val="FF0000"/>
                </a:solidFill>
              </a:rPr>
              <a:t>	</a:t>
            </a:r>
            <a:r>
              <a:rPr lang="en-US" altLang="zh-TW" sz="3200"/>
              <a:t>	</a:t>
            </a:r>
            <a:endParaRPr lang="zh-TW" altLang="en-US" sz="3200" b="1" u="sng">
              <a:solidFill>
                <a:srgbClr val="FF0000"/>
              </a:solidFill>
            </a:endParaRPr>
          </a:p>
        </p:txBody>
      </p:sp>
      <p:sp>
        <p:nvSpPr>
          <p:cNvPr id="114693" name="矩形 5"/>
          <p:cNvSpPr>
            <a:spLocks noChangeArrowheads="1"/>
          </p:cNvSpPr>
          <p:nvPr/>
        </p:nvSpPr>
        <p:spPr bwMode="auto">
          <a:xfrm>
            <a:off x="4067175" y="2701503"/>
            <a:ext cx="1631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b="1">
                <a:solidFill>
                  <a:srgbClr val="FF0000"/>
                </a:solidFill>
              </a:rPr>
              <a:t>Pt(s) </a:t>
            </a:r>
            <a:r>
              <a:rPr lang="zh-TW" altLang="en-US" b="1">
                <a:solidFill>
                  <a:srgbClr val="FF0000"/>
                </a:solidFill>
              </a:rPr>
              <a:t>或 </a:t>
            </a:r>
            <a:r>
              <a:rPr lang="en-US" altLang="zh-TW" b="1">
                <a:solidFill>
                  <a:srgbClr val="FF0000"/>
                </a:solidFill>
              </a:rPr>
              <a:t>Rh(s)</a:t>
            </a:r>
            <a:endParaRPr lang="zh-TW" altLang="en-US" b="1">
              <a:solidFill>
                <a:srgbClr val="FF0000"/>
              </a:solidFill>
            </a:endParaRPr>
          </a:p>
        </p:txBody>
      </p:sp>
      <p:sp>
        <p:nvSpPr>
          <p:cNvPr id="114694" name="矩形 6"/>
          <p:cNvSpPr>
            <a:spLocks noChangeArrowheads="1"/>
          </p:cNvSpPr>
          <p:nvPr/>
        </p:nvSpPr>
        <p:spPr bwMode="auto">
          <a:xfrm>
            <a:off x="6588125" y="3355553"/>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無害氣體</a:t>
            </a:r>
          </a:p>
        </p:txBody>
      </p:sp>
      <p:sp>
        <p:nvSpPr>
          <p:cNvPr id="114695" name="矩形 7"/>
          <p:cNvSpPr>
            <a:spLocks noChangeArrowheads="1"/>
          </p:cNvSpPr>
          <p:nvPr/>
        </p:nvSpPr>
        <p:spPr bwMode="auto">
          <a:xfrm>
            <a:off x="1935163" y="3331741"/>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FF33CC"/>
                </a:solidFill>
              </a:rPr>
              <a:t>有毒氣體</a:t>
            </a:r>
          </a:p>
        </p:txBody>
      </p:sp>
      <p:cxnSp>
        <p:nvCxnSpPr>
          <p:cNvPr id="10" name="直線單箭頭接點 9"/>
          <p:cNvCxnSpPr/>
          <p:nvPr/>
        </p:nvCxnSpPr>
        <p:spPr>
          <a:xfrm>
            <a:off x="4164013" y="3096791"/>
            <a:ext cx="1584325" cy="0"/>
          </a:xfrm>
          <a:prstGeom prst="straightConnector1">
            <a:avLst/>
          </a:prstGeom>
          <a:ln w="38100">
            <a:headEnd type="none" w="med" len="med"/>
            <a:tailEnd type="triangle" w="med" len="med"/>
          </a:ln>
        </p:spPr>
        <p:style>
          <a:lnRef idx="1">
            <a:schemeClr val="dk1"/>
          </a:lnRef>
          <a:fillRef idx="0">
            <a:schemeClr val="dk1"/>
          </a:fillRef>
          <a:effectRef idx="0">
            <a:schemeClr val="dk1"/>
          </a:effectRef>
          <a:fontRef idx="minor">
            <a:schemeClr val="tx1"/>
          </a:fontRef>
        </p:style>
      </p:cxnSp>
      <p:sp>
        <p:nvSpPr>
          <p:cNvPr id="12" name="矩形 4"/>
          <p:cNvSpPr>
            <a:spLocks noChangeArrowheads="1"/>
          </p:cNvSpPr>
          <p:nvPr/>
        </p:nvSpPr>
        <p:spPr bwMode="auto">
          <a:xfrm>
            <a:off x="1619250" y="4997152"/>
            <a:ext cx="60785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solidFill>
                  <a:srgbClr val="3399FF"/>
                </a:solidFill>
              </a:rPr>
              <a:t>2CO(g) + O</a:t>
            </a:r>
            <a:r>
              <a:rPr lang="en-US" altLang="zh-TW" sz="2800" b="1" baseline="-25000">
                <a:solidFill>
                  <a:srgbClr val="3399FF"/>
                </a:solidFill>
              </a:rPr>
              <a:t>2</a:t>
            </a:r>
            <a:r>
              <a:rPr lang="en-US" altLang="zh-TW" sz="2800" b="1">
                <a:solidFill>
                  <a:srgbClr val="3399FF"/>
                </a:solidFill>
              </a:rPr>
              <a:t>(g)			2CO</a:t>
            </a:r>
            <a:r>
              <a:rPr lang="en-US" altLang="zh-TW" sz="2800" b="1" baseline="-25000">
                <a:solidFill>
                  <a:srgbClr val="3399FF"/>
                </a:solidFill>
              </a:rPr>
              <a:t>2</a:t>
            </a:r>
            <a:r>
              <a:rPr lang="en-US" altLang="zh-TW" sz="2800" b="1">
                <a:solidFill>
                  <a:srgbClr val="3399FF"/>
                </a:solidFill>
              </a:rPr>
              <a:t>(g)</a:t>
            </a:r>
            <a:endParaRPr lang="zh-TW" altLang="en-US" sz="2800" b="1">
              <a:solidFill>
                <a:srgbClr val="3399FF"/>
              </a:solidFill>
            </a:endParaRPr>
          </a:p>
        </p:txBody>
      </p:sp>
      <p:sp>
        <p:nvSpPr>
          <p:cNvPr id="13" name="矩形 5"/>
          <p:cNvSpPr>
            <a:spLocks noChangeArrowheads="1"/>
          </p:cNvSpPr>
          <p:nvPr/>
        </p:nvSpPr>
        <p:spPr bwMode="auto">
          <a:xfrm>
            <a:off x="4702175" y="4841577"/>
            <a:ext cx="869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b="1">
                <a:solidFill>
                  <a:srgbClr val="3399FF"/>
                </a:solidFill>
              </a:rPr>
              <a:t>鉑或銠</a:t>
            </a:r>
          </a:p>
        </p:txBody>
      </p:sp>
      <p:cxnSp>
        <p:nvCxnSpPr>
          <p:cNvPr id="14" name="直線單箭頭接點 13"/>
          <p:cNvCxnSpPr>
            <a:cxnSpLocks noChangeShapeType="1"/>
          </p:cNvCxnSpPr>
          <p:nvPr/>
        </p:nvCxnSpPr>
        <p:spPr bwMode="auto">
          <a:xfrm>
            <a:off x="4356100" y="5282902"/>
            <a:ext cx="1584325" cy="0"/>
          </a:xfrm>
          <a:prstGeom prst="straightConnector1">
            <a:avLst/>
          </a:prstGeom>
          <a:noFill/>
          <a:ln w="9525" algn="ctr">
            <a:solidFill>
              <a:srgbClr val="3399FF"/>
            </a:solidFill>
            <a:round/>
            <a:headEnd/>
            <a:tailEnd type="triangle" w="med" len="med"/>
          </a:ln>
          <a:extLst>
            <a:ext uri="{909E8E84-426E-40DD-AFC4-6F175D3DCCD1}">
              <a14:hiddenFill xmlns:a14="http://schemas.microsoft.com/office/drawing/2010/main">
                <a:noFill/>
              </a14:hiddenFill>
            </a:ext>
          </a:extLst>
        </p:spPr>
      </p:cxnSp>
      <p:sp>
        <p:nvSpPr>
          <p:cNvPr id="15" name="矩形 14"/>
          <p:cNvSpPr>
            <a:spLocks noChangeArrowheads="1"/>
          </p:cNvSpPr>
          <p:nvPr/>
        </p:nvSpPr>
        <p:spPr bwMode="auto">
          <a:xfrm>
            <a:off x="917575" y="5892502"/>
            <a:ext cx="7505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solidFill>
                  <a:srgbClr val="3399FF"/>
                </a:solidFill>
              </a:rPr>
              <a:t>C</a:t>
            </a:r>
            <a:r>
              <a:rPr lang="en-US" altLang="zh-TW" sz="2800" b="1" baseline="-25000">
                <a:solidFill>
                  <a:srgbClr val="3399FF"/>
                </a:solidFill>
              </a:rPr>
              <a:t>x</a:t>
            </a:r>
            <a:r>
              <a:rPr lang="en-US" altLang="zh-TW" sz="2800" b="1">
                <a:solidFill>
                  <a:srgbClr val="3399FF"/>
                </a:solidFill>
              </a:rPr>
              <a:t>H</a:t>
            </a:r>
            <a:r>
              <a:rPr lang="en-US" altLang="zh-TW" sz="2800" b="1" baseline="-25000">
                <a:solidFill>
                  <a:srgbClr val="3399FF"/>
                </a:solidFill>
              </a:rPr>
              <a:t>y</a:t>
            </a:r>
            <a:r>
              <a:rPr lang="en-US" altLang="zh-TW" sz="2800" b="1">
                <a:solidFill>
                  <a:srgbClr val="3399FF"/>
                </a:solidFill>
              </a:rPr>
              <a:t>(g) + (x +    )O</a:t>
            </a:r>
            <a:r>
              <a:rPr lang="en-US" altLang="zh-TW" sz="2800" b="1" baseline="-25000">
                <a:solidFill>
                  <a:srgbClr val="3399FF"/>
                </a:solidFill>
              </a:rPr>
              <a:t>2</a:t>
            </a:r>
            <a:r>
              <a:rPr lang="en-US" altLang="zh-TW" sz="2800" b="1">
                <a:solidFill>
                  <a:srgbClr val="3399FF"/>
                </a:solidFill>
              </a:rPr>
              <a:t>(g) </a:t>
            </a:r>
            <a:r>
              <a:rPr lang="en-US" altLang="zh-TW" sz="2800" b="1">
                <a:solidFill>
                  <a:srgbClr val="3399FF"/>
                </a:solidFill>
                <a:sym typeface="Symbol" pitchFamily="18" charset="2"/>
              </a:rPr>
              <a:t></a:t>
            </a:r>
            <a:r>
              <a:rPr lang="en-US" altLang="zh-TW" sz="2800" b="1">
                <a:solidFill>
                  <a:srgbClr val="3399FF"/>
                </a:solidFill>
                <a:sym typeface="Wingdings" pitchFamily="2" charset="2"/>
              </a:rPr>
              <a:t> x</a:t>
            </a:r>
            <a:r>
              <a:rPr lang="en-US" altLang="zh-TW" sz="2800" b="1">
                <a:solidFill>
                  <a:srgbClr val="3399FF"/>
                </a:solidFill>
              </a:rPr>
              <a:t>CO</a:t>
            </a:r>
            <a:r>
              <a:rPr lang="en-US" altLang="zh-TW" sz="2800" b="1" baseline="-25000">
                <a:solidFill>
                  <a:srgbClr val="3399FF"/>
                </a:solidFill>
              </a:rPr>
              <a:t>2</a:t>
            </a:r>
            <a:r>
              <a:rPr lang="en-US" altLang="zh-TW" sz="2800" b="1">
                <a:solidFill>
                  <a:srgbClr val="3399FF"/>
                </a:solidFill>
              </a:rPr>
              <a:t>(g) +     H</a:t>
            </a:r>
            <a:r>
              <a:rPr lang="en-US" altLang="zh-TW" sz="2800" b="1" baseline="-25000">
                <a:solidFill>
                  <a:srgbClr val="3399FF"/>
                </a:solidFill>
              </a:rPr>
              <a:t>2</a:t>
            </a:r>
            <a:r>
              <a:rPr lang="en-US" altLang="zh-TW" sz="2800" b="1">
                <a:solidFill>
                  <a:srgbClr val="3399FF"/>
                </a:solidFill>
              </a:rPr>
              <a:t>O(l)</a:t>
            </a:r>
            <a:endParaRPr lang="zh-TW" altLang="en-US" sz="2800" b="1">
              <a:solidFill>
                <a:srgbClr val="3399FF"/>
              </a:solidFill>
            </a:endParaRPr>
          </a:p>
        </p:txBody>
      </p:sp>
      <p:graphicFrame>
        <p:nvGraphicFramePr>
          <p:cNvPr id="101400" name="Object 24"/>
          <p:cNvGraphicFramePr>
            <a:graphicFrameLocks noChangeAspect="1"/>
          </p:cNvGraphicFramePr>
          <p:nvPr>
            <p:extLst>
              <p:ext uri="{D42A27DB-BD31-4B8C-83A1-F6EECF244321}">
                <p14:modId xmlns:p14="http://schemas.microsoft.com/office/powerpoint/2010/main" val="4247146524"/>
              </p:ext>
            </p:extLst>
          </p:nvPr>
        </p:nvGraphicFramePr>
        <p:xfrm>
          <a:off x="3289300" y="5673427"/>
          <a:ext cx="346075" cy="923925"/>
        </p:xfrm>
        <a:graphic>
          <a:graphicData uri="http://schemas.openxmlformats.org/presentationml/2006/ole">
            <mc:AlternateContent xmlns:mc="http://schemas.openxmlformats.org/markup-compatibility/2006">
              <mc:Choice xmlns:v="urn:schemas-microsoft-com:vml" Requires="v">
                <p:oleObj spid="_x0000_s36990" name="方程式" r:id="rId4" imgW="47743" imgH="304766" progId="Equation.3">
                  <p:embed/>
                </p:oleObj>
              </mc:Choice>
              <mc:Fallback>
                <p:oleObj name="方程式" r:id="rId4" imgW="47743" imgH="304766"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89300" y="5673427"/>
                        <a:ext cx="3460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01401" name="Object 25"/>
          <p:cNvGraphicFramePr>
            <a:graphicFrameLocks noChangeAspect="1"/>
          </p:cNvGraphicFramePr>
          <p:nvPr>
            <p:extLst>
              <p:ext uri="{D42A27DB-BD31-4B8C-83A1-F6EECF244321}">
                <p14:modId xmlns:p14="http://schemas.microsoft.com/office/powerpoint/2010/main" val="2448934906"/>
              </p:ext>
            </p:extLst>
          </p:nvPr>
        </p:nvGraphicFramePr>
        <p:xfrm>
          <a:off x="6962775" y="5673427"/>
          <a:ext cx="346075" cy="923925"/>
        </p:xfrm>
        <a:graphic>
          <a:graphicData uri="http://schemas.openxmlformats.org/presentationml/2006/ole">
            <mc:AlternateContent xmlns:mc="http://schemas.openxmlformats.org/markup-compatibility/2006">
              <mc:Choice xmlns:v="urn:schemas-microsoft-com:vml" Requires="v">
                <p:oleObj spid="_x0000_s36991" name="方程式" r:id="rId6" imgW="47743" imgH="304766" progId="Equation.3">
                  <p:embed/>
                </p:oleObj>
              </mc:Choice>
              <mc:Fallback>
                <p:oleObj name="方程式" r:id="rId6" imgW="47743" imgH="304766"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62775" y="5673427"/>
                        <a:ext cx="346075" cy="923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 name="矩形 4"/>
          <p:cNvSpPr>
            <a:spLocks noChangeArrowheads="1"/>
          </p:cNvSpPr>
          <p:nvPr/>
        </p:nvSpPr>
        <p:spPr bwMode="auto">
          <a:xfrm>
            <a:off x="5795963" y="2596728"/>
            <a:ext cx="3141662" cy="83026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50000"/>
              </a:lnSpc>
            </a:pPr>
            <a:r>
              <a:rPr lang="en-US" altLang="zh-TW" sz="3200" b="1" u="sng">
                <a:solidFill>
                  <a:srgbClr val="FF0000"/>
                </a:solidFill>
              </a:rPr>
              <a:t>2CO</a:t>
            </a:r>
            <a:r>
              <a:rPr lang="en-US" altLang="zh-TW" sz="3200" b="1" baseline="-25000">
                <a:solidFill>
                  <a:srgbClr val="FF0000"/>
                </a:solidFill>
              </a:rPr>
              <a:t>2</a:t>
            </a:r>
            <a:r>
              <a:rPr lang="en-US" altLang="zh-TW" sz="3200" b="1" u="sng">
                <a:solidFill>
                  <a:srgbClr val="FF0000"/>
                </a:solidFill>
              </a:rPr>
              <a:t>(g) + N</a:t>
            </a:r>
            <a:r>
              <a:rPr lang="en-US" altLang="zh-TW" sz="3200" b="1" baseline="-25000">
                <a:solidFill>
                  <a:srgbClr val="FF0000"/>
                </a:solidFill>
              </a:rPr>
              <a:t>2</a:t>
            </a:r>
            <a:r>
              <a:rPr lang="en-US" altLang="zh-TW" sz="3200" b="1" u="sng">
                <a:solidFill>
                  <a:srgbClr val="FF0000"/>
                </a:solidFill>
              </a:rPr>
              <a:t>(g)</a:t>
            </a:r>
            <a:endParaRPr lang="zh-TW" altLang="en-US" sz="3200" b="1" u="sng">
              <a:solidFill>
                <a:srgbClr val="FF0000"/>
              </a:solidFill>
            </a:endParaRPr>
          </a:p>
        </p:txBody>
      </p:sp>
    </p:spTree>
    <p:extLst>
      <p:ext uri="{BB962C8B-B14F-4D97-AF65-F5344CB8AC3E}">
        <p14:creationId xmlns:p14="http://schemas.microsoft.com/office/powerpoint/2010/main" val="3852851846"/>
      </p:ext>
    </p:extLst>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矩形 1"/>
          <p:cNvSpPr>
            <a:spLocks noChangeArrowheads="1"/>
          </p:cNvSpPr>
          <p:nvPr/>
        </p:nvSpPr>
        <p:spPr bwMode="auto">
          <a:xfrm>
            <a:off x="107504" y="1721420"/>
            <a:ext cx="8712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催化轉化器只能在使用無鉛汽油的汽車運作。</a:t>
            </a:r>
          </a:p>
        </p:txBody>
      </p:sp>
      <p:sp>
        <p:nvSpPr>
          <p:cNvPr id="117767" name="Rectangle 19"/>
          <p:cNvSpPr>
            <a:spLocks noChangeArrowheads="1"/>
          </p:cNvSpPr>
          <p:nvPr/>
        </p:nvSpPr>
        <p:spPr bwMode="auto">
          <a:xfrm>
            <a:off x="755204" y="2494533"/>
            <a:ext cx="824388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因為 </a:t>
            </a:r>
            <a:r>
              <a:rPr lang="zh-TW" altLang="en-US" sz="3200" b="1">
                <a:solidFill>
                  <a:srgbClr val="00B0F0"/>
                </a:solidFill>
              </a:rPr>
              <a:t>鉛或鉛化合物</a:t>
            </a:r>
            <a:r>
              <a:rPr lang="zh-TW" altLang="en-US" sz="2800"/>
              <a:t> 很容易會「</a:t>
            </a:r>
            <a:r>
              <a:rPr lang="zh-TW" altLang="en-US" sz="3200" b="1">
                <a:solidFill>
                  <a:srgbClr val="3399FF"/>
                </a:solidFill>
              </a:rPr>
              <a:t>毒化</a:t>
            </a:r>
            <a:r>
              <a:rPr lang="zh-TW" altLang="en-US" sz="2800"/>
              <a:t>」催化劑，使它失效。</a:t>
            </a:r>
            <a:endParaRPr lang="en-US" altLang="zh-TW" sz="2800"/>
          </a:p>
        </p:txBody>
      </p:sp>
    </p:spTree>
    <p:extLst>
      <p:ext uri="{BB962C8B-B14F-4D97-AF65-F5344CB8AC3E}">
        <p14:creationId xmlns:p14="http://schemas.microsoft.com/office/powerpoint/2010/main" val="3682739631"/>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4"/>
          <p:cNvSpPr>
            <a:spLocks noChangeArrowheads="1"/>
          </p:cNvSpPr>
          <p:nvPr/>
        </p:nvSpPr>
        <p:spPr bwMode="auto">
          <a:xfrm>
            <a:off x="323528" y="548680"/>
            <a:ext cx="460851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66"/>
                </a:solidFill>
                <a:latin typeface="Calibri" pitchFamily="34" charset="0"/>
              </a:rPr>
              <a:t>以 液化石油氣 取代 柴油</a:t>
            </a:r>
            <a:endParaRPr lang="en-US" altLang="zh-TW" sz="3200" b="1" dirty="0">
              <a:solidFill>
                <a:srgbClr val="CC0066"/>
              </a:solidFill>
              <a:latin typeface="Calibri" pitchFamily="34" charset="0"/>
            </a:endParaRPr>
          </a:p>
        </p:txBody>
      </p:sp>
      <p:sp>
        <p:nvSpPr>
          <p:cNvPr id="3" name="矩形 2"/>
          <p:cNvSpPr>
            <a:spLocks noChangeArrowheads="1"/>
          </p:cNvSpPr>
          <p:nvPr/>
        </p:nvSpPr>
        <p:spPr bwMode="auto">
          <a:xfrm>
            <a:off x="324296" y="1606202"/>
            <a:ext cx="87122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柴油燃燒時產生很多污染物 </a:t>
            </a:r>
            <a:r>
              <a:rPr lang="en-US" altLang="zh-TW" sz="2800"/>
              <a:t>(</a:t>
            </a:r>
            <a:r>
              <a:rPr lang="zh-TW" altLang="en-US" sz="2800"/>
              <a:t>例如懸浮粒子和氮氧化物</a:t>
            </a:r>
            <a:r>
              <a:rPr lang="en-US" altLang="zh-TW" sz="2800"/>
              <a:t>)</a:t>
            </a:r>
            <a:r>
              <a:rPr lang="zh-TW" altLang="en-US" sz="2800"/>
              <a:t>。</a:t>
            </a:r>
          </a:p>
        </p:txBody>
      </p:sp>
      <p:sp>
        <p:nvSpPr>
          <p:cNvPr id="4" name="矩形 3"/>
          <p:cNvSpPr>
            <a:spLocks noChangeArrowheads="1"/>
          </p:cNvSpPr>
          <p:nvPr/>
        </p:nvSpPr>
        <p:spPr bwMode="auto">
          <a:xfrm>
            <a:off x="322708" y="3057872"/>
            <a:ext cx="8712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液化石油氣是較清潔的燃料。</a:t>
            </a:r>
          </a:p>
        </p:txBody>
      </p:sp>
      <p:pic>
        <p:nvPicPr>
          <p:cNvPr id="103433"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8971" y="3681759"/>
            <a:ext cx="3292475" cy="219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4"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4246" y="3681759"/>
            <a:ext cx="3756025" cy="218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21184377"/>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4"/>
          <p:cNvSpPr>
            <a:spLocks noChangeArrowheads="1"/>
          </p:cNvSpPr>
          <p:nvPr/>
        </p:nvSpPr>
        <p:spPr bwMode="auto">
          <a:xfrm>
            <a:off x="179388" y="329283"/>
            <a:ext cx="684053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減少來自發電廠和工廠的空氣污染物</a:t>
            </a:r>
            <a:endParaRPr lang="en-US" altLang="zh-TW" sz="3200" b="1" dirty="0">
              <a:solidFill>
                <a:srgbClr val="CC0000"/>
              </a:solidFill>
              <a:latin typeface="Calibri" pitchFamily="34" charset="0"/>
            </a:endParaRPr>
          </a:p>
        </p:txBody>
      </p:sp>
      <p:sp>
        <p:nvSpPr>
          <p:cNvPr id="3" name="Rectangle 4"/>
          <p:cNvSpPr>
            <a:spLocks noChangeArrowheads="1"/>
          </p:cNvSpPr>
          <p:nvPr/>
        </p:nvSpPr>
        <p:spPr bwMode="auto">
          <a:xfrm>
            <a:off x="179388" y="1314598"/>
            <a:ext cx="29527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800080"/>
                </a:solidFill>
                <a:latin typeface="Calibri" pitchFamily="34" charset="0"/>
              </a:rPr>
              <a:t>使用低硫燃料</a:t>
            </a:r>
            <a:endParaRPr lang="en-US" altLang="zh-TW" sz="3200" b="1">
              <a:solidFill>
                <a:srgbClr val="800080"/>
              </a:solidFill>
              <a:latin typeface="Calibri" pitchFamily="34" charset="0"/>
            </a:endParaRPr>
          </a:p>
        </p:txBody>
      </p:sp>
      <p:sp>
        <p:nvSpPr>
          <p:cNvPr id="5" name="矩形 4"/>
          <p:cNvSpPr>
            <a:spLocks noChangeArrowheads="1"/>
          </p:cNvSpPr>
          <p:nvPr/>
        </p:nvSpPr>
        <p:spPr bwMode="auto">
          <a:xfrm>
            <a:off x="250825" y="2005161"/>
            <a:ext cx="7993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燃燒含硫量低的燃料可減少二氧化硫的排放。</a:t>
            </a:r>
          </a:p>
        </p:txBody>
      </p:sp>
      <p:sp>
        <p:nvSpPr>
          <p:cNvPr id="7" name="矩形 6"/>
          <p:cNvSpPr>
            <a:spLocks noChangeArrowheads="1"/>
          </p:cNvSpPr>
          <p:nvPr/>
        </p:nvSpPr>
        <p:spPr bwMode="auto">
          <a:xfrm>
            <a:off x="252413" y="3491061"/>
            <a:ext cx="7559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二氧化硫可以使用稱為滌氣的過程除去。</a:t>
            </a:r>
            <a:endParaRPr lang="zh-TW" altLang="en-US" sz="2800" b="1">
              <a:solidFill>
                <a:srgbClr val="3399FF"/>
              </a:solidFill>
            </a:endParaRPr>
          </a:p>
        </p:txBody>
      </p:sp>
      <p:sp>
        <p:nvSpPr>
          <p:cNvPr id="6" name="Rectangle 4"/>
          <p:cNvSpPr>
            <a:spLocks noChangeArrowheads="1"/>
          </p:cNvSpPr>
          <p:nvPr/>
        </p:nvSpPr>
        <p:spPr bwMode="auto">
          <a:xfrm>
            <a:off x="179388" y="2770336"/>
            <a:ext cx="467995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a:solidFill>
                  <a:srgbClr val="800080"/>
                </a:solidFill>
                <a:latin typeface="Calibri" pitchFamily="34" charset="0"/>
              </a:rPr>
              <a:t>使用</a:t>
            </a:r>
            <a:r>
              <a:rPr lang="zh-TW" altLang="en-US" sz="3000" b="1">
                <a:latin typeface="Calibri" pitchFamily="34" charset="0"/>
              </a:rPr>
              <a:t> </a:t>
            </a:r>
            <a:r>
              <a:rPr lang="zh-TW" altLang="en-US" sz="3200" b="1" u="sng">
                <a:solidFill>
                  <a:srgbClr val="FF0000"/>
                </a:solidFill>
                <a:latin typeface="Calibri" pitchFamily="34" charset="0"/>
              </a:rPr>
              <a:t>滌氣器</a:t>
            </a:r>
            <a:r>
              <a:rPr lang="zh-TW" altLang="en-US" sz="3000" b="1">
                <a:latin typeface="Calibri" pitchFamily="34" charset="0"/>
              </a:rPr>
              <a:t> </a:t>
            </a:r>
            <a:r>
              <a:rPr lang="zh-TW" altLang="en-US" sz="3000" b="1">
                <a:solidFill>
                  <a:srgbClr val="800080"/>
                </a:solidFill>
                <a:latin typeface="Calibri" pitchFamily="34" charset="0"/>
              </a:rPr>
              <a:t>除去二氧化硫</a:t>
            </a:r>
            <a:endParaRPr lang="en-US" altLang="zh-TW" sz="3000" b="1">
              <a:solidFill>
                <a:srgbClr val="800080"/>
              </a:solidFill>
              <a:latin typeface="Calibri" pitchFamily="34" charset="0"/>
            </a:endParaRPr>
          </a:p>
        </p:txBody>
      </p:sp>
      <p:sp>
        <p:nvSpPr>
          <p:cNvPr id="8" name="矩形 7"/>
          <p:cNvSpPr>
            <a:spLocks noChangeArrowheads="1"/>
          </p:cNvSpPr>
          <p:nvPr/>
        </p:nvSpPr>
        <p:spPr bwMode="auto">
          <a:xfrm>
            <a:off x="250825" y="4208611"/>
            <a:ext cx="864235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廢氣在未排出煙囪前，先通過稱為 </a:t>
            </a:r>
            <a:r>
              <a:rPr lang="zh-TW" altLang="en-US" sz="3200" b="1">
                <a:solidFill>
                  <a:srgbClr val="3399FF"/>
                </a:solidFill>
              </a:rPr>
              <a:t>滌氣器 </a:t>
            </a:r>
            <a:r>
              <a:rPr lang="zh-TW" altLang="en-US" sz="2800"/>
              <a:t>的槽，槽內有 </a:t>
            </a:r>
            <a:r>
              <a:rPr lang="zh-TW" altLang="en-US" sz="3200" b="1">
                <a:solidFill>
                  <a:srgbClr val="3399FF"/>
                </a:solidFill>
              </a:rPr>
              <a:t>石灰水</a:t>
            </a:r>
            <a:r>
              <a:rPr lang="zh-TW" altLang="en-US" sz="2800"/>
              <a:t> 噴灑下來。</a:t>
            </a:r>
            <a:endParaRPr lang="zh-TW" altLang="en-US" sz="2800" b="1">
              <a:solidFill>
                <a:srgbClr val="3399FF"/>
              </a:solidFill>
            </a:endParaRPr>
          </a:p>
        </p:txBody>
      </p:sp>
      <p:sp>
        <p:nvSpPr>
          <p:cNvPr id="9" name="矩形 8"/>
          <p:cNvSpPr>
            <a:spLocks noChangeArrowheads="1"/>
          </p:cNvSpPr>
          <p:nvPr/>
        </p:nvSpPr>
        <p:spPr bwMode="auto">
          <a:xfrm>
            <a:off x="250825" y="5318273"/>
            <a:ext cx="568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石灰水 與 二氧化硫 產生反應 ： </a:t>
            </a:r>
            <a:endParaRPr lang="zh-TW" altLang="en-US" sz="2800" b="1">
              <a:solidFill>
                <a:srgbClr val="3399FF"/>
              </a:solidFill>
            </a:endParaRPr>
          </a:p>
        </p:txBody>
      </p:sp>
      <p:sp>
        <p:nvSpPr>
          <p:cNvPr id="10" name="矩形 5"/>
          <p:cNvSpPr>
            <a:spLocks noChangeArrowheads="1"/>
          </p:cNvSpPr>
          <p:nvPr/>
        </p:nvSpPr>
        <p:spPr bwMode="auto">
          <a:xfrm>
            <a:off x="827088" y="5873898"/>
            <a:ext cx="8066087"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u="sng">
                <a:solidFill>
                  <a:srgbClr val="FF0000"/>
                </a:solidFill>
              </a:rPr>
              <a:t>Ca(OH)</a:t>
            </a:r>
            <a:r>
              <a:rPr lang="en-US" altLang="zh-TW" sz="3200" b="1" baseline="-25000">
                <a:solidFill>
                  <a:srgbClr val="FF0000"/>
                </a:solidFill>
              </a:rPr>
              <a:t>2</a:t>
            </a:r>
            <a:r>
              <a:rPr lang="en-US" altLang="zh-TW" sz="3200" b="1" u="sng">
                <a:solidFill>
                  <a:srgbClr val="FF0000"/>
                </a:solidFill>
              </a:rPr>
              <a:t>(aq) + SO</a:t>
            </a:r>
            <a:r>
              <a:rPr lang="en-US" altLang="zh-TW" sz="3200" b="1" baseline="-25000">
                <a:solidFill>
                  <a:srgbClr val="FF0000"/>
                </a:solidFill>
              </a:rPr>
              <a:t>2</a:t>
            </a:r>
            <a:r>
              <a:rPr lang="en-US" altLang="zh-TW" sz="3200" b="1" u="sng">
                <a:solidFill>
                  <a:srgbClr val="FF0000"/>
                </a:solidFill>
              </a:rPr>
              <a:t>(g) </a:t>
            </a:r>
            <a:r>
              <a:rPr lang="en-US" altLang="zh-TW" sz="3200" b="1" u="sng">
                <a:solidFill>
                  <a:srgbClr val="FF0000"/>
                </a:solidFill>
                <a:sym typeface="Symbol" pitchFamily="18" charset="2"/>
              </a:rPr>
              <a:t></a:t>
            </a:r>
            <a:r>
              <a:rPr lang="en-US" altLang="zh-TW" sz="3200" b="1" u="sng">
                <a:solidFill>
                  <a:srgbClr val="FF0000"/>
                </a:solidFill>
              </a:rPr>
              <a:t> CaSO</a:t>
            </a:r>
            <a:r>
              <a:rPr lang="en-US" altLang="zh-TW" sz="3200" b="1" baseline="-25000">
                <a:solidFill>
                  <a:srgbClr val="FF0000"/>
                </a:solidFill>
              </a:rPr>
              <a:t>3</a:t>
            </a:r>
            <a:r>
              <a:rPr lang="en-US" altLang="zh-TW" sz="3200" b="1" u="sng">
                <a:solidFill>
                  <a:srgbClr val="FF0000"/>
                </a:solidFill>
              </a:rPr>
              <a:t>(s) + H</a:t>
            </a:r>
            <a:r>
              <a:rPr lang="en-US" altLang="zh-TW" sz="3200" b="1" baseline="-25000">
                <a:solidFill>
                  <a:srgbClr val="FF0000"/>
                </a:solidFill>
              </a:rPr>
              <a:t>2</a:t>
            </a:r>
            <a:r>
              <a:rPr lang="en-US" altLang="zh-TW" sz="3200" b="1" u="sng">
                <a:solidFill>
                  <a:srgbClr val="FF0000"/>
                </a:solidFill>
              </a:rPr>
              <a:t>O(l)</a:t>
            </a:r>
            <a:endParaRPr lang="zh-TW" altLang="en-US" sz="3200" b="1" u="sng">
              <a:solidFill>
                <a:srgbClr val="FF0000"/>
              </a:solidFill>
            </a:endParaRPr>
          </a:p>
        </p:txBody>
      </p:sp>
    </p:spTree>
    <p:extLst>
      <p:ext uri="{BB962C8B-B14F-4D97-AF65-F5344CB8AC3E}">
        <p14:creationId xmlns:p14="http://schemas.microsoft.com/office/powerpoint/2010/main" val="309871407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文字方塊 4"/>
          <p:cNvSpPr txBox="1">
            <a:spLocks noChangeArrowheads="1"/>
          </p:cNvSpPr>
          <p:nvPr/>
        </p:nvSpPr>
        <p:spPr bwMode="auto">
          <a:xfrm>
            <a:off x="5470525" y="4760317"/>
            <a:ext cx="1800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氦原子</a:t>
            </a:r>
          </a:p>
        </p:txBody>
      </p:sp>
      <p:sp>
        <p:nvSpPr>
          <p:cNvPr id="44036" name="文字方塊 6"/>
          <p:cNvSpPr txBox="1">
            <a:spLocks noChangeArrowheads="1"/>
          </p:cNvSpPr>
          <p:nvPr/>
        </p:nvSpPr>
        <p:spPr bwMode="auto">
          <a:xfrm>
            <a:off x="1724025" y="4760317"/>
            <a:ext cx="20177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氫原子</a:t>
            </a:r>
          </a:p>
        </p:txBody>
      </p:sp>
      <p:sp>
        <p:nvSpPr>
          <p:cNvPr id="44037" name="文字方塊 8"/>
          <p:cNvSpPr txBox="1">
            <a:spLocks noChangeArrowheads="1"/>
          </p:cNvSpPr>
          <p:nvPr/>
        </p:nvSpPr>
        <p:spPr bwMode="auto">
          <a:xfrm>
            <a:off x="8062913" y="2848967"/>
            <a:ext cx="1117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電子</a:t>
            </a:r>
          </a:p>
        </p:txBody>
      </p:sp>
      <p:sp>
        <p:nvSpPr>
          <p:cNvPr id="44038" name="文字方塊 9"/>
          <p:cNvSpPr txBox="1">
            <a:spLocks noChangeArrowheads="1"/>
          </p:cNvSpPr>
          <p:nvPr/>
        </p:nvSpPr>
        <p:spPr bwMode="auto">
          <a:xfrm>
            <a:off x="7559675" y="3391892"/>
            <a:ext cx="14398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質子</a:t>
            </a:r>
          </a:p>
        </p:txBody>
      </p:sp>
      <p:cxnSp>
        <p:nvCxnSpPr>
          <p:cNvPr id="44039" name="直線接點 12"/>
          <p:cNvCxnSpPr>
            <a:cxnSpLocks noChangeShapeType="1"/>
          </p:cNvCxnSpPr>
          <p:nvPr/>
        </p:nvCxnSpPr>
        <p:spPr bwMode="auto">
          <a:xfrm flipV="1">
            <a:off x="5902325" y="1464667"/>
            <a:ext cx="1368425" cy="1311275"/>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44040" name="直線接點 16"/>
          <p:cNvCxnSpPr>
            <a:cxnSpLocks noChangeShapeType="1"/>
            <a:endCxn id="44037" idx="1"/>
          </p:cNvCxnSpPr>
          <p:nvPr/>
        </p:nvCxnSpPr>
        <p:spPr bwMode="auto">
          <a:xfrm flipV="1">
            <a:off x="7559675" y="3047405"/>
            <a:ext cx="503238" cy="7937"/>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nvGrpSpPr>
          <p:cNvPr id="44041" name="群組 23"/>
          <p:cNvGrpSpPr>
            <a:grpSpLocks/>
          </p:cNvGrpSpPr>
          <p:nvPr/>
        </p:nvGrpSpPr>
        <p:grpSpPr bwMode="auto">
          <a:xfrm>
            <a:off x="5686425" y="3464917"/>
            <a:ext cx="576263" cy="300038"/>
            <a:chOff x="5436096" y="2780928"/>
            <a:chExt cx="576064" cy="301095"/>
          </a:xfrm>
        </p:grpSpPr>
        <p:cxnSp>
          <p:nvCxnSpPr>
            <p:cNvPr id="44057" name="直線接點 18"/>
            <p:cNvCxnSpPr>
              <a:cxnSpLocks noChangeShapeType="1"/>
            </p:cNvCxnSpPr>
            <p:nvPr/>
          </p:nvCxnSpPr>
          <p:spPr bwMode="auto">
            <a:xfrm>
              <a:off x="5436096" y="2780928"/>
              <a:ext cx="0" cy="28803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4058" name="直線接點 20"/>
            <p:cNvCxnSpPr>
              <a:cxnSpLocks noChangeShapeType="1"/>
            </p:cNvCxnSpPr>
            <p:nvPr/>
          </p:nvCxnSpPr>
          <p:spPr bwMode="auto">
            <a:xfrm flipV="1">
              <a:off x="5436096" y="3068960"/>
              <a:ext cx="576064" cy="130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4059" name="直線接點 21"/>
            <p:cNvCxnSpPr>
              <a:cxnSpLocks noChangeShapeType="1"/>
            </p:cNvCxnSpPr>
            <p:nvPr/>
          </p:nvCxnSpPr>
          <p:spPr bwMode="auto">
            <a:xfrm>
              <a:off x="6012160" y="2780928"/>
              <a:ext cx="0" cy="28803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cxnSp>
        <p:nvCxnSpPr>
          <p:cNvPr id="44042" name="直線接點 25"/>
          <p:cNvCxnSpPr>
            <a:cxnSpLocks noChangeShapeType="1"/>
            <a:endCxn id="44038" idx="1"/>
          </p:cNvCxnSpPr>
          <p:nvPr/>
        </p:nvCxnSpPr>
        <p:spPr bwMode="auto">
          <a:xfrm>
            <a:off x="6191250" y="3102967"/>
            <a:ext cx="1368425" cy="4873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4043" name="直線接點 27"/>
          <p:cNvCxnSpPr>
            <a:cxnSpLocks noChangeShapeType="1"/>
            <a:endCxn id="44053" idx="1"/>
          </p:cNvCxnSpPr>
          <p:nvPr/>
        </p:nvCxnSpPr>
        <p:spPr bwMode="auto">
          <a:xfrm>
            <a:off x="6046788" y="3750667"/>
            <a:ext cx="1152525" cy="631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pic>
        <p:nvPicPr>
          <p:cNvPr id="44045" name="Picture 2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43400" y="1599605"/>
            <a:ext cx="3262313" cy="300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046" name="文字方塊 7"/>
          <p:cNvSpPr txBox="1">
            <a:spLocks noChangeArrowheads="1"/>
          </p:cNvSpPr>
          <p:nvPr/>
        </p:nvSpPr>
        <p:spPr bwMode="auto">
          <a:xfrm>
            <a:off x="7270750" y="1264642"/>
            <a:ext cx="14398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中子</a:t>
            </a:r>
          </a:p>
        </p:txBody>
      </p:sp>
      <p:cxnSp>
        <p:nvCxnSpPr>
          <p:cNvPr id="44047" name="直線接點 12"/>
          <p:cNvCxnSpPr>
            <a:cxnSpLocks noChangeShapeType="1"/>
            <a:endCxn id="44046" idx="1"/>
          </p:cNvCxnSpPr>
          <p:nvPr/>
        </p:nvCxnSpPr>
        <p:spPr bwMode="auto">
          <a:xfrm flipV="1">
            <a:off x="5902325" y="1463080"/>
            <a:ext cx="1368425" cy="1311275"/>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cxnSp>
        <p:nvCxnSpPr>
          <p:cNvPr id="44048" name="直線接點 16"/>
          <p:cNvCxnSpPr>
            <a:cxnSpLocks noChangeShapeType="1"/>
          </p:cNvCxnSpPr>
          <p:nvPr/>
        </p:nvCxnSpPr>
        <p:spPr bwMode="auto">
          <a:xfrm flipV="1">
            <a:off x="7559675" y="3048992"/>
            <a:ext cx="503238" cy="7938"/>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nvGrpSpPr>
          <p:cNvPr id="44049" name="群組 23"/>
          <p:cNvGrpSpPr>
            <a:grpSpLocks/>
          </p:cNvGrpSpPr>
          <p:nvPr/>
        </p:nvGrpSpPr>
        <p:grpSpPr bwMode="auto">
          <a:xfrm>
            <a:off x="5686425" y="3464917"/>
            <a:ext cx="576263" cy="300038"/>
            <a:chOff x="5436096" y="2780928"/>
            <a:chExt cx="576064" cy="301095"/>
          </a:xfrm>
        </p:grpSpPr>
        <p:cxnSp>
          <p:nvCxnSpPr>
            <p:cNvPr id="44054" name="直線接點 18"/>
            <p:cNvCxnSpPr>
              <a:cxnSpLocks noChangeShapeType="1"/>
            </p:cNvCxnSpPr>
            <p:nvPr/>
          </p:nvCxnSpPr>
          <p:spPr bwMode="auto">
            <a:xfrm>
              <a:off x="5436096" y="2780928"/>
              <a:ext cx="0" cy="28803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4055" name="直線接點 20"/>
            <p:cNvCxnSpPr>
              <a:cxnSpLocks noChangeShapeType="1"/>
            </p:cNvCxnSpPr>
            <p:nvPr/>
          </p:nvCxnSpPr>
          <p:spPr bwMode="auto">
            <a:xfrm flipV="1">
              <a:off x="5436096" y="3068960"/>
              <a:ext cx="576064" cy="130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4056" name="直線接點 21"/>
            <p:cNvCxnSpPr>
              <a:cxnSpLocks noChangeShapeType="1"/>
            </p:cNvCxnSpPr>
            <p:nvPr/>
          </p:nvCxnSpPr>
          <p:spPr bwMode="auto">
            <a:xfrm>
              <a:off x="6012160" y="2780928"/>
              <a:ext cx="0" cy="28803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cxnSp>
        <p:nvCxnSpPr>
          <p:cNvPr id="44050" name="直線接點 25"/>
          <p:cNvCxnSpPr>
            <a:cxnSpLocks noChangeShapeType="1"/>
          </p:cNvCxnSpPr>
          <p:nvPr/>
        </p:nvCxnSpPr>
        <p:spPr bwMode="auto">
          <a:xfrm>
            <a:off x="6191250" y="3104555"/>
            <a:ext cx="1368425" cy="4873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4051" name="直線接點 27"/>
          <p:cNvCxnSpPr>
            <a:cxnSpLocks noChangeShapeType="1"/>
          </p:cNvCxnSpPr>
          <p:nvPr/>
        </p:nvCxnSpPr>
        <p:spPr bwMode="auto">
          <a:xfrm>
            <a:off x="6046788" y="3752255"/>
            <a:ext cx="1152525" cy="6318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pic>
        <p:nvPicPr>
          <p:cNvPr id="44052" name="Picture 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1675805"/>
            <a:ext cx="3065462" cy="294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053" name="文字方塊 10"/>
          <p:cNvSpPr txBox="1">
            <a:spLocks noChangeArrowheads="1"/>
          </p:cNvSpPr>
          <p:nvPr/>
        </p:nvSpPr>
        <p:spPr bwMode="auto">
          <a:xfrm>
            <a:off x="7199313" y="4184055"/>
            <a:ext cx="14398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原子核</a:t>
            </a:r>
          </a:p>
        </p:txBody>
      </p:sp>
    </p:spTree>
    <p:extLst>
      <p:ext uri="{BB962C8B-B14F-4D97-AF65-F5344CB8AC3E}">
        <p14:creationId xmlns:p14="http://schemas.microsoft.com/office/powerpoint/2010/main" val="3056251148"/>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
          <p:cNvGrpSpPr>
            <a:grpSpLocks/>
          </p:cNvGrpSpPr>
          <p:nvPr/>
        </p:nvGrpSpPr>
        <p:grpSpPr bwMode="auto">
          <a:xfrm>
            <a:off x="323850" y="5446167"/>
            <a:ext cx="8424863" cy="719137"/>
            <a:chOff x="158" y="663"/>
            <a:chExt cx="5352" cy="1361"/>
          </a:xfrm>
        </p:grpSpPr>
        <p:sp>
          <p:nvSpPr>
            <p:cNvPr id="68630" name="AutoShape 17"/>
            <p:cNvSpPr>
              <a:spLocks noChangeArrowheads="1"/>
            </p:cNvSpPr>
            <p:nvPr/>
          </p:nvSpPr>
          <p:spPr bwMode="auto">
            <a:xfrm>
              <a:off x="158" y="663"/>
              <a:ext cx="5352" cy="1361"/>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algn="ctr" eaLnBrk="1" hangingPunct="1"/>
              <a:endParaRPr lang="zh-TW" altLang="en-US" sz="1800"/>
            </a:p>
          </p:txBody>
        </p:sp>
        <p:sp>
          <p:nvSpPr>
            <p:cNvPr id="68631" name="Text Box 18"/>
            <p:cNvSpPr txBox="1">
              <a:spLocks noChangeArrowheads="1"/>
            </p:cNvSpPr>
            <p:nvPr/>
          </p:nvSpPr>
          <p:spPr bwMode="auto">
            <a:xfrm>
              <a:off x="294" y="762"/>
              <a:ext cx="5171" cy="1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algn="ctr" eaLnBrk="1" hangingPunct="1">
                <a:spcBef>
                  <a:spcPct val="50000"/>
                </a:spcBef>
              </a:pPr>
              <a:r>
                <a:rPr lang="zh-TW" altLang="en-US" b="0"/>
                <a:t>第 </a:t>
              </a:r>
              <a:r>
                <a:rPr lang="en-US" altLang="zh-TW" b="0"/>
                <a:t>II </a:t>
              </a:r>
              <a:r>
                <a:rPr lang="zh-TW" altLang="en-US" b="0"/>
                <a:t>族元素的 </a:t>
              </a:r>
              <a:r>
                <a:rPr lang="zh-TW" altLang="en-US" sz="3200">
                  <a:solidFill>
                    <a:srgbClr val="3399FF"/>
                  </a:solidFill>
                </a:rPr>
                <a:t>活性</a:t>
              </a:r>
              <a:r>
                <a:rPr lang="zh-TW" altLang="en-US" b="0"/>
                <a:t> 在族內 </a:t>
              </a:r>
              <a:r>
                <a:rPr lang="zh-TW" altLang="en-US" sz="3200">
                  <a:solidFill>
                    <a:srgbClr val="3399FF"/>
                  </a:solidFill>
                </a:rPr>
                <a:t>由上至下 遞增</a:t>
              </a:r>
              <a:r>
                <a:rPr lang="zh-TW" altLang="en-US" b="0"/>
                <a:t>。</a:t>
              </a:r>
              <a:endParaRPr lang="en-US" altLang="zh-TW" b="0">
                <a:cs typeface="Arial" charset="0"/>
              </a:endParaRPr>
            </a:p>
          </p:txBody>
        </p:sp>
      </p:grpSp>
      <p:pic>
        <p:nvPicPr>
          <p:cNvPr id="68616"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82034" y="1065634"/>
            <a:ext cx="611187" cy="3597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8617" name="矩形 1"/>
          <p:cNvSpPr>
            <a:spLocks noChangeArrowheads="1"/>
          </p:cNvSpPr>
          <p:nvPr/>
        </p:nvSpPr>
        <p:spPr bwMode="auto">
          <a:xfrm>
            <a:off x="4369346" y="1192634"/>
            <a:ext cx="498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Be</a:t>
            </a:r>
          </a:p>
        </p:txBody>
      </p:sp>
      <p:sp>
        <p:nvSpPr>
          <p:cNvPr id="68618" name="矩形 6"/>
          <p:cNvSpPr>
            <a:spLocks noChangeArrowheads="1"/>
          </p:cNvSpPr>
          <p:nvPr/>
        </p:nvSpPr>
        <p:spPr bwMode="auto">
          <a:xfrm>
            <a:off x="4329659" y="1783184"/>
            <a:ext cx="5413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Mg</a:t>
            </a:r>
          </a:p>
        </p:txBody>
      </p:sp>
      <p:sp>
        <p:nvSpPr>
          <p:cNvPr id="68619" name="矩形 7"/>
          <p:cNvSpPr>
            <a:spLocks noChangeArrowheads="1"/>
          </p:cNvSpPr>
          <p:nvPr/>
        </p:nvSpPr>
        <p:spPr bwMode="auto">
          <a:xfrm>
            <a:off x="4316959" y="2359446"/>
            <a:ext cx="514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Ca</a:t>
            </a:r>
          </a:p>
        </p:txBody>
      </p:sp>
      <p:sp>
        <p:nvSpPr>
          <p:cNvPr id="68620" name="矩形 8"/>
          <p:cNvSpPr>
            <a:spLocks noChangeArrowheads="1"/>
          </p:cNvSpPr>
          <p:nvPr/>
        </p:nvSpPr>
        <p:spPr bwMode="auto">
          <a:xfrm>
            <a:off x="4380459" y="2967459"/>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Sr</a:t>
            </a:r>
          </a:p>
        </p:txBody>
      </p:sp>
      <p:sp>
        <p:nvSpPr>
          <p:cNvPr id="68621" name="矩形 9"/>
          <p:cNvSpPr>
            <a:spLocks noChangeArrowheads="1"/>
          </p:cNvSpPr>
          <p:nvPr/>
        </p:nvSpPr>
        <p:spPr bwMode="auto">
          <a:xfrm>
            <a:off x="4315371" y="3561184"/>
            <a:ext cx="498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Ba</a:t>
            </a:r>
          </a:p>
        </p:txBody>
      </p:sp>
      <p:sp>
        <p:nvSpPr>
          <p:cNvPr id="68622" name="矩形 10"/>
          <p:cNvSpPr>
            <a:spLocks noChangeArrowheads="1"/>
          </p:cNvSpPr>
          <p:nvPr/>
        </p:nvSpPr>
        <p:spPr bwMode="auto">
          <a:xfrm>
            <a:off x="4316959" y="4162846"/>
            <a:ext cx="514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Ra</a:t>
            </a:r>
          </a:p>
        </p:txBody>
      </p:sp>
      <p:sp>
        <p:nvSpPr>
          <p:cNvPr id="19" name="AutoShape 10"/>
          <p:cNvSpPr>
            <a:spLocks noChangeArrowheads="1"/>
          </p:cNvSpPr>
          <p:nvPr/>
        </p:nvSpPr>
        <p:spPr bwMode="auto">
          <a:xfrm>
            <a:off x="3073946" y="1140246"/>
            <a:ext cx="538163" cy="3536950"/>
          </a:xfrm>
          <a:prstGeom prst="downArrow">
            <a:avLst>
              <a:gd name="adj1" fmla="val 50000"/>
              <a:gd name="adj2" fmla="val 122541"/>
            </a:avLst>
          </a:prstGeom>
          <a:solidFill>
            <a:srgbClr val="CCECFF"/>
          </a:solidFill>
          <a:ln w="9525">
            <a:solidFill>
              <a:schemeClr val="accent1">
                <a:lumMod val="90000"/>
              </a:schemeClr>
            </a:solidFill>
            <a:round/>
            <a:headEnd/>
            <a:tailEnd/>
          </a:ln>
          <a:effectLst/>
        </p:spPr>
        <p:txBody>
          <a:bodyPr wrap="none" anchor="ctr"/>
          <a:lstStyle/>
          <a:p>
            <a:pPr eaLnBrk="1" hangingPunct="1">
              <a:defRPr/>
            </a:pPr>
            <a:endParaRPr lang="zh-TW" altLang="en-US" sz="1800"/>
          </a:p>
        </p:txBody>
      </p:sp>
      <p:sp>
        <p:nvSpPr>
          <p:cNvPr id="68624" name="Text Box 11"/>
          <p:cNvSpPr txBox="1">
            <a:spLocks noChangeArrowheads="1"/>
          </p:cNvSpPr>
          <p:nvPr/>
        </p:nvSpPr>
        <p:spPr bwMode="auto">
          <a:xfrm>
            <a:off x="3804196" y="4683546"/>
            <a:ext cx="1520825" cy="401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1pPr>
            <a:lvl2pPr marL="742950" indent="-28575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2pPr>
            <a:lvl3pPr marL="11430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3pPr>
            <a:lvl4pPr marL="16002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4pPr>
            <a:lvl5pPr marL="20574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5pPr>
            <a:lvl6pPr marL="25146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6pPr>
            <a:lvl7pPr marL="29718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7pPr>
            <a:lvl8pPr marL="34290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8pPr>
            <a:lvl9pPr marL="38862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9pPr>
          </a:lstStyle>
          <a:p>
            <a:pPr eaLnBrk="1" hangingPunct="1">
              <a:buClr>
                <a:srgbClr val="000000"/>
              </a:buClr>
              <a:buSzPct val="100000"/>
              <a:buFont typeface="Arial" charset="0"/>
              <a:buNone/>
            </a:pPr>
            <a:r>
              <a:rPr lang="en-US" altLang="zh-TW" sz="2000" b="0"/>
              <a:t>(</a:t>
            </a:r>
            <a:r>
              <a:rPr lang="zh-TW" altLang="en-US" sz="2000" b="0"/>
              <a:t>最活潑的</a:t>
            </a:r>
            <a:r>
              <a:rPr lang="en-US" altLang="zh-TW" sz="2000" b="0"/>
              <a:t>)</a:t>
            </a:r>
            <a:r>
              <a:rPr kumimoji="0" lang="ar-SA" altLang="zh-TW" sz="2000" b="0">
                <a:solidFill>
                  <a:srgbClr val="000000"/>
                </a:solidFill>
                <a:cs typeface="Arial" charset="0"/>
              </a:rPr>
              <a:t>‏</a:t>
            </a:r>
            <a:endParaRPr kumimoji="0" lang="en-GB" altLang="zh-TW" sz="2000" b="0">
              <a:solidFill>
                <a:srgbClr val="000000"/>
              </a:solidFill>
            </a:endParaRPr>
          </a:p>
        </p:txBody>
      </p:sp>
      <p:sp>
        <p:nvSpPr>
          <p:cNvPr id="68625" name="Rectangle 12"/>
          <p:cNvSpPr>
            <a:spLocks noChangeArrowheads="1"/>
          </p:cNvSpPr>
          <p:nvPr/>
        </p:nvSpPr>
        <p:spPr bwMode="auto">
          <a:xfrm>
            <a:off x="1835696" y="2191171"/>
            <a:ext cx="1238250" cy="1017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1pPr>
            <a:lvl2pPr marL="742950" indent="-28575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2pPr>
            <a:lvl3pPr marL="11430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3pPr>
            <a:lvl4pPr marL="16002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4pPr>
            <a:lvl5pPr marL="20574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5pPr>
            <a:lvl6pPr marL="25146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6pPr>
            <a:lvl7pPr marL="29718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7pPr>
            <a:lvl8pPr marL="34290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8pPr>
            <a:lvl9pPr marL="38862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9pPr>
          </a:lstStyle>
          <a:p>
            <a:pPr eaLnBrk="1" hangingPunct="1"/>
            <a:r>
              <a:rPr lang="zh-TW" altLang="en-US" sz="2000" b="0"/>
              <a:t>活性由上</a:t>
            </a:r>
          </a:p>
          <a:p>
            <a:pPr eaLnBrk="1" hangingPunct="1"/>
            <a:r>
              <a:rPr lang="zh-TW" altLang="en-US" sz="2000" b="0"/>
              <a:t>至下依次</a:t>
            </a:r>
          </a:p>
          <a:p>
            <a:pPr eaLnBrk="1" hangingPunct="1"/>
            <a:r>
              <a:rPr lang="zh-TW" altLang="en-US" sz="2000" b="0"/>
              <a:t>上升</a:t>
            </a:r>
            <a:endParaRPr kumimoji="0" lang="en-GB" altLang="zh-TW" sz="2000" b="0">
              <a:solidFill>
                <a:srgbClr val="000000"/>
              </a:solidFill>
            </a:endParaRPr>
          </a:p>
        </p:txBody>
      </p:sp>
      <p:sp>
        <p:nvSpPr>
          <p:cNvPr id="68626" name="Text Box 17"/>
          <p:cNvSpPr txBox="1">
            <a:spLocks noChangeArrowheads="1"/>
          </p:cNvSpPr>
          <p:nvPr/>
        </p:nvSpPr>
        <p:spPr bwMode="auto">
          <a:xfrm>
            <a:off x="3804196" y="651296"/>
            <a:ext cx="1954213" cy="401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1pPr>
            <a:lvl2pPr marL="742950" indent="-28575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2pPr>
            <a:lvl3pPr marL="11430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3pPr>
            <a:lvl4pPr marL="16002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4pPr>
            <a:lvl5pPr marL="20574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5pPr>
            <a:lvl6pPr marL="25146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6pPr>
            <a:lvl7pPr marL="29718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7pPr>
            <a:lvl8pPr marL="34290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8pPr>
            <a:lvl9pPr marL="38862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9pPr>
          </a:lstStyle>
          <a:p>
            <a:pPr eaLnBrk="1" hangingPunct="1">
              <a:buClr>
                <a:srgbClr val="000000"/>
              </a:buClr>
              <a:buSzPct val="100000"/>
              <a:buFont typeface="Arial" charset="0"/>
              <a:buNone/>
            </a:pPr>
            <a:r>
              <a:rPr lang="en-US" altLang="zh-TW" sz="2000" b="0"/>
              <a:t>(</a:t>
            </a:r>
            <a:r>
              <a:rPr lang="zh-TW" altLang="en-US" sz="2000" b="0"/>
              <a:t>最不活潑的</a:t>
            </a:r>
            <a:r>
              <a:rPr lang="en-US" altLang="zh-TW" sz="2000" b="0"/>
              <a:t>)</a:t>
            </a:r>
            <a:r>
              <a:rPr kumimoji="0" lang="ar-SA" altLang="zh-TW" sz="2000" b="0">
                <a:solidFill>
                  <a:srgbClr val="000000"/>
                </a:solidFill>
                <a:cs typeface="Arial" charset="0"/>
              </a:rPr>
              <a:t>‏</a:t>
            </a:r>
            <a:endParaRPr kumimoji="0" lang="en-GB" altLang="zh-TW" sz="2000" b="0">
              <a:solidFill>
                <a:srgbClr val="000000"/>
              </a:solidFill>
            </a:endParaRPr>
          </a:p>
        </p:txBody>
      </p:sp>
    </p:spTree>
    <p:extLst>
      <p:ext uri="{BB962C8B-B14F-4D97-AF65-F5344CB8AC3E}">
        <p14:creationId xmlns:p14="http://schemas.microsoft.com/office/powerpoint/2010/main" val="3783178926"/>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30" name="Picture 2" descr="C:\Users\Public\Documents\陳淑貞的資料夾\Aristo\Judy\Ch20 pic\d20017.jpg"/>
          <p:cNvPicPr>
            <a:picLocks noChangeAspect="1" noChangeArrowheads="1"/>
          </p:cNvPicPr>
          <p:nvPr/>
        </p:nvPicPr>
        <p:blipFill>
          <a:blip r:embed="rId2" cstate="print">
            <a:extLst>
              <a:ext uri="{28A0092B-C50C-407E-A947-70E740481C1C}">
                <a14:useLocalDpi xmlns:a14="http://schemas.microsoft.com/office/drawing/2010/main" val="0"/>
              </a:ext>
            </a:extLst>
          </a:blip>
          <a:srcRect l="20370" t="2396" r="25758" b="6163"/>
          <a:stretch>
            <a:fillRect/>
          </a:stretch>
        </p:blipFill>
        <p:spPr bwMode="auto">
          <a:xfrm>
            <a:off x="2951163" y="1388393"/>
            <a:ext cx="3529012" cy="423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2" name="矩形 3"/>
          <p:cNvSpPr>
            <a:spLocks noChangeArrowheads="1"/>
          </p:cNvSpPr>
          <p:nvPr/>
        </p:nvSpPr>
        <p:spPr bwMode="auto">
          <a:xfrm>
            <a:off x="1258888" y="3588668"/>
            <a:ext cx="1620837"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i="1">
                <a:solidFill>
                  <a:srgbClr val="FF0000"/>
                </a:solidFill>
              </a:rPr>
              <a:t>石灰水 與    二氧化硫反應</a:t>
            </a:r>
          </a:p>
        </p:txBody>
      </p:sp>
      <p:sp>
        <p:nvSpPr>
          <p:cNvPr id="119813" name="矩形 4"/>
          <p:cNvSpPr>
            <a:spLocks noChangeArrowheads="1"/>
          </p:cNvSpPr>
          <p:nvPr/>
        </p:nvSpPr>
        <p:spPr bwMode="auto">
          <a:xfrm>
            <a:off x="2552700" y="901030"/>
            <a:ext cx="2162175" cy="831850"/>
          </a:xfrm>
          <a:prstGeom prst="rect">
            <a:avLst/>
          </a:prstGeom>
          <a:noFill/>
          <a:ln>
            <a:noFill/>
          </a:ln>
          <a:extLst/>
        </p:spPr>
        <p:txBody>
          <a:bodyPr>
            <a:spAutoFit/>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algn="ctr" eaLnBrk="1" hangingPunct="1">
              <a:defRPr/>
            </a:pPr>
            <a:r>
              <a:rPr lang="zh-TW" altLang="en-US" sz="2400" b="1" dirty="0" smtClean="0">
                <a:solidFill>
                  <a:schemeClr val="accent6">
                    <a:lumMod val="50000"/>
                  </a:schemeClr>
                </a:solidFill>
              </a:rPr>
              <a:t>含有二氧化硫的廢氣</a:t>
            </a:r>
          </a:p>
        </p:txBody>
      </p:sp>
      <p:sp>
        <p:nvSpPr>
          <p:cNvPr id="119814" name="矩形 5"/>
          <p:cNvSpPr>
            <a:spLocks noChangeArrowheads="1"/>
          </p:cNvSpPr>
          <p:nvPr/>
        </p:nvSpPr>
        <p:spPr bwMode="auto">
          <a:xfrm>
            <a:off x="4714875" y="972468"/>
            <a:ext cx="2338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0000FF"/>
                </a:solidFill>
              </a:rPr>
              <a:t>排出潔淨的氣體</a:t>
            </a:r>
          </a:p>
        </p:txBody>
      </p:sp>
      <p:sp>
        <p:nvSpPr>
          <p:cNvPr id="124935" name="矩形 7"/>
          <p:cNvSpPr>
            <a:spLocks noChangeArrowheads="1"/>
          </p:cNvSpPr>
          <p:nvPr/>
        </p:nvSpPr>
        <p:spPr bwMode="auto">
          <a:xfrm>
            <a:off x="4932363" y="5582568"/>
            <a:ext cx="1098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排放污泥</a:t>
            </a:r>
          </a:p>
        </p:txBody>
      </p:sp>
      <p:sp>
        <p:nvSpPr>
          <p:cNvPr id="119817" name="矩形 8"/>
          <p:cNvSpPr>
            <a:spLocks noChangeArrowheads="1"/>
          </p:cNvSpPr>
          <p:nvPr/>
        </p:nvSpPr>
        <p:spPr bwMode="auto">
          <a:xfrm>
            <a:off x="1330325" y="2053555"/>
            <a:ext cx="18351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00B050"/>
                </a:solidFill>
              </a:rPr>
              <a:t>噴出石灰水</a:t>
            </a:r>
          </a:p>
        </p:txBody>
      </p:sp>
      <p:cxnSp>
        <p:nvCxnSpPr>
          <p:cNvPr id="11" name="直線接點 10"/>
          <p:cNvCxnSpPr>
            <a:stCxn id="119812" idx="3"/>
          </p:cNvCxnSpPr>
          <p:nvPr/>
        </p:nvCxnSpPr>
        <p:spPr>
          <a:xfrm flipV="1">
            <a:off x="2879725" y="3909343"/>
            <a:ext cx="827088" cy="279400"/>
          </a:xfrm>
          <a:prstGeom prst="line">
            <a:avLst/>
          </a:prstGeom>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955031468"/>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4"/>
          <p:cNvSpPr>
            <a:spLocks noChangeArrowheads="1"/>
          </p:cNvSpPr>
          <p:nvPr/>
        </p:nvSpPr>
        <p:spPr bwMode="auto">
          <a:xfrm>
            <a:off x="515169" y="684213"/>
            <a:ext cx="518477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除去工業廢氣中的懸浮粒子</a:t>
            </a:r>
            <a:endParaRPr lang="en-US" altLang="zh-TW" sz="3200" b="1">
              <a:solidFill>
                <a:srgbClr val="CC0000"/>
              </a:solidFill>
              <a:latin typeface="Calibri" pitchFamily="34" charset="0"/>
            </a:endParaRPr>
          </a:p>
        </p:txBody>
      </p:sp>
      <p:pic>
        <p:nvPicPr>
          <p:cNvPr id="106505"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848" y="2636912"/>
            <a:ext cx="1944216" cy="3831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矩形 6"/>
          <p:cNvSpPr>
            <a:spLocks noChangeArrowheads="1"/>
          </p:cNvSpPr>
          <p:nvPr/>
        </p:nvSpPr>
        <p:spPr bwMode="auto">
          <a:xfrm>
            <a:off x="467544" y="1880964"/>
            <a:ext cx="7992888" cy="5847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可使用 </a:t>
            </a:r>
            <a:r>
              <a:rPr lang="zh-TW" altLang="en-US" sz="3200" b="1" u="sng" dirty="0">
                <a:solidFill>
                  <a:srgbClr val="FF0000"/>
                </a:solidFill>
              </a:rPr>
              <a:t>靜電沉積器</a:t>
            </a:r>
            <a:r>
              <a:rPr lang="zh-TW" altLang="en-US" sz="2800" b="1" dirty="0">
                <a:solidFill>
                  <a:srgbClr val="3399FF"/>
                </a:solidFill>
              </a:rPr>
              <a:t> </a:t>
            </a:r>
            <a:r>
              <a:rPr lang="zh-TW" altLang="en-US" sz="2800" dirty="0"/>
              <a:t>來除去廢氣中的懸浮粒子</a:t>
            </a:r>
            <a:endParaRPr lang="zh-TW" altLang="en-US" sz="2800" b="1" dirty="0">
              <a:solidFill>
                <a:srgbClr val="3399FF"/>
              </a:solidFill>
            </a:endParaRPr>
          </a:p>
        </p:txBody>
      </p:sp>
    </p:spTree>
    <p:extLst>
      <p:ext uri="{BB962C8B-B14F-4D97-AF65-F5344CB8AC3E}">
        <p14:creationId xmlns:p14="http://schemas.microsoft.com/office/powerpoint/2010/main" val="3170317453"/>
      </p:ext>
    </p:extLst>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9" name="Rectangle 4"/>
          <p:cNvSpPr>
            <a:spLocks noChangeArrowheads="1"/>
          </p:cNvSpPr>
          <p:nvPr/>
        </p:nvSpPr>
        <p:spPr bwMode="auto">
          <a:xfrm>
            <a:off x="923156" y="2931666"/>
            <a:ext cx="876141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600" dirty="0">
                <a:solidFill>
                  <a:srgbClr val="800080"/>
                </a:solidFill>
              </a:rPr>
              <a:t>同系列、結構式和碳化合物的命名</a:t>
            </a:r>
            <a:endParaRPr lang="en-US" altLang="zh-TW" sz="3600" dirty="0">
              <a:solidFill>
                <a:srgbClr val="800080"/>
              </a:solidFill>
            </a:endParaRPr>
          </a:p>
        </p:txBody>
      </p:sp>
      <p:sp>
        <p:nvSpPr>
          <p:cNvPr id="9" name="Rectangle 3"/>
          <p:cNvSpPr>
            <a:spLocks noChangeArrowheads="1"/>
          </p:cNvSpPr>
          <p:nvPr/>
        </p:nvSpPr>
        <p:spPr bwMode="auto">
          <a:xfrm>
            <a:off x="2961605" y="1847279"/>
            <a:ext cx="2351087" cy="769938"/>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dirty="0">
                <a:solidFill>
                  <a:srgbClr val="FFFF00"/>
                </a:solidFill>
                <a:effectLst>
                  <a:outerShdw blurRad="38100" dist="38100" dir="2700000" algn="tl">
                    <a:srgbClr val="000000"/>
                  </a:outerShdw>
                </a:effectLst>
                <a:ea typeface="新細明體" panose="02020500000000000000" pitchFamily="18" charset="-120"/>
              </a:rPr>
              <a:t>第 </a:t>
            </a:r>
            <a:r>
              <a:rPr lang="en-US" altLang="zh-TW" sz="4400" dirty="0">
                <a:solidFill>
                  <a:schemeClr val="bg1"/>
                </a:solidFill>
                <a:effectLst>
                  <a:outerShdw blurRad="38100" dist="38100" dir="2700000" algn="tl">
                    <a:srgbClr val="000000"/>
                  </a:outerShdw>
                </a:effectLst>
                <a:ea typeface="新細明體" panose="02020500000000000000" pitchFamily="18" charset="-120"/>
              </a:rPr>
              <a:t>21</a:t>
            </a:r>
            <a:r>
              <a:rPr lang="en-US" altLang="zh-TW" sz="4400" dirty="0">
                <a:solidFill>
                  <a:srgbClr val="FFFF00"/>
                </a:solidFill>
                <a:effectLst>
                  <a:outerShdw blurRad="38100" dist="38100" dir="2700000" algn="tl">
                    <a:srgbClr val="000000"/>
                  </a:outerShdw>
                </a:effectLst>
                <a:ea typeface="新細明體" panose="02020500000000000000" pitchFamily="18" charset="-120"/>
              </a:rPr>
              <a:t> </a:t>
            </a:r>
            <a:r>
              <a:rPr lang="zh-TW" altLang="en-US" sz="4400" dirty="0">
                <a:solidFill>
                  <a:srgbClr val="FFFF00"/>
                </a:solidFill>
                <a:effectLst>
                  <a:outerShdw blurRad="38100" dist="38100" dir="2700000" algn="tl">
                    <a:srgbClr val="000000"/>
                  </a:outerShdw>
                </a:effectLst>
                <a:ea typeface="新細明體" panose="02020500000000000000" pitchFamily="18" charset="-120"/>
              </a:rPr>
              <a:t>章</a:t>
            </a:r>
            <a:endParaRPr kumimoji="0" lang="en-US" altLang="zh-TW" sz="4400" dirty="0">
              <a:solidFill>
                <a:srgbClr val="FFFF00"/>
              </a:solidFill>
              <a:effectLst>
                <a:outerShdw blurRad="38100" dist="38100" dir="2700000" algn="tl">
                  <a:srgbClr val="000000"/>
                </a:outerShdw>
              </a:effectLst>
              <a:latin typeface="+mn-lt"/>
              <a:ea typeface="+mn-ea"/>
            </a:endParaRPr>
          </a:p>
        </p:txBody>
      </p:sp>
    </p:spTree>
    <p:extLst>
      <p:ext uri="{BB962C8B-B14F-4D97-AF65-F5344CB8AC3E}">
        <p14:creationId xmlns:p14="http://schemas.microsoft.com/office/powerpoint/2010/main" val="786637840"/>
      </p:ext>
    </p:extLst>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5"/>
          <p:cNvSpPr>
            <a:spLocks noChangeArrowheads="1"/>
          </p:cNvSpPr>
          <p:nvPr/>
        </p:nvSpPr>
        <p:spPr bwMode="auto">
          <a:xfrm>
            <a:off x="323528" y="548680"/>
            <a:ext cx="42481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碳</a:t>
            </a:r>
            <a:r>
              <a:rPr kumimoji="0" lang="zh-TW" altLang="en-US" sz="3200" b="1" dirty="0">
                <a:solidFill>
                  <a:srgbClr val="800080"/>
                </a:solidFill>
                <a:cs typeface="Arial" charset="0"/>
              </a:rPr>
              <a:t>化合物的簡介</a:t>
            </a:r>
            <a:endParaRPr kumimoji="0" lang="en-US" altLang="zh-TW" sz="3200" b="1" dirty="0">
              <a:solidFill>
                <a:srgbClr val="800080"/>
              </a:solidFill>
              <a:cs typeface="Arial" charset="0"/>
            </a:endParaRPr>
          </a:p>
        </p:txBody>
      </p:sp>
      <p:sp>
        <p:nvSpPr>
          <p:cNvPr id="8" name="Rectangle 38"/>
          <p:cNvSpPr>
            <a:spLocks noChangeArrowheads="1"/>
          </p:cNvSpPr>
          <p:nvPr/>
        </p:nvSpPr>
        <p:spPr bwMode="auto">
          <a:xfrm>
            <a:off x="359345" y="1916832"/>
            <a:ext cx="8893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碳化合物</a:t>
            </a:r>
            <a:r>
              <a:rPr lang="zh-TW" altLang="en-US" sz="2800"/>
              <a:t> </a:t>
            </a:r>
            <a:r>
              <a:rPr lang="en-US" altLang="zh-TW" sz="2800"/>
              <a:t>( </a:t>
            </a:r>
            <a:r>
              <a:rPr lang="zh-TW" altLang="en-US" sz="2800"/>
              <a:t>或 </a:t>
            </a:r>
            <a:r>
              <a:rPr lang="zh-TW" altLang="en-US" sz="3200" b="1">
                <a:solidFill>
                  <a:srgbClr val="3399FF"/>
                </a:solidFill>
              </a:rPr>
              <a:t>有機化合物</a:t>
            </a:r>
            <a:r>
              <a:rPr lang="zh-TW" altLang="en-US" sz="2800" b="1">
                <a:solidFill>
                  <a:srgbClr val="3399FF"/>
                </a:solidFill>
              </a:rPr>
              <a:t> </a:t>
            </a:r>
            <a:r>
              <a:rPr lang="en-US" altLang="zh-TW" sz="2800"/>
              <a:t>) </a:t>
            </a:r>
            <a:r>
              <a:rPr lang="zh-TW" altLang="en-US" sz="2800"/>
              <a:t>是 </a:t>
            </a:r>
            <a:r>
              <a:rPr lang="zh-TW" altLang="en-US" sz="3200" b="1">
                <a:solidFill>
                  <a:srgbClr val="3399FF"/>
                </a:solidFill>
              </a:rPr>
              <a:t>含碳的化合物</a:t>
            </a:r>
            <a:r>
              <a:rPr lang="zh-TW" altLang="en-US" sz="2800"/>
              <a:t>。</a:t>
            </a:r>
            <a:endParaRPr kumimoji="0" lang="en-US" altLang="zh-TW" sz="2800" b="1">
              <a:solidFill>
                <a:srgbClr val="3399FF"/>
              </a:solidFill>
              <a:cs typeface="Arial" charset="0"/>
            </a:endParaRPr>
          </a:p>
        </p:txBody>
      </p:sp>
      <p:sp>
        <p:nvSpPr>
          <p:cNvPr id="10" name="Rectangle 38"/>
          <p:cNvSpPr>
            <a:spLocks noChangeArrowheads="1"/>
          </p:cNvSpPr>
          <p:nvPr/>
        </p:nvSpPr>
        <p:spPr bwMode="auto">
          <a:xfrm>
            <a:off x="394915" y="2865214"/>
            <a:ext cx="8137525" cy="179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buFontTx/>
              <a:buBlip>
                <a:blip r:embed="rId2"/>
              </a:buBlip>
            </a:pPr>
            <a:r>
              <a:rPr lang="zh-TW" altLang="en-US" sz="2800"/>
              <a:t>有一些化合物 </a:t>
            </a:r>
            <a:r>
              <a:rPr lang="en-US" altLang="zh-TW" sz="2800"/>
              <a:t>(</a:t>
            </a:r>
            <a:r>
              <a:rPr lang="zh-TW" altLang="en-US" sz="2800"/>
              <a:t>例如 </a:t>
            </a:r>
            <a:r>
              <a:rPr lang="zh-TW" altLang="en-US" sz="3200" b="1">
                <a:solidFill>
                  <a:srgbClr val="3399FF"/>
                </a:solidFill>
              </a:rPr>
              <a:t>一氧化碳</a:t>
            </a:r>
            <a:r>
              <a:rPr lang="zh-TW" altLang="en-US" sz="2800"/>
              <a:t>、</a:t>
            </a:r>
            <a:r>
              <a:rPr lang="zh-TW" altLang="en-US" sz="3200" b="1">
                <a:solidFill>
                  <a:srgbClr val="3399FF"/>
                </a:solidFill>
              </a:rPr>
              <a:t>二氧化碳</a:t>
            </a:r>
            <a:r>
              <a:rPr lang="zh-TW" altLang="en-US" sz="2800"/>
              <a:t>、</a:t>
            </a:r>
            <a:r>
              <a:rPr lang="zh-TW" altLang="en-US" sz="3200" b="1">
                <a:solidFill>
                  <a:srgbClr val="3399FF"/>
                </a:solidFill>
              </a:rPr>
              <a:t>碳酸鹽</a:t>
            </a:r>
            <a:r>
              <a:rPr lang="zh-TW" altLang="en-US" sz="2800"/>
              <a:t> 和 </a:t>
            </a:r>
            <a:r>
              <a:rPr lang="zh-TW" altLang="en-US" sz="3200" b="1">
                <a:solidFill>
                  <a:srgbClr val="3399FF"/>
                </a:solidFill>
              </a:rPr>
              <a:t>碳酸氫鹽</a:t>
            </a:r>
            <a:r>
              <a:rPr lang="zh-TW" altLang="en-US" sz="2800"/>
              <a:t> </a:t>
            </a:r>
            <a:r>
              <a:rPr lang="en-US" altLang="zh-TW" sz="2800"/>
              <a:t>) </a:t>
            </a:r>
            <a:r>
              <a:rPr lang="zh-TW" altLang="en-US" sz="2800"/>
              <a:t>雖然含碳，但並不屬於有機化合物。</a:t>
            </a:r>
            <a:endParaRPr kumimoji="0" lang="en-US" altLang="zh-TW" sz="2800">
              <a:solidFill>
                <a:srgbClr val="3399FF"/>
              </a:solidFill>
              <a:cs typeface="Arial" charset="0"/>
            </a:endParaRPr>
          </a:p>
        </p:txBody>
      </p:sp>
      <p:sp>
        <p:nvSpPr>
          <p:cNvPr id="11" name="Rectangle 38"/>
          <p:cNvSpPr>
            <a:spLocks noChangeArrowheads="1"/>
          </p:cNvSpPr>
          <p:nvPr/>
        </p:nvSpPr>
        <p:spPr bwMode="auto">
          <a:xfrm>
            <a:off x="394915" y="5085184"/>
            <a:ext cx="45370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sym typeface="Wingdings" pitchFamily="2" charset="2"/>
              </a:rPr>
              <a:t>它們是 </a:t>
            </a:r>
            <a:r>
              <a:rPr lang="zh-TW" altLang="en-US" sz="3200" b="1" dirty="0">
                <a:solidFill>
                  <a:srgbClr val="3399FF"/>
                </a:solidFill>
              </a:rPr>
              <a:t>無機化合物</a:t>
            </a:r>
            <a:r>
              <a:rPr lang="zh-TW" altLang="en-US" sz="2800" dirty="0"/>
              <a:t>。</a:t>
            </a:r>
            <a:endParaRPr kumimoji="0" lang="en-US" altLang="zh-TW" sz="2800" b="1" dirty="0">
              <a:solidFill>
                <a:srgbClr val="3399FF"/>
              </a:solidFill>
              <a:cs typeface="Arial" charset="0"/>
            </a:endParaRPr>
          </a:p>
        </p:txBody>
      </p:sp>
    </p:spTree>
    <p:extLst>
      <p:ext uri="{BB962C8B-B14F-4D97-AF65-F5344CB8AC3E}">
        <p14:creationId xmlns:p14="http://schemas.microsoft.com/office/powerpoint/2010/main" val="4118919988"/>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226" name="Group 50"/>
          <p:cNvGraphicFramePr>
            <a:graphicFrameLocks noGrp="1"/>
          </p:cNvGraphicFramePr>
          <p:nvPr>
            <p:extLst>
              <p:ext uri="{D42A27DB-BD31-4B8C-83A1-F6EECF244321}">
                <p14:modId xmlns:p14="http://schemas.microsoft.com/office/powerpoint/2010/main" val="1855840509"/>
              </p:ext>
            </p:extLst>
          </p:nvPr>
        </p:nvGraphicFramePr>
        <p:xfrm>
          <a:off x="179388" y="908720"/>
          <a:ext cx="8748712" cy="5638801"/>
        </p:xfrm>
        <a:graphic>
          <a:graphicData uri="http://schemas.openxmlformats.org/drawingml/2006/table">
            <a:tbl>
              <a:tblPr/>
              <a:tblGrid>
                <a:gridCol w="2411412">
                  <a:extLst>
                    <a:ext uri="{9D8B030D-6E8A-4147-A177-3AD203B41FA5}">
                      <a16:colId xmlns:a16="http://schemas.microsoft.com/office/drawing/2014/main" xmlns="" val="20000"/>
                    </a:ext>
                  </a:extLst>
                </a:gridCol>
                <a:gridCol w="2449513">
                  <a:extLst>
                    <a:ext uri="{9D8B030D-6E8A-4147-A177-3AD203B41FA5}">
                      <a16:colId xmlns:a16="http://schemas.microsoft.com/office/drawing/2014/main" xmlns="" val="20001"/>
                    </a:ext>
                  </a:extLst>
                </a:gridCol>
                <a:gridCol w="1943100">
                  <a:extLst>
                    <a:ext uri="{9D8B030D-6E8A-4147-A177-3AD203B41FA5}">
                      <a16:colId xmlns:a16="http://schemas.microsoft.com/office/drawing/2014/main" xmlns="" val="20002"/>
                    </a:ext>
                  </a:extLst>
                </a:gridCol>
                <a:gridCol w="1944687">
                  <a:extLst>
                    <a:ext uri="{9D8B030D-6E8A-4147-A177-3AD203B41FA5}">
                      <a16:colId xmlns:a16="http://schemas.microsoft.com/office/drawing/2014/main" xmlns="" val="20003"/>
                    </a:ext>
                  </a:extLst>
                </a:gridCol>
              </a:tblGrid>
              <a:tr h="39687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結構式</a:t>
                      </a: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簡明結構式</a:t>
                      </a:r>
                    </a:p>
                  </a:txBody>
                  <a:tcPr marL="91443" marR="91443" marT="45730" marB="4573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骨架式</a:t>
                      </a:r>
                    </a:p>
                  </a:txBody>
                  <a:tcPr marL="91443" marR="91443" marT="45730" marB="4573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球棒模型</a:t>
                      </a:r>
                    </a:p>
                  </a:txBody>
                  <a:tcPr marL="91443" marR="91443" marT="45730" marB="4573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a16="http://schemas.microsoft.com/office/drawing/2014/main" xmlns="" val="10000"/>
                  </a:ext>
                </a:extLst>
              </a:tr>
              <a:tr h="161607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30000"/>
                        </a:lnSpc>
                        <a:spcBef>
                          <a:spcPct val="30000"/>
                        </a:spcBef>
                        <a:spcAft>
                          <a:spcPct val="30000"/>
                        </a:spcAft>
                        <a:buClrTx/>
                        <a:buSzTx/>
                        <a:buFontTx/>
                        <a:buNone/>
                        <a:tabLst/>
                      </a:pPr>
                      <a:endParaRPr kumimoji="0" lang="zh-TW" altLang="en-US" sz="1600" b="0" i="0" u="none" strike="noStrike" cap="none" normalizeH="0" baseline="-25000" smtClean="0">
                        <a:ln>
                          <a:noFill/>
                        </a:ln>
                        <a:solidFill>
                          <a:schemeClr val="tx1"/>
                        </a:solidFill>
                        <a:effectLst/>
                        <a:latin typeface="Times New Roman" panose="02020603050405020304" pitchFamily="18"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1798638">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1827213">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0" marB="4573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bl>
          </a:graphicData>
        </a:graphic>
      </p:graphicFrame>
      <p:pic>
        <p:nvPicPr>
          <p:cNvPr id="53281" name="Picture 2" descr="C:\Users\Public\Documents\陳淑貞的資料夾\Aristo\Judy\Ch21 pic\d22015.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08600" y="3521745"/>
            <a:ext cx="1423988"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82" name="Picture 3" descr="C:\Users\Public\Documents\陳淑貞的資料夾\Aristo\Judy\Ch21 pic\d2201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288" y="3016920"/>
            <a:ext cx="2100262"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83" name="Picture 4" descr="C:\Users\Public\Documents\陳淑貞的資料夾\Aristo\Judy\Ch21 pic\d22017.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87675" y="4963195"/>
            <a:ext cx="180022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63" name="Picture 40" descr="C:\Documents and Settings\judymok\桌面\2nd figures\Chem 21 pics\Table 22.9(i)_Ske.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19700" y="2081883"/>
            <a:ext cx="16557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64" name="Picture 41" descr="C:\Documents and Settings\judymok\桌面\2nd figures\Chem 21 pics\Table 22.9(ii)_Str.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4213" y="4890170"/>
            <a:ext cx="1489075" cy="151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65" name="Picture 42" descr="C:\Documents and Settings\judymok\桌面\2nd figures\Chem 21 pics\Table 22.9(ii)_Ske.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51500" y="5198145"/>
            <a:ext cx="792163"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66" name="Picture 38" descr="C:\Documents and Settings\judymok\桌面\2nd figures\Chem 21 pics\T31.2A.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6388" y="1794545"/>
            <a:ext cx="2249487" cy="7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23" name="Rectangle 47"/>
          <p:cNvSpPr>
            <a:spLocks noChangeArrowheads="1"/>
          </p:cNvSpPr>
          <p:nvPr/>
        </p:nvSpPr>
        <p:spPr bwMode="auto">
          <a:xfrm>
            <a:off x="2555875" y="1723108"/>
            <a:ext cx="259238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30000"/>
              </a:lnSpc>
            </a:pPr>
            <a:r>
              <a:rPr kumimoji="0" lang="en-US" altLang="zh-TW" sz="1700" b="1">
                <a:latin typeface="Times New Roman" pitchFamily="18" charset="0"/>
              </a:rPr>
              <a:t>CH</a:t>
            </a:r>
            <a:r>
              <a:rPr kumimoji="0" lang="en-US" altLang="zh-TW" sz="1700" b="1" baseline="-25000">
                <a:latin typeface="Times New Roman" pitchFamily="18" charset="0"/>
              </a:rPr>
              <a:t>3</a:t>
            </a:r>
            <a:r>
              <a:rPr kumimoji="0" lang="en-US" altLang="zh-TW" sz="1700" b="1">
                <a:latin typeface="Times New Roman" pitchFamily="18" charset="0"/>
              </a:rPr>
              <a:t>CH</a:t>
            </a:r>
            <a:r>
              <a:rPr kumimoji="0" lang="en-US" altLang="zh-TW" sz="1700" b="1" baseline="-25000">
                <a:latin typeface="Times New Roman" pitchFamily="18" charset="0"/>
              </a:rPr>
              <a:t>2</a:t>
            </a:r>
            <a:r>
              <a:rPr kumimoji="0" lang="en-US" altLang="zh-TW" sz="1700" b="1">
                <a:latin typeface="Times New Roman" pitchFamily="18" charset="0"/>
              </a:rPr>
              <a:t>CH</a:t>
            </a:r>
            <a:r>
              <a:rPr kumimoji="0" lang="en-US" altLang="zh-TW" sz="1700" b="1" baseline="-25000">
                <a:latin typeface="Times New Roman" pitchFamily="18" charset="0"/>
              </a:rPr>
              <a:t>2</a:t>
            </a:r>
            <a:r>
              <a:rPr kumimoji="0" lang="en-US" altLang="zh-TW" sz="1700" b="1">
                <a:latin typeface="Times New Roman" pitchFamily="18" charset="0"/>
              </a:rPr>
              <a:t>CH</a:t>
            </a:r>
            <a:r>
              <a:rPr kumimoji="0" lang="en-US" altLang="zh-TW" sz="1700" b="1" baseline="-25000">
                <a:latin typeface="Times New Roman" pitchFamily="18" charset="0"/>
              </a:rPr>
              <a:t>2</a:t>
            </a:r>
            <a:r>
              <a:rPr kumimoji="0" lang="en-US" altLang="zh-TW" sz="1700" b="1">
                <a:latin typeface="Times New Roman" pitchFamily="18" charset="0"/>
              </a:rPr>
              <a:t>CH</a:t>
            </a:r>
            <a:r>
              <a:rPr kumimoji="0" lang="en-US" altLang="zh-TW" sz="1700" b="1" baseline="-25000">
                <a:latin typeface="Times New Roman" pitchFamily="18" charset="0"/>
              </a:rPr>
              <a:t>2</a:t>
            </a:r>
            <a:r>
              <a:rPr kumimoji="0" lang="en-US" altLang="zh-TW" sz="1700" b="1">
                <a:latin typeface="Times New Roman" pitchFamily="18" charset="0"/>
              </a:rPr>
              <a:t>CH</a:t>
            </a:r>
            <a:r>
              <a:rPr kumimoji="0" lang="en-US" altLang="zh-TW" sz="1700" b="1" baseline="-25000">
                <a:latin typeface="Times New Roman" pitchFamily="18" charset="0"/>
              </a:rPr>
              <a:t>3</a:t>
            </a:r>
          </a:p>
        </p:txBody>
      </p:sp>
      <p:pic>
        <p:nvPicPr>
          <p:cNvPr id="52226" name="Picture 43" descr="C:\Documents and Settings\judymok\桌面\2nd figures\Chem 21 pics\HEXANE_A.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019925" y="1650083"/>
            <a:ext cx="1876425" cy="1042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67" name="Picture 4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092950" y="3162970"/>
            <a:ext cx="1725613" cy="132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68" name="Picture 4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164388" y="4890170"/>
            <a:ext cx="1639887" cy="151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51"/>
          <p:cNvGrpSpPr>
            <a:grpSpLocks/>
          </p:cNvGrpSpPr>
          <p:nvPr/>
        </p:nvGrpSpPr>
        <p:grpSpPr bwMode="auto">
          <a:xfrm>
            <a:off x="2698750" y="3129633"/>
            <a:ext cx="2305050" cy="1397000"/>
            <a:chOff x="1700" y="1595"/>
            <a:chExt cx="1452" cy="880"/>
          </a:xfrm>
        </p:grpSpPr>
        <p:pic>
          <p:nvPicPr>
            <p:cNvPr id="51258" name="Picture 5" descr="C:\Users\Public\Documents\陳淑貞的資料夾\Aristo\Judy\Ch21 pic\d22014.jpg"/>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837" y="1595"/>
              <a:ext cx="1179" cy="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59" name="Rectangle 49"/>
            <p:cNvSpPr>
              <a:spLocks noChangeArrowheads="1"/>
            </p:cNvSpPr>
            <p:nvPr/>
          </p:nvSpPr>
          <p:spPr bwMode="auto">
            <a:xfrm>
              <a:off x="1700" y="2205"/>
              <a:ext cx="1452"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30000"/>
                </a:lnSpc>
              </a:pPr>
              <a:r>
                <a:rPr kumimoji="0" lang="en-US" altLang="en-US" sz="1700" b="1">
                  <a:latin typeface="Times New Roman" pitchFamily="18" charset="0"/>
                </a:rPr>
                <a:t>或</a:t>
              </a:r>
              <a:r>
                <a:rPr kumimoji="0" lang="en-US" altLang="zh-TW" sz="1700" b="1">
                  <a:latin typeface="Times New Roman" pitchFamily="18" charset="0"/>
                </a:rPr>
                <a:t> CH</a:t>
              </a:r>
              <a:r>
                <a:rPr kumimoji="0" lang="en-US" altLang="zh-TW" sz="1700" b="1" baseline="-25000">
                  <a:latin typeface="Times New Roman" pitchFamily="18" charset="0"/>
                </a:rPr>
                <a:t>3</a:t>
              </a:r>
              <a:r>
                <a:rPr kumimoji="0" lang="en-US" altLang="zh-TW" sz="1700" b="1">
                  <a:latin typeface="Times New Roman" pitchFamily="18" charset="0"/>
                </a:rPr>
                <a:t>CH</a:t>
              </a:r>
              <a:r>
                <a:rPr kumimoji="0" lang="en-US" altLang="zh-TW" sz="1700" b="1" baseline="-25000">
                  <a:latin typeface="Times New Roman" pitchFamily="18" charset="0"/>
                </a:rPr>
                <a:t>2</a:t>
              </a:r>
              <a:r>
                <a:rPr kumimoji="0" lang="en-US" altLang="zh-TW" sz="1700" b="1">
                  <a:latin typeface="Times New Roman" pitchFamily="18" charset="0"/>
                </a:rPr>
                <a:t>CH(CH</a:t>
              </a:r>
              <a:r>
                <a:rPr kumimoji="0" lang="en-US" altLang="zh-TW" sz="1700" b="1" baseline="-25000">
                  <a:latin typeface="Times New Roman" pitchFamily="18" charset="0"/>
                </a:rPr>
                <a:t>3</a:t>
              </a:r>
              <a:r>
                <a:rPr kumimoji="0" lang="en-US" altLang="zh-TW" sz="1700" b="1">
                  <a:latin typeface="Times New Roman" pitchFamily="18" charset="0"/>
                </a:rPr>
                <a:t>)</a:t>
              </a:r>
              <a:r>
                <a:rPr kumimoji="0" lang="en-US" altLang="zh-TW" sz="1700" b="1" baseline="-25000">
                  <a:latin typeface="Times New Roman" pitchFamily="18" charset="0"/>
                </a:rPr>
                <a:t>2</a:t>
              </a:r>
              <a:endParaRPr kumimoji="0" lang="zh-TW" altLang="en-US" sz="1700" b="1" baseline="-25000">
                <a:latin typeface="Times New Roman" pitchFamily="18" charset="0"/>
              </a:endParaRPr>
            </a:p>
          </p:txBody>
        </p:sp>
      </p:grpSp>
      <p:sp>
        <p:nvSpPr>
          <p:cNvPr id="2" name="Rectangle 47"/>
          <p:cNvSpPr>
            <a:spLocks noChangeArrowheads="1"/>
          </p:cNvSpPr>
          <p:nvPr/>
        </p:nvSpPr>
        <p:spPr bwMode="auto">
          <a:xfrm>
            <a:off x="2916238" y="2154908"/>
            <a:ext cx="194468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30000"/>
              </a:lnSpc>
            </a:pPr>
            <a:r>
              <a:rPr kumimoji="0" lang="en-US" altLang="en-US" sz="1700" b="1">
                <a:latin typeface="Times New Roman" pitchFamily="18" charset="0"/>
              </a:rPr>
              <a:t>或</a:t>
            </a:r>
            <a:r>
              <a:rPr kumimoji="0" lang="en-US" altLang="zh-TW" sz="1700" b="1">
                <a:latin typeface="Times New Roman" pitchFamily="18" charset="0"/>
              </a:rPr>
              <a:t> CH</a:t>
            </a:r>
            <a:r>
              <a:rPr kumimoji="0" lang="en-US" altLang="zh-TW" sz="1700" b="1" baseline="-25000">
                <a:latin typeface="Times New Roman" pitchFamily="18" charset="0"/>
              </a:rPr>
              <a:t>3</a:t>
            </a:r>
            <a:r>
              <a:rPr kumimoji="0" lang="en-US" altLang="zh-TW" sz="1700" b="1">
                <a:latin typeface="Times New Roman" pitchFamily="18" charset="0"/>
              </a:rPr>
              <a:t>(CH</a:t>
            </a:r>
            <a:r>
              <a:rPr kumimoji="0" lang="en-US" altLang="zh-TW" sz="1700" b="1" baseline="-25000">
                <a:latin typeface="Times New Roman" pitchFamily="18" charset="0"/>
              </a:rPr>
              <a:t>2</a:t>
            </a:r>
            <a:r>
              <a:rPr kumimoji="0" lang="en-US" altLang="zh-TW" sz="1700" b="1">
                <a:latin typeface="Times New Roman" pitchFamily="18" charset="0"/>
              </a:rPr>
              <a:t>)</a:t>
            </a:r>
            <a:r>
              <a:rPr kumimoji="0" lang="en-US" altLang="zh-TW" sz="1700" b="1" baseline="-25000">
                <a:latin typeface="Times New Roman" pitchFamily="18" charset="0"/>
              </a:rPr>
              <a:t>4</a:t>
            </a:r>
            <a:r>
              <a:rPr kumimoji="0" lang="en-US" altLang="zh-TW" sz="1700" b="1">
                <a:latin typeface="Times New Roman" pitchFamily="18" charset="0"/>
              </a:rPr>
              <a:t>CH</a:t>
            </a:r>
            <a:r>
              <a:rPr kumimoji="0" lang="en-US" altLang="zh-TW" sz="1700" b="1" baseline="-25000">
                <a:latin typeface="Times New Roman" pitchFamily="18" charset="0"/>
              </a:rPr>
              <a:t>3</a:t>
            </a:r>
            <a:endParaRPr kumimoji="0" lang="zh-TW" altLang="en-US" sz="1700" b="1" baseline="-25000">
              <a:latin typeface="Times New Roman" pitchFamily="18" charset="0"/>
            </a:endParaRPr>
          </a:p>
        </p:txBody>
      </p:sp>
      <p:sp>
        <p:nvSpPr>
          <p:cNvPr id="4" name="文字方塊 3"/>
          <p:cNvSpPr txBox="1">
            <a:spLocks noChangeArrowheads="1"/>
          </p:cNvSpPr>
          <p:nvPr/>
        </p:nvSpPr>
        <p:spPr bwMode="auto">
          <a:xfrm>
            <a:off x="5076825" y="1939008"/>
            <a:ext cx="2873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20" name="文字方塊 19"/>
          <p:cNvSpPr txBox="1">
            <a:spLocks noChangeArrowheads="1"/>
          </p:cNvSpPr>
          <p:nvPr/>
        </p:nvSpPr>
        <p:spPr bwMode="auto">
          <a:xfrm>
            <a:off x="5364163" y="2104108"/>
            <a:ext cx="2873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21" name="文字方塊 20"/>
          <p:cNvSpPr txBox="1">
            <a:spLocks noChangeArrowheads="1"/>
          </p:cNvSpPr>
          <p:nvPr/>
        </p:nvSpPr>
        <p:spPr bwMode="auto">
          <a:xfrm>
            <a:off x="5724525" y="1959645"/>
            <a:ext cx="2873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22" name="文字方塊 21"/>
          <p:cNvSpPr txBox="1">
            <a:spLocks noChangeArrowheads="1"/>
          </p:cNvSpPr>
          <p:nvPr/>
        </p:nvSpPr>
        <p:spPr bwMode="auto">
          <a:xfrm>
            <a:off x="6084888" y="2107283"/>
            <a:ext cx="2873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23" name="文字方塊 22"/>
          <p:cNvSpPr txBox="1">
            <a:spLocks noChangeArrowheads="1"/>
          </p:cNvSpPr>
          <p:nvPr/>
        </p:nvSpPr>
        <p:spPr bwMode="auto">
          <a:xfrm>
            <a:off x="6372225" y="1888208"/>
            <a:ext cx="2873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24" name="文字方塊 23"/>
          <p:cNvSpPr txBox="1">
            <a:spLocks noChangeArrowheads="1"/>
          </p:cNvSpPr>
          <p:nvPr/>
        </p:nvSpPr>
        <p:spPr bwMode="auto">
          <a:xfrm>
            <a:off x="6732588" y="2081883"/>
            <a:ext cx="2873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26" name="文字方塊 25"/>
          <p:cNvSpPr txBox="1">
            <a:spLocks noChangeArrowheads="1"/>
          </p:cNvSpPr>
          <p:nvPr/>
        </p:nvSpPr>
        <p:spPr bwMode="auto">
          <a:xfrm>
            <a:off x="5229225" y="3688433"/>
            <a:ext cx="2873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27" name="文字方塊 26"/>
          <p:cNvSpPr txBox="1">
            <a:spLocks noChangeArrowheads="1"/>
          </p:cNvSpPr>
          <p:nvPr/>
        </p:nvSpPr>
        <p:spPr bwMode="auto">
          <a:xfrm>
            <a:off x="5653088" y="3904333"/>
            <a:ext cx="2873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28" name="文字方塊 27"/>
          <p:cNvSpPr txBox="1">
            <a:spLocks noChangeArrowheads="1"/>
          </p:cNvSpPr>
          <p:nvPr/>
        </p:nvSpPr>
        <p:spPr bwMode="auto">
          <a:xfrm>
            <a:off x="6156325" y="3688433"/>
            <a:ext cx="2873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29" name="文字方塊 28"/>
          <p:cNvSpPr txBox="1">
            <a:spLocks noChangeArrowheads="1"/>
          </p:cNvSpPr>
          <p:nvPr/>
        </p:nvSpPr>
        <p:spPr bwMode="auto">
          <a:xfrm>
            <a:off x="6156325" y="3328070"/>
            <a:ext cx="2873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30" name="文字方塊 29"/>
          <p:cNvSpPr txBox="1">
            <a:spLocks noChangeArrowheads="1"/>
          </p:cNvSpPr>
          <p:nvPr/>
        </p:nvSpPr>
        <p:spPr bwMode="auto">
          <a:xfrm>
            <a:off x="6661150" y="3904333"/>
            <a:ext cx="2873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1600">
                <a:solidFill>
                  <a:srgbClr val="FF0000"/>
                </a:solidFill>
              </a:rPr>
              <a:t>C</a:t>
            </a:r>
            <a:endParaRPr lang="zh-HK" altLang="en-US" sz="1600">
              <a:solidFill>
                <a:srgbClr val="FF0000"/>
              </a:solidFill>
            </a:endParaRPr>
          </a:p>
        </p:txBody>
      </p:sp>
      <p:sp>
        <p:nvSpPr>
          <p:cNvPr id="31" name="Rectangle 5"/>
          <p:cNvSpPr>
            <a:spLocks noChangeArrowheads="1"/>
          </p:cNvSpPr>
          <p:nvPr/>
        </p:nvSpPr>
        <p:spPr bwMode="auto">
          <a:xfrm>
            <a:off x="179388" y="115888"/>
            <a:ext cx="4608512"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碳</a:t>
            </a:r>
            <a:r>
              <a:rPr kumimoji="0" lang="zh-TW" altLang="en-US" sz="3200" b="1" dirty="0">
                <a:solidFill>
                  <a:srgbClr val="800080"/>
                </a:solidFill>
                <a:cs typeface="Arial" charset="0"/>
              </a:rPr>
              <a:t>化合物的結構式</a:t>
            </a:r>
            <a:endParaRPr kumimoji="0" lang="en-US" altLang="zh-TW" sz="3200" b="1" dirty="0">
              <a:solidFill>
                <a:srgbClr val="800080"/>
              </a:solidFill>
              <a:cs typeface="Arial" charset="0"/>
            </a:endParaRPr>
          </a:p>
        </p:txBody>
      </p:sp>
    </p:spTree>
    <p:extLst>
      <p:ext uri="{BB962C8B-B14F-4D97-AF65-F5344CB8AC3E}">
        <p14:creationId xmlns:p14="http://schemas.microsoft.com/office/powerpoint/2010/main" val="3268236324"/>
      </p:ext>
    </p:extLst>
  </p:cSld>
  <p:clrMapOvr>
    <a:masterClrMapping/>
  </p:clrMapOvr>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250" name="Group 50"/>
          <p:cNvGraphicFramePr>
            <a:graphicFrameLocks noGrp="1"/>
          </p:cNvGraphicFramePr>
          <p:nvPr>
            <p:extLst>
              <p:ext uri="{D42A27DB-BD31-4B8C-83A1-F6EECF244321}">
                <p14:modId xmlns:p14="http://schemas.microsoft.com/office/powerpoint/2010/main" val="632442820"/>
              </p:ext>
            </p:extLst>
          </p:nvPr>
        </p:nvGraphicFramePr>
        <p:xfrm>
          <a:off x="215900" y="896590"/>
          <a:ext cx="8748713" cy="4692650"/>
        </p:xfrm>
        <a:graphic>
          <a:graphicData uri="http://schemas.openxmlformats.org/drawingml/2006/table">
            <a:tbl>
              <a:tblPr/>
              <a:tblGrid>
                <a:gridCol w="2411413">
                  <a:extLst>
                    <a:ext uri="{9D8B030D-6E8A-4147-A177-3AD203B41FA5}">
                      <a16:colId xmlns:a16="http://schemas.microsoft.com/office/drawing/2014/main" xmlns="" val="20000"/>
                    </a:ext>
                  </a:extLst>
                </a:gridCol>
                <a:gridCol w="2449512">
                  <a:extLst>
                    <a:ext uri="{9D8B030D-6E8A-4147-A177-3AD203B41FA5}">
                      <a16:colId xmlns:a16="http://schemas.microsoft.com/office/drawing/2014/main" xmlns="" val="20001"/>
                    </a:ext>
                  </a:extLst>
                </a:gridCol>
                <a:gridCol w="1943100">
                  <a:extLst>
                    <a:ext uri="{9D8B030D-6E8A-4147-A177-3AD203B41FA5}">
                      <a16:colId xmlns:a16="http://schemas.microsoft.com/office/drawing/2014/main" xmlns="" val="20002"/>
                    </a:ext>
                  </a:extLst>
                </a:gridCol>
                <a:gridCol w="1944688">
                  <a:extLst>
                    <a:ext uri="{9D8B030D-6E8A-4147-A177-3AD203B41FA5}">
                      <a16:colId xmlns:a16="http://schemas.microsoft.com/office/drawing/2014/main" xmlns="" val="20003"/>
                    </a:ext>
                  </a:extLst>
                </a:gridCol>
              </a:tblGrid>
              <a:tr h="39687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結構式</a:t>
                      </a: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簡明結構式</a:t>
                      </a:r>
                    </a:p>
                  </a:txBody>
                  <a:tcPr marL="91443" marR="91443"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骨架式</a:t>
                      </a:r>
                    </a:p>
                  </a:txBody>
                  <a:tcPr marL="91443" marR="91443"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球棒模型</a:t>
                      </a:r>
                    </a:p>
                  </a:txBody>
                  <a:tcPr marL="91443" marR="91443"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a16="http://schemas.microsoft.com/office/drawing/2014/main" xmlns="" val="10000"/>
                  </a:ext>
                </a:extLst>
              </a:tr>
              <a:tr h="143192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143192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143192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bl>
          </a:graphicData>
        </a:graphic>
      </p:graphicFrame>
      <p:pic>
        <p:nvPicPr>
          <p:cNvPr id="53284" name="Picture 38" descr="C:\Documents and Settings\judymok\桌面\2nd figures\Chem 21 pics\T31.2B.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5763" y="1398240"/>
            <a:ext cx="2087562"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85" name="Picture 39" descr="C:\Documents and Settings\judymok\桌面\2nd figures\Chem 21 pics\T31.2C.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50" y="2922240"/>
            <a:ext cx="2170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86" name="Picture 40" descr="C:\Documents and Settings\judymok\桌面\2nd figures\Chem 21 pics\T31.2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850" y="4243040"/>
            <a:ext cx="2149475" cy="125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87" name="Picture 41" descr="C:\Documents and Settings\judymok\桌面\2nd figures\Chem 21 pics\Table 22.9(iii)_Sk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00688" y="1764953"/>
            <a:ext cx="125412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88" name="Picture 42" descr="C:\Documents and Settings\judymok\桌面\2nd figures\Chem 21 pics\Table 22.9(iv)_Ske.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14938" y="3293715"/>
            <a:ext cx="1660525"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89" name="Picture 43" descr="C:\Documents and Settings\judymok\桌面\2nd figures\Chem 21 pics\Table 22.9(v)_Ske.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70525" y="4354165"/>
            <a:ext cx="1228725" cy="100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90" name="Picture 44" descr="C:\Documents and Settings\judymok\桌面\2nd figures\Chem 21 pics\propanol_a.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099300" y="2836515"/>
            <a:ext cx="1781175"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91" name="Picture 4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200900" y="1366490"/>
            <a:ext cx="1577975" cy="127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92" name="Picture 46"/>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108825" y="4192240"/>
            <a:ext cx="1762125" cy="133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48" name="Rectangle 48"/>
          <p:cNvSpPr>
            <a:spLocks noChangeArrowheads="1"/>
          </p:cNvSpPr>
          <p:nvPr/>
        </p:nvSpPr>
        <p:spPr bwMode="auto">
          <a:xfrm>
            <a:off x="2843213" y="1637953"/>
            <a:ext cx="2087562"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lnSpc>
                <a:spcPct val="130000"/>
              </a:lnSpc>
            </a:pPr>
            <a:r>
              <a:rPr kumimoji="0" lang="en-US" altLang="zh-TW" sz="2400" b="1">
                <a:latin typeface="Times New Roman" pitchFamily="18" charset="0"/>
              </a:rPr>
              <a:t>CH</a:t>
            </a:r>
            <a:r>
              <a:rPr kumimoji="0" lang="en-US" altLang="zh-TW" sz="2400" b="1" baseline="-25000">
                <a:latin typeface="Times New Roman" pitchFamily="18" charset="0"/>
              </a:rPr>
              <a:t>3</a:t>
            </a:r>
            <a:r>
              <a:rPr kumimoji="0" lang="en-US" altLang="zh-TW" sz="2400" b="1">
                <a:latin typeface="Times New Roman" pitchFamily="18" charset="0"/>
              </a:rPr>
              <a:t>CH=CH</a:t>
            </a:r>
            <a:r>
              <a:rPr kumimoji="0" lang="en-US" altLang="zh-TW" sz="2400" b="1" baseline="-25000">
                <a:latin typeface="Times New Roman" pitchFamily="18" charset="0"/>
              </a:rPr>
              <a:t>2</a:t>
            </a:r>
          </a:p>
        </p:txBody>
      </p:sp>
      <p:sp>
        <p:nvSpPr>
          <p:cNvPr id="51249" name="Rectangle 49"/>
          <p:cNvSpPr>
            <a:spLocks noChangeArrowheads="1"/>
          </p:cNvSpPr>
          <p:nvPr/>
        </p:nvSpPr>
        <p:spPr bwMode="auto">
          <a:xfrm>
            <a:off x="2987675" y="4519265"/>
            <a:ext cx="1728788"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lnSpc>
                <a:spcPct val="130000"/>
              </a:lnSpc>
            </a:pPr>
            <a:r>
              <a:rPr kumimoji="0" lang="en-US" altLang="zh-TW" sz="2400" b="1">
                <a:latin typeface="Times New Roman" pitchFamily="18" charset="0"/>
              </a:rPr>
              <a:t>CH</a:t>
            </a:r>
            <a:r>
              <a:rPr kumimoji="0" lang="en-US" altLang="zh-TW" sz="2400" b="1" baseline="-25000">
                <a:latin typeface="Times New Roman" pitchFamily="18" charset="0"/>
              </a:rPr>
              <a:t>3</a:t>
            </a:r>
            <a:r>
              <a:rPr kumimoji="0" lang="en-US" altLang="zh-TW" sz="2400" b="1">
                <a:latin typeface="Times New Roman" pitchFamily="18" charset="0"/>
              </a:rPr>
              <a:t>COOH</a:t>
            </a:r>
            <a:endParaRPr kumimoji="0" lang="en-US" altLang="zh-TW" sz="2400" b="1" baseline="-25000">
              <a:latin typeface="Times New Roman" pitchFamily="18" charset="0"/>
            </a:endParaRPr>
          </a:p>
        </p:txBody>
      </p:sp>
      <p:sp>
        <p:nvSpPr>
          <p:cNvPr id="51251" name="Rectangle 51"/>
          <p:cNvSpPr>
            <a:spLocks noChangeArrowheads="1"/>
          </p:cNvSpPr>
          <p:nvPr/>
        </p:nvSpPr>
        <p:spPr bwMode="auto">
          <a:xfrm>
            <a:off x="2627313" y="3150840"/>
            <a:ext cx="2374900"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lnSpc>
                <a:spcPct val="130000"/>
              </a:lnSpc>
            </a:pPr>
            <a:r>
              <a:rPr kumimoji="0" lang="en-US" altLang="zh-TW" sz="2400" b="1">
                <a:latin typeface="Times New Roman" pitchFamily="18" charset="0"/>
              </a:rPr>
              <a:t>CH</a:t>
            </a:r>
            <a:r>
              <a:rPr kumimoji="0" lang="en-US" altLang="zh-TW" sz="2400" b="1" baseline="-25000">
                <a:latin typeface="Times New Roman" pitchFamily="18" charset="0"/>
              </a:rPr>
              <a:t>3</a:t>
            </a:r>
            <a:r>
              <a:rPr kumimoji="0" lang="en-US" altLang="zh-TW" sz="2400" b="1">
                <a:latin typeface="Times New Roman" pitchFamily="18" charset="0"/>
              </a:rPr>
              <a:t>CH</a:t>
            </a:r>
            <a:r>
              <a:rPr kumimoji="0" lang="en-US" altLang="zh-TW" sz="2400" b="1" baseline="-25000">
                <a:latin typeface="Times New Roman" pitchFamily="18" charset="0"/>
              </a:rPr>
              <a:t>2</a:t>
            </a:r>
            <a:r>
              <a:rPr kumimoji="0" lang="en-US" altLang="zh-TW" sz="2400" b="1">
                <a:latin typeface="Times New Roman" pitchFamily="18" charset="0"/>
              </a:rPr>
              <a:t>CH</a:t>
            </a:r>
            <a:r>
              <a:rPr kumimoji="0" lang="en-US" altLang="zh-TW" sz="2400" b="1" baseline="-25000">
                <a:latin typeface="Times New Roman" pitchFamily="18" charset="0"/>
              </a:rPr>
              <a:t>2</a:t>
            </a:r>
            <a:r>
              <a:rPr kumimoji="0" lang="en-US" altLang="zh-TW" sz="2400" b="1">
                <a:latin typeface="Times New Roman" pitchFamily="18" charset="0"/>
              </a:rPr>
              <a:t>OH</a:t>
            </a:r>
            <a:endParaRPr kumimoji="0" lang="en-US" altLang="zh-TW" sz="2400" b="1" baseline="-25000">
              <a:latin typeface="Times New Roman" pitchFamily="18" charset="0"/>
            </a:endParaRPr>
          </a:p>
        </p:txBody>
      </p:sp>
    </p:spTree>
    <p:extLst>
      <p:ext uri="{BB962C8B-B14F-4D97-AF65-F5344CB8AC3E}">
        <p14:creationId xmlns:p14="http://schemas.microsoft.com/office/powerpoint/2010/main" val="2259808170"/>
      </p:ext>
    </p:extLst>
  </p:cSld>
  <p:clrMapOvr>
    <a:masterClrMapping/>
  </p:clrMapOvr>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Rectangle 5"/>
          <p:cNvSpPr>
            <a:spLocks noChangeArrowheads="1"/>
          </p:cNvSpPr>
          <p:nvPr/>
        </p:nvSpPr>
        <p:spPr bwMode="auto">
          <a:xfrm>
            <a:off x="468313" y="476250"/>
            <a:ext cx="42481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碳</a:t>
            </a:r>
            <a:r>
              <a:rPr kumimoji="0" lang="zh-TW" altLang="en-US" sz="3200" b="1" dirty="0">
                <a:solidFill>
                  <a:srgbClr val="800080"/>
                </a:solidFill>
                <a:cs typeface="Arial" charset="0"/>
              </a:rPr>
              <a:t>化合物的分類</a:t>
            </a:r>
            <a:endParaRPr kumimoji="0" lang="en-US" altLang="zh-TW" sz="3200" b="1" dirty="0">
              <a:solidFill>
                <a:srgbClr val="800080"/>
              </a:solidFill>
              <a:cs typeface="Arial" charset="0"/>
            </a:endParaRPr>
          </a:p>
        </p:txBody>
      </p:sp>
      <p:sp>
        <p:nvSpPr>
          <p:cNvPr id="12" name="Rectangle 4"/>
          <p:cNvSpPr>
            <a:spLocks noChangeArrowheads="1"/>
          </p:cNvSpPr>
          <p:nvPr/>
        </p:nvSpPr>
        <p:spPr bwMode="auto">
          <a:xfrm>
            <a:off x="467544" y="1484313"/>
            <a:ext cx="14398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官能基</a:t>
            </a:r>
            <a:endParaRPr lang="en-US" altLang="zh-TW" sz="3200" b="1" dirty="0">
              <a:solidFill>
                <a:srgbClr val="CC0000"/>
              </a:solidFill>
              <a:latin typeface="Calibri" pitchFamily="34" charset="0"/>
            </a:endParaRPr>
          </a:p>
        </p:txBody>
      </p:sp>
      <p:sp>
        <p:nvSpPr>
          <p:cNvPr id="8" name="AutoShape 9"/>
          <p:cNvSpPr>
            <a:spLocks noChangeArrowheads="1"/>
          </p:cNvSpPr>
          <p:nvPr/>
        </p:nvSpPr>
        <p:spPr bwMode="auto">
          <a:xfrm>
            <a:off x="539948" y="2564904"/>
            <a:ext cx="8064500" cy="143510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9" name="Text Box 10"/>
          <p:cNvSpPr txBox="1">
            <a:spLocks noChangeArrowheads="1"/>
          </p:cNvSpPr>
          <p:nvPr/>
        </p:nvSpPr>
        <p:spPr bwMode="auto">
          <a:xfrm>
            <a:off x="871736" y="2595066"/>
            <a:ext cx="7569200"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pPr>
            <a:r>
              <a:rPr lang="zh-TW" altLang="en-US" sz="2800" b="1"/>
              <a:t>官能基 </a:t>
            </a:r>
            <a:r>
              <a:rPr lang="zh-TW" altLang="en-US" sz="3200" b="1" u="sng">
                <a:solidFill>
                  <a:srgbClr val="FF0000"/>
                </a:solidFill>
              </a:rPr>
              <a:t>是使化合物具有獨特化學性質的原子或原子團</a:t>
            </a:r>
            <a:r>
              <a:rPr lang="zh-TW" altLang="en-US" sz="2800"/>
              <a:t>。</a:t>
            </a:r>
            <a:endParaRPr lang="en-US" altLang="zh-TW" sz="2800">
              <a:cs typeface="Arial" charset="0"/>
            </a:endParaRPr>
          </a:p>
        </p:txBody>
      </p:sp>
      <p:sp>
        <p:nvSpPr>
          <p:cNvPr id="13" name="Rectangle 38"/>
          <p:cNvSpPr>
            <a:spLocks noChangeArrowheads="1"/>
          </p:cNvSpPr>
          <p:nvPr/>
        </p:nvSpPr>
        <p:spPr bwMode="auto">
          <a:xfrm>
            <a:off x="466006" y="4848226"/>
            <a:ext cx="86423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buBlip>
                <a:blip r:embed="rId2"/>
              </a:buBlip>
            </a:pPr>
            <a:r>
              <a:rPr lang="zh-TW" altLang="en-US" sz="2800" dirty="0"/>
              <a:t>例如：</a:t>
            </a:r>
            <a:r>
              <a:rPr lang="en-US" altLang="zh-TW" sz="2800" dirty="0"/>
              <a:t>		   </a:t>
            </a:r>
            <a:r>
              <a:rPr lang="zh-TW" altLang="en-US" sz="2800" dirty="0"/>
              <a:t>、</a:t>
            </a:r>
            <a:r>
              <a:rPr lang="en-US" altLang="zh-TW" sz="2800" dirty="0"/>
              <a:t> –OH </a:t>
            </a:r>
            <a:r>
              <a:rPr lang="zh-TW" altLang="en-US" sz="2800" dirty="0"/>
              <a:t>和 </a:t>
            </a:r>
            <a:r>
              <a:rPr lang="en-US" altLang="zh-TW" sz="2800" dirty="0"/>
              <a:t>–COOH </a:t>
            </a:r>
            <a:r>
              <a:rPr lang="zh-TW" altLang="en-US" sz="2800" dirty="0"/>
              <a:t>為 </a:t>
            </a:r>
            <a:r>
              <a:rPr lang="zh-TW" altLang="en-US" sz="3200" b="1" dirty="0">
                <a:solidFill>
                  <a:srgbClr val="3399FF"/>
                </a:solidFill>
              </a:rPr>
              <a:t>官能基</a:t>
            </a:r>
            <a:r>
              <a:rPr lang="zh-TW" altLang="en-US" sz="2800" dirty="0"/>
              <a:t>。</a:t>
            </a:r>
            <a:endParaRPr kumimoji="0" lang="en-US" altLang="zh-TW" sz="2800" b="1" dirty="0">
              <a:solidFill>
                <a:srgbClr val="3399FF"/>
              </a:solidFill>
              <a:cs typeface="Arial" charset="0"/>
            </a:endParaRPr>
          </a:p>
        </p:txBody>
      </p:sp>
      <p:pic>
        <p:nvPicPr>
          <p:cNvPr id="14"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3768" y="4905376"/>
            <a:ext cx="1133475"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11150028"/>
      </p:ext>
    </p:extLst>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5"/>
          <p:cNvGraphicFramePr>
            <a:graphicFrameLocks noGrp="1"/>
          </p:cNvGraphicFramePr>
          <p:nvPr>
            <p:extLst>
              <p:ext uri="{D42A27DB-BD31-4B8C-83A1-F6EECF244321}">
                <p14:modId xmlns:p14="http://schemas.microsoft.com/office/powerpoint/2010/main" val="1494316719"/>
              </p:ext>
            </p:extLst>
          </p:nvPr>
        </p:nvGraphicFramePr>
        <p:xfrm>
          <a:off x="179388" y="1437728"/>
          <a:ext cx="8785225" cy="4727576"/>
        </p:xfrm>
        <a:graphic>
          <a:graphicData uri="http://schemas.openxmlformats.org/drawingml/2006/table">
            <a:tbl>
              <a:tblPr/>
              <a:tblGrid>
                <a:gridCol w="2087562">
                  <a:extLst>
                    <a:ext uri="{9D8B030D-6E8A-4147-A177-3AD203B41FA5}">
                      <a16:colId xmlns:a16="http://schemas.microsoft.com/office/drawing/2014/main" xmlns="" val="20000"/>
                    </a:ext>
                  </a:extLst>
                </a:gridCol>
                <a:gridCol w="1657350">
                  <a:extLst>
                    <a:ext uri="{9D8B030D-6E8A-4147-A177-3AD203B41FA5}">
                      <a16:colId xmlns:a16="http://schemas.microsoft.com/office/drawing/2014/main" xmlns="" val="20001"/>
                    </a:ext>
                  </a:extLst>
                </a:gridCol>
                <a:gridCol w="2844800">
                  <a:extLst>
                    <a:ext uri="{9D8B030D-6E8A-4147-A177-3AD203B41FA5}">
                      <a16:colId xmlns:a16="http://schemas.microsoft.com/office/drawing/2014/main" xmlns="" val="20002"/>
                    </a:ext>
                  </a:extLst>
                </a:gridCol>
                <a:gridCol w="2195513">
                  <a:extLst>
                    <a:ext uri="{9D8B030D-6E8A-4147-A177-3AD203B41FA5}">
                      <a16:colId xmlns:a16="http://schemas.microsoft.com/office/drawing/2014/main" xmlns="" val="20003"/>
                    </a:ext>
                  </a:extLst>
                </a:gridCol>
              </a:tblGrid>
              <a:tr h="538163">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烴的名稱</a:t>
                      </a: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分子式</a:t>
                      </a:r>
                    </a:p>
                  </a:txBody>
                  <a:tcPr marL="91443" marR="91443" marT="45722" marB="4572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簡明結構式</a:t>
                      </a:r>
                    </a:p>
                  </a:txBody>
                  <a:tcPr marL="91443" marR="91443" marT="45722" marB="4572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填空模型</a:t>
                      </a:r>
                    </a:p>
                  </a:txBody>
                  <a:tcPr marL="91443" marR="91443" marT="45722" marB="45722" anchor="ctr" horzOverflow="overflow">
                    <a:lnL w="12700" cap="flat" cmpd="sng" algn="ctr">
                      <a:solidFill>
                        <a:schemeClr val="bg1"/>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a16="http://schemas.microsoft.com/office/drawing/2014/main" xmlns="" val="10000"/>
                  </a:ext>
                </a:extLst>
              </a:tr>
              <a:tr h="968375">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103505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107315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11128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22" marB="45722"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bl>
          </a:graphicData>
        </a:graphic>
      </p:graphicFrame>
      <p:pic>
        <p:nvPicPr>
          <p:cNvPr id="60456" name="Picture 4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07238" y="5131840"/>
            <a:ext cx="1425575" cy="909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7" name="Picture 4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80288" y="2107653"/>
            <a:ext cx="720725"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8" name="Picture 4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27900" y="2971253"/>
            <a:ext cx="989013"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59" name="Picture 4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35825" y="4077740"/>
            <a:ext cx="1128713" cy="909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37" name="Rectangle 45"/>
          <p:cNvSpPr>
            <a:spLocks noChangeArrowheads="1"/>
          </p:cNvSpPr>
          <p:nvPr/>
        </p:nvSpPr>
        <p:spPr bwMode="auto">
          <a:xfrm>
            <a:off x="755650" y="2201315"/>
            <a:ext cx="895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sz="2800"/>
              <a:t>甲烷</a:t>
            </a:r>
          </a:p>
        </p:txBody>
      </p:sp>
      <p:sp>
        <p:nvSpPr>
          <p:cNvPr id="59438" name="Rectangle 46"/>
          <p:cNvSpPr>
            <a:spLocks noChangeArrowheads="1"/>
          </p:cNvSpPr>
          <p:nvPr/>
        </p:nvSpPr>
        <p:spPr bwMode="auto">
          <a:xfrm>
            <a:off x="2730500" y="2179090"/>
            <a:ext cx="8334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800"/>
              <a:t>CH</a:t>
            </a:r>
            <a:r>
              <a:rPr kumimoji="0" lang="en-US" altLang="zh-TW" sz="2800" baseline="-25000"/>
              <a:t>4</a:t>
            </a:r>
            <a:endParaRPr kumimoji="0" lang="zh-TW" altLang="en-US" sz="2800" baseline="-25000"/>
          </a:p>
        </p:txBody>
      </p:sp>
      <p:sp>
        <p:nvSpPr>
          <p:cNvPr id="59439" name="Rectangle 47"/>
          <p:cNvSpPr>
            <a:spLocks noChangeArrowheads="1"/>
          </p:cNvSpPr>
          <p:nvPr/>
        </p:nvSpPr>
        <p:spPr bwMode="auto">
          <a:xfrm>
            <a:off x="4932363" y="1891753"/>
            <a:ext cx="8334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800"/>
              <a:t>CH</a:t>
            </a:r>
            <a:r>
              <a:rPr kumimoji="0" lang="en-US" altLang="zh-TW" sz="2800" baseline="-25000"/>
              <a:t>4</a:t>
            </a:r>
            <a:endParaRPr kumimoji="0" lang="zh-TW" altLang="en-US" sz="2800" baseline="-25000"/>
          </a:p>
        </p:txBody>
      </p:sp>
      <p:sp>
        <p:nvSpPr>
          <p:cNvPr id="59440" name="Rectangle 48"/>
          <p:cNvSpPr>
            <a:spLocks noChangeArrowheads="1"/>
          </p:cNvSpPr>
          <p:nvPr/>
        </p:nvSpPr>
        <p:spPr bwMode="auto">
          <a:xfrm>
            <a:off x="755650" y="3172865"/>
            <a:ext cx="895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sz="2800"/>
              <a:t>乙烷</a:t>
            </a:r>
          </a:p>
        </p:txBody>
      </p:sp>
      <p:sp>
        <p:nvSpPr>
          <p:cNvPr id="59441" name="Rectangle 49"/>
          <p:cNvSpPr>
            <a:spLocks noChangeArrowheads="1"/>
          </p:cNvSpPr>
          <p:nvPr/>
        </p:nvSpPr>
        <p:spPr bwMode="auto">
          <a:xfrm>
            <a:off x="2667000" y="3187153"/>
            <a:ext cx="9683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800"/>
              <a:t>C</a:t>
            </a:r>
            <a:r>
              <a:rPr kumimoji="0" lang="en-US" altLang="zh-TW" sz="2800" baseline="-25000"/>
              <a:t>2</a:t>
            </a:r>
            <a:r>
              <a:rPr kumimoji="0" lang="en-US" altLang="zh-TW" sz="2800"/>
              <a:t>H</a:t>
            </a:r>
            <a:r>
              <a:rPr kumimoji="0" lang="en-US" altLang="zh-TW" sz="2800" baseline="-25000"/>
              <a:t>6</a:t>
            </a:r>
            <a:endParaRPr kumimoji="0" lang="zh-TW" altLang="en-US" sz="2800" baseline="-25000"/>
          </a:p>
        </p:txBody>
      </p:sp>
      <p:sp>
        <p:nvSpPr>
          <p:cNvPr id="59442" name="Rectangle 50"/>
          <p:cNvSpPr>
            <a:spLocks noChangeArrowheads="1"/>
          </p:cNvSpPr>
          <p:nvPr/>
        </p:nvSpPr>
        <p:spPr bwMode="auto">
          <a:xfrm>
            <a:off x="4643438" y="2899815"/>
            <a:ext cx="14827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800"/>
              <a:t>CH</a:t>
            </a:r>
            <a:r>
              <a:rPr kumimoji="0" lang="en-US" altLang="zh-TW" sz="2800" baseline="-25000"/>
              <a:t>3</a:t>
            </a:r>
            <a:r>
              <a:rPr kumimoji="0" lang="en-US" altLang="zh-TW" sz="2800"/>
              <a:t>CH</a:t>
            </a:r>
            <a:r>
              <a:rPr kumimoji="0" lang="en-US" altLang="zh-TW" sz="2800" baseline="-25000"/>
              <a:t>3</a:t>
            </a:r>
            <a:endParaRPr kumimoji="0" lang="zh-TW" altLang="en-US" sz="2800" baseline="-25000"/>
          </a:p>
        </p:txBody>
      </p:sp>
      <p:sp>
        <p:nvSpPr>
          <p:cNvPr id="59443" name="Rectangle 51"/>
          <p:cNvSpPr>
            <a:spLocks noChangeArrowheads="1"/>
          </p:cNvSpPr>
          <p:nvPr/>
        </p:nvSpPr>
        <p:spPr bwMode="auto">
          <a:xfrm>
            <a:off x="755650" y="4238078"/>
            <a:ext cx="895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sz="2800"/>
              <a:t>丙烷</a:t>
            </a:r>
          </a:p>
        </p:txBody>
      </p:sp>
      <p:sp>
        <p:nvSpPr>
          <p:cNvPr id="59444" name="Rectangle 52"/>
          <p:cNvSpPr>
            <a:spLocks noChangeArrowheads="1"/>
          </p:cNvSpPr>
          <p:nvPr/>
        </p:nvSpPr>
        <p:spPr bwMode="auto">
          <a:xfrm>
            <a:off x="2667000" y="4252365"/>
            <a:ext cx="9683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800"/>
              <a:t>C</a:t>
            </a:r>
            <a:r>
              <a:rPr kumimoji="0" lang="en-US" altLang="zh-TW" sz="2800" baseline="-25000"/>
              <a:t>3</a:t>
            </a:r>
            <a:r>
              <a:rPr kumimoji="0" lang="en-US" altLang="zh-TW" sz="2800"/>
              <a:t>H</a:t>
            </a:r>
            <a:r>
              <a:rPr kumimoji="0" lang="en-US" altLang="zh-TW" sz="2800" baseline="-25000"/>
              <a:t>8</a:t>
            </a:r>
            <a:endParaRPr kumimoji="0" lang="zh-TW" altLang="en-US" sz="2800" baseline="-25000"/>
          </a:p>
        </p:txBody>
      </p:sp>
      <p:sp>
        <p:nvSpPr>
          <p:cNvPr id="59445" name="Rectangle 53"/>
          <p:cNvSpPr>
            <a:spLocks noChangeArrowheads="1"/>
          </p:cNvSpPr>
          <p:nvPr/>
        </p:nvSpPr>
        <p:spPr bwMode="auto">
          <a:xfrm>
            <a:off x="4284663" y="3979315"/>
            <a:ext cx="2374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800"/>
              <a:t>CH</a:t>
            </a:r>
            <a:r>
              <a:rPr kumimoji="0" lang="en-US" altLang="zh-TW" sz="2800" baseline="-25000"/>
              <a:t>3</a:t>
            </a:r>
            <a:r>
              <a:rPr kumimoji="0" lang="en-US" altLang="zh-TW" sz="2800"/>
              <a:t>CH</a:t>
            </a:r>
            <a:r>
              <a:rPr kumimoji="0" lang="en-US" altLang="zh-TW" sz="2800" baseline="-25000"/>
              <a:t>2</a:t>
            </a:r>
            <a:r>
              <a:rPr kumimoji="0" lang="en-US" altLang="zh-TW" sz="2800"/>
              <a:t>CH</a:t>
            </a:r>
            <a:r>
              <a:rPr kumimoji="0" lang="en-US" altLang="zh-TW" sz="2800" baseline="-25000"/>
              <a:t>3</a:t>
            </a:r>
            <a:endParaRPr kumimoji="0" lang="zh-TW" altLang="en-US" sz="2800" baseline="-25000"/>
          </a:p>
        </p:txBody>
      </p:sp>
      <p:sp>
        <p:nvSpPr>
          <p:cNvPr id="59446" name="Rectangle 54"/>
          <p:cNvSpPr>
            <a:spLocks noChangeArrowheads="1"/>
          </p:cNvSpPr>
          <p:nvPr/>
        </p:nvSpPr>
        <p:spPr bwMode="auto">
          <a:xfrm>
            <a:off x="755650" y="5317578"/>
            <a:ext cx="895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sz="2800"/>
              <a:t>丁烷</a:t>
            </a:r>
          </a:p>
        </p:txBody>
      </p:sp>
      <p:sp>
        <p:nvSpPr>
          <p:cNvPr id="59447" name="Rectangle 55"/>
          <p:cNvSpPr>
            <a:spLocks noChangeArrowheads="1"/>
          </p:cNvSpPr>
          <p:nvPr/>
        </p:nvSpPr>
        <p:spPr bwMode="auto">
          <a:xfrm>
            <a:off x="2667000" y="5331865"/>
            <a:ext cx="11033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800"/>
              <a:t>C</a:t>
            </a:r>
            <a:r>
              <a:rPr kumimoji="0" lang="en-US" altLang="zh-TW" sz="2800" baseline="-25000"/>
              <a:t>4</a:t>
            </a:r>
            <a:r>
              <a:rPr kumimoji="0" lang="en-US" altLang="zh-TW" sz="2800"/>
              <a:t>H</a:t>
            </a:r>
            <a:r>
              <a:rPr kumimoji="0" lang="en-US" altLang="zh-TW" sz="2800" baseline="-25000"/>
              <a:t>10</a:t>
            </a:r>
            <a:endParaRPr kumimoji="0" lang="zh-TW" altLang="en-US" sz="2800" baseline="-25000"/>
          </a:p>
        </p:txBody>
      </p:sp>
      <p:sp>
        <p:nvSpPr>
          <p:cNvPr id="59448" name="Rectangle 56"/>
          <p:cNvSpPr>
            <a:spLocks noChangeArrowheads="1"/>
          </p:cNvSpPr>
          <p:nvPr/>
        </p:nvSpPr>
        <p:spPr bwMode="auto">
          <a:xfrm>
            <a:off x="3995738" y="5058815"/>
            <a:ext cx="2808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800"/>
              <a:t>CH</a:t>
            </a:r>
            <a:r>
              <a:rPr kumimoji="0" lang="en-US" altLang="zh-TW" sz="2800" baseline="-25000"/>
              <a:t>3</a:t>
            </a:r>
            <a:r>
              <a:rPr kumimoji="0" lang="en-US" altLang="zh-TW" sz="2800"/>
              <a:t>CH</a:t>
            </a:r>
            <a:r>
              <a:rPr kumimoji="0" lang="en-US" altLang="zh-TW" sz="2800" baseline="-25000"/>
              <a:t>2</a:t>
            </a:r>
            <a:r>
              <a:rPr kumimoji="0" lang="en-US" altLang="zh-TW" sz="2800"/>
              <a:t>CH</a:t>
            </a:r>
            <a:r>
              <a:rPr kumimoji="0" lang="en-US" altLang="zh-TW" sz="2800" baseline="-25000"/>
              <a:t>2</a:t>
            </a:r>
            <a:r>
              <a:rPr kumimoji="0" lang="en-US" altLang="zh-TW" sz="2800"/>
              <a:t>CH</a:t>
            </a:r>
            <a:r>
              <a:rPr kumimoji="0" lang="en-US" altLang="zh-TW" sz="2800" baseline="-25000"/>
              <a:t>3</a:t>
            </a:r>
            <a:endParaRPr kumimoji="0" lang="zh-TW" altLang="en-US" sz="2800" baseline="-25000"/>
          </a:p>
        </p:txBody>
      </p:sp>
      <p:graphicFrame>
        <p:nvGraphicFramePr>
          <p:cNvPr id="59449" name="Object 57"/>
          <p:cNvGraphicFramePr>
            <a:graphicFrameLocks noChangeAspect="1"/>
          </p:cNvGraphicFramePr>
          <p:nvPr>
            <p:extLst>
              <p:ext uri="{D42A27DB-BD31-4B8C-83A1-F6EECF244321}">
                <p14:modId xmlns:p14="http://schemas.microsoft.com/office/powerpoint/2010/main" val="3376189756"/>
              </p:ext>
            </p:extLst>
          </p:nvPr>
        </p:nvGraphicFramePr>
        <p:xfrm>
          <a:off x="5076825" y="2434678"/>
          <a:ext cx="452438" cy="465137"/>
        </p:xfrm>
        <a:graphic>
          <a:graphicData uri="http://schemas.openxmlformats.org/presentationml/2006/ole">
            <mc:AlternateContent xmlns:mc="http://schemas.openxmlformats.org/markup-compatibility/2006">
              <mc:Choice xmlns:v="urn:schemas-microsoft-com:vml" Requires="v">
                <p:oleObj spid="_x0000_s38130" name="PBrush" r:id="rId8" imgW="1362265" imgH="1400000" progId="">
                  <p:embed/>
                </p:oleObj>
              </mc:Choice>
              <mc:Fallback>
                <p:oleObj name="PBrush" r:id="rId8" imgW="1362265" imgH="1400000" progId="">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76825" y="2434678"/>
                        <a:ext cx="452438" cy="465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9450" name="Object 58"/>
          <p:cNvGraphicFramePr>
            <a:graphicFrameLocks noChangeAspect="1"/>
          </p:cNvGraphicFramePr>
          <p:nvPr>
            <p:extLst>
              <p:ext uri="{D42A27DB-BD31-4B8C-83A1-F6EECF244321}">
                <p14:modId xmlns:p14="http://schemas.microsoft.com/office/powerpoint/2010/main" val="3656121296"/>
              </p:ext>
            </p:extLst>
          </p:nvPr>
        </p:nvGraphicFramePr>
        <p:xfrm>
          <a:off x="4932363" y="3491953"/>
          <a:ext cx="703262" cy="487362"/>
        </p:xfrm>
        <a:graphic>
          <a:graphicData uri="http://schemas.openxmlformats.org/presentationml/2006/ole">
            <mc:AlternateContent xmlns:mc="http://schemas.openxmlformats.org/markup-compatibility/2006">
              <mc:Choice xmlns:v="urn:schemas-microsoft-com:vml" Requires="v">
                <p:oleObj spid="_x0000_s38131" name="PBrush" r:id="rId10" imgW="1980952" imgH="1371429" progId="">
                  <p:embed/>
                </p:oleObj>
              </mc:Choice>
              <mc:Fallback>
                <p:oleObj name="PBrush" r:id="rId10" imgW="1980952" imgH="1371429" progId="">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932363" y="3491953"/>
                        <a:ext cx="703262" cy="487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9451" name="Object 59"/>
          <p:cNvGraphicFramePr>
            <a:graphicFrameLocks noChangeAspect="1"/>
          </p:cNvGraphicFramePr>
          <p:nvPr>
            <p:extLst>
              <p:ext uri="{D42A27DB-BD31-4B8C-83A1-F6EECF244321}">
                <p14:modId xmlns:p14="http://schemas.microsoft.com/office/powerpoint/2010/main" val="3108396665"/>
              </p:ext>
            </p:extLst>
          </p:nvPr>
        </p:nvGraphicFramePr>
        <p:xfrm>
          <a:off x="4859338" y="4555578"/>
          <a:ext cx="868362" cy="495300"/>
        </p:xfrm>
        <a:graphic>
          <a:graphicData uri="http://schemas.openxmlformats.org/presentationml/2006/ole">
            <mc:AlternateContent xmlns:mc="http://schemas.openxmlformats.org/markup-compatibility/2006">
              <mc:Choice xmlns:v="urn:schemas-microsoft-com:vml" Requires="v">
                <p:oleObj spid="_x0000_s38132" name="PBrush" r:id="rId12" imgW="2457143" imgH="1400000" progId="">
                  <p:embed/>
                </p:oleObj>
              </mc:Choice>
              <mc:Fallback>
                <p:oleObj name="PBrush" r:id="rId12" imgW="2457143" imgH="1400000" progId="">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59338" y="4555578"/>
                        <a:ext cx="868362" cy="495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9452" name="Object 60"/>
          <p:cNvGraphicFramePr>
            <a:graphicFrameLocks noChangeAspect="1"/>
          </p:cNvGraphicFramePr>
          <p:nvPr>
            <p:extLst>
              <p:ext uri="{D42A27DB-BD31-4B8C-83A1-F6EECF244321}">
                <p14:modId xmlns:p14="http://schemas.microsoft.com/office/powerpoint/2010/main" val="3687558255"/>
              </p:ext>
            </p:extLst>
          </p:nvPr>
        </p:nvGraphicFramePr>
        <p:xfrm>
          <a:off x="4722813" y="5611265"/>
          <a:ext cx="1144587" cy="528638"/>
        </p:xfrm>
        <a:graphic>
          <a:graphicData uri="http://schemas.openxmlformats.org/presentationml/2006/ole">
            <mc:AlternateContent xmlns:mc="http://schemas.openxmlformats.org/markup-compatibility/2006">
              <mc:Choice xmlns:v="urn:schemas-microsoft-com:vml" Requires="v">
                <p:oleObj spid="_x0000_s38133" name="PBrush" r:id="rId14" imgW="3010320" imgH="1390844" progId="">
                  <p:embed/>
                </p:oleObj>
              </mc:Choice>
              <mc:Fallback>
                <p:oleObj name="PBrush" r:id="rId14" imgW="3010320" imgH="1390844" progId="">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722813" y="5611265"/>
                        <a:ext cx="1144587" cy="528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 name="Rectangle 38"/>
          <p:cNvSpPr>
            <a:spLocks noChangeArrowheads="1"/>
          </p:cNvSpPr>
          <p:nvPr/>
        </p:nvSpPr>
        <p:spPr bwMode="auto">
          <a:xfrm>
            <a:off x="971600" y="883568"/>
            <a:ext cx="4608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dirty="0"/>
              <a:t>C</a:t>
            </a:r>
            <a:r>
              <a:rPr lang="en-US" altLang="zh-TW" sz="2400" baseline="-25000" dirty="0"/>
              <a:t>n</a:t>
            </a:r>
            <a:r>
              <a:rPr lang="en-US" altLang="zh-TW" sz="2400" dirty="0"/>
              <a:t>H</a:t>
            </a:r>
            <a:r>
              <a:rPr lang="en-US" altLang="zh-TW" sz="2400" baseline="-25000" dirty="0"/>
              <a:t>2n </a:t>
            </a:r>
            <a:r>
              <a:rPr lang="en-US" altLang="zh-TW" sz="2400" dirty="0"/>
              <a:t>    (n</a:t>
            </a:r>
            <a:r>
              <a:rPr lang="zh-TW" altLang="en-US" sz="2400" dirty="0"/>
              <a:t>為碳原子的數目</a:t>
            </a:r>
            <a:r>
              <a:rPr lang="en-US" altLang="zh-TW" sz="2400" dirty="0"/>
              <a:t>)</a:t>
            </a:r>
            <a:endParaRPr kumimoji="0" lang="en-US" altLang="zh-TW" sz="2400" baseline="-25000" dirty="0">
              <a:cs typeface="Arial" charset="0"/>
            </a:endParaRPr>
          </a:p>
        </p:txBody>
      </p:sp>
      <p:grpSp>
        <p:nvGrpSpPr>
          <p:cNvPr id="2" name="群組 31"/>
          <p:cNvGrpSpPr>
            <a:grpSpLocks/>
          </p:cNvGrpSpPr>
          <p:nvPr/>
        </p:nvGrpSpPr>
        <p:grpSpPr bwMode="auto">
          <a:xfrm>
            <a:off x="4932363" y="2394990"/>
            <a:ext cx="719137" cy="3744913"/>
            <a:chOff x="4932040" y="1844824"/>
            <a:chExt cx="720080" cy="3744416"/>
          </a:xfrm>
        </p:grpSpPr>
        <p:sp>
          <p:nvSpPr>
            <p:cNvPr id="33" name="矩形 32"/>
            <p:cNvSpPr/>
            <p:nvPr/>
          </p:nvSpPr>
          <p:spPr>
            <a:xfrm>
              <a:off x="5219754" y="1844824"/>
              <a:ext cx="144652" cy="504758"/>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34" name="矩形 33"/>
            <p:cNvSpPr/>
            <p:nvPr/>
          </p:nvSpPr>
          <p:spPr>
            <a:xfrm>
              <a:off x="5076691" y="2924181"/>
              <a:ext cx="359245" cy="504758"/>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35" name="矩形 34"/>
            <p:cNvSpPr/>
            <p:nvPr/>
          </p:nvSpPr>
          <p:spPr>
            <a:xfrm>
              <a:off x="5003571" y="4005125"/>
              <a:ext cx="577019" cy="504758"/>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36" name="矩形 35"/>
            <p:cNvSpPr/>
            <p:nvPr/>
          </p:nvSpPr>
          <p:spPr>
            <a:xfrm>
              <a:off x="4932040" y="5084482"/>
              <a:ext cx="720080" cy="504758"/>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grpSp>
      <p:sp>
        <p:nvSpPr>
          <p:cNvPr id="37" name="Rectangle 38"/>
          <p:cNvSpPr>
            <a:spLocks noChangeArrowheads="1"/>
          </p:cNvSpPr>
          <p:nvPr/>
        </p:nvSpPr>
        <p:spPr bwMode="auto">
          <a:xfrm>
            <a:off x="1763762" y="908968"/>
            <a:ext cx="5032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50000"/>
              </a:lnSpc>
            </a:pPr>
            <a:r>
              <a:rPr lang="en-US" altLang="zh-TW" sz="2400" baseline="-25000"/>
              <a:t>+2</a:t>
            </a:r>
            <a:endParaRPr kumimoji="0" lang="en-US" altLang="zh-TW" sz="2400" baseline="-25000">
              <a:cs typeface="Arial" charset="0"/>
            </a:endParaRPr>
          </a:p>
        </p:txBody>
      </p:sp>
      <p:sp>
        <p:nvSpPr>
          <p:cNvPr id="4" name="橢圓 3"/>
          <p:cNvSpPr/>
          <p:nvPr/>
        </p:nvSpPr>
        <p:spPr>
          <a:xfrm>
            <a:off x="5075238" y="3437978"/>
            <a:ext cx="217487" cy="541337"/>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38" name="Rectangle 38"/>
          <p:cNvSpPr>
            <a:spLocks noChangeArrowheads="1"/>
          </p:cNvSpPr>
          <p:nvPr/>
        </p:nvSpPr>
        <p:spPr bwMode="auto">
          <a:xfrm>
            <a:off x="179437" y="883568"/>
            <a:ext cx="8493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通式</a:t>
            </a:r>
            <a:r>
              <a:rPr lang="zh-TW" altLang="en-US" sz="2400"/>
              <a:t> </a:t>
            </a:r>
            <a:endParaRPr kumimoji="0" lang="en-US" altLang="zh-TW" sz="2400" baseline="-25000">
              <a:cs typeface="Arial" charset="0"/>
            </a:endParaRPr>
          </a:p>
        </p:txBody>
      </p:sp>
      <p:sp>
        <p:nvSpPr>
          <p:cNvPr id="59456" name="Rectangle 4"/>
          <p:cNvSpPr>
            <a:spLocks noChangeArrowheads="1"/>
          </p:cNvSpPr>
          <p:nvPr/>
        </p:nvSpPr>
        <p:spPr bwMode="auto">
          <a:xfrm>
            <a:off x="179388" y="187325"/>
            <a:ext cx="14398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同系列</a:t>
            </a:r>
            <a:endParaRPr lang="en-US" altLang="zh-TW" sz="3200" b="1">
              <a:solidFill>
                <a:srgbClr val="CC0000"/>
              </a:solidFill>
              <a:latin typeface="Calibri" pitchFamily="34" charset="0"/>
            </a:endParaRPr>
          </a:p>
        </p:txBody>
      </p:sp>
      <p:sp>
        <p:nvSpPr>
          <p:cNvPr id="41" name="橢圓 40"/>
          <p:cNvSpPr/>
          <p:nvPr/>
        </p:nvSpPr>
        <p:spPr>
          <a:xfrm>
            <a:off x="5003800" y="4517478"/>
            <a:ext cx="215900" cy="541337"/>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42" name="橢圓 41"/>
          <p:cNvSpPr/>
          <p:nvPr/>
        </p:nvSpPr>
        <p:spPr>
          <a:xfrm>
            <a:off x="4859338" y="5598565"/>
            <a:ext cx="217487" cy="541338"/>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Tree>
    <p:extLst>
      <p:ext uri="{BB962C8B-B14F-4D97-AF65-F5344CB8AC3E}">
        <p14:creationId xmlns:p14="http://schemas.microsoft.com/office/powerpoint/2010/main" val="1917931469"/>
      </p:ext>
    </p:extLst>
  </p:cSld>
  <p:clrMapOvr>
    <a:masterClrMapping/>
  </p:clrMapOvr>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矩形 1"/>
          <p:cNvSpPr>
            <a:spLocks noChangeArrowheads="1"/>
          </p:cNvSpPr>
          <p:nvPr/>
        </p:nvSpPr>
        <p:spPr bwMode="auto">
          <a:xfrm>
            <a:off x="539750" y="957263"/>
            <a:ext cx="6119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同系列的成員通常具有下列特點：</a:t>
            </a:r>
          </a:p>
        </p:txBody>
      </p:sp>
      <p:sp>
        <p:nvSpPr>
          <p:cNvPr id="6" name="矩形 4"/>
          <p:cNvSpPr>
            <a:spLocks noChangeArrowheads="1"/>
          </p:cNvSpPr>
          <p:nvPr/>
        </p:nvSpPr>
        <p:spPr bwMode="auto">
          <a:xfrm>
            <a:off x="612775" y="1985963"/>
            <a:ext cx="60483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1.	</a:t>
            </a:r>
            <a:r>
              <a:rPr lang="zh-TW" altLang="en-US" sz="2800"/>
              <a:t>它們可以用相同的 </a:t>
            </a:r>
            <a:r>
              <a:rPr lang="zh-TW" altLang="en-US" sz="3200" b="1" u="sng">
                <a:solidFill>
                  <a:srgbClr val="FF0000"/>
                </a:solidFill>
              </a:rPr>
              <a:t>通式</a:t>
            </a:r>
            <a:r>
              <a:rPr lang="zh-TW" altLang="en-US" sz="2800"/>
              <a:t> 來表示。</a:t>
            </a:r>
          </a:p>
        </p:txBody>
      </p:sp>
      <p:sp>
        <p:nvSpPr>
          <p:cNvPr id="7" name="矩形 4"/>
          <p:cNvSpPr>
            <a:spLocks noChangeArrowheads="1"/>
          </p:cNvSpPr>
          <p:nvPr/>
        </p:nvSpPr>
        <p:spPr bwMode="auto">
          <a:xfrm>
            <a:off x="611188" y="2994025"/>
            <a:ext cx="748982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AutoNum type="arabicPeriod" startAt="2"/>
            </a:pPr>
            <a:r>
              <a:rPr lang="zh-TW" altLang="en-US" sz="2800"/>
              <a:t>相鄰的化合物分子相差一個 </a:t>
            </a:r>
            <a:r>
              <a:rPr lang="en-US" altLang="zh-TW" sz="3200" b="1" u="sng">
                <a:solidFill>
                  <a:srgbClr val="FF0000"/>
                </a:solidFill>
                <a:latin typeface="Times New Roman" pitchFamily="18" charset="0"/>
                <a:cs typeface="Times New Roman" pitchFamily="18" charset="0"/>
              </a:rPr>
              <a:t>–CH</a:t>
            </a:r>
            <a:r>
              <a:rPr lang="en-US" altLang="zh-TW" sz="3200" b="1" baseline="-25000">
                <a:solidFill>
                  <a:srgbClr val="FF0000"/>
                </a:solidFill>
                <a:latin typeface="Times New Roman" pitchFamily="18" charset="0"/>
                <a:cs typeface="Times New Roman" pitchFamily="18" charset="0"/>
              </a:rPr>
              <a:t>2</a:t>
            </a:r>
            <a:r>
              <a:rPr lang="en-US" altLang="zh-TW" sz="3200" b="1" u="sng">
                <a:solidFill>
                  <a:srgbClr val="FF0000"/>
                </a:solidFill>
                <a:latin typeface="Times New Roman" pitchFamily="18" charset="0"/>
                <a:cs typeface="Times New Roman" pitchFamily="18" charset="0"/>
              </a:rPr>
              <a:t>–</a:t>
            </a:r>
            <a:r>
              <a:rPr lang="en-US" altLang="zh-TW" sz="2800">
                <a:latin typeface="Times New Roman" pitchFamily="18" charset="0"/>
                <a:cs typeface="Times New Roman" pitchFamily="18" charset="0"/>
              </a:rPr>
              <a:t> </a:t>
            </a:r>
            <a:r>
              <a:rPr lang="zh-TW" altLang="en-US" sz="2800"/>
              <a:t>單位。</a:t>
            </a:r>
          </a:p>
        </p:txBody>
      </p:sp>
      <p:sp>
        <p:nvSpPr>
          <p:cNvPr id="8" name="矩形 4"/>
          <p:cNvSpPr>
            <a:spLocks noChangeArrowheads="1"/>
          </p:cNvSpPr>
          <p:nvPr/>
        </p:nvSpPr>
        <p:spPr bwMode="auto">
          <a:xfrm>
            <a:off x="611188" y="4002088"/>
            <a:ext cx="51847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3.	</a:t>
            </a:r>
            <a:r>
              <a:rPr lang="zh-TW" altLang="en-US" sz="2800"/>
              <a:t>它們顯示 </a:t>
            </a:r>
            <a:r>
              <a:rPr lang="zh-TW" altLang="en-US" sz="3200" b="1" u="sng">
                <a:solidFill>
                  <a:srgbClr val="FF0000"/>
                </a:solidFill>
              </a:rPr>
              <a:t>漸變的物理性</a:t>
            </a:r>
            <a:r>
              <a:rPr lang="zh-TW" altLang="en-US" sz="2800"/>
              <a:t>。</a:t>
            </a:r>
          </a:p>
        </p:txBody>
      </p:sp>
      <p:sp>
        <p:nvSpPr>
          <p:cNvPr id="10" name="矩形 5"/>
          <p:cNvSpPr>
            <a:spLocks noChangeArrowheads="1"/>
          </p:cNvSpPr>
          <p:nvPr/>
        </p:nvSpPr>
        <p:spPr bwMode="auto">
          <a:xfrm>
            <a:off x="610468" y="5009803"/>
            <a:ext cx="547370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4.	</a:t>
            </a:r>
            <a:r>
              <a:rPr lang="zh-TW" altLang="en-US" sz="2800"/>
              <a:t>它們具有 </a:t>
            </a:r>
            <a:r>
              <a:rPr lang="zh-TW" altLang="en-US" sz="3200" b="1" u="sng">
                <a:solidFill>
                  <a:srgbClr val="FF0000"/>
                </a:solidFill>
              </a:rPr>
              <a:t>相似的化學性質</a:t>
            </a:r>
            <a:r>
              <a:rPr lang="zh-TW" altLang="en-US" sz="2800"/>
              <a:t>。</a:t>
            </a:r>
          </a:p>
        </p:txBody>
      </p:sp>
    </p:spTree>
    <p:extLst>
      <p:ext uri="{BB962C8B-B14F-4D97-AF65-F5344CB8AC3E}">
        <p14:creationId xmlns:p14="http://schemas.microsoft.com/office/powerpoint/2010/main" val="3089789889"/>
      </p:ext>
    </p:extLst>
  </p:cSld>
  <p:clrMapOvr>
    <a:masterClrMapping/>
  </p:clrMapOvr>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1"/>
          <p:cNvSpPr>
            <a:spLocks noChangeArrowheads="1"/>
          </p:cNvSpPr>
          <p:nvPr/>
        </p:nvSpPr>
        <p:spPr bwMode="auto">
          <a:xfrm>
            <a:off x="5738813" y="838200"/>
            <a:ext cx="9032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乙烯</a:t>
            </a:r>
          </a:p>
        </p:txBody>
      </p:sp>
      <p:sp>
        <p:nvSpPr>
          <p:cNvPr id="9" name="矩形 2"/>
          <p:cNvSpPr>
            <a:spLocks noChangeArrowheads="1"/>
          </p:cNvSpPr>
          <p:nvPr/>
        </p:nvSpPr>
        <p:spPr bwMode="auto">
          <a:xfrm>
            <a:off x="5724525" y="2486025"/>
            <a:ext cx="901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丙烯</a:t>
            </a:r>
          </a:p>
        </p:txBody>
      </p:sp>
      <p:graphicFrame>
        <p:nvGraphicFramePr>
          <p:cNvPr id="153605" name="Object 5"/>
          <p:cNvGraphicFramePr>
            <a:graphicFrameLocks noChangeAspect="1"/>
          </p:cNvGraphicFramePr>
          <p:nvPr/>
        </p:nvGraphicFramePr>
        <p:xfrm>
          <a:off x="2851150" y="2179638"/>
          <a:ext cx="1944688" cy="1033462"/>
        </p:xfrm>
        <a:graphic>
          <a:graphicData uri="http://schemas.openxmlformats.org/presentationml/2006/ole">
            <mc:AlternateContent xmlns:mc="http://schemas.openxmlformats.org/markup-compatibility/2006">
              <mc:Choice xmlns:v="urn:schemas-microsoft-com:vml" Requires="v">
                <p:oleObj spid="_x0000_s39032" name="PBrush" r:id="rId3" imgW="3619048" imgH="1924319" progId="">
                  <p:embed/>
                </p:oleObj>
              </mc:Choice>
              <mc:Fallback>
                <p:oleObj name="PBrush" r:id="rId3" imgW="3619048" imgH="1924319"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51150" y="2179638"/>
                        <a:ext cx="1944688" cy="1033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3606" name="Object 6"/>
          <p:cNvGraphicFramePr>
            <a:graphicFrameLocks noChangeAspect="1"/>
          </p:cNvGraphicFramePr>
          <p:nvPr/>
        </p:nvGraphicFramePr>
        <p:xfrm>
          <a:off x="2492375" y="3789363"/>
          <a:ext cx="2374900" cy="1058862"/>
        </p:xfrm>
        <a:graphic>
          <a:graphicData uri="http://schemas.openxmlformats.org/presentationml/2006/ole">
            <mc:AlternateContent xmlns:mc="http://schemas.openxmlformats.org/markup-compatibility/2006">
              <mc:Choice xmlns:v="urn:schemas-microsoft-com:vml" Requires="v">
                <p:oleObj spid="_x0000_s39033" name="PBrush" r:id="rId5" imgW="4361905" imgH="1943371" progId="">
                  <p:embed/>
                </p:oleObj>
              </mc:Choice>
              <mc:Fallback>
                <p:oleObj name="PBrush" r:id="rId5" imgW="4361905" imgH="1943371"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92375" y="3789363"/>
                        <a:ext cx="2374900" cy="1058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 name="矩形 2"/>
          <p:cNvSpPr>
            <a:spLocks noChangeArrowheads="1"/>
          </p:cNvSpPr>
          <p:nvPr/>
        </p:nvSpPr>
        <p:spPr bwMode="auto">
          <a:xfrm>
            <a:off x="5724525" y="4070350"/>
            <a:ext cx="901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丁烯</a:t>
            </a:r>
          </a:p>
        </p:txBody>
      </p:sp>
      <p:sp>
        <p:nvSpPr>
          <p:cNvPr id="153608" name="Rectangle 8"/>
          <p:cNvSpPr>
            <a:spLocks noChangeArrowheads="1"/>
          </p:cNvSpPr>
          <p:nvPr/>
        </p:nvSpPr>
        <p:spPr bwMode="auto">
          <a:xfrm>
            <a:off x="3276600" y="5373688"/>
            <a:ext cx="15176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en-US" altLang="zh-TW" sz="3200"/>
              <a:t>C</a:t>
            </a:r>
            <a:r>
              <a:rPr kumimoji="0" lang="en-US" altLang="zh-TW" sz="3200" baseline="-25000"/>
              <a:t>n</a:t>
            </a:r>
            <a:r>
              <a:rPr kumimoji="0" lang="en-US" altLang="zh-TW" sz="3200"/>
              <a:t>H</a:t>
            </a:r>
            <a:r>
              <a:rPr kumimoji="0" lang="en-US" altLang="zh-TW" sz="3200" baseline="-25000"/>
              <a:t>2n+2</a:t>
            </a:r>
          </a:p>
        </p:txBody>
      </p:sp>
      <p:sp>
        <p:nvSpPr>
          <p:cNvPr id="153609" name="Line 9"/>
          <p:cNvSpPr>
            <a:spLocks noChangeShapeType="1"/>
          </p:cNvSpPr>
          <p:nvPr/>
        </p:nvSpPr>
        <p:spPr bwMode="auto">
          <a:xfrm flipV="1">
            <a:off x="4427538" y="5661025"/>
            <a:ext cx="288925" cy="36036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53610" name="Rectangle 10"/>
          <p:cNvSpPr>
            <a:spLocks noChangeArrowheads="1"/>
          </p:cNvSpPr>
          <p:nvPr/>
        </p:nvSpPr>
        <p:spPr bwMode="auto">
          <a:xfrm>
            <a:off x="5359400" y="5373688"/>
            <a:ext cx="1214438"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en-US" altLang="zh-TW" sz="3200"/>
              <a:t>C</a:t>
            </a:r>
            <a:r>
              <a:rPr kumimoji="0" lang="en-US" altLang="zh-TW" sz="3200" baseline="-25000"/>
              <a:t>n</a:t>
            </a:r>
            <a:r>
              <a:rPr kumimoji="0" lang="en-US" altLang="zh-TW" sz="3200"/>
              <a:t>H</a:t>
            </a:r>
            <a:r>
              <a:rPr kumimoji="0" lang="en-US" altLang="zh-TW" sz="3200" baseline="-25000"/>
              <a:t>2n</a:t>
            </a:r>
          </a:p>
        </p:txBody>
      </p:sp>
      <p:sp>
        <p:nvSpPr>
          <p:cNvPr id="62474" name="矩形 1"/>
          <p:cNvSpPr>
            <a:spLocks noChangeArrowheads="1"/>
          </p:cNvSpPr>
          <p:nvPr/>
        </p:nvSpPr>
        <p:spPr bwMode="auto">
          <a:xfrm>
            <a:off x="809625" y="700088"/>
            <a:ext cx="1098550" cy="641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600"/>
              <a:t>烯：</a:t>
            </a:r>
          </a:p>
        </p:txBody>
      </p:sp>
      <p:pic>
        <p:nvPicPr>
          <p:cNvPr id="2064" name="Picture 1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92463" y="782638"/>
            <a:ext cx="1573212" cy="66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矩形 2"/>
          <p:cNvSpPr/>
          <p:nvPr/>
        </p:nvSpPr>
        <p:spPr>
          <a:xfrm>
            <a:off x="3203575" y="2174875"/>
            <a:ext cx="288925" cy="1081088"/>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14" name="矩形 13"/>
          <p:cNvSpPr/>
          <p:nvPr/>
        </p:nvSpPr>
        <p:spPr>
          <a:xfrm>
            <a:off x="2890838" y="3789363"/>
            <a:ext cx="673100" cy="1079500"/>
          </a:xfrm>
          <a:prstGeom prst="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Tree>
    <p:extLst>
      <p:ext uri="{BB962C8B-B14F-4D97-AF65-F5344CB8AC3E}">
        <p14:creationId xmlns:p14="http://schemas.microsoft.com/office/powerpoint/2010/main" val="414834435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5" name="Rectangle 3"/>
          <p:cNvSpPr>
            <a:spLocks noChangeArrowheads="1"/>
          </p:cNvSpPr>
          <p:nvPr/>
        </p:nvSpPr>
        <p:spPr bwMode="auto">
          <a:xfrm>
            <a:off x="369763" y="476672"/>
            <a:ext cx="31686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00"/>
                </a:solidFill>
              </a:rPr>
              <a:t>第 </a:t>
            </a:r>
            <a:r>
              <a:rPr lang="en-US" altLang="zh-TW" sz="3200">
                <a:solidFill>
                  <a:srgbClr val="CC0000"/>
                </a:solidFill>
              </a:rPr>
              <a:t>VII </a:t>
            </a:r>
            <a:r>
              <a:rPr lang="zh-TW" altLang="en-US" sz="3200">
                <a:solidFill>
                  <a:srgbClr val="CC0000"/>
                </a:solidFill>
              </a:rPr>
              <a:t>族：鹵素</a:t>
            </a:r>
          </a:p>
        </p:txBody>
      </p:sp>
      <p:pic>
        <p:nvPicPr>
          <p:cNvPr id="63493"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95355" y="2639219"/>
            <a:ext cx="3194050" cy="2944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494"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84067" y="2001044"/>
            <a:ext cx="763588" cy="3732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3495" name="矩形 6"/>
          <p:cNvSpPr>
            <a:spLocks noChangeArrowheads="1"/>
          </p:cNvSpPr>
          <p:nvPr/>
        </p:nvSpPr>
        <p:spPr bwMode="auto">
          <a:xfrm>
            <a:off x="3439592" y="1567656"/>
            <a:ext cx="1152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第 </a:t>
            </a:r>
            <a:r>
              <a:rPr lang="en-US" altLang="zh-TW" sz="2000" b="0"/>
              <a:t>VII </a:t>
            </a:r>
            <a:r>
              <a:rPr lang="zh-TW" altLang="en-US" sz="2000" b="0"/>
              <a:t>族</a:t>
            </a:r>
          </a:p>
        </p:txBody>
      </p:sp>
      <p:sp>
        <p:nvSpPr>
          <p:cNvPr id="63496" name="矩形 7"/>
          <p:cNvSpPr>
            <a:spLocks noChangeArrowheads="1"/>
          </p:cNvSpPr>
          <p:nvPr/>
        </p:nvSpPr>
        <p:spPr bwMode="auto">
          <a:xfrm>
            <a:off x="971030" y="2199481"/>
            <a:ext cx="1963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氟 </a:t>
            </a:r>
            <a:r>
              <a:rPr lang="en-US" altLang="zh-TW" sz="2000" b="0"/>
              <a:t>(</a:t>
            </a:r>
            <a:r>
              <a:rPr lang="zh-TW" altLang="en-US" sz="2000" b="0"/>
              <a:t>淺黃色氣體</a:t>
            </a:r>
            <a:r>
              <a:rPr lang="en-US" altLang="zh-TW" sz="2000" b="0"/>
              <a:t>)</a:t>
            </a:r>
            <a:endParaRPr lang="zh-TW" altLang="en-US" sz="2000"/>
          </a:p>
        </p:txBody>
      </p:sp>
      <p:sp>
        <p:nvSpPr>
          <p:cNvPr id="63497" name="矩形 8"/>
          <p:cNvSpPr>
            <a:spLocks noChangeArrowheads="1"/>
          </p:cNvSpPr>
          <p:nvPr/>
        </p:nvSpPr>
        <p:spPr bwMode="auto">
          <a:xfrm>
            <a:off x="918642" y="2986881"/>
            <a:ext cx="1963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氯 </a:t>
            </a:r>
            <a:r>
              <a:rPr lang="en-US" altLang="zh-TW" sz="2000" b="0"/>
              <a:t>(</a:t>
            </a:r>
            <a:r>
              <a:rPr lang="zh-TW" altLang="en-US" sz="2000" b="0"/>
              <a:t>黃綠色氣體</a:t>
            </a:r>
            <a:r>
              <a:rPr lang="en-US" altLang="zh-TW" sz="2000" b="0"/>
              <a:t>)</a:t>
            </a:r>
            <a:endParaRPr lang="zh-TW" altLang="en-US" sz="2000"/>
          </a:p>
        </p:txBody>
      </p:sp>
      <p:sp>
        <p:nvSpPr>
          <p:cNvPr id="63498" name="矩形 9"/>
          <p:cNvSpPr>
            <a:spLocks noChangeArrowheads="1"/>
          </p:cNvSpPr>
          <p:nvPr/>
        </p:nvSpPr>
        <p:spPr bwMode="auto">
          <a:xfrm>
            <a:off x="899592" y="3679031"/>
            <a:ext cx="1963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溴 </a:t>
            </a:r>
            <a:r>
              <a:rPr lang="en-US" altLang="zh-TW" sz="2000" b="0"/>
              <a:t>(</a:t>
            </a:r>
            <a:r>
              <a:rPr lang="zh-TW" altLang="en-US" sz="2000" b="0"/>
              <a:t>紅棕色液體</a:t>
            </a:r>
            <a:r>
              <a:rPr lang="en-US" altLang="zh-TW" sz="2000" b="0"/>
              <a:t>)</a:t>
            </a:r>
            <a:endParaRPr lang="zh-TW" altLang="en-US" sz="2000"/>
          </a:p>
        </p:txBody>
      </p:sp>
      <p:sp>
        <p:nvSpPr>
          <p:cNvPr id="63499" name="矩形 10"/>
          <p:cNvSpPr>
            <a:spLocks noChangeArrowheads="1"/>
          </p:cNvSpPr>
          <p:nvPr/>
        </p:nvSpPr>
        <p:spPr bwMode="auto">
          <a:xfrm>
            <a:off x="1012305" y="4418806"/>
            <a:ext cx="17065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碘 </a:t>
            </a:r>
            <a:r>
              <a:rPr lang="en-US" altLang="zh-TW" sz="2000" b="0"/>
              <a:t>(</a:t>
            </a:r>
            <a:r>
              <a:rPr lang="zh-TW" altLang="en-US" sz="2000" b="0"/>
              <a:t>黑色固體</a:t>
            </a:r>
            <a:r>
              <a:rPr lang="en-US" altLang="zh-TW" sz="2000" b="0"/>
              <a:t>)</a:t>
            </a:r>
            <a:endParaRPr lang="zh-TW" altLang="en-US" sz="2000"/>
          </a:p>
        </p:txBody>
      </p:sp>
      <p:sp>
        <p:nvSpPr>
          <p:cNvPr id="63500" name="矩形 11"/>
          <p:cNvSpPr>
            <a:spLocks noChangeArrowheads="1"/>
          </p:cNvSpPr>
          <p:nvPr/>
        </p:nvSpPr>
        <p:spPr bwMode="auto">
          <a:xfrm>
            <a:off x="1063105" y="5220494"/>
            <a:ext cx="17081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砹 </a:t>
            </a:r>
            <a:r>
              <a:rPr lang="en-US" altLang="zh-TW" sz="2000" b="0"/>
              <a:t>(</a:t>
            </a:r>
            <a:r>
              <a:rPr lang="zh-TW" altLang="en-US" sz="2000" b="0"/>
              <a:t>黑色固體</a:t>
            </a:r>
            <a:r>
              <a:rPr lang="en-US" altLang="zh-TW" sz="2000" b="0"/>
              <a:t>)</a:t>
            </a:r>
            <a:endParaRPr lang="zh-TW" altLang="en-US" sz="2000"/>
          </a:p>
        </p:txBody>
      </p:sp>
      <p:sp>
        <p:nvSpPr>
          <p:cNvPr id="63501" name="矩形 12"/>
          <p:cNvSpPr>
            <a:spLocks noChangeArrowheads="1"/>
          </p:cNvSpPr>
          <p:nvPr/>
        </p:nvSpPr>
        <p:spPr bwMode="auto">
          <a:xfrm>
            <a:off x="3903142" y="2194719"/>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F</a:t>
            </a:r>
            <a:endParaRPr lang="zh-TW" altLang="en-US" sz="2000"/>
          </a:p>
        </p:txBody>
      </p:sp>
      <p:sp>
        <p:nvSpPr>
          <p:cNvPr id="63502" name="矩形 13"/>
          <p:cNvSpPr>
            <a:spLocks noChangeArrowheads="1"/>
          </p:cNvSpPr>
          <p:nvPr/>
        </p:nvSpPr>
        <p:spPr bwMode="auto">
          <a:xfrm>
            <a:off x="3888855" y="2947194"/>
            <a:ext cx="4286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Cl</a:t>
            </a:r>
            <a:endParaRPr lang="zh-TW" altLang="en-US" sz="2000"/>
          </a:p>
        </p:txBody>
      </p:sp>
      <p:sp>
        <p:nvSpPr>
          <p:cNvPr id="63503" name="矩形 14"/>
          <p:cNvSpPr>
            <a:spLocks noChangeArrowheads="1"/>
          </p:cNvSpPr>
          <p:nvPr/>
        </p:nvSpPr>
        <p:spPr bwMode="auto">
          <a:xfrm>
            <a:off x="3888855" y="3667919"/>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Br</a:t>
            </a:r>
            <a:endParaRPr lang="zh-TW" altLang="en-US" sz="2000"/>
          </a:p>
        </p:txBody>
      </p:sp>
      <p:sp>
        <p:nvSpPr>
          <p:cNvPr id="63504" name="矩形 15"/>
          <p:cNvSpPr>
            <a:spLocks noChangeArrowheads="1"/>
          </p:cNvSpPr>
          <p:nvPr/>
        </p:nvSpPr>
        <p:spPr bwMode="auto">
          <a:xfrm>
            <a:off x="3888855" y="4391819"/>
            <a:ext cx="2555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I</a:t>
            </a:r>
            <a:endParaRPr lang="zh-TW" altLang="en-US" sz="2000"/>
          </a:p>
        </p:txBody>
      </p:sp>
      <p:sp>
        <p:nvSpPr>
          <p:cNvPr id="63505" name="矩形 16"/>
          <p:cNvSpPr>
            <a:spLocks noChangeArrowheads="1"/>
          </p:cNvSpPr>
          <p:nvPr/>
        </p:nvSpPr>
        <p:spPr bwMode="auto">
          <a:xfrm>
            <a:off x="3841230" y="5183981"/>
            <a:ext cx="4270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At</a:t>
            </a:r>
            <a:endParaRPr lang="zh-TW" altLang="en-US" sz="2000"/>
          </a:p>
        </p:txBody>
      </p:sp>
      <p:cxnSp>
        <p:nvCxnSpPr>
          <p:cNvPr id="63506" name="直線接點 17"/>
          <p:cNvCxnSpPr>
            <a:cxnSpLocks noChangeShapeType="1"/>
          </p:cNvCxnSpPr>
          <p:nvPr/>
        </p:nvCxnSpPr>
        <p:spPr bwMode="auto">
          <a:xfrm>
            <a:off x="4447655" y="3151981"/>
            <a:ext cx="1511300" cy="1239838"/>
          </a:xfrm>
          <a:prstGeom prst="line">
            <a:avLst/>
          </a:prstGeom>
          <a:noFill/>
          <a:ln w="9525" algn="ctr">
            <a:solidFill>
              <a:srgbClr val="00B050"/>
            </a:solidFill>
            <a:round/>
            <a:headEnd/>
            <a:tailEnd/>
          </a:ln>
          <a:extLst>
            <a:ext uri="{909E8E84-426E-40DD-AFC4-6F175D3DCCD1}">
              <a14:hiddenFill xmlns:a14="http://schemas.microsoft.com/office/drawing/2010/main">
                <a:noFill/>
              </a14:hiddenFill>
            </a:ext>
          </a:extLst>
        </p:spPr>
      </p:cxnSp>
      <p:cxnSp>
        <p:nvCxnSpPr>
          <p:cNvPr id="63507" name="直線接點 18"/>
          <p:cNvCxnSpPr>
            <a:cxnSpLocks noChangeShapeType="1"/>
            <a:stCxn id="63494" idx="3"/>
          </p:cNvCxnSpPr>
          <p:nvPr/>
        </p:nvCxnSpPr>
        <p:spPr bwMode="auto">
          <a:xfrm>
            <a:off x="4447655" y="3867944"/>
            <a:ext cx="2016125" cy="1355725"/>
          </a:xfrm>
          <a:prstGeom prst="line">
            <a:avLst/>
          </a:prstGeom>
          <a:noFill/>
          <a:ln w="9525" algn="ctr">
            <a:solidFill>
              <a:srgbClr val="00B050"/>
            </a:solidFill>
            <a:round/>
            <a:headEnd/>
            <a:tailEnd/>
          </a:ln>
          <a:extLst>
            <a:ext uri="{909E8E84-426E-40DD-AFC4-6F175D3DCCD1}">
              <a14:hiddenFill xmlns:a14="http://schemas.microsoft.com/office/drawing/2010/main">
                <a:noFill/>
              </a14:hiddenFill>
            </a:ext>
          </a:extLst>
        </p:spPr>
      </p:cxnSp>
      <p:cxnSp>
        <p:nvCxnSpPr>
          <p:cNvPr id="63508" name="直線接點 19"/>
          <p:cNvCxnSpPr>
            <a:cxnSpLocks noChangeShapeType="1"/>
          </p:cNvCxnSpPr>
          <p:nvPr/>
        </p:nvCxnSpPr>
        <p:spPr bwMode="auto">
          <a:xfrm>
            <a:off x="4447655" y="4623594"/>
            <a:ext cx="935037" cy="800100"/>
          </a:xfrm>
          <a:prstGeom prst="line">
            <a:avLst/>
          </a:prstGeom>
          <a:noFill/>
          <a:ln w="9525" algn="ctr">
            <a:solidFill>
              <a:srgbClr val="00B050"/>
            </a:solidFill>
            <a:round/>
            <a:headEnd/>
            <a:tailEnd/>
          </a:ln>
          <a:extLst>
            <a:ext uri="{909E8E84-426E-40DD-AFC4-6F175D3DCCD1}">
              <a14:hiddenFill xmlns:a14="http://schemas.microsoft.com/office/drawing/2010/main">
                <a:noFill/>
              </a14:hiddenFill>
            </a:ext>
          </a:extLst>
        </p:spPr>
      </p:cxnSp>
      <p:cxnSp>
        <p:nvCxnSpPr>
          <p:cNvPr id="63509" name="直線接點 20"/>
          <p:cNvCxnSpPr>
            <a:cxnSpLocks noChangeShapeType="1"/>
          </p:cNvCxnSpPr>
          <p:nvPr/>
        </p:nvCxnSpPr>
        <p:spPr bwMode="auto">
          <a:xfrm>
            <a:off x="5382692" y="5423694"/>
            <a:ext cx="1657350" cy="0"/>
          </a:xfrm>
          <a:prstGeom prst="line">
            <a:avLst/>
          </a:prstGeom>
          <a:noFill/>
          <a:ln w="9525" algn="ctr">
            <a:solidFill>
              <a:srgbClr val="00B050"/>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336207931"/>
      </p:ext>
    </p:extLst>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179388" y="625475"/>
          <a:ext cx="8785225" cy="4298951"/>
        </p:xfrm>
        <a:graphic>
          <a:graphicData uri="http://schemas.openxmlformats.org/drawingml/2006/table">
            <a:tbl>
              <a:tblPr firstRow="1" bandRow="1">
                <a:tableStyleId>{17292A2E-F333-43FB-9621-5CBBE7FDCDCB}</a:tableStyleId>
              </a:tblPr>
              <a:tblGrid>
                <a:gridCol w="1224277">
                  <a:extLst>
                    <a:ext uri="{9D8B030D-6E8A-4147-A177-3AD203B41FA5}">
                      <a16:colId xmlns:a16="http://schemas.microsoft.com/office/drawing/2014/main" xmlns="" val="20000"/>
                    </a:ext>
                  </a:extLst>
                </a:gridCol>
                <a:gridCol w="1440143">
                  <a:extLst>
                    <a:ext uri="{9D8B030D-6E8A-4147-A177-3AD203B41FA5}">
                      <a16:colId xmlns:a16="http://schemas.microsoft.com/office/drawing/2014/main" xmlns="" val="20001"/>
                    </a:ext>
                  </a:extLst>
                </a:gridCol>
                <a:gridCol w="1944282">
                  <a:extLst>
                    <a:ext uri="{9D8B030D-6E8A-4147-A177-3AD203B41FA5}">
                      <a16:colId xmlns:a16="http://schemas.microsoft.com/office/drawing/2014/main" xmlns="" val="20002"/>
                    </a:ext>
                  </a:extLst>
                </a:gridCol>
                <a:gridCol w="4176523">
                  <a:extLst>
                    <a:ext uri="{9D8B030D-6E8A-4147-A177-3AD203B41FA5}">
                      <a16:colId xmlns:a16="http://schemas.microsoft.com/office/drawing/2014/main" xmlns="" val="20003"/>
                    </a:ext>
                  </a:extLst>
                </a:gridCol>
              </a:tblGrid>
              <a:tr h="640195">
                <a:tc>
                  <a:txBody>
                    <a:bodyPr/>
                    <a:lstStyle/>
                    <a:p>
                      <a:pPr algn="ctr"/>
                      <a:r>
                        <a:rPr lang="zh-TW" altLang="en-US" sz="1800" b="1" kern="1200" baseline="0" dirty="0" smtClean="0">
                          <a:solidFill>
                            <a:schemeClr val="bg1"/>
                          </a:solidFill>
                          <a:latin typeface="+mn-lt"/>
                          <a:ea typeface="+mn-ea"/>
                          <a:cs typeface="+mn-cs"/>
                        </a:rPr>
                        <a:t>官能基</a:t>
                      </a:r>
                      <a:endParaRPr lang="zh-TW" altLang="en-US" sz="1800" b="1" kern="1200" baseline="0" dirty="0">
                        <a:solidFill>
                          <a:schemeClr val="bg1"/>
                        </a:solidFill>
                        <a:latin typeface="Arial" pitchFamily="34" charset="0"/>
                        <a:ea typeface="+mn-ea"/>
                        <a:cs typeface="Arial" pitchFamily="34" charset="0"/>
                      </a:endParaRPr>
                    </a:p>
                  </a:txBody>
                  <a:tcPr marL="91441" marR="91441" marT="45734" marB="4573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r>
                        <a:rPr lang="zh-TW" altLang="en-US" sz="1800" b="1" kern="1200" baseline="0" dirty="0" smtClean="0">
                          <a:solidFill>
                            <a:schemeClr val="bg1"/>
                          </a:solidFill>
                          <a:latin typeface="+mn-lt"/>
                          <a:ea typeface="+mn-ea"/>
                          <a:cs typeface="+mn-cs"/>
                        </a:rPr>
                        <a:t>同系列的名稱</a:t>
                      </a:r>
                      <a:endParaRPr lang="zh-TW" altLang="en-US" sz="1800" b="1" kern="1200" baseline="0" dirty="0">
                        <a:solidFill>
                          <a:schemeClr val="bg1"/>
                        </a:solidFill>
                        <a:latin typeface="Arial" pitchFamily="34" charset="0"/>
                        <a:ea typeface="+mn-ea"/>
                        <a:cs typeface="Arial" pitchFamily="34" charset="0"/>
                      </a:endParaRPr>
                    </a:p>
                  </a:txBody>
                  <a:tcPr marL="91441" marR="91441" marT="45734" marB="4573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r>
                        <a:rPr lang="zh-TW" altLang="en-US" sz="1800" b="1" kern="1200" baseline="0" dirty="0" smtClean="0">
                          <a:solidFill>
                            <a:schemeClr val="bg1"/>
                          </a:solidFill>
                          <a:latin typeface="+mn-lt"/>
                          <a:ea typeface="+mn-ea"/>
                          <a:cs typeface="+mn-cs"/>
                        </a:rPr>
                        <a:t>同系列的通式</a:t>
                      </a:r>
                      <a:endParaRPr lang="zh-TW" altLang="en-US" sz="1800" b="1" kern="1200" baseline="0" dirty="0">
                        <a:solidFill>
                          <a:schemeClr val="bg1"/>
                        </a:solidFill>
                        <a:latin typeface="Arial" pitchFamily="34" charset="0"/>
                        <a:ea typeface="+mn-ea"/>
                        <a:cs typeface="Arial" pitchFamily="34" charset="0"/>
                      </a:endParaRPr>
                    </a:p>
                  </a:txBody>
                  <a:tcPr marL="91441" marR="91441" marT="45734" marB="45734"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r>
                        <a:rPr lang="zh-TW" altLang="en-US" sz="1800" b="1" kern="1200" baseline="0" dirty="0" smtClean="0">
                          <a:solidFill>
                            <a:schemeClr val="bg1"/>
                          </a:solidFill>
                          <a:latin typeface="Arial" pitchFamily="34" charset="0"/>
                          <a:ea typeface="+mn-ea"/>
                          <a:cs typeface="Arial" pitchFamily="34" charset="0"/>
                        </a:rPr>
                        <a:t>第一個成員的結構式、名稱和填空模型</a:t>
                      </a:r>
                      <a:endParaRPr lang="zh-TW" altLang="en-US" sz="1800" b="1" kern="1200" baseline="0" dirty="0">
                        <a:solidFill>
                          <a:schemeClr val="bg1"/>
                        </a:solidFill>
                        <a:latin typeface="Arial" pitchFamily="34" charset="0"/>
                        <a:ea typeface="+mn-ea"/>
                        <a:cs typeface="Arial" pitchFamily="34" charset="0"/>
                      </a:endParaRPr>
                    </a:p>
                  </a:txBody>
                  <a:tcPr marL="91441" marR="91441" marT="45734" marB="45734" anchor="ctr">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16:rowId xmlns:a16="http://schemas.microsoft.com/office/drawing/2014/main" xmlns="" val="10000"/>
                  </a:ext>
                </a:extLst>
              </a:tr>
              <a:tr h="914689">
                <a:tc>
                  <a:txBody>
                    <a:bodyPr/>
                    <a:lstStyle/>
                    <a:p>
                      <a:pPr algn="l"/>
                      <a:endParaRPr lang="en-US" altLang="zh-TW" sz="1800" dirty="0" smtClean="0">
                        <a:latin typeface="Arial" pitchFamily="34" charset="0"/>
                        <a:cs typeface="Arial" pitchFamily="34" charset="0"/>
                      </a:endParaRPr>
                    </a:p>
                    <a:p>
                      <a:pPr algn="l"/>
                      <a:endParaRPr lang="en-US" altLang="zh-TW" sz="1800" dirty="0" smtClean="0">
                        <a:latin typeface="Arial" pitchFamily="34" charset="0"/>
                        <a:cs typeface="Arial" pitchFamily="34" charset="0"/>
                      </a:endParaRPr>
                    </a:p>
                    <a:p>
                      <a:pPr algn="l"/>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solidFill>
                      <a:schemeClr val="bg1"/>
                    </a:solidFill>
                  </a:tcPr>
                </a:tc>
                <a:tc>
                  <a:txBody>
                    <a:bodyPr/>
                    <a:lstStyle/>
                    <a:p>
                      <a:pPr algn="l"/>
                      <a:r>
                        <a:rPr lang="zh-TW" altLang="en-US" sz="1800" kern="1200" baseline="0" dirty="0" smtClean="0">
                          <a:solidFill>
                            <a:schemeClr val="tx1"/>
                          </a:solidFill>
                          <a:latin typeface="+mn-lt"/>
                          <a:ea typeface="+mn-ea"/>
                          <a:cs typeface="+mn-cs"/>
                        </a:rPr>
                        <a:t>烷烴</a:t>
                      </a:r>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l"/>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n</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2n+2</a:t>
                      </a:r>
                    </a:p>
                    <a:p>
                      <a:pPr algn="l"/>
                      <a:r>
                        <a:rPr lang="en-US" altLang="zh-TW" sz="1800" kern="1200" baseline="0" dirty="0" smtClean="0">
                          <a:solidFill>
                            <a:schemeClr val="tx1"/>
                          </a:solidFill>
                          <a:latin typeface="Arial" pitchFamily="34" charset="0"/>
                          <a:ea typeface="+mn-ea"/>
                          <a:cs typeface="Arial" pitchFamily="34" charset="0"/>
                        </a:rPr>
                        <a:t>(n</a:t>
                      </a:r>
                      <a:r>
                        <a:rPr lang="zh-TW" altLang="en-US" sz="1800" kern="1200" baseline="0" dirty="0" smtClean="0">
                          <a:solidFill>
                            <a:schemeClr val="tx1"/>
                          </a:solidFill>
                          <a:latin typeface="Arial" pitchFamily="34" charset="0"/>
                          <a:ea typeface="+mn-ea"/>
                          <a:cs typeface="Arial" pitchFamily="34" charset="0"/>
                        </a:rPr>
                        <a:t>由「</a:t>
                      </a:r>
                      <a:r>
                        <a:rPr lang="en-US" altLang="zh-TW" sz="1800" kern="1200" baseline="0" dirty="0" smtClean="0">
                          <a:solidFill>
                            <a:schemeClr val="tx1"/>
                          </a:solidFill>
                          <a:latin typeface="Arial" pitchFamily="34" charset="0"/>
                          <a:ea typeface="+mn-ea"/>
                          <a:cs typeface="Arial" pitchFamily="34" charset="0"/>
                        </a:rPr>
                        <a:t>1</a:t>
                      </a:r>
                      <a:r>
                        <a:rPr lang="zh-TW" altLang="en-US" sz="1800" kern="1200" baseline="0" dirty="0" smtClean="0">
                          <a:solidFill>
                            <a:schemeClr val="tx1"/>
                          </a:solidFill>
                          <a:latin typeface="Arial" pitchFamily="34" charset="0"/>
                          <a:ea typeface="+mn-ea"/>
                          <a:cs typeface="Arial" pitchFamily="34" charset="0"/>
                        </a:rPr>
                        <a:t>」開始</a:t>
                      </a:r>
                      <a:r>
                        <a:rPr lang="en-US" altLang="zh-TW" sz="1800" kern="1200" baseline="0" dirty="0" smtClean="0">
                          <a:solidFill>
                            <a:schemeClr val="tx1"/>
                          </a:solidFill>
                          <a:latin typeface="Arial" pitchFamily="34" charset="0"/>
                          <a:ea typeface="+mn-ea"/>
                          <a:cs typeface="Arial" pitchFamily="34" charset="0"/>
                        </a:rPr>
                        <a:t>)</a:t>
                      </a:r>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4</a:t>
                      </a:r>
                      <a:r>
                        <a:rPr lang="en-US" altLang="zh-TW" sz="1800" kern="1200" baseline="0" dirty="0" smtClean="0">
                          <a:solidFill>
                            <a:schemeClr val="tx1"/>
                          </a:solidFill>
                          <a:latin typeface="Arial" pitchFamily="34" charset="0"/>
                          <a:ea typeface="+mn-ea"/>
                          <a:cs typeface="Arial" pitchFamily="34" charset="0"/>
                        </a:rPr>
                        <a:t>)</a:t>
                      </a:r>
                    </a:p>
                    <a:p>
                      <a:pPr algn="ctr"/>
                      <a:r>
                        <a:rPr lang="zh-TW" altLang="en-US" sz="1800" kern="1200" baseline="0" dirty="0" smtClean="0">
                          <a:solidFill>
                            <a:srgbClr val="3399FF"/>
                          </a:solidFill>
                          <a:latin typeface="+mn-lt"/>
                          <a:ea typeface="+mn-ea"/>
                          <a:cs typeface="+mn-cs"/>
                        </a:rPr>
                        <a:t>甲烷</a:t>
                      </a:r>
                      <a:endParaRPr lang="zh-TW" altLang="en-US" sz="1800" dirty="0" smtClean="0">
                        <a:solidFill>
                          <a:srgbClr val="3399FF"/>
                        </a:solidFill>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914689">
                <a:tc>
                  <a:txBody>
                    <a:bodyPr/>
                    <a:lstStyle/>
                    <a:p>
                      <a:pPr algn="l"/>
                      <a:endParaRPr lang="en-US" altLang="zh-TW" sz="1800" dirty="0" smtClean="0">
                        <a:latin typeface="Arial" pitchFamily="34" charset="0"/>
                        <a:cs typeface="Arial" pitchFamily="34" charset="0"/>
                      </a:endParaRPr>
                    </a:p>
                    <a:p>
                      <a:pPr algn="l"/>
                      <a:endParaRPr lang="en-US" altLang="zh-TW" sz="1800" dirty="0" smtClean="0">
                        <a:latin typeface="Arial" pitchFamily="34" charset="0"/>
                        <a:cs typeface="Arial" pitchFamily="34" charset="0"/>
                      </a:endParaRPr>
                    </a:p>
                    <a:p>
                      <a:pPr algn="l"/>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l"/>
                      <a:r>
                        <a:rPr lang="zh-TW" altLang="en-US" sz="1800" kern="1200" baseline="0" dirty="0" smtClean="0">
                          <a:solidFill>
                            <a:schemeClr val="tx1"/>
                          </a:solidFill>
                          <a:latin typeface="+mn-lt"/>
                          <a:ea typeface="+mn-ea"/>
                          <a:cs typeface="+mn-cs"/>
                        </a:rPr>
                        <a:t>烯烴</a:t>
                      </a:r>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l"/>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n</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2n</a:t>
                      </a:r>
                    </a:p>
                    <a:p>
                      <a:pPr algn="l"/>
                      <a:r>
                        <a:rPr lang="en-US" altLang="zh-TW" sz="1800" kern="1200" baseline="0" dirty="0" smtClean="0">
                          <a:solidFill>
                            <a:schemeClr val="tx1"/>
                          </a:solidFill>
                          <a:latin typeface="Arial" pitchFamily="34" charset="0"/>
                          <a:ea typeface="+mn-ea"/>
                          <a:cs typeface="Arial" pitchFamily="34" charset="0"/>
                        </a:rPr>
                        <a:t>(n</a:t>
                      </a:r>
                      <a:r>
                        <a:rPr lang="zh-TW" altLang="en-US" sz="1800" kern="1200" baseline="0" dirty="0" smtClean="0">
                          <a:solidFill>
                            <a:schemeClr val="tx1"/>
                          </a:solidFill>
                          <a:latin typeface="Arial" pitchFamily="34" charset="0"/>
                          <a:ea typeface="+mn-ea"/>
                          <a:cs typeface="Arial" pitchFamily="34" charset="0"/>
                        </a:rPr>
                        <a:t>由「</a:t>
                      </a:r>
                      <a:r>
                        <a:rPr lang="en-US" altLang="zh-TW" sz="1800" kern="1200" baseline="0" dirty="0" smtClean="0">
                          <a:solidFill>
                            <a:schemeClr val="tx1"/>
                          </a:solidFill>
                          <a:latin typeface="Arial" pitchFamily="34" charset="0"/>
                          <a:ea typeface="+mn-ea"/>
                          <a:cs typeface="Arial" pitchFamily="34" charset="0"/>
                        </a:rPr>
                        <a:t>2</a:t>
                      </a:r>
                      <a:r>
                        <a:rPr lang="zh-TW" altLang="en-US" sz="1800" kern="1200" baseline="0" dirty="0" smtClean="0">
                          <a:solidFill>
                            <a:schemeClr val="tx1"/>
                          </a:solidFill>
                          <a:latin typeface="Arial" pitchFamily="34" charset="0"/>
                          <a:ea typeface="+mn-ea"/>
                          <a:cs typeface="Arial" pitchFamily="34" charset="0"/>
                        </a:rPr>
                        <a:t>」開始</a:t>
                      </a:r>
                      <a:r>
                        <a:rPr lang="en-US" altLang="zh-TW" sz="1800" kern="1200" baseline="0" dirty="0" smtClean="0">
                          <a:solidFill>
                            <a:schemeClr val="tx1"/>
                          </a:solidFill>
                          <a:latin typeface="Arial" pitchFamily="34" charset="0"/>
                          <a:ea typeface="+mn-ea"/>
                          <a:cs typeface="Arial" pitchFamily="34" charset="0"/>
                        </a:rPr>
                        <a:t>)</a:t>
                      </a:r>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C=CH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a:t>
                      </a:r>
                    </a:p>
                    <a:p>
                      <a:pPr algn="ctr"/>
                      <a:r>
                        <a:rPr lang="zh-TW" altLang="en-US" sz="1800" kern="1200" baseline="0" dirty="0" smtClean="0">
                          <a:solidFill>
                            <a:srgbClr val="3399FF"/>
                          </a:solidFill>
                          <a:latin typeface="+mn-lt"/>
                          <a:ea typeface="+mn-ea"/>
                          <a:cs typeface="+mn-cs"/>
                        </a:rPr>
                        <a:t>乙烯</a:t>
                      </a:r>
                      <a:endParaRPr lang="zh-TW" altLang="en-US" sz="1800" dirty="0">
                        <a:solidFill>
                          <a:srgbClr val="3399FF"/>
                        </a:solidFill>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914689">
                <a:tc>
                  <a:txBody>
                    <a:bodyPr/>
                    <a:lstStyle/>
                    <a:p>
                      <a:pPr algn="l"/>
                      <a:endParaRPr lang="en-US" altLang="zh-TW" sz="1800" dirty="0" smtClean="0">
                        <a:latin typeface="Arial" pitchFamily="34" charset="0"/>
                        <a:cs typeface="Arial" pitchFamily="34" charset="0"/>
                      </a:endParaRPr>
                    </a:p>
                    <a:p>
                      <a:pPr algn="l"/>
                      <a:endParaRPr lang="en-US" altLang="zh-TW" sz="1800" dirty="0" smtClean="0">
                        <a:latin typeface="Arial" pitchFamily="34" charset="0"/>
                        <a:cs typeface="Arial" pitchFamily="34" charset="0"/>
                      </a:endParaRPr>
                    </a:p>
                    <a:p>
                      <a:pPr algn="l"/>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l"/>
                      <a:r>
                        <a:rPr lang="zh-TW" altLang="en-US" sz="1800" kern="1200" baseline="0" dirty="0" smtClean="0">
                          <a:solidFill>
                            <a:schemeClr val="tx1"/>
                          </a:solidFill>
                          <a:latin typeface="+mn-lt"/>
                          <a:ea typeface="+mn-ea"/>
                          <a:cs typeface="+mn-cs"/>
                        </a:rPr>
                        <a:t>烷醇 </a:t>
                      </a:r>
                      <a:r>
                        <a:rPr lang="en-US" altLang="zh-TW" sz="1800" kern="1200" baseline="0" dirty="0" smtClean="0">
                          <a:solidFill>
                            <a:schemeClr val="tx1"/>
                          </a:solidFill>
                          <a:latin typeface="+mn-lt"/>
                          <a:ea typeface="+mn-ea"/>
                          <a:cs typeface="+mn-cs"/>
                        </a:rPr>
                        <a:t>(</a:t>
                      </a:r>
                      <a:r>
                        <a:rPr lang="zh-TW" altLang="en-US" sz="1800" kern="1200" baseline="0" dirty="0" smtClean="0">
                          <a:solidFill>
                            <a:schemeClr val="tx1"/>
                          </a:solidFill>
                          <a:latin typeface="+mn-lt"/>
                          <a:ea typeface="+mn-ea"/>
                          <a:cs typeface="+mn-cs"/>
                        </a:rPr>
                        <a:t>醇</a:t>
                      </a:r>
                      <a:r>
                        <a:rPr lang="en-US" altLang="zh-TW" sz="1800" kern="1200" baseline="0" dirty="0" smtClean="0">
                          <a:solidFill>
                            <a:schemeClr val="tx1"/>
                          </a:solidFill>
                          <a:latin typeface="+mn-lt"/>
                          <a:ea typeface="+mn-ea"/>
                          <a:cs typeface="+mn-cs"/>
                        </a:rPr>
                        <a:t>)</a:t>
                      </a:r>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l"/>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n</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2n+1</a:t>
                      </a:r>
                      <a:r>
                        <a:rPr lang="en-US" altLang="zh-TW" sz="1800" kern="1200" baseline="0" dirty="0" smtClean="0">
                          <a:solidFill>
                            <a:schemeClr val="tx1"/>
                          </a:solidFill>
                          <a:latin typeface="Arial" pitchFamily="34" charset="0"/>
                          <a:ea typeface="+mn-ea"/>
                          <a:cs typeface="Arial" pitchFamily="34" charset="0"/>
                        </a:rPr>
                        <a:t>OH</a:t>
                      </a:r>
                    </a:p>
                    <a:p>
                      <a:pPr algn="l"/>
                      <a:r>
                        <a:rPr lang="en-US" altLang="zh-TW" sz="1800" kern="1200" baseline="0" dirty="0" smtClean="0">
                          <a:solidFill>
                            <a:schemeClr val="tx1"/>
                          </a:solidFill>
                          <a:latin typeface="Arial" pitchFamily="34" charset="0"/>
                          <a:ea typeface="+mn-ea"/>
                          <a:cs typeface="Arial" pitchFamily="34" charset="0"/>
                        </a:rPr>
                        <a:t>(n</a:t>
                      </a:r>
                      <a:r>
                        <a:rPr lang="zh-TW" altLang="en-US" sz="1800" kern="1200" baseline="0" dirty="0" smtClean="0">
                          <a:solidFill>
                            <a:schemeClr val="tx1"/>
                          </a:solidFill>
                          <a:latin typeface="Arial" pitchFamily="34" charset="0"/>
                          <a:ea typeface="+mn-ea"/>
                          <a:cs typeface="Arial" pitchFamily="34" charset="0"/>
                        </a:rPr>
                        <a:t>由「</a:t>
                      </a:r>
                      <a:r>
                        <a:rPr lang="en-US" altLang="zh-TW" sz="1800" kern="1200" baseline="0" dirty="0" smtClean="0">
                          <a:solidFill>
                            <a:schemeClr val="tx1"/>
                          </a:solidFill>
                          <a:latin typeface="Arial" pitchFamily="34" charset="0"/>
                          <a:ea typeface="+mn-ea"/>
                          <a:cs typeface="Arial" pitchFamily="34" charset="0"/>
                        </a:rPr>
                        <a:t>1</a:t>
                      </a:r>
                      <a:r>
                        <a:rPr lang="zh-TW" altLang="en-US" sz="1800" kern="1200" baseline="0" dirty="0" smtClean="0">
                          <a:solidFill>
                            <a:schemeClr val="tx1"/>
                          </a:solidFill>
                          <a:latin typeface="Arial" pitchFamily="34" charset="0"/>
                          <a:ea typeface="+mn-ea"/>
                          <a:cs typeface="Arial" pitchFamily="34" charset="0"/>
                        </a:rPr>
                        <a:t>」開始</a:t>
                      </a:r>
                      <a:r>
                        <a:rPr lang="en-US" altLang="zh-TW" sz="1800" kern="1200" baseline="0" dirty="0" smtClean="0">
                          <a:solidFill>
                            <a:schemeClr val="tx1"/>
                          </a:solidFill>
                          <a:latin typeface="Arial" pitchFamily="34" charset="0"/>
                          <a:ea typeface="+mn-ea"/>
                          <a:cs typeface="Arial" pitchFamily="34" charset="0"/>
                        </a:rPr>
                        <a:t>)</a:t>
                      </a:r>
                      <a:endParaRPr lang="zh-TW" altLang="en-US" sz="1800" dirty="0" smtClean="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OH)</a:t>
                      </a:r>
                    </a:p>
                    <a:p>
                      <a:pPr algn="ctr"/>
                      <a:r>
                        <a:rPr lang="zh-TW" altLang="en-US" sz="1800" kern="1200" baseline="0" dirty="0" smtClean="0">
                          <a:solidFill>
                            <a:srgbClr val="3399FF"/>
                          </a:solidFill>
                          <a:latin typeface="+mn-lt"/>
                          <a:ea typeface="+mn-ea"/>
                          <a:cs typeface="+mn-cs"/>
                        </a:rPr>
                        <a:t>甲醇</a:t>
                      </a:r>
                      <a:endParaRPr lang="zh-TW" altLang="en-US" sz="1800" dirty="0">
                        <a:solidFill>
                          <a:srgbClr val="3399FF"/>
                        </a:solidFill>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914689">
                <a:tc>
                  <a:txBody>
                    <a:bodyPr/>
                    <a:lstStyle/>
                    <a:p>
                      <a:pPr algn="l"/>
                      <a:endParaRPr lang="en-US" altLang="zh-TW" sz="1800" dirty="0" smtClean="0">
                        <a:latin typeface="Arial" pitchFamily="34" charset="0"/>
                        <a:cs typeface="Arial" pitchFamily="34" charset="0"/>
                      </a:endParaRPr>
                    </a:p>
                    <a:p>
                      <a:pPr algn="l"/>
                      <a:endParaRPr lang="en-US" altLang="zh-TW" sz="1800" dirty="0" smtClean="0">
                        <a:latin typeface="Arial" pitchFamily="34" charset="0"/>
                        <a:cs typeface="Arial" pitchFamily="34" charset="0"/>
                      </a:endParaRPr>
                    </a:p>
                    <a:p>
                      <a:pPr algn="l"/>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l"/>
                      <a:r>
                        <a:rPr lang="zh-TW" altLang="en-US" sz="1800" kern="1200" baseline="0" dirty="0" smtClean="0">
                          <a:solidFill>
                            <a:schemeClr val="tx1"/>
                          </a:solidFill>
                          <a:latin typeface="+mn-lt"/>
                          <a:ea typeface="+mn-ea"/>
                          <a:cs typeface="+mn-cs"/>
                        </a:rPr>
                        <a:t>烷酸 </a:t>
                      </a:r>
                      <a:r>
                        <a:rPr lang="en-US" altLang="zh-TW" sz="1800" kern="1200" baseline="0" dirty="0" smtClean="0">
                          <a:solidFill>
                            <a:schemeClr val="tx1"/>
                          </a:solidFill>
                          <a:latin typeface="+mn-lt"/>
                          <a:ea typeface="+mn-ea"/>
                          <a:cs typeface="+mn-cs"/>
                        </a:rPr>
                        <a:t>(</a:t>
                      </a:r>
                      <a:r>
                        <a:rPr lang="zh-TW" altLang="en-US" sz="1800" kern="1200" baseline="0" dirty="0" smtClean="0">
                          <a:solidFill>
                            <a:schemeClr val="tx1"/>
                          </a:solidFill>
                          <a:latin typeface="+mn-lt"/>
                          <a:ea typeface="+mn-ea"/>
                          <a:cs typeface="+mn-cs"/>
                        </a:rPr>
                        <a:t>羧酸</a:t>
                      </a:r>
                      <a:r>
                        <a:rPr lang="en-US" altLang="zh-TW" sz="1800" kern="1200" baseline="0" dirty="0" smtClean="0">
                          <a:solidFill>
                            <a:schemeClr val="tx1"/>
                          </a:solidFill>
                          <a:latin typeface="+mn-lt"/>
                          <a:ea typeface="+mn-ea"/>
                          <a:cs typeface="+mn-cs"/>
                        </a:rPr>
                        <a:t>)</a:t>
                      </a:r>
                      <a:endParaRPr lang="zh-TW" altLang="en-US" sz="1800" dirty="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l"/>
                      <a:endParaRPr lang="en-US" altLang="zh-TW" sz="1800" kern="1200" baseline="0" dirty="0" smtClean="0">
                        <a:solidFill>
                          <a:schemeClr val="tx1"/>
                        </a:solidFill>
                        <a:latin typeface="Arial" pitchFamily="34" charset="0"/>
                        <a:ea typeface="+mn-ea"/>
                        <a:cs typeface="Arial" pitchFamily="34" charset="0"/>
                      </a:endParaRPr>
                    </a:p>
                    <a:p>
                      <a:pPr algn="l"/>
                      <a:r>
                        <a:rPr lang="en-US" altLang="zh-TW" sz="1800" kern="1200" baseline="0" dirty="0" smtClean="0">
                          <a:solidFill>
                            <a:schemeClr val="tx1"/>
                          </a:solidFill>
                          <a:latin typeface="Arial" pitchFamily="34" charset="0"/>
                          <a:ea typeface="+mn-ea"/>
                          <a:cs typeface="Arial" pitchFamily="34" charset="0"/>
                        </a:rPr>
                        <a:t>(n</a:t>
                      </a:r>
                      <a:r>
                        <a:rPr lang="zh-TW" altLang="en-US" sz="1800" kern="1200" baseline="0" dirty="0" smtClean="0">
                          <a:solidFill>
                            <a:schemeClr val="tx1"/>
                          </a:solidFill>
                          <a:latin typeface="Arial" pitchFamily="34" charset="0"/>
                          <a:ea typeface="+mn-ea"/>
                          <a:cs typeface="Arial" pitchFamily="34" charset="0"/>
                        </a:rPr>
                        <a:t>由「</a:t>
                      </a:r>
                      <a:r>
                        <a:rPr lang="en-US" altLang="zh-TW" sz="1800" kern="1200" baseline="0" dirty="0" smtClean="0">
                          <a:solidFill>
                            <a:schemeClr val="tx1"/>
                          </a:solidFill>
                          <a:latin typeface="Arial" pitchFamily="34" charset="0"/>
                          <a:ea typeface="+mn-ea"/>
                          <a:cs typeface="Arial" pitchFamily="34" charset="0"/>
                        </a:rPr>
                        <a:t>0</a:t>
                      </a:r>
                      <a:r>
                        <a:rPr lang="zh-TW" altLang="en-US" sz="1800" kern="1200" baseline="0" dirty="0" smtClean="0">
                          <a:solidFill>
                            <a:schemeClr val="tx1"/>
                          </a:solidFill>
                          <a:latin typeface="Arial" pitchFamily="34" charset="0"/>
                          <a:ea typeface="+mn-ea"/>
                          <a:cs typeface="Arial" pitchFamily="34" charset="0"/>
                        </a:rPr>
                        <a:t>」開始</a:t>
                      </a:r>
                      <a:r>
                        <a:rPr lang="en-US" altLang="zh-TW" sz="1800" kern="1200" baseline="0" dirty="0" smtClean="0">
                          <a:solidFill>
                            <a:schemeClr val="tx1"/>
                          </a:solidFill>
                          <a:latin typeface="Arial" pitchFamily="34" charset="0"/>
                          <a:ea typeface="+mn-ea"/>
                          <a:cs typeface="Arial" pitchFamily="34" charset="0"/>
                        </a:rPr>
                        <a:t>)</a:t>
                      </a:r>
                      <a:endParaRPr lang="zh-TW" altLang="en-US" sz="1800" dirty="0" smtClean="0">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1800" kern="1200" baseline="0" dirty="0" smtClean="0">
                          <a:solidFill>
                            <a:schemeClr val="tx1"/>
                          </a:solidFill>
                          <a:latin typeface="Arial" pitchFamily="34" charset="0"/>
                          <a:ea typeface="+mn-ea"/>
                          <a:cs typeface="Arial" pitchFamily="34" charset="0"/>
                        </a:rPr>
                        <a:t>(HCOOH)</a:t>
                      </a:r>
                    </a:p>
                    <a:p>
                      <a:pPr algn="ctr"/>
                      <a:r>
                        <a:rPr lang="zh-TW" altLang="en-US" sz="1800" kern="1200" baseline="0" dirty="0" smtClean="0">
                          <a:solidFill>
                            <a:srgbClr val="3399FF"/>
                          </a:solidFill>
                          <a:latin typeface="+mn-lt"/>
                          <a:ea typeface="+mn-ea"/>
                          <a:cs typeface="+mn-cs"/>
                        </a:rPr>
                        <a:t>甲酸</a:t>
                      </a:r>
                      <a:endParaRPr lang="zh-TW" altLang="en-US" sz="1800" dirty="0">
                        <a:solidFill>
                          <a:srgbClr val="3399FF"/>
                        </a:solidFill>
                        <a:latin typeface="Arial" pitchFamily="34" charset="0"/>
                        <a:cs typeface="Arial" pitchFamily="34" charset="0"/>
                      </a:endParaRPr>
                    </a:p>
                  </a:txBody>
                  <a:tcPr marL="91441" marR="91441" marT="45734" marB="45734"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4"/>
                  </a:ext>
                </a:extLst>
              </a:tr>
            </a:tbl>
          </a:graphicData>
        </a:graphic>
      </p:graphicFrame>
      <p:pic>
        <p:nvPicPr>
          <p:cNvPr id="63529" name="Picture 41" descr="C:\Documents and Settings\judymok\桌面\2nd figures\Chem 21 pics\T31.4B.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4638" y="2373313"/>
            <a:ext cx="984250"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0" name="Picture 42" descr="C:\Documents and Settings\judymok\桌面\2nd figures\Chem 21 pics\T31.4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825" y="4152900"/>
            <a:ext cx="1079500"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31" name="矩形 6"/>
          <p:cNvSpPr>
            <a:spLocks noChangeArrowheads="1"/>
          </p:cNvSpPr>
          <p:nvPr/>
        </p:nvSpPr>
        <p:spPr bwMode="auto">
          <a:xfrm>
            <a:off x="277813" y="3254375"/>
            <a:ext cx="1074737" cy="461963"/>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solidFill>
                  <a:srgbClr val="E15192"/>
                </a:solidFill>
              </a:rPr>
              <a:t>–O–H </a:t>
            </a:r>
            <a:endParaRPr lang="zh-TW" altLang="en-US" sz="2400">
              <a:solidFill>
                <a:srgbClr val="E15192"/>
              </a:solidFill>
            </a:endParaRPr>
          </a:p>
        </p:txBody>
      </p:sp>
      <p:pic>
        <p:nvPicPr>
          <p:cNvPr id="63532" name="Picture 4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75563" y="2205038"/>
            <a:ext cx="1000125" cy="81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3" name="Picture 4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08900" y="3141663"/>
            <a:ext cx="87788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4" name="Picture 4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86675" y="4076700"/>
            <a:ext cx="957263" cy="76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5" name="Picture 5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69225" y="1319213"/>
            <a:ext cx="809625" cy="785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6" name="Picture 5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73663" y="1384300"/>
            <a:ext cx="622300"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7" name="Picture 5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03800" y="2351088"/>
            <a:ext cx="935038"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8" name="Picture 5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076825" y="3219450"/>
            <a:ext cx="882650" cy="71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9" name="Picture 5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076825" y="4221163"/>
            <a:ext cx="833438"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40" name="矩形 2"/>
          <p:cNvSpPr>
            <a:spLocks noChangeArrowheads="1"/>
          </p:cNvSpPr>
          <p:nvPr/>
        </p:nvSpPr>
        <p:spPr bwMode="auto">
          <a:xfrm>
            <a:off x="2916238" y="4059238"/>
            <a:ext cx="1008062" cy="369887"/>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en-US" altLang="zh-TW">
                <a:solidFill>
                  <a:srgbClr val="000000"/>
                </a:solidFill>
                <a:cs typeface="Arial" charset="0"/>
              </a:rPr>
              <a:t>C</a:t>
            </a:r>
            <a:r>
              <a:rPr kumimoji="0" lang="en-US" altLang="zh-TW" baseline="-25000">
                <a:solidFill>
                  <a:srgbClr val="000000"/>
                </a:solidFill>
                <a:cs typeface="Arial" charset="0"/>
              </a:rPr>
              <a:t>n</a:t>
            </a:r>
            <a:r>
              <a:rPr kumimoji="0" lang="en-US" altLang="zh-TW">
                <a:solidFill>
                  <a:srgbClr val="000000"/>
                </a:solidFill>
                <a:cs typeface="Arial" charset="0"/>
              </a:rPr>
              <a:t>H</a:t>
            </a:r>
            <a:r>
              <a:rPr kumimoji="0" lang="en-US" altLang="zh-TW" baseline="-25000">
                <a:solidFill>
                  <a:srgbClr val="000000"/>
                </a:solidFill>
                <a:cs typeface="Arial" charset="0"/>
              </a:rPr>
              <a:t>2n+1</a:t>
            </a:r>
            <a:r>
              <a:rPr kumimoji="0" lang="en-US" altLang="zh-TW">
                <a:solidFill>
                  <a:srgbClr val="000000"/>
                </a:solidFill>
                <a:cs typeface="Arial" charset="0"/>
              </a:rPr>
              <a:t> </a:t>
            </a:r>
            <a:endParaRPr lang="zh-TW" altLang="en-US"/>
          </a:p>
        </p:txBody>
      </p:sp>
      <p:sp>
        <p:nvSpPr>
          <p:cNvPr id="63541" name="矩形 3"/>
          <p:cNvSpPr>
            <a:spLocks noChangeArrowheads="1"/>
          </p:cNvSpPr>
          <p:nvPr/>
        </p:nvSpPr>
        <p:spPr bwMode="auto">
          <a:xfrm>
            <a:off x="3844925" y="4067175"/>
            <a:ext cx="877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en-US" altLang="zh-TW">
                <a:solidFill>
                  <a:srgbClr val="000000"/>
                </a:solidFill>
                <a:cs typeface="Arial" charset="0"/>
              </a:rPr>
              <a:t>COOH</a:t>
            </a:r>
          </a:p>
        </p:txBody>
      </p:sp>
    </p:spTree>
    <p:extLst>
      <p:ext uri="{BB962C8B-B14F-4D97-AF65-F5344CB8AC3E}">
        <p14:creationId xmlns:p14="http://schemas.microsoft.com/office/powerpoint/2010/main" val="1416174997"/>
      </p:ext>
    </p:extLst>
  </p:cSld>
  <p:clrMapOvr>
    <a:masterClrMapping/>
  </p:clrMapOvr>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4"/>
          <p:cNvSpPr>
            <a:spLocks noChangeArrowheads="1"/>
          </p:cNvSpPr>
          <p:nvPr/>
        </p:nvSpPr>
        <p:spPr bwMode="auto">
          <a:xfrm>
            <a:off x="179388" y="476374"/>
            <a:ext cx="5688012"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同系列各成員漸變的物理性質</a:t>
            </a:r>
            <a:endParaRPr lang="en-US" altLang="zh-TW" sz="3200" b="1">
              <a:solidFill>
                <a:srgbClr val="CC0000"/>
              </a:solidFill>
              <a:latin typeface="Calibri"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2486619066"/>
              </p:ext>
            </p:extLst>
          </p:nvPr>
        </p:nvGraphicFramePr>
        <p:xfrm>
          <a:off x="107950" y="1662460"/>
          <a:ext cx="8856662" cy="4206875"/>
        </p:xfrm>
        <a:graphic>
          <a:graphicData uri="http://schemas.openxmlformats.org/drawingml/2006/table">
            <a:tbl>
              <a:tblPr firstRow="1" bandRow="1">
                <a:tableStyleId>{17292A2E-F333-43FB-9621-5CBBE7FDCDCB}</a:tableStyleId>
              </a:tblPr>
              <a:tblGrid>
                <a:gridCol w="1007741">
                  <a:extLst>
                    <a:ext uri="{9D8B030D-6E8A-4147-A177-3AD203B41FA5}">
                      <a16:colId xmlns:a16="http://schemas.microsoft.com/office/drawing/2014/main" xmlns="" val="20000"/>
                    </a:ext>
                  </a:extLst>
                </a:gridCol>
                <a:gridCol w="1080201">
                  <a:extLst>
                    <a:ext uri="{9D8B030D-6E8A-4147-A177-3AD203B41FA5}">
                      <a16:colId xmlns:a16="http://schemas.microsoft.com/office/drawing/2014/main" xmlns="" val="20001"/>
                    </a:ext>
                  </a:extLst>
                </a:gridCol>
                <a:gridCol w="1944361">
                  <a:extLst>
                    <a:ext uri="{9D8B030D-6E8A-4147-A177-3AD203B41FA5}">
                      <a16:colId xmlns:a16="http://schemas.microsoft.com/office/drawing/2014/main" xmlns="" val="20002"/>
                    </a:ext>
                  </a:extLst>
                </a:gridCol>
                <a:gridCol w="1008187">
                  <a:extLst>
                    <a:ext uri="{9D8B030D-6E8A-4147-A177-3AD203B41FA5}">
                      <a16:colId xmlns:a16="http://schemas.microsoft.com/office/drawing/2014/main" xmlns="" val="20003"/>
                    </a:ext>
                  </a:extLst>
                </a:gridCol>
                <a:gridCol w="888418">
                  <a:extLst>
                    <a:ext uri="{9D8B030D-6E8A-4147-A177-3AD203B41FA5}">
                      <a16:colId xmlns:a16="http://schemas.microsoft.com/office/drawing/2014/main" xmlns="" val="20004"/>
                    </a:ext>
                  </a:extLst>
                </a:gridCol>
                <a:gridCol w="1488023">
                  <a:extLst>
                    <a:ext uri="{9D8B030D-6E8A-4147-A177-3AD203B41FA5}">
                      <a16:colId xmlns:a16="http://schemas.microsoft.com/office/drawing/2014/main" xmlns="" val="20005"/>
                    </a:ext>
                  </a:extLst>
                </a:gridCol>
                <a:gridCol w="1439731">
                  <a:extLst>
                    <a:ext uri="{9D8B030D-6E8A-4147-A177-3AD203B41FA5}">
                      <a16:colId xmlns:a16="http://schemas.microsoft.com/office/drawing/2014/main" xmlns="" val="20006"/>
                    </a:ext>
                  </a:extLst>
                </a:gridCol>
              </a:tblGrid>
              <a:tr h="640177">
                <a:tc>
                  <a:txBody>
                    <a:bodyPr/>
                    <a:lstStyle/>
                    <a:p>
                      <a:pPr algn="ctr"/>
                      <a:r>
                        <a:rPr lang="zh-TW" altLang="en-US" sz="1800" b="1" kern="1200" baseline="0" dirty="0" smtClean="0">
                          <a:solidFill>
                            <a:schemeClr val="bg1"/>
                          </a:solidFill>
                          <a:latin typeface="+mn-lt"/>
                          <a:ea typeface="+mn-ea"/>
                          <a:cs typeface="+mn-cs"/>
                        </a:rPr>
                        <a:t>名稱</a:t>
                      </a:r>
                      <a:endParaRPr lang="zh-TW" altLang="en-US" sz="1800" b="1" kern="1200" baseline="0" dirty="0">
                        <a:solidFill>
                          <a:schemeClr val="bg1"/>
                        </a:solidFill>
                        <a:latin typeface="+mn-lt"/>
                        <a:ea typeface="+mn-ea"/>
                        <a:cs typeface="+mn-cs"/>
                      </a:endParaRPr>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mn-lt"/>
                          <a:ea typeface="+mn-ea"/>
                          <a:cs typeface="+mn-cs"/>
                        </a:rPr>
                        <a:t>分子式</a:t>
                      </a:r>
                      <a:endParaRPr lang="zh-TW" altLang="en-US" sz="1800" b="1" kern="1200" baseline="0" dirty="0">
                        <a:solidFill>
                          <a:schemeClr val="bg1"/>
                        </a:solidFill>
                        <a:latin typeface="+mn-lt"/>
                        <a:ea typeface="+mn-ea"/>
                        <a:cs typeface="+mn-cs"/>
                      </a:endParaRPr>
                    </a:p>
                  </a:txBody>
                  <a:tcPr marL="91447" marR="91447" marT="45727" marB="45727"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mn-lt"/>
                          <a:ea typeface="+mn-ea"/>
                          <a:cs typeface="+mn-cs"/>
                        </a:rPr>
                        <a:t>簡明結構式</a:t>
                      </a:r>
                      <a:endParaRPr lang="zh-TW" altLang="en-US" sz="1800" b="1" kern="1200" baseline="0" dirty="0">
                        <a:solidFill>
                          <a:schemeClr val="bg1"/>
                        </a:solidFill>
                        <a:latin typeface="+mn-lt"/>
                        <a:ea typeface="+mn-ea"/>
                        <a:cs typeface="+mn-cs"/>
                      </a:endParaRPr>
                    </a:p>
                  </a:txBody>
                  <a:tcPr marL="91447" marR="91447" marT="45727" marB="45727"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r>
                        <a:rPr lang="zh-TW" altLang="en-US" sz="1800" b="1" kern="1200" baseline="0" dirty="0" smtClean="0">
                          <a:solidFill>
                            <a:schemeClr val="bg1"/>
                          </a:solidFill>
                          <a:latin typeface="+mn-lt"/>
                          <a:ea typeface="+mn-ea"/>
                          <a:cs typeface="+mn-cs"/>
                        </a:rPr>
                        <a:t>熔點</a:t>
                      </a:r>
                      <a:r>
                        <a:rPr lang="en-US" altLang="zh-TW" sz="1800" b="1" kern="1200" baseline="0" dirty="0" smtClean="0">
                          <a:solidFill>
                            <a:schemeClr val="bg1"/>
                          </a:solidFill>
                          <a:latin typeface="+mn-lt"/>
                          <a:ea typeface="+mn-ea"/>
                          <a:cs typeface="+mn-cs"/>
                        </a:rPr>
                        <a:t>(°C)</a:t>
                      </a:r>
                      <a:endParaRPr lang="zh-TW" altLang="en-US" sz="1800" b="1" kern="1200" baseline="0" dirty="0">
                        <a:solidFill>
                          <a:schemeClr val="bg1"/>
                        </a:solidFill>
                        <a:latin typeface="+mn-lt"/>
                        <a:ea typeface="+mn-ea"/>
                        <a:cs typeface="+mn-cs"/>
                      </a:endParaRPr>
                    </a:p>
                  </a:txBody>
                  <a:tcPr marL="91447" marR="91447" marT="45727" marB="45727"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r>
                        <a:rPr lang="zh-TW" altLang="en-US" sz="1800" b="1" kern="1200" baseline="0" dirty="0" smtClean="0">
                          <a:solidFill>
                            <a:schemeClr val="bg1"/>
                          </a:solidFill>
                          <a:latin typeface="+mn-lt"/>
                          <a:ea typeface="+mn-ea"/>
                          <a:cs typeface="+mn-cs"/>
                        </a:rPr>
                        <a:t>沸點</a:t>
                      </a:r>
                      <a:r>
                        <a:rPr lang="en-US" altLang="zh-TW" sz="1800" b="1" kern="1200" baseline="0" dirty="0" smtClean="0">
                          <a:solidFill>
                            <a:schemeClr val="bg1"/>
                          </a:solidFill>
                          <a:latin typeface="+mn-lt"/>
                          <a:ea typeface="+mn-ea"/>
                          <a:cs typeface="+mn-cs"/>
                        </a:rPr>
                        <a:t>(°C)</a:t>
                      </a:r>
                      <a:endParaRPr lang="zh-TW" altLang="en-US" sz="1800" b="1" kern="1200" baseline="0" dirty="0">
                        <a:solidFill>
                          <a:schemeClr val="bg1"/>
                        </a:solidFill>
                        <a:latin typeface="+mn-lt"/>
                        <a:ea typeface="+mn-ea"/>
                        <a:cs typeface="+mn-cs"/>
                      </a:endParaRPr>
                    </a:p>
                  </a:txBody>
                  <a:tcPr marL="91447" marR="91447" marT="45727" marB="45727"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mn-lt"/>
                          <a:ea typeface="+mn-ea"/>
                          <a:cs typeface="+mn-cs"/>
                        </a:rPr>
                        <a:t>常温常壓下的狀態</a:t>
                      </a:r>
                      <a:endParaRPr lang="zh-TW" altLang="en-US" sz="1800" b="1" kern="1200" baseline="0" dirty="0">
                        <a:solidFill>
                          <a:schemeClr val="bg1"/>
                        </a:solidFill>
                        <a:latin typeface="+mn-lt"/>
                        <a:ea typeface="+mn-ea"/>
                        <a:cs typeface="+mn-cs"/>
                      </a:endParaRPr>
                    </a:p>
                  </a:txBody>
                  <a:tcPr marL="91447" marR="91447" marT="45727" marB="45727"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r>
                        <a:rPr lang="zh-TW" altLang="en-US" sz="1800" b="1" kern="1200" baseline="0" dirty="0" smtClean="0">
                          <a:solidFill>
                            <a:schemeClr val="bg1"/>
                          </a:solidFill>
                          <a:latin typeface="+mn-lt"/>
                          <a:ea typeface="+mn-ea"/>
                          <a:cs typeface="+mn-cs"/>
                        </a:rPr>
                        <a:t>在</a:t>
                      </a:r>
                      <a:r>
                        <a:rPr lang="en-US" altLang="zh-TW" sz="1800" b="1" kern="1200" baseline="0" dirty="0" smtClean="0">
                          <a:solidFill>
                            <a:schemeClr val="bg1"/>
                          </a:solidFill>
                          <a:latin typeface="+mn-lt"/>
                          <a:ea typeface="+mn-ea"/>
                          <a:cs typeface="+mn-cs"/>
                        </a:rPr>
                        <a:t>20°C</a:t>
                      </a:r>
                      <a:r>
                        <a:rPr lang="zh-TW" altLang="en-US" sz="1800" b="1" kern="1200" baseline="0" dirty="0" smtClean="0">
                          <a:solidFill>
                            <a:schemeClr val="bg1"/>
                          </a:solidFill>
                          <a:latin typeface="+mn-lt"/>
                          <a:ea typeface="+mn-ea"/>
                          <a:cs typeface="+mn-cs"/>
                        </a:rPr>
                        <a:t>時的密度</a:t>
                      </a:r>
                      <a:r>
                        <a:rPr lang="en-US" altLang="zh-TW" sz="1800" b="1" kern="1200" baseline="0" dirty="0" smtClean="0">
                          <a:solidFill>
                            <a:schemeClr val="bg1"/>
                          </a:solidFill>
                          <a:latin typeface="+mn-lt"/>
                          <a:ea typeface="+mn-ea"/>
                          <a:cs typeface="+mn-cs"/>
                        </a:rPr>
                        <a:t>(g cm</a:t>
                      </a:r>
                      <a:r>
                        <a:rPr lang="en-US" altLang="zh-TW" sz="1800" b="1" kern="1200" baseline="30000" dirty="0" smtClean="0">
                          <a:solidFill>
                            <a:schemeClr val="bg1"/>
                          </a:solidFill>
                          <a:latin typeface="+mn-lt"/>
                          <a:ea typeface="+mn-ea"/>
                          <a:cs typeface="+mn-cs"/>
                        </a:rPr>
                        <a:t>–3</a:t>
                      </a:r>
                      <a:r>
                        <a:rPr lang="en-US" altLang="zh-TW" sz="1800" b="1" kern="1200" baseline="0" dirty="0" smtClean="0">
                          <a:solidFill>
                            <a:schemeClr val="bg1"/>
                          </a:solidFill>
                          <a:latin typeface="+mn-lt"/>
                          <a:ea typeface="+mn-ea"/>
                          <a:cs typeface="+mn-cs"/>
                        </a:rPr>
                        <a:t>)</a:t>
                      </a:r>
                      <a:endParaRPr lang="zh-TW" altLang="en-US" sz="1800" b="1" kern="1200" baseline="0" dirty="0">
                        <a:solidFill>
                          <a:schemeClr val="bg1"/>
                        </a:solidFill>
                        <a:latin typeface="+mn-lt"/>
                        <a:ea typeface="+mn-ea"/>
                        <a:cs typeface="+mn-cs"/>
                      </a:endParaRPr>
                    </a:p>
                  </a:txBody>
                  <a:tcPr marL="91447" marR="91447" marT="45727" marB="45727" anchor="ctr">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16:rowId xmlns:a16="http://schemas.microsoft.com/office/drawing/2014/main" xmlns="" val="10000"/>
                  </a:ext>
                </a:extLst>
              </a:tr>
              <a:tr h="1188899">
                <a:tc>
                  <a:txBody>
                    <a:bodyPr/>
                    <a:lstStyle/>
                    <a:p>
                      <a:r>
                        <a:rPr lang="zh-TW" altLang="en-US" sz="1800" kern="1200" baseline="0" dirty="0" smtClean="0">
                          <a:solidFill>
                            <a:schemeClr val="tx1"/>
                          </a:solidFill>
                          <a:latin typeface="+mn-lt"/>
                          <a:ea typeface="+mn-ea"/>
                          <a:cs typeface="+mn-cs"/>
                        </a:rPr>
                        <a:t>甲烷</a:t>
                      </a:r>
                      <a:endParaRPr lang="en-US" altLang="zh-TW" sz="1800" kern="1200" baseline="0" dirty="0" smtClean="0">
                        <a:solidFill>
                          <a:schemeClr val="tx1"/>
                        </a:solidFill>
                        <a:latin typeface="+mn-lt"/>
                        <a:ea typeface="+mn-ea"/>
                        <a:cs typeface="+mn-cs"/>
                      </a:endParaRPr>
                    </a:p>
                    <a:p>
                      <a:r>
                        <a:rPr lang="zh-TW" altLang="en-US" sz="1800" kern="1200" baseline="0" dirty="0" smtClean="0">
                          <a:solidFill>
                            <a:schemeClr val="tx1"/>
                          </a:solidFill>
                          <a:latin typeface="+mn-lt"/>
                          <a:ea typeface="+mn-ea"/>
                          <a:cs typeface="+mn-cs"/>
                        </a:rPr>
                        <a:t>乙烷</a:t>
                      </a:r>
                      <a:endParaRPr lang="en-US" altLang="zh-TW" sz="1800" kern="1200" baseline="0" dirty="0" smtClean="0">
                        <a:solidFill>
                          <a:schemeClr val="tx1"/>
                        </a:solidFill>
                        <a:latin typeface="+mn-lt"/>
                        <a:ea typeface="+mn-ea"/>
                        <a:cs typeface="+mn-cs"/>
                      </a:endParaRPr>
                    </a:p>
                    <a:p>
                      <a:r>
                        <a:rPr lang="zh-TW" altLang="en-US" sz="1800" kern="1200" baseline="0" dirty="0" smtClean="0">
                          <a:solidFill>
                            <a:schemeClr val="tx1"/>
                          </a:solidFill>
                          <a:latin typeface="+mn-lt"/>
                          <a:ea typeface="+mn-ea"/>
                          <a:cs typeface="+mn-cs"/>
                        </a:rPr>
                        <a:t>丙烷</a:t>
                      </a:r>
                      <a:endParaRPr lang="en-US" altLang="zh-TW" sz="1800" kern="1200" baseline="0" dirty="0" smtClean="0">
                        <a:solidFill>
                          <a:schemeClr val="tx1"/>
                        </a:solidFill>
                        <a:latin typeface="+mn-lt"/>
                        <a:ea typeface="+mn-ea"/>
                        <a:cs typeface="+mn-cs"/>
                      </a:endParaRPr>
                    </a:p>
                    <a:p>
                      <a:r>
                        <a:rPr lang="zh-TW" altLang="en-US" sz="1800" kern="1200" baseline="0" dirty="0" smtClean="0">
                          <a:solidFill>
                            <a:schemeClr val="tx1"/>
                          </a:solidFill>
                          <a:latin typeface="+mn-lt"/>
                          <a:ea typeface="+mn-ea"/>
                          <a:cs typeface="+mn-cs"/>
                        </a:rPr>
                        <a:t>丁烷</a:t>
                      </a:r>
                      <a:endParaRPr lang="zh-TW" altLang="en-US" sz="1800" dirty="0">
                        <a:latin typeface="Arial" pitchFamily="34" charset="0"/>
                        <a:cs typeface="Arial" pitchFamily="34" charset="0"/>
                      </a:endParaRPr>
                    </a:p>
                  </a:txBody>
                  <a:tcPr marL="91447" marR="91447" marT="45727" marB="45727">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4</a:t>
                      </a:r>
                    </a:p>
                    <a:p>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6</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8</a:t>
                      </a:r>
                      <a:endParaRPr lang="zh-TW" altLang="en-US" sz="1800" baseline="-250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4</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10</a:t>
                      </a:r>
                      <a:endParaRPr lang="zh-TW" altLang="en-US" sz="1800" dirty="0">
                        <a:latin typeface="Arial" pitchFamily="34" charset="0"/>
                        <a:cs typeface="Arial" pitchFamily="34" charset="0"/>
                      </a:endParaRPr>
                    </a:p>
                  </a:txBody>
                  <a:tcPr marL="91447" marR="91447" marT="45727" marB="45727">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4</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zh-TW" altLang="en-US" sz="1800" dirty="0">
                        <a:latin typeface="Arial" pitchFamily="34" charset="0"/>
                        <a:cs typeface="Arial" pitchFamily="34" charset="0"/>
                      </a:endParaRPr>
                    </a:p>
                  </a:txBody>
                  <a:tcPr marL="91447" marR="91447" marT="45727" marB="45727">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1737622">
                <a:tc>
                  <a:txBody>
                    <a:bodyPr/>
                    <a:lstStyle/>
                    <a:p>
                      <a:r>
                        <a:rPr lang="zh-TW" altLang="en-US" sz="1800" kern="1200" baseline="0" dirty="0" smtClean="0">
                          <a:solidFill>
                            <a:schemeClr val="tx1"/>
                          </a:solidFill>
                          <a:latin typeface="+mn-lt"/>
                          <a:ea typeface="+mn-ea"/>
                          <a:cs typeface="+mn-cs"/>
                        </a:rPr>
                        <a:t>戊烷</a:t>
                      </a:r>
                      <a:endParaRPr lang="en-US" altLang="zh-TW" sz="1800" kern="1200" baseline="0" dirty="0" smtClean="0">
                        <a:solidFill>
                          <a:schemeClr val="tx1"/>
                        </a:solidFill>
                        <a:latin typeface="+mn-lt"/>
                        <a:ea typeface="+mn-ea"/>
                        <a:cs typeface="+mn-cs"/>
                      </a:endParaRPr>
                    </a:p>
                    <a:p>
                      <a:r>
                        <a:rPr lang="zh-TW" altLang="en-US" sz="1800" kern="1200" baseline="0" dirty="0" smtClean="0">
                          <a:solidFill>
                            <a:schemeClr val="tx1"/>
                          </a:solidFill>
                          <a:latin typeface="+mn-lt"/>
                          <a:ea typeface="+mn-ea"/>
                          <a:cs typeface="+mn-cs"/>
                        </a:rPr>
                        <a:t>己烷</a:t>
                      </a:r>
                      <a:endParaRPr lang="en-US" altLang="zh-TW" sz="1800" kern="1200" baseline="0" dirty="0" smtClean="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800" kern="1200" baseline="0" dirty="0" smtClean="0">
                          <a:solidFill>
                            <a:schemeClr val="tx1"/>
                          </a:solidFill>
                          <a:latin typeface="+mn-lt"/>
                          <a:ea typeface="+mn-ea"/>
                          <a:cs typeface="+mn-cs"/>
                        </a:rPr>
                        <a:t>庚烷</a:t>
                      </a:r>
                      <a:endParaRPr lang="en-US" altLang="zh-TW" sz="1800" kern="1200" baseline="0" dirty="0" smtClean="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800" kern="1200" baseline="0" dirty="0" smtClean="0">
                          <a:solidFill>
                            <a:schemeClr val="tx1"/>
                          </a:solidFill>
                          <a:latin typeface="+mn-lt"/>
                          <a:ea typeface="+mn-ea"/>
                          <a:cs typeface="+mn-cs"/>
                        </a:rPr>
                        <a:t>辛烷</a:t>
                      </a:r>
                      <a:endParaRPr lang="en-US" altLang="zh-TW" sz="1800" kern="1200" baseline="0" dirty="0" smtClean="0">
                        <a:solidFill>
                          <a:schemeClr val="tx1"/>
                        </a:solidFill>
                        <a:latin typeface="+mn-lt"/>
                        <a:ea typeface="+mn-ea"/>
                        <a:cs typeface="+mn-cs"/>
                      </a:endParaRPr>
                    </a:p>
                    <a:p>
                      <a:pPr algn="ctr"/>
                      <a:r>
                        <a:rPr lang="en-US" altLang="zh-TW" sz="1800" kern="1200" baseline="0" dirty="0" smtClean="0">
                          <a:solidFill>
                            <a:schemeClr val="tx1"/>
                          </a:solidFill>
                          <a:latin typeface="Arial" pitchFamily="34" charset="0"/>
                          <a:ea typeface="+mn-ea"/>
                          <a:cs typeface="Arial" pitchFamily="34" charset="0"/>
                        </a:rPr>
                        <a:t>⁞</a:t>
                      </a:r>
                    </a:p>
                    <a:p>
                      <a:r>
                        <a:rPr lang="zh-TW" altLang="en-US" sz="1800" kern="1200" baseline="0" dirty="0" smtClean="0">
                          <a:solidFill>
                            <a:schemeClr val="tx1"/>
                          </a:solidFill>
                          <a:latin typeface="+mn-lt"/>
                          <a:ea typeface="+mn-ea"/>
                          <a:cs typeface="+mn-cs"/>
                        </a:rPr>
                        <a:t>十七烷</a:t>
                      </a:r>
                      <a:endParaRPr lang="en-US" altLang="zh-TW" sz="1800" kern="1200" baseline="0" dirty="0" smtClean="0">
                        <a:solidFill>
                          <a:schemeClr val="tx1"/>
                        </a:solidFill>
                        <a:latin typeface="+mn-lt"/>
                        <a:ea typeface="+mn-ea"/>
                        <a:cs typeface="+mn-cs"/>
                      </a:endParaRPr>
                    </a:p>
                  </a:txBody>
                  <a:tcPr marL="91447" marR="91447" marT="45727" marB="45727">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5</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12</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6</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14</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7</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16</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8</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18</a:t>
                      </a:r>
                      <a:endParaRPr lang="en-US" altLang="zh-TW" sz="1800" dirty="0" smtClean="0">
                        <a:latin typeface="Arial" pitchFamily="34" charset="0"/>
                        <a:cs typeface="Arial" pitchFamily="34" charset="0"/>
                      </a:endParaRPr>
                    </a:p>
                    <a:p>
                      <a:pPr algn="ctr"/>
                      <a:r>
                        <a:rPr lang="en-US" altLang="zh-TW" sz="1800" kern="1200" baseline="0" dirty="0" smtClean="0">
                          <a:solidFill>
                            <a:schemeClr val="tx1"/>
                          </a:solidFill>
                          <a:latin typeface="Arial" pitchFamily="34" charset="0"/>
                          <a:ea typeface="+mn-ea"/>
                          <a:cs typeface="Arial" pitchFamily="34" charset="0"/>
                        </a:rPr>
                        <a:t>⁞</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17</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36</a:t>
                      </a:r>
                      <a:endParaRPr lang="zh-TW" altLang="en-US" sz="1800" dirty="0">
                        <a:latin typeface="Arial" pitchFamily="34" charset="0"/>
                        <a:cs typeface="Arial" pitchFamily="34" charset="0"/>
                      </a:endParaRPr>
                    </a:p>
                  </a:txBody>
                  <a:tcPr marL="91447" marR="91447" marT="45727" marB="45727">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a:t>
                      </a:r>
                      <a:r>
                        <a:rPr lang="en-US" altLang="zh-TW" sz="1800" kern="1200" baseline="-25000" dirty="0" smtClean="0">
                          <a:solidFill>
                            <a:schemeClr val="tx1"/>
                          </a:solidFill>
                          <a:latin typeface="Arial" pitchFamily="34" charset="0"/>
                          <a:ea typeface="+mn-ea"/>
                          <a:cs typeface="Arial" pitchFamily="34" charset="0"/>
                        </a:rPr>
                        <a:t>4</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a:t>
                      </a:r>
                      <a:r>
                        <a:rPr lang="en-US" altLang="zh-TW" sz="1800" kern="1200" baseline="-25000" dirty="0" smtClean="0">
                          <a:solidFill>
                            <a:schemeClr val="tx1"/>
                          </a:solidFill>
                          <a:latin typeface="Arial" pitchFamily="34" charset="0"/>
                          <a:ea typeface="+mn-ea"/>
                          <a:cs typeface="Arial" pitchFamily="34" charset="0"/>
                        </a:rPr>
                        <a:t>5</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a:t>
                      </a:r>
                      <a:r>
                        <a:rPr lang="en-US" altLang="zh-TW" sz="1800" kern="1200" baseline="-25000" dirty="0" smtClean="0">
                          <a:solidFill>
                            <a:schemeClr val="tx1"/>
                          </a:solidFill>
                          <a:latin typeface="Arial" pitchFamily="34" charset="0"/>
                          <a:ea typeface="+mn-ea"/>
                          <a:cs typeface="Arial" pitchFamily="34" charset="0"/>
                        </a:rPr>
                        <a:t>6</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en-US" altLang="zh-TW" sz="1800" dirty="0" smtClean="0">
                        <a:latin typeface="Arial" pitchFamily="34" charset="0"/>
                        <a:cs typeface="Arial" pitchFamily="34" charset="0"/>
                      </a:endParaRPr>
                    </a:p>
                    <a:p>
                      <a:pPr algn="ctr"/>
                      <a:r>
                        <a:rPr lang="en-US" altLang="zh-TW" sz="1800" kern="1200" baseline="0" dirty="0" smtClean="0">
                          <a:solidFill>
                            <a:schemeClr val="tx1"/>
                          </a:solidFill>
                          <a:latin typeface="Arial" pitchFamily="34" charset="0"/>
                          <a:ea typeface="+mn-ea"/>
                          <a:cs typeface="Arial" pitchFamily="34" charset="0"/>
                        </a:rPr>
                        <a:t>⁞</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a:t>
                      </a:r>
                      <a:r>
                        <a:rPr lang="en-US" altLang="zh-TW" sz="1800" kern="1200" baseline="-25000" dirty="0" smtClean="0">
                          <a:solidFill>
                            <a:schemeClr val="tx1"/>
                          </a:solidFill>
                          <a:latin typeface="Arial" pitchFamily="34" charset="0"/>
                          <a:ea typeface="+mn-ea"/>
                          <a:cs typeface="Arial" pitchFamily="34" charset="0"/>
                        </a:rPr>
                        <a:t>15</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zh-TW" altLang="en-US" sz="1800" dirty="0">
                        <a:latin typeface="Arial" pitchFamily="34" charset="0"/>
                        <a:cs typeface="Arial" pitchFamily="34" charset="0"/>
                      </a:endParaRPr>
                    </a:p>
                  </a:txBody>
                  <a:tcPr marL="91447" marR="91447" marT="45727" marB="45727">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640177">
                <a:tc>
                  <a:txBody>
                    <a:bodyPr/>
                    <a:lstStyle/>
                    <a:p>
                      <a:r>
                        <a:rPr lang="zh-TW" altLang="en-US" sz="1800" kern="1200" baseline="0" dirty="0" smtClean="0">
                          <a:solidFill>
                            <a:schemeClr val="tx1"/>
                          </a:solidFill>
                          <a:latin typeface="+mn-lt"/>
                          <a:ea typeface="+mn-ea"/>
                          <a:cs typeface="+mn-cs"/>
                        </a:rPr>
                        <a:t>十八烷</a:t>
                      </a:r>
                      <a:endParaRPr lang="en-US" altLang="zh-TW" sz="1800" kern="1200" baseline="0" dirty="0" smtClean="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800" kern="1200" baseline="0" dirty="0" smtClean="0">
                          <a:solidFill>
                            <a:schemeClr val="tx1"/>
                          </a:solidFill>
                          <a:latin typeface="+mn-lt"/>
                          <a:ea typeface="+mn-ea"/>
                          <a:cs typeface="+mn-cs"/>
                        </a:rPr>
                        <a:t>十九烷</a:t>
                      </a:r>
                      <a:endParaRPr lang="en-US" altLang="zh-TW" sz="1800" kern="1200" baseline="0" dirty="0" smtClean="0">
                        <a:solidFill>
                          <a:schemeClr val="tx1"/>
                        </a:solidFill>
                        <a:latin typeface="+mn-lt"/>
                        <a:ea typeface="+mn-ea"/>
                        <a:cs typeface="+mn-cs"/>
                      </a:endParaRPr>
                    </a:p>
                  </a:txBody>
                  <a:tcPr marL="91447" marR="91447" marT="45727" marB="45727">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18</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38</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a:t>
                      </a:r>
                      <a:r>
                        <a:rPr lang="en-US" altLang="zh-TW" sz="1800" kern="1200" baseline="-25000" dirty="0" smtClean="0">
                          <a:solidFill>
                            <a:schemeClr val="tx1"/>
                          </a:solidFill>
                          <a:latin typeface="Arial" pitchFamily="34" charset="0"/>
                          <a:ea typeface="+mn-ea"/>
                          <a:cs typeface="Arial" pitchFamily="34" charset="0"/>
                        </a:rPr>
                        <a:t>19</a:t>
                      </a:r>
                      <a:r>
                        <a:rPr lang="en-US" altLang="zh-TW" sz="1800" kern="1200" baseline="0" dirty="0" smtClean="0">
                          <a:solidFill>
                            <a:schemeClr val="tx1"/>
                          </a:solidFill>
                          <a:latin typeface="Arial" pitchFamily="34" charset="0"/>
                          <a:ea typeface="+mn-ea"/>
                          <a:cs typeface="Arial" pitchFamily="34" charset="0"/>
                        </a:rPr>
                        <a:t>H</a:t>
                      </a:r>
                      <a:r>
                        <a:rPr lang="en-US" altLang="zh-TW" sz="1800" kern="1200" baseline="-25000" dirty="0" smtClean="0">
                          <a:solidFill>
                            <a:schemeClr val="tx1"/>
                          </a:solidFill>
                          <a:latin typeface="Arial" pitchFamily="34" charset="0"/>
                          <a:ea typeface="+mn-ea"/>
                          <a:cs typeface="Arial" pitchFamily="34" charset="0"/>
                        </a:rPr>
                        <a:t>40</a:t>
                      </a:r>
                      <a:endParaRPr lang="zh-TW" altLang="en-US" sz="1800" dirty="0">
                        <a:latin typeface="Arial" pitchFamily="34" charset="0"/>
                        <a:cs typeface="Arial" pitchFamily="34" charset="0"/>
                      </a:endParaRPr>
                    </a:p>
                  </a:txBody>
                  <a:tcPr marL="91447" marR="91447" marT="45727" marB="45727">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a:t>
                      </a:r>
                      <a:r>
                        <a:rPr lang="en-US" altLang="zh-TW" sz="1800" kern="1200" baseline="-25000" dirty="0" smtClean="0">
                          <a:solidFill>
                            <a:schemeClr val="tx1"/>
                          </a:solidFill>
                          <a:latin typeface="Arial" pitchFamily="34" charset="0"/>
                          <a:ea typeface="+mn-ea"/>
                          <a:cs typeface="Arial" pitchFamily="34" charset="0"/>
                        </a:rPr>
                        <a:t>16</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en-US" altLang="zh-TW" sz="1800" dirty="0" smtClean="0">
                        <a:latin typeface="Arial" pitchFamily="34" charset="0"/>
                        <a:cs typeface="Arial" pitchFamily="34" charset="0"/>
                      </a:endParaRPr>
                    </a:p>
                    <a:p>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2</a:t>
                      </a:r>
                      <a:r>
                        <a:rPr lang="en-US" altLang="zh-TW" sz="1800" kern="1200" baseline="0" dirty="0" smtClean="0">
                          <a:solidFill>
                            <a:schemeClr val="tx1"/>
                          </a:solidFill>
                          <a:latin typeface="Arial" pitchFamily="34" charset="0"/>
                          <a:ea typeface="+mn-ea"/>
                          <a:cs typeface="Arial" pitchFamily="34" charset="0"/>
                        </a:rPr>
                        <a:t>)</a:t>
                      </a:r>
                      <a:r>
                        <a:rPr lang="en-US" altLang="zh-TW" sz="1800" kern="1200" baseline="-25000" dirty="0" smtClean="0">
                          <a:solidFill>
                            <a:schemeClr val="tx1"/>
                          </a:solidFill>
                          <a:latin typeface="Arial" pitchFamily="34" charset="0"/>
                          <a:ea typeface="+mn-ea"/>
                          <a:cs typeface="Arial" pitchFamily="34" charset="0"/>
                        </a:rPr>
                        <a:t>17</a:t>
                      </a:r>
                      <a:r>
                        <a:rPr lang="en-US" altLang="zh-TW" sz="1800" kern="1200" baseline="0" dirty="0" smtClean="0">
                          <a:solidFill>
                            <a:schemeClr val="tx1"/>
                          </a:solidFill>
                          <a:latin typeface="Arial" pitchFamily="34" charset="0"/>
                          <a:ea typeface="+mn-ea"/>
                          <a:cs typeface="Arial" pitchFamily="34" charset="0"/>
                        </a:rPr>
                        <a:t>CH</a:t>
                      </a:r>
                      <a:r>
                        <a:rPr lang="en-US" altLang="zh-TW" sz="1800" kern="1200" baseline="-25000" dirty="0" smtClean="0">
                          <a:solidFill>
                            <a:schemeClr val="tx1"/>
                          </a:solidFill>
                          <a:latin typeface="Arial" pitchFamily="34" charset="0"/>
                          <a:ea typeface="+mn-ea"/>
                          <a:cs typeface="Arial" pitchFamily="34" charset="0"/>
                        </a:rPr>
                        <a:t>3</a:t>
                      </a:r>
                      <a:endParaRPr lang="zh-TW" altLang="en-US" sz="1800" dirty="0">
                        <a:latin typeface="Arial" pitchFamily="34" charset="0"/>
                        <a:cs typeface="Arial" pitchFamily="34" charset="0"/>
                      </a:endParaRPr>
                    </a:p>
                  </a:txBody>
                  <a:tcPr marL="91447" marR="91447" marT="45727" marB="45727">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dirty="0"/>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dirty="0"/>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dirty="0"/>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endParaRPr lang="zh-HK" altLang="en-US" dirty="0"/>
                    </a:p>
                  </a:txBody>
                  <a:tcPr marL="91447" marR="91447" marT="45727" marB="45727"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bl>
          </a:graphicData>
        </a:graphic>
      </p:graphicFrame>
      <p:graphicFrame>
        <p:nvGraphicFramePr>
          <p:cNvPr id="2" name="表格 1"/>
          <p:cNvGraphicFramePr>
            <a:graphicFrameLocks noGrp="1"/>
          </p:cNvGraphicFramePr>
          <p:nvPr>
            <p:extLst>
              <p:ext uri="{D42A27DB-BD31-4B8C-83A1-F6EECF244321}">
                <p14:modId xmlns:p14="http://schemas.microsoft.com/office/powerpoint/2010/main" val="4057494332"/>
              </p:ext>
            </p:extLst>
          </p:nvPr>
        </p:nvGraphicFramePr>
        <p:xfrm>
          <a:off x="4140200" y="2310160"/>
          <a:ext cx="1008063" cy="3567112"/>
        </p:xfrm>
        <a:graphic>
          <a:graphicData uri="http://schemas.openxmlformats.org/drawingml/2006/table">
            <a:tbl>
              <a:tblPr firstRow="1" bandRow="1">
                <a:tableStyleId>{17292A2E-F333-43FB-9621-5CBBE7FDCDCB}</a:tableStyleId>
              </a:tblPr>
              <a:tblGrid>
                <a:gridCol w="1008063">
                  <a:extLst>
                    <a:ext uri="{9D8B030D-6E8A-4147-A177-3AD203B41FA5}">
                      <a16:colId xmlns:a16="http://schemas.microsoft.com/office/drawing/2014/main" xmlns="" val="20000"/>
                    </a:ext>
                  </a:extLst>
                </a:gridCol>
              </a:tblGrid>
              <a:tr h="1189037">
                <a:tc>
                  <a:txBody>
                    <a:bodyPr/>
                    <a:lstStyle/>
                    <a:p>
                      <a:pPr algn="ctr"/>
                      <a:r>
                        <a:rPr lang="en-US" altLang="zh-TW" sz="1800" b="0" dirty="0" smtClean="0">
                          <a:solidFill>
                            <a:schemeClr val="tx1"/>
                          </a:solidFill>
                          <a:latin typeface="Arial" pitchFamily="34" charset="0"/>
                          <a:cs typeface="Arial" pitchFamily="34" charset="0"/>
                        </a:rPr>
                        <a:t>-182</a:t>
                      </a:r>
                    </a:p>
                    <a:p>
                      <a:pPr algn="ctr"/>
                      <a:r>
                        <a:rPr lang="en-US" altLang="zh-TW" sz="1800" b="0" dirty="0" smtClean="0">
                          <a:solidFill>
                            <a:schemeClr val="tx1"/>
                          </a:solidFill>
                          <a:latin typeface="Arial" pitchFamily="34" charset="0"/>
                          <a:cs typeface="Arial" pitchFamily="34" charset="0"/>
                        </a:rPr>
                        <a:t>-183</a:t>
                      </a:r>
                    </a:p>
                    <a:p>
                      <a:pPr algn="ctr"/>
                      <a:r>
                        <a:rPr lang="en-US" altLang="zh-TW" sz="1800" b="0" dirty="0" smtClean="0">
                          <a:solidFill>
                            <a:schemeClr val="tx1"/>
                          </a:solidFill>
                          <a:latin typeface="Arial" pitchFamily="34" charset="0"/>
                          <a:cs typeface="Arial" pitchFamily="34" charset="0"/>
                        </a:rPr>
                        <a:t>-188</a:t>
                      </a:r>
                    </a:p>
                    <a:p>
                      <a:pPr algn="ctr"/>
                      <a:r>
                        <a:rPr lang="en-US" altLang="zh-TW" sz="1800" b="0" dirty="0" smtClean="0">
                          <a:solidFill>
                            <a:schemeClr val="tx1"/>
                          </a:solidFill>
                          <a:latin typeface="Arial" pitchFamily="34" charset="0"/>
                          <a:cs typeface="Arial" pitchFamily="34" charset="0"/>
                        </a:rPr>
                        <a:t>-138</a:t>
                      </a:r>
                      <a:endParaRPr lang="zh-TW" altLang="en-US" sz="1800" b="0" dirty="0">
                        <a:solidFill>
                          <a:schemeClr val="tx1"/>
                        </a:solidFill>
                        <a:latin typeface="Arial" pitchFamily="34" charset="0"/>
                        <a:cs typeface="Arial" pitchFamily="34" charset="0"/>
                      </a:endParaRPr>
                    </a:p>
                  </a:txBody>
                  <a:tcPr marL="91436" marR="91436"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0"/>
                  </a:ext>
                </a:extLst>
              </a:tr>
              <a:tr h="1737824">
                <a:tc>
                  <a:txBody>
                    <a:bodyPr/>
                    <a:lstStyle/>
                    <a:p>
                      <a:pPr algn="ctr"/>
                      <a:r>
                        <a:rPr lang="en-US" altLang="zh-TW" sz="1800" b="0" dirty="0" smtClean="0">
                          <a:solidFill>
                            <a:schemeClr val="tx1"/>
                          </a:solidFill>
                          <a:latin typeface="Arial" pitchFamily="34" charset="0"/>
                          <a:cs typeface="Arial" pitchFamily="34" charset="0"/>
                        </a:rPr>
                        <a:t>-130</a:t>
                      </a:r>
                    </a:p>
                    <a:p>
                      <a:pPr algn="ctr"/>
                      <a:r>
                        <a:rPr lang="en-US" altLang="zh-TW" sz="1800" b="0" dirty="0" smtClean="0">
                          <a:solidFill>
                            <a:schemeClr val="tx1"/>
                          </a:solidFill>
                          <a:latin typeface="Arial" pitchFamily="34" charset="0"/>
                          <a:cs typeface="Arial" pitchFamily="34" charset="0"/>
                        </a:rPr>
                        <a:t>-95</a:t>
                      </a:r>
                    </a:p>
                    <a:p>
                      <a:pPr algn="ctr"/>
                      <a:r>
                        <a:rPr lang="en-US" altLang="zh-TW" sz="1800" b="0" dirty="0" smtClean="0">
                          <a:solidFill>
                            <a:schemeClr val="tx1"/>
                          </a:solidFill>
                          <a:latin typeface="Arial" pitchFamily="34" charset="0"/>
                          <a:cs typeface="Arial" pitchFamily="34" charset="0"/>
                        </a:rPr>
                        <a:t>-90</a:t>
                      </a:r>
                    </a:p>
                    <a:p>
                      <a:pPr algn="ctr"/>
                      <a:r>
                        <a:rPr lang="en-US" altLang="zh-TW" sz="1800" b="0" dirty="0" smtClean="0">
                          <a:solidFill>
                            <a:schemeClr val="tx1"/>
                          </a:solidFill>
                          <a:latin typeface="Arial" pitchFamily="34" charset="0"/>
                          <a:cs typeface="Arial" pitchFamily="34" charset="0"/>
                        </a:rPr>
                        <a:t>-57</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kern="1200" baseline="0" dirty="0" smtClean="0">
                          <a:solidFill>
                            <a:schemeClr val="tx1"/>
                          </a:solidFill>
                          <a:latin typeface="Arial" pitchFamily="34" charset="0"/>
                          <a:ea typeface="+mn-ea"/>
                          <a:cs typeface="Arial" pitchFamily="34" charset="0"/>
                        </a:rPr>
                        <a:t>⁞</a:t>
                      </a:r>
                      <a:endParaRPr lang="en-US" altLang="zh-TW" sz="1800" b="0" dirty="0" smtClean="0">
                        <a:solidFill>
                          <a:schemeClr val="tx1"/>
                        </a:solidFill>
                        <a:latin typeface="Arial" pitchFamily="34" charset="0"/>
                        <a:cs typeface="Arial" pitchFamily="34" charset="0"/>
                      </a:endParaRPr>
                    </a:p>
                    <a:p>
                      <a:pPr algn="ctr"/>
                      <a:r>
                        <a:rPr lang="en-US" altLang="zh-TW" sz="1800" b="0" dirty="0" smtClean="0">
                          <a:solidFill>
                            <a:schemeClr val="tx1"/>
                          </a:solidFill>
                          <a:latin typeface="Arial" pitchFamily="34" charset="0"/>
                          <a:cs typeface="Arial" pitchFamily="34" charset="0"/>
                        </a:rPr>
                        <a:t>22</a:t>
                      </a:r>
                      <a:endParaRPr lang="zh-TW" altLang="en-US" sz="1800" b="0" dirty="0">
                        <a:solidFill>
                          <a:schemeClr val="tx1"/>
                        </a:solidFill>
                        <a:latin typeface="Arial" pitchFamily="34" charset="0"/>
                        <a:cs typeface="Arial" pitchFamily="34" charset="0"/>
                      </a:endParaRPr>
                    </a:p>
                  </a:txBody>
                  <a:tcPr marL="91436" marR="91436"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640251">
                <a:tc>
                  <a:txBody>
                    <a:bodyPr/>
                    <a:lstStyle/>
                    <a:p>
                      <a:pPr algn="ctr"/>
                      <a:r>
                        <a:rPr lang="en-US" altLang="zh-TW" sz="1800" b="0" dirty="0" smtClean="0">
                          <a:solidFill>
                            <a:schemeClr val="tx1"/>
                          </a:solidFill>
                          <a:latin typeface="Arial" pitchFamily="34" charset="0"/>
                          <a:cs typeface="Arial" pitchFamily="34" charset="0"/>
                        </a:rPr>
                        <a:t>28</a:t>
                      </a:r>
                    </a:p>
                    <a:p>
                      <a:pPr algn="ctr"/>
                      <a:r>
                        <a:rPr lang="en-US" altLang="zh-TW" sz="1800" b="0" dirty="0" smtClean="0">
                          <a:solidFill>
                            <a:schemeClr val="tx1"/>
                          </a:solidFill>
                          <a:latin typeface="Arial" pitchFamily="34" charset="0"/>
                          <a:cs typeface="Arial" pitchFamily="34" charset="0"/>
                        </a:rPr>
                        <a:t>32</a:t>
                      </a:r>
                      <a:endParaRPr lang="zh-TW" altLang="en-US" sz="1800" b="0" dirty="0">
                        <a:solidFill>
                          <a:schemeClr val="tx1"/>
                        </a:solidFill>
                        <a:latin typeface="Arial" pitchFamily="34" charset="0"/>
                        <a:cs typeface="Arial" pitchFamily="34" charset="0"/>
                      </a:endParaRPr>
                    </a:p>
                  </a:txBody>
                  <a:tcPr marL="91436" marR="91436"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val="3641557767"/>
              </p:ext>
            </p:extLst>
          </p:nvPr>
        </p:nvGraphicFramePr>
        <p:xfrm>
          <a:off x="5148263" y="2310160"/>
          <a:ext cx="889000" cy="3567112"/>
        </p:xfrm>
        <a:graphic>
          <a:graphicData uri="http://schemas.openxmlformats.org/drawingml/2006/table">
            <a:tbl>
              <a:tblPr firstRow="1" bandRow="1">
                <a:tableStyleId>{17292A2E-F333-43FB-9621-5CBBE7FDCDCB}</a:tableStyleId>
              </a:tblPr>
              <a:tblGrid>
                <a:gridCol w="889000">
                  <a:extLst>
                    <a:ext uri="{9D8B030D-6E8A-4147-A177-3AD203B41FA5}">
                      <a16:colId xmlns:a16="http://schemas.microsoft.com/office/drawing/2014/main" xmlns="" val="20000"/>
                    </a:ext>
                  </a:extLst>
                </a:gridCol>
              </a:tblGrid>
              <a:tr h="1189037">
                <a:tc>
                  <a:txBody>
                    <a:bodyPr/>
                    <a:lstStyle/>
                    <a:p>
                      <a:pPr algn="ctr"/>
                      <a:r>
                        <a:rPr lang="en-US" altLang="zh-TW" sz="1800" b="0" dirty="0" smtClean="0">
                          <a:solidFill>
                            <a:schemeClr val="tx1"/>
                          </a:solidFill>
                          <a:latin typeface="Arial" pitchFamily="34" charset="0"/>
                          <a:cs typeface="Arial" pitchFamily="34" charset="0"/>
                        </a:rPr>
                        <a:t>-161</a:t>
                      </a:r>
                    </a:p>
                    <a:p>
                      <a:pPr algn="ctr"/>
                      <a:r>
                        <a:rPr lang="en-US" altLang="zh-TW" sz="1800" b="0" dirty="0" smtClean="0">
                          <a:solidFill>
                            <a:schemeClr val="tx1"/>
                          </a:solidFill>
                          <a:latin typeface="Arial" pitchFamily="34" charset="0"/>
                          <a:cs typeface="Arial" pitchFamily="34" charset="0"/>
                        </a:rPr>
                        <a:t>-89</a:t>
                      </a:r>
                    </a:p>
                    <a:p>
                      <a:pPr algn="ctr"/>
                      <a:r>
                        <a:rPr lang="en-US" altLang="zh-TW" sz="1800" b="0" dirty="0" smtClean="0">
                          <a:solidFill>
                            <a:schemeClr val="tx1"/>
                          </a:solidFill>
                          <a:latin typeface="Arial" pitchFamily="34" charset="0"/>
                          <a:cs typeface="Arial" pitchFamily="34" charset="0"/>
                        </a:rPr>
                        <a:t>-42</a:t>
                      </a:r>
                    </a:p>
                    <a:p>
                      <a:pPr algn="ctr"/>
                      <a:r>
                        <a:rPr lang="en-US" altLang="zh-TW" sz="1800" b="0" dirty="0" smtClean="0">
                          <a:solidFill>
                            <a:schemeClr val="tx1"/>
                          </a:solidFill>
                          <a:latin typeface="Arial" pitchFamily="34" charset="0"/>
                          <a:cs typeface="Arial" pitchFamily="34" charset="0"/>
                        </a:rPr>
                        <a:t>-0.5</a:t>
                      </a:r>
                      <a:endParaRPr lang="zh-TW" altLang="en-US" sz="1800" b="0" dirty="0">
                        <a:solidFill>
                          <a:schemeClr val="tx1"/>
                        </a:solidFill>
                        <a:latin typeface="Arial" pitchFamily="34" charset="0"/>
                        <a:cs typeface="Arial" pitchFamily="34" charset="0"/>
                      </a:endParaRPr>
                    </a:p>
                  </a:txBody>
                  <a:tcPr marL="91507" marR="91507"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0"/>
                  </a:ext>
                </a:extLst>
              </a:tr>
              <a:tr h="1737824">
                <a:tc>
                  <a:txBody>
                    <a:bodyPr/>
                    <a:lstStyle/>
                    <a:p>
                      <a:pPr algn="ctr"/>
                      <a:r>
                        <a:rPr lang="en-US" altLang="zh-TW" sz="1800" b="0" dirty="0" smtClean="0">
                          <a:solidFill>
                            <a:schemeClr val="tx1"/>
                          </a:solidFill>
                          <a:latin typeface="Arial" pitchFamily="34" charset="0"/>
                          <a:cs typeface="Arial" pitchFamily="34" charset="0"/>
                        </a:rPr>
                        <a:t>36</a:t>
                      </a:r>
                    </a:p>
                    <a:p>
                      <a:pPr algn="ctr"/>
                      <a:r>
                        <a:rPr lang="en-US" altLang="zh-TW" sz="1800" b="0" dirty="0" smtClean="0">
                          <a:solidFill>
                            <a:schemeClr val="tx1"/>
                          </a:solidFill>
                          <a:latin typeface="Arial" pitchFamily="34" charset="0"/>
                          <a:cs typeface="Arial" pitchFamily="34" charset="0"/>
                        </a:rPr>
                        <a:t>69</a:t>
                      </a:r>
                    </a:p>
                    <a:p>
                      <a:pPr algn="ctr"/>
                      <a:r>
                        <a:rPr lang="en-US" altLang="zh-TW" sz="1800" b="0" dirty="0" smtClean="0">
                          <a:solidFill>
                            <a:schemeClr val="tx1"/>
                          </a:solidFill>
                          <a:latin typeface="Arial" pitchFamily="34" charset="0"/>
                          <a:cs typeface="Arial" pitchFamily="34" charset="0"/>
                        </a:rPr>
                        <a:t>98</a:t>
                      </a:r>
                    </a:p>
                    <a:p>
                      <a:pPr algn="ctr"/>
                      <a:r>
                        <a:rPr lang="en-US" altLang="zh-TW" sz="1800" b="0" dirty="0" smtClean="0">
                          <a:solidFill>
                            <a:schemeClr val="tx1"/>
                          </a:solidFill>
                          <a:latin typeface="Arial" pitchFamily="34" charset="0"/>
                          <a:cs typeface="Arial" pitchFamily="34" charset="0"/>
                        </a:rPr>
                        <a:t>126</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kern="1200" baseline="0" dirty="0" smtClean="0">
                          <a:solidFill>
                            <a:schemeClr val="tx1"/>
                          </a:solidFill>
                          <a:latin typeface="Arial" pitchFamily="34" charset="0"/>
                          <a:ea typeface="+mn-ea"/>
                          <a:cs typeface="Arial" pitchFamily="34" charset="0"/>
                        </a:rPr>
                        <a:t>⁞</a:t>
                      </a:r>
                      <a:endParaRPr lang="en-US" altLang="zh-TW" sz="1800" b="0" dirty="0" smtClean="0">
                        <a:solidFill>
                          <a:schemeClr val="tx1"/>
                        </a:solidFill>
                        <a:latin typeface="Arial" pitchFamily="34" charset="0"/>
                        <a:cs typeface="Arial" pitchFamily="34" charset="0"/>
                      </a:endParaRPr>
                    </a:p>
                    <a:p>
                      <a:pPr algn="ctr"/>
                      <a:r>
                        <a:rPr lang="en-US" altLang="zh-TW" sz="1800" b="0" dirty="0" smtClean="0">
                          <a:solidFill>
                            <a:schemeClr val="tx1"/>
                          </a:solidFill>
                          <a:latin typeface="Arial" pitchFamily="34" charset="0"/>
                          <a:cs typeface="Arial" pitchFamily="34" charset="0"/>
                        </a:rPr>
                        <a:t>302</a:t>
                      </a:r>
                      <a:endParaRPr lang="zh-TW" altLang="en-US" sz="1800" b="0" dirty="0">
                        <a:solidFill>
                          <a:schemeClr val="tx1"/>
                        </a:solidFill>
                        <a:latin typeface="Arial" pitchFamily="34" charset="0"/>
                        <a:cs typeface="Arial" pitchFamily="34" charset="0"/>
                      </a:endParaRPr>
                    </a:p>
                  </a:txBody>
                  <a:tcPr marL="91507" marR="91507"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640251">
                <a:tc>
                  <a:txBody>
                    <a:bodyPr/>
                    <a:lstStyle/>
                    <a:p>
                      <a:pPr algn="ctr"/>
                      <a:r>
                        <a:rPr lang="en-US" altLang="zh-TW" sz="1800" b="0" dirty="0" smtClean="0">
                          <a:solidFill>
                            <a:schemeClr val="tx1"/>
                          </a:solidFill>
                          <a:latin typeface="Arial" pitchFamily="34" charset="0"/>
                          <a:cs typeface="Arial" pitchFamily="34" charset="0"/>
                        </a:rPr>
                        <a:t>316</a:t>
                      </a:r>
                    </a:p>
                    <a:p>
                      <a:pPr algn="ctr"/>
                      <a:r>
                        <a:rPr lang="en-US" altLang="zh-TW" sz="1800" b="0" dirty="0" smtClean="0">
                          <a:solidFill>
                            <a:schemeClr val="tx1"/>
                          </a:solidFill>
                          <a:latin typeface="Arial" pitchFamily="34" charset="0"/>
                          <a:cs typeface="Arial" pitchFamily="34" charset="0"/>
                        </a:rPr>
                        <a:t>330</a:t>
                      </a:r>
                      <a:endParaRPr lang="zh-TW" altLang="en-US" sz="1800" b="0" dirty="0">
                        <a:solidFill>
                          <a:schemeClr val="tx1"/>
                        </a:solidFill>
                        <a:latin typeface="Arial" pitchFamily="34" charset="0"/>
                        <a:cs typeface="Arial" pitchFamily="34" charset="0"/>
                      </a:endParaRPr>
                    </a:p>
                  </a:txBody>
                  <a:tcPr marL="91507" marR="91507"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bl>
          </a:graphicData>
        </a:graphic>
      </p:graphicFrame>
      <p:graphicFrame>
        <p:nvGraphicFramePr>
          <p:cNvPr id="5" name="表格 4"/>
          <p:cNvGraphicFramePr>
            <a:graphicFrameLocks noGrp="1"/>
          </p:cNvGraphicFramePr>
          <p:nvPr>
            <p:extLst>
              <p:ext uri="{D42A27DB-BD31-4B8C-83A1-F6EECF244321}">
                <p14:modId xmlns:p14="http://schemas.microsoft.com/office/powerpoint/2010/main" val="1652632446"/>
              </p:ext>
            </p:extLst>
          </p:nvPr>
        </p:nvGraphicFramePr>
        <p:xfrm>
          <a:off x="6035675" y="2310160"/>
          <a:ext cx="1487488" cy="3567112"/>
        </p:xfrm>
        <a:graphic>
          <a:graphicData uri="http://schemas.openxmlformats.org/drawingml/2006/table">
            <a:tbl>
              <a:tblPr firstRow="1" bandRow="1">
                <a:tableStyleId>{17292A2E-F333-43FB-9621-5CBBE7FDCDCB}</a:tableStyleId>
              </a:tblPr>
              <a:tblGrid>
                <a:gridCol w="1487488">
                  <a:extLst>
                    <a:ext uri="{9D8B030D-6E8A-4147-A177-3AD203B41FA5}">
                      <a16:colId xmlns:a16="http://schemas.microsoft.com/office/drawing/2014/main" xmlns="" val="20000"/>
                    </a:ext>
                  </a:extLst>
                </a:gridCol>
              </a:tblGrid>
              <a:tr h="1189037">
                <a:tc>
                  <a:txBody>
                    <a:bodyPr/>
                    <a:lstStyle/>
                    <a:p>
                      <a:pPr algn="ctr"/>
                      <a:r>
                        <a:rPr lang="zh-TW" altLang="en-US" sz="1800" kern="1200" baseline="0" dirty="0" smtClean="0">
                          <a:solidFill>
                            <a:schemeClr val="tx1"/>
                          </a:solidFill>
                          <a:latin typeface="+mn-lt"/>
                          <a:ea typeface="+mn-ea"/>
                          <a:cs typeface="+mn-cs"/>
                        </a:rPr>
                        <a:t>氣體</a:t>
                      </a:r>
                      <a:endParaRPr lang="zh-TW" altLang="en-US" sz="1800" dirty="0">
                        <a:latin typeface="Arial" pitchFamily="34" charset="0"/>
                        <a:cs typeface="Arial" pitchFamily="34" charset="0"/>
                      </a:endParaRPr>
                    </a:p>
                  </a:txBody>
                  <a:tcPr marL="91414" marR="91414"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0"/>
                  </a:ext>
                </a:extLst>
              </a:tr>
              <a:tr h="1737824">
                <a:tc>
                  <a:txBody>
                    <a:bodyPr/>
                    <a:lstStyle/>
                    <a:p>
                      <a:pPr algn="ctr"/>
                      <a:r>
                        <a:rPr lang="zh-TW" altLang="en-US" sz="1800" kern="1200" baseline="0" dirty="0" smtClean="0">
                          <a:solidFill>
                            <a:schemeClr val="tx1"/>
                          </a:solidFill>
                          <a:latin typeface="+mn-lt"/>
                          <a:ea typeface="+mn-ea"/>
                          <a:cs typeface="+mn-cs"/>
                        </a:rPr>
                        <a:t>液體</a:t>
                      </a:r>
                      <a:endParaRPr lang="zh-TW" altLang="en-US" sz="1800" dirty="0">
                        <a:latin typeface="Arial" pitchFamily="34" charset="0"/>
                        <a:cs typeface="Arial" pitchFamily="34" charset="0"/>
                      </a:endParaRPr>
                    </a:p>
                  </a:txBody>
                  <a:tcPr marL="91414" marR="91414"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640251">
                <a:tc>
                  <a:txBody>
                    <a:bodyPr/>
                    <a:lstStyle/>
                    <a:p>
                      <a:pPr algn="ctr"/>
                      <a:r>
                        <a:rPr lang="zh-TW" altLang="en-US" sz="1800" kern="1200" baseline="0" dirty="0" smtClean="0">
                          <a:solidFill>
                            <a:schemeClr val="tx1"/>
                          </a:solidFill>
                          <a:latin typeface="+mn-lt"/>
                          <a:ea typeface="+mn-ea"/>
                          <a:cs typeface="+mn-cs"/>
                        </a:rPr>
                        <a:t>固體</a:t>
                      </a:r>
                      <a:endParaRPr lang="zh-TW" altLang="en-US" sz="1800" dirty="0">
                        <a:latin typeface="Arial" pitchFamily="34" charset="0"/>
                        <a:cs typeface="Arial" pitchFamily="34" charset="0"/>
                      </a:endParaRPr>
                    </a:p>
                  </a:txBody>
                  <a:tcPr marL="91414" marR="91414"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bl>
          </a:graphicData>
        </a:graphic>
      </p:graphicFrame>
      <p:graphicFrame>
        <p:nvGraphicFramePr>
          <p:cNvPr id="6" name="表格 5"/>
          <p:cNvGraphicFramePr>
            <a:graphicFrameLocks noGrp="1"/>
          </p:cNvGraphicFramePr>
          <p:nvPr>
            <p:extLst>
              <p:ext uri="{D42A27DB-BD31-4B8C-83A1-F6EECF244321}">
                <p14:modId xmlns:p14="http://schemas.microsoft.com/office/powerpoint/2010/main" val="3796617872"/>
              </p:ext>
            </p:extLst>
          </p:nvPr>
        </p:nvGraphicFramePr>
        <p:xfrm>
          <a:off x="7524750" y="2310160"/>
          <a:ext cx="1439863" cy="3567112"/>
        </p:xfrm>
        <a:graphic>
          <a:graphicData uri="http://schemas.openxmlformats.org/drawingml/2006/table">
            <a:tbl>
              <a:tblPr firstRow="1" bandRow="1">
                <a:tableStyleId>{17292A2E-F333-43FB-9621-5CBBE7FDCDCB}</a:tableStyleId>
              </a:tblPr>
              <a:tblGrid>
                <a:gridCol w="1439863">
                  <a:extLst>
                    <a:ext uri="{9D8B030D-6E8A-4147-A177-3AD203B41FA5}">
                      <a16:colId xmlns:a16="http://schemas.microsoft.com/office/drawing/2014/main" xmlns="" val="20000"/>
                    </a:ext>
                  </a:extLst>
                </a:gridCol>
              </a:tblGrid>
              <a:tr h="1189037">
                <a:tc>
                  <a:txBody>
                    <a:bodyPr/>
                    <a:lstStyle/>
                    <a:p>
                      <a:pPr algn="ctr"/>
                      <a:r>
                        <a:rPr lang="en-US" altLang="zh-TW" sz="1800" b="0" kern="1200" baseline="0" dirty="0" smtClean="0">
                          <a:solidFill>
                            <a:schemeClr val="tx1"/>
                          </a:solidFill>
                          <a:latin typeface="Arial" pitchFamily="34" charset="0"/>
                          <a:ea typeface="+mn-ea"/>
                          <a:cs typeface="Arial" pitchFamily="34" charset="0"/>
                        </a:rPr>
                        <a:t>0.000657</a:t>
                      </a:r>
                    </a:p>
                    <a:p>
                      <a:pPr algn="ctr"/>
                      <a:r>
                        <a:rPr lang="en-US" altLang="zh-TW" sz="1800" b="0" kern="1200" baseline="0" dirty="0" smtClean="0">
                          <a:solidFill>
                            <a:schemeClr val="tx1"/>
                          </a:solidFill>
                          <a:latin typeface="Arial" pitchFamily="34" charset="0"/>
                          <a:ea typeface="+mn-ea"/>
                          <a:cs typeface="Arial" pitchFamily="34" charset="0"/>
                        </a:rPr>
                        <a:t>0.00127</a:t>
                      </a:r>
                    </a:p>
                    <a:p>
                      <a:pPr algn="ctr"/>
                      <a:r>
                        <a:rPr lang="en-US" altLang="zh-TW" sz="1800" b="0" kern="1200" baseline="0" dirty="0" smtClean="0">
                          <a:solidFill>
                            <a:schemeClr val="tx1"/>
                          </a:solidFill>
                          <a:latin typeface="Arial" pitchFamily="34" charset="0"/>
                          <a:ea typeface="+mn-ea"/>
                          <a:cs typeface="Arial" pitchFamily="34" charset="0"/>
                        </a:rPr>
                        <a:t>0.00186</a:t>
                      </a:r>
                    </a:p>
                    <a:p>
                      <a:pPr algn="ctr"/>
                      <a:r>
                        <a:rPr lang="en-US" altLang="zh-TW" sz="1800" b="0" kern="1200" baseline="0" dirty="0" smtClean="0">
                          <a:solidFill>
                            <a:schemeClr val="tx1"/>
                          </a:solidFill>
                          <a:latin typeface="Arial" pitchFamily="34" charset="0"/>
                          <a:ea typeface="+mn-ea"/>
                          <a:cs typeface="Arial" pitchFamily="34" charset="0"/>
                        </a:rPr>
                        <a:t>0.00245</a:t>
                      </a:r>
                      <a:endParaRPr lang="zh-TW" altLang="en-US" sz="1800" b="0" dirty="0">
                        <a:latin typeface="Arial" pitchFamily="34" charset="0"/>
                        <a:cs typeface="Arial" pitchFamily="34" charset="0"/>
                      </a:endParaRPr>
                    </a:p>
                  </a:txBody>
                  <a:tcPr marL="91455" marR="91455"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0"/>
                  </a:ext>
                </a:extLst>
              </a:tr>
              <a:tr h="1737824">
                <a:tc>
                  <a:txBody>
                    <a:bodyPr/>
                    <a:lstStyle/>
                    <a:p>
                      <a:pPr algn="ctr"/>
                      <a:r>
                        <a:rPr lang="en-US" altLang="zh-TW" sz="1800" b="0" kern="1200" baseline="0" dirty="0" smtClean="0">
                          <a:solidFill>
                            <a:schemeClr val="tx1"/>
                          </a:solidFill>
                          <a:latin typeface="Arial" pitchFamily="34" charset="0"/>
                          <a:ea typeface="+mn-ea"/>
                          <a:cs typeface="Arial" pitchFamily="34" charset="0"/>
                        </a:rPr>
                        <a:t>0.626</a:t>
                      </a:r>
                    </a:p>
                    <a:p>
                      <a:pPr algn="ctr"/>
                      <a:r>
                        <a:rPr lang="en-US" altLang="zh-TW" sz="1800" b="0" kern="1200" baseline="0" dirty="0" smtClean="0">
                          <a:solidFill>
                            <a:schemeClr val="tx1"/>
                          </a:solidFill>
                          <a:latin typeface="Arial" pitchFamily="34" charset="0"/>
                          <a:ea typeface="+mn-ea"/>
                          <a:cs typeface="Arial" pitchFamily="34" charset="0"/>
                        </a:rPr>
                        <a:t>0.655</a:t>
                      </a:r>
                    </a:p>
                    <a:p>
                      <a:pPr algn="ctr"/>
                      <a:r>
                        <a:rPr lang="en-US" altLang="zh-TW" sz="1800" b="0" kern="1200" baseline="0" dirty="0" smtClean="0">
                          <a:solidFill>
                            <a:schemeClr val="tx1"/>
                          </a:solidFill>
                          <a:latin typeface="Arial" pitchFamily="34" charset="0"/>
                          <a:ea typeface="+mn-ea"/>
                          <a:cs typeface="Arial" pitchFamily="34" charset="0"/>
                        </a:rPr>
                        <a:t>0.680</a:t>
                      </a:r>
                    </a:p>
                    <a:p>
                      <a:pPr algn="ctr"/>
                      <a:r>
                        <a:rPr lang="en-US" altLang="zh-TW" sz="1800" b="0" kern="1200" baseline="0" dirty="0" smtClean="0">
                          <a:solidFill>
                            <a:schemeClr val="tx1"/>
                          </a:solidFill>
                          <a:latin typeface="Arial" pitchFamily="34" charset="0"/>
                          <a:ea typeface="+mn-ea"/>
                          <a:cs typeface="Arial" pitchFamily="34" charset="0"/>
                        </a:rPr>
                        <a:t>0.698</a:t>
                      </a:r>
                    </a:p>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1800" b="0" kern="1200" baseline="0" dirty="0" smtClean="0">
                          <a:solidFill>
                            <a:schemeClr val="tx1"/>
                          </a:solidFill>
                          <a:latin typeface="Arial" pitchFamily="34" charset="0"/>
                          <a:ea typeface="+mn-ea"/>
                          <a:cs typeface="Arial" pitchFamily="34" charset="0"/>
                        </a:rPr>
                        <a:t>⁞</a:t>
                      </a:r>
                    </a:p>
                    <a:p>
                      <a:pPr algn="ctr"/>
                      <a:r>
                        <a:rPr lang="en-US" altLang="zh-TW" sz="1800" b="0" kern="1200" baseline="0" dirty="0" smtClean="0">
                          <a:solidFill>
                            <a:schemeClr val="tx1"/>
                          </a:solidFill>
                          <a:latin typeface="Arial" pitchFamily="34" charset="0"/>
                          <a:ea typeface="+mn-ea"/>
                          <a:cs typeface="Arial" pitchFamily="34" charset="0"/>
                        </a:rPr>
                        <a:t>0.777</a:t>
                      </a:r>
                      <a:endParaRPr lang="zh-TW" altLang="en-US" sz="1800" b="0" dirty="0">
                        <a:latin typeface="Arial" pitchFamily="34" charset="0"/>
                        <a:cs typeface="Arial" pitchFamily="34" charset="0"/>
                      </a:endParaRPr>
                    </a:p>
                  </a:txBody>
                  <a:tcPr marL="91455" marR="91455"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640251">
                <a:tc>
                  <a:txBody>
                    <a:bodyPr/>
                    <a:lstStyle/>
                    <a:p>
                      <a:pPr algn="ctr"/>
                      <a:r>
                        <a:rPr lang="en-US" altLang="zh-TW" sz="1800" b="0" kern="1200" baseline="0" dirty="0" smtClean="0">
                          <a:solidFill>
                            <a:schemeClr val="tx1"/>
                          </a:solidFill>
                          <a:latin typeface="Arial" pitchFamily="34" charset="0"/>
                          <a:ea typeface="+mn-ea"/>
                          <a:cs typeface="Arial" pitchFamily="34" charset="0"/>
                        </a:rPr>
                        <a:t>0.777</a:t>
                      </a:r>
                      <a:endParaRPr lang="en-US" altLang="zh-TW" sz="1800" b="0" dirty="0" smtClean="0">
                        <a:latin typeface="Arial" pitchFamily="34" charset="0"/>
                        <a:cs typeface="Arial" pitchFamily="34" charset="0"/>
                      </a:endParaRPr>
                    </a:p>
                    <a:p>
                      <a:pPr algn="ctr"/>
                      <a:r>
                        <a:rPr lang="en-US" altLang="zh-TW" sz="1800" b="0" kern="1200" baseline="0" dirty="0" smtClean="0">
                          <a:solidFill>
                            <a:schemeClr val="tx1"/>
                          </a:solidFill>
                          <a:latin typeface="Arial" pitchFamily="34" charset="0"/>
                          <a:ea typeface="+mn-ea"/>
                          <a:cs typeface="Arial" pitchFamily="34" charset="0"/>
                        </a:rPr>
                        <a:t>0.786</a:t>
                      </a:r>
                      <a:endParaRPr lang="zh-TW" altLang="en-US" sz="1800" b="0" dirty="0">
                        <a:latin typeface="Arial" pitchFamily="34" charset="0"/>
                        <a:cs typeface="Arial" pitchFamily="34" charset="0"/>
                      </a:endParaRPr>
                    </a:p>
                  </a:txBody>
                  <a:tcPr marL="91455" marR="91455" marT="45732" marB="45732"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val="2686368409"/>
      </p:ext>
    </p:extLst>
  </p:cSld>
  <p:clrMapOvr>
    <a:masterClrMapping/>
  </p:clrMapOvr>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4"/>
          <p:cNvSpPr>
            <a:spLocks noChangeArrowheads="1"/>
          </p:cNvSpPr>
          <p:nvPr/>
        </p:nvSpPr>
        <p:spPr bwMode="auto">
          <a:xfrm>
            <a:off x="107950" y="342354"/>
            <a:ext cx="374332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熔點、沸點和密度</a:t>
            </a:r>
            <a:endParaRPr lang="en-US" altLang="zh-TW" sz="3200" b="1">
              <a:solidFill>
                <a:srgbClr val="CC0066"/>
              </a:solidFill>
              <a:latin typeface="Calibri" pitchFamily="34" charset="0"/>
            </a:endParaRPr>
          </a:p>
        </p:txBody>
      </p:sp>
      <p:sp>
        <p:nvSpPr>
          <p:cNvPr id="3" name="矩形 2"/>
          <p:cNvSpPr>
            <a:spLocks noChangeArrowheads="1"/>
          </p:cNvSpPr>
          <p:nvPr/>
        </p:nvSpPr>
        <p:spPr bwMode="auto">
          <a:xfrm>
            <a:off x="180975" y="1188492"/>
            <a:ext cx="92154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每個化合物的碳鏈所含的碳原子數目均會增加一個。</a:t>
            </a:r>
          </a:p>
        </p:txBody>
      </p:sp>
      <p:sp>
        <p:nvSpPr>
          <p:cNvPr id="4" name="矩形 3"/>
          <p:cNvSpPr>
            <a:spLocks noChangeArrowheads="1"/>
          </p:cNvSpPr>
          <p:nvPr/>
        </p:nvSpPr>
        <p:spPr bwMode="auto">
          <a:xfrm>
            <a:off x="179388" y="2002160"/>
            <a:ext cx="871378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隨着 </a:t>
            </a:r>
            <a:r>
              <a:rPr lang="zh-TW" altLang="en-US" sz="3200" b="1" dirty="0">
                <a:solidFill>
                  <a:srgbClr val="3399FF"/>
                </a:solidFill>
              </a:rPr>
              <a:t>分子體積增加</a:t>
            </a:r>
            <a:r>
              <a:rPr lang="zh-TW" altLang="en-US" sz="2800" dirty="0"/>
              <a:t>，分子間的 </a:t>
            </a:r>
            <a:r>
              <a:rPr lang="zh-TW" altLang="en-US" sz="3200" b="1" dirty="0">
                <a:solidFill>
                  <a:srgbClr val="3399FF"/>
                </a:solidFill>
              </a:rPr>
              <a:t>范德華力亦不斷增強</a:t>
            </a:r>
            <a:r>
              <a:rPr lang="zh-TW" altLang="en-US" sz="2800" dirty="0"/>
              <a:t>。</a:t>
            </a:r>
            <a:endParaRPr lang="zh-TW" altLang="en-US" sz="2800" dirty="0">
              <a:solidFill>
                <a:srgbClr val="3399FF"/>
              </a:solidFill>
            </a:endParaRPr>
          </a:p>
        </p:txBody>
      </p:sp>
      <p:sp>
        <p:nvSpPr>
          <p:cNvPr id="5" name="矩形 4"/>
          <p:cNvSpPr>
            <a:spLocks noChangeArrowheads="1"/>
          </p:cNvSpPr>
          <p:nvPr/>
        </p:nvSpPr>
        <p:spPr bwMode="auto">
          <a:xfrm>
            <a:off x="179388" y="3281958"/>
            <a:ext cx="91455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因此，由甲烷開始，從一個成員到下一個成員之間的</a:t>
            </a:r>
            <a:endParaRPr lang="en-US" altLang="zh-TW" sz="2800">
              <a:solidFill>
                <a:srgbClr val="3399FF"/>
              </a:solidFill>
            </a:endParaRPr>
          </a:p>
        </p:txBody>
      </p:sp>
      <p:sp>
        <p:nvSpPr>
          <p:cNvPr id="6" name="Rectangle 19"/>
          <p:cNvSpPr>
            <a:spLocks noChangeArrowheads="1"/>
          </p:cNvSpPr>
          <p:nvPr/>
        </p:nvSpPr>
        <p:spPr bwMode="auto">
          <a:xfrm>
            <a:off x="755650" y="3943945"/>
            <a:ext cx="21605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3200" b="1">
                <a:solidFill>
                  <a:srgbClr val="3399FF"/>
                </a:solidFill>
              </a:rPr>
              <a:t>熔點</a:t>
            </a:r>
            <a:endParaRPr lang="en-US" altLang="zh-TW" sz="3200" b="1">
              <a:solidFill>
                <a:srgbClr val="3399FF"/>
              </a:solidFill>
            </a:endParaRPr>
          </a:p>
        </p:txBody>
      </p:sp>
      <p:sp>
        <p:nvSpPr>
          <p:cNvPr id="7" name="Rectangle 19"/>
          <p:cNvSpPr>
            <a:spLocks noChangeArrowheads="1"/>
          </p:cNvSpPr>
          <p:nvPr/>
        </p:nvSpPr>
        <p:spPr bwMode="auto">
          <a:xfrm>
            <a:off x="755650" y="4520208"/>
            <a:ext cx="20875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3200" b="1">
                <a:solidFill>
                  <a:srgbClr val="3399FF"/>
                </a:solidFill>
              </a:rPr>
              <a:t>沸點</a:t>
            </a:r>
            <a:endParaRPr lang="en-US" altLang="zh-TW" sz="3200" b="1">
              <a:solidFill>
                <a:srgbClr val="3399FF"/>
              </a:solidFill>
            </a:endParaRPr>
          </a:p>
        </p:txBody>
      </p:sp>
      <p:sp>
        <p:nvSpPr>
          <p:cNvPr id="8" name="Rectangle 19"/>
          <p:cNvSpPr>
            <a:spLocks noChangeArrowheads="1"/>
          </p:cNvSpPr>
          <p:nvPr/>
        </p:nvSpPr>
        <p:spPr bwMode="auto">
          <a:xfrm>
            <a:off x="755650" y="5077420"/>
            <a:ext cx="19446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3200" b="1">
                <a:solidFill>
                  <a:srgbClr val="3399FF"/>
                </a:solidFill>
              </a:rPr>
              <a:t>密度</a:t>
            </a:r>
            <a:endParaRPr lang="en-US" altLang="zh-TW" sz="3200" b="1">
              <a:solidFill>
                <a:srgbClr val="3399FF"/>
              </a:solidFill>
            </a:endParaRPr>
          </a:p>
        </p:txBody>
      </p:sp>
      <p:sp>
        <p:nvSpPr>
          <p:cNvPr id="9" name="矩形 8"/>
          <p:cNvSpPr>
            <a:spLocks noChangeArrowheads="1"/>
          </p:cNvSpPr>
          <p:nvPr/>
        </p:nvSpPr>
        <p:spPr bwMode="auto">
          <a:xfrm>
            <a:off x="684213" y="5729883"/>
            <a:ext cx="2162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solidFill>
                  <a:srgbClr val="000000"/>
                </a:solidFill>
              </a:rPr>
              <a:t>都會 </a:t>
            </a:r>
            <a:r>
              <a:rPr lang="zh-TW" altLang="en-US" sz="3200" b="1">
                <a:solidFill>
                  <a:srgbClr val="3399FF"/>
                </a:solidFill>
              </a:rPr>
              <a:t>上升</a:t>
            </a:r>
            <a:r>
              <a:rPr lang="zh-TW" altLang="en-US" sz="2800">
                <a:solidFill>
                  <a:srgbClr val="000000"/>
                </a:solidFill>
              </a:rPr>
              <a:t>。</a:t>
            </a:r>
            <a:endParaRPr lang="zh-TW" altLang="en-US" sz="2800">
              <a:solidFill>
                <a:srgbClr val="3399FF"/>
              </a:solidFill>
            </a:endParaRPr>
          </a:p>
        </p:txBody>
      </p:sp>
    </p:spTree>
    <p:extLst>
      <p:ext uri="{BB962C8B-B14F-4D97-AF65-F5344CB8AC3E}">
        <p14:creationId xmlns:p14="http://schemas.microsoft.com/office/powerpoint/2010/main" val="3004352820"/>
      </p:ext>
    </p:extLst>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501"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17837" y="3284538"/>
            <a:ext cx="2962275" cy="273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1" name="矩形 1"/>
          <p:cNvSpPr>
            <a:spLocks noChangeArrowheads="1"/>
          </p:cNvSpPr>
          <p:nvPr/>
        </p:nvSpPr>
        <p:spPr bwMode="auto">
          <a:xfrm>
            <a:off x="252413" y="404813"/>
            <a:ext cx="8712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在常温常壓下，烷烴系列中首四個成員 </a:t>
            </a:r>
            <a:r>
              <a:rPr lang="en-US" altLang="zh-TW" sz="2800"/>
              <a:t>(</a:t>
            </a:r>
            <a:r>
              <a:rPr lang="en-US" altLang="zh-TW" sz="3200" b="1">
                <a:solidFill>
                  <a:srgbClr val="3399FF"/>
                </a:solidFill>
              </a:rPr>
              <a:t>C</a:t>
            </a:r>
            <a:r>
              <a:rPr lang="en-US" altLang="zh-TW" sz="3200" b="1" baseline="-25000">
                <a:solidFill>
                  <a:srgbClr val="3399FF"/>
                </a:solidFill>
              </a:rPr>
              <a:t>1</a:t>
            </a:r>
            <a:r>
              <a:rPr lang="zh-TW" altLang="en-US" sz="3200" b="1">
                <a:solidFill>
                  <a:srgbClr val="3399FF"/>
                </a:solidFill>
              </a:rPr>
              <a:t>至</a:t>
            </a:r>
            <a:r>
              <a:rPr lang="en-US" altLang="zh-TW" sz="3200" b="1">
                <a:solidFill>
                  <a:srgbClr val="3399FF"/>
                </a:solidFill>
              </a:rPr>
              <a:t>C</a:t>
            </a:r>
            <a:r>
              <a:rPr lang="en-US" altLang="zh-TW" sz="3200" b="1" baseline="-25000">
                <a:solidFill>
                  <a:srgbClr val="3399FF"/>
                </a:solidFill>
              </a:rPr>
              <a:t>4</a:t>
            </a:r>
            <a:r>
              <a:rPr lang="en-US" altLang="zh-TW" sz="2800"/>
              <a:t>) </a:t>
            </a:r>
            <a:r>
              <a:rPr lang="zh-TW" altLang="en-US" sz="2800"/>
              <a:t>是無色 </a:t>
            </a:r>
            <a:r>
              <a:rPr lang="zh-TW" altLang="en-US" sz="3200" b="1">
                <a:solidFill>
                  <a:srgbClr val="3399FF"/>
                </a:solidFill>
              </a:rPr>
              <a:t>氣體</a:t>
            </a:r>
            <a:r>
              <a:rPr lang="zh-TW" altLang="en-US" sz="2800"/>
              <a:t>。</a:t>
            </a:r>
          </a:p>
        </p:txBody>
      </p:sp>
      <p:sp>
        <p:nvSpPr>
          <p:cNvPr id="3" name="矩形 2"/>
          <p:cNvSpPr>
            <a:spLocks noChangeArrowheads="1"/>
          </p:cNvSpPr>
          <p:nvPr/>
        </p:nvSpPr>
        <p:spPr bwMode="auto">
          <a:xfrm>
            <a:off x="250825" y="1557338"/>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en-US" altLang="zh-TW" sz="3200" b="1">
                <a:solidFill>
                  <a:srgbClr val="3399FF"/>
                </a:solidFill>
              </a:rPr>
              <a:t>C</a:t>
            </a:r>
            <a:r>
              <a:rPr lang="en-US" altLang="zh-TW" sz="3200" b="1" baseline="-25000">
                <a:solidFill>
                  <a:srgbClr val="3399FF"/>
                </a:solidFill>
              </a:rPr>
              <a:t>5</a:t>
            </a:r>
            <a:r>
              <a:rPr lang="zh-TW" altLang="en-US" sz="3200" b="1">
                <a:solidFill>
                  <a:srgbClr val="3399FF"/>
                </a:solidFill>
              </a:rPr>
              <a:t>至</a:t>
            </a:r>
            <a:r>
              <a:rPr lang="en-US" altLang="zh-TW" sz="3200" b="1">
                <a:solidFill>
                  <a:srgbClr val="3399FF"/>
                </a:solidFill>
              </a:rPr>
              <a:t>C</a:t>
            </a:r>
            <a:r>
              <a:rPr lang="en-US" altLang="zh-TW" sz="3200" b="1" baseline="-25000">
                <a:solidFill>
                  <a:srgbClr val="3399FF"/>
                </a:solidFill>
              </a:rPr>
              <a:t>17</a:t>
            </a:r>
            <a:r>
              <a:rPr lang="en-US" altLang="zh-TW" sz="2800" baseline="-25000"/>
              <a:t> </a:t>
            </a:r>
            <a:r>
              <a:rPr lang="zh-TW" altLang="en-US" sz="2800"/>
              <a:t>的烷烴是無色油狀 </a:t>
            </a:r>
            <a:r>
              <a:rPr lang="zh-TW" altLang="en-US" sz="3200" b="1">
                <a:solidFill>
                  <a:srgbClr val="3399FF"/>
                </a:solidFill>
              </a:rPr>
              <a:t>液體</a:t>
            </a:r>
            <a:r>
              <a:rPr lang="zh-TW" altLang="en-US" sz="2800"/>
              <a:t>。</a:t>
            </a:r>
          </a:p>
        </p:txBody>
      </p:sp>
      <p:sp>
        <p:nvSpPr>
          <p:cNvPr id="4" name="矩形 3"/>
          <p:cNvSpPr>
            <a:spLocks noChangeArrowheads="1"/>
          </p:cNvSpPr>
          <p:nvPr/>
        </p:nvSpPr>
        <p:spPr bwMode="auto">
          <a:xfrm>
            <a:off x="250825" y="2419350"/>
            <a:ext cx="86423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其餘</a:t>
            </a:r>
            <a:r>
              <a:rPr lang="zh-TW" altLang="en-US" sz="2800"/>
              <a:t> 的則是蠟狀 </a:t>
            </a:r>
            <a:r>
              <a:rPr lang="zh-TW" altLang="en-US" sz="3200" b="1">
                <a:solidFill>
                  <a:srgbClr val="3399FF"/>
                </a:solidFill>
              </a:rPr>
              <a:t>固體</a:t>
            </a:r>
            <a:r>
              <a:rPr lang="zh-TW" altLang="en-US" sz="2800"/>
              <a:t>。</a:t>
            </a:r>
          </a:p>
        </p:txBody>
      </p:sp>
    </p:spTree>
    <p:extLst>
      <p:ext uri="{BB962C8B-B14F-4D97-AF65-F5344CB8AC3E}">
        <p14:creationId xmlns:p14="http://schemas.microsoft.com/office/powerpoint/2010/main" val="4091655768"/>
      </p:ext>
    </p:extLst>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4"/>
          <p:cNvSpPr>
            <a:spLocks noChangeArrowheads="1"/>
          </p:cNvSpPr>
          <p:nvPr/>
        </p:nvSpPr>
        <p:spPr bwMode="auto">
          <a:xfrm>
            <a:off x="710109" y="1556792"/>
            <a:ext cx="5040312"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烷烴 的 </a:t>
            </a:r>
            <a:r>
              <a:rPr lang="en-US" altLang="zh-TW" sz="3200" b="1">
                <a:solidFill>
                  <a:srgbClr val="CC0000"/>
                </a:solidFill>
                <a:latin typeface="Calibri" pitchFamily="34" charset="0"/>
              </a:rPr>
              <a:t>IUPAC </a:t>
            </a:r>
            <a:r>
              <a:rPr lang="zh-TW" altLang="en-US" sz="3200" b="1">
                <a:solidFill>
                  <a:srgbClr val="CC0000"/>
                </a:solidFill>
                <a:latin typeface="Calibri" pitchFamily="34" charset="0"/>
              </a:rPr>
              <a:t>系統命名法</a:t>
            </a:r>
            <a:endParaRPr lang="en-US" altLang="zh-TW" sz="3200" b="1">
              <a:solidFill>
                <a:srgbClr val="CC0000"/>
              </a:solidFill>
              <a:latin typeface="Calibri" pitchFamily="34" charset="0"/>
            </a:endParaRPr>
          </a:p>
        </p:txBody>
      </p:sp>
      <p:sp>
        <p:nvSpPr>
          <p:cNvPr id="9" name="Rectangle 4"/>
          <p:cNvSpPr>
            <a:spLocks noChangeArrowheads="1"/>
          </p:cNvSpPr>
          <p:nvPr/>
        </p:nvSpPr>
        <p:spPr bwMode="auto">
          <a:xfrm>
            <a:off x="755650" y="2345085"/>
            <a:ext cx="345598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直鏈烷烴的命名</a:t>
            </a:r>
            <a:endParaRPr lang="en-US" altLang="zh-TW" sz="3200" b="1">
              <a:solidFill>
                <a:srgbClr val="CC0066"/>
              </a:solidFill>
              <a:latin typeface="Calibri" pitchFamily="34" charset="0"/>
            </a:endParaRPr>
          </a:p>
        </p:txBody>
      </p:sp>
      <p:sp>
        <p:nvSpPr>
          <p:cNvPr id="10" name="矩形 9"/>
          <p:cNvSpPr>
            <a:spLocks noChangeArrowheads="1"/>
          </p:cNvSpPr>
          <p:nvPr/>
        </p:nvSpPr>
        <p:spPr bwMode="auto">
          <a:xfrm>
            <a:off x="828675" y="3284885"/>
            <a:ext cx="777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根據直鏈烷烴所含的 </a:t>
            </a:r>
            <a:r>
              <a:rPr lang="zh-TW" altLang="en-US" sz="3200" b="1">
                <a:solidFill>
                  <a:srgbClr val="3399FF"/>
                </a:solidFill>
              </a:rPr>
              <a:t>碳原子數目</a:t>
            </a:r>
            <a:r>
              <a:rPr lang="zh-TW" altLang="en-US" sz="2800"/>
              <a:t> 來命名。</a:t>
            </a:r>
            <a:endParaRPr lang="zh-TW" altLang="en-US" sz="2800">
              <a:solidFill>
                <a:srgbClr val="3399FF"/>
              </a:solidFill>
            </a:endParaRPr>
          </a:p>
        </p:txBody>
      </p:sp>
      <p:sp>
        <p:nvSpPr>
          <p:cNvPr id="11" name="矩形 10"/>
          <p:cNvSpPr>
            <a:spLocks noChangeArrowheads="1"/>
          </p:cNvSpPr>
          <p:nvPr/>
        </p:nvSpPr>
        <p:spPr bwMode="auto">
          <a:xfrm>
            <a:off x="827087" y="4394547"/>
            <a:ext cx="8353425" cy="148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50000"/>
              </a:lnSpc>
              <a:buFontTx/>
              <a:buBlip>
                <a:blip r:embed="rId2"/>
              </a:buBlip>
            </a:pPr>
            <a:r>
              <a:rPr lang="zh-TW" altLang="en-US" sz="2800"/>
              <a:t>先用 </a:t>
            </a:r>
            <a:r>
              <a:rPr lang="zh-TW" altLang="en-US" sz="3200" b="1">
                <a:solidFill>
                  <a:srgbClr val="3399FF"/>
                </a:solidFill>
              </a:rPr>
              <a:t>甲、乙、丙、丁</a:t>
            </a:r>
            <a:r>
              <a:rPr lang="zh-TW" altLang="en-US" sz="2800"/>
              <a:t> 等詞首來表示該分子內碳原子的數目，然後在詞尾加上「</a:t>
            </a:r>
            <a:r>
              <a:rPr lang="zh-TW" altLang="en-US" sz="3200" b="1">
                <a:solidFill>
                  <a:srgbClr val="3399FF"/>
                </a:solidFill>
              </a:rPr>
              <a:t>烷</a:t>
            </a:r>
            <a:r>
              <a:rPr lang="zh-TW" altLang="en-US" sz="2800"/>
              <a:t>」。</a:t>
            </a:r>
            <a:endParaRPr lang="zh-TW" altLang="en-US" sz="2800">
              <a:solidFill>
                <a:srgbClr val="3399FF"/>
              </a:solidFill>
            </a:endParaRPr>
          </a:p>
        </p:txBody>
      </p:sp>
      <p:sp>
        <p:nvSpPr>
          <p:cNvPr id="6" name="Rectangle 5"/>
          <p:cNvSpPr>
            <a:spLocks noChangeArrowheads="1"/>
          </p:cNvSpPr>
          <p:nvPr/>
        </p:nvSpPr>
        <p:spPr bwMode="auto">
          <a:xfrm>
            <a:off x="755576" y="332656"/>
            <a:ext cx="410368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碳</a:t>
            </a:r>
            <a:r>
              <a:rPr kumimoji="0" lang="zh-TW" altLang="en-US" sz="3200" b="1" dirty="0">
                <a:solidFill>
                  <a:srgbClr val="800080"/>
                </a:solidFill>
                <a:cs typeface="Arial" charset="0"/>
              </a:rPr>
              <a:t>化合物的命名</a:t>
            </a:r>
            <a:endParaRPr kumimoji="0" lang="en-US" altLang="zh-TW" sz="3200" b="1" dirty="0">
              <a:solidFill>
                <a:srgbClr val="800080"/>
              </a:solidFill>
              <a:cs typeface="Arial" charset="0"/>
            </a:endParaRPr>
          </a:p>
        </p:txBody>
      </p:sp>
    </p:spTree>
    <p:extLst>
      <p:ext uri="{BB962C8B-B14F-4D97-AF65-F5344CB8AC3E}">
        <p14:creationId xmlns:p14="http://schemas.microsoft.com/office/powerpoint/2010/main" val="2298469156"/>
      </p:ext>
    </p:extLst>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713" name="Group 33"/>
          <p:cNvGraphicFramePr>
            <a:graphicFrameLocks noGrp="1"/>
          </p:cNvGraphicFramePr>
          <p:nvPr/>
        </p:nvGraphicFramePr>
        <p:xfrm>
          <a:off x="468313" y="692150"/>
          <a:ext cx="8208962" cy="4632402"/>
        </p:xfrm>
        <a:graphic>
          <a:graphicData uri="http://schemas.openxmlformats.org/drawingml/2006/table">
            <a:tbl>
              <a:tblPr/>
              <a:tblGrid>
                <a:gridCol w="2232025">
                  <a:extLst>
                    <a:ext uri="{9D8B030D-6E8A-4147-A177-3AD203B41FA5}">
                      <a16:colId xmlns:a16="http://schemas.microsoft.com/office/drawing/2014/main" xmlns="" val="1973119109"/>
                    </a:ext>
                  </a:extLst>
                </a:gridCol>
                <a:gridCol w="3455987">
                  <a:extLst>
                    <a:ext uri="{9D8B030D-6E8A-4147-A177-3AD203B41FA5}">
                      <a16:colId xmlns:a16="http://schemas.microsoft.com/office/drawing/2014/main" xmlns="" val="3520542699"/>
                    </a:ext>
                  </a:extLst>
                </a:gridCol>
                <a:gridCol w="2520950">
                  <a:extLst>
                    <a:ext uri="{9D8B030D-6E8A-4147-A177-3AD203B41FA5}">
                      <a16:colId xmlns:a16="http://schemas.microsoft.com/office/drawing/2014/main" xmlns="" val="3435997686"/>
                    </a:ext>
                  </a:extLst>
                </a:gridCol>
              </a:tblGrid>
              <a:tr h="548446">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0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碳原子數目</a:t>
                      </a:r>
                    </a:p>
                  </a:txBody>
                  <a:tcPr marT="45627" marB="45627"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烷烴的簡明結構式</a:t>
                      </a:r>
                    </a:p>
                  </a:txBody>
                  <a:tcPr marT="45627" marB="45627"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烷的名稱</a:t>
                      </a:r>
                    </a:p>
                  </a:txBody>
                  <a:tcPr marT="45627" marB="45627" anchor="ctr" horzOverflow="overflow">
                    <a:lnL w="12700" cap="flat" cmpd="sng" algn="ctr">
                      <a:solidFill>
                        <a:schemeClr val="bg1"/>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a16="http://schemas.microsoft.com/office/drawing/2014/main" xmlns="" val="1785107753"/>
                  </a:ext>
                </a:extLst>
              </a:tr>
              <a:tr h="2041939">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4</a:t>
                      </a:r>
                      <a:endParaRPr kumimoji="0" lang="zh-TW" altLang="en-US"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T="45627" marB="45627"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4</a:t>
                      </a:r>
                      <a:endPar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endPar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endPar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endParaRPr kumimoji="0" lang="zh-TW" altLang="en-US"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T="45627" marB="45627"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32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cs typeface="Arial" panose="020B0604020202020204" pitchFamily="34" charset="0"/>
                      </a:endParaRPr>
                    </a:p>
                  </a:txBody>
                  <a:tcPr marT="45627" marB="45627"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49216151"/>
                  </a:ext>
                </a:extLst>
              </a:tr>
              <a:tr h="2041939">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5</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6</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7</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8</a:t>
                      </a:r>
                      <a:endParaRPr kumimoji="0" lang="zh-TW" altLang="en-US"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T="45627" marB="45627"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endPar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4</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endPar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5</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endPar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6</a:t>
                      </a:r>
                      <a:r>
                        <a:rPr kumimoji="0" lang="en-US" altLang="zh-TW"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32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endParaRPr kumimoji="0" lang="zh-TW" altLang="en-US" sz="3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T="45627" marB="45627"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32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cs typeface="Arial" panose="020B0604020202020204" pitchFamily="34" charset="0"/>
                      </a:endParaRPr>
                    </a:p>
                  </a:txBody>
                  <a:tcPr marT="45627" marB="45627"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2328942072"/>
                  </a:ext>
                </a:extLst>
              </a:tr>
            </a:tbl>
          </a:graphicData>
        </a:graphic>
      </p:graphicFrame>
      <p:sp>
        <p:nvSpPr>
          <p:cNvPr id="66587" name="Rectangle 27"/>
          <p:cNvSpPr>
            <a:spLocks noChangeArrowheads="1"/>
          </p:cNvSpPr>
          <p:nvPr/>
        </p:nvSpPr>
        <p:spPr bwMode="auto">
          <a:xfrm>
            <a:off x="6804025" y="2705100"/>
            <a:ext cx="1152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kumimoji="0" lang="zh-TW" altLang="en-US" sz="3200">
                <a:solidFill>
                  <a:srgbClr val="0000FF"/>
                </a:solidFill>
              </a:rPr>
              <a:t>丁</a:t>
            </a:r>
            <a:r>
              <a:rPr kumimoji="0" lang="zh-TW" altLang="en-US" sz="3200">
                <a:solidFill>
                  <a:srgbClr val="FF0000"/>
                </a:solidFill>
              </a:rPr>
              <a:t>烷</a:t>
            </a:r>
          </a:p>
        </p:txBody>
      </p:sp>
      <p:sp>
        <p:nvSpPr>
          <p:cNvPr id="66590" name="Rectangle 30"/>
          <p:cNvSpPr>
            <a:spLocks noChangeArrowheads="1"/>
          </p:cNvSpPr>
          <p:nvPr/>
        </p:nvSpPr>
        <p:spPr bwMode="auto">
          <a:xfrm>
            <a:off x="6804025" y="1196975"/>
            <a:ext cx="1152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kumimoji="0" lang="zh-TW" altLang="en-US" sz="3200">
                <a:solidFill>
                  <a:srgbClr val="0000FF"/>
                </a:solidFill>
              </a:rPr>
              <a:t>甲</a:t>
            </a:r>
            <a:r>
              <a:rPr kumimoji="0" lang="zh-TW" altLang="en-US" sz="3200">
                <a:solidFill>
                  <a:srgbClr val="FF0000"/>
                </a:solidFill>
              </a:rPr>
              <a:t>烷</a:t>
            </a:r>
            <a:endParaRPr kumimoji="0" lang="en-US" altLang="zh-TW" sz="3200">
              <a:solidFill>
                <a:srgbClr val="FF0000"/>
              </a:solidFill>
            </a:endParaRPr>
          </a:p>
        </p:txBody>
      </p:sp>
      <p:sp>
        <p:nvSpPr>
          <p:cNvPr id="66591" name="Rectangle 31"/>
          <p:cNvSpPr>
            <a:spLocks noChangeArrowheads="1"/>
          </p:cNvSpPr>
          <p:nvPr/>
        </p:nvSpPr>
        <p:spPr bwMode="auto">
          <a:xfrm>
            <a:off x="6804025" y="1700213"/>
            <a:ext cx="11525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kumimoji="0" lang="zh-TW" altLang="en-US" sz="3200">
                <a:solidFill>
                  <a:srgbClr val="0000FF"/>
                </a:solidFill>
              </a:rPr>
              <a:t>乙</a:t>
            </a:r>
            <a:r>
              <a:rPr kumimoji="0" lang="zh-TW" altLang="en-US" sz="3200">
                <a:solidFill>
                  <a:srgbClr val="FF0000"/>
                </a:solidFill>
              </a:rPr>
              <a:t>烷</a:t>
            </a:r>
          </a:p>
        </p:txBody>
      </p:sp>
      <p:sp>
        <p:nvSpPr>
          <p:cNvPr id="66592" name="Rectangle 32"/>
          <p:cNvSpPr>
            <a:spLocks noChangeArrowheads="1"/>
          </p:cNvSpPr>
          <p:nvPr/>
        </p:nvSpPr>
        <p:spPr bwMode="auto">
          <a:xfrm>
            <a:off x="6804025" y="2201863"/>
            <a:ext cx="11525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kumimoji="0" lang="zh-TW" altLang="en-US" sz="3200">
                <a:solidFill>
                  <a:srgbClr val="0000FF"/>
                </a:solidFill>
              </a:rPr>
              <a:t>丙</a:t>
            </a:r>
            <a:r>
              <a:rPr kumimoji="0" lang="zh-TW" altLang="en-US" sz="3200">
                <a:solidFill>
                  <a:srgbClr val="FF0000"/>
                </a:solidFill>
              </a:rPr>
              <a:t>烷</a:t>
            </a:r>
          </a:p>
        </p:txBody>
      </p:sp>
      <p:sp>
        <p:nvSpPr>
          <p:cNvPr id="66593" name="Rectangle 33"/>
          <p:cNvSpPr>
            <a:spLocks noChangeArrowheads="1"/>
          </p:cNvSpPr>
          <p:nvPr/>
        </p:nvSpPr>
        <p:spPr bwMode="auto">
          <a:xfrm>
            <a:off x="6877050" y="4797425"/>
            <a:ext cx="10795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a:solidFill>
                  <a:srgbClr val="0000FF"/>
                </a:solidFill>
              </a:rPr>
              <a:t>辛</a:t>
            </a:r>
            <a:r>
              <a:rPr kumimoji="0" lang="zh-TW" altLang="en-US" sz="3200">
                <a:solidFill>
                  <a:srgbClr val="FF0000"/>
                </a:solidFill>
              </a:rPr>
              <a:t>烷</a:t>
            </a:r>
          </a:p>
        </p:txBody>
      </p:sp>
      <p:sp>
        <p:nvSpPr>
          <p:cNvPr id="66594" name="Rectangle 34"/>
          <p:cNvSpPr>
            <a:spLocks noChangeArrowheads="1"/>
          </p:cNvSpPr>
          <p:nvPr/>
        </p:nvSpPr>
        <p:spPr bwMode="auto">
          <a:xfrm>
            <a:off x="6877050" y="3284538"/>
            <a:ext cx="10795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a:solidFill>
                  <a:srgbClr val="0000FF"/>
                </a:solidFill>
              </a:rPr>
              <a:t>戊</a:t>
            </a:r>
            <a:r>
              <a:rPr kumimoji="0" lang="zh-TW" altLang="en-US" sz="3200">
                <a:solidFill>
                  <a:srgbClr val="FF0000"/>
                </a:solidFill>
              </a:rPr>
              <a:t>烷</a:t>
            </a:r>
            <a:endParaRPr kumimoji="0" lang="en-US" altLang="zh-TW" sz="3200">
              <a:solidFill>
                <a:srgbClr val="FF0000"/>
              </a:solidFill>
            </a:endParaRPr>
          </a:p>
        </p:txBody>
      </p:sp>
      <p:sp>
        <p:nvSpPr>
          <p:cNvPr id="66595" name="Rectangle 35"/>
          <p:cNvSpPr>
            <a:spLocks noChangeArrowheads="1"/>
          </p:cNvSpPr>
          <p:nvPr/>
        </p:nvSpPr>
        <p:spPr bwMode="auto">
          <a:xfrm>
            <a:off x="6877050" y="3786188"/>
            <a:ext cx="10795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a:solidFill>
                  <a:srgbClr val="0000FF"/>
                </a:solidFill>
              </a:rPr>
              <a:t>己</a:t>
            </a:r>
            <a:r>
              <a:rPr kumimoji="0" lang="zh-TW" altLang="en-US" sz="3200">
                <a:solidFill>
                  <a:srgbClr val="FF0000"/>
                </a:solidFill>
              </a:rPr>
              <a:t>烷</a:t>
            </a:r>
          </a:p>
        </p:txBody>
      </p:sp>
      <p:sp>
        <p:nvSpPr>
          <p:cNvPr id="66596" name="Rectangle 36"/>
          <p:cNvSpPr>
            <a:spLocks noChangeArrowheads="1"/>
          </p:cNvSpPr>
          <p:nvPr/>
        </p:nvSpPr>
        <p:spPr bwMode="auto">
          <a:xfrm>
            <a:off x="6877050" y="4292600"/>
            <a:ext cx="10795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a:solidFill>
                  <a:srgbClr val="0000FF"/>
                </a:solidFill>
              </a:rPr>
              <a:t>庚</a:t>
            </a:r>
            <a:r>
              <a:rPr kumimoji="0" lang="zh-TW" altLang="en-US" sz="3200">
                <a:solidFill>
                  <a:srgbClr val="FF0000"/>
                </a:solidFill>
              </a:rPr>
              <a:t>烷</a:t>
            </a:r>
          </a:p>
        </p:txBody>
      </p:sp>
    </p:spTree>
    <p:extLst>
      <p:ext uri="{BB962C8B-B14F-4D97-AF65-F5344CB8AC3E}">
        <p14:creationId xmlns:p14="http://schemas.microsoft.com/office/powerpoint/2010/main" val="1506557941"/>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4634" name="Object 10"/>
          <p:cNvGraphicFramePr>
            <a:graphicFrameLocks noChangeAspect="1"/>
          </p:cNvGraphicFramePr>
          <p:nvPr/>
        </p:nvGraphicFramePr>
        <p:xfrm>
          <a:off x="3708400" y="4273550"/>
          <a:ext cx="566738" cy="592138"/>
        </p:xfrm>
        <a:graphic>
          <a:graphicData uri="http://schemas.openxmlformats.org/presentationml/2006/ole">
            <mc:AlternateContent xmlns:mc="http://schemas.openxmlformats.org/markup-compatibility/2006">
              <mc:Choice xmlns:v="urn:schemas-microsoft-com:vml" Requires="v">
                <p:oleObj spid="_x0000_s40115" name="PBrush" r:id="rId3" imgW="857143" imgH="895238" progId="">
                  <p:embed/>
                </p:oleObj>
              </mc:Choice>
              <mc:Fallback>
                <p:oleObj name="PBrush" r:id="rId3" imgW="857143" imgH="895238"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08400" y="4273550"/>
                        <a:ext cx="566738" cy="592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5779" name="Rectangle 4"/>
          <p:cNvSpPr>
            <a:spLocks noChangeArrowheads="1"/>
          </p:cNvSpPr>
          <p:nvPr/>
        </p:nvSpPr>
        <p:spPr bwMode="auto">
          <a:xfrm>
            <a:off x="1116013" y="-26988"/>
            <a:ext cx="3455987" cy="204152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sz="3200" b="1">
              <a:solidFill>
                <a:srgbClr val="CC0066"/>
              </a:solidFill>
            </a:endParaRPr>
          </a:p>
          <a:p>
            <a:pPr eaLnBrk="1" hangingPunct="1"/>
            <a:endParaRPr lang="zh-TW" altLang="en-US" sz="3200" b="1">
              <a:solidFill>
                <a:srgbClr val="CC0066"/>
              </a:solidFill>
            </a:endParaRPr>
          </a:p>
          <a:p>
            <a:pPr eaLnBrk="1" hangingPunct="1"/>
            <a:r>
              <a:rPr lang="zh-TW" altLang="zh-TW" sz="3200" b="1">
                <a:solidFill>
                  <a:srgbClr val="CC0066"/>
                </a:solidFill>
              </a:rPr>
              <a:t>支</a:t>
            </a:r>
            <a:r>
              <a:rPr lang="zh-TW" altLang="en-US" sz="3200" b="1">
                <a:solidFill>
                  <a:srgbClr val="CC0066"/>
                </a:solidFill>
                <a:latin typeface="Calibri" pitchFamily="34" charset="0"/>
              </a:rPr>
              <a:t>鏈烷烴的命名</a:t>
            </a:r>
          </a:p>
          <a:p>
            <a:pPr eaLnBrk="1" hangingPunct="1"/>
            <a:endParaRPr lang="en-US" altLang="zh-TW" sz="3200" b="1">
              <a:solidFill>
                <a:srgbClr val="CC0066"/>
              </a:solidFill>
              <a:latin typeface="Calibri" pitchFamily="34" charset="0"/>
            </a:endParaRPr>
          </a:p>
        </p:txBody>
      </p:sp>
      <p:sp>
        <p:nvSpPr>
          <p:cNvPr id="3" name="矩形 2"/>
          <p:cNvSpPr>
            <a:spLocks noChangeArrowheads="1"/>
          </p:cNvSpPr>
          <p:nvPr/>
        </p:nvSpPr>
        <p:spPr bwMode="auto">
          <a:xfrm>
            <a:off x="4500563" y="4289425"/>
            <a:ext cx="1152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3200" b="1">
                <a:solidFill>
                  <a:srgbClr val="3399FF"/>
                </a:solidFill>
              </a:rPr>
              <a:t>烷基</a:t>
            </a:r>
            <a:endParaRPr lang="zh-TW" altLang="en-US" sz="2800"/>
          </a:p>
        </p:txBody>
      </p:sp>
      <p:graphicFrame>
        <p:nvGraphicFramePr>
          <p:cNvPr id="154632" name="Object 8"/>
          <p:cNvGraphicFramePr>
            <a:graphicFrameLocks noChangeAspect="1"/>
          </p:cNvGraphicFramePr>
          <p:nvPr/>
        </p:nvGraphicFramePr>
        <p:xfrm>
          <a:off x="2411413" y="1989138"/>
          <a:ext cx="4321175" cy="1308100"/>
        </p:xfrm>
        <a:graphic>
          <a:graphicData uri="http://schemas.openxmlformats.org/presentationml/2006/ole">
            <mc:AlternateContent xmlns:mc="http://schemas.openxmlformats.org/markup-compatibility/2006">
              <mc:Choice xmlns:v="urn:schemas-microsoft-com:vml" Requires="v">
                <p:oleObj spid="_x0000_s40116" name="PBrush" r:id="rId5" imgW="6733333" imgH="2038095" progId="">
                  <p:embed/>
                </p:oleObj>
              </mc:Choice>
              <mc:Fallback>
                <p:oleObj name="PBrush" r:id="rId5" imgW="6733333" imgH="2038095"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11413" y="1989138"/>
                        <a:ext cx="4321175" cy="1308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4633" name="Object 9"/>
          <p:cNvGraphicFramePr>
            <a:graphicFrameLocks noChangeAspect="1"/>
          </p:cNvGraphicFramePr>
          <p:nvPr/>
        </p:nvGraphicFramePr>
        <p:xfrm>
          <a:off x="3717925" y="2781300"/>
          <a:ext cx="566738" cy="592138"/>
        </p:xfrm>
        <a:graphic>
          <a:graphicData uri="http://schemas.openxmlformats.org/presentationml/2006/ole">
            <mc:AlternateContent xmlns:mc="http://schemas.openxmlformats.org/markup-compatibility/2006">
              <mc:Choice xmlns:v="urn:schemas-microsoft-com:vml" Requires="v">
                <p:oleObj spid="_x0000_s40117" name="PBrush" r:id="rId7" imgW="857143" imgH="895238" progId="">
                  <p:embed/>
                </p:oleObj>
              </mc:Choice>
              <mc:Fallback>
                <p:oleObj name="PBrush" r:id="rId7" imgW="857143" imgH="895238"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17925" y="2781300"/>
                        <a:ext cx="566738" cy="592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1680536890"/>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4"/>
          <p:cNvSpPr>
            <a:spLocks noChangeArrowheads="1"/>
          </p:cNvSpPr>
          <p:nvPr/>
        </p:nvSpPr>
        <p:spPr bwMode="auto">
          <a:xfrm>
            <a:off x="322708" y="332656"/>
            <a:ext cx="100806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dirty="0">
                <a:solidFill>
                  <a:srgbClr val="CC0066"/>
                </a:solidFill>
                <a:latin typeface="Calibri" pitchFamily="34" charset="0"/>
              </a:rPr>
              <a:t>烷基</a:t>
            </a:r>
            <a:endParaRPr lang="en-US" altLang="zh-TW" sz="3000" b="1" dirty="0">
              <a:solidFill>
                <a:srgbClr val="CC0066"/>
              </a:solidFill>
              <a:latin typeface="Calibri" pitchFamily="34" charset="0"/>
            </a:endParaRPr>
          </a:p>
        </p:txBody>
      </p:sp>
      <p:sp>
        <p:nvSpPr>
          <p:cNvPr id="3" name="矩形 2"/>
          <p:cNvSpPr>
            <a:spLocks noChangeArrowheads="1"/>
          </p:cNvSpPr>
          <p:nvPr/>
        </p:nvSpPr>
        <p:spPr bwMode="auto">
          <a:xfrm>
            <a:off x="324296" y="1215801"/>
            <a:ext cx="871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烷基</a:t>
            </a:r>
            <a:r>
              <a:rPr lang="zh-TW" altLang="en-US" sz="2800" b="1">
                <a:solidFill>
                  <a:srgbClr val="3399FF"/>
                </a:solidFill>
              </a:rPr>
              <a:t> </a:t>
            </a:r>
            <a:r>
              <a:rPr lang="zh-TW" altLang="en-US" sz="2800"/>
              <a:t>是從烷烴中除去一個氫原子衍生出來的。</a:t>
            </a:r>
          </a:p>
        </p:txBody>
      </p:sp>
      <p:sp>
        <p:nvSpPr>
          <p:cNvPr id="4" name="矩形 3"/>
          <p:cNvSpPr>
            <a:spLocks noChangeArrowheads="1"/>
          </p:cNvSpPr>
          <p:nvPr/>
        </p:nvSpPr>
        <p:spPr bwMode="auto">
          <a:xfrm>
            <a:off x="322708" y="2007964"/>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一般以符號 </a:t>
            </a:r>
            <a:r>
              <a:rPr lang="en-US" altLang="zh-TW" sz="3200" b="1">
                <a:solidFill>
                  <a:srgbClr val="3399FF"/>
                </a:solidFill>
              </a:rPr>
              <a:t>R–</a:t>
            </a:r>
            <a:r>
              <a:rPr lang="en-US" altLang="zh-TW" sz="2800" b="1">
                <a:solidFill>
                  <a:srgbClr val="3399FF"/>
                </a:solidFill>
              </a:rPr>
              <a:t> </a:t>
            </a:r>
            <a:r>
              <a:rPr lang="zh-TW" altLang="en-US" sz="2800"/>
              <a:t>來表示。</a:t>
            </a:r>
            <a:endParaRPr lang="zh-TW" altLang="en-US" sz="2800">
              <a:solidFill>
                <a:srgbClr val="3399FF"/>
              </a:solidFill>
            </a:endParaRPr>
          </a:p>
        </p:txBody>
      </p:sp>
      <p:sp>
        <p:nvSpPr>
          <p:cNvPr id="5" name="矩形 4"/>
          <p:cNvSpPr>
            <a:spLocks noChangeArrowheads="1"/>
          </p:cNvSpPr>
          <p:nvPr/>
        </p:nvSpPr>
        <p:spPr bwMode="auto">
          <a:xfrm>
            <a:off x="322708" y="2800126"/>
            <a:ext cx="8712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命名烷基時，只要把原有母烷的</a:t>
            </a:r>
            <a:r>
              <a:rPr lang="zh-TW" altLang="en-US" sz="3200" b="1">
                <a:solidFill>
                  <a:srgbClr val="3399FF"/>
                </a:solidFill>
              </a:rPr>
              <a:t>「烷」字換上「基」字</a:t>
            </a:r>
            <a:r>
              <a:rPr lang="zh-TW" altLang="en-US" sz="2800"/>
              <a:t> 便可。</a:t>
            </a:r>
            <a:endParaRPr lang="zh-TW" altLang="en-US" sz="2800" b="1">
              <a:solidFill>
                <a:srgbClr val="3399FF"/>
              </a:solidFill>
            </a:endParaRPr>
          </a:p>
        </p:txBody>
      </p:sp>
      <p:graphicFrame>
        <p:nvGraphicFramePr>
          <p:cNvPr id="72734" name="Group 30"/>
          <p:cNvGraphicFramePr>
            <a:graphicFrameLocks noGrp="1"/>
          </p:cNvGraphicFramePr>
          <p:nvPr>
            <p:extLst>
              <p:ext uri="{D42A27DB-BD31-4B8C-83A1-F6EECF244321}">
                <p14:modId xmlns:p14="http://schemas.microsoft.com/office/powerpoint/2010/main" val="2723999554"/>
              </p:ext>
            </p:extLst>
          </p:nvPr>
        </p:nvGraphicFramePr>
        <p:xfrm>
          <a:off x="971996" y="4097114"/>
          <a:ext cx="7993062" cy="1708150"/>
        </p:xfrm>
        <a:graphic>
          <a:graphicData uri="http://schemas.openxmlformats.org/drawingml/2006/table">
            <a:tbl>
              <a:tblPr/>
              <a:tblGrid>
                <a:gridCol w="4065587">
                  <a:extLst>
                    <a:ext uri="{9D8B030D-6E8A-4147-A177-3AD203B41FA5}">
                      <a16:colId xmlns:a16="http://schemas.microsoft.com/office/drawing/2014/main" xmlns="" val="20000"/>
                    </a:ext>
                  </a:extLst>
                </a:gridCol>
                <a:gridCol w="3927475">
                  <a:extLst>
                    <a:ext uri="{9D8B030D-6E8A-4147-A177-3AD203B41FA5}">
                      <a16:colId xmlns:a16="http://schemas.microsoft.com/office/drawing/2014/main" xmlns="" val="20001"/>
                    </a:ext>
                  </a:extLst>
                </a:gridCol>
              </a:tblGrid>
              <a:tr h="397057">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Calibri" panose="020F0502020204030204" pitchFamily="34" charset="0"/>
                          <a:ea typeface="新細明體" panose="02020500000000000000" pitchFamily="18" charset="-120"/>
                        </a:rPr>
                        <a:t>烷烴 </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C</a:t>
                      </a:r>
                      <a:r>
                        <a:rPr kumimoji="0" lang="en-US" altLang="zh-TW" sz="20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TW" sz="20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2n+2</a:t>
                      </a:r>
                      <a:endParaRPr kumimoji="0" lang="zh-TW" altLang="en-US" sz="20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666" marB="45666"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Calibri" panose="020F0502020204030204" pitchFamily="34" charset="0"/>
                          <a:ea typeface="新細明體" panose="02020500000000000000" pitchFamily="18" charset="-120"/>
                        </a:rPr>
                        <a:t>烷基 </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C</a:t>
                      </a:r>
                      <a:r>
                        <a:rPr kumimoji="0" lang="en-US" altLang="zh-TW" sz="20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n</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H</a:t>
                      </a:r>
                      <a:r>
                        <a:rPr kumimoji="0" lang="en-US" altLang="zh-TW" sz="20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2n+1</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 (or R–)</a:t>
                      </a:r>
                      <a:endPar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666" marB="45666" anchor="ctr" horzOverflow="overflow">
                    <a:lnL w="12700" cap="flat" cmpd="sng" algn="ctr">
                      <a:solidFill>
                        <a:schemeClr val="bg1"/>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a16="http://schemas.microsoft.com/office/drawing/2014/main" xmlns="" val="10000"/>
                  </a:ext>
                </a:extLst>
              </a:tr>
              <a:tr h="1311093">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4			</a:t>
                      </a:r>
                      <a:r>
                        <a:rPr kumimoji="0" lang="zh-TW" altLang="en-US"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rPr>
                        <a:t>甲</a:t>
                      </a:r>
                      <a:r>
                        <a:rPr kumimoji="0" lang="zh-TW" altLang="en-US" sz="1800" b="0" i="0" u="none" strike="noStrike" cap="none" normalizeH="0" baseline="0" smtClean="0">
                          <a:ln>
                            <a:noFill/>
                          </a:ln>
                          <a:solidFill>
                            <a:srgbClr val="3399FF"/>
                          </a:solidFill>
                          <a:effectLst/>
                          <a:latin typeface="Calibri" panose="020F0502020204030204" pitchFamily="34" charset="0"/>
                          <a:ea typeface="新細明體" panose="02020500000000000000" pitchFamily="18" charset="-120"/>
                        </a:rPr>
                        <a:t>烷</a:t>
                      </a:r>
                      <a:endParaRPr kumimoji="0" lang="en-US" altLang="zh-TW" sz="2000" b="0" i="0" u="none"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		</a:t>
                      </a:r>
                      <a:r>
                        <a:rPr kumimoji="0" lang="zh-TW" altLang="en-US"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rPr>
                        <a:t>乙</a:t>
                      </a:r>
                      <a:r>
                        <a:rPr kumimoji="0" lang="zh-TW" altLang="en-US" sz="1800" b="0" i="0" u="none" strike="noStrike" cap="none" normalizeH="0" baseline="0" smtClean="0">
                          <a:ln>
                            <a:noFill/>
                          </a:ln>
                          <a:solidFill>
                            <a:srgbClr val="3399FF"/>
                          </a:solidFill>
                          <a:effectLst/>
                          <a:latin typeface="Calibri" panose="020F0502020204030204" pitchFamily="34" charset="0"/>
                          <a:ea typeface="新細明體" panose="02020500000000000000" pitchFamily="18" charset="-120"/>
                        </a:rPr>
                        <a:t>烷</a:t>
                      </a:r>
                      <a:endParaRPr kumimoji="0" lang="en-US" altLang="zh-TW" sz="2000" b="0" i="0" u="none"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		</a:t>
                      </a:r>
                      <a:r>
                        <a:rPr kumimoji="0" lang="zh-TW" altLang="en-US"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rPr>
                        <a:t>丙</a:t>
                      </a:r>
                      <a:r>
                        <a:rPr kumimoji="0" lang="zh-TW" altLang="en-US" sz="1800" b="0" i="0" u="none" strike="noStrike" cap="none" normalizeH="0" baseline="0" smtClean="0">
                          <a:ln>
                            <a:noFill/>
                          </a:ln>
                          <a:solidFill>
                            <a:srgbClr val="3399FF"/>
                          </a:solidFill>
                          <a:effectLst/>
                          <a:latin typeface="Calibri" panose="020F0502020204030204" pitchFamily="34" charset="0"/>
                          <a:ea typeface="新細明體" panose="02020500000000000000" pitchFamily="18" charset="-120"/>
                        </a:rPr>
                        <a:t>烷</a:t>
                      </a:r>
                      <a:endParaRPr kumimoji="0" lang="en-US" altLang="zh-TW" sz="2000" b="0" i="0" u="none"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	</a:t>
                      </a:r>
                      <a:r>
                        <a:rPr kumimoji="0" lang="zh-TW" altLang="en-US"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rPr>
                        <a:t>丁</a:t>
                      </a:r>
                      <a:r>
                        <a:rPr kumimoji="0" lang="zh-TW" altLang="en-US" sz="1800" b="0" i="0" u="none" strike="noStrike" cap="none" normalizeH="0" baseline="0" smtClean="0">
                          <a:ln>
                            <a:noFill/>
                          </a:ln>
                          <a:solidFill>
                            <a:srgbClr val="3399FF"/>
                          </a:solidFill>
                          <a:effectLst/>
                          <a:latin typeface="Calibri" panose="020F0502020204030204" pitchFamily="34" charset="0"/>
                          <a:ea typeface="新細明體" panose="02020500000000000000" pitchFamily="18" charset="-120"/>
                        </a:rPr>
                        <a:t>烷</a:t>
                      </a:r>
                      <a:endParaRPr kumimoji="0" lang="zh-TW" altLang="en-US" sz="2000" b="0" i="0" u="none"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666" marB="4566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		</a:t>
                      </a:r>
                      <a:endParaRPr kumimoji="0" lang="en-US" altLang="zh-TW" sz="2000" b="0" i="0" u="none"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		</a:t>
                      </a:r>
                      <a:endParaRPr kumimoji="0" lang="en-US" altLang="zh-TW" sz="2000" b="0" i="0" u="none"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		</a:t>
                      </a:r>
                      <a:endParaRPr kumimoji="0" lang="en-US" altLang="zh-TW" sz="2000" b="0" i="0" u="none"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	</a:t>
                      </a:r>
                      <a:endParaRPr kumimoji="0" lang="zh-TW" altLang="en-US" sz="2000" b="0" i="0" u="none"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666" marB="4566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bl>
          </a:graphicData>
        </a:graphic>
      </p:graphicFrame>
      <p:sp>
        <p:nvSpPr>
          <p:cNvPr id="67612" name="Rectangle 28"/>
          <p:cNvSpPr>
            <a:spLocks noChangeArrowheads="1"/>
          </p:cNvSpPr>
          <p:nvPr/>
        </p:nvSpPr>
        <p:spPr bwMode="auto">
          <a:xfrm>
            <a:off x="7668071" y="5386164"/>
            <a:ext cx="7207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kumimoji="0" lang="zh-TW" altLang="en-US" b="1"/>
              <a:t>丁</a:t>
            </a:r>
            <a:r>
              <a:rPr kumimoji="0" lang="zh-TW" altLang="en-US" b="1">
                <a:solidFill>
                  <a:srgbClr val="3399FF"/>
                </a:solidFill>
              </a:rPr>
              <a:t>基</a:t>
            </a:r>
          </a:p>
        </p:txBody>
      </p:sp>
      <p:sp>
        <p:nvSpPr>
          <p:cNvPr id="67613" name="Rectangle 29"/>
          <p:cNvSpPr>
            <a:spLocks noChangeArrowheads="1"/>
          </p:cNvSpPr>
          <p:nvPr/>
        </p:nvSpPr>
        <p:spPr bwMode="auto">
          <a:xfrm>
            <a:off x="7668071" y="4522564"/>
            <a:ext cx="7207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kumimoji="0" lang="zh-TW" altLang="en-US" b="1"/>
              <a:t>甲</a:t>
            </a:r>
            <a:r>
              <a:rPr kumimoji="0" lang="zh-TW" altLang="en-US" b="1">
                <a:solidFill>
                  <a:srgbClr val="3399FF"/>
                </a:solidFill>
              </a:rPr>
              <a:t>基</a:t>
            </a:r>
            <a:endParaRPr kumimoji="0" lang="en-US" altLang="zh-TW" b="1">
              <a:solidFill>
                <a:srgbClr val="3399FF"/>
              </a:solidFill>
            </a:endParaRPr>
          </a:p>
        </p:txBody>
      </p:sp>
      <p:sp>
        <p:nvSpPr>
          <p:cNvPr id="67614" name="Rectangle 30"/>
          <p:cNvSpPr>
            <a:spLocks noChangeArrowheads="1"/>
          </p:cNvSpPr>
          <p:nvPr/>
        </p:nvSpPr>
        <p:spPr bwMode="auto">
          <a:xfrm>
            <a:off x="7668071" y="4809901"/>
            <a:ext cx="7207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kumimoji="0" lang="zh-TW" altLang="en-US" b="1"/>
              <a:t>乙</a:t>
            </a:r>
            <a:r>
              <a:rPr kumimoji="0" lang="zh-TW" altLang="en-US" b="1">
                <a:solidFill>
                  <a:srgbClr val="3399FF"/>
                </a:solidFill>
              </a:rPr>
              <a:t>基</a:t>
            </a:r>
            <a:endParaRPr kumimoji="0" lang="en-US" altLang="zh-TW" b="1">
              <a:solidFill>
                <a:srgbClr val="3399FF"/>
              </a:solidFill>
            </a:endParaRPr>
          </a:p>
        </p:txBody>
      </p:sp>
      <p:sp>
        <p:nvSpPr>
          <p:cNvPr id="67615" name="Rectangle 31"/>
          <p:cNvSpPr>
            <a:spLocks noChangeArrowheads="1"/>
          </p:cNvSpPr>
          <p:nvPr/>
        </p:nvSpPr>
        <p:spPr bwMode="auto">
          <a:xfrm>
            <a:off x="7668071" y="5098826"/>
            <a:ext cx="7207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kumimoji="0" lang="zh-TW" altLang="en-US" b="1"/>
              <a:t>丙</a:t>
            </a:r>
            <a:r>
              <a:rPr kumimoji="0" lang="zh-TW" altLang="en-US" b="1">
                <a:solidFill>
                  <a:srgbClr val="3399FF"/>
                </a:solidFill>
              </a:rPr>
              <a:t>基</a:t>
            </a:r>
          </a:p>
        </p:txBody>
      </p:sp>
      <p:sp>
        <p:nvSpPr>
          <p:cNvPr id="72735" name="Rectangle 31"/>
          <p:cNvSpPr>
            <a:spLocks noChangeArrowheads="1"/>
          </p:cNvSpPr>
          <p:nvPr/>
        </p:nvSpPr>
        <p:spPr bwMode="auto">
          <a:xfrm>
            <a:off x="5075683" y="4492401"/>
            <a:ext cx="7858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000"/>
              <a:t>CH</a:t>
            </a:r>
            <a:r>
              <a:rPr kumimoji="0" lang="en-US" altLang="zh-TW" sz="2000" baseline="-25000"/>
              <a:t>3</a:t>
            </a:r>
            <a:r>
              <a:rPr kumimoji="0" lang="en-US" altLang="zh-TW" sz="2000"/>
              <a:t>–</a:t>
            </a:r>
            <a:endParaRPr kumimoji="0" lang="zh-TW" altLang="en-US" sz="2000"/>
          </a:p>
        </p:txBody>
      </p:sp>
      <p:sp>
        <p:nvSpPr>
          <p:cNvPr id="72736" name="Rectangle 32"/>
          <p:cNvSpPr>
            <a:spLocks noChangeArrowheads="1"/>
          </p:cNvSpPr>
          <p:nvPr/>
        </p:nvSpPr>
        <p:spPr bwMode="auto">
          <a:xfrm>
            <a:off x="5075683" y="5105176"/>
            <a:ext cx="1706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000"/>
              <a:t>CH</a:t>
            </a:r>
            <a:r>
              <a:rPr kumimoji="0" lang="en-US" altLang="zh-TW" sz="2000" baseline="-25000"/>
              <a:t>3</a:t>
            </a:r>
            <a:r>
              <a:rPr kumimoji="0" lang="en-US" altLang="zh-TW" sz="2000"/>
              <a:t>CH</a:t>
            </a:r>
            <a:r>
              <a:rPr kumimoji="0" lang="en-US" altLang="zh-TW" sz="2000" baseline="-25000"/>
              <a:t>2</a:t>
            </a:r>
            <a:r>
              <a:rPr kumimoji="0" lang="en-US" altLang="zh-TW" sz="2000"/>
              <a:t>CH</a:t>
            </a:r>
            <a:r>
              <a:rPr kumimoji="0" lang="en-US" altLang="zh-TW" sz="2000" baseline="-25000"/>
              <a:t>2</a:t>
            </a:r>
            <a:r>
              <a:rPr kumimoji="0" lang="en-US" altLang="zh-TW" sz="2000"/>
              <a:t>–</a:t>
            </a:r>
            <a:endParaRPr kumimoji="0" lang="zh-TW" altLang="en-US" sz="2000"/>
          </a:p>
        </p:txBody>
      </p:sp>
      <p:sp>
        <p:nvSpPr>
          <p:cNvPr id="72737" name="Rectangle 33"/>
          <p:cNvSpPr>
            <a:spLocks noChangeArrowheads="1"/>
          </p:cNvSpPr>
          <p:nvPr/>
        </p:nvSpPr>
        <p:spPr bwMode="auto">
          <a:xfrm>
            <a:off x="5075683" y="5392514"/>
            <a:ext cx="2166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000"/>
              <a:t>CH</a:t>
            </a:r>
            <a:r>
              <a:rPr kumimoji="0" lang="en-US" altLang="zh-TW" sz="2000" baseline="-25000"/>
              <a:t>3</a:t>
            </a:r>
            <a:r>
              <a:rPr kumimoji="0" lang="en-US" altLang="zh-TW" sz="2000"/>
              <a:t>CH</a:t>
            </a:r>
            <a:r>
              <a:rPr kumimoji="0" lang="en-US" altLang="zh-TW" sz="2000" baseline="-25000"/>
              <a:t>2</a:t>
            </a:r>
            <a:r>
              <a:rPr kumimoji="0" lang="en-US" altLang="zh-TW" sz="2000"/>
              <a:t>CH</a:t>
            </a:r>
            <a:r>
              <a:rPr kumimoji="0" lang="en-US" altLang="zh-TW" sz="2000" baseline="-25000"/>
              <a:t>2</a:t>
            </a:r>
            <a:r>
              <a:rPr kumimoji="0" lang="en-US" altLang="zh-TW" sz="2000"/>
              <a:t>CH</a:t>
            </a:r>
            <a:r>
              <a:rPr kumimoji="0" lang="en-US" altLang="zh-TW" sz="2000" baseline="-25000"/>
              <a:t>2</a:t>
            </a:r>
            <a:r>
              <a:rPr kumimoji="0" lang="en-US" altLang="zh-TW" sz="2000"/>
              <a:t>–</a:t>
            </a:r>
            <a:endParaRPr kumimoji="0" lang="zh-TW" altLang="en-US" sz="2000"/>
          </a:p>
        </p:txBody>
      </p:sp>
      <p:sp>
        <p:nvSpPr>
          <p:cNvPr id="72738" name="Rectangle 34"/>
          <p:cNvSpPr>
            <a:spLocks noChangeArrowheads="1"/>
          </p:cNvSpPr>
          <p:nvPr/>
        </p:nvSpPr>
        <p:spPr bwMode="auto">
          <a:xfrm>
            <a:off x="5075683" y="4779739"/>
            <a:ext cx="12461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en-US" altLang="zh-TW" sz="2000"/>
              <a:t>CH</a:t>
            </a:r>
            <a:r>
              <a:rPr kumimoji="0" lang="en-US" altLang="zh-TW" sz="2000" baseline="-25000"/>
              <a:t>3</a:t>
            </a:r>
            <a:r>
              <a:rPr kumimoji="0" lang="en-US" altLang="zh-TW" sz="2000"/>
              <a:t>CH</a:t>
            </a:r>
            <a:r>
              <a:rPr kumimoji="0" lang="en-US" altLang="zh-TW" sz="2000" baseline="-25000"/>
              <a:t>2</a:t>
            </a:r>
            <a:r>
              <a:rPr kumimoji="0" lang="en-US" altLang="zh-TW" sz="2000"/>
              <a:t>–</a:t>
            </a:r>
            <a:endParaRPr kumimoji="0" lang="zh-TW" altLang="en-US" sz="2000"/>
          </a:p>
        </p:txBody>
      </p:sp>
    </p:spTree>
    <p:extLst>
      <p:ext uri="{BB962C8B-B14F-4D97-AF65-F5344CB8AC3E}">
        <p14:creationId xmlns:p14="http://schemas.microsoft.com/office/powerpoint/2010/main" val="1058982702"/>
      </p:ext>
    </p:extLst>
  </p:cSld>
  <p:clrMapOvr>
    <a:masterClrMapping/>
  </p:clrMapOvr>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79388" y="249238"/>
            <a:ext cx="3097212" cy="5492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a:solidFill>
                  <a:srgbClr val="CC0066"/>
                </a:solidFill>
                <a:latin typeface="Calibri" pitchFamily="34" charset="0"/>
              </a:rPr>
              <a:t>支鏈烷烴的命名</a:t>
            </a:r>
            <a:endParaRPr lang="en-US" altLang="zh-TW" sz="3000" b="1">
              <a:solidFill>
                <a:srgbClr val="CC0066"/>
              </a:solidFill>
              <a:latin typeface="Calibri" pitchFamily="34" charset="0"/>
            </a:endParaRPr>
          </a:p>
        </p:txBody>
      </p:sp>
      <p:sp>
        <p:nvSpPr>
          <p:cNvPr id="3" name="矩形 2"/>
          <p:cNvSpPr>
            <a:spLocks noChangeArrowheads="1"/>
          </p:cNvSpPr>
          <p:nvPr/>
        </p:nvSpPr>
        <p:spPr bwMode="auto">
          <a:xfrm>
            <a:off x="252413" y="1225004"/>
            <a:ext cx="8712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在命名支鏈烷烴時，我們可把它看成有一個或以上</a:t>
            </a:r>
            <a:r>
              <a:rPr lang="zh-TW" altLang="en-US" sz="3200" b="1">
                <a:solidFill>
                  <a:srgbClr val="3399FF"/>
                </a:solidFill>
              </a:rPr>
              <a:t>氫原子 被 烷基 取代的直鏈烷烴</a:t>
            </a:r>
            <a:r>
              <a:rPr lang="zh-TW" altLang="en-US" sz="2800"/>
              <a:t>。</a:t>
            </a:r>
          </a:p>
        </p:txBody>
      </p:sp>
      <p:sp>
        <p:nvSpPr>
          <p:cNvPr id="5" name="矩形 4"/>
          <p:cNvSpPr>
            <a:spLocks noChangeArrowheads="1"/>
          </p:cNvSpPr>
          <p:nvPr/>
        </p:nvSpPr>
        <p:spPr bwMode="auto">
          <a:xfrm>
            <a:off x="250825" y="2612479"/>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支鏈烷烴的系統名稱由兩部分組成：</a:t>
            </a:r>
            <a:endParaRPr lang="zh-TW" altLang="en-US" sz="2800" b="1">
              <a:solidFill>
                <a:srgbClr val="3399FF"/>
              </a:solidFill>
            </a:endParaRPr>
          </a:p>
        </p:txBody>
      </p:sp>
      <p:sp>
        <p:nvSpPr>
          <p:cNvPr id="11" name="Rectangle 19"/>
          <p:cNvSpPr>
            <a:spLocks noChangeArrowheads="1"/>
          </p:cNvSpPr>
          <p:nvPr/>
        </p:nvSpPr>
        <p:spPr bwMode="auto">
          <a:xfrm>
            <a:off x="900113" y="3404641"/>
            <a:ext cx="6480175" cy="519113"/>
          </a:xfrm>
          <a:prstGeom prst="rect">
            <a:avLst/>
          </a:prstGeom>
          <a:solidFill>
            <a:srgbClr val="66CC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b="1"/>
              <a:t>詞頭</a:t>
            </a:r>
            <a:r>
              <a:rPr lang="zh-TW" altLang="en-US" sz="2800"/>
              <a:t>，用來表示作為 </a:t>
            </a:r>
            <a:r>
              <a:rPr lang="zh-TW" altLang="en-US" sz="2800" b="1"/>
              <a:t>取代基的 烷基</a:t>
            </a:r>
            <a:endParaRPr lang="en-US" altLang="zh-TW" sz="2800" b="1"/>
          </a:p>
        </p:txBody>
      </p:sp>
      <p:sp>
        <p:nvSpPr>
          <p:cNvPr id="12" name="Rectangle 19"/>
          <p:cNvSpPr>
            <a:spLocks noChangeArrowheads="1"/>
          </p:cNvSpPr>
          <p:nvPr/>
        </p:nvSpPr>
        <p:spPr bwMode="auto">
          <a:xfrm>
            <a:off x="900113" y="4123779"/>
            <a:ext cx="6480175" cy="519112"/>
          </a:xfrm>
          <a:prstGeom prst="rect">
            <a:avLst/>
          </a:prstGeom>
          <a:solidFill>
            <a:srgbClr val="FF99CC"/>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b="1"/>
              <a:t>詞尾</a:t>
            </a:r>
            <a:r>
              <a:rPr lang="zh-TW" altLang="en-US" sz="2800"/>
              <a:t>，用來表示 </a:t>
            </a:r>
            <a:r>
              <a:rPr lang="zh-TW" altLang="en-US" sz="2800" b="1"/>
              <a:t>主碳鏈</a:t>
            </a:r>
            <a:endParaRPr lang="en-US" altLang="zh-TW" sz="2800" b="1"/>
          </a:p>
        </p:txBody>
      </p:sp>
      <p:sp>
        <p:nvSpPr>
          <p:cNvPr id="13" name="矩形 12"/>
          <p:cNvSpPr>
            <a:spLocks noChangeArrowheads="1"/>
          </p:cNvSpPr>
          <p:nvPr/>
        </p:nvSpPr>
        <p:spPr bwMode="auto">
          <a:xfrm>
            <a:off x="2700338" y="5131841"/>
            <a:ext cx="1800225" cy="576263"/>
          </a:xfrm>
          <a:prstGeom prst="rect">
            <a:avLst/>
          </a:prstGeom>
          <a:solidFill>
            <a:srgbClr val="66CC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b="1">
                <a:latin typeface="Calibri" pitchFamily="34" charset="0"/>
              </a:rPr>
              <a:t>詞頭</a:t>
            </a:r>
          </a:p>
        </p:txBody>
      </p:sp>
      <p:sp>
        <p:nvSpPr>
          <p:cNvPr id="14" name="矩形 13"/>
          <p:cNvSpPr>
            <a:spLocks noChangeArrowheads="1"/>
          </p:cNvSpPr>
          <p:nvPr/>
        </p:nvSpPr>
        <p:spPr bwMode="auto">
          <a:xfrm>
            <a:off x="4500563" y="5131841"/>
            <a:ext cx="1798637" cy="576263"/>
          </a:xfrm>
          <a:prstGeom prst="rect">
            <a:avLst/>
          </a:prstGeom>
          <a:solidFill>
            <a:srgbClr val="FF99CC"/>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b="1">
                <a:latin typeface="Calibri" pitchFamily="34" charset="0"/>
              </a:rPr>
              <a:t>詞尾</a:t>
            </a:r>
          </a:p>
        </p:txBody>
      </p:sp>
      <p:sp>
        <p:nvSpPr>
          <p:cNvPr id="75785" name="矩形 14"/>
          <p:cNvSpPr>
            <a:spLocks noChangeArrowheads="1"/>
          </p:cNvSpPr>
          <p:nvPr/>
        </p:nvSpPr>
        <p:spPr bwMode="auto">
          <a:xfrm>
            <a:off x="4859338" y="5708104"/>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主碳鏈</a:t>
            </a:r>
          </a:p>
        </p:txBody>
      </p:sp>
      <p:sp>
        <p:nvSpPr>
          <p:cNvPr id="75786" name="矩形 15"/>
          <p:cNvSpPr>
            <a:spLocks noChangeArrowheads="1"/>
          </p:cNvSpPr>
          <p:nvPr/>
        </p:nvSpPr>
        <p:spPr bwMode="auto">
          <a:xfrm>
            <a:off x="3132138" y="5708104"/>
            <a:ext cx="996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a:t>
            </a:r>
            <a:r>
              <a:rPr lang="zh-TW" altLang="en-US" sz="2400"/>
              <a:t>烷基</a:t>
            </a:r>
            <a:r>
              <a:rPr lang="en-US" altLang="zh-TW" sz="2400"/>
              <a:t>)</a:t>
            </a:r>
            <a:endParaRPr lang="zh-TW" altLang="en-US" sz="2400"/>
          </a:p>
        </p:txBody>
      </p:sp>
    </p:spTree>
    <p:extLst>
      <p:ext uri="{BB962C8B-B14F-4D97-AF65-F5344CB8AC3E}">
        <p14:creationId xmlns:p14="http://schemas.microsoft.com/office/powerpoint/2010/main" val="3833015251"/>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矩形 1"/>
          <p:cNvSpPr>
            <a:spLocks noChangeArrowheads="1"/>
          </p:cNvSpPr>
          <p:nvPr/>
        </p:nvSpPr>
        <p:spPr bwMode="auto">
          <a:xfrm>
            <a:off x="36513" y="406400"/>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b="1"/>
              <a:t>命名支鏈烷烴的 </a:t>
            </a:r>
            <a:r>
              <a:rPr lang="en-US" altLang="zh-TW" sz="2800" b="1"/>
              <a:t>IUPAC </a:t>
            </a:r>
            <a:r>
              <a:rPr lang="zh-TW" altLang="en-US" sz="2800" b="1"/>
              <a:t>基本規則</a:t>
            </a:r>
          </a:p>
        </p:txBody>
      </p:sp>
      <p:sp>
        <p:nvSpPr>
          <p:cNvPr id="3" name="矩形 4"/>
          <p:cNvSpPr>
            <a:spLocks noChangeArrowheads="1"/>
          </p:cNvSpPr>
          <p:nvPr/>
        </p:nvSpPr>
        <p:spPr bwMode="auto">
          <a:xfrm>
            <a:off x="-36513" y="1109663"/>
            <a:ext cx="98663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2913" indent="-4429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dirty="0"/>
              <a:t>1.	</a:t>
            </a:r>
            <a:r>
              <a:rPr lang="zh-TW" altLang="en-US" sz="2800" dirty="0"/>
              <a:t>找出分子中</a:t>
            </a:r>
            <a:r>
              <a:rPr lang="zh-TW" altLang="en-US" sz="3200" b="1" dirty="0">
                <a:solidFill>
                  <a:srgbClr val="3399FF"/>
                </a:solidFill>
              </a:rPr>
              <a:t>最長的連續碳鏈</a:t>
            </a:r>
            <a:r>
              <a:rPr lang="zh-TW" altLang="en-US" sz="2300" dirty="0"/>
              <a:t>，</a:t>
            </a:r>
            <a:r>
              <a:rPr lang="zh-TW" altLang="en-US" sz="2800" dirty="0"/>
              <a:t>這便是該分子的</a:t>
            </a:r>
            <a:r>
              <a:rPr lang="zh-TW" altLang="en-US" sz="2800" b="1" u="sng" dirty="0"/>
              <a:t>主碳鏈</a:t>
            </a:r>
            <a:r>
              <a:rPr lang="zh-TW" altLang="en-US" sz="2300" dirty="0"/>
              <a:t>。</a:t>
            </a:r>
          </a:p>
        </p:txBody>
      </p:sp>
      <p:grpSp>
        <p:nvGrpSpPr>
          <p:cNvPr id="2" name="Group 27"/>
          <p:cNvGrpSpPr>
            <a:grpSpLocks/>
          </p:cNvGrpSpPr>
          <p:nvPr/>
        </p:nvGrpSpPr>
        <p:grpSpPr bwMode="auto">
          <a:xfrm>
            <a:off x="584200" y="1773238"/>
            <a:ext cx="1568450" cy="720725"/>
            <a:chOff x="113" y="662"/>
            <a:chExt cx="5444" cy="1044"/>
          </a:xfrm>
        </p:grpSpPr>
        <p:sp>
          <p:nvSpPr>
            <p:cNvPr id="79883"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79884" name="Rectangle 29"/>
            <p:cNvSpPr>
              <a:spLocks noChangeArrowheads="1"/>
            </p:cNvSpPr>
            <p:nvPr/>
          </p:nvSpPr>
          <p:spPr bwMode="auto">
            <a:xfrm>
              <a:off x="251" y="708"/>
              <a:ext cx="5212" cy="839"/>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3200" b="1">
                  <a:solidFill>
                    <a:schemeClr val="bg1"/>
                  </a:solidFill>
                </a:rPr>
                <a:t>例子</a:t>
              </a:r>
              <a:endParaRPr lang="en-US" altLang="zh-TW" sz="3200" b="1">
                <a:solidFill>
                  <a:schemeClr val="bg1"/>
                </a:solidFill>
              </a:endParaRPr>
            </a:p>
          </p:txBody>
        </p:sp>
      </p:grpSp>
      <p:sp>
        <p:nvSpPr>
          <p:cNvPr id="76805" name="矩形 6"/>
          <p:cNvSpPr>
            <a:spLocks noChangeArrowheads="1"/>
          </p:cNvSpPr>
          <p:nvPr/>
        </p:nvSpPr>
        <p:spPr bwMode="auto">
          <a:xfrm>
            <a:off x="2700338" y="3413125"/>
            <a:ext cx="3009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solidFill>
                  <a:srgbClr val="3399FF"/>
                </a:solidFill>
              </a:rPr>
              <a:t>(</a:t>
            </a:r>
            <a:r>
              <a:rPr lang="zh-TW" altLang="en-US" sz="2000">
                <a:solidFill>
                  <a:srgbClr val="3399FF"/>
                </a:solidFill>
              </a:rPr>
              <a:t>含有一個烷基的 </a:t>
            </a:r>
            <a:r>
              <a:rPr lang="zh-TW" altLang="en-US" sz="2800" b="1">
                <a:solidFill>
                  <a:srgbClr val="FF0000"/>
                </a:solidFill>
              </a:rPr>
              <a:t>戊烷 </a:t>
            </a:r>
            <a:r>
              <a:rPr lang="en-US" altLang="zh-TW" sz="2000">
                <a:solidFill>
                  <a:srgbClr val="3399FF"/>
                </a:solidFill>
              </a:rPr>
              <a:t>)</a:t>
            </a:r>
            <a:endParaRPr lang="zh-TW" altLang="en-US" sz="2000">
              <a:solidFill>
                <a:srgbClr val="3399FF"/>
              </a:solidFill>
            </a:endParaRPr>
          </a:p>
        </p:txBody>
      </p:sp>
      <p:pic>
        <p:nvPicPr>
          <p:cNvPr id="75783" name="Picture 9" descr="C:\Documents and Settings\judymok\桌面\2nd figures\Chem 21 pics\PAGE16B.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28900" y="2389188"/>
            <a:ext cx="2808288"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19"/>
          <p:cNvSpPr>
            <a:spLocks noChangeArrowheads="1"/>
          </p:cNvSpPr>
          <p:nvPr/>
        </p:nvSpPr>
        <p:spPr bwMode="auto">
          <a:xfrm>
            <a:off x="650626" y="4157663"/>
            <a:ext cx="80978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dirty="0"/>
              <a:t>注意 </a:t>
            </a:r>
            <a:r>
              <a:rPr lang="zh-TW" altLang="en-US" sz="3200" b="1" dirty="0">
                <a:solidFill>
                  <a:srgbClr val="3399FF"/>
                </a:solidFill>
              </a:rPr>
              <a:t>最長</a:t>
            </a:r>
            <a:r>
              <a:rPr lang="zh-TW" altLang="en-US" sz="2800" dirty="0"/>
              <a:t> 的連續碳鏈 </a:t>
            </a:r>
            <a:r>
              <a:rPr lang="zh-TW" altLang="en-US" sz="3200" b="1" dirty="0">
                <a:solidFill>
                  <a:srgbClr val="3399FF"/>
                </a:solidFill>
              </a:rPr>
              <a:t>未必以直線出現</a:t>
            </a:r>
            <a:r>
              <a:rPr lang="zh-TW" altLang="en-US" sz="2800" dirty="0"/>
              <a:t>。</a:t>
            </a:r>
            <a:endParaRPr lang="en-US" altLang="zh-TW" sz="2800" b="1" dirty="0"/>
          </a:p>
        </p:txBody>
      </p:sp>
      <p:sp>
        <p:nvSpPr>
          <p:cNvPr id="11" name="Rectangle 19"/>
          <p:cNvSpPr>
            <a:spLocks noChangeArrowheads="1"/>
          </p:cNvSpPr>
          <p:nvPr/>
        </p:nvSpPr>
        <p:spPr bwMode="auto">
          <a:xfrm>
            <a:off x="1155451" y="4786313"/>
            <a:ext cx="1296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例如</a:t>
            </a:r>
            <a:r>
              <a:rPr lang="en-US" altLang="zh-TW" sz="2800"/>
              <a:t>︰</a:t>
            </a:r>
            <a:endParaRPr lang="en-US" altLang="zh-TW" sz="2800" b="1"/>
          </a:p>
        </p:txBody>
      </p:sp>
      <p:pic>
        <p:nvPicPr>
          <p:cNvPr id="69645"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81560" y="4949825"/>
            <a:ext cx="3530600" cy="135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2356177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540" name="Group 28"/>
          <p:cNvGraphicFramePr>
            <a:graphicFrameLocks noGrp="1"/>
          </p:cNvGraphicFramePr>
          <p:nvPr>
            <p:extLst>
              <p:ext uri="{D42A27DB-BD31-4B8C-83A1-F6EECF244321}">
                <p14:modId xmlns:p14="http://schemas.microsoft.com/office/powerpoint/2010/main" val="2786428402"/>
              </p:ext>
            </p:extLst>
          </p:nvPr>
        </p:nvGraphicFramePr>
        <p:xfrm>
          <a:off x="468313" y="836909"/>
          <a:ext cx="8351837" cy="4032251"/>
        </p:xfrm>
        <a:graphic>
          <a:graphicData uri="http://schemas.openxmlformats.org/drawingml/2006/table">
            <a:tbl>
              <a:tblPr/>
              <a:tblGrid>
                <a:gridCol w="1816100">
                  <a:extLst>
                    <a:ext uri="{9D8B030D-6E8A-4147-A177-3AD203B41FA5}">
                      <a16:colId xmlns="" xmlns:a16="http://schemas.microsoft.com/office/drawing/2014/main" val="20000"/>
                    </a:ext>
                  </a:extLst>
                </a:gridCol>
                <a:gridCol w="3751262">
                  <a:extLst>
                    <a:ext uri="{9D8B030D-6E8A-4147-A177-3AD203B41FA5}">
                      <a16:colId xmlns="" xmlns:a16="http://schemas.microsoft.com/office/drawing/2014/main" val="20001"/>
                    </a:ext>
                  </a:extLst>
                </a:gridCol>
                <a:gridCol w="2784475">
                  <a:extLst>
                    <a:ext uri="{9D8B030D-6E8A-4147-A177-3AD203B41FA5}">
                      <a16:colId xmlns="" xmlns:a16="http://schemas.microsoft.com/office/drawing/2014/main" val="20002"/>
                    </a:ext>
                  </a:extLst>
                </a:gridCol>
              </a:tblGrid>
              <a:tr h="515938">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元素</a:t>
                      </a:r>
                    </a:p>
                  </a:txBody>
                  <a:tcPr marL="91434" marR="91434"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電子排佈</a:t>
                      </a:r>
                    </a:p>
                  </a:txBody>
                  <a:tcPr marL="91434" marR="91434"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電子結構圖</a:t>
                      </a:r>
                    </a:p>
                  </a:txBody>
                  <a:tcPr marL="91434" marR="91434"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 xmlns:a16="http://schemas.microsoft.com/office/drawing/2014/main" val="10000"/>
                  </a:ext>
                </a:extLst>
              </a:tr>
              <a:tr h="1758950">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charset="0"/>
                          <a:ea typeface="新細明體" pitchFamily="18" charset="-120"/>
                        </a:rPr>
                        <a:t>氟</a:t>
                      </a:r>
                    </a:p>
                  </a:txBody>
                  <a:tcPr marL="91434" marR="91434"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chemeClr val="tx1"/>
                          </a:solidFill>
                          <a:effectLst/>
                          <a:latin typeface="Arial" charset="0"/>
                          <a:ea typeface="新細明體" pitchFamily="18" charset="-120"/>
                        </a:rPr>
                        <a:t>2,7</a:t>
                      </a: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34" marR="91434"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34" marR="91434"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1757363">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charset="0"/>
                          <a:ea typeface="新細明體" pitchFamily="18" charset="-120"/>
                        </a:rPr>
                        <a:t>氯</a:t>
                      </a:r>
                    </a:p>
                  </a:txBody>
                  <a:tcPr marL="91434" marR="91434"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chemeClr val="tx1"/>
                          </a:solidFill>
                          <a:effectLst/>
                          <a:latin typeface="Arial" charset="0"/>
                          <a:ea typeface="新細明體" pitchFamily="18" charset="-120"/>
                        </a:rPr>
                        <a:t>2,8,7</a:t>
                      </a: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34" marR="91434"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34" marR="91434"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bl>
          </a:graphicData>
        </a:graphic>
      </p:graphicFrame>
      <p:pic>
        <p:nvPicPr>
          <p:cNvPr id="70679" name="Picture 2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88125" y="1413171"/>
            <a:ext cx="1463675" cy="1457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0680" name="矩形 6"/>
          <p:cNvSpPr>
            <a:spLocks noChangeArrowheads="1"/>
          </p:cNvSpPr>
          <p:nvPr/>
        </p:nvSpPr>
        <p:spPr bwMode="auto">
          <a:xfrm>
            <a:off x="7156450" y="1957684"/>
            <a:ext cx="3270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F</a:t>
            </a:r>
            <a:endParaRPr lang="zh-TW" altLang="en-US" sz="1800"/>
          </a:p>
        </p:txBody>
      </p:sp>
      <p:pic>
        <p:nvPicPr>
          <p:cNvPr id="70681" name="Picture 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16688" y="3140371"/>
            <a:ext cx="1609725" cy="1616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0682" name="矩形 8"/>
          <p:cNvSpPr>
            <a:spLocks noChangeArrowheads="1"/>
          </p:cNvSpPr>
          <p:nvPr/>
        </p:nvSpPr>
        <p:spPr bwMode="auto">
          <a:xfrm>
            <a:off x="7118350" y="3764259"/>
            <a:ext cx="403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Cl</a:t>
            </a:r>
            <a:endParaRPr lang="zh-TW" altLang="en-US" sz="1800"/>
          </a:p>
        </p:txBody>
      </p:sp>
    </p:spTree>
    <p:extLst>
      <p:ext uri="{BB962C8B-B14F-4D97-AF65-F5344CB8AC3E}">
        <p14:creationId xmlns:p14="http://schemas.microsoft.com/office/powerpoint/2010/main" val="267270018"/>
      </p:ext>
    </p:extLst>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矩形 4"/>
          <p:cNvSpPr>
            <a:spLocks noChangeArrowheads="1"/>
          </p:cNvSpPr>
          <p:nvPr/>
        </p:nvSpPr>
        <p:spPr bwMode="auto">
          <a:xfrm>
            <a:off x="250825" y="333375"/>
            <a:ext cx="8569325"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2.	</a:t>
            </a:r>
            <a:r>
              <a:rPr lang="zh-TW" altLang="en-US" sz="2800"/>
              <a:t>認定各烷基。從主碳鏈 </a:t>
            </a:r>
            <a:r>
              <a:rPr lang="zh-TW" altLang="en-US" sz="3200" b="1">
                <a:solidFill>
                  <a:srgbClr val="3399FF"/>
                </a:solidFill>
              </a:rPr>
              <a:t>最近烷基的一方開始</a:t>
            </a:r>
            <a:r>
              <a:rPr lang="zh-TW" altLang="en-US" sz="2800"/>
              <a:t>，在各 </a:t>
            </a:r>
            <a:r>
              <a:rPr lang="zh-TW" altLang="en-US" sz="3200" b="1">
                <a:solidFill>
                  <a:srgbClr val="3399FF"/>
                </a:solidFill>
              </a:rPr>
              <a:t>碳原子上加上編號 </a:t>
            </a:r>
            <a:r>
              <a:rPr lang="en-US" altLang="zh-TW" sz="3200" b="1">
                <a:solidFill>
                  <a:srgbClr val="3399FF"/>
                </a:solidFill>
              </a:rPr>
              <a:t>(1</a:t>
            </a:r>
            <a:r>
              <a:rPr lang="zh-TW" altLang="en-US" sz="3200" b="1">
                <a:solidFill>
                  <a:srgbClr val="3399FF"/>
                </a:solidFill>
              </a:rPr>
              <a:t>、</a:t>
            </a:r>
            <a:r>
              <a:rPr lang="en-US" altLang="zh-TW" sz="3200" b="1">
                <a:solidFill>
                  <a:srgbClr val="3399FF"/>
                </a:solidFill>
              </a:rPr>
              <a:t>2</a:t>
            </a:r>
            <a:r>
              <a:rPr lang="zh-TW" altLang="en-US" sz="3200" b="1">
                <a:solidFill>
                  <a:srgbClr val="3399FF"/>
                </a:solidFill>
              </a:rPr>
              <a:t>、</a:t>
            </a:r>
            <a:r>
              <a:rPr lang="en-US" altLang="zh-TW" sz="3200" b="1">
                <a:solidFill>
                  <a:srgbClr val="3399FF"/>
                </a:solidFill>
              </a:rPr>
              <a:t>3…)</a:t>
            </a:r>
            <a:r>
              <a:rPr lang="zh-TW" altLang="en-US" sz="2800"/>
              <a:t>，使連接烷基的碳原子有最小的編號。</a:t>
            </a:r>
          </a:p>
        </p:txBody>
      </p:sp>
      <p:sp>
        <p:nvSpPr>
          <p:cNvPr id="3" name="Rectangle 19"/>
          <p:cNvSpPr>
            <a:spLocks noChangeArrowheads="1"/>
          </p:cNvSpPr>
          <p:nvPr/>
        </p:nvSpPr>
        <p:spPr bwMode="auto">
          <a:xfrm>
            <a:off x="795338" y="2133600"/>
            <a:ext cx="8097837" cy="106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如果我們從左邊開始為主碳鏈加上編號，連接烷基的碳原子的編號會是 </a:t>
            </a:r>
            <a:r>
              <a:rPr lang="en-US" altLang="zh-TW" sz="3600" b="1">
                <a:solidFill>
                  <a:srgbClr val="FF0000"/>
                </a:solidFill>
              </a:rPr>
              <a:t>2</a:t>
            </a:r>
            <a:r>
              <a:rPr lang="zh-TW" altLang="en-US" sz="2800"/>
              <a:t>。</a:t>
            </a:r>
            <a:endParaRPr lang="en-US" altLang="zh-TW" sz="2800" b="1"/>
          </a:p>
        </p:txBody>
      </p:sp>
      <p:graphicFrame>
        <p:nvGraphicFramePr>
          <p:cNvPr id="76810" name="Object 10"/>
          <p:cNvGraphicFramePr>
            <a:graphicFrameLocks noChangeAspect="1"/>
          </p:cNvGraphicFramePr>
          <p:nvPr/>
        </p:nvGraphicFramePr>
        <p:xfrm>
          <a:off x="2700338" y="3389313"/>
          <a:ext cx="3867150" cy="1192212"/>
        </p:xfrm>
        <a:graphic>
          <a:graphicData uri="http://schemas.openxmlformats.org/presentationml/2006/ole">
            <mc:AlternateContent xmlns:mc="http://schemas.openxmlformats.org/markup-compatibility/2006">
              <mc:Choice xmlns:v="urn:schemas-microsoft-com:vml" Requires="v">
                <p:oleObj spid="_x0000_s41082" name="PBrush" r:id="rId4" imgW="6582694" imgH="2029108" progId="">
                  <p:embed/>
                </p:oleObj>
              </mc:Choice>
              <mc:Fallback>
                <p:oleObj name="PBrush" r:id="rId4" imgW="6582694" imgH="2029108"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0338" y="3389313"/>
                        <a:ext cx="3867150" cy="1192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6811" name="Object 11"/>
          <p:cNvGraphicFramePr>
            <a:graphicFrameLocks noChangeAspect="1"/>
          </p:cNvGraphicFramePr>
          <p:nvPr/>
        </p:nvGraphicFramePr>
        <p:xfrm>
          <a:off x="2771775" y="4868863"/>
          <a:ext cx="3798888" cy="1257300"/>
        </p:xfrm>
        <a:graphic>
          <a:graphicData uri="http://schemas.openxmlformats.org/presentationml/2006/ole">
            <mc:AlternateContent xmlns:mc="http://schemas.openxmlformats.org/markup-compatibility/2006">
              <mc:Choice xmlns:v="urn:schemas-microsoft-com:vml" Requires="v">
                <p:oleObj spid="_x0000_s41083" name="PBrush" r:id="rId6" imgW="6590476" imgH="2180952" progId="">
                  <p:embed/>
                </p:oleObj>
              </mc:Choice>
              <mc:Fallback>
                <p:oleObj name="PBrush" r:id="rId6" imgW="6590476" imgH="2180952"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71775" y="4868863"/>
                        <a:ext cx="3798888" cy="1257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330399764"/>
      </p:ext>
    </p:extLst>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矩形 4"/>
          <p:cNvSpPr>
            <a:spLocks noChangeArrowheads="1"/>
          </p:cNvSpPr>
          <p:nvPr/>
        </p:nvSpPr>
        <p:spPr bwMode="auto">
          <a:xfrm>
            <a:off x="179512" y="836711"/>
            <a:ext cx="8713788"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3.	</a:t>
            </a:r>
            <a:r>
              <a:rPr lang="zh-TW" altLang="en-US" sz="2800"/>
              <a:t>寫出烷基的名稱，並在名稱前加上所連接的碳原子編號來表示它的位置。把 </a:t>
            </a:r>
            <a:r>
              <a:rPr lang="zh-TW" altLang="en-US" sz="3200" b="1">
                <a:solidFill>
                  <a:srgbClr val="3399FF"/>
                </a:solidFill>
              </a:rPr>
              <a:t>數字與名稱以短劃「</a:t>
            </a:r>
            <a:r>
              <a:rPr lang="en-US" altLang="zh-TW" sz="3200" b="1">
                <a:solidFill>
                  <a:srgbClr val="3399FF"/>
                </a:solidFill>
              </a:rPr>
              <a:t>–</a:t>
            </a:r>
            <a:r>
              <a:rPr lang="zh-TW" altLang="en-US" sz="3200" b="1">
                <a:solidFill>
                  <a:srgbClr val="3399FF"/>
                </a:solidFill>
              </a:rPr>
              <a:t>」連接</a:t>
            </a:r>
            <a:r>
              <a:rPr lang="zh-TW" altLang="en-US" sz="2800"/>
              <a:t>。</a:t>
            </a:r>
          </a:p>
        </p:txBody>
      </p:sp>
      <p:sp>
        <p:nvSpPr>
          <p:cNvPr id="3" name="Rectangle 19"/>
          <p:cNvSpPr>
            <a:spLocks noChangeArrowheads="1"/>
          </p:cNvSpPr>
          <p:nvPr/>
        </p:nvSpPr>
        <p:spPr bwMode="auto">
          <a:xfrm>
            <a:off x="724025" y="4378424"/>
            <a:ext cx="809783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在這例子中，烷基的名稱是 </a:t>
            </a:r>
            <a:r>
              <a:rPr lang="en-US" altLang="zh-TW" sz="3200" b="1" dirty="0">
                <a:solidFill>
                  <a:srgbClr val="FF0000"/>
                </a:solidFill>
              </a:rPr>
              <a:t>2-</a:t>
            </a:r>
            <a:r>
              <a:rPr lang="zh-TW" altLang="en-US" sz="3200" b="1" dirty="0">
                <a:solidFill>
                  <a:srgbClr val="FF0000"/>
                </a:solidFill>
              </a:rPr>
              <a:t>甲基</a:t>
            </a:r>
            <a:r>
              <a:rPr lang="zh-TW" altLang="en-US" sz="2800" dirty="0"/>
              <a:t>，這個化合物的名稱是 </a:t>
            </a:r>
            <a:r>
              <a:rPr lang="en-US" altLang="zh-TW" sz="3200" b="1" dirty="0">
                <a:solidFill>
                  <a:srgbClr val="FF0000"/>
                </a:solidFill>
              </a:rPr>
              <a:t>2-</a:t>
            </a:r>
            <a:r>
              <a:rPr lang="zh-TW" altLang="en-US" sz="3200" b="1" dirty="0">
                <a:solidFill>
                  <a:srgbClr val="FF0000"/>
                </a:solidFill>
              </a:rPr>
              <a:t>甲基戊烷</a:t>
            </a:r>
            <a:r>
              <a:rPr lang="zh-TW" altLang="en-US" sz="2800" dirty="0"/>
              <a:t>。</a:t>
            </a:r>
            <a:endParaRPr lang="en-US" altLang="zh-TW" sz="2800" b="1" dirty="0"/>
          </a:p>
        </p:txBody>
      </p:sp>
      <p:pic>
        <p:nvPicPr>
          <p:cNvPr id="81925" name="Picture 5" descr="C:\Documents and Settings\judymok\桌面\2nd figures\Chem 21 pics\PAGE17C.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29000" y="2597249"/>
            <a:ext cx="4808537"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97651112"/>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2946" name="Object 4"/>
          <p:cNvGraphicFramePr>
            <a:graphicFrameLocks noChangeAspect="1"/>
          </p:cNvGraphicFramePr>
          <p:nvPr/>
        </p:nvGraphicFramePr>
        <p:xfrm>
          <a:off x="2228850" y="1552575"/>
          <a:ext cx="4648200" cy="2039938"/>
        </p:xfrm>
        <a:graphic>
          <a:graphicData uri="http://schemas.openxmlformats.org/presentationml/2006/ole">
            <mc:AlternateContent xmlns:mc="http://schemas.openxmlformats.org/markup-compatibility/2006">
              <mc:Choice xmlns:v="urn:schemas-microsoft-com:vml" Requires="v">
                <p:oleObj spid="_x0000_s42045" name="PBrush" r:id="rId3" imgW="6706536" imgH="2943636" progId="">
                  <p:embed/>
                </p:oleObj>
              </mc:Choice>
              <mc:Fallback>
                <p:oleObj name="PBrush" r:id="rId3" imgW="6706536" imgH="2943636"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28850" y="1552575"/>
                        <a:ext cx="4648200" cy="2039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 name="Rectangle 19"/>
          <p:cNvSpPr>
            <a:spLocks noChangeArrowheads="1"/>
          </p:cNvSpPr>
          <p:nvPr/>
        </p:nvSpPr>
        <p:spPr bwMode="auto">
          <a:xfrm>
            <a:off x="4611688" y="4505325"/>
            <a:ext cx="10398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zh-TW" sz="3200" b="1">
                <a:solidFill>
                  <a:srgbClr val="FF0000"/>
                </a:solidFill>
              </a:rPr>
              <a:t>庚</a:t>
            </a:r>
            <a:r>
              <a:rPr lang="zh-TW" altLang="en-US" sz="3200" b="1">
                <a:solidFill>
                  <a:srgbClr val="FF0000"/>
                </a:solidFill>
              </a:rPr>
              <a:t>烷</a:t>
            </a:r>
            <a:endParaRPr lang="en-US" altLang="zh-TW" sz="3200" b="1">
              <a:solidFill>
                <a:srgbClr val="FF0000"/>
              </a:solidFill>
            </a:endParaRPr>
          </a:p>
        </p:txBody>
      </p:sp>
      <p:sp>
        <p:nvSpPr>
          <p:cNvPr id="2" name="Rectangle 19"/>
          <p:cNvSpPr>
            <a:spLocks noChangeArrowheads="1"/>
          </p:cNvSpPr>
          <p:nvPr/>
        </p:nvSpPr>
        <p:spPr bwMode="auto">
          <a:xfrm>
            <a:off x="3203575" y="4500563"/>
            <a:ext cx="7207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3200" b="1">
                <a:solidFill>
                  <a:srgbClr val="FF0000"/>
                </a:solidFill>
                <a:latin typeface="Times New Roman" pitchFamily="18" charset="0"/>
              </a:rPr>
              <a:t>4 </a:t>
            </a:r>
            <a:r>
              <a:rPr lang="en-US" altLang="zh-TW" sz="3200" b="1">
                <a:solidFill>
                  <a:srgbClr val="FF0000"/>
                </a:solidFill>
                <a:latin typeface="Times New Roman" pitchFamily="18" charset="0"/>
                <a:sym typeface="Symbol" pitchFamily="18" charset="2"/>
              </a:rPr>
              <a:t></a:t>
            </a:r>
            <a:endParaRPr lang="en-US" altLang="zh-TW" sz="3200" b="1">
              <a:latin typeface="Times New Roman" pitchFamily="18" charset="0"/>
              <a:sym typeface="Symbol" pitchFamily="18" charset="2"/>
            </a:endParaRPr>
          </a:p>
        </p:txBody>
      </p:sp>
      <p:sp>
        <p:nvSpPr>
          <p:cNvPr id="4" name="Rectangle 19"/>
          <p:cNvSpPr>
            <a:spLocks noChangeArrowheads="1"/>
          </p:cNvSpPr>
          <p:nvPr/>
        </p:nvSpPr>
        <p:spPr bwMode="auto">
          <a:xfrm>
            <a:off x="3740150" y="4505325"/>
            <a:ext cx="10795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zh-TW" sz="3200" b="1">
                <a:solidFill>
                  <a:srgbClr val="FF0000"/>
                </a:solidFill>
              </a:rPr>
              <a:t>乙</a:t>
            </a:r>
            <a:r>
              <a:rPr lang="zh-TW" altLang="en-US" sz="3200" b="1">
                <a:solidFill>
                  <a:srgbClr val="FF0000"/>
                </a:solidFill>
              </a:rPr>
              <a:t>基</a:t>
            </a:r>
            <a:endParaRPr lang="en-US" altLang="zh-TW" sz="3200" b="1">
              <a:solidFill>
                <a:srgbClr val="FF0000"/>
              </a:solidFill>
            </a:endParaRPr>
          </a:p>
        </p:txBody>
      </p:sp>
      <p:grpSp>
        <p:nvGrpSpPr>
          <p:cNvPr id="5" name="Group 10"/>
          <p:cNvGrpSpPr>
            <a:grpSpLocks/>
          </p:cNvGrpSpPr>
          <p:nvPr/>
        </p:nvGrpSpPr>
        <p:grpSpPr bwMode="auto">
          <a:xfrm>
            <a:off x="3851275" y="1916113"/>
            <a:ext cx="2736850" cy="1512887"/>
            <a:chOff x="2426" y="1207"/>
            <a:chExt cx="1724" cy="953"/>
          </a:xfrm>
        </p:grpSpPr>
        <p:sp>
          <p:nvSpPr>
            <p:cNvPr id="82952" name="Line 8"/>
            <p:cNvSpPr>
              <a:spLocks noChangeShapeType="1"/>
            </p:cNvSpPr>
            <p:nvPr/>
          </p:nvSpPr>
          <p:spPr bwMode="auto">
            <a:xfrm>
              <a:off x="2426" y="1207"/>
              <a:ext cx="1724" cy="0"/>
            </a:xfrm>
            <a:prstGeom prst="line">
              <a:avLst/>
            </a:prstGeom>
            <a:noFill/>
            <a:ln w="28575">
              <a:solidFill>
                <a:srgbClr val="3399FF"/>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82953" name="Line 9"/>
            <p:cNvSpPr>
              <a:spLocks noChangeShapeType="1"/>
            </p:cNvSpPr>
            <p:nvPr/>
          </p:nvSpPr>
          <p:spPr bwMode="auto">
            <a:xfrm>
              <a:off x="2426" y="1207"/>
              <a:ext cx="0" cy="953"/>
            </a:xfrm>
            <a:prstGeom prst="line">
              <a:avLst/>
            </a:prstGeom>
            <a:noFill/>
            <a:ln w="28575">
              <a:solidFill>
                <a:srgbClr val="3399FF"/>
              </a:solidFill>
              <a:round/>
              <a:headEnd/>
              <a:tailEnd/>
            </a:ln>
            <a:extLst>
              <a:ext uri="{909E8E84-426E-40DD-AFC4-6F175D3DCCD1}">
                <a14:hiddenFill xmlns:a14="http://schemas.microsoft.com/office/drawing/2010/main">
                  <a:noFill/>
                </a14:hiddenFill>
              </a:ext>
            </a:extLst>
          </p:spPr>
          <p:txBody>
            <a:bodyPr/>
            <a:lstStyle/>
            <a:p>
              <a:endParaRPr lang="zh-HK" altLang="en-US"/>
            </a:p>
          </p:txBody>
        </p:sp>
      </p:grpSp>
      <p:sp>
        <p:nvSpPr>
          <p:cNvPr id="6" name="橢圓 5"/>
          <p:cNvSpPr/>
          <p:nvPr/>
        </p:nvSpPr>
        <p:spPr>
          <a:xfrm>
            <a:off x="2124075" y="1412875"/>
            <a:ext cx="1584325" cy="57626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Tree>
    <p:extLst>
      <p:ext uri="{BB962C8B-B14F-4D97-AF65-F5344CB8AC3E}">
        <p14:creationId xmlns:p14="http://schemas.microsoft.com/office/powerpoint/2010/main" val="45213017"/>
      </p:ext>
    </p:extLst>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矩形 4"/>
          <p:cNvSpPr>
            <a:spLocks noChangeArrowheads="1"/>
          </p:cNvSpPr>
          <p:nvPr/>
        </p:nvSpPr>
        <p:spPr bwMode="auto">
          <a:xfrm>
            <a:off x="215900" y="1210146"/>
            <a:ext cx="88931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dirty="0"/>
              <a:t>4.	</a:t>
            </a:r>
            <a:r>
              <a:rPr lang="zh-TW" altLang="en-US" sz="2800" dirty="0"/>
              <a:t>如有 </a:t>
            </a:r>
            <a:r>
              <a:rPr lang="zh-TW" altLang="en-US" sz="3200" b="1" dirty="0">
                <a:solidFill>
                  <a:srgbClr val="3399FF"/>
                </a:solidFill>
              </a:rPr>
              <a:t>多於一個相同的烷基</a:t>
            </a:r>
            <a:r>
              <a:rPr lang="zh-TW" altLang="en-US" sz="2800" dirty="0"/>
              <a:t> 出現，在烷基名稱前</a:t>
            </a:r>
            <a:r>
              <a:rPr lang="zh-TW" altLang="en-US" sz="3200" b="1" dirty="0">
                <a:solidFill>
                  <a:srgbClr val="3399FF"/>
                </a:solidFill>
              </a:rPr>
              <a:t>加上中文數字以表示烷基的</a:t>
            </a:r>
            <a:r>
              <a:rPr lang="zh-TW" altLang="en-US" sz="3200" b="1" dirty="0" smtClean="0">
                <a:solidFill>
                  <a:srgbClr val="3399FF"/>
                </a:solidFill>
              </a:rPr>
              <a:t>數目</a:t>
            </a:r>
            <a:r>
              <a:rPr lang="zh-TW" altLang="en-US" sz="2800" dirty="0" smtClean="0"/>
              <a:t>。</a:t>
            </a:r>
            <a:endParaRPr lang="zh-TW" altLang="en-US" sz="2800" dirty="0"/>
          </a:p>
        </p:txBody>
      </p:sp>
      <p:graphicFrame>
        <p:nvGraphicFramePr>
          <p:cNvPr id="78883" name="Group 35"/>
          <p:cNvGraphicFramePr>
            <a:graphicFrameLocks noGrp="1"/>
          </p:cNvGraphicFramePr>
          <p:nvPr>
            <p:extLst>
              <p:ext uri="{D42A27DB-BD31-4B8C-83A1-F6EECF244321}">
                <p14:modId xmlns:p14="http://schemas.microsoft.com/office/powerpoint/2010/main" val="303897399"/>
              </p:ext>
            </p:extLst>
          </p:nvPr>
        </p:nvGraphicFramePr>
        <p:xfrm>
          <a:off x="1331913" y="3502496"/>
          <a:ext cx="6696075" cy="2590800"/>
        </p:xfrm>
        <a:graphic>
          <a:graphicData uri="http://schemas.openxmlformats.org/drawingml/2006/table">
            <a:tbl>
              <a:tblPr/>
              <a:tblGrid>
                <a:gridCol w="3168650">
                  <a:extLst>
                    <a:ext uri="{9D8B030D-6E8A-4147-A177-3AD203B41FA5}">
                      <a16:colId xmlns:a16="http://schemas.microsoft.com/office/drawing/2014/main" xmlns="" val="20000"/>
                    </a:ext>
                  </a:extLst>
                </a:gridCol>
                <a:gridCol w="3527425">
                  <a:extLst>
                    <a:ext uri="{9D8B030D-6E8A-4147-A177-3AD203B41FA5}">
                      <a16:colId xmlns:a16="http://schemas.microsoft.com/office/drawing/2014/main" xmlns="" val="20001"/>
                    </a:ext>
                  </a:extLst>
                </a:gridCol>
              </a:tblGrid>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相同烷基的數目</a:t>
                      </a:r>
                    </a:p>
                  </a:txBody>
                  <a:tcPr marL="91431" marR="91431"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中文數字</a:t>
                      </a:r>
                    </a:p>
                  </a:txBody>
                  <a:tcPr marL="91431" marR="91431" anchor="ctr" horzOverflow="overflow">
                    <a:lnL w="12700" cap="flat" cmpd="sng" algn="ctr">
                      <a:solidFill>
                        <a:schemeClr val="bg1"/>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a16="http://schemas.microsoft.com/office/drawing/2014/main" xmlns="" val="10000"/>
                  </a:ext>
                </a:extLst>
              </a:tr>
              <a:tr h="4064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endParaRPr kumimoji="0"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二</a:t>
                      </a:r>
                    </a:p>
                  </a:txBody>
                  <a:tcPr marL="91431" marR="91431"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endParaRPr kumimoji="0"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三</a:t>
                      </a:r>
                    </a:p>
                  </a:txBody>
                  <a:tcPr marL="91431" marR="91431"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4</a:t>
                      </a:r>
                      <a:endParaRPr kumimoji="0"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四</a:t>
                      </a:r>
                    </a:p>
                  </a:txBody>
                  <a:tcPr marL="91431" marR="91431"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3"/>
                  </a:ext>
                </a:extLst>
              </a:tr>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5</a:t>
                      </a:r>
                      <a:endParaRPr kumimoji="0"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五</a:t>
                      </a:r>
                    </a:p>
                  </a:txBody>
                  <a:tcPr marL="91431" marR="91431"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4"/>
                  </a:ext>
                </a:extLst>
              </a:tr>
            </a:tbl>
          </a:graphicData>
        </a:graphic>
      </p:graphicFrame>
      <p:sp>
        <p:nvSpPr>
          <p:cNvPr id="78880" name="矩形 4"/>
          <p:cNvSpPr>
            <a:spLocks noChangeArrowheads="1"/>
          </p:cNvSpPr>
          <p:nvPr/>
        </p:nvSpPr>
        <p:spPr bwMode="auto">
          <a:xfrm>
            <a:off x="792163" y="2291233"/>
            <a:ext cx="80645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所有連接烷基的 </a:t>
            </a:r>
            <a:r>
              <a:rPr lang="zh-TW" altLang="en-US" sz="3200" b="1">
                <a:solidFill>
                  <a:srgbClr val="3399FF"/>
                </a:solidFill>
              </a:rPr>
              <a:t>碳原子編號都要列出，中間以逗號「，」分隔</a:t>
            </a:r>
            <a:r>
              <a:rPr lang="zh-TW" altLang="en-US" sz="2800"/>
              <a:t>。</a:t>
            </a:r>
          </a:p>
        </p:txBody>
      </p:sp>
      <p:pic>
        <p:nvPicPr>
          <p:cNvPr id="83995" name="圖片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59832" y="307058"/>
            <a:ext cx="2751138" cy="601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55141088"/>
      </p:ext>
    </p:extLst>
  </p:cSld>
  <p:clrMapOvr>
    <a:masterClrMapping/>
  </p:clrMapOvr>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9"/>
          <p:cNvSpPr>
            <a:spLocks noChangeArrowheads="1"/>
          </p:cNvSpPr>
          <p:nvPr/>
        </p:nvSpPr>
        <p:spPr bwMode="auto">
          <a:xfrm>
            <a:off x="722313" y="4289425"/>
            <a:ext cx="80978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所以這化合物的正確名稱是 </a:t>
            </a:r>
            <a:endParaRPr lang="en-US" altLang="zh-TW" sz="2800" b="1"/>
          </a:p>
        </p:txBody>
      </p:sp>
      <p:pic>
        <p:nvPicPr>
          <p:cNvPr id="84996" name="Picture 8" descr="C:\Documents and Settings\judymok\桌面\2nd figures\Chem 21 pics\PAGE17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4438" y="2420938"/>
            <a:ext cx="464343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7" name="Rectangle 19"/>
          <p:cNvSpPr>
            <a:spLocks noChangeArrowheads="1"/>
          </p:cNvSpPr>
          <p:nvPr/>
        </p:nvSpPr>
        <p:spPr bwMode="auto">
          <a:xfrm>
            <a:off x="684213" y="836613"/>
            <a:ext cx="6408737" cy="120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30000"/>
              </a:lnSpc>
              <a:buFontTx/>
              <a:buBlip>
                <a:blip r:embed="rId2"/>
              </a:buBlip>
            </a:pPr>
            <a:r>
              <a:rPr lang="zh-TW" altLang="en-US" sz="2800"/>
              <a:t>在以下例子中</a:t>
            </a:r>
            <a:r>
              <a:rPr lang="zh-TW" altLang="en-US" sz="2400"/>
              <a:t>，</a:t>
            </a:r>
            <a:r>
              <a:rPr lang="zh-TW" altLang="en-US" sz="2800"/>
              <a:t>兩個甲基同時出現</a:t>
            </a:r>
            <a:r>
              <a:rPr lang="zh-TW" altLang="en-US" sz="2400"/>
              <a:t>，</a:t>
            </a:r>
            <a:r>
              <a:rPr lang="zh-TW" altLang="en-US" sz="2800"/>
              <a:t>稱為</a:t>
            </a:r>
            <a:endParaRPr lang="en-US" altLang="zh-TW" sz="2800" b="1"/>
          </a:p>
        </p:txBody>
      </p:sp>
      <p:sp>
        <p:nvSpPr>
          <p:cNvPr id="2" name="Rectangle 19"/>
          <p:cNvSpPr>
            <a:spLocks noChangeArrowheads="1"/>
          </p:cNvSpPr>
          <p:nvPr/>
        </p:nvSpPr>
        <p:spPr bwMode="auto">
          <a:xfrm>
            <a:off x="2052638" y="1423988"/>
            <a:ext cx="8985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a:solidFill>
                  <a:srgbClr val="3399FF"/>
                </a:solidFill>
              </a:rPr>
              <a:t>2,3-</a:t>
            </a:r>
          </a:p>
        </p:txBody>
      </p:sp>
      <p:sp>
        <p:nvSpPr>
          <p:cNvPr id="4" name="Rectangle 19"/>
          <p:cNvSpPr>
            <a:spLocks noChangeArrowheads="1"/>
          </p:cNvSpPr>
          <p:nvPr/>
        </p:nvSpPr>
        <p:spPr bwMode="auto">
          <a:xfrm>
            <a:off x="2773363" y="1412875"/>
            <a:ext cx="14033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3399FF"/>
                </a:solidFill>
              </a:rPr>
              <a:t>二甲基</a:t>
            </a:r>
            <a:endParaRPr lang="en-US" altLang="zh-TW" sz="3200" b="1">
              <a:solidFill>
                <a:srgbClr val="3399FF"/>
              </a:solidFill>
            </a:endParaRPr>
          </a:p>
        </p:txBody>
      </p:sp>
      <p:sp>
        <p:nvSpPr>
          <p:cNvPr id="5" name="Rectangle 19"/>
          <p:cNvSpPr>
            <a:spLocks noChangeArrowheads="1"/>
          </p:cNvSpPr>
          <p:nvPr/>
        </p:nvSpPr>
        <p:spPr bwMode="auto">
          <a:xfrm>
            <a:off x="7669213" y="4286250"/>
            <a:ext cx="10048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3399FF"/>
                </a:solidFill>
              </a:rPr>
              <a:t>戊烷</a:t>
            </a:r>
            <a:endParaRPr lang="en-US" altLang="zh-TW" sz="3200" b="1">
              <a:solidFill>
                <a:srgbClr val="3399FF"/>
              </a:solidFill>
            </a:endParaRPr>
          </a:p>
        </p:txBody>
      </p:sp>
      <p:sp>
        <p:nvSpPr>
          <p:cNvPr id="6" name="Rectangle 19"/>
          <p:cNvSpPr>
            <a:spLocks noChangeArrowheads="1"/>
          </p:cNvSpPr>
          <p:nvPr/>
        </p:nvSpPr>
        <p:spPr bwMode="auto">
          <a:xfrm>
            <a:off x="5692775" y="4289425"/>
            <a:ext cx="21193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a:solidFill>
                  <a:srgbClr val="3399FF"/>
                </a:solidFill>
              </a:rPr>
              <a:t>2,3-</a:t>
            </a:r>
            <a:r>
              <a:rPr lang="zh-TW" altLang="en-US" sz="3200" b="1">
                <a:solidFill>
                  <a:srgbClr val="3399FF"/>
                </a:solidFill>
              </a:rPr>
              <a:t>二甲基</a:t>
            </a:r>
            <a:endParaRPr lang="en-US" altLang="zh-TW" sz="3200" b="1">
              <a:solidFill>
                <a:srgbClr val="3399FF"/>
              </a:solidFill>
            </a:endParaRPr>
          </a:p>
        </p:txBody>
      </p:sp>
    </p:spTree>
    <p:extLst>
      <p:ext uri="{BB962C8B-B14F-4D97-AF65-F5344CB8AC3E}">
        <p14:creationId xmlns:p14="http://schemas.microsoft.com/office/powerpoint/2010/main" val="2292012739"/>
      </p:ext>
    </p:extLst>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矩形 4"/>
          <p:cNvSpPr>
            <a:spLocks noChangeArrowheads="1"/>
          </p:cNvSpPr>
          <p:nvPr/>
        </p:nvSpPr>
        <p:spPr bwMode="auto">
          <a:xfrm>
            <a:off x="179388" y="746566"/>
            <a:ext cx="8713787" cy="594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30000"/>
              </a:lnSpc>
            </a:pPr>
            <a:r>
              <a:rPr lang="en-US" altLang="zh-TW" sz="2800" dirty="0"/>
              <a:t>5.	</a:t>
            </a:r>
            <a:endParaRPr lang="zh-TW" altLang="en-US" sz="2800" dirty="0"/>
          </a:p>
        </p:txBody>
      </p:sp>
      <p:sp>
        <p:nvSpPr>
          <p:cNvPr id="12" name="Rectangle 19"/>
          <p:cNvSpPr>
            <a:spLocks noChangeArrowheads="1"/>
          </p:cNvSpPr>
          <p:nvPr/>
        </p:nvSpPr>
        <p:spPr bwMode="auto">
          <a:xfrm>
            <a:off x="829247" y="821655"/>
            <a:ext cx="7811294"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marL="0" indent="0" eaLnBrk="1" hangingPunct="1"/>
            <a:r>
              <a:rPr lang="zh-TW" altLang="en-US" sz="2800" dirty="0"/>
              <a:t>分子同時含有 甲基 </a:t>
            </a:r>
            <a:r>
              <a:rPr lang="en-US" altLang="zh-TW" sz="2800" dirty="0"/>
              <a:t>(</a:t>
            </a:r>
            <a:r>
              <a:rPr lang="en-US" altLang="zh-TW" sz="2800" b="1" dirty="0">
                <a:solidFill>
                  <a:srgbClr val="009900"/>
                </a:solidFill>
              </a:rPr>
              <a:t>C</a:t>
            </a:r>
            <a:r>
              <a:rPr lang="en-US" altLang="zh-TW" sz="2800" b="1" dirty="0">
                <a:solidFill>
                  <a:srgbClr val="FF0000"/>
                </a:solidFill>
              </a:rPr>
              <a:t>H</a:t>
            </a:r>
            <a:r>
              <a:rPr lang="en-US" altLang="zh-TW" sz="2800" baseline="-25000" dirty="0"/>
              <a:t>3</a:t>
            </a:r>
            <a:r>
              <a:rPr lang="en-US" altLang="zh-TW" sz="2800" dirty="0"/>
              <a:t>–) </a:t>
            </a:r>
            <a:r>
              <a:rPr lang="zh-TW" altLang="en-US" sz="2800" dirty="0"/>
              <a:t>和 乙基 </a:t>
            </a:r>
            <a:r>
              <a:rPr lang="en-US" altLang="zh-TW" sz="2800" dirty="0"/>
              <a:t>(</a:t>
            </a:r>
            <a:r>
              <a:rPr lang="en-US" altLang="zh-TW" sz="2800" b="1" dirty="0">
                <a:solidFill>
                  <a:srgbClr val="FF0000"/>
                </a:solidFill>
              </a:rPr>
              <a:t>C</a:t>
            </a:r>
            <a:r>
              <a:rPr lang="en-US" altLang="zh-TW" sz="2800" dirty="0"/>
              <a:t>H</a:t>
            </a:r>
            <a:r>
              <a:rPr lang="en-US" altLang="zh-TW" sz="2800" baseline="-25000" dirty="0"/>
              <a:t>3</a:t>
            </a:r>
            <a:r>
              <a:rPr lang="en-US" altLang="zh-TW" sz="2800" b="1" dirty="0">
                <a:solidFill>
                  <a:srgbClr val="009900"/>
                </a:solidFill>
              </a:rPr>
              <a:t>C</a:t>
            </a:r>
            <a:r>
              <a:rPr lang="en-US" altLang="zh-TW" sz="2800" dirty="0"/>
              <a:t>H</a:t>
            </a:r>
            <a:r>
              <a:rPr lang="en-US" altLang="zh-TW" sz="2800" baseline="-25000" dirty="0"/>
              <a:t>2</a:t>
            </a:r>
            <a:r>
              <a:rPr lang="en-US" altLang="zh-TW" sz="2800" dirty="0"/>
              <a:t>–)</a:t>
            </a:r>
            <a:r>
              <a:rPr lang="zh-TW" altLang="en-US" sz="2800" dirty="0"/>
              <a:t>，</a:t>
            </a:r>
            <a:endParaRPr lang="en-US" altLang="zh-TW" sz="2800" dirty="0"/>
          </a:p>
        </p:txBody>
      </p:sp>
      <p:sp>
        <p:nvSpPr>
          <p:cNvPr id="13" name="Rectangle 19"/>
          <p:cNvSpPr>
            <a:spLocks noChangeArrowheads="1"/>
          </p:cNvSpPr>
          <p:nvPr/>
        </p:nvSpPr>
        <p:spPr bwMode="auto">
          <a:xfrm>
            <a:off x="971600" y="4529383"/>
            <a:ext cx="94345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marL="0" indent="0" eaLnBrk="1" hangingPunct="1"/>
            <a:r>
              <a:rPr lang="zh-TW" altLang="en-US" sz="2800" dirty="0" smtClean="0"/>
              <a:t>化合物</a:t>
            </a:r>
            <a:r>
              <a:rPr lang="zh-TW" altLang="en-US" sz="2800" dirty="0"/>
              <a:t>的名稱是</a:t>
            </a:r>
            <a:endParaRPr lang="en-US" altLang="zh-TW" sz="2800" dirty="0"/>
          </a:p>
        </p:txBody>
      </p:sp>
      <p:pic>
        <p:nvPicPr>
          <p:cNvPr id="14"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9998" y="2033885"/>
            <a:ext cx="4822825" cy="177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9"/>
          <p:cNvSpPr>
            <a:spLocks noChangeArrowheads="1"/>
          </p:cNvSpPr>
          <p:nvPr/>
        </p:nvSpPr>
        <p:spPr bwMode="auto">
          <a:xfrm>
            <a:off x="5724153" y="4551784"/>
            <a:ext cx="649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a:solidFill>
                  <a:srgbClr val="3399FF"/>
                </a:solidFill>
              </a:rPr>
              <a:t>-3-</a:t>
            </a:r>
          </a:p>
        </p:txBody>
      </p:sp>
      <p:sp>
        <p:nvSpPr>
          <p:cNvPr id="16" name="Rectangle 19"/>
          <p:cNvSpPr>
            <a:spLocks noChangeArrowheads="1"/>
          </p:cNvSpPr>
          <p:nvPr/>
        </p:nvSpPr>
        <p:spPr bwMode="auto">
          <a:xfrm>
            <a:off x="6876678" y="4535909"/>
            <a:ext cx="9350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dirty="0">
                <a:solidFill>
                  <a:srgbClr val="3399FF"/>
                </a:solidFill>
              </a:rPr>
              <a:t>己烷</a:t>
            </a:r>
            <a:endParaRPr lang="en-US" altLang="zh-TW" sz="2800" dirty="0">
              <a:solidFill>
                <a:srgbClr val="3399FF"/>
              </a:solidFill>
            </a:endParaRPr>
          </a:p>
        </p:txBody>
      </p:sp>
      <p:sp>
        <p:nvSpPr>
          <p:cNvPr id="17" name="Rectangle 19"/>
          <p:cNvSpPr>
            <a:spLocks noChangeArrowheads="1"/>
          </p:cNvSpPr>
          <p:nvPr/>
        </p:nvSpPr>
        <p:spPr bwMode="auto">
          <a:xfrm>
            <a:off x="5003428" y="4551784"/>
            <a:ext cx="936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solidFill>
                  <a:srgbClr val="3399FF"/>
                </a:solidFill>
              </a:rPr>
              <a:t>甲基</a:t>
            </a:r>
            <a:endParaRPr lang="en-US" altLang="zh-TW" sz="2800">
              <a:solidFill>
                <a:srgbClr val="3399FF"/>
              </a:solidFill>
            </a:endParaRPr>
          </a:p>
        </p:txBody>
      </p:sp>
      <p:sp>
        <p:nvSpPr>
          <p:cNvPr id="18" name="Rectangle 19"/>
          <p:cNvSpPr>
            <a:spLocks noChangeArrowheads="1"/>
          </p:cNvSpPr>
          <p:nvPr/>
        </p:nvSpPr>
        <p:spPr bwMode="auto">
          <a:xfrm>
            <a:off x="4571628" y="4566072"/>
            <a:ext cx="647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solidFill>
                  <a:srgbClr val="3399FF"/>
                </a:solidFill>
              </a:rPr>
              <a:t>二</a:t>
            </a:r>
            <a:endParaRPr lang="en-US" altLang="zh-TW" sz="2800">
              <a:solidFill>
                <a:srgbClr val="3399FF"/>
              </a:solidFill>
            </a:endParaRPr>
          </a:p>
        </p:txBody>
      </p:sp>
      <p:sp>
        <p:nvSpPr>
          <p:cNvPr id="19" name="Rectangle 19"/>
          <p:cNvSpPr>
            <a:spLocks noChangeArrowheads="1"/>
          </p:cNvSpPr>
          <p:nvPr/>
        </p:nvSpPr>
        <p:spPr bwMode="auto">
          <a:xfrm>
            <a:off x="3923928" y="4566072"/>
            <a:ext cx="9366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a:solidFill>
                  <a:srgbClr val="3399FF"/>
                </a:solidFill>
              </a:rPr>
              <a:t>2,4-</a:t>
            </a:r>
          </a:p>
        </p:txBody>
      </p:sp>
      <p:sp>
        <p:nvSpPr>
          <p:cNvPr id="20" name="Rectangle 19"/>
          <p:cNvSpPr>
            <a:spLocks noChangeArrowheads="1"/>
          </p:cNvSpPr>
          <p:nvPr/>
        </p:nvSpPr>
        <p:spPr bwMode="auto">
          <a:xfrm>
            <a:off x="6155953" y="4551784"/>
            <a:ext cx="936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solidFill>
                  <a:srgbClr val="3399FF"/>
                </a:solidFill>
              </a:rPr>
              <a:t>乙基</a:t>
            </a:r>
            <a:endParaRPr lang="en-US" altLang="zh-TW" sz="2800">
              <a:solidFill>
                <a:srgbClr val="3399FF"/>
              </a:solidFill>
            </a:endParaRPr>
          </a:p>
        </p:txBody>
      </p:sp>
    </p:spTree>
    <p:extLst>
      <p:ext uri="{BB962C8B-B14F-4D97-AF65-F5344CB8AC3E}">
        <p14:creationId xmlns:p14="http://schemas.microsoft.com/office/powerpoint/2010/main" val="1417657178"/>
      </p:ext>
    </p:extLst>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4"/>
          <p:cNvSpPr>
            <a:spLocks noChangeArrowheads="1"/>
          </p:cNvSpPr>
          <p:nvPr/>
        </p:nvSpPr>
        <p:spPr bwMode="auto">
          <a:xfrm>
            <a:off x="179388" y="647477"/>
            <a:ext cx="8569325" cy="5492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dirty="0">
                <a:solidFill>
                  <a:srgbClr val="CC0066"/>
                </a:solidFill>
                <a:latin typeface="Calibri" pitchFamily="34" charset="0"/>
              </a:rPr>
              <a:t>含鹵素取代基的烷烴 </a:t>
            </a:r>
            <a:r>
              <a:rPr lang="en-US" altLang="zh-TW" sz="3000" b="1" dirty="0">
                <a:solidFill>
                  <a:srgbClr val="CC0066"/>
                </a:solidFill>
                <a:latin typeface="Calibri" pitchFamily="34" charset="0"/>
              </a:rPr>
              <a:t>(</a:t>
            </a:r>
            <a:r>
              <a:rPr lang="zh-TW" altLang="en-US" sz="3000" b="1" dirty="0">
                <a:solidFill>
                  <a:srgbClr val="CC0066"/>
                </a:solidFill>
                <a:latin typeface="Calibri" pitchFamily="34" charset="0"/>
              </a:rPr>
              <a:t>鹵烷</a:t>
            </a:r>
            <a:r>
              <a:rPr lang="en-US" altLang="zh-TW" sz="3000" b="1" dirty="0">
                <a:solidFill>
                  <a:srgbClr val="CC0066"/>
                </a:solidFill>
                <a:latin typeface="Calibri" pitchFamily="34" charset="0"/>
              </a:rPr>
              <a:t>) </a:t>
            </a:r>
            <a:r>
              <a:rPr lang="zh-TW" altLang="en-US" sz="3000" b="1" dirty="0">
                <a:solidFill>
                  <a:srgbClr val="CC0066"/>
                </a:solidFill>
                <a:latin typeface="Calibri" pitchFamily="34" charset="0"/>
              </a:rPr>
              <a:t>的命名</a:t>
            </a:r>
            <a:endParaRPr lang="en-US" altLang="zh-TW" sz="3000" b="1" dirty="0">
              <a:solidFill>
                <a:srgbClr val="CC0066"/>
              </a:solidFill>
              <a:latin typeface="Calibri" pitchFamily="34" charset="0"/>
            </a:endParaRPr>
          </a:p>
        </p:txBody>
      </p:sp>
      <p:sp>
        <p:nvSpPr>
          <p:cNvPr id="4" name="矩形 3"/>
          <p:cNvSpPr>
            <a:spLocks noChangeArrowheads="1"/>
          </p:cNvSpPr>
          <p:nvPr/>
        </p:nvSpPr>
        <p:spPr bwMode="auto">
          <a:xfrm>
            <a:off x="250825" y="1700808"/>
            <a:ext cx="8712200"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buFontTx/>
              <a:buBlip>
                <a:blip r:embed="rId2"/>
              </a:buBlip>
            </a:pPr>
            <a:r>
              <a:rPr lang="zh-TW" altLang="en-US" sz="2800"/>
              <a:t>以取代基「氟」</a:t>
            </a:r>
            <a:r>
              <a:rPr lang="en-US" altLang="zh-TW" sz="2800"/>
              <a:t>(</a:t>
            </a:r>
            <a:r>
              <a:rPr lang="en-US" altLang="zh-TW" sz="2800" b="1">
                <a:solidFill>
                  <a:srgbClr val="3399FF"/>
                </a:solidFill>
              </a:rPr>
              <a:t>–F</a:t>
            </a:r>
            <a:r>
              <a:rPr lang="en-US" altLang="zh-TW" sz="2800"/>
              <a:t>)</a:t>
            </a:r>
            <a:r>
              <a:rPr lang="zh-TW" altLang="en-US" sz="2800"/>
              <a:t>、「氯」</a:t>
            </a:r>
            <a:r>
              <a:rPr lang="en-US" altLang="zh-TW" sz="2800"/>
              <a:t>(</a:t>
            </a:r>
            <a:r>
              <a:rPr lang="en-US" altLang="zh-TW" sz="2800" b="1">
                <a:solidFill>
                  <a:srgbClr val="3399FF"/>
                </a:solidFill>
              </a:rPr>
              <a:t>–Cl</a:t>
            </a:r>
            <a:r>
              <a:rPr lang="en-US" altLang="zh-TW" sz="2800"/>
              <a:t>)</a:t>
            </a:r>
            <a:r>
              <a:rPr lang="zh-TW" altLang="en-US" sz="2800"/>
              <a:t>、「溴」</a:t>
            </a:r>
            <a:r>
              <a:rPr lang="en-US" altLang="zh-TW" sz="2800"/>
              <a:t>(</a:t>
            </a:r>
            <a:r>
              <a:rPr lang="en-US" altLang="zh-TW" sz="2800" b="1">
                <a:solidFill>
                  <a:srgbClr val="3399FF"/>
                </a:solidFill>
              </a:rPr>
              <a:t>–Br</a:t>
            </a:r>
            <a:r>
              <a:rPr lang="en-US" altLang="zh-TW" sz="2800"/>
              <a:t>) </a:t>
            </a:r>
            <a:r>
              <a:rPr lang="zh-TW" altLang="en-US" sz="2800"/>
              <a:t>和「碘」</a:t>
            </a:r>
            <a:r>
              <a:rPr lang="en-US" altLang="zh-TW" sz="2800"/>
              <a:t>(</a:t>
            </a:r>
            <a:r>
              <a:rPr lang="en-US" altLang="zh-TW" sz="2800" b="1">
                <a:solidFill>
                  <a:srgbClr val="3399FF"/>
                </a:solidFill>
              </a:rPr>
              <a:t>–I</a:t>
            </a:r>
            <a:r>
              <a:rPr lang="en-US" altLang="zh-TW" sz="2800"/>
              <a:t>) </a:t>
            </a:r>
            <a:r>
              <a:rPr lang="zh-TW" altLang="en-US" sz="2800"/>
              <a:t>作為 </a:t>
            </a:r>
            <a:r>
              <a:rPr lang="zh-TW" altLang="en-US" sz="2800" b="1"/>
              <a:t>詞頭</a:t>
            </a:r>
            <a:r>
              <a:rPr lang="zh-TW" altLang="en-US" sz="2800"/>
              <a:t>。</a:t>
            </a:r>
            <a:endParaRPr lang="zh-TW" altLang="en-US" sz="2800" b="1">
              <a:solidFill>
                <a:srgbClr val="3399FF"/>
              </a:solidFill>
            </a:endParaRPr>
          </a:p>
        </p:txBody>
      </p:sp>
      <p:sp>
        <p:nvSpPr>
          <p:cNvPr id="84997" name="矩形 4"/>
          <p:cNvSpPr>
            <a:spLocks noChangeArrowheads="1"/>
          </p:cNvSpPr>
          <p:nvPr/>
        </p:nvSpPr>
        <p:spPr bwMode="auto">
          <a:xfrm>
            <a:off x="1331913" y="4844008"/>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氯甲烷</a:t>
            </a:r>
          </a:p>
        </p:txBody>
      </p:sp>
      <p:sp>
        <p:nvSpPr>
          <p:cNvPr id="84998" name="矩形 5"/>
          <p:cNvSpPr>
            <a:spLocks noChangeArrowheads="1"/>
          </p:cNvSpPr>
          <p:nvPr/>
        </p:nvSpPr>
        <p:spPr bwMode="auto">
          <a:xfrm>
            <a:off x="3794125" y="4844008"/>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二氯甲烷</a:t>
            </a:r>
          </a:p>
        </p:txBody>
      </p:sp>
      <p:sp>
        <p:nvSpPr>
          <p:cNvPr id="84999" name="矩形 6"/>
          <p:cNvSpPr>
            <a:spLocks noChangeArrowheads="1"/>
          </p:cNvSpPr>
          <p:nvPr/>
        </p:nvSpPr>
        <p:spPr bwMode="auto">
          <a:xfrm>
            <a:off x="6557963" y="4844008"/>
            <a:ext cx="1370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2-</a:t>
            </a:r>
            <a:r>
              <a:rPr lang="zh-TW" altLang="en-US" sz="2400"/>
              <a:t>氟丙烷</a:t>
            </a:r>
          </a:p>
        </p:txBody>
      </p:sp>
      <p:pic>
        <p:nvPicPr>
          <p:cNvPr id="83977"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87450" y="3393033"/>
            <a:ext cx="1357313" cy="1350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78" name="Picture 11" descr="C:\Documents and Settings\judymok\桌面\2nd figures\Chem 21 pics\p17_dichloromethane.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08400" y="3393033"/>
            <a:ext cx="1408113"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79" name="Picture 12" descr="C:\Documents and Settings\judymok\桌面\2nd figures\Chem 21 pics\p18_2-fluoropropane.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83288" y="3372395"/>
            <a:ext cx="2401887" cy="139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83649949"/>
      </p:ext>
    </p:extLst>
  </p:cSld>
  <p:clrMapOvr>
    <a:masterClrMapping/>
  </p:clrMapOvr>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矩形 1"/>
          <p:cNvSpPr>
            <a:spLocks noChangeArrowheads="1"/>
          </p:cNvSpPr>
          <p:nvPr/>
        </p:nvSpPr>
        <p:spPr bwMode="auto">
          <a:xfrm>
            <a:off x="252413" y="316508"/>
            <a:ext cx="8712200" cy="143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當分子中含有多於一個取代基時 </a:t>
            </a:r>
            <a:r>
              <a:rPr lang="en-US" altLang="zh-TW" sz="2800"/>
              <a:t>(</a:t>
            </a:r>
            <a:r>
              <a:rPr lang="zh-TW" altLang="en-US" sz="2800"/>
              <a:t>不論是鹵素原子還是烷基</a:t>
            </a:r>
            <a:r>
              <a:rPr lang="en-US" altLang="zh-TW" sz="2800"/>
              <a:t>)</a:t>
            </a:r>
            <a:r>
              <a:rPr lang="zh-TW" altLang="en-US" sz="2800"/>
              <a:t>，從 </a:t>
            </a:r>
            <a:r>
              <a:rPr lang="zh-TW" altLang="en-US" sz="3200" b="1">
                <a:solidFill>
                  <a:srgbClr val="3399FF"/>
                </a:solidFill>
              </a:rPr>
              <a:t>最接近第一個取代基</a:t>
            </a:r>
            <a:r>
              <a:rPr lang="zh-TW" altLang="en-US" sz="2800" b="1"/>
              <a:t> </a:t>
            </a:r>
            <a:r>
              <a:rPr lang="zh-TW" altLang="en-US" sz="2800"/>
              <a:t>的一方開始為主碳鏈加上編號。</a:t>
            </a:r>
            <a:endParaRPr lang="zh-TW" altLang="en-US" sz="2800" b="1"/>
          </a:p>
        </p:txBody>
      </p:sp>
      <p:sp>
        <p:nvSpPr>
          <p:cNvPr id="4" name="矩形 3"/>
          <p:cNvSpPr>
            <a:spLocks noChangeArrowheads="1"/>
          </p:cNvSpPr>
          <p:nvPr/>
        </p:nvSpPr>
        <p:spPr bwMode="auto">
          <a:xfrm>
            <a:off x="250825" y="1927820"/>
            <a:ext cx="871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把取代基 </a:t>
            </a:r>
            <a:r>
              <a:rPr lang="zh-TW" altLang="en-US" sz="3200" b="1">
                <a:solidFill>
                  <a:srgbClr val="3399FF"/>
                </a:solidFill>
              </a:rPr>
              <a:t>按它們的原子序大小</a:t>
            </a:r>
            <a:r>
              <a:rPr lang="zh-TW" altLang="en-US" sz="2800" b="1"/>
              <a:t> </a:t>
            </a:r>
            <a:r>
              <a:rPr lang="zh-TW" altLang="en-US" sz="2800"/>
              <a:t>排列。</a:t>
            </a:r>
          </a:p>
        </p:txBody>
      </p:sp>
      <p:sp>
        <p:nvSpPr>
          <p:cNvPr id="6" name="矩形 5"/>
          <p:cNvSpPr>
            <a:spLocks noChangeArrowheads="1"/>
          </p:cNvSpPr>
          <p:nvPr/>
        </p:nvSpPr>
        <p:spPr bwMode="auto">
          <a:xfrm>
            <a:off x="250825" y="4539258"/>
            <a:ext cx="43926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這化合物的正確名稱是</a:t>
            </a:r>
          </a:p>
        </p:txBody>
      </p:sp>
      <p:grpSp>
        <p:nvGrpSpPr>
          <p:cNvPr id="7" name="Group 27"/>
          <p:cNvGrpSpPr>
            <a:grpSpLocks/>
          </p:cNvGrpSpPr>
          <p:nvPr/>
        </p:nvGrpSpPr>
        <p:grpSpPr bwMode="auto">
          <a:xfrm>
            <a:off x="323850" y="3747095"/>
            <a:ext cx="1427163" cy="720725"/>
            <a:chOff x="113" y="662"/>
            <a:chExt cx="5444" cy="1044"/>
          </a:xfrm>
        </p:grpSpPr>
        <p:sp>
          <p:nvSpPr>
            <p:cNvPr id="90124"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90125" name="Rectangle 29"/>
            <p:cNvSpPr>
              <a:spLocks noChangeArrowheads="1"/>
            </p:cNvSpPr>
            <p:nvPr/>
          </p:nvSpPr>
          <p:spPr bwMode="auto">
            <a:xfrm>
              <a:off x="252" y="708"/>
              <a:ext cx="5214" cy="839"/>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3200">
                  <a:solidFill>
                    <a:schemeClr val="bg1"/>
                  </a:solidFill>
                </a:rPr>
                <a:t>例子</a:t>
              </a:r>
              <a:endParaRPr lang="en-US" altLang="zh-TW" sz="3200">
                <a:solidFill>
                  <a:schemeClr val="bg1"/>
                </a:solidFill>
              </a:endParaRPr>
            </a:p>
          </p:txBody>
        </p:sp>
      </p:grpSp>
      <p:pic>
        <p:nvPicPr>
          <p:cNvPr id="3"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7550" y="2658070"/>
            <a:ext cx="2322513" cy="134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19475" y="5113933"/>
            <a:ext cx="2084388" cy="1195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矩形 5"/>
          <p:cNvSpPr>
            <a:spLocks noChangeArrowheads="1"/>
          </p:cNvSpPr>
          <p:nvPr/>
        </p:nvSpPr>
        <p:spPr bwMode="auto">
          <a:xfrm>
            <a:off x="6084888" y="4509095"/>
            <a:ext cx="10080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solidFill>
                  <a:srgbClr val="3399FF"/>
                </a:solidFill>
              </a:rPr>
              <a:t>丙烷</a:t>
            </a:r>
          </a:p>
        </p:txBody>
      </p:sp>
      <p:sp>
        <p:nvSpPr>
          <p:cNvPr id="8" name="矩形 5"/>
          <p:cNvSpPr>
            <a:spLocks noChangeArrowheads="1"/>
          </p:cNvSpPr>
          <p:nvPr/>
        </p:nvSpPr>
        <p:spPr bwMode="auto">
          <a:xfrm>
            <a:off x="5221288" y="4509095"/>
            <a:ext cx="10080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solidFill>
                  <a:srgbClr val="3399FF"/>
                </a:solidFill>
              </a:rPr>
              <a:t>-2-</a:t>
            </a:r>
            <a:r>
              <a:rPr lang="zh-TW" altLang="en-US" sz="2800">
                <a:solidFill>
                  <a:srgbClr val="3399FF"/>
                </a:solidFill>
              </a:rPr>
              <a:t>溴</a:t>
            </a:r>
          </a:p>
        </p:txBody>
      </p:sp>
      <p:sp>
        <p:nvSpPr>
          <p:cNvPr id="9" name="矩形 5"/>
          <p:cNvSpPr>
            <a:spLocks noChangeArrowheads="1"/>
          </p:cNvSpPr>
          <p:nvPr/>
        </p:nvSpPr>
        <p:spPr bwMode="auto">
          <a:xfrm>
            <a:off x="4500563" y="4509095"/>
            <a:ext cx="863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solidFill>
                  <a:srgbClr val="3399FF"/>
                </a:solidFill>
              </a:rPr>
              <a:t>1-</a:t>
            </a:r>
            <a:r>
              <a:rPr lang="zh-TW" altLang="en-US" sz="2800">
                <a:solidFill>
                  <a:srgbClr val="3399FF"/>
                </a:solidFill>
              </a:rPr>
              <a:t>氯</a:t>
            </a:r>
          </a:p>
        </p:txBody>
      </p:sp>
    </p:spTree>
    <p:extLst>
      <p:ext uri="{BB962C8B-B14F-4D97-AF65-F5344CB8AC3E}">
        <p14:creationId xmlns:p14="http://schemas.microsoft.com/office/powerpoint/2010/main" val="1481627427"/>
      </p:ext>
    </p:extLst>
  </p:cSld>
  <p:clrMapOvr>
    <a:masterClrMapping/>
  </p:clrMapOvr>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38" name="Group 27"/>
          <p:cNvGrpSpPr>
            <a:grpSpLocks/>
          </p:cNvGrpSpPr>
          <p:nvPr/>
        </p:nvGrpSpPr>
        <p:grpSpPr bwMode="auto">
          <a:xfrm>
            <a:off x="395288" y="260350"/>
            <a:ext cx="1368425" cy="647700"/>
            <a:chOff x="113" y="662"/>
            <a:chExt cx="5444" cy="1044"/>
          </a:xfrm>
        </p:grpSpPr>
        <p:sp>
          <p:nvSpPr>
            <p:cNvPr id="91146"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91147" name="Rectangle 29"/>
            <p:cNvSpPr>
              <a:spLocks noChangeArrowheads="1"/>
            </p:cNvSpPr>
            <p:nvPr/>
          </p:nvSpPr>
          <p:spPr bwMode="auto">
            <a:xfrm>
              <a:off x="883" y="685"/>
              <a:ext cx="3992" cy="934"/>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3200">
                  <a:solidFill>
                    <a:schemeClr val="bg1"/>
                  </a:solidFill>
                </a:rPr>
                <a:t>例子</a:t>
              </a:r>
              <a:endParaRPr lang="en-US" altLang="zh-TW" sz="3200">
                <a:solidFill>
                  <a:schemeClr val="bg1"/>
                </a:solidFill>
              </a:endParaRPr>
            </a:p>
          </p:txBody>
        </p:sp>
      </p:grpSp>
      <p:sp>
        <p:nvSpPr>
          <p:cNvPr id="5" name="矩形 4"/>
          <p:cNvSpPr>
            <a:spLocks noChangeArrowheads="1"/>
          </p:cNvSpPr>
          <p:nvPr/>
        </p:nvSpPr>
        <p:spPr bwMode="auto">
          <a:xfrm>
            <a:off x="250825" y="2492375"/>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第一個取代基都位於第一個碳原子上。</a:t>
            </a:r>
          </a:p>
        </p:txBody>
      </p:sp>
      <p:sp>
        <p:nvSpPr>
          <p:cNvPr id="6" name="矩形 5"/>
          <p:cNvSpPr>
            <a:spLocks noChangeArrowheads="1"/>
          </p:cNvSpPr>
          <p:nvPr/>
        </p:nvSpPr>
        <p:spPr bwMode="auto">
          <a:xfrm>
            <a:off x="250825" y="3140075"/>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從最接近含較低原子序的取代基的一方開始，為主碳鏈加上編號。</a:t>
            </a:r>
          </a:p>
        </p:txBody>
      </p:sp>
      <p:sp>
        <p:nvSpPr>
          <p:cNvPr id="7" name="Rectangle 19"/>
          <p:cNvSpPr>
            <a:spLocks noChangeArrowheads="1"/>
          </p:cNvSpPr>
          <p:nvPr/>
        </p:nvSpPr>
        <p:spPr bwMode="auto">
          <a:xfrm>
            <a:off x="827088" y="4090988"/>
            <a:ext cx="8097837"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氟 </a:t>
            </a:r>
            <a:r>
              <a:rPr lang="en-US" altLang="zh-TW" sz="3200" b="1">
                <a:solidFill>
                  <a:srgbClr val="3399FF"/>
                </a:solidFill>
              </a:rPr>
              <a:t>(</a:t>
            </a:r>
            <a:r>
              <a:rPr lang="zh-TW" altLang="en-US" sz="3200" b="1">
                <a:solidFill>
                  <a:srgbClr val="3399FF"/>
                </a:solidFill>
              </a:rPr>
              <a:t>原子序為</a:t>
            </a:r>
            <a:r>
              <a:rPr lang="en-US" altLang="zh-TW" sz="3200" b="1">
                <a:solidFill>
                  <a:srgbClr val="3399FF"/>
                </a:solidFill>
              </a:rPr>
              <a:t>9) </a:t>
            </a:r>
            <a:r>
              <a:rPr lang="zh-TW" altLang="en-US" sz="3200" b="1">
                <a:solidFill>
                  <a:srgbClr val="3399FF"/>
                </a:solidFill>
              </a:rPr>
              <a:t>的原子序較氯低 </a:t>
            </a:r>
            <a:r>
              <a:rPr lang="en-US" altLang="zh-TW" sz="3200" b="1">
                <a:solidFill>
                  <a:srgbClr val="3399FF"/>
                </a:solidFill>
              </a:rPr>
              <a:t>(</a:t>
            </a:r>
            <a:r>
              <a:rPr lang="zh-TW" altLang="en-US" sz="3200" b="1">
                <a:solidFill>
                  <a:srgbClr val="3399FF"/>
                </a:solidFill>
              </a:rPr>
              <a:t>原子序為</a:t>
            </a:r>
            <a:r>
              <a:rPr lang="en-US" altLang="zh-TW" sz="3200" b="1">
                <a:solidFill>
                  <a:srgbClr val="3399FF"/>
                </a:solidFill>
              </a:rPr>
              <a:t>17)</a:t>
            </a:r>
            <a:r>
              <a:rPr lang="zh-TW" altLang="en-US" sz="2800"/>
              <a:t>，因此氟應寫在氯之前，並</a:t>
            </a:r>
            <a:r>
              <a:rPr lang="zh-TW" altLang="en-US" sz="3200" b="1">
                <a:solidFill>
                  <a:srgbClr val="3399FF"/>
                </a:solidFill>
              </a:rPr>
              <a:t>從右方為主碳鏈加上編號</a:t>
            </a:r>
            <a:r>
              <a:rPr lang="zh-TW" altLang="en-US" sz="2800"/>
              <a:t>， </a:t>
            </a:r>
          </a:p>
        </p:txBody>
      </p:sp>
      <p:pic>
        <p:nvPicPr>
          <p:cNvPr id="91143" name="Picture 10" descr="C:\Documents and Settings\judymok\桌面\2nd figures\Chem 21 pics\p18_1-chloro-3-fluoropr#458.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25813" y="908050"/>
            <a:ext cx="2398712" cy="139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文字方塊 1"/>
          <p:cNvSpPr txBox="1">
            <a:spLocks noChangeArrowheads="1"/>
          </p:cNvSpPr>
          <p:nvPr/>
        </p:nvSpPr>
        <p:spPr bwMode="auto">
          <a:xfrm>
            <a:off x="3924300" y="1249363"/>
            <a:ext cx="13684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HK" sz="1400">
                <a:solidFill>
                  <a:srgbClr val="FF0000"/>
                </a:solidFill>
              </a:rPr>
              <a:t>3         2         1</a:t>
            </a:r>
            <a:endParaRPr lang="zh-HK" altLang="en-US" sz="1400">
              <a:solidFill>
                <a:srgbClr val="FF0000"/>
              </a:solidFill>
            </a:endParaRPr>
          </a:p>
        </p:txBody>
      </p:sp>
      <p:sp>
        <p:nvSpPr>
          <p:cNvPr id="11" name="Rectangle 19"/>
          <p:cNvSpPr>
            <a:spLocks noChangeArrowheads="1"/>
          </p:cNvSpPr>
          <p:nvPr/>
        </p:nvSpPr>
        <p:spPr bwMode="auto">
          <a:xfrm>
            <a:off x="1370013" y="5589588"/>
            <a:ext cx="60102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故化合物的名稱是 </a:t>
            </a:r>
            <a:r>
              <a:rPr lang="en-US" altLang="zh-TW" sz="3200" b="1">
                <a:solidFill>
                  <a:srgbClr val="3399FF"/>
                </a:solidFill>
              </a:rPr>
              <a:t>1-</a:t>
            </a:r>
            <a:r>
              <a:rPr lang="zh-TW" altLang="en-US" sz="3200" b="1">
                <a:solidFill>
                  <a:srgbClr val="3399FF"/>
                </a:solidFill>
              </a:rPr>
              <a:t>氟</a:t>
            </a:r>
            <a:r>
              <a:rPr lang="en-US" altLang="zh-TW" sz="3200" b="1">
                <a:solidFill>
                  <a:srgbClr val="3399FF"/>
                </a:solidFill>
              </a:rPr>
              <a:t>-3-</a:t>
            </a:r>
            <a:r>
              <a:rPr lang="zh-TW" altLang="en-US" sz="3200" b="1">
                <a:solidFill>
                  <a:srgbClr val="3399FF"/>
                </a:solidFill>
              </a:rPr>
              <a:t>氯丙烷</a:t>
            </a:r>
            <a:r>
              <a:rPr lang="zh-TW" altLang="en-US" sz="2800"/>
              <a:t>。</a:t>
            </a:r>
          </a:p>
        </p:txBody>
      </p:sp>
    </p:spTree>
    <p:extLst>
      <p:ext uri="{BB962C8B-B14F-4D97-AF65-F5344CB8AC3E}">
        <p14:creationId xmlns:p14="http://schemas.microsoft.com/office/powerpoint/2010/main" val="2271571681"/>
      </p:ext>
    </p:extLst>
  </p:cSld>
  <p:clrMapOvr>
    <a:masterClrMapping/>
  </p:clrMapOvr>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矩形 1"/>
          <p:cNvSpPr>
            <a:spLocks noChangeArrowheads="1"/>
          </p:cNvSpPr>
          <p:nvPr/>
        </p:nvSpPr>
        <p:spPr bwMode="auto">
          <a:xfrm>
            <a:off x="1719263" y="3464173"/>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己烷</a:t>
            </a:r>
          </a:p>
        </p:txBody>
      </p:sp>
      <p:sp>
        <p:nvSpPr>
          <p:cNvPr id="86019" name="矩形 2"/>
          <p:cNvSpPr>
            <a:spLocks noChangeArrowheads="1"/>
          </p:cNvSpPr>
          <p:nvPr/>
        </p:nvSpPr>
        <p:spPr bwMode="auto">
          <a:xfrm>
            <a:off x="5219700" y="3464173"/>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戊烷</a:t>
            </a:r>
          </a:p>
        </p:txBody>
      </p:sp>
      <p:sp>
        <p:nvSpPr>
          <p:cNvPr id="86020" name="矩形 3"/>
          <p:cNvSpPr>
            <a:spLocks noChangeArrowheads="1"/>
          </p:cNvSpPr>
          <p:nvPr/>
        </p:nvSpPr>
        <p:spPr bwMode="auto">
          <a:xfrm>
            <a:off x="8353425" y="3464173"/>
            <a:ext cx="8270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丙烷</a:t>
            </a:r>
          </a:p>
        </p:txBody>
      </p:sp>
      <p:pic>
        <p:nvPicPr>
          <p:cNvPr id="92172" name="Picture 10" descr="C:\Documents and Settings\judymok\桌面\2nd figures\Chem 21 pics\p19_2-bromo-4-chlorohexan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2240210"/>
            <a:ext cx="2922588" cy="102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73" name="Picture 16" descr="C:\Documents and Settings\judymok\桌面\2nd figures\Chem 21 pics\p19_3-chloro-2-methylpe#F06.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87713" y="2265610"/>
            <a:ext cx="2940050" cy="9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74" name="Picture 16" descr="C:\Documents and Settings\judymok\桌面\2nd figures\Chem 21 pics\p19_1-1-dibromo-2-chlor#D5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32588" y="2206873"/>
            <a:ext cx="1827212"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37" name="矩形 1"/>
          <p:cNvSpPr>
            <a:spLocks noChangeArrowheads="1"/>
          </p:cNvSpPr>
          <p:nvPr/>
        </p:nvSpPr>
        <p:spPr bwMode="auto">
          <a:xfrm>
            <a:off x="1143000" y="3464173"/>
            <a:ext cx="7477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-2-</a:t>
            </a:r>
            <a:r>
              <a:rPr lang="zh-TW" altLang="en-US" sz="2000"/>
              <a:t>溴</a:t>
            </a:r>
          </a:p>
        </p:txBody>
      </p:sp>
      <p:sp>
        <p:nvSpPr>
          <p:cNvPr id="86038" name="矩形 1"/>
          <p:cNvSpPr>
            <a:spLocks noChangeArrowheads="1"/>
          </p:cNvSpPr>
          <p:nvPr/>
        </p:nvSpPr>
        <p:spPr bwMode="auto">
          <a:xfrm>
            <a:off x="638175" y="3464173"/>
            <a:ext cx="663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4-</a:t>
            </a:r>
            <a:r>
              <a:rPr lang="zh-TW" altLang="en-US" sz="2000"/>
              <a:t>氯</a:t>
            </a:r>
          </a:p>
        </p:txBody>
      </p:sp>
      <p:sp>
        <p:nvSpPr>
          <p:cNvPr id="86039" name="矩形 2"/>
          <p:cNvSpPr>
            <a:spLocks noChangeArrowheads="1"/>
          </p:cNvSpPr>
          <p:nvPr/>
        </p:nvSpPr>
        <p:spPr bwMode="auto">
          <a:xfrm>
            <a:off x="3851275" y="3464173"/>
            <a:ext cx="917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2-</a:t>
            </a:r>
            <a:r>
              <a:rPr lang="zh-TW" altLang="en-US" sz="2000"/>
              <a:t>甲基</a:t>
            </a:r>
          </a:p>
        </p:txBody>
      </p:sp>
      <p:sp>
        <p:nvSpPr>
          <p:cNvPr id="86040" name="矩形 2"/>
          <p:cNvSpPr>
            <a:spLocks noChangeArrowheads="1"/>
          </p:cNvSpPr>
          <p:nvPr/>
        </p:nvSpPr>
        <p:spPr bwMode="auto">
          <a:xfrm>
            <a:off x="4643438" y="3464173"/>
            <a:ext cx="7477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-3-</a:t>
            </a:r>
            <a:r>
              <a:rPr lang="zh-TW" altLang="en-US" sz="2000"/>
              <a:t>氯</a:t>
            </a:r>
          </a:p>
        </p:txBody>
      </p:sp>
      <p:sp>
        <p:nvSpPr>
          <p:cNvPr id="86041" name="矩形 3"/>
          <p:cNvSpPr>
            <a:spLocks noChangeArrowheads="1"/>
          </p:cNvSpPr>
          <p:nvPr/>
        </p:nvSpPr>
        <p:spPr bwMode="auto">
          <a:xfrm>
            <a:off x="6227763" y="3464173"/>
            <a:ext cx="720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000"/>
              <a:t>3-</a:t>
            </a:r>
            <a:r>
              <a:rPr lang="zh-TW" altLang="en-US" sz="2000"/>
              <a:t>氟</a:t>
            </a:r>
          </a:p>
        </p:txBody>
      </p:sp>
      <p:sp>
        <p:nvSpPr>
          <p:cNvPr id="86042" name="矩形 3"/>
          <p:cNvSpPr>
            <a:spLocks noChangeArrowheads="1"/>
          </p:cNvSpPr>
          <p:nvPr/>
        </p:nvSpPr>
        <p:spPr bwMode="auto">
          <a:xfrm>
            <a:off x="6732588" y="3464173"/>
            <a:ext cx="7921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000"/>
              <a:t>-2-</a:t>
            </a:r>
            <a:r>
              <a:rPr lang="zh-TW" altLang="en-US" sz="2000"/>
              <a:t>氯</a:t>
            </a:r>
          </a:p>
        </p:txBody>
      </p:sp>
      <p:sp>
        <p:nvSpPr>
          <p:cNvPr id="86043" name="矩形 3"/>
          <p:cNvSpPr>
            <a:spLocks noChangeArrowheads="1"/>
          </p:cNvSpPr>
          <p:nvPr/>
        </p:nvSpPr>
        <p:spPr bwMode="auto">
          <a:xfrm>
            <a:off x="7380288" y="3464173"/>
            <a:ext cx="1223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000"/>
              <a:t>-1,1-</a:t>
            </a:r>
            <a:r>
              <a:rPr lang="zh-TW" altLang="en-US" sz="2000"/>
              <a:t>二溴</a:t>
            </a:r>
          </a:p>
        </p:txBody>
      </p:sp>
      <p:sp>
        <p:nvSpPr>
          <p:cNvPr id="26" name="文字方塊 25"/>
          <p:cNvSpPr txBox="1">
            <a:spLocks noChangeArrowheads="1"/>
          </p:cNvSpPr>
          <p:nvPr/>
        </p:nvSpPr>
        <p:spPr bwMode="auto">
          <a:xfrm>
            <a:off x="539750" y="2452935"/>
            <a:ext cx="2303463"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HK" sz="1400">
                <a:solidFill>
                  <a:srgbClr val="FF0000"/>
                </a:solidFill>
              </a:rPr>
              <a:t>1      2      3      4      5      6</a:t>
            </a:r>
            <a:endParaRPr lang="zh-HK" altLang="en-US" sz="1400">
              <a:solidFill>
                <a:srgbClr val="FF0000"/>
              </a:solidFill>
            </a:endParaRPr>
          </a:p>
        </p:txBody>
      </p:sp>
      <p:sp>
        <p:nvSpPr>
          <p:cNvPr id="27" name="文字方塊 26"/>
          <p:cNvSpPr txBox="1">
            <a:spLocks noChangeArrowheads="1"/>
          </p:cNvSpPr>
          <p:nvPr/>
        </p:nvSpPr>
        <p:spPr bwMode="auto">
          <a:xfrm>
            <a:off x="3708400" y="2435473"/>
            <a:ext cx="23034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HK" sz="1400">
                <a:solidFill>
                  <a:srgbClr val="FF0000"/>
                </a:solidFill>
              </a:rPr>
              <a:t>1        2        3         4        5</a:t>
            </a:r>
            <a:endParaRPr lang="zh-HK" altLang="en-US" sz="1400">
              <a:solidFill>
                <a:srgbClr val="FF0000"/>
              </a:solidFill>
            </a:endParaRPr>
          </a:p>
        </p:txBody>
      </p:sp>
      <p:sp>
        <p:nvSpPr>
          <p:cNvPr id="28" name="文字方塊 27"/>
          <p:cNvSpPr txBox="1">
            <a:spLocks noChangeArrowheads="1"/>
          </p:cNvSpPr>
          <p:nvPr/>
        </p:nvSpPr>
        <p:spPr bwMode="auto">
          <a:xfrm>
            <a:off x="7199313" y="2435473"/>
            <a:ext cx="11176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HK" sz="1400">
                <a:solidFill>
                  <a:srgbClr val="FF0000"/>
                </a:solidFill>
              </a:rPr>
              <a:t>1      2      3</a:t>
            </a:r>
            <a:endParaRPr lang="zh-HK" altLang="en-US" sz="1400">
              <a:solidFill>
                <a:srgbClr val="FF0000"/>
              </a:solidFill>
            </a:endParaRPr>
          </a:p>
        </p:txBody>
      </p:sp>
    </p:spTree>
    <p:extLst>
      <p:ext uri="{BB962C8B-B14F-4D97-AF65-F5344CB8AC3E}">
        <p14:creationId xmlns:p14="http://schemas.microsoft.com/office/powerpoint/2010/main" val="768846886"/>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矩形 5"/>
          <p:cNvSpPr>
            <a:spLocks noChangeArrowheads="1"/>
          </p:cNvSpPr>
          <p:nvPr/>
        </p:nvSpPr>
        <p:spPr bwMode="auto">
          <a:xfrm>
            <a:off x="610170" y="1686595"/>
            <a:ext cx="82089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a:pPr>
            <a:r>
              <a:rPr lang="zh-TW" altLang="en-US" b="0"/>
              <a:t>它們都帶有顏色，而且元素的顏色在族內由上而下變深。</a:t>
            </a:r>
            <a:endParaRPr lang="en-US" altLang="zh-TW" b="0"/>
          </a:p>
        </p:txBody>
      </p:sp>
      <p:sp>
        <p:nvSpPr>
          <p:cNvPr id="38915" name="矩形 6"/>
          <p:cNvSpPr>
            <a:spLocks noChangeArrowheads="1"/>
          </p:cNvSpPr>
          <p:nvPr/>
        </p:nvSpPr>
        <p:spPr bwMode="auto">
          <a:xfrm>
            <a:off x="610170" y="2981995"/>
            <a:ext cx="820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2"/>
            </a:pPr>
            <a:r>
              <a:rPr lang="zh-TW" altLang="en-US" b="0"/>
              <a:t>它們都是活潑的元素。</a:t>
            </a:r>
            <a:endParaRPr lang="en-US" altLang="zh-TW" b="0"/>
          </a:p>
        </p:txBody>
      </p:sp>
      <p:sp>
        <p:nvSpPr>
          <p:cNvPr id="38916" name="矩形 7"/>
          <p:cNvSpPr>
            <a:spLocks noChangeArrowheads="1"/>
          </p:cNvSpPr>
          <p:nvPr/>
        </p:nvSpPr>
        <p:spPr bwMode="auto">
          <a:xfrm>
            <a:off x="610170" y="3940845"/>
            <a:ext cx="820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3"/>
            </a:pPr>
            <a:r>
              <a:rPr lang="zh-TW" altLang="en-US" b="0"/>
              <a:t>它們均會與金屬反應，生成離子化合物。</a:t>
            </a:r>
            <a:endParaRPr lang="en-US" altLang="zh-TW" b="0"/>
          </a:p>
        </p:txBody>
      </p:sp>
      <p:sp>
        <p:nvSpPr>
          <p:cNvPr id="71686" name="Rectangle 6"/>
          <p:cNvSpPr>
            <a:spLocks noChangeArrowheads="1"/>
          </p:cNvSpPr>
          <p:nvPr/>
        </p:nvSpPr>
        <p:spPr bwMode="auto">
          <a:xfrm>
            <a:off x="538733" y="620688"/>
            <a:ext cx="46815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66"/>
                </a:solidFill>
              </a:rPr>
              <a:t>第 </a:t>
            </a:r>
            <a:r>
              <a:rPr lang="en-US" altLang="zh-TW" sz="3200">
                <a:solidFill>
                  <a:srgbClr val="CC0066"/>
                </a:solidFill>
              </a:rPr>
              <a:t>VII </a:t>
            </a:r>
            <a:r>
              <a:rPr lang="zh-TW" altLang="en-US" sz="3200">
                <a:solidFill>
                  <a:srgbClr val="CC0066"/>
                </a:solidFill>
              </a:rPr>
              <a:t>族元素的相似之處</a:t>
            </a:r>
            <a:endParaRPr lang="en-US" altLang="zh-TW" sz="3200">
              <a:solidFill>
                <a:srgbClr val="CC0066"/>
              </a:solidFill>
            </a:endParaRPr>
          </a:p>
        </p:txBody>
      </p:sp>
      <p:sp>
        <p:nvSpPr>
          <p:cNvPr id="38918" name="矩形 3"/>
          <p:cNvSpPr>
            <a:spLocks noChangeArrowheads="1"/>
          </p:cNvSpPr>
          <p:nvPr/>
        </p:nvSpPr>
        <p:spPr bwMode="auto">
          <a:xfrm>
            <a:off x="610170" y="4998120"/>
            <a:ext cx="8642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4"/>
            </a:pPr>
            <a:r>
              <a:rPr lang="zh-TW" altLang="en-US" b="0"/>
              <a:t>它們均會與非金屬反應，生成共價化合物。</a:t>
            </a:r>
            <a:endParaRPr lang="en-US" altLang="zh-TW" b="0"/>
          </a:p>
        </p:txBody>
      </p:sp>
    </p:spTree>
    <p:extLst>
      <p:ext uri="{BB962C8B-B14F-4D97-AF65-F5344CB8AC3E}">
        <p14:creationId xmlns:p14="http://schemas.microsoft.com/office/powerpoint/2010/main" val="1917600686"/>
      </p:ext>
    </p:extLst>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4"/>
          <p:cNvSpPr>
            <a:spLocks noChangeArrowheads="1"/>
          </p:cNvSpPr>
          <p:nvPr/>
        </p:nvSpPr>
        <p:spPr bwMode="auto">
          <a:xfrm>
            <a:off x="395287" y="548680"/>
            <a:ext cx="2305050" cy="5651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100" b="1" dirty="0">
                <a:solidFill>
                  <a:srgbClr val="CC0000"/>
                </a:solidFill>
                <a:latin typeface="Calibri" pitchFamily="34" charset="0"/>
              </a:rPr>
              <a:t>烯烴的命名</a:t>
            </a:r>
            <a:endParaRPr lang="en-US" altLang="zh-TW" sz="3100" b="1" dirty="0">
              <a:solidFill>
                <a:srgbClr val="CC0000"/>
              </a:solidFill>
              <a:latin typeface="Calibri" pitchFamily="34" charset="0"/>
            </a:endParaRPr>
          </a:p>
        </p:txBody>
      </p:sp>
      <p:sp>
        <p:nvSpPr>
          <p:cNvPr id="3" name="矩形 2"/>
          <p:cNvSpPr>
            <a:spLocks noChangeArrowheads="1"/>
          </p:cNvSpPr>
          <p:nvPr/>
        </p:nvSpPr>
        <p:spPr bwMode="auto">
          <a:xfrm>
            <a:off x="468312" y="1583506"/>
            <a:ext cx="871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烯烴</a:t>
            </a:r>
            <a:r>
              <a:rPr lang="zh-TW" altLang="en-US" sz="2800"/>
              <a:t>的通式是 </a:t>
            </a:r>
            <a:r>
              <a:rPr lang="en-US" altLang="zh-TW" sz="3200" b="1">
                <a:solidFill>
                  <a:srgbClr val="3399FF"/>
                </a:solidFill>
              </a:rPr>
              <a:t>C</a:t>
            </a:r>
            <a:r>
              <a:rPr lang="en-US" altLang="zh-TW" sz="3200" b="1" baseline="-25000">
                <a:solidFill>
                  <a:srgbClr val="3399FF"/>
                </a:solidFill>
              </a:rPr>
              <a:t>n</a:t>
            </a:r>
            <a:r>
              <a:rPr lang="en-US" altLang="zh-TW" sz="3200" b="1">
                <a:solidFill>
                  <a:srgbClr val="3399FF"/>
                </a:solidFill>
              </a:rPr>
              <a:t>H</a:t>
            </a:r>
            <a:r>
              <a:rPr lang="en-US" altLang="zh-TW" sz="3200" b="1" baseline="-25000">
                <a:solidFill>
                  <a:srgbClr val="3399FF"/>
                </a:solidFill>
              </a:rPr>
              <a:t>2n</a:t>
            </a:r>
            <a:r>
              <a:rPr lang="en-US" altLang="zh-TW" sz="2800"/>
              <a:t> ( n = 2</a:t>
            </a:r>
            <a:r>
              <a:rPr lang="zh-TW" altLang="en-US" sz="2800"/>
              <a:t>、</a:t>
            </a:r>
            <a:r>
              <a:rPr lang="en-US" altLang="zh-TW" sz="2800"/>
              <a:t>3</a:t>
            </a:r>
            <a:r>
              <a:rPr lang="zh-TW" altLang="en-US" sz="2800"/>
              <a:t>、</a:t>
            </a:r>
            <a:r>
              <a:rPr lang="en-US" altLang="zh-TW" sz="2800"/>
              <a:t>4 </a:t>
            </a:r>
            <a:r>
              <a:rPr lang="zh-TW" altLang="en-US" sz="2800"/>
              <a:t>或 以上 </a:t>
            </a:r>
            <a:r>
              <a:rPr lang="en-US" altLang="zh-TW" sz="2800"/>
              <a:t>)</a:t>
            </a:r>
            <a:r>
              <a:rPr lang="zh-TW" altLang="en-US" sz="2800"/>
              <a:t>。</a:t>
            </a:r>
          </a:p>
        </p:txBody>
      </p:sp>
      <p:sp>
        <p:nvSpPr>
          <p:cNvPr id="5" name="矩形 4"/>
          <p:cNvSpPr>
            <a:spLocks noChangeArrowheads="1"/>
          </p:cNvSpPr>
          <p:nvPr/>
        </p:nvSpPr>
        <p:spPr bwMode="auto">
          <a:xfrm>
            <a:off x="466724" y="2448272"/>
            <a:ext cx="871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詞尾以「</a:t>
            </a:r>
            <a:r>
              <a:rPr lang="zh-TW" altLang="en-US" sz="3200" b="1">
                <a:solidFill>
                  <a:srgbClr val="3399FF"/>
                </a:solidFill>
              </a:rPr>
              <a:t>烯</a:t>
            </a:r>
            <a:r>
              <a:rPr lang="zh-TW" altLang="en-US" sz="2800"/>
              <a:t>」取代「烷」。</a:t>
            </a:r>
          </a:p>
        </p:txBody>
      </p:sp>
      <p:sp>
        <p:nvSpPr>
          <p:cNvPr id="6" name="矩形 5"/>
          <p:cNvSpPr>
            <a:spLocks noChangeArrowheads="1"/>
          </p:cNvSpPr>
          <p:nvPr/>
        </p:nvSpPr>
        <p:spPr bwMode="auto">
          <a:xfrm>
            <a:off x="466724" y="3259485"/>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首兩個成員的名稱是 </a:t>
            </a:r>
            <a:r>
              <a:rPr lang="zh-TW" altLang="en-US" sz="2800" b="1"/>
              <a:t>乙烯 </a:t>
            </a:r>
            <a:r>
              <a:rPr lang="zh-TW" altLang="en-US" sz="2800"/>
              <a:t>和 </a:t>
            </a:r>
            <a:r>
              <a:rPr lang="zh-TW" altLang="en-US" sz="2800" b="1"/>
              <a:t>丙烯</a:t>
            </a:r>
            <a:r>
              <a:rPr lang="zh-TW" altLang="en-US" sz="2800"/>
              <a:t>。</a:t>
            </a:r>
            <a:endParaRPr lang="zh-TW" altLang="en-US" sz="2800" b="1"/>
          </a:p>
        </p:txBody>
      </p:sp>
      <p:sp>
        <p:nvSpPr>
          <p:cNvPr id="8" name="矩形 1"/>
          <p:cNvSpPr>
            <a:spLocks noChangeArrowheads="1"/>
          </p:cNvSpPr>
          <p:nvPr/>
        </p:nvSpPr>
        <p:spPr bwMode="auto">
          <a:xfrm>
            <a:off x="2625724" y="5420072"/>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乙烯</a:t>
            </a:r>
          </a:p>
        </p:txBody>
      </p:sp>
      <p:sp>
        <p:nvSpPr>
          <p:cNvPr id="9" name="矩形 2"/>
          <p:cNvSpPr>
            <a:spLocks noChangeArrowheads="1"/>
          </p:cNvSpPr>
          <p:nvPr/>
        </p:nvSpPr>
        <p:spPr bwMode="auto">
          <a:xfrm>
            <a:off x="5940424" y="5420072"/>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丙烯</a:t>
            </a:r>
          </a:p>
        </p:txBody>
      </p:sp>
      <p:pic>
        <p:nvPicPr>
          <p:cNvPr id="10" name="Picture 6" descr="C:\Documents and Settings\judymok\桌面\2nd figures\Chem 21 pics\Naming Alkenes.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8574" y="3980210"/>
            <a:ext cx="4883150"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5201919"/>
      </p:ext>
    </p:extLst>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矩形 3"/>
          <p:cNvSpPr>
            <a:spLocks noChangeArrowheads="1"/>
          </p:cNvSpPr>
          <p:nvPr/>
        </p:nvSpPr>
        <p:spPr bwMode="auto">
          <a:xfrm>
            <a:off x="250825" y="1020763"/>
            <a:ext cx="8712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如果烯烴的主碳鏈含有四個或以上的碳原子，需在詞尾前 </a:t>
            </a:r>
            <a:r>
              <a:rPr lang="zh-TW" altLang="en-US" sz="3200" b="1">
                <a:solidFill>
                  <a:srgbClr val="3399FF"/>
                </a:solidFill>
              </a:rPr>
              <a:t>加上數字，以顯示碳</a:t>
            </a:r>
            <a:r>
              <a:rPr lang="en-US" altLang="zh-TW" sz="3200" b="1">
                <a:solidFill>
                  <a:srgbClr val="3399FF"/>
                </a:solidFill>
              </a:rPr>
              <a:t>–</a:t>
            </a:r>
            <a:r>
              <a:rPr lang="zh-TW" altLang="en-US" sz="3200" b="1">
                <a:solidFill>
                  <a:srgbClr val="3399FF"/>
                </a:solidFill>
              </a:rPr>
              <a:t>碳雙鍵的位置</a:t>
            </a:r>
            <a:r>
              <a:rPr lang="zh-TW" altLang="en-US" sz="2800"/>
              <a:t>。</a:t>
            </a:r>
          </a:p>
        </p:txBody>
      </p:sp>
      <p:pic>
        <p:nvPicPr>
          <p:cNvPr id="3" name="圖片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7088" y="2874963"/>
            <a:ext cx="3360737" cy="140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圖片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219700" y="2874963"/>
            <a:ext cx="3248025" cy="140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矩形 2"/>
          <p:cNvSpPr>
            <a:spLocks noChangeArrowheads="1"/>
          </p:cNvSpPr>
          <p:nvPr/>
        </p:nvSpPr>
        <p:spPr bwMode="auto">
          <a:xfrm>
            <a:off x="1739900" y="4622800"/>
            <a:ext cx="15367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t>丁      烯</a:t>
            </a:r>
          </a:p>
        </p:txBody>
      </p:sp>
      <p:sp>
        <p:nvSpPr>
          <p:cNvPr id="15" name="矩形 2"/>
          <p:cNvSpPr>
            <a:spLocks noChangeArrowheads="1"/>
          </p:cNvSpPr>
          <p:nvPr/>
        </p:nvSpPr>
        <p:spPr bwMode="auto">
          <a:xfrm>
            <a:off x="2098675" y="4603750"/>
            <a:ext cx="8175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sym typeface="Symbol" pitchFamily="18" charset="2"/>
              </a:rPr>
              <a:t></a:t>
            </a:r>
            <a:r>
              <a:rPr lang="en-US" altLang="zh-TW" sz="2400">
                <a:sym typeface="Symbol" pitchFamily="18" charset="2"/>
              </a:rPr>
              <a:t>1</a:t>
            </a:r>
            <a:r>
              <a:rPr lang="zh-TW" altLang="en-US" sz="2400">
                <a:sym typeface="Symbol" pitchFamily="18" charset="2"/>
              </a:rPr>
              <a:t></a:t>
            </a:r>
            <a:endParaRPr lang="zh-TW" altLang="en-US" sz="2400"/>
          </a:p>
        </p:txBody>
      </p:sp>
      <p:sp>
        <p:nvSpPr>
          <p:cNvPr id="16" name="矩形 2"/>
          <p:cNvSpPr>
            <a:spLocks noChangeArrowheads="1"/>
          </p:cNvSpPr>
          <p:nvPr/>
        </p:nvSpPr>
        <p:spPr bwMode="auto">
          <a:xfrm>
            <a:off x="5995988" y="4521200"/>
            <a:ext cx="15367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t>丁      烯</a:t>
            </a:r>
          </a:p>
        </p:txBody>
      </p:sp>
      <p:sp>
        <p:nvSpPr>
          <p:cNvPr id="17" name="矩形 2"/>
          <p:cNvSpPr>
            <a:spLocks noChangeArrowheads="1"/>
          </p:cNvSpPr>
          <p:nvPr/>
        </p:nvSpPr>
        <p:spPr bwMode="auto">
          <a:xfrm>
            <a:off x="6356350" y="4502150"/>
            <a:ext cx="8159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sym typeface="Symbol" pitchFamily="18" charset="2"/>
              </a:rPr>
              <a:t></a:t>
            </a:r>
            <a:r>
              <a:rPr lang="en-US" altLang="zh-TW" sz="2400">
                <a:sym typeface="Symbol" pitchFamily="18" charset="2"/>
              </a:rPr>
              <a:t>2</a:t>
            </a:r>
            <a:r>
              <a:rPr lang="zh-TW" altLang="en-US" sz="2400">
                <a:sym typeface="Symbol" pitchFamily="18" charset="2"/>
              </a:rPr>
              <a:t></a:t>
            </a:r>
            <a:endParaRPr lang="zh-TW" altLang="en-US" sz="2400"/>
          </a:p>
        </p:txBody>
      </p:sp>
    </p:spTree>
    <p:extLst>
      <p:ext uri="{BB962C8B-B14F-4D97-AF65-F5344CB8AC3E}">
        <p14:creationId xmlns:p14="http://schemas.microsoft.com/office/powerpoint/2010/main" val="530699707"/>
      </p:ext>
    </p:extLst>
  </p:cSld>
  <p:clrMapOvr>
    <a:masterClrMapping/>
  </p:clrMapOvr>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7" name="Group 27"/>
          <p:cNvGrpSpPr>
            <a:grpSpLocks/>
          </p:cNvGrpSpPr>
          <p:nvPr/>
        </p:nvGrpSpPr>
        <p:grpSpPr bwMode="auto">
          <a:xfrm>
            <a:off x="541338" y="620713"/>
            <a:ext cx="1439862" cy="647700"/>
            <a:chOff x="113" y="662"/>
            <a:chExt cx="5444" cy="1044"/>
          </a:xfrm>
        </p:grpSpPr>
        <p:sp>
          <p:nvSpPr>
            <p:cNvPr id="98311"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98312" name="Rectangle 29"/>
            <p:cNvSpPr>
              <a:spLocks noChangeArrowheads="1"/>
            </p:cNvSpPr>
            <p:nvPr/>
          </p:nvSpPr>
          <p:spPr bwMode="auto">
            <a:xfrm>
              <a:off x="575" y="685"/>
              <a:ext cx="4490" cy="934"/>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3200">
                  <a:solidFill>
                    <a:schemeClr val="bg1"/>
                  </a:solidFill>
                </a:rPr>
                <a:t>例子</a:t>
              </a:r>
              <a:endParaRPr lang="en-US" altLang="zh-TW" sz="3200">
                <a:solidFill>
                  <a:schemeClr val="bg1"/>
                </a:solidFill>
              </a:endParaRPr>
            </a:p>
          </p:txBody>
        </p:sp>
      </p:grpSp>
      <p:sp>
        <p:nvSpPr>
          <p:cNvPr id="11" name="矩形 10"/>
          <p:cNvSpPr>
            <a:spLocks noChangeArrowheads="1"/>
          </p:cNvSpPr>
          <p:nvPr/>
        </p:nvSpPr>
        <p:spPr bwMode="auto">
          <a:xfrm>
            <a:off x="396875" y="3446463"/>
            <a:ext cx="8712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碳原子的編號要 </a:t>
            </a:r>
            <a:r>
              <a:rPr lang="zh-TW" altLang="en-US" sz="3200" b="1">
                <a:solidFill>
                  <a:srgbClr val="3399FF"/>
                </a:solidFill>
              </a:rPr>
              <a:t>由最近雙鍵的一方開始</a:t>
            </a:r>
            <a:r>
              <a:rPr lang="zh-TW" altLang="en-US" sz="2800"/>
              <a:t> </a:t>
            </a:r>
            <a:r>
              <a:rPr lang="en-US" altLang="zh-TW" sz="2800"/>
              <a:t>(</a:t>
            </a:r>
            <a:r>
              <a:rPr lang="zh-TW" altLang="en-US" sz="2800"/>
              <a:t>這例子是由左至右</a:t>
            </a:r>
            <a:r>
              <a:rPr lang="en-US" altLang="zh-TW" sz="2800"/>
              <a:t>)</a:t>
            </a:r>
            <a:r>
              <a:rPr lang="zh-TW" altLang="en-US" sz="2800"/>
              <a:t>。</a:t>
            </a:r>
          </a:p>
        </p:txBody>
      </p:sp>
      <p:sp>
        <p:nvSpPr>
          <p:cNvPr id="12" name="矩形 11"/>
          <p:cNvSpPr>
            <a:spLocks noChangeArrowheads="1"/>
          </p:cNvSpPr>
          <p:nvPr/>
        </p:nvSpPr>
        <p:spPr bwMode="auto">
          <a:xfrm>
            <a:off x="396875" y="4937125"/>
            <a:ext cx="48974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雙鍵的編號便是最小</a:t>
            </a:r>
            <a:r>
              <a:rPr lang="zh-TW" altLang="en-US" sz="3200">
                <a:solidFill>
                  <a:srgbClr val="3399FF"/>
                </a:solidFill>
              </a:rPr>
              <a:t>。</a:t>
            </a:r>
            <a:endParaRPr lang="zh-TW" altLang="en-US" sz="3200" b="1">
              <a:solidFill>
                <a:srgbClr val="3399FF"/>
              </a:solidFill>
            </a:endParaRPr>
          </a:p>
        </p:txBody>
      </p:sp>
      <p:pic>
        <p:nvPicPr>
          <p:cNvPr id="98310"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70125" y="950913"/>
            <a:ext cx="5156200" cy="195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86412775"/>
      </p:ext>
    </p:extLst>
  </p:cSld>
  <p:clrMapOvr>
    <a:masterClrMapping/>
  </p:clrMapOvr>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7"/>
          <p:cNvGrpSpPr>
            <a:grpSpLocks/>
          </p:cNvGrpSpPr>
          <p:nvPr/>
        </p:nvGrpSpPr>
        <p:grpSpPr bwMode="auto">
          <a:xfrm>
            <a:off x="935038" y="3219450"/>
            <a:ext cx="2797175" cy="2238375"/>
            <a:chOff x="589" y="2028"/>
            <a:chExt cx="1762" cy="1410"/>
          </a:xfrm>
        </p:grpSpPr>
        <p:sp>
          <p:nvSpPr>
            <p:cNvPr id="99344" name="矩形 1"/>
            <p:cNvSpPr>
              <a:spLocks noChangeArrowheads="1"/>
            </p:cNvSpPr>
            <p:nvPr/>
          </p:nvSpPr>
          <p:spPr bwMode="auto">
            <a:xfrm>
              <a:off x="1587" y="2432"/>
              <a:ext cx="76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4-</a:t>
              </a:r>
              <a:r>
                <a:rPr lang="zh-TW" altLang="en-US" sz="2800"/>
                <a:t>甲基</a:t>
              </a:r>
            </a:p>
          </p:txBody>
        </p:sp>
        <p:sp>
          <p:nvSpPr>
            <p:cNvPr id="3" name="左大括弧 2"/>
            <p:cNvSpPr>
              <a:spLocks/>
            </p:cNvSpPr>
            <p:nvPr/>
          </p:nvSpPr>
          <p:spPr bwMode="auto">
            <a:xfrm rot="5400000">
              <a:off x="1890" y="2065"/>
              <a:ext cx="114" cy="613"/>
            </a:xfrm>
            <a:prstGeom prst="leftBrace">
              <a:avLst>
                <a:gd name="adj1" fmla="val 8340"/>
                <a:gd name="adj2" fmla="val 50000"/>
              </a:avLst>
            </a:prstGeom>
            <a:noFill/>
            <a:ln w="9525" algn="ctr">
              <a:solidFill>
                <a:srgbClr val="006600"/>
              </a:solidFill>
              <a:round/>
              <a:headEnd/>
              <a:tailEnd/>
            </a:ln>
            <a:extLst/>
          </p:spPr>
          <p:txBody>
            <a:bodyPr rot="10800000" vert="eaVert" anchor="ctr"/>
            <a:lstStyle/>
            <a:p>
              <a:pPr algn="ctr" eaLnBrk="1" hangingPunct="1">
                <a:defRPr/>
              </a:pPr>
              <a:endParaRPr lang="zh-TW" altLang="en-US">
                <a:latin typeface="+mn-lt"/>
                <a:ea typeface="+mn-ea"/>
              </a:endParaRPr>
            </a:p>
          </p:txBody>
        </p:sp>
        <p:sp>
          <p:nvSpPr>
            <p:cNvPr id="5" name="左大括弧 4"/>
            <p:cNvSpPr>
              <a:spLocks/>
            </p:cNvSpPr>
            <p:nvPr/>
          </p:nvSpPr>
          <p:spPr bwMode="auto">
            <a:xfrm rot="-5400000">
              <a:off x="1892" y="2550"/>
              <a:ext cx="114" cy="612"/>
            </a:xfrm>
            <a:prstGeom prst="leftBrace">
              <a:avLst>
                <a:gd name="adj1" fmla="val 8326"/>
                <a:gd name="adj2" fmla="val 50000"/>
              </a:avLst>
            </a:prstGeom>
            <a:noFill/>
            <a:ln w="9525" algn="ctr">
              <a:solidFill>
                <a:srgbClr val="FF33CC"/>
              </a:solidFill>
              <a:round/>
              <a:headEnd/>
              <a:tailEnd/>
            </a:ln>
            <a:extLst/>
          </p:spPr>
          <p:txBody>
            <a:bodyPr vert="eaVert" anchor="ctr"/>
            <a:lstStyle/>
            <a:p>
              <a:pPr algn="ctr" eaLnBrk="1" hangingPunct="1">
                <a:defRPr/>
              </a:pPr>
              <a:endParaRPr lang="zh-TW" altLang="en-US">
                <a:latin typeface="+mn-lt"/>
                <a:ea typeface="+mn-ea"/>
              </a:endParaRPr>
            </a:p>
          </p:txBody>
        </p:sp>
        <p:sp>
          <p:nvSpPr>
            <p:cNvPr id="99347" name="矩形 8"/>
            <p:cNvSpPr>
              <a:spLocks noChangeArrowheads="1"/>
            </p:cNvSpPr>
            <p:nvPr/>
          </p:nvSpPr>
          <p:spPr bwMode="auto">
            <a:xfrm>
              <a:off x="1792" y="2028"/>
              <a:ext cx="40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006600"/>
                  </a:solidFill>
                </a:rPr>
                <a:t>詞頭</a:t>
              </a:r>
            </a:p>
          </p:txBody>
        </p:sp>
        <p:sp>
          <p:nvSpPr>
            <p:cNvPr id="99348" name="矩形 10"/>
            <p:cNvSpPr>
              <a:spLocks noChangeArrowheads="1"/>
            </p:cNvSpPr>
            <p:nvPr/>
          </p:nvSpPr>
          <p:spPr bwMode="auto">
            <a:xfrm>
              <a:off x="589" y="3207"/>
              <a:ext cx="113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FF33CC"/>
                  </a:solidFill>
                </a:rPr>
                <a:t>甲基連接至</a:t>
              </a:r>
              <a:r>
                <a:rPr lang="en-US" altLang="zh-TW">
                  <a:solidFill>
                    <a:srgbClr val="FF33CC"/>
                  </a:solidFill>
                </a:rPr>
                <a:t>C-4</a:t>
              </a:r>
              <a:endParaRPr lang="zh-TW" altLang="en-US">
                <a:solidFill>
                  <a:srgbClr val="FF33CC"/>
                </a:solidFill>
              </a:endParaRPr>
            </a:p>
          </p:txBody>
        </p:sp>
        <p:cxnSp>
          <p:nvCxnSpPr>
            <p:cNvPr id="14" name="直線接點 13"/>
            <p:cNvCxnSpPr>
              <a:endCxn id="5" idx="1"/>
            </p:cNvCxnSpPr>
            <p:nvPr/>
          </p:nvCxnSpPr>
          <p:spPr>
            <a:xfrm flipV="1">
              <a:off x="1484" y="2913"/>
              <a:ext cx="465" cy="294"/>
            </a:xfrm>
            <a:prstGeom prst="line">
              <a:avLst/>
            </a:prstGeom>
            <a:ln>
              <a:solidFill>
                <a:srgbClr val="FF33CC"/>
              </a:solidFill>
            </a:ln>
          </p:spPr>
          <p:style>
            <a:lnRef idx="1">
              <a:schemeClr val="accent1"/>
            </a:lnRef>
            <a:fillRef idx="0">
              <a:schemeClr val="accent1"/>
            </a:fillRef>
            <a:effectRef idx="0">
              <a:schemeClr val="accent1"/>
            </a:effectRef>
            <a:fontRef idx="minor">
              <a:schemeClr val="tx1"/>
            </a:fontRef>
          </p:style>
        </p:cxnSp>
      </p:grpSp>
      <p:pic>
        <p:nvPicPr>
          <p:cNvPr id="99333" name="Picture 1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9712" y="908720"/>
            <a:ext cx="4795837" cy="182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Group 26"/>
          <p:cNvGrpSpPr>
            <a:grpSpLocks/>
          </p:cNvGrpSpPr>
          <p:nvPr/>
        </p:nvGrpSpPr>
        <p:grpSpPr bwMode="auto">
          <a:xfrm>
            <a:off x="3311525" y="3219450"/>
            <a:ext cx="5184775" cy="2370138"/>
            <a:chOff x="2086" y="2028"/>
            <a:chExt cx="3266" cy="1493"/>
          </a:xfrm>
        </p:grpSpPr>
        <p:sp>
          <p:nvSpPr>
            <p:cNvPr id="4" name="左大括弧 3"/>
            <p:cNvSpPr>
              <a:spLocks/>
            </p:cNvSpPr>
            <p:nvPr/>
          </p:nvSpPr>
          <p:spPr bwMode="auto">
            <a:xfrm rot="5400000">
              <a:off x="2596" y="2017"/>
              <a:ext cx="114" cy="680"/>
            </a:xfrm>
            <a:prstGeom prst="leftBrace">
              <a:avLst>
                <a:gd name="adj1" fmla="val 8340"/>
                <a:gd name="adj2" fmla="val 50000"/>
              </a:avLst>
            </a:prstGeom>
            <a:noFill/>
            <a:ln w="9525" algn="ctr">
              <a:solidFill>
                <a:srgbClr val="006600"/>
              </a:solidFill>
              <a:round/>
              <a:headEnd/>
              <a:tailEnd/>
            </a:ln>
            <a:extLst/>
          </p:spPr>
          <p:txBody>
            <a:bodyPr rot="10800000" vert="eaVert" anchor="ctr"/>
            <a:lstStyle/>
            <a:p>
              <a:pPr algn="ctr" eaLnBrk="1" hangingPunct="1">
                <a:defRPr/>
              </a:pPr>
              <a:endParaRPr lang="zh-TW" altLang="en-US">
                <a:latin typeface="+mn-lt"/>
                <a:ea typeface="+mn-ea"/>
              </a:endParaRPr>
            </a:p>
          </p:txBody>
        </p:sp>
        <p:sp>
          <p:nvSpPr>
            <p:cNvPr id="6" name="左大括弧 5"/>
            <p:cNvSpPr>
              <a:spLocks/>
            </p:cNvSpPr>
            <p:nvPr/>
          </p:nvSpPr>
          <p:spPr bwMode="auto">
            <a:xfrm rot="-5400000">
              <a:off x="2343" y="2766"/>
              <a:ext cx="114" cy="181"/>
            </a:xfrm>
            <a:prstGeom prst="leftBrace">
              <a:avLst>
                <a:gd name="adj1" fmla="val 8336"/>
                <a:gd name="adj2" fmla="val 50000"/>
              </a:avLst>
            </a:prstGeom>
            <a:noFill/>
            <a:ln w="9525" algn="ctr">
              <a:solidFill>
                <a:srgbClr val="000000"/>
              </a:solidFill>
              <a:round/>
              <a:headEnd/>
              <a:tailEnd/>
            </a:ln>
            <a:extLst/>
          </p:spPr>
          <p:txBody>
            <a:bodyPr vert="eaVert" anchor="ctr"/>
            <a:lstStyle/>
            <a:p>
              <a:pPr algn="ctr" eaLnBrk="1" hangingPunct="1">
                <a:defRPr/>
              </a:pPr>
              <a:endParaRPr lang="zh-TW" altLang="en-US">
                <a:latin typeface="+mn-lt"/>
                <a:ea typeface="+mn-ea"/>
              </a:endParaRPr>
            </a:p>
          </p:txBody>
        </p:sp>
        <p:sp>
          <p:nvSpPr>
            <p:cNvPr id="7" name="左大括弧 6"/>
            <p:cNvSpPr>
              <a:spLocks/>
            </p:cNvSpPr>
            <p:nvPr/>
          </p:nvSpPr>
          <p:spPr bwMode="auto">
            <a:xfrm rot="-5400000">
              <a:off x="2693" y="2642"/>
              <a:ext cx="114" cy="431"/>
            </a:xfrm>
            <a:prstGeom prst="leftBrace">
              <a:avLst>
                <a:gd name="adj1" fmla="val 8332"/>
                <a:gd name="adj2" fmla="val 50000"/>
              </a:avLst>
            </a:prstGeom>
            <a:noFill/>
            <a:ln w="9525" algn="ctr">
              <a:solidFill>
                <a:srgbClr val="4A7EBB"/>
              </a:solidFill>
              <a:round/>
              <a:headEnd/>
              <a:tailEnd/>
            </a:ln>
            <a:extLst/>
          </p:spPr>
          <p:txBody>
            <a:bodyPr vert="eaVert" anchor="ctr"/>
            <a:lstStyle/>
            <a:p>
              <a:pPr algn="ctr" eaLnBrk="1" hangingPunct="1">
                <a:defRPr/>
              </a:pPr>
              <a:endParaRPr lang="zh-TW" altLang="en-US">
                <a:latin typeface="+mn-lt"/>
                <a:ea typeface="+mn-ea"/>
              </a:endParaRPr>
            </a:p>
          </p:txBody>
        </p:sp>
        <p:sp>
          <p:nvSpPr>
            <p:cNvPr id="99338" name="矩形 7"/>
            <p:cNvSpPr>
              <a:spLocks noChangeArrowheads="1"/>
            </p:cNvSpPr>
            <p:nvPr/>
          </p:nvSpPr>
          <p:spPr bwMode="auto">
            <a:xfrm>
              <a:off x="2472" y="2028"/>
              <a:ext cx="40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006600"/>
                  </a:solidFill>
                </a:rPr>
                <a:t>詞尾</a:t>
              </a:r>
            </a:p>
          </p:txBody>
        </p:sp>
        <p:sp>
          <p:nvSpPr>
            <p:cNvPr id="99339" name="矩形 9"/>
            <p:cNvSpPr>
              <a:spLocks noChangeArrowheads="1"/>
            </p:cNvSpPr>
            <p:nvPr/>
          </p:nvSpPr>
          <p:spPr bwMode="auto">
            <a:xfrm>
              <a:off x="3311" y="3071"/>
              <a:ext cx="2041"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3399FF"/>
                  </a:solidFill>
                </a:rPr>
                <a:t>碳</a:t>
              </a:r>
              <a:r>
                <a:rPr lang="en-US" altLang="zh-TW">
                  <a:solidFill>
                    <a:srgbClr val="3399FF"/>
                  </a:solidFill>
                </a:rPr>
                <a:t>–</a:t>
              </a:r>
              <a:r>
                <a:rPr lang="zh-TW" altLang="en-US">
                  <a:solidFill>
                    <a:srgbClr val="3399FF"/>
                  </a:solidFill>
                </a:rPr>
                <a:t>碳雙鍵是位於</a:t>
              </a:r>
              <a:r>
                <a:rPr lang="en-US" altLang="zh-TW">
                  <a:solidFill>
                    <a:srgbClr val="3399FF"/>
                  </a:solidFill>
                </a:rPr>
                <a:t>C-2</a:t>
              </a:r>
              <a:r>
                <a:rPr lang="zh-TW" altLang="en-US">
                  <a:solidFill>
                    <a:srgbClr val="3399FF"/>
                  </a:solidFill>
                </a:rPr>
                <a:t>和</a:t>
              </a:r>
              <a:r>
                <a:rPr lang="en-US" altLang="zh-TW">
                  <a:solidFill>
                    <a:srgbClr val="3399FF"/>
                  </a:solidFill>
                </a:rPr>
                <a:t>C-3</a:t>
              </a:r>
              <a:r>
                <a:rPr lang="zh-TW" altLang="en-US">
                  <a:solidFill>
                    <a:srgbClr val="3399FF"/>
                  </a:solidFill>
                </a:rPr>
                <a:t>之間 </a:t>
              </a:r>
              <a:r>
                <a:rPr lang="en-US" altLang="zh-TW">
                  <a:solidFill>
                    <a:srgbClr val="3399FF"/>
                  </a:solidFill>
                </a:rPr>
                <a:t>— </a:t>
              </a:r>
              <a:r>
                <a:rPr lang="zh-TW" altLang="en-US">
                  <a:solidFill>
                    <a:srgbClr val="3399FF"/>
                  </a:solidFill>
                </a:rPr>
                <a:t>顯示了較小的數字</a:t>
              </a:r>
              <a:r>
                <a:rPr lang="en-US" altLang="zh-TW">
                  <a:solidFill>
                    <a:srgbClr val="3399FF"/>
                  </a:solidFill>
                </a:rPr>
                <a:t>2</a:t>
              </a:r>
              <a:endParaRPr lang="zh-TW" altLang="en-US">
                <a:solidFill>
                  <a:srgbClr val="3399FF"/>
                </a:solidFill>
              </a:endParaRPr>
            </a:p>
          </p:txBody>
        </p:sp>
        <p:sp>
          <p:nvSpPr>
            <p:cNvPr id="99340" name="矩形 11"/>
            <p:cNvSpPr>
              <a:spLocks noChangeArrowheads="1"/>
            </p:cNvSpPr>
            <p:nvPr/>
          </p:nvSpPr>
          <p:spPr bwMode="auto">
            <a:xfrm>
              <a:off x="2086" y="3117"/>
              <a:ext cx="99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主碳鏈含有</a:t>
              </a:r>
              <a:r>
                <a:rPr lang="en-US" altLang="zh-TW"/>
                <a:t>6</a:t>
              </a:r>
              <a:r>
                <a:rPr lang="zh-TW" altLang="en-US"/>
                <a:t>個碳原子</a:t>
              </a:r>
            </a:p>
          </p:txBody>
        </p:sp>
        <p:cxnSp>
          <p:nvCxnSpPr>
            <p:cNvPr id="16" name="直線接點 15"/>
            <p:cNvCxnSpPr>
              <a:stCxn id="99340" idx="0"/>
              <a:endCxn id="6" idx="1"/>
            </p:cNvCxnSpPr>
            <p:nvPr/>
          </p:nvCxnSpPr>
          <p:spPr>
            <a:xfrm flipH="1" flipV="1">
              <a:off x="2399" y="2914"/>
              <a:ext cx="186" cy="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接點 17"/>
            <p:cNvCxnSpPr>
              <a:stCxn id="7" idx="1"/>
            </p:cNvCxnSpPr>
            <p:nvPr/>
          </p:nvCxnSpPr>
          <p:spPr>
            <a:xfrm>
              <a:off x="2750" y="2915"/>
              <a:ext cx="782" cy="157"/>
            </a:xfrm>
            <a:prstGeom prst="line">
              <a:avLst/>
            </a:prstGeom>
          </p:spPr>
          <p:style>
            <a:lnRef idx="1">
              <a:schemeClr val="accent1"/>
            </a:lnRef>
            <a:fillRef idx="0">
              <a:schemeClr val="accent1"/>
            </a:fillRef>
            <a:effectRef idx="0">
              <a:schemeClr val="accent1"/>
            </a:effectRef>
            <a:fontRef idx="minor">
              <a:schemeClr val="tx1"/>
            </a:fontRef>
          </p:style>
        </p:cxnSp>
        <p:sp>
          <p:nvSpPr>
            <p:cNvPr id="99343" name="矩形 1"/>
            <p:cNvSpPr>
              <a:spLocks noChangeArrowheads="1"/>
            </p:cNvSpPr>
            <p:nvPr/>
          </p:nvSpPr>
          <p:spPr bwMode="auto">
            <a:xfrm>
              <a:off x="2245" y="2432"/>
              <a:ext cx="8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己</a:t>
              </a:r>
              <a:r>
                <a:rPr lang="en-US" altLang="zh-TW" sz="2800"/>
                <a:t>-2-</a:t>
              </a:r>
              <a:r>
                <a:rPr lang="zh-TW" altLang="en-US" sz="2800"/>
                <a:t>烯</a:t>
              </a:r>
            </a:p>
          </p:txBody>
        </p:sp>
      </p:grpSp>
    </p:spTree>
    <p:extLst>
      <p:ext uri="{BB962C8B-B14F-4D97-AF65-F5344CB8AC3E}">
        <p14:creationId xmlns:p14="http://schemas.microsoft.com/office/powerpoint/2010/main" val="2339736395"/>
      </p:ext>
    </p:extLst>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4"/>
          <p:cNvSpPr>
            <a:spLocks noChangeArrowheads="1"/>
          </p:cNvSpPr>
          <p:nvPr/>
        </p:nvSpPr>
        <p:spPr bwMode="auto">
          <a:xfrm>
            <a:off x="251520" y="764704"/>
            <a:ext cx="6697663" cy="5492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dirty="0">
                <a:solidFill>
                  <a:srgbClr val="CC0066"/>
                </a:solidFill>
                <a:latin typeface="Calibri" pitchFamily="34" charset="0"/>
              </a:rPr>
              <a:t>含有多於一個碳</a:t>
            </a:r>
            <a:r>
              <a:rPr lang="en-US" altLang="zh-TW" sz="3000" b="1" dirty="0">
                <a:solidFill>
                  <a:srgbClr val="CC0066"/>
                </a:solidFill>
                <a:latin typeface="Calibri" pitchFamily="34" charset="0"/>
              </a:rPr>
              <a:t>–</a:t>
            </a:r>
            <a:r>
              <a:rPr lang="zh-TW" altLang="en-US" sz="3000" b="1" dirty="0">
                <a:solidFill>
                  <a:srgbClr val="CC0066"/>
                </a:solidFill>
                <a:latin typeface="Calibri" pitchFamily="34" charset="0"/>
              </a:rPr>
              <a:t>碳雙鍵的烯烴的命名</a:t>
            </a:r>
            <a:endParaRPr lang="en-US" altLang="zh-TW" sz="3000" b="1" dirty="0">
              <a:solidFill>
                <a:srgbClr val="CC0066"/>
              </a:solidFill>
              <a:latin typeface="Calibri" pitchFamily="34" charset="0"/>
            </a:endParaRPr>
          </a:p>
        </p:txBody>
      </p:sp>
      <p:sp>
        <p:nvSpPr>
          <p:cNvPr id="4" name="矩形 3"/>
          <p:cNvSpPr>
            <a:spLocks noChangeArrowheads="1"/>
          </p:cNvSpPr>
          <p:nvPr/>
        </p:nvSpPr>
        <p:spPr bwMode="auto">
          <a:xfrm>
            <a:off x="322263" y="2202607"/>
            <a:ext cx="82819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找出 </a:t>
            </a:r>
            <a:r>
              <a:rPr lang="zh-TW" altLang="en-US" sz="3200" b="1">
                <a:solidFill>
                  <a:srgbClr val="3399FF"/>
                </a:solidFill>
              </a:rPr>
              <a:t>含有最多碳</a:t>
            </a:r>
            <a:r>
              <a:rPr lang="en-US" altLang="zh-TW" sz="3200" b="1">
                <a:solidFill>
                  <a:srgbClr val="3399FF"/>
                </a:solidFill>
              </a:rPr>
              <a:t>–</a:t>
            </a:r>
            <a:r>
              <a:rPr lang="zh-TW" altLang="en-US" sz="3200" b="1">
                <a:solidFill>
                  <a:srgbClr val="3399FF"/>
                </a:solidFill>
              </a:rPr>
              <a:t>碳雙鍵的最長連續碳鏈</a:t>
            </a:r>
            <a:r>
              <a:rPr lang="zh-TW" altLang="en-US" sz="2800"/>
              <a:t>。</a:t>
            </a:r>
            <a:endParaRPr lang="zh-TW" altLang="en-US" sz="2800" b="1"/>
          </a:p>
        </p:txBody>
      </p:sp>
      <p:sp>
        <p:nvSpPr>
          <p:cNvPr id="5" name="矩形 4"/>
          <p:cNvSpPr>
            <a:spLocks noChangeArrowheads="1"/>
          </p:cNvSpPr>
          <p:nvPr/>
        </p:nvSpPr>
        <p:spPr bwMode="auto">
          <a:xfrm>
            <a:off x="322263" y="3231307"/>
            <a:ext cx="8712200" cy="149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然後視乎 </a:t>
            </a:r>
            <a:r>
              <a:rPr lang="zh-TW" altLang="en-US" sz="3200" b="1">
                <a:solidFill>
                  <a:srgbClr val="3399FF"/>
                </a:solidFill>
              </a:rPr>
              <a:t>雙鍵數目</a:t>
            </a:r>
            <a:r>
              <a:rPr lang="zh-TW" altLang="en-US" sz="2800"/>
              <a:t>，以「</a:t>
            </a:r>
            <a:r>
              <a:rPr lang="zh-TW" altLang="en-US" sz="3200" b="1">
                <a:solidFill>
                  <a:srgbClr val="3399FF"/>
                </a:solidFill>
              </a:rPr>
              <a:t>二烯</a:t>
            </a:r>
            <a:r>
              <a:rPr lang="zh-TW" altLang="en-US" sz="2800"/>
              <a:t>」、 「</a:t>
            </a:r>
            <a:r>
              <a:rPr lang="zh-TW" altLang="en-US" sz="3200" b="1">
                <a:solidFill>
                  <a:srgbClr val="3399FF"/>
                </a:solidFill>
              </a:rPr>
              <a:t>三烯</a:t>
            </a:r>
            <a:r>
              <a:rPr lang="zh-TW" altLang="en-US" sz="2800"/>
              <a:t>」等作為詞尾，並在詞尾前</a:t>
            </a:r>
            <a:r>
              <a:rPr lang="zh-TW" altLang="en-US" sz="3200" b="1">
                <a:solidFill>
                  <a:srgbClr val="3399FF"/>
                </a:solidFill>
              </a:rPr>
              <a:t>加上數字</a:t>
            </a:r>
            <a:r>
              <a:rPr lang="zh-TW" altLang="en-US" sz="2800"/>
              <a:t>，代表各個碳</a:t>
            </a:r>
            <a:r>
              <a:rPr lang="en-US" altLang="zh-TW" sz="2800"/>
              <a:t>–</a:t>
            </a:r>
            <a:r>
              <a:rPr lang="zh-TW" altLang="en-US" sz="2800"/>
              <a:t>碳雙鍵在主碳鏈的位置。</a:t>
            </a:r>
          </a:p>
        </p:txBody>
      </p:sp>
    </p:spTree>
    <p:extLst>
      <p:ext uri="{BB962C8B-B14F-4D97-AF65-F5344CB8AC3E}">
        <p14:creationId xmlns:p14="http://schemas.microsoft.com/office/powerpoint/2010/main" val="871163180"/>
      </p:ext>
    </p:extLst>
  </p:cSld>
  <p:clrMapOvr>
    <a:masterClrMapping/>
  </p:clrMapOvr>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a:grpSpLocks/>
          </p:cNvGrpSpPr>
          <p:nvPr/>
        </p:nvGrpSpPr>
        <p:grpSpPr bwMode="auto">
          <a:xfrm>
            <a:off x="1547390" y="3561432"/>
            <a:ext cx="2293938" cy="1401762"/>
            <a:chOff x="884" y="2069"/>
            <a:chExt cx="1445" cy="883"/>
          </a:xfrm>
        </p:grpSpPr>
        <p:sp>
          <p:nvSpPr>
            <p:cNvPr id="101392" name="矩形 4"/>
            <p:cNvSpPr>
              <a:spLocks noChangeArrowheads="1"/>
            </p:cNvSpPr>
            <p:nvPr/>
          </p:nvSpPr>
          <p:spPr bwMode="auto">
            <a:xfrm>
              <a:off x="1565" y="2069"/>
              <a:ext cx="76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4-</a:t>
              </a:r>
              <a:r>
                <a:rPr lang="zh-TW" altLang="en-US" sz="2800"/>
                <a:t>甲基</a:t>
              </a:r>
            </a:p>
          </p:txBody>
        </p:sp>
        <p:sp>
          <p:nvSpPr>
            <p:cNvPr id="101393" name="矩形 5"/>
            <p:cNvSpPr>
              <a:spLocks noChangeArrowheads="1"/>
            </p:cNvSpPr>
            <p:nvPr/>
          </p:nvSpPr>
          <p:spPr bwMode="auto">
            <a:xfrm>
              <a:off x="884" y="2719"/>
              <a:ext cx="113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FF33CC"/>
                  </a:solidFill>
                </a:rPr>
                <a:t>甲基連接至</a:t>
              </a:r>
              <a:r>
                <a:rPr lang="en-US" altLang="zh-TW">
                  <a:solidFill>
                    <a:srgbClr val="FF33CC"/>
                  </a:solidFill>
                </a:rPr>
                <a:t>C-4</a:t>
              </a:r>
              <a:endParaRPr lang="zh-TW" altLang="en-US">
                <a:solidFill>
                  <a:srgbClr val="FF33CC"/>
                </a:solidFill>
              </a:endParaRPr>
            </a:p>
          </p:txBody>
        </p:sp>
        <p:sp>
          <p:nvSpPr>
            <p:cNvPr id="9" name="左大括弧 8"/>
            <p:cNvSpPr/>
            <p:nvPr/>
          </p:nvSpPr>
          <p:spPr>
            <a:xfrm rot="16200000">
              <a:off x="1836" y="2141"/>
              <a:ext cx="113" cy="634"/>
            </a:xfrm>
            <a:prstGeom prst="leftBrace">
              <a:avLst/>
            </a:prstGeom>
            <a:ln>
              <a:solidFill>
                <a:srgbClr val="FF33CC"/>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a:p>
          </p:txBody>
        </p:sp>
        <p:cxnSp>
          <p:nvCxnSpPr>
            <p:cNvPr id="12" name="直線接點 11"/>
            <p:cNvCxnSpPr>
              <a:endCxn id="9" idx="1"/>
            </p:cNvCxnSpPr>
            <p:nvPr/>
          </p:nvCxnSpPr>
          <p:spPr>
            <a:xfrm flipV="1">
              <a:off x="1666" y="2515"/>
              <a:ext cx="226" cy="204"/>
            </a:xfrm>
            <a:prstGeom prst="line">
              <a:avLst/>
            </a:prstGeom>
            <a:ln>
              <a:solidFill>
                <a:srgbClr val="FF33CC"/>
              </a:solidFill>
            </a:ln>
          </p:spPr>
          <p:style>
            <a:lnRef idx="1">
              <a:schemeClr val="accent1"/>
            </a:lnRef>
            <a:fillRef idx="0">
              <a:schemeClr val="accent1"/>
            </a:fillRef>
            <a:effectRef idx="0">
              <a:schemeClr val="accent1"/>
            </a:effectRef>
            <a:fontRef idx="minor">
              <a:schemeClr val="tx1"/>
            </a:fontRef>
          </p:style>
        </p:cxnSp>
      </p:grpSp>
      <p:grpSp>
        <p:nvGrpSpPr>
          <p:cNvPr id="101379" name="Group 27"/>
          <p:cNvGrpSpPr>
            <a:grpSpLocks/>
          </p:cNvGrpSpPr>
          <p:nvPr/>
        </p:nvGrpSpPr>
        <p:grpSpPr bwMode="auto">
          <a:xfrm>
            <a:off x="539328" y="753144"/>
            <a:ext cx="1700212" cy="720725"/>
            <a:chOff x="113" y="662"/>
            <a:chExt cx="5444" cy="1044"/>
          </a:xfrm>
        </p:grpSpPr>
        <p:sp>
          <p:nvSpPr>
            <p:cNvPr id="101390"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101391" name="Rectangle 29"/>
            <p:cNvSpPr>
              <a:spLocks noChangeArrowheads="1"/>
            </p:cNvSpPr>
            <p:nvPr/>
          </p:nvSpPr>
          <p:spPr bwMode="auto">
            <a:xfrm>
              <a:off x="880" y="723"/>
              <a:ext cx="3615" cy="847"/>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3200">
                  <a:solidFill>
                    <a:schemeClr val="bg1"/>
                  </a:solidFill>
                </a:rPr>
                <a:t>例子</a:t>
              </a:r>
              <a:endParaRPr lang="en-US" altLang="zh-TW" sz="3200">
                <a:solidFill>
                  <a:schemeClr val="bg1"/>
                </a:solidFill>
              </a:endParaRPr>
            </a:p>
          </p:txBody>
        </p:sp>
      </p:grpSp>
      <p:pic>
        <p:nvPicPr>
          <p:cNvPr id="101381" name="Picture 16" descr="C:\Documents and Settings\judymok\桌面\2nd figures\Chem 21 pics\Example 22.4(a)_Sol.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39540" y="1905669"/>
            <a:ext cx="3817938"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22"/>
          <p:cNvGrpSpPr>
            <a:grpSpLocks/>
          </p:cNvGrpSpPr>
          <p:nvPr/>
        </p:nvGrpSpPr>
        <p:grpSpPr bwMode="auto">
          <a:xfrm>
            <a:off x="3420640" y="3561432"/>
            <a:ext cx="4103688" cy="1955800"/>
            <a:chOff x="2064" y="2069"/>
            <a:chExt cx="2585" cy="1232"/>
          </a:xfrm>
        </p:grpSpPr>
        <p:sp>
          <p:nvSpPr>
            <p:cNvPr id="101383" name="矩形 6"/>
            <p:cNvSpPr>
              <a:spLocks noChangeArrowheads="1"/>
            </p:cNvSpPr>
            <p:nvPr/>
          </p:nvSpPr>
          <p:spPr bwMode="auto">
            <a:xfrm>
              <a:off x="2064" y="2719"/>
              <a:ext cx="108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主碳鏈有</a:t>
              </a:r>
              <a:r>
                <a:rPr lang="en-US" altLang="zh-TW"/>
                <a:t>5</a:t>
              </a:r>
              <a:r>
                <a:rPr lang="zh-TW" altLang="en-US"/>
                <a:t>個碳原子</a:t>
              </a:r>
            </a:p>
          </p:txBody>
        </p:sp>
        <p:sp>
          <p:nvSpPr>
            <p:cNvPr id="101384" name="矩形 7"/>
            <p:cNvSpPr>
              <a:spLocks noChangeArrowheads="1"/>
            </p:cNvSpPr>
            <p:nvPr/>
          </p:nvSpPr>
          <p:spPr bwMode="auto">
            <a:xfrm>
              <a:off x="3243" y="2719"/>
              <a:ext cx="1406"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3399FF"/>
                  </a:solidFill>
                </a:rPr>
                <a:t>有兩個碳</a:t>
              </a:r>
              <a:r>
                <a:rPr lang="en-US" altLang="zh-TW">
                  <a:solidFill>
                    <a:srgbClr val="3399FF"/>
                  </a:solidFill>
                </a:rPr>
                <a:t>–</a:t>
              </a:r>
              <a:r>
                <a:rPr lang="zh-TW" altLang="en-US">
                  <a:solidFill>
                    <a:srgbClr val="3399FF"/>
                  </a:solidFill>
                </a:rPr>
                <a:t>碳雙鍵：</a:t>
              </a:r>
            </a:p>
            <a:p>
              <a:pPr eaLnBrk="1" hangingPunct="1"/>
              <a:r>
                <a:rPr lang="zh-TW" altLang="en-US">
                  <a:solidFill>
                    <a:srgbClr val="3399FF"/>
                  </a:solidFill>
                </a:rPr>
                <a:t>在</a:t>
              </a:r>
              <a:r>
                <a:rPr lang="en-US" altLang="zh-TW">
                  <a:solidFill>
                    <a:srgbClr val="3399FF"/>
                  </a:solidFill>
                </a:rPr>
                <a:t>C-1</a:t>
              </a:r>
              <a:r>
                <a:rPr lang="zh-TW" altLang="en-US">
                  <a:solidFill>
                    <a:srgbClr val="3399FF"/>
                  </a:solidFill>
                </a:rPr>
                <a:t>和</a:t>
              </a:r>
              <a:r>
                <a:rPr lang="en-US" altLang="zh-TW">
                  <a:solidFill>
                    <a:srgbClr val="3399FF"/>
                  </a:solidFill>
                </a:rPr>
                <a:t>C-2</a:t>
              </a:r>
              <a:r>
                <a:rPr lang="zh-TW" altLang="en-US">
                  <a:solidFill>
                    <a:srgbClr val="3399FF"/>
                  </a:solidFill>
                </a:rPr>
                <a:t>之間</a:t>
              </a:r>
            </a:p>
            <a:p>
              <a:pPr eaLnBrk="1" hangingPunct="1"/>
              <a:r>
                <a:rPr lang="zh-TW" altLang="en-US">
                  <a:solidFill>
                    <a:srgbClr val="3399FF"/>
                  </a:solidFill>
                </a:rPr>
                <a:t>在</a:t>
              </a:r>
              <a:r>
                <a:rPr lang="en-US" altLang="zh-TW">
                  <a:solidFill>
                    <a:srgbClr val="3399FF"/>
                  </a:solidFill>
                </a:rPr>
                <a:t>C-3</a:t>
              </a:r>
              <a:r>
                <a:rPr lang="zh-TW" altLang="en-US">
                  <a:solidFill>
                    <a:srgbClr val="3399FF"/>
                  </a:solidFill>
                </a:rPr>
                <a:t>和</a:t>
              </a:r>
              <a:r>
                <a:rPr lang="en-US" altLang="zh-TW">
                  <a:solidFill>
                    <a:srgbClr val="3399FF"/>
                  </a:solidFill>
                </a:rPr>
                <a:t>C-4</a:t>
              </a:r>
              <a:r>
                <a:rPr lang="zh-TW" altLang="en-US">
                  <a:solidFill>
                    <a:srgbClr val="3399FF"/>
                  </a:solidFill>
                </a:rPr>
                <a:t>之間</a:t>
              </a:r>
            </a:p>
          </p:txBody>
        </p:sp>
        <p:sp>
          <p:nvSpPr>
            <p:cNvPr id="10" name="左大括弧 9"/>
            <p:cNvSpPr/>
            <p:nvPr/>
          </p:nvSpPr>
          <p:spPr>
            <a:xfrm rot="16200000">
              <a:off x="2303" y="2334"/>
              <a:ext cx="114" cy="249"/>
            </a:xfrm>
            <a:prstGeom prst="leftBrace">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sp>
          <p:nvSpPr>
            <p:cNvPr id="11" name="左大括弧 10"/>
            <p:cNvSpPr/>
            <p:nvPr/>
          </p:nvSpPr>
          <p:spPr>
            <a:xfrm rot="16200000">
              <a:off x="2879" y="2039"/>
              <a:ext cx="114" cy="839"/>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a:p>
          </p:txBody>
        </p:sp>
        <p:cxnSp>
          <p:nvCxnSpPr>
            <p:cNvPr id="13" name="直線接點 12"/>
            <p:cNvCxnSpPr>
              <a:endCxn id="10" idx="1"/>
            </p:cNvCxnSpPr>
            <p:nvPr/>
          </p:nvCxnSpPr>
          <p:spPr>
            <a:xfrm flipH="1" flipV="1">
              <a:off x="2361" y="2515"/>
              <a:ext cx="215" cy="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接點 13"/>
            <p:cNvCxnSpPr>
              <a:stCxn id="11" idx="1"/>
            </p:cNvCxnSpPr>
            <p:nvPr/>
          </p:nvCxnSpPr>
          <p:spPr>
            <a:xfrm>
              <a:off x="2937" y="2515"/>
              <a:ext cx="623" cy="204"/>
            </a:xfrm>
            <a:prstGeom prst="line">
              <a:avLst/>
            </a:prstGeom>
          </p:spPr>
          <p:style>
            <a:lnRef idx="1">
              <a:schemeClr val="accent1"/>
            </a:lnRef>
            <a:fillRef idx="0">
              <a:schemeClr val="accent1"/>
            </a:fillRef>
            <a:effectRef idx="0">
              <a:schemeClr val="accent1"/>
            </a:effectRef>
            <a:fontRef idx="minor">
              <a:schemeClr val="tx1"/>
            </a:fontRef>
          </p:style>
        </p:cxnSp>
        <p:sp>
          <p:nvSpPr>
            <p:cNvPr id="101389" name="矩形 4"/>
            <p:cNvSpPr>
              <a:spLocks noChangeArrowheads="1"/>
            </p:cNvSpPr>
            <p:nvPr/>
          </p:nvSpPr>
          <p:spPr bwMode="auto">
            <a:xfrm>
              <a:off x="2200" y="2069"/>
              <a:ext cx="125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戊</a:t>
              </a:r>
              <a:r>
                <a:rPr lang="en-US" altLang="zh-TW" sz="2800"/>
                <a:t>-1,3-</a:t>
              </a:r>
              <a:r>
                <a:rPr lang="zh-TW" altLang="en-US" sz="2800"/>
                <a:t>二烯</a:t>
              </a:r>
            </a:p>
          </p:txBody>
        </p:sp>
      </p:grpSp>
    </p:spTree>
    <p:extLst>
      <p:ext uri="{BB962C8B-B14F-4D97-AF65-F5344CB8AC3E}">
        <p14:creationId xmlns:p14="http://schemas.microsoft.com/office/powerpoint/2010/main" val="2856828464"/>
      </p:ext>
    </p:extLst>
  </p:cSld>
  <p:clrMapOvr>
    <a:masterClrMapping/>
  </p:clrMapOvr>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a:spLocks noChangeArrowheads="1"/>
          </p:cNvSpPr>
          <p:nvPr/>
        </p:nvSpPr>
        <p:spPr bwMode="auto">
          <a:xfrm>
            <a:off x="250825" y="4941888"/>
            <a:ext cx="86423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注意應從 </a:t>
            </a:r>
            <a:r>
              <a:rPr lang="zh-TW" altLang="en-US" sz="3200" b="1">
                <a:solidFill>
                  <a:srgbClr val="3399FF"/>
                </a:solidFill>
              </a:rPr>
              <a:t>最接近第一個碳</a:t>
            </a:r>
            <a:r>
              <a:rPr lang="en-US" altLang="zh-TW" sz="3200" b="1">
                <a:solidFill>
                  <a:srgbClr val="3399FF"/>
                </a:solidFill>
              </a:rPr>
              <a:t>–</a:t>
            </a:r>
            <a:r>
              <a:rPr lang="zh-TW" altLang="en-US" sz="3200" b="1">
                <a:solidFill>
                  <a:srgbClr val="3399FF"/>
                </a:solidFill>
              </a:rPr>
              <a:t>碳雙鍵的一方為主碳鏈加上編號</a:t>
            </a:r>
            <a:r>
              <a:rPr lang="zh-TW" altLang="en-US" sz="2800"/>
              <a:t>。</a:t>
            </a:r>
          </a:p>
        </p:txBody>
      </p:sp>
      <p:grpSp>
        <p:nvGrpSpPr>
          <p:cNvPr id="2" name="Group 21"/>
          <p:cNvGrpSpPr>
            <a:grpSpLocks/>
          </p:cNvGrpSpPr>
          <p:nvPr/>
        </p:nvGrpSpPr>
        <p:grpSpPr bwMode="auto">
          <a:xfrm>
            <a:off x="1403350" y="2420938"/>
            <a:ext cx="2293938" cy="1377950"/>
            <a:chOff x="884" y="1525"/>
            <a:chExt cx="1445" cy="868"/>
          </a:xfrm>
        </p:grpSpPr>
        <p:sp>
          <p:nvSpPr>
            <p:cNvPr id="102414" name="矩形 2"/>
            <p:cNvSpPr>
              <a:spLocks noChangeArrowheads="1"/>
            </p:cNvSpPr>
            <p:nvPr/>
          </p:nvSpPr>
          <p:spPr bwMode="auto">
            <a:xfrm>
              <a:off x="1565" y="1525"/>
              <a:ext cx="76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5-</a:t>
              </a:r>
              <a:r>
                <a:rPr lang="zh-TW" altLang="en-US" sz="2800"/>
                <a:t>乙基</a:t>
              </a:r>
            </a:p>
          </p:txBody>
        </p:sp>
        <p:sp>
          <p:nvSpPr>
            <p:cNvPr id="102415" name="矩形 3"/>
            <p:cNvSpPr>
              <a:spLocks noChangeArrowheads="1"/>
            </p:cNvSpPr>
            <p:nvPr/>
          </p:nvSpPr>
          <p:spPr bwMode="auto">
            <a:xfrm>
              <a:off x="884" y="2160"/>
              <a:ext cx="113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FF33CC"/>
                  </a:solidFill>
                </a:rPr>
                <a:t>乙基連接至</a:t>
              </a:r>
              <a:r>
                <a:rPr lang="en-US" altLang="zh-TW">
                  <a:solidFill>
                    <a:srgbClr val="FF33CC"/>
                  </a:solidFill>
                </a:rPr>
                <a:t>C-5</a:t>
              </a:r>
              <a:endParaRPr lang="zh-TW" altLang="en-US">
                <a:solidFill>
                  <a:srgbClr val="FF33CC"/>
                </a:solidFill>
              </a:endParaRPr>
            </a:p>
          </p:txBody>
        </p:sp>
        <p:sp>
          <p:nvSpPr>
            <p:cNvPr id="8" name="左大括弧 7"/>
            <p:cNvSpPr/>
            <p:nvPr/>
          </p:nvSpPr>
          <p:spPr>
            <a:xfrm rot="16200000">
              <a:off x="1853" y="1582"/>
              <a:ext cx="113" cy="635"/>
            </a:xfrm>
            <a:prstGeom prst="leftBrace">
              <a:avLst/>
            </a:prstGeom>
            <a:ln>
              <a:solidFill>
                <a:srgbClr val="FF33CC"/>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a:p>
          </p:txBody>
        </p:sp>
        <p:cxnSp>
          <p:nvCxnSpPr>
            <p:cNvPr id="11" name="直線接點 10"/>
            <p:cNvCxnSpPr>
              <a:endCxn id="8" idx="1"/>
            </p:cNvCxnSpPr>
            <p:nvPr/>
          </p:nvCxnSpPr>
          <p:spPr>
            <a:xfrm flipV="1">
              <a:off x="1683" y="1956"/>
              <a:ext cx="226" cy="204"/>
            </a:xfrm>
            <a:prstGeom prst="line">
              <a:avLst/>
            </a:prstGeom>
            <a:ln>
              <a:solidFill>
                <a:srgbClr val="FF33CC"/>
              </a:solidFill>
            </a:ln>
          </p:spPr>
          <p:style>
            <a:lnRef idx="1">
              <a:schemeClr val="accent1"/>
            </a:lnRef>
            <a:fillRef idx="0">
              <a:schemeClr val="accent1"/>
            </a:fillRef>
            <a:effectRef idx="0">
              <a:schemeClr val="accent1"/>
            </a:effectRef>
            <a:fontRef idx="minor">
              <a:schemeClr val="tx1"/>
            </a:fontRef>
          </p:style>
        </p:cxnSp>
      </p:grpSp>
      <p:pic>
        <p:nvPicPr>
          <p:cNvPr id="102405"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6050" y="908050"/>
            <a:ext cx="5243513"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0"/>
          <p:cNvGrpSpPr>
            <a:grpSpLocks/>
          </p:cNvGrpSpPr>
          <p:nvPr/>
        </p:nvGrpSpPr>
        <p:grpSpPr bwMode="auto">
          <a:xfrm>
            <a:off x="3276600" y="2420938"/>
            <a:ext cx="4103688" cy="2201862"/>
            <a:chOff x="2064" y="1525"/>
            <a:chExt cx="2585" cy="1387"/>
          </a:xfrm>
        </p:grpSpPr>
        <p:sp>
          <p:nvSpPr>
            <p:cNvPr id="102407" name="矩形 4"/>
            <p:cNvSpPr>
              <a:spLocks noChangeArrowheads="1"/>
            </p:cNvSpPr>
            <p:nvPr/>
          </p:nvSpPr>
          <p:spPr bwMode="auto">
            <a:xfrm>
              <a:off x="2064" y="2160"/>
              <a:ext cx="108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主碳鏈有</a:t>
              </a:r>
              <a:r>
                <a:rPr lang="en-US" altLang="zh-TW"/>
                <a:t>7</a:t>
              </a:r>
              <a:r>
                <a:rPr lang="zh-TW" altLang="en-US"/>
                <a:t>個碳原子</a:t>
              </a:r>
            </a:p>
          </p:txBody>
        </p:sp>
        <p:sp>
          <p:nvSpPr>
            <p:cNvPr id="102408" name="矩形 5"/>
            <p:cNvSpPr>
              <a:spLocks noChangeArrowheads="1"/>
            </p:cNvSpPr>
            <p:nvPr/>
          </p:nvSpPr>
          <p:spPr bwMode="auto">
            <a:xfrm>
              <a:off x="3243" y="2156"/>
              <a:ext cx="1406"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3399FF"/>
                  </a:solidFill>
                </a:rPr>
                <a:t>有三個碳</a:t>
              </a:r>
              <a:r>
                <a:rPr lang="en-US" altLang="zh-TW">
                  <a:solidFill>
                    <a:srgbClr val="3399FF"/>
                  </a:solidFill>
                </a:rPr>
                <a:t>–</a:t>
              </a:r>
              <a:r>
                <a:rPr lang="zh-TW" altLang="en-US">
                  <a:solidFill>
                    <a:srgbClr val="3399FF"/>
                  </a:solidFill>
                </a:rPr>
                <a:t>碳雙鍵：</a:t>
              </a:r>
            </a:p>
            <a:p>
              <a:pPr eaLnBrk="1" hangingPunct="1"/>
              <a:r>
                <a:rPr lang="zh-TW" altLang="en-US">
                  <a:solidFill>
                    <a:srgbClr val="3399FF"/>
                  </a:solidFill>
                </a:rPr>
                <a:t>在</a:t>
              </a:r>
              <a:r>
                <a:rPr lang="en-US" altLang="zh-TW">
                  <a:solidFill>
                    <a:srgbClr val="3399FF"/>
                  </a:solidFill>
                </a:rPr>
                <a:t>C-1</a:t>
              </a:r>
              <a:r>
                <a:rPr lang="zh-TW" altLang="en-US">
                  <a:solidFill>
                    <a:srgbClr val="3399FF"/>
                  </a:solidFill>
                </a:rPr>
                <a:t>和</a:t>
              </a:r>
              <a:r>
                <a:rPr lang="en-US" altLang="zh-TW">
                  <a:solidFill>
                    <a:srgbClr val="3399FF"/>
                  </a:solidFill>
                </a:rPr>
                <a:t>C-2</a:t>
              </a:r>
              <a:r>
                <a:rPr lang="zh-TW" altLang="en-US">
                  <a:solidFill>
                    <a:srgbClr val="3399FF"/>
                  </a:solidFill>
                </a:rPr>
                <a:t>之間</a:t>
              </a:r>
            </a:p>
            <a:p>
              <a:pPr eaLnBrk="1" hangingPunct="1"/>
              <a:r>
                <a:rPr lang="zh-TW" altLang="en-US">
                  <a:solidFill>
                    <a:srgbClr val="3399FF"/>
                  </a:solidFill>
                </a:rPr>
                <a:t>在</a:t>
              </a:r>
              <a:r>
                <a:rPr lang="en-US" altLang="zh-TW">
                  <a:solidFill>
                    <a:srgbClr val="3399FF"/>
                  </a:solidFill>
                </a:rPr>
                <a:t>C-3</a:t>
              </a:r>
              <a:r>
                <a:rPr lang="zh-TW" altLang="en-US">
                  <a:solidFill>
                    <a:srgbClr val="3399FF"/>
                  </a:solidFill>
                </a:rPr>
                <a:t>和</a:t>
              </a:r>
              <a:r>
                <a:rPr lang="en-US" altLang="zh-TW">
                  <a:solidFill>
                    <a:srgbClr val="3399FF"/>
                  </a:solidFill>
                </a:rPr>
                <a:t>C-4</a:t>
              </a:r>
              <a:r>
                <a:rPr lang="zh-TW" altLang="en-US">
                  <a:solidFill>
                    <a:srgbClr val="3399FF"/>
                  </a:solidFill>
                </a:rPr>
                <a:t>之間</a:t>
              </a:r>
            </a:p>
            <a:p>
              <a:pPr eaLnBrk="1" hangingPunct="1"/>
              <a:r>
                <a:rPr lang="zh-TW" altLang="en-US">
                  <a:solidFill>
                    <a:srgbClr val="3399FF"/>
                  </a:solidFill>
                </a:rPr>
                <a:t>在</a:t>
              </a:r>
              <a:r>
                <a:rPr lang="en-US" altLang="zh-TW">
                  <a:solidFill>
                    <a:srgbClr val="3399FF"/>
                  </a:solidFill>
                </a:rPr>
                <a:t>C-5</a:t>
              </a:r>
              <a:r>
                <a:rPr lang="zh-TW" altLang="en-US">
                  <a:solidFill>
                    <a:srgbClr val="3399FF"/>
                  </a:solidFill>
                </a:rPr>
                <a:t>和</a:t>
              </a:r>
              <a:r>
                <a:rPr lang="en-US" altLang="zh-TW">
                  <a:solidFill>
                    <a:srgbClr val="3399FF"/>
                  </a:solidFill>
                </a:rPr>
                <a:t>C-6</a:t>
              </a:r>
              <a:r>
                <a:rPr lang="zh-TW" altLang="en-US">
                  <a:solidFill>
                    <a:srgbClr val="3399FF"/>
                  </a:solidFill>
                </a:rPr>
                <a:t>之間</a:t>
              </a:r>
            </a:p>
          </p:txBody>
        </p:sp>
        <p:sp>
          <p:nvSpPr>
            <p:cNvPr id="9" name="左大括弧 8"/>
            <p:cNvSpPr/>
            <p:nvPr/>
          </p:nvSpPr>
          <p:spPr>
            <a:xfrm rot="16200000">
              <a:off x="2329" y="1785"/>
              <a:ext cx="114" cy="227"/>
            </a:xfrm>
            <a:prstGeom prst="leftBrace">
              <a:avLst/>
            </a:prstGeom>
          </p:spPr>
          <p:style>
            <a:lnRef idx="1">
              <a:schemeClr val="dk1"/>
            </a:lnRef>
            <a:fillRef idx="0">
              <a:schemeClr val="dk1"/>
            </a:fillRef>
            <a:effectRef idx="0">
              <a:schemeClr val="dk1"/>
            </a:effectRef>
            <a:fontRef idx="minor">
              <a:schemeClr val="tx1"/>
            </a:fontRef>
          </p:style>
          <p:txBody>
            <a:bodyPr anchor="ctr"/>
            <a:lstStyle/>
            <a:p>
              <a:pPr algn="ctr" eaLnBrk="1" hangingPunct="1">
                <a:defRPr/>
              </a:pPr>
              <a:endParaRPr lang="zh-TW" altLang="en-US"/>
            </a:p>
          </p:txBody>
        </p:sp>
        <p:sp>
          <p:nvSpPr>
            <p:cNvPr id="10" name="左大括弧 9"/>
            <p:cNvSpPr/>
            <p:nvPr/>
          </p:nvSpPr>
          <p:spPr>
            <a:xfrm rot="16200000">
              <a:off x="3004" y="1400"/>
              <a:ext cx="114" cy="998"/>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a:p>
          </p:txBody>
        </p:sp>
        <p:cxnSp>
          <p:nvCxnSpPr>
            <p:cNvPr id="12" name="直線接點 11"/>
            <p:cNvCxnSpPr>
              <a:endCxn id="9" idx="1"/>
            </p:cNvCxnSpPr>
            <p:nvPr/>
          </p:nvCxnSpPr>
          <p:spPr>
            <a:xfrm flipH="1" flipV="1">
              <a:off x="2386" y="1956"/>
              <a:ext cx="181" cy="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接點 12"/>
            <p:cNvCxnSpPr>
              <a:stCxn id="10" idx="1"/>
            </p:cNvCxnSpPr>
            <p:nvPr/>
          </p:nvCxnSpPr>
          <p:spPr>
            <a:xfrm>
              <a:off x="3061" y="1956"/>
              <a:ext cx="499" cy="204"/>
            </a:xfrm>
            <a:prstGeom prst="line">
              <a:avLst/>
            </a:prstGeom>
          </p:spPr>
          <p:style>
            <a:lnRef idx="1">
              <a:schemeClr val="accent1"/>
            </a:lnRef>
            <a:fillRef idx="0">
              <a:schemeClr val="accent1"/>
            </a:fillRef>
            <a:effectRef idx="0">
              <a:schemeClr val="accent1"/>
            </a:effectRef>
            <a:fontRef idx="minor">
              <a:schemeClr val="tx1"/>
            </a:fontRef>
          </p:style>
        </p:cxnSp>
        <p:sp>
          <p:nvSpPr>
            <p:cNvPr id="102413" name="矩形 2"/>
            <p:cNvSpPr>
              <a:spLocks noChangeArrowheads="1"/>
            </p:cNvSpPr>
            <p:nvPr/>
          </p:nvSpPr>
          <p:spPr bwMode="auto">
            <a:xfrm>
              <a:off x="2200" y="1525"/>
              <a:ext cx="143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庚</a:t>
              </a:r>
              <a:r>
                <a:rPr lang="en-US" altLang="zh-TW" sz="2800"/>
                <a:t>-1,3,5-</a:t>
              </a:r>
              <a:r>
                <a:rPr lang="zh-TW" altLang="en-US" sz="2800"/>
                <a:t>三烯</a:t>
              </a:r>
            </a:p>
          </p:txBody>
        </p:sp>
      </p:grpSp>
    </p:spTree>
    <p:extLst>
      <p:ext uri="{BB962C8B-B14F-4D97-AF65-F5344CB8AC3E}">
        <p14:creationId xmlns:p14="http://schemas.microsoft.com/office/powerpoint/2010/main" val="542677302"/>
      </p:ext>
    </p:extLst>
  </p:cSld>
  <p:clrMapOvr>
    <a:masterClrMapping/>
  </p:clrMapOvr>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4"/>
          <p:cNvSpPr>
            <a:spLocks noChangeArrowheads="1"/>
          </p:cNvSpPr>
          <p:nvPr/>
        </p:nvSpPr>
        <p:spPr bwMode="auto">
          <a:xfrm>
            <a:off x="251271" y="536475"/>
            <a:ext cx="4897437" cy="5492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a:solidFill>
                  <a:srgbClr val="CC0066"/>
                </a:solidFill>
                <a:latin typeface="Calibri" pitchFamily="34" charset="0"/>
              </a:rPr>
              <a:t>含鹵素取代基的烯烴的命名</a:t>
            </a:r>
            <a:endParaRPr lang="en-US" altLang="zh-TW" sz="3000" b="1">
              <a:solidFill>
                <a:srgbClr val="CC0066"/>
              </a:solidFill>
              <a:latin typeface="Calibri" pitchFamily="34" charset="0"/>
            </a:endParaRPr>
          </a:p>
        </p:txBody>
      </p:sp>
      <p:sp>
        <p:nvSpPr>
          <p:cNvPr id="3" name="矩形 2"/>
          <p:cNvSpPr>
            <a:spLocks noChangeArrowheads="1"/>
          </p:cNvSpPr>
          <p:nvPr/>
        </p:nvSpPr>
        <p:spPr bwMode="auto">
          <a:xfrm>
            <a:off x="251520" y="1546696"/>
            <a:ext cx="87122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命名含鹵素取代基的烯烴時，鹵素原子作為詞頭，碳</a:t>
            </a:r>
            <a:r>
              <a:rPr lang="en-US" altLang="zh-TW" sz="2800"/>
              <a:t>–</a:t>
            </a:r>
            <a:r>
              <a:rPr lang="zh-TW" altLang="en-US" sz="2800"/>
              <a:t>碳雙鍵</a:t>
            </a:r>
            <a:r>
              <a:rPr lang="en-US" altLang="zh-TW" sz="2800"/>
              <a:t>(</a:t>
            </a:r>
            <a:r>
              <a:rPr lang="zh-TW" altLang="en-US" sz="2800"/>
              <a:t>烯</a:t>
            </a:r>
            <a:r>
              <a:rPr lang="en-US" altLang="zh-TW" sz="2800"/>
              <a:t>) </a:t>
            </a:r>
            <a:r>
              <a:rPr lang="zh-TW" altLang="en-US" sz="2800"/>
              <a:t>則作為詞尾。</a:t>
            </a:r>
          </a:p>
        </p:txBody>
      </p:sp>
      <p:grpSp>
        <p:nvGrpSpPr>
          <p:cNvPr id="2" name="Group 19"/>
          <p:cNvGrpSpPr>
            <a:grpSpLocks/>
          </p:cNvGrpSpPr>
          <p:nvPr/>
        </p:nvGrpSpPr>
        <p:grpSpPr bwMode="auto">
          <a:xfrm>
            <a:off x="2770882" y="4555008"/>
            <a:ext cx="1870075" cy="1525588"/>
            <a:chOff x="1746" y="2604"/>
            <a:chExt cx="1178" cy="961"/>
          </a:xfrm>
        </p:grpSpPr>
        <p:sp>
          <p:nvSpPr>
            <p:cNvPr id="103436" name="矩形 7"/>
            <p:cNvSpPr>
              <a:spLocks noChangeArrowheads="1"/>
            </p:cNvSpPr>
            <p:nvPr/>
          </p:nvSpPr>
          <p:spPr bwMode="auto">
            <a:xfrm>
              <a:off x="1973" y="2604"/>
              <a:ext cx="95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3,3-</a:t>
              </a:r>
              <a:r>
                <a:rPr lang="zh-TW" altLang="en-US" sz="2800"/>
                <a:t>二氯</a:t>
              </a:r>
            </a:p>
          </p:txBody>
        </p:sp>
        <p:sp>
          <p:nvSpPr>
            <p:cNvPr id="9" name="左大括弧 8"/>
            <p:cNvSpPr/>
            <p:nvPr/>
          </p:nvSpPr>
          <p:spPr>
            <a:xfrm rot="16200000">
              <a:off x="2358" y="2554"/>
              <a:ext cx="114" cy="794"/>
            </a:xfrm>
            <a:prstGeom prst="leftBrace">
              <a:avLst/>
            </a:prstGeom>
            <a:ln>
              <a:solidFill>
                <a:srgbClr val="FF33CC"/>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a:p>
          </p:txBody>
        </p:sp>
        <p:cxnSp>
          <p:nvCxnSpPr>
            <p:cNvPr id="11" name="直線接點 10"/>
            <p:cNvCxnSpPr>
              <a:stCxn id="103439" idx="0"/>
            </p:cNvCxnSpPr>
            <p:nvPr/>
          </p:nvCxnSpPr>
          <p:spPr>
            <a:xfrm flipV="1">
              <a:off x="2223" y="3067"/>
              <a:ext cx="158" cy="91"/>
            </a:xfrm>
            <a:prstGeom prst="line">
              <a:avLst/>
            </a:prstGeom>
            <a:ln>
              <a:solidFill>
                <a:srgbClr val="FF33CC"/>
              </a:solidFill>
            </a:ln>
          </p:spPr>
          <p:style>
            <a:lnRef idx="1">
              <a:schemeClr val="accent1"/>
            </a:lnRef>
            <a:fillRef idx="0">
              <a:schemeClr val="accent1"/>
            </a:fillRef>
            <a:effectRef idx="0">
              <a:schemeClr val="accent1"/>
            </a:effectRef>
            <a:fontRef idx="minor">
              <a:schemeClr val="tx1"/>
            </a:fontRef>
          </p:style>
        </p:cxnSp>
        <p:sp>
          <p:nvSpPr>
            <p:cNvPr id="103439" name="矩形 12"/>
            <p:cNvSpPr>
              <a:spLocks noChangeArrowheads="1"/>
            </p:cNvSpPr>
            <p:nvPr/>
          </p:nvSpPr>
          <p:spPr bwMode="auto">
            <a:xfrm>
              <a:off x="1746" y="3158"/>
              <a:ext cx="9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FF33CC"/>
                  </a:solidFill>
                </a:rPr>
                <a:t>兩個氯原子都連接至</a:t>
              </a:r>
              <a:r>
                <a:rPr lang="en-US" altLang="zh-TW">
                  <a:solidFill>
                    <a:srgbClr val="FF33CC"/>
                  </a:solidFill>
                </a:rPr>
                <a:t>C-3</a:t>
              </a:r>
              <a:endParaRPr lang="zh-TW" altLang="en-US">
                <a:solidFill>
                  <a:srgbClr val="FF33CC"/>
                </a:solidFill>
              </a:endParaRPr>
            </a:p>
          </p:txBody>
        </p:sp>
      </p:grpSp>
      <p:pic>
        <p:nvPicPr>
          <p:cNvPr id="87053"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8657" y="2842096"/>
            <a:ext cx="2974975" cy="162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18"/>
          <p:cNvGrpSpPr>
            <a:grpSpLocks/>
          </p:cNvGrpSpPr>
          <p:nvPr/>
        </p:nvGrpSpPr>
        <p:grpSpPr bwMode="auto">
          <a:xfrm>
            <a:off x="4467920" y="4555008"/>
            <a:ext cx="3559175" cy="1538288"/>
            <a:chOff x="2815" y="2604"/>
            <a:chExt cx="2242" cy="969"/>
          </a:xfrm>
        </p:grpSpPr>
        <p:sp>
          <p:nvSpPr>
            <p:cNvPr id="10" name="左大括弧 9"/>
            <p:cNvSpPr/>
            <p:nvPr/>
          </p:nvSpPr>
          <p:spPr>
            <a:xfrm rot="16200000">
              <a:off x="3016" y="2713"/>
              <a:ext cx="114" cy="476"/>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a:p>
          </p:txBody>
        </p:sp>
        <p:cxnSp>
          <p:nvCxnSpPr>
            <p:cNvPr id="12" name="直線接點 11"/>
            <p:cNvCxnSpPr/>
            <p:nvPr/>
          </p:nvCxnSpPr>
          <p:spPr>
            <a:xfrm>
              <a:off x="3198" y="3022"/>
              <a:ext cx="498" cy="144"/>
            </a:xfrm>
            <a:prstGeom prst="line">
              <a:avLst/>
            </a:prstGeom>
          </p:spPr>
          <p:style>
            <a:lnRef idx="1">
              <a:schemeClr val="accent1"/>
            </a:lnRef>
            <a:fillRef idx="0">
              <a:schemeClr val="accent1"/>
            </a:fillRef>
            <a:effectRef idx="0">
              <a:schemeClr val="accent1"/>
            </a:effectRef>
            <a:fontRef idx="minor">
              <a:schemeClr val="tx1"/>
            </a:fontRef>
          </p:style>
        </p:cxnSp>
        <p:sp>
          <p:nvSpPr>
            <p:cNvPr id="103434" name="矩形 13"/>
            <p:cNvSpPr>
              <a:spLocks noChangeArrowheads="1"/>
            </p:cNvSpPr>
            <p:nvPr/>
          </p:nvSpPr>
          <p:spPr bwMode="auto">
            <a:xfrm>
              <a:off x="2925" y="3166"/>
              <a:ext cx="213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3399FF"/>
                  </a:solidFill>
                </a:rPr>
                <a:t>主碳鏈含有三個碳原子及在</a:t>
              </a:r>
              <a:r>
                <a:rPr lang="en-US" altLang="zh-TW">
                  <a:solidFill>
                    <a:srgbClr val="3399FF"/>
                  </a:solidFill>
                </a:rPr>
                <a:t>C-1</a:t>
              </a:r>
              <a:r>
                <a:rPr lang="zh-TW" altLang="en-US">
                  <a:solidFill>
                    <a:srgbClr val="3399FF"/>
                  </a:solidFill>
                </a:rPr>
                <a:t>和</a:t>
              </a:r>
              <a:r>
                <a:rPr lang="en-US" altLang="zh-TW">
                  <a:solidFill>
                    <a:srgbClr val="3399FF"/>
                  </a:solidFill>
                </a:rPr>
                <a:t>C-2</a:t>
              </a:r>
              <a:r>
                <a:rPr lang="zh-TW" altLang="en-US">
                  <a:solidFill>
                    <a:srgbClr val="3399FF"/>
                  </a:solidFill>
                </a:rPr>
                <a:t>之間有一個碳</a:t>
              </a:r>
              <a:r>
                <a:rPr lang="en-US" altLang="zh-TW">
                  <a:solidFill>
                    <a:srgbClr val="3399FF"/>
                  </a:solidFill>
                </a:rPr>
                <a:t>–</a:t>
              </a:r>
              <a:r>
                <a:rPr lang="zh-TW" altLang="en-US">
                  <a:solidFill>
                    <a:srgbClr val="3399FF"/>
                  </a:solidFill>
                </a:rPr>
                <a:t>碳雙鍵</a:t>
              </a:r>
            </a:p>
          </p:txBody>
        </p:sp>
        <p:sp>
          <p:nvSpPr>
            <p:cNvPr id="103435" name="矩形 7"/>
            <p:cNvSpPr>
              <a:spLocks noChangeArrowheads="1"/>
            </p:cNvSpPr>
            <p:nvPr/>
          </p:nvSpPr>
          <p:spPr bwMode="auto">
            <a:xfrm>
              <a:off x="2815" y="2604"/>
              <a:ext cx="56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丙烯</a:t>
              </a:r>
            </a:p>
          </p:txBody>
        </p:sp>
      </p:grpSp>
    </p:spTree>
    <p:extLst>
      <p:ext uri="{BB962C8B-B14F-4D97-AF65-F5344CB8AC3E}">
        <p14:creationId xmlns:p14="http://schemas.microsoft.com/office/powerpoint/2010/main" val="2835774746"/>
      </p:ext>
    </p:extLst>
  </p:cSld>
  <p:clrMapOvr>
    <a:masterClrMapping/>
  </p:clrMapOvr>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4"/>
          <p:cNvGrpSpPr>
            <a:grpSpLocks/>
          </p:cNvGrpSpPr>
          <p:nvPr/>
        </p:nvGrpSpPr>
        <p:grpSpPr bwMode="auto">
          <a:xfrm>
            <a:off x="2843213" y="3266802"/>
            <a:ext cx="1441450" cy="1517650"/>
            <a:chOff x="1791" y="1207"/>
            <a:chExt cx="908" cy="956"/>
          </a:xfrm>
        </p:grpSpPr>
        <p:sp>
          <p:nvSpPr>
            <p:cNvPr id="104467" name="矩形 9"/>
            <p:cNvSpPr>
              <a:spLocks noChangeArrowheads="1"/>
            </p:cNvSpPr>
            <p:nvPr/>
          </p:nvSpPr>
          <p:spPr bwMode="auto">
            <a:xfrm>
              <a:off x="1923" y="1207"/>
              <a:ext cx="5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4-</a:t>
              </a:r>
              <a:r>
                <a:rPr lang="zh-TW" altLang="en-US" sz="2800"/>
                <a:t>溴</a:t>
              </a:r>
            </a:p>
          </p:txBody>
        </p:sp>
        <p:sp>
          <p:nvSpPr>
            <p:cNvPr id="11" name="左大括弧 10"/>
            <p:cNvSpPr/>
            <p:nvPr/>
          </p:nvSpPr>
          <p:spPr>
            <a:xfrm rot="16200000">
              <a:off x="2161" y="1288"/>
              <a:ext cx="114" cy="521"/>
            </a:xfrm>
            <a:prstGeom prst="leftBrace">
              <a:avLst/>
            </a:prstGeom>
            <a:ln>
              <a:solidFill>
                <a:srgbClr val="FF33CC"/>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a:p>
          </p:txBody>
        </p:sp>
        <p:cxnSp>
          <p:nvCxnSpPr>
            <p:cNvPr id="13" name="直線接點 12"/>
            <p:cNvCxnSpPr>
              <a:endCxn id="11" idx="1"/>
            </p:cNvCxnSpPr>
            <p:nvPr/>
          </p:nvCxnSpPr>
          <p:spPr>
            <a:xfrm flipV="1">
              <a:off x="2154" y="1606"/>
              <a:ext cx="80" cy="146"/>
            </a:xfrm>
            <a:prstGeom prst="line">
              <a:avLst/>
            </a:prstGeom>
            <a:ln>
              <a:solidFill>
                <a:srgbClr val="FF33CC"/>
              </a:solidFill>
            </a:ln>
          </p:spPr>
          <p:style>
            <a:lnRef idx="1">
              <a:schemeClr val="accent1"/>
            </a:lnRef>
            <a:fillRef idx="0">
              <a:schemeClr val="accent1"/>
            </a:fillRef>
            <a:effectRef idx="0">
              <a:schemeClr val="accent1"/>
            </a:effectRef>
            <a:fontRef idx="minor">
              <a:schemeClr val="tx1"/>
            </a:fontRef>
          </p:style>
        </p:cxnSp>
        <p:sp>
          <p:nvSpPr>
            <p:cNvPr id="104470" name="矩形 17"/>
            <p:cNvSpPr>
              <a:spLocks noChangeArrowheads="1"/>
            </p:cNvSpPr>
            <p:nvPr/>
          </p:nvSpPr>
          <p:spPr bwMode="auto">
            <a:xfrm>
              <a:off x="1791" y="1756"/>
              <a:ext cx="90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FF33CC"/>
                  </a:solidFill>
                </a:rPr>
                <a:t>溴原子連接至</a:t>
              </a:r>
              <a:r>
                <a:rPr lang="en-US" altLang="zh-TW">
                  <a:solidFill>
                    <a:srgbClr val="FF33CC"/>
                  </a:solidFill>
                </a:rPr>
                <a:t>C-4</a:t>
              </a:r>
              <a:endParaRPr lang="zh-TW" altLang="en-US">
                <a:solidFill>
                  <a:srgbClr val="FF33CC"/>
                </a:solidFill>
              </a:endParaRPr>
            </a:p>
          </p:txBody>
        </p:sp>
      </p:grpSp>
      <p:pic>
        <p:nvPicPr>
          <p:cNvPr id="104454" name="Picture 1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4413" y="1467023"/>
            <a:ext cx="3511550" cy="157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23"/>
          <p:cNvGrpSpPr>
            <a:grpSpLocks/>
          </p:cNvGrpSpPr>
          <p:nvPr/>
        </p:nvGrpSpPr>
        <p:grpSpPr bwMode="auto">
          <a:xfrm>
            <a:off x="3744913" y="3252514"/>
            <a:ext cx="3995737" cy="1544638"/>
            <a:chOff x="2359" y="1198"/>
            <a:chExt cx="2517" cy="973"/>
          </a:xfrm>
        </p:grpSpPr>
        <p:sp>
          <p:nvSpPr>
            <p:cNvPr id="12" name="左大括弧 11"/>
            <p:cNvSpPr/>
            <p:nvPr/>
          </p:nvSpPr>
          <p:spPr>
            <a:xfrm rot="16200000">
              <a:off x="2789" y="1243"/>
              <a:ext cx="114" cy="612"/>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a:p>
          </p:txBody>
        </p:sp>
        <p:cxnSp>
          <p:nvCxnSpPr>
            <p:cNvPr id="14" name="直線接點 13"/>
            <p:cNvCxnSpPr/>
            <p:nvPr/>
          </p:nvCxnSpPr>
          <p:spPr>
            <a:xfrm>
              <a:off x="2971" y="1616"/>
              <a:ext cx="317" cy="136"/>
            </a:xfrm>
            <a:prstGeom prst="line">
              <a:avLst/>
            </a:prstGeom>
          </p:spPr>
          <p:style>
            <a:lnRef idx="1">
              <a:schemeClr val="accent1"/>
            </a:lnRef>
            <a:fillRef idx="0">
              <a:schemeClr val="accent1"/>
            </a:fillRef>
            <a:effectRef idx="0">
              <a:schemeClr val="accent1"/>
            </a:effectRef>
            <a:fontRef idx="minor">
              <a:schemeClr val="tx1"/>
            </a:fontRef>
          </p:style>
        </p:cxnSp>
        <p:sp>
          <p:nvSpPr>
            <p:cNvPr id="104459" name="矩形 15"/>
            <p:cNvSpPr>
              <a:spLocks noChangeArrowheads="1"/>
            </p:cNvSpPr>
            <p:nvPr/>
          </p:nvSpPr>
          <p:spPr bwMode="auto">
            <a:xfrm>
              <a:off x="2789" y="1764"/>
              <a:ext cx="2087"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3399FF"/>
                  </a:solidFill>
                </a:rPr>
                <a:t>主碳鏈含有四個碳原子及在</a:t>
              </a:r>
              <a:r>
                <a:rPr lang="en-US" altLang="zh-TW">
                  <a:solidFill>
                    <a:srgbClr val="3399FF"/>
                  </a:solidFill>
                </a:rPr>
                <a:t>C-1</a:t>
              </a:r>
              <a:r>
                <a:rPr lang="zh-TW" altLang="en-US">
                  <a:solidFill>
                    <a:srgbClr val="3399FF"/>
                  </a:solidFill>
                </a:rPr>
                <a:t>和</a:t>
              </a:r>
              <a:r>
                <a:rPr lang="en-US" altLang="zh-TW">
                  <a:solidFill>
                    <a:srgbClr val="3399FF"/>
                  </a:solidFill>
                </a:rPr>
                <a:t>C-2</a:t>
              </a:r>
              <a:r>
                <a:rPr lang="zh-TW" altLang="en-US">
                  <a:solidFill>
                    <a:srgbClr val="3399FF"/>
                  </a:solidFill>
                </a:rPr>
                <a:t>之間有一個碳</a:t>
              </a:r>
              <a:r>
                <a:rPr lang="en-US" altLang="zh-TW">
                  <a:solidFill>
                    <a:srgbClr val="3399FF"/>
                  </a:solidFill>
                </a:rPr>
                <a:t>–</a:t>
              </a:r>
              <a:r>
                <a:rPr lang="zh-TW" altLang="en-US">
                  <a:solidFill>
                    <a:srgbClr val="3399FF"/>
                  </a:solidFill>
                </a:rPr>
                <a:t>碳雙鍵</a:t>
              </a:r>
            </a:p>
          </p:txBody>
        </p:sp>
        <p:sp>
          <p:nvSpPr>
            <p:cNvPr id="104460" name="矩形 9"/>
            <p:cNvSpPr>
              <a:spLocks noChangeArrowheads="1"/>
            </p:cNvSpPr>
            <p:nvPr/>
          </p:nvSpPr>
          <p:spPr bwMode="auto">
            <a:xfrm>
              <a:off x="2359" y="1198"/>
              <a:ext cx="8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丁</a:t>
              </a:r>
              <a:r>
                <a:rPr lang="en-US" altLang="zh-TW" sz="2800"/>
                <a:t>-1-</a:t>
              </a:r>
              <a:r>
                <a:rPr lang="zh-TW" altLang="en-US" sz="2800"/>
                <a:t>烯</a:t>
              </a:r>
            </a:p>
          </p:txBody>
        </p:sp>
      </p:grpSp>
    </p:spTree>
    <p:extLst>
      <p:ext uri="{BB962C8B-B14F-4D97-AF65-F5344CB8AC3E}">
        <p14:creationId xmlns:p14="http://schemas.microsoft.com/office/powerpoint/2010/main" val="2402705456"/>
      </p:ext>
    </p:extLst>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4"/>
          <p:cNvSpPr>
            <a:spLocks noChangeArrowheads="1"/>
          </p:cNvSpPr>
          <p:nvPr/>
        </p:nvSpPr>
        <p:spPr bwMode="auto">
          <a:xfrm>
            <a:off x="179388" y="80963"/>
            <a:ext cx="223202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烷醇的命名</a:t>
            </a:r>
            <a:endParaRPr lang="en-US" altLang="zh-TW" sz="3200" b="1">
              <a:solidFill>
                <a:srgbClr val="CC0000"/>
              </a:solidFill>
              <a:latin typeface="Calibri" pitchFamily="34" charset="0"/>
            </a:endParaRPr>
          </a:p>
        </p:txBody>
      </p:sp>
      <p:sp>
        <p:nvSpPr>
          <p:cNvPr id="5" name="矩形 4"/>
          <p:cNvSpPr>
            <a:spLocks noChangeArrowheads="1"/>
          </p:cNvSpPr>
          <p:nvPr/>
        </p:nvSpPr>
        <p:spPr bwMode="auto">
          <a:xfrm>
            <a:off x="252413" y="955253"/>
            <a:ext cx="8712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烷醇 </a:t>
            </a:r>
            <a:r>
              <a:rPr lang="zh-TW" altLang="en-US" sz="2800"/>
              <a:t>的通式是 </a:t>
            </a:r>
            <a:r>
              <a:rPr lang="en-US" altLang="zh-TW" sz="3200" b="1">
                <a:solidFill>
                  <a:srgbClr val="3399FF"/>
                </a:solidFill>
              </a:rPr>
              <a:t>C</a:t>
            </a:r>
            <a:r>
              <a:rPr lang="en-US" altLang="zh-TW" sz="3200" b="1" baseline="-25000">
                <a:solidFill>
                  <a:srgbClr val="3399FF"/>
                </a:solidFill>
              </a:rPr>
              <a:t>n</a:t>
            </a:r>
            <a:r>
              <a:rPr lang="en-US" altLang="zh-TW" sz="3200" b="1">
                <a:solidFill>
                  <a:srgbClr val="3399FF"/>
                </a:solidFill>
              </a:rPr>
              <a:t>H</a:t>
            </a:r>
            <a:r>
              <a:rPr lang="en-US" altLang="zh-TW" sz="3200" b="1" baseline="-25000">
                <a:solidFill>
                  <a:srgbClr val="3399FF"/>
                </a:solidFill>
              </a:rPr>
              <a:t>2n+1</a:t>
            </a:r>
            <a:r>
              <a:rPr lang="en-US" altLang="zh-TW" sz="3200" b="1">
                <a:solidFill>
                  <a:srgbClr val="3399FF"/>
                </a:solidFill>
              </a:rPr>
              <a:t>OH</a:t>
            </a:r>
            <a:r>
              <a:rPr lang="en-US" altLang="zh-TW" sz="2800"/>
              <a:t> ( n = 1</a:t>
            </a:r>
            <a:r>
              <a:rPr lang="zh-TW" altLang="en-US" sz="2800"/>
              <a:t>、</a:t>
            </a:r>
            <a:r>
              <a:rPr lang="en-US" altLang="zh-TW" sz="2800"/>
              <a:t>2</a:t>
            </a:r>
            <a:r>
              <a:rPr lang="zh-TW" altLang="en-US" sz="2800"/>
              <a:t>、</a:t>
            </a:r>
            <a:r>
              <a:rPr lang="en-US" altLang="zh-TW" sz="2800"/>
              <a:t>3</a:t>
            </a:r>
            <a:r>
              <a:rPr lang="zh-TW" altLang="en-US" sz="2800"/>
              <a:t>、</a:t>
            </a:r>
            <a:r>
              <a:rPr lang="en-US" altLang="zh-TW" sz="2800"/>
              <a:t>4 </a:t>
            </a:r>
            <a:r>
              <a:rPr lang="zh-TW" altLang="en-US" sz="2800"/>
              <a:t>或以上 </a:t>
            </a:r>
            <a:r>
              <a:rPr lang="en-US" altLang="zh-TW" sz="2800"/>
              <a:t>) </a:t>
            </a:r>
            <a:r>
              <a:rPr lang="zh-TW" altLang="en-US" sz="2800"/>
              <a:t>或 </a:t>
            </a:r>
            <a:r>
              <a:rPr lang="en-US" altLang="zh-TW" sz="2800"/>
              <a:t>ROH</a:t>
            </a:r>
            <a:r>
              <a:rPr lang="zh-TW" altLang="en-US" sz="2800"/>
              <a:t>，</a:t>
            </a:r>
            <a:r>
              <a:rPr lang="en-US" altLang="zh-TW" sz="2800"/>
              <a:t> R– </a:t>
            </a:r>
            <a:r>
              <a:rPr lang="zh-TW" altLang="en-US" sz="2800"/>
              <a:t>為烷基。</a:t>
            </a:r>
          </a:p>
        </p:txBody>
      </p:sp>
      <p:sp>
        <p:nvSpPr>
          <p:cNvPr id="7" name="矩形 6"/>
          <p:cNvSpPr>
            <a:spLocks noChangeArrowheads="1"/>
          </p:cNvSpPr>
          <p:nvPr/>
        </p:nvSpPr>
        <p:spPr bwMode="auto">
          <a:xfrm>
            <a:off x="250825" y="2107778"/>
            <a:ext cx="43211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官能基：</a:t>
            </a:r>
            <a:r>
              <a:rPr lang="zh-TW" altLang="en-US" sz="3200" b="1">
                <a:solidFill>
                  <a:srgbClr val="3399FF"/>
                </a:solidFill>
              </a:rPr>
              <a:t>羥基 </a:t>
            </a:r>
            <a:r>
              <a:rPr lang="en-US" altLang="zh-TW" sz="3200" b="1">
                <a:solidFill>
                  <a:srgbClr val="3399FF"/>
                </a:solidFill>
              </a:rPr>
              <a:t>(–OH)</a:t>
            </a:r>
            <a:endParaRPr lang="zh-TW" altLang="en-US" sz="3200" b="1">
              <a:solidFill>
                <a:srgbClr val="3399FF"/>
              </a:solidFill>
            </a:endParaRPr>
          </a:p>
        </p:txBody>
      </p:sp>
      <p:sp>
        <p:nvSpPr>
          <p:cNvPr id="11" name="矩形 10"/>
          <p:cNvSpPr>
            <a:spLocks noChangeArrowheads="1"/>
          </p:cNvSpPr>
          <p:nvPr/>
        </p:nvSpPr>
        <p:spPr bwMode="auto">
          <a:xfrm>
            <a:off x="250825" y="2899941"/>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找出含有 羥基 </a:t>
            </a:r>
            <a:r>
              <a:rPr lang="en-US" altLang="zh-TW" sz="2800"/>
              <a:t>–OH </a:t>
            </a:r>
            <a:r>
              <a:rPr lang="zh-TW" altLang="en-US" sz="2800"/>
              <a:t>的最長連續碳鏈。</a:t>
            </a:r>
          </a:p>
        </p:txBody>
      </p:sp>
      <p:sp>
        <p:nvSpPr>
          <p:cNvPr id="12" name="矩形 11"/>
          <p:cNvSpPr>
            <a:spLocks noChangeArrowheads="1"/>
          </p:cNvSpPr>
          <p:nvPr/>
        </p:nvSpPr>
        <p:spPr bwMode="auto">
          <a:xfrm>
            <a:off x="250825" y="3692103"/>
            <a:ext cx="871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把相應的烷烴名稱中的「</a:t>
            </a:r>
            <a:r>
              <a:rPr lang="zh-TW" altLang="en-US" sz="2800" b="1"/>
              <a:t>烷</a:t>
            </a:r>
            <a:r>
              <a:rPr lang="zh-TW" altLang="en-US" sz="2800"/>
              <a:t>」字改作「</a:t>
            </a:r>
            <a:r>
              <a:rPr lang="zh-TW" altLang="en-US" sz="3200" b="1">
                <a:solidFill>
                  <a:srgbClr val="3399FF"/>
                </a:solidFill>
              </a:rPr>
              <a:t>醇</a:t>
            </a:r>
            <a:r>
              <a:rPr lang="zh-TW" altLang="en-US" sz="2800"/>
              <a:t>」字。</a:t>
            </a:r>
            <a:endParaRPr lang="zh-TW" altLang="en-US" sz="2800">
              <a:solidFill>
                <a:srgbClr val="3399FF"/>
              </a:solidFill>
            </a:endParaRPr>
          </a:p>
        </p:txBody>
      </p:sp>
      <p:sp>
        <p:nvSpPr>
          <p:cNvPr id="8" name="矩形 7"/>
          <p:cNvSpPr>
            <a:spLocks noChangeArrowheads="1"/>
          </p:cNvSpPr>
          <p:nvPr/>
        </p:nvSpPr>
        <p:spPr bwMode="auto">
          <a:xfrm>
            <a:off x="2382838" y="5924128"/>
            <a:ext cx="1690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a:t>
            </a:r>
            <a:r>
              <a:rPr lang="zh-TW" altLang="en-US" sz="2400">
                <a:solidFill>
                  <a:srgbClr val="3399FF"/>
                </a:solidFill>
              </a:rPr>
              <a:t>甲烷</a:t>
            </a:r>
            <a:r>
              <a:rPr lang="en-US" altLang="zh-TW" sz="2400"/>
              <a:t>) </a:t>
            </a:r>
            <a:r>
              <a:rPr lang="zh-TW" altLang="en-US" sz="2400"/>
              <a:t>甲醇</a:t>
            </a:r>
          </a:p>
        </p:txBody>
      </p:sp>
      <p:sp>
        <p:nvSpPr>
          <p:cNvPr id="9" name="矩形 8"/>
          <p:cNvSpPr>
            <a:spLocks noChangeArrowheads="1"/>
          </p:cNvSpPr>
          <p:nvPr/>
        </p:nvSpPr>
        <p:spPr bwMode="auto">
          <a:xfrm>
            <a:off x="5219700" y="5914603"/>
            <a:ext cx="1690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a:t>
            </a:r>
            <a:r>
              <a:rPr lang="zh-TW" altLang="en-US" sz="2400">
                <a:solidFill>
                  <a:srgbClr val="3399FF"/>
                </a:solidFill>
              </a:rPr>
              <a:t>乙烷</a:t>
            </a:r>
            <a:r>
              <a:rPr lang="en-US" altLang="zh-TW" sz="2400"/>
              <a:t>) </a:t>
            </a:r>
            <a:r>
              <a:rPr lang="zh-TW" altLang="en-US" sz="2400"/>
              <a:t>乙醇</a:t>
            </a:r>
          </a:p>
        </p:txBody>
      </p:sp>
      <p:pic>
        <p:nvPicPr>
          <p:cNvPr id="13" name="Picture 1" descr="C:\Users\Public\Documents\陳淑貞的資料夾\Aristo\Judy\Ch21 pic\d2205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3463" y="4323928"/>
            <a:ext cx="2316162"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descr="C:\Users\Public\Documents\陳淑貞的資料夾\Aristo\Judy\Ch21 pic\d2205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05050" y="4339803"/>
            <a:ext cx="1690688"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 name="直線接點 14"/>
          <p:cNvCxnSpPr/>
          <p:nvPr/>
        </p:nvCxnSpPr>
        <p:spPr>
          <a:xfrm flipV="1">
            <a:off x="2916238" y="5997153"/>
            <a:ext cx="287337" cy="358775"/>
          </a:xfrm>
          <a:prstGeom prst="line">
            <a:avLst/>
          </a:prstGeom>
        </p:spPr>
        <p:style>
          <a:lnRef idx="2">
            <a:schemeClr val="accent2"/>
          </a:lnRef>
          <a:fillRef idx="0">
            <a:schemeClr val="accent2"/>
          </a:fillRef>
          <a:effectRef idx="1">
            <a:schemeClr val="accent2"/>
          </a:effectRef>
          <a:fontRef idx="minor">
            <a:schemeClr val="tx1"/>
          </a:fontRef>
        </p:style>
      </p:cxnSp>
      <p:cxnSp>
        <p:nvCxnSpPr>
          <p:cNvPr id="16" name="直線接點 15"/>
          <p:cNvCxnSpPr/>
          <p:nvPr/>
        </p:nvCxnSpPr>
        <p:spPr>
          <a:xfrm flipV="1">
            <a:off x="5724525" y="5997153"/>
            <a:ext cx="287338" cy="358775"/>
          </a:xfrm>
          <a:prstGeom prst="line">
            <a:avLst/>
          </a:prstGeom>
        </p:spPr>
        <p:style>
          <a:lnRef idx="2">
            <a:schemeClr val="accent2"/>
          </a:lnRef>
          <a:fillRef idx="0">
            <a:schemeClr val="accent2"/>
          </a:fillRef>
          <a:effectRef idx="1">
            <a:schemeClr val="accent2"/>
          </a:effectRef>
          <a:fontRef idx="minor">
            <a:schemeClr val="tx1"/>
          </a:fontRef>
        </p:style>
      </p:cxnSp>
      <p:pic>
        <p:nvPicPr>
          <p:cNvPr id="18" name="Picture 14" descr="C:\Documents and Settings\judymok\桌面\2nd figures\Chem 21 pics\F31.7C.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89313" y="131763"/>
            <a:ext cx="1368425"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390405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Rectangle 6"/>
          <p:cNvSpPr>
            <a:spLocks noChangeArrowheads="1"/>
          </p:cNvSpPr>
          <p:nvPr/>
        </p:nvSpPr>
        <p:spPr bwMode="auto">
          <a:xfrm>
            <a:off x="251718" y="948010"/>
            <a:ext cx="56165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66"/>
                </a:solidFill>
              </a:rPr>
              <a:t>第 </a:t>
            </a:r>
            <a:r>
              <a:rPr lang="en-US" altLang="zh-TW" sz="3200">
                <a:solidFill>
                  <a:srgbClr val="CC0066"/>
                </a:solidFill>
              </a:rPr>
              <a:t>VII </a:t>
            </a:r>
            <a:r>
              <a:rPr lang="zh-TW" altLang="en-US" sz="3200">
                <a:solidFill>
                  <a:srgbClr val="CC0066"/>
                </a:solidFill>
              </a:rPr>
              <a:t>族元素在活性上的差異</a:t>
            </a:r>
            <a:endParaRPr lang="en-US" altLang="zh-TW" sz="3200">
              <a:solidFill>
                <a:srgbClr val="CC0066"/>
              </a:solidFill>
            </a:endParaRPr>
          </a:p>
        </p:txBody>
      </p:sp>
      <p:graphicFrame>
        <p:nvGraphicFramePr>
          <p:cNvPr id="5" name="表格 4"/>
          <p:cNvGraphicFramePr>
            <a:graphicFrameLocks noGrp="1"/>
          </p:cNvGraphicFramePr>
          <p:nvPr>
            <p:extLst>
              <p:ext uri="{D42A27DB-BD31-4B8C-83A1-F6EECF244321}">
                <p14:modId xmlns:p14="http://schemas.microsoft.com/office/powerpoint/2010/main" val="1949532618"/>
              </p:ext>
            </p:extLst>
          </p:nvPr>
        </p:nvGraphicFramePr>
        <p:xfrm>
          <a:off x="396180" y="2218010"/>
          <a:ext cx="8496300" cy="2651150"/>
        </p:xfrm>
        <a:graphic>
          <a:graphicData uri="http://schemas.openxmlformats.org/drawingml/2006/table">
            <a:tbl>
              <a:tblPr firstRow="1" bandRow="1">
                <a:tableStyleId>{69012ECD-51FC-41F1-AA8D-1B2483CD663E}</a:tableStyleId>
              </a:tblPr>
              <a:tblGrid>
                <a:gridCol w="1800064">
                  <a:extLst>
                    <a:ext uri="{9D8B030D-6E8A-4147-A177-3AD203B41FA5}">
                      <a16:colId xmlns="" xmlns:a16="http://schemas.microsoft.com/office/drawing/2014/main" val="20000"/>
                    </a:ext>
                  </a:extLst>
                </a:gridCol>
                <a:gridCol w="6696236">
                  <a:extLst>
                    <a:ext uri="{9D8B030D-6E8A-4147-A177-3AD203B41FA5}">
                      <a16:colId xmlns="" xmlns:a16="http://schemas.microsoft.com/office/drawing/2014/main" val="20001"/>
                    </a:ext>
                  </a:extLst>
                </a:gridCol>
              </a:tblGrid>
              <a:tr h="457074">
                <a:tc>
                  <a:txBody>
                    <a:bodyPr/>
                    <a:lstStyle/>
                    <a:p>
                      <a:pPr algn="ctr"/>
                      <a:r>
                        <a:rPr lang="zh-TW" altLang="en-US" sz="2400" dirty="0" smtClean="0"/>
                        <a:t>元素</a:t>
                      </a:r>
                      <a:endParaRPr lang="zh-TW" altLang="en-US" sz="2400"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solidFill>
                      <a:srgbClr val="8064A2"/>
                    </a:solidFill>
                  </a:tcPr>
                </a:tc>
                <a:tc>
                  <a:txBody>
                    <a:bodyPr/>
                    <a:lstStyle/>
                    <a:p>
                      <a:pPr algn="ctr"/>
                      <a:r>
                        <a:rPr lang="zh-TW" altLang="en-US" sz="2400" b="1" kern="1200" baseline="0" dirty="0" smtClean="0">
                          <a:solidFill>
                            <a:schemeClr val="bg1"/>
                          </a:solidFill>
                          <a:latin typeface="+mn-lt"/>
                          <a:ea typeface="+mn-ea"/>
                          <a:cs typeface="+mn-cs"/>
                        </a:rPr>
                        <a:t>與氫的反應</a:t>
                      </a:r>
                      <a:endParaRPr lang="zh-TW" altLang="en-US" sz="2400"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solidFill>
                      <a:srgbClr val="8064A2"/>
                    </a:solidFill>
                  </a:tcPr>
                </a:tc>
                <a:extLst>
                  <a:ext uri="{0D108BD9-81ED-4DB2-BD59-A6C34878D82A}">
                    <a16:rowId xmlns="" xmlns:a16="http://schemas.microsoft.com/office/drawing/2014/main" val="10000"/>
                  </a:ext>
                </a:extLst>
              </a:tr>
              <a:tr h="457074">
                <a:tc>
                  <a:txBody>
                    <a:bodyPr/>
                    <a:lstStyle/>
                    <a:p>
                      <a:pPr algn="ctr"/>
                      <a:r>
                        <a:rPr lang="zh-TW" altLang="en-US" sz="2400" b="1" dirty="0" smtClean="0"/>
                        <a:t>氟</a:t>
                      </a:r>
                      <a:endParaRPr lang="zh-TW" altLang="en-US" sz="2400" b="1"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r>
                        <a:rPr lang="zh-TW" altLang="en-US" sz="2400" kern="1200" baseline="0" dirty="0" smtClean="0">
                          <a:solidFill>
                            <a:schemeClr val="tx1"/>
                          </a:solidFill>
                          <a:latin typeface="+mn-lt"/>
                          <a:ea typeface="+mn-ea"/>
                          <a:cs typeface="+mn-cs"/>
                        </a:rPr>
                        <a:t>在黑暗中也能夠產生爆炸性反應</a:t>
                      </a:r>
                      <a:endParaRPr lang="zh-TW" altLang="en-US" sz="2400"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extLst>
                  <a:ext uri="{0D108BD9-81ED-4DB2-BD59-A6C34878D82A}">
                    <a16:rowId xmlns="" xmlns:a16="http://schemas.microsoft.com/office/drawing/2014/main" val="10001"/>
                  </a:ext>
                </a:extLst>
              </a:tr>
              <a:tr h="822830">
                <a:tc>
                  <a:txBody>
                    <a:bodyPr/>
                    <a:lstStyle/>
                    <a:p>
                      <a:pPr algn="ctr"/>
                      <a:r>
                        <a:rPr lang="zh-TW" altLang="en-US" sz="2400" b="1" dirty="0" smtClean="0"/>
                        <a:t>氯</a:t>
                      </a:r>
                      <a:endParaRPr lang="zh-TW" altLang="en-US" sz="2400" b="1"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r>
                        <a:rPr lang="zh-TW" altLang="en-US" sz="2400" kern="1200" baseline="0" dirty="0" smtClean="0">
                          <a:solidFill>
                            <a:schemeClr val="tx1"/>
                          </a:solidFill>
                          <a:latin typeface="+mn-lt"/>
                          <a:ea typeface="+mn-ea"/>
                          <a:cs typeface="+mn-cs"/>
                        </a:rPr>
                        <a:t>在陽光下才會產生爆炸性反應，但在黑暗中反應卻很緩慢</a:t>
                      </a:r>
                      <a:endParaRPr lang="zh-TW" altLang="en-US" sz="2400"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extLst>
                  <a:ext uri="{0D108BD9-81ED-4DB2-BD59-A6C34878D82A}">
                    <a16:rowId xmlns="" xmlns:a16="http://schemas.microsoft.com/office/drawing/2014/main" val="10002"/>
                  </a:ext>
                </a:extLst>
              </a:tr>
              <a:tr h="457074">
                <a:tc>
                  <a:txBody>
                    <a:bodyPr/>
                    <a:lstStyle/>
                    <a:p>
                      <a:pPr algn="ctr"/>
                      <a:r>
                        <a:rPr lang="zh-TW" altLang="en-US" sz="2400" b="1" kern="1200" baseline="0" dirty="0" smtClean="0">
                          <a:solidFill>
                            <a:schemeClr val="tx1"/>
                          </a:solidFill>
                          <a:latin typeface="+mn-lt"/>
                          <a:ea typeface="+mn-ea"/>
                          <a:cs typeface="+mn-cs"/>
                        </a:rPr>
                        <a:t>溴</a:t>
                      </a:r>
                      <a:endParaRPr lang="zh-TW" altLang="en-US" sz="2400" b="1"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r>
                        <a:rPr lang="zh-TW" altLang="en-US" sz="2400" kern="1200" baseline="0" dirty="0" smtClean="0">
                          <a:solidFill>
                            <a:schemeClr val="tx1"/>
                          </a:solidFill>
                          <a:latin typeface="+mn-lt"/>
                          <a:ea typeface="+mn-ea"/>
                          <a:cs typeface="+mn-cs"/>
                        </a:rPr>
                        <a:t>必須在陽光下或加熱時才會有反應</a:t>
                      </a:r>
                      <a:endParaRPr lang="zh-TW" altLang="en-US" sz="2400"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extLst>
                  <a:ext uri="{0D108BD9-81ED-4DB2-BD59-A6C34878D82A}">
                    <a16:rowId xmlns="" xmlns:a16="http://schemas.microsoft.com/office/drawing/2014/main" val="10003"/>
                  </a:ext>
                </a:extLst>
              </a:tr>
              <a:tr h="457074">
                <a:tc>
                  <a:txBody>
                    <a:bodyPr/>
                    <a:lstStyle/>
                    <a:p>
                      <a:pPr algn="ctr"/>
                      <a:r>
                        <a:rPr lang="zh-TW" altLang="en-US" sz="2400" b="1" kern="1200" baseline="0" dirty="0" smtClean="0">
                          <a:solidFill>
                            <a:schemeClr val="tx1"/>
                          </a:solidFill>
                          <a:latin typeface="+mn-lt"/>
                          <a:ea typeface="+mn-ea"/>
                          <a:cs typeface="+mn-cs"/>
                        </a:rPr>
                        <a:t>碘</a:t>
                      </a:r>
                      <a:endParaRPr lang="zh-TW" altLang="en-US" sz="2400" b="1"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tc>
                  <a:txBody>
                    <a:bodyPr/>
                    <a:lstStyle/>
                    <a:p>
                      <a:r>
                        <a:rPr lang="zh-TW" altLang="en-US" sz="2400" kern="1200" baseline="0" dirty="0" smtClean="0">
                          <a:solidFill>
                            <a:schemeClr val="tx1"/>
                          </a:solidFill>
                          <a:latin typeface="+mn-lt"/>
                          <a:ea typeface="+mn-ea"/>
                          <a:cs typeface="+mn-cs"/>
                        </a:rPr>
                        <a:t>即使直接照射陽光或加熱也幾乎沒有反應</a:t>
                      </a:r>
                      <a:endParaRPr lang="zh-TW" altLang="en-US" sz="2400" dirty="0"/>
                    </a:p>
                  </a:txBody>
                  <a:tcPr marL="91433" marR="91433" marT="45659" marB="45659" anchor="ctr">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spTree>
    <p:extLst>
      <p:ext uri="{BB962C8B-B14F-4D97-AF65-F5344CB8AC3E}">
        <p14:creationId xmlns:p14="http://schemas.microsoft.com/office/powerpoint/2010/main" val="4195541630"/>
      </p:ext>
    </p:extLst>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a:spLocks noChangeArrowheads="1"/>
          </p:cNvSpPr>
          <p:nvPr/>
        </p:nvSpPr>
        <p:spPr bwMode="auto">
          <a:xfrm>
            <a:off x="3465562" y="5447878"/>
            <a:ext cx="1776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甲基丙</a:t>
            </a:r>
            <a:r>
              <a:rPr lang="en-US" altLang="zh-TW" sz="2400"/>
              <a:t>-2-</a:t>
            </a:r>
            <a:r>
              <a:rPr lang="zh-TW" altLang="en-US" sz="2400"/>
              <a:t>醇</a:t>
            </a:r>
          </a:p>
        </p:txBody>
      </p:sp>
      <p:sp>
        <p:nvSpPr>
          <p:cNvPr id="5" name="矩形 4"/>
          <p:cNvSpPr>
            <a:spLocks noChangeArrowheads="1"/>
          </p:cNvSpPr>
          <p:nvPr/>
        </p:nvSpPr>
        <p:spPr bwMode="auto">
          <a:xfrm>
            <a:off x="3513187" y="3550816"/>
            <a:ext cx="1166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丙</a:t>
            </a:r>
            <a:r>
              <a:rPr lang="en-US" altLang="zh-TW" sz="2400"/>
              <a:t>-2-</a:t>
            </a:r>
            <a:r>
              <a:rPr lang="zh-TW" altLang="en-US" sz="2400"/>
              <a:t>醇</a:t>
            </a:r>
          </a:p>
        </p:txBody>
      </p:sp>
      <p:sp>
        <p:nvSpPr>
          <p:cNvPr id="6" name="矩形 5"/>
          <p:cNvSpPr>
            <a:spLocks noChangeArrowheads="1"/>
          </p:cNvSpPr>
          <p:nvPr/>
        </p:nvSpPr>
        <p:spPr bwMode="auto">
          <a:xfrm>
            <a:off x="5026075" y="2430041"/>
            <a:ext cx="377983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 </a:t>
            </a:r>
            <a:r>
              <a:rPr lang="zh-TW" altLang="en-US" sz="2400"/>
              <a:t>並 </a:t>
            </a:r>
            <a:r>
              <a:rPr lang="zh-TW" altLang="en-US" sz="2400" u="sng"/>
              <a:t>不是</a:t>
            </a:r>
            <a:r>
              <a:rPr lang="zh-TW" altLang="en-US" sz="2400"/>
              <a:t> 丙</a:t>
            </a:r>
            <a:r>
              <a:rPr lang="en-US" altLang="zh-TW" sz="2400"/>
              <a:t>- 3 - </a:t>
            </a:r>
            <a:r>
              <a:rPr lang="zh-TW" altLang="en-US" sz="2400"/>
              <a:t>醇，</a:t>
            </a:r>
          </a:p>
          <a:p>
            <a:pPr eaLnBrk="1" hangingPunct="1"/>
            <a:r>
              <a:rPr lang="zh-TW" altLang="en-US" sz="2400"/>
              <a:t>  因為</a:t>
            </a:r>
            <a:r>
              <a:rPr lang="en-US" altLang="zh-TW" sz="2400"/>
              <a:t>–OH </a:t>
            </a:r>
            <a:r>
              <a:rPr lang="zh-TW" altLang="en-US" sz="2400"/>
              <a:t>的編號要最小 </a:t>
            </a:r>
            <a:r>
              <a:rPr lang="en-US" altLang="zh-TW" sz="2400"/>
              <a:t>)</a:t>
            </a:r>
            <a:endParaRPr lang="zh-TW" altLang="en-US" sz="2400"/>
          </a:p>
        </p:txBody>
      </p:sp>
      <p:sp>
        <p:nvSpPr>
          <p:cNvPr id="7" name="矩形 6"/>
          <p:cNvSpPr>
            <a:spLocks noChangeArrowheads="1"/>
          </p:cNvSpPr>
          <p:nvPr/>
        </p:nvSpPr>
        <p:spPr bwMode="auto">
          <a:xfrm>
            <a:off x="3498900" y="2428453"/>
            <a:ext cx="1166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丙</a:t>
            </a:r>
            <a:r>
              <a:rPr lang="en-US" altLang="zh-TW" sz="2400"/>
              <a:t>-1-</a:t>
            </a:r>
            <a:r>
              <a:rPr lang="zh-TW" altLang="en-US" sz="2400"/>
              <a:t>醇</a:t>
            </a:r>
          </a:p>
        </p:txBody>
      </p:sp>
      <p:sp>
        <p:nvSpPr>
          <p:cNvPr id="90119" name="矩形 1"/>
          <p:cNvSpPr>
            <a:spLocks noChangeArrowheads="1"/>
          </p:cNvSpPr>
          <p:nvPr/>
        </p:nvSpPr>
        <p:spPr bwMode="auto">
          <a:xfrm>
            <a:off x="971600" y="2471316"/>
            <a:ext cx="23034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en-US" altLang="zh-TW" sz="2400">
                <a:solidFill>
                  <a:srgbClr val="000000"/>
                </a:solidFill>
                <a:cs typeface="Arial" charset="0"/>
              </a:rPr>
              <a:t>CH</a:t>
            </a:r>
            <a:r>
              <a:rPr kumimoji="0" lang="en-US" altLang="zh-TW" sz="2400" baseline="-25000">
                <a:solidFill>
                  <a:srgbClr val="000000"/>
                </a:solidFill>
                <a:cs typeface="Arial" charset="0"/>
              </a:rPr>
              <a:t>3</a:t>
            </a:r>
            <a:r>
              <a:rPr kumimoji="0" lang="en-US" altLang="zh-TW" sz="2400">
                <a:solidFill>
                  <a:srgbClr val="000000"/>
                </a:solidFill>
                <a:cs typeface="Arial" charset="0"/>
              </a:rPr>
              <a:t>CH</a:t>
            </a:r>
            <a:r>
              <a:rPr kumimoji="0" lang="en-US" altLang="zh-TW" sz="2400" baseline="-25000">
                <a:solidFill>
                  <a:srgbClr val="000000"/>
                </a:solidFill>
                <a:cs typeface="Arial" charset="0"/>
              </a:rPr>
              <a:t>2</a:t>
            </a:r>
            <a:r>
              <a:rPr kumimoji="0" lang="en-US" altLang="zh-TW" sz="2400">
                <a:solidFill>
                  <a:srgbClr val="000000"/>
                </a:solidFill>
                <a:cs typeface="Arial" charset="0"/>
              </a:rPr>
              <a:t>CH</a:t>
            </a:r>
            <a:r>
              <a:rPr kumimoji="0" lang="en-US" altLang="zh-TW" sz="2400" baseline="-25000">
                <a:solidFill>
                  <a:srgbClr val="000000"/>
                </a:solidFill>
                <a:cs typeface="Arial" charset="0"/>
              </a:rPr>
              <a:t>2</a:t>
            </a:r>
            <a:r>
              <a:rPr kumimoji="0" lang="en-US" altLang="zh-TW" sz="2400">
                <a:solidFill>
                  <a:srgbClr val="000000"/>
                </a:solidFill>
                <a:cs typeface="Arial" charset="0"/>
              </a:rPr>
              <a:t>OH</a:t>
            </a:r>
            <a:endParaRPr kumimoji="0" lang="zh-TW" altLang="en-US" sz="2400">
              <a:solidFill>
                <a:srgbClr val="000000"/>
              </a:solidFill>
              <a:cs typeface="Arial" charset="0"/>
            </a:endParaRPr>
          </a:p>
        </p:txBody>
      </p:sp>
      <p:sp>
        <p:nvSpPr>
          <p:cNvPr id="90120" name="矩形 2"/>
          <p:cNvSpPr>
            <a:spLocks noChangeArrowheads="1"/>
          </p:cNvSpPr>
          <p:nvPr/>
        </p:nvSpPr>
        <p:spPr bwMode="auto">
          <a:xfrm>
            <a:off x="1046212" y="2293516"/>
            <a:ext cx="15319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en-US" altLang="zh-TW" sz="1200" b="1">
                <a:solidFill>
                  <a:srgbClr val="FF33CC"/>
                </a:solidFill>
                <a:cs typeface="Arial" charset="0"/>
              </a:rPr>
              <a:t>3           2           1</a:t>
            </a:r>
            <a:endParaRPr kumimoji="0" lang="zh-TW" altLang="en-US" sz="1200" b="1">
              <a:solidFill>
                <a:srgbClr val="FF33CC"/>
              </a:solidFill>
              <a:cs typeface="Arial" charset="0"/>
            </a:endParaRPr>
          </a:p>
        </p:txBody>
      </p:sp>
      <p:pic>
        <p:nvPicPr>
          <p:cNvPr id="91145"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9700" y="3376191"/>
            <a:ext cx="1639887" cy="127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6"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3825" y="4943053"/>
            <a:ext cx="19939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7" name="矩形 10"/>
          <p:cNvSpPr>
            <a:spLocks noChangeArrowheads="1"/>
          </p:cNvSpPr>
          <p:nvPr/>
        </p:nvSpPr>
        <p:spPr bwMode="auto">
          <a:xfrm>
            <a:off x="185738" y="422399"/>
            <a:ext cx="8712200"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a:t>命名含有三個或以上碳原子的烷醇時，我們需在</a:t>
            </a:r>
            <a:r>
              <a:rPr lang="zh-TW" altLang="en-US" sz="3200" b="1">
                <a:solidFill>
                  <a:srgbClr val="3399FF"/>
                </a:solidFill>
              </a:rPr>
              <a:t>「醇」字前加上數字，以表示 羥基 </a:t>
            </a:r>
            <a:r>
              <a:rPr lang="en-US" altLang="zh-TW" sz="3200" b="1">
                <a:solidFill>
                  <a:srgbClr val="3399FF"/>
                </a:solidFill>
              </a:rPr>
              <a:t>(–OH) </a:t>
            </a:r>
            <a:r>
              <a:rPr lang="zh-TW" altLang="en-US" sz="3200" b="1">
                <a:solidFill>
                  <a:srgbClr val="3399FF"/>
                </a:solidFill>
              </a:rPr>
              <a:t>在主碳鏈的位置</a:t>
            </a:r>
            <a:r>
              <a:rPr lang="zh-TW" altLang="en-US" sz="2800"/>
              <a:t>。</a:t>
            </a:r>
          </a:p>
        </p:txBody>
      </p:sp>
    </p:spTree>
    <p:extLst>
      <p:ext uri="{BB962C8B-B14F-4D97-AF65-F5344CB8AC3E}">
        <p14:creationId xmlns:p14="http://schemas.microsoft.com/office/powerpoint/2010/main" val="1630625910"/>
      </p:ext>
    </p:extLst>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4"/>
          <p:cNvSpPr>
            <a:spLocks noChangeArrowheads="1"/>
          </p:cNvSpPr>
          <p:nvPr/>
        </p:nvSpPr>
        <p:spPr bwMode="auto">
          <a:xfrm>
            <a:off x="179388" y="116632"/>
            <a:ext cx="590550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66"/>
                </a:solidFill>
                <a:latin typeface="Calibri" pitchFamily="34" charset="0"/>
              </a:rPr>
              <a:t>含有多於一個羥基的烷醇的命名</a:t>
            </a:r>
            <a:endParaRPr lang="en-US" altLang="zh-TW" sz="3200" b="1" dirty="0">
              <a:solidFill>
                <a:srgbClr val="CC0066"/>
              </a:solidFill>
              <a:latin typeface="Calibri" pitchFamily="34" charset="0"/>
            </a:endParaRPr>
          </a:p>
        </p:txBody>
      </p:sp>
      <p:sp>
        <p:nvSpPr>
          <p:cNvPr id="13" name="矩形 12"/>
          <p:cNvSpPr>
            <a:spLocks noChangeArrowheads="1"/>
          </p:cNvSpPr>
          <p:nvPr/>
        </p:nvSpPr>
        <p:spPr bwMode="auto">
          <a:xfrm>
            <a:off x="179512" y="850255"/>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找出含有 </a:t>
            </a:r>
            <a:r>
              <a:rPr lang="zh-TW" altLang="en-US" sz="3200" b="1">
                <a:solidFill>
                  <a:srgbClr val="3399FF"/>
                </a:solidFill>
              </a:rPr>
              <a:t>最多羥基數目的最長連續碳鏈</a:t>
            </a:r>
            <a:r>
              <a:rPr lang="zh-TW" altLang="en-US" sz="2800"/>
              <a:t>。</a:t>
            </a:r>
          </a:p>
        </p:txBody>
      </p:sp>
      <p:sp>
        <p:nvSpPr>
          <p:cNvPr id="14" name="矩形 13"/>
          <p:cNvSpPr>
            <a:spLocks noChangeArrowheads="1"/>
          </p:cNvSpPr>
          <p:nvPr/>
        </p:nvSpPr>
        <p:spPr bwMode="auto">
          <a:xfrm>
            <a:off x="179512" y="1628800"/>
            <a:ext cx="8712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然後按羥基數目，以「</a:t>
            </a:r>
            <a:r>
              <a:rPr lang="zh-TW" altLang="en-US" sz="3200" b="1">
                <a:solidFill>
                  <a:srgbClr val="3399FF"/>
                </a:solidFill>
              </a:rPr>
              <a:t>二醇</a:t>
            </a:r>
            <a:r>
              <a:rPr lang="zh-TW" altLang="en-US" sz="2800"/>
              <a:t>」、 「</a:t>
            </a:r>
            <a:r>
              <a:rPr lang="zh-TW" altLang="en-US" sz="3200" b="1">
                <a:solidFill>
                  <a:srgbClr val="3399FF"/>
                </a:solidFill>
              </a:rPr>
              <a:t>三醇</a:t>
            </a:r>
            <a:r>
              <a:rPr lang="zh-TW" altLang="en-US" sz="2800"/>
              <a:t>」等作為詞尾。</a:t>
            </a:r>
          </a:p>
        </p:txBody>
      </p:sp>
      <p:sp>
        <p:nvSpPr>
          <p:cNvPr id="17" name="矩形 16"/>
          <p:cNvSpPr>
            <a:spLocks noChangeArrowheads="1"/>
          </p:cNvSpPr>
          <p:nvPr/>
        </p:nvSpPr>
        <p:spPr bwMode="auto">
          <a:xfrm>
            <a:off x="179512" y="2708920"/>
            <a:ext cx="8712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並在詞尾前</a:t>
            </a:r>
            <a:r>
              <a:rPr lang="zh-TW" altLang="en-US" sz="3200" b="1">
                <a:solidFill>
                  <a:srgbClr val="3399FF"/>
                </a:solidFill>
              </a:rPr>
              <a:t>加上數字</a:t>
            </a:r>
            <a:r>
              <a:rPr lang="zh-TW" altLang="en-US" sz="2800"/>
              <a:t>，以</a:t>
            </a:r>
            <a:r>
              <a:rPr lang="zh-TW" altLang="en-US" sz="3200" b="1">
                <a:solidFill>
                  <a:srgbClr val="3399FF"/>
                </a:solidFill>
              </a:rPr>
              <a:t>表示各個羥基在主碳鏈的位置</a:t>
            </a:r>
            <a:r>
              <a:rPr lang="zh-TW" altLang="en-US" sz="2800"/>
              <a:t>。</a:t>
            </a:r>
          </a:p>
        </p:txBody>
      </p:sp>
      <p:sp>
        <p:nvSpPr>
          <p:cNvPr id="8" name="矩形 1"/>
          <p:cNvSpPr>
            <a:spLocks noChangeArrowheads="1"/>
          </p:cNvSpPr>
          <p:nvPr/>
        </p:nvSpPr>
        <p:spPr bwMode="auto">
          <a:xfrm>
            <a:off x="1692721" y="5301754"/>
            <a:ext cx="172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丙</a:t>
            </a:r>
            <a:r>
              <a:rPr lang="en-US" altLang="zh-TW" sz="2400"/>
              <a:t>-1,2-</a:t>
            </a:r>
            <a:r>
              <a:rPr lang="zh-TW" altLang="en-US" sz="2400"/>
              <a:t>二醇</a:t>
            </a:r>
          </a:p>
        </p:txBody>
      </p:sp>
      <p:sp>
        <p:nvSpPr>
          <p:cNvPr id="9" name="矩形 2"/>
          <p:cNvSpPr>
            <a:spLocks noChangeArrowheads="1"/>
          </p:cNvSpPr>
          <p:nvPr/>
        </p:nvSpPr>
        <p:spPr bwMode="auto">
          <a:xfrm>
            <a:off x="5509071" y="5301754"/>
            <a:ext cx="1979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丙</a:t>
            </a:r>
            <a:r>
              <a:rPr lang="en-US" altLang="zh-TW" sz="2400"/>
              <a:t>-1,2,3-</a:t>
            </a:r>
            <a:r>
              <a:rPr lang="zh-TW" altLang="en-US" sz="2400"/>
              <a:t>三醇</a:t>
            </a:r>
          </a:p>
        </p:txBody>
      </p:sp>
      <p:sp>
        <p:nvSpPr>
          <p:cNvPr id="10" name="矩形 9"/>
          <p:cNvSpPr>
            <a:spLocks noChangeArrowheads="1"/>
          </p:cNvSpPr>
          <p:nvPr/>
        </p:nvSpPr>
        <p:spPr bwMode="auto">
          <a:xfrm>
            <a:off x="251520" y="5805264"/>
            <a:ext cx="8712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注意應從 </a:t>
            </a:r>
            <a:r>
              <a:rPr lang="zh-TW" altLang="en-US" sz="3200" b="1" dirty="0">
                <a:solidFill>
                  <a:srgbClr val="3399FF"/>
                </a:solidFill>
              </a:rPr>
              <a:t>最接近第一個羥基的一方為主碳鏈加上編號</a:t>
            </a:r>
            <a:r>
              <a:rPr lang="zh-TW" altLang="en-US" sz="2800" dirty="0"/>
              <a:t>。</a:t>
            </a:r>
          </a:p>
        </p:txBody>
      </p:sp>
      <p:pic>
        <p:nvPicPr>
          <p:cNvPr id="11" name="Picture 13" descr="C:\Documents and Settings\judymok\桌面\2nd figures\Chem 21 pics\Example 22.5(a)_Sol.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1534" y="4004766"/>
            <a:ext cx="2454275"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 descr="C:\Documents and Settings\judymok\桌面\2nd figures\Chem 21 pics\Example 22.5(b)_Sol.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2659" y="4087316"/>
            <a:ext cx="2667000" cy="121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10405516"/>
      </p:ext>
    </p:extLst>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4"/>
          <p:cNvSpPr>
            <a:spLocks noChangeArrowheads="1"/>
          </p:cNvSpPr>
          <p:nvPr/>
        </p:nvSpPr>
        <p:spPr bwMode="auto">
          <a:xfrm>
            <a:off x="179388" y="321320"/>
            <a:ext cx="237648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烷酸的命名</a:t>
            </a:r>
            <a:endParaRPr lang="en-US" altLang="zh-TW" sz="3200" b="1">
              <a:solidFill>
                <a:srgbClr val="CC0000"/>
              </a:solidFill>
              <a:latin typeface="Calibri" pitchFamily="34" charset="0"/>
            </a:endParaRPr>
          </a:p>
        </p:txBody>
      </p:sp>
      <p:sp>
        <p:nvSpPr>
          <p:cNvPr id="5" name="矩形 4"/>
          <p:cNvSpPr>
            <a:spLocks noChangeArrowheads="1"/>
          </p:cNvSpPr>
          <p:nvPr/>
        </p:nvSpPr>
        <p:spPr bwMode="auto">
          <a:xfrm>
            <a:off x="252413" y="1319535"/>
            <a:ext cx="8712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烷酸 </a:t>
            </a:r>
            <a:r>
              <a:rPr lang="zh-TW" altLang="en-US" sz="2800"/>
              <a:t>的通式是 </a:t>
            </a:r>
            <a:r>
              <a:rPr lang="en-US" altLang="zh-TW" sz="3200" b="1">
                <a:solidFill>
                  <a:srgbClr val="3399FF"/>
                </a:solidFill>
              </a:rPr>
              <a:t>C</a:t>
            </a:r>
            <a:r>
              <a:rPr lang="en-US" altLang="zh-TW" sz="3200" b="1" baseline="-25000">
                <a:solidFill>
                  <a:srgbClr val="3399FF"/>
                </a:solidFill>
              </a:rPr>
              <a:t>n</a:t>
            </a:r>
            <a:r>
              <a:rPr lang="en-US" altLang="zh-TW" sz="3200" b="1">
                <a:solidFill>
                  <a:srgbClr val="3399FF"/>
                </a:solidFill>
              </a:rPr>
              <a:t>H</a:t>
            </a:r>
            <a:r>
              <a:rPr lang="en-US" altLang="zh-TW" sz="3200" b="1" baseline="-25000">
                <a:solidFill>
                  <a:srgbClr val="3399FF"/>
                </a:solidFill>
              </a:rPr>
              <a:t>2n+1</a:t>
            </a:r>
            <a:r>
              <a:rPr lang="en-US" altLang="zh-TW" sz="3200" b="1">
                <a:solidFill>
                  <a:srgbClr val="3399FF"/>
                </a:solidFill>
              </a:rPr>
              <a:t>COOH</a:t>
            </a:r>
            <a:r>
              <a:rPr lang="en-US" altLang="zh-TW" sz="2800"/>
              <a:t> (n = 0</a:t>
            </a:r>
            <a:r>
              <a:rPr lang="zh-TW" altLang="en-US" sz="2800"/>
              <a:t>、</a:t>
            </a:r>
            <a:r>
              <a:rPr lang="en-US" altLang="zh-TW" sz="2800"/>
              <a:t>1</a:t>
            </a:r>
            <a:r>
              <a:rPr lang="zh-TW" altLang="en-US" sz="2800"/>
              <a:t>、</a:t>
            </a:r>
            <a:r>
              <a:rPr lang="en-US" altLang="zh-TW" sz="2800"/>
              <a:t>2</a:t>
            </a:r>
            <a:r>
              <a:rPr lang="zh-TW" altLang="en-US" sz="2800"/>
              <a:t>、</a:t>
            </a:r>
            <a:r>
              <a:rPr lang="en-US" altLang="zh-TW" sz="2800"/>
              <a:t>3</a:t>
            </a:r>
            <a:r>
              <a:rPr lang="zh-TW" altLang="en-US" sz="2800"/>
              <a:t>、</a:t>
            </a:r>
            <a:r>
              <a:rPr lang="en-US" altLang="zh-TW" sz="2800"/>
              <a:t>4 </a:t>
            </a:r>
            <a:r>
              <a:rPr lang="zh-TW" altLang="en-US" sz="2800"/>
              <a:t>或以上 </a:t>
            </a:r>
            <a:r>
              <a:rPr lang="en-US" altLang="zh-TW" sz="2800"/>
              <a:t>) </a:t>
            </a:r>
            <a:r>
              <a:rPr lang="zh-TW" altLang="en-US" sz="2800"/>
              <a:t>或 </a:t>
            </a:r>
            <a:r>
              <a:rPr lang="en-US" altLang="zh-TW" sz="2800"/>
              <a:t>RCOOH</a:t>
            </a:r>
            <a:r>
              <a:rPr lang="zh-TW" altLang="en-US" sz="2800"/>
              <a:t>，</a:t>
            </a:r>
            <a:r>
              <a:rPr lang="en-US" altLang="zh-TW" sz="2800"/>
              <a:t>R– </a:t>
            </a:r>
            <a:r>
              <a:rPr lang="zh-TW" altLang="en-US" sz="2800"/>
              <a:t>為烷基或氫。</a:t>
            </a:r>
          </a:p>
        </p:txBody>
      </p:sp>
      <p:sp>
        <p:nvSpPr>
          <p:cNvPr id="7" name="矩形 6"/>
          <p:cNvSpPr>
            <a:spLocks noChangeArrowheads="1"/>
          </p:cNvSpPr>
          <p:nvPr/>
        </p:nvSpPr>
        <p:spPr bwMode="auto">
          <a:xfrm>
            <a:off x="250825" y="2489523"/>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官能基：</a:t>
            </a:r>
            <a:r>
              <a:rPr lang="zh-TW" altLang="en-US" sz="3200" b="1">
                <a:solidFill>
                  <a:srgbClr val="3399FF"/>
                </a:solidFill>
              </a:rPr>
              <a:t>羧基 </a:t>
            </a:r>
            <a:r>
              <a:rPr lang="en-US" altLang="zh-TW" sz="3200" b="1">
                <a:solidFill>
                  <a:srgbClr val="3399FF"/>
                </a:solidFill>
              </a:rPr>
              <a:t>(–COOH)</a:t>
            </a:r>
            <a:endParaRPr lang="zh-TW" altLang="en-US" sz="3200" b="1">
              <a:solidFill>
                <a:srgbClr val="3399FF"/>
              </a:solidFill>
            </a:endParaRPr>
          </a:p>
        </p:txBody>
      </p:sp>
      <p:sp>
        <p:nvSpPr>
          <p:cNvPr id="12" name="矩形 11"/>
          <p:cNvSpPr>
            <a:spLocks noChangeArrowheads="1"/>
          </p:cNvSpPr>
          <p:nvPr/>
        </p:nvSpPr>
        <p:spPr bwMode="auto">
          <a:xfrm>
            <a:off x="250825" y="3356992"/>
            <a:ext cx="8712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smtClean="0"/>
              <a:t>詞尾</a:t>
            </a:r>
            <a:r>
              <a:rPr lang="zh-TW" altLang="en-US" sz="2800" dirty="0"/>
              <a:t>以「</a:t>
            </a:r>
            <a:r>
              <a:rPr lang="zh-TW" altLang="en-US" sz="3200" b="1" dirty="0">
                <a:solidFill>
                  <a:srgbClr val="3399FF"/>
                </a:solidFill>
              </a:rPr>
              <a:t>酸</a:t>
            </a:r>
            <a:r>
              <a:rPr lang="zh-TW" altLang="en-US" sz="2800" dirty="0"/>
              <a:t>」取代「烷」。</a:t>
            </a:r>
            <a:endParaRPr lang="zh-TW" altLang="en-US" sz="2800" dirty="0">
              <a:solidFill>
                <a:srgbClr val="3399FF"/>
              </a:solidFill>
            </a:endParaRPr>
          </a:p>
        </p:txBody>
      </p:sp>
      <p:sp>
        <p:nvSpPr>
          <p:cNvPr id="8" name="矩形 7"/>
          <p:cNvSpPr>
            <a:spLocks noChangeArrowheads="1"/>
          </p:cNvSpPr>
          <p:nvPr/>
        </p:nvSpPr>
        <p:spPr bwMode="auto">
          <a:xfrm>
            <a:off x="1258888" y="4004692"/>
            <a:ext cx="1520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HCOOH</a:t>
            </a:r>
            <a:endParaRPr lang="zh-TW" altLang="en-US" sz="2800"/>
          </a:p>
        </p:txBody>
      </p:sp>
      <p:sp>
        <p:nvSpPr>
          <p:cNvPr id="9" name="矩形 8"/>
          <p:cNvSpPr>
            <a:spLocks noChangeArrowheads="1"/>
          </p:cNvSpPr>
          <p:nvPr/>
        </p:nvSpPr>
        <p:spPr bwMode="auto">
          <a:xfrm>
            <a:off x="1212850" y="4652392"/>
            <a:ext cx="25669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CH</a:t>
            </a:r>
            <a:r>
              <a:rPr lang="en-US" altLang="zh-TW" sz="2800" baseline="-25000"/>
              <a:t>3</a:t>
            </a:r>
            <a:r>
              <a:rPr lang="en-US" altLang="zh-TW" sz="2800"/>
              <a:t>CH</a:t>
            </a:r>
            <a:r>
              <a:rPr lang="en-US" altLang="zh-TW" sz="2800" baseline="-25000"/>
              <a:t>2</a:t>
            </a:r>
            <a:r>
              <a:rPr lang="en-US" altLang="zh-TW" sz="2800"/>
              <a:t>COOH</a:t>
            </a:r>
            <a:endParaRPr lang="zh-TW" altLang="en-US" sz="2800"/>
          </a:p>
        </p:txBody>
      </p:sp>
      <p:sp>
        <p:nvSpPr>
          <p:cNvPr id="10" name="矩形 9"/>
          <p:cNvSpPr>
            <a:spLocks noChangeArrowheads="1"/>
          </p:cNvSpPr>
          <p:nvPr/>
        </p:nvSpPr>
        <p:spPr bwMode="auto">
          <a:xfrm>
            <a:off x="360363" y="5427240"/>
            <a:ext cx="86042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dirty="0"/>
              <a:t>(</a:t>
            </a:r>
            <a:r>
              <a:rPr lang="zh-TW" altLang="en-US" sz="2800" dirty="0"/>
              <a:t>注意</a:t>
            </a:r>
            <a:r>
              <a:rPr lang="en-US" altLang="zh-TW" sz="2800" dirty="0"/>
              <a:t>︰</a:t>
            </a:r>
            <a:r>
              <a:rPr lang="zh-TW" altLang="en-US" sz="2800" dirty="0"/>
              <a:t>名稱不是丙</a:t>
            </a:r>
            <a:r>
              <a:rPr lang="en-US" altLang="zh-TW" sz="2800" dirty="0"/>
              <a:t>-1-</a:t>
            </a:r>
            <a:r>
              <a:rPr lang="zh-TW" altLang="en-US" sz="2800" dirty="0"/>
              <a:t>酸，因為命名烷酸時，通常略去這「</a:t>
            </a:r>
            <a:r>
              <a:rPr lang="en-US" altLang="zh-TW" sz="2800" dirty="0"/>
              <a:t>1</a:t>
            </a:r>
            <a:r>
              <a:rPr lang="zh-TW" altLang="en-US" sz="2800" dirty="0"/>
              <a:t>」字。</a:t>
            </a:r>
            <a:r>
              <a:rPr lang="en-US" altLang="zh-TW" sz="2800" dirty="0"/>
              <a:t>)</a:t>
            </a:r>
            <a:endParaRPr lang="zh-TW" altLang="en-US" sz="2800" dirty="0"/>
          </a:p>
        </p:txBody>
      </p:sp>
      <p:sp>
        <p:nvSpPr>
          <p:cNvPr id="13" name="矩形 12"/>
          <p:cNvSpPr>
            <a:spLocks noChangeArrowheads="1"/>
          </p:cNvSpPr>
          <p:nvPr/>
        </p:nvSpPr>
        <p:spPr bwMode="auto">
          <a:xfrm>
            <a:off x="5724525" y="3861817"/>
            <a:ext cx="19605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a:t>
            </a:r>
            <a:r>
              <a:rPr lang="zh-TW" altLang="en-US" sz="2800">
                <a:solidFill>
                  <a:srgbClr val="3399FF"/>
                </a:solidFill>
              </a:rPr>
              <a:t>甲烷</a:t>
            </a:r>
            <a:r>
              <a:rPr lang="en-US" altLang="zh-TW" sz="2800"/>
              <a:t>) </a:t>
            </a:r>
            <a:r>
              <a:rPr lang="zh-TW" altLang="en-US" sz="2800"/>
              <a:t>甲酸</a:t>
            </a:r>
          </a:p>
        </p:txBody>
      </p:sp>
      <p:sp>
        <p:nvSpPr>
          <p:cNvPr id="14" name="矩形 13"/>
          <p:cNvSpPr>
            <a:spLocks noChangeArrowheads="1"/>
          </p:cNvSpPr>
          <p:nvPr/>
        </p:nvSpPr>
        <p:spPr bwMode="auto">
          <a:xfrm>
            <a:off x="-4645025" y="1252538"/>
            <a:ext cx="23193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a:t>
            </a:r>
            <a:r>
              <a:rPr lang="zh-TW" altLang="en-US" sz="2800">
                <a:solidFill>
                  <a:srgbClr val="3399FF"/>
                </a:solidFill>
              </a:rPr>
              <a:t>丙烷酸</a:t>
            </a:r>
            <a:r>
              <a:rPr lang="en-US" altLang="zh-TW" sz="2800"/>
              <a:t>) </a:t>
            </a:r>
            <a:r>
              <a:rPr lang="zh-TW" altLang="en-US" sz="2800"/>
              <a:t>丙酸</a:t>
            </a:r>
          </a:p>
        </p:txBody>
      </p:sp>
      <p:cxnSp>
        <p:nvCxnSpPr>
          <p:cNvPr id="15" name="直線接點 14"/>
          <p:cNvCxnSpPr/>
          <p:nvPr/>
        </p:nvCxnSpPr>
        <p:spPr>
          <a:xfrm flipH="1">
            <a:off x="6300788" y="3884042"/>
            <a:ext cx="358775" cy="431800"/>
          </a:xfrm>
          <a:prstGeom prst="line">
            <a:avLst/>
          </a:prstGeom>
        </p:spPr>
        <p:style>
          <a:lnRef idx="2">
            <a:schemeClr val="accent2"/>
          </a:lnRef>
          <a:fillRef idx="0">
            <a:schemeClr val="accent2"/>
          </a:fillRef>
          <a:effectRef idx="1">
            <a:schemeClr val="accent2"/>
          </a:effectRef>
          <a:fontRef idx="minor">
            <a:schemeClr val="tx1"/>
          </a:fontRef>
        </p:style>
      </p:cxnSp>
      <p:cxnSp>
        <p:nvCxnSpPr>
          <p:cNvPr id="16" name="直線接點 15"/>
          <p:cNvCxnSpPr/>
          <p:nvPr/>
        </p:nvCxnSpPr>
        <p:spPr>
          <a:xfrm flipH="1">
            <a:off x="6300788" y="4653980"/>
            <a:ext cx="358775" cy="431800"/>
          </a:xfrm>
          <a:prstGeom prst="line">
            <a:avLst/>
          </a:prstGeom>
        </p:spPr>
        <p:style>
          <a:lnRef idx="2">
            <a:schemeClr val="accent2"/>
          </a:lnRef>
          <a:fillRef idx="0">
            <a:schemeClr val="accent2"/>
          </a:fillRef>
          <a:effectRef idx="1">
            <a:schemeClr val="accent2"/>
          </a:effectRef>
          <a:fontRef idx="minor">
            <a:schemeClr val="tx1"/>
          </a:fontRef>
        </p:style>
      </p:cxnSp>
      <p:pic>
        <p:nvPicPr>
          <p:cNvPr id="18" name="Picture 1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79838" y="345133"/>
            <a:ext cx="1571625"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矩形 18"/>
          <p:cNvSpPr>
            <a:spLocks noChangeArrowheads="1"/>
          </p:cNvSpPr>
          <p:nvPr/>
        </p:nvSpPr>
        <p:spPr bwMode="auto">
          <a:xfrm>
            <a:off x="5726113" y="4561905"/>
            <a:ext cx="19621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a:t>
            </a:r>
            <a:r>
              <a:rPr lang="zh-TW" altLang="en-US" sz="2800">
                <a:solidFill>
                  <a:srgbClr val="3399FF"/>
                </a:solidFill>
              </a:rPr>
              <a:t>丙烷</a:t>
            </a:r>
            <a:r>
              <a:rPr lang="en-US" altLang="zh-TW" sz="2800"/>
              <a:t>) </a:t>
            </a:r>
            <a:r>
              <a:rPr lang="zh-TW" altLang="en-US" sz="2800"/>
              <a:t>丙酸</a:t>
            </a:r>
          </a:p>
        </p:txBody>
      </p:sp>
    </p:spTree>
    <p:extLst>
      <p:ext uri="{BB962C8B-B14F-4D97-AF65-F5344CB8AC3E}">
        <p14:creationId xmlns:p14="http://schemas.microsoft.com/office/powerpoint/2010/main" val="6030562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矩形 7"/>
          <p:cNvSpPr>
            <a:spLocks noChangeArrowheads="1"/>
          </p:cNvSpPr>
          <p:nvPr/>
        </p:nvSpPr>
        <p:spPr bwMode="auto">
          <a:xfrm>
            <a:off x="1214438" y="284163"/>
            <a:ext cx="31988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CH</a:t>
            </a:r>
            <a:r>
              <a:rPr lang="en-US" altLang="zh-TW" sz="2800" baseline="-25000"/>
              <a:t>3</a:t>
            </a:r>
            <a:r>
              <a:rPr lang="en-US" altLang="zh-TW" sz="2800"/>
              <a:t>CH</a:t>
            </a:r>
            <a:r>
              <a:rPr lang="en-US" altLang="zh-TW" sz="2800" baseline="-25000"/>
              <a:t>2</a:t>
            </a:r>
            <a:r>
              <a:rPr lang="en-US" altLang="zh-TW" sz="2800"/>
              <a:t>CH</a:t>
            </a:r>
            <a:r>
              <a:rPr lang="en-US" altLang="zh-TW" sz="2800" baseline="-25000"/>
              <a:t>2</a:t>
            </a:r>
            <a:r>
              <a:rPr lang="en-US" altLang="zh-TW" sz="2800"/>
              <a:t>COOH</a:t>
            </a:r>
            <a:endParaRPr lang="zh-TW" altLang="en-US" sz="2800"/>
          </a:p>
        </p:txBody>
      </p:sp>
      <p:sp>
        <p:nvSpPr>
          <p:cNvPr id="115715" name="矩形 10"/>
          <p:cNvSpPr>
            <a:spLocks noChangeArrowheads="1"/>
          </p:cNvSpPr>
          <p:nvPr/>
        </p:nvSpPr>
        <p:spPr bwMode="auto">
          <a:xfrm>
            <a:off x="5808663" y="317500"/>
            <a:ext cx="895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丁酸</a:t>
            </a:r>
          </a:p>
        </p:txBody>
      </p:sp>
      <p:sp>
        <p:nvSpPr>
          <p:cNvPr id="115716" name="矩形 11"/>
          <p:cNvSpPr>
            <a:spLocks noChangeArrowheads="1"/>
          </p:cNvSpPr>
          <p:nvPr/>
        </p:nvSpPr>
        <p:spPr bwMode="auto">
          <a:xfrm>
            <a:off x="5810250" y="1270000"/>
            <a:ext cx="28432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甲基丙酸</a:t>
            </a:r>
          </a:p>
        </p:txBody>
      </p:sp>
      <p:pic>
        <p:nvPicPr>
          <p:cNvPr id="115718" name="Picture 13" descr="C:\Documents and Settings\judymok\桌面\2nd figures\Chem 21 pics\2-methylpropanoic aci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0013" y="1052513"/>
            <a:ext cx="1906587"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4"/>
          <p:cNvSpPr>
            <a:spLocks noChangeArrowheads="1"/>
          </p:cNvSpPr>
          <p:nvPr/>
        </p:nvSpPr>
        <p:spPr bwMode="auto">
          <a:xfrm>
            <a:off x="252487" y="2547962"/>
            <a:ext cx="4968875" cy="5492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a:solidFill>
                  <a:srgbClr val="CC0066"/>
                </a:solidFill>
                <a:latin typeface="Calibri" pitchFamily="34" charset="0"/>
              </a:rPr>
              <a:t>含有兩個羧基的烷酸的命名</a:t>
            </a:r>
            <a:endParaRPr lang="en-US" altLang="zh-TW" sz="3000" b="1">
              <a:solidFill>
                <a:srgbClr val="CC0066"/>
              </a:solidFill>
              <a:latin typeface="Calibri" pitchFamily="34" charset="0"/>
            </a:endParaRPr>
          </a:p>
        </p:txBody>
      </p:sp>
      <p:sp>
        <p:nvSpPr>
          <p:cNvPr id="17" name="矩形 16"/>
          <p:cNvSpPr>
            <a:spLocks noChangeArrowheads="1"/>
          </p:cNvSpPr>
          <p:nvPr/>
        </p:nvSpPr>
        <p:spPr bwMode="auto">
          <a:xfrm>
            <a:off x="252413" y="3281611"/>
            <a:ext cx="9144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命名含有兩個羧基的烷酸時，詞尾需改為「</a:t>
            </a:r>
            <a:r>
              <a:rPr lang="zh-TW" altLang="en-US" sz="3200" b="1" dirty="0">
                <a:solidFill>
                  <a:srgbClr val="3399FF"/>
                </a:solidFill>
              </a:rPr>
              <a:t>二酸</a:t>
            </a:r>
            <a:r>
              <a:rPr lang="zh-TW" altLang="en-US" sz="2800" dirty="0"/>
              <a:t>」。</a:t>
            </a:r>
          </a:p>
        </p:txBody>
      </p:sp>
      <p:sp>
        <p:nvSpPr>
          <p:cNvPr id="18" name="矩形 17"/>
          <p:cNvSpPr>
            <a:spLocks noChangeArrowheads="1"/>
          </p:cNvSpPr>
          <p:nvPr/>
        </p:nvSpPr>
        <p:spPr bwMode="auto">
          <a:xfrm>
            <a:off x="252487" y="5862216"/>
            <a:ext cx="81359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這化合物的名稱是 己二酸。</a:t>
            </a:r>
          </a:p>
        </p:txBody>
      </p:sp>
      <p:grpSp>
        <p:nvGrpSpPr>
          <p:cNvPr id="2" name="Group 27"/>
          <p:cNvGrpSpPr>
            <a:grpSpLocks/>
          </p:cNvGrpSpPr>
          <p:nvPr/>
        </p:nvGrpSpPr>
        <p:grpSpPr bwMode="auto">
          <a:xfrm>
            <a:off x="922412" y="4010050"/>
            <a:ext cx="1179512" cy="720725"/>
            <a:chOff x="1298" y="662"/>
            <a:chExt cx="3073" cy="1044"/>
          </a:xfrm>
        </p:grpSpPr>
        <p:sp>
          <p:nvSpPr>
            <p:cNvPr id="115724" name="AutoShape 28"/>
            <p:cNvSpPr>
              <a:spLocks noChangeArrowheads="1"/>
            </p:cNvSpPr>
            <p:nvPr/>
          </p:nvSpPr>
          <p:spPr bwMode="auto">
            <a:xfrm>
              <a:off x="1298" y="662"/>
              <a:ext cx="3073"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115725" name="Rectangle 29"/>
            <p:cNvSpPr>
              <a:spLocks noChangeArrowheads="1"/>
            </p:cNvSpPr>
            <p:nvPr/>
          </p:nvSpPr>
          <p:spPr bwMode="auto">
            <a:xfrm>
              <a:off x="1520" y="722"/>
              <a:ext cx="2675" cy="847"/>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3200">
                  <a:solidFill>
                    <a:schemeClr val="bg1"/>
                  </a:solidFill>
                </a:rPr>
                <a:t>例子</a:t>
              </a:r>
              <a:endParaRPr lang="en-US" altLang="zh-TW" sz="3200">
                <a:solidFill>
                  <a:schemeClr val="bg1"/>
                </a:solidFill>
              </a:endParaRPr>
            </a:p>
          </p:txBody>
        </p:sp>
      </p:grpSp>
      <p:pic>
        <p:nvPicPr>
          <p:cNvPr id="22"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3074" y="4225950"/>
            <a:ext cx="4822825" cy="142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95293068"/>
      </p:ext>
    </p:extLst>
  </p:cSld>
  <p:clrMapOvr>
    <a:masterClrMapping/>
  </p:clrMapOvr>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179388" y="188640"/>
            <a:ext cx="878522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含碳</a:t>
            </a:r>
            <a:r>
              <a:rPr lang="en-US" altLang="zh-TW" sz="3200" b="1">
                <a:solidFill>
                  <a:srgbClr val="CC0000"/>
                </a:solidFill>
                <a:latin typeface="Calibri" pitchFamily="34" charset="0"/>
              </a:rPr>
              <a:t>–</a:t>
            </a:r>
            <a:r>
              <a:rPr lang="zh-TW" altLang="en-US" sz="3200" b="1">
                <a:solidFill>
                  <a:srgbClr val="CC0000"/>
                </a:solidFill>
                <a:latin typeface="Calibri" pitchFamily="34" charset="0"/>
              </a:rPr>
              <a:t>碳雙鍵或鹵素取代基的烷醇和烷酸的命名</a:t>
            </a:r>
            <a:endParaRPr lang="en-US" altLang="zh-TW" sz="3200" b="1">
              <a:solidFill>
                <a:srgbClr val="CC0000"/>
              </a:solidFill>
              <a:latin typeface="Calibri" pitchFamily="34" charset="0"/>
            </a:endParaRPr>
          </a:p>
        </p:txBody>
      </p:sp>
      <p:sp>
        <p:nvSpPr>
          <p:cNvPr id="7" name="矩形 6"/>
          <p:cNvSpPr>
            <a:spLocks noChangeArrowheads="1"/>
          </p:cNvSpPr>
          <p:nvPr/>
        </p:nvSpPr>
        <p:spPr bwMode="auto">
          <a:xfrm>
            <a:off x="250825" y="1133227"/>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一些烷醇和烷酸含有碳</a:t>
            </a:r>
            <a:r>
              <a:rPr lang="en-US" altLang="zh-TW" sz="2800"/>
              <a:t>–</a:t>
            </a:r>
            <a:r>
              <a:rPr lang="zh-TW" altLang="en-US" sz="2800"/>
              <a:t>碳雙鍵。</a:t>
            </a:r>
          </a:p>
        </p:txBody>
      </p:sp>
      <p:sp>
        <p:nvSpPr>
          <p:cNvPr id="11" name="矩形 10"/>
          <p:cNvSpPr>
            <a:spLocks noChangeArrowheads="1"/>
          </p:cNvSpPr>
          <p:nvPr/>
        </p:nvSpPr>
        <p:spPr bwMode="auto">
          <a:xfrm>
            <a:off x="250825" y="2069852"/>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需把碳</a:t>
            </a:r>
            <a:r>
              <a:rPr lang="en-US" altLang="zh-TW" sz="2800"/>
              <a:t>–</a:t>
            </a:r>
            <a:r>
              <a:rPr lang="zh-TW" altLang="en-US" sz="2800"/>
              <a:t>碳雙鍵命名為「烯」，而烷醇和烷酸的名稱則作為詞尾。</a:t>
            </a:r>
          </a:p>
        </p:txBody>
      </p:sp>
      <p:sp>
        <p:nvSpPr>
          <p:cNvPr id="12" name="矩形 11"/>
          <p:cNvSpPr>
            <a:spLocks noChangeArrowheads="1"/>
          </p:cNvSpPr>
          <p:nvPr/>
        </p:nvSpPr>
        <p:spPr bwMode="auto">
          <a:xfrm>
            <a:off x="379412" y="5877272"/>
            <a:ext cx="8712201"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如果化合物含有鹵素取代基，</a:t>
            </a:r>
            <a:r>
              <a:rPr lang="zh-TW" altLang="en-US" sz="2800" dirty="0">
                <a:sym typeface="Wingdings" pitchFamily="2" charset="2"/>
              </a:rPr>
              <a:t>取代基的</a:t>
            </a:r>
            <a:r>
              <a:rPr lang="zh-TW" altLang="en-US" sz="2800" dirty="0"/>
              <a:t>名稱則作為詞頭。</a:t>
            </a:r>
            <a:endParaRPr lang="zh-TW" altLang="en-US" sz="2800" dirty="0">
              <a:solidFill>
                <a:srgbClr val="3399FF"/>
              </a:solidFill>
            </a:endParaRPr>
          </a:p>
        </p:txBody>
      </p:sp>
      <p:sp>
        <p:nvSpPr>
          <p:cNvPr id="8" name="Rectangle 19"/>
          <p:cNvSpPr>
            <a:spLocks noChangeArrowheads="1"/>
          </p:cNvSpPr>
          <p:nvPr/>
        </p:nvSpPr>
        <p:spPr bwMode="auto">
          <a:xfrm>
            <a:off x="900113" y="3222377"/>
            <a:ext cx="80978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烷醇是「醇」；烷酸是「酸」。</a:t>
            </a:r>
            <a:endParaRPr lang="en-US" altLang="zh-TW" sz="2800" b="1"/>
          </a:p>
        </p:txBody>
      </p:sp>
      <p:pic>
        <p:nvPicPr>
          <p:cNvPr id="14" name="Picture 16" descr="C:\Users\Public\Documents\陳淑貞的資料夾\Aristo\Judy\Ch21 pic\d2211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0325" y="4077072"/>
            <a:ext cx="226853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7" descr="C:\Users\Public\Documents\陳淑貞的資料夾\Aristo\Judy\Ch21 pic\d22114.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48263" y="4121522"/>
            <a:ext cx="3600450" cy="85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矩形 11"/>
          <p:cNvSpPr>
            <a:spLocks noChangeArrowheads="1"/>
          </p:cNvSpPr>
          <p:nvPr/>
        </p:nvSpPr>
        <p:spPr bwMode="auto">
          <a:xfrm>
            <a:off x="1487488" y="5085184"/>
            <a:ext cx="21748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solidFill>
                  <a:srgbClr val="FF0000"/>
                </a:solidFill>
              </a:rPr>
              <a:t>丁             醇</a:t>
            </a:r>
          </a:p>
        </p:txBody>
      </p:sp>
      <p:sp>
        <p:nvSpPr>
          <p:cNvPr id="21" name="矩形 13"/>
          <p:cNvSpPr>
            <a:spLocks noChangeArrowheads="1"/>
          </p:cNvSpPr>
          <p:nvPr/>
        </p:nvSpPr>
        <p:spPr bwMode="auto">
          <a:xfrm>
            <a:off x="6948488" y="5104234"/>
            <a:ext cx="1682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solidFill>
                  <a:srgbClr val="FF0000"/>
                </a:solidFill>
              </a:rPr>
              <a:t>己        酸</a:t>
            </a:r>
          </a:p>
        </p:txBody>
      </p:sp>
      <p:sp>
        <p:nvSpPr>
          <p:cNvPr id="22" name="矩形 11"/>
          <p:cNvSpPr>
            <a:spLocks noChangeArrowheads="1"/>
          </p:cNvSpPr>
          <p:nvPr/>
        </p:nvSpPr>
        <p:spPr bwMode="auto">
          <a:xfrm>
            <a:off x="2303463" y="5104234"/>
            <a:ext cx="539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solidFill>
                  <a:srgbClr val="FF0000"/>
                </a:solidFill>
              </a:rPr>
              <a:t>烯</a:t>
            </a:r>
          </a:p>
        </p:txBody>
      </p:sp>
      <p:sp>
        <p:nvSpPr>
          <p:cNvPr id="23" name="矩形 11"/>
          <p:cNvSpPr>
            <a:spLocks noChangeArrowheads="1"/>
          </p:cNvSpPr>
          <p:nvPr/>
        </p:nvSpPr>
        <p:spPr bwMode="auto">
          <a:xfrm>
            <a:off x="2654300" y="5104234"/>
            <a:ext cx="620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dirty="0">
                <a:solidFill>
                  <a:srgbClr val="FF0000"/>
                </a:solidFill>
              </a:rPr>
              <a:t>-1-</a:t>
            </a:r>
            <a:endParaRPr lang="zh-TW" altLang="en-US" sz="2800" dirty="0">
              <a:solidFill>
                <a:srgbClr val="FF0000"/>
              </a:solidFill>
            </a:endParaRPr>
          </a:p>
        </p:txBody>
      </p:sp>
      <p:sp>
        <p:nvSpPr>
          <p:cNvPr id="24" name="矩形 11"/>
          <p:cNvSpPr>
            <a:spLocks noChangeArrowheads="1"/>
          </p:cNvSpPr>
          <p:nvPr/>
        </p:nvSpPr>
        <p:spPr bwMode="auto">
          <a:xfrm>
            <a:off x="1862138" y="5104234"/>
            <a:ext cx="620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solidFill>
                  <a:srgbClr val="FF0000"/>
                </a:solidFill>
              </a:rPr>
              <a:t>-2-</a:t>
            </a:r>
            <a:endParaRPr lang="zh-TW" altLang="en-US" sz="2800">
              <a:solidFill>
                <a:srgbClr val="FF0000"/>
              </a:solidFill>
            </a:endParaRPr>
          </a:p>
        </p:txBody>
      </p:sp>
      <p:sp>
        <p:nvSpPr>
          <p:cNvPr id="25" name="矩形 13"/>
          <p:cNvSpPr>
            <a:spLocks noChangeArrowheads="1"/>
          </p:cNvSpPr>
          <p:nvPr/>
        </p:nvSpPr>
        <p:spPr bwMode="auto">
          <a:xfrm>
            <a:off x="5867400" y="5089947"/>
            <a:ext cx="12890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solidFill>
                  <a:srgbClr val="FF0000"/>
                </a:solidFill>
              </a:rPr>
              <a:t>氟    氯</a:t>
            </a:r>
          </a:p>
        </p:txBody>
      </p:sp>
      <p:sp>
        <p:nvSpPr>
          <p:cNvPr id="26" name="矩形 13"/>
          <p:cNvSpPr>
            <a:spLocks noChangeArrowheads="1"/>
          </p:cNvSpPr>
          <p:nvPr/>
        </p:nvSpPr>
        <p:spPr bwMode="auto">
          <a:xfrm>
            <a:off x="7740650" y="5104234"/>
            <a:ext cx="539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solidFill>
                  <a:srgbClr val="FF0000"/>
                </a:solidFill>
              </a:rPr>
              <a:t>烯</a:t>
            </a:r>
          </a:p>
        </p:txBody>
      </p:sp>
      <p:sp>
        <p:nvSpPr>
          <p:cNvPr id="27" name="矩形 13"/>
          <p:cNvSpPr>
            <a:spLocks noChangeArrowheads="1"/>
          </p:cNvSpPr>
          <p:nvPr/>
        </p:nvSpPr>
        <p:spPr bwMode="auto">
          <a:xfrm>
            <a:off x="7335838" y="5089947"/>
            <a:ext cx="620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solidFill>
                  <a:srgbClr val="FF0000"/>
                </a:solidFill>
              </a:rPr>
              <a:t>-4-</a:t>
            </a:r>
            <a:endParaRPr lang="zh-TW" altLang="en-US" sz="2800">
              <a:solidFill>
                <a:srgbClr val="FF0000"/>
              </a:solidFill>
            </a:endParaRPr>
          </a:p>
        </p:txBody>
      </p:sp>
      <p:sp>
        <p:nvSpPr>
          <p:cNvPr id="28" name="矩形 13"/>
          <p:cNvSpPr>
            <a:spLocks noChangeArrowheads="1"/>
          </p:cNvSpPr>
          <p:nvPr/>
        </p:nvSpPr>
        <p:spPr bwMode="auto">
          <a:xfrm>
            <a:off x="5553075" y="5104234"/>
            <a:ext cx="12334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solidFill>
                  <a:srgbClr val="FF0000"/>
                </a:solidFill>
              </a:rPr>
              <a:t>3-   -6-</a:t>
            </a:r>
            <a:endParaRPr lang="zh-TW" altLang="en-US" sz="2800">
              <a:solidFill>
                <a:srgbClr val="FF0000"/>
              </a:solidFill>
            </a:endParaRPr>
          </a:p>
        </p:txBody>
      </p:sp>
    </p:spTree>
    <p:extLst>
      <p:ext uri="{BB962C8B-B14F-4D97-AF65-F5344CB8AC3E}">
        <p14:creationId xmlns:p14="http://schemas.microsoft.com/office/powerpoint/2010/main" val="3123850386"/>
      </p:ext>
    </p:extLst>
  </p:cSld>
  <p:clrMapOvr>
    <a:masterClrMapping/>
  </p:clrMapOvr>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8" name="Rectangle 4"/>
          <p:cNvSpPr>
            <a:spLocks noChangeArrowheads="1"/>
          </p:cNvSpPr>
          <p:nvPr/>
        </p:nvSpPr>
        <p:spPr bwMode="auto">
          <a:xfrm>
            <a:off x="2987824" y="3147690"/>
            <a:ext cx="2805112"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600" b="1">
                <a:solidFill>
                  <a:srgbClr val="800080"/>
                </a:solidFill>
              </a:rPr>
              <a:t>烷烴 和 烯烴</a:t>
            </a:r>
            <a:endParaRPr lang="en-US" altLang="zh-TW" sz="3600" b="1">
              <a:solidFill>
                <a:srgbClr val="800080"/>
              </a:solidFill>
            </a:endParaRPr>
          </a:p>
        </p:txBody>
      </p:sp>
      <p:sp>
        <p:nvSpPr>
          <p:cNvPr id="8" name="Rectangle 3"/>
          <p:cNvSpPr>
            <a:spLocks noChangeArrowheads="1"/>
          </p:cNvSpPr>
          <p:nvPr/>
        </p:nvSpPr>
        <p:spPr bwMode="auto">
          <a:xfrm>
            <a:off x="3157265" y="1847280"/>
            <a:ext cx="2351087" cy="769937"/>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dirty="0">
                <a:solidFill>
                  <a:srgbClr val="FFFF00"/>
                </a:solidFill>
                <a:effectLst>
                  <a:outerShdw blurRad="38100" dist="38100" dir="2700000" algn="tl">
                    <a:srgbClr val="000000"/>
                  </a:outerShdw>
                </a:effectLst>
                <a:ea typeface="新細明體" panose="02020500000000000000" pitchFamily="18" charset="-120"/>
              </a:rPr>
              <a:t>第 </a:t>
            </a:r>
            <a:r>
              <a:rPr lang="en-US" altLang="zh-TW" sz="4400" dirty="0">
                <a:solidFill>
                  <a:schemeClr val="bg1"/>
                </a:solidFill>
                <a:effectLst>
                  <a:outerShdw blurRad="38100" dist="38100" dir="2700000" algn="tl">
                    <a:srgbClr val="000000"/>
                  </a:outerShdw>
                </a:effectLst>
                <a:ea typeface="新細明體" panose="02020500000000000000" pitchFamily="18" charset="-120"/>
              </a:rPr>
              <a:t>22</a:t>
            </a:r>
            <a:r>
              <a:rPr lang="en-US" altLang="zh-TW" sz="4400" dirty="0">
                <a:solidFill>
                  <a:srgbClr val="FFFF00"/>
                </a:solidFill>
                <a:effectLst>
                  <a:outerShdw blurRad="38100" dist="38100" dir="2700000" algn="tl">
                    <a:srgbClr val="000000"/>
                  </a:outerShdw>
                </a:effectLst>
                <a:ea typeface="新細明體" panose="02020500000000000000" pitchFamily="18" charset="-120"/>
              </a:rPr>
              <a:t> </a:t>
            </a:r>
            <a:r>
              <a:rPr lang="zh-TW" altLang="en-US" sz="4400" dirty="0">
                <a:solidFill>
                  <a:srgbClr val="FFFF00"/>
                </a:solidFill>
                <a:effectLst>
                  <a:outerShdw blurRad="38100" dist="38100" dir="2700000" algn="tl">
                    <a:srgbClr val="000000"/>
                  </a:outerShdw>
                </a:effectLst>
                <a:ea typeface="新細明體" panose="02020500000000000000" pitchFamily="18" charset="-120"/>
              </a:rPr>
              <a:t>章</a:t>
            </a:r>
            <a:endParaRPr kumimoji="0" lang="en-US" altLang="zh-TW" sz="4400" dirty="0">
              <a:solidFill>
                <a:srgbClr val="FFFF00"/>
              </a:solidFill>
              <a:effectLst>
                <a:outerShdw blurRad="38100" dist="38100" dir="2700000" algn="tl">
                  <a:srgbClr val="000000"/>
                </a:outerShdw>
              </a:effectLst>
              <a:latin typeface="+mn-lt"/>
              <a:ea typeface="+mn-ea"/>
            </a:endParaRPr>
          </a:p>
        </p:txBody>
      </p:sp>
    </p:spTree>
    <p:extLst>
      <p:ext uri="{BB962C8B-B14F-4D97-AF65-F5344CB8AC3E}">
        <p14:creationId xmlns:p14="http://schemas.microsoft.com/office/powerpoint/2010/main" val="598866389"/>
      </p:ext>
    </p:extLst>
  </p:cSld>
  <p:clrMapOvr>
    <a:masterClrMapping/>
  </p:clrMapOvr>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a:spLocks noChangeArrowheads="1"/>
          </p:cNvSpPr>
          <p:nvPr/>
        </p:nvSpPr>
        <p:spPr bwMode="auto">
          <a:xfrm>
            <a:off x="250825" y="3218532"/>
            <a:ext cx="8712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烷烴並 </a:t>
            </a:r>
            <a:r>
              <a:rPr lang="zh-TW" altLang="en-US" sz="3200" b="1">
                <a:solidFill>
                  <a:srgbClr val="3399FF"/>
                </a:solidFill>
              </a:rPr>
              <a:t>不活潑</a:t>
            </a:r>
            <a:r>
              <a:rPr lang="zh-TW" altLang="en-US" sz="2800"/>
              <a:t>。</a:t>
            </a:r>
          </a:p>
        </p:txBody>
      </p:sp>
      <p:sp>
        <p:nvSpPr>
          <p:cNvPr id="6" name="Rectangle 19"/>
          <p:cNvSpPr>
            <a:spLocks noChangeArrowheads="1"/>
          </p:cNvSpPr>
          <p:nvPr/>
        </p:nvSpPr>
        <p:spPr bwMode="auto">
          <a:xfrm>
            <a:off x="900113" y="3794794"/>
            <a:ext cx="809783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它們與酸、鹼、氧化劑 </a:t>
            </a:r>
            <a:r>
              <a:rPr lang="en-US" altLang="zh-TW" sz="2800"/>
              <a:t>(</a:t>
            </a:r>
            <a:r>
              <a:rPr lang="zh-TW" altLang="en-US" sz="2800"/>
              <a:t>例如高錳酸鉀</a:t>
            </a:r>
            <a:r>
              <a:rPr lang="en-US" altLang="zh-TW" sz="2800"/>
              <a:t>) </a:t>
            </a:r>
            <a:r>
              <a:rPr lang="zh-TW" altLang="en-US" sz="2800"/>
              <a:t>或還原劑 </a:t>
            </a:r>
            <a:r>
              <a:rPr lang="en-US" altLang="zh-TW" sz="2800"/>
              <a:t>(</a:t>
            </a:r>
            <a:r>
              <a:rPr lang="zh-TW" altLang="en-US" sz="2800"/>
              <a:t>例如鈉、二氧化硫</a:t>
            </a:r>
            <a:r>
              <a:rPr lang="en-US" altLang="zh-TW" sz="2800"/>
              <a:t>) </a:t>
            </a:r>
            <a:r>
              <a:rPr lang="zh-TW" altLang="en-US" sz="2800"/>
              <a:t>都沒有反應。</a:t>
            </a:r>
            <a:endParaRPr lang="en-US" altLang="zh-TW" sz="2800" baseline="-25000"/>
          </a:p>
        </p:txBody>
      </p:sp>
      <p:sp>
        <p:nvSpPr>
          <p:cNvPr id="7" name="矩形 6"/>
          <p:cNvSpPr>
            <a:spLocks noChangeArrowheads="1"/>
          </p:cNvSpPr>
          <p:nvPr/>
        </p:nvSpPr>
        <p:spPr bwMode="auto">
          <a:xfrm>
            <a:off x="250825" y="5286151"/>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烷烴的</a:t>
            </a:r>
            <a:r>
              <a:rPr lang="zh-TW" altLang="en-US" sz="2800" b="1" dirty="0"/>
              <a:t>反應不多</a:t>
            </a:r>
            <a:r>
              <a:rPr lang="zh-TW" altLang="en-US" sz="2800" dirty="0"/>
              <a:t>。</a:t>
            </a:r>
            <a:endParaRPr lang="zh-TW" altLang="en-US" sz="2800" b="1" dirty="0"/>
          </a:p>
        </p:txBody>
      </p:sp>
      <p:sp>
        <p:nvSpPr>
          <p:cNvPr id="8" name="Rectangle 4"/>
          <p:cNvSpPr>
            <a:spLocks noChangeArrowheads="1"/>
          </p:cNvSpPr>
          <p:nvPr/>
        </p:nvSpPr>
        <p:spPr bwMode="auto">
          <a:xfrm>
            <a:off x="250652" y="620688"/>
            <a:ext cx="3097212"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烷烴的化學性質</a:t>
            </a:r>
            <a:endParaRPr lang="en-US" altLang="zh-TW" sz="3200" b="1" dirty="0">
              <a:solidFill>
                <a:srgbClr val="CC0000"/>
              </a:solidFill>
              <a:latin typeface="Calibri" pitchFamily="34" charset="0"/>
            </a:endParaRPr>
          </a:p>
        </p:txBody>
      </p:sp>
      <p:sp>
        <p:nvSpPr>
          <p:cNvPr id="9" name="Rectangle 38"/>
          <p:cNvSpPr>
            <a:spLocks noChangeArrowheads="1"/>
          </p:cNvSpPr>
          <p:nvPr/>
        </p:nvSpPr>
        <p:spPr bwMode="auto">
          <a:xfrm>
            <a:off x="250825" y="1772891"/>
            <a:ext cx="8893175"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所有烷烴都具有相似的結構 </a:t>
            </a:r>
            <a:r>
              <a:rPr lang="en-US" altLang="zh-TW" sz="2800"/>
              <a:t>(</a:t>
            </a:r>
            <a:r>
              <a:rPr lang="zh-TW" altLang="en-US" sz="2800"/>
              <a:t>分子中</a:t>
            </a:r>
            <a:r>
              <a:rPr lang="zh-TW" altLang="en-US" sz="3200" b="1"/>
              <a:t>只有 </a:t>
            </a:r>
            <a:r>
              <a:rPr lang="en-US" altLang="zh-TW" sz="3200" b="1"/>
              <a:t>C–H </a:t>
            </a:r>
            <a:r>
              <a:rPr lang="zh-TW" altLang="en-US" sz="3200" b="1"/>
              <a:t>鍵 </a:t>
            </a:r>
            <a:r>
              <a:rPr lang="zh-TW" altLang="en-US" sz="2800"/>
              <a:t>和 </a:t>
            </a:r>
            <a:r>
              <a:rPr lang="en-US" altLang="zh-TW" sz="3200" b="1"/>
              <a:t>C–C </a:t>
            </a:r>
            <a:r>
              <a:rPr lang="zh-TW" altLang="en-US" sz="3200" b="1"/>
              <a:t>鍵</a:t>
            </a:r>
            <a:r>
              <a:rPr lang="en-US" altLang="zh-TW" sz="2800"/>
              <a:t>)</a:t>
            </a:r>
            <a:r>
              <a:rPr lang="zh-TW" altLang="en-US" sz="2800"/>
              <a:t>，所以具有 </a:t>
            </a:r>
            <a:r>
              <a:rPr lang="zh-TW" altLang="en-US" sz="3200" b="1">
                <a:solidFill>
                  <a:srgbClr val="3399FF"/>
                </a:solidFill>
              </a:rPr>
              <a:t>相似的化學性質</a:t>
            </a:r>
            <a:r>
              <a:rPr lang="zh-TW" altLang="en-US" sz="2800"/>
              <a:t>。</a:t>
            </a:r>
            <a:endParaRPr kumimoji="0" lang="en-US" altLang="zh-TW" sz="2800" b="1">
              <a:solidFill>
                <a:srgbClr val="3399FF"/>
              </a:solidFill>
              <a:cs typeface="Arial" charset="0"/>
            </a:endParaRPr>
          </a:p>
        </p:txBody>
      </p:sp>
    </p:spTree>
    <p:extLst>
      <p:ext uri="{BB962C8B-B14F-4D97-AF65-F5344CB8AC3E}">
        <p14:creationId xmlns:p14="http://schemas.microsoft.com/office/powerpoint/2010/main" val="3158703290"/>
      </p:ext>
    </p:extLst>
  </p:cSld>
  <p:clrMapOvr>
    <a:masterClrMapping/>
  </p:clrMapOvr>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4"/>
          <p:cNvSpPr>
            <a:spLocks noChangeArrowheads="1"/>
          </p:cNvSpPr>
          <p:nvPr/>
        </p:nvSpPr>
        <p:spPr bwMode="auto">
          <a:xfrm>
            <a:off x="179388" y="548680"/>
            <a:ext cx="18716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66"/>
                </a:solidFill>
                <a:latin typeface="Calibri" pitchFamily="34" charset="0"/>
              </a:rPr>
              <a:t>燃燒作用</a:t>
            </a:r>
            <a:endParaRPr lang="en-US" altLang="zh-TW" sz="3200" b="1" dirty="0">
              <a:solidFill>
                <a:srgbClr val="CC0066"/>
              </a:solidFill>
              <a:latin typeface="Calibri" pitchFamily="34" charset="0"/>
            </a:endParaRPr>
          </a:p>
        </p:txBody>
      </p:sp>
      <p:sp>
        <p:nvSpPr>
          <p:cNvPr id="16" name="Rectangle 38"/>
          <p:cNvSpPr>
            <a:spLocks noChangeArrowheads="1"/>
          </p:cNvSpPr>
          <p:nvPr/>
        </p:nvSpPr>
        <p:spPr bwMode="auto">
          <a:xfrm>
            <a:off x="250825" y="1848496"/>
            <a:ext cx="85693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烷烴 </a:t>
            </a:r>
            <a:r>
              <a:rPr lang="en-US" altLang="zh-TW" sz="2800"/>
              <a:t>(</a:t>
            </a:r>
            <a:r>
              <a:rPr lang="zh-TW" altLang="en-US" sz="2800"/>
              <a:t>或其他烴</a:t>
            </a:r>
            <a:r>
              <a:rPr lang="en-US" altLang="zh-TW" sz="2800"/>
              <a:t>) </a:t>
            </a:r>
            <a:r>
              <a:rPr lang="zh-TW" altLang="en-US" sz="2800"/>
              <a:t>的完全燃燒反應可用以下方程式表示：</a:t>
            </a:r>
            <a:endParaRPr kumimoji="0" lang="en-US" altLang="zh-TW" sz="2800">
              <a:solidFill>
                <a:srgbClr val="3399FF"/>
              </a:solidFill>
              <a:cs typeface="Arial" charset="0"/>
            </a:endParaRPr>
          </a:p>
        </p:txBody>
      </p:sp>
      <p:grpSp>
        <p:nvGrpSpPr>
          <p:cNvPr id="2" name="Group 27"/>
          <p:cNvGrpSpPr>
            <a:grpSpLocks/>
          </p:cNvGrpSpPr>
          <p:nvPr/>
        </p:nvGrpSpPr>
        <p:grpSpPr bwMode="auto">
          <a:xfrm>
            <a:off x="897161" y="4436467"/>
            <a:ext cx="1298575" cy="720725"/>
            <a:chOff x="113" y="662"/>
            <a:chExt cx="5444" cy="1044"/>
          </a:xfrm>
        </p:grpSpPr>
        <p:sp>
          <p:nvSpPr>
            <p:cNvPr id="45067"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45068" name="Rectangle 29"/>
            <p:cNvSpPr>
              <a:spLocks noChangeArrowheads="1"/>
            </p:cNvSpPr>
            <p:nvPr/>
          </p:nvSpPr>
          <p:spPr bwMode="auto">
            <a:xfrm>
              <a:off x="488" y="708"/>
              <a:ext cx="4739" cy="847"/>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3200">
                  <a:solidFill>
                    <a:schemeClr val="bg1"/>
                  </a:solidFill>
                </a:rPr>
                <a:t>例子</a:t>
              </a:r>
              <a:endParaRPr lang="en-US" altLang="zh-TW" sz="3200">
                <a:solidFill>
                  <a:schemeClr val="bg1"/>
                </a:solidFill>
              </a:endParaRPr>
            </a:p>
          </p:txBody>
        </p:sp>
      </p:grpSp>
      <p:sp>
        <p:nvSpPr>
          <p:cNvPr id="1032" name="矩形 16"/>
          <p:cNvSpPr>
            <a:spLocks noChangeArrowheads="1"/>
          </p:cNvSpPr>
          <p:nvPr/>
        </p:nvSpPr>
        <p:spPr bwMode="auto">
          <a:xfrm>
            <a:off x="1692275" y="5229225"/>
            <a:ext cx="6002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CH</a:t>
            </a:r>
            <a:r>
              <a:rPr lang="en-US" altLang="zh-TW" sz="2800" baseline="-25000"/>
              <a:t>4</a:t>
            </a:r>
            <a:r>
              <a:rPr lang="en-US" altLang="zh-TW" sz="2800"/>
              <a:t>(g) + 2O</a:t>
            </a:r>
            <a:r>
              <a:rPr lang="en-US" altLang="zh-TW" sz="2800" baseline="-25000"/>
              <a:t>2</a:t>
            </a:r>
            <a:r>
              <a:rPr lang="en-US" altLang="zh-TW" sz="2800"/>
              <a:t>(g) </a:t>
            </a:r>
            <a:r>
              <a:rPr lang="en-US" altLang="zh-TW" sz="2800">
                <a:sym typeface="Symbol" pitchFamily="18" charset="2"/>
              </a:rPr>
              <a:t></a:t>
            </a:r>
            <a:r>
              <a:rPr lang="en-US" altLang="zh-TW" sz="2800">
                <a:sym typeface="Wingdings" pitchFamily="2" charset="2"/>
              </a:rPr>
              <a:t> </a:t>
            </a:r>
            <a:r>
              <a:rPr lang="en-US" altLang="zh-TW" sz="2800"/>
              <a:t>CO</a:t>
            </a:r>
            <a:r>
              <a:rPr lang="en-US" altLang="zh-TW" sz="2800" baseline="-25000"/>
              <a:t>2</a:t>
            </a:r>
            <a:r>
              <a:rPr lang="en-US" altLang="zh-TW" sz="2800"/>
              <a:t>(g) + 2H</a:t>
            </a:r>
            <a:r>
              <a:rPr lang="en-US" altLang="zh-TW" sz="2800" baseline="-25000"/>
              <a:t>2</a:t>
            </a:r>
            <a:r>
              <a:rPr lang="en-US" altLang="zh-TW" sz="2800"/>
              <a:t>O(l)</a:t>
            </a:r>
            <a:endParaRPr lang="zh-TW" altLang="en-US" sz="2800"/>
          </a:p>
        </p:txBody>
      </p:sp>
      <p:sp>
        <p:nvSpPr>
          <p:cNvPr id="12" name="矩形 14"/>
          <p:cNvSpPr>
            <a:spLocks noChangeArrowheads="1"/>
          </p:cNvSpPr>
          <p:nvPr/>
        </p:nvSpPr>
        <p:spPr bwMode="auto">
          <a:xfrm>
            <a:off x="982663" y="3083571"/>
            <a:ext cx="7261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solidFill>
                  <a:srgbClr val="3399FF"/>
                </a:solidFill>
              </a:rPr>
              <a:t>C</a:t>
            </a:r>
            <a:r>
              <a:rPr lang="en-US" altLang="zh-TW" sz="2800" baseline="-25000">
                <a:solidFill>
                  <a:srgbClr val="3399FF"/>
                </a:solidFill>
              </a:rPr>
              <a:t>x</a:t>
            </a:r>
            <a:r>
              <a:rPr lang="en-US" altLang="zh-TW" sz="2800">
                <a:solidFill>
                  <a:srgbClr val="3399FF"/>
                </a:solidFill>
              </a:rPr>
              <a:t>H</a:t>
            </a:r>
            <a:r>
              <a:rPr lang="en-US" altLang="zh-TW" sz="2800" baseline="-25000">
                <a:solidFill>
                  <a:srgbClr val="3399FF"/>
                </a:solidFill>
              </a:rPr>
              <a:t>y</a:t>
            </a:r>
            <a:r>
              <a:rPr lang="en-US" altLang="zh-TW" sz="2800">
                <a:solidFill>
                  <a:srgbClr val="3399FF"/>
                </a:solidFill>
              </a:rPr>
              <a:t>(g) + (x +    )O</a:t>
            </a:r>
            <a:r>
              <a:rPr lang="en-US" altLang="zh-TW" sz="2800" baseline="-25000">
                <a:solidFill>
                  <a:srgbClr val="3399FF"/>
                </a:solidFill>
              </a:rPr>
              <a:t>2</a:t>
            </a:r>
            <a:r>
              <a:rPr lang="en-US" altLang="zh-TW" sz="2800">
                <a:solidFill>
                  <a:srgbClr val="3399FF"/>
                </a:solidFill>
              </a:rPr>
              <a:t>(g) </a:t>
            </a:r>
            <a:r>
              <a:rPr lang="en-US" altLang="zh-TW" sz="2800">
                <a:solidFill>
                  <a:srgbClr val="3399FF"/>
                </a:solidFill>
                <a:sym typeface="Symbol" pitchFamily="18" charset="2"/>
              </a:rPr>
              <a:t></a:t>
            </a:r>
            <a:r>
              <a:rPr lang="en-US" altLang="zh-TW" sz="2800">
                <a:solidFill>
                  <a:srgbClr val="3399FF"/>
                </a:solidFill>
                <a:sym typeface="Wingdings" pitchFamily="2" charset="2"/>
              </a:rPr>
              <a:t> x</a:t>
            </a:r>
            <a:r>
              <a:rPr lang="en-US" altLang="zh-TW" sz="2800">
                <a:solidFill>
                  <a:srgbClr val="3399FF"/>
                </a:solidFill>
              </a:rPr>
              <a:t>CO</a:t>
            </a:r>
            <a:r>
              <a:rPr lang="en-US" altLang="zh-TW" sz="2800" baseline="-25000">
                <a:solidFill>
                  <a:srgbClr val="3399FF"/>
                </a:solidFill>
              </a:rPr>
              <a:t>2</a:t>
            </a:r>
            <a:r>
              <a:rPr lang="en-US" altLang="zh-TW" sz="2800">
                <a:solidFill>
                  <a:srgbClr val="3399FF"/>
                </a:solidFill>
              </a:rPr>
              <a:t>(g) +    H</a:t>
            </a:r>
            <a:r>
              <a:rPr lang="en-US" altLang="zh-TW" sz="2800" baseline="-25000">
                <a:solidFill>
                  <a:srgbClr val="3399FF"/>
                </a:solidFill>
              </a:rPr>
              <a:t>2</a:t>
            </a:r>
            <a:r>
              <a:rPr lang="en-US" altLang="zh-TW" sz="2800">
                <a:solidFill>
                  <a:srgbClr val="3399FF"/>
                </a:solidFill>
              </a:rPr>
              <a:t>O(l)</a:t>
            </a:r>
            <a:endParaRPr lang="zh-TW" altLang="en-US" sz="2800">
              <a:solidFill>
                <a:srgbClr val="3399FF"/>
              </a:solidFill>
            </a:endParaRPr>
          </a:p>
        </p:txBody>
      </p:sp>
      <p:graphicFrame>
        <p:nvGraphicFramePr>
          <p:cNvPr id="13" name="物件 6"/>
          <p:cNvGraphicFramePr>
            <a:graphicFrameLocks noChangeAspect="1"/>
          </p:cNvGraphicFramePr>
          <p:nvPr>
            <p:extLst>
              <p:ext uri="{D42A27DB-BD31-4B8C-83A1-F6EECF244321}">
                <p14:modId xmlns:p14="http://schemas.microsoft.com/office/powerpoint/2010/main" val="464934512"/>
              </p:ext>
            </p:extLst>
          </p:nvPr>
        </p:nvGraphicFramePr>
        <p:xfrm>
          <a:off x="3286125" y="2856558"/>
          <a:ext cx="411163" cy="947738"/>
        </p:xfrm>
        <a:graphic>
          <a:graphicData uri="http://schemas.openxmlformats.org/presentationml/2006/ole">
            <mc:AlternateContent xmlns:mc="http://schemas.openxmlformats.org/markup-compatibility/2006">
              <mc:Choice xmlns:v="urn:schemas-microsoft-com:vml" Requires="v">
                <p:oleObj spid="_x0000_s43124" name="方程式" r:id="rId4" imgW="47657" imgH="304737" progId="Equation.3">
                  <p:embed/>
                </p:oleObj>
              </mc:Choice>
              <mc:Fallback>
                <p:oleObj name="方程式" r:id="rId4" imgW="47657" imgH="304737"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86125" y="2856558"/>
                        <a:ext cx="411163"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5" name="物件 7"/>
          <p:cNvGraphicFramePr>
            <a:graphicFrameLocks noChangeAspect="1"/>
          </p:cNvGraphicFramePr>
          <p:nvPr>
            <p:extLst>
              <p:ext uri="{D42A27DB-BD31-4B8C-83A1-F6EECF244321}">
                <p14:modId xmlns:p14="http://schemas.microsoft.com/office/powerpoint/2010/main" val="1300689343"/>
              </p:ext>
            </p:extLst>
          </p:nvPr>
        </p:nvGraphicFramePr>
        <p:xfrm>
          <a:off x="6815138" y="2870846"/>
          <a:ext cx="411162" cy="917575"/>
        </p:xfrm>
        <a:graphic>
          <a:graphicData uri="http://schemas.openxmlformats.org/presentationml/2006/ole">
            <mc:AlternateContent xmlns:mc="http://schemas.openxmlformats.org/markup-compatibility/2006">
              <mc:Choice xmlns:v="urn:schemas-microsoft-com:vml" Requires="v">
                <p:oleObj spid="_x0000_s43125" name="方程式" r:id="rId6" imgW="47657" imgH="285786" progId="Equation.3">
                  <p:embed/>
                </p:oleObj>
              </mc:Choice>
              <mc:Fallback>
                <p:oleObj name="方程式" r:id="rId6" imgW="47657" imgH="285786"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15138" y="2870846"/>
                        <a:ext cx="411162"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637485330"/>
      </p:ext>
    </p:extLst>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8"/>
          <p:cNvSpPr>
            <a:spLocks noChangeArrowheads="1"/>
          </p:cNvSpPr>
          <p:nvPr/>
        </p:nvSpPr>
        <p:spPr bwMode="auto">
          <a:xfrm>
            <a:off x="250825" y="1268413"/>
            <a:ext cx="8208963"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buFontTx/>
              <a:buBlip>
                <a:blip r:embed="rId2"/>
              </a:buBlip>
            </a:pPr>
            <a:r>
              <a:rPr lang="zh-TW" altLang="en-US" sz="2800"/>
              <a:t>當烷烴不完全燃燒時，會生成 二氧化碳、水、</a:t>
            </a:r>
            <a:r>
              <a:rPr lang="zh-TW" altLang="en-US" sz="3200" b="1">
                <a:solidFill>
                  <a:srgbClr val="3399FF"/>
                </a:solidFill>
              </a:rPr>
              <a:t>一氧化碳</a:t>
            </a:r>
            <a:r>
              <a:rPr lang="zh-TW" altLang="en-US" sz="2800"/>
              <a:t> 和 </a:t>
            </a:r>
            <a:r>
              <a:rPr lang="zh-TW" altLang="en-US" sz="3200" b="1">
                <a:solidFill>
                  <a:srgbClr val="3399FF"/>
                </a:solidFill>
              </a:rPr>
              <a:t>煙灰</a:t>
            </a:r>
            <a:r>
              <a:rPr lang="zh-TW" altLang="en-US" sz="2800"/>
              <a:t> </a:t>
            </a:r>
            <a:r>
              <a:rPr lang="en-US" altLang="zh-TW" sz="2800"/>
              <a:t>(</a:t>
            </a:r>
            <a:r>
              <a:rPr lang="zh-TW" altLang="en-US" sz="2800"/>
              <a:t>未燃燒碳粒</a:t>
            </a:r>
            <a:r>
              <a:rPr lang="en-US" altLang="zh-TW" sz="2800"/>
              <a:t>)</a:t>
            </a:r>
            <a:r>
              <a:rPr lang="zh-TW" altLang="en-US" sz="2800"/>
              <a:t>。</a:t>
            </a:r>
            <a:endParaRPr kumimoji="0" lang="en-US" altLang="zh-TW" sz="2800">
              <a:cs typeface="Arial" charset="0"/>
            </a:endParaRPr>
          </a:p>
        </p:txBody>
      </p:sp>
      <p:sp>
        <p:nvSpPr>
          <p:cNvPr id="46083" name="Rectangle 38"/>
          <p:cNvSpPr>
            <a:spLocks noChangeArrowheads="1"/>
          </p:cNvSpPr>
          <p:nvPr/>
        </p:nvSpPr>
        <p:spPr bwMode="auto">
          <a:xfrm>
            <a:off x="250825" y="476250"/>
            <a:ext cx="741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在一般情況下，烷烴很少能夠完全燃燒。</a:t>
            </a:r>
            <a:endParaRPr kumimoji="0" lang="en-US" altLang="zh-TW" sz="2800">
              <a:solidFill>
                <a:srgbClr val="3399FF"/>
              </a:solidFill>
              <a:cs typeface="Arial" charset="0"/>
            </a:endParaRPr>
          </a:p>
        </p:txBody>
      </p:sp>
      <p:sp>
        <p:nvSpPr>
          <p:cNvPr id="49156" name="矩形 8"/>
          <p:cNvSpPr>
            <a:spLocks noChangeArrowheads="1"/>
          </p:cNvSpPr>
          <p:nvPr/>
        </p:nvSpPr>
        <p:spPr bwMode="auto">
          <a:xfrm>
            <a:off x="682873" y="5293657"/>
            <a:ext cx="352908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343025" indent="-1343025">
              <a:tabLst>
                <a:tab pos="895350" algn="l"/>
              </a:tabLst>
              <a:defRPr kumimoji="1">
                <a:solidFill>
                  <a:schemeClr val="tx1"/>
                </a:solidFill>
                <a:latin typeface="Arial" charset="0"/>
                <a:ea typeface="新細明體" charset="-120"/>
              </a:defRPr>
            </a:lvl1pPr>
            <a:lvl2pPr marL="742950" indent="-285750">
              <a:tabLst>
                <a:tab pos="895350" algn="l"/>
              </a:tabLst>
              <a:defRPr kumimoji="1">
                <a:solidFill>
                  <a:schemeClr val="tx1"/>
                </a:solidFill>
                <a:latin typeface="Arial" charset="0"/>
                <a:ea typeface="新細明體" charset="-120"/>
              </a:defRPr>
            </a:lvl2pPr>
            <a:lvl3pPr marL="1143000" indent="-228600">
              <a:tabLst>
                <a:tab pos="895350" algn="l"/>
              </a:tabLst>
              <a:defRPr kumimoji="1">
                <a:solidFill>
                  <a:schemeClr val="tx1"/>
                </a:solidFill>
                <a:latin typeface="Arial" charset="0"/>
                <a:ea typeface="新細明體" charset="-120"/>
              </a:defRPr>
            </a:lvl3pPr>
            <a:lvl4pPr marL="1600200" indent="-228600">
              <a:tabLst>
                <a:tab pos="895350" algn="l"/>
              </a:tabLst>
              <a:defRPr kumimoji="1">
                <a:solidFill>
                  <a:schemeClr val="tx1"/>
                </a:solidFill>
                <a:latin typeface="Arial" charset="0"/>
                <a:ea typeface="新細明體" charset="-120"/>
              </a:defRPr>
            </a:lvl4pPr>
            <a:lvl5pPr marL="2057400" indent="-228600">
              <a:tabLst>
                <a:tab pos="895350" algn="l"/>
              </a:tabLst>
              <a:defRPr kumimoji="1">
                <a:solidFill>
                  <a:schemeClr val="tx1"/>
                </a:solidFill>
                <a:latin typeface="Arial" charset="0"/>
                <a:ea typeface="新細明體" charset="-120"/>
              </a:defRPr>
            </a:lvl5pPr>
            <a:lvl6pPr marL="2514600" indent="-228600" eaLnBrk="0" fontAlgn="base" hangingPunct="0">
              <a:spcBef>
                <a:spcPct val="0"/>
              </a:spcBef>
              <a:spcAft>
                <a:spcPct val="0"/>
              </a:spcAft>
              <a:tabLst>
                <a:tab pos="895350" algn="l"/>
              </a:tabLst>
              <a:defRPr kumimoji="1">
                <a:solidFill>
                  <a:schemeClr val="tx1"/>
                </a:solidFill>
                <a:latin typeface="Arial" charset="0"/>
                <a:ea typeface="新細明體" charset="-120"/>
              </a:defRPr>
            </a:lvl6pPr>
            <a:lvl7pPr marL="2971800" indent="-228600" eaLnBrk="0" fontAlgn="base" hangingPunct="0">
              <a:spcBef>
                <a:spcPct val="0"/>
              </a:spcBef>
              <a:spcAft>
                <a:spcPct val="0"/>
              </a:spcAft>
              <a:tabLst>
                <a:tab pos="895350" algn="l"/>
              </a:tabLst>
              <a:defRPr kumimoji="1">
                <a:solidFill>
                  <a:schemeClr val="tx1"/>
                </a:solidFill>
                <a:latin typeface="Arial" charset="0"/>
                <a:ea typeface="新細明體" charset="-120"/>
              </a:defRPr>
            </a:lvl7pPr>
            <a:lvl8pPr marL="3429000" indent="-228600" eaLnBrk="0" fontAlgn="base" hangingPunct="0">
              <a:spcBef>
                <a:spcPct val="0"/>
              </a:spcBef>
              <a:spcAft>
                <a:spcPct val="0"/>
              </a:spcAft>
              <a:tabLst>
                <a:tab pos="895350" algn="l"/>
              </a:tabLst>
              <a:defRPr kumimoji="1">
                <a:solidFill>
                  <a:schemeClr val="tx1"/>
                </a:solidFill>
                <a:latin typeface="Arial" charset="0"/>
                <a:ea typeface="新細明體" charset="-120"/>
              </a:defRPr>
            </a:lvl8pPr>
            <a:lvl9pPr marL="3886200" indent="-228600" eaLnBrk="0" fontAlgn="base" hangingPunct="0">
              <a:spcBef>
                <a:spcPct val="0"/>
              </a:spcBef>
              <a:spcAft>
                <a:spcPct val="0"/>
              </a:spcAft>
              <a:tabLst>
                <a:tab pos="895350" algn="l"/>
              </a:tabLst>
              <a:defRPr kumimoji="1">
                <a:solidFill>
                  <a:schemeClr val="tx1"/>
                </a:solidFill>
                <a:latin typeface="Arial" charset="0"/>
                <a:ea typeface="新細明體" charset="-120"/>
              </a:defRPr>
            </a:lvl9pPr>
          </a:lstStyle>
          <a:p>
            <a:pPr marL="628650" indent="-628650" eaLnBrk="1" hangingPunct="1">
              <a:spcBef>
                <a:spcPts val="600"/>
              </a:spcBef>
              <a:spcAft>
                <a:spcPts val="600"/>
              </a:spcAft>
              <a:tabLst/>
            </a:pPr>
            <a:r>
              <a:rPr lang="en-US" altLang="zh-TW" sz="2000" dirty="0" smtClean="0"/>
              <a:t>(a</a:t>
            </a:r>
            <a:r>
              <a:rPr lang="en-US" altLang="zh-TW" sz="2000" dirty="0"/>
              <a:t>)	</a:t>
            </a:r>
            <a:r>
              <a:rPr lang="zh-TW" altLang="en-US" sz="2000" dirty="0"/>
              <a:t>液化石油氣 </a:t>
            </a:r>
            <a:r>
              <a:rPr lang="en-US" altLang="zh-TW" sz="2000" dirty="0"/>
              <a:t>(</a:t>
            </a:r>
            <a:r>
              <a:rPr lang="zh-TW" altLang="en-US" sz="2000" dirty="0"/>
              <a:t>由含較少碳原子的烷烴組成</a:t>
            </a:r>
            <a:r>
              <a:rPr lang="en-US" altLang="zh-TW" sz="2000" dirty="0"/>
              <a:t>) </a:t>
            </a:r>
            <a:r>
              <a:rPr lang="zh-TW" altLang="en-US" sz="2000" dirty="0"/>
              <a:t>燃燒時產生</a:t>
            </a:r>
            <a:r>
              <a:rPr lang="zh-TW" altLang="en-US" sz="2000" b="1" dirty="0">
                <a:solidFill>
                  <a:srgbClr val="3399FF"/>
                </a:solidFill>
              </a:rPr>
              <a:t>無煙</a:t>
            </a:r>
            <a:r>
              <a:rPr lang="zh-TW" altLang="en-US" sz="2000" dirty="0"/>
              <a:t>的</a:t>
            </a:r>
            <a:r>
              <a:rPr lang="zh-TW" altLang="en-US" sz="2000" b="1" dirty="0">
                <a:solidFill>
                  <a:srgbClr val="3399FF"/>
                </a:solidFill>
              </a:rPr>
              <a:t>藍色火焰</a:t>
            </a:r>
            <a:r>
              <a:rPr lang="zh-TW" altLang="en-US" sz="2000" dirty="0"/>
              <a:t>。</a:t>
            </a:r>
          </a:p>
        </p:txBody>
      </p:sp>
      <p:pic>
        <p:nvPicPr>
          <p:cNvPr id="47113"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1763" y="2908995"/>
            <a:ext cx="2557462" cy="2265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4" name="Picture 1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80100" y="2908995"/>
            <a:ext cx="1500188"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矩形 8"/>
          <p:cNvSpPr>
            <a:spLocks noChangeArrowheads="1"/>
          </p:cNvSpPr>
          <p:nvPr/>
        </p:nvSpPr>
        <p:spPr bwMode="auto">
          <a:xfrm>
            <a:off x="5148263" y="5261670"/>
            <a:ext cx="35274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(b)	</a:t>
            </a:r>
            <a:r>
              <a:rPr lang="zh-TW" altLang="en-US" sz="2000"/>
              <a:t>蠟燭 </a:t>
            </a:r>
            <a:r>
              <a:rPr lang="en-US" altLang="zh-TW" sz="2000"/>
              <a:t>(</a:t>
            </a:r>
            <a:r>
              <a:rPr lang="zh-TW" altLang="en-US" sz="2000"/>
              <a:t>由含較多碳原子的烷烴組成</a:t>
            </a:r>
            <a:r>
              <a:rPr lang="en-US" altLang="zh-TW" sz="2000"/>
              <a:t>) </a:t>
            </a:r>
            <a:r>
              <a:rPr lang="zh-TW" altLang="en-US" sz="2000"/>
              <a:t>燃燒時產生帶有</a:t>
            </a:r>
            <a:r>
              <a:rPr lang="zh-TW" altLang="en-US" sz="2000" b="1">
                <a:solidFill>
                  <a:srgbClr val="3399FF"/>
                </a:solidFill>
              </a:rPr>
              <a:t>黑煙</a:t>
            </a:r>
            <a:r>
              <a:rPr lang="zh-TW" altLang="en-US" sz="2000"/>
              <a:t>的</a:t>
            </a:r>
            <a:r>
              <a:rPr lang="zh-TW" altLang="en-US" sz="2000" b="1">
                <a:solidFill>
                  <a:srgbClr val="3399FF"/>
                </a:solidFill>
              </a:rPr>
              <a:t>黃或橙色火焰</a:t>
            </a:r>
            <a:r>
              <a:rPr lang="zh-TW" altLang="en-US" sz="2000"/>
              <a:t>。</a:t>
            </a:r>
          </a:p>
        </p:txBody>
      </p:sp>
    </p:spTree>
    <p:extLst>
      <p:ext uri="{BB962C8B-B14F-4D97-AF65-F5344CB8AC3E}">
        <p14:creationId xmlns:p14="http://schemas.microsoft.com/office/powerpoint/2010/main" val="383433903"/>
      </p:ext>
    </p:extLst>
  </p:cSld>
  <p:clrMapOvr>
    <a:masterClrMapping/>
  </p:clrMapOvr>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4"/>
          <p:cNvSpPr>
            <a:spLocks noChangeArrowheads="1"/>
          </p:cNvSpPr>
          <p:nvPr/>
        </p:nvSpPr>
        <p:spPr bwMode="auto">
          <a:xfrm>
            <a:off x="144463" y="259904"/>
            <a:ext cx="26416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與鹵素的反應</a:t>
            </a:r>
            <a:endParaRPr lang="en-US" altLang="zh-TW" sz="3200" b="1">
              <a:solidFill>
                <a:srgbClr val="CC0000"/>
              </a:solidFill>
              <a:latin typeface="Calibri" pitchFamily="34" charset="0"/>
            </a:endParaRPr>
          </a:p>
        </p:txBody>
      </p:sp>
      <p:sp>
        <p:nvSpPr>
          <p:cNvPr id="12" name="Rectangle 38"/>
          <p:cNvSpPr>
            <a:spLocks noChangeArrowheads="1"/>
          </p:cNvSpPr>
          <p:nvPr/>
        </p:nvSpPr>
        <p:spPr bwMode="auto">
          <a:xfrm>
            <a:off x="250825" y="1114574"/>
            <a:ext cx="856964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己烷 和 溴 </a:t>
            </a:r>
            <a:r>
              <a:rPr lang="en-US" altLang="zh-TW" sz="2800" dirty="0"/>
              <a:t>(</a:t>
            </a:r>
            <a:r>
              <a:rPr lang="zh-TW" altLang="en-US" sz="2800" dirty="0"/>
              <a:t>溶於有機溶劑</a:t>
            </a:r>
            <a:r>
              <a:rPr lang="en-US" altLang="zh-TW" sz="2800" dirty="0"/>
              <a:t>) </a:t>
            </a:r>
            <a:r>
              <a:rPr lang="zh-TW" altLang="en-US" sz="2800" dirty="0"/>
              <a:t>在黑暗中混合，不會有任何反應。</a:t>
            </a:r>
            <a:endParaRPr kumimoji="0" lang="en-US" altLang="zh-TW" sz="2800" b="1" dirty="0">
              <a:solidFill>
                <a:srgbClr val="3399FF"/>
              </a:solidFill>
              <a:cs typeface="Arial" charset="0"/>
            </a:endParaRPr>
          </a:p>
        </p:txBody>
      </p:sp>
      <p:pic>
        <p:nvPicPr>
          <p:cNvPr id="8" name="Picture 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750" y="3807991"/>
            <a:ext cx="1104900" cy="251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矩形 12"/>
          <p:cNvSpPr>
            <a:spLocks noChangeArrowheads="1"/>
          </p:cNvSpPr>
          <p:nvPr/>
        </p:nvSpPr>
        <p:spPr bwMode="auto">
          <a:xfrm>
            <a:off x="1835150" y="4342978"/>
            <a:ext cx="1657350" cy="95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900"/>
              <a:t>在黑暗裏，橙紅色的溴溶液沒有褪色</a:t>
            </a:r>
          </a:p>
        </p:txBody>
      </p:sp>
      <p:cxnSp>
        <p:nvCxnSpPr>
          <p:cNvPr id="23" name="直線接點 22"/>
          <p:cNvCxnSpPr/>
          <p:nvPr/>
        </p:nvCxnSpPr>
        <p:spPr>
          <a:xfrm flipH="1">
            <a:off x="1328738" y="5079578"/>
            <a:ext cx="504825" cy="0"/>
          </a:xfrm>
          <a:prstGeom prst="line">
            <a:avLst/>
          </a:prstGeom>
        </p:spPr>
        <p:style>
          <a:lnRef idx="1">
            <a:schemeClr val="dk1"/>
          </a:lnRef>
          <a:fillRef idx="0">
            <a:schemeClr val="dk1"/>
          </a:fillRef>
          <a:effectRef idx="0">
            <a:schemeClr val="dk1"/>
          </a:effectRef>
          <a:fontRef idx="minor">
            <a:schemeClr val="tx1"/>
          </a:fontRef>
        </p:style>
      </p:cxnSp>
      <p:sp>
        <p:nvSpPr>
          <p:cNvPr id="5" name="矩形 4"/>
          <p:cNvSpPr>
            <a:spLocks noChangeArrowheads="1"/>
          </p:cNvSpPr>
          <p:nvPr/>
        </p:nvSpPr>
        <p:spPr bwMode="auto">
          <a:xfrm>
            <a:off x="250825" y="2211983"/>
            <a:ext cx="86788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但在 </a:t>
            </a:r>
            <a:r>
              <a:rPr lang="zh-TW" altLang="en-US" sz="3200" b="1">
                <a:solidFill>
                  <a:srgbClr val="3399FF"/>
                </a:solidFill>
              </a:rPr>
              <a:t>陽光</a:t>
            </a:r>
            <a:r>
              <a:rPr lang="zh-TW" altLang="en-US" sz="2800"/>
              <a:t> 下，</a:t>
            </a:r>
            <a:r>
              <a:rPr lang="zh-TW" altLang="en-US" sz="3200" b="1">
                <a:solidFill>
                  <a:srgbClr val="3399FF"/>
                </a:solidFill>
              </a:rPr>
              <a:t>橙紅色的溴溶液會褪色</a:t>
            </a:r>
            <a:r>
              <a:rPr lang="zh-TW" altLang="en-US" sz="2800"/>
              <a:t>，顯示己烷與溴發生反應。</a:t>
            </a:r>
          </a:p>
        </p:txBody>
      </p:sp>
      <p:pic>
        <p:nvPicPr>
          <p:cNvPr id="6" name="Picture 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00850" y="3814341"/>
            <a:ext cx="1155700" cy="256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2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02200" y="3861966"/>
            <a:ext cx="1109663" cy="251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矩形 9"/>
          <p:cNvSpPr>
            <a:spLocks noChangeArrowheads="1"/>
          </p:cNvSpPr>
          <p:nvPr/>
        </p:nvSpPr>
        <p:spPr bwMode="auto">
          <a:xfrm>
            <a:off x="7993063" y="4717628"/>
            <a:ext cx="1150937" cy="95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900"/>
              <a:t>橙紅色的溴溶液褪色</a:t>
            </a:r>
          </a:p>
        </p:txBody>
      </p:sp>
      <p:sp>
        <p:nvSpPr>
          <p:cNvPr id="14" name="矩形 10"/>
          <p:cNvSpPr>
            <a:spLocks noChangeArrowheads="1"/>
          </p:cNvSpPr>
          <p:nvPr/>
        </p:nvSpPr>
        <p:spPr bwMode="auto">
          <a:xfrm>
            <a:off x="3059113" y="5589166"/>
            <a:ext cx="17287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900"/>
              <a:t>己烷 </a:t>
            </a:r>
            <a:r>
              <a:rPr lang="en-US" altLang="zh-TW" sz="1900"/>
              <a:t>+ </a:t>
            </a:r>
            <a:r>
              <a:rPr lang="zh-TW" altLang="en-US" sz="1900"/>
              <a:t>溴     </a:t>
            </a:r>
            <a:r>
              <a:rPr lang="en-US" altLang="zh-TW" sz="1900"/>
              <a:t>(</a:t>
            </a:r>
            <a:r>
              <a:rPr lang="zh-TW" altLang="en-US" sz="1900"/>
              <a:t>溶於有機溶劑</a:t>
            </a:r>
            <a:r>
              <a:rPr lang="en-US" altLang="zh-TW" sz="1900"/>
              <a:t>)</a:t>
            </a:r>
            <a:endParaRPr lang="zh-TW" altLang="en-US" sz="1900"/>
          </a:p>
        </p:txBody>
      </p:sp>
      <p:sp>
        <p:nvSpPr>
          <p:cNvPr id="17" name="矩形 13"/>
          <p:cNvSpPr>
            <a:spLocks noChangeArrowheads="1"/>
          </p:cNvSpPr>
          <p:nvPr/>
        </p:nvSpPr>
        <p:spPr bwMode="auto">
          <a:xfrm>
            <a:off x="3551238" y="3717503"/>
            <a:ext cx="641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solidFill>
                  <a:srgbClr val="FF33CC"/>
                </a:solidFill>
              </a:rPr>
              <a:t>陽光</a:t>
            </a:r>
          </a:p>
        </p:txBody>
      </p:sp>
      <p:sp>
        <p:nvSpPr>
          <p:cNvPr id="18" name="向右箭號 17"/>
          <p:cNvSpPr/>
          <p:nvPr/>
        </p:nvSpPr>
        <p:spPr>
          <a:xfrm>
            <a:off x="6157913" y="4939878"/>
            <a:ext cx="574675" cy="288925"/>
          </a:xfrm>
          <a:prstGeom prst="rightArrow">
            <a:avLst/>
          </a:prstGeom>
          <a:solidFill>
            <a:srgbClr val="3399FF"/>
          </a:solidFill>
          <a:ln>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p>
        </p:txBody>
      </p:sp>
      <p:cxnSp>
        <p:nvCxnSpPr>
          <p:cNvPr id="19" name="直線單箭頭接點 18"/>
          <p:cNvCxnSpPr/>
          <p:nvPr/>
        </p:nvCxnSpPr>
        <p:spPr>
          <a:xfrm rot="18900000">
            <a:off x="4427538" y="4127078"/>
            <a:ext cx="0" cy="647700"/>
          </a:xfrm>
          <a:prstGeom prst="straightConnector1">
            <a:avLst/>
          </a:prstGeom>
          <a:ln>
            <a:solidFill>
              <a:srgbClr val="FF33CC"/>
            </a:solidFill>
            <a:tailEnd type="arrow"/>
          </a:ln>
        </p:spPr>
        <p:style>
          <a:lnRef idx="1">
            <a:schemeClr val="accent2"/>
          </a:lnRef>
          <a:fillRef idx="0">
            <a:schemeClr val="accent2"/>
          </a:fillRef>
          <a:effectRef idx="0">
            <a:schemeClr val="accent2"/>
          </a:effectRef>
          <a:fontRef idx="minor">
            <a:schemeClr val="tx1"/>
          </a:fontRef>
        </p:style>
      </p:cxnSp>
      <p:cxnSp>
        <p:nvCxnSpPr>
          <p:cNvPr id="20" name="直線單箭頭接點 19"/>
          <p:cNvCxnSpPr/>
          <p:nvPr/>
        </p:nvCxnSpPr>
        <p:spPr>
          <a:xfrm rot="18900000">
            <a:off x="4498975" y="3982616"/>
            <a:ext cx="0" cy="647700"/>
          </a:xfrm>
          <a:prstGeom prst="straightConnector1">
            <a:avLst/>
          </a:prstGeom>
          <a:ln>
            <a:solidFill>
              <a:srgbClr val="FF33CC"/>
            </a:solidFill>
            <a:tailEnd type="arrow"/>
          </a:ln>
        </p:spPr>
        <p:style>
          <a:lnRef idx="1">
            <a:schemeClr val="accent2"/>
          </a:lnRef>
          <a:fillRef idx="0">
            <a:schemeClr val="accent2"/>
          </a:fillRef>
          <a:effectRef idx="0">
            <a:schemeClr val="accent2"/>
          </a:effectRef>
          <a:fontRef idx="minor">
            <a:schemeClr val="tx1"/>
          </a:fontRef>
        </p:style>
      </p:cxnSp>
      <p:cxnSp>
        <p:nvCxnSpPr>
          <p:cNvPr id="21" name="直線單箭頭接點 20"/>
          <p:cNvCxnSpPr/>
          <p:nvPr/>
        </p:nvCxnSpPr>
        <p:spPr>
          <a:xfrm rot="18900000">
            <a:off x="4572000" y="3838153"/>
            <a:ext cx="0" cy="649288"/>
          </a:xfrm>
          <a:prstGeom prst="straightConnector1">
            <a:avLst/>
          </a:prstGeom>
          <a:ln>
            <a:solidFill>
              <a:srgbClr val="FF33CC"/>
            </a:solidFill>
            <a:tailEnd type="arrow"/>
          </a:ln>
        </p:spPr>
        <p:style>
          <a:lnRef idx="1">
            <a:schemeClr val="accent2"/>
          </a:lnRef>
          <a:fillRef idx="0">
            <a:schemeClr val="accent2"/>
          </a:fillRef>
          <a:effectRef idx="0">
            <a:schemeClr val="accent2"/>
          </a:effectRef>
          <a:fontRef idx="minor">
            <a:schemeClr val="tx1"/>
          </a:fontRef>
        </p:style>
      </p:cxnSp>
      <p:cxnSp>
        <p:nvCxnSpPr>
          <p:cNvPr id="22" name="直線接點 21"/>
          <p:cNvCxnSpPr>
            <a:endCxn id="13" idx="1"/>
          </p:cNvCxnSpPr>
          <p:nvPr/>
        </p:nvCxnSpPr>
        <p:spPr>
          <a:xfrm flipV="1">
            <a:off x="7416800" y="5197053"/>
            <a:ext cx="576263" cy="369888"/>
          </a:xfrm>
          <a:prstGeom prst="line">
            <a:avLst/>
          </a:prstGeom>
        </p:spPr>
        <p:style>
          <a:lnRef idx="1">
            <a:schemeClr val="dk1"/>
          </a:lnRef>
          <a:fillRef idx="0">
            <a:schemeClr val="dk1"/>
          </a:fillRef>
          <a:effectRef idx="0">
            <a:schemeClr val="dk1"/>
          </a:effectRef>
          <a:fontRef idx="minor">
            <a:schemeClr val="tx1"/>
          </a:fontRef>
        </p:style>
      </p:cxnSp>
      <p:cxnSp>
        <p:nvCxnSpPr>
          <p:cNvPr id="24" name="直線接點 23"/>
          <p:cNvCxnSpPr/>
          <p:nvPr/>
        </p:nvCxnSpPr>
        <p:spPr>
          <a:xfrm>
            <a:off x="4429125" y="5805066"/>
            <a:ext cx="935038" cy="0"/>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43001151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77" name="AutoShape 17"/>
          <p:cNvSpPr>
            <a:spLocks noChangeArrowheads="1"/>
          </p:cNvSpPr>
          <p:nvPr/>
        </p:nvSpPr>
        <p:spPr bwMode="auto">
          <a:xfrm>
            <a:off x="827584" y="5229696"/>
            <a:ext cx="7620000" cy="86360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p>
        </p:txBody>
      </p:sp>
      <p:sp>
        <p:nvSpPr>
          <p:cNvPr id="70678" name="Text Box 18"/>
          <p:cNvSpPr txBox="1">
            <a:spLocks noChangeArrowheads="1"/>
          </p:cNvSpPr>
          <p:nvPr/>
        </p:nvSpPr>
        <p:spPr bwMode="auto">
          <a:xfrm>
            <a:off x="860921" y="5372571"/>
            <a:ext cx="76596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spcBef>
                <a:spcPct val="50000"/>
              </a:spcBef>
            </a:pPr>
            <a:r>
              <a:rPr lang="zh-TW" altLang="en-US" b="0"/>
              <a:t>第 </a:t>
            </a:r>
            <a:r>
              <a:rPr lang="en-US" altLang="zh-TW" b="0"/>
              <a:t>VII </a:t>
            </a:r>
            <a:r>
              <a:rPr lang="zh-TW" altLang="en-US" b="0"/>
              <a:t>族元素的 </a:t>
            </a:r>
            <a:r>
              <a:rPr lang="zh-TW" altLang="en-US" sz="3200">
                <a:solidFill>
                  <a:srgbClr val="3399FF"/>
                </a:solidFill>
              </a:rPr>
              <a:t>活性</a:t>
            </a:r>
            <a:r>
              <a:rPr lang="zh-TW" altLang="en-US" b="0"/>
              <a:t> 在族內 </a:t>
            </a:r>
            <a:r>
              <a:rPr lang="zh-TW" altLang="en-US" sz="3200">
                <a:solidFill>
                  <a:srgbClr val="3399FF"/>
                </a:solidFill>
              </a:rPr>
              <a:t>由上至下遞減。</a:t>
            </a:r>
            <a:endParaRPr lang="en-US" altLang="zh-TW" sz="3200">
              <a:solidFill>
                <a:srgbClr val="3399FF"/>
              </a:solidFill>
              <a:cs typeface="Arial" charset="0"/>
            </a:endParaRPr>
          </a:p>
        </p:txBody>
      </p:sp>
      <p:pic>
        <p:nvPicPr>
          <p:cNvPr id="73737"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44428" y="766043"/>
            <a:ext cx="762000" cy="373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3738" name="矩形 12"/>
          <p:cNvSpPr>
            <a:spLocks noChangeArrowheads="1"/>
          </p:cNvSpPr>
          <p:nvPr/>
        </p:nvSpPr>
        <p:spPr bwMode="auto">
          <a:xfrm>
            <a:off x="3863503" y="962893"/>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F</a:t>
            </a:r>
            <a:endParaRPr lang="zh-TW" altLang="en-US" sz="2000"/>
          </a:p>
        </p:txBody>
      </p:sp>
      <p:sp>
        <p:nvSpPr>
          <p:cNvPr id="73739" name="矩形 13"/>
          <p:cNvSpPr>
            <a:spLocks noChangeArrowheads="1"/>
          </p:cNvSpPr>
          <p:nvPr/>
        </p:nvSpPr>
        <p:spPr bwMode="auto">
          <a:xfrm>
            <a:off x="3849216" y="1715368"/>
            <a:ext cx="4286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Cl</a:t>
            </a:r>
            <a:endParaRPr lang="zh-TW" altLang="en-US" sz="2000"/>
          </a:p>
        </p:txBody>
      </p:sp>
      <p:sp>
        <p:nvSpPr>
          <p:cNvPr id="73740" name="矩形 14"/>
          <p:cNvSpPr>
            <a:spLocks noChangeArrowheads="1"/>
          </p:cNvSpPr>
          <p:nvPr/>
        </p:nvSpPr>
        <p:spPr bwMode="auto">
          <a:xfrm>
            <a:off x="3849216" y="2436093"/>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Br</a:t>
            </a:r>
            <a:endParaRPr lang="zh-TW" altLang="en-US" sz="2000"/>
          </a:p>
        </p:txBody>
      </p:sp>
      <p:sp>
        <p:nvSpPr>
          <p:cNvPr id="73741" name="矩形 15"/>
          <p:cNvSpPr>
            <a:spLocks noChangeArrowheads="1"/>
          </p:cNvSpPr>
          <p:nvPr/>
        </p:nvSpPr>
        <p:spPr bwMode="auto">
          <a:xfrm>
            <a:off x="3849216" y="3155231"/>
            <a:ext cx="2555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I</a:t>
            </a:r>
            <a:endParaRPr lang="zh-TW" altLang="en-US" sz="2000"/>
          </a:p>
        </p:txBody>
      </p:sp>
      <p:sp>
        <p:nvSpPr>
          <p:cNvPr id="73742" name="矩形 16"/>
          <p:cNvSpPr>
            <a:spLocks noChangeArrowheads="1"/>
          </p:cNvSpPr>
          <p:nvPr/>
        </p:nvSpPr>
        <p:spPr bwMode="auto">
          <a:xfrm>
            <a:off x="3801591" y="3947393"/>
            <a:ext cx="4270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At</a:t>
            </a:r>
            <a:endParaRPr lang="zh-TW" altLang="en-US" sz="2000"/>
          </a:p>
        </p:txBody>
      </p:sp>
      <p:sp>
        <p:nvSpPr>
          <p:cNvPr id="73743" name="AutoShape 10"/>
          <p:cNvSpPr>
            <a:spLocks noChangeArrowheads="1"/>
          </p:cNvSpPr>
          <p:nvPr/>
        </p:nvSpPr>
        <p:spPr bwMode="auto">
          <a:xfrm>
            <a:off x="4833466" y="815256"/>
            <a:ext cx="538162" cy="3538537"/>
          </a:xfrm>
          <a:prstGeom prst="downArrow">
            <a:avLst>
              <a:gd name="adj1" fmla="val 50000"/>
              <a:gd name="adj2" fmla="val 122555"/>
            </a:avLst>
          </a:prstGeom>
          <a:solidFill>
            <a:srgbClr val="00CC99"/>
          </a:solidFill>
          <a:ln w="9525">
            <a:solidFill>
              <a:srgbClr val="CCFFCC"/>
            </a:solidFill>
            <a:round/>
            <a:headEnd/>
            <a:tailEnd/>
          </a:ln>
        </p:spPr>
        <p:txBody>
          <a:bodyPr wrap="none" anchor="ct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p>
        </p:txBody>
      </p:sp>
      <p:sp>
        <p:nvSpPr>
          <p:cNvPr id="73744" name="Text Box 11"/>
          <p:cNvSpPr txBox="1">
            <a:spLocks noChangeArrowheads="1"/>
          </p:cNvSpPr>
          <p:nvPr/>
        </p:nvSpPr>
        <p:spPr bwMode="auto">
          <a:xfrm>
            <a:off x="3274541" y="350118"/>
            <a:ext cx="2097087" cy="403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1pPr>
            <a:lvl2pPr marL="742950" indent="-28575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2pPr>
            <a:lvl3pPr marL="11430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3pPr>
            <a:lvl4pPr marL="16002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4pPr>
            <a:lvl5pPr marL="20574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5pPr>
            <a:lvl6pPr marL="25146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6pPr>
            <a:lvl7pPr marL="29718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7pPr>
            <a:lvl8pPr marL="34290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8pPr>
            <a:lvl9pPr marL="38862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9pPr>
          </a:lstStyle>
          <a:p>
            <a:pPr eaLnBrk="1" hangingPunct="1">
              <a:buClr>
                <a:srgbClr val="000000"/>
              </a:buClr>
              <a:buSzPct val="100000"/>
              <a:buFont typeface="Arial" charset="0"/>
              <a:buNone/>
            </a:pPr>
            <a:r>
              <a:rPr lang="en-US" altLang="zh-TW" sz="2000" b="0"/>
              <a:t>(</a:t>
            </a:r>
            <a:r>
              <a:rPr lang="zh-TW" altLang="en-US" sz="2000" b="0"/>
              <a:t>最活潑的</a:t>
            </a:r>
            <a:r>
              <a:rPr lang="en-US" altLang="zh-TW" sz="2000" b="0"/>
              <a:t>)</a:t>
            </a:r>
            <a:endParaRPr kumimoji="0" lang="en-GB" altLang="zh-TW" sz="2000" b="0">
              <a:solidFill>
                <a:srgbClr val="000000"/>
              </a:solidFill>
            </a:endParaRPr>
          </a:p>
        </p:txBody>
      </p:sp>
      <p:sp>
        <p:nvSpPr>
          <p:cNvPr id="73745" name="Rectangle 12"/>
          <p:cNvSpPr>
            <a:spLocks noChangeArrowheads="1"/>
          </p:cNvSpPr>
          <p:nvPr/>
        </p:nvSpPr>
        <p:spPr bwMode="auto">
          <a:xfrm>
            <a:off x="5300191" y="1804268"/>
            <a:ext cx="1216025" cy="1017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1pPr>
            <a:lvl2pPr marL="742950" indent="-28575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2pPr>
            <a:lvl3pPr marL="11430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3pPr>
            <a:lvl4pPr marL="16002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4pPr>
            <a:lvl5pPr marL="20574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5pPr>
            <a:lvl6pPr marL="25146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6pPr>
            <a:lvl7pPr marL="29718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7pPr>
            <a:lvl8pPr marL="34290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8pPr>
            <a:lvl9pPr marL="38862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9pPr>
          </a:lstStyle>
          <a:p>
            <a:pPr eaLnBrk="1" hangingPunct="1"/>
            <a:r>
              <a:rPr lang="zh-TW" altLang="en-US" sz="2000" b="0"/>
              <a:t>活性由上</a:t>
            </a:r>
          </a:p>
          <a:p>
            <a:pPr eaLnBrk="1" hangingPunct="1"/>
            <a:r>
              <a:rPr lang="zh-TW" altLang="en-US" sz="2000" b="0"/>
              <a:t>至下依次</a:t>
            </a:r>
          </a:p>
          <a:p>
            <a:pPr eaLnBrk="1" hangingPunct="1"/>
            <a:r>
              <a:rPr lang="zh-TW" altLang="en-US" sz="2000" b="0"/>
              <a:t>漸降</a:t>
            </a:r>
            <a:endParaRPr kumimoji="0" lang="en-GB" altLang="zh-TW" sz="2000" b="0">
              <a:solidFill>
                <a:srgbClr val="000000"/>
              </a:solidFill>
            </a:endParaRPr>
          </a:p>
        </p:txBody>
      </p:sp>
      <p:sp>
        <p:nvSpPr>
          <p:cNvPr id="73746" name="Text Box 17"/>
          <p:cNvSpPr txBox="1">
            <a:spLocks noChangeArrowheads="1"/>
          </p:cNvSpPr>
          <p:nvPr/>
        </p:nvSpPr>
        <p:spPr bwMode="auto">
          <a:xfrm>
            <a:off x="3274541" y="4537943"/>
            <a:ext cx="1954212" cy="403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1pPr>
            <a:lvl2pPr marL="742950" indent="-28575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2pPr>
            <a:lvl3pPr marL="11430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3pPr>
            <a:lvl4pPr marL="16002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4pPr>
            <a:lvl5pPr marL="2057400" indent="-228600" defTabSz="449263">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5pPr>
            <a:lvl6pPr marL="25146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6pPr>
            <a:lvl7pPr marL="29718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7pPr>
            <a:lvl8pPr marL="34290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8pPr>
            <a:lvl9pPr marL="3886200" indent="-228600" defTabSz="449263" eaLnBrk="0" fontAlgn="base" hangingPunct="0">
              <a:spcBef>
                <a:spcPct val="0"/>
              </a:spcBef>
              <a:spcAft>
                <a:spcPct val="0"/>
              </a:spcAft>
              <a:tabLst>
                <a:tab pos="2743200" algn="l"/>
                <a:tab pos="3657600" algn="l"/>
                <a:tab pos="4572000" algn="l"/>
                <a:tab pos="5486400" algn="l"/>
                <a:tab pos="6400800" algn="l"/>
                <a:tab pos="7315200" algn="l"/>
                <a:tab pos="8229600" algn="l"/>
                <a:tab pos="9144000" algn="l"/>
                <a:tab pos="10058400" algn="l"/>
              </a:tabLst>
              <a:defRPr kumimoji="1" sz="2800" b="1">
                <a:solidFill>
                  <a:schemeClr val="tx1"/>
                </a:solidFill>
                <a:latin typeface="Arial" charset="0"/>
                <a:ea typeface="新細明體" pitchFamily="18" charset="-120"/>
              </a:defRPr>
            </a:lvl9pPr>
          </a:lstStyle>
          <a:p>
            <a:pPr eaLnBrk="1" hangingPunct="1">
              <a:buClr>
                <a:srgbClr val="000000"/>
              </a:buClr>
              <a:buSzPct val="100000"/>
              <a:buFont typeface="Arial" charset="0"/>
              <a:buNone/>
            </a:pPr>
            <a:r>
              <a:rPr lang="en-US" altLang="zh-TW" sz="2000" b="0"/>
              <a:t>(</a:t>
            </a:r>
            <a:r>
              <a:rPr lang="zh-TW" altLang="en-US" sz="2000" b="0"/>
              <a:t>最不活潑的</a:t>
            </a:r>
            <a:r>
              <a:rPr lang="en-US" altLang="zh-TW" sz="2000" b="0"/>
              <a:t>)</a:t>
            </a:r>
            <a:r>
              <a:rPr kumimoji="0" lang="ar-SA" altLang="zh-TW" sz="2000" b="0">
                <a:solidFill>
                  <a:srgbClr val="000000"/>
                </a:solidFill>
                <a:cs typeface="Arial" charset="0"/>
              </a:rPr>
              <a:t>‏</a:t>
            </a:r>
            <a:endParaRPr kumimoji="0" lang="en-GB" altLang="zh-TW" sz="2000" b="0">
              <a:solidFill>
                <a:srgbClr val="000000"/>
              </a:solidFill>
            </a:endParaRPr>
          </a:p>
        </p:txBody>
      </p:sp>
    </p:spTree>
    <p:extLst>
      <p:ext uri="{BB962C8B-B14F-4D97-AF65-F5344CB8AC3E}">
        <p14:creationId xmlns:p14="http://schemas.microsoft.com/office/powerpoint/2010/main" val="3404859536"/>
      </p:ext>
    </p:extLst>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矩形 22"/>
          <p:cNvSpPr>
            <a:spLocks noChangeArrowheads="1"/>
          </p:cNvSpPr>
          <p:nvPr/>
        </p:nvSpPr>
        <p:spPr bwMode="auto">
          <a:xfrm>
            <a:off x="250825" y="188640"/>
            <a:ext cx="8713788" cy="107721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將溴與甲烷在 </a:t>
            </a:r>
            <a:r>
              <a:rPr lang="zh-TW" altLang="en-US" sz="3200" b="1" u="sng" dirty="0">
                <a:solidFill>
                  <a:srgbClr val="FF0000"/>
                </a:solidFill>
              </a:rPr>
              <a:t>陽光</a:t>
            </a:r>
            <a:r>
              <a:rPr lang="zh-TW" altLang="en-US" sz="2800" dirty="0"/>
              <a:t> 照射下混合 </a:t>
            </a:r>
            <a:r>
              <a:rPr lang="zh-TW" altLang="en-US" sz="3200" b="1" dirty="0">
                <a:solidFill>
                  <a:srgbClr val="3399FF"/>
                </a:solidFill>
              </a:rPr>
              <a:t>溴原子</a:t>
            </a:r>
            <a:r>
              <a:rPr lang="zh-TW" altLang="en-US" sz="2800" dirty="0"/>
              <a:t> 會 </a:t>
            </a:r>
            <a:r>
              <a:rPr lang="zh-TW" altLang="en-US" sz="3200" b="1" dirty="0">
                <a:solidFill>
                  <a:srgbClr val="3399FF"/>
                </a:solidFill>
              </a:rPr>
              <a:t>取代</a:t>
            </a:r>
            <a:r>
              <a:rPr lang="zh-TW" altLang="en-US" sz="2800" dirty="0"/>
              <a:t> 甲烷分子中的 </a:t>
            </a:r>
            <a:r>
              <a:rPr lang="zh-TW" altLang="en-US" sz="3200" b="1" dirty="0">
                <a:solidFill>
                  <a:srgbClr val="3399FF"/>
                </a:solidFill>
              </a:rPr>
              <a:t>氫原子</a:t>
            </a:r>
            <a:r>
              <a:rPr lang="zh-TW" altLang="en-US" sz="2800" dirty="0"/>
              <a:t>。 </a:t>
            </a:r>
          </a:p>
        </p:txBody>
      </p:sp>
      <p:pic>
        <p:nvPicPr>
          <p:cNvPr id="7" name="Picture 2" descr="C:\Users\Public\Documents\陳淑貞的資料夾\Aristo\Judy\Ch22 pic\d23008_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6013" y="1460326"/>
            <a:ext cx="6424612"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2"/>
          <p:cNvSpPr>
            <a:spLocks noChangeArrowheads="1"/>
          </p:cNvSpPr>
          <p:nvPr/>
        </p:nvSpPr>
        <p:spPr bwMode="auto">
          <a:xfrm>
            <a:off x="5148263" y="2874789"/>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溴甲烷</a:t>
            </a:r>
          </a:p>
        </p:txBody>
      </p:sp>
      <p:sp>
        <p:nvSpPr>
          <p:cNvPr id="9" name="矩形 3"/>
          <p:cNvSpPr>
            <a:spLocks noChangeArrowheads="1"/>
          </p:cNvSpPr>
          <p:nvPr/>
        </p:nvSpPr>
        <p:spPr bwMode="auto">
          <a:xfrm>
            <a:off x="1093788" y="3555826"/>
            <a:ext cx="4325937"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CH</a:t>
            </a:r>
            <a:r>
              <a:rPr lang="en-US" altLang="zh-TW" sz="2400" baseline="-25000"/>
              <a:t>3</a:t>
            </a:r>
            <a:r>
              <a:rPr lang="en-US" altLang="zh-TW" sz="2400"/>
              <a:t>Br + Br</a:t>
            </a:r>
            <a:r>
              <a:rPr lang="en-US" altLang="zh-TW" sz="2400" baseline="-25000"/>
              <a:t>2</a:t>
            </a:r>
            <a:r>
              <a:rPr lang="en-US" altLang="zh-TW" sz="2400"/>
              <a:t> </a:t>
            </a:r>
            <a:r>
              <a:rPr lang="en-US" altLang="zh-TW" sz="2400">
                <a:sym typeface="Symbol" pitchFamily="18" charset="2"/>
              </a:rPr>
              <a:t></a:t>
            </a:r>
            <a:r>
              <a:rPr lang="en-US" altLang="zh-TW" sz="2400">
                <a:sym typeface="Wingdings" pitchFamily="2" charset="2"/>
              </a:rPr>
              <a:t> </a:t>
            </a:r>
            <a:r>
              <a:rPr lang="en-US" altLang="zh-TW" sz="2800" b="1" u="sng">
                <a:solidFill>
                  <a:srgbClr val="FF0000"/>
                </a:solidFill>
              </a:rPr>
              <a:t>CH</a:t>
            </a:r>
            <a:r>
              <a:rPr lang="en-US" altLang="zh-TW" sz="2800" b="1" baseline="-25000">
                <a:solidFill>
                  <a:srgbClr val="FF0000"/>
                </a:solidFill>
              </a:rPr>
              <a:t>2</a:t>
            </a:r>
            <a:r>
              <a:rPr lang="en-US" altLang="zh-TW" sz="2800" b="1" u="sng">
                <a:solidFill>
                  <a:srgbClr val="FF0000"/>
                </a:solidFill>
              </a:rPr>
              <a:t>Br</a:t>
            </a:r>
            <a:r>
              <a:rPr lang="en-US" altLang="zh-TW" sz="2800" b="1" baseline="-25000">
                <a:solidFill>
                  <a:srgbClr val="FF0000"/>
                </a:solidFill>
              </a:rPr>
              <a:t>2</a:t>
            </a:r>
            <a:r>
              <a:rPr lang="en-US" altLang="zh-TW" sz="2400"/>
              <a:t> + HBr</a:t>
            </a:r>
            <a:endParaRPr lang="zh-TW" altLang="en-US" sz="2400"/>
          </a:p>
        </p:txBody>
      </p:sp>
      <p:sp>
        <p:nvSpPr>
          <p:cNvPr id="10" name="矩形 4"/>
          <p:cNvSpPr>
            <a:spLocks noChangeArrowheads="1"/>
          </p:cNvSpPr>
          <p:nvPr/>
        </p:nvSpPr>
        <p:spPr bwMode="auto">
          <a:xfrm>
            <a:off x="6678613" y="2323926"/>
            <a:ext cx="2214562"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t>溴化氫</a:t>
            </a:r>
            <a:endParaRPr lang="en-US" altLang="zh-TW" sz="2200"/>
          </a:p>
          <a:p>
            <a:pPr eaLnBrk="1" hangingPunct="1"/>
            <a:r>
              <a:rPr lang="en-US" altLang="zh-TW" sz="2200">
                <a:solidFill>
                  <a:srgbClr val="3399FF"/>
                </a:solidFill>
              </a:rPr>
              <a:t>(</a:t>
            </a:r>
            <a:r>
              <a:rPr lang="zh-TW" altLang="en-US" sz="2200">
                <a:solidFill>
                  <a:srgbClr val="3399FF"/>
                </a:solidFill>
              </a:rPr>
              <a:t>似蒸氣的煙霧</a:t>
            </a:r>
            <a:r>
              <a:rPr lang="en-US" altLang="zh-TW" sz="2200">
                <a:solidFill>
                  <a:srgbClr val="3399FF"/>
                </a:solidFill>
              </a:rPr>
              <a:t>)</a:t>
            </a:r>
            <a:endParaRPr lang="zh-TW" altLang="en-US" sz="2200">
              <a:solidFill>
                <a:srgbClr val="3399FF"/>
              </a:solidFill>
            </a:endParaRPr>
          </a:p>
        </p:txBody>
      </p:sp>
      <p:sp>
        <p:nvSpPr>
          <p:cNvPr id="11" name="矩形 5"/>
          <p:cNvSpPr>
            <a:spLocks noChangeArrowheads="1"/>
          </p:cNvSpPr>
          <p:nvPr/>
        </p:nvSpPr>
        <p:spPr bwMode="auto">
          <a:xfrm>
            <a:off x="3168650" y="4027314"/>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二溴甲烷</a:t>
            </a:r>
          </a:p>
        </p:txBody>
      </p:sp>
      <p:sp>
        <p:nvSpPr>
          <p:cNvPr id="12" name="矩形 6"/>
          <p:cNvSpPr>
            <a:spLocks noChangeArrowheads="1"/>
          </p:cNvSpPr>
          <p:nvPr/>
        </p:nvSpPr>
        <p:spPr bwMode="auto">
          <a:xfrm>
            <a:off x="1101725" y="4706764"/>
            <a:ext cx="4303713"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CH</a:t>
            </a:r>
            <a:r>
              <a:rPr lang="en-US" altLang="zh-TW" sz="2400" baseline="-25000"/>
              <a:t>2</a:t>
            </a:r>
            <a:r>
              <a:rPr lang="en-US" altLang="zh-TW" sz="2400"/>
              <a:t>Br</a:t>
            </a:r>
            <a:r>
              <a:rPr lang="en-US" altLang="zh-TW" sz="2400" baseline="-25000"/>
              <a:t>2</a:t>
            </a:r>
            <a:r>
              <a:rPr lang="en-US" altLang="zh-TW" sz="2400"/>
              <a:t> + Br</a:t>
            </a:r>
            <a:r>
              <a:rPr lang="en-US" altLang="zh-TW" sz="2400" baseline="-25000"/>
              <a:t>2</a:t>
            </a:r>
            <a:r>
              <a:rPr lang="en-US" altLang="zh-TW" sz="2400"/>
              <a:t> </a:t>
            </a:r>
            <a:r>
              <a:rPr lang="en-US" altLang="zh-TW" sz="2400">
                <a:sym typeface="Symbol" pitchFamily="18" charset="2"/>
              </a:rPr>
              <a:t></a:t>
            </a:r>
            <a:r>
              <a:rPr lang="en-US" altLang="zh-TW" sz="2400">
                <a:sym typeface="Wingdings" pitchFamily="2" charset="2"/>
              </a:rPr>
              <a:t> </a:t>
            </a:r>
            <a:r>
              <a:rPr lang="en-US" altLang="zh-TW" sz="2800" b="1" u="sng">
                <a:solidFill>
                  <a:srgbClr val="FF0000"/>
                </a:solidFill>
              </a:rPr>
              <a:t>CHBr</a:t>
            </a:r>
            <a:r>
              <a:rPr lang="en-US" altLang="zh-TW" sz="2800" b="1" baseline="-25000">
                <a:solidFill>
                  <a:srgbClr val="FF0000"/>
                </a:solidFill>
              </a:rPr>
              <a:t>3</a:t>
            </a:r>
            <a:r>
              <a:rPr lang="en-US" altLang="zh-TW" sz="2400"/>
              <a:t> + HBr</a:t>
            </a:r>
            <a:endParaRPr lang="zh-TW" altLang="en-US" sz="2400"/>
          </a:p>
        </p:txBody>
      </p:sp>
      <p:sp>
        <p:nvSpPr>
          <p:cNvPr id="13" name="矩形 7"/>
          <p:cNvSpPr>
            <a:spLocks noChangeArrowheads="1"/>
          </p:cNvSpPr>
          <p:nvPr/>
        </p:nvSpPr>
        <p:spPr bwMode="auto">
          <a:xfrm>
            <a:off x="3168650" y="5179839"/>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三溴甲烷</a:t>
            </a:r>
          </a:p>
        </p:txBody>
      </p:sp>
      <p:sp>
        <p:nvSpPr>
          <p:cNvPr id="14" name="矩形 8"/>
          <p:cNvSpPr>
            <a:spLocks noChangeArrowheads="1"/>
          </p:cNvSpPr>
          <p:nvPr/>
        </p:nvSpPr>
        <p:spPr bwMode="auto">
          <a:xfrm>
            <a:off x="1116013" y="5852939"/>
            <a:ext cx="3933825"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CHBr</a:t>
            </a:r>
            <a:r>
              <a:rPr lang="en-US" altLang="zh-TW" sz="2400" baseline="-25000"/>
              <a:t>3</a:t>
            </a:r>
            <a:r>
              <a:rPr lang="en-US" altLang="zh-TW" sz="2400"/>
              <a:t> + Br</a:t>
            </a:r>
            <a:r>
              <a:rPr lang="en-US" altLang="zh-TW" sz="2400" baseline="-25000"/>
              <a:t>2</a:t>
            </a:r>
            <a:r>
              <a:rPr lang="en-US" altLang="zh-TW" sz="2400"/>
              <a:t> </a:t>
            </a:r>
            <a:r>
              <a:rPr lang="en-US" altLang="zh-TW" sz="2400">
                <a:sym typeface="Symbol" pitchFamily="18" charset="2"/>
              </a:rPr>
              <a:t></a:t>
            </a:r>
            <a:r>
              <a:rPr lang="en-US" altLang="zh-TW" sz="2400">
                <a:sym typeface="Wingdings" pitchFamily="2" charset="2"/>
              </a:rPr>
              <a:t> </a:t>
            </a:r>
            <a:r>
              <a:rPr lang="en-US" altLang="zh-TW" sz="2800" b="1" u="sng">
                <a:solidFill>
                  <a:srgbClr val="FF0000"/>
                </a:solidFill>
              </a:rPr>
              <a:t>CBr</a:t>
            </a:r>
            <a:r>
              <a:rPr lang="en-US" altLang="zh-TW" sz="2800" b="1" baseline="-25000">
                <a:solidFill>
                  <a:srgbClr val="FF0000"/>
                </a:solidFill>
              </a:rPr>
              <a:t>4</a:t>
            </a:r>
            <a:r>
              <a:rPr lang="en-US" altLang="zh-TW" sz="2400"/>
              <a:t> + HBr</a:t>
            </a:r>
            <a:endParaRPr lang="zh-TW" altLang="en-US" sz="2400"/>
          </a:p>
        </p:txBody>
      </p:sp>
      <p:sp>
        <p:nvSpPr>
          <p:cNvPr id="15" name="矩形 9"/>
          <p:cNvSpPr>
            <a:spLocks noChangeArrowheads="1"/>
          </p:cNvSpPr>
          <p:nvPr/>
        </p:nvSpPr>
        <p:spPr bwMode="auto">
          <a:xfrm>
            <a:off x="3024188" y="6356176"/>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四溴甲烷</a:t>
            </a:r>
          </a:p>
        </p:txBody>
      </p:sp>
      <p:sp>
        <p:nvSpPr>
          <p:cNvPr id="16" name="Rectangle 16"/>
          <p:cNvSpPr>
            <a:spLocks noChangeArrowheads="1"/>
          </p:cNvSpPr>
          <p:nvPr/>
        </p:nvSpPr>
        <p:spPr bwMode="auto">
          <a:xfrm>
            <a:off x="4932363" y="1460326"/>
            <a:ext cx="1439862" cy="1295400"/>
          </a:xfrm>
          <a:prstGeom prst="rect">
            <a:avLst/>
          </a:prstGeom>
          <a:solidFill>
            <a:srgbClr val="FFFF00">
              <a:alpha val="34117"/>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TW" altLang="en-US" u="sng"/>
          </a:p>
        </p:txBody>
      </p:sp>
      <p:sp>
        <p:nvSpPr>
          <p:cNvPr id="17" name="Line 17"/>
          <p:cNvSpPr>
            <a:spLocks noChangeShapeType="1"/>
          </p:cNvSpPr>
          <p:nvPr/>
        </p:nvSpPr>
        <p:spPr bwMode="auto">
          <a:xfrm>
            <a:off x="4932363" y="2755726"/>
            <a:ext cx="1439862"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3988060218"/>
      </p:ext>
    </p:extLst>
  </p:cSld>
  <p:clrMapOvr>
    <a:masterClrMapping/>
  </p:clrMapOvr>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a:spLocks noChangeArrowheads="1"/>
          </p:cNvSpPr>
          <p:nvPr/>
        </p:nvSpPr>
        <p:spPr bwMode="auto">
          <a:xfrm>
            <a:off x="222250" y="2607568"/>
            <a:ext cx="859790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上述的四個反應全屬同一類型，稱為 </a:t>
            </a:r>
            <a:r>
              <a:rPr lang="zh-TW" altLang="en-US" sz="3200" b="1" u="sng" dirty="0">
                <a:solidFill>
                  <a:srgbClr val="FF0000"/>
                </a:solidFill>
              </a:rPr>
              <a:t>取代反應</a:t>
            </a:r>
            <a:r>
              <a:rPr lang="zh-TW" altLang="en-US" sz="2800" dirty="0"/>
              <a:t>。</a:t>
            </a:r>
            <a:endParaRPr lang="zh-TW" altLang="en-US" sz="2800" b="1" dirty="0">
              <a:solidFill>
                <a:srgbClr val="3399FF"/>
              </a:solidFill>
            </a:endParaRPr>
          </a:p>
        </p:txBody>
      </p:sp>
      <p:sp>
        <p:nvSpPr>
          <p:cNvPr id="50180" name="Rectangle 38"/>
          <p:cNvSpPr>
            <a:spLocks noChangeArrowheads="1"/>
          </p:cNvSpPr>
          <p:nvPr/>
        </p:nvSpPr>
        <p:spPr bwMode="auto">
          <a:xfrm>
            <a:off x="250825" y="941338"/>
            <a:ext cx="84248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這是 </a:t>
            </a:r>
            <a:r>
              <a:rPr lang="zh-TW" altLang="en-US" sz="2800" b="1" dirty="0">
                <a:solidFill>
                  <a:srgbClr val="3399FF"/>
                </a:solidFill>
              </a:rPr>
              <a:t>連鎖反應</a:t>
            </a:r>
            <a:r>
              <a:rPr lang="zh-TW" altLang="en-US" sz="2800" dirty="0"/>
              <a:t>，結果產生一個由 </a:t>
            </a:r>
            <a:r>
              <a:rPr lang="zh-TW" altLang="en-US" sz="2800" b="1" dirty="0">
                <a:solidFill>
                  <a:srgbClr val="3399FF"/>
                </a:solidFill>
              </a:rPr>
              <a:t>多種生成物組成的混合物</a:t>
            </a:r>
            <a:r>
              <a:rPr lang="zh-TW" altLang="en-US" sz="2800" dirty="0"/>
              <a:t>。</a:t>
            </a:r>
            <a:endParaRPr kumimoji="0" lang="en-US" altLang="zh-TW" sz="2800" b="1" dirty="0">
              <a:solidFill>
                <a:srgbClr val="3399FF"/>
              </a:solidFill>
              <a:cs typeface="Arial" charset="0"/>
            </a:endParaRPr>
          </a:p>
        </p:txBody>
      </p:sp>
      <p:sp>
        <p:nvSpPr>
          <p:cNvPr id="6" name="Text Box 11"/>
          <p:cNvSpPr txBox="1">
            <a:spLocks noChangeArrowheads="1"/>
          </p:cNvSpPr>
          <p:nvPr/>
        </p:nvSpPr>
        <p:spPr bwMode="auto">
          <a:xfrm>
            <a:off x="1694333" y="3831704"/>
            <a:ext cx="554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鹵素的活性是 氟 </a:t>
            </a:r>
            <a:r>
              <a:rPr lang="en-US" altLang="zh-TW" sz="2800"/>
              <a:t>&gt;</a:t>
            </a:r>
            <a:r>
              <a:rPr lang="zh-TW" altLang="en-US" sz="2800"/>
              <a:t> 氯 </a:t>
            </a:r>
            <a:r>
              <a:rPr lang="en-US" altLang="zh-TW" sz="2800"/>
              <a:t>&gt; </a:t>
            </a:r>
            <a:r>
              <a:rPr lang="zh-TW" altLang="en-US" sz="2800"/>
              <a:t>溴 </a:t>
            </a:r>
            <a:r>
              <a:rPr lang="en-US" altLang="zh-TW" sz="2800"/>
              <a:t>&gt; </a:t>
            </a:r>
            <a:r>
              <a:rPr lang="zh-TW" altLang="en-US" sz="2800"/>
              <a:t>碘。</a:t>
            </a:r>
          </a:p>
        </p:txBody>
      </p:sp>
      <p:sp>
        <p:nvSpPr>
          <p:cNvPr id="7" name="Rectangle 87"/>
          <p:cNvSpPr>
            <a:spLocks noChangeArrowheads="1"/>
          </p:cNvSpPr>
          <p:nvPr/>
        </p:nvSpPr>
        <p:spPr bwMode="auto">
          <a:xfrm>
            <a:off x="1705446" y="3850754"/>
            <a:ext cx="5472112" cy="514350"/>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TW" altLang="zh-TW" sz="2400">
              <a:latin typeface="Times New Roman" pitchFamily="18" charset="0"/>
            </a:endParaRPr>
          </a:p>
        </p:txBody>
      </p:sp>
    </p:spTree>
    <p:extLst>
      <p:ext uri="{BB962C8B-B14F-4D97-AF65-F5344CB8AC3E}">
        <p14:creationId xmlns:p14="http://schemas.microsoft.com/office/powerpoint/2010/main" val="1572435763"/>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38"/>
          <p:cNvSpPr>
            <a:spLocks noChangeArrowheads="1"/>
          </p:cNvSpPr>
          <p:nvPr/>
        </p:nvSpPr>
        <p:spPr bwMode="auto">
          <a:xfrm>
            <a:off x="900113" y="5010745"/>
            <a:ext cx="7705725" cy="579437"/>
          </a:xfrm>
          <a:prstGeom prst="rect">
            <a:avLst/>
          </a:prstGeom>
          <a:solidFill>
            <a:srgbClr val="CC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使用 </a:t>
            </a:r>
            <a:r>
              <a:rPr lang="zh-TW" altLang="en-US" sz="3200" b="1">
                <a:solidFill>
                  <a:srgbClr val="FF33CC"/>
                </a:solidFill>
              </a:rPr>
              <a:t>過量甲烷 </a:t>
            </a:r>
            <a:r>
              <a:rPr lang="zh-TW" altLang="en-US" sz="2800"/>
              <a:t>時，主要生成物是 </a:t>
            </a:r>
            <a:r>
              <a:rPr lang="zh-TW" altLang="en-US" sz="3200" b="1">
                <a:solidFill>
                  <a:srgbClr val="FF00FF"/>
                </a:solidFill>
              </a:rPr>
              <a:t>溴甲烷</a:t>
            </a:r>
            <a:r>
              <a:rPr lang="zh-TW" altLang="en-US" sz="2800"/>
              <a:t>。</a:t>
            </a:r>
            <a:endParaRPr kumimoji="0" lang="en-US" altLang="zh-TW" sz="2800">
              <a:solidFill>
                <a:srgbClr val="3399FF"/>
              </a:solidFill>
              <a:cs typeface="Arial" charset="0"/>
            </a:endParaRPr>
          </a:p>
        </p:txBody>
      </p:sp>
      <p:sp>
        <p:nvSpPr>
          <p:cNvPr id="20495" name="矩形 1"/>
          <p:cNvSpPr>
            <a:spLocks noChangeArrowheads="1"/>
          </p:cNvSpPr>
          <p:nvPr/>
        </p:nvSpPr>
        <p:spPr bwMode="auto">
          <a:xfrm>
            <a:off x="900113" y="5801890"/>
            <a:ext cx="7705725" cy="579438"/>
          </a:xfrm>
          <a:prstGeom prst="rect">
            <a:avLst/>
          </a:prstGeom>
          <a:solidFill>
            <a:srgbClr val="CC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使用 </a:t>
            </a:r>
            <a:r>
              <a:rPr lang="zh-TW" altLang="en-US" sz="3200" b="1">
                <a:solidFill>
                  <a:srgbClr val="FF33CC"/>
                </a:solidFill>
              </a:rPr>
              <a:t>過量溴</a:t>
            </a:r>
            <a:r>
              <a:rPr lang="zh-TW" altLang="en-US" sz="2800" b="1"/>
              <a:t> </a:t>
            </a:r>
            <a:r>
              <a:rPr lang="zh-TW" altLang="en-US" sz="2800"/>
              <a:t>時，主要生成物是 </a:t>
            </a:r>
            <a:r>
              <a:rPr lang="zh-TW" altLang="en-US" sz="3200" b="1">
                <a:solidFill>
                  <a:srgbClr val="FF33CC"/>
                </a:solidFill>
              </a:rPr>
              <a:t>四溴甲烷</a:t>
            </a:r>
            <a:r>
              <a:rPr lang="zh-TW" altLang="en-US" sz="2800"/>
              <a:t>。</a:t>
            </a:r>
          </a:p>
        </p:txBody>
      </p:sp>
      <p:sp>
        <p:nvSpPr>
          <p:cNvPr id="51205" name="矩形 2"/>
          <p:cNvSpPr>
            <a:spLocks noChangeArrowheads="1"/>
          </p:cNvSpPr>
          <p:nvPr/>
        </p:nvSpPr>
        <p:spPr bwMode="auto">
          <a:xfrm>
            <a:off x="2916238" y="836166"/>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溴甲烷</a:t>
            </a:r>
          </a:p>
        </p:txBody>
      </p:sp>
      <p:sp>
        <p:nvSpPr>
          <p:cNvPr id="51206" name="矩形 3"/>
          <p:cNvSpPr>
            <a:spLocks noChangeArrowheads="1"/>
          </p:cNvSpPr>
          <p:nvPr/>
        </p:nvSpPr>
        <p:spPr bwMode="auto">
          <a:xfrm>
            <a:off x="827088" y="1460054"/>
            <a:ext cx="43259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CH</a:t>
            </a:r>
            <a:r>
              <a:rPr lang="en-US" altLang="zh-TW" sz="2400" baseline="-25000"/>
              <a:t>3</a:t>
            </a:r>
            <a:r>
              <a:rPr lang="en-US" altLang="zh-TW" sz="2400"/>
              <a:t>Br + Br</a:t>
            </a:r>
            <a:r>
              <a:rPr lang="en-US" altLang="zh-TW" sz="2400" baseline="-25000"/>
              <a:t>2</a:t>
            </a:r>
            <a:r>
              <a:rPr lang="en-US" altLang="zh-TW" sz="2400"/>
              <a:t> </a:t>
            </a:r>
            <a:r>
              <a:rPr lang="en-US" altLang="zh-TW" sz="2400">
                <a:sym typeface="Symbol" pitchFamily="18" charset="2"/>
              </a:rPr>
              <a:t></a:t>
            </a:r>
            <a:r>
              <a:rPr lang="en-US" altLang="zh-TW" sz="2400">
                <a:sym typeface="Wingdings" pitchFamily="2" charset="2"/>
              </a:rPr>
              <a:t> </a:t>
            </a:r>
            <a:r>
              <a:rPr lang="en-US" altLang="zh-TW" sz="2800" b="1" u="sng">
                <a:solidFill>
                  <a:srgbClr val="FF0000"/>
                </a:solidFill>
              </a:rPr>
              <a:t>CH</a:t>
            </a:r>
            <a:r>
              <a:rPr lang="en-US" altLang="zh-TW" sz="2800" b="1" baseline="-25000">
                <a:solidFill>
                  <a:srgbClr val="FF0000"/>
                </a:solidFill>
              </a:rPr>
              <a:t>2</a:t>
            </a:r>
            <a:r>
              <a:rPr lang="en-US" altLang="zh-TW" sz="2800" b="1" u="sng">
                <a:solidFill>
                  <a:srgbClr val="FF0000"/>
                </a:solidFill>
              </a:rPr>
              <a:t>Br</a:t>
            </a:r>
            <a:r>
              <a:rPr lang="en-US" altLang="zh-TW" sz="2800" b="1" baseline="-25000">
                <a:solidFill>
                  <a:srgbClr val="FF0000"/>
                </a:solidFill>
              </a:rPr>
              <a:t>2</a:t>
            </a:r>
            <a:r>
              <a:rPr lang="en-US" altLang="zh-TW" sz="2400"/>
              <a:t> + HBr</a:t>
            </a:r>
            <a:endParaRPr lang="zh-TW" altLang="en-US" sz="2400"/>
          </a:p>
        </p:txBody>
      </p:sp>
      <p:sp>
        <p:nvSpPr>
          <p:cNvPr id="51207" name="矩形 5"/>
          <p:cNvSpPr>
            <a:spLocks noChangeArrowheads="1"/>
          </p:cNvSpPr>
          <p:nvPr/>
        </p:nvSpPr>
        <p:spPr bwMode="auto">
          <a:xfrm>
            <a:off x="2901950" y="1931541"/>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二溴甲烷</a:t>
            </a:r>
          </a:p>
        </p:txBody>
      </p:sp>
      <p:sp>
        <p:nvSpPr>
          <p:cNvPr id="51208" name="矩形 6"/>
          <p:cNvSpPr>
            <a:spLocks noChangeArrowheads="1"/>
          </p:cNvSpPr>
          <p:nvPr/>
        </p:nvSpPr>
        <p:spPr bwMode="auto">
          <a:xfrm>
            <a:off x="835025" y="2610991"/>
            <a:ext cx="4303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CH</a:t>
            </a:r>
            <a:r>
              <a:rPr lang="en-US" altLang="zh-TW" sz="2400" baseline="-25000"/>
              <a:t>2</a:t>
            </a:r>
            <a:r>
              <a:rPr lang="en-US" altLang="zh-TW" sz="2400"/>
              <a:t>Br</a:t>
            </a:r>
            <a:r>
              <a:rPr lang="en-US" altLang="zh-TW" sz="2400" baseline="-25000"/>
              <a:t>2</a:t>
            </a:r>
            <a:r>
              <a:rPr lang="en-US" altLang="zh-TW" sz="2400"/>
              <a:t> + Br</a:t>
            </a:r>
            <a:r>
              <a:rPr lang="en-US" altLang="zh-TW" sz="2400" baseline="-25000"/>
              <a:t>2</a:t>
            </a:r>
            <a:r>
              <a:rPr lang="en-US" altLang="zh-TW" sz="2400"/>
              <a:t> </a:t>
            </a:r>
            <a:r>
              <a:rPr lang="en-US" altLang="zh-TW" sz="2400">
                <a:sym typeface="Symbol" pitchFamily="18" charset="2"/>
              </a:rPr>
              <a:t></a:t>
            </a:r>
            <a:r>
              <a:rPr lang="en-US" altLang="zh-TW" sz="2400">
                <a:sym typeface="Wingdings" pitchFamily="2" charset="2"/>
              </a:rPr>
              <a:t> </a:t>
            </a:r>
            <a:r>
              <a:rPr lang="en-US" altLang="zh-TW" sz="2800" b="1" u="sng">
                <a:solidFill>
                  <a:srgbClr val="FF0000"/>
                </a:solidFill>
              </a:rPr>
              <a:t>CHBr</a:t>
            </a:r>
            <a:r>
              <a:rPr lang="en-US" altLang="zh-TW" sz="2800" b="1" baseline="-25000">
                <a:solidFill>
                  <a:srgbClr val="FF0000"/>
                </a:solidFill>
              </a:rPr>
              <a:t>3</a:t>
            </a:r>
            <a:r>
              <a:rPr lang="en-US" altLang="zh-TW" sz="2400"/>
              <a:t> + HBr</a:t>
            </a:r>
            <a:endParaRPr lang="zh-TW" altLang="en-US" sz="2400"/>
          </a:p>
        </p:txBody>
      </p:sp>
      <p:sp>
        <p:nvSpPr>
          <p:cNvPr id="51209" name="矩形 7"/>
          <p:cNvSpPr>
            <a:spLocks noChangeArrowheads="1"/>
          </p:cNvSpPr>
          <p:nvPr/>
        </p:nvSpPr>
        <p:spPr bwMode="auto">
          <a:xfrm>
            <a:off x="2901950" y="3084066"/>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三溴甲烷</a:t>
            </a:r>
          </a:p>
        </p:txBody>
      </p:sp>
      <p:sp>
        <p:nvSpPr>
          <p:cNvPr id="51210" name="矩形 8"/>
          <p:cNvSpPr>
            <a:spLocks noChangeArrowheads="1"/>
          </p:cNvSpPr>
          <p:nvPr/>
        </p:nvSpPr>
        <p:spPr bwMode="auto">
          <a:xfrm>
            <a:off x="849313" y="3757166"/>
            <a:ext cx="40528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CHBr</a:t>
            </a:r>
            <a:r>
              <a:rPr lang="en-US" altLang="zh-TW" sz="2400" baseline="-25000"/>
              <a:t>3</a:t>
            </a:r>
            <a:r>
              <a:rPr lang="en-US" altLang="zh-TW" sz="2400"/>
              <a:t>  + Br</a:t>
            </a:r>
            <a:r>
              <a:rPr lang="en-US" altLang="zh-TW" sz="2400" baseline="-25000"/>
              <a:t>2</a:t>
            </a:r>
            <a:r>
              <a:rPr lang="en-US" altLang="zh-TW" sz="2400"/>
              <a:t> </a:t>
            </a:r>
            <a:r>
              <a:rPr lang="en-US" altLang="zh-TW" sz="2400">
                <a:sym typeface="Symbol" pitchFamily="18" charset="2"/>
              </a:rPr>
              <a:t></a:t>
            </a:r>
            <a:r>
              <a:rPr lang="en-US" altLang="zh-TW" sz="2400">
                <a:sym typeface="Wingdings" pitchFamily="2" charset="2"/>
              </a:rPr>
              <a:t> </a:t>
            </a:r>
            <a:r>
              <a:rPr lang="en-US" altLang="zh-TW" sz="2800" b="1" u="sng">
                <a:solidFill>
                  <a:srgbClr val="FF0000"/>
                </a:solidFill>
              </a:rPr>
              <a:t>CBr</a:t>
            </a:r>
            <a:r>
              <a:rPr lang="en-US" altLang="zh-TW" sz="2800" b="1" baseline="-25000">
                <a:solidFill>
                  <a:srgbClr val="FF0000"/>
                </a:solidFill>
              </a:rPr>
              <a:t>4</a:t>
            </a:r>
            <a:r>
              <a:rPr lang="en-US" altLang="zh-TW" sz="2400"/>
              <a:t> + HBr</a:t>
            </a:r>
            <a:endParaRPr lang="zh-TW" altLang="en-US" sz="2400"/>
          </a:p>
        </p:txBody>
      </p:sp>
      <p:sp>
        <p:nvSpPr>
          <p:cNvPr id="51211" name="矩形 9"/>
          <p:cNvSpPr>
            <a:spLocks noChangeArrowheads="1"/>
          </p:cNvSpPr>
          <p:nvPr/>
        </p:nvSpPr>
        <p:spPr bwMode="auto">
          <a:xfrm>
            <a:off x="2881313" y="4268341"/>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四溴甲烷</a:t>
            </a:r>
          </a:p>
        </p:txBody>
      </p:sp>
      <p:sp>
        <p:nvSpPr>
          <p:cNvPr id="51212" name="矩形 3"/>
          <p:cNvSpPr>
            <a:spLocks noChangeArrowheads="1"/>
          </p:cNvSpPr>
          <p:nvPr/>
        </p:nvSpPr>
        <p:spPr bwMode="auto">
          <a:xfrm>
            <a:off x="827088" y="332929"/>
            <a:ext cx="41751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400"/>
              <a:t>CH</a:t>
            </a:r>
            <a:r>
              <a:rPr lang="en-US" altLang="zh-TW" sz="2400" baseline="-25000"/>
              <a:t>4</a:t>
            </a:r>
            <a:r>
              <a:rPr lang="en-US" altLang="zh-TW" sz="2400"/>
              <a:t>    + Br</a:t>
            </a:r>
            <a:r>
              <a:rPr lang="en-US" altLang="zh-TW" sz="2400" baseline="-25000"/>
              <a:t>2</a:t>
            </a:r>
            <a:r>
              <a:rPr lang="en-US" altLang="zh-TW" sz="2400"/>
              <a:t> </a:t>
            </a:r>
            <a:r>
              <a:rPr lang="en-US" altLang="zh-TW" sz="2400">
                <a:sym typeface="Symbol" pitchFamily="18" charset="2"/>
              </a:rPr>
              <a:t></a:t>
            </a:r>
            <a:r>
              <a:rPr lang="en-US" altLang="zh-TW" sz="2400">
                <a:sym typeface="Wingdings" pitchFamily="2" charset="2"/>
              </a:rPr>
              <a:t> </a:t>
            </a:r>
            <a:r>
              <a:rPr lang="en-US" altLang="zh-TW" sz="2800" b="1" u="sng">
                <a:solidFill>
                  <a:srgbClr val="FF0000"/>
                </a:solidFill>
              </a:rPr>
              <a:t>CH</a:t>
            </a:r>
            <a:r>
              <a:rPr lang="en-US" altLang="zh-TW" sz="2800" b="1" baseline="-25000">
                <a:solidFill>
                  <a:srgbClr val="FF0000"/>
                </a:solidFill>
              </a:rPr>
              <a:t>3</a:t>
            </a:r>
            <a:r>
              <a:rPr lang="en-US" altLang="zh-TW" sz="2800" b="1" u="sng">
                <a:solidFill>
                  <a:srgbClr val="FF0000"/>
                </a:solidFill>
              </a:rPr>
              <a:t>Br</a:t>
            </a:r>
            <a:r>
              <a:rPr lang="en-US" altLang="zh-TW" sz="2400"/>
              <a:t> + HBr</a:t>
            </a:r>
            <a:endParaRPr lang="zh-TW" altLang="en-US" sz="2400"/>
          </a:p>
        </p:txBody>
      </p:sp>
    </p:spTree>
    <p:extLst>
      <p:ext uri="{BB962C8B-B14F-4D97-AF65-F5344CB8AC3E}">
        <p14:creationId xmlns:p14="http://schemas.microsoft.com/office/powerpoint/2010/main" val="1075119975"/>
      </p:ext>
    </p:extLst>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矩形 1"/>
          <p:cNvSpPr>
            <a:spLocks noChangeArrowheads="1"/>
          </p:cNvSpPr>
          <p:nvPr/>
        </p:nvSpPr>
        <p:spPr bwMode="auto">
          <a:xfrm>
            <a:off x="323528" y="909166"/>
            <a:ext cx="5327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b="1"/>
              <a:t>甲烷和氯的單取代反應 </a:t>
            </a:r>
            <a:r>
              <a:rPr lang="zh-TW" altLang="en-US" sz="3200" b="1">
                <a:solidFill>
                  <a:srgbClr val="3399FF"/>
                </a:solidFill>
              </a:rPr>
              <a:t>機理</a:t>
            </a:r>
          </a:p>
        </p:txBody>
      </p:sp>
      <p:sp>
        <p:nvSpPr>
          <p:cNvPr id="3" name="Rectangle 19"/>
          <p:cNvSpPr>
            <a:spLocks noChangeArrowheads="1"/>
          </p:cNvSpPr>
          <p:nvPr/>
        </p:nvSpPr>
        <p:spPr bwMode="auto">
          <a:xfrm>
            <a:off x="899790" y="1988666"/>
            <a:ext cx="8280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烷烴與鹵素的取代</a:t>
            </a:r>
            <a:r>
              <a:rPr lang="zh-TW" altLang="en-US" sz="2800" b="1">
                <a:solidFill>
                  <a:srgbClr val="3399FF"/>
                </a:solidFill>
              </a:rPr>
              <a:t>反應機理</a:t>
            </a:r>
            <a:r>
              <a:rPr lang="zh-TW" altLang="en-US" sz="2800"/>
              <a:t>包括以下三個步驟</a:t>
            </a:r>
            <a:r>
              <a:rPr lang="en-US" altLang="zh-TW" sz="2800"/>
              <a:t>︰</a:t>
            </a:r>
            <a:endParaRPr lang="en-US" altLang="zh-TW" sz="2800" baseline="-25000"/>
          </a:p>
        </p:txBody>
      </p:sp>
      <p:sp>
        <p:nvSpPr>
          <p:cNvPr id="4" name="矩形 4"/>
          <p:cNvSpPr>
            <a:spLocks noChangeArrowheads="1"/>
          </p:cNvSpPr>
          <p:nvPr/>
        </p:nvSpPr>
        <p:spPr bwMode="auto">
          <a:xfrm>
            <a:off x="1476053" y="2925291"/>
            <a:ext cx="1727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1.	</a:t>
            </a:r>
            <a:r>
              <a:rPr lang="zh-TW" altLang="en-US" sz="3200" b="1">
                <a:solidFill>
                  <a:srgbClr val="3399FF"/>
                </a:solidFill>
              </a:rPr>
              <a:t>引發</a:t>
            </a:r>
          </a:p>
        </p:txBody>
      </p:sp>
      <p:sp>
        <p:nvSpPr>
          <p:cNvPr id="5" name="矩形 4"/>
          <p:cNvSpPr>
            <a:spLocks noChangeArrowheads="1"/>
          </p:cNvSpPr>
          <p:nvPr/>
        </p:nvSpPr>
        <p:spPr bwMode="auto">
          <a:xfrm>
            <a:off x="1476053" y="3841278"/>
            <a:ext cx="1727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2.	</a:t>
            </a:r>
            <a:r>
              <a:rPr lang="zh-TW" altLang="en-US" sz="3200" b="1">
                <a:solidFill>
                  <a:srgbClr val="3399FF"/>
                </a:solidFill>
              </a:rPr>
              <a:t>傳播</a:t>
            </a:r>
          </a:p>
        </p:txBody>
      </p:sp>
      <p:sp>
        <p:nvSpPr>
          <p:cNvPr id="6" name="矩形 5"/>
          <p:cNvSpPr>
            <a:spLocks noChangeArrowheads="1"/>
          </p:cNvSpPr>
          <p:nvPr/>
        </p:nvSpPr>
        <p:spPr bwMode="auto">
          <a:xfrm>
            <a:off x="1476053" y="4793778"/>
            <a:ext cx="1727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t>3.</a:t>
            </a:r>
            <a:r>
              <a:rPr lang="en-US" altLang="zh-TW" sz="2800" b="1"/>
              <a:t>	</a:t>
            </a:r>
            <a:r>
              <a:rPr lang="zh-TW" altLang="en-US" sz="3200" b="1">
                <a:solidFill>
                  <a:srgbClr val="3399FF"/>
                </a:solidFill>
              </a:rPr>
              <a:t>終止</a:t>
            </a:r>
          </a:p>
        </p:txBody>
      </p:sp>
    </p:spTree>
    <p:extLst>
      <p:ext uri="{BB962C8B-B14F-4D97-AF65-F5344CB8AC3E}">
        <p14:creationId xmlns:p14="http://schemas.microsoft.com/office/powerpoint/2010/main" val="3316332655"/>
      </p:ext>
    </p:extLst>
  </p:cSld>
  <p:clrMapOvr>
    <a:masterClrMapping/>
  </p:clrMapOvr>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1"/>
          <p:cNvGrpSpPr>
            <a:grpSpLocks/>
          </p:cNvGrpSpPr>
          <p:nvPr/>
        </p:nvGrpSpPr>
        <p:grpSpPr bwMode="auto">
          <a:xfrm>
            <a:off x="936625" y="4005264"/>
            <a:ext cx="8027988" cy="1296988"/>
            <a:chOff x="590" y="2523"/>
            <a:chExt cx="5057" cy="817"/>
          </a:xfrm>
        </p:grpSpPr>
        <p:sp>
          <p:nvSpPr>
            <p:cNvPr id="53257" name="AutoShape 9"/>
            <p:cNvSpPr>
              <a:spLocks noChangeArrowheads="1"/>
            </p:cNvSpPr>
            <p:nvPr/>
          </p:nvSpPr>
          <p:spPr bwMode="auto">
            <a:xfrm>
              <a:off x="590" y="2523"/>
              <a:ext cx="4966" cy="817"/>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53258" name="Text Box 10"/>
            <p:cNvSpPr txBox="1">
              <a:spLocks noChangeArrowheads="1"/>
            </p:cNvSpPr>
            <p:nvPr/>
          </p:nvSpPr>
          <p:spPr bwMode="auto">
            <a:xfrm>
              <a:off x="702" y="2523"/>
              <a:ext cx="4945" cy="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pPr>
              <a:r>
                <a:rPr lang="zh-TW" altLang="en-US" sz="3200" b="1">
                  <a:solidFill>
                    <a:srgbClr val="3399FF"/>
                  </a:solidFill>
                </a:rPr>
                <a:t>自由基</a:t>
              </a:r>
              <a:r>
                <a:rPr lang="zh-TW" altLang="en-US" sz="2800" b="1">
                  <a:solidFill>
                    <a:srgbClr val="3399FF"/>
                  </a:solidFill>
                </a:rPr>
                <a:t> </a:t>
              </a:r>
              <a:r>
                <a:rPr lang="zh-TW" altLang="en-US" sz="2800"/>
                <a:t>是 </a:t>
              </a:r>
              <a:r>
                <a:rPr lang="zh-TW" altLang="en-US" sz="3200" b="1" u="sng">
                  <a:solidFill>
                    <a:srgbClr val="FF0000"/>
                  </a:solidFill>
                </a:rPr>
                <a:t>具有不成對電子的原子或原子團</a:t>
              </a:r>
              <a:r>
                <a:rPr lang="zh-TW" altLang="en-US" sz="2800"/>
                <a:t>。</a:t>
              </a:r>
            </a:p>
            <a:p>
              <a:pPr eaLnBrk="1" hangingPunct="1">
                <a:lnSpc>
                  <a:spcPct val="120000"/>
                </a:lnSpc>
              </a:pPr>
              <a:r>
                <a:rPr lang="zh-TW" altLang="en-US" sz="2800"/>
                <a:t>自由基極之活潑，並只會短暫存在。</a:t>
              </a:r>
              <a:endParaRPr lang="en-US" altLang="zh-TW" sz="2800"/>
            </a:p>
          </p:txBody>
        </p:sp>
      </p:grpSp>
      <p:sp>
        <p:nvSpPr>
          <p:cNvPr id="8" name="矩形 4"/>
          <p:cNvSpPr>
            <a:spLocks noChangeArrowheads="1"/>
          </p:cNvSpPr>
          <p:nvPr/>
        </p:nvSpPr>
        <p:spPr bwMode="auto">
          <a:xfrm>
            <a:off x="322263" y="2057971"/>
            <a:ext cx="2665412"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a:t>步驟 </a:t>
            </a:r>
            <a:r>
              <a:rPr lang="en-US" altLang="zh-TW" sz="2800" b="1"/>
              <a:t>1 ― </a:t>
            </a:r>
            <a:r>
              <a:rPr lang="zh-TW" altLang="en-US" sz="3200" b="1" u="sng">
                <a:solidFill>
                  <a:srgbClr val="FF0000"/>
                </a:solidFill>
              </a:rPr>
              <a:t>引發</a:t>
            </a:r>
          </a:p>
        </p:txBody>
      </p:sp>
      <p:sp>
        <p:nvSpPr>
          <p:cNvPr id="9" name="Rectangle 19"/>
          <p:cNvSpPr>
            <a:spLocks noChangeArrowheads="1"/>
          </p:cNvSpPr>
          <p:nvPr/>
        </p:nvSpPr>
        <p:spPr bwMode="auto">
          <a:xfrm>
            <a:off x="323850" y="2921571"/>
            <a:ext cx="88201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這個步驟產生一種非常活潑的物種，稱為 </a:t>
            </a:r>
            <a:r>
              <a:rPr lang="zh-TW" altLang="en-US" sz="3200" b="1">
                <a:solidFill>
                  <a:srgbClr val="3399FF"/>
                </a:solidFill>
              </a:rPr>
              <a:t>自由基</a:t>
            </a:r>
            <a:r>
              <a:rPr lang="zh-TW" altLang="en-US" sz="2800"/>
              <a:t>。</a:t>
            </a:r>
            <a:endParaRPr lang="en-US" altLang="zh-TW" sz="2800"/>
          </a:p>
        </p:txBody>
      </p:sp>
      <p:grpSp>
        <p:nvGrpSpPr>
          <p:cNvPr id="53254" name="Group 27"/>
          <p:cNvGrpSpPr>
            <a:grpSpLocks/>
          </p:cNvGrpSpPr>
          <p:nvPr/>
        </p:nvGrpSpPr>
        <p:grpSpPr bwMode="auto">
          <a:xfrm>
            <a:off x="250825" y="620688"/>
            <a:ext cx="5761038" cy="647700"/>
            <a:chOff x="113" y="662"/>
            <a:chExt cx="5444" cy="938"/>
          </a:xfrm>
        </p:grpSpPr>
        <p:sp>
          <p:nvSpPr>
            <p:cNvPr id="53255" name="AutoShape 28"/>
            <p:cNvSpPr>
              <a:spLocks noChangeArrowheads="1"/>
            </p:cNvSpPr>
            <p:nvPr/>
          </p:nvSpPr>
          <p:spPr bwMode="auto">
            <a:xfrm>
              <a:off x="113" y="662"/>
              <a:ext cx="5444" cy="938"/>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53256" name="Rectangle 29"/>
            <p:cNvSpPr>
              <a:spLocks noChangeArrowheads="1"/>
            </p:cNvSpPr>
            <p:nvPr/>
          </p:nvSpPr>
          <p:spPr bwMode="auto">
            <a:xfrm>
              <a:off x="251" y="708"/>
              <a:ext cx="5213" cy="839"/>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9113" indent="-17891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chemeClr val="bg1"/>
                  </a:solidFill>
                </a:rPr>
                <a:t>例子：甲烷與氯的單取代反應</a:t>
              </a:r>
              <a:endParaRPr lang="en-US" altLang="zh-TW" sz="3200" b="1" dirty="0">
                <a:solidFill>
                  <a:schemeClr val="bg1"/>
                </a:solidFill>
              </a:endParaRPr>
            </a:p>
          </p:txBody>
        </p:sp>
      </p:grpSp>
    </p:spTree>
    <p:extLst>
      <p:ext uri="{BB962C8B-B14F-4D97-AF65-F5344CB8AC3E}">
        <p14:creationId xmlns:p14="http://schemas.microsoft.com/office/powerpoint/2010/main" val="409789575"/>
      </p:ext>
    </p:extLst>
  </p:cSld>
  <p:clrMapOvr>
    <a:masterClrMapping/>
  </p:clrMapOvr>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19"/>
          <p:cNvSpPr>
            <a:spLocks noChangeArrowheads="1"/>
          </p:cNvSpPr>
          <p:nvPr/>
        </p:nvSpPr>
        <p:spPr bwMode="auto">
          <a:xfrm>
            <a:off x="395536" y="692696"/>
            <a:ext cx="8281988" cy="118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buFontTx/>
              <a:buBlip>
                <a:blip r:embed="rId2"/>
              </a:buBlip>
            </a:pPr>
            <a:r>
              <a:rPr lang="zh-TW" altLang="en-US" sz="2800" dirty="0"/>
              <a:t>紫外輻射 </a:t>
            </a:r>
            <a:r>
              <a:rPr lang="en-US" altLang="zh-TW" sz="2800" dirty="0"/>
              <a:t>(</a:t>
            </a:r>
            <a:r>
              <a:rPr lang="zh-TW" altLang="en-US" sz="2800" dirty="0"/>
              <a:t>來自</a:t>
            </a:r>
            <a:r>
              <a:rPr lang="zh-TW" altLang="en-US" sz="2800" b="1" dirty="0"/>
              <a:t>漫射的陽光</a:t>
            </a:r>
            <a:r>
              <a:rPr lang="en-US" altLang="zh-TW" sz="2800" dirty="0"/>
              <a:t>) </a:t>
            </a:r>
            <a:r>
              <a:rPr lang="zh-TW" altLang="en-US" sz="2800" dirty="0"/>
              <a:t>使 </a:t>
            </a:r>
            <a:r>
              <a:rPr lang="en-US" altLang="zh-TW" sz="3200" b="1" dirty="0">
                <a:solidFill>
                  <a:srgbClr val="3399FF"/>
                </a:solidFill>
              </a:rPr>
              <a:t>Cl–Cl </a:t>
            </a:r>
            <a:r>
              <a:rPr lang="zh-TW" altLang="en-US" sz="3200" b="1" dirty="0">
                <a:solidFill>
                  <a:srgbClr val="3399FF"/>
                </a:solidFill>
              </a:rPr>
              <a:t>鍵斷裂</a:t>
            </a:r>
            <a:r>
              <a:rPr lang="zh-TW" altLang="en-US" sz="2800" dirty="0"/>
              <a:t>，產生兩個氯自由基，引發連鎖反應。</a:t>
            </a:r>
            <a:endParaRPr lang="en-US" altLang="zh-TW" sz="2800" dirty="0"/>
          </a:p>
        </p:txBody>
      </p:sp>
      <p:pic>
        <p:nvPicPr>
          <p:cNvPr id="53254" name="Picture 2" descr="C:\Users\Public\Documents\陳淑貞的資料夾\Aristo\Judy\Ch22 pic\STEP1.jpg"/>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59842"/>
          <a:stretch>
            <a:fillRect/>
          </a:stretch>
        </p:blipFill>
        <p:spPr bwMode="auto">
          <a:xfrm>
            <a:off x="682874" y="4510434"/>
            <a:ext cx="7289800"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5" name="矩形 2"/>
          <p:cNvSpPr>
            <a:spLocks noChangeArrowheads="1"/>
          </p:cNvSpPr>
          <p:nvPr/>
        </p:nvSpPr>
        <p:spPr bwMode="auto">
          <a:xfrm>
            <a:off x="4859586" y="5391497"/>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氯自由基</a:t>
            </a:r>
          </a:p>
        </p:txBody>
      </p:sp>
      <p:sp>
        <p:nvSpPr>
          <p:cNvPr id="53256" name="矩形 3"/>
          <p:cNvSpPr>
            <a:spLocks noChangeArrowheads="1"/>
          </p:cNvSpPr>
          <p:nvPr/>
        </p:nvSpPr>
        <p:spPr bwMode="auto">
          <a:xfrm>
            <a:off x="6875711" y="5420072"/>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氯自由基</a:t>
            </a:r>
          </a:p>
        </p:txBody>
      </p:sp>
      <p:sp>
        <p:nvSpPr>
          <p:cNvPr id="53257" name="文字方塊 7"/>
          <p:cNvSpPr txBox="1">
            <a:spLocks noChangeArrowheads="1"/>
          </p:cNvSpPr>
          <p:nvPr/>
        </p:nvSpPr>
        <p:spPr bwMode="auto">
          <a:xfrm>
            <a:off x="5435849" y="4954934"/>
            <a:ext cx="349250" cy="366713"/>
          </a:xfrm>
          <a:prstGeom prst="rect">
            <a:avLst/>
          </a:prstGeom>
          <a:solidFill>
            <a:srgbClr val="FFFF00">
              <a:alpha val="3882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53258" name="文字方塊 8"/>
          <p:cNvSpPr txBox="1">
            <a:spLocks noChangeArrowheads="1"/>
          </p:cNvSpPr>
          <p:nvPr/>
        </p:nvSpPr>
        <p:spPr bwMode="auto">
          <a:xfrm>
            <a:off x="7380536" y="4942234"/>
            <a:ext cx="404813" cy="366713"/>
          </a:xfrm>
          <a:prstGeom prst="rect">
            <a:avLst/>
          </a:prstGeom>
          <a:solidFill>
            <a:srgbClr val="FFFF00">
              <a:alpha val="3882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53259" name="Line 13"/>
          <p:cNvSpPr>
            <a:spLocks noChangeShapeType="1"/>
          </p:cNvSpPr>
          <p:nvPr/>
        </p:nvSpPr>
        <p:spPr bwMode="auto">
          <a:xfrm>
            <a:off x="5364411" y="5320059"/>
            <a:ext cx="43180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3260" name="Line 14"/>
          <p:cNvSpPr>
            <a:spLocks noChangeShapeType="1"/>
          </p:cNvSpPr>
          <p:nvPr/>
        </p:nvSpPr>
        <p:spPr bwMode="auto">
          <a:xfrm>
            <a:off x="7309099" y="5320059"/>
            <a:ext cx="43180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3261" name="Rectangle 15"/>
          <p:cNvSpPr>
            <a:spLocks noChangeArrowheads="1"/>
          </p:cNvSpPr>
          <p:nvPr/>
        </p:nvSpPr>
        <p:spPr bwMode="auto">
          <a:xfrm>
            <a:off x="2914899" y="4575522"/>
            <a:ext cx="1327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漫射的陽光</a:t>
            </a:r>
          </a:p>
        </p:txBody>
      </p:sp>
      <p:pic>
        <p:nvPicPr>
          <p:cNvPr id="59394" name="Picture 2" descr="C:\Users\Public\Documents\陳淑貞的資料夾\Aristo\Judy\Ch22 pic\STEP1.jpg"/>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b="53622"/>
          <a:stretch>
            <a:fillRect/>
          </a:stretch>
        </p:blipFill>
        <p:spPr bwMode="auto">
          <a:xfrm>
            <a:off x="971799" y="2783110"/>
            <a:ext cx="7289800" cy="93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66300013"/>
      </p:ext>
    </p:extLst>
  </p:cSld>
  <p:clrMapOvr>
    <a:masterClrMapping/>
  </p:clrMapOvr>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 descr="C:\Users\Public\Documents\陳淑貞的資料夾\Aristo\Judy\Ch22 pic\STEP2_01.jpg"/>
          <p:cNvPicPr>
            <a:picLocks noChangeAspect="1" noChangeArrowheads="1"/>
          </p:cNvPicPr>
          <p:nvPr/>
        </p:nvPicPr>
        <p:blipFill>
          <a:blip r:embed="rId2">
            <a:extLst>
              <a:ext uri="{28A0092B-C50C-407E-A947-70E740481C1C}">
                <a14:useLocalDpi xmlns:a14="http://schemas.microsoft.com/office/drawing/2010/main" val="0"/>
              </a:ext>
            </a:extLst>
          </a:blip>
          <a:srcRect t="27985" b="55820"/>
          <a:stretch>
            <a:fillRect/>
          </a:stretch>
        </p:blipFill>
        <p:spPr bwMode="auto">
          <a:xfrm>
            <a:off x="250825" y="4371875"/>
            <a:ext cx="8769350" cy="112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299" name="矩形 1"/>
          <p:cNvSpPr>
            <a:spLocks noChangeArrowheads="1"/>
          </p:cNvSpPr>
          <p:nvPr/>
        </p:nvSpPr>
        <p:spPr bwMode="auto">
          <a:xfrm>
            <a:off x="252413" y="404813"/>
            <a:ext cx="266382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a:t>步驟 </a:t>
            </a:r>
            <a:r>
              <a:rPr lang="en-US" altLang="zh-TW" sz="2800" b="1"/>
              <a:t>2 ― </a:t>
            </a:r>
            <a:r>
              <a:rPr lang="zh-TW" altLang="en-US" sz="3200" b="1" u="sng">
                <a:solidFill>
                  <a:srgbClr val="FF0000"/>
                </a:solidFill>
              </a:rPr>
              <a:t>傳播</a:t>
            </a:r>
          </a:p>
        </p:txBody>
      </p:sp>
      <p:sp>
        <p:nvSpPr>
          <p:cNvPr id="3" name="矩形 2"/>
          <p:cNvSpPr>
            <a:spLocks noChangeArrowheads="1"/>
          </p:cNvSpPr>
          <p:nvPr/>
        </p:nvSpPr>
        <p:spPr bwMode="auto">
          <a:xfrm>
            <a:off x="323850" y="1387822"/>
            <a:ext cx="82804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AutoNum type="alphaLcParenBoth"/>
            </a:pPr>
            <a:r>
              <a:rPr lang="zh-TW" altLang="en-US" sz="2800"/>
              <a:t>每個 </a:t>
            </a:r>
            <a:r>
              <a:rPr lang="zh-TW" altLang="en-US" sz="3200" b="1"/>
              <a:t>氯自由基</a:t>
            </a:r>
            <a:r>
              <a:rPr lang="zh-TW" altLang="en-US" sz="2800"/>
              <a:t> 與來自甲烷分子的 氫原子 結合，生成 氯化氫 分子和 </a:t>
            </a:r>
            <a:r>
              <a:rPr lang="zh-TW" altLang="en-US" sz="3200" b="1"/>
              <a:t>甲基自由基</a:t>
            </a:r>
            <a:r>
              <a:rPr lang="zh-TW" altLang="en-US" sz="2800"/>
              <a:t>。</a:t>
            </a:r>
            <a:endParaRPr lang="en-US" altLang="zh-TW" sz="2800"/>
          </a:p>
        </p:txBody>
      </p:sp>
      <p:pic>
        <p:nvPicPr>
          <p:cNvPr id="60420" name="Picture 2" descr="C:\Users\Public\Documents\陳淑貞的資料夾\Aristo\Judy\Ch22 pic\STEP2_01.jpg"/>
          <p:cNvPicPr>
            <a:picLocks noChangeAspect="1" noChangeArrowheads="1"/>
          </p:cNvPicPr>
          <p:nvPr/>
        </p:nvPicPr>
        <p:blipFill>
          <a:blip r:embed="rId2">
            <a:extLst>
              <a:ext uri="{28A0092B-C50C-407E-A947-70E740481C1C}">
                <a14:useLocalDpi xmlns:a14="http://schemas.microsoft.com/office/drawing/2010/main" val="0"/>
              </a:ext>
            </a:extLst>
          </a:blip>
          <a:srcRect b="84355"/>
          <a:stretch>
            <a:fillRect/>
          </a:stretch>
        </p:blipFill>
        <p:spPr bwMode="auto">
          <a:xfrm>
            <a:off x="857250" y="2879625"/>
            <a:ext cx="7747000" cy="95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1" name="矩形 4"/>
          <p:cNvSpPr>
            <a:spLocks noChangeArrowheads="1"/>
          </p:cNvSpPr>
          <p:nvPr/>
        </p:nvSpPr>
        <p:spPr bwMode="auto">
          <a:xfrm>
            <a:off x="5384800" y="5564088"/>
            <a:ext cx="1708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甲基自由基</a:t>
            </a:r>
          </a:p>
        </p:txBody>
      </p:sp>
      <p:sp>
        <p:nvSpPr>
          <p:cNvPr id="60422" name="矩形 5"/>
          <p:cNvSpPr>
            <a:spLocks noChangeArrowheads="1"/>
          </p:cNvSpPr>
          <p:nvPr/>
        </p:nvSpPr>
        <p:spPr bwMode="auto">
          <a:xfrm>
            <a:off x="7740650" y="5538688"/>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氯化氫</a:t>
            </a:r>
          </a:p>
        </p:txBody>
      </p:sp>
      <p:sp>
        <p:nvSpPr>
          <p:cNvPr id="9" name="文字方塊 8"/>
          <p:cNvSpPr txBox="1">
            <a:spLocks noChangeArrowheads="1"/>
          </p:cNvSpPr>
          <p:nvPr/>
        </p:nvSpPr>
        <p:spPr bwMode="auto">
          <a:xfrm>
            <a:off x="339725" y="4378225"/>
            <a:ext cx="8696325" cy="1114425"/>
          </a:xfrm>
          <a:prstGeom prst="rect">
            <a:avLst/>
          </a:prstGeom>
          <a:solidFill>
            <a:srgbClr val="FFFF00">
              <a:alpha val="3019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200000"/>
              </a:lnSpc>
            </a:pPr>
            <a:endParaRPr lang="en-US" altLang="zh-TW"/>
          </a:p>
          <a:p>
            <a:pPr eaLnBrk="1" hangingPunct="1">
              <a:lnSpc>
                <a:spcPct val="200000"/>
              </a:lnSpc>
            </a:pPr>
            <a:endParaRPr lang="zh-TW" altLang="en-US"/>
          </a:p>
        </p:txBody>
      </p:sp>
      <p:cxnSp>
        <p:nvCxnSpPr>
          <p:cNvPr id="4" name="直線接點 3"/>
          <p:cNvCxnSpPr/>
          <p:nvPr/>
        </p:nvCxnSpPr>
        <p:spPr>
          <a:xfrm>
            <a:off x="323850" y="5492650"/>
            <a:ext cx="8696325" cy="0"/>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499054"/>
      </p:ext>
    </p:extLst>
  </p:cSld>
  <p:clrMapOvr>
    <a:masterClrMapping/>
  </p:clrMapOvr>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C:\Users\Public\Documents\陳淑貞的資料夾\Aristo\Judy\Ch22 pic\STEP2_01.jpg"/>
          <p:cNvPicPr>
            <a:picLocks noChangeAspect="1" noChangeArrowheads="1"/>
          </p:cNvPicPr>
          <p:nvPr/>
        </p:nvPicPr>
        <p:blipFill>
          <a:blip r:embed="rId3">
            <a:extLst>
              <a:ext uri="{28A0092B-C50C-407E-A947-70E740481C1C}">
                <a14:useLocalDpi xmlns:a14="http://schemas.microsoft.com/office/drawing/2010/main" val="0"/>
              </a:ext>
            </a:extLst>
          </a:blip>
          <a:srcRect t="85284"/>
          <a:stretch>
            <a:fillRect/>
          </a:stretch>
        </p:blipFill>
        <p:spPr bwMode="auto">
          <a:xfrm>
            <a:off x="179388" y="4137025"/>
            <a:ext cx="8858250"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42" name="Picture 2" descr="C:\Users\Public\Documents\陳淑貞的資料夾\Aristo\Judy\Ch22 pic\STEP2_01.jpg"/>
          <p:cNvPicPr>
            <a:picLocks noChangeAspect="1" noChangeArrowheads="1"/>
          </p:cNvPicPr>
          <p:nvPr/>
        </p:nvPicPr>
        <p:blipFill>
          <a:blip r:embed="rId3">
            <a:extLst>
              <a:ext uri="{28A0092B-C50C-407E-A947-70E740481C1C}">
                <a14:useLocalDpi xmlns:a14="http://schemas.microsoft.com/office/drawing/2010/main" val="0"/>
              </a:ext>
            </a:extLst>
          </a:blip>
          <a:srcRect t="55820" b="26495"/>
          <a:stretch>
            <a:fillRect/>
          </a:stretch>
        </p:blipFill>
        <p:spPr bwMode="auto">
          <a:xfrm>
            <a:off x="741363" y="2276475"/>
            <a:ext cx="7748587" cy="108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3" name="矩形 2"/>
          <p:cNvSpPr>
            <a:spLocks noChangeArrowheads="1"/>
          </p:cNvSpPr>
          <p:nvPr/>
        </p:nvSpPr>
        <p:spPr bwMode="auto">
          <a:xfrm>
            <a:off x="7693025" y="5272088"/>
            <a:ext cx="14160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氯自由基</a:t>
            </a:r>
          </a:p>
        </p:txBody>
      </p:sp>
      <p:sp>
        <p:nvSpPr>
          <p:cNvPr id="61444" name="矩形 3"/>
          <p:cNvSpPr>
            <a:spLocks noChangeArrowheads="1"/>
          </p:cNvSpPr>
          <p:nvPr/>
        </p:nvSpPr>
        <p:spPr bwMode="auto">
          <a:xfrm>
            <a:off x="5783263" y="5272088"/>
            <a:ext cx="11080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氯甲烷</a:t>
            </a:r>
          </a:p>
        </p:txBody>
      </p:sp>
      <p:sp>
        <p:nvSpPr>
          <p:cNvPr id="56326" name="矩形 4"/>
          <p:cNvSpPr>
            <a:spLocks noChangeArrowheads="1"/>
          </p:cNvSpPr>
          <p:nvPr/>
        </p:nvSpPr>
        <p:spPr bwMode="auto">
          <a:xfrm>
            <a:off x="539750" y="765175"/>
            <a:ext cx="79930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 typeface="Wingdings" pitchFamily="2" charset="2"/>
              <a:buAutoNum type="alphaLcParenBoth" startAt="2"/>
            </a:pPr>
            <a:r>
              <a:rPr lang="zh-TW" altLang="en-US" sz="2800"/>
              <a:t>有些 </a:t>
            </a:r>
            <a:r>
              <a:rPr lang="zh-TW" altLang="en-US" sz="3200" b="1"/>
              <a:t>甲基自由基</a:t>
            </a:r>
            <a:r>
              <a:rPr lang="zh-TW" altLang="en-US" sz="2800"/>
              <a:t> 與來自另一個氯分子的氯原子結合，生成 氯甲烷分子 和其他 </a:t>
            </a:r>
            <a:r>
              <a:rPr lang="zh-TW" altLang="en-US" sz="3200" b="1"/>
              <a:t>氯自由基</a:t>
            </a:r>
            <a:r>
              <a:rPr lang="zh-TW" altLang="en-US" sz="2800"/>
              <a:t>。</a:t>
            </a:r>
            <a:endParaRPr lang="en-US" altLang="zh-TW" sz="2800"/>
          </a:p>
        </p:txBody>
      </p:sp>
      <p:sp>
        <p:nvSpPr>
          <p:cNvPr id="8" name="文字方塊 7"/>
          <p:cNvSpPr txBox="1">
            <a:spLocks noChangeArrowheads="1"/>
          </p:cNvSpPr>
          <p:nvPr/>
        </p:nvSpPr>
        <p:spPr bwMode="auto">
          <a:xfrm>
            <a:off x="250825" y="4076700"/>
            <a:ext cx="8786813" cy="1114425"/>
          </a:xfrm>
          <a:prstGeom prst="rect">
            <a:avLst/>
          </a:prstGeom>
          <a:solidFill>
            <a:srgbClr val="FFFF00">
              <a:alpha val="3019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cxnSp>
        <p:nvCxnSpPr>
          <p:cNvPr id="10" name="直線接點 9"/>
          <p:cNvCxnSpPr/>
          <p:nvPr/>
        </p:nvCxnSpPr>
        <p:spPr>
          <a:xfrm flipV="1">
            <a:off x="250825" y="5165725"/>
            <a:ext cx="8786813" cy="36513"/>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0322352"/>
      </p:ext>
    </p:extLst>
  </p:cSld>
  <p:clrMapOvr>
    <a:masterClrMapping/>
  </p:clrMapOvr>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3"/>
          <p:cNvSpPr>
            <a:spLocks noChangeArrowheads="1"/>
          </p:cNvSpPr>
          <p:nvPr/>
        </p:nvSpPr>
        <p:spPr bwMode="auto">
          <a:xfrm>
            <a:off x="5508625" y="5198070"/>
            <a:ext cx="1416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zh-HK" sz="2400" b="1"/>
              <a:t>二</a:t>
            </a:r>
            <a:r>
              <a:rPr lang="zh-TW" altLang="en-US" sz="2400"/>
              <a:t>氯甲烷</a:t>
            </a:r>
          </a:p>
        </p:txBody>
      </p:sp>
      <p:pic>
        <p:nvPicPr>
          <p:cNvPr id="5734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5488" y="1484908"/>
            <a:ext cx="77343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5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4213" y="3855045"/>
            <a:ext cx="7772400" cy="134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3"/>
          <p:cNvSpPr>
            <a:spLocks noChangeArrowheads="1"/>
          </p:cNvSpPr>
          <p:nvPr/>
        </p:nvSpPr>
        <p:spPr bwMode="auto">
          <a:xfrm>
            <a:off x="755650" y="2607270"/>
            <a:ext cx="11080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氯甲烷</a:t>
            </a:r>
          </a:p>
        </p:txBody>
      </p:sp>
      <p:sp>
        <p:nvSpPr>
          <p:cNvPr id="58374" name="矩形 3"/>
          <p:cNvSpPr>
            <a:spLocks noChangeArrowheads="1"/>
          </p:cNvSpPr>
          <p:nvPr/>
        </p:nvSpPr>
        <p:spPr bwMode="auto">
          <a:xfrm>
            <a:off x="684213" y="476126"/>
            <a:ext cx="26463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dirty="0"/>
              <a:t>取代可重複發生：</a:t>
            </a:r>
          </a:p>
        </p:txBody>
      </p:sp>
      <p:sp>
        <p:nvSpPr>
          <p:cNvPr id="3" name="文字方塊 2"/>
          <p:cNvSpPr txBox="1">
            <a:spLocks noChangeArrowheads="1"/>
          </p:cNvSpPr>
          <p:nvPr/>
        </p:nvSpPr>
        <p:spPr bwMode="auto">
          <a:xfrm>
            <a:off x="1187450" y="5286970"/>
            <a:ext cx="271463"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nSpc>
                <a:spcPct val="150000"/>
              </a:lnSpc>
            </a:pPr>
            <a:r>
              <a:rPr lang="zh-HK" altLang="en-US" sz="1400">
                <a:sym typeface="Symbol" pitchFamily="18" charset="2"/>
              </a:rPr>
              <a:t></a:t>
            </a:r>
            <a:endParaRPr lang="en-US" altLang="zh-HK" sz="1400">
              <a:sym typeface="Symbol" pitchFamily="18" charset="2"/>
            </a:endParaRPr>
          </a:p>
          <a:p>
            <a:pPr>
              <a:lnSpc>
                <a:spcPct val="150000"/>
              </a:lnSpc>
            </a:pPr>
            <a:r>
              <a:rPr lang="zh-HK" altLang="en-US" sz="1400">
                <a:sym typeface="Symbol" pitchFamily="18" charset="2"/>
              </a:rPr>
              <a:t></a:t>
            </a:r>
            <a:endParaRPr lang="en-US" altLang="zh-HK" sz="1400">
              <a:sym typeface="Symbol" pitchFamily="18" charset="2"/>
            </a:endParaRPr>
          </a:p>
          <a:p>
            <a:pPr>
              <a:lnSpc>
                <a:spcPct val="150000"/>
              </a:lnSpc>
            </a:pPr>
            <a:r>
              <a:rPr lang="zh-HK" altLang="en-US" sz="1400">
                <a:sym typeface="Symbol" pitchFamily="18" charset="2"/>
              </a:rPr>
              <a:t></a:t>
            </a:r>
            <a:endParaRPr lang="zh-HK" altLang="en-US" sz="1400"/>
          </a:p>
        </p:txBody>
      </p:sp>
    </p:spTree>
    <p:extLst>
      <p:ext uri="{BB962C8B-B14F-4D97-AF65-F5344CB8AC3E}">
        <p14:creationId xmlns:p14="http://schemas.microsoft.com/office/powerpoint/2010/main" val="1300523687"/>
      </p:ext>
    </p:extLst>
  </p:cSld>
  <p:clrMapOvr>
    <a:masterClrMapping/>
  </p:clrMapOvr>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矩形 1"/>
          <p:cNvSpPr>
            <a:spLocks noChangeArrowheads="1"/>
          </p:cNvSpPr>
          <p:nvPr/>
        </p:nvSpPr>
        <p:spPr bwMode="auto">
          <a:xfrm>
            <a:off x="252413" y="404813"/>
            <a:ext cx="280670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a:t>步驟 </a:t>
            </a:r>
            <a:r>
              <a:rPr lang="en-US" altLang="zh-TW" sz="2800" b="1"/>
              <a:t>3 ― </a:t>
            </a:r>
            <a:r>
              <a:rPr lang="zh-TW" altLang="en-US" sz="3200" b="1" u="sng">
                <a:solidFill>
                  <a:srgbClr val="FF0000"/>
                </a:solidFill>
              </a:rPr>
              <a:t>終止</a:t>
            </a:r>
          </a:p>
        </p:txBody>
      </p:sp>
      <p:sp>
        <p:nvSpPr>
          <p:cNvPr id="62469" name="矩形 4"/>
          <p:cNvSpPr>
            <a:spLocks noChangeArrowheads="1"/>
          </p:cNvSpPr>
          <p:nvPr/>
        </p:nvSpPr>
        <p:spPr bwMode="auto">
          <a:xfrm>
            <a:off x="7280275" y="5343525"/>
            <a:ext cx="11080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氯甲烷</a:t>
            </a:r>
          </a:p>
        </p:txBody>
      </p:sp>
      <p:sp>
        <p:nvSpPr>
          <p:cNvPr id="15" name="Rectangle 19"/>
          <p:cNvSpPr>
            <a:spLocks noChangeArrowheads="1"/>
          </p:cNvSpPr>
          <p:nvPr/>
        </p:nvSpPr>
        <p:spPr bwMode="auto">
          <a:xfrm>
            <a:off x="323850" y="1271588"/>
            <a:ext cx="78486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有些甲基自由基直接與氯自由基結合，生成氯甲烷分子。</a:t>
            </a:r>
            <a:endParaRPr lang="en-US" altLang="zh-TW" sz="2800"/>
          </a:p>
        </p:txBody>
      </p:sp>
      <p:pic>
        <p:nvPicPr>
          <p:cNvPr id="60425" name="Picture 16"/>
          <p:cNvPicPr>
            <a:picLocks noChangeAspect="1" noChangeArrowheads="1"/>
          </p:cNvPicPr>
          <p:nvPr/>
        </p:nvPicPr>
        <p:blipFill>
          <a:blip r:embed="rId3">
            <a:extLst>
              <a:ext uri="{28A0092B-C50C-407E-A947-70E740481C1C}">
                <a14:useLocalDpi xmlns:a14="http://schemas.microsoft.com/office/drawing/2010/main" val="0"/>
              </a:ext>
            </a:extLst>
          </a:blip>
          <a:srcRect b="61154"/>
          <a:stretch>
            <a:fillRect/>
          </a:stretch>
        </p:blipFill>
        <p:spPr bwMode="auto">
          <a:xfrm>
            <a:off x="1150938" y="2493963"/>
            <a:ext cx="641985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16"/>
          <p:cNvPicPr>
            <a:picLocks noChangeAspect="1" noChangeArrowheads="1"/>
          </p:cNvPicPr>
          <p:nvPr/>
        </p:nvPicPr>
        <p:blipFill>
          <a:blip r:embed="rId3">
            <a:extLst>
              <a:ext uri="{28A0092B-C50C-407E-A947-70E740481C1C}">
                <a14:useLocalDpi xmlns:a14="http://schemas.microsoft.com/office/drawing/2010/main" val="0"/>
              </a:ext>
            </a:extLst>
          </a:blip>
          <a:srcRect t="65570"/>
          <a:stretch>
            <a:fillRect/>
          </a:stretch>
        </p:blipFill>
        <p:spPr bwMode="auto">
          <a:xfrm>
            <a:off x="468313" y="4076700"/>
            <a:ext cx="8313737" cy="123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文字方塊 24"/>
          <p:cNvSpPr txBox="1">
            <a:spLocks noChangeArrowheads="1"/>
          </p:cNvSpPr>
          <p:nvPr/>
        </p:nvSpPr>
        <p:spPr bwMode="auto">
          <a:xfrm>
            <a:off x="250825" y="4076700"/>
            <a:ext cx="8531225" cy="1204913"/>
          </a:xfrm>
          <a:prstGeom prst="rect">
            <a:avLst/>
          </a:prstGeom>
          <a:solidFill>
            <a:srgbClr val="FFFF00">
              <a:alpha val="3019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cxnSp>
        <p:nvCxnSpPr>
          <p:cNvPr id="26" name="直線接點 25"/>
          <p:cNvCxnSpPr/>
          <p:nvPr/>
        </p:nvCxnSpPr>
        <p:spPr>
          <a:xfrm>
            <a:off x="250825" y="5300663"/>
            <a:ext cx="8531225" cy="15875"/>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398948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Rectangle 3"/>
          <p:cNvSpPr>
            <a:spLocks noChangeArrowheads="1"/>
          </p:cNvSpPr>
          <p:nvPr/>
        </p:nvSpPr>
        <p:spPr bwMode="auto">
          <a:xfrm>
            <a:off x="648345" y="401290"/>
            <a:ext cx="32035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dirty="0">
                <a:solidFill>
                  <a:srgbClr val="CC0000"/>
                </a:solidFill>
              </a:rPr>
              <a:t>第 </a:t>
            </a:r>
            <a:r>
              <a:rPr lang="en-US" altLang="zh-TW" sz="3200" dirty="0">
                <a:solidFill>
                  <a:srgbClr val="CC0000"/>
                </a:solidFill>
              </a:rPr>
              <a:t>0 </a:t>
            </a:r>
            <a:r>
              <a:rPr lang="zh-TW" altLang="en-US" sz="3200" dirty="0">
                <a:solidFill>
                  <a:srgbClr val="CC0000"/>
                </a:solidFill>
              </a:rPr>
              <a:t>族：貴氣體</a:t>
            </a:r>
          </a:p>
        </p:txBody>
      </p:sp>
      <p:pic>
        <p:nvPicPr>
          <p:cNvPr id="68613"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39271" y="1731739"/>
            <a:ext cx="776288" cy="4073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8614" name="矩形 5"/>
          <p:cNvSpPr>
            <a:spLocks noChangeArrowheads="1"/>
          </p:cNvSpPr>
          <p:nvPr/>
        </p:nvSpPr>
        <p:spPr bwMode="auto">
          <a:xfrm>
            <a:off x="4031209" y="2020664"/>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氦</a:t>
            </a:r>
            <a:endParaRPr lang="zh-TW" altLang="en-US" sz="2000"/>
          </a:p>
        </p:txBody>
      </p:sp>
      <p:sp>
        <p:nvSpPr>
          <p:cNvPr id="68615" name="矩形 6"/>
          <p:cNvSpPr>
            <a:spLocks noChangeArrowheads="1"/>
          </p:cNvSpPr>
          <p:nvPr/>
        </p:nvSpPr>
        <p:spPr bwMode="auto">
          <a:xfrm>
            <a:off x="4023271" y="2636614"/>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氖</a:t>
            </a:r>
            <a:endParaRPr lang="zh-TW" altLang="en-US" sz="2000"/>
          </a:p>
        </p:txBody>
      </p:sp>
      <p:sp>
        <p:nvSpPr>
          <p:cNvPr id="68616" name="矩形 7"/>
          <p:cNvSpPr>
            <a:spLocks noChangeArrowheads="1"/>
          </p:cNvSpPr>
          <p:nvPr/>
        </p:nvSpPr>
        <p:spPr bwMode="auto">
          <a:xfrm>
            <a:off x="4023271" y="328590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氬</a:t>
            </a:r>
            <a:endParaRPr lang="zh-TW" altLang="en-US" sz="2000"/>
          </a:p>
        </p:txBody>
      </p:sp>
      <p:sp>
        <p:nvSpPr>
          <p:cNvPr id="68617" name="矩形 8"/>
          <p:cNvSpPr>
            <a:spLocks noChangeArrowheads="1"/>
          </p:cNvSpPr>
          <p:nvPr/>
        </p:nvSpPr>
        <p:spPr bwMode="auto">
          <a:xfrm>
            <a:off x="4023271" y="400503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氪</a:t>
            </a:r>
            <a:endParaRPr lang="zh-TW" altLang="en-US" sz="2000"/>
          </a:p>
        </p:txBody>
      </p:sp>
      <p:sp>
        <p:nvSpPr>
          <p:cNvPr id="68618" name="矩形 9"/>
          <p:cNvSpPr>
            <a:spLocks noChangeArrowheads="1"/>
          </p:cNvSpPr>
          <p:nvPr/>
        </p:nvSpPr>
        <p:spPr bwMode="auto">
          <a:xfrm>
            <a:off x="4023271" y="458130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氙</a:t>
            </a:r>
            <a:endParaRPr lang="zh-TW" altLang="en-US" sz="2000"/>
          </a:p>
        </p:txBody>
      </p:sp>
      <p:sp>
        <p:nvSpPr>
          <p:cNvPr id="68619" name="矩形 10"/>
          <p:cNvSpPr>
            <a:spLocks noChangeArrowheads="1"/>
          </p:cNvSpPr>
          <p:nvPr/>
        </p:nvSpPr>
        <p:spPr bwMode="auto">
          <a:xfrm>
            <a:off x="4023271" y="526233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氡</a:t>
            </a:r>
            <a:endParaRPr lang="zh-TW" altLang="en-US" sz="2000"/>
          </a:p>
        </p:txBody>
      </p:sp>
      <p:sp>
        <p:nvSpPr>
          <p:cNvPr id="68620" name="矩形 11"/>
          <p:cNvSpPr>
            <a:spLocks noChangeArrowheads="1"/>
          </p:cNvSpPr>
          <p:nvPr/>
        </p:nvSpPr>
        <p:spPr bwMode="auto">
          <a:xfrm>
            <a:off x="1835696" y="3573239"/>
            <a:ext cx="13319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無色氣體</a:t>
            </a:r>
            <a:endParaRPr lang="zh-TW" altLang="en-US" sz="2000"/>
          </a:p>
        </p:txBody>
      </p:sp>
      <p:sp>
        <p:nvSpPr>
          <p:cNvPr id="68621" name="矩形 12"/>
          <p:cNvSpPr>
            <a:spLocks noChangeArrowheads="1"/>
          </p:cNvSpPr>
          <p:nvPr/>
        </p:nvSpPr>
        <p:spPr bwMode="auto">
          <a:xfrm>
            <a:off x="5244059" y="1961927"/>
            <a:ext cx="509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He</a:t>
            </a:r>
            <a:endParaRPr lang="zh-TW" altLang="en-US" sz="2000"/>
          </a:p>
        </p:txBody>
      </p:sp>
      <p:sp>
        <p:nvSpPr>
          <p:cNvPr id="68622" name="矩形 13"/>
          <p:cNvSpPr>
            <a:spLocks noChangeArrowheads="1"/>
          </p:cNvSpPr>
          <p:nvPr/>
        </p:nvSpPr>
        <p:spPr bwMode="auto">
          <a:xfrm>
            <a:off x="5255171" y="2668364"/>
            <a:ext cx="509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Ne</a:t>
            </a:r>
            <a:endParaRPr lang="zh-TW" altLang="en-US" sz="2000"/>
          </a:p>
        </p:txBody>
      </p:sp>
      <p:sp>
        <p:nvSpPr>
          <p:cNvPr id="68623" name="矩形 14"/>
          <p:cNvSpPr>
            <a:spLocks noChangeArrowheads="1"/>
          </p:cNvSpPr>
          <p:nvPr/>
        </p:nvSpPr>
        <p:spPr bwMode="auto">
          <a:xfrm>
            <a:off x="5264696" y="331923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Ar</a:t>
            </a:r>
            <a:endParaRPr lang="zh-TW" altLang="en-US" sz="2000"/>
          </a:p>
        </p:txBody>
      </p:sp>
      <p:sp>
        <p:nvSpPr>
          <p:cNvPr id="68624" name="矩形 15"/>
          <p:cNvSpPr>
            <a:spLocks noChangeArrowheads="1"/>
          </p:cNvSpPr>
          <p:nvPr/>
        </p:nvSpPr>
        <p:spPr bwMode="auto">
          <a:xfrm>
            <a:off x="5255171" y="39653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Kr</a:t>
            </a:r>
            <a:endParaRPr lang="zh-TW" altLang="en-US" sz="2000"/>
          </a:p>
        </p:txBody>
      </p:sp>
      <p:sp>
        <p:nvSpPr>
          <p:cNvPr id="68625" name="矩形 16"/>
          <p:cNvSpPr>
            <a:spLocks noChangeArrowheads="1"/>
          </p:cNvSpPr>
          <p:nvPr/>
        </p:nvSpPr>
        <p:spPr bwMode="auto">
          <a:xfrm>
            <a:off x="5261521" y="4581302"/>
            <a:ext cx="495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Xe</a:t>
            </a:r>
            <a:endParaRPr lang="zh-TW" altLang="en-US" sz="2000"/>
          </a:p>
        </p:txBody>
      </p:sp>
      <p:sp>
        <p:nvSpPr>
          <p:cNvPr id="68626" name="矩形 17"/>
          <p:cNvSpPr>
            <a:spLocks noChangeArrowheads="1"/>
          </p:cNvSpPr>
          <p:nvPr/>
        </p:nvSpPr>
        <p:spPr bwMode="auto">
          <a:xfrm>
            <a:off x="5207546" y="5262339"/>
            <a:ext cx="509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2000" b="0"/>
              <a:t>Rn</a:t>
            </a:r>
            <a:endParaRPr lang="zh-TW" altLang="en-US" sz="2000"/>
          </a:p>
        </p:txBody>
      </p:sp>
      <p:sp>
        <p:nvSpPr>
          <p:cNvPr id="68627" name="矩形 18"/>
          <p:cNvSpPr>
            <a:spLocks noChangeArrowheads="1"/>
          </p:cNvSpPr>
          <p:nvPr/>
        </p:nvSpPr>
        <p:spPr bwMode="auto">
          <a:xfrm>
            <a:off x="4893221" y="1412652"/>
            <a:ext cx="9731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a:t>第 </a:t>
            </a:r>
            <a:r>
              <a:rPr lang="en-US" altLang="zh-TW" sz="2000" b="0"/>
              <a:t>0</a:t>
            </a:r>
            <a:r>
              <a:rPr lang="en-US" altLang="zh-TW" sz="2000"/>
              <a:t> </a:t>
            </a:r>
            <a:r>
              <a:rPr lang="zh-TW" altLang="en-US" sz="2000" b="0"/>
              <a:t>族</a:t>
            </a:r>
          </a:p>
        </p:txBody>
      </p:sp>
      <p:sp>
        <p:nvSpPr>
          <p:cNvPr id="68628" name="左大括弧 8"/>
          <p:cNvSpPr>
            <a:spLocks/>
          </p:cNvSpPr>
          <p:nvPr/>
        </p:nvSpPr>
        <p:spPr bwMode="auto">
          <a:xfrm>
            <a:off x="3096171" y="1988914"/>
            <a:ext cx="414338" cy="3529013"/>
          </a:xfrm>
          <a:prstGeom prst="leftBrace">
            <a:avLst>
              <a:gd name="adj1" fmla="val 0"/>
              <a:gd name="adj2" fmla="val 50000"/>
            </a:avLst>
          </a:prstGeom>
          <a:solidFill>
            <a:schemeClr val="bg1"/>
          </a:solidFill>
          <a:ln w="9525" algn="ctr">
            <a:solidFill>
              <a:srgbClr val="C00000"/>
            </a:solidFill>
            <a:round/>
            <a:headEnd/>
            <a:tailEnd/>
          </a:ln>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TW" altLang="en-US" sz="1800">
              <a:solidFill>
                <a:srgbClr val="FF0000"/>
              </a:solidFill>
            </a:endParaRPr>
          </a:p>
        </p:txBody>
      </p:sp>
    </p:spTree>
    <p:extLst>
      <p:ext uri="{BB962C8B-B14F-4D97-AF65-F5344CB8AC3E}">
        <p14:creationId xmlns:p14="http://schemas.microsoft.com/office/powerpoint/2010/main" val="3211197783"/>
      </p:ext>
    </p:extLst>
  </p:cSld>
  <p:clrMapOvr>
    <a:masterClrMapping/>
  </p:clrMapOvr>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24" name="圖片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4588" y="1257796"/>
            <a:ext cx="6610350"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5"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8800" y="3409553"/>
            <a:ext cx="8334375"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8193081"/>
      </p:ext>
    </p:extLst>
  </p:cSld>
  <p:clrMapOvr>
    <a:masterClrMapping/>
  </p:clrMapOvr>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5"/>
          <p:cNvSpPr>
            <a:spLocks noChangeArrowheads="1"/>
          </p:cNvSpPr>
          <p:nvPr/>
        </p:nvSpPr>
        <p:spPr bwMode="auto">
          <a:xfrm>
            <a:off x="467544" y="1344032"/>
            <a:ext cx="878522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裂解</a:t>
            </a:r>
            <a:r>
              <a:rPr kumimoji="0" lang="zh-TW" altLang="en-US" sz="3200" b="1" dirty="0">
                <a:solidFill>
                  <a:srgbClr val="800080"/>
                </a:solidFill>
                <a:cs typeface="Arial" charset="0"/>
              </a:rPr>
              <a:t>作用及它在工業上的重要性</a:t>
            </a:r>
            <a:endParaRPr kumimoji="0" lang="en-US" altLang="zh-TW" sz="3200" b="1" dirty="0">
              <a:solidFill>
                <a:srgbClr val="800080"/>
              </a:solidFill>
              <a:cs typeface="Arial" charset="0"/>
            </a:endParaRPr>
          </a:p>
        </p:txBody>
      </p:sp>
      <p:grpSp>
        <p:nvGrpSpPr>
          <p:cNvPr id="69640" name="Group 8"/>
          <p:cNvGrpSpPr>
            <a:grpSpLocks/>
          </p:cNvGrpSpPr>
          <p:nvPr/>
        </p:nvGrpSpPr>
        <p:grpSpPr bwMode="auto">
          <a:xfrm>
            <a:off x="612263" y="3000216"/>
            <a:ext cx="8064442" cy="1220872"/>
            <a:chOff x="158" y="663"/>
            <a:chExt cx="5352" cy="436"/>
          </a:xfrm>
        </p:grpSpPr>
        <p:sp>
          <p:nvSpPr>
            <p:cNvPr id="69643" name="AutoShape 9"/>
            <p:cNvSpPr>
              <a:spLocks noChangeArrowheads="1"/>
            </p:cNvSpPr>
            <p:nvPr/>
          </p:nvSpPr>
          <p:spPr bwMode="auto">
            <a:xfrm>
              <a:off x="158" y="663"/>
              <a:ext cx="5352" cy="436"/>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69644" name="Text Box 10"/>
            <p:cNvSpPr txBox="1">
              <a:spLocks noChangeArrowheads="1"/>
            </p:cNvSpPr>
            <p:nvPr/>
          </p:nvSpPr>
          <p:spPr bwMode="auto">
            <a:xfrm>
              <a:off x="420" y="709"/>
              <a:ext cx="5024"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3399FF"/>
                  </a:solidFill>
                </a:rPr>
                <a:t>裂解作用</a:t>
              </a:r>
              <a:r>
                <a:rPr lang="zh-TW" altLang="en-US" sz="2800"/>
                <a:t>是 </a:t>
              </a:r>
              <a:r>
                <a:rPr lang="zh-TW" altLang="en-US" sz="3200" b="1" u="sng">
                  <a:solidFill>
                    <a:srgbClr val="FF0000"/>
                  </a:solidFill>
                </a:rPr>
                <a:t>把較大的分子分裂為較小分子的過程</a:t>
              </a:r>
              <a:r>
                <a:rPr lang="zh-TW" altLang="en-US" sz="2800">
                  <a:solidFill>
                    <a:srgbClr val="FF0000"/>
                  </a:solidFill>
                </a:rPr>
                <a:t>。</a:t>
              </a:r>
              <a:endParaRPr lang="en-US" altLang="zh-TW" sz="2800">
                <a:solidFill>
                  <a:srgbClr val="FF0000"/>
                </a:solidFill>
                <a:cs typeface="Arial" charset="0"/>
              </a:endParaRPr>
            </a:p>
          </p:txBody>
        </p:sp>
      </p:grpSp>
    </p:spTree>
    <p:extLst>
      <p:ext uri="{BB962C8B-B14F-4D97-AF65-F5344CB8AC3E}">
        <p14:creationId xmlns:p14="http://schemas.microsoft.com/office/powerpoint/2010/main" val="3141509844"/>
      </p:ext>
    </p:extLst>
  </p:cSld>
  <p:clrMapOvr>
    <a:masterClrMapping/>
  </p:clrMapOvr>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4"/>
          <p:cNvSpPr>
            <a:spLocks noChangeArrowheads="1"/>
          </p:cNvSpPr>
          <p:nvPr/>
        </p:nvSpPr>
        <p:spPr bwMode="auto">
          <a:xfrm>
            <a:off x="179388" y="694655"/>
            <a:ext cx="38877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石油餾分的裂解作用</a:t>
            </a:r>
            <a:endParaRPr lang="en-US" altLang="zh-TW" sz="3200" b="1">
              <a:solidFill>
                <a:srgbClr val="CC0000"/>
              </a:solidFill>
              <a:latin typeface="Calibri" pitchFamily="34" charset="0"/>
            </a:endParaRPr>
          </a:p>
        </p:txBody>
      </p:sp>
      <p:sp>
        <p:nvSpPr>
          <p:cNvPr id="3" name="矩形 2"/>
          <p:cNvSpPr>
            <a:spLocks noChangeArrowheads="1"/>
          </p:cNvSpPr>
          <p:nvPr/>
        </p:nvSpPr>
        <p:spPr bwMode="auto">
          <a:xfrm>
            <a:off x="109538" y="1621755"/>
            <a:ext cx="8712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在裂解的過程中，是把較重的石油餾分在 </a:t>
            </a:r>
            <a:r>
              <a:rPr lang="zh-TW" altLang="en-US" sz="3200" b="1">
                <a:solidFill>
                  <a:srgbClr val="3399FF"/>
                </a:solidFill>
              </a:rPr>
              <a:t>隔絕空氣的情況下加熱</a:t>
            </a:r>
            <a:r>
              <a:rPr lang="zh-TW" altLang="en-US" sz="2800"/>
              <a:t>。</a:t>
            </a:r>
          </a:p>
        </p:txBody>
      </p:sp>
      <p:sp>
        <p:nvSpPr>
          <p:cNvPr id="10" name="矩形 9"/>
          <p:cNvSpPr>
            <a:spLocks noChangeArrowheads="1"/>
          </p:cNvSpPr>
          <p:nvPr/>
        </p:nvSpPr>
        <p:spPr bwMode="auto">
          <a:xfrm>
            <a:off x="107950" y="2983830"/>
            <a:ext cx="94345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裂解作用是</a:t>
            </a:r>
            <a:r>
              <a:rPr lang="zh-TW" altLang="en-US" sz="2800" b="1">
                <a:solidFill>
                  <a:srgbClr val="00B0F0"/>
                </a:solidFill>
              </a:rPr>
              <a:t>化學反應</a:t>
            </a:r>
            <a:r>
              <a:rPr lang="zh-TW" altLang="en-US" sz="2800"/>
              <a:t>，當中涉及共價鍵的斷裂及形成。</a:t>
            </a:r>
          </a:p>
        </p:txBody>
      </p:sp>
      <p:sp>
        <p:nvSpPr>
          <p:cNvPr id="11" name="矩形 10"/>
          <p:cNvSpPr>
            <a:spLocks noChangeArrowheads="1"/>
          </p:cNvSpPr>
          <p:nvPr/>
        </p:nvSpPr>
        <p:spPr bwMode="auto">
          <a:xfrm>
            <a:off x="107950" y="3977605"/>
            <a:ext cx="9074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很多時會使用混合了二氧化硅的</a:t>
            </a:r>
            <a:r>
              <a:rPr lang="zh-TW" altLang="en-US" sz="3200" b="1">
                <a:solidFill>
                  <a:srgbClr val="00B0F0"/>
                </a:solidFill>
              </a:rPr>
              <a:t>氧化鋁</a:t>
            </a:r>
            <a:r>
              <a:rPr lang="zh-TW" altLang="en-US" sz="2800"/>
              <a:t>作為</a:t>
            </a:r>
            <a:r>
              <a:rPr lang="zh-TW" altLang="en-US" sz="3200" b="1">
                <a:solidFill>
                  <a:srgbClr val="00B0F0"/>
                </a:solidFill>
              </a:rPr>
              <a:t>催化劑</a:t>
            </a:r>
            <a:r>
              <a:rPr lang="zh-TW" altLang="en-US" sz="2800"/>
              <a:t>。</a:t>
            </a:r>
            <a:endParaRPr lang="zh-TW" altLang="en-US" sz="2800" b="1">
              <a:solidFill>
                <a:srgbClr val="3399FF"/>
              </a:solidFill>
            </a:endParaRPr>
          </a:p>
        </p:txBody>
      </p:sp>
      <p:sp>
        <p:nvSpPr>
          <p:cNvPr id="13" name="矩形 12"/>
          <p:cNvSpPr>
            <a:spLocks noChangeArrowheads="1"/>
          </p:cNvSpPr>
          <p:nvPr/>
        </p:nvSpPr>
        <p:spPr bwMode="auto">
          <a:xfrm>
            <a:off x="107950" y="4942805"/>
            <a:ext cx="8712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這個過程稱為 </a:t>
            </a:r>
            <a:r>
              <a:rPr lang="zh-TW" altLang="en-US" sz="3200" b="1">
                <a:solidFill>
                  <a:srgbClr val="3399FF"/>
                </a:solidFill>
              </a:rPr>
              <a:t>催化裂解</a:t>
            </a:r>
            <a:r>
              <a:rPr lang="zh-TW" altLang="en-US" sz="2800" b="1">
                <a:solidFill>
                  <a:srgbClr val="3399FF"/>
                </a:solidFill>
              </a:rPr>
              <a:t> </a:t>
            </a:r>
            <a:r>
              <a:rPr lang="zh-TW" altLang="en-US" sz="2800"/>
              <a:t>作用，通常在煉油廠中的催化裂解器內進行。</a:t>
            </a:r>
            <a:endParaRPr lang="zh-TW" altLang="en-US" sz="2800" b="1">
              <a:solidFill>
                <a:srgbClr val="3399FF"/>
              </a:solidFill>
            </a:endParaRPr>
          </a:p>
        </p:txBody>
      </p:sp>
    </p:spTree>
    <p:extLst>
      <p:ext uri="{BB962C8B-B14F-4D97-AF65-F5344CB8AC3E}">
        <p14:creationId xmlns:p14="http://schemas.microsoft.com/office/powerpoint/2010/main" val="2536813986"/>
      </p:ext>
    </p:extLst>
  </p:cSld>
  <p:clrMapOvr>
    <a:masterClrMapping/>
  </p:clrMapOvr>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矩形 1"/>
          <p:cNvSpPr>
            <a:spLocks noChangeArrowheads="1"/>
          </p:cNvSpPr>
          <p:nvPr/>
        </p:nvSpPr>
        <p:spPr bwMode="auto">
          <a:xfrm>
            <a:off x="1403350" y="620713"/>
            <a:ext cx="72009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a:t> C</a:t>
            </a:r>
            <a:r>
              <a:rPr lang="en-US" altLang="zh-TW" sz="3200" baseline="-25000"/>
              <a:t>10</a:t>
            </a:r>
            <a:r>
              <a:rPr lang="en-US" altLang="zh-TW" sz="3200"/>
              <a:t>H</a:t>
            </a:r>
            <a:r>
              <a:rPr lang="en-US" altLang="zh-TW" sz="3200" baseline="-25000"/>
              <a:t>22</a:t>
            </a:r>
            <a:r>
              <a:rPr lang="en-US" altLang="zh-TW" sz="3200"/>
              <a:t>           </a:t>
            </a:r>
            <a:r>
              <a:rPr lang="en-US" altLang="zh-TW" sz="3200">
                <a:sym typeface="Symbol" pitchFamily="18" charset="2"/>
              </a:rPr>
              <a:t></a:t>
            </a:r>
            <a:r>
              <a:rPr lang="en-US" altLang="zh-TW" sz="3200">
                <a:sym typeface="Wingdings" pitchFamily="2" charset="2"/>
              </a:rPr>
              <a:t>           </a:t>
            </a:r>
            <a:r>
              <a:rPr lang="en-US" altLang="zh-TW" sz="3200"/>
              <a:t>C</a:t>
            </a:r>
            <a:r>
              <a:rPr lang="en-US" altLang="zh-TW" sz="3200" baseline="-25000"/>
              <a:t>6</a:t>
            </a:r>
            <a:r>
              <a:rPr lang="en-US" altLang="zh-TW" sz="3200"/>
              <a:t>H</a:t>
            </a:r>
            <a:r>
              <a:rPr lang="en-US" altLang="zh-TW" sz="3200" baseline="-25000"/>
              <a:t>14</a:t>
            </a:r>
            <a:r>
              <a:rPr lang="en-US" altLang="zh-TW" sz="3200"/>
              <a:t>   +  C</a:t>
            </a:r>
            <a:r>
              <a:rPr lang="en-US" altLang="zh-TW" sz="3200" baseline="-25000"/>
              <a:t>4</a:t>
            </a:r>
            <a:r>
              <a:rPr lang="en-US" altLang="zh-TW" sz="3200"/>
              <a:t>H</a:t>
            </a:r>
            <a:r>
              <a:rPr lang="en-US" altLang="zh-TW" sz="3200" baseline="-25000"/>
              <a:t>8</a:t>
            </a:r>
            <a:endParaRPr lang="zh-TW" altLang="en-US" sz="3200" baseline="-25000"/>
          </a:p>
        </p:txBody>
      </p:sp>
      <p:pic>
        <p:nvPicPr>
          <p:cNvPr id="64515" name="Picture 2" descr="C:\Users\Public\Documents\陳淑貞的資料夾\Aristo\Judy\Ch22 pic\Q32.2A.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1628775"/>
            <a:ext cx="8783637"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矩形 3"/>
          <p:cNvSpPr>
            <a:spLocks noChangeArrowheads="1"/>
          </p:cNvSpPr>
          <p:nvPr/>
        </p:nvSpPr>
        <p:spPr bwMode="auto">
          <a:xfrm>
            <a:off x="3708400" y="1557338"/>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b="1">
                <a:solidFill>
                  <a:srgbClr val="3399FF"/>
                </a:solidFill>
              </a:rPr>
              <a:t>裂解作用</a:t>
            </a:r>
          </a:p>
        </p:txBody>
      </p:sp>
      <p:cxnSp>
        <p:nvCxnSpPr>
          <p:cNvPr id="6" name="直線單箭頭接點 5"/>
          <p:cNvCxnSpPr/>
          <p:nvPr/>
        </p:nvCxnSpPr>
        <p:spPr>
          <a:xfrm>
            <a:off x="4090988" y="2060575"/>
            <a:ext cx="576262" cy="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pic>
        <p:nvPicPr>
          <p:cNvPr id="72710" name="Picture 3" descr="C:\Users\Public\Documents\陳淑貞的資料夾\Aristo\Judy\Ch22 pic\Fig 23.7a.jpg"/>
          <p:cNvPicPr>
            <a:picLocks noChangeAspect="1" noChangeArrowheads="1"/>
          </p:cNvPicPr>
          <p:nvPr/>
        </p:nvPicPr>
        <p:blipFill>
          <a:blip r:embed="rId3">
            <a:extLst>
              <a:ext uri="{28A0092B-C50C-407E-A947-70E740481C1C}">
                <a14:useLocalDpi xmlns:a14="http://schemas.microsoft.com/office/drawing/2010/main" val="0"/>
              </a:ext>
            </a:extLst>
          </a:blip>
          <a:srcRect l="10002" t="20026" r="7481" b="19894"/>
          <a:stretch>
            <a:fillRect/>
          </a:stretch>
        </p:blipFill>
        <p:spPr bwMode="auto">
          <a:xfrm>
            <a:off x="468313" y="4331171"/>
            <a:ext cx="3959225"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11" name="Picture 4" descr="C:\Users\Public\Documents\陳淑貞的資料夾\Aristo\Judy\Ch22 pic\Fig 23.7b.jpg"/>
          <p:cNvPicPr>
            <a:picLocks noChangeAspect="1" noChangeArrowheads="1"/>
          </p:cNvPicPr>
          <p:nvPr/>
        </p:nvPicPr>
        <p:blipFill>
          <a:blip r:embed="rId4">
            <a:extLst>
              <a:ext uri="{28A0092B-C50C-407E-A947-70E740481C1C}">
                <a14:useLocalDpi xmlns:a14="http://schemas.microsoft.com/office/drawing/2010/main" val="0"/>
              </a:ext>
            </a:extLst>
          </a:blip>
          <a:srcRect l="10002" t="20026" r="9981" b="19894"/>
          <a:stretch>
            <a:fillRect/>
          </a:stretch>
        </p:blipFill>
        <p:spPr bwMode="auto">
          <a:xfrm>
            <a:off x="4837113" y="4331171"/>
            <a:ext cx="3838575"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向右箭號 9"/>
          <p:cNvSpPr/>
          <p:nvPr/>
        </p:nvSpPr>
        <p:spPr>
          <a:xfrm>
            <a:off x="4284663" y="4834408"/>
            <a:ext cx="503237" cy="217488"/>
          </a:xfrm>
          <a:prstGeom prst="rightArrow">
            <a:avLst/>
          </a:prstGeom>
          <a:solidFill>
            <a:srgbClr val="006600"/>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p>
        </p:txBody>
      </p:sp>
      <p:sp>
        <p:nvSpPr>
          <p:cNvPr id="72713" name="矩形 10"/>
          <p:cNvSpPr>
            <a:spLocks noChangeArrowheads="1"/>
          </p:cNvSpPr>
          <p:nvPr/>
        </p:nvSpPr>
        <p:spPr bwMode="auto">
          <a:xfrm>
            <a:off x="5292725" y="3692996"/>
            <a:ext cx="79375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FF33CC"/>
                </a:solidFill>
              </a:rPr>
              <a:t>己烷</a:t>
            </a:r>
          </a:p>
        </p:txBody>
      </p:sp>
      <p:sp>
        <p:nvSpPr>
          <p:cNvPr id="72714" name="矩形 11"/>
          <p:cNvSpPr>
            <a:spLocks noChangeArrowheads="1"/>
          </p:cNvSpPr>
          <p:nvPr/>
        </p:nvSpPr>
        <p:spPr bwMode="auto">
          <a:xfrm>
            <a:off x="7235825" y="3692996"/>
            <a:ext cx="1166813"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FF33CC"/>
                </a:solidFill>
              </a:rPr>
              <a:t>丁</a:t>
            </a:r>
            <a:r>
              <a:rPr lang="en-US" altLang="zh-TW" sz="2400" b="1">
                <a:solidFill>
                  <a:srgbClr val="FF33CC"/>
                </a:solidFill>
              </a:rPr>
              <a:t>-1-</a:t>
            </a:r>
            <a:r>
              <a:rPr lang="zh-TW" altLang="en-US" sz="2400" b="1">
                <a:solidFill>
                  <a:srgbClr val="FF33CC"/>
                </a:solidFill>
              </a:rPr>
              <a:t>烯</a:t>
            </a:r>
          </a:p>
        </p:txBody>
      </p:sp>
      <p:sp>
        <p:nvSpPr>
          <p:cNvPr id="72715" name="矩形 12"/>
          <p:cNvSpPr>
            <a:spLocks noChangeArrowheads="1"/>
          </p:cNvSpPr>
          <p:nvPr/>
        </p:nvSpPr>
        <p:spPr bwMode="auto">
          <a:xfrm>
            <a:off x="1974850" y="3683471"/>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FF33CC"/>
                </a:solidFill>
              </a:rPr>
              <a:t>癸烷</a:t>
            </a:r>
          </a:p>
        </p:txBody>
      </p:sp>
      <p:cxnSp>
        <p:nvCxnSpPr>
          <p:cNvPr id="15" name="直線接點 14"/>
          <p:cNvCxnSpPr>
            <a:stCxn id="72713" idx="2"/>
          </p:cNvCxnSpPr>
          <p:nvPr/>
        </p:nvCxnSpPr>
        <p:spPr>
          <a:xfrm>
            <a:off x="5689600" y="4150196"/>
            <a:ext cx="539750" cy="565150"/>
          </a:xfrm>
          <a:prstGeom prst="line">
            <a:avLst/>
          </a:prstGeom>
        </p:spPr>
        <p:style>
          <a:lnRef idx="1">
            <a:schemeClr val="dk1"/>
          </a:lnRef>
          <a:fillRef idx="0">
            <a:schemeClr val="dk1"/>
          </a:fillRef>
          <a:effectRef idx="0">
            <a:schemeClr val="dk1"/>
          </a:effectRef>
          <a:fontRef idx="minor">
            <a:schemeClr val="tx1"/>
          </a:fontRef>
        </p:style>
      </p:cxnSp>
      <p:cxnSp>
        <p:nvCxnSpPr>
          <p:cNvPr id="17" name="直線接點 16"/>
          <p:cNvCxnSpPr>
            <a:stCxn id="72715" idx="2"/>
          </p:cNvCxnSpPr>
          <p:nvPr/>
        </p:nvCxnSpPr>
        <p:spPr>
          <a:xfrm>
            <a:off x="2371725" y="4140671"/>
            <a:ext cx="257175" cy="503237"/>
          </a:xfrm>
          <a:prstGeom prst="line">
            <a:avLst/>
          </a:prstGeom>
        </p:spPr>
        <p:style>
          <a:lnRef idx="1">
            <a:schemeClr val="dk1"/>
          </a:lnRef>
          <a:fillRef idx="0">
            <a:schemeClr val="dk1"/>
          </a:fillRef>
          <a:effectRef idx="0">
            <a:schemeClr val="dk1"/>
          </a:effectRef>
          <a:fontRef idx="minor">
            <a:schemeClr val="tx1"/>
          </a:fontRef>
        </p:style>
      </p:cxnSp>
      <p:cxnSp>
        <p:nvCxnSpPr>
          <p:cNvPr id="19" name="直線接點 18"/>
          <p:cNvCxnSpPr>
            <a:stCxn id="72714" idx="2"/>
          </p:cNvCxnSpPr>
          <p:nvPr/>
        </p:nvCxnSpPr>
        <p:spPr>
          <a:xfrm flipH="1">
            <a:off x="7716838" y="4150196"/>
            <a:ext cx="103187" cy="638175"/>
          </a:xfrm>
          <a:prstGeom prst="line">
            <a:avLst/>
          </a:prstGeom>
        </p:spPr>
        <p:style>
          <a:lnRef idx="1">
            <a:schemeClr val="dk1"/>
          </a:lnRef>
          <a:fillRef idx="0">
            <a:schemeClr val="dk1"/>
          </a:fillRef>
          <a:effectRef idx="0">
            <a:schemeClr val="dk1"/>
          </a:effectRef>
          <a:fontRef idx="minor">
            <a:schemeClr val="tx1"/>
          </a:fontRef>
        </p:style>
      </p:cxnSp>
      <p:sp>
        <p:nvSpPr>
          <p:cNvPr id="72720" name="矩形 6"/>
          <p:cNvSpPr>
            <a:spLocks noChangeArrowheads="1"/>
          </p:cNvSpPr>
          <p:nvPr/>
        </p:nvSpPr>
        <p:spPr bwMode="auto">
          <a:xfrm>
            <a:off x="1476375" y="5636096"/>
            <a:ext cx="2012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熾熱的催化劑</a:t>
            </a:r>
          </a:p>
        </p:txBody>
      </p:sp>
    </p:spTree>
    <p:extLst>
      <p:ext uri="{BB962C8B-B14F-4D97-AF65-F5344CB8AC3E}">
        <p14:creationId xmlns:p14="http://schemas.microsoft.com/office/powerpoint/2010/main" val="1452970789"/>
      </p:ext>
    </p:extLst>
  </p:cSld>
  <p:clrMapOvr>
    <a:masterClrMapping/>
  </p:clrMapOvr>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3" descr="C:\Users\Public\Documents\陳淑貞的資料夾\Aristo\Judy\Ch22 pic\Fig 23.7d.jpg"/>
          <p:cNvPicPr>
            <a:picLocks noChangeAspect="1" noChangeArrowheads="1"/>
          </p:cNvPicPr>
          <p:nvPr/>
        </p:nvPicPr>
        <p:blipFill>
          <a:blip r:embed="rId2">
            <a:extLst>
              <a:ext uri="{28A0092B-C50C-407E-A947-70E740481C1C}">
                <a14:useLocalDpi xmlns:a14="http://schemas.microsoft.com/office/drawing/2010/main" val="0"/>
              </a:ext>
            </a:extLst>
          </a:blip>
          <a:srcRect l="13252" t="12437" r="12482" b="26404"/>
          <a:stretch>
            <a:fillRect/>
          </a:stretch>
        </p:blipFill>
        <p:spPr bwMode="auto">
          <a:xfrm>
            <a:off x="4959350" y="4158456"/>
            <a:ext cx="3500438"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3" name="Picture 2" descr="C:\Users\Public\Documents\陳淑貞的資料夾\Aristo\Judy\Ch22 pic\Q32.2B.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388" y="1628775"/>
            <a:ext cx="8467725"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6" name="矩形 1"/>
          <p:cNvSpPr>
            <a:spLocks noChangeArrowheads="1"/>
          </p:cNvSpPr>
          <p:nvPr/>
        </p:nvSpPr>
        <p:spPr bwMode="auto">
          <a:xfrm>
            <a:off x="1409700" y="620713"/>
            <a:ext cx="74533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a:t>C</a:t>
            </a:r>
            <a:r>
              <a:rPr lang="en-US" altLang="zh-TW" sz="3200" baseline="-25000"/>
              <a:t>10</a:t>
            </a:r>
            <a:r>
              <a:rPr lang="en-US" altLang="zh-TW" sz="3200"/>
              <a:t>H</a:t>
            </a:r>
            <a:r>
              <a:rPr lang="en-US" altLang="zh-TW" sz="3200" baseline="-25000"/>
              <a:t>22</a:t>
            </a:r>
            <a:r>
              <a:rPr lang="en-US" altLang="zh-TW" sz="3200"/>
              <a:t>            </a:t>
            </a:r>
            <a:r>
              <a:rPr lang="en-US" altLang="zh-TW" sz="3200">
                <a:sym typeface="Symbol" pitchFamily="18" charset="2"/>
              </a:rPr>
              <a:t></a:t>
            </a:r>
            <a:r>
              <a:rPr lang="en-US" altLang="zh-TW" sz="3200">
                <a:sym typeface="Wingdings" pitchFamily="2" charset="2"/>
              </a:rPr>
              <a:t>            </a:t>
            </a:r>
            <a:r>
              <a:rPr lang="en-US" altLang="zh-TW" sz="3200"/>
              <a:t>C</a:t>
            </a:r>
            <a:r>
              <a:rPr lang="en-US" altLang="zh-TW" sz="3200" baseline="-25000"/>
              <a:t>8</a:t>
            </a:r>
            <a:r>
              <a:rPr lang="en-US" altLang="zh-TW" sz="3200"/>
              <a:t>H</a:t>
            </a:r>
            <a:r>
              <a:rPr lang="en-US" altLang="zh-TW" sz="3200" baseline="-25000"/>
              <a:t>18</a:t>
            </a:r>
            <a:r>
              <a:rPr lang="en-US" altLang="zh-TW" sz="3200"/>
              <a:t>     +  C</a:t>
            </a:r>
            <a:r>
              <a:rPr lang="en-US" altLang="zh-TW" sz="3200" baseline="-25000"/>
              <a:t>2</a:t>
            </a:r>
            <a:r>
              <a:rPr lang="en-US" altLang="zh-TW" sz="3200"/>
              <a:t>H</a:t>
            </a:r>
            <a:r>
              <a:rPr lang="en-US" altLang="zh-TW" sz="3200" baseline="-25000"/>
              <a:t>4</a:t>
            </a:r>
            <a:endParaRPr lang="zh-TW" altLang="en-US" sz="3200" baseline="-25000"/>
          </a:p>
        </p:txBody>
      </p:sp>
      <p:sp>
        <p:nvSpPr>
          <p:cNvPr id="66565" name="矩形 3"/>
          <p:cNvSpPr>
            <a:spLocks noChangeArrowheads="1"/>
          </p:cNvSpPr>
          <p:nvPr/>
        </p:nvSpPr>
        <p:spPr bwMode="auto">
          <a:xfrm>
            <a:off x="3678238" y="1557338"/>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solidFill>
                  <a:srgbClr val="3399FF"/>
                </a:solidFill>
              </a:rPr>
              <a:t>裂解作用</a:t>
            </a:r>
          </a:p>
        </p:txBody>
      </p:sp>
      <p:cxnSp>
        <p:nvCxnSpPr>
          <p:cNvPr id="6" name="直線單箭頭接點 5"/>
          <p:cNvCxnSpPr/>
          <p:nvPr/>
        </p:nvCxnSpPr>
        <p:spPr>
          <a:xfrm>
            <a:off x="4038600" y="2060575"/>
            <a:ext cx="576263" cy="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pic>
        <p:nvPicPr>
          <p:cNvPr id="74759" name="Picture 3" descr="C:\Users\Public\Documents\陳淑貞的資料夾\Aristo\Judy\Ch22 pic\Fig 23.7a.jpg"/>
          <p:cNvPicPr>
            <a:picLocks noChangeAspect="1" noChangeArrowheads="1"/>
          </p:cNvPicPr>
          <p:nvPr/>
        </p:nvPicPr>
        <p:blipFill>
          <a:blip r:embed="rId4">
            <a:extLst>
              <a:ext uri="{28A0092B-C50C-407E-A947-70E740481C1C}">
                <a14:useLocalDpi xmlns:a14="http://schemas.microsoft.com/office/drawing/2010/main" val="0"/>
              </a:ext>
            </a:extLst>
          </a:blip>
          <a:srcRect l="10002" t="20026" r="7481" b="19894"/>
          <a:stretch>
            <a:fillRect/>
          </a:stretch>
        </p:blipFill>
        <p:spPr bwMode="auto">
          <a:xfrm>
            <a:off x="468313" y="4293394"/>
            <a:ext cx="3959225"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向右箭號 9"/>
          <p:cNvSpPr/>
          <p:nvPr/>
        </p:nvSpPr>
        <p:spPr>
          <a:xfrm>
            <a:off x="4284663" y="4796631"/>
            <a:ext cx="503237" cy="217488"/>
          </a:xfrm>
          <a:prstGeom prst="rightArrow">
            <a:avLst/>
          </a:prstGeom>
          <a:solidFill>
            <a:srgbClr val="006600"/>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p>
        </p:txBody>
      </p:sp>
      <p:sp>
        <p:nvSpPr>
          <p:cNvPr id="74761" name="矩形 10"/>
          <p:cNvSpPr>
            <a:spLocks noChangeArrowheads="1"/>
          </p:cNvSpPr>
          <p:nvPr/>
        </p:nvSpPr>
        <p:spPr bwMode="auto">
          <a:xfrm>
            <a:off x="5292725" y="3655219"/>
            <a:ext cx="79375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FF33CC"/>
                </a:solidFill>
              </a:rPr>
              <a:t>辛烷</a:t>
            </a:r>
          </a:p>
        </p:txBody>
      </p:sp>
      <p:sp>
        <p:nvSpPr>
          <p:cNvPr id="74762" name="矩形 11"/>
          <p:cNvSpPr>
            <a:spLocks noChangeArrowheads="1"/>
          </p:cNvSpPr>
          <p:nvPr/>
        </p:nvSpPr>
        <p:spPr bwMode="auto">
          <a:xfrm>
            <a:off x="7235825" y="3655219"/>
            <a:ext cx="79375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FF33CC"/>
                </a:solidFill>
              </a:rPr>
              <a:t>乙烯</a:t>
            </a:r>
          </a:p>
        </p:txBody>
      </p:sp>
      <p:sp>
        <p:nvSpPr>
          <p:cNvPr id="74763" name="矩形 12"/>
          <p:cNvSpPr>
            <a:spLocks noChangeArrowheads="1"/>
          </p:cNvSpPr>
          <p:nvPr/>
        </p:nvSpPr>
        <p:spPr bwMode="auto">
          <a:xfrm>
            <a:off x="1974850" y="3645694"/>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FF33CC"/>
                </a:solidFill>
              </a:rPr>
              <a:t>癸烷</a:t>
            </a:r>
          </a:p>
        </p:txBody>
      </p:sp>
      <p:cxnSp>
        <p:nvCxnSpPr>
          <p:cNvPr id="15" name="直線接點 14"/>
          <p:cNvCxnSpPr>
            <a:stCxn id="74761" idx="2"/>
          </p:cNvCxnSpPr>
          <p:nvPr/>
        </p:nvCxnSpPr>
        <p:spPr>
          <a:xfrm>
            <a:off x="5689600" y="4112419"/>
            <a:ext cx="649288" cy="565150"/>
          </a:xfrm>
          <a:prstGeom prst="line">
            <a:avLst/>
          </a:prstGeom>
        </p:spPr>
        <p:style>
          <a:lnRef idx="1">
            <a:schemeClr val="dk1"/>
          </a:lnRef>
          <a:fillRef idx="0">
            <a:schemeClr val="dk1"/>
          </a:fillRef>
          <a:effectRef idx="0">
            <a:schemeClr val="dk1"/>
          </a:effectRef>
          <a:fontRef idx="minor">
            <a:schemeClr val="tx1"/>
          </a:fontRef>
        </p:style>
      </p:cxnSp>
      <p:cxnSp>
        <p:nvCxnSpPr>
          <p:cNvPr id="17" name="直線接點 16"/>
          <p:cNvCxnSpPr>
            <a:stCxn id="74763" idx="2"/>
          </p:cNvCxnSpPr>
          <p:nvPr/>
        </p:nvCxnSpPr>
        <p:spPr>
          <a:xfrm>
            <a:off x="2371725" y="4102894"/>
            <a:ext cx="257175" cy="503237"/>
          </a:xfrm>
          <a:prstGeom prst="line">
            <a:avLst/>
          </a:prstGeom>
        </p:spPr>
        <p:style>
          <a:lnRef idx="1">
            <a:schemeClr val="dk1"/>
          </a:lnRef>
          <a:fillRef idx="0">
            <a:schemeClr val="dk1"/>
          </a:fillRef>
          <a:effectRef idx="0">
            <a:schemeClr val="dk1"/>
          </a:effectRef>
          <a:fontRef idx="minor">
            <a:schemeClr val="tx1"/>
          </a:fontRef>
        </p:style>
      </p:cxnSp>
      <p:cxnSp>
        <p:nvCxnSpPr>
          <p:cNvPr id="19" name="直線接點 18"/>
          <p:cNvCxnSpPr>
            <a:stCxn id="74762" idx="2"/>
          </p:cNvCxnSpPr>
          <p:nvPr/>
        </p:nvCxnSpPr>
        <p:spPr>
          <a:xfrm>
            <a:off x="7632700" y="4112419"/>
            <a:ext cx="36513" cy="349250"/>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536853431"/>
      </p:ext>
    </p:extLst>
  </p:cSld>
  <p:clrMapOvr>
    <a:masterClrMapping/>
  </p:clrMapOvr>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4"/>
          <p:cNvSpPr>
            <a:spLocks noChangeArrowheads="1"/>
          </p:cNvSpPr>
          <p:nvPr/>
        </p:nvSpPr>
        <p:spPr bwMode="auto">
          <a:xfrm>
            <a:off x="1120552" y="620688"/>
            <a:ext cx="31305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裂解作用的類型</a:t>
            </a:r>
            <a:endParaRPr lang="en-US" altLang="zh-TW" sz="3200" b="1" dirty="0">
              <a:solidFill>
                <a:srgbClr val="CC0000"/>
              </a:solidFill>
              <a:latin typeface="Calibri" pitchFamily="34" charset="0"/>
            </a:endParaRPr>
          </a:p>
        </p:txBody>
      </p:sp>
      <p:sp>
        <p:nvSpPr>
          <p:cNvPr id="3" name="矩形 2"/>
          <p:cNvSpPr>
            <a:spLocks noChangeArrowheads="1"/>
          </p:cNvSpPr>
          <p:nvPr/>
        </p:nvSpPr>
        <p:spPr bwMode="auto">
          <a:xfrm>
            <a:off x="1193577" y="1633662"/>
            <a:ext cx="4352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兩種常見的裂解作用：</a:t>
            </a:r>
          </a:p>
        </p:txBody>
      </p:sp>
      <p:sp>
        <p:nvSpPr>
          <p:cNvPr id="11" name="矩形 10"/>
          <p:cNvSpPr>
            <a:spLocks noChangeArrowheads="1"/>
          </p:cNvSpPr>
          <p:nvPr/>
        </p:nvSpPr>
        <p:spPr bwMode="auto">
          <a:xfrm>
            <a:off x="1226716" y="4165054"/>
            <a:ext cx="60785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熱裂解作用：</a:t>
            </a:r>
          </a:p>
        </p:txBody>
      </p:sp>
      <p:sp>
        <p:nvSpPr>
          <p:cNvPr id="13" name="Rectangle 19"/>
          <p:cNvSpPr>
            <a:spLocks noChangeArrowheads="1"/>
          </p:cNvSpPr>
          <p:nvPr/>
        </p:nvSpPr>
        <p:spPr bwMode="auto">
          <a:xfrm>
            <a:off x="1841277" y="2352799"/>
            <a:ext cx="29860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熱裂解作用</a:t>
            </a:r>
            <a:endParaRPr lang="en-US" altLang="zh-TW" sz="3200" b="1" baseline="-25000">
              <a:solidFill>
                <a:srgbClr val="3399FF"/>
              </a:solidFill>
            </a:endParaRPr>
          </a:p>
        </p:txBody>
      </p:sp>
      <p:sp>
        <p:nvSpPr>
          <p:cNvPr id="16" name="Rectangle 19"/>
          <p:cNvSpPr>
            <a:spLocks noChangeArrowheads="1"/>
          </p:cNvSpPr>
          <p:nvPr/>
        </p:nvSpPr>
        <p:spPr bwMode="auto">
          <a:xfrm>
            <a:off x="1841277" y="3052887"/>
            <a:ext cx="34178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催化裂解作用</a:t>
            </a:r>
            <a:endParaRPr lang="en-US" altLang="zh-TW" sz="3200" b="1">
              <a:solidFill>
                <a:srgbClr val="3399FF"/>
              </a:solidFill>
            </a:endParaRPr>
          </a:p>
        </p:txBody>
      </p:sp>
      <p:sp>
        <p:nvSpPr>
          <p:cNvPr id="17" name="Rectangle 19"/>
          <p:cNvSpPr>
            <a:spLocks noChangeArrowheads="1"/>
          </p:cNvSpPr>
          <p:nvPr/>
        </p:nvSpPr>
        <p:spPr bwMode="auto">
          <a:xfrm>
            <a:off x="1874416" y="4885779"/>
            <a:ext cx="5649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不需要使用催化劑</a:t>
            </a:r>
            <a:endParaRPr lang="en-US" altLang="zh-TW" sz="2800" baseline="-25000">
              <a:solidFill>
                <a:srgbClr val="3399FF"/>
              </a:solidFill>
            </a:endParaRPr>
          </a:p>
        </p:txBody>
      </p:sp>
      <p:sp>
        <p:nvSpPr>
          <p:cNvPr id="18" name="Rectangle 19"/>
          <p:cNvSpPr>
            <a:spLocks noChangeArrowheads="1"/>
          </p:cNvSpPr>
          <p:nvPr/>
        </p:nvSpPr>
        <p:spPr bwMode="auto">
          <a:xfrm>
            <a:off x="1874416" y="5585866"/>
            <a:ext cx="56499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需要在 </a:t>
            </a:r>
            <a:r>
              <a:rPr lang="zh-TW" altLang="en-US" sz="3200" b="1">
                <a:solidFill>
                  <a:srgbClr val="3399FF"/>
                </a:solidFill>
              </a:rPr>
              <a:t>高温</a:t>
            </a:r>
            <a:r>
              <a:rPr lang="zh-TW" altLang="en-US" sz="2800" b="1"/>
              <a:t> 及 </a:t>
            </a:r>
            <a:r>
              <a:rPr lang="zh-TW" altLang="en-US" sz="3200" b="1">
                <a:solidFill>
                  <a:srgbClr val="3399FF"/>
                </a:solidFill>
              </a:rPr>
              <a:t>高壓</a:t>
            </a:r>
            <a:r>
              <a:rPr lang="zh-TW" altLang="en-US" sz="2800" b="1"/>
              <a:t> </a:t>
            </a:r>
            <a:r>
              <a:rPr lang="zh-TW" altLang="en-US" sz="2800"/>
              <a:t>下進行</a:t>
            </a:r>
            <a:endParaRPr lang="en-US" altLang="zh-TW" sz="2800"/>
          </a:p>
        </p:txBody>
      </p:sp>
    </p:spTree>
    <p:extLst>
      <p:ext uri="{BB962C8B-B14F-4D97-AF65-F5344CB8AC3E}">
        <p14:creationId xmlns:p14="http://schemas.microsoft.com/office/powerpoint/2010/main" val="2167689571"/>
      </p:ext>
    </p:extLst>
  </p:cSld>
  <p:clrMapOvr>
    <a:masterClrMapping/>
  </p:clrMapOvr>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4"/>
          <p:cNvSpPr>
            <a:spLocks noChangeArrowheads="1"/>
          </p:cNvSpPr>
          <p:nvPr/>
        </p:nvSpPr>
        <p:spPr bwMode="auto">
          <a:xfrm>
            <a:off x="1907381" y="1340768"/>
            <a:ext cx="3671888"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裂解作用的重要性</a:t>
            </a:r>
            <a:endParaRPr lang="en-US" altLang="zh-TW" sz="3200" b="1" dirty="0">
              <a:solidFill>
                <a:srgbClr val="CC0000"/>
              </a:solidFill>
              <a:latin typeface="Calibri" pitchFamily="34" charset="0"/>
            </a:endParaRPr>
          </a:p>
        </p:txBody>
      </p:sp>
      <p:sp>
        <p:nvSpPr>
          <p:cNvPr id="13" name="Rectangle 19"/>
          <p:cNvSpPr>
            <a:spLocks noChangeArrowheads="1"/>
          </p:cNvSpPr>
          <p:nvPr/>
        </p:nvSpPr>
        <p:spPr bwMode="auto">
          <a:xfrm>
            <a:off x="2340272" y="2489895"/>
            <a:ext cx="3671888" cy="579437"/>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u="sng">
                <a:solidFill>
                  <a:srgbClr val="FF0000"/>
                </a:solidFill>
              </a:rPr>
              <a:t>生產額外的汽油</a:t>
            </a:r>
            <a:endParaRPr lang="en-US" altLang="zh-TW" sz="3200" b="1" u="sng" baseline="-25000">
              <a:solidFill>
                <a:srgbClr val="FF0000"/>
              </a:solidFill>
            </a:endParaRPr>
          </a:p>
        </p:txBody>
      </p:sp>
      <p:sp>
        <p:nvSpPr>
          <p:cNvPr id="16" name="Rectangle 19"/>
          <p:cNvSpPr>
            <a:spLocks noChangeArrowheads="1"/>
          </p:cNvSpPr>
          <p:nvPr/>
        </p:nvSpPr>
        <p:spPr bwMode="auto">
          <a:xfrm>
            <a:off x="2340272" y="3353619"/>
            <a:ext cx="2519363" cy="579437"/>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u="sng" dirty="0">
                <a:solidFill>
                  <a:srgbClr val="FF0000"/>
                </a:solidFill>
              </a:rPr>
              <a:t>生產烯烴</a:t>
            </a:r>
            <a:endParaRPr lang="en-US" altLang="zh-TW" sz="3200" b="1" u="sng" dirty="0">
              <a:solidFill>
                <a:srgbClr val="FF0000"/>
              </a:solidFill>
            </a:endParaRPr>
          </a:p>
        </p:txBody>
      </p:sp>
    </p:spTree>
    <p:extLst>
      <p:ext uri="{BB962C8B-B14F-4D97-AF65-F5344CB8AC3E}">
        <p14:creationId xmlns:p14="http://schemas.microsoft.com/office/powerpoint/2010/main" val="4094306933"/>
      </p:ext>
    </p:extLst>
  </p:cSld>
  <p:clrMapOvr>
    <a:masterClrMapping/>
  </p:clrMapOvr>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4"/>
          <p:cNvSpPr>
            <a:spLocks noChangeArrowheads="1"/>
          </p:cNvSpPr>
          <p:nvPr/>
        </p:nvSpPr>
        <p:spPr bwMode="auto">
          <a:xfrm>
            <a:off x="179388" y="116632"/>
            <a:ext cx="46799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在實驗室內進行裂解作用</a:t>
            </a:r>
            <a:endParaRPr lang="en-US" altLang="zh-TW" sz="3200" b="1">
              <a:solidFill>
                <a:srgbClr val="CC0000"/>
              </a:solidFill>
              <a:latin typeface="Calibri" pitchFamily="34" charset="0"/>
            </a:endParaRPr>
          </a:p>
        </p:txBody>
      </p:sp>
      <p:pic>
        <p:nvPicPr>
          <p:cNvPr id="7" name="Picture 2" descr="C:\Users\Public\Documents\陳淑貞的資料夾\Aristo\Judy\Ch22 pic\d23017.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576685"/>
            <a:ext cx="6192838"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2"/>
          <p:cNvSpPr>
            <a:spLocks noChangeArrowheads="1"/>
          </p:cNvSpPr>
          <p:nvPr/>
        </p:nvSpPr>
        <p:spPr bwMode="auto">
          <a:xfrm>
            <a:off x="7000875" y="1689398"/>
            <a:ext cx="1963738"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由裂解作用所得的氣態生成物</a:t>
            </a:r>
          </a:p>
        </p:txBody>
      </p:sp>
      <p:sp>
        <p:nvSpPr>
          <p:cNvPr id="9" name="矩形 3"/>
          <p:cNvSpPr>
            <a:spLocks noChangeArrowheads="1"/>
          </p:cNvSpPr>
          <p:nvPr/>
        </p:nvSpPr>
        <p:spPr bwMode="auto">
          <a:xfrm>
            <a:off x="2771775" y="1040110"/>
            <a:ext cx="15128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3399FF"/>
                </a:solidFill>
              </a:rPr>
              <a:t>素瓷片</a:t>
            </a:r>
          </a:p>
        </p:txBody>
      </p:sp>
      <p:sp>
        <p:nvSpPr>
          <p:cNvPr id="10" name="矩形 4"/>
          <p:cNvSpPr>
            <a:spLocks noChangeArrowheads="1"/>
          </p:cNvSpPr>
          <p:nvPr/>
        </p:nvSpPr>
        <p:spPr bwMode="auto">
          <a:xfrm>
            <a:off x="179388" y="2297410"/>
            <a:ext cx="20177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浸透了石蠟油的礦渣棉</a:t>
            </a:r>
          </a:p>
        </p:txBody>
      </p:sp>
      <p:sp>
        <p:nvSpPr>
          <p:cNvPr id="11" name="矩形 5"/>
          <p:cNvSpPr>
            <a:spLocks noChangeArrowheads="1"/>
          </p:cNvSpPr>
          <p:nvPr/>
        </p:nvSpPr>
        <p:spPr bwMode="auto">
          <a:xfrm>
            <a:off x="2555875" y="2513310"/>
            <a:ext cx="895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a:t>強熱</a:t>
            </a:r>
          </a:p>
        </p:txBody>
      </p:sp>
      <p:sp>
        <p:nvSpPr>
          <p:cNvPr id="13" name="矩形 7"/>
          <p:cNvSpPr>
            <a:spLocks noChangeArrowheads="1"/>
          </p:cNvSpPr>
          <p:nvPr/>
        </p:nvSpPr>
        <p:spPr bwMode="auto">
          <a:xfrm>
            <a:off x="179388" y="1113135"/>
            <a:ext cx="2089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硬玻璃試管</a:t>
            </a:r>
          </a:p>
        </p:txBody>
      </p:sp>
      <p:sp>
        <p:nvSpPr>
          <p:cNvPr id="14" name="矩形 8"/>
          <p:cNvSpPr>
            <a:spLocks noChangeArrowheads="1"/>
          </p:cNvSpPr>
          <p:nvPr/>
        </p:nvSpPr>
        <p:spPr bwMode="auto">
          <a:xfrm>
            <a:off x="4749800" y="4334173"/>
            <a:ext cx="439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水</a:t>
            </a:r>
          </a:p>
        </p:txBody>
      </p:sp>
      <p:sp>
        <p:nvSpPr>
          <p:cNvPr id="15" name="Rectangle 6"/>
          <p:cNvSpPr>
            <a:spLocks noChangeArrowheads="1"/>
          </p:cNvSpPr>
          <p:nvPr/>
        </p:nvSpPr>
        <p:spPr bwMode="auto">
          <a:xfrm>
            <a:off x="179388" y="5229200"/>
            <a:ext cx="8785225" cy="1538288"/>
          </a:xfrm>
          <a:prstGeom prst="rect">
            <a:avLst/>
          </a:prstGeom>
          <a:noFill/>
          <a:ln w="25400">
            <a:solidFill>
              <a:srgbClr val="FF7FB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TW" altLang="zh-TW" sz="2400">
              <a:solidFill>
                <a:srgbClr val="00CC66"/>
              </a:solidFill>
              <a:latin typeface="Times New Roman" pitchFamily="18" charset="0"/>
            </a:endParaRPr>
          </a:p>
        </p:txBody>
      </p:sp>
      <p:sp>
        <p:nvSpPr>
          <p:cNvPr id="18" name="矩形 5"/>
          <p:cNvSpPr>
            <a:spLocks noChangeArrowheads="1"/>
          </p:cNvSpPr>
          <p:nvPr/>
        </p:nvSpPr>
        <p:spPr bwMode="auto">
          <a:xfrm>
            <a:off x="252413" y="5237138"/>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可使用藥用石蠟油或火水來取代石蠟油進行裂解。</a:t>
            </a:r>
          </a:p>
        </p:txBody>
      </p:sp>
      <p:sp>
        <p:nvSpPr>
          <p:cNvPr id="19" name="矩形 7"/>
          <p:cNvSpPr>
            <a:spLocks noChangeArrowheads="1"/>
          </p:cNvSpPr>
          <p:nvPr/>
        </p:nvSpPr>
        <p:spPr bwMode="auto">
          <a:xfrm>
            <a:off x="250825" y="5794350"/>
            <a:ext cx="8712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可使用 多孔瓷片、浮石 或 氧化鋁 取代素瓷片作為催化劑。</a:t>
            </a:r>
          </a:p>
        </p:txBody>
      </p:sp>
    </p:spTree>
    <p:extLst>
      <p:ext uri="{BB962C8B-B14F-4D97-AF65-F5344CB8AC3E}">
        <p14:creationId xmlns:p14="http://schemas.microsoft.com/office/powerpoint/2010/main" val="3306606940"/>
      </p:ext>
    </p:extLst>
  </p:cSld>
  <p:clrMapOvr>
    <a:masterClrMapping/>
  </p:clrMapOvr>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a:spLocks noChangeArrowheads="1"/>
          </p:cNvSpPr>
          <p:nvPr/>
        </p:nvSpPr>
        <p:spPr bwMode="auto">
          <a:xfrm>
            <a:off x="538163" y="3946376"/>
            <a:ext cx="828198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由於烯烴含有碳</a:t>
            </a:r>
            <a:r>
              <a:rPr lang="en-US" altLang="zh-TW" sz="2800"/>
              <a:t>–</a:t>
            </a:r>
            <a:r>
              <a:rPr lang="zh-TW" altLang="en-US" sz="2800"/>
              <a:t>碳雙鍵，所以是 </a:t>
            </a:r>
            <a:r>
              <a:rPr lang="zh-TW" altLang="en-US" sz="3200" b="1">
                <a:solidFill>
                  <a:srgbClr val="0000FF"/>
                </a:solidFill>
              </a:rPr>
              <a:t>不飽和</a:t>
            </a:r>
            <a:r>
              <a:rPr lang="zh-TW" altLang="en-US" sz="3200" b="1"/>
              <a:t> </a:t>
            </a:r>
            <a:r>
              <a:rPr lang="zh-TW" altLang="en-US" sz="2800"/>
              <a:t>的，且 </a:t>
            </a:r>
            <a:r>
              <a:rPr lang="zh-TW" altLang="en-US" sz="3200" b="1">
                <a:solidFill>
                  <a:srgbClr val="0000FF"/>
                </a:solidFill>
              </a:rPr>
              <a:t>比烷烴活潑得多</a:t>
            </a:r>
            <a:r>
              <a:rPr lang="zh-TW" altLang="en-US" sz="2800"/>
              <a:t>。</a:t>
            </a:r>
          </a:p>
        </p:txBody>
      </p:sp>
      <p:sp>
        <p:nvSpPr>
          <p:cNvPr id="91139" name="Rectangle 4"/>
          <p:cNvSpPr>
            <a:spLocks noChangeArrowheads="1"/>
          </p:cNvSpPr>
          <p:nvPr/>
        </p:nvSpPr>
        <p:spPr bwMode="auto">
          <a:xfrm>
            <a:off x="466725" y="920006"/>
            <a:ext cx="3455988"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烯烴的化學性質</a:t>
            </a:r>
            <a:endParaRPr lang="en-US" altLang="zh-TW" sz="3200" b="1" dirty="0">
              <a:solidFill>
                <a:srgbClr val="CC0000"/>
              </a:solidFill>
              <a:latin typeface="Calibri" pitchFamily="34" charset="0"/>
            </a:endParaRPr>
          </a:p>
        </p:txBody>
      </p:sp>
      <p:sp>
        <p:nvSpPr>
          <p:cNvPr id="12" name="Rectangle 38"/>
          <p:cNvSpPr>
            <a:spLocks noChangeArrowheads="1"/>
          </p:cNvSpPr>
          <p:nvPr/>
        </p:nvSpPr>
        <p:spPr bwMode="auto">
          <a:xfrm>
            <a:off x="538163" y="2308076"/>
            <a:ext cx="86423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所有烯烴具有相同的官能基</a:t>
            </a:r>
            <a:r>
              <a:rPr lang="en-US" altLang="zh-TW" sz="2800"/>
              <a:t>	     </a:t>
            </a:r>
            <a:r>
              <a:rPr lang="zh-TW" altLang="en-US" sz="2800"/>
              <a:t>，因此它們具有 </a:t>
            </a:r>
            <a:r>
              <a:rPr lang="zh-TW" altLang="en-US" sz="3200" b="1">
                <a:solidFill>
                  <a:srgbClr val="0000FF"/>
                </a:solidFill>
              </a:rPr>
              <a:t>相似的化學性質</a:t>
            </a:r>
            <a:r>
              <a:rPr lang="zh-TW" altLang="en-US" sz="2800"/>
              <a:t>。</a:t>
            </a:r>
          </a:p>
        </p:txBody>
      </p:sp>
      <p:pic>
        <p:nvPicPr>
          <p:cNvPr id="80902" name="Picture 2" descr="C:\Users\Public\Documents\陳淑貞的資料夾\Aristo\Judy\Ch22 pic\d23018.jpg"/>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07038" y="2381101"/>
            <a:ext cx="10699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740001"/>
      </p:ext>
    </p:extLst>
  </p:cSld>
  <p:clrMapOvr>
    <a:masterClrMapping/>
  </p:clrMapOvr>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Rectangle 4"/>
          <p:cNvSpPr>
            <a:spLocks noChangeArrowheads="1"/>
          </p:cNvSpPr>
          <p:nvPr/>
        </p:nvSpPr>
        <p:spPr bwMode="auto">
          <a:xfrm>
            <a:off x="468883" y="1268760"/>
            <a:ext cx="18002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dirty="0">
                <a:solidFill>
                  <a:srgbClr val="CC0066"/>
                </a:solidFill>
                <a:latin typeface="Calibri" pitchFamily="34" charset="0"/>
              </a:rPr>
              <a:t>燃燒作用</a:t>
            </a:r>
            <a:endParaRPr lang="en-US" altLang="zh-TW" sz="3000" b="1" dirty="0">
              <a:solidFill>
                <a:srgbClr val="CC0066"/>
              </a:solidFill>
              <a:latin typeface="Calibri" pitchFamily="34" charset="0"/>
            </a:endParaRPr>
          </a:p>
        </p:txBody>
      </p:sp>
      <p:sp>
        <p:nvSpPr>
          <p:cNvPr id="18" name="矩形 17"/>
          <p:cNvSpPr>
            <a:spLocks noChangeArrowheads="1"/>
          </p:cNvSpPr>
          <p:nvPr/>
        </p:nvSpPr>
        <p:spPr bwMode="auto">
          <a:xfrm>
            <a:off x="540320" y="2201218"/>
            <a:ext cx="842416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通常空氣中的氧含量都不足以使烯烴完全燃燒，所以烯烴燃燒時會產生未燃燒的碳粒。</a:t>
            </a:r>
          </a:p>
        </p:txBody>
      </p:sp>
      <p:sp>
        <p:nvSpPr>
          <p:cNvPr id="21" name="矩形 20"/>
          <p:cNvSpPr>
            <a:spLocks noChangeArrowheads="1"/>
          </p:cNvSpPr>
          <p:nvPr/>
        </p:nvSpPr>
        <p:spPr bwMode="auto">
          <a:xfrm>
            <a:off x="540320" y="3569643"/>
            <a:ext cx="7058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燃燒時會產生帶有 </a:t>
            </a:r>
            <a:r>
              <a:rPr lang="zh-TW" altLang="en-US" sz="3200" b="1">
                <a:solidFill>
                  <a:srgbClr val="0000FF"/>
                </a:solidFill>
              </a:rPr>
              <a:t>黑煙</a:t>
            </a:r>
            <a:r>
              <a:rPr lang="zh-TW" altLang="en-US" sz="2800"/>
              <a:t> 的 </a:t>
            </a:r>
            <a:r>
              <a:rPr lang="zh-TW" altLang="en-US" sz="3200" b="1">
                <a:solidFill>
                  <a:srgbClr val="0000FF"/>
                </a:solidFill>
              </a:rPr>
              <a:t>黃色火焰</a:t>
            </a:r>
            <a:r>
              <a:rPr lang="zh-TW" altLang="en-US" sz="2800"/>
              <a:t>。</a:t>
            </a:r>
          </a:p>
        </p:txBody>
      </p:sp>
    </p:spTree>
    <p:extLst>
      <p:ext uri="{BB962C8B-B14F-4D97-AF65-F5344CB8AC3E}">
        <p14:creationId xmlns:p14="http://schemas.microsoft.com/office/powerpoint/2010/main" val="311152071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extLst>
              <p:ext uri="{D42A27DB-BD31-4B8C-83A1-F6EECF244321}">
                <p14:modId xmlns:p14="http://schemas.microsoft.com/office/powerpoint/2010/main" val="136157649"/>
              </p:ext>
            </p:extLst>
          </p:nvPr>
        </p:nvGraphicFramePr>
        <p:xfrm>
          <a:off x="611188" y="736251"/>
          <a:ext cx="7993062" cy="4852989"/>
        </p:xfrm>
        <a:graphic>
          <a:graphicData uri="http://schemas.openxmlformats.org/drawingml/2006/table">
            <a:tbl>
              <a:tblPr/>
              <a:tblGrid>
                <a:gridCol w="1919287">
                  <a:extLst>
                    <a:ext uri="{9D8B030D-6E8A-4147-A177-3AD203B41FA5}">
                      <a16:colId xmlns="" xmlns:a16="http://schemas.microsoft.com/office/drawing/2014/main" val="20000"/>
                    </a:ext>
                  </a:extLst>
                </a:gridCol>
                <a:gridCol w="3409950">
                  <a:extLst>
                    <a:ext uri="{9D8B030D-6E8A-4147-A177-3AD203B41FA5}">
                      <a16:colId xmlns="" xmlns:a16="http://schemas.microsoft.com/office/drawing/2014/main" val="20001"/>
                    </a:ext>
                  </a:extLst>
                </a:gridCol>
                <a:gridCol w="2663825">
                  <a:extLst>
                    <a:ext uri="{9D8B030D-6E8A-4147-A177-3AD203B41FA5}">
                      <a16:colId xmlns="" xmlns:a16="http://schemas.microsoft.com/office/drawing/2014/main" val="20002"/>
                    </a:ext>
                  </a:extLst>
                </a:gridCol>
              </a:tblGrid>
              <a:tr h="542925">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元素</a:t>
                      </a:r>
                    </a:p>
                  </a:txBody>
                  <a:tcPr marL="91446" marR="91446" marT="45685" marB="45685"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電子排佈</a:t>
                      </a:r>
                    </a:p>
                  </a:txBody>
                  <a:tcPr marL="91446" marR="91446" marT="45685" marB="45685"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電子結構圖</a:t>
                      </a:r>
                    </a:p>
                  </a:txBody>
                  <a:tcPr marL="91446" marR="91446" marT="45685" marB="45685"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16:rowId xmlns="" xmlns:a16="http://schemas.microsoft.com/office/drawing/2014/main" val="10000"/>
                  </a:ext>
                </a:extLst>
              </a:tr>
              <a:tr h="1436688">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charset="0"/>
                          <a:ea typeface="新細明體" pitchFamily="18" charset="-120"/>
                        </a:rPr>
                        <a:t>氦</a:t>
                      </a:r>
                    </a:p>
                  </a:txBody>
                  <a:tcPr marL="91446" marR="91446"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chemeClr val="tx1"/>
                          </a:solidFill>
                          <a:effectLst/>
                          <a:latin typeface="Arial" charset="0"/>
                          <a:ea typeface="新細明體" pitchFamily="18" charset="-120"/>
                        </a:rPr>
                        <a:t>2</a:t>
                      </a: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46" marR="91446"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46" marR="91446"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1436688">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charset="0"/>
                          <a:ea typeface="新細明體" pitchFamily="18" charset="-120"/>
                        </a:rPr>
                        <a:t>氖</a:t>
                      </a:r>
                    </a:p>
                  </a:txBody>
                  <a:tcPr marL="91446" marR="91446"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chemeClr val="tx1"/>
                          </a:solidFill>
                          <a:effectLst/>
                          <a:latin typeface="Arial" charset="0"/>
                          <a:ea typeface="新細明體" pitchFamily="18" charset="-120"/>
                        </a:rPr>
                        <a:t>2,8</a:t>
                      </a: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46" marR="91446"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46" marR="91446"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1436688">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tx1"/>
                          </a:solidFill>
                          <a:effectLst/>
                          <a:latin typeface="Arial" charset="0"/>
                          <a:ea typeface="新細明體" pitchFamily="18" charset="-120"/>
                        </a:rPr>
                        <a:t>氬</a:t>
                      </a:r>
                    </a:p>
                  </a:txBody>
                  <a:tcPr marL="91446" marR="91446"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smtClean="0">
                          <a:ln>
                            <a:noFill/>
                          </a:ln>
                          <a:solidFill>
                            <a:schemeClr val="tx1"/>
                          </a:solidFill>
                          <a:effectLst/>
                          <a:latin typeface="Arial" charset="0"/>
                          <a:ea typeface="新細明體" pitchFamily="18" charset="-120"/>
                        </a:rPr>
                        <a:t>2,8,8</a:t>
                      </a:r>
                      <a:endParaRPr kumimoji="0" lang="zh-TW" altLang="en-US" sz="2400" b="0" i="0" u="none" strike="noStrike" cap="none" normalizeH="0" baseline="0" smtClean="0">
                        <a:ln>
                          <a:noFill/>
                        </a:ln>
                        <a:solidFill>
                          <a:schemeClr val="tx1"/>
                        </a:solidFill>
                        <a:effectLst/>
                        <a:latin typeface="Arial" charset="0"/>
                        <a:ea typeface="新細明體" pitchFamily="18" charset="-120"/>
                      </a:endParaRPr>
                    </a:p>
                  </a:txBody>
                  <a:tcPr marL="91446" marR="91446"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charset="0"/>
                          <a:ea typeface="新細明體" pitchFamily="18" charset="-120"/>
                        </a:defRPr>
                      </a:lvl1pPr>
                      <a:lvl2pPr marL="742950" indent="-285750">
                        <a:spcBef>
                          <a:spcPct val="20000"/>
                        </a:spcBef>
                        <a:defRPr kumimoji="1" sz="2400">
                          <a:solidFill>
                            <a:schemeClr val="tx1"/>
                          </a:solidFill>
                          <a:latin typeface="Arial" charset="0"/>
                          <a:ea typeface="新細明體" pitchFamily="18" charset="-120"/>
                        </a:defRPr>
                      </a:lvl2pPr>
                      <a:lvl3pPr marL="1143000" indent="-228600">
                        <a:spcBef>
                          <a:spcPct val="20000"/>
                        </a:spcBef>
                        <a:defRPr kumimoji="1" sz="2000">
                          <a:solidFill>
                            <a:schemeClr val="tx1"/>
                          </a:solidFill>
                          <a:latin typeface="Arial" charset="0"/>
                          <a:ea typeface="新細明體" pitchFamily="18" charset="-120"/>
                        </a:defRPr>
                      </a:lvl3pPr>
                      <a:lvl4pPr marL="1600200" indent="-228600">
                        <a:spcBef>
                          <a:spcPct val="20000"/>
                        </a:spcBef>
                        <a:defRPr kumimoji="1">
                          <a:solidFill>
                            <a:schemeClr val="tx1"/>
                          </a:solidFill>
                          <a:latin typeface="Arial" charset="0"/>
                          <a:ea typeface="新細明體" pitchFamily="18" charset="-120"/>
                        </a:defRPr>
                      </a:lvl4pPr>
                      <a:lvl5pPr marL="2057400" indent="-228600">
                        <a:spcBef>
                          <a:spcPct val="20000"/>
                        </a:spcBef>
                        <a:defRPr kumimoji="1">
                          <a:solidFill>
                            <a:schemeClr val="tx1"/>
                          </a:solidFill>
                          <a:latin typeface="Arial" charset="0"/>
                          <a:ea typeface="新細明體" pitchFamily="18" charset="-120"/>
                        </a:defRPr>
                      </a:lvl5pPr>
                      <a:lvl6pPr marL="2514600" indent="-228600" fontAlgn="base">
                        <a:spcBef>
                          <a:spcPct val="20000"/>
                        </a:spcBef>
                        <a:spcAft>
                          <a:spcPct val="0"/>
                        </a:spcAft>
                        <a:defRPr kumimoji="1">
                          <a:solidFill>
                            <a:schemeClr val="tx1"/>
                          </a:solidFill>
                          <a:latin typeface="Arial" charset="0"/>
                          <a:ea typeface="新細明體" pitchFamily="18" charset="-120"/>
                        </a:defRPr>
                      </a:lvl6pPr>
                      <a:lvl7pPr marL="2971800" indent="-228600" fontAlgn="base">
                        <a:spcBef>
                          <a:spcPct val="20000"/>
                        </a:spcBef>
                        <a:spcAft>
                          <a:spcPct val="0"/>
                        </a:spcAft>
                        <a:defRPr kumimoji="1">
                          <a:solidFill>
                            <a:schemeClr val="tx1"/>
                          </a:solidFill>
                          <a:latin typeface="Arial" charset="0"/>
                          <a:ea typeface="新細明體" pitchFamily="18" charset="-120"/>
                        </a:defRPr>
                      </a:lvl7pPr>
                      <a:lvl8pPr marL="3429000" indent="-228600" fontAlgn="base">
                        <a:spcBef>
                          <a:spcPct val="20000"/>
                        </a:spcBef>
                        <a:spcAft>
                          <a:spcPct val="0"/>
                        </a:spcAft>
                        <a:defRPr kumimoji="1">
                          <a:solidFill>
                            <a:schemeClr val="tx1"/>
                          </a:solidFill>
                          <a:latin typeface="Arial" charset="0"/>
                          <a:ea typeface="新細明體" pitchFamily="18" charset="-120"/>
                        </a:defRPr>
                      </a:lvl8pPr>
                      <a:lvl9pPr marL="3886200" indent="-228600" fontAlgn="base">
                        <a:spcBef>
                          <a:spcPct val="20000"/>
                        </a:spcBef>
                        <a:spcAft>
                          <a:spcPct val="0"/>
                        </a:spcAft>
                        <a:defRPr kumimoji="1">
                          <a:solidFill>
                            <a:schemeClr val="tx1"/>
                          </a:solidFill>
                          <a:latin typeface="Arial"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dirty="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2400" b="0" i="0" u="none" strike="noStrike" cap="none" normalizeH="0" baseline="0" dirty="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400" b="0" i="0" u="none" strike="noStrike" cap="none" normalizeH="0" baseline="0" dirty="0" smtClean="0">
                        <a:ln>
                          <a:noFill/>
                        </a:ln>
                        <a:solidFill>
                          <a:schemeClr val="tx1"/>
                        </a:solidFill>
                        <a:effectLst/>
                        <a:latin typeface="Arial" charset="0"/>
                        <a:ea typeface="新細明體" pitchFamily="18" charset="-120"/>
                      </a:endParaRPr>
                    </a:p>
                  </a:txBody>
                  <a:tcPr marL="91446" marR="91446" marT="45685" marB="45685"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pic>
        <p:nvPicPr>
          <p:cNvPr id="75803" name="Picture 2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91313" y="1463326"/>
            <a:ext cx="981075" cy="10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5804" name="Picture 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86538" y="2826989"/>
            <a:ext cx="1190625" cy="1184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5805" name="Picture 3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37325" y="4198589"/>
            <a:ext cx="1289050" cy="1290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5806" name="矩形 8"/>
          <p:cNvSpPr>
            <a:spLocks noChangeArrowheads="1"/>
          </p:cNvSpPr>
          <p:nvPr/>
        </p:nvSpPr>
        <p:spPr bwMode="auto">
          <a:xfrm>
            <a:off x="6942138" y="1785589"/>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He</a:t>
            </a:r>
            <a:endParaRPr lang="zh-TW" altLang="en-US" sz="1800"/>
          </a:p>
        </p:txBody>
      </p:sp>
      <p:sp>
        <p:nvSpPr>
          <p:cNvPr id="75807" name="矩形 9"/>
          <p:cNvSpPr>
            <a:spLocks noChangeArrowheads="1"/>
          </p:cNvSpPr>
          <p:nvPr/>
        </p:nvSpPr>
        <p:spPr bwMode="auto">
          <a:xfrm>
            <a:off x="6942138" y="3234976"/>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Ne</a:t>
            </a:r>
            <a:endParaRPr lang="zh-TW" altLang="en-US" sz="1800"/>
          </a:p>
        </p:txBody>
      </p:sp>
      <p:sp>
        <p:nvSpPr>
          <p:cNvPr id="75808" name="矩形 10"/>
          <p:cNvSpPr>
            <a:spLocks noChangeArrowheads="1"/>
          </p:cNvSpPr>
          <p:nvPr/>
        </p:nvSpPr>
        <p:spPr bwMode="auto">
          <a:xfrm>
            <a:off x="6973888" y="4658964"/>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en-US" altLang="zh-TW" sz="1800" b="0"/>
              <a:t>Ar</a:t>
            </a:r>
            <a:endParaRPr lang="zh-TW" altLang="en-US" sz="1800"/>
          </a:p>
        </p:txBody>
      </p:sp>
    </p:spTree>
    <p:extLst>
      <p:ext uri="{BB962C8B-B14F-4D97-AF65-F5344CB8AC3E}">
        <p14:creationId xmlns:p14="http://schemas.microsoft.com/office/powerpoint/2010/main" val="964808150"/>
      </p:ext>
    </p:extLst>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a:spLocks noChangeArrowheads="1"/>
          </p:cNvSpPr>
          <p:nvPr/>
        </p:nvSpPr>
        <p:spPr bwMode="auto">
          <a:xfrm>
            <a:off x="250825" y="2041029"/>
            <a:ext cx="8712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溴原子會加在每個以雙鍵連接的碳原子上。</a:t>
            </a:r>
          </a:p>
        </p:txBody>
      </p:sp>
      <p:sp>
        <p:nvSpPr>
          <p:cNvPr id="95235" name="Rectangle 4"/>
          <p:cNvSpPr>
            <a:spLocks noChangeArrowheads="1"/>
          </p:cNvSpPr>
          <p:nvPr/>
        </p:nvSpPr>
        <p:spPr bwMode="auto">
          <a:xfrm>
            <a:off x="250825" y="271562"/>
            <a:ext cx="2663825"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100" b="1" dirty="0">
                <a:solidFill>
                  <a:srgbClr val="CC0000"/>
                </a:solidFill>
                <a:latin typeface="Calibri" pitchFamily="34" charset="0"/>
              </a:rPr>
              <a:t>與鹵素的反應</a:t>
            </a:r>
            <a:endParaRPr lang="en-US" altLang="zh-TW" sz="3100" b="1" dirty="0">
              <a:solidFill>
                <a:srgbClr val="CC0000"/>
              </a:solidFill>
              <a:latin typeface="Calibri" pitchFamily="34" charset="0"/>
            </a:endParaRPr>
          </a:p>
        </p:txBody>
      </p:sp>
      <p:sp>
        <p:nvSpPr>
          <p:cNvPr id="12" name="Rectangle 38"/>
          <p:cNvSpPr>
            <a:spLocks noChangeArrowheads="1"/>
          </p:cNvSpPr>
          <p:nvPr/>
        </p:nvSpPr>
        <p:spPr bwMode="auto">
          <a:xfrm>
            <a:off x="250825" y="908720"/>
            <a:ext cx="84248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當烯烴與溴 </a:t>
            </a:r>
            <a:r>
              <a:rPr lang="en-US" altLang="zh-TW" sz="2800" dirty="0"/>
              <a:t>(</a:t>
            </a:r>
            <a:r>
              <a:rPr lang="zh-TW" altLang="en-US" sz="2800" dirty="0"/>
              <a:t>溶於有機溶劑</a:t>
            </a:r>
            <a:r>
              <a:rPr lang="en-US" altLang="zh-TW" sz="2800" dirty="0"/>
              <a:t>) </a:t>
            </a:r>
            <a:r>
              <a:rPr lang="zh-TW" altLang="en-US" sz="2800" dirty="0"/>
              <a:t>反應，</a:t>
            </a:r>
            <a:r>
              <a:rPr lang="zh-TW" altLang="en-US" sz="3200" b="1" dirty="0">
                <a:solidFill>
                  <a:srgbClr val="0000FF"/>
                </a:solidFill>
              </a:rPr>
              <a:t>橙紅色的溴</a:t>
            </a:r>
            <a:r>
              <a:rPr lang="zh-TW" altLang="en-US" sz="2800" b="1" dirty="0"/>
              <a:t> </a:t>
            </a:r>
            <a:r>
              <a:rPr lang="zh-TW" altLang="en-US" sz="2800" dirty="0"/>
              <a:t>溶液會 </a:t>
            </a:r>
            <a:r>
              <a:rPr lang="zh-TW" altLang="en-US" sz="3200" b="1" dirty="0">
                <a:solidFill>
                  <a:srgbClr val="0000FF"/>
                </a:solidFill>
              </a:rPr>
              <a:t>立刻褪色</a:t>
            </a:r>
            <a:r>
              <a:rPr lang="zh-TW" altLang="en-US" sz="2800" dirty="0"/>
              <a:t>。</a:t>
            </a:r>
            <a:endParaRPr kumimoji="0" lang="en-US" altLang="zh-TW" sz="2800" b="1" dirty="0">
              <a:solidFill>
                <a:srgbClr val="3399FF"/>
              </a:solidFill>
              <a:cs typeface="Arial" charset="0"/>
            </a:endParaRPr>
          </a:p>
        </p:txBody>
      </p:sp>
      <p:pic>
        <p:nvPicPr>
          <p:cNvPr id="82949" name="Picture 2" descr="C:\Users\Public\Documents\陳淑貞的資料夾\Aristo\Judy\Ch22 pic\d23019.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58888" y="2894211"/>
            <a:ext cx="6886575"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50" name="矩形 6"/>
          <p:cNvSpPr>
            <a:spLocks noChangeArrowheads="1"/>
          </p:cNvSpPr>
          <p:nvPr/>
        </p:nvSpPr>
        <p:spPr bwMode="auto">
          <a:xfrm>
            <a:off x="1619250" y="4113411"/>
            <a:ext cx="15843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b="1">
                <a:solidFill>
                  <a:srgbClr val="FF33CC"/>
                </a:solidFill>
              </a:rPr>
              <a:t>無色</a:t>
            </a:r>
            <a:endParaRPr lang="en-US" altLang="zh-TW" sz="2400" b="1">
              <a:solidFill>
                <a:srgbClr val="FF33CC"/>
              </a:solidFill>
            </a:endParaRPr>
          </a:p>
          <a:p>
            <a:pPr algn="ctr" eaLnBrk="1" hangingPunct="1"/>
            <a:r>
              <a:rPr lang="zh-TW" altLang="en-US" sz="2400"/>
              <a:t>丙烯</a:t>
            </a:r>
            <a:endParaRPr lang="en-US" altLang="zh-TW" sz="2400"/>
          </a:p>
          <a:p>
            <a:pPr algn="ctr" eaLnBrk="1" hangingPunct="1"/>
            <a:r>
              <a:rPr lang="en-US" altLang="zh-TW" sz="2400">
                <a:solidFill>
                  <a:srgbClr val="0000FF"/>
                </a:solidFill>
              </a:rPr>
              <a:t>(</a:t>
            </a:r>
            <a:r>
              <a:rPr lang="zh-TW" altLang="en-US" sz="2400">
                <a:solidFill>
                  <a:srgbClr val="0000FF"/>
                </a:solidFill>
              </a:rPr>
              <a:t>不飽和的</a:t>
            </a:r>
            <a:r>
              <a:rPr lang="en-US" altLang="zh-TW" sz="2400">
                <a:solidFill>
                  <a:srgbClr val="0000FF"/>
                </a:solidFill>
              </a:rPr>
              <a:t>)</a:t>
            </a:r>
            <a:endParaRPr lang="zh-TW" altLang="en-US" sz="2400">
              <a:solidFill>
                <a:srgbClr val="0000FF"/>
              </a:solidFill>
            </a:endParaRPr>
          </a:p>
        </p:txBody>
      </p:sp>
      <p:sp>
        <p:nvSpPr>
          <p:cNvPr id="82951" name="矩形 8"/>
          <p:cNvSpPr>
            <a:spLocks noChangeArrowheads="1"/>
          </p:cNvSpPr>
          <p:nvPr/>
        </p:nvSpPr>
        <p:spPr bwMode="auto">
          <a:xfrm>
            <a:off x="3797300" y="4148336"/>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FF33CC"/>
                </a:solidFill>
              </a:rPr>
              <a:t>橙紅色</a:t>
            </a:r>
          </a:p>
        </p:txBody>
      </p:sp>
      <p:sp>
        <p:nvSpPr>
          <p:cNvPr id="82952" name="矩形 9"/>
          <p:cNvSpPr>
            <a:spLocks noChangeArrowheads="1"/>
          </p:cNvSpPr>
          <p:nvPr/>
        </p:nvSpPr>
        <p:spPr bwMode="auto">
          <a:xfrm>
            <a:off x="5795963" y="4221361"/>
            <a:ext cx="237648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b="1">
                <a:solidFill>
                  <a:srgbClr val="FF33CC"/>
                </a:solidFill>
              </a:rPr>
              <a:t>無色</a:t>
            </a:r>
            <a:endParaRPr lang="en-US" altLang="zh-TW" sz="2400" b="1">
              <a:solidFill>
                <a:srgbClr val="FF33CC"/>
              </a:solidFill>
            </a:endParaRPr>
          </a:p>
          <a:p>
            <a:pPr algn="ctr" eaLnBrk="1" hangingPunct="1"/>
            <a:r>
              <a:rPr lang="en-US" altLang="zh-TW" sz="2400"/>
              <a:t>1,2-</a:t>
            </a:r>
            <a:r>
              <a:rPr lang="zh-TW" altLang="en-US" sz="2400"/>
              <a:t>二溴丙烷</a:t>
            </a:r>
            <a:endParaRPr lang="en-US" altLang="zh-TW" sz="2400"/>
          </a:p>
          <a:p>
            <a:pPr algn="ctr" eaLnBrk="1" hangingPunct="1"/>
            <a:r>
              <a:rPr lang="en-US" altLang="zh-TW" sz="2400">
                <a:solidFill>
                  <a:srgbClr val="0000FF"/>
                </a:solidFill>
              </a:rPr>
              <a:t>(</a:t>
            </a:r>
            <a:r>
              <a:rPr lang="zh-TW" altLang="en-US" sz="2400">
                <a:solidFill>
                  <a:srgbClr val="0000FF"/>
                </a:solidFill>
              </a:rPr>
              <a:t>飽和的</a:t>
            </a:r>
            <a:r>
              <a:rPr lang="en-US" altLang="zh-TW" sz="2400">
                <a:solidFill>
                  <a:srgbClr val="0000FF"/>
                </a:solidFill>
              </a:rPr>
              <a:t>)</a:t>
            </a:r>
            <a:endParaRPr lang="zh-TW" altLang="en-US" sz="2400">
              <a:solidFill>
                <a:srgbClr val="0000FF"/>
              </a:solidFill>
            </a:endParaRPr>
          </a:p>
        </p:txBody>
      </p:sp>
      <p:cxnSp>
        <p:nvCxnSpPr>
          <p:cNvPr id="4" name="直線接點 3"/>
          <p:cNvCxnSpPr/>
          <p:nvPr/>
        </p:nvCxnSpPr>
        <p:spPr>
          <a:xfrm>
            <a:off x="1060450" y="4221361"/>
            <a:ext cx="7112000" cy="0"/>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79887" name="Rectangle 15"/>
          <p:cNvSpPr>
            <a:spLocks noChangeArrowheads="1"/>
          </p:cNvSpPr>
          <p:nvPr/>
        </p:nvSpPr>
        <p:spPr bwMode="auto">
          <a:xfrm>
            <a:off x="1042988" y="2852936"/>
            <a:ext cx="7127875" cy="1366838"/>
          </a:xfrm>
          <a:prstGeom prst="rect">
            <a:avLst/>
          </a:prstGeom>
          <a:solidFill>
            <a:srgbClr val="FFFF00">
              <a:alpha val="3019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endParaRPr lang="zh-HK" altLang="en-US"/>
          </a:p>
        </p:txBody>
      </p:sp>
      <p:sp>
        <p:nvSpPr>
          <p:cNvPr id="2" name="橢圓 1"/>
          <p:cNvSpPr/>
          <p:nvPr/>
        </p:nvSpPr>
        <p:spPr>
          <a:xfrm>
            <a:off x="2195513" y="3213299"/>
            <a:ext cx="1081087" cy="647700"/>
          </a:xfrm>
          <a:prstGeom prst="ellipse">
            <a:avLst/>
          </a:prstGeom>
          <a:solidFill>
            <a:srgbClr val="FFFF00">
              <a:alpha val="30196"/>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14" name="橢圓 13"/>
          <p:cNvSpPr/>
          <p:nvPr/>
        </p:nvSpPr>
        <p:spPr>
          <a:xfrm>
            <a:off x="6732588" y="3284736"/>
            <a:ext cx="1079500" cy="1052513"/>
          </a:xfrm>
          <a:prstGeom prst="ellipse">
            <a:avLst/>
          </a:prstGeom>
          <a:solidFill>
            <a:srgbClr val="FFFF00">
              <a:alpha val="30196"/>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15" name="AutoShape 9"/>
          <p:cNvSpPr>
            <a:spLocks noChangeArrowheads="1"/>
          </p:cNvSpPr>
          <p:nvPr/>
        </p:nvSpPr>
        <p:spPr bwMode="auto">
          <a:xfrm>
            <a:off x="755576" y="5428829"/>
            <a:ext cx="7723187" cy="1186309"/>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16" name="Text Box 10"/>
          <p:cNvSpPr txBox="1">
            <a:spLocks noChangeArrowheads="1"/>
          </p:cNvSpPr>
          <p:nvPr/>
        </p:nvSpPr>
        <p:spPr bwMode="auto">
          <a:xfrm>
            <a:off x="909563" y="5349900"/>
            <a:ext cx="7677150" cy="1265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pPr>
            <a:r>
              <a:rPr lang="zh-TW" altLang="en-US" sz="2800" dirty="0"/>
              <a:t>在 </a:t>
            </a:r>
            <a:r>
              <a:rPr lang="zh-TW" altLang="en-US" sz="3600" b="1" u="sng" dirty="0">
                <a:solidFill>
                  <a:srgbClr val="FF0000"/>
                </a:solidFill>
              </a:rPr>
              <a:t>加成反應</a:t>
            </a:r>
            <a:r>
              <a:rPr lang="zh-TW" altLang="en-US" sz="3600" dirty="0">
                <a:solidFill>
                  <a:srgbClr val="FF0000"/>
                </a:solidFill>
              </a:rPr>
              <a:t> </a:t>
            </a:r>
            <a:r>
              <a:rPr lang="zh-TW" altLang="en-US" sz="2800" dirty="0"/>
              <a:t>中，兩個或以上的分子會結合，生成</a:t>
            </a:r>
            <a:r>
              <a:rPr lang="zh-TW" altLang="en-US" sz="2800" b="1" dirty="0"/>
              <a:t>一個</a:t>
            </a:r>
            <a:r>
              <a:rPr lang="zh-TW" altLang="en-US" sz="2800" dirty="0"/>
              <a:t>分子。</a:t>
            </a:r>
            <a:endParaRPr lang="en-US" altLang="zh-TW" sz="2800" dirty="0">
              <a:cs typeface="Arial" charset="0"/>
            </a:endParaRPr>
          </a:p>
        </p:txBody>
      </p:sp>
    </p:spTree>
    <p:extLst>
      <p:ext uri="{BB962C8B-B14F-4D97-AF65-F5344CB8AC3E}">
        <p14:creationId xmlns:p14="http://schemas.microsoft.com/office/powerpoint/2010/main" val="1093031408"/>
      </p:ext>
    </p:extLst>
  </p:cSld>
  <p:clrMapOvr>
    <a:masterClrMapping/>
  </p:clrMapOvr>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4"/>
          <p:cNvSpPr>
            <a:spLocks noChangeArrowheads="1"/>
          </p:cNvSpPr>
          <p:nvPr/>
        </p:nvSpPr>
        <p:spPr bwMode="auto">
          <a:xfrm>
            <a:off x="179388" y="1049363"/>
            <a:ext cx="52562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Calibri" pitchFamily="34" charset="0"/>
              </a:rPr>
              <a:t>與酸化高錳酸鉀溶液的反應</a:t>
            </a:r>
            <a:endParaRPr lang="en-US" altLang="zh-TW" sz="3200" b="1" dirty="0">
              <a:solidFill>
                <a:srgbClr val="CC0000"/>
              </a:solidFill>
              <a:latin typeface="Calibri" pitchFamily="34" charset="0"/>
            </a:endParaRPr>
          </a:p>
        </p:txBody>
      </p:sp>
      <p:pic>
        <p:nvPicPr>
          <p:cNvPr id="86020" name="Picture 2" descr="C:\Users\Public\Documents\陳淑貞的資料夾\Aristo\Judy\Ch22 pic\d23021_0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288" y="2573338"/>
            <a:ext cx="8493125"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1" name="矩形 9"/>
          <p:cNvSpPr>
            <a:spLocks noChangeArrowheads="1"/>
          </p:cNvSpPr>
          <p:nvPr/>
        </p:nvSpPr>
        <p:spPr bwMode="auto">
          <a:xfrm>
            <a:off x="1187450" y="3057525"/>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solidFill>
                  <a:srgbClr val="0000FF"/>
                </a:solidFill>
              </a:rPr>
              <a:t>丙烯</a:t>
            </a:r>
          </a:p>
        </p:txBody>
      </p:sp>
      <p:sp>
        <p:nvSpPr>
          <p:cNvPr id="86022" name="矩形 12"/>
          <p:cNvSpPr>
            <a:spLocks noChangeArrowheads="1"/>
          </p:cNvSpPr>
          <p:nvPr/>
        </p:nvSpPr>
        <p:spPr bwMode="auto">
          <a:xfrm>
            <a:off x="3852863" y="3057525"/>
            <a:ext cx="1727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solidFill>
                  <a:srgbClr val="0000FF"/>
                </a:solidFill>
              </a:rPr>
              <a:t>來自酸化高錳酸鉀溶液</a:t>
            </a:r>
          </a:p>
          <a:p>
            <a:pPr algn="ctr" eaLnBrk="1" hangingPunct="1"/>
            <a:r>
              <a:rPr lang="en-US" altLang="zh-TW" sz="2400">
                <a:solidFill>
                  <a:srgbClr val="FF33CC"/>
                </a:solidFill>
              </a:rPr>
              <a:t>(</a:t>
            </a:r>
            <a:r>
              <a:rPr lang="zh-TW" altLang="en-US" sz="2400">
                <a:solidFill>
                  <a:srgbClr val="FF33CC"/>
                </a:solidFill>
              </a:rPr>
              <a:t>紫色</a:t>
            </a:r>
            <a:r>
              <a:rPr lang="en-US" altLang="zh-TW" sz="2400">
                <a:solidFill>
                  <a:srgbClr val="FF33CC"/>
                </a:solidFill>
              </a:rPr>
              <a:t>)</a:t>
            </a:r>
            <a:endParaRPr lang="zh-TW" altLang="en-US" sz="2400">
              <a:solidFill>
                <a:srgbClr val="FF33CC"/>
              </a:solidFill>
            </a:endParaRPr>
          </a:p>
        </p:txBody>
      </p:sp>
      <p:sp>
        <p:nvSpPr>
          <p:cNvPr id="86023" name="矩形 13"/>
          <p:cNvSpPr>
            <a:spLocks noChangeArrowheads="1"/>
          </p:cNvSpPr>
          <p:nvPr/>
        </p:nvSpPr>
        <p:spPr bwMode="auto">
          <a:xfrm>
            <a:off x="6804025" y="3492500"/>
            <a:ext cx="180181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solidFill>
                  <a:srgbClr val="0000FF"/>
                </a:solidFill>
              </a:rPr>
              <a:t>丙</a:t>
            </a:r>
            <a:r>
              <a:rPr lang="en-US" altLang="zh-TW" sz="2400">
                <a:solidFill>
                  <a:srgbClr val="0000FF"/>
                </a:solidFill>
              </a:rPr>
              <a:t>-1,2-</a:t>
            </a:r>
            <a:r>
              <a:rPr lang="zh-TW" altLang="en-US" sz="2400">
                <a:solidFill>
                  <a:srgbClr val="0000FF"/>
                </a:solidFill>
              </a:rPr>
              <a:t>二醇</a:t>
            </a:r>
          </a:p>
          <a:p>
            <a:pPr algn="ctr" eaLnBrk="1" hangingPunct="1"/>
            <a:r>
              <a:rPr lang="en-US" altLang="zh-TW" sz="2400">
                <a:solidFill>
                  <a:srgbClr val="FF33CC"/>
                </a:solidFill>
              </a:rPr>
              <a:t>(</a:t>
            </a:r>
            <a:r>
              <a:rPr lang="zh-TW" altLang="en-US" sz="2400">
                <a:solidFill>
                  <a:srgbClr val="FF33CC"/>
                </a:solidFill>
              </a:rPr>
              <a:t>無色液體</a:t>
            </a:r>
            <a:r>
              <a:rPr lang="en-US" altLang="zh-TW" sz="2400">
                <a:solidFill>
                  <a:srgbClr val="FF33CC"/>
                </a:solidFill>
              </a:rPr>
              <a:t>)</a:t>
            </a:r>
            <a:endParaRPr lang="zh-TW" altLang="en-US" sz="2400">
              <a:solidFill>
                <a:srgbClr val="FF33CC"/>
              </a:solidFill>
            </a:endParaRPr>
          </a:p>
        </p:txBody>
      </p:sp>
      <p:sp>
        <p:nvSpPr>
          <p:cNvPr id="15" name="矩形 14"/>
          <p:cNvSpPr>
            <a:spLocks noChangeArrowheads="1"/>
          </p:cNvSpPr>
          <p:nvPr/>
        </p:nvSpPr>
        <p:spPr bwMode="auto">
          <a:xfrm>
            <a:off x="179388" y="4655344"/>
            <a:ext cx="871220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dirty="0">
                <a:solidFill>
                  <a:srgbClr val="0000FF"/>
                </a:solidFill>
              </a:rPr>
              <a:t>紫色</a:t>
            </a:r>
            <a:r>
              <a:rPr lang="zh-TW" altLang="en-US" sz="2800" dirty="0"/>
              <a:t> 的高錳酸根離子 </a:t>
            </a:r>
            <a:r>
              <a:rPr lang="en-US" altLang="zh-TW" sz="2800" dirty="0"/>
              <a:t>MnO</a:t>
            </a:r>
            <a:r>
              <a:rPr lang="en-US" altLang="zh-TW" sz="2800" baseline="-25000" dirty="0"/>
              <a:t>4</a:t>
            </a:r>
            <a:r>
              <a:rPr lang="en-US" altLang="zh-TW" sz="2800" baseline="30000" dirty="0"/>
              <a:t>–</a:t>
            </a:r>
            <a:r>
              <a:rPr lang="en-US" altLang="zh-TW" sz="2800" dirty="0"/>
              <a:t>(</a:t>
            </a:r>
            <a:r>
              <a:rPr lang="en-US" altLang="zh-TW" sz="2800" dirty="0" err="1"/>
              <a:t>aq</a:t>
            </a:r>
            <a:r>
              <a:rPr lang="en-US" altLang="zh-TW" sz="2800" dirty="0"/>
              <a:t>) </a:t>
            </a:r>
            <a:r>
              <a:rPr lang="zh-TW" altLang="en-US" sz="2800" dirty="0"/>
              <a:t>被還原為 </a:t>
            </a:r>
            <a:r>
              <a:rPr lang="zh-TW" altLang="en-US" sz="3200" b="1" dirty="0">
                <a:solidFill>
                  <a:srgbClr val="0000FF"/>
                </a:solidFill>
              </a:rPr>
              <a:t>極淺粉紅色</a:t>
            </a:r>
            <a:r>
              <a:rPr lang="zh-TW" altLang="en-US" sz="2800" dirty="0"/>
              <a:t> </a:t>
            </a:r>
            <a:r>
              <a:rPr lang="en-US" altLang="zh-TW" sz="2800" dirty="0"/>
              <a:t>(</a:t>
            </a:r>
            <a:r>
              <a:rPr lang="zh-TW" altLang="en-US" sz="2800" dirty="0"/>
              <a:t>幾乎無色</a:t>
            </a:r>
            <a:r>
              <a:rPr lang="en-US" altLang="zh-TW" sz="2800" dirty="0"/>
              <a:t>) </a:t>
            </a:r>
            <a:r>
              <a:rPr lang="zh-TW" altLang="en-US" sz="2800" dirty="0"/>
              <a:t>的錳</a:t>
            </a:r>
            <a:r>
              <a:rPr lang="en-US" altLang="zh-TW" sz="2800" dirty="0"/>
              <a:t>(II) </a:t>
            </a:r>
            <a:r>
              <a:rPr lang="zh-TW" altLang="en-US" sz="2800" dirty="0"/>
              <a:t>離子 </a:t>
            </a:r>
            <a:r>
              <a:rPr lang="en-US" altLang="zh-TW" sz="2800" dirty="0"/>
              <a:t>Mn</a:t>
            </a:r>
            <a:r>
              <a:rPr lang="en-US" altLang="zh-TW" sz="2800" baseline="30000" dirty="0"/>
              <a:t>2+</a:t>
            </a:r>
            <a:r>
              <a:rPr lang="en-US" altLang="zh-TW" sz="2800" dirty="0"/>
              <a:t>(</a:t>
            </a:r>
            <a:r>
              <a:rPr lang="en-US" altLang="zh-TW" sz="2800" dirty="0" err="1"/>
              <a:t>aq</a:t>
            </a:r>
            <a:r>
              <a:rPr lang="en-US" altLang="zh-TW" sz="2800" dirty="0"/>
              <a:t>)</a:t>
            </a:r>
            <a:r>
              <a:rPr lang="zh-TW" altLang="en-US" sz="2800" dirty="0"/>
              <a:t>。</a:t>
            </a:r>
          </a:p>
        </p:txBody>
      </p:sp>
      <p:sp>
        <p:nvSpPr>
          <p:cNvPr id="81931" name="Rectangle 11"/>
          <p:cNvSpPr>
            <a:spLocks noChangeArrowheads="1"/>
          </p:cNvSpPr>
          <p:nvPr/>
        </p:nvSpPr>
        <p:spPr bwMode="auto">
          <a:xfrm>
            <a:off x="6372225" y="2565400"/>
            <a:ext cx="2520950" cy="935038"/>
          </a:xfrm>
          <a:prstGeom prst="rect">
            <a:avLst/>
          </a:prstGeom>
          <a:solidFill>
            <a:srgbClr val="FFFF00">
              <a:alpha val="3019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endParaRPr lang="zh-HK" altLang="en-US"/>
          </a:p>
        </p:txBody>
      </p:sp>
      <p:cxnSp>
        <p:nvCxnSpPr>
          <p:cNvPr id="4" name="直線接點 3"/>
          <p:cNvCxnSpPr/>
          <p:nvPr/>
        </p:nvCxnSpPr>
        <p:spPr>
          <a:xfrm>
            <a:off x="6372225" y="3500438"/>
            <a:ext cx="2520950" cy="0"/>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橢圓 11"/>
          <p:cNvSpPr/>
          <p:nvPr/>
        </p:nvSpPr>
        <p:spPr>
          <a:xfrm>
            <a:off x="1258888" y="2420938"/>
            <a:ext cx="1514475" cy="647700"/>
          </a:xfrm>
          <a:prstGeom prst="ellipse">
            <a:avLst/>
          </a:prstGeom>
          <a:solidFill>
            <a:srgbClr val="FFFF00">
              <a:alpha val="30196"/>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13" name="橢圓 12"/>
          <p:cNvSpPr/>
          <p:nvPr/>
        </p:nvSpPr>
        <p:spPr>
          <a:xfrm>
            <a:off x="7308850" y="2349500"/>
            <a:ext cx="1651000" cy="1295400"/>
          </a:xfrm>
          <a:prstGeom prst="ellipse">
            <a:avLst/>
          </a:prstGeom>
          <a:solidFill>
            <a:srgbClr val="FFFF00">
              <a:alpha val="30196"/>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Tree>
    <p:extLst>
      <p:ext uri="{BB962C8B-B14F-4D97-AF65-F5344CB8AC3E}">
        <p14:creationId xmlns:p14="http://schemas.microsoft.com/office/powerpoint/2010/main" val="546792207"/>
      </p:ext>
    </p:extLst>
  </p:cSld>
  <p:clrMapOvr>
    <a:masterClrMapping/>
  </p:clrMapOvr>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a:spLocks noChangeArrowheads="1"/>
          </p:cNvSpPr>
          <p:nvPr/>
        </p:nvSpPr>
        <p:spPr bwMode="auto">
          <a:xfrm>
            <a:off x="250825" y="1556792"/>
            <a:ext cx="4105151"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烯烴被氧化為二醇。</a:t>
            </a:r>
          </a:p>
        </p:txBody>
      </p:sp>
      <p:sp>
        <p:nvSpPr>
          <p:cNvPr id="8" name="矩形 7"/>
          <p:cNvSpPr>
            <a:spLocks noChangeArrowheads="1"/>
          </p:cNvSpPr>
          <p:nvPr/>
        </p:nvSpPr>
        <p:spPr bwMode="auto">
          <a:xfrm>
            <a:off x="250825" y="2618383"/>
            <a:ext cx="87122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這是 </a:t>
            </a:r>
            <a:r>
              <a:rPr lang="zh-TW" altLang="en-US" sz="3200" b="1">
                <a:solidFill>
                  <a:srgbClr val="0000FF"/>
                </a:solidFill>
              </a:rPr>
              <a:t>加成反應</a:t>
            </a:r>
            <a:r>
              <a:rPr lang="zh-TW" altLang="en-US" sz="2800"/>
              <a:t>，兩個 </a:t>
            </a:r>
            <a:r>
              <a:rPr lang="en-US" altLang="zh-TW" sz="2800"/>
              <a:t>–OH </a:t>
            </a:r>
            <a:r>
              <a:rPr lang="zh-TW" altLang="en-US" sz="2800"/>
              <a:t>基分別加在以雙鍵連接的兩個碳原子上。</a:t>
            </a:r>
          </a:p>
        </p:txBody>
      </p:sp>
      <p:sp>
        <p:nvSpPr>
          <p:cNvPr id="9" name="矩形 8"/>
          <p:cNvSpPr>
            <a:spLocks noChangeArrowheads="1"/>
          </p:cNvSpPr>
          <p:nvPr/>
        </p:nvSpPr>
        <p:spPr bwMode="auto">
          <a:xfrm>
            <a:off x="250825" y="4058246"/>
            <a:ext cx="56165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這反應也是 </a:t>
            </a:r>
            <a:r>
              <a:rPr lang="zh-TW" altLang="en-US" sz="3200" b="1">
                <a:solidFill>
                  <a:srgbClr val="0000FF"/>
                </a:solidFill>
              </a:rPr>
              <a:t>氧化還原反應</a:t>
            </a:r>
            <a:r>
              <a:rPr lang="zh-TW" altLang="en-US" sz="2800"/>
              <a:t>。</a:t>
            </a:r>
          </a:p>
        </p:txBody>
      </p:sp>
    </p:spTree>
    <p:extLst>
      <p:ext uri="{BB962C8B-B14F-4D97-AF65-F5344CB8AC3E}">
        <p14:creationId xmlns:p14="http://schemas.microsoft.com/office/powerpoint/2010/main" val="3524033259"/>
      </p:ext>
    </p:extLst>
  </p:cSld>
  <p:clrMapOvr>
    <a:masterClrMapping/>
  </p:clrMapOvr>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7" name="Rectangle 4"/>
          <p:cNvSpPr>
            <a:spLocks noChangeArrowheads="1"/>
          </p:cNvSpPr>
          <p:nvPr/>
        </p:nvSpPr>
        <p:spPr bwMode="auto">
          <a:xfrm>
            <a:off x="3134469" y="3291706"/>
            <a:ext cx="2733675"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600" dirty="0">
                <a:solidFill>
                  <a:srgbClr val="800080"/>
                </a:solidFill>
              </a:rPr>
              <a:t>加成聚合物</a:t>
            </a:r>
            <a:endParaRPr lang="en-US" altLang="zh-TW" sz="3600" dirty="0">
              <a:solidFill>
                <a:srgbClr val="800080"/>
              </a:solidFill>
            </a:endParaRPr>
          </a:p>
        </p:txBody>
      </p:sp>
      <p:sp>
        <p:nvSpPr>
          <p:cNvPr id="7" name="Rectangle 3"/>
          <p:cNvSpPr>
            <a:spLocks noChangeArrowheads="1"/>
          </p:cNvSpPr>
          <p:nvPr/>
        </p:nvSpPr>
        <p:spPr bwMode="auto">
          <a:xfrm>
            <a:off x="3156694" y="2207320"/>
            <a:ext cx="2351087" cy="769937"/>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dirty="0">
                <a:solidFill>
                  <a:srgbClr val="FFFF00"/>
                </a:solidFill>
                <a:effectLst>
                  <a:outerShdw blurRad="38100" dist="38100" dir="2700000" algn="tl">
                    <a:srgbClr val="000000"/>
                  </a:outerShdw>
                </a:effectLst>
                <a:ea typeface="新細明體" panose="02020500000000000000" pitchFamily="18" charset="-120"/>
              </a:rPr>
              <a:t>第 </a:t>
            </a:r>
            <a:r>
              <a:rPr lang="en-US" altLang="zh-TW" sz="4400" dirty="0">
                <a:solidFill>
                  <a:schemeClr val="bg1"/>
                </a:solidFill>
                <a:effectLst>
                  <a:outerShdw blurRad="38100" dist="38100" dir="2700000" algn="tl">
                    <a:srgbClr val="000000"/>
                  </a:outerShdw>
                </a:effectLst>
                <a:ea typeface="新細明體" panose="02020500000000000000" pitchFamily="18" charset="-120"/>
              </a:rPr>
              <a:t>23</a:t>
            </a:r>
            <a:r>
              <a:rPr lang="en-US" altLang="zh-TW" sz="4400" dirty="0">
                <a:solidFill>
                  <a:srgbClr val="FFFF00"/>
                </a:solidFill>
                <a:effectLst>
                  <a:outerShdw blurRad="38100" dist="38100" dir="2700000" algn="tl">
                    <a:srgbClr val="000000"/>
                  </a:outerShdw>
                </a:effectLst>
                <a:ea typeface="新細明體" panose="02020500000000000000" pitchFamily="18" charset="-120"/>
              </a:rPr>
              <a:t> </a:t>
            </a:r>
            <a:r>
              <a:rPr lang="zh-TW" altLang="en-US" sz="4400" dirty="0">
                <a:solidFill>
                  <a:srgbClr val="FFFF00"/>
                </a:solidFill>
                <a:effectLst>
                  <a:outerShdw blurRad="38100" dist="38100" dir="2700000" algn="tl">
                    <a:srgbClr val="000000"/>
                  </a:outerShdw>
                </a:effectLst>
                <a:ea typeface="新細明體" panose="02020500000000000000" pitchFamily="18" charset="-120"/>
              </a:rPr>
              <a:t>章</a:t>
            </a:r>
            <a:endParaRPr kumimoji="0" lang="en-US" altLang="zh-TW" sz="4400" dirty="0">
              <a:solidFill>
                <a:srgbClr val="FFFF00"/>
              </a:solidFill>
              <a:effectLst>
                <a:outerShdw blurRad="38100" dist="38100" dir="2700000" algn="tl">
                  <a:srgbClr val="000000"/>
                </a:outerShdw>
              </a:effectLst>
              <a:latin typeface="+mn-lt"/>
              <a:ea typeface="+mn-ea"/>
            </a:endParaRPr>
          </a:p>
        </p:txBody>
      </p:sp>
    </p:spTree>
    <p:extLst>
      <p:ext uri="{BB962C8B-B14F-4D97-AF65-F5344CB8AC3E}">
        <p14:creationId xmlns:p14="http://schemas.microsoft.com/office/powerpoint/2010/main" val="1528853341"/>
      </p:ext>
    </p:extLst>
  </p:cSld>
  <p:clrMapOvr>
    <a:masterClrMapping/>
  </p:clrMapOvr>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4"/>
          <p:cNvSpPr>
            <a:spLocks noChangeArrowheads="1"/>
          </p:cNvSpPr>
          <p:nvPr/>
        </p:nvSpPr>
        <p:spPr bwMode="auto">
          <a:xfrm>
            <a:off x="179388" y="241003"/>
            <a:ext cx="47529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聚合物、聚合作用和單體</a:t>
            </a:r>
            <a:endParaRPr lang="en-US" altLang="zh-TW" sz="3200" b="1">
              <a:solidFill>
                <a:srgbClr val="CC0000"/>
              </a:solidFill>
              <a:latin typeface="Calibri" pitchFamily="34" charset="0"/>
            </a:endParaRPr>
          </a:p>
        </p:txBody>
      </p:sp>
      <p:sp>
        <p:nvSpPr>
          <p:cNvPr id="8" name="矩形 7"/>
          <p:cNvSpPr>
            <a:spLocks noChangeArrowheads="1"/>
          </p:cNvSpPr>
          <p:nvPr/>
        </p:nvSpPr>
        <p:spPr bwMode="auto">
          <a:xfrm>
            <a:off x="179512" y="2907308"/>
            <a:ext cx="8929688"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在聚合作用中，分子會重複連結成聚合物，這些分子所屬的化合物，稱為 </a:t>
            </a:r>
            <a:r>
              <a:rPr lang="zh-TW" altLang="en-US" sz="3200" b="1" u="sng">
                <a:solidFill>
                  <a:srgbClr val="FF0000"/>
                </a:solidFill>
              </a:rPr>
              <a:t>單體</a:t>
            </a:r>
            <a:r>
              <a:rPr lang="zh-TW" altLang="en-US" sz="2800"/>
              <a:t>。</a:t>
            </a:r>
            <a:endParaRPr lang="zh-TW" altLang="en-US" sz="2800" b="1">
              <a:solidFill>
                <a:srgbClr val="3399FF"/>
              </a:solidFill>
            </a:endParaRPr>
          </a:p>
        </p:txBody>
      </p:sp>
      <p:sp>
        <p:nvSpPr>
          <p:cNvPr id="10" name="矩形 3"/>
          <p:cNvSpPr>
            <a:spLocks noChangeArrowheads="1"/>
          </p:cNvSpPr>
          <p:nvPr/>
        </p:nvSpPr>
        <p:spPr bwMode="auto">
          <a:xfrm>
            <a:off x="684410" y="5631334"/>
            <a:ext cx="2082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細小的</a:t>
            </a:r>
            <a:r>
              <a:rPr lang="zh-TW" altLang="en-US" sz="2400" b="1">
                <a:solidFill>
                  <a:srgbClr val="3399FF"/>
                </a:solidFill>
              </a:rPr>
              <a:t>單體</a:t>
            </a:r>
            <a:r>
              <a:rPr lang="zh-TW" altLang="en-US" sz="2000"/>
              <a:t>分子</a:t>
            </a:r>
          </a:p>
        </p:txBody>
      </p:sp>
      <p:sp>
        <p:nvSpPr>
          <p:cNvPr id="11" name="矩形 4"/>
          <p:cNvSpPr>
            <a:spLocks noChangeArrowheads="1"/>
          </p:cNvSpPr>
          <p:nvPr/>
        </p:nvSpPr>
        <p:spPr bwMode="auto">
          <a:xfrm>
            <a:off x="5221485" y="5343996"/>
            <a:ext cx="31591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聚合物</a:t>
            </a:r>
            <a:r>
              <a:rPr lang="zh-TW" altLang="en-US" sz="2000"/>
              <a:t>長鏈分子的一部分</a:t>
            </a:r>
          </a:p>
        </p:txBody>
      </p:sp>
      <p:sp>
        <p:nvSpPr>
          <p:cNvPr id="12" name="向右箭號 11"/>
          <p:cNvSpPr/>
          <p:nvPr/>
        </p:nvSpPr>
        <p:spPr>
          <a:xfrm>
            <a:off x="2713235" y="4985221"/>
            <a:ext cx="1655763" cy="142875"/>
          </a:xfrm>
          <a:prstGeom prst="rightArrow">
            <a:avLst/>
          </a:prstGeom>
          <a:solidFill>
            <a:srgbClr val="FF33CC"/>
          </a:solidFill>
          <a:ln>
            <a:solidFill>
              <a:srgbClr val="FF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p>
        </p:txBody>
      </p:sp>
      <p:sp>
        <p:nvSpPr>
          <p:cNvPr id="4" name="Rectangle 38"/>
          <p:cNvSpPr>
            <a:spLocks noChangeArrowheads="1"/>
          </p:cNvSpPr>
          <p:nvPr/>
        </p:nvSpPr>
        <p:spPr bwMode="auto">
          <a:xfrm>
            <a:off x="179512" y="1322809"/>
            <a:ext cx="8856663" cy="10985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pPr>
            <a:r>
              <a:rPr lang="zh-TW" altLang="en-US" sz="2800"/>
              <a:t>                                                                這些巨大分子是由 </a:t>
            </a:r>
            <a:r>
              <a:rPr lang="zh-TW" altLang="en-US" sz="3200" b="1" u="sng">
                <a:solidFill>
                  <a:srgbClr val="FF0000"/>
                </a:solidFill>
              </a:rPr>
              <a:t>很多細小分子重複連結而成</a:t>
            </a:r>
            <a:r>
              <a:rPr lang="zh-TW" altLang="en-US" sz="2800"/>
              <a:t>。</a:t>
            </a:r>
            <a:endParaRPr kumimoji="0" lang="en-US" altLang="zh-TW" sz="2800">
              <a:solidFill>
                <a:srgbClr val="3399FF"/>
              </a:solidFill>
              <a:cs typeface="Arial" charset="0"/>
            </a:endParaRPr>
          </a:p>
        </p:txBody>
      </p:sp>
      <p:sp>
        <p:nvSpPr>
          <p:cNvPr id="3" name="Rectangle 38"/>
          <p:cNvSpPr>
            <a:spLocks noChangeArrowheads="1"/>
          </p:cNvSpPr>
          <p:nvPr/>
        </p:nvSpPr>
        <p:spPr bwMode="auto">
          <a:xfrm>
            <a:off x="179512" y="1322809"/>
            <a:ext cx="6408738"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聚合物 </a:t>
            </a:r>
            <a:r>
              <a:rPr lang="zh-TW" altLang="en-US" sz="2800"/>
              <a:t>是由巨大分子組成的化合物</a:t>
            </a:r>
            <a:r>
              <a:rPr lang="zh-TW" altLang="en-US" b="1"/>
              <a:t>，</a:t>
            </a:r>
            <a:endParaRPr lang="en-US" altLang="zh-TW" b="1"/>
          </a:p>
        </p:txBody>
      </p:sp>
      <p:graphicFrame>
        <p:nvGraphicFramePr>
          <p:cNvPr id="40975" name="Object 15"/>
          <p:cNvGraphicFramePr>
            <a:graphicFrameLocks noChangeAspect="1"/>
          </p:cNvGraphicFramePr>
          <p:nvPr>
            <p:extLst>
              <p:ext uri="{D42A27DB-BD31-4B8C-83A1-F6EECF244321}">
                <p14:modId xmlns:p14="http://schemas.microsoft.com/office/powerpoint/2010/main" val="3637044229"/>
              </p:ext>
            </p:extLst>
          </p:nvPr>
        </p:nvGraphicFramePr>
        <p:xfrm>
          <a:off x="970160" y="4480396"/>
          <a:ext cx="1225550" cy="1150938"/>
        </p:xfrm>
        <a:graphic>
          <a:graphicData uri="http://schemas.openxmlformats.org/presentationml/2006/ole">
            <mc:AlternateContent xmlns:mc="http://schemas.openxmlformats.org/markup-compatibility/2006">
              <mc:Choice xmlns:v="urn:schemas-microsoft-com:vml" Requires="v">
                <p:oleObj spid="_x0000_s47218" name="PBrush" r:id="rId4" imgW="2019048" imgH="1895238" progId="">
                  <p:embed/>
                </p:oleObj>
              </mc:Choice>
              <mc:Fallback>
                <p:oleObj name="PBrush" r:id="rId4" imgW="2019048" imgH="1895238"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0160" y="4480396"/>
                        <a:ext cx="1225550" cy="115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0976" name="Object 16"/>
          <p:cNvGraphicFramePr>
            <a:graphicFrameLocks noChangeAspect="1"/>
          </p:cNvGraphicFramePr>
          <p:nvPr>
            <p:extLst>
              <p:ext uri="{D42A27DB-BD31-4B8C-83A1-F6EECF244321}">
                <p14:modId xmlns:p14="http://schemas.microsoft.com/office/powerpoint/2010/main" val="2572537901"/>
              </p:ext>
            </p:extLst>
          </p:nvPr>
        </p:nvGraphicFramePr>
        <p:xfrm>
          <a:off x="4724598" y="4931246"/>
          <a:ext cx="3879850" cy="268288"/>
        </p:xfrm>
        <a:graphic>
          <a:graphicData uri="http://schemas.openxmlformats.org/presentationml/2006/ole">
            <mc:AlternateContent xmlns:mc="http://schemas.openxmlformats.org/markup-compatibility/2006">
              <mc:Choice xmlns:v="urn:schemas-microsoft-com:vml" Requires="v">
                <p:oleObj spid="_x0000_s47219" name="PBrush" r:id="rId6" imgW="6752381" imgH="466543" progId="">
                  <p:embed/>
                </p:oleObj>
              </mc:Choice>
              <mc:Fallback>
                <p:oleObj name="PBrush" r:id="rId6" imgW="6752381" imgH="466543"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24598" y="4931246"/>
                        <a:ext cx="3879850" cy="268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 name="矩形 1"/>
          <p:cNvSpPr>
            <a:spLocks noChangeArrowheads="1"/>
          </p:cNvSpPr>
          <p:nvPr/>
        </p:nvSpPr>
        <p:spPr bwMode="auto">
          <a:xfrm>
            <a:off x="2771973" y="4551834"/>
            <a:ext cx="1416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b="1">
                <a:solidFill>
                  <a:srgbClr val="3399FF"/>
                </a:solidFill>
              </a:rPr>
              <a:t>聚合作用</a:t>
            </a:r>
            <a:endParaRPr lang="zh-HK" altLang="en-US" sz="2400" b="1">
              <a:solidFill>
                <a:srgbClr val="3399FF"/>
              </a:solidFill>
            </a:endParaRPr>
          </a:p>
        </p:txBody>
      </p:sp>
    </p:spTree>
    <p:extLst>
      <p:ext uri="{BB962C8B-B14F-4D97-AF65-F5344CB8AC3E}">
        <p14:creationId xmlns:p14="http://schemas.microsoft.com/office/powerpoint/2010/main" val="3557532466"/>
      </p:ext>
    </p:extLst>
  </p:cSld>
  <p:clrMapOvr>
    <a:masterClrMapping/>
  </p:clrMapOvr>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6" name="Picture 3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36545" y="548282"/>
            <a:ext cx="1365250" cy="118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5" name="圓角矩形 5"/>
          <p:cNvSpPr>
            <a:spLocks noChangeArrowheads="1"/>
          </p:cNvSpPr>
          <p:nvPr/>
        </p:nvSpPr>
        <p:spPr bwMode="auto">
          <a:xfrm>
            <a:off x="251520" y="2564407"/>
            <a:ext cx="1800225" cy="477838"/>
          </a:xfrm>
          <a:prstGeom prst="roundRect">
            <a:avLst>
              <a:gd name="adj" fmla="val 16667"/>
            </a:avLst>
          </a:pr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200" b="1">
                <a:solidFill>
                  <a:schemeClr val="bg1"/>
                </a:solidFill>
              </a:rPr>
              <a:t>聚合物</a:t>
            </a:r>
          </a:p>
        </p:txBody>
      </p:sp>
      <p:sp>
        <p:nvSpPr>
          <p:cNvPr id="3" name="圓角矩形 6"/>
          <p:cNvSpPr>
            <a:spLocks noChangeArrowheads="1"/>
          </p:cNvSpPr>
          <p:nvPr/>
        </p:nvSpPr>
        <p:spPr bwMode="auto">
          <a:xfrm>
            <a:off x="2483545" y="3394670"/>
            <a:ext cx="1620838" cy="920750"/>
          </a:xfrm>
          <a:prstGeom prst="roundRect">
            <a:avLst>
              <a:gd name="adj" fmla="val 16667"/>
            </a:avLst>
          </a:prstGeom>
          <a:solidFill>
            <a:schemeClr val="accent2">
              <a:lumMod val="40000"/>
              <a:lumOff val="60000"/>
            </a:schemeClr>
          </a:solidFill>
          <a:ln w="9525">
            <a:noFill/>
            <a:round/>
            <a:headEnd/>
            <a:tailEnd/>
          </a:ln>
        </p:spPr>
        <p:txBody>
          <a:bodyPr anchor="ctr">
            <a:spAutoFit/>
          </a:bodyPr>
          <a:lstStyle/>
          <a:p>
            <a:pPr algn="ctr" eaLnBrk="1" hangingPunct="1">
              <a:defRPr/>
            </a:pPr>
            <a:r>
              <a:rPr lang="zh-TW" altLang="en-US" sz="2400" dirty="0"/>
              <a:t>人造</a:t>
            </a:r>
            <a:endParaRPr lang="en-US" altLang="zh-TW" sz="2400" dirty="0"/>
          </a:p>
          <a:p>
            <a:pPr algn="ctr" eaLnBrk="1" hangingPunct="1">
              <a:defRPr/>
            </a:pPr>
            <a:r>
              <a:rPr lang="zh-TW" altLang="en-US" sz="2400" dirty="0"/>
              <a:t>聚合物</a:t>
            </a:r>
            <a:endParaRPr lang="zh-TW" altLang="en-US" sz="2200" dirty="0">
              <a:ea typeface="新細明體" panose="02020500000000000000" pitchFamily="18" charset="-120"/>
            </a:endParaRPr>
          </a:p>
        </p:txBody>
      </p:sp>
      <p:sp>
        <p:nvSpPr>
          <p:cNvPr id="4" name="圓角矩形 7"/>
          <p:cNvSpPr>
            <a:spLocks noChangeArrowheads="1"/>
          </p:cNvSpPr>
          <p:nvPr/>
        </p:nvSpPr>
        <p:spPr bwMode="auto">
          <a:xfrm>
            <a:off x="2483545" y="1102320"/>
            <a:ext cx="1620838" cy="920750"/>
          </a:xfrm>
          <a:prstGeom prst="roundRect">
            <a:avLst>
              <a:gd name="adj" fmla="val 16667"/>
            </a:avLst>
          </a:prstGeom>
          <a:solidFill>
            <a:schemeClr val="accent3">
              <a:lumMod val="60000"/>
              <a:lumOff val="40000"/>
            </a:schemeClr>
          </a:solidFill>
          <a:ln w="9525">
            <a:noFill/>
            <a:round/>
            <a:headEnd/>
            <a:tailEnd/>
          </a:ln>
        </p:spPr>
        <p:txBody>
          <a:bodyPr anchor="ctr">
            <a:spAutoFit/>
          </a:bodyPr>
          <a:lstStyle/>
          <a:p>
            <a:pPr algn="ctr" eaLnBrk="1" hangingPunct="1">
              <a:defRPr/>
            </a:pPr>
            <a:r>
              <a:rPr lang="zh-TW" altLang="en-US" sz="2400" dirty="0"/>
              <a:t>天然</a:t>
            </a:r>
            <a:endParaRPr lang="en-US" altLang="zh-TW" sz="2400" dirty="0"/>
          </a:p>
          <a:p>
            <a:pPr algn="ctr" eaLnBrk="1" hangingPunct="1">
              <a:defRPr/>
            </a:pPr>
            <a:r>
              <a:rPr lang="zh-TW" altLang="en-US" sz="2400" dirty="0"/>
              <a:t>聚合物</a:t>
            </a:r>
            <a:endParaRPr lang="zh-TW" altLang="en-US" sz="2200" dirty="0">
              <a:ea typeface="新細明體" panose="02020500000000000000" pitchFamily="18" charset="-120"/>
            </a:endParaRPr>
          </a:p>
        </p:txBody>
      </p:sp>
      <p:cxnSp>
        <p:nvCxnSpPr>
          <p:cNvPr id="12" name="直線接點 44"/>
          <p:cNvCxnSpPr>
            <a:endCxn id="24" idx="1"/>
          </p:cNvCxnSpPr>
          <p:nvPr/>
        </p:nvCxnSpPr>
        <p:spPr bwMode="auto">
          <a:xfrm flipV="1">
            <a:off x="4428233" y="1310282"/>
            <a:ext cx="288925" cy="3175"/>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4" name="直線接點 13"/>
          <p:cNvCxnSpPr/>
          <p:nvPr/>
        </p:nvCxnSpPr>
        <p:spPr bwMode="auto">
          <a:xfrm>
            <a:off x="4428233" y="1305520"/>
            <a:ext cx="0" cy="4172594"/>
          </a:xfrm>
          <a:prstGeom prst="line">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5" name="直線接點 44"/>
          <p:cNvCxnSpPr>
            <a:stCxn id="4" idx="3"/>
          </p:cNvCxnSpPr>
          <p:nvPr/>
        </p:nvCxnSpPr>
        <p:spPr bwMode="auto">
          <a:xfrm flipV="1">
            <a:off x="4104383" y="1554757"/>
            <a:ext cx="323850" cy="7938"/>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7" name="直線接點 16"/>
          <p:cNvCxnSpPr/>
          <p:nvPr/>
        </p:nvCxnSpPr>
        <p:spPr bwMode="auto">
          <a:xfrm>
            <a:off x="2267645" y="1556345"/>
            <a:ext cx="0" cy="2303462"/>
          </a:xfrm>
          <a:prstGeom prst="line">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8" name="直線接點 44"/>
          <p:cNvCxnSpPr>
            <a:endCxn id="4" idx="1"/>
          </p:cNvCxnSpPr>
          <p:nvPr/>
        </p:nvCxnSpPr>
        <p:spPr bwMode="auto">
          <a:xfrm>
            <a:off x="2267645" y="1562695"/>
            <a:ext cx="215900" cy="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19" name="直線接點 44"/>
          <p:cNvCxnSpPr>
            <a:endCxn id="3" idx="1"/>
          </p:cNvCxnSpPr>
          <p:nvPr/>
        </p:nvCxnSpPr>
        <p:spPr bwMode="auto">
          <a:xfrm>
            <a:off x="2267645" y="3855045"/>
            <a:ext cx="215900" cy="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cxnSp>
        <p:nvCxnSpPr>
          <p:cNvPr id="20" name="直線接點 44"/>
          <p:cNvCxnSpPr/>
          <p:nvPr/>
        </p:nvCxnSpPr>
        <p:spPr bwMode="auto">
          <a:xfrm flipV="1">
            <a:off x="2051745" y="2797770"/>
            <a:ext cx="215900" cy="635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sp>
        <p:nvSpPr>
          <p:cNvPr id="24" name="圓角矩形 7"/>
          <p:cNvSpPr>
            <a:spLocks noChangeArrowheads="1"/>
          </p:cNvSpPr>
          <p:nvPr/>
        </p:nvSpPr>
        <p:spPr bwMode="auto">
          <a:xfrm>
            <a:off x="4717158" y="918170"/>
            <a:ext cx="2447925" cy="782637"/>
          </a:xfrm>
          <a:prstGeom prst="roundRect">
            <a:avLst>
              <a:gd name="adj" fmla="val 16667"/>
            </a:avLst>
          </a:prstGeom>
          <a:solidFill>
            <a:schemeClr val="accent3">
              <a:lumMod val="60000"/>
              <a:lumOff val="40000"/>
            </a:schemeClr>
          </a:solidFill>
          <a:ln w="9525">
            <a:noFill/>
            <a:round/>
            <a:headEnd/>
            <a:tailEnd/>
          </a:ln>
        </p:spPr>
        <p:txBody>
          <a:bodyPr anchor="ctr">
            <a:spAutoFit/>
          </a:bodyPr>
          <a:lstStyle/>
          <a:p>
            <a:pPr eaLnBrk="1" hangingPunct="1">
              <a:defRPr/>
            </a:pPr>
            <a:r>
              <a:rPr lang="zh-TW" altLang="en-US" sz="2000" dirty="0"/>
              <a:t>碳水化合物</a:t>
            </a:r>
            <a:endParaRPr lang="en-US" altLang="zh-TW" sz="2000" dirty="0"/>
          </a:p>
          <a:p>
            <a:pPr eaLnBrk="1" hangingPunct="1">
              <a:defRPr/>
            </a:pPr>
            <a:r>
              <a:rPr lang="en-US" altLang="zh-TW" sz="2000" dirty="0"/>
              <a:t>(</a:t>
            </a:r>
            <a:r>
              <a:rPr lang="zh-TW" altLang="en-US" sz="2000" dirty="0"/>
              <a:t>例如纖維素和澱粉</a:t>
            </a:r>
            <a:r>
              <a:rPr lang="en-US" altLang="zh-TW" sz="2000" dirty="0"/>
              <a:t>)</a:t>
            </a:r>
            <a:endParaRPr lang="zh-TW" altLang="en-US" sz="2000" dirty="0">
              <a:ea typeface="新細明體" panose="02020500000000000000" pitchFamily="18" charset="-120"/>
            </a:endParaRPr>
          </a:p>
        </p:txBody>
      </p:sp>
      <p:sp>
        <p:nvSpPr>
          <p:cNvPr id="45080" name="矩形 55"/>
          <p:cNvSpPr>
            <a:spLocks noChangeArrowheads="1"/>
          </p:cNvSpPr>
          <p:nvPr/>
        </p:nvSpPr>
        <p:spPr bwMode="auto">
          <a:xfrm>
            <a:off x="6372920" y="538757"/>
            <a:ext cx="415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棉</a:t>
            </a:r>
          </a:p>
        </p:txBody>
      </p:sp>
      <p:cxnSp>
        <p:nvCxnSpPr>
          <p:cNvPr id="61" name="直線接點 60"/>
          <p:cNvCxnSpPr>
            <a:stCxn id="45080" idx="3"/>
          </p:cNvCxnSpPr>
          <p:nvPr/>
        </p:nvCxnSpPr>
        <p:spPr>
          <a:xfrm>
            <a:off x="6788845" y="724495"/>
            <a:ext cx="1168400" cy="55562"/>
          </a:xfrm>
          <a:prstGeom prst="line">
            <a:avLst/>
          </a:prstGeom>
        </p:spPr>
        <p:style>
          <a:lnRef idx="1">
            <a:schemeClr val="dk1"/>
          </a:lnRef>
          <a:fillRef idx="0">
            <a:schemeClr val="dk1"/>
          </a:fillRef>
          <a:effectRef idx="0">
            <a:schemeClr val="dk1"/>
          </a:effectRef>
          <a:fontRef idx="minor">
            <a:schemeClr val="tx1"/>
          </a:fontRef>
        </p:style>
      </p:cxnSp>
      <p:pic>
        <p:nvPicPr>
          <p:cNvPr id="44037" name="Picture 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55595" y="1972270"/>
            <a:ext cx="1365250" cy="1023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 name="直線接點 44"/>
          <p:cNvCxnSpPr>
            <a:endCxn id="25" idx="1"/>
          </p:cNvCxnSpPr>
          <p:nvPr/>
        </p:nvCxnSpPr>
        <p:spPr bwMode="auto">
          <a:xfrm>
            <a:off x="4428233" y="2532657"/>
            <a:ext cx="288925" cy="1588"/>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sp>
        <p:nvSpPr>
          <p:cNvPr id="25" name="圓角矩形 7"/>
          <p:cNvSpPr>
            <a:spLocks noChangeArrowheads="1"/>
          </p:cNvSpPr>
          <p:nvPr/>
        </p:nvSpPr>
        <p:spPr bwMode="auto">
          <a:xfrm>
            <a:off x="4717158" y="2142132"/>
            <a:ext cx="2644775" cy="782638"/>
          </a:xfrm>
          <a:prstGeom prst="roundRect">
            <a:avLst>
              <a:gd name="adj" fmla="val 16667"/>
            </a:avLst>
          </a:prstGeom>
          <a:solidFill>
            <a:schemeClr val="accent3">
              <a:lumMod val="60000"/>
              <a:lumOff val="40000"/>
            </a:schemeClr>
          </a:solidFill>
          <a:ln w="9525">
            <a:noFill/>
            <a:round/>
            <a:headEnd/>
            <a:tailEnd/>
          </a:ln>
        </p:spPr>
        <p:txBody>
          <a:bodyPr anchor="ctr">
            <a:spAutoFit/>
          </a:bodyPr>
          <a:lstStyle/>
          <a:p>
            <a:pPr eaLnBrk="1" hangingPunct="1">
              <a:defRPr/>
            </a:pPr>
            <a:r>
              <a:rPr lang="zh-TW" altLang="en-US" sz="2000" dirty="0"/>
              <a:t>蛋白質</a:t>
            </a:r>
            <a:endParaRPr lang="en-US" altLang="zh-TW" sz="2000" dirty="0"/>
          </a:p>
          <a:p>
            <a:pPr eaLnBrk="1" hangingPunct="1">
              <a:defRPr/>
            </a:pPr>
            <a:r>
              <a:rPr lang="en-US" altLang="zh-TW" sz="2000" dirty="0"/>
              <a:t>(</a:t>
            </a:r>
            <a:r>
              <a:rPr lang="zh-TW" altLang="en-US" sz="2000" dirty="0"/>
              <a:t>例如羊毛</a:t>
            </a:r>
            <a:r>
              <a:rPr lang="zh-TW" altLang="en-US" dirty="0"/>
              <a:t>、</a:t>
            </a:r>
            <a:r>
              <a:rPr lang="zh-TW" altLang="en-US" sz="2000" dirty="0"/>
              <a:t>絲和肉類</a:t>
            </a:r>
            <a:r>
              <a:rPr lang="en-US" altLang="zh-TW" sz="2000" dirty="0"/>
              <a:t>)</a:t>
            </a:r>
            <a:endParaRPr lang="zh-TW" altLang="en-US" sz="2000" dirty="0">
              <a:ea typeface="新細明體" panose="02020500000000000000" pitchFamily="18" charset="-120"/>
            </a:endParaRPr>
          </a:p>
        </p:txBody>
      </p:sp>
      <p:pic>
        <p:nvPicPr>
          <p:cNvPr id="2" name="Picture 3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61933" y="3212107"/>
            <a:ext cx="1371600"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直線接點 44"/>
          <p:cNvCxnSpPr>
            <a:endCxn id="26" idx="1"/>
          </p:cNvCxnSpPr>
          <p:nvPr/>
        </p:nvCxnSpPr>
        <p:spPr bwMode="auto">
          <a:xfrm>
            <a:off x="4428233" y="3929657"/>
            <a:ext cx="288925" cy="9525"/>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sp>
        <p:nvSpPr>
          <p:cNvPr id="26" name="圓角矩形 7"/>
          <p:cNvSpPr>
            <a:spLocks noChangeArrowheads="1"/>
          </p:cNvSpPr>
          <p:nvPr/>
        </p:nvSpPr>
        <p:spPr bwMode="auto">
          <a:xfrm>
            <a:off x="4717158" y="3716932"/>
            <a:ext cx="2447925" cy="442913"/>
          </a:xfrm>
          <a:prstGeom prst="roundRect">
            <a:avLst>
              <a:gd name="adj" fmla="val 16667"/>
            </a:avLst>
          </a:prstGeom>
          <a:solidFill>
            <a:schemeClr val="accent3">
              <a:lumMod val="60000"/>
              <a:lumOff val="40000"/>
            </a:schemeClr>
          </a:solidFill>
          <a:ln w="9525">
            <a:noFill/>
            <a:round/>
            <a:headEnd/>
            <a:tailEnd/>
          </a:ln>
        </p:spPr>
        <p:txBody>
          <a:bodyPr anchor="ctr">
            <a:spAutoFit/>
          </a:bodyPr>
          <a:lstStyle/>
          <a:p>
            <a:pPr eaLnBrk="1" hangingPunct="1">
              <a:defRPr/>
            </a:pPr>
            <a:r>
              <a:rPr lang="zh-TW" altLang="en-US" sz="2000" dirty="0"/>
              <a:t>天然橡膠</a:t>
            </a:r>
            <a:endParaRPr lang="zh-TW" altLang="en-US" sz="2000" dirty="0">
              <a:ea typeface="新細明體" panose="02020500000000000000" pitchFamily="18" charset="-120"/>
            </a:endParaRPr>
          </a:p>
        </p:txBody>
      </p:sp>
      <p:sp>
        <p:nvSpPr>
          <p:cNvPr id="45081" name="矩形 56"/>
          <p:cNvSpPr>
            <a:spLocks noChangeArrowheads="1"/>
          </p:cNvSpPr>
          <p:nvPr/>
        </p:nvSpPr>
        <p:spPr bwMode="auto">
          <a:xfrm>
            <a:off x="6444358" y="3212107"/>
            <a:ext cx="6461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膠乳</a:t>
            </a:r>
          </a:p>
        </p:txBody>
      </p:sp>
      <p:cxnSp>
        <p:nvCxnSpPr>
          <p:cNvPr id="63" name="直線接點 62"/>
          <p:cNvCxnSpPr>
            <a:stCxn id="45081" idx="3"/>
          </p:cNvCxnSpPr>
          <p:nvPr/>
        </p:nvCxnSpPr>
        <p:spPr>
          <a:xfrm>
            <a:off x="7090470" y="3396257"/>
            <a:ext cx="1011238" cy="608013"/>
          </a:xfrm>
          <a:prstGeom prst="line">
            <a:avLst/>
          </a:prstGeom>
        </p:spPr>
        <p:style>
          <a:lnRef idx="1">
            <a:schemeClr val="dk1"/>
          </a:lnRef>
          <a:fillRef idx="0">
            <a:schemeClr val="dk1"/>
          </a:fillRef>
          <a:effectRef idx="0">
            <a:schemeClr val="dk1"/>
          </a:effectRef>
          <a:fontRef idx="minor">
            <a:schemeClr val="tx1"/>
          </a:fontRef>
        </p:style>
      </p:cxnSp>
      <p:pic>
        <p:nvPicPr>
          <p:cNvPr id="44034" name="Picture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61933" y="4718645"/>
            <a:ext cx="1365250" cy="159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直線接點 44"/>
          <p:cNvCxnSpPr/>
          <p:nvPr/>
        </p:nvCxnSpPr>
        <p:spPr bwMode="auto">
          <a:xfrm>
            <a:off x="4427091" y="5474939"/>
            <a:ext cx="288925" cy="6350"/>
          </a:xfrm>
          <a:prstGeom prst="straightConnector1">
            <a:avLst/>
          </a:prstGeom>
          <a:ln>
            <a:headEnd type="none" w="med" len="med"/>
            <a:tailEnd type="none" w="med" len="med"/>
          </a:ln>
        </p:spPr>
        <p:style>
          <a:lnRef idx="2">
            <a:schemeClr val="dk1"/>
          </a:lnRef>
          <a:fillRef idx="0">
            <a:schemeClr val="dk1"/>
          </a:fillRef>
          <a:effectRef idx="1">
            <a:schemeClr val="dk1"/>
          </a:effectRef>
          <a:fontRef idx="minor">
            <a:schemeClr val="tx1"/>
          </a:fontRef>
        </p:style>
      </p:cxnSp>
      <p:sp>
        <p:nvSpPr>
          <p:cNvPr id="27" name="圓角矩形 7"/>
          <p:cNvSpPr>
            <a:spLocks noChangeArrowheads="1"/>
          </p:cNvSpPr>
          <p:nvPr/>
        </p:nvSpPr>
        <p:spPr bwMode="auto">
          <a:xfrm>
            <a:off x="4717158" y="5237757"/>
            <a:ext cx="2447925" cy="782638"/>
          </a:xfrm>
          <a:prstGeom prst="roundRect">
            <a:avLst>
              <a:gd name="adj" fmla="val 16667"/>
            </a:avLst>
          </a:prstGeom>
          <a:solidFill>
            <a:schemeClr val="accent3">
              <a:lumMod val="60000"/>
              <a:lumOff val="40000"/>
            </a:schemeClr>
          </a:solidFill>
          <a:ln w="9525">
            <a:noFill/>
            <a:round/>
            <a:headEnd/>
            <a:tailEnd/>
          </a:ln>
        </p:spPr>
        <p:txBody>
          <a:bodyPr anchor="ctr">
            <a:spAutoFit/>
          </a:bodyPr>
          <a:lstStyle/>
          <a:p>
            <a:pPr eaLnBrk="1" hangingPunct="1">
              <a:defRPr/>
            </a:pPr>
            <a:r>
              <a:rPr lang="zh-TW" altLang="en-US" sz="2000" dirty="0"/>
              <a:t>無機聚合物</a:t>
            </a:r>
            <a:endParaRPr lang="en-US" altLang="zh-TW" sz="2000" dirty="0"/>
          </a:p>
          <a:p>
            <a:pPr eaLnBrk="1" hangingPunct="1">
              <a:defRPr/>
            </a:pPr>
            <a:r>
              <a:rPr lang="en-US" altLang="zh-TW" sz="2000" dirty="0"/>
              <a:t>(</a:t>
            </a:r>
            <a:r>
              <a:rPr lang="zh-TW" altLang="en-US" sz="2000" dirty="0"/>
              <a:t>例如二氧化硅</a:t>
            </a:r>
            <a:r>
              <a:rPr lang="en-US" altLang="zh-TW" sz="2000" dirty="0"/>
              <a:t>)</a:t>
            </a:r>
            <a:endParaRPr lang="zh-TW" altLang="en-US" sz="2000" dirty="0">
              <a:ea typeface="新細明體" panose="02020500000000000000" pitchFamily="18" charset="-120"/>
            </a:endParaRPr>
          </a:p>
        </p:txBody>
      </p:sp>
      <p:sp>
        <p:nvSpPr>
          <p:cNvPr id="45079" name="矩形 54"/>
          <p:cNvSpPr>
            <a:spLocks noChangeArrowheads="1"/>
          </p:cNvSpPr>
          <p:nvPr/>
        </p:nvSpPr>
        <p:spPr bwMode="auto">
          <a:xfrm>
            <a:off x="6299895" y="4724995"/>
            <a:ext cx="6461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石英</a:t>
            </a:r>
          </a:p>
        </p:txBody>
      </p:sp>
      <p:cxnSp>
        <p:nvCxnSpPr>
          <p:cNvPr id="65" name="直線接點 64"/>
          <p:cNvCxnSpPr>
            <a:stCxn id="45079" idx="3"/>
          </p:cNvCxnSpPr>
          <p:nvPr/>
        </p:nvCxnSpPr>
        <p:spPr>
          <a:xfrm>
            <a:off x="6946008" y="4909145"/>
            <a:ext cx="650875" cy="176212"/>
          </a:xfrm>
          <a:prstGeom prst="line">
            <a:avLst/>
          </a:prstGeom>
        </p:spPr>
        <p:style>
          <a:lnRef idx="1">
            <a:schemeClr val="dk1"/>
          </a:lnRef>
          <a:fillRef idx="0">
            <a:schemeClr val="dk1"/>
          </a:fillRef>
          <a:effectRef idx="0">
            <a:schemeClr val="dk1"/>
          </a:effectRef>
          <a:fontRef idx="minor">
            <a:schemeClr val="tx1"/>
          </a:fontRef>
        </p:style>
      </p:cxnSp>
      <p:sp>
        <p:nvSpPr>
          <p:cNvPr id="30" name="Text Box 11"/>
          <p:cNvSpPr txBox="1">
            <a:spLocks noChangeArrowheads="1"/>
          </p:cNvSpPr>
          <p:nvPr/>
        </p:nvSpPr>
        <p:spPr bwMode="auto">
          <a:xfrm>
            <a:off x="251520" y="5373216"/>
            <a:ext cx="395128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dirty="0"/>
              <a:t>所有塑膠都是聚合物，但聚合物</a:t>
            </a:r>
            <a:r>
              <a:rPr lang="zh-TW" altLang="en-US" sz="2800" b="1" dirty="0"/>
              <a:t>不一定</a:t>
            </a:r>
            <a:r>
              <a:rPr lang="zh-TW" altLang="en-US" sz="2800" dirty="0"/>
              <a:t>是塑膠。</a:t>
            </a:r>
          </a:p>
        </p:txBody>
      </p:sp>
      <p:sp>
        <p:nvSpPr>
          <p:cNvPr id="31" name="Rectangle 87"/>
          <p:cNvSpPr>
            <a:spLocks noChangeArrowheads="1"/>
          </p:cNvSpPr>
          <p:nvPr/>
        </p:nvSpPr>
        <p:spPr bwMode="auto">
          <a:xfrm>
            <a:off x="251521" y="5407520"/>
            <a:ext cx="3951288" cy="903908"/>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TW" altLang="zh-TW" sz="2400">
              <a:latin typeface="Times New Roman" pitchFamily="18" charset="0"/>
            </a:endParaRPr>
          </a:p>
        </p:txBody>
      </p:sp>
    </p:spTree>
    <p:extLst>
      <p:ext uri="{BB962C8B-B14F-4D97-AF65-F5344CB8AC3E}">
        <p14:creationId xmlns:p14="http://schemas.microsoft.com/office/powerpoint/2010/main" val="3036793074"/>
      </p:ext>
    </p:extLst>
  </p:cSld>
  <p:clrMapOvr>
    <a:masterClrMapping/>
  </p:clrMapOvr>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nvSpPr>
        <p:spPr bwMode="auto">
          <a:xfrm>
            <a:off x="467544" y="257275"/>
            <a:ext cx="62642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加</a:t>
            </a:r>
            <a:r>
              <a:rPr kumimoji="0" lang="zh-TW" altLang="en-US" sz="3200" b="1" dirty="0">
                <a:solidFill>
                  <a:srgbClr val="800080"/>
                </a:solidFill>
                <a:cs typeface="Arial" charset="0"/>
              </a:rPr>
              <a:t>成聚合作用 和 加成聚合物</a:t>
            </a:r>
            <a:endParaRPr kumimoji="0" lang="en-US" altLang="zh-TW" sz="3200" b="1" dirty="0">
              <a:solidFill>
                <a:srgbClr val="800080"/>
              </a:solidFill>
              <a:cs typeface="Arial" charset="0"/>
            </a:endParaRPr>
          </a:p>
        </p:txBody>
      </p:sp>
      <p:sp>
        <p:nvSpPr>
          <p:cNvPr id="8" name="矩形 7"/>
          <p:cNvSpPr>
            <a:spLocks noChangeArrowheads="1"/>
          </p:cNvSpPr>
          <p:nvPr/>
        </p:nvSpPr>
        <p:spPr bwMode="auto">
          <a:xfrm>
            <a:off x="539552" y="1124744"/>
            <a:ext cx="835292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不飽和化合物能進行一種特別的加成反應來生成聚合物，稱為 </a:t>
            </a:r>
            <a:r>
              <a:rPr lang="zh-TW" altLang="en-US" sz="3200" b="1" dirty="0">
                <a:solidFill>
                  <a:srgbClr val="0066FF"/>
                </a:solidFill>
              </a:rPr>
              <a:t>加成聚合作用</a:t>
            </a:r>
            <a:r>
              <a:rPr lang="zh-TW" altLang="en-US" sz="2800" dirty="0"/>
              <a:t>。</a:t>
            </a:r>
            <a:endParaRPr lang="zh-TW" altLang="en-US" sz="2800" b="1" dirty="0">
              <a:solidFill>
                <a:srgbClr val="3399FF"/>
              </a:solidFill>
            </a:endParaRPr>
          </a:p>
        </p:txBody>
      </p:sp>
      <p:sp>
        <p:nvSpPr>
          <p:cNvPr id="6" name="Rectangle 38"/>
          <p:cNvSpPr>
            <a:spLocks noChangeArrowheads="1"/>
          </p:cNvSpPr>
          <p:nvPr/>
        </p:nvSpPr>
        <p:spPr bwMode="auto">
          <a:xfrm>
            <a:off x="539055" y="2633116"/>
            <a:ext cx="8353425" cy="118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buFontTx/>
              <a:buBlip>
                <a:blip r:embed="rId2"/>
              </a:buBlip>
            </a:pPr>
            <a:r>
              <a:rPr lang="zh-TW" altLang="en-US" sz="3200" b="1" dirty="0"/>
              <a:t>加成聚合作用</a:t>
            </a:r>
            <a:r>
              <a:rPr lang="zh-TW" altLang="en-US" sz="2800" b="1" dirty="0"/>
              <a:t> </a:t>
            </a:r>
            <a:r>
              <a:rPr lang="zh-TW" altLang="en-US" sz="2800" dirty="0"/>
              <a:t>是指單體分子重複連結成聚合物分子的反應</a:t>
            </a:r>
            <a:r>
              <a:rPr lang="zh-TW" altLang="zh-TW" sz="2800" dirty="0"/>
              <a:t>，</a:t>
            </a:r>
            <a:endParaRPr lang="en-US" altLang="zh-TW" sz="2800" dirty="0"/>
          </a:p>
        </p:txBody>
      </p:sp>
      <p:sp>
        <p:nvSpPr>
          <p:cNvPr id="7" name="Rectangle 38"/>
          <p:cNvSpPr>
            <a:spLocks noChangeArrowheads="1"/>
          </p:cNvSpPr>
          <p:nvPr/>
        </p:nvSpPr>
        <p:spPr bwMode="auto">
          <a:xfrm>
            <a:off x="3131442" y="3209379"/>
            <a:ext cx="56880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dirty="0"/>
              <a:t>過程中 </a:t>
            </a:r>
            <a:r>
              <a:rPr lang="zh-TW" altLang="en-US" sz="3200" b="1" dirty="0">
                <a:solidFill>
                  <a:srgbClr val="3399FF"/>
                </a:solidFill>
              </a:rPr>
              <a:t>不會消去任何細小分子</a:t>
            </a:r>
            <a:endParaRPr kumimoji="0" lang="en-US" altLang="zh-TW" sz="2800" b="1" dirty="0">
              <a:solidFill>
                <a:srgbClr val="3399FF"/>
              </a:solidFill>
              <a:cs typeface="Arial" charset="0"/>
            </a:endParaRPr>
          </a:p>
        </p:txBody>
      </p:sp>
      <p:sp>
        <p:nvSpPr>
          <p:cNvPr id="9" name="Rectangle 38"/>
          <p:cNvSpPr>
            <a:spLocks noChangeArrowheads="1"/>
          </p:cNvSpPr>
          <p:nvPr/>
        </p:nvSpPr>
        <p:spPr bwMode="auto">
          <a:xfrm>
            <a:off x="575940" y="4797152"/>
            <a:ext cx="8028508" cy="107721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能夠進行加成作用的單體分子</a:t>
            </a:r>
            <a:r>
              <a:rPr lang="zh-TW" altLang="en-US" sz="2800" b="1" dirty="0"/>
              <a:t>必須含有 </a:t>
            </a:r>
            <a:r>
              <a:rPr lang="zh-TW" altLang="en-US" sz="3200" b="1" u="sng" dirty="0">
                <a:solidFill>
                  <a:srgbClr val="FF0000"/>
                </a:solidFill>
              </a:rPr>
              <a:t>碳</a:t>
            </a:r>
            <a:r>
              <a:rPr lang="en-US" altLang="zh-TW" sz="3200" b="1" u="sng" dirty="0">
                <a:solidFill>
                  <a:srgbClr val="FF0000"/>
                </a:solidFill>
              </a:rPr>
              <a:t>–</a:t>
            </a:r>
            <a:r>
              <a:rPr lang="zh-TW" altLang="en-US" sz="3200" b="1" u="sng" dirty="0">
                <a:solidFill>
                  <a:srgbClr val="FF0000"/>
                </a:solidFill>
              </a:rPr>
              <a:t>碳雙鍵</a:t>
            </a:r>
            <a:r>
              <a:rPr lang="zh-TW" altLang="en-US" sz="2800" dirty="0"/>
              <a:t>，</a:t>
            </a:r>
            <a:endParaRPr kumimoji="0" lang="en-US" altLang="zh-TW" sz="2800" u="sng" dirty="0">
              <a:solidFill>
                <a:srgbClr val="FF0000"/>
              </a:solidFill>
              <a:cs typeface="Arial" charset="0"/>
            </a:endParaRPr>
          </a:p>
        </p:txBody>
      </p:sp>
      <p:sp>
        <p:nvSpPr>
          <p:cNvPr id="10" name="Rectangle 38"/>
          <p:cNvSpPr>
            <a:spLocks noChangeArrowheads="1"/>
          </p:cNvSpPr>
          <p:nvPr/>
        </p:nvSpPr>
        <p:spPr bwMode="auto">
          <a:xfrm>
            <a:off x="539055" y="3785641"/>
            <a:ext cx="8353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 	</a:t>
            </a:r>
            <a:r>
              <a:rPr lang="en-US" altLang="zh-TW" sz="2800"/>
              <a:t>(</a:t>
            </a:r>
            <a:r>
              <a:rPr lang="zh-TW" altLang="en-US" sz="2800"/>
              <a:t>例如 </a:t>
            </a:r>
            <a:r>
              <a:rPr lang="en-US" altLang="zh-TW" sz="2800"/>
              <a:t>H</a:t>
            </a:r>
            <a:r>
              <a:rPr lang="en-US" altLang="zh-TW" sz="2800" baseline="-25000"/>
              <a:t>2</a:t>
            </a:r>
            <a:r>
              <a:rPr lang="en-US" altLang="zh-TW" sz="2800"/>
              <a:t>O </a:t>
            </a:r>
            <a:r>
              <a:rPr lang="zh-TW" altLang="en-US" sz="2800"/>
              <a:t>或 </a:t>
            </a:r>
            <a:r>
              <a:rPr lang="en-US" altLang="zh-TW" sz="2800"/>
              <a:t>HCl)</a:t>
            </a:r>
            <a:r>
              <a:rPr lang="zh-TW" altLang="en-US" sz="2800"/>
              <a:t>。</a:t>
            </a:r>
            <a:endParaRPr lang="en-US" altLang="zh-TW" sz="2800"/>
          </a:p>
        </p:txBody>
      </p:sp>
      <p:sp>
        <p:nvSpPr>
          <p:cNvPr id="11" name="Rectangle 38"/>
          <p:cNvSpPr>
            <a:spLocks noChangeArrowheads="1"/>
          </p:cNvSpPr>
          <p:nvPr/>
        </p:nvSpPr>
        <p:spPr bwMode="auto">
          <a:xfrm>
            <a:off x="1007740" y="5873898"/>
            <a:ext cx="8137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dirty="0"/>
              <a:t>它們重複進行加成反應生成 </a:t>
            </a:r>
            <a:r>
              <a:rPr lang="zh-TW" altLang="en-US" sz="3200" b="1" dirty="0">
                <a:solidFill>
                  <a:srgbClr val="3399FF"/>
                </a:solidFill>
              </a:rPr>
              <a:t>加成聚合物</a:t>
            </a:r>
            <a:r>
              <a:rPr lang="zh-TW" altLang="en-US" sz="2800" dirty="0"/>
              <a:t>。</a:t>
            </a:r>
            <a:endParaRPr lang="en-US" altLang="zh-TW" sz="2800" dirty="0"/>
          </a:p>
        </p:txBody>
      </p:sp>
    </p:spTree>
    <p:extLst>
      <p:ext uri="{BB962C8B-B14F-4D97-AF65-F5344CB8AC3E}">
        <p14:creationId xmlns:p14="http://schemas.microsoft.com/office/powerpoint/2010/main" val="1915229546"/>
      </p:ext>
    </p:extLst>
  </p:cSld>
  <p:clrMapOvr>
    <a:masterClrMapping/>
  </p:clrMapOvr>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矩形 6"/>
          <p:cNvSpPr>
            <a:spLocks noChangeArrowheads="1"/>
          </p:cNvSpPr>
          <p:nvPr/>
        </p:nvSpPr>
        <p:spPr bwMode="auto">
          <a:xfrm>
            <a:off x="2987675" y="1412329"/>
            <a:ext cx="5976938"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30000"/>
              </a:lnSpc>
            </a:pPr>
            <a:r>
              <a:rPr lang="zh-TW" altLang="en-US" sz="2000"/>
              <a:t>其中 </a:t>
            </a:r>
            <a:r>
              <a:rPr lang="en-US" altLang="zh-TW" sz="2000"/>
              <a:t>–</a:t>
            </a:r>
            <a:r>
              <a:rPr lang="en-US" altLang="zh-TW" sz="2000">
                <a:solidFill>
                  <a:srgbClr val="FF33CC"/>
                </a:solidFill>
              </a:rPr>
              <a:t>X </a:t>
            </a:r>
            <a:r>
              <a:rPr lang="zh-TW" altLang="en-US" sz="2000"/>
              <a:t>代表一個原子或一組原子，例如 </a:t>
            </a:r>
            <a:r>
              <a:rPr lang="en-US" altLang="zh-TW" sz="2000"/>
              <a:t>–H , –CH</a:t>
            </a:r>
            <a:r>
              <a:rPr lang="en-US" altLang="zh-TW" sz="2000" baseline="-25000"/>
              <a:t>3 </a:t>
            </a:r>
            <a:r>
              <a:rPr lang="en-US" altLang="zh-TW" sz="2000"/>
              <a:t>, 	,  –Cl </a:t>
            </a:r>
            <a:r>
              <a:rPr lang="zh-TW" altLang="en-US" sz="2000"/>
              <a:t>等。</a:t>
            </a:r>
          </a:p>
        </p:txBody>
      </p:sp>
      <p:pic>
        <p:nvPicPr>
          <p:cNvPr id="50179" name="Picture 2" descr="C:\Users\Public\Documents\陳淑貞的資料夾\Aristo\Judy\Ch23 pic\P15a.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8888" y="909092"/>
            <a:ext cx="1008062" cy="179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0" name="Picture 3" descr="C:\Users\Public\Documents\陳淑貞的資料夾\Aristo\Judy\Ch23 pic\P15c.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1050" y="4256236"/>
            <a:ext cx="100647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Picture 4" descr="C:\Users\Public\Documents\陳淑貞的資料夾\Aristo\Judy\Ch23 pic\P15b-symbol.jpg"/>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32138" y="1907629"/>
            <a:ext cx="647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2" name="Picture 5" descr="C:\Users\Public\Documents\陳淑貞的資料夾\Aristo\Judy\Ch23 pic\P15d.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86388" y="4256236"/>
            <a:ext cx="1344612"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3" name="Rectangle 38"/>
          <p:cNvSpPr>
            <a:spLocks noChangeArrowheads="1"/>
          </p:cNvSpPr>
          <p:nvPr/>
        </p:nvSpPr>
        <p:spPr bwMode="auto">
          <a:xfrm>
            <a:off x="250825" y="240754"/>
            <a:ext cx="8642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6"/>
              </a:buBlip>
            </a:pPr>
            <a:r>
              <a:rPr lang="zh-TW" altLang="en-US" sz="2800"/>
              <a:t>單體可用以下通式表示：</a:t>
            </a:r>
            <a:endParaRPr kumimoji="0" lang="en-US" altLang="zh-TW" sz="2800">
              <a:solidFill>
                <a:srgbClr val="3399FF"/>
              </a:solidFill>
              <a:cs typeface="Arial" charset="0"/>
            </a:endParaRPr>
          </a:p>
        </p:txBody>
      </p:sp>
      <p:sp>
        <p:nvSpPr>
          <p:cNvPr id="50184" name="矩形 7"/>
          <p:cNvSpPr>
            <a:spLocks noChangeArrowheads="1"/>
          </p:cNvSpPr>
          <p:nvPr/>
        </p:nvSpPr>
        <p:spPr bwMode="auto">
          <a:xfrm>
            <a:off x="4140200" y="6056461"/>
            <a:ext cx="4032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「自由電子」可與其他分子連結</a:t>
            </a:r>
          </a:p>
        </p:txBody>
      </p:sp>
      <p:pic>
        <p:nvPicPr>
          <p:cNvPr id="50185" name="Picture 6" descr="C:\Users\Public\Documents\陳淑貞的資料夾\Aristo\Judy\Ch23 pic\p105.jpg"/>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02213" y="5121424"/>
            <a:ext cx="2160587"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直線單箭頭接點 10"/>
          <p:cNvCxnSpPr/>
          <p:nvPr/>
        </p:nvCxnSpPr>
        <p:spPr>
          <a:xfrm>
            <a:off x="3562350" y="5121424"/>
            <a:ext cx="1296988" cy="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sp>
        <p:nvSpPr>
          <p:cNvPr id="49164" name="矩形 2"/>
          <p:cNvSpPr>
            <a:spLocks noChangeArrowheads="1"/>
          </p:cNvSpPr>
          <p:nvPr/>
        </p:nvSpPr>
        <p:spPr bwMode="auto">
          <a:xfrm>
            <a:off x="214313" y="3068786"/>
            <a:ext cx="86788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6"/>
              </a:buBlip>
            </a:pPr>
            <a:r>
              <a:rPr lang="zh-TW" altLang="en-US" sz="2800"/>
              <a:t>只要斷裂碳</a:t>
            </a:r>
            <a:r>
              <a:rPr lang="en-US" altLang="zh-TW" sz="2800"/>
              <a:t>-</a:t>
            </a:r>
            <a:r>
              <a:rPr lang="zh-TW" altLang="en-US" sz="2800"/>
              <a:t>碳雙鍵，單體分子便多了兩個「自由電子」和其他分子連結：</a:t>
            </a:r>
          </a:p>
        </p:txBody>
      </p:sp>
    </p:spTree>
    <p:extLst>
      <p:ext uri="{BB962C8B-B14F-4D97-AF65-F5344CB8AC3E}">
        <p14:creationId xmlns:p14="http://schemas.microsoft.com/office/powerpoint/2010/main" val="3723209593"/>
      </p:ext>
    </p:extLst>
  </p:cSld>
  <p:clrMapOvr>
    <a:masterClrMapping/>
  </p:clrMapOvr>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38"/>
          <p:cNvSpPr>
            <a:spLocks noChangeArrowheads="1"/>
          </p:cNvSpPr>
          <p:nvPr/>
        </p:nvSpPr>
        <p:spPr bwMode="auto">
          <a:xfrm>
            <a:off x="250825" y="404664"/>
            <a:ext cx="86423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每個鏈狀聚合物都是一個 </a:t>
            </a:r>
            <a:r>
              <a:rPr lang="zh-TW" altLang="en-US" sz="3200" b="1">
                <a:solidFill>
                  <a:srgbClr val="3399FF"/>
                </a:solidFill>
              </a:rPr>
              <a:t>巨大分子</a:t>
            </a:r>
            <a:r>
              <a:rPr lang="zh-TW" altLang="en-US" sz="2800"/>
              <a:t>。</a:t>
            </a:r>
            <a:endParaRPr kumimoji="0" lang="en-US" altLang="zh-TW" sz="2800" b="1">
              <a:solidFill>
                <a:srgbClr val="3399FF"/>
              </a:solidFill>
              <a:cs typeface="Arial" charset="0"/>
            </a:endParaRPr>
          </a:p>
        </p:txBody>
      </p:sp>
      <p:sp>
        <p:nvSpPr>
          <p:cNvPr id="52227" name="矩形 3"/>
          <p:cNvSpPr>
            <a:spLocks noChangeArrowheads="1"/>
          </p:cNvSpPr>
          <p:nvPr/>
        </p:nvSpPr>
        <p:spPr bwMode="auto">
          <a:xfrm>
            <a:off x="3836988" y="2997052"/>
            <a:ext cx="20304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聚合物鏈的一部分</a:t>
            </a:r>
          </a:p>
        </p:txBody>
      </p:sp>
      <p:pic>
        <p:nvPicPr>
          <p:cNvPr id="52228" name="Picture 2" descr="C:\Users\Public\Documents\陳淑貞的資料夾\Aristo\Judy\Ch23 pic\P16a_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7088" y="1268264"/>
            <a:ext cx="7554912"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38"/>
          <p:cNvSpPr>
            <a:spLocks noChangeArrowheads="1"/>
          </p:cNvSpPr>
          <p:nvPr/>
        </p:nvSpPr>
        <p:spPr bwMode="auto">
          <a:xfrm>
            <a:off x="250825" y="3860800"/>
            <a:ext cx="8642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聚合物分子的大小並不相同。</a:t>
            </a:r>
            <a:endParaRPr kumimoji="0" lang="en-US" altLang="zh-TW" sz="2800">
              <a:solidFill>
                <a:srgbClr val="3399FF"/>
              </a:solidFill>
              <a:cs typeface="Arial" charset="0"/>
            </a:endParaRPr>
          </a:p>
        </p:txBody>
      </p:sp>
      <p:sp>
        <p:nvSpPr>
          <p:cNvPr id="7" name="Rectangle 19"/>
          <p:cNvSpPr>
            <a:spLocks noChangeArrowheads="1"/>
          </p:cNvSpPr>
          <p:nvPr/>
        </p:nvSpPr>
        <p:spPr bwMode="auto">
          <a:xfrm>
            <a:off x="900113" y="4643438"/>
            <a:ext cx="809783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50000"/>
              </a:lnSpc>
              <a:buFontTx/>
              <a:buBlip>
                <a:blip r:embed="rId4"/>
              </a:buBlip>
            </a:pPr>
            <a:r>
              <a:rPr lang="zh-TW" altLang="en-US" sz="2800"/>
              <a:t>例如， 聚乙烯可以用 </a:t>
            </a:r>
            <a:r>
              <a:rPr lang="en-US" altLang="zh-TW" sz="2800"/>
              <a:t>–[ CH</a:t>
            </a:r>
            <a:r>
              <a:rPr lang="en-US" altLang="zh-TW" sz="2800" baseline="-25000"/>
              <a:t>2</a:t>
            </a:r>
            <a:r>
              <a:rPr lang="en-US" altLang="zh-TW" sz="2800"/>
              <a:t> – CH</a:t>
            </a:r>
            <a:r>
              <a:rPr lang="en-US" altLang="zh-TW" sz="2800" baseline="-25000"/>
              <a:t>2</a:t>
            </a:r>
            <a:r>
              <a:rPr lang="en-US" altLang="zh-TW" sz="2800"/>
              <a:t>]</a:t>
            </a:r>
            <a:r>
              <a:rPr lang="en-US" altLang="zh-TW" sz="2800" baseline="-25000"/>
              <a:t>n</a:t>
            </a:r>
            <a:r>
              <a:rPr lang="en-US" altLang="zh-TW" sz="2800"/>
              <a:t>– </a:t>
            </a:r>
            <a:r>
              <a:rPr lang="zh-TW" altLang="en-US" sz="2800"/>
              <a:t>來表示，</a:t>
            </a:r>
            <a:r>
              <a:rPr lang="en-US" altLang="zh-TW" sz="2800"/>
              <a:t>n </a:t>
            </a:r>
            <a:r>
              <a:rPr lang="zh-TW" altLang="en-US" sz="2800"/>
              <a:t>通常介乎 </a:t>
            </a:r>
            <a:r>
              <a:rPr lang="en-US" altLang="zh-TW" sz="2800"/>
              <a:t>1000 </a:t>
            </a:r>
            <a:r>
              <a:rPr lang="zh-TW" altLang="en-US" sz="2800"/>
              <a:t>至 </a:t>
            </a:r>
            <a:r>
              <a:rPr lang="en-US" altLang="zh-TW" sz="2800"/>
              <a:t>30 000 </a:t>
            </a:r>
            <a:r>
              <a:rPr lang="zh-TW" altLang="en-US" sz="2800"/>
              <a:t>之間。</a:t>
            </a:r>
            <a:endParaRPr lang="en-US" altLang="zh-TW" sz="2800"/>
          </a:p>
        </p:txBody>
      </p:sp>
    </p:spTree>
    <p:extLst>
      <p:ext uri="{BB962C8B-B14F-4D97-AF65-F5344CB8AC3E}">
        <p14:creationId xmlns:p14="http://schemas.microsoft.com/office/powerpoint/2010/main" val="2573336586"/>
      </p:ext>
    </p:extLst>
  </p:cSld>
  <p:clrMapOvr>
    <a:masterClrMapping/>
  </p:clrMapOvr>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4"/>
          <p:cNvSpPr>
            <a:spLocks noChangeArrowheads="1"/>
          </p:cNvSpPr>
          <p:nvPr/>
        </p:nvSpPr>
        <p:spPr bwMode="auto">
          <a:xfrm>
            <a:off x="323850" y="706536"/>
            <a:ext cx="1944688"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Calibri" pitchFamily="34" charset="0"/>
              </a:rPr>
              <a:t>重複單位</a:t>
            </a:r>
            <a:endParaRPr lang="en-US" altLang="zh-TW" sz="3200" b="1">
              <a:solidFill>
                <a:srgbClr val="CC0000"/>
              </a:solidFill>
              <a:latin typeface="Calibri" pitchFamily="34" charset="0"/>
            </a:endParaRPr>
          </a:p>
        </p:txBody>
      </p:sp>
      <p:sp>
        <p:nvSpPr>
          <p:cNvPr id="3" name="Rectangle 38"/>
          <p:cNvSpPr>
            <a:spLocks noChangeArrowheads="1"/>
          </p:cNvSpPr>
          <p:nvPr/>
        </p:nvSpPr>
        <p:spPr bwMode="auto">
          <a:xfrm>
            <a:off x="250825" y="1703486"/>
            <a:ext cx="8642350" cy="10985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buFontTx/>
              <a:buBlip>
                <a:blip r:embed="rId2"/>
              </a:buBlip>
            </a:pPr>
            <a:r>
              <a:rPr lang="zh-TW" altLang="en-US" sz="3200" b="1" u="sng">
                <a:solidFill>
                  <a:srgbClr val="FF0000"/>
                </a:solidFill>
              </a:rPr>
              <a:t>重複單位</a:t>
            </a:r>
            <a:r>
              <a:rPr lang="zh-TW" altLang="en-US" sz="2800" b="1">
                <a:solidFill>
                  <a:srgbClr val="3399FF"/>
                </a:solidFill>
              </a:rPr>
              <a:t> </a:t>
            </a:r>
            <a:r>
              <a:rPr lang="zh-TW" altLang="en-US" sz="2800"/>
              <a:t>是聚合物分子中的一組原子，它來自一個 </a:t>
            </a:r>
            <a:r>
              <a:rPr lang="en-US" altLang="zh-TW" sz="2800"/>
              <a:t>(</a:t>
            </a:r>
            <a:r>
              <a:rPr lang="zh-TW" altLang="en-US" sz="2800"/>
              <a:t>或一組</a:t>
            </a:r>
            <a:r>
              <a:rPr lang="en-US" altLang="zh-TW" sz="2800"/>
              <a:t>) </a:t>
            </a:r>
            <a:r>
              <a:rPr lang="zh-TW" altLang="en-US" sz="2800"/>
              <a:t>單體。</a:t>
            </a:r>
            <a:endParaRPr kumimoji="0" lang="en-US" altLang="zh-TW" sz="2800">
              <a:solidFill>
                <a:srgbClr val="3399FF"/>
              </a:solidFill>
              <a:cs typeface="Arial" charset="0"/>
            </a:endParaRPr>
          </a:p>
        </p:txBody>
      </p:sp>
      <p:sp>
        <p:nvSpPr>
          <p:cNvPr id="5" name="Rectangle 38"/>
          <p:cNvSpPr>
            <a:spLocks noChangeArrowheads="1"/>
          </p:cNvSpPr>
          <p:nvPr/>
        </p:nvSpPr>
        <p:spPr bwMode="auto">
          <a:xfrm>
            <a:off x="250825" y="4060924"/>
            <a:ext cx="864235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重複單位是</a:t>
            </a:r>
            <a:r>
              <a:rPr lang="en-US" altLang="zh-TW" sz="2800"/>
              <a:t>		</a:t>
            </a:r>
            <a:r>
              <a:rPr lang="zh-TW" altLang="en-US" sz="2800"/>
              <a:t>，它是由一個單體分子衍生出</a:t>
            </a:r>
            <a:r>
              <a:rPr lang="en-US" altLang="zh-TW" sz="2800"/>
              <a:t/>
            </a:r>
            <a:br>
              <a:rPr lang="en-US" altLang="zh-TW" sz="2800"/>
            </a:br>
            <a:r>
              <a:rPr lang="en-US" altLang="zh-TW" sz="2800"/>
              <a:t/>
            </a:r>
            <a:br>
              <a:rPr lang="en-US" altLang="zh-TW" sz="2800"/>
            </a:br>
            <a:r>
              <a:rPr lang="zh-TW" altLang="en-US" sz="2800"/>
              <a:t>來的。</a:t>
            </a:r>
            <a:endParaRPr kumimoji="0" lang="en-US" altLang="zh-TW" sz="2800">
              <a:solidFill>
                <a:srgbClr val="3399FF"/>
              </a:solidFill>
              <a:cs typeface="Arial" charset="0"/>
            </a:endParaRPr>
          </a:p>
        </p:txBody>
      </p:sp>
      <p:pic>
        <p:nvPicPr>
          <p:cNvPr id="53253" name="Picture 2" descr="C:\Users\Public\Documents\陳淑貞的資料夾\Aristo\Judy\Ch23 pic\P16b.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71775" y="3800574"/>
            <a:ext cx="1295400" cy="112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8"/>
          <p:cNvSpPr>
            <a:spLocks noChangeArrowheads="1"/>
          </p:cNvSpPr>
          <p:nvPr/>
        </p:nvSpPr>
        <p:spPr bwMode="auto">
          <a:xfrm>
            <a:off x="250825" y="2268636"/>
            <a:ext cx="8642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                                   當它不斷重複時，便會形成整個</a:t>
            </a:r>
            <a:endParaRPr kumimoji="0" lang="en-US" altLang="zh-TW" sz="2800">
              <a:solidFill>
                <a:srgbClr val="3399FF"/>
              </a:solidFill>
              <a:cs typeface="Arial" charset="0"/>
            </a:endParaRPr>
          </a:p>
        </p:txBody>
      </p:sp>
      <p:sp>
        <p:nvSpPr>
          <p:cNvPr id="6" name="Rectangle 38"/>
          <p:cNvSpPr>
            <a:spLocks noChangeArrowheads="1"/>
          </p:cNvSpPr>
          <p:nvPr/>
        </p:nvSpPr>
        <p:spPr bwMode="auto">
          <a:xfrm>
            <a:off x="250825" y="2782986"/>
            <a:ext cx="8642350"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	聚合物結構。</a:t>
            </a:r>
            <a:endParaRPr kumimoji="0" lang="en-US" altLang="zh-TW" sz="2800">
              <a:solidFill>
                <a:srgbClr val="3399FF"/>
              </a:solidFill>
              <a:cs typeface="Arial" charset="0"/>
            </a:endParaRPr>
          </a:p>
        </p:txBody>
      </p:sp>
    </p:spTree>
    <p:extLst>
      <p:ext uri="{BB962C8B-B14F-4D97-AF65-F5344CB8AC3E}">
        <p14:creationId xmlns:p14="http://schemas.microsoft.com/office/powerpoint/2010/main" val="1972189897"/>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矩形 5"/>
          <p:cNvSpPr>
            <a:spLocks noChangeArrowheads="1"/>
          </p:cNvSpPr>
          <p:nvPr/>
        </p:nvSpPr>
        <p:spPr bwMode="auto">
          <a:xfrm>
            <a:off x="394468" y="1268760"/>
            <a:ext cx="82089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a:pPr>
            <a:r>
              <a:rPr lang="zh-TW" altLang="en-US" b="0" dirty="0"/>
              <a:t>在常温常壓下，它們都是無色氣體。</a:t>
            </a:r>
            <a:endParaRPr lang="en-US" altLang="zh-TW" b="0" dirty="0"/>
          </a:p>
        </p:txBody>
      </p:sp>
      <p:sp>
        <p:nvSpPr>
          <p:cNvPr id="44035" name="矩形 6"/>
          <p:cNvSpPr>
            <a:spLocks noChangeArrowheads="1"/>
          </p:cNvSpPr>
          <p:nvPr/>
        </p:nvSpPr>
        <p:spPr bwMode="auto">
          <a:xfrm>
            <a:off x="394468" y="1932582"/>
            <a:ext cx="820896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14350" indent="-51435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AutoNum type="arabicPeriod" startAt="2"/>
            </a:pPr>
            <a:r>
              <a:rPr lang="zh-TW" altLang="en-US" b="0" dirty="0"/>
              <a:t>它們的 </a:t>
            </a:r>
            <a:r>
              <a:rPr lang="zh-TW" altLang="en-US" sz="3200" dirty="0">
                <a:solidFill>
                  <a:srgbClr val="3399FF"/>
                </a:solidFill>
              </a:rPr>
              <a:t>活性都很低</a:t>
            </a:r>
            <a:r>
              <a:rPr lang="zh-TW" altLang="en-US" b="0" dirty="0"/>
              <a:t>，故很少與其他元素反應，以生成</a:t>
            </a:r>
            <a:r>
              <a:rPr lang="zh-TW" altLang="en-US" b="0" dirty="0" smtClean="0"/>
              <a:t>化合物。</a:t>
            </a:r>
            <a:endParaRPr lang="en-US" altLang="zh-TW" b="0" dirty="0"/>
          </a:p>
        </p:txBody>
      </p:sp>
      <p:sp>
        <p:nvSpPr>
          <p:cNvPr id="76805" name="Rectangle 6"/>
          <p:cNvSpPr>
            <a:spLocks noChangeArrowheads="1"/>
          </p:cNvSpPr>
          <p:nvPr/>
        </p:nvSpPr>
        <p:spPr bwMode="auto">
          <a:xfrm>
            <a:off x="323031" y="273521"/>
            <a:ext cx="44640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66"/>
                </a:solidFill>
              </a:rPr>
              <a:t>第 </a:t>
            </a:r>
            <a:r>
              <a:rPr lang="en-US" altLang="zh-TW" sz="3200">
                <a:solidFill>
                  <a:srgbClr val="CC0066"/>
                </a:solidFill>
              </a:rPr>
              <a:t>0 </a:t>
            </a:r>
            <a:r>
              <a:rPr lang="zh-TW" altLang="en-US" sz="3200">
                <a:solidFill>
                  <a:srgbClr val="CC0066"/>
                </a:solidFill>
              </a:rPr>
              <a:t>族元素的相似之處</a:t>
            </a:r>
            <a:endParaRPr lang="en-US" altLang="zh-TW" sz="3200">
              <a:solidFill>
                <a:srgbClr val="CC0066"/>
              </a:solidFill>
            </a:endParaRPr>
          </a:p>
        </p:txBody>
      </p:sp>
      <p:sp>
        <p:nvSpPr>
          <p:cNvPr id="9" name="矩形 3"/>
          <p:cNvSpPr>
            <a:spLocks noChangeArrowheads="1"/>
          </p:cNvSpPr>
          <p:nvPr/>
        </p:nvSpPr>
        <p:spPr bwMode="auto">
          <a:xfrm>
            <a:off x="467493" y="5461148"/>
            <a:ext cx="38163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dirty="0" smtClean="0"/>
              <a:t>氦</a:t>
            </a:r>
            <a:r>
              <a:rPr lang="zh-TW" altLang="en-US" sz="2000" b="0" dirty="0"/>
              <a:t>非常輕，又不會燃燒，可以用來填充氣球或飛船。</a:t>
            </a:r>
          </a:p>
        </p:txBody>
      </p:sp>
      <p:sp>
        <p:nvSpPr>
          <p:cNvPr id="10" name="矩形 6"/>
          <p:cNvSpPr>
            <a:spLocks noChangeArrowheads="1"/>
          </p:cNvSpPr>
          <p:nvPr/>
        </p:nvSpPr>
        <p:spPr bwMode="auto">
          <a:xfrm>
            <a:off x="5147443" y="5446861"/>
            <a:ext cx="35290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2000" b="0" dirty="0" smtClean="0"/>
              <a:t>氬</a:t>
            </a:r>
            <a:r>
              <a:rPr lang="zh-TW" altLang="en-US" sz="2000" b="0" dirty="0"/>
              <a:t>不會與金屬反應。由於它不會與燈泡內的金屬絲反應，故可用來填充燈泡。</a:t>
            </a:r>
          </a:p>
        </p:txBody>
      </p:sp>
      <p:pic>
        <p:nvPicPr>
          <p:cNvPr id="11"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5906" y="3198961"/>
            <a:ext cx="4035425" cy="2255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7443" y="3156098"/>
            <a:ext cx="3468688" cy="229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17213578"/>
      </p:ext>
    </p:extLst>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38"/>
          <p:cNvSpPr>
            <a:spLocks noChangeArrowheads="1"/>
          </p:cNvSpPr>
          <p:nvPr/>
        </p:nvSpPr>
        <p:spPr bwMode="auto">
          <a:xfrm>
            <a:off x="250825" y="798637"/>
            <a:ext cx="8642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加成聚合作用的方程式可寫成：</a:t>
            </a:r>
            <a:endParaRPr kumimoji="0" lang="en-US" altLang="zh-TW" sz="2800">
              <a:solidFill>
                <a:srgbClr val="3399FF"/>
              </a:solidFill>
              <a:cs typeface="Arial" charset="0"/>
            </a:endParaRPr>
          </a:p>
        </p:txBody>
      </p:sp>
      <p:pic>
        <p:nvPicPr>
          <p:cNvPr id="54275" name="Picture 2" descr="C:\Users\Public\Documents\陳淑貞的資料夾\Aristo\Judy\Ch23 pic\P16c.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5513" y="1433637"/>
            <a:ext cx="4418012" cy="1439862"/>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54276" name="矩形 3"/>
          <p:cNvSpPr>
            <a:spLocks noChangeArrowheads="1"/>
          </p:cNvSpPr>
          <p:nvPr/>
        </p:nvSpPr>
        <p:spPr bwMode="auto">
          <a:xfrm>
            <a:off x="2268538" y="3003674"/>
            <a:ext cx="15827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a:t>n </a:t>
            </a:r>
            <a:r>
              <a:rPr lang="zh-TW" altLang="en-US"/>
              <a:t>個單體分子</a:t>
            </a:r>
          </a:p>
        </p:txBody>
      </p:sp>
      <p:sp>
        <p:nvSpPr>
          <p:cNvPr id="54277" name="矩形 5"/>
          <p:cNvSpPr>
            <a:spLocks noChangeArrowheads="1"/>
          </p:cNvSpPr>
          <p:nvPr/>
        </p:nvSpPr>
        <p:spPr bwMode="auto">
          <a:xfrm>
            <a:off x="4572000" y="3003674"/>
            <a:ext cx="41036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a:t>1 </a:t>
            </a:r>
            <a:r>
              <a:rPr lang="zh-TW" altLang="en-US"/>
              <a:t>條由 </a:t>
            </a:r>
            <a:r>
              <a:rPr lang="en-US" altLang="zh-TW"/>
              <a:t>n </a:t>
            </a:r>
            <a:r>
              <a:rPr lang="zh-TW" altLang="en-US"/>
              <a:t>個重複單位組成的聚合物長鏈 </a:t>
            </a:r>
            <a:r>
              <a:rPr lang="en-US" altLang="zh-TW"/>
              <a:t>( n </a:t>
            </a:r>
            <a:r>
              <a:rPr lang="zh-TW" altLang="en-US"/>
              <a:t>通常介乎 </a:t>
            </a:r>
            <a:r>
              <a:rPr lang="en-US" altLang="zh-TW"/>
              <a:t>1000 </a:t>
            </a:r>
            <a:r>
              <a:rPr lang="zh-TW" altLang="en-US"/>
              <a:t>至 </a:t>
            </a:r>
            <a:r>
              <a:rPr lang="en-US" altLang="zh-TW"/>
              <a:t>30 000 </a:t>
            </a:r>
            <a:r>
              <a:rPr lang="zh-TW" altLang="en-US"/>
              <a:t>之間</a:t>
            </a:r>
            <a:r>
              <a:rPr lang="en-US" altLang="zh-TW"/>
              <a:t>)</a:t>
            </a:r>
            <a:endParaRPr lang="zh-TW" altLang="en-US"/>
          </a:p>
        </p:txBody>
      </p:sp>
      <p:grpSp>
        <p:nvGrpSpPr>
          <p:cNvPr id="9" name="Group 8"/>
          <p:cNvGrpSpPr>
            <a:grpSpLocks/>
          </p:cNvGrpSpPr>
          <p:nvPr/>
        </p:nvGrpSpPr>
        <p:grpSpPr bwMode="auto">
          <a:xfrm>
            <a:off x="643025" y="4296728"/>
            <a:ext cx="8064442" cy="1652552"/>
            <a:chOff x="158" y="663"/>
            <a:chExt cx="5352" cy="590"/>
          </a:xfrm>
        </p:grpSpPr>
        <p:sp>
          <p:nvSpPr>
            <p:cNvPr id="10" name="AutoShape 9"/>
            <p:cNvSpPr>
              <a:spLocks noChangeArrowheads="1"/>
            </p:cNvSpPr>
            <p:nvPr/>
          </p:nvSpPr>
          <p:spPr bwMode="auto">
            <a:xfrm>
              <a:off x="158" y="663"/>
              <a:ext cx="5352" cy="59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11" name="Text Box 10"/>
            <p:cNvSpPr txBox="1">
              <a:spLocks noChangeArrowheads="1"/>
            </p:cNvSpPr>
            <p:nvPr/>
          </p:nvSpPr>
          <p:spPr bwMode="auto">
            <a:xfrm>
              <a:off x="420" y="709"/>
              <a:ext cx="5024"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t>加成聚合作用</a:t>
              </a:r>
              <a:r>
                <a:rPr lang="zh-TW" altLang="en-US" sz="2800" b="1"/>
                <a:t> </a:t>
              </a:r>
              <a:r>
                <a:rPr lang="zh-TW" altLang="en-US" sz="2800"/>
                <a:t>是指單體分子重複連結成聚合物分子的反應。過程中不會消去任何細小分子</a:t>
              </a:r>
            </a:p>
            <a:p>
              <a:pPr eaLnBrk="1" hangingPunct="1"/>
              <a:r>
                <a:rPr lang="zh-TW" altLang="en-US" sz="2800"/>
                <a:t> </a:t>
              </a:r>
              <a:r>
                <a:rPr lang="en-US" altLang="zh-TW" sz="2800"/>
                <a:t>( </a:t>
              </a:r>
              <a:r>
                <a:rPr lang="zh-TW" altLang="en-US" sz="2800"/>
                <a:t>例如 </a:t>
              </a:r>
              <a:r>
                <a:rPr lang="en-US" altLang="zh-TW" sz="2800"/>
                <a:t>H</a:t>
              </a:r>
              <a:r>
                <a:rPr lang="en-US" altLang="zh-TW" sz="2800" baseline="-25000"/>
                <a:t>2</a:t>
              </a:r>
              <a:r>
                <a:rPr lang="en-US" altLang="zh-TW" sz="2800"/>
                <a:t>O </a:t>
              </a:r>
              <a:r>
                <a:rPr lang="zh-TW" altLang="en-US" sz="2800"/>
                <a:t>或 </a:t>
              </a:r>
              <a:r>
                <a:rPr lang="en-US" altLang="zh-TW" sz="2800"/>
                <a:t>HCl )</a:t>
              </a:r>
              <a:r>
                <a:rPr lang="zh-TW" altLang="en-US" sz="2800"/>
                <a:t>。</a:t>
              </a:r>
              <a:endParaRPr lang="en-US" altLang="zh-TW" sz="2800">
                <a:cs typeface="Arial" charset="0"/>
              </a:endParaRPr>
            </a:p>
          </p:txBody>
        </p:sp>
      </p:grpSp>
    </p:spTree>
    <p:extLst>
      <p:ext uri="{BB962C8B-B14F-4D97-AF65-F5344CB8AC3E}">
        <p14:creationId xmlns:p14="http://schemas.microsoft.com/office/powerpoint/2010/main" val="1812504407"/>
      </p:ext>
    </p:extLst>
  </p:cSld>
  <p:clrMapOvr>
    <a:masterClrMapping/>
  </p:clrMapOvr>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250825" y="333375"/>
          <a:ext cx="8569324" cy="5765800"/>
        </p:xfrm>
        <a:graphic>
          <a:graphicData uri="http://schemas.openxmlformats.org/drawingml/2006/table">
            <a:tbl>
              <a:tblPr firstRow="1" bandRow="1">
                <a:tableStyleId>{17292A2E-F333-43FB-9621-5CBBE7FDCDCB}</a:tableStyleId>
              </a:tblPr>
              <a:tblGrid>
                <a:gridCol w="2142331">
                  <a:extLst>
                    <a:ext uri="{9D8B030D-6E8A-4147-A177-3AD203B41FA5}">
                      <a16:colId xmlns:a16="http://schemas.microsoft.com/office/drawing/2014/main" xmlns="" val="20000"/>
                    </a:ext>
                  </a:extLst>
                </a:gridCol>
                <a:gridCol w="2142331">
                  <a:extLst>
                    <a:ext uri="{9D8B030D-6E8A-4147-A177-3AD203B41FA5}">
                      <a16:colId xmlns:a16="http://schemas.microsoft.com/office/drawing/2014/main" xmlns="" val="20001"/>
                    </a:ext>
                  </a:extLst>
                </a:gridCol>
                <a:gridCol w="2196753">
                  <a:extLst>
                    <a:ext uri="{9D8B030D-6E8A-4147-A177-3AD203B41FA5}">
                      <a16:colId xmlns:a16="http://schemas.microsoft.com/office/drawing/2014/main" xmlns="" val="20002"/>
                    </a:ext>
                  </a:extLst>
                </a:gridCol>
                <a:gridCol w="2087909">
                  <a:extLst>
                    <a:ext uri="{9D8B030D-6E8A-4147-A177-3AD203B41FA5}">
                      <a16:colId xmlns:a16="http://schemas.microsoft.com/office/drawing/2014/main" xmlns="" val="20003"/>
                    </a:ext>
                  </a:extLst>
                </a:gridCol>
              </a:tblGrid>
              <a:tr h="370840">
                <a:tc>
                  <a:txBody>
                    <a:bodyPr/>
                    <a:lstStyle/>
                    <a:p>
                      <a:pPr algn="ctr"/>
                      <a:r>
                        <a:rPr lang="zh-TW" altLang="en-US" sz="1800" b="1" kern="1200" baseline="0" dirty="0" smtClean="0">
                          <a:solidFill>
                            <a:schemeClr val="bg1"/>
                          </a:solidFill>
                          <a:latin typeface="Arial" pitchFamily="34" charset="0"/>
                          <a:ea typeface="+mn-ea"/>
                          <a:cs typeface="Arial" pitchFamily="34" charset="0"/>
                        </a:rPr>
                        <a:t>加成聚合物</a:t>
                      </a:r>
                      <a:endParaRPr lang="zh-TW" altLang="en-US" sz="1800" b="1" kern="1200" baseline="0" dirty="0">
                        <a:solidFill>
                          <a:schemeClr val="bg1"/>
                        </a:solidFill>
                        <a:latin typeface="Arial" pitchFamily="34" charset="0"/>
                        <a:ea typeface="+mn-ea"/>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Arial" pitchFamily="34" charset="0"/>
                          <a:ea typeface="+mn-ea"/>
                          <a:cs typeface="Arial" pitchFamily="34" charset="0"/>
                        </a:rPr>
                        <a:t>性質</a:t>
                      </a:r>
                      <a:endParaRPr lang="zh-TW" altLang="en-US" sz="1800" b="1" kern="1200" baseline="0" dirty="0">
                        <a:solidFill>
                          <a:schemeClr val="bg1"/>
                        </a:solidFill>
                        <a:latin typeface="Arial" pitchFamily="34" charset="0"/>
                        <a:ea typeface="+mn-ea"/>
                        <a:cs typeface="Arial" pitchFamily="34" charset="0"/>
                      </a:endParaRPr>
                    </a:p>
                  </a:txBody>
                  <a:tcPr marL="91444" marR="91444">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Arial" pitchFamily="34" charset="0"/>
                          <a:ea typeface="+mn-ea"/>
                          <a:cs typeface="Arial" pitchFamily="34" charset="0"/>
                        </a:rPr>
                        <a:t>用途</a:t>
                      </a:r>
                      <a:endParaRPr lang="zh-TW" altLang="en-US" sz="1800" b="1" kern="1200" baseline="0" dirty="0">
                        <a:solidFill>
                          <a:schemeClr val="bg1"/>
                        </a:solidFill>
                        <a:latin typeface="Arial" pitchFamily="34" charset="0"/>
                        <a:ea typeface="+mn-ea"/>
                        <a:cs typeface="Arial" pitchFamily="34" charset="0"/>
                      </a:endParaRPr>
                    </a:p>
                  </a:txBody>
                  <a:tcPr marL="91444" marR="91444">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mn-lt"/>
                          <a:ea typeface="+mn-ea"/>
                          <a:cs typeface="+mn-cs"/>
                        </a:rPr>
                        <a:t>例子</a:t>
                      </a:r>
                      <a:endParaRPr lang="zh-TW" altLang="en-US" sz="1800" b="1" kern="1200" baseline="0" dirty="0">
                        <a:solidFill>
                          <a:schemeClr val="bg1"/>
                        </a:solidFill>
                        <a:latin typeface="Arial" pitchFamily="34" charset="0"/>
                        <a:ea typeface="+mn-ea"/>
                        <a:cs typeface="Arial" pitchFamily="34" charset="0"/>
                      </a:endParaRPr>
                    </a:p>
                  </a:txBody>
                  <a:tcPr marL="91444" marR="91444">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16:rowId xmlns:a16="http://schemas.microsoft.com/office/drawing/2014/main" xmlns="" val="10000"/>
                  </a:ext>
                </a:extLst>
              </a:tr>
              <a:tr h="370840">
                <a:tc rowSpan="2">
                  <a:txBody>
                    <a:bodyPr/>
                    <a:lstStyle/>
                    <a:p>
                      <a:r>
                        <a:rPr kumimoji="1" lang="zh-TW" altLang="en-US" sz="1800" b="1" kern="1200" dirty="0" smtClean="0">
                          <a:solidFill>
                            <a:srgbClr val="CC0066"/>
                          </a:solidFill>
                          <a:effectLst/>
                          <a:latin typeface="Arial" pitchFamily="34" charset="0"/>
                          <a:ea typeface="新細明體" pitchFamily="18" charset="-120"/>
                          <a:cs typeface="Arial" pitchFamily="34" charset="0"/>
                        </a:rPr>
                        <a:t>聚乙烯 </a:t>
                      </a:r>
                      <a:r>
                        <a:rPr kumimoji="1" lang="en-US" altLang="zh-TW" sz="1800" b="1" kern="1200" dirty="0" smtClean="0">
                          <a:solidFill>
                            <a:srgbClr val="CC0066"/>
                          </a:solidFill>
                          <a:effectLst/>
                          <a:latin typeface="Arial" pitchFamily="34" charset="0"/>
                          <a:ea typeface="新細明體" pitchFamily="18" charset="-120"/>
                          <a:cs typeface="Arial" pitchFamily="34" charset="0"/>
                        </a:rPr>
                        <a:t>(PE)</a:t>
                      </a:r>
                      <a:endParaRPr kumimoji="1" lang="zh-TW" altLang="en-US" sz="1800" b="1" kern="1200" dirty="0">
                        <a:solidFill>
                          <a:srgbClr val="CC0066"/>
                        </a:solidFill>
                        <a:effectLst/>
                        <a:latin typeface="Arial" pitchFamily="34" charset="0"/>
                        <a:ea typeface="新細明體" pitchFamily="18" charset="-120"/>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zh-TW" altLang="en-US" sz="1800" kern="1200" baseline="0" dirty="0" smtClean="0">
                          <a:solidFill>
                            <a:schemeClr val="tx1"/>
                          </a:solidFill>
                          <a:latin typeface="Arial" pitchFamily="34" charset="0"/>
                          <a:ea typeface="+mn-ea"/>
                          <a:cs typeface="Arial" pitchFamily="34" charset="0"/>
                        </a:rPr>
                        <a:t>低密度聚乙烯</a:t>
                      </a:r>
                      <a:r>
                        <a:rPr lang="en-US" altLang="zh-TW" sz="1800" kern="1200" baseline="0" dirty="0" smtClean="0">
                          <a:solidFill>
                            <a:schemeClr val="tx1"/>
                          </a:solidFill>
                          <a:latin typeface="Arial" pitchFamily="34" charset="0"/>
                          <a:ea typeface="+mn-ea"/>
                          <a:cs typeface="Arial" pitchFamily="34" charset="0"/>
                        </a:rPr>
                        <a:t>(LDPE)</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低密度</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在沸水中軟化</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富有彈性</a:t>
                      </a:r>
                      <a:endParaRPr lang="zh-TW" altLang="en-US" sz="1800" kern="1200" baseline="0" dirty="0">
                        <a:solidFill>
                          <a:schemeClr val="tx1"/>
                        </a:solidFill>
                        <a:latin typeface="Arial" pitchFamily="34" charset="0"/>
                        <a:ea typeface="+mn-ea"/>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膠袋</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食物保鮮紙</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易彎曲的冷水喉</a:t>
                      </a:r>
                      <a:endParaRPr lang="zh-TW" altLang="en-US" sz="1800" kern="1200" baseline="0" dirty="0">
                        <a:solidFill>
                          <a:schemeClr val="tx1"/>
                        </a:solidFill>
                        <a:latin typeface="Arial" pitchFamily="34" charset="0"/>
                        <a:ea typeface="+mn-ea"/>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zh-TW" altLang="en-US" dirty="0">
                        <a:latin typeface="Arial" pitchFamily="34" charset="0"/>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extLst>
                  <a:ext uri="{0D108BD9-81ED-4DB2-BD59-A6C34878D82A}">
                    <a16:rowId xmlns:a16="http://schemas.microsoft.com/office/drawing/2014/main" xmlns="" val="10001"/>
                  </a:ext>
                </a:extLst>
              </a:tr>
              <a:tr h="370840">
                <a:tc vMerge="1">
                  <a:txBody>
                    <a:bodyPr/>
                    <a:lstStyle/>
                    <a:p>
                      <a:endParaRPr lang="zh-TW" altLang="en-US" dirty="0">
                        <a:latin typeface="Arial" pitchFamily="34" charset="0"/>
                        <a:cs typeface="Arial" pitchFamily="34" charset="0"/>
                      </a:endParaRPr>
                    </a:p>
                  </a:txBody>
                  <a:tcP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r>
                        <a:rPr lang="zh-TW" altLang="en-US" sz="1800" kern="1200" baseline="0" dirty="0" smtClean="0">
                          <a:solidFill>
                            <a:schemeClr val="tx1"/>
                          </a:solidFill>
                          <a:latin typeface="Arial" pitchFamily="34" charset="0"/>
                          <a:ea typeface="+mn-ea"/>
                          <a:cs typeface="Arial" pitchFamily="34" charset="0"/>
                        </a:rPr>
                        <a:t>高密度聚乙烯</a:t>
                      </a:r>
                      <a:r>
                        <a:rPr lang="en-US" altLang="zh-TW" sz="1800" kern="1200" baseline="0" dirty="0" smtClean="0">
                          <a:solidFill>
                            <a:schemeClr val="tx1"/>
                          </a:solidFill>
                          <a:latin typeface="Arial" pitchFamily="34" charset="0"/>
                          <a:ea typeface="+mn-ea"/>
                          <a:cs typeface="Arial" pitchFamily="34" charset="0"/>
                        </a:rPr>
                        <a:t>(HDPE)</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低密度 </a:t>
                      </a:r>
                      <a:r>
                        <a:rPr lang="en-US" altLang="zh-TW" sz="1800" kern="1200" baseline="0" dirty="0" smtClean="0">
                          <a:solidFill>
                            <a:schemeClr val="tx1"/>
                          </a:solidFill>
                          <a:latin typeface="Arial" pitchFamily="34" charset="0"/>
                          <a:ea typeface="+mn-ea"/>
                          <a:cs typeface="Arial" pitchFamily="34" charset="0"/>
                        </a:rPr>
                        <a:t>(</a:t>
                      </a:r>
                      <a:r>
                        <a:rPr lang="zh-TW" altLang="en-US" sz="1800" kern="1200" baseline="0" dirty="0" smtClean="0">
                          <a:solidFill>
                            <a:schemeClr val="tx1"/>
                          </a:solidFill>
                          <a:latin typeface="Arial" pitchFamily="34" charset="0"/>
                          <a:ea typeface="+mn-ea"/>
                          <a:cs typeface="Arial" pitchFamily="34" charset="0"/>
                        </a:rPr>
                        <a:t>但密度較</a:t>
                      </a:r>
                      <a:r>
                        <a:rPr lang="en-US" altLang="zh-TW" sz="1800" kern="1200" baseline="0" dirty="0" smtClean="0">
                          <a:solidFill>
                            <a:schemeClr val="tx1"/>
                          </a:solidFill>
                          <a:latin typeface="Arial" pitchFamily="34" charset="0"/>
                          <a:ea typeface="+mn-ea"/>
                          <a:cs typeface="Arial" pitchFamily="34" charset="0"/>
                        </a:rPr>
                        <a:t>LDPE</a:t>
                      </a:r>
                      <a:r>
                        <a:rPr lang="zh-TW" altLang="en-US" sz="1800" kern="1200" baseline="0" dirty="0" smtClean="0">
                          <a:solidFill>
                            <a:schemeClr val="tx1"/>
                          </a:solidFill>
                          <a:latin typeface="Arial" pitchFamily="34" charset="0"/>
                          <a:ea typeface="+mn-ea"/>
                          <a:cs typeface="Arial" pitchFamily="34" charset="0"/>
                        </a:rPr>
                        <a:t>高</a:t>
                      </a:r>
                      <a:r>
                        <a:rPr lang="en-US" altLang="zh-TW" sz="1800" kern="1200" baseline="0" dirty="0" smtClean="0">
                          <a:solidFill>
                            <a:schemeClr val="tx1"/>
                          </a:solidFill>
                          <a:latin typeface="Arial" pitchFamily="34" charset="0"/>
                          <a:ea typeface="+mn-ea"/>
                          <a:cs typeface="Arial" pitchFamily="34" charset="0"/>
                        </a:rPr>
                        <a:t>)</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頗堅硬</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熔點較</a:t>
                      </a:r>
                      <a:r>
                        <a:rPr lang="en-US" altLang="zh-TW" sz="1800" kern="1200" baseline="0" dirty="0" smtClean="0">
                          <a:solidFill>
                            <a:schemeClr val="tx1"/>
                          </a:solidFill>
                          <a:latin typeface="Arial" pitchFamily="34" charset="0"/>
                          <a:ea typeface="+mn-ea"/>
                          <a:cs typeface="Arial" pitchFamily="34" charset="0"/>
                        </a:rPr>
                        <a:t>LDPE</a:t>
                      </a:r>
                      <a:r>
                        <a:rPr lang="zh-TW" altLang="en-US" sz="1800" kern="1200" baseline="0" dirty="0" smtClean="0">
                          <a:solidFill>
                            <a:schemeClr val="tx1"/>
                          </a:solidFill>
                          <a:latin typeface="Arial" pitchFamily="34" charset="0"/>
                          <a:ea typeface="+mn-ea"/>
                          <a:cs typeface="Arial" pitchFamily="34" charset="0"/>
                        </a:rPr>
                        <a:t>高</a:t>
                      </a:r>
                      <a:endParaRPr lang="zh-TW" altLang="en-US" sz="1800" kern="1200" baseline="0" dirty="0">
                        <a:solidFill>
                          <a:schemeClr val="tx1"/>
                        </a:solidFill>
                        <a:latin typeface="Arial" pitchFamily="34" charset="0"/>
                        <a:ea typeface="+mn-ea"/>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pPr marL="0" indent="0"/>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某些化學品的瓶子</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水桶</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盒子</a:t>
                      </a:r>
                      <a:endParaRPr lang="zh-TW" altLang="en-US" sz="1800" kern="1200" baseline="0" dirty="0">
                        <a:solidFill>
                          <a:schemeClr val="tx1"/>
                        </a:solidFill>
                        <a:latin typeface="Arial" pitchFamily="34" charset="0"/>
                        <a:ea typeface="+mn-ea"/>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zh-TW" altLang="en-US" dirty="0">
                        <a:latin typeface="Arial" pitchFamily="34" charset="0"/>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pic>
        <p:nvPicPr>
          <p:cNvPr id="74778" name="Picture 8" descr="C:\Users\Public\Documents\陳淑貞的資料夾\Aristo\Judy\Ch23 pic\CP24.5_a.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850" y="1196975"/>
            <a:ext cx="1414463"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80" name="Picture 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94550" y="765175"/>
            <a:ext cx="977900" cy="137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81" name="Picture 3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1025" y="2276475"/>
            <a:ext cx="1457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82" name="Picture 3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40600" y="3328988"/>
            <a:ext cx="768350" cy="139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83" name="Picture 3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53263" y="4724400"/>
            <a:ext cx="1335087" cy="134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5960275"/>
      </p:ext>
    </p:extLst>
  </p:cSld>
  <p:clrMapOvr>
    <a:masterClrMapping/>
  </p:clrMapOvr>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250825" y="333375"/>
          <a:ext cx="8569324" cy="5216590"/>
        </p:xfrm>
        <a:graphic>
          <a:graphicData uri="http://schemas.openxmlformats.org/drawingml/2006/table">
            <a:tbl>
              <a:tblPr firstRow="1" bandRow="1">
                <a:tableStyleId>{17292A2E-F333-43FB-9621-5CBBE7FDCDCB}</a:tableStyleId>
              </a:tblPr>
              <a:tblGrid>
                <a:gridCol w="2142331">
                  <a:extLst>
                    <a:ext uri="{9D8B030D-6E8A-4147-A177-3AD203B41FA5}">
                      <a16:colId xmlns:a16="http://schemas.microsoft.com/office/drawing/2014/main" xmlns="" val="20000"/>
                    </a:ext>
                  </a:extLst>
                </a:gridCol>
                <a:gridCol w="2142331">
                  <a:extLst>
                    <a:ext uri="{9D8B030D-6E8A-4147-A177-3AD203B41FA5}">
                      <a16:colId xmlns:a16="http://schemas.microsoft.com/office/drawing/2014/main" xmlns="" val="20001"/>
                    </a:ext>
                  </a:extLst>
                </a:gridCol>
                <a:gridCol w="2142331">
                  <a:extLst>
                    <a:ext uri="{9D8B030D-6E8A-4147-A177-3AD203B41FA5}">
                      <a16:colId xmlns:a16="http://schemas.microsoft.com/office/drawing/2014/main" xmlns="" val="20002"/>
                    </a:ext>
                  </a:extLst>
                </a:gridCol>
                <a:gridCol w="2142331">
                  <a:extLst>
                    <a:ext uri="{9D8B030D-6E8A-4147-A177-3AD203B41FA5}">
                      <a16:colId xmlns:a16="http://schemas.microsoft.com/office/drawing/2014/main" xmlns="" val="20003"/>
                    </a:ext>
                  </a:extLst>
                </a:gridCol>
              </a:tblGrid>
              <a:tr h="370462">
                <a:tc>
                  <a:txBody>
                    <a:bodyPr/>
                    <a:lstStyle/>
                    <a:p>
                      <a:pPr algn="ctr"/>
                      <a:r>
                        <a:rPr lang="zh-TW" altLang="en-US" sz="1800" b="1" kern="1200" baseline="0" dirty="0" smtClean="0">
                          <a:solidFill>
                            <a:schemeClr val="bg1"/>
                          </a:solidFill>
                          <a:latin typeface="Arial" pitchFamily="34" charset="0"/>
                          <a:ea typeface="+mn-ea"/>
                          <a:cs typeface="Arial" pitchFamily="34" charset="0"/>
                        </a:rPr>
                        <a:t>加成聚合物</a:t>
                      </a:r>
                      <a:endParaRPr lang="zh-TW" altLang="en-US" sz="1800" b="1" kern="1200" baseline="0" dirty="0">
                        <a:solidFill>
                          <a:schemeClr val="bg1"/>
                        </a:solidFill>
                        <a:latin typeface="Arial" pitchFamily="34" charset="0"/>
                        <a:ea typeface="+mn-ea"/>
                        <a:cs typeface="Arial" pitchFamily="34" charset="0"/>
                      </a:endParaRPr>
                    </a:p>
                  </a:txBody>
                  <a:tcPr marL="91444" marR="91444" marT="45672" marB="45672">
                    <a:lnL w="12700" cap="flat" cmpd="sng" algn="ctr">
                      <a:solidFill>
                        <a:schemeClr val="accent4"/>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Arial" pitchFamily="34" charset="0"/>
                          <a:ea typeface="+mn-ea"/>
                          <a:cs typeface="Arial" pitchFamily="34" charset="0"/>
                        </a:rPr>
                        <a:t>性質</a:t>
                      </a:r>
                      <a:endParaRPr lang="zh-TW" altLang="en-US" sz="1800" b="1" kern="1200" baseline="0" dirty="0">
                        <a:solidFill>
                          <a:schemeClr val="bg1"/>
                        </a:solidFill>
                        <a:latin typeface="Arial" pitchFamily="34" charset="0"/>
                        <a:ea typeface="+mn-ea"/>
                        <a:cs typeface="Arial" pitchFamily="34" charset="0"/>
                      </a:endParaRPr>
                    </a:p>
                  </a:txBody>
                  <a:tcPr marL="91444" marR="91444" marT="45672" marB="4567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Arial" pitchFamily="34" charset="0"/>
                          <a:ea typeface="+mn-ea"/>
                          <a:cs typeface="Arial" pitchFamily="34" charset="0"/>
                        </a:rPr>
                        <a:t>用途</a:t>
                      </a:r>
                      <a:endParaRPr lang="zh-TW" altLang="en-US" sz="1800" b="1" kern="1200" baseline="0" dirty="0">
                        <a:solidFill>
                          <a:schemeClr val="bg1"/>
                        </a:solidFill>
                        <a:latin typeface="Arial" pitchFamily="34" charset="0"/>
                        <a:ea typeface="+mn-ea"/>
                        <a:cs typeface="Arial" pitchFamily="34" charset="0"/>
                      </a:endParaRPr>
                    </a:p>
                  </a:txBody>
                  <a:tcPr marL="91444" marR="91444" marT="45672" marB="45672">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mn-lt"/>
                          <a:ea typeface="+mn-ea"/>
                          <a:cs typeface="+mn-cs"/>
                        </a:rPr>
                        <a:t>例子</a:t>
                      </a:r>
                      <a:endParaRPr lang="zh-TW" altLang="en-US" sz="1800" b="1" kern="1200" baseline="0" dirty="0">
                        <a:solidFill>
                          <a:schemeClr val="bg1"/>
                        </a:solidFill>
                        <a:latin typeface="Arial" pitchFamily="34" charset="0"/>
                        <a:ea typeface="+mn-ea"/>
                        <a:cs typeface="Arial" pitchFamily="34" charset="0"/>
                      </a:endParaRPr>
                    </a:p>
                  </a:txBody>
                  <a:tcPr marL="91444" marR="91444" marT="45672" marB="45672">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16:rowId xmlns:a16="http://schemas.microsoft.com/office/drawing/2014/main" xmlns="" val="10000"/>
                  </a:ext>
                </a:extLst>
              </a:tr>
              <a:tr h="2560190">
                <a:tc>
                  <a:txBody>
                    <a:bodyPr/>
                    <a:lstStyle/>
                    <a:p>
                      <a:r>
                        <a:rPr kumimoji="1" lang="zh-TW" altLang="en-US" sz="1800" b="1" kern="1200" dirty="0" smtClean="0">
                          <a:solidFill>
                            <a:srgbClr val="CC0066"/>
                          </a:solidFill>
                          <a:effectLst/>
                          <a:latin typeface="Arial" pitchFamily="34" charset="0"/>
                          <a:ea typeface="新細明體" pitchFamily="18" charset="-120"/>
                          <a:cs typeface="Arial" pitchFamily="34" charset="0"/>
                        </a:rPr>
                        <a:t>聚丙烯 </a:t>
                      </a:r>
                      <a:r>
                        <a:rPr kumimoji="1" lang="en-US" altLang="zh-TW" sz="1800" b="1" kern="1200" dirty="0" smtClean="0">
                          <a:solidFill>
                            <a:srgbClr val="CC0066"/>
                          </a:solidFill>
                          <a:effectLst/>
                          <a:latin typeface="Arial" pitchFamily="34" charset="0"/>
                          <a:ea typeface="新細明體" pitchFamily="18" charset="-120"/>
                          <a:cs typeface="Arial" pitchFamily="34" charset="0"/>
                        </a:rPr>
                        <a:t>(PP)</a:t>
                      </a:r>
                      <a:endParaRPr kumimoji="1" lang="zh-TW" altLang="en-US" sz="1800" b="1" kern="1200" dirty="0">
                        <a:solidFill>
                          <a:srgbClr val="CC0066"/>
                        </a:solidFill>
                        <a:effectLst/>
                        <a:latin typeface="Arial" pitchFamily="34" charset="0"/>
                        <a:ea typeface="新細明體" pitchFamily="18" charset="-120"/>
                        <a:cs typeface="Arial" pitchFamily="34" charset="0"/>
                      </a:endParaRPr>
                    </a:p>
                  </a:txBody>
                  <a:tcPr marL="91444" marR="91444" marT="45672" marB="45672">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低密度</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高熔點</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能抵受很多化學品的侵蝕</a:t>
                      </a:r>
                    </a:p>
                  </a:txBody>
                  <a:tcPr marL="91444" marR="91444" marT="45672" marB="45672">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繩子和纖維</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籃子和盒子</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行李箱</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食物盒</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供包裝用的薄膜</a:t>
                      </a:r>
                    </a:p>
                  </a:txBody>
                  <a:tcPr marL="91444" marR="91444" marT="45672" marB="45672">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zh-TW" altLang="en-US" sz="1800" dirty="0">
                        <a:latin typeface="Arial" pitchFamily="34" charset="0"/>
                        <a:cs typeface="Arial" pitchFamily="34" charset="0"/>
                      </a:endParaRPr>
                    </a:p>
                  </a:txBody>
                  <a:tcPr marL="91444" marR="91444" marT="45672" marB="45672">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extLst>
                  <a:ext uri="{0D108BD9-81ED-4DB2-BD59-A6C34878D82A}">
                    <a16:rowId xmlns:a16="http://schemas.microsoft.com/office/drawing/2014/main" xmlns="" val="10001"/>
                  </a:ext>
                </a:extLst>
              </a:tr>
              <a:tr h="2285874">
                <a:tc>
                  <a:txBody>
                    <a:bodyPr/>
                    <a:lstStyle/>
                    <a:p>
                      <a:r>
                        <a:rPr kumimoji="1" lang="zh-TW" altLang="en-US" sz="1800" b="1" kern="1200" dirty="0" smtClean="0">
                          <a:solidFill>
                            <a:srgbClr val="CC0066"/>
                          </a:solidFill>
                          <a:effectLst/>
                          <a:latin typeface="Arial" pitchFamily="34" charset="0"/>
                          <a:ea typeface="新細明體" pitchFamily="18" charset="-120"/>
                          <a:cs typeface="Arial" pitchFamily="34" charset="0"/>
                        </a:rPr>
                        <a:t>聚苯乙烯 </a:t>
                      </a:r>
                      <a:r>
                        <a:rPr kumimoji="1" lang="en-US" altLang="zh-TW" sz="1800" b="1" kern="1200" dirty="0" smtClean="0">
                          <a:solidFill>
                            <a:srgbClr val="CC0066"/>
                          </a:solidFill>
                          <a:effectLst/>
                          <a:latin typeface="Arial" pitchFamily="34" charset="0"/>
                          <a:ea typeface="新細明體" pitchFamily="18" charset="-120"/>
                          <a:cs typeface="Arial" pitchFamily="34" charset="0"/>
                        </a:rPr>
                        <a:t>(PS)</a:t>
                      </a:r>
                      <a:endParaRPr kumimoji="1" lang="zh-TW" altLang="en-US" sz="1800" b="1" kern="1200" dirty="0" smtClean="0">
                        <a:solidFill>
                          <a:srgbClr val="CC0066"/>
                        </a:solidFill>
                        <a:effectLst/>
                        <a:latin typeface="Arial" pitchFamily="34" charset="0"/>
                        <a:ea typeface="新細明體" pitchFamily="18" charset="-120"/>
                        <a:cs typeface="Arial" pitchFamily="34" charset="0"/>
                      </a:endParaRPr>
                    </a:p>
                  </a:txBody>
                  <a:tcPr marL="91444" marR="91444" marT="45672" marB="45672">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透明</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堅硬而易碎</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易被刮花</a:t>
                      </a:r>
                    </a:p>
                  </a:txBody>
                  <a:tcPr marL="91444" marR="91444" marT="45672" marB="45672">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透明容器</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光碟盒</a:t>
                      </a:r>
                    </a:p>
                  </a:txBody>
                  <a:tcPr marL="91444" marR="91444" marT="45672" marB="45672">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txBody>
                  <a:tcPr marL="91444" marR="91444" marT="45672" marB="45672">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pic>
        <p:nvPicPr>
          <p:cNvPr id="75803" name="Picture 7" descr="C:\Users\Public\Documents\陳淑貞的資料夾\Aristo\Judy\Ch23 pic\Table 64.1 polypropene_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288" y="1187450"/>
            <a:ext cx="1512887"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805"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97675" y="765175"/>
            <a:ext cx="1871663" cy="1227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806" name="Picture 3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62788" y="2060575"/>
            <a:ext cx="1397000"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807" name="Picture 3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18300" y="3789363"/>
            <a:ext cx="20542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808" name="Picture 34" descr="C:\Documents and Settings\judymok\桌面\a.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3709988"/>
            <a:ext cx="1727200" cy="158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76529410"/>
      </p:ext>
    </p:extLst>
  </p:cSld>
  <p:clrMapOvr>
    <a:masterClrMapping/>
  </p:clrMapOvr>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250825" y="333375"/>
          <a:ext cx="8569324" cy="5765800"/>
        </p:xfrm>
        <a:graphic>
          <a:graphicData uri="http://schemas.openxmlformats.org/drawingml/2006/table">
            <a:tbl>
              <a:tblPr firstRow="1" bandRow="1">
                <a:tableStyleId>{17292A2E-F333-43FB-9621-5CBBE7FDCDCB}</a:tableStyleId>
              </a:tblPr>
              <a:tblGrid>
                <a:gridCol w="2142331">
                  <a:extLst>
                    <a:ext uri="{9D8B030D-6E8A-4147-A177-3AD203B41FA5}">
                      <a16:colId xmlns:a16="http://schemas.microsoft.com/office/drawing/2014/main" xmlns="" val="20000"/>
                    </a:ext>
                  </a:extLst>
                </a:gridCol>
                <a:gridCol w="2142331">
                  <a:extLst>
                    <a:ext uri="{9D8B030D-6E8A-4147-A177-3AD203B41FA5}">
                      <a16:colId xmlns:a16="http://schemas.microsoft.com/office/drawing/2014/main" xmlns="" val="20001"/>
                    </a:ext>
                  </a:extLst>
                </a:gridCol>
                <a:gridCol w="2142331">
                  <a:extLst>
                    <a:ext uri="{9D8B030D-6E8A-4147-A177-3AD203B41FA5}">
                      <a16:colId xmlns:a16="http://schemas.microsoft.com/office/drawing/2014/main" xmlns="" val="20002"/>
                    </a:ext>
                  </a:extLst>
                </a:gridCol>
                <a:gridCol w="2142331">
                  <a:extLst>
                    <a:ext uri="{9D8B030D-6E8A-4147-A177-3AD203B41FA5}">
                      <a16:colId xmlns:a16="http://schemas.microsoft.com/office/drawing/2014/main" xmlns="" val="20003"/>
                    </a:ext>
                  </a:extLst>
                </a:gridCol>
              </a:tblGrid>
              <a:tr h="370840">
                <a:tc>
                  <a:txBody>
                    <a:bodyPr/>
                    <a:lstStyle/>
                    <a:p>
                      <a:pPr algn="ctr"/>
                      <a:r>
                        <a:rPr lang="zh-TW" altLang="en-US" sz="1800" b="1" kern="1200" baseline="0" dirty="0" smtClean="0">
                          <a:solidFill>
                            <a:schemeClr val="bg1"/>
                          </a:solidFill>
                          <a:latin typeface="Arial" pitchFamily="34" charset="0"/>
                          <a:ea typeface="+mn-ea"/>
                          <a:cs typeface="Arial" pitchFamily="34" charset="0"/>
                        </a:rPr>
                        <a:t>加成聚合物</a:t>
                      </a:r>
                      <a:endParaRPr lang="zh-TW" altLang="en-US" sz="1800" b="1" kern="1200" baseline="0" dirty="0">
                        <a:solidFill>
                          <a:schemeClr val="bg1"/>
                        </a:solidFill>
                        <a:latin typeface="Arial" pitchFamily="34" charset="0"/>
                        <a:ea typeface="+mn-ea"/>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Arial" pitchFamily="34" charset="0"/>
                          <a:ea typeface="+mn-ea"/>
                          <a:cs typeface="Arial" pitchFamily="34" charset="0"/>
                        </a:rPr>
                        <a:t>性質</a:t>
                      </a:r>
                      <a:endParaRPr lang="zh-TW" altLang="en-US" sz="1800" b="1" kern="1200" baseline="0" dirty="0">
                        <a:solidFill>
                          <a:schemeClr val="bg1"/>
                        </a:solidFill>
                        <a:latin typeface="Arial" pitchFamily="34" charset="0"/>
                        <a:ea typeface="+mn-ea"/>
                        <a:cs typeface="Arial" pitchFamily="34" charset="0"/>
                      </a:endParaRPr>
                    </a:p>
                  </a:txBody>
                  <a:tcPr marL="91444" marR="91444">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Arial" pitchFamily="34" charset="0"/>
                          <a:ea typeface="+mn-ea"/>
                          <a:cs typeface="Arial" pitchFamily="34" charset="0"/>
                        </a:rPr>
                        <a:t>用途</a:t>
                      </a:r>
                      <a:endParaRPr lang="zh-TW" altLang="en-US" sz="1800" b="1" kern="1200" baseline="0" dirty="0">
                        <a:solidFill>
                          <a:schemeClr val="bg1"/>
                        </a:solidFill>
                        <a:latin typeface="Arial" pitchFamily="34" charset="0"/>
                        <a:ea typeface="+mn-ea"/>
                        <a:cs typeface="Arial" pitchFamily="34" charset="0"/>
                      </a:endParaRPr>
                    </a:p>
                  </a:txBody>
                  <a:tcPr marL="91444" marR="91444">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mn-lt"/>
                          <a:ea typeface="+mn-ea"/>
                          <a:cs typeface="+mn-cs"/>
                        </a:rPr>
                        <a:t>例子</a:t>
                      </a:r>
                      <a:endParaRPr lang="zh-TW" altLang="en-US" sz="1800" b="1" kern="1200" baseline="0" dirty="0">
                        <a:solidFill>
                          <a:schemeClr val="bg1"/>
                        </a:solidFill>
                        <a:latin typeface="Arial" pitchFamily="34" charset="0"/>
                        <a:ea typeface="+mn-ea"/>
                        <a:cs typeface="Arial" pitchFamily="34" charset="0"/>
                      </a:endParaRPr>
                    </a:p>
                  </a:txBody>
                  <a:tcPr marL="91444" marR="91444">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16:rowId xmlns:a16="http://schemas.microsoft.com/office/drawing/2014/main" xmlns=""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TW" altLang="en-US" sz="1800" b="1" kern="1200" dirty="0" smtClean="0">
                          <a:solidFill>
                            <a:srgbClr val="CC0066"/>
                          </a:solidFill>
                          <a:effectLst/>
                          <a:latin typeface="Arial" pitchFamily="34" charset="0"/>
                          <a:ea typeface="新細明體" pitchFamily="18" charset="-120"/>
                          <a:cs typeface="Arial" pitchFamily="34" charset="0"/>
                        </a:rPr>
                        <a:t>聚苯乙烯 </a:t>
                      </a:r>
                      <a:r>
                        <a:rPr kumimoji="1" lang="en-US" altLang="zh-TW" sz="1800" b="1" kern="1200" dirty="0" smtClean="0">
                          <a:solidFill>
                            <a:srgbClr val="CC0066"/>
                          </a:solidFill>
                          <a:effectLst/>
                          <a:latin typeface="Arial" pitchFamily="34" charset="0"/>
                          <a:ea typeface="新細明體" pitchFamily="18" charset="-120"/>
                          <a:cs typeface="Arial" pitchFamily="34" charset="0"/>
                        </a:rPr>
                        <a:t>(PS)</a:t>
                      </a:r>
                      <a:endParaRPr kumimoji="1" lang="zh-TW" altLang="en-US" sz="1800" b="1" kern="1200" dirty="0" smtClean="0">
                        <a:solidFill>
                          <a:srgbClr val="CC0066"/>
                        </a:solidFill>
                        <a:effectLst/>
                        <a:latin typeface="Arial" pitchFamily="34" charset="0"/>
                        <a:ea typeface="新細明體" pitchFamily="18" charset="-120"/>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zh-TW" altLang="en-US" sz="1800" kern="1200" baseline="0" dirty="0" smtClean="0">
                          <a:solidFill>
                            <a:schemeClr val="tx1"/>
                          </a:solidFill>
                          <a:latin typeface="Arial" pitchFamily="34" charset="0"/>
                          <a:ea typeface="+mn-ea"/>
                          <a:cs typeface="Arial" pitchFamily="34" charset="0"/>
                        </a:rPr>
                        <a:t>發泡聚苯乙烯</a:t>
                      </a:r>
                      <a:r>
                        <a:rPr lang="en-US" altLang="zh-TW" sz="1800" kern="1200" baseline="0" dirty="0" smtClean="0">
                          <a:solidFill>
                            <a:schemeClr val="tx1"/>
                          </a:solidFill>
                          <a:latin typeface="Arial" pitchFamily="34" charset="0"/>
                          <a:ea typeface="+mn-ea"/>
                          <a:cs typeface="Arial" pitchFamily="34" charset="0"/>
                        </a:rPr>
                        <a:t>(</a:t>
                      </a:r>
                      <a:r>
                        <a:rPr lang="zh-TW" altLang="en-US" sz="1800" kern="1200" baseline="0" dirty="0" smtClean="0">
                          <a:solidFill>
                            <a:schemeClr val="tx1"/>
                          </a:solidFill>
                          <a:latin typeface="Arial" pitchFamily="34" charset="0"/>
                          <a:ea typeface="+mn-ea"/>
                          <a:cs typeface="Arial" pitchFamily="34" charset="0"/>
                        </a:rPr>
                        <a:t>發泡膠</a:t>
                      </a:r>
                      <a:r>
                        <a:rPr lang="en-US" altLang="zh-TW" sz="1800" kern="1200" baseline="0" dirty="0" smtClean="0">
                          <a:solidFill>
                            <a:schemeClr val="tx1"/>
                          </a:solidFill>
                          <a:latin typeface="Arial" pitchFamily="34" charset="0"/>
                          <a:ea typeface="+mn-ea"/>
                          <a:cs typeface="Arial" pitchFamily="34" charset="0"/>
                        </a:rPr>
                        <a:t>)</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極低密度</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頗堅硬</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極佳的隔熱物料</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能避震</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不含毒性</a:t>
                      </a: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包裝物料</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質輕的天花板</a:t>
                      </a:r>
                    </a:p>
                    <a:p>
                      <a:pPr marL="176213" indent="-176213"/>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用完即棄的杯子和食物盒</a:t>
                      </a: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extLst>
                  <a:ext uri="{0D108BD9-81ED-4DB2-BD59-A6C34878D82A}">
                    <a16:rowId xmlns:a16="http://schemas.microsoft.com/office/drawing/2014/main" xmlns="" val="10001"/>
                  </a:ext>
                </a:extLst>
              </a:tr>
              <a:tr h="370840">
                <a:tc>
                  <a:txBody>
                    <a:bodyPr/>
                    <a:lstStyle/>
                    <a:p>
                      <a:r>
                        <a:rPr kumimoji="1" lang="zh-TW" altLang="en-US" sz="1800" b="1" kern="1200" dirty="0" smtClean="0">
                          <a:solidFill>
                            <a:srgbClr val="CC0066"/>
                          </a:solidFill>
                          <a:effectLst/>
                          <a:latin typeface="Arial" pitchFamily="34" charset="0"/>
                          <a:ea typeface="新細明體" pitchFamily="18" charset="-120"/>
                          <a:cs typeface="Arial" pitchFamily="34" charset="0"/>
                        </a:rPr>
                        <a:t>聚氯乙烯 </a:t>
                      </a:r>
                      <a:r>
                        <a:rPr kumimoji="1" lang="en-US" altLang="zh-TW" sz="1800" b="1" kern="1200" dirty="0" smtClean="0">
                          <a:solidFill>
                            <a:srgbClr val="CC0066"/>
                          </a:solidFill>
                          <a:effectLst/>
                          <a:latin typeface="Arial" pitchFamily="34" charset="0"/>
                          <a:ea typeface="新細明體" pitchFamily="18" charset="-120"/>
                          <a:cs typeface="Arial" pitchFamily="34" charset="0"/>
                        </a:rPr>
                        <a:t>(PVC)</a:t>
                      </a:r>
                      <a:endParaRPr kumimoji="1" lang="zh-TW" altLang="en-US" sz="1800" b="1" kern="1200" dirty="0" smtClean="0">
                        <a:solidFill>
                          <a:srgbClr val="CC0066"/>
                        </a:solidFill>
                        <a:effectLst/>
                        <a:latin typeface="Arial" pitchFamily="34" charset="0"/>
                        <a:ea typeface="新細明體" pitchFamily="18" charset="-120"/>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pPr marL="88900" indent="-88900"/>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堅硬，但也可變得較有彈性</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易碎</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防水</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良好的電絕緣體</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有毒</a:t>
                      </a: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地板</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喉管</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浴簾</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檯布</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雨衣</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人造皮革</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電線的絕緣外層</a:t>
                      </a: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p>
                      <a:endParaRPr lang="en-US" altLang="zh-TW" dirty="0" smtClean="0">
                        <a:latin typeface="Arial" pitchFamily="34" charset="0"/>
                        <a:cs typeface="Arial" pitchFamily="34" charset="0"/>
                      </a:endParaRPr>
                    </a:p>
                  </a:txBody>
                  <a:tcPr marL="91444" marR="91444">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pic>
        <p:nvPicPr>
          <p:cNvPr id="76827" name="Picture 3" descr="C:\Users\Public\Documents\陳淑貞的資料夾\Aristo\Judy\Ch23 pic\CP24.5_b.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288" y="3429000"/>
            <a:ext cx="1414462"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29" name="Picture 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2588" y="1477963"/>
            <a:ext cx="2017712" cy="87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30" name="Picture 3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24650" y="3081338"/>
            <a:ext cx="2054225" cy="120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31" name="Picture 3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83438" y="4365625"/>
            <a:ext cx="1116012" cy="164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32" name="Picture 34" descr="C:\Documents and Settings\judymok\桌面\a.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1196975"/>
            <a:ext cx="1566863"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939901"/>
      </p:ext>
    </p:extLst>
  </p:cSld>
  <p:clrMapOvr>
    <a:masterClrMapping/>
  </p:clrMapOvr>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nvGraphicFramePr>
        <p:xfrm>
          <a:off x="250825" y="1301750"/>
          <a:ext cx="8569324" cy="2657475"/>
        </p:xfrm>
        <a:graphic>
          <a:graphicData uri="http://schemas.openxmlformats.org/drawingml/2006/table">
            <a:tbl>
              <a:tblPr firstRow="1" bandRow="1">
                <a:tableStyleId>{17292A2E-F333-43FB-9621-5CBBE7FDCDCB}</a:tableStyleId>
              </a:tblPr>
              <a:tblGrid>
                <a:gridCol w="2142331">
                  <a:extLst>
                    <a:ext uri="{9D8B030D-6E8A-4147-A177-3AD203B41FA5}">
                      <a16:colId xmlns:a16="http://schemas.microsoft.com/office/drawing/2014/main" xmlns="" val="20000"/>
                    </a:ext>
                  </a:extLst>
                </a:gridCol>
                <a:gridCol w="2142331">
                  <a:extLst>
                    <a:ext uri="{9D8B030D-6E8A-4147-A177-3AD203B41FA5}">
                      <a16:colId xmlns:a16="http://schemas.microsoft.com/office/drawing/2014/main" xmlns="" val="20001"/>
                    </a:ext>
                  </a:extLst>
                </a:gridCol>
                <a:gridCol w="2142331">
                  <a:extLst>
                    <a:ext uri="{9D8B030D-6E8A-4147-A177-3AD203B41FA5}">
                      <a16:colId xmlns:a16="http://schemas.microsoft.com/office/drawing/2014/main" xmlns="" val="20002"/>
                    </a:ext>
                  </a:extLst>
                </a:gridCol>
                <a:gridCol w="2142331">
                  <a:extLst>
                    <a:ext uri="{9D8B030D-6E8A-4147-A177-3AD203B41FA5}">
                      <a16:colId xmlns:a16="http://schemas.microsoft.com/office/drawing/2014/main" xmlns="" val="20003"/>
                    </a:ext>
                  </a:extLst>
                </a:gridCol>
              </a:tblGrid>
              <a:tr h="370929">
                <a:tc>
                  <a:txBody>
                    <a:bodyPr/>
                    <a:lstStyle/>
                    <a:p>
                      <a:pPr algn="ctr"/>
                      <a:r>
                        <a:rPr lang="zh-TW" altLang="en-US" sz="1800" b="1" kern="1200" baseline="0" dirty="0" smtClean="0">
                          <a:solidFill>
                            <a:schemeClr val="bg1"/>
                          </a:solidFill>
                          <a:latin typeface="Arial" pitchFamily="34" charset="0"/>
                          <a:ea typeface="+mn-ea"/>
                          <a:cs typeface="Arial" pitchFamily="34" charset="0"/>
                        </a:rPr>
                        <a:t>加成聚合物</a:t>
                      </a:r>
                      <a:endParaRPr lang="zh-TW" altLang="en-US" sz="1800" b="1" kern="1200" baseline="0" dirty="0">
                        <a:solidFill>
                          <a:schemeClr val="bg1"/>
                        </a:solidFill>
                        <a:latin typeface="Arial" pitchFamily="34" charset="0"/>
                        <a:ea typeface="+mn-ea"/>
                        <a:cs typeface="Arial" pitchFamily="34" charset="0"/>
                      </a:endParaRPr>
                    </a:p>
                  </a:txBody>
                  <a:tcPr marL="91444" marR="91444" marT="45731" marB="45731">
                    <a:lnL w="12700" cap="flat" cmpd="sng" algn="ctr">
                      <a:solidFill>
                        <a:schemeClr val="accent4"/>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Arial" pitchFamily="34" charset="0"/>
                          <a:ea typeface="+mn-ea"/>
                          <a:cs typeface="Arial" pitchFamily="34" charset="0"/>
                        </a:rPr>
                        <a:t>性質</a:t>
                      </a:r>
                      <a:endParaRPr lang="zh-TW" altLang="en-US" sz="1800" b="1" kern="1200" baseline="0" dirty="0">
                        <a:solidFill>
                          <a:schemeClr val="bg1"/>
                        </a:solidFill>
                        <a:latin typeface="Arial" pitchFamily="34" charset="0"/>
                        <a:ea typeface="+mn-ea"/>
                        <a:cs typeface="Arial" pitchFamily="34" charset="0"/>
                      </a:endParaRPr>
                    </a:p>
                  </a:txBody>
                  <a:tcPr marL="91444" marR="91444" marT="45731" marB="45731">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Arial" pitchFamily="34" charset="0"/>
                          <a:ea typeface="+mn-ea"/>
                          <a:cs typeface="Arial" pitchFamily="34" charset="0"/>
                        </a:rPr>
                        <a:t>用途</a:t>
                      </a:r>
                      <a:endParaRPr lang="zh-TW" altLang="en-US" sz="1800" b="1" kern="1200" baseline="0" dirty="0">
                        <a:solidFill>
                          <a:schemeClr val="bg1"/>
                        </a:solidFill>
                        <a:latin typeface="Arial" pitchFamily="34" charset="0"/>
                        <a:ea typeface="+mn-ea"/>
                        <a:cs typeface="Arial" pitchFamily="34" charset="0"/>
                      </a:endParaRPr>
                    </a:p>
                  </a:txBody>
                  <a:tcPr marL="91444" marR="91444" marT="45731" marB="45731">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1800" b="1" kern="1200" baseline="0" dirty="0" smtClean="0">
                          <a:solidFill>
                            <a:schemeClr val="bg1"/>
                          </a:solidFill>
                          <a:latin typeface="+mn-lt"/>
                          <a:ea typeface="+mn-ea"/>
                          <a:cs typeface="+mn-cs"/>
                        </a:rPr>
                        <a:t>例子</a:t>
                      </a:r>
                      <a:endParaRPr lang="zh-TW" altLang="en-US" sz="1800" b="1" kern="1200" baseline="0" dirty="0">
                        <a:solidFill>
                          <a:schemeClr val="bg1"/>
                        </a:solidFill>
                        <a:latin typeface="Arial" pitchFamily="34" charset="0"/>
                        <a:ea typeface="+mn-ea"/>
                        <a:cs typeface="Arial" pitchFamily="34" charset="0"/>
                      </a:endParaRPr>
                    </a:p>
                  </a:txBody>
                  <a:tcPr marL="91444" marR="91444" marT="45731" marB="45731">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16:rowId xmlns:a16="http://schemas.microsoft.com/office/drawing/2014/main" xmlns="" val="10000"/>
                  </a:ext>
                </a:extLst>
              </a:tr>
              <a:tr h="2286546">
                <a:tc>
                  <a:txBody>
                    <a:bodyPr/>
                    <a:lstStyle/>
                    <a:p>
                      <a:r>
                        <a:rPr kumimoji="1" lang="zh-TW" altLang="en-US" sz="1800" b="1" kern="1200" dirty="0" smtClean="0">
                          <a:solidFill>
                            <a:srgbClr val="CC0066"/>
                          </a:solidFill>
                          <a:effectLst/>
                          <a:latin typeface="Arial" pitchFamily="34" charset="0"/>
                          <a:ea typeface="新細明體" pitchFamily="18" charset="-120"/>
                          <a:cs typeface="Arial" pitchFamily="34" charset="0"/>
                        </a:rPr>
                        <a:t>有機玻璃</a:t>
                      </a:r>
                    </a:p>
                  </a:txBody>
                  <a:tcPr marL="91444" marR="91444" marT="45731" marB="4573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堅硬</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強韌</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不易被刮花</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透明度高</a:t>
                      </a:r>
                    </a:p>
                  </a:txBody>
                  <a:tcPr marL="91444" marR="91444" marT="45731" marB="4573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飛機窗口</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廣告燈箱</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安全眼鏡</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照明告示牌</a:t>
                      </a:r>
                    </a:p>
                    <a:p>
                      <a:r>
                        <a:rPr lang="en-US" altLang="zh-TW" sz="1800" kern="1200" baseline="0" dirty="0" smtClean="0">
                          <a:solidFill>
                            <a:schemeClr val="tx1"/>
                          </a:solidFill>
                          <a:latin typeface="Arial" pitchFamily="34" charset="0"/>
                          <a:ea typeface="+mn-ea"/>
                          <a:cs typeface="Arial" pitchFamily="34" charset="0"/>
                        </a:rPr>
                        <a:t>• </a:t>
                      </a:r>
                      <a:r>
                        <a:rPr lang="zh-TW" altLang="en-US" sz="1800" kern="1200" baseline="0" dirty="0" smtClean="0">
                          <a:solidFill>
                            <a:schemeClr val="tx1"/>
                          </a:solidFill>
                          <a:latin typeface="Arial" pitchFamily="34" charset="0"/>
                          <a:ea typeface="+mn-ea"/>
                          <a:cs typeface="Arial" pitchFamily="34" charset="0"/>
                        </a:rPr>
                        <a:t>膠光纖</a:t>
                      </a:r>
                    </a:p>
                  </a:txBody>
                  <a:tcPr marL="91444" marR="91444" marT="45731" marB="4573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tc>
                  <a:txBody>
                    <a:bodyPr/>
                    <a:lstStyle/>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p>
                      <a:endParaRPr lang="en-US" altLang="zh-TW" sz="1800" dirty="0" smtClean="0">
                        <a:latin typeface="Arial" pitchFamily="34" charset="0"/>
                        <a:cs typeface="Arial" pitchFamily="34" charset="0"/>
                      </a:endParaRPr>
                    </a:p>
                  </a:txBody>
                  <a:tcPr marL="91444" marR="91444" marT="45731" marB="4573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noFill/>
                  </a:tcPr>
                </a:tc>
                <a:extLst>
                  <a:ext uri="{0D108BD9-81ED-4DB2-BD59-A6C34878D82A}">
                    <a16:rowId xmlns:a16="http://schemas.microsoft.com/office/drawing/2014/main" xmlns="" val="10001"/>
                  </a:ext>
                </a:extLst>
              </a:tr>
            </a:tbl>
          </a:graphicData>
        </a:graphic>
      </p:graphicFrame>
      <p:pic>
        <p:nvPicPr>
          <p:cNvPr id="77847" name="Picture 37" descr="C:\Users\Public\Documents\陳淑貞的資料夾\Aristo\Judy\Ch23 pic\p8 PMMA.jpg"/>
          <p:cNvPicPr>
            <a:picLocks noChangeAspect="1" noChangeArrowheads="1"/>
          </p:cNvPicPr>
          <p:nvPr/>
        </p:nvPicPr>
        <p:blipFill>
          <a:blip r:embed="rId2">
            <a:extLst>
              <a:ext uri="{28A0092B-C50C-407E-A947-70E740481C1C}">
                <a14:useLocalDpi xmlns:a14="http://schemas.microsoft.com/office/drawing/2010/main" val="0"/>
              </a:ext>
            </a:extLst>
          </a:blip>
          <a:srcRect l="52007"/>
          <a:stretch>
            <a:fillRect/>
          </a:stretch>
        </p:blipFill>
        <p:spPr bwMode="auto">
          <a:xfrm>
            <a:off x="323850" y="2165350"/>
            <a:ext cx="1871663" cy="120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53" name="Picture 3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2588" y="1949450"/>
            <a:ext cx="2017712" cy="150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62717483"/>
      </p:ext>
    </p:extLst>
  </p:cSld>
  <p:clrMapOvr>
    <a:masterClrMapping/>
  </p:clrMapOvr>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a:spLocks noChangeArrowheads="1"/>
          </p:cNvSpPr>
          <p:nvPr/>
        </p:nvSpPr>
        <p:spPr bwMode="auto">
          <a:xfrm>
            <a:off x="3131046" y="1866975"/>
            <a:ext cx="2305050" cy="769937"/>
          </a:xfrm>
          <a:prstGeom prst="rect">
            <a:avLst/>
          </a:prstGeom>
          <a:solidFill>
            <a:srgbClr val="006600"/>
          </a:solidFill>
          <a:ln w="9525">
            <a:solidFill>
              <a:schemeClr val="bg1"/>
            </a:solidFill>
            <a:miter lim="800000"/>
            <a:headEnd/>
            <a:tailEnd/>
          </a:ln>
          <a:effectLst/>
          <a:extLst/>
        </p:spPr>
        <p:txBody>
          <a:bodyPr>
            <a:spAutoFit/>
          </a:bodyPr>
          <a:lstStyle/>
          <a:p>
            <a:pPr eaLnBrk="1" hangingPunct="1">
              <a:tabLst>
                <a:tab pos="1885950" algn="l"/>
              </a:tabLst>
              <a:defRPr/>
            </a:pPr>
            <a:r>
              <a:rPr lang="zh-TW" altLang="en-US" sz="4400" b="1" dirty="0">
                <a:solidFill>
                  <a:srgbClr val="FFFF00"/>
                </a:solidFill>
                <a:effectLst>
                  <a:outerShdw blurRad="38100" dist="38100" dir="2700000" algn="tl">
                    <a:srgbClr val="000000"/>
                  </a:outerShdw>
                </a:effectLst>
                <a:ea typeface="新細明體" panose="02020500000000000000" pitchFamily="18" charset="-120"/>
              </a:rPr>
              <a:t>第 </a:t>
            </a:r>
            <a:r>
              <a:rPr lang="en-US" altLang="zh-TW" sz="4400" b="1" dirty="0">
                <a:solidFill>
                  <a:schemeClr val="bg1"/>
                </a:solidFill>
                <a:effectLst>
                  <a:outerShdw blurRad="38100" dist="38100" dir="2700000" algn="tl">
                    <a:srgbClr val="000000"/>
                  </a:outerShdw>
                </a:effectLst>
                <a:ea typeface="新細明體" panose="02020500000000000000" pitchFamily="18" charset="-120"/>
              </a:rPr>
              <a:t>24 </a:t>
            </a:r>
            <a:r>
              <a:rPr lang="zh-TW" altLang="en-US" sz="4400" b="1" dirty="0">
                <a:solidFill>
                  <a:srgbClr val="FFFF00"/>
                </a:solidFill>
                <a:effectLst>
                  <a:outerShdw blurRad="38100" dist="38100" dir="2700000" algn="tl">
                    <a:srgbClr val="000000"/>
                  </a:outerShdw>
                </a:effectLst>
                <a:ea typeface="新細明體" panose="02020500000000000000" pitchFamily="18" charset="-120"/>
              </a:rPr>
              <a:t>章</a:t>
            </a:r>
          </a:p>
        </p:txBody>
      </p:sp>
      <p:sp>
        <p:nvSpPr>
          <p:cNvPr id="4" name="Rectangle 4"/>
          <p:cNvSpPr>
            <a:spLocks noChangeArrowheads="1"/>
          </p:cNvSpPr>
          <p:nvPr/>
        </p:nvSpPr>
        <p:spPr bwMode="auto">
          <a:xfrm>
            <a:off x="666245" y="2852936"/>
            <a:ext cx="7824788" cy="119062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r>
              <a:rPr lang="zh-TW" altLang="en-US" sz="3600" b="1" dirty="0">
                <a:solidFill>
                  <a:srgbClr val="006600"/>
                </a:solidFill>
              </a:rPr>
              <a:t>具有非八隅體結構的簡單分子物質及簡單分子的形狀</a:t>
            </a:r>
          </a:p>
        </p:txBody>
      </p:sp>
    </p:spTree>
    <p:extLst>
      <p:ext uri="{BB962C8B-B14F-4D97-AF65-F5344CB8AC3E}">
        <p14:creationId xmlns:p14="http://schemas.microsoft.com/office/powerpoint/2010/main" val="498182076"/>
      </p:ext>
    </p:extLst>
  </p:cSld>
  <p:clrMapOvr>
    <a:masterClrMapping/>
  </p:clrMapOvr>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ChangeArrowheads="1"/>
          </p:cNvSpPr>
          <p:nvPr/>
        </p:nvSpPr>
        <p:spPr bwMode="auto">
          <a:xfrm>
            <a:off x="517525" y="1100138"/>
            <a:ext cx="29019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algn="just" eaLnBrk="1" hangingPunct="1"/>
            <a:r>
              <a:rPr lang="zh-TW" altLang="de-DE" b="1">
                <a:solidFill>
                  <a:srgbClr val="CC0066"/>
                </a:solidFill>
              </a:rPr>
              <a:t>三氟化硼 </a:t>
            </a:r>
            <a:r>
              <a:rPr lang="en-US" altLang="zh-TW" b="1">
                <a:solidFill>
                  <a:srgbClr val="CC0066"/>
                </a:solidFill>
              </a:rPr>
              <a:t>(BF</a:t>
            </a:r>
            <a:r>
              <a:rPr lang="en-US" altLang="zh-TW" b="1" baseline="-25000">
                <a:solidFill>
                  <a:srgbClr val="CC0066"/>
                </a:solidFill>
              </a:rPr>
              <a:t>3</a:t>
            </a:r>
            <a:r>
              <a:rPr lang="en-US" altLang="zh-TW" b="1">
                <a:solidFill>
                  <a:srgbClr val="CC0066"/>
                </a:solidFill>
              </a:rPr>
              <a:t>)</a:t>
            </a:r>
          </a:p>
        </p:txBody>
      </p:sp>
      <p:sp>
        <p:nvSpPr>
          <p:cNvPr id="14339" name="Rectangle 3"/>
          <p:cNvSpPr>
            <a:spLocks noChangeArrowheads="1"/>
          </p:cNvSpPr>
          <p:nvPr/>
        </p:nvSpPr>
        <p:spPr bwMode="auto">
          <a:xfrm>
            <a:off x="468313" y="273050"/>
            <a:ext cx="76311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r>
              <a:rPr lang="zh-TW" altLang="en-US" b="1">
                <a:solidFill>
                  <a:srgbClr val="CC0000"/>
                </a:solidFill>
                <a:latin typeface="Arial Black" pitchFamily="34" charset="0"/>
              </a:rPr>
              <a:t>含有少於八個最外層電子的非八隅體結構</a:t>
            </a:r>
          </a:p>
        </p:txBody>
      </p:sp>
      <p:sp>
        <p:nvSpPr>
          <p:cNvPr id="8196" name="Rectangle 8"/>
          <p:cNvSpPr>
            <a:spLocks noChangeArrowheads="1"/>
          </p:cNvSpPr>
          <p:nvPr/>
        </p:nvSpPr>
        <p:spPr bwMode="auto">
          <a:xfrm>
            <a:off x="611188" y="1771650"/>
            <a:ext cx="59769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HK" altLang="en-US" sz="2800"/>
              <a:t>在三氟化</a:t>
            </a:r>
            <a:r>
              <a:rPr lang="zh-TW" altLang="en-US" sz="2800"/>
              <a:t>硼分子中，硼原子 </a:t>
            </a:r>
            <a:r>
              <a:rPr lang="en-US" altLang="zh-TW" sz="2800"/>
              <a:t>(2, 3)</a:t>
            </a:r>
          </a:p>
        </p:txBody>
      </p:sp>
      <p:sp>
        <p:nvSpPr>
          <p:cNvPr id="8197" name="Rectangle 8"/>
          <p:cNvSpPr>
            <a:spLocks noChangeArrowheads="1"/>
          </p:cNvSpPr>
          <p:nvPr/>
        </p:nvSpPr>
        <p:spPr bwMode="auto">
          <a:xfrm>
            <a:off x="611188" y="2717800"/>
            <a:ext cx="7056437"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TW" altLang="en-US" sz="2800"/>
              <a:t>每個 硼原子 </a:t>
            </a:r>
            <a:r>
              <a:rPr lang="zh-TW" altLang="en-US" sz="2800" b="1"/>
              <a:t>只含有 </a:t>
            </a:r>
            <a:r>
              <a:rPr lang="zh-TW" altLang="en-US" b="1" u="sng">
                <a:solidFill>
                  <a:srgbClr val="FF0000"/>
                </a:solidFill>
              </a:rPr>
              <a:t>六 個</a:t>
            </a:r>
            <a:r>
              <a:rPr lang="zh-TW" altLang="en-US" sz="2800" b="1"/>
              <a:t> 最外層電子</a:t>
            </a:r>
            <a:r>
              <a:rPr lang="zh-TW" altLang="en-US" sz="2800"/>
              <a:t>。</a:t>
            </a:r>
            <a:endParaRPr lang="en-US" altLang="zh-TW" sz="2800"/>
          </a:p>
        </p:txBody>
      </p:sp>
      <p:sp>
        <p:nvSpPr>
          <p:cNvPr id="12" name="Rectangle 8"/>
          <p:cNvSpPr>
            <a:spLocks noChangeArrowheads="1"/>
          </p:cNvSpPr>
          <p:nvPr/>
        </p:nvSpPr>
        <p:spPr bwMode="auto">
          <a:xfrm>
            <a:off x="611188" y="3349625"/>
            <a:ext cx="57610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HK" altLang="en-US" sz="2800"/>
              <a:t>三氟化</a:t>
            </a:r>
            <a:r>
              <a:rPr lang="zh-TW" altLang="en-US" sz="2800"/>
              <a:t>硼具有 </a:t>
            </a:r>
            <a:r>
              <a:rPr lang="zh-TW" altLang="en-US" b="1">
                <a:solidFill>
                  <a:srgbClr val="3399FF"/>
                </a:solidFill>
              </a:rPr>
              <a:t>非八隅體結構</a:t>
            </a:r>
            <a:r>
              <a:rPr lang="zh-TW" altLang="en-US" sz="2800"/>
              <a:t>。</a:t>
            </a:r>
          </a:p>
        </p:txBody>
      </p:sp>
      <p:sp>
        <p:nvSpPr>
          <p:cNvPr id="14" name="Rectangle 8"/>
          <p:cNvSpPr>
            <a:spLocks noChangeArrowheads="1"/>
          </p:cNvSpPr>
          <p:nvPr/>
        </p:nvSpPr>
        <p:spPr bwMode="auto">
          <a:xfrm>
            <a:off x="1141413" y="2209800"/>
            <a:ext cx="64547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r>
              <a:rPr lang="zh-TW" altLang="en-US" sz="2800"/>
              <a:t>與三個氟原子 </a:t>
            </a:r>
            <a:r>
              <a:rPr lang="en-US" altLang="zh-TW" sz="2800"/>
              <a:t>(2,7) </a:t>
            </a:r>
            <a:r>
              <a:rPr lang="zh-TW" altLang="en-US" sz="2800"/>
              <a:t>分別形成共價單鍵。</a:t>
            </a:r>
            <a:endParaRPr lang="en-US" altLang="zh-TW" sz="2800"/>
          </a:p>
        </p:txBody>
      </p:sp>
      <p:pic>
        <p:nvPicPr>
          <p:cNvPr id="16" name="Picture 10" descr="C:\Documents and Settings\Aristo\Desktop\圖片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55144" y="4221088"/>
            <a:ext cx="2627312" cy="215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78673371"/>
      </p:ext>
    </p:extLst>
  </p:cSld>
  <p:clrMapOvr>
    <a:masterClrMapping/>
  </p:clrMapOvr>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ChangeArrowheads="1"/>
          </p:cNvSpPr>
          <p:nvPr/>
        </p:nvSpPr>
        <p:spPr bwMode="auto">
          <a:xfrm>
            <a:off x="468313" y="1644650"/>
            <a:ext cx="345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algn="just" eaLnBrk="1" hangingPunct="1"/>
            <a:r>
              <a:rPr lang="zh-TW" altLang="zh-TW" b="1">
                <a:solidFill>
                  <a:srgbClr val="CC0066"/>
                </a:solidFill>
              </a:rPr>
              <a:t>三</a:t>
            </a:r>
            <a:r>
              <a:rPr lang="zh-TW" altLang="en-US" b="1">
                <a:solidFill>
                  <a:srgbClr val="CC0066"/>
                </a:solidFill>
              </a:rPr>
              <a:t>氯化磷 </a:t>
            </a:r>
            <a:r>
              <a:rPr lang="en-US" altLang="zh-TW" b="1">
                <a:solidFill>
                  <a:srgbClr val="CC0066"/>
                </a:solidFill>
              </a:rPr>
              <a:t>(PCl</a:t>
            </a:r>
            <a:r>
              <a:rPr lang="en-US" altLang="zh-TW" b="1" baseline="-25000">
                <a:solidFill>
                  <a:srgbClr val="CC0066"/>
                </a:solidFill>
              </a:rPr>
              <a:t>3</a:t>
            </a:r>
            <a:r>
              <a:rPr lang="en-US" altLang="zh-TW" b="1">
                <a:solidFill>
                  <a:srgbClr val="CC0066"/>
                </a:solidFill>
              </a:rPr>
              <a:t>)</a:t>
            </a:r>
          </a:p>
        </p:txBody>
      </p:sp>
      <p:sp>
        <p:nvSpPr>
          <p:cNvPr id="16387" name="Rectangle 3"/>
          <p:cNvSpPr>
            <a:spLocks noChangeArrowheads="1"/>
          </p:cNvSpPr>
          <p:nvPr/>
        </p:nvSpPr>
        <p:spPr bwMode="auto">
          <a:xfrm>
            <a:off x="5724525" y="4365625"/>
            <a:ext cx="24479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r>
              <a:rPr lang="zh-TW" altLang="en-US" b="1" dirty="0">
                <a:solidFill>
                  <a:srgbClr val="CC0000"/>
                </a:solidFill>
                <a:latin typeface="Arial Black" pitchFamily="34" charset="0"/>
              </a:rPr>
              <a:t>八隅體結構</a:t>
            </a:r>
          </a:p>
        </p:txBody>
      </p:sp>
      <p:sp>
        <p:nvSpPr>
          <p:cNvPr id="10244" name="Rectangle 5"/>
          <p:cNvSpPr>
            <a:spLocks noChangeArrowheads="1"/>
          </p:cNvSpPr>
          <p:nvPr/>
        </p:nvSpPr>
        <p:spPr bwMode="auto">
          <a:xfrm>
            <a:off x="611188" y="2338388"/>
            <a:ext cx="82089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TW" altLang="en-US" sz="2800"/>
              <a:t>磷原子 </a:t>
            </a:r>
            <a:r>
              <a:rPr lang="en-US" altLang="zh-TW" sz="2800"/>
              <a:t>(2, 8, 5) </a:t>
            </a:r>
            <a:r>
              <a:rPr lang="zh-TW" altLang="en-US" sz="2800"/>
              <a:t>與 氯原子 </a:t>
            </a:r>
            <a:r>
              <a:rPr lang="en-US" altLang="zh-TW" sz="2800"/>
              <a:t>(2, 8, 7) </a:t>
            </a:r>
            <a:r>
              <a:rPr lang="zh-TW" altLang="en-US" sz="2800"/>
              <a:t>分別形成共價單鍵。</a:t>
            </a:r>
            <a:endParaRPr lang="en-US" altLang="zh-TW" sz="2800"/>
          </a:p>
        </p:txBody>
      </p:sp>
      <p:sp>
        <p:nvSpPr>
          <p:cNvPr id="16390" name="Rectangle 3"/>
          <p:cNvSpPr>
            <a:spLocks noChangeArrowheads="1"/>
          </p:cNvSpPr>
          <p:nvPr/>
        </p:nvSpPr>
        <p:spPr bwMode="auto">
          <a:xfrm>
            <a:off x="468313" y="620713"/>
            <a:ext cx="75596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r>
              <a:rPr lang="zh-TW" altLang="en-US" b="1">
                <a:solidFill>
                  <a:srgbClr val="CC0000"/>
                </a:solidFill>
                <a:latin typeface="Arial Black" pitchFamily="34" charset="0"/>
              </a:rPr>
              <a:t>含有多於八個最外層電子的非八隅體結構</a:t>
            </a:r>
          </a:p>
        </p:txBody>
      </p:sp>
      <p:pic>
        <p:nvPicPr>
          <p:cNvPr id="2" name="圖片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39008" y="3641626"/>
            <a:ext cx="3313112" cy="2379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97043343"/>
      </p:ext>
    </p:extLst>
  </p:cSld>
  <p:clrMapOvr>
    <a:masterClrMapping/>
  </p:clrMapOvr>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ChangeArrowheads="1"/>
          </p:cNvSpPr>
          <p:nvPr/>
        </p:nvSpPr>
        <p:spPr bwMode="auto">
          <a:xfrm>
            <a:off x="468313" y="1169888"/>
            <a:ext cx="34559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algn="just" eaLnBrk="1" hangingPunct="1"/>
            <a:r>
              <a:rPr lang="zh-TW" altLang="en-US" b="1">
                <a:solidFill>
                  <a:srgbClr val="CC0066"/>
                </a:solidFill>
              </a:rPr>
              <a:t>五氯化磷 </a:t>
            </a:r>
            <a:r>
              <a:rPr lang="en-US" altLang="zh-TW" b="1">
                <a:solidFill>
                  <a:srgbClr val="CC0066"/>
                </a:solidFill>
              </a:rPr>
              <a:t>(PCl</a:t>
            </a:r>
            <a:r>
              <a:rPr lang="en-US" altLang="zh-TW" b="1" baseline="-25000">
                <a:solidFill>
                  <a:srgbClr val="CC0066"/>
                </a:solidFill>
              </a:rPr>
              <a:t>5</a:t>
            </a:r>
            <a:r>
              <a:rPr lang="en-US" altLang="zh-TW" b="1">
                <a:solidFill>
                  <a:srgbClr val="CC0066"/>
                </a:solidFill>
              </a:rPr>
              <a:t>)</a:t>
            </a:r>
            <a:endParaRPr lang="en-US" altLang="zh-TW" b="1">
              <a:solidFill>
                <a:srgbClr val="800080"/>
              </a:solidFill>
            </a:endParaRPr>
          </a:p>
        </p:txBody>
      </p:sp>
      <p:sp>
        <p:nvSpPr>
          <p:cNvPr id="18435" name="Rectangle 3"/>
          <p:cNvSpPr>
            <a:spLocks noChangeArrowheads="1"/>
          </p:cNvSpPr>
          <p:nvPr/>
        </p:nvSpPr>
        <p:spPr bwMode="auto">
          <a:xfrm>
            <a:off x="468313" y="233363"/>
            <a:ext cx="75596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r>
              <a:rPr lang="zh-TW" altLang="en-US" b="1">
                <a:solidFill>
                  <a:srgbClr val="CC0000"/>
                </a:solidFill>
                <a:latin typeface="Arial Black" pitchFamily="34" charset="0"/>
              </a:rPr>
              <a:t>含有多於八個最外層電子的非八隅體結構</a:t>
            </a:r>
          </a:p>
        </p:txBody>
      </p:sp>
      <p:sp>
        <p:nvSpPr>
          <p:cNvPr id="10244" name="Rectangle 5"/>
          <p:cNvSpPr>
            <a:spLocks noChangeArrowheads="1"/>
          </p:cNvSpPr>
          <p:nvPr/>
        </p:nvSpPr>
        <p:spPr bwMode="auto">
          <a:xfrm>
            <a:off x="611188" y="1863626"/>
            <a:ext cx="82089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TW" altLang="en-US" sz="2800"/>
              <a:t>在五氯化磷分子中，磷原子 </a:t>
            </a:r>
            <a:r>
              <a:rPr lang="en-US" altLang="zh-TW" sz="2800"/>
              <a:t>(2, 8, 5) </a:t>
            </a:r>
            <a:r>
              <a:rPr lang="zh-TW" altLang="en-US" sz="2800"/>
              <a:t>與五個氯原子 </a:t>
            </a:r>
            <a:r>
              <a:rPr lang="en-US" altLang="zh-TW" sz="2800"/>
              <a:t>(2, 8, 7) </a:t>
            </a:r>
            <a:r>
              <a:rPr lang="zh-TW" altLang="en-US" sz="2800"/>
              <a:t>分別形成共價單鍵。</a:t>
            </a:r>
            <a:endParaRPr lang="en-US" altLang="zh-TW" sz="2800"/>
          </a:p>
        </p:txBody>
      </p:sp>
      <p:sp>
        <p:nvSpPr>
          <p:cNvPr id="10245" name="Rectangle 5"/>
          <p:cNvSpPr>
            <a:spLocks noChangeArrowheads="1"/>
          </p:cNvSpPr>
          <p:nvPr/>
        </p:nvSpPr>
        <p:spPr bwMode="auto">
          <a:xfrm>
            <a:off x="611188" y="2871688"/>
            <a:ext cx="59055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TW" altLang="en-US" sz="2800"/>
              <a:t>磷原子共有 </a:t>
            </a:r>
            <a:r>
              <a:rPr lang="en-US" altLang="zh-TW" b="1" u="sng">
                <a:solidFill>
                  <a:srgbClr val="FF0000"/>
                </a:solidFill>
              </a:rPr>
              <a:t>10 </a:t>
            </a:r>
            <a:r>
              <a:rPr lang="zh-TW" altLang="en-US" b="1" u="sng">
                <a:solidFill>
                  <a:srgbClr val="FF0000"/>
                </a:solidFill>
              </a:rPr>
              <a:t>個</a:t>
            </a:r>
            <a:r>
              <a:rPr lang="zh-TW" altLang="en-US">
                <a:solidFill>
                  <a:srgbClr val="FF0000"/>
                </a:solidFill>
              </a:rPr>
              <a:t> </a:t>
            </a:r>
            <a:r>
              <a:rPr lang="zh-TW" altLang="en-US" sz="2800" b="1"/>
              <a:t>最外層電子</a:t>
            </a:r>
            <a:r>
              <a:rPr lang="zh-TW" altLang="en-US" sz="2800"/>
              <a:t>。</a:t>
            </a:r>
            <a:endParaRPr lang="en-US" altLang="zh-TW" sz="2800"/>
          </a:p>
        </p:txBody>
      </p:sp>
      <p:sp>
        <p:nvSpPr>
          <p:cNvPr id="11" name="Rectangle 5"/>
          <p:cNvSpPr>
            <a:spLocks noChangeArrowheads="1"/>
          </p:cNvSpPr>
          <p:nvPr/>
        </p:nvSpPr>
        <p:spPr bwMode="auto">
          <a:xfrm>
            <a:off x="611188" y="3503513"/>
            <a:ext cx="59055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HK" altLang="en-US" sz="2800"/>
              <a:t>五氯化磷具有 </a:t>
            </a:r>
            <a:r>
              <a:rPr lang="zh-TW" altLang="en-US" b="1">
                <a:solidFill>
                  <a:srgbClr val="3399FF"/>
                </a:solidFill>
              </a:rPr>
              <a:t>非八隅體結構</a:t>
            </a:r>
            <a:r>
              <a:rPr lang="zh-TW" altLang="en-US" sz="2800"/>
              <a:t>。</a:t>
            </a:r>
            <a:endParaRPr lang="en-US" altLang="zh-TW" sz="2800"/>
          </a:p>
        </p:txBody>
      </p:sp>
      <p:pic>
        <p:nvPicPr>
          <p:cNvPr id="13" name="Picture 7" descr="C:\Documents and Settings\Aristo\Desktop\圖片3.png"/>
          <p:cNvPicPr>
            <a:picLocks noChangeAspect="1" noChangeArrowheads="1"/>
          </p:cNvPicPr>
          <p:nvPr/>
        </p:nvPicPr>
        <p:blipFill>
          <a:blip r:embed="rId4">
            <a:extLst>
              <a:ext uri="{28A0092B-C50C-407E-A947-70E740481C1C}">
                <a14:useLocalDpi xmlns:a14="http://schemas.microsoft.com/office/drawing/2010/main" val="0"/>
              </a:ext>
            </a:extLst>
          </a:blip>
          <a:srcRect l="6931" t="1280" r="7872"/>
          <a:stretch>
            <a:fillRect/>
          </a:stretch>
        </p:blipFill>
        <p:spPr bwMode="auto">
          <a:xfrm>
            <a:off x="3347864" y="4239344"/>
            <a:ext cx="2446337"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2620033"/>
      </p:ext>
    </p:extLst>
  </p:cSld>
  <p:clrMapOvr>
    <a:masterClrMapping/>
  </p:clrMapOvr>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4"/>
          <p:cNvSpPr>
            <a:spLocks noChangeArrowheads="1"/>
          </p:cNvSpPr>
          <p:nvPr/>
        </p:nvSpPr>
        <p:spPr bwMode="auto">
          <a:xfrm>
            <a:off x="684213" y="752475"/>
            <a:ext cx="30956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algn="just" eaLnBrk="1" hangingPunct="1"/>
            <a:r>
              <a:rPr lang="zh-TW" altLang="en-US" b="1">
                <a:solidFill>
                  <a:srgbClr val="CC0066"/>
                </a:solidFill>
              </a:rPr>
              <a:t>二氟化硫 </a:t>
            </a:r>
            <a:r>
              <a:rPr lang="en-US" altLang="zh-TW" b="1">
                <a:solidFill>
                  <a:srgbClr val="CC0066"/>
                </a:solidFill>
              </a:rPr>
              <a:t>(SF</a:t>
            </a:r>
            <a:r>
              <a:rPr lang="en-US" altLang="zh-TW" b="1" baseline="-25000">
                <a:solidFill>
                  <a:srgbClr val="CC0066"/>
                </a:solidFill>
              </a:rPr>
              <a:t>2</a:t>
            </a:r>
            <a:r>
              <a:rPr lang="en-US" altLang="zh-TW" b="1">
                <a:solidFill>
                  <a:srgbClr val="CC0066"/>
                </a:solidFill>
              </a:rPr>
              <a:t>)	</a:t>
            </a:r>
          </a:p>
        </p:txBody>
      </p:sp>
      <p:sp>
        <p:nvSpPr>
          <p:cNvPr id="8" name="Rectangle 11"/>
          <p:cNvSpPr>
            <a:spLocks noChangeArrowheads="1"/>
          </p:cNvSpPr>
          <p:nvPr/>
        </p:nvSpPr>
        <p:spPr bwMode="auto">
          <a:xfrm>
            <a:off x="755650" y="2063725"/>
            <a:ext cx="7848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TW" altLang="en-US" sz="2800"/>
              <a:t>硫原子 </a:t>
            </a:r>
            <a:r>
              <a:rPr lang="en-US" altLang="zh-TW" sz="2800"/>
              <a:t>(2, 8, 6) </a:t>
            </a:r>
            <a:r>
              <a:rPr lang="zh-TW" altLang="en-US" sz="2800"/>
              <a:t>與氟原子 </a:t>
            </a:r>
            <a:r>
              <a:rPr lang="en-US" altLang="zh-TW" sz="2800"/>
              <a:t>(2, 7) </a:t>
            </a:r>
            <a:r>
              <a:rPr lang="zh-TW" altLang="en-US" sz="2800"/>
              <a:t>分別形成共價單鍵。</a:t>
            </a:r>
            <a:endParaRPr lang="en-US" altLang="zh-TW" sz="2800"/>
          </a:p>
        </p:txBody>
      </p:sp>
      <p:sp>
        <p:nvSpPr>
          <p:cNvPr id="12" name="Rectangle 3"/>
          <p:cNvSpPr>
            <a:spLocks noChangeArrowheads="1"/>
          </p:cNvSpPr>
          <p:nvPr/>
        </p:nvSpPr>
        <p:spPr bwMode="auto">
          <a:xfrm>
            <a:off x="5867400" y="4117950"/>
            <a:ext cx="24479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r>
              <a:rPr lang="zh-TW" altLang="en-US" b="1">
                <a:solidFill>
                  <a:srgbClr val="CC0000"/>
                </a:solidFill>
                <a:latin typeface="Arial Black" pitchFamily="34" charset="0"/>
              </a:rPr>
              <a:t>八隅體結構</a:t>
            </a:r>
          </a:p>
        </p:txBody>
      </p:sp>
      <p:pic>
        <p:nvPicPr>
          <p:cNvPr id="20488"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2950" y="3733775"/>
            <a:ext cx="3495675" cy="1495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4652489"/>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Rectangle 6"/>
          <p:cNvSpPr>
            <a:spLocks noChangeArrowheads="1"/>
          </p:cNvSpPr>
          <p:nvPr/>
        </p:nvSpPr>
        <p:spPr bwMode="auto">
          <a:xfrm>
            <a:off x="323031" y="620613"/>
            <a:ext cx="64087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r>
              <a:rPr lang="zh-TW" altLang="en-US" sz="3200">
                <a:solidFill>
                  <a:srgbClr val="CC0066"/>
                </a:solidFill>
              </a:rPr>
              <a:t>貴氣體的穩定性與電子排佈的關係</a:t>
            </a:r>
            <a:endParaRPr lang="en-US" altLang="zh-TW" sz="3200">
              <a:solidFill>
                <a:srgbClr val="CC0066"/>
              </a:solidFill>
            </a:endParaRPr>
          </a:p>
        </p:txBody>
      </p:sp>
      <p:sp>
        <p:nvSpPr>
          <p:cNvPr id="72707" name="Rectangle 7"/>
          <p:cNvSpPr>
            <a:spLocks noChangeArrowheads="1"/>
          </p:cNvSpPr>
          <p:nvPr/>
        </p:nvSpPr>
        <p:spPr bwMode="auto">
          <a:xfrm>
            <a:off x="323031" y="1566763"/>
            <a:ext cx="83534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貴氣體的 </a:t>
            </a:r>
            <a:r>
              <a:rPr lang="zh-TW" altLang="en-US" sz="3200">
                <a:solidFill>
                  <a:srgbClr val="3399FF"/>
                </a:solidFill>
              </a:rPr>
              <a:t>異常穩定性</a:t>
            </a:r>
            <a:r>
              <a:rPr lang="zh-TW" altLang="en-US"/>
              <a:t> </a:t>
            </a:r>
            <a:r>
              <a:rPr lang="zh-TW" altLang="en-US" b="0"/>
              <a:t>與它們原子的 </a:t>
            </a:r>
            <a:r>
              <a:rPr lang="zh-TW" altLang="en-US" sz="3200">
                <a:solidFill>
                  <a:srgbClr val="3399FF"/>
                </a:solidFill>
              </a:rPr>
              <a:t>電子排佈有關</a:t>
            </a:r>
            <a:r>
              <a:rPr lang="zh-TW" altLang="en-US" b="0"/>
              <a:t>，參閱以下貴氣體原子的電子排佈：</a:t>
            </a:r>
            <a:endParaRPr lang="en-US" altLang="zh-TW" b="0"/>
          </a:p>
        </p:txBody>
      </p:sp>
      <p:sp>
        <p:nvSpPr>
          <p:cNvPr id="72708" name="矩形 7"/>
          <p:cNvSpPr>
            <a:spLocks noChangeArrowheads="1"/>
          </p:cNvSpPr>
          <p:nvPr/>
        </p:nvSpPr>
        <p:spPr bwMode="auto">
          <a:xfrm>
            <a:off x="2123256" y="2852638"/>
            <a:ext cx="5867400" cy="316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lnSpc>
                <a:spcPct val="120000"/>
              </a:lnSpc>
            </a:pPr>
            <a:r>
              <a:rPr lang="zh-TW" altLang="en-US" b="0"/>
              <a:t>氦</a:t>
            </a:r>
            <a:r>
              <a:rPr lang="en-US" altLang="zh-TW" b="0"/>
              <a:t>(He) 	2</a:t>
            </a:r>
          </a:p>
          <a:p>
            <a:pPr eaLnBrk="1" hangingPunct="1">
              <a:lnSpc>
                <a:spcPct val="120000"/>
              </a:lnSpc>
            </a:pPr>
            <a:r>
              <a:rPr lang="zh-TW" altLang="en-US" b="0"/>
              <a:t>氖</a:t>
            </a:r>
            <a:r>
              <a:rPr lang="en-US" altLang="zh-TW" b="0"/>
              <a:t>(Ne) 	2,8</a:t>
            </a:r>
          </a:p>
          <a:p>
            <a:pPr eaLnBrk="1" hangingPunct="1">
              <a:lnSpc>
                <a:spcPct val="120000"/>
              </a:lnSpc>
            </a:pPr>
            <a:r>
              <a:rPr lang="zh-TW" altLang="en-US" b="0"/>
              <a:t>氬</a:t>
            </a:r>
            <a:r>
              <a:rPr lang="en-US" altLang="zh-TW" b="0"/>
              <a:t>(Ar) 	2,8,8</a:t>
            </a:r>
          </a:p>
          <a:p>
            <a:pPr eaLnBrk="1" hangingPunct="1">
              <a:lnSpc>
                <a:spcPct val="120000"/>
              </a:lnSpc>
            </a:pPr>
            <a:r>
              <a:rPr lang="zh-TW" altLang="en-US" b="0"/>
              <a:t>氪</a:t>
            </a:r>
            <a:r>
              <a:rPr lang="en-US" altLang="zh-TW" b="0"/>
              <a:t>(Kr)	2,8,18,8</a:t>
            </a:r>
          </a:p>
          <a:p>
            <a:pPr eaLnBrk="1" hangingPunct="1">
              <a:lnSpc>
                <a:spcPct val="120000"/>
              </a:lnSpc>
            </a:pPr>
            <a:r>
              <a:rPr lang="zh-TW" altLang="en-US" b="0"/>
              <a:t>氙</a:t>
            </a:r>
            <a:r>
              <a:rPr lang="en-US" altLang="zh-TW" b="0"/>
              <a:t>(Xe) 	2,8,18,18,8</a:t>
            </a:r>
          </a:p>
          <a:p>
            <a:pPr eaLnBrk="1" hangingPunct="1">
              <a:lnSpc>
                <a:spcPct val="120000"/>
              </a:lnSpc>
            </a:pPr>
            <a:r>
              <a:rPr lang="zh-TW" altLang="en-US" b="0"/>
              <a:t>氡</a:t>
            </a:r>
            <a:r>
              <a:rPr lang="en-US" altLang="zh-TW" b="0"/>
              <a:t>(Rn) 	2,8,18,32,18,8</a:t>
            </a:r>
            <a:endParaRPr lang="zh-TW" altLang="en-US" b="0"/>
          </a:p>
        </p:txBody>
      </p:sp>
      <p:sp>
        <p:nvSpPr>
          <p:cNvPr id="4" name="右大括弧 3"/>
          <p:cNvSpPr>
            <a:spLocks/>
          </p:cNvSpPr>
          <p:nvPr/>
        </p:nvSpPr>
        <p:spPr bwMode="auto">
          <a:xfrm>
            <a:off x="6731768" y="3500338"/>
            <a:ext cx="288925" cy="2376487"/>
          </a:xfrm>
          <a:prstGeom prst="rightBrace">
            <a:avLst>
              <a:gd name="adj1" fmla="val 8340"/>
              <a:gd name="adj2" fmla="val 50000"/>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HK" altLang="en-US" sz="1800"/>
          </a:p>
        </p:txBody>
      </p:sp>
      <p:sp>
        <p:nvSpPr>
          <p:cNvPr id="5" name="矩形 4"/>
          <p:cNvSpPr>
            <a:spLocks noChangeArrowheads="1"/>
          </p:cNvSpPr>
          <p:nvPr/>
        </p:nvSpPr>
        <p:spPr bwMode="auto">
          <a:xfrm>
            <a:off x="6998468" y="4406800"/>
            <a:ext cx="1262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r>
              <a:rPr lang="zh-TW" altLang="en-US">
                <a:solidFill>
                  <a:srgbClr val="3399FF"/>
                </a:solidFill>
              </a:rPr>
              <a:t>八隅體</a:t>
            </a:r>
            <a:endParaRPr lang="zh-HK" altLang="en-US"/>
          </a:p>
        </p:txBody>
      </p:sp>
      <p:sp>
        <p:nvSpPr>
          <p:cNvPr id="11" name="右大括弧 10"/>
          <p:cNvSpPr>
            <a:spLocks/>
          </p:cNvSpPr>
          <p:nvPr/>
        </p:nvSpPr>
        <p:spPr bwMode="auto">
          <a:xfrm>
            <a:off x="4787081" y="2997100"/>
            <a:ext cx="136525" cy="328613"/>
          </a:xfrm>
          <a:prstGeom prst="rightBrace">
            <a:avLst>
              <a:gd name="adj1" fmla="val 8324"/>
              <a:gd name="adj2" fmla="val 50000"/>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endParaRPr lang="zh-HK" altLang="en-US" sz="1800"/>
          </a:p>
        </p:txBody>
      </p:sp>
      <p:sp>
        <p:nvSpPr>
          <p:cNvPr id="6" name="矩形 5"/>
          <p:cNvSpPr>
            <a:spLocks noChangeArrowheads="1"/>
          </p:cNvSpPr>
          <p:nvPr/>
        </p:nvSpPr>
        <p:spPr bwMode="auto">
          <a:xfrm>
            <a:off x="4923606" y="2905025"/>
            <a:ext cx="12620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r>
              <a:rPr lang="zh-TW" altLang="en-US">
                <a:solidFill>
                  <a:srgbClr val="3399FF"/>
                </a:solidFill>
              </a:rPr>
              <a:t>電子偶</a:t>
            </a:r>
            <a:endParaRPr lang="zh-HK" altLang="en-US"/>
          </a:p>
        </p:txBody>
      </p:sp>
    </p:spTree>
    <p:extLst>
      <p:ext uri="{BB962C8B-B14F-4D97-AF65-F5344CB8AC3E}">
        <p14:creationId xmlns:p14="http://schemas.microsoft.com/office/powerpoint/2010/main" val="2519210198"/>
      </p:ext>
    </p:extLst>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4"/>
          <p:cNvSpPr>
            <a:spLocks noChangeArrowheads="1"/>
          </p:cNvSpPr>
          <p:nvPr/>
        </p:nvSpPr>
        <p:spPr bwMode="auto">
          <a:xfrm>
            <a:off x="684213" y="260350"/>
            <a:ext cx="30956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algn="just" eaLnBrk="1" hangingPunct="1"/>
            <a:r>
              <a:rPr lang="zh-TW" altLang="en-US" b="1">
                <a:solidFill>
                  <a:srgbClr val="CC0066"/>
                </a:solidFill>
              </a:rPr>
              <a:t>六氟化硫 </a:t>
            </a:r>
            <a:r>
              <a:rPr lang="en-US" altLang="zh-TW" b="1">
                <a:solidFill>
                  <a:srgbClr val="CC0066"/>
                </a:solidFill>
              </a:rPr>
              <a:t>(SF</a:t>
            </a:r>
            <a:r>
              <a:rPr lang="en-US" altLang="zh-TW" b="1" baseline="-25000">
                <a:solidFill>
                  <a:srgbClr val="CC0066"/>
                </a:solidFill>
              </a:rPr>
              <a:t>6</a:t>
            </a:r>
            <a:r>
              <a:rPr lang="en-US" altLang="zh-TW" b="1">
                <a:solidFill>
                  <a:srgbClr val="CC0066"/>
                </a:solidFill>
              </a:rPr>
              <a:t>)	</a:t>
            </a:r>
          </a:p>
        </p:txBody>
      </p:sp>
      <p:sp>
        <p:nvSpPr>
          <p:cNvPr id="8" name="Rectangle 11"/>
          <p:cNvSpPr>
            <a:spLocks noChangeArrowheads="1"/>
          </p:cNvSpPr>
          <p:nvPr/>
        </p:nvSpPr>
        <p:spPr bwMode="auto">
          <a:xfrm>
            <a:off x="755650" y="1340545"/>
            <a:ext cx="7848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TW" altLang="en-US" sz="2800"/>
              <a:t>在六氟化硫分子中，硫原子 </a:t>
            </a:r>
            <a:r>
              <a:rPr lang="en-US" altLang="zh-TW" sz="2800"/>
              <a:t>(2, 8, 6) </a:t>
            </a:r>
            <a:r>
              <a:rPr lang="zh-TW" altLang="en-US" sz="2800"/>
              <a:t>與六個氟原子 </a:t>
            </a:r>
            <a:r>
              <a:rPr lang="en-US" altLang="zh-TW" sz="2800"/>
              <a:t>(2, 7) </a:t>
            </a:r>
            <a:r>
              <a:rPr lang="zh-TW" altLang="en-US" sz="2800"/>
              <a:t>分別形成共價單鍵。</a:t>
            </a:r>
            <a:endParaRPr lang="en-US" altLang="zh-TW" sz="2800"/>
          </a:p>
        </p:txBody>
      </p:sp>
      <p:sp>
        <p:nvSpPr>
          <p:cNvPr id="9" name="Rectangle 11"/>
          <p:cNvSpPr>
            <a:spLocks noChangeArrowheads="1"/>
          </p:cNvSpPr>
          <p:nvPr/>
        </p:nvSpPr>
        <p:spPr bwMode="auto">
          <a:xfrm>
            <a:off x="755650" y="2405757"/>
            <a:ext cx="5903913"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TW" altLang="en-US" sz="2800"/>
              <a:t>硫原子共有 </a:t>
            </a:r>
            <a:r>
              <a:rPr lang="en-US" altLang="zh-TW" b="1" u="sng">
                <a:solidFill>
                  <a:srgbClr val="FF0000"/>
                </a:solidFill>
              </a:rPr>
              <a:t>12 </a:t>
            </a:r>
            <a:r>
              <a:rPr lang="zh-TW" altLang="en-US" b="1" u="sng">
                <a:solidFill>
                  <a:srgbClr val="FF0000"/>
                </a:solidFill>
              </a:rPr>
              <a:t>個</a:t>
            </a:r>
            <a:r>
              <a:rPr lang="zh-TW" altLang="en-US" sz="2800" b="1"/>
              <a:t> 最外層電子</a:t>
            </a:r>
            <a:r>
              <a:rPr lang="zh-TW" altLang="en-US" sz="2800"/>
              <a:t>。</a:t>
            </a:r>
            <a:endParaRPr lang="en-US" altLang="zh-TW" sz="2800"/>
          </a:p>
        </p:txBody>
      </p:sp>
      <p:sp>
        <p:nvSpPr>
          <p:cNvPr id="11" name="Rectangle 11"/>
          <p:cNvSpPr>
            <a:spLocks noChangeArrowheads="1"/>
          </p:cNvSpPr>
          <p:nvPr/>
        </p:nvSpPr>
        <p:spPr bwMode="auto">
          <a:xfrm>
            <a:off x="755650" y="3069332"/>
            <a:ext cx="5832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buFontTx/>
              <a:buBlip>
                <a:blip r:embed="rId3"/>
              </a:buBlip>
            </a:pPr>
            <a:r>
              <a:rPr lang="zh-HK" altLang="en-US" sz="2800"/>
              <a:t>六氟化</a:t>
            </a:r>
            <a:r>
              <a:rPr lang="zh-TW" altLang="en-US" sz="2800"/>
              <a:t>硫具有 </a:t>
            </a:r>
            <a:r>
              <a:rPr lang="zh-TW" altLang="en-US" b="1">
                <a:solidFill>
                  <a:srgbClr val="3399FF"/>
                </a:solidFill>
              </a:rPr>
              <a:t>非八隅體結構</a:t>
            </a:r>
            <a:r>
              <a:rPr lang="zh-TW" altLang="en-US" sz="2800"/>
              <a:t>。</a:t>
            </a:r>
            <a:endParaRPr lang="en-US" altLang="zh-TW" sz="2800"/>
          </a:p>
        </p:txBody>
      </p:sp>
      <p:pic>
        <p:nvPicPr>
          <p:cNvPr id="22536" name="Picture 7" descr="C:\Documents and Settings\Aristo\Desktop\圖片5.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87750" y="3898478"/>
            <a:ext cx="2392362"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1649723"/>
      </p:ext>
    </p:extLst>
  </p:cSld>
  <p:clrMapOvr>
    <a:masterClrMapping/>
  </p:clrMapOvr>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ChangeArrowheads="1"/>
          </p:cNvSpPr>
          <p:nvPr/>
        </p:nvSpPr>
        <p:spPr bwMode="auto">
          <a:xfrm>
            <a:off x="250825" y="2132856"/>
            <a:ext cx="8424863"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algn="just" eaLnBrk="1" hangingPunct="1">
              <a:lnSpc>
                <a:spcPct val="110000"/>
              </a:lnSpc>
              <a:buFontTx/>
              <a:buBlip>
                <a:blip r:embed="rId3"/>
              </a:buBlip>
            </a:pPr>
            <a:r>
              <a:rPr lang="zh-TW" altLang="en-US" sz="2800" dirty="0"/>
              <a:t>分子的形狀主要取決於圍繞着中心原子的 </a:t>
            </a:r>
            <a:r>
              <a:rPr lang="zh-TW" altLang="en-US" b="1" dirty="0">
                <a:solidFill>
                  <a:srgbClr val="3399FF"/>
                </a:solidFill>
              </a:rPr>
              <a:t>電子對的排列方式</a:t>
            </a:r>
            <a:r>
              <a:rPr lang="zh-TW" altLang="en-US" sz="2800" dirty="0"/>
              <a:t>。</a:t>
            </a:r>
          </a:p>
        </p:txBody>
      </p:sp>
      <p:sp>
        <p:nvSpPr>
          <p:cNvPr id="29699" name="Rectangle 3"/>
          <p:cNvSpPr>
            <a:spLocks noChangeArrowheads="1"/>
          </p:cNvSpPr>
          <p:nvPr/>
        </p:nvSpPr>
        <p:spPr bwMode="auto">
          <a:xfrm>
            <a:off x="179512" y="761330"/>
            <a:ext cx="4176712"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076325" indent="-1076325" defTabSz="901700">
              <a:defRPr kumimoji="1" sz="3200">
                <a:solidFill>
                  <a:schemeClr val="tx1"/>
                </a:solidFill>
                <a:latin typeface="Arial" charset="0"/>
                <a:ea typeface="新細明體" charset="-120"/>
              </a:defRPr>
            </a:lvl1pPr>
            <a:lvl2pPr marL="742950" indent="-285750" defTabSz="901700">
              <a:defRPr kumimoji="1" sz="3200">
                <a:solidFill>
                  <a:schemeClr val="tx1"/>
                </a:solidFill>
                <a:latin typeface="Arial" charset="0"/>
                <a:ea typeface="新細明體" charset="-120"/>
              </a:defRPr>
            </a:lvl2pPr>
            <a:lvl3pPr marL="1143000" indent="-228600" defTabSz="901700">
              <a:defRPr kumimoji="1" sz="3200">
                <a:solidFill>
                  <a:schemeClr val="tx1"/>
                </a:solidFill>
                <a:latin typeface="Arial" charset="0"/>
                <a:ea typeface="新細明體" charset="-120"/>
              </a:defRPr>
            </a:lvl3pPr>
            <a:lvl4pPr marL="1600200" indent="-228600" defTabSz="901700">
              <a:defRPr kumimoji="1" sz="3200">
                <a:solidFill>
                  <a:schemeClr val="tx1"/>
                </a:solidFill>
                <a:latin typeface="Arial" charset="0"/>
                <a:ea typeface="新細明體" charset="-120"/>
              </a:defRPr>
            </a:lvl4pPr>
            <a:lvl5pPr marL="2057400" indent="-228600" defTabSz="901700">
              <a:defRPr kumimoji="1" sz="3200">
                <a:solidFill>
                  <a:schemeClr val="tx1"/>
                </a:solidFill>
                <a:latin typeface="Arial" charset="0"/>
                <a:ea typeface="新細明體" charset="-120"/>
              </a:defRPr>
            </a:lvl5pPr>
            <a:lvl6pPr marL="2514600" indent="-228600" defTabSz="901700" eaLnBrk="0" fontAlgn="base" hangingPunct="0">
              <a:spcBef>
                <a:spcPct val="0"/>
              </a:spcBef>
              <a:spcAft>
                <a:spcPct val="0"/>
              </a:spcAft>
              <a:defRPr kumimoji="1" sz="3200">
                <a:solidFill>
                  <a:schemeClr val="tx1"/>
                </a:solidFill>
                <a:latin typeface="Arial" charset="0"/>
                <a:ea typeface="新細明體" charset="-120"/>
              </a:defRPr>
            </a:lvl6pPr>
            <a:lvl7pPr marL="2971800" indent="-228600" defTabSz="901700" eaLnBrk="0" fontAlgn="base" hangingPunct="0">
              <a:spcBef>
                <a:spcPct val="0"/>
              </a:spcBef>
              <a:spcAft>
                <a:spcPct val="0"/>
              </a:spcAft>
              <a:defRPr kumimoji="1" sz="3200">
                <a:solidFill>
                  <a:schemeClr val="tx1"/>
                </a:solidFill>
                <a:latin typeface="Arial" charset="0"/>
                <a:ea typeface="新細明體" charset="-120"/>
              </a:defRPr>
            </a:lvl7pPr>
            <a:lvl8pPr marL="3429000" indent="-228600" defTabSz="901700" eaLnBrk="0" fontAlgn="base" hangingPunct="0">
              <a:spcBef>
                <a:spcPct val="0"/>
              </a:spcBef>
              <a:spcAft>
                <a:spcPct val="0"/>
              </a:spcAft>
              <a:defRPr kumimoji="1" sz="3200">
                <a:solidFill>
                  <a:schemeClr val="tx1"/>
                </a:solidFill>
                <a:latin typeface="Arial" charset="0"/>
                <a:ea typeface="新細明體" charset="-120"/>
              </a:defRPr>
            </a:lvl8pPr>
            <a:lvl9pPr marL="3886200" indent="-228600" defTabSz="901700" eaLnBrk="0" fontAlgn="base" hangingPunct="0">
              <a:spcBef>
                <a:spcPct val="0"/>
              </a:spcBef>
              <a:spcAft>
                <a:spcPct val="0"/>
              </a:spcAft>
              <a:defRPr kumimoji="1" sz="3200">
                <a:solidFill>
                  <a:schemeClr val="tx1"/>
                </a:solidFill>
                <a:latin typeface="Arial" charset="0"/>
                <a:ea typeface="新細明體" charset="-120"/>
              </a:defRPr>
            </a:lvl9pPr>
          </a:lstStyle>
          <a:p>
            <a:pPr eaLnBrk="1" hangingPunct="1"/>
            <a:r>
              <a:rPr lang="zh-TW" altLang="en-US" b="1" dirty="0" smtClean="0">
                <a:solidFill>
                  <a:srgbClr val="006600"/>
                </a:solidFill>
              </a:rPr>
              <a:t>簡單</a:t>
            </a:r>
            <a:r>
              <a:rPr lang="zh-TW" altLang="en-US" b="1" dirty="0">
                <a:solidFill>
                  <a:srgbClr val="006600"/>
                </a:solidFill>
              </a:rPr>
              <a:t>分子的形狀</a:t>
            </a:r>
          </a:p>
        </p:txBody>
      </p:sp>
      <p:sp>
        <p:nvSpPr>
          <p:cNvPr id="6" name="Rectangle 5"/>
          <p:cNvSpPr>
            <a:spLocks noChangeArrowheads="1"/>
          </p:cNvSpPr>
          <p:nvPr/>
        </p:nvSpPr>
        <p:spPr bwMode="auto">
          <a:xfrm>
            <a:off x="265113" y="3658915"/>
            <a:ext cx="8699500"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kumimoji="1" sz="3200">
                <a:solidFill>
                  <a:schemeClr val="tx1"/>
                </a:solidFill>
                <a:latin typeface="Arial" charset="0"/>
                <a:ea typeface="新細明體" charset="-120"/>
              </a:defRPr>
            </a:lvl1pPr>
            <a:lvl2pPr marL="533400" indent="-53340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lvl="1" algn="just" eaLnBrk="1" hangingPunct="1">
              <a:lnSpc>
                <a:spcPct val="110000"/>
              </a:lnSpc>
              <a:buFontTx/>
              <a:buBlip>
                <a:blip r:embed="rId3"/>
              </a:buBlip>
            </a:pPr>
            <a:r>
              <a:rPr lang="zh-TW" altLang="en-US" sz="2800"/>
              <a:t>圍繞着中心原子的電子對會 </a:t>
            </a:r>
            <a:r>
              <a:rPr lang="zh-TW" altLang="en-US" b="1">
                <a:solidFill>
                  <a:srgbClr val="3399FF"/>
                </a:solidFill>
              </a:rPr>
              <a:t>盡量遠離對方</a:t>
            </a:r>
            <a:r>
              <a:rPr lang="zh-TW" altLang="en-US" sz="2800" b="1"/>
              <a:t>，</a:t>
            </a:r>
            <a:r>
              <a:rPr lang="zh-TW" altLang="en-US" sz="2800"/>
              <a:t>使彼此之間的 </a:t>
            </a:r>
            <a:r>
              <a:rPr lang="zh-TW" altLang="en-US" b="1">
                <a:solidFill>
                  <a:srgbClr val="3399FF"/>
                </a:solidFill>
              </a:rPr>
              <a:t>排斥減至最小</a:t>
            </a:r>
            <a:r>
              <a:rPr lang="zh-TW" altLang="en-US" sz="2800"/>
              <a:t>。</a:t>
            </a:r>
            <a:endParaRPr lang="en-US" altLang="zh-TW" sz="2800">
              <a:solidFill>
                <a:srgbClr val="000000"/>
              </a:solidFill>
            </a:endParaRPr>
          </a:p>
        </p:txBody>
      </p:sp>
    </p:spTree>
    <p:extLst>
      <p:ext uri="{BB962C8B-B14F-4D97-AF65-F5344CB8AC3E}">
        <p14:creationId xmlns:p14="http://schemas.microsoft.com/office/powerpoint/2010/main" val="3234012532"/>
      </p:ext>
    </p:extLst>
  </p:cSld>
  <p:clrMapOvr>
    <a:masterClrMapping/>
  </p:clrMapOvr>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726" name="Group 54"/>
          <p:cNvGraphicFramePr>
            <a:graphicFrameLocks noGrp="1"/>
          </p:cNvGraphicFramePr>
          <p:nvPr>
            <p:extLst>
              <p:ext uri="{D42A27DB-BD31-4B8C-83A1-F6EECF244321}">
                <p14:modId xmlns:p14="http://schemas.microsoft.com/office/powerpoint/2010/main" val="2890150995"/>
              </p:ext>
            </p:extLst>
          </p:nvPr>
        </p:nvGraphicFramePr>
        <p:xfrm>
          <a:off x="128588" y="671288"/>
          <a:ext cx="8856662" cy="5133976"/>
        </p:xfrm>
        <a:graphic>
          <a:graphicData uri="http://schemas.openxmlformats.org/drawingml/2006/table">
            <a:tbl>
              <a:tblPr/>
              <a:tblGrid>
                <a:gridCol w="1871662">
                  <a:extLst>
                    <a:ext uri="{9D8B030D-6E8A-4147-A177-3AD203B41FA5}">
                      <a16:colId xmlns:a16="http://schemas.microsoft.com/office/drawing/2014/main" xmlns="" val="20000"/>
                    </a:ext>
                  </a:extLst>
                </a:gridCol>
                <a:gridCol w="1368425">
                  <a:extLst>
                    <a:ext uri="{9D8B030D-6E8A-4147-A177-3AD203B41FA5}">
                      <a16:colId xmlns:a16="http://schemas.microsoft.com/office/drawing/2014/main" xmlns="" val="20001"/>
                    </a:ext>
                  </a:extLst>
                </a:gridCol>
                <a:gridCol w="1152525">
                  <a:extLst>
                    <a:ext uri="{9D8B030D-6E8A-4147-A177-3AD203B41FA5}">
                      <a16:colId xmlns:a16="http://schemas.microsoft.com/office/drawing/2014/main" xmlns="" val="20002"/>
                    </a:ext>
                  </a:extLst>
                </a:gridCol>
                <a:gridCol w="1609725">
                  <a:extLst>
                    <a:ext uri="{9D8B030D-6E8A-4147-A177-3AD203B41FA5}">
                      <a16:colId xmlns:a16="http://schemas.microsoft.com/office/drawing/2014/main" xmlns="" val="20003"/>
                    </a:ext>
                  </a:extLst>
                </a:gridCol>
                <a:gridCol w="1392238">
                  <a:extLst>
                    <a:ext uri="{9D8B030D-6E8A-4147-A177-3AD203B41FA5}">
                      <a16:colId xmlns:a16="http://schemas.microsoft.com/office/drawing/2014/main" xmlns="" val="20004"/>
                    </a:ext>
                  </a:extLst>
                </a:gridCol>
                <a:gridCol w="1462087">
                  <a:extLst>
                    <a:ext uri="{9D8B030D-6E8A-4147-A177-3AD203B41FA5}">
                      <a16:colId xmlns:a16="http://schemas.microsoft.com/office/drawing/2014/main" xmlns="" val="20005"/>
                    </a:ext>
                  </a:extLst>
                </a:gridCol>
              </a:tblGrid>
              <a:tr h="2295228">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圍繞着中心原子的電子對的數目</a:t>
                      </a:r>
                      <a:r>
                        <a:rPr kumimoji="0" lang="en-US" altLang="zh-TW" sz="2200" b="1" i="0" u="none" strike="noStrike" cap="none" normalizeH="0" baseline="0" smtClean="0">
                          <a:ln>
                            <a:noFill/>
                          </a:ln>
                          <a:solidFill>
                            <a:srgbClr val="FFFF00"/>
                          </a:solidFill>
                          <a:effectLst/>
                          <a:latin typeface="Arial" panose="020B0604020202020204" pitchFamily="34" charset="0"/>
                          <a:ea typeface="新細明體" panose="02020500000000000000" pitchFamily="18" charset="-120"/>
                        </a:rPr>
                        <a:t>(</a:t>
                      </a:r>
                      <a:r>
                        <a:rPr kumimoji="0" lang="zh-TW" altLang="en-US" sz="2200" b="1" i="0" u="none" strike="noStrike" cap="none" normalizeH="0" baseline="0" smtClean="0">
                          <a:ln>
                            <a:noFill/>
                          </a:ln>
                          <a:solidFill>
                            <a:srgbClr val="FFFF00"/>
                          </a:solidFill>
                          <a:effectLst/>
                          <a:latin typeface="Arial" panose="020B0604020202020204" pitchFamily="34" charset="0"/>
                          <a:ea typeface="新細明體" panose="02020500000000000000" pitchFamily="18" charset="-120"/>
                        </a:rPr>
                        <a:t>雙鍵或三鍵可視</a:t>
                      </a:r>
                      <a:r>
                        <a:rPr kumimoji="0" lang="zh-HK" altLang="en-US" sz="2200" b="1" i="0" u="none" strike="noStrike" cap="none" normalizeH="0" baseline="0" smtClean="0">
                          <a:ln>
                            <a:noFill/>
                          </a:ln>
                          <a:solidFill>
                            <a:srgbClr val="FFFF00"/>
                          </a:solidFill>
                          <a:effectLst/>
                          <a:latin typeface="Arial" panose="020B0604020202020204" pitchFamily="34" charset="0"/>
                          <a:ea typeface="新細明體" panose="02020500000000000000" pitchFamily="18" charset="-120"/>
                        </a:rPr>
                        <a:t>作</a:t>
                      </a:r>
                      <a:endParaRPr kumimoji="0" lang="en-US" altLang="zh-HK" sz="2200" b="1" i="0" u="none" strike="noStrike" cap="none" normalizeH="0" baseline="0" smtClean="0">
                        <a:ln>
                          <a:noFill/>
                        </a:ln>
                        <a:solidFill>
                          <a:srgbClr val="FFFF00"/>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rgbClr val="FFFF00"/>
                          </a:solidFill>
                          <a:effectLst/>
                          <a:latin typeface="Arial" panose="020B0604020202020204" pitchFamily="34" charset="0"/>
                          <a:ea typeface="新細明體" panose="02020500000000000000" pitchFamily="18" charset="-120"/>
                        </a:rPr>
                        <a:t>「一個」</a:t>
                      </a:r>
                      <a:endParaRPr kumimoji="0" lang="en-US" altLang="zh-HK" sz="2200" b="1" i="0" u="none" strike="noStrike" cap="none" normalizeH="0" baseline="0" smtClean="0">
                        <a:ln>
                          <a:noFill/>
                        </a:ln>
                        <a:solidFill>
                          <a:srgbClr val="FFFF00"/>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rgbClr val="FFFF00"/>
                          </a:solidFill>
                          <a:effectLst/>
                          <a:latin typeface="Arial" panose="020B0604020202020204" pitchFamily="34" charset="0"/>
                          <a:ea typeface="新細明體" panose="02020500000000000000" pitchFamily="18" charset="-120"/>
                        </a:rPr>
                        <a:t>電子對</a:t>
                      </a:r>
                      <a:r>
                        <a:rPr kumimoji="0" lang="en-US" altLang="zh-HK" sz="2200" b="1" i="0" u="none" strike="noStrike" cap="none" normalizeH="0" baseline="0" smtClean="0">
                          <a:ln>
                            <a:noFill/>
                          </a:ln>
                          <a:solidFill>
                            <a:srgbClr val="FFFF00"/>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rgbClr val="FFFF00"/>
                        </a:solidFill>
                        <a:effectLst/>
                        <a:latin typeface="Arial" panose="020B0604020202020204" pitchFamily="34" charset="0"/>
                        <a:ea typeface="新細明體" panose="02020500000000000000" pitchFamily="18" charset="-120"/>
                      </a:endParaRP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圍繞着中心原子的鍵合電子對的數目</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1" marB="4570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圍繞着中心原子的孤電子對的數目</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1" marB="4570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分子的形狀</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取決於原</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子的位置</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1" marB="4570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例子</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符合八隅體規則</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1" marB="4570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例子</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不符合八隅體</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規則</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1" marB="45701" anchor="ctr" horzOverflow="overflow">
                    <a:lnL w="12700" cap="flat" cmpd="sng" algn="ctr">
                      <a:solidFill>
                        <a:schemeClr val="bg1"/>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518122">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2</a:t>
                      </a: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2</a:t>
                      </a: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0</a:t>
                      </a: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線形</a:t>
                      </a:r>
                      <a:endPar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1" marB="45701"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chemeClr val="tx1"/>
                        </a:solidFill>
                        <a:effectLst/>
                        <a:latin typeface="Times New Roman" panose="02020603050405020304" pitchFamily="18" charset="0"/>
                        <a:ea typeface="新細明體" panose="02020500000000000000" pitchFamily="18" charset="-120"/>
                      </a:endParaRP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1096821">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3</a:t>
                      </a: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3</a:t>
                      </a: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0</a:t>
                      </a: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平面三角形</a:t>
                      </a:r>
                      <a:endPar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1" marB="45701"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1" marB="45701"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xmlns="" val="10002"/>
                  </a:ext>
                </a:extLst>
              </a:tr>
              <a:tr h="1223805">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4</a:t>
                      </a: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4</a:t>
                      </a: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0</a:t>
                      </a: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四面體形</a:t>
                      </a:r>
                      <a:endPar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1" marB="45701"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1" marB="45701"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1" marB="45701"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xmlns="" val="10003"/>
                  </a:ext>
                </a:extLst>
              </a:tr>
            </a:tbl>
          </a:graphicData>
        </a:graphic>
      </p:graphicFrame>
      <p:graphicFrame>
        <p:nvGraphicFramePr>
          <p:cNvPr id="34869" name="Object 53"/>
          <p:cNvGraphicFramePr>
            <a:graphicFrameLocks noChangeAspect="1"/>
          </p:cNvGraphicFramePr>
          <p:nvPr>
            <p:extLst>
              <p:ext uri="{D42A27DB-BD31-4B8C-83A1-F6EECF244321}">
                <p14:modId xmlns:p14="http://schemas.microsoft.com/office/powerpoint/2010/main" val="2210345489"/>
              </p:ext>
            </p:extLst>
          </p:nvPr>
        </p:nvGraphicFramePr>
        <p:xfrm>
          <a:off x="6156325" y="3119213"/>
          <a:ext cx="1368425" cy="254000"/>
        </p:xfrm>
        <a:graphic>
          <a:graphicData uri="http://schemas.openxmlformats.org/presentationml/2006/ole">
            <mc:AlternateContent xmlns:mc="http://schemas.openxmlformats.org/markup-compatibility/2006">
              <mc:Choice xmlns:v="urn:schemas-microsoft-com:vml" Requires="v">
                <p:oleObj spid="_x0000_s48350" name="PBrush" r:id="rId4" imgW="1638529" imgH="304923" progId="">
                  <p:embed/>
                </p:oleObj>
              </mc:Choice>
              <mc:Fallback>
                <p:oleObj name="PBrush" r:id="rId4" imgW="1638529" imgH="304923"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56325" y="3119213"/>
                        <a:ext cx="1368425" cy="25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4870" name="Text Box 54"/>
          <p:cNvSpPr txBox="1">
            <a:spLocks noChangeArrowheads="1"/>
          </p:cNvSpPr>
          <p:nvPr/>
        </p:nvSpPr>
        <p:spPr bwMode="auto">
          <a:xfrm>
            <a:off x="7596188" y="3068413"/>
            <a:ext cx="1296987"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3200">
                <a:solidFill>
                  <a:schemeClr val="tx1"/>
                </a:solidFill>
                <a:latin typeface="Arial" charset="0"/>
                <a:ea typeface="新細明體" charset="-120"/>
              </a:defRPr>
            </a:lvl1pPr>
            <a:lvl2pPr marL="742950" indent="-285750">
              <a:defRPr kumimoji="1" sz="3200">
                <a:solidFill>
                  <a:schemeClr val="tx1"/>
                </a:solidFill>
                <a:latin typeface="Arial" charset="0"/>
                <a:ea typeface="新細明體" charset="-120"/>
              </a:defRPr>
            </a:lvl2pPr>
            <a:lvl3pPr marL="1143000" indent="-228600">
              <a:defRPr kumimoji="1" sz="3200">
                <a:solidFill>
                  <a:schemeClr val="tx1"/>
                </a:solidFill>
                <a:latin typeface="Arial" charset="0"/>
                <a:ea typeface="新細明體" charset="-120"/>
              </a:defRPr>
            </a:lvl3pPr>
            <a:lvl4pPr marL="1600200" indent="-228600">
              <a:defRPr kumimoji="1" sz="3200">
                <a:solidFill>
                  <a:schemeClr val="tx1"/>
                </a:solidFill>
                <a:latin typeface="Arial" charset="0"/>
                <a:ea typeface="新細明體" charset="-120"/>
              </a:defRPr>
            </a:lvl4pPr>
            <a:lvl5pPr marL="2057400" indent="-228600">
              <a:defRPr kumimoji="1" sz="3200">
                <a:solidFill>
                  <a:schemeClr val="tx1"/>
                </a:solidFill>
                <a:latin typeface="Arial" charset="0"/>
                <a:ea typeface="新細明體" charset="-120"/>
              </a:defRPr>
            </a:lvl5pPr>
            <a:lvl6pPr marL="2514600" indent="-228600" eaLnBrk="0" fontAlgn="base" hangingPunct="0">
              <a:spcBef>
                <a:spcPct val="0"/>
              </a:spcBef>
              <a:spcAft>
                <a:spcPct val="0"/>
              </a:spcAft>
              <a:defRPr kumimoji="1" sz="3200">
                <a:solidFill>
                  <a:schemeClr val="tx1"/>
                </a:solidFill>
                <a:latin typeface="Arial" charset="0"/>
                <a:ea typeface="新細明體" charset="-120"/>
              </a:defRPr>
            </a:lvl6pPr>
            <a:lvl7pPr marL="2971800" indent="-228600" eaLnBrk="0" fontAlgn="base" hangingPunct="0">
              <a:spcBef>
                <a:spcPct val="0"/>
              </a:spcBef>
              <a:spcAft>
                <a:spcPct val="0"/>
              </a:spcAft>
              <a:defRPr kumimoji="1" sz="3200">
                <a:solidFill>
                  <a:schemeClr val="tx1"/>
                </a:solidFill>
                <a:latin typeface="Arial" charset="0"/>
                <a:ea typeface="新細明體" charset="-120"/>
              </a:defRPr>
            </a:lvl7pPr>
            <a:lvl8pPr marL="3429000" indent="-228600" eaLnBrk="0" fontAlgn="base" hangingPunct="0">
              <a:spcBef>
                <a:spcPct val="0"/>
              </a:spcBef>
              <a:spcAft>
                <a:spcPct val="0"/>
              </a:spcAft>
              <a:defRPr kumimoji="1" sz="3200">
                <a:solidFill>
                  <a:schemeClr val="tx1"/>
                </a:solidFill>
                <a:latin typeface="Arial" charset="0"/>
                <a:ea typeface="新細明體" charset="-120"/>
              </a:defRPr>
            </a:lvl8pPr>
            <a:lvl9pPr marL="3886200" indent="-228600" eaLnBrk="0" fontAlgn="base" hangingPunct="0">
              <a:spcBef>
                <a:spcPct val="0"/>
              </a:spcBef>
              <a:spcAft>
                <a:spcPct val="0"/>
              </a:spcAft>
              <a:defRPr kumimoji="1" sz="3200">
                <a:solidFill>
                  <a:schemeClr val="tx1"/>
                </a:solidFill>
                <a:latin typeface="Arial" charset="0"/>
                <a:ea typeface="新細明體" charset="-120"/>
              </a:defRPr>
            </a:lvl9pPr>
          </a:lstStyle>
          <a:p>
            <a:pPr algn="ctr">
              <a:spcBef>
                <a:spcPct val="50000"/>
              </a:spcBef>
            </a:pPr>
            <a:r>
              <a:rPr kumimoji="0" lang="en-US" altLang="zh-TW" sz="2200"/>
              <a:t>F–Be–F</a:t>
            </a:r>
            <a:endParaRPr kumimoji="0" lang="zh-TW" altLang="en-US" sz="2200"/>
          </a:p>
        </p:txBody>
      </p:sp>
      <p:graphicFrame>
        <p:nvGraphicFramePr>
          <p:cNvPr id="34871" name="Object 55"/>
          <p:cNvGraphicFramePr>
            <a:graphicFrameLocks noChangeAspect="1"/>
          </p:cNvGraphicFramePr>
          <p:nvPr>
            <p:extLst>
              <p:ext uri="{D42A27DB-BD31-4B8C-83A1-F6EECF244321}">
                <p14:modId xmlns:p14="http://schemas.microsoft.com/office/powerpoint/2010/main" val="3855642256"/>
              </p:ext>
            </p:extLst>
          </p:nvPr>
        </p:nvGraphicFramePr>
        <p:xfrm>
          <a:off x="6299200" y="3563713"/>
          <a:ext cx="1081088" cy="963613"/>
        </p:xfrm>
        <a:graphic>
          <a:graphicData uri="http://schemas.openxmlformats.org/presentationml/2006/ole">
            <mc:AlternateContent xmlns:mc="http://schemas.openxmlformats.org/markup-compatibility/2006">
              <mc:Choice xmlns:v="urn:schemas-microsoft-com:vml" Requires="v">
                <p:oleObj spid="_x0000_s48351" name="PBrush" r:id="rId6" imgW="1580952" imgH="1409897" progId="">
                  <p:embed/>
                </p:oleObj>
              </mc:Choice>
              <mc:Fallback>
                <p:oleObj name="PBrush" r:id="rId6" imgW="1580952" imgH="1409897"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99200" y="3563713"/>
                        <a:ext cx="1081088" cy="963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4872" name="Object 56"/>
          <p:cNvGraphicFramePr>
            <a:graphicFrameLocks noChangeAspect="1"/>
          </p:cNvGraphicFramePr>
          <p:nvPr>
            <p:extLst>
              <p:ext uri="{D42A27DB-BD31-4B8C-83A1-F6EECF244321}">
                <p14:modId xmlns:p14="http://schemas.microsoft.com/office/powerpoint/2010/main" val="4063547420"/>
              </p:ext>
            </p:extLst>
          </p:nvPr>
        </p:nvGraphicFramePr>
        <p:xfrm>
          <a:off x="7812088" y="3512913"/>
          <a:ext cx="882650" cy="996950"/>
        </p:xfrm>
        <a:graphic>
          <a:graphicData uri="http://schemas.openxmlformats.org/presentationml/2006/ole">
            <mc:AlternateContent xmlns:mc="http://schemas.openxmlformats.org/markup-compatibility/2006">
              <mc:Choice xmlns:v="urn:schemas-microsoft-com:vml" Requires="v">
                <p:oleObj spid="_x0000_s48352" name="PBrush" r:id="rId8" imgW="1257476" imgH="1419048" progId="">
                  <p:embed/>
                </p:oleObj>
              </mc:Choice>
              <mc:Fallback>
                <p:oleObj name="PBrush" r:id="rId8" imgW="1257476" imgH="1419048" progId="">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12088" y="3512913"/>
                        <a:ext cx="882650" cy="996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4873" name="Object 57"/>
          <p:cNvGraphicFramePr>
            <a:graphicFrameLocks noChangeAspect="1"/>
          </p:cNvGraphicFramePr>
          <p:nvPr>
            <p:extLst>
              <p:ext uri="{D42A27DB-BD31-4B8C-83A1-F6EECF244321}">
                <p14:modId xmlns:p14="http://schemas.microsoft.com/office/powerpoint/2010/main" val="1222070733"/>
              </p:ext>
            </p:extLst>
          </p:nvPr>
        </p:nvGraphicFramePr>
        <p:xfrm>
          <a:off x="6292850" y="4652738"/>
          <a:ext cx="1158875" cy="1089025"/>
        </p:xfrm>
        <a:graphic>
          <a:graphicData uri="http://schemas.openxmlformats.org/presentationml/2006/ole">
            <mc:AlternateContent xmlns:mc="http://schemas.openxmlformats.org/markup-compatibility/2006">
              <mc:Choice xmlns:v="urn:schemas-microsoft-com:vml" Requires="v">
                <p:oleObj spid="_x0000_s48353" name="PBrush" r:id="rId10" imgW="1886213" imgH="1771429" progId="">
                  <p:embed/>
                </p:oleObj>
              </mc:Choice>
              <mc:Fallback>
                <p:oleObj name="PBrush" r:id="rId10" imgW="1886213" imgH="1771429" progId="">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292850" y="4652738"/>
                        <a:ext cx="1158875" cy="1089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164860844"/>
      </p:ext>
    </p:extLst>
  </p:cSld>
  <p:clrMapOvr>
    <a:masterClrMapping/>
  </p:clrMapOvr>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738" name="Group 42"/>
          <p:cNvGraphicFramePr>
            <a:graphicFrameLocks noGrp="1"/>
          </p:cNvGraphicFramePr>
          <p:nvPr/>
        </p:nvGraphicFramePr>
        <p:xfrm>
          <a:off x="158750" y="549275"/>
          <a:ext cx="8856663" cy="4879976"/>
        </p:xfrm>
        <a:graphic>
          <a:graphicData uri="http://schemas.openxmlformats.org/drawingml/2006/table">
            <a:tbl>
              <a:tblPr/>
              <a:tblGrid>
                <a:gridCol w="1871663">
                  <a:extLst>
                    <a:ext uri="{9D8B030D-6E8A-4147-A177-3AD203B41FA5}">
                      <a16:colId xmlns:a16="http://schemas.microsoft.com/office/drawing/2014/main" xmlns="" val="20000"/>
                    </a:ext>
                  </a:extLst>
                </a:gridCol>
                <a:gridCol w="1368425">
                  <a:extLst>
                    <a:ext uri="{9D8B030D-6E8A-4147-A177-3AD203B41FA5}">
                      <a16:colId xmlns:a16="http://schemas.microsoft.com/office/drawing/2014/main" xmlns="" val="20001"/>
                    </a:ext>
                  </a:extLst>
                </a:gridCol>
                <a:gridCol w="1152525">
                  <a:extLst>
                    <a:ext uri="{9D8B030D-6E8A-4147-A177-3AD203B41FA5}">
                      <a16:colId xmlns:a16="http://schemas.microsoft.com/office/drawing/2014/main" xmlns="" val="20002"/>
                    </a:ext>
                  </a:extLst>
                </a:gridCol>
                <a:gridCol w="1609725">
                  <a:extLst>
                    <a:ext uri="{9D8B030D-6E8A-4147-A177-3AD203B41FA5}">
                      <a16:colId xmlns:a16="http://schemas.microsoft.com/office/drawing/2014/main" xmlns="" val="20003"/>
                    </a:ext>
                  </a:extLst>
                </a:gridCol>
                <a:gridCol w="1392237">
                  <a:extLst>
                    <a:ext uri="{9D8B030D-6E8A-4147-A177-3AD203B41FA5}">
                      <a16:colId xmlns:a16="http://schemas.microsoft.com/office/drawing/2014/main" xmlns="" val="20004"/>
                    </a:ext>
                  </a:extLst>
                </a:gridCol>
                <a:gridCol w="1462088">
                  <a:extLst>
                    <a:ext uri="{9D8B030D-6E8A-4147-A177-3AD203B41FA5}">
                      <a16:colId xmlns:a16="http://schemas.microsoft.com/office/drawing/2014/main" xmlns="" val="20005"/>
                    </a:ext>
                  </a:extLst>
                </a:gridCol>
              </a:tblGrid>
              <a:tr h="2251075">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圍繞着中心原子的電子對的數目</a:t>
                      </a:r>
                      <a:r>
                        <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雙鍵或三鍵可視</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作</a:t>
                      </a:r>
                      <a:endPar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「一個」</a:t>
                      </a:r>
                      <a:endPar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電子對</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9" marB="45709" anchor="ctr" horzOverflow="overflow">
                    <a:lnL w="12700" cap="flat" cmpd="sng" algn="ctr">
                      <a:solidFill>
                        <a:srgbClr val="0066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圍繞着中心原子的鍵合電子對的數目</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9" marB="45709"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圍繞着中心原子的孤電子對的數目</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9" marB="45709"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分子的形狀</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取決於原</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子的位置</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9" marB="45709"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例子</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符合八隅體規則</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9" marB="45709"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例子</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不符合八隅體</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規則</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09" marB="45709" anchor="ctr" horzOverflow="overflow">
                    <a:lnL w="12700" cap="flat" cmpd="sng" algn="ctr">
                      <a:solidFill>
                        <a:schemeClr val="bg1"/>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1223963">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4</a:t>
                      </a:r>
                    </a:p>
                  </a:txBody>
                  <a:tcPr marL="91442" marR="91442" marT="45709" marB="45709"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3</a:t>
                      </a:r>
                    </a:p>
                  </a:txBody>
                  <a:tcPr marL="91442" marR="91442" marT="45709" marB="45709"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1</a:t>
                      </a:r>
                    </a:p>
                  </a:txBody>
                  <a:tcPr marL="91442" marR="91442" marT="45709" marB="45709"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三角錐體形</a:t>
                      </a:r>
                      <a:endPar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9" marB="45709"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9" marB="45709"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9" marB="45709"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xmlns="" val="10001"/>
                  </a:ext>
                </a:extLst>
              </a:tr>
              <a:tr h="1404938">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4</a:t>
                      </a:r>
                    </a:p>
                  </a:txBody>
                  <a:tcPr marL="91442" marR="91442" marT="45709" marB="45709"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2</a:t>
                      </a:r>
                    </a:p>
                  </a:txBody>
                  <a:tcPr marL="91442" marR="91442" marT="45709" marB="45709"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2</a:t>
                      </a:r>
                    </a:p>
                  </a:txBody>
                  <a:tcPr marL="91442" marR="91442" marT="45709" marB="45709"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V</a:t>
                      </a:r>
                      <a:r>
                        <a:rPr kumimoji="1" lang="zh-TW"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形</a:t>
                      </a:r>
                      <a:endPar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9" marB="45709"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9" marB="45709"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09" marB="45709"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xmlns="" val="10002"/>
                  </a:ext>
                </a:extLst>
              </a:tr>
            </a:tbl>
          </a:graphicData>
        </a:graphic>
      </p:graphicFrame>
      <p:graphicFrame>
        <p:nvGraphicFramePr>
          <p:cNvPr id="35882" name="Object 42"/>
          <p:cNvGraphicFramePr>
            <a:graphicFrameLocks noChangeAspect="1"/>
          </p:cNvGraphicFramePr>
          <p:nvPr/>
        </p:nvGraphicFramePr>
        <p:xfrm>
          <a:off x="6227763" y="2897188"/>
          <a:ext cx="1296987" cy="1036637"/>
        </p:xfrm>
        <a:graphic>
          <a:graphicData uri="http://schemas.openxmlformats.org/presentationml/2006/ole">
            <mc:AlternateContent xmlns:mc="http://schemas.openxmlformats.org/markup-compatibility/2006">
              <mc:Choice xmlns:v="urn:schemas-microsoft-com:vml" Requires="v">
                <p:oleObj spid="_x0000_s49264" name="PBrush" r:id="rId4" imgW="1848108" imgH="1476190" progId="">
                  <p:embed/>
                </p:oleObj>
              </mc:Choice>
              <mc:Fallback>
                <p:oleObj name="PBrush" r:id="rId4" imgW="1848108" imgH="1476190"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27763" y="2897188"/>
                        <a:ext cx="1296987" cy="1036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5883" name="Object 43"/>
          <p:cNvGraphicFramePr>
            <a:graphicFrameLocks noChangeAspect="1"/>
          </p:cNvGraphicFramePr>
          <p:nvPr/>
        </p:nvGraphicFramePr>
        <p:xfrm>
          <a:off x="6227763" y="4149725"/>
          <a:ext cx="1246187" cy="1150938"/>
        </p:xfrm>
        <a:graphic>
          <a:graphicData uri="http://schemas.openxmlformats.org/presentationml/2006/ole">
            <mc:AlternateContent xmlns:mc="http://schemas.openxmlformats.org/markup-compatibility/2006">
              <mc:Choice xmlns:v="urn:schemas-microsoft-com:vml" Requires="v">
                <p:oleObj spid="_x0000_s49265" name="PBrush" r:id="rId6" imgW="1628571" imgH="1504762" progId="">
                  <p:embed/>
                </p:oleObj>
              </mc:Choice>
              <mc:Fallback>
                <p:oleObj name="PBrush" r:id="rId6" imgW="1628571" imgH="1504762"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27763" y="4149725"/>
                        <a:ext cx="1246187" cy="115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38992694"/>
      </p:ext>
    </p:extLst>
  </p:cSld>
  <p:clrMapOvr>
    <a:masterClrMapping/>
  </p:clrMapOvr>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762" name="Group 42"/>
          <p:cNvGraphicFramePr>
            <a:graphicFrameLocks noGrp="1"/>
          </p:cNvGraphicFramePr>
          <p:nvPr/>
        </p:nvGraphicFramePr>
        <p:xfrm>
          <a:off x="138113" y="549275"/>
          <a:ext cx="8856662" cy="4933951"/>
        </p:xfrm>
        <a:graphic>
          <a:graphicData uri="http://schemas.openxmlformats.org/drawingml/2006/table">
            <a:tbl>
              <a:tblPr/>
              <a:tblGrid>
                <a:gridCol w="1871662">
                  <a:extLst>
                    <a:ext uri="{9D8B030D-6E8A-4147-A177-3AD203B41FA5}">
                      <a16:colId xmlns:a16="http://schemas.microsoft.com/office/drawing/2014/main" xmlns="" val="20000"/>
                    </a:ext>
                  </a:extLst>
                </a:gridCol>
                <a:gridCol w="1368425">
                  <a:extLst>
                    <a:ext uri="{9D8B030D-6E8A-4147-A177-3AD203B41FA5}">
                      <a16:colId xmlns:a16="http://schemas.microsoft.com/office/drawing/2014/main" xmlns="" val="20001"/>
                    </a:ext>
                  </a:extLst>
                </a:gridCol>
                <a:gridCol w="1152525">
                  <a:extLst>
                    <a:ext uri="{9D8B030D-6E8A-4147-A177-3AD203B41FA5}">
                      <a16:colId xmlns:a16="http://schemas.microsoft.com/office/drawing/2014/main" xmlns="" val="20002"/>
                    </a:ext>
                  </a:extLst>
                </a:gridCol>
                <a:gridCol w="1609725">
                  <a:extLst>
                    <a:ext uri="{9D8B030D-6E8A-4147-A177-3AD203B41FA5}">
                      <a16:colId xmlns:a16="http://schemas.microsoft.com/office/drawing/2014/main" xmlns="" val="20003"/>
                    </a:ext>
                  </a:extLst>
                </a:gridCol>
                <a:gridCol w="1392238">
                  <a:extLst>
                    <a:ext uri="{9D8B030D-6E8A-4147-A177-3AD203B41FA5}">
                      <a16:colId xmlns:a16="http://schemas.microsoft.com/office/drawing/2014/main" xmlns="" val="20004"/>
                    </a:ext>
                  </a:extLst>
                </a:gridCol>
                <a:gridCol w="1462087">
                  <a:extLst>
                    <a:ext uri="{9D8B030D-6E8A-4147-A177-3AD203B41FA5}">
                      <a16:colId xmlns:a16="http://schemas.microsoft.com/office/drawing/2014/main" xmlns="" val="20005"/>
                    </a:ext>
                  </a:extLst>
                </a:gridCol>
              </a:tblGrid>
              <a:tr h="2160588">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圍繞着中心原子的電子對的數目</a:t>
                      </a:r>
                      <a:r>
                        <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雙鍵或三鍵可視</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作</a:t>
                      </a:r>
                      <a:endPar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「一個」</a:t>
                      </a:r>
                      <a:endPar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電子對</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26" marB="45726" anchor="ctr" horzOverflow="overflow">
                    <a:lnL w="12700" cap="flat" cmpd="sng" algn="ctr">
                      <a:solidFill>
                        <a:srgbClr val="0066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圍繞着中心原子的鍵合電子對的數目</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圍繞着中心原子的孤電子對的數目</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分子的形狀</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取決於原</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子的位置</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例子</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符合八隅體規則</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例子</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不符合八隅體</a:t>
                      </a:r>
                      <a:r>
                        <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規則</a:t>
                      </a:r>
                      <a:r>
                        <a:rPr kumimoji="0" lang="en-US" altLang="zh-HK"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a:t>
                      </a:r>
                      <a:endParaRPr kumimoji="1" lang="en-US" altLang="zh-TW"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1442" marR="91442" marT="45726" marB="45726" anchor="ctr" horzOverflow="overflow">
                    <a:lnL w="12700" cap="flat" cmpd="sng" algn="ctr">
                      <a:solidFill>
                        <a:schemeClr val="bg1"/>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1333500">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5</a:t>
                      </a:r>
                    </a:p>
                  </a:txBody>
                  <a:tcPr marL="91442" marR="91442" marT="45726" marB="45726"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5</a:t>
                      </a:r>
                    </a:p>
                  </a:txBody>
                  <a:tcPr marL="91442" marR="91442" marT="45726" marB="45726"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0</a:t>
                      </a:r>
                    </a:p>
                  </a:txBody>
                  <a:tcPr marL="91442" marR="91442" marT="45726" marB="45726"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三角雙錐</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體形</a:t>
                      </a:r>
                      <a:endPar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26" marB="45726"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26" marB="45726"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26" marB="45726"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xmlns="" val="10001"/>
                  </a:ext>
                </a:extLst>
              </a:tr>
              <a:tr h="1439863">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6</a:t>
                      </a:r>
                    </a:p>
                  </a:txBody>
                  <a:tcPr marL="91442" marR="91442" marT="45726" marB="45726"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6</a:t>
                      </a:r>
                    </a:p>
                  </a:txBody>
                  <a:tcPr marL="91442" marR="91442" marT="45726" marB="45726"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0</a:t>
                      </a:r>
                    </a:p>
                  </a:txBody>
                  <a:tcPr marL="91442" marR="91442" marT="45726" marB="45726"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HK"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八面體形</a:t>
                      </a:r>
                      <a:endParaRPr kumimoji="1" lang="en-US" altLang="zh-TW"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26" marB="45726" anchor="ctr"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26" marB="45726"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42" marR="91442" marT="45726" marB="45726" horzOverflow="overflow">
                    <a:lnL w="12700" cap="flat" cmpd="sng" algn="ctr">
                      <a:solidFill>
                        <a:srgbClr val="006600"/>
                      </a:solidFill>
                      <a:prstDash val="solid"/>
                      <a:round/>
                      <a:headEnd type="none" w="med" len="med"/>
                      <a:tailEnd type="none" w="med" len="med"/>
                    </a:lnL>
                    <a:lnR w="12700" cap="flat" cmpd="sng" algn="ctr">
                      <a:solidFill>
                        <a:srgbClr val="006600"/>
                      </a:solidFill>
                      <a:prstDash val="solid"/>
                      <a:round/>
                      <a:headEnd type="none" w="med" len="med"/>
                      <a:tailEnd type="none" w="med" len="med"/>
                    </a:lnR>
                    <a:lnT w="12700" cap="flat" cmpd="sng" algn="ctr">
                      <a:solidFill>
                        <a:srgbClr val="006600"/>
                      </a:solidFill>
                      <a:prstDash val="solid"/>
                      <a:round/>
                      <a:headEnd type="none" w="med" len="med"/>
                      <a:tailEnd type="none" w="med" len="med"/>
                    </a:lnT>
                    <a:lnB w="12700" cap="flat" cmpd="sng" algn="ctr">
                      <a:solidFill>
                        <a:srgbClr val="006600"/>
                      </a:solidFill>
                      <a:prstDash val="solid"/>
                      <a:round/>
                      <a:headEnd type="none" w="med" len="med"/>
                      <a:tailEnd type="none" w="med" len="med"/>
                    </a:lnB>
                    <a:lnTlToBr>
                      <a:noFill/>
                    </a:lnTlToBr>
                    <a:lnBlToTr>
                      <a:noFill/>
                    </a:lnBlToTr>
                    <a:solidFill>
                      <a:srgbClr val="FFFF00"/>
                    </a:solidFill>
                  </a:tcPr>
                </a:tc>
                <a:extLst>
                  <a:ext uri="{0D108BD9-81ED-4DB2-BD59-A6C34878D82A}">
                    <a16:rowId xmlns:a16="http://schemas.microsoft.com/office/drawing/2014/main" xmlns="" val="10002"/>
                  </a:ext>
                </a:extLst>
              </a:tr>
            </a:tbl>
          </a:graphicData>
        </a:graphic>
      </p:graphicFrame>
      <p:graphicFrame>
        <p:nvGraphicFramePr>
          <p:cNvPr id="36906" name="Object 42"/>
          <p:cNvGraphicFramePr>
            <a:graphicFrameLocks noChangeAspect="1"/>
          </p:cNvGraphicFramePr>
          <p:nvPr/>
        </p:nvGraphicFramePr>
        <p:xfrm>
          <a:off x="7667625" y="2749550"/>
          <a:ext cx="1249363" cy="1255713"/>
        </p:xfrm>
        <a:graphic>
          <a:graphicData uri="http://schemas.openxmlformats.org/presentationml/2006/ole">
            <mc:AlternateContent xmlns:mc="http://schemas.openxmlformats.org/markup-compatibility/2006">
              <mc:Choice xmlns:v="urn:schemas-microsoft-com:vml" Requires="v">
                <p:oleObj spid="_x0000_s50288" name="PBrush" r:id="rId4" imgW="1781424" imgH="1790476" progId="">
                  <p:embed/>
                </p:oleObj>
              </mc:Choice>
              <mc:Fallback>
                <p:oleObj name="PBrush" r:id="rId4" imgW="1781424" imgH="1790476"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67625" y="2749550"/>
                        <a:ext cx="1249363" cy="1255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6907" name="Object 43"/>
          <p:cNvGraphicFramePr>
            <a:graphicFrameLocks noChangeAspect="1"/>
          </p:cNvGraphicFramePr>
          <p:nvPr/>
        </p:nvGraphicFramePr>
        <p:xfrm>
          <a:off x="7667625" y="4076700"/>
          <a:ext cx="1211263" cy="1368425"/>
        </p:xfrm>
        <a:graphic>
          <a:graphicData uri="http://schemas.openxmlformats.org/presentationml/2006/ole">
            <mc:AlternateContent xmlns:mc="http://schemas.openxmlformats.org/markup-compatibility/2006">
              <mc:Choice xmlns:v="urn:schemas-microsoft-com:vml" Requires="v">
                <p:oleObj spid="_x0000_s50289" name="PBrush" r:id="rId6" imgW="1695687" imgH="1914286" progId="">
                  <p:embed/>
                </p:oleObj>
              </mc:Choice>
              <mc:Fallback>
                <p:oleObj name="PBrush" r:id="rId6" imgW="1695687" imgH="1914286"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67625" y="4076700"/>
                        <a:ext cx="1211263" cy="1368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4073888252"/>
      </p:ext>
    </p:extLst>
  </p:cSld>
  <p:clrMapOvr>
    <a:masterClrMapping/>
  </p:clrMapOvr>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Rectangle 3"/>
          <p:cNvSpPr>
            <a:spLocks noChangeArrowheads="1"/>
          </p:cNvSpPr>
          <p:nvPr/>
        </p:nvSpPr>
        <p:spPr bwMode="auto">
          <a:xfrm>
            <a:off x="3227610" y="1841946"/>
            <a:ext cx="2305050" cy="769938"/>
          </a:xfrm>
          <a:prstGeom prst="rect">
            <a:avLst/>
          </a:prstGeom>
          <a:solidFill>
            <a:srgbClr val="0066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tabLst>
                <a:tab pos="1885950" algn="l"/>
              </a:tabLst>
              <a:defRPr/>
            </a:pPr>
            <a:r>
              <a:rPr lang="zh-TW" altLang="en-US" sz="4400" b="1" dirty="0">
                <a:solidFill>
                  <a:srgbClr val="FFFF00"/>
                </a:solidFill>
                <a:effectLst>
                  <a:outerShdw blurRad="38100" dist="38100" dir="2700000" algn="tl">
                    <a:srgbClr val="000000"/>
                  </a:outerShdw>
                </a:effectLst>
                <a:ea typeface="新細明體" panose="02020500000000000000" pitchFamily="18" charset="-120"/>
              </a:rPr>
              <a:t>第 </a:t>
            </a:r>
            <a:r>
              <a:rPr lang="en-US" altLang="zh-TW" sz="4400" b="1" dirty="0">
                <a:solidFill>
                  <a:schemeClr val="bg1"/>
                </a:solidFill>
                <a:effectLst>
                  <a:outerShdw blurRad="38100" dist="38100" dir="2700000" algn="tl">
                    <a:srgbClr val="000000"/>
                  </a:outerShdw>
                </a:effectLst>
                <a:ea typeface="新細明體" panose="02020500000000000000" pitchFamily="18" charset="-120"/>
              </a:rPr>
              <a:t>25 </a:t>
            </a:r>
            <a:r>
              <a:rPr lang="zh-TW" altLang="en-US" sz="4400" b="1" dirty="0">
                <a:solidFill>
                  <a:srgbClr val="FFFF00"/>
                </a:solidFill>
                <a:effectLst>
                  <a:outerShdw blurRad="38100" dist="38100" dir="2700000" algn="tl">
                    <a:srgbClr val="000000"/>
                  </a:outerShdw>
                </a:effectLst>
                <a:ea typeface="新細明體" panose="02020500000000000000" pitchFamily="18" charset="-120"/>
              </a:rPr>
              <a:t>章</a:t>
            </a:r>
          </a:p>
        </p:txBody>
      </p:sp>
      <p:sp>
        <p:nvSpPr>
          <p:cNvPr id="5123" name="Rectangle 4"/>
          <p:cNvSpPr>
            <a:spLocks noChangeArrowheads="1"/>
          </p:cNvSpPr>
          <p:nvPr/>
        </p:nvSpPr>
        <p:spPr bwMode="auto">
          <a:xfrm>
            <a:off x="2699792" y="3003674"/>
            <a:ext cx="3576638" cy="641350"/>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600" b="1">
                <a:solidFill>
                  <a:srgbClr val="006600"/>
                </a:solidFill>
              </a:rPr>
              <a:t>鍵和分子的極性</a:t>
            </a:r>
          </a:p>
        </p:txBody>
      </p:sp>
    </p:spTree>
    <p:extLst>
      <p:ext uri="{BB962C8B-B14F-4D97-AF65-F5344CB8AC3E}">
        <p14:creationId xmlns:p14="http://schemas.microsoft.com/office/powerpoint/2010/main" val="2455006629"/>
      </p:ext>
    </p:extLst>
  </p:cSld>
  <p:clrMapOvr>
    <a:masterClrMapping/>
  </p:clrMapOvr>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5"/>
          <p:cNvSpPr>
            <a:spLocks noChangeArrowheads="1"/>
          </p:cNvSpPr>
          <p:nvPr/>
        </p:nvSpPr>
        <p:spPr bwMode="auto">
          <a:xfrm>
            <a:off x="395288" y="188640"/>
            <a:ext cx="26225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Arial Black" pitchFamily="34" charset="0"/>
              </a:rPr>
              <a:t>原子的電負性</a:t>
            </a:r>
          </a:p>
        </p:txBody>
      </p:sp>
      <p:sp>
        <p:nvSpPr>
          <p:cNvPr id="7171" name="Rectangle 6"/>
          <p:cNvSpPr>
            <a:spLocks noChangeArrowheads="1"/>
          </p:cNvSpPr>
          <p:nvPr/>
        </p:nvSpPr>
        <p:spPr bwMode="auto">
          <a:xfrm>
            <a:off x="422275" y="2950740"/>
            <a:ext cx="8351838" cy="522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兩個不同的原子不一定會平均地共用鍵合電子。</a:t>
            </a:r>
          </a:p>
        </p:txBody>
      </p:sp>
      <p:sp>
        <p:nvSpPr>
          <p:cNvPr id="3081" name="Rectangle 9"/>
          <p:cNvSpPr>
            <a:spLocks noChangeArrowheads="1"/>
          </p:cNvSpPr>
          <p:nvPr/>
        </p:nvSpPr>
        <p:spPr bwMode="auto">
          <a:xfrm>
            <a:off x="422275" y="4049290"/>
            <a:ext cx="835183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通常其中一個原子對鍵合電子的吸引力較大。</a:t>
            </a:r>
          </a:p>
        </p:txBody>
      </p:sp>
      <p:sp>
        <p:nvSpPr>
          <p:cNvPr id="3082" name="Rectangle 10"/>
          <p:cNvSpPr>
            <a:spLocks noChangeArrowheads="1"/>
          </p:cNvSpPr>
          <p:nvPr/>
        </p:nvSpPr>
        <p:spPr bwMode="auto">
          <a:xfrm>
            <a:off x="422275" y="5120853"/>
            <a:ext cx="7894638" cy="1260475"/>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buFontTx/>
              <a:buBlip>
                <a:blip r:embed="rId2"/>
              </a:buBlip>
            </a:pPr>
            <a:r>
              <a:rPr lang="zh-TW" altLang="en-US" sz="2800"/>
              <a:t>一般而言，</a:t>
            </a:r>
            <a:r>
              <a:rPr lang="zh-TW" altLang="en-US" sz="3200" b="1">
                <a:solidFill>
                  <a:srgbClr val="0099FF"/>
                </a:solidFill>
              </a:rPr>
              <a:t>電負性較高</a:t>
            </a:r>
            <a:r>
              <a:rPr lang="zh-TW" altLang="en-US" sz="2800" b="1"/>
              <a:t> </a:t>
            </a:r>
            <a:r>
              <a:rPr lang="zh-TW" altLang="en-US" sz="2800"/>
              <a:t>的原子更能吸引鍵合電子，令 </a:t>
            </a:r>
            <a:r>
              <a:rPr lang="zh-TW" altLang="en-US" sz="3200" b="1">
                <a:solidFill>
                  <a:srgbClr val="0099FF"/>
                </a:solidFill>
              </a:rPr>
              <a:t>電子更接近</a:t>
            </a:r>
            <a:r>
              <a:rPr lang="zh-TW" altLang="en-US" sz="2800" b="1"/>
              <a:t> </a:t>
            </a:r>
            <a:r>
              <a:rPr lang="zh-TW" altLang="en-US" sz="2800"/>
              <a:t>該原子。</a:t>
            </a:r>
          </a:p>
        </p:txBody>
      </p:sp>
      <p:sp>
        <p:nvSpPr>
          <p:cNvPr id="9" name="AutoShape 5"/>
          <p:cNvSpPr>
            <a:spLocks noChangeArrowheads="1"/>
          </p:cNvSpPr>
          <p:nvPr/>
        </p:nvSpPr>
        <p:spPr bwMode="auto">
          <a:xfrm>
            <a:off x="467544" y="1267346"/>
            <a:ext cx="8281987" cy="1225550"/>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sz="2800"/>
          </a:p>
        </p:txBody>
      </p:sp>
      <p:sp>
        <p:nvSpPr>
          <p:cNvPr id="10" name="Rectangle 6"/>
          <p:cNvSpPr>
            <a:spLocks noChangeArrowheads="1"/>
          </p:cNvSpPr>
          <p:nvPr/>
        </p:nvSpPr>
        <p:spPr bwMode="auto">
          <a:xfrm>
            <a:off x="535806" y="1197496"/>
            <a:ext cx="8213725" cy="1260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pPr>
            <a:r>
              <a:rPr lang="zh-TW" altLang="en-US" sz="2800" dirty="0"/>
              <a:t>原子的 </a:t>
            </a:r>
            <a:r>
              <a:rPr lang="zh-TW" altLang="en-US" sz="3200" b="1" u="sng" dirty="0">
                <a:solidFill>
                  <a:srgbClr val="FF0000"/>
                </a:solidFill>
              </a:rPr>
              <a:t>電負性</a:t>
            </a:r>
            <a:r>
              <a:rPr lang="zh-TW" altLang="en-US" sz="3200" dirty="0">
                <a:solidFill>
                  <a:srgbClr val="FF0000"/>
                </a:solidFill>
              </a:rPr>
              <a:t> </a:t>
            </a:r>
            <a:r>
              <a:rPr lang="zh-TW" altLang="en-US" sz="2800" dirty="0"/>
              <a:t>代表 </a:t>
            </a:r>
            <a:r>
              <a:rPr lang="zh-TW" altLang="en-US" sz="3200" b="1" dirty="0">
                <a:solidFill>
                  <a:srgbClr val="0099FF"/>
                </a:solidFill>
              </a:rPr>
              <a:t>該原子在共價鍵中</a:t>
            </a:r>
            <a:r>
              <a:rPr lang="zh-TW" altLang="en-US" sz="2800" b="1" dirty="0"/>
              <a:t> </a:t>
            </a:r>
            <a:r>
              <a:rPr lang="zh-TW" altLang="en-US" sz="3200" b="1" u="sng" dirty="0">
                <a:solidFill>
                  <a:srgbClr val="FF0000"/>
                </a:solidFill>
              </a:rPr>
              <a:t>吸引鍵合電子的能力</a:t>
            </a:r>
            <a:r>
              <a:rPr lang="zh-TW" altLang="en-US" sz="2800" b="1" dirty="0"/>
              <a:t>。 </a:t>
            </a:r>
          </a:p>
        </p:txBody>
      </p:sp>
    </p:spTree>
    <p:extLst>
      <p:ext uri="{BB962C8B-B14F-4D97-AF65-F5344CB8AC3E}">
        <p14:creationId xmlns:p14="http://schemas.microsoft.com/office/powerpoint/2010/main" val="3885688539"/>
      </p:ext>
    </p:extLst>
  </p:cSld>
  <p:clrMapOvr>
    <a:masterClrMapping/>
  </p:clrMapOvr>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Object 5"/>
          <p:cNvGraphicFramePr>
            <a:graphicFrameLocks noChangeAspect="1"/>
          </p:cNvGraphicFramePr>
          <p:nvPr/>
        </p:nvGraphicFramePr>
        <p:xfrm>
          <a:off x="1908175" y="1844675"/>
          <a:ext cx="2173288" cy="1614488"/>
        </p:xfrm>
        <a:graphic>
          <a:graphicData uri="http://schemas.openxmlformats.org/presentationml/2006/ole">
            <mc:AlternateContent xmlns:mc="http://schemas.openxmlformats.org/markup-compatibility/2006">
              <mc:Choice xmlns:v="urn:schemas-microsoft-com:vml" Requires="v">
                <p:oleObj spid="_x0000_s51310" name="PBrush" r:id="rId3" imgW="3000000" imgH="2228571" progId="">
                  <p:embed/>
                </p:oleObj>
              </mc:Choice>
              <mc:Fallback>
                <p:oleObj name="PBrush" r:id="rId3" imgW="3000000" imgH="2228571"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8175" y="1844675"/>
                        <a:ext cx="2173288" cy="1614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243" name="Rectangle 16"/>
          <p:cNvSpPr>
            <a:spLocks noChangeArrowheads="1"/>
          </p:cNvSpPr>
          <p:nvPr/>
        </p:nvSpPr>
        <p:spPr bwMode="auto">
          <a:xfrm>
            <a:off x="1763713" y="3860800"/>
            <a:ext cx="2592387" cy="504825"/>
          </a:xfrm>
          <a:prstGeom prst="rect">
            <a:avLst/>
          </a:prstGeom>
          <a:noFill/>
          <a:ln>
            <a:noFill/>
          </a:ln>
          <a:effectLst/>
          <a:extLst>
            <a:ext uri="{909E8E84-426E-40DD-AFC4-6F175D3DCCD1}">
              <a14:hiddenFill xmlns:a14="http://schemas.microsoft.com/office/drawing/2010/main">
                <a:solidFill>
                  <a:srgbClr val="4F81BD"/>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spcBef>
                <a:spcPts val="500"/>
              </a:spcBef>
              <a:spcAft>
                <a:spcPts val="500"/>
              </a:spcAft>
            </a:pPr>
            <a:r>
              <a:rPr lang="zh-TW" altLang="en-US" sz="2400"/>
              <a:t>氯化氫分子 </a:t>
            </a:r>
            <a:r>
              <a:rPr lang="en-US" altLang="zh-TW" sz="2400">
                <a:solidFill>
                  <a:srgbClr val="000000"/>
                </a:solidFill>
              </a:rPr>
              <a:t>(HCl)</a:t>
            </a:r>
            <a:endParaRPr lang="zh-TW" altLang="zh-TW" sz="2400" b="1"/>
          </a:p>
        </p:txBody>
      </p:sp>
      <p:graphicFrame>
        <p:nvGraphicFramePr>
          <p:cNvPr id="47120" name="Object 16"/>
          <p:cNvGraphicFramePr>
            <a:graphicFrameLocks noChangeAspect="1"/>
          </p:cNvGraphicFramePr>
          <p:nvPr/>
        </p:nvGraphicFramePr>
        <p:xfrm>
          <a:off x="5219700" y="1844675"/>
          <a:ext cx="2647950" cy="1562100"/>
        </p:xfrm>
        <a:graphic>
          <a:graphicData uri="http://schemas.openxmlformats.org/presentationml/2006/ole">
            <mc:AlternateContent xmlns:mc="http://schemas.openxmlformats.org/markup-compatibility/2006">
              <mc:Choice xmlns:v="urn:schemas-microsoft-com:vml" Requires="v">
                <p:oleObj spid="_x0000_s51311" name="PBrush" r:id="rId5" imgW="2647619" imgH="1561905" progId="">
                  <p:embed/>
                </p:oleObj>
              </mc:Choice>
              <mc:Fallback>
                <p:oleObj name="PBrush" r:id="rId5" imgW="2647619" imgH="1561905"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19700" y="1844675"/>
                        <a:ext cx="2647950" cy="1562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876109922"/>
      </p:ext>
    </p:extLst>
  </p:cSld>
  <p:clrMapOvr>
    <a:masterClrMapping/>
  </p:clrMapOvr>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15"/>
          <p:cNvPicPr>
            <a:picLocks noChangeAspect="1" noChangeArrowheads="1"/>
          </p:cNvPicPr>
          <p:nvPr/>
        </p:nvPicPr>
        <p:blipFill>
          <a:blip r:embed="rId2">
            <a:extLst>
              <a:ext uri="{28A0092B-C50C-407E-A947-70E740481C1C}">
                <a14:useLocalDpi xmlns:a14="http://schemas.microsoft.com/office/drawing/2010/main" val="0"/>
              </a:ext>
            </a:extLst>
          </a:blip>
          <a:srcRect t="8226"/>
          <a:stretch>
            <a:fillRect/>
          </a:stretch>
        </p:blipFill>
        <p:spPr bwMode="auto">
          <a:xfrm>
            <a:off x="395288" y="1384647"/>
            <a:ext cx="8235950" cy="3843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291" name="Rectangle 8"/>
          <p:cNvSpPr>
            <a:spLocks noChangeArrowheads="1"/>
          </p:cNvSpPr>
          <p:nvPr/>
        </p:nvSpPr>
        <p:spPr bwMode="auto">
          <a:xfrm>
            <a:off x="2916238" y="836960"/>
            <a:ext cx="2368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990099"/>
                </a:solidFill>
              </a:rPr>
              <a:t>元素的電負性值</a:t>
            </a:r>
          </a:p>
        </p:txBody>
      </p:sp>
      <p:sp>
        <p:nvSpPr>
          <p:cNvPr id="12292" name="Rectangle 9"/>
          <p:cNvSpPr>
            <a:spLocks noChangeArrowheads="1"/>
          </p:cNvSpPr>
          <p:nvPr/>
        </p:nvSpPr>
        <p:spPr bwMode="auto">
          <a:xfrm>
            <a:off x="1220788" y="4581872"/>
            <a:ext cx="1550987" cy="701675"/>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具有最低的電負性值</a:t>
            </a:r>
          </a:p>
        </p:txBody>
      </p:sp>
      <p:pic>
        <p:nvPicPr>
          <p:cNvPr id="12295"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9463" y="4591397"/>
            <a:ext cx="1474787" cy="1285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296" name="Rectangle 8"/>
          <p:cNvSpPr>
            <a:spLocks noChangeArrowheads="1"/>
          </p:cNvSpPr>
          <p:nvPr/>
        </p:nvSpPr>
        <p:spPr bwMode="auto">
          <a:xfrm>
            <a:off x="7777163" y="2421285"/>
            <a:ext cx="1547812" cy="701675"/>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具有最高的</a:t>
            </a:r>
          </a:p>
          <a:p>
            <a:pPr eaLnBrk="1" hangingPunct="1"/>
            <a:r>
              <a:rPr lang="zh-TW" altLang="en-US" sz="2000"/>
              <a:t>電負性值</a:t>
            </a:r>
          </a:p>
        </p:txBody>
      </p:sp>
    </p:spTree>
    <p:extLst>
      <p:ext uri="{BB962C8B-B14F-4D97-AF65-F5344CB8AC3E}">
        <p14:creationId xmlns:p14="http://schemas.microsoft.com/office/powerpoint/2010/main" val="2073338055"/>
      </p:ext>
    </p:extLst>
  </p:cSld>
  <p:clrMapOvr>
    <a:masterClrMapping/>
  </p:clrMapOvr>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9" name="群組 1"/>
          <p:cNvGrpSpPr>
            <a:grpSpLocks/>
          </p:cNvGrpSpPr>
          <p:nvPr/>
        </p:nvGrpSpPr>
        <p:grpSpPr bwMode="auto">
          <a:xfrm>
            <a:off x="323850" y="4916344"/>
            <a:ext cx="8496300" cy="1176478"/>
            <a:chOff x="179389" y="4843959"/>
            <a:chExt cx="8497068" cy="1226269"/>
          </a:xfrm>
        </p:grpSpPr>
        <p:sp>
          <p:nvSpPr>
            <p:cNvPr id="14346" name="Text Box 5"/>
            <p:cNvSpPr txBox="1">
              <a:spLocks noChangeArrowheads="1"/>
            </p:cNvSpPr>
            <p:nvPr/>
          </p:nvSpPr>
          <p:spPr bwMode="auto">
            <a:xfrm>
              <a:off x="250833" y="4940078"/>
              <a:ext cx="8425624" cy="986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由於貴氣體一般不會與其化元素形成化學鍵，故我們通常不會理會貴氣體的電負性。</a:t>
              </a:r>
            </a:p>
          </p:txBody>
        </p:sp>
        <p:sp>
          <p:nvSpPr>
            <p:cNvPr id="14347" name="Rectangle 6"/>
            <p:cNvSpPr>
              <a:spLocks noChangeArrowheads="1"/>
            </p:cNvSpPr>
            <p:nvPr/>
          </p:nvSpPr>
          <p:spPr bwMode="auto">
            <a:xfrm>
              <a:off x="179389" y="4843959"/>
              <a:ext cx="8497068" cy="1226269"/>
            </a:xfrm>
            <a:prstGeom prst="rect">
              <a:avLst/>
            </a:prstGeom>
            <a:noFill/>
            <a:ln w="25400">
              <a:solidFill>
                <a:srgbClr val="FF99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HK" altLang="zh-HK" sz="2400">
                <a:latin typeface="Times New Roman" pitchFamily="18" charset="0"/>
              </a:endParaRPr>
            </a:p>
          </p:txBody>
        </p:sp>
      </p:grpSp>
      <p:graphicFrame>
        <p:nvGraphicFramePr>
          <p:cNvPr id="13324" name="Object 12"/>
          <p:cNvGraphicFramePr>
            <a:graphicFrameLocks noChangeAspect="1"/>
          </p:cNvGraphicFramePr>
          <p:nvPr>
            <p:extLst>
              <p:ext uri="{D42A27DB-BD31-4B8C-83A1-F6EECF244321}">
                <p14:modId xmlns:p14="http://schemas.microsoft.com/office/powerpoint/2010/main" val="3410038051"/>
              </p:ext>
            </p:extLst>
          </p:nvPr>
        </p:nvGraphicFramePr>
        <p:xfrm>
          <a:off x="1835944" y="593898"/>
          <a:ext cx="4103687" cy="820738"/>
        </p:xfrm>
        <a:graphic>
          <a:graphicData uri="http://schemas.openxmlformats.org/presentationml/2006/ole">
            <mc:AlternateContent xmlns:mc="http://schemas.openxmlformats.org/markup-compatibility/2006">
              <mc:Choice xmlns:v="urn:schemas-microsoft-com:vml" Requires="v">
                <p:oleObj spid="_x0000_s52388" name="PBrush" r:id="rId3" imgW="7523810" imgH="1504762" progId="">
                  <p:embed/>
                </p:oleObj>
              </mc:Choice>
              <mc:Fallback>
                <p:oleObj name="PBrush" r:id="rId3" imgW="7523810" imgH="1504762"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5944" y="593898"/>
                        <a:ext cx="4103687" cy="820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4343" name="Object 13"/>
          <p:cNvGraphicFramePr>
            <a:graphicFrameLocks noChangeAspect="1"/>
          </p:cNvGraphicFramePr>
          <p:nvPr>
            <p:extLst>
              <p:ext uri="{D42A27DB-BD31-4B8C-83A1-F6EECF244321}">
                <p14:modId xmlns:p14="http://schemas.microsoft.com/office/powerpoint/2010/main" val="1731663017"/>
              </p:ext>
            </p:extLst>
          </p:nvPr>
        </p:nvGraphicFramePr>
        <p:xfrm>
          <a:off x="1908969" y="1332086"/>
          <a:ext cx="3959225" cy="3178175"/>
        </p:xfrm>
        <a:graphic>
          <a:graphicData uri="http://schemas.openxmlformats.org/presentationml/2006/ole">
            <mc:AlternateContent xmlns:mc="http://schemas.openxmlformats.org/markup-compatibility/2006">
              <mc:Choice xmlns:v="urn:schemas-microsoft-com:vml" Requires="v">
                <p:oleObj spid="_x0000_s52389" name="PBrush" r:id="rId5" imgW="7085714" imgH="5687219" progId="">
                  <p:embed/>
                </p:oleObj>
              </mc:Choice>
              <mc:Fallback>
                <p:oleObj name="PBrush" r:id="rId5" imgW="7085714" imgH="5687219"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08969" y="1332086"/>
                        <a:ext cx="3959225" cy="317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326" name="Object 14"/>
          <p:cNvGraphicFramePr>
            <a:graphicFrameLocks noChangeAspect="1"/>
          </p:cNvGraphicFramePr>
          <p:nvPr>
            <p:extLst>
              <p:ext uri="{D42A27DB-BD31-4B8C-83A1-F6EECF244321}">
                <p14:modId xmlns:p14="http://schemas.microsoft.com/office/powerpoint/2010/main" val="2110093054"/>
              </p:ext>
            </p:extLst>
          </p:nvPr>
        </p:nvGraphicFramePr>
        <p:xfrm>
          <a:off x="6063456" y="1197148"/>
          <a:ext cx="812800" cy="3455988"/>
        </p:xfrm>
        <a:graphic>
          <a:graphicData uri="http://schemas.openxmlformats.org/presentationml/2006/ole">
            <mc:AlternateContent xmlns:mc="http://schemas.openxmlformats.org/markup-compatibility/2006">
              <mc:Choice xmlns:v="urn:schemas-microsoft-com:vml" Requires="v">
                <p:oleObj spid="_x0000_s52390" name="PBrush" r:id="rId7" imgW="1333333" imgH="5676190" progId="">
                  <p:embed/>
                </p:oleObj>
              </mc:Choice>
              <mc:Fallback>
                <p:oleObj name="PBrush" r:id="rId7" imgW="1333333" imgH="5676190" progId="">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63456" y="1197148"/>
                        <a:ext cx="812800" cy="345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92960046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4"/>
          <p:cNvSpPr>
            <a:spLocks noChangeArrowheads="1"/>
          </p:cNvSpPr>
          <p:nvPr/>
        </p:nvSpPr>
        <p:spPr bwMode="auto">
          <a:xfrm>
            <a:off x="250825" y="962025"/>
            <a:ext cx="33131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200" b="1">
                <a:solidFill>
                  <a:srgbClr val="CC0000"/>
                </a:solidFill>
                <a:latin typeface="Arial Black" pitchFamily="34" charset="0"/>
              </a:rPr>
              <a:t>原子是電中性的</a:t>
            </a:r>
            <a:endParaRPr lang="en-US" altLang="zh-TW" sz="3200">
              <a:solidFill>
                <a:srgbClr val="CC0000"/>
              </a:solidFill>
              <a:latin typeface="Arial Black" pitchFamily="34" charset="0"/>
            </a:endParaRPr>
          </a:p>
        </p:txBody>
      </p:sp>
      <p:sp>
        <p:nvSpPr>
          <p:cNvPr id="82947" name="矩形 5"/>
          <p:cNvSpPr>
            <a:spLocks noChangeArrowheads="1"/>
          </p:cNvSpPr>
          <p:nvPr/>
        </p:nvSpPr>
        <p:spPr bwMode="auto">
          <a:xfrm>
            <a:off x="322263" y="2098675"/>
            <a:ext cx="8497887" cy="2216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lnSpc>
                <a:spcPct val="150000"/>
              </a:lnSpc>
              <a:spcBef>
                <a:spcPts val="1800"/>
              </a:spcBef>
              <a:buFontTx/>
              <a:buBlip>
                <a:blip r:embed="rId2"/>
              </a:buBlip>
            </a:pPr>
            <a:r>
              <a:rPr lang="zh-TW" altLang="en-US" sz="2800"/>
              <a:t>雖然原子含有帶電荷的粒子，但由於它的 </a:t>
            </a:r>
            <a:r>
              <a:rPr lang="zh-TW" altLang="en-US" sz="3200" b="1" u="sng">
                <a:solidFill>
                  <a:srgbClr val="FF0000"/>
                </a:solidFill>
              </a:rPr>
              <a:t>質子數目和電子數目相等</a:t>
            </a:r>
            <a:r>
              <a:rPr lang="zh-TW" altLang="en-US" sz="2800"/>
              <a:t>，所以 </a:t>
            </a:r>
            <a:r>
              <a:rPr lang="zh-TW" altLang="en-US" sz="3200" b="1" u="sng">
                <a:solidFill>
                  <a:srgbClr val="FF0000"/>
                </a:solidFill>
              </a:rPr>
              <a:t>原子呈中性</a:t>
            </a:r>
            <a:r>
              <a:rPr lang="zh-TW" altLang="en-US" sz="2800"/>
              <a:t>，在整體上並</a:t>
            </a:r>
            <a:r>
              <a:rPr lang="zh-TW" altLang="en-US" sz="2800" b="1"/>
              <a:t>不帶</a:t>
            </a:r>
            <a:r>
              <a:rPr lang="zh-TW" altLang="en-US" sz="2800"/>
              <a:t>電荷。</a:t>
            </a:r>
            <a:r>
              <a:rPr lang="en-US" altLang="zh-TW" sz="2800"/>
              <a:t> </a:t>
            </a:r>
            <a:endParaRPr lang="zh-TW" altLang="en-US" sz="2800"/>
          </a:p>
        </p:txBody>
      </p:sp>
    </p:spTree>
    <p:extLst>
      <p:ext uri="{BB962C8B-B14F-4D97-AF65-F5344CB8AC3E}">
        <p14:creationId xmlns:p14="http://schemas.microsoft.com/office/powerpoint/2010/main" val="2852563073"/>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Rectangle 7"/>
          <p:cNvSpPr>
            <a:spLocks noChangeArrowheads="1"/>
          </p:cNvSpPr>
          <p:nvPr/>
        </p:nvSpPr>
        <p:spPr bwMode="auto">
          <a:xfrm>
            <a:off x="107950" y="971550"/>
            <a:ext cx="92884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除了氦之外，所有貴氣體的原子均有 </a:t>
            </a:r>
            <a:r>
              <a:rPr lang="en-US" altLang="zh-TW" b="0"/>
              <a:t>8 </a:t>
            </a:r>
            <a:r>
              <a:rPr lang="zh-TW" altLang="en-US" b="0"/>
              <a:t>個最外層電子</a:t>
            </a:r>
            <a:r>
              <a:rPr lang="zh-TW" altLang="en-US" sz="2400" b="0"/>
              <a:t>。</a:t>
            </a:r>
            <a:endParaRPr lang="en-US" altLang="zh-TW" sz="2400" b="0"/>
          </a:p>
        </p:txBody>
      </p:sp>
      <p:sp>
        <p:nvSpPr>
          <p:cNvPr id="47107" name="Rectangle 4"/>
          <p:cNvSpPr>
            <a:spLocks noChangeArrowheads="1"/>
          </p:cNvSpPr>
          <p:nvPr/>
        </p:nvSpPr>
        <p:spPr bwMode="auto">
          <a:xfrm>
            <a:off x="107950" y="2185988"/>
            <a:ext cx="89646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2"/>
              </a:buBlip>
            </a:pPr>
            <a:r>
              <a:rPr lang="zh-TW" altLang="en-US" b="0"/>
              <a:t>這說明了粒子在下列情況下會異常穩定：</a:t>
            </a:r>
            <a:endParaRPr lang="en-US" altLang="zh-TW" b="0"/>
          </a:p>
        </p:txBody>
      </p:sp>
      <p:sp>
        <p:nvSpPr>
          <p:cNvPr id="11" name="Rectangle 19"/>
          <p:cNvSpPr>
            <a:spLocks noChangeArrowheads="1"/>
          </p:cNvSpPr>
          <p:nvPr/>
        </p:nvSpPr>
        <p:spPr bwMode="auto">
          <a:xfrm>
            <a:off x="684213" y="3049588"/>
            <a:ext cx="81375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3"/>
              </a:buBlip>
            </a:pPr>
            <a:r>
              <a:rPr lang="zh-TW" altLang="en-US" b="0"/>
              <a:t>具有 </a:t>
            </a:r>
            <a:r>
              <a:rPr lang="zh-TW" altLang="en-US" sz="3200">
                <a:solidFill>
                  <a:srgbClr val="3399FF"/>
                </a:solidFill>
              </a:rPr>
              <a:t>八隅體</a:t>
            </a:r>
            <a:r>
              <a:rPr lang="zh-TW" altLang="en-US">
                <a:solidFill>
                  <a:srgbClr val="3399FF"/>
                </a:solidFill>
              </a:rPr>
              <a:t> </a:t>
            </a:r>
            <a:r>
              <a:rPr lang="zh-TW" altLang="en-US" b="0"/>
              <a:t>的電子排佈 </a:t>
            </a:r>
            <a:r>
              <a:rPr lang="en-US" altLang="zh-TW" b="0"/>
              <a:t>(</a:t>
            </a:r>
            <a:r>
              <a:rPr lang="zh-TW" altLang="en-US" b="0"/>
              <a:t>即有 </a:t>
            </a:r>
            <a:r>
              <a:rPr lang="en-US" altLang="zh-TW" b="0"/>
              <a:t>8 </a:t>
            </a:r>
            <a:r>
              <a:rPr lang="zh-TW" altLang="en-US" b="0"/>
              <a:t>個最外層電子</a:t>
            </a:r>
            <a:r>
              <a:rPr lang="en-US" altLang="zh-TW" b="0"/>
              <a:t>) </a:t>
            </a:r>
            <a:r>
              <a:rPr lang="zh-TW" altLang="en-US" b="0"/>
              <a:t>或</a:t>
            </a:r>
            <a:endParaRPr lang="en-US" altLang="zh-TW" b="0"/>
          </a:p>
        </p:txBody>
      </p:sp>
      <p:sp>
        <p:nvSpPr>
          <p:cNvPr id="12" name="Rectangle 19"/>
          <p:cNvSpPr>
            <a:spLocks noChangeArrowheads="1"/>
          </p:cNvSpPr>
          <p:nvPr/>
        </p:nvSpPr>
        <p:spPr bwMode="auto">
          <a:xfrm>
            <a:off x="684213" y="4294188"/>
            <a:ext cx="79216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charset="0"/>
                <a:ea typeface="新細明體" pitchFamily="18" charset="-120"/>
              </a:defRPr>
            </a:lvl1pPr>
            <a:lvl2pPr marL="742950" indent="-285750">
              <a:defRPr kumimoji="1" sz="2800" b="1">
                <a:solidFill>
                  <a:schemeClr val="tx1"/>
                </a:solidFill>
                <a:latin typeface="Arial" charset="0"/>
                <a:ea typeface="新細明體" pitchFamily="18" charset="-120"/>
              </a:defRPr>
            </a:lvl2pPr>
            <a:lvl3pPr marL="1143000" indent="-228600">
              <a:defRPr kumimoji="1" sz="2800" b="1">
                <a:solidFill>
                  <a:schemeClr val="tx1"/>
                </a:solidFill>
                <a:latin typeface="Arial" charset="0"/>
                <a:ea typeface="新細明體" pitchFamily="18" charset="-120"/>
              </a:defRPr>
            </a:lvl3pPr>
            <a:lvl4pPr marL="1600200" indent="-228600">
              <a:defRPr kumimoji="1" sz="2800" b="1">
                <a:solidFill>
                  <a:schemeClr val="tx1"/>
                </a:solidFill>
                <a:latin typeface="Arial" charset="0"/>
                <a:ea typeface="新細明體" pitchFamily="18" charset="-120"/>
              </a:defRPr>
            </a:lvl4pPr>
            <a:lvl5pPr marL="2057400" indent="-22860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buFontTx/>
              <a:buBlip>
                <a:blip r:embed="rId3"/>
              </a:buBlip>
            </a:pPr>
            <a:r>
              <a:rPr lang="zh-TW" altLang="en-US" b="0"/>
              <a:t>具有 </a:t>
            </a:r>
            <a:r>
              <a:rPr lang="zh-TW" altLang="en-US" sz="3200">
                <a:solidFill>
                  <a:srgbClr val="3399FF"/>
                </a:solidFill>
              </a:rPr>
              <a:t>電子偶</a:t>
            </a:r>
            <a:r>
              <a:rPr lang="zh-TW" altLang="en-US">
                <a:solidFill>
                  <a:srgbClr val="3399FF"/>
                </a:solidFill>
              </a:rPr>
              <a:t> </a:t>
            </a:r>
            <a:r>
              <a:rPr lang="zh-TW" altLang="en-US" b="0"/>
              <a:t>的電子排佈 </a:t>
            </a:r>
            <a:r>
              <a:rPr lang="en-US" altLang="zh-TW" b="0"/>
              <a:t>(</a:t>
            </a:r>
            <a:r>
              <a:rPr lang="zh-TW" altLang="en-US" b="0"/>
              <a:t>即在唯一被電子佔據的電子層裏有 </a:t>
            </a:r>
            <a:r>
              <a:rPr lang="en-US" altLang="zh-TW" b="0"/>
              <a:t>2 </a:t>
            </a:r>
            <a:r>
              <a:rPr lang="zh-TW" altLang="en-US" b="0"/>
              <a:t>個電子</a:t>
            </a:r>
            <a:r>
              <a:rPr lang="en-US" altLang="zh-TW" b="0"/>
              <a:t>)</a:t>
            </a:r>
          </a:p>
        </p:txBody>
      </p:sp>
    </p:spTree>
    <p:extLst>
      <p:ext uri="{BB962C8B-B14F-4D97-AF65-F5344CB8AC3E}">
        <p14:creationId xmlns:p14="http://schemas.microsoft.com/office/powerpoint/2010/main" val="50224267"/>
      </p:ext>
    </p:extLst>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4"/>
          <p:cNvSpPr>
            <a:spLocks noChangeArrowheads="1"/>
          </p:cNvSpPr>
          <p:nvPr/>
        </p:nvSpPr>
        <p:spPr bwMode="auto">
          <a:xfrm>
            <a:off x="395609" y="1630263"/>
            <a:ext cx="8424863" cy="1260475"/>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lnSpc>
                <a:spcPct val="120000"/>
              </a:lnSpc>
              <a:buFontTx/>
              <a:buBlip>
                <a:blip r:embed="rId2"/>
              </a:buBlip>
            </a:pPr>
            <a:r>
              <a:rPr lang="zh-TW" altLang="en-US" sz="2800"/>
              <a:t>電負性相同的原子形成共價鍵時，原子 </a:t>
            </a:r>
            <a:r>
              <a:rPr lang="zh-TW" altLang="en-US" sz="3200" b="1" u="sng">
                <a:solidFill>
                  <a:srgbClr val="FF0000"/>
                </a:solidFill>
              </a:rPr>
              <a:t>會平均地共用</a:t>
            </a:r>
            <a:r>
              <a:rPr lang="zh-TW" altLang="en-US" sz="2800" b="1">
                <a:solidFill>
                  <a:srgbClr val="FF0000"/>
                </a:solidFill>
              </a:rPr>
              <a:t> </a:t>
            </a:r>
            <a:r>
              <a:rPr lang="zh-TW" altLang="en-US" sz="2800"/>
              <a:t>鍵合電子。</a:t>
            </a:r>
          </a:p>
        </p:txBody>
      </p:sp>
      <p:sp>
        <p:nvSpPr>
          <p:cNvPr id="13317" name="Rectangle 5"/>
          <p:cNvSpPr>
            <a:spLocks noChangeArrowheads="1"/>
          </p:cNvSpPr>
          <p:nvPr/>
        </p:nvSpPr>
        <p:spPr bwMode="auto">
          <a:xfrm>
            <a:off x="395609" y="5441850"/>
            <a:ext cx="5688013" cy="579438"/>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a:t>所形成的共價鍵是 </a:t>
            </a:r>
            <a:r>
              <a:rPr lang="zh-TW" altLang="en-US" sz="3200" b="1" u="sng">
                <a:solidFill>
                  <a:srgbClr val="FF0000"/>
                </a:solidFill>
              </a:rPr>
              <a:t>非極性的</a:t>
            </a:r>
            <a:r>
              <a:rPr lang="zh-TW" altLang="en-US" sz="2800"/>
              <a:t>。</a:t>
            </a:r>
          </a:p>
        </p:txBody>
      </p:sp>
      <p:sp>
        <p:nvSpPr>
          <p:cNvPr id="13320" name="Rectangle 8"/>
          <p:cNvSpPr>
            <a:spLocks noChangeArrowheads="1"/>
          </p:cNvSpPr>
          <p:nvPr/>
        </p:nvSpPr>
        <p:spPr bwMode="auto">
          <a:xfrm>
            <a:off x="1114747" y="4556025"/>
            <a:ext cx="763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solidFill>
                  <a:srgbClr val="006600"/>
                </a:solidFill>
              </a:rPr>
              <a:t>圖</a:t>
            </a:r>
            <a:r>
              <a:rPr lang="en-US" altLang="zh-TW" sz="2400">
                <a:solidFill>
                  <a:srgbClr val="006600"/>
                </a:solidFill>
              </a:rPr>
              <a:t>25.5</a:t>
            </a:r>
            <a:r>
              <a:rPr lang="en-US" altLang="zh-TW" sz="2400" b="1"/>
              <a:t> </a:t>
            </a:r>
            <a:r>
              <a:rPr lang="zh-TW" altLang="en-US" sz="2400"/>
              <a:t>相同的原子 </a:t>
            </a:r>
            <a:r>
              <a:rPr lang="en-US" altLang="zh-TW" sz="2400"/>
              <a:t>(H) </a:t>
            </a:r>
            <a:r>
              <a:rPr lang="zh-TW" altLang="en-US" sz="2400"/>
              <a:t>以相同力量「拉扯」共用電子。</a:t>
            </a:r>
          </a:p>
        </p:txBody>
      </p:sp>
      <p:sp>
        <p:nvSpPr>
          <p:cNvPr id="15365" name="Rectangle 11"/>
          <p:cNvSpPr>
            <a:spLocks noChangeArrowheads="1"/>
          </p:cNvSpPr>
          <p:nvPr/>
        </p:nvSpPr>
        <p:spPr bwMode="auto">
          <a:xfrm>
            <a:off x="363859" y="487139"/>
            <a:ext cx="18097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rPr>
              <a:t>鍵的極性</a:t>
            </a:r>
          </a:p>
        </p:txBody>
      </p:sp>
      <p:pic>
        <p:nvPicPr>
          <p:cNvPr id="13327" name="Picture 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3109" y="3281263"/>
            <a:ext cx="2779713" cy="1011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1585952"/>
      </p:ext>
    </p:extLst>
  </p:cSld>
  <p:clrMapOvr>
    <a:masterClrMapping/>
  </p:clrMapOvr>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4"/>
          <p:cNvSpPr>
            <a:spLocks noChangeArrowheads="1"/>
          </p:cNvSpPr>
          <p:nvPr/>
        </p:nvSpPr>
        <p:spPr bwMode="auto">
          <a:xfrm>
            <a:off x="179388" y="476672"/>
            <a:ext cx="8785225" cy="1189038"/>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lnSpc>
                <a:spcPct val="120000"/>
              </a:lnSpc>
              <a:buFontTx/>
              <a:buBlip>
                <a:blip r:embed="rId2"/>
              </a:buBlip>
            </a:pPr>
            <a:r>
              <a:rPr lang="zh-TW" altLang="en-US" sz="2800"/>
              <a:t>電負性不同的原子 </a:t>
            </a:r>
            <a:r>
              <a:rPr lang="en-US" altLang="zh-TW" sz="2800"/>
              <a:t>(</a:t>
            </a:r>
            <a:r>
              <a:rPr lang="zh-TW" altLang="en-US" sz="2800"/>
              <a:t>例如 </a:t>
            </a:r>
            <a:r>
              <a:rPr lang="en-US" altLang="zh-TW" sz="2800"/>
              <a:t>H </a:t>
            </a:r>
            <a:r>
              <a:rPr lang="zh-TW" altLang="en-US" sz="2800"/>
              <a:t>和 </a:t>
            </a:r>
            <a:r>
              <a:rPr lang="en-US" altLang="zh-TW" sz="2800"/>
              <a:t>Cl ) </a:t>
            </a:r>
            <a:r>
              <a:rPr lang="zh-TW" altLang="en-US" sz="2800"/>
              <a:t>形成共價鍵時，原子 </a:t>
            </a:r>
            <a:r>
              <a:rPr lang="zh-TW" altLang="en-US" sz="3200" b="1" u="sng">
                <a:solidFill>
                  <a:srgbClr val="FF0000"/>
                </a:solidFill>
              </a:rPr>
              <a:t>不平均地共用</a:t>
            </a:r>
            <a:r>
              <a:rPr lang="zh-TW" altLang="en-US" sz="2800">
                <a:solidFill>
                  <a:srgbClr val="FF0000"/>
                </a:solidFill>
              </a:rPr>
              <a:t> </a:t>
            </a:r>
            <a:r>
              <a:rPr lang="zh-TW" altLang="en-US" sz="2800"/>
              <a:t>鍵合電子。</a:t>
            </a:r>
          </a:p>
        </p:txBody>
      </p:sp>
      <p:sp>
        <p:nvSpPr>
          <p:cNvPr id="6" name="Rectangle 6"/>
          <p:cNvSpPr>
            <a:spLocks noChangeArrowheads="1"/>
          </p:cNvSpPr>
          <p:nvPr/>
        </p:nvSpPr>
        <p:spPr bwMode="auto">
          <a:xfrm>
            <a:off x="107950" y="4832821"/>
            <a:ext cx="8496300" cy="12604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45085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lnSpc>
                <a:spcPct val="120000"/>
              </a:lnSpc>
              <a:buFontTx/>
              <a:buBlip>
                <a:blip r:embed="rId2"/>
              </a:buBlip>
            </a:pPr>
            <a:r>
              <a:rPr lang="zh-TW" altLang="en-US" sz="2800" dirty="0"/>
              <a:t>電負性較高的原子具有 </a:t>
            </a:r>
            <a:r>
              <a:rPr lang="zh-TW" altLang="en-US" sz="3200" b="1" dirty="0">
                <a:solidFill>
                  <a:srgbClr val="3399FF"/>
                </a:solidFill>
              </a:rPr>
              <a:t>部分負電荷 </a:t>
            </a:r>
            <a:r>
              <a:rPr lang="en-US" altLang="zh-TW" sz="3200" b="1" dirty="0">
                <a:solidFill>
                  <a:srgbClr val="3399FF"/>
                </a:solidFill>
              </a:rPr>
              <a:t>(</a:t>
            </a:r>
            <a:r>
              <a:rPr lang="en-US" altLang="zh-TW" sz="3200" b="1" dirty="0">
                <a:solidFill>
                  <a:srgbClr val="3399FF"/>
                </a:solidFill>
                <a:latin typeface="Calibri" pitchFamily="34" charset="0"/>
                <a:ea typeface="Gulim" pitchFamily="34" charset="-127"/>
                <a:cs typeface="Calibri" pitchFamily="34" charset="0"/>
              </a:rPr>
              <a:t>δ</a:t>
            </a:r>
            <a:r>
              <a:rPr lang="en-US" altLang="zh-TW" sz="3200" b="1" dirty="0">
                <a:solidFill>
                  <a:srgbClr val="3399FF"/>
                </a:solidFill>
                <a:latin typeface="Gulim" pitchFamily="34" charset="-127"/>
                <a:ea typeface="Gulim" pitchFamily="34" charset="-127"/>
              </a:rPr>
              <a:t>–</a:t>
            </a:r>
            <a:r>
              <a:rPr lang="en-US" altLang="zh-TW" sz="3200" b="1" dirty="0">
                <a:solidFill>
                  <a:srgbClr val="3399FF"/>
                </a:solidFill>
              </a:rPr>
              <a:t>)</a:t>
            </a:r>
            <a:r>
              <a:rPr lang="zh-TW" altLang="en-US" sz="2800" dirty="0"/>
              <a:t>，而電負性較低的原子則具有 </a:t>
            </a:r>
            <a:r>
              <a:rPr lang="zh-TW" altLang="en-US" sz="3200" b="1" dirty="0">
                <a:solidFill>
                  <a:srgbClr val="3399FF"/>
                </a:solidFill>
              </a:rPr>
              <a:t>部分正電荷 </a:t>
            </a:r>
            <a:r>
              <a:rPr lang="en-US" altLang="zh-TW" sz="3200" b="1" dirty="0">
                <a:solidFill>
                  <a:srgbClr val="3399FF"/>
                </a:solidFill>
              </a:rPr>
              <a:t>(</a:t>
            </a:r>
            <a:r>
              <a:rPr lang="en-US" altLang="zh-TW" sz="3200" b="1" dirty="0">
                <a:solidFill>
                  <a:srgbClr val="3399FF"/>
                </a:solidFill>
                <a:latin typeface="Calibri" pitchFamily="34" charset="0"/>
                <a:ea typeface="Gulim" pitchFamily="34" charset="-127"/>
              </a:rPr>
              <a:t>δ</a:t>
            </a:r>
            <a:r>
              <a:rPr lang="en-US" altLang="zh-TW" sz="3200" b="1" dirty="0">
                <a:solidFill>
                  <a:srgbClr val="3399FF"/>
                </a:solidFill>
                <a:latin typeface="Gulim" pitchFamily="34" charset="-127"/>
                <a:ea typeface="Gulim" pitchFamily="34" charset="-127"/>
              </a:rPr>
              <a:t>+</a:t>
            </a:r>
            <a:r>
              <a:rPr lang="en-US" altLang="zh-TW" sz="3200" b="1" dirty="0">
                <a:solidFill>
                  <a:srgbClr val="3399FF"/>
                </a:solidFill>
                <a:ea typeface="Gulim" pitchFamily="34" charset="-127"/>
              </a:rPr>
              <a:t>)</a:t>
            </a:r>
            <a:r>
              <a:rPr lang="zh-TW" altLang="en-US" sz="2800" dirty="0"/>
              <a:t>。</a:t>
            </a:r>
          </a:p>
        </p:txBody>
      </p:sp>
      <p:sp>
        <p:nvSpPr>
          <p:cNvPr id="8" name="Rectangle 5"/>
          <p:cNvSpPr>
            <a:spLocks noChangeArrowheads="1"/>
          </p:cNvSpPr>
          <p:nvPr/>
        </p:nvSpPr>
        <p:spPr bwMode="auto">
          <a:xfrm>
            <a:off x="180454" y="3861048"/>
            <a:ext cx="5327650" cy="579437"/>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dirty="0"/>
              <a:t>所形成的共價鍵是 </a:t>
            </a:r>
            <a:r>
              <a:rPr lang="zh-TW" altLang="en-US" sz="3200" b="1" u="sng" dirty="0">
                <a:solidFill>
                  <a:srgbClr val="FF0000"/>
                </a:solidFill>
              </a:rPr>
              <a:t>極性的</a:t>
            </a:r>
            <a:r>
              <a:rPr lang="zh-TW" altLang="en-US" sz="2800" dirty="0"/>
              <a:t>。</a:t>
            </a:r>
          </a:p>
        </p:txBody>
      </p:sp>
      <p:pic>
        <p:nvPicPr>
          <p:cNvPr id="9" name="Picture 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9150" y="1910010"/>
            <a:ext cx="2136775" cy="1273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69457226"/>
      </p:ext>
    </p:extLst>
  </p:cSld>
  <p:clrMapOvr>
    <a:masterClrMapping/>
  </p:clrMapOvr>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06" name="Group 5"/>
          <p:cNvGrpSpPr>
            <a:grpSpLocks/>
          </p:cNvGrpSpPr>
          <p:nvPr/>
        </p:nvGrpSpPr>
        <p:grpSpPr bwMode="auto">
          <a:xfrm>
            <a:off x="521915" y="1555650"/>
            <a:ext cx="1728787" cy="720725"/>
            <a:chOff x="113" y="662"/>
            <a:chExt cx="4082" cy="1044"/>
          </a:xfrm>
        </p:grpSpPr>
        <p:sp>
          <p:nvSpPr>
            <p:cNvPr id="21514" name="AutoShape 6"/>
            <p:cNvSpPr>
              <a:spLocks noChangeArrowheads="1"/>
            </p:cNvSpPr>
            <p:nvPr/>
          </p:nvSpPr>
          <p:spPr bwMode="auto">
            <a:xfrm>
              <a:off x="113" y="662"/>
              <a:ext cx="4082"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sz="2800"/>
            </a:p>
          </p:txBody>
        </p:sp>
        <p:sp>
          <p:nvSpPr>
            <p:cNvPr id="21515" name="Rectangle 7"/>
            <p:cNvSpPr>
              <a:spLocks noChangeArrowheads="1"/>
            </p:cNvSpPr>
            <p:nvPr/>
          </p:nvSpPr>
          <p:spPr bwMode="auto">
            <a:xfrm>
              <a:off x="114" y="808"/>
              <a:ext cx="4035" cy="752"/>
            </a:xfrm>
            <a:prstGeom prst="rect">
              <a:avLst/>
            </a:prstGeom>
            <a:solidFill>
              <a:srgbClr val="CC00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b="1">
                  <a:solidFill>
                    <a:schemeClr val="bg1"/>
                  </a:solidFill>
                </a:rPr>
                <a:t>氯化氫</a:t>
              </a:r>
            </a:p>
          </p:txBody>
        </p:sp>
      </p:grpSp>
      <p:sp>
        <p:nvSpPr>
          <p:cNvPr id="18435" name="Rectangle 8"/>
          <p:cNvSpPr>
            <a:spLocks noChangeArrowheads="1"/>
          </p:cNvSpPr>
          <p:nvPr/>
        </p:nvSpPr>
        <p:spPr bwMode="auto">
          <a:xfrm>
            <a:off x="450477" y="2416075"/>
            <a:ext cx="39608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a:t>它是 </a:t>
            </a:r>
            <a:r>
              <a:rPr lang="zh-TW" altLang="en-US" sz="3200" b="1">
                <a:solidFill>
                  <a:srgbClr val="0099FF"/>
                </a:solidFill>
              </a:rPr>
              <a:t>雙原子分子</a:t>
            </a:r>
            <a:r>
              <a:rPr lang="zh-TW" altLang="en-US" sz="2800"/>
              <a:t>。</a:t>
            </a:r>
          </a:p>
        </p:txBody>
      </p:sp>
      <p:sp>
        <p:nvSpPr>
          <p:cNvPr id="20489" name="Rectangle 9"/>
          <p:cNvSpPr>
            <a:spLocks noChangeArrowheads="1"/>
          </p:cNvSpPr>
          <p:nvPr/>
        </p:nvSpPr>
        <p:spPr bwMode="auto">
          <a:xfrm>
            <a:off x="450477" y="3125688"/>
            <a:ext cx="66960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a:t>它的分子中 </a:t>
            </a:r>
            <a:r>
              <a:rPr lang="zh-TW" altLang="en-US" sz="3200" b="1">
                <a:solidFill>
                  <a:srgbClr val="0099FF"/>
                </a:solidFill>
              </a:rPr>
              <a:t>只有一個極性共價鍵</a:t>
            </a:r>
            <a:r>
              <a:rPr lang="zh-TW" altLang="en-US" sz="2800"/>
              <a:t>。</a:t>
            </a:r>
          </a:p>
        </p:txBody>
      </p:sp>
      <p:sp>
        <p:nvSpPr>
          <p:cNvPr id="20490" name="Rectangle 10"/>
          <p:cNvSpPr>
            <a:spLocks noChangeArrowheads="1"/>
          </p:cNvSpPr>
          <p:nvPr/>
        </p:nvSpPr>
        <p:spPr bwMode="auto">
          <a:xfrm>
            <a:off x="450477" y="3784500"/>
            <a:ext cx="43195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a:t>它的分子是 </a:t>
            </a:r>
            <a:r>
              <a:rPr lang="zh-TW" altLang="en-US" sz="3200" b="1">
                <a:solidFill>
                  <a:srgbClr val="0099FF"/>
                </a:solidFill>
              </a:rPr>
              <a:t>極性</a:t>
            </a:r>
            <a:r>
              <a:rPr lang="zh-TW" altLang="en-US" sz="2800" b="1"/>
              <a:t> </a:t>
            </a:r>
            <a:r>
              <a:rPr lang="zh-TW" altLang="en-US" sz="2800"/>
              <a:t>的。</a:t>
            </a:r>
          </a:p>
        </p:txBody>
      </p:sp>
      <p:sp>
        <p:nvSpPr>
          <p:cNvPr id="21511" name="Rectangle 19"/>
          <p:cNvSpPr>
            <a:spLocks noChangeArrowheads="1"/>
          </p:cNvSpPr>
          <p:nvPr/>
        </p:nvSpPr>
        <p:spPr bwMode="auto">
          <a:xfrm>
            <a:off x="306015" y="473770"/>
            <a:ext cx="3384550" cy="579437"/>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901700">
              <a:defRPr kumimoji="1">
                <a:solidFill>
                  <a:schemeClr val="tx1"/>
                </a:solidFill>
                <a:latin typeface="Arial" charset="0"/>
                <a:ea typeface="新細明體" charset="-120"/>
              </a:defRPr>
            </a:lvl1pPr>
            <a:lvl2pPr marL="742950" indent="-285750" defTabSz="901700">
              <a:defRPr kumimoji="1">
                <a:solidFill>
                  <a:schemeClr val="tx1"/>
                </a:solidFill>
                <a:latin typeface="Arial" charset="0"/>
                <a:ea typeface="新細明體" charset="-120"/>
              </a:defRPr>
            </a:lvl2pPr>
            <a:lvl3pPr marL="1143000" indent="-228600" defTabSz="901700">
              <a:defRPr kumimoji="1">
                <a:solidFill>
                  <a:schemeClr val="tx1"/>
                </a:solidFill>
                <a:latin typeface="Arial" charset="0"/>
                <a:ea typeface="新細明體" charset="-120"/>
              </a:defRPr>
            </a:lvl3pPr>
            <a:lvl4pPr marL="1600200" indent="-228600" defTabSz="901700">
              <a:defRPr kumimoji="1">
                <a:solidFill>
                  <a:schemeClr val="tx1"/>
                </a:solidFill>
                <a:latin typeface="Arial" charset="0"/>
                <a:ea typeface="新細明體" charset="-120"/>
              </a:defRPr>
            </a:lvl4pPr>
            <a:lvl5pPr marL="2057400" indent="-228600" defTabSz="901700">
              <a:defRPr kumimoji="1">
                <a:solidFill>
                  <a:schemeClr val="tx1"/>
                </a:solidFill>
                <a:latin typeface="Arial" charset="0"/>
                <a:ea typeface="新細明體" charset="-120"/>
              </a:defRPr>
            </a:lvl5pPr>
            <a:lvl6pPr marL="2514600" indent="-228600" defTabSz="901700" eaLnBrk="0" fontAlgn="base" hangingPunct="0">
              <a:spcBef>
                <a:spcPct val="0"/>
              </a:spcBef>
              <a:spcAft>
                <a:spcPct val="0"/>
              </a:spcAft>
              <a:defRPr kumimoji="1">
                <a:solidFill>
                  <a:schemeClr val="tx1"/>
                </a:solidFill>
                <a:latin typeface="Arial" charset="0"/>
                <a:ea typeface="新細明體" charset="-120"/>
              </a:defRPr>
            </a:lvl6pPr>
            <a:lvl7pPr marL="2971800" indent="-228600" defTabSz="901700" eaLnBrk="0" fontAlgn="base" hangingPunct="0">
              <a:spcBef>
                <a:spcPct val="0"/>
              </a:spcBef>
              <a:spcAft>
                <a:spcPct val="0"/>
              </a:spcAft>
              <a:defRPr kumimoji="1">
                <a:solidFill>
                  <a:schemeClr val="tx1"/>
                </a:solidFill>
                <a:latin typeface="Arial" charset="0"/>
                <a:ea typeface="新細明體" charset="-120"/>
              </a:defRPr>
            </a:lvl7pPr>
            <a:lvl8pPr marL="3429000" indent="-228600" defTabSz="901700" eaLnBrk="0" fontAlgn="base" hangingPunct="0">
              <a:spcBef>
                <a:spcPct val="0"/>
              </a:spcBef>
              <a:spcAft>
                <a:spcPct val="0"/>
              </a:spcAft>
              <a:defRPr kumimoji="1">
                <a:solidFill>
                  <a:schemeClr val="tx1"/>
                </a:solidFill>
                <a:latin typeface="Arial" charset="0"/>
                <a:ea typeface="新細明體" charset="-120"/>
              </a:defRPr>
            </a:lvl8pPr>
            <a:lvl9pPr marL="3886200" indent="-228600" defTabSz="9017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smtClean="0">
                <a:solidFill>
                  <a:srgbClr val="006600"/>
                </a:solidFill>
              </a:rPr>
              <a:t>分子</a:t>
            </a:r>
            <a:r>
              <a:rPr lang="zh-TW" altLang="en-US" sz="3200" b="1" dirty="0">
                <a:solidFill>
                  <a:srgbClr val="006600"/>
                </a:solidFill>
              </a:rPr>
              <a:t>的極性</a:t>
            </a:r>
          </a:p>
        </p:txBody>
      </p:sp>
      <p:pic>
        <p:nvPicPr>
          <p:cNvPr id="20500"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3227" y="4592091"/>
            <a:ext cx="7669213" cy="1573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36496642"/>
      </p:ext>
    </p:extLst>
  </p:cSld>
  <p:clrMapOvr>
    <a:masterClrMapping/>
  </p:clrMapOvr>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AutoShape 5"/>
          <p:cNvSpPr>
            <a:spLocks noChangeArrowheads="1"/>
          </p:cNvSpPr>
          <p:nvPr/>
        </p:nvSpPr>
        <p:spPr bwMode="auto">
          <a:xfrm>
            <a:off x="1116013" y="1128713"/>
            <a:ext cx="5400675" cy="1008062"/>
          </a:xfrm>
          <a:prstGeom prst="flowChartAlternateProcess">
            <a:avLst/>
          </a:prstGeom>
          <a:solidFill>
            <a:srgbClr val="3366FF"/>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sz="2800"/>
          </a:p>
        </p:txBody>
      </p:sp>
      <p:sp>
        <p:nvSpPr>
          <p:cNvPr id="23555" name="Rectangle 7"/>
          <p:cNvSpPr>
            <a:spLocks noChangeArrowheads="1"/>
          </p:cNvSpPr>
          <p:nvPr/>
        </p:nvSpPr>
        <p:spPr bwMode="auto">
          <a:xfrm>
            <a:off x="1403350" y="1341438"/>
            <a:ext cx="49688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chemeClr val="bg1"/>
                </a:solidFill>
              </a:rPr>
              <a:t>影響分子整體極性的因素</a:t>
            </a:r>
          </a:p>
        </p:txBody>
      </p:sp>
      <p:sp>
        <p:nvSpPr>
          <p:cNvPr id="22537" name="Rectangle 9"/>
          <p:cNvSpPr>
            <a:spLocks noChangeArrowheads="1"/>
          </p:cNvSpPr>
          <p:nvPr/>
        </p:nvSpPr>
        <p:spPr bwMode="auto">
          <a:xfrm>
            <a:off x="1835150" y="2849563"/>
            <a:ext cx="2881313"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a:t>分子的 </a:t>
            </a:r>
            <a:r>
              <a:rPr lang="zh-TW" altLang="en-US" sz="3200" b="1" u="sng">
                <a:solidFill>
                  <a:srgbClr val="FF0000"/>
                </a:solidFill>
              </a:rPr>
              <a:t>形狀</a:t>
            </a:r>
            <a:endParaRPr lang="zh-TW" altLang="en-US" sz="3200" u="sng">
              <a:solidFill>
                <a:srgbClr val="FF0000"/>
              </a:solidFill>
            </a:endParaRPr>
          </a:p>
        </p:txBody>
      </p:sp>
      <p:sp>
        <p:nvSpPr>
          <p:cNvPr id="22538" name="Rectangle 10"/>
          <p:cNvSpPr>
            <a:spLocks noChangeArrowheads="1"/>
          </p:cNvSpPr>
          <p:nvPr/>
        </p:nvSpPr>
        <p:spPr bwMode="auto">
          <a:xfrm>
            <a:off x="1835150" y="3713163"/>
            <a:ext cx="446405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b="1"/>
              <a:t>分子中 </a:t>
            </a:r>
            <a:r>
              <a:rPr lang="zh-TW" altLang="en-US" sz="3200" b="1" u="sng">
                <a:solidFill>
                  <a:srgbClr val="FF0000"/>
                </a:solidFill>
              </a:rPr>
              <a:t>每個鍵的極性</a:t>
            </a:r>
          </a:p>
        </p:txBody>
      </p:sp>
    </p:spTree>
    <p:extLst>
      <p:ext uri="{BB962C8B-B14F-4D97-AF65-F5344CB8AC3E}">
        <p14:creationId xmlns:p14="http://schemas.microsoft.com/office/powerpoint/2010/main" val="2210699326"/>
      </p:ext>
    </p:extLst>
  </p:cSld>
  <p:clrMapOvr>
    <a:masterClrMapping/>
  </p:clrMapOvr>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4"/>
          <p:cNvSpPr>
            <a:spLocks noChangeArrowheads="1"/>
          </p:cNvSpPr>
          <p:nvPr/>
        </p:nvSpPr>
        <p:spPr bwMode="auto">
          <a:xfrm>
            <a:off x="323279" y="548680"/>
            <a:ext cx="17843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100" b="1" dirty="0">
                <a:solidFill>
                  <a:srgbClr val="CC0000"/>
                </a:solidFill>
                <a:latin typeface="Arial Black" pitchFamily="34" charset="0"/>
              </a:rPr>
              <a:t>極性</a:t>
            </a:r>
            <a:r>
              <a:rPr lang="zh-TW" altLang="en-US" sz="3200" b="1" dirty="0">
                <a:solidFill>
                  <a:srgbClr val="CC0000"/>
                </a:solidFill>
                <a:latin typeface="Arial Black" pitchFamily="34" charset="0"/>
              </a:rPr>
              <a:t>分子</a:t>
            </a:r>
          </a:p>
        </p:txBody>
      </p:sp>
      <p:sp>
        <p:nvSpPr>
          <p:cNvPr id="21507" name="Rectangle 6"/>
          <p:cNvSpPr>
            <a:spLocks noChangeArrowheads="1"/>
          </p:cNvSpPr>
          <p:nvPr/>
        </p:nvSpPr>
        <p:spPr bwMode="auto">
          <a:xfrm>
            <a:off x="467741" y="1556792"/>
            <a:ext cx="86407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dirty="0"/>
              <a:t>水分子的形狀是 </a:t>
            </a:r>
            <a:r>
              <a:rPr lang="en-US" altLang="zh-TW" sz="2800" dirty="0"/>
              <a:t>V </a:t>
            </a:r>
            <a:r>
              <a:rPr lang="zh-TW" altLang="en-US" sz="2800" dirty="0"/>
              <a:t>形。</a:t>
            </a:r>
          </a:p>
        </p:txBody>
      </p:sp>
      <p:sp>
        <p:nvSpPr>
          <p:cNvPr id="23573" name="Rectangle 21"/>
          <p:cNvSpPr>
            <a:spLocks noChangeArrowheads="1"/>
          </p:cNvSpPr>
          <p:nvPr/>
        </p:nvSpPr>
        <p:spPr bwMode="auto">
          <a:xfrm>
            <a:off x="467741" y="2276127"/>
            <a:ext cx="7561263"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tabLst>
                <a:tab pos="542925" algn="l"/>
              </a:tabLst>
              <a:defRPr kumimoji="1">
                <a:solidFill>
                  <a:schemeClr val="tx1"/>
                </a:solidFill>
                <a:latin typeface="Arial" charset="0"/>
                <a:ea typeface="新細明體" charset="-120"/>
              </a:defRPr>
            </a:lvl1pPr>
            <a:lvl2pPr marL="742950" indent="-285750">
              <a:tabLst>
                <a:tab pos="542925" algn="l"/>
              </a:tabLst>
              <a:defRPr kumimoji="1">
                <a:solidFill>
                  <a:schemeClr val="tx1"/>
                </a:solidFill>
                <a:latin typeface="Arial" charset="0"/>
                <a:ea typeface="新細明體" charset="-120"/>
              </a:defRPr>
            </a:lvl2pPr>
            <a:lvl3pPr marL="1143000" indent="-228600">
              <a:tabLst>
                <a:tab pos="542925" algn="l"/>
              </a:tabLst>
              <a:defRPr kumimoji="1">
                <a:solidFill>
                  <a:schemeClr val="tx1"/>
                </a:solidFill>
                <a:latin typeface="Arial" charset="0"/>
                <a:ea typeface="新細明體" charset="-120"/>
              </a:defRPr>
            </a:lvl3pPr>
            <a:lvl4pPr marL="1600200" indent="-228600">
              <a:tabLst>
                <a:tab pos="542925" algn="l"/>
              </a:tabLst>
              <a:defRPr kumimoji="1">
                <a:solidFill>
                  <a:schemeClr val="tx1"/>
                </a:solidFill>
                <a:latin typeface="Arial" charset="0"/>
                <a:ea typeface="新細明體" charset="-120"/>
              </a:defRPr>
            </a:lvl4pPr>
            <a:lvl5pPr marL="2057400" indent="-228600">
              <a:tabLst>
                <a:tab pos="542925" algn="l"/>
              </a:tabLst>
              <a:defRPr kumimoji="1">
                <a:solidFill>
                  <a:schemeClr val="tx1"/>
                </a:solidFill>
                <a:latin typeface="Arial" charset="0"/>
                <a:ea typeface="新細明體" charset="-120"/>
              </a:defRPr>
            </a:lvl5pPr>
            <a:lvl6pPr marL="2514600" indent="-228600" eaLnBrk="0" fontAlgn="base" hangingPunct="0">
              <a:spcBef>
                <a:spcPct val="0"/>
              </a:spcBef>
              <a:spcAft>
                <a:spcPct val="0"/>
              </a:spcAft>
              <a:tabLst>
                <a:tab pos="542925" algn="l"/>
              </a:tabLst>
              <a:defRPr kumimoji="1">
                <a:solidFill>
                  <a:schemeClr val="tx1"/>
                </a:solidFill>
                <a:latin typeface="Arial" charset="0"/>
                <a:ea typeface="新細明體" charset="-120"/>
              </a:defRPr>
            </a:lvl6pPr>
            <a:lvl7pPr marL="2971800" indent="-228600" eaLnBrk="0" fontAlgn="base" hangingPunct="0">
              <a:spcBef>
                <a:spcPct val="0"/>
              </a:spcBef>
              <a:spcAft>
                <a:spcPct val="0"/>
              </a:spcAft>
              <a:tabLst>
                <a:tab pos="542925" algn="l"/>
              </a:tabLst>
              <a:defRPr kumimoji="1">
                <a:solidFill>
                  <a:schemeClr val="tx1"/>
                </a:solidFill>
                <a:latin typeface="Arial" charset="0"/>
                <a:ea typeface="新細明體" charset="-120"/>
              </a:defRPr>
            </a:lvl7pPr>
            <a:lvl8pPr marL="3429000" indent="-228600" eaLnBrk="0" fontAlgn="base" hangingPunct="0">
              <a:spcBef>
                <a:spcPct val="0"/>
              </a:spcBef>
              <a:spcAft>
                <a:spcPct val="0"/>
              </a:spcAft>
              <a:tabLst>
                <a:tab pos="542925" algn="l"/>
              </a:tabLst>
              <a:defRPr kumimoji="1">
                <a:solidFill>
                  <a:schemeClr val="tx1"/>
                </a:solidFill>
                <a:latin typeface="Arial" charset="0"/>
                <a:ea typeface="新細明體" charset="-120"/>
              </a:defRPr>
            </a:lvl8pPr>
            <a:lvl9pPr marL="3886200" indent="-228600" eaLnBrk="0" fontAlgn="base" hangingPunct="0">
              <a:spcBef>
                <a:spcPct val="0"/>
              </a:spcBef>
              <a:spcAft>
                <a:spcPct val="0"/>
              </a:spcAft>
              <a:tabLst>
                <a:tab pos="542925" algn="l"/>
              </a:tabLst>
              <a:defRPr kumimoji="1">
                <a:solidFill>
                  <a:schemeClr val="tx1"/>
                </a:solidFill>
                <a:latin typeface="Arial" charset="0"/>
                <a:ea typeface="新細明體" charset="-120"/>
              </a:defRPr>
            </a:lvl9pPr>
          </a:lstStyle>
          <a:p>
            <a:pPr algn="just" eaLnBrk="1" hangingPunct="1">
              <a:buFontTx/>
              <a:buBlip>
                <a:blip r:embed="rId2"/>
              </a:buBlip>
            </a:pPr>
            <a:r>
              <a:rPr lang="zh-TW" altLang="en-US" sz="2800"/>
              <a:t>兩個極性 </a:t>
            </a:r>
            <a:r>
              <a:rPr lang="en-US" altLang="zh-TW" sz="2800"/>
              <a:t>O</a:t>
            </a:r>
            <a:r>
              <a:rPr lang="en-US" altLang="zh-TW" sz="2800">
                <a:sym typeface="Symbol" pitchFamily="18" charset="2"/>
              </a:rPr>
              <a:t></a:t>
            </a:r>
            <a:r>
              <a:rPr lang="en-US" altLang="zh-TW" sz="2800"/>
              <a:t>H </a:t>
            </a:r>
            <a:r>
              <a:rPr lang="zh-TW" altLang="en-US" sz="2800"/>
              <a:t>鍵的極性 </a:t>
            </a:r>
            <a:r>
              <a:rPr lang="zh-TW" altLang="en-US" sz="3200" b="1">
                <a:solidFill>
                  <a:srgbClr val="0099FF"/>
                </a:solidFill>
              </a:rPr>
              <a:t>不能互相抵消</a:t>
            </a:r>
            <a:r>
              <a:rPr lang="zh-TW" altLang="en-US" sz="2800"/>
              <a:t>。</a:t>
            </a:r>
          </a:p>
        </p:txBody>
      </p:sp>
      <p:sp>
        <p:nvSpPr>
          <p:cNvPr id="23574" name="Rectangle 22"/>
          <p:cNvSpPr>
            <a:spLocks noChangeArrowheads="1"/>
          </p:cNvSpPr>
          <p:nvPr/>
        </p:nvSpPr>
        <p:spPr bwMode="auto">
          <a:xfrm>
            <a:off x="972566" y="2852389"/>
            <a:ext cx="35988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r>
              <a:rPr lang="en-US" altLang="zh-TW" sz="2800">
                <a:latin typeface="新細明體" charset="-120"/>
              </a:rPr>
              <a:t>∴ </a:t>
            </a:r>
            <a:r>
              <a:rPr lang="zh-TW" altLang="en-US" sz="2800"/>
              <a:t>水分子是 </a:t>
            </a:r>
            <a:r>
              <a:rPr lang="zh-TW" altLang="en-US" sz="3200" b="1">
                <a:solidFill>
                  <a:srgbClr val="0099FF"/>
                </a:solidFill>
              </a:rPr>
              <a:t>極性</a:t>
            </a:r>
            <a:r>
              <a:rPr lang="zh-TW" altLang="en-US" sz="2800" b="1"/>
              <a:t> </a:t>
            </a:r>
            <a:r>
              <a:rPr lang="zh-TW" altLang="en-US" sz="2800"/>
              <a:t>的</a:t>
            </a:r>
          </a:p>
        </p:txBody>
      </p:sp>
      <p:pic>
        <p:nvPicPr>
          <p:cNvPr id="23583" name="Picture 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4754" y="3791867"/>
            <a:ext cx="8040687" cy="2157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99657969"/>
      </p:ext>
    </p:extLst>
  </p:cSld>
  <p:clrMapOvr>
    <a:masterClrMapping/>
  </p:clrMapOvr>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643" name="Group 67"/>
          <p:cNvGraphicFramePr>
            <a:graphicFrameLocks noGrp="1"/>
          </p:cNvGraphicFramePr>
          <p:nvPr>
            <p:extLst>
              <p:ext uri="{D42A27DB-BD31-4B8C-83A1-F6EECF244321}">
                <p14:modId xmlns:p14="http://schemas.microsoft.com/office/powerpoint/2010/main" val="604074802"/>
              </p:ext>
            </p:extLst>
          </p:nvPr>
        </p:nvGraphicFramePr>
        <p:xfrm>
          <a:off x="252288" y="441225"/>
          <a:ext cx="8712200" cy="5580063"/>
        </p:xfrm>
        <a:graphic>
          <a:graphicData uri="http://schemas.openxmlformats.org/drawingml/2006/table">
            <a:tbl>
              <a:tblPr/>
              <a:tblGrid>
                <a:gridCol w="1143000">
                  <a:extLst>
                    <a:ext uri="{9D8B030D-6E8A-4147-A177-3AD203B41FA5}">
                      <a16:colId xmlns:a16="http://schemas.microsoft.com/office/drawing/2014/main" xmlns="" val="20000"/>
                    </a:ext>
                  </a:extLst>
                </a:gridCol>
                <a:gridCol w="1285875">
                  <a:extLst>
                    <a:ext uri="{9D8B030D-6E8A-4147-A177-3AD203B41FA5}">
                      <a16:colId xmlns:a16="http://schemas.microsoft.com/office/drawing/2014/main" xmlns="" val="20001"/>
                    </a:ext>
                  </a:extLst>
                </a:gridCol>
                <a:gridCol w="3803650">
                  <a:extLst>
                    <a:ext uri="{9D8B030D-6E8A-4147-A177-3AD203B41FA5}">
                      <a16:colId xmlns:a16="http://schemas.microsoft.com/office/drawing/2014/main" xmlns="" val="20002"/>
                    </a:ext>
                  </a:extLst>
                </a:gridCol>
                <a:gridCol w="2479675">
                  <a:extLst>
                    <a:ext uri="{9D8B030D-6E8A-4147-A177-3AD203B41FA5}">
                      <a16:colId xmlns:a16="http://schemas.microsoft.com/office/drawing/2014/main" xmlns="" val="20003"/>
                    </a:ext>
                  </a:extLst>
                </a:gridCol>
              </a:tblGrid>
              <a:tr h="831850">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化學式</a:t>
                      </a:r>
                    </a:p>
                  </a:txBody>
                  <a:tcPr marL="90000" marR="90000" marT="46797" marB="46797" anchor="ctr" horzOverflow="overflow">
                    <a:lnL w="12700" cap="flat" cmpd="sng" algn="ctr">
                      <a:solidFill>
                        <a:srgbClr val="339966"/>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形狀</a:t>
                      </a:r>
                    </a:p>
                  </a:txBody>
                  <a:tcPr marL="90000" marR="90000" marT="46797" marB="46797"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鍵的空間排列 </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        」表示個別鍵的極性</a:t>
                      </a:r>
                    </a:p>
                  </a:txBody>
                  <a:tcPr marL="90000" marR="90000" marT="46797" marB="46797"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表示分子的極性</a:t>
                      </a:r>
                    </a:p>
                  </a:txBody>
                  <a:tcPr marL="90000" marR="90000" marT="46797" marB="46797" anchor="ctr" horzOverflow="overflow">
                    <a:lnL w="12700" cap="flat" cmpd="sng" algn="ctr">
                      <a:solidFill>
                        <a:schemeClr val="bg1"/>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612775">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HK" altLang="zh-HK"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HK" altLang="zh-HK"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1295400">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HK" altLang="zh-HK"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HK" altLang="zh-HK"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1296988">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endParaRPr>
                    </a:p>
                  </a:txBody>
                  <a:tcPr marT="45717" marB="45717"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HK" altLang="zh-HK"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1543050">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endParaRPr>
                    </a:p>
                  </a:txBody>
                  <a:tcPr marT="45717" marB="45717"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7" marB="45717"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bl>
          </a:graphicData>
        </a:graphic>
      </p:graphicFrame>
      <p:graphicFrame>
        <p:nvGraphicFramePr>
          <p:cNvPr id="23589" name="Object 113"/>
          <p:cNvGraphicFramePr>
            <a:graphicFrameLocks noChangeAspect="1"/>
          </p:cNvGraphicFramePr>
          <p:nvPr>
            <p:extLst>
              <p:ext uri="{D42A27DB-BD31-4B8C-83A1-F6EECF244321}">
                <p14:modId xmlns:p14="http://schemas.microsoft.com/office/powerpoint/2010/main" val="2080803586"/>
              </p:ext>
            </p:extLst>
          </p:nvPr>
        </p:nvGraphicFramePr>
        <p:xfrm>
          <a:off x="4282951" y="1306412"/>
          <a:ext cx="719137" cy="538163"/>
        </p:xfrm>
        <a:graphic>
          <a:graphicData uri="http://schemas.openxmlformats.org/presentationml/2006/ole">
            <mc:AlternateContent xmlns:mc="http://schemas.openxmlformats.org/markup-compatibility/2006">
              <mc:Choice xmlns:v="urn:schemas-microsoft-com:vml" Requires="v">
                <p:oleObj spid="_x0000_s53525" name="Photo Editor 影像 " r:id="rId3" imgW="1371429" imgH="1028844" progId="MSPhotoEd.3">
                  <p:embed/>
                </p:oleObj>
              </mc:Choice>
              <mc:Fallback>
                <p:oleObj name="Photo Editor 影像 " r:id="rId3" imgW="1371429" imgH="1028844" progId="MSPhotoEd.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82951" y="1306412"/>
                        <a:ext cx="719137" cy="53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3590" name="Object 114"/>
          <p:cNvGraphicFramePr>
            <a:graphicFrameLocks noChangeAspect="1"/>
          </p:cNvGraphicFramePr>
          <p:nvPr>
            <p:extLst>
              <p:ext uri="{D42A27DB-BD31-4B8C-83A1-F6EECF244321}">
                <p14:modId xmlns:p14="http://schemas.microsoft.com/office/powerpoint/2010/main" val="1324309964"/>
              </p:ext>
            </p:extLst>
          </p:nvPr>
        </p:nvGraphicFramePr>
        <p:xfrm>
          <a:off x="3922588" y="2243037"/>
          <a:ext cx="1443038" cy="719138"/>
        </p:xfrm>
        <a:graphic>
          <a:graphicData uri="http://schemas.openxmlformats.org/presentationml/2006/ole">
            <mc:AlternateContent xmlns:mc="http://schemas.openxmlformats.org/markup-compatibility/2006">
              <mc:Choice xmlns:v="urn:schemas-microsoft-com:vml" Requires="v">
                <p:oleObj spid="_x0000_s53526" name="Photo Editor 影像 " r:id="rId5" imgW="2657846" imgH="1324160" progId="MSPhotoEd.3">
                  <p:embed/>
                </p:oleObj>
              </mc:Choice>
              <mc:Fallback>
                <p:oleObj name="Photo Editor 影像 " r:id="rId5" imgW="2657846" imgH="1324160" progId="MSPhotoEd.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22588" y="2243037"/>
                        <a:ext cx="1443038" cy="719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3591" name="Object 115"/>
          <p:cNvGraphicFramePr>
            <a:graphicFrameLocks noChangeAspect="1"/>
          </p:cNvGraphicFramePr>
          <p:nvPr>
            <p:extLst>
              <p:ext uri="{D42A27DB-BD31-4B8C-83A1-F6EECF244321}">
                <p14:modId xmlns:p14="http://schemas.microsoft.com/office/powerpoint/2010/main" val="3057719357"/>
              </p:ext>
            </p:extLst>
          </p:nvPr>
        </p:nvGraphicFramePr>
        <p:xfrm>
          <a:off x="3706688" y="3467000"/>
          <a:ext cx="1838325" cy="973137"/>
        </p:xfrm>
        <a:graphic>
          <a:graphicData uri="http://schemas.openxmlformats.org/presentationml/2006/ole">
            <mc:AlternateContent xmlns:mc="http://schemas.openxmlformats.org/markup-compatibility/2006">
              <mc:Choice xmlns:v="urn:schemas-microsoft-com:vml" Requires="v">
                <p:oleObj spid="_x0000_s53527" name="Photo Editor 影像 " r:id="rId7" imgW="3533333" imgH="1867161" progId="MSPhotoEd.3">
                  <p:embed/>
                </p:oleObj>
              </mc:Choice>
              <mc:Fallback>
                <p:oleObj name="Photo Editor 影像 " r:id="rId7" imgW="3533333" imgH="1867161" progId="MSPhotoEd.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06688" y="3467000"/>
                        <a:ext cx="1838325" cy="973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3592" name="Object 116"/>
          <p:cNvGraphicFramePr>
            <a:graphicFrameLocks noChangeAspect="1"/>
          </p:cNvGraphicFramePr>
          <p:nvPr>
            <p:extLst>
              <p:ext uri="{D42A27DB-BD31-4B8C-83A1-F6EECF244321}">
                <p14:modId xmlns:p14="http://schemas.microsoft.com/office/powerpoint/2010/main" val="2837572727"/>
              </p:ext>
            </p:extLst>
          </p:nvPr>
        </p:nvGraphicFramePr>
        <p:xfrm>
          <a:off x="3779713" y="4533800"/>
          <a:ext cx="1781175" cy="1438275"/>
        </p:xfrm>
        <a:graphic>
          <a:graphicData uri="http://schemas.openxmlformats.org/presentationml/2006/ole">
            <mc:AlternateContent xmlns:mc="http://schemas.openxmlformats.org/markup-compatibility/2006">
              <mc:Choice xmlns:v="urn:schemas-microsoft-com:vml" Requires="v">
                <p:oleObj spid="_x0000_s53528" name="Photo Editor 影像 " r:id="rId9" imgW="3419952" imgH="2762636" progId="MSPhotoEd.3">
                  <p:embed/>
                </p:oleObj>
              </mc:Choice>
              <mc:Fallback>
                <p:oleObj name="Photo Editor 影像 " r:id="rId9" imgW="3419952" imgH="2762636" progId="MSPhotoEd.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779713" y="4533800"/>
                        <a:ext cx="1781175" cy="143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3594" name="Group 251"/>
          <p:cNvGrpSpPr>
            <a:grpSpLocks/>
          </p:cNvGrpSpPr>
          <p:nvPr/>
        </p:nvGrpSpPr>
        <p:grpSpPr bwMode="auto">
          <a:xfrm>
            <a:off x="7019801" y="1450875"/>
            <a:ext cx="1544637" cy="309562"/>
            <a:chOff x="4377" y="709"/>
            <a:chExt cx="973" cy="195"/>
          </a:xfrm>
        </p:grpSpPr>
        <p:pic>
          <p:nvPicPr>
            <p:cNvPr id="25669" name="Picture 14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93" y="754"/>
              <a:ext cx="54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70" name="Text Box 146"/>
            <p:cNvSpPr txBox="1">
              <a:spLocks noChangeArrowheads="1"/>
            </p:cNvSpPr>
            <p:nvPr/>
          </p:nvSpPr>
          <p:spPr bwMode="auto">
            <a:xfrm>
              <a:off x="4377" y="709"/>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TW" sz="1400" b="1">
                  <a:latin typeface="Gulim" pitchFamily="34" charset="-127"/>
                  <a:ea typeface="Gulim" pitchFamily="34" charset="-127"/>
                </a:rPr>
                <a:t>δ</a:t>
              </a:r>
              <a:r>
                <a:rPr lang="en-US" altLang="zh-TW" sz="1400" b="1">
                  <a:latin typeface="Gulim" pitchFamily="34" charset="-127"/>
                  <a:ea typeface="Gulim" pitchFamily="34" charset="-127"/>
                </a:rPr>
                <a:t>+</a:t>
              </a:r>
              <a:endParaRPr lang="el-GR" altLang="zh-TW" sz="1400" b="1">
                <a:latin typeface="Gulim" pitchFamily="34" charset="-127"/>
                <a:ea typeface="Gulim" pitchFamily="34" charset="-127"/>
              </a:endParaRPr>
            </a:p>
          </p:txBody>
        </p:sp>
        <p:sp>
          <p:nvSpPr>
            <p:cNvPr id="25671" name="Text Box 147"/>
            <p:cNvSpPr txBox="1">
              <a:spLocks noChangeArrowheads="1"/>
            </p:cNvSpPr>
            <p:nvPr/>
          </p:nvSpPr>
          <p:spPr bwMode="auto">
            <a:xfrm>
              <a:off x="5109" y="712"/>
              <a:ext cx="24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TW" sz="1400" b="1">
                  <a:latin typeface="Gulim" pitchFamily="34" charset="-127"/>
                  <a:ea typeface="Gulim" pitchFamily="34" charset="-127"/>
                </a:rPr>
                <a:t>δ</a:t>
              </a:r>
              <a:r>
                <a:rPr lang="en-US" altLang="zh-TW" sz="1400" b="1">
                  <a:latin typeface="Gulim" pitchFamily="34" charset="-127"/>
                  <a:ea typeface="Gulim" pitchFamily="34" charset="-127"/>
                  <a:sym typeface="Symbol" pitchFamily="18" charset="2"/>
                </a:rPr>
                <a:t></a:t>
              </a:r>
            </a:p>
          </p:txBody>
        </p:sp>
      </p:grpSp>
      <p:grpSp>
        <p:nvGrpSpPr>
          <p:cNvPr id="23595" name="Group 240"/>
          <p:cNvGrpSpPr>
            <a:grpSpLocks/>
          </p:cNvGrpSpPr>
          <p:nvPr/>
        </p:nvGrpSpPr>
        <p:grpSpPr bwMode="auto">
          <a:xfrm>
            <a:off x="7667501" y="4530625"/>
            <a:ext cx="393700" cy="1384300"/>
            <a:chOff x="4876" y="2694"/>
            <a:chExt cx="248" cy="872"/>
          </a:xfrm>
        </p:grpSpPr>
        <p:pic>
          <p:nvPicPr>
            <p:cNvPr id="25666" name="Picture 14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921" y="2875"/>
              <a:ext cx="112"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67" name="Text Box 152"/>
            <p:cNvSpPr txBox="1">
              <a:spLocks noChangeArrowheads="1"/>
            </p:cNvSpPr>
            <p:nvPr/>
          </p:nvSpPr>
          <p:spPr bwMode="auto">
            <a:xfrm>
              <a:off x="4876" y="3374"/>
              <a:ext cx="24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TW" sz="1400" b="1">
                  <a:latin typeface="Gulim" pitchFamily="34" charset="-127"/>
                  <a:ea typeface="Gulim" pitchFamily="34" charset="-127"/>
                </a:rPr>
                <a:t>δ</a:t>
              </a:r>
              <a:r>
                <a:rPr lang="en-US" altLang="zh-TW" sz="1400" b="1">
                  <a:latin typeface="Gulim" pitchFamily="34" charset="-127"/>
                  <a:ea typeface="Gulim" pitchFamily="34" charset="-127"/>
                  <a:sym typeface="Symbol" pitchFamily="18" charset="2"/>
                </a:rPr>
                <a:t></a:t>
              </a:r>
            </a:p>
          </p:txBody>
        </p:sp>
        <p:sp>
          <p:nvSpPr>
            <p:cNvPr id="25668" name="Text Box 153"/>
            <p:cNvSpPr txBox="1">
              <a:spLocks noChangeArrowheads="1"/>
            </p:cNvSpPr>
            <p:nvPr/>
          </p:nvSpPr>
          <p:spPr bwMode="auto">
            <a:xfrm>
              <a:off x="4876" y="2694"/>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TW" sz="1400" b="1">
                  <a:latin typeface="Gulim" pitchFamily="34" charset="-127"/>
                  <a:ea typeface="Gulim" pitchFamily="34" charset="-127"/>
                </a:rPr>
                <a:t>δ</a:t>
              </a:r>
              <a:r>
                <a:rPr lang="en-US" altLang="zh-TW" sz="1400" b="1">
                  <a:latin typeface="Gulim" pitchFamily="34" charset="-127"/>
                  <a:ea typeface="Gulim" pitchFamily="34" charset="-127"/>
                </a:rPr>
                <a:t>+</a:t>
              </a:r>
              <a:endParaRPr lang="el-GR" altLang="zh-TW" sz="1400" b="1">
                <a:latin typeface="Gulim" pitchFamily="34" charset="-127"/>
                <a:ea typeface="Gulim" pitchFamily="34" charset="-127"/>
              </a:endParaRPr>
            </a:p>
          </p:txBody>
        </p:sp>
      </p:grpSp>
      <p:graphicFrame>
        <p:nvGraphicFramePr>
          <p:cNvPr id="25644" name="Object 212"/>
          <p:cNvGraphicFramePr>
            <a:graphicFrameLocks noChangeAspect="1"/>
          </p:cNvGraphicFramePr>
          <p:nvPr>
            <p:extLst>
              <p:ext uri="{D42A27DB-BD31-4B8C-83A1-F6EECF244321}">
                <p14:modId xmlns:p14="http://schemas.microsoft.com/office/powerpoint/2010/main" val="2433718090"/>
              </p:ext>
            </p:extLst>
          </p:nvPr>
        </p:nvGraphicFramePr>
        <p:xfrm>
          <a:off x="3130426" y="982562"/>
          <a:ext cx="676275" cy="179388"/>
        </p:xfrm>
        <a:graphic>
          <a:graphicData uri="http://schemas.openxmlformats.org/presentationml/2006/ole">
            <mc:AlternateContent xmlns:mc="http://schemas.openxmlformats.org/markup-compatibility/2006">
              <mc:Choice xmlns:v="urn:schemas-microsoft-com:vml" Requires="v">
                <p:oleObj spid="_x0000_s53529" name="Photo Editor 影像 " r:id="rId13" imgW="1371429" imgH="1028844" progId="MSPhotoEd.3">
                  <p:embed/>
                </p:oleObj>
              </mc:Choice>
              <mc:Fallback>
                <p:oleObj name="Photo Editor 影像 " r:id="rId13" imgW="1371429" imgH="1028844" progId="MSPhotoEd.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l="10500" t="69981" r="10762" b="2100"/>
                      <a:stretch>
                        <a:fillRect/>
                      </a:stretch>
                    </p:blipFill>
                    <p:spPr bwMode="auto">
                      <a:xfrm>
                        <a:off x="3130426" y="982562"/>
                        <a:ext cx="676275" cy="179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3597" name="Group 245"/>
          <p:cNvGrpSpPr>
            <a:grpSpLocks/>
          </p:cNvGrpSpPr>
          <p:nvPr/>
        </p:nvGrpSpPr>
        <p:grpSpPr bwMode="auto">
          <a:xfrm>
            <a:off x="7677026" y="3135212"/>
            <a:ext cx="393700" cy="1339850"/>
            <a:chOff x="4791" y="1728"/>
            <a:chExt cx="248" cy="844"/>
          </a:xfrm>
        </p:grpSpPr>
        <p:pic>
          <p:nvPicPr>
            <p:cNvPr id="25663" name="Picture 23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830" y="1888"/>
              <a:ext cx="112"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64" name="Text Box 238"/>
            <p:cNvSpPr txBox="1">
              <a:spLocks noChangeArrowheads="1"/>
            </p:cNvSpPr>
            <p:nvPr/>
          </p:nvSpPr>
          <p:spPr bwMode="auto">
            <a:xfrm>
              <a:off x="4791" y="1728"/>
              <a:ext cx="24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TW" sz="1400" b="1">
                  <a:latin typeface="Gulim" pitchFamily="34" charset="-127"/>
                  <a:ea typeface="Gulim" pitchFamily="34" charset="-127"/>
                </a:rPr>
                <a:t>δ</a:t>
              </a:r>
              <a:r>
                <a:rPr lang="en-US" altLang="zh-TW" sz="1400" b="1">
                  <a:latin typeface="Gulim" pitchFamily="34" charset="-127"/>
                  <a:ea typeface="Gulim" pitchFamily="34" charset="-127"/>
                  <a:sym typeface="Symbol" pitchFamily="18" charset="2"/>
                </a:rPr>
                <a:t></a:t>
              </a:r>
            </a:p>
          </p:txBody>
        </p:sp>
        <p:sp>
          <p:nvSpPr>
            <p:cNvPr id="25665" name="Text Box 239"/>
            <p:cNvSpPr txBox="1">
              <a:spLocks noChangeArrowheads="1"/>
            </p:cNvSpPr>
            <p:nvPr/>
          </p:nvSpPr>
          <p:spPr bwMode="auto">
            <a:xfrm>
              <a:off x="4791" y="2380"/>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TW" sz="1400" b="1">
                  <a:latin typeface="Gulim" pitchFamily="34" charset="-127"/>
                  <a:ea typeface="Gulim" pitchFamily="34" charset="-127"/>
                </a:rPr>
                <a:t>δ</a:t>
              </a:r>
              <a:r>
                <a:rPr lang="en-US" altLang="zh-TW" sz="1400" b="1">
                  <a:latin typeface="Gulim" pitchFamily="34" charset="-127"/>
                  <a:ea typeface="Gulim" pitchFamily="34" charset="-127"/>
                </a:rPr>
                <a:t>+</a:t>
              </a:r>
              <a:endParaRPr lang="el-GR" altLang="zh-TW" sz="1400" b="1">
                <a:latin typeface="Gulim" pitchFamily="34" charset="-127"/>
                <a:ea typeface="Gulim" pitchFamily="34" charset="-127"/>
              </a:endParaRPr>
            </a:p>
          </p:txBody>
        </p:sp>
      </p:grpSp>
      <p:grpSp>
        <p:nvGrpSpPr>
          <p:cNvPr id="23598" name="Group 246"/>
          <p:cNvGrpSpPr>
            <a:grpSpLocks/>
          </p:cNvGrpSpPr>
          <p:nvPr/>
        </p:nvGrpSpPr>
        <p:grpSpPr bwMode="auto">
          <a:xfrm>
            <a:off x="7667501" y="1828700"/>
            <a:ext cx="393700" cy="1339850"/>
            <a:chOff x="4791" y="1728"/>
            <a:chExt cx="248" cy="844"/>
          </a:xfrm>
        </p:grpSpPr>
        <p:pic>
          <p:nvPicPr>
            <p:cNvPr id="25660" name="Picture 24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830" y="1888"/>
              <a:ext cx="112"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61" name="Text Box 248"/>
            <p:cNvSpPr txBox="1">
              <a:spLocks noChangeArrowheads="1"/>
            </p:cNvSpPr>
            <p:nvPr/>
          </p:nvSpPr>
          <p:spPr bwMode="auto">
            <a:xfrm>
              <a:off x="4791" y="1728"/>
              <a:ext cx="24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TW" sz="1400" b="1">
                  <a:latin typeface="Gulim" pitchFamily="34" charset="-127"/>
                  <a:ea typeface="Gulim" pitchFamily="34" charset="-127"/>
                </a:rPr>
                <a:t>δ</a:t>
              </a:r>
              <a:r>
                <a:rPr lang="en-US" altLang="zh-TW" sz="1400" b="1">
                  <a:latin typeface="Gulim" pitchFamily="34" charset="-127"/>
                  <a:ea typeface="Gulim" pitchFamily="34" charset="-127"/>
                  <a:sym typeface="Symbol" pitchFamily="18" charset="2"/>
                </a:rPr>
                <a:t></a:t>
              </a:r>
            </a:p>
          </p:txBody>
        </p:sp>
        <p:sp>
          <p:nvSpPr>
            <p:cNvPr id="25662" name="Text Box 249"/>
            <p:cNvSpPr txBox="1">
              <a:spLocks noChangeArrowheads="1"/>
            </p:cNvSpPr>
            <p:nvPr/>
          </p:nvSpPr>
          <p:spPr bwMode="auto">
            <a:xfrm>
              <a:off x="4791" y="2380"/>
              <a:ext cx="248"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TW" sz="1400" b="1">
                  <a:latin typeface="Gulim" pitchFamily="34" charset="-127"/>
                  <a:ea typeface="Gulim" pitchFamily="34" charset="-127"/>
                </a:rPr>
                <a:t>δ</a:t>
              </a:r>
              <a:r>
                <a:rPr lang="en-US" altLang="zh-TW" sz="1400" b="1">
                  <a:latin typeface="Gulim" pitchFamily="34" charset="-127"/>
                  <a:ea typeface="Gulim" pitchFamily="34" charset="-127"/>
                </a:rPr>
                <a:t>+</a:t>
              </a:r>
              <a:endParaRPr lang="el-GR" altLang="zh-TW" sz="1400" b="1">
                <a:latin typeface="Gulim" pitchFamily="34" charset="-127"/>
                <a:ea typeface="Gulim" pitchFamily="34" charset="-127"/>
              </a:endParaRPr>
            </a:p>
          </p:txBody>
        </p:sp>
      </p:grpSp>
      <p:sp>
        <p:nvSpPr>
          <p:cNvPr id="24644" name="Rectangle 68"/>
          <p:cNvSpPr>
            <a:spLocks noChangeArrowheads="1"/>
          </p:cNvSpPr>
          <p:nvPr/>
        </p:nvSpPr>
        <p:spPr bwMode="auto">
          <a:xfrm>
            <a:off x="466601" y="1290537"/>
            <a:ext cx="6588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TW" sz="2800"/>
              <a:t>HF</a:t>
            </a:r>
            <a:endParaRPr lang="zh-TW" altLang="en-US" sz="2800"/>
          </a:p>
        </p:txBody>
      </p:sp>
      <p:sp>
        <p:nvSpPr>
          <p:cNvPr id="24645" name="Rectangle 69"/>
          <p:cNvSpPr>
            <a:spLocks noChangeArrowheads="1"/>
          </p:cNvSpPr>
          <p:nvPr/>
        </p:nvSpPr>
        <p:spPr bwMode="auto">
          <a:xfrm>
            <a:off x="1690563" y="1298475"/>
            <a:ext cx="793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a:t>線形</a:t>
            </a:r>
          </a:p>
        </p:txBody>
      </p:sp>
      <p:sp>
        <p:nvSpPr>
          <p:cNvPr id="24646" name="Rectangle 70"/>
          <p:cNvSpPr>
            <a:spLocks noChangeArrowheads="1"/>
          </p:cNvSpPr>
          <p:nvPr/>
        </p:nvSpPr>
        <p:spPr bwMode="auto">
          <a:xfrm>
            <a:off x="395163" y="2216050"/>
            <a:ext cx="8524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20000"/>
              </a:spcBef>
            </a:pPr>
            <a:r>
              <a:rPr lang="en-US" altLang="zh-TW" sz="2800"/>
              <a:t>H</a:t>
            </a:r>
            <a:r>
              <a:rPr lang="en-US" altLang="zh-TW" sz="2800" baseline="-25000"/>
              <a:t>2</a:t>
            </a:r>
            <a:r>
              <a:rPr lang="en-US" altLang="zh-TW" sz="2800"/>
              <a:t>O</a:t>
            </a:r>
          </a:p>
        </p:txBody>
      </p:sp>
      <p:sp>
        <p:nvSpPr>
          <p:cNvPr id="24647" name="Rectangle 71"/>
          <p:cNvSpPr>
            <a:spLocks noChangeArrowheads="1"/>
          </p:cNvSpPr>
          <p:nvPr/>
        </p:nvSpPr>
        <p:spPr bwMode="auto">
          <a:xfrm>
            <a:off x="395163" y="3533675"/>
            <a:ext cx="8334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20000"/>
              </a:spcBef>
            </a:pPr>
            <a:r>
              <a:rPr lang="en-US" altLang="zh-TW" sz="2800"/>
              <a:t>NH</a:t>
            </a:r>
            <a:r>
              <a:rPr lang="en-US" altLang="zh-TW" sz="2800" baseline="-25000"/>
              <a:t>3</a:t>
            </a:r>
          </a:p>
        </p:txBody>
      </p:sp>
      <p:sp>
        <p:nvSpPr>
          <p:cNvPr id="24648" name="Rectangle 72"/>
          <p:cNvSpPr>
            <a:spLocks noChangeArrowheads="1"/>
          </p:cNvSpPr>
          <p:nvPr/>
        </p:nvSpPr>
        <p:spPr bwMode="auto">
          <a:xfrm>
            <a:off x="1474663" y="3393975"/>
            <a:ext cx="1204913"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zh-TW" altLang="en-US" sz="2400"/>
              <a:t>三角</a:t>
            </a:r>
          </a:p>
          <a:p>
            <a:pPr algn="ctr"/>
            <a:r>
              <a:rPr lang="zh-TW" altLang="en-US" sz="2400"/>
              <a:t>錐體形</a:t>
            </a:r>
          </a:p>
        </p:txBody>
      </p:sp>
      <p:sp>
        <p:nvSpPr>
          <p:cNvPr id="24649" name="Rectangle 73"/>
          <p:cNvSpPr>
            <a:spLocks noChangeArrowheads="1"/>
          </p:cNvSpPr>
          <p:nvPr/>
        </p:nvSpPr>
        <p:spPr bwMode="auto">
          <a:xfrm>
            <a:off x="250701" y="4951312"/>
            <a:ext cx="11699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20000"/>
              </a:spcBef>
            </a:pPr>
            <a:r>
              <a:rPr lang="en-US" altLang="zh-TW" sz="2800"/>
              <a:t>CHCl</a:t>
            </a:r>
            <a:r>
              <a:rPr lang="en-US" altLang="zh-TW" sz="2800" baseline="-25000"/>
              <a:t>3</a:t>
            </a:r>
          </a:p>
        </p:txBody>
      </p:sp>
      <p:sp>
        <p:nvSpPr>
          <p:cNvPr id="24650" name="Rectangle 74"/>
          <p:cNvSpPr>
            <a:spLocks noChangeArrowheads="1"/>
          </p:cNvSpPr>
          <p:nvPr/>
        </p:nvSpPr>
        <p:spPr bwMode="auto">
          <a:xfrm>
            <a:off x="1368301" y="4978300"/>
            <a:ext cx="1403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400"/>
              <a:t>四面體形</a:t>
            </a:r>
          </a:p>
        </p:txBody>
      </p:sp>
      <p:sp>
        <p:nvSpPr>
          <p:cNvPr id="24651" name="Rectangle 75"/>
          <p:cNvSpPr>
            <a:spLocks noChangeArrowheads="1"/>
          </p:cNvSpPr>
          <p:nvPr/>
        </p:nvSpPr>
        <p:spPr bwMode="auto">
          <a:xfrm>
            <a:off x="1619126" y="2241450"/>
            <a:ext cx="86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TW" sz="2400"/>
              <a:t>V </a:t>
            </a:r>
            <a:r>
              <a:rPr lang="zh-TW" altLang="en-US" sz="2400"/>
              <a:t>形</a:t>
            </a:r>
          </a:p>
        </p:txBody>
      </p:sp>
    </p:spTree>
    <p:extLst>
      <p:ext uri="{BB962C8B-B14F-4D97-AF65-F5344CB8AC3E}">
        <p14:creationId xmlns:p14="http://schemas.microsoft.com/office/powerpoint/2010/main" val="4151405106"/>
      </p:ext>
    </p:extLst>
  </p:cSld>
  <p:clrMapOvr>
    <a:masterClrMapping/>
  </p:clrMapOvr>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8"/>
          <p:cNvSpPr>
            <a:spLocks noChangeArrowheads="1"/>
          </p:cNvSpPr>
          <p:nvPr/>
        </p:nvSpPr>
        <p:spPr bwMode="auto">
          <a:xfrm>
            <a:off x="466725" y="476672"/>
            <a:ext cx="22161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Arial Black" pitchFamily="34" charset="0"/>
              </a:rPr>
              <a:t>非極性分子</a:t>
            </a:r>
          </a:p>
        </p:txBody>
      </p:sp>
      <p:sp>
        <p:nvSpPr>
          <p:cNvPr id="24579" name="Rectangle 9"/>
          <p:cNvSpPr>
            <a:spLocks noChangeArrowheads="1"/>
          </p:cNvSpPr>
          <p:nvPr/>
        </p:nvSpPr>
        <p:spPr bwMode="auto">
          <a:xfrm>
            <a:off x="628650" y="1503363"/>
            <a:ext cx="6248400" cy="579437"/>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3200" b="1">
                <a:solidFill>
                  <a:srgbClr val="0099FF"/>
                </a:solidFill>
              </a:rPr>
              <a:t>不含極性鍵</a:t>
            </a:r>
            <a:r>
              <a:rPr lang="zh-TW" altLang="en-US" sz="2800"/>
              <a:t> 的分子是非極性的。</a:t>
            </a:r>
          </a:p>
        </p:txBody>
      </p:sp>
      <p:sp>
        <p:nvSpPr>
          <p:cNvPr id="25610" name="Rectangle 10"/>
          <p:cNvSpPr>
            <a:spLocks noChangeArrowheads="1"/>
          </p:cNvSpPr>
          <p:nvPr/>
        </p:nvSpPr>
        <p:spPr bwMode="auto">
          <a:xfrm>
            <a:off x="611188" y="2327275"/>
            <a:ext cx="8281987" cy="579438"/>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a:t>一些 </a:t>
            </a:r>
            <a:r>
              <a:rPr lang="zh-TW" altLang="en-US" sz="3200" b="1">
                <a:solidFill>
                  <a:srgbClr val="0099FF"/>
                </a:solidFill>
              </a:rPr>
              <a:t>含有極性鍵</a:t>
            </a:r>
            <a:r>
              <a:rPr lang="zh-TW" altLang="en-US" sz="2800"/>
              <a:t> 的分子也可能是非極性的。</a:t>
            </a:r>
          </a:p>
        </p:txBody>
      </p:sp>
      <p:sp>
        <p:nvSpPr>
          <p:cNvPr id="25611" name="Rectangle 11"/>
          <p:cNvSpPr>
            <a:spLocks noChangeArrowheads="1"/>
          </p:cNvSpPr>
          <p:nvPr/>
        </p:nvSpPr>
        <p:spPr bwMode="auto">
          <a:xfrm>
            <a:off x="1114425" y="3176588"/>
            <a:ext cx="4105275" cy="16875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spcBef>
                <a:spcPct val="20000"/>
              </a:spcBef>
              <a:buFont typeface="Wingdings" pitchFamily="2" charset="2"/>
              <a:buNone/>
            </a:pPr>
            <a:r>
              <a:rPr lang="en-US" altLang="zh-TW" sz="2800">
                <a:latin typeface="細明體" pitchFamily="49" charset="-120"/>
                <a:ea typeface="細明體" pitchFamily="49" charset="-120"/>
                <a:sym typeface="Symbol" pitchFamily="18" charset="2"/>
              </a:rPr>
              <a:t>∵	</a:t>
            </a:r>
            <a:r>
              <a:rPr lang="zh-TW" altLang="en-US" sz="2800"/>
              <a:t>這些分子中的極性鍵</a:t>
            </a:r>
            <a:endParaRPr lang="en-US" altLang="zh-TW" sz="2800"/>
          </a:p>
          <a:p>
            <a:pPr algn="just" eaLnBrk="1" hangingPunct="1">
              <a:spcBef>
                <a:spcPct val="20000"/>
              </a:spcBef>
              <a:buFont typeface="Wingdings" pitchFamily="2" charset="2"/>
              <a:buNone/>
            </a:pPr>
            <a:r>
              <a:rPr lang="en-US" altLang="zh-TW" sz="2800">
                <a:sym typeface="Wingdings" pitchFamily="2" charset="2"/>
              </a:rPr>
              <a:t>	</a:t>
            </a:r>
            <a:r>
              <a:rPr lang="zh-TW" altLang="en-US" sz="2800">
                <a:sym typeface="Wingdings" pitchFamily="2" charset="2"/>
              </a:rPr>
              <a:t> </a:t>
            </a:r>
            <a:r>
              <a:rPr lang="zh-TW" altLang="en-US" sz="3200" b="1" u="sng">
                <a:solidFill>
                  <a:srgbClr val="FF0000"/>
                </a:solidFill>
              </a:rPr>
              <a:t>極性相同</a:t>
            </a:r>
            <a:r>
              <a:rPr lang="zh-TW" altLang="en-US" sz="2800" b="1"/>
              <a:t>；</a:t>
            </a:r>
            <a:r>
              <a:rPr lang="zh-TW" altLang="en-US" sz="2800"/>
              <a:t>和</a:t>
            </a:r>
            <a:endParaRPr lang="en-US" altLang="zh-TW" sz="2800"/>
          </a:p>
          <a:p>
            <a:pPr algn="just" eaLnBrk="1" hangingPunct="1">
              <a:spcBef>
                <a:spcPct val="20000"/>
              </a:spcBef>
              <a:buFont typeface="Wingdings" pitchFamily="2" charset="2"/>
              <a:buNone/>
            </a:pPr>
            <a:r>
              <a:rPr lang="en-US" altLang="zh-TW" sz="2800">
                <a:sym typeface="Wingdings" pitchFamily="2" charset="2"/>
              </a:rPr>
              <a:t>	</a:t>
            </a:r>
            <a:r>
              <a:rPr lang="zh-TW" altLang="en-US" sz="2800">
                <a:sym typeface="Wingdings" pitchFamily="2" charset="2"/>
              </a:rPr>
              <a:t></a:t>
            </a:r>
            <a:r>
              <a:rPr lang="zh-TW" altLang="en-US" sz="2800" b="1">
                <a:sym typeface="Wingdings" pitchFamily="2" charset="2"/>
              </a:rPr>
              <a:t> </a:t>
            </a:r>
            <a:r>
              <a:rPr lang="zh-TW" altLang="en-US" sz="3200" b="1" u="sng">
                <a:solidFill>
                  <a:srgbClr val="FF0000"/>
                </a:solidFill>
              </a:rPr>
              <a:t>對稱地排列</a:t>
            </a:r>
          </a:p>
        </p:txBody>
      </p:sp>
      <p:sp>
        <p:nvSpPr>
          <p:cNvPr id="25612" name="Rectangle 12"/>
          <p:cNvSpPr>
            <a:spLocks noChangeArrowheads="1"/>
          </p:cNvSpPr>
          <p:nvPr/>
        </p:nvSpPr>
        <p:spPr bwMode="auto">
          <a:xfrm>
            <a:off x="1116013" y="5205413"/>
            <a:ext cx="5380037"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 typeface="Wingdings" pitchFamily="2" charset="2"/>
              <a:buNone/>
            </a:pPr>
            <a:r>
              <a:rPr lang="en-US" altLang="zh-TW" sz="2800">
                <a:latin typeface="細明體" pitchFamily="49" charset="-120"/>
                <a:ea typeface="細明體" pitchFamily="49" charset="-120"/>
                <a:sym typeface="Symbol" pitchFamily="18" charset="2"/>
              </a:rPr>
              <a:t>∴	</a:t>
            </a:r>
            <a:r>
              <a:rPr lang="zh-TW" altLang="en-US" sz="2800"/>
              <a:t>所有極性鍵的極性 </a:t>
            </a:r>
            <a:r>
              <a:rPr lang="zh-TW" altLang="en-US" sz="3200" b="1" u="sng">
                <a:solidFill>
                  <a:srgbClr val="FF0000"/>
                </a:solidFill>
              </a:rPr>
              <a:t>互相抵消</a:t>
            </a:r>
          </a:p>
        </p:txBody>
      </p:sp>
    </p:spTree>
    <p:extLst>
      <p:ext uri="{BB962C8B-B14F-4D97-AF65-F5344CB8AC3E}">
        <p14:creationId xmlns:p14="http://schemas.microsoft.com/office/powerpoint/2010/main" val="911779014"/>
      </p:ext>
    </p:extLst>
  </p:cSld>
  <p:clrMapOvr>
    <a:masterClrMapping/>
  </p:clrMapOvr>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5"/>
          <p:cNvSpPr>
            <a:spLocks noChangeArrowheads="1"/>
          </p:cNvSpPr>
          <p:nvPr/>
        </p:nvSpPr>
        <p:spPr bwMode="auto">
          <a:xfrm>
            <a:off x="755773" y="559147"/>
            <a:ext cx="86407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3"/>
              </a:buBlip>
            </a:pPr>
            <a:r>
              <a:rPr lang="zh-TW" altLang="en-US" sz="2800"/>
              <a:t>三氟化硼分子的形狀是 </a:t>
            </a:r>
            <a:r>
              <a:rPr lang="zh-TW" altLang="en-US" sz="3200" b="1">
                <a:solidFill>
                  <a:srgbClr val="0099FF"/>
                </a:solidFill>
              </a:rPr>
              <a:t>平面三角形</a:t>
            </a:r>
            <a:r>
              <a:rPr lang="zh-TW" altLang="en-US" sz="2800"/>
              <a:t>。</a:t>
            </a:r>
          </a:p>
        </p:txBody>
      </p:sp>
      <p:sp>
        <p:nvSpPr>
          <p:cNvPr id="26631" name="Rectangle 7"/>
          <p:cNvSpPr>
            <a:spLocks noChangeArrowheads="1"/>
          </p:cNvSpPr>
          <p:nvPr/>
        </p:nvSpPr>
        <p:spPr bwMode="auto">
          <a:xfrm>
            <a:off x="755773" y="3783484"/>
            <a:ext cx="5903913"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3"/>
              </a:buBlip>
            </a:pPr>
            <a:r>
              <a:rPr lang="zh-TW" altLang="en-US" sz="2800"/>
              <a:t>三個極性 </a:t>
            </a:r>
            <a:r>
              <a:rPr lang="en-US" altLang="zh-TW" sz="2800"/>
              <a:t>B–F </a:t>
            </a:r>
            <a:r>
              <a:rPr lang="zh-TW" altLang="en-US" sz="2800"/>
              <a:t>鍵 </a:t>
            </a:r>
            <a:r>
              <a:rPr lang="zh-TW" altLang="en-US" sz="3200" b="1">
                <a:solidFill>
                  <a:srgbClr val="0099FF"/>
                </a:solidFill>
              </a:rPr>
              <a:t>對稱地排列</a:t>
            </a:r>
            <a:r>
              <a:rPr lang="zh-TW" altLang="en-US" sz="2800"/>
              <a:t>。</a:t>
            </a:r>
          </a:p>
        </p:txBody>
      </p:sp>
      <p:sp>
        <p:nvSpPr>
          <p:cNvPr id="26632" name="Rectangle 8"/>
          <p:cNvSpPr>
            <a:spLocks noChangeArrowheads="1"/>
          </p:cNvSpPr>
          <p:nvPr/>
        </p:nvSpPr>
        <p:spPr bwMode="auto">
          <a:xfrm>
            <a:off x="755773" y="4862339"/>
            <a:ext cx="6553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3"/>
              </a:buBlip>
            </a:pPr>
            <a:r>
              <a:rPr lang="zh-TW" altLang="en-US" sz="2800"/>
              <a:t>三個極性 </a:t>
            </a:r>
            <a:r>
              <a:rPr lang="en-US" altLang="zh-TW" sz="2800"/>
              <a:t>B–F </a:t>
            </a:r>
            <a:r>
              <a:rPr lang="zh-TW" altLang="en-US" sz="2800"/>
              <a:t>鍵的極性 </a:t>
            </a:r>
            <a:r>
              <a:rPr lang="zh-TW" altLang="en-US" sz="3200" b="1">
                <a:solidFill>
                  <a:srgbClr val="0099FF"/>
                </a:solidFill>
              </a:rPr>
              <a:t>互相抵消</a:t>
            </a:r>
            <a:r>
              <a:rPr lang="zh-TW" altLang="en-US" sz="2800"/>
              <a:t>。</a:t>
            </a:r>
          </a:p>
        </p:txBody>
      </p:sp>
      <p:sp>
        <p:nvSpPr>
          <p:cNvPr id="26633" name="Rectangle 9"/>
          <p:cNvSpPr>
            <a:spLocks noChangeArrowheads="1"/>
          </p:cNvSpPr>
          <p:nvPr/>
        </p:nvSpPr>
        <p:spPr bwMode="auto">
          <a:xfrm>
            <a:off x="1260598" y="5513859"/>
            <a:ext cx="518318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r>
              <a:rPr lang="en-US" altLang="zh-TW" sz="2800" dirty="0">
                <a:latin typeface="新細明體" charset="-120"/>
              </a:rPr>
              <a:t>∴ </a:t>
            </a:r>
            <a:r>
              <a:rPr lang="zh-TW" altLang="en-US" sz="2800" dirty="0"/>
              <a:t>三氟化硼分子是 </a:t>
            </a:r>
            <a:r>
              <a:rPr lang="zh-TW" altLang="en-US" sz="3200" b="1" dirty="0">
                <a:solidFill>
                  <a:srgbClr val="0099FF"/>
                </a:solidFill>
              </a:rPr>
              <a:t>非極性</a:t>
            </a:r>
            <a:r>
              <a:rPr lang="zh-TW" altLang="en-US" sz="2800" b="1" dirty="0"/>
              <a:t> </a:t>
            </a:r>
            <a:r>
              <a:rPr lang="zh-TW" altLang="en-US" sz="2800" dirty="0"/>
              <a:t>的</a:t>
            </a:r>
            <a:endParaRPr lang="zh-TW" altLang="en-US" sz="2800" b="1" dirty="0"/>
          </a:p>
        </p:txBody>
      </p:sp>
      <p:graphicFrame>
        <p:nvGraphicFramePr>
          <p:cNvPr id="27654" name="Object 10"/>
          <p:cNvGraphicFramePr>
            <a:graphicFrameLocks noChangeAspect="1"/>
          </p:cNvGraphicFramePr>
          <p:nvPr>
            <p:extLst>
              <p:ext uri="{D42A27DB-BD31-4B8C-83A1-F6EECF244321}">
                <p14:modId xmlns:p14="http://schemas.microsoft.com/office/powerpoint/2010/main" val="1376558347"/>
              </p:ext>
            </p:extLst>
          </p:nvPr>
        </p:nvGraphicFramePr>
        <p:xfrm>
          <a:off x="3491880" y="1410047"/>
          <a:ext cx="1993900" cy="1833563"/>
        </p:xfrm>
        <a:graphic>
          <a:graphicData uri="http://schemas.openxmlformats.org/presentationml/2006/ole">
            <mc:AlternateContent xmlns:mc="http://schemas.openxmlformats.org/markup-compatibility/2006">
              <mc:Choice xmlns:v="urn:schemas-microsoft-com:vml" Requires="v">
                <p:oleObj spid="_x0000_s54329" name="Photo Editor 影像 " r:id="rId4" imgW="2619048" imgH="2409524" progId="MSPhotoEd.3">
                  <p:embed/>
                </p:oleObj>
              </mc:Choice>
              <mc:Fallback>
                <p:oleObj name="Photo Editor 影像 " r:id="rId4" imgW="2619048" imgH="2409524" progId="MSPhotoEd.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91880" y="1410047"/>
                        <a:ext cx="1993900" cy="1833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18707618"/>
      </p:ext>
    </p:extLst>
  </p:cSld>
  <p:clrMapOvr>
    <a:masterClrMapping/>
  </p:clrMapOvr>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715" name="Group 67"/>
          <p:cNvGraphicFramePr>
            <a:graphicFrameLocks noGrp="1"/>
          </p:cNvGraphicFramePr>
          <p:nvPr>
            <p:extLst>
              <p:ext uri="{D42A27DB-BD31-4B8C-83A1-F6EECF244321}">
                <p14:modId xmlns:p14="http://schemas.microsoft.com/office/powerpoint/2010/main" val="4289619624"/>
              </p:ext>
            </p:extLst>
          </p:nvPr>
        </p:nvGraphicFramePr>
        <p:xfrm>
          <a:off x="252413" y="620612"/>
          <a:ext cx="8640762" cy="5400676"/>
        </p:xfrm>
        <a:graphic>
          <a:graphicData uri="http://schemas.openxmlformats.org/drawingml/2006/table">
            <a:tbl>
              <a:tblPr/>
              <a:tblGrid>
                <a:gridCol w="1439862">
                  <a:extLst>
                    <a:ext uri="{9D8B030D-6E8A-4147-A177-3AD203B41FA5}">
                      <a16:colId xmlns:a16="http://schemas.microsoft.com/office/drawing/2014/main" xmlns="" val="20000"/>
                    </a:ext>
                  </a:extLst>
                </a:gridCol>
                <a:gridCol w="1754188">
                  <a:extLst>
                    <a:ext uri="{9D8B030D-6E8A-4147-A177-3AD203B41FA5}">
                      <a16:colId xmlns:a16="http://schemas.microsoft.com/office/drawing/2014/main" xmlns="" val="20001"/>
                    </a:ext>
                  </a:extLst>
                </a:gridCol>
                <a:gridCol w="5446712">
                  <a:extLst>
                    <a:ext uri="{9D8B030D-6E8A-4147-A177-3AD203B41FA5}">
                      <a16:colId xmlns:a16="http://schemas.microsoft.com/office/drawing/2014/main" xmlns="" val="20002"/>
                    </a:ext>
                  </a:extLst>
                </a:gridCol>
              </a:tblGrid>
              <a:tr h="1192213">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化學式</a:t>
                      </a:r>
                    </a:p>
                  </a:txBody>
                  <a:tcPr marL="90000" marR="90000" marT="46800" marB="46800" anchor="ctr" horzOverflow="overflow">
                    <a:lnL w="12700" cap="flat" cmpd="sng" algn="ctr">
                      <a:solidFill>
                        <a:srgbClr val="339966"/>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形狀</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鍵的空間排列 </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       」表示個別鍵的極性</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820738">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HK" altLang="zh-HK"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1587500">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25000" dirty="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HK" altLang="zh-HK"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1800225">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endParaRPr>
                    </a:p>
                  </a:txBody>
                  <a:tcP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bl>
          </a:graphicData>
        </a:graphic>
      </p:graphicFrame>
      <p:graphicFrame>
        <p:nvGraphicFramePr>
          <p:cNvPr id="26650" name="Object 52"/>
          <p:cNvGraphicFramePr>
            <a:graphicFrameLocks noChangeAspect="1"/>
          </p:cNvGraphicFramePr>
          <p:nvPr>
            <p:extLst>
              <p:ext uri="{D42A27DB-BD31-4B8C-83A1-F6EECF244321}">
                <p14:modId xmlns:p14="http://schemas.microsoft.com/office/powerpoint/2010/main" val="1217713910"/>
              </p:ext>
            </p:extLst>
          </p:nvPr>
        </p:nvGraphicFramePr>
        <p:xfrm>
          <a:off x="5219700" y="1989037"/>
          <a:ext cx="1425575" cy="539750"/>
        </p:xfrm>
        <a:graphic>
          <a:graphicData uri="http://schemas.openxmlformats.org/presentationml/2006/ole">
            <mc:AlternateContent xmlns:mc="http://schemas.openxmlformats.org/markup-compatibility/2006">
              <mc:Choice xmlns:v="urn:schemas-microsoft-com:vml" Requires="v">
                <p:oleObj spid="_x0000_s55463" name="Photo Editor 影像 " r:id="rId3" imgW="2333333" imgH="885949" progId="MSPhotoEd.3">
                  <p:embed/>
                </p:oleObj>
              </mc:Choice>
              <mc:Fallback>
                <p:oleObj name="Photo Editor 影像 " r:id="rId3" imgW="2333333" imgH="885949" progId="MSPhotoEd.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19700" y="1989037"/>
                        <a:ext cx="1425575" cy="53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26651" name="Picture 5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92725" y="2768500"/>
            <a:ext cx="1565275"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6652" name="Object 57"/>
          <p:cNvGraphicFramePr>
            <a:graphicFrameLocks noChangeAspect="1"/>
          </p:cNvGraphicFramePr>
          <p:nvPr>
            <p:extLst>
              <p:ext uri="{D42A27DB-BD31-4B8C-83A1-F6EECF244321}">
                <p14:modId xmlns:p14="http://schemas.microsoft.com/office/powerpoint/2010/main" val="3487982869"/>
              </p:ext>
            </p:extLst>
          </p:nvPr>
        </p:nvGraphicFramePr>
        <p:xfrm>
          <a:off x="4932363" y="4365525"/>
          <a:ext cx="1943100" cy="1619250"/>
        </p:xfrm>
        <a:graphic>
          <a:graphicData uri="http://schemas.openxmlformats.org/presentationml/2006/ole">
            <mc:AlternateContent xmlns:mc="http://schemas.openxmlformats.org/markup-compatibility/2006">
              <mc:Choice xmlns:v="urn:schemas-microsoft-com:vml" Requires="v">
                <p:oleObj spid="_x0000_s55464" name="Photo Editor 影像 " r:id="rId6" imgW="3381847" imgH="2819794" progId="MSPhotoEd.3">
                  <p:embed/>
                </p:oleObj>
              </mc:Choice>
              <mc:Fallback>
                <p:oleObj name="Photo Editor 影像 " r:id="rId6" imgW="3381847" imgH="2819794" progId="MSPhotoEd.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32363" y="4365525"/>
                        <a:ext cx="1943100" cy="161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8701" name="Object 58"/>
          <p:cNvGraphicFramePr>
            <a:graphicFrameLocks noChangeAspect="1"/>
          </p:cNvGraphicFramePr>
          <p:nvPr>
            <p:extLst>
              <p:ext uri="{D42A27DB-BD31-4B8C-83A1-F6EECF244321}">
                <p14:modId xmlns:p14="http://schemas.microsoft.com/office/powerpoint/2010/main" val="4259440808"/>
              </p:ext>
            </p:extLst>
          </p:nvPr>
        </p:nvGraphicFramePr>
        <p:xfrm>
          <a:off x="4394200" y="1384200"/>
          <a:ext cx="727075" cy="179387"/>
        </p:xfrm>
        <a:graphic>
          <a:graphicData uri="http://schemas.openxmlformats.org/presentationml/2006/ole">
            <mc:AlternateContent xmlns:mc="http://schemas.openxmlformats.org/markup-compatibility/2006">
              <mc:Choice xmlns:v="urn:schemas-microsoft-com:vml" Requires="v">
                <p:oleObj spid="_x0000_s55465" name="Photo Editor 影像 " r:id="rId8" imgW="1371429" imgH="1028844" progId="MSPhotoEd.3">
                  <p:embed/>
                </p:oleObj>
              </mc:Choice>
              <mc:Fallback>
                <p:oleObj name="Photo Editor 影像 " r:id="rId8" imgW="1371429" imgH="1028844" progId="MSPhotoEd.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l="7875" t="71031" r="7875" b="1050"/>
                      <a:stretch>
                        <a:fillRect/>
                      </a:stretch>
                    </p:blipFill>
                    <p:spPr bwMode="auto">
                      <a:xfrm>
                        <a:off x="4394200" y="1384200"/>
                        <a:ext cx="727075" cy="17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683" name="Rectangle 35"/>
          <p:cNvSpPr>
            <a:spLocks noChangeArrowheads="1"/>
          </p:cNvSpPr>
          <p:nvPr/>
        </p:nvSpPr>
        <p:spPr bwMode="auto">
          <a:xfrm>
            <a:off x="539750" y="1974750"/>
            <a:ext cx="8524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TW" sz="2800"/>
              <a:t>CO</a:t>
            </a:r>
            <a:r>
              <a:rPr lang="en-US" altLang="zh-TW" sz="2800" baseline="-25000"/>
              <a:t>2</a:t>
            </a:r>
            <a:endParaRPr lang="zh-TW" altLang="en-US" sz="2800" baseline="-25000"/>
          </a:p>
        </p:txBody>
      </p:sp>
      <p:sp>
        <p:nvSpPr>
          <p:cNvPr id="27684" name="Rectangle 36"/>
          <p:cNvSpPr>
            <a:spLocks noChangeArrowheads="1"/>
          </p:cNvSpPr>
          <p:nvPr/>
        </p:nvSpPr>
        <p:spPr bwMode="auto">
          <a:xfrm>
            <a:off x="2124075" y="1938237"/>
            <a:ext cx="895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800"/>
              <a:t>線形</a:t>
            </a:r>
          </a:p>
        </p:txBody>
      </p:sp>
      <p:sp>
        <p:nvSpPr>
          <p:cNvPr id="27685" name="Rectangle 37"/>
          <p:cNvSpPr>
            <a:spLocks noChangeArrowheads="1"/>
          </p:cNvSpPr>
          <p:nvPr/>
        </p:nvSpPr>
        <p:spPr bwMode="auto">
          <a:xfrm>
            <a:off x="611188" y="3160612"/>
            <a:ext cx="7731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TW" sz="2800"/>
              <a:t>BF</a:t>
            </a:r>
            <a:r>
              <a:rPr lang="en-US" altLang="zh-TW" sz="2800" baseline="-25000"/>
              <a:t>3</a:t>
            </a:r>
            <a:endParaRPr lang="zh-TW" altLang="en-US" sz="2800" baseline="-25000"/>
          </a:p>
        </p:txBody>
      </p:sp>
      <p:sp>
        <p:nvSpPr>
          <p:cNvPr id="27686" name="Rectangle 38"/>
          <p:cNvSpPr>
            <a:spLocks noChangeArrowheads="1"/>
          </p:cNvSpPr>
          <p:nvPr/>
        </p:nvSpPr>
        <p:spPr bwMode="auto">
          <a:xfrm>
            <a:off x="1908175" y="2925662"/>
            <a:ext cx="136842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zh-TW" altLang="en-US" sz="2800"/>
              <a:t>平面</a:t>
            </a:r>
          </a:p>
          <a:p>
            <a:pPr algn="ctr"/>
            <a:r>
              <a:rPr lang="zh-TW" altLang="en-US" sz="2800"/>
              <a:t>三角形</a:t>
            </a:r>
          </a:p>
        </p:txBody>
      </p:sp>
      <p:sp>
        <p:nvSpPr>
          <p:cNvPr id="27687" name="Rectangle 39"/>
          <p:cNvSpPr>
            <a:spLocks noChangeArrowheads="1"/>
          </p:cNvSpPr>
          <p:nvPr/>
        </p:nvSpPr>
        <p:spPr bwMode="auto">
          <a:xfrm>
            <a:off x="611188" y="4854475"/>
            <a:ext cx="8334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TW" sz="2800"/>
              <a:t>CH</a:t>
            </a:r>
            <a:r>
              <a:rPr lang="en-US" altLang="zh-TW" sz="2800" baseline="-25000"/>
              <a:t>4</a:t>
            </a:r>
            <a:endParaRPr lang="zh-TW" altLang="en-US" sz="2800" baseline="-25000"/>
          </a:p>
        </p:txBody>
      </p:sp>
      <p:sp>
        <p:nvSpPr>
          <p:cNvPr id="27688" name="Rectangle 40"/>
          <p:cNvSpPr>
            <a:spLocks noChangeArrowheads="1"/>
          </p:cNvSpPr>
          <p:nvPr/>
        </p:nvSpPr>
        <p:spPr bwMode="auto">
          <a:xfrm>
            <a:off x="1763713" y="4854475"/>
            <a:ext cx="1606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800"/>
              <a:t>四面體形</a:t>
            </a:r>
          </a:p>
        </p:txBody>
      </p:sp>
    </p:spTree>
    <p:extLst>
      <p:ext uri="{BB962C8B-B14F-4D97-AF65-F5344CB8AC3E}">
        <p14:creationId xmlns:p14="http://schemas.microsoft.com/office/powerpoint/2010/main" val="1784874193"/>
      </p:ext>
    </p:extLst>
  </p:cSld>
  <p:clrMapOvr>
    <a:masterClrMapping/>
  </p:clrMapOvr>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708" name="Group 36"/>
          <p:cNvGraphicFramePr>
            <a:graphicFrameLocks noGrp="1"/>
          </p:cNvGraphicFramePr>
          <p:nvPr>
            <p:extLst>
              <p:ext uri="{D42A27DB-BD31-4B8C-83A1-F6EECF244321}">
                <p14:modId xmlns:p14="http://schemas.microsoft.com/office/powerpoint/2010/main" val="2604048395"/>
              </p:ext>
            </p:extLst>
          </p:nvPr>
        </p:nvGraphicFramePr>
        <p:xfrm>
          <a:off x="252413" y="549051"/>
          <a:ext cx="8640762" cy="5256213"/>
        </p:xfrm>
        <a:graphic>
          <a:graphicData uri="http://schemas.openxmlformats.org/drawingml/2006/table">
            <a:tbl>
              <a:tblPr/>
              <a:tblGrid>
                <a:gridCol w="1439862">
                  <a:extLst>
                    <a:ext uri="{9D8B030D-6E8A-4147-A177-3AD203B41FA5}">
                      <a16:colId xmlns:a16="http://schemas.microsoft.com/office/drawing/2014/main" xmlns="" val="20000"/>
                    </a:ext>
                  </a:extLst>
                </a:gridCol>
                <a:gridCol w="1754188">
                  <a:extLst>
                    <a:ext uri="{9D8B030D-6E8A-4147-A177-3AD203B41FA5}">
                      <a16:colId xmlns:a16="http://schemas.microsoft.com/office/drawing/2014/main" xmlns="" val="20001"/>
                    </a:ext>
                  </a:extLst>
                </a:gridCol>
                <a:gridCol w="5446712">
                  <a:extLst>
                    <a:ext uri="{9D8B030D-6E8A-4147-A177-3AD203B41FA5}">
                      <a16:colId xmlns:a16="http://schemas.microsoft.com/office/drawing/2014/main" xmlns="" val="20002"/>
                    </a:ext>
                  </a:extLst>
                </a:gridCol>
              </a:tblGrid>
              <a:tr h="1200150">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化學式</a:t>
                      </a:r>
                    </a:p>
                  </a:txBody>
                  <a:tcPr marL="90000" marR="90000" marT="46800" marB="46800" anchor="ctr" horzOverflow="overflow">
                    <a:lnL w="12700" cap="flat" cmpd="sng" algn="ctr">
                      <a:solidFill>
                        <a:srgbClr val="339966"/>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形狀</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鍵的空間排列 </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       」表示個別鍵的極性</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2027238">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HK" altLang="zh-HK"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2028825">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bl>
          </a:graphicData>
        </a:graphic>
      </p:graphicFrame>
      <p:graphicFrame>
        <p:nvGraphicFramePr>
          <p:cNvPr id="29718" name="Object 30"/>
          <p:cNvGraphicFramePr>
            <a:graphicFrameLocks noChangeAspect="1"/>
          </p:cNvGraphicFramePr>
          <p:nvPr>
            <p:extLst>
              <p:ext uri="{D42A27DB-BD31-4B8C-83A1-F6EECF244321}">
                <p14:modId xmlns:p14="http://schemas.microsoft.com/office/powerpoint/2010/main" val="1553591286"/>
              </p:ext>
            </p:extLst>
          </p:nvPr>
        </p:nvGraphicFramePr>
        <p:xfrm>
          <a:off x="4427538" y="1312639"/>
          <a:ext cx="723900" cy="179387"/>
        </p:xfrm>
        <a:graphic>
          <a:graphicData uri="http://schemas.openxmlformats.org/presentationml/2006/ole">
            <mc:AlternateContent xmlns:mc="http://schemas.openxmlformats.org/markup-compatibility/2006">
              <mc:Choice xmlns:v="urn:schemas-microsoft-com:vml" Requires="v">
                <p:oleObj spid="_x0000_s56487" name="Photo Editor 影像 " r:id="rId3" imgW="1371429" imgH="1028844" progId="MSPhotoEd.3">
                  <p:embed/>
                </p:oleObj>
              </mc:Choice>
              <mc:Fallback>
                <p:oleObj name="Photo Editor 影像 " r:id="rId3" imgW="1371429" imgH="1028844" progId="MSPhotoEd.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l="7875" t="71031" r="7875" b="1050"/>
                      <a:stretch>
                        <a:fillRect/>
                      </a:stretch>
                    </p:blipFill>
                    <p:spPr bwMode="auto">
                      <a:xfrm>
                        <a:off x="4427538" y="1312639"/>
                        <a:ext cx="723900" cy="17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672" name="Object 33"/>
          <p:cNvGraphicFramePr>
            <a:graphicFrameLocks noChangeAspect="1"/>
          </p:cNvGraphicFramePr>
          <p:nvPr>
            <p:extLst>
              <p:ext uri="{D42A27DB-BD31-4B8C-83A1-F6EECF244321}">
                <p14:modId xmlns:p14="http://schemas.microsoft.com/office/powerpoint/2010/main" val="3068954243"/>
              </p:ext>
            </p:extLst>
          </p:nvPr>
        </p:nvGraphicFramePr>
        <p:xfrm>
          <a:off x="5076825" y="1844451"/>
          <a:ext cx="1868488" cy="1800225"/>
        </p:xfrm>
        <a:graphic>
          <a:graphicData uri="http://schemas.openxmlformats.org/presentationml/2006/ole">
            <mc:AlternateContent xmlns:mc="http://schemas.openxmlformats.org/markup-compatibility/2006">
              <mc:Choice xmlns:v="urn:schemas-microsoft-com:vml" Requires="v">
                <p:oleObj spid="_x0000_s56488" name="Photo Editor 影像 " r:id="rId5" imgW="3390476" imgH="3266667" progId="MSPhotoEd.3">
                  <p:embed/>
                </p:oleObj>
              </mc:Choice>
              <mc:Fallback>
                <p:oleObj name="Photo Editor 影像 " r:id="rId5" imgW="3390476" imgH="3266667" progId="MSPhotoEd.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6825" y="1844451"/>
                        <a:ext cx="1868488"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673" name="Object 34"/>
          <p:cNvGraphicFramePr>
            <a:graphicFrameLocks noChangeAspect="1"/>
          </p:cNvGraphicFramePr>
          <p:nvPr>
            <p:extLst>
              <p:ext uri="{D42A27DB-BD31-4B8C-83A1-F6EECF244321}">
                <p14:modId xmlns:p14="http://schemas.microsoft.com/office/powerpoint/2010/main" val="3787682973"/>
              </p:ext>
            </p:extLst>
          </p:nvPr>
        </p:nvGraphicFramePr>
        <p:xfrm>
          <a:off x="5019675" y="3824064"/>
          <a:ext cx="1857375" cy="1908175"/>
        </p:xfrm>
        <a:graphic>
          <a:graphicData uri="http://schemas.openxmlformats.org/presentationml/2006/ole">
            <mc:AlternateContent xmlns:mc="http://schemas.openxmlformats.org/markup-compatibility/2006">
              <mc:Choice xmlns:v="urn:schemas-microsoft-com:vml" Requires="v">
                <p:oleObj spid="_x0000_s56489" name="Photo Editor 影像 " r:id="rId7" imgW="3142857" imgH="3228571" progId="MSPhotoEd.3">
                  <p:embed/>
                </p:oleObj>
              </mc:Choice>
              <mc:Fallback>
                <p:oleObj name="Photo Editor 影像 " r:id="rId7" imgW="3142857" imgH="3228571" progId="MSPhotoEd.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019675" y="3824064"/>
                        <a:ext cx="1857375" cy="190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8702" name="Rectangle 30"/>
          <p:cNvSpPr>
            <a:spLocks noChangeArrowheads="1"/>
          </p:cNvSpPr>
          <p:nvPr/>
        </p:nvSpPr>
        <p:spPr bwMode="auto">
          <a:xfrm>
            <a:off x="539750" y="2477864"/>
            <a:ext cx="8921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en-US" altLang="zh-TW" sz="2800"/>
              <a:t>PCl</a:t>
            </a:r>
            <a:r>
              <a:rPr lang="en-US" altLang="zh-TW" sz="2800" baseline="-25000"/>
              <a:t>5</a:t>
            </a:r>
            <a:endParaRPr lang="zh-TW" altLang="en-US" sz="2800" baseline="-25000"/>
          </a:p>
        </p:txBody>
      </p:sp>
      <p:sp>
        <p:nvSpPr>
          <p:cNvPr id="28703" name="Rectangle 31"/>
          <p:cNvSpPr>
            <a:spLocks noChangeArrowheads="1"/>
          </p:cNvSpPr>
          <p:nvPr/>
        </p:nvSpPr>
        <p:spPr bwMode="auto">
          <a:xfrm>
            <a:off x="1763713" y="2204814"/>
            <a:ext cx="1655762"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zh-TW" altLang="en-US" sz="2800"/>
              <a:t>三角</a:t>
            </a:r>
          </a:p>
          <a:p>
            <a:pPr algn="ctr"/>
            <a:r>
              <a:rPr lang="zh-TW" altLang="en-US" sz="2800"/>
              <a:t>雙錐體形</a:t>
            </a:r>
          </a:p>
        </p:txBody>
      </p:sp>
      <p:sp>
        <p:nvSpPr>
          <p:cNvPr id="28704" name="Rectangle 32"/>
          <p:cNvSpPr>
            <a:spLocks noChangeArrowheads="1"/>
          </p:cNvSpPr>
          <p:nvPr/>
        </p:nvSpPr>
        <p:spPr bwMode="auto">
          <a:xfrm>
            <a:off x="611188" y="4457476"/>
            <a:ext cx="7731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20000"/>
              </a:spcBef>
            </a:pPr>
            <a:r>
              <a:rPr lang="en-US" altLang="zh-TW" sz="2800"/>
              <a:t>SF</a:t>
            </a:r>
            <a:r>
              <a:rPr lang="en-US" altLang="zh-TW" sz="2800" baseline="-25000"/>
              <a:t>6</a:t>
            </a:r>
          </a:p>
        </p:txBody>
      </p:sp>
      <p:sp>
        <p:nvSpPr>
          <p:cNvPr id="28705" name="Rectangle 33"/>
          <p:cNvSpPr>
            <a:spLocks noChangeArrowheads="1"/>
          </p:cNvSpPr>
          <p:nvPr/>
        </p:nvSpPr>
        <p:spPr bwMode="auto">
          <a:xfrm>
            <a:off x="1763713" y="4459064"/>
            <a:ext cx="1606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800"/>
              <a:t>八面體形</a:t>
            </a:r>
          </a:p>
        </p:txBody>
      </p:sp>
    </p:spTree>
    <p:extLst>
      <p:ext uri="{BB962C8B-B14F-4D97-AF65-F5344CB8AC3E}">
        <p14:creationId xmlns:p14="http://schemas.microsoft.com/office/powerpoint/2010/main" val="212808955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Rectangle 3"/>
          <p:cNvSpPr>
            <a:spLocks noChangeArrowheads="1"/>
          </p:cNvSpPr>
          <p:nvPr/>
        </p:nvSpPr>
        <p:spPr bwMode="auto">
          <a:xfrm>
            <a:off x="3156719" y="1708150"/>
            <a:ext cx="2016125" cy="769938"/>
          </a:xfrm>
          <a:prstGeom prst="rect">
            <a:avLst/>
          </a:prstGeom>
          <a:solidFill>
            <a:srgbClr val="800080"/>
          </a:solidFill>
          <a:ln w="9525">
            <a:solidFill>
              <a:schemeClr val="bg1"/>
            </a:solidFill>
            <a:miter lim="800000"/>
            <a:headEnd/>
            <a:tailEnd/>
          </a:ln>
          <a:effectLst/>
          <a:extLst/>
        </p:spPr>
        <p:txBody>
          <a:bodyPr>
            <a:spAutoFit/>
          </a:bodyPr>
          <a:lstStyle/>
          <a:p>
            <a:pPr eaLnBrk="1" hangingPunct="1">
              <a:tabLst>
                <a:tab pos="1885950" algn="l"/>
              </a:tabLst>
              <a:defRPr/>
            </a:pPr>
            <a:r>
              <a:rPr lang="zh-TW" altLang="en-US" sz="4400" dirty="0">
                <a:solidFill>
                  <a:srgbClr val="FFFF00"/>
                </a:solidFill>
                <a:effectLst>
                  <a:outerShdw blurRad="38100" dist="38100" dir="2700000" algn="tl">
                    <a:srgbClr val="000000"/>
                  </a:outerShdw>
                </a:effectLst>
              </a:rPr>
              <a:t>第 </a:t>
            </a:r>
            <a:r>
              <a:rPr lang="en-US" altLang="zh-TW" sz="4400" dirty="0">
                <a:solidFill>
                  <a:schemeClr val="bg1"/>
                </a:solidFill>
                <a:effectLst>
                  <a:outerShdw blurRad="38100" dist="38100" dir="2700000" algn="tl">
                    <a:srgbClr val="000000"/>
                  </a:outerShdw>
                </a:effectLst>
              </a:rPr>
              <a:t>7</a:t>
            </a:r>
            <a:r>
              <a:rPr lang="en-US" altLang="zh-TW" sz="4400" dirty="0">
                <a:solidFill>
                  <a:srgbClr val="FFFF00"/>
                </a:solidFill>
                <a:effectLst>
                  <a:outerShdw blurRad="38100" dist="38100" dir="2700000" algn="tl">
                    <a:srgbClr val="000000"/>
                  </a:outerShdw>
                </a:effectLst>
              </a:rPr>
              <a:t> </a:t>
            </a:r>
            <a:r>
              <a:rPr lang="zh-TW" altLang="en-US" sz="4400" dirty="0">
                <a:solidFill>
                  <a:srgbClr val="FFFF00"/>
                </a:solidFill>
                <a:effectLst>
                  <a:outerShdw blurRad="38100" dist="38100" dir="2700000" algn="tl">
                    <a:srgbClr val="000000"/>
                  </a:outerShdw>
                </a:effectLst>
              </a:rPr>
              <a:t>章</a:t>
            </a:r>
          </a:p>
        </p:txBody>
      </p:sp>
      <p:sp>
        <p:nvSpPr>
          <p:cNvPr id="39940" name="Rectangle 4"/>
          <p:cNvSpPr>
            <a:spLocks noChangeArrowheads="1"/>
          </p:cNvSpPr>
          <p:nvPr/>
        </p:nvSpPr>
        <p:spPr bwMode="auto">
          <a:xfrm>
            <a:off x="1529680" y="3075682"/>
            <a:ext cx="5562600"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600" dirty="0">
                <a:solidFill>
                  <a:srgbClr val="800080"/>
                </a:solidFill>
              </a:rPr>
              <a:t>化學鍵：離子鍵和金屬鍵</a:t>
            </a:r>
          </a:p>
        </p:txBody>
      </p:sp>
    </p:spTree>
    <p:extLst>
      <p:ext uri="{BB962C8B-B14F-4D97-AF65-F5344CB8AC3E}">
        <p14:creationId xmlns:p14="http://schemas.microsoft.com/office/powerpoint/2010/main" val="2703686822"/>
      </p:ext>
    </p:extLst>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4"/>
          <p:cNvSpPr>
            <a:spLocks noChangeArrowheads="1"/>
          </p:cNvSpPr>
          <p:nvPr/>
        </p:nvSpPr>
        <p:spPr bwMode="auto">
          <a:xfrm>
            <a:off x="395536" y="158700"/>
            <a:ext cx="8208963" cy="56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r>
              <a:rPr lang="zh-TW" altLang="en-US" sz="3100" b="1">
                <a:solidFill>
                  <a:srgbClr val="CC0000"/>
                </a:solidFill>
              </a:rPr>
              <a:t>帶電荷的棒對極性和非極性液體的影響</a:t>
            </a:r>
          </a:p>
        </p:txBody>
      </p:sp>
      <p:sp>
        <p:nvSpPr>
          <p:cNvPr id="30723" name="Rectangle 5"/>
          <p:cNvSpPr>
            <a:spLocks noChangeArrowheads="1"/>
          </p:cNvSpPr>
          <p:nvPr/>
        </p:nvSpPr>
        <p:spPr bwMode="auto">
          <a:xfrm>
            <a:off x="468561" y="980728"/>
            <a:ext cx="806450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dirty="0"/>
              <a:t>我們可把帶電荷的棒放近液體 </a:t>
            </a:r>
            <a:r>
              <a:rPr lang="en-US" altLang="zh-TW" sz="2800" dirty="0"/>
              <a:t>(</a:t>
            </a:r>
            <a:r>
              <a:rPr lang="zh-TW" altLang="en-US" sz="2800" dirty="0"/>
              <a:t>例如水</a:t>
            </a:r>
            <a:r>
              <a:rPr lang="en-US" altLang="zh-TW" sz="2800" dirty="0"/>
              <a:t>) </a:t>
            </a:r>
            <a:r>
              <a:rPr lang="zh-TW" altLang="en-US" sz="2800" dirty="0"/>
              <a:t>射流，以測試某液體裏的分子是否極性的。</a:t>
            </a:r>
          </a:p>
        </p:txBody>
      </p:sp>
      <p:sp>
        <p:nvSpPr>
          <p:cNvPr id="6" name="Rectangle 4"/>
          <p:cNvSpPr>
            <a:spLocks noChangeArrowheads="1"/>
          </p:cNvSpPr>
          <p:nvPr/>
        </p:nvSpPr>
        <p:spPr bwMode="auto">
          <a:xfrm>
            <a:off x="467742" y="1988840"/>
            <a:ext cx="813675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dirty="0"/>
              <a:t>若垂直的液體射流受棒吸引而</a:t>
            </a:r>
            <a:r>
              <a:rPr lang="zh-TW" altLang="en-US" sz="2800" b="1" dirty="0"/>
              <a:t>偏轉</a:t>
            </a:r>
            <a:r>
              <a:rPr lang="zh-TW" altLang="en-US" sz="2800" dirty="0"/>
              <a:t>，該液體便</a:t>
            </a:r>
            <a:r>
              <a:rPr lang="zh-TW" altLang="en-US" sz="2800" b="1" dirty="0"/>
              <a:t>含有極性分子</a:t>
            </a:r>
            <a:r>
              <a:rPr lang="zh-TW" altLang="en-US" sz="2800" dirty="0"/>
              <a:t>。</a:t>
            </a:r>
          </a:p>
        </p:txBody>
      </p:sp>
      <p:sp>
        <p:nvSpPr>
          <p:cNvPr id="7" name="Rectangle 5"/>
          <p:cNvSpPr>
            <a:spLocks noChangeArrowheads="1"/>
          </p:cNvSpPr>
          <p:nvPr/>
        </p:nvSpPr>
        <p:spPr bwMode="auto">
          <a:xfrm>
            <a:off x="467741" y="5579194"/>
            <a:ext cx="820871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dirty="0"/>
              <a:t>若液體射流</a:t>
            </a:r>
            <a:r>
              <a:rPr lang="zh-TW" altLang="en-US" sz="2800" b="1" dirty="0"/>
              <a:t>沒有出現偏轉</a:t>
            </a:r>
            <a:r>
              <a:rPr lang="zh-TW" altLang="en-US" sz="2800" dirty="0"/>
              <a:t>，則表示當中只</a:t>
            </a:r>
            <a:r>
              <a:rPr lang="zh-TW" altLang="en-US" sz="2800" b="1" dirty="0"/>
              <a:t>含有非極性分子</a:t>
            </a:r>
            <a:r>
              <a:rPr lang="zh-TW" altLang="en-US" sz="2800" dirty="0"/>
              <a:t>。</a:t>
            </a:r>
          </a:p>
        </p:txBody>
      </p:sp>
      <p:pic>
        <p:nvPicPr>
          <p:cNvPr id="9"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5896" y="2852936"/>
            <a:ext cx="1615257" cy="270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11911914"/>
      </p:ext>
    </p:extLst>
  </p:cSld>
  <p:clrMapOvr>
    <a:masterClrMapping/>
  </p:clrMapOvr>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3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7650" y="762620"/>
            <a:ext cx="4103688" cy="3382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771" name="Picture 5" descr="d27027_01"/>
          <p:cNvPicPr>
            <a:picLocks noChangeAspect="1" noChangeArrowheads="1"/>
          </p:cNvPicPr>
          <p:nvPr/>
        </p:nvPicPr>
        <p:blipFill>
          <a:blip r:embed="rId3">
            <a:extLst>
              <a:ext uri="{28A0092B-C50C-407E-A947-70E740481C1C}">
                <a14:useLocalDpi xmlns:a14="http://schemas.microsoft.com/office/drawing/2010/main" val="0"/>
              </a:ext>
            </a:extLst>
          </a:blip>
          <a:srcRect l="4005" t="12799" r="51183" b="12024"/>
          <a:stretch>
            <a:fillRect/>
          </a:stretch>
        </p:blipFill>
        <p:spPr bwMode="auto">
          <a:xfrm>
            <a:off x="4716463" y="691183"/>
            <a:ext cx="4032250" cy="338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3" name="Rectangle 7"/>
          <p:cNvSpPr>
            <a:spLocks noChangeArrowheads="1"/>
          </p:cNvSpPr>
          <p:nvPr/>
        </p:nvSpPr>
        <p:spPr bwMode="auto">
          <a:xfrm>
            <a:off x="742950" y="4687888"/>
            <a:ext cx="82931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dirty="0" smtClean="0"/>
              <a:t>水</a:t>
            </a:r>
            <a:r>
              <a:rPr lang="zh-TW" altLang="en-US" sz="2000" dirty="0"/>
              <a:t>分子移向 </a:t>
            </a:r>
            <a:r>
              <a:rPr lang="en-US" altLang="zh-TW" sz="2000" dirty="0"/>
              <a:t>(a) </a:t>
            </a:r>
            <a:r>
              <a:rPr lang="zh-TW" altLang="en-US" sz="2000" dirty="0"/>
              <a:t>帶正電荷的棒及 </a:t>
            </a:r>
            <a:r>
              <a:rPr lang="en-US" altLang="zh-TW" sz="2000" dirty="0"/>
              <a:t>(b) </a:t>
            </a:r>
            <a:r>
              <a:rPr lang="zh-TW" altLang="en-US" sz="2000" dirty="0"/>
              <a:t>帶負電荷的棒時的方向。</a:t>
            </a:r>
          </a:p>
        </p:txBody>
      </p:sp>
      <p:sp>
        <p:nvSpPr>
          <p:cNvPr id="34824" name="文字方塊 1"/>
          <p:cNvSpPr txBox="1">
            <a:spLocks noChangeArrowheads="1"/>
          </p:cNvSpPr>
          <p:nvPr/>
        </p:nvSpPr>
        <p:spPr bwMode="auto">
          <a:xfrm>
            <a:off x="1979613" y="4112245"/>
            <a:ext cx="4937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HK" sz="2000"/>
              <a:t>(a)</a:t>
            </a:r>
            <a:endParaRPr lang="zh-HK" altLang="en-US" sz="2000"/>
          </a:p>
        </p:txBody>
      </p:sp>
      <p:sp>
        <p:nvSpPr>
          <p:cNvPr id="32777" name="文字方塊 18"/>
          <p:cNvSpPr txBox="1">
            <a:spLocks noChangeArrowheads="1"/>
          </p:cNvSpPr>
          <p:nvPr/>
        </p:nvSpPr>
        <p:spPr bwMode="auto">
          <a:xfrm>
            <a:off x="6602413" y="4112245"/>
            <a:ext cx="4937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HK" sz="2000"/>
              <a:t>(b)</a:t>
            </a:r>
            <a:endParaRPr lang="zh-HK" altLang="en-US" sz="2000"/>
          </a:p>
        </p:txBody>
      </p:sp>
    </p:spTree>
    <p:extLst>
      <p:ext uri="{BB962C8B-B14F-4D97-AF65-F5344CB8AC3E}">
        <p14:creationId xmlns:p14="http://schemas.microsoft.com/office/powerpoint/2010/main" val="4002048096"/>
      </p:ext>
    </p:extLst>
  </p:cSld>
  <p:clrMapOvr>
    <a:masterClrMapping/>
  </p:clrMapOvr>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4"/>
          <p:cNvSpPr>
            <a:spLocks noChangeArrowheads="1"/>
          </p:cNvSpPr>
          <p:nvPr/>
        </p:nvSpPr>
        <p:spPr bwMode="auto">
          <a:xfrm>
            <a:off x="3059732" y="2859658"/>
            <a:ext cx="2592388"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600" b="1" dirty="0">
                <a:solidFill>
                  <a:srgbClr val="006600"/>
                </a:solidFill>
              </a:rPr>
              <a:t>分子間引力</a:t>
            </a:r>
          </a:p>
        </p:txBody>
      </p:sp>
      <p:sp>
        <p:nvSpPr>
          <p:cNvPr id="11" name="Rectangle 3"/>
          <p:cNvSpPr>
            <a:spLocks noChangeArrowheads="1"/>
          </p:cNvSpPr>
          <p:nvPr/>
        </p:nvSpPr>
        <p:spPr bwMode="auto">
          <a:xfrm>
            <a:off x="3203748" y="1697930"/>
            <a:ext cx="2305050" cy="769938"/>
          </a:xfrm>
          <a:prstGeom prst="rect">
            <a:avLst/>
          </a:prstGeom>
          <a:solidFill>
            <a:srgbClr val="006600"/>
          </a:solidFill>
          <a:ln w="9525">
            <a:solidFill>
              <a:schemeClr val="bg1"/>
            </a:solidFill>
            <a:miter lim="800000"/>
            <a:headEnd/>
            <a:tailEnd/>
          </a:ln>
          <a:effectLst/>
          <a:extLst/>
        </p:spPr>
        <p:txBody>
          <a:bodyPr>
            <a:spAutoFit/>
          </a:bodyPr>
          <a:lstStyle/>
          <a:p>
            <a:pPr eaLnBrk="1" hangingPunct="1">
              <a:tabLst>
                <a:tab pos="1885950" algn="l"/>
              </a:tabLst>
              <a:defRPr/>
            </a:pPr>
            <a:r>
              <a:rPr lang="zh-TW" altLang="en-US" sz="4400" b="1" dirty="0">
                <a:solidFill>
                  <a:srgbClr val="FFFF00"/>
                </a:solidFill>
                <a:effectLst>
                  <a:outerShdw blurRad="38100" dist="38100" dir="2700000" algn="tl">
                    <a:srgbClr val="000000"/>
                  </a:outerShdw>
                </a:effectLst>
                <a:ea typeface="新細明體" panose="02020500000000000000" pitchFamily="18" charset="-120"/>
              </a:rPr>
              <a:t>第 </a:t>
            </a:r>
            <a:r>
              <a:rPr lang="en-US" altLang="zh-TW" sz="4400" b="1" dirty="0">
                <a:solidFill>
                  <a:schemeClr val="bg1"/>
                </a:solidFill>
                <a:effectLst>
                  <a:outerShdw blurRad="38100" dist="38100" dir="2700000" algn="tl">
                    <a:srgbClr val="000000"/>
                  </a:outerShdw>
                </a:effectLst>
                <a:ea typeface="新細明體" panose="02020500000000000000" pitchFamily="18" charset="-120"/>
              </a:rPr>
              <a:t>26 </a:t>
            </a:r>
            <a:r>
              <a:rPr lang="zh-TW" altLang="en-US" sz="4400" b="1" dirty="0">
                <a:solidFill>
                  <a:srgbClr val="FFFF00"/>
                </a:solidFill>
                <a:effectLst>
                  <a:outerShdw blurRad="38100" dist="38100" dir="2700000" algn="tl">
                    <a:srgbClr val="000000"/>
                  </a:outerShdw>
                </a:effectLst>
                <a:ea typeface="新細明體" panose="02020500000000000000" pitchFamily="18" charset="-120"/>
              </a:rPr>
              <a:t>章</a:t>
            </a:r>
          </a:p>
        </p:txBody>
      </p:sp>
    </p:spTree>
    <p:extLst>
      <p:ext uri="{BB962C8B-B14F-4D97-AF65-F5344CB8AC3E}">
        <p14:creationId xmlns:p14="http://schemas.microsoft.com/office/powerpoint/2010/main" val="734418579"/>
      </p:ext>
    </p:extLst>
  </p:cSld>
  <p:clrMapOvr>
    <a:masterClrMapping/>
  </p:clrMapOvr>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8" name="Rectangle 12"/>
          <p:cNvSpPr>
            <a:spLocks noChangeArrowheads="1"/>
          </p:cNvSpPr>
          <p:nvPr/>
        </p:nvSpPr>
        <p:spPr bwMode="auto">
          <a:xfrm>
            <a:off x="2267942" y="4305324"/>
            <a:ext cx="4032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3"/>
              </a:buBlip>
            </a:pPr>
            <a:r>
              <a:rPr lang="zh-TW" altLang="en-US" sz="2800"/>
              <a:t>分子間引力有兩類 </a:t>
            </a:r>
            <a:r>
              <a:rPr lang="en-US" altLang="zh-TW" sz="2800"/>
              <a:t>:</a:t>
            </a:r>
          </a:p>
        </p:txBody>
      </p:sp>
      <p:sp>
        <p:nvSpPr>
          <p:cNvPr id="19469" name="Rectangle 13"/>
          <p:cNvSpPr>
            <a:spLocks noChangeArrowheads="1"/>
          </p:cNvSpPr>
          <p:nvPr/>
        </p:nvSpPr>
        <p:spPr bwMode="auto">
          <a:xfrm>
            <a:off x="2696567" y="4953024"/>
            <a:ext cx="24511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1813" indent="-531813">
              <a:tabLst>
                <a:tab pos="542925" algn="l"/>
              </a:tabLst>
              <a:defRPr kumimoji="1">
                <a:solidFill>
                  <a:schemeClr val="tx1"/>
                </a:solidFill>
                <a:latin typeface="Arial" charset="0"/>
                <a:ea typeface="新細明體" charset="-120"/>
              </a:defRPr>
            </a:lvl1pPr>
            <a:lvl2pPr marL="742950" indent="-285750">
              <a:tabLst>
                <a:tab pos="542925" algn="l"/>
              </a:tabLst>
              <a:defRPr kumimoji="1">
                <a:solidFill>
                  <a:schemeClr val="tx1"/>
                </a:solidFill>
                <a:latin typeface="Arial" charset="0"/>
                <a:ea typeface="新細明體" charset="-120"/>
              </a:defRPr>
            </a:lvl2pPr>
            <a:lvl3pPr marL="1143000" indent="-228600">
              <a:tabLst>
                <a:tab pos="542925" algn="l"/>
              </a:tabLst>
              <a:defRPr kumimoji="1">
                <a:solidFill>
                  <a:schemeClr val="tx1"/>
                </a:solidFill>
                <a:latin typeface="Arial" charset="0"/>
                <a:ea typeface="新細明體" charset="-120"/>
              </a:defRPr>
            </a:lvl3pPr>
            <a:lvl4pPr marL="1600200" indent="-228600">
              <a:tabLst>
                <a:tab pos="542925" algn="l"/>
              </a:tabLst>
              <a:defRPr kumimoji="1">
                <a:solidFill>
                  <a:schemeClr val="tx1"/>
                </a:solidFill>
                <a:latin typeface="Arial" charset="0"/>
                <a:ea typeface="新細明體" charset="-120"/>
              </a:defRPr>
            </a:lvl4pPr>
            <a:lvl5pPr marL="2057400" indent="-228600">
              <a:tabLst>
                <a:tab pos="542925" algn="l"/>
              </a:tabLst>
              <a:defRPr kumimoji="1">
                <a:solidFill>
                  <a:schemeClr val="tx1"/>
                </a:solidFill>
                <a:latin typeface="Arial" charset="0"/>
                <a:ea typeface="新細明體" charset="-120"/>
              </a:defRPr>
            </a:lvl5pPr>
            <a:lvl6pPr marL="2514600" indent="-228600" eaLnBrk="0" fontAlgn="base" hangingPunct="0">
              <a:spcBef>
                <a:spcPct val="0"/>
              </a:spcBef>
              <a:spcAft>
                <a:spcPct val="0"/>
              </a:spcAft>
              <a:tabLst>
                <a:tab pos="542925" algn="l"/>
              </a:tabLst>
              <a:defRPr kumimoji="1">
                <a:solidFill>
                  <a:schemeClr val="tx1"/>
                </a:solidFill>
                <a:latin typeface="Arial" charset="0"/>
                <a:ea typeface="新細明體" charset="-120"/>
              </a:defRPr>
            </a:lvl6pPr>
            <a:lvl7pPr marL="2971800" indent="-228600" eaLnBrk="0" fontAlgn="base" hangingPunct="0">
              <a:spcBef>
                <a:spcPct val="0"/>
              </a:spcBef>
              <a:spcAft>
                <a:spcPct val="0"/>
              </a:spcAft>
              <a:tabLst>
                <a:tab pos="542925" algn="l"/>
              </a:tabLst>
              <a:defRPr kumimoji="1">
                <a:solidFill>
                  <a:schemeClr val="tx1"/>
                </a:solidFill>
                <a:latin typeface="Arial" charset="0"/>
                <a:ea typeface="新細明體" charset="-120"/>
              </a:defRPr>
            </a:lvl7pPr>
            <a:lvl8pPr marL="3429000" indent="-228600" eaLnBrk="0" fontAlgn="base" hangingPunct="0">
              <a:spcBef>
                <a:spcPct val="0"/>
              </a:spcBef>
              <a:spcAft>
                <a:spcPct val="0"/>
              </a:spcAft>
              <a:tabLst>
                <a:tab pos="542925" algn="l"/>
              </a:tabLst>
              <a:defRPr kumimoji="1">
                <a:solidFill>
                  <a:schemeClr val="tx1"/>
                </a:solidFill>
                <a:latin typeface="Arial" charset="0"/>
                <a:ea typeface="新細明體" charset="-120"/>
              </a:defRPr>
            </a:lvl8pPr>
            <a:lvl9pPr marL="3886200" indent="-228600" eaLnBrk="0" fontAlgn="base" hangingPunct="0">
              <a:spcBef>
                <a:spcPct val="0"/>
              </a:spcBef>
              <a:spcAft>
                <a:spcPct val="0"/>
              </a:spcAft>
              <a:tabLst>
                <a:tab pos="542925" algn="l"/>
              </a:tabLst>
              <a:defRPr kumimoji="1">
                <a:solidFill>
                  <a:schemeClr val="tx1"/>
                </a:solidFill>
                <a:latin typeface="Arial" charset="0"/>
                <a:ea typeface="新細明體" charset="-120"/>
              </a:defRPr>
            </a:lvl9pPr>
          </a:lstStyle>
          <a:p>
            <a:pPr eaLnBrk="1" hangingPunct="1">
              <a:buFontTx/>
              <a:buBlip>
                <a:blip r:embed="rId4"/>
              </a:buBlip>
            </a:pPr>
            <a:r>
              <a:rPr lang="zh-TW" altLang="en-US" sz="3200" b="1" u="sng">
                <a:solidFill>
                  <a:srgbClr val="FF0000"/>
                </a:solidFill>
              </a:rPr>
              <a:t>范德華力</a:t>
            </a:r>
          </a:p>
        </p:txBody>
      </p:sp>
      <p:sp>
        <p:nvSpPr>
          <p:cNvPr id="19470" name="Rectangle 14"/>
          <p:cNvSpPr>
            <a:spLocks noChangeArrowheads="1"/>
          </p:cNvSpPr>
          <p:nvPr/>
        </p:nvSpPr>
        <p:spPr bwMode="auto">
          <a:xfrm>
            <a:off x="2696567" y="5657874"/>
            <a:ext cx="1528763"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531813" indent="-5318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3200" b="1" u="sng">
                <a:solidFill>
                  <a:srgbClr val="FF0000"/>
                </a:solidFill>
              </a:rPr>
              <a:t>氫鍵</a:t>
            </a:r>
          </a:p>
        </p:txBody>
      </p:sp>
      <p:pic>
        <p:nvPicPr>
          <p:cNvPr id="9223" name="Picture 8"/>
          <p:cNvPicPr>
            <a:picLocks noChangeAspect="1" noChangeArrowheads="1"/>
          </p:cNvPicPr>
          <p:nvPr/>
        </p:nvPicPr>
        <p:blipFill>
          <a:blip r:embed="rId5">
            <a:extLst>
              <a:ext uri="{28A0092B-C50C-407E-A947-70E740481C1C}">
                <a14:useLocalDpi xmlns:a14="http://schemas.microsoft.com/office/drawing/2010/main" val="0"/>
              </a:ext>
            </a:extLst>
          </a:blip>
          <a:srcRect l="17561" t="14650"/>
          <a:stretch>
            <a:fillRect/>
          </a:stretch>
        </p:blipFill>
        <p:spPr bwMode="auto">
          <a:xfrm>
            <a:off x="2060798" y="414709"/>
            <a:ext cx="474345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pic>
    </p:spTree>
    <p:extLst>
      <p:ext uri="{BB962C8B-B14F-4D97-AF65-F5344CB8AC3E}">
        <p14:creationId xmlns:p14="http://schemas.microsoft.com/office/powerpoint/2010/main" val="573726079"/>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11"/>
          <p:cNvSpPr>
            <a:spLocks noChangeArrowheads="1"/>
          </p:cNvSpPr>
          <p:nvPr/>
        </p:nvSpPr>
        <p:spPr bwMode="auto">
          <a:xfrm>
            <a:off x="754063" y="1196752"/>
            <a:ext cx="29527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076325" indent="-1076325" defTabSz="901700">
              <a:defRPr kumimoji="1">
                <a:solidFill>
                  <a:schemeClr val="tx1"/>
                </a:solidFill>
                <a:latin typeface="Arial" charset="0"/>
                <a:ea typeface="新細明體" charset="-120"/>
              </a:defRPr>
            </a:lvl1pPr>
            <a:lvl2pPr marL="742950" indent="-285750" defTabSz="901700">
              <a:defRPr kumimoji="1">
                <a:solidFill>
                  <a:schemeClr val="tx1"/>
                </a:solidFill>
                <a:latin typeface="Arial" charset="0"/>
                <a:ea typeface="新細明體" charset="-120"/>
              </a:defRPr>
            </a:lvl2pPr>
            <a:lvl3pPr marL="1143000" indent="-228600" defTabSz="901700">
              <a:defRPr kumimoji="1">
                <a:solidFill>
                  <a:schemeClr val="tx1"/>
                </a:solidFill>
                <a:latin typeface="Arial" charset="0"/>
                <a:ea typeface="新細明體" charset="-120"/>
              </a:defRPr>
            </a:lvl3pPr>
            <a:lvl4pPr marL="1600200" indent="-228600" defTabSz="901700">
              <a:defRPr kumimoji="1">
                <a:solidFill>
                  <a:schemeClr val="tx1"/>
                </a:solidFill>
                <a:latin typeface="Arial" charset="0"/>
                <a:ea typeface="新細明體" charset="-120"/>
              </a:defRPr>
            </a:lvl4pPr>
            <a:lvl5pPr marL="2057400" indent="-228600" defTabSz="901700">
              <a:defRPr kumimoji="1">
                <a:solidFill>
                  <a:schemeClr val="tx1"/>
                </a:solidFill>
                <a:latin typeface="Arial" charset="0"/>
                <a:ea typeface="新細明體" charset="-120"/>
              </a:defRPr>
            </a:lvl5pPr>
            <a:lvl6pPr marL="2514600" indent="-228600" defTabSz="901700" eaLnBrk="0" fontAlgn="base" hangingPunct="0">
              <a:spcBef>
                <a:spcPct val="0"/>
              </a:spcBef>
              <a:spcAft>
                <a:spcPct val="0"/>
              </a:spcAft>
              <a:defRPr kumimoji="1">
                <a:solidFill>
                  <a:schemeClr val="tx1"/>
                </a:solidFill>
                <a:latin typeface="Arial" charset="0"/>
                <a:ea typeface="新細明體" charset="-120"/>
              </a:defRPr>
            </a:lvl6pPr>
            <a:lvl7pPr marL="2971800" indent="-228600" defTabSz="901700" eaLnBrk="0" fontAlgn="base" hangingPunct="0">
              <a:spcBef>
                <a:spcPct val="0"/>
              </a:spcBef>
              <a:spcAft>
                <a:spcPct val="0"/>
              </a:spcAft>
              <a:defRPr kumimoji="1">
                <a:solidFill>
                  <a:schemeClr val="tx1"/>
                </a:solidFill>
                <a:latin typeface="Arial" charset="0"/>
                <a:ea typeface="新細明體" charset="-120"/>
              </a:defRPr>
            </a:lvl7pPr>
            <a:lvl8pPr marL="3429000" indent="-228600" defTabSz="901700" eaLnBrk="0" fontAlgn="base" hangingPunct="0">
              <a:spcBef>
                <a:spcPct val="0"/>
              </a:spcBef>
              <a:spcAft>
                <a:spcPct val="0"/>
              </a:spcAft>
              <a:defRPr kumimoji="1">
                <a:solidFill>
                  <a:schemeClr val="tx1"/>
                </a:solidFill>
                <a:latin typeface="Arial" charset="0"/>
                <a:ea typeface="新細明體" charset="-120"/>
              </a:defRPr>
            </a:lvl8pPr>
            <a:lvl9pPr marL="3886200" indent="-228600" defTabSz="9017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smtClean="0">
                <a:solidFill>
                  <a:srgbClr val="006600"/>
                </a:solidFill>
              </a:rPr>
              <a:t>范德華</a:t>
            </a:r>
            <a:r>
              <a:rPr lang="zh-TW" altLang="en-US" sz="3200" b="1" dirty="0">
                <a:solidFill>
                  <a:srgbClr val="006600"/>
                </a:solidFill>
              </a:rPr>
              <a:t>力</a:t>
            </a:r>
          </a:p>
        </p:txBody>
      </p:sp>
      <p:sp>
        <p:nvSpPr>
          <p:cNvPr id="7172" name="Rectangle 14"/>
          <p:cNvSpPr>
            <a:spLocks noChangeArrowheads="1"/>
          </p:cNvSpPr>
          <p:nvPr/>
        </p:nvSpPr>
        <p:spPr bwMode="auto">
          <a:xfrm>
            <a:off x="754063" y="2198688"/>
            <a:ext cx="7923212" cy="153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lnSpc>
                <a:spcPct val="130000"/>
              </a:lnSpc>
              <a:buFontTx/>
              <a:buBlip>
                <a:blip r:embed="rId3"/>
              </a:buBlip>
            </a:pPr>
            <a:r>
              <a:rPr lang="zh-TW" altLang="en-US" sz="2800"/>
              <a:t>不論分子是極性的還是非極性的，</a:t>
            </a:r>
            <a:r>
              <a:rPr lang="zh-TW" altLang="en-US" sz="3200" b="1">
                <a:solidFill>
                  <a:srgbClr val="3399FF"/>
                </a:solidFill>
              </a:rPr>
              <a:t>所有分子</a:t>
            </a:r>
            <a:r>
              <a:rPr lang="zh-TW" altLang="en-US" sz="4000" b="1"/>
              <a:t> </a:t>
            </a:r>
            <a:r>
              <a:rPr lang="zh-TW" altLang="en-US" sz="2800"/>
              <a:t>之間都存有 </a:t>
            </a:r>
            <a:r>
              <a:rPr lang="zh-TW" altLang="en-US" sz="3200" b="1">
                <a:solidFill>
                  <a:srgbClr val="3399FF"/>
                </a:solidFill>
              </a:rPr>
              <a:t>范德華力</a:t>
            </a:r>
            <a:r>
              <a:rPr lang="zh-TW" altLang="en-US" sz="2800"/>
              <a:t>。</a:t>
            </a:r>
          </a:p>
        </p:txBody>
      </p:sp>
    </p:spTree>
    <p:extLst>
      <p:ext uri="{BB962C8B-B14F-4D97-AF65-F5344CB8AC3E}">
        <p14:creationId xmlns:p14="http://schemas.microsoft.com/office/powerpoint/2010/main" val="2604776913"/>
      </p:ext>
    </p:extLst>
  </p:cSld>
  <p:clrMapOvr>
    <a:masterClrMapping/>
  </p:clrMapOvr>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AutoShape 16"/>
          <p:cNvSpPr>
            <a:spLocks noChangeArrowheads="1"/>
          </p:cNvSpPr>
          <p:nvPr/>
        </p:nvSpPr>
        <p:spPr bwMode="auto">
          <a:xfrm>
            <a:off x="451420" y="476672"/>
            <a:ext cx="4192588" cy="863600"/>
          </a:xfrm>
          <a:prstGeom prst="flowChartAlternateProcess">
            <a:avLst/>
          </a:prstGeom>
          <a:solidFill>
            <a:srgbClr val="7030A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b="1">
                <a:solidFill>
                  <a:schemeClr val="bg1"/>
                </a:solidFill>
              </a:rPr>
              <a:t>極性分子間的范德華力</a:t>
            </a:r>
            <a:endParaRPr lang="zh-HK" altLang="en-US" sz="2800" b="1">
              <a:solidFill>
                <a:schemeClr val="bg1"/>
              </a:solidFill>
            </a:endParaRPr>
          </a:p>
        </p:txBody>
      </p:sp>
      <p:sp>
        <p:nvSpPr>
          <p:cNvPr id="8196" name="Rectangle 6"/>
          <p:cNvSpPr>
            <a:spLocks noChangeArrowheads="1"/>
          </p:cNvSpPr>
          <p:nvPr/>
        </p:nvSpPr>
        <p:spPr bwMode="auto">
          <a:xfrm>
            <a:off x="483866" y="1608238"/>
            <a:ext cx="51117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3"/>
              </a:buBlip>
            </a:pPr>
            <a:r>
              <a:rPr lang="zh-TW" altLang="en-US" sz="2800"/>
              <a:t>氯化氫 分子是有 </a:t>
            </a:r>
            <a:r>
              <a:rPr lang="zh-TW" altLang="en-US" sz="3200" b="1">
                <a:solidFill>
                  <a:srgbClr val="3399FF"/>
                </a:solidFill>
              </a:rPr>
              <a:t>極性的</a:t>
            </a:r>
            <a:r>
              <a:rPr lang="zh-TW" altLang="en-US" sz="2800"/>
              <a:t>。</a:t>
            </a:r>
            <a:endParaRPr lang="en-US" altLang="zh-TW" sz="2800"/>
          </a:p>
        </p:txBody>
      </p:sp>
      <p:sp>
        <p:nvSpPr>
          <p:cNvPr id="13" name="Rectangle 2"/>
          <p:cNvSpPr>
            <a:spLocks noChangeArrowheads="1"/>
          </p:cNvSpPr>
          <p:nvPr/>
        </p:nvSpPr>
        <p:spPr bwMode="auto">
          <a:xfrm>
            <a:off x="470594" y="2544243"/>
            <a:ext cx="83534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3"/>
              </a:buBlip>
            </a:pPr>
            <a:r>
              <a:rPr lang="en-US" altLang="zh-HK" sz="2800"/>
              <a:t>HCl</a:t>
            </a:r>
            <a:r>
              <a:rPr lang="en-US" altLang="zh-TW" sz="2800"/>
              <a:t> </a:t>
            </a:r>
            <a:r>
              <a:rPr lang="zh-HK" altLang="en-US" sz="2800"/>
              <a:t>分子</a:t>
            </a:r>
            <a:r>
              <a:rPr lang="zh-TW" altLang="en-US" sz="2800"/>
              <a:t>帶正電荷的一端會被另一個 </a:t>
            </a:r>
            <a:r>
              <a:rPr lang="en-US" altLang="zh-TW" sz="2800"/>
              <a:t>HCl </a:t>
            </a:r>
            <a:r>
              <a:rPr lang="zh-TW" altLang="en-US" sz="2800"/>
              <a:t>分子帶負電荷的一端吸</a:t>
            </a:r>
            <a:r>
              <a:rPr lang="zh-HK" altLang="en-US" sz="2800"/>
              <a:t>引</a:t>
            </a:r>
            <a:r>
              <a:rPr lang="zh-TW" altLang="en-US" sz="2800"/>
              <a:t>。</a:t>
            </a:r>
            <a:endParaRPr lang="en-US" altLang="zh-TW" sz="2800"/>
          </a:p>
        </p:txBody>
      </p:sp>
      <p:grpSp>
        <p:nvGrpSpPr>
          <p:cNvPr id="14" name="群組 9"/>
          <p:cNvGrpSpPr>
            <a:grpSpLocks/>
          </p:cNvGrpSpPr>
          <p:nvPr/>
        </p:nvGrpSpPr>
        <p:grpSpPr bwMode="auto">
          <a:xfrm>
            <a:off x="951135" y="3742034"/>
            <a:ext cx="7221265" cy="2567286"/>
            <a:chOff x="671264" y="1715914"/>
            <a:chExt cx="8077200" cy="3188350"/>
          </a:xfrm>
        </p:grpSpPr>
        <p:pic>
          <p:nvPicPr>
            <p:cNvPr id="15"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1264" y="2379702"/>
              <a:ext cx="8077200" cy="156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pic>
        <p:sp>
          <p:nvSpPr>
            <p:cNvPr id="16" name="Text Box 15"/>
            <p:cNvSpPr txBox="1">
              <a:spLocks noChangeArrowheads="1"/>
            </p:cNvSpPr>
            <p:nvPr/>
          </p:nvSpPr>
          <p:spPr bwMode="auto">
            <a:xfrm>
              <a:off x="828428" y="1715914"/>
              <a:ext cx="1295400" cy="4969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b="1" dirty="0"/>
                <a:t> 共價鍵</a:t>
              </a:r>
            </a:p>
          </p:txBody>
        </p:sp>
        <p:sp>
          <p:nvSpPr>
            <p:cNvPr id="17" name="Text Box 16"/>
            <p:cNvSpPr txBox="1">
              <a:spLocks noChangeArrowheads="1"/>
            </p:cNvSpPr>
            <p:nvPr/>
          </p:nvSpPr>
          <p:spPr bwMode="auto">
            <a:xfrm>
              <a:off x="4068514" y="4407362"/>
              <a:ext cx="1584325" cy="4969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b="1" dirty="0"/>
                <a:t>  范德華力</a:t>
              </a:r>
            </a:p>
          </p:txBody>
        </p:sp>
        <p:cxnSp>
          <p:nvCxnSpPr>
            <p:cNvPr id="18" name="直線接點 2"/>
            <p:cNvCxnSpPr>
              <a:cxnSpLocks noChangeShapeType="1"/>
            </p:cNvCxnSpPr>
            <p:nvPr/>
          </p:nvCxnSpPr>
          <p:spPr bwMode="auto">
            <a:xfrm>
              <a:off x="3059832" y="3315896"/>
              <a:ext cx="1440408" cy="1152128"/>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19" name="直線接點 19"/>
            <p:cNvCxnSpPr>
              <a:cxnSpLocks noChangeShapeType="1"/>
            </p:cNvCxnSpPr>
            <p:nvPr/>
          </p:nvCxnSpPr>
          <p:spPr bwMode="auto">
            <a:xfrm flipV="1">
              <a:off x="5004048" y="3315896"/>
              <a:ext cx="956652" cy="1172676"/>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20" name="直線接點 24"/>
            <p:cNvCxnSpPr>
              <a:cxnSpLocks noChangeShapeType="1"/>
            </p:cNvCxnSpPr>
            <p:nvPr/>
          </p:nvCxnSpPr>
          <p:spPr bwMode="auto">
            <a:xfrm>
              <a:off x="1416732" y="2138298"/>
              <a:ext cx="202940" cy="1095226"/>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1769923189"/>
      </p:ext>
    </p:extLst>
  </p:cSld>
  <p:clrMapOvr>
    <a:masterClrMapping/>
  </p:clrMapOvr>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58" name="群組 2"/>
          <p:cNvGrpSpPr>
            <a:grpSpLocks/>
          </p:cNvGrpSpPr>
          <p:nvPr/>
        </p:nvGrpSpPr>
        <p:grpSpPr bwMode="auto">
          <a:xfrm>
            <a:off x="611560" y="404664"/>
            <a:ext cx="4752975" cy="792162"/>
            <a:chOff x="875102" y="966468"/>
            <a:chExt cx="5159300" cy="792088"/>
          </a:xfrm>
        </p:grpSpPr>
        <p:sp>
          <p:nvSpPr>
            <p:cNvPr id="19463" name="AutoShape 16"/>
            <p:cNvSpPr>
              <a:spLocks noChangeArrowheads="1"/>
            </p:cNvSpPr>
            <p:nvPr/>
          </p:nvSpPr>
          <p:spPr bwMode="auto">
            <a:xfrm>
              <a:off x="875102" y="966468"/>
              <a:ext cx="5159300" cy="792088"/>
            </a:xfrm>
            <a:prstGeom prst="flowChartAlternateProcess">
              <a:avLst/>
            </a:prstGeom>
            <a:solidFill>
              <a:srgbClr val="0070C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sz="2800" b="1">
                <a:solidFill>
                  <a:schemeClr val="bg1"/>
                </a:solidFill>
              </a:endParaRPr>
            </a:p>
          </p:txBody>
        </p:sp>
        <p:sp>
          <p:nvSpPr>
            <p:cNvPr id="19464" name="矩形 1"/>
            <p:cNvSpPr>
              <a:spLocks noChangeArrowheads="1"/>
            </p:cNvSpPr>
            <p:nvPr/>
          </p:nvSpPr>
          <p:spPr bwMode="auto">
            <a:xfrm>
              <a:off x="1031104" y="1095713"/>
              <a:ext cx="4889429" cy="519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b="1">
                  <a:solidFill>
                    <a:srgbClr val="FFFFFF"/>
                  </a:solidFill>
                </a:rPr>
                <a:t>非極性分子間的范德華力</a:t>
              </a:r>
              <a:endParaRPr lang="zh-HK" altLang="en-US" sz="2800" b="1">
                <a:solidFill>
                  <a:srgbClr val="FFFFFF"/>
                </a:solidFill>
              </a:endParaRPr>
            </a:p>
          </p:txBody>
        </p:sp>
      </p:grpSp>
      <p:sp>
        <p:nvSpPr>
          <p:cNvPr id="11268" name="Rectangle 6"/>
          <p:cNvSpPr>
            <a:spLocks noChangeArrowheads="1"/>
          </p:cNvSpPr>
          <p:nvPr/>
        </p:nvSpPr>
        <p:spPr bwMode="auto">
          <a:xfrm>
            <a:off x="684585" y="1667297"/>
            <a:ext cx="849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3"/>
              </a:buBlip>
            </a:pPr>
            <a:r>
              <a:rPr lang="zh-TW" altLang="en-US" sz="2800"/>
              <a:t>氮分子是 </a:t>
            </a:r>
            <a:r>
              <a:rPr lang="zh-TW" altLang="en-US" sz="3200" b="1">
                <a:solidFill>
                  <a:srgbClr val="3399FF"/>
                </a:solidFill>
              </a:rPr>
              <a:t>非極性的</a:t>
            </a:r>
            <a:r>
              <a:rPr lang="zh-TW" altLang="en-US" sz="2800"/>
              <a:t>。</a:t>
            </a:r>
            <a:endParaRPr lang="en-US" altLang="zh-TW" sz="2800"/>
          </a:p>
        </p:txBody>
      </p:sp>
      <p:sp>
        <p:nvSpPr>
          <p:cNvPr id="11269" name="Rectangle 2"/>
          <p:cNvSpPr>
            <a:spLocks noChangeArrowheads="1"/>
          </p:cNvSpPr>
          <p:nvPr/>
        </p:nvSpPr>
        <p:spPr bwMode="auto">
          <a:xfrm>
            <a:off x="684585" y="2467397"/>
            <a:ext cx="849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3"/>
              </a:buBlip>
            </a:pPr>
            <a:r>
              <a:rPr lang="zh-TW" altLang="en-US" sz="2800"/>
              <a:t>氮分子中的 </a:t>
            </a:r>
            <a:r>
              <a:rPr lang="zh-TW" altLang="en-US" sz="3200" b="1">
                <a:solidFill>
                  <a:srgbClr val="3399FF"/>
                </a:solidFill>
              </a:rPr>
              <a:t>電子不斷運動</a:t>
            </a:r>
            <a:r>
              <a:rPr lang="zh-TW" altLang="en-US" sz="2800"/>
              <a:t>。</a:t>
            </a:r>
            <a:endParaRPr lang="en-US" altLang="zh-TW" sz="2800"/>
          </a:p>
        </p:txBody>
      </p:sp>
      <p:sp>
        <p:nvSpPr>
          <p:cNvPr id="9" name="矩形 1"/>
          <p:cNvSpPr>
            <a:spLocks noChangeArrowheads="1"/>
          </p:cNvSpPr>
          <p:nvPr/>
        </p:nvSpPr>
        <p:spPr bwMode="auto">
          <a:xfrm>
            <a:off x="762000" y="5113684"/>
            <a:ext cx="24415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t>電子平均地分佈。</a:t>
            </a:r>
            <a:endParaRPr lang="zh-HK" altLang="en-US" sz="2200"/>
          </a:p>
        </p:txBody>
      </p:sp>
      <p:sp>
        <p:nvSpPr>
          <p:cNvPr id="10" name="矩形 2"/>
          <p:cNvSpPr>
            <a:spLocks noChangeArrowheads="1"/>
          </p:cNvSpPr>
          <p:nvPr/>
        </p:nvSpPr>
        <p:spPr bwMode="auto">
          <a:xfrm>
            <a:off x="4500563" y="5108922"/>
            <a:ext cx="4870450"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t>在某一瞬間， 電子的分佈並不平均，分子的一端較另一端含有較多</a:t>
            </a:r>
            <a:r>
              <a:rPr lang="zh-HK" altLang="en-US" sz="2200"/>
              <a:t>電子。</a:t>
            </a:r>
          </a:p>
        </p:txBody>
      </p:sp>
      <p:cxnSp>
        <p:nvCxnSpPr>
          <p:cNvPr id="13" name="直線單箭頭接點 5"/>
          <p:cNvCxnSpPr>
            <a:cxnSpLocks noChangeShapeType="1"/>
          </p:cNvCxnSpPr>
          <p:nvPr/>
        </p:nvCxnSpPr>
        <p:spPr bwMode="auto">
          <a:xfrm>
            <a:off x="3479800" y="4405941"/>
            <a:ext cx="1300163" cy="0"/>
          </a:xfrm>
          <a:prstGeom prst="straightConnector1">
            <a:avLst/>
          </a:prstGeom>
          <a:noFill/>
          <a:ln w="38100" algn="ctr">
            <a:solidFill>
              <a:schemeClr val="tx1"/>
            </a:solidFill>
            <a:round/>
            <a:headEnd/>
            <a:tailEnd type="triangle" w="lg" len="lg"/>
          </a:ln>
          <a:extLst>
            <a:ext uri="{909E8E84-426E-40DD-AFC4-6F175D3DCCD1}">
              <a14:hiddenFill xmlns:a14="http://schemas.microsoft.com/office/drawing/2010/main">
                <a:noFill/>
              </a14:hiddenFill>
            </a:ext>
          </a:extLst>
        </p:spPr>
      </p:cxnSp>
      <p:pic>
        <p:nvPicPr>
          <p:cNvPr id="14" name="Picture 8" descr="C:\Documents and Settings\Aristo\Desktop\shared\from Carol\17.2.2014\Ch26 (2nd)\d28003_02.jpg"/>
          <p:cNvPicPr>
            <a:picLocks noChangeAspect="1" noChangeArrowheads="1"/>
          </p:cNvPicPr>
          <p:nvPr/>
        </p:nvPicPr>
        <p:blipFill>
          <a:blip r:embed="rId4">
            <a:extLst>
              <a:ext uri="{28A0092B-C50C-407E-A947-70E740481C1C}">
                <a14:useLocalDpi xmlns:a14="http://schemas.microsoft.com/office/drawing/2010/main" val="0"/>
              </a:ext>
            </a:extLst>
          </a:blip>
          <a:srcRect t="15056" r="68201"/>
          <a:stretch>
            <a:fillRect/>
          </a:stretch>
        </p:blipFill>
        <p:spPr bwMode="auto">
          <a:xfrm>
            <a:off x="1048480" y="3812778"/>
            <a:ext cx="2162175" cy="118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1"/>
          <p:cNvPicPr>
            <a:picLocks noChangeAspect="1" noChangeArrowheads="1"/>
          </p:cNvPicPr>
          <p:nvPr/>
        </p:nvPicPr>
        <p:blipFill>
          <a:blip r:embed="rId5" cstate="print">
            <a:extLst>
              <a:ext uri="{28A0092B-C50C-407E-A947-70E740481C1C}">
                <a14:useLocalDpi xmlns:a14="http://schemas.microsoft.com/office/drawing/2010/main" val="0"/>
              </a:ext>
            </a:extLst>
          </a:blip>
          <a:srcRect l="4356"/>
          <a:stretch>
            <a:fillRect/>
          </a:stretch>
        </p:blipFill>
        <p:spPr bwMode="auto">
          <a:xfrm>
            <a:off x="5378575" y="3596754"/>
            <a:ext cx="2289769" cy="1416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pic>
    </p:spTree>
    <p:extLst>
      <p:ext uri="{BB962C8B-B14F-4D97-AF65-F5344CB8AC3E}">
        <p14:creationId xmlns:p14="http://schemas.microsoft.com/office/powerpoint/2010/main" val="2787950864"/>
      </p:ext>
    </p:extLst>
  </p:cSld>
  <p:clrMapOvr>
    <a:masterClrMapping/>
  </p:clrMapOvr>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59" name="矩形 1"/>
          <p:cNvSpPr>
            <a:spLocks noChangeArrowheads="1"/>
          </p:cNvSpPr>
          <p:nvPr/>
        </p:nvSpPr>
        <p:spPr bwMode="auto">
          <a:xfrm>
            <a:off x="3900488" y="4113560"/>
            <a:ext cx="139223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HK" altLang="zh-TW" sz="2200"/>
              <a:t> </a:t>
            </a:r>
            <a:r>
              <a:rPr lang="zh-HK" altLang="en-US" sz="2200"/>
              <a:t>范德華力</a:t>
            </a:r>
          </a:p>
        </p:txBody>
      </p:sp>
      <p:sp>
        <p:nvSpPr>
          <p:cNvPr id="23561" name="Rectangle 2"/>
          <p:cNvSpPr>
            <a:spLocks noChangeArrowheads="1"/>
          </p:cNvSpPr>
          <p:nvPr/>
        </p:nvSpPr>
        <p:spPr bwMode="auto">
          <a:xfrm>
            <a:off x="466725" y="464345"/>
            <a:ext cx="80660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4"/>
              </a:buBlip>
            </a:pPr>
            <a:r>
              <a:rPr lang="zh-TW" altLang="en-US" sz="2800"/>
              <a:t>在某一瞬間，分子所帶的部分電荷會影響相鄰分子內的電子</a:t>
            </a:r>
            <a:r>
              <a:rPr lang="zh-HK" altLang="en-US" sz="2800"/>
              <a:t>分佈</a:t>
            </a:r>
            <a:r>
              <a:rPr lang="zh-TW" altLang="en-US" sz="2800"/>
              <a:t>。</a:t>
            </a:r>
            <a:endParaRPr lang="en-US" altLang="zh-TW" sz="2800"/>
          </a:p>
        </p:txBody>
      </p:sp>
      <p:sp>
        <p:nvSpPr>
          <p:cNvPr id="10" name="Rectangle 2"/>
          <p:cNvSpPr>
            <a:spLocks noChangeArrowheads="1"/>
          </p:cNvSpPr>
          <p:nvPr/>
        </p:nvSpPr>
        <p:spPr bwMode="auto">
          <a:xfrm>
            <a:off x="457200" y="1834952"/>
            <a:ext cx="81470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4"/>
              </a:buBlip>
            </a:pPr>
            <a:r>
              <a:rPr lang="zh-TW" altLang="en-US" sz="2800"/>
              <a:t>這在相鄰分子上誘發類似的電荷分離。結果令分子互相</a:t>
            </a:r>
            <a:r>
              <a:rPr lang="zh-HK" altLang="en-US" sz="2800"/>
              <a:t>吸引</a:t>
            </a:r>
            <a:r>
              <a:rPr lang="zh-TW" altLang="en-US" sz="2800"/>
              <a:t>。</a:t>
            </a:r>
            <a:endParaRPr lang="en-US" altLang="zh-TW" sz="2800"/>
          </a:p>
        </p:txBody>
      </p:sp>
      <p:sp>
        <p:nvSpPr>
          <p:cNvPr id="11" name="Rectangle 2"/>
          <p:cNvSpPr>
            <a:spLocks noChangeArrowheads="1"/>
          </p:cNvSpPr>
          <p:nvPr/>
        </p:nvSpPr>
        <p:spPr bwMode="auto">
          <a:xfrm>
            <a:off x="466725" y="3141142"/>
            <a:ext cx="56181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4"/>
              </a:buBlip>
            </a:pPr>
            <a:r>
              <a:rPr lang="zh-TW" altLang="en-US" sz="2800"/>
              <a:t>這種吸引力亦是 </a:t>
            </a:r>
            <a:r>
              <a:rPr lang="zh-TW" altLang="en-US" sz="3200" b="1">
                <a:solidFill>
                  <a:srgbClr val="3399FF"/>
                </a:solidFill>
              </a:rPr>
              <a:t>范德華力</a:t>
            </a:r>
            <a:r>
              <a:rPr lang="zh-TW" altLang="en-US" sz="2800"/>
              <a:t>。</a:t>
            </a:r>
            <a:endParaRPr lang="en-US" altLang="zh-TW" sz="2800"/>
          </a:p>
        </p:txBody>
      </p:sp>
      <p:graphicFrame>
        <p:nvGraphicFramePr>
          <p:cNvPr id="14368" name="Object 32"/>
          <p:cNvGraphicFramePr>
            <a:graphicFrameLocks noChangeAspect="1"/>
          </p:cNvGraphicFramePr>
          <p:nvPr>
            <p:extLst>
              <p:ext uri="{D42A27DB-BD31-4B8C-83A1-F6EECF244321}">
                <p14:modId xmlns:p14="http://schemas.microsoft.com/office/powerpoint/2010/main" val="485290152"/>
              </p:ext>
            </p:extLst>
          </p:nvPr>
        </p:nvGraphicFramePr>
        <p:xfrm>
          <a:off x="3624263" y="4743797"/>
          <a:ext cx="1895475" cy="1133475"/>
        </p:xfrm>
        <a:graphic>
          <a:graphicData uri="http://schemas.openxmlformats.org/presentationml/2006/ole">
            <mc:AlternateContent xmlns:mc="http://schemas.openxmlformats.org/markup-compatibility/2006">
              <mc:Choice xmlns:v="urn:schemas-microsoft-com:vml" Requires="v">
                <p:oleObj spid="_x0000_s57505" name="PBrush" r:id="rId5" imgW="1895238" imgH="1133633" progId="">
                  <p:embed/>
                </p:oleObj>
              </mc:Choice>
              <mc:Fallback>
                <p:oleObj name="PBrush" r:id="rId5" imgW="1895238" imgH="1133633"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4263" y="4743797"/>
                        <a:ext cx="1895475" cy="1133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folHlink"/>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12295" name="Picture 8" descr="C:\Documents and Settings\Aristo\Desktop\shared\from Carol\17.2.2014\Ch26 (2nd)\d28003_02.jpg"/>
          <p:cNvPicPr>
            <a:picLocks noChangeAspect="1" noChangeArrowheads="1"/>
          </p:cNvPicPr>
          <p:nvPr/>
        </p:nvPicPr>
        <p:blipFill>
          <a:blip r:embed="rId7">
            <a:extLst>
              <a:ext uri="{28A0092B-C50C-407E-A947-70E740481C1C}">
                <a14:useLocalDpi xmlns:a14="http://schemas.microsoft.com/office/drawing/2010/main" val="0"/>
              </a:ext>
            </a:extLst>
          </a:blip>
          <a:srcRect t="15056" r="68201"/>
          <a:stretch>
            <a:fillRect/>
          </a:stretch>
        </p:blipFill>
        <p:spPr bwMode="auto">
          <a:xfrm>
            <a:off x="1476375" y="4969222"/>
            <a:ext cx="1655763"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4370" name="Object 34"/>
          <p:cNvGraphicFramePr>
            <a:graphicFrameLocks noChangeAspect="1"/>
          </p:cNvGraphicFramePr>
          <p:nvPr>
            <p:extLst>
              <p:ext uri="{D42A27DB-BD31-4B8C-83A1-F6EECF244321}">
                <p14:modId xmlns:p14="http://schemas.microsoft.com/office/powerpoint/2010/main" val="2583961955"/>
              </p:ext>
            </p:extLst>
          </p:nvPr>
        </p:nvGraphicFramePr>
        <p:xfrm>
          <a:off x="1250950" y="4797772"/>
          <a:ext cx="2457450" cy="1057275"/>
        </p:xfrm>
        <a:graphic>
          <a:graphicData uri="http://schemas.openxmlformats.org/presentationml/2006/ole">
            <mc:AlternateContent xmlns:mc="http://schemas.openxmlformats.org/markup-compatibility/2006">
              <mc:Choice xmlns:v="urn:schemas-microsoft-com:vml" Requires="v">
                <p:oleObj spid="_x0000_s57506" name="PBrush" r:id="rId8" imgW="2457143" imgH="1057423" progId="">
                  <p:embed/>
                </p:oleObj>
              </mc:Choice>
              <mc:Fallback>
                <p:oleObj name="PBrush" r:id="rId8" imgW="2457143" imgH="1057423" progId="">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50950" y="4797772"/>
                        <a:ext cx="2457450" cy="1057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folHlink"/>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2" name="Picture 8" descr="C:\Documents and Settings\Aristo\Desktop\shared\from Carol\17.2.2014\Ch26 (2nd)\d28003_02.jpg"/>
          <p:cNvPicPr>
            <a:picLocks noChangeAspect="1" noChangeArrowheads="1"/>
          </p:cNvPicPr>
          <p:nvPr/>
        </p:nvPicPr>
        <p:blipFill>
          <a:blip r:embed="rId7">
            <a:extLst>
              <a:ext uri="{28A0092B-C50C-407E-A947-70E740481C1C}">
                <a14:useLocalDpi xmlns:a14="http://schemas.microsoft.com/office/drawing/2010/main" val="0"/>
              </a:ext>
            </a:extLst>
          </a:blip>
          <a:srcRect t="15056" r="68201"/>
          <a:stretch>
            <a:fillRect/>
          </a:stretch>
        </p:blipFill>
        <p:spPr bwMode="auto">
          <a:xfrm>
            <a:off x="6084888" y="4869210"/>
            <a:ext cx="1655762"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4372" name="Object 36"/>
          <p:cNvGraphicFramePr>
            <a:graphicFrameLocks noChangeAspect="1"/>
          </p:cNvGraphicFramePr>
          <p:nvPr>
            <p:extLst>
              <p:ext uri="{D42A27DB-BD31-4B8C-83A1-F6EECF244321}">
                <p14:modId xmlns:p14="http://schemas.microsoft.com/office/powerpoint/2010/main" val="3650618466"/>
              </p:ext>
            </p:extLst>
          </p:nvPr>
        </p:nvGraphicFramePr>
        <p:xfrm>
          <a:off x="5435600" y="4810472"/>
          <a:ext cx="2457450" cy="1066800"/>
        </p:xfrm>
        <a:graphic>
          <a:graphicData uri="http://schemas.openxmlformats.org/presentationml/2006/ole">
            <mc:AlternateContent xmlns:mc="http://schemas.openxmlformats.org/markup-compatibility/2006">
              <mc:Choice xmlns:v="urn:schemas-microsoft-com:vml" Requires="v">
                <p:oleObj spid="_x0000_s57507" name="PBrush" r:id="rId10" imgW="2457143" imgH="1066667" progId="">
                  <p:embed/>
                </p:oleObj>
              </mc:Choice>
              <mc:Fallback>
                <p:oleObj name="PBrush" r:id="rId10" imgW="2457143" imgH="1066667" progId="">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435600" y="4810472"/>
                        <a:ext cx="245745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folHlink"/>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cxnSp>
        <p:nvCxnSpPr>
          <p:cNvPr id="14360" name="直線接點 3"/>
          <p:cNvCxnSpPr>
            <a:cxnSpLocks noChangeShapeType="1"/>
          </p:cNvCxnSpPr>
          <p:nvPr/>
        </p:nvCxnSpPr>
        <p:spPr bwMode="auto">
          <a:xfrm flipV="1">
            <a:off x="3224213" y="4510435"/>
            <a:ext cx="842962" cy="792162"/>
          </a:xfrm>
          <a:prstGeom prst="line">
            <a:avLst/>
          </a:prstGeom>
          <a:noFill/>
          <a:ln w="19050" algn="ctr">
            <a:solidFill>
              <a:schemeClr val="tx1"/>
            </a:solidFill>
            <a:round/>
            <a:headEnd/>
            <a:tailEnd type="none" w="sm" len="sm"/>
          </a:ln>
          <a:extLst>
            <a:ext uri="{909E8E84-426E-40DD-AFC4-6F175D3DCCD1}">
              <a14:hiddenFill xmlns:a14="http://schemas.microsoft.com/office/drawing/2010/main">
                <a:noFill/>
              </a14:hiddenFill>
            </a:ext>
          </a:extLst>
        </p:spPr>
      </p:cxnSp>
      <p:cxnSp>
        <p:nvCxnSpPr>
          <p:cNvPr id="14361" name="直線接點 14"/>
          <p:cNvCxnSpPr>
            <a:cxnSpLocks noChangeShapeType="1"/>
          </p:cNvCxnSpPr>
          <p:nvPr/>
        </p:nvCxnSpPr>
        <p:spPr bwMode="auto">
          <a:xfrm flipH="1" flipV="1">
            <a:off x="5148263" y="4505672"/>
            <a:ext cx="792162" cy="796925"/>
          </a:xfrm>
          <a:prstGeom prst="line">
            <a:avLst/>
          </a:prstGeom>
          <a:noFill/>
          <a:ln w="19050" algn="ctr">
            <a:solidFill>
              <a:schemeClr val="tx1"/>
            </a:solidFill>
            <a:round/>
            <a:headEnd/>
            <a:tailEnd type="none" w="sm" len="sm"/>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794362465"/>
      </p:ext>
    </p:extLst>
  </p:cSld>
  <p:clrMapOvr>
    <a:masterClrMapping/>
  </p:clrMapOvr>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ChangeArrowheads="1"/>
          </p:cNvSpPr>
          <p:nvPr/>
        </p:nvSpPr>
        <p:spPr bwMode="auto">
          <a:xfrm>
            <a:off x="467047" y="2052513"/>
            <a:ext cx="25209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r>
              <a:rPr lang="zh-TW" altLang="en-US" sz="3200" b="1" dirty="0">
                <a:solidFill>
                  <a:srgbClr val="CC0066"/>
                </a:solidFill>
              </a:rPr>
              <a:t>分子的體積</a:t>
            </a:r>
          </a:p>
        </p:txBody>
      </p:sp>
      <p:sp>
        <p:nvSpPr>
          <p:cNvPr id="26627" name="Rectangle 3"/>
          <p:cNvSpPr>
            <a:spLocks noChangeArrowheads="1"/>
          </p:cNvSpPr>
          <p:nvPr/>
        </p:nvSpPr>
        <p:spPr bwMode="auto">
          <a:xfrm>
            <a:off x="395609" y="765224"/>
            <a:ext cx="59785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Arial Black" pitchFamily="34" charset="0"/>
              </a:rPr>
              <a:t>影響分子間范德華力強度的因素</a:t>
            </a:r>
          </a:p>
        </p:txBody>
      </p:sp>
      <p:sp>
        <p:nvSpPr>
          <p:cNvPr id="8" name="Rectangle 4"/>
          <p:cNvSpPr>
            <a:spLocks noChangeArrowheads="1"/>
          </p:cNvSpPr>
          <p:nvPr/>
        </p:nvSpPr>
        <p:spPr bwMode="auto">
          <a:xfrm>
            <a:off x="540072" y="2924745"/>
            <a:ext cx="770572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8163" indent="-53816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u="sng" dirty="0">
                <a:solidFill>
                  <a:srgbClr val="FF0000"/>
                </a:solidFill>
              </a:rPr>
              <a:t>范德華力的強度隨分子的體積而遞增</a:t>
            </a:r>
            <a:r>
              <a:rPr lang="zh-TW" altLang="en-US" sz="3200" dirty="0">
                <a:solidFill>
                  <a:srgbClr val="FF0000"/>
                </a:solidFill>
              </a:rPr>
              <a:t>。</a:t>
            </a:r>
          </a:p>
        </p:txBody>
      </p:sp>
      <p:sp>
        <p:nvSpPr>
          <p:cNvPr id="9" name="Text Box 5"/>
          <p:cNvSpPr txBox="1">
            <a:spLocks noChangeArrowheads="1"/>
          </p:cNvSpPr>
          <p:nvPr/>
        </p:nvSpPr>
        <p:spPr bwMode="auto">
          <a:xfrm>
            <a:off x="652784" y="4481363"/>
            <a:ext cx="8137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體積較大的分子含有較多原子，分子質量也較大。</a:t>
            </a:r>
          </a:p>
        </p:txBody>
      </p:sp>
      <p:sp>
        <p:nvSpPr>
          <p:cNvPr id="10" name="Rectangle 6"/>
          <p:cNvSpPr>
            <a:spLocks noChangeArrowheads="1"/>
          </p:cNvSpPr>
          <p:nvPr/>
        </p:nvSpPr>
        <p:spPr bwMode="auto">
          <a:xfrm>
            <a:off x="611509" y="4436913"/>
            <a:ext cx="8208963" cy="576263"/>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HK" altLang="zh-HK" sz="2400">
              <a:latin typeface="Times New Roman" pitchFamily="18" charset="0"/>
            </a:endParaRPr>
          </a:p>
        </p:txBody>
      </p:sp>
    </p:spTree>
    <p:extLst>
      <p:ext uri="{BB962C8B-B14F-4D97-AF65-F5344CB8AC3E}">
        <p14:creationId xmlns:p14="http://schemas.microsoft.com/office/powerpoint/2010/main" val="54282108"/>
      </p:ext>
    </p:extLst>
  </p:cSld>
  <p:clrMapOvr>
    <a:masterClrMapping/>
  </p:clrMapOvr>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34" descr="C:\Documents and Settings\Aristo\Desktop\shared\from Carol\17.2.2014\Ch26 (2nd)\Table26.1purple long arrow.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38988" y="1683419"/>
            <a:ext cx="673100" cy="3760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90652" name="Group 188"/>
          <p:cNvGraphicFramePr>
            <a:graphicFrameLocks noGrp="1"/>
          </p:cNvGraphicFramePr>
          <p:nvPr>
            <p:ph idx="4294967295"/>
            <p:extLst>
              <p:ext uri="{D42A27DB-BD31-4B8C-83A1-F6EECF244321}">
                <p14:modId xmlns:p14="http://schemas.microsoft.com/office/powerpoint/2010/main" val="3965706007"/>
              </p:ext>
            </p:extLst>
          </p:nvPr>
        </p:nvGraphicFramePr>
        <p:xfrm>
          <a:off x="530225" y="805531"/>
          <a:ext cx="6562725" cy="4711701"/>
        </p:xfrm>
        <a:graphic>
          <a:graphicData uri="http://schemas.openxmlformats.org/drawingml/2006/table">
            <a:tbl>
              <a:tblPr/>
              <a:tblGrid>
                <a:gridCol w="1306512">
                  <a:extLst>
                    <a:ext uri="{9D8B030D-6E8A-4147-A177-3AD203B41FA5}">
                      <a16:colId xmlns:a16="http://schemas.microsoft.com/office/drawing/2014/main" xmlns="" val="20000"/>
                    </a:ext>
                  </a:extLst>
                </a:gridCol>
                <a:gridCol w="3671888">
                  <a:extLst>
                    <a:ext uri="{9D8B030D-6E8A-4147-A177-3AD203B41FA5}">
                      <a16:colId xmlns:a16="http://schemas.microsoft.com/office/drawing/2014/main" xmlns="" val="20001"/>
                    </a:ext>
                  </a:extLst>
                </a:gridCol>
                <a:gridCol w="1584325">
                  <a:extLst>
                    <a:ext uri="{9D8B030D-6E8A-4147-A177-3AD203B41FA5}">
                      <a16:colId xmlns:a16="http://schemas.microsoft.com/office/drawing/2014/main" xmlns="" val="20002"/>
                    </a:ext>
                  </a:extLst>
                </a:gridCol>
              </a:tblGrid>
              <a:tr h="863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dirty="0" smtClean="0">
                          <a:ln>
                            <a:noFill/>
                          </a:ln>
                          <a:solidFill>
                            <a:schemeClr val="bg1"/>
                          </a:solidFill>
                          <a:effectLst/>
                          <a:latin typeface="Arial" charset="0"/>
                          <a:ea typeface="新細明體" pitchFamily="18" charset="-120"/>
                        </a:rPr>
                        <a:t>族數</a:t>
                      </a:r>
                    </a:p>
                  </a:txBody>
                  <a:tcPr marL="90000" marR="90000" marT="46800" marB="46800" anchor="ctr" horzOverflow="overflow">
                    <a:lnL w="12700" cap="flat" cmpd="sng" algn="ctr">
                      <a:solidFill>
                        <a:srgbClr val="339966"/>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dirty="0" smtClean="0">
                          <a:ln>
                            <a:noFill/>
                          </a:ln>
                          <a:solidFill>
                            <a:schemeClr val="bg1"/>
                          </a:solidFill>
                          <a:effectLst/>
                          <a:latin typeface="Arial" charset="0"/>
                          <a:ea typeface="新細明體" pitchFamily="18" charset="-120"/>
                        </a:rPr>
                        <a:t>元素</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dirty="0" smtClean="0">
                          <a:ln>
                            <a:noFill/>
                          </a:ln>
                          <a:solidFill>
                            <a:schemeClr val="bg1"/>
                          </a:solidFill>
                          <a:effectLst/>
                          <a:latin typeface="Arial" charset="0"/>
                          <a:ea typeface="新細明體" pitchFamily="18" charset="-120"/>
                        </a:rPr>
                        <a:t>沸點 </a:t>
                      </a:r>
                      <a:r>
                        <a:rPr kumimoji="1" lang="en-US" altLang="zh-TW" sz="2800" b="0" i="0" u="none" strike="noStrike" cap="none" normalizeH="0" baseline="0" dirty="0" smtClean="0">
                          <a:ln>
                            <a:noFill/>
                          </a:ln>
                          <a:solidFill>
                            <a:schemeClr val="bg1"/>
                          </a:solidFill>
                          <a:effectLst/>
                          <a:latin typeface="Arial" charset="0"/>
                          <a:ea typeface="新細明體" pitchFamily="18" charset="-120"/>
                        </a:rPr>
                        <a:t>(°C)</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809625">
                <a:tc rowSpan="4">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VII</a:t>
                      </a:r>
                      <a:endParaRPr kumimoji="1" lang="en-US" altLang="zh-TW" sz="2800" b="0" i="0" u="none" strike="noStrike" cap="none" normalizeH="0" baseline="-25000" dirty="0" smtClean="0">
                        <a:ln>
                          <a:noFill/>
                        </a:ln>
                        <a:solidFill>
                          <a:schemeClr val="tx1"/>
                        </a:solidFill>
                        <a:effectLst/>
                        <a:latin typeface="Arial" charset="0"/>
                        <a:ea typeface="新細明體"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r>
                        <a:rPr kumimoji="1" lang="zh-TW" altLang="en-US" sz="2800" b="0" i="0" u="none" strike="noStrike" cap="none" normalizeH="0" baseline="0" dirty="0" smtClean="0">
                          <a:ln>
                            <a:noFill/>
                          </a:ln>
                          <a:solidFill>
                            <a:schemeClr val="tx1"/>
                          </a:solidFill>
                          <a:effectLst/>
                          <a:latin typeface="Arial" charset="0"/>
                          <a:ea typeface="新細明體" pitchFamily="18" charset="-120"/>
                        </a:rPr>
                        <a:t>氟 </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(F</a:t>
                      </a:r>
                      <a:r>
                        <a:rPr kumimoji="1" lang="en-US" altLang="zh-TW" sz="2800" b="0" i="0" u="none" strike="noStrike" cap="none" normalizeH="0" baseline="-25000" dirty="0" smtClean="0">
                          <a:ln>
                            <a:noFill/>
                          </a:ln>
                          <a:solidFill>
                            <a:schemeClr val="tx1"/>
                          </a:solidFill>
                          <a:effectLst/>
                          <a:latin typeface="Arial" charset="0"/>
                          <a:ea typeface="新細明體" pitchFamily="18" charset="-120"/>
                        </a:rPr>
                        <a:t>2</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–188</a:t>
                      </a: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xmlns="" val="10001"/>
                  </a:ext>
                </a:extLst>
              </a:tr>
              <a:tr h="865188">
                <a:tc v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600" b="0" i="0" u="none" strike="noStrike" cap="none" normalizeH="0" baseline="0" dirty="0" smtClean="0">
                        <a:ln>
                          <a:noFill/>
                        </a:ln>
                        <a:solidFill>
                          <a:schemeClr val="tx1"/>
                        </a:solidFill>
                        <a:effectLst/>
                        <a:latin typeface="Arial" charset="0"/>
                        <a:ea typeface="新細明體"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r>
                        <a:rPr kumimoji="1" lang="zh-TW" altLang="en-US" sz="2800" b="0" i="0" u="none" strike="noStrike" cap="none" normalizeH="0" baseline="0" dirty="0" smtClean="0">
                          <a:ln>
                            <a:noFill/>
                          </a:ln>
                          <a:solidFill>
                            <a:schemeClr val="tx1"/>
                          </a:solidFill>
                          <a:effectLst/>
                          <a:latin typeface="Arial" charset="0"/>
                          <a:ea typeface="新細明體" pitchFamily="18" charset="-120"/>
                        </a:rPr>
                        <a:t>氯 </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(Cl</a:t>
                      </a:r>
                      <a:r>
                        <a:rPr kumimoji="1" lang="en-US" altLang="zh-TW" sz="2800" b="0" i="0" u="none" strike="noStrike" cap="none" normalizeH="0" baseline="-25000" dirty="0" smtClean="0">
                          <a:ln>
                            <a:noFill/>
                          </a:ln>
                          <a:solidFill>
                            <a:schemeClr val="tx1"/>
                          </a:solidFill>
                          <a:effectLst/>
                          <a:latin typeface="Arial" charset="0"/>
                          <a:ea typeface="新細明體" pitchFamily="18" charset="-120"/>
                        </a:rPr>
                        <a:t>2</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a:t>
                      </a: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–35</a:t>
                      </a: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xmlns="" val="10002"/>
                  </a:ext>
                </a:extLst>
              </a:tr>
              <a:tr h="1008063">
                <a:tc v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600" b="0" i="0" u="none" strike="noStrike" cap="none" normalizeH="0" baseline="-25000" dirty="0" smtClean="0">
                        <a:ln>
                          <a:noFill/>
                        </a:ln>
                        <a:solidFill>
                          <a:schemeClr val="tx1"/>
                        </a:solidFill>
                        <a:effectLst/>
                        <a:latin typeface="Arial" charset="0"/>
                        <a:ea typeface="新細明體"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r>
                        <a:rPr kumimoji="1" lang="zh-TW" altLang="en-US" sz="2800" b="0" i="0" u="none" strike="noStrike" cap="none" normalizeH="0" baseline="0" dirty="0" smtClean="0">
                          <a:ln>
                            <a:noFill/>
                          </a:ln>
                          <a:solidFill>
                            <a:schemeClr val="tx1"/>
                          </a:solidFill>
                          <a:effectLst/>
                          <a:latin typeface="Arial" charset="0"/>
                          <a:ea typeface="新細明體" pitchFamily="18" charset="-120"/>
                        </a:rPr>
                        <a:t>溴 </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(Br</a:t>
                      </a:r>
                      <a:r>
                        <a:rPr kumimoji="1" lang="en-US" altLang="zh-TW" sz="2800" b="0" i="0" u="none" strike="noStrike" cap="none" normalizeH="0" baseline="-25000" dirty="0" smtClean="0">
                          <a:ln>
                            <a:noFill/>
                          </a:ln>
                          <a:solidFill>
                            <a:schemeClr val="tx1"/>
                          </a:solidFill>
                          <a:effectLst/>
                          <a:latin typeface="Arial" charset="0"/>
                          <a:ea typeface="新細明體" pitchFamily="18" charset="-120"/>
                        </a:rPr>
                        <a:t>2</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59</a:t>
                      </a: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xmlns="" val="10003"/>
                  </a:ext>
                </a:extLst>
              </a:tr>
              <a:tr h="1165225">
                <a:tc v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600" b="0" i="0" u="none" strike="noStrike" cap="none" normalizeH="0" baseline="-25000" dirty="0" smtClean="0">
                        <a:ln>
                          <a:noFill/>
                        </a:ln>
                        <a:solidFill>
                          <a:schemeClr val="tx1"/>
                        </a:solidFill>
                        <a:effectLst/>
                        <a:latin typeface="Arial" charset="0"/>
                        <a:ea typeface="新細明體"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r>
                        <a:rPr kumimoji="1" lang="zh-TW" altLang="en-US" sz="2800" b="0" i="0" u="none" strike="noStrike" cap="none" normalizeH="0" baseline="0" dirty="0" smtClean="0">
                          <a:ln>
                            <a:noFill/>
                          </a:ln>
                          <a:solidFill>
                            <a:schemeClr val="tx1"/>
                          </a:solidFill>
                          <a:effectLst/>
                          <a:latin typeface="Arial" charset="0"/>
                          <a:ea typeface="新細明體" pitchFamily="18" charset="-120"/>
                        </a:rPr>
                        <a:t>碘  </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(I</a:t>
                      </a:r>
                      <a:r>
                        <a:rPr kumimoji="1" lang="en-US" altLang="zh-TW" sz="2800" b="0" i="0" u="none" strike="noStrike" cap="none" normalizeH="0" baseline="-25000" dirty="0" smtClean="0">
                          <a:ln>
                            <a:noFill/>
                          </a:ln>
                          <a:solidFill>
                            <a:schemeClr val="tx1"/>
                          </a:solidFill>
                          <a:effectLst/>
                          <a:latin typeface="Arial" charset="0"/>
                          <a:ea typeface="新細明體" pitchFamily="18" charset="-120"/>
                        </a:rPr>
                        <a:t>2</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184</a:t>
                      </a: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xmlns="" val="10004"/>
                  </a:ext>
                </a:extLst>
              </a:tr>
            </a:tbl>
          </a:graphicData>
        </a:graphic>
      </p:graphicFrame>
      <p:sp>
        <p:nvSpPr>
          <p:cNvPr id="19484" name="Text Box 176"/>
          <p:cNvSpPr txBox="1">
            <a:spLocks noChangeArrowheads="1"/>
          </p:cNvSpPr>
          <p:nvPr/>
        </p:nvSpPr>
        <p:spPr bwMode="auto">
          <a:xfrm>
            <a:off x="7488238" y="3080419"/>
            <a:ext cx="17637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沸點在族內由上而下遞增</a:t>
            </a:r>
          </a:p>
        </p:txBody>
      </p:sp>
      <p:pic>
        <p:nvPicPr>
          <p:cNvPr id="28702" name="Picture 30" descr="C:\Documents and Settings\Aristo\Desktop\shared\from Carol\17.2.2014\Ch26 (2nd)\d28005a_0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3688" y="1858044"/>
            <a:ext cx="877887"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03" name="Picture 31" descr="C:\Documents and Settings\Aristo\Desktop\shared\from Carol\17.2.2014\Ch26 (2nd)\d28005b_01.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33825" y="2615281"/>
            <a:ext cx="1217613"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04" name="Picture 32" descr="C:\Documents and Settings\Aristo\Desktop\shared\from Carol\17.2.2014\Ch26 (2nd)\d28005c_01.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78263" y="3483644"/>
            <a:ext cx="1371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05" name="Picture 33" descr="C:\Documents and Settings\Aristo\Desktop\shared\from Carol\17.2.2014\Ch26 (2nd)\d28005d_01.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81425" y="4450431"/>
            <a:ext cx="1560513" cy="96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4377669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4"/>
          <p:cNvSpPr>
            <a:spLocks noChangeArrowheads="1"/>
          </p:cNvSpPr>
          <p:nvPr/>
        </p:nvSpPr>
        <p:spPr bwMode="auto">
          <a:xfrm>
            <a:off x="323850" y="846807"/>
            <a:ext cx="8410575" cy="27066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lnSpc>
                <a:spcPct val="130000"/>
              </a:lnSpc>
            </a:pPr>
            <a:r>
              <a:rPr lang="en-US" altLang="zh-TW" sz="3600">
                <a:latin typeface="Times New Roman" pitchFamily="18" charset="0"/>
              </a:rPr>
              <a:t>	</a:t>
            </a:r>
            <a:r>
              <a:rPr lang="zh-TW" altLang="en-US" sz="3600" b="0">
                <a:latin typeface="Times New Roman" pitchFamily="18" charset="0"/>
              </a:rPr>
              <a:t>貴氣體原子的最外層電子層</a:t>
            </a:r>
            <a:r>
              <a:rPr lang="zh-TW" altLang="en-US" sz="3600">
                <a:latin typeface="Times New Roman" pitchFamily="18" charset="0"/>
              </a:rPr>
              <a:t> </a:t>
            </a:r>
            <a:r>
              <a:rPr lang="zh-TW" altLang="en-US" sz="4400" u="sng">
                <a:solidFill>
                  <a:srgbClr val="FF0000"/>
                </a:solidFill>
                <a:latin typeface="Times New Roman" pitchFamily="18" charset="0"/>
              </a:rPr>
              <a:t>都填滿了電子</a:t>
            </a:r>
            <a:r>
              <a:rPr lang="zh-TW" altLang="en-US" sz="3600" b="0">
                <a:latin typeface="Times New Roman" pitchFamily="18" charset="0"/>
              </a:rPr>
              <a:t>，它們都十分不活潑，亦即是十分 </a:t>
            </a:r>
            <a:r>
              <a:rPr lang="zh-TW" altLang="en-US" sz="4400" u="sng">
                <a:solidFill>
                  <a:srgbClr val="FF0000"/>
                </a:solidFill>
                <a:latin typeface="Times New Roman" pitchFamily="18" charset="0"/>
              </a:rPr>
              <a:t>穩定</a:t>
            </a:r>
            <a:r>
              <a:rPr lang="zh-TW" altLang="en-US" sz="3600">
                <a:latin typeface="Times New Roman" pitchFamily="18" charset="0"/>
              </a:rPr>
              <a:t>。 </a:t>
            </a:r>
          </a:p>
        </p:txBody>
      </p:sp>
      <p:sp>
        <p:nvSpPr>
          <p:cNvPr id="4" name="Rectangle 2051"/>
          <p:cNvSpPr>
            <a:spLocks noChangeArrowheads="1"/>
          </p:cNvSpPr>
          <p:nvPr/>
        </p:nvSpPr>
        <p:spPr bwMode="auto">
          <a:xfrm>
            <a:off x="395288" y="3985295"/>
            <a:ext cx="8426450" cy="153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lnSpc>
                <a:spcPct val="130000"/>
              </a:lnSpc>
            </a:pPr>
            <a:r>
              <a:rPr lang="en-US" altLang="zh-TW" sz="3600" b="0">
                <a:latin typeface="Times New Roman" pitchFamily="18" charset="0"/>
              </a:rPr>
              <a:t>	</a:t>
            </a:r>
            <a:r>
              <a:rPr lang="zh-TW" altLang="en-US" sz="3600" b="0">
                <a:latin typeface="Times New Roman" pitchFamily="18" charset="0"/>
              </a:rPr>
              <a:t>其它元素最外層未填滿電子。它們</a:t>
            </a:r>
            <a:r>
              <a:rPr lang="zh-TW" altLang="zh-HK" sz="3600" b="0">
                <a:latin typeface="Times New Roman" pitchFamily="18" charset="0"/>
              </a:rPr>
              <a:t>透過化學鍵獲得這種穩定的電子排佈</a:t>
            </a:r>
            <a:r>
              <a:rPr lang="zh-TW" altLang="en-US" sz="3600" b="0">
                <a:latin typeface="Times New Roman" pitchFamily="18" charset="0"/>
              </a:rPr>
              <a:t>。</a:t>
            </a:r>
          </a:p>
        </p:txBody>
      </p:sp>
    </p:spTree>
    <p:extLst>
      <p:ext uri="{BB962C8B-B14F-4D97-AF65-F5344CB8AC3E}">
        <p14:creationId xmlns:p14="http://schemas.microsoft.com/office/powerpoint/2010/main" val="3799499275"/>
      </p:ext>
    </p:extLst>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2567" name="Group 55"/>
          <p:cNvGraphicFramePr>
            <a:graphicFrameLocks noGrp="1"/>
          </p:cNvGraphicFramePr>
          <p:nvPr>
            <p:ph idx="4294967295"/>
            <p:extLst>
              <p:ext uri="{D42A27DB-BD31-4B8C-83A1-F6EECF244321}">
                <p14:modId xmlns:p14="http://schemas.microsoft.com/office/powerpoint/2010/main" val="2603005559"/>
              </p:ext>
            </p:extLst>
          </p:nvPr>
        </p:nvGraphicFramePr>
        <p:xfrm>
          <a:off x="539552" y="738286"/>
          <a:ext cx="6562725" cy="4667251"/>
        </p:xfrm>
        <a:graphic>
          <a:graphicData uri="http://schemas.openxmlformats.org/drawingml/2006/table">
            <a:tbl>
              <a:tblPr/>
              <a:tblGrid>
                <a:gridCol w="1306513">
                  <a:extLst>
                    <a:ext uri="{9D8B030D-6E8A-4147-A177-3AD203B41FA5}">
                      <a16:colId xmlns:a16="http://schemas.microsoft.com/office/drawing/2014/main" xmlns="" val="20000"/>
                    </a:ext>
                  </a:extLst>
                </a:gridCol>
                <a:gridCol w="3671887">
                  <a:extLst>
                    <a:ext uri="{9D8B030D-6E8A-4147-A177-3AD203B41FA5}">
                      <a16:colId xmlns:a16="http://schemas.microsoft.com/office/drawing/2014/main" xmlns="" val="20001"/>
                    </a:ext>
                  </a:extLst>
                </a:gridCol>
                <a:gridCol w="1584325">
                  <a:extLst>
                    <a:ext uri="{9D8B030D-6E8A-4147-A177-3AD203B41FA5}">
                      <a16:colId xmlns:a16="http://schemas.microsoft.com/office/drawing/2014/main" xmlns="" val="20002"/>
                    </a:ext>
                  </a:extLst>
                </a:gridCol>
              </a:tblGrid>
              <a:tr h="11922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dirty="0" smtClean="0">
                          <a:ln>
                            <a:noFill/>
                          </a:ln>
                          <a:solidFill>
                            <a:schemeClr val="bg1"/>
                          </a:solidFill>
                          <a:effectLst/>
                          <a:latin typeface="Arial" charset="0"/>
                          <a:ea typeface="新細明體" pitchFamily="18" charset="-120"/>
                        </a:rPr>
                        <a:t>族數</a:t>
                      </a: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dirty="0" smtClean="0">
                          <a:ln>
                            <a:noFill/>
                          </a:ln>
                          <a:solidFill>
                            <a:schemeClr val="bg1"/>
                          </a:solidFill>
                          <a:effectLst/>
                          <a:latin typeface="Arial" charset="0"/>
                          <a:ea typeface="新細明體" pitchFamily="18" charset="-120"/>
                        </a:rPr>
                        <a:t>元素</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dirty="0" smtClean="0">
                          <a:ln>
                            <a:noFill/>
                          </a:ln>
                          <a:solidFill>
                            <a:schemeClr val="bg1"/>
                          </a:solidFill>
                          <a:effectLst/>
                          <a:latin typeface="Arial" charset="0"/>
                          <a:ea typeface="新細明體" pitchFamily="18" charset="-120"/>
                        </a:rPr>
                        <a:t>沸點 </a:t>
                      </a:r>
                      <a:r>
                        <a:rPr kumimoji="1" lang="en-US" altLang="zh-TW" sz="2800" b="0" i="0" u="none" strike="noStrike" cap="none" normalizeH="0" baseline="0" dirty="0" smtClean="0">
                          <a:ln>
                            <a:noFill/>
                          </a:ln>
                          <a:solidFill>
                            <a:schemeClr val="bg1"/>
                          </a:solidFill>
                          <a:effectLst/>
                          <a:latin typeface="Arial" charset="0"/>
                          <a:ea typeface="新細明體" pitchFamily="18" charset="-120"/>
                        </a:rPr>
                        <a:t>(°C)</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666750">
                <a:tc rowSpan="4">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0</a:t>
                      </a:r>
                      <a:endParaRPr kumimoji="1" lang="en-US" altLang="zh-TW" sz="2800" b="0" i="0" u="none" strike="noStrike" cap="none" normalizeH="0" baseline="-25000" dirty="0" smtClean="0">
                        <a:ln>
                          <a:noFill/>
                        </a:ln>
                        <a:solidFill>
                          <a:schemeClr val="tx1"/>
                        </a:solidFill>
                        <a:effectLst/>
                        <a:latin typeface="Arial" charset="0"/>
                        <a:ea typeface="新細明體" pitchFamily="18" charset="-120"/>
                      </a:endParaRP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r>
                        <a:rPr kumimoji="1" lang="zh-TW" altLang="en-US" sz="2800" b="0" i="0" u="none" strike="noStrike" cap="none" normalizeH="0" baseline="0" dirty="0" smtClean="0">
                          <a:ln>
                            <a:noFill/>
                          </a:ln>
                          <a:solidFill>
                            <a:schemeClr val="tx1"/>
                          </a:solidFill>
                          <a:effectLst/>
                          <a:latin typeface="Arial" charset="0"/>
                          <a:ea typeface="新細明體" pitchFamily="18" charset="-120"/>
                        </a:rPr>
                        <a:t>氦 </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(He)  </a:t>
                      </a: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–269</a:t>
                      </a: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xmlns="" val="10001"/>
                  </a:ext>
                </a:extLst>
              </a:tr>
              <a:tr h="719138">
                <a:tc v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0" dirty="0" smtClean="0">
                        <a:ln>
                          <a:noFill/>
                        </a:ln>
                        <a:solidFill>
                          <a:schemeClr val="tx1"/>
                        </a:solidFill>
                        <a:effectLst/>
                        <a:latin typeface="Arial" charset="0"/>
                        <a:ea typeface="新細明體" pitchFamily="18" charset="-120"/>
                      </a:endParaRP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r>
                        <a:rPr kumimoji="1" lang="zh-TW" altLang="en-US" sz="2800" b="0" i="0" u="none" strike="noStrike" cap="none" normalizeH="0" baseline="0" dirty="0" smtClean="0">
                          <a:ln>
                            <a:noFill/>
                          </a:ln>
                          <a:solidFill>
                            <a:schemeClr val="tx1"/>
                          </a:solidFill>
                          <a:effectLst/>
                          <a:latin typeface="Arial" charset="0"/>
                          <a:ea typeface="新細明體" pitchFamily="18" charset="-120"/>
                        </a:rPr>
                        <a:t>氖 </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(Ne)</a:t>
                      </a: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–246</a:t>
                      </a: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xmlns="" val="10002"/>
                  </a:ext>
                </a:extLst>
              </a:tr>
              <a:tr h="936625">
                <a:tc v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25000" dirty="0" smtClean="0">
                        <a:ln>
                          <a:noFill/>
                        </a:ln>
                        <a:solidFill>
                          <a:schemeClr val="tx1"/>
                        </a:solidFill>
                        <a:effectLst/>
                        <a:latin typeface="Arial" charset="0"/>
                        <a:ea typeface="新細明體" pitchFamily="18" charset="-120"/>
                      </a:endParaRP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r>
                        <a:rPr kumimoji="1" lang="zh-TW" altLang="en-US" sz="2800" b="0" i="0" u="none" strike="noStrike" cap="none" normalizeH="0" baseline="0" dirty="0" smtClean="0">
                          <a:ln>
                            <a:noFill/>
                          </a:ln>
                          <a:solidFill>
                            <a:schemeClr val="tx1"/>
                          </a:solidFill>
                          <a:effectLst/>
                          <a:latin typeface="Arial" charset="0"/>
                          <a:ea typeface="新細明體" pitchFamily="18" charset="-120"/>
                        </a:rPr>
                        <a:t>氬 </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a:t>
                      </a:r>
                      <a:r>
                        <a:rPr kumimoji="1" lang="en-US" altLang="zh-TW" sz="2800" b="0" i="0" u="none" strike="noStrike" cap="none" normalizeH="0" baseline="0" dirty="0" err="1" smtClean="0">
                          <a:ln>
                            <a:noFill/>
                          </a:ln>
                          <a:solidFill>
                            <a:schemeClr val="tx1"/>
                          </a:solidFill>
                          <a:effectLst/>
                          <a:latin typeface="Arial" charset="0"/>
                          <a:ea typeface="新細明體" pitchFamily="18" charset="-120"/>
                        </a:rPr>
                        <a:t>Ar</a:t>
                      </a:r>
                      <a:r>
                        <a:rPr kumimoji="1" lang="en-US" altLang="zh-TW" sz="2800" b="0" i="0" u="none" strike="noStrike" cap="none" normalizeH="0" baseline="0" dirty="0" smtClean="0">
                          <a:ln>
                            <a:noFill/>
                          </a:ln>
                          <a:solidFill>
                            <a:schemeClr val="tx1"/>
                          </a:solidFill>
                          <a:effectLst/>
                          <a:latin typeface="Arial" charset="0"/>
                          <a:ea typeface="新細明體" pitchFamily="18" charset="-120"/>
                        </a:rPr>
                        <a:t>) </a:t>
                      </a: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–186</a:t>
                      </a: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xmlns="" val="10003"/>
                  </a:ext>
                </a:extLst>
              </a:tr>
              <a:tr h="1152525">
                <a:tc v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HK" altLang="zh-HK" sz="2800" b="0" i="0" u="none" strike="noStrike" cap="none" normalizeH="0" baseline="-25000" dirty="0" smtClean="0">
                        <a:ln>
                          <a:noFill/>
                        </a:ln>
                        <a:solidFill>
                          <a:schemeClr val="tx1"/>
                        </a:solidFill>
                        <a:effectLst/>
                        <a:latin typeface="Arial" charset="0"/>
                        <a:ea typeface="新細明體" pitchFamily="18" charset="-120"/>
                      </a:endParaRP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smtClean="0">
                          <a:ln>
                            <a:noFill/>
                          </a:ln>
                          <a:solidFill>
                            <a:schemeClr val="tx1"/>
                          </a:solidFill>
                          <a:effectLst/>
                          <a:latin typeface="Arial" charset="0"/>
                          <a:ea typeface="新細明體" pitchFamily="18" charset="-120"/>
                        </a:rPr>
                        <a:t>   </a:t>
                      </a:r>
                      <a:r>
                        <a:rPr kumimoji="1" lang="zh-TW" altLang="en-US" sz="2800" b="0" i="0" u="none" strike="noStrike" cap="none" normalizeH="0" baseline="0" smtClean="0">
                          <a:ln>
                            <a:noFill/>
                          </a:ln>
                          <a:solidFill>
                            <a:schemeClr val="tx1"/>
                          </a:solidFill>
                          <a:effectLst/>
                          <a:latin typeface="Arial" charset="0"/>
                          <a:ea typeface="新細明體" pitchFamily="18" charset="-120"/>
                        </a:rPr>
                        <a:t>氪 </a:t>
                      </a:r>
                      <a:r>
                        <a:rPr kumimoji="1" lang="en-US" altLang="zh-TW" sz="2800" b="0" i="0" u="none" strike="noStrike" cap="none" normalizeH="0" baseline="0" smtClean="0">
                          <a:ln>
                            <a:noFill/>
                          </a:ln>
                          <a:solidFill>
                            <a:schemeClr val="tx1"/>
                          </a:solidFill>
                          <a:effectLst/>
                          <a:latin typeface="Arial" charset="0"/>
                          <a:ea typeface="新細明體" pitchFamily="18" charset="-120"/>
                        </a:rPr>
                        <a:t>(Kr) </a:t>
                      </a: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charset="0"/>
                          <a:ea typeface="新細明體" pitchFamily="18" charset="-120"/>
                        </a:rPr>
                        <a:t>–152</a:t>
                      </a:r>
                    </a:p>
                  </a:txBody>
                  <a:tcPr marL="0" marR="0" marT="0" marB="0"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xmlns="" val="10004"/>
                  </a:ext>
                </a:extLst>
              </a:tr>
            </a:tbl>
          </a:graphicData>
        </a:graphic>
      </p:graphicFrame>
      <p:sp>
        <p:nvSpPr>
          <p:cNvPr id="20507" name="Text Box 61"/>
          <p:cNvSpPr txBox="1">
            <a:spLocks noChangeArrowheads="1"/>
          </p:cNvSpPr>
          <p:nvPr/>
        </p:nvSpPr>
        <p:spPr bwMode="auto">
          <a:xfrm>
            <a:off x="7749977" y="3211611"/>
            <a:ext cx="129698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沸點在族內由上而下遞增</a:t>
            </a:r>
          </a:p>
        </p:txBody>
      </p:sp>
      <p:pic>
        <p:nvPicPr>
          <p:cNvPr id="2" name="Picture 34" descr="C:\Documents and Settings\Aristo\Desktop\shared\from Carol\17.2.2014\Ch26 (2nd)\Table26.1purple long arrow.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92764" y="1919386"/>
            <a:ext cx="630238" cy="3525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27" name="Picture 33" descr="C:\Documents and Settings\Aristo\Desktop\shared\from Carol\17.2.2014\Ch26 (2nd)\d28005e_0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3089" y="2020986"/>
            <a:ext cx="506413"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28" name="Picture 34" descr="C:\Documents and Settings\Aristo\Desktop\shared\from Carol\17.2.2014\Ch26 (2nd)\d28005f_01.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3089" y="2702024"/>
            <a:ext cx="542925" cy="54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29" name="Picture 35" descr="C:\Documents and Settings\Aristo\Desktop\shared\from Carol\17.2.2014\Ch26 (2nd)\d28005g_01.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06727" y="3460849"/>
            <a:ext cx="731837"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30" name="Picture 36" descr="C:\Documents and Settings\Aristo\Desktop\shared\from Carol\17.2.2014\Ch26 (2nd)\d28005h_01.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35289" y="4397474"/>
            <a:ext cx="884238" cy="88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239923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507"/>
                                        </p:tgtEl>
                                        <p:attrNameLst>
                                          <p:attrName>style.visibility</p:attrName>
                                        </p:attrNameLst>
                                      </p:cBhvr>
                                      <p:to>
                                        <p:strVal val="visible"/>
                                      </p:to>
                                    </p:set>
                                    <p:animEffect transition="in" filter="dissolve">
                                      <p:cBhvr>
                                        <p:cTn id="7" dur="500"/>
                                        <p:tgtEl>
                                          <p:spTgt spid="20507"/>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7" grpId="0"/>
    </p:bld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ChangeArrowheads="1"/>
          </p:cNvSpPr>
          <p:nvPr/>
        </p:nvSpPr>
        <p:spPr bwMode="auto">
          <a:xfrm>
            <a:off x="755650" y="908720"/>
            <a:ext cx="25209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r>
              <a:rPr lang="zh-TW" altLang="en-US" sz="3200" b="1" dirty="0">
                <a:solidFill>
                  <a:srgbClr val="CC0066"/>
                </a:solidFill>
              </a:rPr>
              <a:t>分子的形狀</a:t>
            </a:r>
          </a:p>
        </p:txBody>
      </p:sp>
      <p:sp>
        <p:nvSpPr>
          <p:cNvPr id="21507" name="Rectangle 3"/>
          <p:cNvSpPr>
            <a:spLocks noChangeArrowheads="1"/>
          </p:cNvSpPr>
          <p:nvPr/>
        </p:nvSpPr>
        <p:spPr bwMode="auto">
          <a:xfrm>
            <a:off x="755650" y="2266950"/>
            <a:ext cx="76327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長而幼的分子之間具有 </a:t>
            </a:r>
            <a:r>
              <a:rPr lang="zh-TW" altLang="en-US" sz="3200" b="1" u="sng">
                <a:solidFill>
                  <a:srgbClr val="FF0000"/>
                </a:solidFill>
              </a:rPr>
              <a:t>較大的接觸面積</a:t>
            </a:r>
            <a:r>
              <a:rPr lang="zh-TW" altLang="en-US" sz="2800" b="1"/>
              <a:t>。</a:t>
            </a:r>
            <a:endParaRPr lang="en-US" altLang="zh-TW" sz="2800"/>
          </a:p>
        </p:txBody>
      </p:sp>
      <p:sp>
        <p:nvSpPr>
          <p:cNvPr id="21508" name="Rectangle 3"/>
          <p:cNvSpPr>
            <a:spLocks noChangeArrowheads="1"/>
          </p:cNvSpPr>
          <p:nvPr/>
        </p:nvSpPr>
        <p:spPr bwMode="auto">
          <a:xfrm>
            <a:off x="755650" y="3203575"/>
            <a:ext cx="7491413" cy="118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buFontTx/>
              <a:buBlip>
                <a:blip r:embed="rId3"/>
              </a:buBlip>
            </a:pPr>
            <a:r>
              <a:rPr lang="zh-TW" altLang="en-US" sz="2800"/>
              <a:t>這使分子間在某一瞬間產生的部分電荷更能相互影響，形成 </a:t>
            </a:r>
            <a:r>
              <a:rPr lang="zh-TW" altLang="en-US" sz="3200" b="1">
                <a:solidFill>
                  <a:srgbClr val="3399FF"/>
                </a:solidFill>
              </a:rPr>
              <a:t>較強的范德華力</a:t>
            </a:r>
            <a:r>
              <a:rPr lang="zh-TW" altLang="en-US" sz="2800"/>
              <a:t>。</a:t>
            </a:r>
          </a:p>
        </p:txBody>
      </p:sp>
    </p:spTree>
    <p:extLst>
      <p:ext uri="{BB962C8B-B14F-4D97-AF65-F5344CB8AC3E}">
        <p14:creationId xmlns:p14="http://schemas.microsoft.com/office/powerpoint/2010/main" val="2444577249"/>
      </p:ext>
    </p:extLst>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17" descr="Table 27"/>
          <p:cNvPicPr>
            <a:picLocks noChangeAspect="1" noChangeArrowheads="1"/>
          </p:cNvPicPr>
          <p:nvPr/>
        </p:nvPicPr>
        <p:blipFill>
          <a:blip r:embed="rId2">
            <a:extLst>
              <a:ext uri="{28A0092B-C50C-407E-A947-70E740481C1C}">
                <a14:useLocalDpi xmlns:a14="http://schemas.microsoft.com/office/drawing/2010/main" val="0"/>
              </a:ext>
            </a:extLst>
          </a:blip>
          <a:srcRect b="14294"/>
          <a:stretch>
            <a:fillRect/>
          </a:stretch>
        </p:blipFill>
        <p:spPr bwMode="auto">
          <a:xfrm>
            <a:off x="5291138" y="1685925"/>
            <a:ext cx="2952750" cy="253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Rectangle 21"/>
          <p:cNvSpPr>
            <a:spLocks noChangeArrowheads="1"/>
          </p:cNvSpPr>
          <p:nvPr/>
        </p:nvSpPr>
        <p:spPr bwMode="auto">
          <a:xfrm>
            <a:off x="1350963" y="1058863"/>
            <a:ext cx="18780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戊烷 </a:t>
            </a:r>
            <a:r>
              <a:rPr lang="en-US" altLang="zh-TW" sz="2400"/>
              <a:t>(C</a:t>
            </a:r>
            <a:r>
              <a:rPr lang="en-US" altLang="zh-TW" sz="2400" baseline="-25000"/>
              <a:t>5</a:t>
            </a:r>
            <a:r>
              <a:rPr lang="en-US" altLang="zh-TW" sz="2400"/>
              <a:t>H</a:t>
            </a:r>
            <a:r>
              <a:rPr lang="en-US" altLang="zh-TW" sz="2400" baseline="-25000"/>
              <a:t>12</a:t>
            </a:r>
            <a:r>
              <a:rPr lang="en-US" altLang="zh-TW" sz="2400"/>
              <a:t>)</a:t>
            </a:r>
          </a:p>
        </p:txBody>
      </p:sp>
      <p:sp>
        <p:nvSpPr>
          <p:cNvPr id="22532" name="Rectangle 22"/>
          <p:cNvSpPr>
            <a:spLocks noChangeArrowheads="1"/>
          </p:cNvSpPr>
          <p:nvPr/>
        </p:nvSpPr>
        <p:spPr bwMode="auto">
          <a:xfrm>
            <a:off x="4932363" y="1058863"/>
            <a:ext cx="37433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400"/>
              <a:t>2,2–</a:t>
            </a:r>
            <a:r>
              <a:rPr lang="zh-TW" altLang="en-US" sz="2400"/>
              <a:t>二甲基丙烷</a:t>
            </a:r>
            <a:r>
              <a:rPr lang="en-US" altLang="zh-TW" sz="2400"/>
              <a:t>  (C</a:t>
            </a:r>
            <a:r>
              <a:rPr lang="en-US" altLang="zh-TW" sz="2400" baseline="-25000"/>
              <a:t>5</a:t>
            </a:r>
            <a:r>
              <a:rPr lang="en-US" altLang="zh-TW" sz="2400"/>
              <a:t>H</a:t>
            </a:r>
            <a:r>
              <a:rPr lang="en-US" altLang="zh-TW" sz="2400" baseline="-25000"/>
              <a:t>12</a:t>
            </a:r>
            <a:r>
              <a:rPr lang="en-US" altLang="zh-TW" sz="2400"/>
              <a:t>)</a:t>
            </a:r>
          </a:p>
        </p:txBody>
      </p:sp>
      <p:sp>
        <p:nvSpPr>
          <p:cNvPr id="33797" name="Text Box 24"/>
          <p:cNvSpPr txBox="1">
            <a:spLocks noChangeArrowheads="1"/>
          </p:cNvSpPr>
          <p:nvPr/>
        </p:nvSpPr>
        <p:spPr bwMode="auto">
          <a:xfrm>
            <a:off x="1728788" y="4327525"/>
            <a:ext cx="14747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solidFill>
                  <a:schemeClr val="accent2"/>
                </a:solidFill>
              </a:rPr>
              <a:t>沸點：</a:t>
            </a:r>
            <a:r>
              <a:rPr lang="en-US" altLang="zh-TW" sz="2000">
                <a:solidFill>
                  <a:schemeClr val="accent2"/>
                </a:solidFill>
              </a:rPr>
              <a:t>36</a:t>
            </a:r>
            <a:r>
              <a:rPr lang="en-US" altLang="zh-TW" sz="2000">
                <a:solidFill>
                  <a:schemeClr val="accent2"/>
                </a:solidFill>
                <a:cs typeface="Arial" charset="0"/>
              </a:rPr>
              <a:t>°C</a:t>
            </a:r>
          </a:p>
        </p:txBody>
      </p:sp>
      <p:sp>
        <p:nvSpPr>
          <p:cNvPr id="22534" name="Text Box 26"/>
          <p:cNvSpPr txBox="1">
            <a:spLocks noChangeArrowheads="1"/>
          </p:cNvSpPr>
          <p:nvPr/>
        </p:nvSpPr>
        <p:spPr bwMode="auto">
          <a:xfrm>
            <a:off x="6048375" y="4365625"/>
            <a:ext cx="1403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solidFill>
                  <a:schemeClr val="accent2"/>
                </a:solidFill>
              </a:rPr>
              <a:t>沸點： </a:t>
            </a:r>
            <a:r>
              <a:rPr lang="en-US" altLang="zh-TW" sz="2000">
                <a:solidFill>
                  <a:schemeClr val="accent2"/>
                </a:solidFill>
              </a:rPr>
              <a:t>9</a:t>
            </a:r>
            <a:r>
              <a:rPr lang="en-US" altLang="zh-TW" sz="2000">
                <a:solidFill>
                  <a:schemeClr val="accent2"/>
                </a:solidFill>
                <a:cs typeface="Arial" charset="0"/>
              </a:rPr>
              <a:t>°C</a:t>
            </a:r>
          </a:p>
        </p:txBody>
      </p:sp>
      <p:pic>
        <p:nvPicPr>
          <p:cNvPr id="33799" name="Picture 18" descr="Table 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2263" y="1700213"/>
            <a:ext cx="4321175" cy="2465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97570517"/>
      </p:ext>
    </p:extLst>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8" descr="\\lisa\Chem DataBase\CHEM2ndEd_Illustration\Ch27\d2802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86050" y="2376711"/>
            <a:ext cx="3479800" cy="140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9" name="AutoShape 16"/>
          <p:cNvSpPr>
            <a:spLocks noChangeArrowheads="1"/>
          </p:cNvSpPr>
          <p:nvPr/>
        </p:nvSpPr>
        <p:spPr bwMode="auto">
          <a:xfrm>
            <a:off x="179388" y="404813"/>
            <a:ext cx="1296987" cy="649287"/>
          </a:xfrm>
          <a:prstGeom prst="flowChartAlternateProcess">
            <a:avLst/>
          </a:prstGeom>
          <a:solidFill>
            <a:srgbClr val="00B0F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b="1">
                <a:solidFill>
                  <a:schemeClr val="bg1"/>
                </a:solidFill>
              </a:rPr>
              <a:t>戊烷</a:t>
            </a:r>
            <a:endParaRPr lang="zh-HK" altLang="en-US" sz="2800" b="1">
              <a:solidFill>
                <a:schemeClr val="bg1"/>
              </a:solidFill>
            </a:endParaRPr>
          </a:p>
        </p:txBody>
      </p:sp>
      <p:sp>
        <p:nvSpPr>
          <p:cNvPr id="8" name="Rectangle 4"/>
          <p:cNvSpPr>
            <a:spLocks noChangeArrowheads="1"/>
          </p:cNvSpPr>
          <p:nvPr/>
        </p:nvSpPr>
        <p:spPr bwMode="auto">
          <a:xfrm>
            <a:off x="254000" y="1536923"/>
            <a:ext cx="7112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6100" indent="-5461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a:t>在戊烷分子中，碳原子是排列成 </a:t>
            </a:r>
            <a:r>
              <a:rPr lang="zh-TW" altLang="en-US" sz="3200" b="1">
                <a:solidFill>
                  <a:srgbClr val="3399FF"/>
                </a:solidFill>
              </a:rPr>
              <a:t>直鏈</a:t>
            </a:r>
            <a:r>
              <a:rPr lang="zh-TW" altLang="en-US" sz="2800"/>
              <a:t>。</a:t>
            </a:r>
          </a:p>
        </p:txBody>
      </p:sp>
      <p:sp>
        <p:nvSpPr>
          <p:cNvPr id="10" name="Rectangle 4"/>
          <p:cNvSpPr>
            <a:spLocks noChangeArrowheads="1"/>
          </p:cNvSpPr>
          <p:nvPr/>
        </p:nvSpPr>
        <p:spPr bwMode="auto">
          <a:xfrm>
            <a:off x="252413" y="4276502"/>
            <a:ext cx="89995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6100" indent="-5461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a:t>戊烷分子</a:t>
            </a:r>
            <a:r>
              <a:rPr lang="zh-HK" altLang="en-US" sz="2800"/>
              <a:t>是</a:t>
            </a:r>
            <a:r>
              <a:rPr lang="zh-HK" altLang="en-US" sz="3200" b="1">
                <a:solidFill>
                  <a:srgbClr val="3399FF"/>
                </a:solidFill>
              </a:rPr>
              <a:t>棒狀</a:t>
            </a:r>
            <a:r>
              <a:rPr lang="zh-HK" altLang="en-US" sz="2800"/>
              <a:t>的</a:t>
            </a:r>
            <a:r>
              <a:rPr lang="zh-TW" altLang="en-US" sz="2800"/>
              <a:t>，分子間具有</a:t>
            </a:r>
            <a:r>
              <a:rPr lang="zh-TW" altLang="en-US" sz="3200" b="1">
                <a:solidFill>
                  <a:srgbClr val="3399FF"/>
                </a:solidFill>
              </a:rPr>
              <a:t>較大的接觸面積</a:t>
            </a:r>
            <a:r>
              <a:rPr lang="zh-TW" altLang="en-US" sz="2800"/>
              <a:t>。</a:t>
            </a:r>
            <a:endParaRPr lang="zh-HK" altLang="en-US" sz="2800"/>
          </a:p>
        </p:txBody>
      </p:sp>
      <p:sp>
        <p:nvSpPr>
          <p:cNvPr id="13" name="Rectangle 4"/>
          <p:cNvSpPr>
            <a:spLocks noChangeArrowheads="1"/>
          </p:cNvSpPr>
          <p:nvPr/>
        </p:nvSpPr>
        <p:spPr bwMode="auto">
          <a:xfrm>
            <a:off x="252413" y="5225827"/>
            <a:ext cx="57594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6100" indent="-5461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a:t>戊烷分子間的 </a:t>
            </a:r>
            <a:r>
              <a:rPr lang="zh-TW" altLang="en-US" sz="3200" b="1">
                <a:solidFill>
                  <a:srgbClr val="3399FF"/>
                </a:solidFill>
              </a:rPr>
              <a:t>范德華力較強</a:t>
            </a:r>
            <a:r>
              <a:rPr lang="zh-TW" altLang="en-US" sz="2800"/>
              <a:t>。</a:t>
            </a:r>
          </a:p>
        </p:txBody>
      </p:sp>
    </p:spTree>
    <p:extLst>
      <p:ext uri="{BB962C8B-B14F-4D97-AF65-F5344CB8AC3E}">
        <p14:creationId xmlns:p14="http://schemas.microsoft.com/office/powerpoint/2010/main" val="4274266861"/>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AutoShape 16"/>
          <p:cNvSpPr>
            <a:spLocks noChangeArrowheads="1"/>
          </p:cNvSpPr>
          <p:nvPr/>
        </p:nvSpPr>
        <p:spPr bwMode="auto">
          <a:xfrm>
            <a:off x="250825" y="188913"/>
            <a:ext cx="3384550" cy="649287"/>
          </a:xfrm>
          <a:prstGeom prst="flowChartAlternateProcess">
            <a:avLst/>
          </a:prstGeom>
          <a:solidFill>
            <a:srgbClr val="FF33CC"/>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b="1">
                <a:solidFill>
                  <a:schemeClr val="bg1"/>
                </a:solidFill>
              </a:rPr>
              <a:t>2,2–</a:t>
            </a:r>
            <a:r>
              <a:rPr lang="zh-TW" altLang="en-US" sz="2800" b="1">
                <a:solidFill>
                  <a:schemeClr val="bg1"/>
                </a:solidFill>
              </a:rPr>
              <a:t>二甲基丙烷</a:t>
            </a:r>
            <a:endParaRPr lang="zh-HK" altLang="en-US" sz="2800" b="1">
              <a:solidFill>
                <a:schemeClr val="bg1"/>
              </a:solidFill>
            </a:endParaRPr>
          </a:p>
        </p:txBody>
      </p:sp>
      <p:sp>
        <p:nvSpPr>
          <p:cNvPr id="3" name="Rectangle 7"/>
          <p:cNvSpPr>
            <a:spLocks noChangeArrowheads="1"/>
          </p:cNvSpPr>
          <p:nvPr/>
        </p:nvSpPr>
        <p:spPr bwMode="auto">
          <a:xfrm>
            <a:off x="179388" y="1052513"/>
            <a:ext cx="8893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在</a:t>
            </a:r>
            <a:r>
              <a:rPr lang="en-US" altLang="zh-TW" sz="2800"/>
              <a:t>2,2–</a:t>
            </a:r>
            <a:r>
              <a:rPr lang="zh-TW" altLang="en-US" sz="2800"/>
              <a:t>二甲基丙烷分子中，碳原子是排列成 </a:t>
            </a:r>
            <a:r>
              <a:rPr lang="zh-TW" altLang="en-US" sz="3200" b="1">
                <a:solidFill>
                  <a:srgbClr val="3399FF"/>
                </a:solidFill>
              </a:rPr>
              <a:t>支鏈</a:t>
            </a:r>
            <a:r>
              <a:rPr lang="zh-TW" altLang="en-US" sz="2800"/>
              <a:t>。</a:t>
            </a:r>
            <a:endParaRPr lang="en-US" altLang="zh-TW" sz="2800"/>
          </a:p>
        </p:txBody>
      </p:sp>
      <p:sp>
        <p:nvSpPr>
          <p:cNvPr id="4" name="Rectangle 4"/>
          <p:cNvSpPr>
            <a:spLocks noChangeArrowheads="1"/>
          </p:cNvSpPr>
          <p:nvPr/>
        </p:nvSpPr>
        <p:spPr bwMode="auto">
          <a:xfrm>
            <a:off x="179388" y="4437087"/>
            <a:ext cx="87852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en-US" altLang="zh-TW" sz="2800"/>
              <a:t>2,2–</a:t>
            </a:r>
            <a:r>
              <a:rPr lang="zh-TW" altLang="en-US" sz="2800"/>
              <a:t>二甲基丙烷分子是 </a:t>
            </a:r>
            <a:r>
              <a:rPr lang="zh-TW" altLang="en-US" sz="3200" b="1">
                <a:solidFill>
                  <a:srgbClr val="3399FF"/>
                </a:solidFill>
              </a:rPr>
              <a:t>球狀</a:t>
            </a:r>
            <a:r>
              <a:rPr lang="zh-TW" altLang="en-US" sz="2800"/>
              <a:t> 的，分子間具有 </a:t>
            </a:r>
            <a:r>
              <a:rPr lang="zh-TW" altLang="en-US" sz="3200" b="1">
                <a:solidFill>
                  <a:srgbClr val="3399FF"/>
                </a:solidFill>
              </a:rPr>
              <a:t>較小的接觸面積</a:t>
            </a:r>
            <a:r>
              <a:rPr lang="zh-TW" altLang="en-US" sz="2800"/>
              <a:t>。</a:t>
            </a:r>
            <a:endParaRPr lang="zh-HK" altLang="en-US" sz="2800"/>
          </a:p>
        </p:txBody>
      </p:sp>
      <p:sp>
        <p:nvSpPr>
          <p:cNvPr id="7" name="Rectangle 4"/>
          <p:cNvSpPr>
            <a:spLocks noChangeArrowheads="1"/>
          </p:cNvSpPr>
          <p:nvPr/>
        </p:nvSpPr>
        <p:spPr bwMode="auto">
          <a:xfrm>
            <a:off x="179388" y="5729882"/>
            <a:ext cx="75612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en-US" altLang="zh-TW" sz="2800" dirty="0"/>
              <a:t>2,2–</a:t>
            </a:r>
            <a:r>
              <a:rPr lang="zh-TW" altLang="en-US" sz="2800" dirty="0"/>
              <a:t>二甲基丙烷分子間的 </a:t>
            </a:r>
            <a:r>
              <a:rPr lang="zh-TW" altLang="en-US" sz="3200" b="1" dirty="0">
                <a:solidFill>
                  <a:srgbClr val="3399FF"/>
                </a:solidFill>
              </a:rPr>
              <a:t>范德</a:t>
            </a:r>
            <a:r>
              <a:rPr lang="zh-HK" altLang="en-US" sz="3200" b="1" dirty="0">
                <a:solidFill>
                  <a:srgbClr val="3399FF"/>
                </a:solidFill>
              </a:rPr>
              <a:t>華力較弱</a:t>
            </a:r>
            <a:r>
              <a:rPr lang="zh-TW" altLang="en-US" sz="2800" dirty="0"/>
              <a:t>。</a:t>
            </a:r>
            <a:endParaRPr lang="en-US" altLang="zh-TW" sz="2800" dirty="0"/>
          </a:p>
        </p:txBody>
      </p:sp>
      <p:pic>
        <p:nvPicPr>
          <p:cNvPr id="24582" name="Picture 6" descr="C:\Documents and Settings\Aristo\Desktop\shared\from Carol\17.2.2014\Ch26 (2nd)\T27.2_dimethylpropan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0338" y="1722438"/>
            <a:ext cx="3584575" cy="249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22964467"/>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05" name="AutoShape 3"/>
          <p:cNvSpPr>
            <a:spLocks noChangeArrowheads="1"/>
          </p:cNvSpPr>
          <p:nvPr/>
        </p:nvSpPr>
        <p:spPr bwMode="auto">
          <a:xfrm>
            <a:off x="899592" y="2435176"/>
            <a:ext cx="7337425" cy="1589087"/>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sz="2800"/>
          </a:p>
        </p:txBody>
      </p:sp>
      <p:sp>
        <p:nvSpPr>
          <p:cNvPr id="29714" name="Rectangle 4"/>
          <p:cNvSpPr>
            <a:spLocks noChangeArrowheads="1"/>
          </p:cNvSpPr>
          <p:nvPr/>
        </p:nvSpPr>
        <p:spPr bwMode="auto">
          <a:xfrm>
            <a:off x="1252017" y="2420888"/>
            <a:ext cx="69850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1813" indent="-5318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分子間的 </a:t>
            </a:r>
            <a:r>
              <a:rPr lang="zh-TW" altLang="en-US" sz="3200" b="1">
                <a:solidFill>
                  <a:srgbClr val="3399FF"/>
                </a:solidFill>
              </a:rPr>
              <a:t>范德華力</a:t>
            </a:r>
            <a:r>
              <a:rPr lang="zh-TW" altLang="en-US" sz="2800" b="1"/>
              <a:t> </a:t>
            </a:r>
            <a:r>
              <a:rPr lang="zh-TW" altLang="en-US" sz="2800"/>
              <a:t>在以下情況會 </a:t>
            </a:r>
            <a:r>
              <a:rPr lang="zh-TW" altLang="en-US" sz="3200" b="1">
                <a:solidFill>
                  <a:srgbClr val="3399FF"/>
                </a:solidFill>
              </a:rPr>
              <a:t>較強</a:t>
            </a:r>
            <a:r>
              <a:rPr lang="zh-TW" altLang="en-US" sz="2800"/>
              <a:t>：</a:t>
            </a:r>
          </a:p>
          <a:p>
            <a:pPr eaLnBrk="1" hangingPunct="1"/>
            <a:r>
              <a:rPr lang="en-US" altLang="zh-TW" sz="2800">
                <a:solidFill>
                  <a:srgbClr val="0066FF"/>
                </a:solidFill>
              </a:rPr>
              <a:t>•</a:t>
            </a:r>
            <a:r>
              <a:rPr lang="en-US" altLang="zh-TW" sz="2800"/>
              <a:t>	</a:t>
            </a:r>
            <a:r>
              <a:rPr lang="zh-TW" altLang="en-US" sz="2800" b="1"/>
              <a:t>分子的體積較 </a:t>
            </a:r>
            <a:r>
              <a:rPr lang="zh-TW" altLang="en-US" sz="3200" b="1">
                <a:solidFill>
                  <a:srgbClr val="3399FF"/>
                </a:solidFill>
              </a:rPr>
              <a:t>大</a:t>
            </a:r>
            <a:r>
              <a:rPr lang="zh-TW" altLang="en-US" sz="2800"/>
              <a:t>；</a:t>
            </a:r>
          </a:p>
          <a:p>
            <a:pPr eaLnBrk="1" hangingPunct="1"/>
            <a:r>
              <a:rPr lang="en-US" altLang="zh-TW" sz="2800">
                <a:solidFill>
                  <a:srgbClr val="0066FF"/>
                </a:solidFill>
              </a:rPr>
              <a:t>•	</a:t>
            </a:r>
            <a:r>
              <a:rPr lang="zh-TW" altLang="en-US" sz="2800" b="1"/>
              <a:t>分子間的接觸面積較 </a:t>
            </a:r>
            <a:r>
              <a:rPr lang="zh-TW" altLang="en-US" sz="3200" b="1">
                <a:solidFill>
                  <a:srgbClr val="3399FF"/>
                </a:solidFill>
              </a:rPr>
              <a:t>大</a:t>
            </a:r>
            <a:r>
              <a:rPr lang="en-US" altLang="zh-TW" sz="2800"/>
              <a:t> </a:t>
            </a:r>
            <a:r>
              <a:rPr lang="zh-TW" altLang="en-US" sz="2800"/>
              <a:t>。</a:t>
            </a:r>
            <a:endParaRPr lang="en-US" altLang="zh-TW" sz="2800"/>
          </a:p>
        </p:txBody>
      </p:sp>
    </p:spTree>
    <p:extLst>
      <p:ext uri="{BB962C8B-B14F-4D97-AF65-F5344CB8AC3E}">
        <p14:creationId xmlns:p14="http://schemas.microsoft.com/office/powerpoint/2010/main" val="667326318"/>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a:spLocks noChangeArrowheads="1"/>
          </p:cNvSpPr>
          <p:nvPr/>
        </p:nvSpPr>
        <p:spPr bwMode="auto">
          <a:xfrm>
            <a:off x="394742" y="185266"/>
            <a:ext cx="23050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076325" indent="-1076325" defTabSz="901700">
              <a:defRPr kumimoji="1">
                <a:solidFill>
                  <a:schemeClr val="tx1"/>
                </a:solidFill>
                <a:latin typeface="Arial" charset="0"/>
                <a:ea typeface="新細明體" charset="-120"/>
              </a:defRPr>
            </a:lvl1pPr>
            <a:lvl2pPr marL="742950" indent="-285750" defTabSz="901700">
              <a:defRPr kumimoji="1">
                <a:solidFill>
                  <a:schemeClr val="tx1"/>
                </a:solidFill>
                <a:latin typeface="Arial" charset="0"/>
                <a:ea typeface="新細明體" charset="-120"/>
              </a:defRPr>
            </a:lvl2pPr>
            <a:lvl3pPr marL="1143000" indent="-228600" defTabSz="901700">
              <a:defRPr kumimoji="1">
                <a:solidFill>
                  <a:schemeClr val="tx1"/>
                </a:solidFill>
                <a:latin typeface="Arial" charset="0"/>
                <a:ea typeface="新細明體" charset="-120"/>
              </a:defRPr>
            </a:lvl3pPr>
            <a:lvl4pPr marL="1600200" indent="-228600" defTabSz="901700">
              <a:defRPr kumimoji="1">
                <a:solidFill>
                  <a:schemeClr val="tx1"/>
                </a:solidFill>
                <a:latin typeface="Arial" charset="0"/>
                <a:ea typeface="新細明體" charset="-120"/>
              </a:defRPr>
            </a:lvl4pPr>
            <a:lvl5pPr marL="2057400" indent="-228600" defTabSz="901700">
              <a:defRPr kumimoji="1">
                <a:solidFill>
                  <a:schemeClr val="tx1"/>
                </a:solidFill>
                <a:latin typeface="Arial" charset="0"/>
                <a:ea typeface="新細明體" charset="-120"/>
              </a:defRPr>
            </a:lvl5pPr>
            <a:lvl6pPr marL="2514600" indent="-228600" defTabSz="901700" eaLnBrk="0" fontAlgn="base" hangingPunct="0">
              <a:spcBef>
                <a:spcPct val="0"/>
              </a:spcBef>
              <a:spcAft>
                <a:spcPct val="0"/>
              </a:spcAft>
              <a:defRPr kumimoji="1">
                <a:solidFill>
                  <a:schemeClr val="tx1"/>
                </a:solidFill>
                <a:latin typeface="Arial" charset="0"/>
                <a:ea typeface="新細明體" charset="-120"/>
              </a:defRPr>
            </a:lvl6pPr>
            <a:lvl7pPr marL="2971800" indent="-228600" defTabSz="901700" eaLnBrk="0" fontAlgn="base" hangingPunct="0">
              <a:spcBef>
                <a:spcPct val="0"/>
              </a:spcBef>
              <a:spcAft>
                <a:spcPct val="0"/>
              </a:spcAft>
              <a:defRPr kumimoji="1">
                <a:solidFill>
                  <a:schemeClr val="tx1"/>
                </a:solidFill>
                <a:latin typeface="Arial" charset="0"/>
                <a:ea typeface="新細明體" charset="-120"/>
              </a:defRPr>
            </a:lvl7pPr>
            <a:lvl8pPr marL="3429000" indent="-228600" defTabSz="901700" eaLnBrk="0" fontAlgn="base" hangingPunct="0">
              <a:spcBef>
                <a:spcPct val="0"/>
              </a:spcBef>
              <a:spcAft>
                <a:spcPct val="0"/>
              </a:spcAft>
              <a:defRPr kumimoji="1">
                <a:solidFill>
                  <a:schemeClr val="tx1"/>
                </a:solidFill>
                <a:latin typeface="Arial" charset="0"/>
                <a:ea typeface="新細明體" charset="-120"/>
              </a:defRPr>
            </a:lvl8pPr>
            <a:lvl9pPr marL="3886200" indent="-228600" defTabSz="9017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smtClean="0">
                <a:solidFill>
                  <a:srgbClr val="006600"/>
                </a:solidFill>
              </a:rPr>
              <a:t>氫鍵</a:t>
            </a:r>
            <a:endParaRPr lang="zh-TW" altLang="en-US" sz="3200" b="1" dirty="0">
              <a:solidFill>
                <a:srgbClr val="006600"/>
              </a:solidFill>
            </a:endParaRPr>
          </a:p>
        </p:txBody>
      </p:sp>
      <p:sp>
        <p:nvSpPr>
          <p:cNvPr id="3" name="Rectangle 2"/>
          <p:cNvSpPr>
            <a:spLocks noChangeArrowheads="1"/>
          </p:cNvSpPr>
          <p:nvPr/>
        </p:nvSpPr>
        <p:spPr bwMode="auto">
          <a:xfrm>
            <a:off x="323155" y="1807989"/>
            <a:ext cx="8569325" cy="117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lnSpc>
                <a:spcPct val="110000"/>
              </a:lnSpc>
              <a:buFontTx/>
              <a:buBlip>
                <a:blip r:embed="rId2"/>
              </a:buBlip>
            </a:pPr>
            <a:r>
              <a:rPr lang="zh-TW" altLang="en-US" sz="2800" dirty="0"/>
              <a:t>當氫原子與 </a:t>
            </a:r>
            <a:r>
              <a:rPr lang="zh-TW" altLang="en-US" sz="3200" b="1" dirty="0">
                <a:solidFill>
                  <a:srgbClr val="3399FF"/>
                </a:solidFill>
              </a:rPr>
              <a:t>電負性很高的原子</a:t>
            </a:r>
            <a:r>
              <a:rPr lang="zh-TW" altLang="en-US" sz="2800" dirty="0"/>
              <a:t> </a:t>
            </a:r>
            <a:r>
              <a:rPr lang="en-US" altLang="zh-TW" sz="2800" dirty="0"/>
              <a:t>(</a:t>
            </a:r>
            <a:r>
              <a:rPr lang="zh-TW" altLang="en-US" sz="2800" dirty="0"/>
              <a:t>例如 </a:t>
            </a:r>
            <a:r>
              <a:rPr lang="zh-TW" altLang="en-US" sz="3200" b="1" dirty="0">
                <a:solidFill>
                  <a:srgbClr val="3399FF"/>
                </a:solidFill>
              </a:rPr>
              <a:t>氟</a:t>
            </a:r>
            <a:r>
              <a:rPr lang="zh-TW" altLang="en-US" sz="2800" dirty="0"/>
              <a:t>、</a:t>
            </a:r>
            <a:r>
              <a:rPr lang="zh-TW" altLang="en-US" sz="3200" b="1" dirty="0">
                <a:solidFill>
                  <a:srgbClr val="3399FF"/>
                </a:solidFill>
              </a:rPr>
              <a:t>氧 </a:t>
            </a:r>
            <a:r>
              <a:rPr lang="zh-TW" altLang="en-US" sz="2800" dirty="0"/>
              <a:t>或 </a:t>
            </a:r>
            <a:r>
              <a:rPr lang="zh-TW" altLang="en-US" sz="3200" b="1" dirty="0">
                <a:solidFill>
                  <a:srgbClr val="3399FF"/>
                </a:solidFill>
              </a:rPr>
              <a:t>氮</a:t>
            </a:r>
            <a:r>
              <a:rPr lang="en-US" altLang="zh-TW" sz="2800" dirty="0"/>
              <a:t>) </a:t>
            </a:r>
            <a:r>
              <a:rPr lang="zh-TW" altLang="en-US" sz="2800" dirty="0"/>
              <a:t>直接鍵合時，會形成 </a:t>
            </a:r>
            <a:r>
              <a:rPr lang="zh-TW" altLang="en-US" sz="3200" b="1" dirty="0">
                <a:solidFill>
                  <a:srgbClr val="3399FF"/>
                </a:solidFill>
              </a:rPr>
              <a:t>極性很高的鍵</a:t>
            </a:r>
            <a:r>
              <a:rPr lang="zh-TW" altLang="en-US" sz="2800" dirty="0"/>
              <a:t>。</a:t>
            </a:r>
          </a:p>
        </p:txBody>
      </p:sp>
      <p:sp>
        <p:nvSpPr>
          <p:cNvPr id="4" name="Rectangle 3"/>
          <p:cNvSpPr>
            <a:spLocks noChangeArrowheads="1"/>
          </p:cNvSpPr>
          <p:nvPr/>
        </p:nvSpPr>
        <p:spPr bwMode="auto">
          <a:xfrm>
            <a:off x="358354" y="1052736"/>
            <a:ext cx="2557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Arial Black" pitchFamily="34" charset="0"/>
              </a:rPr>
              <a:t>氫鍵的形成</a:t>
            </a:r>
          </a:p>
        </p:txBody>
      </p:sp>
      <p:sp>
        <p:nvSpPr>
          <p:cNvPr id="5" name="Rectangle 10"/>
          <p:cNvSpPr>
            <a:spLocks noChangeArrowheads="1"/>
          </p:cNvSpPr>
          <p:nvPr/>
        </p:nvSpPr>
        <p:spPr bwMode="auto">
          <a:xfrm>
            <a:off x="326330" y="3113013"/>
            <a:ext cx="818515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lnSpc>
                <a:spcPct val="110000"/>
              </a:lnSpc>
              <a:buFontTx/>
              <a:buBlip>
                <a:blip r:embed="rId2"/>
              </a:buBlip>
            </a:pPr>
            <a:r>
              <a:rPr lang="zh-TW" altLang="en-US" sz="2800" dirty="0"/>
              <a:t>由於鍵合原子的 </a:t>
            </a:r>
            <a:r>
              <a:rPr lang="zh-TW" altLang="en-US" sz="3200" b="1" dirty="0">
                <a:solidFill>
                  <a:srgbClr val="3399FF"/>
                </a:solidFill>
              </a:rPr>
              <a:t>電負差很大</a:t>
            </a:r>
            <a:r>
              <a:rPr lang="zh-TW" altLang="en-US" sz="2800" dirty="0"/>
              <a:t>，鍵合電子對會被吸向電負性很高的原子。</a:t>
            </a:r>
          </a:p>
        </p:txBody>
      </p:sp>
      <p:sp>
        <p:nvSpPr>
          <p:cNvPr id="6" name="Rectangle 11"/>
          <p:cNvSpPr>
            <a:spLocks noChangeArrowheads="1"/>
          </p:cNvSpPr>
          <p:nvPr/>
        </p:nvSpPr>
        <p:spPr bwMode="auto">
          <a:xfrm>
            <a:off x="323155" y="4401518"/>
            <a:ext cx="4826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a:t>氫原子帶有部分正電荷。</a:t>
            </a:r>
          </a:p>
        </p:txBody>
      </p:sp>
      <p:sp>
        <p:nvSpPr>
          <p:cNvPr id="7" name="Text Box 14"/>
          <p:cNvSpPr txBox="1">
            <a:spLocks noChangeArrowheads="1"/>
          </p:cNvSpPr>
          <p:nvPr/>
        </p:nvSpPr>
        <p:spPr bwMode="auto">
          <a:xfrm>
            <a:off x="179512" y="5984453"/>
            <a:ext cx="13319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b="1" dirty="0">
                <a:solidFill>
                  <a:srgbClr val="FF33CC"/>
                </a:solidFill>
              </a:rPr>
              <a:t>電負值：</a:t>
            </a:r>
            <a:endParaRPr lang="en-US" altLang="zh-TW" sz="2000" b="1" dirty="0">
              <a:solidFill>
                <a:srgbClr val="FF33CC"/>
              </a:solidFill>
            </a:endParaRPr>
          </a:p>
        </p:txBody>
      </p:sp>
      <p:sp>
        <p:nvSpPr>
          <p:cNvPr id="8" name="矩形 1"/>
          <p:cNvSpPr>
            <a:spLocks noChangeArrowheads="1"/>
          </p:cNvSpPr>
          <p:nvPr/>
        </p:nvSpPr>
        <p:spPr bwMode="auto">
          <a:xfrm>
            <a:off x="1751137" y="5984453"/>
            <a:ext cx="6553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b="1">
                <a:solidFill>
                  <a:srgbClr val="FF33CC"/>
                </a:solidFill>
              </a:rPr>
              <a:t>2.20      3.98	       2.20       3.44	  2.20      3.04</a:t>
            </a:r>
          </a:p>
        </p:txBody>
      </p:sp>
      <p:pic>
        <p:nvPicPr>
          <p:cNvPr id="9" name="Picture 6" descr="C:\Documents and Settings\Aristo\Desktop\shared\from Carol\17.2.2014\Ch26 (2nd)\Fig 27.9.jpg"/>
          <p:cNvPicPr>
            <a:picLocks noChangeAspect="1" noChangeArrowheads="1"/>
          </p:cNvPicPr>
          <p:nvPr/>
        </p:nvPicPr>
        <p:blipFill>
          <a:blip r:embed="rId3">
            <a:extLst>
              <a:ext uri="{28A0092B-C50C-407E-A947-70E740481C1C}">
                <a14:useLocalDpi xmlns:a14="http://schemas.microsoft.com/office/drawing/2010/main" val="0"/>
              </a:ext>
            </a:extLst>
          </a:blip>
          <a:srcRect r="81729"/>
          <a:stretch>
            <a:fillRect/>
          </a:stretch>
        </p:blipFill>
        <p:spPr bwMode="auto">
          <a:xfrm>
            <a:off x="1884363" y="5021508"/>
            <a:ext cx="1031453" cy="974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6" descr="C:\Documents and Settings\Aristo\Desktop\shared\from Carol\17.2.2014\Ch26 (2nd)\Fig 27.9.jpg"/>
          <p:cNvPicPr>
            <a:picLocks noChangeAspect="1" noChangeArrowheads="1"/>
          </p:cNvPicPr>
          <p:nvPr/>
        </p:nvPicPr>
        <p:blipFill>
          <a:blip r:embed="rId3">
            <a:extLst>
              <a:ext uri="{28A0092B-C50C-407E-A947-70E740481C1C}">
                <a14:useLocalDpi xmlns:a14="http://schemas.microsoft.com/office/drawing/2010/main" val="0"/>
              </a:ext>
            </a:extLst>
          </a:blip>
          <a:srcRect l="40276" r="41013"/>
          <a:stretch>
            <a:fillRect/>
          </a:stretch>
        </p:blipFill>
        <p:spPr bwMode="auto">
          <a:xfrm>
            <a:off x="4211960" y="5021508"/>
            <a:ext cx="1044133" cy="962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6" descr="C:\Documents and Settings\Aristo\Desktop\shared\from Carol\17.2.2014\Ch26 (2nd)\Fig 27.9.jpg"/>
          <p:cNvPicPr>
            <a:picLocks noChangeAspect="1" noChangeArrowheads="1"/>
          </p:cNvPicPr>
          <p:nvPr/>
        </p:nvPicPr>
        <p:blipFill>
          <a:blip r:embed="rId3">
            <a:extLst>
              <a:ext uri="{28A0092B-C50C-407E-A947-70E740481C1C}">
                <a14:useLocalDpi xmlns:a14="http://schemas.microsoft.com/office/drawing/2010/main" val="0"/>
              </a:ext>
            </a:extLst>
          </a:blip>
          <a:srcRect l="81161"/>
          <a:stretch>
            <a:fillRect/>
          </a:stretch>
        </p:blipFill>
        <p:spPr bwMode="auto">
          <a:xfrm>
            <a:off x="6695634" y="5093516"/>
            <a:ext cx="972710" cy="890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2321000"/>
      </p:ext>
    </p:extLst>
  </p:cSld>
  <p:clrMapOvr>
    <a:masterClrMapping/>
  </p:clrMapOvr>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178" name="Object 2"/>
          <p:cNvGraphicFramePr>
            <a:graphicFrameLocks noChangeAspect="1"/>
          </p:cNvGraphicFramePr>
          <p:nvPr>
            <p:extLst>
              <p:ext uri="{D42A27DB-BD31-4B8C-83A1-F6EECF244321}">
                <p14:modId xmlns:p14="http://schemas.microsoft.com/office/powerpoint/2010/main" val="680787651"/>
              </p:ext>
            </p:extLst>
          </p:nvPr>
        </p:nvGraphicFramePr>
        <p:xfrm>
          <a:off x="225425" y="1983457"/>
          <a:ext cx="8694738" cy="3533775"/>
        </p:xfrm>
        <a:graphic>
          <a:graphicData uri="http://schemas.openxmlformats.org/presentationml/2006/ole">
            <mc:AlternateContent xmlns:mc="http://schemas.openxmlformats.org/markup-compatibility/2006">
              <mc:Choice xmlns:v="urn:schemas-microsoft-com:vml" Requires="v">
                <p:oleObj spid="_x0000_s63543" name="PBrush" r:id="rId3" imgW="8695238" imgH="3533333" progId="">
                  <p:embed/>
                </p:oleObj>
              </mc:Choice>
              <mc:Fallback>
                <p:oleObj name="PBrush" r:id="rId3" imgW="8695238" imgH="3533333"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5425" y="1983457"/>
                        <a:ext cx="8694738" cy="3533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 name="Group 8"/>
          <p:cNvGrpSpPr>
            <a:grpSpLocks/>
          </p:cNvGrpSpPr>
          <p:nvPr/>
        </p:nvGrpSpPr>
        <p:grpSpPr bwMode="auto">
          <a:xfrm>
            <a:off x="2700338" y="862682"/>
            <a:ext cx="3887787" cy="1592262"/>
            <a:chOff x="1701" y="341"/>
            <a:chExt cx="2449" cy="1003"/>
          </a:xfrm>
        </p:grpSpPr>
        <p:sp>
          <p:nvSpPr>
            <p:cNvPr id="50180" name="Line 5"/>
            <p:cNvSpPr>
              <a:spLocks noChangeShapeType="1"/>
            </p:cNvSpPr>
            <p:nvPr/>
          </p:nvSpPr>
          <p:spPr bwMode="auto">
            <a:xfrm flipH="1">
              <a:off x="1701" y="709"/>
              <a:ext cx="1270" cy="63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50181" name="Line 6"/>
            <p:cNvSpPr>
              <a:spLocks noChangeShapeType="1"/>
            </p:cNvSpPr>
            <p:nvPr/>
          </p:nvSpPr>
          <p:spPr bwMode="auto">
            <a:xfrm>
              <a:off x="2971" y="709"/>
              <a:ext cx="1179" cy="45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50182" name="Text Box 7"/>
            <p:cNvSpPr txBox="1">
              <a:spLocks noChangeArrowheads="1"/>
            </p:cNvSpPr>
            <p:nvPr/>
          </p:nvSpPr>
          <p:spPr bwMode="auto">
            <a:xfrm>
              <a:off x="1927" y="341"/>
              <a:ext cx="2223" cy="36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spcBef>
                  <a:spcPct val="50000"/>
                </a:spcBef>
              </a:pPr>
              <a:r>
                <a:rPr lang="zh-TW" altLang="en-US" sz="3200">
                  <a:solidFill>
                    <a:srgbClr val="FF0000"/>
                  </a:solidFill>
                </a:rPr>
                <a:t>極強的部份電荷！</a:t>
              </a:r>
            </a:p>
          </p:txBody>
        </p:sp>
      </p:grpSp>
    </p:spTree>
    <p:extLst>
      <p:ext uri="{BB962C8B-B14F-4D97-AF65-F5344CB8AC3E}">
        <p14:creationId xmlns:p14="http://schemas.microsoft.com/office/powerpoint/2010/main" val="4174380970"/>
      </p:ext>
    </p:extLst>
  </p:cSld>
  <p:clrMapOvr>
    <a:masterClrMapping/>
  </p:clrMapOvr>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4"/>
          <p:cNvSpPr>
            <a:spLocks noChangeArrowheads="1"/>
          </p:cNvSpPr>
          <p:nvPr/>
        </p:nvSpPr>
        <p:spPr bwMode="auto">
          <a:xfrm>
            <a:off x="755650" y="2487613"/>
            <a:ext cx="7777163" cy="9556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lnSpc>
                <a:spcPct val="140000"/>
              </a:lnSpc>
            </a:pPr>
            <a:r>
              <a:rPr lang="en-US" altLang="zh-TW" sz="4000" b="1">
                <a:latin typeface="Times New Roman" pitchFamily="18" charset="0"/>
              </a:rPr>
              <a:t>X</a:t>
            </a:r>
            <a:r>
              <a:rPr lang="en-US" altLang="zh-TW" sz="4000" b="1" baseline="30000">
                <a:latin typeface="Times New Roman" pitchFamily="18" charset="0"/>
              </a:rPr>
              <a:t>δ–</a:t>
            </a:r>
            <a:r>
              <a:rPr lang="en-US" altLang="zh-TW" sz="4000" b="1">
                <a:latin typeface="Times New Roman" pitchFamily="18" charset="0"/>
              </a:rPr>
              <a:t>—H</a:t>
            </a:r>
            <a:r>
              <a:rPr lang="en-US" altLang="zh-TW" sz="4000" b="1" baseline="30000">
                <a:latin typeface="Times New Roman" pitchFamily="18" charset="0"/>
              </a:rPr>
              <a:t>δ+</a:t>
            </a:r>
            <a:r>
              <a:rPr lang="en-US" altLang="zh-TW" sz="4000" b="1">
                <a:latin typeface="Times New Roman" pitchFamily="18" charset="0"/>
              </a:rPr>
              <a:t> ---------- </a:t>
            </a:r>
            <a:r>
              <a:rPr lang="en-US" altLang="zh-TW" sz="4000" b="1">
                <a:solidFill>
                  <a:srgbClr val="FF3300"/>
                </a:solidFill>
                <a:latin typeface="Times New Roman" pitchFamily="18" charset="0"/>
              </a:rPr>
              <a:t>:</a:t>
            </a:r>
            <a:r>
              <a:rPr lang="en-US" altLang="zh-TW" sz="4000" b="1">
                <a:latin typeface="Times New Roman" pitchFamily="18" charset="0"/>
              </a:rPr>
              <a:t> </a:t>
            </a:r>
            <a:r>
              <a:rPr lang="en-US" altLang="zh-TW" sz="4000" b="1">
                <a:latin typeface="Brush Script MT" pitchFamily="66" charset="0"/>
              </a:rPr>
              <a:t>X </a:t>
            </a:r>
            <a:r>
              <a:rPr lang="en-US" altLang="zh-TW" sz="4000" b="1" baseline="30000">
                <a:latin typeface="Times New Roman" pitchFamily="18" charset="0"/>
              </a:rPr>
              <a:t>δ–</a:t>
            </a:r>
            <a:r>
              <a:rPr lang="en-US" altLang="zh-TW" sz="4000" b="1">
                <a:solidFill>
                  <a:srgbClr val="B2B2B2"/>
                </a:solidFill>
                <a:latin typeface="Times New Roman" pitchFamily="18" charset="0"/>
              </a:rPr>
              <a:t>—H</a:t>
            </a:r>
            <a:r>
              <a:rPr lang="en-US" altLang="zh-TW" sz="4000" b="1" baseline="30000">
                <a:solidFill>
                  <a:srgbClr val="B2B2B2"/>
                </a:solidFill>
                <a:latin typeface="Times New Roman" pitchFamily="18" charset="0"/>
              </a:rPr>
              <a:t>δ+</a:t>
            </a:r>
            <a:r>
              <a:rPr lang="en-US" altLang="zh-TW" sz="4000">
                <a:latin typeface="Times New Roman" pitchFamily="18" charset="0"/>
              </a:rPr>
              <a:t> </a:t>
            </a:r>
            <a:r>
              <a:rPr lang="en-US" altLang="zh-TW" sz="4000" b="1">
                <a:latin typeface="Times New Roman" pitchFamily="18" charset="0"/>
              </a:rPr>
              <a:t>  </a:t>
            </a:r>
          </a:p>
        </p:txBody>
      </p:sp>
      <p:grpSp>
        <p:nvGrpSpPr>
          <p:cNvPr id="2" name="Group 14"/>
          <p:cNvGrpSpPr>
            <a:grpSpLocks/>
          </p:cNvGrpSpPr>
          <p:nvPr/>
        </p:nvGrpSpPr>
        <p:grpSpPr bwMode="auto">
          <a:xfrm>
            <a:off x="2484438" y="3284538"/>
            <a:ext cx="1800225" cy="1825625"/>
            <a:chOff x="1519" y="2069"/>
            <a:chExt cx="1134" cy="1150"/>
          </a:xfrm>
        </p:grpSpPr>
        <p:sp>
          <p:nvSpPr>
            <p:cNvPr id="3" name="Line 5"/>
            <p:cNvSpPr>
              <a:spLocks noChangeShapeType="1"/>
            </p:cNvSpPr>
            <p:nvPr/>
          </p:nvSpPr>
          <p:spPr bwMode="auto">
            <a:xfrm flipH="1" flipV="1">
              <a:off x="1746" y="2069"/>
              <a:ext cx="363" cy="81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51211" name="Text Box 7"/>
            <p:cNvSpPr txBox="1">
              <a:spLocks noChangeArrowheads="1"/>
            </p:cNvSpPr>
            <p:nvPr/>
          </p:nvSpPr>
          <p:spPr bwMode="auto">
            <a:xfrm>
              <a:off x="1519" y="2886"/>
              <a:ext cx="1134" cy="33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spcBef>
                  <a:spcPct val="50000"/>
                </a:spcBef>
              </a:pPr>
              <a:r>
                <a:rPr lang="en-US" altLang="zh-TW" sz="2800" b="1">
                  <a:solidFill>
                    <a:srgbClr val="FF0000"/>
                  </a:solidFill>
                  <a:latin typeface="Times New Roman" pitchFamily="18" charset="0"/>
                </a:rPr>
                <a:t>1.</a:t>
              </a:r>
              <a:r>
                <a:rPr lang="en-US" altLang="zh-TW" sz="2800">
                  <a:latin typeface="Times New Roman" pitchFamily="18" charset="0"/>
                </a:rPr>
                <a:t> </a:t>
              </a:r>
              <a:r>
                <a:rPr lang="zh-TW" altLang="en-US" sz="2800">
                  <a:latin typeface="Times New Roman" pitchFamily="18" charset="0"/>
                </a:rPr>
                <a:t>氫原子</a:t>
              </a:r>
            </a:p>
          </p:txBody>
        </p:sp>
      </p:grpSp>
      <p:sp>
        <p:nvSpPr>
          <p:cNvPr id="51208" name="Line 9"/>
          <p:cNvSpPr>
            <a:spLocks noChangeShapeType="1"/>
          </p:cNvSpPr>
          <p:nvPr/>
        </p:nvSpPr>
        <p:spPr bwMode="auto">
          <a:xfrm flipH="1">
            <a:off x="1692275" y="1773238"/>
            <a:ext cx="2089150" cy="10080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51209" name="Line 10"/>
          <p:cNvSpPr>
            <a:spLocks noChangeShapeType="1"/>
          </p:cNvSpPr>
          <p:nvPr/>
        </p:nvSpPr>
        <p:spPr bwMode="auto">
          <a:xfrm>
            <a:off x="3781425" y="1773238"/>
            <a:ext cx="2085975" cy="10080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51210" name="Text Box 11"/>
          <p:cNvSpPr txBox="1">
            <a:spLocks noChangeArrowheads="1"/>
          </p:cNvSpPr>
          <p:nvPr/>
        </p:nvSpPr>
        <p:spPr bwMode="auto">
          <a:xfrm>
            <a:off x="2339975" y="1244600"/>
            <a:ext cx="3024188" cy="5286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spcBef>
                <a:spcPct val="50000"/>
              </a:spcBef>
            </a:pPr>
            <a:r>
              <a:rPr lang="en-US" altLang="zh-TW" sz="2800" b="1">
                <a:solidFill>
                  <a:srgbClr val="FF0000"/>
                </a:solidFill>
                <a:latin typeface="Times New Roman" pitchFamily="18" charset="0"/>
              </a:rPr>
              <a:t>2.</a:t>
            </a:r>
            <a:r>
              <a:rPr lang="en-US" altLang="zh-TW" sz="2800">
                <a:latin typeface="Times New Roman" pitchFamily="18" charset="0"/>
              </a:rPr>
              <a:t> N</a:t>
            </a:r>
            <a:r>
              <a:rPr lang="zh-TW" altLang="en-US" sz="2800">
                <a:latin typeface="Times New Roman" pitchFamily="18" charset="0"/>
              </a:rPr>
              <a:t>、</a:t>
            </a:r>
            <a:r>
              <a:rPr lang="en-US" altLang="zh-TW" sz="2800">
                <a:latin typeface="Times New Roman" pitchFamily="18" charset="0"/>
              </a:rPr>
              <a:t>O </a:t>
            </a:r>
            <a:r>
              <a:rPr lang="zh-TW" altLang="en-US" sz="2800">
                <a:latin typeface="Times New Roman" pitchFamily="18" charset="0"/>
              </a:rPr>
              <a:t>或 </a:t>
            </a:r>
            <a:r>
              <a:rPr lang="en-US" altLang="zh-TW" sz="2800">
                <a:latin typeface="Times New Roman" pitchFamily="18" charset="0"/>
              </a:rPr>
              <a:t>F </a:t>
            </a:r>
            <a:r>
              <a:rPr lang="zh-TW" altLang="en-US" sz="2800">
                <a:latin typeface="Times New Roman" pitchFamily="18" charset="0"/>
              </a:rPr>
              <a:t>原子</a:t>
            </a:r>
          </a:p>
        </p:txBody>
      </p:sp>
      <p:grpSp>
        <p:nvGrpSpPr>
          <p:cNvPr id="4" name="Group 16"/>
          <p:cNvGrpSpPr>
            <a:grpSpLocks/>
          </p:cNvGrpSpPr>
          <p:nvPr/>
        </p:nvGrpSpPr>
        <p:grpSpPr bwMode="auto">
          <a:xfrm>
            <a:off x="5076825" y="3213100"/>
            <a:ext cx="3384550" cy="1897063"/>
            <a:chOff x="3152" y="2024"/>
            <a:chExt cx="2132" cy="1195"/>
          </a:xfrm>
        </p:grpSpPr>
        <p:sp>
          <p:nvSpPr>
            <p:cNvPr id="5" name="Line 12"/>
            <p:cNvSpPr>
              <a:spLocks noChangeShapeType="1"/>
            </p:cNvSpPr>
            <p:nvPr/>
          </p:nvSpPr>
          <p:spPr bwMode="auto">
            <a:xfrm flipH="1" flipV="1">
              <a:off x="3424" y="2024"/>
              <a:ext cx="771" cy="8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6" name="Text Box 13"/>
            <p:cNvSpPr txBox="1">
              <a:spLocks noChangeArrowheads="1"/>
            </p:cNvSpPr>
            <p:nvPr/>
          </p:nvSpPr>
          <p:spPr bwMode="auto">
            <a:xfrm>
              <a:off x="3152" y="2886"/>
              <a:ext cx="2132" cy="33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spcBef>
                  <a:spcPct val="50000"/>
                </a:spcBef>
              </a:pPr>
              <a:r>
                <a:rPr lang="en-US" altLang="zh-TW" sz="2800" b="1">
                  <a:solidFill>
                    <a:srgbClr val="FF0000"/>
                  </a:solidFill>
                  <a:latin typeface="Times New Roman" pitchFamily="18" charset="0"/>
                </a:rPr>
                <a:t>3.</a:t>
              </a:r>
              <a:r>
                <a:rPr lang="en-US" altLang="zh-TW" sz="2800">
                  <a:latin typeface="Times New Roman" pitchFamily="18" charset="0"/>
                </a:rPr>
                <a:t> </a:t>
              </a:r>
              <a:r>
                <a:rPr lang="en-US" altLang="zh-TW" sz="2800">
                  <a:latin typeface="Brush Script MT" pitchFamily="66" charset="0"/>
                </a:rPr>
                <a:t>X</a:t>
              </a:r>
              <a:r>
                <a:rPr lang="en-US" altLang="zh-TW" sz="2800">
                  <a:latin typeface="Times New Roman" pitchFamily="18" charset="0"/>
                </a:rPr>
                <a:t> </a:t>
              </a:r>
              <a:r>
                <a:rPr lang="zh-TW" altLang="en-US" sz="2800">
                  <a:latin typeface="Times New Roman" pitchFamily="18" charset="0"/>
                </a:rPr>
                <a:t>原子有孤電子對</a:t>
              </a:r>
            </a:p>
          </p:txBody>
        </p:sp>
      </p:grpSp>
    </p:spTree>
    <p:extLst>
      <p:ext uri="{BB962C8B-B14F-4D97-AF65-F5344CB8AC3E}">
        <p14:creationId xmlns:p14="http://schemas.microsoft.com/office/powerpoint/2010/main" val="58576376"/>
      </p:ext>
    </p:extLst>
  </p:cSld>
  <p:clrMapOvr>
    <a:masterClrMapping/>
  </p:clrMapOvr>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AutoShape 29"/>
          <p:cNvSpPr>
            <a:spLocks noChangeArrowheads="1"/>
          </p:cNvSpPr>
          <p:nvPr/>
        </p:nvSpPr>
        <p:spPr bwMode="auto">
          <a:xfrm>
            <a:off x="258638" y="1181274"/>
            <a:ext cx="8705850" cy="3530600"/>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19050">
                <a:solidFill>
                  <a:srgbClr val="000000"/>
                </a:solidFill>
                <a:miter lim="800000"/>
                <a:headEnd/>
                <a:tailEnd type="none" w="lg" len="lg"/>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HK" altLang="zh-HK"/>
          </a:p>
        </p:txBody>
      </p:sp>
      <p:sp>
        <p:nvSpPr>
          <p:cNvPr id="58371" name="Text Box 30"/>
          <p:cNvSpPr txBox="1">
            <a:spLocks noChangeArrowheads="1"/>
          </p:cNvSpPr>
          <p:nvPr/>
        </p:nvSpPr>
        <p:spPr bwMode="auto">
          <a:xfrm>
            <a:off x="360238" y="1325737"/>
            <a:ext cx="51133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txBody>
          <a:bodyPr>
            <a:spAutoFit/>
          </a:bodyPr>
          <a:lstStyle>
            <a:lvl1pPr>
              <a:tabLst>
                <a:tab pos="625475" algn="l"/>
              </a:tabLst>
              <a:defRPr kumimoji="1">
                <a:solidFill>
                  <a:schemeClr val="tx1"/>
                </a:solidFill>
                <a:latin typeface="Arial" charset="0"/>
                <a:ea typeface="新細明體" charset="-120"/>
              </a:defRPr>
            </a:lvl1pPr>
            <a:lvl2pPr marL="742950" indent="-285750">
              <a:tabLst>
                <a:tab pos="625475" algn="l"/>
              </a:tabLst>
              <a:defRPr kumimoji="1">
                <a:solidFill>
                  <a:schemeClr val="tx1"/>
                </a:solidFill>
                <a:latin typeface="Arial" charset="0"/>
                <a:ea typeface="新細明體" charset="-120"/>
              </a:defRPr>
            </a:lvl2pPr>
            <a:lvl3pPr marL="1143000" indent="-228600">
              <a:tabLst>
                <a:tab pos="625475" algn="l"/>
              </a:tabLst>
              <a:defRPr kumimoji="1">
                <a:solidFill>
                  <a:schemeClr val="tx1"/>
                </a:solidFill>
                <a:latin typeface="Arial" charset="0"/>
                <a:ea typeface="新細明體" charset="-120"/>
              </a:defRPr>
            </a:lvl3pPr>
            <a:lvl4pPr marL="1600200" indent="-228600">
              <a:tabLst>
                <a:tab pos="625475" algn="l"/>
              </a:tabLst>
              <a:defRPr kumimoji="1">
                <a:solidFill>
                  <a:schemeClr val="tx1"/>
                </a:solidFill>
                <a:latin typeface="Arial" charset="0"/>
                <a:ea typeface="新細明體" charset="-120"/>
              </a:defRPr>
            </a:lvl4pPr>
            <a:lvl5pPr marL="2057400" indent="-228600">
              <a:tabLst>
                <a:tab pos="625475" algn="l"/>
              </a:tabLst>
              <a:defRPr kumimoji="1">
                <a:solidFill>
                  <a:schemeClr val="tx1"/>
                </a:solidFill>
                <a:latin typeface="Arial" charset="0"/>
                <a:ea typeface="新細明體" charset="-120"/>
              </a:defRPr>
            </a:lvl5pPr>
            <a:lvl6pPr marL="2514600" indent="-228600" eaLnBrk="0" fontAlgn="base" hangingPunct="0">
              <a:spcBef>
                <a:spcPct val="0"/>
              </a:spcBef>
              <a:spcAft>
                <a:spcPct val="0"/>
              </a:spcAft>
              <a:tabLst>
                <a:tab pos="625475" algn="l"/>
              </a:tabLst>
              <a:defRPr kumimoji="1">
                <a:solidFill>
                  <a:schemeClr val="tx1"/>
                </a:solidFill>
                <a:latin typeface="Arial" charset="0"/>
                <a:ea typeface="新細明體" charset="-120"/>
              </a:defRPr>
            </a:lvl6pPr>
            <a:lvl7pPr marL="2971800" indent="-228600" eaLnBrk="0" fontAlgn="base" hangingPunct="0">
              <a:spcBef>
                <a:spcPct val="0"/>
              </a:spcBef>
              <a:spcAft>
                <a:spcPct val="0"/>
              </a:spcAft>
              <a:tabLst>
                <a:tab pos="625475" algn="l"/>
              </a:tabLst>
              <a:defRPr kumimoji="1">
                <a:solidFill>
                  <a:schemeClr val="tx1"/>
                </a:solidFill>
                <a:latin typeface="Arial" charset="0"/>
                <a:ea typeface="新細明體" charset="-120"/>
              </a:defRPr>
            </a:lvl7pPr>
            <a:lvl8pPr marL="3429000" indent="-228600" eaLnBrk="0" fontAlgn="base" hangingPunct="0">
              <a:spcBef>
                <a:spcPct val="0"/>
              </a:spcBef>
              <a:spcAft>
                <a:spcPct val="0"/>
              </a:spcAft>
              <a:tabLst>
                <a:tab pos="625475" algn="l"/>
              </a:tabLst>
              <a:defRPr kumimoji="1">
                <a:solidFill>
                  <a:schemeClr val="tx1"/>
                </a:solidFill>
                <a:latin typeface="Arial" charset="0"/>
                <a:ea typeface="新細明體" charset="-120"/>
              </a:defRPr>
            </a:lvl8pPr>
            <a:lvl9pPr marL="3886200" indent="-228600" eaLnBrk="0" fontAlgn="base" hangingPunct="0">
              <a:spcBef>
                <a:spcPct val="0"/>
              </a:spcBef>
              <a:spcAft>
                <a:spcPct val="0"/>
              </a:spcAft>
              <a:tabLst>
                <a:tab pos="625475" algn="l"/>
              </a:tabLst>
              <a:defRPr kumimoji="1">
                <a:solidFill>
                  <a:schemeClr val="tx1"/>
                </a:solidFill>
                <a:latin typeface="Arial" charset="0"/>
                <a:ea typeface="新細明體" charset="-120"/>
              </a:defRPr>
            </a:lvl9pPr>
          </a:lstStyle>
          <a:p>
            <a:pPr eaLnBrk="1" hangingPunct="1">
              <a:spcBef>
                <a:spcPct val="50000"/>
              </a:spcBef>
            </a:pPr>
            <a:r>
              <a:rPr lang="zh-TW" altLang="en-US" sz="2800"/>
              <a:t>形成 </a:t>
            </a:r>
            <a:r>
              <a:rPr lang="zh-TW" altLang="en-US" sz="3200" b="1">
                <a:solidFill>
                  <a:srgbClr val="3399FF"/>
                </a:solidFill>
              </a:rPr>
              <a:t>氫鍵</a:t>
            </a:r>
            <a:r>
              <a:rPr lang="zh-TW" altLang="en-US" sz="2800" b="1"/>
              <a:t> </a:t>
            </a:r>
            <a:r>
              <a:rPr lang="zh-TW" altLang="en-US" sz="2800"/>
              <a:t>的兩個必須條件：</a:t>
            </a:r>
          </a:p>
        </p:txBody>
      </p:sp>
      <p:sp>
        <p:nvSpPr>
          <p:cNvPr id="2" name="Text Box 30"/>
          <p:cNvSpPr txBox="1">
            <a:spLocks noChangeArrowheads="1"/>
          </p:cNvSpPr>
          <p:nvPr/>
        </p:nvSpPr>
        <p:spPr bwMode="auto">
          <a:xfrm>
            <a:off x="360238" y="2046462"/>
            <a:ext cx="84963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txBody>
          <a:bodyPr>
            <a:spAutoFit/>
          </a:bodyPr>
          <a:lstStyle>
            <a:lvl1pPr marL="450850" indent="-45085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800">
                <a:solidFill>
                  <a:srgbClr val="3399FF"/>
                </a:solidFill>
              </a:rPr>
              <a:t>•	</a:t>
            </a:r>
            <a:r>
              <a:rPr lang="zh-TW" altLang="en-US" sz="2800"/>
              <a:t>其中一個分子必須含有一個 </a:t>
            </a:r>
            <a:r>
              <a:rPr lang="zh-TW" altLang="en-US" sz="3200" b="1" u="sng">
                <a:solidFill>
                  <a:srgbClr val="FF0000"/>
                </a:solidFill>
              </a:rPr>
              <a:t>與電負性很高的原子 </a:t>
            </a:r>
            <a:r>
              <a:rPr lang="en-US" altLang="zh-TW" sz="3200" b="1" u="sng">
                <a:solidFill>
                  <a:srgbClr val="FF0000"/>
                </a:solidFill>
              </a:rPr>
              <a:t>( </a:t>
            </a:r>
            <a:r>
              <a:rPr lang="zh-TW" altLang="en-US" sz="3200" b="1" u="sng">
                <a:solidFill>
                  <a:srgbClr val="FF0000"/>
                </a:solidFill>
              </a:rPr>
              <a:t>即 </a:t>
            </a:r>
            <a:r>
              <a:rPr lang="en-US" altLang="zh-TW" sz="3200" b="1" u="sng">
                <a:solidFill>
                  <a:srgbClr val="FF0000"/>
                </a:solidFill>
              </a:rPr>
              <a:t>F</a:t>
            </a:r>
            <a:r>
              <a:rPr lang="zh-TW" altLang="en-US" sz="3200" b="1" u="sng">
                <a:solidFill>
                  <a:srgbClr val="FF0000"/>
                </a:solidFill>
              </a:rPr>
              <a:t>、</a:t>
            </a:r>
            <a:r>
              <a:rPr lang="en-US" altLang="zh-TW" sz="3200" b="1" u="sng">
                <a:solidFill>
                  <a:srgbClr val="FF0000"/>
                </a:solidFill>
              </a:rPr>
              <a:t>O </a:t>
            </a:r>
            <a:r>
              <a:rPr lang="zh-TW" altLang="en-US" sz="3200" b="1" u="sng">
                <a:solidFill>
                  <a:srgbClr val="FF0000"/>
                </a:solidFill>
              </a:rPr>
              <a:t>或 </a:t>
            </a:r>
            <a:r>
              <a:rPr lang="en-US" altLang="zh-TW" sz="3200" b="1" u="sng">
                <a:solidFill>
                  <a:srgbClr val="FF0000"/>
                </a:solidFill>
              </a:rPr>
              <a:t>N ) </a:t>
            </a:r>
            <a:r>
              <a:rPr lang="zh-TW" altLang="en-US" sz="3200" b="1" u="sng">
                <a:solidFill>
                  <a:srgbClr val="FF0000"/>
                </a:solidFill>
              </a:rPr>
              <a:t>鍵合的 </a:t>
            </a:r>
            <a:r>
              <a:rPr lang="en-US" altLang="zh-TW" sz="3200" b="1" u="sng">
                <a:solidFill>
                  <a:srgbClr val="FF0000"/>
                </a:solidFill>
              </a:rPr>
              <a:t>H </a:t>
            </a:r>
            <a:r>
              <a:rPr lang="zh-TW" altLang="en-US" sz="3200" b="1" u="sng">
                <a:solidFill>
                  <a:srgbClr val="FF0000"/>
                </a:solidFill>
              </a:rPr>
              <a:t>原子</a:t>
            </a:r>
            <a:r>
              <a:rPr lang="zh-TW" altLang="en-US" sz="2800"/>
              <a:t>。</a:t>
            </a:r>
            <a:endParaRPr lang="en-US" altLang="zh-TW" sz="2800"/>
          </a:p>
        </p:txBody>
      </p:sp>
      <p:sp>
        <p:nvSpPr>
          <p:cNvPr id="3" name="Text Box 30"/>
          <p:cNvSpPr txBox="1">
            <a:spLocks noChangeArrowheads="1"/>
          </p:cNvSpPr>
          <p:nvPr/>
        </p:nvSpPr>
        <p:spPr bwMode="auto">
          <a:xfrm>
            <a:off x="361825" y="3500612"/>
            <a:ext cx="827881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txBody>
          <a:bodyPr>
            <a:spAutoFit/>
          </a:bodyPr>
          <a:lstStyle>
            <a:lvl1pPr marL="450850" indent="-45085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800">
                <a:solidFill>
                  <a:srgbClr val="3399FF"/>
                </a:solidFill>
              </a:rPr>
              <a:t>•	</a:t>
            </a:r>
            <a:r>
              <a:rPr lang="zh-TW" altLang="en-US" sz="2800"/>
              <a:t>另一個分子必須含有 </a:t>
            </a:r>
            <a:r>
              <a:rPr lang="en-US" altLang="zh-TW" sz="3200" b="1" u="sng">
                <a:solidFill>
                  <a:srgbClr val="FF0000"/>
                </a:solidFill>
              </a:rPr>
              <a:t>F</a:t>
            </a:r>
            <a:r>
              <a:rPr lang="zh-TW" altLang="en-US" sz="3200" b="1" u="sng">
                <a:solidFill>
                  <a:srgbClr val="FF0000"/>
                </a:solidFill>
              </a:rPr>
              <a:t>、</a:t>
            </a:r>
            <a:r>
              <a:rPr lang="en-US" altLang="zh-TW" sz="3200" b="1" u="sng">
                <a:solidFill>
                  <a:srgbClr val="FF0000"/>
                </a:solidFill>
              </a:rPr>
              <a:t>O </a:t>
            </a:r>
            <a:r>
              <a:rPr lang="zh-TW" altLang="en-US" sz="3200" b="1" u="sng">
                <a:solidFill>
                  <a:srgbClr val="FF0000"/>
                </a:solidFill>
              </a:rPr>
              <a:t>或 </a:t>
            </a:r>
            <a:r>
              <a:rPr lang="en-US" altLang="zh-TW" sz="3200" b="1" u="sng">
                <a:solidFill>
                  <a:srgbClr val="FF0000"/>
                </a:solidFill>
              </a:rPr>
              <a:t>N </a:t>
            </a:r>
            <a:r>
              <a:rPr lang="zh-TW" altLang="en-US" sz="3200" b="1" u="sng">
                <a:solidFill>
                  <a:srgbClr val="FF0000"/>
                </a:solidFill>
              </a:rPr>
              <a:t>原子以提供孤電子對</a:t>
            </a:r>
            <a:r>
              <a:rPr lang="zh-TW" altLang="en-US" sz="2800"/>
              <a:t>。</a:t>
            </a:r>
          </a:p>
        </p:txBody>
      </p:sp>
    </p:spTree>
    <p:extLst>
      <p:ext uri="{BB962C8B-B14F-4D97-AF65-F5344CB8AC3E}">
        <p14:creationId xmlns:p14="http://schemas.microsoft.com/office/powerpoint/2010/main" val="3328036549"/>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3"/>
          <p:cNvSpPr>
            <a:spLocks noChangeArrowheads="1"/>
          </p:cNvSpPr>
          <p:nvPr/>
        </p:nvSpPr>
        <p:spPr bwMode="auto">
          <a:xfrm>
            <a:off x="612775" y="474663"/>
            <a:ext cx="2808288"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CC0000"/>
                </a:solidFill>
                <a:latin typeface="DFHei-Bd-HK-BF"/>
              </a:rPr>
              <a:t>化學鍵的種類</a:t>
            </a:r>
            <a:endParaRPr lang="en-US" altLang="zh-TW" sz="3200">
              <a:solidFill>
                <a:srgbClr val="CC0000"/>
              </a:solidFill>
            </a:endParaRPr>
          </a:p>
        </p:txBody>
      </p:sp>
      <p:sp>
        <p:nvSpPr>
          <p:cNvPr id="134149" name="AutoShape 5"/>
          <p:cNvSpPr>
            <a:spLocks noChangeArrowheads="1"/>
          </p:cNvSpPr>
          <p:nvPr/>
        </p:nvSpPr>
        <p:spPr bwMode="auto">
          <a:xfrm>
            <a:off x="3108325" y="4438650"/>
            <a:ext cx="3024188" cy="1511300"/>
          </a:xfrm>
          <a:prstGeom prst="cube">
            <a:avLst>
              <a:gd name="adj" fmla="val 10426"/>
            </a:avLst>
          </a:prstGeom>
          <a:gradFill rotWithShape="1">
            <a:gsLst>
              <a:gs pos="0">
                <a:srgbClr val="5E002F"/>
              </a:gs>
              <a:gs pos="50000">
                <a:srgbClr val="CC0066"/>
              </a:gs>
              <a:gs pos="100000">
                <a:srgbClr val="5E002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sz="3600">
                <a:solidFill>
                  <a:srgbClr val="FFFF99"/>
                </a:solidFill>
                <a:latin typeface="Impact" pitchFamily="34" charset="0"/>
              </a:rPr>
              <a:t>共價鍵</a:t>
            </a:r>
            <a:endParaRPr lang="en-US" altLang="zh-TW" sz="3600">
              <a:solidFill>
                <a:srgbClr val="FFFF99"/>
              </a:solidFill>
              <a:latin typeface="Impact" pitchFamily="34" charset="0"/>
            </a:endParaRPr>
          </a:p>
        </p:txBody>
      </p:sp>
      <p:sp>
        <p:nvSpPr>
          <p:cNvPr id="134150" name="AutoShape 6"/>
          <p:cNvSpPr>
            <a:spLocks noChangeArrowheads="1"/>
          </p:cNvSpPr>
          <p:nvPr/>
        </p:nvSpPr>
        <p:spPr bwMode="auto">
          <a:xfrm>
            <a:off x="5221288" y="2328863"/>
            <a:ext cx="2736850" cy="1655762"/>
          </a:xfrm>
          <a:prstGeom prst="cube">
            <a:avLst>
              <a:gd name="adj" fmla="val 9829"/>
            </a:avLst>
          </a:prstGeom>
          <a:gradFill rotWithShape="1">
            <a:gsLst>
              <a:gs pos="0">
                <a:srgbClr val="762F00"/>
              </a:gs>
              <a:gs pos="50000">
                <a:srgbClr val="FF6600"/>
              </a:gs>
              <a:gs pos="100000">
                <a:srgbClr val="762F00"/>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sz="3600">
                <a:solidFill>
                  <a:srgbClr val="003399"/>
                </a:solidFill>
                <a:latin typeface="Impact" pitchFamily="34" charset="0"/>
              </a:rPr>
              <a:t>金屬鍵</a:t>
            </a:r>
            <a:endParaRPr lang="en-US" altLang="zh-TW" sz="3600">
              <a:solidFill>
                <a:srgbClr val="003399"/>
              </a:solidFill>
              <a:latin typeface="Impact" pitchFamily="34" charset="0"/>
            </a:endParaRPr>
          </a:p>
        </p:txBody>
      </p:sp>
      <p:sp>
        <p:nvSpPr>
          <p:cNvPr id="134151" name="AutoShape 7"/>
          <p:cNvSpPr>
            <a:spLocks noChangeArrowheads="1"/>
          </p:cNvSpPr>
          <p:nvPr/>
        </p:nvSpPr>
        <p:spPr bwMode="auto">
          <a:xfrm>
            <a:off x="1260475" y="2349500"/>
            <a:ext cx="2665413" cy="1655763"/>
          </a:xfrm>
          <a:prstGeom prst="cube">
            <a:avLst>
              <a:gd name="adj" fmla="val 10958"/>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a:noFill/>
          </a:ln>
          <a:effectLst/>
          <a:extLst/>
        </p:spPr>
        <p:txBody>
          <a:bodyPr wrap="none" anchor="ctr"/>
          <a:lstStyle/>
          <a:p>
            <a:pPr algn="ctr" eaLnBrk="1" hangingPunct="1">
              <a:defRPr/>
            </a:pPr>
            <a:r>
              <a:rPr lang="zh-TW" altLang="en-US" sz="3600" dirty="0">
                <a:solidFill>
                  <a:srgbClr val="CCFFCC"/>
                </a:solidFill>
                <a:latin typeface="Impact" pitchFamily="34" charset="0"/>
              </a:rPr>
              <a:t>離子鍵</a:t>
            </a:r>
            <a:endParaRPr lang="en-US" altLang="zh-TW" sz="3600" dirty="0">
              <a:solidFill>
                <a:srgbClr val="CCFFCC"/>
              </a:solidFill>
              <a:latin typeface="Impact" pitchFamily="34" charset="0"/>
            </a:endParaRPr>
          </a:p>
        </p:txBody>
      </p:sp>
      <p:sp>
        <p:nvSpPr>
          <p:cNvPr id="14342" name="Rectangle 8"/>
          <p:cNvSpPr>
            <a:spLocks noChangeArrowheads="1"/>
          </p:cNvSpPr>
          <p:nvPr/>
        </p:nvSpPr>
        <p:spPr bwMode="auto">
          <a:xfrm>
            <a:off x="757238" y="1270000"/>
            <a:ext cx="4391025" cy="519113"/>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b="0">
                <a:latin typeface="DFLiSong-Lt-HKSCS-U"/>
              </a:rPr>
              <a:t>化學鍵可分為三大類：</a:t>
            </a:r>
            <a:endParaRPr lang="en-US" altLang="zh-TW" b="0"/>
          </a:p>
        </p:txBody>
      </p:sp>
    </p:spTree>
    <p:extLst>
      <p:ext uri="{BB962C8B-B14F-4D97-AF65-F5344CB8AC3E}">
        <p14:creationId xmlns:p14="http://schemas.microsoft.com/office/powerpoint/2010/main" val="1519162760"/>
      </p:ext>
    </p:extLst>
  </p:cSld>
  <p:clrMapOvr>
    <a:masterClrMapping/>
  </p:clrMapOvr>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Rectangle 4"/>
          <p:cNvSpPr>
            <a:spLocks noChangeArrowheads="1"/>
          </p:cNvSpPr>
          <p:nvPr/>
        </p:nvSpPr>
        <p:spPr bwMode="auto">
          <a:xfrm>
            <a:off x="908546" y="2709863"/>
            <a:ext cx="77057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6100" indent="-546100">
              <a:tabLst>
                <a:tab pos="625475" algn="l"/>
              </a:tabLst>
              <a:defRPr kumimoji="1">
                <a:solidFill>
                  <a:schemeClr val="tx1"/>
                </a:solidFill>
                <a:latin typeface="Arial" charset="0"/>
                <a:ea typeface="新細明體" charset="-120"/>
              </a:defRPr>
            </a:lvl1pPr>
            <a:lvl2pPr marL="742950" indent="-285750">
              <a:tabLst>
                <a:tab pos="625475" algn="l"/>
              </a:tabLst>
              <a:defRPr kumimoji="1">
                <a:solidFill>
                  <a:schemeClr val="tx1"/>
                </a:solidFill>
                <a:latin typeface="Arial" charset="0"/>
                <a:ea typeface="新細明體" charset="-120"/>
              </a:defRPr>
            </a:lvl2pPr>
            <a:lvl3pPr marL="1143000" indent="-228600">
              <a:tabLst>
                <a:tab pos="625475" algn="l"/>
              </a:tabLst>
              <a:defRPr kumimoji="1">
                <a:solidFill>
                  <a:schemeClr val="tx1"/>
                </a:solidFill>
                <a:latin typeface="Arial" charset="0"/>
                <a:ea typeface="新細明體" charset="-120"/>
              </a:defRPr>
            </a:lvl3pPr>
            <a:lvl4pPr marL="1600200" indent="-228600">
              <a:tabLst>
                <a:tab pos="625475" algn="l"/>
              </a:tabLst>
              <a:defRPr kumimoji="1">
                <a:solidFill>
                  <a:schemeClr val="tx1"/>
                </a:solidFill>
                <a:latin typeface="Arial" charset="0"/>
                <a:ea typeface="新細明體" charset="-120"/>
              </a:defRPr>
            </a:lvl4pPr>
            <a:lvl5pPr marL="2057400" indent="-228600">
              <a:tabLst>
                <a:tab pos="625475" algn="l"/>
              </a:tabLst>
              <a:defRPr kumimoji="1">
                <a:solidFill>
                  <a:schemeClr val="tx1"/>
                </a:solidFill>
                <a:latin typeface="Arial" charset="0"/>
                <a:ea typeface="新細明體" charset="-120"/>
              </a:defRPr>
            </a:lvl5pPr>
            <a:lvl6pPr marL="2514600" indent="-228600" eaLnBrk="0" fontAlgn="base" hangingPunct="0">
              <a:spcBef>
                <a:spcPct val="0"/>
              </a:spcBef>
              <a:spcAft>
                <a:spcPct val="0"/>
              </a:spcAft>
              <a:tabLst>
                <a:tab pos="625475" algn="l"/>
              </a:tabLst>
              <a:defRPr kumimoji="1">
                <a:solidFill>
                  <a:schemeClr val="tx1"/>
                </a:solidFill>
                <a:latin typeface="Arial" charset="0"/>
                <a:ea typeface="新細明體" charset="-120"/>
              </a:defRPr>
            </a:lvl6pPr>
            <a:lvl7pPr marL="2971800" indent="-228600" eaLnBrk="0" fontAlgn="base" hangingPunct="0">
              <a:spcBef>
                <a:spcPct val="0"/>
              </a:spcBef>
              <a:spcAft>
                <a:spcPct val="0"/>
              </a:spcAft>
              <a:tabLst>
                <a:tab pos="625475" algn="l"/>
              </a:tabLst>
              <a:defRPr kumimoji="1">
                <a:solidFill>
                  <a:schemeClr val="tx1"/>
                </a:solidFill>
                <a:latin typeface="Arial" charset="0"/>
                <a:ea typeface="新細明體" charset="-120"/>
              </a:defRPr>
            </a:lvl7pPr>
            <a:lvl8pPr marL="3429000" indent="-228600" eaLnBrk="0" fontAlgn="base" hangingPunct="0">
              <a:spcBef>
                <a:spcPct val="0"/>
              </a:spcBef>
              <a:spcAft>
                <a:spcPct val="0"/>
              </a:spcAft>
              <a:tabLst>
                <a:tab pos="625475" algn="l"/>
              </a:tabLst>
              <a:defRPr kumimoji="1">
                <a:solidFill>
                  <a:schemeClr val="tx1"/>
                </a:solidFill>
                <a:latin typeface="Arial" charset="0"/>
                <a:ea typeface="新細明體" charset="-120"/>
              </a:defRPr>
            </a:lvl8pPr>
            <a:lvl9pPr marL="3886200" indent="-228600" eaLnBrk="0" fontAlgn="base" hangingPunct="0">
              <a:spcBef>
                <a:spcPct val="0"/>
              </a:spcBef>
              <a:spcAft>
                <a:spcPct val="0"/>
              </a:spcAft>
              <a:tabLst>
                <a:tab pos="625475" algn="l"/>
              </a:tabLst>
              <a:defRPr kumimoji="1">
                <a:solidFill>
                  <a:schemeClr val="tx1"/>
                </a:solidFill>
                <a:latin typeface="Arial" charset="0"/>
                <a:ea typeface="新細明體" charset="-120"/>
              </a:defRPr>
            </a:lvl9pPr>
          </a:lstStyle>
          <a:p>
            <a:pPr algn="just" eaLnBrk="1" hangingPunct="1">
              <a:lnSpc>
                <a:spcPct val="120000"/>
              </a:lnSpc>
              <a:buFontTx/>
              <a:buBlip>
                <a:blip r:embed="rId3"/>
              </a:buBlip>
            </a:pPr>
            <a:r>
              <a:rPr lang="zh-TW" altLang="en-US" sz="2800"/>
              <a:t>第 </a:t>
            </a:r>
            <a:r>
              <a:rPr lang="en-US" altLang="zh-TW" sz="2800"/>
              <a:t>IV </a:t>
            </a:r>
            <a:r>
              <a:rPr lang="zh-TW" altLang="en-US" sz="2800"/>
              <a:t>族元素至第 </a:t>
            </a:r>
            <a:r>
              <a:rPr lang="en-US" altLang="zh-TW" sz="2800"/>
              <a:t>VII </a:t>
            </a:r>
            <a:r>
              <a:rPr lang="zh-TW" altLang="en-US" sz="2800"/>
              <a:t>族元素的簡單氫化物的分子</a:t>
            </a:r>
            <a:r>
              <a:rPr lang="zh-TW" altLang="en-US" sz="3200" b="1">
                <a:solidFill>
                  <a:srgbClr val="3399FF"/>
                </a:solidFill>
              </a:rPr>
              <a:t>體積</a:t>
            </a:r>
            <a:r>
              <a:rPr lang="zh-TW" altLang="en-US" sz="2800"/>
              <a:t> 在各族內由上而下 </a:t>
            </a:r>
            <a:r>
              <a:rPr lang="zh-TW" altLang="en-US" sz="3200" b="1">
                <a:solidFill>
                  <a:srgbClr val="3399FF"/>
                </a:solidFill>
              </a:rPr>
              <a:t>遞增</a:t>
            </a:r>
            <a:r>
              <a:rPr lang="zh-TW" altLang="en-US" sz="2800"/>
              <a:t>。</a:t>
            </a:r>
          </a:p>
        </p:txBody>
      </p:sp>
      <p:sp>
        <p:nvSpPr>
          <p:cNvPr id="24580" name="Rectangle 6"/>
          <p:cNvSpPr>
            <a:spLocks noChangeArrowheads="1"/>
          </p:cNvSpPr>
          <p:nvPr/>
        </p:nvSpPr>
        <p:spPr bwMode="auto">
          <a:xfrm>
            <a:off x="827584" y="1196752"/>
            <a:ext cx="3249612"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00"/>
                </a:solidFill>
                <a:latin typeface="Arial Black" pitchFamily="34" charset="0"/>
              </a:rPr>
              <a:t>氫鍵存在的證據</a:t>
            </a:r>
          </a:p>
        </p:txBody>
      </p:sp>
      <p:sp>
        <p:nvSpPr>
          <p:cNvPr id="27653" name="Rectangle 4"/>
          <p:cNvSpPr>
            <a:spLocks noChangeArrowheads="1"/>
          </p:cNvSpPr>
          <p:nvPr/>
        </p:nvSpPr>
        <p:spPr bwMode="auto">
          <a:xfrm>
            <a:off x="908546" y="4422775"/>
            <a:ext cx="7416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3"/>
              </a:buBlip>
            </a:pPr>
            <a:r>
              <a:rPr lang="zh-TW" altLang="en-US" sz="2800"/>
              <a:t>預期它們的 </a:t>
            </a:r>
            <a:r>
              <a:rPr lang="zh-TW" altLang="en-US" sz="3200" b="1">
                <a:solidFill>
                  <a:srgbClr val="3399FF"/>
                </a:solidFill>
              </a:rPr>
              <a:t>沸點</a:t>
            </a:r>
            <a:r>
              <a:rPr lang="zh-TW" altLang="en-US" sz="2800"/>
              <a:t> 也會由上而下 </a:t>
            </a:r>
            <a:r>
              <a:rPr lang="zh-TW" altLang="en-US" sz="3200" b="1">
                <a:solidFill>
                  <a:srgbClr val="3399FF"/>
                </a:solidFill>
              </a:rPr>
              <a:t>遞增</a:t>
            </a:r>
            <a:r>
              <a:rPr lang="zh-TW" altLang="en-US" sz="2800"/>
              <a:t>。</a:t>
            </a:r>
          </a:p>
        </p:txBody>
      </p:sp>
    </p:spTree>
    <p:extLst>
      <p:ext uri="{BB962C8B-B14F-4D97-AF65-F5344CB8AC3E}">
        <p14:creationId xmlns:p14="http://schemas.microsoft.com/office/powerpoint/2010/main" val="1592794686"/>
      </p:ext>
    </p:extLst>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010" name="Object 4"/>
          <p:cNvGraphicFramePr>
            <a:graphicFrameLocks noChangeAspect="1"/>
          </p:cNvGraphicFramePr>
          <p:nvPr>
            <p:extLst>
              <p:ext uri="{D42A27DB-BD31-4B8C-83A1-F6EECF244321}">
                <p14:modId xmlns:p14="http://schemas.microsoft.com/office/powerpoint/2010/main" val="2043444371"/>
              </p:ext>
            </p:extLst>
          </p:nvPr>
        </p:nvGraphicFramePr>
        <p:xfrm>
          <a:off x="611188" y="774725"/>
          <a:ext cx="8283575" cy="5318125"/>
        </p:xfrm>
        <a:graphic>
          <a:graphicData uri="http://schemas.openxmlformats.org/presentationml/2006/ole">
            <mc:AlternateContent xmlns:mc="http://schemas.openxmlformats.org/markup-compatibility/2006">
              <mc:Choice xmlns:v="urn:schemas-microsoft-com:vml" Requires="v">
                <p:oleObj spid="_x0000_s58423" name="PBrush" r:id="rId3" imgW="9600000" imgH="5668166" progId="">
                  <p:embed/>
                </p:oleObj>
              </mc:Choice>
              <mc:Fallback>
                <p:oleObj name="PBrush" r:id="rId3" imgW="9600000" imgH="5668166"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1188" y="774725"/>
                        <a:ext cx="8283575" cy="5318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folHlink"/>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3011" name="Rectangle 44"/>
          <p:cNvSpPr>
            <a:spLocks noChangeArrowheads="1"/>
          </p:cNvSpPr>
          <p:nvPr/>
        </p:nvSpPr>
        <p:spPr bwMode="auto">
          <a:xfrm>
            <a:off x="34925" y="2638450"/>
            <a:ext cx="6477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沸</a:t>
            </a:r>
          </a:p>
          <a:p>
            <a:pPr algn="ctr" eaLnBrk="1" hangingPunct="1"/>
            <a:r>
              <a:rPr lang="zh-TW" altLang="en-US" sz="2000"/>
              <a:t>點</a:t>
            </a:r>
          </a:p>
          <a:p>
            <a:pPr algn="ctr" eaLnBrk="1" hangingPunct="1"/>
            <a:r>
              <a:rPr lang="en-US" altLang="zh-TW" sz="2000"/>
              <a:t>(°C)</a:t>
            </a:r>
          </a:p>
        </p:txBody>
      </p:sp>
      <p:sp>
        <p:nvSpPr>
          <p:cNvPr id="43012" name="Text Box 11"/>
          <p:cNvSpPr txBox="1">
            <a:spLocks noChangeArrowheads="1"/>
          </p:cNvSpPr>
          <p:nvPr/>
        </p:nvSpPr>
        <p:spPr bwMode="auto">
          <a:xfrm>
            <a:off x="4433888" y="5840437"/>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周期</a:t>
            </a:r>
          </a:p>
        </p:txBody>
      </p:sp>
      <p:sp>
        <p:nvSpPr>
          <p:cNvPr id="43014" name="Text Box 17"/>
          <p:cNvSpPr txBox="1">
            <a:spLocks noChangeArrowheads="1"/>
          </p:cNvSpPr>
          <p:nvPr/>
        </p:nvSpPr>
        <p:spPr bwMode="auto">
          <a:xfrm>
            <a:off x="2698750" y="3140100"/>
            <a:ext cx="15128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第</a:t>
            </a:r>
            <a:r>
              <a:rPr lang="en-US" altLang="zh-TW" sz="2000"/>
              <a:t>VI</a:t>
            </a:r>
            <a:r>
              <a:rPr lang="zh-TW" altLang="en-US" sz="2000"/>
              <a:t>族元素</a:t>
            </a:r>
          </a:p>
        </p:txBody>
      </p:sp>
      <p:sp>
        <p:nvSpPr>
          <p:cNvPr id="43015" name="Text Box 18"/>
          <p:cNvSpPr txBox="1">
            <a:spLocks noChangeArrowheads="1"/>
          </p:cNvSpPr>
          <p:nvPr/>
        </p:nvSpPr>
        <p:spPr bwMode="auto">
          <a:xfrm>
            <a:off x="1476375" y="3644925"/>
            <a:ext cx="15128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第</a:t>
            </a:r>
            <a:r>
              <a:rPr lang="en-US" altLang="zh-TW" sz="2000"/>
              <a:t>VII</a:t>
            </a:r>
            <a:r>
              <a:rPr lang="zh-TW" altLang="en-US" sz="2000"/>
              <a:t>族元素</a:t>
            </a:r>
          </a:p>
        </p:txBody>
      </p:sp>
      <p:sp>
        <p:nvSpPr>
          <p:cNvPr id="43016" name="Text Box 19"/>
          <p:cNvSpPr txBox="1">
            <a:spLocks noChangeArrowheads="1"/>
          </p:cNvSpPr>
          <p:nvPr/>
        </p:nvSpPr>
        <p:spPr bwMode="auto">
          <a:xfrm>
            <a:off x="2124075" y="4183087"/>
            <a:ext cx="145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第</a:t>
            </a:r>
            <a:r>
              <a:rPr lang="en-US" altLang="zh-TW" sz="2000"/>
              <a:t>V</a:t>
            </a:r>
            <a:r>
              <a:rPr lang="zh-TW" altLang="en-US" sz="2000"/>
              <a:t>族元素</a:t>
            </a:r>
          </a:p>
        </p:txBody>
      </p:sp>
      <p:sp>
        <p:nvSpPr>
          <p:cNvPr id="43017" name="Text Box 21"/>
          <p:cNvSpPr txBox="1">
            <a:spLocks noChangeArrowheads="1"/>
          </p:cNvSpPr>
          <p:nvPr/>
        </p:nvSpPr>
        <p:spPr bwMode="auto">
          <a:xfrm>
            <a:off x="1473200" y="5119712"/>
            <a:ext cx="15128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第</a:t>
            </a:r>
            <a:r>
              <a:rPr lang="en-US" altLang="zh-TW" sz="2000"/>
              <a:t>IV</a:t>
            </a:r>
            <a:r>
              <a:rPr lang="zh-TW" altLang="en-US" sz="2000"/>
              <a:t>族元素</a:t>
            </a:r>
          </a:p>
        </p:txBody>
      </p:sp>
      <p:sp>
        <p:nvSpPr>
          <p:cNvPr id="43018" name="Text Box 23"/>
          <p:cNvSpPr txBox="1">
            <a:spLocks noChangeArrowheads="1"/>
          </p:cNvSpPr>
          <p:nvPr/>
        </p:nvSpPr>
        <p:spPr bwMode="auto">
          <a:xfrm>
            <a:off x="4002088" y="3176612"/>
            <a:ext cx="682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0066FF"/>
                </a:solidFill>
              </a:rPr>
              <a:t>H</a:t>
            </a:r>
            <a:r>
              <a:rPr lang="en-US" altLang="zh-TW" sz="2000" baseline="-25000">
                <a:solidFill>
                  <a:srgbClr val="0066FF"/>
                </a:solidFill>
              </a:rPr>
              <a:t>2</a:t>
            </a:r>
            <a:r>
              <a:rPr lang="en-US" altLang="zh-TW" sz="2000">
                <a:solidFill>
                  <a:srgbClr val="0066FF"/>
                </a:solidFill>
              </a:rPr>
              <a:t>S</a:t>
            </a:r>
          </a:p>
        </p:txBody>
      </p:sp>
      <p:sp>
        <p:nvSpPr>
          <p:cNvPr id="43019" name="Text Box 24"/>
          <p:cNvSpPr txBox="1">
            <a:spLocks noChangeArrowheads="1"/>
          </p:cNvSpPr>
          <p:nvPr/>
        </p:nvSpPr>
        <p:spPr bwMode="auto">
          <a:xfrm>
            <a:off x="5154613" y="2848000"/>
            <a:ext cx="8255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0066FF"/>
                </a:solidFill>
              </a:rPr>
              <a:t>H</a:t>
            </a:r>
            <a:r>
              <a:rPr lang="en-US" altLang="zh-TW" sz="2000" baseline="-25000">
                <a:solidFill>
                  <a:srgbClr val="0066FF"/>
                </a:solidFill>
              </a:rPr>
              <a:t>2</a:t>
            </a:r>
            <a:r>
              <a:rPr lang="en-US" altLang="zh-TW" sz="2000">
                <a:solidFill>
                  <a:srgbClr val="0066FF"/>
                </a:solidFill>
              </a:rPr>
              <a:t>Se</a:t>
            </a:r>
          </a:p>
        </p:txBody>
      </p:sp>
      <p:sp>
        <p:nvSpPr>
          <p:cNvPr id="43020" name="Text Box 26"/>
          <p:cNvSpPr txBox="1">
            <a:spLocks noChangeArrowheads="1"/>
          </p:cNvSpPr>
          <p:nvPr/>
        </p:nvSpPr>
        <p:spPr bwMode="auto">
          <a:xfrm>
            <a:off x="6948488" y="2416200"/>
            <a:ext cx="869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0066FF"/>
                </a:solidFill>
              </a:rPr>
              <a:t>H</a:t>
            </a:r>
            <a:r>
              <a:rPr lang="en-US" altLang="zh-TW" sz="2000" baseline="-25000">
                <a:solidFill>
                  <a:srgbClr val="0066FF"/>
                </a:solidFill>
              </a:rPr>
              <a:t>2</a:t>
            </a:r>
            <a:r>
              <a:rPr lang="en-US" altLang="zh-TW" sz="2000">
                <a:solidFill>
                  <a:srgbClr val="0066FF"/>
                </a:solidFill>
              </a:rPr>
              <a:t>Te</a:t>
            </a:r>
          </a:p>
        </p:txBody>
      </p:sp>
      <p:sp>
        <p:nvSpPr>
          <p:cNvPr id="43021" name="Text Box 28"/>
          <p:cNvSpPr txBox="1">
            <a:spLocks noChangeArrowheads="1"/>
          </p:cNvSpPr>
          <p:nvPr/>
        </p:nvSpPr>
        <p:spPr bwMode="auto">
          <a:xfrm>
            <a:off x="2879725" y="3571900"/>
            <a:ext cx="7556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FF6600"/>
                </a:solidFill>
              </a:rPr>
              <a:t>HCl</a:t>
            </a:r>
          </a:p>
        </p:txBody>
      </p:sp>
      <p:sp>
        <p:nvSpPr>
          <p:cNvPr id="43022" name="Text Box 29"/>
          <p:cNvSpPr txBox="1">
            <a:spLocks noChangeArrowheads="1"/>
          </p:cNvSpPr>
          <p:nvPr/>
        </p:nvSpPr>
        <p:spPr bwMode="auto">
          <a:xfrm>
            <a:off x="6084888" y="3860825"/>
            <a:ext cx="647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FF6600"/>
                </a:solidFill>
              </a:rPr>
              <a:t>HBr</a:t>
            </a:r>
          </a:p>
        </p:txBody>
      </p:sp>
      <p:sp>
        <p:nvSpPr>
          <p:cNvPr id="43023" name="Text Box 30"/>
          <p:cNvSpPr txBox="1">
            <a:spLocks noChangeArrowheads="1"/>
          </p:cNvSpPr>
          <p:nvPr/>
        </p:nvSpPr>
        <p:spPr bwMode="auto">
          <a:xfrm>
            <a:off x="6959600" y="3073425"/>
            <a:ext cx="504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FF6600"/>
                </a:solidFill>
              </a:rPr>
              <a:t>HI</a:t>
            </a:r>
          </a:p>
        </p:txBody>
      </p:sp>
      <p:sp>
        <p:nvSpPr>
          <p:cNvPr id="43024" name="Text Box 31"/>
          <p:cNvSpPr txBox="1">
            <a:spLocks noChangeArrowheads="1"/>
          </p:cNvSpPr>
          <p:nvPr/>
        </p:nvSpPr>
        <p:spPr bwMode="auto">
          <a:xfrm>
            <a:off x="6959600" y="2744812"/>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800080"/>
                </a:solidFill>
              </a:rPr>
              <a:t>SbH</a:t>
            </a:r>
            <a:r>
              <a:rPr lang="en-US" altLang="zh-TW" sz="2000" baseline="-25000">
                <a:solidFill>
                  <a:srgbClr val="800080"/>
                </a:solidFill>
              </a:rPr>
              <a:t>3</a:t>
            </a:r>
          </a:p>
        </p:txBody>
      </p:sp>
      <p:sp>
        <p:nvSpPr>
          <p:cNvPr id="43025" name="Text Box 33"/>
          <p:cNvSpPr txBox="1">
            <a:spLocks noChangeArrowheads="1"/>
          </p:cNvSpPr>
          <p:nvPr/>
        </p:nvSpPr>
        <p:spPr bwMode="auto">
          <a:xfrm>
            <a:off x="3365500" y="4152925"/>
            <a:ext cx="647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800080"/>
                </a:solidFill>
              </a:rPr>
              <a:t>PH</a:t>
            </a:r>
            <a:r>
              <a:rPr lang="en-US" altLang="zh-TW" sz="2000" baseline="-25000">
                <a:solidFill>
                  <a:srgbClr val="800080"/>
                </a:solidFill>
              </a:rPr>
              <a:t>3</a:t>
            </a:r>
          </a:p>
        </p:txBody>
      </p:sp>
      <p:sp>
        <p:nvSpPr>
          <p:cNvPr id="43026" name="Text Box 34"/>
          <p:cNvSpPr txBox="1">
            <a:spLocks noChangeArrowheads="1"/>
          </p:cNvSpPr>
          <p:nvPr/>
        </p:nvSpPr>
        <p:spPr bwMode="auto">
          <a:xfrm>
            <a:off x="4284663" y="2636862"/>
            <a:ext cx="8270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800080"/>
                </a:solidFill>
              </a:rPr>
              <a:t>AsH</a:t>
            </a:r>
            <a:r>
              <a:rPr lang="en-US" altLang="zh-TW" sz="2000" baseline="-25000">
                <a:solidFill>
                  <a:srgbClr val="800080"/>
                </a:solidFill>
              </a:rPr>
              <a:t>3</a:t>
            </a:r>
          </a:p>
        </p:txBody>
      </p:sp>
      <p:sp>
        <p:nvSpPr>
          <p:cNvPr id="43027" name="Text Box 35"/>
          <p:cNvSpPr txBox="1">
            <a:spLocks noChangeArrowheads="1"/>
          </p:cNvSpPr>
          <p:nvPr/>
        </p:nvSpPr>
        <p:spPr bwMode="auto">
          <a:xfrm>
            <a:off x="6959600" y="3360762"/>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339966"/>
                </a:solidFill>
              </a:rPr>
              <a:t>SnH</a:t>
            </a:r>
            <a:r>
              <a:rPr lang="en-US" altLang="zh-TW" sz="2000" baseline="-25000">
                <a:solidFill>
                  <a:srgbClr val="339966"/>
                </a:solidFill>
              </a:rPr>
              <a:t>4</a:t>
            </a:r>
          </a:p>
        </p:txBody>
      </p:sp>
      <p:sp>
        <p:nvSpPr>
          <p:cNvPr id="43028" name="Text Box 36"/>
          <p:cNvSpPr txBox="1">
            <a:spLocks noChangeArrowheads="1"/>
          </p:cNvSpPr>
          <p:nvPr/>
        </p:nvSpPr>
        <p:spPr bwMode="auto">
          <a:xfrm>
            <a:off x="2128838" y="4760937"/>
            <a:ext cx="7191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339966"/>
                </a:solidFill>
              </a:rPr>
              <a:t>CH</a:t>
            </a:r>
            <a:r>
              <a:rPr lang="en-US" altLang="zh-TW" sz="2000" baseline="-25000">
                <a:solidFill>
                  <a:srgbClr val="339966"/>
                </a:solidFill>
              </a:rPr>
              <a:t>4</a:t>
            </a:r>
          </a:p>
        </p:txBody>
      </p:sp>
      <p:sp>
        <p:nvSpPr>
          <p:cNvPr id="43029" name="Text Box 37"/>
          <p:cNvSpPr txBox="1">
            <a:spLocks noChangeArrowheads="1"/>
          </p:cNvSpPr>
          <p:nvPr/>
        </p:nvSpPr>
        <p:spPr bwMode="auto">
          <a:xfrm>
            <a:off x="4075113" y="4400575"/>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339966"/>
                </a:solidFill>
              </a:rPr>
              <a:t>SiH</a:t>
            </a:r>
            <a:r>
              <a:rPr lang="en-US" altLang="zh-TW" sz="2000" baseline="-25000">
                <a:solidFill>
                  <a:srgbClr val="339966"/>
                </a:solidFill>
              </a:rPr>
              <a:t>4</a:t>
            </a:r>
          </a:p>
        </p:txBody>
      </p:sp>
      <p:sp>
        <p:nvSpPr>
          <p:cNvPr id="43030" name="Text Box 38"/>
          <p:cNvSpPr txBox="1">
            <a:spLocks noChangeArrowheads="1"/>
          </p:cNvSpPr>
          <p:nvPr/>
        </p:nvSpPr>
        <p:spPr bwMode="auto">
          <a:xfrm>
            <a:off x="5381625" y="4040212"/>
            <a:ext cx="925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339966"/>
                </a:solidFill>
              </a:rPr>
              <a:t>GeH</a:t>
            </a:r>
            <a:r>
              <a:rPr lang="en-US" altLang="zh-TW" sz="2000" baseline="-25000">
                <a:solidFill>
                  <a:srgbClr val="339966"/>
                </a:solidFill>
              </a:rPr>
              <a:t>4</a:t>
            </a:r>
          </a:p>
        </p:txBody>
      </p:sp>
      <p:cxnSp>
        <p:nvCxnSpPr>
          <p:cNvPr id="43031" name="直線接點 2"/>
          <p:cNvCxnSpPr>
            <a:cxnSpLocks noChangeShapeType="1"/>
          </p:cNvCxnSpPr>
          <p:nvPr/>
        </p:nvCxnSpPr>
        <p:spPr bwMode="auto">
          <a:xfrm>
            <a:off x="3433763" y="3843362"/>
            <a:ext cx="704850" cy="88900"/>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43032" name="直線接點 38"/>
          <p:cNvCxnSpPr>
            <a:cxnSpLocks noChangeShapeType="1"/>
          </p:cNvCxnSpPr>
          <p:nvPr/>
        </p:nvCxnSpPr>
        <p:spPr bwMode="auto">
          <a:xfrm flipV="1">
            <a:off x="3865563" y="4003700"/>
            <a:ext cx="274637" cy="271462"/>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43033" name="直線接點 41"/>
          <p:cNvCxnSpPr>
            <a:cxnSpLocks noChangeShapeType="1"/>
          </p:cNvCxnSpPr>
          <p:nvPr/>
        </p:nvCxnSpPr>
        <p:spPr bwMode="auto">
          <a:xfrm>
            <a:off x="4945063" y="3025800"/>
            <a:ext cx="635000" cy="598487"/>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43034" name="直線接點 43"/>
          <p:cNvCxnSpPr>
            <a:cxnSpLocks noChangeShapeType="1"/>
          </p:cNvCxnSpPr>
          <p:nvPr/>
        </p:nvCxnSpPr>
        <p:spPr bwMode="auto">
          <a:xfrm flipH="1" flipV="1">
            <a:off x="5619750" y="3732237"/>
            <a:ext cx="536575" cy="271463"/>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89249762"/>
      </p:ext>
    </p:extLst>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35" descr="\\judymok\Shared\CHEM2ndEd_Illustration\Ch27\d28008.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063" y="764183"/>
            <a:ext cx="8193087" cy="532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6" name="Text Box 11"/>
          <p:cNvSpPr txBox="1">
            <a:spLocks noChangeArrowheads="1"/>
          </p:cNvSpPr>
          <p:nvPr/>
        </p:nvSpPr>
        <p:spPr bwMode="auto">
          <a:xfrm>
            <a:off x="4433888" y="5912445"/>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周期</a:t>
            </a:r>
          </a:p>
        </p:txBody>
      </p:sp>
      <p:sp>
        <p:nvSpPr>
          <p:cNvPr id="44037" name="Rectangle 44"/>
          <p:cNvSpPr>
            <a:spLocks noChangeArrowheads="1"/>
          </p:cNvSpPr>
          <p:nvPr/>
        </p:nvSpPr>
        <p:spPr bwMode="auto">
          <a:xfrm>
            <a:off x="34925" y="2602508"/>
            <a:ext cx="6477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沸</a:t>
            </a:r>
          </a:p>
          <a:p>
            <a:pPr algn="ctr" eaLnBrk="1" hangingPunct="1"/>
            <a:r>
              <a:rPr lang="zh-TW" altLang="en-US" sz="2000"/>
              <a:t>點</a:t>
            </a:r>
          </a:p>
          <a:p>
            <a:pPr algn="ctr" eaLnBrk="1" hangingPunct="1"/>
            <a:r>
              <a:rPr lang="en-US" altLang="zh-TW" sz="2000"/>
              <a:t>(°C)</a:t>
            </a:r>
          </a:p>
        </p:txBody>
      </p:sp>
      <p:sp>
        <p:nvSpPr>
          <p:cNvPr id="44038" name="Text Box 17"/>
          <p:cNvSpPr txBox="1">
            <a:spLocks noChangeArrowheads="1"/>
          </p:cNvSpPr>
          <p:nvPr/>
        </p:nvSpPr>
        <p:spPr bwMode="auto">
          <a:xfrm>
            <a:off x="1336675" y="1227733"/>
            <a:ext cx="15128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第</a:t>
            </a:r>
            <a:r>
              <a:rPr lang="en-US" altLang="zh-TW" sz="2000"/>
              <a:t>VI</a:t>
            </a:r>
            <a:r>
              <a:rPr lang="zh-TW" altLang="en-US" sz="2000"/>
              <a:t>族元素</a:t>
            </a:r>
          </a:p>
        </p:txBody>
      </p:sp>
      <p:sp>
        <p:nvSpPr>
          <p:cNvPr id="44039" name="Text Box 18"/>
          <p:cNvSpPr txBox="1">
            <a:spLocks noChangeArrowheads="1"/>
          </p:cNvSpPr>
          <p:nvPr/>
        </p:nvSpPr>
        <p:spPr bwMode="auto">
          <a:xfrm>
            <a:off x="1336675" y="2451695"/>
            <a:ext cx="15128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第</a:t>
            </a:r>
            <a:r>
              <a:rPr lang="en-US" altLang="zh-TW" sz="2000"/>
              <a:t>VII</a:t>
            </a:r>
            <a:r>
              <a:rPr lang="zh-TW" altLang="en-US" sz="2000"/>
              <a:t>族元素</a:t>
            </a:r>
          </a:p>
        </p:txBody>
      </p:sp>
      <p:sp>
        <p:nvSpPr>
          <p:cNvPr id="44040" name="Text Box 19"/>
          <p:cNvSpPr txBox="1">
            <a:spLocks noChangeArrowheads="1"/>
          </p:cNvSpPr>
          <p:nvPr/>
        </p:nvSpPr>
        <p:spPr bwMode="auto">
          <a:xfrm>
            <a:off x="1336675" y="3100983"/>
            <a:ext cx="145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第</a:t>
            </a:r>
            <a:r>
              <a:rPr lang="en-US" altLang="zh-TW" sz="2000"/>
              <a:t>V</a:t>
            </a:r>
            <a:r>
              <a:rPr lang="zh-TW" altLang="en-US" sz="2000"/>
              <a:t>族元素</a:t>
            </a:r>
          </a:p>
        </p:txBody>
      </p:sp>
      <p:sp>
        <p:nvSpPr>
          <p:cNvPr id="44041" name="Text Box 21"/>
          <p:cNvSpPr txBox="1">
            <a:spLocks noChangeArrowheads="1"/>
          </p:cNvSpPr>
          <p:nvPr/>
        </p:nvSpPr>
        <p:spPr bwMode="auto">
          <a:xfrm>
            <a:off x="1473200" y="5188545"/>
            <a:ext cx="15128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第</a:t>
            </a:r>
            <a:r>
              <a:rPr lang="en-US" altLang="zh-TW" sz="2000"/>
              <a:t>IV</a:t>
            </a:r>
            <a:r>
              <a:rPr lang="zh-TW" altLang="en-US" sz="2000"/>
              <a:t>族元素</a:t>
            </a:r>
          </a:p>
        </p:txBody>
      </p:sp>
      <p:sp>
        <p:nvSpPr>
          <p:cNvPr id="44042" name="Text Box 22"/>
          <p:cNvSpPr txBox="1">
            <a:spLocks noChangeArrowheads="1"/>
          </p:cNvSpPr>
          <p:nvPr/>
        </p:nvSpPr>
        <p:spPr bwMode="auto">
          <a:xfrm>
            <a:off x="2705100" y="795933"/>
            <a:ext cx="720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0066FF"/>
                </a:solidFill>
              </a:rPr>
              <a:t>H</a:t>
            </a:r>
            <a:r>
              <a:rPr lang="en-US" altLang="zh-TW" sz="2000" baseline="-25000">
                <a:solidFill>
                  <a:srgbClr val="0066FF"/>
                </a:solidFill>
              </a:rPr>
              <a:t>2</a:t>
            </a:r>
            <a:r>
              <a:rPr lang="en-US" altLang="zh-TW" sz="2000">
                <a:solidFill>
                  <a:srgbClr val="0066FF"/>
                </a:solidFill>
              </a:rPr>
              <a:t>O</a:t>
            </a:r>
          </a:p>
        </p:txBody>
      </p:sp>
      <p:sp>
        <p:nvSpPr>
          <p:cNvPr id="44043" name="Text Box 23"/>
          <p:cNvSpPr txBox="1">
            <a:spLocks noChangeArrowheads="1"/>
          </p:cNvSpPr>
          <p:nvPr/>
        </p:nvSpPr>
        <p:spPr bwMode="auto">
          <a:xfrm>
            <a:off x="4002088" y="3140670"/>
            <a:ext cx="682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0066FF"/>
                </a:solidFill>
              </a:rPr>
              <a:t>H</a:t>
            </a:r>
            <a:r>
              <a:rPr lang="en-US" altLang="zh-TW" sz="2000" baseline="-25000">
                <a:solidFill>
                  <a:srgbClr val="0066FF"/>
                </a:solidFill>
              </a:rPr>
              <a:t>2</a:t>
            </a:r>
            <a:r>
              <a:rPr lang="en-US" altLang="zh-TW" sz="2000">
                <a:solidFill>
                  <a:srgbClr val="0066FF"/>
                </a:solidFill>
              </a:rPr>
              <a:t>S</a:t>
            </a:r>
          </a:p>
        </p:txBody>
      </p:sp>
      <p:sp>
        <p:nvSpPr>
          <p:cNvPr id="44044" name="Text Box 24"/>
          <p:cNvSpPr txBox="1">
            <a:spLocks noChangeArrowheads="1"/>
          </p:cNvSpPr>
          <p:nvPr/>
        </p:nvSpPr>
        <p:spPr bwMode="auto">
          <a:xfrm>
            <a:off x="5154613" y="2812058"/>
            <a:ext cx="8255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0066FF"/>
                </a:solidFill>
              </a:rPr>
              <a:t>H</a:t>
            </a:r>
            <a:r>
              <a:rPr lang="en-US" altLang="zh-TW" sz="2000" baseline="-25000">
                <a:solidFill>
                  <a:srgbClr val="0066FF"/>
                </a:solidFill>
              </a:rPr>
              <a:t>2</a:t>
            </a:r>
            <a:r>
              <a:rPr lang="en-US" altLang="zh-TW" sz="2000">
                <a:solidFill>
                  <a:srgbClr val="0066FF"/>
                </a:solidFill>
              </a:rPr>
              <a:t>Se</a:t>
            </a:r>
          </a:p>
        </p:txBody>
      </p:sp>
      <p:sp>
        <p:nvSpPr>
          <p:cNvPr id="44045" name="Text Box 26"/>
          <p:cNvSpPr txBox="1">
            <a:spLocks noChangeArrowheads="1"/>
          </p:cNvSpPr>
          <p:nvPr/>
        </p:nvSpPr>
        <p:spPr bwMode="auto">
          <a:xfrm>
            <a:off x="6948488" y="2380258"/>
            <a:ext cx="869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0066FF"/>
                </a:solidFill>
              </a:rPr>
              <a:t>H</a:t>
            </a:r>
            <a:r>
              <a:rPr lang="en-US" altLang="zh-TW" sz="2000" baseline="-25000">
                <a:solidFill>
                  <a:srgbClr val="0066FF"/>
                </a:solidFill>
              </a:rPr>
              <a:t>2</a:t>
            </a:r>
            <a:r>
              <a:rPr lang="en-US" altLang="zh-TW" sz="2000">
                <a:solidFill>
                  <a:srgbClr val="0066FF"/>
                </a:solidFill>
              </a:rPr>
              <a:t>Te</a:t>
            </a:r>
          </a:p>
        </p:txBody>
      </p:sp>
      <p:sp>
        <p:nvSpPr>
          <p:cNvPr id="44046" name="Text Box 27"/>
          <p:cNvSpPr txBox="1">
            <a:spLocks noChangeArrowheads="1"/>
          </p:cNvSpPr>
          <p:nvPr/>
        </p:nvSpPr>
        <p:spPr bwMode="auto">
          <a:xfrm>
            <a:off x="2482850" y="2024658"/>
            <a:ext cx="647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FF6600"/>
                </a:solidFill>
              </a:rPr>
              <a:t>HF</a:t>
            </a:r>
          </a:p>
        </p:txBody>
      </p:sp>
      <p:sp>
        <p:nvSpPr>
          <p:cNvPr id="44047" name="Text Box 28"/>
          <p:cNvSpPr txBox="1">
            <a:spLocks noChangeArrowheads="1"/>
          </p:cNvSpPr>
          <p:nvPr/>
        </p:nvSpPr>
        <p:spPr bwMode="auto">
          <a:xfrm>
            <a:off x="2849563" y="3643908"/>
            <a:ext cx="7556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FF6600"/>
                </a:solidFill>
              </a:rPr>
              <a:t>HCl</a:t>
            </a:r>
          </a:p>
        </p:txBody>
      </p:sp>
      <p:sp>
        <p:nvSpPr>
          <p:cNvPr id="44048" name="Text Box 29"/>
          <p:cNvSpPr txBox="1">
            <a:spLocks noChangeArrowheads="1"/>
          </p:cNvSpPr>
          <p:nvPr/>
        </p:nvSpPr>
        <p:spPr bwMode="auto">
          <a:xfrm>
            <a:off x="6054725" y="3851870"/>
            <a:ext cx="647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FF6600"/>
                </a:solidFill>
              </a:rPr>
              <a:t>HBr</a:t>
            </a:r>
          </a:p>
        </p:txBody>
      </p:sp>
      <p:sp>
        <p:nvSpPr>
          <p:cNvPr id="44049" name="Text Box 30"/>
          <p:cNvSpPr txBox="1">
            <a:spLocks noChangeArrowheads="1"/>
          </p:cNvSpPr>
          <p:nvPr/>
        </p:nvSpPr>
        <p:spPr bwMode="auto">
          <a:xfrm>
            <a:off x="6959600" y="3037483"/>
            <a:ext cx="504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FF6600"/>
                </a:solidFill>
              </a:rPr>
              <a:t>HI</a:t>
            </a:r>
          </a:p>
        </p:txBody>
      </p:sp>
      <p:sp>
        <p:nvSpPr>
          <p:cNvPr id="44050" name="Text Box 31"/>
          <p:cNvSpPr txBox="1">
            <a:spLocks noChangeArrowheads="1"/>
          </p:cNvSpPr>
          <p:nvPr/>
        </p:nvSpPr>
        <p:spPr bwMode="auto">
          <a:xfrm>
            <a:off x="6959600" y="2708870"/>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800080"/>
                </a:solidFill>
              </a:rPr>
              <a:t>SbH</a:t>
            </a:r>
            <a:r>
              <a:rPr lang="en-US" altLang="zh-TW" sz="2000" baseline="-25000">
                <a:solidFill>
                  <a:srgbClr val="800080"/>
                </a:solidFill>
              </a:rPr>
              <a:t>3</a:t>
            </a:r>
          </a:p>
        </p:txBody>
      </p:sp>
      <p:sp>
        <p:nvSpPr>
          <p:cNvPr id="44051" name="Text Box 32"/>
          <p:cNvSpPr txBox="1">
            <a:spLocks noChangeArrowheads="1"/>
          </p:cNvSpPr>
          <p:nvPr/>
        </p:nvSpPr>
        <p:spPr bwMode="auto">
          <a:xfrm>
            <a:off x="2555875" y="2775545"/>
            <a:ext cx="647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800080"/>
                </a:solidFill>
              </a:rPr>
              <a:t>NH</a:t>
            </a:r>
            <a:r>
              <a:rPr lang="en-US" altLang="zh-TW" sz="2000" baseline="-25000">
                <a:solidFill>
                  <a:srgbClr val="800080"/>
                </a:solidFill>
              </a:rPr>
              <a:t>3</a:t>
            </a:r>
          </a:p>
        </p:txBody>
      </p:sp>
      <p:sp>
        <p:nvSpPr>
          <p:cNvPr id="44052" name="Text Box 33"/>
          <p:cNvSpPr txBox="1">
            <a:spLocks noChangeArrowheads="1"/>
          </p:cNvSpPr>
          <p:nvPr/>
        </p:nvSpPr>
        <p:spPr bwMode="auto">
          <a:xfrm>
            <a:off x="3365500" y="4116983"/>
            <a:ext cx="647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800080"/>
                </a:solidFill>
              </a:rPr>
              <a:t>PH</a:t>
            </a:r>
            <a:r>
              <a:rPr lang="en-US" altLang="zh-TW" sz="2000" baseline="-25000">
                <a:solidFill>
                  <a:srgbClr val="800080"/>
                </a:solidFill>
              </a:rPr>
              <a:t>3</a:t>
            </a:r>
          </a:p>
        </p:txBody>
      </p:sp>
      <p:sp>
        <p:nvSpPr>
          <p:cNvPr id="44053" name="Text Box 34"/>
          <p:cNvSpPr txBox="1">
            <a:spLocks noChangeArrowheads="1"/>
          </p:cNvSpPr>
          <p:nvPr/>
        </p:nvSpPr>
        <p:spPr bwMode="auto">
          <a:xfrm>
            <a:off x="4398963" y="2656483"/>
            <a:ext cx="8270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800080"/>
                </a:solidFill>
              </a:rPr>
              <a:t>AsH</a:t>
            </a:r>
            <a:r>
              <a:rPr lang="en-US" altLang="zh-TW" sz="2000" baseline="-25000">
                <a:solidFill>
                  <a:srgbClr val="800080"/>
                </a:solidFill>
              </a:rPr>
              <a:t>3</a:t>
            </a:r>
          </a:p>
        </p:txBody>
      </p:sp>
      <p:sp>
        <p:nvSpPr>
          <p:cNvPr id="44054" name="Text Box 35"/>
          <p:cNvSpPr txBox="1">
            <a:spLocks noChangeArrowheads="1"/>
          </p:cNvSpPr>
          <p:nvPr/>
        </p:nvSpPr>
        <p:spPr bwMode="auto">
          <a:xfrm>
            <a:off x="6959600" y="3324820"/>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339966"/>
                </a:solidFill>
              </a:rPr>
              <a:t>SnH</a:t>
            </a:r>
            <a:r>
              <a:rPr lang="en-US" altLang="zh-TW" sz="2000" baseline="-25000">
                <a:solidFill>
                  <a:srgbClr val="339966"/>
                </a:solidFill>
              </a:rPr>
              <a:t>4</a:t>
            </a:r>
          </a:p>
        </p:txBody>
      </p:sp>
      <p:sp>
        <p:nvSpPr>
          <p:cNvPr id="44055" name="Text Box 36"/>
          <p:cNvSpPr txBox="1">
            <a:spLocks noChangeArrowheads="1"/>
          </p:cNvSpPr>
          <p:nvPr/>
        </p:nvSpPr>
        <p:spPr bwMode="auto">
          <a:xfrm>
            <a:off x="2128838" y="4724995"/>
            <a:ext cx="7191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339966"/>
                </a:solidFill>
              </a:rPr>
              <a:t>CH</a:t>
            </a:r>
            <a:r>
              <a:rPr lang="en-US" altLang="zh-TW" sz="2000" baseline="-25000">
                <a:solidFill>
                  <a:srgbClr val="339966"/>
                </a:solidFill>
              </a:rPr>
              <a:t>4</a:t>
            </a:r>
          </a:p>
        </p:txBody>
      </p:sp>
      <p:sp>
        <p:nvSpPr>
          <p:cNvPr id="44056" name="Text Box 37"/>
          <p:cNvSpPr txBox="1">
            <a:spLocks noChangeArrowheads="1"/>
          </p:cNvSpPr>
          <p:nvPr/>
        </p:nvSpPr>
        <p:spPr bwMode="auto">
          <a:xfrm>
            <a:off x="4075113" y="4364633"/>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339966"/>
                </a:solidFill>
              </a:rPr>
              <a:t>SiH</a:t>
            </a:r>
            <a:r>
              <a:rPr lang="en-US" altLang="zh-TW" sz="2000" baseline="-25000">
                <a:solidFill>
                  <a:srgbClr val="339966"/>
                </a:solidFill>
              </a:rPr>
              <a:t>4</a:t>
            </a:r>
          </a:p>
        </p:txBody>
      </p:sp>
      <p:sp>
        <p:nvSpPr>
          <p:cNvPr id="44057" name="Text Box 38"/>
          <p:cNvSpPr txBox="1">
            <a:spLocks noChangeArrowheads="1"/>
          </p:cNvSpPr>
          <p:nvPr/>
        </p:nvSpPr>
        <p:spPr bwMode="auto">
          <a:xfrm>
            <a:off x="5381625" y="4004270"/>
            <a:ext cx="925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en-US" altLang="zh-TW" sz="2000">
                <a:solidFill>
                  <a:srgbClr val="339966"/>
                </a:solidFill>
              </a:rPr>
              <a:t>GeH</a:t>
            </a:r>
            <a:r>
              <a:rPr lang="en-US" altLang="zh-TW" sz="2000" baseline="-25000">
                <a:solidFill>
                  <a:srgbClr val="339966"/>
                </a:solidFill>
              </a:rPr>
              <a:t>4</a:t>
            </a:r>
          </a:p>
        </p:txBody>
      </p:sp>
      <p:cxnSp>
        <p:nvCxnSpPr>
          <p:cNvPr id="44058" name="直線接點 2"/>
          <p:cNvCxnSpPr>
            <a:cxnSpLocks noChangeShapeType="1"/>
          </p:cNvCxnSpPr>
          <p:nvPr/>
        </p:nvCxnSpPr>
        <p:spPr bwMode="auto">
          <a:xfrm>
            <a:off x="3433763" y="3843933"/>
            <a:ext cx="704850" cy="88900"/>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44059" name="直線接點 38"/>
          <p:cNvCxnSpPr>
            <a:cxnSpLocks noChangeShapeType="1"/>
          </p:cNvCxnSpPr>
          <p:nvPr/>
        </p:nvCxnSpPr>
        <p:spPr bwMode="auto">
          <a:xfrm flipV="1">
            <a:off x="3851275" y="4024908"/>
            <a:ext cx="274638" cy="271462"/>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44060" name="直線接點 41"/>
          <p:cNvCxnSpPr>
            <a:cxnSpLocks noChangeShapeType="1"/>
          </p:cNvCxnSpPr>
          <p:nvPr/>
        </p:nvCxnSpPr>
        <p:spPr bwMode="auto">
          <a:xfrm>
            <a:off x="4879975" y="2989858"/>
            <a:ext cx="635000" cy="598487"/>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44061" name="直線接點 43"/>
          <p:cNvCxnSpPr>
            <a:cxnSpLocks noChangeShapeType="1"/>
          </p:cNvCxnSpPr>
          <p:nvPr/>
        </p:nvCxnSpPr>
        <p:spPr bwMode="auto">
          <a:xfrm flipH="1" flipV="1">
            <a:off x="5561013" y="3759795"/>
            <a:ext cx="536575" cy="271463"/>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sp>
        <p:nvSpPr>
          <p:cNvPr id="113696" name="Oval 32"/>
          <p:cNvSpPr>
            <a:spLocks noChangeArrowheads="1"/>
          </p:cNvSpPr>
          <p:nvPr/>
        </p:nvSpPr>
        <p:spPr bwMode="auto">
          <a:xfrm>
            <a:off x="2484438" y="800695"/>
            <a:ext cx="862012" cy="503238"/>
          </a:xfrm>
          <a:prstGeom prst="ellipse">
            <a:avLst/>
          </a:prstGeom>
          <a:solidFill>
            <a:srgbClr val="FFFF00">
              <a:alpha val="38039"/>
            </a:srgbClr>
          </a:solidFill>
          <a:ln w="28575">
            <a:solidFill>
              <a:srgbClr val="FF0000"/>
            </a:solidFill>
            <a:prstDash val="dash"/>
            <a:round/>
            <a:headEnd/>
            <a:tailEnd type="none" w="lg" len="lg"/>
          </a:ln>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113697" name="Oval 33"/>
          <p:cNvSpPr>
            <a:spLocks noChangeArrowheads="1"/>
          </p:cNvSpPr>
          <p:nvPr/>
        </p:nvSpPr>
        <p:spPr bwMode="auto">
          <a:xfrm>
            <a:off x="2268538" y="2024658"/>
            <a:ext cx="862012" cy="503237"/>
          </a:xfrm>
          <a:prstGeom prst="ellipse">
            <a:avLst/>
          </a:prstGeom>
          <a:solidFill>
            <a:srgbClr val="FFFF00">
              <a:alpha val="30980"/>
            </a:srgbClr>
          </a:solidFill>
          <a:ln w="28575">
            <a:solidFill>
              <a:srgbClr val="FF0000"/>
            </a:solidFill>
            <a:prstDash val="dash"/>
            <a:round/>
            <a:headEnd/>
            <a:tailEnd type="none" w="lg" len="lg"/>
          </a:ln>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113698" name="Oval 34"/>
          <p:cNvSpPr>
            <a:spLocks noChangeArrowheads="1"/>
          </p:cNvSpPr>
          <p:nvPr/>
        </p:nvSpPr>
        <p:spPr bwMode="auto">
          <a:xfrm>
            <a:off x="2484438" y="2743795"/>
            <a:ext cx="792162" cy="504825"/>
          </a:xfrm>
          <a:prstGeom prst="ellipse">
            <a:avLst/>
          </a:prstGeom>
          <a:solidFill>
            <a:srgbClr val="FFFF00">
              <a:alpha val="30196"/>
            </a:srgbClr>
          </a:solidFill>
          <a:ln w="28575">
            <a:solidFill>
              <a:srgbClr val="FF0000"/>
            </a:solidFill>
            <a:prstDash val="dash"/>
            <a:round/>
            <a:headEnd/>
            <a:tailEnd type="none" w="lg" len="lg"/>
          </a:ln>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pic>
        <p:nvPicPr>
          <p:cNvPr id="34" name="Picture 2" descr="cperiodictablerot"/>
          <p:cNvPicPr>
            <a:picLocks noChangeAspect="1" noChangeArrowheads="1"/>
          </p:cNvPicPr>
          <p:nvPr/>
        </p:nvPicPr>
        <p:blipFill>
          <a:blip r:embed="rId4">
            <a:extLst>
              <a:ext uri="{28A0092B-C50C-407E-A947-70E740481C1C}">
                <a14:useLocalDpi xmlns:a14="http://schemas.microsoft.com/office/drawing/2010/main" val="0"/>
              </a:ext>
            </a:extLst>
          </a:blip>
          <a:srcRect l="1459" t="7346" r="1459" b="35893"/>
          <a:stretch>
            <a:fillRect/>
          </a:stretch>
        </p:blipFill>
        <p:spPr bwMode="auto">
          <a:xfrm>
            <a:off x="3851920" y="44624"/>
            <a:ext cx="5256212" cy="196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矩形 34"/>
          <p:cNvSpPr>
            <a:spLocks noChangeArrowheads="1"/>
          </p:cNvSpPr>
          <p:nvPr/>
        </p:nvSpPr>
        <p:spPr bwMode="auto">
          <a:xfrm>
            <a:off x="8026920" y="594197"/>
            <a:ext cx="828675" cy="287338"/>
          </a:xfrm>
          <a:prstGeom prst="rect">
            <a:avLst/>
          </a:prstGeom>
          <a:noFill/>
          <a:ln w="38100" algn="ctr">
            <a:solidFill>
              <a:srgbClr val="FF0000"/>
            </a:solidFill>
            <a:round/>
            <a:headEnd/>
            <a:tailEnd type="stealth" w="lg" len="lg"/>
          </a:ln>
          <a:extLst>
            <a:ext uri="{909E8E84-426E-40DD-AFC4-6F175D3DCCD1}">
              <a14:hiddenFill xmlns:a14="http://schemas.microsoft.com/office/drawing/2010/main">
                <a:solidFill>
                  <a:srgbClr val="FFFFFF"/>
                </a:solidFill>
              </a14:hiddenFill>
            </a:ext>
          </a:extLst>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Tree>
    <p:extLst>
      <p:ext uri="{BB962C8B-B14F-4D97-AF65-F5344CB8AC3E}">
        <p14:creationId xmlns:p14="http://schemas.microsoft.com/office/powerpoint/2010/main" val="28619012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13696"/>
                                        </p:tgtEl>
                                        <p:attrNameLst>
                                          <p:attrName>style.visibility</p:attrName>
                                        </p:attrNameLst>
                                      </p:cBhvr>
                                      <p:to>
                                        <p:strVal val="visible"/>
                                      </p:to>
                                    </p:set>
                                    <p:animEffect transition="in" filter="dissolve">
                                      <p:cBhvr>
                                        <p:cTn id="7" dur="500"/>
                                        <p:tgtEl>
                                          <p:spTgt spid="113696"/>
                                        </p:tgtEl>
                                      </p:cBhvr>
                                    </p:animEffect>
                                  </p:childTnLst>
                                </p:cTn>
                              </p:par>
                              <p:par>
                                <p:cTn id="8" presetID="9" presetClass="entr" presetSubtype="0" fill="hold" nodeType="withEffect">
                                  <p:stCondLst>
                                    <p:cond delay="0"/>
                                  </p:stCondLst>
                                  <p:childTnLst>
                                    <p:set>
                                      <p:cBhvr>
                                        <p:cTn id="9" dur="1" fill="hold">
                                          <p:stCondLst>
                                            <p:cond delay="0"/>
                                          </p:stCondLst>
                                        </p:cTn>
                                        <p:tgtEl>
                                          <p:spTgt spid="113697"/>
                                        </p:tgtEl>
                                        <p:attrNameLst>
                                          <p:attrName>style.visibility</p:attrName>
                                        </p:attrNameLst>
                                      </p:cBhvr>
                                      <p:to>
                                        <p:strVal val="visible"/>
                                      </p:to>
                                    </p:set>
                                    <p:animEffect transition="in" filter="dissolve">
                                      <p:cBhvr>
                                        <p:cTn id="10" dur="500"/>
                                        <p:tgtEl>
                                          <p:spTgt spid="113697"/>
                                        </p:tgtEl>
                                      </p:cBhvr>
                                    </p:animEffect>
                                  </p:childTnLst>
                                </p:cTn>
                              </p:par>
                              <p:par>
                                <p:cTn id="11" presetID="9" presetClass="entr" presetSubtype="0" fill="hold" nodeType="withEffect">
                                  <p:stCondLst>
                                    <p:cond delay="0"/>
                                  </p:stCondLst>
                                  <p:childTnLst>
                                    <p:set>
                                      <p:cBhvr>
                                        <p:cTn id="12" dur="1" fill="hold">
                                          <p:stCondLst>
                                            <p:cond delay="0"/>
                                          </p:stCondLst>
                                        </p:cTn>
                                        <p:tgtEl>
                                          <p:spTgt spid="113698"/>
                                        </p:tgtEl>
                                        <p:attrNameLst>
                                          <p:attrName>style.visibility</p:attrName>
                                        </p:attrNameLst>
                                      </p:cBhvr>
                                      <p:to>
                                        <p:strVal val="visible"/>
                                      </p:to>
                                    </p:set>
                                    <p:animEffect transition="in" filter="dissolve">
                                      <p:cBhvr>
                                        <p:cTn id="13" dur="500"/>
                                        <p:tgtEl>
                                          <p:spTgt spid="113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nvSpPr>
        <p:spPr bwMode="auto">
          <a:xfrm>
            <a:off x="395288" y="2348880"/>
            <a:ext cx="8208962"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a:t>這表示它們的分子之間存有 </a:t>
            </a:r>
            <a:r>
              <a:rPr lang="zh-TW" altLang="en-US" sz="3200" b="1">
                <a:solidFill>
                  <a:srgbClr val="3399FF"/>
                </a:solidFill>
              </a:rPr>
              <a:t>特別強的吸引力</a:t>
            </a:r>
            <a:r>
              <a:rPr lang="zh-TW" altLang="en-US" sz="2800"/>
              <a:t>，這些力是源於 </a:t>
            </a:r>
            <a:r>
              <a:rPr lang="zh-TW" altLang="en-US" sz="3200" b="1">
                <a:solidFill>
                  <a:srgbClr val="3399FF"/>
                </a:solidFill>
              </a:rPr>
              <a:t>氫鍵</a:t>
            </a:r>
            <a:r>
              <a:rPr lang="zh-TW" altLang="en-US" sz="2800"/>
              <a:t>。</a:t>
            </a:r>
          </a:p>
        </p:txBody>
      </p:sp>
      <p:sp>
        <p:nvSpPr>
          <p:cNvPr id="46083" name="Rectangle 2"/>
          <p:cNvSpPr>
            <a:spLocks noChangeArrowheads="1"/>
          </p:cNvSpPr>
          <p:nvPr/>
        </p:nvSpPr>
        <p:spPr bwMode="auto">
          <a:xfrm>
            <a:off x="395288" y="908720"/>
            <a:ext cx="8569325"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HK" altLang="en-US" sz="2800"/>
              <a:t>氨 </a:t>
            </a:r>
            <a:r>
              <a:rPr lang="en-US" altLang="zh-HK" sz="2800"/>
              <a:t>(NH</a:t>
            </a:r>
            <a:r>
              <a:rPr lang="en-US" altLang="zh-HK" sz="2800" baseline="-25000"/>
              <a:t>3</a:t>
            </a:r>
            <a:r>
              <a:rPr lang="en-US" altLang="zh-HK" sz="2800"/>
              <a:t>)</a:t>
            </a:r>
            <a:r>
              <a:rPr lang="zh-HK" altLang="en-US" sz="2800"/>
              <a:t>、水 </a:t>
            </a:r>
            <a:r>
              <a:rPr lang="en-US" altLang="zh-HK" sz="2800"/>
              <a:t>(H</a:t>
            </a:r>
            <a:r>
              <a:rPr lang="en-US" altLang="zh-HK" sz="2800" baseline="-25000"/>
              <a:t>2</a:t>
            </a:r>
            <a:r>
              <a:rPr lang="en-US" altLang="zh-HK" sz="2800"/>
              <a:t>O) </a:t>
            </a:r>
            <a:r>
              <a:rPr lang="zh-HK" altLang="en-US" sz="2800"/>
              <a:t>和氟化氫 </a:t>
            </a:r>
            <a:r>
              <a:rPr lang="en-US" altLang="zh-HK" sz="2800"/>
              <a:t>(HF) </a:t>
            </a:r>
            <a:r>
              <a:rPr lang="zh-HK" altLang="en-US" sz="2800"/>
              <a:t>的 </a:t>
            </a:r>
            <a:r>
              <a:rPr lang="zh-HK" altLang="en-US" sz="3200" b="1">
                <a:solidFill>
                  <a:srgbClr val="3399FF"/>
                </a:solidFill>
              </a:rPr>
              <a:t>沸點出乎</a:t>
            </a:r>
            <a:r>
              <a:rPr lang="zh-TW" altLang="en-US" sz="3200" b="1">
                <a:solidFill>
                  <a:srgbClr val="3399FF"/>
                </a:solidFill>
              </a:rPr>
              <a:t>意料地高</a:t>
            </a:r>
            <a:r>
              <a:rPr lang="zh-TW" altLang="en-US" sz="2800"/>
              <a:t>。</a:t>
            </a:r>
            <a:endParaRPr lang="zh-HK" altLang="en-US" sz="2800"/>
          </a:p>
        </p:txBody>
      </p:sp>
      <p:sp>
        <p:nvSpPr>
          <p:cNvPr id="7" name="Rectangle 10"/>
          <p:cNvSpPr>
            <a:spLocks noChangeArrowheads="1"/>
          </p:cNvSpPr>
          <p:nvPr/>
        </p:nvSpPr>
        <p:spPr bwMode="auto">
          <a:xfrm>
            <a:off x="323850" y="3723729"/>
            <a:ext cx="8569325"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lnSpc>
                <a:spcPct val="115000"/>
              </a:lnSpc>
              <a:buFontTx/>
              <a:buBlip>
                <a:blip r:embed="rId2"/>
              </a:buBlip>
            </a:pPr>
            <a:r>
              <a:rPr lang="zh-TW" altLang="en-US" sz="2800"/>
              <a:t>氫原子的 </a:t>
            </a:r>
            <a:r>
              <a:rPr lang="zh-TW" altLang="en-US" sz="3200" b="1">
                <a:solidFill>
                  <a:srgbClr val="3399FF"/>
                </a:solidFill>
              </a:rPr>
              <a:t>部分正電荷</a:t>
            </a:r>
            <a:r>
              <a:rPr lang="zh-TW" altLang="en-US" sz="3200" b="1"/>
              <a:t> </a:t>
            </a:r>
            <a:r>
              <a:rPr lang="zh-TW" altLang="en-US" sz="2800"/>
              <a:t>與電負性很高的原子</a:t>
            </a:r>
          </a:p>
          <a:p>
            <a:pPr algn="just" eaLnBrk="1" hangingPunct="1">
              <a:lnSpc>
                <a:spcPct val="115000"/>
              </a:lnSpc>
            </a:pPr>
            <a:r>
              <a:rPr lang="zh-TW" altLang="en-US" sz="2800"/>
              <a:t>      </a:t>
            </a:r>
            <a:r>
              <a:rPr lang="en-US" altLang="zh-TW" sz="2800"/>
              <a:t>(</a:t>
            </a:r>
            <a:r>
              <a:rPr lang="zh-TW" altLang="en-US" sz="2800"/>
              <a:t>即氟、氧或氮</a:t>
            </a:r>
            <a:r>
              <a:rPr lang="en-US" altLang="zh-TW" sz="2800"/>
              <a:t>)</a:t>
            </a:r>
            <a:r>
              <a:rPr lang="zh-TW" altLang="en-US" sz="2800"/>
              <a:t>的</a:t>
            </a:r>
            <a:r>
              <a:rPr lang="zh-TW" altLang="en-US" sz="3200" b="1">
                <a:solidFill>
                  <a:srgbClr val="3399FF"/>
                </a:solidFill>
              </a:rPr>
              <a:t>孤電子對</a:t>
            </a:r>
            <a:r>
              <a:rPr lang="zh-TW" altLang="en-US" sz="2800"/>
              <a:t>之間形成</a:t>
            </a:r>
            <a:r>
              <a:rPr lang="zh-TW" altLang="en-US" sz="2800" b="1">
                <a:solidFill>
                  <a:srgbClr val="3399FF"/>
                </a:solidFill>
              </a:rPr>
              <a:t>靜電吸引力</a:t>
            </a:r>
            <a:r>
              <a:rPr lang="zh-TW" altLang="en-US" sz="2800"/>
              <a:t>。</a:t>
            </a:r>
          </a:p>
        </p:txBody>
      </p:sp>
      <p:sp>
        <p:nvSpPr>
          <p:cNvPr id="8" name="Rectangle 15"/>
          <p:cNvSpPr>
            <a:spLocks noChangeArrowheads="1"/>
          </p:cNvSpPr>
          <p:nvPr/>
        </p:nvSpPr>
        <p:spPr bwMode="auto">
          <a:xfrm>
            <a:off x="323850" y="5373216"/>
            <a:ext cx="55435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2"/>
              </a:buBlip>
            </a:pPr>
            <a:r>
              <a:rPr lang="zh-TW" altLang="en-US" sz="2800" dirty="0"/>
              <a:t>這種靜電吸引力稱為 </a:t>
            </a:r>
            <a:r>
              <a:rPr lang="zh-TW" altLang="en-US" sz="3200" b="1" dirty="0">
                <a:solidFill>
                  <a:srgbClr val="3399FF"/>
                </a:solidFill>
              </a:rPr>
              <a:t>氫鍵</a:t>
            </a:r>
            <a:r>
              <a:rPr lang="zh-TW" altLang="en-US" sz="2800" dirty="0"/>
              <a:t>。</a:t>
            </a:r>
          </a:p>
        </p:txBody>
      </p:sp>
    </p:spTree>
    <p:extLst>
      <p:ext uri="{BB962C8B-B14F-4D97-AF65-F5344CB8AC3E}">
        <p14:creationId xmlns:p14="http://schemas.microsoft.com/office/powerpoint/2010/main" val="2566381206"/>
      </p:ext>
    </p:extLst>
  </p:cSld>
  <p:clrMapOvr>
    <a:masterClrMapping/>
  </p:clrMapOvr>
  <p:timing>
    <p:tnLst>
      <p:par>
        <p:cTn id="1" dur="indefinite" restart="never" nodeType="tmRoot"/>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796" name="Group 52"/>
          <p:cNvGraphicFramePr>
            <a:graphicFrameLocks noGrp="1"/>
          </p:cNvGraphicFramePr>
          <p:nvPr/>
        </p:nvGraphicFramePr>
        <p:xfrm>
          <a:off x="323850" y="693738"/>
          <a:ext cx="8640763" cy="4608512"/>
        </p:xfrm>
        <a:graphic>
          <a:graphicData uri="http://schemas.openxmlformats.org/drawingml/2006/table">
            <a:tbl>
              <a:tblPr/>
              <a:tblGrid>
                <a:gridCol w="1871663">
                  <a:extLst>
                    <a:ext uri="{9D8B030D-6E8A-4147-A177-3AD203B41FA5}">
                      <a16:colId xmlns:a16="http://schemas.microsoft.com/office/drawing/2014/main" xmlns="" val="20000"/>
                    </a:ext>
                  </a:extLst>
                </a:gridCol>
                <a:gridCol w="6769100">
                  <a:extLst>
                    <a:ext uri="{9D8B030D-6E8A-4147-A177-3AD203B41FA5}">
                      <a16:colId xmlns:a16="http://schemas.microsoft.com/office/drawing/2014/main" xmlns="" val="20001"/>
                    </a:ext>
                  </a:extLst>
                </a:gridCol>
              </a:tblGrid>
              <a:tr h="792163">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rPr>
                        <a:t>分子</a:t>
                      </a:r>
                    </a:p>
                  </a:txBody>
                  <a:tcPr marL="90000" marR="90000" marT="46800" marB="46800" anchor="ctr" horzOverflow="overflow">
                    <a:lnL w="12700" cap="flat" cmpd="sng" algn="ctr">
                      <a:solidFill>
                        <a:srgbClr val="339966"/>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氫鍵的形成</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3816349">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氟化氫</a:t>
                      </a: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(HF)</a:t>
                      </a: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雖然 </a:t>
                      </a:r>
                      <a:r>
                        <a:rPr kumimoji="1" lang="en-US" altLang="zh-TW"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HF </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分子中的 氟原子 上含有 </a:t>
                      </a:r>
                      <a:r>
                        <a:rPr kumimoji="1" lang="zh-TW" altLang="en-US" sz="28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rPr>
                        <a:t>三個孤電子對</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，但只有 </a:t>
                      </a:r>
                      <a:r>
                        <a:rPr kumimoji="1" lang="zh-TW" altLang="en-US" sz="28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rPr>
                        <a:t>一個氫原子 </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連繫至氟原子上，這表示每個 </a:t>
                      </a:r>
                      <a:r>
                        <a:rPr kumimoji="1" lang="en-US" altLang="zh-TW"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HF </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分子平均只能形成</a:t>
                      </a:r>
                      <a:r>
                        <a:rPr kumimoji="1" lang="zh-TW" altLang="en-US" sz="28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rPr>
                        <a:t>一個氫鍵</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a:t>
                      </a:r>
                    </a:p>
                  </a:txBody>
                  <a:tcP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bl>
          </a:graphicData>
        </a:graphic>
      </p:graphicFrame>
      <p:graphicFrame>
        <p:nvGraphicFramePr>
          <p:cNvPr id="52242" name="Object 20"/>
          <p:cNvGraphicFramePr>
            <a:graphicFrameLocks noChangeAspect="1"/>
          </p:cNvGraphicFramePr>
          <p:nvPr/>
        </p:nvGraphicFramePr>
        <p:xfrm>
          <a:off x="2555875" y="3473450"/>
          <a:ext cx="6096000" cy="1539875"/>
        </p:xfrm>
        <a:graphic>
          <a:graphicData uri="http://schemas.openxmlformats.org/presentationml/2006/ole">
            <mc:AlternateContent xmlns:mc="http://schemas.openxmlformats.org/markup-compatibility/2006">
              <mc:Choice xmlns:v="urn:schemas-microsoft-com:vml" Requires="v">
                <p:oleObj spid="_x0000_s60526" name="PBrush" r:id="rId4" imgW="10488489" imgH="2647619" progId="">
                  <p:embed/>
                </p:oleObj>
              </mc:Choice>
              <mc:Fallback>
                <p:oleObj name="PBrush" r:id="rId4" imgW="10488489" imgH="2647619"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55875" y="3473450"/>
                        <a:ext cx="6096000" cy="153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folHlink"/>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2243" name="Object 21"/>
          <p:cNvGraphicFramePr>
            <a:graphicFrameLocks noChangeAspect="1"/>
          </p:cNvGraphicFramePr>
          <p:nvPr/>
        </p:nvGraphicFramePr>
        <p:xfrm>
          <a:off x="611188" y="3573463"/>
          <a:ext cx="1200150" cy="895350"/>
        </p:xfrm>
        <a:graphic>
          <a:graphicData uri="http://schemas.openxmlformats.org/presentationml/2006/ole">
            <mc:AlternateContent xmlns:mc="http://schemas.openxmlformats.org/markup-compatibility/2006">
              <mc:Choice xmlns:v="urn:schemas-microsoft-com:vml" Requires="v">
                <p:oleObj spid="_x0000_s60527" name="PBrush" r:id="rId6" imgW="1200318" imgH="895238" progId="">
                  <p:embed/>
                </p:oleObj>
              </mc:Choice>
              <mc:Fallback>
                <p:oleObj name="PBrush" r:id="rId6" imgW="1200318" imgH="895238"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1188" y="3573463"/>
                        <a:ext cx="1200150" cy="895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folHlink"/>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724202355"/>
      </p:ext>
    </p:extLst>
  </p:cSld>
  <p:clrMapOvr>
    <a:masterClrMapping/>
  </p:clrMapOvr>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1985" name="Group 17"/>
          <p:cNvGraphicFramePr>
            <a:graphicFrameLocks noGrp="1"/>
          </p:cNvGraphicFramePr>
          <p:nvPr/>
        </p:nvGraphicFramePr>
        <p:xfrm>
          <a:off x="250825" y="549275"/>
          <a:ext cx="8785225" cy="4319588"/>
        </p:xfrm>
        <a:graphic>
          <a:graphicData uri="http://schemas.openxmlformats.org/drawingml/2006/table">
            <a:tbl>
              <a:tblPr/>
              <a:tblGrid>
                <a:gridCol w="2270956">
                  <a:extLst>
                    <a:ext uri="{9D8B030D-6E8A-4147-A177-3AD203B41FA5}">
                      <a16:colId xmlns:a16="http://schemas.microsoft.com/office/drawing/2014/main" xmlns="" val="20000"/>
                    </a:ext>
                  </a:extLst>
                </a:gridCol>
                <a:gridCol w="6514269">
                  <a:extLst>
                    <a:ext uri="{9D8B030D-6E8A-4147-A177-3AD203B41FA5}">
                      <a16:colId xmlns:a16="http://schemas.microsoft.com/office/drawing/2014/main" xmlns="" val="20001"/>
                    </a:ext>
                  </a:extLst>
                </a:gridCol>
              </a:tblGrid>
              <a:tr h="792163">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rPr>
                        <a:t>分子</a:t>
                      </a:r>
                    </a:p>
                  </a:txBody>
                  <a:tcPr marL="89995" marR="89995" marT="46797" marB="46797" anchor="ctr" horzOverflow="overflow">
                    <a:lnL w="12700" cap="flat" cmpd="sng" algn="ctr">
                      <a:solidFill>
                        <a:srgbClr val="339966"/>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氫鍵的形成</a:t>
                      </a:r>
                    </a:p>
                  </a:txBody>
                  <a:tcPr marL="89995" marR="89995" marT="46797" marB="46797" anchor="ctr" horzOverflow="overflow">
                    <a:lnL w="12700" cap="flat" cmpd="sng" algn="ctr">
                      <a:solidFill>
                        <a:schemeClr val="bg1"/>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3527425">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水 </a:t>
                      </a: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(H</a:t>
                      </a:r>
                      <a:r>
                        <a:rPr kumimoji="1" lang="zh-TW" altLang="zh-TW" sz="28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rPr>
                        <a:t>2</a:t>
                      </a:r>
                      <a:r>
                        <a:rPr kumimoji="1" lang="zh-TW"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O)</a:t>
                      </a:r>
                      <a:endParaRPr kumimoji="1"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1435" marR="91435" marT="45717" marB="45717"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H</a:t>
                      </a:r>
                      <a:r>
                        <a:rPr kumimoji="1" lang="en-US" altLang="zh-TW" sz="2800" b="0" i="0" u="none" strike="noStrike" cap="none" normalizeH="0" baseline="-25000" dirty="0" smtClean="0">
                          <a:ln>
                            <a:noFill/>
                          </a:ln>
                          <a:solidFill>
                            <a:schemeClr val="tx1"/>
                          </a:solidFill>
                          <a:effectLst/>
                          <a:latin typeface="Arial" panose="020B0604020202020204" pitchFamily="34" charset="0"/>
                          <a:ea typeface="新細明體" panose="02020500000000000000" pitchFamily="18" charset="-120"/>
                        </a:rPr>
                        <a:t>2</a:t>
                      </a:r>
                      <a:r>
                        <a:rPr kumimoji="1" lang="en-US" altLang="zh-TW"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O </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分子中的氧原子含有 </a:t>
                      </a:r>
                      <a:r>
                        <a:rPr kumimoji="1" lang="zh-TW" altLang="en-US" sz="28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rPr>
                        <a:t>兩個孤電子對</a:t>
                      </a:r>
                      <a:r>
                        <a:rPr kumimoji="1" lang="zh-TW" altLang="en-US"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a:t>
                      </a:r>
                      <a:r>
                        <a:rPr kumimoji="1" lang="zh-TW" altLang="en-US" sz="28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rPr>
                        <a:t>兩個氫原子 </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亦連繫至氧原子上，這表示每個 </a:t>
                      </a:r>
                      <a:r>
                        <a:rPr kumimoji="1" lang="en-US" altLang="zh-TW"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H</a:t>
                      </a:r>
                      <a:r>
                        <a:rPr kumimoji="1" lang="en-US" altLang="zh-TW" sz="2800" b="0" i="0" u="none" strike="noStrike" cap="none" normalizeH="0" baseline="-25000" dirty="0" smtClean="0">
                          <a:ln>
                            <a:noFill/>
                          </a:ln>
                          <a:solidFill>
                            <a:schemeClr val="tx1"/>
                          </a:solidFill>
                          <a:effectLst/>
                          <a:latin typeface="Arial" panose="020B0604020202020204" pitchFamily="34" charset="0"/>
                          <a:ea typeface="新細明體" panose="02020500000000000000" pitchFamily="18" charset="-120"/>
                        </a:rPr>
                        <a:t>2</a:t>
                      </a:r>
                      <a:r>
                        <a:rPr kumimoji="1" lang="en-US" altLang="zh-TW"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O </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分子平均可形成 </a:t>
                      </a:r>
                      <a:r>
                        <a:rPr kumimoji="1" lang="zh-TW" altLang="en-US" sz="28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rPr>
                        <a:t>兩個氫鍵</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a:t>
                      </a:r>
                    </a:p>
                  </a:txBody>
                  <a:tcPr marL="91435" marR="91435" marT="45717" marB="45717"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bl>
          </a:graphicData>
        </a:graphic>
      </p:graphicFrame>
      <p:graphicFrame>
        <p:nvGraphicFramePr>
          <p:cNvPr id="54291" name="Object 23"/>
          <p:cNvGraphicFramePr>
            <a:graphicFrameLocks noChangeAspect="1"/>
          </p:cNvGraphicFramePr>
          <p:nvPr/>
        </p:nvGraphicFramePr>
        <p:xfrm>
          <a:off x="755650" y="3213100"/>
          <a:ext cx="1181100" cy="1209675"/>
        </p:xfrm>
        <a:graphic>
          <a:graphicData uri="http://schemas.openxmlformats.org/presentationml/2006/ole">
            <mc:AlternateContent xmlns:mc="http://schemas.openxmlformats.org/markup-compatibility/2006">
              <mc:Choice xmlns:v="urn:schemas-microsoft-com:vml" Requires="v">
                <p:oleObj spid="_x0000_s61550" name="PBrush" r:id="rId4" imgW="1181265" imgH="1209524" progId="">
                  <p:embed/>
                </p:oleObj>
              </mc:Choice>
              <mc:Fallback>
                <p:oleObj name="PBrush" r:id="rId4" imgW="1181265" imgH="1209524"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5650" y="3213100"/>
                        <a:ext cx="1181100" cy="1209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folHlink"/>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4292" name="Object 25"/>
          <p:cNvGraphicFramePr>
            <a:graphicFrameLocks noChangeAspect="1"/>
          </p:cNvGraphicFramePr>
          <p:nvPr/>
        </p:nvGraphicFramePr>
        <p:xfrm>
          <a:off x="3132138" y="2911475"/>
          <a:ext cx="5257800" cy="1885950"/>
        </p:xfrm>
        <a:graphic>
          <a:graphicData uri="http://schemas.openxmlformats.org/presentationml/2006/ole">
            <mc:AlternateContent xmlns:mc="http://schemas.openxmlformats.org/markup-compatibility/2006">
              <mc:Choice xmlns:v="urn:schemas-microsoft-com:vml" Requires="v">
                <p:oleObj spid="_x0000_s61551" name="PBrush" r:id="rId6" imgW="8523810" imgH="3057143" progId="">
                  <p:embed/>
                </p:oleObj>
              </mc:Choice>
              <mc:Fallback>
                <p:oleObj name="PBrush" r:id="rId6" imgW="8523810" imgH="3057143"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32138" y="2911475"/>
                        <a:ext cx="5257800" cy="188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folHlink"/>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309359701"/>
      </p:ext>
    </p:extLst>
  </p:cSld>
  <p:clrMapOvr>
    <a:masterClrMapping/>
  </p:clrMapOvr>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4033" name="Group 17"/>
          <p:cNvGraphicFramePr>
            <a:graphicFrameLocks noGrp="1"/>
          </p:cNvGraphicFramePr>
          <p:nvPr/>
        </p:nvGraphicFramePr>
        <p:xfrm>
          <a:off x="250825" y="549275"/>
          <a:ext cx="8640763" cy="4575175"/>
        </p:xfrm>
        <a:graphic>
          <a:graphicData uri="http://schemas.openxmlformats.org/drawingml/2006/table">
            <a:tbl>
              <a:tblPr/>
              <a:tblGrid>
                <a:gridCol w="1873250">
                  <a:extLst>
                    <a:ext uri="{9D8B030D-6E8A-4147-A177-3AD203B41FA5}">
                      <a16:colId xmlns:a16="http://schemas.microsoft.com/office/drawing/2014/main" xmlns="" val="20000"/>
                    </a:ext>
                  </a:extLst>
                </a:gridCol>
                <a:gridCol w="6767513">
                  <a:extLst>
                    <a:ext uri="{9D8B030D-6E8A-4147-A177-3AD203B41FA5}">
                      <a16:colId xmlns:a16="http://schemas.microsoft.com/office/drawing/2014/main" xmlns="" val="20001"/>
                    </a:ext>
                  </a:extLst>
                </a:gridCol>
              </a:tblGrid>
              <a:tr h="792163">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rPr>
                        <a:t>分子</a:t>
                      </a:r>
                    </a:p>
                  </a:txBody>
                  <a:tcPr marL="90000" marR="90000" marT="46800" marB="46800" anchor="ctr" horzOverflow="overflow">
                    <a:lnL w="12700" cap="flat" cmpd="sng" algn="ctr">
                      <a:solidFill>
                        <a:srgbClr val="339966"/>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氫鍵的形成</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3783012">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氨 </a:t>
                      </a: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(NH</a:t>
                      </a:r>
                      <a:r>
                        <a:rPr kumimoji="1" lang="zh-TW" altLang="zh-TW" sz="28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rPr>
                        <a:t>3</a:t>
                      </a:r>
                      <a:r>
                        <a:rPr kumimoji="1" lang="zh-TW"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a:t>
                      </a:r>
                      <a:endParaRPr kumimoji="1"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雖然 </a:t>
                      </a:r>
                      <a:r>
                        <a:rPr kumimoji="1" lang="en-US" altLang="zh-TW"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NH</a:t>
                      </a:r>
                      <a:r>
                        <a:rPr kumimoji="1" lang="en-US" altLang="zh-TW" sz="2800" b="0" i="0" u="none" strike="noStrike" cap="none" normalizeH="0" baseline="-25000" dirty="0" smtClean="0">
                          <a:ln>
                            <a:noFill/>
                          </a:ln>
                          <a:solidFill>
                            <a:schemeClr val="tx1"/>
                          </a:solidFill>
                          <a:effectLst/>
                          <a:latin typeface="Arial" panose="020B0604020202020204" pitchFamily="34" charset="0"/>
                          <a:ea typeface="新細明體" panose="02020500000000000000" pitchFamily="18" charset="-120"/>
                        </a:rPr>
                        <a:t>3 </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分子中有 </a:t>
                      </a:r>
                      <a:r>
                        <a:rPr kumimoji="1" lang="zh-TW" altLang="en-US" sz="28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rPr>
                        <a:t>三個氫原子 </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連繫至氮原子，但氮原子 </a:t>
                      </a:r>
                      <a:r>
                        <a:rPr kumimoji="1" lang="zh-TW" altLang="en-US" sz="28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rPr>
                        <a:t>只有一個孤電子對</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，這表示每個 </a:t>
                      </a:r>
                      <a:r>
                        <a:rPr kumimoji="1" lang="en-US" altLang="zh-TW"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NH</a:t>
                      </a:r>
                      <a:r>
                        <a:rPr kumimoji="1" lang="en-US" altLang="zh-TW" sz="2800" b="0" i="0" u="none" strike="noStrike" cap="none" normalizeH="0" baseline="-25000" dirty="0" smtClean="0">
                          <a:ln>
                            <a:noFill/>
                          </a:ln>
                          <a:solidFill>
                            <a:schemeClr val="tx1"/>
                          </a:solidFill>
                          <a:effectLst/>
                          <a:latin typeface="Arial" panose="020B0604020202020204" pitchFamily="34" charset="0"/>
                          <a:ea typeface="新細明體" panose="02020500000000000000" pitchFamily="18" charset="-120"/>
                        </a:rPr>
                        <a:t>3 </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分子平均只能形成 </a:t>
                      </a:r>
                      <a:r>
                        <a:rPr kumimoji="1" lang="zh-TW" altLang="en-US" sz="28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rPr>
                        <a:t>一個氫鍵</a:t>
                      </a:r>
                      <a:r>
                        <a:rPr kumimoji="1" lang="zh-TW" altLang="en-US" sz="28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rPr>
                        <a:t>。</a:t>
                      </a:r>
                    </a:p>
                  </a:txBody>
                  <a:tcP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bl>
          </a:graphicData>
        </a:graphic>
      </p:graphicFrame>
      <p:pic>
        <p:nvPicPr>
          <p:cNvPr id="56337" name="Picture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98850" y="2813050"/>
            <a:ext cx="3273425" cy="221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pic>
      <p:graphicFrame>
        <p:nvGraphicFramePr>
          <p:cNvPr id="56339" name="Object 20"/>
          <p:cNvGraphicFramePr>
            <a:graphicFrameLocks noChangeAspect="1"/>
          </p:cNvGraphicFramePr>
          <p:nvPr/>
        </p:nvGraphicFramePr>
        <p:xfrm>
          <a:off x="539750" y="3141663"/>
          <a:ext cx="1314450" cy="1570037"/>
        </p:xfrm>
        <a:graphic>
          <a:graphicData uri="http://schemas.openxmlformats.org/presentationml/2006/ole">
            <mc:AlternateContent xmlns:mc="http://schemas.openxmlformats.org/markup-compatibility/2006">
              <mc:Choice xmlns:v="urn:schemas-microsoft-com:vml" Requires="v">
                <p:oleObj spid="_x0000_s62520" name="PBrush" r:id="rId5" imgW="2095793" imgH="2505425" progId="">
                  <p:embed/>
                </p:oleObj>
              </mc:Choice>
              <mc:Fallback>
                <p:oleObj name="PBrush" r:id="rId5" imgW="2095793" imgH="2505425"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9750" y="3141663"/>
                        <a:ext cx="1314450" cy="1570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folHlink"/>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557694678"/>
      </p:ext>
    </p:extLst>
  </p:cSld>
  <p:clrMapOvr>
    <a:masterClrMapping/>
  </p:clrMapOvr>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ChangeArrowheads="1"/>
          </p:cNvSpPr>
          <p:nvPr/>
        </p:nvSpPr>
        <p:spPr bwMode="auto">
          <a:xfrm>
            <a:off x="539552" y="1992164"/>
            <a:ext cx="12954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r>
              <a:rPr lang="zh-TW" altLang="en-US" sz="3200" b="1">
                <a:solidFill>
                  <a:srgbClr val="CC0066"/>
                </a:solidFill>
              </a:rPr>
              <a:t>沸點</a:t>
            </a:r>
            <a:r>
              <a:rPr lang="zh-TW" altLang="en-US" sz="3200">
                <a:solidFill>
                  <a:srgbClr val="800080"/>
                </a:solidFill>
              </a:rPr>
              <a:t>	</a:t>
            </a:r>
          </a:p>
        </p:txBody>
      </p:sp>
      <p:sp>
        <p:nvSpPr>
          <p:cNvPr id="68611" name="Rectangle 3"/>
          <p:cNvSpPr>
            <a:spLocks noChangeArrowheads="1"/>
          </p:cNvSpPr>
          <p:nvPr/>
        </p:nvSpPr>
        <p:spPr bwMode="auto">
          <a:xfrm>
            <a:off x="539750" y="633016"/>
            <a:ext cx="4608513"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00"/>
                </a:solidFill>
                <a:latin typeface="Arial Black" pitchFamily="34" charset="0"/>
              </a:rPr>
              <a:t>氫鍵對水的性質的影響</a:t>
            </a:r>
          </a:p>
        </p:txBody>
      </p:sp>
      <p:sp>
        <p:nvSpPr>
          <p:cNvPr id="37892" name="Rectangle 4"/>
          <p:cNvSpPr>
            <a:spLocks noChangeArrowheads="1"/>
          </p:cNvSpPr>
          <p:nvPr/>
        </p:nvSpPr>
        <p:spPr bwMode="auto">
          <a:xfrm>
            <a:off x="684014" y="2793231"/>
            <a:ext cx="72739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6100" indent="-5461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水的沸點 </a:t>
            </a:r>
            <a:r>
              <a:rPr lang="en-US" altLang="zh-TW" sz="2800" dirty="0"/>
              <a:t>(100°C) </a:t>
            </a:r>
            <a:r>
              <a:rPr lang="zh-TW" altLang="en-US" sz="3200" b="1" dirty="0">
                <a:solidFill>
                  <a:srgbClr val="3399FF"/>
                </a:solidFill>
              </a:rPr>
              <a:t>較預期高很多</a:t>
            </a:r>
            <a:r>
              <a:rPr lang="zh-TW" altLang="en-US" sz="2800" dirty="0"/>
              <a:t>。</a:t>
            </a:r>
          </a:p>
        </p:txBody>
      </p:sp>
      <p:sp>
        <p:nvSpPr>
          <p:cNvPr id="37894" name="Rectangle 4"/>
          <p:cNvSpPr>
            <a:spLocks noChangeArrowheads="1"/>
          </p:cNvSpPr>
          <p:nvPr/>
        </p:nvSpPr>
        <p:spPr bwMode="auto">
          <a:xfrm>
            <a:off x="684014" y="3936851"/>
            <a:ext cx="82089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6100" indent="-5461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需要吸收很多能量才能克服</a:t>
            </a:r>
            <a:r>
              <a:rPr lang="zh-TW" altLang="en-US" sz="2800" b="1"/>
              <a:t> </a:t>
            </a:r>
            <a:r>
              <a:rPr lang="zh-TW" altLang="en-US" sz="2800"/>
              <a:t>水分子之間的 </a:t>
            </a:r>
            <a:r>
              <a:rPr lang="zh-TW" altLang="en-US" sz="3200" b="1">
                <a:solidFill>
                  <a:srgbClr val="3399FF"/>
                </a:solidFill>
              </a:rPr>
              <a:t>氫鍵</a:t>
            </a:r>
            <a:r>
              <a:rPr lang="zh-TW" altLang="en-US" sz="2800" b="1"/>
              <a:t>，</a:t>
            </a:r>
            <a:r>
              <a:rPr lang="zh-TW" altLang="en-US" sz="2800"/>
              <a:t>把水分子分離。</a:t>
            </a:r>
          </a:p>
        </p:txBody>
      </p:sp>
    </p:spTree>
    <p:extLst>
      <p:ext uri="{BB962C8B-B14F-4D97-AF65-F5344CB8AC3E}">
        <p14:creationId xmlns:p14="http://schemas.microsoft.com/office/powerpoint/2010/main" val="52068544"/>
      </p:ext>
    </p:extLst>
  </p:cSld>
  <p:clrMapOvr>
    <a:masterClrMapping/>
  </p:clrMapOvr>
  <p:timing>
    <p:tnLst>
      <p:par>
        <p:cTn id="1" dur="indefinite" restart="never" nodeType="tmRoot"/>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28"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8039" y="2130574"/>
            <a:ext cx="2932113" cy="432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pic>
      <p:sp>
        <p:nvSpPr>
          <p:cNvPr id="70659" name="Rectangle 6"/>
          <p:cNvSpPr>
            <a:spLocks noChangeArrowheads="1"/>
          </p:cNvSpPr>
          <p:nvPr/>
        </p:nvSpPr>
        <p:spPr bwMode="auto">
          <a:xfrm>
            <a:off x="250602" y="178916"/>
            <a:ext cx="208915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r>
              <a:rPr lang="zh-TW" altLang="en-US" sz="3200" b="1">
                <a:solidFill>
                  <a:srgbClr val="CC0066"/>
                </a:solidFill>
              </a:rPr>
              <a:t>表面張力</a:t>
            </a:r>
            <a:r>
              <a:rPr lang="zh-TW" altLang="en-US" sz="3200">
                <a:solidFill>
                  <a:srgbClr val="800080"/>
                </a:solidFill>
              </a:rPr>
              <a:t>	</a:t>
            </a:r>
          </a:p>
        </p:txBody>
      </p:sp>
      <p:sp>
        <p:nvSpPr>
          <p:cNvPr id="8" name="Rectangle 6"/>
          <p:cNvSpPr>
            <a:spLocks noChangeArrowheads="1"/>
          </p:cNvSpPr>
          <p:nvPr/>
        </p:nvSpPr>
        <p:spPr bwMode="auto">
          <a:xfrm>
            <a:off x="282575" y="972592"/>
            <a:ext cx="78724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buFontTx/>
              <a:buBlip>
                <a:blip r:embed="rId4"/>
              </a:buBlip>
            </a:pPr>
            <a:r>
              <a:rPr lang="zh-TW" altLang="en-US" sz="3200" b="1" dirty="0">
                <a:solidFill>
                  <a:srgbClr val="3399FF"/>
                </a:solidFill>
              </a:rPr>
              <a:t>表</a:t>
            </a:r>
            <a:r>
              <a:rPr lang="zh-HK" altLang="en-US" sz="3200" b="1" dirty="0">
                <a:solidFill>
                  <a:srgbClr val="3399FF"/>
                </a:solidFill>
              </a:rPr>
              <a:t>面張力</a:t>
            </a:r>
            <a:r>
              <a:rPr lang="zh-HK" altLang="en-US" sz="2800" b="1" dirty="0">
                <a:solidFill>
                  <a:srgbClr val="3399FF"/>
                </a:solidFill>
              </a:rPr>
              <a:t> </a:t>
            </a:r>
            <a:r>
              <a:rPr lang="zh-TW" altLang="en-US" sz="2800" dirty="0"/>
              <a:t>是由分子間引力引致的液體性質。</a:t>
            </a:r>
            <a:endParaRPr lang="en-US" altLang="zh-TW" sz="2800" dirty="0"/>
          </a:p>
        </p:txBody>
      </p:sp>
      <p:grpSp>
        <p:nvGrpSpPr>
          <p:cNvPr id="2" name="群組 21"/>
          <p:cNvGrpSpPr>
            <a:grpSpLocks/>
          </p:cNvGrpSpPr>
          <p:nvPr/>
        </p:nvGrpSpPr>
        <p:grpSpPr bwMode="auto">
          <a:xfrm>
            <a:off x="2957239" y="1814661"/>
            <a:ext cx="1604963" cy="1020763"/>
            <a:chOff x="5035959" y="1458755"/>
            <a:chExt cx="1605761" cy="1019853"/>
          </a:xfrm>
        </p:grpSpPr>
        <p:sp>
          <p:nvSpPr>
            <p:cNvPr id="70665" name="Text Box 17"/>
            <p:cNvSpPr txBox="1">
              <a:spLocks noChangeArrowheads="1"/>
            </p:cNvSpPr>
            <p:nvPr/>
          </p:nvSpPr>
          <p:spPr bwMode="auto">
            <a:xfrm>
              <a:off x="5035959" y="1458755"/>
              <a:ext cx="1515038" cy="39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r>
                <a:rPr lang="zh-TW" altLang="en-US" sz="2000"/>
                <a:t>分子間引力</a:t>
              </a:r>
            </a:p>
          </p:txBody>
        </p:sp>
        <p:cxnSp>
          <p:nvCxnSpPr>
            <p:cNvPr id="70666" name="直線接點 2"/>
            <p:cNvCxnSpPr>
              <a:cxnSpLocks noChangeShapeType="1"/>
            </p:cNvCxnSpPr>
            <p:nvPr/>
          </p:nvCxnSpPr>
          <p:spPr bwMode="auto">
            <a:xfrm flipH="1" flipV="1">
              <a:off x="6156176" y="1844824"/>
              <a:ext cx="168394" cy="624259"/>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70667" name="直線接點 13"/>
            <p:cNvCxnSpPr>
              <a:cxnSpLocks noChangeShapeType="1"/>
            </p:cNvCxnSpPr>
            <p:nvPr/>
          </p:nvCxnSpPr>
          <p:spPr bwMode="auto">
            <a:xfrm flipH="1" flipV="1">
              <a:off x="6156176" y="1844824"/>
              <a:ext cx="485544" cy="633784"/>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1513327765"/>
      </p:ext>
    </p:extLst>
  </p:cSld>
  <p:clrMapOvr>
    <a:masterClrMapping/>
  </p:clrMapOvr>
  <p:timing>
    <p:tnLst>
      <p:par>
        <p:cTn id="1" dur="indefinite" restart="never" nodeType="tmRoot"/>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ext Box 3"/>
          <p:cNvSpPr txBox="1">
            <a:spLocks noChangeArrowheads="1"/>
          </p:cNvSpPr>
          <p:nvPr/>
        </p:nvSpPr>
        <p:spPr bwMode="auto">
          <a:xfrm>
            <a:off x="684213" y="5373688"/>
            <a:ext cx="7632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50000"/>
              </a:spcBef>
            </a:pPr>
            <a:endParaRPr lang="zh-HK" altLang="zh-HK"/>
          </a:p>
        </p:txBody>
      </p:sp>
      <p:pic>
        <p:nvPicPr>
          <p:cNvPr id="72708" name="Picture 2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4261" y="1084932"/>
            <a:ext cx="5535613" cy="443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type="none" w="lg" len="lg"/>
              </a14:hiddenLine>
            </a:ext>
          </a:extLst>
        </p:spPr>
      </p:pic>
      <p:sp>
        <p:nvSpPr>
          <p:cNvPr id="72709" name="文字方塊 1"/>
          <p:cNvSpPr txBox="1">
            <a:spLocks noChangeArrowheads="1"/>
          </p:cNvSpPr>
          <p:nvPr/>
        </p:nvSpPr>
        <p:spPr bwMode="auto">
          <a:xfrm>
            <a:off x="381074" y="2281907"/>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水面</a:t>
            </a:r>
            <a:endParaRPr lang="zh-HK" altLang="en-US" sz="2000"/>
          </a:p>
        </p:txBody>
      </p:sp>
      <p:sp>
        <p:nvSpPr>
          <p:cNvPr id="72710" name="文字方塊 21"/>
          <p:cNvSpPr txBox="1">
            <a:spLocks noChangeArrowheads="1"/>
          </p:cNvSpPr>
          <p:nvPr/>
        </p:nvSpPr>
        <p:spPr bwMode="auto">
          <a:xfrm>
            <a:off x="7696274" y="3193132"/>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夾子</a:t>
            </a:r>
            <a:endParaRPr lang="zh-HK" altLang="en-US" sz="2000"/>
          </a:p>
        </p:txBody>
      </p:sp>
      <p:cxnSp>
        <p:nvCxnSpPr>
          <p:cNvPr id="72711" name="直線接點 3"/>
          <p:cNvCxnSpPr>
            <a:cxnSpLocks noChangeShapeType="1"/>
          </p:cNvCxnSpPr>
          <p:nvPr/>
        </p:nvCxnSpPr>
        <p:spPr bwMode="auto">
          <a:xfrm>
            <a:off x="1071636" y="2545432"/>
            <a:ext cx="2232025" cy="647700"/>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cxnSp>
        <p:nvCxnSpPr>
          <p:cNvPr id="72712" name="直線接點 25"/>
          <p:cNvCxnSpPr>
            <a:cxnSpLocks noChangeShapeType="1"/>
          </p:cNvCxnSpPr>
          <p:nvPr/>
        </p:nvCxnSpPr>
        <p:spPr bwMode="auto">
          <a:xfrm>
            <a:off x="4510161" y="3345532"/>
            <a:ext cx="3257550" cy="77788"/>
          </a:xfrm>
          <a:prstGeom prst="line">
            <a:avLst/>
          </a:prstGeom>
          <a:noFill/>
          <a:ln w="19050" algn="ctr">
            <a:solidFill>
              <a:schemeClr val="tx1"/>
            </a:solidFill>
            <a:round/>
            <a:headEnd/>
            <a:tailEnd type="none" w="lg" len="lg"/>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80798234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6"/>
          <p:cNvSpPr>
            <a:spLocks noChangeArrowheads="1"/>
          </p:cNvSpPr>
          <p:nvPr/>
        </p:nvSpPr>
        <p:spPr bwMode="auto">
          <a:xfrm>
            <a:off x="250825" y="1196975"/>
            <a:ext cx="8281988" cy="1006475"/>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a:t>離子鍵</a:t>
            </a:r>
            <a:r>
              <a:rPr lang="zh-TW" altLang="en-US" b="0"/>
              <a:t>：主要存在於由 </a:t>
            </a:r>
            <a:r>
              <a:rPr lang="zh-TW" altLang="en-US" sz="3200" u="sng">
                <a:solidFill>
                  <a:srgbClr val="FF5050"/>
                </a:solidFill>
              </a:rPr>
              <a:t>金屬</a:t>
            </a:r>
            <a:r>
              <a:rPr lang="zh-TW" altLang="en-US">
                <a:solidFill>
                  <a:srgbClr val="FF5050"/>
                </a:solidFill>
              </a:rPr>
              <a:t> </a:t>
            </a:r>
            <a:r>
              <a:rPr lang="zh-TW" altLang="en-US" b="0"/>
              <a:t>和 </a:t>
            </a:r>
            <a:r>
              <a:rPr lang="zh-TW" altLang="en-US" sz="3200" u="sng">
                <a:solidFill>
                  <a:srgbClr val="FF5050"/>
                </a:solidFill>
              </a:rPr>
              <a:t>非金屬</a:t>
            </a:r>
            <a:r>
              <a:rPr lang="zh-TW" altLang="en-US">
                <a:solidFill>
                  <a:srgbClr val="FF5050"/>
                </a:solidFill>
              </a:rPr>
              <a:t> </a:t>
            </a:r>
            <a:r>
              <a:rPr lang="zh-TW" altLang="en-US" b="0"/>
              <a:t>生成的		  化合物中。</a:t>
            </a:r>
            <a:endParaRPr lang="en-US" altLang="zh-TW" b="0"/>
          </a:p>
        </p:txBody>
      </p:sp>
      <p:sp>
        <p:nvSpPr>
          <p:cNvPr id="133131" name="Rectangle 11"/>
          <p:cNvSpPr>
            <a:spLocks noChangeArrowheads="1"/>
          </p:cNvSpPr>
          <p:nvPr/>
        </p:nvSpPr>
        <p:spPr bwMode="auto">
          <a:xfrm>
            <a:off x="250825" y="2782888"/>
            <a:ext cx="8964613" cy="519112"/>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a:t>金屬鍵</a:t>
            </a:r>
            <a:r>
              <a:rPr lang="zh-TW" altLang="en-US" b="0"/>
              <a:t>：只存在於金屬中。</a:t>
            </a:r>
          </a:p>
        </p:txBody>
      </p:sp>
      <p:sp>
        <p:nvSpPr>
          <p:cNvPr id="133133" name="Rectangle 13"/>
          <p:cNvSpPr>
            <a:spLocks noChangeArrowheads="1"/>
          </p:cNvSpPr>
          <p:nvPr/>
        </p:nvSpPr>
        <p:spPr bwMode="auto">
          <a:xfrm>
            <a:off x="250825" y="3935413"/>
            <a:ext cx="8642350" cy="1077912"/>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46100" indent="-5461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a:t>共價鍵</a:t>
            </a:r>
            <a:r>
              <a:rPr lang="zh-TW" altLang="en-US" b="0"/>
              <a:t>：主要存在於 </a:t>
            </a:r>
            <a:r>
              <a:rPr lang="zh-TW" altLang="en-US" sz="3200">
                <a:solidFill>
                  <a:srgbClr val="6699FF"/>
                </a:solidFill>
              </a:rPr>
              <a:t>非金屬</a:t>
            </a:r>
            <a:r>
              <a:rPr lang="zh-TW" altLang="en-US" sz="3200">
                <a:solidFill>
                  <a:srgbClr val="6699FF"/>
                </a:solidFill>
                <a:latin typeface="Times New Roman" pitchFamily="18" charset="0"/>
              </a:rPr>
              <a:t>元素</a:t>
            </a:r>
            <a:r>
              <a:rPr lang="zh-TW" altLang="en-US" b="0">
                <a:latin typeface="Times New Roman" pitchFamily="18" charset="0"/>
              </a:rPr>
              <a:t> </a:t>
            </a:r>
            <a:r>
              <a:rPr lang="zh-TW" altLang="en-US" b="0"/>
              <a:t>及只由 </a:t>
            </a:r>
            <a:r>
              <a:rPr lang="zh-TW" altLang="en-US" sz="3200">
                <a:solidFill>
                  <a:srgbClr val="6699FF"/>
                </a:solidFill>
              </a:rPr>
              <a:t>非金屬</a:t>
            </a:r>
            <a:r>
              <a:rPr lang="zh-TW" altLang="en-US" b="0"/>
              <a:t> </a:t>
            </a:r>
            <a:r>
              <a:rPr lang="en-US" altLang="zh-TW" b="0"/>
              <a:t>		  </a:t>
            </a:r>
            <a:r>
              <a:rPr lang="zh-TW" altLang="en-US" sz="3200">
                <a:solidFill>
                  <a:srgbClr val="6699FF"/>
                </a:solidFill>
              </a:rPr>
              <a:t>生成的化合物中</a:t>
            </a:r>
            <a:r>
              <a:rPr lang="zh-TW" altLang="en-US" b="0"/>
              <a:t>。</a:t>
            </a:r>
            <a:endParaRPr lang="en-US" altLang="zh-TW" b="0"/>
          </a:p>
        </p:txBody>
      </p:sp>
    </p:spTree>
    <p:extLst>
      <p:ext uri="{BB962C8B-B14F-4D97-AF65-F5344CB8AC3E}">
        <p14:creationId xmlns:p14="http://schemas.microsoft.com/office/powerpoint/2010/main" val="3722644126"/>
      </p:ext>
    </p:extLst>
  </p:cSld>
  <p:clrMapOvr>
    <a:masterClrMapping/>
  </p:clrMapOvr>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ChangeArrowheads="1"/>
          </p:cNvSpPr>
          <p:nvPr/>
        </p:nvSpPr>
        <p:spPr bwMode="auto">
          <a:xfrm>
            <a:off x="736029" y="582092"/>
            <a:ext cx="1295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just" eaLnBrk="1" hangingPunct="1"/>
            <a:r>
              <a:rPr lang="zh-TW" altLang="en-US" sz="3200" b="1">
                <a:solidFill>
                  <a:srgbClr val="CC0066"/>
                </a:solidFill>
              </a:rPr>
              <a:t>黏度</a:t>
            </a:r>
          </a:p>
        </p:txBody>
      </p:sp>
      <p:sp>
        <p:nvSpPr>
          <p:cNvPr id="44035" name="Rectangle 3"/>
          <p:cNvSpPr>
            <a:spLocks noChangeArrowheads="1"/>
          </p:cNvSpPr>
          <p:nvPr/>
        </p:nvSpPr>
        <p:spPr bwMode="auto">
          <a:xfrm>
            <a:off x="756344" y="1908696"/>
            <a:ext cx="8712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dirty="0">
                <a:solidFill>
                  <a:srgbClr val="0099FF"/>
                </a:solidFill>
              </a:rPr>
              <a:t>黏度</a:t>
            </a:r>
            <a:r>
              <a:rPr lang="zh-TW" altLang="en-US" sz="2800" b="1" dirty="0">
                <a:solidFill>
                  <a:srgbClr val="0099FF"/>
                </a:solidFill>
              </a:rPr>
              <a:t> </a:t>
            </a:r>
            <a:r>
              <a:rPr lang="zh-TW" altLang="en-US" sz="2800" dirty="0"/>
              <a:t>是液體抗拒流動的程度。</a:t>
            </a:r>
            <a:endParaRPr lang="en-US" altLang="zh-TW" sz="2800" dirty="0"/>
          </a:p>
        </p:txBody>
      </p:sp>
      <p:sp>
        <p:nvSpPr>
          <p:cNvPr id="44036" name="Rectangle 3"/>
          <p:cNvSpPr>
            <a:spLocks noChangeArrowheads="1"/>
          </p:cNvSpPr>
          <p:nvPr/>
        </p:nvSpPr>
        <p:spPr bwMode="auto">
          <a:xfrm>
            <a:off x="756667" y="2716064"/>
            <a:ext cx="835183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液體的 </a:t>
            </a:r>
            <a:r>
              <a:rPr lang="zh-TW" altLang="en-US" sz="3200" b="1">
                <a:solidFill>
                  <a:srgbClr val="3399FF"/>
                </a:solidFill>
              </a:rPr>
              <a:t>黏度越高</a:t>
            </a:r>
            <a:r>
              <a:rPr lang="zh-TW" altLang="en-US" sz="2800"/>
              <a:t>，則 </a:t>
            </a:r>
            <a:r>
              <a:rPr lang="zh-TW" altLang="en-US" sz="3200" b="1">
                <a:solidFill>
                  <a:srgbClr val="3399FF"/>
                </a:solidFill>
              </a:rPr>
              <a:t>流動得越慢</a:t>
            </a:r>
            <a:r>
              <a:rPr lang="zh-TW" altLang="en-US" sz="2800"/>
              <a:t>。</a:t>
            </a:r>
          </a:p>
        </p:txBody>
      </p:sp>
      <p:grpSp>
        <p:nvGrpSpPr>
          <p:cNvPr id="9" name="Group 8"/>
          <p:cNvGrpSpPr>
            <a:grpSpLocks/>
          </p:cNvGrpSpPr>
          <p:nvPr/>
        </p:nvGrpSpPr>
        <p:grpSpPr bwMode="auto">
          <a:xfrm>
            <a:off x="756667" y="4077444"/>
            <a:ext cx="6397625" cy="647700"/>
            <a:chOff x="113" y="592"/>
            <a:chExt cx="4743" cy="847"/>
          </a:xfrm>
        </p:grpSpPr>
        <p:sp>
          <p:nvSpPr>
            <p:cNvPr id="11" name="AutoShape 9"/>
            <p:cNvSpPr>
              <a:spLocks noChangeArrowheads="1"/>
            </p:cNvSpPr>
            <p:nvPr/>
          </p:nvSpPr>
          <p:spPr bwMode="auto">
            <a:xfrm>
              <a:off x="113" y="592"/>
              <a:ext cx="4743" cy="847"/>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sz="2800"/>
            </a:p>
          </p:txBody>
        </p:sp>
        <p:sp>
          <p:nvSpPr>
            <p:cNvPr id="12" name="Rectangle 10"/>
            <p:cNvSpPr>
              <a:spLocks noChangeArrowheads="1"/>
            </p:cNvSpPr>
            <p:nvPr/>
          </p:nvSpPr>
          <p:spPr bwMode="auto">
            <a:xfrm>
              <a:off x="160" y="695"/>
              <a:ext cx="4696" cy="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dirty="0"/>
                <a:t>水的 </a:t>
              </a:r>
              <a:r>
                <a:rPr lang="zh-TW" altLang="en-US" sz="2800" b="1" dirty="0">
                  <a:solidFill>
                    <a:srgbClr val="3399FF"/>
                  </a:solidFill>
                </a:rPr>
                <a:t>沸點</a:t>
              </a:r>
              <a:r>
                <a:rPr lang="zh-TW" altLang="en-US" sz="2800" dirty="0"/>
                <a:t>、</a:t>
              </a:r>
              <a:r>
                <a:rPr lang="zh-TW" altLang="en-US" sz="2800" b="1" dirty="0">
                  <a:solidFill>
                    <a:srgbClr val="3399FF"/>
                  </a:solidFill>
                </a:rPr>
                <a:t>表面張力</a:t>
              </a:r>
              <a:r>
                <a:rPr lang="zh-TW" altLang="en-US" sz="2800" b="1" dirty="0"/>
                <a:t> </a:t>
              </a:r>
              <a:r>
                <a:rPr lang="zh-TW" altLang="en-US" sz="2800" dirty="0"/>
                <a:t>和 </a:t>
              </a:r>
              <a:r>
                <a:rPr lang="zh-TW" altLang="en-US" sz="2800" b="1" dirty="0">
                  <a:solidFill>
                    <a:srgbClr val="3399FF"/>
                  </a:solidFill>
                </a:rPr>
                <a:t>黏度</a:t>
              </a:r>
              <a:r>
                <a:rPr lang="zh-TW" altLang="en-US" sz="2800" b="1" dirty="0"/>
                <a:t> </a:t>
              </a:r>
              <a:r>
                <a:rPr lang="zh-TW" altLang="en-US" sz="2800" dirty="0"/>
                <a:t>都很 </a:t>
              </a:r>
              <a:r>
                <a:rPr lang="zh-TW" altLang="en-US" sz="2800" b="1" dirty="0">
                  <a:solidFill>
                    <a:srgbClr val="3399FF"/>
                  </a:solidFill>
                </a:rPr>
                <a:t>高</a:t>
              </a:r>
              <a:r>
                <a:rPr lang="zh-TW" altLang="en-US" sz="2800" dirty="0"/>
                <a:t>。</a:t>
              </a:r>
            </a:p>
          </p:txBody>
        </p:sp>
      </p:grpSp>
    </p:spTree>
    <p:extLst>
      <p:ext uri="{BB962C8B-B14F-4D97-AF65-F5344CB8AC3E}">
        <p14:creationId xmlns:p14="http://schemas.microsoft.com/office/powerpoint/2010/main" val="3899513148"/>
      </p:ext>
    </p:extLst>
  </p:cSld>
  <p:clrMapOvr>
    <a:masterClrMapping/>
  </p:clrMapOvr>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3"/>
          <p:cNvSpPr>
            <a:spLocks noChangeArrowheads="1"/>
          </p:cNvSpPr>
          <p:nvPr/>
        </p:nvSpPr>
        <p:spPr bwMode="auto">
          <a:xfrm>
            <a:off x="251520" y="476672"/>
            <a:ext cx="878522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076325" indent="-1076325" defTabSz="901700">
              <a:defRPr kumimoji="1">
                <a:solidFill>
                  <a:schemeClr val="tx1"/>
                </a:solidFill>
                <a:latin typeface="Arial" charset="0"/>
                <a:ea typeface="新細明體" charset="-120"/>
              </a:defRPr>
            </a:lvl1pPr>
            <a:lvl2pPr marL="742950" indent="-285750" defTabSz="901700">
              <a:defRPr kumimoji="1">
                <a:solidFill>
                  <a:schemeClr val="tx1"/>
                </a:solidFill>
                <a:latin typeface="Arial" charset="0"/>
                <a:ea typeface="新細明體" charset="-120"/>
              </a:defRPr>
            </a:lvl2pPr>
            <a:lvl3pPr marL="1143000" indent="-228600" defTabSz="901700">
              <a:defRPr kumimoji="1">
                <a:solidFill>
                  <a:schemeClr val="tx1"/>
                </a:solidFill>
                <a:latin typeface="Arial" charset="0"/>
                <a:ea typeface="新細明體" charset="-120"/>
              </a:defRPr>
            </a:lvl3pPr>
            <a:lvl4pPr marL="1600200" indent="-228600" defTabSz="901700">
              <a:defRPr kumimoji="1">
                <a:solidFill>
                  <a:schemeClr val="tx1"/>
                </a:solidFill>
                <a:latin typeface="Arial" charset="0"/>
                <a:ea typeface="新細明體" charset="-120"/>
              </a:defRPr>
            </a:lvl4pPr>
            <a:lvl5pPr marL="2057400" indent="-228600" defTabSz="901700">
              <a:defRPr kumimoji="1">
                <a:solidFill>
                  <a:schemeClr val="tx1"/>
                </a:solidFill>
                <a:latin typeface="Arial" charset="0"/>
                <a:ea typeface="新細明體" charset="-120"/>
              </a:defRPr>
            </a:lvl5pPr>
            <a:lvl6pPr marL="2514600" indent="-228600" defTabSz="901700" eaLnBrk="0" fontAlgn="base" hangingPunct="0">
              <a:spcBef>
                <a:spcPct val="0"/>
              </a:spcBef>
              <a:spcAft>
                <a:spcPct val="0"/>
              </a:spcAft>
              <a:defRPr kumimoji="1">
                <a:solidFill>
                  <a:schemeClr val="tx1"/>
                </a:solidFill>
                <a:latin typeface="Arial" charset="0"/>
                <a:ea typeface="新細明體" charset="-120"/>
              </a:defRPr>
            </a:lvl6pPr>
            <a:lvl7pPr marL="2971800" indent="-228600" defTabSz="901700" eaLnBrk="0" fontAlgn="base" hangingPunct="0">
              <a:spcBef>
                <a:spcPct val="0"/>
              </a:spcBef>
              <a:spcAft>
                <a:spcPct val="0"/>
              </a:spcAft>
              <a:defRPr kumimoji="1">
                <a:solidFill>
                  <a:schemeClr val="tx1"/>
                </a:solidFill>
                <a:latin typeface="Arial" charset="0"/>
                <a:ea typeface="新細明體" charset="-120"/>
              </a:defRPr>
            </a:lvl7pPr>
            <a:lvl8pPr marL="3429000" indent="-228600" defTabSz="901700" eaLnBrk="0" fontAlgn="base" hangingPunct="0">
              <a:spcBef>
                <a:spcPct val="0"/>
              </a:spcBef>
              <a:spcAft>
                <a:spcPct val="0"/>
              </a:spcAft>
              <a:defRPr kumimoji="1">
                <a:solidFill>
                  <a:schemeClr val="tx1"/>
                </a:solidFill>
                <a:latin typeface="Arial" charset="0"/>
                <a:ea typeface="新細明體" charset="-120"/>
              </a:defRPr>
            </a:lvl8pPr>
            <a:lvl9pPr marL="3886200" indent="-228600" defTabSz="9017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smtClean="0">
                <a:solidFill>
                  <a:srgbClr val="006600"/>
                </a:solidFill>
              </a:rPr>
              <a:t>比較 </a:t>
            </a:r>
            <a:r>
              <a:rPr lang="zh-TW" altLang="en-US" sz="3200" b="1" dirty="0">
                <a:solidFill>
                  <a:srgbClr val="006600"/>
                </a:solidFill>
              </a:rPr>
              <a:t>范德華力、氫鍵 和 共價鍵 的強度</a:t>
            </a:r>
          </a:p>
        </p:txBody>
      </p:sp>
      <p:graphicFrame>
        <p:nvGraphicFramePr>
          <p:cNvPr id="5" name="Group 80"/>
          <p:cNvGraphicFramePr>
            <a:graphicFrameLocks/>
          </p:cNvGraphicFramePr>
          <p:nvPr>
            <p:extLst>
              <p:ext uri="{D42A27DB-BD31-4B8C-83A1-F6EECF244321}">
                <p14:modId xmlns:p14="http://schemas.microsoft.com/office/powerpoint/2010/main" val="2914056206"/>
              </p:ext>
            </p:extLst>
          </p:nvPr>
        </p:nvGraphicFramePr>
        <p:xfrm>
          <a:off x="354707" y="1798562"/>
          <a:ext cx="8496299" cy="3946526"/>
        </p:xfrm>
        <a:graphic>
          <a:graphicData uri="http://schemas.openxmlformats.org/drawingml/2006/table">
            <a:tbl>
              <a:tblPr/>
              <a:tblGrid>
                <a:gridCol w="2808694">
                  <a:extLst>
                    <a:ext uri="{9D8B030D-6E8A-4147-A177-3AD203B41FA5}">
                      <a16:colId xmlns:a16="http://schemas.microsoft.com/office/drawing/2014/main" xmlns="" val="20000"/>
                    </a:ext>
                  </a:extLst>
                </a:gridCol>
                <a:gridCol w="2949274">
                  <a:extLst>
                    <a:ext uri="{9D8B030D-6E8A-4147-A177-3AD203B41FA5}">
                      <a16:colId xmlns:a16="http://schemas.microsoft.com/office/drawing/2014/main" xmlns="" val="20001"/>
                    </a:ext>
                  </a:extLst>
                </a:gridCol>
                <a:gridCol w="2738331">
                  <a:extLst>
                    <a:ext uri="{9D8B030D-6E8A-4147-A177-3AD203B41FA5}">
                      <a16:colId xmlns:a16="http://schemas.microsoft.com/office/drawing/2014/main" xmlns="" val="20002"/>
                    </a:ext>
                  </a:extLst>
                </a:gridCol>
              </a:tblGrid>
              <a:tr h="633413">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3000" b="1" i="0" u="none" strike="noStrike" cap="none" normalizeH="0" baseline="0" dirty="0" smtClean="0">
                          <a:ln>
                            <a:noFill/>
                          </a:ln>
                          <a:solidFill>
                            <a:schemeClr val="bg1"/>
                          </a:solidFill>
                          <a:effectLst/>
                          <a:latin typeface="Arial" charset="0"/>
                          <a:ea typeface="新細明體" pitchFamily="18" charset="-120"/>
                        </a:rPr>
                        <a:t>靜電吸引力的種類</a:t>
                      </a:r>
                    </a:p>
                  </a:txBody>
                  <a:tcPr marL="91442" marR="91442" anchor="ctr" horzOverflow="overflow">
                    <a:lnL w="12700" cap="flat" cmpd="sng" algn="ctr">
                      <a:solidFill>
                        <a:srgbClr val="339966"/>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tc hMerge="1">
                  <a:txBody>
                    <a:bodyPr/>
                    <a:lstStyle/>
                    <a:p>
                      <a:endParaRPr lang="zh-HK"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3000" b="1" i="0" u="none" strike="noStrike" cap="none" normalizeH="0" baseline="0" dirty="0" smtClean="0">
                          <a:ln>
                            <a:noFill/>
                          </a:ln>
                          <a:solidFill>
                            <a:schemeClr val="bg1"/>
                          </a:solidFill>
                          <a:effectLst/>
                          <a:latin typeface="Arial" charset="0"/>
                          <a:ea typeface="新細明體" pitchFamily="18" charset="-120"/>
                        </a:rPr>
                        <a:t>相對強度</a:t>
                      </a:r>
                    </a:p>
                  </a:txBody>
                  <a:tcPr marL="91442" marR="91442" anchor="ctr" horzOverflow="overflow">
                    <a:lnL w="12700" cap="flat" cmpd="sng" algn="ctr">
                      <a:solidFill>
                        <a:schemeClr val="bg1"/>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solidFill>
                      <a:srgbClr val="339966"/>
                    </a:solidFill>
                  </a:tcPr>
                </a:tc>
                <a:extLst>
                  <a:ext uri="{0D108BD9-81ED-4DB2-BD59-A6C34878D82A}">
                    <a16:rowId xmlns:a16="http://schemas.microsoft.com/office/drawing/2014/main" xmlns="" val="10000"/>
                  </a:ext>
                </a:extLst>
              </a:tr>
              <a:tr h="720725">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3000" b="1" i="0" u="none" strike="noStrike" cap="none" normalizeH="0" baseline="0" dirty="0" smtClean="0">
                          <a:ln>
                            <a:noFill/>
                          </a:ln>
                          <a:solidFill>
                            <a:schemeClr val="tx1"/>
                          </a:solidFill>
                          <a:effectLst/>
                          <a:latin typeface="Arial" charset="0"/>
                          <a:ea typeface="新細明體" pitchFamily="18" charset="-120"/>
                        </a:rPr>
                        <a:t>分子間引力</a:t>
                      </a:r>
                    </a:p>
                  </a:txBody>
                  <a:tcPr marL="91442" marR="91442"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3000" b="0" i="0" u="none" strike="noStrike" cap="none" normalizeH="0" baseline="0" dirty="0" smtClean="0">
                          <a:ln>
                            <a:noFill/>
                          </a:ln>
                          <a:solidFill>
                            <a:schemeClr val="tx1"/>
                          </a:solidFill>
                          <a:effectLst/>
                          <a:latin typeface="Arial" charset="0"/>
                          <a:ea typeface="新細明體" pitchFamily="18" charset="-120"/>
                        </a:rPr>
                        <a:t>范德華力</a:t>
                      </a:r>
                    </a:p>
                  </a:txBody>
                  <a:tcPr marL="91442" marR="91442"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3000" b="0" i="0" u="none" strike="noStrike" cap="none" normalizeH="0" baseline="0" dirty="0" smtClean="0">
                          <a:ln>
                            <a:noFill/>
                          </a:ln>
                          <a:solidFill>
                            <a:schemeClr val="tx1"/>
                          </a:solidFill>
                          <a:effectLst/>
                          <a:latin typeface="Arial" charset="0"/>
                          <a:ea typeface="新細明體" pitchFamily="18" charset="-120"/>
                        </a:rPr>
                        <a:t>0.01</a:t>
                      </a:r>
                      <a:r>
                        <a:rPr kumimoji="1" lang="en-US" altLang="zh-TW" sz="3000" b="0" i="0" u="none" strike="noStrike" cap="none" normalizeH="0" baseline="0" dirty="0" smtClean="0">
                          <a:ln>
                            <a:noFill/>
                          </a:ln>
                          <a:solidFill>
                            <a:schemeClr val="tx1"/>
                          </a:solidFill>
                          <a:effectLst/>
                          <a:latin typeface="Arial" charset="0"/>
                          <a:ea typeface="新細明體" pitchFamily="18" charset="-120"/>
                          <a:sym typeface="Symbol"/>
                        </a:rPr>
                        <a:t></a:t>
                      </a:r>
                      <a:r>
                        <a:rPr kumimoji="1" lang="en-US" altLang="zh-TW" sz="3000" b="0" i="0" u="none" strike="noStrike" cap="none" normalizeH="0" baseline="0" dirty="0" smtClean="0">
                          <a:ln>
                            <a:noFill/>
                          </a:ln>
                          <a:solidFill>
                            <a:schemeClr val="tx1"/>
                          </a:solidFill>
                          <a:effectLst/>
                          <a:latin typeface="Arial" charset="0"/>
                          <a:ea typeface="新細明體" pitchFamily="18" charset="-120"/>
                        </a:rPr>
                        <a:t>50</a:t>
                      </a:r>
                    </a:p>
                  </a:txBody>
                  <a:tcPr marL="91442" marR="91442"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665163">
                <a:tc vMerge="1">
                  <a:txBody>
                    <a:bodyPr/>
                    <a:lstStyle/>
                    <a:p>
                      <a:endParaRPr lang="zh-HK"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3000" b="0" i="0" u="none" strike="noStrike" cap="none" normalizeH="0" baseline="0" dirty="0" smtClean="0">
                          <a:ln>
                            <a:noFill/>
                          </a:ln>
                          <a:solidFill>
                            <a:schemeClr val="tx1"/>
                          </a:solidFill>
                          <a:effectLst/>
                          <a:latin typeface="Arial" charset="0"/>
                          <a:ea typeface="新細明體" pitchFamily="18" charset="-120"/>
                        </a:rPr>
                        <a:t>氫鍵</a:t>
                      </a:r>
                    </a:p>
                  </a:txBody>
                  <a:tcPr marL="91442" marR="91442"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3000" b="0" i="0" u="none" strike="noStrike" cap="none" normalizeH="0" baseline="0" dirty="0" smtClean="0">
                          <a:ln>
                            <a:noFill/>
                          </a:ln>
                          <a:solidFill>
                            <a:schemeClr val="tx1"/>
                          </a:solidFill>
                          <a:effectLst/>
                          <a:latin typeface="Arial" charset="0"/>
                          <a:ea typeface="新細明體" pitchFamily="18" charset="-120"/>
                        </a:rPr>
                        <a:t>20</a:t>
                      </a:r>
                      <a:r>
                        <a:rPr kumimoji="1" lang="en-US" altLang="zh-TW" sz="3000" b="0" i="0" u="none" strike="noStrike" cap="none" normalizeH="0" baseline="0" dirty="0" smtClean="0">
                          <a:ln>
                            <a:noFill/>
                          </a:ln>
                          <a:solidFill>
                            <a:schemeClr val="tx1"/>
                          </a:solidFill>
                          <a:effectLst/>
                          <a:latin typeface="Arial" charset="0"/>
                          <a:ea typeface="新細明體" pitchFamily="18" charset="-120"/>
                          <a:sym typeface="Symbol"/>
                        </a:rPr>
                        <a:t></a:t>
                      </a:r>
                      <a:r>
                        <a:rPr kumimoji="1" lang="en-US" altLang="zh-TW" sz="3000" b="0" i="0" u="none" strike="noStrike" cap="none" normalizeH="0" baseline="0" dirty="0" smtClean="0">
                          <a:ln>
                            <a:noFill/>
                          </a:ln>
                          <a:solidFill>
                            <a:schemeClr val="tx1"/>
                          </a:solidFill>
                          <a:effectLst/>
                          <a:latin typeface="Arial" charset="0"/>
                          <a:ea typeface="新細明體" pitchFamily="18" charset="-120"/>
                        </a:rPr>
                        <a:t>40</a:t>
                      </a:r>
                    </a:p>
                  </a:txBody>
                  <a:tcPr marL="91442" marR="91442"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19272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3000" b="1" i="0" u="none" strike="noStrike" cap="none" normalizeH="0" baseline="0" dirty="0" smtClean="0">
                          <a:ln>
                            <a:noFill/>
                          </a:ln>
                          <a:solidFill>
                            <a:schemeClr val="tx1"/>
                          </a:solidFill>
                          <a:effectLst/>
                          <a:latin typeface="Arial" charset="0"/>
                          <a:ea typeface="新細明體" pitchFamily="18" charset="-120"/>
                        </a:rPr>
                        <a:t>分子內原子間的化學鍵</a:t>
                      </a:r>
                    </a:p>
                  </a:txBody>
                  <a:tcPr marL="91442" marR="91442"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3000" b="0" i="0" u="none" strike="noStrike" cap="none" normalizeH="0" baseline="0" dirty="0" smtClean="0">
                          <a:ln>
                            <a:noFill/>
                          </a:ln>
                          <a:solidFill>
                            <a:schemeClr val="tx1"/>
                          </a:solidFill>
                          <a:effectLst/>
                          <a:latin typeface="Arial" charset="0"/>
                          <a:ea typeface="新細明體" pitchFamily="18" charset="-120"/>
                        </a:rPr>
                        <a:t>共價鍵</a:t>
                      </a:r>
                    </a:p>
                  </a:txBody>
                  <a:tcPr marL="91442" marR="91442"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3000" b="0" i="0" u="none" strike="noStrike" cap="none" normalizeH="0" baseline="0" dirty="0" smtClean="0">
                          <a:ln>
                            <a:noFill/>
                          </a:ln>
                          <a:solidFill>
                            <a:schemeClr val="tx1"/>
                          </a:solidFill>
                          <a:effectLst/>
                          <a:latin typeface="Arial" charset="0"/>
                          <a:ea typeface="新細明體" pitchFamily="18" charset="-120"/>
                        </a:rPr>
                        <a:t>100</a:t>
                      </a:r>
                      <a:r>
                        <a:rPr kumimoji="1" lang="en-US" altLang="zh-TW" sz="3000" b="0" i="0" u="none" strike="noStrike" cap="none" normalizeH="0" baseline="0" dirty="0" smtClean="0">
                          <a:ln>
                            <a:noFill/>
                          </a:ln>
                          <a:solidFill>
                            <a:schemeClr val="tx1"/>
                          </a:solidFill>
                          <a:effectLst/>
                          <a:latin typeface="Arial" charset="0"/>
                          <a:ea typeface="新細明體" pitchFamily="18" charset="-120"/>
                          <a:sym typeface="Symbol"/>
                        </a:rPr>
                        <a:t></a:t>
                      </a:r>
                      <a:r>
                        <a:rPr kumimoji="1" lang="en-US" altLang="zh-TW" sz="3000" b="0" i="0" u="none" strike="noStrike" cap="none" normalizeH="0" baseline="0" dirty="0" smtClean="0">
                          <a:ln>
                            <a:noFill/>
                          </a:ln>
                          <a:solidFill>
                            <a:schemeClr val="tx1"/>
                          </a:solidFill>
                          <a:effectLst/>
                          <a:latin typeface="Arial" charset="0"/>
                          <a:ea typeface="新細明體" pitchFamily="18" charset="-120"/>
                        </a:rPr>
                        <a:t>1000</a:t>
                      </a:r>
                    </a:p>
                  </a:txBody>
                  <a:tcPr marL="91442" marR="91442" anchor="ctr" horzOverflow="overflow">
                    <a:lnL w="12700" cap="flat" cmpd="sng" algn="ctr">
                      <a:solidFill>
                        <a:srgbClr val="339966"/>
                      </a:solidFill>
                      <a:prstDash val="solid"/>
                      <a:round/>
                      <a:headEnd type="none" w="med" len="med"/>
                      <a:tailEnd type="none" w="med" len="med"/>
                    </a:lnL>
                    <a:lnR w="12700" cap="flat" cmpd="sng" algn="ctr">
                      <a:solidFill>
                        <a:srgbClr val="339966"/>
                      </a:solidFill>
                      <a:prstDash val="solid"/>
                      <a:round/>
                      <a:headEnd type="none" w="med" len="med"/>
                      <a:tailEnd type="none" w="med" len="med"/>
                    </a:lnR>
                    <a:lnT w="12700" cap="flat" cmpd="sng" algn="ctr">
                      <a:solidFill>
                        <a:srgbClr val="339966"/>
                      </a:solidFill>
                      <a:prstDash val="solid"/>
                      <a:round/>
                      <a:headEnd type="none" w="med" len="med"/>
                      <a:tailEnd type="none" w="med" len="med"/>
                    </a:lnT>
                    <a:lnB w="12700" cap="flat" cmpd="sng" algn="ctr">
                      <a:solidFill>
                        <a:srgbClr val="339966"/>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bl>
          </a:graphicData>
        </a:graphic>
      </p:graphicFrame>
      <p:sp>
        <p:nvSpPr>
          <p:cNvPr id="7" name="弧形箭號 (左彎) 6"/>
          <p:cNvSpPr>
            <a:spLocks noChangeArrowheads="1"/>
          </p:cNvSpPr>
          <p:nvPr/>
        </p:nvSpPr>
        <p:spPr bwMode="auto">
          <a:xfrm>
            <a:off x="5436096" y="2771700"/>
            <a:ext cx="503238" cy="849312"/>
          </a:xfrm>
          <a:prstGeom prst="curvedLeftArrow">
            <a:avLst>
              <a:gd name="adj1" fmla="val 25034"/>
              <a:gd name="adj2" fmla="val 50053"/>
              <a:gd name="adj3" fmla="val 25000"/>
            </a:avLst>
          </a:prstGeom>
          <a:solidFill>
            <a:srgbClr val="FFFF00"/>
          </a:solidFill>
          <a:ln w="19050" algn="ctr">
            <a:solidFill>
              <a:srgbClr val="FF0000"/>
            </a:solidFill>
            <a:round/>
            <a:headEnd/>
            <a:tailEnd type="stealth" w="lg" len="lg"/>
          </a:ln>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8" name="弧形箭號 (左彎) 7"/>
          <p:cNvSpPr>
            <a:spLocks noChangeArrowheads="1"/>
          </p:cNvSpPr>
          <p:nvPr/>
        </p:nvSpPr>
        <p:spPr bwMode="auto">
          <a:xfrm>
            <a:off x="5436096" y="3663875"/>
            <a:ext cx="504825" cy="1208087"/>
          </a:xfrm>
          <a:prstGeom prst="curvedLeftArrow">
            <a:avLst>
              <a:gd name="adj1" fmla="val 24972"/>
              <a:gd name="adj2" fmla="val 49922"/>
              <a:gd name="adj3" fmla="val 25000"/>
            </a:avLst>
          </a:prstGeom>
          <a:solidFill>
            <a:srgbClr val="FFFF00"/>
          </a:solidFill>
          <a:ln w="19050" algn="ctr">
            <a:solidFill>
              <a:srgbClr val="FF0000"/>
            </a:solidFill>
            <a:round/>
            <a:headEnd/>
            <a:tailEnd type="stealth" w="lg" len="lg"/>
          </a:ln>
        </p:spPr>
        <p:txBody>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9" name="文字方塊 8"/>
          <p:cNvSpPr txBox="1">
            <a:spLocks noChangeArrowheads="1"/>
          </p:cNvSpPr>
          <p:nvPr/>
        </p:nvSpPr>
        <p:spPr bwMode="auto">
          <a:xfrm>
            <a:off x="5971282" y="2916233"/>
            <a:ext cx="1778000" cy="5847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3200" dirty="0">
                <a:solidFill>
                  <a:srgbClr val="FF0000"/>
                </a:solidFill>
              </a:rPr>
              <a:t>100</a:t>
            </a:r>
            <a:r>
              <a:rPr lang="zh-TW" altLang="en-US" sz="3200" dirty="0">
                <a:solidFill>
                  <a:srgbClr val="FF0000"/>
                </a:solidFill>
              </a:rPr>
              <a:t>倍</a:t>
            </a:r>
            <a:endParaRPr lang="zh-HK" altLang="en-US" sz="3200" dirty="0">
              <a:solidFill>
                <a:srgbClr val="FF0000"/>
              </a:solidFill>
            </a:endParaRPr>
          </a:p>
        </p:txBody>
      </p:sp>
      <p:sp>
        <p:nvSpPr>
          <p:cNvPr id="10" name="文字方塊 9"/>
          <p:cNvSpPr txBox="1">
            <a:spLocks noChangeArrowheads="1"/>
          </p:cNvSpPr>
          <p:nvPr/>
        </p:nvSpPr>
        <p:spPr bwMode="auto">
          <a:xfrm>
            <a:off x="5993507" y="4005064"/>
            <a:ext cx="1778000" cy="5847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a:r>
              <a:rPr lang="en-US" altLang="zh-HK" sz="3200" dirty="0">
                <a:solidFill>
                  <a:srgbClr val="FF0000"/>
                </a:solidFill>
              </a:rPr>
              <a:t>100</a:t>
            </a:r>
            <a:r>
              <a:rPr lang="zh-TW" altLang="en-US" sz="3200" dirty="0">
                <a:solidFill>
                  <a:srgbClr val="FF0000"/>
                </a:solidFill>
              </a:rPr>
              <a:t>倍</a:t>
            </a:r>
            <a:endParaRPr lang="zh-HK" altLang="en-US" sz="3200" dirty="0">
              <a:solidFill>
                <a:srgbClr val="FF0000"/>
              </a:solidFill>
            </a:endParaRPr>
          </a:p>
        </p:txBody>
      </p:sp>
    </p:spTree>
    <p:extLst>
      <p:ext uri="{BB962C8B-B14F-4D97-AF65-F5344CB8AC3E}">
        <p14:creationId xmlns:p14="http://schemas.microsoft.com/office/powerpoint/2010/main" val="158111078"/>
      </p:ext>
    </p:extLst>
  </p:cSld>
  <p:clrMapOvr>
    <a:masterClrMapping/>
  </p:clrMapOvr>
  <p:timing>
    <p:tnLst>
      <p:par>
        <p:cTn id="1" dur="indefinite" restart="never" nodeType="tmRoot"/>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4"/>
          <p:cNvSpPr>
            <a:spLocks noChangeArrowheads="1"/>
          </p:cNvSpPr>
          <p:nvPr/>
        </p:nvSpPr>
        <p:spPr bwMode="auto">
          <a:xfrm>
            <a:off x="1907704" y="3003674"/>
            <a:ext cx="5087938" cy="641350"/>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600" b="1" dirty="0">
                <a:solidFill>
                  <a:srgbClr val="006600"/>
                </a:solidFill>
              </a:rPr>
              <a:t>分子晶體的結構和性質</a:t>
            </a:r>
          </a:p>
        </p:txBody>
      </p:sp>
      <p:sp>
        <p:nvSpPr>
          <p:cNvPr id="14" name="Rectangle 3"/>
          <p:cNvSpPr>
            <a:spLocks noChangeArrowheads="1"/>
          </p:cNvSpPr>
          <p:nvPr/>
        </p:nvSpPr>
        <p:spPr bwMode="auto">
          <a:xfrm>
            <a:off x="3156470" y="1914525"/>
            <a:ext cx="2305050" cy="769937"/>
          </a:xfrm>
          <a:prstGeom prst="rect">
            <a:avLst/>
          </a:prstGeom>
          <a:solidFill>
            <a:srgbClr val="0066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tabLst>
                <a:tab pos="1885950" algn="l"/>
              </a:tabLst>
              <a:defRPr/>
            </a:pPr>
            <a:r>
              <a:rPr lang="zh-TW" altLang="en-US" sz="4400" b="1" dirty="0">
                <a:solidFill>
                  <a:srgbClr val="FFFF00"/>
                </a:solidFill>
                <a:effectLst>
                  <a:outerShdw blurRad="38100" dist="38100" dir="2700000" algn="tl">
                    <a:srgbClr val="000000"/>
                  </a:outerShdw>
                </a:effectLst>
                <a:latin typeface="Arial" charset="0"/>
              </a:rPr>
              <a:t>第 </a:t>
            </a:r>
            <a:r>
              <a:rPr lang="en-US" altLang="zh-TW" sz="4400" b="1" dirty="0">
                <a:solidFill>
                  <a:schemeClr val="bg1"/>
                </a:solidFill>
                <a:effectLst>
                  <a:outerShdw blurRad="38100" dist="38100" dir="2700000" algn="tl">
                    <a:srgbClr val="000000"/>
                  </a:outerShdw>
                </a:effectLst>
                <a:latin typeface="Arial" charset="0"/>
              </a:rPr>
              <a:t>27 </a:t>
            </a:r>
            <a:r>
              <a:rPr lang="zh-TW" altLang="en-US" sz="4400" b="1" dirty="0">
                <a:solidFill>
                  <a:srgbClr val="FFFF00"/>
                </a:solidFill>
                <a:effectLst>
                  <a:outerShdw blurRad="38100" dist="38100" dir="2700000" algn="tl">
                    <a:srgbClr val="000000"/>
                  </a:outerShdw>
                </a:effectLst>
                <a:latin typeface="Arial" charset="0"/>
              </a:rPr>
              <a:t>章</a:t>
            </a:r>
          </a:p>
        </p:txBody>
      </p:sp>
    </p:spTree>
    <p:extLst>
      <p:ext uri="{BB962C8B-B14F-4D97-AF65-F5344CB8AC3E}">
        <p14:creationId xmlns:p14="http://schemas.microsoft.com/office/powerpoint/2010/main" val="226533943"/>
      </p:ext>
    </p:extLst>
  </p:cSld>
  <p:clrMapOvr>
    <a:masterClrMapping/>
  </p:clrMapOvr>
  <p:timing>
    <p:tnLst>
      <p:par>
        <p:cTn id="1" dur="indefinite" restart="never" nodeType="tmRoot"/>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6958" y="1693118"/>
            <a:ext cx="3273425" cy="5048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243" name="Rectangle 2"/>
          <p:cNvSpPr>
            <a:spLocks noChangeArrowheads="1"/>
          </p:cNvSpPr>
          <p:nvPr/>
        </p:nvSpPr>
        <p:spPr bwMode="auto">
          <a:xfrm>
            <a:off x="251717" y="185738"/>
            <a:ext cx="4032251" cy="579437"/>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076325" indent="-1076325" defTabSz="901700">
              <a:defRPr kumimoji="1">
                <a:solidFill>
                  <a:schemeClr val="tx1"/>
                </a:solidFill>
                <a:latin typeface="Arial" pitchFamily="34" charset="0"/>
                <a:ea typeface="新細明體" pitchFamily="18" charset="-120"/>
              </a:defRPr>
            </a:lvl1pPr>
            <a:lvl2pPr marL="742950" indent="-285750" defTabSz="901700">
              <a:defRPr kumimoji="1">
                <a:solidFill>
                  <a:schemeClr val="tx1"/>
                </a:solidFill>
                <a:latin typeface="Arial" pitchFamily="34" charset="0"/>
                <a:ea typeface="新細明體" pitchFamily="18" charset="-120"/>
              </a:defRPr>
            </a:lvl2pPr>
            <a:lvl3pPr marL="1143000" indent="-228600" defTabSz="901700">
              <a:defRPr kumimoji="1">
                <a:solidFill>
                  <a:schemeClr val="tx1"/>
                </a:solidFill>
                <a:latin typeface="Arial" pitchFamily="34" charset="0"/>
                <a:ea typeface="新細明體" pitchFamily="18" charset="-120"/>
              </a:defRPr>
            </a:lvl3pPr>
            <a:lvl4pPr marL="1600200" indent="-228600" defTabSz="901700">
              <a:defRPr kumimoji="1">
                <a:solidFill>
                  <a:schemeClr val="tx1"/>
                </a:solidFill>
                <a:latin typeface="Arial" pitchFamily="34" charset="0"/>
                <a:ea typeface="新細明體" pitchFamily="18" charset="-120"/>
              </a:defRPr>
            </a:lvl4pPr>
            <a:lvl5pPr marL="2057400" indent="-228600" defTabSz="901700">
              <a:defRPr kumimoji="1">
                <a:solidFill>
                  <a:schemeClr val="tx1"/>
                </a:solidFill>
                <a:latin typeface="Arial"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dirty="0" smtClean="0">
                <a:solidFill>
                  <a:srgbClr val="006600"/>
                </a:solidFill>
              </a:rPr>
              <a:t>冰</a:t>
            </a:r>
            <a:r>
              <a:rPr lang="zh-TW" altLang="en-US" sz="3200" b="1" dirty="0">
                <a:solidFill>
                  <a:srgbClr val="006600"/>
                </a:solidFill>
              </a:rPr>
              <a:t>的結構和性質</a:t>
            </a:r>
          </a:p>
        </p:txBody>
      </p:sp>
      <p:sp>
        <p:nvSpPr>
          <p:cNvPr id="6149" name="Rectangle 12"/>
          <p:cNvSpPr>
            <a:spLocks noChangeArrowheads="1"/>
          </p:cNvSpPr>
          <p:nvPr/>
        </p:nvSpPr>
        <p:spPr bwMode="auto">
          <a:xfrm>
            <a:off x="323528" y="900584"/>
            <a:ext cx="3240087"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dirty="0">
                <a:solidFill>
                  <a:srgbClr val="CC0000"/>
                </a:solidFill>
                <a:latin typeface="Arial Black" pitchFamily="34" charset="0"/>
              </a:rPr>
              <a:t>冰的結構和鍵合</a:t>
            </a:r>
          </a:p>
        </p:txBody>
      </p:sp>
      <p:sp>
        <p:nvSpPr>
          <p:cNvPr id="6152" name="文字方塊 1"/>
          <p:cNvSpPr txBox="1">
            <a:spLocks noChangeArrowheads="1"/>
          </p:cNvSpPr>
          <p:nvPr/>
        </p:nvSpPr>
        <p:spPr bwMode="auto">
          <a:xfrm>
            <a:off x="2554883" y="2739280"/>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空間</a:t>
            </a:r>
            <a:endParaRPr lang="zh-HK" altLang="en-US" sz="2000"/>
          </a:p>
        </p:txBody>
      </p:sp>
      <p:sp>
        <p:nvSpPr>
          <p:cNvPr id="6153" name="文字方塊 10"/>
          <p:cNvSpPr txBox="1">
            <a:spLocks noChangeArrowheads="1"/>
          </p:cNvSpPr>
          <p:nvPr/>
        </p:nvSpPr>
        <p:spPr bwMode="auto">
          <a:xfrm>
            <a:off x="5363170" y="2739280"/>
            <a:ext cx="8651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氫鍵</a:t>
            </a:r>
            <a:endParaRPr lang="zh-HK" altLang="en-US" sz="2000"/>
          </a:p>
        </p:txBody>
      </p:sp>
      <p:sp>
        <p:nvSpPr>
          <p:cNvPr id="6154" name="文字方塊 11"/>
          <p:cNvSpPr txBox="1">
            <a:spLocks noChangeArrowheads="1"/>
          </p:cNvSpPr>
          <p:nvPr/>
        </p:nvSpPr>
        <p:spPr bwMode="auto">
          <a:xfrm>
            <a:off x="6010870" y="3232993"/>
            <a:ext cx="1441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水分子</a:t>
            </a:r>
            <a:endParaRPr lang="zh-HK" altLang="en-US" sz="2000"/>
          </a:p>
        </p:txBody>
      </p:sp>
      <p:sp>
        <p:nvSpPr>
          <p:cNvPr id="6155" name="右大括弧 2"/>
          <p:cNvSpPr>
            <a:spLocks/>
          </p:cNvSpPr>
          <p:nvPr/>
        </p:nvSpPr>
        <p:spPr bwMode="auto">
          <a:xfrm>
            <a:off x="5804495" y="3348880"/>
            <a:ext cx="207963" cy="287338"/>
          </a:xfrm>
          <a:prstGeom prst="rightBrace">
            <a:avLst>
              <a:gd name="adj1" fmla="val 8309"/>
              <a:gd name="adj2" fmla="val 50000"/>
            </a:avLst>
          </a:prstGeom>
          <a:noFill/>
          <a:ln w="19050" algn="ctr">
            <a:solidFill>
              <a:schemeClr val="tx1"/>
            </a:solidFill>
            <a:round/>
            <a:headEnd/>
            <a:tailEnd type="none" w="lg" len="lg"/>
          </a:ln>
          <a:extLst>
            <a:ext uri="{909E8E84-426E-40DD-AFC4-6F175D3DCCD1}">
              <a14:hiddenFill xmlns:a14="http://schemas.microsoft.com/office/drawing/2010/main">
                <a:solidFill>
                  <a:srgbClr val="FFFFFF"/>
                </a:solidFill>
              </a14:hiddenFill>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cxnSp>
        <p:nvCxnSpPr>
          <p:cNvPr id="6156" name="直線接點 4"/>
          <p:cNvCxnSpPr>
            <a:cxnSpLocks noChangeShapeType="1"/>
          </p:cNvCxnSpPr>
          <p:nvPr/>
        </p:nvCxnSpPr>
        <p:spPr bwMode="auto">
          <a:xfrm>
            <a:off x="4834533" y="2926605"/>
            <a:ext cx="576262" cy="0"/>
          </a:xfrm>
          <a:prstGeom prst="line">
            <a:avLst/>
          </a:prstGeom>
          <a:noFill/>
          <a:ln w="19050" algn="ctr">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57" name="直線接點 15"/>
          <p:cNvCxnSpPr>
            <a:cxnSpLocks noChangeShapeType="1"/>
          </p:cNvCxnSpPr>
          <p:nvPr/>
        </p:nvCxnSpPr>
        <p:spPr bwMode="auto">
          <a:xfrm>
            <a:off x="3202583" y="2932955"/>
            <a:ext cx="863600" cy="0"/>
          </a:xfrm>
          <a:prstGeom prst="line">
            <a:avLst/>
          </a:prstGeom>
          <a:noFill/>
          <a:ln w="19050" algn="ctr">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544209423"/>
      </p:ext>
    </p:extLst>
  </p:cSld>
  <p:clrMapOvr>
    <a:masterClrMapping/>
  </p:clrMapOvr>
  <p:timing>
    <p:tnLst>
      <p:par>
        <p:cTn id="1" dur="indefinite" restart="never" nodeType="tmRoot"/>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3"/>
          <p:cNvSpPr>
            <a:spLocks noChangeArrowheads="1"/>
          </p:cNvSpPr>
          <p:nvPr/>
        </p:nvSpPr>
        <p:spPr bwMode="auto">
          <a:xfrm>
            <a:off x="231775" y="298450"/>
            <a:ext cx="592455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a:solidFill>
                  <a:srgbClr val="CC0066"/>
                </a:solidFill>
                <a:latin typeface="Arial Black" pitchFamily="34" charset="0"/>
              </a:rPr>
              <a:t>水分子在冰中的四面體排列方式</a:t>
            </a:r>
          </a:p>
        </p:txBody>
      </p:sp>
      <p:grpSp>
        <p:nvGrpSpPr>
          <p:cNvPr id="8" name="群組 3"/>
          <p:cNvGrpSpPr>
            <a:grpSpLocks/>
          </p:cNvGrpSpPr>
          <p:nvPr/>
        </p:nvGrpSpPr>
        <p:grpSpPr bwMode="auto">
          <a:xfrm>
            <a:off x="6478588" y="4364509"/>
            <a:ext cx="1549400" cy="1655762"/>
            <a:chOff x="6874542" y="3875127"/>
            <a:chExt cx="1550339" cy="1656162"/>
          </a:xfrm>
        </p:grpSpPr>
        <p:sp>
          <p:nvSpPr>
            <p:cNvPr id="12308" name="文字方塊 2"/>
            <p:cNvSpPr txBox="1">
              <a:spLocks noChangeArrowheads="1"/>
            </p:cNvSpPr>
            <p:nvPr/>
          </p:nvSpPr>
          <p:spPr bwMode="auto">
            <a:xfrm>
              <a:off x="6874542" y="3875127"/>
              <a:ext cx="1550339" cy="1569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400"/>
                <a:t>註：</a:t>
              </a:r>
              <a:endParaRPr lang="en-US" altLang="zh-HK" sz="2400"/>
            </a:p>
            <a:p>
              <a:pPr eaLnBrk="1" hangingPunct="1"/>
              <a:r>
                <a:rPr lang="en-US" altLang="zh-HK" sz="2400"/>
                <a:t>	</a:t>
              </a:r>
              <a:r>
                <a:rPr lang="zh-TW" altLang="en-US" sz="2400"/>
                <a:t>氫</a:t>
              </a:r>
              <a:endParaRPr lang="en-US" altLang="zh-HK" sz="2400"/>
            </a:p>
            <a:p>
              <a:pPr eaLnBrk="1" hangingPunct="1"/>
              <a:r>
                <a:rPr lang="en-US" altLang="zh-HK" sz="2400"/>
                <a:t>	</a:t>
              </a:r>
            </a:p>
            <a:p>
              <a:pPr eaLnBrk="1" hangingPunct="1"/>
              <a:r>
                <a:rPr lang="en-US" altLang="zh-TW" sz="2400"/>
                <a:t>	</a:t>
              </a:r>
              <a:r>
                <a:rPr lang="zh-TW" altLang="en-US" sz="2400"/>
                <a:t>氧</a:t>
              </a:r>
              <a:endParaRPr lang="en-US" altLang="zh-HK" sz="2400"/>
            </a:p>
          </p:txBody>
        </p:sp>
        <p:pic>
          <p:nvPicPr>
            <p:cNvPr id="12309" name="Picture 14" descr="C:\Documents and Settings\Aristo\Desktop\shared\from Carol\19.2.2014\Ch27 (2nd)\d28003_Key.jpg"/>
            <p:cNvPicPr>
              <a:picLocks noChangeAspect="1" noChangeArrowheads="1"/>
            </p:cNvPicPr>
            <p:nvPr/>
          </p:nvPicPr>
          <p:blipFill>
            <a:blip r:embed="rId3">
              <a:extLst>
                <a:ext uri="{28A0092B-C50C-407E-A947-70E740481C1C}">
                  <a14:useLocalDpi xmlns:a14="http://schemas.microsoft.com/office/drawing/2010/main" val="0"/>
                </a:ext>
              </a:extLst>
            </a:blip>
            <a:srcRect l="31416" t="26816" r="27702" b="57307"/>
            <a:stretch>
              <a:fillRect/>
            </a:stretch>
          </p:blipFill>
          <p:spPr bwMode="auto">
            <a:xfrm>
              <a:off x="7020272" y="4307660"/>
              <a:ext cx="73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10" name="Picture 14" descr="C:\Documents and Settings\Aristo\Desktop\shared\from Carol\19.2.2014\Ch27 (2nd)\d28003_Key.jpg"/>
            <p:cNvPicPr>
              <a:picLocks noChangeAspect="1" noChangeArrowheads="1"/>
            </p:cNvPicPr>
            <p:nvPr/>
          </p:nvPicPr>
          <p:blipFill>
            <a:blip r:embed="rId3">
              <a:extLst>
                <a:ext uri="{28A0092B-C50C-407E-A947-70E740481C1C}">
                  <a14:useLocalDpi xmlns:a14="http://schemas.microsoft.com/office/drawing/2010/main" val="0"/>
                </a:ext>
              </a:extLst>
            </a:blip>
            <a:srcRect l="29559" t="55240" r="29559" b="21484"/>
            <a:stretch>
              <a:fillRect/>
            </a:stretch>
          </p:blipFill>
          <p:spPr bwMode="auto">
            <a:xfrm>
              <a:off x="7003752" y="4861041"/>
              <a:ext cx="736600" cy="670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 name="群組 12"/>
          <p:cNvGrpSpPr>
            <a:grpSpLocks/>
          </p:cNvGrpSpPr>
          <p:nvPr/>
        </p:nvGrpSpPr>
        <p:grpSpPr bwMode="auto">
          <a:xfrm>
            <a:off x="1076325" y="1765771"/>
            <a:ext cx="4646613" cy="4327525"/>
            <a:chOff x="859904" y="1556792"/>
            <a:chExt cx="4648200" cy="4326870"/>
          </a:xfrm>
        </p:grpSpPr>
        <p:pic>
          <p:nvPicPr>
            <p:cNvPr id="12303" name="Picture 17" descr="C:\Documents and Settings\Aristo\Desktop\shared\from Carol\19.2.2014\Ch27 (2nd)\d28003_r01.jpg"/>
            <p:cNvPicPr>
              <a:picLocks noChangeAspect="1" noChangeArrowheads="1"/>
            </p:cNvPicPr>
            <p:nvPr/>
          </p:nvPicPr>
          <p:blipFill>
            <a:blip r:embed="rId4">
              <a:extLst>
                <a:ext uri="{28A0092B-C50C-407E-A947-70E740481C1C}">
                  <a14:useLocalDpi xmlns:a14="http://schemas.microsoft.com/office/drawing/2010/main" val="0"/>
                </a:ext>
              </a:extLst>
            </a:blip>
            <a:srcRect l="6015" r="13297"/>
            <a:stretch>
              <a:fillRect/>
            </a:stretch>
          </p:blipFill>
          <p:spPr bwMode="auto">
            <a:xfrm>
              <a:off x="859904" y="1561598"/>
              <a:ext cx="4648200" cy="4322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04" name="文字方塊 4"/>
            <p:cNvSpPr txBox="1">
              <a:spLocks noChangeArrowheads="1"/>
            </p:cNvSpPr>
            <p:nvPr/>
          </p:nvSpPr>
          <p:spPr bwMode="auto">
            <a:xfrm>
              <a:off x="1468124" y="2988500"/>
              <a:ext cx="692387" cy="39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氫鍵</a:t>
              </a:r>
              <a:endParaRPr lang="zh-HK" altLang="en-US" sz="2000"/>
            </a:p>
          </p:txBody>
        </p:sp>
        <p:sp>
          <p:nvSpPr>
            <p:cNvPr id="12305" name="文字方塊 19"/>
            <p:cNvSpPr txBox="1">
              <a:spLocks noChangeArrowheads="1"/>
            </p:cNvSpPr>
            <p:nvPr/>
          </p:nvSpPr>
          <p:spPr bwMode="auto">
            <a:xfrm>
              <a:off x="1352197" y="1902815"/>
              <a:ext cx="946473" cy="396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水分子</a:t>
              </a:r>
              <a:endParaRPr lang="zh-HK" altLang="en-US" sz="2000"/>
            </a:p>
          </p:txBody>
        </p:sp>
        <p:sp>
          <p:nvSpPr>
            <p:cNvPr id="12306" name="左大括弧 8"/>
            <p:cNvSpPr>
              <a:spLocks/>
            </p:cNvSpPr>
            <p:nvPr/>
          </p:nvSpPr>
          <p:spPr bwMode="auto">
            <a:xfrm>
              <a:off x="2483768" y="1556792"/>
              <a:ext cx="432048" cy="1152128"/>
            </a:xfrm>
            <a:prstGeom prst="leftBrace">
              <a:avLst>
                <a:gd name="adj1" fmla="val 8333"/>
                <a:gd name="adj2" fmla="val 50000"/>
              </a:avLst>
            </a:prstGeom>
            <a:noFill/>
            <a:ln w="19050" algn="ctr">
              <a:solidFill>
                <a:schemeClr val="tx1"/>
              </a:solidFill>
              <a:round/>
              <a:headEnd/>
              <a:tailEnd type="none" w="lg" len="lg"/>
            </a:ln>
            <a:extLst>
              <a:ext uri="{909E8E84-426E-40DD-AFC4-6F175D3DCCD1}">
                <a14:hiddenFill xmlns:a14="http://schemas.microsoft.com/office/drawing/2010/main">
                  <a:solidFill>
                    <a:srgbClr val="FFFFFF"/>
                  </a:solidFill>
                </a14:hiddenFill>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cxnSp>
          <p:nvCxnSpPr>
            <p:cNvPr id="12307" name="直線接點 11"/>
            <p:cNvCxnSpPr>
              <a:cxnSpLocks noChangeShapeType="1"/>
            </p:cNvCxnSpPr>
            <p:nvPr/>
          </p:nvCxnSpPr>
          <p:spPr bwMode="auto">
            <a:xfrm>
              <a:off x="2267744" y="3208732"/>
              <a:ext cx="792088" cy="0"/>
            </a:xfrm>
            <a:prstGeom prst="line">
              <a:avLst/>
            </a:prstGeom>
            <a:noFill/>
            <a:ln w="19050" algn="ctr">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8" name="矩形圖說文字 14"/>
          <p:cNvSpPr>
            <a:spLocks noChangeArrowheads="1"/>
          </p:cNvSpPr>
          <p:nvPr/>
        </p:nvSpPr>
        <p:spPr bwMode="auto">
          <a:xfrm>
            <a:off x="4500563" y="2203921"/>
            <a:ext cx="3743325" cy="1530350"/>
          </a:xfrm>
          <a:prstGeom prst="wedgeRectCallout">
            <a:avLst>
              <a:gd name="adj1" fmla="val -78204"/>
              <a:gd name="adj2" fmla="val 38694"/>
            </a:avLst>
          </a:prstGeom>
          <a:solidFill>
            <a:srgbClr val="CCCCFF"/>
          </a:solidFill>
          <a:ln>
            <a:noFill/>
          </a:ln>
          <a:extLst>
            <a:ext uri="{91240B29-F687-4F45-9708-019B960494DF}">
              <a14:hiddenLine xmlns:a14="http://schemas.microsoft.com/office/drawing/2010/main" w="9525" algn="ctr">
                <a:solidFill>
                  <a:srgbClr val="000000"/>
                </a:solidFill>
                <a:round/>
                <a:headEnd/>
                <a:tailEnd type="none" w="lg" len="lg"/>
              </a14:hiddenLine>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
        <p:nvSpPr>
          <p:cNvPr id="2" name="矩形圖說文字 14"/>
          <p:cNvSpPr>
            <a:spLocks noChangeArrowheads="1"/>
          </p:cNvSpPr>
          <p:nvPr/>
        </p:nvSpPr>
        <p:spPr bwMode="auto">
          <a:xfrm>
            <a:off x="4500563" y="1627659"/>
            <a:ext cx="3814762" cy="2106612"/>
          </a:xfrm>
          <a:prstGeom prst="wedgeRectCallout">
            <a:avLst>
              <a:gd name="adj1" fmla="val -82528"/>
              <a:gd name="adj2" fmla="val 79773"/>
            </a:avLst>
          </a:prstGeom>
          <a:solidFill>
            <a:srgbClr val="CCCCFF"/>
          </a:solidFill>
          <a:ln>
            <a:noFill/>
          </a:ln>
          <a:extLst>
            <a:ext uri="{91240B29-F687-4F45-9708-019B960494DF}">
              <a14:hiddenLine xmlns:a14="http://schemas.microsoft.com/office/drawing/2010/main" w="9525" algn="ctr">
                <a:solidFill>
                  <a:srgbClr val="000000"/>
                </a:solidFill>
                <a:round/>
                <a:headEnd/>
                <a:tailEnd type="none" w="lg" len="lg"/>
              </a14:hiddenLine>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
        <p:nvSpPr>
          <p:cNvPr id="19" name="矩形 15"/>
          <p:cNvSpPr>
            <a:spLocks noChangeArrowheads="1"/>
          </p:cNvSpPr>
          <p:nvPr/>
        </p:nvSpPr>
        <p:spPr bwMode="auto">
          <a:xfrm>
            <a:off x="4679950" y="1767359"/>
            <a:ext cx="3492500" cy="187642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800"/>
              <a:t>每個水分子的 </a:t>
            </a:r>
            <a:r>
              <a:rPr lang="zh-TW" altLang="en-US" sz="2800" b="1">
                <a:solidFill>
                  <a:srgbClr val="3399FF"/>
                </a:solidFill>
              </a:rPr>
              <a:t>氧原子</a:t>
            </a:r>
            <a:r>
              <a:rPr lang="zh-TW" altLang="zh-HK" sz="2800" b="1">
                <a:solidFill>
                  <a:srgbClr val="3399FF"/>
                </a:solidFill>
              </a:rPr>
              <a:t>的兩對孤電子對</a:t>
            </a:r>
            <a:r>
              <a:rPr lang="en-US" altLang="zh-TW" sz="2800"/>
              <a:t> </a:t>
            </a:r>
            <a:r>
              <a:rPr lang="zh-TW" altLang="zh-HK" sz="2800"/>
              <a:t>各自</a:t>
            </a:r>
            <a:r>
              <a:rPr lang="zh-TW" altLang="en-US" sz="2800"/>
              <a:t>會與相鄰水分子的 </a:t>
            </a:r>
            <a:r>
              <a:rPr lang="zh-TW" altLang="en-US" sz="2800" b="1">
                <a:solidFill>
                  <a:srgbClr val="3399FF"/>
                </a:solidFill>
              </a:rPr>
              <a:t>兩個氫原子</a:t>
            </a:r>
            <a:r>
              <a:rPr lang="zh-TW" altLang="en-US" sz="2800"/>
              <a:t> 形成 </a:t>
            </a:r>
            <a:r>
              <a:rPr lang="zh-TW" altLang="en-US" sz="3200" b="1" u="sng">
                <a:solidFill>
                  <a:srgbClr val="FF0000"/>
                </a:solidFill>
              </a:rPr>
              <a:t>氫鍵</a:t>
            </a:r>
            <a:r>
              <a:rPr lang="zh-TW" altLang="en-US" sz="2800"/>
              <a:t>。</a:t>
            </a:r>
            <a:endParaRPr lang="zh-HK" altLang="en-US" sz="2800"/>
          </a:p>
        </p:txBody>
      </p:sp>
      <p:sp>
        <p:nvSpPr>
          <p:cNvPr id="3" name="橢圓 2"/>
          <p:cNvSpPr>
            <a:spLocks noChangeArrowheads="1"/>
          </p:cNvSpPr>
          <p:nvPr/>
        </p:nvSpPr>
        <p:spPr bwMode="auto">
          <a:xfrm>
            <a:off x="3203575" y="2918296"/>
            <a:ext cx="288925" cy="815975"/>
          </a:xfrm>
          <a:prstGeom prst="ellipse">
            <a:avLst/>
          </a:prstGeom>
          <a:solidFill>
            <a:srgbClr val="FFFF00">
              <a:alpha val="50195"/>
            </a:srgbClr>
          </a:solidFill>
          <a:ln w="9525" algn="ctr">
            <a:solidFill>
              <a:schemeClr val="bg1"/>
            </a:solidFill>
            <a:round/>
            <a:headEnd/>
            <a:tailEnd type="none" w="lg" len="lg"/>
          </a:ln>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
        <p:nvSpPr>
          <p:cNvPr id="20" name="橢圓 19"/>
          <p:cNvSpPr>
            <a:spLocks noChangeArrowheads="1"/>
          </p:cNvSpPr>
          <p:nvPr/>
        </p:nvSpPr>
        <p:spPr bwMode="auto">
          <a:xfrm rot="1793599">
            <a:off x="2947988" y="4021609"/>
            <a:ext cx="287337" cy="815975"/>
          </a:xfrm>
          <a:prstGeom prst="ellipse">
            <a:avLst/>
          </a:prstGeom>
          <a:solidFill>
            <a:srgbClr val="FFFF00">
              <a:alpha val="50195"/>
            </a:srgbClr>
          </a:solidFill>
          <a:ln w="9525" algn="ctr">
            <a:solidFill>
              <a:schemeClr val="bg1"/>
            </a:solidFill>
            <a:round/>
            <a:headEnd/>
            <a:tailEnd type="none" w="lg" len="lg"/>
          </a:ln>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
        <p:nvSpPr>
          <p:cNvPr id="21" name="橢圓 20"/>
          <p:cNvSpPr>
            <a:spLocks noChangeArrowheads="1"/>
          </p:cNvSpPr>
          <p:nvPr/>
        </p:nvSpPr>
        <p:spPr bwMode="auto">
          <a:xfrm rot="-4282490">
            <a:off x="4349750" y="3869209"/>
            <a:ext cx="374650" cy="920750"/>
          </a:xfrm>
          <a:prstGeom prst="ellipse">
            <a:avLst/>
          </a:prstGeom>
          <a:solidFill>
            <a:srgbClr val="FF66FF">
              <a:alpha val="39999"/>
            </a:srgbClr>
          </a:solidFill>
          <a:ln w="9525" algn="ctr">
            <a:solidFill>
              <a:schemeClr val="bg1"/>
            </a:solidFill>
            <a:round/>
            <a:headEnd/>
            <a:tailEnd type="none" w="lg" len="lg"/>
          </a:ln>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
        <p:nvSpPr>
          <p:cNvPr id="22" name="橢圓 21"/>
          <p:cNvSpPr>
            <a:spLocks noChangeArrowheads="1"/>
          </p:cNvSpPr>
          <p:nvPr/>
        </p:nvSpPr>
        <p:spPr bwMode="auto">
          <a:xfrm rot="-6905677">
            <a:off x="2375694" y="3836665"/>
            <a:ext cx="374650" cy="922338"/>
          </a:xfrm>
          <a:prstGeom prst="ellipse">
            <a:avLst/>
          </a:prstGeom>
          <a:solidFill>
            <a:srgbClr val="FF66FF">
              <a:alpha val="39999"/>
            </a:srgbClr>
          </a:solidFill>
          <a:ln w="9525" algn="ctr">
            <a:solidFill>
              <a:schemeClr val="bg1"/>
            </a:solidFill>
            <a:round/>
            <a:headEnd/>
            <a:tailEnd type="none" w="lg" len="lg"/>
          </a:ln>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Tree>
    <p:extLst>
      <p:ext uri="{BB962C8B-B14F-4D97-AF65-F5344CB8AC3E}">
        <p14:creationId xmlns:p14="http://schemas.microsoft.com/office/powerpoint/2010/main" val="3370383506"/>
      </p:ext>
    </p:extLst>
  </p:cSld>
  <p:clrMapOvr>
    <a:masterClrMapping/>
  </p:clrMapOvr>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8" name="群組 12"/>
          <p:cNvGrpSpPr>
            <a:grpSpLocks/>
          </p:cNvGrpSpPr>
          <p:nvPr/>
        </p:nvGrpSpPr>
        <p:grpSpPr bwMode="auto">
          <a:xfrm>
            <a:off x="900113" y="985838"/>
            <a:ext cx="4646612" cy="4322762"/>
            <a:chOff x="859904" y="1561598"/>
            <a:chExt cx="4648200" cy="4322064"/>
          </a:xfrm>
        </p:grpSpPr>
        <p:pic>
          <p:nvPicPr>
            <p:cNvPr id="14353" name="Picture 17" descr="C:\Documents and Settings\Aristo\Desktop\shared\from Carol\19.2.2014\Ch27 (2nd)\d28003_r01.jpg"/>
            <p:cNvPicPr>
              <a:picLocks noChangeAspect="1" noChangeArrowheads="1"/>
            </p:cNvPicPr>
            <p:nvPr/>
          </p:nvPicPr>
          <p:blipFill>
            <a:blip r:embed="rId3">
              <a:extLst>
                <a:ext uri="{28A0092B-C50C-407E-A947-70E740481C1C}">
                  <a14:useLocalDpi xmlns:a14="http://schemas.microsoft.com/office/drawing/2010/main" val="0"/>
                </a:ext>
              </a:extLst>
            </a:blip>
            <a:srcRect l="6015" r="13297"/>
            <a:stretch>
              <a:fillRect/>
            </a:stretch>
          </p:blipFill>
          <p:spPr bwMode="auto">
            <a:xfrm>
              <a:off x="859904" y="1561598"/>
              <a:ext cx="4648200" cy="4322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4" name="文字方塊 4"/>
            <p:cNvSpPr txBox="1">
              <a:spLocks noChangeArrowheads="1"/>
            </p:cNvSpPr>
            <p:nvPr/>
          </p:nvSpPr>
          <p:spPr bwMode="auto">
            <a:xfrm>
              <a:off x="1579709" y="3031584"/>
              <a:ext cx="692387" cy="396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氫鍵</a:t>
              </a:r>
              <a:endParaRPr lang="zh-HK" altLang="en-US" sz="2000"/>
            </a:p>
          </p:txBody>
        </p:sp>
        <p:cxnSp>
          <p:nvCxnSpPr>
            <p:cNvPr id="14355" name="直線接點 11"/>
            <p:cNvCxnSpPr>
              <a:cxnSpLocks noChangeShapeType="1"/>
            </p:cNvCxnSpPr>
            <p:nvPr/>
          </p:nvCxnSpPr>
          <p:spPr bwMode="auto">
            <a:xfrm>
              <a:off x="2267744" y="3208732"/>
              <a:ext cx="792088" cy="0"/>
            </a:xfrm>
            <a:prstGeom prst="line">
              <a:avLst/>
            </a:prstGeom>
            <a:noFill/>
            <a:ln w="19050" algn="ctr">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0" name="矩形圖說文字 13"/>
          <p:cNvSpPr>
            <a:spLocks noChangeArrowheads="1"/>
          </p:cNvSpPr>
          <p:nvPr/>
        </p:nvSpPr>
        <p:spPr bwMode="auto">
          <a:xfrm>
            <a:off x="4370388" y="836613"/>
            <a:ext cx="3730625" cy="2160587"/>
          </a:xfrm>
          <a:prstGeom prst="wedgeRectCallout">
            <a:avLst>
              <a:gd name="adj1" fmla="val -64616"/>
              <a:gd name="adj2" fmla="val 63204"/>
            </a:avLst>
          </a:prstGeom>
          <a:solidFill>
            <a:srgbClr val="CCCCFF"/>
          </a:solidFill>
          <a:ln>
            <a:noFill/>
          </a:ln>
          <a:extLst>
            <a:ext uri="{91240B29-F687-4F45-9708-019B960494DF}">
              <a14:hiddenLine xmlns:a14="http://schemas.microsoft.com/office/drawing/2010/main" w="9525" algn="ctr">
                <a:solidFill>
                  <a:srgbClr val="000000"/>
                </a:solidFill>
                <a:round/>
                <a:headEnd/>
                <a:tailEnd type="none" w="lg" len="lg"/>
              </a14:hiddenLine>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grpSp>
        <p:nvGrpSpPr>
          <p:cNvPr id="14341" name="群組 3"/>
          <p:cNvGrpSpPr>
            <a:grpSpLocks/>
          </p:cNvGrpSpPr>
          <p:nvPr/>
        </p:nvGrpSpPr>
        <p:grpSpPr bwMode="auto">
          <a:xfrm>
            <a:off x="6478588" y="4221163"/>
            <a:ext cx="1549400" cy="1655762"/>
            <a:chOff x="6874542" y="3875127"/>
            <a:chExt cx="1550339" cy="1656162"/>
          </a:xfrm>
        </p:grpSpPr>
        <p:sp>
          <p:nvSpPr>
            <p:cNvPr id="14350" name="文字方塊 2"/>
            <p:cNvSpPr txBox="1">
              <a:spLocks noChangeArrowheads="1"/>
            </p:cNvSpPr>
            <p:nvPr/>
          </p:nvSpPr>
          <p:spPr bwMode="auto">
            <a:xfrm>
              <a:off x="6874542" y="3875127"/>
              <a:ext cx="1550339" cy="1569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400"/>
                <a:t>註：</a:t>
              </a:r>
              <a:endParaRPr lang="en-US" altLang="zh-HK" sz="2400"/>
            </a:p>
            <a:p>
              <a:pPr eaLnBrk="1" hangingPunct="1"/>
              <a:r>
                <a:rPr lang="en-US" altLang="zh-HK" sz="2400"/>
                <a:t>	</a:t>
              </a:r>
              <a:r>
                <a:rPr lang="zh-TW" altLang="en-US" sz="2400"/>
                <a:t>氫</a:t>
              </a:r>
              <a:endParaRPr lang="en-US" altLang="zh-HK" sz="2400"/>
            </a:p>
            <a:p>
              <a:pPr eaLnBrk="1" hangingPunct="1"/>
              <a:r>
                <a:rPr lang="en-US" altLang="zh-HK" sz="2400"/>
                <a:t>	</a:t>
              </a:r>
            </a:p>
            <a:p>
              <a:pPr eaLnBrk="1" hangingPunct="1"/>
              <a:r>
                <a:rPr lang="en-US" altLang="zh-TW" sz="2400"/>
                <a:t>	</a:t>
              </a:r>
              <a:r>
                <a:rPr lang="zh-TW" altLang="en-US" sz="2400"/>
                <a:t>氧</a:t>
              </a:r>
              <a:endParaRPr lang="en-US" altLang="zh-HK" sz="2400"/>
            </a:p>
          </p:txBody>
        </p:sp>
        <p:pic>
          <p:nvPicPr>
            <p:cNvPr id="14351" name="Picture 14" descr="C:\Documents and Settings\Aristo\Desktop\shared\from Carol\19.2.2014\Ch27 (2nd)\d28003_Key.jpg"/>
            <p:cNvPicPr>
              <a:picLocks noChangeAspect="1" noChangeArrowheads="1"/>
            </p:cNvPicPr>
            <p:nvPr/>
          </p:nvPicPr>
          <p:blipFill>
            <a:blip r:embed="rId4">
              <a:extLst>
                <a:ext uri="{28A0092B-C50C-407E-A947-70E740481C1C}">
                  <a14:useLocalDpi xmlns:a14="http://schemas.microsoft.com/office/drawing/2010/main" val="0"/>
                </a:ext>
              </a:extLst>
            </a:blip>
            <a:srcRect l="31416" t="26816" r="27702" b="57307"/>
            <a:stretch>
              <a:fillRect/>
            </a:stretch>
          </p:blipFill>
          <p:spPr bwMode="auto">
            <a:xfrm>
              <a:off x="7020272" y="4307660"/>
              <a:ext cx="736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52" name="Picture 14" descr="C:\Documents and Settings\Aristo\Desktop\shared\from Carol\19.2.2014\Ch27 (2nd)\d28003_Key.jpg"/>
            <p:cNvPicPr>
              <a:picLocks noChangeAspect="1" noChangeArrowheads="1"/>
            </p:cNvPicPr>
            <p:nvPr/>
          </p:nvPicPr>
          <p:blipFill>
            <a:blip r:embed="rId4">
              <a:extLst>
                <a:ext uri="{28A0092B-C50C-407E-A947-70E740481C1C}">
                  <a14:useLocalDpi xmlns:a14="http://schemas.microsoft.com/office/drawing/2010/main" val="0"/>
                </a:ext>
              </a:extLst>
            </a:blip>
            <a:srcRect l="29559" t="55240" r="29559" b="21484"/>
            <a:stretch>
              <a:fillRect/>
            </a:stretch>
          </p:blipFill>
          <p:spPr bwMode="auto">
            <a:xfrm>
              <a:off x="7003752" y="4861041"/>
              <a:ext cx="736600" cy="670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圖說文字 13"/>
          <p:cNvSpPr>
            <a:spLocks noChangeArrowheads="1"/>
          </p:cNvSpPr>
          <p:nvPr/>
        </p:nvSpPr>
        <p:spPr bwMode="auto">
          <a:xfrm>
            <a:off x="4356100" y="1371600"/>
            <a:ext cx="3576638" cy="1625600"/>
          </a:xfrm>
          <a:prstGeom prst="wedgeRectCallout">
            <a:avLst>
              <a:gd name="adj1" fmla="val -96472"/>
              <a:gd name="adj2" fmla="val 72657"/>
            </a:avLst>
          </a:prstGeom>
          <a:solidFill>
            <a:srgbClr val="CCCCFF"/>
          </a:solidFill>
          <a:ln>
            <a:noFill/>
          </a:ln>
          <a:extLst>
            <a:ext uri="{91240B29-F687-4F45-9708-019B960494DF}">
              <a14:hiddenLine xmlns:a14="http://schemas.microsoft.com/office/drawing/2010/main" w="9525" algn="ctr">
                <a:solidFill>
                  <a:srgbClr val="000000"/>
                </a:solidFill>
                <a:round/>
                <a:headEnd/>
                <a:tailEnd type="none" w="lg" len="lg"/>
              </a14:hiddenLine>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
        <p:nvSpPr>
          <p:cNvPr id="19" name="矩形 15"/>
          <p:cNvSpPr>
            <a:spLocks noChangeArrowheads="1"/>
          </p:cNvSpPr>
          <p:nvPr/>
        </p:nvSpPr>
        <p:spPr bwMode="auto">
          <a:xfrm>
            <a:off x="4500563" y="981075"/>
            <a:ext cx="3487737" cy="187642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800"/>
              <a:t>每個水分子的 </a:t>
            </a:r>
            <a:r>
              <a:rPr lang="zh-TW" altLang="en-US" sz="2800" b="1">
                <a:solidFill>
                  <a:srgbClr val="3399FF"/>
                </a:solidFill>
              </a:rPr>
              <a:t>兩個氫原子</a:t>
            </a:r>
            <a:r>
              <a:rPr lang="zh-TW" altLang="en-US" sz="2800"/>
              <a:t> 會與相鄰水分子的 </a:t>
            </a:r>
            <a:r>
              <a:rPr lang="zh-TW" altLang="en-US" sz="2800" b="1">
                <a:solidFill>
                  <a:srgbClr val="3399FF"/>
                </a:solidFill>
              </a:rPr>
              <a:t>氧原子的</a:t>
            </a:r>
            <a:r>
              <a:rPr lang="zh-TW" altLang="zh-HK" sz="2800" b="1">
                <a:solidFill>
                  <a:srgbClr val="3399FF"/>
                </a:solidFill>
              </a:rPr>
              <a:t>孤電子對</a:t>
            </a:r>
            <a:r>
              <a:rPr lang="zh-TW" altLang="en-US" sz="2800"/>
              <a:t>形成 </a:t>
            </a:r>
            <a:r>
              <a:rPr lang="zh-TW" altLang="en-US" sz="3200" b="1" u="sng">
                <a:solidFill>
                  <a:srgbClr val="FF0000"/>
                </a:solidFill>
              </a:rPr>
              <a:t>氫鍵</a:t>
            </a:r>
            <a:r>
              <a:rPr lang="zh-TW" altLang="en-US" sz="2800"/>
              <a:t>。</a:t>
            </a:r>
            <a:endParaRPr lang="zh-HK" altLang="en-US" sz="2800"/>
          </a:p>
        </p:txBody>
      </p:sp>
      <p:sp>
        <p:nvSpPr>
          <p:cNvPr id="14346" name="橢圓 15"/>
          <p:cNvSpPr>
            <a:spLocks noChangeArrowheads="1"/>
          </p:cNvSpPr>
          <p:nvPr/>
        </p:nvSpPr>
        <p:spPr bwMode="auto">
          <a:xfrm>
            <a:off x="3044825" y="2133600"/>
            <a:ext cx="288925" cy="815975"/>
          </a:xfrm>
          <a:prstGeom prst="ellipse">
            <a:avLst/>
          </a:prstGeom>
          <a:solidFill>
            <a:srgbClr val="FFFF00">
              <a:alpha val="50195"/>
            </a:srgbClr>
          </a:solidFill>
          <a:ln w="9525" algn="ctr">
            <a:solidFill>
              <a:schemeClr val="bg1"/>
            </a:solidFill>
            <a:round/>
            <a:headEnd/>
            <a:tailEnd type="none" w="lg" len="lg"/>
          </a:ln>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
        <p:nvSpPr>
          <p:cNvPr id="14347" name="橢圓 16"/>
          <p:cNvSpPr>
            <a:spLocks noChangeArrowheads="1"/>
          </p:cNvSpPr>
          <p:nvPr/>
        </p:nvSpPr>
        <p:spPr bwMode="auto">
          <a:xfrm rot="1793599">
            <a:off x="2740025" y="3230563"/>
            <a:ext cx="288925" cy="815975"/>
          </a:xfrm>
          <a:prstGeom prst="ellipse">
            <a:avLst/>
          </a:prstGeom>
          <a:solidFill>
            <a:srgbClr val="FFFF00">
              <a:alpha val="50195"/>
            </a:srgbClr>
          </a:solidFill>
          <a:ln w="9525" algn="ctr">
            <a:solidFill>
              <a:schemeClr val="bg1"/>
            </a:solidFill>
            <a:round/>
            <a:headEnd/>
            <a:tailEnd type="none" w="lg" len="lg"/>
          </a:ln>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
        <p:nvSpPr>
          <p:cNvPr id="14348" name="橢圓 17"/>
          <p:cNvSpPr>
            <a:spLocks noChangeArrowheads="1"/>
          </p:cNvSpPr>
          <p:nvPr/>
        </p:nvSpPr>
        <p:spPr bwMode="auto">
          <a:xfrm rot="-4282490">
            <a:off x="4190206" y="3083719"/>
            <a:ext cx="376238" cy="920750"/>
          </a:xfrm>
          <a:prstGeom prst="ellipse">
            <a:avLst/>
          </a:prstGeom>
          <a:solidFill>
            <a:srgbClr val="FF66FF">
              <a:alpha val="39999"/>
            </a:srgbClr>
          </a:solidFill>
          <a:ln w="9525" algn="ctr">
            <a:solidFill>
              <a:schemeClr val="bg1"/>
            </a:solidFill>
            <a:round/>
            <a:headEnd/>
            <a:tailEnd type="none" w="lg" len="lg"/>
          </a:ln>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
        <p:nvSpPr>
          <p:cNvPr id="14349" name="橢圓 20"/>
          <p:cNvSpPr>
            <a:spLocks noChangeArrowheads="1"/>
          </p:cNvSpPr>
          <p:nvPr/>
        </p:nvSpPr>
        <p:spPr bwMode="auto">
          <a:xfrm rot="-6905677">
            <a:off x="2145507" y="3045619"/>
            <a:ext cx="374650" cy="922337"/>
          </a:xfrm>
          <a:prstGeom prst="ellipse">
            <a:avLst/>
          </a:prstGeom>
          <a:solidFill>
            <a:srgbClr val="FF66FF">
              <a:alpha val="39999"/>
            </a:srgbClr>
          </a:solidFill>
          <a:ln w="9525" algn="ctr">
            <a:solidFill>
              <a:schemeClr val="bg1"/>
            </a:solidFill>
            <a:round/>
            <a:headEnd/>
            <a:tailEnd type="none" w="lg" len="lg"/>
          </a:ln>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endParaRPr lang="zh-HK" altLang="en-US"/>
          </a:p>
        </p:txBody>
      </p:sp>
    </p:spTree>
    <p:extLst>
      <p:ext uri="{BB962C8B-B14F-4D97-AF65-F5344CB8AC3E}">
        <p14:creationId xmlns:p14="http://schemas.microsoft.com/office/powerpoint/2010/main" val="330786544"/>
      </p:ext>
    </p:extLst>
  </p:cSld>
  <p:clrMapOvr>
    <a:masterClrMapping/>
  </p:clrMapOvr>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ChangeArrowheads="1"/>
          </p:cNvSpPr>
          <p:nvPr/>
        </p:nvSpPr>
        <p:spPr bwMode="auto">
          <a:xfrm>
            <a:off x="179388" y="550863"/>
            <a:ext cx="85693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buFontTx/>
              <a:buBlip>
                <a:blip r:embed="rId3"/>
              </a:buBlip>
            </a:pPr>
            <a:r>
              <a:rPr lang="zh-TW" altLang="en-US" sz="2800"/>
              <a:t>每個水分子與 </a:t>
            </a:r>
            <a:r>
              <a:rPr lang="zh-TW" altLang="en-US" sz="3200" b="1">
                <a:solidFill>
                  <a:srgbClr val="3399FF"/>
                </a:solidFill>
              </a:rPr>
              <a:t>四個相鄰的水分子</a:t>
            </a:r>
            <a:r>
              <a:rPr lang="zh-TW" altLang="en-US" sz="2800" b="1"/>
              <a:t> </a:t>
            </a:r>
            <a:r>
              <a:rPr lang="zh-TW" altLang="en-US" sz="2800"/>
              <a:t>一共形成了</a:t>
            </a:r>
            <a:r>
              <a:rPr lang="zh-TW" altLang="en-US" sz="3200" b="1">
                <a:solidFill>
                  <a:srgbClr val="3399FF"/>
                </a:solidFill>
              </a:rPr>
              <a:t>四個氫鍵</a:t>
            </a:r>
            <a:r>
              <a:rPr lang="zh-TW" altLang="en-US" sz="2800"/>
              <a:t>，並以</a:t>
            </a:r>
            <a:r>
              <a:rPr lang="zh-TW" altLang="en-US" sz="3200" b="1"/>
              <a:t> </a:t>
            </a:r>
            <a:r>
              <a:rPr lang="zh-TW" altLang="en-US" sz="3200" b="1">
                <a:solidFill>
                  <a:srgbClr val="3399FF"/>
                </a:solidFill>
              </a:rPr>
              <a:t>四面體</a:t>
            </a:r>
            <a:r>
              <a:rPr lang="zh-TW" altLang="en-US" sz="3200" b="1"/>
              <a:t> </a:t>
            </a:r>
            <a:r>
              <a:rPr lang="zh-TW" altLang="en-US" sz="2800"/>
              <a:t>的方式排列。</a:t>
            </a:r>
            <a:endParaRPr lang="en-US" altLang="zh-TW" sz="2800"/>
          </a:p>
        </p:txBody>
      </p:sp>
      <p:pic>
        <p:nvPicPr>
          <p:cNvPr id="11" name="Picture 17" descr="C:\Documents and Settings\Aristo\Desktop\shared\from Carol\19.2.2014\Ch27 (2nd)\d28003_r01.jpg"/>
          <p:cNvPicPr>
            <a:picLocks noChangeAspect="1" noChangeArrowheads="1"/>
          </p:cNvPicPr>
          <p:nvPr/>
        </p:nvPicPr>
        <p:blipFill>
          <a:blip r:embed="rId4">
            <a:extLst>
              <a:ext uri="{28A0092B-C50C-407E-A947-70E740481C1C}">
                <a14:useLocalDpi xmlns:a14="http://schemas.microsoft.com/office/drawing/2010/main" val="0"/>
              </a:ext>
            </a:extLst>
          </a:blip>
          <a:srcRect l="6015" r="13297"/>
          <a:stretch>
            <a:fillRect/>
          </a:stretch>
        </p:blipFill>
        <p:spPr bwMode="auto">
          <a:xfrm>
            <a:off x="2339975" y="1858963"/>
            <a:ext cx="4648200" cy="4321175"/>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2" name="流程圖: 接點 6"/>
          <p:cNvSpPr>
            <a:spLocks noChangeArrowheads="1"/>
          </p:cNvSpPr>
          <p:nvPr/>
        </p:nvSpPr>
        <p:spPr bwMode="auto">
          <a:xfrm>
            <a:off x="3827463" y="2035175"/>
            <a:ext cx="457200" cy="457200"/>
          </a:xfrm>
          <a:prstGeom prst="flowChartConnector">
            <a:avLst/>
          </a:prstGeom>
          <a:solidFill>
            <a:srgbClr val="FFC000"/>
          </a:solidFill>
          <a:ln>
            <a:noFill/>
          </a:ln>
          <a:extLst>
            <a:ext uri="{91240B29-F687-4F45-9708-019B960494DF}">
              <a14:hiddenLine xmlns:a14="http://schemas.microsoft.com/office/drawing/2010/main" w="9525" algn="ctr">
                <a:solidFill>
                  <a:srgbClr val="000000"/>
                </a:solidFill>
                <a:round/>
                <a:headEnd/>
                <a:tailEnd type="none" w="lg" len="lg"/>
              </a14:hiddenLine>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r>
              <a:rPr lang="en-US" altLang="zh-HK" b="1">
                <a:solidFill>
                  <a:schemeClr val="bg1"/>
                </a:solidFill>
              </a:rPr>
              <a:t>1</a:t>
            </a:r>
            <a:endParaRPr lang="zh-HK" altLang="en-US" b="1">
              <a:solidFill>
                <a:schemeClr val="bg1"/>
              </a:solidFill>
            </a:endParaRPr>
          </a:p>
        </p:txBody>
      </p:sp>
      <p:sp>
        <p:nvSpPr>
          <p:cNvPr id="13" name="流程圖: 接點 15"/>
          <p:cNvSpPr>
            <a:spLocks noChangeArrowheads="1"/>
          </p:cNvSpPr>
          <p:nvPr/>
        </p:nvSpPr>
        <p:spPr bwMode="auto">
          <a:xfrm>
            <a:off x="2484438" y="4030663"/>
            <a:ext cx="457200" cy="457200"/>
          </a:xfrm>
          <a:prstGeom prst="flowChartConnector">
            <a:avLst/>
          </a:prstGeom>
          <a:solidFill>
            <a:srgbClr val="FFC000"/>
          </a:solidFill>
          <a:ln>
            <a:noFill/>
          </a:ln>
          <a:extLst>
            <a:ext uri="{91240B29-F687-4F45-9708-019B960494DF}">
              <a14:hiddenLine xmlns:a14="http://schemas.microsoft.com/office/drawing/2010/main" w="9525" algn="ctr">
                <a:solidFill>
                  <a:srgbClr val="000000"/>
                </a:solidFill>
                <a:round/>
                <a:headEnd/>
                <a:tailEnd type="none" w="lg" len="lg"/>
              </a14:hiddenLine>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r>
              <a:rPr lang="en-US" altLang="zh-HK" b="1">
                <a:solidFill>
                  <a:schemeClr val="bg1"/>
                </a:solidFill>
              </a:rPr>
              <a:t>2</a:t>
            </a:r>
            <a:endParaRPr lang="zh-HK" altLang="en-US" b="1">
              <a:solidFill>
                <a:schemeClr val="bg1"/>
              </a:solidFill>
            </a:endParaRPr>
          </a:p>
        </p:txBody>
      </p:sp>
      <p:sp>
        <p:nvSpPr>
          <p:cNvPr id="14" name="流程圖: 接點 16"/>
          <p:cNvSpPr>
            <a:spLocks noChangeArrowheads="1"/>
          </p:cNvSpPr>
          <p:nvPr/>
        </p:nvSpPr>
        <p:spPr bwMode="auto">
          <a:xfrm>
            <a:off x="4151313" y="5300663"/>
            <a:ext cx="457200" cy="457200"/>
          </a:xfrm>
          <a:prstGeom prst="flowChartConnector">
            <a:avLst/>
          </a:prstGeom>
          <a:solidFill>
            <a:srgbClr val="FFC000"/>
          </a:solidFill>
          <a:ln>
            <a:noFill/>
          </a:ln>
          <a:extLst>
            <a:ext uri="{91240B29-F687-4F45-9708-019B960494DF}">
              <a14:hiddenLine xmlns:a14="http://schemas.microsoft.com/office/drawing/2010/main" w="9525" algn="ctr">
                <a:solidFill>
                  <a:srgbClr val="000000"/>
                </a:solidFill>
                <a:round/>
                <a:headEnd/>
                <a:tailEnd type="none" w="lg" len="lg"/>
              </a14:hiddenLine>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r>
              <a:rPr lang="en-US" altLang="zh-HK" b="1">
                <a:solidFill>
                  <a:schemeClr val="bg1"/>
                </a:solidFill>
              </a:rPr>
              <a:t>3</a:t>
            </a:r>
            <a:endParaRPr lang="zh-HK" altLang="en-US" b="1">
              <a:solidFill>
                <a:schemeClr val="bg1"/>
              </a:solidFill>
            </a:endParaRPr>
          </a:p>
        </p:txBody>
      </p:sp>
      <p:sp>
        <p:nvSpPr>
          <p:cNvPr id="15" name="流程圖: 接點 17"/>
          <p:cNvSpPr>
            <a:spLocks noChangeArrowheads="1"/>
          </p:cNvSpPr>
          <p:nvPr/>
        </p:nvSpPr>
        <p:spPr bwMode="auto">
          <a:xfrm>
            <a:off x="6851650" y="4392613"/>
            <a:ext cx="457200" cy="457200"/>
          </a:xfrm>
          <a:prstGeom prst="flowChartConnector">
            <a:avLst/>
          </a:prstGeom>
          <a:solidFill>
            <a:srgbClr val="FFC000"/>
          </a:solidFill>
          <a:ln>
            <a:noFill/>
          </a:ln>
          <a:extLst>
            <a:ext uri="{91240B29-F687-4F45-9708-019B960494DF}">
              <a14:hiddenLine xmlns:a14="http://schemas.microsoft.com/office/drawing/2010/main" w="9525" algn="ctr">
                <a:solidFill>
                  <a:srgbClr val="000000"/>
                </a:solidFill>
                <a:round/>
                <a:headEnd/>
                <a:tailEnd type="none" w="lg" len="lg"/>
              </a14:hiddenLine>
            </a:ext>
          </a:extLst>
        </p:spPr>
        <p:txBody>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r>
              <a:rPr lang="en-US" altLang="zh-HK" b="1">
                <a:solidFill>
                  <a:schemeClr val="bg1"/>
                </a:solidFill>
              </a:rPr>
              <a:t>4</a:t>
            </a:r>
            <a:endParaRPr lang="zh-HK" altLang="en-US" b="1">
              <a:solidFill>
                <a:schemeClr val="bg1"/>
              </a:solidFill>
            </a:endParaRPr>
          </a:p>
        </p:txBody>
      </p:sp>
    </p:spTree>
    <p:extLst>
      <p:ext uri="{BB962C8B-B14F-4D97-AF65-F5344CB8AC3E}">
        <p14:creationId xmlns:p14="http://schemas.microsoft.com/office/powerpoint/2010/main" val="3478124208"/>
      </p:ext>
    </p:extLst>
  </p:cSld>
  <p:clrMapOvr>
    <a:masterClrMapping/>
  </p:clrMapOvr>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2"/>
          <p:cNvSpPr>
            <a:spLocks noChangeArrowheads="1"/>
          </p:cNvSpPr>
          <p:nvPr/>
        </p:nvSpPr>
        <p:spPr bwMode="auto">
          <a:xfrm>
            <a:off x="323850" y="1447031"/>
            <a:ext cx="8353425"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pitchFamily="34" charset="0"/>
                <a:ea typeface="新細明體" pitchFamily="18" charset="-120"/>
              </a:defRPr>
            </a:lvl1pPr>
            <a:lvl2pPr marL="534988" indent="-534988">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lvl="1" algn="just" eaLnBrk="1" hangingPunct="1">
              <a:lnSpc>
                <a:spcPct val="120000"/>
              </a:lnSpc>
              <a:buFontTx/>
              <a:buBlip>
                <a:blip r:embed="rId2"/>
              </a:buBlip>
            </a:pPr>
            <a:r>
              <a:rPr lang="zh-TW" altLang="en-US" sz="2800"/>
              <a:t>在冰的結構中，水分子不斷重複以四面體的方式排列，結果形成一個具</a:t>
            </a:r>
            <a:r>
              <a:rPr lang="zh-TW" altLang="en-US" sz="3200" b="1">
                <a:solidFill>
                  <a:srgbClr val="3399FF"/>
                </a:solidFill>
              </a:rPr>
              <a:t>規律的網絡結構</a:t>
            </a:r>
            <a:r>
              <a:rPr lang="zh-TW" altLang="en-US" sz="2800" b="1">
                <a:solidFill>
                  <a:srgbClr val="3399FF"/>
                </a:solidFill>
              </a:rPr>
              <a:t>。</a:t>
            </a:r>
            <a:endParaRPr lang="en-US" altLang="zh-TW" sz="2800" b="1">
              <a:solidFill>
                <a:srgbClr val="3399FF"/>
              </a:solidFill>
            </a:endParaRPr>
          </a:p>
        </p:txBody>
      </p:sp>
      <p:sp>
        <p:nvSpPr>
          <p:cNvPr id="7" name="Rectangle 12"/>
          <p:cNvSpPr>
            <a:spLocks noChangeArrowheads="1"/>
          </p:cNvSpPr>
          <p:nvPr/>
        </p:nvSpPr>
        <p:spPr bwMode="auto">
          <a:xfrm>
            <a:off x="323850" y="3164954"/>
            <a:ext cx="83883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lnSpc>
                <a:spcPct val="120000"/>
              </a:lnSpc>
              <a:buFontTx/>
              <a:buBlip>
                <a:blip r:embed="rId2"/>
              </a:buBlip>
            </a:pPr>
            <a:r>
              <a:rPr lang="zh-TW" altLang="en-US" sz="2800" dirty="0"/>
              <a:t>由於水分子之間存有</a:t>
            </a:r>
            <a:r>
              <a:rPr lang="zh-TW" altLang="en-US" sz="2800" b="1" dirty="0"/>
              <a:t>空間</a:t>
            </a:r>
            <a:r>
              <a:rPr lang="zh-TW" altLang="en-US" sz="2800" dirty="0"/>
              <a:t>，故冰的結構可形容為</a:t>
            </a:r>
            <a:r>
              <a:rPr lang="zh-TW" altLang="en-US" sz="3200" b="1" dirty="0">
                <a:solidFill>
                  <a:srgbClr val="3399FF"/>
                </a:solidFill>
              </a:rPr>
              <a:t>敞開結構</a:t>
            </a:r>
            <a:r>
              <a:rPr lang="zh-TW" altLang="en-US" sz="2800" dirty="0"/>
              <a:t>。</a:t>
            </a:r>
            <a:endParaRPr lang="en-US" altLang="zh-TW" sz="2800" dirty="0"/>
          </a:p>
        </p:txBody>
      </p:sp>
    </p:spTree>
    <p:extLst>
      <p:ext uri="{BB962C8B-B14F-4D97-AF65-F5344CB8AC3E}">
        <p14:creationId xmlns:p14="http://schemas.microsoft.com/office/powerpoint/2010/main" val="2842200978"/>
      </p:ext>
    </p:extLst>
  </p:cSld>
  <p:clrMapOvr>
    <a:masterClrMapping/>
  </p:clrMapOvr>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3"/>
          <p:cNvSpPr>
            <a:spLocks noChangeArrowheads="1"/>
          </p:cNvSpPr>
          <p:nvPr/>
        </p:nvSpPr>
        <p:spPr bwMode="auto">
          <a:xfrm>
            <a:off x="179388" y="324520"/>
            <a:ext cx="6480175"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dirty="0">
                <a:solidFill>
                  <a:srgbClr val="CC0066"/>
                </a:solidFill>
                <a:latin typeface="Arial Black" pitchFamily="34" charset="0"/>
              </a:rPr>
              <a:t>氧原子在冰中的六角形排列方式</a:t>
            </a:r>
          </a:p>
        </p:txBody>
      </p:sp>
      <p:pic>
        <p:nvPicPr>
          <p:cNvPr id="7" name="Picture 6" descr="C:\Documents and Settings\Aristo\Desktop\shared\from Carol\19.2.2014\Ch27 (2nd)\d28005_02.jpg"/>
          <p:cNvPicPr>
            <a:picLocks noChangeAspect="1" noChangeArrowheads="1"/>
          </p:cNvPicPr>
          <p:nvPr/>
        </p:nvPicPr>
        <p:blipFill>
          <a:blip r:embed="rId3">
            <a:extLst>
              <a:ext uri="{28A0092B-C50C-407E-A947-70E740481C1C}">
                <a14:useLocalDpi xmlns:a14="http://schemas.microsoft.com/office/drawing/2010/main" val="0"/>
              </a:ext>
            </a:extLst>
          </a:blip>
          <a:srcRect l="20029" t="5385" r="18465" b="5287"/>
          <a:stretch>
            <a:fillRect/>
          </a:stretch>
        </p:blipFill>
        <p:spPr bwMode="auto">
          <a:xfrm>
            <a:off x="2289274" y="1336575"/>
            <a:ext cx="4298950" cy="468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4536954"/>
      </p:ext>
    </p:extLst>
  </p:cSld>
  <p:clrMapOvr>
    <a:masterClrMapping/>
  </p:clrMapOvr>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2"/>
          <p:cNvSpPr>
            <a:spLocks noChangeArrowheads="1"/>
          </p:cNvSpPr>
          <p:nvPr/>
        </p:nvSpPr>
        <p:spPr bwMode="auto">
          <a:xfrm>
            <a:off x="1115565" y="1836688"/>
            <a:ext cx="8208963"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zh-TW" altLang="en-US" sz="2800" dirty="0"/>
              <a:t>冰的</a:t>
            </a:r>
            <a:r>
              <a:rPr lang="zh-TW" altLang="en-US" sz="3200" b="1" dirty="0">
                <a:solidFill>
                  <a:srgbClr val="3399FF"/>
                </a:solidFill>
              </a:rPr>
              <a:t>密度較水的低</a:t>
            </a:r>
            <a:r>
              <a:rPr lang="zh-TW" altLang="en-US" sz="2800" dirty="0"/>
              <a:t>。</a:t>
            </a:r>
          </a:p>
        </p:txBody>
      </p:sp>
      <p:sp>
        <p:nvSpPr>
          <p:cNvPr id="24579" name="Rectangle 3"/>
          <p:cNvSpPr>
            <a:spLocks noChangeArrowheads="1"/>
          </p:cNvSpPr>
          <p:nvPr/>
        </p:nvSpPr>
        <p:spPr bwMode="auto">
          <a:xfrm>
            <a:off x="970707" y="260648"/>
            <a:ext cx="230505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a:solidFill>
                  <a:srgbClr val="CC0000"/>
                </a:solidFill>
                <a:latin typeface="Arial Black" pitchFamily="34" charset="0"/>
              </a:rPr>
              <a:t>冰的性質</a:t>
            </a:r>
          </a:p>
        </p:txBody>
      </p:sp>
      <p:sp>
        <p:nvSpPr>
          <p:cNvPr id="14340" name="Rectangle 6"/>
          <p:cNvSpPr>
            <a:spLocks noChangeArrowheads="1"/>
          </p:cNvSpPr>
          <p:nvPr/>
        </p:nvSpPr>
        <p:spPr bwMode="auto">
          <a:xfrm>
            <a:off x="1042144" y="1260624"/>
            <a:ext cx="1152525"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dirty="0">
                <a:solidFill>
                  <a:srgbClr val="CC0066"/>
                </a:solidFill>
                <a:latin typeface="Arial Black" pitchFamily="34" charset="0"/>
              </a:rPr>
              <a:t>密度</a:t>
            </a:r>
          </a:p>
        </p:txBody>
      </p:sp>
      <p:grpSp>
        <p:nvGrpSpPr>
          <p:cNvPr id="8" name="群組 4"/>
          <p:cNvGrpSpPr>
            <a:grpSpLocks/>
          </p:cNvGrpSpPr>
          <p:nvPr/>
        </p:nvGrpSpPr>
        <p:grpSpPr bwMode="auto">
          <a:xfrm>
            <a:off x="2333600" y="2827362"/>
            <a:ext cx="4038600" cy="3409950"/>
            <a:chOff x="1036452" y="2539658"/>
            <a:chExt cx="4039962" cy="3409622"/>
          </a:xfrm>
        </p:grpSpPr>
        <p:pic>
          <p:nvPicPr>
            <p:cNvPr id="24585" name="Picture 9" descr="C:\Documents and Settings\Aristo\Desktop\shared\from Carol\19.2.2014\Ch27 (2nd)\Fig 28.6.jpg"/>
            <p:cNvPicPr>
              <a:picLocks noChangeAspect="1" noChangeArrowheads="1"/>
            </p:cNvPicPr>
            <p:nvPr/>
          </p:nvPicPr>
          <p:blipFill>
            <a:blip r:embed="rId4">
              <a:extLst>
                <a:ext uri="{28A0092B-C50C-407E-A947-70E740481C1C}">
                  <a14:useLocalDpi xmlns:a14="http://schemas.microsoft.com/office/drawing/2010/main" val="0"/>
                </a:ext>
              </a:extLst>
            </a:blip>
            <a:srcRect l="53072" t="8612" r="2328" b="6744"/>
            <a:stretch>
              <a:fillRect/>
            </a:stretch>
          </p:blipFill>
          <p:spPr bwMode="auto">
            <a:xfrm>
              <a:off x="1725421" y="2539658"/>
              <a:ext cx="2702563" cy="3409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6" name="文字方塊 1"/>
            <p:cNvSpPr txBox="1">
              <a:spLocks noChangeArrowheads="1"/>
            </p:cNvSpPr>
            <p:nvPr/>
          </p:nvSpPr>
          <p:spPr bwMode="auto">
            <a:xfrm>
              <a:off x="4638111" y="3751746"/>
              <a:ext cx="438303" cy="396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冰</a:t>
              </a:r>
              <a:endParaRPr lang="zh-HK" altLang="en-US" sz="2000"/>
            </a:p>
          </p:txBody>
        </p:sp>
        <p:sp>
          <p:nvSpPr>
            <p:cNvPr id="24587" name="文字方塊 10"/>
            <p:cNvSpPr txBox="1">
              <a:spLocks noChangeArrowheads="1"/>
            </p:cNvSpPr>
            <p:nvPr/>
          </p:nvSpPr>
          <p:spPr bwMode="auto">
            <a:xfrm>
              <a:off x="1036452" y="4796593"/>
              <a:ext cx="438303" cy="396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2000"/>
                <a:t>水</a:t>
              </a:r>
              <a:endParaRPr lang="zh-HK" altLang="en-US" sz="2000"/>
            </a:p>
          </p:txBody>
        </p:sp>
        <p:cxnSp>
          <p:nvCxnSpPr>
            <p:cNvPr id="24588" name="直線接點 3"/>
            <p:cNvCxnSpPr>
              <a:cxnSpLocks noChangeShapeType="1"/>
            </p:cNvCxnSpPr>
            <p:nvPr/>
          </p:nvCxnSpPr>
          <p:spPr bwMode="auto">
            <a:xfrm>
              <a:off x="3563888" y="3933055"/>
              <a:ext cx="1080120" cy="1"/>
            </a:xfrm>
            <a:prstGeom prst="line">
              <a:avLst/>
            </a:prstGeom>
            <a:noFill/>
            <a:ln w="19050" algn="ctr">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89" name="直線接點 13"/>
            <p:cNvCxnSpPr>
              <a:cxnSpLocks noChangeShapeType="1"/>
            </p:cNvCxnSpPr>
            <p:nvPr/>
          </p:nvCxnSpPr>
          <p:spPr bwMode="auto">
            <a:xfrm>
              <a:off x="1475656" y="5013176"/>
              <a:ext cx="1080120" cy="1"/>
            </a:xfrm>
            <a:prstGeom prst="line">
              <a:avLst/>
            </a:prstGeom>
            <a:noFill/>
            <a:ln w="19050" algn="ctr">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Tree>
    <p:extLst>
      <p:ext uri="{BB962C8B-B14F-4D97-AF65-F5344CB8AC3E}">
        <p14:creationId xmlns:p14="http://schemas.microsoft.com/office/powerpoint/2010/main" val="331580854"/>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107950" y="3357563"/>
            <a:ext cx="8856663" cy="1014412"/>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b="0"/>
              <a:t>最容易的方法便是 </a:t>
            </a:r>
            <a:r>
              <a:rPr lang="zh-TW" altLang="en-US" sz="3200" u="sng">
                <a:solidFill>
                  <a:srgbClr val="FF5050"/>
                </a:solidFill>
              </a:rPr>
              <a:t>失去</a:t>
            </a:r>
            <a:r>
              <a:rPr lang="zh-TW" altLang="en-US" b="0">
                <a:solidFill>
                  <a:srgbClr val="FF5050"/>
                </a:solidFill>
              </a:rPr>
              <a:t> </a:t>
            </a:r>
            <a:r>
              <a:rPr lang="zh-TW" altLang="en-US" b="0"/>
              <a:t>電子，以形成 </a:t>
            </a:r>
            <a:r>
              <a:rPr lang="zh-TW" altLang="en-US" sz="3200" u="sng">
                <a:solidFill>
                  <a:srgbClr val="FF5050"/>
                </a:solidFill>
              </a:rPr>
              <a:t>陽離子</a:t>
            </a:r>
            <a:r>
              <a:rPr lang="zh-TW" altLang="en-US">
                <a:solidFill>
                  <a:srgbClr val="FF5050"/>
                </a:solidFill>
              </a:rPr>
              <a:t>         </a:t>
            </a:r>
            <a:r>
              <a:rPr lang="en-US" altLang="zh-TW" b="0"/>
              <a:t>(</a:t>
            </a:r>
            <a:r>
              <a:rPr lang="zh-TW" altLang="en-US"/>
              <a:t>正離子</a:t>
            </a:r>
            <a:r>
              <a:rPr lang="en-US" altLang="zh-TW" b="0"/>
              <a:t>)</a:t>
            </a:r>
            <a:r>
              <a:rPr lang="zh-TW" altLang="en-US" b="0"/>
              <a:t>。</a:t>
            </a:r>
            <a:endParaRPr lang="en-US" altLang="zh-TW" b="0"/>
          </a:p>
        </p:txBody>
      </p:sp>
      <p:sp>
        <p:nvSpPr>
          <p:cNvPr id="6" name="Rectangle 5"/>
          <p:cNvSpPr>
            <a:spLocks noChangeArrowheads="1"/>
          </p:cNvSpPr>
          <p:nvPr/>
        </p:nvSpPr>
        <p:spPr bwMode="auto">
          <a:xfrm>
            <a:off x="107950" y="2046288"/>
            <a:ext cx="8928100" cy="579437"/>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b="0"/>
              <a:t>金屬原子含有數個最外層電子 </a:t>
            </a:r>
            <a:r>
              <a:rPr lang="en-US" altLang="zh-TW" b="0"/>
              <a:t>(</a:t>
            </a:r>
            <a:r>
              <a:rPr lang="zh-TW" altLang="en-US" sz="3200" u="sng">
                <a:solidFill>
                  <a:srgbClr val="FF0000"/>
                </a:solidFill>
              </a:rPr>
              <a:t>通常有 </a:t>
            </a:r>
            <a:r>
              <a:rPr lang="en-US" altLang="zh-TW" sz="3200" u="sng">
                <a:solidFill>
                  <a:srgbClr val="FF0000"/>
                </a:solidFill>
              </a:rPr>
              <a:t>1 </a:t>
            </a:r>
            <a:r>
              <a:rPr lang="zh-TW" altLang="en-US" sz="3200" u="sng">
                <a:solidFill>
                  <a:srgbClr val="FF0000"/>
                </a:solidFill>
              </a:rPr>
              <a:t>至 </a:t>
            </a:r>
            <a:r>
              <a:rPr lang="en-US" altLang="zh-TW" sz="3200" u="sng">
                <a:solidFill>
                  <a:srgbClr val="FF0000"/>
                </a:solidFill>
              </a:rPr>
              <a:t>3 </a:t>
            </a:r>
            <a:r>
              <a:rPr lang="zh-TW" altLang="en-US" sz="3200" u="sng">
                <a:solidFill>
                  <a:srgbClr val="FF0000"/>
                </a:solidFill>
              </a:rPr>
              <a:t>個</a:t>
            </a:r>
            <a:r>
              <a:rPr lang="en-US" altLang="zh-TW" b="0"/>
              <a:t>) </a:t>
            </a:r>
            <a:r>
              <a:rPr lang="zh-TW" altLang="en-US" sz="2000" b="0"/>
              <a:t>。</a:t>
            </a:r>
            <a:endParaRPr lang="en-US" altLang="zh-TW" sz="2000" b="0"/>
          </a:p>
        </p:txBody>
      </p:sp>
      <p:sp>
        <p:nvSpPr>
          <p:cNvPr id="52228" name="Rectangle 4"/>
          <p:cNvSpPr>
            <a:spLocks noChangeArrowheads="1"/>
          </p:cNvSpPr>
          <p:nvPr/>
        </p:nvSpPr>
        <p:spPr bwMode="auto">
          <a:xfrm>
            <a:off x="217488" y="836613"/>
            <a:ext cx="29146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CC0000"/>
                </a:solidFill>
                <a:latin typeface="DFHei-Bd-HK-BF"/>
              </a:rPr>
              <a:t>正離子的生成</a:t>
            </a:r>
            <a:endParaRPr lang="en-US" altLang="zh-TW" sz="3200">
              <a:solidFill>
                <a:srgbClr val="CC0000"/>
              </a:solidFill>
              <a:latin typeface="DFHei-Bd-HK-BF"/>
            </a:endParaRPr>
          </a:p>
        </p:txBody>
      </p:sp>
    </p:spTree>
    <p:extLst>
      <p:ext uri="{BB962C8B-B14F-4D97-AF65-F5344CB8AC3E}">
        <p14:creationId xmlns:p14="http://schemas.microsoft.com/office/powerpoint/2010/main" val="3386932659"/>
      </p:ext>
    </p:extLst>
  </p:cSld>
  <p:clrMapOvr>
    <a:masterClrMapping/>
  </p:clrMapOvr>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ChangeArrowheads="1"/>
          </p:cNvSpPr>
          <p:nvPr/>
        </p:nvSpPr>
        <p:spPr bwMode="auto">
          <a:xfrm>
            <a:off x="323850" y="764704"/>
            <a:ext cx="8569325" cy="106680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zh-TW" altLang="en-US" sz="2800"/>
              <a:t>在冰的結構中，由於水分子之間存有 </a:t>
            </a:r>
            <a:r>
              <a:rPr lang="zh-TW" altLang="en-US" sz="3200" b="1" u="sng">
                <a:solidFill>
                  <a:srgbClr val="FF0000"/>
                </a:solidFill>
              </a:rPr>
              <a:t>大量氫鍵</a:t>
            </a:r>
            <a:r>
              <a:rPr lang="zh-TW" altLang="en-US" sz="2800"/>
              <a:t>，故水分子能 </a:t>
            </a:r>
            <a:r>
              <a:rPr lang="zh-TW" altLang="en-US" sz="3200" b="1" u="sng">
                <a:solidFill>
                  <a:srgbClr val="FF0000"/>
                </a:solidFill>
              </a:rPr>
              <a:t>有規律地排列 </a:t>
            </a:r>
            <a:r>
              <a:rPr lang="zh-TW" altLang="en-US" sz="2800"/>
              <a:t>成一 </a:t>
            </a:r>
            <a:r>
              <a:rPr lang="zh-TW" altLang="en-US" sz="3200" b="1" u="sng">
                <a:solidFill>
                  <a:srgbClr val="FF0000"/>
                </a:solidFill>
              </a:rPr>
              <a:t>敞開的結構</a:t>
            </a:r>
            <a:r>
              <a:rPr lang="zh-TW" altLang="en-US" sz="2800"/>
              <a:t>。</a:t>
            </a:r>
          </a:p>
        </p:txBody>
      </p:sp>
      <p:sp>
        <p:nvSpPr>
          <p:cNvPr id="173061" name="Rectangle 5"/>
          <p:cNvSpPr>
            <a:spLocks noChangeArrowheads="1"/>
          </p:cNvSpPr>
          <p:nvPr/>
        </p:nvSpPr>
        <p:spPr bwMode="auto">
          <a:xfrm>
            <a:off x="323850" y="2338388"/>
            <a:ext cx="8569325" cy="1006475"/>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zh-TW" altLang="en-US" sz="2800"/>
              <a:t>在這結構中，水分子與水分子之間的距離較在液態水中的遠，故整個結構會佔據 </a:t>
            </a:r>
            <a:r>
              <a:rPr lang="zh-TW" altLang="en-US" sz="3200" b="1" u="sng">
                <a:solidFill>
                  <a:srgbClr val="FF0000"/>
                </a:solidFill>
              </a:rPr>
              <a:t>較大的體積</a:t>
            </a:r>
            <a:r>
              <a:rPr lang="zh-TW" altLang="en-US" sz="2800"/>
              <a:t>。</a:t>
            </a:r>
          </a:p>
        </p:txBody>
      </p:sp>
      <p:sp>
        <p:nvSpPr>
          <p:cNvPr id="17413" name="Rectangle 6"/>
          <p:cNvSpPr>
            <a:spLocks noChangeArrowheads="1"/>
          </p:cNvSpPr>
          <p:nvPr/>
        </p:nvSpPr>
        <p:spPr bwMode="auto">
          <a:xfrm>
            <a:off x="323850" y="3790603"/>
            <a:ext cx="58324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zh-TW" altLang="en-US" sz="2800"/>
              <a:t>當冰熔化時，</a:t>
            </a:r>
            <a:r>
              <a:rPr lang="zh-TW" altLang="en-US" sz="3200" b="1">
                <a:solidFill>
                  <a:srgbClr val="3399FF"/>
                </a:solidFill>
              </a:rPr>
              <a:t>敞開結構瓦解</a:t>
            </a:r>
            <a:r>
              <a:rPr lang="zh-TW" altLang="en-US" sz="2800"/>
              <a:t>。</a:t>
            </a:r>
          </a:p>
        </p:txBody>
      </p:sp>
      <p:sp>
        <p:nvSpPr>
          <p:cNvPr id="7" name="Rectangle 7"/>
          <p:cNvSpPr>
            <a:spLocks noChangeArrowheads="1"/>
          </p:cNvSpPr>
          <p:nvPr/>
        </p:nvSpPr>
        <p:spPr bwMode="auto">
          <a:xfrm>
            <a:off x="323850" y="4726781"/>
            <a:ext cx="813593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zh-TW" altLang="en-US" sz="2800"/>
              <a:t>水分子會 </a:t>
            </a:r>
            <a:r>
              <a:rPr lang="zh-TW" altLang="en-US" sz="3200" b="1">
                <a:solidFill>
                  <a:srgbClr val="3399FF"/>
                </a:solidFill>
              </a:rPr>
              <a:t>較緊密地裝填</a:t>
            </a:r>
            <a:r>
              <a:rPr lang="zh-TW" altLang="en-US" sz="2800"/>
              <a:t>，因此液態水的密度較冰的高。</a:t>
            </a:r>
          </a:p>
        </p:txBody>
      </p:sp>
    </p:spTree>
    <p:extLst>
      <p:ext uri="{BB962C8B-B14F-4D97-AF65-F5344CB8AC3E}">
        <p14:creationId xmlns:p14="http://schemas.microsoft.com/office/powerpoint/2010/main" val="4097238760"/>
      </p:ext>
    </p:extLst>
  </p:cSld>
  <p:clrMapOvr>
    <a:masterClrMapping/>
  </p:clrMapOvr>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3"/>
          <p:cNvSpPr>
            <a:spLocks noChangeArrowheads="1"/>
          </p:cNvSpPr>
          <p:nvPr/>
        </p:nvSpPr>
        <p:spPr bwMode="auto">
          <a:xfrm>
            <a:off x="827162" y="1269851"/>
            <a:ext cx="4356100" cy="579438"/>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076325" indent="-1076325" defTabSz="901700">
              <a:defRPr kumimoji="1">
                <a:solidFill>
                  <a:schemeClr val="tx1"/>
                </a:solidFill>
                <a:latin typeface="Arial" pitchFamily="34" charset="0"/>
                <a:ea typeface="新細明體" pitchFamily="18" charset="-120"/>
              </a:defRPr>
            </a:lvl1pPr>
            <a:lvl2pPr marL="742950" indent="-285750" defTabSz="901700">
              <a:defRPr kumimoji="1">
                <a:solidFill>
                  <a:schemeClr val="tx1"/>
                </a:solidFill>
                <a:latin typeface="Arial" pitchFamily="34" charset="0"/>
                <a:ea typeface="新細明體" pitchFamily="18" charset="-120"/>
              </a:defRPr>
            </a:lvl2pPr>
            <a:lvl3pPr marL="1143000" indent="-228600" defTabSz="901700">
              <a:defRPr kumimoji="1">
                <a:solidFill>
                  <a:schemeClr val="tx1"/>
                </a:solidFill>
                <a:latin typeface="Arial" pitchFamily="34" charset="0"/>
                <a:ea typeface="新細明體" pitchFamily="18" charset="-120"/>
              </a:defRPr>
            </a:lvl3pPr>
            <a:lvl4pPr marL="1600200" indent="-228600" defTabSz="901700">
              <a:defRPr kumimoji="1">
                <a:solidFill>
                  <a:schemeClr val="tx1"/>
                </a:solidFill>
                <a:latin typeface="Arial" pitchFamily="34" charset="0"/>
                <a:ea typeface="新細明體" pitchFamily="18" charset="-120"/>
              </a:defRPr>
            </a:lvl4pPr>
            <a:lvl5pPr marL="2057400" indent="-228600" defTabSz="901700">
              <a:defRPr kumimoji="1">
                <a:solidFill>
                  <a:schemeClr val="tx1"/>
                </a:solidFill>
                <a:latin typeface="Arial"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3200" b="1" dirty="0" smtClean="0">
                <a:solidFill>
                  <a:srgbClr val="006600"/>
                </a:solidFill>
              </a:rPr>
              <a:t>C</a:t>
            </a:r>
            <a:r>
              <a:rPr lang="en-US" altLang="zh-TW" sz="3200" b="1" baseline="-25000" dirty="0" smtClean="0">
                <a:solidFill>
                  <a:srgbClr val="006600"/>
                </a:solidFill>
              </a:rPr>
              <a:t>60 </a:t>
            </a:r>
            <a:r>
              <a:rPr lang="zh-TW" altLang="en-US" sz="3200" b="1" dirty="0">
                <a:solidFill>
                  <a:srgbClr val="006600"/>
                </a:solidFill>
              </a:rPr>
              <a:t>的結構和性質</a:t>
            </a:r>
          </a:p>
        </p:txBody>
      </p:sp>
      <p:sp>
        <p:nvSpPr>
          <p:cNvPr id="20484" name="Rectangle 4"/>
          <p:cNvSpPr>
            <a:spLocks noChangeArrowheads="1"/>
          </p:cNvSpPr>
          <p:nvPr/>
        </p:nvSpPr>
        <p:spPr bwMode="auto">
          <a:xfrm>
            <a:off x="971624" y="2709094"/>
            <a:ext cx="7416800" cy="1223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lnSpc>
                <a:spcPct val="120000"/>
              </a:lnSpc>
              <a:buFontTx/>
              <a:buBlip>
                <a:blip r:embed="rId3"/>
              </a:buBlip>
            </a:pPr>
            <a:r>
              <a:rPr lang="zh-TW" altLang="en-US" sz="2800" b="1" dirty="0"/>
              <a:t>富勒烯</a:t>
            </a:r>
            <a:r>
              <a:rPr lang="zh-TW" altLang="en-US" sz="2800" dirty="0"/>
              <a:t> 是全由 </a:t>
            </a:r>
            <a:r>
              <a:rPr lang="zh-TW" altLang="en-US" sz="3200" b="1" dirty="0">
                <a:solidFill>
                  <a:srgbClr val="3399FF"/>
                </a:solidFill>
              </a:rPr>
              <a:t>碳原子</a:t>
            </a:r>
            <a:r>
              <a:rPr lang="zh-TW" altLang="en-US" sz="2800" b="1" dirty="0"/>
              <a:t> </a:t>
            </a:r>
            <a:r>
              <a:rPr lang="zh-TW" altLang="en-US" sz="2800" dirty="0"/>
              <a:t>構成的 </a:t>
            </a:r>
            <a:r>
              <a:rPr lang="zh-TW" altLang="en-US" sz="3200" b="1" dirty="0">
                <a:solidFill>
                  <a:srgbClr val="3399FF"/>
                </a:solidFill>
              </a:rPr>
              <a:t>空心球狀</a:t>
            </a:r>
            <a:r>
              <a:rPr lang="zh-TW" altLang="en-US" sz="2800" b="1" dirty="0"/>
              <a:t> </a:t>
            </a:r>
            <a:r>
              <a:rPr lang="zh-TW" altLang="en-US" sz="2800" dirty="0"/>
              <a:t>或 </a:t>
            </a:r>
            <a:r>
              <a:rPr lang="zh-TW" altLang="en-US" sz="3200" b="1" dirty="0">
                <a:solidFill>
                  <a:srgbClr val="3399FF"/>
                </a:solidFill>
              </a:rPr>
              <a:t>空心管狀</a:t>
            </a:r>
            <a:r>
              <a:rPr lang="zh-TW" altLang="en-US" sz="2800" b="1" dirty="0"/>
              <a:t> </a:t>
            </a:r>
            <a:r>
              <a:rPr lang="zh-TW" altLang="en-US" sz="2800" dirty="0"/>
              <a:t>分子。</a:t>
            </a:r>
          </a:p>
        </p:txBody>
      </p:sp>
      <p:sp>
        <p:nvSpPr>
          <p:cNvPr id="206853" name="Rectangle 5"/>
          <p:cNvSpPr>
            <a:spLocks noChangeArrowheads="1"/>
          </p:cNvSpPr>
          <p:nvPr/>
        </p:nvSpPr>
        <p:spPr bwMode="auto">
          <a:xfrm>
            <a:off x="971624" y="4428976"/>
            <a:ext cx="6624638"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en-US" altLang="zh-TW" sz="3200" b="1">
                <a:solidFill>
                  <a:srgbClr val="3399FF"/>
                </a:solidFill>
              </a:rPr>
              <a:t>C</a:t>
            </a:r>
            <a:r>
              <a:rPr lang="en-US" altLang="zh-TW" sz="3200" b="1" baseline="-25000">
                <a:solidFill>
                  <a:srgbClr val="3399FF"/>
                </a:solidFill>
              </a:rPr>
              <a:t>60</a:t>
            </a:r>
            <a:r>
              <a:rPr lang="en-US" altLang="zh-TW" sz="2800" b="1" baseline="-25000"/>
              <a:t> </a:t>
            </a:r>
            <a:r>
              <a:rPr lang="zh-TW" altLang="en-US" sz="2800"/>
              <a:t>和 </a:t>
            </a:r>
            <a:r>
              <a:rPr lang="zh-TW" altLang="en-US" sz="3200" b="1">
                <a:solidFill>
                  <a:srgbClr val="3399FF"/>
                </a:solidFill>
              </a:rPr>
              <a:t>納米碳管</a:t>
            </a:r>
            <a:r>
              <a:rPr lang="zh-TW" altLang="en-US" sz="2800" b="1"/>
              <a:t> </a:t>
            </a:r>
            <a:r>
              <a:rPr lang="zh-TW" altLang="en-US" sz="2800"/>
              <a:t>都是常見的 富勒烯。</a:t>
            </a:r>
          </a:p>
        </p:txBody>
      </p:sp>
    </p:spTree>
    <p:extLst>
      <p:ext uri="{BB962C8B-B14F-4D97-AF65-F5344CB8AC3E}">
        <p14:creationId xmlns:p14="http://schemas.microsoft.com/office/powerpoint/2010/main" val="2197218925"/>
      </p:ext>
    </p:extLst>
  </p:cSld>
  <p:clrMapOvr>
    <a:masterClrMapping/>
  </p:clrMapOvr>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2"/>
          <p:cNvSpPr>
            <a:spLocks noChangeArrowheads="1"/>
          </p:cNvSpPr>
          <p:nvPr/>
        </p:nvSpPr>
        <p:spPr bwMode="auto">
          <a:xfrm>
            <a:off x="323850" y="1332632"/>
            <a:ext cx="914400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en-US" altLang="zh-TW" sz="3200" b="1" dirty="0">
                <a:solidFill>
                  <a:srgbClr val="3399FF"/>
                </a:solidFill>
              </a:rPr>
              <a:t>C</a:t>
            </a:r>
            <a:r>
              <a:rPr lang="en-US" altLang="zh-TW" sz="3200" b="1" baseline="-25000" dirty="0">
                <a:solidFill>
                  <a:srgbClr val="3399FF"/>
                </a:solidFill>
              </a:rPr>
              <a:t>60</a:t>
            </a:r>
            <a:r>
              <a:rPr lang="en-US" altLang="zh-TW" sz="2800" dirty="0"/>
              <a:t> (</a:t>
            </a:r>
            <a:r>
              <a:rPr lang="zh-TW" altLang="en-US" sz="2800" dirty="0"/>
              <a:t>又稱</a:t>
            </a:r>
            <a:r>
              <a:rPr lang="zh-TW" altLang="en-US" sz="3200" b="1" dirty="0">
                <a:solidFill>
                  <a:srgbClr val="3399FF"/>
                </a:solidFill>
              </a:rPr>
              <a:t>布克碳</a:t>
            </a:r>
            <a:r>
              <a:rPr lang="zh-TW" altLang="en-US" sz="2800" dirty="0"/>
              <a:t>或布克球</a:t>
            </a:r>
            <a:r>
              <a:rPr lang="en-US" altLang="zh-TW" sz="2800" dirty="0"/>
              <a:t>) </a:t>
            </a:r>
            <a:r>
              <a:rPr lang="zh-TW" altLang="en-US" sz="2800" dirty="0"/>
              <a:t>是首個被發現的富勒烯。</a:t>
            </a:r>
            <a:endParaRPr lang="en-US" altLang="zh-TW" sz="2800" dirty="0"/>
          </a:p>
        </p:txBody>
      </p:sp>
      <p:sp>
        <p:nvSpPr>
          <p:cNvPr id="35843" name="Rectangle 3"/>
          <p:cNvSpPr>
            <a:spLocks noChangeArrowheads="1"/>
          </p:cNvSpPr>
          <p:nvPr/>
        </p:nvSpPr>
        <p:spPr bwMode="auto">
          <a:xfrm>
            <a:off x="394345" y="260648"/>
            <a:ext cx="3457575"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3200" b="1">
                <a:solidFill>
                  <a:srgbClr val="CC0000"/>
                </a:solidFill>
              </a:rPr>
              <a:t>C</a:t>
            </a:r>
            <a:r>
              <a:rPr lang="en-US" altLang="zh-TW" sz="3200" b="1" baseline="-25000">
                <a:solidFill>
                  <a:srgbClr val="CC0000"/>
                </a:solidFill>
              </a:rPr>
              <a:t>60 </a:t>
            </a:r>
            <a:r>
              <a:rPr lang="zh-TW" altLang="en-US" sz="3200" b="1">
                <a:solidFill>
                  <a:srgbClr val="CC0000"/>
                </a:solidFill>
              </a:rPr>
              <a:t>的結構和鍵合</a:t>
            </a:r>
          </a:p>
        </p:txBody>
      </p:sp>
      <p:sp>
        <p:nvSpPr>
          <p:cNvPr id="21510" name="矩形 1"/>
          <p:cNvSpPr>
            <a:spLocks noChangeArrowheads="1"/>
          </p:cNvSpPr>
          <p:nvPr/>
        </p:nvSpPr>
        <p:spPr bwMode="auto">
          <a:xfrm>
            <a:off x="323850" y="2196728"/>
            <a:ext cx="7127875" cy="5842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zh-TW" altLang="en-US" sz="2800" dirty="0">
                <a:solidFill>
                  <a:srgbClr val="000000"/>
                </a:solidFill>
              </a:rPr>
              <a:t>它是由 </a:t>
            </a:r>
            <a:r>
              <a:rPr lang="en-US" altLang="zh-TW" sz="3200" b="1" dirty="0">
                <a:solidFill>
                  <a:srgbClr val="3399FF"/>
                </a:solidFill>
              </a:rPr>
              <a:t>60 </a:t>
            </a:r>
            <a:r>
              <a:rPr lang="zh-TW" altLang="en-US" sz="3200" b="1" dirty="0">
                <a:solidFill>
                  <a:srgbClr val="3399FF"/>
                </a:solidFill>
              </a:rPr>
              <a:t>個碳原子</a:t>
            </a:r>
            <a:r>
              <a:rPr lang="zh-TW" altLang="en-US" sz="2800" b="1" dirty="0">
                <a:solidFill>
                  <a:srgbClr val="000000"/>
                </a:solidFill>
              </a:rPr>
              <a:t> </a:t>
            </a:r>
            <a:r>
              <a:rPr lang="zh-TW" altLang="en-US" sz="2800" dirty="0">
                <a:solidFill>
                  <a:srgbClr val="000000"/>
                </a:solidFill>
              </a:rPr>
              <a:t>構成的 </a:t>
            </a:r>
            <a:r>
              <a:rPr lang="zh-TW" altLang="en-US" sz="3200" b="1" dirty="0">
                <a:solidFill>
                  <a:srgbClr val="3399FF"/>
                </a:solidFill>
              </a:rPr>
              <a:t>空心球體</a:t>
            </a:r>
            <a:r>
              <a:rPr lang="zh-TW" altLang="en-US" sz="2800" dirty="0">
                <a:solidFill>
                  <a:srgbClr val="000000"/>
                </a:solidFill>
              </a:rPr>
              <a:t>。</a:t>
            </a:r>
          </a:p>
        </p:txBody>
      </p:sp>
      <p:pic>
        <p:nvPicPr>
          <p:cNvPr id="7" name="Picture 2" descr="C:\Documents and Settings\Aristo\Desktop\shared\from Carol\19.2.2014\Ch27 (2nd)\d28010__c.jpg"/>
          <p:cNvPicPr>
            <a:picLocks noChangeAspect="1" noChangeArrowheads="1"/>
          </p:cNvPicPr>
          <p:nvPr/>
        </p:nvPicPr>
        <p:blipFill>
          <a:blip r:embed="rId4">
            <a:extLst>
              <a:ext uri="{28A0092B-C50C-407E-A947-70E740481C1C}">
                <a14:useLocalDpi xmlns:a14="http://schemas.microsoft.com/office/drawing/2010/main" val="0"/>
              </a:ext>
            </a:extLst>
          </a:blip>
          <a:srcRect l="16324" t="8047" r="17314" b="9119"/>
          <a:stretch>
            <a:fillRect/>
          </a:stretch>
        </p:blipFill>
        <p:spPr bwMode="auto">
          <a:xfrm>
            <a:off x="1216744" y="3214712"/>
            <a:ext cx="3076575"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3" descr="C:\Documents and Settings\Aristo\Desktop\shared\from Carol\19.2.2014\Ch27 (2nd)\Fig 28.9b.jpg"/>
          <p:cNvPicPr>
            <a:picLocks noChangeAspect="1" noChangeArrowheads="1"/>
          </p:cNvPicPr>
          <p:nvPr/>
        </p:nvPicPr>
        <p:blipFill>
          <a:blip r:embed="rId5">
            <a:extLst>
              <a:ext uri="{28A0092B-C50C-407E-A947-70E740481C1C}">
                <a14:useLocalDpi xmlns:a14="http://schemas.microsoft.com/office/drawing/2010/main" val="0"/>
              </a:ext>
            </a:extLst>
          </a:blip>
          <a:srcRect l="12225" t="3722" r="20061" b="5518"/>
          <a:stretch>
            <a:fillRect/>
          </a:stretch>
        </p:blipFill>
        <p:spPr bwMode="auto">
          <a:xfrm>
            <a:off x="4804494" y="3357587"/>
            <a:ext cx="2863850"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53688733"/>
      </p:ext>
    </p:extLst>
  </p:cSld>
  <p:clrMapOvr>
    <a:masterClrMapping/>
  </p:clrMapOvr>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2"/>
          <p:cNvSpPr>
            <a:spLocks noChangeArrowheads="1"/>
          </p:cNvSpPr>
          <p:nvPr/>
        </p:nvSpPr>
        <p:spPr bwMode="auto">
          <a:xfrm>
            <a:off x="107950" y="1403350"/>
            <a:ext cx="90725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2"/>
              </a:buBlip>
            </a:pPr>
            <a:r>
              <a:rPr lang="zh-TW" altLang="en-US" sz="2800"/>
              <a:t>布克球分子中的 </a:t>
            </a:r>
            <a:r>
              <a:rPr lang="en-US" altLang="zh-TW" sz="2800"/>
              <a:t>60</a:t>
            </a:r>
            <a:r>
              <a:rPr lang="zh-TW" altLang="en-US" sz="2800"/>
              <a:t>個碳原子會鍵合成一個空心球體。</a:t>
            </a:r>
          </a:p>
        </p:txBody>
      </p:sp>
      <p:sp>
        <p:nvSpPr>
          <p:cNvPr id="288771" name="Rectangle 3"/>
          <p:cNvSpPr>
            <a:spLocks noChangeArrowheads="1"/>
          </p:cNvSpPr>
          <p:nvPr/>
        </p:nvSpPr>
        <p:spPr bwMode="auto">
          <a:xfrm>
            <a:off x="107950" y="3636963"/>
            <a:ext cx="90360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2"/>
              </a:buBlip>
            </a:pPr>
            <a:r>
              <a:rPr lang="zh-TW" altLang="en-US" sz="2800"/>
              <a:t>原子在球體表面排列成</a:t>
            </a:r>
            <a:r>
              <a:rPr lang="en-US" altLang="zh-TW" sz="3200" b="1">
                <a:solidFill>
                  <a:srgbClr val="3399FF"/>
                </a:solidFill>
              </a:rPr>
              <a:t>20</a:t>
            </a:r>
            <a:r>
              <a:rPr lang="zh-TW" altLang="en-US" sz="3200" b="1">
                <a:solidFill>
                  <a:srgbClr val="3399FF"/>
                </a:solidFill>
              </a:rPr>
              <a:t>個六角形</a:t>
            </a:r>
            <a:r>
              <a:rPr lang="zh-TW" altLang="en-US" sz="2800"/>
              <a:t>及</a:t>
            </a:r>
            <a:r>
              <a:rPr lang="en-US" altLang="zh-TW" sz="3200" b="1">
                <a:solidFill>
                  <a:srgbClr val="3399FF"/>
                </a:solidFill>
              </a:rPr>
              <a:t>12</a:t>
            </a:r>
            <a:r>
              <a:rPr lang="zh-TW" altLang="en-US" sz="3200" b="1">
                <a:solidFill>
                  <a:srgbClr val="3399FF"/>
                </a:solidFill>
              </a:rPr>
              <a:t>個五角形</a:t>
            </a:r>
            <a:r>
              <a:rPr lang="zh-TW" altLang="en-US" sz="2000"/>
              <a:t>。</a:t>
            </a:r>
          </a:p>
        </p:txBody>
      </p:sp>
      <p:sp>
        <p:nvSpPr>
          <p:cNvPr id="288772" name="Rectangle 4"/>
          <p:cNvSpPr>
            <a:spLocks noChangeArrowheads="1"/>
          </p:cNvSpPr>
          <p:nvPr/>
        </p:nvSpPr>
        <p:spPr bwMode="auto">
          <a:xfrm>
            <a:off x="107950" y="2486025"/>
            <a:ext cx="7416800" cy="58420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2"/>
              </a:buBlip>
            </a:pPr>
            <a:r>
              <a:rPr lang="zh-TW" altLang="en-US" sz="2800"/>
              <a:t>當中每個碳原子與另外 </a:t>
            </a:r>
            <a:r>
              <a:rPr lang="zh-TW" altLang="en-US" sz="3200" b="1" u="sng">
                <a:solidFill>
                  <a:srgbClr val="FF0000"/>
                </a:solidFill>
              </a:rPr>
              <a:t>三個</a:t>
            </a:r>
            <a:r>
              <a:rPr lang="zh-TW" altLang="en-US" sz="2800"/>
              <a:t> 碳原子鍵合。</a:t>
            </a:r>
          </a:p>
        </p:txBody>
      </p:sp>
    </p:spTree>
    <p:extLst>
      <p:ext uri="{BB962C8B-B14F-4D97-AF65-F5344CB8AC3E}">
        <p14:creationId xmlns:p14="http://schemas.microsoft.com/office/powerpoint/2010/main" val="424474608"/>
      </p:ext>
    </p:extLst>
  </p:cSld>
  <p:clrMapOvr>
    <a:masterClrMapping/>
  </p:clrMapOvr>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Rectangle 2"/>
          <p:cNvSpPr>
            <a:spLocks noChangeArrowheads="1"/>
          </p:cNvSpPr>
          <p:nvPr/>
        </p:nvSpPr>
        <p:spPr bwMode="auto">
          <a:xfrm>
            <a:off x="755972" y="1916137"/>
            <a:ext cx="7416800" cy="579437"/>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en-US" altLang="zh-TW" sz="2800"/>
              <a:t>C</a:t>
            </a:r>
            <a:r>
              <a:rPr lang="en-US" altLang="zh-TW" sz="2800" baseline="-25000"/>
              <a:t>60 </a:t>
            </a:r>
            <a:r>
              <a:rPr lang="zh-TW" altLang="en-US" sz="2800"/>
              <a:t>分子是以微弱的 </a:t>
            </a:r>
            <a:r>
              <a:rPr lang="zh-TW" altLang="en-US" sz="3200" b="1" u="sng">
                <a:solidFill>
                  <a:srgbClr val="FF0000"/>
                </a:solidFill>
              </a:rPr>
              <a:t>范德華力</a:t>
            </a:r>
            <a:r>
              <a:rPr lang="zh-TW" altLang="en-US" sz="2800" b="1"/>
              <a:t> </a:t>
            </a:r>
            <a:r>
              <a:rPr lang="zh-TW" altLang="en-US" sz="2800"/>
              <a:t>互相牽引。</a:t>
            </a:r>
          </a:p>
        </p:txBody>
      </p:sp>
      <p:sp>
        <p:nvSpPr>
          <p:cNvPr id="38915" name="Rectangle 3"/>
          <p:cNvSpPr>
            <a:spLocks noChangeArrowheads="1"/>
          </p:cNvSpPr>
          <p:nvPr/>
        </p:nvSpPr>
        <p:spPr bwMode="auto">
          <a:xfrm>
            <a:off x="684535" y="332929"/>
            <a:ext cx="2232025"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TW" sz="3200" b="1">
                <a:solidFill>
                  <a:srgbClr val="CC0000"/>
                </a:solidFill>
                <a:latin typeface="Arial Black" pitchFamily="34" charset="0"/>
              </a:rPr>
              <a:t>C</a:t>
            </a:r>
            <a:r>
              <a:rPr lang="en-US" altLang="zh-TW" sz="3200" b="1" baseline="-25000">
                <a:solidFill>
                  <a:srgbClr val="CC0000"/>
                </a:solidFill>
                <a:latin typeface="Arial Black" pitchFamily="34" charset="0"/>
              </a:rPr>
              <a:t>60 </a:t>
            </a:r>
            <a:r>
              <a:rPr lang="zh-TW" altLang="en-US" sz="3200" b="1">
                <a:solidFill>
                  <a:srgbClr val="CC0000"/>
                </a:solidFill>
              </a:rPr>
              <a:t>的性質</a:t>
            </a:r>
          </a:p>
        </p:txBody>
      </p:sp>
      <p:sp>
        <p:nvSpPr>
          <p:cNvPr id="21508" name="Rectangle 6"/>
          <p:cNvSpPr>
            <a:spLocks noChangeArrowheads="1"/>
          </p:cNvSpPr>
          <p:nvPr/>
        </p:nvSpPr>
        <p:spPr bwMode="auto">
          <a:xfrm>
            <a:off x="684535" y="1268437"/>
            <a:ext cx="1116012"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a:solidFill>
                  <a:srgbClr val="CC0066"/>
                </a:solidFill>
                <a:latin typeface="Arial Black" pitchFamily="34" charset="0"/>
              </a:rPr>
              <a:t>熔點</a:t>
            </a:r>
          </a:p>
        </p:txBody>
      </p:sp>
      <p:sp>
        <p:nvSpPr>
          <p:cNvPr id="289800" name="Rectangle 8"/>
          <p:cNvSpPr>
            <a:spLocks noChangeArrowheads="1"/>
          </p:cNvSpPr>
          <p:nvPr/>
        </p:nvSpPr>
        <p:spPr bwMode="auto">
          <a:xfrm>
            <a:off x="755972" y="2565424"/>
            <a:ext cx="80645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lnSpc>
                <a:spcPct val="110000"/>
              </a:lnSpc>
              <a:buFontTx/>
              <a:buBlip>
                <a:blip r:embed="rId3"/>
              </a:buBlip>
            </a:pPr>
            <a:r>
              <a:rPr lang="en-US" altLang="zh-TW" sz="2800"/>
              <a:t>C</a:t>
            </a:r>
            <a:r>
              <a:rPr lang="en-US" altLang="zh-TW" sz="2800" baseline="-25000"/>
              <a:t>60 </a:t>
            </a:r>
            <a:r>
              <a:rPr lang="zh-TW" altLang="en-US" sz="2800"/>
              <a:t>的熔點 </a:t>
            </a:r>
            <a:r>
              <a:rPr lang="en-US" altLang="zh-TW" sz="2800"/>
              <a:t>(1070°C) </a:t>
            </a:r>
            <a:r>
              <a:rPr lang="zh-TW" altLang="en-US" sz="2800"/>
              <a:t>較 石墨 </a:t>
            </a:r>
            <a:r>
              <a:rPr lang="en-US" altLang="zh-TW" sz="2800"/>
              <a:t>(3730°C) </a:t>
            </a:r>
            <a:r>
              <a:rPr lang="zh-TW" altLang="en-US" sz="2800"/>
              <a:t>和 金剛石 </a:t>
            </a:r>
            <a:r>
              <a:rPr lang="en-US" altLang="zh-TW" sz="2800"/>
              <a:t>(3550°C) </a:t>
            </a:r>
            <a:r>
              <a:rPr lang="zh-TW" altLang="en-US" sz="2800"/>
              <a:t>的</a:t>
            </a:r>
            <a:r>
              <a:rPr lang="zh-TW" altLang="zh-TW" sz="2800"/>
              <a:t>低</a:t>
            </a:r>
            <a:r>
              <a:rPr lang="zh-TW" altLang="en-US" sz="2800"/>
              <a:t>。</a:t>
            </a:r>
            <a:r>
              <a:rPr lang="en-US" altLang="zh-TW" sz="2800"/>
              <a:t>	</a:t>
            </a:r>
          </a:p>
        </p:txBody>
      </p:sp>
      <p:sp>
        <p:nvSpPr>
          <p:cNvPr id="8" name="Rectangle 2"/>
          <p:cNvSpPr>
            <a:spLocks noChangeArrowheads="1"/>
          </p:cNvSpPr>
          <p:nvPr/>
        </p:nvSpPr>
        <p:spPr bwMode="auto">
          <a:xfrm>
            <a:off x="755972" y="4637236"/>
            <a:ext cx="49688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en-US" altLang="zh-TW" sz="2800"/>
              <a:t>C</a:t>
            </a:r>
            <a:r>
              <a:rPr lang="en-US" altLang="zh-TW" sz="2800" baseline="-25000"/>
              <a:t>60</a:t>
            </a:r>
            <a:r>
              <a:rPr lang="en-US" altLang="zh-TW" sz="2800"/>
              <a:t> </a:t>
            </a:r>
            <a:r>
              <a:rPr lang="zh-TW" altLang="en-US" sz="2800"/>
              <a:t>是非極性的分子固體。</a:t>
            </a:r>
          </a:p>
        </p:txBody>
      </p:sp>
      <p:sp>
        <p:nvSpPr>
          <p:cNvPr id="21512" name="Rectangle 3"/>
          <p:cNvSpPr>
            <a:spLocks noChangeArrowheads="1"/>
          </p:cNvSpPr>
          <p:nvPr/>
        </p:nvSpPr>
        <p:spPr bwMode="auto">
          <a:xfrm>
            <a:off x="682947" y="4022873"/>
            <a:ext cx="1728788"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a:solidFill>
                  <a:srgbClr val="CC0066"/>
                </a:solidFill>
                <a:latin typeface="Arial Black" pitchFamily="34" charset="0"/>
              </a:rPr>
              <a:t>溶解度</a:t>
            </a:r>
          </a:p>
        </p:txBody>
      </p:sp>
      <p:sp>
        <p:nvSpPr>
          <p:cNvPr id="10" name="Rectangle 5"/>
          <p:cNvSpPr>
            <a:spLocks noChangeArrowheads="1"/>
          </p:cNvSpPr>
          <p:nvPr/>
        </p:nvSpPr>
        <p:spPr bwMode="auto">
          <a:xfrm>
            <a:off x="755972" y="5213498"/>
            <a:ext cx="61928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zh-TW" altLang="en-US" sz="2800"/>
              <a:t>它 </a:t>
            </a:r>
            <a:r>
              <a:rPr lang="zh-TW" altLang="en-US" sz="3200" b="1">
                <a:solidFill>
                  <a:srgbClr val="3399FF"/>
                </a:solidFill>
              </a:rPr>
              <a:t>不溶於極性溶劑</a:t>
            </a:r>
            <a:r>
              <a:rPr lang="zh-TW" altLang="en-US" sz="2800"/>
              <a:t> </a:t>
            </a:r>
            <a:r>
              <a:rPr lang="en-US" altLang="zh-TW" sz="2800"/>
              <a:t>(</a:t>
            </a:r>
            <a:r>
              <a:rPr lang="zh-TW" altLang="en-US" sz="2800"/>
              <a:t>例如 </a:t>
            </a:r>
            <a:r>
              <a:rPr lang="zh-TW" altLang="en-US" sz="3200" b="1">
                <a:solidFill>
                  <a:srgbClr val="3399FF"/>
                </a:solidFill>
              </a:rPr>
              <a:t>水</a:t>
            </a:r>
            <a:r>
              <a:rPr lang="en-US" altLang="zh-TW" sz="2800"/>
              <a:t>) </a:t>
            </a:r>
            <a:r>
              <a:rPr lang="zh-TW" altLang="en-US" sz="2800" b="1"/>
              <a:t>。</a:t>
            </a:r>
            <a:endParaRPr lang="en-US" altLang="zh-TW" sz="2800"/>
          </a:p>
        </p:txBody>
      </p:sp>
      <p:sp>
        <p:nvSpPr>
          <p:cNvPr id="11" name="矩形 1"/>
          <p:cNvSpPr>
            <a:spLocks noChangeArrowheads="1"/>
          </p:cNvSpPr>
          <p:nvPr/>
        </p:nvSpPr>
        <p:spPr bwMode="auto">
          <a:xfrm>
            <a:off x="755972" y="5873898"/>
            <a:ext cx="712787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3"/>
              </a:buBlip>
            </a:pPr>
            <a:r>
              <a:rPr lang="zh-TW" altLang="en-US" sz="2800">
                <a:solidFill>
                  <a:srgbClr val="000000"/>
                </a:solidFill>
              </a:rPr>
              <a:t>它 </a:t>
            </a:r>
            <a:r>
              <a:rPr lang="zh-TW" altLang="en-US" sz="3200" b="1" u="sng">
                <a:solidFill>
                  <a:srgbClr val="FF0000"/>
                </a:solidFill>
              </a:rPr>
              <a:t>可溶於非極性的溶劑中</a:t>
            </a:r>
            <a:r>
              <a:rPr lang="zh-TW" altLang="en-US" sz="2800"/>
              <a:t> </a:t>
            </a:r>
            <a:r>
              <a:rPr lang="en-US" altLang="zh-TW" sz="2800"/>
              <a:t>(</a:t>
            </a:r>
            <a:r>
              <a:rPr lang="zh-TW" altLang="en-US" sz="2800"/>
              <a:t>例如苯</a:t>
            </a:r>
            <a:r>
              <a:rPr lang="en-US" altLang="zh-TW" sz="2800"/>
              <a:t>)</a:t>
            </a:r>
            <a:r>
              <a:rPr lang="zh-TW" altLang="en-US" sz="2800">
                <a:solidFill>
                  <a:srgbClr val="000000"/>
                </a:solidFill>
              </a:rPr>
              <a:t>。</a:t>
            </a:r>
          </a:p>
        </p:txBody>
      </p:sp>
    </p:spTree>
    <p:extLst>
      <p:ext uri="{BB962C8B-B14F-4D97-AF65-F5344CB8AC3E}">
        <p14:creationId xmlns:p14="http://schemas.microsoft.com/office/powerpoint/2010/main" val="4066558870"/>
      </p:ext>
    </p:extLst>
  </p:cSld>
  <p:clrMapOvr>
    <a:masterClrMapping/>
  </p:clrMapOvr>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6"/>
          <p:cNvSpPr>
            <a:spLocks noChangeArrowheads="1"/>
          </p:cNvSpPr>
          <p:nvPr/>
        </p:nvSpPr>
        <p:spPr bwMode="auto">
          <a:xfrm>
            <a:off x="538683" y="296243"/>
            <a:ext cx="2376488"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a:solidFill>
                  <a:srgbClr val="CC0066"/>
                </a:solidFill>
                <a:latin typeface="Arial Black" pitchFamily="34" charset="0"/>
              </a:rPr>
              <a:t>強度和硬度</a:t>
            </a:r>
          </a:p>
        </p:txBody>
      </p:sp>
      <p:sp>
        <p:nvSpPr>
          <p:cNvPr id="4" name="Rectangle 7"/>
          <p:cNvSpPr>
            <a:spLocks noChangeArrowheads="1"/>
          </p:cNvSpPr>
          <p:nvPr/>
        </p:nvSpPr>
        <p:spPr bwMode="auto">
          <a:xfrm>
            <a:off x="538683" y="1040780"/>
            <a:ext cx="5905500" cy="579438"/>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2"/>
              </a:buBlip>
            </a:pPr>
            <a:r>
              <a:rPr lang="en-US" altLang="zh-TW" sz="2800"/>
              <a:t>C</a:t>
            </a:r>
            <a:r>
              <a:rPr lang="en-US" altLang="zh-TW" sz="2800" baseline="-25000"/>
              <a:t>60 </a:t>
            </a:r>
            <a:r>
              <a:rPr lang="zh-TW" altLang="en-US" sz="2800"/>
              <a:t>分子在固態時 </a:t>
            </a:r>
            <a:r>
              <a:rPr lang="zh-TW" altLang="en-US" sz="3200" b="1" u="sng">
                <a:solidFill>
                  <a:srgbClr val="FF0000"/>
                </a:solidFill>
              </a:rPr>
              <a:t>緊密地裝填</a:t>
            </a:r>
            <a:r>
              <a:rPr lang="zh-TW" altLang="en-US" sz="2800"/>
              <a:t>。</a:t>
            </a:r>
          </a:p>
        </p:txBody>
      </p:sp>
      <p:sp>
        <p:nvSpPr>
          <p:cNvPr id="5" name="Rectangle 9"/>
          <p:cNvSpPr>
            <a:spLocks noChangeArrowheads="1"/>
          </p:cNvSpPr>
          <p:nvPr/>
        </p:nvSpPr>
        <p:spPr bwMode="auto">
          <a:xfrm>
            <a:off x="538683" y="1841451"/>
            <a:ext cx="7705725" cy="579437"/>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2"/>
              </a:buBlip>
            </a:pPr>
            <a:r>
              <a:rPr lang="zh-TW" altLang="zh-TW" sz="2800"/>
              <a:t>C</a:t>
            </a:r>
            <a:r>
              <a:rPr lang="zh-TW" altLang="zh-TW" sz="2800" baseline="-25000"/>
              <a:t>60</a:t>
            </a:r>
            <a:r>
              <a:rPr lang="zh-TW" altLang="en-US" sz="2800" baseline="-25000"/>
              <a:t> </a:t>
            </a:r>
            <a:r>
              <a:rPr lang="zh-TW" altLang="en-US" sz="2800"/>
              <a:t>較大部分其他的分子固體堅固 和 </a:t>
            </a:r>
            <a:r>
              <a:rPr lang="zh-TW" altLang="en-US" sz="3200" b="1" u="sng">
                <a:solidFill>
                  <a:srgbClr val="FF0000"/>
                </a:solidFill>
              </a:rPr>
              <a:t>堅硬</a:t>
            </a:r>
            <a:r>
              <a:rPr lang="zh-TW" altLang="en-US" sz="2800"/>
              <a:t>。</a:t>
            </a:r>
          </a:p>
        </p:txBody>
      </p:sp>
      <p:pic>
        <p:nvPicPr>
          <p:cNvPr id="7" name="Picture 2" descr="C:\Documents and Settings\Aristo\Desktop\shared\from Carol\19.2.2014\Ch27 (2nd)\Fig28.12.jpg"/>
          <p:cNvPicPr>
            <a:picLocks noChangeAspect="1" noChangeArrowheads="1"/>
          </p:cNvPicPr>
          <p:nvPr/>
        </p:nvPicPr>
        <p:blipFill>
          <a:blip r:embed="rId3">
            <a:extLst>
              <a:ext uri="{28A0092B-C50C-407E-A947-70E740481C1C}">
                <a14:useLocalDpi xmlns:a14="http://schemas.microsoft.com/office/drawing/2010/main" val="0"/>
              </a:ext>
            </a:extLst>
          </a:blip>
          <a:srcRect l="10155" t="10535" r="10828" b="10448"/>
          <a:stretch>
            <a:fillRect/>
          </a:stretch>
        </p:blipFill>
        <p:spPr bwMode="auto">
          <a:xfrm>
            <a:off x="2238027" y="2867174"/>
            <a:ext cx="3584575" cy="358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文字方塊 4"/>
          <p:cNvSpPr txBox="1">
            <a:spLocks noChangeArrowheads="1"/>
          </p:cNvSpPr>
          <p:nvPr/>
        </p:nvSpPr>
        <p:spPr bwMode="auto">
          <a:xfrm>
            <a:off x="5397152" y="2636986"/>
            <a:ext cx="13350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en-US" altLang="zh-HK" sz="2400"/>
              <a:t>C</a:t>
            </a:r>
            <a:r>
              <a:rPr lang="en-US" altLang="zh-HK" sz="2400" baseline="-25000"/>
              <a:t>60</a:t>
            </a:r>
            <a:r>
              <a:rPr lang="en-US" altLang="zh-HK" sz="2400"/>
              <a:t> </a:t>
            </a:r>
            <a:r>
              <a:rPr lang="zh-TW" altLang="en-US" sz="2400"/>
              <a:t>分子</a:t>
            </a:r>
            <a:endParaRPr lang="zh-HK" altLang="en-US" sz="2400"/>
          </a:p>
        </p:txBody>
      </p:sp>
      <p:cxnSp>
        <p:nvCxnSpPr>
          <p:cNvPr id="9" name="直線接點 7"/>
          <p:cNvCxnSpPr>
            <a:cxnSpLocks noChangeShapeType="1"/>
          </p:cNvCxnSpPr>
          <p:nvPr/>
        </p:nvCxnSpPr>
        <p:spPr bwMode="auto">
          <a:xfrm flipV="1">
            <a:off x="5181252" y="2990999"/>
            <a:ext cx="277813" cy="204787"/>
          </a:xfrm>
          <a:prstGeom prst="line">
            <a:avLst/>
          </a:prstGeom>
          <a:noFill/>
          <a:ln w="19050" algn="ctr">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941773606"/>
      </p:ext>
    </p:extLst>
  </p:cSld>
  <p:clrMapOvr>
    <a:masterClrMapping/>
  </p:clrMapOvr>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6" descr="C:\Documents and Settings\Aristo\Desktop\shared\from Carol\19.2.2014\Ch27 (2nd)\Fig28.13.jpg"/>
          <p:cNvPicPr>
            <a:picLocks noChangeAspect="1" noChangeArrowheads="1"/>
          </p:cNvPicPr>
          <p:nvPr/>
        </p:nvPicPr>
        <p:blipFill>
          <a:blip r:embed="rId3">
            <a:extLst>
              <a:ext uri="{28A0092B-C50C-407E-A947-70E740481C1C}">
                <a14:useLocalDpi xmlns:a14="http://schemas.microsoft.com/office/drawing/2010/main" val="0"/>
              </a:ext>
            </a:extLst>
          </a:blip>
          <a:srcRect l="10602" t="10255" r="10593" b="10925"/>
          <a:stretch>
            <a:fillRect/>
          </a:stretch>
        </p:blipFill>
        <p:spPr bwMode="auto">
          <a:xfrm>
            <a:off x="2988096" y="3285257"/>
            <a:ext cx="3240088" cy="324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Rectangle 3"/>
          <p:cNvSpPr>
            <a:spLocks noChangeArrowheads="1"/>
          </p:cNvSpPr>
          <p:nvPr/>
        </p:nvSpPr>
        <p:spPr bwMode="auto">
          <a:xfrm>
            <a:off x="611560" y="115888"/>
            <a:ext cx="1512887"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lang="zh-TW" altLang="en-US" sz="3200" b="1" dirty="0">
                <a:solidFill>
                  <a:srgbClr val="CC0066"/>
                </a:solidFill>
                <a:latin typeface="Arial Black" pitchFamily="34" charset="0"/>
              </a:rPr>
              <a:t>導電性</a:t>
            </a:r>
          </a:p>
        </p:txBody>
      </p:sp>
      <p:sp>
        <p:nvSpPr>
          <p:cNvPr id="302085" name="Rectangle 5"/>
          <p:cNvSpPr>
            <a:spLocks noChangeArrowheads="1"/>
          </p:cNvSpPr>
          <p:nvPr/>
        </p:nvSpPr>
        <p:spPr bwMode="auto">
          <a:xfrm>
            <a:off x="611014" y="1980952"/>
            <a:ext cx="7345362" cy="10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4"/>
              </a:buBlip>
            </a:pPr>
            <a:r>
              <a:rPr lang="en-US" altLang="zh-TW" sz="2800"/>
              <a:t>C</a:t>
            </a:r>
            <a:r>
              <a:rPr lang="en-US" altLang="zh-TW" sz="2800" baseline="-25000"/>
              <a:t>60 </a:t>
            </a:r>
            <a:r>
              <a:rPr lang="zh-TW" altLang="en-US" sz="2800"/>
              <a:t>分子可 </a:t>
            </a:r>
            <a:r>
              <a:rPr lang="zh-TW" altLang="en-US" sz="3200" b="1">
                <a:solidFill>
                  <a:srgbClr val="3399FF"/>
                </a:solidFill>
              </a:rPr>
              <a:t>與鉀反應生成一超導物質</a:t>
            </a:r>
            <a:r>
              <a:rPr lang="zh-TW" altLang="en-US" sz="2800"/>
              <a:t> </a:t>
            </a:r>
            <a:r>
              <a:rPr lang="en-US" altLang="zh-TW" sz="2800"/>
              <a:t>(</a:t>
            </a:r>
            <a:r>
              <a:rPr lang="zh-TW" altLang="en-US" sz="2800"/>
              <a:t>化學式：</a:t>
            </a:r>
            <a:r>
              <a:rPr lang="en-US" altLang="zh-TW" sz="2800"/>
              <a:t>K</a:t>
            </a:r>
            <a:r>
              <a:rPr lang="en-US" altLang="zh-TW" sz="2800" baseline="-25000"/>
              <a:t>3</a:t>
            </a:r>
            <a:r>
              <a:rPr lang="en-US" altLang="zh-TW" sz="2800"/>
              <a:t>C</a:t>
            </a:r>
            <a:r>
              <a:rPr lang="en-US" altLang="zh-TW" sz="2800" baseline="-25000"/>
              <a:t>60</a:t>
            </a:r>
            <a:r>
              <a:rPr lang="en-US" altLang="zh-TW" sz="2800"/>
              <a:t> )</a:t>
            </a:r>
            <a:r>
              <a:rPr lang="zh-TW" altLang="en-US" sz="2800"/>
              <a:t>。</a:t>
            </a:r>
          </a:p>
        </p:txBody>
      </p:sp>
      <p:sp>
        <p:nvSpPr>
          <p:cNvPr id="302088" name="Rectangle 8"/>
          <p:cNvSpPr>
            <a:spLocks noChangeArrowheads="1"/>
          </p:cNvSpPr>
          <p:nvPr/>
        </p:nvSpPr>
        <p:spPr bwMode="auto">
          <a:xfrm>
            <a:off x="611014" y="1116608"/>
            <a:ext cx="57610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44513">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just" eaLnBrk="1" hangingPunct="1">
              <a:buFontTx/>
              <a:buBlip>
                <a:blip r:embed="rId4"/>
              </a:buBlip>
            </a:pPr>
            <a:r>
              <a:rPr lang="zh-TW" altLang="en-US" sz="2800" dirty="0"/>
              <a:t>純淨的 </a:t>
            </a:r>
            <a:r>
              <a:rPr lang="en-US" altLang="zh-TW" sz="2800" dirty="0"/>
              <a:t>C</a:t>
            </a:r>
            <a:r>
              <a:rPr lang="en-US" altLang="zh-TW" sz="2800" baseline="-25000" dirty="0"/>
              <a:t>60 </a:t>
            </a:r>
            <a:r>
              <a:rPr lang="zh-TW" altLang="en-US" sz="3200" b="1" dirty="0">
                <a:solidFill>
                  <a:srgbClr val="3399FF"/>
                </a:solidFill>
              </a:rPr>
              <a:t>不是良好的導電體</a:t>
            </a:r>
            <a:r>
              <a:rPr lang="zh-TW" altLang="en-US" sz="2800" dirty="0"/>
              <a:t>。</a:t>
            </a:r>
          </a:p>
        </p:txBody>
      </p:sp>
      <p:sp>
        <p:nvSpPr>
          <p:cNvPr id="9" name="Text Box 10"/>
          <p:cNvSpPr txBox="1">
            <a:spLocks noChangeArrowheads="1"/>
          </p:cNvSpPr>
          <p:nvPr/>
        </p:nvSpPr>
        <p:spPr bwMode="auto">
          <a:xfrm>
            <a:off x="2130846" y="4904507"/>
            <a:ext cx="11652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spcBef>
                <a:spcPct val="50000"/>
              </a:spcBef>
            </a:pPr>
            <a:r>
              <a:rPr lang="zh-TW" altLang="en-US" sz="2000"/>
              <a:t>鉀原子</a:t>
            </a:r>
          </a:p>
        </p:txBody>
      </p:sp>
      <p:sp>
        <p:nvSpPr>
          <p:cNvPr id="10" name="Text Box 8"/>
          <p:cNvSpPr txBox="1">
            <a:spLocks noChangeArrowheads="1"/>
          </p:cNvSpPr>
          <p:nvPr/>
        </p:nvSpPr>
        <p:spPr bwMode="auto">
          <a:xfrm>
            <a:off x="1692696" y="3861519"/>
            <a:ext cx="13033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spcBef>
                <a:spcPct val="50000"/>
              </a:spcBef>
            </a:pPr>
            <a:r>
              <a:rPr lang="en-US" altLang="zh-TW" sz="2000"/>
              <a:t>C</a:t>
            </a:r>
            <a:r>
              <a:rPr lang="en-US" altLang="zh-TW" sz="2000" baseline="-25000"/>
              <a:t>60</a:t>
            </a:r>
            <a:r>
              <a:rPr lang="en-US" altLang="zh-TW" sz="2000"/>
              <a:t> </a:t>
            </a:r>
            <a:r>
              <a:rPr lang="zh-TW" altLang="en-US" sz="2000"/>
              <a:t>分子</a:t>
            </a:r>
            <a:endParaRPr lang="en-US" altLang="zh-TW" sz="2000"/>
          </a:p>
        </p:txBody>
      </p:sp>
      <p:cxnSp>
        <p:nvCxnSpPr>
          <p:cNvPr id="11" name="直線接點 16"/>
          <p:cNvCxnSpPr>
            <a:cxnSpLocks noChangeShapeType="1"/>
          </p:cNvCxnSpPr>
          <p:nvPr/>
        </p:nvCxnSpPr>
        <p:spPr bwMode="auto">
          <a:xfrm flipH="1" flipV="1">
            <a:off x="2772196" y="4115519"/>
            <a:ext cx="355600" cy="34925"/>
          </a:xfrm>
          <a:prstGeom prst="line">
            <a:avLst/>
          </a:prstGeom>
          <a:noFill/>
          <a:ln w="19050" algn="ctr">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直線接點 19"/>
          <p:cNvCxnSpPr>
            <a:cxnSpLocks noChangeShapeType="1"/>
          </p:cNvCxnSpPr>
          <p:nvPr/>
        </p:nvCxnSpPr>
        <p:spPr bwMode="auto">
          <a:xfrm flipH="1">
            <a:off x="3097634" y="4923557"/>
            <a:ext cx="508000" cy="161925"/>
          </a:xfrm>
          <a:prstGeom prst="line">
            <a:avLst/>
          </a:prstGeom>
          <a:noFill/>
          <a:ln w="19050" algn="ctr">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208040907"/>
      </p:ext>
    </p:extLst>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3"/>
          <p:cNvSpPr>
            <a:spLocks noChangeArrowheads="1"/>
          </p:cNvSpPr>
          <p:nvPr/>
        </p:nvSpPr>
        <p:spPr bwMode="auto">
          <a:xfrm>
            <a:off x="3276650" y="2299022"/>
            <a:ext cx="2303462" cy="769938"/>
          </a:xfrm>
          <a:prstGeom prst="rect">
            <a:avLst/>
          </a:prstGeom>
          <a:solidFill>
            <a:srgbClr val="0033CC"/>
          </a:solidFill>
          <a:ln w="9525">
            <a:solidFill>
              <a:schemeClr val="bg1"/>
            </a:solidFill>
            <a:miter lim="800000"/>
            <a:headEnd/>
            <a:tailEnd/>
          </a:ln>
        </p:spPr>
        <p:txBody>
          <a:bodyPr>
            <a:spAutoFit/>
          </a:bodyPr>
          <a:lstStyle>
            <a:lvl1pPr>
              <a:tabLst>
                <a:tab pos="1885950" algn="l"/>
              </a:tabLst>
              <a:defRPr kumimoji="1">
                <a:solidFill>
                  <a:schemeClr val="tx1"/>
                </a:solidFill>
                <a:latin typeface="Calibri" pitchFamily="34" charset="0"/>
                <a:ea typeface="新細明體" pitchFamily="18" charset="-120"/>
              </a:defRPr>
            </a:lvl1pPr>
            <a:lvl2pPr marL="742950" indent="-285750">
              <a:tabLst>
                <a:tab pos="1885950" algn="l"/>
              </a:tabLst>
              <a:defRPr kumimoji="1">
                <a:solidFill>
                  <a:schemeClr val="tx1"/>
                </a:solidFill>
                <a:latin typeface="Calibri" pitchFamily="34" charset="0"/>
                <a:ea typeface="新細明體" pitchFamily="18" charset="-120"/>
              </a:defRPr>
            </a:lvl2pPr>
            <a:lvl3pPr marL="1143000" indent="-228600">
              <a:tabLst>
                <a:tab pos="1885950" algn="l"/>
              </a:tabLst>
              <a:defRPr kumimoji="1">
                <a:solidFill>
                  <a:schemeClr val="tx1"/>
                </a:solidFill>
                <a:latin typeface="Calibri" pitchFamily="34" charset="0"/>
                <a:ea typeface="新細明體" pitchFamily="18" charset="-120"/>
              </a:defRPr>
            </a:lvl3pPr>
            <a:lvl4pPr marL="1600200" indent="-228600">
              <a:tabLst>
                <a:tab pos="1885950" algn="l"/>
              </a:tabLst>
              <a:defRPr kumimoji="1">
                <a:solidFill>
                  <a:schemeClr val="tx1"/>
                </a:solidFill>
                <a:latin typeface="Calibri" pitchFamily="34" charset="0"/>
                <a:ea typeface="新細明體" pitchFamily="18" charset="-120"/>
              </a:defRPr>
            </a:lvl4pPr>
            <a:lvl5pPr marL="2057400" indent="-228600">
              <a:tabLst>
                <a:tab pos="1885950"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1885950"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1885950"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1885950"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1885950" algn="l"/>
              </a:tabLst>
              <a:defRPr kumimoji="1">
                <a:solidFill>
                  <a:schemeClr val="tx1"/>
                </a:solidFill>
                <a:latin typeface="Calibri" pitchFamily="34" charset="0"/>
                <a:ea typeface="新細明體" pitchFamily="18" charset="-120"/>
              </a:defRPr>
            </a:lvl9pPr>
          </a:lstStyle>
          <a:p>
            <a:pPr eaLnBrk="1" hangingPunct="1"/>
            <a:r>
              <a:rPr kumimoji="0" lang="zh-TW" altLang="en-US" sz="4400" b="1">
                <a:solidFill>
                  <a:srgbClr val="FFFF00"/>
                </a:solidFill>
              </a:rPr>
              <a:t>第 </a:t>
            </a:r>
            <a:r>
              <a:rPr kumimoji="0" lang="en-US" altLang="zh-TW" sz="4400" b="1">
                <a:solidFill>
                  <a:schemeClr val="bg1"/>
                </a:solidFill>
                <a:latin typeface="Arial" pitchFamily="34" charset="0"/>
                <a:cs typeface="Arial" pitchFamily="34" charset="0"/>
              </a:rPr>
              <a:t>28 </a:t>
            </a:r>
            <a:r>
              <a:rPr kumimoji="0" lang="zh-TW" altLang="en-US" sz="4400" b="1">
                <a:solidFill>
                  <a:srgbClr val="FFFF00"/>
                </a:solidFill>
              </a:rPr>
              <a:t>章</a:t>
            </a:r>
            <a:endParaRPr kumimoji="0" lang="en-US" altLang="zh-TW" sz="4400" b="1">
              <a:solidFill>
                <a:srgbClr val="FFFF00"/>
              </a:solidFill>
              <a:latin typeface="Arial" pitchFamily="34" charset="0"/>
              <a:cs typeface="Arial" pitchFamily="34" charset="0"/>
            </a:endParaRPr>
          </a:p>
        </p:txBody>
      </p:sp>
      <p:sp>
        <p:nvSpPr>
          <p:cNvPr id="5124" name="Rectangle 4"/>
          <p:cNvSpPr>
            <a:spLocks noChangeArrowheads="1"/>
          </p:cNvSpPr>
          <p:nvPr/>
        </p:nvSpPr>
        <p:spPr bwMode="auto">
          <a:xfrm>
            <a:off x="1835696" y="3429000"/>
            <a:ext cx="8761413" cy="641350"/>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600" b="1" dirty="0">
                <a:solidFill>
                  <a:srgbClr val="0033CC"/>
                </a:solidFill>
                <a:latin typeface="Arial" pitchFamily="34" charset="0"/>
                <a:cs typeface="Arial" pitchFamily="34" charset="0"/>
              </a:rPr>
              <a:t>日常生活使用的化學電池</a:t>
            </a:r>
            <a:endParaRPr kumimoji="0" lang="en-US" altLang="zh-TW" sz="3600" b="1" dirty="0">
              <a:solidFill>
                <a:srgbClr val="0033CC"/>
              </a:solidFill>
              <a:latin typeface="Arial" pitchFamily="34" charset="0"/>
              <a:cs typeface="Arial" pitchFamily="34" charset="0"/>
            </a:endParaRPr>
          </a:p>
        </p:txBody>
      </p:sp>
    </p:spTree>
    <p:extLst>
      <p:ext uri="{BB962C8B-B14F-4D97-AF65-F5344CB8AC3E}">
        <p14:creationId xmlns:p14="http://schemas.microsoft.com/office/powerpoint/2010/main" val="381205571"/>
      </p:ext>
    </p:extLst>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AutoShape 9"/>
          <p:cNvSpPr>
            <a:spLocks noChangeArrowheads="1"/>
          </p:cNvSpPr>
          <p:nvPr/>
        </p:nvSpPr>
        <p:spPr bwMode="auto">
          <a:xfrm>
            <a:off x="538931" y="2425129"/>
            <a:ext cx="7993063" cy="931863"/>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8196" name="Text Box 10"/>
          <p:cNvSpPr txBox="1">
            <a:spLocks noChangeArrowheads="1"/>
          </p:cNvSpPr>
          <p:nvPr/>
        </p:nvSpPr>
        <p:spPr bwMode="auto">
          <a:xfrm>
            <a:off x="683394" y="2628329"/>
            <a:ext cx="79930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spcBef>
                <a:spcPct val="50000"/>
              </a:spcBef>
            </a:pPr>
            <a:r>
              <a:rPr lang="zh-TW" altLang="en-US" sz="2800">
                <a:latin typeface="Arial" pitchFamily="34" charset="0"/>
              </a:rPr>
              <a:t>化學電池是一個把 </a:t>
            </a:r>
            <a:r>
              <a:rPr lang="zh-TW" altLang="en-US" sz="3200" b="1" u="sng">
                <a:solidFill>
                  <a:srgbClr val="FF0000"/>
                </a:solidFill>
                <a:latin typeface="Arial" pitchFamily="34" charset="0"/>
              </a:rPr>
              <a:t>化學能</a:t>
            </a:r>
            <a:r>
              <a:rPr lang="zh-TW" altLang="en-US" sz="2800" b="1">
                <a:latin typeface="Arial" pitchFamily="34" charset="0"/>
              </a:rPr>
              <a:t> </a:t>
            </a:r>
            <a:r>
              <a:rPr lang="zh-TW" altLang="en-US" sz="2800">
                <a:latin typeface="Arial" pitchFamily="34" charset="0"/>
              </a:rPr>
              <a:t>轉換為 </a:t>
            </a:r>
            <a:r>
              <a:rPr lang="zh-TW" altLang="en-US" sz="3200" b="1" u="sng">
                <a:solidFill>
                  <a:srgbClr val="FF0000"/>
                </a:solidFill>
                <a:latin typeface="Arial" pitchFamily="34" charset="0"/>
              </a:rPr>
              <a:t>電能</a:t>
            </a:r>
            <a:r>
              <a:rPr lang="zh-TW" altLang="en-US" sz="2800" b="1">
                <a:latin typeface="Arial" pitchFamily="34" charset="0"/>
              </a:rPr>
              <a:t> </a:t>
            </a:r>
            <a:r>
              <a:rPr lang="zh-TW" altLang="en-US" sz="2800">
                <a:latin typeface="Arial" pitchFamily="34" charset="0"/>
              </a:rPr>
              <a:t>的裝置。</a:t>
            </a:r>
            <a:endParaRPr lang="en-US" altLang="zh-TW" sz="2800">
              <a:latin typeface="Arial" pitchFamily="34" charset="0"/>
              <a:cs typeface="Arial" pitchFamily="34" charset="0"/>
            </a:endParaRPr>
          </a:p>
        </p:txBody>
      </p:sp>
    </p:spTree>
    <p:extLst>
      <p:ext uri="{BB962C8B-B14F-4D97-AF65-F5344CB8AC3E}">
        <p14:creationId xmlns:p14="http://schemas.microsoft.com/office/powerpoint/2010/main" val="1867852277"/>
      </p:ext>
    </p:extLst>
  </p:cSld>
  <p:clrMapOvr>
    <a:masterClrMapping/>
  </p:clrMapOvr>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8"/>
          <p:cNvSpPr>
            <a:spLocks noChangeArrowheads="1"/>
          </p:cNvSpPr>
          <p:nvPr/>
        </p:nvSpPr>
        <p:spPr bwMode="auto">
          <a:xfrm>
            <a:off x="1763688" y="977354"/>
            <a:ext cx="4679950" cy="579438"/>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原</a:t>
            </a:r>
            <a:r>
              <a:rPr kumimoji="0" lang="zh-TW" altLang="en-US" sz="3200" b="1" dirty="0">
                <a:solidFill>
                  <a:srgbClr val="0033CC"/>
                </a:solidFill>
                <a:latin typeface="Arial" pitchFamily="34" charset="0"/>
                <a:cs typeface="Arial" pitchFamily="34" charset="0"/>
              </a:rPr>
              <a:t>電池和二級電池</a:t>
            </a:r>
            <a:endParaRPr kumimoji="0" lang="en-US" altLang="zh-TW" sz="3200" b="1" dirty="0">
              <a:solidFill>
                <a:srgbClr val="0033CC"/>
              </a:solidFill>
              <a:latin typeface="Arial" pitchFamily="34" charset="0"/>
              <a:cs typeface="Arial" pitchFamily="34" charset="0"/>
            </a:endParaRPr>
          </a:p>
        </p:txBody>
      </p:sp>
      <p:sp>
        <p:nvSpPr>
          <p:cNvPr id="15366" name="Rectangle 4"/>
          <p:cNvSpPr>
            <a:spLocks noChangeArrowheads="1"/>
          </p:cNvSpPr>
          <p:nvPr/>
        </p:nvSpPr>
        <p:spPr bwMode="auto">
          <a:xfrm>
            <a:off x="1764679" y="2244452"/>
            <a:ext cx="4032250" cy="56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100" b="1">
                <a:solidFill>
                  <a:srgbClr val="CC0000"/>
                </a:solidFill>
                <a:latin typeface="Arial Black" pitchFamily="34" charset="0"/>
              </a:rPr>
              <a:t>不同類型的化學電池</a:t>
            </a:r>
            <a:endParaRPr kumimoji="0" lang="en-US" altLang="zh-TW" sz="3100" b="1">
              <a:solidFill>
                <a:srgbClr val="CC0000"/>
              </a:solidFill>
              <a:latin typeface="Arial Black" pitchFamily="34" charset="0"/>
            </a:endParaRPr>
          </a:p>
        </p:txBody>
      </p:sp>
      <p:sp>
        <p:nvSpPr>
          <p:cNvPr id="6" name="Rectangle 6"/>
          <p:cNvSpPr>
            <a:spLocks noChangeArrowheads="1"/>
          </p:cNvSpPr>
          <p:nvPr/>
        </p:nvSpPr>
        <p:spPr bwMode="auto">
          <a:xfrm>
            <a:off x="1909142" y="3023914"/>
            <a:ext cx="6191250" cy="1773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lnSpc>
                <a:spcPct val="120000"/>
              </a:lnSpc>
              <a:buFontTx/>
              <a:buBlip>
                <a:blip r:embed="rId2"/>
              </a:buBlip>
            </a:pPr>
            <a:r>
              <a:rPr kumimoji="0" lang="zh-TW" altLang="en-US" sz="2800"/>
              <a:t>化學電池可分為兩類：</a:t>
            </a:r>
            <a:endParaRPr kumimoji="0" lang="en-US" altLang="zh-TW" sz="2800"/>
          </a:p>
          <a:p>
            <a:pPr algn="just" eaLnBrk="1" hangingPunct="1">
              <a:lnSpc>
                <a:spcPct val="120000"/>
              </a:lnSpc>
              <a:buFontTx/>
              <a:buBlip>
                <a:blip r:embed="rId3"/>
              </a:buBlip>
            </a:pPr>
            <a:r>
              <a:rPr kumimoji="0" lang="zh-TW" altLang="en-US" sz="3200" b="1">
                <a:solidFill>
                  <a:srgbClr val="3399FF"/>
                </a:solidFill>
                <a:latin typeface="新細明體" pitchFamily="18" charset="-120"/>
                <a:cs typeface="Arial" pitchFamily="34" charset="0"/>
              </a:rPr>
              <a:t>原電池</a:t>
            </a:r>
            <a:endParaRPr kumimoji="0" lang="en-US" altLang="zh-TW" sz="3200" b="1">
              <a:solidFill>
                <a:srgbClr val="3399FF"/>
              </a:solidFill>
              <a:latin typeface="新細明體" pitchFamily="18" charset="-120"/>
              <a:cs typeface="Arial" pitchFamily="34" charset="0"/>
            </a:endParaRPr>
          </a:p>
          <a:p>
            <a:pPr algn="just" eaLnBrk="1" hangingPunct="1">
              <a:lnSpc>
                <a:spcPct val="120000"/>
              </a:lnSpc>
              <a:buFontTx/>
              <a:buBlip>
                <a:blip r:embed="rId3"/>
              </a:buBlip>
            </a:pPr>
            <a:r>
              <a:rPr kumimoji="0" lang="zh-TW" altLang="en-US" sz="3200" b="1">
                <a:solidFill>
                  <a:srgbClr val="3399FF"/>
                </a:solidFill>
                <a:latin typeface="Arial" pitchFamily="34" charset="0"/>
                <a:cs typeface="Arial" pitchFamily="34" charset="0"/>
              </a:rPr>
              <a:t>二級電池</a:t>
            </a:r>
            <a:endParaRPr kumimoji="0" lang="zh-HK" altLang="en-US" sz="3200" b="1">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186284119"/>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3"/>
          <p:cNvSpPr>
            <a:spLocks noChangeArrowheads="1"/>
          </p:cNvSpPr>
          <p:nvPr/>
        </p:nvSpPr>
        <p:spPr bwMode="auto">
          <a:xfrm>
            <a:off x="468313" y="908050"/>
            <a:ext cx="2881312"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CC0000"/>
                </a:solidFill>
                <a:latin typeface="DFHei-Bd-HK-BF"/>
              </a:rPr>
              <a:t>負離子的生成</a:t>
            </a:r>
            <a:endParaRPr lang="en-US" altLang="zh-TW" sz="3200">
              <a:solidFill>
                <a:srgbClr val="CC0000"/>
              </a:solidFill>
              <a:latin typeface="DFHei-Bd-HK-BF"/>
            </a:endParaRPr>
          </a:p>
        </p:txBody>
      </p:sp>
      <p:sp>
        <p:nvSpPr>
          <p:cNvPr id="28675" name="Rectangle 7"/>
          <p:cNvSpPr>
            <a:spLocks noChangeArrowheads="1"/>
          </p:cNvSpPr>
          <p:nvPr/>
        </p:nvSpPr>
        <p:spPr bwMode="auto">
          <a:xfrm>
            <a:off x="468313" y="2263775"/>
            <a:ext cx="5183187" cy="5857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b="0"/>
              <a:t>非金屬最外層電子</a:t>
            </a:r>
            <a:r>
              <a:rPr lang="en-US" altLang="zh-TW" b="0"/>
              <a:t> </a:t>
            </a:r>
            <a:r>
              <a:rPr lang="en-US" altLang="zh-TW" sz="3200" u="sng">
                <a:solidFill>
                  <a:srgbClr val="FF0000"/>
                </a:solidFill>
                <a:sym typeface="Symbol" pitchFamily="18" charset="2"/>
              </a:rPr>
              <a:t></a:t>
            </a:r>
            <a:r>
              <a:rPr lang="en-US" altLang="zh-TW" sz="3200" u="sng">
                <a:solidFill>
                  <a:srgbClr val="FF0000"/>
                </a:solidFill>
              </a:rPr>
              <a:t> </a:t>
            </a:r>
            <a:r>
              <a:rPr lang="zh-TW" altLang="en-US" sz="3200" u="sng">
                <a:solidFill>
                  <a:srgbClr val="FF0000"/>
                </a:solidFill>
              </a:rPr>
              <a:t> </a:t>
            </a:r>
            <a:r>
              <a:rPr lang="en-US" altLang="zh-TW" sz="3200" u="sng">
                <a:solidFill>
                  <a:srgbClr val="FF0000"/>
                </a:solidFill>
              </a:rPr>
              <a:t>4 </a:t>
            </a:r>
            <a:r>
              <a:rPr lang="zh-TW" altLang="en-US" sz="3200" u="sng">
                <a:solidFill>
                  <a:srgbClr val="FF0000"/>
                </a:solidFill>
              </a:rPr>
              <a:t>個</a:t>
            </a:r>
            <a:r>
              <a:rPr lang="zh-TW" altLang="en-US" b="0"/>
              <a:t>。</a:t>
            </a:r>
            <a:endParaRPr lang="en-US" altLang="zh-TW" b="0"/>
          </a:p>
        </p:txBody>
      </p:sp>
      <p:sp>
        <p:nvSpPr>
          <p:cNvPr id="56333" name="Rectangle 13"/>
          <p:cNvSpPr>
            <a:spLocks noChangeArrowheads="1"/>
          </p:cNvSpPr>
          <p:nvPr/>
        </p:nvSpPr>
        <p:spPr bwMode="auto">
          <a:xfrm>
            <a:off x="468313" y="3713163"/>
            <a:ext cx="8135937" cy="1016000"/>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b="0"/>
              <a:t>最容易的方法便是獲得 </a:t>
            </a:r>
            <a:r>
              <a:rPr lang="zh-TW" altLang="en-US" sz="3200" u="sng">
                <a:solidFill>
                  <a:srgbClr val="FF0000"/>
                </a:solidFill>
              </a:rPr>
              <a:t>電子</a:t>
            </a:r>
            <a:r>
              <a:rPr lang="zh-TW" altLang="en-US" b="0"/>
              <a:t>，以形成 </a:t>
            </a:r>
            <a:r>
              <a:rPr lang="zh-TW" altLang="en-US" sz="3200" u="sng">
                <a:solidFill>
                  <a:srgbClr val="FF5050"/>
                </a:solidFill>
              </a:rPr>
              <a:t>陰離子</a:t>
            </a:r>
            <a:r>
              <a:rPr lang="zh-TW" altLang="en-US" b="0"/>
              <a:t> </a:t>
            </a:r>
            <a:r>
              <a:rPr lang="en-US" altLang="zh-TW" b="0"/>
              <a:t>(</a:t>
            </a:r>
            <a:r>
              <a:rPr lang="zh-TW" altLang="en-US"/>
              <a:t>負離子</a:t>
            </a:r>
            <a:r>
              <a:rPr lang="en-US" altLang="zh-TW" b="0"/>
              <a:t>)</a:t>
            </a:r>
            <a:r>
              <a:rPr lang="zh-TW" altLang="en-US" b="0"/>
              <a:t>。</a:t>
            </a:r>
            <a:endParaRPr lang="en-US" altLang="zh-TW" b="0"/>
          </a:p>
        </p:txBody>
      </p:sp>
    </p:spTree>
    <p:extLst>
      <p:ext uri="{BB962C8B-B14F-4D97-AF65-F5344CB8AC3E}">
        <p14:creationId xmlns:p14="http://schemas.microsoft.com/office/powerpoint/2010/main" val="345098383"/>
      </p:ext>
    </p:extLst>
  </p:cSld>
  <p:clrMapOvr>
    <a:masterClrMapping/>
  </p:clrMapOvr>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6"/>
          <p:cNvSpPr>
            <a:spLocks noChangeArrowheads="1"/>
          </p:cNvSpPr>
          <p:nvPr/>
        </p:nvSpPr>
        <p:spPr bwMode="auto">
          <a:xfrm>
            <a:off x="395610" y="333375"/>
            <a:ext cx="4897437" cy="579438"/>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3200" b="1">
                <a:solidFill>
                  <a:srgbClr val="3399FF"/>
                </a:solidFill>
              </a:rPr>
              <a:t>原電池</a:t>
            </a:r>
            <a:r>
              <a:rPr kumimoji="0" lang="zh-TW" altLang="en-US" sz="2800"/>
              <a:t> 是 </a:t>
            </a:r>
            <a:r>
              <a:rPr kumimoji="0" lang="zh-TW" altLang="en-US" sz="3200" b="1" u="sng">
                <a:solidFill>
                  <a:srgbClr val="FF0000"/>
                </a:solidFill>
              </a:rPr>
              <a:t>不可充電</a:t>
            </a:r>
            <a:r>
              <a:rPr kumimoji="0" lang="zh-TW" altLang="en-US" sz="2800"/>
              <a:t> 的。</a:t>
            </a:r>
            <a:endParaRPr kumimoji="0" lang="zh-HK" altLang="en-US" sz="2800">
              <a:latin typeface="Arial" pitchFamily="34" charset="0"/>
              <a:cs typeface="Arial" pitchFamily="34" charset="0"/>
            </a:endParaRPr>
          </a:p>
        </p:txBody>
      </p:sp>
      <p:sp>
        <p:nvSpPr>
          <p:cNvPr id="3" name="Rectangle 6"/>
          <p:cNvSpPr>
            <a:spLocks noChangeArrowheads="1"/>
          </p:cNvSpPr>
          <p:nvPr/>
        </p:nvSpPr>
        <p:spPr bwMode="auto">
          <a:xfrm>
            <a:off x="395610" y="1290507"/>
            <a:ext cx="84248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常見的原電池包括：</a:t>
            </a:r>
            <a:endParaRPr kumimoji="0" lang="zh-HK" altLang="en-US" sz="2800">
              <a:latin typeface="Arial" pitchFamily="34" charset="0"/>
              <a:cs typeface="Arial" pitchFamily="34" charset="0"/>
            </a:endParaRPr>
          </a:p>
        </p:txBody>
      </p:sp>
      <p:sp>
        <p:nvSpPr>
          <p:cNvPr id="4" name="Rectangle 6"/>
          <p:cNvSpPr>
            <a:spLocks noChangeArrowheads="1"/>
          </p:cNvSpPr>
          <p:nvPr/>
        </p:nvSpPr>
        <p:spPr bwMode="auto">
          <a:xfrm>
            <a:off x="1043310" y="1901695"/>
            <a:ext cx="2665412"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HK" altLang="en-US" sz="3200" b="1">
                <a:solidFill>
                  <a:srgbClr val="3399FF"/>
                </a:solidFill>
              </a:rPr>
              <a:t>鋅碳電池</a:t>
            </a:r>
            <a:endParaRPr kumimoji="0" lang="en-US" altLang="zh-HK" sz="3200" b="1">
              <a:solidFill>
                <a:srgbClr val="3399FF"/>
              </a:solidFill>
              <a:latin typeface="Arial" pitchFamily="34" charset="0"/>
              <a:cs typeface="Arial" pitchFamily="34" charset="0"/>
            </a:endParaRPr>
          </a:p>
        </p:txBody>
      </p:sp>
      <p:pic>
        <p:nvPicPr>
          <p:cNvPr id="12294" name="Picture 2" descr="C:\Documents and Settings\Aristo\Desktop\shared\from Carol\14.3.2014\Ch28 (2nd)\p29008_01.png"/>
          <p:cNvPicPr>
            <a:picLocks noChangeAspect="1" noChangeArrowheads="1"/>
          </p:cNvPicPr>
          <p:nvPr/>
        </p:nvPicPr>
        <p:blipFill>
          <a:blip r:embed="rId4" cstate="print">
            <a:extLst>
              <a:ext uri="{28A0092B-C50C-407E-A947-70E740481C1C}">
                <a14:useLocalDpi xmlns:a14="http://schemas.microsoft.com/office/drawing/2010/main" val="0"/>
              </a:ext>
            </a:extLst>
          </a:blip>
          <a:srcRect l="26614" t="28470" r="28339" b="14021"/>
          <a:stretch>
            <a:fillRect/>
          </a:stretch>
        </p:blipFill>
        <p:spPr bwMode="auto">
          <a:xfrm>
            <a:off x="3962723" y="1939795"/>
            <a:ext cx="1618160" cy="1368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6"/>
          <p:cNvSpPr>
            <a:spLocks noChangeArrowheads="1"/>
          </p:cNvSpPr>
          <p:nvPr/>
        </p:nvSpPr>
        <p:spPr bwMode="auto">
          <a:xfrm>
            <a:off x="1043310" y="3380550"/>
            <a:ext cx="2881312"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HK" altLang="en-US" sz="3200" b="1" dirty="0">
                <a:solidFill>
                  <a:srgbClr val="3399FF"/>
                </a:solidFill>
              </a:rPr>
              <a:t>鹼性錳電池</a:t>
            </a:r>
            <a:endParaRPr kumimoji="0" lang="en-US" altLang="zh-HK" sz="3200" b="1" dirty="0">
              <a:solidFill>
                <a:srgbClr val="3399FF"/>
              </a:solidFill>
              <a:latin typeface="Arial" pitchFamily="34" charset="0"/>
              <a:cs typeface="Arial" pitchFamily="34" charset="0"/>
            </a:endParaRPr>
          </a:p>
        </p:txBody>
      </p:sp>
      <p:pic>
        <p:nvPicPr>
          <p:cNvPr id="12297" name="Picture 2" descr="C:\Documents and Settings\Aristo\Desktop\shared\from Carol\14.3.2014\Ch28 (2nd)\p29009_01.png"/>
          <p:cNvPicPr>
            <a:picLocks noChangeAspect="1" noChangeArrowheads="1"/>
          </p:cNvPicPr>
          <p:nvPr/>
        </p:nvPicPr>
        <p:blipFill>
          <a:blip r:embed="rId5" cstate="print">
            <a:extLst>
              <a:ext uri="{28A0092B-C50C-407E-A947-70E740481C1C}">
                <a14:useLocalDpi xmlns:a14="http://schemas.microsoft.com/office/drawing/2010/main" val="0"/>
              </a:ext>
            </a:extLst>
          </a:blip>
          <a:srcRect l="26862" t="21573" r="22375" b="9489"/>
          <a:stretch>
            <a:fillRect/>
          </a:stretch>
        </p:blipFill>
        <p:spPr bwMode="auto">
          <a:xfrm>
            <a:off x="3962723" y="3420436"/>
            <a:ext cx="1635628" cy="1472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6"/>
          <p:cNvSpPr>
            <a:spLocks noChangeArrowheads="1"/>
          </p:cNvSpPr>
          <p:nvPr/>
        </p:nvSpPr>
        <p:spPr bwMode="auto">
          <a:xfrm>
            <a:off x="1043185" y="4892718"/>
            <a:ext cx="30956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HK" altLang="en-US" sz="3200" b="1">
                <a:solidFill>
                  <a:srgbClr val="3399FF"/>
                </a:solidFill>
              </a:rPr>
              <a:t>氧化銀電池</a:t>
            </a:r>
            <a:endParaRPr kumimoji="0" lang="en-US" altLang="zh-HK" sz="3200" b="1">
              <a:solidFill>
                <a:srgbClr val="3399FF"/>
              </a:solidFill>
              <a:latin typeface="Arial" pitchFamily="34" charset="0"/>
              <a:cs typeface="Arial" pitchFamily="34" charset="0"/>
            </a:endParaRPr>
          </a:p>
        </p:txBody>
      </p:sp>
      <p:pic>
        <p:nvPicPr>
          <p:cNvPr id="14" name="Picture 2" descr="C:\Documents and Settings\Aristo\Desktop\shared\from Carol\14.3.2014\Ch28 (2nd)\p29010_01.png"/>
          <p:cNvPicPr>
            <a:picLocks noChangeAspect="1" noChangeArrowheads="1"/>
          </p:cNvPicPr>
          <p:nvPr/>
        </p:nvPicPr>
        <p:blipFill>
          <a:blip r:embed="rId6" cstate="print">
            <a:extLst>
              <a:ext uri="{28A0092B-C50C-407E-A947-70E740481C1C}">
                <a14:useLocalDpi xmlns:a14="http://schemas.microsoft.com/office/drawing/2010/main" val="0"/>
              </a:ext>
            </a:extLst>
          </a:blip>
          <a:srcRect l="2502" t="37279" r="2977" b="10480"/>
          <a:stretch>
            <a:fillRect/>
          </a:stretch>
        </p:blipFill>
        <p:spPr bwMode="auto">
          <a:xfrm>
            <a:off x="4068142" y="5157192"/>
            <a:ext cx="3528070" cy="1307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53266115"/>
      </p:ext>
    </p:extLst>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6"/>
          <p:cNvSpPr>
            <a:spLocks noChangeArrowheads="1"/>
          </p:cNvSpPr>
          <p:nvPr/>
        </p:nvSpPr>
        <p:spPr bwMode="auto">
          <a:xfrm>
            <a:off x="251520" y="332656"/>
            <a:ext cx="8784976" cy="1274195"/>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lnSpc>
                <a:spcPct val="120000"/>
              </a:lnSpc>
              <a:buFontTx/>
              <a:buBlip>
                <a:blip r:embed="rId2"/>
              </a:buBlip>
            </a:pPr>
            <a:r>
              <a:rPr kumimoji="0" lang="zh-TW" altLang="en-US" sz="3200" b="1" dirty="0">
                <a:solidFill>
                  <a:srgbClr val="3399FF"/>
                </a:solidFill>
              </a:rPr>
              <a:t>二級電池</a:t>
            </a:r>
            <a:r>
              <a:rPr kumimoji="0" lang="zh-TW" altLang="en-US" sz="2800" b="1" dirty="0"/>
              <a:t> </a:t>
            </a:r>
            <a:r>
              <a:rPr kumimoji="0" lang="zh-TW" altLang="en-US" sz="2800" dirty="0"/>
              <a:t>是</a:t>
            </a:r>
            <a:r>
              <a:rPr kumimoji="0" lang="zh-TW" altLang="en-US" sz="2800" b="1" dirty="0"/>
              <a:t> </a:t>
            </a:r>
            <a:r>
              <a:rPr kumimoji="0" lang="zh-TW" altLang="en-US" sz="3200" b="1" u="sng" dirty="0">
                <a:solidFill>
                  <a:srgbClr val="FF0000"/>
                </a:solidFill>
              </a:rPr>
              <a:t>可充電的</a:t>
            </a:r>
            <a:r>
              <a:rPr kumimoji="0" lang="zh-TW" altLang="en-US" sz="2800" b="1" dirty="0"/>
              <a:t> </a:t>
            </a:r>
            <a:r>
              <a:rPr kumimoji="0" lang="en-US" altLang="zh-TW" sz="2800" dirty="0"/>
              <a:t>(</a:t>
            </a:r>
            <a:r>
              <a:rPr kumimoji="0" lang="zh-TW" altLang="en-US" sz="2800" dirty="0"/>
              <a:t>使用市電電源和充電器</a:t>
            </a:r>
            <a:r>
              <a:rPr kumimoji="0" lang="en-US" altLang="zh-TW" sz="2800" dirty="0"/>
              <a:t>)</a:t>
            </a:r>
            <a:r>
              <a:rPr kumimoji="0" lang="zh-TW" altLang="en-US" sz="2800" dirty="0"/>
              <a:t>，並可 </a:t>
            </a:r>
            <a:r>
              <a:rPr kumimoji="0" lang="zh-TW" altLang="en-US" sz="3200" b="1" dirty="0"/>
              <a:t>重複使</a:t>
            </a:r>
            <a:r>
              <a:rPr kumimoji="0" lang="zh-HK" altLang="en-US" sz="3200" b="1" dirty="0"/>
              <a:t>用</a:t>
            </a:r>
            <a:r>
              <a:rPr kumimoji="0" lang="zh-HK" altLang="zh-TW" sz="2800" b="1" dirty="0"/>
              <a:t> </a:t>
            </a:r>
            <a:r>
              <a:rPr kumimoji="0" lang="zh-HK" altLang="en-US" sz="2800" dirty="0"/>
              <a:t>多次。</a:t>
            </a:r>
            <a:endParaRPr kumimoji="0" lang="zh-HK" altLang="en-US" sz="2800" dirty="0">
              <a:latin typeface="Arial" pitchFamily="34" charset="0"/>
              <a:cs typeface="Arial" pitchFamily="34" charset="0"/>
            </a:endParaRPr>
          </a:p>
        </p:txBody>
      </p:sp>
      <p:sp>
        <p:nvSpPr>
          <p:cNvPr id="3" name="Rectangle 6"/>
          <p:cNvSpPr>
            <a:spLocks noChangeArrowheads="1"/>
          </p:cNvSpPr>
          <p:nvPr/>
        </p:nvSpPr>
        <p:spPr bwMode="auto">
          <a:xfrm>
            <a:off x="251520" y="1713781"/>
            <a:ext cx="5076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常用的二級電池包括：</a:t>
            </a:r>
            <a:endParaRPr kumimoji="0" lang="zh-HK" altLang="en-US" sz="2800">
              <a:latin typeface="Arial" pitchFamily="34" charset="0"/>
              <a:cs typeface="Arial" pitchFamily="34" charset="0"/>
            </a:endParaRPr>
          </a:p>
        </p:txBody>
      </p:sp>
      <p:sp>
        <p:nvSpPr>
          <p:cNvPr id="4" name="Rectangle 6"/>
          <p:cNvSpPr>
            <a:spLocks noChangeArrowheads="1"/>
          </p:cNvSpPr>
          <p:nvPr/>
        </p:nvSpPr>
        <p:spPr bwMode="auto">
          <a:xfrm>
            <a:off x="827783" y="2290043"/>
            <a:ext cx="29511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HK" altLang="en-US" sz="3200" b="1">
                <a:solidFill>
                  <a:srgbClr val="3399FF"/>
                </a:solidFill>
              </a:rPr>
              <a:t>鋰離子電池</a:t>
            </a:r>
            <a:endParaRPr kumimoji="0" lang="en-US" altLang="zh-HK" sz="3200" b="1">
              <a:solidFill>
                <a:srgbClr val="3399FF"/>
              </a:solidFill>
              <a:latin typeface="Arial" pitchFamily="34" charset="0"/>
              <a:cs typeface="Arial" pitchFamily="34" charset="0"/>
            </a:endParaRPr>
          </a:p>
        </p:txBody>
      </p:sp>
      <p:pic>
        <p:nvPicPr>
          <p:cNvPr id="14342" name="Picture 2" descr="C:\Documents and Settings\Aristo\Desktop\shared\from Carol\14.3.2014\Ch28 (2nd)\p29011_01.png"/>
          <p:cNvPicPr>
            <a:picLocks noChangeAspect="1" noChangeArrowheads="1"/>
          </p:cNvPicPr>
          <p:nvPr/>
        </p:nvPicPr>
        <p:blipFill>
          <a:blip r:embed="rId4" cstate="print">
            <a:extLst>
              <a:ext uri="{28A0092B-C50C-407E-A947-70E740481C1C}">
                <a14:useLocalDpi xmlns:a14="http://schemas.microsoft.com/office/drawing/2010/main" val="0"/>
              </a:ext>
            </a:extLst>
          </a:blip>
          <a:srcRect l="16830" t="11761" r="15285" b="13371"/>
          <a:stretch>
            <a:fillRect/>
          </a:stretch>
        </p:blipFill>
        <p:spPr bwMode="auto">
          <a:xfrm>
            <a:off x="3773637" y="2189919"/>
            <a:ext cx="1266028" cy="1623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2" descr="C:\Documents and Settings\Aristo\Desktop\shared\from Carol\14.3.2014\Ch28 (2nd)\Fig 29.13.jpg"/>
          <p:cNvPicPr>
            <a:picLocks noChangeAspect="1" noChangeArrowheads="1"/>
          </p:cNvPicPr>
          <p:nvPr/>
        </p:nvPicPr>
        <p:blipFill>
          <a:blip r:embed="rId5" cstate="print">
            <a:extLst>
              <a:ext uri="{28A0092B-C50C-407E-A947-70E740481C1C}">
                <a14:useLocalDpi xmlns:a14="http://schemas.microsoft.com/office/drawing/2010/main" val="0"/>
              </a:ext>
            </a:extLst>
          </a:blip>
          <a:srcRect l="10912" t="7716" r="10243" b="6615"/>
          <a:stretch>
            <a:fillRect/>
          </a:stretch>
        </p:blipFill>
        <p:spPr bwMode="auto">
          <a:xfrm>
            <a:off x="3851920" y="5046315"/>
            <a:ext cx="1429875" cy="1623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6"/>
          <p:cNvSpPr>
            <a:spLocks noChangeArrowheads="1"/>
          </p:cNvSpPr>
          <p:nvPr/>
        </p:nvSpPr>
        <p:spPr bwMode="auto">
          <a:xfrm>
            <a:off x="827757" y="3933056"/>
            <a:ext cx="58324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TW" altLang="en-US" sz="3200" b="1">
                <a:solidFill>
                  <a:srgbClr val="3399FF"/>
                </a:solidFill>
              </a:rPr>
              <a:t>鎳</a:t>
            </a:r>
            <a:r>
              <a:rPr kumimoji="0" lang="en-US" altLang="zh-TW" sz="3200" b="1">
                <a:solidFill>
                  <a:srgbClr val="3399FF"/>
                </a:solidFill>
              </a:rPr>
              <a:t>–</a:t>
            </a:r>
            <a:r>
              <a:rPr kumimoji="0" lang="zh-TW" altLang="en-US" sz="3200" b="1">
                <a:solidFill>
                  <a:srgbClr val="3399FF"/>
                </a:solidFill>
              </a:rPr>
              <a:t>金屬氫化物 </a:t>
            </a:r>
            <a:r>
              <a:rPr kumimoji="0" lang="en-US" altLang="zh-HK" sz="3200" b="1">
                <a:solidFill>
                  <a:srgbClr val="3399FF"/>
                </a:solidFill>
                <a:latin typeface="Arial" pitchFamily="34" charset="0"/>
                <a:ea typeface="Arial Unicode MS" pitchFamily="34" charset="-120"/>
                <a:cs typeface="Arial" pitchFamily="34" charset="0"/>
              </a:rPr>
              <a:t>(NiMH) </a:t>
            </a:r>
            <a:r>
              <a:rPr kumimoji="0" lang="zh-HK" altLang="en-US" sz="3200" b="1">
                <a:solidFill>
                  <a:srgbClr val="3399FF"/>
                </a:solidFill>
              </a:rPr>
              <a:t>電池</a:t>
            </a:r>
            <a:endParaRPr kumimoji="0" lang="en-US" altLang="zh-HK" sz="3200" b="1">
              <a:solidFill>
                <a:srgbClr val="3399FF"/>
              </a:solidFill>
              <a:latin typeface="Arial" pitchFamily="34" charset="0"/>
              <a:cs typeface="Arial" pitchFamily="34" charset="0"/>
            </a:endParaRPr>
          </a:p>
        </p:txBody>
      </p:sp>
      <p:pic>
        <p:nvPicPr>
          <p:cNvPr id="12" name="Picture 2" descr="C:\Documents and Settings\Aristo\Desktop\shared\from Carol\14.3.2014\Ch28 (2nd)\p29012_01.png"/>
          <p:cNvPicPr>
            <a:picLocks noChangeAspect="1" noChangeArrowheads="1"/>
          </p:cNvPicPr>
          <p:nvPr/>
        </p:nvPicPr>
        <p:blipFill>
          <a:blip r:embed="rId6" cstate="print">
            <a:extLst>
              <a:ext uri="{28A0092B-C50C-407E-A947-70E740481C1C}">
                <a14:useLocalDpi xmlns:a14="http://schemas.microsoft.com/office/drawing/2010/main" val="0"/>
              </a:ext>
            </a:extLst>
          </a:blip>
          <a:srcRect l="9909" t="9177" r="12828" b="13121"/>
          <a:stretch>
            <a:fillRect/>
          </a:stretch>
        </p:blipFill>
        <p:spPr bwMode="auto">
          <a:xfrm>
            <a:off x="6660232" y="3813559"/>
            <a:ext cx="1178362" cy="1415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6"/>
          <p:cNvSpPr>
            <a:spLocks noChangeArrowheads="1"/>
          </p:cNvSpPr>
          <p:nvPr/>
        </p:nvSpPr>
        <p:spPr bwMode="auto">
          <a:xfrm>
            <a:off x="827584" y="5157192"/>
            <a:ext cx="280828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HK" altLang="en-US" sz="3200" b="1" dirty="0">
                <a:solidFill>
                  <a:srgbClr val="3399FF"/>
                </a:solidFill>
              </a:rPr>
              <a:t>鉛酸蓄電池</a:t>
            </a:r>
            <a:endParaRPr kumimoji="0" lang="en-US" altLang="zh-HK" sz="3200" b="1" dirty="0">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1742520806"/>
      </p:ext>
    </p:extLst>
  </p:cSld>
  <p:clrMapOvr>
    <a:masterClrMapping/>
  </p:clrMapOvr>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3"/>
          <p:cNvSpPr>
            <a:spLocks noChangeArrowheads="1"/>
          </p:cNvSpPr>
          <p:nvPr/>
        </p:nvSpPr>
        <p:spPr bwMode="auto">
          <a:xfrm>
            <a:off x="3203848" y="1988840"/>
            <a:ext cx="2303463" cy="769938"/>
          </a:xfrm>
          <a:prstGeom prst="rect">
            <a:avLst/>
          </a:prstGeom>
          <a:solidFill>
            <a:srgbClr val="0033CC"/>
          </a:solidFill>
          <a:ln w="9525">
            <a:solidFill>
              <a:schemeClr val="bg1"/>
            </a:solidFill>
            <a:miter lim="800000"/>
            <a:headEnd/>
            <a:tailEnd/>
          </a:ln>
        </p:spPr>
        <p:txBody>
          <a:bodyPr>
            <a:spAutoFit/>
          </a:bodyPr>
          <a:lstStyle>
            <a:lvl1pPr>
              <a:tabLst>
                <a:tab pos="1885950" algn="l"/>
              </a:tabLst>
              <a:defRPr kumimoji="1" sz="2400">
                <a:solidFill>
                  <a:schemeClr val="tx1"/>
                </a:solidFill>
                <a:latin typeface="Arial" pitchFamily="34" charset="0"/>
                <a:ea typeface="新細明體" pitchFamily="18" charset="-120"/>
              </a:defRPr>
            </a:lvl1pPr>
            <a:lvl2pPr marL="742950" indent="-285750">
              <a:tabLst>
                <a:tab pos="1885950" algn="l"/>
              </a:tabLst>
              <a:defRPr kumimoji="1" sz="2400">
                <a:solidFill>
                  <a:schemeClr val="tx1"/>
                </a:solidFill>
                <a:latin typeface="Arial" pitchFamily="34" charset="0"/>
                <a:ea typeface="新細明體" pitchFamily="18" charset="-120"/>
              </a:defRPr>
            </a:lvl2pPr>
            <a:lvl3pPr marL="1143000" indent="-228600">
              <a:tabLst>
                <a:tab pos="1885950" algn="l"/>
              </a:tabLst>
              <a:defRPr kumimoji="1" sz="2400">
                <a:solidFill>
                  <a:schemeClr val="tx1"/>
                </a:solidFill>
                <a:latin typeface="Arial" pitchFamily="34" charset="0"/>
                <a:ea typeface="新細明體" pitchFamily="18" charset="-120"/>
              </a:defRPr>
            </a:lvl3pPr>
            <a:lvl4pPr marL="1600200" indent="-228600">
              <a:tabLst>
                <a:tab pos="1885950" algn="l"/>
              </a:tabLst>
              <a:defRPr kumimoji="1" sz="2400">
                <a:solidFill>
                  <a:schemeClr val="tx1"/>
                </a:solidFill>
                <a:latin typeface="Arial" pitchFamily="34" charset="0"/>
                <a:ea typeface="新細明體" pitchFamily="18" charset="-120"/>
              </a:defRPr>
            </a:lvl4pPr>
            <a:lvl5pPr marL="2057400" indent="-228600">
              <a:tabLst>
                <a:tab pos="1885950" algn="l"/>
              </a:tabLst>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tabLst>
                <a:tab pos="1885950" algn="l"/>
              </a:tabLs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tabLst>
                <a:tab pos="1885950" algn="l"/>
              </a:tabLs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tabLst>
                <a:tab pos="1885950" algn="l"/>
              </a:tabLs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tabLst>
                <a:tab pos="1885950" algn="l"/>
              </a:tabLst>
              <a:defRPr kumimoji="1" sz="2400">
                <a:solidFill>
                  <a:schemeClr val="tx1"/>
                </a:solidFill>
                <a:latin typeface="Arial" pitchFamily="34" charset="0"/>
                <a:ea typeface="新細明體" pitchFamily="18" charset="-120"/>
              </a:defRPr>
            </a:lvl9pPr>
          </a:lstStyle>
          <a:p>
            <a:pPr eaLnBrk="1" hangingPunct="1"/>
            <a:r>
              <a:rPr kumimoji="0" lang="zh-TW" altLang="en-US" sz="4400" b="1" dirty="0">
                <a:solidFill>
                  <a:srgbClr val="FFFF00"/>
                </a:solidFill>
                <a:cs typeface="Arial" pitchFamily="34" charset="0"/>
              </a:rPr>
              <a:t>第 </a:t>
            </a:r>
            <a:r>
              <a:rPr kumimoji="0" lang="en-US" altLang="zh-TW" sz="4400" b="1" dirty="0">
                <a:solidFill>
                  <a:schemeClr val="bg1"/>
                </a:solidFill>
                <a:cs typeface="Arial" pitchFamily="34" charset="0"/>
              </a:rPr>
              <a:t>29 </a:t>
            </a:r>
            <a:r>
              <a:rPr kumimoji="0" lang="zh-TW" altLang="en-US" sz="4400" b="1" dirty="0">
                <a:solidFill>
                  <a:srgbClr val="FFFF00"/>
                </a:solidFill>
                <a:cs typeface="Arial" pitchFamily="34" charset="0"/>
              </a:rPr>
              <a:t>章</a:t>
            </a:r>
            <a:endParaRPr kumimoji="0" lang="en-US" altLang="zh-TW" sz="4400" b="1" dirty="0">
              <a:solidFill>
                <a:srgbClr val="FFFF00"/>
              </a:solidFill>
              <a:cs typeface="Arial" pitchFamily="34" charset="0"/>
            </a:endParaRPr>
          </a:p>
        </p:txBody>
      </p:sp>
      <p:sp>
        <p:nvSpPr>
          <p:cNvPr id="4100" name="Rectangle 4"/>
          <p:cNvSpPr>
            <a:spLocks noChangeArrowheads="1"/>
          </p:cNvSpPr>
          <p:nvPr/>
        </p:nvSpPr>
        <p:spPr bwMode="auto">
          <a:xfrm>
            <a:off x="2915816" y="3075682"/>
            <a:ext cx="3168650"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3600" b="1">
                <a:solidFill>
                  <a:srgbClr val="0033CC"/>
                </a:solidFill>
                <a:cs typeface="Arial" pitchFamily="34" charset="0"/>
              </a:rPr>
              <a:t>簡單化學電池</a:t>
            </a:r>
            <a:endParaRPr kumimoji="0" lang="en-US" altLang="zh-TW" sz="3600" b="1">
              <a:solidFill>
                <a:srgbClr val="0033CC"/>
              </a:solidFill>
              <a:cs typeface="Arial" pitchFamily="34" charset="0"/>
            </a:endParaRPr>
          </a:p>
        </p:txBody>
      </p:sp>
    </p:spTree>
    <p:extLst>
      <p:ext uri="{BB962C8B-B14F-4D97-AF65-F5344CB8AC3E}">
        <p14:creationId xmlns:p14="http://schemas.microsoft.com/office/powerpoint/2010/main" val="1529246261"/>
      </p:ext>
    </p:extLst>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8"/>
          <p:cNvSpPr>
            <a:spLocks noChangeArrowheads="1"/>
          </p:cNvSpPr>
          <p:nvPr/>
        </p:nvSpPr>
        <p:spPr bwMode="auto">
          <a:xfrm>
            <a:off x="35496" y="339725"/>
            <a:ext cx="9243689" cy="5847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903288" indent="-9032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3200" b="1" dirty="0" smtClean="0">
                <a:solidFill>
                  <a:srgbClr val="0033CC"/>
                </a:solidFill>
                <a:latin typeface="Calibri" pitchFamily="34" charset="0"/>
              </a:rPr>
              <a:t>由</a:t>
            </a:r>
            <a:r>
              <a:rPr kumimoji="0" lang="zh-TW" altLang="en-US" sz="3200" b="1" dirty="0">
                <a:solidFill>
                  <a:srgbClr val="0033CC"/>
                </a:solidFill>
                <a:latin typeface="Calibri" pitchFamily="34" charset="0"/>
              </a:rPr>
              <a:t>兩種金屬電極和一種電解質構成的簡單化學電池</a:t>
            </a:r>
            <a:endParaRPr kumimoji="0" lang="en-US" altLang="zh-TW" sz="3200" b="1" dirty="0">
              <a:solidFill>
                <a:srgbClr val="0033CC"/>
              </a:solidFill>
              <a:latin typeface="新細明體" pitchFamily="18" charset="-120"/>
              <a:cs typeface="Arial" pitchFamily="34" charset="0"/>
            </a:endParaRPr>
          </a:p>
        </p:txBody>
      </p:sp>
      <p:pic>
        <p:nvPicPr>
          <p:cNvPr id="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92313" y="2180803"/>
            <a:ext cx="2951162" cy="420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文字方塊 1"/>
          <p:cNvSpPr txBox="1">
            <a:spLocks noChangeArrowheads="1"/>
          </p:cNvSpPr>
          <p:nvPr/>
        </p:nvSpPr>
        <p:spPr bwMode="auto">
          <a:xfrm>
            <a:off x="2339975" y="1461666"/>
            <a:ext cx="1962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sz="2000">
                <a:latin typeface="新細明體" pitchFamily="18" charset="-120"/>
              </a:rPr>
              <a:t>數字萬用電錶</a:t>
            </a:r>
          </a:p>
          <a:p>
            <a:pPr algn="ctr" eaLnBrk="1" hangingPunct="1"/>
            <a:r>
              <a:rPr kumimoji="0" lang="en-US" altLang="zh-HK" sz="2000">
                <a:latin typeface="新細明體" pitchFamily="18" charset="-120"/>
              </a:rPr>
              <a:t>(</a:t>
            </a:r>
            <a:r>
              <a:rPr kumimoji="0" lang="zh-HK" altLang="en-US" sz="2000">
                <a:latin typeface="新細明體" pitchFamily="18" charset="-120"/>
              </a:rPr>
              <a:t>用作伏特計</a:t>
            </a:r>
            <a:r>
              <a:rPr kumimoji="0" lang="en-US" altLang="zh-HK" sz="2000">
                <a:latin typeface="新細明體" pitchFamily="18" charset="-120"/>
              </a:rPr>
              <a:t>)</a:t>
            </a:r>
            <a:endParaRPr kumimoji="0" lang="zh-HK" altLang="en-US" sz="2000">
              <a:latin typeface="新細明體" pitchFamily="18" charset="-120"/>
              <a:cs typeface="Arial" pitchFamily="34" charset="0"/>
            </a:endParaRPr>
          </a:p>
        </p:txBody>
      </p:sp>
      <p:sp>
        <p:nvSpPr>
          <p:cNvPr id="9" name="文字方塊 4"/>
          <p:cNvSpPr txBox="1">
            <a:spLocks noChangeArrowheads="1"/>
          </p:cNvSpPr>
          <p:nvPr/>
        </p:nvSpPr>
        <p:spPr bwMode="auto">
          <a:xfrm>
            <a:off x="1476375" y="3212678"/>
            <a:ext cx="539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sz="2800">
                <a:solidFill>
                  <a:srgbClr val="009900"/>
                </a:solidFill>
                <a:latin typeface="新細明體" pitchFamily="18" charset="-120"/>
                <a:cs typeface="Arial" pitchFamily="34" charset="0"/>
              </a:rPr>
              <a:t>鎂</a:t>
            </a:r>
            <a:endParaRPr kumimoji="0" lang="zh-HK" altLang="en-US" sz="2800">
              <a:solidFill>
                <a:srgbClr val="009900"/>
              </a:solidFill>
              <a:latin typeface="新細明體" pitchFamily="18" charset="-120"/>
              <a:cs typeface="Arial" pitchFamily="34" charset="0"/>
            </a:endParaRPr>
          </a:p>
        </p:txBody>
      </p:sp>
      <p:sp>
        <p:nvSpPr>
          <p:cNvPr id="10" name="文字方塊 5"/>
          <p:cNvSpPr txBox="1">
            <a:spLocks noChangeArrowheads="1"/>
          </p:cNvSpPr>
          <p:nvPr/>
        </p:nvSpPr>
        <p:spPr bwMode="auto">
          <a:xfrm>
            <a:off x="4608513" y="3212678"/>
            <a:ext cx="539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sz="2800">
                <a:solidFill>
                  <a:srgbClr val="C00000"/>
                </a:solidFill>
                <a:latin typeface="新細明體" pitchFamily="18" charset="-120"/>
                <a:cs typeface="Arial" pitchFamily="34" charset="0"/>
              </a:rPr>
              <a:t>銅</a:t>
            </a:r>
            <a:endParaRPr kumimoji="0" lang="zh-HK" altLang="en-US" sz="2800">
              <a:solidFill>
                <a:srgbClr val="C00000"/>
              </a:solidFill>
              <a:latin typeface="新細明體" pitchFamily="18" charset="-120"/>
              <a:cs typeface="Arial" pitchFamily="34" charset="0"/>
            </a:endParaRPr>
          </a:p>
        </p:txBody>
      </p:sp>
      <p:sp>
        <p:nvSpPr>
          <p:cNvPr id="11" name="文字方塊 6"/>
          <p:cNvSpPr txBox="1">
            <a:spLocks noChangeArrowheads="1"/>
          </p:cNvSpPr>
          <p:nvPr/>
        </p:nvSpPr>
        <p:spPr bwMode="auto">
          <a:xfrm>
            <a:off x="4932363" y="5805066"/>
            <a:ext cx="2447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800">
                <a:latin typeface="新細明體" pitchFamily="18" charset="-120"/>
                <a:cs typeface="Arial" pitchFamily="34" charset="0"/>
              </a:rPr>
              <a:t>硫酸銅</a:t>
            </a:r>
            <a:r>
              <a:rPr kumimoji="0" lang="en-US" altLang="zh-TW" sz="2800">
                <a:ea typeface="Arial Unicode MS" pitchFamily="34" charset="-120"/>
                <a:cs typeface="Arial" pitchFamily="34" charset="0"/>
              </a:rPr>
              <a:t>(II)</a:t>
            </a:r>
            <a:r>
              <a:rPr kumimoji="0" lang="zh-TW" altLang="en-US" sz="2800">
                <a:latin typeface="新細明體" pitchFamily="18" charset="-120"/>
                <a:cs typeface="Arial" pitchFamily="34" charset="0"/>
              </a:rPr>
              <a:t>溶液</a:t>
            </a:r>
            <a:endParaRPr kumimoji="0" lang="zh-HK" altLang="en-US" sz="2800">
              <a:latin typeface="新細明體" pitchFamily="18" charset="-120"/>
              <a:cs typeface="Arial" pitchFamily="34" charset="0"/>
            </a:endParaRPr>
          </a:p>
        </p:txBody>
      </p:sp>
      <p:sp>
        <p:nvSpPr>
          <p:cNvPr id="13" name="矩形圖說文字 12"/>
          <p:cNvSpPr/>
          <p:nvPr/>
        </p:nvSpPr>
        <p:spPr>
          <a:xfrm>
            <a:off x="4538663" y="2045866"/>
            <a:ext cx="4137025" cy="1114425"/>
          </a:xfrm>
          <a:prstGeom prst="wedgeRectCallout">
            <a:avLst>
              <a:gd name="adj1" fmla="val -76685"/>
              <a:gd name="adj2" fmla="val -22000"/>
            </a:avLst>
          </a:prstGeom>
          <a:solidFill>
            <a:srgbClr val="FF9999">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r>
              <a:rPr kumimoji="0" lang="zh-TW" altLang="en-US" sz="2800" dirty="0">
                <a:solidFill>
                  <a:schemeClr val="tx1"/>
                </a:solidFill>
                <a:latin typeface="+mn-ea"/>
              </a:rPr>
              <a:t>伏特計顯示的讀數也表示電子經外電路流</a:t>
            </a:r>
            <a:r>
              <a:rPr kumimoji="0" lang="zh-HK" altLang="en-US" sz="2800" dirty="0">
                <a:solidFill>
                  <a:schemeClr val="tx1"/>
                </a:solidFill>
                <a:latin typeface="+mn-ea"/>
              </a:rPr>
              <a:t>動。</a:t>
            </a:r>
            <a:endParaRPr kumimoji="0" lang="zh-HK" altLang="en-US" sz="2800" dirty="0">
              <a:solidFill>
                <a:schemeClr val="tx1"/>
              </a:solidFill>
              <a:latin typeface="Arial" pitchFamily="34" charset="0"/>
              <a:cs typeface="Arial" pitchFamily="34" charset="0"/>
            </a:endParaRPr>
          </a:p>
        </p:txBody>
      </p:sp>
    </p:spTree>
    <p:extLst>
      <p:ext uri="{BB962C8B-B14F-4D97-AF65-F5344CB8AC3E}">
        <p14:creationId xmlns:p14="http://schemas.microsoft.com/office/powerpoint/2010/main" val="580011855"/>
      </p:ext>
    </p:extLst>
  </p:cSld>
  <p:clrMapOvr>
    <a:masterClrMapping/>
  </p:clrMapOvr>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5"/>
          <p:cNvSpPr>
            <a:spLocks noChangeArrowheads="1"/>
          </p:cNvSpPr>
          <p:nvPr/>
        </p:nvSpPr>
        <p:spPr bwMode="auto">
          <a:xfrm>
            <a:off x="250825" y="692696"/>
            <a:ext cx="8353425"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dirty="0">
                <a:latin typeface="Calibri" pitchFamily="34" charset="0"/>
              </a:rPr>
              <a:t>除了鎂和銅外，還可使用其他金屬作為 </a:t>
            </a:r>
            <a:r>
              <a:rPr kumimoji="0" lang="zh-TW" altLang="en-US" sz="3200" b="1" dirty="0">
                <a:solidFill>
                  <a:srgbClr val="3399FF"/>
                </a:solidFill>
                <a:latin typeface="Calibri" pitchFamily="34" charset="0"/>
              </a:rPr>
              <a:t>金屬偶</a:t>
            </a:r>
            <a:r>
              <a:rPr kumimoji="0" lang="zh-TW" altLang="en-US" sz="2800" dirty="0">
                <a:latin typeface="Calibri" pitchFamily="34" charset="0"/>
              </a:rPr>
              <a:t> </a:t>
            </a:r>
            <a:r>
              <a:rPr kumimoji="0" lang="en-US" altLang="zh-TW" sz="2800" dirty="0">
                <a:latin typeface="Calibri" pitchFamily="34" charset="0"/>
              </a:rPr>
              <a:t>(</a:t>
            </a:r>
            <a:r>
              <a:rPr kumimoji="0" lang="zh-TW" altLang="en-US" sz="2800" dirty="0">
                <a:latin typeface="Calibri" pitchFamily="34" charset="0"/>
              </a:rPr>
              <a:t>兩種不同的金屬</a:t>
            </a:r>
            <a:r>
              <a:rPr kumimoji="0" lang="en-US" altLang="zh-TW" sz="2800" dirty="0">
                <a:latin typeface="Calibri" pitchFamily="34" charset="0"/>
              </a:rPr>
              <a:t>)</a:t>
            </a:r>
            <a:r>
              <a:rPr kumimoji="0" lang="zh-TW" altLang="en-US" sz="2800" dirty="0">
                <a:latin typeface="Calibri" pitchFamily="34" charset="0"/>
              </a:rPr>
              <a:t>。</a:t>
            </a:r>
            <a:endParaRPr kumimoji="0" lang="en-US" altLang="zh-TW" sz="2800" dirty="0">
              <a:ea typeface="Arial Unicode MS" pitchFamily="34" charset="-120"/>
              <a:cs typeface="Arial" pitchFamily="34" charset="0"/>
            </a:endParaRPr>
          </a:p>
        </p:txBody>
      </p:sp>
      <p:pic>
        <p:nvPicPr>
          <p:cNvPr id="11267" name="Picture 2" descr="C:\Documents and Settings\Aristo\Desktop\shared\from Carol\18.3.2014\Ch29 (2nd)\Fig 30.2a.jpg"/>
          <p:cNvPicPr>
            <a:picLocks noChangeAspect="1" noChangeArrowheads="1"/>
          </p:cNvPicPr>
          <p:nvPr/>
        </p:nvPicPr>
        <p:blipFill>
          <a:blip r:embed="rId3">
            <a:extLst>
              <a:ext uri="{28A0092B-C50C-407E-A947-70E740481C1C}">
                <a14:useLocalDpi xmlns:a14="http://schemas.microsoft.com/office/drawing/2010/main" val="0"/>
              </a:ext>
            </a:extLst>
          </a:blip>
          <a:srcRect t="4909"/>
          <a:stretch>
            <a:fillRect/>
          </a:stretch>
        </p:blipFill>
        <p:spPr bwMode="auto">
          <a:xfrm>
            <a:off x="1122363" y="2341563"/>
            <a:ext cx="7194550" cy="3424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文字方塊 5"/>
          <p:cNvSpPr txBox="1"/>
          <p:nvPr/>
        </p:nvSpPr>
        <p:spPr>
          <a:xfrm>
            <a:off x="2970213" y="2484438"/>
            <a:ext cx="946150" cy="396875"/>
          </a:xfrm>
          <a:prstGeom prst="rect">
            <a:avLst/>
          </a:prstGeom>
          <a:noFill/>
        </p:spPr>
        <p:txBody>
          <a:bodyPr wrap="none">
            <a:spAutoFit/>
          </a:bodyPr>
          <a:lstStyle/>
          <a:p>
            <a:pPr eaLnBrk="1" fontAlgn="auto" hangingPunct="1">
              <a:spcBef>
                <a:spcPts val="0"/>
              </a:spcBef>
              <a:spcAft>
                <a:spcPts val="0"/>
              </a:spcAft>
              <a:defRPr/>
            </a:pPr>
            <a:r>
              <a:rPr kumimoji="0" lang="zh-TW" altLang="en-US" sz="2000" dirty="0">
                <a:solidFill>
                  <a:schemeClr val="bg1"/>
                </a:solidFill>
                <a:latin typeface="+mn-ea"/>
                <a:ea typeface="+mn-ea"/>
                <a:cs typeface="Arial" pitchFamily="34" charset="0"/>
              </a:rPr>
              <a:t>伏特計</a:t>
            </a:r>
            <a:endParaRPr kumimoji="0" lang="zh-HK" altLang="en-US" sz="2000" dirty="0">
              <a:solidFill>
                <a:schemeClr val="bg1"/>
              </a:solidFill>
              <a:latin typeface="+mn-ea"/>
              <a:ea typeface="+mn-ea"/>
              <a:cs typeface="Arial" pitchFamily="34" charset="0"/>
            </a:endParaRPr>
          </a:p>
        </p:txBody>
      </p:sp>
      <p:sp>
        <p:nvSpPr>
          <p:cNvPr id="7" name="文字方塊 6"/>
          <p:cNvSpPr txBox="1"/>
          <p:nvPr/>
        </p:nvSpPr>
        <p:spPr>
          <a:xfrm>
            <a:off x="5845175" y="2916238"/>
            <a:ext cx="2111375" cy="396875"/>
          </a:xfrm>
          <a:prstGeom prst="rect">
            <a:avLst/>
          </a:prstGeom>
          <a:noFill/>
        </p:spPr>
        <p:txBody>
          <a:bodyPr>
            <a:spAutoFit/>
          </a:bodyPr>
          <a:lstStyle/>
          <a:p>
            <a:pPr eaLnBrk="1" fontAlgn="auto" hangingPunct="1">
              <a:spcBef>
                <a:spcPts val="0"/>
              </a:spcBef>
              <a:spcAft>
                <a:spcPts val="0"/>
              </a:spcAft>
              <a:defRPr/>
            </a:pPr>
            <a:r>
              <a:rPr kumimoji="0" lang="zh-TW" altLang="en-US" sz="2000" dirty="0">
                <a:solidFill>
                  <a:schemeClr val="bg1"/>
                </a:solidFill>
                <a:latin typeface="+mj-ea"/>
                <a:ea typeface="+mj-ea"/>
                <a:cs typeface="Arial" pitchFamily="34" charset="0"/>
              </a:rPr>
              <a:t>兩片不同的金屬</a:t>
            </a:r>
            <a:endParaRPr kumimoji="0" lang="zh-HK" altLang="en-US" sz="2000" dirty="0">
              <a:solidFill>
                <a:schemeClr val="bg1"/>
              </a:solidFill>
              <a:latin typeface="+mj-ea"/>
              <a:ea typeface="+mj-ea"/>
              <a:cs typeface="Arial" pitchFamily="34" charset="0"/>
            </a:endParaRPr>
          </a:p>
        </p:txBody>
      </p:sp>
      <p:sp>
        <p:nvSpPr>
          <p:cNvPr id="8" name="文字方塊 7"/>
          <p:cNvSpPr txBox="1"/>
          <p:nvPr/>
        </p:nvSpPr>
        <p:spPr>
          <a:xfrm>
            <a:off x="5724525" y="4481513"/>
            <a:ext cx="2239963" cy="701675"/>
          </a:xfrm>
          <a:prstGeom prst="rect">
            <a:avLst/>
          </a:prstGeom>
          <a:noFill/>
        </p:spPr>
        <p:txBody>
          <a:bodyPr>
            <a:spAutoFit/>
          </a:bodyPr>
          <a:lstStyle/>
          <a:p>
            <a:pPr algn="ctr" eaLnBrk="1" fontAlgn="auto" hangingPunct="1">
              <a:spcBef>
                <a:spcPts val="0"/>
              </a:spcBef>
              <a:spcAft>
                <a:spcPts val="0"/>
              </a:spcAft>
              <a:defRPr/>
            </a:pPr>
            <a:r>
              <a:rPr kumimoji="0" lang="zh-TW" altLang="en-US" sz="2000" dirty="0">
                <a:solidFill>
                  <a:schemeClr val="bg1"/>
                </a:solidFill>
                <a:latin typeface="+mn-ea"/>
                <a:ea typeface="+mn-ea"/>
                <a:cs typeface="Arial" pitchFamily="34" charset="0"/>
              </a:rPr>
              <a:t>以氯化鈉溶液浸透的濾紙</a:t>
            </a:r>
            <a:endParaRPr kumimoji="0" lang="zh-HK" altLang="en-US" sz="2000" dirty="0">
              <a:solidFill>
                <a:schemeClr val="bg1"/>
              </a:solidFill>
              <a:latin typeface="+mn-ea"/>
              <a:ea typeface="+mn-ea"/>
              <a:cs typeface="Arial" pitchFamily="34" charset="0"/>
            </a:endParaRPr>
          </a:p>
        </p:txBody>
      </p:sp>
      <p:grpSp>
        <p:nvGrpSpPr>
          <p:cNvPr id="2" name="群組 8"/>
          <p:cNvGrpSpPr>
            <a:grpSpLocks/>
          </p:cNvGrpSpPr>
          <p:nvPr/>
        </p:nvGrpSpPr>
        <p:grpSpPr bwMode="auto">
          <a:xfrm>
            <a:off x="6400800" y="3319463"/>
            <a:ext cx="1173163" cy="685800"/>
            <a:chOff x="6572768" y="2357793"/>
            <a:chExt cx="1172736" cy="685407"/>
          </a:xfrm>
        </p:grpSpPr>
        <p:cxnSp>
          <p:nvCxnSpPr>
            <p:cNvPr id="10" name="直線接點 9"/>
            <p:cNvCxnSpPr/>
            <p:nvPr/>
          </p:nvCxnSpPr>
          <p:spPr>
            <a:xfrm flipV="1">
              <a:off x="6685440" y="2357793"/>
              <a:ext cx="539554" cy="580692"/>
            </a:xfrm>
            <a:prstGeom prst="line">
              <a:avLst/>
            </a:prstGeom>
            <a:ln w="254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直線接點 10"/>
            <p:cNvCxnSpPr/>
            <p:nvPr/>
          </p:nvCxnSpPr>
          <p:spPr>
            <a:xfrm flipV="1">
              <a:off x="6572768" y="2594194"/>
              <a:ext cx="431643" cy="44900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接點 11"/>
            <p:cNvCxnSpPr/>
            <p:nvPr/>
          </p:nvCxnSpPr>
          <p:spPr>
            <a:xfrm flipH="1" flipV="1">
              <a:off x="7212298" y="2357793"/>
              <a:ext cx="533206" cy="656848"/>
            </a:xfrm>
            <a:prstGeom prst="line">
              <a:avLst/>
            </a:prstGeom>
            <a:ln w="254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 name="群組 12"/>
          <p:cNvGrpSpPr>
            <a:grpSpLocks/>
          </p:cNvGrpSpPr>
          <p:nvPr/>
        </p:nvGrpSpPr>
        <p:grpSpPr bwMode="auto">
          <a:xfrm>
            <a:off x="6588125" y="4129088"/>
            <a:ext cx="293688" cy="388937"/>
            <a:chOff x="6666147" y="3237354"/>
            <a:chExt cx="294032" cy="388618"/>
          </a:xfrm>
        </p:grpSpPr>
        <p:cxnSp>
          <p:nvCxnSpPr>
            <p:cNvPr id="14" name="直線接點 13"/>
            <p:cNvCxnSpPr/>
            <p:nvPr/>
          </p:nvCxnSpPr>
          <p:spPr>
            <a:xfrm>
              <a:off x="6689988" y="3265906"/>
              <a:ext cx="270191" cy="36006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直線接點 14"/>
            <p:cNvCxnSpPr/>
            <p:nvPr/>
          </p:nvCxnSpPr>
          <p:spPr>
            <a:xfrm>
              <a:off x="6666147" y="3237354"/>
              <a:ext cx="117613" cy="14910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5650645"/>
      </p:ext>
    </p:extLst>
  </p:cSld>
  <p:clrMapOvr>
    <a:masterClrMapping/>
  </p:clrMapOvr>
  <p:timing>
    <p:tnLst>
      <p:par>
        <p:cTn id="1" dur="indefinite" restart="never" nodeType="tmRoot"/>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0" name="Picture 2" descr="C:\Documents and Settings\Aristo\Desktop\shared\from Carol\18.3.2014\Ch29 (2nd)\F1508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91680" y="493713"/>
            <a:ext cx="5380038"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1" name="文字方塊 2"/>
          <p:cNvSpPr txBox="1">
            <a:spLocks noChangeArrowheads="1"/>
          </p:cNvSpPr>
          <p:nvPr/>
        </p:nvSpPr>
        <p:spPr bwMode="auto">
          <a:xfrm>
            <a:off x="3085505" y="422275"/>
            <a:ext cx="201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sz="2000" b="1">
                <a:solidFill>
                  <a:schemeClr val="bg1"/>
                </a:solidFill>
                <a:latin typeface="新細明體" pitchFamily="18" charset="-120"/>
              </a:rPr>
              <a:t>數字萬用電錶</a:t>
            </a:r>
          </a:p>
          <a:p>
            <a:pPr algn="ctr" eaLnBrk="1" hangingPunct="1"/>
            <a:r>
              <a:rPr kumimoji="0" lang="en-US" altLang="zh-HK" sz="2000" b="1">
                <a:solidFill>
                  <a:schemeClr val="bg1"/>
                </a:solidFill>
                <a:latin typeface="新細明體" pitchFamily="18" charset="-120"/>
              </a:rPr>
              <a:t>(</a:t>
            </a:r>
            <a:r>
              <a:rPr kumimoji="0" lang="zh-HK" altLang="en-US" sz="2000" b="1">
                <a:solidFill>
                  <a:schemeClr val="bg1"/>
                </a:solidFill>
                <a:latin typeface="新細明體" pitchFamily="18" charset="-120"/>
              </a:rPr>
              <a:t>用作伏特計</a:t>
            </a:r>
            <a:r>
              <a:rPr kumimoji="0" lang="en-US" altLang="zh-HK" sz="2000" b="1">
                <a:solidFill>
                  <a:schemeClr val="bg1"/>
                </a:solidFill>
                <a:latin typeface="新細明體" pitchFamily="18" charset="-120"/>
              </a:rPr>
              <a:t>)</a:t>
            </a:r>
            <a:endParaRPr kumimoji="0" lang="zh-HK" altLang="en-US" sz="2000" b="1">
              <a:solidFill>
                <a:schemeClr val="bg1"/>
              </a:solidFill>
              <a:latin typeface="新細明體" pitchFamily="18" charset="-120"/>
              <a:cs typeface="Arial" pitchFamily="34" charset="0"/>
            </a:endParaRPr>
          </a:p>
        </p:txBody>
      </p:sp>
      <p:sp>
        <p:nvSpPr>
          <p:cNvPr id="9222" name="文字方塊 4"/>
          <p:cNvSpPr txBox="1">
            <a:spLocks noChangeArrowheads="1"/>
          </p:cNvSpPr>
          <p:nvPr/>
        </p:nvSpPr>
        <p:spPr bwMode="auto">
          <a:xfrm>
            <a:off x="2267943" y="1708150"/>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en-US" altLang="zh-HK" b="1">
                <a:solidFill>
                  <a:schemeClr val="bg1"/>
                </a:solidFill>
                <a:cs typeface="Arial" pitchFamily="34" charset="0"/>
              </a:rPr>
              <a:t>Cu</a:t>
            </a:r>
            <a:endParaRPr kumimoji="0" lang="zh-HK" altLang="en-US" b="1">
              <a:solidFill>
                <a:schemeClr val="bg1"/>
              </a:solidFill>
              <a:cs typeface="Arial" pitchFamily="34" charset="0"/>
            </a:endParaRPr>
          </a:p>
        </p:txBody>
      </p:sp>
      <p:sp>
        <p:nvSpPr>
          <p:cNvPr id="9223" name="文字方塊 5"/>
          <p:cNvSpPr txBox="1">
            <a:spLocks noChangeArrowheads="1"/>
          </p:cNvSpPr>
          <p:nvPr/>
        </p:nvSpPr>
        <p:spPr bwMode="auto">
          <a:xfrm>
            <a:off x="4284068" y="1916113"/>
            <a:ext cx="647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en-US" altLang="zh-HK" b="1">
                <a:solidFill>
                  <a:schemeClr val="bg1"/>
                </a:solidFill>
                <a:cs typeface="Arial" pitchFamily="34" charset="0"/>
              </a:rPr>
              <a:t>Mg</a:t>
            </a:r>
            <a:endParaRPr kumimoji="0" lang="zh-HK" altLang="en-US" b="1">
              <a:solidFill>
                <a:schemeClr val="bg1"/>
              </a:solidFill>
              <a:cs typeface="Arial" pitchFamily="34" charset="0"/>
            </a:endParaRPr>
          </a:p>
        </p:txBody>
      </p:sp>
      <p:cxnSp>
        <p:nvCxnSpPr>
          <p:cNvPr id="7" name="直線接點 6"/>
          <p:cNvCxnSpPr/>
          <p:nvPr/>
        </p:nvCxnSpPr>
        <p:spPr>
          <a:xfrm>
            <a:off x="4885730" y="638175"/>
            <a:ext cx="311150" cy="354013"/>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2821980" y="1920875"/>
            <a:ext cx="671513" cy="392113"/>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直線接點 11"/>
          <p:cNvCxnSpPr/>
          <p:nvPr/>
        </p:nvCxnSpPr>
        <p:spPr>
          <a:xfrm flipV="1">
            <a:off x="3830043" y="2149475"/>
            <a:ext cx="479425" cy="325438"/>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AutoShape 9"/>
          <p:cNvSpPr>
            <a:spLocks noChangeArrowheads="1"/>
          </p:cNvSpPr>
          <p:nvPr/>
        </p:nvSpPr>
        <p:spPr bwMode="auto">
          <a:xfrm>
            <a:off x="539750" y="4729163"/>
            <a:ext cx="8208963" cy="1363662"/>
          </a:xfrm>
          <a:prstGeom prst="roundRect">
            <a:avLst>
              <a:gd name="adj" fmla="val 16667"/>
            </a:avLst>
          </a:prstGeom>
          <a:solidFill>
            <a:srgbClr val="FFFF00"/>
          </a:solidFill>
          <a:ln>
            <a:noFill/>
          </a:ln>
          <a:effectLst>
            <a:outerShdw dist="107763" dir="2700000" algn="ctr" rotWithShape="0">
              <a:srgbClr val="808080">
                <a:alpha val="50000"/>
              </a:srgbClr>
            </a:outerShdw>
          </a:effectLst>
          <a:extLst/>
        </p:spPr>
        <p:txBody>
          <a:bodyPr wrap="none" anchor="ctr"/>
          <a:lstStyle/>
          <a:p>
            <a:pPr eaLnBrk="1" fontAlgn="auto" hangingPunct="1">
              <a:spcBef>
                <a:spcPts val="0"/>
              </a:spcBef>
              <a:spcAft>
                <a:spcPts val="0"/>
              </a:spcAft>
              <a:defRPr/>
            </a:pPr>
            <a:endParaRPr kumimoji="0" lang="zh-TW" altLang="en-US" sz="1800">
              <a:latin typeface="+mn-lt"/>
              <a:ea typeface="+mn-ea"/>
            </a:endParaRPr>
          </a:p>
        </p:txBody>
      </p:sp>
      <p:sp>
        <p:nvSpPr>
          <p:cNvPr id="12298" name="Text Box 10"/>
          <p:cNvSpPr txBox="1">
            <a:spLocks noChangeArrowheads="1"/>
          </p:cNvSpPr>
          <p:nvPr/>
        </p:nvSpPr>
        <p:spPr bwMode="auto">
          <a:xfrm>
            <a:off x="539750" y="4883150"/>
            <a:ext cx="84248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r>
              <a:rPr lang="zh-TW" altLang="en-US" sz="2800"/>
              <a:t>要製作 </a:t>
            </a:r>
            <a:r>
              <a:rPr lang="zh-TW" altLang="en-US" sz="3200" b="1">
                <a:solidFill>
                  <a:srgbClr val="3399FF"/>
                </a:solidFill>
              </a:rPr>
              <a:t>簡單化學電池</a:t>
            </a:r>
            <a:r>
              <a:rPr lang="zh-TW" altLang="en-US" sz="2800"/>
              <a:t>，可把 </a:t>
            </a:r>
            <a:r>
              <a:rPr lang="zh-TW" altLang="en-US" sz="3200" b="1" u="sng">
                <a:solidFill>
                  <a:srgbClr val="FF0000"/>
                </a:solidFill>
              </a:rPr>
              <a:t>兩種不同的金屬</a:t>
            </a:r>
            <a:r>
              <a:rPr lang="zh-TW" altLang="en-US" sz="3200">
                <a:solidFill>
                  <a:srgbClr val="FF0000"/>
                </a:solidFill>
              </a:rPr>
              <a:t>   </a:t>
            </a:r>
            <a:r>
              <a:rPr lang="zh-TW" altLang="en-US" sz="2800"/>
              <a:t>浸於 </a:t>
            </a:r>
            <a:r>
              <a:rPr kumimoji="0" lang="zh-TW" altLang="en-US" sz="3200" b="1" u="sng">
                <a:solidFill>
                  <a:srgbClr val="FF0000"/>
                </a:solidFill>
              </a:rPr>
              <a:t>電解質</a:t>
            </a:r>
            <a:r>
              <a:rPr kumimoji="0" lang="zh-TW" altLang="en-US" sz="3200">
                <a:solidFill>
                  <a:srgbClr val="FF0000"/>
                </a:solidFill>
              </a:rPr>
              <a:t> </a:t>
            </a:r>
            <a:r>
              <a:rPr lang="zh-TW" altLang="en-US" sz="2800"/>
              <a:t>中，然後以電線把兩種金屬連接起來。</a:t>
            </a:r>
            <a:endParaRPr lang="en-US" altLang="zh-TW" sz="2800"/>
          </a:p>
        </p:txBody>
      </p:sp>
    </p:spTree>
    <p:extLst>
      <p:ext uri="{BB962C8B-B14F-4D97-AF65-F5344CB8AC3E}">
        <p14:creationId xmlns:p14="http://schemas.microsoft.com/office/powerpoint/2010/main" val="429806212"/>
      </p:ext>
    </p:extLst>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5"/>
          <p:cNvSpPr>
            <a:spLocks noChangeArrowheads="1"/>
          </p:cNvSpPr>
          <p:nvPr/>
        </p:nvSpPr>
        <p:spPr bwMode="auto">
          <a:xfrm>
            <a:off x="395163" y="756146"/>
            <a:ext cx="85693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a:latin typeface="Calibri" pitchFamily="34" charset="0"/>
              </a:rPr>
              <a:t>鎂失去電子，故鎂是電池的 </a:t>
            </a:r>
            <a:r>
              <a:rPr kumimoji="0" lang="zh-TW" altLang="en-US" sz="2800" b="1">
                <a:latin typeface="Calibri" pitchFamily="34" charset="0"/>
              </a:rPr>
              <a:t>負電極</a:t>
            </a:r>
            <a:r>
              <a:rPr kumimoji="0" lang="zh-TW" altLang="en-US" sz="2800">
                <a:latin typeface="Calibri" pitchFamily="34" charset="0"/>
              </a:rPr>
              <a:t>。</a:t>
            </a:r>
            <a:endParaRPr kumimoji="0" lang="en-US" altLang="zh-TW" sz="2800">
              <a:ea typeface="Arial Unicode MS" pitchFamily="34" charset="-120"/>
              <a:cs typeface="Arial" pitchFamily="34" charset="0"/>
            </a:endParaRPr>
          </a:p>
        </p:txBody>
      </p:sp>
      <p:sp>
        <p:nvSpPr>
          <p:cNvPr id="3" name="Rectangle 5"/>
          <p:cNvSpPr>
            <a:spLocks noChangeArrowheads="1"/>
          </p:cNvSpPr>
          <p:nvPr/>
        </p:nvSpPr>
        <p:spPr bwMode="auto">
          <a:xfrm>
            <a:off x="395163" y="1620440"/>
            <a:ext cx="8569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dirty="0">
                <a:latin typeface="Calibri" pitchFamily="34" charset="0"/>
              </a:rPr>
              <a:t>銅接收電子，故銅是電池的 </a:t>
            </a:r>
            <a:r>
              <a:rPr kumimoji="0" lang="zh-TW" altLang="en-US" sz="2800" b="1" dirty="0">
                <a:latin typeface="Calibri" pitchFamily="34" charset="0"/>
              </a:rPr>
              <a:t>正電極</a:t>
            </a:r>
            <a:r>
              <a:rPr kumimoji="0" lang="zh-TW" altLang="en-US" sz="2800" dirty="0">
                <a:latin typeface="Calibri" pitchFamily="34" charset="0"/>
              </a:rPr>
              <a:t>。</a:t>
            </a:r>
            <a:endParaRPr kumimoji="0" lang="en-US" altLang="zh-TW" sz="2800" dirty="0">
              <a:ea typeface="Arial Unicode MS" pitchFamily="34" charset="-120"/>
              <a:cs typeface="Arial" pitchFamily="34" charset="0"/>
            </a:endParaRPr>
          </a:p>
        </p:txBody>
      </p:sp>
      <p:pic>
        <p:nvPicPr>
          <p:cNvPr id="1331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0263" y="2872829"/>
            <a:ext cx="2473325" cy="3240088"/>
          </a:xfrm>
          <a:prstGeom prst="rect">
            <a:avLst/>
          </a:prstGeom>
          <a:noFill/>
          <a:ln w="5080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13320" name="文字方塊 7"/>
          <p:cNvSpPr txBox="1">
            <a:spLocks noChangeArrowheads="1"/>
          </p:cNvSpPr>
          <p:nvPr/>
        </p:nvSpPr>
        <p:spPr bwMode="auto">
          <a:xfrm>
            <a:off x="444376" y="4155529"/>
            <a:ext cx="1392237" cy="7016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b="1">
                <a:solidFill>
                  <a:srgbClr val="009900"/>
                </a:solidFill>
                <a:cs typeface="Arial" pitchFamily="34" charset="0"/>
              </a:rPr>
              <a:t>鎂</a:t>
            </a:r>
            <a:r>
              <a:rPr kumimoji="0" lang="zh-TW" altLang="en-US" sz="2000">
                <a:cs typeface="Arial" pitchFamily="34" charset="0"/>
              </a:rPr>
              <a:t> </a:t>
            </a:r>
            <a:r>
              <a:rPr kumimoji="0" lang="en-US" altLang="zh-TW" sz="2000">
                <a:cs typeface="Arial" pitchFamily="34" charset="0"/>
              </a:rPr>
              <a:t>(</a:t>
            </a:r>
            <a:r>
              <a:rPr kumimoji="0" lang="zh-TW" altLang="en-US" sz="2000">
                <a:cs typeface="Arial" pitchFamily="34" charset="0"/>
              </a:rPr>
              <a:t>負電極或負極</a:t>
            </a:r>
            <a:r>
              <a:rPr kumimoji="0" lang="en-US" altLang="zh-TW" sz="2000">
                <a:cs typeface="Arial" pitchFamily="34" charset="0"/>
              </a:rPr>
              <a:t>)</a:t>
            </a:r>
            <a:endParaRPr kumimoji="0" lang="zh-HK" altLang="en-US" sz="2000">
              <a:cs typeface="Arial" pitchFamily="34" charset="0"/>
            </a:endParaRPr>
          </a:p>
        </p:txBody>
      </p:sp>
      <p:sp>
        <p:nvSpPr>
          <p:cNvPr id="13321" name="文字方塊 8"/>
          <p:cNvSpPr txBox="1">
            <a:spLocks noChangeArrowheads="1"/>
          </p:cNvSpPr>
          <p:nvPr/>
        </p:nvSpPr>
        <p:spPr bwMode="auto">
          <a:xfrm>
            <a:off x="4352801" y="4155529"/>
            <a:ext cx="1516062" cy="7016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b="1">
                <a:solidFill>
                  <a:srgbClr val="C00000"/>
                </a:solidFill>
                <a:cs typeface="Arial" pitchFamily="34" charset="0"/>
              </a:rPr>
              <a:t>銅</a:t>
            </a:r>
            <a:r>
              <a:rPr kumimoji="0" lang="zh-TW" altLang="en-US" sz="2000">
                <a:cs typeface="Arial" pitchFamily="34" charset="0"/>
              </a:rPr>
              <a:t> </a:t>
            </a:r>
            <a:r>
              <a:rPr kumimoji="0" lang="en-US" altLang="zh-TW" sz="2000">
                <a:cs typeface="Arial" pitchFamily="34" charset="0"/>
              </a:rPr>
              <a:t>(</a:t>
            </a:r>
            <a:r>
              <a:rPr kumimoji="0" lang="zh-TW" altLang="en-US" sz="2000">
                <a:cs typeface="Arial" pitchFamily="34" charset="0"/>
              </a:rPr>
              <a:t>正電極或正極</a:t>
            </a:r>
            <a:r>
              <a:rPr kumimoji="0" lang="en-US" altLang="zh-TW" sz="2000">
                <a:cs typeface="Arial" pitchFamily="34" charset="0"/>
              </a:rPr>
              <a:t>)</a:t>
            </a:r>
            <a:endParaRPr kumimoji="0" lang="zh-HK" altLang="en-US" sz="2000">
              <a:cs typeface="Arial" pitchFamily="34" charset="0"/>
            </a:endParaRPr>
          </a:p>
        </p:txBody>
      </p:sp>
      <p:sp>
        <p:nvSpPr>
          <p:cNvPr id="13322" name="文字方塊 9"/>
          <p:cNvSpPr txBox="1">
            <a:spLocks noChangeArrowheads="1"/>
          </p:cNvSpPr>
          <p:nvPr/>
        </p:nvSpPr>
        <p:spPr bwMode="auto">
          <a:xfrm>
            <a:off x="4319463" y="5463629"/>
            <a:ext cx="2052638" cy="7016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HK" altLang="en-US" sz="2000">
                <a:cs typeface="Arial" pitchFamily="34" charset="0"/>
              </a:rPr>
              <a:t>硫酸銅</a:t>
            </a:r>
            <a:r>
              <a:rPr kumimoji="0" lang="en-US" altLang="zh-HK" sz="2000">
                <a:cs typeface="Arial" pitchFamily="34" charset="0"/>
              </a:rPr>
              <a:t>(II) </a:t>
            </a:r>
            <a:r>
              <a:rPr kumimoji="0" lang="zh-HK" altLang="en-US" sz="2000">
                <a:cs typeface="Arial" pitchFamily="34" charset="0"/>
              </a:rPr>
              <a:t>溶液</a:t>
            </a:r>
          </a:p>
          <a:p>
            <a:pPr eaLnBrk="1" hangingPunct="1"/>
            <a:r>
              <a:rPr kumimoji="0" lang="en-US" altLang="zh-HK" sz="2000">
                <a:cs typeface="Arial" pitchFamily="34" charset="0"/>
              </a:rPr>
              <a:t>(</a:t>
            </a:r>
            <a:r>
              <a:rPr kumimoji="0" lang="zh-HK" altLang="en-US" sz="2000">
                <a:cs typeface="Arial" pitchFamily="34" charset="0"/>
              </a:rPr>
              <a:t>電解質</a:t>
            </a:r>
            <a:r>
              <a:rPr kumimoji="0" lang="en-US" altLang="zh-HK" sz="2000">
                <a:cs typeface="Arial" pitchFamily="34" charset="0"/>
              </a:rPr>
              <a:t>)</a:t>
            </a:r>
            <a:endParaRPr kumimoji="0" lang="zh-HK" altLang="en-US" sz="2000">
              <a:cs typeface="Arial" pitchFamily="34" charset="0"/>
            </a:endParaRPr>
          </a:p>
        </p:txBody>
      </p:sp>
      <p:sp>
        <p:nvSpPr>
          <p:cNvPr id="13324" name="文字方塊 11"/>
          <p:cNvSpPr txBox="1">
            <a:spLocks noChangeArrowheads="1"/>
          </p:cNvSpPr>
          <p:nvPr/>
        </p:nvSpPr>
        <p:spPr bwMode="auto">
          <a:xfrm>
            <a:off x="323726" y="3123654"/>
            <a:ext cx="1439862" cy="7016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sz="2000" b="1">
                <a:solidFill>
                  <a:srgbClr val="FF33CC"/>
                </a:solidFill>
                <a:cs typeface="Arial" pitchFamily="34" charset="0"/>
              </a:rPr>
              <a:t>電子流動方向</a:t>
            </a:r>
            <a:endParaRPr kumimoji="0" lang="zh-HK" altLang="en-US" sz="2000" b="1">
              <a:solidFill>
                <a:srgbClr val="FF33CC"/>
              </a:solidFill>
              <a:cs typeface="Arial" pitchFamily="34" charset="0"/>
            </a:endParaRPr>
          </a:p>
        </p:txBody>
      </p:sp>
      <p:sp>
        <p:nvSpPr>
          <p:cNvPr id="13325" name="文字方塊 12"/>
          <p:cNvSpPr txBox="1">
            <a:spLocks noChangeArrowheads="1"/>
          </p:cNvSpPr>
          <p:nvPr/>
        </p:nvSpPr>
        <p:spPr bwMode="auto">
          <a:xfrm>
            <a:off x="2700213" y="3231604"/>
            <a:ext cx="720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燈泡</a:t>
            </a:r>
            <a:endParaRPr kumimoji="0" lang="zh-HK" altLang="en-US" sz="2000">
              <a:cs typeface="Arial" pitchFamily="34" charset="0"/>
            </a:endParaRPr>
          </a:p>
        </p:txBody>
      </p:sp>
      <p:pic>
        <p:nvPicPr>
          <p:cNvPr id="1639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00663" y="3299867"/>
            <a:ext cx="2540000" cy="179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7" name="文字方塊 14"/>
          <p:cNvSpPr txBox="1">
            <a:spLocks noChangeArrowheads="1"/>
          </p:cNvSpPr>
          <p:nvPr/>
        </p:nvSpPr>
        <p:spPr bwMode="auto">
          <a:xfrm>
            <a:off x="6156201" y="3999954"/>
            <a:ext cx="216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sz="2000" b="1">
                <a:solidFill>
                  <a:srgbClr val="FF33CC"/>
                </a:solidFill>
                <a:cs typeface="Arial" pitchFamily="34" charset="0"/>
              </a:rPr>
              <a:t>電子流動方向</a:t>
            </a:r>
            <a:endParaRPr kumimoji="0" lang="zh-HK" altLang="en-US" sz="2000" b="1">
              <a:solidFill>
                <a:srgbClr val="FF33CC"/>
              </a:solidFill>
              <a:cs typeface="Arial" pitchFamily="34" charset="0"/>
            </a:endParaRPr>
          </a:p>
        </p:txBody>
      </p:sp>
      <p:sp>
        <p:nvSpPr>
          <p:cNvPr id="16398" name="文字方塊 15"/>
          <p:cNvSpPr txBox="1">
            <a:spLocks noChangeArrowheads="1"/>
          </p:cNvSpPr>
          <p:nvPr/>
        </p:nvSpPr>
        <p:spPr bwMode="auto">
          <a:xfrm>
            <a:off x="7210301" y="2836317"/>
            <a:ext cx="720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燈泡</a:t>
            </a:r>
            <a:endParaRPr kumimoji="0" lang="zh-HK" altLang="en-US" sz="2000">
              <a:cs typeface="Arial" pitchFamily="34" charset="0"/>
            </a:endParaRPr>
          </a:p>
        </p:txBody>
      </p:sp>
      <p:sp>
        <p:nvSpPr>
          <p:cNvPr id="16399" name="文字方塊 16"/>
          <p:cNvSpPr txBox="1">
            <a:spLocks noChangeArrowheads="1"/>
          </p:cNvSpPr>
          <p:nvPr/>
        </p:nvSpPr>
        <p:spPr bwMode="auto">
          <a:xfrm>
            <a:off x="7018213" y="5104854"/>
            <a:ext cx="1370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化學電池</a:t>
            </a:r>
            <a:endParaRPr kumimoji="0" lang="zh-HK" altLang="en-US" sz="2000">
              <a:cs typeface="Arial" pitchFamily="34" charset="0"/>
            </a:endParaRPr>
          </a:p>
        </p:txBody>
      </p:sp>
    </p:spTree>
    <p:extLst>
      <p:ext uri="{BB962C8B-B14F-4D97-AF65-F5344CB8AC3E}">
        <p14:creationId xmlns:p14="http://schemas.microsoft.com/office/powerpoint/2010/main" val="3491492202"/>
      </p:ext>
    </p:extLst>
  </p:cSld>
  <p:clrMapOvr>
    <a:masterClrMapping/>
  </p:clrMapOvr>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251520" y="1056744"/>
            <a:ext cx="1800000" cy="576000"/>
          </a:xfrm>
          <a:prstGeom prst="re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chemeClr val="bg1"/>
                </a:solidFill>
                <a:latin typeface="+mn-ea"/>
                <a:ea typeface="+mn-ea"/>
                <a:cs typeface="Arial" pitchFamily="34" charset="0"/>
              </a:rPr>
              <a:t>在鎂電極</a:t>
            </a:r>
            <a:endParaRPr kumimoji="0" lang="en-US" altLang="zh-TW" sz="2800" b="1" dirty="0">
              <a:solidFill>
                <a:schemeClr val="bg1"/>
              </a:solidFill>
              <a:latin typeface="+mn-ea"/>
              <a:ea typeface="+mn-ea"/>
              <a:cs typeface="Arial" pitchFamily="34" charset="0"/>
            </a:endParaRPr>
          </a:p>
        </p:txBody>
      </p:sp>
      <p:sp>
        <p:nvSpPr>
          <p:cNvPr id="3" name="Rectangle 5"/>
          <p:cNvSpPr>
            <a:spLocks noChangeArrowheads="1"/>
          </p:cNvSpPr>
          <p:nvPr/>
        </p:nvSpPr>
        <p:spPr bwMode="auto">
          <a:xfrm>
            <a:off x="250825" y="1848768"/>
            <a:ext cx="8569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dirty="0">
                <a:latin typeface="Calibri" pitchFamily="34" charset="0"/>
              </a:rPr>
              <a:t>在鎂電極發生的反應可用以下 </a:t>
            </a:r>
            <a:r>
              <a:rPr kumimoji="0" lang="zh-TW" altLang="en-US" sz="3200" b="1" dirty="0">
                <a:solidFill>
                  <a:srgbClr val="3399FF"/>
                </a:solidFill>
                <a:latin typeface="Calibri" pitchFamily="34" charset="0"/>
              </a:rPr>
              <a:t>半方程式</a:t>
            </a:r>
            <a:r>
              <a:rPr kumimoji="0" lang="zh-TW" altLang="en-US" sz="2800" b="1" dirty="0">
                <a:solidFill>
                  <a:srgbClr val="3399FF"/>
                </a:solidFill>
                <a:latin typeface="Calibri" pitchFamily="34" charset="0"/>
              </a:rPr>
              <a:t> </a:t>
            </a:r>
            <a:r>
              <a:rPr kumimoji="0" lang="zh-TW" altLang="en-US" sz="2800" dirty="0">
                <a:latin typeface="Calibri" pitchFamily="34" charset="0"/>
              </a:rPr>
              <a:t>表示：</a:t>
            </a:r>
            <a:endParaRPr kumimoji="0" lang="en-US" altLang="zh-TW" sz="2800" dirty="0">
              <a:ea typeface="Arial Unicode MS" pitchFamily="34" charset="-120"/>
              <a:cs typeface="Arial" pitchFamily="34" charset="0"/>
            </a:endParaRPr>
          </a:p>
        </p:txBody>
      </p:sp>
      <p:sp>
        <p:nvSpPr>
          <p:cNvPr id="17413" name="文字方塊 3"/>
          <p:cNvSpPr txBox="1">
            <a:spLocks noChangeArrowheads="1"/>
          </p:cNvSpPr>
          <p:nvPr/>
        </p:nvSpPr>
        <p:spPr bwMode="auto">
          <a:xfrm>
            <a:off x="2411413" y="2705547"/>
            <a:ext cx="4341812"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en-US" altLang="zh-HK" sz="3200" b="1" u="sng">
                <a:solidFill>
                  <a:srgbClr val="FF0000"/>
                </a:solidFill>
                <a:latin typeface="Times New Roman" pitchFamily="18" charset="0"/>
                <a:cs typeface="Arial" pitchFamily="34" charset="0"/>
              </a:rPr>
              <a:t>Mg(s) </a:t>
            </a:r>
            <a:r>
              <a:rPr kumimoji="0" lang="en-US" altLang="zh-HK" sz="3200" b="1" u="sng">
                <a:solidFill>
                  <a:srgbClr val="FF0000"/>
                </a:solidFill>
                <a:latin typeface="Times New Roman" pitchFamily="18" charset="0"/>
                <a:cs typeface="Arial" pitchFamily="34" charset="0"/>
                <a:sym typeface="Symbol" pitchFamily="18" charset="2"/>
              </a:rPr>
              <a:t> Mg</a:t>
            </a:r>
            <a:r>
              <a:rPr kumimoji="0" lang="en-US" altLang="zh-HK" sz="3200" b="1" u="sng" baseline="30000">
                <a:solidFill>
                  <a:srgbClr val="FF0000"/>
                </a:solidFill>
                <a:latin typeface="Times New Roman" pitchFamily="18" charset="0"/>
                <a:cs typeface="Arial" pitchFamily="34" charset="0"/>
                <a:sym typeface="Symbol" pitchFamily="18" charset="2"/>
              </a:rPr>
              <a:t>2+</a:t>
            </a:r>
            <a:r>
              <a:rPr kumimoji="0" lang="en-US" altLang="zh-HK" sz="3200" b="1" u="sng">
                <a:solidFill>
                  <a:srgbClr val="FF0000"/>
                </a:solidFill>
                <a:latin typeface="Times New Roman" pitchFamily="18" charset="0"/>
                <a:cs typeface="Arial" pitchFamily="34" charset="0"/>
                <a:sym typeface="Symbol" pitchFamily="18" charset="2"/>
              </a:rPr>
              <a:t>(aq) + 2e</a:t>
            </a:r>
            <a:r>
              <a:rPr kumimoji="0" lang="en-US" altLang="zh-HK" sz="3200" b="1" u="sng" baseline="30000">
                <a:solidFill>
                  <a:srgbClr val="FF0000"/>
                </a:solidFill>
                <a:latin typeface="Times New Roman" pitchFamily="18" charset="0"/>
                <a:cs typeface="Arial" pitchFamily="34" charset="0"/>
                <a:sym typeface="Symbol" pitchFamily="18" charset="2"/>
              </a:rPr>
              <a:t></a:t>
            </a:r>
            <a:endParaRPr kumimoji="0" lang="zh-HK" altLang="en-US" sz="3200" b="1" u="sng" baseline="30000">
              <a:solidFill>
                <a:srgbClr val="FF0000"/>
              </a:solidFill>
              <a:latin typeface="Times New Roman" pitchFamily="18" charset="0"/>
              <a:cs typeface="Arial" pitchFamily="34" charset="0"/>
            </a:endParaRPr>
          </a:p>
        </p:txBody>
      </p:sp>
      <p:sp>
        <p:nvSpPr>
          <p:cNvPr id="7" name="Rectangle 5"/>
          <p:cNvSpPr>
            <a:spLocks noChangeArrowheads="1"/>
          </p:cNvSpPr>
          <p:nvPr/>
        </p:nvSpPr>
        <p:spPr bwMode="auto">
          <a:xfrm>
            <a:off x="251520" y="3907146"/>
            <a:ext cx="1800000" cy="575999"/>
          </a:xfrm>
          <a:prstGeom prst="rect">
            <a:avLst/>
          </a:prstGeom>
          <a:solidFill>
            <a:schemeClr val="accent6">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chemeClr val="bg1"/>
                </a:solidFill>
                <a:latin typeface="+mn-ea"/>
                <a:ea typeface="+mn-ea"/>
                <a:cs typeface="Arial" pitchFamily="34" charset="0"/>
              </a:rPr>
              <a:t>在銅電極</a:t>
            </a:r>
            <a:endParaRPr kumimoji="0" lang="en-US" altLang="zh-TW" sz="2800" b="1" dirty="0">
              <a:solidFill>
                <a:schemeClr val="bg1"/>
              </a:solidFill>
              <a:latin typeface="+mn-ea"/>
              <a:ea typeface="+mn-ea"/>
              <a:cs typeface="Arial" pitchFamily="34" charset="0"/>
            </a:endParaRPr>
          </a:p>
        </p:txBody>
      </p:sp>
      <p:sp>
        <p:nvSpPr>
          <p:cNvPr id="17419" name="文字方塊 8"/>
          <p:cNvSpPr txBox="1">
            <a:spLocks noChangeArrowheads="1"/>
          </p:cNvSpPr>
          <p:nvPr/>
        </p:nvSpPr>
        <p:spPr bwMode="auto">
          <a:xfrm>
            <a:off x="2484438" y="5513859"/>
            <a:ext cx="4271962"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en-US" altLang="zh-HK" sz="3200" b="1" u="sng">
                <a:solidFill>
                  <a:srgbClr val="FF0000"/>
                </a:solidFill>
                <a:latin typeface="Times New Roman" pitchFamily="18" charset="0"/>
                <a:cs typeface="Arial" pitchFamily="34" charset="0"/>
                <a:sym typeface="Symbol" pitchFamily="18" charset="2"/>
              </a:rPr>
              <a:t>Cu</a:t>
            </a:r>
            <a:r>
              <a:rPr kumimoji="0" lang="en-US" altLang="zh-HK" sz="3200" b="1" u="sng" baseline="30000">
                <a:solidFill>
                  <a:srgbClr val="FF0000"/>
                </a:solidFill>
                <a:latin typeface="Times New Roman" pitchFamily="18" charset="0"/>
                <a:cs typeface="Arial" pitchFamily="34" charset="0"/>
                <a:sym typeface="Symbol" pitchFamily="18" charset="2"/>
              </a:rPr>
              <a:t>2+</a:t>
            </a:r>
            <a:r>
              <a:rPr kumimoji="0" lang="en-US" altLang="zh-HK" sz="3200" b="1" u="sng">
                <a:solidFill>
                  <a:srgbClr val="FF0000"/>
                </a:solidFill>
                <a:latin typeface="Times New Roman" pitchFamily="18" charset="0"/>
                <a:cs typeface="Arial" pitchFamily="34" charset="0"/>
                <a:sym typeface="Symbol" pitchFamily="18" charset="2"/>
              </a:rPr>
              <a:t>(aq) + 2e</a:t>
            </a:r>
            <a:r>
              <a:rPr kumimoji="0" lang="en-US" altLang="zh-HK" sz="3200" b="1" u="sng" baseline="30000">
                <a:solidFill>
                  <a:srgbClr val="FF0000"/>
                </a:solidFill>
                <a:latin typeface="Times New Roman" pitchFamily="18" charset="0"/>
                <a:cs typeface="Arial" pitchFamily="34" charset="0"/>
                <a:sym typeface="Symbol" pitchFamily="18" charset="2"/>
              </a:rPr>
              <a:t> </a:t>
            </a:r>
            <a:r>
              <a:rPr kumimoji="0" lang="en-US" altLang="zh-HK" sz="3200" b="1" u="sng">
                <a:solidFill>
                  <a:srgbClr val="FF0000"/>
                </a:solidFill>
                <a:latin typeface="Times New Roman" pitchFamily="18" charset="0"/>
                <a:cs typeface="Arial" pitchFamily="34" charset="0"/>
                <a:sym typeface="Symbol" pitchFamily="18" charset="2"/>
              </a:rPr>
              <a:t> </a:t>
            </a:r>
            <a:r>
              <a:rPr kumimoji="0" lang="en-US" altLang="zh-HK" sz="3200" b="1" u="sng">
                <a:solidFill>
                  <a:srgbClr val="FF0000"/>
                </a:solidFill>
                <a:latin typeface="Times New Roman" pitchFamily="18" charset="0"/>
                <a:cs typeface="Arial" pitchFamily="34" charset="0"/>
              </a:rPr>
              <a:t>Cu(s)</a:t>
            </a:r>
            <a:r>
              <a:rPr kumimoji="0" lang="en-US" altLang="zh-HK" sz="3200" b="1">
                <a:solidFill>
                  <a:srgbClr val="FF0000"/>
                </a:solidFill>
                <a:latin typeface="Times New Roman" pitchFamily="18" charset="0"/>
                <a:cs typeface="Arial" pitchFamily="34" charset="0"/>
              </a:rPr>
              <a:t> </a:t>
            </a:r>
            <a:endParaRPr kumimoji="0" lang="zh-HK" altLang="en-US" sz="3200" b="1" baseline="30000">
              <a:solidFill>
                <a:srgbClr val="FF0000"/>
              </a:solidFill>
              <a:latin typeface="Times New Roman" pitchFamily="18" charset="0"/>
              <a:cs typeface="Arial" pitchFamily="34" charset="0"/>
            </a:endParaRPr>
          </a:p>
        </p:txBody>
      </p:sp>
      <p:sp>
        <p:nvSpPr>
          <p:cNvPr id="10" name="Rectangle 5"/>
          <p:cNvSpPr>
            <a:spLocks noChangeArrowheads="1"/>
          </p:cNvSpPr>
          <p:nvPr/>
        </p:nvSpPr>
        <p:spPr bwMode="auto">
          <a:xfrm>
            <a:off x="250825" y="4866159"/>
            <a:ext cx="85693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a:latin typeface="Calibri" pitchFamily="34" charset="0"/>
              </a:rPr>
              <a:t>在銅電極發生的反應可用以下半方程式表示：</a:t>
            </a:r>
            <a:endParaRPr kumimoji="0" lang="en-US" altLang="zh-TW" sz="2800">
              <a:ea typeface="Arial Unicode MS" pitchFamily="34" charset="-120"/>
              <a:cs typeface="Arial" pitchFamily="34" charset="0"/>
            </a:endParaRPr>
          </a:p>
        </p:txBody>
      </p:sp>
      <p:pic>
        <p:nvPicPr>
          <p:cNvPr id="14353" name="Picture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119063"/>
            <a:ext cx="2435225" cy="1365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94559278"/>
      </p:ext>
    </p:extLst>
  </p:cSld>
  <p:clrMapOvr>
    <a:masterClrMapping/>
  </p:clrMapOvr>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311496" y="853936"/>
            <a:ext cx="2748335" cy="523221"/>
          </a:xfrm>
          <a:prstGeom prst="rect">
            <a:avLst/>
          </a:prstGeom>
          <a:solidFill>
            <a:srgbClr val="0099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chemeClr val="bg1"/>
                </a:solidFill>
                <a:latin typeface="+mn-ea"/>
                <a:ea typeface="+mn-ea"/>
                <a:cs typeface="Arial" pitchFamily="34" charset="0"/>
              </a:rPr>
              <a:t>總反應方程式</a:t>
            </a:r>
            <a:endParaRPr kumimoji="0" lang="en-US" altLang="zh-TW" sz="2800" b="1" dirty="0">
              <a:solidFill>
                <a:schemeClr val="bg1"/>
              </a:solidFill>
              <a:latin typeface="+mn-ea"/>
              <a:ea typeface="+mn-ea"/>
              <a:cs typeface="Arial" pitchFamily="34" charset="0"/>
            </a:endParaRPr>
          </a:p>
        </p:txBody>
      </p:sp>
      <p:sp>
        <p:nvSpPr>
          <p:cNvPr id="17413" name="文字方塊 3"/>
          <p:cNvSpPr txBox="1">
            <a:spLocks noChangeArrowheads="1"/>
          </p:cNvSpPr>
          <p:nvPr/>
        </p:nvSpPr>
        <p:spPr bwMode="auto">
          <a:xfrm>
            <a:off x="1763713" y="2176463"/>
            <a:ext cx="5784850" cy="6762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lnSpc>
                <a:spcPct val="120000"/>
              </a:lnSpc>
            </a:pPr>
            <a:r>
              <a:rPr kumimoji="0" lang="en-US" altLang="zh-TW" sz="3200" b="1">
                <a:solidFill>
                  <a:srgbClr val="FF0000"/>
                </a:solidFill>
                <a:latin typeface="Times New Roman" pitchFamily="18" charset="0"/>
                <a:cs typeface="Arial" pitchFamily="34" charset="0"/>
              </a:rPr>
              <a:t>              </a:t>
            </a:r>
            <a:r>
              <a:rPr kumimoji="0" lang="en-US" altLang="zh-HK" sz="3200" b="1">
                <a:solidFill>
                  <a:srgbClr val="FF0000"/>
                </a:solidFill>
                <a:latin typeface="Times New Roman" pitchFamily="18" charset="0"/>
                <a:cs typeface="Arial" pitchFamily="34" charset="0"/>
              </a:rPr>
              <a:t>Mg(s) </a:t>
            </a:r>
            <a:r>
              <a:rPr kumimoji="0" lang="en-US" altLang="zh-HK" sz="3200" b="1">
                <a:solidFill>
                  <a:srgbClr val="FF0000"/>
                </a:solidFill>
                <a:latin typeface="Times New Roman" pitchFamily="18" charset="0"/>
                <a:cs typeface="Arial" pitchFamily="34" charset="0"/>
                <a:sym typeface="Symbol" pitchFamily="18" charset="2"/>
              </a:rPr>
              <a:t> Mg</a:t>
            </a:r>
            <a:r>
              <a:rPr kumimoji="0" lang="en-US" altLang="zh-HK" sz="3200" b="1" baseline="30000">
                <a:solidFill>
                  <a:srgbClr val="FF0000"/>
                </a:solidFill>
                <a:latin typeface="Times New Roman" pitchFamily="18" charset="0"/>
                <a:cs typeface="Arial" pitchFamily="34" charset="0"/>
                <a:sym typeface="Symbol" pitchFamily="18" charset="2"/>
              </a:rPr>
              <a:t>2+</a:t>
            </a:r>
            <a:r>
              <a:rPr kumimoji="0" lang="en-US" altLang="zh-HK" sz="3200" b="1">
                <a:solidFill>
                  <a:srgbClr val="FF0000"/>
                </a:solidFill>
                <a:latin typeface="Times New Roman" pitchFamily="18" charset="0"/>
                <a:cs typeface="Arial" pitchFamily="34" charset="0"/>
                <a:sym typeface="Symbol" pitchFamily="18" charset="2"/>
              </a:rPr>
              <a:t>(aq) + 2e</a:t>
            </a:r>
            <a:r>
              <a:rPr kumimoji="0" lang="en-US" altLang="zh-HK" sz="3200" b="1" baseline="30000">
                <a:solidFill>
                  <a:srgbClr val="FF0000"/>
                </a:solidFill>
                <a:latin typeface="Times New Roman" pitchFamily="18" charset="0"/>
                <a:cs typeface="Arial" pitchFamily="34" charset="0"/>
                <a:sym typeface="Symbol" pitchFamily="18" charset="2"/>
              </a:rPr>
              <a:t></a:t>
            </a:r>
            <a:endParaRPr kumimoji="0" lang="zh-HK" altLang="en-US" sz="3200" b="1" baseline="30000">
              <a:solidFill>
                <a:srgbClr val="FF0000"/>
              </a:solidFill>
              <a:latin typeface="Times New Roman" pitchFamily="18" charset="0"/>
              <a:cs typeface="Arial" pitchFamily="34" charset="0"/>
            </a:endParaRPr>
          </a:p>
        </p:txBody>
      </p:sp>
      <p:sp>
        <p:nvSpPr>
          <p:cNvPr id="17419" name="文字方塊 8"/>
          <p:cNvSpPr txBox="1">
            <a:spLocks noChangeArrowheads="1"/>
          </p:cNvSpPr>
          <p:nvPr/>
        </p:nvSpPr>
        <p:spPr bwMode="auto">
          <a:xfrm>
            <a:off x="1763713" y="2824163"/>
            <a:ext cx="5761037" cy="6762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lnSpc>
                <a:spcPct val="120000"/>
              </a:lnSpc>
            </a:pPr>
            <a:r>
              <a:rPr kumimoji="0" lang="en-US" altLang="zh-HK" sz="3200" b="1">
                <a:solidFill>
                  <a:srgbClr val="FF0000"/>
                </a:solidFill>
                <a:latin typeface="Times New Roman" pitchFamily="18" charset="0"/>
                <a:cs typeface="Arial" pitchFamily="34" charset="0"/>
                <a:sym typeface="Symbol" pitchFamily="18" charset="2"/>
              </a:rPr>
              <a:t>Cu</a:t>
            </a:r>
            <a:r>
              <a:rPr kumimoji="0" lang="en-US" altLang="zh-HK" sz="3200" b="1" baseline="30000">
                <a:solidFill>
                  <a:srgbClr val="FF0000"/>
                </a:solidFill>
                <a:latin typeface="Times New Roman" pitchFamily="18" charset="0"/>
                <a:cs typeface="Arial" pitchFamily="34" charset="0"/>
                <a:sym typeface="Symbol" pitchFamily="18" charset="2"/>
              </a:rPr>
              <a:t>2+</a:t>
            </a:r>
            <a:r>
              <a:rPr kumimoji="0" lang="en-US" altLang="zh-HK" sz="3200" b="1">
                <a:solidFill>
                  <a:srgbClr val="FF0000"/>
                </a:solidFill>
                <a:latin typeface="Times New Roman" pitchFamily="18" charset="0"/>
                <a:cs typeface="Arial" pitchFamily="34" charset="0"/>
                <a:sym typeface="Symbol" pitchFamily="18" charset="2"/>
              </a:rPr>
              <a:t>(aq) + 2e</a:t>
            </a:r>
            <a:r>
              <a:rPr kumimoji="0" lang="en-US" altLang="zh-HK" sz="3200" b="1" baseline="30000">
                <a:solidFill>
                  <a:srgbClr val="FF0000"/>
                </a:solidFill>
                <a:latin typeface="Times New Roman" pitchFamily="18" charset="0"/>
                <a:cs typeface="Arial" pitchFamily="34" charset="0"/>
                <a:sym typeface="Symbol" pitchFamily="18" charset="2"/>
              </a:rPr>
              <a:t> </a:t>
            </a:r>
            <a:r>
              <a:rPr kumimoji="0" lang="en-US" altLang="zh-HK" sz="3200" b="1">
                <a:solidFill>
                  <a:srgbClr val="FF0000"/>
                </a:solidFill>
                <a:latin typeface="Times New Roman" pitchFamily="18" charset="0"/>
                <a:cs typeface="Arial" pitchFamily="34" charset="0"/>
                <a:sym typeface="Symbol" pitchFamily="18" charset="2"/>
              </a:rPr>
              <a:t> </a:t>
            </a:r>
            <a:r>
              <a:rPr kumimoji="0" lang="en-US" altLang="zh-HK" sz="3200" b="1">
                <a:solidFill>
                  <a:srgbClr val="FF0000"/>
                </a:solidFill>
                <a:latin typeface="Times New Roman" pitchFamily="18" charset="0"/>
                <a:cs typeface="Arial" pitchFamily="34" charset="0"/>
              </a:rPr>
              <a:t>Cu(s) </a:t>
            </a:r>
            <a:endParaRPr kumimoji="0" lang="zh-HK" altLang="en-US" sz="3200" b="1" baseline="30000">
              <a:solidFill>
                <a:srgbClr val="FF0000"/>
              </a:solidFill>
              <a:latin typeface="Times New Roman" pitchFamily="18" charset="0"/>
              <a:cs typeface="Arial" pitchFamily="34" charset="0"/>
            </a:endParaRPr>
          </a:p>
        </p:txBody>
      </p:sp>
      <p:sp>
        <p:nvSpPr>
          <p:cNvPr id="3" name="文字方塊 8"/>
          <p:cNvSpPr txBox="1">
            <a:spLocks noChangeArrowheads="1"/>
          </p:cNvSpPr>
          <p:nvPr/>
        </p:nvSpPr>
        <p:spPr bwMode="auto">
          <a:xfrm>
            <a:off x="1042988" y="2852738"/>
            <a:ext cx="576262"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lnSpc>
                <a:spcPct val="110000"/>
              </a:lnSpc>
            </a:pPr>
            <a:r>
              <a:rPr kumimoji="0" lang="en-US" altLang="zh-HK" sz="3200" b="1">
                <a:latin typeface="Times New Roman" pitchFamily="18" charset="0"/>
                <a:cs typeface="Arial" pitchFamily="34" charset="0"/>
                <a:sym typeface="Symbol" pitchFamily="18" charset="2"/>
              </a:rPr>
              <a:t>+ </a:t>
            </a:r>
            <a:r>
              <a:rPr kumimoji="0" lang="en-US" altLang="zh-HK" sz="3200" b="1">
                <a:latin typeface="Times New Roman" pitchFamily="18" charset="0"/>
                <a:cs typeface="Arial" pitchFamily="34" charset="0"/>
              </a:rPr>
              <a:t>)</a:t>
            </a:r>
            <a:r>
              <a:rPr kumimoji="0" lang="en-US" altLang="zh-TW" sz="3200" b="1">
                <a:latin typeface="Times New Roman" pitchFamily="18" charset="0"/>
                <a:cs typeface="Arial" pitchFamily="34" charset="0"/>
              </a:rPr>
              <a:t>         </a:t>
            </a:r>
            <a:r>
              <a:rPr kumimoji="0" lang="en-US" altLang="zh-HK" sz="3200" b="1">
                <a:latin typeface="Times New Roman" pitchFamily="18" charset="0"/>
                <a:cs typeface="Arial" pitchFamily="34" charset="0"/>
              </a:rPr>
              <a:t> </a:t>
            </a:r>
            <a:endParaRPr kumimoji="0" lang="zh-HK" altLang="en-US" sz="3200" b="1" baseline="30000">
              <a:latin typeface="Times New Roman" pitchFamily="18" charset="0"/>
              <a:cs typeface="Arial" pitchFamily="34" charset="0"/>
            </a:endParaRPr>
          </a:p>
        </p:txBody>
      </p:sp>
      <p:sp>
        <p:nvSpPr>
          <p:cNvPr id="18436" name="文字方塊 2"/>
          <p:cNvSpPr txBox="1">
            <a:spLocks noChangeArrowheads="1"/>
          </p:cNvSpPr>
          <p:nvPr/>
        </p:nvSpPr>
        <p:spPr bwMode="auto">
          <a:xfrm>
            <a:off x="287338" y="3500438"/>
            <a:ext cx="8677275" cy="6286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lnSpc>
                <a:spcPct val="110000"/>
              </a:lnSpc>
            </a:pPr>
            <a:r>
              <a:rPr kumimoji="0" lang="en-US" altLang="zh-HK" sz="3200" b="1">
                <a:solidFill>
                  <a:srgbClr val="FF0000"/>
                </a:solidFill>
                <a:latin typeface="Times New Roman" pitchFamily="18" charset="0"/>
                <a:cs typeface="Arial" pitchFamily="34" charset="0"/>
              </a:rPr>
              <a:t>Mg(s) + Cu</a:t>
            </a:r>
            <a:r>
              <a:rPr kumimoji="0" lang="en-US" altLang="zh-HK" sz="3200" b="1" baseline="30000">
                <a:solidFill>
                  <a:srgbClr val="FF0000"/>
                </a:solidFill>
                <a:latin typeface="Times New Roman" pitchFamily="18" charset="0"/>
                <a:cs typeface="Arial" pitchFamily="34" charset="0"/>
              </a:rPr>
              <a:t>2+</a:t>
            </a:r>
            <a:r>
              <a:rPr kumimoji="0" lang="en-US" altLang="zh-HK" sz="3200" b="1">
                <a:solidFill>
                  <a:srgbClr val="FF0000"/>
                </a:solidFill>
                <a:latin typeface="Times New Roman" pitchFamily="18" charset="0"/>
                <a:cs typeface="Arial" pitchFamily="34" charset="0"/>
              </a:rPr>
              <a:t>(aq) + </a:t>
            </a:r>
            <a:r>
              <a:rPr kumimoji="0" lang="en-US" altLang="zh-HK" sz="3200" b="1">
                <a:solidFill>
                  <a:srgbClr val="FF0000"/>
                </a:solidFill>
                <a:latin typeface="Times New Roman" pitchFamily="18" charset="0"/>
                <a:cs typeface="Arial" pitchFamily="34" charset="0"/>
                <a:sym typeface="Symbol" pitchFamily="18" charset="2"/>
              </a:rPr>
              <a:t>2e</a:t>
            </a:r>
            <a:r>
              <a:rPr kumimoji="0" lang="en-US" altLang="zh-HK" sz="3200" b="1" baseline="30000">
                <a:solidFill>
                  <a:srgbClr val="FF0000"/>
                </a:solidFill>
                <a:latin typeface="Times New Roman" pitchFamily="18" charset="0"/>
                <a:cs typeface="Arial" pitchFamily="34" charset="0"/>
                <a:sym typeface="Symbol" pitchFamily="18" charset="2"/>
              </a:rPr>
              <a:t></a:t>
            </a:r>
            <a:r>
              <a:rPr kumimoji="0" lang="zh-HK" altLang="en-US" sz="3200" b="1" baseline="30000">
                <a:solidFill>
                  <a:srgbClr val="FF0000"/>
                </a:solidFill>
                <a:latin typeface="Times New Roman" pitchFamily="18" charset="0"/>
                <a:cs typeface="Arial" pitchFamily="34" charset="0"/>
                <a:sym typeface="Symbol" pitchFamily="18" charset="2"/>
              </a:rPr>
              <a:t> </a:t>
            </a:r>
            <a:r>
              <a:rPr kumimoji="0" lang="en-US" altLang="zh-HK" sz="3200" b="1">
                <a:solidFill>
                  <a:srgbClr val="FF0000"/>
                </a:solidFill>
                <a:latin typeface="Times New Roman" pitchFamily="18" charset="0"/>
                <a:cs typeface="Arial" pitchFamily="34" charset="0"/>
                <a:sym typeface="Symbol" pitchFamily="18" charset="2"/>
              </a:rPr>
              <a:t> Mg</a:t>
            </a:r>
            <a:r>
              <a:rPr kumimoji="0" lang="en-US" altLang="zh-HK" sz="3200" b="1" baseline="30000">
                <a:solidFill>
                  <a:srgbClr val="FF0000"/>
                </a:solidFill>
                <a:latin typeface="Times New Roman" pitchFamily="18" charset="0"/>
                <a:cs typeface="Arial" pitchFamily="34" charset="0"/>
                <a:sym typeface="Symbol" pitchFamily="18" charset="2"/>
              </a:rPr>
              <a:t>2+</a:t>
            </a:r>
            <a:r>
              <a:rPr kumimoji="0" lang="en-US" altLang="zh-HK" sz="3200" b="1">
                <a:solidFill>
                  <a:srgbClr val="FF0000"/>
                </a:solidFill>
                <a:latin typeface="Times New Roman" pitchFamily="18" charset="0"/>
                <a:cs typeface="Arial" pitchFamily="34" charset="0"/>
                <a:sym typeface="Symbol" pitchFamily="18" charset="2"/>
              </a:rPr>
              <a:t>(aq) + Cu(s) + 2e</a:t>
            </a:r>
            <a:r>
              <a:rPr kumimoji="0" lang="en-US" altLang="zh-HK" sz="3200" b="1" baseline="30000">
                <a:solidFill>
                  <a:srgbClr val="FF0000"/>
                </a:solidFill>
                <a:latin typeface="Times New Roman" pitchFamily="18" charset="0"/>
                <a:cs typeface="Arial" pitchFamily="34" charset="0"/>
                <a:sym typeface="Symbol" pitchFamily="18" charset="2"/>
              </a:rPr>
              <a:t></a:t>
            </a:r>
            <a:endParaRPr kumimoji="0" lang="zh-HK" altLang="en-US" sz="3200" b="1" baseline="30000">
              <a:solidFill>
                <a:srgbClr val="FF0000"/>
              </a:solidFill>
              <a:latin typeface="Times New Roman" pitchFamily="18" charset="0"/>
              <a:cs typeface="Arial" pitchFamily="34" charset="0"/>
            </a:endParaRPr>
          </a:p>
        </p:txBody>
      </p:sp>
      <p:cxnSp>
        <p:nvCxnSpPr>
          <p:cNvPr id="6" name="直線接點 5"/>
          <p:cNvCxnSpPr>
            <a:cxnSpLocks noChangeShapeType="1"/>
          </p:cNvCxnSpPr>
          <p:nvPr/>
        </p:nvCxnSpPr>
        <p:spPr bwMode="auto">
          <a:xfrm flipV="1">
            <a:off x="3811588" y="3675063"/>
            <a:ext cx="455612" cy="422275"/>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12" name="直線接點 11"/>
          <p:cNvCxnSpPr>
            <a:cxnSpLocks noChangeShapeType="1"/>
          </p:cNvCxnSpPr>
          <p:nvPr/>
        </p:nvCxnSpPr>
        <p:spPr bwMode="auto">
          <a:xfrm flipV="1">
            <a:off x="8362950" y="3643313"/>
            <a:ext cx="457200" cy="422275"/>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8389" name="Line 21"/>
          <p:cNvSpPr>
            <a:spLocks noChangeShapeType="1"/>
          </p:cNvSpPr>
          <p:nvPr/>
        </p:nvSpPr>
        <p:spPr bwMode="auto">
          <a:xfrm>
            <a:off x="395288" y="3500438"/>
            <a:ext cx="84248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8437" name="文字方塊 3"/>
          <p:cNvSpPr txBox="1">
            <a:spLocks noChangeArrowheads="1"/>
          </p:cNvSpPr>
          <p:nvPr/>
        </p:nvSpPr>
        <p:spPr bwMode="auto">
          <a:xfrm>
            <a:off x="323850" y="3519488"/>
            <a:ext cx="8640763" cy="6286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lnSpc>
                <a:spcPct val="110000"/>
              </a:lnSpc>
            </a:pPr>
            <a:r>
              <a:rPr kumimoji="0" lang="en-US" altLang="zh-TW" sz="3200" b="1">
                <a:solidFill>
                  <a:srgbClr val="FF0000"/>
                </a:solidFill>
                <a:latin typeface="Times New Roman" pitchFamily="18" charset="0"/>
                <a:cs typeface="Arial" pitchFamily="34" charset="0"/>
              </a:rPr>
              <a:t>         </a:t>
            </a:r>
            <a:r>
              <a:rPr kumimoji="0" lang="en-US" altLang="zh-HK" sz="3200" b="1">
                <a:solidFill>
                  <a:srgbClr val="FF0000"/>
                </a:solidFill>
                <a:latin typeface="Times New Roman" pitchFamily="18" charset="0"/>
                <a:cs typeface="Arial" pitchFamily="34" charset="0"/>
              </a:rPr>
              <a:t>Mg(s) + Cu</a:t>
            </a:r>
            <a:r>
              <a:rPr kumimoji="0" lang="en-US" altLang="zh-HK" sz="3200" b="1" baseline="30000">
                <a:solidFill>
                  <a:srgbClr val="FF0000"/>
                </a:solidFill>
                <a:latin typeface="Times New Roman" pitchFamily="18" charset="0"/>
                <a:cs typeface="Arial" pitchFamily="34" charset="0"/>
              </a:rPr>
              <a:t>2+</a:t>
            </a:r>
            <a:r>
              <a:rPr kumimoji="0" lang="en-US" altLang="zh-HK" sz="3200" b="1">
                <a:solidFill>
                  <a:srgbClr val="FF0000"/>
                </a:solidFill>
                <a:latin typeface="Times New Roman" pitchFamily="18" charset="0"/>
                <a:cs typeface="Arial" pitchFamily="34" charset="0"/>
              </a:rPr>
              <a:t>(aq) </a:t>
            </a:r>
            <a:r>
              <a:rPr kumimoji="0" lang="en-US" altLang="zh-HK" sz="3200" b="1">
                <a:solidFill>
                  <a:srgbClr val="FF0000"/>
                </a:solidFill>
                <a:latin typeface="Times New Roman" pitchFamily="18" charset="0"/>
                <a:cs typeface="Arial" pitchFamily="34" charset="0"/>
                <a:sym typeface="Symbol" pitchFamily="18" charset="2"/>
              </a:rPr>
              <a:t> Mg</a:t>
            </a:r>
            <a:r>
              <a:rPr kumimoji="0" lang="en-US" altLang="zh-HK" sz="3200" b="1" baseline="30000">
                <a:solidFill>
                  <a:srgbClr val="FF0000"/>
                </a:solidFill>
                <a:latin typeface="Times New Roman" pitchFamily="18" charset="0"/>
                <a:cs typeface="Arial" pitchFamily="34" charset="0"/>
                <a:sym typeface="Symbol" pitchFamily="18" charset="2"/>
              </a:rPr>
              <a:t>2+</a:t>
            </a:r>
            <a:r>
              <a:rPr kumimoji="0" lang="en-US" altLang="zh-HK" sz="3200" b="1">
                <a:solidFill>
                  <a:srgbClr val="FF0000"/>
                </a:solidFill>
                <a:latin typeface="Times New Roman" pitchFamily="18" charset="0"/>
                <a:cs typeface="Arial" pitchFamily="34" charset="0"/>
                <a:sym typeface="Symbol" pitchFamily="18" charset="2"/>
              </a:rPr>
              <a:t>(aq) + Cu(s)</a:t>
            </a:r>
            <a:endParaRPr kumimoji="0" lang="zh-HK" altLang="en-US" sz="3200" b="1" baseline="30000">
              <a:solidFill>
                <a:srgbClr val="FF0000"/>
              </a:solidFill>
              <a:latin typeface="Times New Roman" pitchFamily="18" charset="0"/>
              <a:cs typeface="Arial" pitchFamily="34" charset="0"/>
            </a:endParaRPr>
          </a:p>
        </p:txBody>
      </p:sp>
      <p:sp>
        <p:nvSpPr>
          <p:cNvPr id="58388" name="Line 20"/>
          <p:cNvSpPr>
            <a:spLocks noChangeShapeType="1"/>
          </p:cNvSpPr>
          <p:nvPr/>
        </p:nvSpPr>
        <p:spPr bwMode="auto">
          <a:xfrm>
            <a:off x="4572000" y="1989138"/>
            <a:ext cx="0" cy="23034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2816511111"/>
      </p:ext>
    </p:extLst>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8"/>
          <p:cNvSpPr>
            <a:spLocks noChangeArrowheads="1"/>
          </p:cNvSpPr>
          <p:nvPr/>
        </p:nvSpPr>
        <p:spPr bwMode="auto">
          <a:xfrm>
            <a:off x="1151632" y="188913"/>
            <a:ext cx="370840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85838" indent="-985838" defTabSz="901700">
              <a:defRPr kumimoji="1" sz="2400">
                <a:solidFill>
                  <a:schemeClr val="tx1"/>
                </a:solidFill>
                <a:latin typeface="Arial" pitchFamily="34" charset="0"/>
                <a:ea typeface="新細明體" pitchFamily="18" charset="-120"/>
              </a:defRPr>
            </a:lvl1pPr>
            <a:lvl2pPr marL="742950" indent="-285750" defTabSz="901700">
              <a:defRPr kumimoji="1" sz="2400">
                <a:solidFill>
                  <a:schemeClr val="tx1"/>
                </a:solidFill>
                <a:latin typeface="Arial" pitchFamily="34" charset="0"/>
                <a:ea typeface="新細明體" pitchFamily="18" charset="-120"/>
              </a:defRPr>
            </a:lvl2pPr>
            <a:lvl3pPr marL="1143000" indent="-228600" defTabSz="901700">
              <a:defRPr kumimoji="1" sz="2400">
                <a:solidFill>
                  <a:schemeClr val="tx1"/>
                </a:solidFill>
                <a:latin typeface="Arial" pitchFamily="34" charset="0"/>
                <a:ea typeface="新細明體" pitchFamily="18" charset="-120"/>
              </a:defRPr>
            </a:lvl3pPr>
            <a:lvl4pPr marL="1600200" indent="-228600" defTabSz="901700">
              <a:defRPr kumimoji="1" sz="2400">
                <a:solidFill>
                  <a:schemeClr val="tx1"/>
                </a:solidFill>
                <a:latin typeface="Arial" pitchFamily="34" charset="0"/>
                <a:ea typeface="新細明體" pitchFamily="18" charset="-120"/>
              </a:defRPr>
            </a:lvl4pPr>
            <a:lvl5pPr marL="2057400" indent="-228600" defTabSz="901700">
              <a:defRPr kumimoji="1" sz="2400">
                <a:solidFill>
                  <a:schemeClr val="tx1"/>
                </a:solidFill>
                <a:latin typeface="Arial" pitchFamily="34" charset="0"/>
                <a:ea typeface="新細明體" pitchFamily="18" charset="-120"/>
              </a:defRPr>
            </a:lvl5pPr>
            <a:lvl6pPr marL="2514600" indent="-228600" defTabSz="9017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defTabSz="9017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defTabSz="9017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defTabSz="9017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3200" b="1" dirty="0" smtClean="0">
                <a:solidFill>
                  <a:srgbClr val="0033CC"/>
                </a:solidFill>
                <a:cs typeface="Arial" pitchFamily="34" charset="0"/>
              </a:rPr>
              <a:t>金屬</a:t>
            </a:r>
            <a:r>
              <a:rPr kumimoji="0" lang="zh-TW" altLang="en-US" sz="3200" b="1" dirty="0">
                <a:solidFill>
                  <a:srgbClr val="0033CC"/>
                </a:solidFill>
                <a:cs typeface="Arial" pitchFamily="34" charset="0"/>
              </a:rPr>
              <a:t>的電化序</a:t>
            </a:r>
            <a:endParaRPr kumimoji="0" lang="en-US" altLang="zh-TW" sz="3200" b="1" dirty="0">
              <a:solidFill>
                <a:srgbClr val="0033CC"/>
              </a:solidFill>
              <a:cs typeface="Arial" pitchFamily="34" charset="0"/>
            </a:endParaRPr>
          </a:p>
        </p:txBody>
      </p:sp>
      <p:graphicFrame>
        <p:nvGraphicFramePr>
          <p:cNvPr id="13" name="Group 37"/>
          <p:cNvGraphicFramePr>
            <a:graphicFrameLocks noGrp="1"/>
          </p:cNvGraphicFramePr>
          <p:nvPr>
            <p:extLst>
              <p:ext uri="{D42A27DB-BD31-4B8C-83A1-F6EECF244321}">
                <p14:modId xmlns:p14="http://schemas.microsoft.com/office/powerpoint/2010/main" val="340206864"/>
              </p:ext>
            </p:extLst>
          </p:nvPr>
        </p:nvGraphicFramePr>
        <p:xfrm>
          <a:off x="1186830" y="903560"/>
          <a:ext cx="6913562" cy="5270504"/>
        </p:xfrm>
        <a:graphic>
          <a:graphicData uri="http://schemas.openxmlformats.org/drawingml/2006/table">
            <a:tbl>
              <a:tblPr/>
              <a:tblGrid>
                <a:gridCol w="3529012">
                  <a:extLst>
                    <a:ext uri="{9D8B030D-6E8A-4147-A177-3AD203B41FA5}"/>
                  </a:extLst>
                </a:gridCol>
                <a:gridCol w="3384550">
                  <a:extLst>
                    <a:ext uri="{9D8B030D-6E8A-4147-A177-3AD203B41FA5}"/>
                  </a:extLst>
                </a:gridCol>
              </a:tblGrid>
              <a:tr h="57629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電化序</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T="45723" marB="45723" anchor="ctr" horzOverflow="overflow">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金屬活性序</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extLst>
                  <a:ext uri="{0D108BD9-81ED-4DB2-BD59-A6C34878D82A}"/>
                </a:extLst>
              </a:tr>
              <a:tr h="4572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鉀</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鉀</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a:noFill/>
                    </a:lnB>
                    <a:lnTlToBr>
                      <a:noFill/>
                    </a:lnTlToBr>
                    <a:lnBlToTr>
                      <a:noFill/>
                    </a:lnBlToTr>
                    <a:solidFill>
                      <a:schemeClr val="bg1"/>
                    </a:solidFill>
                  </a:tcPr>
                </a:tc>
                <a:extLst>
                  <a:ext uri="{0D108BD9-81ED-4DB2-BD59-A6C34878D82A}"/>
                </a:extLst>
              </a:tr>
              <a:tr h="51819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rgbClr val="FF33CC"/>
                          </a:solidFill>
                          <a:effectLst/>
                          <a:latin typeface="Arial" pitchFamily="34" charset="0"/>
                          <a:ea typeface="新細明體" pitchFamily="18" charset="-120"/>
                          <a:cs typeface="Arial" pitchFamily="34" charset="0"/>
                        </a:rPr>
                        <a:t>鈣</a:t>
                      </a:r>
                      <a:endParaRPr kumimoji="0" lang="zh-HK" altLang="en-US" sz="2800" b="1" i="0" u="none" strike="noStrike" cap="none" normalizeH="0" baseline="0" smtClean="0">
                        <a:ln>
                          <a:noFill/>
                        </a:ln>
                        <a:solidFill>
                          <a:srgbClr val="FF33CC"/>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rgbClr val="FF33CC"/>
                          </a:solidFill>
                          <a:effectLst/>
                          <a:latin typeface="Arial" pitchFamily="34" charset="0"/>
                          <a:ea typeface="新細明體" pitchFamily="18" charset="-120"/>
                          <a:cs typeface="Arial" pitchFamily="34" charset="0"/>
                        </a:rPr>
                        <a:t>鈉</a:t>
                      </a:r>
                      <a:endParaRPr kumimoji="0" lang="zh-HK" altLang="en-US" sz="2800" b="1" i="0" u="none" strike="noStrike" cap="none" normalizeH="0" baseline="0" smtClean="0">
                        <a:ln>
                          <a:noFill/>
                        </a:ln>
                        <a:solidFill>
                          <a:srgbClr val="FF33CC"/>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extLst>
              </a:tr>
              <a:tr h="51819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rgbClr val="FF33CC"/>
                          </a:solidFill>
                          <a:effectLst/>
                          <a:latin typeface="Arial" pitchFamily="34" charset="0"/>
                          <a:ea typeface="新細明體" pitchFamily="18" charset="-120"/>
                          <a:cs typeface="Arial" pitchFamily="34" charset="0"/>
                        </a:rPr>
                        <a:t>鈉</a:t>
                      </a:r>
                      <a:endParaRPr kumimoji="0" lang="zh-HK" altLang="en-US" sz="2800" b="1" i="0" u="none" strike="noStrike" cap="none" normalizeH="0" baseline="0" smtClean="0">
                        <a:ln>
                          <a:noFill/>
                        </a:ln>
                        <a:solidFill>
                          <a:srgbClr val="FF33CC"/>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rgbClr val="FF33CC"/>
                          </a:solidFill>
                          <a:effectLst/>
                          <a:latin typeface="Arial" pitchFamily="34" charset="0"/>
                          <a:ea typeface="新細明體" pitchFamily="18" charset="-120"/>
                          <a:cs typeface="Arial" pitchFamily="34" charset="0"/>
                        </a:rPr>
                        <a:t>鈣</a:t>
                      </a:r>
                      <a:endParaRPr kumimoji="0" lang="zh-HK" altLang="en-US" sz="2800" b="1" i="0" u="none" strike="noStrike" cap="none" normalizeH="0" baseline="0" smtClean="0">
                        <a:ln>
                          <a:noFill/>
                        </a:ln>
                        <a:solidFill>
                          <a:srgbClr val="FF33CC"/>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extLst>
              </a:tr>
              <a:tr h="4572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鎂</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鎂</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extLst>
              </a:tr>
              <a:tr h="4572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鉻</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鉻</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extLst>
              </a:tr>
              <a:tr h="4572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鋅</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鋅</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extLst>
              </a:tr>
              <a:tr h="4572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鐵</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鐵</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extLst>
              </a:tr>
              <a:tr h="4572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鉛</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鉛</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extLst>
              </a:tr>
              <a:tr h="4572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銅</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銅</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a:noFill/>
                    </a:lnB>
                    <a:lnTlToBr>
                      <a:noFill/>
                    </a:lnTlToBr>
                    <a:lnBlToTr>
                      <a:noFill/>
                    </a:lnBlToTr>
                    <a:solidFill>
                      <a:schemeClr val="bg1"/>
                    </a:solidFill>
                  </a:tcPr>
                </a:tc>
                <a:extLst>
                  <a:ext uri="{0D108BD9-81ED-4DB2-BD59-A6C34878D82A}"/>
                </a:extLst>
              </a:tr>
              <a:tr h="4572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銀</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銀</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a:noFill/>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extLst>
              </a:tr>
            </a:tbl>
          </a:graphicData>
        </a:graphic>
      </p:graphicFrame>
    </p:spTree>
    <p:extLst>
      <p:ext uri="{BB962C8B-B14F-4D97-AF65-F5344CB8AC3E}">
        <p14:creationId xmlns:p14="http://schemas.microsoft.com/office/powerpoint/2010/main" val="980220950"/>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3"/>
          <p:cNvSpPr>
            <a:spLocks noChangeArrowheads="1"/>
          </p:cNvSpPr>
          <p:nvPr/>
        </p:nvSpPr>
        <p:spPr bwMode="auto">
          <a:xfrm>
            <a:off x="431800" y="549275"/>
            <a:ext cx="5329238"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CC0000"/>
                </a:solidFill>
                <a:latin typeface="DFHei-Bd-HK-BF"/>
              </a:rPr>
              <a:t>辨認</a:t>
            </a:r>
            <a:r>
              <a:rPr lang="zh-TW" altLang="en-US" sz="3200">
                <a:solidFill>
                  <a:srgbClr val="CC0000"/>
                </a:solidFill>
              </a:rPr>
              <a:t>簡單離子和多原子離子</a:t>
            </a:r>
            <a:endParaRPr lang="en-US" altLang="zh-TW" sz="3200">
              <a:solidFill>
                <a:srgbClr val="CC0000"/>
              </a:solidFill>
            </a:endParaRPr>
          </a:p>
        </p:txBody>
      </p:sp>
      <p:sp>
        <p:nvSpPr>
          <p:cNvPr id="33795" name="Rectangle 4"/>
          <p:cNvSpPr>
            <a:spLocks noChangeArrowheads="1"/>
          </p:cNvSpPr>
          <p:nvPr/>
        </p:nvSpPr>
        <p:spPr bwMode="auto">
          <a:xfrm>
            <a:off x="431800" y="1921991"/>
            <a:ext cx="572452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sz="3200" u="sng">
                <a:solidFill>
                  <a:srgbClr val="FF0000"/>
                </a:solidFill>
              </a:rPr>
              <a:t>簡單離子</a:t>
            </a:r>
            <a:r>
              <a:rPr lang="zh-TW" altLang="en-US" u="sng">
                <a:solidFill>
                  <a:srgbClr val="3399FF"/>
                </a:solidFill>
              </a:rPr>
              <a:t> </a:t>
            </a:r>
            <a:r>
              <a:rPr lang="zh-TW" altLang="en-US" b="0"/>
              <a:t>是由</a:t>
            </a:r>
            <a:r>
              <a:rPr lang="zh-TW" altLang="en-US"/>
              <a:t>一個</a:t>
            </a:r>
            <a:r>
              <a:rPr lang="zh-TW" altLang="en-US" b="0"/>
              <a:t>原子生成。</a:t>
            </a:r>
            <a:endParaRPr lang="en-US" altLang="zh-TW" b="0"/>
          </a:p>
        </p:txBody>
      </p:sp>
      <p:sp>
        <p:nvSpPr>
          <p:cNvPr id="60477" name="Rectangle 61"/>
          <p:cNvSpPr>
            <a:spLocks noChangeArrowheads="1"/>
          </p:cNvSpPr>
          <p:nvPr/>
        </p:nvSpPr>
        <p:spPr bwMode="auto">
          <a:xfrm>
            <a:off x="431800" y="2837979"/>
            <a:ext cx="6443663"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sz="3200" u="sng">
                <a:solidFill>
                  <a:srgbClr val="FF0000"/>
                </a:solidFill>
              </a:rPr>
              <a:t>多原子離子</a:t>
            </a:r>
            <a:r>
              <a:rPr lang="zh-TW" altLang="en-US">
                <a:solidFill>
                  <a:srgbClr val="3399FF"/>
                </a:solidFill>
              </a:rPr>
              <a:t> </a:t>
            </a:r>
            <a:r>
              <a:rPr lang="zh-TW" altLang="en-US" b="0"/>
              <a:t>則是由</a:t>
            </a:r>
            <a:r>
              <a:rPr lang="zh-TW" altLang="en-US"/>
              <a:t>一組</a:t>
            </a:r>
            <a:r>
              <a:rPr lang="zh-TW" altLang="en-US" b="0"/>
              <a:t>原子生成。</a:t>
            </a:r>
            <a:endParaRPr lang="en-US" altLang="zh-TW" b="0"/>
          </a:p>
        </p:txBody>
      </p:sp>
      <p:sp>
        <p:nvSpPr>
          <p:cNvPr id="61445" name="AutoShape 62"/>
          <p:cNvSpPr>
            <a:spLocks noChangeArrowheads="1"/>
          </p:cNvSpPr>
          <p:nvPr/>
        </p:nvSpPr>
        <p:spPr bwMode="auto">
          <a:xfrm>
            <a:off x="503238" y="4513163"/>
            <a:ext cx="3457575" cy="576263"/>
          </a:xfrm>
          <a:prstGeom prst="octagon">
            <a:avLst>
              <a:gd name="adj" fmla="val 29287"/>
            </a:avLst>
          </a:prstGeom>
          <a:solidFill>
            <a:srgbClr val="BBE0E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b="0"/>
              <a:t>簡單離子的例子：</a:t>
            </a:r>
            <a:endParaRPr lang="en-US" altLang="zh-TW" b="0"/>
          </a:p>
        </p:txBody>
      </p:sp>
      <p:sp>
        <p:nvSpPr>
          <p:cNvPr id="60479" name="Rectangle 63"/>
          <p:cNvSpPr>
            <a:spLocks noChangeArrowheads="1"/>
          </p:cNvSpPr>
          <p:nvPr/>
        </p:nvSpPr>
        <p:spPr bwMode="auto">
          <a:xfrm>
            <a:off x="431800" y="5502176"/>
            <a:ext cx="84963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b="0"/>
              <a:t>鈉離子、鉛</a:t>
            </a:r>
            <a:r>
              <a:rPr lang="en-US" altLang="zh-TW" b="0"/>
              <a:t>(II) </a:t>
            </a:r>
            <a:r>
              <a:rPr lang="zh-TW" altLang="en-US" b="0"/>
              <a:t>離子、銅</a:t>
            </a:r>
            <a:r>
              <a:rPr lang="en-US" altLang="zh-TW" b="0"/>
              <a:t>(II)</a:t>
            </a:r>
            <a:r>
              <a:rPr lang="zh-TW" altLang="en-US" b="0"/>
              <a:t>離子、氯離子和溴離子</a:t>
            </a:r>
            <a:endParaRPr lang="en-US" altLang="zh-TW" b="0"/>
          </a:p>
        </p:txBody>
      </p:sp>
    </p:spTree>
    <p:extLst>
      <p:ext uri="{BB962C8B-B14F-4D97-AF65-F5344CB8AC3E}">
        <p14:creationId xmlns:p14="http://schemas.microsoft.com/office/powerpoint/2010/main" val="4016389043"/>
      </p:ext>
    </p:extLst>
  </p:cSld>
  <p:clrMapOvr>
    <a:masterClrMapping/>
  </p:clrMapOvr>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9"/>
          <p:cNvSpPr>
            <a:spLocks noChangeArrowheads="1"/>
          </p:cNvSpPr>
          <p:nvPr/>
        </p:nvSpPr>
        <p:spPr bwMode="auto">
          <a:xfrm>
            <a:off x="308297" y="1627634"/>
            <a:ext cx="8512175" cy="1657350"/>
          </a:xfrm>
          <a:prstGeom prst="roundRect">
            <a:avLst>
              <a:gd name="adj" fmla="val 16667"/>
            </a:avLst>
          </a:prstGeom>
          <a:solidFill>
            <a:srgbClr val="FFFF00"/>
          </a:solidFill>
          <a:ln>
            <a:noFill/>
          </a:ln>
          <a:effectLst>
            <a:outerShdw dist="107763" dir="2700000" algn="ctr" rotWithShape="0">
              <a:srgbClr val="808080">
                <a:alpha val="50000"/>
              </a:srgbClr>
            </a:outerShdw>
          </a:effectLst>
          <a:extLst/>
        </p:spPr>
        <p:txBody>
          <a:bodyPr wrap="none" anchor="ctr"/>
          <a:lstStyle/>
          <a:p>
            <a:pPr eaLnBrk="1" fontAlgn="auto" hangingPunct="1">
              <a:spcBef>
                <a:spcPts val="0"/>
              </a:spcBef>
              <a:spcAft>
                <a:spcPts val="0"/>
              </a:spcAft>
              <a:defRPr/>
            </a:pPr>
            <a:endParaRPr kumimoji="0" lang="zh-TW" altLang="en-US" sz="1800">
              <a:latin typeface="+mn-lt"/>
              <a:ea typeface="+mn-ea"/>
            </a:endParaRPr>
          </a:p>
        </p:txBody>
      </p:sp>
      <p:sp>
        <p:nvSpPr>
          <p:cNvPr id="28677" name="Text Box 10"/>
          <p:cNvSpPr txBox="1">
            <a:spLocks noChangeArrowheads="1"/>
          </p:cNvSpPr>
          <p:nvPr/>
        </p:nvSpPr>
        <p:spPr bwMode="auto">
          <a:xfrm>
            <a:off x="425772" y="1772096"/>
            <a:ext cx="8324850"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r>
              <a:rPr lang="zh-TW" altLang="en-US" sz="2800"/>
              <a:t>在簡單化學電池 </a:t>
            </a:r>
            <a:r>
              <a:rPr lang="en-US" altLang="zh-TW" sz="2800"/>
              <a:t>(</a:t>
            </a:r>
            <a:r>
              <a:rPr lang="zh-TW" altLang="en-US" sz="2800"/>
              <a:t>即由兩種金屬和一種電解質組成的電池</a:t>
            </a:r>
            <a:r>
              <a:rPr lang="en-US" altLang="zh-TW" sz="2800"/>
              <a:t>) </a:t>
            </a:r>
            <a:r>
              <a:rPr lang="zh-TW" altLang="en-US" sz="2800"/>
              <a:t>中，兩種金屬在電化序中的 </a:t>
            </a:r>
            <a:r>
              <a:rPr lang="zh-TW" altLang="en-US" sz="3200" b="1" u="sng">
                <a:solidFill>
                  <a:srgbClr val="FF0000"/>
                </a:solidFill>
              </a:rPr>
              <a:t>差距越大</a:t>
            </a:r>
            <a:r>
              <a:rPr lang="zh-TW" altLang="en-US" sz="2800"/>
              <a:t>，電池的電壓 </a:t>
            </a:r>
            <a:r>
              <a:rPr lang="zh-TW" altLang="en-US" sz="3200" b="1" u="sng">
                <a:solidFill>
                  <a:srgbClr val="FF0000"/>
                </a:solidFill>
              </a:rPr>
              <a:t>越高</a:t>
            </a:r>
            <a:r>
              <a:rPr lang="zh-TW" altLang="en-US" sz="2800"/>
              <a:t>。</a:t>
            </a:r>
            <a:endParaRPr lang="en-US" altLang="zh-TW" sz="2800">
              <a:cs typeface="Arial" pitchFamily="34" charset="0"/>
            </a:endParaRPr>
          </a:p>
        </p:txBody>
      </p:sp>
    </p:spTree>
    <p:extLst>
      <p:ext uri="{BB962C8B-B14F-4D97-AF65-F5344CB8AC3E}">
        <p14:creationId xmlns:p14="http://schemas.microsoft.com/office/powerpoint/2010/main" val="3193569496"/>
      </p:ext>
    </p:extLst>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Rectangle 8"/>
          <p:cNvSpPr>
            <a:spLocks noChangeArrowheads="1"/>
          </p:cNvSpPr>
          <p:nvPr/>
        </p:nvSpPr>
        <p:spPr bwMode="auto">
          <a:xfrm>
            <a:off x="179263" y="188640"/>
            <a:ext cx="8785225" cy="10668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3288" indent="-903288" defTabSz="901700">
              <a:defRPr kumimoji="1" sz="2400">
                <a:solidFill>
                  <a:schemeClr val="tx1"/>
                </a:solidFill>
                <a:latin typeface="Arial" pitchFamily="34" charset="0"/>
                <a:ea typeface="新細明體" pitchFamily="18" charset="-120"/>
              </a:defRPr>
            </a:lvl1pPr>
            <a:lvl2pPr marL="742950" indent="-285750" defTabSz="901700">
              <a:defRPr kumimoji="1" sz="2400">
                <a:solidFill>
                  <a:schemeClr val="tx1"/>
                </a:solidFill>
                <a:latin typeface="Arial" pitchFamily="34" charset="0"/>
                <a:ea typeface="新細明體" pitchFamily="18" charset="-120"/>
              </a:defRPr>
            </a:lvl2pPr>
            <a:lvl3pPr marL="1143000" indent="-228600" defTabSz="901700">
              <a:defRPr kumimoji="1" sz="2400">
                <a:solidFill>
                  <a:schemeClr val="tx1"/>
                </a:solidFill>
                <a:latin typeface="Arial" pitchFamily="34" charset="0"/>
                <a:ea typeface="新細明體" pitchFamily="18" charset="-120"/>
              </a:defRPr>
            </a:lvl3pPr>
            <a:lvl4pPr marL="1600200" indent="-228600" defTabSz="901700">
              <a:defRPr kumimoji="1" sz="2400">
                <a:solidFill>
                  <a:schemeClr val="tx1"/>
                </a:solidFill>
                <a:latin typeface="Arial" pitchFamily="34" charset="0"/>
                <a:ea typeface="新細明體" pitchFamily="18" charset="-120"/>
              </a:defRPr>
            </a:lvl4pPr>
            <a:lvl5pPr marL="2057400" indent="-228600" defTabSz="901700">
              <a:defRPr kumimoji="1" sz="2400">
                <a:solidFill>
                  <a:schemeClr val="tx1"/>
                </a:solidFill>
                <a:latin typeface="Arial" pitchFamily="34" charset="0"/>
                <a:ea typeface="新細明體" pitchFamily="18" charset="-120"/>
              </a:defRPr>
            </a:lvl5pPr>
            <a:lvl6pPr marL="2514600" indent="-228600" defTabSz="9017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defTabSz="9017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defTabSz="9017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defTabSz="9017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marL="0" indent="0" eaLnBrk="1" hangingPunct="1"/>
            <a:r>
              <a:rPr kumimoji="0" lang="zh-TW" altLang="en-US" sz="3200" b="1" dirty="0" smtClean="0">
                <a:solidFill>
                  <a:srgbClr val="0033CC"/>
                </a:solidFill>
                <a:cs typeface="Arial" pitchFamily="34" charset="0"/>
              </a:rPr>
              <a:t>由</a:t>
            </a:r>
            <a:r>
              <a:rPr kumimoji="0" lang="zh-TW" altLang="en-US" sz="3200" b="1" dirty="0">
                <a:solidFill>
                  <a:srgbClr val="0033CC"/>
                </a:solidFill>
                <a:cs typeface="Arial" pitchFamily="34" charset="0"/>
              </a:rPr>
              <a:t>金屬</a:t>
            </a:r>
            <a:r>
              <a:rPr kumimoji="0" lang="zh-TW" altLang="en-US" sz="3200" b="1" dirty="0">
                <a:solidFill>
                  <a:srgbClr val="0033CC"/>
                </a:solidFill>
                <a:cs typeface="Arial" pitchFamily="34" charset="0"/>
                <a:sym typeface="Symbol" pitchFamily="18" charset="2"/>
              </a:rPr>
              <a:t></a:t>
            </a:r>
            <a:r>
              <a:rPr kumimoji="0" lang="zh-TW" altLang="en-US" sz="3200" b="1" dirty="0">
                <a:solidFill>
                  <a:srgbClr val="0033CC"/>
                </a:solidFill>
                <a:cs typeface="Arial" pitchFamily="34" charset="0"/>
              </a:rPr>
              <a:t>金屬離子半電池和鹽橋或多孔裝置構成的簡單化學電池</a:t>
            </a:r>
            <a:endParaRPr kumimoji="0" lang="en-US" altLang="zh-TW" sz="3200" b="1" dirty="0">
              <a:solidFill>
                <a:srgbClr val="0033CC"/>
              </a:solidFill>
              <a:cs typeface="Arial" pitchFamily="34" charset="0"/>
            </a:endParaRPr>
          </a:p>
        </p:txBody>
      </p:sp>
      <p:sp>
        <p:nvSpPr>
          <p:cNvPr id="26628" name="Rectangle 4"/>
          <p:cNvSpPr>
            <a:spLocks noChangeArrowheads="1"/>
          </p:cNvSpPr>
          <p:nvPr/>
        </p:nvSpPr>
        <p:spPr bwMode="auto">
          <a:xfrm>
            <a:off x="827584" y="1621979"/>
            <a:ext cx="75612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3200" b="1" dirty="0">
                <a:solidFill>
                  <a:srgbClr val="CC0000"/>
                </a:solidFill>
                <a:latin typeface="Arial Black" pitchFamily="34" charset="0"/>
              </a:rPr>
              <a:t>由兩種金屬電極和一種電解質構成的簡單化學電池所引起的問題</a:t>
            </a:r>
            <a:endParaRPr kumimoji="0" lang="en-US" altLang="zh-TW" sz="3200" b="1" dirty="0">
              <a:solidFill>
                <a:srgbClr val="CC0000"/>
              </a:solidFill>
              <a:latin typeface="Arial Black" pitchFamily="34" charset="0"/>
            </a:endParaRPr>
          </a:p>
        </p:txBody>
      </p:sp>
      <p:sp>
        <p:nvSpPr>
          <p:cNvPr id="5" name="Rectangle 5"/>
          <p:cNvSpPr>
            <a:spLocks noChangeArrowheads="1"/>
          </p:cNvSpPr>
          <p:nvPr/>
        </p:nvSpPr>
        <p:spPr bwMode="auto">
          <a:xfrm>
            <a:off x="899219" y="2960017"/>
            <a:ext cx="58324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dirty="0">
                <a:latin typeface="Calibri" pitchFamily="34" charset="0"/>
              </a:rPr>
              <a:t>鎂會直接與硫酸銅</a:t>
            </a:r>
            <a:r>
              <a:rPr kumimoji="0" lang="en-US" altLang="zh-TW" sz="2800" dirty="0">
                <a:latin typeface="Calibri" pitchFamily="34" charset="0"/>
              </a:rPr>
              <a:t>(II) </a:t>
            </a:r>
            <a:r>
              <a:rPr kumimoji="0" lang="zh-TW" altLang="en-US" sz="2800" dirty="0">
                <a:latin typeface="Calibri" pitchFamily="34" charset="0"/>
              </a:rPr>
              <a:t>溶液反應。</a:t>
            </a:r>
            <a:endParaRPr kumimoji="0" lang="zh-HK" altLang="en-US" sz="2800" dirty="0">
              <a:cs typeface="Arial" pitchFamily="34" charset="0"/>
            </a:endParaRPr>
          </a:p>
        </p:txBody>
      </p:sp>
      <p:sp>
        <p:nvSpPr>
          <p:cNvPr id="29701" name="文字方塊 5"/>
          <p:cNvSpPr txBox="1">
            <a:spLocks noChangeArrowheads="1"/>
          </p:cNvSpPr>
          <p:nvPr/>
        </p:nvSpPr>
        <p:spPr bwMode="auto">
          <a:xfrm>
            <a:off x="2196206" y="3623146"/>
            <a:ext cx="61928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en-US" altLang="zh-HK" sz="2800" dirty="0">
                <a:cs typeface="Arial" pitchFamily="34" charset="0"/>
              </a:rPr>
              <a:t>Mg(s) + Cu</a:t>
            </a:r>
            <a:r>
              <a:rPr kumimoji="0" lang="en-US" altLang="zh-HK" sz="2800" baseline="30000" dirty="0">
                <a:cs typeface="Arial" pitchFamily="34" charset="0"/>
              </a:rPr>
              <a:t>2+</a:t>
            </a:r>
            <a:r>
              <a:rPr kumimoji="0" lang="en-US" altLang="zh-HK" sz="2800" dirty="0">
                <a:cs typeface="Arial" pitchFamily="34" charset="0"/>
              </a:rPr>
              <a:t>(</a:t>
            </a:r>
            <a:r>
              <a:rPr kumimoji="0" lang="en-US" altLang="zh-HK" sz="2800" dirty="0" err="1">
                <a:cs typeface="Arial" pitchFamily="34" charset="0"/>
              </a:rPr>
              <a:t>aq</a:t>
            </a:r>
            <a:r>
              <a:rPr kumimoji="0" lang="en-US" altLang="zh-HK" sz="2800" dirty="0">
                <a:cs typeface="Arial" pitchFamily="34" charset="0"/>
              </a:rPr>
              <a:t>) </a:t>
            </a:r>
            <a:r>
              <a:rPr kumimoji="0" lang="en-US" altLang="zh-HK" sz="2800" dirty="0">
                <a:cs typeface="Arial" pitchFamily="34" charset="0"/>
                <a:sym typeface="Symbol" pitchFamily="18" charset="2"/>
              </a:rPr>
              <a:t> Mg</a:t>
            </a:r>
            <a:r>
              <a:rPr kumimoji="0" lang="en-US" altLang="zh-HK" sz="2800" baseline="30000" dirty="0">
                <a:cs typeface="Arial" pitchFamily="34" charset="0"/>
                <a:sym typeface="Symbol" pitchFamily="18" charset="2"/>
              </a:rPr>
              <a:t>2+</a:t>
            </a:r>
            <a:r>
              <a:rPr kumimoji="0" lang="en-US" altLang="zh-HK" sz="2800" dirty="0">
                <a:cs typeface="Arial" pitchFamily="34" charset="0"/>
                <a:sym typeface="Symbol" pitchFamily="18" charset="2"/>
              </a:rPr>
              <a:t>(</a:t>
            </a:r>
            <a:r>
              <a:rPr kumimoji="0" lang="en-US" altLang="zh-HK" sz="2800" dirty="0" err="1">
                <a:cs typeface="Arial" pitchFamily="34" charset="0"/>
                <a:sym typeface="Symbol" pitchFamily="18" charset="2"/>
              </a:rPr>
              <a:t>aq</a:t>
            </a:r>
            <a:r>
              <a:rPr kumimoji="0" lang="en-US" altLang="zh-HK" sz="2800" dirty="0">
                <a:cs typeface="Arial" pitchFamily="34" charset="0"/>
                <a:sym typeface="Symbol" pitchFamily="18" charset="2"/>
              </a:rPr>
              <a:t>) + Cu(s)</a:t>
            </a:r>
            <a:endParaRPr kumimoji="0" lang="zh-HK" altLang="en-US" sz="2800" baseline="30000" dirty="0">
              <a:cs typeface="Arial" pitchFamily="34" charset="0"/>
            </a:endParaRPr>
          </a:p>
        </p:txBody>
      </p:sp>
      <p:sp>
        <p:nvSpPr>
          <p:cNvPr id="9" name="Rectangle 5"/>
          <p:cNvSpPr>
            <a:spLocks noChangeArrowheads="1"/>
          </p:cNvSpPr>
          <p:nvPr/>
        </p:nvSpPr>
        <p:spPr bwMode="auto">
          <a:xfrm>
            <a:off x="900609" y="4502299"/>
            <a:ext cx="5041900" cy="519112"/>
          </a:xfrm>
          <a:prstGeom prst="rect">
            <a:avLst/>
          </a:prstGeom>
          <a:noFill/>
          <a:ln>
            <a:noFill/>
          </a:ln>
          <a:extLst/>
        </p:spPr>
        <p:txBody>
          <a:bodyPr>
            <a:spAutoFit/>
          </a:bodyPr>
          <a:lstStyle/>
          <a:p>
            <a:pPr marL="544513" indent="-533400" algn="just" eaLnBrk="1" fontAlgn="auto" hangingPunct="1">
              <a:spcBef>
                <a:spcPts val="0"/>
              </a:spcBef>
              <a:spcAft>
                <a:spcPts val="0"/>
              </a:spcAft>
              <a:buFontTx/>
              <a:buBlip>
                <a:blip r:embed="rId2"/>
              </a:buBlip>
              <a:defRPr/>
            </a:pPr>
            <a:r>
              <a:rPr kumimoji="0" lang="zh-TW" altLang="en-US" sz="2800" dirty="0">
                <a:latin typeface="+mn-ea"/>
                <a:ea typeface="+mn-ea"/>
              </a:rPr>
              <a:t>鎂的表面會被一層銅覆蓋。</a:t>
            </a:r>
            <a:endParaRPr kumimoji="0" lang="zh-HK" altLang="en-US" sz="2800" dirty="0">
              <a:latin typeface="+mn-ea"/>
              <a:ea typeface="+mn-ea"/>
              <a:cs typeface="Arial" pitchFamily="34" charset="0"/>
            </a:endParaRPr>
          </a:p>
        </p:txBody>
      </p:sp>
      <p:sp>
        <p:nvSpPr>
          <p:cNvPr id="10" name="Rectangle 5"/>
          <p:cNvSpPr>
            <a:spLocks noChangeArrowheads="1"/>
          </p:cNvSpPr>
          <p:nvPr/>
        </p:nvSpPr>
        <p:spPr bwMode="auto">
          <a:xfrm>
            <a:off x="900609" y="5437336"/>
            <a:ext cx="777716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a:latin typeface="新細明體" pitchFamily="18" charset="-120"/>
              </a:rPr>
              <a:t>電池的電壓會迅速下降，在一段短時間後，</a:t>
            </a:r>
            <a:r>
              <a:rPr kumimoji="0" lang="zh-TW" altLang="en-US" sz="3200" b="1">
                <a:solidFill>
                  <a:srgbClr val="3399FF"/>
                </a:solidFill>
                <a:latin typeface="新細明體" pitchFamily="18" charset="-120"/>
              </a:rPr>
              <a:t>電流便會停止</a:t>
            </a:r>
            <a:r>
              <a:rPr kumimoji="0" lang="zh-TW" altLang="en-US" sz="2800">
                <a:latin typeface="新細明體" pitchFamily="18" charset="-120"/>
              </a:rPr>
              <a:t>。</a:t>
            </a:r>
            <a:r>
              <a:rPr kumimoji="0" lang="en-US" altLang="zh-HK" sz="2800">
                <a:latin typeface="新細明體" pitchFamily="18" charset="-120"/>
                <a:cs typeface="Arial" pitchFamily="34" charset="0"/>
              </a:rPr>
              <a:t> </a:t>
            </a:r>
            <a:endParaRPr kumimoji="0" lang="zh-HK" altLang="en-US" sz="2800">
              <a:latin typeface="新細明體" pitchFamily="18" charset="-120"/>
              <a:cs typeface="Arial" pitchFamily="34" charset="0"/>
            </a:endParaRPr>
          </a:p>
        </p:txBody>
      </p:sp>
    </p:spTree>
    <p:extLst>
      <p:ext uri="{BB962C8B-B14F-4D97-AF65-F5344CB8AC3E}">
        <p14:creationId xmlns:p14="http://schemas.microsoft.com/office/powerpoint/2010/main" val="1552687498"/>
      </p:ext>
    </p:extLst>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8" descr="C:\Documents and Settings\Aristo\Desktop\shared\From Shirley\d30010b.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70613" y="1689769"/>
            <a:ext cx="2316162" cy="359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6" name="Picture 17" descr="C:\Documents and Settings\Aristo\Desktop\shared\From Shirley\d30010a_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22388" y="1689769"/>
            <a:ext cx="2484437" cy="359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8" name="文字方塊 5"/>
          <p:cNvSpPr txBox="1">
            <a:spLocks noChangeArrowheads="1"/>
          </p:cNvSpPr>
          <p:nvPr/>
        </p:nvSpPr>
        <p:spPr bwMode="auto">
          <a:xfrm>
            <a:off x="1528763" y="794419"/>
            <a:ext cx="23177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sz="2800">
                <a:latin typeface="Calibri" pitchFamily="34" charset="0"/>
              </a:rPr>
              <a:t>數字萬用電錶</a:t>
            </a:r>
          </a:p>
          <a:p>
            <a:pPr algn="ctr" eaLnBrk="1" hangingPunct="1"/>
            <a:r>
              <a:rPr kumimoji="0" lang="en-US" altLang="zh-HK" sz="2800">
                <a:latin typeface="Calibri" pitchFamily="34" charset="0"/>
              </a:rPr>
              <a:t>(</a:t>
            </a:r>
            <a:r>
              <a:rPr kumimoji="0" lang="zh-HK" altLang="en-US" sz="2800">
                <a:latin typeface="Calibri" pitchFamily="34" charset="0"/>
              </a:rPr>
              <a:t>用作伏特計</a:t>
            </a:r>
            <a:r>
              <a:rPr kumimoji="0" lang="en-US" altLang="zh-HK" sz="2800">
                <a:latin typeface="Calibri" pitchFamily="34" charset="0"/>
              </a:rPr>
              <a:t>)</a:t>
            </a:r>
            <a:endParaRPr kumimoji="0" lang="zh-HK" altLang="en-US" sz="2800">
              <a:cs typeface="Arial" pitchFamily="34" charset="0"/>
            </a:endParaRPr>
          </a:p>
        </p:txBody>
      </p:sp>
      <p:sp>
        <p:nvSpPr>
          <p:cNvPr id="28679" name="文字方塊 6"/>
          <p:cNvSpPr txBox="1">
            <a:spLocks noChangeArrowheads="1"/>
          </p:cNvSpPr>
          <p:nvPr/>
        </p:nvSpPr>
        <p:spPr bwMode="auto">
          <a:xfrm>
            <a:off x="971550" y="2607344"/>
            <a:ext cx="652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b="1">
                <a:solidFill>
                  <a:srgbClr val="009900"/>
                </a:solidFill>
                <a:cs typeface="Arial" pitchFamily="34" charset="0"/>
              </a:rPr>
              <a:t>鎂</a:t>
            </a:r>
            <a:endParaRPr kumimoji="0" lang="zh-HK" altLang="en-US" b="1">
              <a:solidFill>
                <a:srgbClr val="009900"/>
              </a:solidFill>
              <a:cs typeface="Arial" pitchFamily="34" charset="0"/>
            </a:endParaRPr>
          </a:p>
        </p:txBody>
      </p:sp>
      <p:sp>
        <p:nvSpPr>
          <p:cNvPr id="28680" name="文字方塊 7"/>
          <p:cNvSpPr txBox="1">
            <a:spLocks noChangeArrowheads="1"/>
          </p:cNvSpPr>
          <p:nvPr/>
        </p:nvSpPr>
        <p:spPr bwMode="auto">
          <a:xfrm>
            <a:off x="3675063" y="2607344"/>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b="1">
                <a:solidFill>
                  <a:srgbClr val="CC0000"/>
                </a:solidFill>
                <a:cs typeface="Arial" pitchFamily="34" charset="0"/>
              </a:rPr>
              <a:t>銅</a:t>
            </a:r>
            <a:endParaRPr kumimoji="0" lang="zh-HK" altLang="en-US" b="1">
              <a:solidFill>
                <a:srgbClr val="CC0000"/>
              </a:solidFill>
              <a:cs typeface="Arial" pitchFamily="34" charset="0"/>
            </a:endParaRPr>
          </a:p>
        </p:txBody>
      </p:sp>
      <p:sp>
        <p:nvSpPr>
          <p:cNvPr id="28681" name="文字方塊 8"/>
          <p:cNvSpPr txBox="1">
            <a:spLocks noChangeArrowheads="1"/>
          </p:cNvSpPr>
          <p:nvPr/>
        </p:nvSpPr>
        <p:spPr bwMode="auto">
          <a:xfrm>
            <a:off x="107950" y="4694907"/>
            <a:ext cx="15113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HK" altLang="en-US">
                <a:cs typeface="Arial" pitchFamily="34" charset="0"/>
              </a:rPr>
              <a:t>硫酸銅</a:t>
            </a:r>
            <a:r>
              <a:rPr kumimoji="0" lang="en-US" altLang="zh-HK">
                <a:cs typeface="Arial" pitchFamily="34" charset="0"/>
              </a:rPr>
              <a:t>(II) </a:t>
            </a:r>
            <a:r>
              <a:rPr kumimoji="0" lang="zh-HK" altLang="en-US">
                <a:cs typeface="Arial" pitchFamily="34" charset="0"/>
              </a:rPr>
              <a:t>溶液</a:t>
            </a:r>
          </a:p>
        </p:txBody>
      </p:sp>
      <p:sp>
        <p:nvSpPr>
          <p:cNvPr id="30728" name="文字方塊 10"/>
          <p:cNvSpPr txBox="1">
            <a:spLocks noChangeArrowheads="1"/>
          </p:cNvSpPr>
          <p:nvPr/>
        </p:nvSpPr>
        <p:spPr bwMode="auto">
          <a:xfrm>
            <a:off x="8428038" y="4118644"/>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b="1">
                <a:solidFill>
                  <a:srgbClr val="CC0000"/>
                </a:solidFill>
                <a:cs typeface="Arial" pitchFamily="34" charset="0"/>
              </a:rPr>
              <a:t>銅</a:t>
            </a:r>
            <a:endParaRPr kumimoji="0" lang="zh-HK" altLang="en-US" b="1">
              <a:solidFill>
                <a:srgbClr val="CC0000"/>
              </a:solidFill>
              <a:cs typeface="Arial" pitchFamily="34" charset="0"/>
            </a:endParaRPr>
          </a:p>
        </p:txBody>
      </p:sp>
      <p:sp>
        <p:nvSpPr>
          <p:cNvPr id="30729" name="文字方塊 11"/>
          <p:cNvSpPr txBox="1">
            <a:spLocks noChangeArrowheads="1"/>
          </p:cNvSpPr>
          <p:nvPr/>
        </p:nvSpPr>
        <p:spPr bwMode="auto">
          <a:xfrm>
            <a:off x="5748338" y="4126582"/>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b="1">
                <a:solidFill>
                  <a:srgbClr val="CC0000"/>
                </a:solidFill>
                <a:cs typeface="Arial" pitchFamily="34" charset="0"/>
              </a:rPr>
              <a:t>銅</a:t>
            </a:r>
            <a:endParaRPr kumimoji="0" lang="zh-HK" altLang="en-US" b="1">
              <a:solidFill>
                <a:srgbClr val="CC0000"/>
              </a:solidFill>
              <a:cs typeface="Arial" pitchFamily="34" charset="0"/>
            </a:endParaRPr>
          </a:p>
        </p:txBody>
      </p:sp>
      <p:sp>
        <p:nvSpPr>
          <p:cNvPr id="30730" name="文字方塊 12"/>
          <p:cNvSpPr txBox="1">
            <a:spLocks noChangeArrowheads="1"/>
          </p:cNvSpPr>
          <p:nvPr/>
        </p:nvSpPr>
        <p:spPr bwMode="auto">
          <a:xfrm>
            <a:off x="6142038" y="794419"/>
            <a:ext cx="23177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sz="2800">
                <a:latin typeface="Calibri" pitchFamily="34" charset="0"/>
              </a:rPr>
              <a:t>數字萬用電錶</a:t>
            </a:r>
          </a:p>
          <a:p>
            <a:pPr algn="ctr" eaLnBrk="1" hangingPunct="1"/>
            <a:r>
              <a:rPr kumimoji="0" lang="en-US" altLang="zh-HK" sz="2800">
                <a:latin typeface="Calibri" pitchFamily="34" charset="0"/>
              </a:rPr>
              <a:t>(</a:t>
            </a:r>
            <a:r>
              <a:rPr kumimoji="0" lang="zh-HK" altLang="en-US" sz="2800">
                <a:latin typeface="Calibri" pitchFamily="34" charset="0"/>
              </a:rPr>
              <a:t>用作伏特計</a:t>
            </a:r>
            <a:r>
              <a:rPr kumimoji="0" lang="en-US" altLang="zh-HK" sz="2800">
                <a:latin typeface="Calibri" pitchFamily="34" charset="0"/>
              </a:rPr>
              <a:t>)</a:t>
            </a:r>
            <a:endParaRPr kumimoji="0" lang="zh-HK" altLang="en-US" sz="2800">
              <a:cs typeface="Arial" pitchFamily="34" charset="0"/>
            </a:endParaRPr>
          </a:p>
        </p:txBody>
      </p:sp>
      <p:sp>
        <p:nvSpPr>
          <p:cNvPr id="15" name="向右箭號 14"/>
          <p:cNvSpPr/>
          <p:nvPr/>
        </p:nvSpPr>
        <p:spPr>
          <a:xfrm>
            <a:off x="3927475" y="3759869"/>
            <a:ext cx="1620838" cy="358775"/>
          </a:xfrm>
          <a:prstGeom prst="rightArrow">
            <a:avLst/>
          </a:prstGeom>
          <a:solidFill>
            <a:srgbClr val="FF33CC"/>
          </a:solidFill>
          <a:ln w="412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kumimoji="0" lang="zh-HK" altLang="en-US">
              <a:solidFill>
                <a:srgbClr val="FFFFFF"/>
              </a:solidFill>
            </a:endParaRPr>
          </a:p>
        </p:txBody>
      </p:sp>
      <p:sp>
        <p:nvSpPr>
          <p:cNvPr id="30732" name="文字方塊 15"/>
          <p:cNvSpPr txBox="1">
            <a:spLocks noChangeArrowheads="1"/>
          </p:cNvSpPr>
          <p:nvPr/>
        </p:nvSpPr>
        <p:spPr bwMode="auto">
          <a:xfrm>
            <a:off x="3770313" y="4104357"/>
            <a:ext cx="1809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a:cs typeface="Arial" pitchFamily="34" charset="0"/>
              </a:rPr>
              <a:t>一段時間後</a:t>
            </a:r>
            <a:endParaRPr kumimoji="0" lang="zh-HK" altLang="en-US">
              <a:cs typeface="Arial" pitchFamily="34" charset="0"/>
            </a:endParaRPr>
          </a:p>
        </p:txBody>
      </p:sp>
    </p:spTree>
    <p:extLst>
      <p:ext uri="{BB962C8B-B14F-4D97-AF65-F5344CB8AC3E}">
        <p14:creationId xmlns:p14="http://schemas.microsoft.com/office/powerpoint/2010/main" val="3335264478"/>
      </p:ext>
    </p:extLst>
  </p:cSld>
  <p:clrMapOvr>
    <a:masterClrMapping/>
  </p:clrMapOvr>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4"/>
          <p:cNvSpPr>
            <a:spLocks noChangeArrowheads="1"/>
          </p:cNvSpPr>
          <p:nvPr/>
        </p:nvSpPr>
        <p:spPr bwMode="auto">
          <a:xfrm>
            <a:off x="395288" y="332656"/>
            <a:ext cx="82089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3200" b="1" dirty="0">
                <a:solidFill>
                  <a:srgbClr val="CC0000"/>
                </a:solidFill>
                <a:latin typeface="Arial Black" pitchFamily="34" charset="0"/>
              </a:rPr>
              <a:t>利用金屬</a:t>
            </a:r>
            <a:r>
              <a:rPr kumimoji="0" lang="zh-TW" altLang="en-US" sz="3200" b="1" dirty="0">
                <a:solidFill>
                  <a:srgbClr val="CC0000"/>
                </a:solidFill>
                <a:latin typeface="Arial Black" pitchFamily="34" charset="0"/>
                <a:sym typeface="Symbol" pitchFamily="18" charset="2"/>
              </a:rPr>
              <a:t>金屬離子半電池和鹽橋製作的簡單化學電池</a:t>
            </a:r>
            <a:endParaRPr kumimoji="0" lang="en-US" altLang="zh-TW" sz="3200" b="1" dirty="0">
              <a:solidFill>
                <a:srgbClr val="CC0000"/>
              </a:solidFill>
              <a:latin typeface="Arial Black" pitchFamily="34" charset="0"/>
            </a:endParaRPr>
          </a:p>
        </p:txBody>
      </p:sp>
      <p:grpSp>
        <p:nvGrpSpPr>
          <p:cNvPr id="2" name="群組 15"/>
          <p:cNvGrpSpPr>
            <a:grpSpLocks/>
          </p:cNvGrpSpPr>
          <p:nvPr/>
        </p:nvGrpSpPr>
        <p:grpSpPr bwMode="auto">
          <a:xfrm>
            <a:off x="899592" y="1860326"/>
            <a:ext cx="7334250" cy="3944938"/>
            <a:chOff x="1344273" y="1412776"/>
            <a:chExt cx="7332201" cy="3944873"/>
          </a:xfrm>
        </p:grpSpPr>
        <p:pic>
          <p:nvPicPr>
            <p:cNvPr id="3073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27324" y="1857022"/>
              <a:ext cx="4057240" cy="3500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pic>
        <p:sp>
          <p:nvSpPr>
            <p:cNvPr id="30734" name="文字方塊 3"/>
            <p:cNvSpPr txBox="1">
              <a:spLocks noChangeArrowheads="1"/>
            </p:cNvSpPr>
            <p:nvPr/>
          </p:nvSpPr>
          <p:spPr bwMode="auto">
            <a:xfrm>
              <a:off x="6360959" y="1830282"/>
              <a:ext cx="691956" cy="396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電線</a:t>
              </a:r>
              <a:endParaRPr kumimoji="0" lang="zh-HK" altLang="en-US" sz="2000">
                <a:cs typeface="Arial" pitchFamily="34" charset="0"/>
              </a:endParaRPr>
            </a:p>
          </p:txBody>
        </p:sp>
        <p:sp>
          <p:nvSpPr>
            <p:cNvPr id="30735" name="文字方塊 7"/>
            <p:cNvSpPr txBox="1">
              <a:spLocks noChangeArrowheads="1"/>
            </p:cNvSpPr>
            <p:nvPr/>
          </p:nvSpPr>
          <p:spPr bwMode="auto">
            <a:xfrm>
              <a:off x="6724395" y="2835153"/>
              <a:ext cx="488813" cy="457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b="1">
                  <a:solidFill>
                    <a:srgbClr val="CC0000"/>
                  </a:solidFill>
                  <a:cs typeface="Arial" pitchFamily="34" charset="0"/>
                </a:rPr>
                <a:t>銅</a:t>
              </a:r>
              <a:endParaRPr kumimoji="0" lang="zh-HK" altLang="en-US" b="1">
                <a:solidFill>
                  <a:srgbClr val="CC0000"/>
                </a:solidFill>
                <a:cs typeface="Arial" pitchFamily="34" charset="0"/>
              </a:endParaRPr>
            </a:p>
          </p:txBody>
        </p:sp>
        <p:sp>
          <p:nvSpPr>
            <p:cNvPr id="30736" name="文字方塊 8"/>
            <p:cNvSpPr txBox="1">
              <a:spLocks noChangeArrowheads="1"/>
            </p:cNvSpPr>
            <p:nvPr/>
          </p:nvSpPr>
          <p:spPr bwMode="auto">
            <a:xfrm>
              <a:off x="1880698" y="2030303"/>
              <a:ext cx="1707673" cy="396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電子流動方向</a:t>
              </a:r>
              <a:endParaRPr kumimoji="0" lang="zh-HK" altLang="en-US" sz="2000">
                <a:cs typeface="Arial" pitchFamily="34" charset="0"/>
              </a:endParaRPr>
            </a:p>
          </p:txBody>
        </p:sp>
        <p:sp>
          <p:nvSpPr>
            <p:cNvPr id="30737" name="文字方塊 9"/>
            <p:cNvSpPr txBox="1">
              <a:spLocks noChangeArrowheads="1"/>
            </p:cNvSpPr>
            <p:nvPr/>
          </p:nvSpPr>
          <p:spPr bwMode="auto">
            <a:xfrm>
              <a:off x="4391421" y="1412776"/>
              <a:ext cx="945886" cy="396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伏特計</a:t>
              </a:r>
              <a:endParaRPr kumimoji="0" lang="zh-HK" altLang="en-US" sz="2000">
                <a:cs typeface="Arial" pitchFamily="34" charset="0"/>
              </a:endParaRPr>
            </a:p>
          </p:txBody>
        </p:sp>
        <p:sp>
          <p:nvSpPr>
            <p:cNvPr id="30738" name="文字方塊 10"/>
            <p:cNvSpPr txBox="1">
              <a:spLocks noChangeArrowheads="1"/>
            </p:cNvSpPr>
            <p:nvPr/>
          </p:nvSpPr>
          <p:spPr bwMode="auto">
            <a:xfrm>
              <a:off x="2339357" y="2838328"/>
              <a:ext cx="488814" cy="457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b="1">
                  <a:solidFill>
                    <a:srgbClr val="009900"/>
                  </a:solidFill>
                  <a:cs typeface="Arial" pitchFamily="34" charset="0"/>
                </a:rPr>
                <a:t>鎂</a:t>
              </a:r>
              <a:endParaRPr kumimoji="0" lang="zh-HK" altLang="en-US" b="1">
                <a:solidFill>
                  <a:srgbClr val="009900"/>
                </a:solidFill>
                <a:cs typeface="Arial" pitchFamily="34" charset="0"/>
              </a:endParaRPr>
            </a:p>
          </p:txBody>
        </p:sp>
        <p:sp>
          <p:nvSpPr>
            <p:cNvPr id="30739" name="文字方塊 11"/>
            <p:cNvSpPr txBox="1">
              <a:spLocks noChangeArrowheads="1"/>
            </p:cNvSpPr>
            <p:nvPr/>
          </p:nvSpPr>
          <p:spPr bwMode="auto">
            <a:xfrm>
              <a:off x="3589958" y="2349386"/>
              <a:ext cx="2350431" cy="7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TW" altLang="en-US" sz="2000">
                  <a:latin typeface="Calibri" pitchFamily="34" charset="0"/>
                </a:rPr>
                <a:t>鹽橋 </a:t>
              </a:r>
              <a:r>
                <a:rPr kumimoji="0" lang="en-US" altLang="zh-TW" sz="2000">
                  <a:latin typeface="Calibri" pitchFamily="34" charset="0"/>
                </a:rPr>
                <a:t>(</a:t>
              </a:r>
              <a:r>
                <a:rPr kumimoji="0" lang="zh-TW" altLang="en-US" sz="2000">
                  <a:latin typeface="Calibri" pitchFamily="34" charset="0"/>
                </a:rPr>
                <a:t>以</a:t>
              </a:r>
              <a:r>
                <a:rPr kumimoji="0" lang="zh-TW" altLang="en-US" sz="2000" b="1">
                  <a:solidFill>
                    <a:srgbClr val="3399FF"/>
                  </a:solidFill>
                  <a:latin typeface="Calibri" pitchFamily="34" charset="0"/>
                </a:rPr>
                <a:t>硝酸鉀</a:t>
              </a:r>
              <a:r>
                <a:rPr kumimoji="0" lang="zh-TW" altLang="en-US" sz="2000">
                  <a:latin typeface="Calibri" pitchFamily="34" charset="0"/>
                </a:rPr>
                <a:t>溶液</a:t>
              </a:r>
            </a:p>
            <a:p>
              <a:pPr algn="ctr" eaLnBrk="1" hangingPunct="1"/>
              <a:r>
                <a:rPr kumimoji="0" lang="zh-HK" altLang="en-US" sz="2000">
                  <a:latin typeface="Calibri" pitchFamily="34" charset="0"/>
                </a:rPr>
                <a:t>浸透的濾紙</a:t>
              </a:r>
              <a:r>
                <a:rPr kumimoji="0" lang="en-US" altLang="zh-HK" sz="2000">
                  <a:latin typeface="Calibri" pitchFamily="34" charset="0"/>
                </a:rPr>
                <a:t>)</a:t>
              </a:r>
              <a:endParaRPr kumimoji="0" lang="zh-HK" altLang="en-US" sz="2000">
                <a:cs typeface="Arial" pitchFamily="34" charset="0"/>
              </a:endParaRPr>
            </a:p>
          </p:txBody>
        </p:sp>
        <p:sp>
          <p:nvSpPr>
            <p:cNvPr id="30740" name="文字方塊 12"/>
            <p:cNvSpPr txBox="1">
              <a:spLocks noChangeArrowheads="1"/>
            </p:cNvSpPr>
            <p:nvPr/>
          </p:nvSpPr>
          <p:spPr bwMode="auto">
            <a:xfrm>
              <a:off x="1344273" y="4983005"/>
              <a:ext cx="1512465" cy="336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lnSpc>
                  <a:spcPct val="80000"/>
                </a:lnSpc>
              </a:pPr>
              <a:r>
                <a:rPr kumimoji="0" lang="zh-HK" altLang="en-US" sz="2000">
                  <a:latin typeface="Calibri" pitchFamily="34" charset="0"/>
                </a:rPr>
                <a:t>硫酸鎂溶液</a:t>
              </a:r>
              <a:endParaRPr kumimoji="0" lang="zh-HK" altLang="en-US" sz="2000">
                <a:cs typeface="Arial" pitchFamily="34" charset="0"/>
              </a:endParaRPr>
            </a:p>
          </p:txBody>
        </p:sp>
        <p:sp>
          <p:nvSpPr>
            <p:cNvPr id="30741" name="文字方塊 14"/>
            <p:cNvSpPr txBox="1">
              <a:spLocks noChangeArrowheads="1"/>
            </p:cNvSpPr>
            <p:nvPr/>
          </p:nvSpPr>
          <p:spPr bwMode="auto">
            <a:xfrm>
              <a:off x="6732330" y="5003642"/>
              <a:ext cx="1944144" cy="336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lnSpc>
                  <a:spcPct val="80000"/>
                </a:lnSpc>
              </a:pPr>
              <a:r>
                <a:rPr kumimoji="0" lang="zh-HK" altLang="en-US" sz="2000">
                  <a:cs typeface="Arial" pitchFamily="34" charset="0"/>
                </a:rPr>
                <a:t>硫酸銅</a:t>
              </a:r>
              <a:r>
                <a:rPr kumimoji="0" lang="en-US" altLang="zh-HK" sz="2000">
                  <a:cs typeface="Arial" pitchFamily="34" charset="0"/>
                </a:rPr>
                <a:t>(II) </a:t>
              </a:r>
              <a:r>
                <a:rPr kumimoji="0" lang="zh-HK" altLang="en-US" sz="2000">
                  <a:cs typeface="Arial" pitchFamily="34" charset="0"/>
                </a:rPr>
                <a:t>溶液</a:t>
              </a:r>
            </a:p>
          </p:txBody>
        </p:sp>
      </p:grpSp>
    </p:spTree>
    <p:extLst>
      <p:ext uri="{BB962C8B-B14F-4D97-AF65-F5344CB8AC3E}">
        <p14:creationId xmlns:p14="http://schemas.microsoft.com/office/powerpoint/2010/main" val="3123829535"/>
      </p:ext>
    </p:extLst>
  </p:cSld>
  <p:clrMapOvr>
    <a:masterClrMapping/>
  </p:clrMapOvr>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5"/>
          <p:cNvSpPr>
            <a:spLocks noChangeArrowheads="1"/>
          </p:cNvSpPr>
          <p:nvPr/>
        </p:nvSpPr>
        <p:spPr bwMode="auto">
          <a:xfrm>
            <a:off x="179388" y="908720"/>
            <a:ext cx="856932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a:latin typeface="Calibri" pitchFamily="34" charset="0"/>
              </a:rPr>
              <a:t>以 </a:t>
            </a:r>
            <a:r>
              <a:rPr kumimoji="0" lang="zh-TW" altLang="en-US" sz="3200" b="1" u="sng">
                <a:solidFill>
                  <a:srgbClr val="FF0000"/>
                </a:solidFill>
                <a:latin typeface="Calibri" pitchFamily="34" charset="0"/>
              </a:rPr>
              <a:t>鹽橋</a:t>
            </a:r>
            <a:r>
              <a:rPr kumimoji="0" lang="zh-TW" altLang="en-US" sz="2800" b="1">
                <a:solidFill>
                  <a:srgbClr val="3399FF"/>
                </a:solidFill>
                <a:latin typeface="Calibri" pitchFamily="34" charset="0"/>
              </a:rPr>
              <a:t> </a:t>
            </a:r>
            <a:r>
              <a:rPr kumimoji="0" lang="zh-TW" altLang="en-US" sz="2800">
                <a:latin typeface="Calibri" pitchFamily="34" charset="0"/>
              </a:rPr>
              <a:t>把兩個半電池連接。</a:t>
            </a:r>
            <a:r>
              <a:rPr kumimoji="0" lang="en-US" altLang="zh-HK" sz="2800">
                <a:cs typeface="Arial" pitchFamily="34" charset="0"/>
              </a:rPr>
              <a:t> </a:t>
            </a:r>
            <a:endParaRPr kumimoji="0" lang="zh-HK" altLang="en-US" sz="2800">
              <a:cs typeface="Arial" pitchFamily="34" charset="0"/>
            </a:endParaRPr>
          </a:p>
        </p:txBody>
      </p:sp>
      <p:sp>
        <p:nvSpPr>
          <p:cNvPr id="8" name="Rectangle 5"/>
          <p:cNvSpPr>
            <a:spLocks noChangeArrowheads="1"/>
          </p:cNvSpPr>
          <p:nvPr/>
        </p:nvSpPr>
        <p:spPr bwMode="auto">
          <a:xfrm>
            <a:off x="179388" y="2122289"/>
            <a:ext cx="856932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a:latin typeface="Calibri" pitchFamily="34" charset="0"/>
              </a:rPr>
              <a:t>鹽橋是一片 </a:t>
            </a:r>
            <a:r>
              <a:rPr kumimoji="0" lang="zh-TW" altLang="en-US" sz="3200" b="1" u="sng">
                <a:solidFill>
                  <a:srgbClr val="FF0000"/>
                </a:solidFill>
                <a:latin typeface="Calibri" pitchFamily="34" charset="0"/>
              </a:rPr>
              <a:t>浸透了電解質溶液</a:t>
            </a:r>
            <a:r>
              <a:rPr kumimoji="0" lang="zh-HK" altLang="en-US" sz="3200" b="1" u="sng">
                <a:solidFill>
                  <a:srgbClr val="FF0000"/>
                </a:solidFill>
                <a:latin typeface="Calibri" pitchFamily="34" charset="0"/>
              </a:rPr>
              <a:t>的濾紙</a:t>
            </a:r>
            <a:r>
              <a:rPr kumimoji="0" lang="zh-HK" altLang="en-US" sz="2800">
                <a:latin typeface="Calibri" pitchFamily="34" charset="0"/>
              </a:rPr>
              <a:t>。</a:t>
            </a:r>
            <a:endParaRPr kumimoji="0" lang="zh-HK" altLang="en-US" sz="2800">
              <a:cs typeface="Arial" pitchFamily="34" charset="0"/>
            </a:endParaRPr>
          </a:p>
        </p:txBody>
      </p:sp>
      <p:sp>
        <p:nvSpPr>
          <p:cNvPr id="4" name="Rectangle 5"/>
          <p:cNvSpPr>
            <a:spLocks noChangeArrowheads="1"/>
          </p:cNvSpPr>
          <p:nvPr/>
        </p:nvSpPr>
        <p:spPr bwMode="auto">
          <a:xfrm>
            <a:off x="179388" y="3202930"/>
            <a:ext cx="8569325" cy="946150"/>
          </a:xfrm>
          <a:prstGeom prst="rect">
            <a:avLst/>
          </a:prstGeom>
          <a:noFill/>
          <a:ln>
            <a:noFill/>
          </a:ln>
          <a:extLst/>
        </p:spPr>
        <p:txBody>
          <a:bodyPr>
            <a:spAutoFit/>
          </a:bodyPr>
          <a:lstStyle/>
          <a:p>
            <a:pPr marL="544513" indent="-533400" algn="just" eaLnBrk="1" fontAlgn="auto" hangingPunct="1">
              <a:spcBef>
                <a:spcPts val="0"/>
              </a:spcBef>
              <a:spcAft>
                <a:spcPts val="0"/>
              </a:spcAft>
              <a:buFontTx/>
              <a:buBlip>
                <a:blip r:embed="rId2"/>
              </a:buBlip>
              <a:defRPr/>
            </a:pPr>
            <a:r>
              <a:rPr kumimoji="0" lang="zh-TW" altLang="en-US" sz="2800" dirty="0">
                <a:latin typeface="+mn-ea"/>
                <a:ea typeface="+mn-ea"/>
              </a:rPr>
              <a:t>硝酸鉀或任何不會與電池內的物質產生反應的離子化合物均可用作電解質。</a:t>
            </a:r>
            <a:r>
              <a:rPr kumimoji="0" lang="en-US" altLang="zh-HK" sz="2800" dirty="0">
                <a:latin typeface="+mn-ea"/>
                <a:ea typeface="+mn-ea"/>
                <a:cs typeface="Arial" pitchFamily="34" charset="0"/>
              </a:rPr>
              <a:t> </a:t>
            </a:r>
            <a:endParaRPr kumimoji="0" lang="zh-HK" altLang="en-US" sz="2800" dirty="0">
              <a:latin typeface="+mn-ea"/>
              <a:ea typeface="+mn-ea"/>
              <a:cs typeface="Arial" pitchFamily="34" charset="0"/>
            </a:endParaRPr>
          </a:p>
        </p:txBody>
      </p:sp>
    </p:spTree>
    <p:extLst>
      <p:ext uri="{BB962C8B-B14F-4D97-AF65-F5344CB8AC3E}">
        <p14:creationId xmlns:p14="http://schemas.microsoft.com/office/powerpoint/2010/main" val="133204369"/>
      </p:ext>
    </p:extLst>
  </p:cSld>
  <p:clrMapOvr>
    <a:masterClrMapping/>
  </p:clrMapOvr>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827907" y="448796"/>
            <a:ext cx="2304255" cy="523220"/>
          </a:xfrm>
          <a:prstGeom prst="rect">
            <a:avLst/>
          </a:prstGeom>
          <a:noFill/>
          <a:ln>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009900"/>
                </a:solidFill>
                <a:ea typeface="+mn-ea"/>
                <a:cs typeface="Arial" pitchFamily="34" charset="0"/>
              </a:rPr>
              <a:t>在鎂電極：</a:t>
            </a:r>
            <a:endParaRPr kumimoji="0" lang="en-US" altLang="zh-TW" sz="2800" b="1" dirty="0">
              <a:solidFill>
                <a:srgbClr val="009900"/>
              </a:solidFill>
              <a:ea typeface="Arial Unicode MS" pitchFamily="34" charset="-120"/>
              <a:cs typeface="Arial" pitchFamily="34" charset="0"/>
            </a:endParaRPr>
          </a:p>
        </p:txBody>
      </p:sp>
      <p:sp>
        <p:nvSpPr>
          <p:cNvPr id="33798" name="文字方塊 2"/>
          <p:cNvSpPr txBox="1">
            <a:spLocks noChangeArrowheads="1"/>
          </p:cNvSpPr>
          <p:nvPr/>
        </p:nvSpPr>
        <p:spPr bwMode="auto">
          <a:xfrm>
            <a:off x="1619250" y="993775"/>
            <a:ext cx="39830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en-US" altLang="zh-HK" sz="2800">
                <a:cs typeface="Arial" pitchFamily="34" charset="0"/>
              </a:rPr>
              <a:t>Mg(s) </a:t>
            </a:r>
            <a:r>
              <a:rPr kumimoji="0" lang="en-US" altLang="zh-HK" sz="2800">
                <a:cs typeface="Arial" pitchFamily="34" charset="0"/>
                <a:sym typeface="Symbol" pitchFamily="18" charset="2"/>
              </a:rPr>
              <a:t> Mg</a:t>
            </a:r>
            <a:r>
              <a:rPr kumimoji="0" lang="en-US" altLang="zh-HK" sz="2800" baseline="30000">
                <a:cs typeface="Arial" pitchFamily="34" charset="0"/>
                <a:sym typeface="Symbol" pitchFamily="18" charset="2"/>
              </a:rPr>
              <a:t>2+</a:t>
            </a:r>
            <a:r>
              <a:rPr kumimoji="0" lang="en-US" altLang="zh-HK" sz="2800">
                <a:cs typeface="Arial" pitchFamily="34" charset="0"/>
                <a:sym typeface="Symbol" pitchFamily="18" charset="2"/>
              </a:rPr>
              <a:t>(aq) + 2e</a:t>
            </a:r>
            <a:r>
              <a:rPr kumimoji="0" lang="en-US" altLang="zh-HK" sz="2800" baseline="30000">
                <a:cs typeface="Arial" pitchFamily="34" charset="0"/>
                <a:sym typeface="Symbol" pitchFamily="18" charset="2"/>
              </a:rPr>
              <a:t></a:t>
            </a:r>
            <a:endParaRPr kumimoji="0" lang="zh-HK" altLang="en-US" sz="2800" baseline="30000">
              <a:cs typeface="Arial" pitchFamily="34" charset="0"/>
            </a:endParaRPr>
          </a:p>
        </p:txBody>
      </p:sp>
      <p:sp>
        <p:nvSpPr>
          <p:cNvPr id="4" name="Rectangle 5"/>
          <p:cNvSpPr>
            <a:spLocks noChangeArrowheads="1"/>
          </p:cNvSpPr>
          <p:nvPr/>
        </p:nvSpPr>
        <p:spPr bwMode="auto">
          <a:xfrm>
            <a:off x="828675" y="2312988"/>
            <a:ext cx="2303463" cy="522287"/>
          </a:xfrm>
          <a:prstGeom prst="rect">
            <a:avLst/>
          </a:prstGeom>
          <a:noFill/>
          <a:ln>
            <a:noFill/>
          </a:ln>
          <a:effectLst/>
          <a:extLst/>
        </p:spPr>
        <p:txBody>
          <a:bodyPr anchor="ctr">
            <a:spAutoFit/>
          </a:bodyPr>
          <a:lstStyle/>
          <a:p>
            <a:pPr marL="11113" eaLnBrk="1" fontAlgn="auto" hangingPunct="1">
              <a:spcBef>
                <a:spcPts val="0"/>
              </a:spcBef>
              <a:spcAft>
                <a:spcPts val="0"/>
              </a:spcAft>
              <a:defRPr/>
            </a:pPr>
            <a:r>
              <a:rPr kumimoji="0" lang="zh-TW" altLang="en-US" sz="2800" b="1" dirty="0">
                <a:solidFill>
                  <a:srgbClr val="C00000"/>
                </a:solidFill>
                <a:latin typeface="+mn-ea"/>
                <a:ea typeface="+mn-ea"/>
                <a:cs typeface="Arial" pitchFamily="34" charset="0"/>
              </a:rPr>
              <a:t>在銅電極：</a:t>
            </a:r>
            <a:endParaRPr kumimoji="0" lang="en-US" altLang="zh-TW" sz="2800" b="1" dirty="0">
              <a:solidFill>
                <a:srgbClr val="C00000"/>
              </a:solidFill>
              <a:latin typeface="+mn-ea"/>
              <a:ea typeface="+mn-ea"/>
              <a:cs typeface="Arial" pitchFamily="34" charset="0"/>
            </a:endParaRPr>
          </a:p>
        </p:txBody>
      </p:sp>
      <p:sp>
        <p:nvSpPr>
          <p:cNvPr id="35846" name="文字方塊 4"/>
          <p:cNvSpPr txBox="1">
            <a:spLocks noChangeArrowheads="1"/>
          </p:cNvSpPr>
          <p:nvPr/>
        </p:nvSpPr>
        <p:spPr bwMode="auto">
          <a:xfrm>
            <a:off x="1619250" y="2867025"/>
            <a:ext cx="39703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en-US" altLang="zh-HK" sz="2800">
                <a:cs typeface="Arial" pitchFamily="34" charset="0"/>
                <a:sym typeface="Symbol" pitchFamily="18" charset="2"/>
              </a:rPr>
              <a:t>Cu</a:t>
            </a:r>
            <a:r>
              <a:rPr kumimoji="0" lang="en-US" altLang="zh-HK" sz="2800" baseline="30000">
                <a:cs typeface="Arial" pitchFamily="34" charset="0"/>
                <a:sym typeface="Symbol" pitchFamily="18" charset="2"/>
              </a:rPr>
              <a:t>2+</a:t>
            </a:r>
            <a:r>
              <a:rPr kumimoji="0" lang="en-US" altLang="zh-HK" sz="2800">
                <a:cs typeface="Arial" pitchFamily="34" charset="0"/>
                <a:sym typeface="Symbol" pitchFamily="18" charset="2"/>
              </a:rPr>
              <a:t>(aq) + 2e</a:t>
            </a:r>
            <a:r>
              <a:rPr kumimoji="0" lang="en-US" altLang="zh-HK" sz="2800" baseline="30000">
                <a:cs typeface="Arial" pitchFamily="34" charset="0"/>
                <a:sym typeface="Symbol" pitchFamily="18" charset="2"/>
              </a:rPr>
              <a:t> </a:t>
            </a:r>
            <a:r>
              <a:rPr kumimoji="0" lang="en-US" altLang="zh-HK" sz="2800">
                <a:cs typeface="Arial" pitchFamily="34" charset="0"/>
                <a:sym typeface="Symbol" pitchFamily="18" charset="2"/>
              </a:rPr>
              <a:t> </a:t>
            </a:r>
            <a:r>
              <a:rPr kumimoji="0" lang="en-US" altLang="zh-HK" sz="2800">
                <a:cs typeface="Arial" pitchFamily="34" charset="0"/>
              </a:rPr>
              <a:t>Cu(s) </a:t>
            </a:r>
            <a:endParaRPr kumimoji="0" lang="zh-HK" altLang="en-US" sz="2800" baseline="30000">
              <a:cs typeface="Arial" pitchFamily="34" charset="0"/>
            </a:endParaRPr>
          </a:p>
        </p:txBody>
      </p:sp>
      <p:sp>
        <p:nvSpPr>
          <p:cNvPr id="6" name="Rectangle 5"/>
          <p:cNvSpPr>
            <a:spLocks noChangeArrowheads="1"/>
          </p:cNvSpPr>
          <p:nvPr/>
        </p:nvSpPr>
        <p:spPr bwMode="auto">
          <a:xfrm>
            <a:off x="827907" y="4265220"/>
            <a:ext cx="3168352" cy="523220"/>
          </a:xfrm>
          <a:prstGeom prst="rect">
            <a:avLst/>
          </a:prstGeom>
          <a:noFill/>
          <a:ln>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00B050"/>
                </a:solidFill>
                <a:latin typeface="+mn-ea"/>
                <a:ea typeface="+mn-ea"/>
                <a:cs typeface="Arial" pitchFamily="34" charset="0"/>
              </a:rPr>
              <a:t>總反應方程式：</a:t>
            </a:r>
            <a:endParaRPr kumimoji="0" lang="en-US" altLang="zh-TW" sz="2800" b="1" dirty="0">
              <a:solidFill>
                <a:srgbClr val="00B050"/>
              </a:solidFill>
              <a:latin typeface="+mn-ea"/>
              <a:ea typeface="+mn-ea"/>
              <a:cs typeface="Arial" pitchFamily="34" charset="0"/>
            </a:endParaRPr>
          </a:p>
        </p:txBody>
      </p:sp>
      <p:sp>
        <p:nvSpPr>
          <p:cNvPr id="35850" name="文字方塊 6"/>
          <p:cNvSpPr txBox="1">
            <a:spLocks noChangeArrowheads="1"/>
          </p:cNvSpPr>
          <p:nvPr/>
        </p:nvSpPr>
        <p:spPr bwMode="auto">
          <a:xfrm>
            <a:off x="1619250" y="4819650"/>
            <a:ext cx="67691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en-US" altLang="zh-HK" sz="2800">
                <a:cs typeface="Arial" pitchFamily="34" charset="0"/>
              </a:rPr>
              <a:t>Mg(s) + Cu</a:t>
            </a:r>
            <a:r>
              <a:rPr kumimoji="0" lang="en-US" altLang="zh-HK" sz="2800" baseline="30000">
                <a:cs typeface="Arial" pitchFamily="34" charset="0"/>
              </a:rPr>
              <a:t>2+</a:t>
            </a:r>
            <a:r>
              <a:rPr kumimoji="0" lang="en-US" altLang="zh-HK" sz="2800">
                <a:cs typeface="Arial" pitchFamily="34" charset="0"/>
              </a:rPr>
              <a:t>(aq) </a:t>
            </a:r>
            <a:r>
              <a:rPr kumimoji="0" lang="en-US" altLang="zh-HK" sz="2800">
                <a:cs typeface="Arial" pitchFamily="34" charset="0"/>
                <a:sym typeface="Symbol" pitchFamily="18" charset="2"/>
              </a:rPr>
              <a:t> Mg</a:t>
            </a:r>
            <a:r>
              <a:rPr kumimoji="0" lang="en-US" altLang="zh-HK" sz="2800" baseline="30000">
                <a:cs typeface="Arial" pitchFamily="34" charset="0"/>
                <a:sym typeface="Symbol" pitchFamily="18" charset="2"/>
              </a:rPr>
              <a:t>2+</a:t>
            </a:r>
            <a:r>
              <a:rPr kumimoji="0" lang="en-US" altLang="zh-HK" sz="2800">
                <a:cs typeface="Arial" pitchFamily="34" charset="0"/>
                <a:sym typeface="Symbol" pitchFamily="18" charset="2"/>
              </a:rPr>
              <a:t>(aq) + Cu(s)</a:t>
            </a:r>
            <a:endParaRPr kumimoji="0" lang="zh-HK" altLang="en-US" sz="2800" baseline="30000">
              <a:cs typeface="Arial" pitchFamily="34" charset="0"/>
            </a:endParaRPr>
          </a:p>
        </p:txBody>
      </p:sp>
    </p:spTree>
    <p:extLst>
      <p:ext uri="{BB962C8B-B14F-4D97-AF65-F5344CB8AC3E}">
        <p14:creationId xmlns:p14="http://schemas.microsoft.com/office/powerpoint/2010/main" val="1337629156"/>
      </p:ext>
    </p:extLst>
  </p:cSld>
  <p:clrMapOvr>
    <a:masterClrMapping/>
  </p:clrMapOvr>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Rectangle 4"/>
          <p:cNvSpPr>
            <a:spLocks noChangeArrowheads="1"/>
          </p:cNvSpPr>
          <p:nvPr/>
        </p:nvSpPr>
        <p:spPr bwMode="auto">
          <a:xfrm>
            <a:off x="250825" y="340395"/>
            <a:ext cx="22336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3100" b="1" dirty="0">
                <a:solidFill>
                  <a:srgbClr val="CC0000"/>
                </a:solidFill>
                <a:latin typeface="Arial Black" pitchFamily="34" charset="0"/>
              </a:rPr>
              <a:t>鹽橋的功能</a:t>
            </a:r>
            <a:endParaRPr kumimoji="0" lang="en-US" altLang="zh-TW" sz="3100" b="1" dirty="0">
              <a:solidFill>
                <a:srgbClr val="CC0000"/>
              </a:solidFill>
              <a:latin typeface="Arial Black" pitchFamily="34" charset="0"/>
            </a:endParaRPr>
          </a:p>
        </p:txBody>
      </p:sp>
      <p:sp>
        <p:nvSpPr>
          <p:cNvPr id="6" name="Rectangle 5"/>
          <p:cNvSpPr>
            <a:spLocks noChangeArrowheads="1"/>
          </p:cNvSpPr>
          <p:nvPr/>
        </p:nvSpPr>
        <p:spPr bwMode="auto">
          <a:xfrm>
            <a:off x="179388" y="1309712"/>
            <a:ext cx="89646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buFontTx/>
              <a:buBlip>
                <a:blip r:embed="rId2"/>
              </a:buBlip>
            </a:pPr>
            <a:r>
              <a:rPr kumimoji="0" lang="zh-TW" altLang="en-US" sz="2800">
                <a:latin typeface="Calibri" pitchFamily="34" charset="0"/>
              </a:rPr>
              <a:t>鹽橋 </a:t>
            </a:r>
            <a:r>
              <a:rPr kumimoji="0" lang="zh-TW" altLang="en-US" sz="3200" b="1">
                <a:solidFill>
                  <a:srgbClr val="3399FF"/>
                </a:solidFill>
                <a:latin typeface="Calibri" pitchFamily="34" charset="0"/>
              </a:rPr>
              <a:t>讓離子從一個半電池流至另一個半電池</a:t>
            </a:r>
            <a:r>
              <a:rPr kumimoji="0" lang="zh-TW" altLang="en-US" sz="2800">
                <a:latin typeface="Calibri" pitchFamily="34" charset="0"/>
              </a:rPr>
              <a:t>。</a:t>
            </a:r>
            <a:r>
              <a:rPr kumimoji="0" lang="en-US" altLang="zh-HK" sz="2800">
                <a:cs typeface="Arial" pitchFamily="34" charset="0"/>
              </a:rPr>
              <a:t> </a:t>
            </a:r>
            <a:endParaRPr kumimoji="0" lang="zh-HK" altLang="en-US" sz="2800">
              <a:cs typeface="Arial" pitchFamily="34" charset="0"/>
            </a:endParaRPr>
          </a:p>
        </p:txBody>
      </p:sp>
      <p:pic>
        <p:nvPicPr>
          <p:cNvPr id="38915" name="Picture 2" descr="\\lisa\Chem DataBase\CHEM2ndEd_Illustration\Ch30\d30012_03_c.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1338" y="2278087"/>
            <a:ext cx="5353050" cy="395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7" name="文字方塊 9"/>
          <p:cNvSpPr txBox="1">
            <a:spLocks noChangeArrowheads="1"/>
          </p:cNvSpPr>
          <p:nvPr/>
        </p:nvSpPr>
        <p:spPr bwMode="auto">
          <a:xfrm>
            <a:off x="6478588" y="2370162"/>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電線</a:t>
            </a:r>
            <a:endParaRPr kumimoji="0" lang="zh-HK" altLang="en-US" sz="2000">
              <a:cs typeface="Arial" pitchFamily="34" charset="0"/>
            </a:endParaRPr>
          </a:p>
        </p:txBody>
      </p:sp>
      <p:sp>
        <p:nvSpPr>
          <p:cNvPr id="38918" name="文字方塊 10"/>
          <p:cNvSpPr txBox="1">
            <a:spLocks noChangeArrowheads="1"/>
          </p:cNvSpPr>
          <p:nvPr/>
        </p:nvSpPr>
        <p:spPr bwMode="auto">
          <a:xfrm>
            <a:off x="7131050" y="3249637"/>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銅</a:t>
            </a:r>
            <a:endParaRPr kumimoji="0" lang="zh-HK" altLang="en-US" sz="2000">
              <a:cs typeface="Arial" pitchFamily="34" charset="0"/>
            </a:endParaRPr>
          </a:p>
        </p:txBody>
      </p:sp>
      <p:sp>
        <p:nvSpPr>
          <p:cNvPr id="38919" name="文字方塊 11"/>
          <p:cNvSpPr txBox="1">
            <a:spLocks noChangeArrowheads="1"/>
          </p:cNvSpPr>
          <p:nvPr/>
        </p:nvSpPr>
        <p:spPr bwMode="auto">
          <a:xfrm>
            <a:off x="1116013" y="2519387"/>
            <a:ext cx="17224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電子流動方向</a:t>
            </a:r>
            <a:endParaRPr kumimoji="0" lang="zh-HK" altLang="en-US" sz="2000">
              <a:cs typeface="Arial" pitchFamily="34" charset="0"/>
            </a:endParaRPr>
          </a:p>
        </p:txBody>
      </p:sp>
      <p:sp>
        <p:nvSpPr>
          <p:cNvPr id="38920" name="文字方塊 12"/>
          <p:cNvSpPr txBox="1">
            <a:spLocks noChangeArrowheads="1"/>
          </p:cNvSpPr>
          <p:nvPr/>
        </p:nvSpPr>
        <p:spPr bwMode="auto">
          <a:xfrm>
            <a:off x="4024313" y="1901849"/>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伏特計</a:t>
            </a:r>
            <a:endParaRPr kumimoji="0" lang="zh-HK" altLang="en-US" sz="2000">
              <a:cs typeface="Arial" pitchFamily="34" charset="0"/>
            </a:endParaRPr>
          </a:p>
        </p:txBody>
      </p:sp>
      <p:sp>
        <p:nvSpPr>
          <p:cNvPr id="38921" name="文字方塊 13"/>
          <p:cNvSpPr txBox="1">
            <a:spLocks noChangeArrowheads="1"/>
          </p:cNvSpPr>
          <p:nvPr/>
        </p:nvSpPr>
        <p:spPr bwMode="auto">
          <a:xfrm>
            <a:off x="1430338" y="3233762"/>
            <a:ext cx="441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kumimoji="0" lang="zh-TW" altLang="en-US" sz="2000">
                <a:cs typeface="Arial" pitchFamily="34" charset="0"/>
              </a:rPr>
              <a:t>鎂</a:t>
            </a:r>
            <a:endParaRPr kumimoji="0" lang="zh-HK" altLang="en-US" sz="2000">
              <a:cs typeface="Arial" pitchFamily="34" charset="0"/>
            </a:endParaRPr>
          </a:p>
        </p:txBody>
      </p:sp>
      <p:sp>
        <p:nvSpPr>
          <p:cNvPr id="38922" name="文字方塊 14"/>
          <p:cNvSpPr txBox="1">
            <a:spLocks noChangeArrowheads="1"/>
          </p:cNvSpPr>
          <p:nvPr/>
        </p:nvSpPr>
        <p:spPr bwMode="auto">
          <a:xfrm>
            <a:off x="2919413" y="2625749"/>
            <a:ext cx="316388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r>
              <a:rPr kumimoji="0" lang="zh-HK" altLang="en-US" sz="2000">
                <a:latin typeface="Calibri" pitchFamily="34" charset="0"/>
              </a:rPr>
              <a:t>鹽橋</a:t>
            </a:r>
          </a:p>
          <a:p>
            <a:pPr algn="ctr" eaLnBrk="1" hangingPunct="1"/>
            <a:r>
              <a:rPr kumimoji="0" lang="en-US" altLang="zh-TW" sz="2000">
                <a:latin typeface="Calibri" pitchFamily="34" charset="0"/>
              </a:rPr>
              <a:t>(</a:t>
            </a:r>
            <a:r>
              <a:rPr kumimoji="0" lang="zh-TW" altLang="en-US" sz="2000">
                <a:latin typeface="Calibri" pitchFamily="34" charset="0"/>
              </a:rPr>
              <a:t>以硝酸鉀溶液浸透的濾紙</a:t>
            </a:r>
            <a:r>
              <a:rPr kumimoji="0" lang="en-US" altLang="zh-TW" sz="2000">
                <a:latin typeface="Calibri" pitchFamily="34" charset="0"/>
              </a:rPr>
              <a:t>)</a:t>
            </a:r>
            <a:endParaRPr kumimoji="0" lang="zh-HK" altLang="en-US" sz="2000">
              <a:cs typeface="Arial" pitchFamily="34" charset="0"/>
            </a:endParaRPr>
          </a:p>
        </p:txBody>
      </p:sp>
      <p:sp>
        <p:nvSpPr>
          <p:cNvPr id="38923" name="文字方塊 15"/>
          <p:cNvSpPr txBox="1">
            <a:spLocks noChangeArrowheads="1"/>
          </p:cNvSpPr>
          <p:nvPr/>
        </p:nvSpPr>
        <p:spPr bwMode="auto">
          <a:xfrm>
            <a:off x="395288" y="5602312"/>
            <a:ext cx="15128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lnSpc>
                <a:spcPct val="80000"/>
              </a:lnSpc>
            </a:pPr>
            <a:r>
              <a:rPr kumimoji="0" lang="zh-HK" altLang="en-US" sz="2000">
                <a:latin typeface="Calibri" pitchFamily="34" charset="0"/>
              </a:rPr>
              <a:t>硫酸鎂溶液</a:t>
            </a:r>
            <a:endParaRPr kumimoji="0" lang="zh-HK" altLang="en-US" sz="2000">
              <a:cs typeface="Arial" pitchFamily="34" charset="0"/>
            </a:endParaRPr>
          </a:p>
        </p:txBody>
      </p:sp>
      <p:sp>
        <p:nvSpPr>
          <p:cNvPr id="38924" name="文字方塊 16"/>
          <p:cNvSpPr txBox="1">
            <a:spLocks noChangeArrowheads="1"/>
          </p:cNvSpPr>
          <p:nvPr/>
        </p:nvSpPr>
        <p:spPr bwMode="auto">
          <a:xfrm>
            <a:off x="7115175" y="5589612"/>
            <a:ext cx="19208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lnSpc>
                <a:spcPct val="80000"/>
              </a:lnSpc>
            </a:pPr>
            <a:r>
              <a:rPr kumimoji="0" lang="zh-HK" altLang="en-US" sz="2000">
                <a:cs typeface="Arial" pitchFamily="34" charset="0"/>
              </a:rPr>
              <a:t>硫酸銅</a:t>
            </a:r>
            <a:r>
              <a:rPr kumimoji="0" lang="en-US" altLang="zh-HK" sz="2000">
                <a:cs typeface="Arial" pitchFamily="34" charset="0"/>
              </a:rPr>
              <a:t>(II) </a:t>
            </a:r>
            <a:r>
              <a:rPr kumimoji="0" lang="zh-HK" altLang="en-US" sz="2000">
                <a:cs typeface="Arial" pitchFamily="34" charset="0"/>
              </a:rPr>
              <a:t>溶液</a:t>
            </a:r>
          </a:p>
        </p:txBody>
      </p:sp>
    </p:spTree>
    <p:extLst>
      <p:ext uri="{BB962C8B-B14F-4D97-AF65-F5344CB8AC3E}">
        <p14:creationId xmlns:p14="http://schemas.microsoft.com/office/powerpoint/2010/main" val="2503801672"/>
      </p:ext>
    </p:extLst>
  </p:cSld>
  <p:clrMapOvr>
    <a:masterClrMapping/>
  </p:clrMapOvr>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251520" y="1107125"/>
            <a:ext cx="3821230" cy="523220"/>
          </a:xfrm>
          <a:prstGeom prst="rect">
            <a:avLst/>
          </a:prstGeom>
          <a:noFill/>
          <a:ln w="38100">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CC00CC"/>
                </a:solidFill>
                <a:latin typeface="+mn-ea"/>
                <a:ea typeface="+mn-ea"/>
              </a:rPr>
              <a:t>鹽橋有兩個主要用途：</a:t>
            </a:r>
            <a:endParaRPr kumimoji="0" lang="en-US" altLang="zh-TW" sz="2800" b="1" dirty="0">
              <a:solidFill>
                <a:srgbClr val="CC00CC"/>
              </a:solidFill>
              <a:latin typeface="+mn-ea"/>
              <a:ea typeface="+mn-ea"/>
              <a:cs typeface="Arial" pitchFamily="34" charset="0"/>
            </a:endParaRPr>
          </a:p>
        </p:txBody>
      </p:sp>
      <p:sp>
        <p:nvSpPr>
          <p:cNvPr id="3" name="Rectangle 5"/>
          <p:cNvSpPr>
            <a:spLocks noChangeArrowheads="1"/>
          </p:cNvSpPr>
          <p:nvPr/>
        </p:nvSpPr>
        <p:spPr bwMode="auto">
          <a:xfrm>
            <a:off x="296863" y="2043113"/>
            <a:ext cx="8570912" cy="742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lnSpc>
                <a:spcPct val="150000"/>
              </a:lnSpc>
            </a:pPr>
            <a:r>
              <a:rPr kumimoji="0" lang="zh-TW" altLang="en-US" sz="2800">
                <a:cs typeface="Arial" pitchFamily="34" charset="0"/>
              </a:rPr>
              <a:t>它 </a:t>
            </a:r>
            <a:r>
              <a:rPr kumimoji="0" lang="zh-TW" altLang="en-US" sz="3200" b="1" u="sng">
                <a:solidFill>
                  <a:srgbClr val="FF0000"/>
                </a:solidFill>
                <a:cs typeface="Arial" pitchFamily="34" charset="0"/>
              </a:rPr>
              <a:t>容許離子由一個半電池流至另一個半電池，</a:t>
            </a:r>
            <a:endParaRPr kumimoji="0" lang="en-US" altLang="zh-TW" sz="3200" b="1" u="sng">
              <a:solidFill>
                <a:srgbClr val="FF0000"/>
              </a:solidFill>
              <a:cs typeface="Arial" pitchFamily="34" charset="0"/>
            </a:endParaRPr>
          </a:p>
        </p:txBody>
      </p:sp>
      <p:sp>
        <p:nvSpPr>
          <p:cNvPr id="5" name="Rectangle 5"/>
          <p:cNvSpPr>
            <a:spLocks noChangeArrowheads="1"/>
          </p:cNvSpPr>
          <p:nvPr/>
        </p:nvSpPr>
        <p:spPr bwMode="auto">
          <a:xfrm>
            <a:off x="250825" y="4484688"/>
            <a:ext cx="8569325" cy="7445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11113">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lnSpc>
                <a:spcPct val="150000"/>
              </a:lnSpc>
            </a:pPr>
            <a:r>
              <a:rPr kumimoji="0" lang="en-US" altLang="zh-HK" sz="2800">
                <a:cs typeface="Arial" pitchFamily="34" charset="0"/>
              </a:rPr>
              <a:t>2. 	</a:t>
            </a:r>
            <a:r>
              <a:rPr kumimoji="0" lang="zh-TW" altLang="en-US" sz="3200" b="1" u="sng">
                <a:solidFill>
                  <a:srgbClr val="FF0000"/>
                </a:solidFill>
                <a:cs typeface="Arial" pitchFamily="34" charset="0"/>
              </a:rPr>
              <a:t>平衡兩個半電池中溶液的電荷</a:t>
            </a:r>
            <a:r>
              <a:rPr kumimoji="0" lang="zh-TW" altLang="en-US" sz="2800">
                <a:cs typeface="Arial" pitchFamily="34" charset="0"/>
              </a:rPr>
              <a:t>。</a:t>
            </a:r>
            <a:endParaRPr kumimoji="0" lang="zh-HK" altLang="en-US" sz="2800">
              <a:cs typeface="Arial" pitchFamily="34" charset="0"/>
            </a:endParaRPr>
          </a:p>
        </p:txBody>
      </p:sp>
      <p:sp>
        <p:nvSpPr>
          <p:cNvPr id="8" name="Rectangle 5"/>
          <p:cNvSpPr>
            <a:spLocks noChangeArrowheads="1"/>
          </p:cNvSpPr>
          <p:nvPr/>
        </p:nvSpPr>
        <p:spPr bwMode="auto">
          <a:xfrm>
            <a:off x="298450" y="3300413"/>
            <a:ext cx="8569325" cy="83026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lnSpc>
                <a:spcPct val="150000"/>
              </a:lnSpc>
            </a:pPr>
            <a:r>
              <a:rPr kumimoji="0" lang="en-US" altLang="zh-TW" sz="2800">
                <a:cs typeface="Arial" pitchFamily="34" charset="0"/>
              </a:rPr>
              <a:t>1.	</a:t>
            </a:r>
            <a:r>
              <a:rPr kumimoji="0" lang="zh-TW" altLang="en-US" sz="3200" b="1" u="sng">
                <a:solidFill>
                  <a:srgbClr val="FF0000"/>
                </a:solidFill>
                <a:cs typeface="Arial" pitchFamily="34" charset="0"/>
              </a:rPr>
              <a:t>形成一個完整</a:t>
            </a:r>
            <a:r>
              <a:rPr kumimoji="0" lang="zh-HK" altLang="en-US" sz="3200" b="1" u="sng">
                <a:solidFill>
                  <a:srgbClr val="FF0000"/>
                </a:solidFill>
                <a:cs typeface="Arial" pitchFamily="34" charset="0"/>
              </a:rPr>
              <a:t>電路</a:t>
            </a:r>
            <a:r>
              <a:rPr kumimoji="0" lang="zh-HK" altLang="en-US" sz="2800">
                <a:cs typeface="Arial" pitchFamily="34" charset="0"/>
              </a:rPr>
              <a:t>。</a:t>
            </a:r>
          </a:p>
        </p:txBody>
      </p:sp>
    </p:spTree>
    <p:extLst>
      <p:ext uri="{BB962C8B-B14F-4D97-AF65-F5344CB8AC3E}">
        <p14:creationId xmlns:p14="http://schemas.microsoft.com/office/powerpoint/2010/main" val="3499582990"/>
      </p:ext>
    </p:extLst>
  </p:cSld>
  <p:clrMapOvr>
    <a:masterClrMapping/>
  </p:clrMapOvr>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4"/>
          <p:cNvSpPr>
            <a:spLocks noChangeArrowheads="1"/>
          </p:cNvSpPr>
          <p:nvPr/>
        </p:nvSpPr>
        <p:spPr bwMode="auto">
          <a:xfrm>
            <a:off x="250825" y="188913"/>
            <a:ext cx="8424863"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eaLnBrk="1" hangingPunct="1"/>
            <a:r>
              <a:rPr kumimoji="0" lang="zh-TW" altLang="en-US" sz="3100" b="1">
                <a:solidFill>
                  <a:srgbClr val="CC0000"/>
                </a:solidFill>
                <a:latin typeface="Arial Black" pitchFamily="34" charset="0"/>
              </a:rPr>
              <a:t>具有金屬</a:t>
            </a:r>
            <a:r>
              <a:rPr kumimoji="0" lang="en-US" altLang="zh-TW" sz="3100" b="1">
                <a:solidFill>
                  <a:srgbClr val="CC0000"/>
                </a:solidFill>
                <a:latin typeface="Arial Black" pitchFamily="34" charset="0"/>
                <a:sym typeface="Symbol" pitchFamily="18" charset="2"/>
              </a:rPr>
              <a:t></a:t>
            </a:r>
            <a:r>
              <a:rPr kumimoji="0" lang="zh-TW" altLang="en-US" sz="3100" b="1">
                <a:solidFill>
                  <a:srgbClr val="CC0000"/>
                </a:solidFill>
                <a:latin typeface="Arial Black" pitchFamily="34" charset="0"/>
              </a:rPr>
              <a:t>金屬離子半電池和多孔裝置的電池</a:t>
            </a:r>
            <a:endParaRPr kumimoji="0" lang="en-US" altLang="zh-TW" sz="3100" b="1">
              <a:solidFill>
                <a:srgbClr val="CC0000"/>
              </a:solidFill>
              <a:latin typeface="Arial Black" pitchFamily="34" charset="0"/>
            </a:endParaRPr>
          </a:p>
        </p:txBody>
      </p:sp>
      <p:sp>
        <p:nvSpPr>
          <p:cNvPr id="3" name="Rectangle 5"/>
          <p:cNvSpPr>
            <a:spLocks noChangeArrowheads="1"/>
          </p:cNvSpPr>
          <p:nvPr/>
        </p:nvSpPr>
        <p:spPr bwMode="auto">
          <a:xfrm>
            <a:off x="250825" y="966291"/>
            <a:ext cx="889317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algn="just" eaLnBrk="1" hangingPunct="1">
              <a:buFontTx/>
              <a:buBlip>
                <a:blip r:embed="rId2"/>
              </a:buBlip>
            </a:pPr>
            <a:r>
              <a:rPr kumimoji="0" lang="zh-TW" altLang="en-US" sz="3200" b="1">
                <a:solidFill>
                  <a:srgbClr val="3399FF"/>
                </a:solidFill>
                <a:cs typeface="Arial" charset="0"/>
              </a:rPr>
              <a:t>丹聶爾電池</a:t>
            </a:r>
            <a:r>
              <a:rPr kumimoji="0" lang="zh-TW" altLang="en-US" b="1">
                <a:solidFill>
                  <a:srgbClr val="3399FF"/>
                </a:solidFill>
                <a:cs typeface="Arial" charset="0"/>
              </a:rPr>
              <a:t> </a:t>
            </a:r>
            <a:r>
              <a:rPr kumimoji="0" lang="zh-TW" altLang="en-US" sz="2800">
                <a:cs typeface="Arial" charset="0"/>
              </a:rPr>
              <a:t>是由 銅</a:t>
            </a:r>
            <a:r>
              <a:rPr kumimoji="0" lang="en-US" altLang="zh-TW" sz="2800">
                <a:cs typeface="Arial" charset="0"/>
              </a:rPr>
              <a:t>–</a:t>
            </a:r>
            <a:r>
              <a:rPr kumimoji="0" lang="zh-TW" altLang="en-US" sz="2800">
                <a:cs typeface="Arial" charset="0"/>
              </a:rPr>
              <a:t>硫酸銅</a:t>
            </a:r>
            <a:r>
              <a:rPr kumimoji="0" lang="en-US" altLang="zh-TW" sz="2800">
                <a:cs typeface="Arial" charset="0"/>
              </a:rPr>
              <a:t>(II) </a:t>
            </a:r>
            <a:r>
              <a:rPr kumimoji="0" lang="zh-TW" altLang="en-US" sz="2800">
                <a:cs typeface="Arial" charset="0"/>
              </a:rPr>
              <a:t>半電池 及 </a:t>
            </a:r>
          </a:p>
          <a:p>
            <a:pPr algn="just" eaLnBrk="1" hangingPunct="1"/>
            <a:r>
              <a:rPr kumimoji="0" lang="zh-TW" altLang="en-US" sz="2800">
                <a:cs typeface="Arial" charset="0"/>
              </a:rPr>
              <a:t>	鋅</a:t>
            </a:r>
            <a:r>
              <a:rPr kumimoji="0" lang="en-US" altLang="zh-TW" sz="2800">
                <a:cs typeface="Arial" charset="0"/>
              </a:rPr>
              <a:t>–</a:t>
            </a:r>
            <a:r>
              <a:rPr kumimoji="0" lang="zh-TW" altLang="en-US" sz="2800">
                <a:cs typeface="Arial" charset="0"/>
              </a:rPr>
              <a:t>硫酸鋅 半電池組成的。</a:t>
            </a:r>
            <a:endParaRPr kumimoji="0" lang="zh-HK" altLang="en-US" sz="2800">
              <a:cs typeface="Arial" charset="0"/>
            </a:endParaRPr>
          </a:p>
        </p:txBody>
      </p:sp>
      <p:sp>
        <p:nvSpPr>
          <p:cNvPr id="4" name="Rectangle 5"/>
          <p:cNvSpPr>
            <a:spLocks noChangeArrowheads="1"/>
          </p:cNvSpPr>
          <p:nvPr/>
        </p:nvSpPr>
        <p:spPr bwMode="auto">
          <a:xfrm>
            <a:off x="250825" y="2117799"/>
            <a:ext cx="88931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algn="just" eaLnBrk="1" hangingPunct="1">
              <a:buFontTx/>
              <a:buBlip>
                <a:blip r:embed="rId2"/>
              </a:buBlip>
            </a:pPr>
            <a:r>
              <a:rPr kumimoji="0" lang="zh-HK" altLang="en-US" sz="2800" dirty="0">
                <a:latin typeface="新細明體" charset="-120"/>
              </a:rPr>
              <a:t>當中兩個半</a:t>
            </a:r>
            <a:r>
              <a:rPr kumimoji="0" lang="zh-TW" altLang="en-US" sz="2800" dirty="0">
                <a:latin typeface="新細明體" charset="-120"/>
              </a:rPr>
              <a:t>電池被一個用作鹽橋的 </a:t>
            </a:r>
            <a:r>
              <a:rPr kumimoji="0" lang="zh-TW" altLang="en-US" sz="2800" b="1" dirty="0">
                <a:latin typeface="新細明體" charset="-120"/>
              </a:rPr>
              <a:t>多孔裝置 </a:t>
            </a:r>
            <a:r>
              <a:rPr kumimoji="0" lang="zh-TW" altLang="en-US" sz="2800" dirty="0">
                <a:latin typeface="新細明體" charset="-120"/>
              </a:rPr>
              <a:t>隔開。</a:t>
            </a:r>
            <a:endParaRPr kumimoji="0" lang="zh-HK" altLang="en-US" sz="2800" dirty="0">
              <a:latin typeface="新細明體" charset="-120"/>
              <a:cs typeface="Arial" charset="0"/>
            </a:endParaRPr>
          </a:p>
        </p:txBody>
      </p:sp>
      <p:pic>
        <p:nvPicPr>
          <p:cNvPr id="4198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1442" y="3213372"/>
            <a:ext cx="2190750" cy="345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9" name="文字方塊 7"/>
          <p:cNvSpPr txBox="1">
            <a:spLocks noChangeArrowheads="1"/>
          </p:cNvSpPr>
          <p:nvPr/>
        </p:nvSpPr>
        <p:spPr bwMode="auto">
          <a:xfrm>
            <a:off x="4793779" y="2936999"/>
            <a:ext cx="17224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algn="ctr" eaLnBrk="1" hangingPunct="1"/>
            <a:r>
              <a:rPr kumimoji="0" lang="zh-TW" altLang="en-US" sz="2000" dirty="0">
                <a:latin typeface="Calibri" pitchFamily="34" charset="0"/>
              </a:rPr>
              <a:t>數字萬用電錶</a:t>
            </a:r>
          </a:p>
          <a:p>
            <a:pPr algn="ctr" eaLnBrk="1" hangingPunct="1"/>
            <a:r>
              <a:rPr kumimoji="0" lang="en-US" altLang="zh-HK" sz="2000" dirty="0">
                <a:latin typeface="Calibri" pitchFamily="34" charset="0"/>
              </a:rPr>
              <a:t>(</a:t>
            </a:r>
            <a:r>
              <a:rPr kumimoji="0" lang="zh-HK" altLang="en-US" sz="2000" dirty="0">
                <a:latin typeface="Calibri" pitchFamily="34" charset="0"/>
              </a:rPr>
              <a:t>用作伏特計</a:t>
            </a:r>
            <a:r>
              <a:rPr kumimoji="0" lang="en-US" altLang="zh-HK" sz="2000" dirty="0">
                <a:latin typeface="Calibri" pitchFamily="34" charset="0"/>
              </a:rPr>
              <a:t>)</a:t>
            </a:r>
            <a:endParaRPr kumimoji="0" lang="en-US" altLang="zh-HK" sz="2000" dirty="0">
              <a:cs typeface="Arial" charset="0"/>
            </a:endParaRPr>
          </a:p>
        </p:txBody>
      </p:sp>
      <p:sp>
        <p:nvSpPr>
          <p:cNvPr id="41990" name="文字方塊 8"/>
          <p:cNvSpPr txBox="1">
            <a:spLocks noChangeArrowheads="1"/>
          </p:cNvSpPr>
          <p:nvPr/>
        </p:nvSpPr>
        <p:spPr bwMode="auto">
          <a:xfrm>
            <a:off x="2450554" y="364676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algn="ctr" eaLnBrk="1" hangingPunct="1"/>
            <a:r>
              <a:rPr kumimoji="0" lang="zh-TW" altLang="en-US" sz="2000">
                <a:cs typeface="Arial" charset="0"/>
              </a:rPr>
              <a:t>電子流動方向</a:t>
            </a:r>
            <a:endParaRPr kumimoji="0" lang="en-US" altLang="zh-HK" sz="2000">
              <a:cs typeface="Arial" charset="0"/>
            </a:endParaRPr>
          </a:p>
        </p:txBody>
      </p:sp>
      <p:sp>
        <p:nvSpPr>
          <p:cNvPr id="41991" name="文字方塊 9"/>
          <p:cNvSpPr txBox="1">
            <a:spLocks noChangeArrowheads="1"/>
          </p:cNvSpPr>
          <p:nvPr/>
        </p:nvSpPr>
        <p:spPr bwMode="auto">
          <a:xfrm>
            <a:off x="1540917" y="3934097"/>
            <a:ext cx="16970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algn="ctr" eaLnBrk="1" hangingPunct="1"/>
            <a:r>
              <a:rPr kumimoji="0" lang="zh-TW" altLang="en-US" sz="2000">
                <a:cs typeface="Arial" charset="0"/>
              </a:rPr>
              <a:t>鋅片 </a:t>
            </a:r>
            <a:r>
              <a:rPr kumimoji="0" lang="en-US" altLang="zh-TW" sz="2000">
                <a:cs typeface="Arial" charset="0"/>
              </a:rPr>
              <a:t>(</a:t>
            </a:r>
            <a:r>
              <a:rPr kumimoji="0" lang="zh-TW" altLang="en-US" sz="2000">
                <a:cs typeface="Arial" charset="0"/>
              </a:rPr>
              <a:t>負電極</a:t>
            </a:r>
            <a:r>
              <a:rPr kumimoji="0" lang="en-US" altLang="zh-TW" sz="2000">
                <a:cs typeface="Arial" charset="0"/>
              </a:rPr>
              <a:t>)</a:t>
            </a:r>
            <a:endParaRPr kumimoji="0" lang="en-US" altLang="zh-HK" sz="2000">
              <a:cs typeface="Arial" charset="0"/>
            </a:endParaRPr>
          </a:p>
        </p:txBody>
      </p:sp>
      <p:sp>
        <p:nvSpPr>
          <p:cNvPr id="41992" name="文字方塊 10"/>
          <p:cNvSpPr txBox="1">
            <a:spLocks noChangeArrowheads="1"/>
          </p:cNvSpPr>
          <p:nvPr/>
        </p:nvSpPr>
        <p:spPr bwMode="auto">
          <a:xfrm>
            <a:off x="5339804" y="4935810"/>
            <a:ext cx="12112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algn="ctr" eaLnBrk="1" hangingPunct="1"/>
            <a:r>
              <a:rPr kumimoji="0" lang="zh-TW" altLang="en-US" sz="2000">
                <a:cs typeface="Arial" charset="0"/>
              </a:rPr>
              <a:t>多孔裝置</a:t>
            </a:r>
            <a:endParaRPr kumimoji="0" lang="en-US" altLang="zh-HK" sz="2000">
              <a:cs typeface="Arial" charset="0"/>
            </a:endParaRPr>
          </a:p>
        </p:txBody>
      </p:sp>
      <p:sp>
        <p:nvSpPr>
          <p:cNvPr id="41993" name="文字方塊 11"/>
          <p:cNvSpPr txBox="1">
            <a:spLocks noChangeArrowheads="1"/>
          </p:cNvSpPr>
          <p:nvPr/>
        </p:nvSpPr>
        <p:spPr bwMode="auto">
          <a:xfrm>
            <a:off x="5344567" y="5396185"/>
            <a:ext cx="19637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eaLnBrk="1" hangingPunct="1">
              <a:lnSpc>
                <a:spcPct val="80000"/>
              </a:lnSpc>
            </a:pPr>
            <a:r>
              <a:rPr kumimoji="0" lang="zh-TW" altLang="en-US" sz="2000">
                <a:cs typeface="Arial" charset="0"/>
              </a:rPr>
              <a:t>銅容器 </a:t>
            </a:r>
            <a:r>
              <a:rPr kumimoji="0" lang="en-US" altLang="zh-HK" sz="2000">
                <a:cs typeface="Arial" charset="0"/>
              </a:rPr>
              <a:t>(</a:t>
            </a:r>
            <a:r>
              <a:rPr kumimoji="0" lang="zh-TW" altLang="en-US" sz="2000">
                <a:cs typeface="Arial" charset="0"/>
              </a:rPr>
              <a:t>正電極</a:t>
            </a:r>
            <a:r>
              <a:rPr kumimoji="0" lang="en-US" altLang="zh-HK" sz="2000">
                <a:cs typeface="Arial" charset="0"/>
              </a:rPr>
              <a:t>)</a:t>
            </a:r>
          </a:p>
        </p:txBody>
      </p:sp>
      <p:sp>
        <p:nvSpPr>
          <p:cNvPr id="41994" name="文字方塊 12"/>
          <p:cNvSpPr txBox="1">
            <a:spLocks noChangeArrowheads="1"/>
          </p:cNvSpPr>
          <p:nvPr/>
        </p:nvSpPr>
        <p:spPr bwMode="auto">
          <a:xfrm>
            <a:off x="5311229" y="5870847"/>
            <a:ext cx="1874838"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eaLnBrk="1" hangingPunct="1">
              <a:lnSpc>
                <a:spcPct val="80000"/>
              </a:lnSpc>
            </a:pPr>
            <a:r>
              <a:rPr kumimoji="0" lang="zh-HK" altLang="en-US" sz="2000">
                <a:latin typeface="Calibri" pitchFamily="34" charset="0"/>
              </a:rPr>
              <a:t>硫酸銅</a:t>
            </a:r>
            <a:r>
              <a:rPr kumimoji="0" lang="en-US" altLang="zh-HK" sz="2000">
                <a:ea typeface="Arial Unicode MS" pitchFamily="34" charset="-120"/>
                <a:cs typeface="Arial" charset="0"/>
              </a:rPr>
              <a:t>(II) </a:t>
            </a:r>
            <a:r>
              <a:rPr kumimoji="0" lang="zh-HK" altLang="en-US" sz="2000">
                <a:latin typeface="Calibri" pitchFamily="34" charset="0"/>
              </a:rPr>
              <a:t>溶液</a:t>
            </a:r>
            <a:endParaRPr kumimoji="0" lang="en-US" altLang="zh-HK" sz="2000">
              <a:cs typeface="Arial" charset="0"/>
            </a:endParaRPr>
          </a:p>
        </p:txBody>
      </p:sp>
      <p:sp>
        <p:nvSpPr>
          <p:cNvPr id="41995" name="文字方塊 13"/>
          <p:cNvSpPr txBox="1">
            <a:spLocks noChangeArrowheads="1"/>
          </p:cNvSpPr>
          <p:nvPr/>
        </p:nvSpPr>
        <p:spPr bwMode="auto">
          <a:xfrm>
            <a:off x="5314404" y="6189935"/>
            <a:ext cx="16192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Arial" charset="0"/>
                <a:ea typeface="新細明體" charset="-120"/>
              </a:defRPr>
            </a:lvl1pPr>
            <a:lvl2pPr marL="742950" indent="-285750">
              <a:defRPr kumimoji="1" sz="2400">
                <a:solidFill>
                  <a:schemeClr val="tx1"/>
                </a:solidFill>
                <a:latin typeface="Arial" charset="0"/>
                <a:ea typeface="新細明體" charset="-120"/>
              </a:defRPr>
            </a:lvl2pPr>
            <a:lvl3pPr marL="1143000" indent="-228600">
              <a:defRPr kumimoji="1" sz="2400">
                <a:solidFill>
                  <a:schemeClr val="tx1"/>
                </a:solidFill>
                <a:latin typeface="Arial" charset="0"/>
                <a:ea typeface="新細明體" charset="-120"/>
              </a:defRPr>
            </a:lvl3pPr>
            <a:lvl4pPr marL="1600200" indent="-228600">
              <a:defRPr kumimoji="1" sz="2400">
                <a:solidFill>
                  <a:schemeClr val="tx1"/>
                </a:solidFill>
                <a:latin typeface="Arial" charset="0"/>
                <a:ea typeface="新細明體" charset="-120"/>
              </a:defRPr>
            </a:lvl4pPr>
            <a:lvl5pPr marL="2057400" indent="-228600">
              <a:defRPr kumimoji="1" sz="2400">
                <a:solidFill>
                  <a:schemeClr val="tx1"/>
                </a:solidFill>
                <a:latin typeface="Arial" charset="0"/>
                <a:ea typeface="新細明體" charset="-120"/>
              </a:defRPr>
            </a:lvl5pPr>
            <a:lvl6pPr marL="2514600" indent="-228600" eaLnBrk="0" fontAlgn="base" hangingPunct="0">
              <a:spcBef>
                <a:spcPct val="0"/>
              </a:spcBef>
              <a:spcAft>
                <a:spcPct val="0"/>
              </a:spcAft>
              <a:defRPr kumimoji="1" sz="2400">
                <a:solidFill>
                  <a:schemeClr val="tx1"/>
                </a:solidFill>
                <a:latin typeface="Arial" charset="0"/>
                <a:ea typeface="新細明體" charset="-120"/>
              </a:defRPr>
            </a:lvl6pPr>
            <a:lvl7pPr marL="2971800" indent="-228600" eaLnBrk="0" fontAlgn="base" hangingPunct="0">
              <a:spcBef>
                <a:spcPct val="0"/>
              </a:spcBef>
              <a:spcAft>
                <a:spcPct val="0"/>
              </a:spcAft>
              <a:defRPr kumimoji="1" sz="2400">
                <a:solidFill>
                  <a:schemeClr val="tx1"/>
                </a:solidFill>
                <a:latin typeface="Arial" charset="0"/>
                <a:ea typeface="新細明體" charset="-120"/>
              </a:defRPr>
            </a:lvl7pPr>
            <a:lvl8pPr marL="3429000" indent="-228600" eaLnBrk="0" fontAlgn="base" hangingPunct="0">
              <a:spcBef>
                <a:spcPct val="0"/>
              </a:spcBef>
              <a:spcAft>
                <a:spcPct val="0"/>
              </a:spcAft>
              <a:defRPr kumimoji="1" sz="2400">
                <a:solidFill>
                  <a:schemeClr val="tx1"/>
                </a:solidFill>
                <a:latin typeface="Arial" charset="0"/>
                <a:ea typeface="新細明體" charset="-120"/>
              </a:defRPr>
            </a:lvl8pPr>
            <a:lvl9pPr marL="3886200" indent="-228600" eaLnBrk="0" fontAlgn="base" hangingPunct="0">
              <a:spcBef>
                <a:spcPct val="0"/>
              </a:spcBef>
              <a:spcAft>
                <a:spcPct val="0"/>
              </a:spcAft>
              <a:defRPr kumimoji="1" sz="2400">
                <a:solidFill>
                  <a:schemeClr val="tx1"/>
                </a:solidFill>
                <a:latin typeface="Arial" charset="0"/>
                <a:ea typeface="新細明體" charset="-120"/>
              </a:defRPr>
            </a:lvl9pPr>
          </a:lstStyle>
          <a:p>
            <a:pPr eaLnBrk="1" hangingPunct="1">
              <a:lnSpc>
                <a:spcPct val="80000"/>
              </a:lnSpc>
            </a:pPr>
            <a:r>
              <a:rPr kumimoji="0" lang="zh-HK" altLang="en-US" sz="2000">
                <a:latin typeface="Calibri" pitchFamily="34" charset="0"/>
              </a:rPr>
              <a:t>硫酸鋅溶液</a:t>
            </a:r>
            <a:endParaRPr kumimoji="0" lang="en-US" altLang="zh-HK" sz="2000">
              <a:cs typeface="Arial" charset="0"/>
            </a:endParaRPr>
          </a:p>
        </p:txBody>
      </p:sp>
    </p:spTree>
    <p:extLst>
      <p:ext uri="{BB962C8B-B14F-4D97-AF65-F5344CB8AC3E}">
        <p14:creationId xmlns:p14="http://schemas.microsoft.com/office/powerpoint/2010/main" val="1489230562"/>
      </p:ext>
    </p:extLst>
  </p:cSld>
  <p:clrMapOvr>
    <a:masterClrMapping/>
  </p:clrMapOvr>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526752" y="890717"/>
            <a:ext cx="8568952" cy="523220"/>
          </a:xfrm>
          <a:prstGeom prst="rect">
            <a:avLst/>
          </a:prstGeom>
          <a:noFill/>
          <a:ln w="38100">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009900"/>
                </a:solidFill>
                <a:latin typeface="+mn-lt"/>
                <a:ea typeface="+mn-ea"/>
              </a:rPr>
              <a:t>多孔裝置有兩個主要用途：</a:t>
            </a:r>
            <a:endParaRPr kumimoji="0" lang="en-US" altLang="zh-TW" sz="2800" b="1" dirty="0">
              <a:solidFill>
                <a:srgbClr val="009900"/>
              </a:solidFill>
              <a:ea typeface="Arial Unicode MS" pitchFamily="34" charset="-120"/>
              <a:cs typeface="Arial" pitchFamily="34" charset="0"/>
            </a:endParaRPr>
          </a:p>
        </p:txBody>
      </p:sp>
      <p:sp>
        <p:nvSpPr>
          <p:cNvPr id="3" name="Rectangle 5"/>
          <p:cNvSpPr>
            <a:spLocks noChangeArrowheads="1"/>
          </p:cNvSpPr>
          <p:nvPr/>
        </p:nvSpPr>
        <p:spPr bwMode="auto">
          <a:xfrm>
            <a:off x="563563" y="1703958"/>
            <a:ext cx="7920037"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23875">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r>
              <a:rPr kumimoji="0" lang="en-US" altLang="zh-HK" sz="2800">
                <a:cs typeface="Arial" pitchFamily="34" charset="0"/>
              </a:rPr>
              <a:t>1.	</a:t>
            </a:r>
            <a:r>
              <a:rPr kumimoji="0" lang="zh-TW" altLang="en-US" sz="2800">
                <a:latin typeface="Calibri" pitchFamily="34" charset="0"/>
              </a:rPr>
              <a:t>它 </a:t>
            </a:r>
            <a:r>
              <a:rPr kumimoji="0" lang="zh-TW" altLang="en-US" sz="3200" b="1">
                <a:solidFill>
                  <a:srgbClr val="3399FF"/>
                </a:solidFill>
                <a:latin typeface="Calibri" pitchFamily="34" charset="0"/>
              </a:rPr>
              <a:t>防止兩種電解質直接混合</a:t>
            </a:r>
            <a:r>
              <a:rPr kumimoji="0" lang="zh-TW" altLang="en-US" sz="2800">
                <a:latin typeface="Calibri" pitchFamily="34" charset="0"/>
              </a:rPr>
              <a:t>。</a:t>
            </a:r>
            <a:endParaRPr kumimoji="0" lang="zh-HK" altLang="en-US" sz="2800">
              <a:cs typeface="Arial" pitchFamily="34" charset="0"/>
            </a:endParaRPr>
          </a:p>
        </p:txBody>
      </p:sp>
      <p:sp>
        <p:nvSpPr>
          <p:cNvPr id="5" name="Rectangle 5"/>
          <p:cNvSpPr>
            <a:spLocks noChangeArrowheads="1"/>
          </p:cNvSpPr>
          <p:nvPr/>
        </p:nvSpPr>
        <p:spPr bwMode="auto">
          <a:xfrm>
            <a:off x="563563" y="2423095"/>
            <a:ext cx="7883525" cy="10779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23875">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just" eaLnBrk="1" hangingPunct="1"/>
            <a:r>
              <a:rPr kumimoji="0" lang="en-US" altLang="zh-HK" sz="2800">
                <a:cs typeface="Arial" pitchFamily="34" charset="0"/>
              </a:rPr>
              <a:t>2. </a:t>
            </a:r>
            <a:r>
              <a:rPr kumimoji="0" lang="zh-TW" altLang="en-US" sz="2800">
                <a:latin typeface="Calibri" pitchFamily="34" charset="0"/>
              </a:rPr>
              <a:t>它 </a:t>
            </a:r>
            <a:r>
              <a:rPr kumimoji="0" lang="zh-TW" altLang="en-US" sz="3200" b="1">
                <a:solidFill>
                  <a:srgbClr val="3399FF"/>
                </a:solidFill>
                <a:latin typeface="Calibri" pitchFamily="34" charset="0"/>
              </a:rPr>
              <a:t>容許離子在兩種電解質之間流動</a:t>
            </a:r>
            <a:r>
              <a:rPr kumimoji="0" lang="zh-TW" altLang="en-US" sz="2800">
                <a:latin typeface="Calibri" pitchFamily="34" charset="0"/>
              </a:rPr>
              <a:t>，形成一個 </a:t>
            </a:r>
            <a:r>
              <a:rPr kumimoji="0" lang="zh-TW" altLang="en-US" sz="3200" b="1">
                <a:solidFill>
                  <a:srgbClr val="3399FF"/>
                </a:solidFill>
                <a:latin typeface="Calibri" pitchFamily="34" charset="0"/>
              </a:rPr>
              <a:t>完整電路</a:t>
            </a:r>
            <a:r>
              <a:rPr kumimoji="0" lang="zh-TW" altLang="en-US" sz="2800">
                <a:latin typeface="Calibri" pitchFamily="34" charset="0"/>
              </a:rPr>
              <a:t>。</a:t>
            </a:r>
            <a:endParaRPr kumimoji="0" lang="zh-HK" altLang="en-US" sz="2800">
              <a:cs typeface="Arial" pitchFamily="34" charset="0"/>
            </a:endParaRPr>
          </a:p>
        </p:txBody>
      </p:sp>
      <p:sp>
        <p:nvSpPr>
          <p:cNvPr id="43014" name="Text Box 5"/>
          <p:cNvSpPr txBox="1">
            <a:spLocks noChangeArrowheads="1"/>
          </p:cNvSpPr>
          <p:nvPr/>
        </p:nvSpPr>
        <p:spPr bwMode="auto">
          <a:xfrm>
            <a:off x="395288" y="4292600"/>
            <a:ext cx="820896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eaLnBrk="1" hangingPunct="1"/>
            <a:r>
              <a:rPr lang="zh-TW" altLang="en-US" sz="2800"/>
              <a:t>多孔裝置與鹽橋不同， 它不會提供離子來平衡兩個</a:t>
            </a:r>
            <a:endParaRPr lang="en-US" altLang="zh-TW" sz="2800"/>
          </a:p>
          <a:p>
            <a:pPr eaLnBrk="1" hangingPunct="1"/>
            <a:r>
              <a:rPr lang="zh-TW" altLang="en-US" sz="2800"/>
              <a:t>半電池中電解質的過多電荷。</a:t>
            </a:r>
            <a:endParaRPr lang="en-US" altLang="zh-TW" sz="2800"/>
          </a:p>
        </p:txBody>
      </p:sp>
      <p:sp>
        <p:nvSpPr>
          <p:cNvPr id="43015" name="Rectangle 6"/>
          <p:cNvSpPr>
            <a:spLocks noChangeArrowheads="1"/>
          </p:cNvSpPr>
          <p:nvPr/>
        </p:nvSpPr>
        <p:spPr bwMode="auto">
          <a:xfrm>
            <a:off x="395288" y="4249738"/>
            <a:ext cx="8208962" cy="1050925"/>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2400">
                <a:solidFill>
                  <a:schemeClr val="tx1"/>
                </a:solidFill>
                <a:latin typeface="Arial" pitchFamily="34" charset="0"/>
                <a:ea typeface="新細明體" pitchFamily="18" charset="-120"/>
              </a:defRPr>
            </a:lvl1pPr>
            <a:lvl2pPr marL="742950" indent="-285750">
              <a:defRPr kumimoji="1" sz="2400">
                <a:solidFill>
                  <a:schemeClr val="tx1"/>
                </a:solidFill>
                <a:latin typeface="Arial" pitchFamily="34" charset="0"/>
                <a:ea typeface="新細明體" pitchFamily="18" charset="-120"/>
              </a:defRPr>
            </a:lvl2pPr>
            <a:lvl3pPr marL="1143000" indent="-228600">
              <a:defRPr kumimoji="1" sz="2400">
                <a:solidFill>
                  <a:schemeClr val="tx1"/>
                </a:solidFill>
                <a:latin typeface="Arial" pitchFamily="34" charset="0"/>
                <a:ea typeface="新細明體" pitchFamily="18" charset="-120"/>
              </a:defRPr>
            </a:lvl3pPr>
            <a:lvl4pPr marL="1600200" indent="-228600">
              <a:defRPr kumimoji="1" sz="2400">
                <a:solidFill>
                  <a:schemeClr val="tx1"/>
                </a:solidFill>
                <a:latin typeface="Arial" pitchFamily="34" charset="0"/>
                <a:ea typeface="新細明體" pitchFamily="18" charset="-120"/>
              </a:defRPr>
            </a:lvl4pPr>
            <a:lvl5pPr marL="2057400" indent="-228600">
              <a:defRPr kumimoji="1" sz="2400">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400">
                <a:solidFill>
                  <a:schemeClr val="tx1"/>
                </a:solidFill>
                <a:latin typeface="Arial" pitchFamily="34" charset="0"/>
                <a:ea typeface="新細明體" pitchFamily="18" charset="-120"/>
              </a:defRPr>
            </a:lvl9pPr>
          </a:lstStyle>
          <a:p>
            <a:pPr algn="ctr" eaLnBrk="1" hangingPunct="1"/>
            <a:endParaRPr kumimoji="0" lang="zh-HK" altLang="zh-HK">
              <a:latin typeface="Times New Roman" pitchFamily="18" charset="0"/>
            </a:endParaRPr>
          </a:p>
        </p:txBody>
      </p:sp>
    </p:spTree>
    <p:extLst>
      <p:ext uri="{BB962C8B-B14F-4D97-AF65-F5344CB8AC3E}">
        <p14:creationId xmlns:p14="http://schemas.microsoft.com/office/powerpoint/2010/main" val="225889782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490" name="群組 3"/>
          <p:cNvGrpSpPr>
            <a:grpSpLocks/>
          </p:cNvGrpSpPr>
          <p:nvPr/>
        </p:nvGrpSpPr>
        <p:grpSpPr bwMode="auto">
          <a:xfrm>
            <a:off x="1763713" y="980281"/>
            <a:ext cx="5891212" cy="4752975"/>
            <a:chOff x="1763688" y="476672"/>
            <a:chExt cx="5891188" cy="4752553"/>
          </a:xfrm>
        </p:grpSpPr>
        <p:pic>
          <p:nvPicPr>
            <p:cNvPr id="63498"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3688" y="476672"/>
              <a:ext cx="5559425" cy="454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499" name="群組 2"/>
            <p:cNvGrpSpPr>
              <a:grpSpLocks/>
            </p:cNvGrpSpPr>
            <p:nvPr/>
          </p:nvGrpSpPr>
          <p:grpSpPr bwMode="auto">
            <a:xfrm>
              <a:off x="2066876" y="620713"/>
              <a:ext cx="5588000" cy="4608512"/>
              <a:chOff x="2124075" y="620713"/>
              <a:chExt cx="5588000" cy="4608512"/>
            </a:xfrm>
          </p:grpSpPr>
          <p:grpSp>
            <p:nvGrpSpPr>
              <p:cNvPr id="63500" name="Group 25"/>
              <p:cNvGrpSpPr>
                <a:grpSpLocks/>
              </p:cNvGrpSpPr>
              <p:nvPr/>
            </p:nvGrpSpPr>
            <p:grpSpPr bwMode="auto">
              <a:xfrm>
                <a:off x="5292725" y="620713"/>
                <a:ext cx="1868488" cy="2159001"/>
                <a:chOff x="1701" y="967"/>
                <a:chExt cx="1177" cy="1360"/>
              </a:xfrm>
            </p:grpSpPr>
            <p:pic>
              <p:nvPicPr>
                <p:cNvPr id="63529" name="Picture 11" descr="F8"/>
                <p:cNvPicPr>
                  <a:picLocks noChangeAspect="1" noChangeArrowheads="1"/>
                </p:cNvPicPr>
                <p:nvPr/>
              </p:nvPicPr>
              <p:blipFill>
                <a:blip r:embed="rId3">
                  <a:clrChange>
                    <a:clrFrom>
                      <a:srgbClr val="FDFDFD"/>
                    </a:clrFrom>
                    <a:clrTo>
                      <a:srgbClr val="FDFDFD">
                        <a:alpha val="0"/>
                      </a:srgbClr>
                    </a:clrTo>
                  </a:clrChange>
                  <a:extLst>
                    <a:ext uri="{28A0092B-C50C-407E-A947-70E740481C1C}">
                      <a14:useLocalDpi xmlns:a14="http://schemas.microsoft.com/office/drawing/2010/main" val="0"/>
                    </a:ext>
                  </a:extLst>
                </a:blip>
                <a:srcRect r="92918" b="-2083"/>
                <a:stretch>
                  <a:fillRect/>
                </a:stretch>
              </p:blipFill>
              <p:spPr bwMode="auto">
                <a:xfrm>
                  <a:off x="1701" y="1148"/>
                  <a:ext cx="87" cy="1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30" name="Picture 15" descr="F8"/>
                <p:cNvPicPr>
                  <a:picLocks noChangeAspect="1" noChangeArrowheads="1"/>
                </p:cNvPicPr>
                <p:nvPr/>
              </p:nvPicPr>
              <p:blipFill>
                <a:blip r:embed="rId4">
                  <a:clrChange>
                    <a:clrFrom>
                      <a:srgbClr val="FDFDFD"/>
                    </a:clrFrom>
                    <a:clrTo>
                      <a:srgbClr val="FDFDFD">
                        <a:alpha val="0"/>
                      </a:srgbClr>
                    </a:clrTo>
                  </a:clrChange>
                  <a:extLst>
                    <a:ext uri="{28A0092B-C50C-407E-A947-70E740481C1C}">
                      <a14:useLocalDpi xmlns:a14="http://schemas.microsoft.com/office/drawing/2010/main" val="0"/>
                    </a:ext>
                  </a:extLst>
                </a:blip>
                <a:srcRect l="92972" t="-2100"/>
                <a:stretch>
                  <a:fillRect/>
                </a:stretch>
              </p:blipFill>
              <p:spPr bwMode="auto">
                <a:xfrm>
                  <a:off x="2562" y="1103"/>
                  <a:ext cx="86" cy="1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31" name="Text Box 21"/>
                <p:cNvSpPr txBox="1">
                  <a:spLocks noChangeArrowheads="1"/>
                </p:cNvSpPr>
                <p:nvPr/>
              </p:nvSpPr>
              <p:spPr bwMode="auto">
                <a:xfrm>
                  <a:off x="2637" y="967"/>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b="0">
                      <a:solidFill>
                        <a:srgbClr val="000000"/>
                      </a:solidFill>
                      <a:ea typeface="Guardi Roman" charset="-120"/>
                    </a:rPr>
                    <a:t>–</a:t>
                  </a:r>
                  <a:endParaRPr lang="en-US" altLang="zh-TW" b="0">
                    <a:solidFill>
                      <a:srgbClr val="000000"/>
                    </a:solidFill>
                    <a:latin typeface="Guardi Roman" charset="-120"/>
                    <a:ea typeface="Guardi Roman" charset="-120"/>
                  </a:endParaRPr>
                </a:p>
              </p:txBody>
            </p:sp>
          </p:grpSp>
          <p:grpSp>
            <p:nvGrpSpPr>
              <p:cNvPr id="63501" name="Group 24"/>
              <p:cNvGrpSpPr>
                <a:grpSpLocks/>
              </p:cNvGrpSpPr>
              <p:nvPr/>
            </p:nvGrpSpPr>
            <p:grpSpPr bwMode="auto">
              <a:xfrm>
                <a:off x="2151063" y="692151"/>
                <a:ext cx="2259012" cy="2160588"/>
                <a:chOff x="295" y="884"/>
                <a:chExt cx="1423" cy="1361"/>
              </a:xfrm>
            </p:grpSpPr>
            <p:pic>
              <p:nvPicPr>
                <p:cNvPr id="63526" name="Picture 10" descr="F8"/>
                <p:cNvPicPr>
                  <a:picLocks noChangeAspect="1" noChangeArrowheads="1"/>
                </p:cNvPicPr>
                <p:nvPr/>
              </p:nvPicPr>
              <p:blipFill>
                <a:blip r:embed="rId3">
                  <a:clrChange>
                    <a:clrFrom>
                      <a:srgbClr val="FDFDFD"/>
                    </a:clrFrom>
                    <a:clrTo>
                      <a:srgbClr val="FDFDFD">
                        <a:alpha val="0"/>
                      </a:srgbClr>
                    </a:clrTo>
                  </a:clrChange>
                  <a:extLst>
                    <a:ext uri="{28A0092B-C50C-407E-A947-70E740481C1C}">
                      <a14:useLocalDpi xmlns:a14="http://schemas.microsoft.com/office/drawing/2010/main" val="0"/>
                    </a:ext>
                  </a:extLst>
                </a:blip>
                <a:srcRect r="92918" b="-2083"/>
                <a:stretch>
                  <a:fillRect/>
                </a:stretch>
              </p:blipFill>
              <p:spPr bwMode="auto">
                <a:xfrm>
                  <a:off x="295" y="1066"/>
                  <a:ext cx="87" cy="1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27" name="Picture 14" descr="F8"/>
                <p:cNvPicPr>
                  <a:picLocks noChangeAspect="1" noChangeArrowheads="1"/>
                </p:cNvPicPr>
                <p:nvPr/>
              </p:nvPicPr>
              <p:blipFill>
                <a:blip r:embed="rId4">
                  <a:clrChange>
                    <a:clrFrom>
                      <a:srgbClr val="FDFDFD"/>
                    </a:clrFrom>
                    <a:clrTo>
                      <a:srgbClr val="FDFDFD">
                        <a:alpha val="0"/>
                      </a:srgbClr>
                    </a:clrTo>
                  </a:clrChange>
                  <a:extLst>
                    <a:ext uri="{28A0092B-C50C-407E-A947-70E740481C1C}">
                      <a14:useLocalDpi xmlns:a14="http://schemas.microsoft.com/office/drawing/2010/main" val="0"/>
                    </a:ext>
                  </a:extLst>
                </a:blip>
                <a:srcRect l="92972" t="-2100"/>
                <a:stretch>
                  <a:fillRect/>
                </a:stretch>
              </p:blipFill>
              <p:spPr bwMode="auto">
                <a:xfrm>
                  <a:off x="1383" y="1020"/>
                  <a:ext cx="86" cy="1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28" name="Text Box 20"/>
                <p:cNvSpPr txBox="1">
                  <a:spLocks noChangeArrowheads="1"/>
                </p:cNvSpPr>
                <p:nvPr/>
              </p:nvSpPr>
              <p:spPr bwMode="auto">
                <a:xfrm>
                  <a:off x="1471" y="884"/>
                  <a:ext cx="24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b="0"/>
                    <a:t>+</a:t>
                  </a:r>
                </a:p>
              </p:txBody>
            </p:sp>
          </p:grpSp>
          <p:grpSp>
            <p:nvGrpSpPr>
              <p:cNvPr id="63502" name="Group 26"/>
              <p:cNvGrpSpPr>
                <a:grpSpLocks/>
              </p:cNvGrpSpPr>
              <p:nvPr/>
            </p:nvGrpSpPr>
            <p:grpSpPr bwMode="auto">
              <a:xfrm>
                <a:off x="2124075" y="3078163"/>
                <a:ext cx="2432050" cy="2151062"/>
                <a:chOff x="2925" y="1098"/>
                <a:chExt cx="1532" cy="1355"/>
              </a:xfrm>
            </p:grpSpPr>
            <p:pic>
              <p:nvPicPr>
                <p:cNvPr id="63523" name="Picture 12" descr="F8"/>
                <p:cNvPicPr>
                  <a:picLocks noChangeAspect="1" noChangeArrowheads="1"/>
                </p:cNvPicPr>
                <p:nvPr/>
              </p:nvPicPr>
              <p:blipFill>
                <a:blip r:embed="rId3">
                  <a:clrChange>
                    <a:clrFrom>
                      <a:srgbClr val="FDFDFD"/>
                    </a:clrFrom>
                    <a:clrTo>
                      <a:srgbClr val="FDFDFD">
                        <a:alpha val="0"/>
                      </a:srgbClr>
                    </a:clrTo>
                  </a:clrChange>
                  <a:extLst>
                    <a:ext uri="{28A0092B-C50C-407E-A947-70E740481C1C}">
                      <a14:useLocalDpi xmlns:a14="http://schemas.microsoft.com/office/drawing/2010/main" val="0"/>
                    </a:ext>
                  </a:extLst>
                </a:blip>
                <a:srcRect r="92918" b="-2083"/>
                <a:stretch>
                  <a:fillRect/>
                </a:stretch>
              </p:blipFill>
              <p:spPr bwMode="auto">
                <a:xfrm>
                  <a:off x="2925" y="1274"/>
                  <a:ext cx="87" cy="1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24" name="Picture 16" descr="F8"/>
                <p:cNvPicPr>
                  <a:picLocks noChangeAspect="1" noChangeArrowheads="1"/>
                </p:cNvPicPr>
                <p:nvPr/>
              </p:nvPicPr>
              <p:blipFill>
                <a:blip r:embed="rId4">
                  <a:clrChange>
                    <a:clrFrom>
                      <a:srgbClr val="FDFDFD"/>
                    </a:clrFrom>
                    <a:clrTo>
                      <a:srgbClr val="FDFDFD">
                        <a:alpha val="0"/>
                      </a:srgbClr>
                    </a:clrTo>
                  </a:clrChange>
                  <a:extLst>
                    <a:ext uri="{28A0092B-C50C-407E-A947-70E740481C1C}">
                      <a14:useLocalDpi xmlns:a14="http://schemas.microsoft.com/office/drawing/2010/main" val="0"/>
                    </a:ext>
                  </a:extLst>
                </a:blip>
                <a:srcRect l="92972" t="-2100"/>
                <a:stretch>
                  <a:fillRect/>
                </a:stretch>
              </p:blipFill>
              <p:spPr bwMode="auto">
                <a:xfrm>
                  <a:off x="4030" y="1242"/>
                  <a:ext cx="86" cy="1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25" name="Text Box 22"/>
                <p:cNvSpPr txBox="1">
                  <a:spLocks noChangeArrowheads="1"/>
                </p:cNvSpPr>
                <p:nvPr/>
              </p:nvSpPr>
              <p:spPr bwMode="auto">
                <a:xfrm>
                  <a:off x="4091" y="1098"/>
                  <a:ext cx="36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b="0">
                      <a:solidFill>
                        <a:srgbClr val="000000"/>
                      </a:solidFill>
                      <a:ea typeface="Guardi Roman" charset="-120"/>
                    </a:rPr>
                    <a:t>2–</a:t>
                  </a:r>
                </a:p>
              </p:txBody>
            </p:sp>
          </p:grpSp>
          <p:grpSp>
            <p:nvGrpSpPr>
              <p:cNvPr id="63503" name="Group 27"/>
              <p:cNvGrpSpPr>
                <a:grpSpLocks/>
              </p:cNvGrpSpPr>
              <p:nvPr/>
            </p:nvGrpSpPr>
            <p:grpSpPr bwMode="auto">
              <a:xfrm>
                <a:off x="5080000" y="3114675"/>
                <a:ext cx="2632075" cy="2114550"/>
                <a:chOff x="4038" y="1917"/>
                <a:chExt cx="1658" cy="1332"/>
              </a:xfrm>
            </p:grpSpPr>
            <p:pic>
              <p:nvPicPr>
                <p:cNvPr id="63520" name="Picture 13" descr="F8"/>
                <p:cNvPicPr>
                  <a:picLocks noChangeAspect="1" noChangeArrowheads="1"/>
                </p:cNvPicPr>
                <p:nvPr/>
              </p:nvPicPr>
              <p:blipFill>
                <a:blip r:embed="rId3">
                  <a:clrChange>
                    <a:clrFrom>
                      <a:srgbClr val="FDFDFD"/>
                    </a:clrFrom>
                    <a:clrTo>
                      <a:srgbClr val="FDFDFD">
                        <a:alpha val="0"/>
                      </a:srgbClr>
                    </a:clrTo>
                  </a:clrChange>
                  <a:extLst>
                    <a:ext uri="{28A0092B-C50C-407E-A947-70E740481C1C}">
                      <a14:useLocalDpi xmlns:a14="http://schemas.microsoft.com/office/drawing/2010/main" val="0"/>
                    </a:ext>
                  </a:extLst>
                </a:blip>
                <a:srcRect r="92918" b="-2083"/>
                <a:stretch>
                  <a:fillRect/>
                </a:stretch>
              </p:blipFill>
              <p:spPr bwMode="auto">
                <a:xfrm>
                  <a:off x="4038" y="2069"/>
                  <a:ext cx="87" cy="1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521" name="Picture 17" descr="F8"/>
                <p:cNvPicPr>
                  <a:picLocks noChangeAspect="1" noChangeArrowheads="1"/>
                </p:cNvPicPr>
                <p:nvPr/>
              </p:nvPicPr>
              <p:blipFill>
                <a:blip r:embed="rId4">
                  <a:clrChange>
                    <a:clrFrom>
                      <a:srgbClr val="FDFDFD"/>
                    </a:clrFrom>
                    <a:clrTo>
                      <a:srgbClr val="FDFDFD">
                        <a:alpha val="0"/>
                      </a:srgbClr>
                    </a:clrTo>
                  </a:clrChange>
                  <a:extLst>
                    <a:ext uri="{28A0092B-C50C-407E-A947-70E740481C1C}">
                      <a14:useLocalDpi xmlns:a14="http://schemas.microsoft.com/office/drawing/2010/main" val="0"/>
                    </a:ext>
                  </a:extLst>
                </a:blip>
                <a:srcRect l="92972" t="-2100"/>
                <a:stretch>
                  <a:fillRect/>
                </a:stretch>
              </p:blipFill>
              <p:spPr bwMode="auto">
                <a:xfrm>
                  <a:off x="5260" y="2037"/>
                  <a:ext cx="88" cy="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22" name="Text Box 23"/>
                <p:cNvSpPr txBox="1">
                  <a:spLocks noChangeArrowheads="1"/>
                </p:cNvSpPr>
                <p:nvPr/>
              </p:nvSpPr>
              <p:spPr bwMode="auto">
                <a:xfrm>
                  <a:off x="5330" y="1917"/>
                  <a:ext cx="36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b="0">
                      <a:solidFill>
                        <a:srgbClr val="000000"/>
                      </a:solidFill>
                      <a:ea typeface="Guardi Roman" charset="-120"/>
                    </a:rPr>
                    <a:t>2–</a:t>
                  </a:r>
                </a:p>
              </p:txBody>
            </p:sp>
          </p:grpSp>
          <p:sp>
            <p:nvSpPr>
              <p:cNvPr id="63504" name="矩形 1"/>
              <p:cNvSpPr>
                <a:spLocks noChangeArrowheads="1"/>
              </p:cNvSpPr>
              <p:nvPr/>
            </p:nvSpPr>
            <p:spPr bwMode="auto">
              <a:xfrm>
                <a:off x="2870200" y="1124744"/>
                <a:ext cx="388938"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t>H</a:t>
                </a:r>
                <a:endParaRPr lang="zh-TW" altLang="en-US" sz="2200"/>
              </a:p>
            </p:txBody>
          </p:sp>
          <p:sp>
            <p:nvSpPr>
              <p:cNvPr id="63505" name="矩形 25"/>
              <p:cNvSpPr>
                <a:spLocks noChangeArrowheads="1"/>
              </p:cNvSpPr>
              <p:nvPr/>
            </p:nvSpPr>
            <p:spPr bwMode="auto">
              <a:xfrm>
                <a:off x="2487613" y="1988840"/>
                <a:ext cx="38893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t>H</a:t>
                </a:r>
                <a:endParaRPr lang="zh-TW" altLang="en-US" sz="2200"/>
              </a:p>
            </p:txBody>
          </p:sp>
          <p:sp>
            <p:nvSpPr>
              <p:cNvPr id="63506" name="矩形 26"/>
              <p:cNvSpPr>
                <a:spLocks noChangeArrowheads="1"/>
              </p:cNvSpPr>
              <p:nvPr/>
            </p:nvSpPr>
            <p:spPr bwMode="auto">
              <a:xfrm>
                <a:off x="3319463" y="1988840"/>
                <a:ext cx="38893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t>H</a:t>
                </a:r>
                <a:endParaRPr lang="zh-TW" altLang="en-US" sz="2200"/>
              </a:p>
            </p:txBody>
          </p:sp>
          <p:sp>
            <p:nvSpPr>
              <p:cNvPr id="63507" name="矩形 27"/>
              <p:cNvSpPr>
                <a:spLocks noChangeArrowheads="1"/>
              </p:cNvSpPr>
              <p:nvPr/>
            </p:nvSpPr>
            <p:spPr bwMode="auto">
              <a:xfrm>
                <a:off x="2867025" y="2060848"/>
                <a:ext cx="38893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t>H</a:t>
                </a:r>
                <a:endParaRPr lang="zh-TW" altLang="en-US" sz="2200"/>
              </a:p>
            </p:txBody>
          </p:sp>
          <p:sp>
            <p:nvSpPr>
              <p:cNvPr id="63508" name="矩形 28"/>
              <p:cNvSpPr>
                <a:spLocks noChangeArrowheads="1"/>
              </p:cNvSpPr>
              <p:nvPr/>
            </p:nvSpPr>
            <p:spPr bwMode="auto">
              <a:xfrm>
                <a:off x="2878138" y="1557040"/>
                <a:ext cx="38893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N</a:t>
                </a:r>
                <a:endParaRPr lang="zh-TW" altLang="en-US" sz="2200">
                  <a:solidFill>
                    <a:schemeClr val="bg1"/>
                  </a:solidFill>
                </a:endParaRPr>
              </a:p>
            </p:txBody>
          </p:sp>
          <p:sp>
            <p:nvSpPr>
              <p:cNvPr id="63509" name="矩形 29"/>
              <p:cNvSpPr>
                <a:spLocks noChangeArrowheads="1"/>
              </p:cNvSpPr>
              <p:nvPr/>
            </p:nvSpPr>
            <p:spPr bwMode="auto">
              <a:xfrm>
                <a:off x="6272213" y="1484784"/>
                <a:ext cx="38735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t>H</a:t>
                </a:r>
                <a:endParaRPr lang="zh-TW" altLang="en-US" sz="2200"/>
              </a:p>
            </p:txBody>
          </p:sp>
          <p:sp>
            <p:nvSpPr>
              <p:cNvPr id="63510" name="矩形 30"/>
              <p:cNvSpPr>
                <a:spLocks noChangeArrowheads="1"/>
              </p:cNvSpPr>
              <p:nvPr/>
            </p:nvSpPr>
            <p:spPr bwMode="auto">
              <a:xfrm>
                <a:off x="5795963" y="1484784"/>
                <a:ext cx="4048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O</a:t>
                </a:r>
                <a:endParaRPr lang="zh-TW" altLang="en-US" sz="2200">
                  <a:solidFill>
                    <a:schemeClr val="bg1"/>
                  </a:solidFill>
                </a:endParaRPr>
              </a:p>
            </p:txBody>
          </p:sp>
          <p:sp>
            <p:nvSpPr>
              <p:cNvPr id="63511" name="矩形 31"/>
              <p:cNvSpPr>
                <a:spLocks noChangeArrowheads="1"/>
              </p:cNvSpPr>
              <p:nvPr/>
            </p:nvSpPr>
            <p:spPr bwMode="auto">
              <a:xfrm>
                <a:off x="2886075" y="3718372"/>
                <a:ext cx="371475"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t>S</a:t>
                </a:r>
                <a:endParaRPr lang="zh-TW" altLang="en-US" sz="2200"/>
              </a:p>
            </p:txBody>
          </p:sp>
          <p:sp>
            <p:nvSpPr>
              <p:cNvPr id="63512" name="矩形 32"/>
              <p:cNvSpPr>
                <a:spLocks noChangeArrowheads="1"/>
              </p:cNvSpPr>
              <p:nvPr/>
            </p:nvSpPr>
            <p:spPr bwMode="auto">
              <a:xfrm>
                <a:off x="2844800" y="3284984"/>
                <a:ext cx="404813"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O</a:t>
                </a:r>
                <a:endParaRPr lang="zh-TW" altLang="en-US" sz="2200">
                  <a:solidFill>
                    <a:schemeClr val="bg1"/>
                  </a:solidFill>
                </a:endParaRPr>
              </a:p>
            </p:txBody>
          </p:sp>
          <p:sp>
            <p:nvSpPr>
              <p:cNvPr id="63513" name="矩形 33"/>
              <p:cNvSpPr>
                <a:spLocks noChangeArrowheads="1"/>
              </p:cNvSpPr>
              <p:nvPr/>
            </p:nvSpPr>
            <p:spPr bwMode="auto">
              <a:xfrm>
                <a:off x="3373438" y="4131122"/>
                <a:ext cx="4048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O</a:t>
                </a:r>
                <a:endParaRPr lang="zh-TW" altLang="en-US" sz="2200">
                  <a:solidFill>
                    <a:schemeClr val="bg1"/>
                  </a:solidFill>
                </a:endParaRPr>
              </a:p>
            </p:txBody>
          </p:sp>
          <p:sp>
            <p:nvSpPr>
              <p:cNvPr id="63514" name="矩形 34"/>
              <p:cNvSpPr>
                <a:spLocks noChangeArrowheads="1"/>
              </p:cNvSpPr>
              <p:nvPr/>
            </p:nvSpPr>
            <p:spPr bwMode="auto">
              <a:xfrm>
                <a:off x="2887663" y="4175572"/>
                <a:ext cx="4048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O</a:t>
                </a:r>
                <a:endParaRPr lang="zh-TW" altLang="en-US" sz="2200">
                  <a:solidFill>
                    <a:schemeClr val="bg1"/>
                  </a:solidFill>
                </a:endParaRPr>
              </a:p>
            </p:txBody>
          </p:sp>
          <p:sp>
            <p:nvSpPr>
              <p:cNvPr id="63515" name="矩形 35"/>
              <p:cNvSpPr>
                <a:spLocks noChangeArrowheads="1"/>
              </p:cNvSpPr>
              <p:nvPr/>
            </p:nvSpPr>
            <p:spPr bwMode="auto">
              <a:xfrm>
                <a:off x="2354263" y="4132709"/>
                <a:ext cx="403225"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O</a:t>
                </a:r>
                <a:endParaRPr lang="zh-TW" altLang="en-US" sz="2200">
                  <a:solidFill>
                    <a:schemeClr val="bg1"/>
                  </a:solidFill>
                </a:endParaRPr>
              </a:p>
            </p:txBody>
          </p:sp>
          <p:sp>
            <p:nvSpPr>
              <p:cNvPr id="63516" name="矩形 36"/>
              <p:cNvSpPr>
                <a:spLocks noChangeArrowheads="1"/>
              </p:cNvSpPr>
              <p:nvPr/>
            </p:nvSpPr>
            <p:spPr bwMode="auto">
              <a:xfrm>
                <a:off x="5942013" y="3915792"/>
                <a:ext cx="388937"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C</a:t>
                </a:r>
                <a:endParaRPr lang="zh-TW" altLang="en-US" sz="2200">
                  <a:solidFill>
                    <a:schemeClr val="bg1"/>
                  </a:solidFill>
                </a:endParaRPr>
              </a:p>
            </p:txBody>
          </p:sp>
          <p:sp>
            <p:nvSpPr>
              <p:cNvPr id="63517" name="矩形 37"/>
              <p:cNvSpPr>
                <a:spLocks noChangeArrowheads="1"/>
              </p:cNvSpPr>
              <p:nvPr/>
            </p:nvSpPr>
            <p:spPr bwMode="auto">
              <a:xfrm>
                <a:off x="5924550" y="3356992"/>
                <a:ext cx="40481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O</a:t>
                </a:r>
                <a:endParaRPr lang="zh-TW" altLang="en-US" sz="2200">
                  <a:solidFill>
                    <a:schemeClr val="bg1"/>
                  </a:solidFill>
                </a:endParaRPr>
              </a:p>
            </p:txBody>
          </p:sp>
          <p:sp>
            <p:nvSpPr>
              <p:cNvPr id="63518" name="矩形 38"/>
              <p:cNvSpPr>
                <a:spLocks noChangeArrowheads="1"/>
              </p:cNvSpPr>
              <p:nvPr/>
            </p:nvSpPr>
            <p:spPr bwMode="auto">
              <a:xfrm>
                <a:off x="5486400" y="4157092"/>
                <a:ext cx="40481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O</a:t>
                </a:r>
                <a:endParaRPr lang="zh-TW" altLang="en-US" sz="2200">
                  <a:solidFill>
                    <a:schemeClr val="bg1"/>
                  </a:solidFill>
                </a:endParaRPr>
              </a:p>
            </p:txBody>
          </p:sp>
          <p:sp>
            <p:nvSpPr>
              <p:cNvPr id="63519" name="矩形 39"/>
              <p:cNvSpPr>
                <a:spLocks noChangeArrowheads="1"/>
              </p:cNvSpPr>
              <p:nvPr/>
            </p:nvSpPr>
            <p:spPr bwMode="auto">
              <a:xfrm>
                <a:off x="6372225" y="4171379"/>
                <a:ext cx="404813"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200">
                    <a:solidFill>
                      <a:schemeClr val="bg1"/>
                    </a:solidFill>
                  </a:rPr>
                  <a:t>O</a:t>
                </a:r>
                <a:endParaRPr lang="zh-TW" altLang="en-US" sz="2200">
                  <a:solidFill>
                    <a:schemeClr val="bg1"/>
                  </a:solidFill>
                </a:endParaRPr>
              </a:p>
            </p:txBody>
          </p:sp>
        </p:grpSp>
      </p:grpSp>
      <p:sp>
        <p:nvSpPr>
          <p:cNvPr id="63492" name="AutoShape 19"/>
          <p:cNvSpPr>
            <a:spLocks noChangeArrowheads="1"/>
          </p:cNvSpPr>
          <p:nvPr/>
        </p:nvSpPr>
        <p:spPr bwMode="auto">
          <a:xfrm>
            <a:off x="179388" y="260350"/>
            <a:ext cx="3781425" cy="566738"/>
          </a:xfrm>
          <a:prstGeom prst="octagon">
            <a:avLst>
              <a:gd name="adj" fmla="val 29287"/>
            </a:avLst>
          </a:prstGeom>
          <a:solidFill>
            <a:srgbClr val="BBE0E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sz="3000" b="0"/>
              <a:t>多原子離子的例子：</a:t>
            </a:r>
            <a:endParaRPr lang="en-US" altLang="zh-TW" sz="3000" b="0"/>
          </a:p>
        </p:txBody>
      </p:sp>
      <p:sp>
        <p:nvSpPr>
          <p:cNvPr id="63494" name="矩形 1"/>
          <p:cNvSpPr>
            <a:spLocks noChangeArrowheads="1"/>
          </p:cNvSpPr>
          <p:nvPr/>
        </p:nvSpPr>
        <p:spPr bwMode="auto">
          <a:xfrm>
            <a:off x="2124075" y="3316758"/>
            <a:ext cx="1943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cs typeface="Arial" pitchFamily="34" charset="0"/>
              </a:rPr>
              <a:t>銨離子 </a:t>
            </a:r>
            <a:r>
              <a:rPr lang="en-US" altLang="zh-TW" sz="2000" b="0">
                <a:cs typeface="Arial" pitchFamily="34" charset="0"/>
              </a:rPr>
              <a:t>(NH</a:t>
            </a:r>
            <a:r>
              <a:rPr lang="en-US" altLang="zh-TW" sz="2000" b="0" baseline="-25000">
                <a:cs typeface="Arial" pitchFamily="34" charset="0"/>
              </a:rPr>
              <a:t>4</a:t>
            </a:r>
            <a:r>
              <a:rPr lang="en-US" altLang="zh-TW" sz="2000" b="0" baseline="30000">
                <a:cs typeface="Arial" pitchFamily="34" charset="0"/>
              </a:rPr>
              <a:t>+</a:t>
            </a:r>
            <a:r>
              <a:rPr lang="en-US" altLang="zh-TW" sz="2000" b="0">
                <a:cs typeface="Arial" pitchFamily="34" charset="0"/>
              </a:rPr>
              <a:t>)</a:t>
            </a:r>
            <a:endParaRPr lang="zh-TW" altLang="en-US" sz="2000">
              <a:cs typeface="Arial" pitchFamily="34" charset="0"/>
            </a:endParaRPr>
          </a:p>
        </p:txBody>
      </p:sp>
      <p:sp>
        <p:nvSpPr>
          <p:cNvPr id="63495" name="矩形 2"/>
          <p:cNvSpPr>
            <a:spLocks noChangeArrowheads="1"/>
          </p:cNvSpPr>
          <p:nvPr/>
        </p:nvSpPr>
        <p:spPr bwMode="auto">
          <a:xfrm>
            <a:off x="5076825" y="3285008"/>
            <a:ext cx="1974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latin typeface="DFHei-Lt-HK-BF"/>
              </a:rPr>
              <a:t>氫氧離子 </a:t>
            </a:r>
            <a:r>
              <a:rPr lang="en-US" altLang="zh-TW" sz="2000" b="0">
                <a:latin typeface="Helvetica" pitchFamily="34" charset="0"/>
              </a:rPr>
              <a:t>(OH</a:t>
            </a:r>
            <a:r>
              <a:rPr lang="en-US" altLang="zh-TW" sz="2000" b="0" baseline="30000">
                <a:latin typeface="Helvetica" pitchFamily="34" charset="0"/>
              </a:rPr>
              <a:t>–</a:t>
            </a:r>
            <a:r>
              <a:rPr lang="en-US" altLang="zh-TW" sz="2000" b="0">
                <a:latin typeface="Helvetica" pitchFamily="34" charset="0"/>
              </a:rPr>
              <a:t>)</a:t>
            </a:r>
            <a:endParaRPr lang="zh-TW" altLang="en-US" sz="2000"/>
          </a:p>
        </p:txBody>
      </p:sp>
      <p:sp>
        <p:nvSpPr>
          <p:cNvPr id="63496" name="矩形 4"/>
          <p:cNvSpPr>
            <a:spLocks noChangeArrowheads="1"/>
          </p:cNvSpPr>
          <p:nvPr/>
        </p:nvSpPr>
        <p:spPr bwMode="auto">
          <a:xfrm>
            <a:off x="1887538" y="5675783"/>
            <a:ext cx="2540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latin typeface="DFHei-Lt-HK-BF"/>
              </a:rPr>
              <a:t>硫酸根離子 </a:t>
            </a:r>
            <a:r>
              <a:rPr lang="en-US" altLang="zh-TW" sz="2000" b="0">
                <a:latin typeface="Helvetica" pitchFamily="34" charset="0"/>
              </a:rPr>
              <a:t>(SO</a:t>
            </a:r>
            <a:r>
              <a:rPr lang="en-US" altLang="zh-TW" sz="2000" b="0" baseline="-25000">
                <a:latin typeface="Helvetica" pitchFamily="34" charset="0"/>
              </a:rPr>
              <a:t>4</a:t>
            </a:r>
            <a:r>
              <a:rPr lang="en-US" altLang="zh-TW" sz="2000" b="0" baseline="30000">
                <a:latin typeface="Helvetica" pitchFamily="34" charset="0"/>
              </a:rPr>
              <a:t>2–</a:t>
            </a:r>
            <a:r>
              <a:rPr lang="en-US" altLang="zh-TW" sz="2000" b="0">
                <a:latin typeface="Helvetica" pitchFamily="34" charset="0"/>
              </a:rPr>
              <a:t>)</a:t>
            </a:r>
            <a:endParaRPr lang="zh-TW" altLang="en-US" sz="2000"/>
          </a:p>
        </p:txBody>
      </p:sp>
      <p:sp>
        <p:nvSpPr>
          <p:cNvPr id="63497" name="矩形 5"/>
          <p:cNvSpPr>
            <a:spLocks noChangeArrowheads="1"/>
          </p:cNvSpPr>
          <p:nvPr/>
        </p:nvSpPr>
        <p:spPr bwMode="auto">
          <a:xfrm>
            <a:off x="4945063" y="5696421"/>
            <a:ext cx="26511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latin typeface="DFHei-Lt-HK-BF"/>
              </a:rPr>
              <a:t>碳酸根離子 </a:t>
            </a:r>
            <a:r>
              <a:rPr lang="en-US" altLang="zh-TW" sz="2000" b="0">
                <a:latin typeface="Helvetica" pitchFamily="34" charset="0"/>
              </a:rPr>
              <a:t>(CO</a:t>
            </a:r>
            <a:r>
              <a:rPr lang="en-US" altLang="zh-TW" sz="2000" b="0" baseline="-25000">
                <a:latin typeface="Helvetica" pitchFamily="34" charset="0"/>
              </a:rPr>
              <a:t>3</a:t>
            </a:r>
            <a:r>
              <a:rPr lang="en-US" altLang="zh-TW" sz="2000" b="0" baseline="30000">
                <a:latin typeface="Helvetica" pitchFamily="34" charset="0"/>
              </a:rPr>
              <a:t>2–</a:t>
            </a:r>
            <a:r>
              <a:rPr lang="en-US" altLang="zh-TW" sz="2000" b="0">
                <a:latin typeface="Helvetica" pitchFamily="34" charset="0"/>
              </a:rPr>
              <a:t>)</a:t>
            </a:r>
            <a:endParaRPr lang="zh-TW" altLang="en-US" sz="2000"/>
          </a:p>
        </p:txBody>
      </p:sp>
    </p:spTree>
    <p:extLst>
      <p:ext uri="{BB962C8B-B14F-4D97-AF65-F5344CB8AC3E}">
        <p14:creationId xmlns:p14="http://schemas.microsoft.com/office/powerpoint/2010/main" val="324986385"/>
      </p:ext>
    </p:extLst>
  </p:cSld>
  <p:clrMapOvr>
    <a:masterClrMapping/>
  </p:clrMapOvr>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3132113" y="1842517"/>
            <a:ext cx="2305050" cy="769937"/>
          </a:xfrm>
          <a:prstGeom prst="rect">
            <a:avLst/>
          </a:prstGeom>
          <a:solidFill>
            <a:srgbClr val="0033CC"/>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kumimoji="0" lang="zh-TW" altLang="en-US" sz="4400" b="1" dirty="0">
                <a:solidFill>
                  <a:srgbClr val="FFFF00"/>
                </a:solidFill>
                <a:effectLst>
                  <a:outerShdw blurRad="38100" dist="38100" dir="2700000" algn="tl">
                    <a:srgbClr val="000000"/>
                  </a:outerShdw>
                </a:effectLst>
                <a:latin typeface="+mn-lt"/>
                <a:ea typeface="+mn-ea"/>
              </a:rPr>
              <a:t>第 </a:t>
            </a:r>
            <a:r>
              <a:rPr kumimoji="0" lang="en-US" altLang="zh-TW" sz="4400" b="1" dirty="0">
                <a:solidFill>
                  <a:schemeClr val="bg1"/>
                </a:solidFill>
                <a:effectLst>
                  <a:outerShdw blurRad="38100" dist="38100" dir="2700000" algn="tl">
                    <a:srgbClr val="000000"/>
                  </a:outerShdw>
                </a:effectLst>
                <a:latin typeface="Arial" pitchFamily="34" charset="0"/>
                <a:cs typeface="Arial" pitchFamily="34" charset="0"/>
              </a:rPr>
              <a:t>30 </a:t>
            </a:r>
            <a:r>
              <a:rPr kumimoji="0" lang="zh-TW" altLang="en-US" sz="4400" b="1" dirty="0">
                <a:solidFill>
                  <a:srgbClr val="FFFF00"/>
                </a:solidFill>
                <a:effectLst>
                  <a:outerShdw blurRad="38100" dist="38100" dir="2700000" algn="tl">
                    <a:srgbClr val="000000"/>
                  </a:outerShdw>
                </a:effectLst>
                <a:latin typeface="+mn-lt"/>
                <a:ea typeface="+mn-ea"/>
              </a:rPr>
              <a:t>章</a:t>
            </a:r>
            <a:endParaRPr kumimoji="0" lang="en-US" altLang="zh-TW" sz="4400" b="1" dirty="0">
              <a:solidFill>
                <a:srgbClr val="FFFF00"/>
              </a:solidFill>
              <a:effectLst>
                <a:outerShdw blurRad="38100" dist="38100" dir="2700000" algn="tl">
                  <a:srgbClr val="000000"/>
                </a:outerShdw>
              </a:effectLst>
              <a:latin typeface="Arial" pitchFamily="34" charset="0"/>
              <a:cs typeface="Arial" pitchFamily="34" charset="0"/>
            </a:endParaRPr>
          </a:p>
        </p:txBody>
      </p:sp>
      <p:sp>
        <p:nvSpPr>
          <p:cNvPr id="4100" name="Rectangle 4"/>
          <p:cNvSpPr>
            <a:spLocks noChangeArrowheads="1"/>
          </p:cNvSpPr>
          <p:nvPr/>
        </p:nvSpPr>
        <p:spPr bwMode="auto">
          <a:xfrm>
            <a:off x="2699792" y="2931666"/>
            <a:ext cx="3240087"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600" b="1">
                <a:solidFill>
                  <a:srgbClr val="0033CC"/>
                </a:solidFill>
                <a:latin typeface="Arial" pitchFamily="34" charset="0"/>
                <a:cs typeface="Arial" pitchFamily="34" charset="0"/>
              </a:rPr>
              <a:t>氧化還原反應</a:t>
            </a:r>
            <a:endParaRPr kumimoji="0" lang="en-US" altLang="zh-TW" sz="3600" b="1">
              <a:solidFill>
                <a:srgbClr val="0033CC"/>
              </a:solidFill>
              <a:latin typeface="Arial" pitchFamily="34" charset="0"/>
              <a:cs typeface="Arial" pitchFamily="34" charset="0"/>
            </a:endParaRPr>
          </a:p>
        </p:txBody>
      </p:sp>
    </p:spTree>
    <p:extLst>
      <p:ext uri="{BB962C8B-B14F-4D97-AF65-F5344CB8AC3E}">
        <p14:creationId xmlns:p14="http://schemas.microsoft.com/office/powerpoint/2010/main" val="1600939596"/>
      </p:ext>
    </p:extLst>
  </p:cSld>
  <p:clrMapOvr>
    <a:masterClrMapping/>
  </p:clrMapOvr>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4"/>
          <p:cNvSpPr>
            <a:spLocks noChangeArrowheads="1"/>
          </p:cNvSpPr>
          <p:nvPr/>
        </p:nvSpPr>
        <p:spPr bwMode="auto">
          <a:xfrm>
            <a:off x="144463" y="622648"/>
            <a:ext cx="89646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kumimoji="0" lang="zh-TW" altLang="en-US" sz="3200" b="1" dirty="0" smtClean="0">
                <a:solidFill>
                  <a:srgbClr val="CC0000"/>
                </a:solidFill>
              </a:rPr>
              <a:t>以 獲得 或 失去 </a:t>
            </a:r>
            <a:r>
              <a:rPr kumimoji="0" lang="zh-TW" altLang="en-US" sz="3600" b="1" dirty="0" smtClean="0">
                <a:solidFill>
                  <a:srgbClr val="00B050"/>
                </a:solidFill>
                <a:latin typeface="+mn-ea"/>
                <a:ea typeface="+mn-ea"/>
              </a:rPr>
              <a:t>氧</a:t>
            </a:r>
            <a:r>
              <a:rPr kumimoji="0" lang="zh-TW" altLang="en-US" sz="3600" b="1" dirty="0" smtClean="0">
                <a:solidFill>
                  <a:srgbClr val="CC0000"/>
                </a:solidFill>
              </a:rPr>
              <a:t> </a:t>
            </a:r>
            <a:r>
              <a:rPr kumimoji="0" lang="zh-TW" altLang="en-US" sz="3200" b="1" dirty="0" smtClean="0">
                <a:solidFill>
                  <a:srgbClr val="CC0000"/>
                </a:solidFill>
              </a:rPr>
              <a:t>來定義 氧化作用 和 還原作用</a:t>
            </a:r>
            <a:endParaRPr kumimoji="0" lang="en-US" altLang="zh-TW" sz="3200" b="1" dirty="0" smtClean="0">
              <a:solidFill>
                <a:srgbClr val="CC0000"/>
              </a:solidFill>
              <a:latin typeface="Arial Black" pitchFamily="34" charset="0"/>
            </a:endParaRPr>
          </a:p>
        </p:txBody>
      </p:sp>
      <p:sp>
        <p:nvSpPr>
          <p:cNvPr id="4108" name="AutoShape 9"/>
          <p:cNvSpPr>
            <a:spLocks noChangeArrowheads="1"/>
          </p:cNvSpPr>
          <p:nvPr/>
        </p:nvSpPr>
        <p:spPr bwMode="auto">
          <a:xfrm>
            <a:off x="906463" y="1772816"/>
            <a:ext cx="6042025" cy="1290638"/>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4109" name="Text Box 10"/>
          <p:cNvSpPr txBox="1">
            <a:spLocks noChangeArrowheads="1"/>
          </p:cNvSpPr>
          <p:nvPr/>
        </p:nvSpPr>
        <p:spPr bwMode="auto">
          <a:xfrm>
            <a:off x="1133475" y="1839491"/>
            <a:ext cx="581501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3200" b="1">
                <a:solidFill>
                  <a:srgbClr val="00B0F0"/>
                </a:solidFill>
                <a:latin typeface="Arial" pitchFamily="34" charset="0"/>
              </a:rPr>
              <a:t>氧化作用</a:t>
            </a:r>
            <a:r>
              <a:rPr lang="zh-TW" altLang="en-US" sz="2800" b="1">
                <a:solidFill>
                  <a:srgbClr val="00B0F0"/>
                </a:solidFill>
                <a:latin typeface="Arial" pitchFamily="34" charset="0"/>
              </a:rPr>
              <a:t> </a:t>
            </a:r>
            <a:r>
              <a:rPr lang="zh-TW" altLang="en-US" sz="2800">
                <a:latin typeface="Arial" pitchFamily="34" charset="0"/>
              </a:rPr>
              <a:t>是物質 </a:t>
            </a:r>
            <a:r>
              <a:rPr lang="zh-TW" altLang="en-US" sz="3200" b="1" u="sng">
                <a:solidFill>
                  <a:srgbClr val="FF0000"/>
                </a:solidFill>
                <a:latin typeface="Arial" pitchFamily="34" charset="0"/>
              </a:rPr>
              <a:t>獲得氧</a:t>
            </a:r>
            <a:r>
              <a:rPr lang="zh-TW" altLang="en-US" sz="2800" b="1">
                <a:latin typeface="Arial" pitchFamily="34" charset="0"/>
              </a:rPr>
              <a:t> </a:t>
            </a:r>
            <a:r>
              <a:rPr lang="zh-TW" altLang="en-US" sz="2800">
                <a:latin typeface="Arial" pitchFamily="34" charset="0"/>
              </a:rPr>
              <a:t>的過程。</a:t>
            </a:r>
            <a:endParaRPr lang="en-US" altLang="zh-HK" sz="800">
              <a:latin typeface="Arial" pitchFamily="34" charset="0"/>
            </a:endParaRPr>
          </a:p>
        </p:txBody>
      </p:sp>
      <p:sp>
        <p:nvSpPr>
          <p:cNvPr id="31" name="Rectangle 6"/>
          <p:cNvSpPr>
            <a:spLocks noChangeArrowheads="1"/>
          </p:cNvSpPr>
          <p:nvPr/>
        </p:nvSpPr>
        <p:spPr bwMode="auto">
          <a:xfrm>
            <a:off x="250825" y="3773984"/>
            <a:ext cx="8569325"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b="1" dirty="0">
                <a:solidFill>
                  <a:srgbClr val="3399FF"/>
                </a:solidFill>
              </a:rPr>
              <a:t>氧化作用</a:t>
            </a:r>
            <a:r>
              <a:rPr kumimoji="0" lang="zh-TW" altLang="en-US" sz="2800" dirty="0"/>
              <a:t>和</a:t>
            </a:r>
            <a:r>
              <a:rPr kumimoji="0" lang="zh-TW" altLang="en-US" sz="2800" b="1" dirty="0">
                <a:solidFill>
                  <a:srgbClr val="3399FF"/>
                </a:solidFill>
              </a:rPr>
              <a:t>還原作用</a:t>
            </a:r>
            <a:r>
              <a:rPr kumimoji="0" lang="zh-TW" altLang="en-US" sz="2800" dirty="0"/>
              <a:t>必定會同時發生，缺一不可。</a:t>
            </a:r>
            <a:endParaRPr kumimoji="0" lang="en-US" altLang="zh-TW" sz="2800" dirty="0">
              <a:latin typeface="Arial" pitchFamily="34" charset="0"/>
              <a:cs typeface="Arial" pitchFamily="34" charset="0"/>
            </a:endParaRPr>
          </a:p>
        </p:txBody>
      </p:sp>
      <p:sp>
        <p:nvSpPr>
          <p:cNvPr id="2" name="Text Box 10"/>
          <p:cNvSpPr txBox="1">
            <a:spLocks noChangeArrowheads="1"/>
          </p:cNvSpPr>
          <p:nvPr/>
        </p:nvSpPr>
        <p:spPr bwMode="auto">
          <a:xfrm>
            <a:off x="1116013" y="2344316"/>
            <a:ext cx="58324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endParaRPr lang="en-US" altLang="zh-HK" sz="800">
              <a:latin typeface="Arial" pitchFamily="34" charset="0"/>
            </a:endParaRPr>
          </a:p>
          <a:p>
            <a:r>
              <a:rPr lang="zh-TW" altLang="en-US" sz="3200" b="1">
                <a:solidFill>
                  <a:srgbClr val="00B0F0"/>
                </a:solidFill>
                <a:latin typeface="Arial" pitchFamily="34" charset="0"/>
              </a:rPr>
              <a:t>還原作用 </a:t>
            </a:r>
            <a:r>
              <a:rPr lang="zh-TW" altLang="en-US" sz="2800">
                <a:latin typeface="Arial" pitchFamily="34" charset="0"/>
              </a:rPr>
              <a:t>是物質 </a:t>
            </a:r>
            <a:r>
              <a:rPr lang="zh-TW" altLang="en-US" sz="3200" b="1" u="sng">
                <a:solidFill>
                  <a:srgbClr val="FF0000"/>
                </a:solidFill>
                <a:latin typeface="Arial" pitchFamily="34" charset="0"/>
              </a:rPr>
              <a:t>失去氧</a:t>
            </a:r>
            <a:r>
              <a:rPr lang="zh-TW" altLang="en-US" sz="2800" b="1">
                <a:latin typeface="Arial" pitchFamily="34" charset="0"/>
              </a:rPr>
              <a:t> </a:t>
            </a:r>
            <a:r>
              <a:rPr lang="zh-TW" altLang="en-US" sz="2800">
                <a:latin typeface="Arial" pitchFamily="34" charset="0"/>
              </a:rPr>
              <a:t>的過程。</a:t>
            </a:r>
            <a:endParaRPr lang="en-US" altLang="zh-TW" sz="2800">
              <a:latin typeface="Arial" pitchFamily="34" charset="0"/>
              <a:cs typeface="Arial" pitchFamily="34" charset="0"/>
            </a:endParaRPr>
          </a:p>
        </p:txBody>
      </p:sp>
      <p:sp>
        <p:nvSpPr>
          <p:cNvPr id="27" name="AutoShape 9"/>
          <p:cNvSpPr>
            <a:spLocks noChangeArrowheads="1"/>
          </p:cNvSpPr>
          <p:nvPr/>
        </p:nvSpPr>
        <p:spPr bwMode="auto">
          <a:xfrm>
            <a:off x="684213" y="4657725"/>
            <a:ext cx="7848600" cy="1363663"/>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28" name="Text Box 10"/>
          <p:cNvSpPr txBox="1">
            <a:spLocks noChangeArrowheads="1"/>
          </p:cNvSpPr>
          <p:nvPr/>
        </p:nvSpPr>
        <p:spPr bwMode="auto">
          <a:xfrm>
            <a:off x="792163" y="4797425"/>
            <a:ext cx="78120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3200" b="1">
                <a:solidFill>
                  <a:srgbClr val="0099FF"/>
                </a:solidFill>
                <a:latin typeface="Arial" pitchFamily="34" charset="0"/>
              </a:rPr>
              <a:t>氧化劑</a:t>
            </a:r>
            <a:r>
              <a:rPr lang="zh-TW" altLang="en-US" sz="2800">
                <a:latin typeface="Arial" pitchFamily="34" charset="0"/>
              </a:rPr>
              <a:t>是透過失去氧來氧化其他反應物的物質。</a:t>
            </a:r>
            <a:endParaRPr lang="en-US" altLang="zh-TW" sz="2800">
              <a:latin typeface="Arial" pitchFamily="34" charset="0"/>
              <a:cs typeface="Arial" pitchFamily="34" charset="0"/>
            </a:endParaRPr>
          </a:p>
        </p:txBody>
      </p:sp>
      <p:sp>
        <p:nvSpPr>
          <p:cNvPr id="29" name="Text Box 10"/>
          <p:cNvSpPr txBox="1">
            <a:spLocks noChangeArrowheads="1"/>
          </p:cNvSpPr>
          <p:nvPr/>
        </p:nvSpPr>
        <p:spPr bwMode="auto">
          <a:xfrm>
            <a:off x="755650" y="5235575"/>
            <a:ext cx="7848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endParaRPr lang="en-US" altLang="zh-HK" sz="800">
              <a:latin typeface="Arial" pitchFamily="34" charset="0"/>
            </a:endParaRPr>
          </a:p>
          <a:p>
            <a:r>
              <a:rPr lang="zh-TW" altLang="en-US" sz="3200" b="1">
                <a:solidFill>
                  <a:srgbClr val="0099FF"/>
                </a:solidFill>
                <a:latin typeface="Arial" pitchFamily="34" charset="0"/>
              </a:rPr>
              <a:t>還原劑</a:t>
            </a:r>
            <a:r>
              <a:rPr lang="zh-TW" altLang="en-US" sz="2800">
                <a:latin typeface="Arial" pitchFamily="34" charset="0"/>
              </a:rPr>
              <a:t>是透過獲得氧來還原其他反應物的物質。</a:t>
            </a:r>
            <a:endParaRPr lang="en-US" altLang="zh-TW" sz="2800">
              <a:latin typeface="Arial" pitchFamily="34" charset="0"/>
              <a:cs typeface="Arial" pitchFamily="34" charset="0"/>
            </a:endParaRPr>
          </a:p>
        </p:txBody>
      </p:sp>
    </p:spTree>
    <p:extLst>
      <p:ext uri="{BB962C8B-B14F-4D97-AF65-F5344CB8AC3E}">
        <p14:creationId xmlns:p14="http://schemas.microsoft.com/office/powerpoint/2010/main" val="2768312498"/>
      </p:ext>
    </p:extLst>
  </p:cSld>
  <p:clrMapOvr>
    <a:masterClrMapping/>
  </p:clrMapOvr>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4"/>
          <p:cNvSpPr>
            <a:spLocks noChangeArrowheads="1"/>
          </p:cNvSpPr>
          <p:nvPr/>
        </p:nvSpPr>
        <p:spPr bwMode="auto">
          <a:xfrm>
            <a:off x="252734" y="339725"/>
            <a:ext cx="85677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kumimoji="0" lang="zh-TW" altLang="en-US" sz="3200" b="1" dirty="0" smtClean="0">
                <a:solidFill>
                  <a:srgbClr val="CC0000"/>
                </a:solidFill>
              </a:rPr>
              <a:t>以 獲得 或 失去 </a:t>
            </a:r>
            <a:r>
              <a:rPr kumimoji="0" lang="zh-TW" altLang="en-US" sz="3600" b="1" dirty="0" smtClean="0">
                <a:solidFill>
                  <a:srgbClr val="00B050"/>
                </a:solidFill>
                <a:latin typeface="+mn-ea"/>
                <a:ea typeface="+mn-ea"/>
              </a:rPr>
              <a:t>氫</a:t>
            </a:r>
            <a:r>
              <a:rPr kumimoji="0" lang="zh-TW" altLang="en-US" sz="3200" b="1" dirty="0" smtClean="0">
                <a:solidFill>
                  <a:srgbClr val="CC0000"/>
                </a:solidFill>
              </a:rPr>
              <a:t> 來定義氧化作用和還原作用</a:t>
            </a:r>
            <a:endParaRPr kumimoji="0" lang="en-US" altLang="zh-TW" sz="3200" b="1" dirty="0" smtClean="0">
              <a:solidFill>
                <a:srgbClr val="CC0000"/>
              </a:solidFill>
              <a:latin typeface="Arial Black" pitchFamily="34" charset="0"/>
            </a:endParaRPr>
          </a:p>
        </p:txBody>
      </p:sp>
      <p:sp>
        <p:nvSpPr>
          <p:cNvPr id="6155" name="AutoShape 9"/>
          <p:cNvSpPr>
            <a:spLocks noChangeArrowheads="1"/>
          </p:cNvSpPr>
          <p:nvPr/>
        </p:nvSpPr>
        <p:spPr bwMode="auto">
          <a:xfrm>
            <a:off x="1271588" y="1922909"/>
            <a:ext cx="5964237" cy="136366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6156" name="Text Box 10"/>
          <p:cNvSpPr txBox="1">
            <a:spLocks noChangeArrowheads="1"/>
          </p:cNvSpPr>
          <p:nvPr/>
        </p:nvSpPr>
        <p:spPr bwMode="auto">
          <a:xfrm>
            <a:off x="1416050" y="1989584"/>
            <a:ext cx="59451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3200" b="1">
                <a:solidFill>
                  <a:srgbClr val="0099FF"/>
                </a:solidFill>
                <a:latin typeface="Arial" pitchFamily="34" charset="0"/>
              </a:rPr>
              <a:t>氧化作用</a:t>
            </a:r>
            <a:r>
              <a:rPr lang="zh-TW" altLang="en-US" sz="2800" b="1">
                <a:solidFill>
                  <a:srgbClr val="0099FF"/>
                </a:solidFill>
                <a:latin typeface="Arial" pitchFamily="34" charset="0"/>
              </a:rPr>
              <a:t> </a:t>
            </a:r>
            <a:r>
              <a:rPr lang="zh-TW" altLang="en-US" sz="2800">
                <a:latin typeface="Arial" pitchFamily="34" charset="0"/>
              </a:rPr>
              <a:t>是物質 </a:t>
            </a:r>
            <a:r>
              <a:rPr lang="zh-TW" altLang="en-US" sz="3200" b="1" u="sng">
                <a:solidFill>
                  <a:srgbClr val="FF0000"/>
                </a:solidFill>
                <a:latin typeface="Arial" pitchFamily="34" charset="0"/>
              </a:rPr>
              <a:t>失去氫</a:t>
            </a:r>
            <a:r>
              <a:rPr lang="zh-TW" altLang="en-US" sz="2800" b="1">
                <a:latin typeface="Arial" pitchFamily="34" charset="0"/>
              </a:rPr>
              <a:t> </a:t>
            </a:r>
            <a:r>
              <a:rPr lang="zh-TW" altLang="en-US" sz="2800">
                <a:latin typeface="Arial" pitchFamily="34" charset="0"/>
              </a:rPr>
              <a:t>的過程。</a:t>
            </a:r>
            <a:endParaRPr lang="en-US" altLang="zh-TW" sz="2800">
              <a:latin typeface="Arial" pitchFamily="34" charset="0"/>
            </a:endParaRPr>
          </a:p>
        </p:txBody>
      </p:sp>
      <p:sp>
        <p:nvSpPr>
          <p:cNvPr id="26" name="Text Box 10"/>
          <p:cNvSpPr txBox="1">
            <a:spLocks noChangeArrowheads="1"/>
          </p:cNvSpPr>
          <p:nvPr/>
        </p:nvSpPr>
        <p:spPr bwMode="auto">
          <a:xfrm>
            <a:off x="1416050" y="2494409"/>
            <a:ext cx="59451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endParaRPr lang="en-US" altLang="zh-HK" sz="800">
              <a:latin typeface="Arial" pitchFamily="34" charset="0"/>
              <a:cs typeface="Arial" pitchFamily="34" charset="0"/>
            </a:endParaRPr>
          </a:p>
          <a:p>
            <a:r>
              <a:rPr lang="zh-TW" altLang="en-US" sz="3200" b="1">
                <a:solidFill>
                  <a:srgbClr val="0099FF"/>
                </a:solidFill>
                <a:latin typeface="Arial" pitchFamily="34" charset="0"/>
              </a:rPr>
              <a:t>還原作用</a:t>
            </a:r>
            <a:r>
              <a:rPr lang="zh-TW" altLang="en-US" sz="2800" b="1">
                <a:solidFill>
                  <a:srgbClr val="0099FF"/>
                </a:solidFill>
                <a:latin typeface="Arial" pitchFamily="34" charset="0"/>
              </a:rPr>
              <a:t> </a:t>
            </a:r>
            <a:r>
              <a:rPr lang="zh-TW" altLang="en-US" sz="2800">
                <a:latin typeface="Arial" pitchFamily="34" charset="0"/>
              </a:rPr>
              <a:t>是物質 </a:t>
            </a:r>
            <a:r>
              <a:rPr lang="zh-TW" altLang="en-US" sz="3200" b="1" u="sng">
                <a:solidFill>
                  <a:srgbClr val="FF0000"/>
                </a:solidFill>
                <a:latin typeface="Arial" pitchFamily="34" charset="0"/>
              </a:rPr>
              <a:t>獲得氫</a:t>
            </a:r>
            <a:r>
              <a:rPr lang="zh-TW" altLang="en-US" sz="2800" b="1">
                <a:latin typeface="Arial" pitchFamily="34" charset="0"/>
              </a:rPr>
              <a:t> </a:t>
            </a:r>
            <a:r>
              <a:rPr lang="zh-TW" altLang="en-US" sz="2800">
                <a:latin typeface="Arial" pitchFamily="34" charset="0"/>
              </a:rPr>
              <a:t>的過程。</a:t>
            </a:r>
            <a:endParaRPr lang="en-US" altLang="zh-TW" sz="2800">
              <a:latin typeface="Arial" pitchFamily="34" charset="0"/>
              <a:cs typeface="Arial" pitchFamily="34" charset="0"/>
            </a:endParaRPr>
          </a:p>
        </p:txBody>
      </p:sp>
      <p:sp>
        <p:nvSpPr>
          <p:cNvPr id="27" name="AutoShape 9"/>
          <p:cNvSpPr>
            <a:spLocks noChangeArrowheads="1"/>
          </p:cNvSpPr>
          <p:nvPr/>
        </p:nvSpPr>
        <p:spPr bwMode="auto">
          <a:xfrm>
            <a:off x="658813" y="4155157"/>
            <a:ext cx="7874000" cy="136207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28" name="Text Box 10"/>
          <p:cNvSpPr txBox="1">
            <a:spLocks noChangeArrowheads="1"/>
          </p:cNvSpPr>
          <p:nvPr/>
        </p:nvSpPr>
        <p:spPr bwMode="auto">
          <a:xfrm>
            <a:off x="755650" y="4293269"/>
            <a:ext cx="8064500" cy="118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3200" b="1">
                <a:solidFill>
                  <a:srgbClr val="3399FF"/>
                </a:solidFill>
                <a:latin typeface="Arial" pitchFamily="34" charset="0"/>
              </a:rPr>
              <a:t>氧化劑</a:t>
            </a:r>
            <a:r>
              <a:rPr lang="zh-TW" altLang="en-US" sz="2800" b="1">
                <a:latin typeface="Arial" pitchFamily="34" charset="0"/>
              </a:rPr>
              <a:t> </a:t>
            </a:r>
            <a:r>
              <a:rPr lang="zh-TW" altLang="en-US" sz="2800">
                <a:latin typeface="Arial" pitchFamily="34" charset="0"/>
              </a:rPr>
              <a:t>是透過獲得氫來氧化其他反應物的物質。</a:t>
            </a:r>
            <a:endParaRPr lang="en-US" altLang="zh-TW" sz="2800">
              <a:latin typeface="Arial" pitchFamily="34" charset="0"/>
            </a:endParaRPr>
          </a:p>
          <a:p>
            <a:endParaRPr lang="en-US" altLang="zh-HK" sz="800">
              <a:latin typeface="Arial" pitchFamily="34" charset="0"/>
            </a:endParaRPr>
          </a:p>
          <a:p>
            <a:r>
              <a:rPr lang="zh-TW" altLang="en-US" sz="3200" b="1">
                <a:solidFill>
                  <a:srgbClr val="3399FF"/>
                </a:solidFill>
                <a:latin typeface="Arial" pitchFamily="34" charset="0"/>
              </a:rPr>
              <a:t>還原劑</a:t>
            </a:r>
            <a:r>
              <a:rPr lang="zh-TW" altLang="en-US" sz="2800" b="1">
                <a:latin typeface="Arial" pitchFamily="34" charset="0"/>
              </a:rPr>
              <a:t> </a:t>
            </a:r>
            <a:r>
              <a:rPr lang="zh-TW" altLang="en-US" sz="2800">
                <a:latin typeface="Arial" pitchFamily="34" charset="0"/>
              </a:rPr>
              <a:t>是透過失去氫來還原其他反應物的物質。</a:t>
            </a:r>
            <a:endParaRPr lang="en-US" altLang="zh-TW" sz="2800">
              <a:latin typeface="Arial" pitchFamily="34" charset="0"/>
              <a:cs typeface="Arial" pitchFamily="34" charset="0"/>
            </a:endParaRPr>
          </a:p>
        </p:txBody>
      </p:sp>
    </p:spTree>
    <p:extLst>
      <p:ext uri="{BB962C8B-B14F-4D97-AF65-F5344CB8AC3E}">
        <p14:creationId xmlns:p14="http://schemas.microsoft.com/office/powerpoint/2010/main" val="277372262"/>
      </p:ext>
    </p:extLst>
  </p:cSld>
  <p:clrMapOvr>
    <a:masterClrMapping/>
  </p:clrMapOvr>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6" name="Rectangle 4"/>
          <p:cNvSpPr>
            <a:spLocks noChangeArrowheads="1"/>
          </p:cNvSpPr>
          <p:nvPr/>
        </p:nvSpPr>
        <p:spPr bwMode="auto">
          <a:xfrm>
            <a:off x="250825" y="547936"/>
            <a:ext cx="87137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kumimoji="0" lang="zh-TW" altLang="en-US" sz="3200" b="1" dirty="0" smtClean="0">
                <a:solidFill>
                  <a:srgbClr val="CC0000"/>
                </a:solidFill>
              </a:rPr>
              <a:t>以獲得或失去 </a:t>
            </a:r>
            <a:r>
              <a:rPr kumimoji="0" lang="zh-TW" altLang="en-US" sz="3200" b="1" dirty="0" smtClean="0">
                <a:solidFill>
                  <a:srgbClr val="00B050"/>
                </a:solidFill>
                <a:latin typeface="+mn-ea"/>
                <a:ea typeface="+mn-ea"/>
              </a:rPr>
              <a:t>電子</a:t>
            </a:r>
            <a:r>
              <a:rPr kumimoji="0" lang="zh-TW" altLang="en-US" sz="3200" b="1" dirty="0" smtClean="0">
                <a:solidFill>
                  <a:srgbClr val="CC0000"/>
                </a:solidFill>
                <a:latin typeface="微軟正黑體" pitchFamily="34" charset="-120"/>
                <a:ea typeface="微軟正黑體" pitchFamily="34" charset="-120"/>
              </a:rPr>
              <a:t> </a:t>
            </a:r>
            <a:r>
              <a:rPr kumimoji="0" lang="zh-TW" altLang="en-US" sz="3200" b="1" dirty="0" smtClean="0">
                <a:solidFill>
                  <a:srgbClr val="CC0000"/>
                </a:solidFill>
              </a:rPr>
              <a:t>來定義氧化作用和還原作用</a:t>
            </a:r>
            <a:endParaRPr kumimoji="0" lang="en-US" altLang="zh-TW" sz="3200" b="1" dirty="0" smtClean="0">
              <a:solidFill>
                <a:srgbClr val="CC0000"/>
              </a:solidFill>
              <a:latin typeface="Arial Black" pitchFamily="34" charset="0"/>
            </a:endParaRPr>
          </a:p>
        </p:txBody>
      </p:sp>
      <p:sp>
        <p:nvSpPr>
          <p:cNvPr id="30" name="AutoShape 9"/>
          <p:cNvSpPr>
            <a:spLocks noChangeArrowheads="1"/>
          </p:cNvSpPr>
          <p:nvPr/>
        </p:nvSpPr>
        <p:spPr bwMode="auto">
          <a:xfrm>
            <a:off x="304800" y="1628800"/>
            <a:ext cx="8593138" cy="222726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31" name="Text Box 10"/>
          <p:cNvSpPr txBox="1">
            <a:spLocks noChangeArrowheads="1"/>
          </p:cNvSpPr>
          <p:nvPr/>
        </p:nvSpPr>
        <p:spPr bwMode="auto">
          <a:xfrm>
            <a:off x="425450" y="1747862"/>
            <a:ext cx="85804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spcBef>
                <a:spcPct val="30000"/>
              </a:spcBef>
            </a:pPr>
            <a:r>
              <a:rPr lang="zh-TW" altLang="en-US" sz="2800" b="1">
                <a:solidFill>
                  <a:srgbClr val="3399FF"/>
                </a:solidFill>
                <a:latin typeface="Arial" pitchFamily="34" charset="0"/>
              </a:rPr>
              <a:t>氧化還原</a:t>
            </a:r>
            <a:r>
              <a:rPr lang="zh-TW" altLang="en-US" sz="2800" b="1">
                <a:latin typeface="Arial" pitchFamily="34" charset="0"/>
              </a:rPr>
              <a:t> </a:t>
            </a:r>
            <a:r>
              <a:rPr lang="zh-TW" altLang="en-US" sz="2800">
                <a:latin typeface="Arial" pitchFamily="34" charset="0"/>
              </a:rPr>
              <a:t>反應是一個涉及 </a:t>
            </a:r>
            <a:r>
              <a:rPr lang="zh-TW" altLang="en-US" sz="2800" b="1">
                <a:solidFill>
                  <a:srgbClr val="3399FF"/>
                </a:solidFill>
                <a:latin typeface="Arial" pitchFamily="34" charset="0"/>
              </a:rPr>
              <a:t>獲得</a:t>
            </a:r>
            <a:r>
              <a:rPr lang="zh-TW" altLang="en-US" sz="2800" b="1">
                <a:latin typeface="Arial" pitchFamily="34" charset="0"/>
              </a:rPr>
              <a:t> </a:t>
            </a:r>
            <a:r>
              <a:rPr lang="zh-TW" altLang="en-US" sz="2800">
                <a:latin typeface="Arial" pitchFamily="34" charset="0"/>
              </a:rPr>
              <a:t>和 </a:t>
            </a:r>
            <a:r>
              <a:rPr lang="zh-TW" altLang="en-US" sz="2800" b="1">
                <a:solidFill>
                  <a:srgbClr val="3399FF"/>
                </a:solidFill>
                <a:latin typeface="Arial" pitchFamily="34" charset="0"/>
              </a:rPr>
              <a:t>失去</a:t>
            </a:r>
            <a:r>
              <a:rPr lang="zh-TW" altLang="en-US" sz="2800" b="1">
                <a:latin typeface="Arial" pitchFamily="34" charset="0"/>
              </a:rPr>
              <a:t> </a:t>
            </a:r>
            <a:r>
              <a:rPr lang="zh-TW" altLang="en-US" sz="2800">
                <a:latin typeface="Arial" pitchFamily="34" charset="0"/>
              </a:rPr>
              <a:t>電子的反應。</a:t>
            </a:r>
            <a:endParaRPr lang="en-US" altLang="zh-TW" sz="2800">
              <a:latin typeface="Arial" pitchFamily="34" charset="0"/>
              <a:cs typeface="Arial" pitchFamily="34" charset="0"/>
            </a:endParaRPr>
          </a:p>
        </p:txBody>
      </p:sp>
      <p:sp>
        <p:nvSpPr>
          <p:cNvPr id="32" name="Text Box 10"/>
          <p:cNvSpPr txBox="1">
            <a:spLocks noChangeArrowheads="1"/>
          </p:cNvSpPr>
          <p:nvPr/>
        </p:nvSpPr>
        <p:spPr bwMode="auto">
          <a:xfrm>
            <a:off x="425450" y="3121050"/>
            <a:ext cx="81486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spcBef>
                <a:spcPct val="30000"/>
              </a:spcBef>
            </a:pPr>
            <a:r>
              <a:rPr lang="zh-TW" altLang="en-US" sz="3200" b="1">
                <a:solidFill>
                  <a:srgbClr val="3399FF"/>
                </a:solidFill>
                <a:latin typeface="Arial" pitchFamily="34" charset="0"/>
              </a:rPr>
              <a:t>還原作用</a:t>
            </a:r>
            <a:r>
              <a:rPr lang="zh-TW" altLang="en-US" sz="2800" b="1">
                <a:latin typeface="Arial" pitchFamily="34" charset="0"/>
              </a:rPr>
              <a:t> </a:t>
            </a:r>
            <a:r>
              <a:rPr lang="zh-TW" altLang="en-US" sz="2800">
                <a:latin typeface="Arial" pitchFamily="34" charset="0"/>
              </a:rPr>
              <a:t>是物質 </a:t>
            </a:r>
            <a:r>
              <a:rPr lang="zh-TW" altLang="en-US" sz="3200" b="1" u="sng">
                <a:solidFill>
                  <a:srgbClr val="FF0000"/>
                </a:solidFill>
                <a:latin typeface="Arial" pitchFamily="34" charset="0"/>
              </a:rPr>
              <a:t>獲得電子</a:t>
            </a:r>
            <a:r>
              <a:rPr lang="zh-TW" altLang="en-US" sz="2800" b="1">
                <a:latin typeface="Arial" pitchFamily="34" charset="0"/>
              </a:rPr>
              <a:t> </a:t>
            </a:r>
            <a:r>
              <a:rPr lang="zh-TW" altLang="en-US" sz="2800">
                <a:latin typeface="Arial" pitchFamily="34" charset="0"/>
              </a:rPr>
              <a:t>的過程。</a:t>
            </a:r>
            <a:endParaRPr lang="en-US" altLang="zh-TW" sz="2800">
              <a:latin typeface="Arial" pitchFamily="34" charset="0"/>
              <a:cs typeface="Arial" pitchFamily="34" charset="0"/>
            </a:endParaRPr>
          </a:p>
        </p:txBody>
      </p:sp>
      <p:sp>
        <p:nvSpPr>
          <p:cNvPr id="33" name="Text Box 10"/>
          <p:cNvSpPr txBox="1">
            <a:spLocks noChangeArrowheads="1"/>
          </p:cNvSpPr>
          <p:nvPr/>
        </p:nvSpPr>
        <p:spPr bwMode="auto">
          <a:xfrm>
            <a:off x="425450" y="2416200"/>
            <a:ext cx="81486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spcBef>
                <a:spcPct val="30000"/>
              </a:spcBef>
            </a:pPr>
            <a:r>
              <a:rPr lang="zh-TW" altLang="en-US" sz="3200" b="1">
                <a:solidFill>
                  <a:srgbClr val="3399FF"/>
                </a:solidFill>
                <a:latin typeface="Arial" pitchFamily="34" charset="0"/>
              </a:rPr>
              <a:t>氧化作用</a:t>
            </a:r>
            <a:r>
              <a:rPr lang="zh-TW" altLang="en-US" sz="2800" b="1">
                <a:latin typeface="Arial" pitchFamily="34" charset="0"/>
              </a:rPr>
              <a:t> </a:t>
            </a:r>
            <a:r>
              <a:rPr lang="zh-TW" altLang="en-US" sz="2800">
                <a:latin typeface="Arial" pitchFamily="34" charset="0"/>
              </a:rPr>
              <a:t>是物質 </a:t>
            </a:r>
            <a:r>
              <a:rPr lang="zh-TW" altLang="en-US" sz="3200" b="1" u="sng">
                <a:solidFill>
                  <a:srgbClr val="FF0000"/>
                </a:solidFill>
                <a:latin typeface="Arial" pitchFamily="34" charset="0"/>
              </a:rPr>
              <a:t>失去電子</a:t>
            </a:r>
            <a:r>
              <a:rPr lang="zh-TW" altLang="en-US" sz="2800" b="1">
                <a:latin typeface="Arial" pitchFamily="34" charset="0"/>
              </a:rPr>
              <a:t> </a:t>
            </a:r>
            <a:r>
              <a:rPr lang="zh-TW" altLang="en-US" sz="2800">
                <a:latin typeface="Arial" pitchFamily="34" charset="0"/>
              </a:rPr>
              <a:t>的過程。</a:t>
            </a:r>
            <a:endParaRPr lang="en-US" altLang="zh-HK" sz="800">
              <a:latin typeface="Arial" pitchFamily="34" charset="0"/>
            </a:endParaRPr>
          </a:p>
        </p:txBody>
      </p:sp>
      <p:sp>
        <p:nvSpPr>
          <p:cNvPr id="34" name="AutoShape 9"/>
          <p:cNvSpPr>
            <a:spLocks noChangeArrowheads="1"/>
          </p:cNvSpPr>
          <p:nvPr/>
        </p:nvSpPr>
        <p:spPr bwMode="auto">
          <a:xfrm>
            <a:off x="479425" y="4514180"/>
            <a:ext cx="8340725" cy="143510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35" name="Text Box 10"/>
          <p:cNvSpPr txBox="1">
            <a:spLocks noChangeArrowheads="1"/>
          </p:cNvSpPr>
          <p:nvPr/>
        </p:nvSpPr>
        <p:spPr bwMode="auto">
          <a:xfrm>
            <a:off x="755650" y="5285705"/>
            <a:ext cx="81359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b="1">
                <a:solidFill>
                  <a:srgbClr val="00CCFF"/>
                </a:solidFill>
                <a:latin typeface="Arial" pitchFamily="34" charset="0"/>
              </a:rPr>
              <a:t>還原劑</a:t>
            </a:r>
            <a:r>
              <a:rPr lang="zh-TW" altLang="en-US" sz="2800">
                <a:latin typeface="Arial" pitchFamily="34" charset="0"/>
              </a:rPr>
              <a:t>是透過</a:t>
            </a:r>
            <a:r>
              <a:rPr lang="zh-TW" altLang="en-US" sz="2800" b="1">
                <a:solidFill>
                  <a:srgbClr val="00CCFF"/>
                </a:solidFill>
                <a:latin typeface="Arial" pitchFamily="34" charset="0"/>
              </a:rPr>
              <a:t>失去電子來還原其他反應物</a:t>
            </a:r>
            <a:r>
              <a:rPr lang="zh-TW" altLang="en-US" sz="2800">
                <a:latin typeface="Arial" pitchFamily="34" charset="0"/>
              </a:rPr>
              <a:t>的物質。</a:t>
            </a:r>
            <a:endParaRPr lang="en-US" altLang="zh-TW" sz="2800">
              <a:latin typeface="Arial" pitchFamily="34" charset="0"/>
              <a:cs typeface="Arial" pitchFamily="34" charset="0"/>
            </a:endParaRPr>
          </a:p>
        </p:txBody>
      </p:sp>
      <p:sp>
        <p:nvSpPr>
          <p:cNvPr id="36" name="Text Box 10"/>
          <p:cNvSpPr txBox="1">
            <a:spLocks noChangeArrowheads="1"/>
          </p:cNvSpPr>
          <p:nvPr/>
        </p:nvSpPr>
        <p:spPr bwMode="auto">
          <a:xfrm>
            <a:off x="755650" y="4653880"/>
            <a:ext cx="81359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b="1">
                <a:solidFill>
                  <a:srgbClr val="00CCFF"/>
                </a:solidFill>
                <a:latin typeface="Arial" pitchFamily="34" charset="0"/>
              </a:rPr>
              <a:t>氧化劑</a:t>
            </a:r>
            <a:r>
              <a:rPr lang="zh-TW" altLang="en-US" sz="2800">
                <a:latin typeface="Arial" pitchFamily="34" charset="0"/>
              </a:rPr>
              <a:t>是透過</a:t>
            </a:r>
            <a:r>
              <a:rPr lang="zh-TW" altLang="en-US" sz="2800" b="1">
                <a:solidFill>
                  <a:srgbClr val="00CCFF"/>
                </a:solidFill>
                <a:latin typeface="Arial" pitchFamily="34" charset="0"/>
              </a:rPr>
              <a:t>獲得電子來氧化其他反應物</a:t>
            </a:r>
            <a:r>
              <a:rPr lang="zh-TW" altLang="en-US" sz="2800">
                <a:latin typeface="Arial" pitchFamily="34" charset="0"/>
              </a:rPr>
              <a:t>的物質。</a:t>
            </a:r>
            <a:endParaRPr lang="en-US" altLang="zh-TW" sz="2800">
              <a:latin typeface="Arial" pitchFamily="34" charset="0"/>
              <a:cs typeface="Arial" pitchFamily="34" charset="0"/>
            </a:endParaRPr>
          </a:p>
        </p:txBody>
      </p:sp>
    </p:spTree>
    <p:extLst>
      <p:ext uri="{BB962C8B-B14F-4D97-AF65-F5344CB8AC3E}">
        <p14:creationId xmlns:p14="http://schemas.microsoft.com/office/powerpoint/2010/main" val="4201855237"/>
      </p:ext>
    </p:extLst>
  </p:cSld>
  <p:clrMapOvr>
    <a:masterClrMapping/>
  </p:clrMapOvr>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Rectangle 8"/>
          <p:cNvSpPr>
            <a:spLocks noChangeArrowheads="1"/>
          </p:cNvSpPr>
          <p:nvPr/>
        </p:nvSpPr>
        <p:spPr bwMode="auto">
          <a:xfrm>
            <a:off x="179388" y="395288"/>
            <a:ext cx="8856662"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073150" indent="-107315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rPr>
              <a:t>以</a:t>
            </a:r>
            <a:r>
              <a:rPr kumimoji="0" lang="zh-TW" altLang="en-US" sz="3200" b="1" dirty="0">
                <a:solidFill>
                  <a:srgbClr val="0033CC"/>
                </a:solidFill>
              </a:rPr>
              <a:t>氧化數的改變來定義氧化作用和還原</a:t>
            </a:r>
            <a:r>
              <a:rPr kumimoji="0" lang="zh-HK" altLang="en-US" sz="3200" b="1" dirty="0">
                <a:solidFill>
                  <a:srgbClr val="0033CC"/>
                </a:solidFill>
              </a:rPr>
              <a:t>作用</a:t>
            </a:r>
            <a:endParaRPr kumimoji="0" lang="en-US" altLang="zh-TW" sz="3200" b="1" dirty="0">
              <a:solidFill>
                <a:srgbClr val="0033CC"/>
              </a:solidFill>
              <a:latin typeface="Arial" pitchFamily="34" charset="0"/>
              <a:cs typeface="Arial" pitchFamily="34" charset="0"/>
            </a:endParaRPr>
          </a:p>
        </p:txBody>
      </p:sp>
      <p:sp>
        <p:nvSpPr>
          <p:cNvPr id="7" name="Rectangle 4"/>
          <p:cNvSpPr>
            <a:spLocks noChangeArrowheads="1"/>
          </p:cNvSpPr>
          <p:nvPr/>
        </p:nvSpPr>
        <p:spPr bwMode="auto">
          <a:xfrm>
            <a:off x="466030" y="1196752"/>
            <a:ext cx="36734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00"/>
                </a:solidFill>
                <a:latin typeface="Arial Black" pitchFamily="34" charset="0"/>
              </a:rPr>
              <a:t>訂定氧化數的規則</a:t>
            </a:r>
            <a:endParaRPr kumimoji="0" lang="en-US" altLang="zh-TW" sz="3200" b="1">
              <a:solidFill>
                <a:srgbClr val="CC0000"/>
              </a:solidFill>
              <a:latin typeface="Arial Black" pitchFamily="34" charset="0"/>
            </a:endParaRPr>
          </a:p>
        </p:txBody>
      </p:sp>
      <p:graphicFrame>
        <p:nvGraphicFramePr>
          <p:cNvPr id="8" name="Group 22"/>
          <p:cNvGraphicFramePr>
            <a:graphicFrameLocks noGrp="1"/>
          </p:cNvGraphicFramePr>
          <p:nvPr>
            <p:extLst>
              <p:ext uri="{D42A27DB-BD31-4B8C-83A1-F6EECF244321}">
                <p14:modId xmlns:p14="http://schemas.microsoft.com/office/powerpoint/2010/main" val="83785797"/>
              </p:ext>
            </p:extLst>
          </p:nvPr>
        </p:nvGraphicFramePr>
        <p:xfrm>
          <a:off x="454918" y="1917477"/>
          <a:ext cx="8293100" cy="4421188"/>
        </p:xfrm>
        <a:graphic>
          <a:graphicData uri="http://schemas.openxmlformats.org/drawingml/2006/table">
            <a:tbl>
              <a:tblPr/>
              <a:tblGrid>
                <a:gridCol w="3756025">
                  <a:extLst>
                    <a:ext uri="{9D8B030D-6E8A-4147-A177-3AD203B41FA5}"/>
                  </a:extLst>
                </a:gridCol>
                <a:gridCol w="4537075">
                  <a:extLst>
                    <a:ext uri="{9D8B030D-6E8A-4147-A177-3AD203B41FA5}"/>
                  </a:extLst>
                </a:gridCol>
              </a:tblGrid>
              <a:tr h="487664">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6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規則</a:t>
                      </a:r>
                      <a:endParaRPr kumimoji="0" lang="zh-HK" altLang="en-US" sz="26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12" marB="45712"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6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例子</a:t>
                      </a:r>
                      <a:endParaRPr kumimoji="0" lang="zh-HK" altLang="en-US" sz="26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12" marB="45712"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extLst>
                  <a:ext uri="{0D108BD9-81ED-4DB2-BD59-A6C34878D82A}"/>
                </a:extLst>
              </a:tr>
              <a:tr h="1966762">
                <a:tc>
                  <a:txBody>
                    <a:bodyPr/>
                    <a:lstStyle>
                      <a:lvl1pPr marL="542925" indent="-54292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en-US" altLang="zh-HK" sz="26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12" marB="45712"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6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12" marB="45712"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extLst>
                  <a:ext uri="{0D108BD9-81ED-4DB2-BD59-A6C34878D82A}"/>
                </a:extLst>
              </a:tr>
              <a:tr h="1966762">
                <a:tc>
                  <a:txBody>
                    <a:bodyPr/>
                    <a:lstStyle>
                      <a:lvl1pPr marL="542925" indent="-54292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zh-HK" altLang="en-US" sz="26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12" marB="45712"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6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2" marR="91442" marT="45712" marB="45712"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extLst>
                  <a:ext uri="{0D108BD9-81ED-4DB2-BD59-A6C34878D82A}"/>
                </a:extLst>
              </a:tr>
            </a:tbl>
          </a:graphicData>
        </a:graphic>
      </p:graphicFrame>
      <p:sp>
        <p:nvSpPr>
          <p:cNvPr id="10" name="Rectangle 21"/>
          <p:cNvSpPr>
            <a:spLocks noChangeArrowheads="1"/>
          </p:cNvSpPr>
          <p:nvPr/>
        </p:nvSpPr>
        <p:spPr bwMode="auto">
          <a:xfrm>
            <a:off x="466030" y="2565177"/>
            <a:ext cx="3671888" cy="16287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27063" indent="-627063">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120000"/>
              </a:lnSpc>
            </a:pPr>
            <a:r>
              <a:rPr kumimoji="0" lang="en-US" altLang="zh-HK" sz="2600">
                <a:latin typeface="Arial" pitchFamily="34" charset="0"/>
              </a:rPr>
              <a:t>(</a:t>
            </a:r>
            <a:r>
              <a:rPr kumimoji="0" lang="zh-TW" altLang="en-US" sz="2600">
                <a:latin typeface="Arial" pitchFamily="34" charset="0"/>
              </a:rPr>
              <a:t>一</a:t>
            </a:r>
            <a:r>
              <a:rPr kumimoji="0" lang="en-US" altLang="zh-HK" sz="2600">
                <a:latin typeface="Arial" pitchFamily="34" charset="0"/>
              </a:rPr>
              <a:t>)</a:t>
            </a:r>
            <a:r>
              <a:rPr kumimoji="0" lang="en-US" altLang="zh-HK" sz="2600">
                <a:latin typeface="新細明體" pitchFamily="18" charset="-120"/>
              </a:rPr>
              <a:t> </a:t>
            </a:r>
            <a:r>
              <a:rPr kumimoji="0" lang="zh-TW" altLang="en-US" sz="2600">
                <a:latin typeface="新細明體" pitchFamily="18" charset="-120"/>
              </a:rPr>
              <a:t>所有以自由態形式存在的元素的氧化數都是 </a:t>
            </a:r>
            <a:r>
              <a:rPr kumimoji="0" lang="zh-TW" altLang="en-US" sz="3200" b="1" u="sng">
                <a:solidFill>
                  <a:srgbClr val="FF0000"/>
                </a:solidFill>
                <a:latin typeface="新細明體" pitchFamily="18" charset="-120"/>
              </a:rPr>
              <a:t>零</a:t>
            </a:r>
            <a:r>
              <a:rPr kumimoji="0" lang="zh-TW" altLang="en-US" sz="2600">
                <a:latin typeface="新細明體" pitchFamily="18" charset="-120"/>
              </a:rPr>
              <a:t>。</a:t>
            </a:r>
          </a:p>
        </p:txBody>
      </p:sp>
      <p:sp>
        <p:nvSpPr>
          <p:cNvPr id="11" name="Rectangle 22"/>
          <p:cNvSpPr>
            <a:spLocks noChangeArrowheads="1"/>
          </p:cNvSpPr>
          <p:nvPr/>
        </p:nvSpPr>
        <p:spPr bwMode="auto">
          <a:xfrm>
            <a:off x="4355405" y="2565177"/>
            <a:ext cx="4319588"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120000"/>
              </a:lnSpc>
            </a:pPr>
            <a:r>
              <a:rPr kumimoji="0" lang="zh-HK" altLang="en-US" sz="2600">
                <a:latin typeface="Arial" pitchFamily="34" charset="0"/>
              </a:rPr>
              <a:t>氮在</a:t>
            </a:r>
            <a:r>
              <a:rPr kumimoji="0" lang="zh-HK" altLang="zh-TW" sz="2600">
                <a:latin typeface="Arial" pitchFamily="34" charset="0"/>
              </a:rPr>
              <a:t> </a:t>
            </a:r>
            <a:r>
              <a:rPr kumimoji="0" lang="en-US" altLang="zh-HK" sz="2600">
                <a:latin typeface="Arial" pitchFamily="34" charset="0"/>
              </a:rPr>
              <a:t>N</a:t>
            </a:r>
            <a:r>
              <a:rPr kumimoji="0" lang="en-US" altLang="zh-HK" sz="2600" baseline="-25000">
                <a:latin typeface="Arial" pitchFamily="34" charset="0"/>
              </a:rPr>
              <a:t>2</a:t>
            </a:r>
            <a:r>
              <a:rPr kumimoji="0" lang="en-US" altLang="zh-TW" sz="2600" baseline="-25000">
                <a:latin typeface="Arial" pitchFamily="34" charset="0"/>
              </a:rPr>
              <a:t> </a:t>
            </a:r>
            <a:r>
              <a:rPr kumimoji="0" lang="zh-HK" altLang="en-US" sz="2600">
                <a:latin typeface="Arial" pitchFamily="34" charset="0"/>
              </a:rPr>
              <a:t>分子中的氧化數是零，而</a:t>
            </a:r>
            <a:r>
              <a:rPr kumimoji="0" lang="zh-HK" altLang="zh-TW" sz="2600">
                <a:latin typeface="Arial" pitchFamily="34" charset="0"/>
              </a:rPr>
              <a:t> </a:t>
            </a:r>
            <a:r>
              <a:rPr kumimoji="0" lang="en-US" altLang="zh-HK" sz="2600">
                <a:latin typeface="Arial" pitchFamily="34" charset="0"/>
              </a:rPr>
              <a:t>Cu</a:t>
            </a:r>
            <a:r>
              <a:rPr kumimoji="0" lang="zh-HK" altLang="en-US" sz="2600">
                <a:latin typeface="Arial" pitchFamily="34" charset="0"/>
              </a:rPr>
              <a:t>、</a:t>
            </a:r>
            <a:r>
              <a:rPr kumimoji="0" lang="en-US" altLang="zh-HK" sz="2600">
                <a:latin typeface="Arial" pitchFamily="34" charset="0"/>
              </a:rPr>
              <a:t>O</a:t>
            </a:r>
            <a:r>
              <a:rPr kumimoji="0" lang="en-US" altLang="zh-HK" sz="2600" baseline="-25000">
                <a:latin typeface="Arial" pitchFamily="34" charset="0"/>
              </a:rPr>
              <a:t>2</a:t>
            </a:r>
            <a:r>
              <a:rPr kumimoji="0" lang="zh-HK" altLang="en-US" sz="2600">
                <a:latin typeface="Arial" pitchFamily="34" charset="0"/>
              </a:rPr>
              <a:t>、</a:t>
            </a:r>
            <a:r>
              <a:rPr kumimoji="0" lang="en-US" altLang="zh-HK" sz="2600">
                <a:latin typeface="Arial" pitchFamily="34" charset="0"/>
              </a:rPr>
              <a:t>Cl</a:t>
            </a:r>
            <a:r>
              <a:rPr kumimoji="0" lang="en-US" altLang="zh-HK" sz="2600" baseline="-25000">
                <a:latin typeface="Arial" pitchFamily="34" charset="0"/>
              </a:rPr>
              <a:t>2</a:t>
            </a:r>
            <a:r>
              <a:rPr kumimoji="0" lang="en-US" altLang="zh-TW" sz="2600" baseline="-25000">
                <a:latin typeface="Arial" pitchFamily="34" charset="0"/>
              </a:rPr>
              <a:t> </a:t>
            </a:r>
            <a:r>
              <a:rPr kumimoji="0" lang="zh-HK" altLang="en-US" sz="2600">
                <a:latin typeface="Arial" pitchFamily="34" charset="0"/>
              </a:rPr>
              <a:t>或</a:t>
            </a:r>
            <a:r>
              <a:rPr kumimoji="0" lang="zh-HK" altLang="zh-TW" sz="2600">
                <a:latin typeface="Arial" pitchFamily="34" charset="0"/>
              </a:rPr>
              <a:t> </a:t>
            </a:r>
            <a:r>
              <a:rPr kumimoji="0" lang="en-US" altLang="zh-HK" sz="2600">
                <a:latin typeface="Arial" pitchFamily="34" charset="0"/>
              </a:rPr>
              <a:t>S</a:t>
            </a:r>
            <a:r>
              <a:rPr kumimoji="0" lang="en-US" altLang="zh-TW" sz="2600">
                <a:latin typeface="Arial" pitchFamily="34" charset="0"/>
              </a:rPr>
              <a:t> </a:t>
            </a:r>
            <a:r>
              <a:rPr kumimoji="0" lang="zh-HK" altLang="en-US" sz="2600">
                <a:latin typeface="Arial" pitchFamily="34" charset="0"/>
              </a:rPr>
              <a:t>在</a:t>
            </a:r>
            <a:r>
              <a:rPr kumimoji="0" lang="zh-TW" altLang="en-US" sz="2600">
                <a:latin typeface="Arial" pitchFamily="34" charset="0"/>
              </a:rPr>
              <a:t>自由態中的氧化數亦是零。</a:t>
            </a:r>
          </a:p>
        </p:txBody>
      </p:sp>
      <p:sp>
        <p:nvSpPr>
          <p:cNvPr id="12" name="Rectangle 23"/>
          <p:cNvSpPr>
            <a:spLocks noChangeArrowheads="1"/>
          </p:cNvSpPr>
          <p:nvPr/>
        </p:nvSpPr>
        <p:spPr bwMode="auto">
          <a:xfrm>
            <a:off x="466030" y="4500339"/>
            <a:ext cx="3695700" cy="16287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120000"/>
              </a:lnSpc>
            </a:pPr>
            <a:r>
              <a:rPr kumimoji="0" lang="en-US" altLang="zh-HK" sz="2600">
                <a:latin typeface="Arial" pitchFamily="34" charset="0"/>
              </a:rPr>
              <a:t>(</a:t>
            </a:r>
            <a:r>
              <a:rPr kumimoji="0" lang="zh-TW" altLang="en-US" sz="2600">
                <a:latin typeface="Arial" pitchFamily="34" charset="0"/>
              </a:rPr>
              <a:t>二</a:t>
            </a:r>
            <a:r>
              <a:rPr kumimoji="0" lang="en-US" altLang="zh-HK" sz="2600">
                <a:latin typeface="Arial" pitchFamily="34" charset="0"/>
              </a:rPr>
              <a:t>) </a:t>
            </a:r>
            <a:r>
              <a:rPr kumimoji="0" lang="zh-TW" altLang="en-US" sz="2600">
                <a:latin typeface="Arial" pitchFamily="34" charset="0"/>
              </a:rPr>
              <a:t>在簡單離子中，元素的氧化數相等於該離子所帶的 </a:t>
            </a:r>
            <a:r>
              <a:rPr kumimoji="0" lang="zh-TW" altLang="en-US" sz="3200" b="1" u="sng">
                <a:solidFill>
                  <a:srgbClr val="FF0000"/>
                </a:solidFill>
                <a:latin typeface="Arial" pitchFamily="34" charset="0"/>
              </a:rPr>
              <a:t>電荷</a:t>
            </a:r>
            <a:r>
              <a:rPr kumimoji="0" lang="zh-TW" altLang="en-US" sz="2600">
                <a:latin typeface="Arial" pitchFamily="34" charset="0"/>
              </a:rPr>
              <a:t>。</a:t>
            </a:r>
          </a:p>
        </p:txBody>
      </p:sp>
      <p:sp>
        <p:nvSpPr>
          <p:cNvPr id="13" name="Rectangle 24"/>
          <p:cNvSpPr>
            <a:spLocks noChangeArrowheads="1"/>
          </p:cNvSpPr>
          <p:nvPr/>
        </p:nvSpPr>
        <p:spPr bwMode="auto">
          <a:xfrm>
            <a:off x="4210943" y="4508277"/>
            <a:ext cx="4681537" cy="168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120000"/>
              </a:lnSpc>
            </a:pPr>
            <a:r>
              <a:rPr kumimoji="0" lang="en-US" altLang="zh-HK" sz="2600">
                <a:latin typeface="Arial" pitchFamily="34" charset="0"/>
              </a:rPr>
              <a:t>Na</a:t>
            </a:r>
            <a:r>
              <a:rPr kumimoji="0" lang="en-US" altLang="zh-HK" sz="2600" baseline="-25000">
                <a:latin typeface="Arial" pitchFamily="34" charset="0"/>
              </a:rPr>
              <a:t>2</a:t>
            </a:r>
            <a:r>
              <a:rPr kumimoji="0" lang="en-US" altLang="zh-HK" sz="2600">
                <a:latin typeface="Arial" pitchFamily="34" charset="0"/>
              </a:rPr>
              <a:t>O</a:t>
            </a:r>
            <a:r>
              <a:rPr kumimoji="0" lang="en-US" altLang="zh-TW" sz="2600">
                <a:latin typeface="Arial" pitchFamily="34" charset="0"/>
              </a:rPr>
              <a:t> </a:t>
            </a:r>
            <a:r>
              <a:rPr kumimoji="0" lang="zh-HK" altLang="en-US" sz="2600">
                <a:latin typeface="Arial" pitchFamily="34" charset="0"/>
              </a:rPr>
              <a:t>含有</a:t>
            </a:r>
            <a:r>
              <a:rPr kumimoji="0" lang="zh-HK" altLang="zh-TW" sz="2600">
                <a:latin typeface="Arial" pitchFamily="34" charset="0"/>
              </a:rPr>
              <a:t> </a:t>
            </a:r>
            <a:r>
              <a:rPr kumimoji="0" lang="en-US" altLang="zh-HK" sz="2600">
                <a:latin typeface="Arial" pitchFamily="34" charset="0"/>
              </a:rPr>
              <a:t>Na</a:t>
            </a:r>
            <a:r>
              <a:rPr kumimoji="0" lang="en-US" altLang="zh-HK" sz="2600" baseline="30000">
                <a:latin typeface="Arial" pitchFamily="34" charset="0"/>
              </a:rPr>
              <a:t>+</a:t>
            </a:r>
            <a:r>
              <a:rPr kumimoji="0" lang="en-US" altLang="zh-TW" sz="2600" baseline="30000">
                <a:latin typeface="Arial" pitchFamily="34" charset="0"/>
              </a:rPr>
              <a:t> </a:t>
            </a:r>
            <a:r>
              <a:rPr kumimoji="0" lang="zh-HK" altLang="en-US" sz="2600">
                <a:latin typeface="Arial" pitchFamily="34" charset="0"/>
              </a:rPr>
              <a:t>和</a:t>
            </a:r>
            <a:r>
              <a:rPr kumimoji="0" lang="zh-HK" altLang="zh-TW" sz="2600">
                <a:latin typeface="Arial" pitchFamily="34" charset="0"/>
              </a:rPr>
              <a:t> </a:t>
            </a:r>
            <a:r>
              <a:rPr kumimoji="0" lang="en-US" altLang="zh-HK" sz="2600">
                <a:latin typeface="Arial" pitchFamily="34" charset="0"/>
              </a:rPr>
              <a:t>O</a:t>
            </a:r>
            <a:r>
              <a:rPr kumimoji="0" lang="en-US" altLang="zh-HK" sz="2600" baseline="30000">
                <a:latin typeface="Arial" pitchFamily="34" charset="0"/>
              </a:rPr>
              <a:t>2–</a:t>
            </a:r>
            <a:r>
              <a:rPr kumimoji="0" lang="en-US" altLang="zh-TW" sz="2600" baseline="30000">
                <a:latin typeface="Arial" pitchFamily="34" charset="0"/>
              </a:rPr>
              <a:t> </a:t>
            </a:r>
            <a:r>
              <a:rPr kumimoji="0" lang="zh-HK" altLang="en-US" sz="2600">
                <a:latin typeface="Arial" pitchFamily="34" charset="0"/>
              </a:rPr>
              <a:t>離子，</a:t>
            </a:r>
          </a:p>
          <a:p>
            <a:pPr eaLnBrk="1" hangingPunct="1">
              <a:lnSpc>
                <a:spcPct val="120000"/>
              </a:lnSpc>
            </a:pPr>
            <a:r>
              <a:rPr kumimoji="0" lang="zh-TW" altLang="en-US" sz="3000" b="1">
                <a:latin typeface="Arial" pitchFamily="34" charset="0"/>
              </a:rPr>
              <a:t>鈉</a:t>
            </a:r>
            <a:r>
              <a:rPr kumimoji="0" lang="zh-TW" altLang="en-US" sz="2600">
                <a:latin typeface="Arial" pitchFamily="34" charset="0"/>
              </a:rPr>
              <a:t>在 </a:t>
            </a:r>
            <a:r>
              <a:rPr kumimoji="0" lang="en-US" altLang="zh-TW" sz="2600">
                <a:latin typeface="Arial" pitchFamily="34" charset="0"/>
              </a:rPr>
              <a:t>Na</a:t>
            </a:r>
            <a:r>
              <a:rPr kumimoji="0" lang="en-US" altLang="zh-TW" sz="2600" baseline="-25000">
                <a:latin typeface="Arial" pitchFamily="34" charset="0"/>
              </a:rPr>
              <a:t>2</a:t>
            </a:r>
            <a:r>
              <a:rPr kumimoji="0" lang="en-US" altLang="zh-TW" sz="2600">
                <a:latin typeface="Arial" pitchFamily="34" charset="0"/>
              </a:rPr>
              <a:t>O </a:t>
            </a:r>
            <a:r>
              <a:rPr kumimoji="0" lang="zh-TW" altLang="en-US" sz="2600">
                <a:latin typeface="Arial" pitchFamily="34" charset="0"/>
              </a:rPr>
              <a:t>中的氧化數是 </a:t>
            </a:r>
            <a:r>
              <a:rPr kumimoji="0" lang="en-US" altLang="zh-TW" sz="2600">
                <a:latin typeface="Arial" pitchFamily="34" charset="0"/>
              </a:rPr>
              <a:t>+1</a:t>
            </a:r>
            <a:r>
              <a:rPr kumimoji="0" lang="zh-TW" altLang="en-US" sz="2600">
                <a:latin typeface="Arial" pitchFamily="34" charset="0"/>
              </a:rPr>
              <a:t>；</a:t>
            </a:r>
          </a:p>
          <a:p>
            <a:pPr eaLnBrk="1" hangingPunct="1">
              <a:lnSpc>
                <a:spcPct val="120000"/>
              </a:lnSpc>
            </a:pPr>
            <a:r>
              <a:rPr kumimoji="0" lang="zh-TW" altLang="en-US" sz="2600">
                <a:latin typeface="Arial" pitchFamily="34" charset="0"/>
              </a:rPr>
              <a:t>而</a:t>
            </a:r>
            <a:r>
              <a:rPr kumimoji="0" lang="zh-TW" altLang="en-US" sz="3000" b="1">
                <a:latin typeface="Arial" pitchFamily="34" charset="0"/>
              </a:rPr>
              <a:t>氧</a:t>
            </a:r>
            <a:r>
              <a:rPr kumimoji="0" lang="zh-TW" altLang="en-US" sz="2600">
                <a:latin typeface="Arial" pitchFamily="34" charset="0"/>
              </a:rPr>
              <a:t>在</a:t>
            </a:r>
            <a:r>
              <a:rPr kumimoji="0" lang="en-US" altLang="zh-TW" sz="2600">
                <a:latin typeface="Arial" pitchFamily="34" charset="0"/>
              </a:rPr>
              <a:t>Na</a:t>
            </a:r>
            <a:r>
              <a:rPr kumimoji="0" lang="en-US" altLang="zh-TW" sz="2600" baseline="-25000">
                <a:latin typeface="Arial" pitchFamily="34" charset="0"/>
              </a:rPr>
              <a:t>2</a:t>
            </a:r>
            <a:r>
              <a:rPr kumimoji="0" lang="en-US" altLang="zh-TW" sz="2600">
                <a:latin typeface="Arial" pitchFamily="34" charset="0"/>
              </a:rPr>
              <a:t>O</a:t>
            </a:r>
            <a:r>
              <a:rPr kumimoji="0" lang="zh-TW" altLang="en-US" sz="2600">
                <a:latin typeface="Arial" pitchFamily="34" charset="0"/>
              </a:rPr>
              <a:t>中的氧化數是</a:t>
            </a:r>
            <a:r>
              <a:rPr kumimoji="0" lang="en-US" altLang="zh-TW" sz="2600">
                <a:latin typeface="Arial" pitchFamily="34" charset="0"/>
              </a:rPr>
              <a:t>–2</a:t>
            </a:r>
            <a:r>
              <a:rPr kumimoji="0" lang="zh-TW" altLang="en-US" sz="2600">
                <a:latin typeface="Arial" pitchFamily="34" charset="0"/>
              </a:rPr>
              <a:t>。</a:t>
            </a:r>
          </a:p>
        </p:txBody>
      </p:sp>
    </p:spTree>
    <p:extLst>
      <p:ext uri="{BB962C8B-B14F-4D97-AF65-F5344CB8AC3E}">
        <p14:creationId xmlns:p14="http://schemas.microsoft.com/office/powerpoint/2010/main" val="4077282424"/>
      </p:ext>
    </p:extLst>
  </p:cSld>
  <p:clrMapOvr>
    <a:masterClrMapping/>
  </p:clrMapOvr>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544" name="Group 40"/>
          <p:cNvGraphicFramePr>
            <a:graphicFrameLocks noGrp="1"/>
          </p:cNvGraphicFramePr>
          <p:nvPr/>
        </p:nvGraphicFramePr>
        <p:xfrm>
          <a:off x="250825" y="476250"/>
          <a:ext cx="8569325" cy="5184777"/>
        </p:xfrm>
        <a:graphic>
          <a:graphicData uri="http://schemas.openxmlformats.org/drawingml/2006/table">
            <a:tbl>
              <a:tblPr/>
              <a:tblGrid>
                <a:gridCol w="2449513">
                  <a:extLst>
                    <a:ext uri="{9D8B030D-6E8A-4147-A177-3AD203B41FA5}"/>
                  </a:extLst>
                </a:gridCol>
                <a:gridCol w="6119812">
                  <a:extLst>
                    <a:ext uri="{9D8B030D-6E8A-4147-A177-3AD203B41FA5}"/>
                  </a:extLst>
                </a:gridCol>
              </a:tblGrid>
              <a:tr h="5318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600" b="1" i="0" u="none" strike="noStrike" cap="none" normalizeH="0" baseline="0" smtClean="0">
                          <a:ln>
                            <a:noFill/>
                          </a:ln>
                          <a:solidFill>
                            <a:schemeClr val="bg1"/>
                          </a:solidFill>
                          <a:effectLst/>
                          <a:latin typeface="Arial" pitchFamily="34" charset="0"/>
                          <a:ea typeface="新細明體" pitchFamily="18" charset="-120"/>
                          <a:cs typeface="Arial" pitchFamily="34" charset="0"/>
                        </a:rPr>
                        <a:t>規則</a:t>
                      </a:r>
                      <a:endParaRPr kumimoji="0" lang="zh-HK" altLang="en-US" sz="26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600" b="1" i="0" u="none" strike="noStrike" cap="none" normalizeH="0" baseline="0" smtClean="0">
                          <a:ln>
                            <a:noFill/>
                          </a:ln>
                          <a:solidFill>
                            <a:schemeClr val="bg1"/>
                          </a:solidFill>
                          <a:effectLst/>
                          <a:latin typeface="Arial" pitchFamily="34" charset="0"/>
                          <a:ea typeface="新細明體" pitchFamily="18" charset="-120"/>
                          <a:cs typeface="Arial" pitchFamily="34" charset="0"/>
                        </a:rPr>
                        <a:t>例子</a:t>
                      </a:r>
                      <a:endParaRPr kumimoji="0" lang="zh-HK" altLang="en-US" sz="26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extLst>
                  <a:ext uri="{0D108BD9-81ED-4DB2-BD59-A6C34878D82A}"/>
                </a:extLst>
              </a:tr>
              <a:tr h="896938">
                <a:tc rowSpan="6">
                  <a:txBody>
                    <a:body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extLst>
                  <a:ext uri="{0D108BD9-81ED-4DB2-BD59-A6C34878D82A}"/>
                </a:extLst>
              </a:tr>
              <a:tr h="863600">
                <a:tc vMerge="1">
                  <a:txBody>
                    <a:bodyPr/>
                    <a:lstStyle/>
                    <a:p>
                      <a:endParaRPr lang="zh-TW" altLang="en-US"/>
                    </a:p>
                  </a:txBody>
                  <a:tcPr/>
                </a:tc>
                <a:tc>
                  <a:txBody>
                    <a:body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extLst>
                  <a:ext uri="{0D108BD9-81ED-4DB2-BD59-A6C34878D82A}"/>
                </a:extLst>
              </a:tr>
              <a:tr h="627063">
                <a:tc vMerge="1">
                  <a:txBody>
                    <a:bodyPr/>
                    <a:lstStyle/>
                    <a:p>
                      <a:endParaRPr lang="zh-TW" altLang="en-US"/>
                    </a:p>
                  </a:txBody>
                  <a:tcPr/>
                </a:tc>
                <a:tc>
                  <a:txBody>
                    <a:body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extLst>
                  <a:ext uri="{0D108BD9-81ED-4DB2-BD59-A6C34878D82A}"/>
                </a:extLst>
              </a:tr>
              <a:tr h="628650">
                <a:tc vMerge="1">
                  <a:txBody>
                    <a:bodyPr/>
                    <a:lstStyle/>
                    <a:p>
                      <a:endParaRPr lang="zh-TW" altLang="en-US"/>
                    </a:p>
                  </a:txBody>
                  <a:tcPr/>
                </a:tc>
                <a:tc>
                  <a:txBody>
                    <a:bodyPr/>
                    <a:lstStyle/>
                    <a:p>
                      <a:pPr marL="538163" marR="0" lvl="0" indent="-538163"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extLst>
                  <a:ext uri="{0D108BD9-81ED-4DB2-BD59-A6C34878D82A}"/>
                </a:extLst>
              </a:tr>
              <a:tr h="941388">
                <a:tc vMerge="1">
                  <a:txBody>
                    <a:bodyPr/>
                    <a:lstStyle/>
                    <a:p>
                      <a:endParaRPr lang="zh-TW" altLang="en-US"/>
                    </a:p>
                  </a:txBody>
                  <a:tcPr/>
                </a:tc>
                <a:tc>
                  <a:txBody>
                    <a:bodyPr/>
                    <a:lstStyle/>
                    <a:p>
                      <a:pPr marL="542925" marR="0" lvl="0" indent="-542925" algn="l" defTabSz="914400" rtl="0" eaLnBrk="1" fontAlgn="base" latinLnBrk="0" hangingPunct="1">
                        <a:lnSpc>
                          <a:spcPct val="100000"/>
                        </a:lnSpc>
                        <a:spcBef>
                          <a:spcPct val="0"/>
                        </a:spcBef>
                        <a:spcAft>
                          <a:spcPct val="0"/>
                        </a:spcAft>
                        <a:buClrTx/>
                        <a:buSzTx/>
                        <a:buFontTx/>
                        <a:buNone/>
                        <a:tabLst>
                          <a:tab pos="627063" algn="l"/>
                        </a:tabLst>
                      </a:pPr>
                      <a:endPar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extLst>
                  <a:ext uri="{0D108BD9-81ED-4DB2-BD59-A6C34878D82A}"/>
                </a:extLst>
              </a:tr>
              <a:tr h="695325">
                <a:tc vMerge="1">
                  <a:txBody>
                    <a:bodyPr/>
                    <a:lstStyle/>
                    <a:p>
                      <a:endParaRPr lang="zh-TW" altLang="en-US"/>
                    </a:p>
                  </a:txBody>
                  <a:tcPr/>
                </a:tc>
                <a:tc>
                  <a:txBody>
                    <a:body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23" marB="45723"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extLst>
                  <a:ext uri="{0D108BD9-81ED-4DB2-BD59-A6C34878D82A}"/>
                </a:extLst>
              </a:tr>
            </a:tbl>
          </a:graphicData>
        </a:graphic>
      </p:graphicFrame>
      <p:sp>
        <p:nvSpPr>
          <p:cNvPr id="97308" name="Rectangle 28"/>
          <p:cNvSpPr>
            <a:spLocks noChangeArrowheads="1"/>
          </p:cNvSpPr>
          <p:nvPr/>
        </p:nvSpPr>
        <p:spPr bwMode="auto">
          <a:xfrm>
            <a:off x="250825" y="2060575"/>
            <a:ext cx="2449513"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120000"/>
              </a:lnSpc>
            </a:pPr>
            <a:r>
              <a:rPr kumimoji="0" lang="en-US" altLang="zh-HK" sz="2600">
                <a:latin typeface="Arial" pitchFamily="34" charset="0"/>
              </a:rPr>
              <a:t>(</a:t>
            </a:r>
            <a:r>
              <a:rPr kumimoji="0" lang="zh-TW" altLang="en-US" sz="2600">
                <a:latin typeface="Arial" pitchFamily="34" charset="0"/>
              </a:rPr>
              <a:t>三</a:t>
            </a:r>
            <a:r>
              <a:rPr kumimoji="0" lang="en-US" altLang="zh-HK" sz="2600">
                <a:latin typeface="Arial" pitchFamily="34" charset="0"/>
              </a:rPr>
              <a:t>) </a:t>
            </a:r>
            <a:r>
              <a:rPr kumimoji="0" lang="zh-TW" altLang="en-US" sz="2600">
                <a:latin typeface="Arial" pitchFamily="34" charset="0"/>
              </a:rPr>
              <a:t>某些元素在化合物中的氧化數是固</a:t>
            </a:r>
            <a:r>
              <a:rPr kumimoji="0" lang="zh-HK" altLang="en-US" sz="2600">
                <a:latin typeface="Arial" pitchFamily="34" charset="0"/>
              </a:rPr>
              <a:t>定的。</a:t>
            </a:r>
            <a:endParaRPr kumimoji="0" lang="zh-TW" altLang="en-US" sz="2600">
              <a:latin typeface="Arial" pitchFamily="34" charset="0"/>
            </a:endParaRPr>
          </a:p>
        </p:txBody>
      </p:sp>
      <p:sp>
        <p:nvSpPr>
          <p:cNvPr id="97309" name="Rectangle 29"/>
          <p:cNvSpPr>
            <a:spLocks noChangeArrowheads="1"/>
          </p:cNvSpPr>
          <p:nvPr/>
        </p:nvSpPr>
        <p:spPr bwMode="auto">
          <a:xfrm>
            <a:off x="2843213" y="1052513"/>
            <a:ext cx="5905500" cy="8842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(a) </a:t>
            </a:r>
            <a:r>
              <a:rPr kumimoji="0" lang="zh-TW" altLang="en-US" sz="2400" b="1">
                <a:latin typeface="Arial" pitchFamily="34" charset="0"/>
              </a:rPr>
              <a:t>所有 </a:t>
            </a:r>
            <a:r>
              <a:rPr kumimoji="0" lang="zh-TW" altLang="en-US" sz="2400">
                <a:latin typeface="Arial" pitchFamily="34" charset="0"/>
              </a:rPr>
              <a:t>第 </a:t>
            </a:r>
            <a:r>
              <a:rPr kumimoji="0" lang="en-US" altLang="zh-TW" sz="2400">
                <a:latin typeface="Arial" pitchFamily="34" charset="0"/>
              </a:rPr>
              <a:t>I </a:t>
            </a:r>
            <a:r>
              <a:rPr kumimoji="0" lang="zh-TW" altLang="en-US" sz="2400">
                <a:latin typeface="Arial" pitchFamily="34" charset="0"/>
              </a:rPr>
              <a:t>族 元素（鹼金屬）在化合物中的氧化數都是                           </a:t>
            </a:r>
            <a:r>
              <a:rPr kumimoji="0" lang="en-US" altLang="zh-TW" sz="2800" b="1" u="sng">
                <a:solidFill>
                  <a:srgbClr val="FF0000"/>
                </a:solidFill>
                <a:latin typeface="Arial" pitchFamily="34" charset="0"/>
              </a:rPr>
              <a:t>+1</a:t>
            </a:r>
            <a:endParaRPr kumimoji="0" lang="zh-TW" altLang="en-US" sz="2400">
              <a:latin typeface="Arial" pitchFamily="34" charset="0"/>
            </a:endParaRPr>
          </a:p>
        </p:txBody>
      </p:sp>
      <p:sp>
        <p:nvSpPr>
          <p:cNvPr id="97310" name="Rectangle 30"/>
          <p:cNvSpPr>
            <a:spLocks noChangeArrowheads="1"/>
          </p:cNvSpPr>
          <p:nvPr/>
        </p:nvSpPr>
        <p:spPr bwMode="auto">
          <a:xfrm>
            <a:off x="2843213" y="1987550"/>
            <a:ext cx="5905500" cy="8842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(b) </a:t>
            </a:r>
            <a:r>
              <a:rPr kumimoji="0" lang="zh-TW" altLang="en-US" sz="2400" b="1">
                <a:latin typeface="Arial" pitchFamily="34" charset="0"/>
              </a:rPr>
              <a:t>所有 </a:t>
            </a:r>
            <a:r>
              <a:rPr kumimoji="0" lang="zh-TW" altLang="en-US" sz="2400">
                <a:latin typeface="Arial" pitchFamily="34" charset="0"/>
              </a:rPr>
              <a:t>第 </a:t>
            </a:r>
            <a:r>
              <a:rPr kumimoji="0" lang="en-US" altLang="zh-TW" sz="2400">
                <a:latin typeface="Arial" pitchFamily="34" charset="0"/>
              </a:rPr>
              <a:t>II </a:t>
            </a:r>
            <a:r>
              <a:rPr kumimoji="0" lang="zh-TW" altLang="en-US" sz="2400">
                <a:latin typeface="Arial" pitchFamily="34" charset="0"/>
              </a:rPr>
              <a:t>族 元素（鹼土金屬）在化合物中的氧化數都是                        </a:t>
            </a:r>
            <a:r>
              <a:rPr kumimoji="0" lang="en-US" altLang="zh-TW" sz="2800" b="1" u="sng">
                <a:solidFill>
                  <a:srgbClr val="FF0000"/>
                </a:solidFill>
                <a:latin typeface="Arial" pitchFamily="34" charset="0"/>
              </a:rPr>
              <a:t>+2</a:t>
            </a:r>
            <a:endParaRPr kumimoji="0" lang="zh-TW" altLang="en-US" sz="2400">
              <a:latin typeface="Arial" pitchFamily="34" charset="0"/>
            </a:endParaRPr>
          </a:p>
        </p:txBody>
      </p:sp>
      <p:sp>
        <p:nvSpPr>
          <p:cNvPr id="97311" name="Rectangle 31"/>
          <p:cNvSpPr>
            <a:spLocks noChangeArrowheads="1"/>
          </p:cNvSpPr>
          <p:nvPr/>
        </p:nvSpPr>
        <p:spPr bwMode="auto">
          <a:xfrm>
            <a:off x="2843213" y="2924175"/>
            <a:ext cx="5905500"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(c) </a:t>
            </a:r>
            <a:r>
              <a:rPr kumimoji="0" lang="zh-TW" altLang="en-US" sz="2400">
                <a:latin typeface="Arial" pitchFamily="34" charset="0"/>
              </a:rPr>
              <a:t>氫在</a:t>
            </a:r>
            <a:r>
              <a:rPr kumimoji="0" lang="zh-TW" altLang="en-US" sz="2800" b="1">
                <a:solidFill>
                  <a:srgbClr val="00B0F0"/>
                </a:solidFill>
                <a:latin typeface="Arial" pitchFamily="34" charset="0"/>
              </a:rPr>
              <a:t>大部分</a:t>
            </a:r>
            <a:r>
              <a:rPr kumimoji="0" lang="zh-TW" altLang="en-US" sz="2400">
                <a:latin typeface="Arial" pitchFamily="34" charset="0"/>
              </a:rPr>
              <a:t>化合物中的氧化數是 </a:t>
            </a:r>
            <a:r>
              <a:rPr kumimoji="0" lang="en-US" altLang="zh-TW" sz="2800" b="1" u="sng">
                <a:solidFill>
                  <a:srgbClr val="FF0000"/>
                </a:solidFill>
                <a:latin typeface="Arial" pitchFamily="34" charset="0"/>
              </a:rPr>
              <a:t>+1</a:t>
            </a:r>
            <a:endParaRPr kumimoji="0" lang="zh-TW" altLang="en-US" sz="2400">
              <a:latin typeface="Arial" pitchFamily="34" charset="0"/>
            </a:endParaRPr>
          </a:p>
        </p:txBody>
      </p:sp>
      <p:sp>
        <p:nvSpPr>
          <p:cNvPr id="97312" name="Rectangle 32"/>
          <p:cNvSpPr>
            <a:spLocks noChangeArrowheads="1"/>
          </p:cNvSpPr>
          <p:nvPr/>
        </p:nvSpPr>
        <p:spPr bwMode="auto">
          <a:xfrm>
            <a:off x="2843213" y="3484563"/>
            <a:ext cx="5905500"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(d) </a:t>
            </a:r>
            <a:r>
              <a:rPr kumimoji="0" lang="zh-TW" altLang="en-US" sz="2400">
                <a:latin typeface="Arial" pitchFamily="34" charset="0"/>
              </a:rPr>
              <a:t>氟在 </a:t>
            </a:r>
            <a:r>
              <a:rPr kumimoji="0" lang="zh-TW" altLang="en-US" sz="2400" b="1">
                <a:latin typeface="Arial" pitchFamily="34" charset="0"/>
              </a:rPr>
              <a:t>所有 </a:t>
            </a:r>
            <a:r>
              <a:rPr kumimoji="0" lang="zh-TW" altLang="en-US" sz="2400">
                <a:latin typeface="Arial" pitchFamily="34" charset="0"/>
              </a:rPr>
              <a:t>化合物中的氧化數是    </a:t>
            </a:r>
            <a:r>
              <a:rPr kumimoji="0" lang="en-US" altLang="zh-TW" sz="2800" b="1" u="sng">
                <a:solidFill>
                  <a:srgbClr val="FF0000"/>
                </a:solidFill>
                <a:latin typeface="Arial" pitchFamily="34" charset="0"/>
              </a:rPr>
              <a:t>–1</a:t>
            </a:r>
            <a:endParaRPr kumimoji="0" lang="zh-TW" altLang="en-US" sz="2400">
              <a:latin typeface="Arial" pitchFamily="34" charset="0"/>
            </a:endParaRPr>
          </a:p>
        </p:txBody>
      </p:sp>
      <p:sp>
        <p:nvSpPr>
          <p:cNvPr id="97313" name="Rectangle 33"/>
          <p:cNvSpPr>
            <a:spLocks noChangeArrowheads="1"/>
          </p:cNvSpPr>
          <p:nvPr/>
        </p:nvSpPr>
        <p:spPr bwMode="auto">
          <a:xfrm>
            <a:off x="2843213" y="4046538"/>
            <a:ext cx="5905500" cy="946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(e) </a:t>
            </a:r>
            <a:r>
              <a:rPr kumimoji="0" lang="zh-TW" altLang="en-US" sz="2400">
                <a:latin typeface="Arial" pitchFamily="34" charset="0"/>
              </a:rPr>
              <a:t>氯、溴和碘在 </a:t>
            </a:r>
            <a:r>
              <a:rPr kumimoji="0" lang="zh-TW" altLang="en-US" sz="2800" b="1">
                <a:solidFill>
                  <a:srgbClr val="00B0F0"/>
                </a:solidFill>
                <a:latin typeface="Arial" pitchFamily="34" charset="0"/>
              </a:rPr>
              <a:t>大部分</a:t>
            </a:r>
            <a:r>
              <a:rPr kumimoji="0" lang="zh-TW" altLang="en-US" sz="2400" b="1">
                <a:latin typeface="Arial" pitchFamily="34" charset="0"/>
              </a:rPr>
              <a:t> </a:t>
            </a:r>
            <a:r>
              <a:rPr kumimoji="0" lang="zh-TW" altLang="en-US" sz="2400">
                <a:latin typeface="Arial" pitchFamily="34" charset="0"/>
              </a:rPr>
              <a:t>化合物中的氧化數是                                              </a:t>
            </a:r>
            <a:r>
              <a:rPr kumimoji="0" lang="en-US" altLang="zh-TW" sz="2800" b="1" u="sng">
                <a:solidFill>
                  <a:srgbClr val="FF0000"/>
                </a:solidFill>
                <a:latin typeface="Arial" pitchFamily="34" charset="0"/>
              </a:rPr>
              <a:t>–1</a:t>
            </a:r>
            <a:endParaRPr kumimoji="0" lang="en-US" altLang="zh-HK" sz="2400">
              <a:latin typeface="Arial" pitchFamily="34" charset="0"/>
            </a:endParaRPr>
          </a:p>
        </p:txBody>
      </p:sp>
      <p:sp>
        <p:nvSpPr>
          <p:cNvPr id="97314" name="Rectangle 34"/>
          <p:cNvSpPr>
            <a:spLocks noChangeArrowheads="1"/>
          </p:cNvSpPr>
          <p:nvPr/>
        </p:nvSpPr>
        <p:spPr bwMode="auto">
          <a:xfrm>
            <a:off x="2843213" y="5070475"/>
            <a:ext cx="5905500"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(f) </a:t>
            </a:r>
            <a:r>
              <a:rPr kumimoji="0" lang="zh-TW" altLang="en-US" sz="2400">
                <a:latin typeface="Arial" pitchFamily="34" charset="0"/>
              </a:rPr>
              <a:t>氧在 </a:t>
            </a:r>
            <a:r>
              <a:rPr kumimoji="0" lang="zh-TW" altLang="en-US" sz="2800" b="1">
                <a:solidFill>
                  <a:srgbClr val="00B0F0"/>
                </a:solidFill>
                <a:latin typeface="Arial" pitchFamily="34" charset="0"/>
              </a:rPr>
              <a:t>大部分</a:t>
            </a:r>
            <a:r>
              <a:rPr kumimoji="0" lang="zh-TW" altLang="en-US" sz="2400">
                <a:latin typeface="Arial" pitchFamily="34" charset="0"/>
              </a:rPr>
              <a:t>化合物中的氧化數是 </a:t>
            </a:r>
            <a:r>
              <a:rPr kumimoji="0" lang="en-US" altLang="zh-TW" sz="2800" b="1" u="sng">
                <a:solidFill>
                  <a:srgbClr val="FF0000"/>
                </a:solidFill>
                <a:latin typeface="Arial" pitchFamily="34" charset="0"/>
              </a:rPr>
              <a:t>–2</a:t>
            </a:r>
            <a:endParaRPr kumimoji="0" lang="zh-TW" altLang="en-US" sz="2400">
              <a:latin typeface="Arial" pitchFamily="34" charset="0"/>
            </a:endParaRPr>
          </a:p>
        </p:txBody>
      </p:sp>
    </p:spTree>
    <p:extLst>
      <p:ext uri="{BB962C8B-B14F-4D97-AF65-F5344CB8AC3E}">
        <p14:creationId xmlns:p14="http://schemas.microsoft.com/office/powerpoint/2010/main" val="588849140"/>
      </p:ext>
    </p:extLst>
  </p:cSld>
  <p:clrMapOvr>
    <a:masterClrMapping/>
  </p:clrMapOvr>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8346" name="Group 42"/>
          <p:cNvGraphicFramePr>
            <a:graphicFrameLocks noGrp="1"/>
          </p:cNvGraphicFramePr>
          <p:nvPr/>
        </p:nvGraphicFramePr>
        <p:xfrm>
          <a:off x="179388" y="320675"/>
          <a:ext cx="8713787" cy="5183190"/>
        </p:xfrm>
        <a:graphic>
          <a:graphicData uri="http://schemas.openxmlformats.org/drawingml/2006/table">
            <a:tbl>
              <a:tblPr/>
              <a:tblGrid>
                <a:gridCol w="4044950">
                  <a:extLst>
                    <a:ext uri="{9D8B030D-6E8A-4147-A177-3AD203B41FA5}"/>
                  </a:extLst>
                </a:gridCol>
                <a:gridCol w="2005012">
                  <a:extLst>
                    <a:ext uri="{9D8B030D-6E8A-4147-A177-3AD203B41FA5}"/>
                  </a:extLst>
                </a:gridCol>
                <a:gridCol w="2663825">
                  <a:extLst>
                    <a:ext uri="{9D8B030D-6E8A-4147-A177-3AD203B41FA5}"/>
                  </a:extLst>
                </a:gridCol>
              </a:tblGrid>
              <a:tr h="457214">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規則</a:t>
                      </a:r>
                      <a:endPar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tc gridSpan="2">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例子</a:t>
                      </a:r>
                      <a:endPar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tc hMerge="1">
                  <a:txBody>
                    <a:bodyPr/>
                    <a:lstStyle/>
                    <a:p>
                      <a:endParaRPr lang="zh-HK" altLang="en-US"/>
                    </a:p>
                  </a:txBody>
                  <a:tcPr/>
                </a:tc>
                <a:extLst>
                  <a:ext uri="{0D108BD9-81ED-4DB2-BD59-A6C34878D82A}"/>
                </a:extLst>
              </a:tr>
              <a:tr h="731836">
                <a:tc rowSpan="2">
                  <a:txBody>
                    <a:bodyPr/>
                    <a:lstStyle>
                      <a:lvl1pPr marL="542925" indent="-54292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pt-BR" altLang="zh-HK"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extLst>
                  <a:ext uri="{0D108BD9-81ED-4DB2-BD59-A6C34878D82A}"/>
                </a:extLst>
              </a:tr>
              <a:tr h="761998">
                <a:tc vMerge="1">
                  <a:txBody>
                    <a:bodyPr/>
                    <a:lstStyle/>
                    <a:p>
                      <a:endParaRPr lang="zh-HK" altLang="en-US"/>
                    </a:p>
                  </a:txBody>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extLst>
                  <a:ext uri="{0D108BD9-81ED-4DB2-BD59-A6C34878D82A}"/>
                </a:extLst>
              </a:tr>
              <a:tr h="761998">
                <a:tc rowSpan="2">
                  <a:txBody>
                    <a:bodyPr/>
                    <a:lstStyle>
                      <a:lvl1pPr marL="542925" indent="-54292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extLst>
                  <a:ext uri="{0D108BD9-81ED-4DB2-BD59-A6C34878D82A}"/>
                </a:extLst>
              </a:tr>
              <a:tr h="792161">
                <a:tc vMerge="1">
                  <a:txBody>
                    <a:bodyPr/>
                    <a:lstStyle/>
                    <a:p>
                      <a:endParaRPr lang="zh-HK" altLang="en-US"/>
                    </a:p>
                  </a:txBody>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rgbClr val="FF00FF"/>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2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extLst>
                  <a:ext uri="{0D108BD9-81ED-4DB2-BD59-A6C34878D82A}"/>
                </a:extLst>
              </a:tr>
              <a:tr h="974722">
                <a:tc rowSpan="2">
                  <a:txBody>
                    <a:bodyPr/>
                    <a:lstStyle>
                      <a:lvl1pPr marL="542925" indent="-54292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542925" marR="0" lvl="0" indent="-542925"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L="91449" marR="91449" marT="45727" marB="45727"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F2F2"/>
                    </a:solidFill>
                  </a:tcPr>
                </a:tc>
                <a:extLst>
                  <a:ext uri="{0D108BD9-81ED-4DB2-BD59-A6C34878D82A}"/>
                </a:extLst>
              </a:tr>
              <a:tr h="703261">
                <a:tc vMerge="1">
                  <a:txBody>
                    <a:bodyPr/>
                    <a:lstStyle/>
                    <a:p>
                      <a:endParaRPr lang="zh-HK" altLang="en-US"/>
                    </a:p>
                  </a:txBody>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L="91449" marR="91449" marT="45727" marB="45727"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2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9" marR="91449" marT="45727" marB="45727"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extLst>
                  <a:ext uri="{0D108BD9-81ED-4DB2-BD59-A6C34878D82A}"/>
                </a:extLst>
              </a:tr>
            </a:tbl>
          </a:graphicData>
        </a:graphic>
      </p:graphicFrame>
      <p:sp>
        <p:nvSpPr>
          <p:cNvPr id="98347" name="Rectangle 43"/>
          <p:cNvSpPr>
            <a:spLocks noChangeArrowheads="1"/>
          </p:cNvSpPr>
          <p:nvPr/>
        </p:nvSpPr>
        <p:spPr bwMode="auto">
          <a:xfrm>
            <a:off x="250825" y="1082675"/>
            <a:ext cx="3889375" cy="8842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1813" indent="-531813">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t>(</a:t>
            </a:r>
            <a:r>
              <a:rPr kumimoji="0" lang="zh-TW" altLang="en-US" sz="2400"/>
              <a:t>四</a:t>
            </a:r>
            <a:r>
              <a:rPr kumimoji="0" lang="en-US" altLang="zh-HK" sz="2400"/>
              <a:t>) </a:t>
            </a:r>
            <a:r>
              <a:rPr kumimoji="0" lang="zh-TW" altLang="en-US" sz="2400"/>
              <a:t>化合物中所有元素的氧化數的 </a:t>
            </a:r>
            <a:r>
              <a:rPr kumimoji="0" lang="zh-TW" altLang="en-US" sz="2800" b="1" u="sng">
                <a:solidFill>
                  <a:srgbClr val="FF0000"/>
                </a:solidFill>
              </a:rPr>
              <a:t>總和</a:t>
            </a:r>
            <a:r>
              <a:rPr kumimoji="0" lang="zh-HK" altLang="en-US" sz="2800" b="1" u="sng">
                <a:solidFill>
                  <a:srgbClr val="FF0000"/>
                </a:solidFill>
              </a:rPr>
              <a:t>等於零</a:t>
            </a:r>
            <a:r>
              <a:rPr kumimoji="0" lang="zh-HK" altLang="en-US" sz="2400"/>
              <a:t>。</a:t>
            </a:r>
            <a:endParaRPr kumimoji="0" lang="zh-TW" altLang="en-US" sz="2400"/>
          </a:p>
        </p:txBody>
      </p:sp>
      <p:sp>
        <p:nvSpPr>
          <p:cNvPr id="98348" name="Rectangle 44"/>
          <p:cNvSpPr>
            <a:spLocks noChangeArrowheads="1"/>
          </p:cNvSpPr>
          <p:nvPr/>
        </p:nvSpPr>
        <p:spPr bwMode="auto">
          <a:xfrm>
            <a:off x="4356100" y="735013"/>
            <a:ext cx="18716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latin typeface="Arial" pitchFamily="34" charset="0"/>
              </a:rPr>
              <a:t>在</a:t>
            </a:r>
            <a:r>
              <a:rPr kumimoji="0" lang="en-US" altLang="zh-HK" sz="2400">
                <a:latin typeface="Arial" pitchFamily="34" charset="0"/>
              </a:rPr>
              <a:t> </a:t>
            </a:r>
            <a:r>
              <a:rPr kumimoji="0" lang="pt-BR" altLang="zh-HK" sz="2400">
                <a:latin typeface="Arial" pitchFamily="34" charset="0"/>
              </a:rPr>
              <a:t>H</a:t>
            </a:r>
            <a:r>
              <a:rPr kumimoji="0" lang="pt-BR" altLang="zh-HK" sz="2400" baseline="-25000">
                <a:latin typeface="Arial" pitchFamily="34" charset="0"/>
              </a:rPr>
              <a:t>2</a:t>
            </a:r>
            <a:r>
              <a:rPr kumimoji="0" lang="pt-BR" altLang="zh-HK" sz="2400">
                <a:latin typeface="Arial" pitchFamily="34" charset="0"/>
              </a:rPr>
              <a:t>O</a:t>
            </a:r>
            <a:r>
              <a:rPr kumimoji="0" lang="zh-TW" altLang="en-US" sz="2400">
                <a:latin typeface="Arial" pitchFamily="34" charset="0"/>
              </a:rPr>
              <a:t>中，</a:t>
            </a:r>
            <a:r>
              <a:rPr kumimoji="0" lang="en-US" altLang="zh-HK" sz="2400">
                <a:latin typeface="Arial" pitchFamily="34" charset="0"/>
              </a:rPr>
              <a:t>    </a:t>
            </a:r>
          </a:p>
          <a:p>
            <a:pPr eaLnBrk="1" hangingPunct="1"/>
            <a:r>
              <a:rPr kumimoji="0" lang="en-US" altLang="zh-HK" sz="2400">
                <a:solidFill>
                  <a:srgbClr val="FF00FF"/>
                </a:solidFill>
                <a:latin typeface="Arial" pitchFamily="34" charset="0"/>
              </a:rPr>
              <a:t>     </a:t>
            </a:r>
            <a:r>
              <a:rPr kumimoji="0" lang="en-US" altLang="zh-HK">
                <a:solidFill>
                  <a:srgbClr val="FF00FF"/>
                </a:solidFill>
                <a:latin typeface="Arial" pitchFamily="34" charset="0"/>
              </a:rPr>
              <a:t>+1 –2</a:t>
            </a:r>
            <a:r>
              <a:rPr kumimoji="0" lang="en-US" altLang="zh-HK" sz="2400">
                <a:latin typeface="Arial" pitchFamily="34" charset="0"/>
              </a:rPr>
              <a:t> </a:t>
            </a:r>
          </a:p>
        </p:txBody>
      </p:sp>
      <p:sp>
        <p:nvSpPr>
          <p:cNvPr id="98349" name="Rectangle 45"/>
          <p:cNvSpPr>
            <a:spLocks noChangeArrowheads="1"/>
          </p:cNvSpPr>
          <p:nvPr/>
        </p:nvSpPr>
        <p:spPr bwMode="auto">
          <a:xfrm>
            <a:off x="6249988" y="885825"/>
            <a:ext cx="2714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400">
                <a:latin typeface="Arial" pitchFamily="34" charset="0"/>
              </a:rPr>
              <a:t>(</a:t>
            </a:r>
            <a:r>
              <a:rPr kumimoji="0" lang="pt-BR" altLang="zh-HK" sz="2400">
                <a:solidFill>
                  <a:srgbClr val="FF00FF"/>
                </a:solidFill>
                <a:latin typeface="Arial" pitchFamily="34" charset="0"/>
              </a:rPr>
              <a:t>+1</a:t>
            </a:r>
            <a:r>
              <a:rPr kumimoji="0" lang="pt-BR" altLang="zh-HK" sz="2400">
                <a:latin typeface="Arial" pitchFamily="34" charset="0"/>
              </a:rPr>
              <a:t>) × 2 + (</a:t>
            </a:r>
            <a:r>
              <a:rPr kumimoji="0" lang="pt-BR" altLang="zh-HK" sz="2400">
                <a:solidFill>
                  <a:srgbClr val="FF00FF"/>
                </a:solidFill>
                <a:latin typeface="Arial" pitchFamily="34" charset="0"/>
              </a:rPr>
              <a:t>–2</a:t>
            </a:r>
            <a:r>
              <a:rPr kumimoji="0" lang="pt-BR" altLang="zh-HK" sz="2400">
                <a:latin typeface="Arial" pitchFamily="34" charset="0"/>
              </a:rPr>
              <a:t>) = 0 </a:t>
            </a:r>
          </a:p>
        </p:txBody>
      </p:sp>
      <p:sp>
        <p:nvSpPr>
          <p:cNvPr id="98350" name="Rectangle 46"/>
          <p:cNvSpPr>
            <a:spLocks noChangeArrowheads="1"/>
          </p:cNvSpPr>
          <p:nvPr/>
        </p:nvSpPr>
        <p:spPr bwMode="auto">
          <a:xfrm>
            <a:off x="4356100" y="1473200"/>
            <a:ext cx="19256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latin typeface="Arial" pitchFamily="34" charset="0"/>
              </a:rPr>
              <a:t>在</a:t>
            </a:r>
            <a:r>
              <a:rPr kumimoji="0" lang="en-US" altLang="zh-HK" sz="2400">
                <a:latin typeface="Arial" pitchFamily="34" charset="0"/>
              </a:rPr>
              <a:t>MgCl</a:t>
            </a:r>
            <a:r>
              <a:rPr kumimoji="0" lang="en-US" altLang="zh-HK" sz="2400" baseline="-25000">
                <a:latin typeface="Arial" pitchFamily="34" charset="0"/>
              </a:rPr>
              <a:t>2</a:t>
            </a:r>
            <a:r>
              <a:rPr kumimoji="0" lang="zh-TW" altLang="en-US" sz="2400">
                <a:latin typeface="Arial" pitchFamily="34" charset="0"/>
              </a:rPr>
              <a:t>中，</a:t>
            </a:r>
            <a:r>
              <a:rPr kumimoji="0" lang="en-US" altLang="zh-HK" sz="2400">
                <a:latin typeface="Arial" pitchFamily="34" charset="0"/>
              </a:rPr>
              <a:t>    </a:t>
            </a:r>
          </a:p>
          <a:p>
            <a:pPr eaLnBrk="1" hangingPunct="1"/>
            <a:r>
              <a:rPr kumimoji="0" lang="en-US" altLang="zh-HK" sz="2400">
                <a:solidFill>
                  <a:srgbClr val="FF00FF"/>
                </a:solidFill>
                <a:latin typeface="Arial" pitchFamily="34" charset="0"/>
              </a:rPr>
              <a:t>     </a:t>
            </a:r>
            <a:r>
              <a:rPr kumimoji="0" lang="en-US" altLang="zh-HK">
                <a:solidFill>
                  <a:srgbClr val="FF00FF"/>
                </a:solidFill>
                <a:latin typeface="Arial" pitchFamily="34" charset="0"/>
              </a:rPr>
              <a:t>+2  –1</a:t>
            </a:r>
            <a:r>
              <a:rPr kumimoji="0" lang="en-US" altLang="zh-HK" sz="2400">
                <a:latin typeface="Arial" pitchFamily="34" charset="0"/>
              </a:rPr>
              <a:t> </a:t>
            </a:r>
          </a:p>
        </p:txBody>
      </p:sp>
      <p:sp>
        <p:nvSpPr>
          <p:cNvPr id="98351" name="Rectangle 47"/>
          <p:cNvSpPr>
            <a:spLocks noChangeArrowheads="1"/>
          </p:cNvSpPr>
          <p:nvPr/>
        </p:nvSpPr>
        <p:spPr bwMode="auto">
          <a:xfrm>
            <a:off x="6262688" y="1604963"/>
            <a:ext cx="26304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a:t>
            </a:r>
            <a:r>
              <a:rPr kumimoji="0" lang="en-US" altLang="zh-HK" sz="2400">
                <a:solidFill>
                  <a:srgbClr val="FF00FF"/>
                </a:solidFill>
                <a:latin typeface="Arial" pitchFamily="34" charset="0"/>
              </a:rPr>
              <a:t>+2</a:t>
            </a:r>
            <a:r>
              <a:rPr kumimoji="0" lang="en-US" altLang="zh-HK" sz="2400">
                <a:latin typeface="Arial" pitchFamily="34" charset="0"/>
              </a:rPr>
              <a:t>) + (</a:t>
            </a:r>
            <a:r>
              <a:rPr kumimoji="0" lang="en-US" altLang="zh-HK" sz="2400">
                <a:solidFill>
                  <a:srgbClr val="FF00FF"/>
                </a:solidFill>
                <a:latin typeface="Arial" pitchFamily="34" charset="0"/>
              </a:rPr>
              <a:t>–1</a:t>
            </a:r>
            <a:r>
              <a:rPr kumimoji="0" lang="en-US" altLang="zh-HK" sz="2400">
                <a:latin typeface="Arial" pitchFamily="34" charset="0"/>
              </a:rPr>
              <a:t>) × 2 = 0</a:t>
            </a:r>
            <a:endParaRPr kumimoji="0" lang="zh-TW" altLang="en-US" sz="2400">
              <a:latin typeface="Arial" pitchFamily="34" charset="0"/>
            </a:endParaRPr>
          </a:p>
        </p:txBody>
      </p:sp>
      <p:sp>
        <p:nvSpPr>
          <p:cNvPr id="98352" name="Rectangle 48"/>
          <p:cNvSpPr>
            <a:spLocks noChangeArrowheads="1"/>
          </p:cNvSpPr>
          <p:nvPr/>
        </p:nvSpPr>
        <p:spPr bwMode="auto">
          <a:xfrm>
            <a:off x="250825" y="2444750"/>
            <a:ext cx="3960813" cy="126206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t>(</a:t>
            </a:r>
            <a:r>
              <a:rPr kumimoji="0" lang="zh-TW" altLang="en-US" sz="2400"/>
              <a:t>五</a:t>
            </a:r>
            <a:r>
              <a:rPr kumimoji="0" lang="en-US" altLang="zh-HK" sz="2400"/>
              <a:t>) </a:t>
            </a:r>
            <a:r>
              <a:rPr kumimoji="0" lang="zh-TW" altLang="en-US" sz="2400"/>
              <a:t>在多原子離子中，所有元素的氧化數的總和相等於該離子所帶的 </a:t>
            </a:r>
            <a:r>
              <a:rPr kumimoji="0" lang="zh-TW" altLang="en-US" sz="2800" b="1" u="sng">
                <a:solidFill>
                  <a:srgbClr val="FF0000"/>
                </a:solidFill>
              </a:rPr>
              <a:t>電</a:t>
            </a:r>
            <a:r>
              <a:rPr kumimoji="0" lang="zh-HK" altLang="en-US" sz="2800" b="1" u="sng">
                <a:solidFill>
                  <a:srgbClr val="FF0000"/>
                </a:solidFill>
              </a:rPr>
              <a:t>荷</a:t>
            </a:r>
            <a:r>
              <a:rPr kumimoji="0" lang="zh-HK" altLang="en-US" sz="2400"/>
              <a:t>。</a:t>
            </a:r>
            <a:endParaRPr kumimoji="0" lang="zh-TW" altLang="en-US" sz="2400"/>
          </a:p>
        </p:txBody>
      </p:sp>
      <p:sp>
        <p:nvSpPr>
          <p:cNvPr id="98353" name="Rectangle 49"/>
          <p:cNvSpPr>
            <a:spLocks noChangeArrowheads="1"/>
          </p:cNvSpPr>
          <p:nvPr/>
        </p:nvSpPr>
        <p:spPr bwMode="auto">
          <a:xfrm>
            <a:off x="4284663" y="2265363"/>
            <a:ext cx="18002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latin typeface="Arial" pitchFamily="34" charset="0"/>
              </a:rPr>
              <a:t>在</a:t>
            </a:r>
            <a:r>
              <a:rPr kumimoji="0" lang="en-US" altLang="zh-HK" sz="2400">
                <a:latin typeface="Arial" pitchFamily="34" charset="0"/>
              </a:rPr>
              <a:t>OH</a:t>
            </a:r>
            <a:r>
              <a:rPr kumimoji="0" lang="en-US" altLang="zh-HK" sz="2400" baseline="30000">
                <a:latin typeface="Arial" pitchFamily="34" charset="0"/>
              </a:rPr>
              <a:t>–</a:t>
            </a:r>
            <a:r>
              <a:rPr kumimoji="0" lang="zh-TW" altLang="en-US" sz="2400">
                <a:latin typeface="Arial" pitchFamily="34" charset="0"/>
              </a:rPr>
              <a:t>中，</a:t>
            </a:r>
            <a:r>
              <a:rPr kumimoji="0" lang="en-US" altLang="zh-HK" sz="2400">
                <a:latin typeface="Arial" pitchFamily="34" charset="0"/>
              </a:rPr>
              <a:t>             </a:t>
            </a:r>
          </a:p>
          <a:p>
            <a:pPr eaLnBrk="1" hangingPunct="1"/>
            <a:r>
              <a:rPr kumimoji="0" lang="en-US" altLang="zh-HK" sz="2400">
                <a:solidFill>
                  <a:srgbClr val="FF00FF"/>
                </a:solidFill>
                <a:latin typeface="Arial" pitchFamily="34" charset="0"/>
              </a:rPr>
              <a:t>    </a:t>
            </a:r>
            <a:r>
              <a:rPr kumimoji="0" lang="en-US" altLang="zh-HK">
                <a:solidFill>
                  <a:srgbClr val="FF00FF"/>
                </a:solidFill>
                <a:latin typeface="Arial" pitchFamily="34" charset="0"/>
              </a:rPr>
              <a:t>–2+1</a:t>
            </a:r>
            <a:r>
              <a:rPr kumimoji="0" lang="en-US" altLang="zh-HK" sz="2400">
                <a:latin typeface="Arial" pitchFamily="34" charset="0"/>
              </a:rPr>
              <a:t> </a:t>
            </a:r>
          </a:p>
        </p:txBody>
      </p:sp>
      <p:sp>
        <p:nvSpPr>
          <p:cNvPr id="98354" name="Rectangle 50"/>
          <p:cNvSpPr>
            <a:spLocks noChangeArrowheads="1"/>
          </p:cNvSpPr>
          <p:nvPr/>
        </p:nvSpPr>
        <p:spPr bwMode="auto">
          <a:xfrm>
            <a:off x="6300788" y="2455863"/>
            <a:ext cx="2309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a:t>
            </a:r>
            <a:r>
              <a:rPr kumimoji="0" lang="en-US" altLang="zh-HK" sz="2400">
                <a:solidFill>
                  <a:srgbClr val="FF00FF"/>
                </a:solidFill>
                <a:latin typeface="Arial" pitchFamily="34" charset="0"/>
              </a:rPr>
              <a:t>–2</a:t>
            </a:r>
            <a:r>
              <a:rPr kumimoji="0" lang="en-US" altLang="zh-HK" sz="2400">
                <a:latin typeface="Arial" pitchFamily="34" charset="0"/>
              </a:rPr>
              <a:t>) + (</a:t>
            </a:r>
            <a:r>
              <a:rPr kumimoji="0" lang="en-US" altLang="zh-HK" sz="2400">
                <a:solidFill>
                  <a:srgbClr val="FF00FF"/>
                </a:solidFill>
                <a:latin typeface="Arial" pitchFamily="34" charset="0"/>
              </a:rPr>
              <a:t>+1</a:t>
            </a:r>
            <a:r>
              <a:rPr kumimoji="0" lang="en-US" altLang="zh-HK" sz="2400">
                <a:latin typeface="Arial" pitchFamily="34" charset="0"/>
              </a:rPr>
              <a:t>) = –1</a:t>
            </a:r>
            <a:endParaRPr kumimoji="0" lang="zh-TW" altLang="en-US" sz="2400">
              <a:latin typeface="Arial" pitchFamily="34" charset="0"/>
            </a:endParaRPr>
          </a:p>
        </p:txBody>
      </p:sp>
      <p:sp>
        <p:nvSpPr>
          <p:cNvPr id="98355" name="Rectangle 51"/>
          <p:cNvSpPr>
            <a:spLocks noChangeArrowheads="1"/>
          </p:cNvSpPr>
          <p:nvPr/>
        </p:nvSpPr>
        <p:spPr bwMode="auto">
          <a:xfrm>
            <a:off x="4284663" y="3055938"/>
            <a:ext cx="2016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latin typeface="Arial" pitchFamily="34" charset="0"/>
              </a:rPr>
              <a:t>在</a:t>
            </a:r>
            <a:r>
              <a:rPr kumimoji="0" lang="en-US" altLang="zh-HK" sz="2400">
                <a:latin typeface="Arial" pitchFamily="34" charset="0"/>
              </a:rPr>
              <a:t>CO</a:t>
            </a:r>
            <a:r>
              <a:rPr kumimoji="0" lang="en-US" altLang="zh-HK" sz="2400" baseline="-25000">
                <a:latin typeface="Arial" pitchFamily="34" charset="0"/>
              </a:rPr>
              <a:t>3</a:t>
            </a:r>
            <a:r>
              <a:rPr kumimoji="0" lang="en-US" altLang="zh-HK" sz="2400" baseline="30000">
                <a:latin typeface="Arial" pitchFamily="34" charset="0"/>
              </a:rPr>
              <a:t>2–</a:t>
            </a:r>
            <a:r>
              <a:rPr kumimoji="0" lang="en-US" altLang="zh-HK" sz="2400">
                <a:latin typeface="Arial" pitchFamily="34" charset="0"/>
              </a:rPr>
              <a:t> </a:t>
            </a:r>
            <a:r>
              <a:rPr kumimoji="0" lang="zh-TW" altLang="en-US" sz="2400">
                <a:latin typeface="Arial" pitchFamily="34" charset="0"/>
              </a:rPr>
              <a:t>中，</a:t>
            </a:r>
            <a:endParaRPr kumimoji="0" lang="en-US" altLang="zh-HK" sz="2400">
              <a:latin typeface="Arial" pitchFamily="34" charset="0"/>
            </a:endParaRPr>
          </a:p>
          <a:p>
            <a:pPr eaLnBrk="1" hangingPunct="1"/>
            <a:r>
              <a:rPr kumimoji="0" lang="en-US" altLang="zh-HK">
                <a:solidFill>
                  <a:srgbClr val="FF00FF"/>
                </a:solidFill>
                <a:latin typeface="Arial" pitchFamily="34" charset="0"/>
              </a:rPr>
              <a:t>    </a:t>
            </a:r>
            <a:r>
              <a:rPr kumimoji="0" lang="en-US" altLang="zh-TW">
                <a:solidFill>
                  <a:srgbClr val="FF00FF"/>
                </a:solidFill>
                <a:latin typeface="Arial" pitchFamily="34" charset="0"/>
              </a:rPr>
              <a:t> </a:t>
            </a:r>
            <a:r>
              <a:rPr kumimoji="0" lang="en-US" altLang="zh-HK">
                <a:solidFill>
                  <a:srgbClr val="FF00FF"/>
                </a:solidFill>
                <a:latin typeface="Arial" pitchFamily="34" charset="0"/>
              </a:rPr>
              <a:t>+4 –2</a:t>
            </a:r>
          </a:p>
        </p:txBody>
      </p:sp>
      <p:sp>
        <p:nvSpPr>
          <p:cNvPr id="98356" name="Rectangle 52"/>
          <p:cNvSpPr>
            <a:spLocks noChangeArrowheads="1"/>
          </p:cNvSpPr>
          <p:nvPr/>
        </p:nvSpPr>
        <p:spPr bwMode="auto">
          <a:xfrm>
            <a:off x="6156325" y="3189288"/>
            <a:ext cx="2800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a:t>
            </a:r>
            <a:r>
              <a:rPr kumimoji="0" lang="en-US" altLang="zh-HK" sz="2400">
                <a:solidFill>
                  <a:srgbClr val="FF00FF"/>
                </a:solidFill>
                <a:latin typeface="Arial" pitchFamily="34" charset="0"/>
              </a:rPr>
              <a:t>+4</a:t>
            </a:r>
            <a:r>
              <a:rPr kumimoji="0" lang="en-US" altLang="zh-HK" sz="2400">
                <a:latin typeface="Arial" pitchFamily="34" charset="0"/>
              </a:rPr>
              <a:t>) + (</a:t>
            </a:r>
            <a:r>
              <a:rPr kumimoji="0" lang="en-US" altLang="zh-HK" sz="2400">
                <a:solidFill>
                  <a:srgbClr val="FF00FF"/>
                </a:solidFill>
                <a:latin typeface="Arial" pitchFamily="34" charset="0"/>
              </a:rPr>
              <a:t>–2</a:t>
            </a:r>
            <a:r>
              <a:rPr kumimoji="0" lang="en-US" altLang="zh-HK" sz="2400">
                <a:latin typeface="Arial" pitchFamily="34" charset="0"/>
              </a:rPr>
              <a:t>) × 3 = –2</a:t>
            </a:r>
            <a:endParaRPr kumimoji="0" lang="zh-TW" altLang="en-US" sz="2400">
              <a:latin typeface="Arial" pitchFamily="34" charset="0"/>
            </a:endParaRPr>
          </a:p>
        </p:txBody>
      </p:sp>
      <p:sp>
        <p:nvSpPr>
          <p:cNvPr id="98357" name="Rectangle 53"/>
          <p:cNvSpPr>
            <a:spLocks noChangeArrowheads="1"/>
          </p:cNvSpPr>
          <p:nvPr/>
        </p:nvSpPr>
        <p:spPr bwMode="auto">
          <a:xfrm>
            <a:off x="249238" y="4251325"/>
            <a:ext cx="3962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t>(</a:t>
            </a:r>
            <a:r>
              <a:rPr kumimoji="0" lang="zh-TW" altLang="en-US" sz="2400"/>
              <a:t>六</a:t>
            </a:r>
            <a:r>
              <a:rPr kumimoji="0" lang="en-US" altLang="zh-HK" sz="2400"/>
              <a:t>) </a:t>
            </a:r>
            <a:r>
              <a:rPr kumimoji="0" lang="zh-HK" altLang="en-US" sz="2400"/>
              <a:t>同一元素在不同化合物中可能有不</a:t>
            </a:r>
            <a:r>
              <a:rPr kumimoji="0" lang="zh-TW" altLang="en-US" sz="2400"/>
              <a:t>同的氧化數。</a:t>
            </a:r>
          </a:p>
        </p:txBody>
      </p:sp>
      <p:sp>
        <p:nvSpPr>
          <p:cNvPr id="98358" name="Rectangle 54"/>
          <p:cNvSpPr>
            <a:spLocks noChangeArrowheads="1"/>
          </p:cNvSpPr>
          <p:nvPr/>
        </p:nvSpPr>
        <p:spPr bwMode="auto">
          <a:xfrm>
            <a:off x="4211638" y="3992563"/>
            <a:ext cx="20875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HNO</a:t>
            </a:r>
            <a:r>
              <a:rPr kumimoji="0" lang="en-US" altLang="zh-HK" sz="2400" baseline="-25000">
                <a:latin typeface="Arial" pitchFamily="34" charset="0"/>
              </a:rPr>
              <a:t>3</a:t>
            </a:r>
            <a:r>
              <a:rPr kumimoji="0" lang="zh-TW" altLang="en-US" sz="2400">
                <a:latin typeface="Arial" pitchFamily="34" charset="0"/>
              </a:rPr>
              <a:t>、</a:t>
            </a:r>
            <a:r>
              <a:rPr kumimoji="0" lang="en-US" altLang="zh-HK" sz="2400">
                <a:latin typeface="Arial" pitchFamily="34" charset="0"/>
              </a:rPr>
              <a:t>HNO</a:t>
            </a:r>
            <a:r>
              <a:rPr kumimoji="0" lang="en-US" altLang="zh-HK" sz="2400" baseline="-25000">
                <a:latin typeface="Arial" pitchFamily="34" charset="0"/>
              </a:rPr>
              <a:t>2</a:t>
            </a:r>
            <a:r>
              <a:rPr kumimoji="0" lang="en-US" altLang="zh-HK">
                <a:latin typeface="Arial" pitchFamily="34" charset="0"/>
              </a:rPr>
              <a:t> </a:t>
            </a:r>
          </a:p>
          <a:p>
            <a:pPr eaLnBrk="1" hangingPunct="1"/>
            <a:r>
              <a:rPr kumimoji="0" lang="en-US" altLang="zh-HK">
                <a:latin typeface="Arial" pitchFamily="34" charset="0"/>
              </a:rPr>
              <a:t>   </a:t>
            </a:r>
            <a:r>
              <a:rPr kumimoji="0" lang="en-US" altLang="zh-TW">
                <a:latin typeface="Arial" pitchFamily="34" charset="0"/>
              </a:rPr>
              <a:t> </a:t>
            </a:r>
            <a:r>
              <a:rPr kumimoji="0" lang="en-US" altLang="zh-HK">
                <a:solidFill>
                  <a:srgbClr val="FF00FF"/>
                </a:solidFill>
                <a:latin typeface="Arial" pitchFamily="34" charset="0"/>
              </a:rPr>
              <a:t>+5           </a:t>
            </a:r>
            <a:r>
              <a:rPr kumimoji="0" lang="en-US" altLang="zh-TW">
                <a:solidFill>
                  <a:srgbClr val="FF00FF"/>
                </a:solidFill>
                <a:latin typeface="Arial" pitchFamily="34" charset="0"/>
              </a:rPr>
              <a:t>  </a:t>
            </a:r>
            <a:r>
              <a:rPr kumimoji="0" lang="en-US" altLang="zh-HK">
                <a:solidFill>
                  <a:srgbClr val="FF00FF"/>
                </a:solidFill>
                <a:latin typeface="Arial" pitchFamily="34" charset="0"/>
              </a:rPr>
              <a:t>+3</a:t>
            </a:r>
            <a:endParaRPr kumimoji="0" lang="zh-TW" altLang="en-US">
              <a:solidFill>
                <a:srgbClr val="FF00FF"/>
              </a:solidFill>
              <a:latin typeface="Arial" pitchFamily="34" charset="0"/>
            </a:endParaRPr>
          </a:p>
        </p:txBody>
      </p:sp>
      <p:sp>
        <p:nvSpPr>
          <p:cNvPr id="98359" name="Rectangle 55"/>
          <p:cNvSpPr>
            <a:spLocks noChangeArrowheads="1"/>
          </p:cNvSpPr>
          <p:nvPr/>
        </p:nvSpPr>
        <p:spPr bwMode="auto">
          <a:xfrm>
            <a:off x="6877050" y="3992563"/>
            <a:ext cx="15843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CO</a:t>
            </a:r>
            <a:r>
              <a:rPr kumimoji="0" lang="zh-TW" altLang="en-US" sz="2400">
                <a:latin typeface="Arial" pitchFamily="34" charset="0"/>
              </a:rPr>
              <a:t>、</a:t>
            </a:r>
            <a:r>
              <a:rPr kumimoji="0" lang="en-US" altLang="zh-HK" sz="2400">
                <a:latin typeface="Arial" pitchFamily="34" charset="0"/>
              </a:rPr>
              <a:t>CO</a:t>
            </a:r>
            <a:r>
              <a:rPr kumimoji="0" lang="en-US" altLang="zh-HK" sz="2400" baseline="-25000">
                <a:latin typeface="Arial" pitchFamily="34" charset="0"/>
              </a:rPr>
              <a:t>2</a:t>
            </a:r>
            <a:r>
              <a:rPr kumimoji="0" lang="en-US" altLang="zh-HK">
                <a:latin typeface="Arial" pitchFamily="34" charset="0"/>
              </a:rPr>
              <a:t> </a:t>
            </a:r>
          </a:p>
          <a:p>
            <a:pPr eaLnBrk="1" hangingPunct="1"/>
            <a:r>
              <a:rPr kumimoji="0" lang="en-US" altLang="zh-HK">
                <a:solidFill>
                  <a:srgbClr val="FF00FF"/>
                </a:solidFill>
                <a:latin typeface="Arial" pitchFamily="34" charset="0"/>
              </a:rPr>
              <a:t>+2       </a:t>
            </a:r>
            <a:r>
              <a:rPr kumimoji="0" lang="en-US" altLang="zh-TW">
                <a:solidFill>
                  <a:srgbClr val="FF00FF"/>
                </a:solidFill>
                <a:latin typeface="Arial" pitchFamily="34" charset="0"/>
              </a:rPr>
              <a:t> </a:t>
            </a:r>
            <a:r>
              <a:rPr kumimoji="0" lang="en-US" altLang="zh-HK">
                <a:solidFill>
                  <a:srgbClr val="FF00FF"/>
                </a:solidFill>
                <a:latin typeface="Arial" pitchFamily="34" charset="0"/>
              </a:rPr>
              <a:t>+4</a:t>
            </a:r>
            <a:endParaRPr kumimoji="0" lang="zh-TW" altLang="en-US">
              <a:solidFill>
                <a:srgbClr val="FF00FF"/>
              </a:solidFill>
              <a:latin typeface="Arial" pitchFamily="34" charset="0"/>
            </a:endParaRPr>
          </a:p>
        </p:txBody>
      </p:sp>
      <p:sp>
        <p:nvSpPr>
          <p:cNvPr id="98360" name="Rectangle 56"/>
          <p:cNvSpPr>
            <a:spLocks noChangeArrowheads="1"/>
          </p:cNvSpPr>
          <p:nvPr/>
        </p:nvSpPr>
        <p:spPr bwMode="auto">
          <a:xfrm>
            <a:off x="4284663" y="4784725"/>
            <a:ext cx="201612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rPr>
              <a:t>NH</a:t>
            </a:r>
            <a:r>
              <a:rPr kumimoji="0" lang="en-US" altLang="zh-HK" sz="2400" baseline="-25000">
                <a:latin typeface="Arial" pitchFamily="34" charset="0"/>
              </a:rPr>
              <a:t>4</a:t>
            </a:r>
            <a:r>
              <a:rPr kumimoji="0" lang="en-US" altLang="zh-HK" sz="2400" baseline="30000">
                <a:latin typeface="Arial" pitchFamily="34" charset="0"/>
              </a:rPr>
              <a:t>+</a:t>
            </a:r>
            <a:r>
              <a:rPr kumimoji="0" lang="zh-TW" altLang="en-US" sz="2400">
                <a:latin typeface="Arial" pitchFamily="34" charset="0"/>
              </a:rPr>
              <a:t>、</a:t>
            </a:r>
            <a:r>
              <a:rPr kumimoji="0" lang="en-US" altLang="zh-HK" sz="2400">
                <a:latin typeface="Arial" pitchFamily="34" charset="0"/>
              </a:rPr>
              <a:t> NO</a:t>
            </a:r>
            <a:r>
              <a:rPr kumimoji="0" lang="en-US" altLang="zh-HK" sz="2400" baseline="-25000">
                <a:latin typeface="Arial" pitchFamily="34" charset="0"/>
              </a:rPr>
              <a:t>3</a:t>
            </a:r>
            <a:r>
              <a:rPr kumimoji="0" lang="en-US" altLang="zh-HK" sz="2400" baseline="30000">
                <a:latin typeface="Arial" pitchFamily="34" charset="0"/>
              </a:rPr>
              <a:t>–</a:t>
            </a:r>
          </a:p>
          <a:p>
            <a:pPr eaLnBrk="1" hangingPunct="1"/>
            <a:r>
              <a:rPr kumimoji="0" lang="en-US" altLang="zh-HK">
                <a:solidFill>
                  <a:srgbClr val="FF00FF"/>
                </a:solidFill>
                <a:latin typeface="Arial" pitchFamily="34" charset="0"/>
              </a:rPr>
              <a:t>–3          </a:t>
            </a:r>
            <a:r>
              <a:rPr kumimoji="0" lang="en-US" altLang="zh-TW">
                <a:solidFill>
                  <a:srgbClr val="FF00FF"/>
                </a:solidFill>
                <a:latin typeface="Arial" pitchFamily="34" charset="0"/>
              </a:rPr>
              <a:t>   </a:t>
            </a:r>
            <a:r>
              <a:rPr kumimoji="0" lang="en-US" altLang="zh-HK">
                <a:solidFill>
                  <a:srgbClr val="FF00FF"/>
                </a:solidFill>
                <a:latin typeface="Arial" pitchFamily="34" charset="0"/>
              </a:rPr>
              <a:t>+5</a:t>
            </a:r>
          </a:p>
        </p:txBody>
      </p:sp>
    </p:spTree>
    <p:extLst>
      <p:ext uri="{BB962C8B-B14F-4D97-AF65-F5344CB8AC3E}">
        <p14:creationId xmlns:p14="http://schemas.microsoft.com/office/powerpoint/2010/main" val="1371619475"/>
      </p:ext>
    </p:extLst>
  </p:cSld>
  <p:clrMapOvr>
    <a:masterClrMapping/>
  </p:clrMapOvr>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AutoShape 9"/>
          <p:cNvSpPr>
            <a:spLocks noChangeArrowheads="1"/>
          </p:cNvSpPr>
          <p:nvPr/>
        </p:nvSpPr>
        <p:spPr bwMode="auto">
          <a:xfrm>
            <a:off x="407988" y="668338"/>
            <a:ext cx="8524875" cy="2039937"/>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24579" name="Text Box 10"/>
          <p:cNvSpPr txBox="1">
            <a:spLocks noChangeArrowheads="1"/>
          </p:cNvSpPr>
          <p:nvPr/>
        </p:nvSpPr>
        <p:spPr bwMode="auto">
          <a:xfrm>
            <a:off x="581025" y="836613"/>
            <a:ext cx="78120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b="1">
                <a:latin typeface="Arial" pitchFamily="34" charset="0"/>
              </a:rPr>
              <a:t>氧化還原反應</a:t>
            </a:r>
            <a:r>
              <a:rPr lang="zh-TW" altLang="en-US" sz="2800">
                <a:latin typeface="Arial" pitchFamily="34" charset="0"/>
              </a:rPr>
              <a:t>中反應物質的</a:t>
            </a:r>
            <a:r>
              <a:rPr lang="zh-TW" altLang="en-US" sz="2800" b="1">
                <a:latin typeface="Arial" pitchFamily="34" charset="0"/>
              </a:rPr>
              <a:t>氧化數會改變</a:t>
            </a:r>
            <a:r>
              <a:rPr lang="zh-TW" altLang="en-US" sz="2800">
                <a:latin typeface="Arial" pitchFamily="34" charset="0"/>
              </a:rPr>
              <a:t>。</a:t>
            </a:r>
            <a:endParaRPr lang="zh-TW" altLang="en-US" sz="800">
              <a:latin typeface="Arial" pitchFamily="34" charset="0"/>
            </a:endParaRPr>
          </a:p>
        </p:txBody>
      </p:sp>
      <p:sp>
        <p:nvSpPr>
          <p:cNvPr id="24582" name="AutoShape 9"/>
          <p:cNvSpPr>
            <a:spLocks noChangeArrowheads="1"/>
          </p:cNvSpPr>
          <p:nvPr/>
        </p:nvSpPr>
        <p:spPr bwMode="auto">
          <a:xfrm>
            <a:off x="250825" y="3457575"/>
            <a:ext cx="8713788" cy="1411288"/>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24583" name="Text Box 10"/>
          <p:cNvSpPr txBox="1">
            <a:spLocks noChangeArrowheads="1"/>
          </p:cNvSpPr>
          <p:nvPr/>
        </p:nvSpPr>
        <p:spPr bwMode="auto">
          <a:xfrm>
            <a:off x="250825" y="3573463"/>
            <a:ext cx="90011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b="1">
                <a:solidFill>
                  <a:srgbClr val="3399FF"/>
                </a:solidFill>
                <a:latin typeface="Arial" pitchFamily="34" charset="0"/>
              </a:rPr>
              <a:t>氧化劑</a:t>
            </a:r>
            <a:r>
              <a:rPr lang="zh-TW" altLang="en-US" sz="2800">
                <a:latin typeface="Arial" pitchFamily="34" charset="0"/>
              </a:rPr>
              <a:t>是</a:t>
            </a:r>
            <a:r>
              <a:rPr lang="zh-TW" altLang="en-US" sz="2800" b="1">
                <a:solidFill>
                  <a:srgbClr val="3399FF"/>
                </a:solidFill>
                <a:latin typeface="Arial" pitchFamily="34" charset="0"/>
              </a:rPr>
              <a:t>氧化其他反應物</a:t>
            </a:r>
            <a:r>
              <a:rPr lang="zh-TW" altLang="en-US" sz="2800">
                <a:latin typeface="Arial" pitchFamily="34" charset="0"/>
              </a:rPr>
              <a:t>的物質，它的氧化數會 </a:t>
            </a:r>
            <a:r>
              <a:rPr lang="zh-TW" altLang="en-US" sz="3200" b="1" u="sng">
                <a:solidFill>
                  <a:srgbClr val="FF0000"/>
                </a:solidFill>
                <a:latin typeface="Arial" pitchFamily="34" charset="0"/>
              </a:rPr>
              <a:t>減少</a:t>
            </a:r>
            <a:r>
              <a:rPr lang="zh-TW" altLang="en-US" sz="2800">
                <a:latin typeface="Arial" pitchFamily="34" charset="0"/>
              </a:rPr>
              <a:t>。</a:t>
            </a:r>
            <a:endParaRPr lang="en-US" altLang="zh-TW" sz="2800">
              <a:latin typeface="Arial" pitchFamily="34" charset="0"/>
            </a:endParaRPr>
          </a:p>
          <a:p>
            <a:endParaRPr lang="zh-TW" altLang="en-US" sz="800">
              <a:latin typeface="Arial" pitchFamily="34" charset="0"/>
            </a:endParaRPr>
          </a:p>
        </p:txBody>
      </p:sp>
      <p:sp>
        <p:nvSpPr>
          <p:cNvPr id="2" name="Text Box 10"/>
          <p:cNvSpPr txBox="1">
            <a:spLocks noChangeArrowheads="1"/>
          </p:cNvSpPr>
          <p:nvPr/>
        </p:nvSpPr>
        <p:spPr bwMode="auto">
          <a:xfrm>
            <a:off x="581025" y="1979613"/>
            <a:ext cx="8459788"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3200" b="1">
                <a:solidFill>
                  <a:srgbClr val="3399FF"/>
                </a:solidFill>
                <a:latin typeface="Arial" pitchFamily="34" charset="0"/>
              </a:rPr>
              <a:t>還原作用</a:t>
            </a:r>
            <a:r>
              <a:rPr lang="zh-TW" altLang="en-US" sz="2800" b="1">
                <a:latin typeface="Arial" pitchFamily="34" charset="0"/>
              </a:rPr>
              <a:t> </a:t>
            </a:r>
            <a:r>
              <a:rPr lang="zh-TW" altLang="en-US" sz="2800">
                <a:latin typeface="Arial" pitchFamily="34" charset="0"/>
              </a:rPr>
              <a:t>是物質中某元素的 </a:t>
            </a:r>
            <a:r>
              <a:rPr lang="zh-TW" altLang="en-US" sz="3200" b="1" u="sng">
                <a:solidFill>
                  <a:srgbClr val="FF0000"/>
                </a:solidFill>
                <a:latin typeface="Arial" pitchFamily="34" charset="0"/>
              </a:rPr>
              <a:t>氧化數減少</a:t>
            </a:r>
            <a:r>
              <a:rPr lang="zh-TW" altLang="en-US" sz="2800" b="1">
                <a:latin typeface="Arial" pitchFamily="34" charset="0"/>
              </a:rPr>
              <a:t> </a:t>
            </a:r>
            <a:r>
              <a:rPr lang="zh-TW" altLang="en-US" sz="2800">
                <a:latin typeface="Arial" pitchFamily="34" charset="0"/>
              </a:rPr>
              <a:t>的過程。</a:t>
            </a:r>
            <a:endParaRPr lang="en-US" altLang="zh-TW" sz="2800">
              <a:latin typeface="Arial" pitchFamily="34" charset="0"/>
              <a:cs typeface="Arial" pitchFamily="34" charset="0"/>
            </a:endParaRPr>
          </a:p>
        </p:txBody>
      </p:sp>
      <p:sp>
        <p:nvSpPr>
          <p:cNvPr id="3" name="Text Box 10"/>
          <p:cNvSpPr txBox="1">
            <a:spLocks noChangeArrowheads="1"/>
          </p:cNvSpPr>
          <p:nvPr/>
        </p:nvSpPr>
        <p:spPr bwMode="auto">
          <a:xfrm>
            <a:off x="581025" y="1341438"/>
            <a:ext cx="84597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3200" b="1">
                <a:solidFill>
                  <a:srgbClr val="3399FF"/>
                </a:solidFill>
                <a:latin typeface="Arial" pitchFamily="34" charset="0"/>
              </a:rPr>
              <a:t>氧化作用</a:t>
            </a:r>
            <a:r>
              <a:rPr lang="zh-TW" altLang="en-US" sz="2800" b="1">
                <a:solidFill>
                  <a:srgbClr val="3399FF"/>
                </a:solidFill>
                <a:latin typeface="Arial" pitchFamily="34" charset="0"/>
              </a:rPr>
              <a:t> </a:t>
            </a:r>
            <a:r>
              <a:rPr lang="zh-TW" altLang="en-US" sz="2800">
                <a:latin typeface="Arial" pitchFamily="34" charset="0"/>
              </a:rPr>
              <a:t>是物質中某元素的 </a:t>
            </a:r>
            <a:r>
              <a:rPr lang="zh-TW" altLang="en-US" sz="3200" b="1" u="sng">
                <a:solidFill>
                  <a:srgbClr val="FF0000"/>
                </a:solidFill>
                <a:latin typeface="Arial" pitchFamily="34" charset="0"/>
              </a:rPr>
              <a:t>氧化數增加</a:t>
            </a:r>
            <a:r>
              <a:rPr lang="zh-TW" altLang="en-US" sz="2800" b="1">
                <a:latin typeface="Arial" pitchFamily="34" charset="0"/>
              </a:rPr>
              <a:t> </a:t>
            </a:r>
            <a:r>
              <a:rPr lang="zh-TW" altLang="en-US" sz="2800">
                <a:latin typeface="Arial" pitchFamily="34" charset="0"/>
              </a:rPr>
              <a:t>的過程。  </a:t>
            </a:r>
            <a:endParaRPr lang="zh-TW" altLang="en-US" sz="800">
              <a:latin typeface="Arial" pitchFamily="34" charset="0"/>
            </a:endParaRPr>
          </a:p>
        </p:txBody>
      </p:sp>
      <p:sp>
        <p:nvSpPr>
          <p:cNvPr id="24" name="Text Box 10"/>
          <p:cNvSpPr txBox="1">
            <a:spLocks noChangeArrowheads="1"/>
          </p:cNvSpPr>
          <p:nvPr/>
        </p:nvSpPr>
        <p:spPr bwMode="auto">
          <a:xfrm>
            <a:off x="250825" y="4076700"/>
            <a:ext cx="90011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endParaRPr lang="zh-TW" altLang="en-US" sz="800">
              <a:latin typeface="Arial" pitchFamily="34" charset="0"/>
            </a:endParaRPr>
          </a:p>
          <a:p>
            <a:r>
              <a:rPr lang="zh-TW" altLang="en-US" sz="2800" b="1">
                <a:solidFill>
                  <a:srgbClr val="3399FF"/>
                </a:solidFill>
                <a:latin typeface="Arial" pitchFamily="34" charset="0"/>
              </a:rPr>
              <a:t>還原劑</a:t>
            </a:r>
            <a:r>
              <a:rPr lang="zh-TW" altLang="en-US" sz="2800">
                <a:latin typeface="Arial" pitchFamily="34" charset="0"/>
              </a:rPr>
              <a:t>是</a:t>
            </a:r>
            <a:r>
              <a:rPr lang="zh-TW" altLang="en-US" sz="2800" b="1">
                <a:solidFill>
                  <a:srgbClr val="3399FF"/>
                </a:solidFill>
                <a:latin typeface="Arial" pitchFamily="34" charset="0"/>
              </a:rPr>
              <a:t>還原其他反應物</a:t>
            </a:r>
            <a:r>
              <a:rPr lang="zh-TW" altLang="en-US" sz="2800">
                <a:latin typeface="Arial" pitchFamily="34" charset="0"/>
              </a:rPr>
              <a:t>的物質，它的氧化數會 </a:t>
            </a:r>
            <a:r>
              <a:rPr lang="zh-TW" altLang="en-US" sz="3200" b="1" u="sng">
                <a:solidFill>
                  <a:srgbClr val="FF0000"/>
                </a:solidFill>
                <a:latin typeface="Arial" pitchFamily="34" charset="0"/>
              </a:rPr>
              <a:t>增加</a:t>
            </a:r>
            <a:r>
              <a:rPr lang="zh-TW" altLang="en-US" sz="2800">
                <a:latin typeface="Arial" pitchFamily="34" charset="0"/>
              </a:rPr>
              <a:t>。</a:t>
            </a:r>
            <a:endParaRPr lang="en-US" altLang="zh-TW" sz="2800">
              <a:latin typeface="Arial" pitchFamily="34" charset="0"/>
              <a:cs typeface="Arial" pitchFamily="34" charset="0"/>
            </a:endParaRPr>
          </a:p>
        </p:txBody>
      </p:sp>
    </p:spTree>
    <p:extLst>
      <p:ext uri="{BB962C8B-B14F-4D97-AF65-F5344CB8AC3E}">
        <p14:creationId xmlns:p14="http://schemas.microsoft.com/office/powerpoint/2010/main" val="2293959846"/>
      </p:ext>
    </p:extLst>
  </p:cSld>
  <p:clrMapOvr>
    <a:masterClrMapping/>
  </p:clrMapOvr>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Rectangle 8"/>
          <p:cNvSpPr>
            <a:spLocks noChangeArrowheads="1"/>
          </p:cNvSpPr>
          <p:nvPr/>
        </p:nvSpPr>
        <p:spPr bwMode="auto">
          <a:xfrm>
            <a:off x="179388" y="190500"/>
            <a:ext cx="56165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tabLst>
                <a:tab pos="1073150" algn="l"/>
              </a:tabLst>
              <a:defRPr kumimoji="1">
                <a:solidFill>
                  <a:schemeClr val="tx1"/>
                </a:solidFill>
                <a:latin typeface="Calibri" pitchFamily="34" charset="0"/>
                <a:ea typeface="新細明體" pitchFamily="18" charset="-120"/>
              </a:defRPr>
            </a:lvl1pPr>
            <a:lvl2pPr marL="742950" indent="-285750" defTabSz="901700">
              <a:tabLst>
                <a:tab pos="1073150" algn="l"/>
              </a:tabLst>
              <a:defRPr kumimoji="1">
                <a:solidFill>
                  <a:schemeClr val="tx1"/>
                </a:solidFill>
                <a:latin typeface="Calibri" pitchFamily="34" charset="0"/>
                <a:ea typeface="新細明體" pitchFamily="18" charset="-120"/>
              </a:defRPr>
            </a:lvl2pPr>
            <a:lvl3pPr marL="1143000" indent="-228600" defTabSz="901700">
              <a:tabLst>
                <a:tab pos="1073150" algn="l"/>
              </a:tabLst>
              <a:defRPr kumimoji="1">
                <a:solidFill>
                  <a:schemeClr val="tx1"/>
                </a:solidFill>
                <a:latin typeface="Calibri" pitchFamily="34" charset="0"/>
                <a:ea typeface="新細明體" pitchFamily="18" charset="-120"/>
              </a:defRPr>
            </a:lvl3pPr>
            <a:lvl4pPr marL="1600200" indent="-228600" defTabSz="901700">
              <a:tabLst>
                <a:tab pos="1073150" algn="l"/>
              </a:tabLst>
              <a:defRPr kumimoji="1">
                <a:solidFill>
                  <a:schemeClr val="tx1"/>
                </a:solidFill>
                <a:latin typeface="Calibri" pitchFamily="34" charset="0"/>
                <a:ea typeface="新細明體" pitchFamily="18" charset="-120"/>
              </a:defRPr>
            </a:lvl4pPr>
            <a:lvl5pPr marL="2057400" indent="-228600" defTabSz="901700">
              <a:tabLst>
                <a:tab pos="1073150" algn="l"/>
              </a:tabLst>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常見</a:t>
            </a:r>
            <a:r>
              <a:rPr kumimoji="0" lang="zh-TW" altLang="en-US" sz="3200" b="1" dirty="0">
                <a:solidFill>
                  <a:srgbClr val="0033CC"/>
                </a:solidFill>
                <a:latin typeface="Arial" pitchFamily="34" charset="0"/>
                <a:cs typeface="Arial" pitchFamily="34" charset="0"/>
              </a:rPr>
              <a:t>的氧化劑和還原劑</a:t>
            </a:r>
            <a:endParaRPr kumimoji="0" lang="en-US" altLang="zh-TW" sz="3200" b="1" dirty="0">
              <a:solidFill>
                <a:srgbClr val="0033CC"/>
              </a:solidFill>
              <a:latin typeface="Arial" pitchFamily="34" charset="0"/>
              <a:cs typeface="Arial" pitchFamily="34" charset="0"/>
            </a:endParaRPr>
          </a:p>
        </p:txBody>
      </p:sp>
      <p:graphicFrame>
        <p:nvGraphicFramePr>
          <p:cNvPr id="31838" name="Group 94"/>
          <p:cNvGraphicFramePr>
            <a:graphicFrameLocks noGrp="1"/>
          </p:cNvGraphicFramePr>
          <p:nvPr>
            <p:extLst>
              <p:ext uri="{D42A27DB-BD31-4B8C-83A1-F6EECF244321}">
                <p14:modId xmlns:p14="http://schemas.microsoft.com/office/powerpoint/2010/main" val="3700362355"/>
              </p:ext>
            </p:extLst>
          </p:nvPr>
        </p:nvGraphicFramePr>
        <p:xfrm>
          <a:off x="34925" y="1142653"/>
          <a:ext cx="9036050" cy="4413249"/>
        </p:xfrm>
        <a:graphic>
          <a:graphicData uri="http://schemas.openxmlformats.org/drawingml/2006/table">
            <a:tbl>
              <a:tblPr/>
              <a:tblGrid>
                <a:gridCol w="1384300">
                  <a:extLst>
                    <a:ext uri="{9D8B030D-6E8A-4147-A177-3AD203B41FA5}"/>
                  </a:extLst>
                </a:gridCol>
                <a:gridCol w="2622550">
                  <a:extLst>
                    <a:ext uri="{9D8B030D-6E8A-4147-A177-3AD203B41FA5}"/>
                  </a:extLst>
                </a:gridCol>
                <a:gridCol w="5029200">
                  <a:extLst>
                    <a:ext uri="{9D8B030D-6E8A-4147-A177-3AD203B41FA5}"/>
                  </a:extLst>
                </a:gridCol>
              </a:tblGrid>
              <a:tr h="76203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氧化劑</a:t>
                      </a:r>
                      <a:endPar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anchor="ctr"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主要變化 和 </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顏色變化</a:t>
                      </a:r>
                      <a:endPar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半方程式</a:t>
                      </a:r>
                      <a:r>
                        <a:rPr kumimoji="0" lang="zh-TW"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 和 氧化數的改變</a:t>
                      </a:r>
                      <a:endParaRPr kumimoji="0" lang="zh-HK" altLang="en-US" sz="22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anchor="ctr"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extLst>
                  <a:ext uri="{0D108BD9-81ED-4DB2-BD59-A6C34878D82A}"/>
                </a:extLst>
              </a:tr>
              <a:tr h="884231">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lvl1pPr marL="1081088" indent="-1081088">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1081088" marR="0" lvl="0" indent="-1081088" algn="l" defTabSz="914400" rtl="0" eaLnBrk="1" fontAlgn="base" latinLnBrk="0" hangingPunct="1">
                        <a:lnSpc>
                          <a:spcPct val="100000"/>
                        </a:lnSpc>
                        <a:spcBef>
                          <a:spcPct val="0"/>
                        </a:spcBef>
                        <a:spcAft>
                          <a:spcPct val="0"/>
                        </a:spcAft>
                        <a:buClrTx/>
                        <a:buSzTx/>
                        <a:buFontTx/>
                        <a:buNone/>
                        <a:tabLst/>
                      </a:pPr>
                      <a:endParaRPr kumimoji="0" lang="en-US" altLang="zh-HK" sz="2000" b="1" i="0" u="sng" strike="noStrike" cap="none" normalizeH="0" baseline="0" smtClean="0">
                        <a:ln>
                          <a:noFill/>
                        </a:ln>
                        <a:solidFill>
                          <a:srgbClr val="FF0000"/>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pt-BR" altLang="zh-HK" sz="1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rPr>
                        <a:t>	</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0" i="0" u="none"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r h="823906">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000" b="1"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6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 </a:t>
                      </a:r>
                      <a:endParaRPr kumimoji="0" lang="en-US" altLang="zh-HK" sz="2000" b="1" i="0" u="sng"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r h="647694">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sng" strike="noStrike" cap="none" normalizeH="0" baseline="0" smtClean="0">
                        <a:ln>
                          <a:noFill/>
                        </a:ln>
                        <a:solidFill>
                          <a:srgbClr val="FF0000"/>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6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  </a:t>
                      </a:r>
                      <a:endParaRPr kumimoji="0" lang="en-US" altLang="zh-HK" sz="2000" b="1" i="0" u="sng"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r h="647694">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sng" strike="noStrike" cap="none" normalizeH="0" baseline="0" smtClean="0">
                        <a:ln>
                          <a:noFill/>
                        </a:ln>
                        <a:solidFill>
                          <a:srgbClr val="FF0000"/>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6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  </a:t>
                      </a:r>
                      <a:endParaRPr kumimoji="0" lang="en-US" altLang="zh-HK" sz="2000" b="1" i="0" u="sng"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r h="647694">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sng" strike="noStrike" cap="none" normalizeH="0" baseline="0" smtClean="0">
                        <a:ln>
                          <a:noFill/>
                        </a:ln>
                        <a:solidFill>
                          <a:srgbClr val="FF0000"/>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sng" strike="noStrike" cap="none" normalizeH="0" baseline="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sym typeface="Symbol" panose="05050102010706020507" pitchFamily="18" charset="2"/>
                      </a:endParaRPr>
                    </a:p>
                  </a:txBody>
                  <a:tcPr marL="91431" marR="91431" marT="45735" marB="45735"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bl>
          </a:graphicData>
        </a:graphic>
      </p:graphicFrame>
      <p:sp>
        <p:nvSpPr>
          <p:cNvPr id="38949" name="矩形 6"/>
          <p:cNvSpPr>
            <a:spLocks noChangeArrowheads="1"/>
          </p:cNvSpPr>
          <p:nvPr/>
        </p:nvSpPr>
        <p:spPr bwMode="auto">
          <a:xfrm>
            <a:off x="107950" y="5805488"/>
            <a:ext cx="6335713" cy="396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 </a:t>
            </a:r>
            <a:r>
              <a:rPr kumimoji="0" lang="zh-TW" altLang="en-US" sz="2000"/>
              <a:t>通常用稀硫酸來</a:t>
            </a:r>
            <a:r>
              <a:rPr kumimoji="0" lang="zh-TW" altLang="en-US" sz="2000" b="1"/>
              <a:t>酸化</a:t>
            </a:r>
            <a:r>
              <a:rPr kumimoji="0" lang="zh-TW" altLang="en-US" sz="2000"/>
              <a:t>高錳酸鉀溶液和重鉻酸鉀溶液。</a:t>
            </a:r>
            <a:endParaRPr kumimoji="0" lang="zh-HK" altLang="en-US" sz="2000">
              <a:latin typeface="Arial" pitchFamily="34" charset="0"/>
              <a:cs typeface="Arial" pitchFamily="34" charset="0"/>
            </a:endParaRPr>
          </a:p>
        </p:txBody>
      </p:sp>
      <p:sp>
        <p:nvSpPr>
          <p:cNvPr id="31805" name="Rectangle 61"/>
          <p:cNvSpPr>
            <a:spLocks noChangeArrowheads="1"/>
          </p:cNvSpPr>
          <p:nvPr/>
        </p:nvSpPr>
        <p:spPr bwMode="auto">
          <a:xfrm>
            <a:off x="3995738" y="2233265"/>
            <a:ext cx="529431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en-US" altLang="zh-HK">
                <a:latin typeface="Arial" pitchFamily="34" charset="0"/>
              </a:rPr>
              <a:t>MnO</a:t>
            </a:r>
            <a:r>
              <a:rPr kumimoji="0" lang="en-US" altLang="zh-HK" baseline="-25000">
                <a:latin typeface="Arial" pitchFamily="34" charset="0"/>
              </a:rPr>
              <a:t>4</a:t>
            </a:r>
            <a:r>
              <a:rPr kumimoji="0" lang="en-US" altLang="zh-HK" baseline="30000">
                <a:latin typeface="Arial" pitchFamily="34" charset="0"/>
                <a:sym typeface="Symbol" pitchFamily="18" charset="2"/>
              </a:rPr>
              <a:t></a:t>
            </a:r>
            <a:r>
              <a:rPr kumimoji="0" lang="pt-BR" altLang="zh-HK">
                <a:latin typeface="Arial" pitchFamily="34" charset="0"/>
              </a:rPr>
              <a:t>(aq) </a:t>
            </a:r>
            <a:r>
              <a:rPr kumimoji="0" lang="pt-BR" altLang="zh-HK" b="1" u="sng">
                <a:solidFill>
                  <a:srgbClr val="FF0000"/>
                </a:solidFill>
                <a:latin typeface="Arial" pitchFamily="34" charset="0"/>
              </a:rPr>
              <a:t>+ 8H</a:t>
            </a:r>
            <a:r>
              <a:rPr kumimoji="0" lang="pt-BR" altLang="zh-HK" b="1" u="sng" baseline="30000">
                <a:solidFill>
                  <a:srgbClr val="FF0000"/>
                </a:solidFill>
                <a:latin typeface="Arial" pitchFamily="34" charset="0"/>
              </a:rPr>
              <a:t>+</a:t>
            </a:r>
            <a:r>
              <a:rPr kumimoji="0" lang="pt-BR" altLang="zh-HK" b="1" u="sng">
                <a:solidFill>
                  <a:srgbClr val="FF0000"/>
                </a:solidFill>
                <a:latin typeface="Arial" pitchFamily="34" charset="0"/>
              </a:rPr>
              <a:t>(aq) + 5e </a:t>
            </a:r>
            <a:r>
              <a:rPr kumimoji="0" lang="pt-BR" altLang="zh-HK" b="1" u="sng">
                <a:solidFill>
                  <a:srgbClr val="FF0000"/>
                </a:solidFill>
                <a:latin typeface="Arial" pitchFamily="34" charset="0"/>
                <a:sym typeface="Symbol" pitchFamily="18" charset="2"/>
              </a:rPr>
              <a:t> </a:t>
            </a:r>
            <a:r>
              <a:rPr kumimoji="0" lang="pt-BR" altLang="zh-HK" b="1" u="sng">
                <a:solidFill>
                  <a:srgbClr val="FF0000"/>
                </a:solidFill>
                <a:latin typeface="Arial" pitchFamily="34" charset="0"/>
              </a:rPr>
              <a:t>Mn</a:t>
            </a:r>
            <a:r>
              <a:rPr kumimoji="0" lang="pt-BR" altLang="zh-HK" b="1" u="sng" baseline="30000">
                <a:solidFill>
                  <a:srgbClr val="FF0000"/>
                </a:solidFill>
                <a:latin typeface="Arial" pitchFamily="34" charset="0"/>
              </a:rPr>
              <a:t>2+</a:t>
            </a:r>
            <a:r>
              <a:rPr kumimoji="0" lang="pt-BR" altLang="zh-HK" b="1" u="sng">
                <a:solidFill>
                  <a:srgbClr val="FF0000"/>
                </a:solidFill>
                <a:latin typeface="Arial" pitchFamily="34" charset="0"/>
              </a:rPr>
              <a:t>(aq) + 4H</a:t>
            </a:r>
            <a:r>
              <a:rPr kumimoji="0" lang="pt-BR" altLang="zh-HK" b="1" baseline="-25000">
                <a:solidFill>
                  <a:srgbClr val="FF0000"/>
                </a:solidFill>
                <a:latin typeface="Arial" pitchFamily="34" charset="0"/>
              </a:rPr>
              <a:t>2</a:t>
            </a:r>
            <a:r>
              <a:rPr kumimoji="0" lang="pt-BR" altLang="zh-HK" b="1" u="sng">
                <a:solidFill>
                  <a:srgbClr val="FF0000"/>
                </a:solidFill>
                <a:latin typeface="Arial" pitchFamily="34" charset="0"/>
              </a:rPr>
              <a:t>O(l)</a:t>
            </a:r>
            <a:endParaRPr kumimoji="0" lang="zh-TW" altLang="en-US" b="1" u="sng">
              <a:solidFill>
                <a:srgbClr val="FF0000"/>
              </a:solidFill>
              <a:latin typeface="Arial" pitchFamily="34" charset="0"/>
            </a:endParaRPr>
          </a:p>
        </p:txBody>
      </p:sp>
      <p:sp>
        <p:nvSpPr>
          <p:cNvPr id="31807" name="Rectangle 63"/>
          <p:cNvSpPr>
            <a:spLocks noChangeArrowheads="1"/>
          </p:cNvSpPr>
          <p:nvPr/>
        </p:nvSpPr>
        <p:spPr bwMode="auto">
          <a:xfrm>
            <a:off x="2411413" y="2096740"/>
            <a:ext cx="16557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a:r>
              <a:rPr kumimoji="0" lang="zh-TW" altLang="en-US" sz="2000" b="1" u="sng">
                <a:solidFill>
                  <a:srgbClr val="FF0000"/>
                </a:solidFill>
              </a:rPr>
              <a:t>無色 </a:t>
            </a:r>
            <a:r>
              <a:rPr kumimoji="0" lang="en-US" altLang="zh-TW" sz="2000" b="1" u="sng">
                <a:solidFill>
                  <a:srgbClr val="FF0000"/>
                </a:solidFill>
              </a:rPr>
              <a:t>(</a:t>
            </a:r>
            <a:r>
              <a:rPr kumimoji="0" lang="zh-TW" altLang="en-US" sz="2000" b="1" u="sng">
                <a:solidFill>
                  <a:srgbClr val="FF0000"/>
                </a:solidFill>
              </a:rPr>
              <a:t>或</a:t>
            </a:r>
          </a:p>
          <a:p>
            <a:pPr algn="ctr"/>
            <a:r>
              <a:rPr kumimoji="0" lang="zh-TW" altLang="en-US" sz="2000" b="1" u="sng">
                <a:solidFill>
                  <a:srgbClr val="FF0000"/>
                </a:solidFill>
              </a:rPr>
              <a:t> 極淺粉紅色</a:t>
            </a:r>
            <a:r>
              <a:rPr kumimoji="0" lang="en-US" altLang="zh-TW" sz="2000" b="1" u="sng">
                <a:solidFill>
                  <a:srgbClr val="FF0000"/>
                </a:solidFill>
              </a:rPr>
              <a:t>)</a:t>
            </a:r>
            <a:endParaRPr kumimoji="0" lang="zh-TW" altLang="en-US" sz="2000" b="1" u="sng">
              <a:solidFill>
                <a:srgbClr val="FF0000"/>
              </a:solidFill>
            </a:endParaRPr>
          </a:p>
        </p:txBody>
      </p:sp>
      <p:sp>
        <p:nvSpPr>
          <p:cNvPr id="31810" name="Rectangle 66"/>
          <p:cNvSpPr>
            <a:spLocks noChangeArrowheads="1"/>
          </p:cNvSpPr>
          <p:nvPr/>
        </p:nvSpPr>
        <p:spPr bwMode="auto">
          <a:xfrm>
            <a:off x="4032250" y="3087340"/>
            <a:ext cx="52927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a:t>Cr</a:t>
            </a:r>
            <a:r>
              <a:rPr kumimoji="0" lang="en-US" altLang="zh-HK" baseline="-25000"/>
              <a:t>2</a:t>
            </a:r>
            <a:r>
              <a:rPr kumimoji="0" lang="en-US" altLang="zh-HK"/>
              <a:t>O</a:t>
            </a:r>
            <a:r>
              <a:rPr kumimoji="0" lang="en-US" altLang="zh-HK" baseline="-25000"/>
              <a:t>7</a:t>
            </a:r>
            <a:r>
              <a:rPr kumimoji="0" lang="en-US" altLang="zh-HK" baseline="30000"/>
              <a:t>2–</a:t>
            </a:r>
            <a:r>
              <a:rPr kumimoji="0" lang="en-US" altLang="zh-HK"/>
              <a:t>(aq) </a:t>
            </a:r>
            <a:r>
              <a:rPr kumimoji="0" lang="en-US" altLang="zh-HK" b="1" u="sng">
                <a:solidFill>
                  <a:srgbClr val="FF0000"/>
                </a:solidFill>
                <a:latin typeface="Arial" pitchFamily="34" charset="0"/>
              </a:rPr>
              <a:t>+ 14H</a:t>
            </a:r>
            <a:r>
              <a:rPr kumimoji="0" lang="en-US" altLang="zh-HK" b="1" u="sng" baseline="30000">
                <a:solidFill>
                  <a:srgbClr val="FF0000"/>
                </a:solidFill>
                <a:latin typeface="Arial" pitchFamily="34" charset="0"/>
              </a:rPr>
              <a:t>+</a:t>
            </a:r>
            <a:r>
              <a:rPr kumimoji="0" lang="en-US" altLang="zh-HK" b="1" u="sng">
                <a:solidFill>
                  <a:srgbClr val="FF0000"/>
                </a:solidFill>
                <a:latin typeface="Arial" pitchFamily="34" charset="0"/>
              </a:rPr>
              <a:t>(aq) +</a:t>
            </a:r>
            <a:r>
              <a:rPr kumimoji="0" lang="pt-BR" altLang="zh-HK" b="1" u="sng">
                <a:solidFill>
                  <a:srgbClr val="FF0000"/>
                </a:solidFill>
                <a:latin typeface="Arial" pitchFamily="34" charset="0"/>
              </a:rPr>
              <a:t>6e </a:t>
            </a:r>
            <a:r>
              <a:rPr kumimoji="0" lang="en-US" altLang="zh-HK" b="1" u="sng">
                <a:solidFill>
                  <a:srgbClr val="FF0000"/>
                </a:solidFill>
                <a:latin typeface="Arial" pitchFamily="34" charset="0"/>
                <a:sym typeface="Symbol" pitchFamily="18" charset="2"/>
              </a:rPr>
              <a:t> 2</a:t>
            </a:r>
            <a:r>
              <a:rPr kumimoji="0" lang="en-US" altLang="zh-HK" b="1" u="sng">
                <a:solidFill>
                  <a:srgbClr val="FF0000"/>
                </a:solidFill>
                <a:latin typeface="Arial" pitchFamily="34" charset="0"/>
              </a:rPr>
              <a:t>Cr</a:t>
            </a:r>
            <a:r>
              <a:rPr kumimoji="0" lang="en-US" altLang="zh-HK" b="1" u="sng" baseline="30000">
                <a:solidFill>
                  <a:srgbClr val="FF0000"/>
                </a:solidFill>
                <a:latin typeface="Arial" pitchFamily="34" charset="0"/>
              </a:rPr>
              <a:t>3+</a:t>
            </a:r>
            <a:r>
              <a:rPr kumimoji="0" lang="en-US" altLang="zh-HK" b="1" u="sng">
                <a:solidFill>
                  <a:srgbClr val="FF0000"/>
                </a:solidFill>
                <a:latin typeface="Arial" pitchFamily="34" charset="0"/>
              </a:rPr>
              <a:t>(aq) +7H</a:t>
            </a:r>
            <a:r>
              <a:rPr kumimoji="0" lang="en-US" altLang="zh-HK" b="1" baseline="-25000">
                <a:solidFill>
                  <a:srgbClr val="FF0000"/>
                </a:solidFill>
                <a:latin typeface="Arial" pitchFamily="34" charset="0"/>
              </a:rPr>
              <a:t>2</a:t>
            </a:r>
            <a:r>
              <a:rPr kumimoji="0" lang="en-US" altLang="zh-HK" b="1" u="sng">
                <a:solidFill>
                  <a:srgbClr val="FF0000"/>
                </a:solidFill>
                <a:latin typeface="Arial" pitchFamily="34" charset="0"/>
              </a:rPr>
              <a:t>O(l)</a:t>
            </a:r>
            <a:endParaRPr kumimoji="0" lang="zh-TW" altLang="en-US" b="1" u="sng">
              <a:solidFill>
                <a:srgbClr val="FF0000"/>
              </a:solidFill>
              <a:latin typeface="Arial" pitchFamily="34" charset="0"/>
            </a:endParaRPr>
          </a:p>
        </p:txBody>
      </p:sp>
      <p:sp>
        <p:nvSpPr>
          <p:cNvPr id="31813" name="Rectangle 69"/>
          <p:cNvSpPr>
            <a:spLocks noChangeArrowheads="1"/>
          </p:cNvSpPr>
          <p:nvPr/>
        </p:nvSpPr>
        <p:spPr bwMode="auto">
          <a:xfrm>
            <a:off x="3994150" y="3806478"/>
            <a:ext cx="5402263"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05000"/>
              </a:lnSpc>
            </a:pPr>
            <a:r>
              <a:rPr kumimoji="0" lang="en-US" altLang="zh-HK" sz="2000">
                <a:latin typeface="Arial" pitchFamily="34" charset="0"/>
              </a:rPr>
              <a:t>NO</a:t>
            </a:r>
            <a:r>
              <a:rPr kumimoji="0" lang="en-US" altLang="zh-HK" sz="2000" baseline="-25000">
                <a:latin typeface="Arial" pitchFamily="34" charset="0"/>
              </a:rPr>
              <a:t>3</a:t>
            </a:r>
            <a:r>
              <a:rPr kumimoji="0" lang="en-US" altLang="zh-HK" sz="2000" baseline="30000">
                <a:latin typeface="Arial" pitchFamily="34" charset="0"/>
                <a:sym typeface="Symbol" pitchFamily="18" charset="2"/>
              </a:rPr>
              <a:t></a:t>
            </a:r>
            <a:r>
              <a:rPr kumimoji="0" lang="en-US" altLang="zh-HK" sz="2000">
                <a:latin typeface="Arial" pitchFamily="34" charset="0"/>
              </a:rPr>
              <a:t>(aq) </a:t>
            </a:r>
            <a:r>
              <a:rPr kumimoji="0" lang="en-US" altLang="zh-HK" sz="2000" b="1" u="sng">
                <a:solidFill>
                  <a:srgbClr val="FF0000"/>
                </a:solidFill>
                <a:latin typeface="Arial" pitchFamily="34" charset="0"/>
              </a:rPr>
              <a:t>+ 4H</a:t>
            </a:r>
            <a:r>
              <a:rPr kumimoji="0" lang="en-US" altLang="zh-HK" sz="2000" b="1" u="sng" baseline="30000">
                <a:solidFill>
                  <a:srgbClr val="FF0000"/>
                </a:solidFill>
                <a:latin typeface="Arial" pitchFamily="34" charset="0"/>
              </a:rPr>
              <a:t>+</a:t>
            </a:r>
            <a:r>
              <a:rPr kumimoji="0" lang="en-US" altLang="zh-HK" sz="2000" b="1" u="sng">
                <a:solidFill>
                  <a:srgbClr val="FF0000"/>
                </a:solidFill>
                <a:latin typeface="Arial" pitchFamily="34" charset="0"/>
              </a:rPr>
              <a:t>(aq) + 3</a:t>
            </a:r>
            <a:r>
              <a:rPr kumimoji="0" lang="pt-BR" altLang="zh-HK" sz="2000" b="1" u="sng">
                <a:solidFill>
                  <a:srgbClr val="FF0000"/>
                </a:solidFill>
                <a:latin typeface="Arial" pitchFamily="34" charset="0"/>
              </a:rPr>
              <a:t>e </a:t>
            </a:r>
            <a:r>
              <a:rPr kumimoji="0" lang="en-US" altLang="zh-HK" sz="2000" b="1" u="sng">
                <a:solidFill>
                  <a:srgbClr val="FF0000"/>
                </a:solidFill>
                <a:latin typeface="Arial" pitchFamily="34" charset="0"/>
                <a:sym typeface="Symbol" pitchFamily="18" charset="2"/>
              </a:rPr>
              <a:t> NO(g) + 2H</a:t>
            </a:r>
            <a:r>
              <a:rPr kumimoji="0" lang="en-US" altLang="zh-HK" sz="2000" b="1" baseline="-25000">
                <a:solidFill>
                  <a:srgbClr val="FF0000"/>
                </a:solidFill>
                <a:latin typeface="Arial" pitchFamily="34" charset="0"/>
                <a:sym typeface="Symbol" pitchFamily="18" charset="2"/>
              </a:rPr>
              <a:t>2</a:t>
            </a:r>
            <a:r>
              <a:rPr kumimoji="0" lang="en-US" altLang="zh-HK" sz="2000" b="1" u="sng">
                <a:solidFill>
                  <a:srgbClr val="FF0000"/>
                </a:solidFill>
                <a:latin typeface="Arial" pitchFamily="34" charset="0"/>
                <a:sym typeface="Symbol" pitchFamily="18" charset="2"/>
              </a:rPr>
              <a:t>O(l)</a:t>
            </a:r>
            <a:endParaRPr kumimoji="0" lang="zh-TW" altLang="en-US" sz="2000" b="1" u="sng">
              <a:solidFill>
                <a:srgbClr val="FF0000"/>
              </a:solidFill>
              <a:latin typeface="Arial" pitchFamily="34" charset="0"/>
            </a:endParaRPr>
          </a:p>
        </p:txBody>
      </p:sp>
      <p:sp>
        <p:nvSpPr>
          <p:cNvPr id="31816" name="Rectangle 72"/>
          <p:cNvSpPr>
            <a:spLocks noChangeArrowheads="1"/>
          </p:cNvSpPr>
          <p:nvPr/>
        </p:nvSpPr>
        <p:spPr bwMode="auto">
          <a:xfrm>
            <a:off x="3995738" y="4490690"/>
            <a:ext cx="5148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dirty="0">
                <a:latin typeface="Arial" pitchFamily="34" charset="0"/>
              </a:rPr>
              <a:t>NO</a:t>
            </a:r>
            <a:r>
              <a:rPr kumimoji="0" lang="en-US" altLang="zh-HK" sz="2000" baseline="-25000" dirty="0">
                <a:latin typeface="Arial" pitchFamily="34" charset="0"/>
              </a:rPr>
              <a:t>3</a:t>
            </a:r>
            <a:r>
              <a:rPr kumimoji="0" lang="en-US" altLang="zh-HK" sz="2000" baseline="30000" dirty="0">
                <a:latin typeface="Arial" pitchFamily="34" charset="0"/>
                <a:sym typeface="Symbol" pitchFamily="18" charset="2"/>
              </a:rPr>
              <a:t></a:t>
            </a:r>
            <a:r>
              <a:rPr kumimoji="0" lang="en-US" altLang="zh-HK" sz="2000" dirty="0">
                <a:latin typeface="Arial" pitchFamily="34" charset="0"/>
              </a:rPr>
              <a:t>(</a:t>
            </a:r>
            <a:r>
              <a:rPr kumimoji="0" lang="en-US" altLang="zh-HK" sz="2000" dirty="0" err="1">
                <a:latin typeface="Arial" pitchFamily="34" charset="0"/>
              </a:rPr>
              <a:t>aq</a:t>
            </a:r>
            <a:r>
              <a:rPr kumimoji="0" lang="en-US" altLang="zh-HK" sz="2000" dirty="0">
                <a:latin typeface="Arial" pitchFamily="34" charset="0"/>
              </a:rPr>
              <a:t>) </a:t>
            </a:r>
            <a:r>
              <a:rPr kumimoji="0" lang="en-US" altLang="zh-HK" sz="2000" b="1" u="sng" dirty="0">
                <a:solidFill>
                  <a:srgbClr val="FF0000"/>
                </a:solidFill>
                <a:latin typeface="Arial" pitchFamily="34" charset="0"/>
              </a:rPr>
              <a:t>+ 2H</a:t>
            </a:r>
            <a:r>
              <a:rPr kumimoji="0" lang="en-US" altLang="zh-HK" sz="2000" b="1" u="sng" baseline="30000" dirty="0">
                <a:solidFill>
                  <a:srgbClr val="FF0000"/>
                </a:solidFill>
                <a:latin typeface="Arial" pitchFamily="34" charset="0"/>
              </a:rPr>
              <a:t>+</a:t>
            </a:r>
            <a:r>
              <a:rPr kumimoji="0" lang="en-US" altLang="zh-HK" sz="2000" b="1" u="sng" dirty="0">
                <a:solidFill>
                  <a:srgbClr val="FF0000"/>
                </a:solidFill>
                <a:latin typeface="Arial" pitchFamily="34" charset="0"/>
              </a:rPr>
              <a:t>(</a:t>
            </a:r>
            <a:r>
              <a:rPr kumimoji="0" lang="en-US" altLang="zh-HK" sz="2000" b="1" u="sng" dirty="0" err="1">
                <a:solidFill>
                  <a:srgbClr val="FF0000"/>
                </a:solidFill>
                <a:latin typeface="Arial" pitchFamily="34" charset="0"/>
              </a:rPr>
              <a:t>aq</a:t>
            </a:r>
            <a:r>
              <a:rPr kumimoji="0" lang="en-US" altLang="zh-HK" sz="2000" b="1" u="sng" dirty="0">
                <a:solidFill>
                  <a:srgbClr val="FF0000"/>
                </a:solidFill>
                <a:latin typeface="Arial" pitchFamily="34" charset="0"/>
              </a:rPr>
              <a:t>) + </a:t>
            </a:r>
            <a:r>
              <a:rPr kumimoji="0" lang="pt-BR" altLang="zh-HK" sz="2000" b="1" u="sng" dirty="0">
                <a:solidFill>
                  <a:srgbClr val="FF0000"/>
                </a:solidFill>
                <a:latin typeface="Arial" pitchFamily="34" charset="0"/>
              </a:rPr>
              <a:t>e </a:t>
            </a:r>
            <a:r>
              <a:rPr kumimoji="0" lang="en-US" altLang="zh-HK" sz="2000" b="1" u="sng" dirty="0">
                <a:solidFill>
                  <a:srgbClr val="FF0000"/>
                </a:solidFill>
                <a:latin typeface="Arial" pitchFamily="34" charset="0"/>
                <a:sym typeface="Symbol" pitchFamily="18" charset="2"/>
              </a:rPr>
              <a:t> NO</a:t>
            </a:r>
            <a:r>
              <a:rPr kumimoji="0" lang="en-US" altLang="zh-HK" sz="2000" b="1" baseline="-25000" dirty="0">
                <a:solidFill>
                  <a:srgbClr val="FF0000"/>
                </a:solidFill>
                <a:latin typeface="Arial" pitchFamily="34" charset="0"/>
                <a:sym typeface="Symbol" pitchFamily="18" charset="2"/>
              </a:rPr>
              <a:t>2</a:t>
            </a:r>
            <a:r>
              <a:rPr kumimoji="0" lang="en-US" altLang="zh-HK" sz="2000" b="1" u="sng" dirty="0">
                <a:solidFill>
                  <a:srgbClr val="FF0000"/>
                </a:solidFill>
                <a:latin typeface="Arial" pitchFamily="34" charset="0"/>
                <a:sym typeface="Symbol" pitchFamily="18" charset="2"/>
              </a:rPr>
              <a:t>(g) + H</a:t>
            </a:r>
            <a:r>
              <a:rPr kumimoji="0" lang="en-US" altLang="zh-HK" sz="2000" b="1" baseline="-25000" dirty="0">
                <a:solidFill>
                  <a:srgbClr val="FF0000"/>
                </a:solidFill>
                <a:latin typeface="Arial" pitchFamily="34" charset="0"/>
                <a:sym typeface="Symbol" pitchFamily="18" charset="2"/>
              </a:rPr>
              <a:t>2</a:t>
            </a:r>
            <a:r>
              <a:rPr kumimoji="0" lang="en-US" altLang="zh-HK" sz="2000" b="1" u="sng" dirty="0">
                <a:solidFill>
                  <a:srgbClr val="FF0000"/>
                </a:solidFill>
                <a:latin typeface="Arial" pitchFamily="34" charset="0"/>
                <a:sym typeface="Symbol" pitchFamily="18" charset="2"/>
              </a:rPr>
              <a:t>O(l)</a:t>
            </a:r>
            <a:endParaRPr kumimoji="0" lang="zh-TW" altLang="en-US" sz="2000" b="1" u="sng" dirty="0">
              <a:solidFill>
                <a:srgbClr val="FF0000"/>
              </a:solidFill>
              <a:latin typeface="Arial" pitchFamily="34" charset="0"/>
            </a:endParaRPr>
          </a:p>
        </p:txBody>
      </p:sp>
      <p:sp>
        <p:nvSpPr>
          <p:cNvPr id="31819" name="Rectangle 75"/>
          <p:cNvSpPr>
            <a:spLocks noChangeArrowheads="1"/>
          </p:cNvSpPr>
          <p:nvPr/>
        </p:nvSpPr>
        <p:spPr bwMode="auto">
          <a:xfrm>
            <a:off x="3995738" y="5103465"/>
            <a:ext cx="53292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10000"/>
              </a:lnSpc>
            </a:pPr>
            <a:r>
              <a:rPr kumimoji="0" lang="en-US" altLang="zh-HK" sz="2000">
                <a:latin typeface="Arial" pitchFamily="34" charset="0"/>
              </a:rPr>
              <a:t>H</a:t>
            </a:r>
            <a:r>
              <a:rPr kumimoji="0" lang="en-US" altLang="zh-HK" sz="2000" baseline="-25000">
                <a:latin typeface="Arial" pitchFamily="34" charset="0"/>
              </a:rPr>
              <a:t>2</a:t>
            </a:r>
            <a:r>
              <a:rPr kumimoji="0" lang="en-US" altLang="zh-HK" sz="2000">
                <a:latin typeface="Arial" pitchFamily="34" charset="0"/>
              </a:rPr>
              <a:t>SO</a:t>
            </a:r>
            <a:r>
              <a:rPr kumimoji="0" lang="en-US" altLang="zh-HK" sz="2000" baseline="-25000">
                <a:latin typeface="Arial" pitchFamily="34" charset="0"/>
              </a:rPr>
              <a:t>4</a:t>
            </a:r>
            <a:r>
              <a:rPr kumimoji="0" lang="en-US" altLang="zh-HK" sz="2000">
                <a:latin typeface="Arial" pitchFamily="34" charset="0"/>
              </a:rPr>
              <a:t>(l) </a:t>
            </a:r>
            <a:r>
              <a:rPr kumimoji="0" lang="en-US" altLang="zh-HK" sz="2000" b="1" u="sng">
                <a:solidFill>
                  <a:srgbClr val="FF0000"/>
                </a:solidFill>
                <a:latin typeface="Arial" pitchFamily="34" charset="0"/>
              </a:rPr>
              <a:t>+ 2H</a:t>
            </a:r>
            <a:r>
              <a:rPr kumimoji="0" lang="en-US" altLang="zh-HK" sz="2000" b="1" u="sng" baseline="30000">
                <a:solidFill>
                  <a:srgbClr val="FF0000"/>
                </a:solidFill>
                <a:latin typeface="Arial" pitchFamily="34" charset="0"/>
              </a:rPr>
              <a:t>+</a:t>
            </a:r>
            <a:r>
              <a:rPr kumimoji="0" lang="en-US" altLang="zh-HK" sz="2000" b="1" u="sng">
                <a:solidFill>
                  <a:srgbClr val="FF0000"/>
                </a:solidFill>
                <a:latin typeface="Arial" pitchFamily="34" charset="0"/>
              </a:rPr>
              <a:t>(aq) +2</a:t>
            </a:r>
            <a:r>
              <a:rPr kumimoji="0" lang="pt-BR" altLang="zh-HK" sz="2000" b="1" u="sng">
                <a:solidFill>
                  <a:srgbClr val="FF0000"/>
                </a:solidFill>
                <a:latin typeface="Arial" pitchFamily="34" charset="0"/>
              </a:rPr>
              <a:t>e</a:t>
            </a:r>
            <a:r>
              <a:rPr kumimoji="0" lang="pt-BR" altLang="zh-TW" sz="2000" b="1" u="sng">
                <a:solidFill>
                  <a:srgbClr val="FF0000"/>
                </a:solidFill>
                <a:latin typeface="Arial" pitchFamily="34" charset="0"/>
              </a:rPr>
              <a:t> </a:t>
            </a:r>
            <a:r>
              <a:rPr kumimoji="0" lang="en-US" altLang="zh-HK" sz="2000" b="1" u="sng">
                <a:solidFill>
                  <a:srgbClr val="FF0000"/>
                </a:solidFill>
                <a:latin typeface="Arial" pitchFamily="34" charset="0"/>
                <a:sym typeface="Symbol" pitchFamily="18" charset="2"/>
              </a:rPr>
              <a:t> SO</a:t>
            </a:r>
            <a:r>
              <a:rPr kumimoji="0" lang="en-US" altLang="zh-HK" sz="2000" b="1" baseline="-25000">
                <a:solidFill>
                  <a:srgbClr val="FF0000"/>
                </a:solidFill>
                <a:latin typeface="Arial" pitchFamily="34" charset="0"/>
                <a:sym typeface="Symbol" pitchFamily="18" charset="2"/>
              </a:rPr>
              <a:t>2</a:t>
            </a:r>
            <a:r>
              <a:rPr kumimoji="0" lang="en-US" altLang="zh-HK" sz="2000" b="1" u="sng">
                <a:solidFill>
                  <a:srgbClr val="FF0000"/>
                </a:solidFill>
                <a:latin typeface="Arial" pitchFamily="34" charset="0"/>
                <a:sym typeface="Symbol" pitchFamily="18" charset="2"/>
              </a:rPr>
              <a:t>(g) + 2H</a:t>
            </a:r>
            <a:r>
              <a:rPr kumimoji="0" lang="en-US" altLang="zh-HK" sz="2000" b="1" baseline="-25000">
                <a:solidFill>
                  <a:srgbClr val="FF0000"/>
                </a:solidFill>
                <a:latin typeface="Arial" pitchFamily="34" charset="0"/>
                <a:sym typeface="Symbol" pitchFamily="18" charset="2"/>
              </a:rPr>
              <a:t>2</a:t>
            </a:r>
            <a:r>
              <a:rPr kumimoji="0" lang="en-US" altLang="zh-HK" sz="2000" b="1" u="sng">
                <a:solidFill>
                  <a:srgbClr val="FF0000"/>
                </a:solidFill>
                <a:latin typeface="Arial" pitchFamily="34" charset="0"/>
                <a:sym typeface="Symbol" pitchFamily="18" charset="2"/>
              </a:rPr>
              <a:t>O(l)</a:t>
            </a:r>
            <a:r>
              <a:rPr kumimoji="0" lang="en-US" altLang="zh-HK" sz="2000" b="1" u="sng">
                <a:solidFill>
                  <a:srgbClr val="3399FF"/>
                </a:solidFill>
                <a:latin typeface="Arial" pitchFamily="34" charset="0"/>
                <a:sym typeface="Symbol" pitchFamily="18" charset="2"/>
              </a:rPr>
              <a:t>                           </a:t>
            </a:r>
            <a:r>
              <a:rPr kumimoji="0" lang="en-US" altLang="zh-TW" sz="2000" b="1" u="sng">
                <a:solidFill>
                  <a:srgbClr val="3399FF"/>
                </a:solidFill>
                <a:latin typeface="Arial" pitchFamily="34" charset="0"/>
                <a:sym typeface="Symbol" pitchFamily="18" charset="2"/>
              </a:rPr>
              <a:t>           </a:t>
            </a:r>
          </a:p>
        </p:txBody>
      </p:sp>
      <p:sp>
        <p:nvSpPr>
          <p:cNvPr id="31820" name="Rectangle 76"/>
          <p:cNvSpPr>
            <a:spLocks noChangeArrowheads="1"/>
          </p:cNvSpPr>
          <p:nvPr/>
        </p:nvSpPr>
        <p:spPr bwMode="auto">
          <a:xfrm>
            <a:off x="1403350" y="1869728"/>
            <a:ext cx="288131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MnO</a:t>
            </a:r>
            <a:r>
              <a:rPr kumimoji="0" lang="en-US" altLang="zh-HK" sz="2000" baseline="-25000">
                <a:latin typeface="Arial" pitchFamily="34" charset="0"/>
              </a:rPr>
              <a:t>4</a:t>
            </a:r>
            <a:r>
              <a:rPr kumimoji="0" lang="en-US" altLang="zh-HK" sz="2000" baseline="30000">
                <a:latin typeface="Arial" pitchFamily="34" charset="0"/>
                <a:sym typeface="Symbol" pitchFamily="18" charset="2"/>
              </a:rPr>
              <a:t></a:t>
            </a:r>
            <a:r>
              <a:rPr kumimoji="0" lang="en-US" altLang="zh-HK" sz="2000">
                <a:latin typeface="Arial" pitchFamily="34" charset="0"/>
              </a:rPr>
              <a:t>(aq) </a:t>
            </a:r>
            <a:r>
              <a:rPr kumimoji="0" lang="en-US" altLang="zh-HK" sz="2000">
                <a:latin typeface="Arial" pitchFamily="34" charset="0"/>
                <a:sym typeface="Symbol" pitchFamily="18" charset="2"/>
              </a:rPr>
              <a:t> </a:t>
            </a:r>
            <a:r>
              <a:rPr kumimoji="0" lang="en-US" altLang="zh-HK" sz="2000">
                <a:latin typeface="Arial" pitchFamily="34" charset="0"/>
              </a:rPr>
              <a:t>Mn</a:t>
            </a:r>
            <a:r>
              <a:rPr kumimoji="0" lang="en-US" altLang="zh-HK" sz="2000" baseline="30000">
                <a:latin typeface="Arial" pitchFamily="34" charset="0"/>
              </a:rPr>
              <a:t>2+</a:t>
            </a:r>
            <a:r>
              <a:rPr kumimoji="0" lang="en-US" altLang="zh-HK" sz="2000">
                <a:latin typeface="Arial" pitchFamily="34" charset="0"/>
              </a:rPr>
              <a:t>(aq)</a:t>
            </a:r>
          </a:p>
          <a:p>
            <a:r>
              <a:rPr kumimoji="0" lang="zh-TW" altLang="en-US" sz="2000" b="1">
                <a:solidFill>
                  <a:srgbClr val="7030A0"/>
                </a:solidFill>
                <a:latin typeface="Arial" pitchFamily="34" charset="0"/>
              </a:rPr>
              <a:t>紫色</a:t>
            </a:r>
            <a:endParaRPr kumimoji="0" lang="en-US" altLang="zh-HK" sz="2000" b="1">
              <a:solidFill>
                <a:srgbClr val="7030A0"/>
              </a:solidFill>
              <a:latin typeface="Arial" pitchFamily="34" charset="0"/>
            </a:endParaRPr>
          </a:p>
        </p:txBody>
      </p:sp>
      <p:sp>
        <p:nvSpPr>
          <p:cNvPr id="31821" name="Rectangle 77"/>
          <p:cNvSpPr>
            <a:spLocks noChangeArrowheads="1"/>
          </p:cNvSpPr>
          <p:nvPr/>
        </p:nvSpPr>
        <p:spPr bwMode="auto">
          <a:xfrm>
            <a:off x="3994150" y="1909415"/>
            <a:ext cx="3529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+7</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rPr>
              <a:t>+2</a:t>
            </a:r>
            <a:endParaRPr kumimoji="0" lang="zh-TW" altLang="en-US" sz="2000" b="1" u="sng">
              <a:solidFill>
                <a:srgbClr val="FF0000"/>
              </a:solidFill>
              <a:latin typeface="Arial" pitchFamily="34" charset="0"/>
            </a:endParaRPr>
          </a:p>
        </p:txBody>
      </p:sp>
      <p:sp>
        <p:nvSpPr>
          <p:cNvPr id="38959" name="Rectangle 78"/>
          <p:cNvSpPr>
            <a:spLocks noChangeArrowheads="1"/>
          </p:cNvSpPr>
          <p:nvPr/>
        </p:nvSpPr>
        <p:spPr bwMode="auto">
          <a:xfrm>
            <a:off x="10548938" y="1628775"/>
            <a:ext cx="4143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TW">
                <a:solidFill>
                  <a:srgbClr val="3399FF"/>
                </a:solidFill>
              </a:rPr>
              <a:t>+7</a:t>
            </a:r>
            <a:endParaRPr kumimoji="0" lang="zh-TW" altLang="en-US">
              <a:solidFill>
                <a:srgbClr val="3399FF"/>
              </a:solidFill>
            </a:endParaRPr>
          </a:p>
        </p:txBody>
      </p:sp>
      <p:sp>
        <p:nvSpPr>
          <p:cNvPr id="31823" name="Rectangle 79"/>
          <p:cNvSpPr>
            <a:spLocks noChangeArrowheads="1"/>
          </p:cNvSpPr>
          <p:nvPr/>
        </p:nvSpPr>
        <p:spPr bwMode="auto">
          <a:xfrm>
            <a:off x="34925" y="2025303"/>
            <a:ext cx="13684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酸化高錳酸鉀</a:t>
            </a:r>
            <a:r>
              <a:rPr kumimoji="0" lang="zh-HK" altLang="en-US" sz="2000"/>
              <a:t>溶液</a:t>
            </a:r>
            <a:r>
              <a:rPr kumimoji="0" lang="en-US" altLang="zh-HK" sz="2000" b="1"/>
              <a:t>*</a:t>
            </a:r>
            <a:endParaRPr kumimoji="0" lang="zh-TW" altLang="en-US" sz="2000" b="1"/>
          </a:p>
        </p:txBody>
      </p:sp>
      <p:sp>
        <p:nvSpPr>
          <p:cNvPr id="31824" name="Rectangle 80"/>
          <p:cNvSpPr>
            <a:spLocks noChangeArrowheads="1"/>
          </p:cNvSpPr>
          <p:nvPr/>
        </p:nvSpPr>
        <p:spPr bwMode="auto">
          <a:xfrm>
            <a:off x="52388" y="2817465"/>
            <a:ext cx="13509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酸化重鉻酸鉀</a:t>
            </a:r>
            <a:r>
              <a:rPr kumimoji="0" lang="zh-HK" altLang="en-US" sz="2000"/>
              <a:t>溶液</a:t>
            </a:r>
            <a:r>
              <a:rPr kumimoji="0" lang="en-US" altLang="zh-HK" sz="2000" b="1"/>
              <a:t>*</a:t>
            </a:r>
            <a:endParaRPr kumimoji="0" lang="zh-TW" altLang="en-US" sz="2000" b="1"/>
          </a:p>
        </p:txBody>
      </p:sp>
      <p:sp>
        <p:nvSpPr>
          <p:cNvPr id="31825" name="Rectangle 81"/>
          <p:cNvSpPr>
            <a:spLocks noChangeArrowheads="1"/>
          </p:cNvSpPr>
          <p:nvPr/>
        </p:nvSpPr>
        <p:spPr bwMode="auto">
          <a:xfrm>
            <a:off x="1331913" y="2871440"/>
            <a:ext cx="28082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Cr</a:t>
            </a:r>
            <a:r>
              <a:rPr kumimoji="0" lang="en-US" altLang="zh-HK" sz="2000" baseline="-25000">
                <a:latin typeface="Arial" pitchFamily="34" charset="0"/>
              </a:rPr>
              <a:t>2</a:t>
            </a:r>
            <a:r>
              <a:rPr kumimoji="0" lang="en-US" altLang="zh-HK" sz="2000">
                <a:latin typeface="Arial" pitchFamily="34" charset="0"/>
              </a:rPr>
              <a:t>O</a:t>
            </a:r>
            <a:r>
              <a:rPr kumimoji="0" lang="en-US" altLang="zh-HK" sz="2000" baseline="-25000">
                <a:latin typeface="Arial" pitchFamily="34" charset="0"/>
              </a:rPr>
              <a:t>7</a:t>
            </a:r>
            <a:r>
              <a:rPr kumimoji="0" lang="en-US" altLang="zh-HK" sz="2000" baseline="30000">
                <a:latin typeface="Arial" pitchFamily="34" charset="0"/>
              </a:rPr>
              <a:t>2–</a:t>
            </a:r>
            <a:r>
              <a:rPr kumimoji="0" lang="en-US" altLang="zh-HK" sz="2000">
                <a:latin typeface="Arial" pitchFamily="34" charset="0"/>
              </a:rPr>
              <a:t>(aq) </a:t>
            </a:r>
            <a:r>
              <a:rPr kumimoji="0" lang="en-US" altLang="zh-HK" sz="2000">
                <a:latin typeface="Arial" pitchFamily="34" charset="0"/>
                <a:sym typeface="Symbol" pitchFamily="18" charset="2"/>
              </a:rPr>
              <a:t> </a:t>
            </a:r>
            <a:r>
              <a:rPr kumimoji="0" lang="en-US" altLang="zh-HK" sz="2000">
                <a:latin typeface="Arial" pitchFamily="34" charset="0"/>
              </a:rPr>
              <a:t>Cr</a:t>
            </a:r>
            <a:r>
              <a:rPr kumimoji="0" lang="en-US" altLang="zh-HK" sz="2000" baseline="30000">
                <a:latin typeface="Arial" pitchFamily="34" charset="0"/>
              </a:rPr>
              <a:t>3+</a:t>
            </a:r>
            <a:r>
              <a:rPr kumimoji="0" lang="en-US" altLang="zh-HK" sz="2000">
                <a:latin typeface="Arial" pitchFamily="34" charset="0"/>
              </a:rPr>
              <a:t>(aq) </a:t>
            </a:r>
          </a:p>
          <a:p>
            <a:r>
              <a:rPr kumimoji="0" lang="zh-TW" altLang="en-US" sz="2000" b="1">
                <a:solidFill>
                  <a:srgbClr val="FF9933"/>
                </a:solidFill>
                <a:latin typeface="Arial" pitchFamily="34" charset="0"/>
              </a:rPr>
              <a:t>橙色</a:t>
            </a:r>
            <a:r>
              <a:rPr kumimoji="0" lang="en-US" altLang="zh-HK" sz="2000">
                <a:solidFill>
                  <a:srgbClr val="7030A0"/>
                </a:solidFill>
                <a:latin typeface="Arial" pitchFamily="34" charset="0"/>
              </a:rPr>
              <a:t>                </a:t>
            </a:r>
            <a:r>
              <a:rPr kumimoji="0" lang="en-US" altLang="zh-TW" sz="2000">
                <a:solidFill>
                  <a:srgbClr val="7030A0"/>
                </a:solidFill>
                <a:latin typeface="Arial" pitchFamily="34" charset="0"/>
              </a:rPr>
              <a:t> </a:t>
            </a:r>
            <a:r>
              <a:rPr kumimoji="0" lang="en-US" altLang="zh-HK" sz="2000">
                <a:latin typeface="Arial" pitchFamily="34" charset="0"/>
              </a:rPr>
              <a:t>	</a:t>
            </a:r>
          </a:p>
        </p:txBody>
      </p:sp>
      <p:sp>
        <p:nvSpPr>
          <p:cNvPr id="31826" name="Rectangle 82"/>
          <p:cNvSpPr>
            <a:spLocks noChangeArrowheads="1"/>
          </p:cNvSpPr>
          <p:nvPr/>
        </p:nvSpPr>
        <p:spPr bwMode="auto">
          <a:xfrm>
            <a:off x="3994150" y="2726978"/>
            <a:ext cx="37449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+7</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rPr>
              <a:t>+</a:t>
            </a:r>
            <a:r>
              <a:rPr kumimoji="0" lang="pt-BR" altLang="zh-TW" sz="2000" b="1" u="sng">
                <a:solidFill>
                  <a:srgbClr val="FF0000"/>
                </a:solidFill>
                <a:latin typeface="Arial" pitchFamily="34" charset="0"/>
              </a:rPr>
              <a:t>3</a:t>
            </a:r>
            <a:endParaRPr kumimoji="0" lang="zh-TW" altLang="en-US" sz="2000" b="1" u="sng">
              <a:solidFill>
                <a:srgbClr val="FF0000"/>
              </a:solidFill>
              <a:latin typeface="Arial" pitchFamily="34" charset="0"/>
            </a:endParaRPr>
          </a:p>
        </p:txBody>
      </p:sp>
      <p:sp>
        <p:nvSpPr>
          <p:cNvPr id="31827" name="Rectangle 83"/>
          <p:cNvSpPr>
            <a:spLocks noChangeArrowheads="1"/>
          </p:cNvSpPr>
          <p:nvPr/>
        </p:nvSpPr>
        <p:spPr bwMode="auto">
          <a:xfrm>
            <a:off x="34925" y="3663603"/>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稀硝酸</a:t>
            </a:r>
          </a:p>
        </p:txBody>
      </p:sp>
      <p:sp>
        <p:nvSpPr>
          <p:cNvPr id="31828" name="Rectangle 84"/>
          <p:cNvSpPr>
            <a:spLocks noChangeArrowheads="1"/>
          </p:cNvSpPr>
          <p:nvPr/>
        </p:nvSpPr>
        <p:spPr bwMode="auto">
          <a:xfrm>
            <a:off x="1474788" y="3598515"/>
            <a:ext cx="25209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NO</a:t>
            </a:r>
            <a:r>
              <a:rPr kumimoji="0" lang="en-US" altLang="zh-HK" sz="2000" baseline="-25000">
                <a:latin typeface="Arial" pitchFamily="34" charset="0"/>
              </a:rPr>
              <a:t>3</a:t>
            </a:r>
            <a:r>
              <a:rPr kumimoji="0" lang="en-US" altLang="zh-HK" sz="2000" baseline="30000">
                <a:latin typeface="Arial" pitchFamily="34" charset="0"/>
                <a:sym typeface="Symbol" pitchFamily="18" charset="2"/>
              </a:rPr>
              <a:t></a:t>
            </a:r>
            <a:r>
              <a:rPr kumimoji="0" lang="en-US" altLang="zh-HK" sz="2000">
                <a:latin typeface="Arial" pitchFamily="34" charset="0"/>
              </a:rPr>
              <a:t>(aq)  </a:t>
            </a:r>
            <a:r>
              <a:rPr kumimoji="0" lang="en-US" altLang="zh-HK" sz="2000">
                <a:latin typeface="Arial" pitchFamily="34" charset="0"/>
                <a:sym typeface="Symbol" pitchFamily="18" charset="2"/>
              </a:rPr>
              <a:t>  NO(g)</a:t>
            </a:r>
          </a:p>
          <a:p>
            <a:r>
              <a:rPr kumimoji="0" lang="zh-TW" altLang="en-US" sz="2000" b="1">
                <a:solidFill>
                  <a:srgbClr val="969696"/>
                </a:solidFill>
                <a:latin typeface="Arial" pitchFamily="34" charset="0"/>
                <a:sym typeface="Symbol" pitchFamily="18" charset="2"/>
              </a:rPr>
              <a:t>無色</a:t>
            </a:r>
            <a:endParaRPr kumimoji="0" lang="en-US" altLang="zh-HK" sz="2000" b="1">
              <a:solidFill>
                <a:srgbClr val="969696"/>
              </a:solidFill>
              <a:latin typeface="Arial" pitchFamily="34" charset="0"/>
              <a:sym typeface="Symbol" pitchFamily="18" charset="2"/>
            </a:endParaRPr>
          </a:p>
        </p:txBody>
      </p:sp>
      <p:sp>
        <p:nvSpPr>
          <p:cNvPr id="31811" name="Rectangle 67"/>
          <p:cNvSpPr>
            <a:spLocks noChangeArrowheads="1"/>
          </p:cNvSpPr>
          <p:nvPr/>
        </p:nvSpPr>
        <p:spPr bwMode="auto">
          <a:xfrm>
            <a:off x="3016250" y="3842990"/>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3300"/>
                </a:solidFill>
                <a:sym typeface="Symbol" pitchFamily="18" charset="2"/>
              </a:rPr>
              <a:t>無色</a:t>
            </a:r>
          </a:p>
        </p:txBody>
      </p:sp>
      <p:sp>
        <p:nvSpPr>
          <p:cNvPr id="31809" name="Rectangle 65"/>
          <p:cNvSpPr>
            <a:spLocks noChangeArrowheads="1"/>
          </p:cNvSpPr>
          <p:nvPr/>
        </p:nvSpPr>
        <p:spPr bwMode="auto">
          <a:xfrm>
            <a:off x="2986088" y="3122265"/>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3300"/>
                </a:solidFill>
              </a:rPr>
              <a:t>綠色</a:t>
            </a:r>
          </a:p>
        </p:txBody>
      </p:sp>
      <p:sp>
        <p:nvSpPr>
          <p:cNvPr id="31829" name="Rectangle 85"/>
          <p:cNvSpPr>
            <a:spLocks noChangeArrowheads="1"/>
          </p:cNvSpPr>
          <p:nvPr/>
        </p:nvSpPr>
        <p:spPr bwMode="auto">
          <a:xfrm>
            <a:off x="3994150" y="3493740"/>
            <a:ext cx="3744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+5</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rPr>
              <a:t>+</a:t>
            </a:r>
            <a:r>
              <a:rPr kumimoji="0" lang="pt-BR" altLang="zh-TW" sz="2000" b="1" u="sng">
                <a:solidFill>
                  <a:srgbClr val="FF0000"/>
                </a:solidFill>
                <a:latin typeface="Arial" pitchFamily="34" charset="0"/>
              </a:rPr>
              <a:t>2</a:t>
            </a:r>
            <a:endParaRPr kumimoji="0" lang="zh-TW" altLang="en-US" sz="2000" b="1" u="sng">
              <a:solidFill>
                <a:srgbClr val="FF0000"/>
              </a:solidFill>
              <a:latin typeface="Arial" pitchFamily="34" charset="0"/>
            </a:endParaRPr>
          </a:p>
        </p:txBody>
      </p:sp>
      <p:sp>
        <p:nvSpPr>
          <p:cNvPr id="31830" name="Rectangle 86"/>
          <p:cNvSpPr>
            <a:spLocks noChangeArrowheads="1"/>
          </p:cNvSpPr>
          <p:nvPr/>
        </p:nvSpPr>
        <p:spPr bwMode="auto">
          <a:xfrm>
            <a:off x="1476375" y="4239865"/>
            <a:ext cx="2590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NO</a:t>
            </a:r>
            <a:r>
              <a:rPr kumimoji="0" lang="en-US" altLang="zh-HK" sz="2000" baseline="-25000">
                <a:latin typeface="Arial" pitchFamily="34" charset="0"/>
              </a:rPr>
              <a:t>3</a:t>
            </a:r>
            <a:r>
              <a:rPr kumimoji="0" lang="en-US" altLang="zh-HK" sz="2000" baseline="30000">
                <a:latin typeface="Arial" pitchFamily="34" charset="0"/>
                <a:sym typeface="Symbol" pitchFamily="18" charset="2"/>
              </a:rPr>
              <a:t></a:t>
            </a:r>
            <a:r>
              <a:rPr kumimoji="0" lang="en-US" altLang="zh-HK" sz="2000">
                <a:latin typeface="Arial" pitchFamily="34" charset="0"/>
              </a:rPr>
              <a:t>(aq)  </a:t>
            </a:r>
            <a:r>
              <a:rPr kumimoji="0" lang="en-US" altLang="zh-HK" sz="2000">
                <a:latin typeface="Arial" pitchFamily="34" charset="0"/>
                <a:sym typeface="Symbol" pitchFamily="18" charset="2"/>
              </a:rPr>
              <a:t>  NO</a:t>
            </a:r>
            <a:r>
              <a:rPr kumimoji="0" lang="en-US" altLang="zh-HK" sz="2000" baseline="-25000">
                <a:latin typeface="Arial" pitchFamily="34" charset="0"/>
                <a:sym typeface="Symbol" pitchFamily="18" charset="2"/>
              </a:rPr>
              <a:t>2</a:t>
            </a:r>
            <a:r>
              <a:rPr kumimoji="0" lang="en-US" altLang="zh-HK" sz="2000">
                <a:latin typeface="Arial" pitchFamily="34" charset="0"/>
                <a:sym typeface="Symbol" pitchFamily="18" charset="2"/>
              </a:rPr>
              <a:t>(g)</a:t>
            </a:r>
          </a:p>
          <a:p>
            <a:r>
              <a:rPr kumimoji="0" lang="zh-TW" altLang="en-US" sz="2000" b="1">
                <a:solidFill>
                  <a:srgbClr val="969696"/>
                </a:solidFill>
                <a:latin typeface="Arial" pitchFamily="34" charset="0"/>
                <a:sym typeface="Symbol" pitchFamily="18" charset="2"/>
              </a:rPr>
              <a:t>無色</a:t>
            </a:r>
          </a:p>
        </p:txBody>
      </p:sp>
      <p:sp>
        <p:nvSpPr>
          <p:cNvPr id="31814" name="Rectangle 70"/>
          <p:cNvSpPr>
            <a:spLocks noChangeArrowheads="1"/>
          </p:cNvSpPr>
          <p:nvPr/>
        </p:nvSpPr>
        <p:spPr bwMode="auto">
          <a:xfrm>
            <a:off x="3016250" y="4490690"/>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0000"/>
                </a:solidFill>
                <a:sym typeface="Symbol" pitchFamily="18" charset="2"/>
              </a:rPr>
              <a:t>棕色</a:t>
            </a:r>
          </a:p>
        </p:txBody>
      </p:sp>
      <p:sp>
        <p:nvSpPr>
          <p:cNvPr id="31831" name="Rectangle 87"/>
          <p:cNvSpPr>
            <a:spLocks noChangeArrowheads="1"/>
          </p:cNvSpPr>
          <p:nvPr/>
        </p:nvSpPr>
        <p:spPr bwMode="auto">
          <a:xfrm>
            <a:off x="3995738" y="4141440"/>
            <a:ext cx="3743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+5</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rPr>
              <a:t>+</a:t>
            </a:r>
            <a:r>
              <a:rPr kumimoji="0" lang="pt-BR" altLang="zh-TW" sz="2000" b="1" u="sng">
                <a:solidFill>
                  <a:srgbClr val="FF0000"/>
                </a:solidFill>
                <a:latin typeface="Arial" pitchFamily="34" charset="0"/>
              </a:rPr>
              <a:t>4</a:t>
            </a:r>
            <a:endParaRPr kumimoji="0" lang="zh-TW" altLang="en-US" sz="2000" b="1" u="sng">
              <a:solidFill>
                <a:srgbClr val="FF0000"/>
              </a:solidFill>
              <a:latin typeface="Arial" pitchFamily="34" charset="0"/>
            </a:endParaRPr>
          </a:p>
        </p:txBody>
      </p:sp>
      <p:sp>
        <p:nvSpPr>
          <p:cNvPr id="31832" name="Rectangle 88"/>
          <p:cNvSpPr>
            <a:spLocks noChangeArrowheads="1"/>
          </p:cNvSpPr>
          <p:nvPr/>
        </p:nvSpPr>
        <p:spPr bwMode="auto">
          <a:xfrm>
            <a:off x="0" y="4346228"/>
            <a:ext cx="10429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濃硝酸</a:t>
            </a:r>
          </a:p>
        </p:txBody>
      </p:sp>
      <p:sp>
        <p:nvSpPr>
          <p:cNvPr id="31833" name="Rectangle 89"/>
          <p:cNvSpPr>
            <a:spLocks noChangeArrowheads="1"/>
          </p:cNvSpPr>
          <p:nvPr/>
        </p:nvSpPr>
        <p:spPr bwMode="auto">
          <a:xfrm>
            <a:off x="25400" y="4993928"/>
            <a:ext cx="1017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濃硫酸</a:t>
            </a:r>
          </a:p>
        </p:txBody>
      </p:sp>
      <p:sp>
        <p:nvSpPr>
          <p:cNvPr id="31834" name="Rectangle 90"/>
          <p:cNvSpPr>
            <a:spLocks noChangeArrowheads="1"/>
          </p:cNvSpPr>
          <p:nvPr/>
        </p:nvSpPr>
        <p:spPr bwMode="auto">
          <a:xfrm>
            <a:off x="1476375" y="4887565"/>
            <a:ext cx="25193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H</a:t>
            </a:r>
            <a:r>
              <a:rPr kumimoji="0" lang="en-US" altLang="zh-HK" sz="2000" baseline="-25000">
                <a:latin typeface="Arial" pitchFamily="34" charset="0"/>
              </a:rPr>
              <a:t>2</a:t>
            </a:r>
            <a:r>
              <a:rPr kumimoji="0" lang="en-US" altLang="zh-HK" sz="2000">
                <a:latin typeface="Arial" pitchFamily="34" charset="0"/>
              </a:rPr>
              <a:t>SO</a:t>
            </a:r>
            <a:r>
              <a:rPr kumimoji="0" lang="en-US" altLang="zh-HK" sz="2000" baseline="-25000">
                <a:latin typeface="Arial" pitchFamily="34" charset="0"/>
              </a:rPr>
              <a:t>4</a:t>
            </a:r>
            <a:r>
              <a:rPr kumimoji="0" lang="en-US" altLang="zh-HK" sz="2000">
                <a:latin typeface="Arial" pitchFamily="34" charset="0"/>
              </a:rPr>
              <a:t>(l)  </a:t>
            </a:r>
            <a:r>
              <a:rPr kumimoji="0" lang="en-US" altLang="zh-HK" sz="2000">
                <a:latin typeface="Arial" pitchFamily="34" charset="0"/>
                <a:sym typeface="Symbol" pitchFamily="18" charset="2"/>
              </a:rPr>
              <a:t>  SO</a:t>
            </a:r>
            <a:r>
              <a:rPr kumimoji="0" lang="en-US" altLang="zh-HK" sz="2000" baseline="-25000">
                <a:latin typeface="Arial" pitchFamily="34" charset="0"/>
                <a:sym typeface="Symbol" pitchFamily="18" charset="2"/>
              </a:rPr>
              <a:t>2</a:t>
            </a:r>
            <a:r>
              <a:rPr kumimoji="0" lang="en-US" altLang="zh-HK" sz="2000">
                <a:latin typeface="Arial" pitchFamily="34" charset="0"/>
                <a:sym typeface="Symbol" pitchFamily="18" charset="2"/>
              </a:rPr>
              <a:t>(g)</a:t>
            </a:r>
          </a:p>
          <a:p>
            <a:r>
              <a:rPr kumimoji="0" lang="zh-TW" altLang="en-US" sz="2000" b="1">
                <a:solidFill>
                  <a:srgbClr val="969696"/>
                </a:solidFill>
                <a:latin typeface="Arial" pitchFamily="34" charset="0"/>
                <a:sym typeface="Symbol" pitchFamily="18" charset="2"/>
              </a:rPr>
              <a:t>無色</a:t>
            </a:r>
          </a:p>
        </p:txBody>
      </p:sp>
      <p:sp>
        <p:nvSpPr>
          <p:cNvPr id="31817" name="Rectangle 73"/>
          <p:cNvSpPr>
            <a:spLocks noChangeArrowheads="1"/>
          </p:cNvSpPr>
          <p:nvPr/>
        </p:nvSpPr>
        <p:spPr bwMode="auto">
          <a:xfrm>
            <a:off x="2943225" y="5138390"/>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0000"/>
                </a:solidFill>
                <a:sym typeface="Symbol" pitchFamily="18" charset="2"/>
              </a:rPr>
              <a:t>無色</a:t>
            </a:r>
          </a:p>
        </p:txBody>
      </p:sp>
      <p:sp>
        <p:nvSpPr>
          <p:cNvPr id="31835" name="Rectangle 91"/>
          <p:cNvSpPr>
            <a:spLocks noChangeArrowheads="1"/>
          </p:cNvSpPr>
          <p:nvPr/>
        </p:nvSpPr>
        <p:spPr bwMode="auto">
          <a:xfrm>
            <a:off x="4138613" y="4814540"/>
            <a:ext cx="3600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+6</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rPr>
              <a:t>+</a:t>
            </a:r>
            <a:r>
              <a:rPr kumimoji="0" lang="pt-BR" altLang="zh-TW" sz="2000" b="1" u="sng">
                <a:solidFill>
                  <a:srgbClr val="FF0000"/>
                </a:solidFill>
                <a:latin typeface="Arial" pitchFamily="34" charset="0"/>
              </a:rPr>
              <a:t>4</a:t>
            </a:r>
            <a:endParaRPr kumimoji="0" lang="zh-TW" altLang="en-US" sz="2000" b="1" u="sng">
              <a:solidFill>
                <a:srgbClr val="FF0000"/>
              </a:solidFill>
              <a:latin typeface="Arial" pitchFamily="34" charset="0"/>
            </a:endParaRPr>
          </a:p>
        </p:txBody>
      </p:sp>
    </p:spTree>
    <p:extLst>
      <p:ext uri="{BB962C8B-B14F-4D97-AF65-F5344CB8AC3E}">
        <p14:creationId xmlns:p14="http://schemas.microsoft.com/office/powerpoint/2010/main" val="855326986"/>
      </p:ext>
    </p:extLst>
  </p:cSld>
  <p:clrMapOvr>
    <a:masterClrMapping/>
  </p:clrMapOvr>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838" name="Group 70"/>
          <p:cNvGraphicFramePr>
            <a:graphicFrameLocks noGrp="1"/>
          </p:cNvGraphicFramePr>
          <p:nvPr/>
        </p:nvGraphicFramePr>
        <p:xfrm>
          <a:off x="250825" y="476250"/>
          <a:ext cx="8713788" cy="4938713"/>
        </p:xfrm>
        <a:graphic>
          <a:graphicData uri="http://schemas.openxmlformats.org/drawingml/2006/table">
            <a:tbl>
              <a:tblPr/>
              <a:tblGrid>
                <a:gridCol w="1584325">
                  <a:extLst>
                    <a:ext uri="{9D8B030D-6E8A-4147-A177-3AD203B41FA5}"/>
                  </a:extLst>
                </a:gridCol>
                <a:gridCol w="2952750">
                  <a:extLst>
                    <a:ext uri="{9D8B030D-6E8A-4147-A177-3AD203B41FA5}"/>
                  </a:extLst>
                </a:gridCol>
                <a:gridCol w="4176713">
                  <a:extLst>
                    <a:ext uri="{9D8B030D-6E8A-4147-A177-3AD203B41FA5}"/>
                  </a:extLst>
                </a:gridCol>
              </a:tblGrid>
              <a:tr h="7096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itchFamily="34" charset="0"/>
                          <a:ea typeface="新細明體" pitchFamily="18" charset="-120"/>
                          <a:cs typeface="Arial" pitchFamily="34" charset="0"/>
                        </a:rPr>
                        <a:t>氧化劑</a:t>
                      </a:r>
                      <a:endParaRPr kumimoji="0" lang="zh-HK" altLang="en-US" sz="22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49" marR="91449" marT="45719" marB="45719" anchor="ctr"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itchFamily="34" charset="0"/>
                          <a:ea typeface="新細明體" pitchFamily="18" charset="-120"/>
                          <a:cs typeface="Arial" pitchFamily="34" charset="0"/>
                        </a:rPr>
                        <a:t>主要變化和顏色變化</a:t>
                      </a:r>
                      <a:endParaRPr kumimoji="0" lang="zh-HK" altLang="en-US" sz="22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49" marR="91449" marT="45719" marB="45719"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itchFamily="34" charset="0"/>
                          <a:ea typeface="新細明體" pitchFamily="18" charset="-120"/>
                          <a:cs typeface="Arial" pitchFamily="34" charset="0"/>
                        </a:rPr>
                        <a:t>半方程式和氧化數的改變</a:t>
                      </a:r>
                      <a:endParaRPr kumimoji="0" lang="zh-HK" altLang="en-US" sz="22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49" marR="91449" marT="45719" marB="45719" anchor="ctr"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33CCFF"/>
                    </a:solidFill>
                  </a:tcPr>
                </a:tc>
                <a:extLst>
                  <a:ext uri="{0D108BD9-81ED-4DB2-BD59-A6C34878D82A}"/>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氧</a:t>
                      </a:r>
                      <a:endParaRPr kumimoji="0" lang="zh-HK" altLang="en-US" sz="20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O</a:t>
                      </a:r>
                      <a:r>
                        <a:rPr kumimoji="0" lang="en-US" altLang="zh-HK" sz="20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(g)   </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   OH</a:t>
                      </a:r>
                      <a:r>
                        <a:rPr kumimoji="0" lang="en-US" altLang="zh-HK" sz="2000" b="0" i="0" u="none" strike="noStrike" cap="none" normalizeH="0" baseline="50000" smtClean="0">
                          <a:ln>
                            <a:noFill/>
                          </a:ln>
                          <a:solidFill>
                            <a:schemeClr val="tx1"/>
                          </a:solidFill>
                          <a:effectLst/>
                          <a:latin typeface="Arial" pitchFamily="34" charset="0"/>
                          <a:ea typeface="新細明體" pitchFamily="18" charset="-120"/>
                          <a:cs typeface="Arial" pitchFamily="34" charset="0"/>
                          <a:sym typeface="Symbol" pitchFamily="18" charset="2"/>
                        </a:rPr>
                        <a:t></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(aq)</a:t>
                      </a: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rgbClr val="7030A0"/>
                          </a:solidFill>
                          <a:effectLst/>
                          <a:latin typeface="Arial" pitchFamily="34" charset="0"/>
                          <a:ea typeface="新細明體" pitchFamily="18" charset="-120"/>
                          <a:cs typeface="Arial" pitchFamily="34" charset="0"/>
                          <a:sym typeface="Symbol" pitchFamily="18" charset="2"/>
                        </a:rPr>
                        <a:t>無色</a:t>
                      </a:r>
                      <a:r>
                        <a:rPr kumimoji="0" lang="en-US" altLang="zh-HK" sz="2000" b="0" i="0" u="none" strike="noStrike" cap="none" normalizeH="0" baseline="0" smtClean="0">
                          <a:ln>
                            <a:noFill/>
                          </a:ln>
                          <a:solidFill>
                            <a:srgbClr val="7030A0"/>
                          </a:solidFill>
                          <a:effectLst/>
                          <a:latin typeface="Arial" pitchFamily="34" charset="0"/>
                          <a:ea typeface="新細明體" pitchFamily="18" charset="-120"/>
                          <a:cs typeface="Arial" pitchFamily="34" charset="0"/>
                          <a:sym typeface="Symbol" pitchFamily="18" charset="2"/>
                        </a:rPr>
                        <a:t>            </a:t>
                      </a:r>
                      <a:r>
                        <a:rPr kumimoji="0" lang="zh-TW" altLang="en-US" sz="2000" b="0" i="0" u="none" strike="noStrike" cap="none" normalizeH="0" baseline="0" smtClean="0">
                          <a:ln>
                            <a:noFill/>
                          </a:ln>
                          <a:solidFill>
                            <a:srgbClr val="7030A0"/>
                          </a:solidFill>
                          <a:effectLst/>
                          <a:latin typeface="Arial" pitchFamily="34" charset="0"/>
                          <a:ea typeface="新細明體" pitchFamily="18" charset="-120"/>
                          <a:cs typeface="Arial" pitchFamily="34" charset="0"/>
                          <a:sym typeface="Symbol" pitchFamily="18" charset="2"/>
                        </a:rPr>
                        <a:t>無色</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zh-TW" sz="2000" b="0" i="0" u="none" strike="noStrike" cap="none" normalizeH="0" baseline="0" smtClean="0">
                        <a:ln>
                          <a:noFill/>
                        </a:ln>
                        <a:solidFill>
                          <a:srgbClr val="7030A0"/>
                        </a:solidFill>
                        <a:effectLst/>
                        <a:latin typeface="Arial" pitchFamily="34" charset="0"/>
                        <a:ea typeface="新細明體" pitchFamily="18" charset="-120"/>
                        <a:cs typeface="Arial" pitchFamily="34" charset="0"/>
                        <a:sym typeface="Symbol"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或</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  </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O</a:t>
                      </a:r>
                      <a:r>
                        <a:rPr kumimoji="0" lang="en-US" altLang="zh-HK" sz="20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(g)  </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  O</a:t>
                      </a:r>
                      <a:r>
                        <a:rPr kumimoji="0" lang="en-US" altLang="zh-HK" sz="2000" b="0" i="0" u="none" strike="noStrike" cap="none" normalizeH="0" baseline="50000" smtClean="0">
                          <a:ln>
                            <a:noFill/>
                          </a:ln>
                          <a:solidFill>
                            <a:schemeClr val="tx1"/>
                          </a:solidFill>
                          <a:effectLst/>
                          <a:latin typeface="Arial" pitchFamily="34" charset="0"/>
                          <a:ea typeface="新細明體" pitchFamily="18" charset="-120"/>
                          <a:cs typeface="Arial" pitchFamily="34" charset="0"/>
                          <a:sym typeface="Symbol" pitchFamily="18" charset="2"/>
                        </a:rPr>
                        <a:t>2</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(s)</a:t>
                      </a: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O</a:t>
                      </a:r>
                      <a:r>
                        <a:rPr kumimoji="0" lang="en-US" altLang="zh-HK" sz="20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(g) </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+ 2H</a:t>
                      </a:r>
                      <a:r>
                        <a:rPr kumimoji="0" lang="en-US" altLang="zh-HK" sz="2000" b="0" i="0" u="none" strike="noStrike" cap="none" normalizeH="0" baseline="-25000" smtClean="0">
                          <a:ln>
                            <a:noFill/>
                          </a:ln>
                          <a:solidFill>
                            <a:schemeClr val="tx1"/>
                          </a:solidFill>
                          <a:effectLst/>
                          <a:latin typeface="Arial" pitchFamily="34" charset="0"/>
                          <a:ea typeface="新細明體" pitchFamily="18" charset="-120"/>
                          <a:cs typeface="Arial" pitchFamily="34" charset="0"/>
                          <a:sym typeface="Symbol" pitchFamily="18" charset="2"/>
                        </a:rPr>
                        <a:t>2</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O(l) + </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4</a:t>
                      </a:r>
                      <a:r>
                        <a:rPr kumimoji="0" lang="pt-BR"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e</a:t>
                      </a:r>
                      <a:r>
                        <a:rPr kumimoji="0" lang="pt-BR" altLang="zh-HK" sz="2000" b="0" i="0" u="none" strike="noStrike" cap="none" normalizeH="0" baseline="30000" smtClean="0">
                          <a:ln>
                            <a:noFill/>
                          </a:ln>
                          <a:solidFill>
                            <a:schemeClr val="tx1"/>
                          </a:solidFill>
                          <a:effectLst/>
                          <a:latin typeface="Arial" pitchFamily="34" charset="0"/>
                          <a:ea typeface="新細明體" pitchFamily="18" charset="-120"/>
                          <a:cs typeface="Arial" pitchFamily="34" charset="0"/>
                        </a:rPr>
                        <a:t>–</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 </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  4OH</a:t>
                      </a:r>
                      <a:r>
                        <a:rPr kumimoji="0" lang="en-US" altLang="zh-HK" sz="2000" b="0" i="0" u="none" strike="noStrike" cap="none" normalizeH="0" baseline="50000" smtClean="0">
                          <a:ln>
                            <a:noFill/>
                          </a:ln>
                          <a:solidFill>
                            <a:schemeClr val="tx1"/>
                          </a:solidFill>
                          <a:effectLst/>
                          <a:latin typeface="Arial" pitchFamily="34" charset="0"/>
                          <a:ea typeface="新細明體" pitchFamily="18" charset="-120"/>
                          <a:cs typeface="Arial" pitchFamily="34" charset="0"/>
                          <a:sym typeface="Symbol" pitchFamily="18" charset="2"/>
                        </a:rPr>
                        <a:t></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(aq)</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rgbClr val="3399FF"/>
                          </a:solidFill>
                          <a:effectLst/>
                          <a:latin typeface="Arial" pitchFamily="34" charset="0"/>
                          <a:ea typeface="新細明體" pitchFamily="18" charset="-120"/>
                          <a:cs typeface="Arial" pitchFamily="34" charset="0"/>
                          <a:sym typeface="Symbol" pitchFamily="18" charset="2"/>
                        </a:rPr>
                        <a:t> </a:t>
                      </a:r>
                      <a:r>
                        <a:rPr kumimoji="0" lang="en-US" altLang="zh-HK" sz="2000" b="0" i="0" u="none" strike="noStrike" cap="none" normalizeH="0" baseline="0" smtClean="0">
                          <a:ln>
                            <a:noFill/>
                          </a:ln>
                          <a:solidFill>
                            <a:srgbClr val="3399FF"/>
                          </a:solidFill>
                          <a:effectLst/>
                          <a:latin typeface="Arial" pitchFamily="34" charset="0"/>
                          <a:ea typeface="新細明體" pitchFamily="18" charset="-120"/>
                          <a:cs typeface="Arial" pitchFamily="34" charset="0"/>
                          <a:sym typeface="Symbol" pitchFamily="18" charset="2"/>
                        </a:rPr>
                        <a:t>0                                       2</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O</a:t>
                      </a:r>
                      <a:r>
                        <a:rPr kumimoji="0" lang="en-US" altLang="zh-HK" sz="20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(g) </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 </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4</a:t>
                      </a:r>
                      <a:r>
                        <a:rPr kumimoji="0" lang="pt-BR"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e</a:t>
                      </a:r>
                      <a:r>
                        <a:rPr kumimoji="0" lang="pt-BR" altLang="zh-HK" sz="2000" b="0" i="0" u="none" strike="noStrike" cap="none" normalizeH="0" baseline="30000" smtClean="0">
                          <a:ln>
                            <a:noFill/>
                          </a:ln>
                          <a:solidFill>
                            <a:schemeClr val="tx1"/>
                          </a:solidFill>
                          <a:effectLst/>
                          <a:latin typeface="Arial" pitchFamily="34" charset="0"/>
                          <a:ea typeface="新細明體" pitchFamily="18" charset="-120"/>
                          <a:cs typeface="Arial" pitchFamily="34" charset="0"/>
                        </a:rPr>
                        <a:t>–</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rPr>
                        <a:t> </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  2O</a:t>
                      </a:r>
                      <a:r>
                        <a:rPr kumimoji="0" lang="en-US" altLang="zh-HK" sz="2000" b="0" i="0" u="none" strike="noStrike" cap="none" normalizeH="0" baseline="50000" smtClean="0">
                          <a:ln>
                            <a:noFill/>
                          </a:ln>
                          <a:solidFill>
                            <a:schemeClr val="tx1"/>
                          </a:solidFill>
                          <a:effectLst/>
                          <a:latin typeface="Arial" pitchFamily="34" charset="0"/>
                          <a:ea typeface="新細明體" pitchFamily="18" charset="-120"/>
                          <a:cs typeface="Arial" pitchFamily="34" charset="0"/>
                          <a:sym typeface="Symbol" pitchFamily="18" charset="2"/>
                        </a:rPr>
                        <a:t>2</a:t>
                      </a:r>
                      <a:r>
                        <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rPr>
                        <a:t>(s)</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000" b="0" i="0" u="none" strike="noStrike" cap="none" normalizeH="0" baseline="0" smtClean="0">
                          <a:ln>
                            <a:noFill/>
                          </a:ln>
                          <a:solidFill>
                            <a:srgbClr val="3399FF"/>
                          </a:solidFill>
                          <a:effectLst/>
                          <a:latin typeface="Arial" pitchFamily="34" charset="0"/>
                          <a:ea typeface="新細明體" pitchFamily="18" charset="-120"/>
                          <a:cs typeface="Arial" pitchFamily="34" charset="0"/>
                          <a:sym typeface="Symbol" pitchFamily="18" charset="2"/>
                        </a:rPr>
                        <a:t> 0                       2</a:t>
                      </a:r>
                      <a:endPar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sym typeface="Symbol" pitchFamily="18" charset="2"/>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extLst>
                  <a:ext uri="{0D108BD9-81ED-4DB2-BD59-A6C34878D82A}"/>
                </a:extLst>
              </a:tr>
              <a:tr h="704850">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0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smtClean="0">
                        <a:ln>
                          <a:noFill/>
                        </a:ln>
                        <a:solidFill>
                          <a:srgbClr val="FF0000"/>
                        </a:solidFill>
                        <a:effectLst/>
                        <a:latin typeface="Arial" pitchFamily="34" charset="0"/>
                        <a:ea typeface="新細明體" pitchFamily="18" charset="-120"/>
                        <a:cs typeface="Arial" pitchFamily="34" charset="0"/>
                        <a:sym typeface="Symbol" pitchFamily="18" charset="2"/>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smtClean="0">
                        <a:ln>
                          <a:noFill/>
                        </a:ln>
                        <a:solidFill>
                          <a:srgbClr val="3399FF"/>
                        </a:solidFill>
                        <a:effectLst/>
                        <a:latin typeface="Arial" pitchFamily="34" charset="0"/>
                        <a:ea typeface="新細明體" pitchFamily="18" charset="-120"/>
                        <a:cs typeface="Arial" pitchFamily="34" charset="0"/>
                        <a:sym typeface="Symbol" pitchFamily="18" charset="2"/>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r h="647700">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Calibri" pitchFamily="34" charset="0"/>
                        <a:ea typeface="新細明體" pitchFamily="18" charset="-120"/>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7030A0"/>
                        </a:solidFill>
                        <a:effectLst/>
                        <a:latin typeface="Arial" pitchFamily="34" charset="0"/>
                        <a:ea typeface="新細明體" pitchFamily="18" charset="-120"/>
                        <a:cs typeface="Arial" pitchFamily="34" charset="0"/>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smtClean="0">
                        <a:ln>
                          <a:noFill/>
                        </a:ln>
                        <a:solidFill>
                          <a:srgbClr val="3399FF"/>
                        </a:solidFill>
                        <a:effectLst/>
                        <a:latin typeface="Arial" pitchFamily="34" charset="0"/>
                        <a:ea typeface="新細明體" pitchFamily="18" charset="-120"/>
                        <a:cs typeface="Arial" pitchFamily="34" charset="0"/>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r h="946150">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新細明體" pitchFamily="18" charset="-120"/>
                        <a:ea typeface="新細明體" pitchFamily="18" charset="-120"/>
                        <a:cs typeface="Arial" pitchFamily="34" charset="0"/>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7030A0"/>
                        </a:solidFill>
                        <a:effectLst/>
                        <a:latin typeface="Calibri" pitchFamily="34" charset="0"/>
                        <a:ea typeface="新細明體" pitchFamily="18" charset="-120"/>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3399FF"/>
                        </a:solidFill>
                        <a:effectLst/>
                        <a:latin typeface="Arial" pitchFamily="34" charset="0"/>
                        <a:ea typeface="新細明體" pitchFamily="18" charset="-120"/>
                        <a:cs typeface="Arial" pitchFamily="34" charset="0"/>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r h="619125">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800" b="0" i="0" u="none" strike="noStrike" cap="none" normalizeH="0" baseline="0" smtClean="0">
                        <a:ln>
                          <a:noFill/>
                        </a:ln>
                        <a:solidFill>
                          <a:schemeClr val="tx1"/>
                        </a:solidFill>
                        <a:effectLst/>
                        <a:latin typeface="Calibri" pitchFamily="34" charset="0"/>
                        <a:ea typeface="新細明體" pitchFamily="18" charset="-120"/>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7030A0"/>
                        </a:solidFill>
                        <a:effectLst/>
                        <a:latin typeface="Arial" pitchFamily="34" charset="0"/>
                        <a:ea typeface="新細明體" pitchFamily="18" charset="-120"/>
                        <a:cs typeface="Arial" pitchFamily="34" charset="0"/>
                        <a:sym typeface="Symbol" pitchFamily="18" charset="2"/>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smtClean="0">
                        <a:ln>
                          <a:noFill/>
                        </a:ln>
                        <a:solidFill>
                          <a:srgbClr val="3399FF"/>
                        </a:solidFill>
                        <a:effectLst/>
                        <a:latin typeface="Arial" pitchFamily="34" charset="0"/>
                        <a:ea typeface="新細明體" pitchFamily="18" charset="-120"/>
                        <a:cs typeface="Arial" pitchFamily="34" charset="0"/>
                        <a:sym typeface="Symbol" pitchFamily="18" charset="2"/>
                      </a:endParaRPr>
                    </a:p>
                  </a:txBody>
                  <a:tcPr marL="91449" marR="91449" marT="45719" marB="45719"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bl>
          </a:graphicData>
        </a:graphic>
      </p:graphicFrame>
      <p:sp>
        <p:nvSpPr>
          <p:cNvPr id="32808" name="Rectangle 40"/>
          <p:cNvSpPr>
            <a:spLocks noChangeArrowheads="1"/>
          </p:cNvSpPr>
          <p:nvPr/>
        </p:nvSpPr>
        <p:spPr bwMode="auto">
          <a:xfrm>
            <a:off x="4787900" y="2781300"/>
            <a:ext cx="30972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90000"/>
              </a:lnSpc>
            </a:pPr>
            <a:r>
              <a:rPr kumimoji="0" lang="en-US" altLang="zh-HK" sz="2000">
                <a:latin typeface="Arial" pitchFamily="34" charset="0"/>
                <a:sym typeface="Symbol" pitchFamily="18" charset="2"/>
              </a:rPr>
              <a:t>Cl</a:t>
            </a:r>
            <a:r>
              <a:rPr kumimoji="0" lang="en-US" altLang="zh-HK" sz="2000" baseline="-25000">
                <a:latin typeface="Arial" pitchFamily="34" charset="0"/>
                <a:sym typeface="Symbol" pitchFamily="18" charset="2"/>
              </a:rPr>
              <a:t>2</a:t>
            </a:r>
            <a:r>
              <a:rPr kumimoji="0" lang="en-US" altLang="zh-HK" sz="2000">
                <a:latin typeface="Arial" pitchFamily="34" charset="0"/>
                <a:sym typeface="Symbol" pitchFamily="18" charset="2"/>
              </a:rPr>
              <a:t>(g) </a:t>
            </a:r>
            <a:r>
              <a:rPr kumimoji="0" lang="en-US" altLang="zh-HK" sz="2000" b="1" u="sng">
                <a:solidFill>
                  <a:srgbClr val="FF0000"/>
                </a:solidFill>
                <a:latin typeface="Arial" pitchFamily="34" charset="0"/>
                <a:sym typeface="Symbol" pitchFamily="18" charset="2"/>
              </a:rPr>
              <a:t>+  </a:t>
            </a:r>
            <a:r>
              <a:rPr kumimoji="0" lang="en-US" altLang="zh-HK" sz="2000" b="1" u="sng">
                <a:solidFill>
                  <a:srgbClr val="FF0000"/>
                </a:solidFill>
                <a:latin typeface="Arial" pitchFamily="34" charset="0"/>
              </a:rPr>
              <a:t>2</a:t>
            </a:r>
            <a:r>
              <a:rPr kumimoji="0" lang="pt-BR" altLang="zh-HK" sz="2000" b="1" u="sng">
                <a:solidFill>
                  <a:srgbClr val="FF0000"/>
                </a:solidFill>
                <a:latin typeface="Arial" pitchFamily="34" charset="0"/>
              </a:rPr>
              <a:t>e </a:t>
            </a:r>
            <a:r>
              <a:rPr kumimoji="0" lang="en-US" altLang="zh-HK" sz="2000" b="1" u="sng">
                <a:solidFill>
                  <a:srgbClr val="FF0000"/>
                </a:solidFill>
                <a:latin typeface="Arial" pitchFamily="34" charset="0"/>
                <a:sym typeface="Symbol" pitchFamily="18" charset="2"/>
              </a:rPr>
              <a:t>  2Cl</a:t>
            </a:r>
            <a:r>
              <a:rPr kumimoji="0" lang="en-US" altLang="zh-HK" sz="2000" b="1" u="sng" baseline="30000">
                <a:solidFill>
                  <a:srgbClr val="FF0000"/>
                </a:solidFill>
                <a:latin typeface="Arial" pitchFamily="34" charset="0"/>
                <a:sym typeface="Symbol" pitchFamily="18" charset="2"/>
              </a:rPr>
              <a:t></a:t>
            </a:r>
            <a:r>
              <a:rPr kumimoji="0" lang="en-US" altLang="zh-HK" sz="2000" b="1" u="sng">
                <a:solidFill>
                  <a:srgbClr val="FF0000"/>
                </a:solidFill>
                <a:latin typeface="Arial" pitchFamily="34" charset="0"/>
                <a:sym typeface="Symbol" pitchFamily="18" charset="2"/>
              </a:rPr>
              <a:t>(aq)</a:t>
            </a:r>
          </a:p>
        </p:txBody>
      </p:sp>
      <p:sp>
        <p:nvSpPr>
          <p:cNvPr id="32812" name="Rectangle 44"/>
          <p:cNvSpPr>
            <a:spLocks noChangeArrowheads="1"/>
          </p:cNvSpPr>
          <p:nvPr/>
        </p:nvSpPr>
        <p:spPr bwMode="auto">
          <a:xfrm>
            <a:off x="4787900" y="3463925"/>
            <a:ext cx="31686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rPr>
              <a:t>Br</a:t>
            </a:r>
            <a:r>
              <a:rPr kumimoji="0" lang="en-US" altLang="zh-HK" sz="2000" baseline="-25000">
                <a:latin typeface="Arial" pitchFamily="34" charset="0"/>
              </a:rPr>
              <a:t>2</a:t>
            </a:r>
            <a:r>
              <a:rPr kumimoji="0" lang="en-US" altLang="zh-HK" sz="2000">
                <a:latin typeface="Arial" pitchFamily="34" charset="0"/>
              </a:rPr>
              <a:t>(aq)</a:t>
            </a:r>
            <a:r>
              <a:rPr kumimoji="0" lang="en-US" altLang="zh-TW" sz="2000">
                <a:latin typeface="Arial" pitchFamily="34" charset="0"/>
              </a:rPr>
              <a:t> </a:t>
            </a:r>
            <a:r>
              <a:rPr kumimoji="0" lang="en-US" altLang="zh-HK" sz="2000" b="1" u="sng">
                <a:solidFill>
                  <a:srgbClr val="FF0000"/>
                </a:solidFill>
                <a:latin typeface="Arial" pitchFamily="34" charset="0"/>
                <a:sym typeface="Symbol" pitchFamily="18" charset="2"/>
              </a:rPr>
              <a:t>+  </a:t>
            </a:r>
            <a:r>
              <a:rPr kumimoji="0" lang="en-US" altLang="zh-HK" sz="2000" b="1" u="sng">
                <a:solidFill>
                  <a:srgbClr val="FF0000"/>
                </a:solidFill>
                <a:latin typeface="Arial" pitchFamily="34" charset="0"/>
              </a:rPr>
              <a:t>2</a:t>
            </a:r>
            <a:r>
              <a:rPr kumimoji="0" lang="pt-BR" altLang="zh-HK" sz="2000" b="1" u="sng">
                <a:solidFill>
                  <a:srgbClr val="FF0000"/>
                </a:solidFill>
                <a:latin typeface="Arial" pitchFamily="34" charset="0"/>
              </a:rPr>
              <a:t>e </a:t>
            </a:r>
            <a:r>
              <a:rPr kumimoji="0" lang="en-US" altLang="zh-HK" sz="2000" b="1" u="sng">
                <a:solidFill>
                  <a:srgbClr val="FF0000"/>
                </a:solidFill>
                <a:latin typeface="Arial" pitchFamily="34" charset="0"/>
                <a:sym typeface="Symbol" pitchFamily="18" charset="2"/>
              </a:rPr>
              <a:t>  2</a:t>
            </a:r>
            <a:r>
              <a:rPr kumimoji="0" lang="en-US" altLang="zh-TW" sz="2000" b="1" u="sng">
                <a:solidFill>
                  <a:srgbClr val="FF0000"/>
                </a:solidFill>
                <a:latin typeface="Arial" pitchFamily="34" charset="0"/>
                <a:sym typeface="Symbol" pitchFamily="18" charset="2"/>
              </a:rPr>
              <a:t>Br </a:t>
            </a:r>
            <a:r>
              <a:rPr kumimoji="0" lang="en-US" altLang="zh-HK" sz="2000" b="1" u="sng" baseline="30000">
                <a:solidFill>
                  <a:srgbClr val="FF0000"/>
                </a:solidFill>
                <a:latin typeface="Arial" pitchFamily="34" charset="0"/>
                <a:sym typeface="Symbol" pitchFamily="18" charset="2"/>
              </a:rPr>
              <a:t></a:t>
            </a:r>
            <a:r>
              <a:rPr kumimoji="0" lang="en-US" altLang="zh-HK" sz="2000" b="1" u="sng">
                <a:solidFill>
                  <a:srgbClr val="FF0000"/>
                </a:solidFill>
                <a:latin typeface="Arial" pitchFamily="34" charset="0"/>
                <a:sym typeface="Symbol" pitchFamily="18" charset="2"/>
              </a:rPr>
              <a:t>(aq)</a:t>
            </a:r>
            <a:endParaRPr kumimoji="0" lang="zh-TW" altLang="en-US" sz="2000" b="1" u="sng">
              <a:solidFill>
                <a:srgbClr val="FF0000"/>
              </a:solidFill>
              <a:latin typeface="Arial" pitchFamily="34" charset="0"/>
              <a:sym typeface="Symbol" pitchFamily="18" charset="2"/>
            </a:endParaRPr>
          </a:p>
        </p:txBody>
      </p:sp>
      <p:sp>
        <p:nvSpPr>
          <p:cNvPr id="32814" name="Rectangle 46"/>
          <p:cNvSpPr>
            <a:spLocks noChangeArrowheads="1"/>
          </p:cNvSpPr>
          <p:nvPr/>
        </p:nvSpPr>
        <p:spPr bwMode="auto">
          <a:xfrm>
            <a:off x="4787900" y="4760913"/>
            <a:ext cx="30241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sym typeface="Symbol" pitchFamily="18" charset="2"/>
              </a:rPr>
              <a:t>Fe</a:t>
            </a:r>
            <a:r>
              <a:rPr kumimoji="0" lang="en-US" altLang="zh-HK" sz="2000" baseline="30000">
                <a:latin typeface="Arial" pitchFamily="34" charset="0"/>
                <a:sym typeface="Symbol" pitchFamily="18" charset="2"/>
              </a:rPr>
              <a:t>3+</a:t>
            </a:r>
            <a:r>
              <a:rPr kumimoji="0" lang="en-US" altLang="zh-HK" sz="2000">
                <a:latin typeface="Arial" pitchFamily="34" charset="0"/>
                <a:sym typeface="Symbol" pitchFamily="18" charset="2"/>
              </a:rPr>
              <a:t>(aq)</a:t>
            </a:r>
            <a:r>
              <a:rPr kumimoji="0" lang="en-US" altLang="zh-HK" sz="2000">
                <a:latin typeface="Arial" pitchFamily="34" charset="0"/>
              </a:rPr>
              <a:t> </a:t>
            </a:r>
            <a:r>
              <a:rPr kumimoji="0" lang="en-US" altLang="zh-HK" sz="2000" b="1" u="sng">
                <a:solidFill>
                  <a:srgbClr val="FF0000"/>
                </a:solidFill>
                <a:latin typeface="Arial" pitchFamily="34" charset="0"/>
              </a:rPr>
              <a:t>+ e</a:t>
            </a:r>
            <a:r>
              <a:rPr kumimoji="0" lang="en-US" altLang="zh-HK" sz="2000" b="1" u="sng">
                <a:solidFill>
                  <a:srgbClr val="FF0000"/>
                </a:solidFill>
                <a:latin typeface="Arial" pitchFamily="34" charset="0"/>
                <a:sym typeface="Symbol" pitchFamily="18" charset="2"/>
              </a:rPr>
              <a:t>   Fe</a:t>
            </a:r>
            <a:r>
              <a:rPr kumimoji="0" lang="en-US" altLang="zh-HK" sz="2000" b="1" u="sng" baseline="30000">
                <a:solidFill>
                  <a:srgbClr val="FF0000"/>
                </a:solidFill>
                <a:latin typeface="Arial" pitchFamily="34" charset="0"/>
                <a:sym typeface="Symbol" pitchFamily="18" charset="2"/>
              </a:rPr>
              <a:t>2+</a:t>
            </a:r>
            <a:r>
              <a:rPr kumimoji="0" lang="en-US" altLang="zh-HK" sz="2000" b="1" u="sng">
                <a:solidFill>
                  <a:srgbClr val="FF0000"/>
                </a:solidFill>
                <a:latin typeface="Arial" pitchFamily="34" charset="0"/>
                <a:sym typeface="Symbol" pitchFamily="18" charset="2"/>
              </a:rPr>
              <a:t>(aq)</a:t>
            </a:r>
          </a:p>
        </p:txBody>
      </p:sp>
      <p:sp>
        <p:nvSpPr>
          <p:cNvPr id="32823" name="Rectangle 55"/>
          <p:cNvSpPr>
            <a:spLocks noChangeArrowheads="1"/>
          </p:cNvSpPr>
          <p:nvPr/>
        </p:nvSpPr>
        <p:spPr bwMode="auto">
          <a:xfrm>
            <a:off x="250825" y="256540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氯</a:t>
            </a:r>
          </a:p>
        </p:txBody>
      </p:sp>
      <p:sp>
        <p:nvSpPr>
          <p:cNvPr id="32824" name="Rectangle 56"/>
          <p:cNvSpPr>
            <a:spLocks noChangeArrowheads="1"/>
          </p:cNvSpPr>
          <p:nvPr/>
        </p:nvSpPr>
        <p:spPr bwMode="auto">
          <a:xfrm>
            <a:off x="1835150" y="2492375"/>
            <a:ext cx="2160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sym typeface="Symbol" pitchFamily="18" charset="2"/>
              </a:rPr>
              <a:t>Cl</a:t>
            </a:r>
            <a:r>
              <a:rPr kumimoji="0" lang="en-US" altLang="zh-HK" sz="2000" baseline="-25000">
                <a:latin typeface="Arial" pitchFamily="34" charset="0"/>
                <a:sym typeface="Symbol" pitchFamily="18" charset="2"/>
              </a:rPr>
              <a:t>2</a:t>
            </a:r>
            <a:r>
              <a:rPr kumimoji="0" lang="en-US" altLang="zh-HK" sz="2000">
                <a:latin typeface="Arial" pitchFamily="34" charset="0"/>
                <a:sym typeface="Symbol" pitchFamily="18" charset="2"/>
              </a:rPr>
              <a:t>(g)   Cl</a:t>
            </a:r>
            <a:r>
              <a:rPr kumimoji="0" lang="en-US" altLang="zh-HK" sz="2000" baseline="30000">
                <a:latin typeface="Arial" pitchFamily="34" charset="0"/>
                <a:sym typeface="Symbol" pitchFamily="18" charset="2"/>
              </a:rPr>
              <a:t></a:t>
            </a:r>
            <a:r>
              <a:rPr kumimoji="0" lang="en-US" altLang="zh-HK" sz="2000">
                <a:latin typeface="Arial" pitchFamily="34" charset="0"/>
                <a:sym typeface="Symbol" pitchFamily="18" charset="2"/>
              </a:rPr>
              <a:t>(aq)</a:t>
            </a:r>
          </a:p>
          <a:p>
            <a:r>
              <a:rPr kumimoji="0" lang="zh-TW" altLang="en-US" sz="2000" b="1">
                <a:solidFill>
                  <a:srgbClr val="33CC33"/>
                </a:solidFill>
                <a:latin typeface="Arial" pitchFamily="34" charset="0"/>
                <a:sym typeface="Symbol" pitchFamily="18" charset="2"/>
              </a:rPr>
              <a:t>淺綠色</a:t>
            </a:r>
          </a:p>
        </p:txBody>
      </p:sp>
      <p:sp>
        <p:nvSpPr>
          <p:cNvPr id="32810" name="Rectangle 42"/>
          <p:cNvSpPr>
            <a:spLocks noChangeArrowheads="1"/>
          </p:cNvSpPr>
          <p:nvPr/>
        </p:nvSpPr>
        <p:spPr bwMode="auto">
          <a:xfrm>
            <a:off x="2943225" y="2781300"/>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0000"/>
                </a:solidFill>
                <a:sym typeface="Symbol" pitchFamily="18" charset="2"/>
              </a:rPr>
              <a:t>無色</a:t>
            </a:r>
          </a:p>
        </p:txBody>
      </p:sp>
      <p:sp>
        <p:nvSpPr>
          <p:cNvPr id="32825" name="Rectangle 57"/>
          <p:cNvSpPr>
            <a:spLocks noChangeArrowheads="1"/>
          </p:cNvSpPr>
          <p:nvPr/>
        </p:nvSpPr>
        <p:spPr bwMode="auto">
          <a:xfrm>
            <a:off x="4787900" y="2420938"/>
            <a:ext cx="2520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0</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sym typeface="Symbol" pitchFamily="18" charset="2"/>
              </a:rPr>
              <a:t></a:t>
            </a:r>
            <a:r>
              <a:rPr kumimoji="0" lang="pt-BR" altLang="zh-TW" sz="2000" b="1" u="sng">
                <a:solidFill>
                  <a:srgbClr val="FF0000"/>
                </a:solidFill>
                <a:latin typeface="Arial" pitchFamily="34" charset="0"/>
                <a:sym typeface="Symbol" pitchFamily="18" charset="2"/>
              </a:rPr>
              <a:t>1</a:t>
            </a:r>
            <a:endParaRPr kumimoji="0" lang="zh-TW" altLang="en-US" sz="2000" b="1" u="sng">
              <a:solidFill>
                <a:srgbClr val="FF0000"/>
              </a:solidFill>
              <a:latin typeface="Arial" pitchFamily="34" charset="0"/>
            </a:endParaRPr>
          </a:p>
        </p:txBody>
      </p:sp>
      <p:sp>
        <p:nvSpPr>
          <p:cNvPr id="32826" name="Rectangle 58"/>
          <p:cNvSpPr>
            <a:spLocks noChangeArrowheads="1"/>
          </p:cNvSpPr>
          <p:nvPr/>
        </p:nvSpPr>
        <p:spPr bwMode="auto">
          <a:xfrm>
            <a:off x="250825" y="3284538"/>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溴水</a:t>
            </a:r>
          </a:p>
        </p:txBody>
      </p:sp>
      <p:sp>
        <p:nvSpPr>
          <p:cNvPr id="32827" name="Rectangle 59"/>
          <p:cNvSpPr>
            <a:spLocks noChangeArrowheads="1"/>
          </p:cNvSpPr>
          <p:nvPr/>
        </p:nvSpPr>
        <p:spPr bwMode="auto">
          <a:xfrm>
            <a:off x="1835150" y="3141663"/>
            <a:ext cx="288131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Br</a:t>
            </a:r>
            <a:r>
              <a:rPr kumimoji="0" lang="en-US" altLang="zh-HK" sz="2000" baseline="-25000">
                <a:latin typeface="Arial" pitchFamily="34" charset="0"/>
              </a:rPr>
              <a:t>2</a:t>
            </a:r>
            <a:r>
              <a:rPr kumimoji="0" lang="en-US" altLang="zh-HK" sz="2000">
                <a:latin typeface="Arial" pitchFamily="34" charset="0"/>
              </a:rPr>
              <a:t>(aq)   </a:t>
            </a:r>
            <a:r>
              <a:rPr kumimoji="0" lang="en-US" altLang="zh-TW" sz="2000">
                <a:latin typeface="Arial" pitchFamily="34" charset="0"/>
              </a:rPr>
              <a:t>      </a:t>
            </a:r>
            <a:r>
              <a:rPr kumimoji="0" lang="en-US" altLang="zh-HK" sz="2000">
                <a:latin typeface="Arial" pitchFamily="34" charset="0"/>
                <a:sym typeface="Symbol" pitchFamily="18" charset="2"/>
              </a:rPr>
              <a:t>  Br</a:t>
            </a:r>
            <a:r>
              <a:rPr kumimoji="0" lang="en-US" altLang="zh-HK" sz="2000" baseline="30000">
                <a:latin typeface="Arial" pitchFamily="34" charset="0"/>
                <a:sym typeface="Symbol" pitchFamily="18" charset="2"/>
              </a:rPr>
              <a:t></a:t>
            </a:r>
            <a:r>
              <a:rPr kumimoji="0" lang="en-US" altLang="zh-HK" sz="2000">
                <a:latin typeface="Arial" pitchFamily="34" charset="0"/>
                <a:sym typeface="Symbol" pitchFamily="18" charset="2"/>
              </a:rPr>
              <a:t>(aq)</a:t>
            </a:r>
          </a:p>
          <a:p>
            <a:r>
              <a:rPr kumimoji="0" lang="zh-TW" altLang="en-US" sz="2000" b="1">
                <a:solidFill>
                  <a:srgbClr val="CC3300"/>
                </a:solidFill>
                <a:latin typeface="Arial" pitchFamily="34" charset="0"/>
                <a:sym typeface="Symbol" pitchFamily="18" charset="2"/>
              </a:rPr>
              <a:t>黃色或棕色</a:t>
            </a:r>
            <a:endParaRPr kumimoji="0" lang="en-US" altLang="zh-HK" sz="2000" b="1">
              <a:solidFill>
                <a:srgbClr val="CC3300"/>
              </a:solidFill>
              <a:latin typeface="Arial" pitchFamily="34" charset="0"/>
              <a:sym typeface="Symbol" pitchFamily="18" charset="2"/>
            </a:endParaRPr>
          </a:p>
        </p:txBody>
      </p:sp>
      <p:sp>
        <p:nvSpPr>
          <p:cNvPr id="32811" name="Rectangle 43"/>
          <p:cNvSpPr>
            <a:spLocks noChangeArrowheads="1"/>
          </p:cNvSpPr>
          <p:nvPr/>
        </p:nvSpPr>
        <p:spPr bwMode="auto">
          <a:xfrm>
            <a:off x="3519488" y="3429000"/>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0000"/>
                </a:solidFill>
                <a:sym typeface="Symbol" pitchFamily="18" charset="2"/>
              </a:rPr>
              <a:t>無色</a:t>
            </a:r>
          </a:p>
        </p:txBody>
      </p:sp>
      <p:sp>
        <p:nvSpPr>
          <p:cNvPr id="32828" name="Rectangle 60"/>
          <p:cNvSpPr>
            <a:spLocks noChangeArrowheads="1"/>
          </p:cNvSpPr>
          <p:nvPr/>
        </p:nvSpPr>
        <p:spPr bwMode="auto">
          <a:xfrm>
            <a:off x="4787900" y="3116263"/>
            <a:ext cx="2520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0</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sym typeface="Symbol" pitchFamily="18" charset="2"/>
              </a:rPr>
              <a:t></a:t>
            </a:r>
            <a:r>
              <a:rPr kumimoji="0" lang="pt-BR" altLang="zh-TW" sz="2000" b="1" u="sng">
                <a:solidFill>
                  <a:srgbClr val="FF0000"/>
                </a:solidFill>
                <a:latin typeface="Arial" pitchFamily="34" charset="0"/>
                <a:sym typeface="Symbol" pitchFamily="18" charset="2"/>
              </a:rPr>
              <a:t>1</a:t>
            </a:r>
            <a:endParaRPr kumimoji="0" lang="zh-TW" altLang="en-US" sz="2000" b="1" u="sng">
              <a:solidFill>
                <a:srgbClr val="FF0000"/>
              </a:solidFill>
              <a:latin typeface="Arial" pitchFamily="34" charset="0"/>
            </a:endParaRPr>
          </a:p>
        </p:txBody>
      </p:sp>
      <p:sp>
        <p:nvSpPr>
          <p:cNvPr id="32829" name="Rectangle 61"/>
          <p:cNvSpPr>
            <a:spLocks noChangeArrowheads="1"/>
          </p:cNvSpPr>
          <p:nvPr/>
        </p:nvSpPr>
        <p:spPr bwMode="auto">
          <a:xfrm>
            <a:off x="196850" y="3773488"/>
            <a:ext cx="178276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HK" altLang="en-US" sz="2000"/>
              <a:t>位於活性序下</a:t>
            </a:r>
            <a:r>
              <a:rPr kumimoji="0" lang="zh-TW" altLang="en-US" sz="2000"/>
              <a:t>方的金屬離子</a:t>
            </a:r>
            <a:endParaRPr kumimoji="0" lang="en-US" altLang="zh-TW" sz="2000"/>
          </a:p>
          <a:p>
            <a:r>
              <a:rPr kumimoji="0" lang="en-US" altLang="zh-HK" sz="2000" b="1"/>
              <a:t>(</a:t>
            </a:r>
            <a:r>
              <a:rPr kumimoji="0" lang="zh-HK" altLang="en-US" sz="2000"/>
              <a:t>例如</a:t>
            </a:r>
            <a:r>
              <a:rPr kumimoji="0" lang="zh-HK" altLang="zh-TW" sz="2000"/>
              <a:t> </a:t>
            </a:r>
            <a:r>
              <a:rPr kumimoji="0" lang="en-US" altLang="zh-HK" sz="2000"/>
              <a:t>Ag</a:t>
            </a:r>
            <a:r>
              <a:rPr kumimoji="0" lang="en-US" altLang="zh-HK" sz="2000" baseline="30000"/>
              <a:t>+</a:t>
            </a:r>
            <a:r>
              <a:rPr kumimoji="0" lang="en-US" altLang="zh-HK" sz="2000"/>
              <a:t>)</a:t>
            </a:r>
            <a:endParaRPr kumimoji="0" lang="zh-HK" altLang="en-US" sz="2000"/>
          </a:p>
        </p:txBody>
      </p:sp>
      <p:sp>
        <p:nvSpPr>
          <p:cNvPr id="32830" name="Rectangle 62"/>
          <p:cNvSpPr>
            <a:spLocks noChangeArrowheads="1"/>
          </p:cNvSpPr>
          <p:nvPr/>
        </p:nvSpPr>
        <p:spPr bwMode="auto">
          <a:xfrm>
            <a:off x="1835150" y="3789363"/>
            <a:ext cx="259238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sym typeface="Symbol" pitchFamily="18" charset="2"/>
              </a:rPr>
              <a:t>陽離子 </a:t>
            </a:r>
            <a:r>
              <a:rPr kumimoji="0" lang="en-US" altLang="zh-HK" sz="2000">
                <a:sym typeface="Symbol" pitchFamily="18" charset="2"/>
              </a:rPr>
              <a:t> </a:t>
            </a:r>
            <a:r>
              <a:rPr kumimoji="0" lang="zh-TW" altLang="en-US" sz="2000">
                <a:sym typeface="Symbol" pitchFamily="18" charset="2"/>
              </a:rPr>
              <a:t>金屬原子</a:t>
            </a:r>
            <a:endParaRPr kumimoji="0" lang="en-US" altLang="zh-TW" sz="2000">
              <a:sym typeface="Symbol" pitchFamily="18" charset="2"/>
            </a:endParaRPr>
          </a:p>
          <a:p>
            <a:r>
              <a:rPr kumimoji="0" lang="zh-TW" altLang="en-US" sz="2000"/>
              <a:t>例如 </a:t>
            </a:r>
            <a:r>
              <a:rPr kumimoji="0" lang="en-US" altLang="zh-HK" sz="2000"/>
              <a:t>Ag</a:t>
            </a:r>
            <a:r>
              <a:rPr kumimoji="0" lang="en-US" altLang="zh-HK" sz="2000" baseline="30000"/>
              <a:t>+</a:t>
            </a:r>
            <a:r>
              <a:rPr kumimoji="0" lang="en-US" altLang="zh-HK" sz="2000"/>
              <a:t>(aq)  </a:t>
            </a:r>
            <a:r>
              <a:rPr kumimoji="0" lang="en-US" altLang="zh-HK" sz="2000">
                <a:sym typeface="Symbol" pitchFamily="18" charset="2"/>
              </a:rPr>
              <a:t>  Ag(s)</a:t>
            </a:r>
            <a:r>
              <a:rPr kumimoji="0" lang="en-US" altLang="zh-HK" sz="2000"/>
              <a:t> </a:t>
            </a:r>
          </a:p>
          <a:p>
            <a:r>
              <a:rPr kumimoji="0" lang="zh-TW" altLang="en-US" sz="2000">
                <a:solidFill>
                  <a:srgbClr val="7030A0"/>
                </a:solidFill>
              </a:rPr>
              <a:t>         無色             銀色</a:t>
            </a:r>
          </a:p>
        </p:txBody>
      </p:sp>
      <p:sp>
        <p:nvSpPr>
          <p:cNvPr id="32831" name="Rectangle 63"/>
          <p:cNvSpPr>
            <a:spLocks noChangeArrowheads="1"/>
          </p:cNvSpPr>
          <p:nvPr/>
        </p:nvSpPr>
        <p:spPr bwMode="auto">
          <a:xfrm>
            <a:off x="4787900" y="4005263"/>
            <a:ext cx="288131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Ag</a:t>
            </a:r>
            <a:r>
              <a:rPr kumimoji="0" lang="en-US" altLang="zh-HK" sz="2000" baseline="30000">
                <a:latin typeface="Arial" pitchFamily="34" charset="0"/>
              </a:rPr>
              <a:t>+</a:t>
            </a:r>
            <a:r>
              <a:rPr kumimoji="0" lang="en-US" altLang="zh-HK" sz="2000">
                <a:latin typeface="Arial" pitchFamily="34" charset="0"/>
              </a:rPr>
              <a:t>(aq) + e  </a:t>
            </a:r>
            <a:r>
              <a:rPr kumimoji="0" lang="en-US" altLang="zh-HK" sz="2000">
                <a:latin typeface="Arial" pitchFamily="34" charset="0"/>
                <a:sym typeface="Symbol" pitchFamily="18" charset="2"/>
              </a:rPr>
              <a:t>  Ag(s)</a:t>
            </a:r>
            <a:r>
              <a:rPr kumimoji="0" lang="en-US" altLang="zh-HK" sz="2000">
                <a:latin typeface="Arial" pitchFamily="34" charset="0"/>
              </a:rPr>
              <a:t> </a:t>
            </a:r>
          </a:p>
          <a:p>
            <a:r>
              <a:rPr kumimoji="0" lang="en-US" altLang="zh-HK" sz="2000">
                <a:solidFill>
                  <a:srgbClr val="3399FF"/>
                </a:solidFill>
                <a:latin typeface="Arial" pitchFamily="34" charset="0"/>
              </a:rPr>
              <a:t>+1                       </a:t>
            </a:r>
            <a:r>
              <a:rPr kumimoji="0" lang="en-US" altLang="zh-TW" sz="2000">
                <a:solidFill>
                  <a:srgbClr val="3399FF"/>
                </a:solidFill>
                <a:latin typeface="Arial" pitchFamily="34" charset="0"/>
              </a:rPr>
              <a:t> </a:t>
            </a:r>
            <a:r>
              <a:rPr kumimoji="0" lang="en-US" altLang="zh-HK" sz="2000">
                <a:solidFill>
                  <a:srgbClr val="3399FF"/>
                </a:solidFill>
                <a:latin typeface="Arial" pitchFamily="34" charset="0"/>
              </a:rPr>
              <a:t>0</a:t>
            </a:r>
          </a:p>
        </p:txBody>
      </p:sp>
      <p:sp>
        <p:nvSpPr>
          <p:cNvPr id="32835" name="Rectangle 67"/>
          <p:cNvSpPr>
            <a:spLocks noChangeArrowheads="1"/>
          </p:cNvSpPr>
          <p:nvPr/>
        </p:nvSpPr>
        <p:spPr bwMode="auto">
          <a:xfrm>
            <a:off x="260350" y="4868863"/>
            <a:ext cx="1647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latin typeface="Arial" pitchFamily="34" charset="0"/>
              </a:rPr>
              <a:t>鐵</a:t>
            </a:r>
            <a:r>
              <a:rPr kumimoji="0" lang="en-US" altLang="zh-TW" sz="2000">
                <a:latin typeface="Arial" pitchFamily="34" charset="0"/>
              </a:rPr>
              <a:t>(III) </a:t>
            </a:r>
            <a:r>
              <a:rPr kumimoji="0" lang="zh-TW" altLang="en-US" sz="2000">
                <a:latin typeface="Arial" pitchFamily="34" charset="0"/>
              </a:rPr>
              <a:t>鹽溶液</a:t>
            </a:r>
          </a:p>
        </p:txBody>
      </p:sp>
      <p:sp>
        <p:nvSpPr>
          <p:cNvPr id="32836" name="Rectangle 68"/>
          <p:cNvSpPr>
            <a:spLocks noChangeArrowheads="1"/>
          </p:cNvSpPr>
          <p:nvPr/>
        </p:nvSpPr>
        <p:spPr bwMode="auto">
          <a:xfrm>
            <a:off x="1835150" y="4743450"/>
            <a:ext cx="273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sym typeface="Symbol" pitchFamily="18" charset="2"/>
              </a:rPr>
              <a:t>Fe</a:t>
            </a:r>
            <a:r>
              <a:rPr kumimoji="0" lang="en-US" altLang="zh-HK" sz="2000" baseline="30000">
                <a:latin typeface="Arial" pitchFamily="34" charset="0"/>
                <a:sym typeface="Symbol" pitchFamily="18" charset="2"/>
              </a:rPr>
              <a:t>3+</a:t>
            </a:r>
            <a:r>
              <a:rPr kumimoji="0" lang="en-US" altLang="zh-HK" sz="2000">
                <a:latin typeface="Arial" pitchFamily="34" charset="0"/>
                <a:sym typeface="Symbol" pitchFamily="18" charset="2"/>
              </a:rPr>
              <a:t>(aq)    Fe</a:t>
            </a:r>
            <a:r>
              <a:rPr kumimoji="0" lang="en-US" altLang="zh-HK" sz="2000" baseline="30000">
                <a:latin typeface="Arial" pitchFamily="34" charset="0"/>
                <a:sym typeface="Symbol" pitchFamily="18" charset="2"/>
              </a:rPr>
              <a:t>2+</a:t>
            </a:r>
            <a:r>
              <a:rPr kumimoji="0" lang="en-US" altLang="zh-HK" sz="2000">
                <a:latin typeface="Arial" pitchFamily="34" charset="0"/>
                <a:sym typeface="Symbol" pitchFamily="18" charset="2"/>
              </a:rPr>
              <a:t>(aq)</a:t>
            </a:r>
          </a:p>
          <a:p>
            <a:r>
              <a:rPr kumimoji="0" lang="zh-TW" altLang="en-US" sz="2000" b="1">
                <a:solidFill>
                  <a:srgbClr val="FF9933"/>
                </a:solidFill>
                <a:latin typeface="Arial" pitchFamily="34" charset="0"/>
                <a:sym typeface="Symbol" pitchFamily="18" charset="2"/>
              </a:rPr>
              <a:t>黃色</a:t>
            </a:r>
            <a:endParaRPr kumimoji="0" lang="en-US" altLang="zh-HK" sz="2000" b="1">
              <a:solidFill>
                <a:srgbClr val="FF9933"/>
              </a:solidFill>
              <a:latin typeface="Arial" pitchFamily="34" charset="0"/>
              <a:sym typeface="Symbol" pitchFamily="18" charset="2"/>
            </a:endParaRPr>
          </a:p>
        </p:txBody>
      </p:sp>
      <p:sp>
        <p:nvSpPr>
          <p:cNvPr id="32839" name="Rectangle 71"/>
          <p:cNvSpPr>
            <a:spLocks noChangeArrowheads="1"/>
          </p:cNvSpPr>
          <p:nvPr/>
        </p:nvSpPr>
        <p:spPr bwMode="auto">
          <a:xfrm>
            <a:off x="4787900" y="4987925"/>
            <a:ext cx="2663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+3</a:t>
            </a:r>
            <a:r>
              <a:rPr kumimoji="0" lang="pt-BR" altLang="zh-TW" sz="2000">
                <a:solidFill>
                  <a:srgbClr val="FF0000"/>
                </a:solidFill>
                <a:latin typeface="Arial" pitchFamily="34" charset="0"/>
              </a:rPr>
              <a:t>                      </a:t>
            </a:r>
            <a:r>
              <a:rPr kumimoji="0" lang="pt-BR" altLang="zh-TW" sz="2000" b="1" u="sng">
                <a:solidFill>
                  <a:srgbClr val="FF0000"/>
                </a:solidFill>
                <a:latin typeface="Arial" pitchFamily="34" charset="0"/>
                <a:sym typeface="Symbol" pitchFamily="18" charset="2"/>
              </a:rPr>
              <a:t>+2</a:t>
            </a:r>
            <a:endParaRPr kumimoji="0" lang="zh-TW" altLang="en-US" sz="2000" b="1" u="sng">
              <a:solidFill>
                <a:srgbClr val="FF0000"/>
              </a:solidFill>
              <a:latin typeface="Arial" pitchFamily="34" charset="0"/>
            </a:endParaRPr>
          </a:p>
        </p:txBody>
      </p:sp>
      <p:sp>
        <p:nvSpPr>
          <p:cNvPr id="32813" name="Rectangle 45"/>
          <p:cNvSpPr>
            <a:spLocks noChangeArrowheads="1"/>
          </p:cNvSpPr>
          <p:nvPr/>
        </p:nvSpPr>
        <p:spPr bwMode="auto">
          <a:xfrm>
            <a:off x="3276600" y="5048250"/>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0000"/>
                </a:solidFill>
                <a:sym typeface="Symbol" pitchFamily="18" charset="2"/>
              </a:rPr>
              <a:t>淺綠色</a:t>
            </a:r>
          </a:p>
        </p:txBody>
      </p:sp>
    </p:spTree>
    <p:extLst>
      <p:ext uri="{BB962C8B-B14F-4D97-AF65-F5344CB8AC3E}">
        <p14:creationId xmlns:p14="http://schemas.microsoft.com/office/powerpoint/2010/main" val="411096302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3508" name="Group 20"/>
          <p:cNvGraphicFramePr>
            <a:graphicFrameLocks noGrp="1"/>
          </p:cNvGraphicFramePr>
          <p:nvPr>
            <p:ph idx="4294967295"/>
            <p:extLst>
              <p:ext uri="{D42A27DB-BD31-4B8C-83A1-F6EECF244321}">
                <p14:modId xmlns:p14="http://schemas.microsoft.com/office/powerpoint/2010/main" val="2586253364"/>
              </p:ext>
            </p:extLst>
          </p:nvPr>
        </p:nvGraphicFramePr>
        <p:xfrm>
          <a:off x="539750" y="548680"/>
          <a:ext cx="7993063" cy="5716588"/>
        </p:xfrm>
        <a:graphic>
          <a:graphicData uri="http://schemas.openxmlformats.org/drawingml/2006/table">
            <a:tbl>
              <a:tblPr/>
              <a:tblGrid>
                <a:gridCol w="2138363">
                  <a:extLst>
                    <a:ext uri="{9D8B030D-6E8A-4147-A177-3AD203B41FA5}">
                      <a16:colId xmlns="" xmlns:a16="http://schemas.microsoft.com/office/drawing/2014/main" val="20000"/>
                    </a:ext>
                  </a:extLst>
                </a:gridCol>
                <a:gridCol w="2786062">
                  <a:extLst>
                    <a:ext uri="{9D8B030D-6E8A-4147-A177-3AD203B41FA5}">
                      <a16:colId xmlns="" xmlns:a16="http://schemas.microsoft.com/office/drawing/2014/main" val="20001"/>
                    </a:ext>
                  </a:extLst>
                </a:gridCol>
                <a:gridCol w="3068638">
                  <a:extLst>
                    <a:ext uri="{9D8B030D-6E8A-4147-A177-3AD203B41FA5}">
                      <a16:colId xmlns="" xmlns:a16="http://schemas.microsoft.com/office/drawing/2014/main" val="20002"/>
                    </a:ext>
                  </a:extLst>
                </a:gridCol>
              </a:tblGrid>
              <a:tr h="4593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itchFamily="34" charset="0"/>
                          <a:ea typeface="新細明體" pitchFamily="18" charset="-120"/>
                        </a:rPr>
                        <a:t>電荷</a:t>
                      </a:r>
                      <a:endParaRPr kumimoji="1" lang="en-US" altLang="zh-TW" sz="2400" b="1" i="0" u="none" strike="noStrike" cap="none" normalizeH="0" baseline="0" smtClean="0">
                        <a:ln>
                          <a:noFill/>
                        </a:ln>
                        <a:solidFill>
                          <a:schemeClr val="bg1"/>
                        </a:solidFill>
                        <a:effectLst/>
                        <a:latin typeface="Arial" pitchFamily="34" charset="0"/>
                        <a:ea typeface="新細明體" pitchFamily="18" charset="-120"/>
                      </a:endParaRPr>
                    </a:p>
                  </a:txBody>
                  <a:tcPr marL="90000" marR="90000" marT="46807" marB="4680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itchFamily="34" charset="0"/>
                          <a:ea typeface="新細明體" pitchFamily="18" charset="-120"/>
                        </a:rPr>
                        <a:t>化學式</a:t>
                      </a:r>
                      <a:endParaRPr kumimoji="1" lang="en-US" altLang="zh-TW" sz="2400" b="1" i="0" u="none" strike="noStrike" cap="none" normalizeH="0" baseline="0" smtClean="0">
                        <a:ln>
                          <a:noFill/>
                        </a:ln>
                        <a:solidFill>
                          <a:schemeClr val="bg1"/>
                        </a:solidFill>
                        <a:effectLst/>
                        <a:latin typeface="Arial" pitchFamily="34" charset="0"/>
                        <a:ea typeface="新細明體" pitchFamily="18" charset="-120"/>
                      </a:endParaRPr>
                    </a:p>
                  </a:txBody>
                  <a:tcPr marL="90000" marR="90000" marT="46807" marB="4680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itchFamily="34" charset="0"/>
                          <a:ea typeface="新細明體" pitchFamily="18" charset="-120"/>
                        </a:rPr>
                        <a:t>名稱</a:t>
                      </a:r>
                    </a:p>
                  </a:txBody>
                  <a:tcPr marL="90000" marR="90000" marT="46807" marB="4680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extLst>
                  <a:ext uri="{0D108BD9-81ED-4DB2-BD59-A6C34878D82A}">
                    <a16:rowId xmlns="" xmlns:a16="http://schemas.microsoft.com/office/drawing/2014/main" val="10000"/>
                  </a:ext>
                </a:extLst>
              </a:tr>
              <a:tr h="525721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1</a:t>
                      </a:r>
                      <a:r>
                        <a:rPr kumimoji="1" lang="en-US" altLang="zh-TW" sz="2200" b="0" i="0" u="none" strike="noStrike" cap="none" normalizeH="0" baseline="0" smtClean="0">
                          <a:ln>
                            <a:noFill/>
                          </a:ln>
                          <a:solidFill>
                            <a:schemeClr val="tx1"/>
                          </a:solidFill>
                          <a:effectLst/>
                          <a:latin typeface="Arial" pitchFamily="34" charset="0"/>
                          <a:ea typeface="新細明體" pitchFamily="18" charset="-120"/>
                          <a:sym typeface="Symbol" pitchFamily="18" charset="2"/>
                        </a:rPr>
                        <a:t></a:t>
                      </a:r>
                    </a:p>
                  </a:txBody>
                  <a:tcPr marL="90000" marR="90000" marT="46807" marB="4680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H</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Cl</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Br</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I</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OH</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rgbClr val="000000"/>
                        </a:solidFill>
                        <a:effectLst/>
                        <a:latin typeface="Guardi Roman" charset="-120"/>
                        <a:ea typeface="Guardi Roman"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NO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3</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rgbClr val="C0C0C0"/>
                          </a:solidFill>
                          <a:effectLst/>
                          <a:latin typeface="Arial" pitchFamily="34" charset="0"/>
                          <a:ea typeface="新細明體" pitchFamily="18" charset="-120"/>
                        </a:rPr>
                        <a:t>NO</a:t>
                      </a:r>
                      <a:r>
                        <a:rPr kumimoji="1" lang="en-US" altLang="zh-TW" sz="2200" b="0" i="0" u="none" strike="noStrike" cap="none" normalizeH="0" baseline="-25000" smtClean="0">
                          <a:ln>
                            <a:noFill/>
                          </a:ln>
                          <a:solidFill>
                            <a:srgbClr val="C0C0C0"/>
                          </a:solidFill>
                          <a:effectLst/>
                          <a:latin typeface="Arial" pitchFamily="34" charset="0"/>
                          <a:ea typeface="新細明體" pitchFamily="18" charset="-120"/>
                        </a:rPr>
                        <a:t>2</a:t>
                      </a:r>
                      <a:r>
                        <a:rPr kumimoji="1" lang="en-US" altLang="zh-TW" sz="2200" b="0" i="0" u="none" strike="noStrike" cap="none" normalizeH="0" baseline="30000" smtClean="0">
                          <a:ln>
                            <a:noFill/>
                          </a:ln>
                          <a:solidFill>
                            <a:srgbClr val="C0C0C0"/>
                          </a:solidFill>
                          <a:effectLst/>
                          <a:latin typeface="Arial" pitchFamily="34" charset="0"/>
                          <a:ea typeface="新細明體" pitchFamily="18" charset="-120"/>
                          <a:sym typeface="Symbol" pitchFamily="18" charset="2"/>
                        </a:rPr>
                        <a:t></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HCO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3</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HSO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4</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rgbClr val="C0C0C0"/>
                          </a:solidFill>
                          <a:effectLst/>
                          <a:latin typeface="Arial" pitchFamily="34" charset="0"/>
                          <a:ea typeface="新細明體" pitchFamily="18" charset="-120"/>
                        </a:rPr>
                        <a:t>CN</a:t>
                      </a:r>
                      <a:r>
                        <a:rPr kumimoji="1" lang="en-US" altLang="zh-TW" sz="2200" b="0" i="0" u="none" strike="noStrike" cap="none" normalizeH="0" baseline="30000" smtClean="0">
                          <a:ln>
                            <a:noFill/>
                          </a:ln>
                          <a:solidFill>
                            <a:srgbClr val="C0C0C0"/>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rgbClr val="C0C0C0"/>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MnO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4</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rgbClr val="C0C0C0"/>
                          </a:solidFill>
                          <a:effectLst/>
                          <a:latin typeface="Arial" pitchFamily="34" charset="0"/>
                          <a:ea typeface="新細明體" pitchFamily="18" charset="-120"/>
                        </a:rPr>
                        <a:t>ClO</a:t>
                      </a:r>
                      <a:r>
                        <a:rPr kumimoji="1" lang="en-US" altLang="zh-TW" sz="2200" b="0" i="0" u="none" strike="noStrike" cap="none" normalizeH="0" baseline="-25000" smtClean="0">
                          <a:ln>
                            <a:noFill/>
                          </a:ln>
                          <a:solidFill>
                            <a:srgbClr val="C0C0C0"/>
                          </a:solidFill>
                          <a:effectLst/>
                          <a:latin typeface="Arial" pitchFamily="34" charset="0"/>
                          <a:ea typeface="新細明體" pitchFamily="18" charset="-120"/>
                        </a:rPr>
                        <a:t>3</a:t>
                      </a:r>
                      <a:r>
                        <a:rPr kumimoji="1" lang="en-US" altLang="zh-TW" sz="2200" b="0" i="0" u="none" strike="noStrike" cap="none" normalizeH="0" baseline="30000" smtClean="0">
                          <a:ln>
                            <a:noFill/>
                          </a:ln>
                          <a:solidFill>
                            <a:srgbClr val="C0C0C0"/>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rgbClr val="C0C0C0"/>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rgbClr val="C0C0C0"/>
                          </a:solidFill>
                          <a:effectLst/>
                          <a:latin typeface="Arial" pitchFamily="34" charset="0"/>
                          <a:ea typeface="新細明體" pitchFamily="18" charset="-120"/>
                        </a:rPr>
                        <a:t>ClO</a:t>
                      </a:r>
                      <a:r>
                        <a:rPr kumimoji="1" lang="en-US" altLang="zh-TW" sz="2200" b="0" i="0" u="none" strike="noStrike" cap="none" normalizeH="0" baseline="30000" smtClean="0">
                          <a:ln>
                            <a:noFill/>
                          </a:ln>
                          <a:solidFill>
                            <a:srgbClr val="C0C0C0"/>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rgbClr val="C0C0C0"/>
                        </a:solidFill>
                        <a:effectLst/>
                        <a:latin typeface="Arial" pitchFamily="34" charset="0"/>
                        <a:ea typeface="新細明體" pitchFamily="18" charset="-120"/>
                      </a:endParaRPr>
                    </a:p>
                  </a:txBody>
                  <a:tcPr marL="90000" marR="90000" marT="46807" marB="4680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氫陰離子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氯離子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溴離子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碘離子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氫氧離子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硝酸根離子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亞硝酸根離子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碳酸氫根離子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硫酸氫根離子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氰離子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高錳酸根離子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氯酸根離子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次氯酸根離子</a:t>
                      </a:r>
                      <a:endParaRPr kumimoji="1" lang="en-US" altLang="zh-TW" sz="2200" b="0" i="0" u="none" strike="noStrike" cap="none" normalizeH="0" baseline="0" dirty="0" smtClean="0">
                        <a:ln>
                          <a:noFill/>
                        </a:ln>
                        <a:solidFill>
                          <a:schemeClr val="tx1"/>
                        </a:solidFill>
                        <a:effectLst/>
                        <a:latin typeface="Arial" pitchFamily="34" charset="0"/>
                        <a:ea typeface="新細明體" pitchFamily="18" charset="-120"/>
                      </a:endParaRPr>
                    </a:p>
                  </a:txBody>
                  <a:tcPr marL="90000" marR="90000" marT="46807" marB="4680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674211509"/>
      </p:ext>
    </p:extLst>
  </p:cSld>
  <p:clrMapOvr>
    <a:masterClrMapping/>
  </p:clrMapOvr>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836" name="Group 44"/>
          <p:cNvGraphicFramePr>
            <a:graphicFrameLocks noGrp="1"/>
          </p:cNvGraphicFramePr>
          <p:nvPr/>
        </p:nvGraphicFramePr>
        <p:xfrm>
          <a:off x="107950" y="765175"/>
          <a:ext cx="8928100" cy="4176714"/>
        </p:xfrm>
        <a:graphic>
          <a:graphicData uri="http://schemas.openxmlformats.org/drawingml/2006/table">
            <a:tbl>
              <a:tblPr/>
              <a:tblGrid>
                <a:gridCol w="1511300">
                  <a:extLst>
                    <a:ext uri="{9D8B030D-6E8A-4147-A177-3AD203B41FA5}"/>
                  </a:extLst>
                </a:gridCol>
                <a:gridCol w="2808288">
                  <a:extLst>
                    <a:ext uri="{9D8B030D-6E8A-4147-A177-3AD203B41FA5}"/>
                  </a:extLst>
                </a:gridCol>
                <a:gridCol w="4608512">
                  <a:extLst>
                    <a:ext uri="{9D8B030D-6E8A-4147-A177-3AD203B41FA5}"/>
                  </a:extLst>
                </a:gridCol>
              </a:tblGrid>
              <a:tr h="606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還原劑</a:t>
                      </a:r>
                      <a:endParaRPr kumimoji="0" lang="zh-HK"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31" marR="91431" marT="45724" marB="45724" anchor="ctr"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66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主要變化和顏色變化</a:t>
                      </a:r>
                      <a:endParaRPr kumimoji="0" lang="zh-HK"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31" marR="91431"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66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半方程式和氧化數的改變</a:t>
                      </a:r>
                      <a:endParaRPr kumimoji="0" lang="zh-HK"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31" marR="91431" marT="45724" marB="45724" anchor="ctr"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66CC"/>
                    </a:solidFill>
                  </a:tcPr>
                </a:tc>
                <a:extLst>
                  <a:ext uri="{0D108BD9-81ED-4DB2-BD59-A6C34878D82A}"/>
                </a:extLst>
              </a:tr>
              <a:tr h="1006475">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0" i="0" u="none" strike="noStrike" cap="none" normalizeH="0" baseline="0" smtClean="0">
                        <a:ln>
                          <a:noFill/>
                        </a:ln>
                        <a:solidFill>
                          <a:schemeClr val="tx1"/>
                        </a:solidFill>
                        <a:effectLst/>
                        <a:latin typeface="新細明體" pitchFamily="18" charset="-120"/>
                        <a:ea typeface="新細明體" pitchFamily="18" charset="-120"/>
                        <a:cs typeface="Arial" pitchFamily="34" charset="0"/>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FF00FF"/>
                        </a:solidFill>
                        <a:effectLst/>
                        <a:latin typeface="Arial" pitchFamily="34" charset="0"/>
                        <a:ea typeface="新細明體" pitchFamily="18" charset="-120"/>
                        <a:cs typeface="Arial" pitchFamily="34" charset="0"/>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extLst>
                  <a:ext uri="{0D108BD9-81ED-4DB2-BD59-A6C34878D82A}"/>
                </a:extLst>
              </a:tr>
              <a:tr h="795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000" b="0" i="0" u="none" strike="noStrike" cap="none" normalizeH="0" baseline="0" smtClean="0">
                        <a:ln>
                          <a:noFill/>
                        </a:ln>
                        <a:solidFill>
                          <a:schemeClr val="tx1"/>
                        </a:solidFill>
                        <a:effectLst/>
                        <a:latin typeface="新細明體" pitchFamily="18" charset="-120"/>
                        <a:ea typeface="新細明體" pitchFamily="18" charset="-120"/>
                        <a:cs typeface="Arial" pitchFamily="34" charset="0"/>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7030A0"/>
                        </a:solidFill>
                        <a:effectLst/>
                        <a:latin typeface="Arial" pitchFamily="34" charset="0"/>
                        <a:ea typeface="新細明體" pitchFamily="18" charset="-120"/>
                        <a:cs typeface="Arial" pitchFamily="34" charset="0"/>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smtClean="0">
                        <a:ln>
                          <a:noFill/>
                        </a:ln>
                        <a:solidFill>
                          <a:srgbClr val="3399FF"/>
                        </a:solidFill>
                        <a:effectLst/>
                        <a:latin typeface="Arial" pitchFamily="34" charset="0"/>
                        <a:ea typeface="新細明體" pitchFamily="18" charset="-120"/>
                        <a:cs typeface="Arial" pitchFamily="34" charset="0"/>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r h="881063">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000" b="0" i="0" u="none" strike="noStrike" cap="none" normalizeH="0" baseline="0" smtClean="0">
                        <a:ln>
                          <a:noFill/>
                        </a:ln>
                        <a:solidFill>
                          <a:schemeClr val="tx1"/>
                        </a:solidFill>
                        <a:effectLst/>
                        <a:latin typeface="新細明體" pitchFamily="18" charset="-120"/>
                        <a:ea typeface="新細明體" pitchFamily="18" charset="-120"/>
                        <a:cs typeface="Arial" pitchFamily="34" charset="0"/>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sng" strike="noStrike" cap="none" normalizeH="0" baseline="0" smtClean="0">
                        <a:ln>
                          <a:noFill/>
                        </a:ln>
                        <a:solidFill>
                          <a:srgbClr val="FF0000"/>
                        </a:solidFill>
                        <a:effectLst/>
                        <a:latin typeface="Arial" pitchFamily="34" charset="0"/>
                        <a:ea typeface="新細明體" pitchFamily="18" charset="-120"/>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1800" b="0" i="0" u="none" strike="noStrike" cap="none" normalizeH="0" baseline="0" smtClean="0">
                          <a:ln>
                            <a:noFill/>
                          </a:ln>
                          <a:solidFill>
                            <a:schemeClr val="tx1"/>
                          </a:solidFill>
                          <a:effectLst/>
                          <a:latin typeface="Arial" pitchFamily="34" charset="0"/>
                          <a:ea typeface="新細明體" pitchFamily="18" charset="-120"/>
                          <a:cs typeface="Arial" pitchFamily="34" charset="0"/>
                        </a:rPr>
                        <a:t>	</a:t>
                      </a: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smtClean="0">
                        <a:ln>
                          <a:noFill/>
                        </a:ln>
                        <a:solidFill>
                          <a:srgbClr val="3399FF"/>
                        </a:solidFill>
                        <a:effectLst/>
                        <a:latin typeface="Arial" pitchFamily="34" charset="0"/>
                        <a:ea typeface="新細明體" pitchFamily="18" charset="-120"/>
                        <a:cs typeface="Arial" pitchFamily="34" charset="0"/>
                        <a:sym typeface="Symbol" pitchFamily="18" charset="2"/>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r h="887413">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000" b="0" i="0" u="none" strike="noStrike" cap="none" normalizeH="0" baseline="0" smtClean="0">
                        <a:ln>
                          <a:noFill/>
                        </a:ln>
                        <a:solidFill>
                          <a:schemeClr val="tx1"/>
                        </a:solidFill>
                        <a:effectLst/>
                        <a:latin typeface="新細明體" pitchFamily="18" charset="-120"/>
                        <a:ea typeface="新細明體" pitchFamily="18" charset="-120"/>
                        <a:cs typeface="Arial" pitchFamily="34" charset="0"/>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7030A0"/>
                        </a:solidFill>
                        <a:effectLst/>
                        <a:latin typeface="Arial" pitchFamily="34" charset="0"/>
                        <a:ea typeface="新細明體" pitchFamily="18" charset="-120"/>
                        <a:cs typeface="Arial" pitchFamily="34" charset="0"/>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dirty="0" smtClean="0">
                        <a:ln>
                          <a:noFill/>
                        </a:ln>
                        <a:solidFill>
                          <a:srgbClr val="3399FF"/>
                        </a:solidFill>
                        <a:effectLst/>
                        <a:latin typeface="Arial" pitchFamily="34" charset="0"/>
                        <a:ea typeface="新細明體" pitchFamily="18" charset="-120"/>
                        <a:cs typeface="Arial" pitchFamily="34" charset="0"/>
                        <a:sym typeface="Symbol" pitchFamily="18" charset="2"/>
                      </a:endParaRPr>
                    </a:p>
                  </a:txBody>
                  <a:tcPr marL="91431" marR="91431" marT="45724" marB="45724"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bl>
          </a:graphicData>
        </a:graphic>
      </p:graphicFrame>
      <p:sp>
        <p:nvSpPr>
          <p:cNvPr id="33828" name="Rectangle 36"/>
          <p:cNvSpPr>
            <a:spLocks noChangeArrowheads="1"/>
          </p:cNvSpPr>
          <p:nvPr/>
        </p:nvSpPr>
        <p:spPr bwMode="auto">
          <a:xfrm>
            <a:off x="4356100" y="2708275"/>
            <a:ext cx="4787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a:latin typeface="Arial" pitchFamily="34" charset="0"/>
              </a:rPr>
              <a:t>SO</a:t>
            </a:r>
            <a:r>
              <a:rPr kumimoji="0" lang="en-US" altLang="zh-HK" baseline="-25000">
                <a:latin typeface="Arial" pitchFamily="34" charset="0"/>
              </a:rPr>
              <a:t>2</a:t>
            </a:r>
            <a:r>
              <a:rPr kumimoji="0" lang="en-US" altLang="zh-HK">
                <a:latin typeface="Arial" pitchFamily="34" charset="0"/>
              </a:rPr>
              <a:t>(g) </a:t>
            </a:r>
            <a:r>
              <a:rPr kumimoji="0" lang="en-US" altLang="zh-HK" b="1" u="sng">
                <a:solidFill>
                  <a:srgbClr val="FF0000"/>
                </a:solidFill>
                <a:latin typeface="Arial" pitchFamily="34" charset="0"/>
              </a:rPr>
              <a:t>+ 2H</a:t>
            </a:r>
            <a:r>
              <a:rPr kumimoji="0" lang="en-US" altLang="zh-HK" b="1" baseline="-25000">
                <a:solidFill>
                  <a:srgbClr val="FF0000"/>
                </a:solidFill>
                <a:latin typeface="Arial" pitchFamily="34" charset="0"/>
              </a:rPr>
              <a:t>2</a:t>
            </a:r>
            <a:r>
              <a:rPr kumimoji="0" lang="en-US" altLang="zh-HK" b="1" u="sng">
                <a:solidFill>
                  <a:srgbClr val="FF0000"/>
                </a:solidFill>
                <a:latin typeface="Arial" pitchFamily="34" charset="0"/>
              </a:rPr>
              <a:t>O(l) </a:t>
            </a:r>
            <a:r>
              <a:rPr kumimoji="0" lang="en-US" altLang="zh-HK" b="1" u="sng">
                <a:solidFill>
                  <a:srgbClr val="FF0000"/>
                </a:solidFill>
                <a:latin typeface="Arial" pitchFamily="34" charset="0"/>
                <a:sym typeface="Symbol" pitchFamily="18" charset="2"/>
              </a:rPr>
              <a:t> SO</a:t>
            </a:r>
            <a:r>
              <a:rPr kumimoji="0" lang="en-US" altLang="zh-HK" b="1" baseline="-25000">
                <a:solidFill>
                  <a:srgbClr val="FF0000"/>
                </a:solidFill>
                <a:latin typeface="Arial" pitchFamily="34" charset="0"/>
                <a:sym typeface="Symbol" pitchFamily="18" charset="2"/>
              </a:rPr>
              <a:t>4</a:t>
            </a:r>
            <a:r>
              <a:rPr kumimoji="0" lang="en-US" altLang="zh-HK" b="1" u="sng" baseline="30000">
                <a:solidFill>
                  <a:srgbClr val="FF0000"/>
                </a:solidFill>
                <a:latin typeface="Arial" pitchFamily="34" charset="0"/>
                <a:sym typeface="Symbol" pitchFamily="18" charset="2"/>
              </a:rPr>
              <a:t>2</a:t>
            </a:r>
            <a:r>
              <a:rPr kumimoji="0" lang="en-US" altLang="zh-HK" b="1" u="sng">
                <a:solidFill>
                  <a:srgbClr val="FF0000"/>
                </a:solidFill>
                <a:latin typeface="Arial" pitchFamily="34" charset="0"/>
                <a:sym typeface="Symbol" pitchFamily="18" charset="2"/>
              </a:rPr>
              <a:t>(aq) + 4H</a:t>
            </a:r>
            <a:r>
              <a:rPr kumimoji="0" lang="en-US" altLang="zh-HK" b="1" u="sng" baseline="30000">
                <a:solidFill>
                  <a:srgbClr val="FF0000"/>
                </a:solidFill>
                <a:latin typeface="Arial" pitchFamily="34" charset="0"/>
                <a:sym typeface="Symbol" pitchFamily="18" charset="2"/>
              </a:rPr>
              <a:t>+</a:t>
            </a:r>
            <a:r>
              <a:rPr kumimoji="0" lang="en-US" altLang="zh-HK" b="1" u="sng">
                <a:solidFill>
                  <a:srgbClr val="FF0000"/>
                </a:solidFill>
                <a:latin typeface="Arial" pitchFamily="34" charset="0"/>
                <a:sym typeface="Symbol" pitchFamily="18" charset="2"/>
              </a:rPr>
              <a:t>(aq) +2</a:t>
            </a:r>
            <a:r>
              <a:rPr kumimoji="0" lang="en-US" altLang="zh-HK" b="1" u="sng">
                <a:solidFill>
                  <a:srgbClr val="FF0000"/>
                </a:solidFill>
                <a:latin typeface="Arial" pitchFamily="34" charset="0"/>
              </a:rPr>
              <a:t>e</a:t>
            </a:r>
            <a:r>
              <a:rPr kumimoji="0" lang="en-US" altLang="zh-HK" b="1" u="sng">
                <a:solidFill>
                  <a:srgbClr val="FF0000"/>
                </a:solidFill>
                <a:latin typeface="Arial" pitchFamily="34" charset="0"/>
                <a:sym typeface="Symbol" pitchFamily="18" charset="2"/>
              </a:rPr>
              <a:t> </a:t>
            </a:r>
          </a:p>
        </p:txBody>
      </p:sp>
      <p:sp>
        <p:nvSpPr>
          <p:cNvPr id="33831" name="Rectangle 39"/>
          <p:cNvSpPr>
            <a:spLocks noChangeArrowheads="1"/>
          </p:cNvSpPr>
          <p:nvPr/>
        </p:nvSpPr>
        <p:spPr bwMode="auto">
          <a:xfrm>
            <a:off x="4356100" y="3597275"/>
            <a:ext cx="504031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10000"/>
              </a:lnSpc>
            </a:pPr>
            <a:r>
              <a:rPr kumimoji="0" lang="en-US" altLang="zh-HK">
                <a:latin typeface="Arial" pitchFamily="34" charset="0"/>
              </a:rPr>
              <a:t>SO</a:t>
            </a:r>
            <a:r>
              <a:rPr kumimoji="0" lang="en-US" altLang="zh-HK" baseline="-25000">
                <a:latin typeface="Arial" pitchFamily="34" charset="0"/>
              </a:rPr>
              <a:t>3</a:t>
            </a:r>
            <a:r>
              <a:rPr kumimoji="0" lang="en-US" altLang="zh-HK" baseline="30000">
                <a:latin typeface="Arial" pitchFamily="34" charset="0"/>
              </a:rPr>
              <a:t>2–</a:t>
            </a:r>
            <a:r>
              <a:rPr kumimoji="0" lang="en-US" altLang="zh-HK">
                <a:latin typeface="Arial" pitchFamily="34" charset="0"/>
              </a:rPr>
              <a:t>(aq)</a:t>
            </a:r>
            <a:r>
              <a:rPr kumimoji="0" lang="en-US" altLang="zh-HK" b="1" u="sng">
                <a:solidFill>
                  <a:srgbClr val="FF0000"/>
                </a:solidFill>
                <a:latin typeface="Arial" pitchFamily="34" charset="0"/>
              </a:rPr>
              <a:t>+ H</a:t>
            </a:r>
            <a:r>
              <a:rPr kumimoji="0" lang="en-US" altLang="zh-HK" b="1" baseline="-25000">
                <a:solidFill>
                  <a:srgbClr val="FF0000"/>
                </a:solidFill>
                <a:latin typeface="Arial" pitchFamily="34" charset="0"/>
              </a:rPr>
              <a:t>2</a:t>
            </a:r>
            <a:r>
              <a:rPr kumimoji="0" lang="en-US" altLang="zh-HK" b="1" u="sng">
                <a:solidFill>
                  <a:srgbClr val="FF0000"/>
                </a:solidFill>
                <a:latin typeface="Arial" pitchFamily="34" charset="0"/>
              </a:rPr>
              <a:t>O(l) </a:t>
            </a:r>
            <a:r>
              <a:rPr kumimoji="0" lang="en-US" altLang="zh-HK" b="1" u="sng">
                <a:solidFill>
                  <a:srgbClr val="FF0000"/>
                </a:solidFill>
                <a:latin typeface="Arial" pitchFamily="34" charset="0"/>
                <a:sym typeface="Symbol" pitchFamily="18" charset="2"/>
              </a:rPr>
              <a:t> </a:t>
            </a:r>
            <a:r>
              <a:rPr kumimoji="0" lang="en-US" altLang="zh-HK" b="1" u="sng">
                <a:solidFill>
                  <a:srgbClr val="FF0000"/>
                </a:solidFill>
                <a:latin typeface="Arial" pitchFamily="34" charset="0"/>
              </a:rPr>
              <a:t>SO</a:t>
            </a:r>
            <a:r>
              <a:rPr kumimoji="0" lang="en-US" altLang="zh-HK" b="1" baseline="-25000">
                <a:solidFill>
                  <a:srgbClr val="FF0000"/>
                </a:solidFill>
                <a:latin typeface="Arial" pitchFamily="34" charset="0"/>
              </a:rPr>
              <a:t>4</a:t>
            </a:r>
            <a:r>
              <a:rPr kumimoji="0" lang="en-US" altLang="zh-HK" b="1" u="sng" baseline="30000">
                <a:solidFill>
                  <a:srgbClr val="FF0000"/>
                </a:solidFill>
                <a:latin typeface="Arial" pitchFamily="34" charset="0"/>
              </a:rPr>
              <a:t>2–</a:t>
            </a:r>
            <a:r>
              <a:rPr kumimoji="0" lang="en-US" altLang="zh-HK" b="1" u="sng">
                <a:solidFill>
                  <a:srgbClr val="FF0000"/>
                </a:solidFill>
                <a:latin typeface="Arial" pitchFamily="34" charset="0"/>
              </a:rPr>
              <a:t>(aq)+ 2H</a:t>
            </a:r>
            <a:r>
              <a:rPr kumimoji="0" lang="en-US" altLang="zh-HK" b="1" u="sng" baseline="30000">
                <a:solidFill>
                  <a:srgbClr val="FF0000"/>
                </a:solidFill>
                <a:latin typeface="Arial" pitchFamily="34" charset="0"/>
              </a:rPr>
              <a:t>+</a:t>
            </a:r>
            <a:r>
              <a:rPr kumimoji="0" lang="en-US" altLang="zh-HK" b="1" u="sng">
                <a:solidFill>
                  <a:srgbClr val="FF0000"/>
                </a:solidFill>
                <a:latin typeface="Arial" pitchFamily="34" charset="0"/>
              </a:rPr>
              <a:t>(aq)+</a:t>
            </a:r>
            <a:r>
              <a:rPr kumimoji="0" lang="en-US" altLang="zh-HK" b="1" u="sng">
                <a:solidFill>
                  <a:srgbClr val="FF0000"/>
                </a:solidFill>
                <a:latin typeface="Arial" pitchFamily="34" charset="0"/>
                <a:sym typeface="Symbol" pitchFamily="18" charset="2"/>
              </a:rPr>
              <a:t>2</a:t>
            </a:r>
            <a:r>
              <a:rPr kumimoji="0" lang="en-US" altLang="zh-HK" b="1" u="sng">
                <a:solidFill>
                  <a:srgbClr val="FF0000"/>
                </a:solidFill>
                <a:latin typeface="Arial" pitchFamily="34" charset="0"/>
              </a:rPr>
              <a:t>e</a:t>
            </a:r>
            <a:endParaRPr kumimoji="0" lang="en-US" altLang="zh-HK" b="1" u="sng">
              <a:solidFill>
                <a:srgbClr val="FF0000"/>
              </a:solidFill>
              <a:latin typeface="Arial" pitchFamily="34" charset="0"/>
              <a:sym typeface="Symbol" pitchFamily="18" charset="2"/>
            </a:endParaRPr>
          </a:p>
        </p:txBody>
      </p:sp>
      <p:sp>
        <p:nvSpPr>
          <p:cNvPr id="33835" name="Rectangle 43"/>
          <p:cNvSpPr>
            <a:spLocks noChangeArrowheads="1"/>
          </p:cNvSpPr>
          <p:nvPr/>
        </p:nvSpPr>
        <p:spPr bwMode="auto">
          <a:xfrm>
            <a:off x="4427538" y="4441825"/>
            <a:ext cx="302418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10000"/>
              </a:lnSpc>
            </a:pPr>
            <a:r>
              <a:rPr kumimoji="0" lang="en-US" altLang="zh-HK" sz="2000">
                <a:latin typeface="Arial" pitchFamily="34" charset="0"/>
              </a:rPr>
              <a:t>Fe</a:t>
            </a:r>
            <a:r>
              <a:rPr kumimoji="0" lang="en-US" altLang="zh-HK" sz="2000" baseline="30000">
                <a:latin typeface="Arial" pitchFamily="34" charset="0"/>
              </a:rPr>
              <a:t>2+</a:t>
            </a:r>
            <a:r>
              <a:rPr kumimoji="0" lang="en-US" altLang="zh-HK" sz="2000">
                <a:latin typeface="Arial" pitchFamily="34" charset="0"/>
              </a:rPr>
              <a:t>(aq)</a:t>
            </a:r>
            <a:r>
              <a:rPr kumimoji="0" lang="en-US" altLang="zh-HK" sz="2000">
                <a:latin typeface="Arial" pitchFamily="34" charset="0"/>
                <a:sym typeface="Symbol" pitchFamily="18" charset="2"/>
              </a:rPr>
              <a:t> </a:t>
            </a:r>
            <a:r>
              <a:rPr kumimoji="0" lang="en-US" altLang="zh-HK" sz="2000" b="1" u="sng">
                <a:solidFill>
                  <a:srgbClr val="FF0000"/>
                </a:solidFill>
                <a:latin typeface="Arial" pitchFamily="34" charset="0"/>
                <a:sym typeface="Symbol" pitchFamily="18" charset="2"/>
              </a:rPr>
              <a:t>  Fe</a:t>
            </a:r>
            <a:r>
              <a:rPr kumimoji="0" lang="en-US" altLang="zh-HK" sz="2000" b="1" u="sng" baseline="30000">
                <a:solidFill>
                  <a:srgbClr val="FF0000"/>
                </a:solidFill>
                <a:latin typeface="Arial" pitchFamily="34" charset="0"/>
                <a:sym typeface="Symbol" pitchFamily="18" charset="2"/>
              </a:rPr>
              <a:t>3+</a:t>
            </a:r>
            <a:r>
              <a:rPr kumimoji="0" lang="en-US" altLang="zh-HK" sz="2000" b="1" u="sng">
                <a:solidFill>
                  <a:srgbClr val="FF0000"/>
                </a:solidFill>
                <a:latin typeface="Arial" pitchFamily="34" charset="0"/>
                <a:sym typeface="Symbol" pitchFamily="18" charset="2"/>
              </a:rPr>
              <a:t>(aq)</a:t>
            </a:r>
            <a:r>
              <a:rPr kumimoji="0" lang="en-US" altLang="zh-HK" sz="2000" b="1" u="sng">
                <a:solidFill>
                  <a:srgbClr val="FF0000"/>
                </a:solidFill>
                <a:latin typeface="Arial" pitchFamily="34" charset="0"/>
              </a:rPr>
              <a:t> + e</a:t>
            </a:r>
            <a:endParaRPr kumimoji="0" lang="en-US" altLang="zh-HK" sz="2000" b="1" u="sng">
              <a:solidFill>
                <a:srgbClr val="FF0000"/>
              </a:solidFill>
              <a:latin typeface="Arial" pitchFamily="34" charset="0"/>
              <a:sym typeface="Symbol" pitchFamily="18" charset="2"/>
            </a:endParaRPr>
          </a:p>
        </p:txBody>
      </p:sp>
      <p:sp>
        <p:nvSpPr>
          <p:cNvPr id="33838" name="Rectangle 46"/>
          <p:cNvSpPr>
            <a:spLocks noChangeArrowheads="1"/>
          </p:cNvSpPr>
          <p:nvPr/>
        </p:nvSpPr>
        <p:spPr bwMode="auto">
          <a:xfrm>
            <a:off x="127000" y="1343025"/>
            <a:ext cx="156527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HK" altLang="en-US" sz="2000"/>
              <a:t>位於活性序上方的金屬</a:t>
            </a:r>
          </a:p>
          <a:p>
            <a:r>
              <a:rPr kumimoji="0" lang="en-US" altLang="zh-HK" sz="2000"/>
              <a:t>(</a:t>
            </a:r>
            <a:r>
              <a:rPr kumimoji="0" lang="zh-HK" altLang="en-US" sz="2000"/>
              <a:t>例如</a:t>
            </a:r>
            <a:r>
              <a:rPr kumimoji="0" lang="zh-HK" altLang="zh-TW" sz="2000"/>
              <a:t> </a:t>
            </a:r>
            <a:r>
              <a:rPr kumimoji="0" lang="en-US" altLang="zh-HK" sz="2000"/>
              <a:t>Na)</a:t>
            </a:r>
            <a:endParaRPr kumimoji="0" lang="zh-TW" altLang="en-US" sz="2000"/>
          </a:p>
        </p:txBody>
      </p:sp>
      <p:sp>
        <p:nvSpPr>
          <p:cNvPr id="33839" name="Rectangle 47"/>
          <p:cNvSpPr>
            <a:spLocks noChangeArrowheads="1"/>
          </p:cNvSpPr>
          <p:nvPr/>
        </p:nvSpPr>
        <p:spPr bwMode="auto">
          <a:xfrm>
            <a:off x="1619250" y="1412875"/>
            <a:ext cx="27908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latin typeface="Arial" pitchFamily="34" charset="0"/>
                <a:sym typeface="Symbol" pitchFamily="18" charset="2"/>
              </a:rPr>
              <a:t>金屬原子 </a:t>
            </a:r>
            <a:r>
              <a:rPr kumimoji="0" lang="en-US" altLang="zh-HK" sz="2000">
                <a:latin typeface="Arial" pitchFamily="34" charset="0"/>
                <a:sym typeface="Symbol" pitchFamily="18" charset="2"/>
              </a:rPr>
              <a:t>  </a:t>
            </a:r>
            <a:r>
              <a:rPr kumimoji="0" lang="zh-TW" altLang="en-US" sz="2000">
                <a:latin typeface="Arial" pitchFamily="34" charset="0"/>
                <a:sym typeface="Symbol" pitchFamily="18" charset="2"/>
              </a:rPr>
              <a:t>陽離子</a:t>
            </a:r>
            <a:endParaRPr kumimoji="0" lang="en-US" altLang="zh-HK" sz="2000">
              <a:latin typeface="Arial" pitchFamily="34" charset="0"/>
              <a:sym typeface="Symbol" pitchFamily="18" charset="2"/>
            </a:endParaRPr>
          </a:p>
          <a:p>
            <a:r>
              <a:rPr kumimoji="0" lang="zh-TW" altLang="en-US" sz="2000">
                <a:latin typeface="Arial" pitchFamily="34" charset="0"/>
                <a:sym typeface="Symbol" pitchFamily="18" charset="2"/>
              </a:rPr>
              <a:t>例如  </a:t>
            </a:r>
            <a:r>
              <a:rPr kumimoji="0" lang="en-US" altLang="zh-HK" sz="2000">
                <a:latin typeface="Arial" pitchFamily="34" charset="0"/>
                <a:sym typeface="Symbol" pitchFamily="18" charset="2"/>
              </a:rPr>
              <a:t>Na(s)   Na</a:t>
            </a:r>
            <a:r>
              <a:rPr kumimoji="0" lang="en-US" altLang="zh-HK" sz="2000" baseline="30000">
                <a:latin typeface="Arial" pitchFamily="34" charset="0"/>
                <a:sym typeface="Symbol" pitchFamily="18" charset="2"/>
              </a:rPr>
              <a:t>+</a:t>
            </a:r>
            <a:r>
              <a:rPr kumimoji="0" lang="en-US" altLang="zh-HK" sz="2000">
                <a:latin typeface="Arial" pitchFamily="34" charset="0"/>
                <a:sym typeface="Symbol" pitchFamily="18" charset="2"/>
              </a:rPr>
              <a:t>(aq)</a:t>
            </a:r>
          </a:p>
          <a:p>
            <a:r>
              <a:rPr kumimoji="0" lang="en-US" altLang="zh-HK" sz="2000">
                <a:latin typeface="Arial" pitchFamily="34" charset="0"/>
                <a:sym typeface="Symbol" pitchFamily="18" charset="2"/>
              </a:rPr>
              <a:t>         </a:t>
            </a:r>
            <a:r>
              <a:rPr kumimoji="0" lang="en-US" altLang="zh-TW" sz="2000">
                <a:latin typeface="Arial" pitchFamily="34" charset="0"/>
                <a:sym typeface="Symbol" pitchFamily="18" charset="2"/>
              </a:rPr>
              <a:t> </a:t>
            </a:r>
            <a:r>
              <a:rPr kumimoji="0" lang="zh-TW" altLang="en-US" sz="2000">
                <a:solidFill>
                  <a:srgbClr val="7030A0"/>
                </a:solidFill>
                <a:latin typeface="Arial" pitchFamily="34" charset="0"/>
                <a:sym typeface="Symbol" pitchFamily="18" charset="2"/>
              </a:rPr>
              <a:t>灰色</a:t>
            </a:r>
            <a:r>
              <a:rPr kumimoji="0" lang="en-US" altLang="zh-HK" sz="2000">
                <a:solidFill>
                  <a:srgbClr val="7030A0"/>
                </a:solidFill>
                <a:latin typeface="Arial" pitchFamily="34" charset="0"/>
                <a:sym typeface="Symbol" pitchFamily="18" charset="2"/>
              </a:rPr>
              <a:t>       </a:t>
            </a:r>
            <a:r>
              <a:rPr kumimoji="0" lang="zh-TW" altLang="en-US" sz="2000">
                <a:solidFill>
                  <a:srgbClr val="7030A0"/>
                </a:solidFill>
                <a:latin typeface="Arial" pitchFamily="34" charset="0"/>
                <a:sym typeface="Symbol" pitchFamily="18" charset="2"/>
              </a:rPr>
              <a:t>無色</a:t>
            </a:r>
            <a:r>
              <a:rPr kumimoji="0" lang="en-US" altLang="zh-HK" sz="2000">
                <a:latin typeface="Arial" pitchFamily="34" charset="0"/>
                <a:sym typeface="Symbol" pitchFamily="18" charset="2"/>
              </a:rPr>
              <a:t>  </a:t>
            </a:r>
          </a:p>
        </p:txBody>
      </p:sp>
      <p:sp>
        <p:nvSpPr>
          <p:cNvPr id="33840" name="Rectangle 48"/>
          <p:cNvSpPr>
            <a:spLocks noChangeArrowheads="1"/>
          </p:cNvSpPr>
          <p:nvPr/>
        </p:nvSpPr>
        <p:spPr bwMode="auto">
          <a:xfrm>
            <a:off x="4427538" y="1503363"/>
            <a:ext cx="28082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sym typeface="Symbol" pitchFamily="18" charset="2"/>
              </a:rPr>
              <a:t>Na(s)    Na</a:t>
            </a:r>
            <a:r>
              <a:rPr kumimoji="0" lang="en-US" altLang="zh-HK" sz="2000" baseline="30000">
                <a:latin typeface="Arial" pitchFamily="34" charset="0"/>
                <a:sym typeface="Symbol" pitchFamily="18" charset="2"/>
              </a:rPr>
              <a:t>+</a:t>
            </a:r>
            <a:r>
              <a:rPr kumimoji="0" lang="en-US" altLang="zh-HK" sz="2000">
                <a:latin typeface="Arial" pitchFamily="34" charset="0"/>
                <a:sym typeface="Symbol" pitchFamily="18" charset="2"/>
              </a:rPr>
              <a:t>(aq) + </a:t>
            </a:r>
            <a:r>
              <a:rPr kumimoji="0" lang="en-US" altLang="zh-HK" sz="2000">
                <a:latin typeface="Arial" pitchFamily="34" charset="0"/>
              </a:rPr>
              <a:t>e</a:t>
            </a:r>
            <a:r>
              <a:rPr kumimoji="0" lang="en-US" altLang="zh-HK" sz="2000">
                <a:latin typeface="Arial" pitchFamily="34" charset="0"/>
                <a:sym typeface="Symbol" pitchFamily="18" charset="2"/>
              </a:rPr>
              <a:t> </a:t>
            </a:r>
          </a:p>
          <a:p>
            <a:r>
              <a:rPr kumimoji="0" lang="en-US" altLang="zh-HK" sz="2000">
                <a:solidFill>
                  <a:srgbClr val="3399FF"/>
                </a:solidFill>
                <a:latin typeface="Arial" pitchFamily="34" charset="0"/>
                <a:sym typeface="Symbol" pitchFamily="18" charset="2"/>
              </a:rPr>
              <a:t> </a:t>
            </a:r>
            <a:r>
              <a:rPr kumimoji="0" lang="en-US" altLang="zh-HK" sz="2000">
                <a:solidFill>
                  <a:srgbClr val="00B0F0"/>
                </a:solidFill>
                <a:latin typeface="Arial" pitchFamily="34" charset="0"/>
                <a:sym typeface="Symbol" pitchFamily="18" charset="2"/>
              </a:rPr>
              <a:t>0            </a:t>
            </a:r>
            <a:r>
              <a:rPr kumimoji="0" lang="en-US" altLang="zh-TW" sz="2000">
                <a:solidFill>
                  <a:srgbClr val="00B0F0"/>
                </a:solidFill>
                <a:latin typeface="Arial" pitchFamily="34" charset="0"/>
                <a:sym typeface="Symbol" pitchFamily="18" charset="2"/>
              </a:rPr>
              <a:t>  </a:t>
            </a:r>
            <a:r>
              <a:rPr kumimoji="0" lang="en-US" altLang="zh-HK" sz="2000">
                <a:solidFill>
                  <a:srgbClr val="00B0F0"/>
                </a:solidFill>
                <a:latin typeface="Arial" pitchFamily="34" charset="0"/>
                <a:sym typeface="Symbol" pitchFamily="18" charset="2"/>
              </a:rPr>
              <a:t>+1</a:t>
            </a:r>
            <a:endParaRPr kumimoji="0" lang="zh-TW" altLang="en-US" sz="2000">
              <a:solidFill>
                <a:srgbClr val="00B0F0"/>
              </a:solidFill>
              <a:latin typeface="Arial" pitchFamily="34" charset="0"/>
              <a:sym typeface="Symbol" pitchFamily="18" charset="2"/>
            </a:endParaRPr>
          </a:p>
        </p:txBody>
      </p:sp>
      <p:sp>
        <p:nvSpPr>
          <p:cNvPr id="33841" name="Rectangle 49"/>
          <p:cNvSpPr>
            <a:spLocks noChangeArrowheads="1"/>
          </p:cNvSpPr>
          <p:nvPr/>
        </p:nvSpPr>
        <p:spPr bwMode="auto">
          <a:xfrm>
            <a:off x="107950" y="2540000"/>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二氧化硫</a:t>
            </a:r>
          </a:p>
        </p:txBody>
      </p:sp>
      <p:sp>
        <p:nvSpPr>
          <p:cNvPr id="33842" name="Rectangle 50"/>
          <p:cNvSpPr>
            <a:spLocks noChangeArrowheads="1"/>
          </p:cNvSpPr>
          <p:nvPr/>
        </p:nvSpPr>
        <p:spPr bwMode="auto">
          <a:xfrm>
            <a:off x="1619250" y="2420938"/>
            <a:ext cx="25923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SO</a:t>
            </a:r>
            <a:r>
              <a:rPr kumimoji="0" lang="en-US" altLang="zh-HK" sz="2000" baseline="-25000">
                <a:latin typeface="Arial" pitchFamily="34" charset="0"/>
              </a:rPr>
              <a:t>2</a:t>
            </a:r>
            <a:r>
              <a:rPr kumimoji="0" lang="en-US" altLang="zh-HK" sz="2000">
                <a:latin typeface="Arial" pitchFamily="34" charset="0"/>
              </a:rPr>
              <a:t>(g)  </a:t>
            </a:r>
            <a:r>
              <a:rPr kumimoji="0" lang="en-US" altLang="zh-HK" sz="2000">
                <a:latin typeface="Arial" pitchFamily="34" charset="0"/>
                <a:sym typeface="Symbol" pitchFamily="18" charset="2"/>
              </a:rPr>
              <a:t>  SO</a:t>
            </a:r>
            <a:r>
              <a:rPr kumimoji="0" lang="en-US" altLang="zh-HK" sz="2000" baseline="-25000">
                <a:latin typeface="Arial" pitchFamily="34" charset="0"/>
                <a:sym typeface="Symbol" pitchFamily="18" charset="2"/>
              </a:rPr>
              <a:t>4</a:t>
            </a:r>
            <a:r>
              <a:rPr kumimoji="0" lang="en-US" altLang="zh-HK" sz="2000" baseline="30000">
                <a:latin typeface="Arial" pitchFamily="34" charset="0"/>
                <a:sym typeface="Symbol" pitchFamily="18" charset="2"/>
              </a:rPr>
              <a:t>2</a:t>
            </a:r>
            <a:r>
              <a:rPr kumimoji="0" lang="en-US" altLang="zh-HK" sz="2000">
                <a:latin typeface="Arial" pitchFamily="34" charset="0"/>
                <a:sym typeface="Symbol" pitchFamily="18" charset="2"/>
              </a:rPr>
              <a:t>(aq)</a:t>
            </a:r>
          </a:p>
          <a:p>
            <a:r>
              <a:rPr kumimoji="0" lang="zh-TW" altLang="en-US" sz="2000" b="1">
                <a:solidFill>
                  <a:srgbClr val="969696"/>
                </a:solidFill>
                <a:latin typeface="Arial" pitchFamily="34" charset="0"/>
              </a:rPr>
              <a:t>無色</a:t>
            </a:r>
          </a:p>
        </p:txBody>
      </p:sp>
      <p:sp>
        <p:nvSpPr>
          <p:cNvPr id="33827" name="Rectangle 35"/>
          <p:cNvSpPr>
            <a:spLocks noChangeArrowheads="1"/>
          </p:cNvSpPr>
          <p:nvPr/>
        </p:nvSpPr>
        <p:spPr bwMode="auto">
          <a:xfrm>
            <a:off x="2916238" y="2708275"/>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0000"/>
                </a:solidFill>
              </a:rPr>
              <a:t>無色</a:t>
            </a:r>
          </a:p>
        </p:txBody>
      </p:sp>
      <p:sp>
        <p:nvSpPr>
          <p:cNvPr id="33843" name="Rectangle 51"/>
          <p:cNvSpPr>
            <a:spLocks noChangeArrowheads="1"/>
          </p:cNvSpPr>
          <p:nvPr/>
        </p:nvSpPr>
        <p:spPr bwMode="auto">
          <a:xfrm>
            <a:off x="4356100" y="2349500"/>
            <a:ext cx="259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+4</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rPr>
              <a:t>+</a:t>
            </a:r>
            <a:r>
              <a:rPr kumimoji="0" lang="pt-BR" altLang="zh-TW" sz="2000" b="1" u="sng">
                <a:solidFill>
                  <a:srgbClr val="FF0000"/>
                </a:solidFill>
                <a:latin typeface="Arial" pitchFamily="34" charset="0"/>
              </a:rPr>
              <a:t>6</a:t>
            </a:r>
            <a:endParaRPr kumimoji="0" lang="zh-TW" altLang="en-US" sz="2000" b="1" u="sng">
              <a:solidFill>
                <a:srgbClr val="FF0000"/>
              </a:solidFill>
              <a:latin typeface="Arial" pitchFamily="34" charset="0"/>
            </a:endParaRPr>
          </a:p>
        </p:txBody>
      </p:sp>
      <p:sp>
        <p:nvSpPr>
          <p:cNvPr id="33844" name="Rectangle 52"/>
          <p:cNvSpPr>
            <a:spLocks noChangeArrowheads="1"/>
          </p:cNvSpPr>
          <p:nvPr/>
        </p:nvSpPr>
        <p:spPr bwMode="auto">
          <a:xfrm>
            <a:off x="107950" y="3357563"/>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亞硫酸鹽</a:t>
            </a:r>
          </a:p>
        </p:txBody>
      </p:sp>
      <p:sp>
        <p:nvSpPr>
          <p:cNvPr id="33845" name="Rectangle 53"/>
          <p:cNvSpPr>
            <a:spLocks noChangeArrowheads="1"/>
          </p:cNvSpPr>
          <p:nvPr/>
        </p:nvSpPr>
        <p:spPr bwMode="auto">
          <a:xfrm>
            <a:off x="1619250" y="3284538"/>
            <a:ext cx="30956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SO</a:t>
            </a:r>
            <a:r>
              <a:rPr kumimoji="0" lang="en-US" altLang="zh-HK" sz="2000" baseline="-25000">
                <a:latin typeface="Arial" pitchFamily="34" charset="0"/>
              </a:rPr>
              <a:t>3</a:t>
            </a:r>
            <a:r>
              <a:rPr kumimoji="0" lang="en-US" altLang="zh-HK" sz="2000" baseline="30000">
                <a:latin typeface="Arial" pitchFamily="34" charset="0"/>
              </a:rPr>
              <a:t>2–</a:t>
            </a:r>
            <a:r>
              <a:rPr kumimoji="0" lang="en-US" altLang="zh-HK" sz="2000">
                <a:latin typeface="Arial" pitchFamily="34" charset="0"/>
              </a:rPr>
              <a:t>(aq)  </a:t>
            </a:r>
            <a:r>
              <a:rPr kumimoji="0" lang="en-US" altLang="zh-HK" sz="2000">
                <a:latin typeface="Arial" pitchFamily="34" charset="0"/>
                <a:sym typeface="Symbol" pitchFamily="18" charset="2"/>
              </a:rPr>
              <a:t> </a:t>
            </a:r>
            <a:r>
              <a:rPr kumimoji="0" lang="en-US" altLang="zh-HK" sz="2000">
                <a:latin typeface="Arial" pitchFamily="34" charset="0"/>
              </a:rPr>
              <a:t>SO</a:t>
            </a:r>
            <a:r>
              <a:rPr kumimoji="0" lang="en-US" altLang="zh-HK" sz="2000" baseline="-25000">
                <a:latin typeface="Arial" pitchFamily="34" charset="0"/>
              </a:rPr>
              <a:t>4</a:t>
            </a:r>
            <a:r>
              <a:rPr kumimoji="0" lang="en-US" altLang="zh-HK" sz="2000" baseline="30000">
                <a:latin typeface="Arial" pitchFamily="34" charset="0"/>
              </a:rPr>
              <a:t>2–</a:t>
            </a:r>
            <a:r>
              <a:rPr kumimoji="0" lang="en-US" altLang="zh-HK" sz="2000">
                <a:latin typeface="Arial" pitchFamily="34" charset="0"/>
              </a:rPr>
              <a:t>(aq)</a:t>
            </a:r>
          </a:p>
          <a:p>
            <a:r>
              <a:rPr kumimoji="0" lang="zh-TW" altLang="en-US" sz="2000" b="1">
                <a:solidFill>
                  <a:srgbClr val="969696"/>
                </a:solidFill>
                <a:latin typeface="Arial" pitchFamily="34" charset="0"/>
              </a:rPr>
              <a:t>無色</a:t>
            </a:r>
          </a:p>
        </p:txBody>
      </p:sp>
      <p:sp>
        <p:nvSpPr>
          <p:cNvPr id="33837" name="Rectangle 45"/>
          <p:cNvSpPr>
            <a:spLocks noChangeArrowheads="1"/>
          </p:cNvSpPr>
          <p:nvPr/>
        </p:nvSpPr>
        <p:spPr bwMode="auto">
          <a:xfrm>
            <a:off x="3132138" y="3573463"/>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0000"/>
                </a:solidFill>
              </a:rPr>
              <a:t>無色</a:t>
            </a:r>
          </a:p>
        </p:txBody>
      </p:sp>
      <p:sp>
        <p:nvSpPr>
          <p:cNvPr id="33846" name="Rectangle 54"/>
          <p:cNvSpPr>
            <a:spLocks noChangeArrowheads="1"/>
          </p:cNvSpPr>
          <p:nvPr/>
        </p:nvSpPr>
        <p:spPr bwMode="auto">
          <a:xfrm>
            <a:off x="4356100" y="3213100"/>
            <a:ext cx="259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+4</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rPr>
              <a:t>+</a:t>
            </a:r>
            <a:r>
              <a:rPr kumimoji="0" lang="pt-BR" altLang="zh-TW" sz="2000" b="1" u="sng">
                <a:solidFill>
                  <a:srgbClr val="FF0000"/>
                </a:solidFill>
                <a:latin typeface="Arial" pitchFamily="34" charset="0"/>
              </a:rPr>
              <a:t>6</a:t>
            </a:r>
            <a:endParaRPr kumimoji="0" lang="zh-TW" altLang="en-US" sz="2000" b="1" u="sng">
              <a:solidFill>
                <a:srgbClr val="FF0000"/>
              </a:solidFill>
              <a:latin typeface="Arial" pitchFamily="34" charset="0"/>
            </a:endParaRPr>
          </a:p>
        </p:txBody>
      </p:sp>
      <p:sp>
        <p:nvSpPr>
          <p:cNvPr id="33847" name="Rectangle 55"/>
          <p:cNvSpPr>
            <a:spLocks noChangeArrowheads="1"/>
          </p:cNvSpPr>
          <p:nvPr/>
        </p:nvSpPr>
        <p:spPr bwMode="auto">
          <a:xfrm>
            <a:off x="34925" y="4246563"/>
            <a:ext cx="1577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latin typeface="Arial" pitchFamily="34" charset="0"/>
              </a:rPr>
              <a:t>鐵</a:t>
            </a:r>
            <a:r>
              <a:rPr kumimoji="0" lang="en-US" altLang="zh-TW" sz="2000">
                <a:latin typeface="Arial" pitchFamily="34" charset="0"/>
              </a:rPr>
              <a:t>(II) </a:t>
            </a:r>
            <a:r>
              <a:rPr kumimoji="0" lang="zh-TW" altLang="en-US" sz="2000">
                <a:latin typeface="Arial" pitchFamily="34" charset="0"/>
              </a:rPr>
              <a:t>鹽溶液</a:t>
            </a:r>
          </a:p>
        </p:txBody>
      </p:sp>
      <p:sp>
        <p:nvSpPr>
          <p:cNvPr id="33848" name="Rectangle 56"/>
          <p:cNvSpPr>
            <a:spLocks noChangeArrowheads="1"/>
          </p:cNvSpPr>
          <p:nvPr/>
        </p:nvSpPr>
        <p:spPr bwMode="auto">
          <a:xfrm>
            <a:off x="1619250" y="4095750"/>
            <a:ext cx="2862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Fe</a:t>
            </a:r>
            <a:r>
              <a:rPr kumimoji="0" lang="en-US" altLang="zh-HK" sz="2000" baseline="30000">
                <a:latin typeface="Arial" pitchFamily="34" charset="0"/>
              </a:rPr>
              <a:t>2+</a:t>
            </a:r>
            <a:r>
              <a:rPr kumimoji="0" lang="en-US" altLang="zh-HK" sz="2000">
                <a:latin typeface="Arial" pitchFamily="34" charset="0"/>
              </a:rPr>
              <a:t>(aq)  </a:t>
            </a:r>
            <a:r>
              <a:rPr kumimoji="0" lang="en-US" altLang="zh-HK" sz="2000">
                <a:latin typeface="Arial" pitchFamily="34" charset="0"/>
                <a:sym typeface="Symbol" pitchFamily="18" charset="2"/>
              </a:rPr>
              <a:t>  Fe</a:t>
            </a:r>
            <a:r>
              <a:rPr kumimoji="0" lang="en-US" altLang="zh-HK" sz="2000" baseline="30000">
                <a:latin typeface="Arial" pitchFamily="34" charset="0"/>
                <a:sym typeface="Symbol" pitchFamily="18" charset="2"/>
              </a:rPr>
              <a:t>3+</a:t>
            </a:r>
            <a:r>
              <a:rPr kumimoji="0" lang="en-US" altLang="zh-HK" sz="2000">
                <a:latin typeface="Arial" pitchFamily="34" charset="0"/>
                <a:sym typeface="Symbol" pitchFamily="18" charset="2"/>
              </a:rPr>
              <a:t>(aq)</a:t>
            </a:r>
            <a:r>
              <a:rPr kumimoji="0" lang="en-US" altLang="zh-HK" sz="2000">
                <a:latin typeface="Arial" pitchFamily="34" charset="0"/>
              </a:rPr>
              <a:t> </a:t>
            </a:r>
          </a:p>
          <a:p>
            <a:r>
              <a:rPr kumimoji="0" lang="zh-TW" altLang="en-US" sz="2000" b="1">
                <a:solidFill>
                  <a:srgbClr val="33CC33"/>
                </a:solidFill>
                <a:latin typeface="Arial" pitchFamily="34" charset="0"/>
              </a:rPr>
              <a:t>淺綠色</a:t>
            </a:r>
          </a:p>
        </p:txBody>
      </p:sp>
      <p:sp>
        <p:nvSpPr>
          <p:cNvPr id="33849" name="Rectangle 57"/>
          <p:cNvSpPr>
            <a:spLocks noChangeArrowheads="1"/>
          </p:cNvSpPr>
          <p:nvPr/>
        </p:nvSpPr>
        <p:spPr bwMode="auto">
          <a:xfrm>
            <a:off x="4356100" y="4051300"/>
            <a:ext cx="2087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 +2</a:t>
            </a:r>
            <a:r>
              <a:rPr kumimoji="0" lang="pt-BR" altLang="zh-TW" sz="2000">
                <a:solidFill>
                  <a:srgbClr val="FF0000"/>
                </a:solidFill>
                <a:latin typeface="Arial" pitchFamily="34" charset="0"/>
              </a:rPr>
              <a:t>                </a:t>
            </a:r>
            <a:r>
              <a:rPr kumimoji="0" lang="pt-BR" altLang="zh-HK" sz="2000" b="1" u="sng">
                <a:solidFill>
                  <a:srgbClr val="FF0000"/>
                </a:solidFill>
                <a:latin typeface="Arial" pitchFamily="34" charset="0"/>
              </a:rPr>
              <a:t>+</a:t>
            </a:r>
            <a:r>
              <a:rPr kumimoji="0" lang="pt-BR" altLang="zh-TW" sz="2000" b="1" u="sng">
                <a:solidFill>
                  <a:srgbClr val="FF0000"/>
                </a:solidFill>
                <a:latin typeface="Arial" pitchFamily="34" charset="0"/>
              </a:rPr>
              <a:t>3</a:t>
            </a:r>
            <a:endParaRPr kumimoji="0" lang="zh-TW" altLang="en-US" sz="2000" b="1" u="sng">
              <a:solidFill>
                <a:srgbClr val="FF0000"/>
              </a:solidFill>
              <a:latin typeface="Arial" pitchFamily="34" charset="0"/>
            </a:endParaRPr>
          </a:p>
        </p:txBody>
      </p:sp>
      <p:sp>
        <p:nvSpPr>
          <p:cNvPr id="33834" name="Rectangle 42"/>
          <p:cNvSpPr>
            <a:spLocks noChangeArrowheads="1"/>
          </p:cNvSpPr>
          <p:nvPr/>
        </p:nvSpPr>
        <p:spPr bwMode="auto">
          <a:xfrm>
            <a:off x="3059113" y="4400550"/>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0000"/>
                </a:solidFill>
              </a:rPr>
              <a:t>黃色</a:t>
            </a:r>
          </a:p>
        </p:txBody>
      </p:sp>
    </p:spTree>
    <p:extLst>
      <p:ext uri="{BB962C8B-B14F-4D97-AF65-F5344CB8AC3E}">
        <p14:creationId xmlns:p14="http://schemas.microsoft.com/office/powerpoint/2010/main" val="899724230"/>
      </p:ext>
    </p:extLst>
  </p:cSld>
  <p:clrMapOvr>
    <a:masterClrMapping/>
  </p:clrMapOvr>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864" name="Group 48"/>
          <p:cNvGraphicFramePr>
            <a:graphicFrameLocks noGrp="1"/>
          </p:cNvGraphicFramePr>
          <p:nvPr/>
        </p:nvGraphicFramePr>
        <p:xfrm>
          <a:off x="328613" y="442913"/>
          <a:ext cx="8491537" cy="3400425"/>
        </p:xfrm>
        <a:graphic>
          <a:graphicData uri="http://schemas.openxmlformats.org/drawingml/2006/table">
            <a:tbl>
              <a:tblPr/>
              <a:tblGrid>
                <a:gridCol w="1368425">
                  <a:extLst>
                    <a:ext uri="{9D8B030D-6E8A-4147-A177-3AD203B41FA5}"/>
                  </a:extLst>
                </a:gridCol>
                <a:gridCol w="2879725">
                  <a:extLst>
                    <a:ext uri="{9D8B030D-6E8A-4147-A177-3AD203B41FA5}"/>
                  </a:extLst>
                </a:gridCol>
                <a:gridCol w="4243387">
                  <a:extLst>
                    <a:ext uri="{9D8B030D-6E8A-4147-A177-3AD203B41FA5}"/>
                  </a:extLst>
                </a:gridCol>
              </a:tblGrid>
              <a:tr h="6827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還原劑</a:t>
                      </a:r>
                      <a:endParaRPr kumimoji="0" lang="zh-HK"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43" marR="91443" marT="45721" marB="45721" anchor="ctr" horzOverflow="overflow">
                    <a:lnL w="12700" cap="flat" cmpd="sng" algn="ctr">
                      <a:solidFill>
                        <a:srgbClr val="33CC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66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pitchFamily="34" charset="0"/>
                          <a:ea typeface="新細明體" pitchFamily="18" charset="-120"/>
                          <a:cs typeface="Arial" pitchFamily="34" charset="0"/>
                        </a:rPr>
                        <a:t>主要變化和顏色變化</a:t>
                      </a:r>
                      <a:endParaRPr kumimoji="0" lang="zh-HK" altLang="en-US" sz="22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43" marR="91443" marT="45721" marB="45721"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66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半方程式和氧化數的改變</a:t>
                      </a:r>
                      <a:endParaRPr kumimoji="0" lang="zh-HK" altLang="en-US" sz="2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43" marR="91443" marT="45721" marB="45721" anchor="ctr" horzOverflow="overflow">
                    <a:lnL w="12700" cap="flat" cmpd="sng" algn="ctr">
                      <a:solidFill>
                        <a:schemeClr val="bg1"/>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66CC"/>
                    </a:solidFill>
                  </a:tcPr>
                </a:tc>
                <a:extLst>
                  <a:ext uri="{0D108BD9-81ED-4DB2-BD59-A6C34878D82A}"/>
                </a:extLst>
              </a:tr>
              <a:tr h="64782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43" marR="91443" marT="45721" marB="45721"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7030A0"/>
                        </a:solidFill>
                        <a:effectLst/>
                        <a:latin typeface="Arial" pitchFamily="34" charset="0"/>
                        <a:ea typeface="新細明體" pitchFamily="18" charset="-120"/>
                        <a:cs typeface="Arial" pitchFamily="34" charset="0"/>
                      </a:endParaRPr>
                    </a:p>
                  </a:txBody>
                  <a:tcPr marL="91443" marR="91443" marT="45721" marB="45721"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dirty="0" smtClean="0">
                        <a:ln>
                          <a:noFill/>
                        </a:ln>
                        <a:solidFill>
                          <a:srgbClr val="3399FF"/>
                        </a:solidFill>
                        <a:effectLst/>
                        <a:latin typeface="Arial" pitchFamily="34" charset="0"/>
                        <a:ea typeface="新細明體" pitchFamily="18" charset="-120"/>
                        <a:cs typeface="Arial" pitchFamily="34" charset="0"/>
                      </a:endParaRPr>
                    </a:p>
                  </a:txBody>
                  <a:tcPr marL="91443" marR="91443" marT="45721" marB="45721"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extLst>
                  <a:ext uri="{0D108BD9-81ED-4DB2-BD59-A6C34878D82A}"/>
                </a:extLst>
              </a:tr>
              <a:tr h="136868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0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43" marR="91443" marT="45721" marB="45721"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7030A0"/>
                        </a:solidFill>
                        <a:effectLst/>
                        <a:latin typeface="Arial" pitchFamily="34" charset="0"/>
                        <a:ea typeface="新細明體" pitchFamily="18" charset="-120"/>
                        <a:cs typeface="Arial" pitchFamily="34" charset="0"/>
                      </a:endParaRPr>
                    </a:p>
                  </a:txBody>
                  <a:tcPr marL="91443" marR="91443" marT="45721" marB="45721"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43" marR="91443" marT="45721" marB="45721"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2F2F2"/>
                    </a:solidFill>
                  </a:tcPr>
                </a:tc>
                <a:extLst>
                  <a:ext uri="{0D108BD9-81ED-4DB2-BD59-A6C34878D82A}"/>
                </a:extLst>
              </a:tr>
              <a:tr h="701158">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0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43" marR="91443" marT="45721" marB="45721"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7030A0"/>
                        </a:solidFill>
                        <a:effectLst/>
                        <a:latin typeface="Arial" pitchFamily="34" charset="0"/>
                        <a:ea typeface="新細明體" pitchFamily="18" charset="-120"/>
                        <a:cs typeface="Arial" pitchFamily="34" charset="0"/>
                      </a:endParaRPr>
                    </a:p>
                  </a:txBody>
                  <a:tcPr marL="91443" marR="91443" marT="45721" marB="45721"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TW" sz="2000" b="1" i="0" u="none" strike="noStrike" cap="none" normalizeH="0" baseline="0" dirty="0" smtClean="0">
                        <a:ln>
                          <a:noFill/>
                        </a:ln>
                        <a:solidFill>
                          <a:srgbClr val="3399FF"/>
                        </a:solidFill>
                        <a:effectLst/>
                        <a:latin typeface="Arial" pitchFamily="34" charset="0"/>
                        <a:ea typeface="新細明體" pitchFamily="18" charset="-120"/>
                        <a:cs typeface="Arial" pitchFamily="34" charset="0"/>
                        <a:sym typeface="Symbol"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dirty="0" smtClean="0">
                        <a:ln>
                          <a:noFill/>
                        </a:ln>
                        <a:solidFill>
                          <a:srgbClr val="3399FF"/>
                        </a:solidFill>
                        <a:effectLst/>
                        <a:latin typeface="Arial" pitchFamily="34" charset="0"/>
                        <a:ea typeface="新細明體" pitchFamily="18" charset="-120"/>
                        <a:cs typeface="Arial" pitchFamily="34" charset="0"/>
                        <a:sym typeface="Symbol" pitchFamily="18" charset="2"/>
                      </a:endParaRPr>
                    </a:p>
                  </a:txBody>
                  <a:tcPr marL="91443" marR="91443" marT="45721" marB="45721" horzOverflow="overflow">
                    <a:lnL w="12700" cap="flat" cmpd="sng" algn="ctr">
                      <a:solidFill>
                        <a:srgbClr val="33CCFF"/>
                      </a:solidFill>
                      <a:prstDash val="solid"/>
                      <a:round/>
                      <a:headEnd type="none" w="med" len="med"/>
                      <a:tailEnd type="none" w="med" len="med"/>
                    </a:lnL>
                    <a:lnR w="12700" cap="flat" cmpd="sng" algn="ctr">
                      <a:solidFill>
                        <a:srgbClr val="33CCFF"/>
                      </a:solidFill>
                      <a:prstDash val="solid"/>
                      <a:round/>
                      <a:headEnd type="none" w="med" len="med"/>
                      <a:tailEnd type="none" w="med" len="med"/>
                    </a:lnR>
                    <a:lnT w="12700" cap="flat" cmpd="sng" algn="ctr">
                      <a:solidFill>
                        <a:srgbClr val="33CCFF"/>
                      </a:solidFill>
                      <a:prstDash val="solid"/>
                      <a:round/>
                      <a:headEnd type="none" w="med" len="med"/>
                      <a:tailEnd type="none" w="med" len="med"/>
                    </a:lnT>
                    <a:lnB w="12700" cap="flat" cmpd="sng" algn="ctr">
                      <a:solidFill>
                        <a:srgbClr val="33CCFF"/>
                      </a:solidFill>
                      <a:prstDash val="solid"/>
                      <a:round/>
                      <a:headEnd type="none" w="med" len="med"/>
                      <a:tailEnd type="none" w="med" len="med"/>
                    </a:lnB>
                    <a:lnTlToBr>
                      <a:noFill/>
                    </a:lnTlToBr>
                    <a:lnBlToTr>
                      <a:noFill/>
                    </a:lnBlToTr>
                    <a:solidFill>
                      <a:srgbClr val="FFFF00"/>
                    </a:solidFill>
                  </a:tcPr>
                </a:tc>
                <a:extLst>
                  <a:ext uri="{0D108BD9-81ED-4DB2-BD59-A6C34878D82A}"/>
                </a:extLst>
              </a:tr>
            </a:tbl>
          </a:graphicData>
        </a:graphic>
      </p:graphicFrame>
      <p:sp>
        <p:nvSpPr>
          <p:cNvPr id="30746" name="矩形 4"/>
          <p:cNvSpPr>
            <a:spLocks noChangeArrowheads="1"/>
          </p:cNvSpPr>
          <p:nvPr/>
        </p:nvSpPr>
        <p:spPr bwMode="auto">
          <a:xfrm>
            <a:off x="324098" y="3933056"/>
            <a:ext cx="4679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dirty="0">
                <a:latin typeface="Arial" pitchFamily="34" charset="0"/>
                <a:cs typeface="Arial" pitchFamily="34" charset="0"/>
              </a:rPr>
              <a:t>* </a:t>
            </a:r>
            <a:r>
              <a:rPr kumimoji="0" lang="zh-TW" altLang="en-US" sz="2000" dirty="0"/>
              <a:t>溶於有機溶劑或非水溶劑時呈紫色。</a:t>
            </a:r>
            <a:endParaRPr kumimoji="0" lang="zh-HK" altLang="en-US" sz="2000" dirty="0">
              <a:latin typeface="Arial" pitchFamily="34" charset="0"/>
              <a:cs typeface="Arial" pitchFamily="34" charset="0"/>
            </a:endParaRPr>
          </a:p>
        </p:txBody>
      </p:sp>
      <p:sp>
        <p:nvSpPr>
          <p:cNvPr id="8" name="Rectangle 6"/>
          <p:cNvSpPr>
            <a:spLocks noChangeArrowheads="1"/>
          </p:cNvSpPr>
          <p:nvPr/>
        </p:nvSpPr>
        <p:spPr bwMode="auto">
          <a:xfrm>
            <a:off x="250825" y="5003800"/>
            <a:ext cx="83502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把不同的 氧化劑 和 還原劑 混合，可以產生很多種 氧化還原 反</a:t>
            </a:r>
            <a:r>
              <a:rPr kumimoji="0" lang="zh-HK" altLang="en-US" sz="2800"/>
              <a:t>應。</a:t>
            </a:r>
            <a:endParaRPr kumimoji="0" lang="en-US" altLang="zh-TW" sz="2800">
              <a:latin typeface="Arial" pitchFamily="34" charset="0"/>
              <a:ea typeface="Arial Unicode MS" pitchFamily="34" charset="-120"/>
              <a:cs typeface="Arial" pitchFamily="34" charset="0"/>
            </a:endParaRPr>
          </a:p>
        </p:txBody>
      </p:sp>
      <p:sp>
        <p:nvSpPr>
          <p:cNvPr id="34850" name="Rectangle 34"/>
          <p:cNvSpPr>
            <a:spLocks noChangeArrowheads="1"/>
          </p:cNvSpPr>
          <p:nvPr/>
        </p:nvSpPr>
        <p:spPr bwMode="auto">
          <a:xfrm>
            <a:off x="4643438" y="3392488"/>
            <a:ext cx="2663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rPr>
              <a:t>2I</a:t>
            </a:r>
            <a:r>
              <a:rPr kumimoji="0" lang="en-US" altLang="zh-HK" sz="2000" baseline="30000">
                <a:latin typeface="Arial" pitchFamily="34" charset="0"/>
                <a:sym typeface="Symbol" pitchFamily="18" charset="2"/>
              </a:rPr>
              <a:t></a:t>
            </a:r>
            <a:r>
              <a:rPr kumimoji="0" lang="en-US" altLang="zh-HK" sz="2000">
                <a:latin typeface="Arial" pitchFamily="34" charset="0"/>
              </a:rPr>
              <a:t>(aq</a:t>
            </a:r>
            <a:r>
              <a:rPr kumimoji="0" lang="en-US" altLang="zh-TW" sz="2000">
                <a:latin typeface="Arial" pitchFamily="34" charset="0"/>
              </a:rPr>
              <a:t>) </a:t>
            </a:r>
            <a:r>
              <a:rPr kumimoji="0" lang="en-US" altLang="zh-HK" sz="2000" b="1" u="sng">
                <a:solidFill>
                  <a:srgbClr val="FF0000"/>
                </a:solidFill>
                <a:latin typeface="Arial" pitchFamily="34" charset="0"/>
                <a:sym typeface="Symbol" pitchFamily="18" charset="2"/>
              </a:rPr>
              <a:t>  I</a:t>
            </a:r>
            <a:r>
              <a:rPr kumimoji="0" lang="en-US" altLang="zh-HK" sz="2000" b="1" baseline="-25000">
                <a:solidFill>
                  <a:srgbClr val="FF0000"/>
                </a:solidFill>
                <a:latin typeface="Arial" pitchFamily="34" charset="0"/>
                <a:sym typeface="Symbol" pitchFamily="18" charset="2"/>
              </a:rPr>
              <a:t>2</a:t>
            </a:r>
            <a:r>
              <a:rPr kumimoji="0" lang="en-US" altLang="zh-HK" sz="2000" b="1" u="sng">
                <a:solidFill>
                  <a:srgbClr val="FF0000"/>
                </a:solidFill>
                <a:latin typeface="Arial" pitchFamily="34" charset="0"/>
                <a:sym typeface="Symbol" pitchFamily="18" charset="2"/>
              </a:rPr>
              <a:t>(aq) + 2</a:t>
            </a:r>
            <a:r>
              <a:rPr kumimoji="0" lang="en-US" altLang="zh-HK" sz="2000" b="1" u="sng">
                <a:solidFill>
                  <a:srgbClr val="FF0000"/>
                </a:solidFill>
                <a:latin typeface="Arial" pitchFamily="34" charset="0"/>
              </a:rPr>
              <a:t>e</a:t>
            </a:r>
            <a:endParaRPr kumimoji="0" lang="zh-TW" altLang="en-US" sz="2000" b="1" u="sng">
              <a:solidFill>
                <a:srgbClr val="FF0000"/>
              </a:solidFill>
              <a:latin typeface="Arial" pitchFamily="34" charset="0"/>
              <a:sym typeface="Symbol" pitchFamily="18" charset="2"/>
            </a:endParaRPr>
          </a:p>
        </p:txBody>
      </p:sp>
      <p:sp>
        <p:nvSpPr>
          <p:cNvPr id="34853" name="Rectangle 37"/>
          <p:cNvSpPr>
            <a:spLocks noChangeArrowheads="1"/>
          </p:cNvSpPr>
          <p:nvPr/>
        </p:nvSpPr>
        <p:spPr bwMode="auto">
          <a:xfrm>
            <a:off x="323850" y="1160463"/>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氫</a:t>
            </a:r>
          </a:p>
        </p:txBody>
      </p:sp>
      <p:sp>
        <p:nvSpPr>
          <p:cNvPr id="34854" name="Rectangle 38"/>
          <p:cNvSpPr>
            <a:spLocks noChangeArrowheads="1"/>
          </p:cNvSpPr>
          <p:nvPr/>
        </p:nvSpPr>
        <p:spPr bwMode="auto">
          <a:xfrm>
            <a:off x="1692275" y="1052513"/>
            <a:ext cx="22320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H</a:t>
            </a:r>
            <a:r>
              <a:rPr kumimoji="0" lang="en-US" altLang="zh-HK" sz="2000" baseline="-25000">
                <a:latin typeface="Arial" pitchFamily="34" charset="0"/>
              </a:rPr>
              <a:t>2</a:t>
            </a:r>
            <a:r>
              <a:rPr kumimoji="0" lang="en-US" altLang="zh-HK" sz="2000">
                <a:latin typeface="Arial" pitchFamily="34" charset="0"/>
              </a:rPr>
              <a:t>(g)  </a:t>
            </a:r>
            <a:r>
              <a:rPr kumimoji="0" lang="en-US" altLang="zh-HK" sz="2000">
                <a:latin typeface="Arial" pitchFamily="34" charset="0"/>
                <a:sym typeface="Symbol" pitchFamily="18" charset="2"/>
              </a:rPr>
              <a:t></a:t>
            </a:r>
            <a:r>
              <a:rPr kumimoji="0" lang="en-US" altLang="zh-HK" sz="2000">
                <a:latin typeface="Arial" pitchFamily="34" charset="0"/>
              </a:rPr>
              <a:t>  H</a:t>
            </a:r>
            <a:r>
              <a:rPr kumimoji="0" lang="en-US" altLang="zh-HK" sz="2000" baseline="30000">
                <a:latin typeface="Arial" pitchFamily="34" charset="0"/>
              </a:rPr>
              <a:t>+</a:t>
            </a:r>
            <a:r>
              <a:rPr kumimoji="0" lang="en-US" altLang="zh-HK" sz="2000">
                <a:latin typeface="Arial" pitchFamily="34" charset="0"/>
              </a:rPr>
              <a:t>(aq)</a:t>
            </a:r>
          </a:p>
          <a:p>
            <a:r>
              <a:rPr kumimoji="0" lang="zh-TW" altLang="en-US" sz="2000">
                <a:solidFill>
                  <a:srgbClr val="7030A0"/>
                </a:solidFill>
                <a:latin typeface="Arial" pitchFamily="34" charset="0"/>
              </a:rPr>
              <a:t>無色         無色</a:t>
            </a:r>
          </a:p>
        </p:txBody>
      </p:sp>
      <p:sp>
        <p:nvSpPr>
          <p:cNvPr id="34856" name="Rectangle 40"/>
          <p:cNvSpPr>
            <a:spLocks noChangeArrowheads="1"/>
          </p:cNvSpPr>
          <p:nvPr/>
        </p:nvSpPr>
        <p:spPr bwMode="auto">
          <a:xfrm>
            <a:off x="4643438" y="1071563"/>
            <a:ext cx="28813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H</a:t>
            </a:r>
            <a:r>
              <a:rPr kumimoji="0" lang="en-US" altLang="zh-HK" sz="2000" baseline="-25000">
                <a:latin typeface="Arial" pitchFamily="34" charset="0"/>
              </a:rPr>
              <a:t>2</a:t>
            </a:r>
            <a:r>
              <a:rPr kumimoji="0" lang="en-US" altLang="zh-HK" sz="2000">
                <a:latin typeface="Arial" pitchFamily="34" charset="0"/>
              </a:rPr>
              <a:t>(g)  </a:t>
            </a:r>
            <a:r>
              <a:rPr kumimoji="0" lang="en-US" altLang="zh-HK" sz="2000">
                <a:latin typeface="Arial" pitchFamily="34" charset="0"/>
                <a:sym typeface="Symbol" pitchFamily="18" charset="2"/>
              </a:rPr>
              <a:t></a:t>
            </a:r>
            <a:r>
              <a:rPr kumimoji="0" lang="en-US" altLang="zh-HK" sz="2000">
                <a:latin typeface="Arial" pitchFamily="34" charset="0"/>
              </a:rPr>
              <a:t>  2H</a:t>
            </a:r>
            <a:r>
              <a:rPr kumimoji="0" lang="en-US" altLang="zh-HK" sz="2000" baseline="30000">
                <a:latin typeface="Arial" pitchFamily="34" charset="0"/>
              </a:rPr>
              <a:t>+</a:t>
            </a:r>
            <a:r>
              <a:rPr kumimoji="0" lang="en-US" altLang="zh-HK" sz="2000">
                <a:latin typeface="Arial" pitchFamily="34" charset="0"/>
              </a:rPr>
              <a:t>(aq)  + </a:t>
            </a:r>
            <a:r>
              <a:rPr kumimoji="0" lang="en-US" altLang="zh-HK" sz="2000">
                <a:latin typeface="Arial" pitchFamily="34" charset="0"/>
                <a:sym typeface="Symbol" pitchFamily="18" charset="2"/>
              </a:rPr>
              <a:t>2</a:t>
            </a:r>
            <a:r>
              <a:rPr kumimoji="0" lang="en-US" altLang="zh-HK" sz="2000">
                <a:latin typeface="Arial" pitchFamily="34" charset="0"/>
              </a:rPr>
              <a:t>e</a:t>
            </a:r>
            <a:endParaRPr kumimoji="0" lang="en-US" altLang="zh-HK" sz="2000">
              <a:latin typeface="Arial" pitchFamily="34" charset="0"/>
              <a:sym typeface="Symbol" pitchFamily="18" charset="2"/>
            </a:endParaRPr>
          </a:p>
          <a:p>
            <a:r>
              <a:rPr kumimoji="0" lang="en-US" altLang="zh-HK" sz="2000">
                <a:solidFill>
                  <a:srgbClr val="3399FF"/>
                </a:solidFill>
                <a:latin typeface="Arial" pitchFamily="34" charset="0"/>
                <a:sym typeface="Symbol" pitchFamily="18" charset="2"/>
              </a:rPr>
              <a:t>0              +1</a:t>
            </a:r>
          </a:p>
        </p:txBody>
      </p:sp>
      <p:sp>
        <p:nvSpPr>
          <p:cNvPr id="34857" name="Rectangle 41"/>
          <p:cNvSpPr>
            <a:spLocks noChangeArrowheads="1"/>
          </p:cNvSpPr>
          <p:nvPr/>
        </p:nvSpPr>
        <p:spPr bwMode="auto">
          <a:xfrm>
            <a:off x="323850" y="2239963"/>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碳</a:t>
            </a:r>
          </a:p>
        </p:txBody>
      </p:sp>
      <p:sp>
        <p:nvSpPr>
          <p:cNvPr id="34858" name="Rectangle 42"/>
          <p:cNvSpPr>
            <a:spLocks noChangeArrowheads="1"/>
          </p:cNvSpPr>
          <p:nvPr/>
        </p:nvSpPr>
        <p:spPr bwMode="auto">
          <a:xfrm>
            <a:off x="1692275" y="1830388"/>
            <a:ext cx="2214563"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C(s)  </a:t>
            </a:r>
            <a:r>
              <a:rPr kumimoji="0" lang="en-US" altLang="zh-HK" sz="2000">
                <a:latin typeface="Arial" pitchFamily="34" charset="0"/>
                <a:sym typeface="Symbol" pitchFamily="18" charset="2"/>
              </a:rPr>
              <a:t> </a:t>
            </a:r>
            <a:r>
              <a:rPr kumimoji="0" lang="en-US" altLang="zh-HK" sz="2000">
                <a:latin typeface="Arial" pitchFamily="34" charset="0"/>
              </a:rPr>
              <a:t> CO(g)</a:t>
            </a:r>
          </a:p>
          <a:p>
            <a:r>
              <a:rPr kumimoji="0" lang="zh-TW" altLang="en-US" sz="2000">
                <a:solidFill>
                  <a:srgbClr val="7030A0"/>
                </a:solidFill>
                <a:latin typeface="Arial" pitchFamily="34" charset="0"/>
              </a:rPr>
              <a:t>黑色        無色</a:t>
            </a:r>
            <a:endParaRPr kumimoji="0" lang="en-US" altLang="zh-HK" sz="2000">
              <a:latin typeface="Arial" pitchFamily="34" charset="0"/>
            </a:endParaRPr>
          </a:p>
          <a:p>
            <a:r>
              <a:rPr kumimoji="0" lang="en-US" altLang="zh-HK" sz="2000">
                <a:latin typeface="Arial" pitchFamily="34" charset="0"/>
              </a:rPr>
              <a:t>C(s)   </a:t>
            </a:r>
            <a:r>
              <a:rPr kumimoji="0" lang="en-US" altLang="zh-HK" sz="2000">
                <a:latin typeface="Arial" pitchFamily="34" charset="0"/>
                <a:sym typeface="Symbol" pitchFamily="18" charset="2"/>
              </a:rPr>
              <a:t>  CO</a:t>
            </a:r>
            <a:r>
              <a:rPr kumimoji="0" lang="en-US" altLang="zh-HK" sz="2000" baseline="-25000">
                <a:latin typeface="Arial" pitchFamily="34" charset="0"/>
                <a:sym typeface="Symbol" pitchFamily="18" charset="2"/>
              </a:rPr>
              <a:t>2</a:t>
            </a:r>
            <a:r>
              <a:rPr kumimoji="0" lang="en-US" altLang="zh-HK" sz="2000">
                <a:latin typeface="Arial" pitchFamily="34" charset="0"/>
                <a:sym typeface="Symbol" pitchFamily="18" charset="2"/>
              </a:rPr>
              <a:t>(g)</a:t>
            </a:r>
          </a:p>
          <a:p>
            <a:r>
              <a:rPr kumimoji="0" lang="zh-TW" altLang="en-US" sz="2000">
                <a:solidFill>
                  <a:srgbClr val="7030A0"/>
                </a:solidFill>
                <a:latin typeface="Arial" pitchFamily="34" charset="0"/>
              </a:rPr>
              <a:t>黑色        無色</a:t>
            </a:r>
            <a:endParaRPr kumimoji="0" lang="en-US" altLang="zh-HK" sz="2000">
              <a:solidFill>
                <a:srgbClr val="7030A0"/>
              </a:solidFill>
              <a:latin typeface="Arial" pitchFamily="34" charset="0"/>
            </a:endParaRPr>
          </a:p>
        </p:txBody>
      </p:sp>
      <p:sp>
        <p:nvSpPr>
          <p:cNvPr id="34859" name="Rectangle 43"/>
          <p:cNvSpPr>
            <a:spLocks noChangeArrowheads="1"/>
          </p:cNvSpPr>
          <p:nvPr/>
        </p:nvSpPr>
        <p:spPr bwMode="auto">
          <a:xfrm>
            <a:off x="4572000" y="1844675"/>
            <a:ext cx="30956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a:t>
            </a:r>
            <a:r>
              <a:rPr kumimoji="0" lang="zh-TW" altLang="en-US" sz="2000">
                <a:latin typeface="Arial" pitchFamily="34" charset="0"/>
              </a:rPr>
              <a:t>碳的氧化數由 </a:t>
            </a:r>
            <a:r>
              <a:rPr kumimoji="0" lang="en-US" altLang="zh-TW" sz="2000">
                <a:latin typeface="Arial" pitchFamily="34" charset="0"/>
              </a:rPr>
              <a:t>0 </a:t>
            </a:r>
            <a:r>
              <a:rPr kumimoji="0" lang="zh-TW" altLang="en-US" sz="2000">
                <a:latin typeface="Arial" pitchFamily="34" charset="0"/>
              </a:rPr>
              <a:t>增至 </a:t>
            </a:r>
            <a:r>
              <a:rPr kumimoji="0" lang="en-US" altLang="zh-TW" sz="2000">
                <a:latin typeface="Arial" pitchFamily="34" charset="0"/>
              </a:rPr>
              <a:t>+2</a:t>
            </a:r>
            <a:r>
              <a:rPr kumimoji="0" lang="en-US" altLang="zh-HK" sz="2000">
                <a:latin typeface="Arial" pitchFamily="34" charset="0"/>
              </a:rPr>
              <a:t>)</a:t>
            </a:r>
          </a:p>
          <a:p>
            <a:endParaRPr kumimoji="0" lang="en-US" altLang="zh-HK" sz="2000">
              <a:solidFill>
                <a:srgbClr val="FF00FF"/>
              </a:solidFill>
              <a:latin typeface="Arial" pitchFamily="34" charset="0"/>
            </a:endParaRPr>
          </a:p>
          <a:p>
            <a:r>
              <a:rPr kumimoji="0" lang="en-US" altLang="zh-TW" sz="2000">
                <a:latin typeface="Arial" pitchFamily="34" charset="0"/>
              </a:rPr>
              <a:t>(</a:t>
            </a:r>
            <a:r>
              <a:rPr kumimoji="0" lang="zh-TW" altLang="en-US" sz="2000">
                <a:latin typeface="Arial" pitchFamily="34" charset="0"/>
              </a:rPr>
              <a:t>碳的氧化數由 </a:t>
            </a:r>
            <a:r>
              <a:rPr kumimoji="0" lang="en-US" altLang="zh-TW" sz="2000">
                <a:latin typeface="Arial" pitchFamily="34" charset="0"/>
              </a:rPr>
              <a:t>0 </a:t>
            </a:r>
            <a:r>
              <a:rPr kumimoji="0" lang="zh-TW" altLang="en-US" sz="2000">
                <a:latin typeface="Arial" pitchFamily="34" charset="0"/>
              </a:rPr>
              <a:t>增至 </a:t>
            </a:r>
            <a:r>
              <a:rPr kumimoji="0" lang="en-US" altLang="zh-TW" sz="2000">
                <a:latin typeface="Arial" pitchFamily="34" charset="0"/>
              </a:rPr>
              <a:t>+4)</a:t>
            </a:r>
            <a:endParaRPr kumimoji="0" lang="en-US" altLang="zh-HK" sz="2000">
              <a:latin typeface="Arial" pitchFamily="34" charset="0"/>
            </a:endParaRPr>
          </a:p>
        </p:txBody>
      </p:sp>
      <p:sp>
        <p:nvSpPr>
          <p:cNvPr id="34860" name="Rectangle 44"/>
          <p:cNvSpPr>
            <a:spLocks noChangeArrowheads="1"/>
          </p:cNvSpPr>
          <p:nvPr/>
        </p:nvSpPr>
        <p:spPr bwMode="auto">
          <a:xfrm>
            <a:off x="323850" y="3284538"/>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a:t>碘化物</a:t>
            </a:r>
          </a:p>
        </p:txBody>
      </p:sp>
      <p:sp>
        <p:nvSpPr>
          <p:cNvPr id="34861" name="Rectangle 45"/>
          <p:cNvSpPr>
            <a:spLocks noChangeArrowheads="1"/>
          </p:cNvSpPr>
          <p:nvPr/>
        </p:nvSpPr>
        <p:spPr bwMode="auto">
          <a:xfrm>
            <a:off x="1763713" y="3159125"/>
            <a:ext cx="23034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en-US" altLang="zh-HK" sz="2000">
                <a:latin typeface="Arial" pitchFamily="34" charset="0"/>
              </a:rPr>
              <a:t>I</a:t>
            </a:r>
            <a:r>
              <a:rPr kumimoji="0" lang="en-US" altLang="zh-HK" sz="2000" baseline="30000">
                <a:latin typeface="Arial" pitchFamily="34" charset="0"/>
                <a:sym typeface="Symbol" pitchFamily="18" charset="2"/>
              </a:rPr>
              <a:t></a:t>
            </a:r>
            <a:r>
              <a:rPr kumimoji="0" lang="en-US" altLang="zh-HK" sz="2000">
                <a:latin typeface="Arial" pitchFamily="34" charset="0"/>
              </a:rPr>
              <a:t>(aq)  </a:t>
            </a:r>
            <a:r>
              <a:rPr kumimoji="0" lang="en-US" altLang="zh-HK" sz="2000">
                <a:latin typeface="Arial" pitchFamily="34" charset="0"/>
                <a:sym typeface="Symbol" pitchFamily="18" charset="2"/>
              </a:rPr>
              <a:t>  I</a:t>
            </a:r>
            <a:r>
              <a:rPr kumimoji="0" lang="en-US" altLang="zh-HK" sz="2000" baseline="-25000">
                <a:latin typeface="Arial" pitchFamily="34" charset="0"/>
                <a:sym typeface="Symbol" pitchFamily="18" charset="2"/>
              </a:rPr>
              <a:t>2</a:t>
            </a:r>
            <a:r>
              <a:rPr kumimoji="0" lang="en-US" altLang="zh-HK" sz="2000">
                <a:latin typeface="Arial" pitchFamily="34" charset="0"/>
                <a:sym typeface="Symbol" pitchFamily="18" charset="2"/>
              </a:rPr>
              <a:t>(aq)*</a:t>
            </a:r>
          </a:p>
          <a:p>
            <a:r>
              <a:rPr kumimoji="0" lang="zh-TW" altLang="en-US" sz="2000" b="1">
                <a:solidFill>
                  <a:srgbClr val="969696"/>
                </a:solidFill>
                <a:latin typeface="Arial" pitchFamily="34" charset="0"/>
                <a:sym typeface="Symbol" pitchFamily="18" charset="2"/>
              </a:rPr>
              <a:t>無色</a:t>
            </a:r>
            <a:endParaRPr kumimoji="0" lang="en-US" altLang="zh-HK" sz="2000" b="1">
              <a:solidFill>
                <a:srgbClr val="969696"/>
              </a:solidFill>
              <a:latin typeface="Arial" pitchFamily="34" charset="0"/>
              <a:sym typeface="Symbol" pitchFamily="18" charset="2"/>
            </a:endParaRPr>
          </a:p>
        </p:txBody>
      </p:sp>
      <p:sp>
        <p:nvSpPr>
          <p:cNvPr id="34863" name="Rectangle 47"/>
          <p:cNvSpPr>
            <a:spLocks noChangeArrowheads="1"/>
          </p:cNvSpPr>
          <p:nvPr/>
        </p:nvSpPr>
        <p:spPr bwMode="auto">
          <a:xfrm>
            <a:off x="4572000" y="3043238"/>
            <a:ext cx="1584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20000"/>
              </a:lnSpc>
            </a:pPr>
            <a:r>
              <a:rPr kumimoji="0" lang="pt-BR" altLang="zh-TW" sz="2000">
                <a:latin typeface="Arial" pitchFamily="34" charset="0"/>
              </a:rPr>
              <a:t> </a:t>
            </a:r>
            <a:r>
              <a:rPr kumimoji="0" lang="pt-BR" altLang="zh-TW" sz="2000">
                <a:latin typeface="Arial" pitchFamily="34" charset="0"/>
                <a:sym typeface="Symbol" pitchFamily="18" charset="2"/>
              </a:rPr>
              <a:t>1</a:t>
            </a:r>
            <a:r>
              <a:rPr kumimoji="0" lang="pt-BR" altLang="zh-TW" sz="2000">
                <a:solidFill>
                  <a:srgbClr val="FF0000"/>
                </a:solidFill>
                <a:latin typeface="Arial" pitchFamily="34" charset="0"/>
              </a:rPr>
              <a:t>             0</a:t>
            </a:r>
            <a:endParaRPr kumimoji="0" lang="zh-TW" altLang="en-US" sz="2000" b="1" u="sng">
              <a:solidFill>
                <a:srgbClr val="FF0000"/>
              </a:solidFill>
              <a:latin typeface="Arial" pitchFamily="34" charset="0"/>
            </a:endParaRPr>
          </a:p>
        </p:txBody>
      </p:sp>
      <p:sp>
        <p:nvSpPr>
          <p:cNvPr id="34849" name="Rectangle 33"/>
          <p:cNvSpPr>
            <a:spLocks noChangeArrowheads="1"/>
          </p:cNvSpPr>
          <p:nvPr/>
        </p:nvSpPr>
        <p:spPr bwMode="auto">
          <a:xfrm>
            <a:off x="2800350" y="3463925"/>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kumimoji="0" lang="zh-TW" altLang="en-US" sz="2000" b="1" u="sng">
                <a:solidFill>
                  <a:srgbClr val="FF0000"/>
                </a:solidFill>
                <a:sym typeface="Symbol" pitchFamily="18" charset="2"/>
              </a:rPr>
              <a:t>棕色</a:t>
            </a:r>
          </a:p>
        </p:txBody>
      </p:sp>
    </p:spTree>
    <p:extLst>
      <p:ext uri="{BB962C8B-B14F-4D97-AF65-F5344CB8AC3E}">
        <p14:creationId xmlns:p14="http://schemas.microsoft.com/office/powerpoint/2010/main" val="2265267280"/>
      </p:ext>
    </p:extLst>
  </p:cSld>
  <p:clrMapOvr>
    <a:masterClrMapping/>
  </p:clrMapOvr>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1" name="Rectangle 16"/>
          <p:cNvSpPr>
            <a:spLocks noChangeArrowheads="1"/>
          </p:cNvSpPr>
          <p:nvPr/>
        </p:nvSpPr>
        <p:spPr bwMode="auto">
          <a:xfrm>
            <a:off x="254000" y="188913"/>
            <a:ext cx="1149350" cy="519112"/>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800" b="1">
                <a:solidFill>
                  <a:schemeClr val="bg1"/>
                </a:solidFill>
                <a:latin typeface="Arial" pitchFamily="34" charset="0"/>
                <a:cs typeface="Arial" pitchFamily="34" charset="0"/>
              </a:rPr>
              <a:t>例子</a:t>
            </a:r>
            <a:endParaRPr kumimoji="0" lang="en-US" altLang="zh-TW" sz="2800" b="1">
              <a:solidFill>
                <a:schemeClr val="bg1"/>
              </a:solidFill>
              <a:latin typeface="Arial" pitchFamily="34" charset="0"/>
              <a:cs typeface="Arial" pitchFamily="34" charset="0"/>
            </a:endParaRPr>
          </a:p>
        </p:txBody>
      </p:sp>
      <p:sp>
        <p:nvSpPr>
          <p:cNvPr id="8" name="Rectangle 6"/>
          <p:cNvSpPr>
            <a:spLocks noChangeArrowheads="1"/>
          </p:cNvSpPr>
          <p:nvPr/>
        </p:nvSpPr>
        <p:spPr bwMode="auto">
          <a:xfrm>
            <a:off x="250825" y="1107852"/>
            <a:ext cx="8569325"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把亞硫酸鈉溶液與酸化重鉻酸鉀溶液混合時，橙色的重鉻酸根離子會被還原為綠色的鉻</a:t>
            </a:r>
            <a:r>
              <a:rPr kumimoji="0" lang="en-US" altLang="zh-TW" sz="2800">
                <a:latin typeface="Arial" pitchFamily="34" charset="0"/>
                <a:cs typeface="Arial" pitchFamily="34" charset="0"/>
              </a:rPr>
              <a:t>(III) </a:t>
            </a:r>
            <a:r>
              <a:rPr kumimoji="0" lang="zh-TW" altLang="en-US" sz="2800"/>
              <a:t>離子，而亞硫酸根離子則被氧化為硫酸根離子。</a:t>
            </a:r>
            <a:endParaRPr kumimoji="0" lang="en-US" altLang="zh-TW" sz="2800">
              <a:latin typeface="Arial" pitchFamily="34" charset="0"/>
              <a:ea typeface="Arial Unicode MS" pitchFamily="34" charset="-120"/>
              <a:cs typeface="Arial" pitchFamily="34" charset="0"/>
            </a:endParaRPr>
          </a:p>
        </p:txBody>
      </p:sp>
      <p:pic>
        <p:nvPicPr>
          <p:cNvPr id="31748" name="Picture 5"/>
          <p:cNvPicPr>
            <a:picLocks noChangeAspect="1" noChangeArrowheads="1"/>
          </p:cNvPicPr>
          <p:nvPr/>
        </p:nvPicPr>
        <p:blipFill>
          <a:blip r:embed="rId3">
            <a:extLst>
              <a:ext uri="{28A0092B-C50C-407E-A947-70E740481C1C}">
                <a14:useLocalDpi xmlns:a14="http://schemas.microsoft.com/office/drawing/2010/main" val="0"/>
              </a:ext>
            </a:extLst>
          </a:blip>
          <a:srcRect l="2449" r="2831"/>
          <a:stretch>
            <a:fillRect/>
          </a:stretch>
        </p:blipFill>
        <p:spPr bwMode="auto">
          <a:xfrm>
            <a:off x="985838" y="2893467"/>
            <a:ext cx="3263900" cy="324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21"/>
          <p:cNvGrpSpPr>
            <a:grpSpLocks/>
          </p:cNvGrpSpPr>
          <p:nvPr/>
        </p:nvGrpSpPr>
        <p:grpSpPr bwMode="auto">
          <a:xfrm>
            <a:off x="4643438" y="2925217"/>
            <a:ext cx="3378200" cy="3240087"/>
            <a:chOff x="2884" y="1389"/>
            <a:chExt cx="2128" cy="2041"/>
          </a:xfrm>
        </p:grpSpPr>
        <p:pic>
          <p:nvPicPr>
            <p:cNvPr id="43027"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60" y="1389"/>
              <a:ext cx="1352" cy="2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向右箭號 9"/>
            <p:cNvSpPr/>
            <p:nvPr/>
          </p:nvSpPr>
          <p:spPr>
            <a:xfrm>
              <a:off x="2884" y="2230"/>
              <a:ext cx="616" cy="316"/>
            </a:xfrm>
            <a:prstGeom prst="rightArrow">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grpSp>
      <p:sp>
        <p:nvSpPr>
          <p:cNvPr id="31751" name="文字方塊 10"/>
          <p:cNvSpPr txBox="1">
            <a:spLocks noChangeArrowheads="1"/>
          </p:cNvSpPr>
          <p:nvPr/>
        </p:nvSpPr>
        <p:spPr bwMode="auto">
          <a:xfrm>
            <a:off x="2354263" y="4477792"/>
            <a:ext cx="18954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亞硫酸鈉溶液</a:t>
            </a:r>
            <a:endParaRPr kumimoji="0" lang="zh-HK" altLang="en-US" sz="2000">
              <a:latin typeface="Arial" pitchFamily="34" charset="0"/>
              <a:cs typeface="Arial" pitchFamily="34" charset="0"/>
            </a:endParaRPr>
          </a:p>
        </p:txBody>
      </p:sp>
      <p:sp>
        <p:nvSpPr>
          <p:cNvPr id="31752" name="文字方塊 12"/>
          <p:cNvSpPr txBox="1">
            <a:spLocks noChangeArrowheads="1"/>
          </p:cNvSpPr>
          <p:nvPr/>
        </p:nvSpPr>
        <p:spPr bwMode="auto">
          <a:xfrm>
            <a:off x="2081213" y="5412829"/>
            <a:ext cx="2360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t>酸化重鉻酸鉀溶液</a:t>
            </a:r>
            <a:endParaRPr kumimoji="0" lang="zh-HK" altLang="en-US" sz="2000">
              <a:latin typeface="Arial" pitchFamily="34" charset="0"/>
              <a:cs typeface="Arial" pitchFamily="34" charset="0"/>
            </a:endParaRPr>
          </a:p>
        </p:txBody>
      </p:sp>
      <p:cxnSp>
        <p:nvCxnSpPr>
          <p:cNvPr id="14" name="直線接點 13"/>
          <p:cNvCxnSpPr/>
          <p:nvPr/>
        </p:nvCxnSpPr>
        <p:spPr>
          <a:xfrm>
            <a:off x="1720850" y="5628729"/>
            <a:ext cx="4318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接點 14"/>
          <p:cNvCxnSpPr/>
          <p:nvPr/>
        </p:nvCxnSpPr>
        <p:spPr>
          <a:xfrm flipV="1">
            <a:off x="3506788" y="4117429"/>
            <a:ext cx="350837" cy="3952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8733614"/>
      </p:ext>
    </p:extLst>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8"/>
          <p:cNvSpPr>
            <a:spLocks noChangeArrowheads="1"/>
          </p:cNvSpPr>
          <p:nvPr/>
        </p:nvSpPr>
        <p:spPr bwMode="auto">
          <a:xfrm>
            <a:off x="179388" y="384175"/>
            <a:ext cx="6624637"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tabLst>
                <a:tab pos="1073150" algn="l"/>
              </a:tabLst>
              <a:defRPr kumimoji="1">
                <a:solidFill>
                  <a:schemeClr val="tx1"/>
                </a:solidFill>
                <a:latin typeface="Calibri" pitchFamily="34" charset="0"/>
                <a:ea typeface="新細明體" pitchFamily="18" charset="-120"/>
              </a:defRPr>
            </a:lvl1pPr>
            <a:lvl2pPr marL="742950" indent="-285750" defTabSz="901700">
              <a:tabLst>
                <a:tab pos="1073150" algn="l"/>
              </a:tabLst>
              <a:defRPr kumimoji="1">
                <a:solidFill>
                  <a:schemeClr val="tx1"/>
                </a:solidFill>
                <a:latin typeface="Calibri" pitchFamily="34" charset="0"/>
                <a:ea typeface="新細明體" pitchFamily="18" charset="-120"/>
              </a:defRPr>
            </a:lvl2pPr>
            <a:lvl3pPr marL="1143000" indent="-228600" defTabSz="901700">
              <a:tabLst>
                <a:tab pos="1073150" algn="l"/>
              </a:tabLst>
              <a:defRPr kumimoji="1">
                <a:solidFill>
                  <a:schemeClr val="tx1"/>
                </a:solidFill>
                <a:latin typeface="Calibri" pitchFamily="34" charset="0"/>
                <a:ea typeface="新細明體" pitchFamily="18" charset="-120"/>
              </a:defRPr>
            </a:lvl3pPr>
            <a:lvl4pPr marL="1600200" indent="-228600" defTabSz="901700">
              <a:tabLst>
                <a:tab pos="1073150" algn="l"/>
              </a:tabLst>
              <a:defRPr kumimoji="1">
                <a:solidFill>
                  <a:schemeClr val="tx1"/>
                </a:solidFill>
                <a:latin typeface="Calibri" pitchFamily="34" charset="0"/>
                <a:ea typeface="新細明體" pitchFamily="18" charset="-120"/>
              </a:defRPr>
            </a:lvl4pPr>
            <a:lvl5pPr marL="2057400" indent="-228600" defTabSz="901700">
              <a:tabLst>
                <a:tab pos="1073150" algn="l"/>
              </a:tabLst>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平衡</a:t>
            </a:r>
            <a:r>
              <a:rPr kumimoji="0" lang="zh-TW" altLang="en-US" sz="3200" b="1" dirty="0">
                <a:solidFill>
                  <a:srgbClr val="0033CC"/>
                </a:solidFill>
                <a:latin typeface="Arial" pitchFamily="34" charset="0"/>
                <a:cs typeface="Arial" pitchFamily="34" charset="0"/>
              </a:rPr>
              <a:t>氧化還原反應的方程式</a:t>
            </a:r>
            <a:endParaRPr kumimoji="0" lang="en-US" altLang="zh-TW" sz="3200" b="1" dirty="0">
              <a:solidFill>
                <a:srgbClr val="0033CC"/>
              </a:solidFill>
              <a:latin typeface="Arial" pitchFamily="34" charset="0"/>
              <a:cs typeface="Arial" pitchFamily="34" charset="0"/>
            </a:endParaRPr>
          </a:p>
        </p:txBody>
      </p:sp>
      <p:sp>
        <p:nvSpPr>
          <p:cNvPr id="35844" name="Rectangle 4"/>
          <p:cNvSpPr>
            <a:spLocks noChangeArrowheads="1"/>
          </p:cNvSpPr>
          <p:nvPr/>
        </p:nvSpPr>
        <p:spPr bwMode="auto">
          <a:xfrm>
            <a:off x="250825" y="1697609"/>
            <a:ext cx="84613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a:solidFill>
                  <a:srgbClr val="CC0000"/>
                </a:solidFill>
                <a:latin typeface="Arial Black" pitchFamily="34" charset="0"/>
              </a:rPr>
              <a:t>利用半方程式方法平衡氧化還原反應的方程式</a:t>
            </a:r>
            <a:endParaRPr kumimoji="0" lang="en-US" altLang="zh-TW" sz="3200" b="1" dirty="0">
              <a:solidFill>
                <a:srgbClr val="CC0000"/>
              </a:solidFill>
              <a:latin typeface="Arial Black" pitchFamily="34" charset="0"/>
            </a:endParaRPr>
          </a:p>
        </p:txBody>
      </p:sp>
      <p:sp>
        <p:nvSpPr>
          <p:cNvPr id="20" name="Rectangle 94"/>
          <p:cNvSpPr>
            <a:spLocks noChangeArrowheads="1"/>
          </p:cNvSpPr>
          <p:nvPr/>
        </p:nvSpPr>
        <p:spPr bwMode="auto">
          <a:xfrm>
            <a:off x="611188" y="3110359"/>
            <a:ext cx="7921625" cy="1274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20000"/>
              </a:lnSpc>
              <a:spcBef>
                <a:spcPct val="30000"/>
              </a:spcBef>
            </a:pPr>
            <a:r>
              <a:rPr lang="zh-HK" altLang="en-US" sz="2800" dirty="0" smtClean="0"/>
              <a:t>寫出 </a:t>
            </a:r>
            <a:r>
              <a:rPr lang="zh-HK" altLang="en-US" sz="3600" b="1" dirty="0">
                <a:solidFill>
                  <a:srgbClr val="00B0F0"/>
                </a:solidFill>
              </a:rPr>
              <a:t>酸化重鉻酸鉀</a:t>
            </a:r>
            <a:r>
              <a:rPr lang="zh-HK" altLang="en-US" sz="2800" dirty="0"/>
              <a:t> 溶液與 </a:t>
            </a:r>
            <a:r>
              <a:rPr lang="zh-HK" altLang="en-US" sz="3600" b="1" dirty="0">
                <a:solidFill>
                  <a:srgbClr val="00B0F0"/>
                </a:solidFill>
              </a:rPr>
              <a:t>亞硫酸鈉</a:t>
            </a:r>
            <a:r>
              <a:rPr lang="zh-HK" altLang="en-US" sz="2800" dirty="0">
                <a:solidFill>
                  <a:srgbClr val="00B0F0"/>
                </a:solidFill>
              </a:rPr>
              <a:t> </a:t>
            </a:r>
            <a:r>
              <a:rPr lang="zh-HK" altLang="en-US" sz="2800" dirty="0"/>
              <a:t>溶液的氧化還原反應的平衡方程式。</a:t>
            </a:r>
            <a:endParaRPr lang="en-US" altLang="zh-TW" sz="2800" dirty="0"/>
          </a:p>
        </p:txBody>
      </p:sp>
      <p:graphicFrame>
        <p:nvGraphicFramePr>
          <p:cNvPr id="21" name="Group 38"/>
          <p:cNvGraphicFramePr>
            <a:graphicFrameLocks noGrp="1"/>
          </p:cNvGraphicFramePr>
          <p:nvPr>
            <p:extLst>
              <p:ext uri="{D42A27DB-BD31-4B8C-83A1-F6EECF244321}">
                <p14:modId xmlns:p14="http://schemas.microsoft.com/office/powerpoint/2010/main" val="2805643355"/>
              </p:ext>
            </p:extLst>
          </p:nvPr>
        </p:nvGraphicFramePr>
        <p:xfrm>
          <a:off x="323850" y="4797326"/>
          <a:ext cx="8496300" cy="1223962"/>
        </p:xfrm>
        <a:graphic>
          <a:graphicData uri="http://schemas.openxmlformats.org/drawingml/2006/table">
            <a:tbl>
              <a:tblPr/>
              <a:tblGrid>
                <a:gridCol w="3671888">
                  <a:extLst>
                    <a:ext uri="{9D8B030D-6E8A-4147-A177-3AD203B41FA5}"/>
                  </a:extLst>
                </a:gridCol>
                <a:gridCol w="2376487">
                  <a:extLst>
                    <a:ext uri="{9D8B030D-6E8A-4147-A177-3AD203B41FA5}"/>
                  </a:extLst>
                </a:gridCol>
                <a:gridCol w="2447925">
                  <a:extLst>
                    <a:ext uri="{9D8B030D-6E8A-4147-A177-3AD203B41FA5}"/>
                  </a:extLst>
                </a:gridCol>
              </a:tblGrid>
              <a:tr h="1223962">
                <a:tc>
                  <a:txBody>
                    <a:bodyPr/>
                    <a:lstStyle/>
                    <a:p>
                      <a:pPr marL="365125" marR="0" lvl="0" indent="-365125" algn="l" defTabSz="457200" rtl="0" eaLnBrk="1" fontAlgn="base" latinLnBrk="0" hangingPunct="1">
                        <a:lnSpc>
                          <a:spcPct val="120000"/>
                        </a:lnSpc>
                        <a:spcBef>
                          <a:spcPct val="0"/>
                        </a:spcBef>
                        <a:spcAft>
                          <a:spcPct val="0"/>
                        </a:spcAft>
                        <a:buClrTx/>
                        <a:buSzTx/>
                        <a:buFontTx/>
                        <a:buAutoNum type="arabicPeriod"/>
                        <a:tabLst/>
                      </a:pPr>
                      <a:r>
                        <a:rPr kumimoji="0" lang="en-US" altLang="en-US" sz="2200" b="1" i="0" u="none" strike="noStrike" cap="none" normalizeH="0" baseline="0" smtClean="0">
                          <a:ln>
                            <a:noFill/>
                          </a:ln>
                          <a:solidFill>
                            <a:srgbClr val="0099FF"/>
                          </a:solidFill>
                          <a:effectLst/>
                          <a:latin typeface="Arial" pitchFamily="34" charset="0"/>
                          <a:ea typeface="新細明體" pitchFamily="18" charset="-120"/>
                          <a:cs typeface="Arial" pitchFamily="34" charset="0"/>
                        </a:rPr>
                        <a:t>寫出氧化劑、還原劑及它們反應後的主要生成物。</a:t>
                      </a:r>
                      <a:endParaRPr kumimoji="0" lang="en-US" sz="2200" b="1" i="0" u="none" strike="noStrike" cap="none" normalizeH="0" baseline="0" smtClean="0">
                        <a:ln>
                          <a:noFill/>
                        </a:ln>
                        <a:solidFill>
                          <a:srgbClr val="0099FF"/>
                        </a:solidFill>
                        <a:effectLst/>
                        <a:latin typeface="Arial" pitchFamily="34" charset="0"/>
                        <a:ea typeface="新細明體" pitchFamily="18" charset="-120"/>
                      </a:endParaRPr>
                    </a:p>
                  </a:txBody>
                  <a:tcPr marL="91433" marR="91433" marT="45670" marB="45670"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HK" sz="2200" b="0" i="0" u="none" strike="noStrike" cap="none" normalizeH="0" baseline="0" smtClean="0">
                        <a:ln>
                          <a:noFill/>
                        </a:ln>
                        <a:solidFill>
                          <a:schemeClr val="tx1"/>
                        </a:solidFill>
                        <a:effectLst/>
                        <a:latin typeface="Arial" pitchFamily="34" charset="0"/>
                        <a:ea typeface="新細明體" pitchFamily="18" charset="-120"/>
                      </a:endParaRPr>
                    </a:p>
                  </a:txBody>
                  <a:tcPr marL="91433" marR="91433" marT="45670" marB="45670"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HK" sz="2200" b="0" i="0" u="none" strike="noStrike" cap="none" normalizeH="0" baseline="0" smtClean="0">
                        <a:ln>
                          <a:noFill/>
                        </a:ln>
                        <a:solidFill>
                          <a:srgbClr val="000000"/>
                        </a:solidFill>
                        <a:effectLst/>
                        <a:latin typeface="Arial" pitchFamily="34" charset="0"/>
                        <a:ea typeface="新細明體" pitchFamily="18" charset="-120"/>
                      </a:endParaRPr>
                    </a:p>
                  </a:txBody>
                  <a:tcPr marL="91433" marR="91433" marT="45670" marB="45670"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sp>
        <p:nvSpPr>
          <p:cNvPr id="22" name="Rectangle 31"/>
          <p:cNvSpPr>
            <a:spLocks noChangeArrowheads="1"/>
          </p:cNvSpPr>
          <p:nvPr/>
        </p:nvSpPr>
        <p:spPr bwMode="auto">
          <a:xfrm>
            <a:off x="3995738" y="5487888"/>
            <a:ext cx="23764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400" b="1">
                <a:solidFill>
                  <a:srgbClr val="0099FF"/>
                </a:solidFill>
              </a:rPr>
              <a:t>Cr</a:t>
            </a:r>
            <a:r>
              <a:rPr kumimoji="0" lang="en-US" altLang="zh-HK" sz="2400" b="1" baseline="-25000">
                <a:solidFill>
                  <a:srgbClr val="0099FF"/>
                </a:solidFill>
              </a:rPr>
              <a:t>2</a:t>
            </a:r>
            <a:r>
              <a:rPr kumimoji="0" lang="en-US" altLang="zh-HK" sz="2400" b="1">
                <a:solidFill>
                  <a:srgbClr val="0099FF"/>
                </a:solidFill>
              </a:rPr>
              <a:t>O</a:t>
            </a:r>
            <a:r>
              <a:rPr kumimoji="0" lang="en-US" altLang="zh-HK" sz="2400" b="1" baseline="-25000">
                <a:solidFill>
                  <a:srgbClr val="0099FF"/>
                </a:solidFill>
              </a:rPr>
              <a:t>7</a:t>
            </a:r>
            <a:r>
              <a:rPr kumimoji="0" lang="en-US" altLang="zh-HK" sz="2400" b="1" baseline="30000">
                <a:solidFill>
                  <a:srgbClr val="0099FF"/>
                </a:solidFill>
              </a:rPr>
              <a:t>2</a:t>
            </a:r>
            <a:r>
              <a:rPr kumimoji="0" lang="en-US" altLang="zh-HK" sz="2400" b="1" baseline="30000">
                <a:solidFill>
                  <a:srgbClr val="0099FF"/>
                </a:solidFill>
                <a:sym typeface="Symbol" pitchFamily="18" charset="2"/>
              </a:rPr>
              <a:t></a:t>
            </a:r>
            <a:r>
              <a:rPr kumimoji="0" lang="en-US" altLang="zh-HK" sz="2400" b="1">
                <a:solidFill>
                  <a:srgbClr val="0099FF"/>
                </a:solidFill>
              </a:rPr>
              <a:t> </a:t>
            </a:r>
            <a:r>
              <a:rPr kumimoji="0" lang="en-US" altLang="zh-HK" sz="2400" b="1">
                <a:solidFill>
                  <a:srgbClr val="0099FF"/>
                </a:solidFill>
                <a:sym typeface="Symbol" pitchFamily="18" charset="2"/>
              </a:rPr>
              <a:t> </a:t>
            </a:r>
            <a:r>
              <a:rPr kumimoji="0" lang="en-US" altLang="zh-HK" sz="2400" b="1">
                <a:solidFill>
                  <a:srgbClr val="0099FF"/>
                </a:solidFill>
              </a:rPr>
              <a:t>Cr</a:t>
            </a:r>
            <a:r>
              <a:rPr kumimoji="0" lang="en-US" altLang="zh-HK" sz="2400" b="1" baseline="30000">
                <a:solidFill>
                  <a:srgbClr val="0099FF"/>
                </a:solidFill>
              </a:rPr>
              <a:t>3+</a:t>
            </a:r>
          </a:p>
        </p:txBody>
      </p:sp>
      <p:sp>
        <p:nvSpPr>
          <p:cNvPr id="23" name="Rectangle 32"/>
          <p:cNvSpPr>
            <a:spLocks noChangeArrowheads="1"/>
          </p:cNvSpPr>
          <p:nvPr/>
        </p:nvSpPr>
        <p:spPr bwMode="auto">
          <a:xfrm>
            <a:off x="3995738" y="4946551"/>
            <a:ext cx="23050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en-US" sz="2200"/>
              <a:t>氧化劑</a:t>
            </a:r>
            <a:r>
              <a:rPr kumimoji="0" lang="en-US" altLang="ja-JP" sz="2200"/>
              <a:t>︰</a:t>
            </a:r>
            <a:r>
              <a:rPr kumimoji="0" lang="en-US" altLang="zh-HK" sz="2200"/>
              <a:t>Cr</a:t>
            </a:r>
            <a:r>
              <a:rPr kumimoji="0" lang="en-US" altLang="zh-HK" sz="2200" baseline="-25000"/>
              <a:t>2</a:t>
            </a:r>
            <a:r>
              <a:rPr kumimoji="0" lang="en-US" altLang="zh-HK" sz="2200"/>
              <a:t>O</a:t>
            </a:r>
            <a:r>
              <a:rPr kumimoji="0" lang="en-US" altLang="zh-HK" sz="2200" baseline="-25000"/>
              <a:t>7</a:t>
            </a:r>
            <a:r>
              <a:rPr kumimoji="0" lang="en-US" altLang="zh-HK" sz="2200" baseline="30000"/>
              <a:t>2</a:t>
            </a:r>
            <a:r>
              <a:rPr kumimoji="0" lang="en-US" altLang="zh-HK" sz="2200" baseline="30000">
                <a:sym typeface="Symbol" pitchFamily="18" charset="2"/>
              </a:rPr>
              <a:t></a:t>
            </a:r>
            <a:r>
              <a:rPr kumimoji="0" lang="en-US" altLang="zh-HK" sz="2200"/>
              <a:t> </a:t>
            </a:r>
          </a:p>
        </p:txBody>
      </p:sp>
      <p:sp>
        <p:nvSpPr>
          <p:cNvPr id="24" name="Rectangle 33"/>
          <p:cNvSpPr>
            <a:spLocks noChangeArrowheads="1"/>
          </p:cNvSpPr>
          <p:nvPr/>
        </p:nvSpPr>
        <p:spPr bwMode="auto">
          <a:xfrm>
            <a:off x="6372225" y="4946551"/>
            <a:ext cx="237648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en-US" sz="2200"/>
              <a:t>還原劑</a:t>
            </a:r>
            <a:r>
              <a:rPr kumimoji="0" lang="en-US" altLang="ja-JP" sz="2200"/>
              <a:t>︰</a:t>
            </a:r>
            <a:r>
              <a:rPr kumimoji="0" lang="en-US" altLang="zh-HK" sz="2200">
                <a:solidFill>
                  <a:srgbClr val="000000"/>
                </a:solidFill>
              </a:rPr>
              <a:t>SO</a:t>
            </a:r>
            <a:r>
              <a:rPr kumimoji="0" lang="en-US" altLang="zh-HK" sz="2200" baseline="-25000">
                <a:solidFill>
                  <a:srgbClr val="000000"/>
                </a:solidFill>
              </a:rPr>
              <a:t>3</a:t>
            </a:r>
            <a:r>
              <a:rPr kumimoji="0" lang="en-US" altLang="zh-HK" sz="2200" baseline="30000">
                <a:solidFill>
                  <a:srgbClr val="000000"/>
                </a:solidFill>
              </a:rPr>
              <a:t>2</a:t>
            </a:r>
            <a:r>
              <a:rPr kumimoji="0" lang="en-US" altLang="zh-HK" sz="2200" baseline="30000">
                <a:solidFill>
                  <a:srgbClr val="000000"/>
                </a:solidFill>
                <a:sym typeface="Symbol" pitchFamily="18" charset="2"/>
              </a:rPr>
              <a:t></a:t>
            </a:r>
            <a:endParaRPr kumimoji="0" lang="en-US" altLang="zh-HK" sz="2200" baseline="30000">
              <a:solidFill>
                <a:srgbClr val="000000"/>
              </a:solidFill>
            </a:endParaRPr>
          </a:p>
        </p:txBody>
      </p:sp>
      <p:sp>
        <p:nvSpPr>
          <p:cNvPr id="25" name="Rectangle 34"/>
          <p:cNvSpPr>
            <a:spLocks noChangeArrowheads="1"/>
          </p:cNvSpPr>
          <p:nvPr/>
        </p:nvSpPr>
        <p:spPr bwMode="auto">
          <a:xfrm>
            <a:off x="6372225" y="5487888"/>
            <a:ext cx="2376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400" b="1">
                <a:solidFill>
                  <a:srgbClr val="0099FF"/>
                </a:solidFill>
              </a:rPr>
              <a:t>SO</a:t>
            </a:r>
            <a:r>
              <a:rPr kumimoji="0" lang="en-US" altLang="zh-HK" sz="2400" b="1" baseline="-25000">
                <a:solidFill>
                  <a:srgbClr val="0099FF"/>
                </a:solidFill>
              </a:rPr>
              <a:t>3</a:t>
            </a:r>
            <a:r>
              <a:rPr kumimoji="0" lang="en-US" altLang="zh-HK" sz="2400" b="1" baseline="30000">
                <a:solidFill>
                  <a:srgbClr val="0099FF"/>
                </a:solidFill>
              </a:rPr>
              <a:t>2</a:t>
            </a:r>
            <a:r>
              <a:rPr kumimoji="0" lang="en-US" altLang="zh-HK" sz="2400" b="1" baseline="30000">
                <a:solidFill>
                  <a:srgbClr val="0099FF"/>
                </a:solidFill>
                <a:sym typeface="Symbol" pitchFamily="18" charset="2"/>
              </a:rPr>
              <a:t></a:t>
            </a:r>
            <a:r>
              <a:rPr kumimoji="0" lang="en-US" altLang="zh-HK" sz="2400" b="1">
                <a:solidFill>
                  <a:srgbClr val="0099FF"/>
                </a:solidFill>
                <a:sym typeface="Symbol" pitchFamily="18" charset="2"/>
              </a:rPr>
              <a:t>  </a:t>
            </a:r>
            <a:r>
              <a:rPr kumimoji="0" lang="en-US" altLang="zh-HK" sz="2400" b="1">
                <a:solidFill>
                  <a:srgbClr val="0099FF"/>
                </a:solidFill>
              </a:rPr>
              <a:t>SO</a:t>
            </a:r>
            <a:r>
              <a:rPr kumimoji="0" lang="en-US" altLang="zh-HK" sz="2400" b="1" baseline="-25000">
                <a:solidFill>
                  <a:srgbClr val="0099FF"/>
                </a:solidFill>
              </a:rPr>
              <a:t>4</a:t>
            </a:r>
            <a:r>
              <a:rPr kumimoji="0" lang="en-US" altLang="zh-HK" sz="2400" b="1" baseline="30000">
                <a:solidFill>
                  <a:srgbClr val="0099FF"/>
                </a:solidFill>
              </a:rPr>
              <a:t>2</a:t>
            </a:r>
            <a:r>
              <a:rPr kumimoji="0" lang="en-US" altLang="zh-HK" sz="2400" b="1" baseline="30000">
                <a:solidFill>
                  <a:srgbClr val="0099FF"/>
                </a:solidFill>
                <a:sym typeface="Symbol" pitchFamily="18" charset="2"/>
              </a:rPr>
              <a:t></a:t>
            </a:r>
          </a:p>
        </p:txBody>
      </p:sp>
    </p:spTree>
    <p:extLst>
      <p:ext uri="{BB962C8B-B14F-4D97-AF65-F5344CB8AC3E}">
        <p14:creationId xmlns:p14="http://schemas.microsoft.com/office/powerpoint/2010/main" val="3593791784"/>
      </p:ext>
    </p:extLst>
  </p:cSld>
  <p:clrMapOvr>
    <a:masterClrMapping/>
  </p:clrMapOvr>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99" name="Group 35"/>
          <p:cNvGraphicFramePr>
            <a:graphicFrameLocks noGrp="1"/>
          </p:cNvGraphicFramePr>
          <p:nvPr/>
        </p:nvGraphicFramePr>
        <p:xfrm>
          <a:off x="106363" y="333375"/>
          <a:ext cx="8893175" cy="5688013"/>
        </p:xfrm>
        <a:graphic>
          <a:graphicData uri="http://schemas.openxmlformats.org/drawingml/2006/table">
            <a:tbl>
              <a:tblPr/>
              <a:tblGrid>
                <a:gridCol w="3386137">
                  <a:extLst>
                    <a:ext uri="{9D8B030D-6E8A-4147-A177-3AD203B41FA5}"/>
                  </a:extLst>
                </a:gridCol>
                <a:gridCol w="2663825">
                  <a:extLst>
                    <a:ext uri="{9D8B030D-6E8A-4147-A177-3AD203B41FA5}"/>
                  </a:extLst>
                </a:gridCol>
                <a:gridCol w="2843213">
                  <a:extLst>
                    <a:ext uri="{9D8B030D-6E8A-4147-A177-3AD203B41FA5}"/>
                  </a:extLst>
                </a:gridCol>
              </a:tblGrid>
              <a:tr h="5688013">
                <a:tc>
                  <a:txBody>
                    <a:bodyPr/>
                    <a:lstStyle/>
                    <a:p>
                      <a:pPr marL="355600" marR="0" lvl="0" indent="-355600" algn="l" defTabSz="457200" rtl="0" eaLnBrk="1" fontAlgn="base" latinLnBrk="0" hangingPunct="1">
                        <a:lnSpc>
                          <a:spcPct val="100000"/>
                        </a:lnSpc>
                        <a:spcBef>
                          <a:spcPct val="0"/>
                        </a:spcBef>
                        <a:spcAft>
                          <a:spcPct val="0"/>
                        </a:spcAft>
                        <a:buClrTx/>
                        <a:buSzTx/>
                        <a:buFontTx/>
                        <a:buNone/>
                        <a:tabLst/>
                      </a:pPr>
                      <a:r>
                        <a:rPr kumimoji="1" lang="en-US" altLang="en-US" sz="2200" b="1" i="0" u="none" strike="noStrike" cap="none" normalizeH="0" baseline="0" dirty="0" smtClean="0">
                          <a:ln>
                            <a:noFill/>
                          </a:ln>
                          <a:solidFill>
                            <a:srgbClr val="0099FF"/>
                          </a:solidFill>
                          <a:effectLst/>
                          <a:latin typeface="Arial" pitchFamily="34" charset="0"/>
                          <a:ea typeface="新細明體" pitchFamily="18" charset="-120"/>
                          <a:cs typeface="Arial" pitchFamily="34" charset="0"/>
                        </a:rPr>
                        <a:t>2.</a:t>
                      </a:r>
                      <a:r>
                        <a:rPr kumimoji="1" lang="en-US" altLang="en-US" sz="2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 </a:t>
                      </a:r>
                      <a:r>
                        <a:rPr kumimoji="1" lang="en-US" altLang="en-US" sz="2200" b="1" i="0" u="none" strike="noStrike" cap="none" normalizeH="0" baseline="0" dirty="0" err="1" smtClean="0">
                          <a:ln>
                            <a:noFill/>
                          </a:ln>
                          <a:solidFill>
                            <a:srgbClr val="0099FF"/>
                          </a:solidFill>
                          <a:effectLst/>
                          <a:latin typeface="Arial" pitchFamily="34" charset="0"/>
                          <a:ea typeface="新細明體" pitchFamily="18" charset="-120"/>
                          <a:cs typeface="Arial" pitchFamily="34" charset="0"/>
                        </a:rPr>
                        <a:t>分別寫出氧化作用和還原作用的半方程式</a:t>
                      </a:r>
                      <a:r>
                        <a:rPr kumimoji="1" lang="en-US" altLang="en-US" sz="2200" b="1" i="0" u="none" strike="noStrike" cap="none" normalizeH="0" baseline="0" dirty="0" smtClean="0">
                          <a:ln>
                            <a:noFill/>
                          </a:ln>
                          <a:solidFill>
                            <a:srgbClr val="0099FF"/>
                          </a:solidFill>
                          <a:effectLst/>
                          <a:latin typeface="Arial" pitchFamily="34" charset="0"/>
                          <a:ea typeface="新細明體" pitchFamily="18" charset="-120"/>
                          <a:cs typeface="Arial" pitchFamily="34" charset="0"/>
                        </a:rPr>
                        <a:t>。</a:t>
                      </a:r>
                    </a:p>
                  </a:txBody>
                  <a:tcPr marL="91444" marR="91444" marT="45723" marB="45723"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1" lang="en-US" altLang="zh-HK" sz="2000" b="0" i="0" u="none" strike="noStrike" cap="none" normalizeH="0" baseline="0" smtClean="0">
                        <a:ln>
                          <a:noFill/>
                        </a:ln>
                        <a:solidFill>
                          <a:srgbClr val="000000"/>
                        </a:solidFill>
                        <a:effectLst/>
                        <a:latin typeface="Arial" pitchFamily="34" charset="0"/>
                        <a:ea typeface="新細明體" pitchFamily="18" charset="-120"/>
                      </a:endParaRPr>
                    </a:p>
                  </a:txBody>
                  <a:tcPr marL="91444" marR="91444" marT="45723" marB="45723"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1" lang="en-US" altLang="zh-HK" sz="2000" b="0" i="0" u="none" strike="noStrike" cap="none" normalizeH="0" baseline="0" dirty="0" smtClean="0">
                        <a:ln>
                          <a:noFill/>
                        </a:ln>
                        <a:solidFill>
                          <a:srgbClr val="000000"/>
                        </a:solidFill>
                        <a:effectLst/>
                        <a:latin typeface="Arial" pitchFamily="34" charset="0"/>
                        <a:ea typeface="新細明體" pitchFamily="18" charset="-120"/>
                      </a:endParaRPr>
                    </a:p>
                  </a:txBody>
                  <a:tcPr marL="91444" marR="91444" marT="45723" marB="45723"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sp>
        <p:nvSpPr>
          <p:cNvPr id="11278" name="Rectangle 14"/>
          <p:cNvSpPr>
            <a:spLocks noChangeArrowheads="1"/>
          </p:cNvSpPr>
          <p:nvPr/>
        </p:nvSpPr>
        <p:spPr bwMode="auto">
          <a:xfrm>
            <a:off x="107950" y="1133475"/>
            <a:ext cx="27638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200"/>
              <a:t>(a) </a:t>
            </a:r>
            <a:r>
              <a:rPr kumimoji="0" lang="en-US" altLang="en-US" sz="2800" b="1">
                <a:solidFill>
                  <a:srgbClr val="00B0F0"/>
                </a:solidFill>
              </a:rPr>
              <a:t>平衡原子數目</a:t>
            </a:r>
            <a:endParaRPr kumimoji="0" lang="zh-TW" altLang="en-US" sz="2800" b="1">
              <a:solidFill>
                <a:srgbClr val="00B0F0"/>
              </a:solidFill>
            </a:endParaRPr>
          </a:p>
        </p:txBody>
      </p:sp>
      <p:sp>
        <p:nvSpPr>
          <p:cNvPr id="11279" name="Rectangle 15"/>
          <p:cNvSpPr>
            <a:spLocks noChangeArrowheads="1"/>
          </p:cNvSpPr>
          <p:nvPr/>
        </p:nvSpPr>
        <p:spPr bwMode="auto">
          <a:xfrm>
            <a:off x="3419475" y="1125538"/>
            <a:ext cx="27352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000"/>
              <a:t>Cr</a:t>
            </a:r>
            <a:r>
              <a:rPr kumimoji="0" lang="en-US" altLang="zh-HK" sz="2000" baseline="-25000"/>
              <a:t>2</a:t>
            </a:r>
            <a:r>
              <a:rPr kumimoji="0" lang="en-US" altLang="zh-HK" sz="2000"/>
              <a:t>O</a:t>
            </a:r>
            <a:r>
              <a:rPr kumimoji="0" lang="en-US" altLang="zh-HK" sz="2000" baseline="-25000"/>
              <a:t>7</a:t>
            </a:r>
            <a:r>
              <a:rPr kumimoji="0" lang="en-US" altLang="zh-HK" sz="2000" baseline="30000"/>
              <a:t>2</a:t>
            </a:r>
            <a:r>
              <a:rPr kumimoji="0" lang="en-US" altLang="zh-HK" sz="2000" baseline="30000">
                <a:sym typeface="Symbol" pitchFamily="18" charset="2"/>
              </a:rPr>
              <a:t></a:t>
            </a:r>
            <a:r>
              <a:rPr kumimoji="0" lang="en-US" altLang="zh-HK" sz="2000"/>
              <a:t> </a:t>
            </a:r>
            <a:r>
              <a:rPr kumimoji="0" lang="en-US" altLang="zh-HK" sz="2000">
                <a:sym typeface="Symbol" pitchFamily="18" charset="2"/>
              </a:rPr>
              <a:t> </a:t>
            </a:r>
            <a:r>
              <a:rPr kumimoji="0" lang="en-US" altLang="zh-HK" sz="2000">
                <a:solidFill>
                  <a:srgbClr val="FF00FF"/>
                </a:solidFill>
                <a:sym typeface="Symbol" pitchFamily="18" charset="2"/>
              </a:rPr>
              <a:t>2</a:t>
            </a:r>
            <a:r>
              <a:rPr kumimoji="0" lang="en-US" altLang="zh-HK" sz="2000"/>
              <a:t>Cr</a:t>
            </a:r>
            <a:r>
              <a:rPr kumimoji="0" lang="en-US" altLang="zh-HK" sz="2000" baseline="30000"/>
              <a:t>3+</a:t>
            </a:r>
          </a:p>
          <a:p>
            <a:pPr eaLnBrk="1" hangingPunct="1"/>
            <a:r>
              <a:rPr kumimoji="0" lang="en-US" altLang="zh-HK" sz="2000"/>
              <a:t> (</a:t>
            </a:r>
            <a:r>
              <a:rPr kumimoji="0" lang="en-US" altLang="en-US" sz="2000"/>
              <a:t>平衡</a:t>
            </a:r>
            <a:r>
              <a:rPr kumimoji="0" lang="en-US" altLang="zh-HK" sz="2000"/>
              <a:t>Cr</a:t>
            </a:r>
            <a:r>
              <a:rPr kumimoji="0" lang="en-US" altLang="en-US" sz="2000"/>
              <a:t>原子的數目</a:t>
            </a:r>
            <a:r>
              <a:rPr kumimoji="0" lang="en-US" altLang="ja-JP" sz="2000"/>
              <a:t>)</a:t>
            </a:r>
          </a:p>
        </p:txBody>
      </p:sp>
      <p:sp>
        <p:nvSpPr>
          <p:cNvPr id="11280" name="Rectangle 16"/>
          <p:cNvSpPr>
            <a:spLocks noChangeArrowheads="1"/>
          </p:cNvSpPr>
          <p:nvPr/>
        </p:nvSpPr>
        <p:spPr bwMode="auto">
          <a:xfrm>
            <a:off x="6083300" y="1989138"/>
            <a:ext cx="28098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000">
                <a:solidFill>
                  <a:srgbClr val="000000"/>
                </a:solidFill>
              </a:rPr>
              <a:t>SO</a:t>
            </a:r>
            <a:r>
              <a:rPr kumimoji="0" lang="en-US" altLang="zh-HK" sz="2000" baseline="-25000">
                <a:solidFill>
                  <a:srgbClr val="000000"/>
                </a:solidFill>
              </a:rPr>
              <a:t>3</a:t>
            </a:r>
            <a:r>
              <a:rPr kumimoji="0" lang="en-US" altLang="zh-HK" sz="2000" baseline="30000">
                <a:solidFill>
                  <a:srgbClr val="000000"/>
                </a:solidFill>
              </a:rPr>
              <a:t>2</a:t>
            </a:r>
            <a:r>
              <a:rPr kumimoji="0" lang="en-US" altLang="zh-HK" sz="2000" baseline="30000">
                <a:solidFill>
                  <a:srgbClr val="000000"/>
                </a:solidFill>
                <a:sym typeface="Symbol" pitchFamily="18" charset="2"/>
              </a:rPr>
              <a:t></a:t>
            </a:r>
            <a:r>
              <a:rPr kumimoji="0" lang="en-US" altLang="zh-HK" sz="2000">
                <a:solidFill>
                  <a:srgbClr val="000000"/>
                </a:solidFill>
                <a:sym typeface="Symbol" pitchFamily="18" charset="2"/>
              </a:rPr>
              <a:t> </a:t>
            </a:r>
            <a:r>
              <a:rPr kumimoji="0" lang="en-US" altLang="zh-HK" sz="2000"/>
              <a:t>+</a:t>
            </a:r>
            <a:r>
              <a:rPr kumimoji="0" lang="en-US" altLang="zh-HK" sz="2000">
                <a:solidFill>
                  <a:srgbClr val="FF00FF"/>
                </a:solidFill>
              </a:rPr>
              <a:t> H</a:t>
            </a:r>
            <a:r>
              <a:rPr kumimoji="0" lang="en-US" altLang="zh-HK" sz="2000" baseline="-25000">
                <a:solidFill>
                  <a:srgbClr val="FF00FF"/>
                </a:solidFill>
              </a:rPr>
              <a:t>2</a:t>
            </a:r>
            <a:r>
              <a:rPr kumimoji="0" lang="en-US" altLang="zh-HK" sz="2000">
                <a:solidFill>
                  <a:srgbClr val="FF00FF"/>
                </a:solidFill>
              </a:rPr>
              <a:t>O </a:t>
            </a:r>
            <a:r>
              <a:rPr kumimoji="0" lang="en-US" altLang="zh-HK" sz="2000">
                <a:sym typeface="Symbol" pitchFamily="18" charset="2"/>
              </a:rPr>
              <a:t></a:t>
            </a:r>
            <a:r>
              <a:rPr kumimoji="0" lang="en-US" altLang="zh-HK" sz="2000">
                <a:solidFill>
                  <a:srgbClr val="000000"/>
                </a:solidFill>
                <a:sym typeface="Symbol" pitchFamily="18" charset="2"/>
              </a:rPr>
              <a:t> </a:t>
            </a:r>
            <a:r>
              <a:rPr kumimoji="0" lang="en-US" altLang="zh-HK" sz="2000">
                <a:solidFill>
                  <a:srgbClr val="000000"/>
                </a:solidFill>
              </a:rPr>
              <a:t>SO</a:t>
            </a:r>
            <a:r>
              <a:rPr kumimoji="0" lang="en-US" altLang="zh-HK" sz="2000" baseline="-25000">
                <a:solidFill>
                  <a:srgbClr val="000000"/>
                </a:solidFill>
              </a:rPr>
              <a:t>4</a:t>
            </a:r>
            <a:r>
              <a:rPr kumimoji="0" lang="en-US" altLang="zh-HK" sz="2000" baseline="30000">
                <a:solidFill>
                  <a:srgbClr val="000000"/>
                </a:solidFill>
              </a:rPr>
              <a:t>2</a:t>
            </a:r>
            <a:r>
              <a:rPr kumimoji="0" lang="en-US" altLang="zh-HK" sz="2000" baseline="30000">
                <a:solidFill>
                  <a:srgbClr val="000000"/>
                </a:solidFill>
                <a:sym typeface="Symbol" pitchFamily="18" charset="2"/>
              </a:rPr>
              <a:t></a:t>
            </a:r>
            <a:endParaRPr kumimoji="0" lang="en-US" altLang="zh-HK" sz="2000" baseline="30000">
              <a:solidFill>
                <a:srgbClr val="000000"/>
              </a:solidFill>
            </a:endParaRPr>
          </a:p>
          <a:p>
            <a:pPr eaLnBrk="1" hangingPunct="1"/>
            <a:r>
              <a:rPr kumimoji="0" lang="en-US" altLang="zh-HK" sz="2000"/>
              <a:t> (</a:t>
            </a:r>
            <a:r>
              <a:rPr kumimoji="0" lang="en-US" altLang="en-US" sz="2000"/>
              <a:t>平衡</a:t>
            </a:r>
            <a:r>
              <a:rPr kumimoji="0" lang="en-US" altLang="zh-HK" sz="2000"/>
              <a:t>O</a:t>
            </a:r>
            <a:r>
              <a:rPr kumimoji="0" lang="en-US" altLang="en-US" sz="2000"/>
              <a:t>原子的數目</a:t>
            </a:r>
            <a:r>
              <a:rPr kumimoji="0" lang="en-US" altLang="ja-JP" sz="2000"/>
              <a:t>)</a:t>
            </a:r>
            <a:endParaRPr kumimoji="0" lang="zh-TW" altLang="en-US" sz="2000"/>
          </a:p>
        </p:txBody>
      </p:sp>
      <p:sp>
        <p:nvSpPr>
          <p:cNvPr id="11281" name="Rectangle 17"/>
          <p:cNvSpPr>
            <a:spLocks noChangeArrowheads="1"/>
          </p:cNvSpPr>
          <p:nvPr/>
        </p:nvSpPr>
        <p:spPr bwMode="auto">
          <a:xfrm>
            <a:off x="541338" y="1730375"/>
            <a:ext cx="280828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65125" indent="-3651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200"/>
              <a:t>(i) </a:t>
            </a:r>
            <a:r>
              <a:rPr kumimoji="0" lang="en-US" altLang="zh-TW" sz="2200"/>
              <a:t> </a:t>
            </a:r>
            <a:r>
              <a:rPr kumimoji="0" lang="en-US" altLang="en-US" sz="2200"/>
              <a:t>在化學式前加上適當的系數</a:t>
            </a:r>
            <a:endParaRPr kumimoji="0" lang="zh-TW" altLang="en-US" sz="2200"/>
          </a:p>
        </p:txBody>
      </p:sp>
      <p:sp>
        <p:nvSpPr>
          <p:cNvPr id="11282" name="Rectangle 18"/>
          <p:cNvSpPr>
            <a:spLocks noChangeArrowheads="1"/>
          </p:cNvSpPr>
          <p:nvPr/>
        </p:nvSpPr>
        <p:spPr bwMode="auto">
          <a:xfrm>
            <a:off x="538163" y="2492375"/>
            <a:ext cx="3025775" cy="197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65125" indent="-3651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TW" sz="2200"/>
              <a:t>(</a:t>
            </a:r>
            <a:r>
              <a:rPr kumimoji="0" lang="en-US" altLang="zh-HK" sz="2200"/>
              <a:t>ii) </a:t>
            </a:r>
            <a:r>
              <a:rPr kumimoji="0" lang="en-US" altLang="en-US" sz="2200"/>
              <a:t>在半方程式的左右兩邊加上適當數目的</a:t>
            </a:r>
            <a:r>
              <a:rPr kumimoji="0" lang="en-US" altLang="zh-HK" sz="2200"/>
              <a:t>H</a:t>
            </a:r>
            <a:r>
              <a:rPr kumimoji="0" lang="en-US" altLang="zh-HK" sz="2200" baseline="-25000"/>
              <a:t>2</a:t>
            </a:r>
            <a:r>
              <a:rPr kumimoji="0" lang="en-US" altLang="zh-HK" sz="2200"/>
              <a:t>O</a:t>
            </a:r>
            <a:r>
              <a:rPr kumimoji="0" lang="en-US" altLang="en-US" sz="2000"/>
              <a:t>、</a:t>
            </a:r>
            <a:r>
              <a:rPr kumimoji="0" lang="en-US" altLang="zh-HK" sz="2200"/>
              <a:t>H</a:t>
            </a:r>
            <a:r>
              <a:rPr kumimoji="0" lang="en-US" altLang="zh-HK" sz="2200" baseline="30000"/>
              <a:t>+</a:t>
            </a:r>
            <a:r>
              <a:rPr kumimoji="0" lang="en-US" altLang="zh-TW" sz="2200" baseline="30000"/>
              <a:t> </a:t>
            </a:r>
            <a:r>
              <a:rPr kumimoji="0" lang="en-US" altLang="en-US" sz="2200"/>
              <a:t>或</a:t>
            </a:r>
            <a:r>
              <a:rPr kumimoji="0" lang="en-US" altLang="zh-HK" sz="2200"/>
              <a:t>OH</a:t>
            </a:r>
            <a:r>
              <a:rPr kumimoji="0" lang="en-US" altLang="zh-HK" sz="2200" baseline="30000"/>
              <a:t>–</a:t>
            </a:r>
            <a:r>
              <a:rPr kumimoji="0" lang="en-US" altLang="en-US" sz="2000"/>
              <a:t>，</a:t>
            </a:r>
            <a:r>
              <a:rPr kumimoji="0" lang="en-US" altLang="en-US" sz="2200"/>
              <a:t>以 </a:t>
            </a:r>
            <a:r>
              <a:rPr kumimoji="0" lang="en-US" altLang="en-US" sz="2800" b="1">
                <a:solidFill>
                  <a:srgbClr val="00B0F0"/>
                </a:solidFill>
              </a:rPr>
              <a:t>平衡氧原子和氫原子</a:t>
            </a:r>
            <a:r>
              <a:rPr kumimoji="0" lang="en-US" altLang="en-US" sz="2200"/>
              <a:t>的數目</a:t>
            </a:r>
            <a:r>
              <a:rPr kumimoji="0" lang="en-US" altLang="en-US" sz="1600"/>
              <a:t>。</a:t>
            </a:r>
            <a:endParaRPr kumimoji="0" lang="zh-TW" altLang="en-US" sz="1600"/>
          </a:p>
        </p:txBody>
      </p:sp>
      <p:sp>
        <p:nvSpPr>
          <p:cNvPr id="11283" name="Rectangle 19"/>
          <p:cNvSpPr>
            <a:spLocks noChangeArrowheads="1"/>
          </p:cNvSpPr>
          <p:nvPr/>
        </p:nvSpPr>
        <p:spPr bwMode="auto">
          <a:xfrm>
            <a:off x="3419475" y="1989138"/>
            <a:ext cx="280828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000"/>
              <a:t>Cr</a:t>
            </a:r>
            <a:r>
              <a:rPr kumimoji="0" lang="en-US" altLang="zh-HK" sz="2000" baseline="-25000"/>
              <a:t>2</a:t>
            </a:r>
            <a:r>
              <a:rPr kumimoji="0" lang="en-US" altLang="zh-HK" sz="2000"/>
              <a:t>O</a:t>
            </a:r>
            <a:r>
              <a:rPr kumimoji="0" lang="en-US" altLang="zh-HK" sz="2000" baseline="-25000"/>
              <a:t>7</a:t>
            </a:r>
            <a:r>
              <a:rPr kumimoji="0" lang="en-US" altLang="zh-HK" sz="2000" baseline="30000"/>
              <a:t>2</a:t>
            </a:r>
            <a:r>
              <a:rPr kumimoji="0" lang="en-US" altLang="zh-HK" sz="2000" baseline="30000">
                <a:sym typeface="Symbol" pitchFamily="18" charset="2"/>
              </a:rPr>
              <a:t></a:t>
            </a:r>
            <a:r>
              <a:rPr kumimoji="0" lang="en-US" altLang="zh-HK" sz="2000"/>
              <a:t> </a:t>
            </a:r>
            <a:r>
              <a:rPr kumimoji="0" lang="en-US" altLang="zh-HK" sz="2000">
                <a:sym typeface="Symbol" pitchFamily="18" charset="2"/>
              </a:rPr>
              <a:t> </a:t>
            </a:r>
            <a:endParaRPr kumimoji="0" lang="en-US" altLang="zh-TW" sz="2000">
              <a:sym typeface="Symbol" pitchFamily="18" charset="2"/>
            </a:endParaRPr>
          </a:p>
          <a:p>
            <a:pPr eaLnBrk="1" hangingPunct="1"/>
            <a:r>
              <a:rPr kumimoji="0" lang="en-US" altLang="zh-TW" sz="2000">
                <a:sym typeface="Symbol" pitchFamily="18" charset="2"/>
              </a:rPr>
              <a:t>	</a:t>
            </a:r>
            <a:r>
              <a:rPr kumimoji="0" lang="en-US" altLang="zh-HK" sz="2000">
                <a:sym typeface="Symbol" pitchFamily="18" charset="2"/>
              </a:rPr>
              <a:t>2</a:t>
            </a:r>
            <a:r>
              <a:rPr kumimoji="0" lang="en-US" altLang="zh-HK" sz="2000"/>
              <a:t>Cr</a:t>
            </a:r>
            <a:r>
              <a:rPr kumimoji="0" lang="en-US" altLang="zh-HK" sz="2000" baseline="30000"/>
              <a:t>3+</a:t>
            </a:r>
            <a:r>
              <a:rPr kumimoji="0" lang="en-US" altLang="zh-HK" sz="2000"/>
              <a:t> </a:t>
            </a:r>
            <a:r>
              <a:rPr kumimoji="0" lang="en-US" altLang="zh-HK" sz="2000">
                <a:solidFill>
                  <a:srgbClr val="FF00FF"/>
                </a:solidFill>
              </a:rPr>
              <a:t>+ 7H</a:t>
            </a:r>
            <a:r>
              <a:rPr kumimoji="0" lang="en-US" altLang="zh-HK" sz="2000" baseline="-25000">
                <a:solidFill>
                  <a:srgbClr val="FF00FF"/>
                </a:solidFill>
              </a:rPr>
              <a:t>2</a:t>
            </a:r>
            <a:r>
              <a:rPr kumimoji="0" lang="en-US" altLang="zh-HK" sz="2000">
                <a:solidFill>
                  <a:srgbClr val="FF00FF"/>
                </a:solidFill>
              </a:rPr>
              <a:t>O</a:t>
            </a:r>
          </a:p>
          <a:p>
            <a:pPr eaLnBrk="1" hangingPunct="1"/>
            <a:r>
              <a:rPr kumimoji="0" lang="en-US" altLang="zh-HK" sz="2000"/>
              <a:t> (</a:t>
            </a:r>
            <a:r>
              <a:rPr kumimoji="0" lang="en-US" altLang="en-US" sz="2000"/>
              <a:t>平衡</a:t>
            </a:r>
            <a:r>
              <a:rPr kumimoji="0" lang="en-US" altLang="zh-HK" sz="2000"/>
              <a:t>O</a:t>
            </a:r>
            <a:r>
              <a:rPr kumimoji="0" lang="en-US" altLang="en-US" sz="2000"/>
              <a:t>原子的數目</a:t>
            </a:r>
            <a:r>
              <a:rPr kumimoji="0" lang="en-US" altLang="ja-JP" sz="2000"/>
              <a:t>)</a:t>
            </a:r>
          </a:p>
        </p:txBody>
      </p:sp>
      <p:sp>
        <p:nvSpPr>
          <p:cNvPr id="11284" name="Rectangle 20"/>
          <p:cNvSpPr>
            <a:spLocks noChangeArrowheads="1"/>
          </p:cNvSpPr>
          <p:nvPr/>
        </p:nvSpPr>
        <p:spPr bwMode="auto">
          <a:xfrm>
            <a:off x="6084888" y="3214688"/>
            <a:ext cx="27368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000">
                <a:solidFill>
                  <a:srgbClr val="000000"/>
                </a:solidFill>
              </a:rPr>
              <a:t>SO</a:t>
            </a:r>
            <a:r>
              <a:rPr kumimoji="0" lang="en-US" altLang="zh-HK" sz="2000" baseline="-25000">
                <a:solidFill>
                  <a:srgbClr val="000000"/>
                </a:solidFill>
              </a:rPr>
              <a:t>3</a:t>
            </a:r>
            <a:r>
              <a:rPr kumimoji="0" lang="en-US" altLang="zh-HK" sz="2000" baseline="30000">
                <a:solidFill>
                  <a:srgbClr val="000000"/>
                </a:solidFill>
              </a:rPr>
              <a:t>2</a:t>
            </a:r>
            <a:r>
              <a:rPr kumimoji="0" lang="en-US" altLang="zh-HK" sz="2000" baseline="30000">
                <a:solidFill>
                  <a:srgbClr val="000000"/>
                </a:solidFill>
                <a:sym typeface="Symbol" pitchFamily="18" charset="2"/>
              </a:rPr>
              <a:t></a:t>
            </a:r>
            <a:r>
              <a:rPr kumimoji="0" lang="en-US" altLang="zh-HK" sz="2000">
                <a:solidFill>
                  <a:srgbClr val="000000"/>
                </a:solidFill>
                <a:sym typeface="Symbol" pitchFamily="18" charset="2"/>
              </a:rPr>
              <a:t> </a:t>
            </a:r>
            <a:r>
              <a:rPr kumimoji="0" lang="en-US" altLang="zh-HK" sz="2000"/>
              <a:t>+ </a:t>
            </a:r>
            <a:r>
              <a:rPr kumimoji="0" lang="en-US" altLang="zh-HK" sz="2000">
                <a:solidFill>
                  <a:srgbClr val="FF00FF"/>
                </a:solidFill>
              </a:rPr>
              <a:t>H</a:t>
            </a:r>
            <a:r>
              <a:rPr kumimoji="0" lang="en-US" altLang="zh-HK" sz="2000" baseline="-25000">
                <a:solidFill>
                  <a:srgbClr val="FF00FF"/>
                </a:solidFill>
              </a:rPr>
              <a:t>2</a:t>
            </a:r>
            <a:r>
              <a:rPr kumimoji="0" lang="en-US" altLang="zh-HK" sz="2000">
                <a:solidFill>
                  <a:srgbClr val="FF00FF"/>
                </a:solidFill>
              </a:rPr>
              <a:t>O </a:t>
            </a:r>
            <a:r>
              <a:rPr kumimoji="0" lang="en-US" altLang="zh-HK" sz="2000">
                <a:sym typeface="Symbol" pitchFamily="18" charset="2"/>
              </a:rPr>
              <a:t></a:t>
            </a:r>
            <a:r>
              <a:rPr kumimoji="0" lang="en-US" altLang="zh-HK" sz="2000">
                <a:solidFill>
                  <a:srgbClr val="000000"/>
                </a:solidFill>
                <a:sym typeface="Symbol" pitchFamily="18" charset="2"/>
              </a:rPr>
              <a:t> </a:t>
            </a:r>
            <a:endParaRPr kumimoji="0" lang="en-US" altLang="zh-TW" sz="2000">
              <a:solidFill>
                <a:srgbClr val="000000"/>
              </a:solidFill>
              <a:sym typeface="Symbol" pitchFamily="18" charset="2"/>
            </a:endParaRPr>
          </a:p>
          <a:p>
            <a:pPr eaLnBrk="1" hangingPunct="1"/>
            <a:r>
              <a:rPr kumimoji="0" lang="en-US" altLang="zh-TW" sz="2000">
                <a:solidFill>
                  <a:srgbClr val="000000"/>
                </a:solidFill>
                <a:sym typeface="Symbol" pitchFamily="18" charset="2"/>
              </a:rPr>
              <a:t>	</a:t>
            </a:r>
            <a:r>
              <a:rPr kumimoji="0" lang="en-US" altLang="zh-HK" sz="2000">
                <a:solidFill>
                  <a:srgbClr val="000000"/>
                </a:solidFill>
              </a:rPr>
              <a:t>SO</a:t>
            </a:r>
            <a:r>
              <a:rPr kumimoji="0" lang="en-US" altLang="zh-HK" sz="2000" baseline="-25000">
                <a:solidFill>
                  <a:srgbClr val="000000"/>
                </a:solidFill>
              </a:rPr>
              <a:t>4</a:t>
            </a:r>
            <a:r>
              <a:rPr kumimoji="0" lang="en-US" altLang="zh-HK" sz="2000" baseline="30000">
                <a:solidFill>
                  <a:srgbClr val="000000"/>
                </a:solidFill>
              </a:rPr>
              <a:t>2</a:t>
            </a:r>
            <a:r>
              <a:rPr kumimoji="0" lang="en-US" altLang="zh-HK" sz="2000" baseline="30000">
                <a:solidFill>
                  <a:srgbClr val="000000"/>
                </a:solidFill>
                <a:sym typeface="Symbol" pitchFamily="18" charset="2"/>
              </a:rPr>
              <a:t></a:t>
            </a:r>
            <a:r>
              <a:rPr kumimoji="0" lang="en-US" altLang="zh-HK" sz="2000">
                <a:solidFill>
                  <a:srgbClr val="000000"/>
                </a:solidFill>
                <a:sym typeface="Symbol" pitchFamily="18" charset="2"/>
              </a:rPr>
              <a:t> </a:t>
            </a:r>
            <a:r>
              <a:rPr kumimoji="0" lang="pt-BR" altLang="zh-HK" sz="2000"/>
              <a:t>+ </a:t>
            </a:r>
            <a:r>
              <a:rPr kumimoji="0" lang="en-US" altLang="zh-HK" sz="2000">
                <a:solidFill>
                  <a:srgbClr val="FF00FF"/>
                </a:solidFill>
              </a:rPr>
              <a:t>2H</a:t>
            </a:r>
            <a:r>
              <a:rPr kumimoji="0" lang="en-US" altLang="zh-HK" sz="2000" baseline="30000">
                <a:solidFill>
                  <a:srgbClr val="FF00FF"/>
                </a:solidFill>
              </a:rPr>
              <a:t>+</a:t>
            </a:r>
            <a:r>
              <a:rPr kumimoji="0" lang="en-US" altLang="zh-HK" sz="2000">
                <a:solidFill>
                  <a:srgbClr val="FF00FF"/>
                </a:solidFill>
              </a:rPr>
              <a:t> </a:t>
            </a:r>
          </a:p>
          <a:p>
            <a:pPr eaLnBrk="1" hangingPunct="1"/>
            <a:r>
              <a:rPr kumimoji="0" lang="en-US" altLang="zh-HK" sz="2000"/>
              <a:t>(</a:t>
            </a:r>
            <a:r>
              <a:rPr kumimoji="0" lang="en-US" altLang="en-US" sz="2000"/>
              <a:t>平衡</a:t>
            </a:r>
            <a:r>
              <a:rPr kumimoji="0" lang="en-US" altLang="zh-HK" sz="2000"/>
              <a:t>H</a:t>
            </a:r>
            <a:r>
              <a:rPr kumimoji="0" lang="en-US" altLang="en-US" sz="2000"/>
              <a:t>原子的數目</a:t>
            </a:r>
            <a:r>
              <a:rPr kumimoji="0" lang="en-US" altLang="ja-JP" sz="2000"/>
              <a:t>)</a:t>
            </a:r>
          </a:p>
        </p:txBody>
      </p:sp>
      <p:sp>
        <p:nvSpPr>
          <p:cNvPr id="11285" name="Rectangle 21"/>
          <p:cNvSpPr>
            <a:spLocks noChangeArrowheads="1"/>
          </p:cNvSpPr>
          <p:nvPr/>
        </p:nvSpPr>
        <p:spPr bwMode="auto">
          <a:xfrm>
            <a:off x="3419475" y="3213100"/>
            <a:ext cx="280828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000"/>
              <a:t>Cr</a:t>
            </a:r>
            <a:r>
              <a:rPr kumimoji="0" lang="en-US" altLang="zh-HK" sz="2000" baseline="-25000"/>
              <a:t>2</a:t>
            </a:r>
            <a:r>
              <a:rPr kumimoji="0" lang="en-US" altLang="zh-HK" sz="2000"/>
              <a:t>O</a:t>
            </a:r>
            <a:r>
              <a:rPr kumimoji="0" lang="en-US" altLang="zh-HK" sz="2000" baseline="-25000"/>
              <a:t>7</a:t>
            </a:r>
            <a:r>
              <a:rPr kumimoji="0" lang="en-US" altLang="zh-HK" sz="2000" baseline="30000"/>
              <a:t>2</a:t>
            </a:r>
            <a:r>
              <a:rPr kumimoji="0" lang="en-US" altLang="zh-HK" sz="2000" baseline="30000">
                <a:sym typeface="Symbol" pitchFamily="18" charset="2"/>
              </a:rPr>
              <a:t></a:t>
            </a:r>
            <a:r>
              <a:rPr kumimoji="0" lang="en-US" altLang="zh-HK" sz="2000"/>
              <a:t> </a:t>
            </a:r>
            <a:r>
              <a:rPr kumimoji="0" lang="en-US" altLang="zh-HK" sz="2000">
                <a:solidFill>
                  <a:srgbClr val="FF00FF"/>
                </a:solidFill>
              </a:rPr>
              <a:t>+ 14H</a:t>
            </a:r>
            <a:r>
              <a:rPr kumimoji="0" lang="en-US" altLang="zh-HK" sz="2000" baseline="30000">
                <a:solidFill>
                  <a:srgbClr val="FF00FF"/>
                </a:solidFill>
              </a:rPr>
              <a:t>+</a:t>
            </a:r>
            <a:r>
              <a:rPr kumimoji="0" lang="en-US" altLang="zh-HK" sz="2000">
                <a:solidFill>
                  <a:srgbClr val="FF00FF"/>
                </a:solidFill>
              </a:rPr>
              <a:t> </a:t>
            </a:r>
            <a:r>
              <a:rPr kumimoji="0" lang="en-US" altLang="zh-HK" sz="2000">
                <a:sym typeface="Symbol" pitchFamily="18" charset="2"/>
              </a:rPr>
              <a:t></a:t>
            </a:r>
            <a:endParaRPr kumimoji="0" lang="en-US" altLang="zh-TW" sz="2000">
              <a:sym typeface="Symbol" pitchFamily="18" charset="2"/>
            </a:endParaRPr>
          </a:p>
          <a:p>
            <a:pPr eaLnBrk="1" hangingPunct="1"/>
            <a:r>
              <a:rPr kumimoji="0" lang="en-US" altLang="zh-TW" sz="2000">
                <a:sym typeface="Symbol" pitchFamily="18" charset="2"/>
              </a:rPr>
              <a:t>	</a:t>
            </a:r>
            <a:r>
              <a:rPr kumimoji="0" lang="en-US" altLang="zh-HK" sz="2000">
                <a:sym typeface="Symbol" pitchFamily="18" charset="2"/>
              </a:rPr>
              <a:t>2</a:t>
            </a:r>
            <a:r>
              <a:rPr kumimoji="0" lang="en-US" altLang="zh-HK" sz="2000"/>
              <a:t>Cr</a:t>
            </a:r>
            <a:r>
              <a:rPr kumimoji="0" lang="en-US" altLang="zh-HK" sz="2000" baseline="30000"/>
              <a:t>3+</a:t>
            </a:r>
            <a:r>
              <a:rPr kumimoji="0" lang="en-US" altLang="zh-HK" sz="2000"/>
              <a:t> + 7H</a:t>
            </a:r>
            <a:r>
              <a:rPr kumimoji="0" lang="en-US" altLang="zh-HK" sz="2000" baseline="-25000"/>
              <a:t>2</a:t>
            </a:r>
            <a:r>
              <a:rPr kumimoji="0" lang="en-US" altLang="zh-HK" sz="2000"/>
              <a:t>O</a:t>
            </a:r>
          </a:p>
          <a:p>
            <a:pPr eaLnBrk="1" hangingPunct="1"/>
            <a:r>
              <a:rPr kumimoji="0" lang="en-US" altLang="zh-HK" sz="2000"/>
              <a:t> (</a:t>
            </a:r>
            <a:r>
              <a:rPr kumimoji="0" lang="en-US" altLang="en-US" sz="2000"/>
              <a:t>平衡</a:t>
            </a:r>
            <a:r>
              <a:rPr kumimoji="0" lang="en-US" altLang="zh-HK" sz="2000"/>
              <a:t> H</a:t>
            </a:r>
            <a:r>
              <a:rPr kumimoji="0" lang="en-US" altLang="en-US" sz="2000"/>
              <a:t>原子的數目</a:t>
            </a:r>
            <a:r>
              <a:rPr kumimoji="0" lang="en-US" altLang="ja-JP" sz="2000"/>
              <a:t>)</a:t>
            </a:r>
          </a:p>
        </p:txBody>
      </p:sp>
      <p:sp>
        <p:nvSpPr>
          <p:cNvPr id="11286" name="Rectangle 22"/>
          <p:cNvSpPr>
            <a:spLocks noChangeArrowheads="1"/>
          </p:cNvSpPr>
          <p:nvPr/>
        </p:nvSpPr>
        <p:spPr bwMode="auto">
          <a:xfrm>
            <a:off x="3419475" y="4565650"/>
            <a:ext cx="280987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000"/>
              <a:t>Cr</a:t>
            </a:r>
            <a:r>
              <a:rPr kumimoji="0" lang="en-US" altLang="zh-HK" sz="2000" baseline="-25000"/>
              <a:t>2</a:t>
            </a:r>
            <a:r>
              <a:rPr kumimoji="0" lang="en-US" altLang="zh-HK" sz="2000"/>
              <a:t>O</a:t>
            </a:r>
            <a:r>
              <a:rPr kumimoji="0" lang="en-US" altLang="zh-HK" sz="2000" baseline="-25000"/>
              <a:t>7</a:t>
            </a:r>
            <a:r>
              <a:rPr kumimoji="0" lang="en-US" altLang="zh-HK" sz="2000" baseline="30000"/>
              <a:t>2</a:t>
            </a:r>
            <a:r>
              <a:rPr kumimoji="0" lang="en-US" altLang="zh-HK" sz="2000" baseline="30000">
                <a:sym typeface="Symbol" pitchFamily="18" charset="2"/>
              </a:rPr>
              <a:t></a:t>
            </a:r>
            <a:r>
              <a:rPr kumimoji="0" lang="en-US" altLang="zh-HK" sz="2000"/>
              <a:t>  + 14H</a:t>
            </a:r>
            <a:r>
              <a:rPr kumimoji="0" lang="en-US" altLang="zh-HK" sz="2000" baseline="30000"/>
              <a:t>+</a:t>
            </a:r>
            <a:r>
              <a:rPr kumimoji="0" lang="en-US" altLang="zh-HK" sz="2000"/>
              <a:t> </a:t>
            </a:r>
            <a:r>
              <a:rPr kumimoji="0" lang="en-US" altLang="zh-HK" sz="2000">
                <a:solidFill>
                  <a:srgbClr val="FF00FF"/>
                </a:solidFill>
              </a:rPr>
              <a:t>+ 6e </a:t>
            </a:r>
          </a:p>
          <a:p>
            <a:pPr eaLnBrk="1" hangingPunct="1"/>
            <a:r>
              <a:rPr kumimoji="0" lang="en-US" altLang="zh-HK" sz="2000">
                <a:sym typeface="Symbol" pitchFamily="18" charset="2"/>
              </a:rPr>
              <a:t> </a:t>
            </a:r>
            <a:r>
              <a:rPr kumimoji="0" lang="pt-BR" altLang="zh-HK" sz="2000"/>
              <a:t>2Cr</a:t>
            </a:r>
            <a:r>
              <a:rPr kumimoji="0" lang="pt-BR" altLang="zh-HK" sz="2000" baseline="30000"/>
              <a:t>3+</a:t>
            </a:r>
            <a:r>
              <a:rPr kumimoji="0" lang="pt-BR" altLang="zh-HK" sz="2000"/>
              <a:t> + 7H</a:t>
            </a:r>
            <a:r>
              <a:rPr kumimoji="0" lang="pt-BR" altLang="zh-HK" sz="2000" baseline="-25000"/>
              <a:t>2</a:t>
            </a:r>
            <a:r>
              <a:rPr kumimoji="0" lang="pt-BR" altLang="zh-HK" sz="2000"/>
              <a:t>O …(1)</a:t>
            </a:r>
          </a:p>
          <a:p>
            <a:pPr eaLnBrk="1" hangingPunct="1"/>
            <a:r>
              <a:rPr kumimoji="0" lang="en-US" altLang="zh-HK" sz="2000"/>
              <a:t> (</a:t>
            </a:r>
            <a:r>
              <a:rPr kumimoji="0" lang="en-US" altLang="en-US" sz="2000"/>
              <a:t>平衡左右兩邊的電荷數目：</a:t>
            </a:r>
            <a:r>
              <a:rPr kumimoji="0" lang="en-US" altLang="zh-HK" sz="2000"/>
              <a:t>+6)</a:t>
            </a:r>
          </a:p>
        </p:txBody>
      </p:sp>
      <p:sp>
        <p:nvSpPr>
          <p:cNvPr id="11288" name="Rectangle 24"/>
          <p:cNvSpPr>
            <a:spLocks noChangeArrowheads="1"/>
          </p:cNvSpPr>
          <p:nvPr/>
        </p:nvSpPr>
        <p:spPr bwMode="auto">
          <a:xfrm>
            <a:off x="6156325" y="1125538"/>
            <a:ext cx="2070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000">
                <a:solidFill>
                  <a:srgbClr val="000000"/>
                </a:solidFill>
              </a:rPr>
              <a:t>SO</a:t>
            </a:r>
            <a:r>
              <a:rPr kumimoji="0" lang="en-US" altLang="zh-HK" sz="2000" baseline="-25000">
                <a:solidFill>
                  <a:srgbClr val="000000"/>
                </a:solidFill>
              </a:rPr>
              <a:t>3</a:t>
            </a:r>
            <a:r>
              <a:rPr kumimoji="0" lang="en-US" altLang="zh-HK" sz="2000" baseline="30000">
                <a:solidFill>
                  <a:srgbClr val="000000"/>
                </a:solidFill>
              </a:rPr>
              <a:t>2</a:t>
            </a:r>
            <a:r>
              <a:rPr kumimoji="0" lang="en-US" altLang="zh-HK" sz="2000" baseline="30000">
                <a:solidFill>
                  <a:srgbClr val="000000"/>
                </a:solidFill>
                <a:sym typeface="Symbol" pitchFamily="18" charset="2"/>
              </a:rPr>
              <a:t></a:t>
            </a:r>
            <a:r>
              <a:rPr kumimoji="0" lang="en-US" altLang="zh-HK" sz="2000">
                <a:solidFill>
                  <a:srgbClr val="000000"/>
                </a:solidFill>
                <a:sym typeface="Symbol" pitchFamily="18" charset="2"/>
              </a:rPr>
              <a:t> </a:t>
            </a:r>
            <a:r>
              <a:rPr kumimoji="0" lang="en-US" altLang="zh-HK" sz="2000">
                <a:sym typeface="Symbol" pitchFamily="18" charset="2"/>
              </a:rPr>
              <a:t></a:t>
            </a:r>
            <a:r>
              <a:rPr kumimoji="0" lang="en-US" altLang="zh-HK" sz="2000">
                <a:solidFill>
                  <a:srgbClr val="000000"/>
                </a:solidFill>
                <a:sym typeface="Symbol" pitchFamily="18" charset="2"/>
              </a:rPr>
              <a:t> </a:t>
            </a:r>
            <a:r>
              <a:rPr kumimoji="0" lang="en-US" altLang="zh-HK" sz="2000">
                <a:solidFill>
                  <a:srgbClr val="000000"/>
                </a:solidFill>
              </a:rPr>
              <a:t>SO</a:t>
            </a:r>
            <a:r>
              <a:rPr kumimoji="0" lang="en-US" altLang="zh-HK" sz="2000" baseline="-25000">
                <a:solidFill>
                  <a:srgbClr val="000000"/>
                </a:solidFill>
              </a:rPr>
              <a:t>4</a:t>
            </a:r>
            <a:r>
              <a:rPr kumimoji="0" lang="en-US" altLang="zh-HK" sz="2000" baseline="30000">
                <a:solidFill>
                  <a:srgbClr val="000000"/>
                </a:solidFill>
              </a:rPr>
              <a:t>2</a:t>
            </a:r>
            <a:r>
              <a:rPr kumimoji="0" lang="en-US" altLang="zh-HK" sz="2000" baseline="30000">
                <a:solidFill>
                  <a:srgbClr val="000000"/>
                </a:solidFill>
                <a:sym typeface="Symbol" pitchFamily="18" charset="2"/>
              </a:rPr>
              <a:t></a:t>
            </a:r>
          </a:p>
        </p:txBody>
      </p:sp>
      <p:sp>
        <p:nvSpPr>
          <p:cNvPr id="11289" name="Rectangle 25"/>
          <p:cNvSpPr>
            <a:spLocks noChangeArrowheads="1"/>
          </p:cNvSpPr>
          <p:nvPr/>
        </p:nvSpPr>
        <p:spPr bwMode="auto">
          <a:xfrm>
            <a:off x="107950" y="4589463"/>
            <a:ext cx="32416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65125" indent="-365125">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200"/>
              <a:t>(b) </a:t>
            </a:r>
            <a:r>
              <a:rPr kumimoji="0" lang="en-US" altLang="en-US" sz="2200"/>
              <a:t>在半方程式的其中一邊加上適當數目的電子，以 </a:t>
            </a:r>
            <a:r>
              <a:rPr kumimoji="0" lang="en-US" altLang="en-US" sz="2800" b="1">
                <a:solidFill>
                  <a:srgbClr val="00B0F0"/>
                </a:solidFill>
              </a:rPr>
              <a:t>平衡電荷</a:t>
            </a:r>
            <a:r>
              <a:rPr kumimoji="0" lang="en-US" altLang="en-US" sz="2200"/>
              <a:t>。</a:t>
            </a:r>
            <a:endParaRPr kumimoji="0" lang="en-US" altLang="zh-HK" sz="2200"/>
          </a:p>
        </p:txBody>
      </p:sp>
      <p:sp>
        <p:nvSpPr>
          <p:cNvPr id="11290" name="Rectangle 26"/>
          <p:cNvSpPr>
            <a:spLocks noChangeArrowheads="1"/>
          </p:cNvSpPr>
          <p:nvPr/>
        </p:nvSpPr>
        <p:spPr bwMode="auto">
          <a:xfrm>
            <a:off x="6143625" y="4565650"/>
            <a:ext cx="3059113"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000">
                <a:solidFill>
                  <a:srgbClr val="000000"/>
                </a:solidFill>
              </a:rPr>
              <a:t>SO</a:t>
            </a:r>
            <a:r>
              <a:rPr kumimoji="0" lang="en-US" altLang="zh-HK" sz="2000" baseline="-25000">
                <a:solidFill>
                  <a:srgbClr val="000000"/>
                </a:solidFill>
              </a:rPr>
              <a:t>3</a:t>
            </a:r>
            <a:r>
              <a:rPr kumimoji="0" lang="en-US" altLang="zh-HK" sz="2000" baseline="30000">
                <a:solidFill>
                  <a:srgbClr val="000000"/>
                </a:solidFill>
              </a:rPr>
              <a:t>2</a:t>
            </a:r>
            <a:r>
              <a:rPr kumimoji="0" lang="en-US" altLang="zh-HK" sz="2000" baseline="30000">
                <a:solidFill>
                  <a:srgbClr val="000000"/>
                </a:solidFill>
                <a:sym typeface="Symbol" pitchFamily="18" charset="2"/>
              </a:rPr>
              <a:t></a:t>
            </a:r>
            <a:r>
              <a:rPr kumimoji="0" lang="en-US" altLang="zh-HK" sz="2000">
                <a:solidFill>
                  <a:srgbClr val="000000"/>
                </a:solidFill>
                <a:sym typeface="Symbol" pitchFamily="18" charset="2"/>
              </a:rPr>
              <a:t>  </a:t>
            </a:r>
            <a:r>
              <a:rPr kumimoji="0" lang="en-US" altLang="zh-HK" sz="2000"/>
              <a:t>+ H</a:t>
            </a:r>
            <a:r>
              <a:rPr kumimoji="0" lang="en-US" altLang="zh-HK" sz="2000" baseline="-25000"/>
              <a:t>2</a:t>
            </a:r>
            <a:r>
              <a:rPr kumimoji="0" lang="en-US" altLang="zh-HK" sz="2000"/>
              <a:t>O </a:t>
            </a:r>
          </a:p>
          <a:p>
            <a:pPr eaLnBrk="1" hangingPunct="1"/>
            <a:r>
              <a:rPr kumimoji="0" lang="en-US" altLang="zh-HK" sz="2000">
                <a:sym typeface="Symbol" pitchFamily="18" charset="2"/>
              </a:rPr>
              <a:t></a:t>
            </a:r>
            <a:r>
              <a:rPr kumimoji="0" lang="en-US" altLang="zh-HK" sz="2000">
                <a:solidFill>
                  <a:srgbClr val="000000"/>
                </a:solidFill>
                <a:sym typeface="Symbol" pitchFamily="18" charset="2"/>
              </a:rPr>
              <a:t> </a:t>
            </a:r>
            <a:r>
              <a:rPr kumimoji="0" lang="en-US" altLang="zh-HK" sz="2000">
                <a:solidFill>
                  <a:srgbClr val="000000"/>
                </a:solidFill>
              </a:rPr>
              <a:t>SO</a:t>
            </a:r>
            <a:r>
              <a:rPr kumimoji="0" lang="en-US" altLang="zh-HK" sz="2000" baseline="-25000">
                <a:solidFill>
                  <a:srgbClr val="000000"/>
                </a:solidFill>
              </a:rPr>
              <a:t>4</a:t>
            </a:r>
            <a:r>
              <a:rPr kumimoji="0" lang="en-US" altLang="zh-HK" sz="2000" baseline="30000">
                <a:solidFill>
                  <a:srgbClr val="000000"/>
                </a:solidFill>
              </a:rPr>
              <a:t>2</a:t>
            </a:r>
            <a:r>
              <a:rPr kumimoji="0" lang="en-US" altLang="zh-HK" sz="2000" baseline="30000">
                <a:solidFill>
                  <a:srgbClr val="000000"/>
                </a:solidFill>
                <a:sym typeface="Symbol" pitchFamily="18" charset="2"/>
              </a:rPr>
              <a:t></a:t>
            </a:r>
            <a:r>
              <a:rPr kumimoji="0" lang="en-US" altLang="zh-HK" sz="2000">
                <a:solidFill>
                  <a:srgbClr val="000000"/>
                </a:solidFill>
                <a:sym typeface="Symbol" pitchFamily="18" charset="2"/>
              </a:rPr>
              <a:t> + </a:t>
            </a:r>
            <a:r>
              <a:rPr kumimoji="0" lang="en-US" altLang="zh-HK" sz="2000"/>
              <a:t>2H</a:t>
            </a:r>
            <a:r>
              <a:rPr kumimoji="0" lang="en-US" altLang="zh-HK" sz="2000" baseline="30000"/>
              <a:t>+</a:t>
            </a:r>
            <a:r>
              <a:rPr kumimoji="0" lang="en-US" altLang="zh-HK" sz="2000"/>
              <a:t> +</a:t>
            </a:r>
            <a:r>
              <a:rPr kumimoji="0" lang="en-US" altLang="zh-HK" sz="2000">
                <a:solidFill>
                  <a:srgbClr val="FF00FF"/>
                </a:solidFill>
              </a:rPr>
              <a:t> 2e</a:t>
            </a:r>
            <a:r>
              <a:rPr kumimoji="0" lang="pt-BR" altLang="zh-HK" sz="2000"/>
              <a:t>…(2)</a:t>
            </a:r>
          </a:p>
          <a:p>
            <a:pPr eaLnBrk="1" hangingPunct="1"/>
            <a:r>
              <a:rPr kumimoji="0" lang="en-US" altLang="zh-HK" sz="2000"/>
              <a:t>(</a:t>
            </a:r>
            <a:r>
              <a:rPr kumimoji="0" lang="en-US" altLang="en-US" sz="2000"/>
              <a:t>平衡左右兩邊的電荷數目：</a:t>
            </a:r>
            <a:r>
              <a:rPr kumimoji="0" lang="en-US" altLang="zh-HK" sz="2000"/>
              <a:t> –2)</a:t>
            </a:r>
          </a:p>
        </p:txBody>
      </p:sp>
    </p:spTree>
    <p:extLst>
      <p:ext uri="{BB962C8B-B14F-4D97-AF65-F5344CB8AC3E}">
        <p14:creationId xmlns:p14="http://schemas.microsoft.com/office/powerpoint/2010/main" val="2939985388"/>
      </p:ext>
    </p:extLst>
  </p:cSld>
  <p:clrMapOvr>
    <a:masterClrMapping/>
  </p:clrMapOvr>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727450580"/>
              </p:ext>
            </p:extLst>
          </p:nvPr>
        </p:nvGraphicFramePr>
        <p:xfrm>
          <a:off x="250825" y="625698"/>
          <a:ext cx="8569325" cy="5035550"/>
        </p:xfrm>
        <a:graphic>
          <a:graphicData uri="http://schemas.openxmlformats.org/drawingml/2006/table">
            <a:tbl>
              <a:tblPr/>
              <a:tblGrid>
                <a:gridCol w="2881313">
                  <a:extLst>
                    <a:ext uri="{9D8B030D-6E8A-4147-A177-3AD203B41FA5}"/>
                  </a:extLst>
                </a:gridCol>
                <a:gridCol w="5688012">
                  <a:extLst>
                    <a:ext uri="{9D8B030D-6E8A-4147-A177-3AD203B41FA5}"/>
                  </a:extLst>
                </a:gridCol>
              </a:tblGrid>
              <a:tr h="2232025">
                <a:tc>
                  <a:txBody>
                    <a:bodyPr/>
                    <a:lstStyle/>
                    <a:p>
                      <a:pPr marL="355600" marR="0" lvl="0" indent="-355600" algn="l" defTabSz="457200" rtl="0" eaLnBrk="1" fontAlgn="base" latinLnBrk="0" hangingPunct="1">
                        <a:lnSpc>
                          <a:spcPct val="100000"/>
                        </a:lnSpc>
                        <a:spcBef>
                          <a:spcPct val="0"/>
                        </a:spcBef>
                        <a:spcAft>
                          <a:spcPct val="0"/>
                        </a:spcAft>
                        <a:buClrTx/>
                        <a:buSzTx/>
                        <a:buFontTx/>
                        <a:buNone/>
                        <a:tabLst/>
                      </a:pPr>
                      <a:endParaRPr kumimoji="0" lang="en-US" altLang="ja-JP" sz="2200" b="0" i="0" u="none" strike="noStrike" cap="none" normalizeH="0" baseline="0" smtClean="0">
                        <a:ln>
                          <a:noFill/>
                        </a:ln>
                        <a:solidFill>
                          <a:schemeClr val="tx1"/>
                        </a:solidFill>
                        <a:effectLst/>
                        <a:latin typeface="Arial" pitchFamily="34" charset="0"/>
                        <a:ea typeface="新細明體" pitchFamily="18" charset="-120"/>
                      </a:endParaRPr>
                    </a:p>
                  </a:txBody>
                  <a:tcPr marL="91444" marR="91444" marT="45717" marB="45717"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rgbClr val="000000"/>
                        </a:solidFill>
                        <a:effectLst/>
                        <a:latin typeface="Arial" pitchFamily="34" charset="0"/>
                        <a:ea typeface="新細明體" pitchFamily="18" charset="-120"/>
                      </a:endParaRPr>
                    </a:p>
                  </a:txBody>
                  <a:tcPr marL="91444" marR="91444" marT="45717" marB="45717"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extLst>
                  <a:ext uri="{0D108BD9-81ED-4DB2-BD59-A6C34878D82A}"/>
                </a:extLst>
              </a:tr>
              <a:tr h="2803525">
                <a:tc>
                  <a:txBody>
                    <a:bodyPr/>
                    <a:lstStyle/>
                    <a:p>
                      <a:pPr marL="355600" marR="0" lvl="0" indent="-355600" algn="l" defTabSz="457200" rtl="0" eaLnBrk="1" fontAlgn="base" latinLnBrk="0" hangingPunct="1">
                        <a:lnSpc>
                          <a:spcPct val="100000"/>
                        </a:lnSpc>
                        <a:spcBef>
                          <a:spcPct val="0"/>
                        </a:spcBef>
                        <a:spcAft>
                          <a:spcPct val="0"/>
                        </a:spcAft>
                        <a:buClrTx/>
                        <a:buSzTx/>
                        <a:buFontTx/>
                        <a:buNone/>
                        <a:tabLst/>
                      </a:pPr>
                      <a:endParaRPr kumimoji="0" lang="en-US" sz="2200" b="0" i="0" u="none" strike="noStrike" cap="none" normalizeH="0" baseline="0" smtClean="0">
                        <a:ln>
                          <a:noFill/>
                        </a:ln>
                        <a:solidFill>
                          <a:srgbClr val="000000"/>
                        </a:solidFill>
                        <a:effectLst/>
                        <a:latin typeface="Arial" pitchFamily="34" charset="0"/>
                        <a:ea typeface="新細明體" pitchFamily="18" charset="-120"/>
                      </a:endParaRPr>
                    </a:p>
                  </a:txBody>
                  <a:tcPr marL="91444" marR="91444" marT="45717" marB="45717"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zh-HK" sz="1600" b="0" i="0" u="none" strike="noStrike" cap="none" normalizeH="0" baseline="0" smtClean="0">
                        <a:ln>
                          <a:noFill/>
                        </a:ln>
                        <a:solidFill>
                          <a:srgbClr val="000000"/>
                        </a:solidFill>
                        <a:effectLst/>
                        <a:latin typeface="Arial" pitchFamily="34" charset="0"/>
                        <a:ea typeface="新細明體" pitchFamily="18" charset="-120"/>
                      </a:endParaRPr>
                    </a:p>
                  </a:txBody>
                  <a:tcPr marL="91444" marR="91444" marT="45717" marB="45717" horzOverflow="overflow">
                    <a:lnL w="12700" cap="flat" cmpd="sng" algn="ctr">
                      <a:solidFill>
                        <a:srgbClr val="33CCCC"/>
                      </a:solidFill>
                      <a:prstDash val="solid"/>
                      <a:round/>
                      <a:headEnd type="none" w="med" len="med"/>
                      <a:tailEnd type="none" w="med" len="med"/>
                    </a:lnL>
                    <a:lnR w="12700" cap="flat" cmpd="sng" algn="ctr">
                      <a:solidFill>
                        <a:srgbClr val="33CCCC"/>
                      </a:solidFill>
                      <a:prstDash val="solid"/>
                      <a:round/>
                      <a:headEnd type="none" w="med" len="med"/>
                      <a:tailEnd type="none" w="med" len="med"/>
                    </a:lnR>
                    <a:lnT w="12700" cap="flat" cmpd="sng" algn="ctr">
                      <a:solidFill>
                        <a:srgbClr val="33CCCC"/>
                      </a:solidFill>
                      <a:prstDash val="solid"/>
                      <a:round/>
                      <a:headEnd type="none" w="med" len="med"/>
                      <a:tailEnd type="none" w="med" len="med"/>
                    </a:lnT>
                    <a:lnB w="12700" cap="flat" cmpd="sng" algn="ctr">
                      <a:solidFill>
                        <a:srgbClr val="33CCCC"/>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sp>
        <p:nvSpPr>
          <p:cNvPr id="6163" name="Rectangle 19"/>
          <p:cNvSpPr>
            <a:spLocks noChangeArrowheads="1"/>
          </p:cNvSpPr>
          <p:nvPr/>
        </p:nvSpPr>
        <p:spPr bwMode="auto">
          <a:xfrm>
            <a:off x="179388" y="698723"/>
            <a:ext cx="287972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66700" indent="-2667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HK" sz="2200" b="1">
                <a:solidFill>
                  <a:srgbClr val="0099FF"/>
                </a:solidFill>
              </a:rPr>
              <a:t>3. </a:t>
            </a:r>
            <a:r>
              <a:rPr kumimoji="0" lang="en-US" altLang="en-US" sz="2200" b="1">
                <a:solidFill>
                  <a:srgbClr val="0099FF"/>
                </a:solidFill>
              </a:rPr>
              <a:t>把每條半方程式倍大，使其中一條半方程式中獲得的電子數目與另一半方程式中失去的</a:t>
            </a:r>
            <a:r>
              <a:rPr kumimoji="0" lang="en-US" altLang="en-US" sz="2200" b="1">
                <a:solidFill>
                  <a:srgbClr val="FF0000"/>
                </a:solidFill>
              </a:rPr>
              <a:t>電子數目相等</a:t>
            </a:r>
            <a:r>
              <a:rPr kumimoji="0" lang="en-US" altLang="en-US" sz="2200" b="1">
                <a:solidFill>
                  <a:srgbClr val="0099FF"/>
                </a:solidFill>
              </a:rPr>
              <a:t>。</a:t>
            </a:r>
            <a:endParaRPr kumimoji="0" lang="zh-TW" altLang="en-US" sz="2200" b="1">
              <a:solidFill>
                <a:srgbClr val="0099FF"/>
              </a:solidFill>
            </a:endParaRPr>
          </a:p>
        </p:txBody>
      </p:sp>
      <p:sp>
        <p:nvSpPr>
          <p:cNvPr id="6164" name="Rectangle 20"/>
          <p:cNvSpPr>
            <a:spLocks noChangeArrowheads="1"/>
          </p:cNvSpPr>
          <p:nvPr/>
        </p:nvSpPr>
        <p:spPr bwMode="auto">
          <a:xfrm>
            <a:off x="4283075" y="1633761"/>
            <a:ext cx="410527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15000"/>
              </a:lnSpc>
              <a:spcBef>
                <a:spcPct val="60000"/>
              </a:spcBef>
            </a:pPr>
            <a:r>
              <a:rPr kumimoji="0" lang="en-US" altLang="zh-HK" sz="1900"/>
              <a:t>Cr</a:t>
            </a:r>
            <a:r>
              <a:rPr kumimoji="0" lang="en-US" altLang="zh-HK" sz="1900" baseline="-25000"/>
              <a:t>2</a:t>
            </a:r>
            <a:r>
              <a:rPr kumimoji="0" lang="en-US" altLang="zh-HK" sz="1900"/>
              <a:t>O</a:t>
            </a:r>
            <a:r>
              <a:rPr kumimoji="0" lang="en-US" altLang="zh-HK" sz="1900" baseline="-25000"/>
              <a:t>7</a:t>
            </a:r>
            <a:r>
              <a:rPr kumimoji="0" lang="en-US" altLang="zh-HK" sz="1900" baseline="30000"/>
              <a:t>2</a:t>
            </a:r>
            <a:r>
              <a:rPr kumimoji="0" lang="en-US" altLang="zh-HK" sz="1900" baseline="30000">
                <a:sym typeface="Symbol" pitchFamily="18" charset="2"/>
              </a:rPr>
              <a:t></a:t>
            </a:r>
            <a:r>
              <a:rPr kumimoji="0" lang="en-US" altLang="zh-HK" sz="1900"/>
              <a:t> + 14H</a:t>
            </a:r>
            <a:r>
              <a:rPr kumimoji="0" lang="en-US" altLang="zh-HK" sz="1900" baseline="30000"/>
              <a:t>+</a:t>
            </a:r>
            <a:r>
              <a:rPr kumimoji="0" lang="en-US" altLang="zh-HK" sz="1900"/>
              <a:t> + 6e </a:t>
            </a:r>
            <a:r>
              <a:rPr kumimoji="0" lang="en-US" altLang="zh-HK" sz="1900">
                <a:sym typeface="Symbol" pitchFamily="18" charset="2"/>
              </a:rPr>
              <a:t> </a:t>
            </a:r>
            <a:r>
              <a:rPr kumimoji="0" lang="pt-BR" altLang="zh-HK" sz="1900"/>
              <a:t>2Cr</a:t>
            </a:r>
            <a:r>
              <a:rPr kumimoji="0" lang="pt-BR" altLang="zh-HK" sz="1900" baseline="30000"/>
              <a:t>3+</a:t>
            </a:r>
            <a:r>
              <a:rPr kumimoji="0" lang="pt-BR" altLang="zh-HK" sz="1900"/>
              <a:t>+ 7H</a:t>
            </a:r>
            <a:r>
              <a:rPr kumimoji="0" lang="pt-BR" altLang="zh-HK" sz="1900" baseline="-25000"/>
              <a:t>2</a:t>
            </a:r>
            <a:r>
              <a:rPr kumimoji="0" lang="pt-BR" altLang="zh-HK" sz="1900"/>
              <a:t>O</a:t>
            </a:r>
            <a:endParaRPr kumimoji="0" lang="pt-BR" altLang="zh-TW" sz="1900"/>
          </a:p>
        </p:txBody>
      </p:sp>
      <p:sp>
        <p:nvSpPr>
          <p:cNvPr id="6165" name="Rectangle 21"/>
          <p:cNvSpPr>
            <a:spLocks noChangeArrowheads="1"/>
          </p:cNvSpPr>
          <p:nvPr/>
        </p:nvSpPr>
        <p:spPr bwMode="auto">
          <a:xfrm>
            <a:off x="179388" y="2857723"/>
            <a:ext cx="2881312" cy="277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zh-TW" sz="2200" b="1">
                <a:solidFill>
                  <a:srgbClr val="0099FF"/>
                </a:solidFill>
              </a:rPr>
              <a:t>4. </a:t>
            </a:r>
            <a:r>
              <a:rPr kumimoji="0" lang="en-US" altLang="en-US" sz="2200" b="1">
                <a:solidFill>
                  <a:srgbClr val="0099FF"/>
                </a:solidFill>
              </a:rPr>
              <a:t>把所得兩條半方程式合併，並約去電子。若相同物種同時在方程式左右兩邊出現，把它們約去以簡化方程式，從而得出平衡離子方程式。</a:t>
            </a:r>
            <a:endParaRPr kumimoji="0" lang="zh-TW" altLang="en-US" sz="2200" b="1">
              <a:solidFill>
                <a:srgbClr val="0099FF"/>
              </a:solidFill>
            </a:endParaRPr>
          </a:p>
        </p:txBody>
      </p:sp>
      <p:sp>
        <p:nvSpPr>
          <p:cNvPr id="6166" name="Rectangle 22"/>
          <p:cNvSpPr>
            <a:spLocks noChangeArrowheads="1"/>
          </p:cNvSpPr>
          <p:nvPr/>
        </p:nvSpPr>
        <p:spPr bwMode="auto">
          <a:xfrm>
            <a:off x="3203575" y="2857723"/>
            <a:ext cx="5508625" cy="95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en-US" sz="1900"/>
              <a:t>將</a:t>
            </a:r>
            <a:r>
              <a:rPr kumimoji="0" lang="en-US" altLang="zh-HK" sz="1900"/>
              <a:t>(3)</a:t>
            </a:r>
            <a:r>
              <a:rPr kumimoji="0" lang="en-US" altLang="en-US" sz="1900"/>
              <a:t>和</a:t>
            </a:r>
            <a:r>
              <a:rPr kumimoji="0" lang="en-US" altLang="zh-HK" sz="1900"/>
              <a:t>(4)</a:t>
            </a:r>
            <a:r>
              <a:rPr kumimoji="0" lang="en-US" altLang="en-US" sz="1900"/>
              <a:t>相加：</a:t>
            </a:r>
            <a:endParaRPr kumimoji="0" lang="en-US" altLang="zh-HK" sz="1900"/>
          </a:p>
          <a:p>
            <a:pPr eaLnBrk="1" hangingPunct="1"/>
            <a:r>
              <a:rPr kumimoji="0" lang="en-US" altLang="zh-HK" sz="1900"/>
              <a:t>Cr</a:t>
            </a:r>
            <a:r>
              <a:rPr kumimoji="0" lang="en-US" altLang="zh-HK" sz="1900" baseline="-25000"/>
              <a:t>2</a:t>
            </a:r>
            <a:r>
              <a:rPr kumimoji="0" lang="en-US" altLang="zh-HK" sz="1900"/>
              <a:t>O</a:t>
            </a:r>
            <a:r>
              <a:rPr kumimoji="0" lang="en-US" altLang="zh-HK" sz="1900" baseline="-25000"/>
              <a:t>7</a:t>
            </a:r>
            <a:r>
              <a:rPr kumimoji="0" lang="en-US" altLang="zh-HK" sz="1900" baseline="30000"/>
              <a:t>2</a:t>
            </a:r>
            <a:r>
              <a:rPr kumimoji="0" lang="en-US" altLang="zh-HK" sz="1900" baseline="30000">
                <a:sym typeface="Symbol" pitchFamily="18" charset="2"/>
              </a:rPr>
              <a:t></a:t>
            </a:r>
            <a:r>
              <a:rPr kumimoji="0" lang="en-US" altLang="zh-HK" sz="1900">
                <a:sym typeface="Symbol" pitchFamily="18" charset="2"/>
              </a:rPr>
              <a:t> </a:t>
            </a:r>
            <a:r>
              <a:rPr kumimoji="0" lang="pt-BR" altLang="zh-HK" sz="1900"/>
              <a:t>+ </a:t>
            </a:r>
            <a:r>
              <a:rPr kumimoji="0" lang="pt-BR" altLang="zh-HK" sz="1900">
                <a:solidFill>
                  <a:srgbClr val="3333FF"/>
                </a:solidFill>
              </a:rPr>
              <a:t>14H</a:t>
            </a:r>
            <a:r>
              <a:rPr kumimoji="0" lang="pt-BR" altLang="zh-HK" sz="1900" baseline="30000">
                <a:solidFill>
                  <a:srgbClr val="3333FF"/>
                </a:solidFill>
              </a:rPr>
              <a:t>+</a:t>
            </a:r>
            <a:r>
              <a:rPr kumimoji="0" lang="pt-BR" altLang="zh-HK" sz="1900">
                <a:solidFill>
                  <a:srgbClr val="3333FF"/>
                </a:solidFill>
              </a:rPr>
              <a:t> </a:t>
            </a:r>
            <a:r>
              <a:rPr kumimoji="0" lang="pt-BR" altLang="zh-HK" sz="1900"/>
              <a:t>+ 6</a:t>
            </a:r>
            <a:r>
              <a:rPr kumimoji="0" lang="en-US" altLang="zh-HK" sz="1900"/>
              <a:t>e</a:t>
            </a:r>
            <a:r>
              <a:rPr kumimoji="0" lang="pt-BR" altLang="zh-HK" sz="1900"/>
              <a:t> + 3SO</a:t>
            </a:r>
            <a:r>
              <a:rPr kumimoji="0" lang="pt-BR" altLang="zh-HK" sz="1900" baseline="-25000"/>
              <a:t>3</a:t>
            </a:r>
            <a:r>
              <a:rPr kumimoji="0" lang="pt-BR" altLang="zh-HK" sz="1900" baseline="30000"/>
              <a:t>2</a:t>
            </a:r>
            <a:r>
              <a:rPr kumimoji="0" lang="pt-BR" altLang="zh-HK" sz="1900" baseline="30000">
                <a:sym typeface="Symbol" pitchFamily="18" charset="2"/>
              </a:rPr>
              <a:t></a:t>
            </a:r>
            <a:r>
              <a:rPr kumimoji="0" lang="pt-BR" altLang="zh-HK" sz="1900"/>
              <a:t>  + </a:t>
            </a:r>
            <a:r>
              <a:rPr kumimoji="0" lang="pt-BR" altLang="zh-HK" sz="1900">
                <a:solidFill>
                  <a:srgbClr val="FF3300"/>
                </a:solidFill>
              </a:rPr>
              <a:t>3H</a:t>
            </a:r>
            <a:r>
              <a:rPr kumimoji="0" lang="pt-BR" altLang="zh-HK" sz="1900" baseline="-25000">
                <a:solidFill>
                  <a:srgbClr val="FF3300"/>
                </a:solidFill>
              </a:rPr>
              <a:t>2</a:t>
            </a:r>
            <a:r>
              <a:rPr kumimoji="0" lang="pt-BR" altLang="zh-HK" sz="1900">
                <a:solidFill>
                  <a:srgbClr val="FF3300"/>
                </a:solidFill>
              </a:rPr>
              <a:t>O</a:t>
            </a:r>
            <a:r>
              <a:rPr kumimoji="0" lang="pt-BR" altLang="zh-HK" sz="1900"/>
              <a:t> </a:t>
            </a:r>
          </a:p>
          <a:p>
            <a:pPr eaLnBrk="1" hangingPunct="1"/>
            <a:r>
              <a:rPr kumimoji="0" lang="en-US" altLang="zh-TW" sz="1900">
                <a:sym typeface="Symbol" pitchFamily="18" charset="2"/>
              </a:rPr>
              <a:t>	     </a:t>
            </a:r>
            <a:r>
              <a:rPr kumimoji="0" lang="en-US" altLang="zh-HK" sz="1900">
                <a:sym typeface="Symbol" pitchFamily="18" charset="2"/>
              </a:rPr>
              <a:t> </a:t>
            </a:r>
            <a:r>
              <a:rPr kumimoji="0" lang="pt-BR" altLang="zh-HK" sz="1900"/>
              <a:t>2Cr</a:t>
            </a:r>
            <a:r>
              <a:rPr kumimoji="0" lang="pt-BR" altLang="zh-HK" sz="1900" baseline="30000"/>
              <a:t>3+</a:t>
            </a:r>
            <a:r>
              <a:rPr kumimoji="0" lang="pt-BR" altLang="zh-HK" sz="1900"/>
              <a:t> + </a:t>
            </a:r>
            <a:r>
              <a:rPr kumimoji="0" lang="pt-BR" altLang="zh-HK" sz="1900">
                <a:solidFill>
                  <a:srgbClr val="FF3300"/>
                </a:solidFill>
              </a:rPr>
              <a:t>7H</a:t>
            </a:r>
            <a:r>
              <a:rPr kumimoji="0" lang="pt-BR" altLang="zh-HK" sz="1900" baseline="-25000">
                <a:solidFill>
                  <a:srgbClr val="FF3300"/>
                </a:solidFill>
              </a:rPr>
              <a:t>2</a:t>
            </a:r>
            <a:r>
              <a:rPr kumimoji="0" lang="pt-BR" altLang="zh-HK" sz="1900">
                <a:solidFill>
                  <a:srgbClr val="FF3300"/>
                </a:solidFill>
              </a:rPr>
              <a:t>O</a:t>
            </a:r>
            <a:r>
              <a:rPr kumimoji="0" lang="pt-BR" altLang="zh-HK" sz="1900"/>
              <a:t> + 3SO</a:t>
            </a:r>
            <a:r>
              <a:rPr kumimoji="0" lang="pt-BR" altLang="zh-HK" sz="1900" baseline="-25000"/>
              <a:t>4</a:t>
            </a:r>
            <a:r>
              <a:rPr kumimoji="0" lang="pt-BR" altLang="zh-HK" sz="1900" baseline="30000"/>
              <a:t>2</a:t>
            </a:r>
            <a:r>
              <a:rPr kumimoji="0" lang="pt-BR" altLang="zh-HK" sz="1900" baseline="30000">
                <a:sym typeface="Symbol" pitchFamily="18" charset="2"/>
              </a:rPr>
              <a:t></a:t>
            </a:r>
            <a:r>
              <a:rPr kumimoji="0" lang="pt-BR" altLang="zh-HK" sz="1900"/>
              <a:t>  + </a:t>
            </a:r>
            <a:r>
              <a:rPr kumimoji="0" lang="pt-BR" altLang="zh-HK" sz="1900">
                <a:solidFill>
                  <a:srgbClr val="3333FF"/>
                </a:solidFill>
              </a:rPr>
              <a:t>6H</a:t>
            </a:r>
            <a:r>
              <a:rPr kumimoji="0" lang="pt-BR" altLang="zh-HK" sz="1900" baseline="30000">
                <a:solidFill>
                  <a:srgbClr val="3333FF"/>
                </a:solidFill>
              </a:rPr>
              <a:t>+</a:t>
            </a:r>
            <a:r>
              <a:rPr kumimoji="0" lang="pt-BR" altLang="zh-HK" sz="1900"/>
              <a:t> + 6</a:t>
            </a:r>
            <a:r>
              <a:rPr kumimoji="0" lang="en-US" altLang="zh-HK" sz="1900"/>
              <a:t>e</a:t>
            </a:r>
            <a:endParaRPr kumimoji="0" lang="en-US" altLang="zh-HK" sz="1900">
              <a:sym typeface="Symbol" pitchFamily="18" charset="2"/>
            </a:endParaRPr>
          </a:p>
        </p:txBody>
      </p:sp>
      <p:cxnSp>
        <p:nvCxnSpPr>
          <p:cNvPr id="8" name="Straight Connector 5"/>
          <p:cNvCxnSpPr>
            <a:cxnSpLocks noChangeShapeType="1"/>
          </p:cNvCxnSpPr>
          <p:nvPr/>
        </p:nvCxnSpPr>
        <p:spPr bwMode="auto">
          <a:xfrm flipV="1">
            <a:off x="5219700" y="3216498"/>
            <a:ext cx="215900" cy="215900"/>
          </a:xfrm>
          <a:prstGeom prst="line">
            <a:avLst/>
          </a:prstGeom>
          <a:noFill/>
          <a:ln w="19050" algn="ctr">
            <a:solidFill>
              <a:srgbClr val="FF00FF"/>
            </a:solidFill>
            <a:round/>
            <a:headEnd/>
            <a:tailEnd/>
          </a:ln>
          <a:extLst>
            <a:ext uri="{909E8E84-426E-40DD-AFC4-6F175D3DCCD1}">
              <a14:hiddenFill xmlns:a14="http://schemas.microsoft.com/office/drawing/2010/main">
                <a:noFill/>
              </a14:hiddenFill>
            </a:ext>
          </a:extLst>
        </p:spPr>
      </p:cxnSp>
      <p:cxnSp>
        <p:nvCxnSpPr>
          <p:cNvPr id="9" name="Straight Connector 5"/>
          <p:cNvCxnSpPr>
            <a:cxnSpLocks noChangeShapeType="1"/>
          </p:cNvCxnSpPr>
          <p:nvPr/>
        </p:nvCxnSpPr>
        <p:spPr bwMode="auto">
          <a:xfrm flipV="1">
            <a:off x="8388350" y="3505423"/>
            <a:ext cx="215900" cy="215900"/>
          </a:xfrm>
          <a:prstGeom prst="line">
            <a:avLst/>
          </a:prstGeom>
          <a:noFill/>
          <a:ln w="19050" algn="ctr">
            <a:solidFill>
              <a:srgbClr val="FF00FF"/>
            </a:solidFill>
            <a:round/>
            <a:headEnd/>
            <a:tailEnd/>
          </a:ln>
          <a:extLst>
            <a:ext uri="{909E8E84-426E-40DD-AFC4-6F175D3DCCD1}">
              <a14:hiddenFill xmlns:a14="http://schemas.microsoft.com/office/drawing/2010/main">
                <a:noFill/>
              </a14:hiddenFill>
            </a:ext>
          </a:extLst>
        </p:spPr>
      </p:cxnSp>
      <p:sp>
        <p:nvSpPr>
          <p:cNvPr id="6169" name="Rectangle 25"/>
          <p:cNvSpPr>
            <a:spLocks noChangeArrowheads="1"/>
          </p:cNvSpPr>
          <p:nvPr/>
        </p:nvSpPr>
        <p:spPr bwMode="auto">
          <a:xfrm>
            <a:off x="3203575" y="3865786"/>
            <a:ext cx="5508625"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en-US" sz="1900"/>
              <a:t>把方程式簡化：</a:t>
            </a:r>
            <a:endParaRPr kumimoji="0" lang="en-US" altLang="zh-HK" sz="1900"/>
          </a:p>
          <a:p>
            <a:pPr eaLnBrk="1" hangingPunct="1"/>
            <a:r>
              <a:rPr kumimoji="0" lang="en-US" altLang="zh-HK" sz="1900"/>
              <a:t>Cr</a:t>
            </a:r>
            <a:r>
              <a:rPr kumimoji="0" lang="en-US" altLang="zh-HK" sz="1900" baseline="-25000"/>
              <a:t>2</a:t>
            </a:r>
            <a:r>
              <a:rPr kumimoji="0" lang="en-US" altLang="zh-HK" sz="1900"/>
              <a:t>O</a:t>
            </a:r>
            <a:r>
              <a:rPr kumimoji="0" lang="en-US" altLang="zh-HK" sz="1900" baseline="-25000"/>
              <a:t>7</a:t>
            </a:r>
            <a:r>
              <a:rPr kumimoji="0" lang="en-US" altLang="zh-HK" sz="1900" baseline="30000"/>
              <a:t>2</a:t>
            </a:r>
            <a:r>
              <a:rPr kumimoji="0" lang="en-US" altLang="zh-HK" sz="1900" baseline="30000">
                <a:sym typeface="Symbol" pitchFamily="18" charset="2"/>
              </a:rPr>
              <a:t></a:t>
            </a:r>
            <a:r>
              <a:rPr kumimoji="0" lang="en-US" altLang="zh-HK" sz="1900">
                <a:sym typeface="Symbol" pitchFamily="18" charset="2"/>
              </a:rPr>
              <a:t> </a:t>
            </a:r>
            <a:r>
              <a:rPr kumimoji="0" lang="pt-BR" altLang="zh-HK" sz="1900"/>
              <a:t>+ </a:t>
            </a:r>
            <a:r>
              <a:rPr kumimoji="0" lang="pt-BR" altLang="zh-TW" sz="1900">
                <a:solidFill>
                  <a:srgbClr val="0070C0"/>
                </a:solidFill>
              </a:rPr>
              <a:t>8</a:t>
            </a:r>
            <a:r>
              <a:rPr kumimoji="0" lang="pt-BR" altLang="zh-HK" sz="1900">
                <a:solidFill>
                  <a:srgbClr val="0070C0"/>
                </a:solidFill>
              </a:rPr>
              <a:t>H</a:t>
            </a:r>
            <a:r>
              <a:rPr kumimoji="0" lang="pt-BR" altLang="zh-HK" sz="1900" baseline="30000">
                <a:solidFill>
                  <a:srgbClr val="0070C0"/>
                </a:solidFill>
              </a:rPr>
              <a:t>+</a:t>
            </a:r>
            <a:r>
              <a:rPr kumimoji="0" lang="pt-BR" altLang="zh-HK" sz="1900"/>
              <a:t>+ 3SO</a:t>
            </a:r>
            <a:r>
              <a:rPr kumimoji="0" lang="pt-BR" altLang="zh-HK" sz="1900" baseline="-25000"/>
              <a:t>3</a:t>
            </a:r>
            <a:r>
              <a:rPr kumimoji="0" lang="pt-BR" altLang="zh-HK" sz="1900" baseline="30000"/>
              <a:t>2</a:t>
            </a:r>
            <a:r>
              <a:rPr kumimoji="0" lang="pt-BR" altLang="zh-HK" sz="1900" baseline="30000">
                <a:sym typeface="Symbol" pitchFamily="18" charset="2"/>
              </a:rPr>
              <a:t></a:t>
            </a:r>
            <a:r>
              <a:rPr kumimoji="0" lang="en-US" altLang="zh-TW" sz="1900">
                <a:sym typeface="Symbol" pitchFamily="18" charset="2"/>
              </a:rPr>
              <a:t> </a:t>
            </a:r>
            <a:r>
              <a:rPr kumimoji="0" lang="en-US" altLang="zh-HK" sz="1900">
                <a:sym typeface="Symbol" pitchFamily="18" charset="2"/>
              </a:rPr>
              <a:t> </a:t>
            </a:r>
            <a:r>
              <a:rPr kumimoji="0" lang="pt-BR" altLang="zh-HK" sz="1900"/>
              <a:t>2Cr</a:t>
            </a:r>
            <a:r>
              <a:rPr kumimoji="0" lang="pt-BR" altLang="zh-HK" sz="1900" baseline="30000"/>
              <a:t>3+</a:t>
            </a:r>
            <a:r>
              <a:rPr kumimoji="0" lang="pt-BR" altLang="zh-HK" sz="1900"/>
              <a:t> + </a:t>
            </a:r>
            <a:r>
              <a:rPr kumimoji="0" lang="pt-BR" altLang="zh-TW" sz="1900">
                <a:solidFill>
                  <a:srgbClr val="FF0000"/>
                </a:solidFill>
              </a:rPr>
              <a:t>4</a:t>
            </a:r>
            <a:r>
              <a:rPr kumimoji="0" lang="pt-BR" altLang="zh-HK" sz="1900">
                <a:solidFill>
                  <a:srgbClr val="FF0000"/>
                </a:solidFill>
              </a:rPr>
              <a:t>H</a:t>
            </a:r>
            <a:r>
              <a:rPr kumimoji="0" lang="pt-BR" altLang="zh-HK" sz="1900" baseline="-25000">
                <a:solidFill>
                  <a:srgbClr val="FF0000"/>
                </a:solidFill>
              </a:rPr>
              <a:t>2</a:t>
            </a:r>
            <a:r>
              <a:rPr kumimoji="0" lang="pt-BR" altLang="zh-HK" sz="1900">
                <a:solidFill>
                  <a:srgbClr val="FF0000"/>
                </a:solidFill>
              </a:rPr>
              <a:t>O</a:t>
            </a:r>
            <a:r>
              <a:rPr kumimoji="0" lang="pt-BR" altLang="zh-HK" sz="1900"/>
              <a:t> + 3SO</a:t>
            </a:r>
            <a:r>
              <a:rPr kumimoji="0" lang="pt-BR" altLang="zh-HK" sz="1900" baseline="-25000"/>
              <a:t>4</a:t>
            </a:r>
            <a:r>
              <a:rPr kumimoji="0" lang="pt-BR" altLang="zh-HK" sz="1900" baseline="30000"/>
              <a:t>2</a:t>
            </a:r>
            <a:r>
              <a:rPr kumimoji="0" lang="pt-BR" altLang="zh-HK" sz="1900" baseline="30000">
                <a:sym typeface="Symbol" pitchFamily="18" charset="2"/>
              </a:rPr>
              <a:t></a:t>
            </a:r>
            <a:endParaRPr kumimoji="0" lang="en-US" altLang="zh-HK" sz="1900"/>
          </a:p>
        </p:txBody>
      </p:sp>
      <p:sp>
        <p:nvSpPr>
          <p:cNvPr id="6170" name="Rectangle 26"/>
          <p:cNvSpPr>
            <a:spLocks noChangeArrowheads="1"/>
          </p:cNvSpPr>
          <p:nvPr/>
        </p:nvSpPr>
        <p:spPr bwMode="auto">
          <a:xfrm>
            <a:off x="3203575" y="4665886"/>
            <a:ext cx="5508625" cy="95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r>
              <a:rPr kumimoji="0" lang="en-US" altLang="en-US" sz="1900"/>
              <a:t>加入物態符號</a:t>
            </a:r>
            <a:r>
              <a:rPr kumimoji="0" lang="en-US" altLang="zh-HK" sz="1900"/>
              <a:t> (</a:t>
            </a:r>
            <a:r>
              <a:rPr kumimoji="0" lang="en-US" altLang="en-US" sz="1900"/>
              <a:t>如有需要</a:t>
            </a:r>
            <a:r>
              <a:rPr kumimoji="0" lang="en-US" altLang="zh-HK" sz="1900"/>
              <a:t>) </a:t>
            </a:r>
            <a:r>
              <a:rPr kumimoji="0" lang="en-US" altLang="en-US" sz="1900"/>
              <a:t>：</a:t>
            </a:r>
            <a:endParaRPr kumimoji="0" lang="en-US" altLang="zh-HK" sz="1900"/>
          </a:p>
          <a:p>
            <a:pPr eaLnBrk="1" hangingPunct="1"/>
            <a:r>
              <a:rPr kumimoji="0" lang="en-US" altLang="zh-HK" sz="1900"/>
              <a:t>Cr</a:t>
            </a:r>
            <a:r>
              <a:rPr kumimoji="0" lang="en-US" altLang="zh-HK" sz="1900" baseline="-25000"/>
              <a:t>2</a:t>
            </a:r>
            <a:r>
              <a:rPr kumimoji="0" lang="en-US" altLang="zh-HK" sz="1900"/>
              <a:t>O</a:t>
            </a:r>
            <a:r>
              <a:rPr kumimoji="0" lang="en-US" altLang="zh-HK" sz="1900" baseline="-25000"/>
              <a:t>7</a:t>
            </a:r>
            <a:r>
              <a:rPr kumimoji="0" lang="en-US" altLang="zh-HK" sz="1900" baseline="30000"/>
              <a:t>2</a:t>
            </a:r>
            <a:r>
              <a:rPr kumimoji="0" lang="en-US" altLang="zh-HK" sz="1900" baseline="30000">
                <a:sym typeface="Symbol" pitchFamily="18" charset="2"/>
              </a:rPr>
              <a:t></a:t>
            </a:r>
            <a:r>
              <a:rPr kumimoji="0" lang="pt-BR" altLang="zh-TW" sz="1900">
                <a:solidFill>
                  <a:srgbClr val="FF00FF"/>
                </a:solidFill>
              </a:rPr>
              <a:t>(aq)</a:t>
            </a:r>
            <a:r>
              <a:rPr kumimoji="0" lang="en-US" altLang="zh-HK" sz="1900">
                <a:sym typeface="Symbol" pitchFamily="18" charset="2"/>
              </a:rPr>
              <a:t> </a:t>
            </a:r>
            <a:r>
              <a:rPr kumimoji="0" lang="pt-BR" altLang="zh-HK" sz="1900"/>
              <a:t>+ </a:t>
            </a:r>
            <a:r>
              <a:rPr kumimoji="0" lang="pt-BR" altLang="zh-TW" sz="1900"/>
              <a:t>8</a:t>
            </a:r>
            <a:r>
              <a:rPr kumimoji="0" lang="pt-BR" altLang="zh-HK" sz="1900"/>
              <a:t>H</a:t>
            </a:r>
            <a:r>
              <a:rPr kumimoji="0" lang="pt-BR" altLang="zh-HK" sz="1900" baseline="30000"/>
              <a:t>+</a:t>
            </a:r>
            <a:r>
              <a:rPr kumimoji="0" lang="pt-BR" altLang="zh-TW" sz="1900">
                <a:solidFill>
                  <a:srgbClr val="FF00FF"/>
                </a:solidFill>
              </a:rPr>
              <a:t>(aq)</a:t>
            </a:r>
            <a:r>
              <a:rPr kumimoji="0" lang="pt-BR" altLang="zh-HK" sz="1900"/>
              <a:t> + 3SO</a:t>
            </a:r>
            <a:r>
              <a:rPr kumimoji="0" lang="pt-BR" altLang="zh-HK" sz="1900" baseline="-25000"/>
              <a:t>3</a:t>
            </a:r>
            <a:r>
              <a:rPr kumimoji="0" lang="pt-BR" altLang="zh-HK" sz="1900" baseline="30000"/>
              <a:t>2</a:t>
            </a:r>
            <a:r>
              <a:rPr kumimoji="0" lang="pt-BR" altLang="zh-HK" sz="1900" baseline="30000">
                <a:sym typeface="Symbol" pitchFamily="18" charset="2"/>
              </a:rPr>
              <a:t> </a:t>
            </a:r>
            <a:r>
              <a:rPr kumimoji="0" lang="pt-BR" altLang="zh-TW" sz="1900">
                <a:solidFill>
                  <a:srgbClr val="FF00FF"/>
                </a:solidFill>
              </a:rPr>
              <a:t>(aq)</a:t>
            </a:r>
            <a:r>
              <a:rPr kumimoji="0" lang="en-US" altLang="zh-TW" sz="1900">
                <a:sym typeface="Symbol" pitchFamily="18" charset="2"/>
              </a:rPr>
              <a:t> </a:t>
            </a:r>
            <a:r>
              <a:rPr kumimoji="0" lang="en-US" altLang="zh-HK" sz="1900">
                <a:sym typeface="Symbol" pitchFamily="18" charset="2"/>
              </a:rPr>
              <a:t> </a:t>
            </a:r>
            <a:r>
              <a:rPr kumimoji="0" lang="pt-BR" altLang="zh-HK" sz="1900"/>
              <a:t>2Cr</a:t>
            </a:r>
            <a:r>
              <a:rPr kumimoji="0" lang="pt-BR" altLang="zh-HK" sz="1900" baseline="30000"/>
              <a:t>3+ </a:t>
            </a:r>
            <a:r>
              <a:rPr kumimoji="0" lang="pt-BR" altLang="zh-TW" sz="1900">
                <a:solidFill>
                  <a:srgbClr val="FF00FF"/>
                </a:solidFill>
              </a:rPr>
              <a:t>(aq)</a:t>
            </a:r>
            <a:r>
              <a:rPr kumimoji="0" lang="pt-BR" altLang="zh-HK" sz="1900"/>
              <a:t> + </a:t>
            </a:r>
            <a:r>
              <a:rPr kumimoji="0" lang="pt-BR" altLang="zh-TW" sz="1900"/>
              <a:t>4</a:t>
            </a:r>
            <a:r>
              <a:rPr kumimoji="0" lang="pt-BR" altLang="zh-HK" sz="1900"/>
              <a:t>H</a:t>
            </a:r>
            <a:r>
              <a:rPr kumimoji="0" lang="pt-BR" altLang="zh-HK" sz="1900" baseline="-25000"/>
              <a:t>2</a:t>
            </a:r>
            <a:r>
              <a:rPr kumimoji="0" lang="pt-BR" altLang="zh-HK" sz="1900"/>
              <a:t>O</a:t>
            </a:r>
            <a:r>
              <a:rPr kumimoji="0" lang="pt-BR" altLang="zh-TW" sz="1900">
                <a:solidFill>
                  <a:srgbClr val="FF00FF"/>
                </a:solidFill>
              </a:rPr>
              <a:t>(l)</a:t>
            </a:r>
            <a:r>
              <a:rPr kumimoji="0" lang="pt-BR" altLang="zh-HK" sz="1900"/>
              <a:t> + 3SO</a:t>
            </a:r>
            <a:r>
              <a:rPr kumimoji="0" lang="pt-BR" altLang="zh-HK" sz="1900" baseline="-25000"/>
              <a:t>4</a:t>
            </a:r>
            <a:r>
              <a:rPr kumimoji="0" lang="pt-BR" altLang="zh-HK" sz="1900" baseline="30000"/>
              <a:t>2</a:t>
            </a:r>
            <a:r>
              <a:rPr kumimoji="0" lang="pt-BR" altLang="zh-HK" sz="1900" baseline="30000">
                <a:sym typeface="Symbol" pitchFamily="18" charset="2"/>
              </a:rPr>
              <a:t> </a:t>
            </a:r>
            <a:r>
              <a:rPr kumimoji="0" lang="pt-BR" altLang="zh-TW" sz="1900">
                <a:solidFill>
                  <a:srgbClr val="FF00FF"/>
                </a:solidFill>
              </a:rPr>
              <a:t>(aq)</a:t>
            </a:r>
            <a:endParaRPr kumimoji="0" lang="en-US" altLang="zh-HK" sz="1900">
              <a:solidFill>
                <a:srgbClr val="FF00FF"/>
              </a:solidFill>
            </a:endParaRPr>
          </a:p>
        </p:txBody>
      </p:sp>
      <p:cxnSp>
        <p:nvCxnSpPr>
          <p:cNvPr id="3" name="直線接點 2"/>
          <p:cNvCxnSpPr/>
          <p:nvPr/>
        </p:nvCxnSpPr>
        <p:spPr bwMode="auto">
          <a:xfrm>
            <a:off x="2916238" y="2571973"/>
            <a:ext cx="5976937" cy="0"/>
          </a:xfrm>
          <a:prstGeom prst="line">
            <a:avLst/>
          </a:prstGeom>
          <a:solidFill>
            <a:schemeClr val="accent1"/>
          </a:solidFill>
          <a:ln w="952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6" name="文字方塊 5"/>
          <p:cNvSpPr txBox="1">
            <a:spLocks noChangeArrowheads="1"/>
          </p:cNvSpPr>
          <p:nvPr/>
        </p:nvSpPr>
        <p:spPr bwMode="auto">
          <a:xfrm>
            <a:off x="2700338" y="2132236"/>
            <a:ext cx="5762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algn="ctr" eaLnBrk="1" hangingPunct="1"/>
            <a:r>
              <a:rPr lang="en-US" altLang="zh-HK" sz="2400">
                <a:solidFill>
                  <a:srgbClr val="FF0000"/>
                </a:solidFill>
              </a:rPr>
              <a:t>+)</a:t>
            </a:r>
            <a:endParaRPr lang="zh-HK" altLang="en-US" sz="2400">
              <a:solidFill>
                <a:srgbClr val="FF0000"/>
              </a:solidFill>
            </a:endParaRPr>
          </a:p>
        </p:txBody>
      </p:sp>
      <p:cxnSp>
        <p:nvCxnSpPr>
          <p:cNvPr id="24" name="直線接點 23"/>
          <p:cNvCxnSpPr/>
          <p:nvPr/>
        </p:nvCxnSpPr>
        <p:spPr bwMode="auto">
          <a:xfrm>
            <a:off x="5795963" y="2570386"/>
            <a:ext cx="0" cy="285750"/>
          </a:xfrm>
          <a:prstGeom prst="line">
            <a:avLst/>
          </a:prstGeom>
          <a:solidFill>
            <a:schemeClr val="accent1"/>
          </a:solidFill>
          <a:ln w="952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9" name="Rectangle 20"/>
          <p:cNvSpPr>
            <a:spLocks noChangeArrowheads="1"/>
          </p:cNvSpPr>
          <p:nvPr/>
        </p:nvSpPr>
        <p:spPr bwMode="auto">
          <a:xfrm>
            <a:off x="4211638" y="2213198"/>
            <a:ext cx="432117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15000"/>
              </a:lnSpc>
              <a:spcBef>
                <a:spcPct val="60000"/>
              </a:spcBef>
            </a:pPr>
            <a:r>
              <a:rPr kumimoji="0" lang="pt-BR" altLang="zh-HK" sz="1900"/>
              <a:t>  SO</a:t>
            </a:r>
            <a:r>
              <a:rPr kumimoji="0" lang="pt-BR" altLang="zh-HK" sz="1900" baseline="-25000"/>
              <a:t>3</a:t>
            </a:r>
            <a:r>
              <a:rPr kumimoji="0" lang="pt-BR" altLang="zh-HK" sz="1900" baseline="30000"/>
              <a:t>2</a:t>
            </a:r>
            <a:r>
              <a:rPr kumimoji="0" lang="pt-BR" altLang="zh-HK" sz="1900" baseline="30000">
                <a:sym typeface="Symbol" pitchFamily="18" charset="2"/>
              </a:rPr>
              <a:t></a:t>
            </a:r>
            <a:r>
              <a:rPr kumimoji="0" lang="pt-BR" altLang="zh-HK" sz="1900"/>
              <a:t> +  H</a:t>
            </a:r>
            <a:r>
              <a:rPr kumimoji="0" lang="pt-BR" altLang="zh-HK" sz="1900" baseline="-25000"/>
              <a:t>2</a:t>
            </a:r>
            <a:r>
              <a:rPr kumimoji="0" lang="pt-BR" altLang="zh-HK" sz="1900"/>
              <a:t>O </a:t>
            </a:r>
            <a:r>
              <a:rPr kumimoji="0" lang="en-US" altLang="zh-HK" sz="1900">
                <a:sym typeface="Symbol" pitchFamily="18" charset="2"/>
              </a:rPr>
              <a:t>   </a:t>
            </a:r>
            <a:r>
              <a:rPr kumimoji="0" lang="pt-BR" altLang="zh-HK" sz="1900"/>
              <a:t>SO</a:t>
            </a:r>
            <a:r>
              <a:rPr kumimoji="0" lang="pt-BR" altLang="zh-HK" sz="1900" baseline="-25000"/>
              <a:t>4</a:t>
            </a:r>
            <a:r>
              <a:rPr kumimoji="0" lang="pt-BR" altLang="zh-HK" sz="1900" baseline="30000"/>
              <a:t>2</a:t>
            </a:r>
            <a:r>
              <a:rPr kumimoji="0" lang="pt-BR" altLang="zh-HK" sz="1900" baseline="30000">
                <a:sym typeface="Symbol" pitchFamily="18" charset="2"/>
              </a:rPr>
              <a:t></a:t>
            </a:r>
            <a:r>
              <a:rPr kumimoji="0" lang="pt-BR" altLang="zh-HK" sz="1900"/>
              <a:t> +   H</a:t>
            </a:r>
            <a:r>
              <a:rPr kumimoji="0" lang="pt-BR" altLang="zh-HK" sz="1900" baseline="30000"/>
              <a:t>+</a:t>
            </a:r>
            <a:r>
              <a:rPr kumimoji="0" lang="pt-BR" altLang="zh-HK" sz="1900"/>
              <a:t> +  2</a:t>
            </a:r>
            <a:r>
              <a:rPr kumimoji="0" lang="en-US" altLang="zh-HK" sz="1900"/>
              <a:t>e</a:t>
            </a:r>
          </a:p>
        </p:txBody>
      </p:sp>
      <p:sp>
        <p:nvSpPr>
          <p:cNvPr id="21" name="Rectangle 20"/>
          <p:cNvSpPr>
            <a:spLocks noChangeArrowheads="1"/>
          </p:cNvSpPr>
          <p:nvPr/>
        </p:nvSpPr>
        <p:spPr bwMode="auto">
          <a:xfrm>
            <a:off x="3113088" y="649511"/>
            <a:ext cx="5689600" cy="84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15000"/>
              </a:lnSpc>
              <a:spcBef>
                <a:spcPct val="60000"/>
              </a:spcBef>
            </a:pPr>
            <a:r>
              <a:rPr kumimoji="0" lang="en-US" altLang="en-US" sz="2200"/>
              <a:t>半方程式</a:t>
            </a:r>
            <a:r>
              <a:rPr kumimoji="0" lang="en-US" altLang="zh-HK" sz="2200"/>
              <a:t>(1)</a:t>
            </a:r>
            <a:r>
              <a:rPr kumimoji="0" lang="en-US" altLang="en-US" sz="2200"/>
              <a:t>和</a:t>
            </a:r>
            <a:r>
              <a:rPr kumimoji="0" lang="en-US" altLang="zh-HK" sz="2200"/>
              <a:t>(2)</a:t>
            </a:r>
            <a:r>
              <a:rPr kumimoji="0" lang="en-US" altLang="en-US" sz="2200"/>
              <a:t>的電子數目分別是</a:t>
            </a:r>
            <a:r>
              <a:rPr kumimoji="0" lang="en-US" altLang="zh-TW" sz="2200"/>
              <a:t> </a:t>
            </a:r>
            <a:r>
              <a:rPr kumimoji="0" lang="en-US" altLang="zh-HK" sz="2200"/>
              <a:t>6 </a:t>
            </a:r>
            <a:r>
              <a:rPr kumimoji="0" lang="en-US" altLang="en-US" sz="2200"/>
              <a:t>和</a:t>
            </a:r>
            <a:r>
              <a:rPr kumimoji="0" lang="en-US" altLang="zh-TW" sz="2200"/>
              <a:t> </a:t>
            </a:r>
            <a:r>
              <a:rPr kumimoji="0" lang="en-US" altLang="zh-HK" sz="2200"/>
              <a:t>2 </a:t>
            </a:r>
            <a:r>
              <a:rPr kumimoji="0" lang="en-US" altLang="en-US" sz="2200"/>
              <a:t>，而</a:t>
            </a:r>
            <a:r>
              <a:rPr kumimoji="0" lang="en-US" altLang="zh-HK" sz="2200"/>
              <a:t>6 </a:t>
            </a:r>
            <a:r>
              <a:rPr kumimoji="0" lang="en-US" altLang="en-US" sz="2200"/>
              <a:t>和</a:t>
            </a:r>
            <a:r>
              <a:rPr kumimoji="0" lang="en-US" altLang="zh-HK" sz="2200"/>
              <a:t>2</a:t>
            </a:r>
            <a:r>
              <a:rPr kumimoji="0" lang="en-US" altLang="en-US" sz="2200"/>
              <a:t>的最小公倍數 </a:t>
            </a:r>
            <a:r>
              <a:rPr kumimoji="0" lang="en-US" altLang="zh-HK" sz="2200"/>
              <a:t>(L.C.M.) </a:t>
            </a:r>
            <a:r>
              <a:rPr kumimoji="0" lang="en-US" altLang="en-US" sz="2200"/>
              <a:t>是</a:t>
            </a:r>
            <a:r>
              <a:rPr kumimoji="0" lang="en-US" altLang="zh-HK" sz="2200"/>
              <a:t>6 </a:t>
            </a:r>
            <a:r>
              <a:rPr kumimoji="0" lang="en-US" altLang="en-US" sz="2200"/>
              <a:t>，所以</a:t>
            </a:r>
            <a:endParaRPr kumimoji="0" lang="en-US" altLang="zh-HK" sz="2200"/>
          </a:p>
        </p:txBody>
      </p:sp>
      <p:sp>
        <p:nvSpPr>
          <p:cNvPr id="22" name="Rectangle 20"/>
          <p:cNvSpPr>
            <a:spLocks noChangeArrowheads="1"/>
          </p:cNvSpPr>
          <p:nvPr/>
        </p:nvSpPr>
        <p:spPr bwMode="auto">
          <a:xfrm>
            <a:off x="3276600" y="1636936"/>
            <a:ext cx="561657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15000"/>
              </a:lnSpc>
              <a:spcBef>
                <a:spcPct val="60000"/>
              </a:spcBef>
            </a:pPr>
            <a:r>
              <a:rPr kumimoji="0" lang="pt-BR" altLang="zh-HK" sz="1900"/>
              <a:t>(1) × 1</a:t>
            </a:r>
            <a:r>
              <a:rPr kumimoji="0" lang="zh-TW" altLang="en-US" sz="1900"/>
              <a:t>：                                                          </a:t>
            </a:r>
            <a:r>
              <a:rPr kumimoji="0" lang="pt-BR" altLang="zh-HK" sz="1900"/>
              <a:t>  …(3)</a:t>
            </a:r>
          </a:p>
        </p:txBody>
      </p:sp>
      <p:sp>
        <p:nvSpPr>
          <p:cNvPr id="23" name="Rectangle 20"/>
          <p:cNvSpPr>
            <a:spLocks noChangeArrowheads="1"/>
          </p:cNvSpPr>
          <p:nvPr/>
        </p:nvSpPr>
        <p:spPr bwMode="auto">
          <a:xfrm>
            <a:off x="3275013" y="2168748"/>
            <a:ext cx="5689600" cy="401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itchFamily="34" charset="0"/>
                <a:ea typeface="新細明體" pitchFamily="18" charset="-120"/>
              </a:defRPr>
            </a:lvl1pPr>
            <a:lvl2pPr marL="742950" indent="-285750">
              <a:defRPr kumimoji="1">
                <a:solidFill>
                  <a:schemeClr val="tx1"/>
                </a:solidFill>
                <a:latin typeface="Arial" pitchFamily="34" charset="0"/>
                <a:ea typeface="新細明體" pitchFamily="18" charset="-120"/>
              </a:defRPr>
            </a:lvl2pPr>
            <a:lvl3pPr marL="1143000" indent="-228600">
              <a:defRPr kumimoji="1">
                <a:solidFill>
                  <a:schemeClr val="tx1"/>
                </a:solidFill>
                <a:latin typeface="Arial" pitchFamily="34" charset="0"/>
                <a:ea typeface="新細明體" pitchFamily="18" charset="-120"/>
              </a:defRPr>
            </a:lvl3pPr>
            <a:lvl4pPr marL="1600200" indent="-228600">
              <a:defRPr kumimoji="1">
                <a:solidFill>
                  <a:schemeClr val="tx1"/>
                </a:solidFill>
                <a:latin typeface="Arial" pitchFamily="34" charset="0"/>
                <a:ea typeface="新細明體" pitchFamily="18" charset="-120"/>
              </a:defRPr>
            </a:lvl4pPr>
            <a:lvl5pPr marL="2057400" indent="-22860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eaLnBrk="1" hangingPunct="1">
              <a:lnSpc>
                <a:spcPct val="115000"/>
              </a:lnSpc>
              <a:spcBef>
                <a:spcPct val="60000"/>
              </a:spcBef>
            </a:pPr>
            <a:r>
              <a:rPr kumimoji="0" lang="pt-BR" altLang="zh-HK" sz="1900"/>
              <a:t>(2) × 3</a:t>
            </a:r>
            <a:r>
              <a:rPr kumimoji="0" lang="zh-TW" altLang="en-US" sz="1900"/>
              <a:t>：</a:t>
            </a:r>
            <a:r>
              <a:rPr kumimoji="0" lang="pt-BR" altLang="zh-HK" sz="1900"/>
              <a:t> </a:t>
            </a:r>
            <a:r>
              <a:rPr kumimoji="0" lang="pt-BR" altLang="zh-HK" sz="1900">
                <a:solidFill>
                  <a:srgbClr val="FF00FF"/>
                </a:solidFill>
              </a:rPr>
              <a:t>3</a:t>
            </a:r>
            <a:r>
              <a:rPr kumimoji="0" lang="pt-BR" altLang="zh-HK" sz="1900"/>
              <a:t>SO</a:t>
            </a:r>
            <a:r>
              <a:rPr kumimoji="0" lang="pt-BR" altLang="zh-HK" sz="1900" baseline="-25000"/>
              <a:t>3</a:t>
            </a:r>
            <a:r>
              <a:rPr kumimoji="0" lang="pt-BR" altLang="zh-HK" sz="1900" baseline="30000"/>
              <a:t>2</a:t>
            </a:r>
            <a:r>
              <a:rPr kumimoji="0" lang="pt-BR" altLang="zh-HK" sz="1900" baseline="30000">
                <a:sym typeface="Symbol" pitchFamily="18" charset="2"/>
              </a:rPr>
              <a:t></a:t>
            </a:r>
            <a:r>
              <a:rPr kumimoji="0" lang="pt-BR" altLang="zh-HK" sz="1900"/>
              <a:t> +</a:t>
            </a:r>
            <a:r>
              <a:rPr kumimoji="0" lang="pt-BR" altLang="zh-HK" sz="1900">
                <a:solidFill>
                  <a:srgbClr val="FF00FF"/>
                </a:solidFill>
              </a:rPr>
              <a:t>3</a:t>
            </a:r>
            <a:r>
              <a:rPr kumimoji="0" lang="pt-BR" altLang="zh-HK" sz="1900"/>
              <a:t>H</a:t>
            </a:r>
            <a:r>
              <a:rPr kumimoji="0" lang="pt-BR" altLang="zh-HK" sz="1900" baseline="-25000"/>
              <a:t>2</a:t>
            </a:r>
            <a:r>
              <a:rPr kumimoji="0" lang="pt-BR" altLang="zh-HK" sz="1900"/>
              <a:t>O </a:t>
            </a:r>
            <a:r>
              <a:rPr kumimoji="0" lang="en-US" altLang="zh-HK" sz="1900">
                <a:sym typeface="Symbol" pitchFamily="18" charset="2"/>
              </a:rPr>
              <a:t> </a:t>
            </a:r>
            <a:r>
              <a:rPr kumimoji="0" lang="pt-BR" altLang="zh-HK" sz="1900">
                <a:solidFill>
                  <a:srgbClr val="FF00FF"/>
                </a:solidFill>
              </a:rPr>
              <a:t>3</a:t>
            </a:r>
            <a:r>
              <a:rPr kumimoji="0" lang="pt-BR" altLang="zh-HK" sz="1900"/>
              <a:t>SO</a:t>
            </a:r>
            <a:r>
              <a:rPr kumimoji="0" lang="pt-BR" altLang="zh-HK" sz="1900" baseline="-25000"/>
              <a:t>4</a:t>
            </a:r>
            <a:r>
              <a:rPr kumimoji="0" lang="pt-BR" altLang="zh-HK" sz="1900" baseline="30000"/>
              <a:t>2</a:t>
            </a:r>
            <a:r>
              <a:rPr kumimoji="0" lang="pt-BR" altLang="zh-HK" sz="1900" baseline="30000">
                <a:sym typeface="Symbol" pitchFamily="18" charset="2"/>
              </a:rPr>
              <a:t></a:t>
            </a:r>
            <a:r>
              <a:rPr kumimoji="0" lang="pt-BR" altLang="zh-HK" sz="1900"/>
              <a:t> + </a:t>
            </a:r>
            <a:r>
              <a:rPr kumimoji="0" lang="pt-BR" altLang="zh-HK" sz="1900">
                <a:solidFill>
                  <a:srgbClr val="FF00FF"/>
                </a:solidFill>
              </a:rPr>
              <a:t>6</a:t>
            </a:r>
            <a:r>
              <a:rPr kumimoji="0" lang="pt-BR" altLang="zh-HK" sz="1900"/>
              <a:t>H</a:t>
            </a:r>
            <a:r>
              <a:rPr kumimoji="0" lang="pt-BR" altLang="zh-HK" sz="1900" baseline="30000"/>
              <a:t>+</a:t>
            </a:r>
            <a:r>
              <a:rPr kumimoji="0" lang="pt-BR" altLang="zh-HK" sz="1900"/>
              <a:t> +</a:t>
            </a:r>
            <a:r>
              <a:rPr kumimoji="0" lang="pt-BR" altLang="zh-HK" sz="1900">
                <a:solidFill>
                  <a:srgbClr val="FF00FF"/>
                </a:solidFill>
              </a:rPr>
              <a:t>6</a:t>
            </a:r>
            <a:r>
              <a:rPr kumimoji="0" lang="en-US" altLang="zh-HK" sz="1900"/>
              <a:t>e</a:t>
            </a:r>
            <a:r>
              <a:rPr kumimoji="0" lang="pt-BR" altLang="zh-HK" sz="1900"/>
              <a:t> </a:t>
            </a:r>
            <a:r>
              <a:rPr kumimoji="0" lang="pt-BR" altLang="zh-TW" sz="1900"/>
              <a:t> </a:t>
            </a:r>
            <a:r>
              <a:rPr kumimoji="0" lang="pt-BR" altLang="zh-HK" sz="1900"/>
              <a:t>…(4)</a:t>
            </a:r>
            <a:endParaRPr kumimoji="0" lang="en-US" altLang="zh-HK" sz="1900"/>
          </a:p>
        </p:txBody>
      </p:sp>
      <p:cxnSp>
        <p:nvCxnSpPr>
          <p:cNvPr id="20" name="直線接點 19"/>
          <p:cNvCxnSpPr/>
          <p:nvPr/>
        </p:nvCxnSpPr>
        <p:spPr bwMode="auto">
          <a:xfrm flipH="1">
            <a:off x="5795963" y="1633761"/>
            <a:ext cx="1187450" cy="936625"/>
          </a:xfrm>
          <a:prstGeom prst="line">
            <a:avLst/>
          </a:prstGeom>
          <a:solidFill>
            <a:schemeClr val="accent1"/>
          </a:solidFill>
          <a:ln w="952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317307329"/>
      </p:ext>
    </p:extLst>
  </p:cSld>
  <p:clrMapOvr>
    <a:masterClrMapping/>
  </p:clrMapOvr>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9" name="Rectangle 8"/>
          <p:cNvSpPr>
            <a:spLocks noChangeArrowheads="1"/>
          </p:cNvSpPr>
          <p:nvPr/>
        </p:nvSpPr>
        <p:spPr bwMode="auto">
          <a:xfrm>
            <a:off x="395288" y="622300"/>
            <a:ext cx="46799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tabLst>
                <a:tab pos="1081088" algn="l"/>
              </a:tabLst>
              <a:defRPr kumimoji="1">
                <a:solidFill>
                  <a:schemeClr val="tx1"/>
                </a:solidFill>
                <a:latin typeface="Calibri" pitchFamily="34" charset="0"/>
                <a:ea typeface="新細明體" pitchFamily="18" charset="-120"/>
              </a:defRPr>
            </a:lvl1pPr>
            <a:lvl2pPr marL="742950" indent="-285750" defTabSz="901700">
              <a:tabLst>
                <a:tab pos="1081088" algn="l"/>
              </a:tabLst>
              <a:defRPr kumimoji="1">
                <a:solidFill>
                  <a:schemeClr val="tx1"/>
                </a:solidFill>
                <a:latin typeface="Calibri" pitchFamily="34" charset="0"/>
                <a:ea typeface="新細明體" pitchFamily="18" charset="-120"/>
              </a:defRPr>
            </a:lvl2pPr>
            <a:lvl3pPr marL="1143000" indent="-228600" defTabSz="901700">
              <a:tabLst>
                <a:tab pos="1081088" algn="l"/>
              </a:tabLst>
              <a:defRPr kumimoji="1">
                <a:solidFill>
                  <a:schemeClr val="tx1"/>
                </a:solidFill>
                <a:latin typeface="Calibri" pitchFamily="34" charset="0"/>
                <a:ea typeface="新細明體" pitchFamily="18" charset="-120"/>
              </a:defRPr>
            </a:lvl3pPr>
            <a:lvl4pPr marL="1600200" indent="-228600" defTabSz="901700">
              <a:tabLst>
                <a:tab pos="1081088" algn="l"/>
              </a:tabLst>
              <a:defRPr kumimoji="1">
                <a:solidFill>
                  <a:schemeClr val="tx1"/>
                </a:solidFill>
                <a:latin typeface="Calibri" pitchFamily="34" charset="0"/>
                <a:ea typeface="新細明體" pitchFamily="18" charset="-120"/>
              </a:defRPr>
            </a:lvl4pPr>
            <a:lvl5pPr marL="2057400" indent="-228600" defTabSz="901700">
              <a:tabLst>
                <a:tab pos="1081088" algn="l"/>
              </a:tabLst>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tabLst>
                <a:tab pos="1081088" algn="l"/>
              </a:tabLs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tabLst>
                <a:tab pos="1081088" algn="l"/>
              </a:tabLs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tabLst>
                <a:tab pos="1081088" algn="l"/>
              </a:tabLs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tabLst>
                <a:tab pos="1081088" algn="l"/>
              </a:tabLs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以</a:t>
            </a:r>
            <a:r>
              <a:rPr kumimoji="0" lang="zh-TW" altLang="en-US" sz="3200" b="1" dirty="0">
                <a:solidFill>
                  <a:srgbClr val="0033CC"/>
                </a:solidFill>
                <a:latin typeface="Arial" pitchFamily="34" charset="0"/>
                <a:cs typeface="Arial" pitchFamily="34" charset="0"/>
              </a:rPr>
              <a:t>氯作為氧化劑</a:t>
            </a:r>
            <a:endParaRPr kumimoji="0" lang="en-US" altLang="zh-TW" sz="3200" b="1" dirty="0">
              <a:solidFill>
                <a:srgbClr val="0033CC"/>
              </a:solidFill>
              <a:latin typeface="Arial" pitchFamily="34" charset="0"/>
              <a:cs typeface="Arial" pitchFamily="34" charset="0"/>
            </a:endParaRPr>
          </a:p>
        </p:txBody>
      </p:sp>
      <p:sp>
        <p:nvSpPr>
          <p:cNvPr id="3" name="Rectangle 6"/>
          <p:cNvSpPr>
            <a:spLocks noChangeArrowheads="1"/>
          </p:cNvSpPr>
          <p:nvPr/>
        </p:nvSpPr>
        <p:spPr bwMode="auto">
          <a:xfrm>
            <a:off x="467544" y="2016596"/>
            <a:ext cx="43926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氯是一種 </a:t>
            </a:r>
            <a:r>
              <a:rPr kumimoji="0" lang="zh-TW" altLang="en-US" sz="3200" b="1">
                <a:solidFill>
                  <a:srgbClr val="0099FF"/>
                </a:solidFill>
              </a:rPr>
              <a:t>強氧化劑</a:t>
            </a:r>
            <a:r>
              <a:rPr kumimoji="0" lang="zh-TW" altLang="en-US" sz="2800"/>
              <a:t>。</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4" name="Rectangle 6"/>
          <p:cNvSpPr>
            <a:spLocks noChangeArrowheads="1"/>
          </p:cNvSpPr>
          <p:nvPr/>
        </p:nvSpPr>
        <p:spPr bwMode="auto">
          <a:xfrm>
            <a:off x="467544" y="2807171"/>
            <a:ext cx="6913562" cy="197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defTabSz="1350963">
              <a:defRPr kumimoji="1">
                <a:solidFill>
                  <a:schemeClr val="tx1"/>
                </a:solidFill>
                <a:latin typeface="Calibri" pitchFamily="34" charset="0"/>
                <a:ea typeface="新細明體" pitchFamily="18" charset="-120"/>
              </a:defRPr>
            </a:lvl1pPr>
            <a:lvl2pPr marL="1252538" indent="-538163" defTabSz="1350963">
              <a:defRPr kumimoji="1">
                <a:solidFill>
                  <a:schemeClr val="tx1"/>
                </a:solidFill>
                <a:latin typeface="Calibri" pitchFamily="34" charset="0"/>
                <a:ea typeface="新細明體" pitchFamily="18" charset="-120"/>
              </a:defRPr>
            </a:lvl2pPr>
            <a:lvl3pPr marL="1143000" indent="-228600" defTabSz="1350963">
              <a:defRPr kumimoji="1">
                <a:solidFill>
                  <a:schemeClr val="tx1"/>
                </a:solidFill>
                <a:latin typeface="Calibri" pitchFamily="34" charset="0"/>
                <a:ea typeface="新細明體" pitchFamily="18" charset="-120"/>
              </a:defRPr>
            </a:lvl3pPr>
            <a:lvl4pPr marL="1600200" indent="-228600" defTabSz="1350963">
              <a:defRPr kumimoji="1">
                <a:solidFill>
                  <a:schemeClr val="tx1"/>
                </a:solidFill>
                <a:latin typeface="Calibri" pitchFamily="34" charset="0"/>
                <a:ea typeface="新細明體" pitchFamily="18" charset="-120"/>
              </a:defRPr>
            </a:lvl4pPr>
            <a:lvl5pPr marL="2057400" indent="-228600" defTabSz="1350963">
              <a:defRPr kumimoji="1">
                <a:solidFill>
                  <a:schemeClr val="tx1"/>
                </a:solidFill>
                <a:latin typeface="Calibri" pitchFamily="34" charset="0"/>
                <a:ea typeface="新細明體" pitchFamily="18" charset="-120"/>
              </a:defRPr>
            </a:lvl5pPr>
            <a:lvl6pPr marL="2514600" indent="-228600" defTabSz="1350963"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1350963"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1350963"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1350963"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120000"/>
              </a:lnSpc>
              <a:spcBef>
                <a:spcPct val="30000"/>
              </a:spcBef>
              <a:buFontTx/>
              <a:buBlip>
                <a:blip r:embed="rId2"/>
              </a:buBlip>
            </a:pPr>
            <a:r>
              <a:rPr kumimoji="0" lang="zh-TW" altLang="en-US" sz="2800">
                <a:latin typeface="Arial" pitchFamily="34" charset="0"/>
                <a:cs typeface="Arial" pitchFamily="34" charset="0"/>
              </a:rPr>
              <a:t>在大部分反應中，</a:t>
            </a:r>
            <a:endParaRPr kumimoji="0" lang="en-US" altLang="zh-HK" sz="2800">
              <a:latin typeface="Arial" pitchFamily="34" charset="0"/>
              <a:cs typeface="Arial" pitchFamily="34" charset="0"/>
            </a:endParaRPr>
          </a:p>
          <a:p>
            <a:pPr lvl="1" eaLnBrk="1" hangingPunct="1">
              <a:lnSpc>
                <a:spcPct val="120000"/>
              </a:lnSpc>
              <a:spcBef>
                <a:spcPct val="30000"/>
              </a:spcBef>
              <a:buFontTx/>
              <a:buBlip>
                <a:blip r:embed="rId3"/>
              </a:buBlip>
            </a:pPr>
            <a:r>
              <a:rPr kumimoji="0" lang="zh-TW" altLang="en-US" sz="2800"/>
              <a:t>氯都作為氧化劑</a:t>
            </a:r>
          </a:p>
          <a:p>
            <a:pPr lvl="1" eaLnBrk="1" hangingPunct="1">
              <a:lnSpc>
                <a:spcPct val="120000"/>
              </a:lnSpc>
              <a:spcBef>
                <a:spcPct val="30000"/>
              </a:spcBef>
              <a:buFontTx/>
              <a:buBlip>
                <a:blip r:embed="rId3"/>
              </a:buBlip>
            </a:pPr>
            <a:r>
              <a:rPr kumimoji="0" lang="zh-HK" altLang="en-US" sz="2800"/>
              <a:t>它的</a:t>
            </a:r>
            <a:r>
              <a:rPr kumimoji="0" lang="zh-HK" altLang="zh-TW" sz="2800"/>
              <a:t> </a:t>
            </a:r>
            <a:r>
              <a:rPr kumimoji="0" lang="zh-TW" altLang="en-US" sz="3200" b="1">
                <a:solidFill>
                  <a:srgbClr val="0099FF"/>
                </a:solidFill>
              </a:rPr>
              <a:t>氧化數由 </a:t>
            </a:r>
            <a:r>
              <a:rPr kumimoji="0" lang="en-US" altLang="zh-TW" sz="3200" b="1">
                <a:solidFill>
                  <a:srgbClr val="0099FF"/>
                </a:solidFill>
                <a:latin typeface="Arial" pitchFamily="34" charset="0"/>
                <a:cs typeface="Arial" pitchFamily="34" charset="0"/>
              </a:rPr>
              <a:t>0 </a:t>
            </a:r>
            <a:r>
              <a:rPr kumimoji="0" lang="zh-TW" altLang="en-US" sz="3200" b="1">
                <a:solidFill>
                  <a:srgbClr val="0099FF"/>
                </a:solidFill>
              </a:rPr>
              <a:t>減少至 </a:t>
            </a:r>
            <a:r>
              <a:rPr kumimoji="0" lang="en-US" altLang="zh-TW" sz="3200" b="1">
                <a:solidFill>
                  <a:srgbClr val="0099FF"/>
                </a:solidFill>
                <a:latin typeface="Arial" pitchFamily="34" charset="0"/>
                <a:cs typeface="Arial" pitchFamily="34" charset="0"/>
              </a:rPr>
              <a:t>–1</a:t>
            </a:r>
            <a:endParaRPr kumimoji="0" lang="zh-HK" altLang="en-US" sz="3200" b="1">
              <a:solidFill>
                <a:srgbClr val="0099FF"/>
              </a:solidFill>
              <a:latin typeface="Arial" pitchFamily="34" charset="0"/>
              <a:cs typeface="Arial" pitchFamily="34" charset="0"/>
            </a:endParaRPr>
          </a:p>
        </p:txBody>
      </p:sp>
      <p:sp>
        <p:nvSpPr>
          <p:cNvPr id="47109" name="矩形 4"/>
          <p:cNvSpPr>
            <a:spLocks noChangeArrowheads="1"/>
          </p:cNvSpPr>
          <p:nvPr/>
        </p:nvSpPr>
        <p:spPr bwMode="auto">
          <a:xfrm>
            <a:off x="3204394" y="5050308"/>
            <a:ext cx="2811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latin typeface="Arial" pitchFamily="34" charset="0"/>
                <a:cs typeface="Arial" pitchFamily="34" charset="0"/>
              </a:rPr>
              <a:t>Cl</a:t>
            </a:r>
            <a:r>
              <a:rPr kumimoji="0" lang="en-US" altLang="zh-HK" sz="2800" b="1" baseline="-25000">
                <a:latin typeface="Arial" pitchFamily="34" charset="0"/>
                <a:cs typeface="Arial" pitchFamily="34" charset="0"/>
              </a:rPr>
              <a:t>2</a:t>
            </a:r>
            <a:r>
              <a:rPr kumimoji="0" lang="en-US" altLang="zh-HK" sz="2800" b="1">
                <a:latin typeface="Arial" pitchFamily="34" charset="0"/>
                <a:cs typeface="Arial" pitchFamily="34" charset="0"/>
              </a:rPr>
              <a:t> + 2e </a:t>
            </a:r>
            <a:r>
              <a:rPr kumimoji="0" lang="en-US" altLang="zh-HK" sz="2800" b="1">
                <a:latin typeface="Arial" pitchFamily="34" charset="0"/>
                <a:cs typeface="Arial" pitchFamily="34" charset="0"/>
                <a:sym typeface="Symbol" pitchFamily="18" charset="2"/>
              </a:rPr>
              <a:t></a:t>
            </a:r>
            <a:r>
              <a:rPr kumimoji="0" lang="en-US" altLang="zh-HK" sz="2800" b="1">
                <a:latin typeface="Arial" pitchFamily="34" charset="0"/>
                <a:cs typeface="Arial" pitchFamily="34" charset="0"/>
              </a:rPr>
              <a:t> 2Cl</a:t>
            </a:r>
            <a:r>
              <a:rPr kumimoji="0" lang="en-US" altLang="zh-HK" sz="2800" b="1" baseline="50000">
                <a:latin typeface="Arial" pitchFamily="34" charset="0"/>
                <a:cs typeface="Arial" pitchFamily="34" charset="0"/>
              </a:rPr>
              <a:t>–</a:t>
            </a:r>
            <a:r>
              <a:rPr kumimoji="0" lang="en-US" altLang="zh-HK" sz="2800" b="1">
                <a:latin typeface="Arial" pitchFamily="34" charset="0"/>
                <a:cs typeface="Arial" pitchFamily="34" charset="0"/>
              </a:rPr>
              <a:t> </a:t>
            </a:r>
            <a:endParaRPr kumimoji="0" lang="zh-HK" altLang="en-US" sz="2800" b="1">
              <a:latin typeface="Arial" pitchFamily="34" charset="0"/>
              <a:cs typeface="Arial" pitchFamily="34" charset="0"/>
            </a:endParaRPr>
          </a:p>
        </p:txBody>
      </p:sp>
      <p:sp>
        <p:nvSpPr>
          <p:cNvPr id="47110" name="文字方塊 5"/>
          <p:cNvSpPr txBox="1">
            <a:spLocks noChangeArrowheads="1"/>
          </p:cNvSpPr>
          <p:nvPr/>
        </p:nvSpPr>
        <p:spPr bwMode="auto">
          <a:xfrm>
            <a:off x="3250431" y="5574183"/>
            <a:ext cx="25479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solidFill>
                  <a:srgbClr val="3399FF"/>
                </a:solidFill>
                <a:latin typeface="Arial" pitchFamily="34" charset="0"/>
                <a:cs typeface="Arial" pitchFamily="34" charset="0"/>
              </a:rPr>
              <a:t>0                  </a:t>
            </a:r>
            <a:r>
              <a:rPr kumimoji="0" lang="en-US" altLang="zh-HK" sz="2800" b="1">
                <a:solidFill>
                  <a:srgbClr val="3399FF"/>
                </a:solidFill>
                <a:latin typeface="Arial" pitchFamily="34" charset="0"/>
                <a:cs typeface="Arial" pitchFamily="34" charset="0"/>
                <a:sym typeface="Symbol" pitchFamily="18" charset="2"/>
              </a:rPr>
              <a:t>1</a:t>
            </a:r>
            <a:endParaRPr kumimoji="0" lang="zh-HK" altLang="en-US" sz="2800" b="1">
              <a:solidFill>
                <a:srgbClr val="3399FF"/>
              </a:solidFill>
              <a:latin typeface="Arial" pitchFamily="34" charset="0"/>
              <a:cs typeface="Arial" pitchFamily="34" charset="0"/>
            </a:endParaRPr>
          </a:p>
        </p:txBody>
      </p:sp>
      <p:pic>
        <p:nvPicPr>
          <p:cNvPr id="2" name="圖片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859338" y="260648"/>
            <a:ext cx="4111625" cy="235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04865885"/>
      </p:ext>
    </p:extLst>
  </p:cSld>
  <p:clrMapOvr>
    <a:masterClrMapping/>
  </p:clrMapOvr>
  <p:timing>
    <p:tnLst>
      <p:par>
        <p:cTn id="1" dur="indefinite" restart="never" nodeType="tmRoot"/>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Rectangle 4"/>
          <p:cNvSpPr>
            <a:spLocks noChangeArrowheads="1"/>
          </p:cNvSpPr>
          <p:nvPr/>
        </p:nvSpPr>
        <p:spPr bwMode="auto">
          <a:xfrm>
            <a:off x="494605" y="333375"/>
            <a:ext cx="52085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00"/>
                </a:solidFill>
                <a:latin typeface="Arial Black" pitchFamily="34" charset="0"/>
              </a:rPr>
              <a:t>氯水 與 溴化鉀 溶液的反應</a:t>
            </a:r>
            <a:endParaRPr kumimoji="0" lang="en-US" altLang="zh-TW" sz="3200" b="1">
              <a:solidFill>
                <a:srgbClr val="CC0000"/>
              </a:solidFill>
              <a:latin typeface="Arial Black" pitchFamily="34" charset="0"/>
            </a:endParaRPr>
          </a:p>
        </p:txBody>
      </p:sp>
      <p:sp>
        <p:nvSpPr>
          <p:cNvPr id="5" name="Rectangle 6"/>
          <p:cNvSpPr>
            <a:spLocks noChangeArrowheads="1"/>
          </p:cNvSpPr>
          <p:nvPr/>
        </p:nvSpPr>
        <p:spPr bwMode="auto">
          <a:xfrm>
            <a:off x="627955" y="1238821"/>
            <a:ext cx="76120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把 </a:t>
            </a:r>
            <a:r>
              <a:rPr kumimoji="0" lang="zh-TW" altLang="en-US" sz="3200" b="1">
                <a:solidFill>
                  <a:srgbClr val="0099FF"/>
                </a:solidFill>
              </a:rPr>
              <a:t>氯水</a:t>
            </a:r>
            <a:r>
              <a:rPr kumimoji="0" lang="zh-TW" altLang="en-US" sz="2800"/>
              <a:t> 加入 </a:t>
            </a:r>
            <a:r>
              <a:rPr kumimoji="0" lang="zh-TW" altLang="en-US" sz="3200" b="1">
                <a:solidFill>
                  <a:srgbClr val="0099FF"/>
                </a:solidFill>
              </a:rPr>
              <a:t>溴化鉀</a:t>
            </a:r>
            <a:r>
              <a:rPr kumimoji="0" lang="zh-TW" altLang="en-US" sz="2800"/>
              <a:t> 溶液時，</a:t>
            </a:r>
            <a:r>
              <a:rPr kumimoji="0" lang="zh-HK" altLang="en-US" sz="2800"/>
              <a:t>生成</a:t>
            </a:r>
            <a:r>
              <a:rPr kumimoji="0" lang="zh-TW" altLang="en-US" sz="2800"/>
              <a:t>了 </a:t>
            </a:r>
            <a:r>
              <a:rPr kumimoji="0" lang="zh-HK" altLang="en-US" sz="3200" b="1">
                <a:solidFill>
                  <a:srgbClr val="0099FF"/>
                </a:solidFill>
              </a:rPr>
              <a:t>溴</a:t>
            </a:r>
            <a:r>
              <a:rPr kumimoji="0" lang="zh-TW" altLang="en-US" sz="2800"/>
              <a:t>。</a:t>
            </a:r>
            <a:endParaRPr kumimoji="0" lang="zh-HK" altLang="en-US" sz="2800">
              <a:latin typeface="Arial" pitchFamily="34" charset="0"/>
              <a:cs typeface="Arial" pitchFamily="34" charset="0"/>
            </a:endParaRPr>
          </a:p>
        </p:txBody>
      </p:sp>
      <p:sp>
        <p:nvSpPr>
          <p:cNvPr id="6" name="Rectangle 6"/>
          <p:cNvSpPr>
            <a:spLocks noChangeArrowheads="1"/>
          </p:cNvSpPr>
          <p:nvPr/>
        </p:nvSpPr>
        <p:spPr bwMode="auto">
          <a:xfrm>
            <a:off x="627955" y="2045171"/>
            <a:ext cx="5724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溶液會從 </a:t>
            </a:r>
            <a:r>
              <a:rPr kumimoji="0" lang="zh-TW" altLang="en-US" sz="3200" b="1">
                <a:solidFill>
                  <a:srgbClr val="969696"/>
                </a:solidFill>
              </a:rPr>
              <a:t>無色</a:t>
            </a:r>
            <a:r>
              <a:rPr kumimoji="0" lang="zh-TW" altLang="en-US" sz="2800"/>
              <a:t> 變為 </a:t>
            </a:r>
            <a:r>
              <a:rPr kumimoji="0" lang="zh-TW" altLang="en-US" sz="3200" b="1">
                <a:solidFill>
                  <a:srgbClr val="FF6600"/>
                </a:solidFill>
              </a:rPr>
              <a:t>黃棕色</a:t>
            </a:r>
            <a:r>
              <a:rPr kumimoji="0" lang="zh-TW" altLang="en-US" sz="2800"/>
              <a:t>。</a:t>
            </a:r>
            <a:endParaRPr kumimoji="0" lang="zh-HK" altLang="en-US" sz="2800">
              <a:latin typeface="Arial" pitchFamily="34" charset="0"/>
              <a:cs typeface="Arial" pitchFamily="34" charset="0"/>
            </a:endParaRPr>
          </a:p>
        </p:txBody>
      </p:sp>
      <p:sp>
        <p:nvSpPr>
          <p:cNvPr id="48133" name="矩形 6"/>
          <p:cNvSpPr>
            <a:spLocks noChangeArrowheads="1"/>
          </p:cNvSpPr>
          <p:nvPr/>
        </p:nvSpPr>
        <p:spPr bwMode="auto">
          <a:xfrm>
            <a:off x="1310580" y="3343746"/>
            <a:ext cx="75819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3200" b="1">
                <a:solidFill>
                  <a:srgbClr val="FF0000"/>
                </a:solidFill>
                <a:latin typeface="Arial" pitchFamily="34" charset="0"/>
                <a:cs typeface="Arial" pitchFamily="34" charset="0"/>
              </a:rPr>
              <a:t>Cl</a:t>
            </a:r>
            <a:r>
              <a:rPr kumimoji="0" lang="en-US" altLang="zh-HK" sz="3200" b="1" baseline="-25000">
                <a:solidFill>
                  <a:srgbClr val="FF0000"/>
                </a:solidFill>
                <a:latin typeface="Arial" pitchFamily="34" charset="0"/>
                <a:cs typeface="Arial" pitchFamily="34" charset="0"/>
              </a:rPr>
              <a:t>2</a:t>
            </a:r>
            <a:r>
              <a:rPr kumimoji="0" lang="en-US" altLang="zh-HK" sz="3200" b="1">
                <a:solidFill>
                  <a:srgbClr val="FF0000"/>
                </a:solidFill>
                <a:latin typeface="Arial" pitchFamily="34" charset="0"/>
                <a:cs typeface="Arial" pitchFamily="34" charset="0"/>
              </a:rPr>
              <a:t>(aq) + 2Br</a:t>
            </a:r>
            <a:r>
              <a:rPr kumimoji="0" lang="en-US" altLang="zh-HK" sz="3200" b="1" baseline="50000">
                <a:solidFill>
                  <a:srgbClr val="FF0000"/>
                </a:solidFill>
                <a:latin typeface="Arial" pitchFamily="34" charset="0"/>
                <a:cs typeface="Arial" pitchFamily="34" charset="0"/>
              </a:rPr>
              <a:t>–</a:t>
            </a:r>
            <a:r>
              <a:rPr kumimoji="0" lang="en-US" altLang="zh-HK" sz="3200" b="1">
                <a:solidFill>
                  <a:srgbClr val="FF0000"/>
                </a:solidFill>
                <a:latin typeface="Arial" pitchFamily="34" charset="0"/>
                <a:cs typeface="Arial" pitchFamily="34" charset="0"/>
              </a:rPr>
              <a:t>(aq) </a:t>
            </a:r>
            <a:r>
              <a:rPr kumimoji="0" lang="en-US" altLang="zh-HK" sz="3200" b="1">
                <a:solidFill>
                  <a:srgbClr val="FF0000"/>
                </a:solidFill>
                <a:latin typeface="Arial" pitchFamily="34" charset="0"/>
                <a:cs typeface="Arial" pitchFamily="34" charset="0"/>
                <a:sym typeface="Symbol" pitchFamily="18" charset="2"/>
              </a:rPr>
              <a:t> </a:t>
            </a:r>
            <a:r>
              <a:rPr kumimoji="0" lang="en-US" altLang="zh-HK" sz="3200" b="1">
                <a:solidFill>
                  <a:srgbClr val="FF0000"/>
                </a:solidFill>
                <a:latin typeface="Arial" pitchFamily="34" charset="0"/>
                <a:cs typeface="Arial" pitchFamily="34" charset="0"/>
              </a:rPr>
              <a:t>2Cl</a:t>
            </a:r>
            <a:r>
              <a:rPr kumimoji="0" lang="en-US" altLang="zh-HK" sz="3200" b="1" baseline="50000">
                <a:solidFill>
                  <a:srgbClr val="FF0000"/>
                </a:solidFill>
                <a:latin typeface="Arial" pitchFamily="34" charset="0"/>
                <a:cs typeface="Arial" pitchFamily="34" charset="0"/>
              </a:rPr>
              <a:t>–</a:t>
            </a:r>
            <a:r>
              <a:rPr kumimoji="0" lang="en-US" altLang="zh-HK" sz="3200" b="1">
                <a:solidFill>
                  <a:srgbClr val="FF0000"/>
                </a:solidFill>
                <a:latin typeface="Arial" pitchFamily="34" charset="0"/>
                <a:cs typeface="Arial" pitchFamily="34" charset="0"/>
              </a:rPr>
              <a:t>(aq) + Br</a:t>
            </a:r>
            <a:r>
              <a:rPr kumimoji="0" lang="en-US" altLang="zh-HK" sz="3200" b="1" baseline="-25000">
                <a:solidFill>
                  <a:srgbClr val="FF0000"/>
                </a:solidFill>
                <a:latin typeface="Arial" pitchFamily="34" charset="0"/>
                <a:cs typeface="Arial" pitchFamily="34" charset="0"/>
              </a:rPr>
              <a:t>2</a:t>
            </a:r>
            <a:r>
              <a:rPr kumimoji="0" lang="en-US" altLang="zh-HK" sz="3200" b="1">
                <a:solidFill>
                  <a:srgbClr val="FF0000"/>
                </a:solidFill>
                <a:latin typeface="Arial" pitchFamily="34" charset="0"/>
                <a:cs typeface="Arial" pitchFamily="34" charset="0"/>
              </a:rPr>
              <a:t>(aq) </a:t>
            </a:r>
            <a:endParaRPr kumimoji="0" lang="zh-HK" altLang="en-US" sz="3200" b="1">
              <a:solidFill>
                <a:srgbClr val="FF0000"/>
              </a:solidFill>
              <a:latin typeface="Arial" pitchFamily="34" charset="0"/>
              <a:cs typeface="Arial" pitchFamily="34" charset="0"/>
            </a:endParaRPr>
          </a:p>
        </p:txBody>
      </p:sp>
      <p:sp>
        <p:nvSpPr>
          <p:cNvPr id="48134" name="文字方塊 7"/>
          <p:cNvSpPr txBox="1">
            <a:spLocks noChangeArrowheads="1"/>
          </p:cNvSpPr>
          <p:nvPr/>
        </p:nvSpPr>
        <p:spPr bwMode="auto">
          <a:xfrm>
            <a:off x="1385192" y="2838921"/>
            <a:ext cx="66230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solidFill>
                  <a:srgbClr val="3399FF"/>
                </a:solidFill>
                <a:latin typeface="Arial" pitchFamily="34" charset="0"/>
                <a:cs typeface="Arial" pitchFamily="34" charset="0"/>
              </a:rPr>
              <a:t>0                 </a:t>
            </a:r>
            <a:r>
              <a:rPr kumimoji="0" lang="en-US" altLang="zh-TW" sz="2800" b="1">
                <a:solidFill>
                  <a:srgbClr val="3399FF"/>
                </a:solidFill>
                <a:latin typeface="Arial" pitchFamily="34" charset="0"/>
                <a:cs typeface="Arial" pitchFamily="34" charset="0"/>
              </a:rPr>
              <a:t> </a:t>
            </a:r>
            <a:r>
              <a:rPr kumimoji="0" lang="en-US" altLang="zh-HK" sz="2800" b="1">
                <a:solidFill>
                  <a:srgbClr val="FF00FF"/>
                </a:solidFill>
                <a:latin typeface="Arial" pitchFamily="34" charset="0"/>
                <a:cs typeface="Arial" pitchFamily="34" charset="0"/>
                <a:sym typeface="Symbol" pitchFamily="18" charset="2"/>
              </a:rPr>
              <a:t>1</a:t>
            </a:r>
            <a:r>
              <a:rPr kumimoji="0" lang="zh-HK" altLang="en-US" sz="2800" b="1">
                <a:solidFill>
                  <a:srgbClr val="3399FF"/>
                </a:solidFill>
                <a:latin typeface="Arial" pitchFamily="34" charset="0"/>
                <a:cs typeface="Arial" pitchFamily="34" charset="0"/>
                <a:sym typeface="Symbol" pitchFamily="18" charset="2"/>
              </a:rPr>
              <a:t>                  </a:t>
            </a:r>
            <a:r>
              <a:rPr kumimoji="0" lang="en-US" altLang="zh-HK" sz="2800" b="1">
                <a:solidFill>
                  <a:srgbClr val="3399FF"/>
                </a:solidFill>
                <a:latin typeface="Arial" pitchFamily="34" charset="0"/>
                <a:cs typeface="Arial" pitchFamily="34" charset="0"/>
                <a:sym typeface="Symbol" pitchFamily="18" charset="2"/>
              </a:rPr>
              <a:t>1               </a:t>
            </a:r>
            <a:r>
              <a:rPr kumimoji="0" lang="en-US" altLang="zh-HK" sz="2800" b="1">
                <a:solidFill>
                  <a:srgbClr val="FF00FF"/>
                </a:solidFill>
                <a:latin typeface="Arial" pitchFamily="34" charset="0"/>
                <a:cs typeface="Arial" pitchFamily="34" charset="0"/>
                <a:sym typeface="Symbol" pitchFamily="18" charset="2"/>
              </a:rPr>
              <a:t>0</a:t>
            </a:r>
            <a:endParaRPr kumimoji="0" lang="zh-HK" altLang="en-US" sz="2800" b="1">
              <a:solidFill>
                <a:srgbClr val="FF00FF"/>
              </a:solidFill>
              <a:latin typeface="Arial" pitchFamily="34" charset="0"/>
              <a:cs typeface="Arial" pitchFamily="34" charset="0"/>
            </a:endParaRPr>
          </a:p>
        </p:txBody>
      </p:sp>
      <p:sp>
        <p:nvSpPr>
          <p:cNvPr id="48135" name="文字方塊 9"/>
          <p:cNvSpPr txBox="1">
            <a:spLocks noChangeArrowheads="1"/>
          </p:cNvSpPr>
          <p:nvPr/>
        </p:nvSpPr>
        <p:spPr bwMode="auto">
          <a:xfrm>
            <a:off x="1310580" y="3966046"/>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FF0000"/>
                </a:solidFill>
                <a:latin typeface="Arial" pitchFamily="34" charset="0"/>
                <a:cs typeface="Arial" pitchFamily="34" charset="0"/>
              </a:rPr>
              <a:t>極淺綠色</a:t>
            </a:r>
            <a:endParaRPr kumimoji="0" lang="zh-HK" altLang="en-US" sz="2400" b="1">
              <a:solidFill>
                <a:srgbClr val="FF0000"/>
              </a:solidFill>
              <a:latin typeface="Arial" pitchFamily="34" charset="0"/>
              <a:cs typeface="Arial" pitchFamily="34" charset="0"/>
            </a:endParaRPr>
          </a:p>
        </p:txBody>
      </p:sp>
      <p:sp>
        <p:nvSpPr>
          <p:cNvPr id="48136" name="文字方塊 10"/>
          <p:cNvSpPr txBox="1">
            <a:spLocks noChangeArrowheads="1"/>
          </p:cNvSpPr>
          <p:nvPr/>
        </p:nvSpPr>
        <p:spPr bwMode="auto">
          <a:xfrm>
            <a:off x="3253680" y="3966046"/>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400" b="1">
                <a:solidFill>
                  <a:srgbClr val="FF0000"/>
                </a:solidFill>
                <a:latin typeface="Arial" pitchFamily="34" charset="0"/>
                <a:cs typeface="Arial" pitchFamily="34" charset="0"/>
              </a:rPr>
              <a:t>無色</a:t>
            </a:r>
            <a:endParaRPr kumimoji="0" lang="zh-HK" altLang="en-US" sz="2400" b="1">
              <a:solidFill>
                <a:srgbClr val="FF0000"/>
              </a:solidFill>
              <a:latin typeface="Arial" pitchFamily="34" charset="0"/>
              <a:cs typeface="Arial" pitchFamily="34" charset="0"/>
            </a:endParaRPr>
          </a:p>
        </p:txBody>
      </p:sp>
      <p:sp>
        <p:nvSpPr>
          <p:cNvPr id="48137" name="文字方塊 11"/>
          <p:cNvSpPr txBox="1">
            <a:spLocks noChangeArrowheads="1"/>
          </p:cNvSpPr>
          <p:nvPr/>
        </p:nvSpPr>
        <p:spPr bwMode="auto">
          <a:xfrm>
            <a:off x="5485705" y="3966046"/>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400" b="1">
                <a:solidFill>
                  <a:srgbClr val="FF0000"/>
                </a:solidFill>
                <a:latin typeface="Arial" pitchFamily="34" charset="0"/>
                <a:cs typeface="Arial" pitchFamily="34" charset="0"/>
              </a:rPr>
              <a:t>無色</a:t>
            </a:r>
            <a:endParaRPr kumimoji="0" lang="zh-HK" altLang="en-US" sz="2400" b="1">
              <a:solidFill>
                <a:srgbClr val="FF0000"/>
              </a:solidFill>
              <a:latin typeface="Arial" pitchFamily="34" charset="0"/>
              <a:cs typeface="Arial" pitchFamily="34" charset="0"/>
            </a:endParaRPr>
          </a:p>
        </p:txBody>
      </p:sp>
      <p:sp>
        <p:nvSpPr>
          <p:cNvPr id="48138" name="文字方塊 12"/>
          <p:cNvSpPr txBox="1">
            <a:spLocks noChangeArrowheads="1"/>
          </p:cNvSpPr>
          <p:nvPr/>
        </p:nvSpPr>
        <p:spPr bwMode="auto">
          <a:xfrm>
            <a:off x="7216080" y="3989859"/>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400" b="1">
                <a:solidFill>
                  <a:srgbClr val="FF0000"/>
                </a:solidFill>
                <a:latin typeface="Arial" pitchFamily="34" charset="0"/>
                <a:cs typeface="Arial" pitchFamily="34" charset="0"/>
              </a:rPr>
              <a:t>黃棕色</a:t>
            </a:r>
            <a:endParaRPr kumimoji="0" lang="zh-HK" altLang="en-US" sz="2400" b="1">
              <a:solidFill>
                <a:srgbClr val="FF0000"/>
              </a:solidFill>
              <a:latin typeface="Arial" pitchFamily="34" charset="0"/>
              <a:cs typeface="Arial" pitchFamily="34" charset="0"/>
            </a:endParaRPr>
          </a:p>
        </p:txBody>
      </p:sp>
      <p:sp>
        <p:nvSpPr>
          <p:cNvPr id="15" name="Rectangle 6"/>
          <p:cNvSpPr>
            <a:spLocks noChangeArrowheads="1"/>
          </p:cNvSpPr>
          <p:nvPr/>
        </p:nvSpPr>
        <p:spPr bwMode="auto">
          <a:xfrm>
            <a:off x="627955" y="4925467"/>
            <a:ext cx="77406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latin typeface="Arial" pitchFamily="34" charset="0"/>
                <a:cs typeface="Arial" pitchFamily="34" charset="0"/>
              </a:rPr>
              <a:t>氯 </a:t>
            </a:r>
            <a:r>
              <a:rPr kumimoji="0" lang="en-US" altLang="zh-HK" sz="2800">
                <a:latin typeface="Arial" pitchFamily="34" charset="0"/>
                <a:cs typeface="Arial" pitchFamily="34" charset="0"/>
              </a:rPr>
              <a:t>(Cl</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 </a:t>
            </a:r>
            <a:r>
              <a:rPr kumimoji="0" lang="zh-TW" altLang="en-US" sz="2800"/>
              <a:t>被還原為 氯離子 </a:t>
            </a:r>
            <a:r>
              <a:rPr kumimoji="0" lang="en-US" altLang="zh-HK" sz="2800">
                <a:latin typeface="Arial" pitchFamily="34" charset="0"/>
                <a:cs typeface="Arial" pitchFamily="34" charset="0"/>
              </a:rPr>
              <a:t>(Cl</a:t>
            </a:r>
            <a:r>
              <a:rPr kumimoji="0" lang="en-US" altLang="zh-HK" sz="2800" baseline="50000">
                <a:latin typeface="Arial" pitchFamily="34" charset="0"/>
                <a:cs typeface="Arial" pitchFamily="34" charset="0"/>
              </a:rPr>
              <a:t>–</a:t>
            </a:r>
            <a:r>
              <a:rPr kumimoji="0" lang="en-US" altLang="zh-HK" sz="2800">
                <a:latin typeface="Arial" pitchFamily="34" charset="0"/>
                <a:cs typeface="Arial" pitchFamily="34" charset="0"/>
              </a:rPr>
              <a:t>)</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16" name="Rectangle 6"/>
          <p:cNvSpPr>
            <a:spLocks noChangeArrowheads="1"/>
          </p:cNvSpPr>
          <p:nvPr/>
        </p:nvSpPr>
        <p:spPr bwMode="auto">
          <a:xfrm>
            <a:off x="627955" y="5790208"/>
            <a:ext cx="70913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氯 的氧化數由 </a:t>
            </a:r>
            <a:r>
              <a:rPr kumimoji="0" lang="en-US" altLang="zh-TW" sz="2800">
                <a:latin typeface="Arial" pitchFamily="34" charset="0"/>
                <a:cs typeface="Arial" pitchFamily="34" charset="0"/>
              </a:rPr>
              <a:t>0 </a:t>
            </a:r>
            <a:r>
              <a:rPr kumimoji="0" lang="zh-TW" altLang="en-US" sz="2800"/>
              <a:t>減少至 </a:t>
            </a:r>
            <a:r>
              <a:rPr kumimoji="0" lang="en-US" altLang="zh-TW" sz="2800">
                <a:latin typeface="Arial" pitchFamily="34" charset="0"/>
                <a:cs typeface="Arial" pitchFamily="34" charset="0"/>
              </a:rPr>
              <a:t>–1</a:t>
            </a:r>
            <a:r>
              <a:rPr kumimoji="0" lang="zh-TW" altLang="en-US" sz="2800">
                <a:latin typeface="Arial" pitchFamily="34" charset="0"/>
                <a:cs typeface="Arial" pitchFamily="34" charset="0"/>
              </a:rPr>
              <a:t>。</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1858816948"/>
      </p:ext>
    </p:extLst>
  </p:cSld>
  <p:clrMapOvr>
    <a:masterClrMapping/>
  </p:clrMapOvr>
  <p:timing>
    <p:tnLst>
      <p:par>
        <p:cTn id="1" dur="indefinite" restart="never" nodeType="tmRoot"/>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Rectangle 6"/>
          <p:cNvSpPr>
            <a:spLocks noChangeArrowheads="1"/>
          </p:cNvSpPr>
          <p:nvPr/>
        </p:nvSpPr>
        <p:spPr bwMode="auto">
          <a:xfrm>
            <a:off x="360363" y="387350"/>
            <a:ext cx="8280400"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HK" altLang="en-US" sz="2800"/>
              <a:t>由</a:t>
            </a:r>
            <a:r>
              <a:rPr kumimoji="0" lang="zh-TW" altLang="en-US" sz="2800"/>
              <a:t>於氯比溴是較強的氧化劑，它能把溴從溴化鉀溶液中 </a:t>
            </a:r>
            <a:r>
              <a:rPr kumimoji="0" lang="zh-TW" altLang="en-US" sz="3200" b="1" u="sng">
                <a:solidFill>
                  <a:srgbClr val="FF0000"/>
                </a:solidFill>
              </a:rPr>
              <a:t>置換</a:t>
            </a:r>
            <a:r>
              <a:rPr kumimoji="0" lang="zh-TW" altLang="en-US" sz="3200"/>
              <a:t> </a:t>
            </a:r>
            <a:r>
              <a:rPr kumimoji="0" lang="zh-TW" altLang="en-US" sz="2800"/>
              <a:t>出來</a:t>
            </a:r>
            <a:r>
              <a:rPr kumimoji="0" lang="zh-HK" altLang="en-US" sz="2800"/>
              <a:t>。</a:t>
            </a:r>
            <a:endParaRPr kumimoji="0" lang="zh-HK" altLang="en-US" sz="2800">
              <a:latin typeface="Arial" pitchFamily="34" charset="0"/>
              <a:cs typeface="Arial" pitchFamily="34" charset="0"/>
            </a:endParaRPr>
          </a:p>
        </p:txBody>
      </p:sp>
      <p:pic>
        <p:nvPicPr>
          <p:cNvPr id="49155" name="Picture 3" descr="C:\Documents and Settings\Aristo\Desktop\shared\from Carol\16.4.2014\F33170b.jpg"/>
          <p:cNvPicPr>
            <a:picLocks noChangeAspect="1" noChangeArrowheads="1"/>
          </p:cNvPicPr>
          <p:nvPr/>
        </p:nvPicPr>
        <p:blipFill>
          <a:blip r:embed="rId3">
            <a:extLst>
              <a:ext uri="{28A0092B-C50C-407E-A947-70E740481C1C}">
                <a14:useLocalDpi xmlns:a14="http://schemas.microsoft.com/office/drawing/2010/main" val="0"/>
              </a:ext>
            </a:extLst>
          </a:blip>
          <a:srcRect l="6924" t="11702" r="6116" b="8371"/>
          <a:stretch>
            <a:fillRect/>
          </a:stretch>
        </p:blipFill>
        <p:spPr bwMode="auto">
          <a:xfrm>
            <a:off x="5686351" y="2095400"/>
            <a:ext cx="2613025"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589" name="Picture 4" descr="C:\Documents and Settings\Aristo\Desktop\shared\from Carol\16.4.2014\F33170a.jpg"/>
          <p:cNvPicPr>
            <a:picLocks noChangeAspect="1" noChangeArrowheads="1"/>
          </p:cNvPicPr>
          <p:nvPr/>
        </p:nvPicPr>
        <p:blipFill>
          <a:blip r:embed="rId4">
            <a:extLst>
              <a:ext uri="{28A0092B-C50C-407E-A947-70E740481C1C}">
                <a14:useLocalDpi xmlns:a14="http://schemas.microsoft.com/office/drawing/2010/main" val="0"/>
              </a:ext>
            </a:extLst>
          </a:blip>
          <a:srcRect l="7523" t="12276" r="7294" b="7550"/>
          <a:stretch>
            <a:fillRect/>
          </a:stretch>
        </p:blipFill>
        <p:spPr bwMode="auto">
          <a:xfrm>
            <a:off x="755576" y="2095400"/>
            <a:ext cx="2544762"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向右箭號 11"/>
          <p:cNvSpPr/>
          <p:nvPr/>
        </p:nvSpPr>
        <p:spPr>
          <a:xfrm>
            <a:off x="3852788" y="3989288"/>
            <a:ext cx="1584325" cy="381000"/>
          </a:xfrm>
          <a:prstGeom prst="rightArrow">
            <a:avLst>
              <a:gd name="adj1" fmla="val 50000"/>
              <a:gd name="adj2" fmla="val 102894"/>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49160" name="文字方塊 12"/>
          <p:cNvSpPr txBox="1">
            <a:spLocks noChangeArrowheads="1"/>
          </p:cNvSpPr>
          <p:nvPr/>
        </p:nvSpPr>
        <p:spPr bwMode="auto">
          <a:xfrm>
            <a:off x="3781351" y="3476525"/>
            <a:ext cx="1476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加入</a:t>
            </a:r>
            <a:r>
              <a:rPr kumimoji="0" lang="en-US" altLang="zh-HK" sz="2000">
                <a:latin typeface="Arial" pitchFamily="34" charset="0"/>
                <a:cs typeface="Arial" pitchFamily="34" charset="0"/>
              </a:rPr>
              <a:t>Cl</a:t>
            </a:r>
            <a:r>
              <a:rPr kumimoji="0" lang="en-US" altLang="zh-HK" sz="2000" baseline="-25000">
                <a:latin typeface="Arial" pitchFamily="34" charset="0"/>
                <a:cs typeface="Arial" pitchFamily="34" charset="0"/>
              </a:rPr>
              <a:t>2</a:t>
            </a:r>
            <a:r>
              <a:rPr kumimoji="0" lang="en-US" altLang="zh-HK" sz="2000">
                <a:latin typeface="Arial" pitchFamily="34" charset="0"/>
                <a:cs typeface="Arial" pitchFamily="34" charset="0"/>
              </a:rPr>
              <a:t>(aq)</a:t>
            </a:r>
            <a:endParaRPr kumimoji="0" lang="zh-HK" altLang="en-US" sz="2000">
              <a:latin typeface="Arial" pitchFamily="34" charset="0"/>
              <a:cs typeface="Arial" pitchFamily="34" charset="0"/>
            </a:endParaRPr>
          </a:p>
        </p:txBody>
      </p:sp>
      <p:sp>
        <p:nvSpPr>
          <p:cNvPr id="67594" name="文字方塊 13"/>
          <p:cNvSpPr txBox="1">
            <a:spLocks noChangeArrowheads="1"/>
          </p:cNvSpPr>
          <p:nvPr/>
        </p:nvSpPr>
        <p:spPr bwMode="auto">
          <a:xfrm>
            <a:off x="2705026" y="4514750"/>
            <a:ext cx="9794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Br</a:t>
            </a:r>
            <a:r>
              <a:rPr kumimoji="0" lang="en-US" altLang="zh-HK" sz="2000" baseline="50000">
                <a:latin typeface="Arial" pitchFamily="34" charset="0"/>
                <a:cs typeface="Arial" pitchFamily="34" charset="0"/>
                <a:sym typeface="Symbol" pitchFamily="18" charset="2"/>
              </a:rPr>
              <a:t></a:t>
            </a:r>
            <a:r>
              <a:rPr kumimoji="0" lang="en-US" altLang="zh-HK" sz="2000">
                <a:latin typeface="Arial" pitchFamily="34" charset="0"/>
                <a:cs typeface="Arial" pitchFamily="34" charset="0"/>
                <a:sym typeface="Symbol" pitchFamily="18" charset="2"/>
              </a:rPr>
              <a:t>(aq)</a:t>
            </a:r>
            <a:endParaRPr kumimoji="0" lang="zh-HK" altLang="en-US" sz="2000">
              <a:latin typeface="Arial" pitchFamily="34" charset="0"/>
              <a:cs typeface="Arial" pitchFamily="34" charset="0"/>
            </a:endParaRPr>
          </a:p>
        </p:txBody>
      </p:sp>
      <p:cxnSp>
        <p:nvCxnSpPr>
          <p:cNvPr id="15" name="直線接點 14"/>
          <p:cNvCxnSpPr/>
          <p:nvPr/>
        </p:nvCxnSpPr>
        <p:spPr>
          <a:xfrm>
            <a:off x="2254176" y="4700488"/>
            <a:ext cx="446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9163" name="文字方塊 15"/>
          <p:cNvSpPr txBox="1">
            <a:spLocks noChangeArrowheads="1"/>
          </p:cNvSpPr>
          <p:nvPr/>
        </p:nvSpPr>
        <p:spPr bwMode="auto">
          <a:xfrm>
            <a:off x="7553251" y="4432200"/>
            <a:ext cx="10271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Br</a:t>
            </a:r>
            <a:r>
              <a:rPr kumimoji="0" lang="en-US" altLang="zh-HK" sz="2000" baseline="-25000">
                <a:latin typeface="Arial" pitchFamily="34" charset="0"/>
                <a:cs typeface="Arial" pitchFamily="34" charset="0"/>
                <a:sym typeface="Symbol" pitchFamily="18" charset="2"/>
              </a:rPr>
              <a:t>2</a:t>
            </a:r>
            <a:r>
              <a:rPr kumimoji="0" lang="en-US" altLang="zh-HK" sz="2000" baseline="50000">
                <a:latin typeface="Arial" pitchFamily="34" charset="0"/>
                <a:cs typeface="Arial" pitchFamily="34" charset="0"/>
                <a:sym typeface="Symbol" pitchFamily="18" charset="2"/>
              </a:rPr>
              <a:t> </a:t>
            </a:r>
            <a:r>
              <a:rPr kumimoji="0" lang="en-US" altLang="zh-HK" sz="2000">
                <a:latin typeface="Arial" pitchFamily="34" charset="0"/>
                <a:cs typeface="Arial" pitchFamily="34" charset="0"/>
                <a:sym typeface="Symbol" pitchFamily="18" charset="2"/>
              </a:rPr>
              <a:t>(aq)</a:t>
            </a:r>
            <a:endParaRPr kumimoji="0" lang="zh-HK" altLang="en-US" sz="2000">
              <a:latin typeface="Arial" pitchFamily="34" charset="0"/>
              <a:cs typeface="Arial" pitchFamily="34" charset="0"/>
            </a:endParaRPr>
          </a:p>
        </p:txBody>
      </p:sp>
      <p:cxnSp>
        <p:nvCxnSpPr>
          <p:cNvPr id="17" name="直線接點 16"/>
          <p:cNvCxnSpPr/>
          <p:nvPr/>
        </p:nvCxnSpPr>
        <p:spPr>
          <a:xfrm>
            <a:off x="7237338" y="4659213"/>
            <a:ext cx="3603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1319159"/>
      </p:ext>
    </p:extLst>
  </p:cSld>
  <p:clrMapOvr>
    <a:masterClrMapping/>
  </p:clrMapOvr>
  <p:timing>
    <p:tnLst>
      <p:par>
        <p:cTn id="1" dur="indefinite" restart="never" nodeType="tmRoot"/>
      </p:par>
    </p:tn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Rectangle 6"/>
          <p:cNvSpPr>
            <a:spLocks noChangeArrowheads="1"/>
          </p:cNvSpPr>
          <p:nvPr/>
        </p:nvSpPr>
        <p:spPr bwMode="auto">
          <a:xfrm>
            <a:off x="250825" y="1124744"/>
            <a:ext cx="79930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dirty="0"/>
              <a:t>把無色的 </a:t>
            </a:r>
            <a:r>
              <a:rPr kumimoji="0" lang="zh-TW" altLang="en-US" sz="3200" b="1" dirty="0">
                <a:solidFill>
                  <a:srgbClr val="0099FF"/>
                </a:solidFill>
              </a:rPr>
              <a:t>非水溶劑</a:t>
            </a:r>
            <a:r>
              <a:rPr kumimoji="0" lang="zh-TW" altLang="en-US" sz="2800" dirty="0"/>
              <a:t> </a:t>
            </a:r>
            <a:r>
              <a:rPr kumimoji="0" lang="en-US" altLang="zh-TW" sz="2800" dirty="0"/>
              <a:t>(</a:t>
            </a:r>
            <a:r>
              <a:rPr kumimoji="0" lang="zh-TW" altLang="en-US" sz="2800" dirty="0"/>
              <a:t>例如庚烷</a:t>
            </a:r>
            <a:r>
              <a:rPr kumimoji="0" lang="en-US" altLang="zh-TW" sz="2800" dirty="0"/>
              <a:t>) </a:t>
            </a:r>
            <a:r>
              <a:rPr kumimoji="0" lang="zh-TW" altLang="en-US" sz="2800" dirty="0"/>
              <a:t>加入溶液中。</a:t>
            </a:r>
            <a:endParaRPr kumimoji="0" lang="zh-HK" altLang="en-US" sz="2800" dirty="0">
              <a:latin typeface="Arial" pitchFamily="34" charset="0"/>
              <a:cs typeface="Arial" pitchFamily="34" charset="0"/>
            </a:endParaRPr>
          </a:p>
        </p:txBody>
      </p:sp>
      <p:sp>
        <p:nvSpPr>
          <p:cNvPr id="3" name="Rectangle 6"/>
          <p:cNvSpPr>
            <a:spLocks noChangeArrowheads="1"/>
          </p:cNvSpPr>
          <p:nvPr/>
        </p:nvSpPr>
        <p:spPr bwMode="auto">
          <a:xfrm>
            <a:off x="250825" y="2260600"/>
            <a:ext cx="88931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搖勻溶液並讓溶液靜置一段時間，混合物便會分成兩層。</a:t>
            </a:r>
            <a:endParaRPr kumimoji="0" lang="zh-HK" altLang="en-US" sz="2800">
              <a:latin typeface="Arial" pitchFamily="34" charset="0"/>
              <a:cs typeface="Arial" pitchFamily="34" charset="0"/>
            </a:endParaRPr>
          </a:p>
        </p:txBody>
      </p:sp>
      <p:sp>
        <p:nvSpPr>
          <p:cNvPr id="4" name="Rectangle 6"/>
          <p:cNvSpPr>
            <a:spLocks noChangeArrowheads="1"/>
          </p:cNvSpPr>
          <p:nvPr/>
        </p:nvSpPr>
        <p:spPr bwMode="auto">
          <a:xfrm>
            <a:off x="250825" y="3641130"/>
            <a:ext cx="907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位於上層的庚烷會從下層的水溶液中提取大部分溴。</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5" name="Rectangle 6"/>
          <p:cNvSpPr>
            <a:spLocks noChangeArrowheads="1"/>
          </p:cNvSpPr>
          <p:nvPr/>
        </p:nvSpPr>
        <p:spPr bwMode="auto">
          <a:xfrm>
            <a:off x="250825" y="4721771"/>
            <a:ext cx="66262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3200" b="1">
                <a:solidFill>
                  <a:srgbClr val="0099FF"/>
                </a:solidFill>
              </a:rPr>
              <a:t>庚烷層呈橙紅色</a:t>
            </a:r>
            <a:r>
              <a:rPr kumimoji="0" lang="zh-TW" altLang="en-US" sz="2800"/>
              <a:t>，顯示溴的存在。</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11124194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4"/>
          <p:cNvSpPr>
            <a:spLocks noChangeArrowheads="1"/>
          </p:cNvSpPr>
          <p:nvPr/>
        </p:nvSpPr>
        <p:spPr bwMode="auto">
          <a:xfrm>
            <a:off x="250801" y="692696"/>
            <a:ext cx="1512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200" b="1" dirty="0">
                <a:solidFill>
                  <a:srgbClr val="CC0000"/>
                </a:solidFill>
                <a:latin typeface="Arial Black" pitchFamily="34" charset="0"/>
              </a:rPr>
              <a:t>原子序</a:t>
            </a:r>
            <a:endParaRPr lang="en-US" altLang="zh-TW" sz="3200" dirty="0">
              <a:solidFill>
                <a:srgbClr val="CC0000"/>
              </a:solidFill>
              <a:latin typeface="Arial Black" pitchFamily="34" charset="0"/>
            </a:endParaRPr>
          </a:p>
        </p:txBody>
      </p:sp>
      <p:sp>
        <p:nvSpPr>
          <p:cNvPr id="83972" name="矩形 6"/>
          <p:cNvSpPr>
            <a:spLocks noChangeArrowheads="1"/>
          </p:cNvSpPr>
          <p:nvPr/>
        </p:nvSpPr>
        <p:spPr bwMode="auto">
          <a:xfrm>
            <a:off x="323850" y="1973312"/>
            <a:ext cx="85693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buFontTx/>
              <a:buBlip>
                <a:blip r:embed="rId2"/>
              </a:buBlip>
            </a:pPr>
            <a:r>
              <a:rPr lang="zh-TW" altLang="en-US" sz="2800"/>
              <a:t>原子的 </a:t>
            </a:r>
            <a:r>
              <a:rPr lang="zh-TW" altLang="en-US" sz="3200" b="1">
                <a:solidFill>
                  <a:srgbClr val="00B0F0"/>
                </a:solidFill>
              </a:rPr>
              <a:t>原子序</a:t>
            </a:r>
            <a:r>
              <a:rPr lang="zh-TW" altLang="en-US" sz="2800"/>
              <a:t> </a:t>
            </a:r>
            <a:r>
              <a:rPr lang="en-US" altLang="zh-TW" sz="2800"/>
              <a:t>(</a:t>
            </a:r>
            <a:r>
              <a:rPr lang="zh-TW" altLang="en-US" sz="2800"/>
              <a:t>符號：</a:t>
            </a:r>
            <a:r>
              <a:rPr lang="en-US" altLang="zh-TW" sz="2800"/>
              <a:t>Z) </a:t>
            </a:r>
            <a:r>
              <a:rPr lang="zh-TW" altLang="en-US" sz="2800"/>
              <a:t>是該原子的 </a:t>
            </a:r>
            <a:r>
              <a:rPr lang="zh-TW" altLang="en-US" sz="3200" b="1">
                <a:solidFill>
                  <a:srgbClr val="00B0F0"/>
                </a:solidFill>
              </a:rPr>
              <a:t>質子數目</a:t>
            </a:r>
            <a:r>
              <a:rPr lang="zh-TW" altLang="en-US" sz="2800"/>
              <a:t>。</a:t>
            </a:r>
          </a:p>
        </p:txBody>
      </p:sp>
      <p:sp>
        <p:nvSpPr>
          <p:cNvPr id="7" name="Rectangle 9"/>
          <p:cNvSpPr>
            <a:spLocks noChangeArrowheads="1"/>
          </p:cNvSpPr>
          <p:nvPr/>
        </p:nvSpPr>
        <p:spPr bwMode="auto">
          <a:xfrm>
            <a:off x="900113" y="2895649"/>
            <a:ext cx="84248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tabLst>
                <a:tab pos="542925" algn="l"/>
              </a:tabLst>
              <a:defRPr kumimoji="1">
                <a:solidFill>
                  <a:schemeClr val="tx1"/>
                </a:solidFill>
                <a:latin typeface="Arial" charset="0"/>
                <a:ea typeface="新細明體" pitchFamily="18" charset="-120"/>
              </a:defRPr>
            </a:lvl1pPr>
            <a:lvl2pPr marL="742950" indent="-285750">
              <a:tabLst>
                <a:tab pos="542925" algn="l"/>
              </a:tabLst>
              <a:defRPr kumimoji="1">
                <a:solidFill>
                  <a:schemeClr val="tx1"/>
                </a:solidFill>
                <a:latin typeface="Arial" charset="0"/>
                <a:ea typeface="新細明體" pitchFamily="18" charset="-120"/>
              </a:defRPr>
            </a:lvl2pPr>
            <a:lvl3pPr marL="1143000" indent="-228600">
              <a:tabLst>
                <a:tab pos="542925" algn="l"/>
              </a:tabLst>
              <a:defRPr kumimoji="1">
                <a:solidFill>
                  <a:schemeClr val="tx1"/>
                </a:solidFill>
                <a:latin typeface="Arial" charset="0"/>
                <a:ea typeface="新細明體" pitchFamily="18" charset="-120"/>
              </a:defRPr>
            </a:lvl3pPr>
            <a:lvl4pPr marL="1600200" indent="-228600">
              <a:tabLst>
                <a:tab pos="542925" algn="l"/>
              </a:tabLst>
              <a:defRPr kumimoji="1">
                <a:solidFill>
                  <a:schemeClr val="tx1"/>
                </a:solidFill>
                <a:latin typeface="Arial" charset="0"/>
                <a:ea typeface="新細明體" pitchFamily="18" charset="-120"/>
              </a:defRPr>
            </a:lvl4pPr>
            <a:lvl5pPr marL="2057400" indent="-228600">
              <a:tabLst>
                <a:tab pos="542925" algn="l"/>
              </a:tabLst>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tabLst>
                <a:tab pos="542925" algn="l"/>
              </a:tabLs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tabLst>
                <a:tab pos="542925" algn="l"/>
              </a:tabLs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tabLst>
                <a:tab pos="542925" algn="l"/>
              </a:tabLs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tabLst>
                <a:tab pos="542925" algn="l"/>
              </a:tabLst>
              <a:defRPr kumimoji="1">
                <a:solidFill>
                  <a:schemeClr val="tx1"/>
                </a:solidFill>
                <a:latin typeface="Arial" charset="0"/>
                <a:ea typeface="新細明體" pitchFamily="18" charset="-120"/>
              </a:defRPr>
            </a:lvl9pPr>
          </a:lstStyle>
          <a:p>
            <a:pPr eaLnBrk="1" hangingPunct="1">
              <a:buFontTx/>
              <a:buBlip>
                <a:blip r:embed="rId3"/>
              </a:buBlip>
            </a:pPr>
            <a:r>
              <a:rPr lang="zh-TW" altLang="en-US" sz="2800"/>
              <a:t>例如銀原子含有</a:t>
            </a:r>
            <a:r>
              <a:rPr lang="en-US" altLang="zh-TW" sz="2800"/>
              <a:t>47</a:t>
            </a:r>
            <a:r>
              <a:rPr lang="zh-TW" altLang="en-US" sz="2800"/>
              <a:t>個質子。</a:t>
            </a:r>
            <a:r>
              <a:rPr lang="en-US" altLang="zh-TW" sz="2800"/>
              <a:t>∴</a:t>
            </a:r>
            <a:r>
              <a:rPr lang="zh-TW" altLang="en-US" sz="2800"/>
              <a:t>銀的原子序是</a:t>
            </a:r>
            <a:r>
              <a:rPr lang="en-US" altLang="zh-TW" sz="2800"/>
              <a:t>47</a:t>
            </a:r>
            <a:r>
              <a:rPr lang="zh-TW" altLang="en-US" sz="2800"/>
              <a:t>。</a:t>
            </a:r>
            <a:endParaRPr lang="en-US" altLang="zh-TW" sz="2800"/>
          </a:p>
        </p:txBody>
      </p:sp>
      <p:sp>
        <p:nvSpPr>
          <p:cNvPr id="6" name="矩形 6"/>
          <p:cNvSpPr>
            <a:spLocks noChangeArrowheads="1"/>
          </p:cNvSpPr>
          <p:nvPr/>
        </p:nvSpPr>
        <p:spPr bwMode="auto">
          <a:xfrm>
            <a:off x="323850" y="4134023"/>
            <a:ext cx="8569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buFontTx/>
              <a:buBlip>
                <a:blip r:embed="rId2"/>
              </a:buBlip>
            </a:pPr>
            <a:r>
              <a:rPr lang="zh-TW" altLang="en-US" sz="2800"/>
              <a:t>每種元素的原子序都是</a:t>
            </a:r>
            <a:r>
              <a:rPr lang="zh-TW" altLang="en-US" sz="2800" b="1"/>
              <a:t>獨一無二</a:t>
            </a:r>
            <a:r>
              <a:rPr lang="zh-TW" altLang="en-US" sz="2800"/>
              <a:t>的。</a:t>
            </a:r>
          </a:p>
        </p:txBody>
      </p:sp>
    </p:spTree>
    <p:extLst>
      <p:ext uri="{BB962C8B-B14F-4D97-AF65-F5344CB8AC3E}">
        <p14:creationId xmlns:p14="http://schemas.microsoft.com/office/powerpoint/2010/main" val="73144104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535" name="Group 23"/>
          <p:cNvGraphicFramePr>
            <a:graphicFrameLocks noGrp="1"/>
          </p:cNvGraphicFramePr>
          <p:nvPr>
            <p:ph idx="4294967295"/>
            <p:extLst>
              <p:ext uri="{D42A27DB-BD31-4B8C-83A1-F6EECF244321}">
                <p14:modId xmlns:p14="http://schemas.microsoft.com/office/powerpoint/2010/main" val="3130339977"/>
              </p:ext>
            </p:extLst>
          </p:nvPr>
        </p:nvGraphicFramePr>
        <p:xfrm>
          <a:off x="611560" y="506512"/>
          <a:ext cx="7921625" cy="4938712"/>
        </p:xfrm>
        <a:graphic>
          <a:graphicData uri="http://schemas.openxmlformats.org/drawingml/2006/table">
            <a:tbl>
              <a:tblPr/>
              <a:tblGrid>
                <a:gridCol w="2138362">
                  <a:extLst>
                    <a:ext uri="{9D8B030D-6E8A-4147-A177-3AD203B41FA5}">
                      <a16:colId xmlns="" xmlns:a16="http://schemas.microsoft.com/office/drawing/2014/main" val="20000"/>
                    </a:ext>
                  </a:extLst>
                </a:gridCol>
                <a:gridCol w="2786063">
                  <a:extLst>
                    <a:ext uri="{9D8B030D-6E8A-4147-A177-3AD203B41FA5}">
                      <a16:colId xmlns="" xmlns:a16="http://schemas.microsoft.com/office/drawing/2014/main" val="20001"/>
                    </a:ext>
                  </a:extLst>
                </a:gridCol>
                <a:gridCol w="2997200">
                  <a:extLst>
                    <a:ext uri="{9D8B030D-6E8A-4147-A177-3AD203B41FA5}">
                      <a16:colId xmlns="" xmlns:a16="http://schemas.microsoft.com/office/drawing/2014/main" val="20002"/>
                    </a:ext>
                  </a:extLst>
                </a:gridCol>
              </a:tblGrid>
              <a:tr h="45943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itchFamily="34" charset="0"/>
                          <a:ea typeface="新細明體" pitchFamily="18" charset="-120"/>
                        </a:rPr>
                        <a:t>電荷</a:t>
                      </a:r>
                      <a:endParaRPr kumimoji="1" lang="en-US" altLang="zh-TW" sz="2400" b="1" i="0" u="none" strike="noStrike" cap="none" normalizeH="0" baseline="0" smtClean="0">
                        <a:ln>
                          <a:noFill/>
                        </a:ln>
                        <a:solidFill>
                          <a:schemeClr val="bg1"/>
                        </a:solidFill>
                        <a:effectLst/>
                        <a:latin typeface="Arial" pitchFamily="34" charset="0"/>
                        <a:ea typeface="新細明體" pitchFamily="18" charset="-120"/>
                      </a:endParaRPr>
                    </a:p>
                  </a:txBody>
                  <a:tcPr marL="90000" marR="90000" marT="46817" marB="4681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itchFamily="34" charset="0"/>
                          <a:ea typeface="新細明體" pitchFamily="18" charset="-120"/>
                        </a:rPr>
                        <a:t>化學式</a:t>
                      </a:r>
                      <a:endParaRPr kumimoji="1" lang="en-US" altLang="zh-TW" sz="2400" b="1" i="0" u="none" strike="noStrike" cap="none" normalizeH="0" baseline="0" smtClean="0">
                        <a:ln>
                          <a:noFill/>
                        </a:ln>
                        <a:solidFill>
                          <a:schemeClr val="bg1"/>
                        </a:solidFill>
                        <a:effectLst/>
                        <a:latin typeface="Arial" pitchFamily="34" charset="0"/>
                        <a:ea typeface="新細明體" pitchFamily="18" charset="-120"/>
                      </a:endParaRPr>
                    </a:p>
                  </a:txBody>
                  <a:tcPr marL="90000" marR="90000" marT="46817" marB="4681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itchFamily="34" charset="0"/>
                          <a:ea typeface="新細明體" pitchFamily="18" charset="-120"/>
                        </a:rPr>
                        <a:t>名稱</a:t>
                      </a:r>
                    </a:p>
                  </a:txBody>
                  <a:tcPr marL="90000" marR="90000" marT="46817" marB="4681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extLst>
                  <a:ext uri="{0D108BD9-81ED-4DB2-BD59-A6C34878D82A}">
                    <a16:rowId xmlns="" xmlns:a16="http://schemas.microsoft.com/office/drawing/2014/main" val="10000"/>
                  </a:ext>
                </a:extLst>
              </a:tr>
              <a:tr h="324558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2</a:t>
                      </a:r>
                      <a:r>
                        <a:rPr kumimoji="1" lang="en-US" altLang="zh-TW" sz="2200" b="0" i="0" u="none" strike="noStrike" cap="none" normalizeH="0" baseline="0" smtClean="0">
                          <a:ln>
                            <a:noFill/>
                          </a:ln>
                          <a:solidFill>
                            <a:schemeClr val="tx1"/>
                          </a:solidFill>
                          <a:effectLst/>
                          <a:latin typeface="Arial" pitchFamily="34" charset="0"/>
                          <a:ea typeface="新細明體" pitchFamily="18" charset="-120"/>
                          <a:sym typeface="Symbol" pitchFamily="18" charset="2"/>
                        </a:rPr>
                        <a:t></a:t>
                      </a:r>
                    </a:p>
                  </a:txBody>
                  <a:tcPr marL="90000" marR="90000" marT="46817" marB="4681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O</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2</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S</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2</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SO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4</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2</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SO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3</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2</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rgbClr val="C0C0C0"/>
                          </a:solidFill>
                          <a:effectLst/>
                          <a:latin typeface="Arial" pitchFamily="34" charset="0"/>
                          <a:ea typeface="新細明體" pitchFamily="18" charset="-120"/>
                        </a:rPr>
                        <a:t>SiO</a:t>
                      </a:r>
                      <a:r>
                        <a:rPr kumimoji="1" lang="en-US" altLang="zh-TW" sz="2200" b="0" i="0" u="none" strike="noStrike" cap="none" normalizeH="0" baseline="-25000" smtClean="0">
                          <a:ln>
                            <a:noFill/>
                          </a:ln>
                          <a:solidFill>
                            <a:srgbClr val="C0C0C0"/>
                          </a:solidFill>
                          <a:effectLst/>
                          <a:latin typeface="Arial" pitchFamily="34" charset="0"/>
                          <a:ea typeface="新細明體" pitchFamily="18" charset="-120"/>
                        </a:rPr>
                        <a:t>3</a:t>
                      </a:r>
                      <a:r>
                        <a:rPr kumimoji="1" lang="en-US" altLang="zh-TW" sz="2200" b="0" i="0" u="none" strike="noStrike" cap="none" normalizeH="0" baseline="30000" smtClean="0">
                          <a:ln>
                            <a:noFill/>
                          </a:ln>
                          <a:solidFill>
                            <a:srgbClr val="C0C0C0"/>
                          </a:solidFill>
                          <a:effectLst/>
                          <a:latin typeface="Arial" pitchFamily="34" charset="0"/>
                          <a:ea typeface="新細明體" pitchFamily="18" charset="-120"/>
                        </a:rPr>
                        <a:t>2</a:t>
                      </a:r>
                      <a:r>
                        <a:rPr kumimoji="1" lang="en-US" altLang="zh-TW" sz="2200" b="0" i="0" u="none" strike="noStrike" cap="none" normalizeH="0" baseline="30000" smtClean="0">
                          <a:ln>
                            <a:noFill/>
                          </a:ln>
                          <a:solidFill>
                            <a:srgbClr val="C0C0C0"/>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rgbClr val="C0C0C0"/>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CO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3</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2</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rgbClr val="C0C0C0"/>
                          </a:solidFill>
                          <a:effectLst/>
                          <a:latin typeface="Arial" pitchFamily="34" charset="0"/>
                          <a:ea typeface="新細明體" pitchFamily="18" charset="-120"/>
                        </a:rPr>
                        <a:t>CrO</a:t>
                      </a:r>
                      <a:r>
                        <a:rPr kumimoji="1" lang="en-US" altLang="zh-TW" sz="2200" b="0" i="0" u="none" strike="noStrike" cap="none" normalizeH="0" baseline="-25000" smtClean="0">
                          <a:ln>
                            <a:noFill/>
                          </a:ln>
                          <a:solidFill>
                            <a:srgbClr val="C0C0C0"/>
                          </a:solidFill>
                          <a:effectLst/>
                          <a:latin typeface="Arial" pitchFamily="34" charset="0"/>
                          <a:ea typeface="新細明體" pitchFamily="18" charset="-120"/>
                        </a:rPr>
                        <a:t>4</a:t>
                      </a:r>
                      <a:r>
                        <a:rPr kumimoji="1" lang="en-US" altLang="zh-TW" sz="2200" b="0" i="0" u="none" strike="noStrike" cap="none" normalizeH="0" baseline="30000" smtClean="0">
                          <a:ln>
                            <a:noFill/>
                          </a:ln>
                          <a:solidFill>
                            <a:srgbClr val="C0C0C0"/>
                          </a:solidFill>
                          <a:effectLst/>
                          <a:latin typeface="Arial" pitchFamily="34" charset="0"/>
                          <a:ea typeface="新細明體" pitchFamily="18" charset="-120"/>
                        </a:rPr>
                        <a:t>2</a:t>
                      </a:r>
                      <a:r>
                        <a:rPr kumimoji="1" lang="en-US" altLang="zh-TW" sz="2200" b="0" i="0" u="none" strike="noStrike" cap="none" normalizeH="0" baseline="30000" smtClean="0">
                          <a:ln>
                            <a:noFill/>
                          </a:ln>
                          <a:solidFill>
                            <a:srgbClr val="C0C0C0"/>
                          </a:solidFill>
                          <a:effectLst/>
                          <a:latin typeface="Arial" pitchFamily="34" charset="0"/>
                          <a:ea typeface="新細明體" pitchFamily="18" charset="-120"/>
                          <a:sym typeface="Symbol" pitchFamily="18" charset="2"/>
                        </a:rPr>
                        <a:t></a:t>
                      </a:r>
                      <a:endParaRPr kumimoji="1" lang="en-US" altLang="zh-TW" sz="2200" b="0" i="0" u="none" strike="noStrike" cap="none" normalizeH="0" baseline="0" smtClean="0">
                        <a:ln>
                          <a:noFill/>
                        </a:ln>
                        <a:solidFill>
                          <a:srgbClr val="C0C0C0"/>
                        </a:solidFill>
                        <a:effectLst/>
                        <a:latin typeface="Arial" pitchFamily="34" charset="0"/>
                        <a:ea typeface="新細明體" pitchFamily="18" charset="-12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Cr</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2</a:t>
                      </a: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7</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2</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txBody>
                  <a:tcPr marL="90000" marR="90000" marT="46817" marB="4681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itchFamily="34" charset="0"/>
                          <a:ea typeface="新細明體" pitchFamily="18" charset="-120"/>
                        </a:rPr>
                        <a:t>氧離子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itchFamily="34" charset="0"/>
                          <a:ea typeface="新細明體" pitchFamily="18" charset="-120"/>
                        </a:rPr>
                        <a:t>硫離子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itchFamily="34" charset="0"/>
                          <a:ea typeface="新細明體" pitchFamily="18" charset="-120"/>
                        </a:rPr>
                        <a:t>硫酸根離子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itchFamily="34" charset="0"/>
                          <a:ea typeface="新細明體" pitchFamily="18" charset="-120"/>
                        </a:rPr>
                        <a:t>亞硫酸根離子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itchFamily="34" charset="0"/>
                          <a:ea typeface="新細明體" pitchFamily="18" charset="-120"/>
                        </a:rPr>
                        <a:t>硅酸根離子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itchFamily="34" charset="0"/>
                          <a:ea typeface="新細明體" pitchFamily="18" charset="-120"/>
                        </a:rPr>
                        <a:t>碳酸根離子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itchFamily="34" charset="0"/>
                          <a:ea typeface="新細明體" pitchFamily="18" charset="-120"/>
                        </a:rPr>
                        <a:t>鉻酸根離子</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chemeClr val="tx1"/>
                          </a:solidFill>
                          <a:effectLst/>
                          <a:latin typeface="Arial" pitchFamily="34" charset="0"/>
                          <a:ea typeface="新細明體" pitchFamily="18" charset="-120"/>
                        </a:rPr>
                        <a:t>重鉻酸根離子</a:t>
                      </a:r>
                      <a:endParaRPr kumimoji="1" lang="en-US" altLang="zh-TW" sz="2200" b="0" i="0" u="none" strike="noStrike" cap="none" normalizeH="0" baseline="0" smtClean="0">
                        <a:ln>
                          <a:noFill/>
                        </a:ln>
                        <a:solidFill>
                          <a:schemeClr val="tx1"/>
                        </a:solidFill>
                        <a:effectLst/>
                        <a:latin typeface="Arial" pitchFamily="34" charset="0"/>
                        <a:ea typeface="新細明體" pitchFamily="18" charset="-120"/>
                      </a:endParaRPr>
                    </a:p>
                  </a:txBody>
                  <a:tcPr marL="90000" marR="90000" marT="46817" marB="4681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1233700">
                <a:tc>
                  <a:txBody>
                    <a:bodyPr/>
                    <a:lstStyle/>
                    <a:p>
                      <a:pPr marL="180975" marR="0" lvl="0" indent="-180975"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3</a:t>
                      </a:r>
                      <a:r>
                        <a:rPr kumimoji="1" lang="en-US" altLang="zh-TW" sz="2200" b="0" i="0" u="none" strike="noStrike" cap="none" normalizeH="0" baseline="0" smtClean="0">
                          <a:ln>
                            <a:noFill/>
                          </a:ln>
                          <a:solidFill>
                            <a:schemeClr val="tx1"/>
                          </a:solidFill>
                          <a:effectLst/>
                          <a:latin typeface="Arial" pitchFamily="34" charset="0"/>
                          <a:ea typeface="新細明體" pitchFamily="18" charset="-120"/>
                          <a:sym typeface="Symbol" pitchFamily="18" charset="2"/>
                        </a:rPr>
                        <a:t></a:t>
                      </a:r>
                    </a:p>
                  </a:txBody>
                  <a:tcPr marL="90000" marR="90000" marT="46817" marB="4681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180975" marR="0" lvl="0" indent="-180975"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N</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3</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p>
                      <a:pPr marL="180975" marR="0" lvl="0" indent="-180975"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P</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3</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p>
                      <a:pPr marL="180975" marR="0" lvl="0" indent="-180975" algn="ctr"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PO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4</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3</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sym typeface="Symbol" pitchFamily="18" charset="2"/>
                        </a:rPr>
                        <a:t></a:t>
                      </a:r>
                      <a:endParaRPr kumimoji="1" lang="en-US" altLang="zh-TW" sz="2200" b="0" i="0" u="none" strike="noStrike" cap="none" normalizeH="0" baseline="30000" smtClean="0">
                        <a:ln>
                          <a:noFill/>
                        </a:ln>
                        <a:solidFill>
                          <a:schemeClr val="tx1"/>
                        </a:solidFill>
                        <a:effectLst/>
                        <a:latin typeface="Arial" pitchFamily="34" charset="0"/>
                        <a:ea typeface="新細明體" pitchFamily="18" charset="-120"/>
                      </a:endParaRPr>
                    </a:p>
                  </a:txBody>
                  <a:tcPr marL="90000" marR="90000" marT="46817" marB="4681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180975" marR="0" lvl="0" indent="-180975"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氮離子</a:t>
                      </a:r>
                    </a:p>
                    <a:p>
                      <a:pPr marL="180975" marR="0" lvl="0" indent="-180975"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磷離子</a:t>
                      </a:r>
                    </a:p>
                    <a:p>
                      <a:pPr marL="180975" marR="0" lvl="0" indent="-180975" algn="ctr"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dirty="0" smtClean="0">
                          <a:ln>
                            <a:noFill/>
                          </a:ln>
                          <a:solidFill>
                            <a:schemeClr val="tx1"/>
                          </a:solidFill>
                          <a:effectLst/>
                          <a:latin typeface="Arial" pitchFamily="34" charset="0"/>
                          <a:ea typeface="新細明體" pitchFamily="18" charset="-120"/>
                        </a:rPr>
                        <a:t>磷酸根離子</a:t>
                      </a:r>
                      <a:endParaRPr kumimoji="1" lang="en-US" altLang="zh-TW" sz="2200" b="0" i="0" u="none" strike="noStrike" cap="none" normalizeH="0" baseline="0" dirty="0" smtClean="0">
                        <a:ln>
                          <a:noFill/>
                        </a:ln>
                        <a:solidFill>
                          <a:schemeClr val="tx1"/>
                        </a:solidFill>
                        <a:effectLst/>
                        <a:latin typeface="Arial" pitchFamily="34" charset="0"/>
                        <a:ea typeface="新細明體" pitchFamily="18" charset="-120"/>
                      </a:endParaRPr>
                    </a:p>
                  </a:txBody>
                  <a:tcPr marL="90000" marR="90000" marT="46817" marB="46817" anchor="ctr"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1088501352"/>
      </p:ext>
    </p:extLst>
  </p:cSld>
  <p:clrMapOvr>
    <a:masterClrMapping/>
  </p:clrMapOvr>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6" name="Picture 3" descr="C:\Documents and Settings\Aristo\Desktop\shared\from Carol\16.4.2014\F33170b.jpg"/>
          <p:cNvPicPr>
            <a:picLocks noChangeAspect="1" noChangeArrowheads="1"/>
          </p:cNvPicPr>
          <p:nvPr/>
        </p:nvPicPr>
        <p:blipFill>
          <a:blip r:embed="rId2">
            <a:extLst>
              <a:ext uri="{28A0092B-C50C-407E-A947-70E740481C1C}">
                <a14:useLocalDpi xmlns:a14="http://schemas.microsoft.com/office/drawing/2010/main" val="0"/>
              </a:ext>
            </a:extLst>
          </a:blip>
          <a:srcRect l="6924" t="11702" r="6116" b="8371"/>
          <a:stretch>
            <a:fillRect/>
          </a:stretch>
        </p:blipFill>
        <p:spPr bwMode="auto">
          <a:xfrm>
            <a:off x="3284538" y="1993751"/>
            <a:ext cx="1828800" cy="251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637" name="Picture 4" descr="C:\Documents and Settings\Aristo\Desktop\shared\from Carol\16.4.2014\F33170a.jpg"/>
          <p:cNvPicPr>
            <a:picLocks noChangeAspect="1" noChangeArrowheads="1"/>
          </p:cNvPicPr>
          <p:nvPr/>
        </p:nvPicPr>
        <p:blipFill>
          <a:blip r:embed="rId3">
            <a:extLst>
              <a:ext uri="{28A0092B-C50C-407E-A947-70E740481C1C}">
                <a14:useLocalDpi xmlns:a14="http://schemas.microsoft.com/office/drawing/2010/main" val="0"/>
              </a:ext>
            </a:extLst>
          </a:blip>
          <a:srcRect l="7523" t="12276" r="7294" b="7550"/>
          <a:stretch>
            <a:fillRect/>
          </a:stretch>
        </p:blipFill>
        <p:spPr bwMode="auto">
          <a:xfrm>
            <a:off x="144463" y="1993751"/>
            <a:ext cx="1779587" cy="251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向右箭號 10"/>
          <p:cNvSpPr/>
          <p:nvPr/>
        </p:nvSpPr>
        <p:spPr>
          <a:xfrm>
            <a:off x="1944688" y="3170088"/>
            <a:ext cx="1295400" cy="382588"/>
          </a:xfrm>
          <a:prstGeom prst="rightArrow">
            <a:avLst>
              <a:gd name="adj1" fmla="val 50000"/>
              <a:gd name="adj2" fmla="val 102894"/>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69641" name="文字方塊 11"/>
          <p:cNvSpPr txBox="1">
            <a:spLocks noChangeArrowheads="1"/>
          </p:cNvSpPr>
          <p:nvPr/>
        </p:nvSpPr>
        <p:spPr bwMode="auto">
          <a:xfrm>
            <a:off x="1873250" y="2755751"/>
            <a:ext cx="1476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加入</a:t>
            </a:r>
            <a:r>
              <a:rPr kumimoji="0" lang="en-US" altLang="zh-HK" sz="2000">
                <a:latin typeface="Arial" pitchFamily="34" charset="0"/>
                <a:cs typeface="Arial" pitchFamily="34" charset="0"/>
              </a:rPr>
              <a:t>Cl</a:t>
            </a:r>
            <a:r>
              <a:rPr kumimoji="0" lang="en-US" altLang="zh-HK" sz="2000" baseline="-25000">
                <a:latin typeface="Arial" pitchFamily="34" charset="0"/>
                <a:cs typeface="Arial" pitchFamily="34" charset="0"/>
              </a:rPr>
              <a:t>2</a:t>
            </a:r>
            <a:r>
              <a:rPr kumimoji="0" lang="en-US" altLang="zh-HK" sz="2000">
                <a:latin typeface="Arial" pitchFamily="34" charset="0"/>
                <a:cs typeface="Arial" pitchFamily="34" charset="0"/>
              </a:rPr>
              <a:t>(aq)</a:t>
            </a:r>
            <a:endParaRPr kumimoji="0" lang="zh-HK" altLang="en-US" sz="2000">
              <a:latin typeface="Arial" pitchFamily="34" charset="0"/>
              <a:cs typeface="Arial" pitchFamily="34" charset="0"/>
            </a:endParaRPr>
          </a:p>
        </p:txBody>
      </p:sp>
      <p:sp>
        <p:nvSpPr>
          <p:cNvPr id="69642" name="文字方塊 12"/>
          <p:cNvSpPr txBox="1">
            <a:spLocks noChangeArrowheads="1"/>
          </p:cNvSpPr>
          <p:nvPr/>
        </p:nvSpPr>
        <p:spPr bwMode="auto">
          <a:xfrm>
            <a:off x="1133475" y="4584551"/>
            <a:ext cx="9794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Br</a:t>
            </a:r>
            <a:r>
              <a:rPr kumimoji="0" lang="en-US" altLang="zh-HK" sz="2000" baseline="50000">
                <a:latin typeface="Arial" pitchFamily="34" charset="0"/>
                <a:cs typeface="Arial" pitchFamily="34" charset="0"/>
                <a:sym typeface="Symbol" pitchFamily="18" charset="2"/>
              </a:rPr>
              <a:t></a:t>
            </a:r>
            <a:r>
              <a:rPr kumimoji="0" lang="en-US" altLang="zh-HK" sz="2000">
                <a:latin typeface="Arial" pitchFamily="34" charset="0"/>
                <a:cs typeface="Arial" pitchFamily="34" charset="0"/>
                <a:sym typeface="Symbol" pitchFamily="18" charset="2"/>
              </a:rPr>
              <a:t>(aq)</a:t>
            </a:r>
            <a:endParaRPr kumimoji="0" lang="zh-HK" altLang="en-US" sz="2000">
              <a:latin typeface="Arial" pitchFamily="34" charset="0"/>
              <a:cs typeface="Arial" pitchFamily="34" charset="0"/>
            </a:endParaRPr>
          </a:p>
        </p:txBody>
      </p:sp>
      <p:cxnSp>
        <p:nvCxnSpPr>
          <p:cNvPr id="14" name="直線接點 13"/>
          <p:cNvCxnSpPr/>
          <p:nvPr/>
        </p:nvCxnSpPr>
        <p:spPr>
          <a:xfrm>
            <a:off x="4219575" y="4225776"/>
            <a:ext cx="147638" cy="471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9644" name="文字方塊 14"/>
          <p:cNvSpPr txBox="1">
            <a:spLocks noChangeArrowheads="1"/>
          </p:cNvSpPr>
          <p:nvPr/>
        </p:nvSpPr>
        <p:spPr bwMode="auto">
          <a:xfrm>
            <a:off x="4108450" y="4616301"/>
            <a:ext cx="9810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Br</a:t>
            </a:r>
            <a:r>
              <a:rPr kumimoji="0" lang="en-US" altLang="zh-HK" sz="2000" baseline="-25000">
                <a:latin typeface="Arial" pitchFamily="34" charset="0"/>
                <a:cs typeface="Arial" pitchFamily="34" charset="0"/>
                <a:sym typeface="Symbol" pitchFamily="18" charset="2"/>
              </a:rPr>
              <a:t>2</a:t>
            </a:r>
            <a:r>
              <a:rPr kumimoji="0" lang="en-US" altLang="zh-HK" sz="2000">
                <a:latin typeface="Arial" pitchFamily="34" charset="0"/>
                <a:cs typeface="Arial" pitchFamily="34" charset="0"/>
                <a:sym typeface="Symbol" pitchFamily="18" charset="2"/>
              </a:rPr>
              <a:t>(aq)</a:t>
            </a:r>
            <a:endParaRPr kumimoji="0" lang="zh-HK" altLang="en-US" sz="2000">
              <a:latin typeface="Arial" pitchFamily="34" charset="0"/>
              <a:cs typeface="Arial" pitchFamily="34" charset="0"/>
            </a:endParaRPr>
          </a:p>
        </p:txBody>
      </p:sp>
      <p:sp>
        <p:nvSpPr>
          <p:cNvPr id="55309" name="文字方塊 17"/>
          <p:cNvSpPr txBox="1">
            <a:spLocks noChangeArrowheads="1"/>
          </p:cNvSpPr>
          <p:nvPr/>
        </p:nvSpPr>
        <p:spPr bwMode="auto">
          <a:xfrm>
            <a:off x="5148263" y="2139801"/>
            <a:ext cx="13303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HK" altLang="en-US" sz="2000"/>
              <a:t>加入庚烷</a:t>
            </a:r>
          </a:p>
          <a:p>
            <a:pPr eaLnBrk="1" hangingPunct="1"/>
            <a:r>
              <a:rPr kumimoji="0" lang="en-US" altLang="zh-HK" sz="2000"/>
              <a:t>(</a:t>
            </a:r>
            <a:r>
              <a:rPr kumimoji="0" lang="zh-HK" altLang="en-US" sz="2000"/>
              <a:t>無色的非</a:t>
            </a:r>
          </a:p>
          <a:p>
            <a:pPr eaLnBrk="1" hangingPunct="1"/>
            <a:r>
              <a:rPr kumimoji="0" lang="zh-HK" altLang="en-US" sz="2000"/>
              <a:t>水溶劑</a:t>
            </a:r>
            <a:r>
              <a:rPr kumimoji="0" lang="en-US" altLang="zh-HK" sz="2000"/>
              <a:t>)</a:t>
            </a:r>
            <a:endParaRPr kumimoji="0" lang="zh-HK" altLang="en-US" sz="2000">
              <a:latin typeface="Arial" pitchFamily="34" charset="0"/>
              <a:cs typeface="Arial" pitchFamily="34" charset="0"/>
            </a:endParaRPr>
          </a:p>
        </p:txBody>
      </p:sp>
      <p:sp>
        <p:nvSpPr>
          <p:cNvPr id="55310" name="文字方塊 18"/>
          <p:cNvSpPr txBox="1">
            <a:spLocks noChangeArrowheads="1"/>
          </p:cNvSpPr>
          <p:nvPr/>
        </p:nvSpPr>
        <p:spPr bwMode="auto">
          <a:xfrm>
            <a:off x="5184775" y="3589188"/>
            <a:ext cx="154781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HK" altLang="en-US" sz="2000"/>
              <a:t>搖勻，然後</a:t>
            </a:r>
          </a:p>
          <a:p>
            <a:pPr eaLnBrk="1" hangingPunct="1"/>
            <a:r>
              <a:rPr kumimoji="0" lang="zh-HK" altLang="en-US" sz="2000"/>
              <a:t>讓試管靜置</a:t>
            </a:r>
            <a:endParaRPr kumimoji="0" lang="zh-HK" altLang="en-US" sz="2000">
              <a:latin typeface="Arial" pitchFamily="34" charset="0"/>
              <a:cs typeface="Arial" pitchFamily="34" charset="0"/>
            </a:endParaRPr>
          </a:p>
        </p:txBody>
      </p:sp>
      <p:pic>
        <p:nvPicPr>
          <p:cNvPr id="55311" name="Picture 2" descr="C:\Documents and Settings\Aristo\Desktop\shared\from Carol\16.4.2014\F33170c.jpg"/>
          <p:cNvPicPr>
            <a:picLocks noChangeAspect="1" noChangeArrowheads="1"/>
          </p:cNvPicPr>
          <p:nvPr/>
        </p:nvPicPr>
        <p:blipFill>
          <a:blip r:embed="rId4">
            <a:extLst>
              <a:ext uri="{28A0092B-C50C-407E-A947-70E740481C1C}">
                <a14:useLocalDpi xmlns:a14="http://schemas.microsoft.com/office/drawing/2010/main" val="0"/>
              </a:ext>
            </a:extLst>
          </a:blip>
          <a:srcRect t="10185" b="4581"/>
          <a:stretch>
            <a:fillRect/>
          </a:stretch>
        </p:blipFill>
        <p:spPr bwMode="auto">
          <a:xfrm>
            <a:off x="6913563" y="1993751"/>
            <a:ext cx="1979612" cy="251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直線接點 26"/>
          <p:cNvCxnSpPr/>
          <p:nvPr/>
        </p:nvCxnSpPr>
        <p:spPr>
          <a:xfrm>
            <a:off x="1152525" y="4171801"/>
            <a:ext cx="147638" cy="4730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5313" name="文字方塊 27"/>
          <p:cNvSpPr txBox="1">
            <a:spLocks noChangeArrowheads="1"/>
          </p:cNvSpPr>
          <p:nvPr/>
        </p:nvSpPr>
        <p:spPr bwMode="auto">
          <a:xfrm>
            <a:off x="7778750" y="1141263"/>
            <a:ext cx="1185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HK" altLang="en-US" sz="2000"/>
              <a:t>庚烷層</a:t>
            </a:r>
          </a:p>
          <a:p>
            <a:pPr algn="ctr" eaLnBrk="1" hangingPunct="1"/>
            <a:r>
              <a:rPr kumimoji="0" lang="en-US" altLang="zh-HK" sz="2000"/>
              <a:t>(</a:t>
            </a:r>
            <a:r>
              <a:rPr kumimoji="0" lang="zh-HK" altLang="en-US" sz="2000"/>
              <a:t>橙紅色</a:t>
            </a:r>
            <a:r>
              <a:rPr kumimoji="0" lang="en-US" altLang="zh-HK" sz="2000"/>
              <a:t>)</a:t>
            </a:r>
            <a:endParaRPr kumimoji="0" lang="zh-HK" altLang="en-US" sz="2000">
              <a:latin typeface="Arial" pitchFamily="34" charset="0"/>
              <a:cs typeface="Arial" pitchFamily="34" charset="0"/>
            </a:endParaRPr>
          </a:p>
        </p:txBody>
      </p:sp>
      <p:sp>
        <p:nvSpPr>
          <p:cNvPr id="55314" name="文字方塊 28"/>
          <p:cNvSpPr txBox="1">
            <a:spLocks noChangeArrowheads="1"/>
          </p:cNvSpPr>
          <p:nvPr/>
        </p:nvSpPr>
        <p:spPr bwMode="auto">
          <a:xfrm>
            <a:off x="7710488" y="4606776"/>
            <a:ext cx="833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水層</a:t>
            </a:r>
            <a:endParaRPr kumimoji="0" lang="zh-HK" altLang="en-US" sz="2000">
              <a:latin typeface="Arial" pitchFamily="34" charset="0"/>
              <a:cs typeface="Arial" pitchFamily="34" charset="0"/>
            </a:endParaRPr>
          </a:p>
        </p:txBody>
      </p:sp>
      <p:cxnSp>
        <p:nvCxnSpPr>
          <p:cNvPr id="30" name="直線接點 29"/>
          <p:cNvCxnSpPr/>
          <p:nvPr/>
        </p:nvCxnSpPr>
        <p:spPr>
          <a:xfrm>
            <a:off x="7883525" y="4201963"/>
            <a:ext cx="147638" cy="4714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接點 30"/>
          <p:cNvCxnSpPr/>
          <p:nvPr/>
        </p:nvCxnSpPr>
        <p:spPr>
          <a:xfrm flipV="1">
            <a:off x="8047038" y="1793726"/>
            <a:ext cx="341312" cy="962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向右箭號 33"/>
          <p:cNvSpPr/>
          <p:nvPr/>
        </p:nvSpPr>
        <p:spPr>
          <a:xfrm>
            <a:off x="5292725" y="3168501"/>
            <a:ext cx="1439863" cy="382587"/>
          </a:xfrm>
          <a:prstGeom prst="rightArrow">
            <a:avLst>
              <a:gd name="adj1" fmla="val 50000"/>
              <a:gd name="adj2" fmla="val 102894"/>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Tree>
    <p:extLst>
      <p:ext uri="{BB962C8B-B14F-4D97-AF65-F5344CB8AC3E}">
        <p14:creationId xmlns:p14="http://schemas.microsoft.com/office/powerpoint/2010/main" val="92490764"/>
      </p:ext>
    </p:extLst>
  </p:cSld>
  <p:clrMapOvr>
    <a:masterClrMapping/>
  </p:clrMapOvr>
  <p:timing>
    <p:tnLst>
      <p:par>
        <p:cTn id="1" dur="indefinite" restart="never" nodeType="tmRoot"/>
      </p:par>
    </p:tn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Rectangle 4"/>
          <p:cNvSpPr>
            <a:spLocks noChangeArrowheads="1"/>
          </p:cNvSpPr>
          <p:nvPr/>
        </p:nvSpPr>
        <p:spPr bwMode="auto">
          <a:xfrm>
            <a:off x="611560" y="260350"/>
            <a:ext cx="53228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00"/>
                </a:solidFill>
                <a:latin typeface="Arial Black" pitchFamily="34" charset="0"/>
              </a:rPr>
              <a:t>氯水 與 碘化鉀 溶液的反應</a:t>
            </a:r>
            <a:endParaRPr kumimoji="0" lang="en-US" altLang="zh-TW" sz="3200" b="1">
              <a:solidFill>
                <a:srgbClr val="CC0000"/>
              </a:solidFill>
              <a:latin typeface="Arial Black" pitchFamily="34" charset="0"/>
            </a:endParaRPr>
          </a:p>
        </p:txBody>
      </p:sp>
      <p:sp>
        <p:nvSpPr>
          <p:cNvPr id="3" name="Rectangle 6"/>
          <p:cNvSpPr>
            <a:spLocks noChangeArrowheads="1"/>
          </p:cNvSpPr>
          <p:nvPr/>
        </p:nvSpPr>
        <p:spPr bwMode="auto">
          <a:xfrm>
            <a:off x="682998" y="1181695"/>
            <a:ext cx="7239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dirty="0"/>
              <a:t>把 氯水 加入 碘化鉀 溶液時，生成了 碘。</a:t>
            </a:r>
            <a:endParaRPr kumimoji="0" lang="zh-HK" altLang="en-US" sz="2800" dirty="0">
              <a:latin typeface="Arial" pitchFamily="34" charset="0"/>
              <a:cs typeface="Arial" pitchFamily="34" charset="0"/>
            </a:endParaRPr>
          </a:p>
        </p:txBody>
      </p:sp>
      <p:sp>
        <p:nvSpPr>
          <p:cNvPr id="4" name="Rectangle 6"/>
          <p:cNvSpPr>
            <a:spLocks noChangeArrowheads="1"/>
          </p:cNvSpPr>
          <p:nvPr/>
        </p:nvSpPr>
        <p:spPr bwMode="auto">
          <a:xfrm>
            <a:off x="682998" y="1844824"/>
            <a:ext cx="4932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dirty="0"/>
              <a:t>溶液會從無色變</a:t>
            </a:r>
            <a:r>
              <a:rPr kumimoji="0" lang="zh-HK" altLang="en-US" sz="2800" dirty="0"/>
              <a:t>為棕色</a:t>
            </a:r>
            <a:r>
              <a:rPr kumimoji="0" lang="zh-TW" altLang="en-US" sz="2800" dirty="0"/>
              <a:t>。</a:t>
            </a:r>
            <a:endParaRPr kumimoji="0" lang="zh-HK" altLang="en-US" sz="2800" dirty="0">
              <a:latin typeface="Arial" pitchFamily="34" charset="0"/>
              <a:cs typeface="Arial" pitchFamily="34" charset="0"/>
            </a:endParaRPr>
          </a:p>
        </p:txBody>
      </p:sp>
      <p:sp>
        <p:nvSpPr>
          <p:cNvPr id="52229" name="矩形 4"/>
          <p:cNvSpPr>
            <a:spLocks noChangeArrowheads="1"/>
          </p:cNvSpPr>
          <p:nvPr/>
        </p:nvSpPr>
        <p:spPr bwMode="auto">
          <a:xfrm>
            <a:off x="1694235" y="2677666"/>
            <a:ext cx="6100763"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solidFill>
                  <a:srgbClr val="FF0000"/>
                </a:solidFill>
                <a:latin typeface="Arial" pitchFamily="34" charset="0"/>
                <a:cs typeface="Arial" pitchFamily="34" charset="0"/>
              </a:rPr>
              <a:t>Cl</a:t>
            </a:r>
            <a:r>
              <a:rPr kumimoji="0" lang="en-US" altLang="zh-HK" sz="2800" b="1" baseline="-25000">
                <a:solidFill>
                  <a:srgbClr val="FF0000"/>
                </a:solidFill>
                <a:latin typeface="Arial" pitchFamily="34" charset="0"/>
                <a:cs typeface="Arial" pitchFamily="34" charset="0"/>
              </a:rPr>
              <a:t>2</a:t>
            </a:r>
            <a:r>
              <a:rPr kumimoji="0" lang="en-US" altLang="zh-HK" sz="2800" b="1">
                <a:solidFill>
                  <a:srgbClr val="FF0000"/>
                </a:solidFill>
                <a:latin typeface="Arial" pitchFamily="34" charset="0"/>
                <a:cs typeface="Arial" pitchFamily="34" charset="0"/>
              </a:rPr>
              <a:t>(aq) + 2I</a:t>
            </a:r>
            <a:r>
              <a:rPr kumimoji="0" lang="en-US" altLang="zh-HK" sz="2800" b="1" baseline="50000">
                <a:solidFill>
                  <a:srgbClr val="FF0000"/>
                </a:solidFill>
                <a:latin typeface="Arial" pitchFamily="34" charset="0"/>
                <a:cs typeface="Arial" pitchFamily="34" charset="0"/>
              </a:rPr>
              <a:t>–</a:t>
            </a:r>
            <a:r>
              <a:rPr kumimoji="0" lang="en-US" altLang="zh-HK" sz="2800" b="1">
                <a:solidFill>
                  <a:srgbClr val="FF0000"/>
                </a:solidFill>
                <a:latin typeface="Arial" pitchFamily="34" charset="0"/>
                <a:cs typeface="Arial" pitchFamily="34" charset="0"/>
              </a:rPr>
              <a:t>(aq) </a:t>
            </a:r>
            <a:r>
              <a:rPr kumimoji="0" lang="en-US" altLang="zh-HK" sz="2800" b="1">
                <a:solidFill>
                  <a:srgbClr val="FF0000"/>
                </a:solidFill>
                <a:latin typeface="Arial" pitchFamily="34" charset="0"/>
                <a:cs typeface="Arial" pitchFamily="34" charset="0"/>
                <a:sym typeface="Symbol" pitchFamily="18" charset="2"/>
              </a:rPr>
              <a:t> </a:t>
            </a:r>
            <a:r>
              <a:rPr kumimoji="0" lang="en-US" altLang="zh-HK" sz="2800" b="1">
                <a:solidFill>
                  <a:srgbClr val="FF0000"/>
                </a:solidFill>
                <a:latin typeface="Arial" pitchFamily="34" charset="0"/>
                <a:cs typeface="Arial" pitchFamily="34" charset="0"/>
              </a:rPr>
              <a:t>2Cl</a:t>
            </a:r>
            <a:r>
              <a:rPr kumimoji="0" lang="en-US" altLang="zh-HK" sz="2800" b="1" baseline="50000">
                <a:solidFill>
                  <a:srgbClr val="FF0000"/>
                </a:solidFill>
                <a:latin typeface="Arial" pitchFamily="34" charset="0"/>
                <a:cs typeface="Arial" pitchFamily="34" charset="0"/>
              </a:rPr>
              <a:t>–</a:t>
            </a:r>
            <a:r>
              <a:rPr kumimoji="0" lang="en-US" altLang="zh-HK" sz="2800" b="1">
                <a:solidFill>
                  <a:srgbClr val="FF0000"/>
                </a:solidFill>
                <a:latin typeface="Arial" pitchFamily="34" charset="0"/>
                <a:cs typeface="Arial" pitchFamily="34" charset="0"/>
              </a:rPr>
              <a:t>(aq) + I</a:t>
            </a:r>
            <a:r>
              <a:rPr kumimoji="0" lang="en-US" altLang="zh-HK" sz="2800" b="1" baseline="-25000">
                <a:solidFill>
                  <a:srgbClr val="FF0000"/>
                </a:solidFill>
                <a:latin typeface="Arial" pitchFamily="34" charset="0"/>
                <a:cs typeface="Arial" pitchFamily="34" charset="0"/>
              </a:rPr>
              <a:t>2</a:t>
            </a:r>
            <a:r>
              <a:rPr kumimoji="0" lang="en-US" altLang="zh-HK" sz="2800" b="1">
                <a:solidFill>
                  <a:srgbClr val="FF0000"/>
                </a:solidFill>
                <a:latin typeface="Arial" pitchFamily="34" charset="0"/>
                <a:cs typeface="Arial" pitchFamily="34" charset="0"/>
              </a:rPr>
              <a:t>(aq) </a:t>
            </a:r>
            <a:endParaRPr kumimoji="0" lang="zh-HK" altLang="en-US" sz="2800" b="1">
              <a:solidFill>
                <a:srgbClr val="FF0000"/>
              </a:solidFill>
              <a:latin typeface="Arial" pitchFamily="34" charset="0"/>
              <a:cs typeface="Arial" pitchFamily="34" charset="0"/>
            </a:endParaRPr>
          </a:p>
        </p:txBody>
      </p:sp>
      <p:sp>
        <p:nvSpPr>
          <p:cNvPr id="52230" name="文字方塊 5"/>
          <p:cNvSpPr txBox="1">
            <a:spLocks noChangeArrowheads="1"/>
          </p:cNvSpPr>
          <p:nvPr/>
        </p:nvSpPr>
        <p:spPr bwMode="auto">
          <a:xfrm>
            <a:off x="1819648" y="2341116"/>
            <a:ext cx="5380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1">
                <a:solidFill>
                  <a:srgbClr val="3399FF"/>
                </a:solidFill>
                <a:latin typeface="Arial" pitchFamily="34" charset="0"/>
                <a:cs typeface="Arial" pitchFamily="34" charset="0"/>
              </a:rPr>
              <a:t>0            </a:t>
            </a:r>
            <a:r>
              <a:rPr kumimoji="0" lang="en-US" altLang="zh-TW" sz="2400" b="1">
                <a:solidFill>
                  <a:srgbClr val="3399FF"/>
                </a:solidFill>
                <a:latin typeface="Arial" pitchFamily="34" charset="0"/>
                <a:cs typeface="Arial" pitchFamily="34" charset="0"/>
              </a:rPr>
              <a:t> </a:t>
            </a:r>
            <a:r>
              <a:rPr kumimoji="0" lang="en-US" altLang="zh-HK" sz="2400" b="1">
                <a:solidFill>
                  <a:srgbClr val="3399FF"/>
                </a:solidFill>
                <a:latin typeface="Arial" pitchFamily="34" charset="0"/>
                <a:cs typeface="Arial" pitchFamily="34" charset="0"/>
              </a:rPr>
              <a:t>   </a:t>
            </a:r>
            <a:r>
              <a:rPr kumimoji="0" lang="en-US" altLang="zh-HK" sz="2400" b="1">
                <a:solidFill>
                  <a:srgbClr val="FF00FF"/>
                </a:solidFill>
                <a:latin typeface="Arial" pitchFamily="34" charset="0"/>
                <a:cs typeface="Arial" pitchFamily="34" charset="0"/>
                <a:sym typeface="Symbol" pitchFamily="18" charset="2"/>
              </a:rPr>
              <a:t>1</a:t>
            </a:r>
            <a:r>
              <a:rPr kumimoji="0" lang="zh-HK" altLang="en-US" sz="2400" b="1">
                <a:solidFill>
                  <a:srgbClr val="3399FF"/>
                </a:solidFill>
                <a:latin typeface="Arial" pitchFamily="34" charset="0"/>
                <a:cs typeface="Arial" pitchFamily="34" charset="0"/>
                <a:sym typeface="Symbol" pitchFamily="18" charset="2"/>
              </a:rPr>
              <a:t>           </a:t>
            </a:r>
            <a:r>
              <a:rPr kumimoji="0" lang="zh-HK" altLang="zh-TW" sz="2400" b="1">
                <a:solidFill>
                  <a:srgbClr val="3399FF"/>
                </a:solidFill>
                <a:latin typeface="Arial" pitchFamily="34" charset="0"/>
                <a:cs typeface="Arial" pitchFamily="34" charset="0"/>
                <a:sym typeface="Symbol" pitchFamily="18" charset="2"/>
              </a:rPr>
              <a:t> </a:t>
            </a:r>
            <a:r>
              <a:rPr kumimoji="0" lang="zh-HK" altLang="en-US" sz="2400" b="1">
                <a:solidFill>
                  <a:srgbClr val="3399FF"/>
                </a:solidFill>
                <a:latin typeface="Arial" pitchFamily="34" charset="0"/>
                <a:cs typeface="Arial" pitchFamily="34" charset="0"/>
                <a:sym typeface="Symbol" pitchFamily="18" charset="2"/>
              </a:rPr>
              <a:t>     </a:t>
            </a:r>
            <a:r>
              <a:rPr kumimoji="0" lang="en-US" altLang="zh-HK" sz="2400" b="1">
                <a:solidFill>
                  <a:srgbClr val="3399FF"/>
                </a:solidFill>
                <a:latin typeface="Arial" pitchFamily="34" charset="0"/>
                <a:cs typeface="Arial" pitchFamily="34" charset="0"/>
                <a:sym typeface="Symbol" pitchFamily="18" charset="2"/>
              </a:rPr>
              <a:t>1              </a:t>
            </a:r>
            <a:r>
              <a:rPr kumimoji="0" lang="en-US" altLang="zh-HK" sz="2400" b="1">
                <a:solidFill>
                  <a:srgbClr val="FF00FF"/>
                </a:solidFill>
                <a:latin typeface="Arial" pitchFamily="34" charset="0"/>
                <a:cs typeface="Arial" pitchFamily="34" charset="0"/>
                <a:sym typeface="Symbol" pitchFamily="18" charset="2"/>
              </a:rPr>
              <a:t>0</a:t>
            </a:r>
            <a:endParaRPr kumimoji="0" lang="zh-HK" altLang="en-US" sz="2400" b="1">
              <a:solidFill>
                <a:srgbClr val="FF00FF"/>
              </a:solidFill>
              <a:latin typeface="Arial" pitchFamily="34" charset="0"/>
              <a:cs typeface="Arial" pitchFamily="34" charset="0"/>
            </a:endParaRPr>
          </a:p>
        </p:txBody>
      </p:sp>
      <p:sp>
        <p:nvSpPr>
          <p:cNvPr id="52231" name="文字方塊 6"/>
          <p:cNvSpPr txBox="1">
            <a:spLocks noChangeArrowheads="1"/>
          </p:cNvSpPr>
          <p:nvPr/>
        </p:nvSpPr>
        <p:spPr bwMode="auto">
          <a:xfrm>
            <a:off x="1583110" y="3133279"/>
            <a:ext cx="13684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200" b="1">
                <a:solidFill>
                  <a:srgbClr val="FF0000"/>
                </a:solidFill>
                <a:latin typeface="Arial" pitchFamily="34" charset="0"/>
                <a:cs typeface="Arial" pitchFamily="34" charset="0"/>
              </a:rPr>
              <a:t>極淺綠色</a:t>
            </a:r>
            <a:endParaRPr kumimoji="0" lang="zh-HK" altLang="en-US" sz="2200" b="1">
              <a:solidFill>
                <a:srgbClr val="FF0000"/>
              </a:solidFill>
              <a:latin typeface="Arial" pitchFamily="34" charset="0"/>
              <a:cs typeface="Arial" pitchFamily="34" charset="0"/>
            </a:endParaRPr>
          </a:p>
        </p:txBody>
      </p:sp>
      <p:sp>
        <p:nvSpPr>
          <p:cNvPr id="52232" name="文字方塊 7"/>
          <p:cNvSpPr txBox="1">
            <a:spLocks noChangeArrowheads="1"/>
          </p:cNvSpPr>
          <p:nvPr/>
        </p:nvSpPr>
        <p:spPr bwMode="auto">
          <a:xfrm>
            <a:off x="3145210" y="3138041"/>
            <a:ext cx="7429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200" b="1">
                <a:solidFill>
                  <a:srgbClr val="FF0000"/>
                </a:solidFill>
                <a:latin typeface="Arial" pitchFamily="34" charset="0"/>
                <a:cs typeface="Arial" pitchFamily="34" charset="0"/>
              </a:rPr>
              <a:t>無色</a:t>
            </a:r>
            <a:endParaRPr kumimoji="0" lang="zh-HK" altLang="en-US" sz="2200" b="1">
              <a:solidFill>
                <a:srgbClr val="FF0000"/>
              </a:solidFill>
              <a:latin typeface="Arial" pitchFamily="34" charset="0"/>
              <a:cs typeface="Arial" pitchFamily="34" charset="0"/>
            </a:endParaRPr>
          </a:p>
        </p:txBody>
      </p:sp>
      <p:sp>
        <p:nvSpPr>
          <p:cNvPr id="52233" name="文字方塊 8"/>
          <p:cNvSpPr txBox="1">
            <a:spLocks noChangeArrowheads="1"/>
          </p:cNvSpPr>
          <p:nvPr/>
        </p:nvSpPr>
        <p:spPr bwMode="auto">
          <a:xfrm>
            <a:off x="4823198" y="3138041"/>
            <a:ext cx="7429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200" b="1">
                <a:solidFill>
                  <a:srgbClr val="FF0000"/>
                </a:solidFill>
                <a:latin typeface="Arial" pitchFamily="34" charset="0"/>
                <a:cs typeface="Arial" pitchFamily="34" charset="0"/>
              </a:rPr>
              <a:t>無色</a:t>
            </a:r>
            <a:endParaRPr kumimoji="0" lang="zh-HK" altLang="en-US" sz="2200" b="1">
              <a:solidFill>
                <a:srgbClr val="FF0000"/>
              </a:solidFill>
              <a:latin typeface="Arial" pitchFamily="34" charset="0"/>
              <a:cs typeface="Arial" pitchFamily="34" charset="0"/>
            </a:endParaRPr>
          </a:p>
        </p:txBody>
      </p:sp>
      <p:sp>
        <p:nvSpPr>
          <p:cNvPr id="52234" name="文字方塊 9"/>
          <p:cNvSpPr txBox="1">
            <a:spLocks noChangeArrowheads="1"/>
          </p:cNvSpPr>
          <p:nvPr/>
        </p:nvSpPr>
        <p:spPr bwMode="auto">
          <a:xfrm>
            <a:off x="6528173" y="3145979"/>
            <a:ext cx="7429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200" b="1">
                <a:solidFill>
                  <a:srgbClr val="FF0000"/>
                </a:solidFill>
                <a:latin typeface="Arial" pitchFamily="34" charset="0"/>
                <a:cs typeface="Arial" pitchFamily="34" charset="0"/>
              </a:rPr>
              <a:t>棕色</a:t>
            </a:r>
            <a:endParaRPr kumimoji="0" lang="zh-HK" altLang="en-US" sz="2200" b="1">
              <a:solidFill>
                <a:srgbClr val="FF0000"/>
              </a:solidFill>
              <a:latin typeface="Arial" pitchFamily="34" charset="0"/>
              <a:cs typeface="Arial" pitchFamily="34" charset="0"/>
            </a:endParaRPr>
          </a:p>
        </p:txBody>
      </p:sp>
      <p:pic>
        <p:nvPicPr>
          <p:cNvPr id="52235" name="Picture 2" descr="C:\Documents and Settings\Aristo\Desktop\shared\from Carol\16.4.2014\F33180a.jpg"/>
          <p:cNvPicPr>
            <a:picLocks noChangeAspect="1" noChangeArrowheads="1"/>
          </p:cNvPicPr>
          <p:nvPr/>
        </p:nvPicPr>
        <p:blipFill>
          <a:blip r:embed="rId3">
            <a:extLst>
              <a:ext uri="{28A0092B-C50C-407E-A947-70E740481C1C}">
                <a14:useLocalDpi xmlns:a14="http://schemas.microsoft.com/office/drawing/2010/main" val="0"/>
              </a:ext>
            </a:extLst>
          </a:blip>
          <a:srcRect b="6300"/>
          <a:stretch>
            <a:fillRect/>
          </a:stretch>
        </p:blipFill>
        <p:spPr bwMode="auto">
          <a:xfrm>
            <a:off x="2231356" y="4005064"/>
            <a:ext cx="1787525" cy="251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6" name="Picture 3" descr="C:\Documents and Settings\Aristo\Desktop\shared\from Carol\16.4.2014\F33180b.jpg"/>
          <p:cNvPicPr>
            <a:picLocks noChangeAspect="1" noChangeArrowheads="1"/>
          </p:cNvPicPr>
          <p:nvPr/>
        </p:nvPicPr>
        <p:blipFill>
          <a:blip r:embed="rId4">
            <a:extLst>
              <a:ext uri="{28A0092B-C50C-407E-A947-70E740481C1C}">
                <a14:useLocalDpi xmlns:a14="http://schemas.microsoft.com/office/drawing/2010/main" val="0"/>
              </a:ext>
            </a:extLst>
          </a:blip>
          <a:srcRect b="5078"/>
          <a:stretch>
            <a:fillRect/>
          </a:stretch>
        </p:blipFill>
        <p:spPr bwMode="auto">
          <a:xfrm>
            <a:off x="5396831" y="4005064"/>
            <a:ext cx="1774825" cy="251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7" name="文字方塊 14"/>
          <p:cNvSpPr txBox="1">
            <a:spLocks noChangeArrowheads="1"/>
          </p:cNvSpPr>
          <p:nvPr/>
        </p:nvSpPr>
        <p:spPr bwMode="auto">
          <a:xfrm>
            <a:off x="3988719" y="4570214"/>
            <a:ext cx="1476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加入</a:t>
            </a:r>
            <a:r>
              <a:rPr kumimoji="0" lang="en-US" altLang="zh-HK" sz="2000">
                <a:latin typeface="Arial" pitchFamily="34" charset="0"/>
                <a:cs typeface="Arial" pitchFamily="34" charset="0"/>
              </a:rPr>
              <a:t>Cl</a:t>
            </a:r>
            <a:r>
              <a:rPr kumimoji="0" lang="en-US" altLang="zh-HK" sz="2000" baseline="-25000">
                <a:latin typeface="Arial" pitchFamily="34" charset="0"/>
                <a:cs typeface="Arial" pitchFamily="34" charset="0"/>
              </a:rPr>
              <a:t>2</a:t>
            </a:r>
            <a:r>
              <a:rPr kumimoji="0" lang="en-US" altLang="zh-HK" sz="2000">
                <a:latin typeface="Arial" pitchFamily="34" charset="0"/>
                <a:cs typeface="Arial" pitchFamily="34" charset="0"/>
              </a:rPr>
              <a:t>(aq)</a:t>
            </a:r>
            <a:endParaRPr kumimoji="0" lang="zh-HK" altLang="en-US" sz="2000">
              <a:latin typeface="Arial" pitchFamily="34" charset="0"/>
              <a:cs typeface="Arial" pitchFamily="34" charset="0"/>
            </a:endParaRPr>
          </a:p>
        </p:txBody>
      </p:sp>
      <p:sp>
        <p:nvSpPr>
          <p:cNvPr id="52238" name="文字方塊 15"/>
          <p:cNvSpPr txBox="1">
            <a:spLocks noChangeArrowheads="1"/>
          </p:cNvSpPr>
          <p:nvPr/>
        </p:nvSpPr>
        <p:spPr bwMode="auto">
          <a:xfrm>
            <a:off x="3526756" y="5775126"/>
            <a:ext cx="7953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sym typeface="Symbol" pitchFamily="18" charset="2"/>
              </a:rPr>
              <a:t>I</a:t>
            </a:r>
            <a:r>
              <a:rPr kumimoji="0" lang="en-US" altLang="zh-HK" sz="2000" baseline="50000">
                <a:latin typeface="Arial" pitchFamily="34" charset="0"/>
                <a:cs typeface="Arial" pitchFamily="34" charset="0"/>
                <a:sym typeface="Symbol" pitchFamily="18" charset="2"/>
              </a:rPr>
              <a:t></a:t>
            </a:r>
            <a:r>
              <a:rPr kumimoji="0" lang="en-US" altLang="zh-HK" sz="2000">
                <a:latin typeface="Arial" pitchFamily="34" charset="0"/>
                <a:cs typeface="Arial" pitchFamily="34" charset="0"/>
                <a:sym typeface="Symbol" pitchFamily="18" charset="2"/>
              </a:rPr>
              <a:t>(aq)</a:t>
            </a:r>
            <a:endParaRPr kumimoji="0" lang="zh-HK" altLang="en-US" sz="2000">
              <a:latin typeface="Arial" pitchFamily="34" charset="0"/>
              <a:cs typeface="Arial" pitchFamily="34" charset="0"/>
            </a:endParaRPr>
          </a:p>
        </p:txBody>
      </p:sp>
      <p:cxnSp>
        <p:nvCxnSpPr>
          <p:cNvPr id="17" name="直線接點 16"/>
          <p:cNvCxnSpPr/>
          <p:nvPr/>
        </p:nvCxnSpPr>
        <p:spPr>
          <a:xfrm>
            <a:off x="3250531" y="6006901"/>
            <a:ext cx="3476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2240" name="文字方塊 17"/>
          <p:cNvSpPr txBox="1">
            <a:spLocks noChangeArrowheads="1"/>
          </p:cNvSpPr>
          <p:nvPr/>
        </p:nvSpPr>
        <p:spPr bwMode="auto">
          <a:xfrm>
            <a:off x="6614444" y="5797351"/>
            <a:ext cx="842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sym typeface="Symbol" pitchFamily="18" charset="2"/>
              </a:rPr>
              <a:t>I</a:t>
            </a:r>
            <a:r>
              <a:rPr kumimoji="0" lang="en-US" altLang="zh-HK" sz="2000" baseline="-25000">
                <a:latin typeface="Arial" pitchFamily="34" charset="0"/>
                <a:cs typeface="Arial" pitchFamily="34" charset="0"/>
                <a:sym typeface="Symbol" pitchFamily="18" charset="2"/>
              </a:rPr>
              <a:t>2</a:t>
            </a:r>
            <a:r>
              <a:rPr kumimoji="0" lang="en-US" altLang="zh-HK" sz="2000" baseline="50000">
                <a:latin typeface="Arial" pitchFamily="34" charset="0"/>
                <a:cs typeface="Arial" pitchFamily="34" charset="0"/>
                <a:sym typeface="Symbol" pitchFamily="18" charset="2"/>
              </a:rPr>
              <a:t> </a:t>
            </a:r>
            <a:r>
              <a:rPr kumimoji="0" lang="en-US" altLang="zh-HK" sz="2000">
                <a:latin typeface="Arial" pitchFamily="34" charset="0"/>
                <a:cs typeface="Arial" pitchFamily="34" charset="0"/>
                <a:sym typeface="Symbol" pitchFamily="18" charset="2"/>
              </a:rPr>
              <a:t>(aq)</a:t>
            </a:r>
            <a:endParaRPr kumimoji="0" lang="zh-HK" altLang="en-US" sz="2000">
              <a:latin typeface="Arial" pitchFamily="34" charset="0"/>
              <a:cs typeface="Arial" pitchFamily="34" charset="0"/>
            </a:endParaRPr>
          </a:p>
        </p:txBody>
      </p:sp>
      <p:sp>
        <p:nvSpPr>
          <p:cNvPr id="19" name="向右箭號 18"/>
          <p:cNvSpPr/>
          <p:nvPr/>
        </p:nvSpPr>
        <p:spPr>
          <a:xfrm>
            <a:off x="4060156" y="4967089"/>
            <a:ext cx="1296988" cy="381000"/>
          </a:xfrm>
          <a:prstGeom prst="rightArrow">
            <a:avLst>
              <a:gd name="adj1" fmla="val 50000"/>
              <a:gd name="adj2" fmla="val 102894"/>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cxnSp>
        <p:nvCxnSpPr>
          <p:cNvPr id="24" name="直線接點 23"/>
          <p:cNvCxnSpPr/>
          <p:nvPr/>
        </p:nvCxnSpPr>
        <p:spPr>
          <a:xfrm>
            <a:off x="6309644" y="6025951"/>
            <a:ext cx="3476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05016080"/>
      </p:ext>
    </p:extLst>
  </p:cSld>
  <p:clrMapOvr>
    <a:masterClrMapping/>
  </p:clrMapOvr>
  <p:timing>
    <p:tnLst>
      <p:par>
        <p:cTn id="1" dur="indefinite" restart="never" nodeType="tmRoot"/>
      </p:par>
    </p:tn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Rectangle 6"/>
          <p:cNvSpPr>
            <a:spLocks noChangeArrowheads="1"/>
          </p:cNvSpPr>
          <p:nvPr/>
        </p:nvSpPr>
        <p:spPr bwMode="auto">
          <a:xfrm>
            <a:off x="178370" y="836141"/>
            <a:ext cx="84248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由於 氯 比 碘 是較強的氧化劑，它能把 碘 從 碘化鉀 溶液中置換</a:t>
            </a:r>
            <a:r>
              <a:rPr kumimoji="0" lang="zh-HK" altLang="en-US" sz="2800"/>
              <a:t>出來。</a:t>
            </a:r>
            <a:endParaRPr kumimoji="0" lang="zh-HK" altLang="en-US" sz="2800">
              <a:latin typeface="Arial" pitchFamily="34" charset="0"/>
              <a:cs typeface="Arial" pitchFamily="34" charset="0"/>
            </a:endParaRPr>
          </a:p>
        </p:txBody>
      </p:sp>
      <p:sp>
        <p:nvSpPr>
          <p:cNvPr id="5" name="Rectangle 6"/>
          <p:cNvSpPr>
            <a:spLocks noChangeArrowheads="1"/>
          </p:cNvSpPr>
          <p:nvPr/>
        </p:nvSpPr>
        <p:spPr bwMode="auto">
          <a:xfrm>
            <a:off x="178370" y="2201391"/>
            <a:ext cx="828198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若把無色的 </a:t>
            </a:r>
            <a:r>
              <a:rPr kumimoji="0" lang="zh-TW" altLang="en-US" sz="3200" b="1">
                <a:solidFill>
                  <a:srgbClr val="0099FF"/>
                </a:solidFill>
              </a:rPr>
              <a:t>非水溶劑</a:t>
            </a:r>
            <a:r>
              <a:rPr kumimoji="0" lang="zh-TW" altLang="en-US" sz="2800"/>
              <a:t> </a:t>
            </a:r>
            <a:r>
              <a:rPr kumimoji="0" lang="en-US" altLang="zh-TW" sz="2800"/>
              <a:t>(</a:t>
            </a:r>
            <a:r>
              <a:rPr kumimoji="0" lang="zh-TW" altLang="en-US" sz="2800"/>
              <a:t>例如庚烷</a:t>
            </a:r>
            <a:r>
              <a:rPr kumimoji="0" lang="en-US" altLang="zh-TW" sz="2800"/>
              <a:t>) </a:t>
            </a:r>
            <a:r>
              <a:rPr kumimoji="0" lang="zh-TW" altLang="en-US" sz="2800"/>
              <a:t>加入溶液中，搖勻溶液並讓溶液靜置一段時間。</a:t>
            </a:r>
            <a:endParaRPr kumimoji="0" lang="zh-HK" altLang="en-US" sz="2800">
              <a:latin typeface="Arial" pitchFamily="34" charset="0"/>
              <a:cs typeface="Arial" pitchFamily="34" charset="0"/>
            </a:endParaRPr>
          </a:p>
        </p:txBody>
      </p:sp>
      <p:sp>
        <p:nvSpPr>
          <p:cNvPr id="6" name="Rectangle 6"/>
          <p:cNvSpPr>
            <a:spLocks noChangeArrowheads="1"/>
          </p:cNvSpPr>
          <p:nvPr/>
        </p:nvSpPr>
        <p:spPr bwMode="auto">
          <a:xfrm>
            <a:off x="178370" y="4793778"/>
            <a:ext cx="5976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庚烷層呈 </a:t>
            </a:r>
            <a:r>
              <a:rPr kumimoji="0" lang="zh-TW" altLang="en-US" sz="3200" b="1">
                <a:solidFill>
                  <a:srgbClr val="0099FF"/>
                </a:solidFill>
              </a:rPr>
              <a:t>紫色</a:t>
            </a:r>
            <a:r>
              <a:rPr kumimoji="0" lang="zh-TW" altLang="en-US" sz="2800"/>
              <a:t>，顯示碘的存在。</a:t>
            </a:r>
            <a:endParaRPr kumimoji="0" lang="zh-HK" altLang="en-US" sz="2800">
              <a:latin typeface="Arial" pitchFamily="34" charset="0"/>
              <a:cs typeface="Arial" pitchFamily="34" charset="0"/>
            </a:endParaRPr>
          </a:p>
        </p:txBody>
      </p:sp>
      <p:sp>
        <p:nvSpPr>
          <p:cNvPr id="7" name="Rectangle 6"/>
          <p:cNvSpPr>
            <a:spLocks noChangeArrowheads="1"/>
          </p:cNvSpPr>
          <p:nvPr/>
        </p:nvSpPr>
        <p:spPr bwMode="auto">
          <a:xfrm>
            <a:off x="178370" y="3641253"/>
            <a:ext cx="907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位於上層的庚烷會從下層的水溶液中提</a:t>
            </a:r>
            <a:r>
              <a:rPr kumimoji="0" lang="zh-HK" altLang="en-US" sz="2800"/>
              <a:t>取大部分碘</a:t>
            </a:r>
            <a:r>
              <a:rPr kumimoji="0" lang="zh-TW" altLang="en-US" sz="2800"/>
              <a:t>。</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1146354126"/>
      </p:ext>
    </p:extLst>
  </p:cSld>
  <p:clrMapOvr>
    <a:masterClrMapping/>
  </p:clrMapOvr>
  <p:timing>
    <p:tnLst>
      <p:par>
        <p:cTn id="1" dur="indefinite" restart="never" nodeType="tmRoot"/>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8" name="Picture 2" descr="C:\Documents and Settings\Aristo\Desktop\shared\from Carol\16.4.2014\F33180a.jpg"/>
          <p:cNvPicPr>
            <a:picLocks noChangeAspect="1" noChangeArrowheads="1"/>
          </p:cNvPicPr>
          <p:nvPr/>
        </p:nvPicPr>
        <p:blipFill>
          <a:blip r:embed="rId2">
            <a:extLst>
              <a:ext uri="{28A0092B-C50C-407E-A947-70E740481C1C}">
                <a14:useLocalDpi xmlns:a14="http://schemas.microsoft.com/office/drawing/2010/main" val="0"/>
              </a:ext>
            </a:extLst>
          </a:blip>
          <a:srcRect b="6300"/>
          <a:stretch>
            <a:fillRect/>
          </a:stretch>
        </p:blipFill>
        <p:spPr bwMode="auto">
          <a:xfrm>
            <a:off x="438150" y="1932855"/>
            <a:ext cx="1787525" cy="251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Picture 3" descr="C:\Documents and Settings\Aristo\Desktop\shared\from Carol\16.4.2014\F33180b.jpg"/>
          <p:cNvPicPr>
            <a:picLocks noChangeAspect="1" noChangeArrowheads="1"/>
          </p:cNvPicPr>
          <p:nvPr/>
        </p:nvPicPr>
        <p:blipFill>
          <a:blip r:embed="rId3">
            <a:extLst>
              <a:ext uri="{28A0092B-C50C-407E-A947-70E740481C1C}">
                <a14:useLocalDpi xmlns:a14="http://schemas.microsoft.com/office/drawing/2010/main" val="0"/>
              </a:ext>
            </a:extLst>
          </a:blip>
          <a:srcRect b="5078"/>
          <a:stretch>
            <a:fillRect/>
          </a:stretch>
        </p:blipFill>
        <p:spPr bwMode="auto">
          <a:xfrm>
            <a:off x="3603625" y="1932855"/>
            <a:ext cx="1774825" cy="251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10" name="文字方塊 8"/>
          <p:cNvSpPr txBox="1">
            <a:spLocks noChangeArrowheads="1"/>
          </p:cNvSpPr>
          <p:nvPr/>
        </p:nvSpPr>
        <p:spPr bwMode="auto">
          <a:xfrm>
            <a:off x="2195513" y="2498005"/>
            <a:ext cx="1476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加入</a:t>
            </a:r>
            <a:r>
              <a:rPr kumimoji="0" lang="en-US" altLang="zh-HK" sz="2000">
                <a:latin typeface="Arial" pitchFamily="34" charset="0"/>
                <a:cs typeface="Arial" pitchFamily="34" charset="0"/>
              </a:rPr>
              <a:t>Cl</a:t>
            </a:r>
            <a:r>
              <a:rPr kumimoji="0" lang="en-US" altLang="zh-HK" sz="2000" baseline="-25000">
                <a:latin typeface="Arial" pitchFamily="34" charset="0"/>
                <a:cs typeface="Arial" pitchFamily="34" charset="0"/>
              </a:rPr>
              <a:t>2</a:t>
            </a:r>
            <a:r>
              <a:rPr kumimoji="0" lang="en-US" altLang="zh-HK" sz="2000">
                <a:latin typeface="Arial" pitchFamily="34" charset="0"/>
                <a:cs typeface="Arial" pitchFamily="34" charset="0"/>
              </a:rPr>
              <a:t>(aq)</a:t>
            </a:r>
            <a:endParaRPr kumimoji="0" lang="zh-HK" altLang="en-US" sz="2000">
              <a:latin typeface="Arial" pitchFamily="34" charset="0"/>
              <a:cs typeface="Arial" pitchFamily="34" charset="0"/>
            </a:endParaRPr>
          </a:p>
        </p:txBody>
      </p:sp>
      <p:sp>
        <p:nvSpPr>
          <p:cNvPr id="72711" name="文字方塊 9"/>
          <p:cNvSpPr txBox="1">
            <a:spLocks noChangeArrowheads="1"/>
          </p:cNvSpPr>
          <p:nvPr/>
        </p:nvSpPr>
        <p:spPr bwMode="auto">
          <a:xfrm>
            <a:off x="1258888" y="4525243"/>
            <a:ext cx="7953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sym typeface="Symbol" pitchFamily="18" charset="2"/>
              </a:rPr>
              <a:t>I</a:t>
            </a:r>
            <a:r>
              <a:rPr kumimoji="0" lang="en-US" altLang="zh-HK" sz="2000" baseline="50000">
                <a:latin typeface="Arial" pitchFamily="34" charset="0"/>
                <a:cs typeface="Arial" pitchFamily="34" charset="0"/>
                <a:sym typeface="Symbol" pitchFamily="18" charset="2"/>
              </a:rPr>
              <a:t></a:t>
            </a:r>
            <a:r>
              <a:rPr kumimoji="0" lang="en-US" altLang="zh-HK" sz="2000">
                <a:latin typeface="Arial" pitchFamily="34" charset="0"/>
                <a:cs typeface="Arial" pitchFamily="34" charset="0"/>
                <a:sym typeface="Symbol" pitchFamily="18" charset="2"/>
              </a:rPr>
              <a:t>(aq)</a:t>
            </a:r>
            <a:endParaRPr kumimoji="0" lang="zh-HK" altLang="en-US" sz="2000">
              <a:latin typeface="Arial" pitchFamily="34" charset="0"/>
              <a:cs typeface="Arial" pitchFamily="34" charset="0"/>
            </a:endParaRPr>
          </a:p>
        </p:txBody>
      </p:sp>
      <p:cxnSp>
        <p:nvCxnSpPr>
          <p:cNvPr id="11" name="直線接點 10"/>
          <p:cNvCxnSpPr/>
          <p:nvPr/>
        </p:nvCxnSpPr>
        <p:spPr>
          <a:xfrm>
            <a:off x="1317625" y="4091855"/>
            <a:ext cx="147638" cy="5207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2713" name="文字方塊 11"/>
          <p:cNvSpPr txBox="1">
            <a:spLocks noChangeArrowheads="1"/>
          </p:cNvSpPr>
          <p:nvPr/>
        </p:nvSpPr>
        <p:spPr bwMode="auto">
          <a:xfrm>
            <a:off x="4427538" y="4525243"/>
            <a:ext cx="842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sym typeface="Symbol" pitchFamily="18" charset="2"/>
              </a:rPr>
              <a:t>I</a:t>
            </a:r>
            <a:r>
              <a:rPr kumimoji="0" lang="en-US" altLang="zh-HK" sz="2000" baseline="-25000">
                <a:latin typeface="Arial" pitchFamily="34" charset="0"/>
                <a:cs typeface="Arial" pitchFamily="34" charset="0"/>
                <a:sym typeface="Symbol" pitchFamily="18" charset="2"/>
              </a:rPr>
              <a:t>2</a:t>
            </a:r>
            <a:r>
              <a:rPr kumimoji="0" lang="en-US" altLang="zh-HK" sz="2000" baseline="50000">
                <a:latin typeface="Arial" pitchFamily="34" charset="0"/>
                <a:cs typeface="Arial" pitchFamily="34" charset="0"/>
                <a:sym typeface="Symbol" pitchFamily="18" charset="2"/>
              </a:rPr>
              <a:t> </a:t>
            </a:r>
            <a:r>
              <a:rPr kumimoji="0" lang="en-US" altLang="zh-HK" sz="2000">
                <a:latin typeface="Arial" pitchFamily="34" charset="0"/>
                <a:cs typeface="Arial" pitchFamily="34" charset="0"/>
                <a:sym typeface="Symbol" pitchFamily="18" charset="2"/>
              </a:rPr>
              <a:t>(aq)</a:t>
            </a:r>
            <a:endParaRPr kumimoji="0" lang="zh-HK" altLang="en-US" sz="2000">
              <a:latin typeface="Arial" pitchFamily="34" charset="0"/>
              <a:cs typeface="Arial" pitchFamily="34" charset="0"/>
            </a:endParaRPr>
          </a:p>
        </p:txBody>
      </p:sp>
      <p:sp>
        <p:nvSpPr>
          <p:cNvPr id="14" name="向右箭號 13"/>
          <p:cNvSpPr/>
          <p:nvPr/>
        </p:nvSpPr>
        <p:spPr>
          <a:xfrm>
            <a:off x="2268538" y="2894880"/>
            <a:ext cx="1295400" cy="381000"/>
          </a:xfrm>
          <a:prstGeom prst="rightArrow">
            <a:avLst>
              <a:gd name="adj1" fmla="val 50000"/>
              <a:gd name="adj2" fmla="val 102894"/>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58379" name="文字方塊 16"/>
          <p:cNvSpPr txBox="1">
            <a:spLocks noChangeArrowheads="1"/>
          </p:cNvSpPr>
          <p:nvPr/>
        </p:nvSpPr>
        <p:spPr bwMode="auto">
          <a:xfrm>
            <a:off x="5435600" y="1924918"/>
            <a:ext cx="143986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HK" altLang="en-US" sz="2000"/>
              <a:t>加入庚烷</a:t>
            </a:r>
          </a:p>
          <a:p>
            <a:pPr eaLnBrk="1" hangingPunct="1"/>
            <a:r>
              <a:rPr kumimoji="0" lang="en-US" altLang="zh-HK" sz="2000"/>
              <a:t>(</a:t>
            </a:r>
            <a:r>
              <a:rPr kumimoji="0" lang="zh-HK" altLang="en-US" sz="2000"/>
              <a:t>無色的非</a:t>
            </a:r>
          </a:p>
          <a:p>
            <a:pPr eaLnBrk="1" hangingPunct="1"/>
            <a:r>
              <a:rPr kumimoji="0" lang="zh-HK" altLang="en-US" sz="2000"/>
              <a:t>水溶劑</a:t>
            </a:r>
            <a:r>
              <a:rPr kumimoji="0" lang="en-US" altLang="zh-HK" sz="2000"/>
              <a:t>)</a:t>
            </a:r>
            <a:endParaRPr kumimoji="0" lang="zh-HK" altLang="en-US" sz="2000">
              <a:latin typeface="Arial" pitchFamily="34" charset="0"/>
              <a:cs typeface="Arial" pitchFamily="34" charset="0"/>
            </a:endParaRPr>
          </a:p>
        </p:txBody>
      </p:sp>
      <p:sp>
        <p:nvSpPr>
          <p:cNvPr id="58380" name="文字方塊 17"/>
          <p:cNvSpPr txBox="1">
            <a:spLocks noChangeArrowheads="1"/>
          </p:cNvSpPr>
          <p:nvPr/>
        </p:nvSpPr>
        <p:spPr bwMode="auto">
          <a:xfrm>
            <a:off x="5418138" y="3299693"/>
            <a:ext cx="14573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HK" altLang="en-US" sz="2000"/>
              <a:t>搖勻，然後</a:t>
            </a:r>
          </a:p>
          <a:p>
            <a:pPr eaLnBrk="1" hangingPunct="1"/>
            <a:r>
              <a:rPr kumimoji="0" lang="zh-HK" altLang="en-US" sz="2000"/>
              <a:t>讓試管靜置</a:t>
            </a:r>
            <a:endParaRPr kumimoji="0" lang="zh-HK" altLang="en-US" sz="2000">
              <a:latin typeface="Arial" pitchFamily="34" charset="0"/>
              <a:cs typeface="Arial" pitchFamily="34" charset="0"/>
            </a:endParaRPr>
          </a:p>
        </p:txBody>
      </p:sp>
      <p:sp>
        <p:nvSpPr>
          <p:cNvPr id="19" name="向右箭號 18"/>
          <p:cNvSpPr/>
          <p:nvPr/>
        </p:nvSpPr>
        <p:spPr>
          <a:xfrm>
            <a:off x="5580063" y="2894880"/>
            <a:ext cx="1295400" cy="381000"/>
          </a:xfrm>
          <a:prstGeom prst="rightArrow">
            <a:avLst>
              <a:gd name="adj1" fmla="val 50000"/>
              <a:gd name="adj2" fmla="val 102894"/>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cxnSp>
        <p:nvCxnSpPr>
          <p:cNvPr id="22" name="直線接點 21"/>
          <p:cNvCxnSpPr/>
          <p:nvPr/>
        </p:nvCxnSpPr>
        <p:spPr>
          <a:xfrm>
            <a:off x="4492625" y="4142655"/>
            <a:ext cx="147638" cy="454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8383" name="Picture 2" descr="C:\Documents and Settings\Aristo\Desktop\shared\from Carol\16.4.2014\F33180c.jpg"/>
          <p:cNvPicPr>
            <a:picLocks noChangeAspect="1" noChangeArrowheads="1"/>
          </p:cNvPicPr>
          <p:nvPr/>
        </p:nvPicPr>
        <p:blipFill>
          <a:blip r:embed="rId4">
            <a:extLst>
              <a:ext uri="{28A0092B-C50C-407E-A947-70E740481C1C}">
                <a14:useLocalDpi xmlns:a14="http://schemas.microsoft.com/office/drawing/2010/main" val="0"/>
              </a:ext>
            </a:extLst>
          </a:blip>
          <a:srcRect l="5951" t="12880" r="10025" b="5017"/>
          <a:stretch>
            <a:fillRect/>
          </a:stretch>
        </p:blipFill>
        <p:spPr bwMode="auto">
          <a:xfrm>
            <a:off x="7034213" y="1888405"/>
            <a:ext cx="1714500" cy="251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84" name="文字方塊 23"/>
          <p:cNvSpPr txBox="1">
            <a:spLocks noChangeArrowheads="1"/>
          </p:cNvSpPr>
          <p:nvPr/>
        </p:nvSpPr>
        <p:spPr bwMode="auto">
          <a:xfrm>
            <a:off x="6659563" y="1067668"/>
            <a:ext cx="10795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HK" altLang="en-US" sz="2000"/>
              <a:t>庚烷層</a:t>
            </a:r>
          </a:p>
          <a:p>
            <a:pPr algn="ctr" eaLnBrk="1" hangingPunct="1"/>
            <a:r>
              <a:rPr kumimoji="0" lang="en-US" altLang="zh-HK" sz="2000"/>
              <a:t>(</a:t>
            </a:r>
            <a:r>
              <a:rPr kumimoji="0" lang="zh-HK" altLang="en-US" sz="2000"/>
              <a:t>紫色</a:t>
            </a:r>
            <a:r>
              <a:rPr kumimoji="0" lang="en-US" altLang="zh-HK" sz="2000"/>
              <a:t>)</a:t>
            </a:r>
            <a:endParaRPr kumimoji="0" lang="zh-HK" altLang="en-US" sz="2000">
              <a:latin typeface="Arial" pitchFamily="34" charset="0"/>
              <a:cs typeface="Arial" pitchFamily="34" charset="0"/>
            </a:endParaRPr>
          </a:p>
        </p:txBody>
      </p:sp>
      <p:sp>
        <p:nvSpPr>
          <p:cNvPr id="58385" name="文字方塊 24"/>
          <p:cNvSpPr txBox="1">
            <a:spLocks noChangeArrowheads="1"/>
          </p:cNvSpPr>
          <p:nvPr/>
        </p:nvSpPr>
        <p:spPr bwMode="auto">
          <a:xfrm>
            <a:off x="7694613" y="4544293"/>
            <a:ext cx="9096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水層</a:t>
            </a:r>
            <a:endParaRPr kumimoji="0" lang="zh-HK" altLang="en-US" sz="2000">
              <a:latin typeface="Arial" pitchFamily="34" charset="0"/>
              <a:cs typeface="Arial" pitchFamily="34" charset="0"/>
            </a:endParaRPr>
          </a:p>
        </p:txBody>
      </p:sp>
      <p:cxnSp>
        <p:nvCxnSpPr>
          <p:cNvPr id="26" name="直線接點 25"/>
          <p:cNvCxnSpPr/>
          <p:nvPr/>
        </p:nvCxnSpPr>
        <p:spPr>
          <a:xfrm>
            <a:off x="7883525" y="4123605"/>
            <a:ext cx="147638" cy="4730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接點 26"/>
          <p:cNvCxnSpPr/>
          <p:nvPr/>
        </p:nvCxnSpPr>
        <p:spPr>
          <a:xfrm flipH="1" flipV="1">
            <a:off x="7235825" y="1731243"/>
            <a:ext cx="738188" cy="9207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69853234"/>
      </p:ext>
    </p:extLst>
  </p:cSld>
  <p:clrMapOvr>
    <a:masterClrMapping/>
  </p:clrMapOvr>
  <p:timing>
    <p:tnLst>
      <p:par>
        <p:cTn id="1" dur="indefinite" restart="never" nodeType="tmRoot"/>
      </p:par>
    </p:tn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1" name="Rectangle 4"/>
          <p:cNvSpPr>
            <a:spLocks noChangeArrowheads="1"/>
          </p:cNvSpPr>
          <p:nvPr/>
        </p:nvSpPr>
        <p:spPr bwMode="auto">
          <a:xfrm>
            <a:off x="504825" y="1220788"/>
            <a:ext cx="57245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00"/>
                </a:solidFill>
                <a:latin typeface="Arial Black" pitchFamily="34" charset="0"/>
              </a:rPr>
              <a:t>氯水 與 氫氧化鈉 溶液的反應</a:t>
            </a:r>
            <a:endParaRPr kumimoji="0" lang="en-US" altLang="zh-TW" sz="3200" b="1">
              <a:solidFill>
                <a:srgbClr val="CC0000"/>
              </a:solidFill>
              <a:latin typeface="Arial Black" pitchFamily="34" charset="0"/>
            </a:endParaRPr>
          </a:p>
        </p:txBody>
      </p:sp>
      <p:sp>
        <p:nvSpPr>
          <p:cNvPr id="4" name="Rectangle 6"/>
          <p:cNvSpPr>
            <a:spLocks noChangeArrowheads="1"/>
          </p:cNvSpPr>
          <p:nvPr/>
        </p:nvSpPr>
        <p:spPr bwMode="auto">
          <a:xfrm>
            <a:off x="539750" y="2420888"/>
            <a:ext cx="8208963"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dirty="0"/>
              <a:t>同一物種在一個反應中 </a:t>
            </a:r>
            <a:r>
              <a:rPr kumimoji="0" lang="zh-TW" altLang="en-US" sz="3200" b="1" dirty="0">
                <a:solidFill>
                  <a:srgbClr val="0099FF"/>
                </a:solidFill>
              </a:rPr>
              <a:t>同時被還原和氧化</a:t>
            </a:r>
            <a:r>
              <a:rPr kumimoji="0" lang="zh-TW" altLang="en-US" sz="2800" dirty="0"/>
              <a:t>，這個反應稱為 </a:t>
            </a:r>
            <a:r>
              <a:rPr kumimoji="0" lang="zh-TW" altLang="en-US" sz="3200" b="1" u="sng" dirty="0">
                <a:solidFill>
                  <a:srgbClr val="FF0000"/>
                </a:solidFill>
              </a:rPr>
              <a:t>歧化作用</a:t>
            </a:r>
            <a:r>
              <a:rPr kumimoji="0" lang="zh-TW" altLang="en-US" sz="2800" dirty="0"/>
              <a:t>。</a:t>
            </a:r>
            <a:endParaRPr kumimoji="0" lang="zh-HK" altLang="en-US" sz="2800" dirty="0">
              <a:latin typeface="Arial" pitchFamily="34" charset="0"/>
              <a:cs typeface="Arial" pitchFamily="34" charset="0"/>
            </a:endParaRPr>
          </a:p>
        </p:txBody>
      </p:sp>
    </p:spTree>
    <p:extLst>
      <p:ext uri="{BB962C8B-B14F-4D97-AF65-F5344CB8AC3E}">
        <p14:creationId xmlns:p14="http://schemas.microsoft.com/office/powerpoint/2010/main" val="1022525257"/>
      </p:ext>
    </p:extLst>
  </p:cSld>
  <p:clrMapOvr>
    <a:masterClrMapping/>
  </p:clrMapOvr>
  <p:timing>
    <p:tnLst>
      <p:par>
        <p:cTn id="1" dur="indefinite" restart="never" nodeType="tmRoot"/>
      </p:par>
    </p:tn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Rectangle 6"/>
          <p:cNvSpPr>
            <a:spLocks noChangeArrowheads="1"/>
          </p:cNvSpPr>
          <p:nvPr/>
        </p:nvSpPr>
        <p:spPr bwMode="auto">
          <a:xfrm>
            <a:off x="107950" y="476672"/>
            <a:ext cx="82804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dirty="0"/>
              <a:t>把氯氣通入 </a:t>
            </a:r>
            <a:r>
              <a:rPr kumimoji="0" lang="zh-TW" altLang="en-US" sz="3200" b="1" dirty="0">
                <a:solidFill>
                  <a:srgbClr val="0099FF"/>
                </a:solidFill>
              </a:rPr>
              <a:t>冷</a:t>
            </a:r>
            <a:r>
              <a:rPr kumimoji="0" lang="zh-TW" altLang="en-US" sz="2800" b="1" dirty="0"/>
              <a:t> </a:t>
            </a:r>
            <a:r>
              <a:rPr kumimoji="0" lang="zh-TW" altLang="en-US" sz="2800" dirty="0"/>
              <a:t>的 </a:t>
            </a:r>
            <a:r>
              <a:rPr kumimoji="0" lang="zh-TW" altLang="en-US" sz="3200" b="1" dirty="0">
                <a:solidFill>
                  <a:srgbClr val="0099FF"/>
                </a:solidFill>
              </a:rPr>
              <a:t>稀</a:t>
            </a:r>
            <a:r>
              <a:rPr kumimoji="0" lang="zh-TW" altLang="en-US" sz="2800" b="1" dirty="0"/>
              <a:t> </a:t>
            </a:r>
            <a:r>
              <a:rPr kumimoji="0" lang="zh-TW" altLang="en-US" sz="2800" dirty="0"/>
              <a:t>氫氧化鈉溶液時，會生成 氯化鈉 </a:t>
            </a:r>
            <a:r>
              <a:rPr kumimoji="0" lang="en-US" altLang="zh-TW" sz="2800" dirty="0">
                <a:latin typeface="Arial" pitchFamily="34" charset="0"/>
                <a:cs typeface="Arial" pitchFamily="34" charset="0"/>
              </a:rPr>
              <a:t>(</a:t>
            </a:r>
            <a:r>
              <a:rPr kumimoji="0" lang="en-US" altLang="zh-TW" sz="2800" dirty="0" err="1">
                <a:latin typeface="Arial" pitchFamily="34" charset="0"/>
                <a:cs typeface="Arial" pitchFamily="34" charset="0"/>
              </a:rPr>
              <a:t>NaCl</a:t>
            </a:r>
            <a:r>
              <a:rPr kumimoji="0" lang="en-US" altLang="zh-TW" sz="2800" dirty="0">
                <a:latin typeface="Arial" pitchFamily="34" charset="0"/>
                <a:cs typeface="Arial" pitchFamily="34" charset="0"/>
              </a:rPr>
              <a:t>) </a:t>
            </a:r>
            <a:r>
              <a:rPr kumimoji="0" lang="zh-TW" altLang="en-US" sz="2800" dirty="0"/>
              <a:t>和 </a:t>
            </a:r>
            <a:r>
              <a:rPr kumimoji="0" lang="zh-HK" altLang="en-US" sz="2800" dirty="0"/>
              <a:t>次氯酸鈉 </a:t>
            </a:r>
            <a:r>
              <a:rPr kumimoji="0" lang="en-US" altLang="zh-HK" sz="2800" dirty="0">
                <a:latin typeface="Arial" pitchFamily="34" charset="0"/>
                <a:cs typeface="Arial" pitchFamily="34" charset="0"/>
              </a:rPr>
              <a:t>(</a:t>
            </a:r>
            <a:r>
              <a:rPr kumimoji="0" lang="en-US" altLang="zh-HK" sz="2800" dirty="0" err="1">
                <a:latin typeface="Arial" pitchFamily="34" charset="0"/>
                <a:cs typeface="Arial" pitchFamily="34" charset="0"/>
              </a:rPr>
              <a:t>NaOCl</a:t>
            </a:r>
            <a:r>
              <a:rPr kumimoji="0" lang="en-US" altLang="zh-HK" sz="2800" dirty="0">
                <a:latin typeface="Arial" pitchFamily="34" charset="0"/>
                <a:cs typeface="Arial" pitchFamily="34" charset="0"/>
              </a:rPr>
              <a:t>)</a:t>
            </a:r>
            <a:r>
              <a:rPr kumimoji="0" lang="zh-HK" altLang="en-US" sz="2800" dirty="0"/>
              <a:t>。</a:t>
            </a:r>
            <a:endParaRPr kumimoji="0" lang="zh-HK" altLang="en-US" sz="2800" dirty="0">
              <a:latin typeface="Arial" pitchFamily="34" charset="0"/>
              <a:cs typeface="Arial" pitchFamily="34" charset="0"/>
            </a:endParaRPr>
          </a:p>
        </p:txBody>
      </p:sp>
      <p:sp>
        <p:nvSpPr>
          <p:cNvPr id="56323" name="矩形 2"/>
          <p:cNvSpPr>
            <a:spLocks noChangeArrowheads="1"/>
          </p:cNvSpPr>
          <p:nvPr/>
        </p:nvSpPr>
        <p:spPr bwMode="auto">
          <a:xfrm>
            <a:off x="742950" y="1844675"/>
            <a:ext cx="8401050" cy="488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600" b="1" u="sng">
                <a:solidFill>
                  <a:srgbClr val="FF0000"/>
                </a:solidFill>
                <a:latin typeface="Arial" pitchFamily="34" charset="0"/>
                <a:cs typeface="Arial" pitchFamily="34" charset="0"/>
              </a:rPr>
              <a:t>Cl</a:t>
            </a:r>
            <a:r>
              <a:rPr kumimoji="0" lang="pt-BR" altLang="zh-HK" sz="2600" b="1" baseline="-25000">
                <a:solidFill>
                  <a:srgbClr val="FF0000"/>
                </a:solidFill>
                <a:latin typeface="Arial" pitchFamily="34" charset="0"/>
                <a:cs typeface="Arial" pitchFamily="34" charset="0"/>
              </a:rPr>
              <a:t>2</a:t>
            </a:r>
            <a:r>
              <a:rPr kumimoji="0" lang="pt-BR" altLang="zh-HK" sz="2600" b="1" u="sng">
                <a:solidFill>
                  <a:srgbClr val="FF0000"/>
                </a:solidFill>
                <a:latin typeface="Arial" pitchFamily="34" charset="0"/>
                <a:cs typeface="Arial" pitchFamily="34" charset="0"/>
              </a:rPr>
              <a:t>(g) + 2NaOH(aq) </a:t>
            </a:r>
            <a:r>
              <a:rPr kumimoji="0" lang="pt-BR" altLang="zh-HK" sz="2600" b="1" u="sng">
                <a:solidFill>
                  <a:srgbClr val="FF0000"/>
                </a:solidFill>
                <a:latin typeface="Arial" pitchFamily="34" charset="0"/>
                <a:cs typeface="Arial" pitchFamily="34" charset="0"/>
                <a:sym typeface="Symbol" pitchFamily="18" charset="2"/>
              </a:rPr>
              <a:t> </a:t>
            </a:r>
            <a:r>
              <a:rPr kumimoji="0" lang="pt-BR" altLang="zh-HK" sz="2600" b="1" u="sng">
                <a:solidFill>
                  <a:srgbClr val="FF0000"/>
                </a:solidFill>
                <a:latin typeface="Arial" pitchFamily="34" charset="0"/>
                <a:cs typeface="Arial" pitchFamily="34" charset="0"/>
              </a:rPr>
              <a:t>NaCl(aq) + NaOCl(aq) + H</a:t>
            </a:r>
            <a:r>
              <a:rPr kumimoji="0" lang="pt-BR" altLang="zh-HK" sz="2600" b="1" baseline="-25000">
                <a:solidFill>
                  <a:srgbClr val="FF0000"/>
                </a:solidFill>
                <a:latin typeface="Arial" pitchFamily="34" charset="0"/>
                <a:cs typeface="Arial" pitchFamily="34" charset="0"/>
              </a:rPr>
              <a:t>2</a:t>
            </a:r>
            <a:r>
              <a:rPr kumimoji="0" lang="pt-BR" altLang="zh-HK" sz="2600" b="1" u="sng">
                <a:solidFill>
                  <a:srgbClr val="FF0000"/>
                </a:solidFill>
                <a:latin typeface="Arial" pitchFamily="34" charset="0"/>
                <a:cs typeface="Arial" pitchFamily="34" charset="0"/>
              </a:rPr>
              <a:t>O(l) </a:t>
            </a:r>
            <a:endParaRPr kumimoji="0" lang="zh-HK" altLang="en-US" sz="2600" b="1" u="sng">
              <a:solidFill>
                <a:srgbClr val="FF0000"/>
              </a:solidFill>
              <a:latin typeface="Arial" pitchFamily="34" charset="0"/>
              <a:cs typeface="Arial" pitchFamily="34" charset="0"/>
            </a:endParaRPr>
          </a:p>
        </p:txBody>
      </p:sp>
      <p:grpSp>
        <p:nvGrpSpPr>
          <p:cNvPr id="2" name="Group 12"/>
          <p:cNvGrpSpPr>
            <a:grpSpLocks/>
          </p:cNvGrpSpPr>
          <p:nvPr/>
        </p:nvGrpSpPr>
        <p:grpSpPr bwMode="auto">
          <a:xfrm>
            <a:off x="688975" y="2771775"/>
            <a:ext cx="7986713" cy="728663"/>
            <a:chOff x="340" y="1510"/>
            <a:chExt cx="5031" cy="459"/>
          </a:xfrm>
        </p:grpSpPr>
        <p:sp>
          <p:nvSpPr>
            <p:cNvPr id="74762" name="矩形 3"/>
            <p:cNvSpPr>
              <a:spLocks noChangeArrowheads="1"/>
            </p:cNvSpPr>
            <p:nvPr/>
          </p:nvSpPr>
          <p:spPr bwMode="auto">
            <a:xfrm>
              <a:off x="747" y="1654"/>
              <a:ext cx="4624"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600">
                  <a:latin typeface="Arial" pitchFamily="34" charset="0"/>
                  <a:cs typeface="Arial" pitchFamily="34" charset="0"/>
                </a:rPr>
                <a:t>Cl</a:t>
              </a:r>
              <a:r>
                <a:rPr kumimoji="0" lang="pt-BR" altLang="zh-HK" sz="2600" baseline="-25000">
                  <a:latin typeface="Arial" pitchFamily="34" charset="0"/>
                  <a:cs typeface="Arial" pitchFamily="34" charset="0"/>
                </a:rPr>
                <a:t>2</a:t>
              </a:r>
              <a:r>
                <a:rPr kumimoji="0" lang="pt-BR" altLang="zh-HK" sz="2600">
                  <a:latin typeface="Arial" pitchFamily="34" charset="0"/>
                  <a:cs typeface="Arial" pitchFamily="34" charset="0"/>
                </a:rPr>
                <a:t>(g) + 2OH</a:t>
              </a:r>
              <a:r>
                <a:rPr kumimoji="0" lang="pt-BR" altLang="zh-HK" sz="2600" baseline="50000">
                  <a:latin typeface="Arial" pitchFamily="34" charset="0"/>
                  <a:cs typeface="Arial" pitchFamily="34" charset="0"/>
                </a:rPr>
                <a:t>–</a:t>
              </a:r>
              <a:r>
                <a:rPr kumimoji="0" lang="pt-BR" altLang="zh-HK" sz="2600">
                  <a:latin typeface="Arial" pitchFamily="34" charset="0"/>
                  <a:cs typeface="Arial" pitchFamily="34" charset="0"/>
                </a:rPr>
                <a:t>(aq) </a:t>
              </a:r>
              <a:r>
                <a:rPr kumimoji="0" lang="pt-BR" altLang="zh-HK" sz="2600">
                  <a:latin typeface="Arial" pitchFamily="34" charset="0"/>
                  <a:cs typeface="Arial" pitchFamily="34" charset="0"/>
                  <a:sym typeface="Symbol" pitchFamily="18" charset="2"/>
                </a:rPr>
                <a:t> </a:t>
              </a:r>
              <a:r>
                <a:rPr kumimoji="0" lang="pt-BR" altLang="zh-HK" sz="2600">
                  <a:latin typeface="Arial" pitchFamily="34" charset="0"/>
                  <a:cs typeface="Arial" pitchFamily="34" charset="0"/>
                </a:rPr>
                <a:t>Cl</a:t>
              </a:r>
              <a:r>
                <a:rPr kumimoji="0" lang="pt-BR" altLang="zh-HK" sz="2600" baseline="50000">
                  <a:latin typeface="Arial" pitchFamily="34" charset="0"/>
                  <a:cs typeface="Arial" pitchFamily="34" charset="0"/>
                </a:rPr>
                <a:t>–</a:t>
              </a:r>
              <a:r>
                <a:rPr kumimoji="0" lang="pt-BR" altLang="zh-HK" sz="2600">
                  <a:latin typeface="Arial" pitchFamily="34" charset="0"/>
                  <a:cs typeface="Arial" pitchFamily="34" charset="0"/>
                </a:rPr>
                <a:t>(aq) + OCl</a:t>
              </a:r>
              <a:r>
                <a:rPr kumimoji="0" lang="pt-BR" altLang="zh-HK" sz="2600" baseline="50000">
                  <a:latin typeface="Arial" pitchFamily="34" charset="0"/>
                  <a:cs typeface="Arial" pitchFamily="34" charset="0"/>
                </a:rPr>
                <a:t>–</a:t>
              </a:r>
              <a:r>
                <a:rPr kumimoji="0" lang="pt-BR" altLang="zh-HK" sz="2600">
                  <a:latin typeface="Arial" pitchFamily="34" charset="0"/>
                  <a:cs typeface="Arial" pitchFamily="34" charset="0"/>
                </a:rPr>
                <a:t>(aq) + H</a:t>
              </a:r>
              <a:r>
                <a:rPr kumimoji="0" lang="pt-BR" altLang="zh-HK" sz="2600" baseline="-25000">
                  <a:latin typeface="Arial" pitchFamily="34" charset="0"/>
                  <a:cs typeface="Arial" pitchFamily="34" charset="0"/>
                </a:rPr>
                <a:t>2</a:t>
              </a:r>
              <a:r>
                <a:rPr kumimoji="0" lang="pt-BR" altLang="zh-HK" sz="2600">
                  <a:latin typeface="Arial" pitchFamily="34" charset="0"/>
                  <a:cs typeface="Arial" pitchFamily="34" charset="0"/>
                </a:rPr>
                <a:t>O(l) </a:t>
              </a:r>
              <a:endParaRPr kumimoji="0" lang="zh-HK" altLang="en-US" sz="2600">
                <a:latin typeface="Arial" pitchFamily="34" charset="0"/>
                <a:cs typeface="Arial" pitchFamily="34" charset="0"/>
              </a:endParaRPr>
            </a:p>
          </p:txBody>
        </p:sp>
        <p:sp>
          <p:nvSpPr>
            <p:cNvPr id="5" name="文字方塊 4"/>
            <p:cNvSpPr txBox="1"/>
            <p:nvPr/>
          </p:nvSpPr>
          <p:spPr>
            <a:xfrm>
              <a:off x="340" y="1661"/>
              <a:ext cx="317" cy="308"/>
            </a:xfrm>
            <a:prstGeom prst="rect">
              <a:avLst/>
            </a:prstGeom>
            <a:noFill/>
          </p:spPr>
          <p:txBody>
            <a:bodyPr>
              <a:spAutoFit/>
            </a:bodyPr>
            <a:lstStyle/>
            <a:p>
              <a:pPr eaLnBrk="1" fontAlgn="auto" hangingPunct="1">
                <a:spcBef>
                  <a:spcPts val="0"/>
                </a:spcBef>
                <a:spcAft>
                  <a:spcPts val="0"/>
                </a:spcAft>
                <a:defRPr/>
              </a:pPr>
              <a:r>
                <a:rPr kumimoji="0" lang="zh-TW" altLang="en-US" sz="2600" dirty="0">
                  <a:latin typeface="+mn-ea"/>
                  <a:ea typeface="+mn-ea"/>
                  <a:cs typeface="Arial" pitchFamily="34" charset="0"/>
                </a:rPr>
                <a:t>或</a:t>
              </a:r>
              <a:endParaRPr kumimoji="0" lang="zh-HK" altLang="en-US" sz="2600" dirty="0">
                <a:latin typeface="+mn-ea"/>
                <a:ea typeface="+mn-ea"/>
                <a:cs typeface="Arial" pitchFamily="34" charset="0"/>
              </a:endParaRPr>
            </a:p>
          </p:txBody>
        </p:sp>
        <p:sp>
          <p:nvSpPr>
            <p:cNvPr id="74764" name="文字方塊 5"/>
            <p:cNvSpPr txBox="1">
              <a:spLocks noChangeArrowheads="1"/>
            </p:cNvSpPr>
            <p:nvPr/>
          </p:nvSpPr>
          <p:spPr bwMode="auto">
            <a:xfrm>
              <a:off x="786" y="1510"/>
              <a:ext cx="440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0</a:t>
              </a:r>
              <a:r>
                <a:rPr kumimoji="0" lang="en-US" altLang="zh-HK" sz="2000">
                  <a:latin typeface="Arial" pitchFamily="34" charset="0"/>
                  <a:cs typeface="Arial" pitchFamily="34" charset="0"/>
                </a:rPr>
                <a:t>               </a:t>
              </a:r>
              <a:r>
                <a:rPr kumimoji="0" lang="en-US" altLang="zh-TW" sz="2000">
                  <a:latin typeface="Arial" pitchFamily="34" charset="0"/>
                  <a:cs typeface="Arial" pitchFamily="34" charset="0"/>
                </a:rPr>
                <a:t> </a:t>
              </a:r>
              <a:r>
                <a:rPr kumimoji="0" lang="en-US" altLang="zh-HK" sz="2000">
                  <a:latin typeface="Arial" pitchFamily="34" charset="0"/>
                  <a:cs typeface="Arial" pitchFamily="34" charset="0"/>
                  <a:sym typeface="Symbol" pitchFamily="18" charset="2"/>
                </a:rPr>
                <a:t>2 +1                 </a:t>
              </a:r>
              <a:r>
                <a:rPr kumimoji="0" lang="en-US" altLang="zh-HK" sz="2000">
                  <a:solidFill>
                    <a:srgbClr val="FF00FF"/>
                  </a:solidFill>
                  <a:latin typeface="Arial" pitchFamily="34" charset="0"/>
                  <a:cs typeface="Arial" pitchFamily="34" charset="0"/>
                  <a:sym typeface="Symbol" pitchFamily="18" charset="2"/>
                </a:rPr>
                <a:t>1</a:t>
              </a:r>
              <a:r>
                <a:rPr kumimoji="0" lang="en-US" altLang="zh-HK" sz="2000">
                  <a:latin typeface="Arial" pitchFamily="34" charset="0"/>
                  <a:cs typeface="Arial" pitchFamily="34" charset="0"/>
                  <a:sym typeface="Symbol" pitchFamily="18" charset="2"/>
                </a:rPr>
                <a:t>               2 </a:t>
              </a:r>
              <a:r>
                <a:rPr kumimoji="0" lang="en-US" altLang="zh-HK" sz="2000">
                  <a:solidFill>
                    <a:srgbClr val="FF00FF"/>
                  </a:solidFill>
                  <a:latin typeface="Arial" pitchFamily="34" charset="0"/>
                  <a:cs typeface="Arial" pitchFamily="34" charset="0"/>
                  <a:sym typeface="Symbol" pitchFamily="18" charset="2"/>
                </a:rPr>
                <a:t>+1</a:t>
              </a:r>
              <a:r>
                <a:rPr kumimoji="0" lang="en-US" altLang="zh-HK" sz="2000">
                  <a:latin typeface="Arial" pitchFamily="34" charset="0"/>
                  <a:cs typeface="Arial" pitchFamily="34" charset="0"/>
                  <a:sym typeface="Symbol" pitchFamily="18" charset="2"/>
                </a:rPr>
                <a:t>               +1 2 </a:t>
              </a:r>
              <a:endParaRPr kumimoji="0" lang="zh-HK" altLang="en-US" sz="2000">
                <a:latin typeface="Arial" pitchFamily="34" charset="0"/>
                <a:cs typeface="Arial" pitchFamily="34" charset="0"/>
              </a:endParaRPr>
            </a:p>
          </p:txBody>
        </p:sp>
      </p:grpSp>
      <p:sp>
        <p:nvSpPr>
          <p:cNvPr id="7" name="Rectangle 6"/>
          <p:cNvSpPr>
            <a:spLocks noChangeArrowheads="1"/>
          </p:cNvSpPr>
          <p:nvPr/>
        </p:nvSpPr>
        <p:spPr bwMode="auto">
          <a:xfrm>
            <a:off x="107950" y="4062759"/>
            <a:ext cx="89281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氯在 </a:t>
            </a:r>
            <a:r>
              <a:rPr kumimoji="0" lang="en-US" altLang="zh-TW" sz="2800">
                <a:latin typeface="Arial" pitchFamily="34" charset="0"/>
                <a:cs typeface="Arial" pitchFamily="34" charset="0"/>
              </a:rPr>
              <a:t>Cl</a:t>
            </a:r>
            <a:r>
              <a:rPr kumimoji="0" lang="en-US" altLang="zh-TW" sz="2800" baseline="-25000">
                <a:latin typeface="Arial" pitchFamily="34" charset="0"/>
                <a:cs typeface="Arial" pitchFamily="34" charset="0"/>
              </a:rPr>
              <a:t>2 </a:t>
            </a:r>
            <a:r>
              <a:rPr kumimoji="0" lang="zh-TW" altLang="en-US" sz="2800"/>
              <a:t>中的氧化數是 </a:t>
            </a:r>
            <a:r>
              <a:rPr kumimoji="0" lang="en-US" altLang="zh-TW" sz="3200" b="1">
                <a:solidFill>
                  <a:srgbClr val="0099FF"/>
                </a:solidFill>
                <a:latin typeface="Arial" pitchFamily="34" charset="0"/>
                <a:cs typeface="Arial" pitchFamily="34" charset="0"/>
              </a:rPr>
              <a:t>0</a:t>
            </a:r>
            <a:r>
              <a:rPr kumimoji="0" lang="zh-HK" altLang="en-US" sz="2800"/>
              <a:t>，但氯在</a:t>
            </a:r>
            <a:r>
              <a:rPr kumimoji="0" lang="zh-HK" altLang="zh-TW" sz="2800"/>
              <a:t> </a:t>
            </a:r>
            <a:r>
              <a:rPr kumimoji="0" lang="en-US" altLang="zh-HK" sz="2800">
                <a:latin typeface="Arial" pitchFamily="34" charset="0"/>
                <a:cs typeface="Arial" pitchFamily="34" charset="0"/>
              </a:rPr>
              <a:t>NaCl</a:t>
            </a:r>
            <a:r>
              <a:rPr kumimoji="0" lang="en-US" altLang="zh-TW" sz="2800">
                <a:latin typeface="Arial" pitchFamily="34" charset="0"/>
                <a:cs typeface="Arial" pitchFamily="34" charset="0"/>
              </a:rPr>
              <a:t> </a:t>
            </a:r>
            <a:r>
              <a:rPr kumimoji="0" lang="zh-HK" altLang="en-US" sz="2800"/>
              <a:t>和</a:t>
            </a:r>
            <a:r>
              <a:rPr kumimoji="0" lang="zh-HK" altLang="zh-TW" sz="2800"/>
              <a:t> </a:t>
            </a:r>
            <a:r>
              <a:rPr kumimoji="0" lang="en-US" altLang="zh-HK" sz="2800">
                <a:latin typeface="Arial" pitchFamily="34" charset="0"/>
                <a:cs typeface="Arial" pitchFamily="34" charset="0"/>
              </a:rPr>
              <a:t>NaOCl</a:t>
            </a:r>
            <a:r>
              <a:rPr kumimoji="0" lang="en-US" altLang="zh-TW" sz="2800">
                <a:latin typeface="Arial" pitchFamily="34" charset="0"/>
                <a:cs typeface="Arial" pitchFamily="34" charset="0"/>
              </a:rPr>
              <a:t> </a:t>
            </a:r>
            <a:r>
              <a:rPr kumimoji="0" lang="zh-HK" altLang="en-US" sz="2800"/>
              <a:t>中的氧化數分別是</a:t>
            </a:r>
            <a:r>
              <a:rPr kumimoji="0" lang="zh-HK" altLang="zh-TW" sz="2800"/>
              <a:t> </a:t>
            </a:r>
            <a:r>
              <a:rPr kumimoji="0" lang="en-US" altLang="zh-HK" sz="3200" b="1">
                <a:solidFill>
                  <a:srgbClr val="0099FF"/>
                </a:solidFill>
                <a:latin typeface="Arial" pitchFamily="34" charset="0"/>
                <a:cs typeface="Arial" pitchFamily="34" charset="0"/>
              </a:rPr>
              <a:t>–1</a:t>
            </a:r>
            <a:r>
              <a:rPr kumimoji="0" lang="en-US" altLang="zh-TW" sz="2800">
                <a:latin typeface="Arial" pitchFamily="34" charset="0"/>
                <a:cs typeface="Arial" pitchFamily="34" charset="0"/>
              </a:rPr>
              <a:t> </a:t>
            </a:r>
            <a:r>
              <a:rPr kumimoji="0" lang="zh-HK" altLang="en-US" sz="2800"/>
              <a:t>和</a:t>
            </a:r>
            <a:r>
              <a:rPr kumimoji="0" lang="zh-HK" altLang="zh-TW" sz="2800"/>
              <a:t> </a:t>
            </a:r>
            <a:r>
              <a:rPr kumimoji="0" lang="en-US" altLang="zh-HK" sz="3200" b="1">
                <a:solidFill>
                  <a:srgbClr val="0099FF"/>
                </a:solidFill>
                <a:latin typeface="Arial" pitchFamily="34" charset="0"/>
                <a:cs typeface="Arial" pitchFamily="34" charset="0"/>
              </a:rPr>
              <a:t>+1</a:t>
            </a:r>
            <a:r>
              <a:rPr kumimoji="0" lang="zh-HK" altLang="en-US" sz="2800"/>
              <a:t>。</a:t>
            </a:r>
            <a:endParaRPr kumimoji="0" lang="zh-HK" altLang="en-US" sz="2800">
              <a:latin typeface="Arial" pitchFamily="34" charset="0"/>
              <a:cs typeface="Arial" pitchFamily="34" charset="0"/>
            </a:endParaRPr>
          </a:p>
        </p:txBody>
      </p:sp>
      <p:sp>
        <p:nvSpPr>
          <p:cNvPr id="8" name="Rectangle 6"/>
          <p:cNvSpPr>
            <a:spLocks noChangeArrowheads="1"/>
          </p:cNvSpPr>
          <p:nvPr/>
        </p:nvSpPr>
        <p:spPr bwMode="auto">
          <a:xfrm>
            <a:off x="107950" y="5502175"/>
            <a:ext cx="44640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氯同時被還原和氧化。</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1072823393"/>
      </p:ext>
    </p:extLst>
  </p:cSld>
  <p:clrMapOvr>
    <a:masterClrMapping/>
  </p:clrMapOvr>
  <p:timing>
    <p:tnLst>
      <p:par>
        <p:cTn id="1" dur="indefinite" restart="never" nodeType="tmRoot"/>
      </p:par>
    </p:tn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Rectangle 6"/>
          <p:cNvSpPr>
            <a:spLocks noChangeArrowheads="1"/>
          </p:cNvSpPr>
          <p:nvPr/>
        </p:nvSpPr>
        <p:spPr bwMode="auto">
          <a:xfrm>
            <a:off x="250825" y="620713"/>
            <a:ext cx="820896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把氯氣通入 </a:t>
            </a:r>
            <a:r>
              <a:rPr kumimoji="0" lang="zh-TW" altLang="en-US" sz="3200" b="1">
                <a:solidFill>
                  <a:srgbClr val="0099FF"/>
                </a:solidFill>
              </a:rPr>
              <a:t>熱</a:t>
            </a:r>
            <a:r>
              <a:rPr kumimoji="0" lang="zh-TW" altLang="en-US" sz="2800" b="1"/>
              <a:t> </a:t>
            </a:r>
            <a:r>
              <a:rPr kumimoji="0" lang="zh-TW" altLang="en-US" sz="2800"/>
              <a:t>的 </a:t>
            </a:r>
            <a:r>
              <a:rPr kumimoji="0" lang="zh-TW" altLang="en-US" sz="3200" b="1">
                <a:solidFill>
                  <a:srgbClr val="0099FF"/>
                </a:solidFill>
              </a:rPr>
              <a:t>濃</a:t>
            </a:r>
            <a:r>
              <a:rPr kumimoji="0" lang="zh-TW" altLang="en-US" sz="2800" b="1"/>
              <a:t> </a:t>
            </a:r>
            <a:r>
              <a:rPr kumimoji="0" lang="zh-TW" altLang="en-US" sz="2800"/>
              <a:t>氫氧化鈉溶液時，會生成 氯化鈉 </a:t>
            </a:r>
            <a:r>
              <a:rPr kumimoji="0" lang="en-US" altLang="zh-HK" sz="2800">
                <a:latin typeface="Arial" pitchFamily="34" charset="0"/>
                <a:cs typeface="Arial" pitchFamily="34" charset="0"/>
              </a:rPr>
              <a:t>(NaCl) </a:t>
            </a:r>
            <a:r>
              <a:rPr kumimoji="0" lang="zh-HK" altLang="en-US" sz="2800"/>
              <a:t>和</a:t>
            </a:r>
            <a:r>
              <a:rPr kumimoji="0" lang="zh-HK" altLang="zh-TW" sz="2800"/>
              <a:t> </a:t>
            </a:r>
            <a:r>
              <a:rPr kumimoji="0" lang="zh-HK" altLang="en-US" sz="2800"/>
              <a:t>氯酸鈉 </a:t>
            </a:r>
            <a:r>
              <a:rPr kumimoji="0" lang="en-US" altLang="zh-HK" sz="2800">
                <a:latin typeface="Arial" pitchFamily="34" charset="0"/>
                <a:cs typeface="Arial" pitchFamily="34" charset="0"/>
              </a:rPr>
              <a:t>(NaClO</a:t>
            </a:r>
            <a:r>
              <a:rPr kumimoji="0" lang="en-US" altLang="zh-HK" sz="2800" baseline="-25000">
                <a:latin typeface="Arial" pitchFamily="34" charset="0"/>
                <a:cs typeface="Arial" pitchFamily="34" charset="0"/>
              </a:rPr>
              <a:t>3</a:t>
            </a:r>
            <a:r>
              <a:rPr kumimoji="0" lang="en-US" altLang="zh-HK" sz="2800">
                <a:latin typeface="Arial" pitchFamily="34" charset="0"/>
                <a:cs typeface="Arial" pitchFamily="34" charset="0"/>
              </a:rPr>
              <a:t>)</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57347" name="矩形 2"/>
          <p:cNvSpPr>
            <a:spLocks noChangeArrowheads="1"/>
          </p:cNvSpPr>
          <p:nvPr/>
        </p:nvSpPr>
        <p:spPr bwMode="auto">
          <a:xfrm>
            <a:off x="179388" y="1989138"/>
            <a:ext cx="8966200" cy="488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600" b="1" u="sng">
                <a:solidFill>
                  <a:srgbClr val="FF0000"/>
                </a:solidFill>
                <a:latin typeface="Arial" pitchFamily="34" charset="0"/>
                <a:cs typeface="Arial" pitchFamily="34" charset="0"/>
              </a:rPr>
              <a:t>3Cl</a:t>
            </a:r>
            <a:r>
              <a:rPr kumimoji="0" lang="pt-BR" altLang="zh-HK" sz="2600" b="1" baseline="-25000">
                <a:solidFill>
                  <a:srgbClr val="FF0000"/>
                </a:solidFill>
                <a:latin typeface="Arial" pitchFamily="34" charset="0"/>
                <a:cs typeface="Arial" pitchFamily="34" charset="0"/>
              </a:rPr>
              <a:t>2</a:t>
            </a:r>
            <a:r>
              <a:rPr kumimoji="0" lang="pt-BR" altLang="zh-HK" sz="2600" b="1" u="sng">
                <a:solidFill>
                  <a:srgbClr val="FF0000"/>
                </a:solidFill>
                <a:latin typeface="Arial" pitchFamily="34" charset="0"/>
                <a:cs typeface="Arial" pitchFamily="34" charset="0"/>
              </a:rPr>
              <a:t>(g) + 6NaOH(aq) </a:t>
            </a:r>
            <a:r>
              <a:rPr kumimoji="0" lang="pt-BR" altLang="zh-HK" sz="2600" b="1" u="sng">
                <a:solidFill>
                  <a:srgbClr val="FF0000"/>
                </a:solidFill>
                <a:latin typeface="Arial" pitchFamily="34" charset="0"/>
                <a:cs typeface="Arial" pitchFamily="34" charset="0"/>
                <a:sym typeface="Symbol" pitchFamily="18" charset="2"/>
              </a:rPr>
              <a:t> 5</a:t>
            </a:r>
            <a:r>
              <a:rPr kumimoji="0" lang="pt-BR" altLang="zh-HK" sz="2600" b="1" u="sng">
                <a:solidFill>
                  <a:srgbClr val="FF0000"/>
                </a:solidFill>
                <a:latin typeface="Arial" pitchFamily="34" charset="0"/>
                <a:cs typeface="Arial" pitchFamily="34" charset="0"/>
              </a:rPr>
              <a:t>NaCl(aq) + NaClO</a:t>
            </a:r>
            <a:r>
              <a:rPr kumimoji="0" lang="pt-BR" altLang="zh-HK" sz="2600" b="1" baseline="-25000">
                <a:solidFill>
                  <a:srgbClr val="FF0000"/>
                </a:solidFill>
                <a:latin typeface="Arial" pitchFamily="34" charset="0"/>
                <a:cs typeface="Arial" pitchFamily="34" charset="0"/>
              </a:rPr>
              <a:t>3</a:t>
            </a:r>
            <a:r>
              <a:rPr kumimoji="0" lang="pt-BR" altLang="zh-HK" sz="2600" b="1" u="sng">
                <a:solidFill>
                  <a:srgbClr val="FF0000"/>
                </a:solidFill>
                <a:latin typeface="Arial" pitchFamily="34" charset="0"/>
                <a:cs typeface="Arial" pitchFamily="34" charset="0"/>
              </a:rPr>
              <a:t>(aq) + 3H</a:t>
            </a:r>
            <a:r>
              <a:rPr kumimoji="0" lang="pt-BR" altLang="zh-HK" sz="2600" b="1" baseline="-25000">
                <a:solidFill>
                  <a:srgbClr val="FF0000"/>
                </a:solidFill>
                <a:latin typeface="Arial" pitchFamily="34" charset="0"/>
                <a:cs typeface="Arial" pitchFamily="34" charset="0"/>
              </a:rPr>
              <a:t>2</a:t>
            </a:r>
            <a:r>
              <a:rPr kumimoji="0" lang="pt-BR" altLang="zh-HK" sz="2600" b="1" u="sng">
                <a:solidFill>
                  <a:srgbClr val="FF0000"/>
                </a:solidFill>
                <a:latin typeface="Arial" pitchFamily="34" charset="0"/>
                <a:cs typeface="Arial" pitchFamily="34" charset="0"/>
              </a:rPr>
              <a:t>O(l) </a:t>
            </a:r>
            <a:endParaRPr kumimoji="0" lang="zh-HK" altLang="en-US" sz="2600" b="1" u="sng">
              <a:solidFill>
                <a:srgbClr val="FF0000"/>
              </a:solidFill>
              <a:latin typeface="Arial" pitchFamily="34" charset="0"/>
              <a:cs typeface="Arial" pitchFamily="34" charset="0"/>
            </a:endParaRPr>
          </a:p>
        </p:txBody>
      </p:sp>
      <p:sp>
        <p:nvSpPr>
          <p:cNvPr id="57348" name="矩形 3"/>
          <p:cNvSpPr>
            <a:spLocks noChangeArrowheads="1"/>
          </p:cNvSpPr>
          <p:nvPr/>
        </p:nvSpPr>
        <p:spPr bwMode="auto">
          <a:xfrm>
            <a:off x="896938" y="2776538"/>
            <a:ext cx="80137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600">
                <a:latin typeface="Arial" pitchFamily="34" charset="0"/>
                <a:cs typeface="Arial" pitchFamily="34" charset="0"/>
              </a:rPr>
              <a:t>3Cl</a:t>
            </a:r>
            <a:r>
              <a:rPr kumimoji="0" lang="pt-BR" altLang="zh-HK" sz="2600" baseline="-25000">
                <a:latin typeface="Arial" pitchFamily="34" charset="0"/>
                <a:cs typeface="Arial" pitchFamily="34" charset="0"/>
              </a:rPr>
              <a:t>2</a:t>
            </a:r>
            <a:r>
              <a:rPr kumimoji="0" lang="pt-BR" altLang="zh-HK" sz="2600">
                <a:latin typeface="Arial" pitchFamily="34" charset="0"/>
                <a:cs typeface="Arial" pitchFamily="34" charset="0"/>
              </a:rPr>
              <a:t>(g) + 6OH</a:t>
            </a:r>
            <a:r>
              <a:rPr kumimoji="0" lang="pt-BR" altLang="zh-HK" sz="2600" baseline="50000">
                <a:latin typeface="Arial" pitchFamily="34" charset="0"/>
                <a:cs typeface="Arial" pitchFamily="34" charset="0"/>
              </a:rPr>
              <a:t>–</a:t>
            </a:r>
            <a:r>
              <a:rPr kumimoji="0" lang="pt-BR" altLang="zh-HK" sz="2600">
                <a:latin typeface="Arial" pitchFamily="34" charset="0"/>
                <a:cs typeface="Arial" pitchFamily="34" charset="0"/>
              </a:rPr>
              <a:t>(aq) </a:t>
            </a:r>
            <a:r>
              <a:rPr kumimoji="0" lang="pt-BR" altLang="zh-HK" sz="2600">
                <a:latin typeface="Arial" pitchFamily="34" charset="0"/>
                <a:cs typeface="Arial" pitchFamily="34" charset="0"/>
                <a:sym typeface="Symbol" pitchFamily="18" charset="2"/>
              </a:rPr>
              <a:t> 5</a:t>
            </a:r>
            <a:r>
              <a:rPr kumimoji="0" lang="pt-BR" altLang="zh-HK" sz="2600">
                <a:latin typeface="Arial" pitchFamily="34" charset="0"/>
                <a:cs typeface="Arial" pitchFamily="34" charset="0"/>
              </a:rPr>
              <a:t>Cl</a:t>
            </a:r>
            <a:r>
              <a:rPr kumimoji="0" lang="pt-BR" altLang="zh-HK" sz="2600" baseline="50000">
                <a:latin typeface="Arial" pitchFamily="34" charset="0"/>
                <a:cs typeface="Arial" pitchFamily="34" charset="0"/>
              </a:rPr>
              <a:t>–</a:t>
            </a:r>
            <a:r>
              <a:rPr kumimoji="0" lang="pt-BR" altLang="zh-HK" sz="2600">
                <a:latin typeface="Arial" pitchFamily="34" charset="0"/>
                <a:cs typeface="Arial" pitchFamily="34" charset="0"/>
              </a:rPr>
              <a:t>(aq) + ClO</a:t>
            </a:r>
            <a:r>
              <a:rPr kumimoji="0" lang="pt-BR" altLang="zh-HK" sz="2600" baseline="-25000">
                <a:latin typeface="Arial" pitchFamily="34" charset="0"/>
                <a:cs typeface="Arial" pitchFamily="34" charset="0"/>
              </a:rPr>
              <a:t>3</a:t>
            </a:r>
            <a:r>
              <a:rPr kumimoji="0" lang="pt-BR" altLang="zh-HK" sz="2600" baseline="50000">
                <a:latin typeface="Arial" pitchFamily="34" charset="0"/>
                <a:cs typeface="Arial" pitchFamily="34" charset="0"/>
              </a:rPr>
              <a:t>–</a:t>
            </a:r>
            <a:r>
              <a:rPr kumimoji="0" lang="pt-BR" altLang="zh-HK" sz="2600">
                <a:latin typeface="Arial" pitchFamily="34" charset="0"/>
                <a:cs typeface="Arial" pitchFamily="34" charset="0"/>
              </a:rPr>
              <a:t>(aq) + 3H</a:t>
            </a:r>
            <a:r>
              <a:rPr kumimoji="0" lang="pt-BR" altLang="zh-HK" sz="2600" baseline="-25000">
                <a:latin typeface="Arial" pitchFamily="34" charset="0"/>
                <a:cs typeface="Arial" pitchFamily="34" charset="0"/>
              </a:rPr>
              <a:t>2</a:t>
            </a:r>
            <a:r>
              <a:rPr kumimoji="0" lang="pt-BR" altLang="zh-HK" sz="2600">
                <a:latin typeface="Arial" pitchFamily="34" charset="0"/>
                <a:cs typeface="Arial" pitchFamily="34" charset="0"/>
              </a:rPr>
              <a:t>O(l) </a:t>
            </a:r>
            <a:endParaRPr kumimoji="0" lang="zh-HK" altLang="en-US" sz="2600">
              <a:latin typeface="Arial" pitchFamily="34" charset="0"/>
              <a:cs typeface="Arial" pitchFamily="34" charset="0"/>
            </a:endParaRPr>
          </a:p>
        </p:txBody>
      </p:sp>
      <p:sp>
        <p:nvSpPr>
          <p:cNvPr id="5" name="文字方塊 4"/>
          <p:cNvSpPr txBox="1"/>
          <p:nvPr/>
        </p:nvSpPr>
        <p:spPr>
          <a:xfrm>
            <a:off x="250825" y="2787650"/>
            <a:ext cx="504825" cy="488950"/>
          </a:xfrm>
          <a:prstGeom prst="rect">
            <a:avLst/>
          </a:prstGeom>
          <a:noFill/>
        </p:spPr>
        <p:txBody>
          <a:bodyPr>
            <a:spAutoFit/>
          </a:bodyPr>
          <a:lstStyle/>
          <a:p>
            <a:pPr eaLnBrk="1" fontAlgn="auto" hangingPunct="1">
              <a:spcBef>
                <a:spcPts val="0"/>
              </a:spcBef>
              <a:spcAft>
                <a:spcPts val="0"/>
              </a:spcAft>
              <a:defRPr/>
            </a:pPr>
            <a:r>
              <a:rPr kumimoji="0" lang="zh-TW" altLang="en-US" sz="2600" dirty="0">
                <a:latin typeface="+mj-ea"/>
                <a:ea typeface="+mj-ea"/>
                <a:cs typeface="Arial" pitchFamily="34" charset="0"/>
              </a:rPr>
              <a:t>或</a:t>
            </a:r>
            <a:endParaRPr kumimoji="0" lang="zh-HK" altLang="en-US" sz="2600" dirty="0">
              <a:latin typeface="+mj-ea"/>
              <a:ea typeface="+mj-ea"/>
              <a:cs typeface="Arial" pitchFamily="34" charset="0"/>
            </a:endParaRPr>
          </a:p>
        </p:txBody>
      </p:sp>
      <p:sp>
        <p:nvSpPr>
          <p:cNvPr id="57350" name="文字方塊 5"/>
          <p:cNvSpPr txBox="1">
            <a:spLocks noChangeArrowheads="1"/>
          </p:cNvSpPr>
          <p:nvPr/>
        </p:nvSpPr>
        <p:spPr bwMode="auto">
          <a:xfrm>
            <a:off x="1187450" y="3232150"/>
            <a:ext cx="7416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0</a:t>
            </a:r>
            <a:r>
              <a:rPr kumimoji="0" lang="en-US" altLang="zh-HK" sz="2000">
                <a:latin typeface="Arial" pitchFamily="34" charset="0"/>
                <a:cs typeface="Arial" pitchFamily="34" charset="0"/>
              </a:rPr>
              <a:t>               </a:t>
            </a:r>
            <a:r>
              <a:rPr kumimoji="0" lang="en-US" altLang="zh-HK" sz="2000">
                <a:latin typeface="Arial" pitchFamily="34" charset="0"/>
                <a:cs typeface="Arial" pitchFamily="34" charset="0"/>
                <a:sym typeface="Symbol" pitchFamily="18" charset="2"/>
              </a:rPr>
              <a:t>2 +1                   </a:t>
            </a:r>
            <a:r>
              <a:rPr kumimoji="0" lang="en-US" altLang="zh-HK" sz="2000">
                <a:solidFill>
                  <a:srgbClr val="FF00FF"/>
                </a:solidFill>
                <a:latin typeface="Arial" pitchFamily="34" charset="0"/>
                <a:cs typeface="Arial" pitchFamily="34" charset="0"/>
                <a:sym typeface="Symbol" pitchFamily="18" charset="2"/>
              </a:rPr>
              <a:t>1</a:t>
            </a:r>
            <a:r>
              <a:rPr kumimoji="0" lang="en-US" altLang="zh-HK" sz="2000">
                <a:latin typeface="Arial" pitchFamily="34" charset="0"/>
                <a:cs typeface="Arial" pitchFamily="34" charset="0"/>
                <a:sym typeface="Symbol" pitchFamily="18" charset="2"/>
              </a:rPr>
              <a:t>                </a:t>
            </a:r>
            <a:r>
              <a:rPr kumimoji="0" lang="en-US" altLang="zh-HK" sz="2000">
                <a:solidFill>
                  <a:srgbClr val="FF00FF"/>
                </a:solidFill>
                <a:latin typeface="Arial" pitchFamily="34" charset="0"/>
                <a:cs typeface="Arial" pitchFamily="34" charset="0"/>
                <a:sym typeface="Symbol" pitchFamily="18" charset="2"/>
              </a:rPr>
              <a:t>+5</a:t>
            </a:r>
            <a:r>
              <a:rPr kumimoji="0" lang="en-US" altLang="zh-HK" sz="2000">
                <a:latin typeface="Arial" pitchFamily="34" charset="0"/>
                <a:cs typeface="Arial" pitchFamily="34" charset="0"/>
                <a:sym typeface="Symbol" pitchFamily="18" charset="2"/>
              </a:rPr>
              <a:t>  2                  +1 2 </a:t>
            </a:r>
            <a:endParaRPr kumimoji="0" lang="zh-HK" altLang="en-US" sz="2000">
              <a:latin typeface="Arial" pitchFamily="34" charset="0"/>
              <a:cs typeface="Arial" pitchFamily="34" charset="0"/>
            </a:endParaRPr>
          </a:p>
        </p:txBody>
      </p:sp>
      <p:sp>
        <p:nvSpPr>
          <p:cNvPr id="7" name="Rectangle 6"/>
          <p:cNvSpPr>
            <a:spLocks noChangeArrowheads="1"/>
          </p:cNvSpPr>
          <p:nvPr/>
        </p:nvSpPr>
        <p:spPr bwMode="auto">
          <a:xfrm>
            <a:off x="250825" y="4330352"/>
            <a:ext cx="88931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latin typeface="Arial" pitchFamily="34" charset="0"/>
                <a:cs typeface="Arial" pitchFamily="34" charset="0"/>
              </a:rPr>
              <a:t>氯在 </a:t>
            </a:r>
            <a:r>
              <a:rPr kumimoji="0" lang="en-US" altLang="zh-HK" sz="2800">
                <a:latin typeface="Arial" pitchFamily="34" charset="0"/>
                <a:cs typeface="Arial" pitchFamily="34" charset="0"/>
              </a:rPr>
              <a:t>NaCl</a:t>
            </a:r>
            <a:r>
              <a:rPr kumimoji="0" lang="en-US" altLang="zh-TW" sz="2800">
                <a:latin typeface="Arial" pitchFamily="34" charset="0"/>
                <a:cs typeface="Arial" pitchFamily="34" charset="0"/>
              </a:rPr>
              <a:t> </a:t>
            </a:r>
            <a:r>
              <a:rPr kumimoji="0" lang="zh-TW" altLang="en-US" sz="2800">
                <a:latin typeface="Arial" pitchFamily="34" charset="0"/>
                <a:cs typeface="Arial" pitchFamily="34" charset="0"/>
              </a:rPr>
              <a:t>和 </a:t>
            </a:r>
            <a:r>
              <a:rPr kumimoji="0" lang="en-US" altLang="zh-HK" sz="2800">
                <a:latin typeface="Arial" pitchFamily="34" charset="0"/>
                <a:cs typeface="Arial" pitchFamily="34" charset="0"/>
              </a:rPr>
              <a:t>NaClO</a:t>
            </a:r>
            <a:r>
              <a:rPr kumimoji="0" lang="en-US" altLang="zh-HK" sz="2800" baseline="-25000">
                <a:latin typeface="Arial" pitchFamily="34" charset="0"/>
                <a:cs typeface="Arial" pitchFamily="34" charset="0"/>
              </a:rPr>
              <a:t>3</a:t>
            </a:r>
            <a:r>
              <a:rPr kumimoji="0" lang="en-US" altLang="zh-TW" sz="2800" baseline="-25000">
                <a:latin typeface="Arial" pitchFamily="34" charset="0"/>
                <a:cs typeface="Arial" pitchFamily="34" charset="0"/>
              </a:rPr>
              <a:t> </a:t>
            </a:r>
            <a:r>
              <a:rPr kumimoji="0" lang="zh-TW" altLang="en-US" sz="2800"/>
              <a:t>中的氧化數分別是 </a:t>
            </a:r>
            <a:r>
              <a:rPr kumimoji="0" lang="en-US" altLang="zh-HK" sz="2800">
                <a:latin typeface="Arial" pitchFamily="34" charset="0"/>
                <a:cs typeface="Arial" pitchFamily="34" charset="0"/>
              </a:rPr>
              <a:t>–1</a:t>
            </a:r>
            <a:r>
              <a:rPr kumimoji="0" lang="en-US" altLang="zh-TW" sz="2800">
                <a:latin typeface="Arial" pitchFamily="34" charset="0"/>
                <a:cs typeface="Arial" pitchFamily="34" charset="0"/>
              </a:rPr>
              <a:t> </a:t>
            </a:r>
            <a:r>
              <a:rPr kumimoji="0" lang="zh-TW" altLang="en-US" sz="2800">
                <a:latin typeface="Arial" pitchFamily="34" charset="0"/>
                <a:cs typeface="Arial" pitchFamily="34" charset="0"/>
              </a:rPr>
              <a:t>和</a:t>
            </a:r>
            <a:r>
              <a:rPr kumimoji="0" lang="en-US" altLang="zh-HK" sz="2800">
                <a:latin typeface="Arial" pitchFamily="34" charset="0"/>
                <a:cs typeface="Arial" pitchFamily="34" charset="0"/>
              </a:rPr>
              <a:t> +5</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8" name="Rectangle 6"/>
          <p:cNvSpPr>
            <a:spLocks noChangeArrowheads="1"/>
          </p:cNvSpPr>
          <p:nvPr/>
        </p:nvSpPr>
        <p:spPr bwMode="auto">
          <a:xfrm>
            <a:off x="250825" y="5358159"/>
            <a:ext cx="6084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HK" altLang="en-US" sz="2800" dirty="0"/>
              <a:t>氯再</a:t>
            </a:r>
            <a:r>
              <a:rPr kumimoji="0" lang="zh-TW" altLang="en-US" sz="2800" dirty="0"/>
              <a:t>次同時被還原和氧化。</a:t>
            </a:r>
            <a:endParaRPr kumimoji="0" lang="zh-HK" altLang="en-US" sz="2800" dirty="0">
              <a:latin typeface="Arial" pitchFamily="34" charset="0"/>
              <a:cs typeface="Arial" pitchFamily="34" charset="0"/>
            </a:endParaRPr>
          </a:p>
        </p:txBody>
      </p:sp>
    </p:spTree>
    <p:extLst>
      <p:ext uri="{BB962C8B-B14F-4D97-AF65-F5344CB8AC3E}">
        <p14:creationId xmlns:p14="http://schemas.microsoft.com/office/powerpoint/2010/main" val="1191034721"/>
      </p:ext>
    </p:extLst>
  </p:cSld>
  <p:clrMapOvr>
    <a:masterClrMapping/>
  </p:clrMapOvr>
  <p:timing>
    <p:tnLst>
      <p:par>
        <p:cTn id="1" dur="indefinite" restart="never" nodeType="tmRoot"/>
      </p:par>
    </p:tn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Rectangle 8"/>
          <p:cNvSpPr>
            <a:spLocks noChangeArrowheads="1"/>
          </p:cNvSpPr>
          <p:nvPr/>
        </p:nvSpPr>
        <p:spPr bwMode="auto">
          <a:xfrm>
            <a:off x="179388" y="333375"/>
            <a:ext cx="66960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tabLst>
                <a:tab pos="1073150" algn="l"/>
              </a:tabLst>
              <a:defRPr kumimoji="1">
                <a:solidFill>
                  <a:schemeClr val="tx1"/>
                </a:solidFill>
                <a:latin typeface="Calibri" pitchFamily="34" charset="0"/>
                <a:ea typeface="新細明體" pitchFamily="18" charset="-120"/>
              </a:defRPr>
            </a:lvl1pPr>
            <a:lvl2pPr marL="742950" indent="-285750" defTabSz="901700">
              <a:tabLst>
                <a:tab pos="1073150" algn="l"/>
              </a:tabLst>
              <a:defRPr kumimoji="1">
                <a:solidFill>
                  <a:schemeClr val="tx1"/>
                </a:solidFill>
                <a:latin typeface="Calibri" pitchFamily="34" charset="0"/>
                <a:ea typeface="新細明體" pitchFamily="18" charset="-120"/>
              </a:defRPr>
            </a:lvl2pPr>
            <a:lvl3pPr marL="1143000" indent="-228600" defTabSz="901700">
              <a:tabLst>
                <a:tab pos="1073150" algn="l"/>
              </a:tabLst>
              <a:defRPr kumimoji="1">
                <a:solidFill>
                  <a:schemeClr val="tx1"/>
                </a:solidFill>
                <a:latin typeface="Calibri" pitchFamily="34" charset="0"/>
                <a:ea typeface="新細明體" pitchFamily="18" charset="-120"/>
              </a:defRPr>
            </a:lvl3pPr>
            <a:lvl4pPr marL="1600200" indent="-228600" defTabSz="901700">
              <a:tabLst>
                <a:tab pos="1073150" algn="l"/>
              </a:tabLst>
              <a:defRPr kumimoji="1">
                <a:solidFill>
                  <a:schemeClr val="tx1"/>
                </a:solidFill>
                <a:latin typeface="Calibri" pitchFamily="34" charset="0"/>
                <a:ea typeface="新細明體" pitchFamily="18" charset="-120"/>
              </a:defRPr>
            </a:lvl4pPr>
            <a:lvl5pPr marL="2057400" indent="-228600" defTabSz="901700">
              <a:tabLst>
                <a:tab pos="1073150" algn="l"/>
              </a:tabLst>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以</a:t>
            </a:r>
            <a:r>
              <a:rPr kumimoji="0" lang="zh-TW" altLang="en-US" sz="3200" b="1" dirty="0">
                <a:solidFill>
                  <a:srgbClr val="0033CC"/>
                </a:solidFill>
                <a:latin typeface="Arial" pitchFamily="34" charset="0"/>
                <a:cs typeface="Arial" pitchFamily="34" charset="0"/>
              </a:rPr>
              <a:t>不同濃度的硝酸作為氧化劑</a:t>
            </a:r>
            <a:endParaRPr kumimoji="0" lang="en-US" altLang="zh-TW" sz="3200" b="1" dirty="0">
              <a:solidFill>
                <a:srgbClr val="0033CC"/>
              </a:solidFill>
              <a:latin typeface="Arial" pitchFamily="34" charset="0"/>
              <a:cs typeface="Arial" pitchFamily="34" charset="0"/>
            </a:endParaRPr>
          </a:p>
        </p:txBody>
      </p:sp>
      <p:sp>
        <p:nvSpPr>
          <p:cNvPr id="3" name="Rectangle 6"/>
          <p:cNvSpPr>
            <a:spLocks noChangeArrowheads="1"/>
          </p:cNvSpPr>
          <p:nvPr/>
        </p:nvSpPr>
        <p:spPr bwMode="auto">
          <a:xfrm>
            <a:off x="250825" y="1052513"/>
            <a:ext cx="60499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HK" altLang="en-US" sz="2800"/>
              <a:t>稀</a:t>
            </a:r>
            <a:r>
              <a:rPr kumimoji="0" lang="zh-TW" altLang="en-US" sz="2800"/>
              <a:t>硝酸和濃硝酸都是 </a:t>
            </a:r>
            <a:r>
              <a:rPr kumimoji="0" lang="zh-TW" altLang="en-US" sz="3200" b="1">
                <a:solidFill>
                  <a:srgbClr val="0099FF"/>
                </a:solidFill>
              </a:rPr>
              <a:t>強氧化劑</a:t>
            </a:r>
            <a:r>
              <a:rPr kumimoji="0" lang="zh-TW" altLang="en-US" sz="2800"/>
              <a:t>。</a:t>
            </a:r>
            <a:endParaRPr kumimoji="0" lang="zh-HK" altLang="en-US" sz="2800">
              <a:latin typeface="Arial" pitchFamily="34" charset="0"/>
              <a:cs typeface="Arial" pitchFamily="34" charset="0"/>
            </a:endParaRPr>
          </a:p>
        </p:txBody>
      </p:sp>
      <p:sp>
        <p:nvSpPr>
          <p:cNvPr id="4" name="Rectangle 6"/>
          <p:cNvSpPr>
            <a:spLocks noChangeArrowheads="1"/>
          </p:cNvSpPr>
          <p:nvPr/>
        </p:nvSpPr>
        <p:spPr bwMode="auto">
          <a:xfrm>
            <a:off x="250825" y="1700213"/>
            <a:ext cx="61928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它們的性質與極稀硝酸十分不同。</a:t>
            </a:r>
            <a:endParaRPr kumimoji="0" lang="zh-HK" altLang="en-US" sz="2800">
              <a:latin typeface="Arial" pitchFamily="34" charset="0"/>
              <a:cs typeface="Arial" pitchFamily="34" charset="0"/>
            </a:endParaRPr>
          </a:p>
        </p:txBody>
      </p:sp>
      <p:sp>
        <p:nvSpPr>
          <p:cNvPr id="61446" name="Rectangle 4"/>
          <p:cNvSpPr>
            <a:spLocks noChangeArrowheads="1"/>
          </p:cNvSpPr>
          <p:nvPr/>
        </p:nvSpPr>
        <p:spPr bwMode="auto">
          <a:xfrm>
            <a:off x="144463" y="3137595"/>
            <a:ext cx="17637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a:solidFill>
                  <a:srgbClr val="CC0000"/>
                </a:solidFill>
                <a:latin typeface="Arial Black" pitchFamily="34" charset="0"/>
              </a:rPr>
              <a:t>稀硝酸</a:t>
            </a:r>
            <a:endParaRPr kumimoji="0" lang="en-US" altLang="zh-TW" sz="3200" b="1" dirty="0">
              <a:solidFill>
                <a:srgbClr val="CC0000"/>
              </a:solidFill>
              <a:latin typeface="Arial Black" pitchFamily="34" charset="0"/>
            </a:endParaRPr>
          </a:p>
        </p:txBody>
      </p:sp>
      <p:sp>
        <p:nvSpPr>
          <p:cNvPr id="61447" name="Rectangle 4"/>
          <p:cNvSpPr>
            <a:spLocks noChangeArrowheads="1"/>
          </p:cNvSpPr>
          <p:nvPr/>
        </p:nvSpPr>
        <p:spPr bwMode="auto">
          <a:xfrm>
            <a:off x="144463" y="3946798"/>
            <a:ext cx="29876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66"/>
                </a:solidFill>
                <a:latin typeface="Arial Black" pitchFamily="34" charset="0"/>
              </a:rPr>
              <a:t>與金屬的反應</a:t>
            </a:r>
            <a:endParaRPr kumimoji="0" lang="en-US" altLang="zh-TW" sz="3200" b="1">
              <a:solidFill>
                <a:srgbClr val="CC0066"/>
              </a:solidFill>
              <a:latin typeface="Arial Black" pitchFamily="34" charset="0"/>
            </a:endParaRPr>
          </a:p>
        </p:txBody>
      </p:sp>
      <p:sp>
        <p:nvSpPr>
          <p:cNvPr id="7" name="Rectangle 6"/>
          <p:cNvSpPr>
            <a:spLocks noChangeArrowheads="1"/>
          </p:cNvSpPr>
          <p:nvPr/>
        </p:nvSpPr>
        <p:spPr bwMode="auto">
          <a:xfrm>
            <a:off x="250825" y="4581798"/>
            <a:ext cx="79216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銅會被氧化為 銅</a:t>
            </a:r>
            <a:r>
              <a:rPr kumimoji="0" lang="en-US" altLang="zh-TW" sz="2800">
                <a:latin typeface="Arial" pitchFamily="34" charset="0"/>
                <a:cs typeface="Arial" pitchFamily="34" charset="0"/>
              </a:rPr>
              <a:t>(II) </a:t>
            </a:r>
            <a:r>
              <a:rPr kumimoji="0" lang="zh-TW" altLang="en-US" sz="2800"/>
              <a:t>離子，溶液會變為藍色。</a:t>
            </a:r>
            <a:endParaRPr kumimoji="0" lang="zh-HK" altLang="en-US" sz="2800">
              <a:latin typeface="Arial" pitchFamily="34" charset="0"/>
              <a:cs typeface="Arial" pitchFamily="34" charset="0"/>
            </a:endParaRPr>
          </a:p>
        </p:txBody>
      </p:sp>
      <p:sp>
        <p:nvSpPr>
          <p:cNvPr id="8" name="Rectangle 6"/>
          <p:cNvSpPr>
            <a:spLocks noChangeArrowheads="1"/>
          </p:cNvSpPr>
          <p:nvPr/>
        </p:nvSpPr>
        <p:spPr bwMode="auto">
          <a:xfrm>
            <a:off x="250825" y="5158060"/>
            <a:ext cx="73453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硝酸會被還原為無色的 </a:t>
            </a:r>
            <a:r>
              <a:rPr kumimoji="0" lang="zh-TW" altLang="en-US" sz="3200" b="1">
                <a:solidFill>
                  <a:srgbClr val="0099FF"/>
                </a:solidFill>
              </a:rPr>
              <a:t>一氧化氮</a:t>
            </a:r>
            <a:r>
              <a:rPr kumimoji="0" lang="zh-TW" altLang="en-US" sz="2800" b="1"/>
              <a:t> </a:t>
            </a:r>
            <a:r>
              <a:rPr kumimoji="0" lang="zh-TW" altLang="en-US" sz="2800"/>
              <a:t>氣體。</a:t>
            </a:r>
            <a:endParaRPr kumimoji="0" lang="zh-HK" altLang="en-US" sz="2800">
              <a:latin typeface="Arial" pitchFamily="34" charset="0"/>
              <a:cs typeface="Arial" pitchFamily="34" charset="0"/>
            </a:endParaRPr>
          </a:p>
        </p:txBody>
      </p:sp>
      <p:sp>
        <p:nvSpPr>
          <p:cNvPr id="9" name="Rectangle 6"/>
          <p:cNvSpPr>
            <a:spLocks noChangeArrowheads="1"/>
          </p:cNvSpPr>
          <p:nvPr/>
        </p:nvSpPr>
        <p:spPr bwMode="auto">
          <a:xfrm>
            <a:off x="250825" y="5715273"/>
            <a:ext cx="820896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把稀硝酸加入放有銅片的試管中，並把試管輕微加熱。</a:t>
            </a:r>
            <a:endParaRPr kumimoji="0" lang="zh-HK" altLang="en-US" sz="2800">
              <a:latin typeface="Arial" pitchFamily="34" charset="0"/>
              <a:cs typeface="Arial" pitchFamily="34" charset="0"/>
            </a:endParaRPr>
          </a:p>
        </p:txBody>
      </p:sp>
      <p:pic>
        <p:nvPicPr>
          <p:cNvPr id="12" name="圖片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859338" y="2205038"/>
            <a:ext cx="4033837"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1273305"/>
      </p:ext>
    </p:extLst>
  </p:cSld>
  <p:clrMapOvr>
    <a:masterClrMapping/>
  </p:clrMapOvr>
  <p:timing>
    <p:tnLst>
      <p:par>
        <p:cTn id="1" dur="indefinite" restart="never" nodeType="tmRoot"/>
      </p:par>
    </p:tn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250825" y="476250"/>
            <a:ext cx="3708400" cy="720725"/>
          </a:xfrm>
          <a:prstGeom prst="rect">
            <a:avLst/>
          </a:prstGeom>
          <a:solidFill>
            <a:srgbClr val="CC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77828" name="矩形 1"/>
          <p:cNvSpPr>
            <a:spLocks noChangeArrowheads="1"/>
          </p:cNvSpPr>
          <p:nvPr/>
        </p:nvSpPr>
        <p:spPr bwMode="auto">
          <a:xfrm>
            <a:off x="312738" y="549275"/>
            <a:ext cx="3740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氧化作用的半方程式：</a:t>
            </a:r>
            <a:endParaRPr kumimoji="0" lang="zh-HK" altLang="en-US" sz="2800">
              <a:latin typeface="Arial" pitchFamily="34" charset="0"/>
              <a:cs typeface="Arial" pitchFamily="34" charset="0"/>
            </a:endParaRPr>
          </a:p>
        </p:txBody>
      </p:sp>
      <p:sp>
        <p:nvSpPr>
          <p:cNvPr id="59396" name="矩形 3"/>
          <p:cNvSpPr>
            <a:spLocks noChangeArrowheads="1"/>
          </p:cNvSpPr>
          <p:nvPr/>
        </p:nvSpPr>
        <p:spPr bwMode="auto">
          <a:xfrm>
            <a:off x="1187450" y="1646238"/>
            <a:ext cx="38703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Cu(s) </a:t>
            </a:r>
            <a:r>
              <a:rPr kumimoji="0" lang="en-US" altLang="zh-HK" sz="2800">
                <a:latin typeface="Arial" pitchFamily="34" charset="0"/>
                <a:cs typeface="Arial" pitchFamily="34" charset="0"/>
                <a:sym typeface="Symbol" pitchFamily="18" charset="2"/>
              </a:rPr>
              <a:t> </a:t>
            </a:r>
            <a:r>
              <a:rPr kumimoji="0" lang="en-US" altLang="zh-HK" sz="2800">
                <a:latin typeface="Arial" pitchFamily="34" charset="0"/>
                <a:cs typeface="Arial" pitchFamily="34" charset="0"/>
              </a:rPr>
              <a:t>Cu</a:t>
            </a:r>
            <a:r>
              <a:rPr kumimoji="0" lang="en-US" altLang="zh-HK" sz="2800" baseline="50000">
                <a:latin typeface="Arial" pitchFamily="34" charset="0"/>
                <a:cs typeface="Arial" pitchFamily="34" charset="0"/>
              </a:rPr>
              <a:t>2+</a:t>
            </a:r>
            <a:r>
              <a:rPr kumimoji="0" lang="en-US" altLang="zh-HK" sz="2800">
                <a:latin typeface="Arial" pitchFamily="34" charset="0"/>
                <a:cs typeface="Arial" pitchFamily="34" charset="0"/>
              </a:rPr>
              <a:t>(aq) + 2e </a:t>
            </a:r>
            <a:endParaRPr kumimoji="0" lang="zh-HK" altLang="en-US" sz="2800">
              <a:latin typeface="Arial" pitchFamily="34" charset="0"/>
              <a:cs typeface="Arial" pitchFamily="34" charset="0"/>
            </a:endParaRPr>
          </a:p>
        </p:txBody>
      </p:sp>
      <p:sp>
        <p:nvSpPr>
          <p:cNvPr id="59397" name="文字方塊 4"/>
          <p:cNvSpPr txBox="1">
            <a:spLocks noChangeArrowheads="1"/>
          </p:cNvSpPr>
          <p:nvPr/>
        </p:nvSpPr>
        <p:spPr bwMode="auto">
          <a:xfrm>
            <a:off x="1296988" y="1268413"/>
            <a:ext cx="187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a:t>
            </a:r>
            <a:r>
              <a:rPr kumimoji="0" lang="en-US" altLang="zh-HK" sz="2400">
                <a:latin typeface="Arial" pitchFamily="34" charset="0"/>
                <a:cs typeface="Arial" pitchFamily="34" charset="0"/>
              </a:rPr>
              <a:t>              </a:t>
            </a:r>
            <a:r>
              <a:rPr kumimoji="0" lang="en-US" altLang="zh-HK" sz="2400">
                <a:solidFill>
                  <a:srgbClr val="FF00FF"/>
                </a:solidFill>
                <a:latin typeface="Arial" pitchFamily="34" charset="0"/>
                <a:cs typeface="Arial" pitchFamily="34" charset="0"/>
              </a:rPr>
              <a:t>+2</a:t>
            </a:r>
            <a:endParaRPr kumimoji="0" lang="zh-HK" altLang="en-US" sz="2400">
              <a:solidFill>
                <a:srgbClr val="FF00FF"/>
              </a:solidFill>
              <a:latin typeface="Arial" pitchFamily="34" charset="0"/>
              <a:cs typeface="Arial" pitchFamily="34" charset="0"/>
            </a:endParaRPr>
          </a:p>
        </p:txBody>
      </p:sp>
      <p:sp>
        <p:nvSpPr>
          <p:cNvPr id="6" name="矩形 5"/>
          <p:cNvSpPr/>
          <p:nvPr/>
        </p:nvSpPr>
        <p:spPr>
          <a:xfrm>
            <a:off x="250825" y="2348235"/>
            <a:ext cx="3708400" cy="7207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59399" name="矩形 6"/>
          <p:cNvSpPr>
            <a:spLocks noChangeArrowheads="1"/>
          </p:cNvSpPr>
          <p:nvPr/>
        </p:nvSpPr>
        <p:spPr bwMode="auto">
          <a:xfrm>
            <a:off x="323850" y="2421260"/>
            <a:ext cx="3740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dirty="0">
                <a:latin typeface="Arial" pitchFamily="34" charset="0"/>
                <a:cs typeface="Arial" pitchFamily="34" charset="0"/>
              </a:rPr>
              <a:t>還原作用的半方程式：</a:t>
            </a:r>
            <a:endParaRPr kumimoji="0" lang="zh-HK" altLang="en-US" sz="2800" dirty="0">
              <a:latin typeface="Arial" pitchFamily="34" charset="0"/>
              <a:cs typeface="Arial" pitchFamily="34" charset="0"/>
            </a:endParaRPr>
          </a:p>
        </p:txBody>
      </p:sp>
      <p:sp>
        <p:nvSpPr>
          <p:cNvPr id="59400" name="矩形 7"/>
          <p:cNvSpPr>
            <a:spLocks noChangeArrowheads="1"/>
          </p:cNvSpPr>
          <p:nvPr/>
        </p:nvSpPr>
        <p:spPr bwMode="auto">
          <a:xfrm>
            <a:off x="1193800" y="3486150"/>
            <a:ext cx="7265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NO</a:t>
            </a:r>
            <a:r>
              <a:rPr kumimoji="0" lang="pt-BR" altLang="zh-HK" sz="2800" baseline="-25000">
                <a:latin typeface="Arial" pitchFamily="34" charset="0"/>
                <a:cs typeface="Arial" pitchFamily="34" charset="0"/>
              </a:rPr>
              <a:t>3</a:t>
            </a:r>
            <a:r>
              <a:rPr kumimoji="0" lang="pt-BR" altLang="zh-HK" sz="2800" baseline="50000">
                <a:latin typeface="Arial" pitchFamily="34" charset="0"/>
                <a:cs typeface="Arial" pitchFamily="34" charset="0"/>
              </a:rPr>
              <a:t>–</a:t>
            </a:r>
            <a:r>
              <a:rPr kumimoji="0" lang="pt-BR" altLang="zh-HK" sz="2800">
                <a:latin typeface="Arial" pitchFamily="34" charset="0"/>
                <a:cs typeface="Arial" pitchFamily="34" charset="0"/>
              </a:rPr>
              <a:t>(aq) + 4H</a:t>
            </a:r>
            <a:r>
              <a:rPr kumimoji="0" lang="pt-BR" altLang="zh-HK" sz="2800" baseline="50000">
                <a:latin typeface="Arial" pitchFamily="34" charset="0"/>
                <a:cs typeface="Arial" pitchFamily="34" charset="0"/>
              </a:rPr>
              <a:t>+</a:t>
            </a:r>
            <a:r>
              <a:rPr kumimoji="0" lang="pt-BR" altLang="zh-HK" sz="2800">
                <a:latin typeface="Arial" pitchFamily="34" charset="0"/>
                <a:cs typeface="Arial" pitchFamily="34" charset="0"/>
              </a:rPr>
              <a:t>(aq) + 3e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NO(g)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endParaRPr kumimoji="0" lang="zh-HK" altLang="en-US" sz="2800">
              <a:latin typeface="Arial" pitchFamily="34" charset="0"/>
              <a:cs typeface="Arial" pitchFamily="34" charset="0"/>
            </a:endParaRPr>
          </a:p>
        </p:txBody>
      </p:sp>
      <p:sp>
        <p:nvSpPr>
          <p:cNvPr id="59401" name="文字方塊 8"/>
          <p:cNvSpPr txBox="1">
            <a:spLocks noChangeArrowheads="1"/>
          </p:cNvSpPr>
          <p:nvPr/>
        </p:nvSpPr>
        <p:spPr bwMode="auto">
          <a:xfrm>
            <a:off x="1112838" y="3141663"/>
            <a:ext cx="5114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3399FF"/>
                </a:solidFill>
                <a:latin typeface="Arial" pitchFamily="34" charset="0"/>
                <a:cs typeface="Arial" pitchFamily="34" charset="0"/>
              </a:rPr>
              <a:t>+5                                        </a:t>
            </a:r>
            <a:r>
              <a:rPr kumimoji="0" lang="en-US" altLang="zh-TW" sz="2400">
                <a:solidFill>
                  <a:srgbClr val="3399FF"/>
                </a:solidFill>
                <a:latin typeface="Arial" pitchFamily="34" charset="0"/>
                <a:cs typeface="Arial" pitchFamily="34" charset="0"/>
              </a:rPr>
              <a:t>         </a:t>
            </a:r>
            <a:r>
              <a:rPr kumimoji="0" lang="en-US" altLang="zh-HK" sz="2400">
                <a:solidFill>
                  <a:srgbClr val="3399FF"/>
                </a:solidFill>
                <a:latin typeface="Arial" pitchFamily="34" charset="0"/>
                <a:cs typeface="Arial" pitchFamily="34" charset="0"/>
              </a:rPr>
              <a:t>+2</a:t>
            </a:r>
            <a:endParaRPr kumimoji="0" lang="zh-HK" altLang="en-US" sz="2400">
              <a:solidFill>
                <a:srgbClr val="3399FF"/>
              </a:solidFill>
              <a:latin typeface="Arial" pitchFamily="34" charset="0"/>
              <a:cs typeface="Arial" pitchFamily="34" charset="0"/>
            </a:endParaRPr>
          </a:p>
        </p:txBody>
      </p:sp>
      <p:sp>
        <p:nvSpPr>
          <p:cNvPr id="10" name="矩形 9"/>
          <p:cNvSpPr/>
          <p:nvPr/>
        </p:nvSpPr>
        <p:spPr>
          <a:xfrm>
            <a:off x="250825" y="4437534"/>
            <a:ext cx="3708400" cy="7207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59403" name="矩形 10"/>
          <p:cNvSpPr>
            <a:spLocks noChangeArrowheads="1"/>
          </p:cNvSpPr>
          <p:nvPr/>
        </p:nvSpPr>
        <p:spPr bwMode="auto">
          <a:xfrm>
            <a:off x="323850" y="4508971"/>
            <a:ext cx="3028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反應的總方程式：</a:t>
            </a:r>
            <a:endParaRPr kumimoji="0" lang="zh-HK" altLang="en-US" sz="2800">
              <a:latin typeface="Arial" pitchFamily="34" charset="0"/>
              <a:cs typeface="Arial" pitchFamily="34" charset="0"/>
            </a:endParaRPr>
          </a:p>
        </p:txBody>
      </p:sp>
      <p:sp>
        <p:nvSpPr>
          <p:cNvPr id="59404" name="矩形 11"/>
          <p:cNvSpPr>
            <a:spLocks noChangeArrowheads="1"/>
          </p:cNvSpPr>
          <p:nvPr/>
        </p:nvSpPr>
        <p:spPr bwMode="auto">
          <a:xfrm>
            <a:off x="368300" y="5636096"/>
            <a:ext cx="881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400">
                <a:latin typeface="Arial" pitchFamily="34" charset="0"/>
                <a:cs typeface="Arial" pitchFamily="34" charset="0"/>
              </a:rPr>
              <a:t>3Cu(s) + 2NO</a:t>
            </a:r>
            <a:r>
              <a:rPr kumimoji="0" lang="pt-BR" altLang="zh-HK" sz="2400" baseline="-25000">
                <a:latin typeface="Arial" pitchFamily="34" charset="0"/>
                <a:cs typeface="Arial" pitchFamily="34" charset="0"/>
              </a:rPr>
              <a:t>3</a:t>
            </a:r>
            <a:r>
              <a:rPr kumimoji="0" lang="pt-BR" altLang="zh-HK" sz="2400" baseline="50000">
                <a:latin typeface="Arial" pitchFamily="34" charset="0"/>
                <a:cs typeface="Arial" pitchFamily="34" charset="0"/>
              </a:rPr>
              <a:t>–</a:t>
            </a:r>
            <a:r>
              <a:rPr kumimoji="0" lang="pt-BR" altLang="zh-HK" sz="2400">
                <a:latin typeface="Arial" pitchFamily="34" charset="0"/>
                <a:cs typeface="Arial" pitchFamily="34" charset="0"/>
              </a:rPr>
              <a:t>(aq) + 8H</a:t>
            </a:r>
            <a:r>
              <a:rPr kumimoji="0" lang="pt-BR" altLang="zh-HK" sz="2400" baseline="50000">
                <a:latin typeface="Arial" pitchFamily="34" charset="0"/>
                <a:cs typeface="Arial" pitchFamily="34" charset="0"/>
              </a:rPr>
              <a:t>+</a:t>
            </a:r>
            <a:r>
              <a:rPr kumimoji="0" lang="pt-BR" altLang="zh-HK" sz="2400">
                <a:latin typeface="Arial" pitchFamily="34" charset="0"/>
                <a:cs typeface="Arial" pitchFamily="34" charset="0"/>
              </a:rPr>
              <a:t>(aq) </a:t>
            </a:r>
            <a:r>
              <a:rPr kumimoji="0" lang="pt-BR" altLang="zh-HK" sz="2400">
                <a:latin typeface="Arial" pitchFamily="34" charset="0"/>
                <a:cs typeface="Arial" pitchFamily="34" charset="0"/>
                <a:sym typeface="Symbol" pitchFamily="18" charset="2"/>
              </a:rPr>
              <a:t> </a:t>
            </a:r>
            <a:r>
              <a:rPr kumimoji="0" lang="pt-BR" altLang="zh-HK" sz="2400">
                <a:latin typeface="Arial" pitchFamily="34" charset="0"/>
                <a:cs typeface="Arial" pitchFamily="34" charset="0"/>
              </a:rPr>
              <a:t>3Cu</a:t>
            </a:r>
            <a:r>
              <a:rPr kumimoji="0" lang="pt-BR" altLang="zh-HK" sz="2400" baseline="50000">
                <a:latin typeface="Arial" pitchFamily="34" charset="0"/>
                <a:cs typeface="Arial" pitchFamily="34" charset="0"/>
              </a:rPr>
              <a:t>2+</a:t>
            </a:r>
            <a:r>
              <a:rPr kumimoji="0" lang="pt-BR" altLang="zh-HK" sz="2400">
                <a:latin typeface="Arial" pitchFamily="34" charset="0"/>
                <a:cs typeface="Arial" pitchFamily="34" charset="0"/>
              </a:rPr>
              <a:t>(aq) + 2NO(g) + 4H</a:t>
            </a:r>
            <a:r>
              <a:rPr kumimoji="0" lang="pt-BR" altLang="zh-HK" sz="2400" baseline="-25000">
                <a:latin typeface="Arial" pitchFamily="34" charset="0"/>
                <a:cs typeface="Arial" pitchFamily="34" charset="0"/>
              </a:rPr>
              <a:t>2</a:t>
            </a:r>
            <a:r>
              <a:rPr kumimoji="0" lang="pt-BR" altLang="zh-HK" sz="2400">
                <a:latin typeface="Arial" pitchFamily="34" charset="0"/>
                <a:cs typeface="Arial" pitchFamily="34" charset="0"/>
              </a:rPr>
              <a:t>O(l) </a:t>
            </a:r>
            <a:endParaRPr kumimoji="0" lang="zh-HK" altLang="en-US" sz="2400">
              <a:latin typeface="Arial" pitchFamily="34" charset="0"/>
              <a:cs typeface="Arial" pitchFamily="34" charset="0"/>
            </a:endParaRPr>
          </a:p>
        </p:txBody>
      </p:sp>
      <p:sp>
        <p:nvSpPr>
          <p:cNvPr id="59405" name="文字方塊 12"/>
          <p:cNvSpPr txBox="1">
            <a:spLocks noChangeArrowheads="1"/>
          </p:cNvSpPr>
          <p:nvPr/>
        </p:nvSpPr>
        <p:spPr bwMode="auto">
          <a:xfrm>
            <a:off x="611188" y="5301134"/>
            <a:ext cx="66976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a:t>
            </a:r>
            <a:r>
              <a:rPr kumimoji="0" lang="en-US" altLang="zh-HK" sz="2400">
                <a:solidFill>
                  <a:srgbClr val="3399FF"/>
                </a:solidFill>
                <a:latin typeface="Arial" pitchFamily="34" charset="0"/>
                <a:cs typeface="Arial" pitchFamily="34" charset="0"/>
              </a:rPr>
              <a:t>           +5                                    </a:t>
            </a:r>
            <a:r>
              <a:rPr kumimoji="0" lang="en-US" altLang="zh-HK" sz="2400">
                <a:solidFill>
                  <a:srgbClr val="FF00FF"/>
                </a:solidFill>
                <a:latin typeface="Arial" pitchFamily="34" charset="0"/>
                <a:cs typeface="Arial" pitchFamily="34" charset="0"/>
              </a:rPr>
              <a:t>+2              </a:t>
            </a:r>
            <a:r>
              <a:rPr kumimoji="0" lang="en-US" altLang="zh-HK" sz="2400">
                <a:solidFill>
                  <a:srgbClr val="3399FF"/>
                </a:solidFill>
                <a:latin typeface="Arial" pitchFamily="34" charset="0"/>
                <a:cs typeface="Arial" pitchFamily="34" charset="0"/>
              </a:rPr>
              <a:t>+2</a:t>
            </a:r>
            <a:endParaRPr kumimoji="0" lang="zh-HK" altLang="en-US" sz="2400">
              <a:solidFill>
                <a:srgbClr val="3399FF"/>
              </a:solidFill>
              <a:latin typeface="Arial" pitchFamily="34" charset="0"/>
              <a:cs typeface="Arial" pitchFamily="34" charset="0"/>
            </a:endParaRPr>
          </a:p>
        </p:txBody>
      </p:sp>
      <p:pic>
        <p:nvPicPr>
          <p:cNvPr id="16" name="圖片 1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237163" y="1277938"/>
            <a:ext cx="3727450" cy="186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2222464"/>
      </p:ext>
    </p:extLst>
  </p:cSld>
  <p:clrMapOvr>
    <a:masterClrMapping/>
  </p:clrMapOvr>
  <p:timing>
    <p:tnLst>
      <p:par>
        <p:cTn id="1" dur="indefinite" restart="never" nodeType="tmRoot"/>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Rectangle 6"/>
          <p:cNvSpPr>
            <a:spLocks noChangeArrowheads="1"/>
          </p:cNvSpPr>
          <p:nvPr/>
        </p:nvSpPr>
        <p:spPr bwMode="auto">
          <a:xfrm>
            <a:off x="107950" y="333375"/>
            <a:ext cx="7848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6100"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反應所釋出的 一氧化氮 與空氣中的 氧 反應，生成 </a:t>
            </a:r>
            <a:r>
              <a:rPr kumimoji="0" lang="zh-TW" altLang="en-US" sz="3200" b="1">
                <a:solidFill>
                  <a:srgbClr val="0099FF"/>
                </a:solidFill>
              </a:rPr>
              <a:t>棕色的二氧化氮</a:t>
            </a:r>
            <a:r>
              <a:rPr kumimoji="0" lang="zh-TW" altLang="en-US" sz="2800" b="1"/>
              <a:t> </a:t>
            </a:r>
            <a:r>
              <a:rPr kumimoji="0" lang="zh-TW" altLang="en-US" sz="2800"/>
              <a:t>氣體。</a:t>
            </a:r>
            <a:endParaRPr kumimoji="0" lang="zh-HK" altLang="en-US" sz="2800">
              <a:latin typeface="Arial" pitchFamily="34" charset="0"/>
              <a:cs typeface="Arial" pitchFamily="34" charset="0"/>
            </a:endParaRPr>
          </a:p>
        </p:txBody>
      </p:sp>
      <p:sp>
        <p:nvSpPr>
          <p:cNvPr id="3" name="Rectangle 6"/>
          <p:cNvSpPr>
            <a:spLocks noChangeArrowheads="1"/>
          </p:cNvSpPr>
          <p:nvPr/>
        </p:nvSpPr>
        <p:spPr bwMode="auto">
          <a:xfrm>
            <a:off x="107950" y="1412875"/>
            <a:ext cx="71278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因此可在試管口的位置看到棕色煙霧。</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60420" name="矩形 3"/>
          <p:cNvSpPr>
            <a:spLocks noChangeArrowheads="1"/>
          </p:cNvSpPr>
          <p:nvPr/>
        </p:nvSpPr>
        <p:spPr bwMode="auto">
          <a:xfrm>
            <a:off x="773113" y="1916113"/>
            <a:ext cx="46116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solidFill>
                  <a:srgbClr val="0099FF"/>
                </a:solidFill>
                <a:latin typeface="Arial" pitchFamily="34" charset="0"/>
                <a:cs typeface="Arial" pitchFamily="34" charset="0"/>
              </a:rPr>
              <a:t>2NO(g) + O</a:t>
            </a:r>
            <a:r>
              <a:rPr kumimoji="0" lang="en-US" altLang="zh-HK" sz="2800" b="1" baseline="-25000">
                <a:solidFill>
                  <a:srgbClr val="0099FF"/>
                </a:solidFill>
                <a:latin typeface="Arial" pitchFamily="34" charset="0"/>
                <a:cs typeface="Arial" pitchFamily="34" charset="0"/>
              </a:rPr>
              <a:t>2</a:t>
            </a:r>
            <a:r>
              <a:rPr kumimoji="0" lang="en-US" altLang="zh-HK" sz="2800" b="1">
                <a:solidFill>
                  <a:srgbClr val="0099FF"/>
                </a:solidFill>
                <a:latin typeface="Arial" pitchFamily="34" charset="0"/>
                <a:cs typeface="Arial" pitchFamily="34" charset="0"/>
              </a:rPr>
              <a:t>(g) </a:t>
            </a:r>
            <a:r>
              <a:rPr kumimoji="0" lang="en-US" altLang="zh-HK" sz="2800" b="1">
                <a:solidFill>
                  <a:srgbClr val="0099FF"/>
                </a:solidFill>
                <a:latin typeface="Arial" pitchFamily="34" charset="0"/>
                <a:cs typeface="Arial" pitchFamily="34" charset="0"/>
                <a:sym typeface="Symbol" pitchFamily="18" charset="2"/>
              </a:rPr>
              <a:t> </a:t>
            </a:r>
            <a:r>
              <a:rPr kumimoji="0" lang="en-US" altLang="zh-HK" sz="2800" b="1">
                <a:solidFill>
                  <a:srgbClr val="0099FF"/>
                </a:solidFill>
                <a:latin typeface="Arial" pitchFamily="34" charset="0"/>
                <a:cs typeface="Arial" pitchFamily="34" charset="0"/>
              </a:rPr>
              <a:t>2NO</a:t>
            </a:r>
            <a:r>
              <a:rPr kumimoji="0" lang="en-US" altLang="zh-HK" sz="2800" b="1" baseline="-25000">
                <a:solidFill>
                  <a:srgbClr val="0099FF"/>
                </a:solidFill>
                <a:latin typeface="Arial" pitchFamily="34" charset="0"/>
                <a:cs typeface="Arial" pitchFamily="34" charset="0"/>
              </a:rPr>
              <a:t>2</a:t>
            </a:r>
            <a:r>
              <a:rPr kumimoji="0" lang="en-US" altLang="zh-HK" sz="2800" b="1">
                <a:solidFill>
                  <a:srgbClr val="0099FF"/>
                </a:solidFill>
                <a:latin typeface="Arial" pitchFamily="34" charset="0"/>
                <a:cs typeface="Arial" pitchFamily="34" charset="0"/>
              </a:rPr>
              <a:t>(g) </a:t>
            </a:r>
            <a:endParaRPr kumimoji="0" lang="zh-HK" altLang="en-US" sz="2800" b="1">
              <a:solidFill>
                <a:srgbClr val="0099FF"/>
              </a:solidFill>
              <a:latin typeface="Arial" pitchFamily="34" charset="0"/>
              <a:cs typeface="Arial" pitchFamily="34" charset="0"/>
            </a:endParaRPr>
          </a:p>
        </p:txBody>
      </p:sp>
      <p:sp>
        <p:nvSpPr>
          <p:cNvPr id="60421" name="文字方塊 4"/>
          <p:cNvSpPr txBox="1">
            <a:spLocks noChangeArrowheads="1"/>
          </p:cNvSpPr>
          <p:nvPr/>
        </p:nvSpPr>
        <p:spPr bwMode="auto">
          <a:xfrm>
            <a:off x="917575" y="2420938"/>
            <a:ext cx="3816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solidFill>
                  <a:srgbClr val="7030A0"/>
                </a:solidFill>
                <a:latin typeface="Arial" pitchFamily="34" charset="0"/>
                <a:cs typeface="Arial" pitchFamily="34" charset="0"/>
              </a:rPr>
              <a:t> </a:t>
            </a:r>
            <a:r>
              <a:rPr kumimoji="0" lang="zh-TW" altLang="en-US" sz="2400" b="1">
                <a:solidFill>
                  <a:srgbClr val="969696"/>
                </a:solidFill>
                <a:latin typeface="Arial" pitchFamily="34" charset="0"/>
                <a:cs typeface="Arial" pitchFamily="34" charset="0"/>
              </a:rPr>
              <a:t>無色</a:t>
            </a:r>
            <a:r>
              <a:rPr kumimoji="0" lang="en-US" altLang="zh-HK" sz="2400">
                <a:solidFill>
                  <a:srgbClr val="7030A0"/>
                </a:solidFill>
                <a:latin typeface="Arial" pitchFamily="34" charset="0"/>
                <a:cs typeface="Arial" pitchFamily="34" charset="0"/>
              </a:rPr>
              <a:t>      (</a:t>
            </a:r>
            <a:r>
              <a:rPr kumimoji="0" lang="zh-TW" altLang="en-US" sz="2400">
                <a:solidFill>
                  <a:srgbClr val="7030A0"/>
                </a:solidFill>
                <a:latin typeface="Arial" pitchFamily="34" charset="0"/>
                <a:cs typeface="Arial" pitchFamily="34" charset="0"/>
              </a:rPr>
              <a:t>從空氣中</a:t>
            </a:r>
            <a:r>
              <a:rPr kumimoji="0" lang="en-US" altLang="zh-HK" sz="2400">
                <a:solidFill>
                  <a:srgbClr val="7030A0"/>
                </a:solidFill>
                <a:latin typeface="Arial" pitchFamily="34" charset="0"/>
                <a:cs typeface="Arial" pitchFamily="34" charset="0"/>
              </a:rPr>
              <a:t>)    </a:t>
            </a:r>
            <a:r>
              <a:rPr kumimoji="0" lang="zh-TW" altLang="en-US" sz="2400" b="1">
                <a:solidFill>
                  <a:srgbClr val="CC3300"/>
                </a:solidFill>
                <a:latin typeface="Arial" pitchFamily="34" charset="0"/>
                <a:cs typeface="Arial" pitchFamily="34" charset="0"/>
              </a:rPr>
              <a:t>棕色</a:t>
            </a:r>
            <a:endParaRPr kumimoji="0" lang="zh-HK" altLang="en-US" sz="2400" b="1">
              <a:solidFill>
                <a:srgbClr val="CC3300"/>
              </a:solidFill>
              <a:latin typeface="Arial" pitchFamily="34" charset="0"/>
              <a:cs typeface="Arial" pitchFamily="34" charset="0"/>
            </a:endParaRPr>
          </a:p>
        </p:txBody>
      </p:sp>
      <p:sp>
        <p:nvSpPr>
          <p:cNvPr id="60422" name="Text Box 5"/>
          <p:cNvSpPr txBox="1">
            <a:spLocks noChangeArrowheads="1"/>
          </p:cNvSpPr>
          <p:nvPr/>
        </p:nvSpPr>
        <p:spPr bwMode="auto">
          <a:xfrm>
            <a:off x="395288" y="5571256"/>
            <a:ext cx="54721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HK" altLang="en-US" sz="2800">
                <a:latin typeface="Arial" pitchFamily="34" charset="0"/>
              </a:rPr>
              <a:t>由於</a:t>
            </a:r>
            <a:r>
              <a:rPr lang="en-US" altLang="zh-HK" sz="2800">
                <a:latin typeface="Arial" pitchFamily="34" charset="0"/>
              </a:rPr>
              <a:t>NO(g)</a:t>
            </a:r>
            <a:r>
              <a:rPr lang="zh-HK" altLang="en-US" sz="2800">
                <a:latin typeface="Arial" pitchFamily="34" charset="0"/>
              </a:rPr>
              <a:t>和</a:t>
            </a:r>
            <a:r>
              <a:rPr lang="en-US" altLang="zh-HK" sz="2800">
                <a:latin typeface="Arial" pitchFamily="34" charset="0"/>
              </a:rPr>
              <a:t>NO</a:t>
            </a:r>
            <a:r>
              <a:rPr lang="en-US" altLang="zh-HK" sz="2800" baseline="-25000">
                <a:latin typeface="Arial" pitchFamily="34" charset="0"/>
              </a:rPr>
              <a:t>2</a:t>
            </a:r>
            <a:r>
              <a:rPr lang="en-US" altLang="zh-HK" sz="2800">
                <a:latin typeface="Arial" pitchFamily="34" charset="0"/>
              </a:rPr>
              <a:t>(g)</a:t>
            </a:r>
            <a:r>
              <a:rPr lang="zh-TW" altLang="en-US" sz="2800">
                <a:latin typeface="Arial" pitchFamily="34" charset="0"/>
              </a:rPr>
              <a:t>都是有毒的，故有關實驗必須在煙櫥內進</a:t>
            </a:r>
            <a:r>
              <a:rPr lang="zh-HK" altLang="en-US" sz="2800">
                <a:latin typeface="Arial" pitchFamily="34" charset="0"/>
              </a:rPr>
              <a:t>行。</a:t>
            </a:r>
            <a:endParaRPr lang="en-US" altLang="zh-TW" sz="2800">
              <a:latin typeface="Arial" pitchFamily="34" charset="0"/>
            </a:endParaRPr>
          </a:p>
        </p:txBody>
      </p:sp>
      <p:sp>
        <p:nvSpPr>
          <p:cNvPr id="60423" name="Rectangle 6"/>
          <p:cNvSpPr>
            <a:spLocks noChangeArrowheads="1"/>
          </p:cNvSpPr>
          <p:nvPr/>
        </p:nvSpPr>
        <p:spPr bwMode="auto">
          <a:xfrm>
            <a:off x="392113" y="5531569"/>
            <a:ext cx="5332412" cy="993775"/>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endParaRPr kumimoji="0" lang="zh-HK" altLang="zh-HK" sz="2400">
              <a:latin typeface="Times New Roman" pitchFamily="18" charset="0"/>
            </a:endParaRPr>
          </a:p>
        </p:txBody>
      </p:sp>
      <p:pic>
        <p:nvPicPr>
          <p:cNvPr id="6042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49975" y="2384077"/>
            <a:ext cx="2541588" cy="288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8" name="文字方塊 11"/>
          <p:cNvSpPr txBox="1">
            <a:spLocks noChangeArrowheads="1"/>
          </p:cNvSpPr>
          <p:nvPr/>
        </p:nvSpPr>
        <p:spPr bwMode="auto">
          <a:xfrm>
            <a:off x="5430838" y="2673002"/>
            <a:ext cx="17192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t>二氧化氮氣體 </a:t>
            </a:r>
            <a:r>
              <a:rPr kumimoji="0" lang="en-US" altLang="zh-TW" sz="2000"/>
              <a:t>(</a:t>
            </a:r>
            <a:r>
              <a:rPr kumimoji="0" lang="zh-TW" altLang="en-US" sz="2000"/>
              <a:t>棕色</a:t>
            </a:r>
            <a:r>
              <a:rPr kumimoji="0" lang="en-US" altLang="zh-TW" sz="2000"/>
              <a:t>)</a:t>
            </a:r>
            <a:endParaRPr kumimoji="0" lang="zh-HK" altLang="en-US" sz="2000">
              <a:latin typeface="Arial" pitchFamily="34" charset="0"/>
              <a:cs typeface="Arial" pitchFamily="34" charset="0"/>
            </a:endParaRPr>
          </a:p>
        </p:txBody>
      </p:sp>
      <p:sp>
        <p:nvSpPr>
          <p:cNvPr id="60429" name="文字方塊 12"/>
          <p:cNvSpPr txBox="1">
            <a:spLocks noChangeArrowheads="1"/>
          </p:cNvSpPr>
          <p:nvPr/>
        </p:nvSpPr>
        <p:spPr bwMode="auto">
          <a:xfrm>
            <a:off x="4284663" y="3641377"/>
            <a:ext cx="2441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t>一氧化氮氣體 </a:t>
            </a:r>
            <a:r>
              <a:rPr kumimoji="0" lang="en-US" altLang="zh-TW" sz="2000"/>
              <a:t>(</a:t>
            </a:r>
            <a:r>
              <a:rPr kumimoji="0" lang="zh-TW" altLang="en-US" sz="2000"/>
              <a:t>無色</a:t>
            </a:r>
            <a:r>
              <a:rPr kumimoji="0" lang="en-US" altLang="zh-TW" sz="2000"/>
              <a:t>)</a:t>
            </a:r>
            <a:endParaRPr kumimoji="0" lang="zh-HK" altLang="en-US" sz="2000">
              <a:latin typeface="Arial" pitchFamily="34" charset="0"/>
              <a:cs typeface="Arial" pitchFamily="34" charset="0"/>
            </a:endParaRPr>
          </a:p>
        </p:txBody>
      </p:sp>
      <p:sp>
        <p:nvSpPr>
          <p:cNvPr id="60430" name="文字方塊 13"/>
          <p:cNvSpPr txBox="1">
            <a:spLocks noChangeArrowheads="1"/>
          </p:cNvSpPr>
          <p:nvPr/>
        </p:nvSpPr>
        <p:spPr bwMode="auto">
          <a:xfrm>
            <a:off x="7985125" y="1942752"/>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空氣</a:t>
            </a:r>
            <a:endParaRPr kumimoji="0" lang="zh-HK" altLang="en-US" sz="2000">
              <a:latin typeface="Arial" pitchFamily="34" charset="0"/>
              <a:cs typeface="Arial" pitchFamily="34" charset="0"/>
            </a:endParaRPr>
          </a:p>
        </p:txBody>
      </p:sp>
      <p:sp>
        <p:nvSpPr>
          <p:cNvPr id="60431" name="文字方塊 14"/>
          <p:cNvSpPr txBox="1">
            <a:spLocks noChangeArrowheads="1"/>
          </p:cNvSpPr>
          <p:nvPr/>
        </p:nvSpPr>
        <p:spPr bwMode="auto">
          <a:xfrm>
            <a:off x="8321675" y="3176240"/>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空氣</a:t>
            </a:r>
            <a:endParaRPr kumimoji="0" lang="zh-HK" altLang="en-US" sz="2000">
              <a:latin typeface="Arial" pitchFamily="34" charset="0"/>
              <a:cs typeface="Arial" pitchFamily="34" charset="0"/>
            </a:endParaRPr>
          </a:p>
        </p:txBody>
      </p:sp>
      <p:sp>
        <p:nvSpPr>
          <p:cNvPr id="60432" name="文字方塊 15"/>
          <p:cNvSpPr txBox="1">
            <a:spLocks noChangeArrowheads="1"/>
          </p:cNvSpPr>
          <p:nvPr/>
        </p:nvSpPr>
        <p:spPr bwMode="auto">
          <a:xfrm>
            <a:off x="5718175" y="4289077"/>
            <a:ext cx="487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銅</a:t>
            </a:r>
            <a:endParaRPr kumimoji="0" lang="zh-HK" altLang="en-US" sz="2000">
              <a:latin typeface="Arial" pitchFamily="34" charset="0"/>
              <a:cs typeface="Arial" pitchFamily="34" charset="0"/>
            </a:endParaRPr>
          </a:p>
        </p:txBody>
      </p:sp>
      <p:sp>
        <p:nvSpPr>
          <p:cNvPr id="60433" name="文字方塊 16"/>
          <p:cNvSpPr txBox="1">
            <a:spLocks noChangeArrowheads="1"/>
          </p:cNvSpPr>
          <p:nvPr/>
        </p:nvSpPr>
        <p:spPr bwMode="auto">
          <a:xfrm>
            <a:off x="7326313" y="4433540"/>
            <a:ext cx="984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稀硝酸</a:t>
            </a:r>
            <a:endParaRPr kumimoji="0" lang="zh-HK" altLang="en-US" sz="2000">
              <a:latin typeface="Arial" pitchFamily="34" charset="0"/>
              <a:cs typeface="Arial" pitchFamily="34" charset="0"/>
            </a:endParaRPr>
          </a:p>
        </p:txBody>
      </p:sp>
      <p:sp>
        <p:nvSpPr>
          <p:cNvPr id="60434" name="文字方塊 17"/>
          <p:cNvSpPr txBox="1">
            <a:spLocks noChangeArrowheads="1"/>
          </p:cNvSpPr>
          <p:nvPr/>
        </p:nvSpPr>
        <p:spPr bwMode="auto">
          <a:xfrm>
            <a:off x="6388100" y="5192365"/>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solidFill>
                  <a:srgbClr val="FF00FF"/>
                </a:solidFill>
                <a:latin typeface="Arial" pitchFamily="34" charset="0"/>
                <a:cs typeface="Arial" pitchFamily="34" charset="0"/>
              </a:rPr>
              <a:t>加熱</a:t>
            </a:r>
            <a:endParaRPr kumimoji="0" lang="zh-HK" altLang="en-US" sz="2000">
              <a:solidFill>
                <a:srgbClr val="FF00FF"/>
              </a:solidFill>
              <a:latin typeface="Arial" pitchFamily="34" charset="0"/>
              <a:cs typeface="Arial" pitchFamily="34" charset="0"/>
            </a:endParaRPr>
          </a:p>
        </p:txBody>
      </p:sp>
    </p:spTree>
    <p:extLst>
      <p:ext uri="{BB962C8B-B14F-4D97-AF65-F5344CB8AC3E}">
        <p14:creationId xmlns:p14="http://schemas.microsoft.com/office/powerpoint/2010/main" val="574990862"/>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87" name="Group 3"/>
          <p:cNvGrpSpPr>
            <a:grpSpLocks/>
          </p:cNvGrpSpPr>
          <p:nvPr/>
        </p:nvGrpSpPr>
        <p:grpSpPr bwMode="auto">
          <a:xfrm>
            <a:off x="324282" y="1779848"/>
            <a:ext cx="8567306" cy="1666615"/>
            <a:chOff x="158" y="627"/>
            <a:chExt cx="5381" cy="1286"/>
          </a:xfrm>
        </p:grpSpPr>
        <p:sp>
          <p:nvSpPr>
            <p:cNvPr id="75790" name="AutoShape 4"/>
            <p:cNvSpPr>
              <a:spLocks noChangeArrowheads="1"/>
            </p:cNvSpPr>
            <p:nvPr/>
          </p:nvSpPr>
          <p:spPr bwMode="auto">
            <a:xfrm>
              <a:off x="158" y="627"/>
              <a:ext cx="5352" cy="1126"/>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endParaRPr lang="zh-TW" altLang="en-US" sz="1800"/>
            </a:p>
          </p:txBody>
        </p:sp>
        <p:sp>
          <p:nvSpPr>
            <p:cNvPr id="75791" name="Text Box 5"/>
            <p:cNvSpPr txBox="1">
              <a:spLocks noChangeArrowheads="1"/>
            </p:cNvSpPr>
            <p:nvPr/>
          </p:nvSpPr>
          <p:spPr bwMode="auto">
            <a:xfrm>
              <a:off x="368" y="677"/>
              <a:ext cx="5171" cy="1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lnSpc>
                  <a:spcPct val="150000"/>
                </a:lnSpc>
              </a:pPr>
              <a:r>
                <a:rPr lang="zh-TW" altLang="en-US" b="0">
                  <a:cs typeface="Arial" pitchFamily="34" charset="0"/>
                </a:rPr>
                <a:t>由第</a:t>
              </a:r>
              <a:r>
                <a:rPr lang="en-US" altLang="zh-TW" b="0">
                  <a:cs typeface="Arial" pitchFamily="34" charset="0"/>
                </a:rPr>
                <a:t>I</a:t>
              </a:r>
              <a:r>
                <a:rPr lang="zh-TW" altLang="en-US" b="0">
                  <a:cs typeface="Arial" pitchFamily="34" charset="0"/>
                </a:rPr>
                <a:t>、</a:t>
              </a:r>
              <a:r>
                <a:rPr lang="en-US" altLang="zh-TW" b="0">
                  <a:cs typeface="Arial" pitchFamily="34" charset="0"/>
                </a:rPr>
                <a:t>II</a:t>
              </a:r>
              <a:r>
                <a:rPr lang="zh-TW" altLang="en-US" b="0">
                  <a:cs typeface="Arial" pitchFamily="34" charset="0"/>
                </a:rPr>
                <a:t>和</a:t>
              </a:r>
              <a:r>
                <a:rPr lang="en-US" altLang="zh-TW" b="0">
                  <a:cs typeface="Arial" pitchFamily="34" charset="0"/>
                </a:rPr>
                <a:t>III</a:t>
              </a:r>
              <a:r>
                <a:rPr lang="zh-TW" altLang="en-US" b="0">
                  <a:cs typeface="Arial" pitchFamily="34" charset="0"/>
                </a:rPr>
                <a:t>族的金屬原子所生成的離子的正電荷數目，相等於該金屬的</a:t>
              </a:r>
              <a:r>
                <a:rPr lang="en-US" altLang="zh-TW" b="0">
                  <a:cs typeface="Arial" pitchFamily="34" charset="0"/>
                </a:rPr>
                <a:t>_____</a:t>
              </a:r>
              <a:r>
                <a:rPr lang="zh-TW" altLang="en-US" b="0">
                  <a:cs typeface="Arial" pitchFamily="34" charset="0"/>
                </a:rPr>
                <a:t>。</a:t>
              </a:r>
              <a:endParaRPr lang="en-US" altLang="zh-TW" b="0">
                <a:cs typeface="Arial" pitchFamily="34" charset="0"/>
              </a:endParaRPr>
            </a:p>
          </p:txBody>
        </p:sp>
      </p:grpSp>
      <p:sp>
        <p:nvSpPr>
          <p:cNvPr id="75779" name="Rectangle 15"/>
          <p:cNvSpPr>
            <a:spLocks noChangeArrowheads="1"/>
          </p:cNvSpPr>
          <p:nvPr/>
        </p:nvSpPr>
        <p:spPr bwMode="auto">
          <a:xfrm>
            <a:off x="396081" y="540544"/>
            <a:ext cx="648017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dirty="0">
                <a:solidFill>
                  <a:srgbClr val="CC0000"/>
                </a:solidFill>
              </a:rPr>
              <a:t>離子所帶的電荷與元素族數的關係</a:t>
            </a:r>
            <a:endParaRPr lang="en-US" altLang="zh-TW" sz="3200" dirty="0">
              <a:solidFill>
                <a:srgbClr val="CC0000"/>
              </a:solidFill>
            </a:endParaRPr>
          </a:p>
        </p:txBody>
      </p:sp>
      <p:sp>
        <p:nvSpPr>
          <p:cNvPr id="73756" name="Rectangle 28"/>
          <p:cNvSpPr>
            <a:spLocks noChangeArrowheads="1"/>
          </p:cNvSpPr>
          <p:nvPr/>
        </p:nvSpPr>
        <p:spPr bwMode="auto">
          <a:xfrm>
            <a:off x="4295775" y="2489200"/>
            <a:ext cx="996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FF0000"/>
                </a:solidFill>
              </a:rPr>
              <a:t>族數</a:t>
            </a:r>
            <a:endParaRPr lang="en-US" altLang="zh-TW" sz="3200">
              <a:solidFill>
                <a:srgbClr val="FF0000"/>
              </a:solidFill>
            </a:endParaRPr>
          </a:p>
        </p:txBody>
      </p:sp>
      <p:sp>
        <p:nvSpPr>
          <p:cNvPr id="68624" name="AutoShape 17"/>
          <p:cNvSpPr>
            <a:spLocks noChangeArrowheads="1"/>
          </p:cNvSpPr>
          <p:nvPr/>
        </p:nvSpPr>
        <p:spPr bwMode="auto">
          <a:xfrm>
            <a:off x="395536" y="4016375"/>
            <a:ext cx="8449880" cy="164465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endParaRPr lang="zh-TW" altLang="en-US" sz="1800"/>
          </a:p>
        </p:txBody>
      </p:sp>
      <p:sp>
        <p:nvSpPr>
          <p:cNvPr id="69641" name="Text Box 18"/>
          <p:cNvSpPr txBox="1">
            <a:spLocks noChangeArrowheads="1"/>
          </p:cNvSpPr>
          <p:nvPr/>
        </p:nvSpPr>
        <p:spPr bwMode="auto">
          <a:xfrm>
            <a:off x="624136" y="4149725"/>
            <a:ext cx="80422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lnSpc>
                <a:spcPct val="150000"/>
              </a:lnSpc>
            </a:pPr>
            <a:r>
              <a:rPr lang="zh-TW" altLang="en-US" b="0" dirty="0">
                <a:cs typeface="Arial" pitchFamily="34" charset="0"/>
              </a:rPr>
              <a:t>由第</a:t>
            </a:r>
            <a:r>
              <a:rPr lang="en-US" altLang="zh-TW" b="0" dirty="0">
                <a:cs typeface="Arial" pitchFamily="34" charset="0"/>
              </a:rPr>
              <a:t>V</a:t>
            </a:r>
            <a:r>
              <a:rPr lang="zh-TW" altLang="en-US" b="0" dirty="0">
                <a:cs typeface="Arial" pitchFamily="34" charset="0"/>
              </a:rPr>
              <a:t>、</a:t>
            </a:r>
            <a:r>
              <a:rPr lang="en-US" altLang="zh-TW" b="0" dirty="0">
                <a:cs typeface="Arial" pitchFamily="34" charset="0"/>
              </a:rPr>
              <a:t>VI</a:t>
            </a:r>
            <a:r>
              <a:rPr lang="zh-TW" altLang="en-US" b="0" dirty="0">
                <a:cs typeface="Arial" pitchFamily="34" charset="0"/>
              </a:rPr>
              <a:t>和</a:t>
            </a:r>
            <a:r>
              <a:rPr lang="en-US" altLang="zh-TW" b="0" dirty="0">
                <a:cs typeface="Arial" pitchFamily="34" charset="0"/>
              </a:rPr>
              <a:t>VII</a:t>
            </a:r>
            <a:r>
              <a:rPr lang="zh-TW" altLang="en-US" b="0" dirty="0">
                <a:cs typeface="Arial" pitchFamily="34" charset="0"/>
              </a:rPr>
              <a:t>族的非金屬原子所生成的離子的</a:t>
            </a:r>
          </a:p>
          <a:p>
            <a:pPr eaLnBrk="1" hangingPunct="1">
              <a:lnSpc>
                <a:spcPct val="150000"/>
              </a:lnSpc>
            </a:pPr>
            <a:r>
              <a:rPr lang="zh-TW" altLang="en-US" b="0" dirty="0">
                <a:cs typeface="Arial" pitchFamily="34" charset="0"/>
              </a:rPr>
              <a:t>負電荷數目，一般相等於</a:t>
            </a:r>
            <a:r>
              <a:rPr lang="en-US" altLang="zh-TW" b="0" dirty="0">
                <a:cs typeface="Arial" pitchFamily="34" charset="0"/>
              </a:rPr>
              <a:t>______________</a:t>
            </a:r>
            <a:r>
              <a:rPr lang="en-US" altLang="zh-TW" b="0" dirty="0"/>
              <a:t>____</a:t>
            </a:r>
            <a:r>
              <a:rPr lang="en-US" altLang="zh-TW" b="0" dirty="0">
                <a:cs typeface="Arial" pitchFamily="34" charset="0"/>
              </a:rPr>
              <a:t> </a:t>
            </a:r>
            <a:r>
              <a:rPr lang="zh-TW" altLang="en-US" b="0" dirty="0">
                <a:cs typeface="Arial" pitchFamily="34" charset="0"/>
              </a:rPr>
              <a:t>。</a:t>
            </a:r>
            <a:endParaRPr lang="en-US" altLang="zh-TW" b="0" dirty="0">
              <a:cs typeface="Arial" pitchFamily="34" charset="0"/>
            </a:endParaRPr>
          </a:p>
        </p:txBody>
      </p:sp>
      <p:sp>
        <p:nvSpPr>
          <p:cNvPr id="69644" name="Rectangle 29"/>
          <p:cNvSpPr>
            <a:spLocks noChangeArrowheads="1"/>
          </p:cNvSpPr>
          <p:nvPr/>
        </p:nvSpPr>
        <p:spPr bwMode="auto">
          <a:xfrm>
            <a:off x="4610348" y="4724400"/>
            <a:ext cx="36385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3200">
                <a:solidFill>
                  <a:srgbClr val="FF0000"/>
                </a:solidFill>
                <a:latin typeface="Times New Roman" pitchFamily="18" charset="0"/>
              </a:rPr>
              <a:t>8 – </a:t>
            </a:r>
            <a:r>
              <a:rPr lang="zh-TW" altLang="en-US" sz="3200">
                <a:solidFill>
                  <a:srgbClr val="FF0000"/>
                </a:solidFill>
                <a:latin typeface="Times New Roman" pitchFamily="18" charset="0"/>
              </a:rPr>
              <a:t>該非金屬的族數</a:t>
            </a:r>
            <a:endParaRPr lang="en-US" altLang="zh-TW" sz="3200">
              <a:solidFill>
                <a:srgbClr val="FF0000"/>
              </a:solidFill>
              <a:latin typeface="Times New Roman" pitchFamily="18" charset="0"/>
            </a:endParaRPr>
          </a:p>
        </p:txBody>
      </p:sp>
    </p:spTree>
    <p:extLst>
      <p:ext uri="{BB962C8B-B14F-4D97-AF65-F5344CB8AC3E}">
        <p14:creationId xmlns:p14="http://schemas.microsoft.com/office/powerpoint/2010/main" val="1019754544"/>
      </p:ext>
    </p:extLst>
  </p:cSld>
  <p:clrMapOvr>
    <a:masterClrMapping/>
  </p:clrMapOvr>
  <p:timing>
    <p:tnLst>
      <p:par>
        <p:cTn id="1" dur="indefinite" restart="never" nodeType="tmRoot"/>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Rectangle 4"/>
          <p:cNvSpPr>
            <a:spLocks noChangeArrowheads="1"/>
          </p:cNvSpPr>
          <p:nvPr/>
        </p:nvSpPr>
        <p:spPr bwMode="auto">
          <a:xfrm>
            <a:off x="250825" y="115888"/>
            <a:ext cx="14414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00"/>
                </a:solidFill>
                <a:latin typeface="Arial Black" pitchFamily="34" charset="0"/>
              </a:rPr>
              <a:t>濃硝酸</a:t>
            </a:r>
            <a:endParaRPr kumimoji="0" lang="en-US" altLang="zh-TW" sz="3200" b="1">
              <a:solidFill>
                <a:srgbClr val="CC0000"/>
              </a:solidFill>
              <a:latin typeface="Arial Black" pitchFamily="34" charset="0"/>
            </a:endParaRPr>
          </a:p>
        </p:txBody>
      </p:sp>
      <p:sp>
        <p:nvSpPr>
          <p:cNvPr id="4" name="Rectangle 6"/>
          <p:cNvSpPr>
            <a:spLocks noChangeArrowheads="1"/>
          </p:cNvSpPr>
          <p:nvPr/>
        </p:nvSpPr>
        <p:spPr bwMode="auto">
          <a:xfrm>
            <a:off x="250825" y="692150"/>
            <a:ext cx="792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硝酸是強氧化劑，氧化能力在高濃度下更強。</a:t>
            </a:r>
            <a:endParaRPr kumimoji="0" lang="zh-HK" altLang="en-US" sz="2800">
              <a:latin typeface="Arial" pitchFamily="34" charset="0"/>
              <a:cs typeface="Arial" pitchFamily="34" charset="0"/>
            </a:endParaRPr>
          </a:p>
        </p:txBody>
      </p:sp>
      <p:sp>
        <p:nvSpPr>
          <p:cNvPr id="5" name="Rectangle 6"/>
          <p:cNvSpPr>
            <a:spLocks noChangeArrowheads="1"/>
          </p:cNvSpPr>
          <p:nvPr/>
        </p:nvSpPr>
        <p:spPr bwMode="auto">
          <a:xfrm>
            <a:off x="250825" y="1287463"/>
            <a:ext cx="72723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濃硝酸的還原作</a:t>
            </a:r>
            <a:r>
              <a:rPr kumimoji="0" lang="zh-HK" altLang="en-US" sz="2800"/>
              <a:t>用的半方程式如下：</a:t>
            </a:r>
            <a:endParaRPr kumimoji="0" lang="zh-HK" altLang="en-US" sz="2800">
              <a:latin typeface="Arial" pitchFamily="34" charset="0"/>
              <a:cs typeface="Arial" pitchFamily="34" charset="0"/>
            </a:endParaRPr>
          </a:p>
        </p:txBody>
      </p:sp>
      <p:sp>
        <p:nvSpPr>
          <p:cNvPr id="61445" name="矩形 5"/>
          <p:cNvSpPr>
            <a:spLocks noChangeArrowheads="1"/>
          </p:cNvSpPr>
          <p:nvPr/>
        </p:nvSpPr>
        <p:spPr bwMode="auto">
          <a:xfrm>
            <a:off x="1116013" y="1844675"/>
            <a:ext cx="69723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NO</a:t>
            </a:r>
            <a:r>
              <a:rPr kumimoji="0" lang="pt-BR" altLang="zh-HK" sz="2800" baseline="-25000">
                <a:latin typeface="Arial" pitchFamily="34" charset="0"/>
                <a:cs typeface="Arial" pitchFamily="34" charset="0"/>
              </a:rPr>
              <a:t>3</a:t>
            </a:r>
            <a:r>
              <a:rPr kumimoji="0" lang="pt-BR" altLang="zh-HK" sz="2800" baseline="50000">
                <a:latin typeface="Arial" pitchFamily="34" charset="0"/>
                <a:cs typeface="Arial" pitchFamily="34" charset="0"/>
              </a:rPr>
              <a:t>–</a:t>
            </a:r>
            <a:r>
              <a:rPr kumimoji="0" lang="pt-BR" altLang="zh-HK" sz="2800">
                <a:latin typeface="Arial" pitchFamily="34" charset="0"/>
                <a:cs typeface="Arial" pitchFamily="34" charset="0"/>
              </a:rPr>
              <a:t>(aq) + 2H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 e</a:t>
            </a:r>
            <a:r>
              <a:rPr kumimoji="0" lang="pt-BR" altLang="zh-HK" sz="2800" baseline="30000">
                <a:latin typeface="Arial" pitchFamily="34" charset="0"/>
                <a:cs typeface="Arial" pitchFamily="34" charset="0"/>
              </a:rPr>
              <a:t> </a:t>
            </a:r>
            <a:r>
              <a:rPr kumimoji="0" lang="pt-BR" altLang="zh-HK" sz="2800">
                <a:latin typeface="Arial" pitchFamily="34" charset="0"/>
                <a:cs typeface="Arial" pitchFamily="34" charset="0"/>
                <a:sym typeface="Symbol" pitchFamily="18" charset="2"/>
              </a:rPr>
              <a:t></a:t>
            </a:r>
            <a:r>
              <a:rPr kumimoji="0" lang="pt-BR" altLang="zh-HK" sz="2800">
                <a:latin typeface="Arial" pitchFamily="34" charset="0"/>
                <a:cs typeface="Arial" pitchFamily="34" charset="0"/>
              </a:rPr>
              <a:t> NO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endParaRPr kumimoji="0" lang="zh-HK" altLang="en-US" sz="2800">
              <a:latin typeface="Arial" pitchFamily="34" charset="0"/>
              <a:cs typeface="Arial" pitchFamily="34" charset="0"/>
            </a:endParaRPr>
          </a:p>
        </p:txBody>
      </p:sp>
      <p:sp>
        <p:nvSpPr>
          <p:cNvPr id="61446" name="文字方塊 6"/>
          <p:cNvSpPr txBox="1">
            <a:spLocks noChangeArrowheads="1"/>
          </p:cNvSpPr>
          <p:nvPr/>
        </p:nvSpPr>
        <p:spPr bwMode="auto">
          <a:xfrm>
            <a:off x="1114425" y="2276475"/>
            <a:ext cx="489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3399FF"/>
                </a:solidFill>
                <a:latin typeface="Arial" pitchFamily="34" charset="0"/>
                <a:cs typeface="Arial" pitchFamily="34" charset="0"/>
              </a:rPr>
              <a:t>+5                                             +4</a:t>
            </a:r>
            <a:endParaRPr kumimoji="0" lang="zh-HK" altLang="en-US" sz="2400">
              <a:solidFill>
                <a:srgbClr val="3399FF"/>
              </a:solidFill>
              <a:latin typeface="Arial" pitchFamily="34" charset="0"/>
              <a:cs typeface="Arial" pitchFamily="34" charset="0"/>
            </a:endParaRPr>
          </a:p>
        </p:txBody>
      </p:sp>
      <p:sp>
        <p:nvSpPr>
          <p:cNvPr id="8" name="Rectangle 6"/>
          <p:cNvSpPr>
            <a:spLocks noChangeArrowheads="1"/>
          </p:cNvSpPr>
          <p:nvPr/>
        </p:nvSpPr>
        <p:spPr bwMode="auto">
          <a:xfrm>
            <a:off x="250825" y="2728913"/>
            <a:ext cx="59769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氮的氧化數由 </a:t>
            </a:r>
            <a:r>
              <a:rPr kumimoji="0" lang="en-US" altLang="zh-TW" sz="2800">
                <a:latin typeface="Arial" pitchFamily="34" charset="0"/>
                <a:cs typeface="Arial" pitchFamily="34" charset="0"/>
              </a:rPr>
              <a:t>+5 </a:t>
            </a:r>
            <a:r>
              <a:rPr kumimoji="0" lang="zh-TW" altLang="en-US" sz="2800"/>
              <a:t>減少至 </a:t>
            </a:r>
            <a:r>
              <a:rPr kumimoji="0" lang="en-US" altLang="zh-TW" sz="2800">
                <a:latin typeface="Arial" pitchFamily="34" charset="0"/>
                <a:cs typeface="Arial" pitchFamily="34" charset="0"/>
              </a:rPr>
              <a:t>+4</a:t>
            </a:r>
            <a:r>
              <a:rPr kumimoji="0" lang="zh-TW" altLang="en-US" sz="2800"/>
              <a:t>。</a:t>
            </a:r>
            <a:endParaRPr kumimoji="0" lang="zh-HK" altLang="en-US" sz="2800">
              <a:latin typeface="Arial" pitchFamily="34" charset="0"/>
              <a:cs typeface="Arial" pitchFamily="34" charset="0"/>
            </a:endParaRPr>
          </a:p>
        </p:txBody>
      </p:sp>
      <p:sp>
        <p:nvSpPr>
          <p:cNvPr id="64521" name="Rectangle 4"/>
          <p:cNvSpPr>
            <a:spLocks noChangeArrowheads="1"/>
          </p:cNvSpPr>
          <p:nvPr/>
        </p:nvSpPr>
        <p:spPr bwMode="auto">
          <a:xfrm>
            <a:off x="250825" y="4242395"/>
            <a:ext cx="271938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000" b="1">
                <a:solidFill>
                  <a:srgbClr val="CC0066"/>
                </a:solidFill>
                <a:latin typeface="Arial Black" pitchFamily="34" charset="0"/>
              </a:rPr>
              <a:t>與金屬的反應</a:t>
            </a:r>
            <a:endParaRPr kumimoji="0" lang="en-US" altLang="zh-TW" sz="3000" b="1">
              <a:solidFill>
                <a:srgbClr val="CC0066"/>
              </a:solidFill>
              <a:latin typeface="Arial Black" pitchFamily="34" charset="0"/>
            </a:endParaRPr>
          </a:p>
        </p:txBody>
      </p:sp>
      <p:sp>
        <p:nvSpPr>
          <p:cNvPr id="10" name="Rectangle 6"/>
          <p:cNvSpPr>
            <a:spLocks noChangeArrowheads="1"/>
          </p:cNvSpPr>
          <p:nvPr/>
        </p:nvSpPr>
        <p:spPr bwMode="auto">
          <a:xfrm>
            <a:off x="250825" y="4786907"/>
            <a:ext cx="87137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濃硝酸可氧化大部分金屬，包括在電化序中位置低於氫的金屬 </a:t>
            </a:r>
            <a:r>
              <a:rPr kumimoji="0" lang="en-US" altLang="zh-HK" sz="2800"/>
              <a:t>(</a:t>
            </a:r>
            <a:r>
              <a:rPr kumimoji="0" lang="zh-HK" altLang="en-US" sz="2800"/>
              <a:t>除了金和鉑</a:t>
            </a:r>
            <a:r>
              <a:rPr kumimoji="0" lang="en-US" altLang="zh-HK" sz="2800"/>
              <a:t>)</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11" name="Rectangle 6"/>
          <p:cNvSpPr>
            <a:spLocks noChangeArrowheads="1"/>
          </p:cNvSpPr>
          <p:nvPr/>
        </p:nvSpPr>
        <p:spPr bwMode="auto">
          <a:xfrm>
            <a:off x="250825" y="5729882"/>
            <a:ext cx="73453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反應中會釋出 </a:t>
            </a:r>
            <a:r>
              <a:rPr kumimoji="0" lang="zh-TW" altLang="en-US" sz="3200" b="1">
                <a:solidFill>
                  <a:srgbClr val="0099FF"/>
                </a:solidFill>
              </a:rPr>
              <a:t>棕色的二氧化氮</a:t>
            </a:r>
            <a:r>
              <a:rPr kumimoji="0" lang="zh-TW" altLang="en-US" sz="2800" b="1"/>
              <a:t> </a:t>
            </a:r>
            <a:r>
              <a:rPr kumimoji="0" lang="zh-TW" altLang="en-US" sz="2800"/>
              <a:t>氣體。</a:t>
            </a:r>
            <a:endParaRPr kumimoji="0" lang="zh-HK" altLang="en-US" sz="2800">
              <a:latin typeface="Arial" pitchFamily="34" charset="0"/>
              <a:cs typeface="Arial" pitchFamily="34" charset="0"/>
            </a:endParaRPr>
          </a:p>
        </p:txBody>
      </p:sp>
      <p:pic>
        <p:nvPicPr>
          <p:cNvPr id="14" name="圖片 1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508625" y="2709912"/>
            <a:ext cx="3455988"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71807963"/>
      </p:ext>
    </p:extLst>
  </p:cSld>
  <p:clrMapOvr>
    <a:masterClrMapping/>
  </p:clrMapOvr>
  <p:timing>
    <p:tnLst>
      <p:par>
        <p:cTn id="1" dur="indefinite" restart="never" nodeType="tmRoot"/>
      </p:par>
    </p:tn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250825" y="188913"/>
            <a:ext cx="1152525" cy="719137"/>
          </a:xfrm>
          <a:prstGeom prst="rect">
            <a:avLst/>
          </a:prstGeom>
          <a:solidFill>
            <a:srgbClr val="CC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80900" name="矩形 2"/>
          <p:cNvSpPr>
            <a:spLocks noChangeArrowheads="1"/>
          </p:cNvSpPr>
          <p:nvPr/>
        </p:nvSpPr>
        <p:spPr bwMode="auto">
          <a:xfrm>
            <a:off x="323850" y="260350"/>
            <a:ext cx="1008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b="1">
                <a:solidFill>
                  <a:schemeClr val="bg1"/>
                </a:solidFill>
                <a:latin typeface="Arial" pitchFamily="34" charset="0"/>
                <a:cs typeface="Arial" pitchFamily="34" charset="0"/>
              </a:rPr>
              <a:t>例子</a:t>
            </a:r>
            <a:endParaRPr kumimoji="0" lang="zh-HK" altLang="en-US" sz="2800" b="1">
              <a:solidFill>
                <a:schemeClr val="bg1"/>
              </a:solidFill>
              <a:latin typeface="Arial" pitchFamily="34" charset="0"/>
              <a:cs typeface="Arial" pitchFamily="34" charset="0"/>
            </a:endParaRPr>
          </a:p>
        </p:txBody>
      </p:sp>
      <p:sp>
        <p:nvSpPr>
          <p:cNvPr id="62468" name="矩形 3"/>
          <p:cNvSpPr>
            <a:spLocks noChangeArrowheads="1"/>
          </p:cNvSpPr>
          <p:nvPr/>
        </p:nvSpPr>
        <p:spPr bwMode="auto">
          <a:xfrm>
            <a:off x="323850" y="1052513"/>
            <a:ext cx="8604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400">
                <a:latin typeface="Arial" pitchFamily="34" charset="0"/>
                <a:cs typeface="Arial" pitchFamily="34" charset="0"/>
              </a:rPr>
              <a:t>Mg(s) + 2NO</a:t>
            </a:r>
            <a:r>
              <a:rPr kumimoji="0" lang="pt-BR" altLang="zh-HK" sz="2400" baseline="-25000">
                <a:latin typeface="Arial" pitchFamily="34" charset="0"/>
                <a:cs typeface="Arial" pitchFamily="34" charset="0"/>
              </a:rPr>
              <a:t>3</a:t>
            </a:r>
            <a:r>
              <a:rPr kumimoji="0" lang="pt-BR" altLang="zh-HK" sz="2400" baseline="50000">
                <a:latin typeface="Arial" pitchFamily="34" charset="0"/>
                <a:cs typeface="Arial" pitchFamily="34" charset="0"/>
              </a:rPr>
              <a:t>–</a:t>
            </a:r>
            <a:r>
              <a:rPr kumimoji="0" lang="pt-BR" altLang="zh-HK" sz="2400">
                <a:latin typeface="Arial" pitchFamily="34" charset="0"/>
                <a:cs typeface="Arial" pitchFamily="34" charset="0"/>
              </a:rPr>
              <a:t>(aq) + 4H</a:t>
            </a:r>
            <a:r>
              <a:rPr kumimoji="0" lang="pt-BR" altLang="zh-HK" sz="2400" baseline="50000">
                <a:latin typeface="Arial" pitchFamily="34" charset="0"/>
                <a:cs typeface="Arial" pitchFamily="34" charset="0"/>
              </a:rPr>
              <a:t>+</a:t>
            </a:r>
            <a:r>
              <a:rPr kumimoji="0" lang="pt-BR" altLang="zh-HK" sz="2400">
                <a:latin typeface="Arial" pitchFamily="34" charset="0"/>
                <a:cs typeface="Arial" pitchFamily="34" charset="0"/>
              </a:rPr>
              <a:t>(aq) </a:t>
            </a:r>
            <a:r>
              <a:rPr kumimoji="0" lang="pt-BR" altLang="zh-HK" sz="2400">
                <a:latin typeface="Arial" pitchFamily="34" charset="0"/>
                <a:cs typeface="Arial" pitchFamily="34" charset="0"/>
                <a:sym typeface="Symbol" pitchFamily="18" charset="2"/>
              </a:rPr>
              <a:t></a:t>
            </a:r>
            <a:r>
              <a:rPr kumimoji="0" lang="pt-BR" altLang="zh-HK" sz="2400">
                <a:latin typeface="Arial" pitchFamily="34" charset="0"/>
                <a:cs typeface="Arial" pitchFamily="34" charset="0"/>
              </a:rPr>
              <a:t> Mg</a:t>
            </a:r>
            <a:r>
              <a:rPr kumimoji="0" lang="pt-BR" altLang="zh-HK" sz="2400" baseline="50000">
                <a:latin typeface="Arial" pitchFamily="34" charset="0"/>
                <a:cs typeface="Arial" pitchFamily="34" charset="0"/>
              </a:rPr>
              <a:t>2+</a:t>
            </a:r>
            <a:r>
              <a:rPr kumimoji="0" lang="pt-BR" altLang="zh-HK" sz="2400">
                <a:latin typeface="Arial" pitchFamily="34" charset="0"/>
                <a:cs typeface="Arial" pitchFamily="34" charset="0"/>
              </a:rPr>
              <a:t>(aq) + 2NO</a:t>
            </a:r>
            <a:r>
              <a:rPr kumimoji="0" lang="pt-BR" altLang="zh-HK" sz="2400" baseline="-25000">
                <a:latin typeface="Arial" pitchFamily="34" charset="0"/>
                <a:cs typeface="Arial" pitchFamily="34" charset="0"/>
              </a:rPr>
              <a:t>2</a:t>
            </a:r>
            <a:r>
              <a:rPr kumimoji="0" lang="pt-BR" altLang="zh-HK" sz="2400">
                <a:latin typeface="Arial" pitchFamily="34" charset="0"/>
                <a:cs typeface="Arial" pitchFamily="34" charset="0"/>
              </a:rPr>
              <a:t>(g) + 2H</a:t>
            </a:r>
            <a:r>
              <a:rPr kumimoji="0" lang="pt-BR" altLang="zh-HK" sz="2400" baseline="-25000">
                <a:latin typeface="Arial" pitchFamily="34" charset="0"/>
                <a:cs typeface="Arial" pitchFamily="34" charset="0"/>
              </a:rPr>
              <a:t>2</a:t>
            </a:r>
            <a:r>
              <a:rPr kumimoji="0" lang="pt-BR" altLang="zh-HK" sz="2400">
                <a:latin typeface="Arial" pitchFamily="34" charset="0"/>
                <a:cs typeface="Arial" pitchFamily="34" charset="0"/>
              </a:rPr>
              <a:t>O(l) </a:t>
            </a:r>
            <a:endParaRPr kumimoji="0" lang="zh-HK" altLang="en-US" sz="2400">
              <a:latin typeface="Arial" pitchFamily="34" charset="0"/>
              <a:cs typeface="Arial" pitchFamily="34" charset="0"/>
            </a:endParaRPr>
          </a:p>
        </p:txBody>
      </p:sp>
      <p:sp>
        <p:nvSpPr>
          <p:cNvPr id="62469" name="文字方塊 4"/>
          <p:cNvSpPr txBox="1">
            <a:spLocks noChangeArrowheads="1"/>
          </p:cNvSpPr>
          <p:nvPr/>
        </p:nvSpPr>
        <p:spPr bwMode="auto">
          <a:xfrm>
            <a:off x="468313" y="1412875"/>
            <a:ext cx="6551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a:t>
            </a:r>
            <a:r>
              <a:rPr kumimoji="0" lang="en-US" altLang="zh-HK" sz="2400">
                <a:latin typeface="Arial" pitchFamily="34" charset="0"/>
                <a:cs typeface="Arial" pitchFamily="34" charset="0"/>
              </a:rPr>
              <a:t>           </a:t>
            </a:r>
            <a:r>
              <a:rPr kumimoji="0" lang="en-US" altLang="zh-HK" sz="2400">
                <a:solidFill>
                  <a:srgbClr val="3399FF"/>
                </a:solidFill>
                <a:latin typeface="Arial" pitchFamily="34" charset="0"/>
                <a:cs typeface="Arial" pitchFamily="34" charset="0"/>
              </a:rPr>
              <a:t>+5                                </a:t>
            </a:r>
            <a:r>
              <a:rPr kumimoji="0" lang="en-US" altLang="zh-TW" sz="2400">
                <a:solidFill>
                  <a:srgbClr val="3399FF"/>
                </a:solidFill>
                <a:latin typeface="Arial" pitchFamily="34" charset="0"/>
                <a:cs typeface="Arial" pitchFamily="34" charset="0"/>
              </a:rPr>
              <a:t> </a:t>
            </a:r>
            <a:r>
              <a:rPr kumimoji="0" lang="en-US" altLang="zh-HK" sz="2400">
                <a:solidFill>
                  <a:srgbClr val="3399FF"/>
                </a:solidFill>
                <a:latin typeface="Arial" pitchFamily="34" charset="0"/>
                <a:cs typeface="Arial" pitchFamily="34" charset="0"/>
              </a:rPr>
              <a:t> </a:t>
            </a:r>
            <a:r>
              <a:rPr kumimoji="0" lang="en-US" altLang="zh-HK" sz="2400">
                <a:solidFill>
                  <a:srgbClr val="FF00FF"/>
                </a:solidFill>
                <a:latin typeface="Arial" pitchFamily="34" charset="0"/>
                <a:cs typeface="Arial" pitchFamily="34" charset="0"/>
              </a:rPr>
              <a:t>+2      </a:t>
            </a:r>
            <a:r>
              <a:rPr kumimoji="0" lang="en-US" altLang="zh-TW" sz="2400">
                <a:solidFill>
                  <a:srgbClr val="FF00FF"/>
                </a:solidFill>
                <a:latin typeface="Arial" pitchFamily="34" charset="0"/>
                <a:cs typeface="Arial" pitchFamily="34" charset="0"/>
              </a:rPr>
              <a:t>  </a:t>
            </a:r>
            <a:r>
              <a:rPr kumimoji="0" lang="en-US" altLang="zh-HK" sz="2400">
                <a:solidFill>
                  <a:srgbClr val="FF00FF"/>
                </a:solidFill>
                <a:latin typeface="Arial" pitchFamily="34" charset="0"/>
                <a:cs typeface="Arial" pitchFamily="34" charset="0"/>
              </a:rPr>
              <a:t>      </a:t>
            </a:r>
            <a:r>
              <a:rPr kumimoji="0" lang="en-US" altLang="zh-HK" sz="2400">
                <a:solidFill>
                  <a:srgbClr val="3399FF"/>
                </a:solidFill>
                <a:latin typeface="Arial" pitchFamily="34" charset="0"/>
                <a:cs typeface="Arial" pitchFamily="34" charset="0"/>
              </a:rPr>
              <a:t>+4</a:t>
            </a:r>
            <a:endParaRPr kumimoji="0" lang="zh-HK" altLang="en-US" sz="2400">
              <a:solidFill>
                <a:srgbClr val="3399FF"/>
              </a:solidFill>
              <a:latin typeface="Arial" pitchFamily="34" charset="0"/>
              <a:cs typeface="Arial" pitchFamily="34" charset="0"/>
            </a:endParaRPr>
          </a:p>
        </p:txBody>
      </p:sp>
      <p:sp>
        <p:nvSpPr>
          <p:cNvPr id="62470" name="矩形 5"/>
          <p:cNvSpPr>
            <a:spLocks noChangeArrowheads="1"/>
          </p:cNvSpPr>
          <p:nvPr/>
        </p:nvSpPr>
        <p:spPr bwMode="auto">
          <a:xfrm>
            <a:off x="323850" y="2060575"/>
            <a:ext cx="8604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400">
                <a:latin typeface="Arial" pitchFamily="34" charset="0"/>
                <a:cs typeface="Arial" pitchFamily="34" charset="0"/>
              </a:rPr>
              <a:t>Cu(s) + 2NO</a:t>
            </a:r>
            <a:r>
              <a:rPr kumimoji="0" lang="pt-BR" altLang="zh-HK" sz="2400" baseline="-25000">
                <a:latin typeface="Arial" pitchFamily="34" charset="0"/>
                <a:cs typeface="Arial" pitchFamily="34" charset="0"/>
              </a:rPr>
              <a:t>3</a:t>
            </a:r>
            <a:r>
              <a:rPr kumimoji="0" lang="pt-BR" altLang="zh-HK" sz="2400" baseline="50000">
                <a:latin typeface="Arial" pitchFamily="34" charset="0"/>
                <a:cs typeface="Arial" pitchFamily="34" charset="0"/>
              </a:rPr>
              <a:t>–</a:t>
            </a:r>
            <a:r>
              <a:rPr kumimoji="0" lang="pt-BR" altLang="zh-HK" sz="2400">
                <a:latin typeface="Arial" pitchFamily="34" charset="0"/>
                <a:cs typeface="Arial" pitchFamily="34" charset="0"/>
              </a:rPr>
              <a:t>(aq) + 4H</a:t>
            </a:r>
            <a:r>
              <a:rPr kumimoji="0" lang="pt-BR" altLang="zh-HK" sz="2400" baseline="50000">
                <a:latin typeface="Arial" pitchFamily="34" charset="0"/>
                <a:cs typeface="Arial" pitchFamily="34" charset="0"/>
              </a:rPr>
              <a:t>+</a:t>
            </a:r>
            <a:r>
              <a:rPr kumimoji="0" lang="pt-BR" altLang="zh-HK" sz="2400">
                <a:latin typeface="Arial" pitchFamily="34" charset="0"/>
                <a:cs typeface="Arial" pitchFamily="34" charset="0"/>
              </a:rPr>
              <a:t>(aq) </a:t>
            </a:r>
            <a:r>
              <a:rPr kumimoji="0" lang="pt-BR" altLang="zh-HK" sz="2400">
                <a:latin typeface="Arial" pitchFamily="34" charset="0"/>
                <a:cs typeface="Arial" pitchFamily="34" charset="0"/>
                <a:sym typeface="Symbol" pitchFamily="18" charset="2"/>
              </a:rPr>
              <a:t></a:t>
            </a:r>
            <a:r>
              <a:rPr kumimoji="0" lang="pt-BR" altLang="zh-HK" sz="2400">
                <a:latin typeface="Arial" pitchFamily="34" charset="0"/>
                <a:cs typeface="Arial" pitchFamily="34" charset="0"/>
              </a:rPr>
              <a:t> Cu</a:t>
            </a:r>
            <a:r>
              <a:rPr kumimoji="0" lang="pt-BR" altLang="zh-HK" sz="2400" baseline="50000">
                <a:latin typeface="Arial" pitchFamily="34" charset="0"/>
                <a:cs typeface="Arial" pitchFamily="34" charset="0"/>
              </a:rPr>
              <a:t>2+</a:t>
            </a:r>
            <a:r>
              <a:rPr kumimoji="0" lang="pt-BR" altLang="zh-HK" sz="2400">
                <a:latin typeface="Arial" pitchFamily="34" charset="0"/>
                <a:cs typeface="Arial" pitchFamily="34" charset="0"/>
              </a:rPr>
              <a:t>(aq) + 2NO</a:t>
            </a:r>
            <a:r>
              <a:rPr kumimoji="0" lang="pt-BR" altLang="zh-HK" sz="2400" baseline="-25000">
                <a:latin typeface="Arial" pitchFamily="34" charset="0"/>
                <a:cs typeface="Arial" pitchFamily="34" charset="0"/>
              </a:rPr>
              <a:t>2</a:t>
            </a:r>
            <a:r>
              <a:rPr kumimoji="0" lang="pt-BR" altLang="zh-HK" sz="2400">
                <a:latin typeface="Arial" pitchFamily="34" charset="0"/>
                <a:cs typeface="Arial" pitchFamily="34" charset="0"/>
              </a:rPr>
              <a:t>(g) + 2H</a:t>
            </a:r>
            <a:r>
              <a:rPr kumimoji="0" lang="pt-BR" altLang="zh-HK" sz="2400" baseline="-25000">
                <a:latin typeface="Arial" pitchFamily="34" charset="0"/>
                <a:cs typeface="Arial" pitchFamily="34" charset="0"/>
              </a:rPr>
              <a:t>2</a:t>
            </a:r>
            <a:r>
              <a:rPr kumimoji="0" lang="pt-BR" altLang="zh-HK" sz="2400">
                <a:latin typeface="Arial" pitchFamily="34" charset="0"/>
                <a:cs typeface="Arial" pitchFamily="34" charset="0"/>
              </a:rPr>
              <a:t>O(l) </a:t>
            </a:r>
            <a:endParaRPr kumimoji="0" lang="zh-HK" altLang="en-US" sz="2400">
              <a:latin typeface="Arial" pitchFamily="34" charset="0"/>
              <a:cs typeface="Arial" pitchFamily="34" charset="0"/>
            </a:endParaRPr>
          </a:p>
        </p:txBody>
      </p:sp>
      <p:sp>
        <p:nvSpPr>
          <p:cNvPr id="62471" name="文字方塊 6"/>
          <p:cNvSpPr txBox="1">
            <a:spLocks noChangeArrowheads="1"/>
          </p:cNvSpPr>
          <p:nvPr/>
        </p:nvSpPr>
        <p:spPr bwMode="auto">
          <a:xfrm>
            <a:off x="468313" y="2395538"/>
            <a:ext cx="6551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a:t>
            </a:r>
            <a:r>
              <a:rPr kumimoji="0" lang="en-US" altLang="zh-HK" sz="2400">
                <a:latin typeface="Arial" pitchFamily="34" charset="0"/>
                <a:cs typeface="Arial" pitchFamily="34" charset="0"/>
              </a:rPr>
              <a:t>           </a:t>
            </a:r>
            <a:r>
              <a:rPr kumimoji="0" lang="en-US" altLang="zh-HK" sz="2400">
                <a:solidFill>
                  <a:srgbClr val="3399FF"/>
                </a:solidFill>
                <a:latin typeface="Arial" pitchFamily="34" charset="0"/>
                <a:cs typeface="Arial" pitchFamily="34" charset="0"/>
              </a:rPr>
              <a:t>+5                                  </a:t>
            </a:r>
            <a:r>
              <a:rPr kumimoji="0" lang="en-US" altLang="zh-HK" sz="2400">
                <a:solidFill>
                  <a:srgbClr val="FF00FF"/>
                </a:solidFill>
                <a:latin typeface="Arial" pitchFamily="34" charset="0"/>
                <a:cs typeface="Arial" pitchFamily="34" charset="0"/>
              </a:rPr>
              <a:t>+2              </a:t>
            </a:r>
            <a:r>
              <a:rPr kumimoji="0" lang="en-US" altLang="zh-HK" sz="2400">
                <a:solidFill>
                  <a:srgbClr val="3399FF"/>
                </a:solidFill>
                <a:latin typeface="Arial" pitchFamily="34" charset="0"/>
                <a:cs typeface="Arial" pitchFamily="34" charset="0"/>
              </a:rPr>
              <a:t>+4</a:t>
            </a:r>
            <a:endParaRPr kumimoji="0" lang="zh-HK" altLang="en-US" sz="2400">
              <a:solidFill>
                <a:srgbClr val="3399FF"/>
              </a:solidFill>
              <a:latin typeface="Arial" pitchFamily="34" charset="0"/>
              <a:cs typeface="Arial" pitchFamily="34" charset="0"/>
            </a:endParaRPr>
          </a:p>
        </p:txBody>
      </p:sp>
      <p:pic>
        <p:nvPicPr>
          <p:cNvPr id="62473" name="Picture 2" descr="C:\Documents and Settings\Aristo\Desktop\shared\from Carol\16.4.2014\F19220.jpg"/>
          <p:cNvPicPr>
            <a:picLocks noChangeAspect="1" noChangeArrowheads="1"/>
          </p:cNvPicPr>
          <p:nvPr/>
        </p:nvPicPr>
        <p:blipFill>
          <a:blip r:embed="rId2">
            <a:extLst>
              <a:ext uri="{28A0092B-C50C-407E-A947-70E740481C1C}">
                <a14:useLocalDpi xmlns:a14="http://schemas.microsoft.com/office/drawing/2010/main" val="0"/>
              </a:ext>
            </a:extLst>
          </a:blip>
          <a:srcRect l="25403" t="33665" r="19775" b="16653"/>
          <a:stretch>
            <a:fillRect/>
          </a:stretch>
        </p:blipFill>
        <p:spPr bwMode="auto">
          <a:xfrm>
            <a:off x="3083793" y="3244428"/>
            <a:ext cx="2208213" cy="313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74" name="文字方塊 9"/>
          <p:cNvSpPr txBox="1">
            <a:spLocks noChangeArrowheads="1"/>
          </p:cNvSpPr>
          <p:nvPr/>
        </p:nvSpPr>
        <p:spPr bwMode="auto">
          <a:xfrm>
            <a:off x="4663356" y="4212803"/>
            <a:ext cx="14208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棕色煙霧</a:t>
            </a:r>
            <a:r>
              <a:rPr kumimoji="0" lang="en-US" altLang="zh-TW" sz="2000">
                <a:latin typeface="Arial" pitchFamily="34" charset="0"/>
                <a:cs typeface="Arial" pitchFamily="34" charset="0"/>
              </a:rPr>
              <a:t>(</a:t>
            </a:r>
            <a:r>
              <a:rPr kumimoji="0" lang="en-US" altLang="zh-HK" sz="2000">
                <a:latin typeface="Arial" pitchFamily="34" charset="0"/>
                <a:cs typeface="Arial" pitchFamily="34" charset="0"/>
              </a:rPr>
              <a:t>NO</a:t>
            </a:r>
            <a:r>
              <a:rPr kumimoji="0" lang="en-US" altLang="zh-HK" sz="2000" baseline="-25000">
                <a:latin typeface="Arial" pitchFamily="34" charset="0"/>
                <a:cs typeface="Arial" pitchFamily="34" charset="0"/>
              </a:rPr>
              <a:t>2</a:t>
            </a:r>
            <a:r>
              <a:rPr kumimoji="0" lang="en-US" altLang="zh-HK" sz="2000">
                <a:latin typeface="Arial" pitchFamily="34" charset="0"/>
                <a:cs typeface="Arial" pitchFamily="34" charset="0"/>
              </a:rPr>
              <a:t>)</a:t>
            </a:r>
            <a:endParaRPr kumimoji="0" lang="zh-HK" altLang="en-US" sz="2000">
              <a:latin typeface="Arial" pitchFamily="34" charset="0"/>
              <a:cs typeface="Arial" pitchFamily="34" charset="0"/>
            </a:endParaRPr>
          </a:p>
        </p:txBody>
      </p:sp>
      <p:cxnSp>
        <p:nvCxnSpPr>
          <p:cNvPr id="12" name="直線接點 11"/>
          <p:cNvCxnSpPr/>
          <p:nvPr/>
        </p:nvCxnSpPr>
        <p:spPr>
          <a:xfrm>
            <a:off x="4260131" y="4468391"/>
            <a:ext cx="4556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9264793"/>
      </p:ext>
    </p:extLst>
  </p:cSld>
  <p:clrMapOvr>
    <a:masterClrMapping/>
  </p:clrMapOvr>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Rectangle 4"/>
          <p:cNvSpPr>
            <a:spLocks noChangeArrowheads="1"/>
          </p:cNvSpPr>
          <p:nvPr/>
        </p:nvSpPr>
        <p:spPr bwMode="auto">
          <a:xfrm>
            <a:off x="144463" y="549449"/>
            <a:ext cx="3203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66"/>
                </a:solidFill>
                <a:latin typeface="Arial Black" pitchFamily="34" charset="0"/>
              </a:rPr>
              <a:t>與非金屬的反應</a:t>
            </a:r>
            <a:endParaRPr kumimoji="0" lang="en-US" altLang="zh-TW" sz="3200" b="1">
              <a:solidFill>
                <a:srgbClr val="CC0066"/>
              </a:solidFill>
              <a:latin typeface="Arial Black" pitchFamily="34" charset="0"/>
            </a:endParaRPr>
          </a:p>
        </p:txBody>
      </p:sp>
      <p:sp>
        <p:nvSpPr>
          <p:cNvPr id="3" name="Rectangle 6"/>
          <p:cNvSpPr>
            <a:spLocks noChangeArrowheads="1"/>
          </p:cNvSpPr>
          <p:nvPr/>
        </p:nvSpPr>
        <p:spPr bwMode="auto">
          <a:xfrm>
            <a:off x="179388" y="1772642"/>
            <a:ext cx="8640762"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3200" b="1">
                <a:solidFill>
                  <a:srgbClr val="0099FF"/>
                </a:solidFill>
              </a:rPr>
              <a:t>熱</a:t>
            </a:r>
            <a:r>
              <a:rPr kumimoji="0" lang="zh-TW" altLang="en-US" sz="2800" b="1"/>
              <a:t> </a:t>
            </a:r>
            <a:r>
              <a:rPr kumimoji="0" lang="zh-TW" altLang="en-US" sz="2800"/>
              <a:t>的 </a:t>
            </a:r>
            <a:r>
              <a:rPr kumimoji="0" lang="zh-TW" altLang="en-US" sz="3200" b="1">
                <a:solidFill>
                  <a:srgbClr val="0099FF"/>
                </a:solidFill>
              </a:rPr>
              <a:t>濃</a:t>
            </a:r>
            <a:r>
              <a:rPr kumimoji="0" lang="zh-TW" altLang="en-US" sz="2800" b="1"/>
              <a:t> </a:t>
            </a:r>
            <a:r>
              <a:rPr kumimoji="0" lang="zh-TW" altLang="en-US" sz="2800"/>
              <a:t>硝酸可把碳氧化為二氧化碳，並生成棕色的二氧化氮煙</a:t>
            </a:r>
            <a:r>
              <a:rPr kumimoji="0" lang="zh-HK" altLang="en-US" sz="2800"/>
              <a:t>霧：</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63493" name="文字方塊 5"/>
          <p:cNvSpPr txBox="1">
            <a:spLocks noChangeArrowheads="1"/>
          </p:cNvSpPr>
          <p:nvPr/>
        </p:nvSpPr>
        <p:spPr bwMode="auto">
          <a:xfrm>
            <a:off x="896938" y="3214092"/>
            <a:ext cx="5980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a:t>
            </a:r>
            <a:r>
              <a:rPr kumimoji="0" lang="en-US" altLang="zh-HK" sz="2400">
                <a:latin typeface="Arial" pitchFamily="34" charset="0"/>
                <a:cs typeface="Arial" pitchFamily="34" charset="0"/>
              </a:rPr>
              <a:t>               </a:t>
            </a:r>
            <a:r>
              <a:rPr kumimoji="0" lang="en-US" altLang="zh-HK" sz="2400">
                <a:solidFill>
                  <a:srgbClr val="3399FF"/>
                </a:solidFill>
                <a:latin typeface="Arial" pitchFamily="34" charset="0"/>
                <a:cs typeface="Arial" pitchFamily="34" charset="0"/>
              </a:rPr>
              <a:t>+5                   </a:t>
            </a:r>
            <a:r>
              <a:rPr kumimoji="0" lang="en-US" altLang="zh-HK" sz="2400">
                <a:solidFill>
                  <a:srgbClr val="FF00FF"/>
                </a:solidFill>
                <a:latin typeface="Arial" pitchFamily="34" charset="0"/>
                <a:cs typeface="Arial" pitchFamily="34" charset="0"/>
              </a:rPr>
              <a:t>+4               </a:t>
            </a:r>
            <a:r>
              <a:rPr kumimoji="0" lang="en-US" altLang="zh-HK" sz="2400">
                <a:solidFill>
                  <a:srgbClr val="3399FF"/>
                </a:solidFill>
                <a:latin typeface="Arial" pitchFamily="34" charset="0"/>
                <a:cs typeface="Arial" pitchFamily="34" charset="0"/>
              </a:rPr>
              <a:t>+4</a:t>
            </a:r>
            <a:endParaRPr kumimoji="0" lang="zh-HK" altLang="en-US" sz="2400">
              <a:solidFill>
                <a:srgbClr val="3399FF"/>
              </a:solidFill>
              <a:latin typeface="Arial" pitchFamily="34" charset="0"/>
              <a:cs typeface="Arial" pitchFamily="34" charset="0"/>
            </a:endParaRPr>
          </a:p>
        </p:txBody>
      </p:sp>
      <p:sp>
        <p:nvSpPr>
          <p:cNvPr id="9" name="Rectangle 6"/>
          <p:cNvSpPr>
            <a:spLocks noChangeArrowheads="1"/>
          </p:cNvSpPr>
          <p:nvPr/>
        </p:nvSpPr>
        <p:spPr bwMode="auto">
          <a:xfrm>
            <a:off x="179388" y="4317206"/>
            <a:ext cx="6264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濃硝酸也可把硫氧化為二氧化硫。</a:t>
            </a:r>
            <a:endParaRPr kumimoji="0" lang="zh-HK" altLang="en-US" sz="2800">
              <a:latin typeface="Arial" pitchFamily="34" charset="0"/>
              <a:cs typeface="Arial" pitchFamily="34" charset="0"/>
            </a:endParaRPr>
          </a:p>
        </p:txBody>
      </p:sp>
      <p:sp>
        <p:nvSpPr>
          <p:cNvPr id="63495" name="矩形 9"/>
          <p:cNvSpPr>
            <a:spLocks noChangeArrowheads="1"/>
          </p:cNvSpPr>
          <p:nvPr/>
        </p:nvSpPr>
        <p:spPr bwMode="auto">
          <a:xfrm>
            <a:off x="827088" y="4869656"/>
            <a:ext cx="8172450" cy="4333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pt-BR" altLang="zh-HK" sz="2800" b="1" u="sng">
                <a:solidFill>
                  <a:srgbClr val="FF0000"/>
                </a:solidFill>
                <a:latin typeface="Arial" pitchFamily="34" charset="0"/>
                <a:cs typeface="Arial" pitchFamily="34" charset="0"/>
              </a:rPr>
              <a:t>S(s) + 4HNO</a:t>
            </a:r>
            <a:r>
              <a:rPr kumimoji="0" lang="pt-BR" altLang="zh-HK" sz="2800" b="1" baseline="-25000">
                <a:solidFill>
                  <a:srgbClr val="FF0000"/>
                </a:solidFill>
                <a:latin typeface="Arial" pitchFamily="34" charset="0"/>
                <a:cs typeface="Arial" pitchFamily="34" charset="0"/>
              </a:rPr>
              <a:t>3</a:t>
            </a:r>
            <a:r>
              <a:rPr kumimoji="0" lang="pt-BR" altLang="zh-HK" sz="2800" b="1" u="sng">
                <a:solidFill>
                  <a:srgbClr val="FF0000"/>
                </a:solidFill>
                <a:latin typeface="Arial" pitchFamily="34" charset="0"/>
                <a:cs typeface="Arial" pitchFamily="34" charset="0"/>
              </a:rPr>
              <a:t>(aq) </a:t>
            </a:r>
            <a:r>
              <a:rPr kumimoji="0" lang="pt-BR" altLang="zh-HK" sz="2800" b="1" u="sng">
                <a:solidFill>
                  <a:srgbClr val="FF0000"/>
                </a:solidFill>
                <a:latin typeface="Arial" pitchFamily="34" charset="0"/>
                <a:cs typeface="Arial" pitchFamily="34" charset="0"/>
                <a:sym typeface="Symbol" pitchFamily="18" charset="2"/>
              </a:rPr>
              <a:t> </a:t>
            </a:r>
            <a:r>
              <a:rPr kumimoji="0" lang="pt-BR" altLang="zh-HK" sz="2800" b="1" u="sng">
                <a:solidFill>
                  <a:srgbClr val="FF0000"/>
                </a:solidFill>
                <a:latin typeface="Arial" pitchFamily="34" charset="0"/>
                <a:cs typeface="Arial" pitchFamily="34" charset="0"/>
              </a:rPr>
              <a:t>SO</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 + 4NO</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 + 2H</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O(l) </a:t>
            </a:r>
            <a:endParaRPr kumimoji="0" lang="zh-HK" altLang="en-US" sz="2800" b="1" u="sng">
              <a:solidFill>
                <a:srgbClr val="FF0000"/>
              </a:solidFill>
              <a:latin typeface="Arial" pitchFamily="34" charset="0"/>
              <a:cs typeface="Arial" pitchFamily="34" charset="0"/>
            </a:endParaRPr>
          </a:p>
        </p:txBody>
      </p:sp>
      <p:sp>
        <p:nvSpPr>
          <p:cNvPr id="63496" name="文字方塊 11"/>
          <p:cNvSpPr txBox="1">
            <a:spLocks noChangeArrowheads="1"/>
          </p:cNvSpPr>
          <p:nvPr/>
        </p:nvSpPr>
        <p:spPr bwMode="auto">
          <a:xfrm>
            <a:off x="900113" y="5276056"/>
            <a:ext cx="5688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a:t>
            </a:r>
            <a:r>
              <a:rPr kumimoji="0" lang="en-US" altLang="zh-HK" sz="2400">
                <a:latin typeface="Arial" pitchFamily="34" charset="0"/>
                <a:cs typeface="Arial" pitchFamily="34" charset="0"/>
              </a:rPr>
              <a:t>               </a:t>
            </a:r>
            <a:r>
              <a:rPr kumimoji="0" lang="en-US" altLang="zh-HK" sz="2400">
                <a:solidFill>
                  <a:srgbClr val="3399FF"/>
                </a:solidFill>
                <a:latin typeface="Arial" pitchFamily="34" charset="0"/>
                <a:cs typeface="Arial" pitchFamily="34" charset="0"/>
              </a:rPr>
              <a:t>+5                   </a:t>
            </a:r>
            <a:r>
              <a:rPr kumimoji="0" lang="en-US" altLang="zh-HK" sz="2400">
                <a:solidFill>
                  <a:srgbClr val="FF00FF"/>
                </a:solidFill>
                <a:latin typeface="Arial" pitchFamily="34" charset="0"/>
                <a:cs typeface="Arial" pitchFamily="34" charset="0"/>
              </a:rPr>
              <a:t>+4               </a:t>
            </a:r>
            <a:r>
              <a:rPr kumimoji="0" lang="en-US" altLang="zh-HK" sz="2400">
                <a:solidFill>
                  <a:srgbClr val="3399FF"/>
                </a:solidFill>
                <a:latin typeface="Arial" pitchFamily="34" charset="0"/>
                <a:cs typeface="Arial" pitchFamily="34" charset="0"/>
              </a:rPr>
              <a:t>+4</a:t>
            </a:r>
            <a:endParaRPr kumimoji="0" lang="zh-HK" altLang="en-US" sz="2400">
              <a:solidFill>
                <a:srgbClr val="3399FF"/>
              </a:solidFill>
              <a:latin typeface="Arial" pitchFamily="34" charset="0"/>
              <a:cs typeface="Arial" pitchFamily="34" charset="0"/>
            </a:endParaRPr>
          </a:p>
        </p:txBody>
      </p:sp>
      <p:sp>
        <p:nvSpPr>
          <p:cNvPr id="63492" name="矩形 4"/>
          <p:cNvSpPr>
            <a:spLocks noChangeArrowheads="1"/>
          </p:cNvSpPr>
          <p:nvPr/>
        </p:nvSpPr>
        <p:spPr bwMode="auto">
          <a:xfrm>
            <a:off x="827088" y="2853730"/>
            <a:ext cx="8166100" cy="4333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pt-BR" altLang="zh-HK" sz="2800" b="1" u="sng">
                <a:solidFill>
                  <a:srgbClr val="FF0000"/>
                </a:solidFill>
                <a:latin typeface="Arial" pitchFamily="34" charset="0"/>
                <a:cs typeface="Arial" pitchFamily="34" charset="0"/>
              </a:rPr>
              <a:t>C(s) + 4HNO</a:t>
            </a:r>
            <a:r>
              <a:rPr kumimoji="0" lang="pt-BR" altLang="zh-HK" sz="2800" b="1" baseline="-25000">
                <a:solidFill>
                  <a:srgbClr val="FF0000"/>
                </a:solidFill>
                <a:latin typeface="Arial" pitchFamily="34" charset="0"/>
                <a:cs typeface="Arial" pitchFamily="34" charset="0"/>
              </a:rPr>
              <a:t>3</a:t>
            </a:r>
            <a:r>
              <a:rPr kumimoji="0" lang="pt-BR" altLang="zh-HK" sz="2800" b="1" u="sng">
                <a:solidFill>
                  <a:srgbClr val="FF0000"/>
                </a:solidFill>
                <a:latin typeface="Arial" pitchFamily="34" charset="0"/>
                <a:cs typeface="Arial" pitchFamily="34" charset="0"/>
              </a:rPr>
              <a:t>(aq) </a:t>
            </a:r>
            <a:r>
              <a:rPr kumimoji="0" lang="pt-BR" altLang="zh-HK" sz="2800" b="1" u="sng">
                <a:solidFill>
                  <a:srgbClr val="FF0000"/>
                </a:solidFill>
                <a:latin typeface="Arial" pitchFamily="34" charset="0"/>
                <a:cs typeface="Arial" pitchFamily="34" charset="0"/>
                <a:sym typeface="Symbol" pitchFamily="18" charset="2"/>
              </a:rPr>
              <a:t> </a:t>
            </a:r>
            <a:r>
              <a:rPr kumimoji="0" lang="pt-BR" altLang="zh-HK" sz="2800" b="1" u="sng">
                <a:solidFill>
                  <a:srgbClr val="FF0000"/>
                </a:solidFill>
                <a:latin typeface="Arial" pitchFamily="34" charset="0"/>
                <a:cs typeface="Arial" pitchFamily="34" charset="0"/>
              </a:rPr>
              <a:t>CO</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 + 4NO</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 + 2H</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O(l) </a:t>
            </a:r>
            <a:endParaRPr kumimoji="0" lang="zh-HK" altLang="en-US" sz="2800" b="1" u="sng">
              <a:solidFill>
                <a:srgbClr val="FF0000"/>
              </a:solidFill>
              <a:latin typeface="Arial" pitchFamily="34" charset="0"/>
              <a:cs typeface="Arial" pitchFamily="34" charset="0"/>
            </a:endParaRPr>
          </a:p>
        </p:txBody>
      </p:sp>
    </p:spTree>
    <p:extLst>
      <p:ext uri="{BB962C8B-B14F-4D97-AF65-F5344CB8AC3E}">
        <p14:creationId xmlns:p14="http://schemas.microsoft.com/office/powerpoint/2010/main" val="2478301750"/>
      </p:ext>
    </p:extLst>
  </p:cSld>
  <p:clrMapOvr>
    <a:masterClrMapping/>
  </p:clrMapOvr>
  <p:timing>
    <p:tnLst>
      <p:par>
        <p:cTn id="1" dur="indefinite" restart="never" nodeType="tmRoot"/>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Rectangle 4"/>
          <p:cNvSpPr>
            <a:spLocks noChangeArrowheads="1"/>
          </p:cNvSpPr>
          <p:nvPr/>
        </p:nvSpPr>
        <p:spPr bwMode="auto">
          <a:xfrm>
            <a:off x="144463" y="260350"/>
            <a:ext cx="33480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66"/>
                </a:solidFill>
                <a:latin typeface="Arial Black" pitchFamily="34" charset="0"/>
              </a:rPr>
              <a:t>與鐵</a:t>
            </a:r>
            <a:r>
              <a:rPr kumimoji="0" lang="en-US" altLang="zh-TW" sz="3200" b="1">
                <a:solidFill>
                  <a:srgbClr val="CC0066"/>
                </a:solidFill>
                <a:latin typeface="Arial" pitchFamily="34" charset="0"/>
                <a:cs typeface="Arial" pitchFamily="34" charset="0"/>
              </a:rPr>
              <a:t>(II) </a:t>
            </a:r>
            <a:r>
              <a:rPr kumimoji="0" lang="zh-TW" altLang="en-US" sz="3200" b="1">
                <a:solidFill>
                  <a:srgbClr val="CC0066"/>
                </a:solidFill>
                <a:latin typeface="Arial Black" pitchFamily="34" charset="0"/>
              </a:rPr>
              <a:t>鹽的反應</a:t>
            </a:r>
            <a:endParaRPr kumimoji="0" lang="en-US" altLang="zh-TW" sz="3200" b="1">
              <a:solidFill>
                <a:srgbClr val="CC0066"/>
              </a:solidFill>
              <a:latin typeface="Arial Black" pitchFamily="34" charset="0"/>
            </a:endParaRPr>
          </a:p>
        </p:txBody>
      </p:sp>
      <p:sp>
        <p:nvSpPr>
          <p:cNvPr id="4" name="Rectangle 6"/>
          <p:cNvSpPr>
            <a:spLocks noChangeArrowheads="1"/>
          </p:cNvSpPr>
          <p:nvPr/>
        </p:nvSpPr>
        <p:spPr bwMode="auto">
          <a:xfrm>
            <a:off x="179388" y="893763"/>
            <a:ext cx="66246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濃硝酸可把鐵</a:t>
            </a:r>
            <a:r>
              <a:rPr kumimoji="0" lang="en-US" altLang="zh-TW" sz="2800">
                <a:latin typeface="Arial" pitchFamily="34" charset="0"/>
                <a:cs typeface="Arial" pitchFamily="34" charset="0"/>
              </a:rPr>
              <a:t>(II) </a:t>
            </a:r>
            <a:r>
              <a:rPr kumimoji="0" lang="zh-TW" altLang="en-US" sz="2800"/>
              <a:t>鹽氧化為鐵</a:t>
            </a:r>
            <a:r>
              <a:rPr kumimoji="0" lang="en-US" altLang="zh-TW" sz="2800">
                <a:latin typeface="Arial" pitchFamily="34" charset="0"/>
                <a:cs typeface="Arial" pitchFamily="34" charset="0"/>
              </a:rPr>
              <a:t>(III) </a:t>
            </a:r>
            <a:r>
              <a:rPr kumimoji="0" lang="zh-TW" altLang="en-US" sz="2800"/>
              <a:t>鹽。</a:t>
            </a:r>
            <a:endParaRPr kumimoji="0" lang="zh-HK" altLang="en-US" sz="2800">
              <a:latin typeface="Arial" pitchFamily="34" charset="0"/>
              <a:cs typeface="Arial" pitchFamily="34" charset="0"/>
            </a:endParaRPr>
          </a:p>
        </p:txBody>
      </p:sp>
      <p:sp>
        <p:nvSpPr>
          <p:cNvPr id="64516" name="矩形 4"/>
          <p:cNvSpPr>
            <a:spLocks noChangeArrowheads="1"/>
          </p:cNvSpPr>
          <p:nvPr/>
        </p:nvSpPr>
        <p:spPr bwMode="auto">
          <a:xfrm>
            <a:off x="684213" y="1557338"/>
            <a:ext cx="8208962"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200">
                <a:latin typeface="Arial" pitchFamily="34" charset="0"/>
                <a:cs typeface="Arial" pitchFamily="34" charset="0"/>
              </a:rPr>
              <a:t>3Fe</a:t>
            </a:r>
            <a:r>
              <a:rPr kumimoji="0" lang="pt-BR" altLang="zh-HK" sz="2200" baseline="50000">
                <a:latin typeface="Arial" pitchFamily="34" charset="0"/>
                <a:cs typeface="Arial" pitchFamily="34" charset="0"/>
              </a:rPr>
              <a:t>2+</a:t>
            </a:r>
            <a:r>
              <a:rPr kumimoji="0" lang="pt-BR" altLang="zh-HK" sz="2200">
                <a:latin typeface="Arial" pitchFamily="34" charset="0"/>
                <a:cs typeface="Arial" pitchFamily="34" charset="0"/>
              </a:rPr>
              <a:t>(aq) + NO</a:t>
            </a:r>
            <a:r>
              <a:rPr kumimoji="0" lang="pt-BR" altLang="zh-HK" sz="2200" baseline="-25000">
                <a:latin typeface="Arial" pitchFamily="34" charset="0"/>
                <a:cs typeface="Arial" pitchFamily="34" charset="0"/>
              </a:rPr>
              <a:t>3</a:t>
            </a:r>
            <a:r>
              <a:rPr kumimoji="0" lang="pt-BR" altLang="zh-HK" sz="2200" baseline="50000">
                <a:latin typeface="Arial" pitchFamily="34" charset="0"/>
                <a:cs typeface="Arial" pitchFamily="34" charset="0"/>
                <a:sym typeface="Symbol" pitchFamily="18" charset="2"/>
              </a:rPr>
              <a:t></a:t>
            </a:r>
            <a:r>
              <a:rPr kumimoji="0" lang="pt-BR" altLang="zh-HK" sz="2200">
                <a:latin typeface="Arial" pitchFamily="34" charset="0"/>
                <a:cs typeface="Arial" pitchFamily="34" charset="0"/>
              </a:rPr>
              <a:t>(aq) + 4H</a:t>
            </a:r>
            <a:r>
              <a:rPr kumimoji="0" lang="pt-BR" altLang="zh-HK" sz="2200" baseline="50000">
                <a:latin typeface="Arial" pitchFamily="34" charset="0"/>
                <a:cs typeface="Arial" pitchFamily="34" charset="0"/>
              </a:rPr>
              <a:t>+</a:t>
            </a:r>
            <a:r>
              <a:rPr kumimoji="0" lang="pt-BR" altLang="zh-HK" sz="2200">
                <a:latin typeface="Arial" pitchFamily="34" charset="0"/>
                <a:cs typeface="Arial" pitchFamily="34" charset="0"/>
              </a:rPr>
              <a:t>(aq) </a:t>
            </a:r>
            <a:r>
              <a:rPr kumimoji="0" lang="pt-BR" altLang="zh-HK" sz="2200">
                <a:latin typeface="Arial" pitchFamily="34" charset="0"/>
                <a:cs typeface="Arial" pitchFamily="34" charset="0"/>
                <a:sym typeface="Symbol" pitchFamily="18" charset="2"/>
              </a:rPr>
              <a:t> </a:t>
            </a:r>
            <a:r>
              <a:rPr kumimoji="0" lang="pt-BR" altLang="zh-HK" sz="2200">
                <a:latin typeface="Arial" pitchFamily="34" charset="0"/>
                <a:cs typeface="Arial" pitchFamily="34" charset="0"/>
              </a:rPr>
              <a:t>3Fe</a:t>
            </a:r>
            <a:r>
              <a:rPr kumimoji="0" lang="pt-BR" altLang="zh-HK" sz="2200" baseline="50000">
                <a:latin typeface="Arial" pitchFamily="34" charset="0"/>
                <a:cs typeface="Arial" pitchFamily="34" charset="0"/>
              </a:rPr>
              <a:t>3+</a:t>
            </a:r>
            <a:r>
              <a:rPr kumimoji="0" lang="pt-BR" altLang="zh-HK" sz="2200">
                <a:latin typeface="Arial" pitchFamily="34" charset="0"/>
                <a:cs typeface="Arial" pitchFamily="34" charset="0"/>
              </a:rPr>
              <a:t>(aq) + NO(g) + 2H</a:t>
            </a:r>
            <a:r>
              <a:rPr kumimoji="0" lang="pt-BR" altLang="zh-HK" sz="2200" baseline="-25000">
                <a:latin typeface="Arial" pitchFamily="34" charset="0"/>
                <a:cs typeface="Arial" pitchFamily="34" charset="0"/>
              </a:rPr>
              <a:t>2</a:t>
            </a:r>
            <a:r>
              <a:rPr kumimoji="0" lang="pt-BR" altLang="zh-HK" sz="2200">
                <a:latin typeface="Arial" pitchFamily="34" charset="0"/>
                <a:cs typeface="Arial" pitchFamily="34" charset="0"/>
              </a:rPr>
              <a:t>O(l) </a:t>
            </a:r>
            <a:endParaRPr kumimoji="0" lang="zh-HK" altLang="en-US" sz="2200">
              <a:latin typeface="Arial" pitchFamily="34" charset="0"/>
              <a:cs typeface="Arial" pitchFamily="34" charset="0"/>
            </a:endParaRPr>
          </a:p>
        </p:txBody>
      </p:sp>
      <p:sp>
        <p:nvSpPr>
          <p:cNvPr id="64517" name="文字方塊 5"/>
          <p:cNvSpPr txBox="1">
            <a:spLocks noChangeArrowheads="1"/>
          </p:cNvSpPr>
          <p:nvPr/>
        </p:nvSpPr>
        <p:spPr bwMode="auto">
          <a:xfrm>
            <a:off x="755650" y="1846263"/>
            <a:ext cx="6726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a:solidFill>
                  <a:srgbClr val="FF00FF"/>
                </a:solidFill>
                <a:latin typeface="Arial" pitchFamily="34" charset="0"/>
                <a:cs typeface="Arial" pitchFamily="34" charset="0"/>
              </a:rPr>
              <a:t> </a:t>
            </a:r>
            <a:r>
              <a:rPr kumimoji="0" lang="en-US" altLang="zh-HK" sz="2400">
                <a:solidFill>
                  <a:srgbClr val="FF00FF"/>
                </a:solidFill>
                <a:latin typeface="Arial" pitchFamily="34" charset="0"/>
                <a:cs typeface="Arial" pitchFamily="34" charset="0"/>
              </a:rPr>
              <a:t>+2</a:t>
            </a:r>
            <a:r>
              <a:rPr kumimoji="0" lang="en-US" altLang="zh-HK" sz="2400">
                <a:latin typeface="Arial" pitchFamily="34" charset="0"/>
                <a:cs typeface="Arial" pitchFamily="34" charset="0"/>
              </a:rPr>
              <a:t>           </a:t>
            </a:r>
            <a:r>
              <a:rPr kumimoji="0" lang="en-US" altLang="zh-HK" sz="2400">
                <a:solidFill>
                  <a:srgbClr val="3399FF"/>
                </a:solidFill>
                <a:latin typeface="Arial" pitchFamily="34" charset="0"/>
                <a:cs typeface="Arial" pitchFamily="34" charset="0"/>
              </a:rPr>
              <a:t>+5                              </a:t>
            </a:r>
            <a:r>
              <a:rPr kumimoji="0" lang="en-US" altLang="zh-TW" sz="2400">
                <a:solidFill>
                  <a:srgbClr val="3399FF"/>
                </a:solidFill>
                <a:latin typeface="Arial" pitchFamily="34" charset="0"/>
                <a:cs typeface="Arial" pitchFamily="34" charset="0"/>
              </a:rPr>
              <a:t> </a:t>
            </a:r>
            <a:r>
              <a:rPr kumimoji="0" lang="en-US" altLang="zh-HK" sz="2400">
                <a:solidFill>
                  <a:srgbClr val="3399FF"/>
                </a:solidFill>
                <a:latin typeface="Arial" pitchFamily="34" charset="0"/>
                <a:cs typeface="Arial" pitchFamily="34" charset="0"/>
              </a:rPr>
              <a:t> </a:t>
            </a:r>
            <a:r>
              <a:rPr kumimoji="0" lang="en-US" altLang="zh-HK" sz="2400">
                <a:solidFill>
                  <a:srgbClr val="FF00FF"/>
                </a:solidFill>
                <a:latin typeface="Arial" pitchFamily="34" charset="0"/>
                <a:cs typeface="Arial" pitchFamily="34" charset="0"/>
              </a:rPr>
              <a:t>+3            </a:t>
            </a:r>
            <a:r>
              <a:rPr kumimoji="0" lang="en-US" altLang="zh-HK" sz="2400">
                <a:solidFill>
                  <a:srgbClr val="3399FF"/>
                </a:solidFill>
                <a:latin typeface="Arial" pitchFamily="34" charset="0"/>
                <a:cs typeface="Arial" pitchFamily="34" charset="0"/>
              </a:rPr>
              <a:t>+2</a:t>
            </a:r>
            <a:endParaRPr kumimoji="0" lang="zh-HK" altLang="en-US" sz="2400">
              <a:solidFill>
                <a:srgbClr val="3399FF"/>
              </a:solidFill>
              <a:latin typeface="Arial" pitchFamily="34" charset="0"/>
              <a:cs typeface="Arial" pitchFamily="34" charset="0"/>
            </a:endParaRPr>
          </a:p>
        </p:txBody>
      </p:sp>
      <p:sp>
        <p:nvSpPr>
          <p:cNvPr id="64518" name="文字方塊 6"/>
          <p:cNvSpPr txBox="1">
            <a:spLocks noChangeArrowheads="1"/>
          </p:cNvSpPr>
          <p:nvPr/>
        </p:nvSpPr>
        <p:spPr bwMode="auto">
          <a:xfrm>
            <a:off x="4932363" y="2103438"/>
            <a:ext cx="9175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200" b="1">
                <a:solidFill>
                  <a:srgbClr val="FF9900"/>
                </a:solidFill>
                <a:latin typeface="新細明體" pitchFamily="18" charset="-120"/>
                <a:cs typeface="Arial" pitchFamily="34" charset="0"/>
              </a:rPr>
              <a:t>(</a:t>
            </a:r>
            <a:r>
              <a:rPr kumimoji="0" lang="zh-TW" altLang="en-US" sz="2200" b="1">
                <a:solidFill>
                  <a:srgbClr val="FF9900"/>
                </a:solidFill>
                <a:latin typeface="新細明體" pitchFamily="18" charset="-120"/>
                <a:cs typeface="Arial" pitchFamily="34" charset="0"/>
              </a:rPr>
              <a:t>黃色</a:t>
            </a:r>
            <a:r>
              <a:rPr kumimoji="0" lang="en-US" altLang="zh-HK" sz="2200" b="1">
                <a:solidFill>
                  <a:srgbClr val="FF9900"/>
                </a:solidFill>
                <a:latin typeface="新細明體" pitchFamily="18" charset="-120"/>
                <a:cs typeface="Arial" pitchFamily="34" charset="0"/>
              </a:rPr>
              <a:t>)</a:t>
            </a:r>
            <a:endParaRPr kumimoji="0" lang="zh-HK" altLang="en-US" sz="2200" b="1">
              <a:solidFill>
                <a:srgbClr val="FF9900"/>
              </a:solidFill>
              <a:latin typeface="新細明體" pitchFamily="18" charset="-120"/>
              <a:cs typeface="Arial" pitchFamily="34" charset="0"/>
            </a:endParaRPr>
          </a:p>
        </p:txBody>
      </p:sp>
      <p:sp>
        <p:nvSpPr>
          <p:cNvPr id="64519" name="文字方塊 7"/>
          <p:cNvSpPr txBox="1">
            <a:spLocks noChangeArrowheads="1"/>
          </p:cNvSpPr>
          <p:nvPr/>
        </p:nvSpPr>
        <p:spPr bwMode="auto">
          <a:xfrm>
            <a:off x="538163" y="2103438"/>
            <a:ext cx="9175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200" b="1">
                <a:solidFill>
                  <a:srgbClr val="33CC33"/>
                </a:solidFill>
                <a:latin typeface="新細明體" pitchFamily="18" charset="-120"/>
                <a:cs typeface="Arial" pitchFamily="34" charset="0"/>
              </a:rPr>
              <a:t>(</a:t>
            </a:r>
            <a:r>
              <a:rPr kumimoji="0" lang="zh-TW" altLang="en-US" sz="2200" b="1">
                <a:solidFill>
                  <a:srgbClr val="33CC33"/>
                </a:solidFill>
                <a:latin typeface="新細明體" pitchFamily="18" charset="-120"/>
                <a:cs typeface="Arial" pitchFamily="34" charset="0"/>
              </a:rPr>
              <a:t>綠色</a:t>
            </a:r>
            <a:r>
              <a:rPr kumimoji="0" lang="en-US" altLang="zh-HK" sz="2200" b="1">
                <a:solidFill>
                  <a:srgbClr val="33CC33"/>
                </a:solidFill>
                <a:latin typeface="新細明體" pitchFamily="18" charset="-120"/>
                <a:cs typeface="Arial" pitchFamily="34" charset="0"/>
              </a:rPr>
              <a:t>)</a:t>
            </a:r>
            <a:endParaRPr kumimoji="0" lang="zh-HK" altLang="en-US" sz="2200" b="1">
              <a:solidFill>
                <a:srgbClr val="33CC33"/>
              </a:solidFill>
              <a:latin typeface="新細明體" pitchFamily="18" charset="-120"/>
              <a:cs typeface="Arial" pitchFamily="34" charset="0"/>
            </a:endParaRPr>
          </a:p>
        </p:txBody>
      </p:sp>
      <p:sp>
        <p:nvSpPr>
          <p:cNvPr id="64520" name="矩形 8"/>
          <p:cNvSpPr>
            <a:spLocks noChangeArrowheads="1"/>
          </p:cNvSpPr>
          <p:nvPr/>
        </p:nvSpPr>
        <p:spPr bwMode="auto">
          <a:xfrm>
            <a:off x="2411413" y="2636838"/>
            <a:ext cx="3917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cs typeface="Arial" pitchFamily="34" charset="0"/>
              </a:rPr>
              <a:t>2NO(g) + O</a:t>
            </a:r>
            <a:r>
              <a:rPr kumimoji="0" lang="en-US" altLang="zh-HK" sz="2400" baseline="-25000">
                <a:latin typeface="Arial" pitchFamily="34" charset="0"/>
                <a:cs typeface="Arial" pitchFamily="34" charset="0"/>
              </a:rPr>
              <a:t>2</a:t>
            </a:r>
            <a:r>
              <a:rPr kumimoji="0" lang="en-US" altLang="zh-HK" sz="2400">
                <a:latin typeface="Arial" pitchFamily="34" charset="0"/>
                <a:cs typeface="Arial" pitchFamily="34" charset="0"/>
              </a:rPr>
              <a:t>(g) </a:t>
            </a:r>
            <a:r>
              <a:rPr kumimoji="0" lang="en-US" altLang="zh-HK" sz="2400">
                <a:latin typeface="Arial" pitchFamily="34" charset="0"/>
                <a:cs typeface="Arial" pitchFamily="34" charset="0"/>
                <a:sym typeface="Symbol" pitchFamily="18" charset="2"/>
              </a:rPr>
              <a:t> </a:t>
            </a:r>
            <a:r>
              <a:rPr kumimoji="0" lang="en-US" altLang="zh-HK" sz="2400">
                <a:latin typeface="Arial" pitchFamily="34" charset="0"/>
                <a:cs typeface="Arial" pitchFamily="34" charset="0"/>
              </a:rPr>
              <a:t>2NO</a:t>
            </a:r>
            <a:r>
              <a:rPr kumimoji="0" lang="en-US" altLang="zh-HK" sz="2400" baseline="-25000">
                <a:latin typeface="Arial" pitchFamily="34" charset="0"/>
                <a:cs typeface="Arial" pitchFamily="34" charset="0"/>
              </a:rPr>
              <a:t>2</a:t>
            </a:r>
            <a:r>
              <a:rPr kumimoji="0" lang="en-US" altLang="zh-HK" sz="2400">
                <a:latin typeface="Arial" pitchFamily="34" charset="0"/>
                <a:cs typeface="Arial" pitchFamily="34" charset="0"/>
              </a:rPr>
              <a:t>(g) </a:t>
            </a:r>
            <a:endParaRPr kumimoji="0" lang="zh-HK" altLang="en-US" sz="2400">
              <a:latin typeface="Arial" pitchFamily="34" charset="0"/>
              <a:cs typeface="Arial" pitchFamily="34" charset="0"/>
            </a:endParaRPr>
          </a:p>
        </p:txBody>
      </p:sp>
      <p:sp>
        <p:nvSpPr>
          <p:cNvPr id="64521" name="文字方塊 9"/>
          <p:cNvSpPr txBox="1">
            <a:spLocks noChangeArrowheads="1"/>
          </p:cNvSpPr>
          <p:nvPr/>
        </p:nvSpPr>
        <p:spPr bwMode="auto">
          <a:xfrm>
            <a:off x="3419475" y="2997200"/>
            <a:ext cx="1489075" cy="427038"/>
          </a:xfrm>
          <a:prstGeom prst="rect">
            <a:avLst/>
          </a:prstGeom>
          <a:noFill/>
          <a:ln>
            <a:noFill/>
          </a:ln>
          <a:extLst/>
        </p:spPr>
        <p:txBody>
          <a:bodyPr wrap="none">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kumimoji="0" lang="en-US" altLang="zh-HK" sz="2200" smtClean="0">
                <a:solidFill>
                  <a:srgbClr val="7030A0"/>
                </a:solidFill>
                <a:latin typeface="+mn-ea"/>
                <a:ea typeface="+mn-ea"/>
                <a:cs typeface="Arial" pitchFamily="34" charset="0"/>
              </a:rPr>
              <a:t>(</a:t>
            </a:r>
            <a:r>
              <a:rPr kumimoji="0" lang="zh-TW" altLang="en-US" sz="2200" smtClean="0">
                <a:solidFill>
                  <a:srgbClr val="7030A0"/>
                </a:solidFill>
                <a:latin typeface="+mn-ea"/>
                <a:ea typeface="+mn-ea"/>
                <a:cs typeface="Arial" pitchFamily="34" charset="0"/>
              </a:rPr>
              <a:t>從空氣中</a:t>
            </a:r>
            <a:r>
              <a:rPr kumimoji="0" lang="en-US" altLang="zh-TW" sz="2200" smtClean="0">
                <a:solidFill>
                  <a:srgbClr val="7030A0"/>
                </a:solidFill>
                <a:latin typeface="+mn-ea"/>
                <a:ea typeface="+mn-ea"/>
                <a:cs typeface="Arial" pitchFamily="34" charset="0"/>
              </a:rPr>
              <a:t>)</a:t>
            </a:r>
            <a:endParaRPr kumimoji="0" lang="zh-HK" altLang="en-US" sz="2200" smtClean="0">
              <a:solidFill>
                <a:srgbClr val="7030A0"/>
              </a:solidFill>
              <a:latin typeface="+mn-ea"/>
              <a:ea typeface="+mn-ea"/>
              <a:cs typeface="Arial" pitchFamily="34" charset="0"/>
            </a:endParaRPr>
          </a:p>
        </p:txBody>
      </p:sp>
      <p:sp>
        <p:nvSpPr>
          <p:cNvPr id="67595" name="Rectangle 4"/>
          <p:cNvSpPr>
            <a:spLocks noChangeArrowheads="1"/>
          </p:cNvSpPr>
          <p:nvPr/>
        </p:nvSpPr>
        <p:spPr bwMode="auto">
          <a:xfrm>
            <a:off x="144463" y="4098255"/>
            <a:ext cx="37798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66"/>
                </a:solidFill>
                <a:latin typeface="Arial Black" pitchFamily="34" charset="0"/>
              </a:rPr>
              <a:t>與亞硫酸鹽的反應</a:t>
            </a:r>
            <a:endParaRPr kumimoji="0" lang="en-US" altLang="zh-TW" sz="3200" b="1">
              <a:solidFill>
                <a:srgbClr val="CC0066"/>
              </a:solidFill>
              <a:latin typeface="Arial Black" pitchFamily="34" charset="0"/>
            </a:endParaRPr>
          </a:p>
        </p:txBody>
      </p:sp>
      <p:sp>
        <p:nvSpPr>
          <p:cNvPr id="12" name="Rectangle 6"/>
          <p:cNvSpPr>
            <a:spLocks noChangeArrowheads="1"/>
          </p:cNvSpPr>
          <p:nvPr/>
        </p:nvSpPr>
        <p:spPr bwMode="auto">
          <a:xfrm>
            <a:off x="177800" y="4664992"/>
            <a:ext cx="6626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濃硝酸可把亞硫酸鹽氧化為硫酸鹽。</a:t>
            </a:r>
            <a:endParaRPr kumimoji="0" lang="zh-HK" altLang="en-US" sz="2800">
              <a:latin typeface="Arial" pitchFamily="34" charset="0"/>
              <a:cs typeface="Arial" pitchFamily="34" charset="0"/>
            </a:endParaRPr>
          </a:p>
        </p:txBody>
      </p:sp>
      <p:sp>
        <p:nvSpPr>
          <p:cNvPr id="64524" name="矩形 12"/>
          <p:cNvSpPr>
            <a:spLocks noChangeArrowheads="1"/>
          </p:cNvSpPr>
          <p:nvPr/>
        </p:nvSpPr>
        <p:spPr bwMode="auto">
          <a:xfrm>
            <a:off x="539750" y="5188867"/>
            <a:ext cx="8424863"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200">
                <a:latin typeface="Arial" pitchFamily="34" charset="0"/>
                <a:cs typeface="Arial" pitchFamily="34" charset="0"/>
              </a:rPr>
              <a:t>SO</a:t>
            </a:r>
            <a:r>
              <a:rPr kumimoji="0" lang="pt-BR" altLang="zh-HK" sz="2200" baseline="-25000">
                <a:latin typeface="Arial" pitchFamily="34" charset="0"/>
                <a:cs typeface="Arial" pitchFamily="34" charset="0"/>
              </a:rPr>
              <a:t>3</a:t>
            </a:r>
            <a:r>
              <a:rPr kumimoji="0" lang="pt-BR" altLang="zh-HK" sz="2200" baseline="50000">
                <a:latin typeface="Arial" pitchFamily="34" charset="0"/>
                <a:cs typeface="Arial" pitchFamily="34" charset="0"/>
              </a:rPr>
              <a:t>2</a:t>
            </a:r>
            <a:r>
              <a:rPr kumimoji="0" lang="pt-BR" altLang="zh-HK" sz="2200" baseline="50000">
                <a:latin typeface="Arial" pitchFamily="34" charset="0"/>
                <a:cs typeface="Arial" pitchFamily="34" charset="0"/>
                <a:sym typeface="Symbol" pitchFamily="18" charset="2"/>
              </a:rPr>
              <a:t></a:t>
            </a:r>
            <a:r>
              <a:rPr kumimoji="0" lang="pt-BR" altLang="zh-HK" sz="2200">
                <a:latin typeface="Arial" pitchFamily="34" charset="0"/>
                <a:cs typeface="Arial" pitchFamily="34" charset="0"/>
              </a:rPr>
              <a:t>(aq) + 2H</a:t>
            </a:r>
            <a:r>
              <a:rPr kumimoji="0" lang="pt-BR" altLang="zh-HK" sz="2200" baseline="50000">
                <a:latin typeface="Arial" pitchFamily="34" charset="0"/>
                <a:cs typeface="Arial" pitchFamily="34" charset="0"/>
              </a:rPr>
              <a:t>+</a:t>
            </a:r>
            <a:r>
              <a:rPr kumimoji="0" lang="pt-BR" altLang="zh-HK" sz="2200">
                <a:latin typeface="Arial" pitchFamily="34" charset="0"/>
                <a:cs typeface="Arial" pitchFamily="34" charset="0"/>
              </a:rPr>
              <a:t>(aq) + 2NO</a:t>
            </a:r>
            <a:r>
              <a:rPr kumimoji="0" lang="pt-BR" altLang="zh-HK" sz="2200" baseline="-25000">
                <a:latin typeface="Arial" pitchFamily="34" charset="0"/>
                <a:cs typeface="Arial" pitchFamily="34" charset="0"/>
              </a:rPr>
              <a:t>3</a:t>
            </a:r>
            <a:r>
              <a:rPr kumimoji="0" lang="pt-BR" altLang="zh-HK" sz="2200" baseline="50000">
                <a:latin typeface="Arial" pitchFamily="34" charset="0"/>
                <a:cs typeface="Arial" pitchFamily="34" charset="0"/>
                <a:sym typeface="Symbol" pitchFamily="18" charset="2"/>
              </a:rPr>
              <a:t></a:t>
            </a:r>
            <a:r>
              <a:rPr kumimoji="0" lang="pt-BR" altLang="zh-HK" sz="2200">
                <a:latin typeface="Arial" pitchFamily="34" charset="0"/>
                <a:cs typeface="Arial" pitchFamily="34" charset="0"/>
              </a:rPr>
              <a:t>(aq) </a:t>
            </a:r>
            <a:r>
              <a:rPr kumimoji="0" lang="pt-BR" altLang="zh-HK" sz="2200">
                <a:latin typeface="Arial" pitchFamily="34" charset="0"/>
                <a:cs typeface="Arial" pitchFamily="34" charset="0"/>
                <a:sym typeface="Symbol" pitchFamily="18" charset="2"/>
              </a:rPr>
              <a:t> </a:t>
            </a:r>
            <a:r>
              <a:rPr kumimoji="0" lang="pt-BR" altLang="zh-HK" sz="2200">
                <a:latin typeface="Arial" pitchFamily="34" charset="0"/>
                <a:cs typeface="Arial" pitchFamily="34" charset="0"/>
              </a:rPr>
              <a:t>SO</a:t>
            </a:r>
            <a:r>
              <a:rPr kumimoji="0" lang="pt-BR" altLang="zh-HK" sz="2200" baseline="-25000">
                <a:latin typeface="Arial" pitchFamily="34" charset="0"/>
                <a:cs typeface="Arial" pitchFamily="34" charset="0"/>
              </a:rPr>
              <a:t>4</a:t>
            </a:r>
            <a:r>
              <a:rPr kumimoji="0" lang="pt-BR" altLang="zh-HK" sz="2200" baseline="50000">
                <a:latin typeface="Arial" pitchFamily="34" charset="0"/>
                <a:cs typeface="Arial" pitchFamily="34" charset="0"/>
              </a:rPr>
              <a:t>2</a:t>
            </a:r>
            <a:r>
              <a:rPr kumimoji="0" lang="pt-BR" altLang="zh-HK" sz="2200" baseline="50000">
                <a:latin typeface="Arial" pitchFamily="34" charset="0"/>
                <a:cs typeface="Arial" pitchFamily="34" charset="0"/>
                <a:sym typeface="Symbol" pitchFamily="18" charset="2"/>
              </a:rPr>
              <a:t></a:t>
            </a:r>
            <a:r>
              <a:rPr kumimoji="0" lang="pt-BR" altLang="zh-HK" sz="2200">
                <a:latin typeface="Arial" pitchFamily="34" charset="0"/>
                <a:cs typeface="Arial" pitchFamily="34" charset="0"/>
              </a:rPr>
              <a:t>(aq) + 2NO</a:t>
            </a:r>
            <a:r>
              <a:rPr kumimoji="0" lang="pt-BR" altLang="zh-HK" sz="2200" baseline="-25000">
                <a:latin typeface="Arial" pitchFamily="34" charset="0"/>
                <a:cs typeface="Arial" pitchFamily="34" charset="0"/>
              </a:rPr>
              <a:t>2</a:t>
            </a:r>
            <a:r>
              <a:rPr kumimoji="0" lang="pt-BR" altLang="zh-HK" sz="2200">
                <a:latin typeface="Arial" pitchFamily="34" charset="0"/>
                <a:cs typeface="Arial" pitchFamily="34" charset="0"/>
              </a:rPr>
              <a:t>(g) + H</a:t>
            </a:r>
            <a:r>
              <a:rPr kumimoji="0" lang="pt-BR" altLang="zh-HK" sz="2200" baseline="-25000">
                <a:latin typeface="Arial" pitchFamily="34" charset="0"/>
                <a:cs typeface="Arial" pitchFamily="34" charset="0"/>
              </a:rPr>
              <a:t>2</a:t>
            </a:r>
            <a:r>
              <a:rPr kumimoji="0" lang="pt-BR" altLang="zh-HK" sz="2200">
                <a:latin typeface="Arial" pitchFamily="34" charset="0"/>
                <a:cs typeface="Arial" pitchFamily="34" charset="0"/>
              </a:rPr>
              <a:t>O(l) </a:t>
            </a:r>
            <a:endParaRPr kumimoji="0" lang="zh-HK" altLang="en-US" sz="2200">
              <a:latin typeface="Arial" pitchFamily="34" charset="0"/>
              <a:cs typeface="Arial" pitchFamily="34" charset="0"/>
            </a:endParaRPr>
          </a:p>
        </p:txBody>
      </p:sp>
      <p:sp>
        <p:nvSpPr>
          <p:cNvPr id="64525" name="文字方塊 13"/>
          <p:cNvSpPr txBox="1">
            <a:spLocks noChangeArrowheads="1"/>
          </p:cNvSpPr>
          <p:nvPr/>
        </p:nvSpPr>
        <p:spPr bwMode="auto">
          <a:xfrm>
            <a:off x="438150" y="5492080"/>
            <a:ext cx="6870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+4</a:t>
            </a:r>
            <a:r>
              <a:rPr kumimoji="0" lang="en-US" altLang="zh-HK" sz="2400">
                <a:latin typeface="Arial" pitchFamily="34" charset="0"/>
                <a:cs typeface="Arial" pitchFamily="34" charset="0"/>
              </a:rPr>
              <a:t>                                </a:t>
            </a:r>
            <a:r>
              <a:rPr kumimoji="0" lang="en-US" altLang="zh-HK" sz="2400">
                <a:solidFill>
                  <a:srgbClr val="3399FF"/>
                </a:solidFill>
                <a:latin typeface="Arial" pitchFamily="34" charset="0"/>
                <a:cs typeface="Arial" pitchFamily="34" charset="0"/>
              </a:rPr>
              <a:t>+5            </a:t>
            </a:r>
            <a:r>
              <a:rPr kumimoji="0" lang="en-US" altLang="zh-TW" sz="2400">
                <a:solidFill>
                  <a:srgbClr val="3399FF"/>
                </a:solidFill>
                <a:latin typeface="Arial" pitchFamily="34" charset="0"/>
                <a:cs typeface="Arial" pitchFamily="34" charset="0"/>
              </a:rPr>
              <a:t> </a:t>
            </a:r>
            <a:r>
              <a:rPr kumimoji="0" lang="en-US" altLang="zh-HK" sz="2400">
                <a:solidFill>
                  <a:srgbClr val="3399FF"/>
                </a:solidFill>
                <a:latin typeface="Arial" pitchFamily="34" charset="0"/>
                <a:cs typeface="Arial" pitchFamily="34" charset="0"/>
              </a:rPr>
              <a:t> </a:t>
            </a:r>
            <a:r>
              <a:rPr kumimoji="0" lang="en-US" altLang="zh-HK" sz="2400">
                <a:solidFill>
                  <a:srgbClr val="FF00FF"/>
                </a:solidFill>
                <a:latin typeface="Arial" pitchFamily="34" charset="0"/>
                <a:cs typeface="Arial" pitchFamily="34" charset="0"/>
              </a:rPr>
              <a:t>+6            </a:t>
            </a:r>
            <a:r>
              <a:rPr kumimoji="0" lang="en-US" altLang="zh-TW" sz="2400">
                <a:solidFill>
                  <a:srgbClr val="FF00FF"/>
                </a:solidFill>
                <a:latin typeface="Arial" pitchFamily="34" charset="0"/>
                <a:cs typeface="Arial" pitchFamily="34" charset="0"/>
              </a:rPr>
              <a:t> </a:t>
            </a:r>
            <a:r>
              <a:rPr kumimoji="0" lang="en-US" altLang="zh-HK" sz="2400">
                <a:solidFill>
                  <a:srgbClr val="FF00FF"/>
                </a:solidFill>
                <a:latin typeface="Arial" pitchFamily="34" charset="0"/>
                <a:cs typeface="Arial" pitchFamily="34" charset="0"/>
              </a:rPr>
              <a:t>   </a:t>
            </a:r>
            <a:r>
              <a:rPr kumimoji="0" lang="en-US" altLang="zh-HK" sz="2400">
                <a:solidFill>
                  <a:srgbClr val="3399FF"/>
                </a:solidFill>
                <a:latin typeface="Arial" pitchFamily="34" charset="0"/>
                <a:cs typeface="Arial" pitchFamily="34" charset="0"/>
              </a:rPr>
              <a:t>+4</a:t>
            </a:r>
            <a:endParaRPr kumimoji="0" lang="zh-HK" altLang="en-US" sz="2400">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1537995267"/>
      </p:ext>
    </p:extLst>
  </p:cSld>
  <p:clrMapOvr>
    <a:masterClrMapping/>
  </p:clrMapOvr>
  <p:timing>
    <p:tnLst>
      <p:par>
        <p:cTn id="1" dur="indefinite" restart="never" nodeType="tmRoot"/>
      </p:par>
    </p:tn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Rectangle 8"/>
          <p:cNvSpPr>
            <a:spLocks noChangeArrowheads="1"/>
          </p:cNvSpPr>
          <p:nvPr/>
        </p:nvSpPr>
        <p:spPr bwMode="auto">
          <a:xfrm>
            <a:off x="107950" y="179388"/>
            <a:ext cx="49688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tabLst>
                <a:tab pos="1073150" algn="l"/>
              </a:tabLst>
              <a:defRPr kumimoji="1">
                <a:solidFill>
                  <a:schemeClr val="tx1"/>
                </a:solidFill>
                <a:latin typeface="Calibri" pitchFamily="34" charset="0"/>
                <a:ea typeface="新細明體" pitchFamily="18" charset="-120"/>
              </a:defRPr>
            </a:lvl1pPr>
            <a:lvl2pPr marL="742950" indent="-285750" defTabSz="901700">
              <a:tabLst>
                <a:tab pos="1073150" algn="l"/>
              </a:tabLst>
              <a:defRPr kumimoji="1">
                <a:solidFill>
                  <a:schemeClr val="tx1"/>
                </a:solidFill>
                <a:latin typeface="Calibri" pitchFamily="34" charset="0"/>
                <a:ea typeface="新細明體" pitchFamily="18" charset="-120"/>
              </a:defRPr>
            </a:lvl2pPr>
            <a:lvl3pPr marL="1143000" indent="-228600" defTabSz="901700">
              <a:tabLst>
                <a:tab pos="1073150" algn="l"/>
              </a:tabLst>
              <a:defRPr kumimoji="1">
                <a:solidFill>
                  <a:schemeClr val="tx1"/>
                </a:solidFill>
                <a:latin typeface="Calibri" pitchFamily="34" charset="0"/>
                <a:ea typeface="新細明體" pitchFamily="18" charset="-120"/>
              </a:defRPr>
            </a:lvl3pPr>
            <a:lvl4pPr marL="1600200" indent="-228600" defTabSz="901700">
              <a:tabLst>
                <a:tab pos="1073150" algn="l"/>
              </a:tabLst>
              <a:defRPr kumimoji="1">
                <a:solidFill>
                  <a:schemeClr val="tx1"/>
                </a:solidFill>
                <a:latin typeface="Calibri" pitchFamily="34" charset="0"/>
                <a:ea typeface="新細明體" pitchFamily="18" charset="-120"/>
              </a:defRPr>
            </a:lvl4pPr>
            <a:lvl5pPr marL="2057400" indent="-228600" defTabSz="901700">
              <a:tabLst>
                <a:tab pos="1073150" algn="l"/>
              </a:tabLst>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以</a:t>
            </a:r>
            <a:r>
              <a:rPr kumimoji="0" lang="zh-TW" altLang="en-US" sz="3200" b="1" dirty="0">
                <a:solidFill>
                  <a:srgbClr val="0033CC"/>
                </a:solidFill>
                <a:latin typeface="Arial" pitchFamily="34" charset="0"/>
                <a:cs typeface="Arial" pitchFamily="34" charset="0"/>
              </a:rPr>
              <a:t>濃硫酸作為氧化劑</a:t>
            </a:r>
            <a:endParaRPr kumimoji="0" lang="en-US" altLang="zh-TW" sz="3200" b="1" dirty="0">
              <a:solidFill>
                <a:srgbClr val="0033CC"/>
              </a:solidFill>
              <a:latin typeface="Arial" pitchFamily="34" charset="0"/>
              <a:cs typeface="Arial" pitchFamily="34" charset="0"/>
            </a:endParaRPr>
          </a:p>
        </p:txBody>
      </p:sp>
      <p:sp>
        <p:nvSpPr>
          <p:cNvPr id="3" name="Rectangle 6"/>
          <p:cNvSpPr>
            <a:spLocks noChangeArrowheads="1"/>
          </p:cNvSpPr>
          <p:nvPr/>
        </p:nvSpPr>
        <p:spPr bwMode="auto">
          <a:xfrm>
            <a:off x="252413" y="986581"/>
            <a:ext cx="84232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濃硫酸具有典型酸的性質，但它</a:t>
            </a:r>
            <a:r>
              <a:rPr kumimoji="0" lang="zh-TW" altLang="en-US" sz="2800" b="1"/>
              <a:t>與金屬的反應則與典型酸不</a:t>
            </a:r>
            <a:r>
              <a:rPr kumimoji="0" lang="zh-HK" altLang="en-US" sz="2800" b="1"/>
              <a:t>同</a:t>
            </a:r>
            <a:r>
              <a:rPr kumimoji="0" lang="zh-HK" altLang="en-US" sz="2800"/>
              <a:t>。</a:t>
            </a:r>
            <a:endParaRPr kumimoji="0" lang="zh-HK" altLang="en-US" sz="2800">
              <a:latin typeface="Arial" pitchFamily="34" charset="0"/>
              <a:cs typeface="Arial" pitchFamily="34" charset="0"/>
            </a:endParaRPr>
          </a:p>
        </p:txBody>
      </p:sp>
      <p:sp>
        <p:nvSpPr>
          <p:cNvPr id="4" name="Rectangle 6"/>
          <p:cNvSpPr>
            <a:spLocks noChangeArrowheads="1"/>
          </p:cNvSpPr>
          <p:nvPr/>
        </p:nvSpPr>
        <p:spPr bwMode="auto">
          <a:xfrm>
            <a:off x="252413" y="1993627"/>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此外，它亦會與一些非金屬反應。</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5" name="Rectangle 6"/>
          <p:cNvSpPr>
            <a:spLocks noChangeArrowheads="1"/>
          </p:cNvSpPr>
          <p:nvPr/>
        </p:nvSpPr>
        <p:spPr bwMode="auto">
          <a:xfrm>
            <a:off x="252413" y="2621855"/>
            <a:ext cx="82073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dirty="0"/>
              <a:t>濃硫酸是</a:t>
            </a:r>
            <a:r>
              <a:rPr kumimoji="0" lang="zh-TW" altLang="en-US" sz="2800" b="1" dirty="0"/>
              <a:t>強氧化劑</a:t>
            </a:r>
            <a:r>
              <a:rPr kumimoji="0" lang="zh-TW" altLang="en-US" sz="2800" dirty="0"/>
              <a:t>，且氧化能力在高温下更強。</a:t>
            </a:r>
            <a:endParaRPr kumimoji="0" lang="zh-HK" altLang="en-US" sz="2800" dirty="0">
              <a:latin typeface="Arial" pitchFamily="34" charset="0"/>
              <a:cs typeface="Arial" pitchFamily="34" charset="0"/>
            </a:endParaRPr>
          </a:p>
        </p:txBody>
      </p:sp>
      <p:sp>
        <p:nvSpPr>
          <p:cNvPr id="6" name="Rectangle 6"/>
          <p:cNvSpPr>
            <a:spLocks noChangeArrowheads="1"/>
          </p:cNvSpPr>
          <p:nvPr/>
        </p:nvSpPr>
        <p:spPr bwMode="auto">
          <a:xfrm>
            <a:off x="252413" y="3218730"/>
            <a:ext cx="8712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當濃硫酸作為氧化劑時，通常被還原為二氧化硫。</a:t>
            </a:r>
            <a:endParaRPr kumimoji="0" lang="zh-HK" altLang="en-US" sz="2800">
              <a:latin typeface="Arial" pitchFamily="34" charset="0"/>
              <a:cs typeface="Arial" pitchFamily="34" charset="0"/>
            </a:endParaRPr>
          </a:p>
        </p:txBody>
      </p:sp>
      <p:sp>
        <p:nvSpPr>
          <p:cNvPr id="65543" name="矩形 6"/>
          <p:cNvSpPr>
            <a:spLocks noChangeArrowheads="1"/>
          </p:cNvSpPr>
          <p:nvPr/>
        </p:nvSpPr>
        <p:spPr bwMode="auto">
          <a:xfrm>
            <a:off x="900113" y="3741018"/>
            <a:ext cx="7848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SO</a:t>
            </a:r>
            <a:r>
              <a:rPr kumimoji="0" lang="pt-BR" altLang="zh-HK" sz="2800" baseline="-25000">
                <a:latin typeface="Arial" pitchFamily="34" charset="0"/>
                <a:cs typeface="Arial" pitchFamily="34" charset="0"/>
              </a:rPr>
              <a:t>4</a:t>
            </a:r>
            <a:r>
              <a:rPr kumimoji="0" lang="pt-BR" altLang="zh-HK" sz="2800">
                <a:latin typeface="Arial" pitchFamily="34" charset="0"/>
                <a:cs typeface="Arial" pitchFamily="34" charset="0"/>
              </a:rPr>
              <a:t>(l) + 2e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SO</a:t>
            </a:r>
            <a:r>
              <a:rPr kumimoji="0" lang="pt-BR" altLang="zh-HK" sz="2800" baseline="-25000">
                <a:latin typeface="Arial" pitchFamily="34" charset="0"/>
                <a:cs typeface="Arial" pitchFamily="34" charset="0"/>
              </a:rPr>
              <a:t>4</a:t>
            </a:r>
            <a:r>
              <a:rPr kumimoji="0" lang="pt-BR" altLang="zh-HK" sz="2800" baseline="50000">
                <a:latin typeface="Arial" pitchFamily="34" charset="0"/>
                <a:cs typeface="Arial" pitchFamily="34" charset="0"/>
              </a:rPr>
              <a:t>2</a:t>
            </a:r>
            <a:r>
              <a:rPr kumimoji="0" lang="pt-BR" altLang="zh-HK" sz="2800" baseline="50000">
                <a:latin typeface="Arial" pitchFamily="34" charset="0"/>
                <a:cs typeface="Arial" pitchFamily="34" charset="0"/>
                <a:sym typeface="Symbol" pitchFamily="18" charset="2"/>
              </a:rPr>
              <a:t></a:t>
            </a:r>
            <a:r>
              <a:rPr kumimoji="0" lang="pt-BR" altLang="zh-HK" sz="2800">
                <a:latin typeface="Arial" pitchFamily="34" charset="0"/>
                <a:cs typeface="Arial" pitchFamily="34" charset="0"/>
              </a:rPr>
              <a:t>(aq) + SO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endParaRPr kumimoji="0" lang="zh-HK" altLang="en-US" sz="2800">
              <a:latin typeface="Arial" pitchFamily="34" charset="0"/>
              <a:cs typeface="Arial" pitchFamily="34" charset="0"/>
            </a:endParaRPr>
          </a:p>
        </p:txBody>
      </p:sp>
      <p:sp>
        <p:nvSpPr>
          <p:cNvPr id="65544" name="文字方塊 7"/>
          <p:cNvSpPr txBox="1">
            <a:spLocks noChangeArrowheads="1"/>
          </p:cNvSpPr>
          <p:nvPr/>
        </p:nvSpPr>
        <p:spPr bwMode="auto">
          <a:xfrm>
            <a:off x="1476375" y="4082330"/>
            <a:ext cx="50403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3399FF"/>
                </a:solidFill>
                <a:latin typeface="Arial" pitchFamily="34" charset="0"/>
                <a:cs typeface="Arial" pitchFamily="34" charset="0"/>
              </a:rPr>
              <a:t>+6                                              +4</a:t>
            </a:r>
            <a:endParaRPr kumimoji="0" lang="zh-HK" altLang="en-US" sz="2400">
              <a:solidFill>
                <a:srgbClr val="3399FF"/>
              </a:solidFill>
              <a:latin typeface="Arial" pitchFamily="34" charset="0"/>
              <a:cs typeface="Arial" pitchFamily="34" charset="0"/>
            </a:endParaRPr>
          </a:p>
        </p:txBody>
      </p:sp>
      <p:sp>
        <p:nvSpPr>
          <p:cNvPr id="9" name="Rectangle 6"/>
          <p:cNvSpPr>
            <a:spLocks noChangeArrowheads="1"/>
          </p:cNvSpPr>
          <p:nvPr/>
        </p:nvSpPr>
        <p:spPr bwMode="auto">
          <a:xfrm>
            <a:off x="252413" y="4547492"/>
            <a:ext cx="66230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硫的氧化數由 </a:t>
            </a:r>
            <a:r>
              <a:rPr kumimoji="0" lang="en-US" altLang="zh-TW" sz="2800">
                <a:latin typeface="Arial" pitchFamily="34" charset="0"/>
                <a:cs typeface="Arial" pitchFamily="34" charset="0"/>
              </a:rPr>
              <a:t>+6 </a:t>
            </a:r>
            <a:r>
              <a:rPr kumimoji="0" lang="zh-TW" altLang="en-US" sz="2800"/>
              <a:t>減少至 </a:t>
            </a:r>
            <a:r>
              <a:rPr kumimoji="0" lang="en-US" altLang="zh-TW" sz="2800">
                <a:latin typeface="Arial" pitchFamily="34" charset="0"/>
                <a:cs typeface="Arial" pitchFamily="34" charset="0"/>
              </a:rPr>
              <a:t>+4</a:t>
            </a:r>
            <a:r>
              <a:rPr kumimoji="0" lang="zh-TW" altLang="en-US" sz="2800"/>
              <a:t>。</a:t>
            </a:r>
            <a:endParaRPr kumimoji="0" lang="zh-HK" altLang="en-US" sz="2800">
              <a:latin typeface="Arial" pitchFamily="34" charset="0"/>
              <a:cs typeface="Arial" pitchFamily="34" charset="0"/>
            </a:endParaRPr>
          </a:p>
        </p:txBody>
      </p:sp>
      <p:sp>
        <p:nvSpPr>
          <p:cNvPr id="65546" name="Text Box 5"/>
          <p:cNvSpPr txBox="1">
            <a:spLocks noChangeArrowheads="1"/>
          </p:cNvSpPr>
          <p:nvPr/>
        </p:nvSpPr>
        <p:spPr bwMode="auto">
          <a:xfrm>
            <a:off x="323850" y="5283225"/>
            <a:ext cx="842486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2800">
                <a:latin typeface="Arial" pitchFamily="34" charset="0"/>
              </a:rPr>
              <a:t>濃硫酸可中和鹼並生成鹽和水。它可與碳酸鹽反應並生成鹽、</a:t>
            </a:r>
            <a:r>
              <a:rPr lang="zh-HK" altLang="en-US" sz="2800">
                <a:latin typeface="Arial" pitchFamily="34" charset="0"/>
              </a:rPr>
              <a:t>二氧化碳和水。</a:t>
            </a:r>
            <a:endParaRPr lang="en-US" altLang="zh-TW" sz="2800">
              <a:latin typeface="Arial" pitchFamily="34" charset="0"/>
            </a:endParaRPr>
          </a:p>
        </p:txBody>
      </p:sp>
      <p:sp>
        <p:nvSpPr>
          <p:cNvPr id="65547" name="Rectangle 6"/>
          <p:cNvSpPr>
            <a:spLocks noChangeArrowheads="1"/>
          </p:cNvSpPr>
          <p:nvPr/>
        </p:nvSpPr>
        <p:spPr bwMode="auto">
          <a:xfrm>
            <a:off x="323850" y="5268937"/>
            <a:ext cx="8424863" cy="968375"/>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endParaRPr kumimoji="0" lang="zh-HK" altLang="zh-HK" sz="2400">
              <a:latin typeface="Times New Roman" pitchFamily="18" charset="0"/>
            </a:endParaRPr>
          </a:p>
        </p:txBody>
      </p:sp>
      <p:pic>
        <p:nvPicPr>
          <p:cNvPr id="16" name="圖片 15"/>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59563" y="1481881"/>
            <a:ext cx="2222500" cy="111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75022088"/>
      </p:ext>
    </p:extLst>
  </p:cSld>
  <p:clrMapOvr>
    <a:masterClrMapping/>
  </p:clrMapOvr>
  <p:timing>
    <p:tnLst>
      <p:par>
        <p:cTn id="1" dur="indefinite" restart="never" nodeType="tmRoot"/>
      </p:par>
    </p:tn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5" name="Rectangle 4"/>
          <p:cNvSpPr>
            <a:spLocks noChangeArrowheads="1"/>
          </p:cNvSpPr>
          <p:nvPr/>
        </p:nvSpPr>
        <p:spPr bwMode="auto">
          <a:xfrm>
            <a:off x="250825" y="473075"/>
            <a:ext cx="26273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66"/>
                </a:solidFill>
                <a:latin typeface="Arial Black" pitchFamily="34" charset="0"/>
              </a:rPr>
              <a:t>與金屬的反應</a:t>
            </a:r>
            <a:endParaRPr kumimoji="0" lang="en-US" altLang="zh-TW" sz="3200" b="1">
              <a:solidFill>
                <a:srgbClr val="CC0066"/>
              </a:solidFill>
              <a:latin typeface="Arial Black" pitchFamily="34" charset="0"/>
            </a:endParaRPr>
          </a:p>
        </p:txBody>
      </p:sp>
      <p:sp>
        <p:nvSpPr>
          <p:cNvPr id="7" name="Rectangle 6"/>
          <p:cNvSpPr>
            <a:spLocks noChangeArrowheads="1"/>
          </p:cNvSpPr>
          <p:nvPr/>
        </p:nvSpPr>
        <p:spPr bwMode="auto">
          <a:xfrm>
            <a:off x="252413" y="1354138"/>
            <a:ext cx="8712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3200" b="1">
                <a:solidFill>
                  <a:srgbClr val="0099FF"/>
                </a:solidFill>
              </a:rPr>
              <a:t>熱</a:t>
            </a:r>
            <a:r>
              <a:rPr kumimoji="0" lang="zh-TW" altLang="en-US" sz="2800" b="1"/>
              <a:t> </a:t>
            </a:r>
            <a:r>
              <a:rPr kumimoji="0" lang="zh-TW" altLang="en-US" sz="2800"/>
              <a:t>的 </a:t>
            </a:r>
            <a:r>
              <a:rPr kumimoji="0" lang="zh-TW" altLang="en-US" sz="3200" b="1">
                <a:solidFill>
                  <a:srgbClr val="0099FF"/>
                </a:solidFill>
              </a:rPr>
              <a:t>濃</a:t>
            </a:r>
            <a:r>
              <a:rPr kumimoji="0" lang="zh-TW" altLang="en-US" sz="2800" b="1"/>
              <a:t> </a:t>
            </a:r>
            <a:r>
              <a:rPr kumimoji="0" lang="zh-TW" altLang="en-US" sz="2800"/>
              <a:t>硫酸可氧化大部分金屬 </a:t>
            </a:r>
            <a:r>
              <a:rPr kumimoji="0" lang="en-US" altLang="zh-TW" sz="2800"/>
              <a:t>(</a:t>
            </a:r>
            <a:r>
              <a:rPr kumimoji="0" lang="zh-TW" altLang="en-US" sz="2800"/>
              <a:t>金和鉑除外</a:t>
            </a:r>
            <a:r>
              <a:rPr kumimoji="0" lang="en-US" altLang="zh-TW" sz="2800"/>
              <a:t>)</a:t>
            </a:r>
            <a:r>
              <a:rPr kumimoji="0" lang="zh-TW" altLang="en-US" sz="2800"/>
              <a:t>，形成相應的硫酸鹽和 </a:t>
            </a:r>
            <a:r>
              <a:rPr kumimoji="0" lang="zh-TW" altLang="en-US" sz="3200" b="1">
                <a:solidFill>
                  <a:srgbClr val="0099FF"/>
                </a:solidFill>
              </a:rPr>
              <a:t>二氧化硫</a:t>
            </a:r>
            <a:r>
              <a:rPr kumimoji="0" lang="zh-TW" altLang="en-US" sz="2800"/>
              <a:t> </a:t>
            </a:r>
            <a:r>
              <a:rPr kumimoji="0" lang="en-US" altLang="zh-TW" sz="2800"/>
              <a:t>(</a:t>
            </a:r>
            <a:r>
              <a:rPr kumimoji="0" lang="zh-TW" altLang="en-US" sz="2800"/>
              <a:t>而非氫</a:t>
            </a:r>
            <a:r>
              <a:rPr kumimoji="0" lang="en-US" altLang="zh-TW" sz="2800"/>
              <a:t>)</a:t>
            </a:r>
            <a:r>
              <a:rPr kumimoji="0" lang="zh-TW" altLang="en-US" sz="2800"/>
              <a:t>。</a:t>
            </a:r>
            <a:endParaRPr kumimoji="0" lang="zh-HK" altLang="en-US" sz="2800">
              <a:latin typeface="Arial" pitchFamily="34" charset="0"/>
              <a:cs typeface="Arial" pitchFamily="34" charset="0"/>
            </a:endParaRPr>
          </a:p>
        </p:txBody>
      </p:sp>
      <p:sp>
        <p:nvSpPr>
          <p:cNvPr id="8" name="矩形 7"/>
          <p:cNvSpPr/>
          <p:nvPr/>
        </p:nvSpPr>
        <p:spPr>
          <a:xfrm>
            <a:off x="719138" y="3078956"/>
            <a:ext cx="1189037" cy="647700"/>
          </a:xfrm>
          <a:prstGeom prst="rect">
            <a:avLst/>
          </a:prstGeom>
          <a:solidFill>
            <a:srgbClr val="CC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kumimoji="0" lang="zh-TW" altLang="en-US" sz="2800" dirty="0">
                <a:latin typeface="Arial" pitchFamily="34" charset="0"/>
                <a:cs typeface="Arial" pitchFamily="34" charset="0"/>
              </a:rPr>
              <a:t>例子</a:t>
            </a:r>
            <a:endParaRPr kumimoji="0" lang="zh-HK" altLang="en-US" sz="2800" dirty="0">
              <a:latin typeface="Arial" pitchFamily="34" charset="0"/>
              <a:cs typeface="Arial" pitchFamily="34" charset="0"/>
            </a:endParaRPr>
          </a:p>
        </p:txBody>
      </p:sp>
      <p:sp>
        <p:nvSpPr>
          <p:cNvPr id="66565" name="矩形 8"/>
          <p:cNvSpPr>
            <a:spLocks noChangeArrowheads="1"/>
          </p:cNvSpPr>
          <p:nvPr/>
        </p:nvSpPr>
        <p:spPr bwMode="auto">
          <a:xfrm>
            <a:off x="684213" y="3799681"/>
            <a:ext cx="8459787"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b="1" u="sng">
                <a:solidFill>
                  <a:srgbClr val="FF0000"/>
                </a:solidFill>
                <a:latin typeface="Arial" pitchFamily="34" charset="0"/>
                <a:cs typeface="Arial" pitchFamily="34" charset="0"/>
              </a:rPr>
              <a:t>Cu(s) + 2H</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SO</a:t>
            </a:r>
            <a:r>
              <a:rPr kumimoji="0" lang="pt-BR" altLang="zh-HK" sz="2800" b="1" baseline="-25000">
                <a:solidFill>
                  <a:srgbClr val="FF0000"/>
                </a:solidFill>
                <a:latin typeface="Arial" pitchFamily="34" charset="0"/>
                <a:cs typeface="Arial" pitchFamily="34" charset="0"/>
              </a:rPr>
              <a:t>4</a:t>
            </a:r>
            <a:r>
              <a:rPr kumimoji="0" lang="pt-BR" altLang="zh-HK" sz="2800" b="1" u="sng">
                <a:solidFill>
                  <a:srgbClr val="FF0000"/>
                </a:solidFill>
                <a:latin typeface="Arial" pitchFamily="34" charset="0"/>
                <a:cs typeface="Arial" pitchFamily="34" charset="0"/>
              </a:rPr>
              <a:t>(l) </a:t>
            </a:r>
            <a:r>
              <a:rPr kumimoji="0" lang="pt-BR" altLang="zh-HK" sz="2800" b="1" u="sng">
                <a:solidFill>
                  <a:srgbClr val="FF0000"/>
                </a:solidFill>
                <a:latin typeface="Arial" pitchFamily="34" charset="0"/>
                <a:cs typeface="Arial" pitchFamily="34" charset="0"/>
                <a:sym typeface="Symbol" pitchFamily="18" charset="2"/>
              </a:rPr>
              <a:t></a:t>
            </a:r>
            <a:r>
              <a:rPr kumimoji="0" lang="pt-BR" altLang="zh-HK" sz="2800" b="1" u="sng">
                <a:solidFill>
                  <a:srgbClr val="FF0000"/>
                </a:solidFill>
                <a:latin typeface="Arial" pitchFamily="34" charset="0"/>
                <a:cs typeface="Arial" pitchFamily="34" charset="0"/>
              </a:rPr>
              <a:t> CuSO</a:t>
            </a:r>
            <a:r>
              <a:rPr kumimoji="0" lang="pt-BR" altLang="zh-HK" sz="2800" b="1" baseline="-25000">
                <a:solidFill>
                  <a:srgbClr val="FF0000"/>
                </a:solidFill>
                <a:latin typeface="Arial" pitchFamily="34" charset="0"/>
                <a:cs typeface="Arial" pitchFamily="34" charset="0"/>
              </a:rPr>
              <a:t>4</a:t>
            </a:r>
            <a:r>
              <a:rPr kumimoji="0" lang="pt-BR" altLang="zh-HK" sz="2800" b="1" u="sng">
                <a:solidFill>
                  <a:srgbClr val="FF0000"/>
                </a:solidFill>
                <a:latin typeface="Arial" pitchFamily="34" charset="0"/>
                <a:cs typeface="Arial" pitchFamily="34" charset="0"/>
              </a:rPr>
              <a:t>(s) + SO</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 + 2H</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O(l) </a:t>
            </a:r>
            <a:endParaRPr kumimoji="0" lang="zh-HK" altLang="en-US" sz="2800" b="1" u="sng">
              <a:solidFill>
                <a:srgbClr val="FF0000"/>
              </a:solidFill>
              <a:latin typeface="Arial" pitchFamily="34" charset="0"/>
              <a:cs typeface="Arial" pitchFamily="34" charset="0"/>
            </a:endParaRPr>
          </a:p>
        </p:txBody>
      </p:sp>
      <p:sp>
        <p:nvSpPr>
          <p:cNvPr id="66566" name="文字方塊 9"/>
          <p:cNvSpPr txBox="1">
            <a:spLocks noChangeArrowheads="1"/>
          </p:cNvSpPr>
          <p:nvPr/>
        </p:nvSpPr>
        <p:spPr bwMode="auto">
          <a:xfrm>
            <a:off x="827088" y="4231481"/>
            <a:ext cx="5832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                   </a:t>
            </a:r>
            <a:r>
              <a:rPr kumimoji="0" lang="en-US" altLang="zh-HK" sz="2400">
                <a:solidFill>
                  <a:srgbClr val="3399FF"/>
                </a:solidFill>
                <a:latin typeface="Arial" pitchFamily="34" charset="0"/>
                <a:cs typeface="Arial" pitchFamily="34" charset="0"/>
              </a:rPr>
              <a:t>+6               </a:t>
            </a:r>
            <a:r>
              <a:rPr kumimoji="0" lang="en-US" altLang="zh-HK" sz="2400">
                <a:solidFill>
                  <a:srgbClr val="FF00FF"/>
                </a:solidFill>
                <a:latin typeface="Arial" pitchFamily="34" charset="0"/>
                <a:cs typeface="Arial" pitchFamily="34" charset="0"/>
              </a:rPr>
              <a:t>+2                 </a:t>
            </a:r>
            <a:r>
              <a:rPr kumimoji="0" lang="en-US" altLang="zh-TW" sz="2400">
                <a:solidFill>
                  <a:srgbClr val="FF00FF"/>
                </a:solidFill>
                <a:latin typeface="Arial" pitchFamily="34" charset="0"/>
                <a:cs typeface="Arial" pitchFamily="34" charset="0"/>
              </a:rPr>
              <a:t> </a:t>
            </a:r>
            <a:r>
              <a:rPr kumimoji="0" lang="en-US" altLang="zh-HK" sz="2400">
                <a:solidFill>
                  <a:srgbClr val="3399FF"/>
                </a:solidFill>
                <a:latin typeface="Arial" pitchFamily="34" charset="0"/>
                <a:cs typeface="Arial" pitchFamily="34" charset="0"/>
              </a:rPr>
              <a:t>+4</a:t>
            </a:r>
            <a:endParaRPr kumimoji="0" lang="zh-HK" altLang="en-US" sz="2400">
              <a:solidFill>
                <a:srgbClr val="3399FF"/>
              </a:solidFill>
              <a:latin typeface="Arial" pitchFamily="34" charset="0"/>
              <a:cs typeface="Arial" pitchFamily="34" charset="0"/>
            </a:endParaRPr>
          </a:p>
        </p:txBody>
      </p:sp>
      <p:sp>
        <p:nvSpPr>
          <p:cNvPr id="66567" name="矩形 10"/>
          <p:cNvSpPr>
            <a:spLocks noChangeArrowheads="1"/>
          </p:cNvSpPr>
          <p:nvPr/>
        </p:nvSpPr>
        <p:spPr bwMode="auto">
          <a:xfrm>
            <a:off x="777875" y="4879181"/>
            <a:ext cx="8042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Zn(s)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SO</a:t>
            </a:r>
            <a:r>
              <a:rPr kumimoji="0" lang="pt-BR" altLang="zh-HK" sz="2800" baseline="-25000">
                <a:latin typeface="Arial" pitchFamily="34" charset="0"/>
                <a:cs typeface="Arial" pitchFamily="34" charset="0"/>
              </a:rPr>
              <a:t>4</a:t>
            </a:r>
            <a:r>
              <a:rPr kumimoji="0" lang="pt-BR" altLang="zh-HK" sz="2800">
                <a:latin typeface="Arial" pitchFamily="34" charset="0"/>
                <a:cs typeface="Arial" pitchFamily="34" charset="0"/>
              </a:rPr>
              <a:t>(l) </a:t>
            </a:r>
            <a:r>
              <a:rPr kumimoji="0" lang="pt-BR" altLang="zh-HK" sz="2800">
                <a:latin typeface="Arial" pitchFamily="34" charset="0"/>
                <a:cs typeface="Arial" pitchFamily="34" charset="0"/>
                <a:sym typeface="Symbol" pitchFamily="18" charset="2"/>
              </a:rPr>
              <a:t></a:t>
            </a:r>
            <a:r>
              <a:rPr kumimoji="0" lang="pt-BR" altLang="zh-HK" sz="2800">
                <a:latin typeface="Arial" pitchFamily="34" charset="0"/>
                <a:cs typeface="Arial" pitchFamily="34" charset="0"/>
              </a:rPr>
              <a:t> ZnSO</a:t>
            </a:r>
            <a:r>
              <a:rPr kumimoji="0" lang="pt-BR" altLang="zh-HK" sz="2800" baseline="-25000">
                <a:latin typeface="Arial" pitchFamily="34" charset="0"/>
                <a:cs typeface="Arial" pitchFamily="34" charset="0"/>
              </a:rPr>
              <a:t>4</a:t>
            </a:r>
            <a:r>
              <a:rPr kumimoji="0" lang="pt-BR" altLang="zh-HK" sz="2800">
                <a:latin typeface="Arial" pitchFamily="34" charset="0"/>
                <a:cs typeface="Arial" pitchFamily="34" charset="0"/>
              </a:rPr>
              <a:t>(s) + SO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endParaRPr kumimoji="0" lang="zh-HK" altLang="en-US" sz="2800">
              <a:latin typeface="Arial" pitchFamily="34" charset="0"/>
              <a:cs typeface="Arial" pitchFamily="34" charset="0"/>
            </a:endParaRPr>
          </a:p>
        </p:txBody>
      </p:sp>
      <p:sp>
        <p:nvSpPr>
          <p:cNvPr id="66568" name="文字方塊 11"/>
          <p:cNvSpPr txBox="1">
            <a:spLocks noChangeArrowheads="1"/>
          </p:cNvSpPr>
          <p:nvPr/>
        </p:nvSpPr>
        <p:spPr bwMode="auto">
          <a:xfrm>
            <a:off x="841375" y="5276056"/>
            <a:ext cx="5761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                   </a:t>
            </a:r>
            <a:r>
              <a:rPr kumimoji="0" lang="en-US" altLang="zh-HK" sz="2400">
                <a:solidFill>
                  <a:srgbClr val="3399FF"/>
                </a:solidFill>
                <a:latin typeface="Arial" pitchFamily="34" charset="0"/>
                <a:cs typeface="Arial" pitchFamily="34" charset="0"/>
              </a:rPr>
              <a:t>+6                   </a:t>
            </a:r>
            <a:r>
              <a:rPr kumimoji="0" lang="en-US" altLang="zh-HK" sz="2400">
                <a:solidFill>
                  <a:srgbClr val="FF00FF"/>
                </a:solidFill>
                <a:latin typeface="Arial" pitchFamily="34" charset="0"/>
                <a:cs typeface="Arial" pitchFamily="34" charset="0"/>
              </a:rPr>
              <a:t>+2             </a:t>
            </a:r>
            <a:r>
              <a:rPr kumimoji="0" lang="en-US" altLang="zh-HK" sz="2400">
                <a:solidFill>
                  <a:srgbClr val="3399FF"/>
                </a:solidFill>
                <a:latin typeface="Arial" pitchFamily="34" charset="0"/>
                <a:cs typeface="Arial" pitchFamily="34" charset="0"/>
              </a:rPr>
              <a:t>+4</a:t>
            </a:r>
            <a:endParaRPr kumimoji="0" lang="zh-HK" altLang="en-US" sz="2400">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2972429958"/>
      </p:ext>
    </p:extLst>
  </p:cSld>
  <p:clrMapOvr>
    <a:masterClrMapping/>
  </p:clrMapOvr>
  <p:timing>
    <p:tnLst>
      <p:par>
        <p:cTn id="1" dur="indefinite" restart="never" nodeType="tmRoot"/>
      </p:par>
    </p:tn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9" name="Rectangle 6"/>
          <p:cNvSpPr>
            <a:spLocks noChangeArrowheads="1"/>
          </p:cNvSpPr>
          <p:nvPr/>
        </p:nvSpPr>
        <p:spPr bwMode="auto">
          <a:xfrm>
            <a:off x="179388" y="260350"/>
            <a:ext cx="8713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b="1"/>
              <a:t>稀</a:t>
            </a:r>
            <a:r>
              <a:rPr kumimoji="0" lang="zh-TW" altLang="en-US" sz="2800"/>
              <a:t>硫酸只能氧化活性序中位置高於銅的金屬。</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3" name="Rectangle 6"/>
          <p:cNvSpPr>
            <a:spLocks noChangeArrowheads="1"/>
          </p:cNvSpPr>
          <p:nvPr/>
        </p:nvSpPr>
        <p:spPr bwMode="auto">
          <a:xfrm>
            <a:off x="179388" y="836613"/>
            <a:ext cx="87122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HK" altLang="en-US" sz="2800">
                <a:latin typeface="新細明體" pitchFamily="18" charset="-120"/>
              </a:rPr>
              <a:t>氧化劑是</a:t>
            </a:r>
            <a:r>
              <a:rPr kumimoji="0" lang="zh-HK" altLang="zh-TW" sz="2800">
                <a:latin typeface="新細明體" pitchFamily="18" charset="-120"/>
              </a:rPr>
              <a:t> </a:t>
            </a:r>
            <a:r>
              <a:rPr kumimoji="0" lang="en-US" altLang="zh-HK" sz="2800">
                <a:latin typeface="Arial" pitchFamily="34" charset="0"/>
                <a:cs typeface="Arial" pitchFamily="34" charset="0"/>
              </a:rPr>
              <a:t>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HK" altLang="en-US" sz="2800">
                <a:latin typeface="新細明體" pitchFamily="18" charset="-120"/>
              </a:rPr>
              <a:t>，而非</a:t>
            </a:r>
            <a:r>
              <a:rPr kumimoji="0" lang="zh-HK" altLang="zh-TW" sz="2800">
                <a:latin typeface="新細明體" pitchFamily="18" charset="-120"/>
              </a:rPr>
              <a:t> </a:t>
            </a:r>
            <a:r>
              <a:rPr kumimoji="0" lang="en-US" altLang="zh-HK" sz="2800">
                <a:latin typeface="Arial" pitchFamily="34" charset="0"/>
                <a:cs typeface="Arial" pitchFamily="34" charset="0"/>
              </a:rPr>
              <a:t>H</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SO</a:t>
            </a:r>
            <a:r>
              <a:rPr kumimoji="0" lang="en-US" altLang="zh-HK" sz="2800" baseline="-25000">
                <a:latin typeface="Arial" pitchFamily="34" charset="0"/>
                <a:cs typeface="Arial" pitchFamily="34" charset="0"/>
              </a:rPr>
              <a:t>4</a:t>
            </a:r>
            <a:r>
              <a:rPr kumimoji="0" lang="en-US" altLang="zh-HK" sz="2800">
                <a:latin typeface="Arial" pitchFamily="34" charset="0"/>
                <a:cs typeface="Arial" pitchFamily="34" charset="0"/>
              </a:rPr>
              <a:t>(l)</a:t>
            </a:r>
            <a:r>
              <a:rPr kumimoji="0" lang="zh-TW" altLang="en-US" sz="2800"/>
              <a:t>。</a:t>
            </a:r>
            <a:endParaRPr kumimoji="0" lang="zh-HK" altLang="en-US" sz="2800">
              <a:latin typeface="Arial" pitchFamily="34" charset="0"/>
              <a:cs typeface="Arial" pitchFamily="34" charset="0"/>
            </a:endParaRPr>
          </a:p>
        </p:txBody>
      </p:sp>
      <p:sp>
        <p:nvSpPr>
          <p:cNvPr id="4" name="矩形 3"/>
          <p:cNvSpPr/>
          <p:nvPr/>
        </p:nvSpPr>
        <p:spPr>
          <a:xfrm>
            <a:off x="900113" y="1457325"/>
            <a:ext cx="1079500" cy="576263"/>
          </a:xfrm>
          <a:prstGeom prst="rect">
            <a:avLst/>
          </a:prstGeom>
          <a:solidFill>
            <a:srgbClr val="CC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kumimoji="0" lang="zh-TW" altLang="en-US" sz="2800" dirty="0">
                <a:latin typeface="Arial" pitchFamily="34" charset="0"/>
                <a:cs typeface="Arial" pitchFamily="34" charset="0"/>
              </a:rPr>
              <a:t>例子</a:t>
            </a:r>
            <a:endParaRPr kumimoji="0" lang="zh-HK" altLang="en-US" sz="2800" dirty="0">
              <a:latin typeface="Arial" pitchFamily="34" charset="0"/>
              <a:cs typeface="Arial" pitchFamily="34" charset="0"/>
            </a:endParaRPr>
          </a:p>
        </p:txBody>
      </p:sp>
      <p:sp>
        <p:nvSpPr>
          <p:cNvPr id="67589" name="矩形 4"/>
          <p:cNvSpPr>
            <a:spLocks noChangeArrowheads="1"/>
          </p:cNvSpPr>
          <p:nvPr/>
        </p:nvSpPr>
        <p:spPr bwMode="auto">
          <a:xfrm>
            <a:off x="2159000" y="1484313"/>
            <a:ext cx="59420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Zn(s) + 2H</a:t>
            </a:r>
            <a:r>
              <a:rPr kumimoji="0" lang="pt-BR" altLang="zh-HK" sz="2800" baseline="50000">
                <a:latin typeface="Arial" pitchFamily="34" charset="0"/>
                <a:cs typeface="Arial" pitchFamily="34" charset="0"/>
              </a:rPr>
              <a:t>+</a:t>
            </a:r>
            <a:r>
              <a:rPr kumimoji="0" lang="pt-BR" altLang="zh-HK" sz="2800">
                <a:latin typeface="Arial" pitchFamily="34" charset="0"/>
                <a:cs typeface="Arial" pitchFamily="34" charset="0"/>
              </a:rPr>
              <a:t>(aq)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Zn</a:t>
            </a:r>
            <a:r>
              <a:rPr kumimoji="0" lang="pt-BR" altLang="zh-HK" sz="2800" baseline="50000">
                <a:latin typeface="Arial" pitchFamily="34" charset="0"/>
                <a:cs typeface="Arial" pitchFamily="34" charset="0"/>
              </a:rPr>
              <a:t>2+</a:t>
            </a:r>
            <a:r>
              <a:rPr kumimoji="0" lang="pt-BR" altLang="zh-HK" sz="2800">
                <a:latin typeface="Arial" pitchFamily="34" charset="0"/>
                <a:cs typeface="Arial" pitchFamily="34" charset="0"/>
              </a:rPr>
              <a:t>(aq) + 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a:t>
            </a:r>
            <a:endParaRPr kumimoji="0" lang="zh-HK" altLang="en-US" sz="2800">
              <a:latin typeface="Arial" pitchFamily="34" charset="0"/>
              <a:cs typeface="Arial" pitchFamily="34" charset="0"/>
            </a:endParaRPr>
          </a:p>
        </p:txBody>
      </p:sp>
      <p:sp>
        <p:nvSpPr>
          <p:cNvPr id="67590" name="文字方塊 5"/>
          <p:cNvSpPr txBox="1">
            <a:spLocks noChangeArrowheads="1"/>
          </p:cNvSpPr>
          <p:nvPr/>
        </p:nvSpPr>
        <p:spPr bwMode="auto">
          <a:xfrm>
            <a:off x="2268538" y="1844675"/>
            <a:ext cx="5111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              </a:t>
            </a:r>
            <a:r>
              <a:rPr kumimoji="0" lang="en-US" altLang="zh-HK" sz="2400">
                <a:solidFill>
                  <a:srgbClr val="3399FF"/>
                </a:solidFill>
                <a:latin typeface="Arial" pitchFamily="34" charset="0"/>
                <a:cs typeface="Arial" pitchFamily="34" charset="0"/>
              </a:rPr>
              <a:t>+1               </a:t>
            </a:r>
            <a:r>
              <a:rPr kumimoji="0" lang="en-US" altLang="zh-HK" sz="2400">
                <a:solidFill>
                  <a:srgbClr val="FF00FF"/>
                </a:solidFill>
                <a:latin typeface="Arial" pitchFamily="34" charset="0"/>
                <a:cs typeface="Arial" pitchFamily="34" charset="0"/>
              </a:rPr>
              <a:t>+2                 </a:t>
            </a:r>
            <a:r>
              <a:rPr kumimoji="0" lang="en-US" altLang="zh-HK" sz="2400">
                <a:solidFill>
                  <a:srgbClr val="3399FF"/>
                </a:solidFill>
                <a:latin typeface="Arial" pitchFamily="34" charset="0"/>
                <a:cs typeface="Arial" pitchFamily="34" charset="0"/>
              </a:rPr>
              <a:t>0</a:t>
            </a:r>
            <a:endParaRPr kumimoji="0" lang="zh-HK" altLang="en-US" sz="2400">
              <a:solidFill>
                <a:srgbClr val="3399FF"/>
              </a:solidFill>
              <a:latin typeface="Arial" pitchFamily="34" charset="0"/>
              <a:cs typeface="Arial" pitchFamily="34" charset="0"/>
            </a:endParaRPr>
          </a:p>
        </p:txBody>
      </p:sp>
      <p:sp>
        <p:nvSpPr>
          <p:cNvPr id="86024" name="Rectangle 4"/>
          <p:cNvSpPr>
            <a:spLocks noChangeArrowheads="1"/>
          </p:cNvSpPr>
          <p:nvPr/>
        </p:nvSpPr>
        <p:spPr bwMode="auto">
          <a:xfrm>
            <a:off x="215900" y="2972395"/>
            <a:ext cx="3203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66"/>
                </a:solidFill>
                <a:latin typeface="Arial Black" pitchFamily="34" charset="0"/>
              </a:rPr>
              <a:t>與非金屬的反應</a:t>
            </a:r>
            <a:endParaRPr kumimoji="0" lang="en-US" altLang="zh-TW" sz="3200" b="1">
              <a:solidFill>
                <a:srgbClr val="CC0066"/>
              </a:solidFill>
              <a:latin typeface="Arial Black" pitchFamily="34" charset="0"/>
            </a:endParaRPr>
          </a:p>
        </p:txBody>
      </p:sp>
      <p:sp>
        <p:nvSpPr>
          <p:cNvPr id="8" name="Rectangle 6"/>
          <p:cNvSpPr>
            <a:spLocks noChangeArrowheads="1"/>
          </p:cNvSpPr>
          <p:nvPr/>
        </p:nvSpPr>
        <p:spPr bwMode="auto">
          <a:xfrm>
            <a:off x="179388" y="3548657"/>
            <a:ext cx="8712200"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3200" b="1">
                <a:solidFill>
                  <a:srgbClr val="0099FF"/>
                </a:solidFill>
              </a:rPr>
              <a:t>熱</a:t>
            </a:r>
            <a:r>
              <a:rPr kumimoji="0" lang="zh-TW" altLang="en-US" sz="2800" b="1"/>
              <a:t> </a:t>
            </a:r>
            <a:r>
              <a:rPr kumimoji="0" lang="zh-TW" altLang="en-US" sz="2800"/>
              <a:t>的 </a:t>
            </a:r>
            <a:r>
              <a:rPr kumimoji="0" lang="zh-TW" altLang="en-US" sz="3200" b="1">
                <a:solidFill>
                  <a:srgbClr val="0099FF"/>
                </a:solidFill>
              </a:rPr>
              <a:t>濃</a:t>
            </a:r>
            <a:r>
              <a:rPr kumimoji="0" lang="zh-TW" altLang="en-US" sz="2800" b="1"/>
              <a:t> </a:t>
            </a:r>
            <a:r>
              <a:rPr kumimoji="0" lang="zh-TW" altLang="en-US" sz="2800"/>
              <a:t>硫酸可把非金屬 </a:t>
            </a:r>
            <a:r>
              <a:rPr kumimoji="0" lang="en-US" altLang="zh-TW" sz="2800"/>
              <a:t>(</a:t>
            </a:r>
            <a:r>
              <a:rPr kumimoji="0" lang="zh-TW" altLang="en-US" sz="2800"/>
              <a:t>例如碳和硫</a:t>
            </a:r>
            <a:r>
              <a:rPr kumimoji="0" lang="en-US" altLang="zh-TW" sz="2800"/>
              <a:t>) </a:t>
            </a:r>
            <a:r>
              <a:rPr kumimoji="0" lang="zh-TW" altLang="en-US" sz="2800"/>
              <a:t>氧化為它們的氧化物：</a:t>
            </a:r>
            <a:endParaRPr kumimoji="0" lang="zh-HK" altLang="en-US" sz="2800">
              <a:latin typeface="Arial" pitchFamily="34" charset="0"/>
              <a:cs typeface="Arial" pitchFamily="34" charset="0"/>
            </a:endParaRPr>
          </a:p>
        </p:txBody>
      </p:sp>
      <p:sp>
        <p:nvSpPr>
          <p:cNvPr id="67593" name="矩形 8"/>
          <p:cNvSpPr>
            <a:spLocks noChangeArrowheads="1"/>
          </p:cNvSpPr>
          <p:nvPr/>
        </p:nvSpPr>
        <p:spPr bwMode="auto">
          <a:xfrm>
            <a:off x="900113" y="4556720"/>
            <a:ext cx="7920037"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b="1" u="sng">
                <a:solidFill>
                  <a:srgbClr val="FF0000"/>
                </a:solidFill>
                <a:latin typeface="Arial" pitchFamily="34" charset="0"/>
                <a:cs typeface="Arial" pitchFamily="34" charset="0"/>
              </a:rPr>
              <a:t>C(s) + 2H</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SO</a:t>
            </a:r>
            <a:r>
              <a:rPr kumimoji="0" lang="pt-BR" altLang="zh-HK" sz="2800" b="1" baseline="-25000">
                <a:solidFill>
                  <a:srgbClr val="FF0000"/>
                </a:solidFill>
                <a:latin typeface="Arial" pitchFamily="34" charset="0"/>
                <a:cs typeface="Arial" pitchFamily="34" charset="0"/>
              </a:rPr>
              <a:t>4</a:t>
            </a:r>
            <a:r>
              <a:rPr kumimoji="0" lang="pt-BR" altLang="zh-HK" sz="2800" b="1" u="sng">
                <a:solidFill>
                  <a:srgbClr val="FF0000"/>
                </a:solidFill>
                <a:latin typeface="Arial" pitchFamily="34" charset="0"/>
                <a:cs typeface="Arial" pitchFamily="34" charset="0"/>
              </a:rPr>
              <a:t>(l) </a:t>
            </a:r>
            <a:r>
              <a:rPr kumimoji="0" lang="pt-BR" altLang="zh-HK" sz="2800" b="1" u="sng">
                <a:solidFill>
                  <a:srgbClr val="FF0000"/>
                </a:solidFill>
                <a:latin typeface="Arial" pitchFamily="34" charset="0"/>
                <a:cs typeface="Arial" pitchFamily="34" charset="0"/>
                <a:sym typeface="Symbol" pitchFamily="18" charset="2"/>
              </a:rPr>
              <a:t> </a:t>
            </a:r>
            <a:r>
              <a:rPr kumimoji="0" lang="pt-BR" altLang="zh-HK" sz="2800" b="1" u="sng">
                <a:solidFill>
                  <a:srgbClr val="FF0000"/>
                </a:solidFill>
                <a:latin typeface="Arial" pitchFamily="34" charset="0"/>
                <a:cs typeface="Arial" pitchFamily="34" charset="0"/>
              </a:rPr>
              <a:t>CO</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 + 2SO</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 + 2H</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O(l) </a:t>
            </a:r>
            <a:endParaRPr kumimoji="0" lang="zh-HK" altLang="en-US" sz="2800" b="1" u="sng">
              <a:solidFill>
                <a:srgbClr val="FF0000"/>
              </a:solidFill>
              <a:latin typeface="Arial" pitchFamily="34" charset="0"/>
              <a:cs typeface="Arial" pitchFamily="34" charset="0"/>
            </a:endParaRPr>
          </a:p>
        </p:txBody>
      </p:sp>
      <p:sp>
        <p:nvSpPr>
          <p:cNvPr id="67594" name="文字方塊 9"/>
          <p:cNvSpPr txBox="1">
            <a:spLocks noChangeArrowheads="1"/>
          </p:cNvSpPr>
          <p:nvPr/>
        </p:nvSpPr>
        <p:spPr bwMode="auto">
          <a:xfrm>
            <a:off x="950913" y="4955182"/>
            <a:ext cx="5421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                 </a:t>
            </a:r>
            <a:r>
              <a:rPr kumimoji="0" lang="en-US" altLang="zh-HK" sz="2400">
                <a:solidFill>
                  <a:srgbClr val="3399FF"/>
                </a:solidFill>
                <a:latin typeface="Arial" pitchFamily="34" charset="0"/>
                <a:cs typeface="Arial" pitchFamily="34" charset="0"/>
              </a:rPr>
              <a:t>+6               </a:t>
            </a:r>
            <a:r>
              <a:rPr kumimoji="0" lang="en-US" altLang="zh-HK" sz="2400">
                <a:solidFill>
                  <a:srgbClr val="FF00FF"/>
                </a:solidFill>
                <a:latin typeface="Arial" pitchFamily="34" charset="0"/>
                <a:cs typeface="Arial" pitchFamily="34" charset="0"/>
              </a:rPr>
              <a:t>+4               </a:t>
            </a:r>
            <a:r>
              <a:rPr kumimoji="0" lang="en-US" altLang="zh-HK" sz="2400">
                <a:solidFill>
                  <a:srgbClr val="3399FF"/>
                </a:solidFill>
                <a:latin typeface="Arial" pitchFamily="34" charset="0"/>
                <a:cs typeface="Arial" pitchFamily="34" charset="0"/>
              </a:rPr>
              <a:t>+4</a:t>
            </a:r>
            <a:endParaRPr kumimoji="0" lang="zh-HK" altLang="en-US" sz="2400">
              <a:solidFill>
                <a:srgbClr val="3399FF"/>
              </a:solidFill>
              <a:latin typeface="Arial" pitchFamily="34" charset="0"/>
              <a:cs typeface="Arial" pitchFamily="34" charset="0"/>
            </a:endParaRPr>
          </a:p>
        </p:txBody>
      </p:sp>
      <p:sp>
        <p:nvSpPr>
          <p:cNvPr id="67595" name="矩形 10"/>
          <p:cNvSpPr>
            <a:spLocks noChangeArrowheads="1"/>
          </p:cNvSpPr>
          <p:nvPr/>
        </p:nvSpPr>
        <p:spPr bwMode="auto">
          <a:xfrm>
            <a:off x="1476375" y="5420320"/>
            <a:ext cx="6392863"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u="sng">
                <a:solidFill>
                  <a:srgbClr val="FF0000"/>
                </a:solidFill>
                <a:latin typeface="Arial" pitchFamily="34" charset="0"/>
                <a:cs typeface="Arial" pitchFamily="34" charset="0"/>
              </a:rPr>
              <a:t>S(s) + 2H</a:t>
            </a:r>
            <a:r>
              <a:rPr kumimoji="0" lang="en-US" altLang="zh-HK" sz="2800" b="1" baseline="-25000">
                <a:solidFill>
                  <a:srgbClr val="FF0000"/>
                </a:solidFill>
                <a:latin typeface="Arial" pitchFamily="34" charset="0"/>
                <a:cs typeface="Arial" pitchFamily="34" charset="0"/>
              </a:rPr>
              <a:t>2</a:t>
            </a:r>
            <a:r>
              <a:rPr kumimoji="0" lang="en-US" altLang="zh-HK" sz="2800" b="1" u="sng">
                <a:solidFill>
                  <a:srgbClr val="FF0000"/>
                </a:solidFill>
                <a:latin typeface="Arial" pitchFamily="34" charset="0"/>
                <a:cs typeface="Arial" pitchFamily="34" charset="0"/>
              </a:rPr>
              <a:t>SO</a:t>
            </a:r>
            <a:r>
              <a:rPr kumimoji="0" lang="en-US" altLang="zh-HK" sz="2800" b="1" baseline="-25000">
                <a:solidFill>
                  <a:srgbClr val="FF0000"/>
                </a:solidFill>
                <a:latin typeface="Arial" pitchFamily="34" charset="0"/>
                <a:cs typeface="Arial" pitchFamily="34" charset="0"/>
              </a:rPr>
              <a:t>4</a:t>
            </a:r>
            <a:r>
              <a:rPr kumimoji="0" lang="en-US" altLang="zh-HK" sz="2800" b="1" u="sng">
                <a:solidFill>
                  <a:srgbClr val="FF0000"/>
                </a:solidFill>
                <a:latin typeface="Arial" pitchFamily="34" charset="0"/>
                <a:cs typeface="Arial" pitchFamily="34" charset="0"/>
              </a:rPr>
              <a:t>(l) </a:t>
            </a:r>
            <a:r>
              <a:rPr kumimoji="0" lang="en-US" altLang="zh-HK" sz="2800" b="1" u="sng">
                <a:solidFill>
                  <a:srgbClr val="FF0000"/>
                </a:solidFill>
                <a:latin typeface="Arial" pitchFamily="34" charset="0"/>
                <a:cs typeface="Arial" pitchFamily="34" charset="0"/>
                <a:sym typeface="Symbol" pitchFamily="18" charset="2"/>
              </a:rPr>
              <a:t> </a:t>
            </a:r>
            <a:r>
              <a:rPr kumimoji="0" lang="en-US" altLang="zh-HK" sz="2800" b="1" u="sng">
                <a:solidFill>
                  <a:srgbClr val="FF0000"/>
                </a:solidFill>
                <a:latin typeface="Arial" pitchFamily="34" charset="0"/>
                <a:cs typeface="Arial" pitchFamily="34" charset="0"/>
              </a:rPr>
              <a:t>3SO</a:t>
            </a:r>
            <a:r>
              <a:rPr kumimoji="0" lang="en-US" altLang="zh-HK" sz="2800" b="1" baseline="-25000">
                <a:solidFill>
                  <a:srgbClr val="FF0000"/>
                </a:solidFill>
                <a:latin typeface="Arial" pitchFamily="34" charset="0"/>
                <a:cs typeface="Arial" pitchFamily="34" charset="0"/>
              </a:rPr>
              <a:t>2</a:t>
            </a:r>
            <a:r>
              <a:rPr kumimoji="0" lang="en-US" altLang="zh-HK" sz="2800" b="1" u="sng">
                <a:solidFill>
                  <a:srgbClr val="FF0000"/>
                </a:solidFill>
                <a:latin typeface="Arial" pitchFamily="34" charset="0"/>
                <a:cs typeface="Arial" pitchFamily="34" charset="0"/>
              </a:rPr>
              <a:t>(g) + 2H</a:t>
            </a:r>
            <a:r>
              <a:rPr kumimoji="0" lang="en-US" altLang="zh-HK" sz="2800" b="1" baseline="-25000">
                <a:solidFill>
                  <a:srgbClr val="FF0000"/>
                </a:solidFill>
                <a:latin typeface="Arial" pitchFamily="34" charset="0"/>
                <a:cs typeface="Arial" pitchFamily="34" charset="0"/>
              </a:rPr>
              <a:t>2</a:t>
            </a:r>
            <a:r>
              <a:rPr kumimoji="0" lang="en-US" altLang="zh-HK" sz="2800" b="1" u="sng">
                <a:solidFill>
                  <a:srgbClr val="FF0000"/>
                </a:solidFill>
                <a:latin typeface="Arial" pitchFamily="34" charset="0"/>
                <a:cs typeface="Arial" pitchFamily="34" charset="0"/>
              </a:rPr>
              <a:t>O(l) </a:t>
            </a:r>
            <a:endParaRPr kumimoji="0" lang="zh-HK" altLang="en-US" sz="2800" b="1" u="sng">
              <a:solidFill>
                <a:srgbClr val="FF0000"/>
              </a:solidFill>
              <a:latin typeface="Arial" pitchFamily="34" charset="0"/>
              <a:cs typeface="Arial" pitchFamily="34" charset="0"/>
            </a:endParaRPr>
          </a:p>
        </p:txBody>
      </p:sp>
      <p:sp>
        <p:nvSpPr>
          <p:cNvPr id="67596" name="文字方塊 11"/>
          <p:cNvSpPr txBox="1">
            <a:spLocks noChangeArrowheads="1"/>
          </p:cNvSpPr>
          <p:nvPr/>
        </p:nvSpPr>
        <p:spPr bwMode="auto">
          <a:xfrm>
            <a:off x="1527175" y="5852120"/>
            <a:ext cx="3836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0                </a:t>
            </a:r>
            <a:r>
              <a:rPr kumimoji="0" lang="en-US" altLang="zh-HK" sz="2400">
                <a:solidFill>
                  <a:srgbClr val="3399FF"/>
                </a:solidFill>
                <a:latin typeface="Arial" pitchFamily="34" charset="0"/>
                <a:cs typeface="Arial" pitchFamily="34" charset="0"/>
              </a:rPr>
              <a:t>+6             </a:t>
            </a:r>
            <a:r>
              <a:rPr kumimoji="0" lang="en-US" altLang="zh-TW" sz="2400">
                <a:solidFill>
                  <a:srgbClr val="3399FF"/>
                </a:solidFill>
                <a:latin typeface="Arial" pitchFamily="34" charset="0"/>
                <a:cs typeface="Arial" pitchFamily="34" charset="0"/>
              </a:rPr>
              <a:t> </a:t>
            </a:r>
            <a:r>
              <a:rPr kumimoji="0" lang="en-US" altLang="zh-HK" sz="2400">
                <a:solidFill>
                  <a:srgbClr val="3399FF"/>
                </a:solidFill>
                <a:latin typeface="Arial" pitchFamily="34" charset="0"/>
                <a:cs typeface="Arial" pitchFamily="34" charset="0"/>
              </a:rPr>
              <a:t>   </a:t>
            </a:r>
            <a:r>
              <a:rPr kumimoji="0" lang="en-US" altLang="zh-HK" sz="2400">
                <a:solidFill>
                  <a:srgbClr val="FF00FF"/>
                </a:solidFill>
                <a:latin typeface="Arial" pitchFamily="34" charset="0"/>
                <a:cs typeface="Arial" pitchFamily="34" charset="0"/>
              </a:rPr>
              <a:t>+4</a:t>
            </a:r>
            <a:endParaRPr kumimoji="0" lang="zh-HK" altLang="en-US" sz="2400">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2245550039"/>
      </p:ext>
    </p:extLst>
  </p:cSld>
  <p:clrMapOvr>
    <a:masterClrMapping/>
  </p:clrMapOvr>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3" name="Rectangle 8"/>
          <p:cNvSpPr>
            <a:spLocks noChangeArrowheads="1"/>
          </p:cNvSpPr>
          <p:nvPr/>
        </p:nvSpPr>
        <p:spPr bwMode="auto">
          <a:xfrm>
            <a:off x="179388" y="115888"/>
            <a:ext cx="633730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tabLst>
                <a:tab pos="1073150" algn="l"/>
              </a:tabLst>
              <a:defRPr kumimoji="1">
                <a:solidFill>
                  <a:schemeClr val="tx1"/>
                </a:solidFill>
                <a:latin typeface="Calibri" pitchFamily="34" charset="0"/>
                <a:ea typeface="新細明體" pitchFamily="18" charset="-120"/>
              </a:defRPr>
            </a:lvl1pPr>
            <a:lvl2pPr marL="742950" indent="-285750" defTabSz="901700">
              <a:tabLst>
                <a:tab pos="1073150" algn="l"/>
              </a:tabLst>
              <a:defRPr kumimoji="1">
                <a:solidFill>
                  <a:schemeClr val="tx1"/>
                </a:solidFill>
                <a:latin typeface="Calibri" pitchFamily="34" charset="0"/>
                <a:ea typeface="新細明體" pitchFamily="18" charset="-120"/>
              </a:defRPr>
            </a:lvl2pPr>
            <a:lvl3pPr marL="1143000" indent="-228600" defTabSz="901700">
              <a:tabLst>
                <a:tab pos="1073150" algn="l"/>
              </a:tabLst>
              <a:defRPr kumimoji="1">
                <a:solidFill>
                  <a:schemeClr val="tx1"/>
                </a:solidFill>
                <a:latin typeface="Calibri" pitchFamily="34" charset="0"/>
                <a:ea typeface="新細明體" pitchFamily="18" charset="-120"/>
              </a:defRPr>
            </a:lvl3pPr>
            <a:lvl4pPr marL="1600200" indent="-228600" defTabSz="901700">
              <a:tabLst>
                <a:tab pos="1073150" algn="l"/>
              </a:tabLst>
              <a:defRPr kumimoji="1">
                <a:solidFill>
                  <a:schemeClr val="tx1"/>
                </a:solidFill>
                <a:latin typeface="Calibri" pitchFamily="34" charset="0"/>
                <a:ea typeface="新細明體" pitchFamily="18" charset="-120"/>
              </a:defRPr>
            </a:lvl4pPr>
            <a:lvl5pPr marL="2057400" indent="-228600" defTabSz="901700">
              <a:tabLst>
                <a:tab pos="1073150" algn="l"/>
              </a:tabLst>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tabLst>
                <a:tab pos="1073150" algn="l"/>
              </a:tabLs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以</a:t>
            </a:r>
            <a:r>
              <a:rPr kumimoji="0" lang="zh-TW" altLang="en-US" sz="3200" b="1" dirty="0">
                <a:solidFill>
                  <a:srgbClr val="0033CC"/>
                </a:solidFill>
                <a:latin typeface="Arial" pitchFamily="34" charset="0"/>
                <a:cs typeface="Arial" pitchFamily="34" charset="0"/>
              </a:rPr>
              <a:t>亞硫酸根離子作為還原劑</a:t>
            </a:r>
            <a:endParaRPr kumimoji="0" lang="en-US" altLang="zh-TW" sz="3200" b="1" dirty="0">
              <a:solidFill>
                <a:srgbClr val="0033CC"/>
              </a:solidFill>
              <a:latin typeface="Arial" pitchFamily="34" charset="0"/>
              <a:cs typeface="Arial" pitchFamily="34" charset="0"/>
            </a:endParaRPr>
          </a:p>
        </p:txBody>
      </p:sp>
      <p:sp>
        <p:nvSpPr>
          <p:cNvPr id="3" name="Rectangle 6"/>
          <p:cNvSpPr>
            <a:spLocks noChangeArrowheads="1"/>
          </p:cNvSpPr>
          <p:nvPr/>
        </p:nvSpPr>
        <p:spPr bwMode="auto">
          <a:xfrm>
            <a:off x="179388" y="2998341"/>
            <a:ext cx="8785225"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把二氧化硫溶於水時，會生成 </a:t>
            </a:r>
            <a:r>
              <a:rPr kumimoji="0" lang="zh-TW" altLang="en-US" sz="3200" b="1">
                <a:solidFill>
                  <a:srgbClr val="0099FF"/>
                </a:solidFill>
              </a:rPr>
              <a:t>亞硫酸</a:t>
            </a:r>
            <a:r>
              <a:rPr kumimoji="0" lang="zh-TW" altLang="en-US" sz="2800"/>
              <a:t> </a:t>
            </a:r>
            <a:r>
              <a:rPr kumimoji="0" lang="en-US" altLang="zh-TW" sz="2800"/>
              <a:t>(</a:t>
            </a:r>
            <a:r>
              <a:rPr kumimoji="0" lang="zh-TW" altLang="en-US" sz="2800"/>
              <a:t>即二氧化硫水溶液</a:t>
            </a:r>
            <a:r>
              <a:rPr kumimoji="0" lang="en-US" altLang="zh-TW" sz="2800"/>
              <a:t>) (</a:t>
            </a:r>
            <a:r>
              <a:rPr kumimoji="0" lang="en-US" altLang="zh-HK" sz="2800">
                <a:latin typeface="Arial" pitchFamily="34" charset="0"/>
                <a:cs typeface="Arial" pitchFamily="34" charset="0"/>
              </a:rPr>
              <a:t>H</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SO</a:t>
            </a:r>
            <a:r>
              <a:rPr kumimoji="0" lang="en-US" altLang="zh-HK" sz="2800" baseline="-25000">
                <a:latin typeface="Arial" pitchFamily="34" charset="0"/>
                <a:cs typeface="Arial" pitchFamily="34" charset="0"/>
              </a:rPr>
              <a:t>3</a:t>
            </a:r>
            <a:r>
              <a:rPr kumimoji="0" lang="en-US" altLang="zh-HK" sz="2800">
                <a:latin typeface="Arial" pitchFamily="34" charset="0"/>
                <a:cs typeface="Arial" pitchFamily="34" charset="0"/>
              </a:rPr>
              <a:t>(aq))</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4" name="Rectangle 6"/>
          <p:cNvSpPr>
            <a:spLocks noChangeArrowheads="1"/>
          </p:cNvSpPr>
          <p:nvPr/>
        </p:nvSpPr>
        <p:spPr bwMode="auto">
          <a:xfrm>
            <a:off x="179388" y="4800749"/>
            <a:ext cx="8858250"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亞硫酸是弱酸，它可電離並生成 </a:t>
            </a:r>
            <a:r>
              <a:rPr kumimoji="0" lang="zh-TW" altLang="en-US" sz="3200" b="1">
                <a:solidFill>
                  <a:srgbClr val="0099FF"/>
                </a:solidFill>
              </a:rPr>
              <a:t>亞硫酸根離子</a:t>
            </a:r>
          </a:p>
          <a:p>
            <a:pPr eaLnBrk="1" hangingPunct="1"/>
            <a:r>
              <a:rPr kumimoji="0" lang="en-US" altLang="zh-HK" sz="2800"/>
              <a:t>	</a:t>
            </a:r>
            <a:r>
              <a:rPr kumimoji="0" lang="en-US" altLang="zh-HK" sz="2800">
                <a:latin typeface="Arial" pitchFamily="34" charset="0"/>
                <a:cs typeface="Arial" pitchFamily="34" charset="0"/>
              </a:rPr>
              <a:t>(SO</a:t>
            </a:r>
            <a:r>
              <a:rPr kumimoji="0" lang="en-US" altLang="zh-HK" sz="2800" baseline="-25000">
                <a:latin typeface="Arial" pitchFamily="34" charset="0"/>
                <a:cs typeface="Arial" pitchFamily="34" charset="0"/>
              </a:rPr>
              <a:t>3</a:t>
            </a:r>
            <a:r>
              <a:rPr kumimoji="0" lang="en-US" altLang="zh-HK" sz="2800" baseline="50000">
                <a:latin typeface="Arial" pitchFamily="34" charset="0"/>
                <a:cs typeface="Arial" pitchFamily="34" charset="0"/>
              </a:rPr>
              <a:t>2–</a:t>
            </a:r>
            <a:r>
              <a:rPr kumimoji="0" lang="en-US" altLang="zh-HK" sz="2800">
                <a:latin typeface="Arial" pitchFamily="34" charset="0"/>
                <a:cs typeface="Arial" pitchFamily="34" charset="0"/>
              </a:rPr>
              <a:t>(aq))</a:t>
            </a:r>
            <a:r>
              <a:rPr kumimoji="0" lang="zh-HK" altLang="en-US" sz="2800"/>
              <a:t>。</a:t>
            </a:r>
            <a:endParaRPr kumimoji="0" lang="zh-HK" altLang="en-US" sz="2800">
              <a:latin typeface="Arial" pitchFamily="34" charset="0"/>
              <a:cs typeface="Arial" pitchFamily="34" charset="0"/>
            </a:endParaRPr>
          </a:p>
        </p:txBody>
      </p:sp>
      <p:sp>
        <p:nvSpPr>
          <p:cNvPr id="68613" name="矩形 4"/>
          <p:cNvSpPr>
            <a:spLocks noChangeArrowheads="1"/>
          </p:cNvSpPr>
          <p:nvPr/>
        </p:nvSpPr>
        <p:spPr bwMode="auto">
          <a:xfrm>
            <a:off x="1897063" y="4061966"/>
            <a:ext cx="5375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solidFill>
                  <a:srgbClr val="0099FF"/>
                </a:solidFill>
                <a:latin typeface="Arial" pitchFamily="34" charset="0"/>
                <a:cs typeface="Arial" pitchFamily="34" charset="0"/>
              </a:rPr>
              <a:t>SO</a:t>
            </a:r>
            <a:r>
              <a:rPr kumimoji="0" lang="en-US" altLang="zh-HK" sz="2800" b="1" baseline="-25000">
                <a:solidFill>
                  <a:srgbClr val="0099FF"/>
                </a:solidFill>
                <a:latin typeface="Arial" pitchFamily="34" charset="0"/>
                <a:cs typeface="Arial" pitchFamily="34" charset="0"/>
              </a:rPr>
              <a:t>2</a:t>
            </a:r>
            <a:r>
              <a:rPr kumimoji="0" lang="en-US" altLang="zh-HK" sz="2800" b="1">
                <a:solidFill>
                  <a:srgbClr val="0099FF"/>
                </a:solidFill>
                <a:latin typeface="Arial" pitchFamily="34" charset="0"/>
                <a:cs typeface="Arial" pitchFamily="34" charset="0"/>
              </a:rPr>
              <a:t>(g) + H</a:t>
            </a:r>
            <a:r>
              <a:rPr kumimoji="0" lang="en-US" altLang="zh-HK" sz="2800" b="1" baseline="-25000">
                <a:solidFill>
                  <a:srgbClr val="0099FF"/>
                </a:solidFill>
                <a:latin typeface="Arial" pitchFamily="34" charset="0"/>
                <a:cs typeface="Arial" pitchFamily="34" charset="0"/>
              </a:rPr>
              <a:t>2</a:t>
            </a:r>
            <a:r>
              <a:rPr kumimoji="0" lang="en-US" altLang="zh-HK" sz="2800" b="1">
                <a:solidFill>
                  <a:srgbClr val="0099FF"/>
                </a:solidFill>
                <a:latin typeface="Arial" pitchFamily="34" charset="0"/>
                <a:cs typeface="Arial" pitchFamily="34" charset="0"/>
              </a:rPr>
              <a:t>O(l)          H</a:t>
            </a:r>
            <a:r>
              <a:rPr kumimoji="0" lang="en-US" altLang="zh-HK" sz="2800" b="1" baseline="-25000">
                <a:solidFill>
                  <a:srgbClr val="0099FF"/>
                </a:solidFill>
                <a:latin typeface="Arial" pitchFamily="34" charset="0"/>
                <a:cs typeface="Arial" pitchFamily="34" charset="0"/>
              </a:rPr>
              <a:t>2</a:t>
            </a:r>
            <a:r>
              <a:rPr kumimoji="0" lang="en-US" altLang="zh-HK" sz="2800" b="1">
                <a:solidFill>
                  <a:srgbClr val="0099FF"/>
                </a:solidFill>
                <a:latin typeface="Arial" pitchFamily="34" charset="0"/>
                <a:cs typeface="Arial" pitchFamily="34" charset="0"/>
              </a:rPr>
              <a:t>SO</a:t>
            </a:r>
            <a:r>
              <a:rPr kumimoji="0" lang="en-US" altLang="zh-HK" sz="2800" b="1" baseline="-25000">
                <a:solidFill>
                  <a:srgbClr val="0099FF"/>
                </a:solidFill>
                <a:latin typeface="Arial" pitchFamily="34" charset="0"/>
                <a:cs typeface="Arial" pitchFamily="34" charset="0"/>
              </a:rPr>
              <a:t>3</a:t>
            </a:r>
            <a:r>
              <a:rPr kumimoji="0" lang="en-US" altLang="zh-HK" sz="2800" b="1">
                <a:solidFill>
                  <a:srgbClr val="0099FF"/>
                </a:solidFill>
                <a:latin typeface="Arial" pitchFamily="34" charset="0"/>
                <a:cs typeface="Arial" pitchFamily="34" charset="0"/>
              </a:rPr>
              <a:t>(aq)</a:t>
            </a:r>
            <a:endParaRPr kumimoji="0" lang="zh-HK" altLang="en-US" sz="2800" b="1">
              <a:solidFill>
                <a:srgbClr val="0099FF"/>
              </a:solidFill>
              <a:latin typeface="Arial" pitchFamily="34" charset="0"/>
              <a:cs typeface="Arial" pitchFamily="34" charset="0"/>
            </a:endParaRPr>
          </a:p>
        </p:txBody>
      </p:sp>
      <p:pic>
        <p:nvPicPr>
          <p:cNvPr id="68614" name="Picture 2" descr="C:\Documents and Settings\Aristo\Desktop\Chemistry\arrow for equilibriu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00588" y="4223891"/>
            <a:ext cx="592137"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5" name="矩形 5"/>
          <p:cNvSpPr>
            <a:spLocks noChangeArrowheads="1"/>
          </p:cNvSpPr>
          <p:nvPr/>
        </p:nvSpPr>
        <p:spPr bwMode="auto">
          <a:xfrm>
            <a:off x="1912938" y="5934224"/>
            <a:ext cx="5934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SO</a:t>
            </a:r>
            <a:r>
              <a:rPr kumimoji="0" lang="pt-BR" altLang="zh-HK" sz="2800" baseline="-25000">
                <a:latin typeface="Arial" pitchFamily="34" charset="0"/>
                <a:cs typeface="Arial" pitchFamily="34" charset="0"/>
              </a:rPr>
              <a:t>3</a:t>
            </a:r>
            <a:r>
              <a:rPr kumimoji="0" lang="pt-BR" altLang="zh-HK" sz="2800">
                <a:latin typeface="Arial" pitchFamily="34" charset="0"/>
                <a:cs typeface="Arial" pitchFamily="34" charset="0"/>
              </a:rPr>
              <a:t>(aq)        2H</a:t>
            </a:r>
            <a:r>
              <a:rPr kumimoji="0" lang="pt-BR" altLang="zh-HK" sz="2800" baseline="50000">
                <a:latin typeface="Arial" pitchFamily="34" charset="0"/>
                <a:cs typeface="Arial" pitchFamily="34" charset="0"/>
              </a:rPr>
              <a:t>+</a:t>
            </a:r>
            <a:r>
              <a:rPr kumimoji="0" lang="pt-BR" altLang="zh-HK" sz="2800">
                <a:latin typeface="Arial" pitchFamily="34" charset="0"/>
                <a:cs typeface="Arial" pitchFamily="34" charset="0"/>
              </a:rPr>
              <a:t>(aq) + SO</a:t>
            </a:r>
            <a:r>
              <a:rPr kumimoji="0" lang="pt-BR" altLang="zh-HK" sz="2800" baseline="-25000">
                <a:latin typeface="Arial" pitchFamily="34" charset="0"/>
                <a:cs typeface="Arial" pitchFamily="34" charset="0"/>
              </a:rPr>
              <a:t>3</a:t>
            </a:r>
            <a:r>
              <a:rPr kumimoji="0" lang="pt-BR" altLang="zh-HK" sz="2800" baseline="50000">
                <a:latin typeface="Arial" pitchFamily="34" charset="0"/>
                <a:cs typeface="Arial" pitchFamily="34" charset="0"/>
              </a:rPr>
              <a:t>2–</a:t>
            </a:r>
            <a:r>
              <a:rPr kumimoji="0" lang="pt-BR" altLang="zh-HK" sz="2800">
                <a:latin typeface="Arial" pitchFamily="34" charset="0"/>
                <a:cs typeface="Arial" pitchFamily="34" charset="0"/>
              </a:rPr>
              <a:t>(aq) </a:t>
            </a:r>
            <a:endParaRPr kumimoji="0" lang="zh-HK" altLang="en-US" sz="2800">
              <a:latin typeface="Arial" pitchFamily="34" charset="0"/>
              <a:cs typeface="Arial" pitchFamily="34" charset="0"/>
            </a:endParaRPr>
          </a:p>
        </p:txBody>
      </p:sp>
      <p:pic>
        <p:nvPicPr>
          <p:cNvPr id="68616" name="Picture 2" descr="C:\Documents and Settings\Aristo\Desktop\Chemistry\arrow for equilibriu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65550" y="6081861"/>
            <a:ext cx="592138"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圖片 10"/>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484438" y="696913"/>
            <a:ext cx="4206875"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5469632"/>
      </p:ext>
    </p:extLst>
  </p:cSld>
  <p:clrMapOvr>
    <a:masterClrMapping/>
  </p:clrMapOvr>
  <p:timing>
    <p:tnLst>
      <p:par>
        <p:cTn id="1" dur="indefinite" restart="never" nodeType="tmRoot"/>
      </p:par>
    </p:tn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
          <p:cNvSpPr>
            <a:spLocks noChangeArrowheads="1"/>
          </p:cNvSpPr>
          <p:nvPr/>
        </p:nvSpPr>
        <p:spPr bwMode="auto">
          <a:xfrm>
            <a:off x="215900" y="1052513"/>
            <a:ext cx="53641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亞硫酸根離子是 </a:t>
            </a:r>
            <a:r>
              <a:rPr kumimoji="0" lang="zh-TW" altLang="en-US" sz="3200" b="1">
                <a:solidFill>
                  <a:srgbClr val="0099FF"/>
                </a:solidFill>
              </a:rPr>
              <a:t>強還原劑</a:t>
            </a:r>
            <a:r>
              <a:rPr kumimoji="0" lang="zh-TW" altLang="en-US" sz="2800"/>
              <a:t>。</a:t>
            </a:r>
            <a:endParaRPr kumimoji="0" lang="zh-HK" altLang="en-US" sz="2800">
              <a:latin typeface="Arial" pitchFamily="34" charset="0"/>
              <a:cs typeface="Arial" pitchFamily="34" charset="0"/>
            </a:endParaRPr>
          </a:p>
        </p:txBody>
      </p:sp>
      <p:sp>
        <p:nvSpPr>
          <p:cNvPr id="4" name="Rectangle 6"/>
          <p:cNvSpPr>
            <a:spLocks noChangeArrowheads="1"/>
          </p:cNvSpPr>
          <p:nvPr/>
        </p:nvSpPr>
        <p:spPr bwMode="auto">
          <a:xfrm>
            <a:off x="215900" y="2147888"/>
            <a:ext cx="51482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HK" altLang="en-US" sz="2800"/>
              <a:t>它可被</a:t>
            </a:r>
            <a:r>
              <a:rPr kumimoji="0" lang="zh-TW" altLang="en-US" sz="2800"/>
              <a:t>氧化為硫酸根離子。</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5" name="Rectangle 6"/>
          <p:cNvSpPr>
            <a:spLocks noChangeArrowheads="1"/>
          </p:cNvSpPr>
          <p:nvPr/>
        </p:nvSpPr>
        <p:spPr bwMode="auto">
          <a:xfrm>
            <a:off x="215900" y="3300413"/>
            <a:ext cx="64801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kumimoji="0" lang="zh-TW" altLang="en-US" sz="2800"/>
              <a:t>當中硫的氧化數會由 </a:t>
            </a:r>
            <a:r>
              <a:rPr kumimoji="0" lang="en-US" altLang="zh-TW" sz="2800">
                <a:latin typeface="Arial" pitchFamily="34" charset="0"/>
                <a:cs typeface="Arial" pitchFamily="34" charset="0"/>
              </a:rPr>
              <a:t>+4 </a:t>
            </a:r>
            <a:r>
              <a:rPr kumimoji="0" lang="zh-TW" altLang="en-US" sz="2800"/>
              <a:t>增加至 </a:t>
            </a:r>
            <a:r>
              <a:rPr kumimoji="0" lang="en-US" altLang="zh-TW" sz="2800">
                <a:latin typeface="Arial" pitchFamily="34" charset="0"/>
                <a:cs typeface="Arial" pitchFamily="34" charset="0"/>
              </a:rPr>
              <a:t>+6</a:t>
            </a:r>
            <a:r>
              <a:rPr kumimoji="0" lang="zh-TW" altLang="en-US" sz="2800"/>
              <a:t>。</a:t>
            </a:r>
            <a:endParaRPr kumimoji="0" lang="zh-HK" altLang="en-US" sz="2800">
              <a:latin typeface="Arial" pitchFamily="34" charset="0"/>
              <a:cs typeface="Arial" pitchFamily="34" charset="0"/>
            </a:endParaRPr>
          </a:p>
        </p:txBody>
      </p:sp>
      <p:sp>
        <p:nvSpPr>
          <p:cNvPr id="69637" name="矩形 5"/>
          <p:cNvSpPr>
            <a:spLocks noChangeArrowheads="1"/>
          </p:cNvSpPr>
          <p:nvPr/>
        </p:nvSpPr>
        <p:spPr bwMode="auto">
          <a:xfrm>
            <a:off x="936625" y="4021138"/>
            <a:ext cx="82438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SO</a:t>
            </a:r>
            <a:r>
              <a:rPr kumimoji="0" lang="pt-BR" altLang="zh-HK" sz="2800" baseline="-25000">
                <a:latin typeface="Arial" pitchFamily="34" charset="0"/>
                <a:cs typeface="Arial" pitchFamily="34" charset="0"/>
              </a:rPr>
              <a:t>3</a:t>
            </a:r>
            <a:r>
              <a:rPr kumimoji="0" lang="pt-BR" altLang="zh-HK" sz="2800" baseline="30000">
                <a:latin typeface="Arial" pitchFamily="34" charset="0"/>
                <a:cs typeface="Arial" pitchFamily="34" charset="0"/>
              </a:rPr>
              <a:t>2–</a:t>
            </a:r>
            <a:r>
              <a:rPr kumimoji="0" lang="pt-BR" altLang="zh-HK" sz="2800">
                <a:latin typeface="Arial" pitchFamily="34" charset="0"/>
                <a:cs typeface="Arial" pitchFamily="34" charset="0"/>
              </a:rPr>
              <a:t>(aq) + 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SO</a:t>
            </a:r>
            <a:r>
              <a:rPr kumimoji="0" lang="pt-BR" altLang="zh-HK" sz="2800" baseline="-25000">
                <a:latin typeface="Arial" pitchFamily="34" charset="0"/>
                <a:cs typeface="Arial" pitchFamily="34" charset="0"/>
              </a:rPr>
              <a:t>4</a:t>
            </a:r>
            <a:r>
              <a:rPr kumimoji="0" lang="pt-BR" altLang="zh-HK" sz="2800" baseline="50000">
                <a:latin typeface="Arial" pitchFamily="34" charset="0"/>
                <a:cs typeface="Arial" pitchFamily="34" charset="0"/>
              </a:rPr>
              <a:t>2–</a:t>
            </a:r>
            <a:r>
              <a:rPr kumimoji="0" lang="pt-BR" altLang="zh-HK" sz="2800">
                <a:latin typeface="Arial" pitchFamily="34" charset="0"/>
                <a:cs typeface="Arial" pitchFamily="34" charset="0"/>
              </a:rPr>
              <a:t>(aq) + 2H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+ 2e </a:t>
            </a:r>
            <a:endParaRPr kumimoji="0" lang="zh-HK" altLang="en-US" sz="2800">
              <a:latin typeface="Arial" pitchFamily="34" charset="0"/>
              <a:cs typeface="Arial" pitchFamily="34" charset="0"/>
            </a:endParaRPr>
          </a:p>
        </p:txBody>
      </p:sp>
      <p:sp>
        <p:nvSpPr>
          <p:cNvPr id="69638" name="文字方塊 6"/>
          <p:cNvSpPr txBox="1">
            <a:spLocks noChangeArrowheads="1"/>
          </p:cNvSpPr>
          <p:nvPr/>
        </p:nvSpPr>
        <p:spPr bwMode="auto">
          <a:xfrm>
            <a:off x="863600" y="4365625"/>
            <a:ext cx="410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rPr>
              <a:t>+4                                      +6</a:t>
            </a:r>
            <a:endParaRPr kumimoji="0" lang="zh-HK" altLang="en-US" sz="2400">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3035593203"/>
      </p:ext>
    </p:extLst>
  </p:cSld>
  <p:clrMapOvr>
    <a:masterClrMapping/>
  </p:clrMapOvr>
  <p:timing>
    <p:tnLst>
      <p:par>
        <p:cTn id="1" dur="indefinite" restart="never" nodeType="tmRoot"/>
      </p:par>
    </p:tn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6"/>
          <p:cNvSpPr>
            <a:spLocks noChangeArrowheads="1"/>
          </p:cNvSpPr>
          <p:nvPr/>
        </p:nvSpPr>
        <p:spPr bwMode="auto">
          <a:xfrm>
            <a:off x="179388" y="333375"/>
            <a:ext cx="57261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t>亞硫酸根離子可與以下物質反應：</a:t>
            </a:r>
            <a:endParaRPr kumimoji="0" lang="zh-HK" altLang="en-US" sz="2800">
              <a:latin typeface="Arial" pitchFamily="34" charset="0"/>
              <a:cs typeface="Arial" pitchFamily="34" charset="0"/>
            </a:endParaRPr>
          </a:p>
        </p:txBody>
      </p:sp>
      <p:sp>
        <p:nvSpPr>
          <p:cNvPr id="70659" name="矩形 2"/>
          <p:cNvSpPr>
            <a:spLocks noChangeArrowheads="1"/>
          </p:cNvSpPr>
          <p:nvPr/>
        </p:nvSpPr>
        <p:spPr bwMode="auto">
          <a:xfrm>
            <a:off x="241300" y="1137742"/>
            <a:ext cx="4762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(a) </a:t>
            </a:r>
            <a:r>
              <a:rPr kumimoji="0" lang="zh-TW" altLang="en-US" sz="2800" b="1" u="sng"/>
              <a:t>溴</a:t>
            </a:r>
            <a:r>
              <a:rPr kumimoji="0" lang="zh-TW" altLang="en-US" sz="2800"/>
              <a:t> </a:t>
            </a:r>
            <a:r>
              <a:rPr kumimoji="0" lang="en-US" altLang="zh-TW" sz="2800"/>
              <a:t>(</a:t>
            </a:r>
            <a:r>
              <a:rPr kumimoji="0" lang="zh-TW" altLang="en-US" sz="2800"/>
              <a:t>被還原為溴離子</a:t>
            </a:r>
            <a:r>
              <a:rPr kumimoji="0" lang="en-US" altLang="zh-TW" sz="2800"/>
              <a:t>)</a:t>
            </a:r>
            <a:r>
              <a:rPr kumimoji="0" lang="zh-TW" altLang="en-US" sz="2800"/>
              <a:t>：</a:t>
            </a:r>
            <a:endParaRPr kumimoji="0" lang="zh-HK" altLang="en-US" sz="2800">
              <a:latin typeface="Arial" pitchFamily="34" charset="0"/>
              <a:cs typeface="Arial" pitchFamily="34" charset="0"/>
            </a:endParaRPr>
          </a:p>
        </p:txBody>
      </p:sp>
      <p:sp>
        <p:nvSpPr>
          <p:cNvPr id="70660" name="矩形 3"/>
          <p:cNvSpPr>
            <a:spLocks noChangeArrowheads="1"/>
          </p:cNvSpPr>
          <p:nvPr/>
        </p:nvSpPr>
        <p:spPr bwMode="auto">
          <a:xfrm>
            <a:off x="2492375" y="1683842"/>
            <a:ext cx="42402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Br</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(aq) + 2e</a:t>
            </a:r>
            <a:r>
              <a:rPr kumimoji="0" lang="pt-BR" altLang="zh-HK" sz="2800" baseline="50000">
                <a:latin typeface="Arial" pitchFamily="34" charset="0"/>
                <a:cs typeface="Arial" pitchFamily="34" charset="0"/>
              </a:rPr>
              <a:t>–</a:t>
            </a:r>
            <a:r>
              <a:rPr kumimoji="0" lang="pt-BR" altLang="zh-HK" sz="2800">
                <a:latin typeface="Arial" pitchFamily="34" charset="0"/>
                <a:cs typeface="Arial" pitchFamily="34" charset="0"/>
              </a:rPr>
              <a:t>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2Br</a:t>
            </a:r>
            <a:r>
              <a:rPr kumimoji="0" lang="pt-BR" altLang="zh-HK" sz="2800" baseline="50000">
                <a:latin typeface="Arial" pitchFamily="34" charset="0"/>
                <a:cs typeface="Arial" pitchFamily="34" charset="0"/>
              </a:rPr>
              <a:t>–</a:t>
            </a:r>
            <a:r>
              <a:rPr kumimoji="0" lang="pt-BR" altLang="zh-HK" sz="2800">
                <a:latin typeface="Arial" pitchFamily="34" charset="0"/>
                <a:cs typeface="Arial" pitchFamily="34" charset="0"/>
              </a:rPr>
              <a:t>(aq)</a:t>
            </a:r>
            <a:endParaRPr kumimoji="0" lang="zh-HK" altLang="en-US" sz="2800">
              <a:latin typeface="Arial" pitchFamily="34" charset="0"/>
              <a:cs typeface="Arial" pitchFamily="34" charset="0"/>
            </a:endParaRPr>
          </a:p>
        </p:txBody>
      </p:sp>
      <p:sp>
        <p:nvSpPr>
          <p:cNvPr id="70661" name="文字方塊 4"/>
          <p:cNvSpPr txBox="1">
            <a:spLocks noChangeArrowheads="1"/>
          </p:cNvSpPr>
          <p:nvPr/>
        </p:nvSpPr>
        <p:spPr bwMode="auto">
          <a:xfrm>
            <a:off x="2411413" y="2107704"/>
            <a:ext cx="3673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FF9900"/>
                </a:solidFill>
                <a:latin typeface="Arial" pitchFamily="34" charset="0"/>
                <a:cs typeface="Arial" pitchFamily="34" charset="0"/>
              </a:rPr>
              <a:t>黃棕色</a:t>
            </a:r>
            <a:r>
              <a:rPr kumimoji="0" lang="zh-TW" altLang="en-US" sz="2400" b="1">
                <a:solidFill>
                  <a:srgbClr val="7030A0"/>
                </a:solidFill>
                <a:latin typeface="Arial" pitchFamily="34" charset="0"/>
                <a:cs typeface="Arial" pitchFamily="34" charset="0"/>
              </a:rPr>
              <a:t>                      </a:t>
            </a:r>
            <a:r>
              <a:rPr kumimoji="0" lang="zh-TW" altLang="en-US" sz="2400" b="1">
                <a:solidFill>
                  <a:srgbClr val="969696"/>
                </a:solidFill>
                <a:latin typeface="Arial" pitchFamily="34" charset="0"/>
                <a:cs typeface="Arial" pitchFamily="34" charset="0"/>
              </a:rPr>
              <a:t>無色</a:t>
            </a:r>
            <a:endParaRPr kumimoji="0" lang="en-US" altLang="zh-HK" sz="2400" b="1">
              <a:solidFill>
                <a:srgbClr val="969696"/>
              </a:solidFill>
              <a:latin typeface="Arial" pitchFamily="34" charset="0"/>
              <a:cs typeface="Arial" pitchFamily="34" charset="0"/>
            </a:endParaRPr>
          </a:p>
        </p:txBody>
      </p:sp>
      <p:pic>
        <p:nvPicPr>
          <p:cNvPr id="70663" name="Picture 2" descr="C:\Documents and Settings\Aristo\Desktop\shared\from Carol\16.4.2014\F33210a.jpg"/>
          <p:cNvPicPr>
            <a:picLocks noChangeAspect="1" noChangeArrowheads="1"/>
          </p:cNvPicPr>
          <p:nvPr/>
        </p:nvPicPr>
        <p:blipFill>
          <a:blip r:embed="rId2">
            <a:extLst>
              <a:ext uri="{28A0092B-C50C-407E-A947-70E740481C1C}">
                <a14:useLocalDpi xmlns:a14="http://schemas.microsoft.com/office/drawing/2010/main" val="0"/>
              </a:ext>
            </a:extLst>
          </a:blip>
          <a:srcRect l="1651" t="4829" r="7243" b="4922"/>
          <a:stretch>
            <a:fillRect/>
          </a:stretch>
        </p:blipFill>
        <p:spPr bwMode="auto">
          <a:xfrm>
            <a:off x="1043608" y="2781200"/>
            <a:ext cx="3240087" cy="324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4" name="Picture 3" descr="C:\Documents and Settings\Aristo\Desktop\shared\from Carol\16.4.2014\F33210b.jpg"/>
          <p:cNvPicPr>
            <a:picLocks noChangeAspect="1" noChangeArrowheads="1"/>
          </p:cNvPicPr>
          <p:nvPr/>
        </p:nvPicPr>
        <p:blipFill>
          <a:blip r:embed="rId3">
            <a:extLst>
              <a:ext uri="{28A0092B-C50C-407E-A947-70E740481C1C}">
                <a14:useLocalDpi xmlns:a14="http://schemas.microsoft.com/office/drawing/2010/main" val="0"/>
              </a:ext>
            </a:extLst>
          </a:blip>
          <a:srcRect l="23401" t="34846" r="20154" b="6509"/>
          <a:stretch>
            <a:fillRect/>
          </a:stretch>
        </p:blipFill>
        <p:spPr bwMode="auto">
          <a:xfrm>
            <a:off x="5906120" y="2781200"/>
            <a:ext cx="2076450" cy="324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向右箭號 9"/>
          <p:cNvSpPr/>
          <p:nvPr/>
        </p:nvSpPr>
        <p:spPr>
          <a:xfrm>
            <a:off x="4501183" y="4343300"/>
            <a:ext cx="1295400" cy="381000"/>
          </a:xfrm>
          <a:prstGeom prst="rightArrow">
            <a:avLst>
              <a:gd name="adj1" fmla="val 50000"/>
              <a:gd name="adj2" fmla="val 102894"/>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70666" name="文字方塊 7"/>
          <p:cNvSpPr txBox="1">
            <a:spLocks noChangeArrowheads="1"/>
          </p:cNvSpPr>
          <p:nvPr/>
        </p:nvSpPr>
        <p:spPr bwMode="auto">
          <a:xfrm>
            <a:off x="7380908" y="4921150"/>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無色溶液</a:t>
            </a:r>
            <a:endParaRPr kumimoji="0" lang="zh-HK" altLang="en-US" sz="2000">
              <a:latin typeface="Arial" pitchFamily="34" charset="0"/>
              <a:cs typeface="Arial" pitchFamily="34" charset="0"/>
            </a:endParaRPr>
          </a:p>
        </p:txBody>
      </p:sp>
      <p:sp>
        <p:nvSpPr>
          <p:cNvPr id="70667" name="文字方塊 11"/>
          <p:cNvSpPr txBox="1">
            <a:spLocks noChangeArrowheads="1"/>
          </p:cNvSpPr>
          <p:nvPr/>
        </p:nvSpPr>
        <p:spPr bwMode="auto">
          <a:xfrm>
            <a:off x="2051670" y="3860700"/>
            <a:ext cx="23034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二氧化硫水溶液</a:t>
            </a:r>
            <a:endParaRPr kumimoji="0" lang="zh-HK" altLang="en-US" sz="2000">
              <a:latin typeface="Arial" pitchFamily="34" charset="0"/>
              <a:cs typeface="Arial" pitchFamily="34" charset="0"/>
            </a:endParaRPr>
          </a:p>
        </p:txBody>
      </p:sp>
      <p:cxnSp>
        <p:nvCxnSpPr>
          <p:cNvPr id="11" name="直線接點 10"/>
          <p:cNvCxnSpPr/>
          <p:nvPr/>
        </p:nvCxnSpPr>
        <p:spPr>
          <a:xfrm flipH="1">
            <a:off x="3375645" y="3500338"/>
            <a:ext cx="260350" cy="4318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接點 15"/>
          <p:cNvCxnSpPr/>
          <p:nvPr/>
        </p:nvCxnSpPr>
        <p:spPr>
          <a:xfrm flipH="1">
            <a:off x="1764333" y="5516463"/>
            <a:ext cx="3857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670" name="文字方塊 14"/>
          <p:cNvSpPr txBox="1">
            <a:spLocks noChangeArrowheads="1"/>
          </p:cNvSpPr>
          <p:nvPr/>
        </p:nvSpPr>
        <p:spPr bwMode="auto">
          <a:xfrm>
            <a:off x="2118345" y="5300563"/>
            <a:ext cx="170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黃棕色的溴水</a:t>
            </a:r>
            <a:endParaRPr kumimoji="0" lang="zh-HK" altLang="en-US" sz="2000">
              <a:latin typeface="Arial" pitchFamily="34" charset="0"/>
              <a:cs typeface="Arial" pitchFamily="34" charset="0"/>
            </a:endParaRPr>
          </a:p>
        </p:txBody>
      </p:sp>
      <p:cxnSp>
        <p:nvCxnSpPr>
          <p:cNvPr id="17" name="直線接點 16"/>
          <p:cNvCxnSpPr/>
          <p:nvPr/>
        </p:nvCxnSpPr>
        <p:spPr>
          <a:xfrm flipH="1">
            <a:off x="6995145" y="5135463"/>
            <a:ext cx="3857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224066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群組 1"/>
          <p:cNvGrpSpPr>
            <a:grpSpLocks/>
          </p:cNvGrpSpPr>
          <p:nvPr/>
        </p:nvGrpSpPr>
        <p:grpSpPr bwMode="auto">
          <a:xfrm>
            <a:off x="966788" y="831626"/>
            <a:ext cx="7380287" cy="4973638"/>
            <a:chOff x="966788" y="260350"/>
            <a:chExt cx="7380287" cy="4973638"/>
          </a:xfrm>
        </p:grpSpPr>
        <p:pic>
          <p:nvPicPr>
            <p:cNvPr id="76810"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6788" y="260350"/>
              <a:ext cx="7380287" cy="487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5" name="Rectangle 6"/>
            <p:cNvSpPr>
              <a:spLocks noChangeArrowheads="1"/>
            </p:cNvSpPr>
            <p:nvPr/>
          </p:nvSpPr>
          <p:spPr bwMode="auto">
            <a:xfrm>
              <a:off x="2271713" y="2606675"/>
              <a:ext cx="2286000" cy="1006475"/>
            </a:xfrm>
            <a:prstGeom prst="rect">
              <a:avLst/>
            </a:prstGeom>
            <a:noFill/>
            <a:ln>
              <a:noFill/>
            </a:ln>
            <a:effectLst/>
            <a:extLst/>
          </p:spPr>
          <p:txBody>
            <a:bodyPr anchor="ctr"/>
            <a:lstStyle/>
            <a:p>
              <a:pPr eaLnBrk="1" hangingPunct="1">
                <a:defRPr/>
              </a:pPr>
              <a:r>
                <a:rPr lang="zh-TW" altLang="en-US" b="0" baseline="30000" dirty="0">
                  <a:latin typeface="+mn-lt"/>
                  <a:ea typeface="+mn-ea"/>
                </a:rPr>
                <a:t>過渡性金屬可生成多於一種離子，例如 </a:t>
              </a:r>
              <a:r>
                <a:rPr lang="en-US" altLang="zh-TW" sz="2200" b="0" kern="0" dirty="0">
                  <a:latin typeface="+mn-lt"/>
                  <a:ea typeface="+mn-ea"/>
                </a:rPr>
                <a:t>Fe</a:t>
              </a:r>
              <a:r>
                <a:rPr lang="en-US" altLang="zh-TW" sz="2200" b="0" kern="0" baseline="30000" dirty="0">
                  <a:latin typeface="+mn-lt"/>
                  <a:ea typeface="+mn-ea"/>
                </a:rPr>
                <a:t>2+ </a:t>
              </a:r>
              <a:r>
                <a:rPr lang="zh-TW" altLang="en-US" sz="2400" b="0" baseline="30000" dirty="0">
                  <a:latin typeface="+mn-lt"/>
                  <a:ea typeface="+mn-ea"/>
                </a:rPr>
                <a:t>和 </a:t>
              </a:r>
              <a:r>
                <a:rPr lang="en-US" altLang="zh-TW" sz="2200" b="0" dirty="0">
                  <a:latin typeface="+mn-lt"/>
                  <a:ea typeface="+mn-ea"/>
                </a:rPr>
                <a:t>Fe</a:t>
              </a:r>
              <a:r>
                <a:rPr lang="en-US" altLang="zh-TW" sz="2200" b="0" baseline="30000" dirty="0">
                  <a:latin typeface="+mn-lt"/>
                  <a:ea typeface="+mn-ea"/>
                </a:rPr>
                <a:t>3+</a:t>
              </a:r>
            </a:p>
          </p:txBody>
        </p:sp>
        <p:sp>
          <p:nvSpPr>
            <p:cNvPr id="76812" name="Rectangle 7"/>
            <p:cNvSpPr>
              <a:spLocks noChangeArrowheads="1"/>
            </p:cNvSpPr>
            <p:nvPr/>
          </p:nvSpPr>
          <p:spPr bwMode="auto">
            <a:xfrm>
              <a:off x="2278063" y="4427538"/>
              <a:ext cx="20780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1800" b="0"/>
                <a:t>金屬會生成正離子</a:t>
              </a:r>
              <a:endParaRPr lang="en-US" altLang="zh-TW" sz="1800" b="0"/>
            </a:p>
          </p:txBody>
        </p:sp>
        <p:sp>
          <p:nvSpPr>
            <p:cNvPr id="76813" name="Rectangle 8"/>
            <p:cNvSpPr>
              <a:spLocks noChangeArrowheads="1"/>
            </p:cNvSpPr>
            <p:nvPr/>
          </p:nvSpPr>
          <p:spPr bwMode="auto">
            <a:xfrm>
              <a:off x="5988050" y="4592638"/>
              <a:ext cx="16557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1800" b="0"/>
                <a:t>非金屬會生成負離子</a:t>
              </a:r>
              <a:endParaRPr lang="en-US" altLang="zh-TW" sz="1800" b="0">
                <a:solidFill>
                  <a:srgbClr val="000000"/>
                </a:solidFill>
              </a:endParaRPr>
            </a:p>
          </p:txBody>
        </p:sp>
        <p:sp>
          <p:nvSpPr>
            <p:cNvPr id="76814" name="Text Box 11"/>
            <p:cNvSpPr txBox="1">
              <a:spLocks noChangeArrowheads="1"/>
            </p:cNvSpPr>
            <p:nvPr/>
          </p:nvSpPr>
          <p:spPr bwMode="auto">
            <a:xfrm rot="-5400000">
              <a:off x="7061201" y="2522537"/>
              <a:ext cx="20129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r>
                <a:rPr lang="zh-TW" altLang="en-US" sz="2000" b="0"/>
                <a:t>不會形成離子</a:t>
              </a:r>
              <a:endParaRPr lang="en-US" altLang="zh-TW" sz="2000" b="0"/>
            </a:p>
          </p:txBody>
        </p:sp>
      </p:grpSp>
      <p:sp>
        <p:nvSpPr>
          <p:cNvPr id="76804" name="Text Box 10"/>
          <p:cNvSpPr txBox="1">
            <a:spLocks noChangeArrowheads="1"/>
          </p:cNvSpPr>
          <p:nvPr/>
        </p:nvSpPr>
        <p:spPr bwMode="auto">
          <a:xfrm>
            <a:off x="7858125" y="2055589"/>
            <a:ext cx="458788" cy="280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endParaRPr lang="zh-TW" altLang="zh-TW" sz="1800" b="0"/>
          </a:p>
        </p:txBody>
      </p:sp>
      <p:sp>
        <p:nvSpPr>
          <p:cNvPr id="76807" name="矩形 2"/>
          <p:cNvSpPr>
            <a:spLocks noChangeArrowheads="1"/>
          </p:cNvSpPr>
          <p:nvPr/>
        </p:nvSpPr>
        <p:spPr bwMode="auto">
          <a:xfrm>
            <a:off x="468313" y="76018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solidFill>
                  <a:srgbClr val="00B050"/>
                </a:solidFill>
              </a:rPr>
              <a:t>族</a:t>
            </a:r>
            <a:endParaRPr lang="zh-TW" altLang="en-US" sz="2000">
              <a:solidFill>
                <a:srgbClr val="00B050"/>
              </a:solidFill>
            </a:endParaRPr>
          </a:p>
        </p:txBody>
      </p:sp>
    </p:spTree>
    <p:extLst>
      <p:ext uri="{BB962C8B-B14F-4D97-AF65-F5344CB8AC3E}">
        <p14:creationId xmlns:p14="http://schemas.microsoft.com/office/powerpoint/2010/main" val="4253745921"/>
      </p:ext>
    </p:extLst>
  </p:cSld>
  <p:clrMapOvr>
    <a:masterClrMapping/>
  </p:clrMapOvr>
  <p:timing>
    <p:tnLst>
      <p:par>
        <p:cTn id="1" dur="indefinite" restart="never" nodeType="tmRoot"/>
      </p:par>
    </p:tn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矩形 2"/>
          <p:cNvSpPr>
            <a:spLocks noChangeArrowheads="1"/>
          </p:cNvSpPr>
          <p:nvPr/>
        </p:nvSpPr>
        <p:spPr bwMode="auto">
          <a:xfrm>
            <a:off x="34925" y="476250"/>
            <a:ext cx="9217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27063" indent="-627063">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(b) </a:t>
            </a:r>
            <a:r>
              <a:rPr kumimoji="0" lang="zh-TW" altLang="en-US" sz="2800" b="1" u="sng"/>
              <a:t>酸化重鉻酸鉀溶</a:t>
            </a:r>
            <a:r>
              <a:rPr kumimoji="0" lang="zh-TW" altLang="en-US" sz="2800" b="1" u="sng">
                <a:latin typeface="Arial" pitchFamily="34" charset="0"/>
                <a:cs typeface="Arial" pitchFamily="34" charset="0"/>
              </a:rPr>
              <a:t>液</a:t>
            </a:r>
            <a:r>
              <a:rPr kumimoji="0" lang="zh-TW" altLang="en-US" sz="2800" b="1">
                <a:latin typeface="Arial" pitchFamily="34" charset="0"/>
                <a:cs typeface="Arial" pitchFamily="34" charset="0"/>
              </a:rPr>
              <a:t> </a:t>
            </a:r>
            <a:r>
              <a:rPr kumimoji="0" lang="en-US" altLang="zh-TW" sz="2800">
                <a:latin typeface="Arial" pitchFamily="34" charset="0"/>
                <a:cs typeface="Arial" pitchFamily="34" charset="0"/>
              </a:rPr>
              <a:t>(</a:t>
            </a:r>
            <a:r>
              <a:rPr kumimoji="0" lang="zh-TW" altLang="en-US" sz="2800">
                <a:latin typeface="Arial" pitchFamily="34" charset="0"/>
                <a:cs typeface="Arial" pitchFamily="34" charset="0"/>
              </a:rPr>
              <a:t>重鉻酸根離子被還原為鉻</a:t>
            </a:r>
            <a:r>
              <a:rPr kumimoji="0" lang="en-US" altLang="zh-TW" sz="2800">
                <a:latin typeface="Arial" pitchFamily="34" charset="0"/>
                <a:cs typeface="Arial" pitchFamily="34" charset="0"/>
              </a:rPr>
              <a:t>(III) </a:t>
            </a:r>
            <a:r>
              <a:rPr kumimoji="0" lang="zh-TW" altLang="en-US" sz="2800">
                <a:latin typeface="Arial" pitchFamily="34" charset="0"/>
                <a:cs typeface="Arial" pitchFamily="34" charset="0"/>
              </a:rPr>
              <a:t>離子</a:t>
            </a:r>
            <a:r>
              <a:rPr kumimoji="0" lang="en-US" altLang="zh-TW"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71683" name="矩形 3"/>
          <p:cNvSpPr>
            <a:spLocks noChangeArrowheads="1"/>
          </p:cNvSpPr>
          <p:nvPr/>
        </p:nvSpPr>
        <p:spPr bwMode="auto">
          <a:xfrm>
            <a:off x="539750" y="1503387"/>
            <a:ext cx="84248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Cr</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a:t>
            </a:r>
            <a:r>
              <a:rPr kumimoji="0" lang="pt-BR" altLang="zh-HK" sz="2800" baseline="-25000">
                <a:latin typeface="Arial" pitchFamily="34" charset="0"/>
                <a:cs typeface="Arial" pitchFamily="34" charset="0"/>
              </a:rPr>
              <a:t>7</a:t>
            </a:r>
            <a:r>
              <a:rPr kumimoji="0" lang="pt-BR" altLang="zh-HK" sz="2800" baseline="50000">
                <a:latin typeface="Arial" pitchFamily="34" charset="0"/>
                <a:cs typeface="Arial" pitchFamily="34" charset="0"/>
              </a:rPr>
              <a:t>2–</a:t>
            </a:r>
            <a:r>
              <a:rPr kumimoji="0" lang="pt-BR" altLang="zh-HK" sz="2800">
                <a:latin typeface="Arial" pitchFamily="34" charset="0"/>
                <a:cs typeface="Arial" pitchFamily="34" charset="0"/>
              </a:rPr>
              <a:t>(aq) + 14H</a:t>
            </a:r>
            <a:r>
              <a:rPr kumimoji="0" lang="pt-BR" altLang="zh-HK" sz="2800" baseline="50000">
                <a:latin typeface="Arial" pitchFamily="34" charset="0"/>
                <a:cs typeface="Arial" pitchFamily="34" charset="0"/>
              </a:rPr>
              <a:t>+</a:t>
            </a:r>
            <a:r>
              <a:rPr kumimoji="0" lang="pt-BR" altLang="zh-HK" sz="2800">
                <a:latin typeface="Arial" pitchFamily="34" charset="0"/>
                <a:cs typeface="Arial" pitchFamily="34" charset="0"/>
              </a:rPr>
              <a:t>(aq) + 6e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2Cr</a:t>
            </a:r>
            <a:r>
              <a:rPr kumimoji="0" lang="pt-BR" altLang="zh-HK" sz="2800" baseline="50000">
                <a:latin typeface="Arial" pitchFamily="34" charset="0"/>
                <a:cs typeface="Arial" pitchFamily="34" charset="0"/>
              </a:rPr>
              <a:t>3+</a:t>
            </a:r>
            <a:r>
              <a:rPr kumimoji="0" lang="pt-BR" altLang="zh-HK" sz="2800">
                <a:latin typeface="Arial" pitchFamily="34" charset="0"/>
                <a:cs typeface="Arial" pitchFamily="34" charset="0"/>
              </a:rPr>
              <a:t>(aq) + 7H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endParaRPr kumimoji="0" lang="zh-HK" altLang="en-US" sz="2800">
              <a:latin typeface="Arial" pitchFamily="34" charset="0"/>
              <a:cs typeface="Arial" pitchFamily="34" charset="0"/>
            </a:endParaRPr>
          </a:p>
        </p:txBody>
      </p:sp>
      <p:sp>
        <p:nvSpPr>
          <p:cNvPr id="71684" name="文字方塊 4"/>
          <p:cNvSpPr txBox="1">
            <a:spLocks noChangeArrowheads="1"/>
          </p:cNvSpPr>
          <p:nvPr/>
        </p:nvSpPr>
        <p:spPr bwMode="auto">
          <a:xfrm>
            <a:off x="636588" y="1916137"/>
            <a:ext cx="5951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FF6600"/>
                </a:solidFill>
                <a:latin typeface="Arial" pitchFamily="34" charset="0"/>
                <a:cs typeface="Arial" pitchFamily="34" charset="0"/>
              </a:rPr>
              <a:t>橙色</a:t>
            </a:r>
            <a:r>
              <a:rPr kumimoji="0" lang="en-US" altLang="zh-HK" sz="2400" b="1">
                <a:solidFill>
                  <a:srgbClr val="7030A0"/>
                </a:solidFill>
                <a:latin typeface="Arial" pitchFamily="34" charset="0"/>
                <a:cs typeface="Arial" pitchFamily="34" charset="0"/>
              </a:rPr>
              <a:t>                                                     </a:t>
            </a:r>
            <a:r>
              <a:rPr kumimoji="0" lang="zh-TW" altLang="en-US" sz="2400" b="1">
                <a:solidFill>
                  <a:srgbClr val="33CC33"/>
                </a:solidFill>
                <a:latin typeface="Arial" pitchFamily="34" charset="0"/>
                <a:cs typeface="Arial" pitchFamily="34" charset="0"/>
              </a:rPr>
              <a:t>綠色</a:t>
            </a:r>
            <a:endParaRPr kumimoji="0" lang="en-US" altLang="zh-HK" sz="2400" b="1">
              <a:solidFill>
                <a:srgbClr val="33CC33"/>
              </a:solidFill>
              <a:latin typeface="Arial" pitchFamily="34" charset="0"/>
              <a:cs typeface="Arial" pitchFamily="34" charset="0"/>
            </a:endParaRPr>
          </a:p>
        </p:txBody>
      </p:sp>
      <p:pic>
        <p:nvPicPr>
          <p:cNvPr id="71686" name="Picture 2" descr="C:\Documents and Settings\Aristo\Desktop\shared\from Carol\16.4.2014\F33220a.jpg"/>
          <p:cNvPicPr>
            <a:picLocks noChangeAspect="1" noChangeArrowheads="1"/>
          </p:cNvPicPr>
          <p:nvPr/>
        </p:nvPicPr>
        <p:blipFill>
          <a:blip r:embed="rId2">
            <a:extLst>
              <a:ext uri="{28A0092B-C50C-407E-A947-70E740481C1C}">
                <a14:useLocalDpi xmlns:a14="http://schemas.microsoft.com/office/drawing/2010/main" val="0"/>
              </a:ext>
            </a:extLst>
          </a:blip>
          <a:srcRect l="4930" t="13628" r="7420" b="6779"/>
          <a:stretch>
            <a:fillRect/>
          </a:stretch>
        </p:blipFill>
        <p:spPr bwMode="auto">
          <a:xfrm>
            <a:off x="1403350" y="2925340"/>
            <a:ext cx="2881313"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687" name="Picture 3" descr="C:\Documents and Settings\Aristo\Desktop\shared\from Carol\16.4.2014\F33220b.jpg"/>
          <p:cNvPicPr>
            <a:picLocks noChangeAspect="1" noChangeArrowheads="1"/>
          </p:cNvPicPr>
          <p:nvPr/>
        </p:nvPicPr>
        <p:blipFill>
          <a:blip r:embed="rId3">
            <a:extLst>
              <a:ext uri="{28A0092B-C50C-407E-A947-70E740481C1C}">
                <a14:useLocalDpi xmlns:a14="http://schemas.microsoft.com/office/drawing/2010/main" val="0"/>
              </a:ext>
            </a:extLst>
          </a:blip>
          <a:srcRect l="21298" t="32005" r="24367" b="4384"/>
          <a:stretch>
            <a:fillRect/>
          </a:stretch>
        </p:blipFill>
        <p:spPr bwMode="auto">
          <a:xfrm>
            <a:off x="5954713" y="2925340"/>
            <a:ext cx="1641475"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向右箭號 8"/>
          <p:cNvSpPr/>
          <p:nvPr/>
        </p:nvSpPr>
        <p:spPr>
          <a:xfrm>
            <a:off x="4500563" y="4127078"/>
            <a:ext cx="1295400" cy="382587"/>
          </a:xfrm>
          <a:prstGeom prst="rightArrow">
            <a:avLst>
              <a:gd name="adj1" fmla="val 50000"/>
              <a:gd name="adj2" fmla="val 102894"/>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71689" name="文字方塊 9"/>
          <p:cNvSpPr txBox="1">
            <a:spLocks noChangeArrowheads="1"/>
          </p:cNvSpPr>
          <p:nvPr/>
        </p:nvSpPr>
        <p:spPr bwMode="auto">
          <a:xfrm>
            <a:off x="2308225" y="5085928"/>
            <a:ext cx="1962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t>橙色的酸化重鉻</a:t>
            </a:r>
          </a:p>
          <a:p>
            <a:pPr eaLnBrk="1" hangingPunct="1"/>
            <a:r>
              <a:rPr kumimoji="0" lang="zh-HK" altLang="en-US" sz="2000"/>
              <a:t>酸鉀溶液</a:t>
            </a:r>
            <a:endParaRPr kumimoji="0" lang="zh-HK" altLang="en-US" sz="2000">
              <a:latin typeface="Arial" pitchFamily="34" charset="0"/>
              <a:cs typeface="Arial" pitchFamily="34" charset="0"/>
            </a:endParaRPr>
          </a:p>
        </p:txBody>
      </p:sp>
      <p:cxnSp>
        <p:nvCxnSpPr>
          <p:cNvPr id="12" name="直線接點 11"/>
          <p:cNvCxnSpPr/>
          <p:nvPr/>
        </p:nvCxnSpPr>
        <p:spPr>
          <a:xfrm flipH="1">
            <a:off x="3448050" y="3644478"/>
            <a:ext cx="261938" cy="2889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接點 12"/>
          <p:cNvCxnSpPr/>
          <p:nvPr/>
        </p:nvCxnSpPr>
        <p:spPr>
          <a:xfrm flipH="1">
            <a:off x="1979613" y="5301828"/>
            <a:ext cx="3857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692" name="文字方塊 13"/>
          <p:cNvSpPr txBox="1">
            <a:spLocks noChangeArrowheads="1"/>
          </p:cNvSpPr>
          <p:nvPr/>
        </p:nvSpPr>
        <p:spPr bwMode="auto">
          <a:xfrm>
            <a:off x="2197100" y="3882603"/>
            <a:ext cx="23034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二氧化硫水溶液</a:t>
            </a:r>
            <a:endParaRPr kumimoji="0" lang="zh-HK" altLang="en-US" sz="2000">
              <a:latin typeface="Arial" pitchFamily="34" charset="0"/>
              <a:cs typeface="Arial" pitchFamily="34" charset="0"/>
            </a:endParaRPr>
          </a:p>
        </p:txBody>
      </p:sp>
      <p:cxnSp>
        <p:nvCxnSpPr>
          <p:cNvPr id="15" name="直線接點 14"/>
          <p:cNvCxnSpPr/>
          <p:nvPr/>
        </p:nvCxnSpPr>
        <p:spPr>
          <a:xfrm flipH="1">
            <a:off x="6875463" y="4870028"/>
            <a:ext cx="3873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694" name="文字方塊 15"/>
          <p:cNvSpPr txBox="1">
            <a:spLocks noChangeArrowheads="1"/>
          </p:cNvSpPr>
          <p:nvPr/>
        </p:nvSpPr>
        <p:spPr bwMode="auto">
          <a:xfrm>
            <a:off x="7202488" y="4644603"/>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HK" altLang="en-US" sz="2000"/>
              <a:t>綠色溶液</a:t>
            </a:r>
            <a:endParaRPr kumimoji="0" lang="zh-HK" altLang="en-US" sz="2000">
              <a:latin typeface="Arial" pitchFamily="34" charset="0"/>
              <a:cs typeface="Arial" pitchFamily="34" charset="0"/>
            </a:endParaRPr>
          </a:p>
        </p:txBody>
      </p:sp>
    </p:spTree>
    <p:extLst>
      <p:ext uri="{BB962C8B-B14F-4D97-AF65-F5344CB8AC3E}">
        <p14:creationId xmlns:p14="http://schemas.microsoft.com/office/powerpoint/2010/main" val="696998149"/>
      </p:ext>
    </p:extLst>
  </p:cSld>
  <p:clrMapOvr>
    <a:masterClrMapping/>
  </p:clrMapOvr>
  <p:timing>
    <p:tnLst>
      <p:par>
        <p:cTn id="1" dur="indefinite" restart="never" nodeType="tmRoot"/>
      </p:par>
    </p:tn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矩形 1"/>
          <p:cNvSpPr>
            <a:spLocks noChangeArrowheads="1"/>
          </p:cNvSpPr>
          <p:nvPr/>
        </p:nvSpPr>
        <p:spPr bwMode="auto">
          <a:xfrm>
            <a:off x="34925" y="404813"/>
            <a:ext cx="907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27063" indent="-627063">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(c) </a:t>
            </a:r>
            <a:r>
              <a:rPr kumimoji="0" lang="zh-TW" altLang="en-US" sz="2800" b="1" u="sng"/>
              <a:t>酸化高錳酸鉀溶液</a:t>
            </a:r>
            <a:r>
              <a:rPr kumimoji="0" lang="zh-TW" altLang="en-US" sz="2800" b="1"/>
              <a:t> </a:t>
            </a:r>
            <a:r>
              <a:rPr kumimoji="0" lang="en-US" altLang="zh-TW" sz="2800"/>
              <a:t>(</a:t>
            </a:r>
            <a:r>
              <a:rPr kumimoji="0" lang="zh-TW" altLang="en-US" sz="2800"/>
              <a:t>高錳酸根離子被還原為錳</a:t>
            </a:r>
            <a:r>
              <a:rPr kumimoji="0" lang="en-US" altLang="zh-TW" sz="2800">
                <a:latin typeface="Arial" pitchFamily="34" charset="0"/>
                <a:cs typeface="Arial" pitchFamily="34" charset="0"/>
              </a:rPr>
              <a:t>(II) </a:t>
            </a:r>
            <a:r>
              <a:rPr kumimoji="0" lang="zh-TW" altLang="en-US" sz="2800"/>
              <a:t>離子</a:t>
            </a:r>
            <a:r>
              <a:rPr kumimoji="0" lang="en-US" altLang="zh-TW" sz="2800"/>
              <a:t>)</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72707" name="矩形 3"/>
          <p:cNvSpPr>
            <a:spLocks noChangeArrowheads="1"/>
          </p:cNvSpPr>
          <p:nvPr/>
        </p:nvSpPr>
        <p:spPr bwMode="auto">
          <a:xfrm>
            <a:off x="611188" y="1384275"/>
            <a:ext cx="8010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MnO</a:t>
            </a:r>
            <a:r>
              <a:rPr kumimoji="0" lang="pt-BR" altLang="zh-HK" sz="2800" baseline="-25000">
                <a:latin typeface="Arial" pitchFamily="34" charset="0"/>
                <a:cs typeface="Arial" pitchFamily="34" charset="0"/>
              </a:rPr>
              <a:t>4</a:t>
            </a:r>
            <a:r>
              <a:rPr kumimoji="0" lang="pt-BR" altLang="zh-HK" sz="2800" baseline="35000">
                <a:latin typeface="Arial" pitchFamily="34" charset="0"/>
                <a:cs typeface="Arial" pitchFamily="34" charset="0"/>
              </a:rPr>
              <a:t>–</a:t>
            </a:r>
            <a:r>
              <a:rPr kumimoji="0" lang="pt-BR" altLang="zh-HK" sz="2800">
                <a:latin typeface="Arial" pitchFamily="34" charset="0"/>
                <a:cs typeface="Arial" pitchFamily="34" charset="0"/>
              </a:rPr>
              <a:t>(aq) + 8H</a:t>
            </a:r>
            <a:r>
              <a:rPr kumimoji="0" lang="pt-BR" altLang="zh-HK" sz="2800" baseline="50000">
                <a:latin typeface="Arial" pitchFamily="34" charset="0"/>
                <a:cs typeface="Arial" pitchFamily="34" charset="0"/>
              </a:rPr>
              <a:t>+</a:t>
            </a:r>
            <a:r>
              <a:rPr kumimoji="0" lang="pt-BR" altLang="zh-HK" sz="2800">
                <a:latin typeface="Arial" pitchFamily="34" charset="0"/>
                <a:cs typeface="Arial" pitchFamily="34" charset="0"/>
              </a:rPr>
              <a:t>(aq) + 5e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Mn</a:t>
            </a:r>
            <a:r>
              <a:rPr kumimoji="0" lang="pt-BR" altLang="zh-HK" sz="2800" baseline="30000">
                <a:latin typeface="Arial" pitchFamily="34" charset="0"/>
                <a:cs typeface="Arial" pitchFamily="34" charset="0"/>
              </a:rPr>
              <a:t>2+</a:t>
            </a:r>
            <a:r>
              <a:rPr kumimoji="0" lang="pt-BR" altLang="zh-HK" sz="2800">
                <a:latin typeface="Arial" pitchFamily="34" charset="0"/>
                <a:cs typeface="Arial" pitchFamily="34" charset="0"/>
              </a:rPr>
              <a:t>(aq) + 4H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endParaRPr kumimoji="0" lang="zh-HK" altLang="en-US" sz="2800">
              <a:latin typeface="Arial" pitchFamily="34" charset="0"/>
              <a:cs typeface="Arial" pitchFamily="34" charset="0"/>
            </a:endParaRPr>
          </a:p>
        </p:txBody>
      </p:sp>
      <p:sp>
        <p:nvSpPr>
          <p:cNvPr id="72708" name="文字方塊 4"/>
          <p:cNvSpPr txBox="1">
            <a:spLocks noChangeArrowheads="1"/>
          </p:cNvSpPr>
          <p:nvPr/>
        </p:nvSpPr>
        <p:spPr bwMode="auto">
          <a:xfrm>
            <a:off x="611188" y="1773213"/>
            <a:ext cx="5616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7030A0"/>
                </a:solidFill>
                <a:latin typeface="Arial" pitchFamily="34" charset="0"/>
                <a:cs typeface="Arial" pitchFamily="34" charset="0"/>
              </a:rPr>
              <a:t>紫色</a:t>
            </a:r>
            <a:r>
              <a:rPr kumimoji="0" lang="en-US" altLang="zh-HK" sz="2400" b="1">
                <a:solidFill>
                  <a:srgbClr val="7030A0"/>
                </a:solidFill>
                <a:latin typeface="Arial" pitchFamily="34" charset="0"/>
                <a:cs typeface="Arial" pitchFamily="34" charset="0"/>
              </a:rPr>
              <a:t>                                                 </a:t>
            </a:r>
            <a:r>
              <a:rPr kumimoji="0" lang="zh-TW" altLang="en-US" sz="2400" b="1">
                <a:solidFill>
                  <a:srgbClr val="969696"/>
                </a:solidFill>
                <a:latin typeface="Arial" pitchFamily="34" charset="0"/>
                <a:cs typeface="Arial" pitchFamily="34" charset="0"/>
              </a:rPr>
              <a:t>無色</a:t>
            </a:r>
            <a:endParaRPr kumimoji="0" lang="en-US" altLang="zh-HK" sz="2400" b="1">
              <a:solidFill>
                <a:srgbClr val="969696"/>
              </a:solidFill>
              <a:latin typeface="Arial" pitchFamily="34" charset="0"/>
              <a:cs typeface="Arial" pitchFamily="34" charset="0"/>
            </a:endParaRPr>
          </a:p>
        </p:txBody>
      </p:sp>
      <p:sp>
        <p:nvSpPr>
          <p:cNvPr id="6" name="Rectangle 10"/>
          <p:cNvSpPr>
            <a:spLocks noChangeArrowheads="1"/>
          </p:cNvSpPr>
          <p:nvPr/>
        </p:nvSpPr>
        <p:spPr bwMode="auto">
          <a:xfrm>
            <a:off x="1475060" y="5840437"/>
            <a:ext cx="6337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dirty="0">
                <a:solidFill>
                  <a:srgbClr val="006600"/>
                </a:solidFill>
                <a:latin typeface="Arial" pitchFamily="34" charset="0"/>
                <a:cs typeface="Arial" pitchFamily="34" charset="0"/>
              </a:rPr>
              <a:t>圖</a:t>
            </a:r>
            <a:r>
              <a:rPr kumimoji="0" lang="en-US" altLang="zh-TW" sz="2000" dirty="0">
                <a:solidFill>
                  <a:srgbClr val="006600"/>
                </a:solidFill>
                <a:latin typeface="Arial" pitchFamily="34" charset="0"/>
                <a:cs typeface="Arial" pitchFamily="34" charset="0"/>
              </a:rPr>
              <a:t>30.11 </a:t>
            </a:r>
            <a:r>
              <a:rPr kumimoji="0" lang="zh-TW" altLang="en-US" sz="2000" dirty="0"/>
              <a:t>二氧化硫水溶液與酸化高錳酸鉀溶液的反應。</a:t>
            </a:r>
            <a:endParaRPr kumimoji="0" lang="en-US" altLang="zh-TW" sz="2000" dirty="0">
              <a:latin typeface="Arial" pitchFamily="34" charset="0"/>
              <a:ea typeface="Arial Unicode MS" pitchFamily="34" charset="-120"/>
              <a:cs typeface="Arial" pitchFamily="34" charset="0"/>
            </a:endParaRPr>
          </a:p>
        </p:txBody>
      </p:sp>
      <p:pic>
        <p:nvPicPr>
          <p:cNvPr id="72710" name="Picture 2" descr="C:\Documents and Settings\Aristo\Desktop\shared\from Carol\16.4.2014\F33230a.jpg"/>
          <p:cNvPicPr>
            <a:picLocks noChangeAspect="1" noChangeArrowheads="1"/>
          </p:cNvPicPr>
          <p:nvPr/>
        </p:nvPicPr>
        <p:blipFill>
          <a:blip r:embed="rId2">
            <a:extLst>
              <a:ext uri="{28A0092B-C50C-407E-A947-70E740481C1C}">
                <a14:useLocalDpi xmlns:a14="http://schemas.microsoft.com/office/drawing/2010/main" val="0"/>
              </a:ext>
            </a:extLst>
          </a:blip>
          <a:srcRect l="5357" t="5035" r="6995" b="6535"/>
          <a:stretch>
            <a:fillRect/>
          </a:stretch>
        </p:blipFill>
        <p:spPr bwMode="auto">
          <a:xfrm>
            <a:off x="1258888" y="2607345"/>
            <a:ext cx="2827337"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11" name="Picture 3" descr="C:\Documents and Settings\Aristo\Desktop\shared\from Carol\16.4.2014\F33230b.jpg"/>
          <p:cNvPicPr>
            <a:picLocks noChangeAspect="1" noChangeArrowheads="1"/>
          </p:cNvPicPr>
          <p:nvPr/>
        </p:nvPicPr>
        <p:blipFill>
          <a:blip r:embed="rId3">
            <a:extLst>
              <a:ext uri="{28A0092B-C50C-407E-A947-70E740481C1C}">
                <a14:useLocalDpi xmlns:a14="http://schemas.microsoft.com/office/drawing/2010/main" val="0"/>
              </a:ext>
            </a:extLst>
          </a:blip>
          <a:srcRect l="18311" t="35938" r="17822" b="5629"/>
          <a:stretch>
            <a:fillRect/>
          </a:stretch>
        </p:blipFill>
        <p:spPr bwMode="auto">
          <a:xfrm>
            <a:off x="5716588" y="2637507"/>
            <a:ext cx="2095500"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向右箭號 8"/>
          <p:cNvSpPr/>
          <p:nvPr/>
        </p:nvSpPr>
        <p:spPr>
          <a:xfrm>
            <a:off x="4284663" y="3809082"/>
            <a:ext cx="1295400" cy="382588"/>
          </a:xfrm>
          <a:prstGeom prst="rightArrow">
            <a:avLst>
              <a:gd name="adj1" fmla="val 50000"/>
              <a:gd name="adj2" fmla="val 102894"/>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72713" name="文字方塊 9"/>
          <p:cNvSpPr txBox="1">
            <a:spLocks noChangeArrowheads="1"/>
          </p:cNvSpPr>
          <p:nvPr/>
        </p:nvSpPr>
        <p:spPr bwMode="auto">
          <a:xfrm>
            <a:off x="2101850" y="4769520"/>
            <a:ext cx="19843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t>紫色的酸化高錳酸鉀溶液</a:t>
            </a:r>
            <a:endParaRPr kumimoji="0" lang="zh-HK" altLang="en-US" sz="2000">
              <a:latin typeface="Arial" pitchFamily="34" charset="0"/>
              <a:cs typeface="Arial" pitchFamily="34" charset="0"/>
            </a:endParaRPr>
          </a:p>
        </p:txBody>
      </p:sp>
      <p:cxnSp>
        <p:nvCxnSpPr>
          <p:cNvPr id="12" name="直線接點 11"/>
          <p:cNvCxnSpPr/>
          <p:nvPr/>
        </p:nvCxnSpPr>
        <p:spPr>
          <a:xfrm flipH="1">
            <a:off x="3376613" y="3267745"/>
            <a:ext cx="260350" cy="28733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接點 12"/>
          <p:cNvCxnSpPr/>
          <p:nvPr/>
        </p:nvCxnSpPr>
        <p:spPr>
          <a:xfrm flipH="1">
            <a:off x="1763713" y="4983832"/>
            <a:ext cx="3857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2716" name="文字方塊 13"/>
          <p:cNvSpPr txBox="1">
            <a:spLocks noChangeArrowheads="1"/>
          </p:cNvSpPr>
          <p:nvPr/>
        </p:nvSpPr>
        <p:spPr bwMode="auto">
          <a:xfrm>
            <a:off x="1979613" y="3502695"/>
            <a:ext cx="21066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二氧化硫水溶液</a:t>
            </a:r>
            <a:endParaRPr kumimoji="0" lang="zh-HK" altLang="en-US" sz="2000">
              <a:latin typeface="Arial" pitchFamily="34" charset="0"/>
              <a:cs typeface="Arial" pitchFamily="34" charset="0"/>
            </a:endParaRPr>
          </a:p>
        </p:txBody>
      </p:sp>
      <p:sp>
        <p:nvSpPr>
          <p:cNvPr id="72717" name="文字方塊 14"/>
          <p:cNvSpPr txBox="1">
            <a:spLocks noChangeArrowheads="1"/>
          </p:cNvSpPr>
          <p:nvPr/>
        </p:nvSpPr>
        <p:spPr bwMode="auto">
          <a:xfrm>
            <a:off x="7191375" y="4386932"/>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無色溶液</a:t>
            </a:r>
            <a:endParaRPr kumimoji="0" lang="zh-HK" altLang="en-US" sz="2000">
              <a:latin typeface="Arial" pitchFamily="34" charset="0"/>
              <a:cs typeface="Arial" pitchFamily="34" charset="0"/>
            </a:endParaRPr>
          </a:p>
        </p:txBody>
      </p:sp>
      <p:cxnSp>
        <p:nvCxnSpPr>
          <p:cNvPr id="16" name="直線接點 15"/>
          <p:cNvCxnSpPr/>
          <p:nvPr/>
        </p:nvCxnSpPr>
        <p:spPr>
          <a:xfrm flipH="1">
            <a:off x="6804025" y="4602832"/>
            <a:ext cx="3873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8566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707"/>
                                        </p:tgtEl>
                                        <p:attrNameLst>
                                          <p:attrName>style.visibility</p:attrName>
                                        </p:attrNameLst>
                                      </p:cBhvr>
                                      <p:to>
                                        <p:strVal val="visible"/>
                                      </p:to>
                                    </p:set>
                                    <p:animEffect transition="in" filter="dissolve">
                                      <p:cBhvr>
                                        <p:cTn id="7" dur="500"/>
                                        <p:tgtEl>
                                          <p:spTgt spid="727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708"/>
                                        </p:tgtEl>
                                        <p:attrNameLst>
                                          <p:attrName>style.visibility</p:attrName>
                                        </p:attrNameLst>
                                      </p:cBhvr>
                                      <p:to>
                                        <p:strVal val="visible"/>
                                      </p:to>
                                    </p:set>
                                    <p:animEffect transition="in" filter="dissolve">
                                      <p:cBhvr>
                                        <p:cTn id="10" dur="500"/>
                                        <p:tgtEl>
                                          <p:spTgt spid="7270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dissolve">
                                      <p:cBhvr>
                                        <p:cTn id="15" dur="500"/>
                                        <p:tgtEl>
                                          <p:spTgt spid="6"/>
                                        </p:tgtEl>
                                      </p:cBhvr>
                                    </p:animEffect>
                                  </p:childTnLst>
                                </p:cTn>
                              </p:par>
                              <p:par>
                                <p:cTn id="16" presetID="9" presetClass="entr" presetSubtype="0" fill="hold" nodeType="withEffect">
                                  <p:stCondLst>
                                    <p:cond delay="0"/>
                                  </p:stCondLst>
                                  <p:childTnLst>
                                    <p:set>
                                      <p:cBhvr>
                                        <p:cTn id="17" dur="1" fill="hold">
                                          <p:stCondLst>
                                            <p:cond delay="0"/>
                                          </p:stCondLst>
                                        </p:cTn>
                                        <p:tgtEl>
                                          <p:spTgt spid="72710"/>
                                        </p:tgtEl>
                                        <p:attrNameLst>
                                          <p:attrName>style.visibility</p:attrName>
                                        </p:attrNameLst>
                                      </p:cBhvr>
                                      <p:to>
                                        <p:strVal val="visible"/>
                                      </p:to>
                                    </p:set>
                                    <p:animEffect transition="in" filter="dissolve">
                                      <p:cBhvr>
                                        <p:cTn id="18" dur="500"/>
                                        <p:tgtEl>
                                          <p:spTgt spid="72710"/>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72713"/>
                                        </p:tgtEl>
                                        <p:attrNameLst>
                                          <p:attrName>style.visibility</p:attrName>
                                        </p:attrNameLst>
                                      </p:cBhvr>
                                      <p:to>
                                        <p:strVal val="visible"/>
                                      </p:to>
                                    </p:set>
                                    <p:animEffect transition="in" filter="dissolve">
                                      <p:cBhvr>
                                        <p:cTn id="21" dur="500"/>
                                        <p:tgtEl>
                                          <p:spTgt spid="72713"/>
                                        </p:tgtEl>
                                      </p:cBhvr>
                                    </p:animEffect>
                                  </p:childTnLst>
                                </p:cTn>
                              </p:par>
                              <p:par>
                                <p:cTn id="22" presetID="9" presetClass="entr" presetSubtype="0" fill="hold"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dissolve">
                                      <p:cBhvr>
                                        <p:cTn id="24" dur="500"/>
                                        <p:tgtEl>
                                          <p:spTgt spid="12"/>
                                        </p:tgtEl>
                                      </p:cBhvr>
                                    </p:animEffect>
                                  </p:childTnLst>
                                </p:cTn>
                              </p:par>
                              <p:par>
                                <p:cTn id="25" presetID="9"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dissolve">
                                      <p:cBhvr>
                                        <p:cTn id="27" dur="500"/>
                                        <p:tgtEl>
                                          <p:spTgt spid="13"/>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72716"/>
                                        </p:tgtEl>
                                        <p:attrNameLst>
                                          <p:attrName>style.visibility</p:attrName>
                                        </p:attrNameLst>
                                      </p:cBhvr>
                                      <p:to>
                                        <p:strVal val="visible"/>
                                      </p:to>
                                    </p:set>
                                    <p:animEffect transition="in" filter="dissolve">
                                      <p:cBhvr>
                                        <p:cTn id="30" dur="500"/>
                                        <p:tgtEl>
                                          <p:spTgt spid="7271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72711"/>
                                        </p:tgtEl>
                                        <p:attrNameLst>
                                          <p:attrName>style.visibility</p:attrName>
                                        </p:attrNameLst>
                                      </p:cBhvr>
                                      <p:to>
                                        <p:strVal val="visible"/>
                                      </p:to>
                                    </p:set>
                                    <p:animEffect transition="in" filter="dissolve">
                                      <p:cBhvr>
                                        <p:cTn id="35" dur="500"/>
                                        <p:tgtEl>
                                          <p:spTgt spid="72711"/>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dissolve">
                                      <p:cBhvr>
                                        <p:cTn id="38" dur="500"/>
                                        <p:tgtEl>
                                          <p:spTgt spid="9"/>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72717"/>
                                        </p:tgtEl>
                                        <p:attrNameLst>
                                          <p:attrName>style.visibility</p:attrName>
                                        </p:attrNameLst>
                                      </p:cBhvr>
                                      <p:to>
                                        <p:strVal val="visible"/>
                                      </p:to>
                                    </p:set>
                                    <p:animEffect transition="in" filter="dissolve">
                                      <p:cBhvr>
                                        <p:cTn id="41" dur="500"/>
                                        <p:tgtEl>
                                          <p:spTgt spid="72717"/>
                                        </p:tgtEl>
                                      </p:cBhvr>
                                    </p:animEffect>
                                  </p:childTnLst>
                                </p:cTn>
                              </p:par>
                              <p:par>
                                <p:cTn id="42" presetID="9"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dissolv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7" grpId="0"/>
      <p:bldP spid="72708" grpId="0"/>
      <p:bldP spid="6" grpId="0"/>
      <p:bldP spid="9" grpId="0" animBg="1"/>
      <p:bldP spid="72713" grpId="0"/>
      <p:bldP spid="72716" grpId="0"/>
      <p:bldP spid="72717" grpId="0"/>
    </p:bld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3132137" y="1629098"/>
            <a:ext cx="2376488" cy="769937"/>
          </a:xfrm>
          <a:prstGeom prst="rect">
            <a:avLst/>
          </a:prstGeom>
          <a:solidFill>
            <a:srgbClr val="0033CC"/>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kumimoji="0" lang="zh-TW" altLang="en-US" sz="4400" b="1" dirty="0">
                <a:solidFill>
                  <a:srgbClr val="FFFF00"/>
                </a:solidFill>
                <a:effectLst>
                  <a:outerShdw blurRad="38100" dist="38100" dir="2700000" algn="tl">
                    <a:srgbClr val="000000"/>
                  </a:outerShdw>
                </a:effectLst>
                <a:latin typeface="+mn-lt"/>
                <a:ea typeface="+mn-ea"/>
              </a:rPr>
              <a:t>第 </a:t>
            </a:r>
            <a:r>
              <a:rPr kumimoji="0" lang="en-US" altLang="zh-TW" sz="4400" b="1" dirty="0">
                <a:solidFill>
                  <a:schemeClr val="bg1"/>
                </a:solidFill>
                <a:effectLst>
                  <a:outerShdw blurRad="38100" dist="38100" dir="2700000" algn="tl">
                    <a:srgbClr val="000000"/>
                  </a:outerShdw>
                </a:effectLst>
                <a:latin typeface="Arial" pitchFamily="34" charset="0"/>
                <a:cs typeface="Arial" pitchFamily="34" charset="0"/>
              </a:rPr>
              <a:t>31 </a:t>
            </a:r>
            <a:r>
              <a:rPr kumimoji="0" lang="zh-TW" altLang="en-US" sz="4400" b="1" dirty="0">
                <a:solidFill>
                  <a:srgbClr val="FFFF00"/>
                </a:solidFill>
                <a:effectLst>
                  <a:outerShdw blurRad="38100" dist="38100" dir="2700000" algn="tl">
                    <a:srgbClr val="000000"/>
                  </a:outerShdw>
                </a:effectLst>
                <a:latin typeface="+mn-lt"/>
                <a:ea typeface="+mn-ea"/>
              </a:rPr>
              <a:t>章</a:t>
            </a:r>
            <a:endParaRPr kumimoji="0" lang="en-US" altLang="zh-TW" sz="4400" b="1" dirty="0">
              <a:solidFill>
                <a:srgbClr val="FFFF00"/>
              </a:solidFill>
              <a:effectLst>
                <a:outerShdw blurRad="38100" dist="38100" dir="2700000" algn="tl">
                  <a:srgbClr val="000000"/>
                </a:outerShdw>
              </a:effectLst>
              <a:latin typeface="Arial" pitchFamily="34" charset="0"/>
              <a:cs typeface="Arial" pitchFamily="34" charset="0"/>
            </a:endParaRPr>
          </a:p>
        </p:txBody>
      </p:sp>
      <p:sp>
        <p:nvSpPr>
          <p:cNvPr id="4099" name="Rectangle 4"/>
          <p:cNvSpPr>
            <a:spLocks noChangeArrowheads="1"/>
          </p:cNvSpPr>
          <p:nvPr/>
        </p:nvSpPr>
        <p:spPr bwMode="auto">
          <a:xfrm>
            <a:off x="1547664" y="2787650"/>
            <a:ext cx="6048375"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600" b="1" dirty="0">
                <a:solidFill>
                  <a:srgbClr val="0033CC"/>
                </a:solidFill>
                <a:latin typeface="Arial" pitchFamily="34" charset="0"/>
                <a:cs typeface="Arial" pitchFamily="34" charset="0"/>
              </a:rPr>
              <a:t>化學電池內的氧化還原反應</a:t>
            </a:r>
            <a:endParaRPr kumimoji="0" lang="en-US" altLang="zh-TW" sz="3600" b="1" dirty="0">
              <a:solidFill>
                <a:srgbClr val="0033CC"/>
              </a:solidFill>
              <a:latin typeface="Arial" pitchFamily="34" charset="0"/>
              <a:cs typeface="Arial" pitchFamily="34" charset="0"/>
            </a:endParaRPr>
          </a:p>
        </p:txBody>
      </p:sp>
    </p:spTree>
    <p:extLst>
      <p:ext uri="{BB962C8B-B14F-4D97-AF65-F5344CB8AC3E}">
        <p14:creationId xmlns:p14="http://schemas.microsoft.com/office/powerpoint/2010/main" val="2170136799"/>
      </p:ext>
    </p:extLst>
  </p:cSld>
  <p:clrMapOvr>
    <a:masterClrMapping/>
  </p:clrMapOvr>
  <p:timing>
    <p:tnLst>
      <p:par>
        <p:cTn id="1" dur="indefinite" restart="never" nodeType="tmRoot"/>
      </p:par>
    </p:tn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8"/>
          <p:cNvSpPr>
            <a:spLocks noChangeArrowheads="1"/>
          </p:cNvSpPr>
          <p:nvPr/>
        </p:nvSpPr>
        <p:spPr bwMode="auto">
          <a:xfrm>
            <a:off x="174625" y="260350"/>
            <a:ext cx="756602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化學</a:t>
            </a:r>
            <a:r>
              <a:rPr kumimoji="0" lang="zh-TW" altLang="en-US" sz="3200" b="1" dirty="0">
                <a:solidFill>
                  <a:srgbClr val="0033CC"/>
                </a:solidFill>
                <a:latin typeface="Arial" pitchFamily="34" charset="0"/>
                <a:cs typeface="Arial" pitchFamily="34" charset="0"/>
              </a:rPr>
              <a:t>電池內的氧化作用和還原作用</a:t>
            </a:r>
            <a:endParaRPr kumimoji="0" lang="en-US" altLang="zh-TW" sz="3200" b="1" dirty="0">
              <a:solidFill>
                <a:srgbClr val="0033CC"/>
              </a:solidFill>
              <a:latin typeface="Arial" pitchFamily="34" charset="0"/>
              <a:cs typeface="Arial" pitchFamily="34" charset="0"/>
            </a:endParaRPr>
          </a:p>
        </p:txBody>
      </p:sp>
      <p:sp>
        <p:nvSpPr>
          <p:cNvPr id="3" name="Rectangle 4"/>
          <p:cNvSpPr>
            <a:spLocks noChangeArrowheads="1"/>
          </p:cNvSpPr>
          <p:nvPr/>
        </p:nvSpPr>
        <p:spPr bwMode="auto">
          <a:xfrm>
            <a:off x="252090" y="1340768"/>
            <a:ext cx="4679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a:solidFill>
                  <a:srgbClr val="CC0000"/>
                </a:solidFill>
              </a:rPr>
              <a:t>化學電池內的陽極和陰極</a:t>
            </a:r>
            <a:endParaRPr kumimoji="0" lang="en-US" altLang="zh-TW" sz="3200" b="1" dirty="0">
              <a:solidFill>
                <a:srgbClr val="CC0000"/>
              </a:solidFill>
            </a:endParaRPr>
          </a:p>
        </p:txBody>
      </p:sp>
      <p:pic>
        <p:nvPicPr>
          <p:cNvPr id="2052" name="Picture 2" descr="\\lisa\Chem DataBase\CHEM2ndEd_Illustration\Ch32\d32001_03_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58640" y="2385467"/>
            <a:ext cx="4376738" cy="3779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文字方塊 3"/>
          <p:cNvSpPr txBox="1"/>
          <p:nvPr/>
        </p:nvSpPr>
        <p:spPr>
          <a:xfrm>
            <a:off x="1883990" y="3480842"/>
            <a:ext cx="441325" cy="400050"/>
          </a:xfrm>
          <a:prstGeom prst="rect">
            <a:avLst/>
          </a:prstGeom>
          <a:noFill/>
        </p:spPr>
        <p:txBody>
          <a:bodyPr wrap="none">
            <a:spAutoFit/>
          </a:bodyPr>
          <a:lstStyle/>
          <a:p>
            <a:pPr eaLnBrk="1" fontAlgn="auto" hangingPunct="1">
              <a:spcBef>
                <a:spcPts val="0"/>
              </a:spcBef>
              <a:spcAft>
                <a:spcPts val="0"/>
              </a:spcAft>
              <a:defRPr/>
            </a:pPr>
            <a:r>
              <a:rPr kumimoji="0" lang="zh-TW" altLang="en-US" sz="2000" dirty="0">
                <a:latin typeface="+mj-ea"/>
                <a:ea typeface="+mj-ea"/>
                <a:cs typeface="Arial" pitchFamily="34" charset="0"/>
              </a:rPr>
              <a:t>鋅</a:t>
            </a:r>
            <a:endParaRPr kumimoji="0" lang="zh-HK" altLang="en-US" sz="2000" dirty="0">
              <a:latin typeface="+mj-ea"/>
              <a:ea typeface="+mj-ea"/>
              <a:cs typeface="Arial" pitchFamily="34" charset="0"/>
            </a:endParaRPr>
          </a:p>
        </p:txBody>
      </p:sp>
      <p:sp>
        <p:nvSpPr>
          <p:cNvPr id="6" name="文字方塊 5"/>
          <p:cNvSpPr txBox="1"/>
          <p:nvPr/>
        </p:nvSpPr>
        <p:spPr>
          <a:xfrm>
            <a:off x="6565528" y="3480842"/>
            <a:ext cx="441325" cy="400050"/>
          </a:xfrm>
          <a:prstGeom prst="rect">
            <a:avLst/>
          </a:prstGeom>
          <a:noFill/>
        </p:spPr>
        <p:txBody>
          <a:bodyPr wrap="none">
            <a:spAutoFit/>
          </a:bodyPr>
          <a:lstStyle/>
          <a:p>
            <a:pPr eaLnBrk="1" fontAlgn="auto" hangingPunct="1">
              <a:spcBef>
                <a:spcPts val="0"/>
              </a:spcBef>
              <a:spcAft>
                <a:spcPts val="0"/>
              </a:spcAft>
              <a:defRPr/>
            </a:pPr>
            <a:r>
              <a:rPr kumimoji="0" lang="zh-TW" altLang="en-US" sz="2000" dirty="0">
                <a:latin typeface="+mj-ea"/>
                <a:ea typeface="+mj-ea"/>
                <a:cs typeface="Arial" pitchFamily="34" charset="0"/>
              </a:rPr>
              <a:t>銅</a:t>
            </a:r>
            <a:endParaRPr kumimoji="0" lang="zh-HK" altLang="en-US" sz="2000" dirty="0">
              <a:latin typeface="+mj-ea"/>
              <a:ea typeface="+mj-ea"/>
              <a:cs typeface="Arial" pitchFamily="34" charset="0"/>
            </a:endParaRPr>
          </a:p>
        </p:txBody>
      </p:sp>
      <p:sp>
        <p:nvSpPr>
          <p:cNvPr id="7" name="文字方塊 6"/>
          <p:cNvSpPr txBox="1"/>
          <p:nvPr/>
        </p:nvSpPr>
        <p:spPr>
          <a:xfrm>
            <a:off x="4768478" y="2185442"/>
            <a:ext cx="1722437" cy="400050"/>
          </a:xfrm>
          <a:prstGeom prst="rect">
            <a:avLst/>
          </a:prstGeom>
          <a:noFill/>
        </p:spPr>
        <p:txBody>
          <a:bodyPr wrap="none">
            <a:spAutoFit/>
          </a:bodyPr>
          <a:lstStyle/>
          <a:p>
            <a:pPr eaLnBrk="1" fontAlgn="auto" hangingPunct="1">
              <a:spcBef>
                <a:spcPts val="0"/>
              </a:spcBef>
              <a:spcAft>
                <a:spcPts val="0"/>
              </a:spcAft>
              <a:defRPr/>
            </a:pPr>
            <a:r>
              <a:rPr kumimoji="0" lang="zh-TW" altLang="en-US" sz="2000" dirty="0">
                <a:latin typeface="+mn-ea"/>
                <a:ea typeface="+mn-ea"/>
                <a:cs typeface="Arial" pitchFamily="34" charset="0"/>
              </a:rPr>
              <a:t>電子流動方向</a:t>
            </a:r>
            <a:endParaRPr kumimoji="0" lang="zh-HK" altLang="en-US" sz="2000" dirty="0">
              <a:latin typeface="+mn-ea"/>
              <a:ea typeface="+mn-ea"/>
              <a:cs typeface="Arial" pitchFamily="34" charset="0"/>
            </a:endParaRPr>
          </a:p>
        </p:txBody>
      </p:sp>
      <p:sp>
        <p:nvSpPr>
          <p:cNvPr id="8" name="文字方塊 7"/>
          <p:cNvSpPr txBox="1"/>
          <p:nvPr/>
        </p:nvSpPr>
        <p:spPr>
          <a:xfrm>
            <a:off x="3481015" y="3041104"/>
            <a:ext cx="2087563" cy="708025"/>
          </a:xfrm>
          <a:prstGeom prst="rect">
            <a:avLst/>
          </a:prstGeom>
          <a:noFill/>
        </p:spPr>
        <p:txBody>
          <a:bodyPr>
            <a:spAutoFit/>
          </a:bodyPr>
          <a:lstStyle/>
          <a:p>
            <a:pPr algn="ctr" eaLnBrk="1" fontAlgn="auto" hangingPunct="1">
              <a:spcBef>
                <a:spcPts val="0"/>
              </a:spcBef>
              <a:spcAft>
                <a:spcPts val="0"/>
              </a:spcAft>
              <a:defRPr/>
            </a:pPr>
            <a:r>
              <a:rPr kumimoji="0" lang="zh-TW" altLang="en-US" sz="2000" dirty="0">
                <a:latin typeface="+mj-ea"/>
                <a:ea typeface="+mj-ea"/>
                <a:cs typeface="Arial" pitchFamily="34" charset="0"/>
              </a:rPr>
              <a:t>鹽橋 </a:t>
            </a:r>
            <a:r>
              <a:rPr kumimoji="0" lang="en-US" altLang="zh-HK" sz="2000" dirty="0">
                <a:latin typeface="+mj-ea"/>
                <a:ea typeface="+mj-ea"/>
                <a:cs typeface="Arial" pitchFamily="34" charset="0"/>
              </a:rPr>
              <a:t>(</a:t>
            </a:r>
            <a:r>
              <a:rPr kumimoji="0" lang="zh-TW" altLang="en-US" sz="2000" dirty="0">
                <a:latin typeface="+mj-ea"/>
                <a:ea typeface="+mj-ea"/>
                <a:cs typeface="Arial" pitchFamily="34" charset="0"/>
              </a:rPr>
              <a:t>以硝酸鉀溶液浸透的濾紙</a:t>
            </a:r>
            <a:r>
              <a:rPr kumimoji="0" lang="en-US" altLang="zh-TW" sz="2000" dirty="0">
                <a:latin typeface="+mj-ea"/>
                <a:ea typeface="+mj-ea"/>
                <a:cs typeface="Arial" pitchFamily="34" charset="0"/>
              </a:rPr>
              <a:t>)</a:t>
            </a:r>
            <a:endParaRPr kumimoji="0" lang="zh-HK" altLang="en-US" sz="2000" dirty="0">
              <a:latin typeface="+mj-ea"/>
              <a:ea typeface="+mj-ea"/>
              <a:cs typeface="Arial" pitchFamily="34" charset="0"/>
            </a:endParaRPr>
          </a:p>
        </p:txBody>
      </p:sp>
      <p:sp>
        <p:nvSpPr>
          <p:cNvPr id="9" name="文字方塊 8"/>
          <p:cNvSpPr txBox="1"/>
          <p:nvPr/>
        </p:nvSpPr>
        <p:spPr>
          <a:xfrm>
            <a:off x="872753" y="5693817"/>
            <a:ext cx="1587500" cy="400050"/>
          </a:xfrm>
          <a:prstGeom prst="rect">
            <a:avLst/>
          </a:prstGeom>
          <a:noFill/>
        </p:spPr>
        <p:txBody>
          <a:bodyPr>
            <a:spAutoFit/>
          </a:bodyPr>
          <a:lstStyle/>
          <a:p>
            <a:pPr eaLnBrk="1" fontAlgn="auto" hangingPunct="1">
              <a:spcBef>
                <a:spcPts val="0"/>
              </a:spcBef>
              <a:spcAft>
                <a:spcPts val="0"/>
              </a:spcAft>
              <a:defRPr/>
            </a:pPr>
            <a:r>
              <a:rPr kumimoji="0" lang="zh-TW" altLang="en-US" sz="2000" dirty="0">
                <a:latin typeface="+mj-ea"/>
                <a:ea typeface="+mj-ea"/>
                <a:cs typeface="Arial" pitchFamily="34" charset="0"/>
              </a:rPr>
              <a:t>硫酸鋅溶液</a:t>
            </a:r>
            <a:endParaRPr kumimoji="0" lang="zh-HK" altLang="en-US" sz="2000" dirty="0">
              <a:latin typeface="+mj-ea"/>
              <a:ea typeface="+mj-ea"/>
              <a:cs typeface="Arial" pitchFamily="34" charset="0"/>
            </a:endParaRPr>
          </a:p>
        </p:txBody>
      </p:sp>
      <p:sp>
        <p:nvSpPr>
          <p:cNvPr id="2058" name="文字方塊 9"/>
          <p:cNvSpPr txBox="1">
            <a:spLocks noChangeArrowheads="1"/>
          </p:cNvSpPr>
          <p:nvPr/>
        </p:nvSpPr>
        <p:spPr bwMode="auto">
          <a:xfrm>
            <a:off x="6589340" y="5693817"/>
            <a:ext cx="1943100" cy="400050"/>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charset="-120"/>
              </a:defRPr>
            </a:lvl1pPr>
            <a:lvl2pPr marL="742950" indent="-285750" eaLnBrk="0" hangingPunct="0">
              <a:defRPr kumimoji="1">
                <a:solidFill>
                  <a:schemeClr val="tx1"/>
                </a:solidFill>
                <a:latin typeface="Calibri" pitchFamily="34" charset="0"/>
                <a:ea typeface="新細明體" charset="-120"/>
              </a:defRPr>
            </a:lvl2pPr>
            <a:lvl3pPr marL="1143000" indent="-228600" eaLnBrk="0" hangingPunct="0">
              <a:defRPr kumimoji="1">
                <a:solidFill>
                  <a:schemeClr val="tx1"/>
                </a:solidFill>
                <a:latin typeface="Calibri" pitchFamily="34" charset="0"/>
                <a:ea typeface="新細明體" charset="-120"/>
              </a:defRPr>
            </a:lvl3pPr>
            <a:lvl4pPr marL="1600200" indent="-228600" eaLnBrk="0" hangingPunct="0">
              <a:defRPr kumimoji="1">
                <a:solidFill>
                  <a:schemeClr val="tx1"/>
                </a:solidFill>
                <a:latin typeface="Calibri" pitchFamily="34" charset="0"/>
                <a:ea typeface="新細明體" charset="-120"/>
              </a:defRPr>
            </a:lvl4pPr>
            <a:lvl5pPr marL="2057400" indent="-228600" eaLnBrk="0" hangingPunct="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defRPr/>
            </a:pPr>
            <a:r>
              <a:rPr kumimoji="0" lang="zh-TW" altLang="en-US" sz="2000" dirty="0" smtClean="0">
                <a:latin typeface="Arial" panose="020B0604020202020204" pitchFamily="34" charset="0"/>
                <a:ea typeface="+mn-ea"/>
                <a:cs typeface="Arial" panose="020B0604020202020204" pitchFamily="34" charset="0"/>
              </a:rPr>
              <a:t>硫酸銅</a:t>
            </a:r>
            <a:r>
              <a:rPr kumimoji="0" lang="en-US" altLang="zh-TW" sz="2000" dirty="0" smtClean="0">
                <a:latin typeface="Arial" panose="020B0604020202020204" pitchFamily="34" charset="0"/>
                <a:ea typeface="+mn-ea"/>
                <a:cs typeface="Arial" panose="020B0604020202020204" pitchFamily="34" charset="0"/>
              </a:rPr>
              <a:t>(II) </a:t>
            </a:r>
            <a:r>
              <a:rPr kumimoji="0" lang="zh-TW" altLang="en-US" sz="2000" dirty="0" smtClean="0">
                <a:latin typeface="Arial" panose="020B0604020202020204" pitchFamily="34" charset="0"/>
                <a:ea typeface="+mn-ea"/>
                <a:cs typeface="Arial" panose="020B0604020202020204" pitchFamily="34" charset="0"/>
              </a:rPr>
              <a:t>溶液</a:t>
            </a:r>
            <a:endParaRPr kumimoji="0" lang="zh-HK" altLang="en-US" sz="2000" dirty="0" smtClean="0">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97830265"/>
      </p:ext>
    </p:extLst>
  </p:cSld>
  <p:clrMapOvr>
    <a:masterClrMapping/>
  </p:clrMapOvr>
  <p:timing>
    <p:tnLst>
      <p:par>
        <p:cTn id="1" dur="indefinite" restart="never" nodeType="tmRoot"/>
      </p:par>
    </p:tn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6"/>
          <p:cNvSpPr>
            <a:spLocks noChangeArrowheads="1"/>
          </p:cNvSpPr>
          <p:nvPr/>
        </p:nvSpPr>
        <p:spPr bwMode="auto">
          <a:xfrm>
            <a:off x="250825" y="332656"/>
            <a:ext cx="853281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latin typeface="Arial" pitchFamily="34" charset="0"/>
                <a:cs typeface="Arial" pitchFamily="34" charset="0"/>
              </a:rPr>
              <a:t>在鋅電極，鋅原子 </a:t>
            </a:r>
            <a:r>
              <a:rPr kumimoji="0" lang="en-US" altLang="zh-TW" sz="2800" dirty="0">
                <a:latin typeface="Arial" pitchFamily="34" charset="0"/>
                <a:cs typeface="Arial" pitchFamily="34" charset="0"/>
              </a:rPr>
              <a:t>(Zn(s)) </a:t>
            </a:r>
            <a:r>
              <a:rPr kumimoji="0" lang="zh-TW" altLang="en-US" sz="2800" b="1" dirty="0">
                <a:latin typeface="Arial" pitchFamily="34" charset="0"/>
                <a:cs typeface="Arial" pitchFamily="34" charset="0"/>
              </a:rPr>
              <a:t>失去電子</a:t>
            </a:r>
            <a:r>
              <a:rPr kumimoji="0" lang="zh-TW" altLang="en-US" sz="2800" dirty="0">
                <a:latin typeface="Arial" pitchFamily="34" charset="0"/>
                <a:cs typeface="Arial" pitchFamily="34" charset="0"/>
              </a:rPr>
              <a:t>，生成鋅離子 </a:t>
            </a:r>
            <a:r>
              <a:rPr kumimoji="0" lang="en-US" altLang="zh-HK" sz="2800" dirty="0">
                <a:latin typeface="Arial" pitchFamily="34" charset="0"/>
                <a:cs typeface="Arial" pitchFamily="34" charset="0"/>
              </a:rPr>
              <a:t>(Zn</a:t>
            </a:r>
            <a:r>
              <a:rPr kumimoji="0" lang="en-US" altLang="zh-HK" sz="2800" baseline="30000" dirty="0">
                <a:latin typeface="Arial" pitchFamily="34" charset="0"/>
                <a:cs typeface="Arial" pitchFamily="34" charset="0"/>
              </a:rPr>
              <a:t>2+ </a:t>
            </a:r>
            <a:r>
              <a:rPr kumimoji="0" lang="en-US" altLang="zh-HK" sz="2800" dirty="0">
                <a:latin typeface="Arial" pitchFamily="34" charset="0"/>
                <a:cs typeface="Arial" pitchFamily="34" charset="0"/>
              </a:rPr>
              <a:t>(</a:t>
            </a:r>
            <a:r>
              <a:rPr kumimoji="0" lang="en-US" altLang="zh-HK" sz="2800" dirty="0" err="1">
                <a:latin typeface="Arial" pitchFamily="34" charset="0"/>
                <a:cs typeface="Arial" pitchFamily="34" charset="0"/>
              </a:rPr>
              <a:t>aq</a:t>
            </a:r>
            <a:r>
              <a:rPr kumimoji="0" lang="en-US" altLang="zh-HK" sz="2800" dirty="0">
                <a:latin typeface="Arial" pitchFamily="34" charset="0"/>
                <a:cs typeface="Arial" pitchFamily="34" charset="0"/>
              </a:rPr>
              <a:t>))</a:t>
            </a:r>
            <a:r>
              <a:rPr kumimoji="0" lang="zh-TW" altLang="en-US" sz="2800" dirty="0">
                <a:latin typeface="Arial" pitchFamily="34" charset="0"/>
                <a:cs typeface="Arial" pitchFamily="34" charset="0"/>
              </a:rPr>
              <a:t>。</a:t>
            </a:r>
            <a:endParaRPr kumimoji="0" lang="en-US" altLang="zh-TW" sz="2800" dirty="0">
              <a:latin typeface="Arial" pitchFamily="34" charset="0"/>
              <a:cs typeface="Arial" pitchFamily="34" charset="0"/>
            </a:endParaRPr>
          </a:p>
        </p:txBody>
      </p:sp>
      <p:sp>
        <p:nvSpPr>
          <p:cNvPr id="3076" name="矩形 3"/>
          <p:cNvSpPr>
            <a:spLocks noChangeArrowheads="1"/>
          </p:cNvSpPr>
          <p:nvPr/>
        </p:nvSpPr>
        <p:spPr bwMode="auto">
          <a:xfrm>
            <a:off x="2195513" y="1698972"/>
            <a:ext cx="40862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Zn(s) </a:t>
            </a:r>
            <a:r>
              <a:rPr kumimoji="0" lang="en-US" altLang="zh-HK" sz="2800">
                <a:latin typeface="Arial" pitchFamily="34" charset="0"/>
                <a:cs typeface="Arial" pitchFamily="34" charset="0"/>
                <a:sym typeface="Symbol" pitchFamily="18" charset="2"/>
              </a:rPr>
              <a:t> </a:t>
            </a:r>
            <a:r>
              <a:rPr kumimoji="0" lang="en-US" altLang="zh-HK" sz="2800">
                <a:latin typeface="Arial" pitchFamily="34" charset="0"/>
                <a:cs typeface="Arial" pitchFamily="34" charset="0"/>
              </a:rPr>
              <a:t>Zn</a:t>
            </a:r>
            <a:r>
              <a:rPr kumimoji="0" lang="en-US" altLang="zh-HK" sz="2800" baseline="30000">
                <a:latin typeface="Arial" pitchFamily="34" charset="0"/>
                <a:cs typeface="Arial" pitchFamily="34" charset="0"/>
              </a:rPr>
              <a:t>2+ </a:t>
            </a:r>
            <a:r>
              <a:rPr kumimoji="0" lang="en-US" altLang="zh-HK" sz="2800">
                <a:latin typeface="Arial" pitchFamily="34" charset="0"/>
                <a:cs typeface="Arial" pitchFamily="34" charset="0"/>
              </a:rPr>
              <a:t>(aq) + 2e</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3077" name="文字方塊 4"/>
          <p:cNvSpPr txBox="1">
            <a:spLocks noChangeArrowheads="1"/>
          </p:cNvSpPr>
          <p:nvPr/>
        </p:nvSpPr>
        <p:spPr bwMode="auto">
          <a:xfrm>
            <a:off x="6227763" y="1673572"/>
            <a:ext cx="18446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solidFill>
                  <a:srgbClr val="FF00FF"/>
                </a:solidFill>
                <a:latin typeface="Arial" pitchFamily="34" charset="0"/>
                <a:cs typeface="Arial" pitchFamily="34" charset="0"/>
              </a:rPr>
              <a:t>(</a:t>
            </a:r>
            <a:r>
              <a:rPr kumimoji="0" lang="zh-TW" altLang="en-US" sz="2800" b="1">
                <a:solidFill>
                  <a:srgbClr val="FF00FF"/>
                </a:solidFill>
                <a:latin typeface="Arial" pitchFamily="34" charset="0"/>
                <a:cs typeface="Arial" pitchFamily="34" charset="0"/>
              </a:rPr>
              <a:t>氧化作用</a:t>
            </a:r>
            <a:r>
              <a:rPr kumimoji="0" lang="en-US" altLang="zh-HK" sz="2800" b="1">
                <a:solidFill>
                  <a:srgbClr val="FF00FF"/>
                </a:solidFill>
                <a:latin typeface="Arial" pitchFamily="34" charset="0"/>
                <a:cs typeface="Arial" pitchFamily="34" charset="0"/>
              </a:rPr>
              <a:t>)</a:t>
            </a:r>
            <a:endParaRPr kumimoji="0" lang="zh-HK" altLang="en-US" sz="2800" b="1">
              <a:solidFill>
                <a:srgbClr val="FF00FF"/>
              </a:solidFill>
              <a:latin typeface="Arial" pitchFamily="34" charset="0"/>
              <a:cs typeface="Arial" pitchFamily="34" charset="0"/>
            </a:endParaRPr>
          </a:p>
        </p:txBody>
      </p:sp>
      <p:sp>
        <p:nvSpPr>
          <p:cNvPr id="3078" name="文字方塊 5"/>
          <p:cNvSpPr txBox="1">
            <a:spLocks noChangeArrowheads="1"/>
          </p:cNvSpPr>
          <p:nvPr/>
        </p:nvSpPr>
        <p:spPr bwMode="auto">
          <a:xfrm>
            <a:off x="2322513" y="1385540"/>
            <a:ext cx="17954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1">
                <a:solidFill>
                  <a:srgbClr val="FF00FF"/>
                </a:solidFill>
                <a:latin typeface="Arial" pitchFamily="34" charset="0"/>
                <a:cs typeface="Arial" pitchFamily="34" charset="0"/>
              </a:rPr>
              <a:t>0             +2</a:t>
            </a:r>
            <a:endParaRPr kumimoji="0" lang="zh-HK" altLang="en-US" sz="2400" b="1">
              <a:solidFill>
                <a:srgbClr val="FF00FF"/>
              </a:solidFill>
              <a:latin typeface="Arial" pitchFamily="34" charset="0"/>
              <a:cs typeface="Arial" pitchFamily="34" charset="0"/>
            </a:endParaRPr>
          </a:p>
        </p:txBody>
      </p:sp>
      <p:sp>
        <p:nvSpPr>
          <p:cNvPr id="7" name="Rectangle 6"/>
          <p:cNvSpPr>
            <a:spLocks noChangeArrowheads="1"/>
          </p:cNvSpPr>
          <p:nvPr/>
        </p:nvSpPr>
        <p:spPr bwMode="auto">
          <a:xfrm>
            <a:off x="250825" y="2636912"/>
            <a:ext cx="84978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由於過程中鋅原子失去電子，故這是 </a:t>
            </a:r>
            <a:r>
              <a:rPr kumimoji="0" lang="zh-TW" altLang="en-US" sz="3200" b="1" dirty="0">
                <a:solidFill>
                  <a:srgbClr val="3399FF"/>
                </a:solidFill>
              </a:rPr>
              <a:t>氧化作用</a:t>
            </a:r>
            <a:r>
              <a:rPr kumimoji="0" lang="zh-TW" altLang="en-US" sz="2800" dirty="0"/>
              <a:t>。</a:t>
            </a:r>
            <a:endParaRPr kumimoji="0" lang="en-US" altLang="zh-TW" sz="2800" dirty="0">
              <a:latin typeface="Arial" pitchFamily="34" charset="0"/>
              <a:cs typeface="Arial" pitchFamily="34" charset="0"/>
            </a:endParaRPr>
          </a:p>
        </p:txBody>
      </p:sp>
      <p:sp>
        <p:nvSpPr>
          <p:cNvPr id="8" name="Rectangle 6"/>
          <p:cNvSpPr>
            <a:spLocks noChangeArrowheads="1"/>
          </p:cNvSpPr>
          <p:nvPr/>
        </p:nvSpPr>
        <p:spPr bwMode="auto">
          <a:xfrm>
            <a:off x="250825" y="3611513"/>
            <a:ext cx="84978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a:t>鋅電極是化</a:t>
            </a:r>
            <a:r>
              <a:rPr kumimoji="0" lang="zh-TW" altLang="en-US" sz="2800"/>
              <a:t>學電池的 </a:t>
            </a:r>
            <a:r>
              <a:rPr kumimoji="0" lang="zh-TW" altLang="en-US" sz="3200" b="1">
                <a:solidFill>
                  <a:srgbClr val="3399FF"/>
                </a:solidFill>
              </a:rPr>
              <a:t>負電極</a:t>
            </a:r>
            <a:r>
              <a:rPr kumimoji="0" lang="zh-TW" altLang="en-US" sz="2800"/>
              <a:t>，也稱為 </a:t>
            </a:r>
            <a:r>
              <a:rPr kumimoji="0" lang="zh-TW" altLang="en-US" sz="3200" b="1">
                <a:solidFill>
                  <a:srgbClr val="3399FF"/>
                </a:solidFill>
              </a:rPr>
              <a:t>陽極</a:t>
            </a:r>
            <a:r>
              <a:rPr kumimoji="0" lang="zh-TW" altLang="en-US" sz="2800"/>
              <a:t>。</a:t>
            </a:r>
            <a:endParaRPr kumimoji="0" lang="en-US" altLang="zh-TW" sz="2800">
              <a:latin typeface="Arial" pitchFamily="34" charset="0"/>
              <a:cs typeface="Arial" pitchFamily="34" charset="0"/>
            </a:endParaRPr>
          </a:p>
        </p:txBody>
      </p:sp>
      <p:sp>
        <p:nvSpPr>
          <p:cNvPr id="3081" name="AutoShape 9"/>
          <p:cNvSpPr>
            <a:spLocks noChangeArrowheads="1"/>
          </p:cNvSpPr>
          <p:nvPr/>
        </p:nvSpPr>
        <p:spPr bwMode="auto">
          <a:xfrm>
            <a:off x="844550" y="4278164"/>
            <a:ext cx="5743575" cy="73501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3082" name="Text Box 10"/>
          <p:cNvSpPr txBox="1">
            <a:spLocks noChangeArrowheads="1"/>
          </p:cNvSpPr>
          <p:nvPr/>
        </p:nvSpPr>
        <p:spPr bwMode="auto">
          <a:xfrm>
            <a:off x="1042988" y="4365476"/>
            <a:ext cx="55451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spcBef>
                <a:spcPct val="50000"/>
              </a:spcBef>
            </a:pPr>
            <a:r>
              <a:rPr lang="zh-TW" altLang="en-US" sz="3200" b="1">
                <a:solidFill>
                  <a:srgbClr val="3399FF"/>
                </a:solidFill>
                <a:latin typeface="Arial" pitchFamily="34" charset="0"/>
              </a:rPr>
              <a:t>陽極</a:t>
            </a:r>
            <a:r>
              <a:rPr lang="zh-TW" altLang="en-US" sz="2800" b="1">
                <a:latin typeface="Arial" pitchFamily="34" charset="0"/>
              </a:rPr>
              <a:t> </a:t>
            </a:r>
            <a:r>
              <a:rPr lang="zh-TW" altLang="en-US" sz="2800">
                <a:latin typeface="Arial" pitchFamily="34" charset="0"/>
              </a:rPr>
              <a:t>是發生 </a:t>
            </a:r>
            <a:r>
              <a:rPr lang="zh-TW" altLang="en-US" sz="3200" b="1" u="sng">
                <a:solidFill>
                  <a:srgbClr val="FF0000"/>
                </a:solidFill>
                <a:latin typeface="Arial" pitchFamily="34" charset="0"/>
              </a:rPr>
              <a:t>氧化作用</a:t>
            </a:r>
            <a:r>
              <a:rPr lang="zh-TW" altLang="en-US" sz="2800" b="1">
                <a:latin typeface="Arial" pitchFamily="34" charset="0"/>
              </a:rPr>
              <a:t> </a:t>
            </a:r>
            <a:r>
              <a:rPr lang="zh-TW" altLang="en-US" sz="2800">
                <a:latin typeface="Arial" pitchFamily="34" charset="0"/>
              </a:rPr>
              <a:t>的電極。</a:t>
            </a:r>
            <a:endParaRPr lang="en-US" altLang="zh-TW" sz="2800">
              <a:latin typeface="Arial" pitchFamily="34" charset="0"/>
              <a:cs typeface="Arial" pitchFamily="34" charset="0"/>
            </a:endParaRPr>
          </a:p>
        </p:txBody>
      </p:sp>
      <p:sp>
        <p:nvSpPr>
          <p:cNvPr id="14" name="Rectangle 6"/>
          <p:cNvSpPr>
            <a:spLocks noChangeArrowheads="1"/>
          </p:cNvSpPr>
          <p:nvPr/>
        </p:nvSpPr>
        <p:spPr bwMode="auto">
          <a:xfrm>
            <a:off x="250825" y="5517232"/>
            <a:ext cx="6840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鋅失去的電子會經外電路流向銅。</a:t>
            </a:r>
            <a:endParaRPr kumimoji="0" lang="en-US" altLang="zh-TW" sz="2800">
              <a:latin typeface="Arial" pitchFamily="34" charset="0"/>
              <a:cs typeface="Arial" pitchFamily="34" charset="0"/>
            </a:endParaRPr>
          </a:p>
        </p:txBody>
      </p:sp>
    </p:spTree>
    <p:extLst>
      <p:ext uri="{BB962C8B-B14F-4D97-AF65-F5344CB8AC3E}">
        <p14:creationId xmlns:p14="http://schemas.microsoft.com/office/powerpoint/2010/main" val="1516733260"/>
      </p:ext>
    </p:extLst>
  </p:cSld>
  <p:clrMapOvr>
    <a:masterClrMapping/>
  </p:clrMapOvr>
  <p:timing>
    <p:tnLst>
      <p:par>
        <p:cTn id="1" dur="indefinite" restart="never" nodeType="tmRoot"/>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6"/>
          <p:cNvSpPr>
            <a:spLocks noChangeArrowheads="1"/>
          </p:cNvSpPr>
          <p:nvPr/>
        </p:nvSpPr>
        <p:spPr bwMode="auto">
          <a:xfrm>
            <a:off x="179388" y="295275"/>
            <a:ext cx="86423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a:latin typeface="Arial" pitchFamily="34" charset="0"/>
                <a:cs typeface="Arial" pitchFamily="34" charset="0"/>
              </a:rPr>
              <a:t>溶液中的銅</a:t>
            </a:r>
            <a:r>
              <a:rPr kumimoji="0" lang="en-US" altLang="zh-HK" sz="2800">
                <a:latin typeface="Arial" pitchFamily="34" charset="0"/>
                <a:cs typeface="Arial" pitchFamily="34" charset="0"/>
              </a:rPr>
              <a:t>(II) </a:t>
            </a:r>
            <a:r>
              <a:rPr kumimoji="0" lang="zh-HK" altLang="en-US" sz="2800">
                <a:latin typeface="Arial" pitchFamily="34" charset="0"/>
                <a:cs typeface="Arial" pitchFamily="34" charset="0"/>
              </a:rPr>
              <a:t>離子</a:t>
            </a:r>
            <a:r>
              <a:rPr kumimoji="0" lang="en-US" altLang="zh-TW" sz="2800">
                <a:latin typeface="Arial" pitchFamily="34" charset="0"/>
                <a:cs typeface="Arial" pitchFamily="34" charset="0"/>
              </a:rPr>
              <a:t>(Cu</a:t>
            </a:r>
            <a:r>
              <a:rPr kumimoji="0" lang="en-US" altLang="zh-TW" sz="2800" baseline="30000">
                <a:latin typeface="Arial" pitchFamily="34" charset="0"/>
                <a:cs typeface="Arial" pitchFamily="34" charset="0"/>
              </a:rPr>
              <a:t>2+</a:t>
            </a:r>
            <a:r>
              <a:rPr kumimoji="0" lang="en-US" altLang="zh-TW" sz="2800">
                <a:latin typeface="Arial" pitchFamily="34" charset="0"/>
                <a:cs typeface="Arial" pitchFamily="34" charset="0"/>
              </a:rPr>
              <a:t>(aq)) </a:t>
            </a:r>
            <a:r>
              <a:rPr kumimoji="0" lang="zh-TW" altLang="en-US" sz="2800" b="1">
                <a:latin typeface="Arial" pitchFamily="34" charset="0"/>
                <a:cs typeface="Arial" pitchFamily="34" charset="0"/>
              </a:rPr>
              <a:t>獲得</a:t>
            </a:r>
            <a:r>
              <a:rPr kumimoji="0" lang="zh-TW" altLang="en-US" sz="2800">
                <a:latin typeface="Arial" pitchFamily="34" charset="0"/>
                <a:cs typeface="Arial" pitchFamily="34" charset="0"/>
              </a:rPr>
              <a:t>電子，生成銅原子 </a:t>
            </a:r>
            <a:r>
              <a:rPr kumimoji="0" lang="en-US" altLang="zh-TW" sz="2800">
                <a:latin typeface="Arial" pitchFamily="34" charset="0"/>
                <a:cs typeface="Arial" pitchFamily="34" charset="0"/>
              </a:rPr>
              <a:t>(Cu(s))</a:t>
            </a:r>
            <a:r>
              <a:rPr kumimoji="0" lang="zh-TW" altLang="en-US" sz="2800">
                <a:latin typeface="Arial" pitchFamily="34" charset="0"/>
                <a:cs typeface="Arial" pitchFamily="34" charset="0"/>
              </a:rPr>
              <a:t>，並在銅電極的表面形成了一層銅。</a:t>
            </a:r>
            <a:endParaRPr kumimoji="0" lang="en-US" altLang="zh-TW" sz="2800">
              <a:latin typeface="Arial" pitchFamily="34" charset="0"/>
              <a:cs typeface="Arial" pitchFamily="34" charset="0"/>
            </a:endParaRPr>
          </a:p>
        </p:txBody>
      </p:sp>
      <p:sp>
        <p:nvSpPr>
          <p:cNvPr id="4100" name="矩形 5"/>
          <p:cNvSpPr>
            <a:spLocks noChangeArrowheads="1"/>
          </p:cNvSpPr>
          <p:nvPr/>
        </p:nvSpPr>
        <p:spPr bwMode="auto">
          <a:xfrm>
            <a:off x="2122488" y="1745878"/>
            <a:ext cx="40068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+ 2e</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 </a:t>
            </a:r>
            <a:r>
              <a:rPr kumimoji="0" lang="en-US" altLang="zh-HK" sz="2800">
                <a:latin typeface="Arial" pitchFamily="34" charset="0"/>
                <a:cs typeface="Arial" pitchFamily="34" charset="0"/>
                <a:sym typeface="Symbol" pitchFamily="18" charset="2"/>
              </a:rPr>
              <a:t> </a:t>
            </a:r>
            <a:r>
              <a:rPr kumimoji="0" lang="en-US" altLang="zh-HK" sz="2800">
                <a:latin typeface="Arial" pitchFamily="34" charset="0"/>
                <a:cs typeface="Arial" pitchFamily="34" charset="0"/>
              </a:rPr>
              <a:t>Cu(s) </a:t>
            </a:r>
            <a:endParaRPr kumimoji="0" lang="zh-HK" altLang="en-US" sz="2800">
              <a:latin typeface="Arial" pitchFamily="34" charset="0"/>
              <a:cs typeface="Arial" pitchFamily="34" charset="0"/>
            </a:endParaRPr>
          </a:p>
        </p:txBody>
      </p:sp>
      <p:sp>
        <p:nvSpPr>
          <p:cNvPr id="4101" name="文字方塊 6"/>
          <p:cNvSpPr txBox="1">
            <a:spLocks noChangeArrowheads="1"/>
          </p:cNvSpPr>
          <p:nvPr/>
        </p:nvSpPr>
        <p:spPr bwMode="auto">
          <a:xfrm>
            <a:off x="6443663" y="1787153"/>
            <a:ext cx="18446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solidFill>
                  <a:srgbClr val="009900"/>
                </a:solidFill>
                <a:latin typeface="Arial" pitchFamily="34" charset="0"/>
                <a:cs typeface="Arial" pitchFamily="34" charset="0"/>
              </a:rPr>
              <a:t>(</a:t>
            </a:r>
            <a:r>
              <a:rPr kumimoji="0" lang="zh-TW" altLang="en-US" sz="2800" b="1">
                <a:solidFill>
                  <a:srgbClr val="009900"/>
                </a:solidFill>
                <a:latin typeface="Arial" pitchFamily="34" charset="0"/>
                <a:cs typeface="Arial" pitchFamily="34" charset="0"/>
              </a:rPr>
              <a:t>還原作用</a:t>
            </a:r>
            <a:r>
              <a:rPr kumimoji="0" lang="en-US" altLang="zh-HK" sz="2800" b="1">
                <a:solidFill>
                  <a:srgbClr val="009900"/>
                </a:solidFill>
                <a:latin typeface="Arial" pitchFamily="34" charset="0"/>
                <a:cs typeface="Arial" pitchFamily="34" charset="0"/>
              </a:rPr>
              <a:t>)</a:t>
            </a:r>
            <a:endParaRPr kumimoji="0" lang="zh-HK" altLang="en-US" sz="2800" b="1">
              <a:solidFill>
                <a:srgbClr val="009900"/>
              </a:solidFill>
              <a:latin typeface="Arial" pitchFamily="34" charset="0"/>
              <a:cs typeface="Arial" pitchFamily="34" charset="0"/>
            </a:endParaRPr>
          </a:p>
        </p:txBody>
      </p:sp>
      <p:sp>
        <p:nvSpPr>
          <p:cNvPr id="4102" name="文字方塊 7"/>
          <p:cNvSpPr txBox="1">
            <a:spLocks noChangeArrowheads="1"/>
          </p:cNvSpPr>
          <p:nvPr/>
        </p:nvSpPr>
        <p:spPr bwMode="auto">
          <a:xfrm>
            <a:off x="2176463" y="1484784"/>
            <a:ext cx="33099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1">
                <a:solidFill>
                  <a:srgbClr val="009900"/>
                </a:solidFill>
                <a:latin typeface="Arial" pitchFamily="34" charset="0"/>
                <a:cs typeface="Arial" pitchFamily="34" charset="0"/>
              </a:rPr>
              <a:t>+2                               0</a:t>
            </a:r>
            <a:endParaRPr kumimoji="0" lang="zh-HK" altLang="en-US" sz="2400" b="1">
              <a:solidFill>
                <a:srgbClr val="009900"/>
              </a:solidFill>
              <a:latin typeface="Arial" pitchFamily="34" charset="0"/>
              <a:cs typeface="Arial" pitchFamily="34" charset="0"/>
            </a:endParaRPr>
          </a:p>
        </p:txBody>
      </p:sp>
      <p:sp>
        <p:nvSpPr>
          <p:cNvPr id="9" name="Rectangle 6"/>
          <p:cNvSpPr>
            <a:spLocks noChangeArrowheads="1"/>
          </p:cNvSpPr>
          <p:nvPr/>
        </p:nvSpPr>
        <p:spPr bwMode="auto">
          <a:xfrm>
            <a:off x="179388" y="2636912"/>
            <a:ext cx="8858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latin typeface="Arial" pitchFamily="34" charset="0"/>
                <a:cs typeface="Arial" pitchFamily="34" charset="0"/>
              </a:rPr>
              <a:t>由於過程中銅</a:t>
            </a:r>
            <a:r>
              <a:rPr kumimoji="0" lang="en-US" altLang="zh-TW" sz="2800" dirty="0">
                <a:latin typeface="Arial" pitchFamily="34" charset="0"/>
                <a:cs typeface="Arial" pitchFamily="34" charset="0"/>
              </a:rPr>
              <a:t>(II) </a:t>
            </a:r>
            <a:r>
              <a:rPr kumimoji="0" lang="zh-TW" altLang="en-US" sz="2800" dirty="0">
                <a:latin typeface="Arial" pitchFamily="34" charset="0"/>
                <a:cs typeface="Arial" pitchFamily="34" charset="0"/>
              </a:rPr>
              <a:t>離子獲得電子，故這是</a:t>
            </a:r>
            <a:r>
              <a:rPr kumimoji="0" lang="zh-TW" altLang="en-US" sz="2800" b="1" dirty="0">
                <a:latin typeface="Arial" pitchFamily="34" charset="0"/>
                <a:cs typeface="Arial" pitchFamily="34" charset="0"/>
              </a:rPr>
              <a:t>還原作用</a:t>
            </a:r>
            <a:r>
              <a:rPr kumimoji="0" lang="zh-TW" altLang="en-US" sz="2800" dirty="0">
                <a:latin typeface="Arial" pitchFamily="34" charset="0"/>
                <a:cs typeface="Arial" pitchFamily="34" charset="0"/>
              </a:rPr>
              <a:t>。</a:t>
            </a:r>
            <a:endParaRPr kumimoji="0" lang="en-US" altLang="zh-TW" sz="2800" dirty="0">
              <a:latin typeface="Arial" pitchFamily="34" charset="0"/>
              <a:cs typeface="Arial" pitchFamily="34" charset="0"/>
            </a:endParaRPr>
          </a:p>
        </p:txBody>
      </p:sp>
      <p:sp>
        <p:nvSpPr>
          <p:cNvPr id="11" name="Rectangle 6"/>
          <p:cNvSpPr>
            <a:spLocks noChangeArrowheads="1"/>
          </p:cNvSpPr>
          <p:nvPr/>
        </p:nvSpPr>
        <p:spPr bwMode="auto">
          <a:xfrm>
            <a:off x="179388" y="3357563"/>
            <a:ext cx="87852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a:t>銅電極</a:t>
            </a:r>
            <a:r>
              <a:rPr kumimoji="0" lang="zh-TW" altLang="en-US" sz="2800"/>
              <a:t>是化學電池的</a:t>
            </a:r>
            <a:r>
              <a:rPr kumimoji="0" lang="zh-TW" altLang="en-US" sz="2800" b="1"/>
              <a:t>正電極</a:t>
            </a:r>
            <a:r>
              <a:rPr kumimoji="0" lang="zh-TW" altLang="en-US" sz="2800"/>
              <a:t>，也稱為 </a:t>
            </a:r>
            <a:r>
              <a:rPr kumimoji="0" lang="zh-TW" altLang="en-US" sz="3200" b="1">
                <a:solidFill>
                  <a:srgbClr val="3399FF"/>
                </a:solidFill>
              </a:rPr>
              <a:t>陰極</a:t>
            </a:r>
            <a:r>
              <a:rPr kumimoji="0" lang="zh-TW" altLang="en-US" sz="2800"/>
              <a:t>。</a:t>
            </a:r>
            <a:endParaRPr kumimoji="0" lang="en-US" altLang="zh-HK" sz="2800">
              <a:latin typeface="Arial" pitchFamily="34" charset="0"/>
              <a:cs typeface="Arial" pitchFamily="34" charset="0"/>
            </a:endParaRPr>
          </a:p>
        </p:txBody>
      </p:sp>
      <p:sp>
        <p:nvSpPr>
          <p:cNvPr id="4105" name="AutoShape 9"/>
          <p:cNvSpPr>
            <a:spLocks noChangeArrowheads="1"/>
          </p:cNvSpPr>
          <p:nvPr/>
        </p:nvSpPr>
        <p:spPr bwMode="auto">
          <a:xfrm>
            <a:off x="684213" y="4149080"/>
            <a:ext cx="5975350" cy="64452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4106" name="Text Box 10"/>
          <p:cNvSpPr txBox="1">
            <a:spLocks noChangeArrowheads="1"/>
          </p:cNvSpPr>
          <p:nvPr/>
        </p:nvSpPr>
        <p:spPr bwMode="auto">
          <a:xfrm>
            <a:off x="971550" y="4195117"/>
            <a:ext cx="58308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spcBef>
                <a:spcPct val="50000"/>
              </a:spcBef>
            </a:pPr>
            <a:r>
              <a:rPr lang="zh-TW" altLang="en-US" sz="3200" b="1">
                <a:solidFill>
                  <a:srgbClr val="3399FF"/>
                </a:solidFill>
                <a:latin typeface="Arial" pitchFamily="34" charset="0"/>
              </a:rPr>
              <a:t>陰極</a:t>
            </a:r>
            <a:r>
              <a:rPr lang="zh-TW" altLang="en-US" sz="2800" b="1">
                <a:latin typeface="Arial" pitchFamily="34" charset="0"/>
              </a:rPr>
              <a:t> </a:t>
            </a:r>
            <a:r>
              <a:rPr lang="zh-TW" altLang="en-US" sz="2800">
                <a:latin typeface="Arial" pitchFamily="34" charset="0"/>
              </a:rPr>
              <a:t>是發生 </a:t>
            </a:r>
            <a:r>
              <a:rPr lang="zh-TW" altLang="en-US" sz="3200" b="1" u="sng">
                <a:solidFill>
                  <a:srgbClr val="FF0000"/>
                </a:solidFill>
                <a:latin typeface="Arial" pitchFamily="34" charset="0"/>
              </a:rPr>
              <a:t>還原作用</a:t>
            </a:r>
            <a:r>
              <a:rPr lang="zh-TW" altLang="en-US" sz="2800" b="1">
                <a:latin typeface="Arial" pitchFamily="34" charset="0"/>
              </a:rPr>
              <a:t> </a:t>
            </a:r>
            <a:r>
              <a:rPr lang="zh-TW" altLang="en-US" sz="2800">
                <a:latin typeface="Arial" pitchFamily="34" charset="0"/>
              </a:rPr>
              <a:t>的電極。</a:t>
            </a:r>
            <a:endParaRPr lang="en-US" altLang="zh-TW" sz="2800">
              <a:latin typeface="Arial" pitchFamily="34" charset="0"/>
              <a:cs typeface="Arial" pitchFamily="34" charset="0"/>
            </a:endParaRPr>
          </a:p>
        </p:txBody>
      </p:sp>
      <p:sp>
        <p:nvSpPr>
          <p:cNvPr id="17" name="Rectangle 6"/>
          <p:cNvSpPr>
            <a:spLocks noChangeArrowheads="1"/>
          </p:cNvSpPr>
          <p:nvPr/>
        </p:nvSpPr>
        <p:spPr bwMode="auto">
          <a:xfrm>
            <a:off x="179388" y="5157788"/>
            <a:ext cx="46799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a:t>總反應</a:t>
            </a:r>
            <a:r>
              <a:rPr kumimoji="0" lang="zh-TW" altLang="en-US" sz="2800"/>
              <a:t>的離子方程式：</a:t>
            </a:r>
            <a:endParaRPr kumimoji="0" lang="en-US" altLang="zh-TW" sz="2800">
              <a:latin typeface="Arial" pitchFamily="34" charset="0"/>
              <a:cs typeface="Arial" pitchFamily="34" charset="0"/>
            </a:endParaRPr>
          </a:p>
        </p:txBody>
      </p:sp>
      <p:sp>
        <p:nvSpPr>
          <p:cNvPr id="4110" name="矩形 17"/>
          <p:cNvSpPr>
            <a:spLocks noChangeArrowheads="1"/>
          </p:cNvSpPr>
          <p:nvPr/>
        </p:nvSpPr>
        <p:spPr bwMode="auto">
          <a:xfrm>
            <a:off x="431800" y="5661025"/>
            <a:ext cx="85328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Zn(s) + 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a:t>
            </a:r>
            <a:r>
              <a:rPr kumimoji="0" lang="en-US" altLang="zh-HK" sz="2800">
                <a:latin typeface="Arial" pitchFamily="34" charset="0"/>
                <a:cs typeface="Arial" pitchFamily="34" charset="0"/>
                <a:sym typeface="Symbol" pitchFamily="18" charset="2"/>
              </a:rPr>
              <a:t></a:t>
            </a:r>
            <a:r>
              <a:rPr kumimoji="0" lang="en-US" altLang="zh-HK" sz="2800">
                <a:latin typeface="Arial" pitchFamily="34" charset="0"/>
                <a:cs typeface="Arial" pitchFamily="34" charset="0"/>
              </a:rPr>
              <a:t> Zn</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 Cu(s)  </a:t>
            </a:r>
            <a:r>
              <a:rPr kumimoji="0" lang="en-US" altLang="zh-HK" sz="2800" b="1">
                <a:solidFill>
                  <a:srgbClr val="00B050"/>
                </a:solidFill>
                <a:latin typeface="Arial" pitchFamily="34" charset="0"/>
                <a:cs typeface="Arial" pitchFamily="34" charset="0"/>
              </a:rPr>
              <a:t>(</a:t>
            </a:r>
            <a:r>
              <a:rPr kumimoji="0" lang="zh-TW" altLang="en-US" sz="2800" b="1">
                <a:solidFill>
                  <a:srgbClr val="00B050"/>
                </a:solidFill>
                <a:latin typeface="Arial" pitchFamily="34" charset="0"/>
                <a:cs typeface="Arial" pitchFamily="34" charset="0"/>
              </a:rPr>
              <a:t>氧化還原反應</a:t>
            </a:r>
            <a:r>
              <a:rPr kumimoji="0" lang="en-US" altLang="zh-HK" sz="2800" b="1">
                <a:solidFill>
                  <a:srgbClr val="00B050"/>
                </a:solidFill>
                <a:latin typeface="Arial" pitchFamily="34" charset="0"/>
                <a:cs typeface="Arial" pitchFamily="34" charset="0"/>
              </a:rPr>
              <a:t>)</a:t>
            </a:r>
            <a:r>
              <a:rPr kumimoji="0" lang="en-US" altLang="zh-HK" sz="2800">
                <a:solidFill>
                  <a:srgbClr val="00B050"/>
                </a:solidFill>
                <a:latin typeface="Arial" pitchFamily="34" charset="0"/>
                <a:cs typeface="Arial" pitchFamily="34" charset="0"/>
              </a:rPr>
              <a:t> </a:t>
            </a:r>
            <a:endParaRPr kumimoji="0" lang="zh-HK" altLang="en-US" sz="2800">
              <a:solidFill>
                <a:srgbClr val="00B050"/>
              </a:solidFill>
              <a:latin typeface="Arial" pitchFamily="34" charset="0"/>
              <a:cs typeface="Arial" pitchFamily="34" charset="0"/>
            </a:endParaRPr>
          </a:p>
        </p:txBody>
      </p:sp>
    </p:spTree>
    <p:extLst>
      <p:ext uri="{BB962C8B-B14F-4D97-AF65-F5344CB8AC3E}">
        <p14:creationId xmlns:p14="http://schemas.microsoft.com/office/powerpoint/2010/main" val="3595455126"/>
      </p:ext>
    </p:extLst>
  </p:cSld>
  <p:clrMapOvr>
    <a:masterClrMapping/>
  </p:clrMapOvr>
  <p:timing>
    <p:tnLst>
      <p:par>
        <p:cTn id="1" dur="indefinite" restart="never" nodeType="tmRoot"/>
      </p:par>
    </p:tn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8"/>
          <p:cNvSpPr>
            <a:spLocks noChangeArrowheads="1"/>
          </p:cNvSpPr>
          <p:nvPr/>
        </p:nvSpPr>
        <p:spPr bwMode="auto">
          <a:xfrm>
            <a:off x="0" y="839788"/>
            <a:ext cx="9144000" cy="5847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903288" indent="-903288"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marL="0" indent="0" eaLnBrk="1" hangingPunct="1"/>
            <a:r>
              <a:rPr kumimoji="0" lang="zh-TW" altLang="en-US" sz="3200" b="1" dirty="0" smtClean="0">
                <a:solidFill>
                  <a:srgbClr val="0033CC"/>
                </a:solidFill>
                <a:latin typeface="Arial" pitchFamily="34" charset="0"/>
                <a:cs typeface="Arial" pitchFamily="34" charset="0"/>
              </a:rPr>
              <a:t>由</a:t>
            </a:r>
            <a:r>
              <a:rPr kumimoji="0" lang="zh-TW" altLang="en-US" sz="3200" b="1" dirty="0">
                <a:solidFill>
                  <a:srgbClr val="0033CC"/>
                </a:solidFill>
                <a:latin typeface="Arial" pitchFamily="34" charset="0"/>
                <a:cs typeface="Arial" pitchFamily="34" charset="0"/>
              </a:rPr>
              <a:t>惰性電極構成的簡單化學電池內的氧化還原反應</a:t>
            </a:r>
            <a:endParaRPr kumimoji="0" lang="en-US" altLang="zh-TW" sz="3200" b="1" dirty="0">
              <a:solidFill>
                <a:srgbClr val="0033CC"/>
              </a:solidFill>
              <a:latin typeface="Arial" pitchFamily="34" charset="0"/>
              <a:cs typeface="Arial" pitchFamily="34" charset="0"/>
            </a:endParaRPr>
          </a:p>
        </p:txBody>
      </p:sp>
      <p:sp>
        <p:nvSpPr>
          <p:cNvPr id="3" name="Rectangle 4"/>
          <p:cNvSpPr>
            <a:spLocks noChangeArrowheads="1"/>
          </p:cNvSpPr>
          <p:nvPr/>
        </p:nvSpPr>
        <p:spPr bwMode="auto">
          <a:xfrm>
            <a:off x="250825" y="2227263"/>
            <a:ext cx="54006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00"/>
                </a:solidFill>
              </a:rPr>
              <a:t>由惰性電極構成的化學電池</a:t>
            </a:r>
            <a:endParaRPr kumimoji="0" lang="en-US" altLang="zh-TW" sz="3200" b="1">
              <a:solidFill>
                <a:srgbClr val="CC0000"/>
              </a:solidFill>
            </a:endParaRPr>
          </a:p>
        </p:txBody>
      </p:sp>
      <p:sp>
        <p:nvSpPr>
          <p:cNvPr id="4" name="Rectangle 6"/>
          <p:cNvSpPr>
            <a:spLocks noChangeArrowheads="1"/>
          </p:cNvSpPr>
          <p:nvPr/>
        </p:nvSpPr>
        <p:spPr bwMode="auto">
          <a:xfrm>
            <a:off x="250825" y="3268663"/>
            <a:ext cx="6985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石墨或鉑可作為簡單化學電池的電極 。</a:t>
            </a:r>
            <a:endParaRPr kumimoji="0" lang="en-US" altLang="zh-TW" sz="2800">
              <a:latin typeface="Arial" pitchFamily="34" charset="0"/>
              <a:cs typeface="Arial" pitchFamily="34" charset="0"/>
            </a:endParaRPr>
          </a:p>
        </p:txBody>
      </p:sp>
      <p:sp>
        <p:nvSpPr>
          <p:cNvPr id="5" name="Rectangle 6"/>
          <p:cNvSpPr>
            <a:spLocks noChangeArrowheads="1"/>
          </p:cNvSpPr>
          <p:nvPr/>
        </p:nvSpPr>
        <p:spPr bwMode="auto">
          <a:xfrm>
            <a:off x="250825" y="4151313"/>
            <a:ext cx="8640763"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由於它們 </a:t>
            </a:r>
            <a:r>
              <a:rPr kumimoji="0" lang="zh-TW" altLang="en-US" sz="2800" b="1"/>
              <a:t>不會參與化學電池內的反應</a:t>
            </a:r>
            <a:r>
              <a:rPr kumimoji="0" lang="zh-TW" altLang="en-US" sz="2800"/>
              <a:t>，故常被稱為</a:t>
            </a:r>
            <a:r>
              <a:rPr kumimoji="0" lang="zh-TW" altLang="en-US" sz="3200" b="1" u="sng">
                <a:solidFill>
                  <a:srgbClr val="FF0000"/>
                </a:solidFill>
              </a:rPr>
              <a:t>惰性電極</a:t>
            </a:r>
            <a:r>
              <a:rPr kumimoji="0" lang="zh-TW" altLang="en-US" sz="2800"/>
              <a:t>。</a:t>
            </a:r>
            <a:endParaRPr kumimoji="0" lang="en-US" altLang="zh-TW" sz="2800">
              <a:latin typeface="Arial" pitchFamily="34" charset="0"/>
              <a:cs typeface="Arial" pitchFamily="34" charset="0"/>
            </a:endParaRPr>
          </a:p>
        </p:txBody>
      </p:sp>
    </p:spTree>
    <p:extLst>
      <p:ext uri="{BB962C8B-B14F-4D97-AF65-F5344CB8AC3E}">
        <p14:creationId xmlns:p14="http://schemas.microsoft.com/office/powerpoint/2010/main" val="1253889978"/>
      </p:ext>
    </p:extLst>
  </p:cSld>
  <p:clrMapOvr>
    <a:masterClrMapping/>
  </p:clrMapOvr>
  <p:timing>
    <p:tnLst>
      <p:par>
        <p:cTn id="1" dur="indefinite" restart="never" nodeType="tmRoot"/>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3064" y="1280318"/>
            <a:ext cx="4830763" cy="432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4" name="文字方塊 3"/>
          <p:cNvSpPr txBox="1">
            <a:spLocks noChangeArrowheads="1"/>
          </p:cNvSpPr>
          <p:nvPr/>
        </p:nvSpPr>
        <p:spPr bwMode="auto">
          <a:xfrm>
            <a:off x="826889" y="2521743"/>
            <a:ext cx="11969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鉑電極 </a:t>
            </a:r>
            <a:r>
              <a:rPr kumimoji="0" lang="en-US" altLang="zh-HK" sz="2000" i="1">
                <a:latin typeface="Arial" pitchFamily="34" charset="0"/>
                <a:cs typeface="Arial" pitchFamily="34" charset="0"/>
              </a:rPr>
              <a:t>P</a:t>
            </a:r>
            <a:endParaRPr kumimoji="0" lang="zh-HK" altLang="en-US" sz="2000" i="1">
              <a:latin typeface="Arial" pitchFamily="34" charset="0"/>
              <a:cs typeface="Arial" pitchFamily="34" charset="0"/>
            </a:endParaRPr>
          </a:p>
        </p:txBody>
      </p:sp>
      <p:sp>
        <p:nvSpPr>
          <p:cNvPr id="10245" name="文字方塊 6"/>
          <p:cNvSpPr txBox="1">
            <a:spLocks noChangeArrowheads="1"/>
          </p:cNvSpPr>
          <p:nvPr/>
        </p:nvSpPr>
        <p:spPr bwMode="auto">
          <a:xfrm>
            <a:off x="6719689" y="2520156"/>
            <a:ext cx="1295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鉑電極 </a:t>
            </a:r>
            <a:r>
              <a:rPr kumimoji="0" lang="en-US" altLang="zh-HK" sz="2000" i="1">
                <a:latin typeface="Arial" pitchFamily="34" charset="0"/>
                <a:cs typeface="Arial" pitchFamily="34" charset="0"/>
              </a:rPr>
              <a:t>Q</a:t>
            </a:r>
            <a:endParaRPr kumimoji="0" lang="zh-HK" altLang="en-US" sz="2000" i="1">
              <a:latin typeface="Arial" pitchFamily="34" charset="0"/>
              <a:cs typeface="Arial" pitchFamily="34" charset="0"/>
            </a:endParaRPr>
          </a:p>
        </p:txBody>
      </p:sp>
      <p:sp>
        <p:nvSpPr>
          <p:cNvPr id="10246" name="文字方塊 7"/>
          <p:cNvSpPr txBox="1">
            <a:spLocks noChangeArrowheads="1"/>
          </p:cNvSpPr>
          <p:nvPr/>
        </p:nvSpPr>
        <p:spPr bwMode="auto">
          <a:xfrm>
            <a:off x="4932164" y="1051718"/>
            <a:ext cx="1716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電子流動方向</a:t>
            </a:r>
            <a:endParaRPr kumimoji="0" lang="zh-HK" altLang="en-US" sz="2000">
              <a:latin typeface="Arial" pitchFamily="34" charset="0"/>
              <a:cs typeface="Arial" pitchFamily="34" charset="0"/>
            </a:endParaRPr>
          </a:p>
        </p:txBody>
      </p:sp>
      <p:sp>
        <p:nvSpPr>
          <p:cNvPr id="10247" name="文字方塊 8"/>
          <p:cNvSpPr txBox="1">
            <a:spLocks noChangeArrowheads="1"/>
          </p:cNvSpPr>
          <p:nvPr/>
        </p:nvSpPr>
        <p:spPr bwMode="auto">
          <a:xfrm>
            <a:off x="3490714" y="2085181"/>
            <a:ext cx="20161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鹽橋 </a:t>
            </a:r>
            <a:r>
              <a:rPr kumimoji="0" lang="en-US" altLang="zh-TW" sz="2000">
                <a:latin typeface="Arial" pitchFamily="34" charset="0"/>
                <a:cs typeface="Arial" pitchFamily="34" charset="0"/>
              </a:rPr>
              <a:t>(</a:t>
            </a:r>
            <a:r>
              <a:rPr kumimoji="0" lang="zh-TW" altLang="en-US" sz="2000">
                <a:latin typeface="Arial" pitchFamily="34" charset="0"/>
                <a:cs typeface="Arial" pitchFamily="34" charset="0"/>
              </a:rPr>
              <a:t>以硝酸鉀溶液浸透的濾紙</a:t>
            </a:r>
            <a:r>
              <a:rPr kumimoji="0" lang="en-US" altLang="zh-TW"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10248" name="文字方塊 9"/>
          <p:cNvSpPr txBox="1">
            <a:spLocks noChangeArrowheads="1"/>
          </p:cNvSpPr>
          <p:nvPr/>
        </p:nvSpPr>
        <p:spPr bwMode="auto">
          <a:xfrm>
            <a:off x="539552" y="5025231"/>
            <a:ext cx="158908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碘化鉀溶液</a:t>
            </a:r>
            <a:endParaRPr kumimoji="0" lang="en-US" altLang="zh-TW" sz="2000">
              <a:latin typeface="Arial" pitchFamily="34" charset="0"/>
              <a:cs typeface="Arial" pitchFamily="34" charset="0"/>
            </a:endParaRPr>
          </a:p>
          <a:p>
            <a:pPr eaLnBrk="1" hangingPunct="1"/>
            <a:r>
              <a:rPr kumimoji="0" lang="en-US" altLang="zh-HK" sz="2000">
                <a:latin typeface="Arial" pitchFamily="34" charset="0"/>
                <a:cs typeface="Arial" pitchFamily="34" charset="0"/>
              </a:rPr>
              <a:t>KI(aq)</a:t>
            </a:r>
            <a:endParaRPr kumimoji="0" lang="zh-HK" altLang="en-US" sz="2000">
              <a:latin typeface="Arial" pitchFamily="34" charset="0"/>
              <a:cs typeface="Arial" pitchFamily="34" charset="0"/>
            </a:endParaRPr>
          </a:p>
        </p:txBody>
      </p:sp>
      <p:sp>
        <p:nvSpPr>
          <p:cNvPr id="10249" name="文字方塊 10"/>
          <p:cNvSpPr txBox="1">
            <a:spLocks noChangeArrowheads="1"/>
          </p:cNvSpPr>
          <p:nvPr/>
        </p:nvSpPr>
        <p:spPr bwMode="auto">
          <a:xfrm>
            <a:off x="6730802" y="4952206"/>
            <a:ext cx="20177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硫酸鐵</a:t>
            </a:r>
            <a:r>
              <a:rPr kumimoji="0" lang="en-US" altLang="zh-HK" sz="2000">
                <a:latin typeface="Arial" pitchFamily="34" charset="0"/>
                <a:cs typeface="Arial" pitchFamily="34" charset="0"/>
              </a:rPr>
              <a:t>(III) </a:t>
            </a:r>
            <a:r>
              <a:rPr kumimoji="0" lang="zh-TW" altLang="en-US" sz="2000">
                <a:latin typeface="Arial" pitchFamily="34" charset="0"/>
                <a:cs typeface="Arial" pitchFamily="34" charset="0"/>
              </a:rPr>
              <a:t>溶液</a:t>
            </a:r>
            <a:r>
              <a:rPr kumimoji="0" lang="en-US" altLang="zh-HK" sz="2000">
                <a:latin typeface="Arial" pitchFamily="34" charset="0"/>
                <a:cs typeface="Arial" pitchFamily="34" charset="0"/>
              </a:rPr>
              <a:t> Fe</a:t>
            </a:r>
            <a:r>
              <a:rPr kumimoji="0" lang="en-US" altLang="zh-HK" sz="2000" baseline="-25000">
                <a:latin typeface="Arial" pitchFamily="34" charset="0"/>
                <a:cs typeface="Arial" pitchFamily="34" charset="0"/>
              </a:rPr>
              <a:t>2</a:t>
            </a:r>
            <a:r>
              <a:rPr kumimoji="0" lang="en-US" altLang="zh-HK" sz="2000">
                <a:latin typeface="Arial" pitchFamily="34" charset="0"/>
                <a:cs typeface="Arial" pitchFamily="34" charset="0"/>
              </a:rPr>
              <a:t>(SO</a:t>
            </a:r>
            <a:r>
              <a:rPr kumimoji="0" lang="en-US" altLang="zh-HK" sz="2000" baseline="-25000">
                <a:latin typeface="Arial" pitchFamily="34" charset="0"/>
                <a:cs typeface="Arial" pitchFamily="34" charset="0"/>
              </a:rPr>
              <a:t>4</a:t>
            </a:r>
            <a:r>
              <a:rPr kumimoji="0" lang="en-US" altLang="zh-HK" sz="2000">
                <a:latin typeface="Arial" pitchFamily="34" charset="0"/>
                <a:cs typeface="Arial" pitchFamily="34" charset="0"/>
              </a:rPr>
              <a:t>)</a:t>
            </a:r>
            <a:r>
              <a:rPr kumimoji="0" lang="en-US" altLang="zh-HK" sz="2000" baseline="-25000">
                <a:latin typeface="Arial" pitchFamily="34" charset="0"/>
                <a:cs typeface="Arial" pitchFamily="34" charset="0"/>
              </a:rPr>
              <a:t>3</a:t>
            </a:r>
            <a:r>
              <a:rPr kumimoji="0" lang="en-US" altLang="zh-HK" sz="2000">
                <a:latin typeface="Arial" pitchFamily="34" charset="0"/>
                <a:cs typeface="Arial" pitchFamily="34" charset="0"/>
              </a:rPr>
              <a:t>(aq)</a:t>
            </a:r>
            <a:endParaRPr kumimoji="0" lang="zh-HK" altLang="en-US" sz="2000">
              <a:latin typeface="Arial" pitchFamily="34" charset="0"/>
              <a:cs typeface="Arial" pitchFamily="34" charset="0"/>
            </a:endParaRPr>
          </a:p>
        </p:txBody>
      </p:sp>
    </p:spTree>
    <p:extLst>
      <p:ext uri="{BB962C8B-B14F-4D97-AF65-F5344CB8AC3E}">
        <p14:creationId xmlns:p14="http://schemas.microsoft.com/office/powerpoint/2010/main" val="1862441"/>
      </p:ext>
    </p:extLst>
  </p:cSld>
  <p:clrMapOvr>
    <a:masterClrMapping/>
  </p:clrMapOvr>
  <p:timing>
    <p:tnLst>
      <p:par>
        <p:cTn id="1" dur="indefinite" restart="never" nodeType="tmRoot"/>
      </p:par>
    </p:tn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360000" y="332656"/>
            <a:ext cx="3419912" cy="523220"/>
          </a:xfrm>
          <a:prstGeom prst="rect">
            <a:avLst/>
          </a:prstGeom>
          <a:noFill/>
          <a:ln w="38100">
            <a:solidFill>
              <a:srgbClr val="FF3399"/>
            </a:solid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rgbClr val="FF3399"/>
                </a:solidFill>
                <a:latin typeface="+mn-ea"/>
                <a:ea typeface="+mn-ea"/>
                <a:cs typeface="Arial" pitchFamily="34" charset="0"/>
              </a:rPr>
              <a:t>在左邊的半電池中</a:t>
            </a:r>
            <a:endParaRPr kumimoji="0" lang="en-US" altLang="zh-TW" sz="2800" b="1" dirty="0">
              <a:solidFill>
                <a:srgbClr val="FF3399"/>
              </a:solidFill>
              <a:latin typeface="+mn-ea"/>
              <a:ea typeface="+mn-ea"/>
              <a:cs typeface="Arial" pitchFamily="34" charset="0"/>
            </a:endParaRPr>
          </a:p>
        </p:txBody>
      </p:sp>
      <p:sp>
        <p:nvSpPr>
          <p:cNvPr id="3" name="Rectangle 6"/>
          <p:cNvSpPr>
            <a:spLocks noChangeArrowheads="1"/>
          </p:cNvSpPr>
          <p:nvPr/>
        </p:nvSpPr>
        <p:spPr bwMode="auto">
          <a:xfrm>
            <a:off x="360363" y="908050"/>
            <a:ext cx="835183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溶液中的碘離子 </a:t>
            </a:r>
            <a:r>
              <a:rPr kumimoji="0" lang="en-US" altLang="zh-TW" sz="2800">
                <a:latin typeface="Arial" pitchFamily="34" charset="0"/>
                <a:cs typeface="Arial" pitchFamily="34" charset="0"/>
              </a:rPr>
              <a:t>(I</a:t>
            </a:r>
            <a:r>
              <a:rPr kumimoji="0" lang="en-US" altLang="zh-TW" sz="2800" baseline="30000">
                <a:latin typeface="Arial" pitchFamily="34" charset="0"/>
                <a:cs typeface="Arial" pitchFamily="34" charset="0"/>
              </a:rPr>
              <a:t>–</a:t>
            </a:r>
            <a:r>
              <a:rPr kumimoji="0" lang="en-US" altLang="zh-TW" sz="2800">
                <a:latin typeface="Arial" pitchFamily="34" charset="0"/>
                <a:cs typeface="Arial" pitchFamily="34" charset="0"/>
              </a:rPr>
              <a:t>(aq)) </a:t>
            </a:r>
            <a:r>
              <a:rPr kumimoji="0" lang="zh-TW" altLang="en-US" sz="2800"/>
              <a:t>會失去電</a:t>
            </a:r>
            <a:r>
              <a:rPr kumimoji="0" lang="zh-HK" altLang="en-US" sz="2800"/>
              <a:t>子，生成碘 </a:t>
            </a:r>
            <a:r>
              <a:rPr kumimoji="0" lang="en-US" altLang="zh-HK" sz="2800">
                <a:latin typeface="Arial" pitchFamily="34" charset="0"/>
                <a:cs typeface="Arial" pitchFamily="34" charset="0"/>
              </a:rPr>
              <a:t>(I</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(aq))</a:t>
            </a:r>
            <a:r>
              <a:rPr kumimoji="0" lang="zh-TW" altLang="en-US" sz="2800">
                <a:latin typeface="Arial" pitchFamily="34" charset="0"/>
                <a:cs typeface="Arial" pitchFamily="34" charset="0"/>
              </a:rPr>
              <a:t>。</a:t>
            </a:r>
            <a:endParaRPr kumimoji="0" lang="en-US" altLang="zh-TW" sz="2800">
              <a:latin typeface="Arial" pitchFamily="34" charset="0"/>
              <a:cs typeface="Arial" pitchFamily="34" charset="0"/>
            </a:endParaRPr>
          </a:p>
        </p:txBody>
      </p:sp>
      <p:sp>
        <p:nvSpPr>
          <p:cNvPr id="4" name="Rectangle 6"/>
          <p:cNvSpPr>
            <a:spLocks noChangeArrowheads="1"/>
          </p:cNvSpPr>
          <p:nvPr/>
        </p:nvSpPr>
        <p:spPr bwMode="auto">
          <a:xfrm>
            <a:off x="360363" y="1844675"/>
            <a:ext cx="7235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因此 電極 </a:t>
            </a:r>
            <a:r>
              <a:rPr kumimoji="0" lang="en-US" altLang="zh-TW" sz="2800" i="1">
                <a:latin typeface="Arial" pitchFamily="34" charset="0"/>
                <a:cs typeface="Arial" pitchFamily="34" charset="0"/>
              </a:rPr>
              <a:t>P </a:t>
            </a:r>
            <a:r>
              <a:rPr kumimoji="0" lang="zh-TW" altLang="en-US" sz="2800"/>
              <a:t>周圍的溶液會呈現 </a:t>
            </a:r>
            <a:r>
              <a:rPr kumimoji="0" lang="zh-TW" altLang="en-US" sz="3200" b="1">
                <a:solidFill>
                  <a:schemeClr val="accent2"/>
                </a:solidFill>
              </a:rPr>
              <a:t>棕色</a:t>
            </a:r>
            <a:r>
              <a:rPr kumimoji="0" lang="zh-TW" altLang="en-US" sz="2800"/>
              <a:t>。</a:t>
            </a:r>
            <a:endParaRPr kumimoji="0" lang="en-US" altLang="zh-TW" sz="2800">
              <a:latin typeface="Arial" pitchFamily="34" charset="0"/>
              <a:cs typeface="Arial" pitchFamily="34" charset="0"/>
            </a:endParaRPr>
          </a:p>
        </p:txBody>
      </p:sp>
      <p:sp>
        <p:nvSpPr>
          <p:cNvPr id="8199" name="矩形 4"/>
          <p:cNvSpPr>
            <a:spLocks noChangeArrowheads="1"/>
          </p:cNvSpPr>
          <p:nvPr/>
        </p:nvSpPr>
        <p:spPr bwMode="auto">
          <a:xfrm>
            <a:off x="2365375" y="2349500"/>
            <a:ext cx="5741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it-IT" altLang="zh-HK" sz="2800">
                <a:latin typeface="Arial" pitchFamily="34" charset="0"/>
                <a:cs typeface="Arial" pitchFamily="34" charset="0"/>
              </a:rPr>
              <a:t>2I</a:t>
            </a:r>
            <a:r>
              <a:rPr kumimoji="0" lang="it-IT" altLang="zh-HK" sz="2800" baseline="30000">
                <a:latin typeface="Arial" pitchFamily="34" charset="0"/>
                <a:cs typeface="Arial" pitchFamily="34" charset="0"/>
              </a:rPr>
              <a:t>–</a:t>
            </a:r>
            <a:r>
              <a:rPr kumimoji="0" lang="it-IT" altLang="zh-HK" sz="2800">
                <a:latin typeface="Arial" pitchFamily="34" charset="0"/>
                <a:cs typeface="Arial" pitchFamily="34" charset="0"/>
              </a:rPr>
              <a:t>(aq) </a:t>
            </a:r>
            <a:r>
              <a:rPr kumimoji="0" lang="it-IT" altLang="zh-HK" sz="2800">
                <a:latin typeface="Arial" pitchFamily="34" charset="0"/>
                <a:cs typeface="Arial" pitchFamily="34" charset="0"/>
                <a:sym typeface="Symbol" pitchFamily="18" charset="2"/>
              </a:rPr>
              <a:t> </a:t>
            </a:r>
            <a:r>
              <a:rPr kumimoji="0" lang="it-IT" altLang="zh-HK" sz="2800">
                <a:latin typeface="Arial" pitchFamily="34" charset="0"/>
                <a:cs typeface="Arial" pitchFamily="34" charset="0"/>
              </a:rPr>
              <a:t>I</a:t>
            </a:r>
            <a:r>
              <a:rPr kumimoji="0" lang="it-IT" altLang="zh-HK" sz="2800" baseline="-25000">
                <a:latin typeface="Arial" pitchFamily="34" charset="0"/>
                <a:cs typeface="Arial" pitchFamily="34" charset="0"/>
              </a:rPr>
              <a:t>2</a:t>
            </a:r>
            <a:r>
              <a:rPr kumimoji="0" lang="it-IT" altLang="zh-HK" sz="2800">
                <a:latin typeface="Arial" pitchFamily="34" charset="0"/>
                <a:cs typeface="Arial" pitchFamily="34" charset="0"/>
              </a:rPr>
              <a:t>(aq) + 2e</a:t>
            </a:r>
            <a:r>
              <a:rPr kumimoji="0" lang="it-IT" altLang="zh-HK" sz="2800" baseline="30000">
                <a:latin typeface="Arial" pitchFamily="34" charset="0"/>
                <a:cs typeface="Arial" pitchFamily="34" charset="0"/>
              </a:rPr>
              <a:t>–</a:t>
            </a:r>
            <a:r>
              <a:rPr kumimoji="0" lang="it-IT" altLang="zh-HK" sz="2800">
                <a:latin typeface="Arial" pitchFamily="34" charset="0"/>
                <a:cs typeface="Arial" pitchFamily="34" charset="0"/>
              </a:rPr>
              <a:t>    </a:t>
            </a:r>
            <a:r>
              <a:rPr kumimoji="0" lang="it-IT" altLang="zh-HK" sz="2800" b="1">
                <a:solidFill>
                  <a:srgbClr val="FF00FF"/>
                </a:solidFill>
                <a:latin typeface="Arial" pitchFamily="34" charset="0"/>
                <a:cs typeface="Arial" pitchFamily="34" charset="0"/>
              </a:rPr>
              <a:t>(</a:t>
            </a:r>
            <a:r>
              <a:rPr kumimoji="0" lang="zh-TW" altLang="en-US" sz="2800" b="1">
                <a:solidFill>
                  <a:srgbClr val="FF00FF"/>
                </a:solidFill>
                <a:latin typeface="Arial" pitchFamily="34" charset="0"/>
                <a:cs typeface="Arial" pitchFamily="34" charset="0"/>
              </a:rPr>
              <a:t>氧化作用</a:t>
            </a:r>
            <a:r>
              <a:rPr kumimoji="0" lang="it-IT" altLang="zh-HK" sz="2800" b="1">
                <a:solidFill>
                  <a:srgbClr val="FF00FF"/>
                </a:solidFill>
                <a:latin typeface="Arial" pitchFamily="34" charset="0"/>
                <a:cs typeface="Arial" pitchFamily="34" charset="0"/>
              </a:rPr>
              <a:t>)</a:t>
            </a:r>
            <a:r>
              <a:rPr kumimoji="0" lang="it-IT" altLang="zh-HK" sz="2400">
                <a:solidFill>
                  <a:srgbClr val="FF3399"/>
                </a:solidFill>
                <a:latin typeface="Arial" pitchFamily="34" charset="0"/>
                <a:cs typeface="Arial" pitchFamily="34" charset="0"/>
              </a:rPr>
              <a:t> </a:t>
            </a:r>
            <a:endParaRPr kumimoji="0" lang="zh-HK" altLang="en-US" sz="2400">
              <a:solidFill>
                <a:srgbClr val="FF3399"/>
              </a:solidFill>
              <a:latin typeface="Arial" pitchFamily="34" charset="0"/>
              <a:cs typeface="Arial" pitchFamily="34" charset="0"/>
            </a:endParaRPr>
          </a:p>
        </p:txBody>
      </p:sp>
      <p:sp>
        <p:nvSpPr>
          <p:cNvPr id="8200" name="文字方塊 5"/>
          <p:cNvSpPr txBox="1">
            <a:spLocks noChangeArrowheads="1"/>
          </p:cNvSpPr>
          <p:nvPr/>
        </p:nvSpPr>
        <p:spPr bwMode="auto">
          <a:xfrm>
            <a:off x="2370138" y="2755900"/>
            <a:ext cx="1952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HK" altLang="en-US" sz="2400" b="1">
                <a:solidFill>
                  <a:srgbClr val="FF00FF"/>
                </a:solidFill>
                <a:latin typeface="Arial" pitchFamily="34" charset="0"/>
                <a:cs typeface="Arial" pitchFamily="34" charset="0"/>
                <a:sym typeface="Symbol" pitchFamily="18" charset="2"/>
              </a:rPr>
              <a:t></a:t>
            </a:r>
            <a:r>
              <a:rPr kumimoji="0" lang="en-US" altLang="zh-HK" sz="2400" b="1">
                <a:solidFill>
                  <a:srgbClr val="FF00FF"/>
                </a:solidFill>
                <a:latin typeface="Arial" pitchFamily="34" charset="0"/>
                <a:cs typeface="Arial" pitchFamily="34" charset="0"/>
                <a:sym typeface="Symbol" pitchFamily="18" charset="2"/>
              </a:rPr>
              <a:t>1               0</a:t>
            </a:r>
            <a:endParaRPr kumimoji="0" lang="zh-HK" altLang="en-US" sz="2400" b="1">
              <a:solidFill>
                <a:srgbClr val="FF00FF"/>
              </a:solidFill>
              <a:latin typeface="Arial" pitchFamily="34" charset="0"/>
              <a:cs typeface="Arial" pitchFamily="34" charset="0"/>
            </a:endParaRPr>
          </a:p>
        </p:txBody>
      </p:sp>
      <p:sp>
        <p:nvSpPr>
          <p:cNvPr id="7" name="Rectangle 5"/>
          <p:cNvSpPr>
            <a:spLocks noChangeArrowheads="1"/>
          </p:cNvSpPr>
          <p:nvPr/>
        </p:nvSpPr>
        <p:spPr bwMode="auto">
          <a:xfrm>
            <a:off x="360000" y="3488977"/>
            <a:ext cx="3563928" cy="523220"/>
          </a:xfrm>
          <a:prstGeom prst="rect">
            <a:avLst/>
          </a:prstGeom>
          <a:noFill/>
          <a:ln w="38100">
            <a:solidFill>
              <a:srgbClr val="3399FF"/>
            </a:solid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rgbClr val="3399FF"/>
                </a:solidFill>
                <a:latin typeface="+mn-ea"/>
                <a:ea typeface="+mn-ea"/>
                <a:cs typeface="Arial" pitchFamily="34" charset="0"/>
              </a:rPr>
              <a:t>在右邊的半電池中</a:t>
            </a:r>
            <a:endParaRPr kumimoji="0" lang="en-US" altLang="zh-TW" sz="2800" b="1" dirty="0">
              <a:solidFill>
                <a:srgbClr val="3399FF"/>
              </a:solidFill>
              <a:latin typeface="+mn-ea"/>
              <a:ea typeface="+mn-ea"/>
              <a:cs typeface="Arial" pitchFamily="34" charset="0"/>
            </a:endParaRPr>
          </a:p>
        </p:txBody>
      </p:sp>
      <p:sp>
        <p:nvSpPr>
          <p:cNvPr id="8" name="Rectangle 6"/>
          <p:cNvSpPr>
            <a:spLocks noChangeArrowheads="1"/>
          </p:cNvSpPr>
          <p:nvPr/>
        </p:nvSpPr>
        <p:spPr bwMode="auto">
          <a:xfrm>
            <a:off x="360363" y="5112469"/>
            <a:ext cx="69802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因此溶液會逐漸由 </a:t>
            </a:r>
            <a:r>
              <a:rPr kumimoji="0" lang="zh-TW" altLang="en-US" sz="3200" b="1">
                <a:solidFill>
                  <a:srgbClr val="FFCC00"/>
                </a:solidFill>
              </a:rPr>
              <a:t>黃色</a:t>
            </a:r>
            <a:r>
              <a:rPr kumimoji="0" lang="zh-TW" altLang="en-US" sz="2800"/>
              <a:t> 變為 </a:t>
            </a:r>
            <a:r>
              <a:rPr kumimoji="0" lang="zh-TW" altLang="en-US" sz="3200" b="1">
                <a:solidFill>
                  <a:srgbClr val="66FF33"/>
                </a:solidFill>
              </a:rPr>
              <a:t>淺</a:t>
            </a:r>
            <a:r>
              <a:rPr kumimoji="0" lang="zh-HK" altLang="en-US" sz="3200" b="1">
                <a:solidFill>
                  <a:srgbClr val="66FF33"/>
                </a:solidFill>
              </a:rPr>
              <a:t>綠色</a:t>
            </a:r>
            <a:r>
              <a:rPr kumimoji="0" lang="zh-HK" altLang="en-US" sz="2800"/>
              <a:t>。</a:t>
            </a:r>
            <a:endParaRPr kumimoji="0" lang="en-US" altLang="zh-TW" sz="2800">
              <a:latin typeface="Arial" pitchFamily="34" charset="0"/>
              <a:cs typeface="Arial" pitchFamily="34" charset="0"/>
            </a:endParaRPr>
          </a:p>
        </p:txBody>
      </p:sp>
      <p:sp>
        <p:nvSpPr>
          <p:cNvPr id="9" name="Rectangle 6"/>
          <p:cNvSpPr>
            <a:spLocks noChangeArrowheads="1"/>
          </p:cNvSpPr>
          <p:nvPr/>
        </p:nvSpPr>
        <p:spPr bwMode="auto">
          <a:xfrm>
            <a:off x="360363" y="4104407"/>
            <a:ext cx="86106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溶液中的鐵</a:t>
            </a:r>
            <a:r>
              <a:rPr kumimoji="0" lang="en-US" altLang="zh-TW" sz="2800">
                <a:latin typeface="Arial" pitchFamily="34" charset="0"/>
                <a:cs typeface="Arial" pitchFamily="34" charset="0"/>
              </a:rPr>
              <a:t>(III) </a:t>
            </a:r>
            <a:r>
              <a:rPr kumimoji="0" lang="zh-TW" altLang="en-US" sz="2800"/>
              <a:t>離子 </a:t>
            </a:r>
            <a:r>
              <a:rPr kumimoji="0" lang="en-US" altLang="zh-HK" sz="2800">
                <a:latin typeface="Arial" pitchFamily="34" charset="0"/>
                <a:cs typeface="Arial" pitchFamily="34" charset="0"/>
              </a:rPr>
              <a:t>(Fe</a:t>
            </a:r>
            <a:r>
              <a:rPr kumimoji="0" lang="en-US" altLang="zh-HK" sz="2800" baseline="30000">
                <a:latin typeface="Arial" pitchFamily="34" charset="0"/>
                <a:cs typeface="Arial" pitchFamily="34" charset="0"/>
              </a:rPr>
              <a:t>3+</a:t>
            </a:r>
            <a:r>
              <a:rPr kumimoji="0" lang="en-US" altLang="zh-HK" sz="2800">
                <a:latin typeface="Arial" pitchFamily="34" charset="0"/>
                <a:cs typeface="Arial" pitchFamily="34" charset="0"/>
              </a:rPr>
              <a:t>(aq)) </a:t>
            </a:r>
            <a:r>
              <a:rPr kumimoji="0" lang="zh-TW" altLang="en-US" sz="2800"/>
              <a:t>會獲得電子，生成鐵</a:t>
            </a:r>
            <a:r>
              <a:rPr kumimoji="0" lang="en-US" altLang="zh-TW" sz="2800">
                <a:latin typeface="Arial" pitchFamily="34" charset="0"/>
                <a:cs typeface="Arial" pitchFamily="34" charset="0"/>
              </a:rPr>
              <a:t>(II) </a:t>
            </a:r>
            <a:r>
              <a:rPr kumimoji="0" lang="zh-TW" altLang="en-US" sz="2800"/>
              <a:t>離子 </a:t>
            </a:r>
            <a:r>
              <a:rPr kumimoji="0" lang="en-US" altLang="zh-HK" sz="2800">
                <a:latin typeface="Arial" pitchFamily="34" charset="0"/>
                <a:cs typeface="Arial" pitchFamily="34" charset="0"/>
              </a:rPr>
              <a:t>(Fe</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zh-TW" altLang="en-US" sz="2800">
                <a:latin typeface="Arial" pitchFamily="34" charset="0"/>
                <a:cs typeface="Arial" pitchFamily="34" charset="0"/>
              </a:rPr>
              <a:t>。</a:t>
            </a:r>
            <a:endParaRPr kumimoji="0" lang="en-US" altLang="zh-TW" sz="2800">
              <a:latin typeface="Arial" pitchFamily="34" charset="0"/>
              <a:cs typeface="Arial" pitchFamily="34" charset="0"/>
            </a:endParaRPr>
          </a:p>
        </p:txBody>
      </p:sp>
      <p:sp>
        <p:nvSpPr>
          <p:cNvPr id="8206" name="矩形 9"/>
          <p:cNvSpPr>
            <a:spLocks noChangeArrowheads="1"/>
          </p:cNvSpPr>
          <p:nvPr/>
        </p:nvSpPr>
        <p:spPr bwMode="auto">
          <a:xfrm>
            <a:off x="2051050" y="5707782"/>
            <a:ext cx="61737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Fe</a:t>
            </a:r>
            <a:r>
              <a:rPr kumimoji="0" lang="en-US" altLang="zh-HK" sz="2800" baseline="30000">
                <a:latin typeface="Arial" pitchFamily="34" charset="0"/>
                <a:cs typeface="Arial" pitchFamily="34" charset="0"/>
              </a:rPr>
              <a:t>3+</a:t>
            </a:r>
            <a:r>
              <a:rPr kumimoji="0" lang="en-US" altLang="zh-HK" sz="2800">
                <a:latin typeface="Arial" pitchFamily="34" charset="0"/>
                <a:cs typeface="Arial" pitchFamily="34" charset="0"/>
              </a:rPr>
              <a:t>(aq) + e</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 </a:t>
            </a:r>
            <a:r>
              <a:rPr kumimoji="0" lang="en-US" altLang="zh-HK" sz="2800">
                <a:latin typeface="Arial" pitchFamily="34" charset="0"/>
                <a:cs typeface="Arial" pitchFamily="34" charset="0"/>
                <a:sym typeface="Symbol" pitchFamily="18" charset="2"/>
              </a:rPr>
              <a:t> </a:t>
            </a:r>
            <a:r>
              <a:rPr kumimoji="0" lang="en-US" altLang="zh-HK" sz="2800">
                <a:latin typeface="Arial" pitchFamily="34" charset="0"/>
                <a:cs typeface="Arial" pitchFamily="34" charset="0"/>
              </a:rPr>
              <a:t>Fe</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a:t>
            </a:r>
            <a:r>
              <a:rPr kumimoji="0" lang="en-US" altLang="zh-HK" sz="2800" b="1">
                <a:solidFill>
                  <a:srgbClr val="009900"/>
                </a:solidFill>
                <a:latin typeface="Arial" pitchFamily="34" charset="0"/>
                <a:cs typeface="Arial" pitchFamily="34" charset="0"/>
              </a:rPr>
              <a:t>(</a:t>
            </a:r>
            <a:r>
              <a:rPr kumimoji="0" lang="zh-TW" altLang="en-US" sz="2800" b="1">
                <a:solidFill>
                  <a:srgbClr val="009900"/>
                </a:solidFill>
                <a:latin typeface="Arial" pitchFamily="34" charset="0"/>
                <a:cs typeface="Arial" pitchFamily="34" charset="0"/>
              </a:rPr>
              <a:t>還原作用</a:t>
            </a:r>
            <a:r>
              <a:rPr kumimoji="0" lang="en-US" altLang="zh-HK" sz="2800" b="1">
                <a:solidFill>
                  <a:srgbClr val="009900"/>
                </a:solidFill>
                <a:latin typeface="Arial" pitchFamily="34" charset="0"/>
                <a:cs typeface="Arial" pitchFamily="34" charset="0"/>
              </a:rPr>
              <a:t>)</a:t>
            </a:r>
            <a:r>
              <a:rPr kumimoji="0" lang="en-US" altLang="zh-HK" sz="2400">
                <a:solidFill>
                  <a:srgbClr val="3399FF"/>
                </a:solidFill>
                <a:latin typeface="Arial" pitchFamily="34" charset="0"/>
                <a:cs typeface="Arial" pitchFamily="34" charset="0"/>
              </a:rPr>
              <a:t> </a:t>
            </a:r>
            <a:endParaRPr kumimoji="0" lang="zh-HK" altLang="en-US" sz="2400">
              <a:solidFill>
                <a:srgbClr val="3399FF"/>
              </a:solidFill>
              <a:latin typeface="Arial" pitchFamily="34" charset="0"/>
              <a:cs typeface="Arial" pitchFamily="34" charset="0"/>
            </a:endParaRPr>
          </a:p>
        </p:txBody>
      </p:sp>
      <p:sp>
        <p:nvSpPr>
          <p:cNvPr id="8207" name="文字方塊 10"/>
          <p:cNvSpPr txBox="1">
            <a:spLocks noChangeArrowheads="1"/>
          </p:cNvSpPr>
          <p:nvPr/>
        </p:nvSpPr>
        <p:spPr bwMode="auto">
          <a:xfrm>
            <a:off x="2119313" y="6068144"/>
            <a:ext cx="30670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1">
                <a:solidFill>
                  <a:srgbClr val="3399FF"/>
                </a:solidFill>
                <a:latin typeface="Arial" pitchFamily="34" charset="0"/>
                <a:cs typeface="Arial" pitchFamily="34" charset="0"/>
                <a:sym typeface="Symbol" pitchFamily="18" charset="2"/>
              </a:rPr>
              <a:t>+3                          +2</a:t>
            </a:r>
            <a:endParaRPr kumimoji="0" lang="zh-HK" altLang="en-US" sz="2400" b="1">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1247826038"/>
      </p:ext>
    </p:extLst>
  </p:cSld>
  <p:clrMapOvr>
    <a:masterClrMapping/>
  </p:clrMapOvr>
  <p:timing>
    <p:tnLst>
      <p:par>
        <p:cTn id="1" dur="indefinite" restart="never" nodeType="tmRoot"/>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323528" y="980728"/>
            <a:ext cx="3996444" cy="523220"/>
          </a:xfrm>
          <a:prstGeom prst="rect">
            <a:avLst/>
          </a:prstGeom>
          <a:noFill/>
          <a:ln w="38100">
            <a:solidFill>
              <a:srgbClr val="00B050"/>
            </a:solid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rgbClr val="00B050"/>
                </a:solidFill>
                <a:latin typeface="+mn-ea"/>
                <a:ea typeface="+mn-ea"/>
                <a:cs typeface="Arial" pitchFamily="34" charset="0"/>
              </a:rPr>
              <a:t>化學電池的總方程式：</a:t>
            </a:r>
            <a:endParaRPr kumimoji="0" lang="en-US" altLang="zh-TW" sz="2800" b="1" dirty="0">
              <a:solidFill>
                <a:srgbClr val="00B050"/>
              </a:solidFill>
              <a:latin typeface="+mn-ea"/>
              <a:ea typeface="+mn-ea"/>
              <a:cs typeface="Arial" pitchFamily="34" charset="0"/>
            </a:endParaRPr>
          </a:p>
        </p:txBody>
      </p:sp>
      <p:sp>
        <p:nvSpPr>
          <p:cNvPr id="9221" name="矩形 2"/>
          <p:cNvSpPr>
            <a:spLocks noChangeArrowheads="1"/>
          </p:cNvSpPr>
          <p:nvPr/>
        </p:nvSpPr>
        <p:spPr bwMode="auto">
          <a:xfrm>
            <a:off x="323850" y="2333997"/>
            <a:ext cx="8785225"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a:solidFill>
                  <a:srgbClr val="FF0000"/>
                </a:solidFill>
                <a:latin typeface="Arial" pitchFamily="34" charset="0"/>
                <a:cs typeface="Arial" pitchFamily="34" charset="0"/>
              </a:rPr>
              <a:t>2I</a:t>
            </a:r>
            <a:r>
              <a:rPr kumimoji="0" lang="pt-BR" altLang="zh-HK" sz="3200" b="1" baseline="30000">
                <a:solidFill>
                  <a:srgbClr val="FF0000"/>
                </a:solidFill>
                <a:latin typeface="Arial" pitchFamily="34" charset="0"/>
                <a:cs typeface="Arial" pitchFamily="34" charset="0"/>
              </a:rPr>
              <a:t>–</a:t>
            </a:r>
            <a:r>
              <a:rPr kumimoji="0" lang="pt-BR" altLang="zh-HK" sz="3200" b="1">
                <a:solidFill>
                  <a:srgbClr val="FF0000"/>
                </a:solidFill>
                <a:latin typeface="Arial" pitchFamily="34" charset="0"/>
                <a:cs typeface="Arial" pitchFamily="34" charset="0"/>
              </a:rPr>
              <a:t>(aq) + 2Fe</a:t>
            </a:r>
            <a:r>
              <a:rPr kumimoji="0" lang="pt-BR" altLang="zh-HK" sz="3200" b="1" baseline="30000">
                <a:solidFill>
                  <a:srgbClr val="FF0000"/>
                </a:solidFill>
                <a:latin typeface="Arial" pitchFamily="34" charset="0"/>
                <a:cs typeface="Arial" pitchFamily="34" charset="0"/>
              </a:rPr>
              <a:t>3+</a:t>
            </a:r>
            <a:r>
              <a:rPr kumimoji="0" lang="pt-BR" altLang="zh-HK" sz="3200" b="1">
                <a:solidFill>
                  <a:srgbClr val="FF0000"/>
                </a:solidFill>
                <a:latin typeface="Arial" pitchFamily="34" charset="0"/>
                <a:cs typeface="Arial" pitchFamily="34" charset="0"/>
              </a:rPr>
              <a:t>(aq) </a:t>
            </a:r>
            <a:r>
              <a:rPr kumimoji="0" lang="pt-BR" altLang="zh-HK" sz="3200" b="1">
                <a:solidFill>
                  <a:srgbClr val="FF0000"/>
                </a:solidFill>
                <a:latin typeface="Arial" pitchFamily="34" charset="0"/>
                <a:cs typeface="Arial" pitchFamily="34" charset="0"/>
                <a:sym typeface="Symbol" pitchFamily="18" charset="2"/>
              </a:rPr>
              <a:t></a:t>
            </a:r>
            <a:r>
              <a:rPr kumimoji="0" lang="pt-BR" altLang="zh-HK" sz="3200" b="1">
                <a:solidFill>
                  <a:srgbClr val="FF0000"/>
                </a:solidFill>
                <a:latin typeface="Arial" pitchFamily="34" charset="0"/>
                <a:cs typeface="Arial" pitchFamily="34" charset="0"/>
              </a:rPr>
              <a:t> I</a:t>
            </a:r>
            <a:r>
              <a:rPr kumimoji="0" lang="pt-BR" altLang="zh-HK" sz="3200" b="1" baseline="-25000">
                <a:solidFill>
                  <a:srgbClr val="FF0000"/>
                </a:solidFill>
                <a:latin typeface="Arial" pitchFamily="34" charset="0"/>
                <a:cs typeface="Arial" pitchFamily="34" charset="0"/>
              </a:rPr>
              <a:t>2</a:t>
            </a:r>
            <a:r>
              <a:rPr kumimoji="0" lang="pt-BR" altLang="zh-HK" sz="3200" b="1">
                <a:solidFill>
                  <a:srgbClr val="FF0000"/>
                </a:solidFill>
                <a:latin typeface="Arial" pitchFamily="34" charset="0"/>
                <a:cs typeface="Arial" pitchFamily="34" charset="0"/>
              </a:rPr>
              <a:t>(aq) + 2Fe</a:t>
            </a:r>
            <a:r>
              <a:rPr kumimoji="0" lang="pt-BR" altLang="zh-HK" sz="3200" b="1" baseline="30000">
                <a:solidFill>
                  <a:srgbClr val="FF0000"/>
                </a:solidFill>
                <a:latin typeface="Arial" pitchFamily="34" charset="0"/>
                <a:cs typeface="Arial" pitchFamily="34" charset="0"/>
              </a:rPr>
              <a:t>2+</a:t>
            </a:r>
            <a:r>
              <a:rPr kumimoji="0" lang="pt-BR" altLang="zh-HK" sz="3200" b="1">
                <a:solidFill>
                  <a:srgbClr val="FF0000"/>
                </a:solidFill>
                <a:latin typeface="Arial" pitchFamily="34" charset="0"/>
                <a:cs typeface="Arial" pitchFamily="34" charset="0"/>
              </a:rPr>
              <a:t>(aq)</a:t>
            </a:r>
            <a:endParaRPr kumimoji="0" lang="pt-BR" altLang="zh-TW" sz="3200" b="1">
              <a:solidFill>
                <a:srgbClr val="FF0000"/>
              </a:solidFill>
              <a:latin typeface="Arial" pitchFamily="34" charset="0"/>
              <a:cs typeface="Arial" pitchFamily="34" charset="0"/>
            </a:endParaRPr>
          </a:p>
          <a:p>
            <a:pPr algn="r" eaLnBrk="1" hangingPunct="1"/>
            <a:r>
              <a:rPr kumimoji="0" lang="pt-BR" altLang="zh-HK" sz="2800">
                <a:latin typeface="Arial" pitchFamily="34" charset="0"/>
                <a:cs typeface="Arial" pitchFamily="34" charset="0"/>
              </a:rPr>
              <a:t> </a:t>
            </a:r>
            <a:r>
              <a:rPr kumimoji="0" lang="pt-BR" altLang="zh-HK" sz="2400" b="1">
                <a:solidFill>
                  <a:srgbClr val="00B050"/>
                </a:solidFill>
                <a:latin typeface="Arial" pitchFamily="34" charset="0"/>
                <a:cs typeface="Arial" pitchFamily="34" charset="0"/>
              </a:rPr>
              <a:t>(</a:t>
            </a:r>
            <a:r>
              <a:rPr kumimoji="0" lang="zh-TW" altLang="en-US" sz="2400" b="1">
                <a:solidFill>
                  <a:srgbClr val="00B050"/>
                </a:solidFill>
                <a:latin typeface="Arial" pitchFamily="34" charset="0"/>
                <a:cs typeface="Arial" pitchFamily="34" charset="0"/>
              </a:rPr>
              <a:t>氧化還原反應</a:t>
            </a:r>
            <a:r>
              <a:rPr kumimoji="0" lang="pt-BR" altLang="zh-HK" sz="2400" b="1">
                <a:solidFill>
                  <a:srgbClr val="00B050"/>
                </a:solidFill>
                <a:latin typeface="Arial" pitchFamily="34" charset="0"/>
                <a:cs typeface="Arial" pitchFamily="34" charset="0"/>
              </a:rPr>
              <a:t>)</a:t>
            </a:r>
            <a:r>
              <a:rPr kumimoji="0" lang="pt-BR" altLang="zh-HK" sz="2400">
                <a:solidFill>
                  <a:srgbClr val="00B050"/>
                </a:solidFill>
                <a:latin typeface="Arial" pitchFamily="34" charset="0"/>
                <a:cs typeface="Arial" pitchFamily="34" charset="0"/>
              </a:rPr>
              <a:t> </a:t>
            </a:r>
            <a:endParaRPr kumimoji="0" lang="zh-HK" altLang="en-US" sz="2400">
              <a:solidFill>
                <a:srgbClr val="00B050"/>
              </a:solidFill>
              <a:latin typeface="Arial" pitchFamily="34" charset="0"/>
              <a:cs typeface="Arial" pitchFamily="34" charset="0"/>
            </a:endParaRPr>
          </a:p>
        </p:txBody>
      </p:sp>
      <p:sp>
        <p:nvSpPr>
          <p:cNvPr id="4" name="Rectangle 6"/>
          <p:cNvSpPr>
            <a:spLocks noChangeArrowheads="1"/>
          </p:cNvSpPr>
          <p:nvPr/>
        </p:nvSpPr>
        <p:spPr bwMode="auto">
          <a:xfrm>
            <a:off x="395288" y="3917999"/>
            <a:ext cx="84963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電子由碘化鉀溶液經外電路流向硫酸鐵</a:t>
            </a:r>
            <a:r>
              <a:rPr kumimoji="0" lang="en-US" altLang="zh-TW" sz="2800" dirty="0">
                <a:latin typeface="Arial" pitchFamily="34" charset="0"/>
                <a:cs typeface="Arial" pitchFamily="34" charset="0"/>
              </a:rPr>
              <a:t>(III) </a:t>
            </a:r>
            <a:r>
              <a:rPr kumimoji="0" lang="zh-TW" altLang="en-US" sz="2800" dirty="0"/>
              <a:t>溶液。</a:t>
            </a:r>
            <a:endParaRPr kumimoji="0" lang="en-US" altLang="zh-TW" sz="2800" dirty="0">
              <a:latin typeface="Arial" pitchFamily="34" charset="0"/>
              <a:cs typeface="Arial" pitchFamily="34" charset="0"/>
            </a:endParaRPr>
          </a:p>
        </p:txBody>
      </p:sp>
    </p:spTree>
    <p:extLst>
      <p:ext uri="{BB962C8B-B14F-4D97-AF65-F5344CB8AC3E}">
        <p14:creationId xmlns:p14="http://schemas.microsoft.com/office/powerpoint/2010/main" val="1561709857"/>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924300" y="2443708"/>
            <a:ext cx="4856163" cy="2055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3" name="矩形 2"/>
          <p:cNvSpPr>
            <a:spLocks noChangeArrowheads="1"/>
          </p:cNvSpPr>
          <p:nvPr/>
        </p:nvSpPr>
        <p:spPr bwMode="auto">
          <a:xfrm>
            <a:off x="539750" y="4904333"/>
            <a:ext cx="3146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latin typeface="Helvetica" pitchFamily="34" charset="0"/>
              </a:rPr>
              <a:t>(</a:t>
            </a:r>
            <a:r>
              <a:rPr lang="zh-TW" altLang="en-US" sz="2000" b="0">
                <a:latin typeface="DFHei-Lt-HK-BF"/>
              </a:rPr>
              <a:t>兩者都</a:t>
            </a:r>
            <a:r>
              <a:rPr lang="zh-TW" altLang="en-US" sz="2000">
                <a:latin typeface="DFLiHei-Md-WIN-BF" charset="0"/>
              </a:rPr>
              <a:t>不穩定</a:t>
            </a:r>
            <a:r>
              <a:rPr lang="zh-TW" altLang="en-US" sz="2000" b="0">
                <a:latin typeface="DFHei-Lt-HK-BF"/>
              </a:rPr>
              <a:t>，所以活潑</a:t>
            </a:r>
            <a:r>
              <a:rPr lang="en-US" altLang="zh-TW" sz="2000" b="0">
                <a:latin typeface="Helvetica" pitchFamily="34" charset="0"/>
              </a:rPr>
              <a:t>)</a:t>
            </a:r>
            <a:endParaRPr lang="zh-TW" altLang="en-US" sz="2000"/>
          </a:p>
        </p:txBody>
      </p:sp>
      <p:sp>
        <p:nvSpPr>
          <p:cNvPr id="74758" name="矩形 3"/>
          <p:cNvSpPr>
            <a:spLocks noChangeArrowheads="1"/>
          </p:cNvSpPr>
          <p:nvPr/>
        </p:nvSpPr>
        <p:spPr bwMode="auto">
          <a:xfrm>
            <a:off x="6013450" y="4864645"/>
            <a:ext cx="1622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latin typeface="Helvetica" pitchFamily="34" charset="0"/>
              </a:rPr>
              <a:t>(</a:t>
            </a:r>
            <a:r>
              <a:rPr lang="zh-TW" altLang="en-US" sz="2000" b="0">
                <a:latin typeface="DFHei-Lt-HK-BF"/>
              </a:rPr>
              <a:t>兩者都</a:t>
            </a:r>
            <a:r>
              <a:rPr lang="zh-TW" altLang="en-US" sz="2000" b="0">
                <a:latin typeface="DFLiHei-Md-WIN-BF" charset="0"/>
              </a:rPr>
              <a:t>穩定</a:t>
            </a:r>
            <a:r>
              <a:rPr lang="en-US" altLang="zh-TW" sz="2000" b="0">
                <a:latin typeface="Helvetica" pitchFamily="34" charset="0"/>
              </a:rPr>
              <a:t>)</a:t>
            </a:r>
            <a:endParaRPr lang="zh-TW" altLang="en-US" sz="2000"/>
          </a:p>
        </p:txBody>
      </p:sp>
      <p:pic>
        <p:nvPicPr>
          <p:cNvPr id="78855" name="圖片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5288" y="2564358"/>
            <a:ext cx="3643312" cy="197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4"/>
          <p:cNvSpPr>
            <a:spLocks noChangeArrowheads="1"/>
          </p:cNvSpPr>
          <p:nvPr/>
        </p:nvSpPr>
        <p:spPr bwMode="auto">
          <a:xfrm>
            <a:off x="612254" y="188640"/>
            <a:ext cx="48958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dirty="0" smtClean="0">
                <a:solidFill>
                  <a:srgbClr val="800080"/>
                </a:solidFill>
              </a:rPr>
              <a:t>離子</a:t>
            </a:r>
            <a:r>
              <a:rPr lang="zh-TW" altLang="en-US" sz="3200" dirty="0">
                <a:solidFill>
                  <a:srgbClr val="800080"/>
                </a:solidFill>
              </a:rPr>
              <a:t>鍵和離子化合物</a:t>
            </a:r>
            <a:endParaRPr lang="en-US" altLang="zh-TW" sz="3200" dirty="0">
              <a:solidFill>
                <a:srgbClr val="800080"/>
              </a:solidFill>
            </a:endParaRPr>
          </a:p>
        </p:txBody>
      </p:sp>
      <p:sp>
        <p:nvSpPr>
          <p:cNvPr id="9" name="Rectangle 5"/>
          <p:cNvSpPr>
            <a:spLocks noChangeArrowheads="1"/>
          </p:cNvSpPr>
          <p:nvPr/>
        </p:nvSpPr>
        <p:spPr bwMode="auto">
          <a:xfrm>
            <a:off x="720725" y="1624087"/>
            <a:ext cx="40671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CC0000"/>
                </a:solidFill>
              </a:rPr>
              <a:t>鈉與氯生成的離子鍵</a:t>
            </a:r>
            <a:endParaRPr lang="en-US" altLang="zh-TW" sz="3200">
              <a:solidFill>
                <a:srgbClr val="CC0000"/>
              </a:solidFill>
            </a:endParaRPr>
          </a:p>
        </p:txBody>
      </p:sp>
    </p:spTree>
    <p:extLst>
      <p:ext uri="{BB962C8B-B14F-4D97-AF65-F5344CB8AC3E}">
        <p14:creationId xmlns:p14="http://schemas.microsoft.com/office/powerpoint/2010/main" val="139506056"/>
      </p:ext>
    </p:extLst>
  </p:cSld>
  <p:clrMapOvr>
    <a:masterClrMapping/>
  </p:clrMapOvr>
  <p:timing>
    <p:tnLst>
      <p:par>
        <p:cTn id="1" dur="indefinite" restart="never" nodeType="tmRoot"/>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8"/>
          <p:cNvSpPr>
            <a:spLocks noChangeArrowheads="1"/>
          </p:cNvSpPr>
          <p:nvPr/>
        </p:nvSpPr>
        <p:spPr bwMode="auto">
          <a:xfrm>
            <a:off x="466899" y="333375"/>
            <a:ext cx="5329237"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3288" indent="-903288"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鋅</a:t>
            </a:r>
            <a:r>
              <a:rPr kumimoji="0" lang="zh-TW" altLang="en-US" sz="3200" b="1" dirty="0">
                <a:solidFill>
                  <a:srgbClr val="0033CC"/>
                </a:solidFill>
                <a:latin typeface="Arial" pitchFamily="34" charset="0"/>
                <a:cs typeface="Arial" pitchFamily="34" charset="0"/>
              </a:rPr>
              <a:t>碳電池的化學原理</a:t>
            </a:r>
            <a:endParaRPr kumimoji="0" lang="en-US" altLang="zh-TW" sz="3200" b="1" dirty="0">
              <a:solidFill>
                <a:srgbClr val="0033CC"/>
              </a:solidFill>
              <a:latin typeface="Arial" pitchFamily="34" charset="0"/>
              <a:cs typeface="Arial" pitchFamily="34" charset="0"/>
            </a:endParaRPr>
          </a:p>
        </p:txBody>
      </p:sp>
      <p:sp>
        <p:nvSpPr>
          <p:cNvPr id="16387" name="Rectangle 4"/>
          <p:cNvSpPr>
            <a:spLocks noChangeArrowheads="1"/>
          </p:cNvSpPr>
          <p:nvPr/>
        </p:nvSpPr>
        <p:spPr bwMode="auto">
          <a:xfrm>
            <a:off x="467544" y="1049362"/>
            <a:ext cx="3213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a:solidFill>
                  <a:srgbClr val="CC0000"/>
                </a:solidFill>
              </a:rPr>
              <a:t>鋅碳電池的結構</a:t>
            </a:r>
            <a:endParaRPr kumimoji="0" lang="en-US" altLang="zh-TW" sz="3200" b="1" dirty="0">
              <a:solidFill>
                <a:srgbClr val="CC0000"/>
              </a:solidFill>
            </a:endParaRPr>
          </a:p>
        </p:txBody>
      </p:sp>
      <p:grpSp>
        <p:nvGrpSpPr>
          <p:cNvPr id="2" name="群組 17"/>
          <p:cNvGrpSpPr>
            <a:grpSpLocks/>
          </p:cNvGrpSpPr>
          <p:nvPr/>
        </p:nvGrpSpPr>
        <p:grpSpPr bwMode="auto">
          <a:xfrm>
            <a:off x="611188" y="2216621"/>
            <a:ext cx="8248650" cy="3876675"/>
            <a:chOff x="823649" y="1885357"/>
            <a:chExt cx="8248343" cy="3876238"/>
          </a:xfrm>
        </p:grpSpPr>
        <p:pic>
          <p:nvPicPr>
            <p:cNvPr id="16397" name="Picture 3" descr="C:\Documents and Settings\Aristo\Desktop\shared\From Shirley\23.4.2014\Fig26.6.jpg"/>
            <p:cNvPicPr>
              <a:picLocks noChangeAspect="1" noChangeArrowheads="1"/>
            </p:cNvPicPr>
            <p:nvPr/>
          </p:nvPicPr>
          <p:blipFill>
            <a:blip r:embed="rId2">
              <a:extLst>
                <a:ext uri="{28A0092B-C50C-407E-A947-70E740481C1C}">
                  <a14:useLocalDpi xmlns:a14="http://schemas.microsoft.com/office/drawing/2010/main" val="0"/>
                </a:ext>
              </a:extLst>
            </a:blip>
            <a:srcRect r="10532"/>
            <a:stretch>
              <a:fillRect/>
            </a:stretch>
          </p:blipFill>
          <p:spPr bwMode="auto">
            <a:xfrm>
              <a:off x="4717481" y="2061208"/>
              <a:ext cx="2446807" cy="324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8" name="Picture 2" descr="C:\Documents and Settings\Aristo\Desktop\shared\From Shirley\23.4.2014\F17080.jpg"/>
            <p:cNvPicPr>
              <a:picLocks noChangeAspect="1" noChangeArrowheads="1"/>
            </p:cNvPicPr>
            <p:nvPr/>
          </p:nvPicPr>
          <p:blipFill>
            <a:blip r:embed="rId3">
              <a:extLst>
                <a:ext uri="{28A0092B-C50C-407E-A947-70E740481C1C}">
                  <a14:useLocalDpi xmlns:a14="http://schemas.microsoft.com/office/drawing/2010/main" val="0"/>
                </a:ext>
              </a:extLst>
            </a:blip>
            <a:srcRect t="10043" b="12299"/>
            <a:stretch>
              <a:fillRect/>
            </a:stretch>
          </p:blipFill>
          <p:spPr bwMode="auto">
            <a:xfrm>
              <a:off x="823649" y="2061208"/>
              <a:ext cx="2236183" cy="324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9" name="文字方塊 3"/>
            <p:cNvSpPr txBox="1">
              <a:spLocks noChangeArrowheads="1"/>
            </p:cNvSpPr>
            <p:nvPr/>
          </p:nvSpPr>
          <p:spPr bwMode="auto">
            <a:xfrm>
              <a:off x="3058367" y="2296238"/>
              <a:ext cx="180166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硬紙板絕緣體</a:t>
              </a:r>
              <a:endParaRPr kumimoji="0" lang="zh-HK" altLang="en-US" sz="2000">
                <a:latin typeface="Arial" pitchFamily="34" charset="0"/>
                <a:cs typeface="Arial" pitchFamily="34" charset="0"/>
              </a:endParaRPr>
            </a:p>
          </p:txBody>
        </p:sp>
        <p:sp>
          <p:nvSpPr>
            <p:cNvPr id="16400" name="文字方塊 6"/>
            <p:cNvSpPr txBox="1">
              <a:spLocks noChangeArrowheads="1"/>
            </p:cNvSpPr>
            <p:nvPr/>
          </p:nvSpPr>
          <p:spPr bwMode="auto">
            <a:xfrm>
              <a:off x="4067944" y="2924944"/>
              <a:ext cx="75468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外殼</a:t>
              </a:r>
              <a:endParaRPr kumimoji="0" lang="zh-HK" altLang="en-US" sz="2000">
                <a:latin typeface="Arial" pitchFamily="34" charset="0"/>
                <a:cs typeface="Arial" pitchFamily="34" charset="0"/>
              </a:endParaRPr>
            </a:p>
          </p:txBody>
        </p:sp>
        <p:sp>
          <p:nvSpPr>
            <p:cNvPr id="16401" name="文字方塊 7"/>
            <p:cNvSpPr txBox="1">
              <a:spLocks noChangeArrowheads="1"/>
            </p:cNvSpPr>
            <p:nvPr/>
          </p:nvSpPr>
          <p:spPr bwMode="auto">
            <a:xfrm>
              <a:off x="3644532" y="3266326"/>
              <a:ext cx="1215979" cy="701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b="1">
                  <a:solidFill>
                    <a:srgbClr val="FF0000"/>
                  </a:solidFill>
                  <a:latin typeface="Arial" pitchFamily="34" charset="0"/>
                  <a:cs typeface="Arial" pitchFamily="34" charset="0"/>
                </a:rPr>
                <a:t>石墨棒</a:t>
              </a:r>
              <a:r>
                <a:rPr kumimoji="0" lang="en-US" altLang="zh-TW" sz="2000" b="1">
                  <a:solidFill>
                    <a:srgbClr val="FF0000"/>
                  </a:solidFill>
                  <a:latin typeface="Arial" pitchFamily="34" charset="0"/>
                  <a:cs typeface="Arial" pitchFamily="34" charset="0"/>
                </a:rPr>
                <a:t> </a:t>
              </a:r>
            </a:p>
            <a:p>
              <a:pPr algn="ctr" eaLnBrk="1" hangingPunct="1"/>
              <a:r>
                <a:rPr kumimoji="0" lang="en-US" altLang="zh-HK" sz="2000" b="1">
                  <a:solidFill>
                    <a:srgbClr val="FF0000"/>
                  </a:solidFill>
                  <a:latin typeface="Arial" pitchFamily="34" charset="0"/>
                  <a:cs typeface="Arial" pitchFamily="34" charset="0"/>
                </a:rPr>
                <a:t>(</a:t>
              </a:r>
              <a:r>
                <a:rPr kumimoji="0" lang="zh-TW" altLang="en-US" sz="2000" b="1">
                  <a:solidFill>
                    <a:srgbClr val="FF0000"/>
                  </a:solidFill>
                  <a:latin typeface="Arial" pitchFamily="34" charset="0"/>
                  <a:cs typeface="Arial" pitchFamily="34" charset="0"/>
                </a:rPr>
                <a:t>正電極</a:t>
              </a:r>
              <a:r>
                <a:rPr kumimoji="0" lang="en-US" altLang="zh-HK" sz="2000" b="1">
                  <a:solidFill>
                    <a:srgbClr val="FF0000"/>
                  </a:solidFill>
                  <a:latin typeface="Arial" pitchFamily="34" charset="0"/>
                  <a:cs typeface="Arial" pitchFamily="34" charset="0"/>
                </a:rPr>
                <a:t>)</a:t>
              </a:r>
              <a:endParaRPr kumimoji="0" lang="zh-HK" altLang="en-US" sz="2000" b="1">
                <a:solidFill>
                  <a:srgbClr val="FF0000"/>
                </a:solidFill>
                <a:latin typeface="Arial" pitchFamily="34" charset="0"/>
                <a:cs typeface="Arial" pitchFamily="34" charset="0"/>
              </a:endParaRPr>
            </a:p>
          </p:txBody>
        </p:sp>
        <p:sp>
          <p:nvSpPr>
            <p:cNvPr id="16402" name="文字方塊 8"/>
            <p:cNvSpPr txBox="1">
              <a:spLocks noChangeArrowheads="1"/>
            </p:cNvSpPr>
            <p:nvPr/>
          </p:nvSpPr>
          <p:spPr bwMode="auto">
            <a:xfrm>
              <a:off x="3137558" y="4056360"/>
              <a:ext cx="179448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latin typeface="Arial" pitchFamily="34" charset="0"/>
                  <a:cs typeface="Arial" pitchFamily="34" charset="0"/>
                </a:rPr>
                <a:t>氧化錳</a:t>
              </a:r>
              <a:r>
                <a:rPr kumimoji="0" lang="en-US" altLang="zh-TW" sz="2000">
                  <a:latin typeface="Arial" pitchFamily="34" charset="0"/>
                  <a:cs typeface="Arial" pitchFamily="34" charset="0"/>
                </a:rPr>
                <a:t>(IV) </a:t>
              </a:r>
              <a:r>
                <a:rPr kumimoji="0" lang="zh-TW" altLang="en-US" sz="2000">
                  <a:latin typeface="Arial" pitchFamily="34" charset="0"/>
                  <a:cs typeface="Arial" pitchFamily="34" charset="0"/>
                </a:rPr>
                <a:t>和</a:t>
              </a:r>
              <a:endParaRPr kumimoji="0" lang="en-US" altLang="zh-TW" sz="2000">
                <a:latin typeface="Arial" pitchFamily="34" charset="0"/>
                <a:cs typeface="Arial" pitchFamily="34" charset="0"/>
              </a:endParaRPr>
            </a:p>
            <a:p>
              <a:pPr algn="ctr" eaLnBrk="1" hangingPunct="1"/>
              <a:r>
                <a:rPr kumimoji="0" lang="zh-TW" altLang="en-US" sz="2000">
                  <a:latin typeface="Arial" pitchFamily="34" charset="0"/>
                  <a:cs typeface="Arial" pitchFamily="34" charset="0"/>
                </a:rPr>
                <a:t>粉狀石墨</a:t>
              </a:r>
              <a:endParaRPr kumimoji="0" lang="zh-HK" altLang="en-US" sz="2000">
                <a:latin typeface="Arial" pitchFamily="34" charset="0"/>
                <a:cs typeface="Arial" pitchFamily="34" charset="0"/>
              </a:endParaRPr>
            </a:p>
          </p:txBody>
        </p:sp>
        <p:sp>
          <p:nvSpPr>
            <p:cNvPr id="16403" name="文字方塊 9"/>
            <p:cNvSpPr txBox="1">
              <a:spLocks noChangeArrowheads="1"/>
            </p:cNvSpPr>
            <p:nvPr/>
          </p:nvSpPr>
          <p:spPr bwMode="auto">
            <a:xfrm>
              <a:off x="3492137" y="4766345"/>
              <a:ext cx="1484257" cy="701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b="1">
                  <a:solidFill>
                    <a:srgbClr val="FF0000"/>
                  </a:solidFill>
                  <a:latin typeface="Arial" pitchFamily="34" charset="0"/>
                  <a:cs typeface="Arial" pitchFamily="34" charset="0"/>
                </a:rPr>
                <a:t>鋅外殼</a:t>
              </a:r>
              <a:endParaRPr kumimoji="0" lang="en-US" altLang="zh-TW" sz="2000" b="1">
                <a:solidFill>
                  <a:srgbClr val="FF0000"/>
                </a:solidFill>
                <a:latin typeface="Arial" pitchFamily="34" charset="0"/>
                <a:cs typeface="Arial" pitchFamily="34" charset="0"/>
              </a:endParaRPr>
            </a:p>
            <a:p>
              <a:pPr algn="ctr" eaLnBrk="1" hangingPunct="1"/>
              <a:r>
                <a:rPr kumimoji="0" lang="en-US" altLang="zh-HK" sz="2000" b="1">
                  <a:solidFill>
                    <a:srgbClr val="FF0000"/>
                  </a:solidFill>
                  <a:latin typeface="Arial" pitchFamily="34" charset="0"/>
                  <a:cs typeface="Arial" pitchFamily="34" charset="0"/>
                </a:rPr>
                <a:t>(</a:t>
              </a:r>
              <a:r>
                <a:rPr kumimoji="0" lang="zh-TW" altLang="en-US" sz="2000" b="1">
                  <a:solidFill>
                    <a:srgbClr val="FF0000"/>
                  </a:solidFill>
                  <a:latin typeface="Arial" pitchFamily="34" charset="0"/>
                  <a:cs typeface="Arial" pitchFamily="34" charset="0"/>
                </a:rPr>
                <a:t>負電極</a:t>
              </a:r>
              <a:r>
                <a:rPr kumimoji="0" lang="en-US" altLang="zh-HK" sz="2000" b="1">
                  <a:solidFill>
                    <a:srgbClr val="FF0000"/>
                  </a:solidFill>
                  <a:latin typeface="Arial" pitchFamily="34" charset="0"/>
                  <a:cs typeface="Arial" pitchFamily="34" charset="0"/>
                </a:rPr>
                <a:t>)</a:t>
              </a:r>
              <a:endParaRPr kumimoji="0" lang="zh-HK" altLang="en-US" sz="2000" b="1">
                <a:solidFill>
                  <a:srgbClr val="FF0000"/>
                </a:solidFill>
                <a:latin typeface="Arial" pitchFamily="34" charset="0"/>
                <a:cs typeface="Arial" pitchFamily="34" charset="0"/>
              </a:endParaRPr>
            </a:p>
          </p:txBody>
        </p:sp>
        <p:sp>
          <p:nvSpPr>
            <p:cNvPr id="16404" name="文字方塊 10"/>
            <p:cNvSpPr txBox="1">
              <a:spLocks noChangeArrowheads="1"/>
            </p:cNvSpPr>
            <p:nvPr/>
          </p:nvSpPr>
          <p:spPr bwMode="auto">
            <a:xfrm>
              <a:off x="7092280" y="1885357"/>
              <a:ext cx="197971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金屬帽 </a:t>
              </a:r>
              <a:endParaRPr kumimoji="0" lang="en-US" altLang="zh-TW" sz="2000">
                <a:latin typeface="Arial" pitchFamily="34" charset="0"/>
                <a:cs typeface="Arial" pitchFamily="34" charset="0"/>
              </a:endParaRPr>
            </a:p>
            <a:p>
              <a:pPr eaLnBrk="1" hangingPunct="1">
                <a:lnSpc>
                  <a:spcPct val="80000"/>
                </a:lnSpc>
              </a:pPr>
              <a:r>
                <a:rPr kumimoji="0" lang="en-US" altLang="zh-HK" sz="2000">
                  <a:latin typeface="Arial" pitchFamily="34" charset="0"/>
                  <a:cs typeface="Arial" pitchFamily="34" charset="0"/>
                </a:rPr>
                <a:t>(</a:t>
              </a:r>
              <a:r>
                <a:rPr kumimoji="0" lang="zh-TW" altLang="en-US" sz="2000">
                  <a:latin typeface="Arial" pitchFamily="34" charset="0"/>
                  <a:cs typeface="Arial" pitchFamily="34" charset="0"/>
                </a:rPr>
                <a:t>正端鈕</a:t>
              </a:r>
              <a:r>
                <a:rPr kumimoji="0" lang="en-US" altLang="zh-HK" sz="2000">
                  <a:latin typeface="Arial" pitchFamily="34" charset="0"/>
                  <a:cs typeface="Arial" pitchFamily="34" charset="0"/>
                </a:rPr>
                <a:t>) </a:t>
              </a:r>
              <a:r>
                <a:rPr kumimoji="0" lang="en-US" altLang="zh-HK" sz="2000">
                  <a:solidFill>
                    <a:srgbClr val="FF0000"/>
                  </a:solidFill>
                  <a:latin typeface="Arial" pitchFamily="34" charset="0"/>
                  <a:cs typeface="Arial" pitchFamily="34" charset="0"/>
                </a:rPr>
                <a:t>(+)</a:t>
              </a:r>
              <a:r>
                <a:rPr kumimoji="0" lang="en-US" altLang="zh-HK" sz="2000">
                  <a:latin typeface="Arial" pitchFamily="34" charset="0"/>
                  <a:cs typeface="Arial" pitchFamily="34" charset="0"/>
                </a:rPr>
                <a:t> </a:t>
              </a:r>
              <a:endParaRPr kumimoji="0" lang="zh-HK" altLang="en-US" sz="2000">
                <a:latin typeface="Arial" pitchFamily="34" charset="0"/>
                <a:cs typeface="Arial" pitchFamily="34" charset="0"/>
              </a:endParaRPr>
            </a:p>
          </p:txBody>
        </p:sp>
        <p:sp>
          <p:nvSpPr>
            <p:cNvPr id="16405" name="文字方塊 11"/>
            <p:cNvSpPr txBox="1">
              <a:spLocks noChangeArrowheads="1"/>
            </p:cNvSpPr>
            <p:nvPr/>
          </p:nvSpPr>
          <p:spPr bwMode="auto">
            <a:xfrm>
              <a:off x="7092280" y="2455029"/>
              <a:ext cx="12241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密封物質</a:t>
              </a:r>
              <a:endParaRPr kumimoji="0" lang="zh-HK" altLang="en-US" sz="2000">
                <a:latin typeface="Arial" pitchFamily="34" charset="0"/>
                <a:cs typeface="Arial" pitchFamily="34" charset="0"/>
              </a:endParaRPr>
            </a:p>
          </p:txBody>
        </p:sp>
        <p:sp>
          <p:nvSpPr>
            <p:cNvPr id="16406" name="文字方塊 12"/>
            <p:cNvSpPr txBox="1">
              <a:spLocks noChangeArrowheads="1"/>
            </p:cNvSpPr>
            <p:nvPr/>
          </p:nvSpPr>
          <p:spPr bwMode="auto">
            <a:xfrm>
              <a:off x="7092280" y="4162604"/>
              <a:ext cx="158417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b="1">
                  <a:solidFill>
                    <a:srgbClr val="FF0000"/>
                  </a:solidFill>
                  <a:latin typeface="Arial" pitchFamily="34" charset="0"/>
                  <a:cs typeface="Arial" pitchFamily="34" charset="0"/>
                </a:rPr>
                <a:t>糊狀氯化銨</a:t>
              </a:r>
              <a:endParaRPr kumimoji="0" lang="zh-HK" altLang="en-US" sz="2000" b="1">
                <a:solidFill>
                  <a:srgbClr val="FF0000"/>
                </a:solidFill>
                <a:latin typeface="Arial" pitchFamily="34" charset="0"/>
                <a:cs typeface="Arial" pitchFamily="34" charset="0"/>
              </a:endParaRPr>
            </a:p>
          </p:txBody>
        </p:sp>
        <p:sp>
          <p:nvSpPr>
            <p:cNvPr id="16407" name="文字方塊 13"/>
            <p:cNvSpPr txBox="1">
              <a:spLocks noChangeArrowheads="1"/>
            </p:cNvSpPr>
            <p:nvPr/>
          </p:nvSpPr>
          <p:spPr bwMode="auto">
            <a:xfrm>
              <a:off x="7092279" y="5053709"/>
              <a:ext cx="179626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圓形鋼片 </a:t>
              </a:r>
              <a:endParaRPr kumimoji="0" lang="en-US" altLang="zh-TW" sz="2000">
                <a:latin typeface="Arial" pitchFamily="34" charset="0"/>
                <a:cs typeface="Arial" pitchFamily="34" charset="0"/>
              </a:endParaRPr>
            </a:p>
            <a:p>
              <a:pPr eaLnBrk="1" hangingPunct="1"/>
              <a:r>
                <a:rPr kumimoji="0" lang="en-US" altLang="zh-HK" sz="2000">
                  <a:latin typeface="Arial" pitchFamily="34" charset="0"/>
                  <a:cs typeface="Arial" pitchFamily="34" charset="0"/>
                </a:rPr>
                <a:t>(</a:t>
              </a:r>
              <a:r>
                <a:rPr kumimoji="0" lang="zh-TW" altLang="en-US" sz="2000">
                  <a:latin typeface="Arial" pitchFamily="34" charset="0"/>
                  <a:cs typeface="Arial" pitchFamily="34" charset="0"/>
                </a:rPr>
                <a:t>負端鈕</a:t>
              </a:r>
              <a:r>
                <a:rPr kumimoji="0" lang="en-US" altLang="zh-HK" sz="2000">
                  <a:latin typeface="Arial" pitchFamily="34" charset="0"/>
                  <a:cs typeface="Arial" pitchFamily="34" charset="0"/>
                </a:rPr>
                <a:t>) </a:t>
              </a:r>
              <a:r>
                <a:rPr kumimoji="0" lang="en-US" altLang="zh-HK" sz="2000">
                  <a:solidFill>
                    <a:srgbClr val="FF0000"/>
                  </a:solidFill>
                  <a:latin typeface="Arial" pitchFamily="34" charset="0"/>
                  <a:cs typeface="Arial" pitchFamily="34" charset="0"/>
                </a:rPr>
                <a:t>(</a:t>
              </a:r>
              <a:r>
                <a:rPr kumimoji="0" lang="en-US" altLang="zh-HK" sz="2000">
                  <a:solidFill>
                    <a:srgbClr val="FF0000"/>
                  </a:solidFill>
                  <a:latin typeface="Arial" pitchFamily="34" charset="0"/>
                  <a:cs typeface="Arial" pitchFamily="34" charset="0"/>
                  <a:sym typeface="Symbol" pitchFamily="18" charset="2"/>
                </a:rPr>
                <a:t></a:t>
              </a:r>
              <a:r>
                <a:rPr kumimoji="0" lang="en-US" altLang="zh-HK" sz="2000">
                  <a:solidFill>
                    <a:srgbClr val="FF0000"/>
                  </a:solidFill>
                  <a:latin typeface="Arial" pitchFamily="34" charset="0"/>
                  <a:cs typeface="Arial" pitchFamily="34" charset="0"/>
                </a:rPr>
                <a:t>)</a:t>
              </a:r>
              <a:endParaRPr kumimoji="0" lang="zh-HK" altLang="en-US" sz="2000">
                <a:latin typeface="Arial" pitchFamily="34" charset="0"/>
                <a:cs typeface="Arial" pitchFamily="34" charset="0"/>
              </a:endParaRPr>
            </a:p>
          </p:txBody>
        </p:sp>
        <p:cxnSp>
          <p:nvCxnSpPr>
            <p:cNvPr id="6" name="直線接點 5"/>
            <p:cNvCxnSpPr/>
            <p:nvPr/>
          </p:nvCxnSpPr>
          <p:spPr>
            <a:xfrm flipH="1">
              <a:off x="2052328" y="3491726"/>
              <a:ext cx="170808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接點 16"/>
            <p:cNvCxnSpPr/>
            <p:nvPr/>
          </p:nvCxnSpPr>
          <p:spPr>
            <a:xfrm flipH="1">
              <a:off x="2546022" y="4282212"/>
              <a:ext cx="65402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flipH="1">
              <a:off x="2761914" y="4947299"/>
              <a:ext cx="9889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237669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
          <p:cNvSpPr>
            <a:spLocks noChangeArrowheads="1"/>
          </p:cNvSpPr>
          <p:nvPr/>
        </p:nvSpPr>
        <p:spPr bwMode="auto">
          <a:xfrm>
            <a:off x="323850" y="764704"/>
            <a:ext cx="51117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電池的 </a:t>
            </a:r>
            <a:r>
              <a:rPr kumimoji="0" lang="zh-TW" altLang="en-US" sz="3200" b="1">
                <a:solidFill>
                  <a:srgbClr val="3399FF"/>
                </a:solidFill>
              </a:rPr>
              <a:t>負電極是鋅外殼</a:t>
            </a:r>
            <a:r>
              <a:rPr kumimoji="0" lang="zh-TW" altLang="en-US" sz="2800">
                <a:latin typeface="Arial" pitchFamily="34" charset="0"/>
                <a:cs typeface="Arial" pitchFamily="34" charset="0"/>
              </a:rPr>
              <a:t>。</a:t>
            </a:r>
            <a:endParaRPr kumimoji="0" lang="en-US" altLang="zh-TW" sz="2800">
              <a:latin typeface="Arial" pitchFamily="34" charset="0"/>
              <a:cs typeface="Arial" pitchFamily="34" charset="0"/>
            </a:endParaRPr>
          </a:p>
        </p:txBody>
      </p:sp>
      <p:sp>
        <p:nvSpPr>
          <p:cNvPr id="4" name="Rectangle 6"/>
          <p:cNvSpPr>
            <a:spLocks noChangeArrowheads="1"/>
          </p:cNvSpPr>
          <p:nvPr/>
        </p:nvSpPr>
        <p:spPr bwMode="auto">
          <a:xfrm>
            <a:off x="323850" y="1720329"/>
            <a:ext cx="84963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latin typeface="Arial" pitchFamily="34" charset="0"/>
                <a:cs typeface="Arial" pitchFamily="34" charset="0"/>
              </a:rPr>
              <a:t>電池的 </a:t>
            </a:r>
            <a:r>
              <a:rPr kumimoji="0" lang="zh-TW" altLang="en-US" sz="3200" b="1">
                <a:solidFill>
                  <a:srgbClr val="3399FF"/>
                </a:solidFill>
              </a:rPr>
              <a:t>正電極則是石墨棒</a:t>
            </a:r>
            <a:r>
              <a:rPr kumimoji="0" lang="zh-TW" altLang="en-US" sz="2800"/>
              <a:t>，石墨棒周圍加了一層氧化錳</a:t>
            </a:r>
            <a:r>
              <a:rPr kumimoji="0" lang="en-US" altLang="zh-TW" sz="2800">
                <a:latin typeface="Arial" pitchFamily="34" charset="0"/>
                <a:cs typeface="Arial" pitchFamily="34" charset="0"/>
              </a:rPr>
              <a:t>(IV) (MnO</a:t>
            </a:r>
            <a:r>
              <a:rPr kumimoji="0" lang="en-US" altLang="zh-TW" sz="2800" baseline="-25000">
                <a:latin typeface="Arial" pitchFamily="34" charset="0"/>
                <a:cs typeface="Arial" pitchFamily="34" charset="0"/>
              </a:rPr>
              <a:t>2</a:t>
            </a:r>
            <a:r>
              <a:rPr kumimoji="0" lang="en-US" altLang="zh-TW" sz="2800">
                <a:latin typeface="Arial" pitchFamily="34" charset="0"/>
                <a:cs typeface="Arial" pitchFamily="34" charset="0"/>
              </a:rPr>
              <a:t>) </a:t>
            </a:r>
            <a:r>
              <a:rPr kumimoji="0" lang="zh-TW" altLang="en-US" sz="2800"/>
              <a:t>和粉狀</a:t>
            </a:r>
            <a:r>
              <a:rPr kumimoji="0" lang="zh-HK" altLang="en-US" sz="2800"/>
              <a:t>石墨的混合物</a:t>
            </a:r>
            <a:r>
              <a:rPr kumimoji="0" lang="zh-TW" altLang="en-US" sz="2800"/>
              <a:t>。</a:t>
            </a:r>
            <a:endParaRPr kumimoji="0" lang="en-US" altLang="zh-TW" sz="2800">
              <a:latin typeface="Arial" pitchFamily="34" charset="0"/>
              <a:cs typeface="Arial" pitchFamily="34" charset="0"/>
            </a:endParaRPr>
          </a:p>
        </p:txBody>
      </p:sp>
      <p:sp>
        <p:nvSpPr>
          <p:cNvPr id="5" name="Rectangle 6"/>
          <p:cNvSpPr>
            <a:spLocks noChangeArrowheads="1"/>
          </p:cNvSpPr>
          <p:nvPr/>
        </p:nvSpPr>
        <p:spPr bwMode="auto">
          <a:xfrm>
            <a:off x="323850" y="3086150"/>
            <a:ext cx="84248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3200" b="1">
                <a:solidFill>
                  <a:srgbClr val="3399FF"/>
                </a:solidFill>
              </a:rPr>
              <a:t>電解質</a:t>
            </a:r>
            <a:r>
              <a:rPr kumimoji="0" lang="zh-TW" altLang="en-US" sz="2800"/>
              <a:t>主要是濕潤的 </a:t>
            </a:r>
            <a:r>
              <a:rPr kumimoji="0" lang="zh-TW" altLang="en-US" sz="3200" b="1">
                <a:solidFill>
                  <a:srgbClr val="3399FF"/>
                </a:solidFill>
              </a:rPr>
              <a:t>糊狀氯化銨 </a:t>
            </a:r>
            <a:r>
              <a:rPr kumimoji="0" lang="en-US" altLang="zh-HK" sz="3200" b="1">
                <a:solidFill>
                  <a:srgbClr val="3399FF"/>
                </a:solidFill>
                <a:latin typeface="Arial" pitchFamily="34" charset="0"/>
                <a:cs typeface="Arial" pitchFamily="34" charset="0"/>
              </a:rPr>
              <a:t>(NH</a:t>
            </a:r>
            <a:r>
              <a:rPr kumimoji="0" lang="en-US" altLang="zh-HK" sz="3200" b="1" baseline="-25000">
                <a:solidFill>
                  <a:srgbClr val="3399FF"/>
                </a:solidFill>
                <a:latin typeface="Arial" pitchFamily="34" charset="0"/>
                <a:cs typeface="Arial" pitchFamily="34" charset="0"/>
              </a:rPr>
              <a:t>4</a:t>
            </a:r>
            <a:r>
              <a:rPr kumimoji="0" lang="en-US" altLang="zh-HK" sz="3200" b="1">
                <a:solidFill>
                  <a:srgbClr val="3399FF"/>
                </a:solidFill>
                <a:latin typeface="Arial" pitchFamily="34" charset="0"/>
                <a:cs typeface="Arial" pitchFamily="34" charset="0"/>
              </a:rPr>
              <a:t>Cl)</a:t>
            </a:r>
            <a:r>
              <a:rPr kumimoji="0" lang="zh-TW" altLang="en-US" sz="2800"/>
              <a:t>。</a:t>
            </a:r>
            <a:endParaRPr kumimoji="0" lang="en-US" altLang="zh-TW" sz="2800">
              <a:latin typeface="Arial" pitchFamily="34" charset="0"/>
              <a:cs typeface="Arial" pitchFamily="34" charset="0"/>
            </a:endParaRPr>
          </a:p>
        </p:txBody>
      </p:sp>
      <p:sp>
        <p:nvSpPr>
          <p:cNvPr id="12294" name="Text Box 5"/>
          <p:cNvSpPr txBox="1">
            <a:spLocks noChangeArrowheads="1"/>
          </p:cNvSpPr>
          <p:nvPr/>
        </p:nvSpPr>
        <p:spPr bwMode="auto">
          <a:xfrm>
            <a:off x="971550" y="4372471"/>
            <a:ext cx="57610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a:t>粉狀 </a:t>
            </a:r>
            <a:r>
              <a:rPr lang="zh-TW" altLang="en-US" sz="3200" b="1">
                <a:solidFill>
                  <a:srgbClr val="3399FF"/>
                </a:solidFill>
              </a:rPr>
              <a:t>石墨</a:t>
            </a:r>
            <a:r>
              <a:rPr lang="zh-TW" altLang="en-US" sz="2800"/>
              <a:t> 增加混合物的 </a:t>
            </a:r>
            <a:r>
              <a:rPr lang="zh-TW" altLang="en-US" sz="3200" b="1">
                <a:solidFill>
                  <a:srgbClr val="3399FF"/>
                </a:solidFill>
              </a:rPr>
              <a:t>導電性</a:t>
            </a:r>
            <a:r>
              <a:rPr lang="zh-TW" altLang="en-US" sz="2800"/>
              <a:t>。</a:t>
            </a:r>
            <a:endParaRPr lang="en-US" altLang="zh-TW" sz="2800">
              <a:latin typeface="Arial" pitchFamily="34" charset="0"/>
              <a:ea typeface="Arial Unicode MS" pitchFamily="34" charset="-120"/>
              <a:cs typeface="Arial" pitchFamily="34" charset="0"/>
            </a:endParaRPr>
          </a:p>
        </p:txBody>
      </p:sp>
      <p:sp>
        <p:nvSpPr>
          <p:cNvPr id="12295" name="Rectangle 6"/>
          <p:cNvSpPr>
            <a:spLocks noChangeArrowheads="1"/>
          </p:cNvSpPr>
          <p:nvPr/>
        </p:nvSpPr>
        <p:spPr bwMode="auto">
          <a:xfrm>
            <a:off x="971550" y="4293096"/>
            <a:ext cx="5616575" cy="674687"/>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endParaRPr kumimoji="0" lang="zh-HK" altLang="zh-HK" sz="2400">
              <a:latin typeface="Times New Roman" pitchFamily="18" charset="0"/>
            </a:endParaRPr>
          </a:p>
        </p:txBody>
      </p:sp>
    </p:spTree>
    <p:extLst>
      <p:ext uri="{BB962C8B-B14F-4D97-AF65-F5344CB8AC3E}">
        <p14:creationId xmlns:p14="http://schemas.microsoft.com/office/powerpoint/2010/main" val="3277412456"/>
      </p:ext>
    </p:extLst>
  </p:cSld>
  <p:clrMapOvr>
    <a:masterClrMapping/>
  </p:clrMapOvr>
  <p:timing>
    <p:tnLst>
      <p:par>
        <p:cTn id="1" dur="indefinite" restart="never" nodeType="tmRoot"/>
      </p:par>
    </p:tn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4"/>
          <p:cNvSpPr>
            <a:spLocks noChangeArrowheads="1"/>
          </p:cNvSpPr>
          <p:nvPr/>
        </p:nvSpPr>
        <p:spPr bwMode="auto">
          <a:xfrm>
            <a:off x="683568" y="977354"/>
            <a:ext cx="36004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a:solidFill>
                  <a:srgbClr val="CC0000"/>
                </a:solidFill>
              </a:rPr>
              <a:t>鋅碳電池內的反應</a:t>
            </a:r>
            <a:endParaRPr kumimoji="0" lang="en-US" altLang="zh-TW" sz="3200" b="1" dirty="0">
              <a:solidFill>
                <a:srgbClr val="CC0000"/>
              </a:solidFill>
            </a:endParaRPr>
          </a:p>
        </p:txBody>
      </p:sp>
      <p:sp>
        <p:nvSpPr>
          <p:cNvPr id="3" name="Rectangle 6"/>
          <p:cNvSpPr>
            <a:spLocks noChangeArrowheads="1"/>
          </p:cNvSpPr>
          <p:nvPr/>
        </p:nvSpPr>
        <p:spPr bwMode="auto">
          <a:xfrm>
            <a:off x="684609" y="2027163"/>
            <a:ext cx="73437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當電池運作時，電極上會發生以下變化：</a:t>
            </a:r>
            <a:endParaRPr kumimoji="0" lang="en-US" altLang="zh-TW" sz="2800">
              <a:latin typeface="Arial" pitchFamily="34" charset="0"/>
              <a:cs typeface="Arial" pitchFamily="34" charset="0"/>
            </a:endParaRPr>
          </a:p>
        </p:txBody>
      </p:sp>
      <p:sp>
        <p:nvSpPr>
          <p:cNvPr id="13316" name="矩形 3"/>
          <p:cNvSpPr>
            <a:spLocks noChangeArrowheads="1"/>
          </p:cNvSpPr>
          <p:nvPr/>
        </p:nvSpPr>
        <p:spPr bwMode="auto">
          <a:xfrm>
            <a:off x="2978547" y="2963788"/>
            <a:ext cx="3992562"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Zn(s) </a:t>
            </a:r>
            <a:r>
              <a:rPr kumimoji="0" lang="en-US" altLang="zh-HK" sz="2800">
                <a:latin typeface="Arial" pitchFamily="34" charset="0"/>
                <a:cs typeface="Arial" pitchFamily="34" charset="0"/>
                <a:sym typeface="Symbol" pitchFamily="18" charset="2"/>
              </a:rPr>
              <a:t></a:t>
            </a:r>
            <a:r>
              <a:rPr kumimoji="0" lang="en-US" altLang="zh-HK" sz="2800">
                <a:latin typeface="Arial" pitchFamily="34" charset="0"/>
                <a:cs typeface="Arial" pitchFamily="34" charset="0"/>
              </a:rPr>
              <a:t> Zn</a:t>
            </a:r>
            <a:r>
              <a:rPr kumimoji="0" lang="en-US" altLang="zh-HK" sz="2800" baseline="30000">
                <a:latin typeface="Arial" pitchFamily="34" charset="0"/>
                <a:cs typeface="Arial" pitchFamily="34" charset="0"/>
              </a:rPr>
              <a:t>2+ </a:t>
            </a:r>
            <a:r>
              <a:rPr kumimoji="0" lang="en-US" altLang="zh-HK" sz="2800">
                <a:latin typeface="Arial" pitchFamily="34" charset="0"/>
                <a:cs typeface="Arial" pitchFamily="34" charset="0"/>
              </a:rPr>
              <a:t>(aq) + 2e</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13317" name="文字方塊 4"/>
          <p:cNvSpPr txBox="1">
            <a:spLocks noChangeArrowheads="1"/>
          </p:cNvSpPr>
          <p:nvPr/>
        </p:nvSpPr>
        <p:spPr bwMode="auto">
          <a:xfrm>
            <a:off x="3061097" y="2637234"/>
            <a:ext cx="18875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dirty="0">
                <a:solidFill>
                  <a:srgbClr val="FF3399"/>
                </a:solidFill>
                <a:latin typeface="Arial" pitchFamily="34" charset="0"/>
                <a:cs typeface="Arial" pitchFamily="34" charset="0"/>
              </a:rPr>
              <a:t>0                 +2</a:t>
            </a:r>
            <a:endParaRPr kumimoji="0" lang="zh-HK" altLang="en-US" sz="2000" dirty="0">
              <a:solidFill>
                <a:srgbClr val="FF3399"/>
              </a:solidFill>
              <a:latin typeface="Arial" pitchFamily="34" charset="0"/>
              <a:cs typeface="Arial" pitchFamily="34" charset="0"/>
            </a:endParaRPr>
          </a:p>
        </p:txBody>
      </p:sp>
      <p:sp>
        <p:nvSpPr>
          <p:cNvPr id="6" name="Rectangle 6"/>
          <p:cNvSpPr>
            <a:spLocks noChangeArrowheads="1"/>
          </p:cNvSpPr>
          <p:nvPr/>
        </p:nvSpPr>
        <p:spPr bwMode="auto">
          <a:xfrm>
            <a:off x="684609" y="4346872"/>
            <a:ext cx="69786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鋅失去的電子會經外電路流向正電極。</a:t>
            </a:r>
            <a:endParaRPr kumimoji="0" lang="en-US" altLang="zh-TW" sz="2800" dirty="0">
              <a:latin typeface="Arial" pitchFamily="34" charset="0"/>
              <a:cs typeface="Arial" pitchFamily="34" charset="0"/>
            </a:endParaRPr>
          </a:p>
        </p:txBody>
      </p:sp>
    </p:spTree>
    <p:extLst>
      <p:ext uri="{BB962C8B-B14F-4D97-AF65-F5344CB8AC3E}">
        <p14:creationId xmlns:p14="http://schemas.microsoft.com/office/powerpoint/2010/main" val="134862836"/>
      </p:ext>
    </p:extLst>
  </p:cSld>
  <p:clrMapOvr>
    <a:masterClrMapping/>
  </p:clrMapOvr>
  <p:timing>
    <p:tnLst>
      <p:par>
        <p:cTn id="1" dur="indefinite" restart="never" nodeType="tmRoot"/>
      </p:par>
    </p:tn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07628" y="188640"/>
            <a:ext cx="4464496" cy="523220"/>
          </a:xfrm>
          <a:prstGeom prst="rect">
            <a:avLst/>
          </a:prstGeom>
          <a:noFill/>
          <a:ln w="38100">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00B050"/>
                </a:solidFill>
                <a:latin typeface="Arial" pitchFamily="34" charset="0"/>
                <a:ea typeface="+mn-ea"/>
                <a:cs typeface="Arial" pitchFamily="34" charset="0"/>
              </a:rPr>
              <a:t>在石墨棒 </a:t>
            </a:r>
            <a:r>
              <a:rPr kumimoji="0" lang="en-US" altLang="zh-TW" sz="2800" b="1" dirty="0">
                <a:solidFill>
                  <a:srgbClr val="00B050"/>
                </a:solidFill>
                <a:latin typeface="Arial" pitchFamily="34" charset="0"/>
                <a:ea typeface="+mn-ea"/>
                <a:cs typeface="Arial" pitchFamily="34" charset="0"/>
              </a:rPr>
              <a:t>(</a:t>
            </a:r>
            <a:r>
              <a:rPr kumimoji="0" lang="zh-TW" altLang="en-US" sz="2800" b="1" dirty="0">
                <a:solidFill>
                  <a:srgbClr val="00B050"/>
                </a:solidFill>
                <a:latin typeface="Arial" pitchFamily="34" charset="0"/>
                <a:ea typeface="+mn-ea"/>
                <a:cs typeface="Arial" pitchFamily="34" charset="0"/>
              </a:rPr>
              <a:t>正電極或陰極</a:t>
            </a:r>
            <a:r>
              <a:rPr kumimoji="0" lang="en-US" altLang="zh-TW" sz="2800" b="1" dirty="0">
                <a:solidFill>
                  <a:srgbClr val="00B050"/>
                </a:solidFill>
                <a:latin typeface="Arial" pitchFamily="34" charset="0"/>
                <a:ea typeface="+mn-ea"/>
                <a:cs typeface="Arial" pitchFamily="34" charset="0"/>
              </a:rPr>
              <a:t>)</a:t>
            </a:r>
            <a:r>
              <a:rPr kumimoji="0" lang="zh-TW" altLang="en-US" sz="2800" b="1" dirty="0">
                <a:solidFill>
                  <a:srgbClr val="00B050"/>
                </a:solidFill>
                <a:latin typeface="Arial" pitchFamily="34" charset="0"/>
                <a:ea typeface="+mn-ea"/>
                <a:cs typeface="Arial" pitchFamily="34" charset="0"/>
              </a:rPr>
              <a:t>：</a:t>
            </a:r>
            <a:endParaRPr kumimoji="0" lang="en-US" altLang="zh-TW" sz="2800" b="1" dirty="0">
              <a:solidFill>
                <a:srgbClr val="00B050"/>
              </a:solidFill>
              <a:latin typeface="Arial" pitchFamily="34" charset="0"/>
              <a:ea typeface="Arial Unicode MS" pitchFamily="34" charset="-120"/>
              <a:cs typeface="Arial" pitchFamily="34" charset="0"/>
            </a:endParaRPr>
          </a:p>
        </p:txBody>
      </p:sp>
      <p:sp>
        <p:nvSpPr>
          <p:cNvPr id="3" name="Rectangle 6"/>
          <p:cNvSpPr>
            <a:spLocks noChangeArrowheads="1"/>
          </p:cNvSpPr>
          <p:nvPr/>
        </p:nvSpPr>
        <p:spPr bwMode="auto">
          <a:xfrm>
            <a:off x="160908" y="1155006"/>
            <a:ext cx="8012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氯化銨中的銨離子接收電子，生成氨和氫氣。</a:t>
            </a:r>
            <a:endParaRPr kumimoji="0" lang="en-US" altLang="zh-TW" sz="2800">
              <a:latin typeface="Arial" pitchFamily="34" charset="0"/>
              <a:cs typeface="Arial" pitchFamily="34" charset="0"/>
            </a:endParaRPr>
          </a:p>
        </p:txBody>
      </p:sp>
      <p:sp>
        <p:nvSpPr>
          <p:cNvPr id="14342" name="矩形 3"/>
          <p:cNvSpPr>
            <a:spLocks noChangeArrowheads="1"/>
          </p:cNvSpPr>
          <p:nvPr/>
        </p:nvSpPr>
        <p:spPr bwMode="auto">
          <a:xfrm>
            <a:off x="1403772" y="2083396"/>
            <a:ext cx="6070600"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dirty="0">
                <a:latin typeface="Arial" pitchFamily="34" charset="0"/>
                <a:cs typeface="Arial" pitchFamily="34" charset="0"/>
              </a:rPr>
              <a:t>2NH</a:t>
            </a:r>
            <a:r>
              <a:rPr kumimoji="0" lang="pt-BR" altLang="zh-HK" sz="2800" baseline="-25000" dirty="0">
                <a:latin typeface="Arial" pitchFamily="34" charset="0"/>
                <a:cs typeface="Arial" pitchFamily="34" charset="0"/>
              </a:rPr>
              <a:t>4</a:t>
            </a:r>
            <a:r>
              <a:rPr kumimoji="0" lang="pt-BR" altLang="zh-HK" sz="2800" baseline="30000" dirty="0">
                <a:latin typeface="Arial" pitchFamily="34" charset="0"/>
                <a:cs typeface="Arial" pitchFamily="34" charset="0"/>
              </a:rPr>
              <a:t>+</a:t>
            </a:r>
            <a:r>
              <a:rPr kumimoji="0" lang="pt-BR" altLang="zh-HK" sz="2800" dirty="0">
                <a:latin typeface="Arial" pitchFamily="34" charset="0"/>
                <a:cs typeface="Arial" pitchFamily="34" charset="0"/>
              </a:rPr>
              <a:t>(aq) + 2e  </a:t>
            </a:r>
            <a:r>
              <a:rPr kumimoji="0" lang="pt-BR" altLang="zh-HK" sz="2800" dirty="0">
                <a:latin typeface="Arial" pitchFamily="34" charset="0"/>
                <a:cs typeface="Arial" pitchFamily="34" charset="0"/>
                <a:sym typeface="Symbol" pitchFamily="18" charset="2"/>
              </a:rPr>
              <a:t> </a:t>
            </a:r>
            <a:r>
              <a:rPr kumimoji="0" lang="pt-BR" altLang="zh-HK" sz="2800" dirty="0">
                <a:latin typeface="Arial" pitchFamily="34" charset="0"/>
                <a:cs typeface="Arial" pitchFamily="34" charset="0"/>
              </a:rPr>
              <a:t>2NH</a:t>
            </a:r>
            <a:r>
              <a:rPr kumimoji="0" lang="pt-BR" altLang="zh-HK" sz="2800" baseline="-25000" dirty="0">
                <a:latin typeface="Arial" pitchFamily="34" charset="0"/>
                <a:cs typeface="Arial" pitchFamily="34" charset="0"/>
              </a:rPr>
              <a:t>3</a:t>
            </a:r>
            <a:r>
              <a:rPr kumimoji="0" lang="pt-BR" altLang="zh-HK" sz="2800" dirty="0">
                <a:latin typeface="Arial" pitchFamily="34" charset="0"/>
                <a:cs typeface="Arial" pitchFamily="34" charset="0"/>
              </a:rPr>
              <a:t>(aq) + H</a:t>
            </a:r>
            <a:r>
              <a:rPr kumimoji="0" lang="pt-BR" altLang="zh-HK" sz="2800" baseline="-25000" dirty="0">
                <a:latin typeface="Arial" pitchFamily="34" charset="0"/>
                <a:cs typeface="Arial" pitchFamily="34" charset="0"/>
              </a:rPr>
              <a:t>2</a:t>
            </a:r>
            <a:r>
              <a:rPr kumimoji="0" lang="pt-BR" altLang="zh-HK" sz="2800" dirty="0">
                <a:latin typeface="Arial" pitchFamily="34" charset="0"/>
                <a:cs typeface="Arial" pitchFamily="34" charset="0"/>
              </a:rPr>
              <a:t>(g) </a:t>
            </a:r>
            <a:endParaRPr kumimoji="0" lang="zh-HK" altLang="en-US" sz="2800" dirty="0">
              <a:latin typeface="Arial" pitchFamily="34" charset="0"/>
              <a:cs typeface="Arial" pitchFamily="34" charset="0"/>
            </a:endParaRPr>
          </a:p>
        </p:txBody>
      </p:sp>
      <p:sp>
        <p:nvSpPr>
          <p:cNvPr id="14343" name="文字方塊 4"/>
          <p:cNvSpPr txBox="1">
            <a:spLocks noChangeArrowheads="1"/>
          </p:cNvSpPr>
          <p:nvPr/>
        </p:nvSpPr>
        <p:spPr bwMode="auto">
          <a:xfrm>
            <a:off x="1497609" y="1772816"/>
            <a:ext cx="55451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3399"/>
                </a:solidFill>
                <a:latin typeface="Arial" pitchFamily="34" charset="0"/>
                <a:cs typeface="Arial" pitchFamily="34" charset="0"/>
                <a:sym typeface="Symbol" pitchFamily="18" charset="2"/>
              </a:rPr>
              <a:t>3 </a:t>
            </a:r>
            <a:r>
              <a:rPr kumimoji="0" lang="en-US" altLang="zh-HK" sz="2000">
                <a:solidFill>
                  <a:srgbClr val="3399FF"/>
                </a:solidFill>
                <a:latin typeface="Arial" pitchFamily="34" charset="0"/>
                <a:cs typeface="Arial" pitchFamily="34" charset="0"/>
                <a:sym typeface="Symbol" pitchFamily="18" charset="2"/>
              </a:rPr>
              <a:t>+1</a:t>
            </a:r>
            <a:r>
              <a:rPr kumimoji="0" lang="en-US" altLang="zh-HK" sz="2000">
                <a:solidFill>
                  <a:srgbClr val="FF3399"/>
                </a:solidFill>
                <a:latin typeface="Arial" pitchFamily="34" charset="0"/>
                <a:cs typeface="Arial" pitchFamily="34" charset="0"/>
              </a:rPr>
              <a:t>                                   </a:t>
            </a:r>
            <a:r>
              <a:rPr kumimoji="0" lang="en-US" altLang="zh-HK" sz="2000">
                <a:solidFill>
                  <a:srgbClr val="FF3399"/>
                </a:solidFill>
                <a:latin typeface="Arial" pitchFamily="34" charset="0"/>
                <a:cs typeface="Arial" pitchFamily="34" charset="0"/>
                <a:sym typeface="Symbol" pitchFamily="18" charset="2"/>
              </a:rPr>
              <a:t>3 </a:t>
            </a:r>
            <a:r>
              <a:rPr kumimoji="0" lang="en-US" altLang="zh-HK" sz="2000">
                <a:solidFill>
                  <a:srgbClr val="3399FF"/>
                </a:solidFill>
                <a:latin typeface="Arial" pitchFamily="34" charset="0"/>
                <a:cs typeface="Arial" pitchFamily="34" charset="0"/>
                <a:sym typeface="Symbol" pitchFamily="18" charset="2"/>
              </a:rPr>
              <a:t>+1</a:t>
            </a:r>
            <a:r>
              <a:rPr kumimoji="0" lang="en-US" altLang="zh-HK" sz="2000">
                <a:solidFill>
                  <a:srgbClr val="FF3399"/>
                </a:solidFill>
                <a:latin typeface="Arial" pitchFamily="34" charset="0"/>
                <a:cs typeface="Arial" pitchFamily="34" charset="0"/>
                <a:sym typeface="Symbol" pitchFamily="18" charset="2"/>
              </a:rPr>
              <a:t>                  </a:t>
            </a:r>
            <a:r>
              <a:rPr kumimoji="0" lang="en-US" altLang="zh-HK" sz="2000">
                <a:solidFill>
                  <a:srgbClr val="3399FF"/>
                </a:solidFill>
                <a:latin typeface="Arial" pitchFamily="34" charset="0"/>
                <a:cs typeface="Arial" pitchFamily="34" charset="0"/>
                <a:sym typeface="Symbol" pitchFamily="18" charset="2"/>
              </a:rPr>
              <a:t>0</a:t>
            </a:r>
            <a:r>
              <a:rPr kumimoji="0" lang="en-US" altLang="zh-HK" sz="2000">
                <a:solidFill>
                  <a:srgbClr val="FF3399"/>
                </a:solidFill>
                <a:latin typeface="Arial" pitchFamily="34" charset="0"/>
                <a:cs typeface="Arial" pitchFamily="34" charset="0"/>
              </a:rPr>
              <a:t> </a:t>
            </a:r>
            <a:endParaRPr kumimoji="0" lang="zh-HK" altLang="en-US" sz="2000">
              <a:solidFill>
                <a:srgbClr val="FF3399"/>
              </a:solidFill>
              <a:latin typeface="Arial" pitchFamily="34" charset="0"/>
              <a:cs typeface="Arial" pitchFamily="34" charset="0"/>
            </a:endParaRPr>
          </a:p>
        </p:txBody>
      </p:sp>
      <p:sp>
        <p:nvSpPr>
          <p:cNvPr id="6" name="Rectangle 6"/>
          <p:cNvSpPr>
            <a:spLocks noChangeArrowheads="1"/>
          </p:cNvSpPr>
          <p:nvPr/>
        </p:nvSpPr>
        <p:spPr bwMode="auto">
          <a:xfrm>
            <a:off x="35496" y="3040956"/>
            <a:ext cx="86407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反應所生成的氫氣會在石墨棒周圍積聚。</a:t>
            </a:r>
            <a:endParaRPr kumimoji="0" lang="en-US" altLang="zh-TW" sz="2800">
              <a:latin typeface="Arial" pitchFamily="34" charset="0"/>
              <a:cs typeface="Arial" pitchFamily="34" charset="0"/>
            </a:endParaRPr>
          </a:p>
        </p:txBody>
      </p:sp>
      <p:sp>
        <p:nvSpPr>
          <p:cNvPr id="7" name="Rectangle 6"/>
          <p:cNvSpPr>
            <a:spLocks noChangeArrowheads="1"/>
          </p:cNvSpPr>
          <p:nvPr/>
        </p:nvSpPr>
        <p:spPr bwMode="auto">
          <a:xfrm>
            <a:off x="35496" y="3789040"/>
            <a:ext cx="943304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這減慢了電池內的反應，也令電池所產生的電流下降。</a:t>
            </a:r>
            <a:r>
              <a:rPr kumimoji="0" lang="en-US" altLang="zh-HK" sz="2800" dirty="0">
                <a:latin typeface="Arial" pitchFamily="34" charset="0"/>
                <a:cs typeface="Arial" pitchFamily="34" charset="0"/>
              </a:rPr>
              <a:t> </a:t>
            </a:r>
            <a:endParaRPr kumimoji="0" lang="en-US" altLang="zh-TW" sz="2800" dirty="0">
              <a:latin typeface="Arial" pitchFamily="34" charset="0"/>
              <a:cs typeface="Arial" pitchFamily="34" charset="0"/>
            </a:endParaRPr>
          </a:p>
        </p:txBody>
      </p:sp>
      <p:sp>
        <p:nvSpPr>
          <p:cNvPr id="10" name="Rectangle 6"/>
          <p:cNvSpPr>
            <a:spLocks noChangeArrowheads="1"/>
          </p:cNvSpPr>
          <p:nvPr/>
        </p:nvSpPr>
        <p:spPr bwMode="auto">
          <a:xfrm>
            <a:off x="35620" y="4509120"/>
            <a:ext cx="77771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氧化錳</a:t>
            </a:r>
            <a:r>
              <a:rPr kumimoji="0" lang="en-US" altLang="zh-TW" sz="2800" dirty="0">
                <a:latin typeface="Arial" pitchFamily="34" charset="0"/>
                <a:cs typeface="Arial" pitchFamily="34" charset="0"/>
              </a:rPr>
              <a:t>(IV) </a:t>
            </a:r>
            <a:r>
              <a:rPr kumimoji="0" lang="zh-TW" altLang="en-US" sz="2800" dirty="0"/>
              <a:t>是</a:t>
            </a:r>
            <a:r>
              <a:rPr kumimoji="0" lang="zh-TW" altLang="en-US" sz="2800" b="1" dirty="0"/>
              <a:t>氧化劑</a:t>
            </a:r>
            <a:r>
              <a:rPr kumimoji="0" lang="zh-TW" altLang="en-US" sz="2800" dirty="0"/>
              <a:t>，</a:t>
            </a:r>
            <a:r>
              <a:rPr kumimoji="0" lang="zh-TW" altLang="en-US" sz="2800" b="1" dirty="0"/>
              <a:t>可去除積聚的氫氣</a:t>
            </a:r>
            <a:r>
              <a:rPr kumimoji="0" lang="zh-TW" altLang="en-US" sz="2800" dirty="0"/>
              <a:t>。</a:t>
            </a:r>
            <a:endParaRPr kumimoji="0" lang="en-US" altLang="zh-TW" sz="2800" dirty="0">
              <a:latin typeface="Arial" pitchFamily="34" charset="0"/>
              <a:cs typeface="Arial" pitchFamily="34" charset="0"/>
            </a:endParaRPr>
          </a:p>
        </p:txBody>
      </p:sp>
      <p:sp>
        <p:nvSpPr>
          <p:cNvPr id="11" name="Rectangle 6"/>
          <p:cNvSpPr>
            <a:spLocks noChangeArrowheads="1"/>
          </p:cNvSpPr>
          <p:nvPr/>
        </p:nvSpPr>
        <p:spPr bwMode="auto">
          <a:xfrm>
            <a:off x="35496" y="5245695"/>
            <a:ext cx="61928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b="1"/>
              <a:t>鋅碳電池內的總反應</a:t>
            </a:r>
            <a:r>
              <a:rPr kumimoji="0" lang="zh-TW" altLang="en-US" sz="2800"/>
              <a:t>可寫成：</a:t>
            </a:r>
            <a:endParaRPr kumimoji="0" lang="en-US" altLang="zh-TW" sz="2800">
              <a:latin typeface="Arial" pitchFamily="34" charset="0"/>
              <a:cs typeface="Arial" pitchFamily="34" charset="0"/>
            </a:endParaRPr>
          </a:p>
        </p:txBody>
      </p:sp>
      <p:sp>
        <p:nvSpPr>
          <p:cNvPr id="12" name="矩形 7"/>
          <p:cNvSpPr>
            <a:spLocks noChangeArrowheads="1"/>
          </p:cNvSpPr>
          <p:nvPr/>
        </p:nvSpPr>
        <p:spPr bwMode="auto">
          <a:xfrm>
            <a:off x="252984" y="5912445"/>
            <a:ext cx="8575675" cy="396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000">
                <a:latin typeface="Arial" pitchFamily="34" charset="0"/>
                <a:cs typeface="Arial" pitchFamily="34" charset="0"/>
              </a:rPr>
              <a:t>Zn(s) + 2NH</a:t>
            </a:r>
            <a:r>
              <a:rPr kumimoji="0" lang="pt-BR" altLang="zh-HK" sz="2000" baseline="-25000">
                <a:latin typeface="Arial" pitchFamily="34" charset="0"/>
                <a:cs typeface="Arial" pitchFamily="34" charset="0"/>
              </a:rPr>
              <a:t>4</a:t>
            </a:r>
            <a:r>
              <a:rPr kumimoji="0" lang="pt-BR" altLang="zh-HK" sz="2000" baseline="30000">
                <a:latin typeface="Arial" pitchFamily="34" charset="0"/>
                <a:cs typeface="Arial" pitchFamily="34" charset="0"/>
              </a:rPr>
              <a:t>+</a:t>
            </a:r>
            <a:r>
              <a:rPr kumimoji="0" lang="pt-BR" altLang="zh-HK" sz="2000">
                <a:latin typeface="Arial" pitchFamily="34" charset="0"/>
                <a:cs typeface="Arial" pitchFamily="34" charset="0"/>
              </a:rPr>
              <a:t>(aq) + 2MnO</a:t>
            </a:r>
            <a:r>
              <a:rPr kumimoji="0" lang="pt-BR" altLang="zh-HK" sz="2000" baseline="-25000">
                <a:latin typeface="Arial" pitchFamily="34" charset="0"/>
                <a:cs typeface="Arial" pitchFamily="34" charset="0"/>
              </a:rPr>
              <a:t>2</a:t>
            </a:r>
            <a:r>
              <a:rPr kumimoji="0" lang="pt-BR" altLang="zh-HK" sz="2000">
                <a:latin typeface="Arial" pitchFamily="34" charset="0"/>
                <a:cs typeface="Arial" pitchFamily="34" charset="0"/>
              </a:rPr>
              <a:t>(s) </a:t>
            </a:r>
            <a:r>
              <a:rPr kumimoji="0" lang="pt-BR" altLang="zh-HK" sz="2000">
                <a:latin typeface="Arial" pitchFamily="34" charset="0"/>
                <a:cs typeface="Arial" pitchFamily="34" charset="0"/>
                <a:sym typeface="Symbol" pitchFamily="18" charset="2"/>
              </a:rPr>
              <a:t> </a:t>
            </a:r>
            <a:r>
              <a:rPr kumimoji="0" lang="pt-BR" altLang="zh-HK" sz="2000">
                <a:latin typeface="Arial" pitchFamily="34" charset="0"/>
                <a:cs typeface="Arial" pitchFamily="34" charset="0"/>
              </a:rPr>
              <a:t>Zn</a:t>
            </a:r>
            <a:r>
              <a:rPr kumimoji="0" lang="pt-BR" altLang="zh-HK" sz="2000" baseline="30000">
                <a:latin typeface="Arial" pitchFamily="34" charset="0"/>
                <a:cs typeface="Arial" pitchFamily="34" charset="0"/>
              </a:rPr>
              <a:t>2+</a:t>
            </a:r>
            <a:r>
              <a:rPr kumimoji="0" lang="pt-BR" altLang="zh-HK" sz="2000">
                <a:latin typeface="Arial" pitchFamily="34" charset="0"/>
                <a:cs typeface="Arial" pitchFamily="34" charset="0"/>
              </a:rPr>
              <a:t>(aq) + 2NH</a:t>
            </a:r>
            <a:r>
              <a:rPr kumimoji="0" lang="pt-BR" altLang="zh-HK" sz="2000" baseline="-25000">
                <a:latin typeface="Arial" pitchFamily="34" charset="0"/>
                <a:cs typeface="Arial" pitchFamily="34" charset="0"/>
              </a:rPr>
              <a:t>3</a:t>
            </a:r>
            <a:r>
              <a:rPr kumimoji="0" lang="pt-BR" altLang="zh-HK" sz="2000">
                <a:latin typeface="Arial" pitchFamily="34" charset="0"/>
                <a:cs typeface="Arial" pitchFamily="34" charset="0"/>
              </a:rPr>
              <a:t>(aq) + Mn</a:t>
            </a:r>
            <a:r>
              <a:rPr kumimoji="0" lang="pt-BR" altLang="zh-HK" sz="2000" baseline="-25000">
                <a:latin typeface="Arial" pitchFamily="34" charset="0"/>
                <a:cs typeface="Arial" pitchFamily="34" charset="0"/>
              </a:rPr>
              <a:t>2</a:t>
            </a:r>
            <a:r>
              <a:rPr kumimoji="0" lang="pt-BR" altLang="zh-HK" sz="2000">
                <a:latin typeface="Arial" pitchFamily="34" charset="0"/>
                <a:cs typeface="Arial" pitchFamily="34" charset="0"/>
              </a:rPr>
              <a:t>O</a:t>
            </a:r>
            <a:r>
              <a:rPr kumimoji="0" lang="pt-BR" altLang="zh-HK" sz="2000" baseline="-25000">
                <a:latin typeface="Arial" pitchFamily="34" charset="0"/>
                <a:cs typeface="Arial" pitchFamily="34" charset="0"/>
              </a:rPr>
              <a:t>3</a:t>
            </a:r>
            <a:r>
              <a:rPr kumimoji="0" lang="pt-BR" altLang="zh-HK" sz="2000">
                <a:latin typeface="Arial" pitchFamily="34" charset="0"/>
                <a:cs typeface="Arial" pitchFamily="34" charset="0"/>
              </a:rPr>
              <a:t>(s) + H</a:t>
            </a:r>
            <a:r>
              <a:rPr kumimoji="0" lang="pt-BR" altLang="zh-HK" sz="2000" baseline="-25000">
                <a:latin typeface="Arial" pitchFamily="34" charset="0"/>
                <a:cs typeface="Arial" pitchFamily="34" charset="0"/>
              </a:rPr>
              <a:t>2</a:t>
            </a:r>
            <a:r>
              <a:rPr kumimoji="0" lang="pt-BR" altLang="zh-HK" sz="2000">
                <a:latin typeface="Arial" pitchFamily="34" charset="0"/>
                <a:cs typeface="Arial" pitchFamily="34" charset="0"/>
              </a:rPr>
              <a:t>O(l)</a:t>
            </a:r>
            <a:endParaRPr kumimoji="0" lang="zh-HK" altLang="en-US" sz="2000">
              <a:latin typeface="Arial" pitchFamily="34" charset="0"/>
              <a:cs typeface="Arial" pitchFamily="34" charset="0"/>
            </a:endParaRPr>
          </a:p>
        </p:txBody>
      </p:sp>
    </p:spTree>
    <p:extLst>
      <p:ext uri="{BB962C8B-B14F-4D97-AF65-F5344CB8AC3E}">
        <p14:creationId xmlns:p14="http://schemas.microsoft.com/office/powerpoint/2010/main" val="1070579123"/>
      </p:ext>
    </p:extLst>
  </p:cSld>
  <p:clrMapOvr>
    <a:masterClrMapping/>
  </p:clrMapOvr>
  <p:timing>
    <p:tnLst>
      <p:par>
        <p:cTn id="1" dur="indefinite" restart="never" nodeType="tmRoot"/>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79388" y="266800"/>
            <a:ext cx="4105275" cy="569912"/>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100" b="1" dirty="0">
                <a:solidFill>
                  <a:srgbClr val="CC0000"/>
                </a:solidFill>
                <a:latin typeface="+mj-lt"/>
              </a:rPr>
              <a:t>使用鋅碳電池的缺點</a:t>
            </a:r>
            <a:endParaRPr kumimoji="0" lang="en-US" altLang="zh-TW" sz="3100" b="1" dirty="0">
              <a:solidFill>
                <a:srgbClr val="CC0000"/>
              </a:solidFill>
              <a:latin typeface="+mj-lt"/>
            </a:endParaRPr>
          </a:p>
        </p:txBody>
      </p:sp>
      <p:sp>
        <p:nvSpPr>
          <p:cNvPr id="4" name="Rectangle 6"/>
          <p:cNvSpPr>
            <a:spLocks noChangeArrowheads="1"/>
          </p:cNvSpPr>
          <p:nvPr/>
        </p:nvSpPr>
        <p:spPr bwMode="auto">
          <a:xfrm>
            <a:off x="250825" y="1125091"/>
            <a:ext cx="88931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1. 	</a:t>
            </a:r>
            <a:r>
              <a:rPr kumimoji="0" lang="zh-TW" altLang="en-US" sz="2800">
                <a:latin typeface="Arial" pitchFamily="34" charset="0"/>
                <a:cs typeface="Arial" pitchFamily="34" charset="0"/>
              </a:rPr>
              <a:t>在使用電池的過程中，鋅會逐漸溶解，</a:t>
            </a:r>
            <a:r>
              <a:rPr kumimoji="0" lang="zh-TW" altLang="en-US" sz="3200" b="1">
                <a:solidFill>
                  <a:srgbClr val="3399FF"/>
                </a:solidFill>
                <a:latin typeface="Arial" pitchFamily="34" charset="0"/>
                <a:cs typeface="Arial" pitchFamily="34" charset="0"/>
              </a:rPr>
              <a:t>鋅外殼會變得越來越薄</a:t>
            </a:r>
            <a:r>
              <a:rPr kumimoji="0" lang="zh-TW" altLang="en-US" sz="2800">
                <a:latin typeface="Arial" pitchFamily="34" charset="0"/>
                <a:cs typeface="Arial" pitchFamily="34" charset="0"/>
              </a:rPr>
              <a:t>。電池內的電解質可能會洩漏出來。</a:t>
            </a:r>
            <a:endParaRPr kumimoji="0" lang="en-US" altLang="zh-TW" sz="2800">
              <a:latin typeface="Arial" pitchFamily="34" charset="0"/>
              <a:cs typeface="Arial" pitchFamily="34" charset="0"/>
            </a:endParaRPr>
          </a:p>
        </p:txBody>
      </p:sp>
      <p:pic>
        <p:nvPicPr>
          <p:cNvPr id="16392" name="Picture 2" descr="C:\Documents and Settings\Aristo\Desktop\shared\From Shirley\23.4.2014\Fig 32.9.jpg"/>
          <p:cNvPicPr>
            <a:picLocks noChangeAspect="1" noChangeArrowheads="1"/>
          </p:cNvPicPr>
          <p:nvPr/>
        </p:nvPicPr>
        <p:blipFill>
          <a:blip r:embed="rId2">
            <a:extLst>
              <a:ext uri="{28A0092B-C50C-407E-A947-70E740481C1C}">
                <a14:useLocalDpi xmlns:a14="http://schemas.microsoft.com/office/drawing/2010/main" val="0"/>
              </a:ext>
            </a:extLst>
          </a:blip>
          <a:srcRect t="5055" r="6618" b="7610"/>
          <a:stretch>
            <a:fillRect/>
          </a:stretch>
        </p:blipFill>
        <p:spPr bwMode="auto">
          <a:xfrm>
            <a:off x="2699792" y="2276872"/>
            <a:ext cx="3079750" cy="215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6"/>
          <p:cNvSpPr>
            <a:spLocks noChangeArrowheads="1"/>
          </p:cNvSpPr>
          <p:nvPr/>
        </p:nvSpPr>
        <p:spPr bwMode="auto">
          <a:xfrm>
            <a:off x="251718" y="5008141"/>
            <a:ext cx="8892282"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AutoNum type="arabicPeriod" startAt="2"/>
            </a:pPr>
            <a:r>
              <a:rPr kumimoji="0" lang="zh-TW" altLang="en-US" sz="2800" dirty="0">
                <a:latin typeface="Arial" pitchFamily="34" charset="0"/>
                <a:cs typeface="Arial" pitchFamily="34" charset="0"/>
              </a:rPr>
              <a:t>若鋅碳電池放電太快，電池便會在很短時間內產生大量氫氣，因而有大量氫氣泡附在石墨棒 </a:t>
            </a:r>
            <a:r>
              <a:rPr kumimoji="0" lang="en-US" altLang="zh-TW" sz="2800" dirty="0">
                <a:latin typeface="Arial" pitchFamily="34" charset="0"/>
                <a:cs typeface="Arial" pitchFamily="34" charset="0"/>
              </a:rPr>
              <a:t>(</a:t>
            </a:r>
            <a:r>
              <a:rPr kumimoji="0" lang="zh-TW" altLang="en-US" sz="2800" dirty="0">
                <a:latin typeface="Arial" pitchFamily="34" charset="0"/>
                <a:cs typeface="Arial" pitchFamily="34" charset="0"/>
              </a:rPr>
              <a:t>陰極</a:t>
            </a:r>
            <a:r>
              <a:rPr kumimoji="0" lang="en-US" altLang="zh-TW" sz="2800" dirty="0" smtClean="0">
                <a:latin typeface="Arial" pitchFamily="34" charset="0"/>
                <a:cs typeface="Arial" pitchFamily="34" charset="0"/>
              </a:rPr>
              <a:t>)</a:t>
            </a:r>
            <a:r>
              <a:rPr kumimoji="0" lang="zh-TW" altLang="en-US" sz="2800" dirty="0" smtClean="0">
                <a:latin typeface="Arial" pitchFamily="34" charset="0"/>
                <a:cs typeface="Arial" pitchFamily="34" charset="0"/>
              </a:rPr>
              <a:t>上</a:t>
            </a:r>
            <a:r>
              <a:rPr kumimoji="0" lang="zh-TW" altLang="en-US" sz="2800" dirty="0">
                <a:latin typeface="Arial" pitchFamily="34" charset="0"/>
                <a:cs typeface="Arial" pitchFamily="34" charset="0"/>
              </a:rPr>
              <a:t>，形成絕緣層，令電池的電壓下降。</a:t>
            </a:r>
            <a:endParaRPr kumimoji="0" lang="en-US" altLang="zh-TW" sz="2800" dirty="0">
              <a:latin typeface="Arial" pitchFamily="34" charset="0"/>
              <a:cs typeface="Arial" pitchFamily="34" charset="0"/>
            </a:endParaRPr>
          </a:p>
        </p:txBody>
      </p:sp>
    </p:spTree>
    <p:extLst>
      <p:ext uri="{BB962C8B-B14F-4D97-AF65-F5344CB8AC3E}">
        <p14:creationId xmlns:p14="http://schemas.microsoft.com/office/powerpoint/2010/main" val="516235617"/>
      </p:ext>
    </p:extLst>
  </p:cSld>
  <p:clrMapOvr>
    <a:masterClrMapping/>
  </p:clrMapOvr>
  <p:timing>
    <p:tnLst>
      <p:par>
        <p:cTn id="1" dur="indefinite" restart="never" nodeType="tmRoot"/>
      </p:par>
    </p:tnLst>
  </p:timing>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8"/>
          <p:cNvSpPr>
            <a:spLocks noChangeArrowheads="1"/>
          </p:cNvSpPr>
          <p:nvPr/>
        </p:nvSpPr>
        <p:spPr bwMode="auto">
          <a:xfrm>
            <a:off x="179388" y="-27384"/>
            <a:ext cx="3024187"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3288" indent="-903288"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燃料</a:t>
            </a:r>
            <a:r>
              <a:rPr kumimoji="0" lang="zh-TW" altLang="en-US" sz="3200" b="1" dirty="0">
                <a:solidFill>
                  <a:srgbClr val="0033CC"/>
                </a:solidFill>
                <a:latin typeface="Arial" pitchFamily="34" charset="0"/>
                <a:cs typeface="Arial" pitchFamily="34" charset="0"/>
              </a:rPr>
              <a:t>電池</a:t>
            </a:r>
            <a:endParaRPr kumimoji="0" lang="en-US" altLang="zh-TW" sz="3200" b="1" dirty="0">
              <a:solidFill>
                <a:srgbClr val="0033CC"/>
              </a:solidFill>
              <a:latin typeface="Arial" pitchFamily="34" charset="0"/>
              <a:cs typeface="Arial" pitchFamily="34" charset="0"/>
            </a:endParaRPr>
          </a:p>
        </p:txBody>
      </p:sp>
      <p:sp>
        <p:nvSpPr>
          <p:cNvPr id="9" name="Rectangle 4"/>
          <p:cNvSpPr>
            <a:spLocks noChangeArrowheads="1"/>
          </p:cNvSpPr>
          <p:nvPr/>
        </p:nvSpPr>
        <p:spPr bwMode="auto">
          <a:xfrm>
            <a:off x="107950" y="427756"/>
            <a:ext cx="4824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00"/>
                </a:solidFill>
              </a:rPr>
              <a:t>氫氧燃料電池的運作原理</a:t>
            </a:r>
            <a:endParaRPr kumimoji="0" lang="en-US" altLang="zh-TW" sz="3200" b="1">
              <a:solidFill>
                <a:srgbClr val="CC0000"/>
              </a:solidFill>
            </a:endParaRPr>
          </a:p>
        </p:txBody>
      </p:sp>
      <p:sp>
        <p:nvSpPr>
          <p:cNvPr id="10" name="Rectangle 6"/>
          <p:cNvSpPr>
            <a:spLocks noChangeArrowheads="1"/>
          </p:cNvSpPr>
          <p:nvPr/>
        </p:nvSpPr>
        <p:spPr bwMode="auto">
          <a:xfrm>
            <a:off x="539750" y="4937844"/>
            <a:ext cx="41290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3200" b="1">
                <a:solidFill>
                  <a:srgbClr val="3399FF"/>
                </a:solidFill>
              </a:rPr>
              <a:t>氫</a:t>
            </a:r>
            <a:r>
              <a:rPr kumimoji="0" lang="zh-TW" altLang="en-US" sz="2800" b="1"/>
              <a:t> </a:t>
            </a:r>
            <a:r>
              <a:rPr kumimoji="0" lang="zh-TW" altLang="en-US" sz="2800"/>
              <a:t>進入陽極間隔。</a:t>
            </a:r>
            <a:endParaRPr kumimoji="0" lang="en-US" altLang="zh-TW" sz="2800">
              <a:latin typeface="Arial" pitchFamily="34" charset="0"/>
              <a:cs typeface="Arial" pitchFamily="34" charset="0"/>
            </a:endParaRPr>
          </a:p>
        </p:txBody>
      </p:sp>
      <p:sp>
        <p:nvSpPr>
          <p:cNvPr id="11" name="Rectangle 6"/>
          <p:cNvSpPr>
            <a:spLocks noChangeArrowheads="1"/>
          </p:cNvSpPr>
          <p:nvPr/>
        </p:nvSpPr>
        <p:spPr bwMode="auto">
          <a:xfrm>
            <a:off x="539750" y="5442669"/>
            <a:ext cx="41481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3200" b="1">
                <a:solidFill>
                  <a:srgbClr val="3399FF"/>
                </a:solidFill>
              </a:rPr>
              <a:t>氧</a:t>
            </a:r>
            <a:r>
              <a:rPr kumimoji="0" lang="zh-TW" altLang="en-US" sz="2800" b="1"/>
              <a:t> </a:t>
            </a:r>
            <a:r>
              <a:rPr kumimoji="0" lang="zh-TW" altLang="en-US" sz="2800"/>
              <a:t>進入陰極間隔。</a:t>
            </a:r>
            <a:endParaRPr kumimoji="0" lang="en-US" altLang="zh-TW" sz="2800">
              <a:latin typeface="Arial" pitchFamily="34" charset="0"/>
              <a:cs typeface="Arial" pitchFamily="34" charset="0"/>
            </a:endParaRPr>
          </a:p>
        </p:txBody>
      </p:sp>
      <p:sp>
        <p:nvSpPr>
          <p:cNvPr id="12" name="Rectangle 6"/>
          <p:cNvSpPr>
            <a:spLocks noChangeArrowheads="1"/>
          </p:cNvSpPr>
          <p:nvPr/>
        </p:nvSpPr>
        <p:spPr bwMode="auto">
          <a:xfrm>
            <a:off x="539750" y="5945906"/>
            <a:ext cx="86042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a:t>位</a:t>
            </a:r>
            <a:r>
              <a:rPr kumimoji="0" lang="zh-TW" altLang="en-US" sz="2800"/>
              <a:t>於中間間隔的電解質是</a:t>
            </a:r>
            <a:r>
              <a:rPr kumimoji="0" lang="zh-TW" altLang="en-US" sz="2800" b="1"/>
              <a:t>熱的 濃</a:t>
            </a:r>
            <a:r>
              <a:rPr kumimoji="0" lang="zh-TW" altLang="en-US" sz="3200" b="1">
                <a:solidFill>
                  <a:srgbClr val="3399FF"/>
                </a:solidFill>
              </a:rPr>
              <a:t>氫氧化鉀</a:t>
            </a:r>
            <a:r>
              <a:rPr kumimoji="0" lang="zh-TW" altLang="en-US" sz="2800" b="1"/>
              <a:t>溶液</a:t>
            </a:r>
            <a:r>
              <a:rPr kumimoji="0" lang="zh-TW" altLang="en-US" sz="2800"/>
              <a:t>。</a:t>
            </a:r>
            <a:endParaRPr kumimoji="0" lang="en-US" altLang="zh-TW" sz="2800">
              <a:latin typeface="Arial" pitchFamily="34" charset="0"/>
              <a:cs typeface="Arial" pitchFamily="34" charset="0"/>
            </a:endParaRPr>
          </a:p>
        </p:txBody>
      </p:sp>
      <p:pic>
        <p:nvPicPr>
          <p:cNvPr id="13" name="Picture 2" descr="C:\Documents and Settings\Aristo\Desktop\shared\From Shirley\23.4.2014\d32009_0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74925" y="1099269"/>
            <a:ext cx="3706813" cy="324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文字方塊 7"/>
          <p:cNvSpPr txBox="1">
            <a:spLocks noChangeArrowheads="1"/>
          </p:cNvSpPr>
          <p:nvPr/>
        </p:nvSpPr>
        <p:spPr bwMode="auto">
          <a:xfrm>
            <a:off x="4068763" y="1035769"/>
            <a:ext cx="698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負荷</a:t>
            </a:r>
            <a:endParaRPr kumimoji="0" lang="zh-HK" altLang="en-US" sz="2000">
              <a:latin typeface="Arial" pitchFamily="34" charset="0"/>
              <a:cs typeface="Arial" pitchFamily="34" charset="0"/>
            </a:endParaRPr>
          </a:p>
        </p:txBody>
      </p:sp>
      <p:sp>
        <p:nvSpPr>
          <p:cNvPr id="15" name="文字方塊 9"/>
          <p:cNvSpPr txBox="1">
            <a:spLocks noChangeArrowheads="1"/>
          </p:cNvSpPr>
          <p:nvPr/>
        </p:nvSpPr>
        <p:spPr bwMode="auto">
          <a:xfrm>
            <a:off x="1476375" y="2062881"/>
            <a:ext cx="1204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氫</a:t>
            </a:r>
            <a:r>
              <a:rPr kumimoji="0" lang="en-US" altLang="zh-HK" sz="2000">
                <a:latin typeface="Arial" pitchFamily="34" charset="0"/>
                <a:cs typeface="Arial" pitchFamily="34" charset="0"/>
              </a:rPr>
              <a:t> (</a:t>
            </a:r>
            <a:r>
              <a:rPr kumimoji="0" lang="zh-TW" altLang="en-US" sz="2000">
                <a:latin typeface="Arial" pitchFamily="34" charset="0"/>
                <a:cs typeface="Arial" pitchFamily="34" charset="0"/>
              </a:rPr>
              <a:t>燃料</a:t>
            </a:r>
            <a:r>
              <a:rPr kumimoji="0" lang="en-US" altLang="zh-HK"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16" name="文字方塊 10"/>
          <p:cNvSpPr txBox="1">
            <a:spLocks noChangeArrowheads="1"/>
          </p:cNvSpPr>
          <p:nvPr/>
        </p:nvSpPr>
        <p:spPr bwMode="auto">
          <a:xfrm>
            <a:off x="6227763" y="2034306"/>
            <a:ext cx="1584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氧</a:t>
            </a:r>
            <a:r>
              <a:rPr kumimoji="0" lang="en-US" altLang="zh-HK" sz="2000">
                <a:latin typeface="Arial" pitchFamily="34" charset="0"/>
                <a:cs typeface="Arial" pitchFamily="34" charset="0"/>
              </a:rPr>
              <a:t> (</a:t>
            </a:r>
            <a:r>
              <a:rPr kumimoji="0" lang="zh-TW" altLang="en-US" sz="2000">
                <a:latin typeface="Arial" pitchFamily="34" charset="0"/>
                <a:cs typeface="Arial" pitchFamily="34" charset="0"/>
              </a:rPr>
              <a:t>氧化劑</a:t>
            </a:r>
            <a:r>
              <a:rPr kumimoji="0" lang="en-US" altLang="zh-HK"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17" name="文字方塊 11"/>
          <p:cNvSpPr txBox="1">
            <a:spLocks noChangeArrowheads="1"/>
          </p:cNvSpPr>
          <p:nvPr/>
        </p:nvSpPr>
        <p:spPr bwMode="auto">
          <a:xfrm>
            <a:off x="1055688" y="2858219"/>
            <a:ext cx="1981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多孔電極 </a:t>
            </a:r>
            <a:r>
              <a:rPr kumimoji="0" lang="en-US" altLang="zh-HK" sz="2000">
                <a:latin typeface="Arial" pitchFamily="34" charset="0"/>
                <a:cs typeface="Arial" pitchFamily="34" charset="0"/>
              </a:rPr>
              <a:t>(</a:t>
            </a:r>
            <a:r>
              <a:rPr kumimoji="0" lang="zh-TW" altLang="en-US" sz="2000">
                <a:latin typeface="Arial" pitchFamily="34" charset="0"/>
                <a:cs typeface="Arial" pitchFamily="34" charset="0"/>
              </a:rPr>
              <a:t>陽極</a:t>
            </a:r>
            <a:r>
              <a:rPr kumimoji="0" lang="en-US" altLang="zh-HK"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18" name="文字方塊 12"/>
          <p:cNvSpPr txBox="1">
            <a:spLocks noChangeArrowheads="1"/>
          </p:cNvSpPr>
          <p:nvPr/>
        </p:nvSpPr>
        <p:spPr bwMode="auto">
          <a:xfrm>
            <a:off x="5867400" y="2820119"/>
            <a:ext cx="19446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多孔電極 </a:t>
            </a:r>
            <a:r>
              <a:rPr kumimoji="0" lang="en-US" altLang="zh-TW" sz="2000">
                <a:latin typeface="Arial" pitchFamily="34" charset="0"/>
                <a:cs typeface="Arial" pitchFamily="34" charset="0"/>
              </a:rPr>
              <a:t>(</a:t>
            </a:r>
            <a:r>
              <a:rPr kumimoji="0" lang="zh-TW" altLang="en-US" sz="2000">
                <a:latin typeface="Arial" pitchFamily="34" charset="0"/>
                <a:cs typeface="Arial" pitchFamily="34" charset="0"/>
              </a:rPr>
              <a:t>陰極</a:t>
            </a:r>
            <a:r>
              <a:rPr kumimoji="0" lang="en-US" altLang="zh-TW"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19" name="文字方塊 13"/>
          <p:cNvSpPr txBox="1">
            <a:spLocks noChangeArrowheads="1"/>
          </p:cNvSpPr>
          <p:nvPr/>
        </p:nvSpPr>
        <p:spPr bwMode="auto">
          <a:xfrm>
            <a:off x="395288" y="3647206"/>
            <a:ext cx="22939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未反應的氫和蒸汽</a:t>
            </a:r>
            <a:endParaRPr kumimoji="0" lang="zh-HK" altLang="en-US" sz="2000">
              <a:latin typeface="Arial" pitchFamily="34" charset="0"/>
              <a:cs typeface="Arial" pitchFamily="34" charset="0"/>
            </a:endParaRPr>
          </a:p>
        </p:txBody>
      </p:sp>
      <p:sp>
        <p:nvSpPr>
          <p:cNvPr id="20" name="文字方塊 14"/>
          <p:cNvSpPr txBox="1">
            <a:spLocks noChangeArrowheads="1"/>
          </p:cNvSpPr>
          <p:nvPr/>
        </p:nvSpPr>
        <p:spPr bwMode="auto">
          <a:xfrm>
            <a:off x="6284913" y="3675781"/>
            <a:ext cx="1600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未反應的氧</a:t>
            </a:r>
            <a:endParaRPr kumimoji="0" lang="zh-HK" altLang="en-US" sz="2000">
              <a:latin typeface="Arial" pitchFamily="34" charset="0"/>
              <a:cs typeface="Arial" pitchFamily="34" charset="0"/>
            </a:endParaRPr>
          </a:p>
        </p:txBody>
      </p:sp>
      <p:sp>
        <p:nvSpPr>
          <p:cNvPr id="21" name="文字方塊 15"/>
          <p:cNvSpPr txBox="1">
            <a:spLocks noChangeArrowheads="1"/>
          </p:cNvSpPr>
          <p:nvPr/>
        </p:nvSpPr>
        <p:spPr bwMode="auto">
          <a:xfrm>
            <a:off x="3084513" y="4309194"/>
            <a:ext cx="27114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latin typeface="Arial" pitchFamily="34" charset="0"/>
                <a:cs typeface="Arial" pitchFamily="34" charset="0"/>
              </a:rPr>
              <a:t>熱的濃氫氧化鉀溶液 </a:t>
            </a:r>
            <a:endParaRPr kumimoji="0" lang="en-US" altLang="zh-TW" sz="2000">
              <a:latin typeface="Arial" pitchFamily="34" charset="0"/>
              <a:cs typeface="Arial" pitchFamily="34" charset="0"/>
            </a:endParaRPr>
          </a:p>
          <a:p>
            <a:pPr algn="ctr" eaLnBrk="1" hangingPunct="1"/>
            <a:r>
              <a:rPr kumimoji="0" lang="en-US" altLang="zh-TW" sz="2000">
                <a:latin typeface="Arial" pitchFamily="34" charset="0"/>
                <a:cs typeface="Arial" pitchFamily="34" charset="0"/>
              </a:rPr>
              <a:t>(</a:t>
            </a:r>
            <a:r>
              <a:rPr kumimoji="0" lang="zh-TW" altLang="en-US" sz="2000">
                <a:latin typeface="Arial" pitchFamily="34" charset="0"/>
                <a:cs typeface="Arial" pitchFamily="34" charset="0"/>
              </a:rPr>
              <a:t>用作電解質</a:t>
            </a:r>
            <a:r>
              <a:rPr kumimoji="0" lang="en-US" altLang="zh-TW"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23" name="文字方塊 8"/>
          <p:cNvSpPr txBox="1">
            <a:spLocks noChangeArrowheads="1"/>
          </p:cNvSpPr>
          <p:nvPr/>
        </p:nvSpPr>
        <p:spPr bwMode="auto">
          <a:xfrm>
            <a:off x="4067175" y="2356569"/>
            <a:ext cx="6651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H</a:t>
            </a:r>
            <a:r>
              <a:rPr kumimoji="0" lang="en-US" altLang="zh-HK" sz="2000" baseline="-25000">
                <a:latin typeface="Arial" pitchFamily="34" charset="0"/>
                <a:cs typeface="Arial" pitchFamily="34" charset="0"/>
              </a:rPr>
              <a:t>2</a:t>
            </a:r>
            <a:r>
              <a:rPr kumimoji="0" lang="en-US" altLang="zh-HK" sz="2000">
                <a:latin typeface="Arial" pitchFamily="34" charset="0"/>
                <a:cs typeface="Arial" pitchFamily="34" charset="0"/>
              </a:rPr>
              <a:t>O</a:t>
            </a:r>
            <a:endParaRPr kumimoji="0" lang="zh-HK" altLang="en-US" sz="2000">
              <a:latin typeface="Arial" pitchFamily="34" charset="0"/>
              <a:cs typeface="Arial" pitchFamily="34" charset="0"/>
            </a:endParaRPr>
          </a:p>
        </p:txBody>
      </p:sp>
      <p:sp>
        <p:nvSpPr>
          <p:cNvPr id="24" name="文字方塊 18"/>
          <p:cNvSpPr txBox="1">
            <a:spLocks noChangeArrowheads="1"/>
          </p:cNvSpPr>
          <p:nvPr/>
        </p:nvSpPr>
        <p:spPr bwMode="auto">
          <a:xfrm>
            <a:off x="4152900" y="3291606"/>
            <a:ext cx="6635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OH</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25" name="文字方塊 19"/>
          <p:cNvSpPr txBox="1">
            <a:spLocks noChangeArrowheads="1"/>
          </p:cNvSpPr>
          <p:nvPr/>
        </p:nvSpPr>
        <p:spPr bwMode="auto">
          <a:xfrm>
            <a:off x="4152900" y="2820119"/>
            <a:ext cx="4556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K</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26" name="文字方塊 2"/>
          <p:cNvSpPr txBox="1">
            <a:spLocks noChangeArrowheads="1"/>
          </p:cNvSpPr>
          <p:nvPr/>
        </p:nvSpPr>
        <p:spPr bwMode="auto">
          <a:xfrm>
            <a:off x="3371850" y="1364381"/>
            <a:ext cx="40798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t>e</a:t>
            </a:r>
            <a:r>
              <a:rPr kumimoji="0" lang="zh-TW" altLang="en-US" sz="2000" baseline="30000">
                <a:sym typeface="Symbol" pitchFamily="18" charset="2"/>
              </a:rPr>
              <a:t></a:t>
            </a:r>
            <a:endParaRPr kumimoji="0" lang="zh-HK" altLang="en-US" sz="2000" baseline="30000"/>
          </a:p>
        </p:txBody>
      </p:sp>
      <p:sp>
        <p:nvSpPr>
          <p:cNvPr id="27" name="文字方塊 21"/>
          <p:cNvSpPr txBox="1">
            <a:spLocks noChangeArrowheads="1"/>
          </p:cNvSpPr>
          <p:nvPr/>
        </p:nvSpPr>
        <p:spPr bwMode="auto">
          <a:xfrm>
            <a:off x="5076825" y="1380256"/>
            <a:ext cx="406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t>e</a:t>
            </a:r>
            <a:r>
              <a:rPr kumimoji="0" lang="zh-TW" altLang="en-US" sz="2000" baseline="30000">
                <a:sym typeface="Symbol" pitchFamily="18" charset="2"/>
              </a:rPr>
              <a:t></a:t>
            </a:r>
            <a:endParaRPr kumimoji="0" lang="zh-HK" altLang="en-US" sz="2000" baseline="30000"/>
          </a:p>
        </p:txBody>
      </p:sp>
    </p:spTree>
    <p:extLst>
      <p:ext uri="{BB962C8B-B14F-4D97-AF65-F5344CB8AC3E}">
        <p14:creationId xmlns:p14="http://schemas.microsoft.com/office/powerpoint/2010/main" val="1839464816"/>
      </p:ext>
    </p:extLst>
  </p:cSld>
  <p:clrMapOvr>
    <a:masterClrMapping/>
  </p:clrMapOvr>
  <p:timing>
    <p:tnLst>
      <p:par>
        <p:cTn id="1" dur="indefinite" restart="never" nodeType="tmRoot"/>
      </p:par>
    </p:tn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6"/>
          <p:cNvSpPr>
            <a:spLocks noChangeArrowheads="1"/>
          </p:cNvSpPr>
          <p:nvPr/>
        </p:nvSpPr>
        <p:spPr bwMode="auto">
          <a:xfrm>
            <a:off x="250825" y="530225"/>
            <a:ext cx="86423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在陽極發生的氧化作用所產生的電子經外電路流向陰極，而在陰極則會發生還原作用。</a:t>
            </a:r>
            <a:endParaRPr kumimoji="0" lang="en-US" altLang="zh-TW" sz="2800">
              <a:latin typeface="Arial" pitchFamily="34" charset="0"/>
              <a:cs typeface="Arial" pitchFamily="34" charset="0"/>
            </a:endParaRPr>
          </a:p>
        </p:txBody>
      </p:sp>
      <p:sp>
        <p:nvSpPr>
          <p:cNvPr id="3" name="Rectangle 6"/>
          <p:cNvSpPr>
            <a:spLocks noChangeArrowheads="1"/>
          </p:cNvSpPr>
          <p:nvPr/>
        </p:nvSpPr>
        <p:spPr bwMode="auto">
          <a:xfrm>
            <a:off x="250825" y="2041649"/>
            <a:ext cx="8642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latin typeface="Arial" pitchFamily="34" charset="0"/>
                <a:cs typeface="Arial" pitchFamily="34" charset="0"/>
              </a:rPr>
              <a:t>氫氧燃料電池所涉及的反應：</a:t>
            </a:r>
            <a:endParaRPr kumimoji="0" lang="en-US" altLang="zh-TW" sz="2800">
              <a:latin typeface="Arial" pitchFamily="34" charset="0"/>
              <a:cs typeface="Arial" pitchFamily="34" charset="0"/>
            </a:endParaRPr>
          </a:p>
        </p:txBody>
      </p:sp>
      <p:sp>
        <p:nvSpPr>
          <p:cNvPr id="4" name="Rectangle 5"/>
          <p:cNvSpPr>
            <a:spLocks noChangeArrowheads="1"/>
          </p:cNvSpPr>
          <p:nvPr/>
        </p:nvSpPr>
        <p:spPr bwMode="auto">
          <a:xfrm>
            <a:off x="830369" y="2761764"/>
            <a:ext cx="1854545" cy="523220"/>
          </a:xfrm>
          <a:prstGeom prst="rect">
            <a:avLst/>
          </a:prstGeom>
          <a:noFill/>
          <a:ln w="38100">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CC00FF"/>
                </a:solidFill>
                <a:latin typeface="Arial" pitchFamily="34" charset="0"/>
                <a:ea typeface="+mn-ea"/>
                <a:cs typeface="Arial" pitchFamily="34" charset="0"/>
              </a:rPr>
              <a:t>在陽極：</a:t>
            </a:r>
            <a:endParaRPr kumimoji="0" lang="en-US" altLang="zh-TW" sz="2800" b="1" dirty="0">
              <a:solidFill>
                <a:srgbClr val="CC00FF"/>
              </a:solidFill>
              <a:latin typeface="Arial" pitchFamily="34" charset="0"/>
              <a:ea typeface="Arial Unicode MS" pitchFamily="34" charset="-120"/>
              <a:cs typeface="Arial" pitchFamily="34" charset="0"/>
            </a:endParaRPr>
          </a:p>
        </p:txBody>
      </p:sp>
      <p:sp>
        <p:nvSpPr>
          <p:cNvPr id="20487" name="矩形 4"/>
          <p:cNvSpPr>
            <a:spLocks noChangeArrowheads="1"/>
          </p:cNvSpPr>
          <p:nvPr/>
        </p:nvSpPr>
        <p:spPr bwMode="auto">
          <a:xfrm>
            <a:off x="1763713" y="5585866"/>
            <a:ext cx="649922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dirty="0">
                <a:solidFill>
                  <a:srgbClr val="FF0000"/>
                </a:solidFill>
                <a:latin typeface="Arial" pitchFamily="34" charset="0"/>
                <a:cs typeface="Arial" pitchFamily="34" charset="0"/>
              </a:rPr>
              <a:t>H</a:t>
            </a:r>
            <a:r>
              <a:rPr kumimoji="0" lang="pt-BR" altLang="zh-HK" sz="3200" b="1" baseline="-25000" dirty="0">
                <a:solidFill>
                  <a:srgbClr val="FF0000"/>
                </a:solidFill>
                <a:latin typeface="Arial" pitchFamily="34" charset="0"/>
                <a:cs typeface="Arial" pitchFamily="34" charset="0"/>
              </a:rPr>
              <a:t>2</a:t>
            </a:r>
            <a:r>
              <a:rPr kumimoji="0" lang="pt-BR" altLang="zh-HK" sz="3200" b="1" u="sng" dirty="0">
                <a:solidFill>
                  <a:srgbClr val="FF0000"/>
                </a:solidFill>
                <a:latin typeface="Arial" pitchFamily="34" charset="0"/>
                <a:cs typeface="Arial" pitchFamily="34" charset="0"/>
              </a:rPr>
              <a:t>(g) + 2OH</a:t>
            </a:r>
            <a:r>
              <a:rPr kumimoji="0" lang="pt-BR" altLang="zh-HK" sz="3200" b="1" u="sng" baseline="30000" dirty="0">
                <a:solidFill>
                  <a:srgbClr val="FF0000"/>
                </a:solidFill>
                <a:latin typeface="Arial" pitchFamily="34" charset="0"/>
                <a:cs typeface="Arial" pitchFamily="34" charset="0"/>
              </a:rPr>
              <a:t>–</a:t>
            </a:r>
            <a:r>
              <a:rPr kumimoji="0" lang="pt-BR" altLang="zh-HK" sz="3200" b="1" u="sng" dirty="0">
                <a:solidFill>
                  <a:srgbClr val="FF0000"/>
                </a:solidFill>
                <a:latin typeface="Arial" pitchFamily="34" charset="0"/>
                <a:cs typeface="Arial" pitchFamily="34" charset="0"/>
              </a:rPr>
              <a:t>(aq) </a:t>
            </a:r>
            <a:r>
              <a:rPr kumimoji="0" lang="pt-BR" altLang="zh-HK" sz="3200" b="1" u="sng" dirty="0">
                <a:solidFill>
                  <a:srgbClr val="FF0000"/>
                </a:solidFill>
                <a:latin typeface="Arial" pitchFamily="34" charset="0"/>
                <a:cs typeface="Arial" pitchFamily="34" charset="0"/>
                <a:sym typeface="Symbol" pitchFamily="18" charset="2"/>
              </a:rPr>
              <a:t> </a:t>
            </a:r>
            <a:r>
              <a:rPr kumimoji="0" lang="pt-BR" altLang="zh-HK" sz="3200" b="1" u="sng" dirty="0">
                <a:solidFill>
                  <a:srgbClr val="FF0000"/>
                </a:solidFill>
                <a:latin typeface="Arial" pitchFamily="34" charset="0"/>
                <a:cs typeface="Arial" pitchFamily="34" charset="0"/>
              </a:rPr>
              <a:t>2H</a:t>
            </a:r>
            <a:r>
              <a:rPr kumimoji="0" lang="pt-BR" altLang="zh-HK" sz="3200" b="1" baseline="-25000" dirty="0">
                <a:solidFill>
                  <a:srgbClr val="FF0000"/>
                </a:solidFill>
                <a:latin typeface="Arial" pitchFamily="34" charset="0"/>
                <a:cs typeface="Arial" pitchFamily="34" charset="0"/>
              </a:rPr>
              <a:t>2</a:t>
            </a:r>
            <a:r>
              <a:rPr kumimoji="0" lang="pt-BR" altLang="zh-HK" sz="3200" b="1" u="sng" dirty="0">
                <a:solidFill>
                  <a:srgbClr val="FF0000"/>
                </a:solidFill>
                <a:latin typeface="Arial" pitchFamily="34" charset="0"/>
                <a:cs typeface="Arial" pitchFamily="34" charset="0"/>
              </a:rPr>
              <a:t>O(l) + 2e</a:t>
            </a:r>
            <a:r>
              <a:rPr kumimoji="0" lang="pt-BR" altLang="zh-HK" sz="3200" b="1" u="sng" baseline="30000" dirty="0">
                <a:solidFill>
                  <a:srgbClr val="FF0000"/>
                </a:solidFill>
                <a:latin typeface="Arial" pitchFamily="34" charset="0"/>
                <a:cs typeface="Arial" pitchFamily="34" charset="0"/>
              </a:rPr>
              <a:t>–</a:t>
            </a:r>
            <a:r>
              <a:rPr kumimoji="0" lang="pt-BR" altLang="zh-HK" sz="3200" b="1" u="sng" dirty="0">
                <a:solidFill>
                  <a:srgbClr val="FF0000"/>
                </a:solidFill>
                <a:latin typeface="Arial" pitchFamily="34" charset="0"/>
                <a:cs typeface="Arial" pitchFamily="34" charset="0"/>
              </a:rPr>
              <a:t> </a:t>
            </a:r>
            <a:endParaRPr kumimoji="0" lang="zh-HK" altLang="en-US" sz="3200" b="1" u="sng" dirty="0">
              <a:solidFill>
                <a:srgbClr val="FF0000"/>
              </a:solidFill>
              <a:latin typeface="Arial" pitchFamily="34" charset="0"/>
              <a:cs typeface="Arial" pitchFamily="34" charset="0"/>
            </a:endParaRPr>
          </a:p>
        </p:txBody>
      </p:sp>
      <p:sp>
        <p:nvSpPr>
          <p:cNvPr id="5" name="矩形 4"/>
          <p:cNvSpPr>
            <a:spLocks noChangeArrowheads="1"/>
          </p:cNvSpPr>
          <p:nvPr/>
        </p:nvSpPr>
        <p:spPr bwMode="auto">
          <a:xfrm>
            <a:off x="5554663" y="3356620"/>
            <a:ext cx="3857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2</a:t>
            </a:r>
            <a:endParaRPr kumimoji="0" lang="zh-HK" altLang="en-US" sz="2800">
              <a:latin typeface="Arial" pitchFamily="34" charset="0"/>
              <a:cs typeface="Arial" pitchFamily="34" charset="0"/>
            </a:endParaRPr>
          </a:p>
        </p:txBody>
      </p:sp>
      <p:sp>
        <p:nvSpPr>
          <p:cNvPr id="6" name="矩形 4"/>
          <p:cNvSpPr>
            <a:spLocks noChangeArrowheads="1"/>
          </p:cNvSpPr>
          <p:nvPr/>
        </p:nvSpPr>
        <p:spPr bwMode="auto">
          <a:xfrm>
            <a:off x="2052638" y="4653608"/>
            <a:ext cx="56864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+ 2e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7" name="矩形 4"/>
          <p:cNvSpPr>
            <a:spLocks noChangeArrowheads="1"/>
          </p:cNvSpPr>
          <p:nvPr/>
        </p:nvSpPr>
        <p:spPr bwMode="auto">
          <a:xfrm>
            <a:off x="2616200" y="3932883"/>
            <a:ext cx="4981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+ 2OH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r>
              <a:rPr kumimoji="0" lang="pt-BR" altLang="zh-TW" sz="2800">
                <a:latin typeface="Arial" pitchFamily="34" charset="0"/>
                <a:cs typeface="Arial" pitchFamily="34" charset="0"/>
              </a:rPr>
              <a:t>          </a:t>
            </a:r>
            <a:r>
              <a:rPr kumimoji="0" lang="pt-BR" altLang="zh-HK" sz="2800">
                <a:latin typeface="Arial" pitchFamily="34" charset="0"/>
              </a:rPr>
              <a:t>+ 2OH</a:t>
            </a:r>
            <a:r>
              <a:rPr kumimoji="0" lang="pt-BR" altLang="zh-HK" sz="2800" baseline="30000">
                <a:latin typeface="Arial" pitchFamily="34" charset="0"/>
              </a:rPr>
              <a:t>–</a:t>
            </a:r>
            <a:r>
              <a:rPr kumimoji="0" lang="pt-BR" altLang="zh-HK" sz="2800">
                <a:latin typeface="Arial" pitchFamily="34" charset="0"/>
              </a:rPr>
              <a:t>(aq) </a:t>
            </a:r>
            <a:endParaRPr kumimoji="0" lang="zh-HK" altLang="en-US" sz="2800">
              <a:latin typeface="Arial" pitchFamily="34" charset="0"/>
            </a:endParaRPr>
          </a:p>
        </p:txBody>
      </p:sp>
      <p:sp>
        <p:nvSpPr>
          <p:cNvPr id="23575" name="Line 23"/>
          <p:cNvSpPr>
            <a:spLocks noChangeShapeType="1"/>
          </p:cNvSpPr>
          <p:nvPr/>
        </p:nvSpPr>
        <p:spPr bwMode="auto">
          <a:xfrm>
            <a:off x="1550988" y="4509145"/>
            <a:ext cx="64785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23576" name="Text Box 24"/>
          <p:cNvSpPr txBox="1">
            <a:spLocks noChangeArrowheads="1"/>
          </p:cNvSpPr>
          <p:nvPr/>
        </p:nvSpPr>
        <p:spPr bwMode="auto">
          <a:xfrm>
            <a:off x="1476375" y="3990033"/>
            <a:ext cx="863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spcBef>
                <a:spcPct val="50000"/>
              </a:spcBef>
            </a:pPr>
            <a:r>
              <a:rPr lang="en-US" altLang="zh-TW" sz="2800">
                <a:latin typeface="Arial" pitchFamily="34" charset="0"/>
              </a:rPr>
              <a:t>+)</a:t>
            </a:r>
          </a:p>
        </p:txBody>
      </p:sp>
      <p:sp>
        <p:nvSpPr>
          <p:cNvPr id="14" name="矩形 13"/>
          <p:cNvSpPr>
            <a:spLocks noChangeArrowheads="1"/>
          </p:cNvSpPr>
          <p:nvPr/>
        </p:nvSpPr>
        <p:spPr bwMode="auto">
          <a:xfrm>
            <a:off x="2627313" y="3356620"/>
            <a:ext cx="46339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a:t>
            </a:r>
            <a:r>
              <a:rPr kumimoji="0" lang="pt-BR" altLang="zh-TW" sz="2800">
                <a:latin typeface="Arial" pitchFamily="34" charset="0"/>
                <a:cs typeface="Arial" pitchFamily="34" charset="0"/>
              </a:rPr>
              <a:t>             </a:t>
            </a:r>
            <a:r>
              <a:rPr kumimoji="0" lang="pt-BR" altLang="zh-HK" sz="2800">
                <a:latin typeface="Arial" pitchFamily="34" charset="0"/>
                <a:cs typeface="Arial" pitchFamily="34" charset="0"/>
                <a:sym typeface="Symbol" pitchFamily="18" charset="2"/>
              </a:rPr>
              <a:t> </a:t>
            </a:r>
            <a:r>
              <a:rPr kumimoji="0" lang="pt-BR" altLang="zh-TW"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H</a:t>
            </a:r>
            <a:r>
              <a:rPr kumimoji="0" lang="pt-BR" altLang="zh-TW" sz="2800" baseline="30000">
                <a:latin typeface="Arial" pitchFamily="34" charset="0"/>
                <a:cs typeface="Arial" pitchFamily="34" charset="0"/>
              </a:rPr>
              <a:t>+</a:t>
            </a:r>
            <a:r>
              <a:rPr kumimoji="0" lang="pt-BR" altLang="zh-HK" sz="2800">
                <a:latin typeface="Arial" pitchFamily="34" charset="0"/>
                <a:cs typeface="Arial" pitchFamily="34" charset="0"/>
              </a:rPr>
              <a:t>(</a:t>
            </a:r>
            <a:r>
              <a:rPr kumimoji="0" lang="pt-BR" altLang="zh-TW" sz="2800">
                <a:latin typeface="Arial" pitchFamily="34" charset="0"/>
                <a:cs typeface="Arial" pitchFamily="34" charset="0"/>
              </a:rPr>
              <a:t>aq</a:t>
            </a:r>
            <a:r>
              <a:rPr kumimoji="0" lang="pt-BR"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15" name="矩形 14"/>
          <p:cNvSpPr>
            <a:spLocks noChangeArrowheads="1"/>
          </p:cNvSpPr>
          <p:nvPr/>
        </p:nvSpPr>
        <p:spPr bwMode="auto">
          <a:xfrm>
            <a:off x="6875463" y="3356620"/>
            <a:ext cx="11287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+ 2e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2719780056"/>
      </p:ext>
    </p:extLst>
  </p:cSld>
  <p:clrMapOvr>
    <a:masterClrMapping/>
  </p:clrMapOvr>
  <p:timing>
    <p:tnLst>
      <p:par>
        <p:cTn id="1" dur="indefinite" restart="never" nodeType="tmRoot"/>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488032" y="1105579"/>
            <a:ext cx="1909090" cy="523221"/>
          </a:xfrm>
          <a:prstGeom prst="rect">
            <a:avLst/>
          </a:prstGeom>
          <a:noFill/>
          <a:ln w="38100">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00B050"/>
                </a:solidFill>
                <a:latin typeface="+mn-ea"/>
                <a:ea typeface="+mn-ea"/>
                <a:cs typeface="Arial" pitchFamily="34" charset="0"/>
              </a:rPr>
              <a:t>在陰極：</a:t>
            </a:r>
            <a:endParaRPr kumimoji="0" lang="en-US" altLang="zh-TW" sz="2800" b="1" dirty="0">
              <a:solidFill>
                <a:srgbClr val="00B050"/>
              </a:solidFill>
              <a:latin typeface="+mn-ea"/>
              <a:ea typeface="+mn-ea"/>
              <a:cs typeface="Arial" pitchFamily="34" charset="0"/>
            </a:endParaRPr>
          </a:p>
        </p:txBody>
      </p:sp>
      <p:sp>
        <p:nvSpPr>
          <p:cNvPr id="27653" name="矩形 7"/>
          <p:cNvSpPr>
            <a:spLocks noChangeArrowheads="1"/>
          </p:cNvSpPr>
          <p:nvPr/>
        </p:nvSpPr>
        <p:spPr bwMode="auto">
          <a:xfrm>
            <a:off x="1363663" y="4793778"/>
            <a:ext cx="652145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a:solidFill>
                  <a:srgbClr val="FF0000"/>
                </a:solidFill>
                <a:latin typeface="Arial" pitchFamily="34" charset="0"/>
                <a:cs typeface="Arial" pitchFamily="34" charset="0"/>
              </a:rPr>
              <a:t>O</a:t>
            </a:r>
            <a:r>
              <a:rPr kumimoji="0" lang="pt-BR" altLang="zh-HK" sz="3200" b="1"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(g) + 2H</a:t>
            </a:r>
            <a:r>
              <a:rPr kumimoji="0" lang="pt-BR" altLang="zh-HK" sz="3200" b="1"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O(l) + 4e</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 </a:t>
            </a:r>
            <a:r>
              <a:rPr kumimoji="0" lang="pt-BR" altLang="zh-HK" sz="3200" b="1" u="sng">
                <a:solidFill>
                  <a:srgbClr val="FF0000"/>
                </a:solidFill>
                <a:latin typeface="Arial" pitchFamily="34" charset="0"/>
                <a:cs typeface="Arial" pitchFamily="34" charset="0"/>
                <a:sym typeface="Symbol" pitchFamily="18" charset="2"/>
              </a:rPr>
              <a:t> </a:t>
            </a:r>
            <a:r>
              <a:rPr kumimoji="0" lang="pt-BR" altLang="zh-HK" sz="3200" b="1" u="sng">
                <a:solidFill>
                  <a:srgbClr val="FF0000"/>
                </a:solidFill>
                <a:latin typeface="Arial" pitchFamily="34" charset="0"/>
                <a:cs typeface="Arial" pitchFamily="34" charset="0"/>
              </a:rPr>
              <a:t>4OH</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(aq) </a:t>
            </a:r>
            <a:endParaRPr kumimoji="0" lang="zh-HK" altLang="en-US" sz="3200" b="1" u="sng">
              <a:solidFill>
                <a:srgbClr val="FF0000"/>
              </a:solidFill>
              <a:latin typeface="Arial" pitchFamily="34" charset="0"/>
              <a:cs typeface="Arial" pitchFamily="34" charset="0"/>
            </a:endParaRPr>
          </a:p>
        </p:txBody>
      </p:sp>
      <p:sp>
        <p:nvSpPr>
          <p:cNvPr id="20487" name="矩形 4"/>
          <p:cNvSpPr>
            <a:spLocks noChangeArrowheads="1"/>
          </p:cNvSpPr>
          <p:nvPr/>
        </p:nvSpPr>
        <p:spPr bwMode="auto">
          <a:xfrm>
            <a:off x="1474788" y="2276475"/>
            <a:ext cx="51673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a:t>
            </a:r>
            <a:endParaRPr kumimoji="0" lang="zh-HK" altLang="en-US" sz="2800">
              <a:latin typeface="Arial" pitchFamily="34" charset="0"/>
              <a:cs typeface="Arial" pitchFamily="34" charset="0"/>
            </a:endParaRPr>
          </a:p>
        </p:txBody>
      </p:sp>
      <p:sp>
        <p:nvSpPr>
          <p:cNvPr id="2" name="矩形 7"/>
          <p:cNvSpPr>
            <a:spLocks noChangeArrowheads="1"/>
          </p:cNvSpPr>
          <p:nvPr/>
        </p:nvSpPr>
        <p:spPr bwMode="auto">
          <a:xfrm>
            <a:off x="2343150" y="2852738"/>
            <a:ext cx="4964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+ 4OH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r>
              <a:rPr kumimoji="0" lang="pt-BR" altLang="zh-HK" sz="2800">
                <a:latin typeface="Arial" pitchFamily="34" charset="0"/>
                <a:cs typeface="Arial" pitchFamily="34" charset="0"/>
                <a:sym typeface="Symbol" pitchFamily="18" charset="2"/>
              </a:rPr>
              <a:t>          + </a:t>
            </a:r>
            <a:r>
              <a:rPr kumimoji="0" lang="pt-BR" altLang="zh-HK" sz="2800">
                <a:latin typeface="Arial" pitchFamily="34" charset="0"/>
                <a:cs typeface="Arial" pitchFamily="34" charset="0"/>
              </a:rPr>
              <a:t>4OH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endParaRPr kumimoji="0" lang="zh-HK" altLang="en-US" sz="2800">
              <a:latin typeface="Arial" pitchFamily="34" charset="0"/>
              <a:cs typeface="Arial" pitchFamily="34" charset="0"/>
            </a:endParaRPr>
          </a:p>
        </p:txBody>
      </p:sp>
      <p:sp>
        <p:nvSpPr>
          <p:cNvPr id="52243" name="Line 19"/>
          <p:cNvSpPr>
            <a:spLocks noChangeShapeType="1"/>
          </p:cNvSpPr>
          <p:nvPr/>
        </p:nvSpPr>
        <p:spPr bwMode="auto">
          <a:xfrm>
            <a:off x="827088" y="3429000"/>
            <a:ext cx="6623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2244" name="Text Box 20"/>
          <p:cNvSpPr txBox="1">
            <a:spLocks noChangeArrowheads="1"/>
          </p:cNvSpPr>
          <p:nvPr/>
        </p:nvSpPr>
        <p:spPr bwMode="auto">
          <a:xfrm>
            <a:off x="684213" y="2852738"/>
            <a:ext cx="863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spcBef>
                <a:spcPct val="50000"/>
              </a:spcBef>
            </a:pPr>
            <a:r>
              <a:rPr lang="en-US" altLang="zh-TW" sz="2800">
                <a:latin typeface="Arial" pitchFamily="34" charset="0"/>
              </a:rPr>
              <a:t>+)</a:t>
            </a:r>
          </a:p>
        </p:txBody>
      </p:sp>
      <p:sp>
        <p:nvSpPr>
          <p:cNvPr id="12" name="矩形 4"/>
          <p:cNvSpPr>
            <a:spLocks noChangeArrowheads="1"/>
          </p:cNvSpPr>
          <p:nvPr/>
        </p:nvSpPr>
        <p:spPr bwMode="auto">
          <a:xfrm>
            <a:off x="3924300" y="2276475"/>
            <a:ext cx="1079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+ 4e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13" name="矩形 4"/>
          <p:cNvSpPr>
            <a:spLocks noChangeArrowheads="1"/>
          </p:cNvSpPr>
          <p:nvPr/>
        </p:nvSpPr>
        <p:spPr bwMode="auto">
          <a:xfrm>
            <a:off x="5194300" y="2276475"/>
            <a:ext cx="3857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2</a:t>
            </a:r>
            <a:endParaRPr kumimoji="0" lang="zh-HK" altLang="en-US" sz="2800">
              <a:latin typeface="Arial" pitchFamily="34" charset="0"/>
              <a:cs typeface="Arial" pitchFamily="34" charset="0"/>
            </a:endParaRPr>
          </a:p>
        </p:txBody>
      </p:sp>
      <p:sp>
        <p:nvSpPr>
          <p:cNvPr id="14" name="矩形 4"/>
          <p:cNvSpPr>
            <a:spLocks noChangeArrowheads="1"/>
          </p:cNvSpPr>
          <p:nvPr/>
        </p:nvSpPr>
        <p:spPr bwMode="auto">
          <a:xfrm>
            <a:off x="2339975" y="2292350"/>
            <a:ext cx="1733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+ 4H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a:t>
            </a:r>
            <a:endParaRPr kumimoji="0" lang="zh-HK" altLang="en-US" sz="2800">
              <a:latin typeface="Arial" pitchFamily="34" charset="0"/>
              <a:cs typeface="Arial" pitchFamily="34" charset="0"/>
            </a:endParaRPr>
          </a:p>
        </p:txBody>
      </p:sp>
      <p:sp>
        <p:nvSpPr>
          <p:cNvPr id="15" name="矩形 7"/>
          <p:cNvSpPr>
            <a:spLocks noChangeArrowheads="1"/>
          </p:cNvSpPr>
          <p:nvPr/>
        </p:nvSpPr>
        <p:spPr bwMode="auto">
          <a:xfrm>
            <a:off x="1355725" y="3573463"/>
            <a:ext cx="71755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+ 4H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+ 4e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a:t>
            </a:r>
            <a:r>
              <a:rPr kumimoji="0" lang="pt-BR" altLang="zh-HK" sz="2800">
                <a:latin typeface="Arial" pitchFamily="34" charset="0"/>
                <a:cs typeface="Arial" pitchFamily="34" charset="0"/>
                <a:sym typeface="Symbol" pitchFamily="18" charset="2"/>
              </a:rPr>
              <a:t> 2</a:t>
            </a:r>
            <a:r>
              <a:rPr kumimoji="0" lang="pt-BR" altLang="zh-HK" sz="2800">
                <a:latin typeface="Arial" pitchFamily="34" charset="0"/>
                <a:cs typeface="Arial" pitchFamily="34" charset="0"/>
              </a:rPr>
              <a:t>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a:t>
            </a:r>
            <a:r>
              <a:rPr kumimoji="0" lang="pt-BR" altLang="zh-HK" sz="2800">
                <a:latin typeface="Arial" pitchFamily="34" charset="0"/>
                <a:cs typeface="Arial" pitchFamily="34" charset="0"/>
                <a:sym typeface="Symbol" pitchFamily="18" charset="2"/>
              </a:rPr>
              <a:t> + </a:t>
            </a:r>
            <a:r>
              <a:rPr kumimoji="0" lang="pt-BR" altLang="zh-HK" sz="2800">
                <a:latin typeface="Arial" pitchFamily="34" charset="0"/>
                <a:cs typeface="Arial" pitchFamily="34" charset="0"/>
              </a:rPr>
              <a:t>4OH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3896509619"/>
      </p:ext>
    </p:extLst>
  </p:cSld>
  <p:clrMapOvr>
    <a:masterClrMapping/>
  </p:clrMapOvr>
  <p:timing>
    <p:tnLst>
      <p:par>
        <p:cTn id="1" dur="indefinite" restart="never" nodeType="tmRoot"/>
      </p:par>
    </p:tn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5"/>
          <p:cNvSpPr>
            <a:spLocks noChangeArrowheads="1"/>
          </p:cNvSpPr>
          <p:nvPr/>
        </p:nvSpPr>
        <p:spPr bwMode="auto">
          <a:xfrm>
            <a:off x="357723" y="889556"/>
            <a:ext cx="2955598" cy="523220"/>
          </a:xfrm>
          <a:prstGeom prst="rect">
            <a:avLst/>
          </a:prstGeom>
          <a:noFill/>
          <a:ln w="38100">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FF3399"/>
                </a:solidFill>
                <a:latin typeface="Arial" pitchFamily="34" charset="0"/>
                <a:ea typeface="+mn-ea"/>
                <a:cs typeface="Arial" pitchFamily="34" charset="0"/>
              </a:rPr>
              <a:t>總反應方程式：</a:t>
            </a:r>
            <a:endParaRPr kumimoji="0" lang="en-US" altLang="zh-TW" sz="2800" b="1" dirty="0">
              <a:solidFill>
                <a:srgbClr val="FF3399"/>
              </a:solidFill>
              <a:latin typeface="Arial" pitchFamily="34" charset="0"/>
              <a:ea typeface="Arial Unicode MS" pitchFamily="34" charset="-120"/>
              <a:cs typeface="Arial" pitchFamily="34" charset="0"/>
            </a:endParaRPr>
          </a:p>
        </p:txBody>
      </p:sp>
      <p:sp>
        <p:nvSpPr>
          <p:cNvPr id="20495" name="矩形 8"/>
          <p:cNvSpPr>
            <a:spLocks noChangeArrowheads="1"/>
          </p:cNvSpPr>
          <p:nvPr/>
        </p:nvSpPr>
        <p:spPr bwMode="auto">
          <a:xfrm>
            <a:off x="2124075" y="4724400"/>
            <a:ext cx="491807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3200" b="1" u="sng">
                <a:solidFill>
                  <a:srgbClr val="FF0000"/>
                </a:solidFill>
                <a:latin typeface="Arial" pitchFamily="34" charset="0"/>
                <a:cs typeface="Arial" pitchFamily="34" charset="0"/>
              </a:rPr>
              <a:t>2H</a:t>
            </a:r>
            <a:r>
              <a:rPr kumimoji="0" lang="en-US" altLang="zh-HK" sz="3200" b="1" baseline="-25000">
                <a:solidFill>
                  <a:srgbClr val="FF0000"/>
                </a:solidFill>
                <a:latin typeface="Arial" pitchFamily="34" charset="0"/>
                <a:cs typeface="Arial" pitchFamily="34" charset="0"/>
              </a:rPr>
              <a:t>2</a:t>
            </a:r>
            <a:r>
              <a:rPr kumimoji="0" lang="en-US" altLang="zh-HK" sz="3200" b="1" u="sng">
                <a:solidFill>
                  <a:srgbClr val="FF0000"/>
                </a:solidFill>
                <a:latin typeface="Arial" pitchFamily="34" charset="0"/>
                <a:cs typeface="Arial" pitchFamily="34" charset="0"/>
              </a:rPr>
              <a:t>(g) + O</a:t>
            </a:r>
            <a:r>
              <a:rPr kumimoji="0" lang="en-US" altLang="zh-HK" sz="3200" b="1" baseline="-25000">
                <a:solidFill>
                  <a:srgbClr val="FF0000"/>
                </a:solidFill>
                <a:latin typeface="Arial" pitchFamily="34" charset="0"/>
                <a:cs typeface="Arial" pitchFamily="34" charset="0"/>
              </a:rPr>
              <a:t>2</a:t>
            </a:r>
            <a:r>
              <a:rPr kumimoji="0" lang="en-US" altLang="zh-HK" sz="3200" b="1" u="sng">
                <a:solidFill>
                  <a:srgbClr val="FF0000"/>
                </a:solidFill>
                <a:latin typeface="Arial" pitchFamily="34" charset="0"/>
                <a:cs typeface="Arial" pitchFamily="34" charset="0"/>
              </a:rPr>
              <a:t>(g) </a:t>
            </a:r>
            <a:r>
              <a:rPr kumimoji="0" lang="en-US" altLang="zh-HK" sz="3200" b="1" u="sng">
                <a:solidFill>
                  <a:srgbClr val="FF0000"/>
                </a:solidFill>
                <a:latin typeface="Arial" pitchFamily="34" charset="0"/>
                <a:cs typeface="Arial" pitchFamily="34" charset="0"/>
                <a:sym typeface="Symbol" pitchFamily="18" charset="2"/>
              </a:rPr>
              <a:t> </a:t>
            </a:r>
            <a:r>
              <a:rPr kumimoji="0" lang="en-US" altLang="zh-HK" sz="3200" b="1" u="sng">
                <a:solidFill>
                  <a:srgbClr val="FF0000"/>
                </a:solidFill>
                <a:latin typeface="Arial" pitchFamily="34" charset="0"/>
                <a:cs typeface="Arial" pitchFamily="34" charset="0"/>
              </a:rPr>
              <a:t>2H</a:t>
            </a:r>
            <a:r>
              <a:rPr kumimoji="0" lang="en-US" altLang="zh-HK" sz="3200" b="1" baseline="-25000">
                <a:solidFill>
                  <a:srgbClr val="FF0000"/>
                </a:solidFill>
                <a:latin typeface="Arial" pitchFamily="34" charset="0"/>
                <a:cs typeface="Arial" pitchFamily="34" charset="0"/>
              </a:rPr>
              <a:t>2</a:t>
            </a:r>
            <a:r>
              <a:rPr kumimoji="0" lang="en-US" altLang="zh-HK" sz="3200" b="1" u="sng">
                <a:solidFill>
                  <a:srgbClr val="FF0000"/>
                </a:solidFill>
                <a:latin typeface="Arial" pitchFamily="34" charset="0"/>
                <a:cs typeface="Arial" pitchFamily="34" charset="0"/>
              </a:rPr>
              <a:t>O(l) </a:t>
            </a:r>
            <a:endParaRPr kumimoji="0" lang="zh-HK" altLang="en-US" sz="3200" b="1" u="sng">
              <a:solidFill>
                <a:srgbClr val="FF0000"/>
              </a:solidFill>
              <a:latin typeface="Arial" pitchFamily="34" charset="0"/>
              <a:cs typeface="Arial" pitchFamily="34" charset="0"/>
            </a:endParaRPr>
          </a:p>
        </p:txBody>
      </p:sp>
      <p:sp>
        <p:nvSpPr>
          <p:cNvPr id="20487" name="矩形 4"/>
          <p:cNvSpPr>
            <a:spLocks noChangeArrowheads="1"/>
          </p:cNvSpPr>
          <p:nvPr/>
        </p:nvSpPr>
        <p:spPr bwMode="auto">
          <a:xfrm>
            <a:off x="1835150" y="2147888"/>
            <a:ext cx="56864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+ 2e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2" name="矩形 7"/>
          <p:cNvSpPr>
            <a:spLocks noChangeArrowheads="1"/>
          </p:cNvSpPr>
          <p:nvPr/>
        </p:nvSpPr>
        <p:spPr bwMode="auto">
          <a:xfrm>
            <a:off x="1169988" y="2724150"/>
            <a:ext cx="57054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+ 4e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4OH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endParaRPr kumimoji="0" lang="zh-HK" altLang="en-US" sz="2800">
              <a:latin typeface="Arial" pitchFamily="34" charset="0"/>
              <a:cs typeface="Arial" pitchFamily="34" charset="0"/>
            </a:endParaRPr>
          </a:p>
        </p:txBody>
      </p:sp>
      <p:sp>
        <p:nvSpPr>
          <p:cNvPr id="52243" name="Line 19"/>
          <p:cNvSpPr>
            <a:spLocks noChangeShapeType="1"/>
          </p:cNvSpPr>
          <p:nvPr/>
        </p:nvSpPr>
        <p:spPr bwMode="auto">
          <a:xfrm>
            <a:off x="754063" y="3371850"/>
            <a:ext cx="66230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52244" name="Text Box 20"/>
          <p:cNvSpPr txBox="1">
            <a:spLocks noChangeArrowheads="1"/>
          </p:cNvSpPr>
          <p:nvPr/>
        </p:nvSpPr>
        <p:spPr bwMode="auto">
          <a:xfrm>
            <a:off x="611188" y="2765425"/>
            <a:ext cx="863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spcBef>
                <a:spcPct val="50000"/>
              </a:spcBef>
            </a:pPr>
            <a:r>
              <a:rPr lang="en-US" altLang="zh-TW" sz="2800">
                <a:latin typeface="Arial" pitchFamily="34" charset="0"/>
              </a:rPr>
              <a:t>+)</a:t>
            </a:r>
          </a:p>
        </p:txBody>
      </p:sp>
      <p:sp>
        <p:nvSpPr>
          <p:cNvPr id="52246" name="Text Box 22"/>
          <p:cNvSpPr txBox="1">
            <a:spLocks noChangeArrowheads="1"/>
          </p:cNvSpPr>
          <p:nvPr/>
        </p:nvSpPr>
        <p:spPr bwMode="auto">
          <a:xfrm>
            <a:off x="1257300" y="2133600"/>
            <a:ext cx="67706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spcBef>
                <a:spcPct val="50000"/>
              </a:spcBef>
            </a:pPr>
            <a:r>
              <a:rPr lang="en-US" altLang="zh-TW" sz="2800">
                <a:latin typeface="Arial" pitchFamily="34" charset="0"/>
              </a:rPr>
              <a:t>2 (                                                          )</a:t>
            </a:r>
          </a:p>
        </p:txBody>
      </p:sp>
      <p:sp>
        <p:nvSpPr>
          <p:cNvPr id="3" name="矩形 8"/>
          <p:cNvSpPr>
            <a:spLocks noChangeArrowheads="1"/>
          </p:cNvSpPr>
          <p:nvPr/>
        </p:nvSpPr>
        <p:spPr bwMode="auto">
          <a:xfrm>
            <a:off x="2293938" y="3414713"/>
            <a:ext cx="42941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2H</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(g) + O</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(g) </a:t>
            </a:r>
            <a:r>
              <a:rPr kumimoji="0" lang="en-US" altLang="zh-HK" sz="2800">
                <a:latin typeface="Arial" pitchFamily="34" charset="0"/>
                <a:cs typeface="Arial" pitchFamily="34" charset="0"/>
                <a:sym typeface="Symbol" pitchFamily="18" charset="2"/>
              </a:rPr>
              <a:t> </a:t>
            </a:r>
            <a:r>
              <a:rPr kumimoji="0" lang="en-US" altLang="zh-HK" sz="2800">
                <a:latin typeface="Arial" pitchFamily="34" charset="0"/>
                <a:cs typeface="Arial" pitchFamily="34" charset="0"/>
              </a:rPr>
              <a:t>2H</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O(l) </a:t>
            </a:r>
            <a:endParaRPr kumimoji="0" lang="zh-HK" altLang="en-US" sz="2800">
              <a:latin typeface="Arial" pitchFamily="34" charset="0"/>
              <a:cs typeface="Arial" pitchFamily="34" charset="0"/>
            </a:endParaRPr>
          </a:p>
        </p:txBody>
      </p:sp>
      <p:sp>
        <p:nvSpPr>
          <p:cNvPr id="12" name="Rectangle 5"/>
          <p:cNvSpPr>
            <a:spLocks noChangeArrowheads="1"/>
          </p:cNvSpPr>
          <p:nvPr/>
        </p:nvSpPr>
        <p:spPr bwMode="auto">
          <a:xfrm>
            <a:off x="7595816" y="2147143"/>
            <a:ext cx="1368152" cy="523220"/>
          </a:xfrm>
          <a:prstGeom prst="rect">
            <a:avLst/>
          </a:prstGeom>
          <a:noFill/>
          <a:ln w="38100">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CC00FF"/>
                </a:solidFill>
                <a:latin typeface="Arial" pitchFamily="34" charset="0"/>
                <a:ea typeface="+mn-ea"/>
                <a:cs typeface="Arial" pitchFamily="34" charset="0"/>
              </a:rPr>
              <a:t>在陽極</a:t>
            </a:r>
            <a:endParaRPr kumimoji="0" lang="en-US" altLang="zh-TW" sz="2800" b="1" dirty="0">
              <a:solidFill>
                <a:srgbClr val="CC00FF"/>
              </a:solidFill>
              <a:latin typeface="Arial" pitchFamily="34" charset="0"/>
              <a:ea typeface="Arial Unicode MS" pitchFamily="34" charset="-120"/>
              <a:cs typeface="Arial" pitchFamily="34" charset="0"/>
            </a:endParaRPr>
          </a:p>
        </p:txBody>
      </p:sp>
      <p:sp>
        <p:nvSpPr>
          <p:cNvPr id="13" name="Rectangle 5"/>
          <p:cNvSpPr>
            <a:spLocks noChangeArrowheads="1"/>
          </p:cNvSpPr>
          <p:nvPr/>
        </p:nvSpPr>
        <p:spPr bwMode="auto">
          <a:xfrm>
            <a:off x="7595815" y="2723406"/>
            <a:ext cx="1368153" cy="523221"/>
          </a:xfrm>
          <a:prstGeom prst="rect">
            <a:avLst/>
          </a:prstGeom>
          <a:noFill/>
          <a:ln w="38100">
            <a:noFill/>
          </a:ln>
          <a:effectLst/>
          <a:scene3d>
            <a:camera prst="orthographicFront">
              <a:rot lat="0" lon="0" rev="0"/>
            </a:camera>
            <a:lightRig rig="balanced" dir="t">
              <a:rot lat="0" lon="0" rev="8700000"/>
            </a:lightRig>
          </a:scene3d>
          <a:sp3d>
            <a:bevelT w="190500" h="38100"/>
          </a:sp3d>
          <a:extLst/>
        </p:spPr>
        <p:txBody>
          <a:bodyPr anchor="ctr">
            <a:spAutoFit/>
          </a:bodyPr>
          <a:lstStyle/>
          <a:p>
            <a:pPr marL="11113" eaLnBrk="1" fontAlgn="auto" hangingPunct="1">
              <a:spcBef>
                <a:spcPts val="0"/>
              </a:spcBef>
              <a:spcAft>
                <a:spcPts val="0"/>
              </a:spcAft>
              <a:defRPr/>
            </a:pPr>
            <a:r>
              <a:rPr kumimoji="0" lang="zh-TW" altLang="en-US" sz="2800" b="1" dirty="0">
                <a:solidFill>
                  <a:srgbClr val="00B050"/>
                </a:solidFill>
                <a:latin typeface="+mn-ea"/>
                <a:ea typeface="+mn-ea"/>
                <a:cs typeface="Arial" pitchFamily="34" charset="0"/>
              </a:rPr>
              <a:t>在陰極</a:t>
            </a:r>
            <a:endParaRPr kumimoji="0" lang="en-US" altLang="zh-TW" sz="2800" b="1" dirty="0">
              <a:solidFill>
                <a:srgbClr val="00B050"/>
              </a:solidFill>
              <a:latin typeface="+mn-ea"/>
              <a:ea typeface="+mn-ea"/>
              <a:cs typeface="Arial" pitchFamily="34" charset="0"/>
            </a:endParaRPr>
          </a:p>
        </p:txBody>
      </p:sp>
    </p:spTree>
    <p:extLst>
      <p:ext uri="{BB962C8B-B14F-4D97-AF65-F5344CB8AC3E}">
        <p14:creationId xmlns:p14="http://schemas.microsoft.com/office/powerpoint/2010/main" val="2987725360"/>
      </p:ext>
    </p:extLst>
  </p:cSld>
  <p:clrMapOvr>
    <a:masterClrMapping/>
  </p:clrMapOvr>
  <p:timing>
    <p:tnLst>
      <p:par>
        <p:cTn id="1" dur="indefinite" restart="never" nodeType="tmRoot"/>
      </p:par>
    </p:tn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6"/>
          <p:cNvSpPr>
            <a:spLocks noChangeArrowheads="1"/>
          </p:cNvSpPr>
          <p:nvPr/>
        </p:nvSpPr>
        <p:spPr bwMode="auto">
          <a:xfrm>
            <a:off x="250825" y="1379538"/>
            <a:ext cx="31686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latin typeface="Arial" pitchFamily="34" charset="0"/>
                <a:cs typeface="Arial" pitchFamily="34" charset="0"/>
              </a:rPr>
              <a:t>多孔電極可：</a:t>
            </a:r>
            <a:endParaRPr kumimoji="0" lang="en-US" altLang="zh-TW" sz="2800">
              <a:latin typeface="Arial" pitchFamily="34" charset="0"/>
              <a:cs typeface="Arial" pitchFamily="34" charset="0"/>
            </a:endParaRPr>
          </a:p>
        </p:txBody>
      </p:sp>
      <p:sp>
        <p:nvSpPr>
          <p:cNvPr id="3" name="矩形 2"/>
          <p:cNvSpPr>
            <a:spLocks noChangeArrowheads="1"/>
          </p:cNvSpPr>
          <p:nvPr/>
        </p:nvSpPr>
        <p:spPr bwMode="auto">
          <a:xfrm>
            <a:off x="755650" y="2243386"/>
            <a:ext cx="7488238" cy="1617662"/>
          </a:xfrm>
          <a:prstGeom prst="rect">
            <a:avLst/>
          </a:prstGeom>
          <a:noFill/>
          <a:ln>
            <a:noFill/>
          </a:ln>
          <a:extLst/>
        </p:spPr>
        <p:txBody>
          <a:bodyPr>
            <a:spAutoFit/>
          </a:bodyPr>
          <a:lstStyle/>
          <a:p>
            <a:pPr marL="534988" indent="-534988" eaLnBrk="1" fontAlgn="auto" hangingPunct="1">
              <a:spcBef>
                <a:spcPts val="0"/>
              </a:spcBef>
              <a:spcAft>
                <a:spcPts val="0"/>
              </a:spcAft>
              <a:buClr>
                <a:srgbClr val="3399FF"/>
              </a:buClr>
              <a:buFont typeface="Arial" pitchFamily="34" charset="0"/>
              <a:buChar char="•"/>
              <a:defRPr/>
            </a:pPr>
            <a:r>
              <a:rPr kumimoji="0" lang="zh-TW" altLang="en-US" sz="2800" dirty="0">
                <a:latin typeface="+mn-lt"/>
                <a:ea typeface="+mn-ea"/>
              </a:rPr>
              <a:t>作為導電體，把燃料電池連接到外電路；</a:t>
            </a:r>
            <a:endParaRPr kumimoji="0" lang="en-US" altLang="zh-HK" sz="2800" dirty="0">
              <a:latin typeface="Arial" pitchFamily="34" charset="0"/>
              <a:ea typeface="+mn-ea"/>
              <a:cs typeface="Arial" pitchFamily="34" charset="0"/>
            </a:endParaRPr>
          </a:p>
          <a:p>
            <a:pPr eaLnBrk="1" fontAlgn="auto" hangingPunct="1">
              <a:spcBef>
                <a:spcPts val="0"/>
              </a:spcBef>
              <a:spcAft>
                <a:spcPts val="0"/>
              </a:spcAft>
              <a:buClr>
                <a:srgbClr val="3399FF"/>
              </a:buClr>
              <a:defRPr/>
            </a:pPr>
            <a:endParaRPr kumimoji="0" lang="en-US" altLang="zh-HK" sz="800" dirty="0">
              <a:latin typeface="Arial" pitchFamily="34" charset="0"/>
              <a:ea typeface="+mn-ea"/>
              <a:cs typeface="Arial" pitchFamily="34" charset="0"/>
            </a:endParaRPr>
          </a:p>
          <a:p>
            <a:pPr marL="534988" indent="-534988" eaLnBrk="1" fontAlgn="auto" hangingPunct="1">
              <a:spcBef>
                <a:spcPts val="0"/>
              </a:spcBef>
              <a:spcAft>
                <a:spcPts val="0"/>
              </a:spcAft>
              <a:buClr>
                <a:srgbClr val="3399FF"/>
              </a:buClr>
              <a:buFont typeface="Arial" pitchFamily="34" charset="0"/>
              <a:buChar char="•"/>
              <a:defRPr/>
            </a:pPr>
            <a:r>
              <a:rPr kumimoji="0" lang="zh-TW" altLang="en-US" sz="2800" dirty="0">
                <a:latin typeface="+mn-lt"/>
                <a:ea typeface="+mn-ea"/>
              </a:rPr>
              <a:t>讓氫、氧和蒸汽流入及流出間隔；</a:t>
            </a:r>
            <a:endParaRPr kumimoji="0" lang="en-US" altLang="zh-TW" sz="2800" dirty="0">
              <a:latin typeface="+mn-lt"/>
              <a:ea typeface="+mn-ea"/>
            </a:endParaRPr>
          </a:p>
          <a:p>
            <a:pPr marL="534988" indent="-534988" eaLnBrk="1" fontAlgn="auto" hangingPunct="1">
              <a:spcBef>
                <a:spcPts val="0"/>
              </a:spcBef>
              <a:spcAft>
                <a:spcPts val="0"/>
              </a:spcAft>
              <a:buClr>
                <a:srgbClr val="3399FF"/>
              </a:buClr>
              <a:buFont typeface="Arial" pitchFamily="34" charset="0"/>
              <a:buChar char="•"/>
              <a:defRPr/>
            </a:pPr>
            <a:endParaRPr kumimoji="0" lang="en-US" altLang="zh-HK" sz="800" dirty="0">
              <a:latin typeface="Arial" pitchFamily="34" charset="0"/>
              <a:ea typeface="+mn-ea"/>
              <a:cs typeface="Arial" pitchFamily="34" charset="0"/>
            </a:endParaRPr>
          </a:p>
          <a:p>
            <a:pPr marL="534988" indent="-534988" eaLnBrk="1" fontAlgn="auto" hangingPunct="1">
              <a:spcBef>
                <a:spcPts val="0"/>
              </a:spcBef>
              <a:spcAft>
                <a:spcPts val="0"/>
              </a:spcAft>
              <a:buClr>
                <a:srgbClr val="3399FF"/>
              </a:buClr>
              <a:buFont typeface="Arial" pitchFamily="34" charset="0"/>
              <a:buChar char="•"/>
              <a:defRPr/>
            </a:pPr>
            <a:r>
              <a:rPr kumimoji="0" lang="zh-TW" altLang="en-US" sz="2800" dirty="0">
                <a:latin typeface="+mn-lt"/>
                <a:ea typeface="+mn-ea"/>
              </a:rPr>
              <a:t>在氫和氧通過電極時，催化它們的反應。</a:t>
            </a:r>
            <a:endParaRPr kumimoji="0" lang="zh-HK" altLang="en-US" sz="2800" dirty="0">
              <a:latin typeface="Arial" pitchFamily="34" charset="0"/>
              <a:ea typeface="+mn-ea"/>
              <a:cs typeface="Arial" pitchFamily="34" charset="0"/>
            </a:endParaRPr>
          </a:p>
        </p:txBody>
      </p:sp>
    </p:spTree>
    <p:extLst>
      <p:ext uri="{BB962C8B-B14F-4D97-AF65-F5344CB8AC3E}">
        <p14:creationId xmlns:p14="http://schemas.microsoft.com/office/powerpoint/2010/main" val="379983838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19"/>
          <p:cNvGrpSpPr>
            <a:grpSpLocks/>
          </p:cNvGrpSpPr>
          <p:nvPr/>
        </p:nvGrpSpPr>
        <p:grpSpPr bwMode="auto">
          <a:xfrm>
            <a:off x="952500" y="1771650"/>
            <a:ext cx="7507932" cy="2593975"/>
            <a:chOff x="158" y="642"/>
            <a:chExt cx="5352" cy="1382"/>
          </a:xfrm>
        </p:grpSpPr>
        <p:sp>
          <p:nvSpPr>
            <p:cNvPr id="80902" name="AutoShape 20"/>
            <p:cNvSpPr>
              <a:spLocks noChangeArrowheads="1"/>
            </p:cNvSpPr>
            <p:nvPr/>
          </p:nvSpPr>
          <p:spPr bwMode="auto">
            <a:xfrm>
              <a:off x="158" y="663"/>
              <a:ext cx="5352" cy="1361"/>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endParaRPr lang="zh-TW" altLang="en-US" sz="1800"/>
            </a:p>
          </p:txBody>
        </p:sp>
        <p:sp>
          <p:nvSpPr>
            <p:cNvPr id="80903" name="Text Box 21"/>
            <p:cNvSpPr txBox="1">
              <a:spLocks noChangeArrowheads="1"/>
            </p:cNvSpPr>
            <p:nvPr/>
          </p:nvSpPr>
          <p:spPr bwMode="auto">
            <a:xfrm>
              <a:off x="295" y="642"/>
              <a:ext cx="5171" cy="1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r>
                <a:rPr lang="zh-TW" altLang="en-US" dirty="0">
                  <a:cs typeface="Arial" pitchFamily="34" charset="0"/>
                </a:rPr>
                <a:t>離子鍵</a:t>
              </a:r>
              <a:r>
                <a:rPr lang="zh-TW" altLang="en-US" b="0" dirty="0">
                  <a:cs typeface="Arial" pitchFamily="34" charset="0"/>
                </a:rPr>
                <a:t>是帶 </a:t>
              </a:r>
              <a:r>
                <a:rPr lang="zh-TW" altLang="en-US" sz="3200" dirty="0">
                  <a:solidFill>
                    <a:srgbClr val="6699FF"/>
                  </a:solidFill>
                  <a:cs typeface="Arial" pitchFamily="34" charset="0"/>
                </a:rPr>
                <a:t>相反</a:t>
              </a:r>
              <a:r>
                <a:rPr lang="zh-TW" altLang="en-US" dirty="0">
                  <a:solidFill>
                    <a:srgbClr val="FF0000"/>
                  </a:solidFill>
                  <a:cs typeface="Arial" pitchFamily="34" charset="0"/>
                </a:rPr>
                <a:t> </a:t>
              </a:r>
              <a:r>
                <a:rPr lang="zh-TW" altLang="en-US" b="0" dirty="0">
                  <a:cs typeface="Arial" pitchFamily="34" charset="0"/>
                </a:rPr>
                <a:t>電荷的離子間的一種強大而無方向性的靜電吸引力。</a:t>
              </a:r>
            </a:p>
            <a:p>
              <a:pPr eaLnBrk="1" hangingPunct="1">
                <a:spcBef>
                  <a:spcPct val="50000"/>
                </a:spcBef>
              </a:pPr>
              <a:r>
                <a:rPr lang="zh-TW" altLang="en-US" b="0" dirty="0">
                  <a:cs typeface="Arial" pitchFamily="34" charset="0"/>
                </a:rPr>
                <a:t>當一個或以上的</a:t>
              </a:r>
              <a:r>
                <a:rPr lang="zh-TW" altLang="en-US" dirty="0">
                  <a:cs typeface="Arial" pitchFamily="34" charset="0"/>
                </a:rPr>
                <a:t>電子</a:t>
              </a:r>
              <a:r>
                <a:rPr lang="zh-TW" altLang="en-US" b="0" dirty="0">
                  <a:cs typeface="Arial" pitchFamily="34" charset="0"/>
                </a:rPr>
                <a:t>從一個原子 </a:t>
              </a:r>
              <a:r>
                <a:rPr lang="en-US" altLang="zh-TW" b="0" dirty="0">
                  <a:cs typeface="Arial" pitchFamily="34" charset="0"/>
                </a:rPr>
                <a:t>(</a:t>
              </a:r>
              <a:r>
                <a:rPr lang="zh-TW" altLang="en-US" b="0" dirty="0">
                  <a:cs typeface="Arial" pitchFamily="34" charset="0"/>
                </a:rPr>
                <a:t>或一組原子</a:t>
              </a:r>
              <a:r>
                <a:rPr lang="en-US" altLang="zh-TW" b="0" dirty="0">
                  <a:cs typeface="Arial" pitchFamily="34" charset="0"/>
                </a:rPr>
                <a:t>) </a:t>
              </a:r>
              <a:r>
                <a:rPr lang="zh-TW" altLang="en-US" sz="3200" dirty="0">
                  <a:solidFill>
                    <a:srgbClr val="6699FF"/>
                  </a:solidFill>
                  <a:cs typeface="Arial" pitchFamily="34" charset="0"/>
                </a:rPr>
                <a:t>轉移</a:t>
              </a:r>
              <a:r>
                <a:rPr lang="en-US" altLang="zh-TW" b="0" dirty="0">
                  <a:cs typeface="Arial" pitchFamily="34" charset="0"/>
                </a:rPr>
                <a:t> </a:t>
              </a:r>
              <a:r>
                <a:rPr lang="zh-TW" altLang="en-US" b="0" dirty="0">
                  <a:cs typeface="Arial" pitchFamily="34" charset="0"/>
                </a:rPr>
                <a:t>至另一個原子 </a:t>
              </a:r>
              <a:r>
                <a:rPr lang="en-US" altLang="zh-TW" b="0" dirty="0">
                  <a:cs typeface="Arial" pitchFamily="34" charset="0"/>
                </a:rPr>
                <a:t>(</a:t>
              </a:r>
              <a:r>
                <a:rPr lang="zh-TW" altLang="en-US" b="0" dirty="0">
                  <a:cs typeface="Arial" pitchFamily="34" charset="0"/>
                </a:rPr>
                <a:t>或另一組原子</a:t>
              </a:r>
              <a:r>
                <a:rPr lang="en-US" altLang="zh-TW" b="0" dirty="0">
                  <a:cs typeface="Arial" pitchFamily="34" charset="0"/>
                </a:rPr>
                <a:t>) </a:t>
              </a:r>
              <a:r>
                <a:rPr lang="zh-TW" altLang="en-US" b="0" dirty="0">
                  <a:cs typeface="Arial" pitchFamily="34" charset="0"/>
                </a:rPr>
                <a:t>時，便會形成離子鍵。</a:t>
              </a:r>
              <a:endParaRPr lang="en-US" altLang="zh-TW" b="0" dirty="0">
                <a:cs typeface="Arial" pitchFamily="34" charset="0"/>
              </a:endParaRPr>
            </a:p>
          </p:txBody>
        </p:sp>
      </p:grpSp>
    </p:spTree>
    <p:extLst>
      <p:ext uri="{BB962C8B-B14F-4D97-AF65-F5344CB8AC3E}">
        <p14:creationId xmlns:p14="http://schemas.microsoft.com/office/powerpoint/2010/main" val="1521060227"/>
      </p:ext>
    </p:extLst>
  </p:cSld>
  <p:clrMapOvr>
    <a:masterClrMapping/>
  </p:clrMapOvr>
  <p:timing>
    <p:tnLst>
      <p:par>
        <p:cTn id="1" dur="indefinite" restart="never" nodeType="tmRoot"/>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79388" y="409575"/>
            <a:ext cx="4968875" cy="568325"/>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100" b="1" dirty="0">
                <a:solidFill>
                  <a:srgbClr val="CC0000"/>
                </a:solidFill>
                <a:latin typeface="+mj-lt"/>
              </a:rPr>
              <a:t>使用氫氧燃料電池的優點</a:t>
            </a:r>
            <a:endParaRPr kumimoji="0" lang="en-US" altLang="zh-TW" sz="3100" b="1" dirty="0">
              <a:solidFill>
                <a:srgbClr val="CC0000"/>
              </a:solidFill>
              <a:latin typeface="+mj-lt"/>
            </a:endParaRPr>
          </a:p>
        </p:txBody>
      </p:sp>
      <p:sp>
        <p:nvSpPr>
          <p:cNvPr id="3" name="矩形 2"/>
          <p:cNvSpPr>
            <a:spLocks noChangeArrowheads="1"/>
          </p:cNvSpPr>
          <p:nvPr/>
        </p:nvSpPr>
        <p:spPr bwMode="auto">
          <a:xfrm>
            <a:off x="322138" y="1614388"/>
            <a:ext cx="85693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800">
                <a:latin typeface="Arial" pitchFamily="34" charset="0"/>
                <a:cs typeface="Arial" pitchFamily="34" charset="0"/>
              </a:rPr>
              <a:t>1.	</a:t>
            </a:r>
            <a:r>
              <a:rPr kumimoji="0" lang="zh-TW" altLang="en-US" sz="2800">
                <a:latin typeface="Arial" pitchFamily="34" charset="0"/>
                <a:cs typeface="Arial" pitchFamily="34" charset="0"/>
              </a:rPr>
              <a:t>只要持續地供應氫和氧，燃料電池便可</a:t>
            </a:r>
            <a:r>
              <a:rPr kumimoji="0" lang="zh-TW" altLang="en-US" sz="2800" b="1">
                <a:latin typeface="Arial" pitchFamily="34" charset="0"/>
                <a:cs typeface="Arial" pitchFamily="34" charset="0"/>
              </a:rPr>
              <a:t>持續運作</a:t>
            </a:r>
            <a:r>
              <a:rPr kumimoji="0" lang="zh-TW" altLang="en-US" sz="2800">
                <a:latin typeface="Arial" pitchFamily="34" charset="0"/>
                <a:cs typeface="Arial" pitchFamily="34" charset="0"/>
              </a:rPr>
              <a:t>，並</a:t>
            </a:r>
            <a:r>
              <a:rPr kumimoji="0" lang="zh-TW" altLang="en-US" sz="2800" b="1">
                <a:latin typeface="Arial" pitchFamily="34" charset="0"/>
                <a:cs typeface="Arial" pitchFamily="34" charset="0"/>
              </a:rPr>
              <a:t>產生穩</a:t>
            </a:r>
            <a:r>
              <a:rPr kumimoji="0" lang="zh-HK" altLang="en-US" sz="2800" b="1">
                <a:latin typeface="Arial" pitchFamily="34" charset="0"/>
                <a:cs typeface="Arial" pitchFamily="34" charset="0"/>
              </a:rPr>
              <a:t>定的電流</a:t>
            </a:r>
            <a:r>
              <a:rPr kumimoji="0" lang="zh-HK" altLang="en-US" sz="2800">
                <a:latin typeface="Arial" pitchFamily="34" charset="0"/>
                <a:cs typeface="Arial" pitchFamily="34" charset="0"/>
              </a:rPr>
              <a:t>。</a:t>
            </a:r>
          </a:p>
        </p:txBody>
      </p:sp>
      <p:sp>
        <p:nvSpPr>
          <p:cNvPr id="4" name="矩形 2"/>
          <p:cNvSpPr>
            <a:spLocks noChangeArrowheads="1"/>
          </p:cNvSpPr>
          <p:nvPr/>
        </p:nvSpPr>
        <p:spPr bwMode="auto">
          <a:xfrm>
            <a:off x="322138" y="2920901"/>
            <a:ext cx="8569325"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800" dirty="0">
                <a:latin typeface="Arial" pitchFamily="34" charset="0"/>
                <a:cs typeface="Arial" pitchFamily="34" charset="0"/>
              </a:rPr>
              <a:t>2.	</a:t>
            </a:r>
            <a:r>
              <a:rPr kumimoji="0" lang="zh-TW" altLang="en-US" sz="2800" dirty="0">
                <a:latin typeface="Arial" pitchFamily="34" charset="0"/>
                <a:cs typeface="Arial" pitchFamily="34" charset="0"/>
              </a:rPr>
              <a:t>氫氧燃料電池的</a:t>
            </a:r>
            <a:r>
              <a:rPr kumimoji="0" lang="zh-TW" altLang="en-US" sz="2800" b="1" dirty="0">
                <a:latin typeface="Arial" pitchFamily="34" charset="0"/>
                <a:cs typeface="Arial" pitchFamily="34" charset="0"/>
              </a:rPr>
              <a:t>能量轉換效率很高</a:t>
            </a:r>
            <a:r>
              <a:rPr kumimoji="0" lang="zh-TW" altLang="en-US" sz="2800" dirty="0">
                <a:latin typeface="Arial" pitchFamily="34" charset="0"/>
                <a:cs typeface="Arial" pitchFamily="34" charset="0"/>
              </a:rPr>
              <a:t>，約為</a:t>
            </a:r>
            <a:r>
              <a:rPr kumimoji="0" lang="en-US" altLang="zh-TW" sz="2800" dirty="0">
                <a:latin typeface="Arial" pitchFamily="34" charset="0"/>
                <a:cs typeface="Arial" pitchFamily="34" charset="0"/>
              </a:rPr>
              <a:t>70%</a:t>
            </a:r>
            <a:r>
              <a:rPr kumimoji="0" lang="zh-TW" altLang="en-US" sz="2800" dirty="0">
                <a:latin typeface="Arial" pitchFamily="34" charset="0"/>
                <a:cs typeface="Arial" pitchFamily="34" charset="0"/>
              </a:rPr>
              <a:t>。餘下的能量則會以熱能的形式流失。這電池的能量轉換效率較汽車的內燃機的效率 </a:t>
            </a:r>
            <a:r>
              <a:rPr kumimoji="0" lang="en-US" altLang="zh-TW" sz="2800" dirty="0">
                <a:latin typeface="Arial" pitchFamily="34" charset="0"/>
                <a:cs typeface="Arial" pitchFamily="34" charset="0"/>
              </a:rPr>
              <a:t>(</a:t>
            </a:r>
            <a:r>
              <a:rPr kumimoji="0" lang="zh-TW" altLang="en-US" sz="2800" dirty="0">
                <a:latin typeface="Arial" pitchFamily="34" charset="0"/>
                <a:cs typeface="Arial" pitchFamily="34" charset="0"/>
              </a:rPr>
              <a:t>約</a:t>
            </a:r>
            <a:r>
              <a:rPr kumimoji="0" lang="en-US" altLang="zh-TW" sz="2800" dirty="0">
                <a:latin typeface="Arial" pitchFamily="34" charset="0"/>
                <a:cs typeface="Arial" pitchFamily="34" charset="0"/>
              </a:rPr>
              <a:t>20%) </a:t>
            </a:r>
            <a:r>
              <a:rPr kumimoji="0" lang="zh-TW" altLang="en-US" sz="2800" dirty="0">
                <a:latin typeface="Arial" pitchFamily="34" charset="0"/>
                <a:cs typeface="Arial" pitchFamily="34" charset="0"/>
              </a:rPr>
              <a:t>高得多。</a:t>
            </a:r>
            <a:endParaRPr kumimoji="0" lang="zh-HK" altLang="en-US" sz="2600" dirty="0">
              <a:latin typeface="Arial" pitchFamily="34" charset="0"/>
              <a:cs typeface="Arial" pitchFamily="34" charset="0"/>
            </a:endParaRPr>
          </a:p>
        </p:txBody>
      </p:sp>
      <p:sp>
        <p:nvSpPr>
          <p:cNvPr id="5" name="矩形 2"/>
          <p:cNvSpPr>
            <a:spLocks noChangeArrowheads="1"/>
          </p:cNvSpPr>
          <p:nvPr/>
        </p:nvSpPr>
        <p:spPr bwMode="auto">
          <a:xfrm>
            <a:off x="322138" y="4648101"/>
            <a:ext cx="8642350"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800">
                <a:latin typeface="Arial" pitchFamily="34" charset="0"/>
                <a:cs typeface="Arial" pitchFamily="34" charset="0"/>
              </a:rPr>
              <a:t>3. 	</a:t>
            </a:r>
            <a:r>
              <a:rPr kumimoji="0" lang="zh-TW" altLang="en-US" sz="2800">
                <a:latin typeface="Arial" pitchFamily="34" charset="0"/>
                <a:cs typeface="Arial" pitchFamily="34" charset="0"/>
              </a:rPr>
              <a:t>氫氧燃料電池的 </a:t>
            </a:r>
            <a:r>
              <a:rPr kumimoji="0" lang="zh-TW" altLang="en-US" sz="2800" b="1">
                <a:solidFill>
                  <a:srgbClr val="3399FF"/>
                </a:solidFill>
                <a:latin typeface="Arial" pitchFamily="34" charset="0"/>
                <a:cs typeface="Arial" pitchFamily="34" charset="0"/>
              </a:rPr>
              <a:t>唯一生成物是水</a:t>
            </a:r>
            <a:r>
              <a:rPr kumimoji="0" lang="zh-TW" altLang="en-US" sz="2800">
                <a:solidFill>
                  <a:srgbClr val="3399FF"/>
                </a:solidFill>
                <a:latin typeface="Arial" pitchFamily="34" charset="0"/>
                <a:cs typeface="Arial" pitchFamily="34" charset="0"/>
              </a:rPr>
              <a:t>，</a:t>
            </a:r>
            <a:r>
              <a:rPr kumimoji="0" lang="zh-TW" altLang="en-US" sz="2800" b="1">
                <a:solidFill>
                  <a:srgbClr val="3399FF"/>
                </a:solidFill>
                <a:latin typeface="Arial" pitchFamily="34" charset="0"/>
                <a:cs typeface="Arial" pitchFamily="34" charset="0"/>
              </a:rPr>
              <a:t>不會造成污染</a:t>
            </a:r>
            <a:r>
              <a:rPr kumimoji="0" lang="zh-TW" altLang="en-US" sz="2800">
                <a:latin typeface="Arial" pitchFamily="34" charset="0"/>
                <a:cs typeface="Arial" pitchFamily="34" charset="0"/>
              </a:rPr>
              <a:t>。此外，氫氧燃料電池不會釋出二氧化碳等温室氣體或二氧化硫和氮氧化物等酸性氣體。</a:t>
            </a:r>
            <a:endParaRPr kumimoji="0" lang="zh-HK" altLang="en-US" sz="2600">
              <a:latin typeface="Arial" pitchFamily="34" charset="0"/>
              <a:cs typeface="Arial" pitchFamily="34" charset="0"/>
            </a:endParaRPr>
          </a:p>
        </p:txBody>
      </p:sp>
    </p:spTree>
    <p:extLst>
      <p:ext uri="{BB962C8B-B14F-4D97-AF65-F5344CB8AC3E}">
        <p14:creationId xmlns:p14="http://schemas.microsoft.com/office/powerpoint/2010/main" val="4111849886"/>
      </p:ext>
    </p:extLst>
  </p:cSld>
  <p:clrMapOvr>
    <a:masterClrMapping/>
  </p:clrMapOvr>
  <p:timing>
    <p:tnLst>
      <p:par>
        <p:cTn id="1" dur="indefinite" restart="never" nodeType="tmRoot"/>
      </p:par>
    </p:tn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251321" y="692150"/>
            <a:ext cx="5184775" cy="56515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100" b="1" dirty="0">
                <a:solidFill>
                  <a:srgbClr val="CC0000"/>
                </a:solidFill>
                <a:latin typeface="+mj-lt"/>
              </a:rPr>
              <a:t>使用氫氧燃料電池的缺點</a:t>
            </a:r>
            <a:endParaRPr kumimoji="0" lang="en-US" altLang="zh-TW" sz="3100" b="1" dirty="0">
              <a:solidFill>
                <a:srgbClr val="CC0000"/>
              </a:solidFill>
              <a:latin typeface="+mj-lt"/>
            </a:endParaRPr>
          </a:p>
        </p:txBody>
      </p:sp>
      <p:sp>
        <p:nvSpPr>
          <p:cNvPr id="3" name="矩形 2"/>
          <p:cNvSpPr>
            <a:spLocks noChangeArrowheads="1"/>
          </p:cNvSpPr>
          <p:nvPr/>
        </p:nvSpPr>
        <p:spPr bwMode="auto">
          <a:xfrm>
            <a:off x="250825" y="1739900"/>
            <a:ext cx="83534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28650" indent="-62865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AutoNum type="arabicPeriod"/>
            </a:pPr>
            <a:r>
              <a:rPr kumimoji="0" lang="zh-TW" altLang="en-US" sz="2800">
                <a:latin typeface="Arial" pitchFamily="34" charset="0"/>
                <a:cs typeface="Arial" pitchFamily="34" charset="0"/>
              </a:rPr>
              <a:t>由於氫和氧是氣體，故它們</a:t>
            </a:r>
            <a:r>
              <a:rPr kumimoji="0" lang="zh-TW" altLang="en-US" sz="2800" b="1">
                <a:latin typeface="Arial" pitchFamily="34" charset="0"/>
                <a:cs typeface="Arial" pitchFamily="34" charset="0"/>
              </a:rPr>
              <a:t>不易儲存和運送</a:t>
            </a:r>
            <a:r>
              <a:rPr kumimoji="0" lang="zh-TW" altLang="en-US" sz="2800">
                <a:latin typeface="Arial" pitchFamily="34" charset="0"/>
                <a:cs typeface="Arial" pitchFamily="34" charset="0"/>
              </a:rPr>
              <a:t>。加入氫氧燃料電池的氫和氧通常都是經過液化的。</a:t>
            </a:r>
          </a:p>
        </p:txBody>
      </p:sp>
      <p:sp>
        <p:nvSpPr>
          <p:cNvPr id="4" name="矩形 2"/>
          <p:cNvSpPr>
            <a:spLocks noChangeArrowheads="1"/>
          </p:cNvSpPr>
          <p:nvPr/>
        </p:nvSpPr>
        <p:spPr bwMode="auto">
          <a:xfrm>
            <a:off x="250825" y="3279775"/>
            <a:ext cx="864235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28650" indent="-62865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800">
                <a:latin typeface="Arial" pitchFamily="34" charset="0"/>
                <a:cs typeface="Arial" pitchFamily="34" charset="0"/>
              </a:rPr>
              <a:t>2. 	</a:t>
            </a:r>
            <a:r>
              <a:rPr kumimoji="0" lang="zh-TW" altLang="en-US" sz="2800">
                <a:latin typeface="Arial" pitchFamily="34" charset="0"/>
                <a:cs typeface="Arial" pitchFamily="34" charset="0"/>
              </a:rPr>
              <a:t>氫氧燃料電池</a:t>
            </a:r>
            <a:r>
              <a:rPr kumimoji="0" lang="zh-TW" altLang="en-US" sz="2800" b="1">
                <a:latin typeface="Arial" pitchFamily="34" charset="0"/>
                <a:cs typeface="Arial" pitchFamily="34" charset="0"/>
              </a:rPr>
              <a:t>非常昂貴</a:t>
            </a:r>
            <a:r>
              <a:rPr kumimoji="0" lang="zh-TW" altLang="en-US" sz="2800">
                <a:latin typeface="Arial" pitchFamily="34" charset="0"/>
                <a:cs typeface="Arial" pitchFamily="34" charset="0"/>
              </a:rPr>
              <a:t>。它們的電極是由昂貴的金屬 </a:t>
            </a:r>
            <a:r>
              <a:rPr kumimoji="0" lang="en-US" altLang="zh-TW" sz="2800">
                <a:latin typeface="Arial" pitchFamily="34" charset="0"/>
                <a:cs typeface="Arial" pitchFamily="34" charset="0"/>
              </a:rPr>
              <a:t>(</a:t>
            </a:r>
            <a:r>
              <a:rPr kumimoji="0" lang="zh-TW" altLang="en-US" sz="2800">
                <a:latin typeface="Arial" pitchFamily="34" charset="0"/>
                <a:cs typeface="Arial" pitchFamily="34" charset="0"/>
              </a:rPr>
              <a:t>例如鉑或鎳</a:t>
            </a:r>
            <a:r>
              <a:rPr kumimoji="0" lang="en-US" altLang="zh-TW" sz="2800">
                <a:latin typeface="Arial" pitchFamily="34" charset="0"/>
                <a:cs typeface="Arial" pitchFamily="34" charset="0"/>
              </a:rPr>
              <a:t>) </a:t>
            </a:r>
            <a:r>
              <a:rPr kumimoji="0" lang="zh-TW" altLang="en-US" sz="2800">
                <a:latin typeface="Arial" pitchFamily="34" charset="0"/>
                <a:cs typeface="Arial" pitchFamily="34" charset="0"/>
              </a:rPr>
              <a:t>製成的。此外，把氫和氧液化需要使用高壓，而維持高壓環境的成本十分高昂。</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1789594235"/>
      </p:ext>
    </p:extLst>
  </p:cSld>
  <p:clrMapOvr>
    <a:masterClrMapping/>
  </p:clrMapOvr>
  <p:timing>
    <p:tnLst>
      <p:par>
        <p:cTn id="1" dur="indefinite" restart="never" nodeType="tmRoot"/>
      </p:par>
    </p:tn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3131046" y="2209279"/>
            <a:ext cx="2305050" cy="769937"/>
          </a:xfrm>
          <a:prstGeom prst="rect">
            <a:avLst/>
          </a:prstGeom>
          <a:solidFill>
            <a:srgbClr val="0033CC"/>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kumimoji="0" lang="zh-TW" altLang="en-US" sz="4400" b="1" dirty="0">
                <a:solidFill>
                  <a:srgbClr val="FFFF00"/>
                </a:solidFill>
                <a:effectLst>
                  <a:outerShdw blurRad="38100" dist="38100" dir="2700000" algn="tl">
                    <a:srgbClr val="000000"/>
                  </a:outerShdw>
                </a:effectLst>
                <a:latin typeface="+mn-lt"/>
                <a:ea typeface="+mn-ea"/>
              </a:rPr>
              <a:t>第 </a:t>
            </a:r>
            <a:r>
              <a:rPr kumimoji="0" lang="en-US" altLang="zh-TW" sz="4400" b="1" dirty="0">
                <a:solidFill>
                  <a:schemeClr val="bg1"/>
                </a:solidFill>
                <a:effectLst>
                  <a:outerShdw blurRad="38100" dist="38100" dir="2700000" algn="tl">
                    <a:srgbClr val="000000"/>
                  </a:outerShdw>
                </a:effectLst>
                <a:latin typeface="Arial" pitchFamily="34" charset="0"/>
                <a:cs typeface="Arial" pitchFamily="34" charset="0"/>
              </a:rPr>
              <a:t>32 </a:t>
            </a:r>
            <a:r>
              <a:rPr kumimoji="0" lang="zh-TW" altLang="en-US" sz="4400" b="1" dirty="0">
                <a:solidFill>
                  <a:srgbClr val="FFFF00"/>
                </a:solidFill>
                <a:effectLst>
                  <a:outerShdw blurRad="38100" dist="38100" dir="2700000" algn="tl">
                    <a:srgbClr val="000000"/>
                  </a:outerShdw>
                </a:effectLst>
                <a:latin typeface="+mn-lt"/>
                <a:ea typeface="+mn-ea"/>
              </a:rPr>
              <a:t>章</a:t>
            </a:r>
          </a:p>
        </p:txBody>
      </p:sp>
      <p:sp>
        <p:nvSpPr>
          <p:cNvPr id="5123" name="Rectangle 4"/>
          <p:cNvSpPr>
            <a:spLocks noChangeArrowheads="1"/>
          </p:cNvSpPr>
          <p:nvPr/>
        </p:nvSpPr>
        <p:spPr bwMode="auto">
          <a:xfrm>
            <a:off x="3660006" y="3363714"/>
            <a:ext cx="1416050"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600" b="1" dirty="0">
                <a:solidFill>
                  <a:srgbClr val="0033CC"/>
                </a:solidFill>
                <a:latin typeface="Arial" pitchFamily="34" charset="0"/>
                <a:cs typeface="Arial" pitchFamily="34" charset="0"/>
              </a:rPr>
              <a:t>電解</a:t>
            </a:r>
            <a:endParaRPr kumimoji="0" lang="en-US" altLang="zh-TW" sz="3600" b="1" dirty="0">
              <a:solidFill>
                <a:srgbClr val="0033CC"/>
              </a:solidFill>
              <a:latin typeface="Arial" pitchFamily="34" charset="0"/>
              <a:cs typeface="Arial" pitchFamily="34" charset="0"/>
            </a:endParaRPr>
          </a:p>
        </p:txBody>
      </p:sp>
    </p:spTree>
    <p:extLst>
      <p:ext uri="{BB962C8B-B14F-4D97-AF65-F5344CB8AC3E}">
        <p14:creationId xmlns:p14="http://schemas.microsoft.com/office/powerpoint/2010/main" val="1146425485"/>
      </p:ext>
    </p:extLst>
  </p:cSld>
  <p:clrMapOvr>
    <a:masterClrMapping/>
  </p:clrMapOvr>
  <p:timing>
    <p:tnLst>
      <p:par>
        <p:cTn id="1" dur="indefinite" restart="never" nodeType="tmRoot"/>
      </p:par>
    </p:tn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19063" y="188913"/>
            <a:ext cx="3157537"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a:solidFill>
                  <a:srgbClr val="CC0000"/>
                </a:solidFill>
                <a:latin typeface="+mj-lt"/>
              </a:rPr>
              <a:t>電解的基本裝置</a:t>
            </a:r>
            <a:endParaRPr kumimoji="0" lang="en-US" altLang="zh-TW" sz="3200" b="1" dirty="0">
              <a:solidFill>
                <a:srgbClr val="CC0000"/>
              </a:solidFill>
              <a:latin typeface="+mj-lt"/>
            </a:endParaRPr>
          </a:p>
        </p:txBody>
      </p:sp>
      <p:pic>
        <p:nvPicPr>
          <p:cNvPr id="5124" name="Picture 2" descr="C:\Documents and Settings\Aristo\Desktop\shared\From Shirley\25.4.2014\d33001_0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2526308"/>
            <a:ext cx="3108325"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6" name="文字方塊 9"/>
          <p:cNvSpPr txBox="1">
            <a:spLocks noChangeArrowheads="1"/>
          </p:cNvSpPr>
          <p:nvPr/>
        </p:nvSpPr>
        <p:spPr bwMode="auto">
          <a:xfrm>
            <a:off x="514350" y="2442170"/>
            <a:ext cx="283368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b="1">
                <a:solidFill>
                  <a:srgbClr val="B2B2B2"/>
                </a:solidFill>
              </a:rPr>
              <a:t>安培計</a:t>
            </a:r>
            <a:r>
              <a:rPr kumimoji="0" lang="en-US" altLang="zh-TW" sz="2000">
                <a:solidFill>
                  <a:srgbClr val="B2B2B2"/>
                </a:solidFill>
              </a:rPr>
              <a:t>︰</a:t>
            </a:r>
            <a:r>
              <a:rPr kumimoji="0" lang="zh-TW" altLang="en-US" sz="2000">
                <a:solidFill>
                  <a:srgbClr val="B2B2B2"/>
                </a:solidFill>
              </a:rPr>
              <a:t>用作量度流經</a:t>
            </a:r>
          </a:p>
          <a:p>
            <a:pPr eaLnBrk="1" hangingPunct="1"/>
            <a:r>
              <a:rPr kumimoji="0" lang="zh-TW" altLang="en-US" sz="2000">
                <a:solidFill>
                  <a:srgbClr val="B2B2B2"/>
                </a:solidFill>
              </a:rPr>
              <a:t>電路的電流的儀器。電</a:t>
            </a:r>
          </a:p>
          <a:p>
            <a:pPr eaLnBrk="1" hangingPunct="1"/>
            <a:r>
              <a:rPr kumimoji="0" lang="zh-HK" altLang="en-US" sz="2000">
                <a:solidFill>
                  <a:srgbClr val="B2B2B2"/>
                </a:solidFill>
              </a:rPr>
              <a:t>流的單位是安培 </a:t>
            </a:r>
            <a:r>
              <a:rPr kumimoji="0" lang="en-US" altLang="zh-HK" sz="2000">
                <a:solidFill>
                  <a:srgbClr val="B2B2B2"/>
                </a:solidFill>
                <a:latin typeface="Arial" pitchFamily="34" charset="0"/>
                <a:ea typeface="Arial Unicode MS" pitchFamily="34" charset="-120"/>
                <a:cs typeface="Arial" pitchFamily="34" charset="0"/>
              </a:rPr>
              <a:t>(A)</a:t>
            </a:r>
            <a:r>
              <a:rPr kumimoji="0" lang="zh-HK" altLang="en-US" sz="2000">
                <a:solidFill>
                  <a:srgbClr val="B2B2B2"/>
                </a:solidFill>
              </a:rPr>
              <a:t>。</a:t>
            </a:r>
            <a:endParaRPr kumimoji="0" lang="zh-HK" altLang="en-US" sz="1900">
              <a:solidFill>
                <a:srgbClr val="B2B2B2"/>
              </a:solidFill>
              <a:latin typeface="Arial" pitchFamily="34" charset="0"/>
              <a:cs typeface="Arial" pitchFamily="34" charset="0"/>
            </a:endParaRPr>
          </a:p>
        </p:txBody>
      </p:sp>
      <p:grpSp>
        <p:nvGrpSpPr>
          <p:cNvPr id="3" name="Group 21"/>
          <p:cNvGrpSpPr>
            <a:grpSpLocks/>
          </p:cNvGrpSpPr>
          <p:nvPr/>
        </p:nvGrpSpPr>
        <p:grpSpPr bwMode="auto">
          <a:xfrm>
            <a:off x="2627313" y="1359495"/>
            <a:ext cx="4537075" cy="1128713"/>
            <a:chOff x="1655" y="584"/>
            <a:chExt cx="2858" cy="711"/>
          </a:xfrm>
        </p:grpSpPr>
        <p:sp>
          <p:nvSpPr>
            <p:cNvPr id="9235" name="文字方塊 7"/>
            <p:cNvSpPr txBox="1">
              <a:spLocks noChangeArrowheads="1"/>
            </p:cNvSpPr>
            <p:nvPr/>
          </p:nvSpPr>
          <p:spPr bwMode="auto">
            <a:xfrm>
              <a:off x="1655" y="584"/>
              <a:ext cx="2858"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3399FF"/>
                  </a:solidFill>
                </a:rPr>
                <a:t>直流電源</a:t>
              </a:r>
              <a:r>
                <a:rPr kumimoji="0" lang="en-US" altLang="zh-TW" sz="2000"/>
                <a:t>︰</a:t>
              </a:r>
              <a:r>
                <a:rPr kumimoji="0" lang="zh-TW" altLang="en-US" sz="2000"/>
                <a:t>實驗室通常使用電池組作為直流電源，它擔當「電子泵」的角色。</a:t>
              </a:r>
              <a:endParaRPr kumimoji="0" lang="zh-HK" altLang="en-US" sz="1900">
                <a:latin typeface="Arial" pitchFamily="34" charset="0"/>
                <a:cs typeface="Arial" pitchFamily="34" charset="0"/>
              </a:endParaRPr>
            </a:p>
          </p:txBody>
        </p:sp>
        <p:sp>
          <p:nvSpPr>
            <p:cNvPr id="9" name="右大括弧 8"/>
            <p:cNvSpPr/>
            <p:nvPr/>
          </p:nvSpPr>
          <p:spPr>
            <a:xfrm rot="5400000" flipH="1">
              <a:off x="2841" y="1053"/>
              <a:ext cx="190" cy="293"/>
            </a:xfrm>
            <a:prstGeom prst="rightBrace">
              <a:avLst>
                <a:gd name="adj1" fmla="val 8333"/>
                <a:gd name="adj2" fmla="val 47661"/>
              </a:avLst>
            </a:prstGeom>
            <a:ln w="19050">
              <a:solidFill>
                <a:schemeClr val="tx1"/>
              </a:solid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a:p>
          </p:txBody>
        </p:sp>
      </p:grpSp>
      <p:sp>
        <p:nvSpPr>
          <p:cNvPr id="5128" name="文字方塊 11"/>
          <p:cNvSpPr txBox="1">
            <a:spLocks noChangeArrowheads="1"/>
          </p:cNvSpPr>
          <p:nvPr/>
        </p:nvSpPr>
        <p:spPr bwMode="auto">
          <a:xfrm>
            <a:off x="6121400" y="2413595"/>
            <a:ext cx="27368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b="1">
                <a:solidFill>
                  <a:srgbClr val="B2B2B2"/>
                </a:solidFill>
              </a:rPr>
              <a:t>可變電阻</a:t>
            </a:r>
            <a:r>
              <a:rPr kumimoji="0" lang="en-US" altLang="zh-TW" sz="2000">
                <a:solidFill>
                  <a:srgbClr val="B2B2B2"/>
                </a:solidFill>
              </a:rPr>
              <a:t>︰</a:t>
            </a:r>
            <a:r>
              <a:rPr kumimoji="0" lang="zh-TW" altLang="en-US" sz="2000">
                <a:solidFill>
                  <a:srgbClr val="B2B2B2"/>
                </a:solidFill>
              </a:rPr>
              <a:t>用來改變電路中的電阻，從而控制電流大小的儀器。</a:t>
            </a:r>
            <a:endParaRPr kumimoji="0" lang="zh-HK" altLang="en-US" sz="1900">
              <a:solidFill>
                <a:srgbClr val="B2B2B2"/>
              </a:solidFill>
              <a:latin typeface="Arial" pitchFamily="34" charset="0"/>
              <a:cs typeface="Arial" pitchFamily="34" charset="0"/>
            </a:endParaRPr>
          </a:p>
        </p:txBody>
      </p:sp>
      <p:sp>
        <p:nvSpPr>
          <p:cNvPr id="5129" name="文字方塊 10"/>
          <p:cNvSpPr txBox="1">
            <a:spLocks noChangeArrowheads="1"/>
          </p:cNvSpPr>
          <p:nvPr/>
        </p:nvSpPr>
        <p:spPr bwMode="auto">
          <a:xfrm>
            <a:off x="6178550" y="3975695"/>
            <a:ext cx="800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3399FF"/>
                </a:solidFill>
                <a:latin typeface="Arial" pitchFamily="34" charset="0"/>
                <a:cs typeface="Arial" pitchFamily="34" charset="0"/>
              </a:rPr>
              <a:t>陰極</a:t>
            </a:r>
            <a:endParaRPr kumimoji="0" lang="zh-HK" altLang="en-US" sz="2400" b="1">
              <a:solidFill>
                <a:srgbClr val="3399FF"/>
              </a:solidFill>
              <a:latin typeface="Arial" pitchFamily="34" charset="0"/>
              <a:cs typeface="Arial" pitchFamily="34" charset="0"/>
            </a:endParaRPr>
          </a:p>
        </p:txBody>
      </p:sp>
      <p:sp>
        <p:nvSpPr>
          <p:cNvPr id="5130" name="文字方塊 13"/>
          <p:cNvSpPr txBox="1">
            <a:spLocks noChangeArrowheads="1"/>
          </p:cNvSpPr>
          <p:nvPr/>
        </p:nvSpPr>
        <p:spPr bwMode="auto">
          <a:xfrm>
            <a:off x="2411413" y="3947120"/>
            <a:ext cx="800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3399FF"/>
                </a:solidFill>
                <a:latin typeface="Arial" pitchFamily="34" charset="0"/>
                <a:cs typeface="Arial" pitchFamily="34" charset="0"/>
              </a:rPr>
              <a:t>陽極</a:t>
            </a:r>
            <a:endParaRPr kumimoji="0" lang="zh-HK" altLang="en-US" sz="2400" b="1">
              <a:solidFill>
                <a:srgbClr val="3399FF"/>
              </a:solidFill>
              <a:latin typeface="Arial" pitchFamily="34" charset="0"/>
              <a:cs typeface="Arial" pitchFamily="34" charset="0"/>
            </a:endParaRPr>
          </a:p>
        </p:txBody>
      </p:sp>
      <p:sp>
        <p:nvSpPr>
          <p:cNvPr id="5131" name="文字方塊 14"/>
          <p:cNvSpPr txBox="1">
            <a:spLocks noChangeArrowheads="1"/>
          </p:cNvSpPr>
          <p:nvPr/>
        </p:nvSpPr>
        <p:spPr bwMode="auto">
          <a:xfrm>
            <a:off x="2322513" y="590927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陰離子</a:t>
            </a:r>
            <a:endParaRPr kumimoji="0" lang="zh-HK" altLang="en-US" sz="2000">
              <a:latin typeface="Arial" pitchFamily="34" charset="0"/>
              <a:cs typeface="Arial" pitchFamily="34" charset="0"/>
            </a:endParaRPr>
          </a:p>
        </p:txBody>
      </p:sp>
      <p:sp>
        <p:nvSpPr>
          <p:cNvPr id="5132" name="文字方塊 15"/>
          <p:cNvSpPr txBox="1">
            <a:spLocks noChangeArrowheads="1"/>
          </p:cNvSpPr>
          <p:nvPr/>
        </p:nvSpPr>
        <p:spPr bwMode="auto">
          <a:xfrm>
            <a:off x="6116638" y="5085358"/>
            <a:ext cx="2487612"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3399FF"/>
                </a:solidFill>
              </a:rPr>
              <a:t>電解質</a:t>
            </a:r>
            <a:r>
              <a:rPr kumimoji="0" lang="zh-TW" altLang="en-US" sz="2000"/>
              <a:t> </a:t>
            </a:r>
            <a:r>
              <a:rPr kumimoji="0" lang="en-US" altLang="zh-TW" sz="2000"/>
              <a:t>(</a:t>
            </a:r>
            <a:r>
              <a:rPr kumimoji="0" lang="zh-TW" altLang="en-US" sz="2000"/>
              <a:t>熔融狀態或水溶液</a:t>
            </a:r>
            <a:r>
              <a:rPr kumimoji="0" lang="en-US" altLang="zh-TW" sz="2000"/>
              <a:t>)</a:t>
            </a:r>
            <a:endParaRPr kumimoji="0" lang="zh-HK" altLang="en-US" sz="1900">
              <a:latin typeface="Arial" pitchFamily="34" charset="0"/>
              <a:cs typeface="Arial" pitchFamily="34" charset="0"/>
            </a:endParaRPr>
          </a:p>
        </p:txBody>
      </p:sp>
      <p:sp>
        <p:nvSpPr>
          <p:cNvPr id="5133" name="文字方塊 16"/>
          <p:cNvSpPr txBox="1">
            <a:spLocks noChangeArrowheads="1"/>
          </p:cNvSpPr>
          <p:nvPr/>
        </p:nvSpPr>
        <p:spPr bwMode="auto">
          <a:xfrm>
            <a:off x="6138863" y="590927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陽離子</a:t>
            </a:r>
            <a:endParaRPr kumimoji="0" lang="zh-HK" altLang="en-US" sz="2000">
              <a:latin typeface="Arial" pitchFamily="34" charset="0"/>
              <a:cs typeface="Arial" pitchFamily="34" charset="0"/>
            </a:endParaRPr>
          </a:p>
        </p:txBody>
      </p:sp>
    </p:spTree>
    <p:extLst>
      <p:ext uri="{BB962C8B-B14F-4D97-AF65-F5344CB8AC3E}">
        <p14:creationId xmlns:p14="http://schemas.microsoft.com/office/powerpoint/2010/main" val="3794571281"/>
      </p:ext>
    </p:extLst>
  </p:cSld>
  <p:clrMapOvr>
    <a:masterClrMapping/>
  </p:clrMapOvr>
  <p:timing>
    <p:tnLst>
      <p:par>
        <p:cTn id="1" dur="indefinite" restart="never" nodeType="tmRoot"/>
      </p:par>
    </p:tn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34925" y="195263"/>
            <a:ext cx="3887788"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a:solidFill>
                  <a:srgbClr val="CC0066"/>
                </a:solidFill>
                <a:latin typeface="+mj-lt"/>
              </a:rPr>
              <a:t>有關電解的常用詞彙</a:t>
            </a:r>
            <a:endParaRPr kumimoji="0" lang="en-US" altLang="zh-TW" sz="3200" b="1" dirty="0">
              <a:solidFill>
                <a:srgbClr val="CC0066"/>
              </a:solidFill>
              <a:latin typeface="+mj-lt"/>
            </a:endParaRPr>
          </a:p>
        </p:txBody>
      </p:sp>
      <p:sp>
        <p:nvSpPr>
          <p:cNvPr id="3" name="Rectangle 6"/>
          <p:cNvSpPr>
            <a:spLocks noChangeArrowheads="1"/>
          </p:cNvSpPr>
          <p:nvPr/>
        </p:nvSpPr>
        <p:spPr bwMode="auto">
          <a:xfrm>
            <a:off x="179388" y="893763"/>
            <a:ext cx="428466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3200" b="1">
                <a:solidFill>
                  <a:srgbClr val="3399FF"/>
                </a:solidFill>
                <a:latin typeface="Arial" pitchFamily="34" charset="0"/>
                <a:cs typeface="Arial" pitchFamily="34" charset="0"/>
              </a:rPr>
              <a:t>電解池</a:t>
            </a:r>
            <a:endParaRPr kumimoji="0" lang="en-US" altLang="zh-HK" sz="3200" b="1">
              <a:solidFill>
                <a:srgbClr val="3399FF"/>
              </a:solidFill>
              <a:latin typeface="Arial" pitchFamily="34" charset="0"/>
              <a:cs typeface="Arial" pitchFamily="34" charset="0"/>
            </a:endParaRPr>
          </a:p>
          <a:p>
            <a:pPr algn="just" eaLnBrk="1" hangingPunct="1"/>
            <a:r>
              <a:rPr kumimoji="0" lang="zh-TW" altLang="en-US" sz="2800"/>
              <a:t>	電解發生的裝置。</a:t>
            </a:r>
            <a:r>
              <a:rPr kumimoji="0" lang="en-US" altLang="zh-HK" sz="2800" b="1">
                <a:latin typeface="Arial" pitchFamily="34" charset="0"/>
                <a:ea typeface="Arial Unicode MS" pitchFamily="34" charset="-120"/>
                <a:cs typeface="Arial" pitchFamily="34" charset="0"/>
              </a:rPr>
              <a:t> </a:t>
            </a:r>
            <a:endParaRPr kumimoji="0" lang="en-US" altLang="zh-TW" sz="2800" b="1">
              <a:latin typeface="Arial" pitchFamily="34" charset="0"/>
              <a:ea typeface="Arial Unicode MS" pitchFamily="34" charset="-120"/>
              <a:cs typeface="Arial" pitchFamily="34" charset="0"/>
            </a:endParaRPr>
          </a:p>
        </p:txBody>
      </p:sp>
      <p:sp>
        <p:nvSpPr>
          <p:cNvPr id="5" name="Rectangle 6"/>
          <p:cNvSpPr>
            <a:spLocks noChangeArrowheads="1"/>
          </p:cNvSpPr>
          <p:nvPr/>
        </p:nvSpPr>
        <p:spPr bwMode="auto">
          <a:xfrm>
            <a:off x="179388" y="3989388"/>
            <a:ext cx="8351837"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latin typeface="Arial" pitchFamily="34" charset="0"/>
                <a:cs typeface="Arial" pitchFamily="34" charset="0"/>
              </a:rPr>
              <a:t>電極</a:t>
            </a:r>
            <a:endParaRPr kumimoji="0" lang="en-US" altLang="zh-HK" sz="2800">
              <a:latin typeface="Arial" pitchFamily="34" charset="0"/>
              <a:cs typeface="Arial" pitchFamily="34" charset="0"/>
            </a:endParaRPr>
          </a:p>
          <a:p>
            <a:pPr algn="just" eaLnBrk="1" hangingPunct="1"/>
            <a:r>
              <a:rPr kumimoji="0" lang="zh-TW" altLang="en-US" sz="2800"/>
              <a:t>	在電解裝置中，電極是浸於電解質中的導電體，它與直流電源的端鈕連接。此外，</a:t>
            </a:r>
            <a:r>
              <a:rPr kumimoji="0" lang="zh-TW" altLang="en-US" sz="3200" b="1">
                <a:solidFill>
                  <a:srgbClr val="3399FF"/>
                </a:solidFill>
              </a:rPr>
              <a:t>電極一般是固態金屬 或 石墨</a:t>
            </a:r>
            <a:r>
              <a:rPr kumimoji="0" lang="zh-TW" altLang="en-US" sz="2800"/>
              <a:t>。</a:t>
            </a:r>
            <a:endParaRPr kumimoji="0" lang="en-US" altLang="zh-TW" sz="2800" b="1">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179388" y="2260600"/>
            <a:ext cx="9072562"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latin typeface="Arial" pitchFamily="34" charset="0"/>
                <a:cs typeface="Arial" pitchFamily="34" charset="0"/>
              </a:rPr>
              <a:t>電解質</a:t>
            </a:r>
            <a:endParaRPr kumimoji="0" lang="en-US" altLang="zh-HK" sz="2800">
              <a:latin typeface="Arial" pitchFamily="34" charset="0"/>
              <a:cs typeface="Arial" pitchFamily="34" charset="0"/>
            </a:endParaRPr>
          </a:p>
          <a:p>
            <a:pPr eaLnBrk="1" hangingPunct="1"/>
            <a:r>
              <a:rPr kumimoji="0" lang="zh-TW" altLang="en-US" sz="2800"/>
              <a:t>	</a:t>
            </a:r>
            <a:r>
              <a:rPr kumimoji="0" lang="zh-TW" altLang="en-US" sz="3200" b="1">
                <a:solidFill>
                  <a:srgbClr val="3399FF"/>
                </a:solidFill>
              </a:rPr>
              <a:t>電解質是一種在 </a:t>
            </a:r>
            <a:r>
              <a:rPr kumimoji="0" lang="zh-TW" altLang="en-US" sz="3600" b="1">
                <a:solidFill>
                  <a:srgbClr val="3399FF"/>
                </a:solidFill>
              </a:rPr>
              <a:t>熔融狀態</a:t>
            </a:r>
            <a:r>
              <a:rPr kumimoji="0" lang="zh-TW" altLang="en-US" sz="3200" b="1">
                <a:solidFill>
                  <a:srgbClr val="3399FF"/>
                </a:solidFill>
              </a:rPr>
              <a:t> 或 </a:t>
            </a:r>
            <a:r>
              <a:rPr kumimoji="0" lang="zh-TW" altLang="en-US" sz="3600" b="1">
                <a:solidFill>
                  <a:srgbClr val="3399FF"/>
                </a:solidFill>
              </a:rPr>
              <a:t>溶於水</a:t>
            </a:r>
            <a:r>
              <a:rPr kumimoji="0" lang="zh-TW" altLang="en-US" sz="3200" b="1">
                <a:solidFill>
                  <a:srgbClr val="3399FF"/>
                </a:solidFill>
              </a:rPr>
              <a:t> 時能導電</a:t>
            </a:r>
            <a:r>
              <a:rPr kumimoji="0" lang="zh-TW" altLang="en-US" sz="2000"/>
              <a:t>，</a:t>
            </a:r>
            <a:r>
              <a:rPr kumimoji="0" lang="zh-TW" altLang="en-US" sz="2800"/>
              <a:t>且同時被電能</a:t>
            </a:r>
            <a:r>
              <a:rPr kumimoji="0" lang="zh-HK" altLang="en-US" sz="2800"/>
              <a:t>分解的化合物。</a:t>
            </a:r>
            <a:endParaRPr kumimoji="0" lang="en-US" altLang="zh-TW" sz="2800" b="1">
              <a:latin typeface="Arial" pitchFamily="34" charset="0"/>
              <a:ea typeface="Arial Unicode MS" pitchFamily="34" charset="-120"/>
              <a:cs typeface="Arial" pitchFamily="34" charset="0"/>
            </a:endParaRPr>
          </a:p>
        </p:txBody>
      </p:sp>
    </p:spTree>
    <p:extLst>
      <p:ext uri="{BB962C8B-B14F-4D97-AF65-F5344CB8AC3E}">
        <p14:creationId xmlns:p14="http://schemas.microsoft.com/office/powerpoint/2010/main" val="3427261427"/>
      </p:ext>
    </p:extLst>
  </p:cSld>
  <p:clrMapOvr>
    <a:masterClrMapping/>
  </p:clrMapOvr>
  <p:timing>
    <p:tnLst>
      <p:par>
        <p:cTn id="1" dur="indefinite" restart="never" nodeType="tmRoot"/>
      </p:par>
    </p:tn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6"/>
          <p:cNvSpPr>
            <a:spLocks noChangeArrowheads="1"/>
          </p:cNvSpPr>
          <p:nvPr/>
        </p:nvSpPr>
        <p:spPr bwMode="auto">
          <a:xfrm>
            <a:off x="250825" y="1054100"/>
            <a:ext cx="8713788" cy="17986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lnSpc>
                <a:spcPct val="130000"/>
              </a:lnSpc>
              <a:buFontTx/>
              <a:buBlip>
                <a:blip r:embed="rId2"/>
              </a:buBlip>
            </a:pPr>
            <a:r>
              <a:rPr kumimoji="0" lang="zh-TW" altLang="en-US" sz="2800" b="1" dirty="0">
                <a:latin typeface="Arial" pitchFamily="34" charset="0"/>
                <a:cs typeface="Arial" pitchFamily="34" charset="0"/>
              </a:rPr>
              <a:t>陽極</a:t>
            </a:r>
            <a:endParaRPr kumimoji="0" lang="en-US" altLang="zh-HK" sz="2800" b="1" dirty="0">
              <a:latin typeface="Arial" pitchFamily="34" charset="0"/>
              <a:cs typeface="Arial" pitchFamily="34" charset="0"/>
            </a:endParaRPr>
          </a:p>
          <a:p>
            <a:pPr algn="just" eaLnBrk="1" hangingPunct="1">
              <a:lnSpc>
                <a:spcPct val="130000"/>
              </a:lnSpc>
            </a:pPr>
            <a:r>
              <a:rPr kumimoji="0" lang="zh-TW" altLang="en-US" sz="2800" dirty="0"/>
              <a:t>	電解池的陽極連接直流電源的正端鈕</a:t>
            </a:r>
            <a:r>
              <a:rPr kumimoji="0" lang="zh-TW" altLang="en-US" sz="2800" dirty="0" smtClean="0"/>
              <a:t>。</a:t>
            </a:r>
            <a:endParaRPr kumimoji="0" lang="en-US" altLang="zh-TW" sz="2800" dirty="0" smtClean="0"/>
          </a:p>
          <a:p>
            <a:pPr algn="just" eaLnBrk="1" hangingPunct="1">
              <a:lnSpc>
                <a:spcPct val="130000"/>
              </a:lnSpc>
            </a:pPr>
            <a:r>
              <a:rPr kumimoji="0" lang="en-US" altLang="zh-TW" sz="2800" dirty="0"/>
              <a:t>	</a:t>
            </a:r>
            <a:r>
              <a:rPr kumimoji="0" lang="zh-TW" altLang="en-US" sz="2800" dirty="0" smtClean="0"/>
              <a:t>陽極</a:t>
            </a:r>
            <a:r>
              <a:rPr kumimoji="0" lang="zh-TW" altLang="en-US" sz="2800" dirty="0"/>
              <a:t>是正電極，亦是發生 </a:t>
            </a:r>
            <a:r>
              <a:rPr kumimoji="0" lang="zh-TW" altLang="en-US" sz="3200" b="1" u="sng" dirty="0">
                <a:solidFill>
                  <a:srgbClr val="FF0000"/>
                </a:solidFill>
              </a:rPr>
              <a:t>氧化作用</a:t>
            </a:r>
            <a:r>
              <a:rPr kumimoji="0" lang="zh-TW" altLang="en-US" sz="3200" b="1" dirty="0">
                <a:solidFill>
                  <a:srgbClr val="FF0000"/>
                </a:solidFill>
              </a:rPr>
              <a:t> </a:t>
            </a:r>
            <a:r>
              <a:rPr kumimoji="0" lang="zh-TW" altLang="en-US" sz="2800" dirty="0"/>
              <a:t>的地方。</a:t>
            </a:r>
            <a:endParaRPr kumimoji="0" lang="en-US" altLang="zh-TW" sz="2800" b="1" dirty="0">
              <a:latin typeface="Arial" pitchFamily="34" charset="0"/>
              <a:ea typeface="Arial Unicode MS" pitchFamily="34" charset="-120"/>
              <a:cs typeface="Arial" pitchFamily="34" charset="0"/>
            </a:endParaRPr>
          </a:p>
        </p:txBody>
      </p:sp>
      <p:sp>
        <p:nvSpPr>
          <p:cNvPr id="3" name="Rectangle 6"/>
          <p:cNvSpPr>
            <a:spLocks noChangeArrowheads="1"/>
          </p:cNvSpPr>
          <p:nvPr/>
        </p:nvSpPr>
        <p:spPr bwMode="auto">
          <a:xfrm>
            <a:off x="250825" y="3357563"/>
            <a:ext cx="8713788" cy="17986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lnSpc>
                <a:spcPct val="130000"/>
              </a:lnSpc>
              <a:buFontTx/>
              <a:buBlip>
                <a:blip r:embed="rId2"/>
              </a:buBlip>
            </a:pPr>
            <a:r>
              <a:rPr kumimoji="0" lang="zh-TW" altLang="en-US" sz="2800" b="1" dirty="0">
                <a:latin typeface="Arial" pitchFamily="34" charset="0"/>
                <a:cs typeface="Arial" pitchFamily="34" charset="0"/>
              </a:rPr>
              <a:t>陰極</a:t>
            </a:r>
            <a:endParaRPr kumimoji="0" lang="en-US" altLang="zh-HK" sz="2800" b="1" dirty="0">
              <a:latin typeface="Arial" pitchFamily="34" charset="0"/>
              <a:cs typeface="Arial" pitchFamily="34" charset="0"/>
            </a:endParaRPr>
          </a:p>
          <a:p>
            <a:pPr eaLnBrk="1" hangingPunct="1">
              <a:lnSpc>
                <a:spcPct val="130000"/>
              </a:lnSpc>
            </a:pPr>
            <a:r>
              <a:rPr kumimoji="0" lang="en-US" altLang="zh-TW" sz="2800" dirty="0"/>
              <a:t>	</a:t>
            </a:r>
            <a:r>
              <a:rPr kumimoji="0" lang="zh-TW" altLang="en-US" sz="2800" dirty="0"/>
              <a:t>電解池的陰極連接直流電源的負端鈕</a:t>
            </a:r>
            <a:r>
              <a:rPr kumimoji="0" lang="zh-TW" altLang="en-US" sz="2800" dirty="0" smtClean="0"/>
              <a:t>。</a:t>
            </a:r>
            <a:endParaRPr kumimoji="0" lang="en-US" altLang="zh-TW" sz="2800" dirty="0" smtClean="0"/>
          </a:p>
          <a:p>
            <a:pPr eaLnBrk="1" hangingPunct="1">
              <a:lnSpc>
                <a:spcPct val="130000"/>
              </a:lnSpc>
            </a:pPr>
            <a:r>
              <a:rPr kumimoji="0" lang="en-US" altLang="zh-TW" sz="2800" dirty="0"/>
              <a:t>	</a:t>
            </a:r>
            <a:r>
              <a:rPr kumimoji="0" lang="zh-TW" altLang="en-US" sz="2800" dirty="0" smtClean="0"/>
              <a:t>陰極</a:t>
            </a:r>
            <a:r>
              <a:rPr kumimoji="0" lang="zh-TW" altLang="en-US" sz="2800" dirty="0"/>
              <a:t>是負電極，亦是發生 </a:t>
            </a:r>
            <a:r>
              <a:rPr kumimoji="0" lang="zh-TW" altLang="en-US" sz="3200" b="1" u="sng" dirty="0">
                <a:solidFill>
                  <a:srgbClr val="FF0000"/>
                </a:solidFill>
              </a:rPr>
              <a:t>還原作用</a:t>
            </a:r>
            <a:r>
              <a:rPr kumimoji="0" lang="zh-TW" altLang="en-US" sz="3200" b="1" dirty="0">
                <a:solidFill>
                  <a:srgbClr val="FF0000"/>
                </a:solidFill>
              </a:rPr>
              <a:t> </a:t>
            </a:r>
            <a:r>
              <a:rPr kumimoji="0" lang="zh-TW" altLang="en-US" sz="2800" dirty="0"/>
              <a:t>的地方。</a:t>
            </a:r>
            <a:endParaRPr kumimoji="0" lang="en-US" altLang="zh-TW" sz="2800" b="1" dirty="0">
              <a:latin typeface="Arial" pitchFamily="34" charset="0"/>
              <a:ea typeface="Arial Unicode MS" pitchFamily="34" charset="-120"/>
              <a:cs typeface="Arial" pitchFamily="34" charset="0"/>
            </a:endParaRPr>
          </a:p>
        </p:txBody>
      </p:sp>
    </p:spTree>
    <p:extLst>
      <p:ext uri="{BB962C8B-B14F-4D97-AF65-F5344CB8AC3E}">
        <p14:creationId xmlns:p14="http://schemas.microsoft.com/office/powerpoint/2010/main" val="1232628366"/>
      </p:ext>
    </p:extLst>
  </p:cSld>
  <p:clrMapOvr>
    <a:masterClrMapping/>
  </p:clrMapOvr>
  <p:timing>
    <p:tnLst>
      <p:par>
        <p:cTn id="1" dur="indefinite" restart="never" nodeType="tmRoot"/>
      </p:par>
    </p:tn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50517" y="691431"/>
            <a:ext cx="2465387" cy="323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0800">
                <a:solidFill>
                  <a:srgbClr val="000000"/>
                </a:solidFill>
                <a:miter lim="800000"/>
                <a:headEnd/>
                <a:tailEnd/>
              </a14:hiddenLine>
            </a:ext>
          </a:extLst>
        </p:spPr>
      </p:pic>
      <p:sp>
        <p:nvSpPr>
          <p:cNvPr id="16390" name="文字方塊 7"/>
          <p:cNvSpPr txBox="1">
            <a:spLocks noChangeArrowheads="1"/>
          </p:cNvSpPr>
          <p:nvPr/>
        </p:nvSpPr>
        <p:spPr bwMode="auto">
          <a:xfrm>
            <a:off x="107504" y="1964606"/>
            <a:ext cx="139223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鎂 </a:t>
            </a:r>
            <a:r>
              <a:rPr kumimoji="0" lang="en-US" altLang="zh-TW" sz="2000">
                <a:latin typeface="Arial" pitchFamily="34" charset="0"/>
                <a:cs typeface="Arial" pitchFamily="34" charset="0"/>
              </a:rPr>
              <a:t>(</a:t>
            </a:r>
            <a:r>
              <a:rPr kumimoji="0" lang="zh-TW" altLang="en-US" sz="2000">
                <a:latin typeface="Arial" pitchFamily="34" charset="0"/>
                <a:cs typeface="Arial" pitchFamily="34" charset="0"/>
              </a:rPr>
              <a:t>負電極或</a:t>
            </a:r>
            <a:r>
              <a:rPr kumimoji="0" lang="zh-TW" altLang="en-US"/>
              <a:t>陽</a:t>
            </a:r>
            <a:r>
              <a:rPr kumimoji="0" lang="zh-TW" altLang="en-US" sz="2000">
                <a:latin typeface="Arial" pitchFamily="34" charset="0"/>
                <a:cs typeface="Arial" pitchFamily="34" charset="0"/>
              </a:rPr>
              <a:t>極</a:t>
            </a:r>
            <a:r>
              <a:rPr kumimoji="0" lang="en-US" altLang="zh-TW"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16391" name="文字方塊 8"/>
          <p:cNvSpPr txBox="1">
            <a:spLocks noChangeArrowheads="1"/>
          </p:cNvSpPr>
          <p:nvPr/>
        </p:nvSpPr>
        <p:spPr bwMode="auto">
          <a:xfrm>
            <a:off x="3731767" y="1964606"/>
            <a:ext cx="15160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銅 </a:t>
            </a:r>
            <a:r>
              <a:rPr kumimoji="0" lang="en-US" altLang="zh-TW" sz="2000">
                <a:latin typeface="Arial" pitchFamily="34" charset="0"/>
                <a:cs typeface="Arial" pitchFamily="34" charset="0"/>
              </a:rPr>
              <a:t>(</a:t>
            </a:r>
            <a:r>
              <a:rPr kumimoji="0" lang="zh-TW" altLang="en-US" sz="2000">
                <a:latin typeface="Arial" pitchFamily="34" charset="0"/>
                <a:cs typeface="Arial" pitchFamily="34" charset="0"/>
              </a:rPr>
              <a:t>正電極或</a:t>
            </a:r>
            <a:r>
              <a:rPr kumimoji="0" lang="zh-TW" altLang="en-US"/>
              <a:t>陰</a:t>
            </a:r>
            <a:r>
              <a:rPr kumimoji="0" lang="zh-TW" altLang="en-US" sz="2000">
                <a:latin typeface="Arial" pitchFamily="34" charset="0"/>
                <a:cs typeface="Arial" pitchFamily="34" charset="0"/>
              </a:rPr>
              <a:t>極</a:t>
            </a:r>
            <a:r>
              <a:rPr kumimoji="0" lang="en-US" altLang="zh-TW"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12293" name="文字方塊 9"/>
          <p:cNvSpPr txBox="1">
            <a:spLocks noChangeArrowheads="1"/>
          </p:cNvSpPr>
          <p:nvPr/>
        </p:nvSpPr>
        <p:spPr bwMode="auto">
          <a:xfrm>
            <a:off x="3696842" y="3391769"/>
            <a:ext cx="1114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a:t>
            </a:r>
            <a:r>
              <a:rPr kumimoji="0" lang="zh-HK" altLang="en-US" sz="2000">
                <a:latin typeface="Arial" pitchFamily="34" charset="0"/>
                <a:cs typeface="Arial" pitchFamily="34" charset="0"/>
              </a:rPr>
              <a:t>電解質</a:t>
            </a:r>
            <a:r>
              <a:rPr kumimoji="0" lang="en-US" altLang="zh-HK"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12294" name="Rectangle 10"/>
          <p:cNvSpPr>
            <a:spLocks noChangeArrowheads="1"/>
          </p:cNvSpPr>
          <p:nvPr/>
        </p:nvSpPr>
        <p:spPr bwMode="auto">
          <a:xfrm>
            <a:off x="1836292" y="4291881"/>
            <a:ext cx="1463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t>化學電池</a:t>
            </a:r>
            <a:endParaRPr kumimoji="0" lang="en-US" altLang="zh-TW" sz="2000">
              <a:latin typeface="Arial" pitchFamily="34" charset="0"/>
              <a:cs typeface="Arial" pitchFamily="34" charset="0"/>
            </a:endParaRPr>
          </a:p>
        </p:txBody>
      </p:sp>
      <p:sp>
        <p:nvSpPr>
          <p:cNvPr id="12295" name="文字方塊 12"/>
          <p:cNvSpPr txBox="1">
            <a:spLocks noChangeArrowheads="1"/>
          </p:cNvSpPr>
          <p:nvPr/>
        </p:nvSpPr>
        <p:spPr bwMode="auto">
          <a:xfrm>
            <a:off x="2220467" y="332656"/>
            <a:ext cx="720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燈泡</a:t>
            </a:r>
            <a:endParaRPr kumimoji="0" lang="zh-HK" altLang="en-US" sz="2000">
              <a:latin typeface="Arial" pitchFamily="34" charset="0"/>
              <a:cs typeface="Arial" pitchFamily="34" charset="0"/>
            </a:endParaRPr>
          </a:p>
        </p:txBody>
      </p:sp>
      <p:grpSp>
        <p:nvGrpSpPr>
          <p:cNvPr id="2" name="Group 8"/>
          <p:cNvGrpSpPr>
            <a:grpSpLocks/>
          </p:cNvGrpSpPr>
          <p:nvPr/>
        </p:nvGrpSpPr>
        <p:grpSpPr bwMode="auto">
          <a:xfrm>
            <a:off x="5808217" y="621581"/>
            <a:ext cx="2387600" cy="4056063"/>
            <a:chOff x="3689" y="528"/>
            <a:chExt cx="1504" cy="2555"/>
          </a:xfrm>
        </p:grpSpPr>
        <p:graphicFrame>
          <p:nvGraphicFramePr>
            <p:cNvPr id="12308" name="Object 9"/>
            <p:cNvGraphicFramePr>
              <a:graphicFrameLocks noChangeAspect="1"/>
            </p:cNvGraphicFramePr>
            <p:nvPr/>
          </p:nvGraphicFramePr>
          <p:xfrm>
            <a:off x="3689" y="528"/>
            <a:ext cx="1504" cy="2079"/>
          </p:xfrm>
          <a:graphic>
            <a:graphicData uri="http://schemas.openxmlformats.org/presentationml/2006/ole">
              <mc:AlternateContent xmlns:mc="http://schemas.openxmlformats.org/markup-compatibility/2006">
                <mc:Choice xmlns:v="urn:schemas-microsoft-com:vml" Requires="v">
                  <p:oleObj spid="_x0000_s64558" name="PBrush" r:id="rId4" imgW="3839111" imgH="5304762" progId="">
                    <p:embed/>
                  </p:oleObj>
                </mc:Choice>
                <mc:Fallback>
                  <p:oleObj name="PBrush" r:id="rId4" imgW="3839111" imgH="5304762"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89" y="528"/>
                          <a:ext cx="1504" cy="20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2309" name="Rectangle 10"/>
            <p:cNvSpPr>
              <a:spLocks noChangeArrowheads="1"/>
            </p:cNvSpPr>
            <p:nvPr/>
          </p:nvSpPr>
          <p:spPr bwMode="auto">
            <a:xfrm>
              <a:off x="3999" y="2833"/>
              <a:ext cx="92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t>電</a:t>
              </a:r>
              <a:r>
                <a:rPr kumimoji="0" lang="zh-TW" altLang="zh-TW" sz="2000"/>
                <a:t>解</a:t>
              </a:r>
              <a:r>
                <a:rPr kumimoji="0" lang="zh-TW" altLang="en-US" sz="2000"/>
                <a:t>池</a:t>
              </a:r>
              <a:endParaRPr kumimoji="0" lang="en-US" altLang="zh-TW" sz="2000"/>
            </a:p>
          </p:txBody>
        </p:sp>
      </p:grpSp>
      <p:sp>
        <p:nvSpPr>
          <p:cNvPr id="17413" name="文字方塊 3"/>
          <p:cNvSpPr txBox="1">
            <a:spLocks noChangeArrowheads="1"/>
          </p:cNvSpPr>
          <p:nvPr/>
        </p:nvSpPr>
        <p:spPr bwMode="auto">
          <a:xfrm>
            <a:off x="328613" y="5121275"/>
            <a:ext cx="2874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Mg(s) </a:t>
            </a:r>
            <a:r>
              <a:rPr kumimoji="0" lang="en-US" altLang="zh-HK" sz="2000">
                <a:latin typeface="Arial" pitchFamily="34" charset="0"/>
                <a:cs typeface="Arial" pitchFamily="34" charset="0"/>
                <a:sym typeface="Symbol" pitchFamily="18" charset="2"/>
              </a:rPr>
              <a:t> Mg</a:t>
            </a:r>
            <a:r>
              <a:rPr kumimoji="0" lang="en-US" altLang="zh-HK" sz="2000" baseline="30000">
                <a:latin typeface="Arial" pitchFamily="34" charset="0"/>
                <a:cs typeface="Arial" pitchFamily="34" charset="0"/>
                <a:sym typeface="Symbol" pitchFamily="18" charset="2"/>
              </a:rPr>
              <a:t>2+</a:t>
            </a:r>
            <a:r>
              <a:rPr kumimoji="0" lang="en-US" altLang="zh-HK" sz="2000">
                <a:latin typeface="Arial" pitchFamily="34" charset="0"/>
                <a:cs typeface="Arial" pitchFamily="34" charset="0"/>
                <a:sym typeface="Symbol" pitchFamily="18" charset="2"/>
              </a:rPr>
              <a:t>(aq) + 2e</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17419" name="文字方塊 8"/>
          <p:cNvSpPr txBox="1">
            <a:spLocks noChangeArrowheads="1"/>
          </p:cNvSpPr>
          <p:nvPr/>
        </p:nvSpPr>
        <p:spPr bwMode="auto">
          <a:xfrm>
            <a:off x="1560513" y="5768975"/>
            <a:ext cx="28670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sym typeface="Symbol" pitchFamily="18" charset="2"/>
              </a:rPr>
              <a:t>Cu</a:t>
            </a:r>
            <a:r>
              <a:rPr kumimoji="0" lang="en-US" altLang="zh-HK" sz="2000" baseline="30000">
                <a:latin typeface="Arial" pitchFamily="34" charset="0"/>
                <a:cs typeface="Arial" pitchFamily="34" charset="0"/>
                <a:sym typeface="Symbol" pitchFamily="18" charset="2"/>
              </a:rPr>
              <a:t>2+</a:t>
            </a:r>
            <a:r>
              <a:rPr kumimoji="0" lang="en-US" altLang="zh-HK" sz="2000">
                <a:latin typeface="Arial" pitchFamily="34" charset="0"/>
                <a:cs typeface="Arial" pitchFamily="34" charset="0"/>
                <a:sym typeface="Symbol" pitchFamily="18" charset="2"/>
              </a:rPr>
              <a:t>(aq) + 2e</a:t>
            </a:r>
            <a:r>
              <a:rPr kumimoji="0" lang="en-US" altLang="zh-HK" sz="2000" baseline="30000">
                <a:latin typeface="Arial" pitchFamily="34" charset="0"/>
                <a:cs typeface="Arial" pitchFamily="34" charset="0"/>
                <a:sym typeface="Symbol" pitchFamily="18" charset="2"/>
              </a:rPr>
              <a:t> </a:t>
            </a:r>
            <a:r>
              <a:rPr kumimoji="0" lang="en-US" altLang="zh-HK" sz="2000">
                <a:latin typeface="Arial" pitchFamily="34" charset="0"/>
                <a:cs typeface="Arial" pitchFamily="34" charset="0"/>
                <a:sym typeface="Symbol" pitchFamily="18" charset="2"/>
              </a:rPr>
              <a:t> </a:t>
            </a:r>
            <a:r>
              <a:rPr kumimoji="0" lang="en-US" altLang="zh-HK" sz="2000">
                <a:latin typeface="Arial" pitchFamily="34" charset="0"/>
                <a:cs typeface="Arial" pitchFamily="34" charset="0"/>
              </a:rPr>
              <a:t>Cu(s) </a:t>
            </a:r>
            <a:endParaRPr kumimoji="0" lang="zh-HK" altLang="en-US" sz="2000" baseline="30000">
              <a:latin typeface="Arial" pitchFamily="34" charset="0"/>
              <a:cs typeface="Arial" pitchFamily="34" charset="0"/>
            </a:endParaRPr>
          </a:p>
        </p:txBody>
      </p:sp>
      <p:sp>
        <p:nvSpPr>
          <p:cNvPr id="13317" name="矩形 6"/>
          <p:cNvSpPr>
            <a:spLocks noChangeArrowheads="1"/>
          </p:cNvSpPr>
          <p:nvPr/>
        </p:nvSpPr>
        <p:spPr bwMode="auto">
          <a:xfrm>
            <a:off x="6516688" y="5732463"/>
            <a:ext cx="2663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Na</a:t>
            </a:r>
            <a:r>
              <a:rPr kumimoji="0" lang="en-US" altLang="zh-HK" sz="2000" baseline="30000">
                <a:latin typeface="Arial" pitchFamily="34" charset="0"/>
                <a:cs typeface="Arial" pitchFamily="34" charset="0"/>
              </a:rPr>
              <a:t>+</a:t>
            </a:r>
            <a:r>
              <a:rPr kumimoji="0" lang="en-US" altLang="zh-HK" sz="2000">
                <a:latin typeface="Arial" pitchFamily="34" charset="0"/>
                <a:cs typeface="Arial" pitchFamily="34" charset="0"/>
              </a:rPr>
              <a:t>(l)  +  e</a:t>
            </a:r>
            <a:r>
              <a:rPr kumimoji="0" lang="en-US" altLang="zh-HK" sz="2000" baseline="30000">
                <a:latin typeface="Arial" pitchFamily="34" charset="0"/>
                <a:cs typeface="Arial" pitchFamily="34" charset="0"/>
              </a:rPr>
              <a:t>–</a:t>
            </a:r>
            <a:r>
              <a:rPr kumimoji="0" lang="en-US" altLang="zh-HK" sz="2000">
                <a:latin typeface="Arial" pitchFamily="34" charset="0"/>
                <a:cs typeface="Arial" pitchFamily="34" charset="0"/>
              </a:rPr>
              <a:t>  </a:t>
            </a:r>
            <a:r>
              <a:rPr kumimoji="0" lang="en-US" altLang="zh-HK" sz="2000">
                <a:latin typeface="Arial" pitchFamily="34" charset="0"/>
                <a:cs typeface="Arial" pitchFamily="34" charset="0"/>
                <a:sym typeface="Symbol" pitchFamily="18" charset="2"/>
              </a:rPr>
              <a:t>  </a:t>
            </a:r>
            <a:r>
              <a:rPr kumimoji="0" lang="en-US" altLang="zh-HK" sz="2000">
                <a:latin typeface="Arial" pitchFamily="34" charset="0"/>
                <a:cs typeface="Arial" pitchFamily="34" charset="0"/>
              </a:rPr>
              <a:t>Na(l)</a:t>
            </a:r>
            <a:endParaRPr kumimoji="0" lang="zh-HK" altLang="en-US" sz="2000">
              <a:latin typeface="Arial" pitchFamily="34" charset="0"/>
              <a:cs typeface="Arial" pitchFamily="34" charset="0"/>
            </a:endParaRPr>
          </a:p>
        </p:txBody>
      </p:sp>
      <p:sp>
        <p:nvSpPr>
          <p:cNvPr id="14340" name="矩形 5"/>
          <p:cNvSpPr>
            <a:spLocks noChangeArrowheads="1"/>
          </p:cNvSpPr>
          <p:nvPr/>
        </p:nvSpPr>
        <p:spPr bwMode="auto">
          <a:xfrm>
            <a:off x="5402263" y="5121275"/>
            <a:ext cx="2554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Cl</a:t>
            </a:r>
            <a:r>
              <a:rPr kumimoji="0" lang="en-US" altLang="zh-HK" sz="2000" baseline="30000">
                <a:latin typeface="Arial" pitchFamily="34" charset="0"/>
                <a:cs typeface="Arial" pitchFamily="34" charset="0"/>
              </a:rPr>
              <a:t>–</a:t>
            </a:r>
            <a:r>
              <a:rPr kumimoji="0" lang="en-US" altLang="zh-HK" sz="2000">
                <a:latin typeface="Arial" pitchFamily="34" charset="0"/>
                <a:cs typeface="Arial" pitchFamily="34" charset="0"/>
              </a:rPr>
              <a:t>(l)  </a:t>
            </a:r>
            <a:r>
              <a:rPr kumimoji="0" lang="en-US" altLang="zh-HK" sz="2000">
                <a:latin typeface="Arial" pitchFamily="34" charset="0"/>
                <a:cs typeface="Arial" pitchFamily="34" charset="0"/>
                <a:sym typeface="Symbol" pitchFamily="18" charset="2"/>
              </a:rPr>
              <a:t>  </a:t>
            </a:r>
            <a:r>
              <a:rPr kumimoji="0" lang="en-US" altLang="zh-HK" sz="2000">
                <a:latin typeface="Arial" pitchFamily="34" charset="0"/>
                <a:cs typeface="Arial" pitchFamily="34" charset="0"/>
              </a:rPr>
              <a:t>Cl(g)  +  e</a:t>
            </a:r>
            <a:r>
              <a:rPr kumimoji="0" lang="en-US" altLang="zh-HK" sz="2000" baseline="30000">
                <a:latin typeface="Arial" pitchFamily="34" charset="0"/>
                <a:cs typeface="Arial" pitchFamily="34" charset="0"/>
              </a:rPr>
              <a:t>–</a:t>
            </a:r>
            <a:r>
              <a:rPr kumimoji="0" lang="en-US" altLang="zh-HK" sz="2000">
                <a:latin typeface="Arial" pitchFamily="34" charset="0"/>
                <a:cs typeface="Arial" pitchFamily="34" charset="0"/>
              </a:rPr>
              <a:t> </a:t>
            </a:r>
            <a:endParaRPr kumimoji="0" lang="zh-HK" altLang="en-US" sz="2000">
              <a:latin typeface="Arial" pitchFamily="34" charset="0"/>
              <a:cs typeface="Arial" pitchFamily="34" charset="0"/>
            </a:endParaRPr>
          </a:p>
        </p:txBody>
      </p:sp>
      <p:grpSp>
        <p:nvGrpSpPr>
          <p:cNvPr id="3" name="Group 15"/>
          <p:cNvGrpSpPr>
            <a:grpSpLocks/>
          </p:cNvGrpSpPr>
          <p:nvPr/>
        </p:nvGrpSpPr>
        <p:grpSpPr bwMode="auto">
          <a:xfrm>
            <a:off x="5200204" y="2563094"/>
            <a:ext cx="1268413" cy="433387"/>
            <a:chOff x="3306" y="1200"/>
            <a:chExt cx="799" cy="273"/>
          </a:xfrm>
        </p:grpSpPr>
        <p:sp>
          <p:nvSpPr>
            <p:cNvPr id="12306" name="文字方塊 13"/>
            <p:cNvSpPr txBox="1">
              <a:spLocks noChangeArrowheads="1"/>
            </p:cNvSpPr>
            <p:nvPr/>
          </p:nvSpPr>
          <p:spPr bwMode="auto">
            <a:xfrm>
              <a:off x="3306" y="1200"/>
              <a:ext cx="43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陽極</a:t>
              </a:r>
              <a:endParaRPr kumimoji="0" lang="zh-HK" altLang="en-US" sz="2000">
                <a:latin typeface="Arial" pitchFamily="34" charset="0"/>
                <a:cs typeface="Arial" pitchFamily="34" charset="0"/>
              </a:endParaRPr>
            </a:p>
          </p:txBody>
        </p:sp>
        <p:sp>
          <p:nvSpPr>
            <p:cNvPr id="12307" name="Line 17"/>
            <p:cNvSpPr>
              <a:spLocks noChangeShapeType="1"/>
            </p:cNvSpPr>
            <p:nvPr/>
          </p:nvSpPr>
          <p:spPr bwMode="auto">
            <a:xfrm>
              <a:off x="3696" y="1382"/>
              <a:ext cx="409"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grpSp>
      <p:grpSp>
        <p:nvGrpSpPr>
          <p:cNvPr id="4" name="Group 18"/>
          <p:cNvGrpSpPr>
            <a:grpSpLocks/>
          </p:cNvGrpSpPr>
          <p:nvPr/>
        </p:nvGrpSpPr>
        <p:grpSpPr bwMode="auto">
          <a:xfrm>
            <a:off x="7546529" y="2563094"/>
            <a:ext cx="1298575" cy="504825"/>
            <a:chOff x="4784" y="1200"/>
            <a:chExt cx="818" cy="318"/>
          </a:xfrm>
        </p:grpSpPr>
        <p:sp>
          <p:nvSpPr>
            <p:cNvPr id="12304" name="文字方塊 10"/>
            <p:cNvSpPr txBox="1">
              <a:spLocks noChangeArrowheads="1"/>
            </p:cNvSpPr>
            <p:nvPr/>
          </p:nvSpPr>
          <p:spPr bwMode="auto">
            <a:xfrm>
              <a:off x="5166" y="1200"/>
              <a:ext cx="43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陰極</a:t>
              </a:r>
              <a:endParaRPr kumimoji="0" lang="zh-HK" altLang="en-US" sz="2000">
                <a:latin typeface="Arial" pitchFamily="34" charset="0"/>
                <a:cs typeface="Arial" pitchFamily="34" charset="0"/>
              </a:endParaRPr>
            </a:p>
          </p:txBody>
        </p:sp>
        <p:sp>
          <p:nvSpPr>
            <p:cNvPr id="12305" name="Line 20"/>
            <p:cNvSpPr>
              <a:spLocks noChangeShapeType="1"/>
            </p:cNvSpPr>
            <p:nvPr/>
          </p:nvSpPr>
          <p:spPr bwMode="auto">
            <a:xfrm flipV="1">
              <a:off x="4784" y="1336"/>
              <a:ext cx="409" cy="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grpSp>
      <p:sp>
        <p:nvSpPr>
          <p:cNvPr id="21" name="矩形 5"/>
          <p:cNvSpPr>
            <a:spLocks noChangeArrowheads="1"/>
          </p:cNvSpPr>
          <p:nvPr/>
        </p:nvSpPr>
        <p:spPr bwMode="auto">
          <a:xfrm>
            <a:off x="6563867" y="3521944"/>
            <a:ext cx="984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NaCl(l)</a:t>
            </a:r>
            <a:endParaRPr kumimoji="0" lang="zh-HK" altLang="en-US" sz="2000">
              <a:latin typeface="Arial" pitchFamily="34" charset="0"/>
              <a:cs typeface="Arial" pitchFamily="34" charset="0"/>
            </a:endParaRPr>
          </a:p>
        </p:txBody>
      </p:sp>
    </p:spTree>
    <p:extLst>
      <p:ext uri="{BB962C8B-B14F-4D97-AF65-F5344CB8AC3E}">
        <p14:creationId xmlns:p14="http://schemas.microsoft.com/office/powerpoint/2010/main" val="3614843490"/>
      </p:ext>
    </p:extLst>
  </p:cSld>
  <p:clrMapOvr>
    <a:masterClrMapping/>
  </p:clrMapOvr>
  <p:timing>
    <p:tnLst>
      <p:par>
        <p:cTn id="1" dur="indefinite" restart="never" nodeType="tmRoot"/>
      </p:par>
    </p:tn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8"/>
          <p:cNvSpPr>
            <a:spLocks noChangeArrowheads="1"/>
          </p:cNvSpPr>
          <p:nvPr/>
        </p:nvSpPr>
        <p:spPr bwMode="auto">
          <a:xfrm>
            <a:off x="611857" y="540544"/>
            <a:ext cx="604837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離子的優先放電次序</a:t>
            </a:r>
            <a:endParaRPr kumimoji="0" lang="en-US" altLang="zh-TW" sz="3200" b="1" dirty="0">
              <a:solidFill>
                <a:srgbClr val="0033CC"/>
              </a:solidFill>
              <a:latin typeface="Arial" pitchFamily="34" charset="0"/>
              <a:cs typeface="Arial" pitchFamily="34" charset="0"/>
            </a:endParaRPr>
          </a:p>
        </p:txBody>
      </p:sp>
      <p:sp>
        <p:nvSpPr>
          <p:cNvPr id="3" name="Rectangle 4"/>
          <p:cNvSpPr>
            <a:spLocks noChangeArrowheads="1"/>
          </p:cNvSpPr>
          <p:nvPr/>
        </p:nvSpPr>
        <p:spPr bwMode="auto">
          <a:xfrm>
            <a:off x="646633" y="1878682"/>
            <a:ext cx="2628900"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a:solidFill>
                  <a:srgbClr val="CC0000"/>
                </a:solidFill>
                <a:latin typeface="+mj-lt"/>
              </a:rPr>
              <a:t>電解熔融的鹽</a:t>
            </a:r>
            <a:endParaRPr kumimoji="0" lang="en-US" altLang="zh-TW" sz="3200" b="1" dirty="0">
              <a:solidFill>
                <a:srgbClr val="CC0000"/>
              </a:solidFill>
              <a:latin typeface="+mj-lt"/>
            </a:endParaRPr>
          </a:p>
        </p:txBody>
      </p:sp>
      <p:pic>
        <p:nvPicPr>
          <p:cNvPr id="12292" name="Picture 2" descr="\\lisa\Chem DataBase\CHEM2ndEd_Illustration\Ch33\d33004_0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99495" y="2453357"/>
            <a:ext cx="2320925" cy="305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文字方塊 3"/>
          <p:cNvSpPr txBox="1">
            <a:spLocks noChangeArrowheads="1"/>
          </p:cNvSpPr>
          <p:nvPr/>
        </p:nvSpPr>
        <p:spPr bwMode="auto">
          <a:xfrm>
            <a:off x="3813695" y="3428082"/>
            <a:ext cx="9747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solidFill>
                  <a:srgbClr val="FF00FF"/>
                </a:solidFill>
                <a:latin typeface="Arial" pitchFamily="34" charset="0"/>
                <a:cs typeface="Arial" pitchFamily="34" charset="0"/>
              </a:rPr>
              <a:t>陽極</a:t>
            </a:r>
            <a:r>
              <a:rPr kumimoji="0" lang="zh-TW" altLang="en-US" sz="2000">
                <a:latin typeface="Arial" pitchFamily="34" charset="0"/>
                <a:cs typeface="Arial" pitchFamily="34" charset="0"/>
              </a:rPr>
              <a:t> </a:t>
            </a:r>
            <a:r>
              <a:rPr kumimoji="0" lang="en-US" altLang="zh-HK" sz="2000">
                <a:latin typeface="Arial" pitchFamily="34" charset="0"/>
                <a:cs typeface="Arial" pitchFamily="34" charset="0"/>
              </a:rPr>
              <a:t>(</a:t>
            </a:r>
            <a:r>
              <a:rPr kumimoji="0" lang="zh-TW" altLang="en-US" sz="2000">
                <a:latin typeface="Arial" pitchFamily="34" charset="0"/>
                <a:cs typeface="Arial" pitchFamily="34" charset="0"/>
              </a:rPr>
              <a:t>石墨</a:t>
            </a:r>
            <a:r>
              <a:rPr kumimoji="0" lang="en-US" altLang="zh-HK" sz="2000">
                <a:latin typeface="Arial" pitchFamily="34" charset="0"/>
                <a:cs typeface="Arial" pitchFamily="34" charset="0"/>
              </a:rPr>
              <a:t>)</a:t>
            </a:r>
          </a:p>
        </p:txBody>
      </p:sp>
      <p:sp>
        <p:nvSpPr>
          <p:cNvPr id="12294" name="文字方塊 5"/>
          <p:cNvSpPr txBox="1">
            <a:spLocks noChangeArrowheads="1"/>
          </p:cNvSpPr>
          <p:nvPr/>
        </p:nvSpPr>
        <p:spPr bwMode="auto">
          <a:xfrm>
            <a:off x="6656908" y="3423319"/>
            <a:ext cx="866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solidFill>
                  <a:srgbClr val="FF00FF"/>
                </a:solidFill>
                <a:latin typeface="Arial" pitchFamily="34" charset="0"/>
                <a:cs typeface="Arial" pitchFamily="34" charset="0"/>
              </a:rPr>
              <a:t>陰極</a:t>
            </a:r>
            <a:endParaRPr kumimoji="0" lang="en-US" altLang="zh-TW" sz="2000">
              <a:solidFill>
                <a:srgbClr val="FF00FF"/>
              </a:solidFill>
              <a:latin typeface="Arial" pitchFamily="34" charset="0"/>
              <a:cs typeface="Arial" pitchFamily="34" charset="0"/>
            </a:endParaRPr>
          </a:p>
          <a:p>
            <a:pPr algn="ctr" eaLnBrk="1" hangingPunct="1"/>
            <a:r>
              <a:rPr kumimoji="0" lang="en-US" altLang="zh-HK" sz="2000">
                <a:latin typeface="Arial" pitchFamily="34" charset="0"/>
                <a:cs typeface="Arial" pitchFamily="34" charset="0"/>
              </a:rPr>
              <a:t>(</a:t>
            </a:r>
            <a:r>
              <a:rPr kumimoji="0" lang="zh-TW" altLang="en-US" sz="2000">
                <a:latin typeface="Arial" pitchFamily="34" charset="0"/>
                <a:cs typeface="Arial" pitchFamily="34" charset="0"/>
              </a:rPr>
              <a:t>石墨</a:t>
            </a:r>
            <a:r>
              <a:rPr kumimoji="0" lang="en-US" altLang="zh-HK" sz="2000">
                <a:latin typeface="Arial" pitchFamily="34" charset="0"/>
                <a:cs typeface="Arial" pitchFamily="34" charset="0"/>
              </a:rPr>
              <a:t>)</a:t>
            </a:r>
          </a:p>
        </p:txBody>
      </p:sp>
      <p:sp>
        <p:nvSpPr>
          <p:cNvPr id="12295" name="文字方塊 6"/>
          <p:cNvSpPr txBox="1">
            <a:spLocks noChangeArrowheads="1"/>
          </p:cNvSpPr>
          <p:nvPr/>
        </p:nvSpPr>
        <p:spPr bwMode="auto">
          <a:xfrm>
            <a:off x="2848495" y="2808957"/>
            <a:ext cx="18669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電子流動方向</a:t>
            </a:r>
            <a:endParaRPr kumimoji="0" lang="en-US" altLang="zh-HK" sz="2000">
              <a:latin typeface="Arial" pitchFamily="34" charset="0"/>
              <a:cs typeface="Arial" pitchFamily="34" charset="0"/>
            </a:endParaRPr>
          </a:p>
        </p:txBody>
      </p:sp>
      <p:sp>
        <p:nvSpPr>
          <p:cNvPr id="12296" name="文字方塊 7"/>
          <p:cNvSpPr txBox="1">
            <a:spLocks noChangeArrowheads="1"/>
          </p:cNvSpPr>
          <p:nvPr/>
        </p:nvSpPr>
        <p:spPr bwMode="auto">
          <a:xfrm>
            <a:off x="6644208" y="4450432"/>
            <a:ext cx="736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坩堝</a:t>
            </a:r>
            <a:endParaRPr kumimoji="0" lang="en-US" altLang="zh-HK" sz="2000">
              <a:latin typeface="Arial" pitchFamily="34" charset="0"/>
              <a:cs typeface="Arial" pitchFamily="34" charset="0"/>
            </a:endParaRPr>
          </a:p>
        </p:txBody>
      </p:sp>
      <p:sp>
        <p:nvSpPr>
          <p:cNvPr id="12297" name="文字方塊 8"/>
          <p:cNvSpPr txBox="1">
            <a:spLocks noChangeArrowheads="1"/>
          </p:cNvSpPr>
          <p:nvPr/>
        </p:nvSpPr>
        <p:spPr bwMode="auto">
          <a:xfrm>
            <a:off x="6660083" y="5117182"/>
            <a:ext cx="1584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熔融氯化鈉</a:t>
            </a:r>
            <a:endParaRPr kumimoji="0" lang="en-US" altLang="zh-HK" sz="2000">
              <a:latin typeface="Arial" pitchFamily="34" charset="0"/>
              <a:cs typeface="Arial" pitchFamily="34" charset="0"/>
            </a:endParaRPr>
          </a:p>
        </p:txBody>
      </p:sp>
      <p:sp>
        <p:nvSpPr>
          <p:cNvPr id="10" name="Rectangle 10"/>
          <p:cNvSpPr>
            <a:spLocks noChangeArrowheads="1"/>
          </p:cNvSpPr>
          <p:nvPr/>
        </p:nvSpPr>
        <p:spPr bwMode="auto">
          <a:xfrm>
            <a:off x="865708" y="4486944"/>
            <a:ext cx="32575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solidFill>
                  <a:srgbClr val="006600"/>
                </a:solidFill>
                <a:latin typeface="Arial" pitchFamily="34" charset="0"/>
                <a:cs typeface="Arial" pitchFamily="34" charset="0"/>
              </a:rPr>
              <a:t>圖</a:t>
            </a:r>
            <a:r>
              <a:rPr kumimoji="0" lang="en-US" altLang="zh-TW" sz="2400">
                <a:solidFill>
                  <a:srgbClr val="006600"/>
                </a:solidFill>
                <a:latin typeface="Arial" pitchFamily="34" charset="0"/>
                <a:cs typeface="Arial" pitchFamily="34" charset="0"/>
              </a:rPr>
              <a:t>32.5 </a:t>
            </a:r>
            <a:r>
              <a:rPr kumimoji="0" lang="zh-TW" altLang="en-US" sz="2400"/>
              <a:t>用於電解熔融氯化鈉的簡單裝置。</a:t>
            </a:r>
            <a:endParaRPr kumimoji="0" lang="en-US" altLang="zh-TW" sz="2400">
              <a:latin typeface="Arial" pitchFamily="34" charset="0"/>
              <a:cs typeface="Arial" pitchFamily="34" charset="0"/>
            </a:endParaRPr>
          </a:p>
        </p:txBody>
      </p:sp>
    </p:spTree>
    <p:extLst>
      <p:ext uri="{BB962C8B-B14F-4D97-AF65-F5344CB8AC3E}">
        <p14:creationId xmlns:p14="http://schemas.microsoft.com/office/powerpoint/2010/main" val="4024258805"/>
      </p:ext>
    </p:extLst>
  </p:cSld>
  <p:clrMapOvr>
    <a:masterClrMapping/>
  </p:clrMapOvr>
  <p:timing>
    <p:tnLst>
      <p:par>
        <p:cTn id="1" dur="indefinite" restart="never" nodeType="tmRoot"/>
      </p:par>
    </p:tn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
          <p:cNvSpPr>
            <a:spLocks noChangeArrowheads="1"/>
          </p:cNvSpPr>
          <p:nvPr/>
        </p:nvSpPr>
        <p:spPr bwMode="auto">
          <a:xfrm>
            <a:off x="323850" y="1340768"/>
            <a:ext cx="84248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電子從電源的負端鈕流向電解池的陰極，使陰極帶負電荷，故 </a:t>
            </a:r>
            <a:r>
              <a:rPr kumimoji="0" lang="en-US" altLang="zh-TW" sz="3200" b="1">
                <a:solidFill>
                  <a:srgbClr val="3399FF"/>
                </a:solidFill>
                <a:latin typeface="Arial" pitchFamily="34" charset="0"/>
                <a:cs typeface="Arial" pitchFamily="34" charset="0"/>
              </a:rPr>
              <a:t>Na</a:t>
            </a:r>
            <a:r>
              <a:rPr kumimoji="0" lang="en-US" altLang="zh-TW" sz="3200" b="1" baseline="30000">
                <a:solidFill>
                  <a:srgbClr val="3399FF"/>
                </a:solidFill>
                <a:latin typeface="Arial" pitchFamily="34" charset="0"/>
                <a:cs typeface="Arial" pitchFamily="34" charset="0"/>
              </a:rPr>
              <a:t>+ </a:t>
            </a:r>
            <a:r>
              <a:rPr kumimoji="0" lang="zh-TW" altLang="en-US" sz="3200" b="1">
                <a:solidFill>
                  <a:srgbClr val="3399FF"/>
                </a:solidFill>
              </a:rPr>
              <a:t>離子受到陰極吸引</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6" name="Rectangle 6"/>
          <p:cNvSpPr>
            <a:spLocks noChangeArrowheads="1"/>
          </p:cNvSpPr>
          <p:nvPr/>
        </p:nvSpPr>
        <p:spPr bwMode="auto">
          <a:xfrm>
            <a:off x="323850" y="2924944"/>
            <a:ext cx="84248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a:t>當</a:t>
            </a:r>
            <a:r>
              <a:rPr kumimoji="0" lang="zh-TW" altLang="en-US" sz="2800"/>
              <a:t>一個 </a:t>
            </a:r>
            <a:r>
              <a:rPr kumimoji="0" lang="en-US" altLang="zh-TW" sz="2800">
                <a:latin typeface="Arial" pitchFamily="34" charset="0"/>
                <a:cs typeface="Arial" pitchFamily="34" charset="0"/>
              </a:rPr>
              <a:t>Na</a:t>
            </a:r>
            <a:r>
              <a:rPr kumimoji="0" lang="en-US" altLang="zh-TW" sz="2800" baseline="30000">
                <a:latin typeface="Arial" pitchFamily="34" charset="0"/>
                <a:cs typeface="Arial" pitchFamily="34" charset="0"/>
              </a:rPr>
              <a:t>+ </a:t>
            </a:r>
            <a:r>
              <a:rPr kumimoji="0" lang="zh-TW" altLang="en-US" sz="2800"/>
              <a:t>離子接觸到陰極時，它會獲得一個電子，因而 </a:t>
            </a:r>
            <a:r>
              <a:rPr kumimoji="0" lang="zh-TW" altLang="en-US" sz="3200" b="1">
                <a:solidFill>
                  <a:srgbClr val="3399FF"/>
                </a:solidFill>
              </a:rPr>
              <a:t>放電</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13317" name="矩形 6"/>
          <p:cNvSpPr>
            <a:spLocks noChangeArrowheads="1"/>
          </p:cNvSpPr>
          <p:nvPr/>
        </p:nvSpPr>
        <p:spPr bwMode="auto">
          <a:xfrm>
            <a:off x="1619250" y="4152081"/>
            <a:ext cx="655320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3200" b="1" u="sng">
                <a:solidFill>
                  <a:srgbClr val="FF0000"/>
                </a:solidFill>
                <a:latin typeface="Arial" pitchFamily="34" charset="0"/>
                <a:cs typeface="Arial" pitchFamily="34" charset="0"/>
              </a:rPr>
              <a:t>Na</a:t>
            </a:r>
            <a:r>
              <a:rPr kumimoji="0" lang="en-US" altLang="zh-HK" sz="3200" b="1" u="sng" baseline="30000">
                <a:solidFill>
                  <a:srgbClr val="FF0000"/>
                </a:solidFill>
                <a:latin typeface="Arial" pitchFamily="34" charset="0"/>
                <a:cs typeface="Arial" pitchFamily="34" charset="0"/>
              </a:rPr>
              <a:t>+</a:t>
            </a:r>
            <a:r>
              <a:rPr kumimoji="0" lang="en-US" altLang="zh-HK" sz="3200" b="1" u="sng">
                <a:solidFill>
                  <a:srgbClr val="FF0000"/>
                </a:solidFill>
                <a:latin typeface="Arial" pitchFamily="34" charset="0"/>
                <a:cs typeface="Arial" pitchFamily="34" charset="0"/>
              </a:rPr>
              <a:t>(l)  +  e</a:t>
            </a:r>
            <a:r>
              <a:rPr kumimoji="0" lang="en-US" altLang="zh-HK" sz="3200" b="1" u="sng" baseline="30000">
                <a:solidFill>
                  <a:srgbClr val="FF0000"/>
                </a:solidFill>
                <a:latin typeface="Arial" pitchFamily="34" charset="0"/>
                <a:cs typeface="Arial" pitchFamily="34" charset="0"/>
              </a:rPr>
              <a:t>–</a:t>
            </a:r>
            <a:r>
              <a:rPr kumimoji="0" lang="en-US" altLang="zh-HK" sz="3200" b="1" u="sng">
                <a:solidFill>
                  <a:srgbClr val="FF0000"/>
                </a:solidFill>
                <a:latin typeface="Arial" pitchFamily="34" charset="0"/>
                <a:cs typeface="Arial" pitchFamily="34" charset="0"/>
              </a:rPr>
              <a:t>  </a:t>
            </a:r>
            <a:r>
              <a:rPr kumimoji="0" lang="en-US" altLang="zh-HK" sz="3200" b="1" u="sng">
                <a:solidFill>
                  <a:srgbClr val="FF0000"/>
                </a:solidFill>
                <a:latin typeface="Arial" pitchFamily="34" charset="0"/>
                <a:cs typeface="Arial" pitchFamily="34" charset="0"/>
                <a:sym typeface="Symbol" pitchFamily="18" charset="2"/>
              </a:rPr>
              <a:t>  </a:t>
            </a:r>
            <a:r>
              <a:rPr kumimoji="0" lang="en-US" altLang="zh-HK" sz="3200" b="1" u="sng">
                <a:solidFill>
                  <a:srgbClr val="FF0000"/>
                </a:solidFill>
                <a:latin typeface="Arial" pitchFamily="34" charset="0"/>
                <a:cs typeface="Arial" pitchFamily="34" charset="0"/>
              </a:rPr>
              <a:t>Na(l)</a:t>
            </a:r>
            <a:r>
              <a:rPr kumimoji="0" lang="en-US" altLang="zh-HK" sz="2800">
                <a:latin typeface="Arial" pitchFamily="34" charset="0"/>
                <a:cs typeface="Arial" pitchFamily="34" charset="0"/>
              </a:rPr>
              <a:t>         (</a:t>
            </a:r>
            <a:r>
              <a:rPr kumimoji="0" lang="zh-TW" altLang="en-US" sz="2800">
                <a:latin typeface="Arial" pitchFamily="34" charset="0"/>
                <a:cs typeface="Arial" pitchFamily="34" charset="0"/>
              </a:rPr>
              <a:t>還原作用</a:t>
            </a:r>
            <a:r>
              <a:rPr kumimoji="0" lang="en-US" altLang="zh-HK" sz="2800">
                <a:latin typeface="Arial" pitchFamily="34" charset="0"/>
                <a:cs typeface="Arial" pitchFamily="34" charset="0"/>
              </a:rPr>
              <a:t>) </a:t>
            </a:r>
            <a:endParaRPr kumimoji="0" lang="zh-HK" altLang="en-US" sz="2800">
              <a:latin typeface="Arial" pitchFamily="34" charset="0"/>
              <a:cs typeface="Arial" pitchFamily="34" charset="0"/>
            </a:endParaRPr>
          </a:p>
        </p:txBody>
      </p:sp>
      <p:sp>
        <p:nvSpPr>
          <p:cNvPr id="13318" name="文字方塊 7"/>
          <p:cNvSpPr txBox="1">
            <a:spLocks noChangeArrowheads="1"/>
          </p:cNvSpPr>
          <p:nvPr/>
        </p:nvSpPr>
        <p:spPr bwMode="auto">
          <a:xfrm>
            <a:off x="1798638" y="4580706"/>
            <a:ext cx="3636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3399FF"/>
                </a:solidFill>
                <a:latin typeface="Arial" pitchFamily="34" charset="0"/>
                <a:cs typeface="Arial" pitchFamily="34" charset="0"/>
              </a:rPr>
              <a:t>+1                                       0</a:t>
            </a:r>
            <a:endParaRPr kumimoji="0" lang="zh-HK" altLang="en-US" sz="2000">
              <a:solidFill>
                <a:srgbClr val="3399FF"/>
              </a:solidFill>
              <a:latin typeface="Arial" pitchFamily="34" charset="0"/>
              <a:cs typeface="Arial" pitchFamily="34" charset="0"/>
            </a:endParaRPr>
          </a:p>
        </p:txBody>
      </p:sp>
      <p:sp>
        <p:nvSpPr>
          <p:cNvPr id="13319" name="文字方塊 8"/>
          <p:cNvSpPr txBox="1">
            <a:spLocks noChangeArrowheads="1"/>
          </p:cNvSpPr>
          <p:nvPr/>
        </p:nvSpPr>
        <p:spPr bwMode="auto">
          <a:xfrm>
            <a:off x="2916238" y="4615631"/>
            <a:ext cx="1468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a:t>
            </a:r>
            <a:r>
              <a:rPr kumimoji="0" lang="zh-TW" altLang="en-US" sz="2000">
                <a:latin typeface="Arial" pitchFamily="34" charset="0"/>
                <a:cs typeface="Arial" pitchFamily="34" charset="0"/>
              </a:rPr>
              <a:t>來自陰極</a:t>
            </a:r>
            <a:r>
              <a:rPr kumimoji="0" lang="en-US" altLang="zh-HK" sz="2000">
                <a:latin typeface="Arial" pitchFamily="34" charset="0"/>
                <a:cs typeface="Arial" pitchFamily="34" charset="0"/>
              </a:rPr>
              <a:t>)</a:t>
            </a:r>
            <a:endParaRPr kumimoji="0" lang="zh-HK" altLang="en-US" sz="2000">
              <a:latin typeface="Arial" pitchFamily="34" charset="0"/>
              <a:cs typeface="Arial" pitchFamily="34" charset="0"/>
            </a:endParaRPr>
          </a:p>
        </p:txBody>
      </p:sp>
    </p:spTree>
    <p:extLst>
      <p:ext uri="{BB962C8B-B14F-4D97-AF65-F5344CB8AC3E}">
        <p14:creationId xmlns:p14="http://schemas.microsoft.com/office/powerpoint/2010/main" val="3314739019"/>
      </p:ext>
    </p:extLst>
  </p:cSld>
  <p:clrMapOvr>
    <a:masterClrMapping/>
  </p:clrMapOvr>
  <p:timing>
    <p:tnLst>
      <p:par>
        <p:cTn id="1" dur="indefinite" restart="never" nodeType="tmRoot"/>
      </p:par>
    </p:tn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6"/>
          <p:cNvSpPr>
            <a:spLocks noChangeArrowheads="1"/>
          </p:cNvSpPr>
          <p:nvPr/>
        </p:nvSpPr>
        <p:spPr bwMode="auto">
          <a:xfrm>
            <a:off x="323850" y="692696"/>
            <a:ext cx="7993063"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當一個 </a:t>
            </a:r>
            <a:r>
              <a:rPr kumimoji="0" lang="en-US" altLang="zh-TW" sz="2800">
                <a:latin typeface="Arial" pitchFamily="34" charset="0"/>
                <a:cs typeface="Arial" pitchFamily="34" charset="0"/>
              </a:rPr>
              <a:t>Cl</a:t>
            </a:r>
            <a:r>
              <a:rPr kumimoji="0" lang="en-US" altLang="zh-TW" sz="2800" baseline="30000">
                <a:latin typeface="Arial" pitchFamily="34" charset="0"/>
                <a:cs typeface="Arial" pitchFamily="34" charset="0"/>
              </a:rPr>
              <a:t>– </a:t>
            </a:r>
            <a:r>
              <a:rPr kumimoji="0" lang="zh-TW" altLang="en-US" sz="2800"/>
              <a:t>離子接觸到陽極時，它會失去一個電子，因而 </a:t>
            </a:r>
            <a:r>
              <a:rPr kumimoji="0" lang="zh-TW" altLang="en-US" sz="3200" b="1">
                <a:solidFill>
                  <a:srgbClr val="3399FF"/>
                </a:solidFill>
              </a:rPr>
              <a:t>放電</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14340" name="矩形 5"/>
          <p:cNvSpPr>
            <a:spLocks noChangeArrowheads="1"/>
          </p:cNvSpPr>
          <p:nvPr/>
        </p:nvSpPr>
        <p:spPr bwMode="auto">
          <a:xfrm>
            <a:off x="2843213" y="1700758"/>
            <a:ext cx="355123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solidFill>
                  <a:srgbClr val="002060"/>
                </a:solidFill>
                <a:latin typeface="Arial" pitchFamily="34" charset="0"/>
                <a:cs typeface="Arial" pitchFamily="34" charset="0"/>
              </a:rPr>
              <a:t>Cl</a:t>
            </a:r>
            <a:r>
              <a:rPr kumimoji="0" lang="en-US" altLang="zh-HK" sz="2800" baseline="30000">
                <a:solidFill>
                  <a:srgbClr val="002060"/>
                </a:solidFill>
                <a:latin typeface="Arial" pitchFamily="34" charset="0"/>
                <a:cs typeface="Arial" pitchFamily="34" charset="0"/>
              </a:rPr>
              <a:t>–</a:t>
            </a:r>
            <a:r>
              <a:rPr kumimoji="0" lang="en-US" altLang="zh-HK" sz="2800">
                <a:solidFill>
                  <a:srgbClr val="002060"/>
                </a:solidFill>
                <a:latin typeface="Arial" pitchFamily="34" charset="0"/>
                <a:cs typeface="Arial" pitchFamily="34" charset="0"/>
              </a:rPr>
              <a:t>(l)  </a:t>
            </a:r>
            <a:r>
              <a:rPr kumimoji="0" lang="en-US" altLang="zh-HK" sz="2800">
                <a:solidFill>
                  <a:srgbClr val="002060"/>
                </a:solidFill>
                <a:latin typeface="Arial" pitchFamily="34" charset="0"/>
                <a:cs typeface="Arial" pitchFamily="34" charset="0"/>
                <a:sym typeface="Symbol" pitchFamily="18" charset="2"/>
              </a:rPr>
              <a:t>  </a:t>
            </a:r>
            <a:r>
              <a:rPr kumimoji="0" lang="en-US" altLang="zh-HK" sz="2800">
                <a:solidFill>
                  <a:srgbClr val="002060"/>
                </a:solidFill>
                <a:latin typeface="Arial" pitchFamily="34" charset="0"/>
                <a:cs typeface="Arial" pitchFamily="34" charset="0"/>
              </a:rPr>
              <a:t>Cl(g)  +  e</a:t>
            </a:r>
            <a:r>
              <a:rPr kumimoji="0" lang="en-US" altLang="zh-HK" sz="2800" baseline="30000">
                <a:solidFill>
                  <a:srgbClr val="002060"/>
                </a:solidFill>
                <a:latin typeface="Arial" pitchFamily="34" charset="0"/>
                <a:cs typeface="Arial" pitchFamily="34" charset="0"/>
              </a:rPr>
              <a:t>–</a:t>
            </a:r>
            <a:r>
              <a:rPr kumimoji="0" lang="en-US" altLang="zh-HK" sz="2800">
                <a:solidFill>
                  <a:srgbClr val="002060"/>
                </a:solidFill>
                <a:latin typeface="Arial" pitchFamily="34" charset="0"/>
                <a:cs typeface="Arial" pitchFamily="34" charset="0"/>
              </a:rPr>
              <a:t> </a:t>
            </a:r>
            <a:endParaRPr kumimoji="0" lang="zh-HK" altLang="en-US" sz="2800">
              <a:solidFill>
                <a:srgbClr val="002060"/>
              </a:solidFill>
              <a:latin typeface="Arial" pitchFamily="34" charset="0"/>
              <a:cs typeface="Arial" pitchFamily="34" charset="0"/>
            </a:endParaRPr>
          </a:p>
        </p:txBody>
      </p:sp>
      <p:sp>
        <p:nvSpPr>
          <p:cNvPr id="14341" name="文字方塊 6"/>
          <p:cNvSpPr txBox="1">
            <a:spLocks noChangeArrowheads="1"/>
          </p:cNvSpPr>
          <p:nvPr/>
        </p:nvSpPr>
        <p:spPr bwMode="auto">
          <a:xfrm>
            <a:off x="2916238" y="2205583"/>
            <a:ext cx="23764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sym typeface="Symbol" pitchFamily="18" charset="2"/>
              </a:rPr>
              <a:t></a:t>
            </a:r>
            <a:r>
              <a:rPr kumimoji="0" lang="en-US" altLang="zh-HK" sz="2000">
                <a:solidFill>
                  <a:srgbClr val="FF00FF"/>
                </a:solidFill>
                <a:latin typeface="Arial" pitchFamily="34" charset="0"/>
                <a:cs typeface="Arial" pitchFamily="34" charset="0"/>
              </a:rPr>
              <a:t>1                       0</a:t>
            </a:r>
            <a:endParaRPr kumimoji="0" lang="zh-HK" altLang="en-US" sz="2000">
              <a:solidFill>
                <a:srgbClr val="FF00FF"/>
              </a:solidFill>
              <a:latin typeface="Arial" pitchFamily="34" charset="0"/>
              <a:cs typeface="Arial" pitchFamily="34" charset="0"/>
            </a:endParaRPr>
          </a:p>
        </p:txBody>
      </p:sp>
      <p:sp>
        <p:nvSpPr>
          <p:cNvPr id="14342" name="文字方塊 7"/>
          <p:cNvSpPr txBox="1">
            <a:spLocks noChangeArrowheads="1"/>
          </p:cNvSpPr>
          <p:nvPr/>
        </p:nvSpPr>
        <p:spPr bwMode="auto">
          <a:xfrm>
            <a:off x="5435600" y="2150021"/>
            <a:ext cx="12969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a:t>
            </a:r>
            <a:r>
              <a:rPr kumimoji="0" lang="zh-TW" altLang="en-US" sz="2000">
                <a:latin typeface="Arial" pitchFamily="34" charset="0"/>
                <a:cs typeface="Arial" pitchFamily="34" charset="0"/>
              </a:rPr>
              <a:t>流向陽極</a:t>
            </a:r>
            <a:r>
              <a:rPr kumimoji="0" lang="en-US" altLang="zh-HK" sz="2000">
                <a:latin typeface="Arial" pitchFamily="34" charset="0"/>
                <a:cs typeface="Arial" pitchFamily="34" charset="0"/>
              </a:rPr>
              <a:t>)</a:t>
            </a:r>
          </a:p>
        </p:txBody>
      </p:sp>
      <p:sp>
        <p:nvSpPr>
          <p:cNvPr id="9" name="Rectangle 6"/>
          <p:cNvSpPr>
            <a:spLocks noChangeArrowheads="1"/>
          </p:cNvSpPr>
          <p:nvPr/>
        </p:nvSpPr>
        <p:spPr bwMode="auto">
          <a:xfrm>
            <a:off x="323850" y="3212976"/>
            <a:ext cx="8424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每兩個生成的氯原子結合後，會形成氯分子。</a:t>
            </a:r>
            <a:endParaRPr kumimoji="0" lang="en-US" altLang="zh-TW" sz="2800">
              <a:latin typeface="Arial" pitchFamily="34" charset="0"/>
              <a:ea typeface="Arial Unicode MS" pitchFamily="34" charset="-120"/>
              <a:cs typeface="Arial" pitchFamily="34" charset="0"/>
            </a:endParaRPr>
          </a:p>
        </p:txBody>
      </p:sp>
      <p:sp>
        <p:nvSpPr>
          <p:cNvPr id="14344" name="矩形 9"/>
          <p:cNvSpPr>
            <a:spLocks noChangeArrowheads="1"/>
          </p:cNvSpPr>
          <p:nvPr/>
        </p:nvSpPr>
        <p:spPr bwMode="auto">
          <a:xfrm>
            <a:off x="1979613" y="3808289"/>
            <a:ext cx="669766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3200" b="1" u="sng">
                <a:solidFill>
                  <a:srgbClr val="FF0000"/>
                </a:solidFill>
                <a:latin typeface="Arial" pitchFamily="34" charset="0"/>
                <a:cs typeface="Arial" pitchFamily="34" charset="0"/>
              </a:rPr>
              <a:t>2Cl</a:t>
            </a:r>
            <a:r>
              <a:rPr kumimoji="0" lang="en-US" altLang="zh-HK" sz="3200" b="1" u="sng" baseline="30000">
                <a:solidFill>
                  <a:srgbClr val="FF0000"/>
                </a:solidFill>
                <a:latin typeface="Arial" pitchFamily="34" charset="0"/>
                <a:cs typeface="Arial" pitchFamily="34" charset="0"/>
              </a:rPr>
              <a:t>–</a:t>
            </a:r>
            <a:r>
              <a:rPr kumimoji="0" lang="en-US" altLang="zh-HK" sz="3200" b="1" u="sng">
                <a:solidFill>
                  <a:srgbClr val="FF0000"/>
                </a:solidFill>
                <a:latin typeface="Arial" pitchFamily="34" charset="0"/>
                <a:cs typeface="Arial" pitchFamily="34" charset="0"/>
              </a:rPr>
              <a:t>(l)  </a:t>
            </a:r>
            <a:r>
              <a:rPr kumimoji="0" lang="en-US" altLang="zh-HK" sz="3200" b="1" u="sng">
                <a:solidFill>
                  <a:srgbClr val="FF0000"/>
                </a:solidFill>
                <a:latin typeface="Arial" pitchFamily="34" charset="0"/>
                <a:cs typeface="Arial" pitchFamily="34" charset="0"/>
                <a:sym typeface="Symbol" pitchFamily="18" charset="2"/>
              </a:rPr>
              <a:t>  </a:t>
            </a:r>
            <a:r>
              <a:rPr kumimoji="0" lang="en-US" altLang="zh-HK" sz="3200" b="1" u="sng">
                <a:solidFill>
                  <a:srgbClr val="FF0000"/>
                </a:solidFill>
                <a:latin typeface="Arial" pitchFamily="34" charset="0"/>
                <a:cs typeface="Arial" pitchFamily="34" charset="0"/>
              </a:rPr>
              <a:t>Cl</a:t>
            </a:r>
            <a:r>
              <a:rPr kumimoji="0" lang="en-US" altLang="zh-HK" sz="3200" b="1" baseline="-25000">
                <a:solidFill>
                  <a:srgbClr val="FF0000"/>
                </a:solidFill>
                <a:latin typeface="Arial" pitchFamily="34" charset="0"/>
                <a:cs typeface="Arial" pitchFamily="34" charset="0"/>
              </a:rPr>
              <a:t>2</a:t>
            </a:r>
            <a:r>
              <a:rPr kumimoji="0" lang="en-US" altLang="zh-HK" sz="3200" b="1" u="sng">
                <a:solidFill>
                  <a:srgbClr val="FF0000"/>
                </a:solidFill>
                <a:latin typeface="Arial" pitchFamily="34" charset="0"/>
                <a:cs typeface="Arial" pitchFamily="34" charset="0"/>
              </a:rPr>
              <a:t>(g) + 2e</a:t>
            </a:r>
            <a:r>
              <a:rPr kumimoji="0" lang="en-US" altLang="zh-HK" sz="3200" b="1" u="sng" baseline="30000">
                <a:solidFill>
                  <a:srgbClr val="FF0000"/>
                </a:solidFill>
                <a:latin typeface="Arial" pitchFamily="34" charset="0"/>
                <a:cs typeface="Arial" pitchFamily="34" charset="0"/>
              </a:rPr>
              <a:t>–</a:t>
            </a:r>
            <a:r>
              <a:rPr kumimoji="0" lang="en-US" altLang="zh-HK" sz="2800">
                <a:latin typeface="Arial" pitchFamily="34" charset="0"/>
                <a:cs typeface="Arial" pitchFamily="34" charset="0"/>
              </a:rPr>
              <a:t>       </a:t>
            </a:r>
            <a:r>
              <a:rPr kumimoji="0" lang="en-US" altLang="zh-HK" sz="2800">
                <a:solidFill>
                  <a:srgbClr val="FF00FF"/>
                </a:solidFill>
                <a:latin typeface="Arial" pitchFamily="34" charset="0"/>
                <a:cs typeface="Arial" pitchFamily="34" charset="0"/>
              </a:rPr>
              <a:t>(</a:t>
            </a:r>
            <a:r>
              <a:rPr kumimoji="0" lang="zh-TW" altLang="en-US" sz="2800">
                <a:solidFill>
                  <a:srgbClr val="FF00FF"/>
                </a:solidFill>
                <a:latin typeface="Arial" pitchFamily="34" charset="0"/>
                <a:cs typeface="Arial" pitchFamily="34" charset="0"/>
              </a:rPr>
              <a:t>氧化作用</a:t>
            </a:r>
            <a:r>
              <a:rPr kumimoji="0" lang="en-US" altLang="zh-HK" sz="2800">
                <a:solidFill>
                  <a:srgbClr val="FF00FF"/>
                </a:solidFill>
                <a:latin typeface="Arial" pitchFamily="34" charset="0"/>
                <a:cs typeface="Arial" pitchFamily="34" charset="0"/>
              </a:rPr>
              <a:t>) </a:t>
            </a:r>
            <a:endParaRPr kumimoji="0" lang="zh-HK" altLang="en-US" sz="2800">
              <a:solidFill>
                <a:srgbClr val="FF00FF"/>
              </a:solidFill>
              <a:latin typeface="Arial" pitchFamily="34" charset="0"/>
              <a:cs typeface="Arial" pitchFamily="34" charset="0"/>
            </a:endParaRPr>
          </a:p>
        </p:txBody>
      </p:sp>
      <p:sp>
        <p:nvSpPr>
          <p:cNvPr id="14345" name="文字方塊 10"/>
          <p:cNvSpPr txBox="1">
            <a:spLocks noChangeArrowheads="1"/>
          </p:cNvSpPr>
          <p:nvPr/>
        </p:nvSpPr>
        <p:spPr bwMode="auto">
          <a:xfrm>
            <a:off x="2339975" y="4354389"/>
            <a:ext cx="25209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sym typeface="Symbol" pitchFamily="18" charset="2"/>
              </a:rPr>
              <a:t></a:t>
            </a:r>
            <a:r>
              <a:rPr kumimoji="0" lang="en-US" altLang="zh-HK" sz="2000">
                <a:solidFill>
                  <a:srgbClr val="FF00FF"/>
                </a:solidFill>
                <a:latin typeface="Arial" pitchFamily="34" charset="0"/>
                <a:cs typeface="Arial" pitchFamily="34" charset="0"/>
              </a:rPr>
              <a:t>1                      0</a:t>
            </a:r>
            <a:endParaRPr kumimoji="0" lang="zh-HK" altLang="en-US" sz="2000">
              <a:solidFill>
                <a:srgbClr val="FF00FF"/>
              </a:solidFill>
              <a:latin typeface="Arial" pitchFamily="34" charset="0"/>
              <a:cs typeface="Arial" pitchFamily="34" charset="0"/>
            </a:endParaRPr>
          </a:p>
        </p:txBody>
      </p:sp>
      <p:sp>
        <p:nvSpPr>
          <p:cNvPr id="13" name="Rectangle 6"/>
          <p:cNvSpPr>
            <a:spLocks noChangeArrowheads="1"/>
          </p:cNvSpPr>
          <p:nvPr/>
        </p:nvSpPr>
        <p:spPr bwMode="auto">
          <a:xfrm>
            <a:off x="323528" y="5221436"/>
            <a:ext cx="2736850" cy="519113"/>
          </a:xfrm>
          <a:prstGeom prst="rect">
            <a:avLst/>
          </a:prstGeom>
          <a:noFill/>
          <a:ln>
            <a:noFill/>
          </a:ln>
          <a:effectLst/>
        </p:spPr>
        <p:txBody>
          <a:bodyPr>
            <a:spAutoFit/>
          </a:bodyPr>
          <a:lstStyle/>
          <a:p>
            <a:pPr marL="542925" indent="-542925" algn="just" eaLnBrk="1" fontAlgn="auto" hangingPunct="1">
              <a:spcBef>
                <a:spcPts val="0"/>
              </a:spcBef>
              <a:spcAft>
                <a:spcPts val="0"/>
              </a:spcAft>
              <a:buFontTx/>
              <a:buBlip>
                <a:blip r:embed="rId2"/>
              </a:buBlip>
              <a:defRPr/>
            </a:pPr>
            <a:r>
              <a:rPr kumimoji="0" lang="zh-TW" altLang="en-US" sz="2800" dirty="0">
                <a:latin typeface="+mn-ea"/>
                <a:ea typeface="+mn-ea"/>
                <a:cs typeface="Arial" pitchFamily="34" charset="0"/>
              </a:rPr>
              <a:t>總反應是：</a:t>
            </a:r>
            <a:endParaRPr kumimoji="0" lang="en-US" altLang="zh-TW" sz="2800" dirty="0">
              <a:latin typeface="+mn-ea"/>
              <a:ea typeface="+mn-ea"/>
              <a:cs typeface="Arial" pitchFamily="34" charset="0"/>
            </a:endParaRPr>
          </a:p>
        </p:txBody>
      </p:sp>
      <p:sp>
        <p:nvSpPr>
          <p:cNvPr id="14" name="矩形 2"/>
          <p:cNvSpPr>
            <a:spLocks noChangeArrowheads="1"/>
          </p:cNvSpPr>
          <p:nvPr/>
        </p:nvSpPr>
        <p:spPr bwMode="auto">
          <a:xfrm>
            <a:off x="899791" y="5869136"/>
            <a:ext cx="80216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3200">
                <a:solidFill>
                  <a:srgbClr val="3399FF"/>
                </a:solidFill>
                <a:latin typeface="Arial" pitchFamily="34" charset="0"/>
                <a:cs typeface="Arial" pitchFamily="34" charset="0"/>
              </a:rPr>
              <a:t>2NaCl(l) </a:t>
            </a:r>
            <a:r>
              <a:rPr kumimoji="0" lang="en-US" altLang="zh-HK" sz="3200">
                <a:solidFill>
                  <a:srgbClr val="3399FF"/>
                </a:solidFill>
                <a:latin typeface="Arial" pitchFamily="34" charset="0"/>
                <a:cs typeface="Arial" pitchFamily="34" charset="0"/>
                <a:sym typeface="Symbol" pitchFamily="18" charset="2"/>
              </a:rPr>
              <a:t> </a:t>
            </a:r>
            <a:r>
              <a:rPr kumimoji="0" lang="en-US" altLang="zh-HK" sz="3200">
                <a:solidFill>
                  <a:srgbClr val="3399FF"/>
                </a:solidFill>
                <a:latin typeface="Arial" pitchFamily="34" charset="0"/>
                <a:cs typeface="Arial" pitchFamily="34" charset="0"/>
              </a:rPr>
              <a:t>2Na(l) + Cl</a:t>
            </a:r>
            <a:r>
              <a:rPr kumimoji="0" lang="en-US" altLang="zh-HK" sz="3200" baseline="-25000">
                <a:solidFill>
                  <a:srgbClr val="3399FF"/>
                </a:solidFill>
                <a:latin typeface="Arial" pitchFamily="34" charset="0"/>
                <a:cs typeface="Arial" pitchFamily="34" charset="0"/>
              </a:rPr>
              <a:t>2</a:t>
            </a:r>
            <a:r>
              <a:rPr kumimoji="0" lang="en-US" altLang="zh-HK" sz="3200">
                <a:solidFill>
                  <a:srgbClr val="3399FF"/>
                </a:solidFill>
                <a:latin typeface="Arial" pitchFamily="34" charset="0"/>
                <a:cs typeface="Arial" pitchFamily="34" charset="0"/>
              </a:rPr>
              <a:t>(g)</a:t>
            </a:r>
            <a:r>
              <a:rPr kumimoji="0" lang="en-US" altLang="zh-HK" sz="2800">
                <a:latin typeface="Arial" pitchFamily="34" charset="0"/>
                <a:cs typeface="Arial" pitchFamily="34" charset="0"/>
              </a:rPr>
              <a:t>       </a:t>
            </a:r>
            <a:r>
              <a:rPr kumimoji="0" lang="en-US" altLang="zh-HK" sz="2800">
                <a:solidFill>
                  <a:srgbClr val="00B050"/>
                </a:solidFill>
                <a:latin typeface="Arial" pitchFamily="34" charset="0"/>
                <a:cs typeface="Arial" pitchFamily="34" charset="0"/>
              </a:rPr>
              <a:t>(</a:t>
            </a:r>
            <a:r>
              <a:rPr kumimoji="0" lang="zh-TW" altLang="en-US" sz="2800">
                <a:solidFill>
                  <a:srgbClr val="00B050"/>
                </a:solidFill>
                <a:latin typeface="Arial" pitchFamily="34" charset="0"/>
                <a:cs typeface="Arial" pitchFamily="34" charset="0"/>
              </a:rPr>
              <a:t>氧化還原反應</a:t>
            </a:r>
            <a:r>
              <a:rPr kumimoji="0" lang="en-US" altLang="zh-HK" sz="2800">
                <a:solidFill>
                  <a:srgbClr val="00B050"/>
                </a:solidFill>
              </a:rPr>
              <a:t>) </a:t>
            </a:r>
            <a:endParaRPr kumimoji="0" lang="zh-HK" altLang="en-US" sz="2800">
              <a:solidFill>
                <a:srgbClr val="00B050"/>
              </a:solidFill>
            </a:endParaRPr>
          </a:p>
        </p:txBody>
      </p:sp>
    </p:spTree>
    <p:extLst>
      <p:ext uri="{BB962C8B-B14F-4D97-AF65-F5344CB8AC3E}">
        <p14:creationId xmlns:p14="http://schemas.microsoft.com/office/powerpoint/2010/main" val="372861972"/>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群組 2"/>
          <p:cNvGrpSpPr>
            <a:grpSpLocks/>
          </p:cNvGrpSpPr>
          <p:nvPr/>
        </p:nvGrpSpPr>
        <p:grpSpPr bwMode="auto">
          <a:xfrm>
            <a:off x="506413" y="4800600"/>
            <a:ext cx="8380412" cy="1149350"/>
            <a:chOff x="506413" y="4530725"/>
            <a:chExt cx="8380412" cy="1149350"/>
          </a:xfrm>
        </p:grpSpPr>
        <p:pic>
          <p:nvPicPr>
            <p:cNvPr id="81938" name="Picture 1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6413" y="4530725"/>
              <a:ext cx="8380412" cy="114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39" name="AutoShape 37"/>
            <p:cNvSpPr>
              <a:spLocks noChangeArrowheads="1"/>
            </p:cNvSpPr>
            <p:nvPr/>
          </p:nvSpPr>
          <p:spPr bwMode="auto">
            <a:xfrm>
              <a:off x="3827463" y="4884738"/>
              <a:ext cx="1439862" cy="287337"/>
            </a:xfrm>
            <a:prstGeom prst="rightArrow">
              <a:avLst>
                <a:gd name="adj1" fmla="val 50000"/>
                <a:gd name="adj2" fmla="val 112006"/>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endParaRPr lang="zh-TW" altLang="en-US" sz="1800"/>
            </a:p>
          </p:txBody>
        </p:sp>
      </p:grpSp>
      <p:sp>
        <p:nvSpPr>
          <p:cNvPr id="79886" name="Text Box 14"/>
          <p:cNvSpPr txBox="1">
            <a:spLocks noChangeArrowheads="1"/>
          </p:cNvSpPr>
          <p:nvPr/>
        </p:nvSpPr>
        <p:spPr bwMode="auto">
          <a:xfrm>
            <a:off x="376238" y="3986213"/>
            <a:ext cx="29765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r>
              <a:rPr lang="zh-TW" altLang="en-US" sz="2400" b="0"/>
              <a:t>或可進一步簡化為：</a:t>
            </a:r>
            <a:endParaRPr lang="en-US" altLang="zh-TW" sz="2400" b="0"/>
          </a:p>
        </p:txBody>
      </p:sp>
      <p:grpSp>
        <p:nvGrpSpPr>
          <p:cNvPr id="3" name="Group 31"/>
          <p:cNvGrpSpPr>
            <a:grpSpLocks/>
          </p:cNvGrpSpPr>
          <p:nvPr/>
        </p:nvGrpSpPr>
        <p:grpSpPr bwMode="auto">
          <a:xfrm>
            <a:off x="250825" y="1341438"/>
            <a:ext cx="3321050" cy="504825"/>
            <a:chOff x="204" y="138"/>
            <a:chExt cx="4302" cy="797"/>
          </a:xfrm>
        </p:grpSpPr>
        <p:sp>
          <p:nvSpPr>
            <p:cNvPr id="81936" name="AutoShape 33"/>
            <p:cNvSpPr>
              <a:spLocks noChangeArrowheads="1"/>
            </p:cNvSpPr>
            <p:nvPr/>
          </p:nvSpPr>
          <p:spPr bwMode="auto">
            <a:xfrm>
              <a:off x="204" y="163"/>
              <a:ext cx="4302" cy="772"/>
            </a:xfrm>
            <a:prstGeom prst="flowChartAlternateProcess">
              <a:avLst/>
            </a:prstGeom>
            <a:solidFill>
              <a:srgbClr val="FF505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endParaRPr lang="zh-TW" altLang="en-US" sz="1800"/>
            </a:p>
          </p:txBody>
        </p:sp>
        <p:sp>
          <p:nvSpPr>
            <p:cNvPr id="81937" name="Rectangle 35"/>
            <p:cNvSpPr>
              <a:spLocks noChangeArrowheads="1"/>
            </p:cNvSpPr>
            <p:nvPr/>
          </p:nvSpPr>
          <p:spPr bwMode="auto">
            <a:xfrm>
              <a:off x="264" y="138"/>
              <a:ext cx="4204" cy="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400">
                  <a:solidFill>
                    <a:srgbClr val="FFFF66"/>
                  </a:solidFill>
                </a:rPr>
                <a:t>電子點叉圖可簡化為：</a:t>
              </a:r>
              <a:endParaRPr lang="en-US" altLang="zh-TW" sz="2400">
                <a:solidFill>
                  <a:srgbClr val="FFFF66"/>
                </a:solidFill>
              </a:endParaRPr>
            </a:p>
          </p:txBody>
        </p:sp>
      </p:grpSp>
      <p:grpSp>
        <p:nvGrpSpPr>
          <p:cNvPr id="4" name="群組 1"/>
          <p:cNvGrpSpPr>
            <a:grpSpLocks/>
          </p:cNvGrpSpPr>
          <p:nvPr/>
        </p:nvGrpSpPr>
        <p:grpSpPr bwMode="auto">
          <a:xfrm>
            <a:off x="369888" y="1989138"/>
            <a:ext cx="8569325" cy="1770062"/>
            <a:chOff x="369094" y="2152650"/>
            <a:chExt cx="8570912" cy="1770063"/>
          </a:xfrm>
        </p:grpSpPr>
        <p:pic>
          <p:nvPicPr>
            <p:cNvPr id="81928" name="Picture 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094" y="2152650"/>
              <a:ext cx="8570912" cy="131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9" name="Rectangle 16"/>
            <p:cNvSpPr>
              <a:spLocks noChangeArrowheads="1"/>
            </p:cNvSpPr>
            <p:nvPr/>
          </p:nvSpPr>
          <p:spPr bwMode="auto">
            <a:xfrm>
              <a:off x="484188" y="3525838"/>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2,8,1</a:t>
              </a:r>
            </a:p>
          </p:txBody>
        </p:sp>
        <p:sp>
          <p:nvSpPr>
            <p:cNvPr id="81930" name="Rectangle 18"/>
            <p:cNvSpPr>
              <a:spLocks noChangeArrowheads="1"/>
            </p:cNvSpPr>
            <p:nvPr/>
          </p:nvSpPr>
          <p:spPr bwMode="auto">
            <a:xfrm>
              <a:off x="2417763" y="3497263"/>
              <a:ext cx="9350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2,8,7</a:t>
              </a:r>
            </a:p>
          </p:txBody>
        </p:sp>
        <p:sp>
          <p:nvSpPr>
            <p:cNvPr id="81931" name="Rectangle 19"/>
            <p:cNvSpPr>
              <a:spLocks noChangeArrowheads="1"/>
            </p:cNvSpPr>
            <p:nvPr/>
          </p:nvSpPr>
          <p:spPr bwMode="auto">
            <a:xfrm>
              <a:off x="6227763" y="3449638"/>
              <a:ext cx="695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2,8</a:t>
              </a:r>
            </a:p>
          </p:txBody>
        </p:sp>
        <p:sp>
          <p:nvSpPr>
            <p:cNvPr id="81932" name="Rectangle 20"/>
            <p:cNvSpPr>
              <a:spLocks noChangeArrowheads="1"/>
            </p:cNvSpPr>
            <p:nvPr/>
          </p:nvSpPr>
          <p:spPr bwMode="auto">
            <a:xfrm>
              <a:off x="7802563" y="3443288"/>
              <a:ext cx="10461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2,8,8</a:t>
              </a:r>
            </a:p>
          </p:txBody>
        </p:sp>
        <p:sp>
          <p:nvSpPr>
            <p:cNvPr id="81933" name="AutoShape 36"/>
            <p:cNvSpPr>
              <a:spLocks noChangeArrowheads="1"/>
            </p:cNvSpPr>
            <p:nvPr/>
          </p:nvSpPr>
          <p:spPr bwMode="auto">
            <a:xfrm>
              <a:off x="3713163" y="2743200"/>
              <a:ext cx="1584325" cy="287338"/>
            </a:xfrm>
            <a:prstGeom prst="rightArrow">
              <a:avLst>
                <a:gd name="adj1" fmla="val 50000"/>
                <a:gd name="adj2" fmla="val 137845"/>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endParaRPr lang="zh-TW" altLang="en-US" sz="1800"/>
            </a:p>
          </p:txBody>
        </p:sp>
        <p:sp>
          <p:nvSpPr>
            <p:cNvPr id="81934" name="Rectangle 38"/>
            <p:cNvSpPr>
              <a:spLocks noChangeArrowheads="1"/>
            </p:cNvSpPr>
            <p:nvPr/>
          </p:nvSpPr>
          <p:spPr bwMode="auto">
            <a:xfrm>
              <a:off x="4027371" y="2368550"/>
              <a:ext cx="692279"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電子</a:t>
              </a:r>
              <a:endParaRPr lang="en-US" altLang="zh-TW" sz="2000"/>
            </a:p>
          </p:txBody>
        </p:sp>
        <p:sp>
          <p:nvSpPr>
            <p:cNvPr id="81935" name="Rectangle 39"/>
            <p:cNvSpPr>
              <a:spLocks noChangeArrowheads="1"/>
            </p:cNvSpPr>
            <p:nvPr/>
          </p:nvSpPr>
          <p:spPr bwMode="auto">
            <a:xfrm>
              <a:off x="4027371" y="2982913"/>
              <a:ext cx="692279"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轉移</a:t>
              </a:r>
              <a:endParaRPr lang="en-US" altLang="zh-TW" sz="2000"/>
            </a:p>
          </p:txBody>
        </p:sp>
      </p:grpSp>
      <p:sp>
        <p:nvSpPr>
          <p:cNvPr id="81927" name="Rectangle 2"/>
          <p:cNvSpPr>
            <a:spLocks noChangeArrowheads="1"/>
          </p:cNvSpPr>
          <p:nvPr/>
        </p:nvSpPr>
        <p:spPr bwMode="auto">
          <a:xfrm>
            <a:off x="179388" y="333375"/>
            <a:ext cx="89646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4"/>
              </a:buBlip>
            </a:pPr>
            <a:r>
              <a:rPr lang="zh-TW" altLang="en-US" b="0"/>
              <a:t>鈉與氯的反應只會涉及最外層電子。</a:t>
            </a:r>
            <a:endParaRPr lang="en-US" altLang="zh-TW" b="0"/>
          </a:p>
        </p:txBody>
      </p:sp>
    </p:spTree>
    <p:extLst>
      <p:ext uri="{BB962C8B-B14F-4D97-AF65-F5344CB8AC3E}">
        <p14:creationId xmlns:p14="http://schemas.microsoft.com/office/powerpoint/2010/main" val="1966473489"/>
      </p:ext>
    </p:extLst>
  </p:cSld>
  <p:clrMapOvr>
    <a:masterClrMapping/>
  </p:clrMapOvr>
  <p:timing>
    <p:tnLst>
      <p:par>
        <p:cTn id="1" dur="indefinite" restart="never" nodeType="tmRoot"/>
      </p:par>
    </p:tn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250825" y="404664"/>
            <a:ext cx="5545138" cy="585788"/>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a:solidFill>
                  <a:srgbClr val="CC0066"/>
                </a:solidFill>
                <a:latin typeface="+mj-lt"/>
              </a:rPr>
              <a:t>有關電解質水溶液的基本概念</a:t>
            </a:r>
            <a:endParaRPr kumimoji="0" lang="en-US" altLang="zh-TW" sz="3200" b="1" dirty="0">
              <a:solidFill>
                <a:srgbClr val="CC0066"/>
              </a:solidFill>
              <a:latin typeface="+mj-lt"/>
            </a:endParaRPr>
          </a:p>
        </p:txBody>
      </p:sp>
      <p:sp>
        <p:nvSpPr>
          <p:cNvPr id="14" name="矩形 3"/>
          <p:cNvSpPr>
            <a:spLocks noChangeArrowheads="1"/>
          </p:cNvSpPr>
          <p:nvPr/>
        </p:nvSpPr>
        <p:spPr bwMode="auto">
          <a:xfrm>
            <a:off x="1211709" y="3307234"/>
            <a:ext cx="624046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a:solidFill>
                  <a:srgbClr val="FF0000"/>
                </a:solidFill>
                <a:latin typeface="Arial" pitchFamily="34" charset="0"/>
                <a:cs typeface="Arial" pitchFamily="34" charset="0"/>
              </a:rPr>
              <a:t>H</a:t>
            </a:r>
            <a:r>
              <a:rPr kumimoji="0" lang="pt-BR" altLang="zh-HK" sz="3200" b="1"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O(l)              H</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(aq) + OH</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(aq)</a:t>
            </a:r>
            <a:r>
              <a:rPr kumimoji="0" lang="pt-BR" altLang="zh-HK" sz="3200" u="sng">
                <a:solidFill>
                  <a:srgbClr val="FF0000"/>
                </a:solidFill>
                <a:latin typeface="Arial" pitchFamily="34" charset="0"/>
                <a:cs typeface="Arial" pitchFamily="34" charset="0"/>
              </a:rPr>
              <a:t> </a:t>
            </a:r>
            <a:endParaRPr kumimoji="0" lang="zh-HK" altLang="en-US" sz="3200" u="sng">
              <a:solidFill>
                <a:srgbClr val="FF0000"/>
              </a:solidFill>
              <a:latin typeface="Arial" pitchFamily="34" charset="0"/>
              <a:cs typeface="Arial" pitchFamily="34" charset="0"/>
            </a:endParaRPr>
          </a:p>
        </p:txBody>
      </p:sp>
      <p:pic>
        <p:nvPicPr>
          <p:cNvPr id="15" name="Picture 3" descr="C:\Documents and Settings\Aristo\Desktop\Chemistry\arrow for equilibrium.jpg"/>
          <p:cNvPicPr>
            <a:picLocks noChangeAspect="1" noChangeArrowheads="1"/>
          </p:cNvPicPr>
          <p:nvPr/>
        </p:nvPicPr>
        <p:blipFill>
          <a:blip r:embed="rId3">
            <a:duotone>
              <a:schemeClr val="accent2">
                <a:shade val="45000"/>
                <a:satMod val="135000"/>
              </a:schemeClr>
              <a:prstClr val="white"/>
            </a:duotone>
            <a:extLst/>
          </a:blip>
          <a:srcRect/>
          <a:stretch>
            <a:fillRect/>
          </a:stretch>
        </p:blipFill>
        <p:spPr bwMode="auto">
          <a:xfrm>
            <a:off x="2843113" y="3437409"/>
            <a:ext cx="792708" cy="350838"/>
          </a:xfrm>
          <a:prstGeom prst="rect">
            <a:avLst/>
          </a:prstGeom>
          <a:noFill/>
          <a:ln>
            <a:noFill/>
          </a:ln>
          <a:extLst/>
        </p:spPr>
      </p:pic>
      <p:sp>
        <p:nvSpPr>
          <p:cNvPr id="16" name="Rectangle 6"/>
          <p:cNvSpPr>
            <a:spLocks noChangeArrowheads="1"/>
          </p:cNvSpPr>
          <p:nvPr/>
        </p:nvSpPr>
        <p:spPr bwMode="auto">
          <a:xfrm>
            <a:off x="394146" y="1484784"/>
            <a:ext cx="2881313" cy="584200"/>
          </a:xfrm>
          <a:prstGeom prst="rect">
            <a:avLst/>
          </a:prstGeom>
          <a:noFill/>
          <a:ln>
            <a:noFill/>
          </a:ln>
          <a:effectLst/>
          <a:extLst/>
        </p:spPr>
        <p:txBody>
          <a:bodyPr>
            <a:spAutoFit/>
          </a:bodyPr>
          <a:lstStyle/>
          <a:p>
            <a:pPr algn="just" eaLnBrk="1" fontAlgn="auto" hangingPunct="1">
              <a:spcBef>
                <a:spcPts val="0"/>
              </a:spcBef>
              <a:spcAft>
                <a:spcPts val="0"/>
              </a:spcAft>
              <a:defRPr/>
            </a:pPr>
            <a:r>
              <a:rPr kumimoji="0" lang="zh-TW" altLang="en-US" sz="3200" b="1" dirty="0">
                <a:solidFill>
                  <a:srgbClr val="3399FF"/>
                </a:solidFill>
                <a:latin typeface="+mj-ea"/>
                <a:ea typeface="+mj-ea"/>
                <a:cs typeface="Arial" pitchFamily="34" charset="0"/>
              </a:rPr>
              <a:t>水 的電離作用</a:t>
            </a:r>
            <a:endParaRPr kumimoji="0" lang="en-US" altLang="zh-TW" sz="3200" b="1" dirty="0">
              <a:solidFill>
                <a:srgbClr val="3399FF"/>
              </a:solidFill>
              <a:latin typeface="+mj-ea"/>
              <a:ea typeface="+mj-ea"/>
              <a:cs typeface="Arial" pitchFamily="34" charset="0"/>
            </a:endParaRPr>
          </a:p>
        </p:txBody>
      </p:sp>
      <p:sp>
        <p:nvSpPr>
          <p:cNvPr id="17" name="Rectangle 6"/>
          <p:cNvSpPr>
            <a:spLocks noChangeArrowheads="1"/>
          </p:cNvSpPr>
          <p:nvPr/>
        </p:nvSpPr>
        <p:spPr bwMode="auto">
          <a:xfrm>
            <a:off x="419546" y="2276947"/>
            <a:ext cx="8616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4"/>
              </a:buBlip>
            </a:pPr>
            <a:r>
              <a:rPr kumimoji="0" lang="zh-TW" altLang="en-US" sz="2800">
                <a:latin typeface="Arial" pitchFamily="34" charset="0"/>
                <a:cs typeface="Arial" pitchFamily="34" charset="0"/>
              </a:rPr>
              <a:t>水會</a:t>
            </a:r>
            <a:r>
              <a:rPr kumimoji="0" lang="zh-TW" altLang="en-US" sz="2800" b="1">
                <a:solidFill>
                  <a:srgbClr val="3399FF"/>
                </a:solidFill>
                <a:latin typeface="Arial" pitchFamily="34" charset="0"/>
                <a:cs typeface="Arial" pitchFamily="34" charset="0"/>
              </a:rPr>
              <a:t>輕微電離</a:t>
            </a:r>
            <a:r>
              <a:rPr kumimoji="0" lang="zh-TW" altLang="en-US" sz="2800">
                <a:latin typeface="Arial" pitchFamily="34" charset="0"/>
                <a:cs typeface="Arial" pitchFamily="34" charset="0"/>
              </a:rPr>
              <a:t>，生成 </a:t>
            </a:r>
            <a:r>
              <a:rPr kumimoji="0" lang="en-US" altLang="zh-HK" sz="2800" b="1">
                <a:solidFill>
                  <a:srgbClr val="3399FF"/>
                </a:solidFill>
                <a:latin typeface="Arial" pitchFamily="34" charset="0"/>
                <a:cs typeface="Arial" pitchFamily="34" charset="0"/>
              </a:rPr>
              <a:t>H</a:t>
            </a:r>
            <a:r>
              <a:rPr kumimoji="0" lang="en-US" altLang="zh-HK" sz="2800" b="1" baseline="30000">
                <a:solidFill>
                  <a:srgbClr val="3399FF"/>
                </a:solidFill>
                <a:latin typeface="Arial" pitchFamily="34" charset="0"/>
                <a:cs typeface="Arial" pitchFamily="34" charset="0"/>
              </a:rPr>
              <a:t>+</a:t>
            </a:r>
            <a:r>
              <a:rPr kumimoji="0" lang="en-US" altLang="zh-HK" sz="2800" b="1">
                <a:solidFill>
                  <a:srgbClr val="3399FF"/>
                </a:solidFill>
                <a:latin typeface="Arial" pitchFamily="34" charset="0"/>
                <a:cs typeface="Arial" pitchFamily="34" charset="0"/>
              </a:rPr>
              <a:t>(aq)</a:t>
            </a:r>
            <a:r>
              <a:rPr kumimoji="0" lang="zh-TW" altLang="en-US" sz="2800" b="1">
                <a:solidFill>
                  <a:srgbClr val="3399FF"/>
                </a:solidFill>
                <a:latin typeface="Arial" pitchFamily="34" charset="0"/>
                <a:cs typeface="Arial" pitchFamily="34" charset="0"/>
              </a:rPr>
              <a:t>離子</a:t>
            </a:r>
            <a:r>
              <a:rPr kumimoji="0" lang="zh-TW" altLang="en-US" sz="2800">
                <a:latin typeface="Arial" pitchFamily="34" charset="0"/>
                <a:cs typeface="Arial" pitchFamily="34" charset="0"/>
              </a:rPr>
              <a:t>和 </a:t>
            </a:r>
            <a:r>
              <a:rPr kumimoji="0" lang="en-US" altLang="zh-HK" sz="2800" b="1">
                <a:solidFill>
                  <a:srgbClr val="3399FF"/>
                </a:solidFill>
                <a:latin typeface="Arial" pitchFamily="34" charset="0"/>
                <a:cs typeface="Arial" pitchFamily="34" charset="0"/>
              </a:rPr>
              <a:t>OH</a:t>
            </a:r>
            <a:r>
              <a:rPr kumimoji="0" lang="en-US" altLang="zh-HK" sz="2800" b="1" baseline="30000">
                <a:solidFill>
                  <a:srgbClr val="3399FF"/>
                </a:solidFill>
                <a:latin typeface="Arial" pitchFamily="34" charset="0"/>
                <a:cs typeface="Arial" pitchFamily="34" charset="0"/>
              </a:rPr>
              <a:t>–</a:t>
            </a:r>
            <a:r>
              <a:rPr kumimoji="0" lang="en-US" altLang="zh-HK" sz="2800" b="1">
                <a:solidFill>
                  <a:srgbClr val="3399FF"/>
                </a:solidFill>
                <a:latin typeface="Arial" pitchFamily="34" charset="0"/>
                <a:cs typeface="Arial" pitchFamily="34" charset="0"/>
              </a:rPr>
              <a:t>(aq)</a:t>
            </a:r>
            <a:r>
              <a:rPr kumimoji="0" lang="zh-TW" altLang="en-US" sz="2800" b="1">
                <a:solidFill>
                  <a:srgbClr val="3399FF"/>
                </a:solidFill>
                <a:latin typeface="Arial" pitchFamily="34" charset="0"/>
                <a:cs typeface="Arial" pitchFamily="34" charset="0"/>
              </a:rPr>
              <a:t>離子</a:t>
            </a:r>
            <a:r>
              <a:rPr kumimoji="0" lang="zh-TW" altLang="en-US" sz="2800">
                <a:latin typeface="Arial" pitchFamily="34" charset="0"/>
                <a:cs typeface="Arial" pitchFamily="34" charset="0"/>
              </a:rPr>
              <a:t>。</a:t>
            </a:r>
            <a:endParaRPr kumimoji="0" lang="en-US" altLang="zh-TW" sz="2800">
              <a:latin typeface="Arial" pitchFamily="34" charset="0"/>
              <a:ea typeface="Arial Unicode MS" pitchFamily="34" charset="-120"/>
              <a:cs typeface="Arial" pitchFamily="34" charset="0"/>
            </a:endParaRPr>
          </a:p>
        </p:txBody>
      </p:sp>
      <p:sp>
        <p:nvSpPr>
          <p:cNvPr id="18" name="右大括弧 17"/>
          <p:cNvSpPr>
            <a:spLocks/>
          </p:cNvSpPr>
          <p:nvPr/>
        </p:nvSpPr>
        <p:spPr bwMode="auto">
          <a:xfrm rot="16200000" flipH="1">
            <a:off x="5029646" y="2850034"/>
            <a:ext cx="523875" cy="2447925"/>
          </a:xfrm>
          <a:prstGeom prst="rightBrace">
            <a:avLst>
              <a:gd name="adj1" fmla="val 8329"/>
              <a:gd name="adj2" fmla="val 52583"/>
            </a:avLst>
          </a:prstGeom>
          <a:noFill/>
          <a:ln w="19050" algn="ctr">
            <a:solidFill>
              <a:srgbClr val="3399FF"/>
            </a:solidFill>
            <a:round/>
            <a:headEnd/>
            <a:tailEnd/>
          </a:ln>
          <a:extLst/>
        </p:spPr>
        <p:txBody>
          <a:bodyPr vert="eaVert" anchor="ctr"/>
          <a:lstStyle/>
          <a:p>
            <a:pPr algn="ctr" eaLnBrk="1" fontAlgn="auto" hangingPunct="1">
              <a:spcBef>
                <a:spcPts val="0"/>
              </a:spcBef>
              <a:spcAft>
                <a:spcPts val="0"/>
              </a:spcAft>
              <a:defRPr/>
            </a:pPr>
            <a:endParaRPr kumimoji="0" lang="zh-HK" altLang="en-US">
              <a:latin typeface="+mn-lt"/>
              <a:ea typeface="+mn-ea"/>
            </a:endParaRPr>
          </a:p>
        </p:txBody>
      </p:sp>
      <p:sp>
        <p:nvSpPr>
          <p:cNvPr id="19" name="文字方塊 11"/>
          <p:cNvSpPr txBox="1">
            <a:spLocks noChangeArrowheads="1"/>
          </p:cNvSpPr>
          <p:nvPr/>
        </p:nvSpPr>
        <p:spPr bwMode="auto">
          <a:xfrm>
            <a:off x="1330771" y="3812059"/>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solidFill>
                  <a:srgbClr val="3399FF"/>
                </a:solidFill>
              </a:rPr>
              <a:t>分子</a:t>
            </a:r>
            <a:endParaRPr kumimoji="0" lang="zh-HK" altLang="en-US" sz="2400">
              <a:solidFill>
                <a:srgbClr val="3399FF"/>
              </a:solidFill>
            </a:endParaRPr>
          </a:p>
        </p:txBody>
      </p:sp>
      <p:sp>
        <p:nvSpPr>
          <p:cNvPr id="20" name="Rectangle 6"/>
          <p:cNvSpPr>
            <a:spLocks noChangeArrowheads="1"/>
          </p:cNvSpPr>
          <p:nvPr/>
        </p:nvSpPr>
        <p:spPr bwMode="auto">
          <a:xfrm>
            <a:off x="419546" y="5229200"/>
            <a:ext cx="86169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4"/>
              </a:buBlip>
            </a:pPr>
            <a:r>
              <a:rPr kumimoji="0" lang="zh-TW" altLang="en-US" sz="2800" b="1" dirty="0">
                <a:solidFill>
                  <a:srgbClr val="3399FF"/>
                </a:solidFill>
              </a:rPr>
              <a:t>任何電解質水溶液中</a:t>
            </a:r>
            <a:r>
              <a:rPr kumimoji="0" lang="zh-TW" altLang="en-US" sz="2800" dirty="0"/>
              <a:t>除了含有來自電解質的成分離子外，還有來自水的 </a:t>
            </a:r>
            <a:r>
              <a:rPr kumimoji="0" lang="en-US" altLang="zh-TW" sz="2800" b="1" dirty="0">
                <a:solidFill>
                  <a:srgbClr val="3399FF"/>
                </a:solidFill>
                <a:latin typeface="Arial" pitchFamily="34" charset="0"/>
                <a:cs typeface="Arial" pitchFamily="34" charset="0"/>
              </a:rPr>
              <a:t>H</a:t>
            </a:r>
            <a:r>
              <a:rPr kumimoji="0" lang="en-US" altLang="zh-TW" sz="2800" b="1" baseline="30000" dirty="0">
                <a:solidFill>
                  <a:srgbClr val="3399FF"/>
                </a:solidFill>
                <a:latin typeface="Arial" pitchFamily="34" charset="0"/>
                <a:cs typeface="Arial" pitchFamily="34" charset="0"/>
              </a:rPr>
              <a:t>+</a:t>
            </a:r>
            <a:r>
              <a:rPr kumimoji="0" lang="en-US" altLang="zh-TW" sz="2800" b="1" dirty="0">
                <a:solidFill>
                  <a:srgbClr val="3399FF"/>
                </a:solidFill>
                <a:latin typeface="Arial" pitchFamily="34" charset="0"/>
                <a:cs typeface="Arial" pitchFamily="34" charset="0"/>
              </a:rPr>
              <a:t>(</a:t>
            </a:r>
            <a:r>
              <a:rPr kumimoji="0" lang="en-US" altLang="zh-TW" sz="2800" b="1" dirty="0" err="1">
                <a:solidFill>
                  <a:srgbClr val="3399FF"/>
                </a:solidFill>
                <a:latin typeface="Arial" pitchFamily="34" charset="0"/>
                <a:cs typeface="Arial" pitchFamily="34" charset="0"/>
              </a:rPr>
              <a:t>aq</a:t>
            </a:r>
            <a:r>
              <a:rPr kumimoji="0" lang="en-US" altLang="zh-TW" sz="2800" b="1" dirty="0">
                <a:solidFill>
                  <a:srgbClr val="3399FF"/>
                </a:solidFill>
                <a:latin typeface="Arial" pitchFamily="34" charset="0"/>
                <a:cs typeface="Arial" pitchFamily="34" charset="0"/>
              </a:rPr>
              <a:t>)</a:t>
            </a:r>
            <a:r>
              <a:rPr kumimoji="0" lang="zh-TW" altLang="en-US" sz="2800" dirty="0"/>
              <a:t>離子 和 </a:t>
            </a:r>
            <a:r>
              <a:rPr kumimoji="0" lang="en-US" altLang="zh-TW" sz="2800" b="1" dirty="0">
                <a:solidFill>
                  <a:srgbClr val="3399FF"/>
                </a:solidFill>
                <a:latin typeface="Arial" pitchFamily="34" charset="0"/>
                <a:cs typeface="Arial" pitchFamily="34" charset="0"/>
              </a:rPr>
              <a:t>OH</a:t>
            </a:r>
            <a:r>
              <a:rPr kumimoji="0" lang="en-US" altLang="zh-TW" sz="2800" b="1" baseline="30000" dirty="0">
                <a:solidFill>
                  <a:srgbClr val="3399FF"/>
                </a:solidFill>
                <a:latin typeface="Arial" pitchFamily="34" charset="0"/>
                <a:cs typeface="Arial" pitchFamily="34" charset="0"/>
              </a:rPr>
              <a:t>–</a:t>
            </a:r>
            <a:r>
              <a:rPr kumimoji="0" lang="en-US" altLang="zh-TW" sz="2800" b="1" dirty="0">
                <a:solidFill>
                  <a:srgbClr val="3399FF"/>
                </a:solidFill>
                <a:latin typeface="Arial" pitchFamily="34" charset="0"/>
                <a:cs typeface="Arial" pitchFamily="34" charset="0"/>
              </a:rPr>
              <a:t>(</a:t>
            </a:r>
            <a:r>
              <a:rPr kumimoji="0" lang="en-US" altLang="zh-TW" sz="2800" b="1" dirty="0" err="1">
                <a:solidFill>
                  <a:srgbClr val="3399FF"/>
                </a:solidFill>
                <a:latin typeface="Arial" pitchFamily="34" charset="0"/>
                <a:cs typeface="Arial" pitchFamily="34" charset="0"/>
              </a:rPr>
              <a:t>aq</a:t>
            </a:r>
            <a:r>
              <a:rPr kumimoji="0" lang="en-US" altLang="zh-TW" sz="2800" b="1" dirty="0">
                <a:solidFill>
                  <a:srgbClr val="3399FF"/>
                </a:solidFill>
                <a:latin typeface="Arial" pitchFamily="34" charset="0"/>
                <a:cs typeface="Arial" pitchFamily="34" charset="0"/>
              </a:rPr>
              <a:t>)</a:t>
            </a:r>
            <a:r>
              <a:rPr kumimoji="0" lang="zh-TW" altLang="en-US" sz="2800" dirty="0"/>
              <a:t>離子。</a:t>
            </a:r>
            <a:endParaRPr kumimoji="0" lang="en-US" altLang="zh-TW" sz="2800" dirty="0">
              <a:latin typeface="Arial" pitchFamily="34" charset="0"/>
              <a:ea typeface="Arial Unicode MS" pitchFamily="34" charset="-120"/>
              <a:cs typeface="Arial" pitchFamily="34" charset="0"/>
            </a:endParaRPr>
          </a:p>
        </p:txBody>
      </p:sp>
      <p:sp>
        <p:nvSpPr>
          <p:cNvPr id="21" name="文字方塊 10"/>
          <p:cNvSpPr txBox="1">
            <a:spLocks noChangeArrowheads="1"/>
          </p:cNvSpPr>
          <p:nvPr/>
        </p:nvSpPr>
        <p:spPr bwMode="auto">
          <a:xfrm>
            <a:off x="7633146" y="3380259"/>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solidFill>
                  <a:srgbClr val="FF00FF"/>
                </a:solidFill>
                <a:latin typeface="Arial" pitchFamily="34" charset="0"/>
                <a:cs typeface="Arial" pitchFamily="34" charset="0"/>
              </a:rPr>
              <a:t>電離作用</a:t>
            </a:r>
            <a:endParaRPr kumimoji="0" lang="zh-HK" altLang="en-US" sz="2400">
              <a:solidFill>
                <a:srgbClr val="FF00FF"/>
              </a:solidFill>
              <a:latin typeface="Arial" pitchFamily="34" charset="0"/>
              <a:cs typeface="Arial" pitchFamily="34" charset="0"/>
            </a:endParaRPr>
          </a:p>
        </p:txBody>
      </p:sp>
      <p:sp>
        <p:nvSpPr>
          <p:cNvPr id="22" name="文字方塊 13"/>
          <p:cNvSpPr txBox="1">
            <a:spLocks noChangeArrowheads="1"/>
          </p:cNvSpPr>
          <p:nvPr/>
        </p:nvSpPr>
        <p:spPr bwMode="auto">
          <a:xfrm>
            <a:off x="4067621" y="4288309"/>
            <a:ext cx="2622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solidFill>
                  <a:srgbClr val="3399FF"/>
                </a:solidFill>
              </a:rPr>
              <a:t>可自由流動的離子</a:t>
            </a:r>
            <a:endParaRPr kumimoji="0" lang="zh-HK" altLang="en-US" sz="2400">
              <a:solidFill>
                <a:srgbClr val="3399FF"/>
              </a:solidFill>
            </a:endParaRPr>
          </a:p>
        </p:txBody>
      </p:sp>
    </p:spTree>
    <p:extLst>
      <p:ext uri="{BB962C8B-B14F-4D97-AF65-F5344CB8AC3E}">
        <p14:creationId xmlns:p14="http://schemas.microsoft.com/office/powerpoint/2010/main" val="1482393650"/>
      </p:ext>
    </p:extLst>
  </p:cSld>
  <p:clrMapOvr>
    <a:masterClrMapping/>
  </p:clrMapOvr>
  <p:timing>
    <p:tnLst>
      <p:par>
        <p:cTn id="1" dur="indefinite" restart="never" nodeType="tmRoot"/>
      </p:par>
    </p:tnLst>
  </p:timing>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79388" y="396875"/>
            <a:ext cx="5616575"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a:solidFill>
                  <a:srgbClr val="CC0000"/>
                </a:solidFill>
                <a:latin typeface="+mj-lt"/>
              </a:rPr>
              <a:t>影響離子優先放電次序的因素</a:t>
            </a:r>
            <a:endParaRPr kumimoji="0" lang="en-US" altLang="zh-TW" sz="3200" b="1" dirty="0">
              <a:solidFill>
                <a:srgbClr val="CC0000"/>
              </a:solidFill>
              <a:latin typeface="+mj-lt"/>
            </a:endParaRPr>
          </a:p>
        </p:txBody>
      </p:sp>
      <p:sp>
        <p:nvSpPr>
          <p:cNvPr id="3" name="Rectangle 6"/>
          <p:cNvSpPr>
            <a:spLocks noChangeArrowheads="1"/>
          </p:cNvSpPr>
          <p:nvPr/>
        </p:nvSpPr>
        <p:spPr bwMode="auto">
          <a:xfrm>
            <a:off x="276225" y="1398041"/>
            <a:ext cx="8616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氯化鈉的水溶液中含有兩種陽離子和兩種陰</a:t>
            </a:r>
            <a:r>
              <a:rPr kumimoji="0" lang="zh-HK" altLang="en-US" sz="2800"/>
              <a:t>離子。</a:t>
            </a:r>
            <a:endParaRPr kumimoji="0" lang="en-US" altLang="zh-TW" sz="2800">
              <a:latin typeface="Arial" pitchFamily="34" charset="0"/>
              <a:ea typeface="Arial Unicode MS" pitchFamily="34" charset="-120"/>
              <a:cs typeface="Arial" pitchFamily="34" charset="0"/>
            </a:endParaRPr>
          </a:p>
        </p:txBody>
      </p:sp>
      <p:graphicFrame>
        <p:nvGraphicFramePr>
          <p:cNvPr id="25630" name="Group 30"/>
          <p:cNvGraphicFramePr>
            <a:graphicFrameLocks noGrp="1"/>
          </p:cNvGraphicFramePr>
          <p:nvPr>
            <p:extLst>
              <p:ext uri="{D42A27DB-BD31-4B8C-83A1-F6EECF244321}">
                <p14:modId xmlns:p14="http://schemas.microsoft.com/office/powerpoint/2010/main" val="3449250347"/>
              </p:ext>
            </p:extLst>
          </p:nvPr>
        </p:nvGraphicFramePr>
        <p:xfrm>
          <a:off x="1476375" y="2209254"/>
          <a:ext cx="6672263" cy="1585911"/>
        </p:xfrm>
        <a:graphic>
          <a:graphicData uri="http://schemas.openxmlformats.org/drawingml/2006/table">
            <a:tbl>
              <a:tblPr/>
              <a:tblGrid>
                <a:gridCol w="3376613">
                  <a:extLst>
                    <a:ext uri="{9D8B030D-6E8A-4147-A177-3AD203B41FA5}">
                      <a16:colId xmlns:a16="http://schemas.microsoft.com/office/drawing/2014/main" xmlns="" val="20000"/>
                    </a:ext>
                  </a:extLst>
                </a:gridCol>
                <a:gridCol w="1647825">
                  <a:extLst>
                    <a:ext uri="{9D8B030D-6E8A-4147-A177-3AD203B41FA5}">
                      <a16:colId xmlns:a16="http://schemas.microsoft.com/office/drawing/2014/main" xmlns="" val="20001"/>
                    </a:ext>
                  </a:extLst>
                </a:gridCol>
                <a:gridCol w="1647825">
                  <a:extLst>
                    <a:ext uri="{9D8B030D-6E8A-4147-A177-3AD203B41FA5}">
                      <a16:colId xmlns:a16="http://schemas.microsoft.com/office/drawing/2014/main" xmlns="" val="20002"/>
                    </a:ext>
                  </a:extLst>
                </a:gridCol>
              </a:tblGrid>
              <a:tr h="528637">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800" b="1"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28" marR="91428" marT="45724" marB="45724"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陽離子</a:t>
                      </a:r>
                      <a:endParaRPr kumimoji="0" lang="zh-HK" altLang="en-US" sz="28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28" marR="91428" marT="45724" marB="45724" anchor="ctr" horzOverflow="overflow">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陰離子</a:t>
                      </a:r>
                      <a:endParaRPr kumimoji="0" lang="zh-HK" altLang="en-US" sz="28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28" marR="91428" marT="45724" marB="45724"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xmlns="" val="10000"/>
                  </a:ext>
                </a:extLst>
              </a:tr>
              <a:tr h="528637">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來自氯化鈉 </a:t>
                      </a:r>
                      <a:r>
                        <a:rPr kumimoji="0" lang="en-US" altLang="zh-HK" sz="2800" b="0" i="0" u="none" strike="noStrike" cap="none" normalizeH="0" baseline="0" smtClean="0">
                          <a:ln>
                            <a:noFill/>
                          </a:ln>
                          <a:solidFill>
                            <a:schemeClr val="tx1"/>
                          </a:solidFill>
                          <a:effectLst/>
                          <a:latin typeface="Arial" pitchFamily="34" charset="0"/>
                          <a:ea typeface="新細明體" pitchFamily="18" charset="-120"/>
                          <a:cs typeface="Arial" pitchFamily="34" charset="0"/>
                        </a:rPr>
                        <a:t>(NaCl)</a:t>
                      </a:r>
                      <a:endParaRPr kumimoji="0" lang="zh-HK" altLang="en-US" sz="28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28" marR="91428" marT="45724" marB="45724"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28" marR="91428" marT="45724" marB="45724"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28" marR="91428" marT="45724" marB="45724"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528637">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8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來自水 </a:t>
                      </a:r>
                      <a:r>
                        <a:rPr kumimoji="0" lang="en-US" altLang="zh-TW" sz="2800" b="0" i="0" u="none" strike="noStrike" cap="none" normalizeH="0" baseline="0" smtClean="0">
                          <a:ln>
                            <a:noFill/>
                          </a:ln>
                          <a:solidFill>
                            <a:schemeClr val="tx1"/>
                          </a:solidFill>
                          <a:effectLst/>
                          <a:latin typeface="Arial" pitchFamily="34" charset="0"/>
                          <a:ea typeface="新細明體" pitchFamily="18" charset="-120"/>
                          <a:cs typeface="Arial" pitchFamily="34" charset="0"/>
                        </a:rPr>
                        <a:t>(</a:t>
                      </a:r>
                      <a:r>
                        <a:rPr kumimoji="0" lang="en-US" altLang="zh-HK" sz="2800" b="0" i="0" u="none" strike="noStrike" cap="none" normalizeH="0" baseline="0" smtClean="0">
                          <a:ln>
                            <a:noFill/>
                          </a:ln>
                          <a:solidFill>
                            <a:schemeClr val="tx1"/>
                          </a:solidFill>
                          <a:effectLst/>
                          <a:latin typeface="Arial" pitchFamily="34" charset="0"/>
                          <a:ea typeface="新細明體" pitchFamily="18" charset="-120"/>
                          <a:cs typeface="Arial" pitchFamily="34" charset="0"/>
                        </a:rPr>
                        <a:t>H</a:t>
                      </a:r>
                      <a:r>
                        <a:rPr kumimoji="0" lang="en-US" altLang="zh-HK" sz="28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800" b="0" i="0" u="none" strike="noStrike" cap="none" normalizeH="0" baseline="0" smtClean="0">
                          <a:ln>
                            <a:noFill/>
                          </a:ln>
                          <a:solidFill>
                            <a:schemeClr val="tx1"/>
                          </a:solidFill>
                          <a:effectLst/>
                          <a:latin typeface="Arial" pitchFamily="34" charset="0"/>
                          <a:ea typeface="新細明體" pitchFamily="18" charset="-120"/>
                          <a:cs typeface="Arial" pitchFamily="34" charset="0"/>
                        </a:rPr>
                        <a:t>O)</a:t>
                      </a:r>
                      <a:endParaRPr kumimoji="0" lang="zh-HK" altLang="en-US" sz="28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28" marR="91428" marT="45724" marB="45724"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28" marR="91428" marT="45724" marB="45724"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28" marR="91428" marT="45724" marB="45724"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bl>
          </a:graphicData>
        </a:graphic>
      </p:graphicFrame>
      <p:sp>
        <p:nvSpPr>
          <p:cNvPr id="5" name="Rectangle 6"/>
          <p:cNvSpPr>
            <a:spLocks noChangeArrowheads="1"/>
          </p:cNvSpPr>
          <p:nvPr/>
        </p:nvSpPr>
        <p:spPr bwMode="auto">
          <a:xfrm>
            <a:off x="428625" y="4225379"/>
            <a:ext cx="33512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latin typeface="Arial" pitchFamily="34" charset="0"/>
                <a:cs typeface="Arial" pitchFamily="34" charset="0"/>
              </a:rPr>
              <a:t>在電解過程中，</a:t>
            </a:r>
            <a:endParaRPr kumimoji="0" lang="en-US" altLang="zh-TW" sz="2800">
              <a:latin typeface="Arial" pitchFamily="34" charset="0"/>
              <a:cs typeface="Arial" pitchFamily="34" charset="0"/>
            </a:endParaRPr>
          </a:p>
        </p:txBody>
      </p:sp>
      <p:sp>
        <p:nvSpPr>
          <p:cNvPr id="25631" name="Rectangle 31"/>
          <p:cNvSpPr>
            <a:spLocks noChangeArrowheads="1"/>
          </p:cNvSpPr>
          <p:nvPr/>
        </p:nvSpPr>
        <p:spPr bwMode="auto">
          <a:xfrm>
            <a:off x="4956175" y="2714079"/>
            <a:ext cx="14160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rPr>
              <a:t>Na</a:t>
            </a:r>
            <a:r>
              <a:rPr kumimoji="0" lang="en-US" altLang="zh-HK" sz="2800" baseline="30000">
                <a:latin typeface="Arial" pitchFamily="34" charset="0"/>
              </a:rPr>
              <a:t>+</a:t>
            </a:r>
            <a:r>
              <a:rPr kumimoji="0" lang="en-US" altLang="zh-HK" sz="2800">
                <a:latin typeface="Arial" pitchFamily="34" charset="0"/>
              </a:rPr>
              <a:t>(aq)</a:t>
            </a:r>
            <a:endParaRPr kumimoji="0" lang="zh-HK" altLang="en-US" sz="2800">
              <a:latin typeface="Arial" pitchFamily="34" charset="0"/>
            </a:endParaRPr>
          </a:p>
        </p:txBody>
      </p:sp>
      <p:sp>
        <p:nvSpPr>
          <p:cNvPr id="25632" name="Rectangle 32"/>
          <p:cNvSpPr>
            <a:spLocks noChangeArrowheads="1"/>
          </p:cNvSpPr>
          <p:nvPr/>
        </p:nvSpPr>
        <p:spPr bwMode="auto">
          <a:xfrm>
            <a:off x="6669088" y="2714079"/>
            <a:ext cx="12874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800">
                <a:latin typeface="Arial" pitchFamily="34" charset="0"/>
              </a:rPr>
              <a:t>Cl</a:t>
            </a:r>
            <a:r>
              <a:rPr kumimoji="0" lang="en-US" altLang="zh-HK" sz="2800" baseline="30000">
                <a:latin typeface="Arial" pitchFamily="34" charset="0"/>
                <a:sym typeface="Symbol" pitchFamily="18" charset="2"/>
              </a:rPr>
              <a:t></a:t>
            </a:r>
            <a:r>
              <a:rPr kumimoji="0" lang="en-US" altLang="zh-HK" sz="2800">
                <a:latin typeface="Arial" pitchFamily="34" charset="0"/>
              </a:rPr>
              <a:t>(aq)</a:t>
            </a:r>
            <a:endParaRPr kumimoji="0" lang="zh-HK" altLang="en-US" sz="2800">
              <a:latin typeface="Arial" pitchFamily="34" charset="0"/>
            </a:endParaRPr>
          </a:p>
        </p:txBody>
      </p:sp>
      <p:sp>
        <p:nvSpPr>
          <p:cNvPr id="25633" name="Rectangle 33"/>
          <p:cNvSpPr>
            <a:spLocks noChangeArrowheads="1"/>
          </p:cNvSpPr>
          <p:nvPr/>
        </p:nvSpPr>
        <p:spPr bwMode="auto">
          <a:xfrm>
            <a:off x="5083175" y="3274466"/>
            <a:ext cx="12176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800">
                <a:latin typeface="Arial" pitchFamily="34" charset="0"/>
              </a:rPr>
              <a:t>H</a:t>
            </a:r>
            <a:r>
              <a:rPr kumimoji="0" lang="en-US" altLang="zh-HK" sz="2800" baseline="30000">
                <a:latin typeface="Arial" pitchFamily="34" charset="0"/>
              </a:rPr>
              <a:t>+</a:t>
            </a:r>
            <a:r>
              <a:rPr kumimoji="0" lang="en-US" altLang="zh-HK" sz="2800">
                <a:latin typeface="Arial" pitchFamily="34" charset="0"/>
              </a:rPr>
              <a:t>(aq)</a:t>
            </a:r>
            <a:endParaRPr kumimoji="0" lang="zh-HK" altLang="en-US" sz="2800">
              <a:latin typeface="Arial" pitchFamily="34" charset="0"/>
            </a:endParaRPr>
          </a:p>
        </p:txBody>
      </p:sp>
      <p:sp>
        <p:nvSpPr>
          <p:cNvPr id="25634" name="Rectangle 34"/>
          <p:cNvSpPr>
            <a:spLocks noChangeArrowheads="1"/>
          </p:cNvSpPr>
          <p:nvPr/>
        </p:nvSpPr>
        <p:spPr bwMode="auto">
          <a:xfrm>
            <a:off x="6588125" y="3274466"/>
            <a:ext cx="14843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800">
                <a:latin typeface="Arial" pitchFamily="34" charset="0"/>
              </a:rPr>
              <a:t>OH</a:t>
            </a:r>
            <a:r>
              <a:rPr kumimoji="0" lang="en-US" altLang="zh-HK" sz="2800" baseline="30000">
                <a:latin typeface="Arial" pitchFamily="34" charset="0"/>
                <a:sym typeface="Symbol" pitchFamily="18" charset="2"/>
              </a:rPr>
              <a:t></a:t>
            </a:r>
            <a:r>
              <a:rPr kumimoji="0" lang="en-US" altLang="zh-HK" sz="2800">
                <a:latin typeface="Arial" pitchFamily="34" charset="0"/>
              </a:rPr>
              <a:t>(aq)</a:t>
            </a:r>
            <a:endParaRPr kumimoji="0" lang="zh-HK" altLang="en-US" sz="2800">
              <a:latin typeface="Arial" pitchFamily="34" charset="0"/>
            </a:endParaRPr>
          </a:p>
        </p:txBody>
      </p:sp>
      <p:sp>
        <p:nvSpPr>
          <p:cNvPr id="4" name="Rectangle 6"/>
          <p:cNvSpPr>
            <a:spLocks noChangeArrowheads="1"/>
          </p:cNvSpPr>
          <p:nvPr/>
        </p:nvSpPr>
        <p:spPr bwMode="auto">
          <a:xfrm>
            <a:off x="1042988" y="4730204"/>
            <a:ext cx="79216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endParaRPr kumimoji="0" lang="en-US" altLang="zh-HK" sz="800">
              <a:latin typeface="Arial" pitchFamily="34" charset="0"/>
              <a:cs typeface="Arial" pitchFamily="34" charset="0"/>
            </a:endParaRPr>
          </a:p>
          <a:p>
            <a:pPr algn="just" eaLnBrk="1" hangingPunct="1">
              <a:buFontTx/>
              <a:buBlip>
                <a:blip r:embed="rId3"/>
              </a:buBlip>
            </a:pPr>
            <a:r>
              <a:rPr kumimoji="0" lang="en-US" altLang="zh-HK" sz="2800" b="1">
                <a:solidFill>
                  <a:srgbClr val="3399FF"/>
                </a:solidFill>
                <a:latin typeface="Arial" pitchFamily="34" charset="0"/>
                <a:cs typeface="Arial" pitchFamily="34" charset="0"/>
              </a:rPr>
              <a:t>Na</a:t>
            </a:r>
            <a:r>
              <a:rPr kumimoji="0" lang="en-US" altLang="zh-HK" sz="2800" b="1" baseline="30000">
                <a:solidFill>
                  <a:srgbClr val="3399FF"/>
                </a:solidFill>
                <a:latin typeface="Arial" pitchFamily="34" charset="0"/>
                <a:cs typeface="Arial" pitchFamily="34" charset="0"/>
              </a:rPr>
              <a:t>+</a:t>
            </a:r>
            <a:r>
              <a:rPr kumimoji="0" lang="en-US" altLang="zh-HK" sz="2800" b="1">
                <a:solidFill>
                  <a:srgbClr val="3399FF"/>
                </a:solidFill>
                <a:latin typeface="Arial" pitchFamily="34" charset="0"/>
                <a:cs typeface="Arial" pitchFamily="34" charset="0"/>
              </a:rPr>
              <a:t>(aq)</a:t>
            </a:r>
            <a:r>
              <a:rPr kumimoji="0" lang="zh-TW" altLang="en-US" sz="2800">
                <a:latin typeface="Arial" pitchFamily="34" charset="0"/>
                <a:cs typeface="Arial" pitchFamily="34" charset="0"/>
              </a:rPr>
              <a:t>離子和 </a:t>
            </a:r>
            <a:r>
              <a:rPr kumimoji="0" lang="en-US" altLang="zh-HK" sz="2800" b="1">
                <a:solidFill>
                  <a:srgbClr val="3399FF"/>
                </a:solidFill>
                <a:latin typeface="Arial" pitchFamily="34" charset="0"/>
                <a:cs typeface="Arial" pitchFamily="34" charset="0"/>
              </a:rPr>
              <a:t>H</a:t>
            </a:r>
            <a:r>
              <a:rPr kumimoji="0" lang="en-US" altLang="zh-HK" sz="2800" b="1" baseline="30000">
                <a:solidFill>
                  <a:srgbClr val="3399FF"/>
                </a:solidFill>
                <a:latin typeface="Arial" pitchFamily="34" charset="0"/>
                <a:cs typeface="Arial" pitchFamily="34" charset="0"/>
              </a:rPr>
              <a:t>+</a:t>
            </a:r>
            <a:r>
              <a:rPr kumimoji="0" lang="en-US" altLang="zh-HK" sz="2800" b="1">
                <a:solidFill>
                  <a:srgbClr val="3399FF"/>
                </a:solidFill>
                <a:latin typeface="Arial" pitchFamily="34" charset="0"/>
                <a:cs typeface="Arial" pitchFamily="34" charset="0"/>
              </a:rPr>
              <a:t>(aq)</a:t>
            </a:r>
            <a:r>
              <a:rPr kumimoji="0" lang="zh-TW" altLang="en-US" sz="2800">
                <a:latin typeface="Arial" pitchFamily="34" charset="0"/>
                <a:cs typeface="Arial" pitchFamily="34" charset="0"/>
              </a:rPr>
              <a:t>離子會被吸引至 </a:t>
            </a:r>
            <a:r>
              <a:rPr kumimoji="0" lang="zh-TW" altLang="en-US" sz="3200" b="1">
                <a:solidFill>
                  <a:srgbClr val="3399FF"/>
                </a:solidFill>
                <a:latin typeface="Arial" pitchFamily="34" charset="0"/>
                <a:cs typeface="Arial" pitchFamily="34" charset="0"/>
              </a:rPr>
              <a:t>陰極</a:t>
            </a:r>
            <a:endParaRPr kumimoji="0" lang="en-US" altLang="zh-TW" sz="3200" b="1">
              <a:solidFill>
                <a:srgbClr val="3399FF"/>
              </a:solidFill>
              <a:latin typeface="Arial" pitchFamily="34" charset="0"/>
              <a:cs typeface="Arial" pitchFamily="34" charset="0"/>
            </a:endParaRPr>
          </a:p>
        </p:txBody>
      </p:sp>
      <p:sp>
        <p:nvSpPr>
          <p:cNvPr id="6" name="Rectangle 6"/>
          <p:cNvSpPr>
            <a:spLocks noChangeArrowheads="1"/>
          </p:cNvSpPr>
          <p:nvPr/>
        </p:nvSpPr>
        <p:spPr bwMode="auto">
          <a:xfrm>
            <a:off x="1076325" y="5457279"/>
            <a:ext cx="78882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endParaRPr kumimoji="0" lang="en-US" altLang="zh-TW" sz="800">
              <a:latin typeface="Arial" pitchFamily="34" charset="0"/>
              <a:cs typeface="Arial" pitchFamily="34" charset="0"/>
            </a:endParaRPr>
          </a:p>
          <a:p>
            <a:pPr algn="just" eaLnBrk="1" hangingPunct="1">
              <a:buFontTx/>
              <a:buBlip>
                <a:blip r:embed="rId3"/>
              </a:buBlip>
            </a:pPr>
            <a:r>
              <a:rPr kumimoji="0" lang="en-US" altLang="zh-HK" sz="2800" b="1">
                <a:solidFill>
                  <a:srgbClr val="3399FF"/>
                </a:solidFill>
                <a:latin typeface="Arial" pitchFamily="34" charset="0"/>
                <a:cs typeface="Arial" pitchFamily="34" charset="0"/>
              </a:rPr>
              <a:t>Cl</a:t>
            </a:r>
            <a:r>
              <a:rPr kumimoji="0" lang="en-US" altLang="zh-HK" sz="2800" b="1" baseline="30000">
                <a:solidFill>
                  <a:srgbClr val="3399FF"/>
                </a:solidFill>
                <a:latin typeface="Arial" pitchFamily="34" charset="0"/>
                <a:cs typeface="Arial" pitchFamily="34" charset="0"/>
              </a:rPr>
              <a:t>–</a:t>
            </a:r>
            <a:r>
              <a:rPr kumimoji="0" lang="en-US" altLang="zh-HK" sz="2800" b="1">
                <a:solidFill>
                  <a:srgbClr val="3399FF"/>
                </a:solidFill>
                <a:latin typeface="Arial" pitchFamily="34" charset="0"/>
                <a:cs typeface="Arial" pitchFamily="34" charset="0"/>
              </a:rPr>
              <a:t>(aq)</a:t>
            </a:r>
            <a:r>
              <a:rPr kumimoji="0" lang="zh-TW" altLang="en-US" sz="2800">
                <a:latin typeface="Arial" pitchFamily="34" charset="0"/>
                <a:cs typeface="Arial" pitchFamily="34" charset="0"/>
              </a:rPr>
              <a:t>離子和 </a:t>
            </a:r>
            <a:r>
              <a:rPr kumimoji="0" lang="en-US" altLang="zh-HK" sz="2800" b="1">
                <a:solidFill>
                  <a:srgbClr val="3399FF"/>
                </a:solidFill>
                <a:latin typeface="Arial" pitchFamily="34" charset="0"/>
                <a:cs typeface="Arial" pitchFamily="34" charset="0"/>
              </a:rPr>
              <a:t>OH</a:t>
            </a:r>
            <a:r>
              <a:rPr kumimoji="0" lang="en-US" altLang="zh-HK" sz="2800" b="1" baseline="30000">
                <a:solidFill>
                  <a:srgbClr val="3399FF"/>
                </a:solidFill>
                <a:latin typeface="Arial" pitchFamily="34" charset="0"/>
                <a:cs typeface="Arial" pitchFamily="34" charset="0"/>
              </a:rPr>
              <a:t>–</a:t>
            </a:r>
            <a:r>
              <a:rPr kumimoji="0" lang="en-US" altLang="zh-HK" sz="2800" b="1">
                <a:solidFill>
                  <a:srgbClr val="3399FF"/>
                </a:solidFill>
                <a:latin typeface="Arial" pitchFamily="34" charset="0"/>
                <a:cs typeface="Arial" pitchFamily="34" charset="0"/>
              </a:rPr>
              <a:t>(aq)</a:t>
            </a:r>
            <a:r>
              <a:rPr kumimoji="0" lang="zh-TW" altLang="en-US" sz="2800">
                <a:latin typeface="Arial" pitchFamily="34" charset="0"/>
                <a:cs typeface="Arial" pitchFamily="34" charset="0"/>
              </a:rPr>
              <a:t>離子會被吸引至</a:t>
            </a:r>
            <a:r>
              <a:rPr kumimoji="0" lang="zh-TW" altLang="en-US" sz="3200" b="1">
                <a:solidFill>
                  <a:srgbClr val="3399FF"/>
                </a:solidFill>
                <a:latin typeface="Arial" pitchFamily="34" charset="0"/>
                <a:cs typeface="Arial" pitchFamily="34" charset="0"/>
              </a:rPr>
              <a:t>陽極</a:t>
            </a:r>
            <a:endParaRPr kumimoji="0" lang="en-US" altLang="zh-TW" sz="3200" b="1">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762324319"/>
      </p:ext>
    </p:extLst>
  </p:cSld>
  <p:clrMapOvr>
    <a:masterClrMapping/>
  </p:clrMapOvr>
  <p:timing>
    <p:tnLst>
      <p:par>
        <p:cTn id="1" dur="indefinite" restart="never" nodeType="tmRoot"/>
      </p:par>
    </p:tn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6"/>
          <p:cNvSpPr>
            <a:spLocks noChangeArrowheads="1"/>
          </p:cNvSpPr>
          <p:nvPr/>
        </p:nvSpPr>
        <p:spPr bwMode="auto">
          <a:xfrm>
            <a:off x="276225" y="2060823"/>
            <a:ext cx="86169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其中一種陽離子和其中一種陰離子分別會較另一種陽離子和陰離子先放電。</a:t>
            </a:r>
            <a:endParaRPr kumimoji="0" lang="en-US" altLang="zh-TW" sz="2800">
              <a:latin typeface="Arial" pitchFamily="34" charset="0"/>
              <a:ea typeface="Arial Unicode MS" pitchFamily="34" charset="-120"/>
              <a:cs typeface="Arial" pitchFamily="34" charset="0"/>
            </a:endParaRPr>
          </a:p>
        </p:txBody>
      </p:sp>
      <p:sp>
        <p:nvSpPr>
          <p:cNvPr id="3" name="Rectangle 6"/>
          <p:cNvSpPr>
            <a:spLocks noChangeArrowheads="1"/>
          </p:cNvSpPr>
          <p:nvPr/>
        </p:nvSpPr>
        <p:spPr bwMode="auto">
          <a:xfrm>
            <a:off x="276225" y="3276848"/>
            <a:ext cx="51593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這種現象稱為 </a:t>
            </a:r>
            <a:r>
              <a:rPr kumimoji="0" lang="zh-TW" altLang="en-US" sz="3200" b="1">
                <a:solidFill>
                  <a:srgbClr val="3399FF"/>
                </a:solidFill>
              </a:rPr>
              <a:t>優先放電</a:t>
            </a:r>
            <a:r>
              <a:rPr kumimoji="0" lang="zh-TW" altLang="en-US" sz="2800"/>
              <a:t>。</a:t>
            </a:r>
            <a:endParaRPr kumimoji="0" lang="en-US" altLang="zh-TW" sz="2800">
              <a:latin typeface="Arial" pitchFamily="34" charset="0"/>
              <a:ea typeface="Arial Unicode MS" pitchFamily="34" charset="-120"/>
              <a:cs typeface="Arial" pitchFamily="34" charset="0"/>
            </a:endParaRPr>
          </a:p>
        </p:txBody>
      </p:sp>
    </p:spTree>
    <p:extLst>
      <p:ext uri="{BB962C8B-B14F-4D97-AF65-F5344CB8AC3E}">
        <p14:creationId xmlns:p14="http://schemas.microsoft.com/office/powerpoint/2010/main" val="1530700969"/>
      </p:ext>
    </p:extLst>
  </p:cSld>
  <p:clrMapOvr>
    <a:masterClrMapping/>
  </p:clrMapOvr>
  <p:timing>
    <p:tnLst>
      <p:par>
        <p:cTn id="1" dur="indefinite" restart="never" nodeType="tmRoot"/>
      </p:par>
    </p:tnLst>
  </p:timing>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4"/>
          <p:cNvSpPr>
            <a:spLocks noChangeArrowheads="1"/>
          </p:cNvSpPr>
          <p:nvPr/>
        </p:nvSpPr>
        <p:spPr bwMode="auto">
          <a:xfrm>
            <a:off x="214313" y="355154"/>
            <a:ext cx="570547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3000" b="1" dirty="0"/>
              <a:t>1.</a:t>
            </a:r>
            <a:r>
              <a:rPr kumimoji="0" lang="en-US" altLang="zh-TW" sz="3000" b="1" dirty="0">
                <a:solidFill>
                  <a:srgbClr val="FF0000"/>
                </a:solidFill>
              </a:rPr>
              <a:t>  </a:t>
            </a:r>
            <a:r>
              <a:rPr kumimoji="0" lang="zh-TW" altLang="en-US" sz="3200" b="1" u="sng" dirty="0">
                <a:solidFill>
                  <a:srgbClr val="FF0000"/>
                </a:solidFill>
              </a:rPr>
              <a:t>離子在電化序中的位置</a:t>
            </a:r>
            <a:endParaRPr kumimoji="0" lang="en-US" altLang="zh-TW" sz="3200" b="1" u="sng" dirty="0">
              <a:solidFill>
                <a:srgbClr val="FF0000"/>
              </a:solidFill>
            </a:endParaRPr>
          </a:p>
        </p:txBody>
      </p:sp>
      <p:graphicFrame>
        <p:nvGraphicFramePr>
          <p:cNvPr id="4" name="表格 3"/>
          <p:cNvGraphicFramePr>
            <a:graphicFrameLocks noGrp="1"/>
          </p:cNvGraphicFramePr>
          <p:nvPr>
            <p:extLst>
              <p:ext uri="{D42A27DB-BD31-4B8C-83A1-F6EECF244321}">
                <p14:modId xmlns:p14="http://schemas.microsoft.com/office/powerpoint/2010/main" val="1172115590"/>
              </p:ext>
            </p:extLst>
          </p:nvPr>
        </p:nvGraphicFramePr>
        <p:xfrm>
          <a:off x="1037581" y="1901973"/>
          <a:ext cx="863600" cy="4480384"/>
        </p:xfrm>
        <a:graphic>
          <a:graphicData uri="http://schemas.openxmlformats.org/drawingml/2006/table">
            <a:tbl>
              <a:tblPr/>
              <a:tblGrid>
                <a:gridCol w="863600">
                  <a:extLst>
                    <a:ext uri="{9D8B030D-6E8A-4147-A177-3AD203B41FA5}">
                      <a16:colId xmlns:a16="http://schemas.microsoft.com/office/drawing/2014/main" xmlns="" val="20000"/>
                    </a:ext>
                  </a:extLst>
                </a:gridCol>
              </a:tblGrid>
              <a:tr h="4479925">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K</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Ca</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2+</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Na</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Mg</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2+</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Al</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3+</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Zn</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2+</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Fe</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2+</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Pb</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2+</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1" i="0" u="none" strike="noStrike" cap="none" normalizeH="0" baseline="0" dirty="0" smtClean="0">
                          <a:ln>
                            <a:noFill/>
                          </a:ln>
                          <a:solidFill>
                            <a:srgbClr val="9933FF"/>
                          </a:solidFill>
                          <a:effectLst/>
                          <a:latin typeface="Calibri" pitchFamily="34" charset="0"/>
                          <a:ea typeface="新細明體" pitchFamily="18" charset="-120"/>
                        </a:rPr>
                        <a:t>H</a:t>
                      </a:r>
                      <a:r>
                        <a:rPr kumimoji="0" lang="en-US" altLang="zh-HK" sz="2400" b="1" i="0" u="none" strike="noStrike" cap="none" normalizeH="0" baseline="30000" dirty="0" smtClean="0">
                          <a:ln>
                            <a:noFill/>
                          </a:ln>
                          <a:solidFill>
                            <a:srgbClr val="9933FF"/>
                          </a:solidFill>
                          <a:effectLst/>
                          <a:latin typeface="Calibri" pitchFamily="34" charset="0"/>
                          <a:ea typeface="新細明體" pitchFamily="18" charset="-12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Cu</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2+</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Calibri" pitchFamily="34" charset="0"/>
                          <a:ea typeface="新細明體" pitchFamily="18" charset="-120"/>
                        </a:rPr>
                        <a:t>Ag</a:t>
                      </a:r>
                      <a:r>
                        <a:rPr kumimoji="0" lang="en-US" altLang="zh-HK" sz="2400" b="0" i="0" u="none" strike="noStrike" cap="none" normalizeH="0" baseline="30000" dirty="0" smtClean="0">
                          <a:ln>
                            <a:noFill/>
                          </a:ln>
                          <a:solidFill>
                            <a:schemeClr val="tx1"/>
                          </a:solidFill>
                          <a:effectLst/>
                          <a:latin typeface="Calibri" pitchFamily="34" charset="0"/>
                          <a:ea typeface="新細明體" pitchFamily="18" charset="-120"/>
                        </a:rPr>
                        <a:t>+</a:t>
                      </a:r>
                      <a:endParaRPr kumimoji="0" lang="en-US" altLang="zh-HK" sz="2400" b="0" i="0" u="none" strike="noStrike" cap="none" normalizeH="0" baseline="30000" dirty="0" smtClean="0">
                        <a:ln>
                          <a:noFill/>
                        </a:ln>
                        <a:solidFill>
                          <a:schemeClr val="tx1"/>
                        </a:solidFill>
                        <a:effectLst/>
                        <a:latin typeface="Arial" pitchFamily="34" charset="0"/>
                        <a:ea typeface="新細明體" pitchFamily="18" charset="-120"/>
                        <a:cs typeface="Arial" pitchFamily="34" charset="0"/>
                      </a:endParaRPr>
                    </a:p>
                  </a:txBody>
                  <a:tcPr marL="91388" marR="91388" marT="45632" marB="45632" horzOverflow="overflow">
                    <a:lnL>
                      <a:noFill/>
                    </a:lnL>
                    <a:lnR>
                      <a:noFill/>
                    </a:lnR>
                    <a:ln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24581" name="文字方塊 4"/>
          <p:cNvSpPr txBox="1">
            <a:spLocks noChangeArrowheads="1"/>
          </p:cNvSpPr>
          <p:nvPr/>
        </p:nvSpPr>
        <p:spPr bwMode="auto">
          <a:xfrm>
            <a:off x="683568" y="1417786"/>
            <a:ext cx="110013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200" b="1">
                <a:solidFill>
                  <a:srgbClr val="7030A0"/>
                </a:solidFill>
                <a:latin typeface="Arial" pitchFamily="34" charset="0"/>
                <a:cs typeface="Arial" pitchFamily="34" charset="0"/>
              </a:rPr>
              <a:t> </a:t>
            </a:r>
            <a:r>
              <a:rPr kumimoji="0" lang="zh-TW" altLang="en-US" sz="2200" b="1">
                <a:solidFill>
                  <a:srgbClr val="9933FF"/>
                </a:solidFill>
                <a:latin typeface="Arial" pitchFamily="34" charset="0"/>
                <a:cs typeface="Arial" pitchFamily="34" charset="0"/>
              </a:rPr>
              <a:t>陽離子</a:t>
            </a:r>
            <a:endParaRPr kumimoji="0" lang="zh-HK" altLang="en-US" sz="2200" b="1">
              <a:solidFill>
                <a:srgbClr val="9933FF"/>
              </a:solidFill>
              <a:latin typeface="Arial" pitchFamily="34" charset="0"/>
              <a:cs typeface="Arial" pitchFamily="34" charset="0"/>
            </a:endParaRPr>
          </a:p>
        </p:txBody>
      </p:sp>
      <p:sp>
        <p:nvSpPr>
          <p:cNvPr id="6" name="向下箭號 5"/>
          <p:cNvSpPr/>
          <p:nvPr/>
        </p:nvSpPr>
        <p:spPr>
          <a:xfrm>
            <a:off x="1757265" y="1900897"/>
            <a:ext cx="720080" cy="4320480"/>
          </a:xfrm>
          <a:prstGeom prst="downArrow">
            <a:avLst>
              <a:gd name="adj1" fmla="val 50000"/>
              <a:gd name="adj2" fmla="val 69603"/>
            </a:avLst>
          </a:prstGeom>
          <a:gradFill>
            <a:gsLst>
              <a:gs pos="0">
                <a:schemeClr val="bg1"/>
              </a:gs>
              <a:gs pos="100000">
                <a:srgbClr val="0066FF"/>
              </a:gs>
              <a:gs pos="100000">
                <a:srgbClr val="3399FF"/>
              </a:gs>
            </a:gsLst>
            <a:lin ang="5400000" scaled="0"/>
          </a:gradFill>
          <a:ln>
            <a:no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a:p>
        </p:txBody>
      </p:sp>
      <p:sp>
        <p:nvSpPr>
          <p:cNvPr id="24583" name="文字方塊 6"/>
          <p:cNvSpPr txBox="1">
            <a:spLocks noChangeArrowheads="1"/>
          </p:cNvSpPr>
          <p:nvPr/>
        </p:nvSpPr>
        <p:spPr bwMode="auto">
          <a:xfrm>
            <a:off x="6690668" y="3964136"/>
            <a:ext cx="21971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solidFill>
                  <a:srgbClr val="FF00FF"/>
                </a:solidFill>
              </a:rPr>
              <a:t>在陽極放電的容易程度遞增</a:t>
            </a:r>
          </a:p>
          <a:p>
            <a:pPr eaLnBrk="1" hangingPunct="1"/>
            <a:r>
              <a:rPr kumimoji="0" lang="en-US" altLang="zh-TW" sz="2400">
                <a:solidFill>
                  <a:srgbClr val="FF00FF"/>
                </a:solidFill>
              </a:rPr>
              <a:t>(</a:t>
            </a:r>
            <a:r>
              <a:rPr kumimoji="0" lang="zh-TW" altLang="en-US" sz="2400" b="1">
                <a:solidFill>
                  <a:srgbClr val="FF00FF"/>
                </a:solidFill>
              </a:rPr>
              <a:t>失去</a:t>
            </a:r>
            <a:r>
              <a:rPr kumimoji="0" lang="zh-TW" altLang="en-US" sz="2400">
                <a:solidFill>
                  <a:srgbClr val="FF00FF"/>
                </a:solidFill>
              </a:rPr>
              <a:t>電子的容易程度遞增</a:t>
            </a:r>
            <a:r>
              <a:rPr kumimoji="0" lang="en-US" altLang="zh-TW" sz="2400">
                <a:solidFill>
                  <a:srgbClr val="FF00FF"/>
                </a:solidFill>
              </a:rPr>
              <a:t>)</a:t>
            </a:r>
            <a:endParaRPr kumimoji="0" lang="zh-HK" altLang="en-US" sz="2200">
              <a:solidFill>
                <a:srgbClr val="FF00FF"/>
              </a:solidFill>
            </a:endParaRPr>
          </a:p>
        </p:txBody>
      </p:sp>
      <p:graphicFrame>
        <p:nvGraphicFramePr>
          <p:cNvPr id="8" name="表格 7"/>
          <p:cNvGraphicFramePr>
            <a:graphicFrameLocks noGrp="1"/>
          </p:cNvGraphicFramePr>
          <p:nvPr>
            <p:extLst>
              <p:ext uri="{D42A27DB-BD31-4B8C-83A1-F6EECF244321}">
                <p14:modId xmlns:p14="http://schemas.microsoft.com/office/powerpoint/2010/main" val="1782967517"/>
              </p:ext>
            </p:extLst>
          </p:nvPr>
        </p:nvGraphicFramePr>
        <p:xfrm>
          <a:off x="5338118" y="3357711"/>
          <a:ext cx="1223963" cy="2652712"/>
        </p:xfrm>
        <a:graphic>
          <a:graphicData uri="http://schemas.openxmlformats.org/drawingml/2006/table">
            <a:tbl>
              <a:tblPr/>
              <a:tblGrid>
                <a:gridCol w="1223963">
                  <a:extLst>
                    <a:ext uri="{9D8B030D-6E8A-4147-A177-3AD203B41FA5}">
                      <a16:colId xmlns:a16="http://schemas.microsoft.com/office/drawing/2014/main" xmlns="" val="20000"/>
                    </a:ext>
                  </a:extLst>
                </a:gridCol>
              </a:tblGrid>
              <a:tr h="2652712">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1" i="0" u="none" strike="noStrike" cap="none" normalizeH="0" baseline="0" smtClean="0">
                          <a:ln>
                            <a:noFill/>
                          </a:ln>
                          <a:solidFill>
                            <a:srgbClr val="FF00FF"/>
                          </a:solidFill>
                          <a:effectLst/>
                          <a:latin typeface="Calibri" pitchFamily="34" charset="0"/>
                          <a:ea typeface="新細明體" pitchFamily="18" charset="-120"/>
                        </a:rPr>
                        <a:t>OH</a:t>
                      </a:r>
                      <a:r>
                        <a:rPr kumimoji="0" lang="en-US" altLang="zh-HK" sz="2400" b="1" i="0" u="none" strike="noStrike" cap="none" normalizeH="0" baseline="30000" smtClean="0">
                          <a:ln>
                            <a:noFill/>
                          </a:ln>
                          <a:solidFill>
                            <a:srgbClr val="FF00FF"/>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Calibri" pitchFamily="34" charset="0"/>
                          <a:ea typeface="新細明體" pitchFamily="18" charset="-120"/>
                        </a:rPr>
                        <a:t>I</a:t>
                      </a:r>
                      <a:r>
                        <a:rPr kumimoji="0" lang="en-US" altLang="zh-HK" sz="2400" b="0" i="0" u="none" strike="noStrike" cap="none" normalizeH="0" baseline="30000" smtClean="0">
                          <a:ln>
                            <a:noFill/>
                          </a:ln>
                          <a:solidFill>
                            <a:schemeClr val="tx1"/>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2400" b="0" i="0" u="none" strike="noStrike" cap="none" normalizeH="0" baseline="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Calibri" pitchFamily="34" charset="0"/>
                          <a:ea typeface="新細明體" pitchFamily="18" charset="-120"/>
                        </a:rPr>
                        <a:t>Br</a:t>
                      </a:r>
                      <a:r>
                        <a:rPr kumimoji="0" lang="en-US" altLang="zh-HK" sz="2400" b="0" i="0" u="none" strike="noStrike" cap="none" normalizeH="0" baseline="30000" smtClean="0">
                          <a:ln>
                            <a:noFill/>
                          </a:ln>
                          <a:solidFill>
                            <a:schemeClr val="tx1"/>
                          </a:solidFill>
                          <a:effectLst/>
                          <a:latin typeface="Calibri" pitchFamily="34" charset="0"/>
                          <a:ea typeface="新細明體" pitchFamily="18" charset="-120"/>
                          <a:sym typeface="Symbol" pitchFamily="18" charset="2"/>
                        </a:rPr>
                        <a:t></a:t>
                      </a:r>
                      <a:endParaRPr kumimoji="0" lang="en-US" altLang="zh-HK" sz="2400" b="0" i="0" u="none" strike="noStrike" cap="none" normalizeH="0" baseline="3000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Calibri" pitchFamily="34" charset="0"/>
                          <a:ea typeface="新細明體" pitchFamily="18" charset="-120"/>
                        </a:rPr>
                        <a:t>Cl</a:t>
                      </a:r>
                      <a:r>
                        <a:rPr kumimoji="0" lang="en-US" altLang="zh-HK" sz="2400" b="0" i="0" u="none" strike="noStrike" cap="none" normalizeH="0" baseline="30000" smtClean="0">
                          <a:ln>
                            <a:noFill/>
                          </a:ln>
                          <a:solidFill>
                            <a:schemeClr val="tx1"/>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Calibri" pitchFamily="34" charset="0"/>
                          <a:ea typeface="新細明體" pitchFamily="18" charset="-120"/>
                        </a:rPr>
                        <a:t>NO</a:t>
                      </a:r>
                      <a:r>
                        <a:rPr kumimoji="0" lang="en-US" altLang="zh-HK" sz="2400" b="0" i="0" u="none" strike="noStrike" cap="none" normalizeH="0" baseline="-25000" smtClean="0">
                          <a:ln>
                            <a:noFill/>
                          </a:ln>
                          <a:solidFill>
                            <a:schemeClr val="tx1"/>
                          </a:solidFill>
                          <a:effectLst/>
                          <a:latin typeface="Calibri" pitchFamily="34" charset="0"/>
                          <a:ea typeface="新細明體" pitchFamily="18" charset="-120"/>
                        </a:rPr>
                        <a:t>3</a:t>
                      </a:r>
                      <a:r>
                        <a:rPr kumimoji="0" lang="en-US" altLang="zh-HK" sz="2400" b="0" i="0" u="none" strike="noStrike" cap="none" normalizeH="0" baseline="30000" smtClean="0">
                          <a:ln>
                            <a:noFill/>
                          </a:ln>
                          <a:solidFill>
                            <a:schemeClr val="tx1"/>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Calibri" pitchFamily="34" charset="0"/>
                          <a:ea typeface="新細明體" pitchFamily="18" charset="-120"/>
                        </a:rPr>
                        <a:t>SO</a:t>
                      </a:r>
                      <a:r>
                        <a:rPr kumimoji="0" lang="en-US" altLang="zh-HK" sz="2400" b="0" i="0" u="none" strike="noStrike" cap="none" normalizeH="0" baseline="-25000" smtClean="0">
                          <a:ln>
                            <a:noFill/>
                          </a:ln>
                          <a:solidFill>
                            <a:schemeClr val="tx1"/>
                          </a:solidFill>
                          <a:effectLst/>
                          <a:latin typeface="Calibri" pitchFamily="34" charset="0"/>
                          <a:ea typeface="新細明體" pitchFamily="18" charset="-120"/>
                        </a:rPr>
                        <a:t>4</a:t>
                      </a:r>
                      <a:r>
                        <a:rPr kumimoji="0" lang="en-US" altLang="zh-HK" sz="2400" b="0" i="0" u="none" strike="noStrike" cap="none" normalizeH="0" baseline="30000" smtClean="0">
                          <a:ln>
                            <a:noFill/>
                          </a:ln>
                          <a:solidFill>
                            <a:schemeClr val="tx1"/>
                          </a:solidFill>
                          <a:effectLst/>
                          <a:latin typeface="Calibri" pitchFamily="34" charset="0"/>
                          <a:ea typeface="新細明體" pitchFamily="18" charset="-120"/>
                        </a:rPr>
                        <a:t>2</a:t>
                      </a:r>
                      <a:r>
                        <a:rPr kumimoji="0" lang="en-US" altLang="zh-HK" sz="2400" b="0" i="0" u="none" strike="noStrike" cap="none" normalizeH="0" baseline="30000" smtClean="0">
                          <a:ln>
                            <a:noFill/>
                          </a:ln>
                          <a:solidFill>
                            <a:schemeClr val="tx1"/>
                          </a:solidFill>
                          <a:effectLst/>
                          <a:latin typeface="Calibri" pitchFamily="34" charset="0"/>
                          <a:ea typeface="新細明體" pitchFamily="18" charset="-120"/>
                          <a:sym typeface="Symbol" pitchFamily="18" charset="2"/>
                        </a:rPr>
                        <a:t></a:t>
                      </a:r>
                    </a:p>
                  </a:txBody>
                  <a:tcPr marL="91427" marR="91427" marT="45736" marB="4573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24586" name="文字方塊 8"/>
          <p:cNvSpPr txBox="1">
            <a:spLocks noChangeArrowheads="1"/>
          </p:cNvSpPr>
          <p:nvPr/>
        </p:nvSpPr>
        <p:spPr bwMode="auto">
          <a:xfrm>
            <a:off x="1042343" y="5500836"/>
            <a:ext cx="6413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3000">
                <a:latin typeface="Arial" pitchFamily="34" charset="0"/>
                <a:cs typeface="Arial" pitchFamily="34" charset="0"/>
              </a:rPr>
              <a:t>…</a:t>
            </a:r>
          </a:p>
        </p:txBody>
      </p:sp>
      <p:sp>
        <p:nvSpPr>
          <p:cNvPr id="24587" name="文字方塊 9"/>
          <p:cNvSpPr txBox="1">
            <a:spLocks noChangeArrowheads="1"/>
          </p:cNvSpPr>
          <p:nvPr/>
        </p:nvSpPr>
        <p:spPr bwMode="auto">
          <a:xfrm>
            <a:off x="5268268" y="4105423"/>
            <a:ext cx="6461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3000">
                <a:latin typeface="Arial" pitchFamily="34" charset="0"/>
                <a:cs typeface="Arial" pitchFamily="34" charset="0"/>
              </a:rPr>
              <a:t>…</a:t>
            </a:r>
          </a:p>
        </p:txBody>
      </p:sp>
      <p:sp>
        <p:nvSpPr>
          <p:cNvPr id="24588" name="文字方塊 10"/>
          <p:cNvSpPr txBox="1">
            <a:spLocks noChangeArrowheads="1"/>
          </p:cNvSpPr>
          <p:nvPr/>
        </p:nvSpPr>
        <p:spPr bwMode="auto">
          <a:xfrm>
            <a:off x="5122218" y="6026298"/>
            <a:ext cx="110013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200" b="1">
                <a:solidFill>
                  <a:srgbClr val="FF0000"/>
                </a:solidFill>
                <a:latin typeface="Arial" pitchFamily="34" charset="0"/>
                <a:cs typeface="Arial" pitchFamily="34" charset="0"/>
              </a:rPr>
              <a:t> </a:t>
            </a:r>
            <a:r>
              <a:rPr kumimoji="0" lang="zh-TW" altLang="en-US" sz="2200" b="1">
                <a:solidFill>
                  <a:srgbClr val="FF00FF"/>
                </a:solidFill>
                <a:latin typeface="Arial" pitchFamily="34" charset="0"/>
                <a:cs typeface="Arial" pitchFamily="34" charset="0"/>
              </a:rPr>
              <a:t>陰離子</a:t>
            </a:r>
            <a:endParaRPr kumimoji="0" lang="zh-HK" altLang="en-US" sz="2200" b="1">
              <a:solidFill>
                <a:srgbClr val="FF00FF"/>
              </a:solidFill>
              <a:latin typeface="Arial" pitchFamily="34" charset="0"/>
              <a:cs typeface="Arial" pitchFamily="34" charset="0"/>
            </a:endParaRPr>
          </a:p>
        </p:txBody>
      </p:sp>
      <p:sp>
        <p:nvSpPr>
          <p:cNvPr id="12" name="向下箭號 11"/>
          <p:cNvSpPr/>
          <p:nvPr/>
        </p:nvSpPr>
        <p:spPr>
          <a:xfrm rot="10800000">
            <a:off x="6130818" y="3298745"/>
            <a:ext cx="720080" cy="2735723"/>
          </a:xfrm>
          <a:prstGeom prst="downArrow">
            <a:avLst>
              <a:gd name="adj1" fmla="val 50000"/>
              <a:gd name="adj2" fmla="val 69603"/>
            </a:avLst>
          </a:prstGeom>
          <a:gradFill>
            <a:gsLst>
              <a:gs pos="0">
                <a:schemeClr val="bg1"/>
              </a:gs>
              <a:gs pos="100000">
                <a:srgbClr val="FF00FF"/>
              </a:gs>
              <a:gs pos="100000">
                <a:srgbClr val="3399FF"/>
              </a:gs>
            </a:gsLst>
            <a:lin ang="5400000" scaled="0"/>
          </a:gradFill>
          <a:ln>
            <a:no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a:p>
        </p:txBody>
      </p:sp>
      <p:sp>
        <p:nvSpPr>
          <p:cNvPr id="24590" name="文字方塊 12"/>
          <p:cNvSpPr txBox="1">
            <a:spLocks noChangeArrowheads="1"/>
          </p:cNvSpPr>
          <p:nvPr/>
        </p:nvSpPr>
        <p:spPr bwMode="auto">
          <a:xfrm>
            <a:off x="2334568" y="3100536"/>
            <a:ext cx="22320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solidFill>
                  <a:srgbClr val="3599FF"/>
                </a:solidFill>
              </a:rPr>
              <a:t>在陰極放電的容易程度遞增</a:t>
            </a:r>
          </a:p>
          <a:p>
            <a:pPr eaLnBrk="1" hangingPunct="1"/>
            <a:r>
              <a:rPr kumimoji="0" lang="en-US" altLang="zh-TW" sz="2400">
                <a:solidFill>
                  <a:srgbClr val="3599FF"/>
                </a:solidFill>
              </a:rPr>
              <a:t>(</a:t>
            </a:r>
            <a:r>
              <a:rPr kumimoji="0" lang="zh-TW" altLang="en-US" sz="2400" b="1">
                <a:solidFill>
                  <a:srgbClr val="3599FF"/>
                </a:solidFill>
              </a:rPr>
              <a:t>獲得</a:t>
            </a:r>
            <a:r>
              <a:rPr kumimoji="0" lang="zh-TW" altLang="en-US" sz="2400">
                <a:solidFill>
                  <a:srgbClr val="3599FF"/>
                </a:solidFill>
              </a:rPr>
              <a:t>電子的容易程度遞增</a:t>
            </a:r>
            <a:r>
              <a:rPr kumimoji="0" lang="en-US" altLang="zh-TW" sz="2400">
                <a:solidFill>
                  <a:srgbClr val="3599FF"/>
                </a:solidFill>
              </a:rPr>
              <a:t>)</a:t>
            </a:r>
            <a:endParaRPr kumimoji="0" lang="zh-HK" altLang="en-US" sz="2200">
              <a:solidFill>
                <a:srgbClr val="3599FF"/>
              </a:solidFill>
            </a:endParaRPr>
          </a:p>
        </p:txBody>
      </p:sp>
    </p:spTree>
    <p:extLst>
      <p:ext uri="{BB962C8B-B14F-4D97-AF65-F5344CB8AC3E}">
        <p14:creationId xmlns:p14="http://schemas.microsoft.com/office/powerpoint/2010/main" val="1312178556"/>
      </p:ext>
    </p:extLst>
  </p:cSld>
  <p:clrMapOvr>
    <a:masterClrMapping/>
  </p:clrMapOvr>
  <p:timing>
    <p:tnLst>
      <p:par>
        <p:cTn id="1" dur="indefinite" restart="never" nodeType="tmRoot"/>
      </p:par>
    </p:tn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5"/>
          <p:cNvSpPr txBox="1">
            <a:spLocks noChangeArrowheads="1"/>
          </p:cNvSpPr>
          <p:nvPr/>
        </p:nvSpPr>
        <p:spPr bwMode="auto">
          <a:xfrm>
            <a:off x="504825" y="4872038"/>
            <a:ext cx="8634413"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en-US" altLang="zh-HK" sz="3200" b="1">
                <a:solidFill>
                  <a:srgbClr val="3399FF"/>
                </a:solidFill>
                <a:latin typeface="Arial" pitchFamily="34" charset="0"/>
                <a:cs typeface="Arial" pitchFamily="34" charset="0"/>
              </a:rPr>
              <a:t>NO</a:t>
            </a:r>
            <a:r>
              <a:rPr lang="en-US" altLang="zh-HK" sz="3200" b="1" baseline="-25000">
                <a:solidFill>
                  <a:srgbClr val="3399FF"/>
                </a:solidFill>
                <a:latin typeface="Arial" pitchFamily="34" charset="0"/>
                <a:cs typeface="Arial" pitchFamily="34" charset="0"/>
              </a:rPr>
              <a:t>3</a:t>
            </a:r>
            <a:r>
              <a:rPr lang="en-US" altLang="zh-HK" sz="3200" b="1" baseline="30000">
                <a:solidFill>
                  <a:srgbClr val="3399FF"/>
                </a:solidFill>
                <a:latin typeface="Arial" pitchFamily="34" charset="0"/>
                <a:cs typeface="Arial" pitchFamily="34" charset="0"/>
              </a:rPr>
              <a:t>–</a:t>
            </a:r>
            <a:r>
              <a:rPr lang="en-US" altLang="zh-HK" sz="3200" b="1">
                <a:solidFill>
                  <a:srgbClr val="3399FF"/>
                </a:solidFill>
                <a:latin typeface="Arial" pitchFamily="34" charset="0"/>
                <a:cs typeface="Arial" pitchFamily="34" charset="0"/>
              </a:rPr>
              <a:t>(aq)</a:t>
            </a:r>
            <a:r>
              <a:rPr lang="en-US" altLang="zh-HK" sz="2800">
                <a:latin typeface="Arial" pitchFamily="34" charset="0"/>
                <a:cs typeface="Arial" pitchFamily="34" charset="0"/>
              </a:rPr>
              <a:t> </a:t>
            </a:r>
            <a:r>
              <a:rPr lang="zh-TW" altLang="en-US" sz="2800">
                <a:latin typeface="Arial" pitchFamily="34" charset="0"/>
                <a:cs typeface="Arial" pitchFamily="34" charset="0"/>
              </a:rPr>
              <a:t>離子和</a:t>
            </a:r>
            <a:r>
              <a:rPr lang="en-US" altLang="zh-HK" sz="2800">
                <a:latin typeface="Arial" pitchFamily="34" charset="0"/>
                <a:cs typeface="Arial" pitchFamily="34" charset="0"/>
              </a:rPr>
              <a:t> </a:t>
            </a:r>
            <a:r>
              <a:rPr lang="en-US" altLang="zh-HK" sz="3200" b="1">
                <a:solidFill>
                  <a:srgbClr val="3399FF"/>
                </a:solidFill>
                <a:latin typeface="Arial" pitchFamily="34" charset="0"/>
                <a:cs typeface="Arial" pitchFamily="34" charset="0"/>
              </a:rPr>
              <a:t>SO</a:t>
            </a:r>
            <a:r>
              <a:rPr lang="en-US" altLang="zh-HK" sz="3200" b="1" baseline="-25000">
                <a:solidFill>
                  <a:srgbClr val="3399FF"/>
                </a:solidFill>
                <a:latin typeface="Arial" pitchFamily="34" charset="0"/>
                <a:cs typeface="Arial" pitchFamily="34" charset="0"/>
              </a:rPr>
              <a:t>4</a:t>
            </a:r>
            <a:r>
              <a:rPr lang="en-US" altLang="zh-HK" sz="3200" b="1" baseline="30000">
                <a:solidFill>
                  <a:srgbClr val="3399FF"/>
                </a:solidFill>
                <a:latin typeface="Arial" pitchFamily="34" charset="0"/>
                <a:cs typeface="Arial" pitchFamily="34" charset="0"/>
              </a:rPr>
              <a:t>2–</a:t>
            </a:r>
            <a:r>
              <a:rPr lang="en-US" altLang="zh-HK" sz="3200" b="1">
                <a:solidFill>
                  <a:srgbClr val="3399FF"/>
                </a:solidFill>
                <a:latin typeface="Arial" pitchFamily="34" charset="0"/>
                <a:cs typeface="Arial" pitchFamily="34" charset="0"/>
              </a:rPr>
              <a:t>(aq)</a:t>
            </a:r>
            <a:r>
              <a:rPr lang="en-US" altLang="zh-HK" sz="2800">
                <a:latin typeface="Arial" pitchFamily="34" charset="0"/>
                <a:cs typeface="Arial" pitchFamily="34" charset="0"/>
              </a:rPr>
              <a:t> </a:t>
            </a:r>
            <a:r>
              <a:rPr lang="zh-TW" altLang="en-US" sz="2800">
                <a:latin typeface="Arial" pitchFamily="34" charset="0"/>
                <a:cs typeface="Arial" pitchFamily="34" charset="0"/>
              </a:rPr>
              <a:t>離子</a:t>
            </a:r>
            <a:r>
              <a:rPr lang="zh-HK" altLang="en-US" sz="2800"/>
              <a:t>是</a:t>
            </a:r>
            <a:r>
              <a:rPr lang="zh-TW" altLang="en-US" sz="2800"/>
              <a:t>極弱的還原劑，</a:t>
            </a:r>
          </a:p>
          <a:p>
            <a:r>
              <a:rPr lang="zh-TW" altLang="en-US" sz="2800"/>
              <a:t>它們 </a:t>
            </a:r>
            <a:r>
              <a:rPr lang="zh-TW" altLang="en-US" sz="3200" b="1">
                <a:solidFill>
                  <a:srgbClr val="3399FF"/>
                </a:solidFill>
              </a:rPr>
              <a:t>不會在水溶</a:t>
            </a:r>
            <a:r>
              <a:rPr lang="zh-HK" altLang="en-US" sz="3200" b="1">
                <a:solidFill>
                  <a:srgbClr val="3399FF"/>
                </a:solidFill>
              </a:rPr>
              <a:t>液中放電</a:t>
            </a:r>
            <a:r>
              <a:rPr lang="zh-HK" altLang="en-US" sz="2800"/>
              <a:t>。</a:t>
            </a:r>
            <a:endParaRPr lang="en-US" altLang="zh-TW" sz="2800">
              <a:latin typeface="Arial" pitchFamily="34" charset="0"/>
              <a:cs typeface="Arial" pitchFamily="34" charset="0"/>
            </a:endParaRPr>
          </a:p>
        </p:txBody>
      </p:sp>
      <p:sp>
        <p:nvSpPr>
          <p:cNvPr id="33795" name="Rectangle 6"/>
          <p:cNvSpPr>
            <a:spLocks noChangeArrowheads="1"/>
          </p:cNvSpPr>
          <p:nvPr/>
        </p:nvSpPr>
        <p:spPr bwMode="auto">
          <a:xfrm>
            <a:off x="504825" y="4835525"/>
            <a:ext cx="8418513" cy="1106488"/>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endParaRPr kumimoji="0" lang="zh-HK" altLang="zh-HK" sz="2400">
              <a:latin typeface="Times New Roman" pitchFamily="18" charset="0"/>
            </a:endParaRPr>
          </a:p>
        </p:txBody>
      </p:sp>
      <p:sp>
        <p:nvSpPr>
          <p:cNvPr id="6" name="Rectangle 6"/>
          <p:cNvSpPr>
            <a:spLocks noChangeArrowheads="1"/>
          </p:cNvSpPr>
          <p:nvPr/>
        </p:nvSpPr>
        <p:spPr bwMode="auto">
          <a:xfrm>
            <a:off x="252413" y="2197720"/>
            <a:ext cx="87122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在電化序中，位置 </a:t>
            </a:r>
            <a:r>
              <a:rPr kumimoji="0" lang="zh-TW" altLang="en-US" sz="3200" b="1">
                <a:solidFill>
                  <a:srgbClr val="3399FF"/>
                </a:solidFill>
              </a:rPr>
              <a:t>越低的陽離子越容易放電</a:t>
            </a:r>
            <a:r>
              <a:rPr kumimoji="0" lang="zh-TW" altLang="en-US" sz="2800"/>
              <a:t>，它們是較強的氧化劑 </a:t>
            </a:r>
            <a:r>
              <a:rPr kumimoji="0" lang="en-US" altLang="zh-TW" sz="2800"/>
              <a:t>(</a:t>
            </a:r>
            <a:r>
              <a:rPr kumimoji="0" lang="zh-TW" altLang="en-US" sz="2800"/>
              <a:t>即較容易獲得電子</a:t>
            </a:r>
            <a:r>
              <a:rPr kumimoji="0" lang="en-US" altLang="zh-TW" sz="2800"/>
              <a:t>)</a:t>
            </a:r>
            <a:r>
              <a:rPr kumimoji="0" lang="zh-TW" altLang="en-US" sz="2800"/>
              <a:t>。</a:t>
            </a:r>
            <a:endParaRPr kumimoji="0" lang="en-US" altLang="zh-TW" sz="2800"/>
          </a:p>
        </p:txBody>
      </p:sp>
      <p:sp>
        <p:nvSpPr>
          <p:cNvPr id="7" name="Rectangle 6"/>
          <p:cNvSpPr>
            <a:spLocks noChangeArrowheads="1"/>
          </p:cNvSpPr>
          <p:nvPr/>
        </p:nvSpPr>
        <p:spPr bwMode="auto">
          <a:xfrm>
            <a:off x="252413" y="3494708"/>
            <a:ext cx="8496300"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在電化序中，位置 </a:t>
            </a:r>
            <a:r>
              <a:rPr kumimoji="0" lang="zh-TW" altLang="en-US" sz="3200" b="1">
                <a:solidFill>
                  <a:srgbClr val="3399FF"/>
                </a:solidFill>
              </a:rPr>
              <a:t>越高的陰離子越容易放電</a:t>
            </a:r>
            <a:r>
              <a:rPr kumimoji="0" lang="zh-TW" altLang="en-US" sz="2800"/>
              <a:t>，它們是較強的還原劑 </a:t>
            </a:r>
            <a:r>
              <a:rPr kumimoji="0" lang="en-US" altLang="zh-TW" sz="2800"/>
              <a:t>(</a:t>
            </a:r>
            <a:r>
              <a:rPr kumimoji="0" lang="zh-TW" altLang="en-US" sz="2800"/>
              <a:t>即較容易失去電子</a:t>
            </a:r>
            <a:r>
              <a:rPr kumimoji="0" lang="en-US" altLang="zh-TW" sz="2800"/>
              <a:t>)</a:t>
            </a:r>
            <a:r>
              <a:rPr kumimoji="0" lang="zh-TW" altLang="en-US" sz="2800"/>
              <a:t>。</a:t>
            </a:r>
            <a:endParaRPr kumimoji="0" lang="en-US" altLang="zh-TW" sz="2800">
              <a:latin typeface="Arial" pitchFamily="34" charset="0"/>
              <a:ea typeface="Arial Unicode MS" pitchFamily="34" charset="-120"/>
              <a:cs typeface="Arial" pitchFamily="34" charset="0"/>
            </a:endParaRPr>
          </a:p>
        </p:txBody>
      </p:sp>
      <p:pic>
        <p:nvPicPr>
          <p:cNvPr id="34827" name="圖片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4425" y="120650"/>
            <a:ext cx="1358900" cy="16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56350694"/>
      </p:ext>
    </p:extLst>
  </p:cSld>
  <p:clrMapOvr>
    <a:masterClrMapping/>
  </p:clrMapOvr>
  <p:timing>
    <p:tnLst>
      <p:par>
        <p:cTn id="1" dur="indefinite" restart="never" nodeType="tmRoot"/>
      </p:par>
    </p:tn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
          <p:cNvSpPr>
            <a:spLocks noChangeArrowheads="1"/>
          </p:cNvSpPr>
          <p:nvPr/>
        </p:nvSpPr>
        <p:spPr bwMode="auto">
          <a:xfrm>
            <a:off x="755650" y="1995562"/>
            <a:ext cx="82089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endParaRPr kumimoji="0" lang="en-US" altLang="zh-HK" sz="800">
              <a:latin typeface="Arial" pitchFamily="34" charset="0"/>
              <a:cs typeface="Arial" pitchFamily="34" charset="0"/>
            </a:endParaRPr>
          </a:p>
          <a:p>
            <a:pPr algn="just" eaLnBrk="1" hangingPunct="1">
              <a:buFontTx/>
              <a:buBlip>
                <a:blip r:embed="rId2"/>
              </a:buBlip>
            </a:pPr>
            <a:r>
              <a:rPr kumimoji="0" lang="zh-HK" altLang="en-US" sz="2800"/>
              <a:t>兩種離子</a:t>
            </a:r>
            <a:r>
              <a:rPr kumimoji="0" lang="zh-TW" altLang="en-US" sz="2800"/>
              <a:t>在 </a:t>
            </a:r>
            <a:r>
              <a:rPr kumimoji="0" lang="zh-TW" altLang="en-US" sz="2800" b="1">
                <a:solidFill>
                  <a:srgbClr val="3399FF"/>
                </a:solidFill>
              </a:rPr>
              <a:t>電化序中的位置相距不遠</a:t>
            </a:r>
            <a:endParaRPr kumimoji="0" lang="en-US" altLang="zh-TW" sz="2800" b="1">
              <a:solidFill>
                <a:srgbClr val="3399FF"/>
              </a:solidFill>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755650" y="1492325"/>
            <a:ext cx="82089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endParaRPr kumimoji="0" lang="en-US" altLang="zh-HK" sz="800">
              <a:latin typeface="Arial" pitchFamily="34" charset="0"/>
              <a:cs typeface="Arial" pitchFamily="34" charset="0"/>
            </a:endParaRPr>
          </a:p>
          <a:p>
            <a:pPr algn="just" eaLnBrk="1" hangingPunct="1">
              <a:buFontTx/>
              <a:buBlip>
                <a:blip r:embed="rId2"/>
              </a:buBlip>
            </a:pPr>
            <a:r>
              <a:rPr kumimoji="0" lang="zh-TW" altLang="en-US" sz="2800"/>
              <a:t>其中一種離子的</a:t>
            </a:r>
            <a:r>
              <a:rPr kumimoji="0" lang="zh-TW" altLang="en-US" sz="2800" b="1">
                <a:solidFill>
                  <a:srgbClr val="3399FF"/>
                </a:solidFill>
              </a:rPr>
              <a:t>濃度遠高於</a:t>
            </a:r>
            <a:r>
              <a:rPr kumimoji="0" lang="zh-TW" altLang="en-US" sz="2800"/>
              <a:t>另一種離子的濃度；</a:t>
            </a:r>
            <a:endParaRPr kumimoji="0" lang="en-US" altLang="zh-HK" sz="800">
              <a:latin typeface="Arial" pitchFamily="34" charset="0"/>
              <a:cs typeface="Arial" pitchFamily="34" charset="0"/>
            </a:endParaRPr>
          </a:p>
        </p:txBody>
      </p:sp>
      <p:sp>
        <p:nvSpPr>
          <p:cNvPr id="35844" name="Rectangle 4"/>
          <p:cNvSpPr>
            <a:spLocks noChangeArrowheads="1"/>
          </p:cNvSpPr>
          <p:nvPr/>
        </p:nvSpPr>
        <p:spPr bwMode="auto">
          <a:xfrm>
            <a:off x="179388" y="371475"/>
            <a:ext cx="4248150" cy="5857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3000" b="1"/>
              <a:t>2.</a:t>
            </a:r>
            <a:r>
              <a:rPr kumimoji="0" lang="en-US" altLang="zh-TW" sz="3000" b="1">
                <a:solidFill>
                  <a:srgbClr val="FF0000"/>
                </a:solidFill>
              </a:rPr>
              <a:t>  </a:t>
            </a:r>
            <a:r>
              <a:rPr kumimoji="0" lang="zh-TW" altLang="en-US" sz="3200" b="1" u="sng">
                <a:solidFill>
                  <a:srgbClr val="FF0000"/>
                </a:solidFill>
              </a:rPr>
              <a:t>溶液中離子的濃度</a:t>
            </a:r>
            <a:endParaRPr kumimoji="0" lang="en-US" altLang="zh-TW" sz="3200" b="1" u="sng">
              <a:solidFill>
                <a:srgbClr val="FF0000"/>
              </a:solidFill>
            </a:endParaRPr>
          </a:p>
        </p:txBody>
      </p:sp>
      <p:sp>
        <p:nvSpPr>
          <p:cNvPr id="7" name="Rectangle 6"/>
          <p:cNvSpPr>
            <a:spLocks noChangeArrowheads="1"/>
          </p:cNvSpPr>
          <p:nvPr/>
        </p:nvSpPr>
        <p:spPr bwMode="auto">
          <a:xfrm>
            <a:off x="179388" y="1085925"/>
            <a:ext cx="8785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TW" altLang="en-US" sz="2800">
                <a:latin typeface="Arial" pitchFamily="34" charset="0"/>
                <a:cs typeface="Arial" pitchFamily="34" charset="0"/>
              </a:rPr>
              <a:t>離子的放電次序在以下情況可能會改變：</a:t>
            </a:r>
            <a:endParaRPr kumimoji="0" lang="en-US" altLang="zh-HK" sz="800">
              <a:latin typeface="Arial" pitchFamily="34" charset="0"/>
              <a:cs typeface="Arial" pitchFamily="34" charset="0"/>
            </a:endParaRPr>
          </a:p>
        </p:txBody>
      </p:sp>
      <p:sp>
        <p:nvSpPr>
          <p:cNvPr id="26628" name="文字方塊 3"/>
          <p:cNvSpPr txBox="1">
            <a:spLocks noChangeArrowheads="1"/>
          </p:cNvSpPr>
          <p:nvPr/>
        </p:nvSpPr>
        <p:spPr bwMode="auto">
          <a:xfrm>
            <a:off x="284163" y="3013100"/>
            <a:ext cx="895350" cy="519112"/>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例子</a:t>
            </a:r>
            <a:endParaRPr kumimoji="0" lang="zh-HK" altLang="en-US" sz="2800">
              <a:latin typeface="Arial" pitchFamily="34" charset="0"/>
              <a:cs typeface="Arial" pitchFamily="34" charset="0"/>
            </a:endParaRPr>
          </a:p>
        </p:txBody>
      </p:sp>
      <p:sp>
        <p:nvSpPr>
          <p:cNvPr id="5" name="Rectangle 6"/>
          <p:cNvSpPr>
            <a:spLocks noChangeArrowheads="1"/>
          </p:cNvSpPr>
          <p:nvPr/>
        </p:nvSpPr>
        <p:spPr bwMode="auto">
          <a:xfrm>
            <a:off x="179388" y="3698900"/>
            <a:ext cx="8785225"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TW" altLang="en-US" sz="2800"/>
              <a:t>電解含有相同濃度的 </a:t>
            </a:r>
            <a:r>
              <a:rPr kumimoji="0" lang="en-US" altLang="zh-HK" sz="2800">
                <a:latin typeface="Arial" pitchFamily="34" charset="0"/>
                <a:cs typeface="Arial" pitchFamily="34" charset="0"/>
              </a:rPr>
              <a:t>OH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TW" altLang="en-US" sz="2800">
                <a:latin typeface="Arial" pitchFamily="34" charset="0"/>
                <a:cs typeface="Arial" pitchFamily="34" charset="0"/>
              </a:rPr>
              <a:t>離子和 </a:t>
            </a:r>
            <a:r>
              <a:rPr kumimoji="0" lang="en-US" altLang="zh-HK" sz="2800">
                <a:latin typeface="Arial" pitchFamily="34" charset="0"/>
                <a:cs typeface="Arial" pitchFamily="34" charset="0"/>
              </a:rPr>
              <a:t>Cl</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TW" altLang="en-US" sz="2800">
                <a:latin typeface="Arial" pitchFamily="34" charset="0"/>
                <a:cs typeface="Arial" pitchFamily="34" charset="0"/>
              </a:rPr>
              <a:t>離子的溶液時，</a:t>
            </a:r>
            <a:r>
              <a:rPr kumimoji="0" lang="en-US" altLang="zh-TW" sz="2800">
                <a:latin typeface="Arial" pitchFamily="34" charset="0"/>
                <a:cs typeface="Arial" pitchFamily="34" charset="0"/>
              </a:rPr>
              <a:t>OH</a:t>
            </a:r>
            <a:r>
              <a:rPr kumimoji="0" lang="en-US" altLang="zh-TW" sz="2800" baseline="30000">
                <a:latin typeface="Arial" pitchFamily="34" charset="0"/>
                <a:cs typeface="Arial" pitchFamily="34" charset="0"/>
              </a:rPr>
              <a:t>–</a:t>
            </a:r>
            <a:r>
              <a:rPr kumimoji="0" lang="en-US" altLang="zh-TW" sz="2800">
                <a:latin typeface="Arial" pitchFamily="34" charset="0"/>
                <a:cs typeface="Arial" pitchFamily="34" charset="0"/>
              </a:rPr>
              <a:t>(aq)</a:t>
            </a:r>
            <a:r>
              <a:rPr kumimoji="0" lang="zh-TW" altLang="en-US" sz="2800"/>
              <a:t>離子會在陽極優先放電 </a:t>
            </a:r>
            <a:r>
              <a:rPr kumimoji="0" lang="en-US" altLang="zh-TW" sz="2800"/>
              <a:t>(</a:t>
            </a:r>
            <a:r>
              <a:rPr kumimoji="0" lang="zh-TW" altLang="en-US" sz="2800"/>
              <a:t>正如根據離子在電化序中的相對位置所預測一樣</a:t>
            </a:r>
            <a:r>
              <a:rPr kumimoji="0" lang="en-US" altLang="zh-TW" sz="2800"/>
              <a:t>)</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6" name="Rectangle 6"/>
          <p:cNvSpPr>
            <a:spLocks noChangeArrowheads="1"/>
          </p:cNvSpPr>
          <p:nvPr/>
        </p:nvSpPr>
        <p:spPr bwMode="auto">
          <a:xfrm>
            <a:off x="179388" y="5283225"/>
            <a:ext cx="87852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TW" altLang="en-US" sz="2800"/>
              <a:t>然而，若溶液中的 </a:t>
            </a:r>
            <a:r>
              <a:rPr kumimoji="0" lang="en-US" altLang="zh-TW" sz="2800" b="1">
                <a:solidFill>
                  <a:srgbClr val="3399FF"/>
                </a:solidFill>
                <a:latin typeface="Arial" pitchFamily="34" charset="0"/>
                <a:cs typeface="Arial" pitchFamily="34" charset="0"/>
              </a:rPr>
              <a:t>Cl</a:t>
            </a:r>
            <a:r>
              <a:rPr kumimoji="0" lang="en-US" altLang="zh-TW" sz="2800" b="1" baseline="30000">
                <a:solidFill>
                  <a:srgbClr val="3399FF"/>
                </a:solidFill>
                <a:latin typeface="Arial" pitchFamily="34" charset="0"/>
                <a:cs typeface="Arial" pitchFamily="34" charset="0"/>
              </a:rPr>
              <a:t>–</a:t>
            </a:r>
            <a:r>
              <a:rPr kumimoji="0" lang="en-US" altLang="zh-TW" sz="2800" b="1">
                <a:solidFill>
                  <a:srgbClr val="3399FF"/>
                </a:solidFill>
                <a:latin typeface="Arial" pitchFamily="34" charset="0"/>
                <a:cs typeface="Arial" pitchFamily="34" charset="0"/>
              </a:rPr>
              <a:t>(aq)</a:t>
            </a:r>
            <a:r>
              <a:rPr kumimoji="0" lang="zh-TW" altLang="en-US" sz="2800" b="1">
                <a:solidFill>
                  <a:srgbClr val="3399FF"/>
                </a:solidFill>
              </a:rPr>
              <a:t>離子的濃度遠高於 </a:t>
            </a:r>
            <a:r>
              <a:rPr kumimoji="0" lang="en-US" altLang="zh-TW" sz="2800" b="1">
                <a:solidFill>
                  <a:srgbClr val="3399FF"/>
                </a:solidFill>
                <a:latin typeface="Arial" pitchFamily="34" charset="0"/>
                <a:cs typeface="Arial" pitchFamily="34" charset="0"/>
              </a:rPr>
              <a:t>OH</a:t>
            </a:r>
            <a:r>
              <a:rPr kumimoji="0" lang="en-US" altLang="zh-TW" sz="2800" b="1" baseline="30000">
                <a:solidFill>
                  <a:srgbClr val="3399FF"/>
                </a:solidFill>
                <a:latin typeface="Arial" pitchFamily="34" charset="0"/>
                <a:cs typeface="Arial" pitchFamily="34" charset="0"/>
              </a:rPr>
              <a:t>–</a:t>
            </a:r>
            <a:r>
              <a:rPr kumimoji="0" lang="en-US" altLang="zh-TW" sz="2800" b="1">
                <a:solidFill>
                  <a:srgbClr val="3399FF"/>
                </a:solidFill>
                <a:latin typeface="Arial" pitchFamily="34" charset="0"/>
                <a:cs typeface="Arial" pitchFamily="34" charset="0"/>
              </a:rPr>
              <a:t>(aq)</a:t>
            </a:r>
            <a:r>
              <a:rPr kumimoji="0" lang="zh-TW" altLang="en-US" sz="2800" b="1">
                <a:solidFill>
                  <a:srgbClr val="3399FF"/>
                </a:solidFill>
              </a:rPr>
              <a:t>離子 </a:t>
            </a:r>
            <a:r>
              <a:rPr kumimoji="0" lang="zh-TW" altLang="en-US" sz="2800"/>
              <a:t>的濃度，則 </a:t>
            </a:r>
            <a:r>
              <a:rPr kumimoji="0" lang="en-US" altLang="zh-TW" sz="2800" b="1">
                <a:solidFill>
                  <a:srgbClr val="3399FF"/>
                </a:solidFill>
                <a:latin typeface="Arial" pitchFamily="34" charset="0"/>
                <a:cs typeface="Arial" pitchFamily="34" charset="0"/>
              </a:rPr>
              <a:t>Cl</a:t>
            </a:r>
            <a:r>
              <a:rPr kumimoji="0" lang="en-US" altLang="zh-TW" sz="2800" b="1" baseline="30000">
                <a:solidFill>
                  <a:srgbClr val="3399FF"/>
                </a:solidFill>
                <a:latin typeface="Arial" pitchFamily="34" charset="0"/>
                <a:cs typeface="Arial" pitchFamily="34" charset="0"/>
              </a:rPr>
              <a:t>–</a:t>
            </a:r>
            <a:r>
              <a:rPr kumimoji="0" lang="en-US" altLang="zh-TW" sz="2800" b="1">
                <a:solidFill>
                  <a:srgbClr val="3399FF"/>
                </a:solidFill>
                <a:latin typeface="Arial" pitchFamily="34" charset="0"/>
                <a:cs typeface="Arial" pitchFamily="34" charset="0"/>
              </a:rPr>
              <a:t>(aq)</a:t>
            </a:r>
            <a:r>
              <a:rPr kumimoji="0" lang="zh-TW" altLang="en-US" sz="2800" b="1">
                <a:solidFill>
                  <a:srgbClr val="3399FF"/>
                </a:solidFill>
              </a:rPr>
              <a:t>離子會優先放電</a:t>
            </a:r>
            <a:r>
              <a:rPr kumimoji="0" lang="zh-TW" altLang="en-US" sz="2800"/>
              <a:t>。</a:t>
            </a:r>
            <a:endParaRPr kumimoji="0" lang="en-US" altLang="zh-TW" sz="2800">
              <a:latin typeface="Arial" pitchFamily="34" charset="0"/>
              <a:ea typeface="Arial Unicode MS" pitchFamily="34" charset="-120"/>
              <a:cs typeface="Arial" pitchFamily="34" charset="0"/>
            </a:endParaRPr>
          </a:p>
        </p:txBody>
      </p:sp>
      <p:graphicFrame>
        <p:nvGraphicFramePr>
          <p:cNvPr id="12" name="表格 11"/>
          <p:cNvGraphicFramePr>
            <a:graphicFrameLocks noGrp="1"/>
          </p:cNvGraphicFramePr>
          <p:nvPr/>
        </p:nvGraphicFramePr>
        <p:xfrm>
          <a:off x="8353425" y="1989138"/>
          <a:ext cx="647700" cy="1800225"/>
        </p:xfrm>
        <a:graphic>
          <a:graphicData uri="http://schemas.openxmlformats.org/drawingml/2006/table">
            <a:tbl>
              <a:tblPr/>
              <a:tblGrid>
                <a:gridCol w="647700">
                  <a:extLst>
                    <a:ext uri="{9D8B030D-6E8A-4147-A177-3AD203B41FA5}">
                      <a16:colId xmlns:a16="http://schemas.microsoft.com/office/drawing/2014/main" xmlns="" val="20000"/>
                    </a:ext>
                  </a:extLst>
                </a:gridCol>
              </a:tblGrid>
              <a:tr h="1800225">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HK" sz="1200" b="1" i="0" u="none" strike="noStrike" cap="none" normalizeH="0" baseline="0" dirty="0" smtClean="0">
                          <a:ln>
                            <a:noFill/>
                          </a:ln>
                          <a:solidFill>
                            <a:srgbClr val="FF00FF"/>
                          </a:solidFill>
                          <a:effectLst/>
                          <a:latin typeface="Calibri" pitchFamily="34" charset="0"/>
                          <a:ea typeface="新細明體" pitchFamily="18" charset="-120"/>
                        </a:rPr>
                        <a:t>OH</a:t>
                      </a:r>
                      <a:r>
                        <a:rPr kumimoji="0" lang="en-US" altLang="zh-HK" sz="1200" b="1" i="0" u="none" strike="noStrike" cap="none" normalizeH="0" baseline="30000" dirty="0" smtClean="0">
                          <a:ln>
                            <a:noFill/>
                          </a:ln>
                          <a:solidFill>
                            <a:srgbClr val="FF00FF"/>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I</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Br</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endPar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Cl</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NO</a:t>
                      </a:r>
                      <a:r>
                        <a:rPr kumimoji="0" lang="en-US" altLang="zh-HK" sz="1200" b="0" i="0" u="none" strike="noStrike" cap="none" normalizeH="0" baseline="-25000" dirty="0" smtClean="0">
                          <a:ln>
                            <a:noFill/>
                          </a:ln>
                          <a:solidFill>
                            <a:schemeClr val="tx1"/>
                          </a:solidFill>
                          <a:effectLst/>
                          <a:latin typeface="Calibri" pitchFamily="34" charset="0"/>
                          <a:ea typeface="新細明體" pitchFamily="18" charset="-120"/>
                        </a:rPr>
                        <a:t>3</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SO</a:t>
                      </a:r>
                      <a:r>
                        <a:rPr kumimoji="0" lang="en-US" altLang="zh-HK" sz="1200" b="0" i="0" u="none" strike="noStrike" cap="none" normalizeH="0" baseline="-25000" dirty="0" smtClean="0">
                          <a:ln>
                            <a:noFill/>
                          </a:ln>
                          <a:solidFill>
                            <a:schemeClr val="tx1"/>
                          </a:solidFill>
                          <a:effectLst/>
                          <a:latin typeface="Calibri" pitchFamily="34" charset="0"/>
                          <a:ea typeface="新細明體" pitchFamily="18" charset="-120"/>
                        </a:rPr>
                        <a:t>4</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rPr>
                        <a:t>2</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p>
                  </a:txBody>
                  <a:tcPr marL="91451" marR="91451" marT="45737" marB="45737" horzOverflow="overflow">
                    <a:lnL>
                      <a:noFill/>
                    </a:lnL>
                    <a:lnR>
                      <a:noFill/>
                    </a:lnR>
                    <a:ln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14" name="向下箭號 13"/>
          <p:cNvSpPr/>
          <p:nvPr/>
        </p:nvSpPr>
        <p:spPr>
          <a:xfrm rot="10800000">
            <a:off x="8892800" y="2060847"/>
            <a:ext cx="143249" cy="1493565"/>
          </a:xfrm>
          <a:prstGeom prst="downArrow">
            <a:avLst>
              <a:gd name="adj1" fmla="val 50000"/>
              <a:gd name="adj2" fmla="val 69603"/>
            </a:avLst>
          </a:prstGeom>
          <a:gradFill>
            <a:gsLst>
              <a:gs pos="0">
                <a:schemeClr val="bg1"/>
              </a:gs>
              <a:gs pos="100000">
                <a:srgbClr val="FF00FF"/>
              </a:gs>
              <a:gs pos="100000">
                <a:srgbClr val="3399FF"/>
              </a:gs>
            </a:gsLst>
            <a:lin ang="5400000" scaled="0"/>
          </a:gradFill>
          <a:ln>
            <a:no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sz="1200"/>
          </a:p>
        </p:txBody>
      </p:sp>
    </p:spTree>
    <p:extLst>
      <p:ext uri="{BB962C8B-B14F-4D97-AF65-F5344CB8AC3E}">
        <p14:creationId xmlns:p14="http://schemas.microsoft.com/office/powerpoint/2010/main" val="132105023"/>
      </p:ext>
    </p:extLst>
  </p:cSld>
  <p:clrMapOvr>
    <a:masterClrMapping/>
  </p:clrMapOvr>
  <p:timing>
    <p:tnLst>
      <p:par>
        <p:cTn id="1" dur="indefinite" restart="never" nodeType="tmRoot"/>
      </p:par>
    </p:tn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4"/>
          <p:cNvSpPr>
            <a:spLocks noChangeArrowheads="1"/>
          </p:cNvSpPr>
          <p:nvPr/>
        </p:nvSpPr>
        <p:spPr bwMode="auto">
          <a:xfrm>
            <a:off x="179388" y="188913"/>
            <a:ext cx="3024187"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3000" b="1"/>
              <a:t>3.</a:t>
            </a:r>
            <a:r>
              <a:rPr kumimoji="0" lang="en-US" altLang="zh-TW" sz="3000" b="1">
                <a:solidFill>
                  <a:srgbClr val="FF0000"/>
                </a:solidFill>
              </a:rPr>
              <a:t>  </a:t>
            </a:r>
            <a:r>
              <a:rPr kumimoji="0" lang="zh-TW" altLang="en-US" sz="3200" b="1" u="sng">
                <a:solidFill>
                  <a:srgbClr val="FF0000"/>
                </a:solidFill>
              </a:rPr>
              <a:t>電極的性質</a:t>
            </a:r>
            <a:endParaRPr kumimoji="0" lang="en-US" altLang="zh-TW" sz="3200" b="1" u="sng">
              <a:solidFill>
                <a:srgbClr val="FF0000"/>
              </a:solidFill>
            </a:endParaRPr>
          </a:p>
        </p:txBody>
      </p:sp>
      <p:sp>
        <p:nvSpPr>
          <p:cNvPr id="3" name="Rectangle 6"/>
          <p:cNvSpPr>
            <a:spLocks noChangeArrowheads="1"/>
          </p:cNvSpPr>
          <p:nvPr/>
        </p:nvSpPr>
        <p:spPr bwMode="auto">
          <a:xfrm>
            <a:off x="276225" y="980629"/>
            <a:ext cx="86883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大部分電解池均使用 </a:t>
            </a:r>
            <a:r>
              <a:rPr kumimoji="0" lang="zh-TW" altLang="en-US" sz="3200" b="1">
                <a:solidFill>
                  <a:srgbClr val="3399FF"/>
                </a:solidFill>
              </a:rPr>
              <a:t>惰性電極</a:t>
            </a:r>
            <a:r>
              <a:rPr kumimoji="0" lang="zh-TW" altLang="en-US" sz="2800"/>
              <a:t> </a:t>
            </a:r>
            <a:r>
              <a:rPr kumimoji="0" lang="en-US" altLang="zh-TW" sz="2800"/>
              <a:t>( </a:t>
            </a:r>
            <a:r>
              <a:rPr kumimoji="0" lang="zh-TW" altLang="en-US" sz="3200" b="1">
                <a:solidFill>
                  <a:srgbClr val="3399FF"/>
                </a:solidFill>
              </a:rPr>
              <a:t>石墨</a:t>
            </a:r>
            <a:r>
              <a:rPr kumimoji="0" lang="zh-TW" altLang="en-US" sz="2800"/>
              <a:t> 或 </a:t>
            </a:r>
            <a:r>
              <a:rPr kumimoji="0" lang="zh-TW" altLang="en-US" sz="3200" b="1">
                <a:solidFill>
                  <a:srgbClr val="3399FF"/>
                </a:solidFill>
              </a:rPr>
              <a:t>鉑</a:t>
            </a:r>
            <a:r>
              <a:rPr kumimoji="0" lang="zh-TW" altLang="en-US" sz="2800"/>
              <a:t> </a:t>
            </a:r>
            <a:r>
              <a:rPr kumimoji="0" lang="en-US" altLang="zh-TW" sz="2800"/>
              <a:t>)</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276225" y="1782440"/>
            <a:ext cx="84724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隋性電極不會參與電解池中的任何反應，故不會影響離子的放電次序。</a:t>
            </a:r>
            <a:endParaRPr kumimoji="0" lang="en-US" altLang="zh-TW" sz="2800">
              <a:latin typeface="Arial" pitchFamily="34" charset="0"/>
              <a:ea typeface="Arial Unicode MS" pitchFamily="34" charset="-120"/>
              <a:cs typeface="Arial" pitchFamily="34" charset="0"/>
            </a:endParaRPr>
          </a:p>
        </p:txBody>
      </p:sp>
      <p:sp>
        <p:nvSpPr>
          <p:cNvPr id="6" name="Rectangle 6"/>
          <p:cNvSpPr>
            <a:spLocks noChangeArrowheads="1"/>
          </p:cNvSpPr>
          <p:nvPr/>
        </p:nvSpPr>
        <p:spPr bwMode="auto">
          <a:xfrm>
            <a:off x="276225" y="2927152"/>
            <a:ext cx="847248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dirty="0"/>
              <a:t>然而，若</a:t>
            </a:r>
            <a:r>
              <a:rPr kumimoji="0" lang="zh-TW" altLang="en-US" sz="2800" dirty="0"/>
              <a:t>使用 </a:t>
            </a:r>
            <a:r>
              <a:rPr kumimoji="0" lang="zh-TW" altLang="en-US" sz="3200" b="1" dirty="0">
                <a:solidFill>
                  <a:srgbClr val="3399FF"/>
                </a:solidFill>
              </a:rPr>
              <a:t>其他電極</a:t>
            </a:r>
            <a:r>
              <a:rPr kumimoji="0" lang="zh-TW" altLang="en-US" sz="2800" dirty="0"/>
              <a:t>，便可能會影響離子的放電次序，從而 </a:t>
            </a:r>
            <a:r>
              <a:rPr kumimoji="0" lang="zh-TW" altLang="en-US" sz="3200" b="1" dirty="0">
                <a:solidFill>
                  <a:srgbClr val="3399FF"/>
                </a:solidFill>
              </a:rPr>
              <a:t>影響生成物</a:t>
            </a:r>
            <a:r>
              <a:rPr kumimoji="0" lang="zh-HK" altLang="en-US" sz="3200" b="1" dirty="0">
                <a:solidFill>
                  <a:srgbClr val="3399FF"/>
                </a:solidFill>
              </a:rPr>
              <a:t>的類別</a:t>
            </a:r>
            <a:r>
              <a:rPr kumimoji="0" lang="zh-HK" altLang="en-US" sz="2800" dirty="0"/>
              <a:t>。</a:t>
            </a:r>
            <a:endParaRPr kumimoji="0" lang="en-US" altLang="zh-TW" sz="2800" dirty="0">
              <a:latin typeface="Arial" pitchFamily="34" charset="0"/>
              <a:ea typeface="Arial Unicode MS" pitchFamily="34" charset="-120"/>
              <a:cs typeface="Arial" pitchFamily="34" charset="0"/>
            </a:endParaRPr>
          </a:p>
        </p:txBody>
      </p:sp>
      <p:sp>
        <p:nvSpPr>
          <p:cNvPr id="7" name="Text Box 5"/>
          <p:cNvSpPr txBox="1">
            <a:spLocks noChangeArrowheads="1"/>
          </p:cNvSpPr>
          <p:nvPr/>
        </p:nvSpPr>
        <p:spPr bwMode="auto">
          <a:xfrm>
            <a:off x="401638" y="4277196"/>
            <a:ext cx="8202612" cy="1800225"/>
          </a:xfrm>
          <a:prstGeom prst="rect">
            <a:avLst/>
          </a:prstGeom>
          <a:noFill/>
          <a:ln>
            <a:noFill/>
          </a:ln>
          <a:effectLst/>
          <a:extLst/>
        </p:spPr>
        <p:txBody>
          <a:bodyPr>
            <a:spAutoFit/>
          </a:bodyPr>
          <a:lstStyle>
            <a:lvl1pPr eaLnBrk="0" hangingPunct="0">
              <a:defRPr kumimoji="1">
                <a:solidFill>
                  <a:schemeClr val="tx1"/>
                </a:solidFill>
                <a:latin typeface="Calibri" pitchFamily="34" charset="0"/>
                <a:ea typeface="新細明體" charset="-120"/>
              </a:defRPr>
            </a:lvl1pPr>
            <a:lvl2pPr marL="742950" indent="-285750" eaLnBrk="0" hangingPunct="0">
              <a:defRPr kumimoji="1">
                <a:solidFill>
                  <a:schemeClr val="tx1"/>
                </a:solidFill>
                <a:latin typeface="Calibri" pitchFamily="34" charset="0"/>
                <a:ea typeface="新細明體" charset="-120"/>
              </a:defRPr>
            </a:lvl2pPr>
            <a:lvl3pPr marL="1143000" indent="-228600" eaLnBrk="0" hangingPunct="0">
              <a:defRPr kumimoji="1">
                <a:solidFill>
                  <a:schemeClr val="tx1"/>
                </a:solidFill>
                <a:latin typeface="Calibri" pitchFamily="34" charset="0"/>
                <a:ea typeface="新細明體" charset="-120"/>
              </a:defRPr>
            </a:lvl3pPr>
            <a:lvl4pPr marL="1600200" indent="-228600" eaLnBrk="0" hangingPunct="0">
              <a:defRPr kumimoji="1">
                <a:solidFill>
                  <a:schemeClr val="tx1"/>
                </a:solidFill>
                <a:latin typeface="Calibri" pitchFamily="34" charset="0"/>
                <a:ea typeface="新細明體" charset="-120"/>
              </a:defRPr>
            </a:lvl4pPr>
            <a:lvl5pPr marL="2057400" indent="-228600" eaLnBrk="0" hangingPunct="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fontAlgn="auto">
              <a:spcBef>
                <a:spcPts val="0"/>
              </a:spcBef>
              <a:spcAft>
                <a:spcPts val="0"/>
              </a:spcAft>
              <a:defRPr/>
            </a:pPr>
            <a:r>
              <a:rPr lang="zh-TW" altLang="en-US" sz="2800" dirty="0"/>
              <a:t>嚴格來說， </a:t>
            </a:r>
            <a:r>
              <a:rPr lang="zh-TW" altLang="en-US" sz="2800" dirty="0" smtClean="0"/>
              <a:t>石墨 和 鉑 並非</a:t>
            </a:r>
            <a:r>
              <a:rPr lang="zh-TW" altLang="en-US" sz="2800" dirty="0"/>
              <a:t>完全「惰性」</a:t>
            </a:r>
            <a:r>
              <a:rPr lang="zh-TW" altLang="en-US" sz="2800" dirty="0" smtClean="0"/>
              <a:t>。</a:t>
            </a:r>
            <a:endParaRPr lang="en-US" altLang="zh-TW" sz="2800" dirty="0" smtClean="0"/>
          </a:p>
          <a:p>
            <a:pPr marL="457200" indent="-457200" fontAlgn="auto">
              <a:spcBef>
                <a:spcPts val="0"/>
              </a:spcBef>
              <a:spcAft>
                <a:spcPts val="0"/>
              </a:spcAft>
              <a:buClr>
                <a:srgbClr val="3599FF"/>
              </a:buClr>
              <a:buFont typeface="Arial" pitchFamily="34" charset="0"/>
              <a:buChar char="•"/>
              <a:defRPr/>
            </a:pPr>
            <a:r>
              <a:rPr lang="zh-TW" altLang="en-US" sz="2800" dirty="0" smtClean="0"/>
              <a:t>在 石墨 陽極</a:t>
            </a:r>
            <a:r>
              <a:rPr lang="zh-TW" altLang="en-US" sz="2800" dirty="0"/>
              <a:t>釋出</a:t>
            </a:r>
            <a:r>
              <a:rPr lang="zh-TW" altLang="en-US" sz="2800" dirty="0" smtClean="0"/>
              <a:t>的 </a:t>
            </a:r>
            <a:r>
              <a:rPr lang="zh-TW" altLang="en-US" sz="2800" b="1" dirty="0" smtClean="0">
                <a:solidFill>
                  <a:srgbClr val="3399FF"/>
                </a:solidFill>
              </a:rPr>
              <a:t>氧氣 會把 碳</a:t>
            </a:r>
            <a:r>
              <a:rPr lang="zh-TW" altLang="en-US" sz="2800" b="1" dirty="0">
                <a:solidFill>
                  <a:srgbClr val="3399FF"/>
                </a:solidFill>
              </a:rPr>
              <a:t>氧化</a:t>
            </a:r>
            <a:r>
              <a:rPr lang="zh-TW" altLang="en-US" sz="2800" dirty="0" smtClean="0"/>
              <a:t>，故</a:t>
            </a:r>
            <a:r>
              <a:rPr lang="zh-TW" altLang="en-US" sz="2800" dirty="0"/>
              <a:t>釋出的是混有</a:t>
            </a:r>
            <a:r>
              <a:rPr lang="zh-TW" altLang="en-US" sz="2800" dirty="0" smtClean="0"/>
              <a:t>少</a:t>
            </a:r>
            <a:r>
              <a:rPr lang="zh-HK" altLang="en-US" sz="2800" dirty="0" smtClean="0"/>
              <a:t>量 二氧化碳 的 氧氣</a:t>
            </a:r>
            <a:r>
              <a:rPr lang="zh-HK" altLang="en-US" sz="2800" dirty="0"/>
              <a:t>。</a:t>
            </a:r>
          </a:p>
          <a:p>
            <a:pPr marL="457200" indent="-457200" fontAlgn="auto">
              <a:spcBef>
                <a:spcPts val="0"/>
              </a:spcBef>
              <a:spcAft>
                <a:spcPts val="0"/>
              </a:spcAft>
              <a:buClr>
                <a:srgbClr val="3599FF"/>
              </a:buClr>
              <a:buFont typeface="Arial" pitchFamily="34" charset="0"/>
              <a:buChar char="•"/>
              <a:defRPr/>
            </a:pPr>
            <a:r>
              <a:rPr lang="zh-TW" altLang="en-US" sz="2800" dirty="0" smtClean="0"/>
              <a:t>在 鉑 陽極</a:t>
            </a:r>
            <a:r>
              <a:rPr lang="zh-TW" altLang="en-US" sz="2800" dirty="0"/>
              <a:t>釋出</a:t>
            </a:r>
            <a:r>
              <a:rPr lang="zh-TW" altLang="en-US" sz="2800" dirty="0" smtClean="0"/>
              <a:t>的 </a:t>
            </a:r>
            <a:r>
              <a:rPr lang="zh-TW" altLang="en-US" sz="2800" b="1" dirty="0" smtClean="0">
                <a:solidFill>
                  <a:srgbClr val="3399FF"/>
                </a:solidFill>
              </a:rPr>
              <a:t>氯氣 會</a:t>
            </a:r>
            <a:r>
              <a:rPr lang="zh-TW" altLang="en-US" sz="2800" b="1" dirty="0">
                <a:solidFill>
                  <a:srgbClr val="3399FF"/>
                </a:solidFill>
              </a:rPr>
              <a:t>侵蝕鉑</a:t>
            </a:r>
            <a:r>
              <a:rPr lang="zh-TW" altLang="en-US" sz="2800" dirty="0"/>
              <a:t>。</a:t>
            </a:r>
            <a:endParaRPr lang="en-US" altLang="zh-TW" sz="2800" dirty="0" smtClean="0"/>
          </a:p>
        </p:txBody>
      </p:sp>
      <p:sp>
        <p:nvSpPr>
          <p:cNvPr id="27655" name="Rectangle 6"/>
          <p:cNvSpPr>
            <a:spLocks noChangeArrowheads="1"/>
          </p:cNvSpPr>
          <p:nvPr/>
        </p:nvSpPr>
        <p:spPr bwMode="auto">
          <a:xfrm>
            <a:off x="401638" y="4240683"/>
            <a:ext cx="8202612" cy="1852613"/>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endParaRPr kumimoji="0" lang="zh-HK" altLang="zh-HK" sz="2400">
              <a:latin typeface="Times New Roman" pitchFamily="18" charset="0"/>
            </a:endParaRPr>
          </a:p>
        </p:txBody>
      </p:sp>
    </p:spTree>
    <p:extLst>
      <p:ext uri="{BB962C8B-B14F-4D97-AF65-F5344CB8AC3E}">
        <p14:creationId xmlns:p14="http://schemas.microsoft.com/office/powerpoint/2010/main" val="348424088"/>
      </p:ext>
    </p:extLst>
  </p:cSld>
  <p:clrMapOvr>
    <a:masterClrMapping/>
  </p:clrMapOvr>
  <p:timing>
    <p:tnLst>
      <p:par>
        <p:cTn id="1" dur="indefinite" restart="never" nodeType="tmRoot"/>
      </p:par>
    </p:tnLst>
  </p:timing>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8"/>
          <p:cNvSpPr>
            <a:spLocks noChangeArrowheads="1"/>
          </p:cNvSpPr>
          <p:nvPr/>
        </p:nvSpPr>
        <p:spPr bwMode="auto">
          <a:xfrm>
            <a:off x="276225" y="188913"/>
            <a:ext cx="3360738"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電解</a:t>
            </a:r>
            <a:r>
              <a:rPr kumimoji="0" lang="zh-TW" altLang="en-US" sz="3200" b="1" dirty="0">
                <a:solidFill>
                  <a:srgbClr val="0033CC"/>
                </a:solidFill>
                <a:latin typeface="Arial" pitchFamily="34" charset="0"/>
                <a:cs typeface="Arial" pitchFamily="34" charset="0"/>
              </a:rPr>
              <a:t>稀硫酸</a:t>
            </a:r>
            <a:endParaRPr kumimoji="0" lang="en-US" altLang="zh-TW" sz="3200" b="1" dirty="0">
              <a:solidFill>
                <a:srgbClr val="0033CC"/>
              </a:solidFill>
              <a:latin typeface="Arial" pitchFamily="34" charset="0"/>
              <a:cs typeface="Arial" pitchFamily="34" charset="0"/>
            </a:endParaRPr>
          </a:p>
        </p:txBody>
      </p:sp>
      <p:sp>
        <p:nvSpPr>
          <p:cNvPr id="3" name="Rectangle 6"/>
          <p:cNvSpPr>
            <a:spLocks noChangeArrowheads="1"/>
          </p:cNvSpPr>
          <p:nvPr/>
        </p:nvSpPr>
        <p:spPr bwMode="auto">
          <a:xfrm>
            <a:off x="251593" y="1124744"/>
            <a:ext cx="84248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3200" b="1" dirty="0">
                <a:solidFill>
                  <a:srgbClr val="3399FF"/>
                </a:solidFill>
              </a:rPr>
              <a:t>霍夫曼電量計 </a:t>
            </a:r>
            <a:r>
              <a:rPr kumimoji="0" lang="en-US" altLang="zh-TW" sz="2800" dirty="0"/>
              <a:t>(</a:t>
            </a:r>
            <a:r>
              <a:rPr kumimoji="0" lang="zh-TW" altLang="en-US" sz="2800" dirty="0"/>
              <a:t>或簡稱</a:t>
            </a:r>
            <a:r>
              <a:rPr kumimoji="0" lang="zh-TW" altLang="en-US" sz="2800" b="1" dirty="0"/>
              <a:t>電量計</a:t>
            </a:r>
            <a:r>
              <a:rPr kumimoji="0" lang="en-US" altLang="zh-TW" sz="2800" dirty="0"/>
              <a:t>) </a:t>
            </a:r>
            <a:r>
              <a:rPr kumimoji="0" lang="zh-TW" altLang="en-US" sz="2800" dirty="0"/>
              <a:t>是使用鉑電極來電解稀硫酸的實驗裝置 。</a:t>
            </a:r>
            <a:endParaRPr kumimoji="0" lang="en-US" altLang="zh-TW" sz="2800" dirty="0">
              <a:latin typeface="Arial" pitchFamily="34" charset="0"/>
              <a:ea typeface="Arial Unicode MS" pitchFamily="34" charset="-120"/>
              <a:cs typeface="Arial" pitchFamily="34" charset="0"/>
            </a:endParaRPr>
          </a:p>
        </p:txBody>
      </p:sp>
      <p:pic>
        <p:nvPicPr>
          <p:cNvPr id="28676" name="Picture 2" descr="C:\Documents and Settings\Aristo\Desktop\shared\From Shirley\25.4.2014\F18110.jpg"/>
          <p:cNvPicPr>
            <a:picLocks noChangeAspect="1" noChangeArrowheads="1"/>
          </p:cNvPicPr>
          <p:nvPr/>
        </p:nvPicPr>
        <p:blipFill>
          <a:blip r:embed="rId3">
            <a:extLst>
              <a:ext uri="{28A0092B-C50C-407E-A947-70E740481C1C}">
                <a14:useLocalDpi xmlns:a14="http://schemas.microsoft.com/office/drawing/2010/main" val="0"/>
              </a:ext>
            </a:extLst>
          </a:blip>
          <a:srcRect r="15576"/>
          <a:stretch>
            <a:fillRect/>
          </a:stretch>
        </p:blipFill>
        <p:spPr bwMode="auto">
          <a:xfrm>
            <a:off x="1620018" y="2350095"/>
            <a:ext cx="2325688" cy="395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7" name="Picture 3" descr="C:\Documents and Settings\Aristo\Desktop\shared\From Shirley\25.4.2014\F27.10.jpg"/>
          <p:cNvPicPr>
            <a:picLocks noChangeAspect="1" noChangeArrowheads="1"/>
          </p:cNvPicPr>
          <p:nvPr/>
        </p:nvPicPr>
        <p:blipFill>
          <a:blip r:embed="rId4">
            <a:extLst>
              <a:ext uri="{28A0092B-C50C-407E-A947-70E740481C1C}">
                <a14:useLocalDpi xmlns:a14="http://schemas.microsoft.com/office/drawing/2010/main" val="0"/>
              </a:ext>
            </a:extLst>
          </a:blip>
          <a:srcRect r="-3346"/>
          <a:stretch>
            <a:fillRect/>
          </a:stretch>
        </p:blipFill>
        <p:spPr bwMode="auto">
          <a:xfrm>
            <a:off x="5936431" y="2637433"/>
            <a:ext cx="132715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8" name="文字方塊 3"/>
          <p:cNvSpPr txBox="1">
            <a:spLocks noChangeArrowheads="1"/>
          </p:cNvSpPr>
          <p:nvPr/>
        </p:nvSpPr>
        <p:spPr bwMode="auto">
          <a:xfrm>
            <a:off x="2697931" y="3605808"/>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solidFill>
                  <a:schemeClr val="bg1"/>
                </a:solidFill>
                <a:latin typeface="Arial" pitchFamily="34" charset="0"/>
                <a:cs typeface="Arial" pitchFamily="34" charset="0"/>
              </a:rPr>
              <a:t>活栓</a:t>
            </a:r>
            <a:endParaRPr kumimoji="0" lang="zh-HK" altLang="en-US" sz="2000">
              <a:solidFill>
                <a:schemeClr val="bg1"/>
              </a:solidFill>
              <a:latin typeface="Arial" pitchFamily="34" charset="0"/>
              <a:cs typeface="Arial" pitchFamily="34" charset="0"/>
            </a:endParaRPr>
          </a:p>
        </p:txBody>
      </p:sp>
      <p:sp>
        <p:nvSpPr>
          <p:cNvPr id="28679" name="文字方塊 4"/>
          <p:cNvSpPr txBox="1">
            <a:spLocks noChangeArrowheads="1"/>
          </p:cNvSpPr>
          <p:nvPr/>
        </p:nvSpPr>
        <p:spPr bwMode="auto">
          <a:xfrm>
            <a:off x="2915418" y="5156795"/>
            <a:ext cx="69850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鉑箔</a:t>
            </a:r>
            <a:endParaRPr kumimoji="0" lang="zh-HK" altLang="en-US" sz="2000">
              <a:latin typeface="Arial" pitchFamily="34" charset="0"/>
              <a:cs typeface="Arial" pitchFamily="34" charset="0"/>
            </a:endParaRPr>
          </a:p>
        </p:txBody>
      </p:sp>
      <p:sp>
        <p:nvSpPr>
          <p:cNvPr id="28680" name="文字方塊 8"/>
          <p:cNvSpPr txBox="1">
            <a:spLocks noChangeArrowheads="1"/>
          </p:cNvSpPr>
          <p:nvPr/>
        </p:nvSpPr>
        <p:spPr bwMode="auto">
          <a:xfrm>
            <a:off x="6353943" y="2277070"/>
            <a:ext cx="954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稀硫酸</a:t>
            </a:r>
            <a:endParaRPr kumimoji="0" lang="zh-HK" altLang="en-US" sz="2000">
              <a:latin typeface="Arial" pitchFamily="34" charset="0"/>
              <a:cs typeface="Arial" pitchFamily="34" charset="0"/>
            </a:endParaRPr>
          </a:p>
        </p:txBody>
      </p:sp>
      <p:sp>
        <p:nvSpPr>
          <p:cNvPr id="28681" name="文字方塊 9"/>
          <p:cNvSpPr txBox="1">
            <a:spLocks noChangeArrowheads="1"/>
          </p:cNvSpPr>
          <p:nvPr/>
        </p:nvSpPr>
        <p:spPr bwMode="auto">
          <a:xfrm>
            <a:off x="7123881" y="3340695"/>
            <a:ext cx="10096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氧</a:t>
            </a:r>
            <a:endParaRPr kumimoji="0" lang="en-US" altLang="zh-TW" sz="2000">
              <a:latin typeface="Arial" pitchFamily="34" charset="0"/>
              <a:cs typeface="Arial" pitchFamily="34" charset="0"/>
            </a:endParaRPr>
          </a:p>
          <a:p>
            <a:pPr eaLnBrk="1" hangingPunct="1"/>
            <a:r>
              <a:rPr kumimoji="0" lang="en-US" altLang="zh-HK" sz="2000">
                <a:solidFill>
                  <a:srgbClr val="FF00FF"/>
                </a:solidFill>
                <a:latin typeface="Arial" pitchFamily="34" charset="0"/>
                <a:cs typeface="Arial" pitchFamily="34" charset="0"/>
              </a:rPr>
              <a:t>(1</a:t>
            </a:r>
            <a:r>
              <a:rPr kumimoji="0" lang="zh-TW" altLang="en-US" sz="2000">
                <a:solidFill>
                  <a:srgbClr val="FF00FF"/>
                </a:solidFill>
                <a:latin typeface="Arial" pitchFamily="34" charset="0"/>
                <a:cs typeface="Arial" pitchFamily="34" charset="0"/>
              </a:rPr>
              <a:t>體積</a:t>
            </a:r>
            <a:r>
              <a:rPr kumimoji="0" lang="en-US" altLang="zh-HK" sz="2000">
                <a:solidFill>
                  <a:srgbClr val="FF00FF"/>
                </a:solidFill>
                <a:latin typeface="Arial" pitchFamily="34" charset="0"/>
                <a:cs typeface="Arial" pitchFamily="34" charset="0"/>
              </a:rPr>
              <a:t>)</a:t>
            </a:r>
            <a:endParaRPr kumimoji="0" lang="zh-HK" altLang="en-US" sz="2000">
              <a:solidFill>
                <a:srgbClr val="FF00FF"/>
              </a:solidFill>
              <a:latin typeface="Arial" pitchFamily="34" charset="0"/>
              <a:cs typeface="Arial" pitchFamily="34" charset="0"/>
            </a:endParaRPr>
          </a:p>
        </p:txBody>
      </p:sp>
      <p:sp>
        <p:nvSpPr>
          <p:cNvPr id="28682" name="文字方塊 10"/>
          <p:cNvSpPr txBox="1">
            <a:spLocks noChangeArrowheads="1"/>
          </p:cNvSpPr>
          <p:nvPr/>
        </p:nvSpPr>
        <p:spPr bwMode="auto">
          <a:xfrm>
            <a:off x="7163568" y="5229820"/>
            <a:ext cx="8683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鉑箔</a:t>
            </a:r>
            <a:endParaRPr kumimoji="0" lang="en-US" altLang="zh-TW" sz="2000">
              <a:latin typeface="Arial" pitchFamily="34" charset="0"/>
              <a:cs typeface="Arial" pitchFamily="34" charset="0"/>
            </a:endParaRPr>
          </a:p>
          <a:p>
            <a:pPr eaLnBrk="1" hangingPunct="1"/>
            <a:r>
              <a:rPr kumimoji="0" lang="en-US" altLang="zh-HK" sz="2000">
                <a:latin typeface="Arial" pitchFamily="34" charset="0"/>
                <a:cs typeface="Arial" pitchFamily="34" charset="0"/>
              </a:rPr>
              <a:t>(</a:t>
            </a:r>
            <a:r>
              <a:rPr kumimoji="0" lang="zh-TW" altLang="en-US" sz="2000">
                <a:latin typeface="Arial" pitchFamily="34" charset="0"/>
                <a:cs typeface="Arial" pitchFamily="34" charset="0"/>
              </a:rPr>
              <a:t>陽極</a:t>
            </a:r>
            <a:r>
              <a:rPr kumimoji="0" lang="en-US" altLang="zh-HK"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28683" name="文字方塊 11"/>
          <p:cNvSpPr txBox="1">
            <a:spLocks noChangeArrowheads="1"/>
          </p:cNvSpPr>
          <p:nvPr/>
        </p:nvSpPr>
        <p:spPr bwMode="auto">
          <a:xfrm>
            <a:off x="5288731" y="5236170"/>
            <a:ext cx="866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鉑箔</a:t>
            </a:r>
            <a:endParaRPr kumimoji="0" lang="en-US" altLang="zh-TW" sz="2000">
              <a:latin typeface="Arial" pitchFamily="34" charset="0"/>
              <a:cs typeface="Arial" pitchFamily="34" charset="0"/>
            </a:endParaRPr>
          </a:p>
          <a:p>
            <a:pPr eaLnBrk="1" hangingPunct="1"/>
            <a:r>
              <a:rPr kumimoji="0" lang="en-US" altLang="zh-HK" sz="2000">
                <a:latin typeface="Arial" pitchFamily="34" charset="0"/>
                <a:cs typeface="Arial" pitchFamily="34" charset="0"/>
              </a:rPr>
              <a:t>(</a:t>
            </a:r>
            <a:r>
              <a:rPr kumimoji="0" lang="zh-TW" altLang="en-US" sz="2000">
                <a:latin typeface="Arial" pitchFamily="34" charset="0"/>
                <a:cs typeface="Arial" pitchFamily="34" charset="0"/>
              </a:rPr>
              <a:t>陰極</a:t>
            </a:r>
            <a:r>
              <a:rPr kumimoji="0" lang="en-US" altLang="zh-HK"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28684" name="文字方塊 12"/>
          <p:cNvSpPr txBox="1">
            <a:spLocks noChangeArrowheads="1"/>
          </p:cNvSpPr>
          <p:nvPr/>
        </p:nvSpPr>
        <p:spPr bwMode="auto">
          <a:xfrm>
            <a:off x="5004568" y="3356570"/>
            <a:ext cx="10191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r" eaLnBrk="1" hangingPunct="1"/>
            <a:r>
              <a:rPr kumimoji="0" lang="zh-TW" altLang="en-US" sz="2000">
                <a:latin typeface="Arial" pitchFamily="34" charset="0"/>
                <a:cs typeface="Arial" pitchFamily="34" charset="0"/>
              </a:rPr>
              <a:t>氫</a:t>
            </a:r>
            <a:endParaRPr kumimoji="0" lang="en-US" altLang="zh-TW" sz="2000">
              <a:latin typeface="Arial" pitchFamily="34" charset="0"/>
              <a:cs typeface="Arial" pitchFamily="34" charset="0"/>
            </a:endParaRPr>
          </a:p>
          <a:p>
            <a:pPr algn="r" eaLnBrk="1" hangingPunct="1"/>
            <a:r>
              <a:rPr kumimoji="0" lang="en-US" altLang="zh-HK" sz="2000">
                <a:solidFill>
                  <a:srgbClr val="FF00FF"/>
                </a:solidFill>
                <a:latin typeface="Arial" pitchFamily="34" charset="0"/>
                <a:cs typeface="Arial" pitchFamily="34" charset="0"/>
              </a:rPr>
              <a:t>(2</a:t>
            </a:r>
            <a:r>
              <a:rPr kumimoji="0" lang="zh-TW" altLang="en-US" sz="2000">
                <a:solidFill>
                  <a:srgbClr val="FF00FF"/>
                </a:solidFill>
                <a:latin typeface="Arial" pitchFamily="34" charset="0"/>
                <a:cs typeface="Arial" pitchFamily="34" charset="0"/>
              </a:rPr>
              <a:t>體積</a:t>
            </a:r>
            <a:r>
              <a:rPr kumimoji="0" lang="en-US" altLang="zh-HK" sz="2000">
                <a:solidFill>
                  <a:srgbClr val="FF00FF"/>
                </a:solidFill>
                <a:latin typeface="Arial" pitchFamily="34" charset="0"/>
                <a:cs typeface="Arial" pitchFamily="34" charset="0"/>
              </a:rPr>
              <a:t>)</a:t>
            </a:r>
            <a:endParaRPr kumimoji="0" lang="zh-HK" altLang="en-US" sz="2000">
              <a:solidFill>
                <a:srgbClr val="FF00FF"/>
              </a:solidFill>
              <a:latin typeface="Arial" pitchFamily="34" charset="0"/>
              <a:cs typeface="Arial" pitchFamily="34" charset="0"/>
            </a:endParaRPr>
          </a:p>
        </p:txBody>
      </p:sp>
      <p:cxnSp>
        <p:nvCxnSpPr>
          <p:cNvPr id="7" name="直線接點 6"/>
          <p:cNvCxnSpPr/>
          <p:nvPr/>
        </p:nvCxnSpPr>
        <p:spPr>
          <a:xfrm>
            <a:off x="2678881" y="3451820"/>
            <a:ext cx="287337" cy="2047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直線接點 13"/>
          <p:cNvCxnSpPr/>
          <p:nvPr/>
        </p:nvCxnSpPr>
        <p:spPr>
          <a:xfrm flipV="1">
            <a:off x="2677293" y="5415558"/>
            <a:ext cx="288925" cy="174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9434323"/>
      </p:ext>
    </p:extLst>
  </p:cSld>
  <p:clrMapOvr>
    <a:masterClrMapping/>
  </p:clrMapOvr>
  <p:timing>
    <p:tnLst>
      <p:par>
        <p:cTn id="1" dur="indefinite" restart="never" nodeType="tmRoot"/>
      </p:par>
    </p:tn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801" name="Group 33"/>
          <p:cNvGraphicFramePr>
            <a:graphicFrameLocks noGrp="1"/>
          </p:cNvGraphicFramePr>
          <p:nvPr/>
        </p:nvGraphicFramePr>
        <p:xfrm>
          <a:off x="755650" y="258763"/>
          <a:ext cx="6624638" cy="1516063"/>
        </p:xfrm>
        <a:graphic>
          <a:graphicData uri="http://schemas.openxmlformats.org/drawingml/2006/table">
            <a:tbl>
              <a:tblPr/>
              <a:tblGrid>
                <a:gridCol w="2897188">
                  <a:extLst>
                    <a:ext uri="{9D8B030D-6E8A-4147-A177-3AD203B41FA5}">
                      <a16:colId xmlns:a16="http://schemas.microsoft.com/office/drawing/2014/main" xmlns="" val="20000"/>
                    </a:ext>
                  </a:extLst>
                </a:gridCol>
                <a:gridCol w="1855787">
                  <a:extLst>
                    <a:ext uri="{9D8B030D-6E8A-4147-A177-3AD203B41FA5}">
                      <a16:colId xmlns:a16="http://schemas.microsoft.com/office/drawing/2014/main" xmlns="" val="20001"/>
                    </a:ext>
                  </a:extLst>
                </a:gridCol>
                <a:gridCol w="1871663">
                  <a:extLst>
                    <a:ext uri="{9D8B030D-6E8A-4147-A177-3AD203B41FA5}">
                      <a16:colId xmlns:a16="http://schemas.microsoft.com/office/drawing/2014/main" xmlns="" val="20002"/>
                    </a:ext>
                  </a:extLst>
                </a:gridCol>
              </a:tblGrid>
              <a:tr h="506413">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1"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陽離子</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陰離子</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xmlns="" val="10000"/>
                  </a:ext>
                </a:extLst>
              </a:tr>
              <a:tr h="504825">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來自硫酸 </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(H</a:t>
                      </a:r>
                      <a:r>
                        <a:rPr kumimoji="0" lang="en-US" altLang="zh-HK" sz="24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SO</a:t>
                      </a:r>
                      <a:r>
                        <a:rPr kumimoji="0" lang="en-US" altLang="zh-HK" sz="24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4</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504825">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來自水 </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(H</a:t>
                      </a:r>
                      <a:r>
                        <a:rPr kumimoji="0" lang="en-US" altLang="zh-HK" sz="24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O)</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9" marR="9143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bl>
          </a:graphicData>
        </a:graphic>
      </p:graphicFrame>
      <p:sp>
        <p:nvSpPr>
          <p:cNvPr id="29719" name="文字方塊 2"/>
          <p:cNvSpPr txBox="1">
            <a:spLocks noChangeArrowheads="1"/>
          </p:cNvSpPr>
          <p:nvPr/>
        </p:nvSpPr>
        <p:spPr bwMode="auto">
          <a:xfrm>
            <a:off x="323850" y="1966913"/>
            <a:ext cx="1511300" cy="519112"/>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陰極：</a:t>
            </a:r>
            <a:endParaRPr kumimoji="0" lang="zh-HK" altLang="en-US" sz="2800">
              <a:latin typeface="Arial" pitchFamily="34" charset="0"/>
              <a:cs typeface="Arial" pitchFamily="34" charset="0"/>
            </a:endParaRPr>
          </a:p>
        </p:txBody>
      </p:sp>
      <p:sp>
        <p:nvSpPr>
          <p:cNvPr id="4" name="Rectangle 6"/>
          <p:cNvSpPr>
            <a:spLocks noChangeArrowheads="1"/>
          </p:cNvSpPr>
          <p:nvPr/>
        </p:nvSpPr>
        <p:spPr bwMode="auto">
          <a:xfrm>
            <a:off x="323850" y="2614613"/>
            <a:ext cx="8112125"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 </a:t>
            </a:r>
            <a:r>
              <a:rPr kumimoji="0" lang="zh-TW" altLang="en-US" sz="2800"/>
              <a:t>離子放電 </a:t>
            </a:r>
            <a:r>
              <a:rPr kumimoji="0" lang="en-US" altLang="zh-TW" sz="2800" b="1"/>
              <a:t>(</a:t>
            </a:r>
            <a:r>
              <a:rPr kumimoji="0" lang="zh-TW" altLang="en-US" sz="2800" b="1"/>
              <a:t>發生還原作用</a:t>
            </a:r>
            <a:r>
              <a:rPr kumimoji="0" lang="en-US" altLang="zh-TW" sz="2800" b="1"/>
              <a:t>)</a:t>
            </a:r>
            <a:r>
              <a:rPr kumimoji="0" lang="zh-TW" altLang="en-US" sz="2800"/>
              <a:t>，生成 氫氣。</a:t>
            </a:r>
            <a:endParaRPr kumimoji="0" lang="en-US" altLang="zh-TW" sz="2800">
              <a:latin typeface="Arial" pitchFamily="34" charset="0"/>
              <a:ea typeface="Arial Unicode MS" pitchFamily="34" charset="-120"/>
              <a:cs typeface="Arial" pitchFamily="34" charset="0"/>
            </a:endParaRPr>
          </a:p>
        </p:txBody>
      </p:sp>
      <p:sp>
        <p:nvSpPr>
          <p:cNvPr id="29721" name="矩形 4"/>
          <p:cNvSpPr>
            <a:spLocks noChangeArrowheads="1"/>
          </p:cNvSpPr>
          <p:nvPr/>
        </p:nvSpPr>
        <p:spPr bwMode="auto">
          <a:xfrm>
            <a:off x="1979613" y="3119438"/>
            <a:ext cx="583247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a:solidFill>
                  <a:srgbClr val="FF0000"/>
                </a:solidFill>
                <a:latin typeface="Arial" pitchFamily="34" charset="0"/>
                <a:cs typeface="Arial" pitchFamily="34" charset="0"/>
              </a:rPr>
              <a:t>2H</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(aq) + 2e</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 </a:t>
            </a:r>
            <a:r>
              <a:rPr kumimoji="0" lang="pt-BR" altLang="zh-HK" sz="3200" b="1" u="sng">
                <a:solidFill>
                  <a:srgbClr val="FF0000"/>
                </a:solidFill>
                <a:latin typeface="Arial" pitchFamily="34" charset="0"/>
                <a:cs typeface="Arial" pitchFamily="34" charset="0"/>
                <a:sym typeface="Symbol" pitchFamily="18" charset="2"/>
              </a:rPr>
              <a:t></a:t>
            </a:r>
            <a:r>
              <a:rPr kumimoji="0" lang="pt-BR" altLang="zh-HK" sz="3200" b="1" u="sng">
                <a:solidFill>
                  <a:srgbClr val="FF0000"/>
                </a:solidFill>
                <a:latin typeface="Arial" pitchFamily="34" charset="0"/>
                <a:cs typeface="Arial" pitchFamily="34" charset="0"/>
              </a:rPr>
              <a:t> H</a:t>
            </a:r>
            <a:r>
              <a:rPr kumimoji="0" lang="pt-BR" altLang="zh-HK" sz="3200" b="1"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(g)</a:t>
            </a:r>
            <a:r>
              <a:rPr kumimoji="0" lang="pt-BR" altLang="zh-HK" sz="2800">
                <a:solidFill>
                  <a:srgbClr val="FF0000"/>
                </a:solidFill>
                <a:latin typeface="Arial" pitchFamily="34" charset="0"/>
                <a:cs typeface="Arial" pitchFamily="34" charset="0"/>
              </a:rPr>
              <a:t>  </a:t>
            </a:r>
            <a:r>
              <a:rPr kumimoji="0" lang="pt-BR" altLang="zh-HK" sz="2800">
                <a:latin typeface="Arial" pitchFamily="34" charset="0"/>
                <a:cs typeface="Arial" pitchFamily="34" charset="0"/>
              </a:rPr>
              <a:t>.......(1)</a:t>
            </a:r>
            <a:endParaRPr kumimoji="0" lang="zh-HK" altLang="en-US" sz="2800">
              <a:latin typeface="Arial" pitchFamily="34" charset="0"/>
              <a:cs typeface="Arial" pitchFamily="34" charset="0"/>
            </a:endParaRPr>
          </a:p>
        </p:txBody>
      </p:sp>
      <p:sp>
        <p:nvSpPr>
          <p:cNvPr id="29722" name="文字方塊 5"/>
          <p:cNvSpPr txBox="1">
            <a:spLocks noChangeArrowheads="1"/>
          </p:cNvSpPr>
          <p:nvPr/>
        </p:nvSpPr>
        <p:spPr bwMode="auto">
          <a:xfrm>
            <a:off x="323850" y="3714750"/>
            <a:ext cx="1511300" cy="519113"/>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陽極：</a:t>
            </a:r>
            <a:endParaRPr kumimoji="0" lang="zh-HK" altLang="en-US" sz="2800">
              <a:latin typeface="Arial" pitchFamily="34" charset="0"/>
              <a:cs typeface="Arial" pitchFamily="34" charset="0"/>
            </a:endParaRPr>
          </a:p>
        </p:txBody>
      </p:sp>
      <p:sp>
        <p:nvSpPr>
          <p:cNvPr id="7" name="Rectangle 6"/>
          <p:cNvSpPr>
            <a:spLocks noChangeArrowheads="1"/>
          </p:cNvSpPr>
          <p:nvPr/>
        </p:nvSpPr>
        <p:spPr bwMode="auto">
          <a:xfrm>
            <a:off x="323850" y="4327525"/>
            <a:ext cx="8640763"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兩種陰離子存在 </a:t>
            </a:r>
            <a:r>
              <a:rPr kumimoji="0" lang="en-US" altLang="zh-HK" sz="2800">
                <a:latin typeface="Arial" pitchFamily="34" charset="0"/>
                <a:cs typeface="Arial" pitchFamily="34" charset="0"/>
              </a:rPr>
              <a:t>(SO</a:t>
            </a:r>
            <a:r>
              <a:rPr kumimoji="0" lang="en-US" altLang="zh-HK" sz="2800" baseline="-25000">
                <a:latin typeface="Arial" pitchFamily="34" charset="0"/>
                <a:cs typeface="Arial" pitchFamily="34" charset="0"/>
              </a:rPr>
              <a:t>4</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zh-TW" altLang="en-US" sz="2800">
                <a:latin typeface="Arial" pitchFamily="34" charset="0"/>
                <a:cs typeface="Arial" pitchFamily="34" charset="0"/>
              </a:rPr>
              <a:t>離子和</a:t>
            </a:r>
            <a:r>
              <a:rPr kumimoji="0" lang="en-US" altLang="zh-HK" sz="2800">
                <a:latin typeface="Arial" pitchFamily="34" charset="0"/>
                <a:cs typeface="Arial" pitchFamily="34" charset="0"/>
              </a:rPr>
              <a:t>OH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TW" altLang="en-US" sz="2800">
                <a:latin typeface="Arial" pitchFamily="34" charset="0"/>
                <a:cs typeface="Arial" pitchFamily="34" charset="0"/>
              </a:rPr>
              <a:t>離子</a:t>
            </a:r>
            <a:r>
              <a:rPr kumimoji="0" lang="en-US" altLang="zh-HK" sz="2800">
                <a:latin typeface="Arial" pitchFamily="34" charset="0"/>
                <a:cs typeface="Arial" pitchFamily="34" charset="0"/>
              </a:rPr>
              <a:t>)</a:t>
            </a:r>
            <a:r>
              <a:rPr kumimoji="0" lang="zh-TW" altLang="en-US" sz="2800"/>
              <a:t> 。</a:t>
            </a:r>
            <a:r>
              <a:rPr kumimoji="0" lang="en-US" altLang="zh-HK" sz="2800">
                <a:latin typeface="Arial" pitchFamily="34" charset="0"/>
                <a:cs typeface="Arial" pitchFamily="34" charset="0"/>
              </a:rPr>
              <a:t> </a:t>
            </a:r>
            <a:endParaRPr kumimoji="0" lang="en-US" altLang="zh-TW" sz="2800">
              <a:latin typeface="Arial" pitchFamily="34" charset="0"/>
              <a:ea typeface="Arial Unicode MS" pitchFamily="34" charset="-120"/>
              <a:cs typeface="Arial" pitchFamily="34" charset="0"/>
            </a:endParaRPr>
          </a:p>
        </p:txBody>
      </p:sp>
      <p:sp>
        <p:nvSpPr>
          <p:cNvPr id="29724" name="矩形 7"/>
          <p:cNvSpPr>
            <a:spLocks noChangeArrowheads="1"/>
          </p:cNvSpPr>
          <p:nvPr/>
        </p:nvSpPr>
        <p:spPr bwMode="auto">
          <a:xfrm>
            <a:off x="1403350" y="5653088"/>
            <a:ext cx="75247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a:solidFill>
                  <a:srgbClr val="FF0000"/>
                </a:solidFill>
                <a:latin typeface="Arial" pitchFamily="34" charset="0"/>
                <a:cs typeface="Arial" pitchFamily="34" charset="0"/>
              </a:rPr>
              <a:t>4OH</a:t>
            </a:r>
            <a:r>
              <a:rPr kumimoji="0" lang="pt-BR" altLang="zh-HK" sz="3200" b="1" u="sng" baseline="30000">
                <a:solidFill>
                  <a:srgbClr val="FF0000"/>
                </a:solidFill>
                <a:latin typeface="Arial" pitchFamily="34" charset="0"/>
                <a:cs typeface="Arial" pitchFamily="34" charset="0"/>
                <a:sym typeface="Symbol" pitchFamily="18" charset="2"/>
              </a:rPr>
              <a:t></a:t>
            </a:r>
            <a:r>
              <a:rPr kumimoji="0" lang="pt-BR" altLang="zh-HK" sz="3200" b="1" u="sng">
                <a:solidFill>
                  <a:srgbClr val="FF0000"/>
                </a:solidFill>
                <a:latin typeface="Arial" pitchFamily="34" charset="0"/>
                <a:cs typeface="Arial" pitchFamily="34" charset="0"/>
              </a:rPr>
              <a:t>(aq) </a:t>
            </a:r>
            <a:r>
              <a:rPr kumimoji="0" lang="pt-BR" altLang="zh-HK" sz="3200" b="1" u="sng">
                <a:solidFill>
                  <a:srgbClr val="FF0000"/>
                </a:solidFill>
                <a:latin typeface="Arial" pitchFamily="34" charset="0"/>
                <a:cs typeface="Arial" pitchFamily="34" charset="0"/>
                <a:sym typeface="Symbol" pitchFamily="18" charset="2"/>
              </a:rPr>
              <a:t></a:t>
            </a:r>
            <a:r>
              <a:rPr kumimoji="0" lang="pt-BR" altLang="zh-HK" sz="3200" b="1" u="sng">
                <a:solidFill>
                  <a:srgbClr val="FF0000"/>
                </a:solidFill>
                <a:latin typeface="Arial" pitchFamily="34" charset="0"/>
                <a:cs typeface="Arial" pitchFamily="34" charset="0"/>
              </a:rPr>
              <a:t> O</a:t>
            </a:r>
            <a:r>
              <a:rPr kumimoji="0" lang="pt-BR" altLang="zh-HK" sz="3200" b="1" u="sng"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(g) + 2H</a:t>
            </a:r>
            <a:r>
              <a:rPr kumimoji="0" lang="pt-BR" altLang="zh-HK" sz="3200" b="1" u="sng"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O(l) + 4e</a:t>
            </a:r>
            <a:r>
              <a:rPr kumimoji="0" lang="pt-BR" altLang="zh-HK" sz="3200" b="1" u="sng" baseline="30000">
                <a:solidFill>
                  <a:srgbClr val="FF0000"/>
                </a:solidFill>
                <a:latin typeface="Arial" pitchFamily="34" charset="0"/>
                <a:cs typeface="Arial" pitchFamily="34" charset="0"/>
              </a:rPr>
              <a:t>–</a:t>
            </a:r>
            <a:r>
              <a:rPr kumimoji="0" lang="pt-BR" altLang="zh-HK" sz="2800">
                <a:latin typeface="Arial" pitchFamily="34" charset="0"/>
                <a:cs typeface="Arial" pitchFamily="34" charset="0"/>
              </a:rPr>
              <a:t> .......(2)</a:t>
            </a:r>
            <a:endParaRPr kumimoji="0" lang="zh-HK" altLang="en-US" sz="2800">
              <a:latin typeface="Arial" pitchFamily="34" charset="0"/>
              <a:cs typeface="Arial" pitchFamily="34" charset="0"/>
            </a:endParaRPr>
          </a:p>
        </p:txBody>
      </p:sp>
      <p:sp>
        <p:nvSpPr>
          <p:cNvPr id="9" name="Rectangle 6"/>
          <p:cNvSpPr>
            <a:spLocks noChangeArrowheads="1"/>
          </p:cNvSpPr>
          <p:nvPr/>
        </p:nvSpPr>
        <p:spPr bwMode="auto">
          <a:xfrm>
            <a:off x="323850" y="4778375"/>
            <a:ext cx="8640763" cy="946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OH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 </a:t>
            </a:r>
            <a:r>
              <a:rPr kumimoji="0" lang="zh-TW" altLang="en-US" sz="2800"/>
              <a:t>離子會優先放電 </a:t>
            </a:r>
            <a:r>
              <a:rPr kumimoji="0" lang="en-US" altLang="zh-TW" sz="2800" b="1"/>
              <a:t>(</a:t>
            </a:r>
            <a:r>
              <a:rPr kumimoji="0" lang="zh-TW" altLang="en-US" sz="2800" b="1"/>
              <a:t>發生氧化作用</a:t>
            </a:r>
            <a:r>
              <a:rPr kumimoji="0" lang="en-US" altLang="zh-TW" sz="2800" b="1"/>
              <a:t>)</a:t>
            </a:r>
            <a:r>
              <a:rPr kumimoji="0" lang="zh-TW" altLang="en-US" sz="2800"/>
              <a:t>，生成   氧氣 和 水。</a:t>
            </a:r>
            <a:endParaRPr kumimoji="0" lang="en-US" altLang="zh-TW" sz="2800">
              <a:latin typeface="Arial" pitchFamily="34" charset="0"/>
              <a:ea typeface="Arial Unicode MS" pitchFamily="34" charset="-120"/>
              <a:cs typeface="Arial" pitchFamily="34" charset="0"/>
            </a:endParaRPr>
          </a:p>
        </p:txBody>
      </p:sp>
      <p:sp>
        <p:nvSpPr>
          <p:cNvPr id="32804" name="Rectangle 36"/>
          <p:cNvSpPr>
            <a:spLocks noChangeArrowheads="1"/>
          </p:cNvSpPr>
          <p:nvPr/>
        </p:nvSpPr>
        <p:spPr bwMode="auto">
          <a:xfrm>
            <a:off x="5661025" y="811213"/>
            <a:ext cx="1503363"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a:solidFill>
                  <a:srgbClr val="FF0000"/>
                </a:solidFill>
                <a:latin typeface="Arial" pitchFamily="34" charset="0"/>
              </a:rPr>
              <a:t>SO</a:t>
            </a:r>
            <a:r>
              <a:rPr kumimoji="0" lang="en-US" altLang="zh-TW" sz="2400" baseline="-25000">
                <a:solidFill>
                  <a:srgbClr val="FF0000"/>
                </a:solidFill>
                <a:latin typeface="Arial" pitchFamily="34" charset="0"/>
              </a:rPr>
              <a:t>4</a:t>
            </a:r>
            <a:r>
              <a:rPr kumimoji="0" lang="en-US" altLang="zh-TW" sz="2400" baseline="30000">
                <a:solidFill>
                  <a:srgbClr val="FF0000"/>
                </a:solidFill>
                <a:latin typeface="Arial" pitchFamily="34" charset="0"/>
                <a:sym typeface="Symbol" pitchFamily="18" charset="2"/>
              </a:rPr>
              <a:t>2</a:t>
            </a:r>
            <a:r>
              <a:rPr kumimoji="0" lang="en-US" altLang="zh-HK" sz="2400">
                <a:solidFill>
                  <a:srgbClr val="FF0000"/>
                </a:solidFill>
                <a:latin typeface="Arial" pitchFamily="34" charset="0"/>
              </a:rPr>
              <a:t>(aq)</a:t>
            </a:r>
            <a:endParaRPr kumimoji="0" lang="zh-HK" altLang="en-US" sz="2400">
              <a:solidFill>
                <a:srgbClr val="FF0000"/>
              </a:solidFill>
              <a:latin typeface="Arial" pitchFamily="34" charset="0"/>
            </a:endParaRPr>
          </a:p>
        </p:txBody>
      </p:sp>
      <p:sp>
        <p:nvSpPr>
          <p:cNvPr id="32805" name="Rectangle 37"/>
          <p:cNvSpPr>
            <a:spLocks noChangeArrowheads="1"/>
          </p:cNvSpPr>
          <p:nvPr/>
        </p:nvSpPr>
        <p:spPr bwMode="auto">
          <a:xfrm>
            <a:off x="3995738" y="811213"/>
            <a:ext cx="106680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a:solidFill>
                  <a:srgbClr val="FF0000"/>
                </a:solidFill>
                <a:latin typeface="Arial" pitchFamily="34" charset="0"/>
              </a:rPr>
              <a:t>H</a:t>
            </a:r>
            <a:r>
              <a:rPr kumimoji="0" lang="en-US" altLang="zh-HK" sz="2400" baseline="30000">
                <a:solidFill>
                  <a:srgbClr val="FF0000"/>
                </a:solidFill>
                <a:latin typeface="Arial" pitchFamily="34" charset="0"/>
              </a:rPr>
              <a:t>+</a:t>
            </a:r>
            <a:r>
              <a:rPr kumimoji="0" lang="en-US" altLang="zh-HK" sz="2400">
                <a:solidFill>
                  <a:srgbClr val="FF0000"/>
                </a:solidFill>
                <a:latin typeface="Arial" pitchFamily="34" charset="0"/>
              </a:rPr>
              <a:t>(aq)</a:t>
            </a:r>
            <a:endParaRPr kumimoji="0" lang="zh-HK" altLang="en-US" sz="2400">
              <a:solidFill>
                <a:srgbClr val="FF0000"/>
              </a:solidFill>
              <a:latin typeface="Arial" pitchFamily="34" charset="0"/>
            </a:endParaRPr>
          </a:p>
        </p:txBody>
      </p:sp>
      <p:sp>
        <p:nvSpPr>
          <p:cNvPr id="32806" name="Rectangle 38"/>
          <p:cNvSpPr>
            <a:spLocks noChangeArrowheads="1"/>
          </p:cNvSpPr>
          <p:nvPr/>
        </p:nvSpPr>
        <p:spPr bwMode="auto">
          <a:xfrm>
            <a:off x="5795963" y="1316038"/>
            <a:ext cx="129540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a:solidFill>
                  <a:srgbClr val="FF0000"/>
                </a:solidFill>
                <a:latin typeface="Arial" pitchFamily="34" charset="0"/>
              </a:rPr>
              <a:t>OH</a:t>
            </a:r>
            <a:r>
              <a:rPr kumimoji="0" lang="en-US" altLang="zh-HK" sz="2400" baseline="30000">
                <a:solidFill>
                  <a:srgbClr val="FF0000"/>
                </a:solidFill>
                <a:latin typeface="Arial" pitchFamily="34" charset="0"/>
                <a:sym typeface="Symbol" pitchFamily="18" charset="2"/>
              </a:rPr>
              <a:t></a:t>
            </a:r>
            <a:r>
              <a:rPr kumimoji="0" lang="en-US" altLang="zh-HK" sz="2400">
                <a:solidFill>
                  <a:srgbClr val="FF0000"/>
                </a:solidFill>
                <a:latin typeface="Arial" pitchFamily="34" charset="0"/>
              </a:rPr>
              <a:t>(aq)</a:t>
            </a:r>
            <a:endParaRPr kumimoji="0" lang="zh-HK" altLang="en-US" sz="2400">
              <a:solidFill>
                <a:srgbClr val="FF0000"/>
              </a:solidFill>
              <a:latin typeface="Arial" pitchFamily="34" charset="0"/>
            </a:endParaRPr>
          </a:p>
        </p:txBody>
      </p:sp>
      <p:sp>
        <p:nvSpPr>
          <p:cNvPr id="32807" name="Rectangle 39"/>
          <p:cNvSpPr>
            <a:spLocks noChangeArrowheads="1"/>
          </p:cNvSpPr>
          <p:nvPr/>
        </p:nvSpPr>
        <p:spPr bwMode="auto">
          <a:xfrm>
            <a:off x="3995738" y="1316038"/>
            <a:ext cx="106680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a:solidFill>
                  <a:srgbClr val="FF0000"/>
                </a:solidFill>
                <a:latin typeface="Arial" pitchFamily="34" charset="0"/>
              </a:rPr>
              <a:t>H</a:t>
            </a:r>
            <a:r>
              <a:rPr kumimoji="0" lang="en-US" altLang="zh-HK" sz="2400" baseline="30000">
                <a:solidFill>
                  <a:srgbClr val="FF0000"/>
                </a:solidFill>
                <a:latin typeface="Arial" pitchFamily="34" charset="0"/>
              </a:rPr>
              <a:t>+</a:t>
            </a:r>
            <a:r>
              <a:rPr kumimoji="0" lang="en-US" altLang="zh-HK" sz="2400">
                <a:solidFill>
                  <a:srgbClr val="FF0000"/>
                </a:solidFill>
                <a:latin typeface="Arial" pitchFamily="34" charset="0"/>
              </a:rPr>
              <a:t>(aq)</a:t>
            </a:r>
            <a:endParaRPr kumimoji="0" lang="zh-HK" altLang="en-US" sz="2400">
              <a:solidFill>
                <a:srgbClr val="FF0000"/>
              </a:solidFill>
              <a:latin typeface="Arial" pitchFamily="34" charset="0"/>
            </a:endParaRPr>
          </a:p>
        </p:txBody>
      </p:sp>
      <p:pic>
        <p:nvPicPr>
          <p:cNvPr id="2" name="圖片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56525" y="188913"/>
            <a:ext cx="1358900" cy="16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53169378"/>
      </p:ext>
    </p:extLst>
  </p:cSld>
  <p:clrMapOvr>
    <a:masterClrMapping/>
  </p:clrMapOvr>
  <p:timing>
    <p:tnLst>
      <p:par>
        <p:cTn id="1" dur="indefinite" restart="never" nodeType="tmRoot"/>
      </p:par>
    </p:tn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21" name="矩形 4"/>
          <p:cNvSpPr>
            <a:spLocks noChangeArrowheads="1"/>
          </p:cNvSpPr>
          <p:nvPr/>
        </p:nvSpPr>
        <p:spPr bwMode="auto">
          <a:xfrm>
            <a:off x="539750" y="2401888"/>
            <a:ext cx="77771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800">
                <a:latin typeface="Arial" pitchFamily="34" charset="0"/>
                <a:cs typeface="Arial" pitchFamily="34" charset="0"/>
              </a:rPr>
              <a:t>2 </a:t>
            </a:r>
            <a:r>
              <a:rPr kumimoji="0" lang="en-US" altLang="zh-HK" sz="2800">
                <a:latin typeface="Arial" pitchFamily="34" charset="0"/>
                <a:cs typeface="Arial" pitchFamily="34" charset="0"/>
              </a:rPr>
              <a:t>× </a:t>
            </a:r>
            <a:r>
              <a:rPr kumimoji="0" lang="en-US" altLang="zh-TW" sz="2800">
                <a:latin typeface="Arial" pitchFamily="34" charset="0"/>
                <a:cs typeface="Arial" pitchFamily="34" charset="0"/>
              </a:rPr>
              <a:t>(</a:t>
            </a:r>
            <a:r>
              <a:rPr kumimoji="0" lang="en-US" altLang="zh-HK" sz="2800">
                <a:latin typeface="Arial" pitchFamily="34" charset="0"/>
                <a:cs typeface="Arial" pitchFamily="34" charset="0"/>
              </a:rPr>
              <a:t>                                       </a:t>
            </a:r>
            <a:r>
              <a:rPr kumimoji="0" lang="en-US" altLang="zh-TW" sz="2800">
                <a:latin typeface="Arial" pitchFamily="34" charset="0"/>
                <a:cs typeface="Arial" pitchFamily="34" charset="0"/>
              </a:rPr>
              <a:t>)</a:t>
            </a:r>
            <a:r>
              <a:rPr kumimoji="0" lang="en-US" altLang="zh-HK" sz="2800">
                <a:latin typeface="Arial" pitchFamily="34" charset="0"/>
                <a:cs typeface="Arial" pitchFamily="34" charset="0"/>
              </a:rPr>
              <a:t>                         2×</a:t>
            </a:r>
            <a:endParaRPr kumimoji="0" lang="zh-HK" altLang="en-US" sz="2800">
              <a:latin typeface="Arial" pitchFamily="34" charset="0"/>
              <a:cs typeface="Arial" pitchFamily="34" charset="0"/>
            </a:endParaRPr>
          </a:p>
        </p:txBody>
      </p:sp>
      <p:sp>
        <p:nvSpPr>
          <p:cNvPr id="29724" name="矩形 7"/>
          <p:cNvSpPr>
            <a:spLocks noChangeArrowheads="1"/>
          </p:cNvSpPr>
          <p:nvPr/>
        </p:nvSpPr>
        <p:spPr bwMode="auto">
          <a:xfrm>
            <a:off x="2016125" y="3049588"/>
            <a:ext cx="6948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4OH</a:t>
            </a:r>
            <a:r>
              <a:rPr kumimoji="0" lang="pt-BR" altLang="zh-HK" sz="2800" baseline="30000">
                <a:latin typeface="Arial" pitchFamily="34" charset="0"/>
                <a:cs typeface="Arial" pitchFamily="34" charset="0"/>
                <a:sym typeface="Symbol" pitchFamily="18" charset="2"/>
              </a:rPr>
              <a:t></a:t>
            </a:r>
            <a:r>
              <a:rPr kumimoji="0" lang="pt-BR" altLang="zh-HK" sz="2800">
                <a:latin typeface="Arial" pitchFamily="34" charset="0"/>
                <a:cs typeface="Arial" pitchFamily="34" charset="0"/>
              </a:rPr>
              <a:t>(aq) </a:t>
            </a:r>
            <a:r>
              <a:rPr kumimoji="0" lang="pt-BR" altLang="zh-HK" sz="2800">
                <a:latin typeface="Arial" pitchFamily="34" charset="0"/>
                <a:cs typeface="Arial" pitchFamily="34" charset="0"/>
                <a:sym typeface="Symbol" pitchFamily="18" charset="2"/>
              </a:rPr>
              <a:t></a:t>
            </a:r>
            <a:r>
              <a:rPr kumimoji="0" lang="pt-BR" altLang="zh-HK" sz="2800">
                <a:latin typeface="Arial" pitchFamily="34" charset="0"/>
                <a:cs typeface="Arial" pitchFamily="34" charset="0"/>
              </a:rPr>
              <a:t> 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+ 4e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 (2)</a:t>
            </a:r>
            <a:endParaRPr kumimoji="0" lang="zh-HK" altLang="en-US" sz="2800">
              <a:latin typeface="Arial" pitchFamily="34" charset="0"/>
              <a:cs typeface="Arial" pitchFamily="34" charset="0"/>
            </a:endParaRPr>
          </a:p>
        </p:txBody>
      </p:sp>
      <p:cxnSp>
        <p:nvCxnSpPr>
          <p:cNvPr id="5" name="直線接點 4"/>
          <p:cNvCxnSpPr/>
          <p:nvPr/>
        </p:nvCxnSpPr>
        <p:spPr>
          <a:xfrm>
            <a:off x="179388" y="3625850"/>
            <a:ext cx="8785225" cy="34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文字方塊 5"/>
          <p:cNvSpPr txBox="1">
            <a:spLocks noChangeArrowheads="1"/>
          </p:cNvSpPr>
          <p:nvPr/>
        </p:nvSpPr>
        <p:spPr bwMode="auto">
          <a:xfrm>
            <a:off x="34925" y="3138488"/>
            <a:ext cx="5762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a:r>
              <a:rPr lang="en-US" altLang="zh-TW" sz="2800"/>
              <a:t>+ </a:t>
            </a:r>
            <a:endParaRPr lang="zh-HK" altLang="en-US" sz="2800"/>
          </a:p>
        </p:txBody>
      </p:sp>
      <p:sp>
        <p:nvSpPr>
          <p:cNvPr id="21" name="矩形 3"/>
          <p:cNvSpPr>
            <a:spLocks noChangeArrowheads="1"/>
          </p:cNvSpPr>
          <p:nvPr/>
        </p:nvSpPr>
        <p:spPr bwMode="auto">
          <a:xfrm>
            <a:off x="415925" y="3770313"/>
            <a:ext cx="76327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4H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+ 4OH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r>
              <a:rPr kumimoji="0" lang="pt-BR" altLang="zh-HK" sz="2800">
                <a:latin typeface="Arial" pitchFamily="34" charset="0"/>
                <a:cs typeface="Arial" pitchFamily="34" charset="0"/>
                <a:sym typeface="Symbol" pitchFamily="18" charset="2"/>
              </a:rPr>
              <a:t></a:t>
            </a:r>
            <a:r>
              <a:rPr kumimoji="0" lang="pt-BR" altLang="zh-HK" sz="2800">
                <a:latin typeface="Arial" pitchFamily="34" charset="0"/>
                <a:cs typeface="Arial" pitchFamily="34" charset="0"/>
              </a:rPr>
              <a:t>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p>
        </p:txBody>
      </p:sp>
      <p:sp>
        <p:nvSpPr>
          <p:cNvPr id="39945" name="文字方塊 1"/>
          <p:cNvSpPr txBox="1">
            <a:spLocks noChangeArrowheads="1"/>
          </p:cNvSpPr>
          <p:nvPr/>
        </p:nvSpPr>
        <p:spPr bwMode="auto">
          <a:xfrm>
            <a:off x="250825" y="1104900"/>
            <a:ext cx="16224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總反應：</a:t>
            </a:r>
            <a:endParaRPr kumimoji="0" lang="zh-HK" altLang="en-US" sz="2800">
              <a:latin typeface="Arial" pitchFamily="34" charset="0"/>
              <a:cs typeface="Arial" pitchFamily="34" charset="0"/>
            </a:endParaRPr>
          </a:p>
        </p:txBody>
      </p:sp>
      <p:sp>
        <p:nvSpPr>
          <p:cNvPr id="24" name="矩形 4"/>
          <p:cNvSpPr>
            <a:spLocks noChangeArrowheads="1"/>
          </p:cNvSpPr>
          <p:nvPr/>
        </p:nvSpPr>
        <p:spPr bwMode="auto">
          <a:xfrm>
            <a:off x="1358900" y="2401888"/>
            <a:ext cx="76057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2H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+ 2e</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 </a:t>
            </a:r>
            <a:r>
              <a:rPr kumimoji="0" lang="pt-BR" altLang="zh-HK" sz="2800">
                <a:latin typeface="Arial" pitchFamily="34" charset="0"/>
                <a:cs typeface="Arial" pitchFamily="34" charset="0"/>
                <a:sym typeface="Symbol" pitchFamily="18" charset="2"/>
              </a:rPr>
              <a:t></a:t>
            </a:r>
            <a:r>
              <a:rPr kumimoji="0" lang="pt-BR" altLang="zh-HK" sz="2800">
                <a:latin typeface="Arial" pitchFamily="34" charset="0"/>
                <a:cs typeface="Arial" pitchFamily="34" charset="0"/>
              </a:rPr>
              <a:t> 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(1)</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2788493550"/>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2042393"/>
            <a:ext cx="8772525" cy="107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3971" name="Group 22"/>
          <p:cNvGrpSpPr>
            <a:grpSpLocks/>
          </p:cNvGrpSpPr>
          <p:nvPr/>
        </p:nvGrpSpPr>
        <p:grpSpPr bwMode="auto">
          <a:xfrm>
            <a:off x="1588" y="2061443"/>
            <a:ext cx="9018587" cy="1924050"/>
            <a:chOff x="24" y="754"/>
            <a:chExt cx="5681" cy="1212"/>
          </a:xfrm>
        </p:grpSpPr>
        <p:sp>
          <p:nvSpPr>
            <p:cNvPr id="83979" name="Rectangle 4"/>
            <p:cNvSpPr>
              <a:spLocks noChangeArrowheads="1"/>
            </p:cNvSpPr>
            <p:nvPr/>
          </p:nvSpPr>
          <p:spPr bwMode="auto">
            <a:xfrm>
              <a:off x="3953" y="1706"/>
              <a:ext cx="104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sz="2000" b="0"/>
                <a:t>鎂離子</a:t>
              </a:r>
              <a:endParaRPr lang="en-US" altLang="zh-TW" sz="2000" b="0"/>
            </a:p>
          </p:txBody>
        </p:sp>
        <p:sp>
          <p:nvSpPr>
            <p:cNvPr id="83980" name="Rectangle 5"/>
            <p:cNvSpPr>
              <a:spLocks noChangeArrowheads="1"/>
            </p:cNvSpPr>
            <p:nvPr/>
          </p:nvSpPr>
          <p:spPr bwMode="auto">
            <a:xfrm>
              <a:off x="24" y="1714"/>
              <a:ext cx="71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sz="2000" b="0"/>
                <a:t>氟原子</a:t>
              </a:r>
              <a:endParaRPr lang="en-US" altLang="zh-TW" sz="2000" b="0"/>
            </a:p>
          </p:txBody>
        </p:sp>
        <p:sp>
          <p:nvSpPr>
            <p:cNvPr id="83981" name="Rectangle 6"/>
            <p:cNvSpPr>
              <a:spLocks noChangeArrowheads="1"/>
            </p:cNvSpPr>
            <p:nvPr/>
          </p:nvSpPr>
          <p:spPr bwMode="auto">
            <a:xfrm>
              <a:off x="624" y="1712"/>
              <a:ext cx="99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sz="2000" b="0"/>
                <a:t>鎂原子</a:t>
              </a:r>
              <a:endParaRPr lang="en-US" altLang="zh-TW" sz="2000" b="0"/>
            </a:p>
          </p:txBody>
        </p:sp>
        <p:sp>
          <p:nvSpPr>
            <p:cNvPr id="83982" name="Rectangle 9"/>
            <p:cNvSpPr>
              <a:spLocks noChangeArrowheads="1"/>
            </p:cNvSpPr>
            <p:nvPr/>
          </p:nvSpPr>
          <p:spPr bwMode="auto">
            <a:xfrm>
              <a:off x="158" y="1434"/>
              <a:ext cx="3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2,7</a:t>
              </a:r>
            </a:p>
          </p:txBody>
        </p:sp>
        <p:sp>
          <p:nvSpPr>
            <p:cNvPr id="83983" name="Rectangle 10"/>
            <p:cNvSpPr>
              <a:spLocks noChangeArrowheads="1"/>
            </p:cNvSpPr>
            <p:nvPr/>
          </p:nvSpPr>
          <p:spPr bwMode="auto">
            <a:xfrm>
              <a:off x="884" y="1434"/>
              <a:ext cx="50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2,8,2</a:t>
              </a:r>
            </a:p>
          </p:txBody>
        </p:sp>
        <p:sp>
          <p:nvSpPr>
            <p:cNvPr id="83984" name="Rectangle 11"/>
            <p:cNvSpPr>
              <a:spLocks noChangeArrowheads="1"/>
            </p:cNvSpPr>
            <p:nvPr/>
          </p:nvSpPr>
          <p:spPr bwMode="auto">
            <a:xfrm>
              <a:off x="1714" y="1432"/>
              <a:ext cx="3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2,7</a:t>
              </a:r>
            </a:p>
          </p:txBody>
        </p:sp>
        <p:sp>
          <p:nvSpPr>
            <p:cNvPr id="83985" name="Rectangle 12"/>
            <p:cNvSpPr>
              <a:spLocks noChangeArrowheads="1"/>
            </p:cNvSpPr>
            <p:nvPr/>
          </p:nvSpPr>
          <p:spPr bwMode="auto">
            <a:xfrm>
              <a:off x="1524" y="1706"/>
              <a:ext cx="72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sz="2000" b="0"/>
                <a:t>氟原子</a:t>
              </a:r>
              <a:endParaRPr lang="en-US" altLang="zh-TW" sz="2000" b="0"/>
            </a:p>
          </p:txBody>
        </p:sp>
        <p:sp>
          <p:nvSpPr>
            <p:cNvPr id="83986" name="Rectangle 13"/>
            <p:cNvSpPr>
              <a:spLocks noChangeArrowheads="1"/>
            </p:cNvSpPr>
            <p:nvPr/>
          </p:nvSpPr>
          <p:spPr bwMode="auto">
            <a:xfrm>
              <a:off x="3243" y="1706"/>
              <a:ext cx="771"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sz="2000" b="0"/>
                <a:t>氟離子</a:t>
              </a:r>
              <a:endParaRPr lang="en-US" altLang="zh-TW" sz="2000" b="0"/>
            </a:p>
          </p:txBody>
        </p:sp>
        <p:sp>
          <p:nvSpPr>
            <p:cNvPr id="83987" name="Rectangle 14"/>
            <p:cNvSpPr>
              <a:spLocks noChangeArrowheads="1"/>
            </p:cNvSpPr>
            <p:nvPr/>
          </p:nvSpPr>
          <p:spPr bwMode="auto">
            <a:xfrm>
              <a:off x="4934" y="1706"/>
              <a:ext cx="771"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sz="2000" b="0"/>
                <a:t>氟離子</a:t>
              </a:r>
              <a:endParaRPr lang="en-US" altLang="zh-TW" sz="2000" b="0"/>
            </a:p>
          </p:txBody>
        </p:sp>
        <p:sp>
          <p:nvSpPr>
            <p:cNvPr id="83988" name="Rectangle 15"/>
            <p:cNvSpPr>
              <a:spLocks noChangeArrowheads="1"/>
            </p:cNvSpPr>
            <p:nvPr/>
          </p:nvSpPr>
          <p:spPr bwMode="auto">
            <a:xfrm>
              <a:off x="4266" y="1426"/>
              <a:ext cx="40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2,8</a:t>
              </a:r>
            </a:p>
          </p:txBody>
        </p:sp>
        <p:sp>
          <p:nvSpPr>
            <p:cNvPr id="83989" name="Rectangle 16"/>
            <p:cNvSpPr>
              <a:spLocks noChangeArrowheads="1"/>
            </p:cNvSpPr>
            <p:nvPr/>
          </p:nvSpPr>
          <p:spPr bwMode="auto">
            <a:xfrm>
              <a:off x="3424" y="1418"/>
              <a:ext cx="41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2,8</a:t>
              </a:r>
            </a:p>
          </p:txBody>
        </p:sp>
        <p:sp>
          <p:nvSpPr>
            <p:cNvPr id="83990" name="Rectangle 17"/>
            <p:cNvSpPr>
              <a:spLocks noChangeArrowheads="1"/>
            </p:cNvSpPr>
            <p:nvPr/>
          </p:nvSpPr>
          <p:spPr bwMode="auto">
            <a:xfrm>
              <a:off x="5137" y="1428"/>
              <a:ext cx="45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66CC"/>
                  </a:solidFill>
                </a:rPr>
                <a:t>2,8</a:t>
              </a:r>
            </a:p>
          </p:txBody>
        </p:sp>
        <p:sp>
          <p:nvSpPr>
            <p:cNvPr id="83991" name="AutoShape 19"/>
            <p:cNvSpPr>
              <a:spLocks noChangeArrowheads="1"/>
            </p:cNvSpPr>
            <p:nvPr/>
          </p:nvSpPr>
          <p:spPr bwMode="auto">
            <a:xfrm>
              <a:off x="2336" y="1026"/>
              <a:ext cx="726" cy="137"/>
            </a:xfrm>
            <a:prstGeom prst="rightArrow">
              <a:avLst>
                <a:gd name="adj1" fmla="val 50000"/>
                <a:gd name="adj2" fmla="val 132482"/>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endParaRPr lang="zh-TW" altLang="en-US" sz="1800"/>
            </a:p>
          </p:txBody>
        </p:sp>
        <p:sp>
          <p:nvSpPr>
            <p:cNvPr id="83992" name="Rectangle 20"/>
            <p:cNvSpPr>
              <a:spLocks noChangeArrowheads="1"/>
            </p:cNvSpPr>
            <p:nvPr/>
          </p:nvSpPr>
          <p:spPr bwMode="auto">
            <a:xfrm>
              <a:off x="2432" y="754"/>
              <a:ext cx="4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電子</a:t>
              </a:r>
              <a:endParaRPr lang="en-US" altLang="zh-TW" sz="2000"/>
            </a:p>
          </p:txBody>
        </p:sp>
        <p:sp>
          <p:nvSpPr>
            <p:cNvPr id="83993" name="Rectangle 21"/>
            <p:cNvSpPr>
              <a:spLocks noChangeArrowheads="1"/>
            </p:cNvSpPr>
            <p:nvPr/>
          </p:nvSpPr>
          <p:spPr bwMode="auto">
            <a:xfrm>
              <a:off x="2429" y="1171"/>
              <a:ext cx="4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轉移</a:t>
              </a:r>
              <a:endParaRPr lang="en-US" altLang="zh-TW" sz="2000"/>
            </a:p>
          </p:txBody>
        </p:sp>
      </p:grpSp>
      <p:sp>
        <p:nvSpPr>
          <p:cNvPr id="83973" name="矩形 1"/>
          <p:cNvSpPr>
            <a:spLocks noChangeArrowheads="1"/>
          </p:cNvSpPr>
          <p:nvPr/>
        </p:nvSpPr>
        <p:spPr bwMode="auto">
          <a:xfrm>
            <a:off x="1047750" y="2421806"/>
            <a:ext cx="319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1800" b="0">
                <a:latin typeface="Helvetica" pitchFamily="34" charset="0"/>
              </a:rPr>
              <a:t>+</a:t>
            </a:r>
            <a:endParaRPr lang="zh-TW" altLang="en-US" sz="1800"/>
          </a:p>
        </p:txBody>
      </p:sp>
      <p:sp>
        <p:nvSpPr>
          <p:cNvPr id="83974" name="矩形 2"/>
          <p:cNvSpPr>
            <a:spLocks noChangeArrowheads="1"/>
          </p:cNvSpPr>
          <p:nvPr/>
        </p:nvSpPr>
        <p:spPr bwMode="auto">
          <a:xfrm>
            <a:off x="2160588" y="2421806"/>
            <a:ext cx="3190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1800" b="0"/>
              <a:t>+</a:t>
            </a:r>
            <a:endParaRPr lang="zh-TW" altLang="en-US" sz="1800"/>
          </a:p>
        </p:txBody>
      </p:sp>
      <p:sp>
        <p:nvSpPr>
          <p:cNvPr id="22" name="左大括弧 21"/>
          <p:cNvSpPr/>
          <p:nvPr/>
        </p:nvSpPr>
        <p:spPr>
          <a:xfrm rot="16200000">
            <a:off x="1730376" y="3006005"/>
            <a:ext cx="444500" cy="2587625"/>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sz="2000"/>
          </a:p>
        </p:txBody>
      </p:sp>
      <p:sp>
        <p:nvSpPr>
          <p:cNvPr id="23" name="左大括弧 22"/>
          <p:cNvSpPr/>
          <p:nvPr/>
        </p:nvSpPr>
        <p:spPr>
          <a:xfrm rot="16200000">
            <a:off x="6752432" y="3024261"/>
            <a:ext cx="444500" cy="2551113"/>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zh-TW" altLang="en-US" sz="2000"/>
          </a:p>
        </p:txBody>
      </p:sp>
      <p:sp>
        <p:nvSpPr>
          <p:cNvPr id="83977" name="矩形 18"/>
          <p:cNvSpPr>
            <a:spLocks noChangeArrowheads="1"/>
          </p:cNvSpPr>
          <p:nvPr/>
        </p:nvSpPr>
        <p:spPr bwMode="auto">
          <a:xfrm>
            <a:off x="962025" y="4541118"/>
            <a:ext cx="16383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0000"/>
                </a:solidFill>
                <a:cs typeface="Arial" pitchFamily="34" charset="0"/>
              </a:rPr>
              <a:t>(</a:t>
            </a:r>
            <a:r>
              <a:rPr lang="zh-TW" altLang="en-US" sz="2000">
                <a:solidFill>
                  <a:srgbClr val="000000"/>
                </a:solidFill>
                <a:cs typeface="Arial" pitchFamily="34" charset="0"/>
              </a:rPr>
              <a:t>不穩定</a:t>
            </a:r>
            <a:r>
              <a:rPr lang="zh-TW" altLang="en-US" sz="2000" b="0">
                <a:solidFill>
                  <a:srgbClr val="000000"/>
                </a:solidFill>
                <a:cs typeface="Arial" pitchFamily="34" charset="0"/>
              </a:rPr>
              <a:t>原子</a:t>
            </a:r>
            <a:r>
              <a:rPr lang="en-US" altLang="zh-TW" sz="2000" b="0">
                <a:solidFill>
                  <a:srgbClr val="000000"/>
                </a:solidFill>
                <a:cs typeface="Arial" pitchFamily="34" charset="0"/>
              </a:rPr>
              <a:t>)</a:t>
            </a:r>
            <a:endParaRPr lang="zh-TW" altLang="en-US" sz="2000">
              <a:cs typeface="Arial" pitchFamily="34" charset="0"/>
            </a:endParaRPr>
          </a:p>
        </p:txBody>
      </p:sp>
      <p:sp>
        <p:nvSpPr>
          <p:cNvPr id="83978" name="矩形 19"/>
          <p:cNvSpPr>
            <a:spLocks noChangeArrowheads="1"/>
          </p:cNvSpPr>
          <p:nvPr/>
        </p:nvSpPr>
        <p:spPr bwMode="auto">
          <a:xfrm>
            <a:off x="6335713" y="4509368"/>
            <a:ext cx="1381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en-US" altLang="zh-TW" sz="2000" b="0">
                <a:solidFill>
                  <a:srgbClr val="000000"/>
                </a:solidFill>
                <a:cs typeface="Arial" pitchFamily="34" charset="0"/>
              </a:rPr>
              <a:t>(</a:t>
            </a:r>
            <a:r>
              <a:rPr lang="zh-TW" altLang="en-US" sz="2000"/>
              <a:t>穩定</a:t>
            </a:r>
            <a:r>
              <a:rPr lang="zh-TW" altLang="en-US" sz="2000" b="0"/>
              <a:t>離子</a:t>
            </a:r>
            <a:r>
              <a:rPr lang="en-US" altLang="zh-TW" sz="2000" b="0">
                <a:solidFill>
                  <a:srgbClr val="000000"/>
                </a:solidFill>
                <a:cs typeface="Arial" pitchFamily="34" charset="0"/>
              </a:rPr>
              <a:t>)</a:t>
            </a:r>
            <a:endParaRPr lang="zh-TW" altLang="en-US" sz="2000">
              <a:cs typeface="Arial" pitchFamily="34" charset="0"/>
            </a:endParaRPr>
          </a:p>
        </p:txBody>
      </p:sp>
      <p:sp>
        <p:nvSpPr>
          <p:cNvPr id="26" name="Rectangle 3"/>
          <p:cNvSpPr>
            <a:spLocks noChangeArrowheads="1"/>
          </p:cNvSpPr>
          <p:nvPr/>
        </p:nvSpPr>
        <p:spPr bwMode="auto">
          <a:xfrm>
            <a:off x="360363" y="620688"/>
            <a:ext cx="4211637"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dirty="0">
                <a:solidFill>
                  <a:srgbClr val="CC0000"/>
                </a:solidFill>
              </a:rPr>
              <a:t>鎂與氟生成的離子鍵</a:t>
            </a:r>
            <a:endParaRPr lang="en-US" altLang="zh-TW" sz="3200" dirty="0">
              <a:solidFill>
                <a:srgbClr val="CC0000"/>
              </a:solidFill>
            </a:endParaRPr>
          </a:p>
        </p:txBody>
      </p:sp>
    </p:spTree>
    <p:extLst>
      <p:ext uri="{BB962C8B-B14F-4D97-AF65-F5344CB8AC3E}">
        <p14:creationId xmlns:p14="http://schemas.microsoft.com/office/powerpoint/2010/main" val="1719876807"/>
      </p:ext>
    </p:extLst>
  </p:cSld>
  <p:clrMapOvr>
    <a:masterClrMapping/>
  </p:clrMapOvr>
  <p:timing>
    <p:tnLst>
      <p:par>
        <p:cTn id="1" dur="indefinite" restart="never" nodeType="tmRoot"/>
      </p:par>
    </p:tn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文字方塊 1"/>
          <p:cNvSpPr txBox="1">
            <a:spLocks noChangeArrowheads="1"/>
          </p:cNvSpPr>
          <p:nvPr/>
        </p:nvSpPr>
        <p:spPr bwMode="auto">
          <a:xfrm>
            <a:off x="501303" y="312738"/>
            <a:ext cx="1622425" cy="523875"/>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dirty="0">
                <a:solidFill>
                  <a:schemeClr val="bg1"/>
                </a:solidFill>
                <a:latin typeface="Arial" pitchFamily="34" charset="0"/>
                <a:cs typeface="Arial" pitchFamily="34" charset="0"/>
              </a:rPr>
              <a:t>總反應：</a:t>
            </a:r>
            <a:endParaRPr kumimoji="0" lang="zh-HK" altLang="en-US" sz="2800" dirty="0">
              <a:solidFill>
                <a:schemeClr val="bg1"/>
              </a:solidFill>
              <a:latin typeface="Arial" pitchFamily="34" charset="0"/>
              <a:cs typeface="Arial" pitchFamily="34" charset="0"/>
            </a:endParaRPr>
          </a:p>
        </p:txBody>
      </p:sp>
      <p:sp>
        <p:nvSpPr>
          <p:cNvPr id="3" name="Rectangle 6"/>
          <p:cNvSpPr>
            <a:spLocks noChangeArrowheads="1"/>
          </p:cNvSpPr>
          <p:nvPr/>
        </p:nvSpPr>
        <p:spPr bwMode="auto">
          <a:xfrm>
            <a:off x="468064" y="1123975"/>
            <a:ext cx="81121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latin typeface="Arial" pitchFamily="34" charset="0"/>
                <a:cs typeface="Arial" pitchFamily="34" charset="0"/>
              </a:rPr>
              <a:t>把以上兩條半方程式合併</a:t>
            </a:r>
            <a:r>
              <a:rPr kumimoji="0" lang="en-US" altLang="zh-TW" sz="2800">
                <a:latin typeface="Arial" pitchFamily="34" charset="0"/>
                <a:cs typeface="Arial" pitchFamily="34" charset="0"/>
              </a:rPr>
              <a:t> </a:t>
            </a:r>
            <a:r>
              <a:rPr kumimoji="0" lang="en-US" altLang="zh-HK" sz="2800">
                <a:latin typeface="Arial" pitchFamily="34" charset="0"/>
                <a:cs typeface="Arial" pitchFamily="34" charset="0"/>
              </a:rPr>
              <a:t>[(1) × 2 + (2)]</a:t>
            </a:r>
            <a:r>
              <a:rPr kumimoji="0" lang="zh-TW" altLang="en-US" sz="2800">
                <a:latin typeface="Arial" pitchFamily="34" charset="0"/>
                <a:cs typeface="Arial" pitchFamily="34" charset="0"/>
              </a:rPr>
              <a:t>，從而得出總方程式：</a:t>
            </a:r>
            <a:endParaRPr kumimoji="0" lang="en-US" altLang="zh-TW" sz="2800">
              <a:latin typeface="Arial" pitchFamily="34" charset="0"/>
              <a:ea typeface="Arial Unicode MS" pitchFamily="34" charset="-120"/>
              <a:cs typeface="Arial" pitchFamily="34" charset="0"/>
            </a:endParaRPr>
          </a:p>
        </p:txBody>
      </p:sp>
      <p:sp>
        <p:nvSpPr>
          <p:cNvPr id="30724" name="矩形 3"/>
          <p:cNvSpPr>
            <a:spLocks noChangeArrowheads="1"/>
          </p:cNvSpPr>
          <p:nvPr/>
        </p:nvSpPr>
        <p:spPr bwMode="auto">
          <a:xfrm>
            <a:off x="1115764" y="2060600"/>
            <a:ext cx="7632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4H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+ 4OH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r>
              <a:rPr kumimoji="0" lang="pt-BR" altLang="zh-HK" sz="2800">
                <a:latin typeface="Arial" pitchFamily="34" charset="0"/>
                <a:cs typeface="Arial" pitchFamily="34" charset="0"/>
                <a:sym typeface="Symbol" pitchFamily="18" charset="2"/>
              </a:rPr>
              <a:t></a:t>
            </a:r>
            <a:r>
              <a:rPr kumimoji="0" lang="pt-BR" altLang="zh-HK" sz="2800">
                <a:latin typeface="Arial" pitchFamily="34" charset="0"/>
                <a:cs typeface="Arial" pitchFamily="34" charset="0"/>
              </a:rPr>
              <a:t>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p>
        </p:txBody>
      </p:sp>
      <p:sp>
        <p:nvSpPr>
          <p:cNvPr id="5" name="右大括弧 4"/>
          <p:cNvSpPr/>
          <p:nvPr/>
        </p:nvSpPr>
        <p:spPr>
          <a:xfrm rot="5400000">
            <a:off x="2574676" y="1198588"/>
            <a:ext cx="287337" cy="3059112"/>
          </a:xfrm>
          <a:prstGeom prst="rightBrace">
            <a:avLst/>
          </a:prstGeom>
          <a:ln w="31750">
            <a:solidFill>
              <a:srgbClr val="3399FF"/>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a:p>
        </p:txBody>
      </p:sp>
      <p:sp>
        <p:nvSpPr>
          <p:cNvPr id="30726" name="矩形 6"/>
          <p:cNvSpPr>
            <a:spLocks noChangeArrowheads="1"/>
          </p:cNvSpPr>
          <p:nvPr/>
        </p:nvSpPr>
        <p:spPr bwMode="auto">
          <a:xfrm>
            <a:off x="2115889" y="2781325"/>
            <a:ext cx="13763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solidFill>
                  <a:srgbClr val="3399FF"/>
                </a:solidFill>
                <a:latin typeface="Arial" pitchFamily="34" charset="0"/>
                <a:cs typeface="Arial" pitchFamily="34" charset="0"/>
              </a:rPr>
              <a:t>4H</a:t>
            </a:r>
            <a:r>
              <a:rPr kumimoji="0" lang="en-US" altLang="zh-HK" sz="2800" baseline="-25000">
                <a:solidFill>
                  <a:srgbClr val="3399FF"/>
                </a:solidFill>
                <a:latin typeface="Arial" pitchFamily="34" charset="0"/>
                <a:cs typeface="Arial" pitchFamily="34" charset="0"/>
              </a:rPr>
              <a:t>2</a:t>
            </a:r>
            <a:r>
              <a:rPr kumimoji="0" lang="en-US" altLang="zh-HK" sz="2800">
                <a:solidFill>
                  <a:srgbClr val="3399FF"/>
                </a:solidFill>
                <a:latin typeface="Arial" pitchFamily="34" charset="0"/>
                <a:cs typeface="Arial" pitchFamily="34" charset="0"/>
              </a:rPr>
              <a:t>O(l)</a:t>
            </a:r>
            <a:endParaRPr kumimoji="0" lang="zh-HK" altLang="en-US" sz="2800">
              <a:solidFill>
                <a:srgbClr val="3399FF"/>
              </a:solidFill>
              <a:latin typeface="Arial" pitchFamily="34" charset="0"/>
              <a:cs typeface="Arial" pitchFamily="34" charset="0"/>
            </a:endParaRPr>
          </a:p>
        </p:txBody>
      </p:sp>
      <p:sp>
        <p:nvSpPr>
          <p:cNvPr id="30727" name="矩形 7"/>
          <p:cNvSpPr>
            <a:spLocks noChangeArrowheads="1"/>
          </p:cNvSpPr>
          <p:nvPr/>
        </p:nvSpPr>
        <p:spPr bwMode="auto">
          <a:xfrm>
            <a:off x="1765051" y="3357587"/>
            <a:ext cx="6335713"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即</a:t>
            </a:r>
            <a:r>
              <a:rPr kumimoji="0" lang="pt-BR" altLang="zh-HK" sz="2800">
                <a:latin typeface="Arial" pitchFamily="34" charset="0"/>
                <a:cs typeface="Arial" pitchFamily="34" charset="0"/>
              </a:rPr>
              <a:t>	    </a:t>
            </a:r>
            <a:r>
              <a:rPr kumimoji="0" lang="pt-BR" altLang="zh-HK" sz="3200" b="1" u="sng">
                <a:solidFill>
                  <a:srgbClr val="FF0000"/>
                </a:solidFill>
                <a:latin typeface="Arial" pitchFamily="34" charset="0"/>
                <a:cs typeface="Arial" pitchFamily="34" charset="0"/>
              </a:rPr>
              <a:t>2H</a:t>
            </a:r>
            <a:r>
              <a:rPr kumimoji="0" lang="pt-BR" altLang="zh-HK" sz="3200" b="1" u="sng"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O(l) </a:t>
            </a:r>
            <a:r>
              <a:rPr kumimoji="0" lang="pt-BR" altLang="zh-HK" sz="3200" b="1" u="sng">
                <a:solidFill>
                  <a:srgbClr val="FF0000"/>
                </a:solidFill>
                <a:latin typeface="Arial" pitchFamily="34" charset="0"/>
                <a:cs typeface="Arial" pitchFamily="34" charset="0"/>
                <a:sym typeface="Symbol" pitchFamily="18" charset="2"/>
              </a:rPr>
              <a:t></a:t>
            </a:r>
            <a:r>
              <a:rPr kumimoji="0" lang="pt-BR" altLang="zh-HK" sz="3200" b="1" u="sng">
                <a:solidFill>
                  <a:srgbClr val="FF0000"/>
                </a:solidFill>
                <a:latin typeface="Arial" pitchFamily="34" charset="0"/>
                <a:cs typeface="Arial" pitchFamily="34" charset="0"/>
              </a:rPr>
              <a:t> 2H</a:t>
            </a:r>
            <a:r>
              <a:rPr kumimoji="0" lang="pt-BR" altLang="zh-HK" sz="3200" b="1" u="sng"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(g) + O</a:t>
            </a:r>
            <a:r>
              <a:rPr kumimoji="0" lang="pt-BR" altLang="zh-HK" sz="3200" b="1" u="sng"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(g)</a:t>
            </a:r>
          </a:p>
        </p:txBody>
      </p:sp>
      <p:sp>
        <p:nvSpPr>
          <p:cNvPr id="30728" name="矩形 8"/>
          <p:cNvSpPr>
            <a:spLocks noChangeArrowheads="1"/>
          </p:cNvSpPr>
          <p:nvPr/>
        </p:nvSpPr>
        <p:spPr bwMode="auto">
          <a:xfrm>
            <a:off x="1692026" y="3841775"/>
            <a:ext cx="6121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solidFill>
                  <a:srgbClr val="3399FF"/>
                </a:solidFill>
                <a:latin typeface="Arial" pitchFamily="34" charset="0"/>
                <a:cs typeface="Arial" pitchFamily="34" charset="0"/>
              </a:rPr>
              <a:t>體積比                         </a:t>
            </a:r>
            <a:r>
              <a:rPr kumimoji="0" lang="en-US" altLang="zh-HK" sz="2800">
                <a:solidFill>
                  <a:srgbClr val="3399FF"/>
                </a:solidFill>
                <a:latin typeface="Arial" pitchFamily="34" charset="0"/>
                <a:cs typeface="Arial" pitchFamily="34" charset="0"/>
              </a:rPr>
              <a:t>2       :      1</a:t>
            </a:r>
            <a:endParaRPr kumimoji="0" lang="zh-HK" altLang="en-US" sz="2800">
              <a:solidFill>
                <a:srgbClr val="3399FF"/>
              </a:solidFill>
              <a:latin typeface="Arial" pitchFamily="34" charset="0"/>
              <a:cs typeface="Arial" pitchFamily="34" charset="0"/>
            </a:endParaRPr>
          </a:p>
        </p:txBody>
      </p:sp>
      <p:sp>
        <p:nvSpPr>
          <p:cNvPr id="10" name="Rectangle 6"/>
          <p:cNvSpPr>
            <a:spLocks noChangeArrowheads="1"/>
          </p:cNvSpPr>
          <p:nvPr/>
        </p:nvSpPr>
        <p:spPr bwMode="auto">
          <a:xfrm>
            <a:off x="468064" y="4570437"/>
            <a:ext cx="76327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在陰極生成的 </a:t>
            </a:r>
            <a:r>
              <a:rPr kumimoji="0" lang="en-US" altLang="zh-TW" sz="2800">
                <a:latin typeface="Arial" pitchFamily="34" charset="0"/>
                <a:cs typeface="Arial" pitchFamily="34" charset="0"/>
              </a:rPr>
              <a:t>H</a:t>
            </a:r>
            <a:r>
              <a:rPr kumimoji="0" lang="en-US" altLang="zh-TW" sz="2800" baseline="-25000">
                <a:latin typeface="Arial" pitchFamily="34" charset="0"/>
                <a:cs typeface="Arial" pitchFamily="34" charset="0"/>
              </a:rPr>
              <a:t>2</a:t>
            </a:r>
            <a:r>
              <a:rPr kumimoji="0" lang="en-US" altLang="zh-TW" sz="2800">
                <a:latin typeface="Arial" pitchFamily="34" charset="0"/>
                <a:cs typeface="Arial" pitchFamily="34" charset="0"/>
              </a:rPr>
              <a:t>(g) </a:t>
            </a:r>
            <a:r>
              <a:rPr kumimoji="0" lang="zh-TW" altLang="en-US" sz="2800"/>
              <a:t>和在陽極生成的 </a:t>
            </a:r>
            <a:r>
              <a:rPr kumimoji="0" lang="en-US" altLang="zh-TW" sz="2800">
                <a:latin typeface="Arial" pitchFamily="34" charset="0"/>
                <a:cs typeface="Arial" pitchFamily="34" charset="0"/>
              </a:rPr>
              <a:t>O</a:t>
            </a:r>
            <a:r>
              <a:rPr kumimoji="0" lang="en-US" altLang="zh-TW" sz="2800" baseline="-25000">
                <a:latin typeface="Arial" pitchFamily="34" charset="0"/>
                <a:cs typeface="Arial" pitchFamily="34" charset="0"/>
              </a:rPr>
              <a:t>2</a:t>
            </a:r>
            <a:r>
              <a:rPr kumimoji="0" lang="en-US" altLang="zh-TW" sz="2800">
                <a:latin typeface="Arial" pitchFamily="34" charset="0"/>
                <a:cs typeface="Arial" pitchFamily="34" charset="0"/>
              </a:rPr>
              <a:t>(g) </a:t>
            </a:r>
            <a:r>
              <a:rPr kumimoji="0" lang="zh-TW" altLang="en-US" sz="2800"/>
              <a:t>的體積比約為 </a:t>
            </a:r>
            <a:r>
              <a:rPr kumimoji="0" lang="en-US" altLang="zh-TW" sz="2800">
                <a:latin typeface="Arial" pitchFamily="34" charset="0"/>
                <a:cs typeface="Arial" pitchFamily="34" charset="0"/>
              </a:rPr>
              <a:t>2︰1</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11" name="Rectangle 6"/>
          <p:cNvSpPr>
            <a:spLocks noChangeArrowheads="1"/>
          </p:cNvSpPr>
          <p:nvPr/>
        </p:nvSpPr>
        <p:spPr bwMode="auto">
          <a:xfrm>
            <a:off x="468064" y="5653112"/>
            <a:ext cx="74882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電解稀硫酸的過程其實只是 </a:t>
            </a:r>
            <a:r>
              <a:rPr kumimoji="0" lang="zh-TW" altLang="en-US" sz="3200" b="1">
                <a:solidFill>
                  <a:srgbClr val="3399FF"/>
                </a:solidFill>
              </a:rPr>
              <a:t>水的電解</a:t>
            </a:r>
            <a:r>
              <a:rPr kumimoji="0" lang="zh-TW" altLang="en-US" sz="2800"/>
              <a:t>。</a:t>
            </a:r>
            <a:endParaRPr kumimoji="0" lang="en-US" altLang="zh-TW" sz="2800">
              <a:latin typeface="Arial" pitchFamily="34" charset="0"/>
              <a:ea typeface="Arial Unicode MS" pitchFamily="34" charset="-120"/>
              <a:cs typeface="Arial" pitchFamily="34" charset="0"/>
            </a:endParaRPr>
          </a:p>
        </p:txBody>
      </p:sp>
    </p:spTree>
    <p:extLst>
      <p:ext uri="{BB962C8B-B14F-4D97-AF65-F5344CB8AC3E}">
        <p14:creationId xmlns:p14="http://schemas.microsoft.com/office/powerpoint/2010/main" val="2232405950"/>
      </p:ext>
    </p:extLst>
  </p:cSld>
  <p:clrMapOvr>
    <a:masterClrMapping/>
  </p:clrMapOvr>
  <p:timing>
    <p:tnLst>
      <p:par>
        <p:cTn id="1" dur="indefinite" restart="never" nodeType="tmRoot"/>
      </p:par>
    </p:tn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
          <p:cNvSpPr txBox="1"/>
          <p:nvPr/>
        </p:nvSpPr>
        <p:spPr>
          <a:xfrm>
            <a:off x="422175" y="260648"/>
            <a:ext cx="2592388" cy="519112"/>
          </a:xfrm>
          <a:prstGeom prst="rect">
            <a:avLst/>
          </a:prstGeom>
          <a:solidFill>
            <a:schemeClr val="accent6">
              <a:lumMod val="40000"/>
              <a:lumOff val="60000"/>
            </a:schemeClr>
          </a:solidFill>
        </p:spPr>
        <p:txBody>
          <a:bodyPr>
            <a:spAutoFit/>
          </a:bodyPr>
          <a:lstStyle/>
          <a:p>
            <a:pPr eaLnBrk="1" fontAlgn="auto" hangingPunct="1">
              <a:spcBef>
                <a:spcPts val="0"/>
              </a:spcBef>
              <a:spcAft>
                <a:spcPts val="0"/>
              </a:spcAft>
              <a:defRPr/>
            </a:pPr>
            <a:r>
              <a:rPr kumimoji="0" lang="zh-TW" altLang="en-US" sz="2800" dirty="0">
                <a:latin typeface="Arial" pitchFamily="34" charset="0"/>
                <a:ea typeface="+mn-ea"/>
                <a:cs typeface="Arial" pitchFamily="34" charset="0"/>
              </a:rPr>
              <a:t>溶液的變化：</a:t>
            </a:r>
            <a:endParaRPr kumimoji="0" lang="zh-HK" altLang="en-US" sz="2800" dirty="0">
              <a:latin typeface="Arial" pitchFamily="34" charset="0"/>
              <a:ea typeface="+mn-ea"/>
              <a:cs typeface="Arial" pitchFamily="34" charset="0"/>
            </a:endParaRPr>
          </a:p>
        </p:txBody>
      </p:sp>
      <p:sp>
        <p:nvSpPr>
          <p:cNvPr id="6" name="Rectangle 6"/>
          <p:cNvSpPr>
            <a:spLocks noChangeArrowheads="1"/>
          </p:cNvSpPr>
          <p:nvPr/>
        </p:nvSpPr>
        <p:spPr bwMode="auto">
          <a:xfrm>
            <a:off x="349572" y="1052736"/>
            <a:ext cx="51577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smtClean="0"/>
              <a:t>水</a:t>
            </a:r>
            <a:r>
              <a:rPr kumimoji="0" lang="zh-TW" altLang="en-US" sz="2800" dirty="0"/>
              <a:t>分子的數目減少。</a:t>
            </a:r>
            <a:endParaRPr kumimoji="0" lang="en-US" altLang="zh-TW" sz="2800" dirty="0">
              <a:latin typeface="Arial" pitchFamily="34" charset="0"/>
              <a:ea typeface="Arial Unicode MS" pitchFamily="34" charset="-120"/>
              <a:cs typeface="Arial" pitchFamily="34" charset="0"/>
            </a:endParaRPr>
          </a:p>
        </p:txBody>
      </p:sp>
      <p:sp>
        <p:nvSpPr>
          <p:cNvPr id="7" name="Rectangle 6"/>
          <p:cNvSpPr>
            <a:spLocks noChangeArrowheads="1"/>
          </p:cNvSpPr>
          <p:nvPr/>
        </p:nvSpPr>
        <p:spPr bwMode="auto">
          <a:xfrm>
            <a:off x="349572" y="1700808"/>
            <a:ext cx="84709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來自硫酸的 </a:t>
            </a:r>
            <a:r>
              <a:rPr kumimoji="0" lang="en-US" altLang="zh-HK" sz="2800">
                <a:latin typeface="Arial" pitchFamily="34" charset="0"/>
                <a:cs typeface="Arial" pitchFamily="34" charset="0"/>
              </a:rPr>
              <a:t>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TW" altLang="en-US" sz="2800"/>
              <a:t>離子和 </a:t>
            </a:r>
            <a:r>
              <a:rPr kumimoji="0" lang="en-US" altLang="zh-HK" sz="2800">
                <a:latin typeface="Arial" pitchFamily="34" charset="0"/>
                <a:cs typeface="Arial" pitchFamily="34" charset="0"/>
              </a:rPr>
              <a:t>SO</a:t>
            </a:r>
            <a:r>
              <a:rPr kumimoji="0" lang="en-US" altLang="zh-HK" sz="2800" baseline="-25000">
                <a:latin typeface="Arial" pitchFamily="34" charset="0"/>
                <a:cs typeface="Arial" pitchFamily="34" charset="0"/>
              </a:rPr>
              <a:t>4</a:t>
            </a:r>
            <a:r>
              <a:rPr kumimoji="0" lang="en-US" altLang="zh-HK" sz="2800" baseline="30000">
                <a:latin typeface="Arial" pitchFamily="34" charset="0"/>
                <a:cs typeface="Arial" pitchFamily="34" charset="0"/>
              </a:rPr>
              <a:t>2– </a:t>
            </a:r>
            <a:r>
              <a:rPr kumimoji="0" lang="en-US" altLang="zh-HK" sz="2800">
                <a:latin typeface="Arial" pitchFamily="34" charset="0"/>
                <a:cs typeface="Arial" pitchFamily="34" charset="0"/>
              </a:rPr>
              <a:t>(aq)</a:t>
            </a:r>
            <a:r>
              <a:rPr kumimoji="0" lang="zh-TW" altLang="en-US" sz="2800"/>
              <a:t>離子的數目保持不變。</a:t>
            </a:r>
            <a:endParaRPr kumimoji="0" lang="en-US" altLang="zh-TW" sz="2800">
              <a:latin typeface="Arial" pitchFamily="34" charset="0"/>
              <a:ea typeface="Arial Unicode MS" pitchFamily="34" charset="-120"/>
              <a:cs typeface="Arial" pitchFamily="34" charset="0"/>
            </a:endParaRPr>
          </a:p>
        </p:txBody>
      </p:sp>
      <p:pic>
        <p:nvPicPr>
          <p:cNvPr id="41992" name="Picture 2" descr="\\lisa\Chem DataBase\CHEM2ndEd_Illustration\Ch33\d33008.jpg"/>
          <p:cNvPicPr>
            <a:picLocks noChangeAspect="1" noChangeArrowheads="1"/>
          </p:cNvPicPr>
          <p:nvPr/>
        </p:nvPicPr>
        <p:blipFill>
          <a:blip r:embed="rId3">
            <a:extLst>
              <a:ext uri="{28A0092B-C50C-407E-A947-70E740481C1C}">
                <a14:useLocalDpi xmlns:a14="http://schemas.microsoft.com/office/drawing/2010/main" val="0"/>
              </a:ext>
            </a:extLst>
          </a:blip>
          <a:srcRect b="6337"/>
          <a:stretch>
            <a:fillRect/>
          </a:stretch>
        </p:blipFill>
        <p:spPr bwMode="auto">
          <a:xfrm>
            <a:off x="3203600" y="2564904"/>
            <a:ext cx="2532062" cy="2360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3" name="文字方塊 8"/>
          <p:cNvSpPr txBox="1">
            <a:spLocks noChangeArrowheads="1"/>
          </p:cNvSpPr>
          <p:nvPr/>
        </p:nvSpPr>
        <p:spPr bwMode="auto">
          <a:xfrm>
            <a:off x="4073550" y="2780804"/>
            <a:ext cx="9302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H</a:t>
            </a:r>
            <a:r>
              <a:rPr kumimoji="0" lang="en-US" altLang="zh-HK" sz="2000" baseline="-25000">
                <a:latin typeface="Arial" pitchFamily="34" charset="0"/>
                <a:cs typeface="Arial" pitchFamily="34" charset="0"/>
              </a:rPr>
              <a:t>2</a:t>
            </a:r>
            <a:r>
              <a:rPr kumimoji="0" lang="en-US" altLang="zh-HK" sz="2000">
                <a:latin typeface="Arial" pitchFamily="34" charset="0"/>
                <a:cs typeface="Arial" pitchFamily="34" charset="0"/>
              </a:rPr>
              <a:t>SO</a:t>
            </a:r>
            <a:r>
              <a:rPr kumimoji="0" lang="en-US" altLang="zh-HK" sz="2000" baseline="-25000">
                <a:latin typeface="Arial" pitchFamily="34" charset="0"/>
                <a:cs typeface="Arial" pitchFamily="34" charset="0"/>
              </a:rPr>
              <a:t>4</a:t>
            </a:r>
            <a:endParaRPr kumimoji="0" lang="zh-HK" altLang="en-US" sz="2000" baseline="-25000">
              <a:latin typeface="Arial" pitchFamily="34" charset="0"/>
              <a:cs typeface="Arial" pitchFamily="34" charset="0"/>
            </a:endParaRPr>
          </a:p>
        </p:txBody>
      </p:sp>
      <p:sp>
        <p:nvSpPr>
          <p:cNvPr id="41994" name="文字方塊 9"/>
          <p:cNvSpPr txBox="1">
            <a:spLocks noChangeArrowheads="1"/>
          </p:cNvSpPr>
          <p:nvPr/>
        </p:nvSpPr>
        <p:spPr bwMode="auto">
          <a:xfrm>
            <a:off x="3563962" y="3331666"/>
            <a:ext cx="6127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2H</a:t>
            </a:r>
            <a:r>
              <a:rPr kumimoji="0" lang="en-US" altLang="zh-HK" sz="2000" baseline="30000">
                <a:latin typeface="Arial" pitchFamily="34" charset="0"/>
                <a:cs typeface="Arial" pitchFamily="34" charset="0"/>
              </a:rPr>
              <a:t>+</a:t>
            </a:r>
            <a:endParaRPr kumimoji="0" lang="zh-HK" altLang="en-US" sz="2000" baseline="30000">
              <a:latin typeface="Arial" pitchFamily="34" charset="0"/>
              <a:cs typeface="Arial" pitchFamily="34" charset="0"/>
            </a:endParaRPr>
          </a:p>
        </p:txBody>
      </p:sp>
      <p:sp>
        <p:nvSpPr>
          <p:cNvPr id="41995" name="文字方塊 10"/>
          <p:cNvSpPr txBox="1">
            <a:spLocks noChangeArrowheads="1"/>
          </p:cNvSpPr>
          <p:nvPr/>
        </p:nvSpPr>
        <p:spPr bwMode="auto">
          <a:xfrm>
            <a:off x="4597425" y="3341191"/>
            <a:ext cx="838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SO</a:t>
            </a:r>
            <a:r>
              <a:rPr kumimoji="0" lang="en-US" altLang="zh-HK" sz="2000" baseline="-25000">
                <a:latin typeface="Arial" pitchFamily="34" charset="0"/>
                <a:cs typeface="Arial" pitchFamily="34" charset="0"/>
              </a:rPr>
              <a:t>4</a:t>
            </a:r>
            <a:r>
              <a:rPr kumimoji="0" lang="en-US" altLang="zh-HK" sz="2000" baseline="30000">
                <a:latin typeface="Arial" pitchFamily="34" charset="0"/>
                <a:cs typeface="Arial" pitchFamily="34" charset="0"/>
              </a:rPr>
              <a:t>2</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41996" name="文字方塊 11"/>
          <p:cNvSpPr txBox="1">
            <a:spLocks noChangeArrowheads="1"/>
          </p:cNvSpPr>
          <p:nvPr/>
        </p:nvSpPr>
        <p:spPr bwMode="auto">
          <a:xfrm>
            <a:off x="3597300" y="3976191"/>
            <a:ext cx="4699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H</a:t>
            </a:r>
            <a:r>
              <a:rPr kumimoji="0" lang="en-US" altLang="zh-HK" sz="2000" baseline="30000">
                <a:latin typeface="Arial" pitchFamily="34" charset="0"/>
                <a:cs typeface="Arial" pitchFamily="34" charset="0"/>
              </a:rPr>
              <a:t>+</a:t>
            </a:r>
            <a:endParaRPr kumimoji="0" lang="zh-HK" altLang="en-US" sz="2000" baseline="30000">
              <a:latin typeface="Arial" pitchFamily="34" charset="0"/>
              <a:cs typeface="Arial" pitchFamily="34" charset="0"/>
            </a:endParaRPr>
          </a:p>
        </p:txBody>
      </p:sp>
      <p:sp>
        <p:nvSpPr>
          <p:cNvPr id="41997" name="文字方塊 12"/>
          <p:cNvSpPr txBox="1">
            <a:spLocks noChangeArrowheads="1"/>
          </p:cNvSpPr>
          <p:nvPr/>
        </p:nvSpPr>
        <p:spPr bwMode="auto">
          <a:xfrm>
            <a:off x="4627587" y="3955554"/>
            <a:ext cx="6635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OH</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41998" name="文字方塊 13"/>
          <p:cNvSpPr txBox="1">
            <a:spLocks noChangeArrowheads="1"/>
          </p:cNvSpPr>
          <p:nvPr/>
        </p:nvSpPr>
        <p:spPr bwMode="auto">
          <a:xfrm>
            <a:off x="4211662" y="4509591"/>
            <a:ext cx="6635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3399FF"/>
                </a:solidFill>
                <a:latin typeface="Arial" pitchFamily="34" charset="0"/>
                <a:cs typeface="Arial" pitchFamily="34" charset="0"/>
              </a:rPr>
              <a:t>H</a:t>
            </a:r>
            <a:r>
              <a:rPr kumimoji="0" lang="en-US" altLang="zh-HK" sz="2000" baseline="-25000">
                <a:solidFill>
                  <a:srgbClr val="3399FF"/>
                </a:solidFill>
                <a:latin typeface="Arial" pitchFamily="34" charset="0"/>
                <a:cs typeface="Arial" pitchFamily="34" charset="0"/>
              </a:rPr>
              <a:t>2</a:t>
            </a:r>
            <a:r>
              <a:rPr kumimoji="0" lang="en-US" altLang="zh-HK" sz="2000">
                <a:solidFill>
                  <a:srgbClr val="3399FF"/>
                </a:solidFill>
                <a:latin typeface="Arial" pitchFamily="34" charset="0"/>
                <a:cs typeface="Arial" pitchFamily="34" charset="0"/>
              </a:rPr>
              <a:t>O</a:t>
            </a:r>
            <a:endParaRPr kumimoji="0" lang="zh-HK" altLang="en-US" sz="2000" baseline="-25000">
              <a:solidFill>
                <a:srgbClr val="3399FF"/>
              </a:solidFill>
              <a:latin typeface="Arial" pitchFamily="34" charset="0"/>
              <a:cs typeface="Arial" pitchFamily="34" charset="0"/>
            </a:endParaRPr>
          </a:p>
        </p:txBody>
      </p:sp>
      <p:sp>
        <p:nvSpPr>
          <p:cNvPr id="41999" name="文字方塊 14"/>
          <p:cNvSpPr txBox="1">
            <a:spLocks noChangeArrowheads="1"/>
          </p:cNvSpPr>
          <p:nvPr/>
        </p:nvSpPr>
        <p:spPr bwMode="auto">
          <a:xfrm>
            <a:off x="3549675" y="4725491"/>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放電</a:t>
            </a:r>
            <a:endParaRPr kumimoji="0" lang="zh-HK" altLang="en-US" sz="2000">
              <a:latin typeface="Arial" pitchFamily="34" charset="0"/>
              <a:cs typeface="Arial" pitchFamily="34" charset="0"/>
            </a:endParaRPr>
          </a:p>
        </p:txBody>
      </p:sp>
      <p:sp>
        <p:nvSpPr>
          <p:cNvPr id="42000" name="文字方塊 15"/>
          <p:cNvSpPr txBox="1">
            <a:spLocks noChangeArrowheads="1"/>
          </p:cNvSpPr>
          <p:nvPr/>
        </p:nvSpPr>
        <p:spPr bwMode="auto">
          <a:xfrm>
            <a:off x="2771800" y="4869954"/>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鉑陰極</a:t>
            </a:r>
            <a:endParaRPr kumimoji="0" lang="zh-HK" altLang="en-US" sz="2000">
              <a:latin typeface="Arial" pitchFamily="34" charset="0"/>
              <a:cs typeface="Arial" pitchFamily="34" charset="0"/>
            </a:endParaRPr>
          </a:p>
        </p:txBody>
      </p:sp>
      <p:sp>
        <p:nvSpPr>
          <p:cNvPr id="42001" name="文字方塊 16"/>
          <p:cNvSpPr txBox="1">
            <a:spLocks noChangeArrowheads="1"/>
          </p:cNvSpPr>
          <p:nvPr/>
        </p:nvSpPr>
        <p:spPr bwMode="auto">
          <a:xfrm>
            <a:off x="4932387" y="4869954"/>
            <a:ext cx="954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鉑陽極</a:t>
            </a:r>
            <a:endParaRPr kumimoji="0" lang="zh-HK" altLang="en-US" sz="2000">
              <a:latin typeface="Arial" pitchFamily="34" charset="0"/>
              <a:cs typeface="Arial" pitchFamily="34" charset="0"/>
            </a:endParaRPr>
          </a:p>
        </p:txBody>
      </p:sp>
      <p:sp>
        <p:nvSpPr>
          <p:cNvPr id="42003" name="文字方塊 18"/>
          <p:cNvSpPr txBox="1">
            <a:spLocks noChangeArrowheads="1"/>
          </p:cNvSpPr>
          <p:nvPr/>
        </p:nvSpPr>
        <p:spPr bwMode="auto">
          <a:xfrm>
            <a:off x="3203600" y="3572966"/>
            <a:ext cx="4222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
        <p:nvSpPr>
          <p:cNvPr id="42004" name="文字方塊 19"/>
          <p:cNvSpPr txBox="1">
            <a:spLocks noChangeArrowheads="1"/>
          </p:cNvSpPr>
          <p:nvPr/>
        </p:nvSpPr>
        <p:spPr bwMode="auto">
          <a:xfrm>
            <a:off x="5341962" y="3595191"/>
            <a:ext cx="4222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
        <p:nvSpPr>
          <p:cNvPr id="24" name="Rectangle 6"/>
          <p:cNvSpPr>
            <a:spLocks noChangeArrowheads="1"/>
          </p:cNvSpPr>
          <p:nvPr/>
        </p:nvSpPr>
        <p:spPr bwMode="auto">
          <a:xfrm>
            <a:off x="467544" y="5653112"/>
            <a:ext cx="525780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b="1"/>
              <a:t>硫酸的 </a:t>
            </a:r>
            <a:r>
              <a:rPr kumimoji="0" lang="zh-TW" altLang="en-US" sz="3200" b="1" u="sng">
                <a:solidFill>
                  <a:srgbClr val="FF0000"/>
                </a:solidFill>
              </a:rPr>
              <a:t>濃度會逐漸增加</a:t>
            </a:r>
            <a:r>
              <a:rPr kumimoji="0" lang="zh-TW" altLang="en-US" sz="2800"/>
              <a:t>。</a:t>
            </a:r>
            <a:endParaRPr kumimoji="0" lang="en-US" altLang="zh-TW" sz="2800">
              <a:latin typeface="Arial" pitchFamily="34" charset="0"/>
              <a:ea typeface="Arial Unicode MS" pitchFamily="34" charset="-120"/>
              <a:cs typeface="Arial" pitchFamily="34" charset="0"/>
            </a:endParaRPr>
          </a:p>
        </p:txBody>
      </p:sp>
    </p:spTree>
    <p:extLst>
      <p:ext uri="{BB962C8B-B14F-4D97-AF65-F5344CB8AC3E}">
        <p14:creationId xmlns:p14="http://schemas.microsoft.com/office/powerpoint/2010/main" val="3472143119"/>
      </p:ext>
    </p:extLst>
  </p:cSld>
  <p:clrMapOvr>
    <a:masterClrMapping/>
  </p:clrMapOvr>
  <p:timing>
    <p:tnLst>
      <p:par>
        <p:cTn id="1" dur="indefinite" restart="never" nodeType="tmRoot"/>
      </p:par>
    </p:tn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8"/>
          <p:cNvSpPr>
            <a:spLocks noChangeArrowheads="1"/>
          </p:cNvSpPr>
          <p:nvPr/>
        </p:nvSpPr>
        <p:spPr bwMode="auto">
          <a:xfrm>
            <a:off x="216470" y="404664"/>
            <a:ext cx="4427538"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電解</a:t>
            </a:r>
            <a:r>
              <a:rPr kumimoji="0" lang="zh-TW" altLang="en-US" sz="3200" b="1" dirty="0">
                <a:solidFill>
                  <a:srgbClr val="0033CC"/>
                </a:solidFill>
                <a:latin typeface="Arial" pitchFamily="34" charset="0"/>
                <a:cs typeface="Arial" pitchFamily="34" charset="0"/>
              </a:rPr>
              <a:t>氯化鈉溶液</a:t>
            </a:r>
            <a:endParaRPr kumimoji="0" lang="en-US" altLang="zh-TW" sz="3200" b="1" dirty="0">
              <a:solidFill>
                <a:srgbClr val="0033CC"/>
              </a:solidFill>
              <a:latin typeface="Arial" pitchFamily="34" charset="0"/>
              <a:cs typeface="Arial" pitchFamily="34" charset="0"/>
            </a:endParaRPr>
          </a:p>
        </p:txBody>
      </p:sp>
      <p:pic>
        <p:nvPicPr>
          <p:cNvPr id="33795" name="Picture 2" descr="\\lisa\Chem DataBase\CHEM2ndEd_Illustration\Ch33\d3301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05608" y="1845096"/>
            <a:ext cx="1619250" cy="324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4"/>
          <p:cNvSpPr>
            <a:spLocks noChangeArrowheads="1"/>
          </p:cNvSpPr>
          <p:nvPr/>
        </p:nvSpPr>
        <p:spPr bwMode="auto">
          <a:xfrm>
            <a:off x="179388" y="1124074"/>
            <a:ext cx="4356100"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a:solidFill>
                  <a:srgbClr val="CC0000"/>
                </a:solidFill>
                <a:latin typeface="+mj-lt"/>
              </a:rPr>
              <a:t>電解極稀的氯化鈉溶液</a:t>
            </a:r>
            <a:endParaRPr kumimoji="0" lang="en-US" altLang="zh-TW" sz="3200" b="1" dirty="0">
              <a:solidFill>
                <a:srgbClr val="CC0000"/>
              </a:solidFill>
              <a:latin typeface="+mj-lt"/>
            </a:endParaRPr>
          </a:p>
        </p:txBody>
      </p:sp>
      <p:sp>
        <p:nvSpPr>
          <p:cNvPr id="33797" name="文字方塊 4"/>
          <p:cNvSpPr txBox="1">
            <a:spLocks noChangeArrowheads="1"/>
          </p:cNvSpPr>
          <p:nvPr/>
        </p:nvSpPr>
        <p:spPr bwMode="auto">
          <a:xfrm>
            <a:off x="3854996" y="1732384"/>
            <a:ext cx="4921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latin typeface="Arial" pitchFamily="34" charset="0"/>
                <a:cs typeface="Arial" pitchFamily="34" charset="0"/>
              </a:rPr>
              <a:t>氧</a:t>
            </a:r>
            <a:endParaRPr kumimoji="0" lang="zh-HK" altLang="en-US" sz="2400">
              <a:latin typeface="Arial" pitchFamily="34" charset="0"/>
              <a:cs typeface="Arial" pitchFamily="34" charset="0"/>
            </a:endParaRPr>
          </a:p>
        </p:txBody>
      </p:sp>
      <p:sp>
        <p:nvSpPr>
          <p:cNvPr id="33798" name="文字方塊 6"/>
          <p:cNvSpPr txBox="1">
            <a:spLocks noChangeArrowheads="1"/>
          </p:cNvSpPr>
          <p:nvPr/>
        </p:nvSpPr>
        <p:spPr bwMode="auto">
          <a:xfrm>
            <a:off x="2115096" y="2021309"/>
            <a:ext cx="4921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latin typeface="Arial" pitchFamily="34" charset="0"/>
                <a:cs typeface="Arial" pitchFamily="34" charset="0"/>
              </a:rPr>
              <a:t>氫</a:t>
            </a:r>
            <a:endParaRPr kumimoji="0" lang="zh-HK" altLang="en-US" sz="2400">
              <a:latin typeface="Arial" pitchFamily="34" charset="0"/>
              <a:cs typeface="Arial" pitchFamily="34" charset="0"/>
            </a:endParaRPr>
          </a:p>
        </p:txBody>
      </p:sp>
      <p:sp>
        <p:nvSpPr>
          <p:cNvPr id="33799" name="文字方塊 7"/>
          <p:cNvSpPr txBox="1">
            <a:spLocks noChangeArrowheads="1"/>
          </p:cNvSpPr>
          <p:nvPr/>
        </p:nvSpPr>
        <p:spPr bwMode="auto">
          <a:xfrm>
            <a:off x="3810546" y="2515021"/>
            <a:ext cx="11842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latin typeface="Arial" pitchFamily="34" charset="0"/>
                <a:cs typeface="Arial" pitchFamily="34" charset="0"/>
              </a:rPr>
              <a:t>電解池</a:t>
            </a:r>
            <a:endParaRPr kumimoji="0" lang="zh-HK" altLang="en-US" sz="2400">
              <a:latin typeface="Arial" pitchFamily="34" charset="0"/>
              <a:cs typeface="Arial" pitchFamily="34" charset="0"/>
            </a:endParaRPr>
          </a:p>
        </p:txBody>
      </p:sp>
      <p:sp>
        <p:nvSpPr>
          <p:cNvPr id="33800" name="文字方塊 8"/>
          <p:cNvSpPr txBox="1">
            <a:spLocks noChangeArrowheads="1"/>
          </p:cNvSpPr>
          <p:nvPr/>
        </p:nvSpPr>
        <p:spPr bwMode="auto">
          <a:xfrm>
            <a:off x="3794671" y="3192884"/>
            <a:ext cx="253206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200">
                <a:latin typeface="Arial" pitchFamily="34" charset="0"/>
                <a:cs typeface="Arial" pitchFamily="34" charset="0"/>
              </a:rPr>
              <a:t>極稀的氯化鈉溶液</a:t>
            </a:r>
            <a:endParaRPr kumimoji="0" lang="zh-HK" altLang="en-US" sz="2200">
              <a:latin typeface="Arial" pitchFamily="34" charset="0"/>
              <a:cs typeface="Arial" pitchFamily="34" charset="0"/>
            </a:endParaRPr>
          </a:p>
        </p:txBody>
      </p:sp>
      <p:sp>
        <p:nvSpPr>
          <p:cNvPr id="33801" name="文字方塊 9"/>
          <p:cNvSpPr txBox="1">
            <a:spLocks noChangeArrowheads="1"/>
          </p:cNvSpPr>
          <p:nvPr/>
        </p:nvSpPr>
        <p:spPr bwMode="auto">
          <a:xfrm>
            <a:off x="1835696" y="3245271"/>
            <a:ext cx="8556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a:latin typeface="Arial" pitchFamily="34" charset="0"/>
                <a:cs typeface="Arial" pitchFamily="34" charset="0"/>
              </a:rPr>
              <a:t>石墨</a:t>
            </a:r>
            <a:endParaRPr kumimoji="0" lang="zh-HK" altLang="en-US" sz="2400">
              <a:latin typeface="Arial" pitchFamily="34" charset="0"/>
              <a:cs typeface="Arial" pitchFamily="34" charset="0"/>
            </a:endParaRPr>
          </a:p>
        </p:txBody>
      </p:sp>
      <p:sp>
        <p:nvSpPr>
          <p:cNvPr id="33802" name="文字方塊 10"/>
          <p:cNvSpPr txBox="1">
            <a:spLocks noChangeArrowheads="1"/>
          </p:cNvSpPr>
          <p:nvPr/>
        </p:nvSpPr>
        <p:spPr bwMode="auto">
          <a:xfrm>
            <a:off x="3986758" y="4521621"/>
            <a:ext cx="4778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
        <p:nvSpPr>
          <p:cNvPr id="33803" name="文字方塊 11"/>
          <p:cNvSpPr txBox="1">
            <a:spLocks noChangeArrowheads="1"/>
          </p:cNvSpPr>
          <p:nvPr/>
        </p:nvSpPr>
        <p:spPr bwMode="auto">
          <a:xfrm>
            <a:off x="1999208" y="4521621"/>
            <a:ext cx="4778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graphicFrame>
        <p:nvGraphicFramePr>
          <p:cNvPr id="36906" name="Group 42"/>
          <p:cNvGraphicFramePr>
            <a:graphicFrameLocks noGrp="1"/>
          </p:cNvGraphicFramePr>
          <p:nvPr>
            <p:extLst>
              <p:ext uri="{D42A27DB-BD31-4B8C-83A1-F6EECF244321}">
                <p14:modId xmlns:p14="http://schemas.microsoft.com/office/powerpoint/2010/main" val="442851851"/>
              </p:ext>
            </p:extLst>
          </p:nvPr>
        </p:nvGraphicFramePr>
        <p:xfrm>
          <a:off x="876300" y="4940424"/>
          <a:ext cx="6791325" cy="1512889"/>
        </p:xfrm>
        <a:graphic>
          <a:graphicData uri="http://schemas.openxmlformats.org/drawingml/2006/table">
            <a:tbl>
              <a:tblPr/>
              <a:tblGrid>
                <a:gridCol w="4108450">
                  <a:extLst>
                    <a:ext uri="{9D8B030D-6E8A-4147-A177-3AD203B41FA5}">
                      <a16:colId xmlns:a16="http://schemas.microsoft.com/office/drawing/2014/main" xmlns="" val="20000"/>
                    </a:ext>
                  </a:extLst>
                </a:gridCol>
                <a:gridCol w="1260475">
                  <a:extLst>
                    <a:ext uri="{9D8B030D-6E8A-4147-A177-3AD203B41FA5}">
                      <a16:colId xmlns:a16="http://schemas.microsoft.com/office/drawing/2014/main" xmlns="" val="20001"/>
                    </a:ext>
                  </a:extLst>
                </a:gridCol>
                <a:gridCol w="1422400">
                  <a:extLst>
                    <a:ext uri="{9D8B030D-6E8A-4147-A177-3AD203B41FA5}">
                      <a16:colId xmlns:a16="http://schemas.microsoft.com/office/drawing/2014/main" xmlns="" val="20002"/>
                    </a:ext>
                  </a:extLst>
                </a:gridCol>
              </a:tblGrid>
              <a:tr h="461963">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1"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3" marR="91433" marT="45761" marB="45761"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陽離子</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33" marR="91433" marT="45761" marB="45761" anchor="ctr" horzOverflow="overflow">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陰離子</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33" marR="91433" marT="45761" marB="45761"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xmlns="" val="10000"/>
                  </a:ext>
                </a:extLst>
              </a:tr>
              <a:tr h="547688">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來自氯化鈉 </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(NaCl)</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3" marR="91433" marT="45761" marB="45761"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3" marR="91433" marT="45761" marB="45761"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3" marR="91433" marT="45761" marB="45761"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503238">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來自水 </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(H</a:t>
                      </a:r>
                      <a:r>
                        <a:rPr kumimoji="0" lang="en-US" altLang="zh-HK" sz="24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O)</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3" marR="91433" marT="45761" marB="45761"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3" marR="91433" marT="45761" marB="45761"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33" marR="91433" marT="45761" marB="45761"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bl>
          </a:graphicData>
        </a:graphic>
      </p:graphicFrame>
      <p:sp>
        <p:nvSpPr>
          <p:cNvPr id="36900" name="Rectangle 36"/>
          <p:cNvSpPr>
            <a:spLocks noChangeArrowheads="1"/>
          </p:cNvSpPr>
          <p:nvPr/>
        </p:nvSpPr>
        <p:spPr bwMode="auto">
          <a:xfrm>
            <a:off x="5003800" y="5435724"/>
            <a:ext cx="1236663"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1">
                <a:solidFill>
                  <a:srgbClr val="FF0000"/>
                </a:solidFill>
                <a:latin typeface="Arial" pitchFamily="34" charset="0"/>
              </a:rPr>
              <a:t>Na</a:t>
            </a:r>
            <a:r>
              <a:rPr kumimoji="0" lang="en-US" altLang="zh-HK" sz="2400" b="1" baseline="30000">
                <a:solidFill>
                  <a:srgbClr val="FF0000"/>
                </a:solidFill>
                <a:latin typeface="Arial" pitchFamily="34" charset="0"/>
              </a:rPr>
              <a:t>+</a:t>
            </a:r>
            <a:r>
              <a:rPr kumimoji="0" lang="en-US" altLang="zh-HK" sz="2400" b="1">
                <a:solidFill>
                  <a:srgbClr val="FF0000"/>
                </a:solidFill>
                <a:latin typeface="Arial" pitchFamily="34" charset="0"/>
              </a:rPr>
              <a:t>(aq)</a:t>
            </a:r>
            <a:endParaRPr kumimoji="0" lang="zh-HK" altLang="en-US" sz="2400" b="1">
              <a:solidFill>
                <a:srgbClr val="FF0000"/>
              </a:solidFill>
              <a:latin typeface="Arial" pitchFamily="34" charset="0"/>
            </a:endParaRPr>
          </a:p>
        </p:txBody>
      </p:sp>
      <p:sp>
        <p:nvSpPr>
          <p:cNvPr id="36901" name="Rectangle 37"/>
          <p:cNvSpPr>
            <a:spLocks noChangeArrowheads="1"/>
          </p:cNvSpPr>
          <p:nvPr/>
        </p:nvSpPr>
        <p:spPr bwMode="auto">
          <a:xfrm>
            <a:off x="6324600" y="5445249"/>
            <a:ext cx="1158875"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b="1">
                <a:solidFill>
                  <a:srgbClr val="FF0000"/>
                </a:solidFill>
                <a:latin typeface="Arial" pitchFamily="34" charset="0"/>
              </a:rPr>
              <a:t>Cl</a:t>
            </a:r>
            <a:r>
              <a:rPr kumimoji="0" lang="en-US" altLang="zh-HK" sz="2400" b="1" baseline="30000">
                <a:solidFill>
                  <a:srgbClr val="FF0000"/>
                </a:solidFill>
                <a:latin typeface="Arial" pitchFamily="34" charset="0"/>
                <a:sym typeface="Symbol" pitchFamily="18" charset="2"/>
              </a:rPr>
              <a:t></a:t>
            </a:r>
            <a:r>
              <a:rPr kumimoji="0" lang="en-US" altLang="zh-HK" sz="2400" b="1">
                <a:solidFill>
                  <a:srgbClr val="FF0000"/>
                </a:solidFill>
                <a:latin typeface="Arial" pitchFamily="34" charset="0"/>
              </a:rPr>
              <a:t>(aq)</a:t>
            </a:r>
            <a:endParaRPr kumimoji="0" lang="zh-HK" altLang="en-US" sz="2400" b="1">
              <a:solidFill>
                <a:srgbClr val="FF0000"/>
              </a:solidFill>
              <a:latin typeface="Arial" pitchFamily="34" charset="0"/>
            </a:endParaRPr>
          </a:p>
        </p:txBody>
      </p:sp>
      <p:sp>
        <p:nvSpPr>
          <p:cNvPr id="36902" name="Rectangle 38"/>
          <p:cNvSpPr>
            <a:spLocks noChangeArrowheads="1"/>
          </p:cNvSpPr>
          <p:nvPr/>
        </p:nvSpPr>
        <p:spPr bwMode="auto">
          <a:xfrm>
            <a:off x="5089525" y="5950074"/>
            <a:ext cx="1082675"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b="1">
                <a:solidFill>
                  <a:srgbClr val="FF0000"/>
                </a:solidFill>
                <a:latin typeface="Arial" pitchFamily="34" charset="0"/>
              </a:rPr>
              <a:t>H</a:t>
            </a:r>
            <a:r>
              <a:rPr kumimoji="0" lang="en-US" altLang="zh-HK" sz="2400" b="1" baseline="30000">
                <a:solidFill>
                  <a:srgbClr val="FF0000"/>
                </a:solidFill>
                <a:latin typeface="Arial" pitchFamily="34" charset="0"/>
              </a:rPr>
              <a:t>+</a:t>
            </a:r>
            <a:r>
              <a:rPr kumimoji="0" lang="en-US" altLang="zh-HK" sz="2400" b="1">
                <a:solidFill>
                  <a:srgbClr val="FF0000"/>
                </a:solidFill>
                <a:latin typeface="Arial" pitchFamily="34" charset="0"/>
              </a:rPr>
              <a:t>(aq)</a:t>
            </a:r>
            <a:endParaRPr kumimoji="0" lang="zh-HK" altLang="en-US" sz="2400" b="1">
              <a:solidFill>
                <a:srgbClr val="FF0000"/>
              </a:solidFill>
              <a:latin typeface="Arial" pitchFamily="34" charset="0"/>
            </a:endParaRPr>
          </a:p>
        </p:txBody>
      </p:sp>
      <p:sp>
        <p:nvSpPr>
          <p:cNvPr id="36903" name="Rectangle 39"/>
          <p:cNvSpPr>
            <a:spLocks noChangeArrowheads="1"/>
          </p:cNvSpPr>
          <p:nvPr/>
        </p:nvSpPr>
        <p:spPr bwMode="auto">
          <a:xfrm>
            <a:off x="6300788" y="5950074"/>
            <a:ext cx="1311275"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b="1">
                <a:solidFill>
                  <a:srgbClr val="FF0000"/>
                </a:solidFill>
                <a:latin typeface="Arial" pitchFamily="34" charset="0"/>
              </a:rPr>
              <a:t>OH</a:t>
            </a:r>
            <a:r>
              <a:rPr kumimoji="0" lang="en-US" altLang="zh-HK" sz="2400" b="1" baseline="30000">
                <a:solidFill>
                  <a:srgbClr val="FF0000"/>
                </a:solidFill>
                <a:latin typeface="Arial" pitchFamily="34" charset="0"/>
                <a:sym typeface="Symbol" pitchFamily="18" charset="2"/>
              </a:rPr>
              <a:t></a:t>
            </a:r>
            <a:r>
              <a:rPr kumimoji="0" lang="en-US" altLang="zh-HK" sz="2400" b="1">
                <a:solidFill>
                  <a:srgbClr val="FF0000"/>
                </a:solidFill>
                <a:latin typeface="Arial" pitchFamily="34" charset="0"/>
              </a:rPr>
              <a:t>(aq)</a:t>
            </a:r>
            <a:endParaRPr kumimoji="0" lang="zh-HK" altLang="en-US" sz="2400" b="1">
              <a:solidFill>
                <a:srgbClr val="FF0000"/>
              </a:solidFill>
              <a:latin typeface="Arial" pitchFamily="34" charset="0"/>
            </a:endParaRPr>
          </a:p>
        </p:txBody>
      </p:sp>
      <p:sp>
        <p:nvSpPr>
          <p:cNvPr id="3" name="橢圓 2"/>
          <p:cNvSpPr/>
          <p:nvPr/>
        </p:nvSpPr>
        <p:spPr>
          <a:xfrm>
            <a:off x="5026469" y="5948511"/>
            <a:ext cx="1213993" cy="504825"/>
          </a:xfrm>
          <a:prstGeom prst="ellipse">
            <a:avLst/>
          </a:prstGeom>
          <a:ln w="25400">
            <a:solidFill>
              <a:srgbClr val="6600FF"/>
            </a:solid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HK" altLang="en-US"/>
          </a:p>
        </p:txBody>
      </p:sp>
      <p:sp>
        <p:nvSpPr>
          <p:cNvPr id="21" name="橢圓 20"/>
          <p:cNvSpPr/>
          <p:nvPr/>
        </p:nvSpPr>
        <p:spPr>
          <a:xfrm>
            <a:off x="6310335" y="5925468"/>
            <a:ext cx="1213993" cy="504825"/>
          </a:xfrm>
          <a:prstGeom prst="ellipse">
            <a:avLst/>
          </a:prstGeom>
          <a:ln w="25400">
            <a:solidFill>
              <a:srgbClr val="6600FF"/>
            </a:solid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HK" altLang="en-US"/>
          </a:p>
        </p:txBody>
      </p:sp>
    </p:spTree>
    <p:extLst>
      <p:ext uri="{BB962C8B-B14F-4D97-AF65-F5344CB8AC3E}">
        <p14:creationId xmlns:p14="http://schemas.microsoft.com/office/powerpoint/2010/main" val="497338770"/>
      </p:ext>
    </p:extLst>
  </p:cSld>
  <p:clrMapOvr>
    <a:masterClrMapping/>
  </p:clrMapOvr>
  <p:timing>
    <p:tnLst>
      <p:par>
        <p:cTn id="1" dur="indefinite" restart="never" nodeType="tmRoot"/>
      </p:par>
    </p:tn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文字方塊 2"/>
          <p:cNvSpPr txBox="1">
            <a:spLocks noChangeArrowheads="1"/>
          </p:cNvSpPr>
          <p:nvPr/>
        </p:nvSpPr>
        <p:spPr bwMode="auto">
          <a:xfrm>
            <a:off x="250825" y="188913"/>
            <a:ext cx="1262063" cy="522287"/>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陰極：</a:t>
            </a:r>
            <a:endParaRPr kumimoji="0" lang="zh-HK" altLang="en-US" sz="2800">
              <a:latin typeface="Arial" pitchFamily="34" charset="0"/>
              <a:cs typeface="Arial" pitchFamily="34" charset="0"/>
            </a:endParaRPr>
          </a:p>
        </p:txBody>
      </p:sp>
      <p:sp>
        <p:nvSpPr>
          <p:cNvPr id="45060" name="Rectangle 6"/>
          <p:cNvSpPr>
            <a:spLocks noChangeArrowheads="1"/>
          </p:cNvSpPr>
          <p:nvPr/>
        </p:nvSpPr>
        <p:spPr bwMode="auto">
          <a:xfrm>
            <a:off x="179388" y="765175"/>
            <a:ext cx="8785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TW" altLang="en-US" sz="2800"/>
              <a:t>離子會優先放電 </a:t>
            </a:r>
            <a:r>
              <a:rPr kumimoji="0" lang="en-US" altLang="zh-TW" sz="2800"/>
              <a:t>(</a:t>
            </a:r>
            <a:r>
              <a:rPr kumimoji="0" lang="zh-TW" altLang="en-US" sz="2800" b="1"/>
              <a:t>發生還原作用</a:t>
            </a:r>
            <a:r>
              <a:rPr kumimoji="0" lang="en-US" altLang="zh-TW" sz="2800"/>
              <a:t>)</a:t>
            </a:r>
            <a:r>
              <a:rPr kumimoji="0" lang="zh-TW" altLang="en-US" sz="2800"/>
              <a:t>，生成氫氣。</a:t>
            </a:r>
            <a:endParaRPr kumimoji="0" lang="en-US" altLang="zh-TW" sz="2800">
              <a:latin typeface="Arial" pitchFamily="34" charset="0"/>
              <a:ea typeface="Arial Unicode MS" pitchFamily="34" charset="-120"/>
              <a:cs typeface="Arial" pitchFamily="34" charset="0"/>
            </a:endParaRPr>
          </a:p>
        </p:txBody>
      </p:sp>
      <p:sp>
        <p:nvSpPr>
          <p:cNvPr id="45061" name="矩形 4"/>
          <p:cNvSpPr>
            <a:spLocks noChangeArrowheads="1"/>
          </p:cNvSpPr>
          <p:nvPr/>
        </p:nvSpPr>
        <p:spPr bwMode="auto">
          <a:xfrm>
            <a:off x="1979613" y="1268760"/>
            <a:ext cx="6169025"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b="1" u="sng">
                <a:solidFill>
                  <a:srgbClr val="FF0000"/>
                </a:solidFill>
                <a:latin typeface="Arial" pitchFamily="34" charset="0"/>
                <a:cs typeface="Arial" pitchFamily="34" charset="0"/>
              </a:rPr>
              <a:t>2H</a:t>
            </a:r>
            <a:r>
              <a:rPr kumimoji="0" lang="pt-BR" altLang="zh-HK" sz="2800" b="1" u="sng" baseline="30000">
                <a:solidFill>
                  <a:srgbClr val="FF0000"/>
                </a:solidFill>
                <a:latin typeface="Arial" pitchFamily="34" charset="0"/>
                <a:cs typeface="Arial" pitchFamily="34" charset="0"/>
              </a:rPr>
              <a:t>+</a:t>
            </a:r>
            <a:r>
              <a:rPr kumimoji="0" lang="pt-BR" altLang="zh-HK" sz="2800" b="1" u="sng">
                <a:solidFill>
                  <a:srgbClr val="FF0000"/>
                </a:solidFill>
                <a:latin typeface="Arial" pitchFamily="34" charset="0"/>
                <a:cs typeface="Arial" pitchFamily="34" charset="0"/>
              </a:rPr>
              <a:t>(aq) + 2e</a:t>
            </a:r>
            <a:r>
              <a:rPr kumimoji="0" lang="pt-BR" altLang="zh-HK" sz="2800" b="1" u="sng" baseline="30000">
                <a:solidFill>
                  <a:srgbClr val="FF0000"/>
                </a:solidFill>
                <a:latin typeface="Arial" pitchFamily="34" charset="0"/>
                <a:cs typeface="Arial" pitchFamily="34" charset="0"/>
              </a:rPr>
              <a:t>–</a:t>
            </a:r>
            <a:r>
              <a:rPr kumimoji="0" lang="pt-BR" altLang="zh-HK" sz="2800" b="1" u="sng">
                <a:solidFill>
                  <a:srgbClr val="FF0000"/>
                </a:solidFill>
                <a:latin typeface="Arial" pitchFamily="34" charset="0"/>
                <a:cs typeface="Arial" pitchFamily="34" charset="0"/>
              </a:rPr>
              <a:t> </a:t>
            </a:r>
            <a:r>
              <a:rPr kumimoji="0" lang="pt-BR" altLang="zh-HK" sz="2800" b="1" u="sng">
                <a:solidFill>
                  <a:srgbClr val="FF0000"/>
                </a:solidFill>
                <a:latin typeface="Arial" pitchFamily="34" charset="0"/>
                <a:cs typeface="Arial" pitchFamily="34" charset="0"/>
                <a:sym typeface="Symbol" pitchFamily="18" charset="2"/>
              </a:rPr>
              <a:t></a:t>
            </a:r>
            <a:r>
              <a:rPr kumimoji="0" lang="pt-BR" altLang="zh-HK" sz="2800" b="1" u="sng">
                <a:solidFill>
                  <a:srgbClr val="FF0000"/>
                </a:solidFill>
                <a:latin typeface="Arial" pitchFamily="34" charset="0"/>
                <a:cs typeface="Arial" pitchFamily="34" charset="0"/>
              </a:rPr>
              <a:t> H</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a:t>
            </a:r>
            <a:r>
              <a:rPr kumimoji="0" lang="pt-BR" altLang="zh-HK" sz="2800" b="1">
                <a:latin typeface="Arial" pitchFamily="34" charset="0"/>
                <a:cs typeface="Arial" pitchFamily="34" charset="0"/>
              </a:rPr>
              <a:t>      </a:t>
            </a:r>
            <a:r>
              <a:rPr kumimoji="0" lang="pt-BR" altLang="zh-HK" sz="2800" b="1">
                <a:solidFill>
                  <a:srgbClr val="3399FF"/>
                </a:solidFill>
                <a:latin typeface="Arial" pitchFamily="34" charset="0"/>
                <a:cs typeface="Arial" pitchFamily="34" charset="0"/>
              </a:rPr>
              <a:t>(</a:t>
            </a:r>
            <a:r>
              <a:rPr kumimoji="0" lang="zh-TW" altLang="en-US" sz="2800" b="1">
                <a:solidFill>
                  <a:srgbClr val="3399FF"/>
                </a:solidFill>
                <a:latin typeface="Arial" pitchFamily="34" charset="0"/>
                <a:cs typeface="Arial" pitchFamily="34" charset="0"/>
              </a:rPr>
              <a:t>還原作用</a:t>
            </a:r>
            <a:r>
              <a:rPr kumimoji="0" lang="pt-BR" altLang="zh-HK" sz="2800" b="1">
                <a:solidFill>
                  <a:srgbClr val="3399FF"/>
                </a:solidFill>
                <a:latin typeface="Arial" pitchFamily="34" charset="0"/>
                <a:cs typeface="Arial" pitchFamily="34" charset="0"/>
              </a:rPr>
              <a:t>)</a:t>
            </a:r>
            <a:endParaRPr kumimoji="0" lang="zh-HK" altLang="en-US" sz="2800" b="1">
              <a:solidFill>
                <a:srgbClr val="3399FF"/>
              </a:solidFill>
              <a:latin typeface="Arial" pitchFamily="34" charset="0"/>
              <a:cs typeface="Arial" pitchFamily="34" charset="0"/>
            </a:endParaRPr>
          </a:p>
        </p:txBody>
      </p:sp>
      <p:sp>
        <p:nvSpPr>
          <p:cNvPr id="45062" name="文字方塊 5"/>
          <p:cNvSpPr txBox="1">
            <a:spLocks noChangeArrowheads="1"/>
          </p:cNvSpPr>
          <p:nvPr/>
        </p:nvSpPr>
        <p:spPr bwMode="auto">
          <a:xfrm>
            <a:off x="2128838" y="1629123"/>
            <a:ext cx="325755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200">
                <a:solidFill>
                  <a:srgbClr val="3399FF"/>
                </a:solidFill>
                <a:latin typeface="Arial" pitchFamily="34" charset="0"/>
                <a:cs typeface="Arial" pitchFamily="34" charset="0"/>
              </a:rPr>
              <a:t>+1                              0</a:t>
            </a:r>
            <a:endParaRPr kumimoji="0" lang="zh-HK" altLang="en-US" sz="2200">
              <a:solidFill>
                <a:srgbClr val="3399FF"/>
              </a:solidFill>
              <a:latin typeface="Arial" pitchFamily="34" charset="0"/>
              <a:cs typeface="Arial" pitchFamily="34" charset="0"/>
            </a:endParaRPr>
          </a:p>
        </p:txBody>
      </p:sp>
      <p:sp>
        <p:nvSpPr>
          <p:cNvPr id="18" name="Rectangle 6"/>
          <p:cNvSpPr>
            <a:spLocks noChangeArrowheads="1"/>
          </p:cNvSpPr>
          <p:nvPr/>
        </p:nvSpPr>
        <p:spPr bwMode="auto">
          <a:xfrm>
            <a:off x="179388" y="2060848"/>
            <a:ext cx="85693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過量的 </a:t>
            </a:r>
            <a:r>
              <a:rPr kumimoji="0" lang="en-US" altLang="zh-HK" sz="2800">
                <a:latin typeface="Arial" pitchFamily="34" charset="0"/>
                <a:cs typeface="Arial" pitchFamily="34" charset="0"/>
              </a:rPr>
              <a:t>OH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 </a:t>
            </a:r>
            <a:r>
              <a:rPr kumimoji="0" lang="zh-TW" altLang="en-US" sz="2800"/>
              <a:t>離子會在陰極周圍積聚，使該處的溶液呈 </a:t>
            </a:r>
            <a:r>
              <a:rPr kumimoji="0" lang="zh-TW" altLang="en-US" sz="3200" b="1">
                <a:solidFill>
                  <a:srgbClr val="3399FF"/>
                </a:solidFill>
              </a:rPr>
              <a:t>鹼性</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21" name="文字方塊 1"/>
          <p:cNvSpPr txBox="1">
            <a:spLocks noChangeArrowheads="1"/>
          </p:cNvSpPr>
          <p:nvPr/>
        </p:nvSpPr>
        <p:spPr bwMode="auto">
          <a:xfrm>
            <a:off x="203200" y="3501008"/>
            <a:ext cx="1489075" cy="519112"/>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陽極：</a:t>
            </a:r>
            <a:endParaRPr kumimoji="0" lang="zh-HK" altLang="en-US" sz="2800">
              <a:latin typeface="Arial" pitchFamily="34" charset="0"/>
              <a:cs typeface="Arial" pitchFamily="34" charset="0"/>
            </a:endParaRPr>
          </a:p>
        </p:txBody>
      </p:sp>
      <p:sp>
        <p:nvSpPr>
          <p:cNvPr id="22" name="矩形 2"/>
          <p:cNvSpPr>
            <a:spLocks noChangeArrowheads="1"/>
          </p:cNvSpPr>
          <p:nvPr/>
        </p:nvSpPr>
        <p:spPr bwMode="auto">
          <a:xfrm>
            <a:off x="1403350" y="4982939"/>
            <a:ext cx="7489825"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b="1" u="sng">
                <a:solidFill>
                  <a:srgbClr val="FF0000"/>
                </a:solidFill>
                <a:latin typeface="Arial" pitchFamily="34" charset="0"/>
                <a:cs typeface="Arial" pitchFamily="34" charset="0"/>
              </a:rPr>
              <a:t>4OH</a:t>
            </a:r>
            <a:r>
              <a:rPr kumimoji="0" lang="pt-BR" altLang="zh-HK" sz="2800" b="1" u="sng" baseline="30000">
                <a:solidFill>
                  <a:srgbClr val="FF0000"/>
                </a:solidFill>
                <a:latin typeface="Arial" pitchFamily="34" charset="0"/>
                <a:cs typeface="Arial" pitchFamily="34" charset="0"/>
                <a:sym typeface="Symbol" pitchFamily="18" charset="2"/>
              </a:rPr>
              <a:t></a:t>
            </a:r>
            <a:r>
              <a:rPr kumimoji="0" lang="pt-BR" altLang="zh-HK" sz="2800" b="1" u="sng">
                <a:solidFill>
                  <a:srgbClr val="FF0000"/>
                </a:solidFill>
                <a:latin typeface="Arial" pitchFamily="34" charset="0"/>
                <a:cs typeface="Arial" pitchFamily="34" charset="0"/>
              </a:rPr>
              <a:t>(aq) </a:t>
            </a:r>
            <a:r>
              <a:rPr kumimoji="0" lang="pt-BR" altLang="zh-HK" sz="2800" b="1" u="sng">
                <a:solidFill>
                  <a:srgbClr val="FF0000"/>
                </a:solidFill>
                <a:latin typeface="Arial" pitchFamily="34" charset="0"/>
                <a:cs typeface="Arial" pitchFamily="34" charset="0"/>
                <a:sym typeface="Symbol" pitchFamily="18" charset="2"/>
              </a:rPr>
              <a:t></a:t>
            </a:r>
            <a:r>
              <a:rPr kumimoji="0" lang="pt-BR" altLang="zh-HK" sz="2800" b="1" u="sng">
                <a:solidFill>
                  <a:srgbClr val="FF0000"/>
                </a:solidFill>
                <a:latin typeface="Arial" pitchFamily="34" charset="0"/>
                <a:cs typeface="Arial" pitchFamily="34" charset="0"/>
              </a:rPr>
              <a:t> O</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 + 2H</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O(l) + 4e</a:t>
            </a:r>
            <a:r>
              <a:rPr kumimoji="0" lang="pt-BR" altLang="zh-HK" sz="2800" b="1" u="sng" baseline="30000">
                <a:solidFill>
                  <a:srgbClr val="FF0000"/>
                </a:solidFill>
                <a:latin typeface="Arial" pitchFamily="34" charset="0"/>
                <a:cs typeface="Arial" pitchFamily="34" charset="0"/>
              </a:rPr>
              <a:t>–</a:t>
            </a:r>
            <a:r>
              <a:rPr kumimoji="0" lang="pt-BR" altLang="zh-HK" sz="2800" b="1">
                <a:latin typeface="Arial" pitchFamily="34" charset="0"/>
                <a:cs typeface="Arial" pitchFamily="34" charset="0"/>
              </a:rPr>
              <a:t>  </a:t>
            </a:r>
            <a:r>
              <a:rPr kumimoji="0" lang="pt-BR" altLang="zh-HK" sz="2800" b="1">
                <a:solidFill>
                  <a:srgbClr val="FF00FF"/>
                </a:solidFill>
                <a:latin typeface="Arial" pitchFamily="34" charset="0"/>
                <a:cs typeface="Arial" pitchFamily="34" charset="0"/>
              </a:rPr>
              <a:t>(</a:t>
            </a:r>
            <a:r>
              <a:rPr kumimoji="0" lang="zh-TW" altLang="en-US" sz="2800" b="1">
                <a:solidFill>
                  <a:srgbClr val="FF00FF"/>
                </a:solidFill>
                <a:latin typeface="Arial" pitchFamily="34" charset="0"/>
                <a:cs typeface="Arial" pitchFamily="34" charset="0"/>
              </a:rPr>
              <a:t>氧化作用</a:t>
            </a:r>
            <a:r>
              <a:rPr kumimoji="0" lang="pt-BR" altLang="zh-HK" sz="2800" b="1">
                <a:solidFill>
                  <a:srgbClr val="FF00FF"/>
                </a:solidFill>
                <a:latin typeface="Arial" pitchFamily="34" charset="0"/>
                <a:cs typeface="Arial" pitchFamily="34" charset="0"/>
              </a:rPr>
              <a:t>)</a:t>
            </a:r>
            <a:endParaRPr kumimoji="0" lang="zh-HK" altLang="en-US" sz="2800" b="1">
              <a:solidFill>
                <a:srgbClr val="FF00FF"/>
              </a:solidFill>
              <a:latin typeface="Arial" pitchFamily="34" charset="0"/>
              <a:cs typeface="Arial" pitchFamily="34" charset="0"/>
            </a:endParaRPr>
          </a:p>
        </p:txBody>
      </p:sp>
      <p:sp>
        <p:nvSpPr>
          <p:cNvPr id="23" name="Rectangle 6"/>
          <p:cNvSpPr>
            <a:spLocks noChangeArrowheads="1"/>
          </p:cNvSpPr>
          <p:nvPr/>
        </p:nvSpPr>
        <p:spPr bwMode="auto">
          <a:xfrm>
            <a:off x="250825" y="4077270"/>
            <a:ext cx="84248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OH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 </a:t>
            </a:r>
            <a:r>
              <a:rPr kumimoji="0" lang="zh-TW" altLang="en-US" sz="2800"/>
              <a:t>離子會優先放電 </a:t>
            </a:r>
            <a:r>
              <a:rPr kumimoji="0" lang="en-US" altLang="zh-TW" sz="2800" b="1"/>
              <a:t>(</a:t>
            </a:r>
            <a:r>
              <a:rPr kumimoji="0" lang="zh-TW" altLang="en-US" sz="2800" b="1"/>
              <a:t>發生氧化作用</a:t>
            </a:r>
            <a:r>
              <a:rPr kumimoji="0" lang="en-US" altLang="zh-TW" sz="2800" b="1"/>
              <a:t>)</a:t>
            </a:r>
            <a:r>
              <a:rPr kumimoji="0" lang="zh-TW" altLang="en-US" sz="2800"/>
              <a:t>，生成氧氣。</a:t>
            </a:r>
            <a:endParaRPr kumimoji="0" lang="en-US" altLang="zh-TW" sz="2800">
              <a:latin typeface="Arial" pitchFamily="34" charset="0"/>
              <a:ea typeface="Arial Unicode MS" pitchFamily="34" charset="-120"/>
              <a:cs typeface="Arial" pitchFamily="34" charset="0"/>
            </a:endParaRPr>
          </a:p>
        </p:txBody>
      </p:sp>
      <p:sp>
        <p:nvSpPr>
          <p:cNvPr id="24" name="文字方塊 4"/>
          <p:cNvSpPr txBox="1">
            <a:spLocks noChangeArrowheads="1"/>
          </p:cNvSpPr>
          <p:nvPr/>
        </p:nvSpPr>
        <p:spPr bwMode="auto">
          <a:xfrm>
            <a:off x="1568450" y="5375051"/>
            <a:ext cx="2417763"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200" b="1">
                <a:solidFill>
                  <a:srgbClr val="FF00FF"/>
                </a:solidFill>
                <a:latin typeface="Arial" pitchFamily="34" charset="0"/>
                <a:cs typeface="Arial" pitchFamily="34" charset="0"/>
                <a:sym typeface="Symbol" pitchFamily="18" charset="2"/>
              </a:rPr>
              <a:t>2</a:t>
            </a:r>
            <a:r>
              <a:rPr kumimoji="0" lang="en-US" altLang="zh-HK" sz="2200" b="1">
                <a:solidFill>
                  <a:srgbClr val="FF00FF"/>
                </a:solidFill>
                <a:latin typeface="Arial" pitchFamily="34" charset="0"/>
                <a:cs typeface="Arial" pitchFamily="34" charset="0"/>
              </a:rPr>
              <a:t>                     0</a:t>
            </a:r>
            <a:endParaRPr kumimoji="0" lang="zh-HK" altLang="en-US" sz="2200" b="1">
              <a:solidFill>
                <a:srgbClr val="FF00FF"/>
              </a:solidFill>
              <a:latin typeface="Arial" pitchFamily="34" charset="0"/>
              <a:cs typeface="Arial" pitchFamily="34" charset="0"/>
            </a:endParaRPr>
          </a:p>
        </p:txBody>
      </p:sp>
      <p:sp>
        <p:nvSpPr>
          <p:cNvPr id="25" name="Rectangle 6"/>
          <p:cNvSpPr>
            <a:spLocks noChangeArrowheads="1"/>
          </p:cNvSpPr>
          <p:nvPr/>
        </p:nvSpPr>
        <p:spPr bwMode="auto">
          <a:xfrm>
            <a:off x="250825" y="5797376"/>
            <a:ext cx="85693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過量的 </a:t>
            </a:r>
            <a:r>
              <a:rPr kumimoji="0" lang="en-US" altLang="zh-HK" sz="2800" dirty="0">
                <a:latin typeface="Arial" pitchFamily="34" charset="0"/>
                <a:cs typeface="Arial" pitchFamily="34" charset="0"/>
              </a:rPr>
              <a:t>H</a:t>
            </a:r>
            <a:r>
              <a:rPr kumimoji="0" lang="en-US" altLang="zh-HK" sz="2800" baseline="30000" dirty="0">
                <a:latin typeface="Arial" pitchFamily="34" charset="0"/>
                <a:cs typeface="Arial" pitchFamily="34" charset="0"/>
              </a:rPr>
              <a:t>+</a:t>
            </a:r>
            <a:r>
              <a:rPr kumimoji="0" lang="en-US" altLang="zh-HK" sz="2800" dirty="0">
                <a:latin typeface="Arial" pitchFamily="34" charset="0"/>
                <a:cs typeface="Arial" pitchFamily="34" charset="0"/>
              </a:rPr>
              <a:t>(</a:t>
            </a:r>
            <a:r>
              <a:rPr kumimoji="0" lang="en-US" altLang="zh-HK" sz="2800" dirty="0" err="1">
                <a:latin typeface="Arial" pitchFamily="34" charset="0"/>
                <a:cs typeface="Arial" pitchFamily="34" charset="0"/>
              </a:rPr>
              <a:t>aq</a:t>
            </a:r>
            <a:r>
              <a:rPr kumimoji="0" lang="en-US" altLang="zh-HK" sz="2800" dirty="0">
                <a:latin typeface="Arial" pitchFamily="34" charset="0"/>
                <a:cs typeface="Arial" pitchFamily="34" charset="0"/>
              </a:rPr>
              <a:t>) </a:t>
            </a:r>
            <a:r>
              <a:rPr kumimoji="0" lang="zh-TW" altLang="en-US" sz="2800" dirty="0"/>
              <a:t>離子會在陽極周圍積聚，使該處的溶液呈 </a:t>
            </a:r>
            <a:r>
              <a:rPr kumimoji="0" lang="zh-TW" altLang="en-US" sz="3200" b="1" dirty="0">
                <a:solidFill>
                  <a:srgbClr val="3399FF"/>
                </a:solidFill>
              </a:rPr>
              <a:t>酸性</a:t>
            </a:r>
            <a:r>
              <a:rPr kumimoji="0" lang="zh-TW" altLang="en-US" sz="2800" dirty="0"/>
              <a:t>。</a:t>
            </a:r>
            <a:endParaRPr kumimoji="0" lang="en-US" altLang="zh-TW" sz="2800" dirty="0">
              <a:latin typeface="Arial" pitchFamily="34" charset="0"/>
              <a:ea typeface="Arial Unicode MS" pitchFamily="34" charset="-120"/>
              <a:cs typeface="Arial" pitchFamily="34" charset="0"/>
            </a:endParaRPr>
          </a:p>
        </p:txBody>
      </p:sp>
    </p:spTree>
    <p:extLst>
      <p:ext uri="{BB962C8B-B14F-4D97-AF65-F5344CB8AC3E}">
        <p14:creationId xmlns:p14="http://schemas.microsoft.com/office/powerpoint/2010/main" val="221639683"/>
      </p:ext>
    </p:extLst>
  </p:cSld>
  <p:clrMapOvr>
    <a:masterClrMapping/>
  </p:clrMapOvr>
  <p:timing>
    <p:tnLst>
      <p:par>
        <p:cTn id="1" dur="indefinite" restart="never" nodeType="tmRoot"/>
      </p:par>
    </p:tn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文字方塊 1"/>
          <p:cNvSpPr txBox="1">
            <a:spLocks noChangeArrowheads="1"/>
          </p:cNvSpPr>
          <p:nvPr/>
        </p:nvSpPr>
        <p:spPr bwMode="auto">
          <a:xfrm>
            <a:off x="250825" y="1052513"/>
            <a:ext cx="1606550" cy="519112"/>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solidFill>
                  <a:schemeClr val="bg1"/>
                </a:solidFill>
                <a:latin typeface="Arial" pitchFamily="34" charset="0"/>
                <a:cs typeface="Arial" pitchFamily="34" charset="0"/>
              </a:rPr>
              <a:t>總反應：</a:t>
            </a:r>
            <a:endParaRPr kumimoji="0" lang="zh-HK" altLang="en-US" sz="2800">
              <a:solidFill>
                <a:schemeClr val="bg1"/>
              </a:solidFill>
              <a:latin typeface="Arial" pitchFamily="34" charset="0"/>
              <a:cs typeface="Arial" pitchFamily="34" charset="0"/>
            </a:endParaRPr>
          </a:p>
        </p:txBody>
      </p:sp>
      <p:sp>
        <p:nvSpPr>
          <p:cNvPr id="3" name="Rectangle 6"/>
          <p:cNvSpPr>
            <a:spLocks noChangeArrowheads="1"/>
          </p:cNvSpPr>
          <p:nvPr/>
        </p:nvSpPr>
        <p:spPr bwMode="auto">
          <a:xfrm>
            <a:off x="250825" y="1916113"/>
            <a:ext cx="8112125" cy="519112"/>
          </a:xfrm>
          <a:prstGeom prst="rect">
            <a:avLst/>
          </a:prstGeom>
          <a:noFill/>
          <a:ln>
            <a:noFill/>
          </a:ln>
          <a:effectLst/>
          <a:extLst/>
        </p:spPr>
        <p:txBody>
          <a:bodyPr>
            <a:spAutoFit/>
          </a:bodyPr>
          <a:lstStyle/>
          <a:p>
            <a:pPr marL="542925" indent="-542925" algn="just" eaLnBrk="1" fontAlgn="auto" hangingPunct="1">
              <a:spcBef>
                <a:spcPts val="0"/>
              </a:spcBef>
              <a:spcAft>
                <a:spcPts val="0"/>
              </a:spcAft>
              <a:buFontTx/>
              <a:buBlip>
                <a:blip r:embed="rId2"/>
              </a:buBlip>
              <a:defRPr/>
            </a:pPr>
            <a:r>
              <a:rPr kumimoji="0" lang="zh-TW" altLang="en-US" sz="2800" dirty="0">
                <a:latin typeface="+mj-ea"/>
                <a:ea typeface="+mj-ea"/>
                <a:cs typeface="Arial" pitchFamily="34" charset="0"/>
              </a:rPr>
              <a:t>把兩條半方程式合併：</a:t>
            </a:r>
            <a:endParaRPr kumimoji="0" lang="en-US" altLang="zh-TW" sz="2800" dirty="0">
              <a:latin typeface="+mj-ea"/>
              <a:ea typeface="+mj-ea"/>
              <a:cs typeface="Arial" pitchFamily="34" charset="0"/>
            </a:endParaRPr>
          </a:p>
        </p:txBody>
      </p:sp>
      <p:sp>
        <p:nvSpPr>
          <p:cNvPr id="36868" name="矩形 3"/>
          <p:cNvSpPr>
            <a:spLocks noChangeArrowheads="1"/>
          </p:cNvSpPr>
          <p:nvPr/>
        </p:nvSpPr>
        <p:spPr bwMode="auto">
          <a:xfrm>
            <a:off x="900113" y="2568575"/>
            <a:ext cx="7632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4H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+ 4OH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r>
              <a:rPr kumimoji="0" lang="pt-BR" altLang="zh-HK" sz="2800">
                <a:latin typeface="Arial" pitchFamily="34" charset="0"/>
                <a:cs typeface="Arial" pitchFamily="34" charset="0"/>
                <a:sym typeface="Symbol" pitchFamily="18" charset="2"/>
              </a:rPr>
              <a:t></a:t>
            </a:r>
            <a:r>
              <a:rPr kumimoji="0" lang="pt-BR" altLang="zh-HK" sz="2800">
                <a:latin typeface="Arial" pitchFamily="34" charset="0"/>
                <a:cs typeface="Arial" pitchFamily="34" charset="0"/>
              </a:rPr>
              <a:t>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 </a:t>
            </a:r>
          </a:p>
        </p:txBody>
      </p:sp>
      <p:sp>
        <p:nvSpPr>
          <p:cNvPr id="5" name="右大括弧 4"/>
          <p:cNvSpPr>
            <a:spLocks/>
          </p:cNvSpPr>
          <p:nvPr/>
        </p:nvSpPr>
        <p:spPr bwMode="auto">
          <a:xfrm rot="5400000">
            <a:off x="2330450" y="1785938"/>
            <a:ext cx="306388" cy="2881312"/>
          </a:xfrm>
          <a:prstGeom prst="rightBrace">
            <a:avLst>
              <a:gd name="adj1" fmla="val 8316"/>
              <a:gd name="adj2" fmla="val 50000"/>
            </a:avLst>
          </a:prstGeom>
          <a:noFill/>
          <a:ln w="31750" algn="ctr">
            <a:solidFill>
              <a:srgbClr val="3399FF"/>
            </a:solidFill>
            <a:round/>
            <a:headEnd/>
            <a:tailEnd/>
          </a:ln>
          <a:extLst/>
        </p:spPr>
        <p:txBody>
          <a:bodyPr rot="10800000" vert="eaVert" anchor="ctr"/>
          <a:lstStyle/>
          <a:p>
            <a:pPr algn="ctr" eaLnBrk="1" fontAlgn="auto" hangingPunct="1">
              <a:spcBef>
                <a:spcPts val="0"/>
              </a:spcBef>
              <a:spcAft>
                <a:spcPts val="0"/>
              </a:spcAft>
              <a:defRPr/>
            </a:pPr>
            <a:endParaRPr kumimoji="0" lang="zh-HK" altLang="en-US">
              <a:latin typeface="+mn-lt"/>
              <a:ea typeface="+mn-ea"/>
            </a:endParaRPr>
          </a:p>
        </p:txBody>
      </p:sp>
      <p:sp>
        <p:nvSpPr>
          <p:cNvPr id="36870" name="矩形 5"/>
          <p:cNvSpPr>
            <a:spLocks noChangeArrowheads="1"/>
          </p:cNvSpPr>
          <p:nvPr/>
        </p:nvSpPr>
        <p:spPr bwMode="auto">
          <a:xfrm>
            <a:off x="1898650" y="3270250"/>
            <a:ext cx="1368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solidFill>
                  <a:srgbClr val="3399FF"/>
                </a:solidFill>
                <a:latin typeface="Arial" pitchFamily="34" charset="0"/>
                <a:cs typeface="Arial" pitchFamily="34" charset="0"/>
              </a:rPr>
              <a:t>4H</a:t>
            </a:r>
            <a:r>
              <a:rPr kumimoji="0" lang="en-US" altLang="zh-HK" sz="2800" baseline="-25000">
                <a:solidFill>
                  <a:srgbClr val="3399FF"/>
                </a:solidFill>
                <a:latin typeface="Arial" pitchFamily="34" charset="0"/>
                <a:cs typeface="Arial" pitchFamily="34" charset="0"/>
              </a:rPr>
              <a:t>2</a:t>
            </a:r>
            <a:r>
              <a:rPr kumimoji="0" lang="en-US" altLang="zh-HK" sz="2800">
                <a:solidFill>
                  <a:srgbClr val="3399FF"/>
                </a:solidFill>
                <a:latin typeface="Arial" pitchFamily="34" charset="0"/>
                <a:cs typeface="Arial" pitchFamily="34" charset="0"/>
              </a:rPr>
              <a:t>O(l)</a:t>
            </a:r>
            <a:endParaRPr kumimoji="0" lang="zh-HK" altLang="en-US" sz="2800">
              <a:solidFill>
                <a:srgbClr val="3399FF"/>
              </a:solidFill>
              <a:latin typeface="Arial" pitchFamily="34" charset="0"/>
              <a:cs typeface="Arial" pitchFamily="34" charset="0"/>
            </a:endParaRPr>
          </a:p>
        </p:txBody>
      </p:sp>
      <p:sp>
        <p:nvSpPr>
          <p:cNvPr id="36871" name="矩形 6"/>
          <p:cNvSpPr>
            <a:spLocks noChangeArrowheads="1"/>
          </p:cNvSpPr>
          <p:nvPr/>
        </p:nvSpPr>
        <p:spPr bwMode="auto">
          <a:xfrm>
            <a:off x="1258888" y="4356100"/>
            <a:ext cx="6194425"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a:latin typeface="Arial" pitchFamily="34" charset="0"/>
                <a:cs typeface="Arial" pitchFamily="34" charset="0"/>
              </a:rPr>
              <a:t>即</a:t>
            </a:r>
            <a:r>
              <a:rPr kumimoji="0" lang="pt-BR" altLang="zh-HK" sz="3200">
                <a:latin typeface="Arial" pitchFamily="34" charset="0"/>
                <a:cs typeface="Arial" pitchFamily="34" charset="0"/>
              </a:rPr>
              <a:t>	   </a:t>
            </a:r>
            <a:r>
              <a:rPr kumimoji="0" lang="pt-BR" altLang="zh-HK" sz="3200" b="1">
                <a:solidFill>
                  <a:srgbClr val="3399FF"/>
                </a:solidFill>
                <a:latin typeface="Arial" pitchFamily="34" charset="0"/>
                <a:cs typeface="Arial" pitchFamily="34" charset="0"/>
              </a:rPr>
              <a:t>2H</a:t>
            </a:r>
            <a:r>
              <a:rPr kumimoji="0" lang="pt-BR" altLang="zh-HK" sz="3200" b="1" baseline="-25000">
                <a:solidFill>
                  <a:srgbClr val="3399FF"/>
                </a:solidFill>
                <a:latin typeface="Arial" pitchFamily="34" charset="0"/>
                <a:cs typeface="Arial" pitchFamily="34" charset="0"/>
              </a:rPr>
              <a:t>2</a:t>
            </a:r>
            <a:r>
              <a:rPr kumimoji="0" lang="pt-BR" altLang="zh-HK" sz="3200" b="1">
                <a:solidFill>
                  <a:srgbClr val="3399FF"/>
                </a:solidFill>
                <a:latin typeface="Arial" pitchFamily="34" charset="0"/>
                <a:cs typeface="Arial" pitchFamily="34" charset="0"/>
              </a:rPr>
              <a:t>O(l) </a:t>
            </a:r>
            <a:r>
              <a:rPr kumimoji="0" lang="pt-BR" altLang="zh-HK" sz="3200" b="1">
                <a:solidFill>
                  <a:srgbClr val="3399FF"/>
                </a:solidFill>
                <a:latin typeface="Arial" pitchFamily="34" charset="0"/>
                <a:cs typeface="Arial" pitchFamily="34" charset="0"/>
                <a:sym typeface="Symbol" pitchFamily="18" charset="2"/>
              </a:rPr>
              <a:t></a:t>
            </a:r>
            <a:r>
              <a:rPr kumimoji="0" lang="pt-BR" altLang="zh-HK" sz="3200" b="1">
                <a:solidFill>
                  <a:srgbClr val="3399FF"/>
                </a:solidFill>
                <a:latin typeface="Arial" pitchFamily="34" charset="0"/>
                <a:cs typeface="Arial" pitchFamily="34" charset="0"/>
              </a:rPr>
              <a:t> 2H</a:t>
            </a:r>
            <a:r>
              <a:rPr kumimoji="0" lang="pt-BR" altLang="zh-HK" sz="3200" b="1" baseline="-25000">
                <a:solidFill>
                  <a:srgbClr val="3399FF"/>
                </a:solidFill>
                <a:latin typeface="Arial" pitchFamily="34" charset="0"/>
                <a:cs typeface="Arial" pitchFamily="34" charset="0"/>
              </a:rPr>
              <a:t>2</a:t>
            </a:r>
            <a:r>
              <a:rPr kumimoji="0" lang="pt-BR" altLang="zh-HK" sz="3200" b="1">
                <a:solidFill>
                  <a:srgbClr val="3399FF"/>
                </a:solidFill>
                <a:latin typeface="Arial" pitchFamily="34" charset="0"/>
                <a:cs typeface="Arial" pitchFamily="34" charset="0"/>
              </a:rPr>
              <a:t>(g) + O</a:t>
            </a:r>
            <a:r>
              <a:rPr kumimoji="0" lang="pt-BR" altLang="zh-HK" sz="3200" b="1" baseline="-25000">
                <a:solidFill>
                  <a:srgbClr val="3399FF"/>
                </a:solidFill>
                <a:latin typeface="Arial" pitchFamily="34" charset="0"/>
                <a:cs typeface="Arial" pitchFamily="34" charset="0"/>
              </a:rPr>
              <a:t>2</a:t>
            </a:r>
            <a:r>
              <a:rPr kumimoji="0" lang="pt-BR" altLang="zh-HK" sz="3200" b="1">
                <a:solidFill>
                  <a:srgbClr val="3399FF"/>
                </a:solidFill>
                <a:latin typeface="Arial" pitchFamily="34" charset="0"/>
                <a:cs typeface="Arial" pitchFamily="34" charset="0"/>
              </a:rPr>
              <a:t>(g)</a:t>
            </a:r>
          </a:p>
        </p:txBody>
      </p:sp>
    </p:spTree>
    <p:extLst>
      <p:ext uri="{BB962C8B-B14F-4D97-AF65-F5344CB8AC3E}">
        <p14:creationId xmlns:p14="http://schemas.microsoft.com/office/powerpoint/2010/main" val="1390865959"/>
      </p:ext>
    </p:extLst>
  </p:cSld>
  <p:clrMapOvr>
    <a:masterClrMapping/>
  </p:clrMapOvr>
  <p:timing>
    <p:tnLst>
      <p:par>
        <p:cTn id="1" dur="indefinite" restart="never" nodeType="tmRoot"/>
      </p:par>
    </p:tn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
          <p:cNvSpPr txBox="1"/>
          <p:nvPr/>
        </p:nvSpPr>
        <p:spPr>
          <a:xfrm>
            <a:off x="467544" y="458440"/>
            <a:ext cx="2339975" cy="522288"/>
          </a:xfrm>
          <a:prstGeom prst="rect">
            <a:avLst/>
          </a:prstGeom>
          <a:solidFill>
            <a:schemeClr val="accent6">
              <a:lumMod val="40000"/>
              <a:lumOff val="60000"/>
            </a:schemeClr>
          </a:solidFill>
        </p:spPr>
        <p:txBody>
          <a:bodyPr wrap="none">
            <a:spAutoFit/>
          </a:bodyPr>
          <a:lstStyle/>
          <a:p>
            <a:pPr eaLnBrk="1" fontAlgn="auto" hangingPunct="1">
              <a:spcBef>
                <a:spcPts val="0"/>
              </a:spcBef>
              <a:spcAft>
                <a:spcPts val="0"/>
              </a:spcAft>
              <a:defRPr/>
            </a:pPr>
            <a:r>
              <a:rPr kumimoji="0" lang="zh-TW" altLang="en-US" sz="2800" dirty="0">
                <a:latin typeface="Arial" pitchFamily="34" charset="0"/>
                <a:ea typeface="+mn-ea"/>
                <a:cs typeface="Arial" pitchFamily="34" charset="0"/>
              </a:rPr>
              <a:t>溶液的變化：</a:t>
            </a:r>
            <a:endParaRPr kumimoji="0" lang="zh-HK" altLang="en-US" sz="2800" dirty="0">
              <a:latin typeface="Arial" pitchFamily="34" charset="0"/>
              <a:ea typeface="+mn-ea"/>
              <a:cs typeface="Arial" pitchFamily="34" charset="0"/>
            </a:endParaRPr>
          </a:p>
        </p:txBody>
      </p:sp>
      <p:sp>
        <p:nvSpPr>
          <p:cNvPr id="3" name="Rectangle 6"/>
          <p:cNvSpPr>
            <a:spLocks noChangeArrowheads="1"/>
          </p:cNvSpPr>
          <p:nvPr/>
        </p:nvSpPr>
        <p:spPr bwMode="auto">
          <a:xfrm>
            <a:off x="467544" y="1412776"/>
            <a:ext cx="858043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在電解過程中，水不斷被分解。</a:t>
            </a:r>
            <a:endParaRPr kumimoji="0" lang="en-US" altLang="zh-TW" sz="2800" dirty="0">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467544" y="2204368"/>
            <a:ext cx="727392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因此，</a:t>
            </a:r>
            <a:r>
              <a:rPr kumimoji="0" lang="zh-TW" altLang="en-US" sz="2800" b="1"/>
              <a:t>氯化鈉溶液的 </a:t>
            </a:r>
            <a:r>
              <a:rPr kumimoji="0" lang="zh-TW" altLang="en-US" sz="3200" b="1" u="sng">
                <a:solidFill>
                  <a:srgbClr val="FF0000"/>
                </a:solidFill>
              </a:rPr>
              <a:t>濃度會逐漸增加</a:t>
            </a:r>
            <a:r>
              <a:rPr kumimoji="0" lang="zh-TW" altLang="en-US" sz="2800"/>
              <a:t>。</a:t>
            </a:r>
            <a:r>
              <a:rPr kumimoji="0" lang="en-US" altLang="zh-HK" sz="2800"/>
              <a:t> </a:t>
            </a:r>
            <a:endParaRPr kumimoji="0" lang="en-US" altLang="zh-TW" sz="2800">
              <a:latin typeface="Arial" pitchFamily="34" charset="0"/>
              <a:ea typeface="Arial Unicode MS" pitchFamily="34" charset="-120"/>
              <a:cs typeface="Arial" pitchFamily="34" charset="0"/>
            </a:endParaRPr>
          </a:p>
        </p:txBody>
      </p:sp>
      <p:pic>
        <p:nvPicPr>
          <p:cNvPr id="37893" name="Picture 2" descr="\\lisa\Chem DataBase\CHEM2ndEd_Illustration\Ch33\d3301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46016" y="3284984"/>
            <a:ext cx="2532062" cy="252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4" name="文字方塊 6"/>
          <p:cNvSpPr txBox="1">
            <a:spLocks noChangeArrowheads="1"/>
          </p:cNvSpPr>
          <p:nvPr/>
        </p:nvSpPr>
        <p:spPr bwMode="auto">
          <a:xfrm>
            <a:off x="4171528" y="3500884"/>
            <a:ext cx="7508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NaCl</a:t>
            </a:r>
            <a:endParaRPr kumimoji="0" lang="zh-HK" altLang="en-US" sz="2000" baseline="-25000">
              <a:latin typeface="Arial" pitchFamily="34" charset="0"/>
              <a:cs typeface="Arial" pitchFamily="34" charset="0"/>
            </a:endParaRPr>
          </a:p>
        </p:txBody>
      </p:sp>
      <p:sp>
        <p:nvSpPr>
          <p:cNvPr id="37895" name="文字方塊 7"/>
          <p:cNvSpPr txBox="1">
            <a:spLocks noChangeArrowheads="1"/>
          </p:cNvSpPr>
          <p:nvPr/>
        </p:nvSpPr>
        <p:spPr bwMode="auto">
          <a:xfrm>
            <a:off x="3560341" y="3964434"/>
            <a:ext cx="606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Na</a:t>
            </a:r>
            <a:r>
              <a:rPr kumimoji="0" lang="en-US" altLang="zh-HK" sz="2000" baseline="30000">
                <a:latin typeface="Arial" pitchFamily="34" charset="0"/>
                <a:cs typeface="Arial" pitchFamily="34" charset="0"/>
              </a:rPr>
              <a:t>+</a:t>
            </a:r>
            <a:endParaRPr kumimoji="0" lang="zh-HK" altLang="en-US" sz="2000" baseline="30000">
              <a:latin typeface="Arial" pitchFamily="34" charset="0"/>
              <a:cs typeface="Arial" pitchFamily="34" charset="0"/>
            </a:endParaRPr>
          </a:p>
        </p:txBody>
      </p:sp>
      <p:sp>
        <p:nvSpPr>
          <p:cNvPr id="37896" name="文字方塊 8"/>
          <p:cNvSpPr txBox="1">
            <a:spLocks noChangeArrowheads="1"/>
          </p:cNvSpPr>
          <p:nvPr/>
        </p:nvSpPr>
        <p:spPr bwMode="auto">
          <a:xfrm>
            <a:off x="4981153" y="3964434"/>
            <a:ext cx="515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Cl</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37897" name="文字方塊 9"/>
          <p:cNvSpPr txBox="1">
            <a:spLocks noChangeArrowheads="1"/>
          </p:cNvSpPr>
          <p:nvPr/>
        </p:nvSpPr>
        <p:spPr bwMode="auto">
          <a:xfrm>
            <a:off x="3652416" y="4685159"/>
            <a:ext cx="4651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H</a:t>
            </a:r>
            <a:r>
              <a:rPr kumimoji="0" lang="en-US" altLang="zh-HK" sz="2000" baseline="30000">
                <a:latin typeface="Arial" pitchFamily="34" charset="0"/>
                <a:cs typeface="Arial" pitchFamily="34" charset="0"/>
              </a:rPr>
              <a:t>+</a:t>
            </a:r>
            <a:endParaRPr kumimoji="0" lang="zh-HK" altLang="en-US" sz="2000" baseline="30000">
              <a:latin typeface="Arial" pitchFamily="34" charset="0"/>
              <a:cs typeface="Arial" pitchFamily="34" charset="0"/>
            </a:endParaRPr>
          </a:p>
        </p:txBody>
      </p:sp>
      <p:sp>
        <p:nvSpPr>
          <p:cNvPr id="37898" name="文字方塊 10"/>
          <p:cNvSpPr txBox="1">
            <a:spLocks noChangeArrowheads="1"/>
          </p:cNvSpPr>
          <p:nvPr/>
        </p:nvSpPr>
        <p:spPr bwMode="auto">
          <a:xfrm>
            <a:off x="4768428" y="4685159"/>
            <a:ext cx="6556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OH</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37899" name="文字方塊 11"/>
          <p:cNvSpPr txBox="1">
            <a:spLocks noChangeArrowheads="1"/>
          </p:cNvSpPr>
          <p:nvPr/>
        </p:nvSpPr>
        <p:spPr bwMode="auto">
          <a:xfrm>
            <a:off x="4208041" y="5158234"/>
            <a:ext cx="657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3399FF"/>
                </a:solidFill>
                <a:latin typeface="Arial" pitchFamily="34" charset="0"/>
                <a:cs typeface="Arial" pitchFamily="34" charset="0"/>
              </a:rPr>
              <a:t>H</a:t>
            </a:r>
            <a:r>
              <a:rPr kumimoji="0" lang="en-US" altLang="zh-HK" sz="2000" baseline="-25000">
                <a:solidFill>
                  <a:srgbClr val="3399FF"/>
                </a:solidFill>
                <a:latin typeface="Arial" pitchFamily="34" charset="0"/>
                <a:cs typeface="Arial" pitchFamily="34" charset="0"/>
              </a:rPr>
              <a:t>2</a:t>
            </a:r>
            <a:r>
              <a:rPr kumimoji="0" lang="en-US" altLang="zh-HK" sz="2000">
                <a:solidFill>
                  <a:srgbClr val="3399FF"/>
                </a:solidFill>
                <a:latin typeface="Arial" pitchFamily="34" charset="0"/>
                <a:cs typeface="Arial" pitchFamily="34" charset="0"/>
              </a:rPr>
              <a:t>O</a:t>
            </a:r>
            <a:endParaRPr kumimoji="0" lang="zh-HK" altLang="en-US" sz="2000" baseline="-25000">
              <a:solidFill>
                <a:srgbClr val="3399FF"/>
              </a:solidFill>
              <a:latin typeface="Arial" pitchFamily="34" charset="0"/>
              <a:cs typeface="Arial" pitchFamily="34" charset="0"/>
            </a:endParaRPr>
          </a:p>
        </p:txBody>
      </p:sp>
      <p:sp>
        <p:nvSpPr>
          <p:cNvPr id="37900" name="文字方塊 12"/>
          <p:cNvSpPr txBox="1">
            <a:spLocks noChangeArrowheads="1"/>
          </p:cNvSpPr>
          <p:nvPr/>
        </p:nvSpPr>
        <p:spPr bwMode="auto">
          <a:xfrm>
            <a:off x="3560341" y="5445572"/>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放電</a:t>
            </a:r>
            <a:endParaRPr kumimoji="0" lang="zh-HK" altLang="en-US" sz="2000">
              <a:latin typeface="Arial" pitchFamily="34" charset="0"/>
              <a:cs typeface="Arial" pitchFamily="34" charset="0"/>
            </a:endParaRPr>
          </a:p>
        </p:txBody>
      </p:sp>
      <p:sp>
        <p:nvSpPr>
          <p:cNvPr id="37901" name="文字方塊 13"/>
          <p:cNvSpPr txBox="1">
            <a:spLocks noChangeArrowheads="1"/>
          </p:cNvSpPr>
          <p:nvPr/>
        </p:nvSpPr>
        <p:spPr bwMode="auto">
          <a:xfrm>
            <a:off x="2915816" y="5742434"/>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石墨陰極</a:t>
            </a:r>
            <a:endParaRPr kumimoji="0" lang="zh-HK" altLang="en-US" sz="2000">
              <a:latin typeface="Arial" pitchFamily="34" charset="0"/>
              <a:cs typeface="Arial" pitchFamily="34" charset="0"/>
            </a:endParaRPr>
          </a:p>
        </p:txBody>
      </p:sp>
      <p:sp>
        <p:nvSpPr>
          <p:cNvPr id="37902" name="文字方塊 14"/>
          <p:cNvSpPr txBox="1">
            <a:spLocks noChangeArrowheads="1"/>
          </p:cNvSpPr>
          <p:nvPr/>
        </p:nvSpPr>
        <p:spPr bwMode="auto">
          <a:xfrm>
            <a:off x="4928766" y="5732909"/>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石墨陽極</a:t>
            </a:r>
            <a:endParaRPr kumimoji="0" lang="zh-HK" altLang="en-US" sz="2000">
              <a:latin typeface="Arial" pitchFamily="34" charset="0"/>
              <a:cs typeface="Arial" pitchFamily="34" charset="0"/>
            </a:endParaRPr>
          </a:p>
        </p:txBody>
      </p:sp>
      <p:sp>
        <p:nvSpPr>
          <p:cNvPr id="37904" name="文字方塊 19"/>
          <p:cNvSpPr txBox="1">
            <a:spLocks noChangeArrowheads="1"/>
          </p:cNvSpPr>
          <p:nvPr/>
        </p:nvSpPr>
        <p:spPr bwMode="auto">
          <a:xfrm>
            <a:off x="3279353" y="4348609"/>
            <a:ext cx="4159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
        <p:nvSpPr>
          <p:cNvPr id="37905" name="文字方塊 20"/>
          <p:cNvSpPr txBox="1">
            <a:spLocks noChangeArrowheads="1"/>
          </p:cNvSpPr>
          <p:nvPr/>
        </p:nvSpPr>
        <p:spPr bwMode="auto">
          <a:xfrm>
            <a:off x="5420891" y="4364484"/>
            <a:ext cx="4159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Tree>
    <p:extLst>
      <p:ext uri="{BB962C8B-B14F-4D97-AF65-F5344CB8AC3E}">
        <p14:creationId xmlns:p14="http://schemas.microsoft.com/office/powerpoint/2010/main" val="751215786"/>
      </p:ext>
    </p:extLst>
  </p:cSld>
  <p:clrMapOvr>
    <a:masterClrMapping/>
  </p:clrMapOvr>
  <p:timing>
    <p:tnLst>
      <p:par>
        <p:cTn id="1" dur="indefinite" restart="never" nodeType="tmRoot"/>
      </p:par>
    </p:tnLst>
  </p:timing>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07950" y="266700"/>
            <a:ext cx="3529013"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a:solidFill>
                  <a:srgbClr val="CC0000"/>
                </a:solidFill>
                <a:latin typeface="+mj-lt"/>
              </a:rPr>
              <a:t>電解濃氯化鈉溶液</a:t>
            </a:r>
            <a:endParaRPr kumimoji="0" lang="en-US" altLang="zh-TW" sz="3200" b="1" dirty="0">
              <a:solidFill>
                <a:srgbClr val="CC0000"/>
              </a:solidFill>
              <a:latin typeface="+mj-lt"/>
            </a:endParaRPr>
          </a:p>
        </p:txBody>
      </p:sp>
      <p:sp>
        <p:nvSpPr>
          <p:cNvPr id="3" name="Rectangle 4"/>
          <p:cNvSpPr>
            <a:spLocks noChangeArrowheads="1"/>
          </p:cNvSpPr>
          <p:nvPr/>
        </p:nvSpPr>
        <p:spPr bwMode="auto">
          <a:xfrm>
            <a:off x="107950" y="1228303"/>
            <a:ext cx="3276600"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en-US" altLang="zh-TW" sz="3200" b="1" dirty="0">
                <a:solidFill>
                  <a:srgbClr val="CC0066"/>
                </a:solidFill>
                <a:latin typeface="+mj-lt"/>
              </a:rPr>
              <a:t>1. </a:t>
            </a:r>
            <a:r>
              <a:rPr kumimoji="0" lang="zh-TW" altLang="en-US" sz="3200" b="1" dirty="0">
                <a:solidFill>
                  <a:srgbClr val="CC0066"/>
                </a:solidFill>
                <a:latin typeface="+mj-lt"/>
              </a:rPr>
              <a:t>使用石墨電極</a:t>
            </a:r>
            <a:endParaRPr kumimoji="0" lang="en-US" altLang="zh-TW" sz="3200" b="1" dirty="0">
              <a:solidFill>
                <a:srgbClr val="CC0066"/>
              </a:solidFill>
              <a:latin typeface="+mj-lt"/>
            </a:endParaRPr>
          </a:p>
        </p:txBody>
      </p:sp>
      <p:sp>
        <p:nvSpPr>
          <p:cNvPr id="38916" name="文字方塊 3"/>
          <p:cNvSpPr txBox="1">
            <a:spLocks noChangeArrowheads="1"/>
          </p:cNvSpPr>
          <p:nvPr/>
        </p:nvSpPr>
        <p:spPr bwMode="auto">
          <a:xfrm>
            <a:off x="539750" y="1876003"/>
            <a:ext cx="2298700" cy="519113"/>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陰極 </a:t>
            </a:r>
            <a:r>
              <a:rPr kumimoji="0" lang="en-US" altLang="zh-TW" sz="2800">
                <a:latin typeface="Arial" pitchFamily="34" charset="0"/>
                <a:cs typeface="Arial" pitchFamily="34" charset="0"/>
              </a:rPr>
              <a:t>(</a:t>
            </a:r>
            <a:r>
              <a:rPr kumimoji="0" lang="zh-TW" altLang="en-US" sz="2800">
                <a:latin typeface="Arial" pitchFamily="34" charset="0"/>
                <a:cs typeface="Arial" pitchFamily="34" charset="0"/>
              </a:rPr>
              <a:t>石墨</a:t>
            </a:r>
            <a:r>
              <a:rPr kumimoji="0" lang="en-US" altLang="zh-TW" sz="2800">
                <a:latin typeface="Arial" pitchFamily="34" charset="0"/>
                <a:cs typeface="Arial" pitchFamily="34" charset="0"/>
              </a:rPr>
              <a:t>)</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5" name="Rectangle 6"/>
          <p:cNvSpPr>
            <a:spLocks noChangeArrowheads="1"/>
          </p:cNvSpPr>
          <p:nvPr/>
        </p:nvSpPr>
        <p:spPr bwMode="auto">
          <a:xfrm>
            <a:off x="323850" y="2434803"/>
            <a:ext cx="9217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 </a:t>
            </a:r>
            <a:r>
              <a:rPr kumimoji="0" lang="zh-TW" altLang="en-US" sz="2800"/>
              <a:t>離子會優先放電 </a:t>
            </a:r>
            <a:r>
              <a:rPr kumimoji="0" lang="en-US" altLang="zh-TW" sz="2800" b="1"/>
              <a:t>(</a:t>
            </a:r>
            <a:r>
              <a:rPr kumimoji="0" lang="zh-TW" altLang="en-US" sz="2800" b="1"/>
              <a:t>發生還原作用</a:t>
            </a:r>
            <a:r>
              <a:rPr kumimoji="0" lang="en-US" altLang="zh-TW" sz="2800" b="1"/>
              <a:t>)</a:t>
            </a:r>
            <a:r>
              <a:rPr kumimoji="0" lang="zh-TW" altLang="en-US" sz="2800"/>
              <a:t>，生成氫氣。</a:t>
            </a:r>
            <a:endParaRPr kumimoji="0" lang="en-US" altLang="zh-TW" sz="2800">
              <a:latin typeface="Arial" pitchFamily="34" charset="0"/>
              <a:ea typeface="Arial Unicode MS" pitchFamily="34" charset="-120"/>
              <a:cs typeface="Arial" pitchFamily="34" charset="0"/>
            </a:endParaRPr>
          </a:p>
        </p:txBody>
      </p:sp>
      <p:sp>
        <p:nvSpPr>
          <p:cNvPr id="38918" name="矩形 5"/>
          <p:cNvSpPr>
            <a:spLocks noChangeArrowheads="1"/>
          </p:cNvSpPr>
          <p:nvPr/>
        </p:nvSpPr>
        <p:spPr bwMode="auto">
          <a:xfrm>
            <a:off x="1979613" y="3099966"/>
            <a:ext cx="5905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b="1">
                <a:latin typeface="Arial" pitchFamily="34" charset="0"/>
                <a:cs typeface="Arial" pitchFamily="34" charset="0"/>
              </a:rPr>
              <a:t>2H</a:t>
            </a:r>
            <a:r>
              <a:rPr kumimoji="0" lang="pt-BR" altLang="zh-HK" sz="2800" b="1" baseline="30000">
                <a:latin typeface="Arial" pitchFamily="34" charset="0"/>
                <a:cs typeface="Arial" pitchFamily="34" charset="0"/>
              </a:rPr>
              <a:t>+</a:t>
            </a:r>
            <a:r>
              <a:rPr kumimoji="0" lang="pt-BR" altLang="zh-HK" sz="2800" b="1">
                <a:latin typeface="Arial" pitchFamily="34" charset="0"/>
                <a:cs typeface="Arial" pitchFamily="34" charset="0"/>
              </a:rPr>
              <a:t>(aq) + 2e</a:t>
            </a:r>
            <a:r>
              <a:rPr kumimoji="0" lang="pt-BR" altLang="zh-HK" sz="2800" b="1" baseline="30000">
                <a:latin typeface="Arial" pitchFamily="34" charset="0"/>
                <a:cs typeface="Arial" pitchFamily="34" charset="0"/>
              </a:rPr>
              <a:t>–</a:t>
            </a:r>
            <a:r>
              <a:rPr kumimoji="0" lang="pt-BR" altLang="zh-HK" sz="2800" b="1">
                <a:latin typeface="Arial" pitchFamily="34" charset="0"/>
                <a:cs typeface="Arial" pitchFamily="34" charset="0"/>
              </a:rPr>
              <a:t> </a:t>
            </a:r>
            <a:r>
              <a:rPr kumimoji="0" lang="pt-BR" altLang="zh-HK" sz="2800" b="1">
                <a:latin typeface="Arial" pitchFamily="34" charset="0"/>
                <a:cs typeface="Arial" pitchFamily="34" charset="0"/>
                <a:sym typeface="Symbol" pitchFamily="18" charset="2"/>
              </a:rPr>
              <a:t></a:t>
            </a:r>
            <a:r>
              <a:rPr kumimoji="0" lang="pt-BR" altLang="zh-HK" sz="2800" b="1">
                <a:latin typeface="Arial" pitchFamily="34" charset="0"/>
                <a:cs typeface="Arial" pitchFamily="34" charset="0"/>
              </a:rPr>
              <a:t> H</a:t>
            </a:r>
            <a:r>
              <a:rPr kumimoji="0" lang="pt-BR" altLang="zh-HK" sz="2800" b="1" baseline="-25000">
                <a:latin typeface="Arial" pitchFamily="34" charset="0"/>
                <a:cs typeface="Arial" pitchFamily="34" charset="0"/>
              </a:rPr>
              <a:t>2</a:t>
            </a:r>
            <a:r>
              <a:rPr kumimoji="0" lang="pt-BR" altLang="zh-HK" sz="2800" b="1">
                <a:latin typeface="Arial" pitchFamily="34" charset="0"/>
                <a:cs typeface="Arial" pitchFamily="34" charset="0"/>
              </a:rPr>
              <a:t>(g)      </a:t>
            </a:r>
            <a:r>
              <a:rPr kumimoji="0" lang="pt-BR" altLang="zh-HK" sz="2800" b="1">
                <a:solidFill>
                  <a:srgbClr val="3399FF"/>
                </a:solidFill>
                <a:latin typeface="Arial" pitchFamily="34" charset="0"/>
                <a:cs typeface="Arial" pitchFamily="34" charset="0"/>
              </a:rPr>
              <a:t>(</a:t>
            </a:r>
            <a:r>
              <a:rPr kumimoji="0" lang="zh-TW" altLang="en-US" sz="2800" b="1">
                <a:solidFill>
                  <a:srgbClr val="3399FF"/>
                </a:solidFill>
                <a:latin typeface="Arial" pitchFamily="34" charset="0"/>
                <a:cs typeface="Arial" pitchFamily="34" charset="0"/>
              </a:rPr>
              <a:t>還原作用</a:t>
            </a:r>
            <a:r>
              <a:rPr kumimoji="0" lang="en-US" altLang="zh-TW" sz="2800" b="1">
                <a:solidFill>
                  <a:srgbClr val="3399FF"/>
                </a:solidFill>
                <a:latin typeface="Arial" pitchFamily="34" charset="0"/>
                <a:cs typeface="Arial" pitchFamily="34" charset="0"/>
              </a:rPr>
              <a:t>)</a:t>
            </a:r>
            <a:endParaRPr kumimoji="0" lang="zh-HK" altLang="en-US" sz="2800" b="1">
              <a:solidFill>
                <a:srgbClr val="3399FF"/>
              </a:solidFill>
              <a:latin typeface="Arial" pitchFamily="34" charset="0"/>
              <a:cs typeface="Arial" pitchFamily="34" charset="0"/>
            </a:endParaRPr>
          </a:p>
        </p:txBody>
      </p:sp>
      <p:sp>
        <p:nvSpPr>
          <p:cNvPr id="38919" name="文字方塊 6"/>
          <p:cNvSpPr txBox="1">
            <a:spLocks noChangeArrowheads="1"/>
          </p:cNvSpPr>
          <p:nvPr/>
        </p:nvSpPr>
        <p:spPr bwMode="auto">
          <a:xfrm>
            <a:off x="2133600" y="3493666"/>
            <a:ext cx="30146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b="1">
                <a:solidFill>
                  <a:srgbClr val="3399FF"/>
                </a:solidFill>
                <a:latin typeface="Arial" pitchFamily="34" charset="0"/>
                <a:cs typeface="Arial" pitchFamily="34" charset="0"/>
              </a:rPr>
              <a:t>+1                                  0</a:t>
            </a:r>
            <a:endParaRPr kumimoji="0" lang="zh-HK" altLang="en-US" sz="2000" b="1">
              <a:solidFill>
                <a:srgbClr val="3399FF"/>
              </a:solidFill>
              <a:latin typeface="Arial" pitchFamily="34" charset="0"/>
              <a:cs typeface="Arial" pitchFamily="34" charset="0"/>
            </a:endParaRPr>
          </a:p>
        </p:txBody>
      </p:sp>
      <p:sp>
        <p:nvSpPr>
          <p:cNvPr id="38920" name="文字方塊 7"/>
          <p:cNvSpPr txBox="1">
            <a:spLocks noChangeArrowheads="1"/>
          </p:cNvSpPr>
          <p:nvPr/>
        </p:nvSpPr>
        <p:spPr bwMode="auto">
          <a:xfrm>
            <a:off x="546100" y="4181053"/>
            <a:ext cx="2298700" cy="519113"/>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陽極 </a:t>
            </a:r>
            <a:r>
              <a:rPr kumimoji="0" lang="en-US" altLang="zh-TW" sz="2800">
                <a:latin typeface="Arial" pitchFamily="34" charset="0"/>
                <a:cs typeface="Arial" pitchFamily="34" charset="0"/>
              </a:rPr>
              <a:t>(</a:t>
            </a:r>
            <a:r>
              <a:rPr kumimoji="0" lang="zh-TW" altLang="en-US" sz="2800">
                <a:latin typeface="Arial" pitchFamily="34" charset="0"/>
                <a:cs typeface="Arial" pitchFamily="34" charset="0"/>
              </a:rPr>
              <a:t>石墨</a:t>
            </a:r>
            <a:r>
              <a:rPr kumimoji="0" lang="en-US" altLang="zh-TW" sz="2800">
                <a:latin typeface="Arial" pitchFamily="34" charset="0"/>
                <a:cs typeface="Arial" pitchFamily="34" charset="0"/>
              </a:rPr>
              <a:t>)</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38921" name="矩形 8"/>
          <p:cNvSpPr>
            <a:spLocks noChangeArrowheads="1"/>
          </p:cNvSpPr>
          <p:nvPr/>
        </p:nvSpPr>
        <p:spPr bwMode="auto">
          <a:xfrm>
            <a:off x="2124075" y="5632599"/>
            <a:ext cx="6048375"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b="1" u="sng">
                <a:solidFill>
                  <a:srgbClr val="FF0000"/>
                </a:solidFill>
                <a:latin typeface="Arial" pitchFamily="34" charset="0"/>
                <a:cs typeface="Arial" pitchFamily="34" charset="0"/>
                <a:sym typeface="Symbol" pitchFamily="18" charset="2"/>
              </a:rPr>
              <a:t>2Cl</a:t>
            </a:r>
            <a:r>
              <a:rPr kumimoji="0" lang="pt-BR" altLang="zh-HK" sz="2800" b="1" u="sng" baseline="30000">
                <a:solidFill>
                  <a:srgbClr val="FF0000"/>
                </a:solidFill>
                <a:latin typeface="Arial" pitchFamily="34" charset="0"/>
                <a:cs typeface="Arial" pitchFamily="34" charset="0"/>
                <a:sym typeface="Symbol" pitchFamily="18" charset="2"/>
              </a:rPr>
              <a:t></a:t>
            </a:r>
            <a:r>
              <a:rPr kumimoji="0" lang="pt-BR" altLang="zh-HK" sz="2800" b="1" u="sng">
                <a:solidFill>
                  <a:srgbClr val="FF0000"/>
                </a:solidFill>
                <a:latin typeface="Arial" pitchFamily="34" charset="0"/>
                <a:cs typeface="Arial" pitchFamily="34" charset="0"/>
              </a:rPr>
              <a:t>(aq) </a:t>
            </a:r>
            <a:r>
              <a:rPr kumimoji="0" lang="pt-BR" altLang="zh-HK" sz="2800" b="1" u="sng">
                <a:solidFill>
                  <a:srgbClr val="FF0000"/>
                </a:solidFill>
                <a:latin typeface="Arial" pitchFamily="34" charset="0"/>
                <a:cs typeface="Arial" pitchFamily="34" charset="0"/>
                <a:sym typeface="Symbol" pitchFamily="18" charset="2"/>
              </a:rPr>
              <a:t></a:t>
            </a:r>
            <a:r>
              <a:rPr kumimoji="0" lang="pt-BR" altLang="zh-HK" sz="2800" b="1" u="sng">
                <a:solidFill>
                  <a:srgbClr val="FF0000"/>
                </a:solidFill>
                <a:latin typeface="Arial" pitchFamily="34" charset="0"/>
                <a:cs typeface="Arial" pitchFamily="34" charset="0"/>
              </a:rPr>
              <a:t> Cl</a:t>
            </a:r>
            <a:r>
              <a:rPr kumimoji="0" lang="pt-BR" altLang="zh-HK" sz="2800" b="1" baseline="-25000">
                <a:solidFill>
                  <a:srgbClr val="FF0000"/>
                </a:solidFill>
                <a:latin typeface="Arial" pitchFamily="34" charset="0"/>
                <a:cs typeface="Arial" pitchFamily="34" charset="0"/>
              </a:rPr>
              <a:t>2</a:t>
            </a:r>
            <a:r>
              <a:rPr kumimoji="0" lang="pt-BR" altLang="zh-HK" sz="2800" b="1" u="sng">
                <a:solidFill>
                  <a:srgbClr val="FF0000"/>
                </a:solidFill>
                <a:latin typeface="Arial" pitchFamily="34" charset="0"/>
                <a:cs typeface="Arial" pitchFamily="34" charset="0"/>
              </a:rPr>
              <a:t>(g) + 2e</a:t>
            </a:r>
            <a:r>
              <a:rPr kumimoji="0" lang="pt-BR" altLang="zh-HK" sz="2800" b="1" u="sng" baseline="30000">
                <a:solidFill>
                  <a:srgbClr val="FF0000"/>
                </a:solidFill>
                <a:latin typeface="Arial" pitchFamily="34" charset="0"/>
                <a:cs typeface="Arial" pitchFamily="34" charset="0"/>
              </a:rPr>
              <a:t>–</a:t>
            </a:r>
            <a:r>
              <a:rPr kumimoji="0" lang="pt-BR" altLang="zh-HK" sz="2800" b="1">
                <a:latin typeface="Arial" pitchFamily="34" charset="0"/>
                <a:cs typeface="Arial" pitchFamily="34" charset="0"/>
              </a:rPr>
              <a:t>     </a:t>
            </a:r>
            <a:r>
              <a:rPr kumimoji="0" lang="pt-BR" altLang="zh-HK" sz="2800" b="1">
                <a:solidFill>
                  <a:srgbClr val="FF00FF"/>
                </a:solidFill>
                <a:latin typeface="Arial" pitchFamily="34" charset="0"/>
                <a:cs typeface="Arial" pitchFamily="34" charset="0"/>
              </a:rPr>
              <a:t>(</a:t>
            </a:r>
            <a:r>
              <a:rPr kumimoji="0" lang="zh-TW" altLang="en-US" sz="2800" b="1">
                <a:solidFill>
                  <a:srgbClr val="FF00FF"/>
                </a:solidFill>
                <a:latin typeface="Arial" pitchFamily="34" charset="0"/>
                <a:cs typeface="Arial" pitchFamily="34" charset="0"/>
              </a:rPr>
              <a:t>氧化作用</a:t>
            </a:r>
            <a:r>
              <a:rPr kumimoji="0" lang="pt-BR" altLang="zh-HK" sz="2800" b="1">
                <a:solidFill>
                  <a:srgbClr val="FF00FF"/>
                </a:solidFill>
                <a:latin typeface="Arial" pitchFamily="34" charset="0"/>
                <a:cs typeface="Arial" pitchFamily="34" charset="0"/>
              </a:rPr>
              <a:t>)</a:t>
            </a:r>
            <a:endParaRPr kumimoji="0" lang="zh-HK" altLang="en-US" sz="2800" b="1">
              <a:solidFill>
                <a:srgbClr val="FF00FF"/>
              </a:solidFill>
              <a:latin typeface="Arial" pitchFamily="34" charset="0"/>
              <a:cs typeface="Arial" pitchFamily="34" charset="0"/>
            </a:endParaRPr>
          </a:p>
        </p:txBody>
      </p:sp>
      <p:sp>
        <p:nvSpPr>
          <p:cNvPr id="10" name="Rectangle 6"/>
          <p:cNvSpPr>
            <a:spLocks noChangeArrowheads="1"/>
          </p:cNvSpPr>
          <p:nvPr/>
        </p:nvSpPr>
        <p:spPr bwMode="auto">
          <a:xfrm>
            <a:off x="323850" y="4838849"/>
            <a:ext cx="8928100"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Cl</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TW" altLang="en-US" sz="2800"/>
              <a:t>離子會優先放電 </a:t>
            </a:r>
            <a:r>
              <a:rPr kumimoji="0" lang="en-US" altLang="zh-TW" sz="2800" b="1"/>
              <a:t>(</a:t>
            </a:r>
            <a:r>
              <a:rPr kumimoji="0" lang="zh-TW" altLang="en-US" sz="2800" b="1"/>
              <a:t>發生氧化作用</a:t>
            </a:r>
            <a:r>
              <a:rPr kumimoji="0" lang="en-US" altLang="zh-TW" sz="2800" b="1"/>
              <a:t>)</a:t>
            </a:r>
            <a:r>
              <a:rPr kumimoji="0" lang="zh-TW" altLang="en-US" sz="2800"/>
              <a:t>，生成氯氣。</a:t>
            </a:r>
            <a:endParaRPr kumimoji="0" lang="en-US" altLang="zh-TW" sz="2800">
              <a:latin typeface="Arial" pitchFamily="34" charset="0"/>
              <a:ea typeface="Arial Unicode MS" pitchFamily="34" charset="-120"/>
              <a:cs typeface="Arial" pitchFamily="34" charset="0"/>
            </a:endParaRPr>
          </a:p>
        </p:txBody>
      </p:sp>
      <p:sp>
        <p:nvSpPr>
          <p:cNvPr id="38923" name="文字方塊 10"/>
          <p:cNvSpPr txBox="1">
            <a:spLocks noChangeArrowheads="1"/>
          </p:cNvSpPr>
          <p:nvPr/>
        </p:nvSpPr>
        <p:spPr bwMode="auto">
          <a:xfrm>
            <a:off x="2339975" y="6051699"/>
            <a:ext cx="223202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b="1">
                <a:solidFill>
                  <a:srgbClr val="FF00FF"/>
                </a:solidFill>
                <a:latin typeface="Arial" pitchFamily="34" charset="0"/>
                <a:cs typeface="Arial" pitchFamily="34" charset="0"/>
                <a:sym typeface="Symbol" pitchFamily="18" charset="2"/>
              </a:rPr>
              <a:t>1</a:t>
            </a:r>
            <a:r>
              <a:rPr kumimoji="0" lang="en-US" altLang="zh-HK" sz="2000" b="1">
                <a:solidFill>
                  <a:srgbClr val="FF00FF"/>
                </a:solidFill>
                <a:latin typeface="Arial" pitchFamily="34" charset="0"/>
                <a:cs typeface="Arial" pitchFamily="34" charset="0"/>
              </a:rPr>
              <a:t>                      0</a:t>
            </a:r>
            <a:endParaRPr kumimoji="0" lang="zh-HK" altLang="en-US" sz="2000" b="1">
              <a:solidFill>
                <a:srgbClr val="FF00FF"/>
              </a:solidFill>
              <a:latin typeface="Arial" pitchFamily="34" charset="0"/>
              <a:cs typeface="Arial" pitchFamily="34" charset="0"/>
            </a:endParaRPr>
          </a:p>
        </p:txBody>
      </p:sp>
      <p:graphicFrame>
        <p:nvGraphicFramePr>
          <p:cNvPr id="15" name="Group 42"/>
          <p:cNvGraphicFramePr>
            <a:graphicFrameLocks noGrp="1"/>
          </p:cNvGraphicFramePr>
          <p:nvPr>
            <p:extLst>
              <p:ext uri="{D42A27DB-BD31-4B8C-83A1-F6EECF244321}">
                <p14:modId xmlns:p14="http://schemas.microsoft.com/office/powerpoint/2010/main" val="821436093"/>
              </p:ext>
            </p:extLst>
          </p:nvPr>
        </p:nvGraphicFramePr>
        <p:xfrm>
          <a:off x="4419600" y="1155278"/>
          <a:ext cx="3105150" cy="823914"/>
        </p:xfrm>
        <a:graphic>
          <a:graphicData uri="http://schemas.openxmlformats.org/drawingml/2006/table">
            <a:tbl>
              <a:tblPr/>
              <a:tblGrid>
                <a:gridCol w="1440108">
                  <a:extLst>
                    <a:ext uri="{9D8B030D-6E8A-4147-A177-3AD203B41FA5}">
                      <a16:colId xmlns:a16="http://schemas.microsoft.com/office/drawing/2014/main" xmlns="" val="20000"/>
                    </a:ext>
                  </a:extLst>
                </a:gridCol>
                <a:gridCol w="792059">
                  <a:extLst>
                    <a:ext uri="{9D8B030D-6E8A-4147-A177-3AD203B41FA5}">
                      <a16:colId xmlns:a16="http://schemas.microsoft.com/office/drawing/2014/main" xmlns="" val="20001"/>
                    </a:ext>
                  </a:extLst>
                </a:gridCol>
                <a:gridCol w="872983">
                  <a:extLst>
                    <a:ext uri="{9D8B030D-6E8A-4147-A177-3AD203B41FA5}">
                      <a16:colId xmlns:a16="http://schemas.microsoft.com/office/drawing/2014/main" xmlns="" val="20002"/>
                    </a:ext>
                  </a:extLst>
                </a:gridCol>
              </a:tblGrid>
              <a:tr h="274638">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200" b="1"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30" marR="91430" marT="45800" marB="45800"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陽離子</a:t>
                      </a:r>
                      <a:endParaRPr kumimoji="0" lang="zh-HK" altLang="en-US" sz="1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30" marR="91430" marT="45800" marB="45800" anchor="ctr" horzOverflow="overflow">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陰離子</a:t>
                      </a:r>
                      <a:endParaRPr kumimoji="0" lang="zh-HK" altLang="en-US" sz="1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30" marR="91430" marT="45800" marB="45800"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xmlns="" val="10000"/>
                  </a:ext>
                </a:extLst>
              </a:tr>
              <a:tr h="274638">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來自氯化鈉 </a:t>
                      </a:r>
                      <a:r>
                        <a:rPr kumimoji="0" lang="en-US" altLang="zh-HK"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a:t>
                      </a:r>
                      <a:r>
                        <a:rPr kumimoji="0" lang="en-US" altLang="zh-HK" sz="1200" b="0" i="0" u="none" strike="noStrike" cap="none" normalizeH="0" baseline="0" dirty="0" err="1" smtClean="0">
                          <a:ln>
                            <a:noFill/>
                          </a:ln>
                          <a:solidFill>
                            <a:schemeClr val="tx1"/>
                          </a:solidFill>
                          <a:effectLst/>
                          <a:latin typeface="Arial" pitchFamily="34" charset="0"/>
                          <a:ea typeface="新細明體" pitchFamily="18" charset="-120"/>
                          <a:cs typeface="Arial" pitchFamily="34" charset="0"/>
                        </a:rPr>
                        <a:t>NaCl</a:t>
                      </a:r>
                      <a:r>
                        <a:rPr kumimoji="0" lang="en-US" altLang="zh-HK"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a:t>
                      </a:r>
                      <a:endParaRPr kumimoji="0" lang="zh-HK" altLang="en-US"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30" marR="91430" marT="45800" marB="45800"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HK" sz="1200" b="1" dirty="0" smtClean="0">
                          <a:solidFill>
                            <a:srgbClr val="FF0000"/>
                          </a:solidFill>
                          <a:latin typeface="Arial" pitchFamily="34" charset="0"/>
                        </a:rPr>
                        <a:t>Na</a:t>
                      </a:r>
                      <a:r>
                        <a:rPr kumimoji="0" lang="en-US" altLang="zh-HK" sz="1200" b="1" baseline="30000" dirty="0" smtClean="0">
                          <a:solidFill>
                            <a:srgbClr val="FF0000"/>
                          </a:solidFill>
                          <a:latin typeface="Arial" pitchFamily="34" charset="0"/>
                        </a:rPr>
                        <a:t>+</a:t>
                      </a:r>
                      <a:r>
                        <a:rPr kumimoji="0" lang="en-US" altLang="zh-HK" sz="1200" b="1" dirty="0" smtClean="0">
                          <a:solidFill>
                            <a:srgbClr val="FF0000"/>
                          </a:solidFill>
                          <a:latin typeface="Arial" pitchFamily="34" charset="0"/>
                        </a:rPr>
                        <a:t>(</a:t>
                      </a:r>
                      <a:r>
                        <a:rPr kumimoji="0" lang="en-US" altLang="zh-HK" sz="1200" b="1" dirty="0" err="1" smtClean="0">
                          <a:solidFill>
                            <a:srgbClr val="FF0000"/>
                          </a:solidFill>
                          <a:latin typeface="Arial" pitchFamily="34" charset="0"/>
                        </a:rPr>
                        <a:t>aq</a:t>
                      </a:r>
                      <a:r>
                        <a:rPr kumimoji="0" lang="en-US" altLang="zh-HK" sz="1200" b="1" dirty="0" smtClean="0">
                          <a:solidFill>
                            <a:srgbClr val="FF0000"/>
                          </a:solidFill>
                          <a:latin typeface="Arial" pitchFamily="34" charset="0"/>
                        </a:rPr>
                        <a:t>)</a:t>
                      </a:r>
                      <a:endParaRPr kumimoji="0" lang="zh-HK" altLang="en-US" sz="1200" b="1" dirty="0" smtClean="0">
                        <a:solidFill>
                          <a:srgbClr val="FF0000"/>
                        </a:solidFill>
                        <a:latin typeface="Arial" pitchFamily="34" charset="0"/>
                      </a:endParaRPr>
                    </a:p>
                  </a:txBody>
                  <a:tcPr marL="91430" marR="91430" marT="45800" marB="45800"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200" b="1" dirty="0" smtClean="0">
                          <a:solidFill>
                            <a:srgbClr val="FF0000"/>
                          </a:solidFill>
                          <a:latin typeface="Arial" pitchFamily="34" charset="0"/>
                        </a:rPr>
                        <a:t>Cl</a:t>
                      </a:r>
                      <a:r>
                        <a:rPr kumimoji="0" lang="en-US" altLang="zh-HK" sz="1200" b="1" baseline="30000" dirty="0" smtClean="0">
                          <a:solidFill>
                            <a:srgbClr val="FF0000"/>
                          </a:solidFill>
                          <a:latin typeface="Arial" pitchFamily="34" charset="0"/>
                          <a:sym typeface="Symbol" pitchFamily="18" charset="2"/>
                        </a:rPr>
                        <a:t></a:t>
                      </a:r>
                      <a:r>
                        <a:rPr kumimoji="0" lang="en-US" altLang="zh-HK" sz="1200" b="1" dirty="0" smtClean="0">
                          <a:solidFill>
                            <a:srgbClr val="FF0000"/>
                          </a:solidFill>
                          <a:latin typeface="Arial" pitchFamily="34" charset="0"/>
                        </a:rPr>
                        <a:t>(</a:t>
                      </a:r>
                      <a:r>
                        <a:rPr kumimoji="0" lang="en-US" altLang="zh-HK" sz="1200" b="1" dirty="0" err="1" smtClean="0">
                          <a:solidFill>
                            <a:srgbClr val="FF0000"/>
                          </a:solidFill>
                          <a:latin typeface="Arial" pitchFamily="34" charset="0"/>
                        </a:rPr>
                        <a:t>aq</a:t>
                      </a:r>
                      <a:r>
                        <a:rPr kumimoji="0" lang="en-US" altLang="zh-HK" sz="1200" b="1" dirty="0" smtClean="0">
                          <a:solidFill>
                            <a:srgbClr val="FF0000"/>
                          </a:solidFill>
                          <a:latin typeface="Arial" pitchFamily="34" charset="0"/>
                        </a:rPr>
                        <a:t>)</a:t>
                      </a:r>
                      <a:endParaRPr kumimoji="0" lang="zh-HK" altLang="en-US" sz="1200" b="1" dirty="0" smtClean="0">
                        <a:solidFill>
                          <a:srgbClr val="FF0000"/>
                        </a:solidFill>
                        <a:latin typeface="Arial" pitchFamily="34" charset="0"/>
                      </a:endParaRPr>
                    </a:p>
                  </a:txBody>
                  <a:tcPr marL="91430" marR="91430" marT="45800" marB="45800"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274638">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來自水 </a:t>
                      </a:r>
                      <a:r>
                        <a:rPr kumimoji="0" lang="en-US" altLang="zh-HK"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(H</a:t>
                      </a:r>
                      <a:r>
                        <a:rPr kumimoji="0" lang="en-US" altLang="zh-HK" sz="1200" b="0" i="0" u="none" strike="noStrike" cap="none" normalizeH="0" baseline="-25000" dirty="0" smtClean="0">
                          <a:ln>
                            <a:noFill/>
                          </a:ln>
                          <a:solidFill>
                            <a:schemeClr val="tx1"/>
                          </a:solidFill>
                          <a:effectLst/>
                          <a:latin typeface="Arial" pitchFamily="34" charset="0"/>
                          <a:ea typeface="新細明體" pitchFamily="18" charset="-120"/>
                          <a:cs typeface="Arial" pitchFamily="34" charset="0"/>
                        </a:rPr>
                        <a:t>2</a:t>
                      </a:r>
                      <a:r>
                        <a:rPr kumimoji="0" lang="en-US" altLang="zh-HK"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O)</a:t>
                      </a:r>
                      <a:endParaRPr kumimoji="0" lang="zh-HK" altLang="en-US"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30" marR="91430" marT="45800" marB="45800"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200" b="1" dirty="0" smtClean="0">
                          <a:solidFill>
                            <a:srgbClr val="FF0000"/>
                          </a:solidFill>
                          <a:latin typeface="Arial" pitchFamily="34" charset="0"/>
                        </a:rPr>
                        <a:t>H</a:t>
                      </a:r>
                      <a:r>
                        <a:rPr kumimoji="0" lang="en-US" altLang="zh-HK" sz="1200" b="1" baseline="30000" dirty="0" smtClean="0">
                          <a:solidFill>
                            <a:srgbClr val="FF0000"/>
                          </a:solidFill>
                          <a:latin typeface="Arial" pitchFamily="34" charset="0"/>
                        </a:rPr>
                        <a:t>+</a:t>
                      </a:r>
                      <a:r>
                        <a:rPr kumimoji="0" lang="en-US" altLang="zh-HK" sz="1200" b="1" dirty="0" smtClean="0">
                          <a:solidFill>
                            <a:srgbClr val="FF0000"/>
                          </a:solidFill>
                          <a:latin typeface="Arial" pitchFamily="34" charset="0"/>
                        </a:rPr>
                        <a:t>(</a:t>
                      </a:r>
                      <a:r>
                        <a:rPr kumimoji="0" lang="en-US" altLang="zh-HK" sz="1200" b="1" dirty="0" err="1" smtClean="0">
                          <a:solidFill>
                            <a:srgbClr val="FF0000"/>
                          </a:solidFill>
                          <a:latin typeface="Arial" pitchFamily="34" charset="0"/>
                        </a:rPr>
                        <a:t>aq</a:t>
                      </a:r>
                      <a:r>
                        <a:rPr kumimoji="0" lang="en-US" altLang="zh-HK" sz="1200" b="1" dirty="0" smtClean="0">
                          <a:solidFill>
                            <a:srgbClr val="FF0000"/>
                          </a:solidFill>
                          <a:latin typeface="Arial" pitchFamily="34" charset="0"/>
                        </a:rPr>
                        <a:t>)</a:t>
                      </a:r>
                      <a:endParaRPr kumimoji="0" lang="zh-HK" altLang="en-US" sz="1200" b="1" dirty="0" smtClean="0">
                        <a:solidFill>
                          <a:srgbClr val="FF0000"/>
                        </a:solidFill>
                        <a:latin typeface="Arial" pitchFamily="34" charset="0"/>
                      </a:endParaRPr>
                    </a:p>
                  </a:txBody>
                  <a:tcPr marL="91430" marR="91430" marT="45800" marB="45800"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200" b="1" dirty="0" smtClean="0">
                          <a:solidFill>
                            <a:srgbClr val="FF0000"/>
                          </a:solidFill>
                          <a:latin typeface="Arial" pitchFamily="34" charset="0"/>
                        </a:rPr>
                        <a:t>OH</a:t>
                      </a:r>
                      <a:r>
                        <a:rPr kumimoji="0" lang="en-US" altLang="zh-HK" sz="1200" b="1" baseline="30000" dirty="0" smtClean="0">
                          <a:solidFill>
                            <a:srgbClr val="FF0000"/>
                          </a:solidFill>
                          <a:latin typeface="Arial" pitchFamily="34" charset="0"/>
                          <a:sym typeface="Symbol" pitchFamily="18" charset="2"/>
                        </a:rPr>
                        <a:t></a:t>
                      </a:r>
                      <a:r>
                        <a:rPr kumimoji="0" lang="en-US" altLang="zh-HK" sz="1200" b="1" dirty="0" smtClean="0">
                          <a:solidFill>
                            <a:srgbClr val="FF0000"/>
                          </a:solidFill>
                          <a:latin typeface="Arial" pitchFamily="34" charset="0"/>
                        </a:rPr>
                        <a:t>(</a:t>
                      </a:r>
                      <a:r>
                        <a:rPr kumimoji="0" lang="en-US" altLang="zh-HK" sz="1200" b="1" dirty="0" err="1" smtClean="0">
                          <a:solidFill>
                            <a:srgbClr val="FF0000"/>
                          </a:solidFill>
                          <a:latin typeface="Arial" pitchFamily="34" charset="0"/>
                        </a:rPr>
                        <a:t>aq</a:t>
                      </a:r>
                      <a:r>
                        <a:rPr kumimoji="0" lang="en-US" altLang="zh-HK" sz="1200" b="1" dirty="0" smtClean="0">
                          <a:solidFill>
                            <a:srgbClr val="FF0000"/>
                          </a:solidFill>
                          <a:latin typeface="Arial" pitchFamily="34" charset="0"/>
                        </a:rPr>
                        <a:t>)</a:t>
                      </a:r>
                      <a:endParaRPr kumimoji="0" lang="zh-HK" altLang="en-US" sz="1200" b="1" dirty="0" smtClean="0">
                        <a:solidFill>
                          <a:srgbClr val="FF0000"/>
                        </a:solidFill>
                        <a:latin typeface="Arial" pitchFamily="34" charset="0"/>
                      </a:endParaRPr>
                    </a:p>
                  </a:txBody>
                  <a:tcPr marL="91430" marR="91430" marT="45800" marB="45800"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bl>
          </a:graphicData>
        </a:graphic>
      </p:graphicFrame>
      <p:sp>
        <p:nvSpPr>
          <p:cNvPr id="16" name="橢圓 15"/>
          <p:cNvSpPr/>
          <p:nvPr/>
        </p:nvSpPr>
        <p:spPr>
          <a:xfrm>
            <a:off x="5859760" y="1732013"/>
            <a:ext cx="800472" cy="247180"/>
          </a:xfrm>
          <a:prstGeom prst="ellipse">
            <a:avLst/>
          </a:prstGeom>
          <a:ln w="25400">
            <a:solidFill>
              <a:srgbClr val="6600FF"/>
            </a:solid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HK" altLang="en-US"/>
          </a:p>
        </p:txBody>
      </p:sp>
      <p:sp>
        <p:nvSpPr>
          <p:cNvPr id="17" name="橢圓 16"/>
          <p:cNvSpPr/>
          <p:nvPr/>
        </p:nvSpPr>
        <p:spPr>
          <a:xfrm>
            <a:off x="6660232" y="1443980"/>
            <a:ext cx="800472" cy="247180"/>
          </a:xfrm>
          <a:prstGeom prst="ellipse">
            <a:avLst/>
          </a:prstGeom>
          <a:ln w="25400">
            <a:solidFill>
              <a:srgbClr val="6600FF"/>
            </a:solid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HK" altLang="en-US"/>
          </a:p>
        </p:txBody>
      </p:sp>
    </p:spTree>
    <p:extLst>
      <p:ext uri="{BB962C8B-B14F-4D97-AF65-F5344CB8AC3E}">
        <p14:creationId xmlns:p14="http://schemas.microsoft.com/office/powerpoint/2010/main" val="1311069633"/>
      </p:ext>
    </p:extLst>
  </p:cSld>
  <p:clrMapOvr>
    <a:masterClrMapping/>
  </p:clrMapOvr>
  <p:timing>
    <p:tnLst>
      <p:par>
        <p:cTn id="1" dur="indefinite" restart="never" nodeType="tmRoot"/>
      </p:par>
    </p:tnLst>
  </p:timing>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6"/>
          <p:cNvSpPr>
            <a:spLocks noChangeArrowheads="1"/>
          </p:cNvSpPr>
          <p:nvPr/>
        </p:nvSpPr>
        <p:spPr bwMode="auto">
          <a:xfrm>
            <a:off x="250825" y="2128614"/>
            <a:ext cx="8713788"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Cl</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 </a:t>
            </a:r>
            <a:r>
              <a:rPr kumimoji="0" lang="zh-TW" altLang="en-US" sz="2800"/>
              <a:t>離子的濃度遠高於 </a:t>
            </a:r>
            <a:r>
              <a:rPr kumimoji="0" lang="en-US" altLang="zh-TW" sz="2800">
                <a:latin typeface="Arial" pitchFamily="34" charset="0"/>
                <a:cs typeface="Arial" pitchFamily="34" charset="0"/>
              </a:rPr>
              <a:t>OH</a:t>
            </a:r>
            <a:r>
              <a:rPr kumimoji="0" lang="en-US" altLang="zh-TW" sz="2800" baseline="30000">
                <a:latin typeface="Arial" pitchFamily="34" charset="0"/>
                <a:cs typeface="Arial" pitchFamily="34" charset="0"/>
              </a:rPr>
              <a:t>–</a:t>
            </a:r>
            <a:r>
              <a:rPr kumimoji="0" lang="en-US" altLang="zh-TW" sz="2800">
                <a:latin typeface="Arial" pitchFamily="34" charset="0"/>
                <a:cs typeface="Arial" pitchFamily="34" charset="0"/>
              </a:rPr>
              <a:t>(aq) </a:t>
            </a:r>
            <a:r>
              <a:rPr kumimoji="0" lang="zh-TW" altLang="en-US" sz="2800"/>
              <a:t>離子的濃度，而且 </a:t>
            </a:r>
            <a:r>
              <a:rPr kumimoji="0" lang="en-US" altLang="zh-TW" sz="2800">
                <a:latin typeface="Arial" pitchFamily="34" charset="0"/>
                <a:cs typeface="Arial" pitchFamily="34" charset="0"/>
              </a:rPr>
              <a:t>Cl</a:t>
            </a:r>
            <a:r>
              <a:rPr kumimoji="0" lang="en-US" altLang="zh-TW" sz="2800" baseline="30000">
                <a:latin typeface="Arial" pitchFamily="34" charset="0"/>
                <a:cs typeface="Arial" pitchFamily="34" charset="0"/>
              </a:rPr>
              <a:t>–</a:t>
            </a:r>
            <a:r>
              <a:rPr kumimoji="0" lang="en-US" altLang="zh-TW" sz="2800">
                <a:latin typeface="Arial" pitchFamily="34" charset="0"/>
                <a:cs typeface="Arial" pitchFamily="34" charset="0"/>
              </a:rPr>
              <a:t>(aq) </a:t>
            </a:r>
            <a:r>
              <a:rPr kumimoji="0" lang="zh-TW" altLang="en-US" sz="2800"/>
              <a:t>和 </a:t>
            </a:r>
            <a:r>
              <a:rPr kumimoji="0" lang="en-US" altLang="zh-TW" sz="2800">
                <a:latin typeface="Arial" pitchFamily="34" charset="0"/>
                <a:cs typeface="Arial" pitchFamily="34" charset="0"/>
              </a:rPr>
              <a:t>OH</a:t>
            </a:r>
            <a:r>
              <a:rPr kumimoji="0" lang="en-US" altLang="zh-TW" sz="2800" baseline="30000">
                <a:latin typeface="Arial" pitchFamily="34" charset="0"/>
                <a:cs typeface="Arial" pitchFamily="34" charset="0"/>
              </a:rPr>
              <a:t>–</a:t>
            </a:r>
            <a:r>
              <a:rPr kumimoji="0" lang="en-US" altLang="zh-TW" sz="2800">
                <a:latin typeface="Arial" pitchFamily="34" charset="0"/>
                <a:cs typeface="Arial" pitchFamily="34" charset="0"/>
              </a:rPr>
              <a:t>(aq) </a:t>
            </a:r>
            <a:r>
              <a:rPr kumimoji="0" lang="zh-TW" altLang="en-US" sz="2800"/>
              <a:t>在電化序中的位置相距亦不遠。</a:t>
            </a:r>
            <a:endParaRPr kumimoji="0" lang="en-US" altLang="zh-TW" sz="2800">
              <a:latin typeface="Arial" pitchFamily="34" charset="0"/>
              <a:ea typeface="Arial Unicode MS" pitchFamily="34" charset="-120"/>
              <a:cs typeface="Arial Unicode MS" pitchFamily="34" charset="-120"/>
            </a:endParaRPr>
          </a:p>
        </p:txBody>
      </p:sp>
      <p:sp>
        <p:nvSpPr>
          <p:cNvPr id="3" name="Rectangle 6"/>
          <p:cNvSpPr>
            <a:spLocks noChangeArrowheads="1"/>
          </p:cNvSpPr>
          <p:nvPr/>
        </p:nvSpPr>
        <p:spPr bwMode="auto">
          <a:xfrm>
            <a:off x="250825" y="3847877"/>
            <a:ext cx="7561263"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基於 </a:t>
            </a:r>
            <a:r>
              <a:rPr kumimoji="0" lang="zh-TW" altLang="en-US" sz="3200" b="1" u="sng">
                <a:solidFill>
                  <a:srgbClr val="FF0000"/>
                </a:solidFill>
              </a:rPr>
              <a:t>濃度效應</a:t>
            </a:r>
            <a:r>
              <a:rPr kumimoji="0" lang="zh-TW" altLang="en-US" sz="2800"/>
              <a:t>，</a:t>
            </a:r>
            <a:r>
              <a:rPr kumimoji="0" lang="en-US" altLang="zh-TW" sz="2800">
                <a:latin typeface="Arial" pitchFamily="34" charset="0"/>
                <a:cs typeface="Arial" pitchFamily="34" charset="0"/>
              </a:rPr>
              <a:t>Cl</a:t>
            </a:r>
            <a:r>
              <a:rPr kumimoji="0" lang="en-US" altLang="zh-TW" sz="2800" baseline="30000">
                <a:latin typeface="Arial" pitchFamily="34" charset="0"/>
                <a:cs typeface="Arial" pitchFamily="34" charset="0"/>
              </a:rPr>
              <a:t>–</a:t>
            </a:r>
            <a:r>
              <a:rPr kumimoji="0" lang="en-US" altLang="zh-TW" sz="2800">
                <a:latin typeface="Arial" pitchFamily="34" charset="0"/>
                <a:cs typeface="Arial" pitchFamily="34" charset="0"/>
              </a:rPr>
              <a:t>(aq) </a:t>
            </a:r>
            <a:r>
              <a:rPr kumimoji="0" lang="zh-TW" altLang="en-US" sz="2800"/>
              <a:t>離子會優先放電。</a:t>
            </a:r>
            <a:endParaRPr kumimoji="0" lang="en-US" altLang="zh-TW" sz="2800">
              <a:latin typeface="Arial" pitchFamily="34" charset="0"/>
              <a:ea typeface="Arial Unicode MS" pitchFamily="34" charset="-120"/>
              <a:cs typeface="Arial" pitchFamily="34" charset="0"/>
            </a:endParaRPr>
          </a:p>
        </p:txBody>
      </p:sp>
      <p:sp>
        <p:nvSpPr>
          <p:cNvPr id="8" name="Rectangle 6"/>
          <p:cNvSpPr>
            <a:spLocks noChangeArrowheads="1"/>
          </p:cNvSpPr>
          <p:nvPr/>
        </p:nvSpPr>
        <p:spPr bwMode="auto">
          <a:xfrm>
            <a:off x="250825" y="4859114"/>
            <a:ext cx="85693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氯氣是陽極的主要生成物，但少量 </a:t>
            </a:r>
            <a:r>
              <a:rPr kumimoji="0" lang="en-US" altLang="zh-TW" sz="2800">
                <a:latin typeface="Arial" pitchFamily="34" charset="0"/>
                <a:cs typeface="Arial" pitchFamily="34" charset="0"/>
              </a:rPr>
              <a:t>OH</a:t>
            </a:r>
            <a:r>
              <a:rPr kumimoji="0" lang="en-US" altLang="zh-TW" sz="2800" baseline="30000">
                <a:latin typeface="Arial" pitchFamily="34" charset="0"/>
                <a:cs typeface="Arial" pitchFamily="34" charset="0"/>
              </a:rPr>
              <a:t>–</a:t>
            </a:r>
            <a:r>
              <a:rPr kumimoji="0" lang="en-US" altLang="zh-TW" sz="2800">
                <a:latin typeface="Arial" pitchFamily="34" charset="0"/>
                <a:cs typeface="Arial" pitchFamily="34" charset="0"/>
              </a:rPr>
              <a:t>(aq) </a:t>
            </a:r>
            <a:r>
              <a:rPr kumimoji="0" lang="zh-TW" altLang="en-US" sz="2800"/>
              <a:t>離子也可能會在陽極放電，生成氧氣。</a:t>
            </a:r>
            <a:endParaRPr kumimoji="0" lang="en-US" altLang="zh-TW" sz="2800">
              <a:latin typeface="Arial" pitchFamily="34" charset="0"/>
              <a:ea typeface="Arial Unicode MS" pitchFamily="34" charset="-120"/>
              <a:cs typeface="Arial" pitchFamily="34" charset="0"/>
            </a:endParaRPr>
          </a:p>
        </p:txBody>
      </p:sp>
      <p:graphicFrame>
        <p:nvGraphicFramePr>
          <p:cNvPr id="11" name="表格 10"/>
          <p:cNvGraphicFramePr>
            <a:graphicFrameLocks noGrp="1"/>
          </p:cNvGraphicFramePr>
          <p:nvPr/>
        </p:nvGraphicFramePr>
        <p:xfrm>
          <a:off x="3952875" y="184150"/>
          <a:ext cx="647700" cy="1800225"/>
        </p:xfrm>
        <a:graphic>
          <a:graphicData uri="http://schemas.openxmlformats.org/drawingml/2006/table">
            <a:tbl>
              <a:tblPr/>
              <a:tblGrid>
                <a:gridCol w="647700">
                  <a:extLst>
                    <a:ext uri="{9D8B030D-6E8A-4147-A177-3AD203B41FA5}">
                      <a16:colId xmlns:a16="http://schemas.microsoft.com/office/drawing/2014/main" xmlns="" val="20000"/>
                    </a:ext>
                  </a:extLst>
                </a:gridCol>
              </a:tblGrid>
              <a:tr h="1800225">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HK" sz="1200" b="1" i="0" u="none" strike="noStrike" cap="none" normalizeH="0" baseline="0" dirty="0" smtClean="0">
                          <a:ln>
                            <a:noFill/>
                          </a:ln>
                          <a:solidFill>
                            <a:srgbClr val="FF00FF"/>
                          </a:solidFill>
                          <a:effectLst/>
                          <a:latin typeface="Calibri" pitchFamily="34" charset="0"/>
                          <a:ea typeface="新細明體" pitchFamily="18" charset="-120"/>
                        </a:rPr>
                        <a:t>OH</a:t>
                      </a:r>
                      <a:r>
                        <a:rPr kumimoji="0" lang="en-US" altLang="zh-HK" sz="1200" b="1" i="0" u="none" strike="noStrike" cap="none" normalizeH="0" baseline="30000" dirty="0" smtClean="0">
                          <a:ln>
                            <a:noFill/>
                          </a:ln>
                          <a:solidFill>
                            <a:srgbClr val="FF00FF"/>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I</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Br</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endPar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ts val="12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Cl</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NO</a:t>
                      </a:r>
                      <a:r>
                        <a:rPr kumimoji="0" lang="en-US" altLang="zh-HK" sz="1200" b="0" i="0" u="none" strike="noStrike" cap="none" normalizeH="0" baseline="-25000" dirty="0" smtClean="0">
                          <a:ln>
                            <a:noFill/>
                          </a:ln>
                          <a:solidFill>
                            <a:schemeClr val="tx1"/>
                          </a:solidFill>
                          <a:effectLst/>
                          <a:latin typeface="Calibri" pitchFamily="34" charset="0"/>
                          <a:ea typeface="新細明體" pitchFamily="18" charset="-120"/>
                        </a:rPr>
                        <a:t>3</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200" b="0" i="0" u="none" strike="noStrike" cap="none" normalizeH="0" baseline="0" dirty="0" smtClean="0">
                          <a:ln>
                            <a:noFill/>
                          </a:ln>
                          <a:solidFill>
                            <a:schemeClr val="tx1"/>
                          </a:solidFill>
                          <a:effectLst/>
                          <a:latin typeface="Calibri" pitchFamily="34" charset="0"/>
                          <a:ea typeface="新細明體" pitchFamily="18" charset="-120"/>
                        </a:rPr>
                        <a:t>SO</a:t>
                      </a:r>
                      <a:r>
                        <a:rPr kumimoji="0" lang="en-US" altLang="zh-HK" sz="1200" b="0" i="0" u="none" strike="noStrike" cap="none" normalizeH="0" baseline="-25000" dirty="0" smtClean="0">
                          <a:ln>
                            <a:noFill/>
                          </a:ln>
                          <a:solidFill>
                            <a:schemeClr val="tx1"/>
                          </a:solidFill>
                          <a:effectLst/>
                          <a:latin typeface="Calibri" pitchFamily="34" charset="0"/>
                          <a:ea typeface="新細明體" pitchFamily="18" charset="-120"/>
                        </a:rPr>
                        <a:t>4</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rPr>
                        <a:t>2</a:t>
                      </a:r>
                      <a:r>
                        <a:rPr kumimoji="0" lang="en-US" altLang="zh-HK" sz="1200" b="0" i="0" u="none" strike="noStrike" cap="none" normalizeH="0" baseline="30000" dirty="0" smtClean="0">
                          <a:ln>
                            <a:noFill/>
                          </a:ln>
                          <a:solidFill>
                            <a:schemeClr val="tx1"/>
                          </a:solidFill>
                          <a:effectLst/>
                          <a:latin typeface="Calibri" pitchFamily="34" charset="0"/>
                          <a:ea typeface="新細明體" pitchFamily="18" charset="-120"/>
                          <a:sym typeface="Symbol" pitchFamily="18" charset="2"/>
                        </a:rPr>
                        <a:t></a:t>
                      </a:r>
                    </a:p>
                  </a:txBody>
                  <a:tcPr marL="91451" marR="91451" marT="45737" marB="45737" horzOverflow="overflow">
                    <a:lnL>
                      <a:noFill/>
                    </a:lnL>
                    <a:lnR>
                      <a:noFill/>
                    </a:lnR>
                    <a:lnT>
                      <a:noFill/>
                    </a:lnT>
                    <a:lnB>
                      <a:noFill/>
                    </a:lnB>
                    <a:lnTlToBr>
                      <a:noFill/>
                    </a:lnTlToBr>
                    <a:lnBlToTr>
                      <a:noFill/>
                    </a:lnBlToTr>
                    <a:noFill/>
                  </a:tcPr>
                </a:tc>
                <a:extLst>
                  <a:ext uri="{0D108BD9-81ED-4DB2-BD59-A6C34878D82A}">
                    <a16:rowId xmlns:a16="http://schemas.microsoft.com/office/drawing/2014/main" xmlns="" val="10000"/>
                  </a:ext>
                </a:extLst>
              </a:tr>
            </a:tbl>
          </a:graphicData>
        </a:graphic>
      </p:graphicFrame>
      <p:sp>
        <p:nvSpPr>
          <p:cNvPr id="12" name="向下箭號 11"/>
          <p:cNvSpPr/>
          <p:nvPr/>
        </p:nvSpPr>
        <p:spPr>
          <a:xfrm rot="10800000">
            <a:off x="4499992" y="277514"/>
            <a:ext cx="143249" cy="1493565"/>
          </a:xfrm>
          <a:prstGeom prst="downArrow">
            <a:avLst>
              <a:gd name="adj1" fmla="val 50000"/>
              <a:gd name="adj2" fmla="val 69603"/>
            </a:avLst>
          </a:prstGeom>
          <a:gradFill>
            <a:gsLst>
              <a:gs pos="0">
                <a:schemeClr val="bg1"/>
              </a:gs>
              <a:gs pos="100000">
                <a:srgbClr val="FF00FF"/>
              </a:gs>
              <a:gs pos="100000">
                <a:srgbClr val="3399FF"/>
              </a:gs>
            </a:gsLst>
            <a:lin ang="5400000" scaled="0"/>
          </a:gradFill>
          <a:ln>
            <a:no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sz="1200"/>
          </a:p>
        </p:txBody>
      </p:sp>
    </p:spTree>
    <p:extLst>
      <p:ext uri="{BB962C8B-B14F-4D97-AF65-F5344CB8AC3E}">
        <p14:creationId xmlns:p14="http://schemas.microsoft.com/office/powerpoint/2010/main" val="499824067"/>
      </p:ext>
    </p:extLst>
  </p:cSld>
  <p:clrMapOvr>
    <a:masterClrMapping/>
  </p:clrMapOvr>
  <p:timing>
    <p:tnLst>
      <p:par>
        <p:cTn id="1" dur="indefinite" restart="never" nodeType="tmRoot"/>
      </p:par>
    </p:tnLst>
  </p:timing>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6"/>
          <p:cNvSpPr>
            <a:spLocks noChangeArrowheads="1"/>
          </p:cNvSpPr>
          <p:nvPr/>
        </p:nvSpPr>
        <p:spPr bwMode="auto">
          <a:xfrm>
            <a:off x="250825" y="620688"/>
            <a:ext cx="85693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把數滴 </a:t>
            </a:r>
            <a:r>
              <a:rPr kumimoji="0" lang="zh-TW" altLang="en-US" sz="3200" b="1">
                <a:solidFill>
                  <a:srgbClr val="3399FF"/>
                </a:solidFill>
              </a:rPr>
              <a:t>通用指示劑</a:t>
            </a:r>
            <a:r>
              <a:rPr kumimoji="0" lang="zh-TW" altLang="en-US" sz="2800"/>
              <a:t> 加入電解質溶液中，在陽極周圍的溶液首 </a:t>
            </a:r>
            <a:r>
              <a:rPr kumimoji="0" lang="zh-TW" altLang="en-US" sz="3200" b="1">
                <a:solidFill>
                  <a:srgbClr val="3399FF"/>
                </a:solidFill>
              </a:rPr>
              <a:t>先變為紅色</a:t>
            </a:r>
            <a:r>
              <a:rPr kumimoji="0" lang="zh-TW" altLang="en-US" sz="2800"/>
              <a:t>，然後迅速 </a:t>
            </a:r>
            <a:r>
              <a:rPr kumimoji="0" lang="zh-TW" altLang="en-US" sz="3200" b="1">
                <a:solidFill>
                  <a:srgbClr val="3399FF"/>
                </a:solidFill>
              </a:rPr>
              <a:t>變為無色</a:t>
            </a:r>
            <a:r>
              <a:rPr kumimoji="0" lang="zh-TW" altLang="en-US" sz="2800"/>
              <a:t>。</a:t>
            </a:r>
            <a:r>
              <a:rPr kumimoji="0" lang="en-US" altLang="zh-HK" sz="2800">
                <a:latin typeface="Arial" pitchFamily="34" charset="0"/>
                <a:cs typeface="Arial" pitchFamily="34" charset="0"/>
              </a:rPr>
              <a:t> </a:t>
            </a:r>
            <a:endParaRPr kumimoji="0" lang="en-US" altLang="zh-TW" sz="2800">
              <a:latin typeface="Arial" pitchFamily="34" charset="0"/>
              <a:ea typeface="Arial Unicode MS" pitchFamily="34" charset="-120"/>
              <a:cs typeface="Arial" pitchFamily="34" charset="0"/>
            </a:endParaRPr>
          </a:p>
        </p:txBody>
      </p:sp>
      <p:sp>
        <p:nvSpPr>
          <p:cNvPr id="3" name="Rectangle 6"/>
          <p:cNvSpPr>
            <a:spLocks noChangeArrowheads="1"/>
          </p:cNvSpPr>
          <p:nvPr/>
        </p:nvSpPr>
        <p:spPr bwMode="auto">
          <a:xfrm>
            <a:off x="250825" y="2126555"/>
            <a:ext cx="8569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氯溶於水中時，會生成氫氯</a:t>
            </a:r>
            <a:r>
              <a:rPr kumimoji="0" lang="zh-HK" altLang="en-US" sz="2800"/>
              <a:t>酸和次氯酸。</a:t>
            </a:r>
            <a:endParaRPr kumimoji="0" lang="en-US" altLang="zh-TW" sz="2800">
              <a:latin typeface="Arial" pitchFamily="34" charset="0"/>
              <a:ea typeface="Arial Unicode MS" pitchFamily="34" charset="-120"/>
              <a:cs typeface="Arial" pitchFamily="34" charset="0"/>
            </a:endParaRPr>
          </a:p>
        </p:txBody>
      </p:sp>
      <p:sp>
        <p:nvSpPr>
          <p:cNvPr id="40964" name="矩形 3"/>
          <p:cNvSpPr>
            <a:spLocks noChangeArrowheads="1"/>
          </p:cNvSpPr>
          <p:nvPr/>
        </p:nvSpPr>
        <p:spPr bwMode="auto">
          <a:xfrm>
            <a:off x="1403350" y="2817118"/>
            <a:ext cx="68405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Cl</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(g) + H</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O(l)          HCl(aq) + HOCl(aq) </a:t>
            </a:r>
            <a:endParaRPr kumimoji="0" lang="zh-HK" altLang="en-US" sz="2800">
              <a:latin typeface="Arial" pitchFamily="34" charset="0"/>
              <a:cs typeface="Arial" pitchFamily="34" charset="0"/>
            </a:endParaRPr>
          </a:p>
        </p:txBody>
      </p:sp>
      <p:pic>
        <p:nvPicPr>
          <p:cNvPr id="40965" name="Picture 3" descr="C:\Documents and Settings\Aristo\Desktop\Chemistry\arrow for equilibriu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4938" y="2942530"/>
            <a:ext cx="698500"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6" name="文字方塊 5"/>
          <p:cNvSpPr txBox="1">
            <a:spLocks noChangeArrowheads="1"/>
          </p:cNvSpPr>
          <p:nvPr/>
        </p:nvSpPr>
        <p:spPr bwMode="auto">
          <a:xfrm>
            <a:off x="4572000" y="3261618"/>
            <a:ext cx="12239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400" b="1">
                <a:solidFill>
                  <a:srgbClr val="3399FF"/>
                </a:solidFill>
              </a:rPr>
              <a:t>氫氯酸</a:t>
            </a:r>
            <a:endParaRPr kumimoji="0" lang="zh-HK" altLang="en-US" sz="2400" b="1">
              <a:solidFill>
                <a:srgbClr val="3399FF"/>
              </a:solidFill>
            </a:endParaRPr>
          </a:p>
        </p:txBody>
      </p:sp>
      <p:sp>
        <p:nvSpPr>
          <p:cNvPr id="40967" name="文字方塊 6"/>
          <p:cNvSpPr txBox="1">
            <a:spLocks noChangeArrowheads="1"/>
          </p:cNvSpPr>
          <p:nvPr/>
        </p:nvSpPr>
        <p:spPr bwMode="auto">
          <a:xfrm>
            <a:off x="6300788" y="3250505"/>
            <a:ext cx="12239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400" b="1">
                <a:solidFill>
                  <a:srgbClr val="3399FF"/>
                </a:solidFill>
              </a:rPr>
              <a:t>次氯酸</a:t>
            </a:r>
            <a:endParaRPr kumimoji="0" lang="zh-HK" altLang="en-US" sz="2400" b="1">
              <a:solidFill>
                <a:srgbClr val="3399FF"/>
              </a:solidFill>
            </a:endParaRPr>
          </a:p>
        </p:txBody>
      </p:sp>
      <p:sp>
        <p:nvSpPr>
          <p:cNvPr id="8" name="Rectangle 6"/>
          <p:cNvSpPr>
            <a:spLocks noChangeArrowheads="1"/>
          </p:cNvSpPr>
          <p:nvPr/>
        </p:nvSpPr>
        <p:spPr bwMode="auto">
          <a:xfrm>
            <a:off x="250825" y="4094038"/>
            <a:ext cx="5834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氫氯酸令通用指示劑變為紅色。</a:t>
            </a:r>
            <a:r>
              <a:rPr kumimoji="0" lang="en-US" altLang="zh-HK" sz="2800">
                <a:latin typeface="Arial" pitchFamily="34" charset="0"/>
                <a:cs typeface="Arial" pitchFamily="34" charset="0"/>
              </a:rPr>
              <a:t> </a:t>
            </a:r>
            <a:endParaRPr kumimoji="0" lang="en-US" altLang="zh-TW" sz="2800">
              <a:latin typeface="Arial" pitchFamily="34" charset="0"/>
              <a:ea typeface="Arial Unicode MS" pitchFamily="34" charset="-120"/>
              <a:cs typeface="Arial" pitchFamily="34" charset="0"/>
            </a:endParaRPr>
          </a:p>
        </p:txBody>
      </p:sp>
      <p:sp>
        <p:nvSpPr>
          <p:cNvPr id="9" name="Rectangle 6"/>
          <p:cNvSpPr>
            <a:spLocks noChangeArrowheads="1"/>
          </p:cNvSpPr>
          <p:nvPr/>
        </p:nvSpPr>
        <p:spPr bwMode="auto">
          <a:xfrm>
            <a:off x="250825" y="5084192"/>
            <a:ext cx="85693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次氯酸電離生成的次氯酸根離子令通用指示劑變為無色。</a:t>
            </a:r>
            <a:endParaRPr kumimoji="0" lang="en-US" altLang="zh-TW" sz="2800" dirty="0">
              <a:latin typeface="Arial" pitchFamily="34" charset="0"/>
              <a:ea typeface="Arial Unicode MS" pitchFamily="34" charset="-120"/>
              <a:cs typeface="Arial" pitchFamily="34" charset="0"/>
            </a:endParaRPr>
          </a:p>
        </p:txBody>
      </p:sp>
    </p:spTree>
    <p:extLst>
      <p:ext uri="{BB962C8B-B14F-4D97-AF65-F5344CB8AC3E}">
        <p14:creationId xmlns:p14="http://schemas.microsoft.com/office/powerpoint/2010/main" val="2733103064"/>
      </p:ext>
    </p:extLst>
  </p:cSld>
  <p:clrMapOvr>
    <a:masterClrMapping/>
  </p:clrMapOvr>
  <p:timing>
    <p:tnLst>
      <p:par>
        <p:cTn id="1" dur="indefinite" restart="never" nodeType="tmRoot"/>
      </p:par>
    </p:tnLst>
  </p:timing>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文字方塊 1"/>
          <p:cNvSpPr txBox="1">
            <a:spLocks noChangeArrowheads="1"/>
          </p:cNvSpPr>
          <p:nvPr/>
        </p:nvSpPr>
        <p:spPr bwMode="auto">
          <a:xfrm>
            <a:off x="250825" y="620713"/>
            <a:ext cx="1606550" cy="519112"/>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solidFill>
                  <a:schemeClr val="bg1"/>
                </a:solidFill>
                <a:latin typeface="Arial" pitchFamily="34" charset="0"/>
                <a:cs typeface="Arial" pitchFamily="34" charset="0"/>
              </a:rPr>
              <a:t>總反應：</a:t>
            </a:r>
            <a:endParaRPr kumimoji="0" lang="zh-HK" altLang="en-US" sz="2800">
              <a:solidFill>
                <a:schemeClr val="bg1"/>
              </a:solidFill>
              <a:latin typeface="Arial" pitchFamily="34" charset="0"/>
              <a:cs typeface="Arial" pitchFamily="34" charset="0"/>
            </a:endParaRPr>
          </a:p>
        </p:txBody>
      </p:sp>
      <p:sp>
        <p:nvSpPr>
          <p:cNvPr id="3" name="Rectangle 6"/>
          <p:cNvSpPr>
            <a:spLocks noChangeArrowheads="1"/>
          </p:cNvSpPr>
          <p:nvPr/>
        </p:nvSpPr>
        <p:spPr bwMode="auto">
          <a:xfrm>
            <a:off x="360363" y="1700213"/>
            <a:ext cx="8459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把 </a:t>
            </a:r>
            <a:r>
              <a:rPr kumimoji="0" lang="zh-TW" altLang="en-US" sz="2800" b="1">
                <a:solidFill>
                  <a:srgbClr val="3399FF"/>
                </a:solidFill>
              </a:rPr>
              <a:t>還原作用</a:t>
            </a:r>
            <a:r>
              <a:rPr kumimoji="0" lang="zh-TW" altLang="en-US" sz="2800"/>
              <a:t> 和 </a:t>
            </a:r>
            <a:r>
              <a:rPr kumimoji="0" lang="zh-TW" altLang="en-US" sz="2800" b="1">
                <a:solidFill>
                  <a:srgbClr val="3399FF"/>
                </a:solidFill>
              </a:rPr>
              <a:t>氧化作用</a:t>
            </a:r>
            <a:r>
              <a:rPr kumimoji="0" lang="zh-TW" altLang="en-US" sz="2800"/>
              <a:t> 的兩條半方程式合併：</a:t>
            </a:r>
            <a:endParaRPr kumimoji="0" lang="en-US" altLang="zh-TW" sz="2800">
              <a:latin typeface="Arial" pitchFamily="34" charset="0"/>
              <a:ea typeface="Arial Unicode MS" pitchFamily="34" charset="-120"/>
              <a:cs typeface="Arial" pitchFamily="34" charset="0"/>
            </a:endParaRPr>
          </a:p>
        </p:txBody>
      </p:sp>
      <p:sp>
        <p:nvSpPr>
          <p:cNvPr id="41988" name="矩形 3"/>
          <p:cNvSpPr>
            <a:spLocks noChangeArrowheads="1"/>
          </p:cNvSpPr>
          <p:nvPr/>
        </p:nvSpPr>
        <p:spPr bwMode="auto">
          <a:xfrm>
            <a:off x="1187450" y="2468563"/>
            <a:ext cx="6840538" cy="5857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pt-BR" altLang="zh-HK" sz="3200" b="1" u="sng">
                <a:solidFill>
                  <a:srgbClr val="FF0000"/>
                </a:solidFill>
                <a:latin typeface="Arial" pitchFamily="34" charset="0"/>
                <a:cs typeface="Arial" pitchFamily="34" charset="0"/>
              </a:rPr>
              <a:t>2H</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(aq) + 2Cl</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(aq) </a:t>
            </a:r>
            <a:r>
              <a:rPr kumimoji="0" lang="pt-BR" altLang="zh-HK" sz="3200" b="1" u="sng">
                <a:solidFill>
                  <a:srgbClr val="FF0000"/>
                </a:solidFill>
                <a:latin typeface="Arial" pitchFamily="34" charset="0"/>
                <a:cs typeface="Arial" pitchFamily="34" charset="0"/>
                <a:sym typeface="Symbol" pitchFamily="18" charset="2"/>
              </a:rPr>
              <a:t></a:t>
            </a:r>
            <a:r>
              <a:rPr kumimoji="0" lang="pt-BR" altLang="zh-HK" sz="3200" b="1" u="sng">
                <a:solidFill>
                  <a:srgbClr val="FF0000"/>
                </a:solidFill>
                <a:latin typeface="Arial" pitchFamily="34" charset="0"/>
                <a:cs typeface="Arial" pitchFamily="34" charset="0"/>
              </a:rPr>
              <a:t> H</a:t>
            </a:r>
            <a:r>
              <a:rPr kumimoji="0" lang="pt-BR" altLang="zh-HK" sz="3200" b="1"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(g) + Cl</a:t>
            </a:r>
            <a:r>
              <a:rPr kumimoji="0" lang="pt-BR" altLang="zh-HK" sz="3200" b="1"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(g)</a:t>
            </a:r>
          </a:p>
        </p:txBody>
      </p:sp>
      <p:sp>
        <p:nvSpPr>
          <p:cNvPr id="7" name="Rectangle 6"/>
          <p:cNvSpPr>
            <a:spLocks noChangeArrowheads="1"/>
          </p:cNvSpPr>
          <p:nvPr/>
        </p:nvSpPr>
        <p:spPr bwMode="auto">
          <a:xfrm>
            <a:off x="360363" y="4283075"/>
            <a:ext cx="8459787" cy="130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lnSpc>
                <a:spcPct val="150000"/>
              </a:lnSpc>
              <a:buFontTx/>
              <a:buBlip>
                <a:blip r:embed="rId2"/>
              </a:buBlip>
            </a:pPr>
            <a:r>
              <a:rPr kumimoji="0" lang="zh-TW" altLang="en-US" sz="2800">
                <a:latin typeface="Arial" pitchFamily="34" charset="0"/>
                <a:cs typeface="Arial" pitchFamily="34" charset="0"/>
              </a:rPr>
              <a:t>由於部分 </a:t>
            </a:r>
            <a:r>
              <a:rPr kumimoji="0" lang="en-US" altLang="zh-TW" sz="2800">
                <a:latin typeface="Arial" pitchFamily="34" charset="0"/>
                <a:cs typeface="Arial" pitchFamily="34" charset="0"/>
              </a:rPr>
              <a:t>Cl</a:t>
            </a:r>
            <a:r>
              <a:rPr kumimoji="0" lang="en-US" altLang="zh-TW" sz="2800" baseline="-25000">
                <a:latin typeface="Arial" pitchFamily="34" charset="0"/>
                <a:cs typeface="Arial" pitchFamily="34" charset="0"/>
              </a:rPr>
              <a:t>2</a:t>
            </a:r>
            <a:r>
              <a:rPr kumimoji="0" lang="en-US" altLang="zh-TW" sz="2800">
                <a:latin typeface="Arial" pitchFamily="34" charset="0"/>
                <a:cs typeface="Arial" pitchFamily="34" charset="0"/>
              </a:rPr>
              <a:t>(g) </a:t>
            </a:r>
            <a:r>
              <a:rPr kumimoji="0" lang="zh-TW" altLang="en-US" sz="2800">
                <a:latin typeface="Arial" pitchFamily="34" charset="0"/>
                <a:cs typeface="Arial" pitchFamily="34" charset="0"/>
              </a:rPr>
              <a:t>會溶於水中，故收集到的 </a:t>
            </a:r>
            <a:r>
              <a:rPr kumimoji="0" lang="en-US" altLang="zh-TW" sz="2800">
                <a:latin typeface="Arial" pitchFamily="34" charset="0"/>
                <a:cs typeface="Arial" pitchFamily="34" charset="0"/>
              </a:rPr>
              <a:t>Cl</a:t>
            </a:r>
            <a:r>
              <a:rPr kumimoji="0" lang="en-US" altLang="zh-TW" sz="2800" baseline="-25000">
                <a:latin typeface="Arial" pitchFamily="34" charset="0"/>
                <a:cs typeface="Arial" pitchFamily="34" charset="0"/>
              </a:rPr>
              <a:t>2</a:t>
            </a:r>
            <a:r>
              <a:rPr kumimoji="0" lang="en-US" altLang="zh-TW" sz="2800">
                <a:latin typeface="Arial" pitchFamily="34" charset="0"/>
                <a:cs typeface="Arial" pitchFamily="34" charset="0"/>
              </a:rPr>
              <a:t>(g)</a:t>
            </a:r>
            <a:r>
              <a:rPr kumimoji="0" lang="zh-TW" altLang="en-US" sz="2800">
                <a:latin typeface="Arial" pitchFamily="34" charset="0"/>
                <a:cs typeface="Arial" pitchFamily="34" charset="0"/>
              </a:rPr>
              <a:t>實際體</a:t>
            </a:r>
            <a:r>
              <a:rPr kumimoji="0" lang="zh-HK" altLang="en-US" sz="2800">
                <a:latin typeface="Arial" pitchFamily="34" charset="0"/>
                <a:cs typeface="Arial" pitchFamily="34" charset="0"/>
              </a:rPr>
              <a:t>積較 </a:t>
            </a:r>
            <a:r>
              <a:rPr kumimoji="0" lang="en-US" altLang="zh-HK" sz="2800">
                <a:latin typeface="Arial" pitchFamily="34" charset="0"/>
                <a:cs typeface="Arial" pitchFamily="34" charset="0"/>
              </a:rPr>
              <a:t>H</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(g) </a:t>
            </a:r>
            <a:r>
              <a:rPr kumimoji="0" lang="zh-HK" altLang="en-US" sz="2800">
                <a:latin typeface="Arial" pitchFamily="34" charset="0"/>
                <a:cs typeface="Arial" pitchFamily="34" charset="0"/>
              </a:rPr>
              <a:t>的少。</a:t>
            </a:r>
            <a:endParaRPr kumimoji="0" lang="en-US" altLang="zh-TW" sz="2800">
              <a:latin typeface="Arial" pitchFamily="34" charset="0"/>
              <a:ea typeface="Arial Unicode MS" pitchFamily="34" charset="-120"/>
              <a:cs typeface="Arial" pitchFamily="34" charset="0"/>
            </a:endParaRPr>
          </a:p>
        </p:txBody>
      </p:sp>
      <p:sp>
        <p:nvSpPr>
          <p:cNvPr id="2" name="矩形 1"/>
          <p:cNvSpPr>
            <a:spLocks noChangeArrowheads="1"/>
          </p:cNvSpPr>
          <p:nvPr/>
        </p:nvSpPr>
        <p:spPr bwMode="auto">
          <a:xfrm>
            <a:off x="3563938" y="3203575"/>
            <a:ext cx="3522662" cy="5857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zh-HK" sz="2800"/>
              <a:t>氫：氯</a:t>
            </a:r>
            <a:r>
              <a:rPr lang="en-US" altLang="zh-TW" sz="2800"/>
              <a:t> </a:t>
            </a:r>
            <a:r>
              <a:rPr lang="zh-TW" altLang="zh-HK" sz="2800"/>
              <a:t>體積</a:t>
            </a:r>
            <a:r>
              <a:rPr lang="en-US" altLang="zh-HK" sz="2800"/>
              <a:t> =</a:t>
            </a:r>
            <a:r>
              <a:rPr lang="en-US" altLang="zh-HK" sz="3200"/>
              <a:t>  </a:t>
            </a:r>
            <a:r>
              <a:rPr lang="en-US" altLang="zh-HK" sz="3200" b="1" u="sng">
                <a:solidFill>
                  <a:srgbClr val="FF0000"/>
                </a:solidFill>
              </a:rPr>
              <a:t>1</a:t>
            </a:r>
            <a:r>
              <a:rPr lang="zh-TW" altLang="zh-HK" sz="3200" b="1" u="sng">
                <a:solidFill>
                  <a:srgbClr val="FF0000"/>
                </a:solidFill>
              </a:rPr>
              <a:t> ： </a:t>
            </a:r>
            <a:r>
              <a:rPr lang="en-US" altLang="zh-TW" sz="3200" b="1" u="sng">
                <a:solidFill>
                  <a:srgbClr val="FF0000"/>
                </a:solidFill>
              </a:rPr>
              <a:t>1</a:t>
            </a:r>
            <a:endParaRPr lang="zh-HK" altLang="en-US" sz="3200" b="1" u="sng">
              <a:solidFill>
                <a:srgbClr val="FF0000"/>
              </a:solidFill>
            </a:endParaRPr>
          </a:p>
        </p:txBody>
      </p:sp>
    </p:spTree>
    <p:extLst>
      <p:ext uri="{BB962C8B-B14F-4D97-AF65-F5344CB8AC3E}">
        <p14:creationId xmlns:p14="http://schemas.microsoft.com/office/powerpoint/2010/main" val="211311257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2588" y="2184251"/>
            <a:ext cx="8132762" cy="282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5" name="Rectangle 3"/>
          <p:cNvSpPr>
            <a:spLocks noChangeArrowheads="1"/>
          </p:cNvSpPr>
          <p:nvPr/>
        </p:nvSpPr>
        <p:spPr bwMode="auto">
          <a:xfrm>
            <a:off x="131763" y="1068239"/>
            <a:ext cx="8569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3"/>
              </a:buBlip>
            </a:pPr>
            <a:r>
              <a:rPr lang="zh-TW" altLang="en-US" b="0"/>
              <a:t>氟化鎂的電子結構圖亦可繪畫成：</a:t>
            </a:r>
            <a:endParaRPr lang="en-US" altLang="zh-TW" b="0"/>
          </a:p>
        </p:txBody>
      </p:sp>
      <p:sp>
        <p:nvSpPr>
          <p:cNvPr id="84996" name="Text Box 16"/>
          <p:cNvSpPr txBox="1">
            <a:spLocks noChangeArrowheads="1"/>
          </p:cNvSpPr>
          <p:nvPr/>
        </p:nvSpPr>
        <p:spPr bwMode="auto">
          <a:xfrm>
            <a:off x="4284663" y="3297089"/>
            <a:ext cx="7191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r>
              <a:rPr lang="zh-TW" altLang="en-US" b="0"/>
              <a:t>或</a:t>
            </a:r>
            <a:endParaRPr lang="en-US" altLang="zh-TW" b="0"/>
          </a:p>
        </p:txBody>
      </p:sp>
    </p:spTree>
    <p:extLst>
      <p:ext uri="{BB962C8B-B14F-4D97-AF65-F5344CB8AC3E}">
        <p14:creationId xmlns:p14="http://schemas.microsoft.com/office/powerpoint/2010/main" val="3176322812"/>
      </p:ext>
    </p:extLst>
  </p:cSld>
  <p:clrMapOvr>
    <a:masterClrMapping/>
  </p:clrMapOvr>
  <p:timing>
    <p:tnLst>
      <p:par>
        <p:cTn id="1" dur="indefinite" restart="never" nodeType="tmRoot"/>
      </p:par>
    </p:tn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
          <p:cNvSpPr txBox="1"/>
          <p:nvPr/>
        </p:nvSpPr>
        <p:spPr>
          <a:xfrm>
            <a:off x="288479" y="404664"/>
            <a:ext cx="2339975" cy="523875"/>
          </a:xfrm>
          <a:prstGeom prst="rect">
            <a:avLst/>
          </a:prstGeom>
          <a:solidFill>
            <a:schemeClr val="accent6">
              <a:lumMod val="40000"/>
              <a:lumOff val="60000"/>
            </a:schemeClr>
          </a:solidFill>
        </p:spPr>
        <p:txBody>
          <a:bodyPr wrap="none">
            <a:spAutoFit/>
          </a:bodyPr>
          <a:lstStyle/>
          <a:p>
            <a:pPr eaLnBrk="1" fontAlgn="auto" hangingPunct="1">
              <a:spcBef>
                <a:spcPts val="0"/>
              </a:spcBef>
              <a:spcAft>
                <a:spcPts val="0"/>
              </a:spcAft>
              <a:defRPr/>
            </a:pPr>
            <a:r>
              <a:rPr kumimoji="0" lang="zh-TW" altLang="en-US" sz="2800" dirty="0">
                <a:latin typeface="Arial" pitchFamily="34" charset="0"/>
                <a:ea typeface="+mn-ea"/>
                <a:cs typeface="Arial" pitchFamily="34" charset="0"/>
              </a:rPr>
              <a:t>溶液的變化：</a:t>
            </a:r>
            <a:endParaRPr kumimoji="0" lang="zh-HK" altLang="en-US" sz="2800" dirty="0">
              <a:latin typeface="Arial" pitchFamily="34" charset="0"/>
              <a:ea typeface="+mn-ea"/>
              <a:cs typeface="Arial" pitchFamily="34" charset="0"/>
            </a:endParaRPr>
          </a:p>
        </p:txBody>
      </p:sp>
      <p:sp>
        <p:nvSpPr>
          <p:cNvPr id="9" name="Rectangle 6"/>
          <p:cNvSpPr>
            <a:spLocks noChangeArrowheads="1"/>
          </p:cNvSpPr>
          <p:nvPr/>
        </p:nvSpPr>
        <p:spPr bwMode="auto">
          <a:xfrm>
            <a:off x="251966" y="1176933"/>
            <a:ext cx="6156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dirty="0">
                <a:latin typeface="Arial" pitchFamily="34" charset="0"/>
                <a:cs typeface="Arial" pitchFamily="34" charset="0"/>
              </a:rPr>
              <a:t>OH</a:t>
            </a:r>
            <a:r>
              <a:rPr kumimoji="0" lang="en-US" altLang="zh-HK" sz="2800" baseline="30000" dirty="0">
                <a:latin typeface="Arial" pitchFamily="34" charset="0"/>
                <a:cs typeface="Arial" pitchFamily="34" charset="0"/>
              </a:rPr>
              <a:t>–</a:t>
            </a:r>
            <a:r>
              <a:rPr kumimoji="0" lang="en-US" altLang="zh-HK" sz="2800" dirty="0">
                <a:latin typeface="Arial" pitchFamily="34" charset="0"/>
                <a:cs typeface="Arial" pitchFamily="34" charset="0"/>
              </a:rPr>
              <a:t>(</a:t>
            </a:r>
            <a:r>
              <a:rPr kumimoji="0" lang="en-US" altLang="zh-HK" sz="2800" dirty="0" err="1">
                <a:latin typeface="Arial" pitchFamily="34" charset="0"/>
                <a:cs typeface="Arial" pitchFamily="34" charset="0"/>
              </a:rPr>
              <a:t>aq</a:t>
            </a:r>
            <a:r>
              <a:rPr kumimoji="0" lang="en-US" altLang="zh-HK" sz="2800" dirty="0">
                <a:latin typeface="Arial" pitchFamily="34" charset="0"/>
                <a:cs typeface="Arial" pitchFamily="34" charset="0"/>
              </a:rPr>
              <a:t>) </a:t>
            </a:r>
            <a:r>
              <a:rPr kumimoji="0" lang="zh-TW" altLang="en-US" sz="2800" dirty="0"/>
              <a:t>離子會逐漸積聚。</a:t>
            </a:r>
            <a:endParaRPr kumimoji="0" lang="en-US" altLang="zh-TW" sz="2800" dirty="0">
              <a:latin typeface="Arial" pitchFamily="34" charset="0"/>
              <a:ea typeface="Arial Unicode MS" pitchFamily="34" charset="-120"/>
              <a:cs typeface="Arial" pitchFamily="34" charset="0"/>
            </a:endParaRPr>
          </a:p>
        </p:txBody>
      </p:sp>
      <p:sp>
        <p:nvSpPr>
          <p:cNvPr id="11" name="Rectangle 6"/>
          <p:cNvSpPr>
            <a:spLocks noChangeArrowheads="1"/>
          </p:cNvSpPr>
          <p:nvPr/>
        </p:nvSpPr>
        <p:spPr bwMode="auto">
          <a:xfrm>
            <a:off x="251520" y="1980952"/>
            <a:ext cx="8712200" cy="1016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latin typeface="Arial" pitchFamily="34" charset="0"/>
              </a:rPr>
              <a:t>因此， 溶液會</a:t>
            </a:r>
            <a:r>
              <a:rPr kumimoji="0" lang="zh-TW" altLang="en-US" sz="2800" b="1" dirty="0">
                <a:latin typeface="Arial" pitchFamily="34" charset="0"/>
              </a:rPr>
              <a:t>逐漸變為鹼性</a:t>
            </a:r>
            <a:r>
              <a:rPr kumimoji="0" lang="zh-TW" altLang="zh-TW" b="1" dirty="0"/>
              <a:t>。</a:t>
            </a:r>
            <a:r>
              <a:rPr kumimoji="0" lang="zh-TW" altLang="zh-TW" sz="2800" dirty="0">
                <a:latin typeface="Arial" pitchFamily="34" charset="0"/>
              </a:rPr>
              <a:t>（由</a:t>
            </a:r>
            <a:r>
              <a:rPr kumimoji="0" lang="zh-TW" altLang="en-US" sz="2800" dirty="0">
                <a:latin typeface="Arial" pitchFamily="34" charset="0"/>
              </a:rPr>
              <a:t>N</a:t>
            </a:r>
            <a:r>
              <a:rPr kumimoji="0" lang="en-US" altLang="zh-TW" sz="2800" dirty="0" err="1">
                <a:latin typeface="Arial" pitchFamily="34" charset="0"/>
              </a:rPr>
              <a:t>aCl</a:t>
            </a:r>
            <a:r>
              <a:rPr kumimoji="0" lang="en-US" altLang="zh-TW" sz="2800" dirty="0">
                <a:latin typeface="Arial" pitchFamily="34" charset="0"/>
              </a:rPr>
              <a:t>(</a:t>
            </a:r>
            <a:r>
              <a:rPr kumimoji="0" lang="en-US" altLang="zh-TW" sz="2800" dirty="0" err="1">
                <a:latin typeface="Arial" pitchFamily="34" charset="0"/>
              </a:rPr>
              <a:t>aq</a:t>
            </a:r>
            <a:r>
              <a:rPr kumimoji="0" lang="en-US" altLang="zh-TW" sz="2800" dirty="0">
                <a:latin typeface="Arial" pitchFamily="34" charset="0"/>
              </a:rPr>
              <a:t>)</a:t>
            </a:r>
            <a:r>
              <a:rPr kumimoji="0" lang="zh-TW" altLang="zh-TW" sz="2800" dirty="0">
                <a:latin typeface="Arial" pitchFamily="34" charset="0"/>
              </a:rPr>
              <a:t>變為</a:t>
            </a:r>
            <a:r>
              <a:rPr kumimoji="0" lang="zh-TW" altLang="en-US" sz="3200" b="1" u="sng" dirty="0">
                <a:solidFill>
                  <a:srgbClr val="FF0000"/>
                </a:solidFill>
                <a:latin typeface="Arial" pitchFamily="34" charset="0"/>
              </a:rPr>
              <a:t>N</a:t>
            </a:r>
            <a:r>
              <a:rPr kumimoji="0" lang="en-US" altLang="zh-TW" sz="3200" b="1" u="sng" dirty="0" err="1">
                <a:solidFill>
                  <a:srgbClr val="FF0000"/>
                </a:solidFill>
                <a:latin typeface="Arial" pitchFamily="34" charset="0"/>
              </a:rPr>
              <a:t>aOH</a:t>
            </a:r>
            <a:r>
              <a:rPr kumimoji="0" lang="en-US" altLang="zh-TW" sz="3200" b="1" u="sng" dirty="0">
                <a:solidFill>
                  <a:srgbClr val="FF0000"/>
                </a:solidFill>
                <a:latin typeface="Arial" pitchFamily="34" charset="0"/>
              </a:rPr>
              <a:t>(</a:t>
            </a:r>
            <a:r>
              <a:rPr kumimoji="0" lang="en-US" altLang="zh-TW" sz="3200" b="1" u="sng" dirty="0" err="1">
                <a:solidFill>
                  <a:srgbClr val="FF0000"/>
                </a:solidFill>
                <a:latin typeface="Arial" pitchFamily="34" charset="0"/>
              </a:rPr>
              <a:t>aq</a:t>
            </a:r>
            <a:r>
              <a:rPr kumimoji="0" lang="en-US" altLang="zh-TW" sz="3200" b="1" u="sng" dirty="0">
                <a:solidFill>
                  <a:srgbClr val="FF0000"/>
                </a:solidFill>
                <a:latin typeface="Arial" pitchFamily="34" charset="0"/>
              </a:rPr>
              <a:t>)</a:t>
            </a:r>
            <a:r>
              <a:rPr kumimoji="0" lang="zh-TW" altLang="zh-TW" sz="2800" dirty="0">
                <a:latin typeface="Arial" pitchFamily="34" charset="0"/>
              </a:rPr>
              <a:t>）</a:t>
            </a:r>
            <a:endParaRPr kumimoji="0" lang="en-US" altLang="zh-TW" sz="2800" dirty="0">
              <a:latin typeface="Arial" pitchFamily="34" charset="0"/>
              <a:cs typeface="Arial" pitchFamily="34" charset="0"/>
            </a:endParaRPr>
          </a:p>
        </p:txBody>
      </p:sp>
      <p:pic>
        <p:nvPicPr>
          <p:cNvPr id="43020" name="Picture 2" descr="\\lisa\Chem DataBase\CHEM2ndEd_Illustration\Ch33\d3301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1508" y="3461668"/>
            <a:ext cx="2171700" cy="216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1" name="文字方塊 12"/>
          <p:cNvSpPr txBox="1">
            <a:spLocks noChangeArrowheads="1"/>
          </p:cNvSpPr>
          <p:nvPr/>
        </p:nvSpPr>
        <p:spPr bwMode="auto">
          <a:xfrm>
            <a:off x="4247158" y="3564855"/>
            <a:ext cx="7572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3399FF"/>
                </a:solidFill>
                <a:latin typeface="Arial" pitchFamily="34" charset="0"/>
                <a:cs typeface="Arial" pitchFamily="34" charset="0"/>
              </a:rPr>
              <a:t>NaCl</a:t>
            </a:r>
            <a:endParaRPr kumimoji="0" lang="zh-HK" altLang="en-US" sz="2000" baseline="-25000">
              <a:solidFill>
                <a:srgbClr val="3399FF"/>
              </a:solidFill>
              <a:latin typeface="Arial" pitchFamily="34" charset="0"/>
              <a:cs typeface="Arial" pitchFamily="34" charset="0"/>
            </a:endParaRPr>
          </a:p>
        </p:txBody>
      </p:sp>
      <p:sp>
        <p:nvSpPr>
          <p:cNvPr id="43022" name="文字方塊 13"/>
          <p:cNvSpPr txBox="1">
            <a:spLocks noChangeArrowheads="1"/>
          </p:cNvSpPr>
          <p:nvPr/>
        </p:nvSpPr>
        <p:spPr bwMode="auto">
          <a:xfrm>
            <a:off x="3743920" y="4037930"/>
            <a:ext cx="6127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Na</a:t>
            </a:r>
            <a:r>
              <a:rPr kumimoji="0" lang="en-US" altLang="zh-HK" sz="2000" baseline="30000">
                <a:latin typeface="Arial" pitchFamily="34" charset="0"/>
                <a:cs typeface="Arial" pitchFamily="34" charset="0"/>
              </a:rPr>
              <a:t>+</a:t>
            </a:r>
            <a:endParaRPr kumimoji="0" lang="zh-HK" altLang="en-US" sz="2000" baseline="30000">
              <a:latin typeface="Arial" pitchFamily="34" charset="0"/>
              <a:cs typeface="Arial" pitchFamily="34" charset="0"/>
            </a:endParaRPr>
          </a:p>
        </p:txBody>
      </p:sp>
      <p:sp>
        <p:nvSpPr>
          <p:cNvPr id="43023" name="文字方塊 14"/>
          <p:cNvSpPr txBox="1">
            <a:spLocks noChangeArrowheads="1"/>
          </p:cNvSpPr>
          <p:nvPr/>
        </p:nvSpPr>
        <p:spPr bwMode="auto">
          <a:xfrm>
            <a:off x="4859933" y="4037930"/>
            <a:ext cx="523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Cl</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43024" name="文字方塊 15"/>
          <p:cNvSpPr txBox="1">
            <a:spLocks noChangeArrowheads="1"/>
          </p:cNvSpPr>
          <p:nvPr/>
        </p:nvSpPr>
        <p:spPr bwMode="auto">
          <a:xfrm>
            <a:off x="3780433" y="4685630"/>
            <a:ext cx="4699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H</a:t>
            </a:r>
            <a:r>
              <a:rPr kumimoji="0" lang="en-US" altLang="zh-HK" sz="2000" baseline="30000">
                <a:latin typeface="Arial" pitchFamily="34" charset="0"/>
                <a:cs typeface="Arial" pitchFamily="34" charset="0"/>
              </a:rPr>
              <a:t>+</a:t>
            </a:r>
            <a:endParaRPr kumimoji="0" lang="zh-HK" altLang="en-US" sz="2000" baseline="30000">
              <a:latin typeface="Arial" pitchFamily="34" charset="0"/>
              <a:cs typeface="Arial" pitchFamily="34" charset="0"/>
            </a:endParaRPr>
          </a:p>
        </p:txBody>
      </p:sp>
      <p:sp>
        <p:nvSpPr>
          <p:cNvPr id="43025" name="文字方塊 16"/>
          <p:cNvSpPr txBox="1">
            <a:spLocks noChangeArrowheads="1"/>
          </p:cNvSpPr>
          <p:nvPr/>
        </p:nvSpPr>
        <p:spPr bwMode="auto">
          <a:xfrm>
            <a:off x="4817070" y="4685630"/>
            <a:ext cx="6635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OH</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43026" name="文字方塊 17"/>
          <p:cNvSpPr txBox="1">
            <a:spLocks noChangeArrowheads="1"/>
          </p:cNvSpPr>
          <p:nvPr/>
        </p:nvSpPr>
        <p:spPr bwMode="auto">
          <a:xfrm>
            <a:off x="4283670" y="5077743"/>
            <a:ext cx="6651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3399FF"/>
                </a:solidFill>
                <a:latin typeface="Arial" pitchFamily="34" charset="0"/>
                <a:cs typeface="Arial" pitchFamily="34" charset="0"/>
              </a:rPr>
              <a:t>H</a:t>
            </a:r>
            <a:r>
              <a:rPr kumimoji="0" lang="en-US" altLang="zh-HK" sz="2000" baseline="-25000">
                <a:solidFill>
                  <a:srgbClr val="3399FF"/>
                </a:solidFill>
                <a:latin typeface="Arial" pitchFamily="34" charset="0"/>
                <a:cs typeface="Arial" pitchFamily="34" charset="0"/>
              </a:rPr>
              <a:t>2</a:t>
            </a:r>
            <a:r>
              <a:rPr kumimoji="0" lang="en-US" altLang="zh-HK" sz="2000">
                <a:solidFill>
                  <a:srgbClr val="3399FF"/>
                </a:solidFill>
                <a:latin typeface="Arial" pitchFamily="34" charset="0"/>
                <a:cs typeface="Arial" pitchFamily="34" charset="0"/>
              </a:rPr>
              <a:t>O</a:t>
            </a:r>
            <a:endParaRPr kumimoji="0" lang="zh-HK" altLang="en-US" sz="2000" baseline="-25000">
              <a:solidFill>
                <a:srgbClr val="3399FF"/>
              </a:solidFill>
              <a:latin typeface="Arial" pitchFamily="34" charset="0"/>
              <a:cs typeface="Arial" pitchFamily="34" charset="0"/>
            </a:endParaRPr>
          </a:p>
        </p:txBody>
      </p:sp>
      <p:sp>
        <p:nvSpPr>
          <p:cNvPr id="43027" name="文字方塊 18"/>
          <p:cNvSpPr txBox="1">
            <a:spLocks noChangeArrowheads="1"/>
          </p:cNvSpPr>
          <p:nvPr/>
        </p:nvSpPr>
        <p:spPr bwMode="auto">
          <a:xfrm>
            <a:off x="3731220" y="5293643"/>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放電</a:t>
            </a:r>
            <a:endParaRPr kumimoji="0" lang="zh-HK" altLang="en-US" sz="2000">
              <a:latin typeface="Arial" pitchFamily="34" charset="0"/>
              <a:cs typeface="Arial" pitchFamily="34" charset="0"/>
            </a:endParaRPr>
          </a:p>
        </p:txBody>
      </p:sp>
      <p:sp>
        <p:nvSpPr>
          <p:cNvPr id="43028" name="文字方塊 19"/>
          <p:cNvSpPr txBox="1">
            <a:spLocks noChangeArrowheads="1"/>
          </p:cNvSpPr>
          <p:nvPr/>
        </p:nvSpPr>
        <p:spPr bwMode="auto">
          <a:xfrm>
            <a:off x="2858095" y="5549230"/>
            <a:ext cx="1209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石墨陰極</a:t>
            </a:r>
            <a:endParaRPr kumimoji="0" lang="zh-HK" altLang="en-US" sz="2000">
              <a:latin typeface="Arial" pitchFamily="34" charset="0"/>
              <a:cs typeface="Arial" pitchFamily="34" charset="0"/>
            </a:endParaRPr>
          </a:p>
        </p:txBody>
      </p:sp>
      <p:sp>
        <p:nvSpPr>
          <p:cNvPr id="43029" name="文字方塊 20"/>
          <p:cNvSpPr txBox="1">
            <a:spLocks noChangeArrowheads="1"/>
          </p:cNvSpPr>
          <p:nvPr/>
        </p:nvSpPr>
        <p:spPr bwMode="auto">
          <a:xfrm>
            <a:off x="4572595" y="5571455"/>
            <a:ext cx="12239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石墨陽極</a:t>
            </a:r>
            <a:endParaRPr kumimoji="0" lang="zh-HK" altLang="en-US" sz="2000">
              <a:latin typeface="Arial" pitchFamily="34" charset="0"/>
              <a:cs typeface="Arial" pitchFamily="34" charset="0"/>
            </a:endParaRPr>
          </a:p>
        </p:txBody>
      </p:sp>
      <p:sp>
        <p:nvSpPr>
          <p:cNvPr id="43030" name="文字方塊 21"/>
          <p:cNvSpPr txBox="1">
            <a:spLocks noChangeArrowheads="1"/>
          </p:cNvSpPr>
          <p:nvPr/>
        </p:nvSpPr>
        <p:spPr bwMode="auto">
          <a:xfrm>
            <a:off x="3470870" y="4376068"/>
            <a:ext cx="420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
        <p:nvSpPr>
          <p:cNvPr id="43031" name="文字方塊 22"/>
          <p:cNvSpPr txBox="1">
            <a:spLocks noChangeArrowheads="1"/>
          </p:cNvSpPr>
          <p:nvPr/>
        </p:nvSpPr>
        <p:spPr bwMode="auto">
          <a:xfrm>
            <a:off x="5334595" y="3647405"/>
            <a:ext cx="4238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Tree>
    <p:extLst>
      <p:ext uri="{BB962C8B-B14F-4D97-AF65-F5344CB8AC3E}">
        <p14:creationId xmlns:p14="http://schemas.microsoft.com/office/powerpoint/2010/main" val="950541363"/>
      </p:ext>
    </p:extLst>
  </p:cSld>
  <p:clrMapOvr>
    <a:masterClrMapping/>
  </p:clrMapOvr>
  <p:timing>
    <p:tnLst>
      <p:par>
        <p:cTn id="1" dur="indefinite" restart="never" nodeType="tmRoot"/>
      </p:par>
    </p:tnLst>
  </p:timing>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79388" y="282575"/>
            <a:ext cx="5184775"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en-US" altLang="zh-TW" sz="3200" b="1" dirty="0">
                <a:solidFill>
                  <a:srgbClr val="CC0066"/>
                </a:solidFill>
                <a:latin typeface="+mj-lt"/>
              </a:rPr>
              <a:t>2. </a:t>
            </a:r>
            <a:r>
              <a:rPr kumimoji="0" lang="zh-TW" altLang="en-US" sz="3200" b="1" dirty="0">
                <a:solidFill>
                  <a:srgbClr val="CC0066"/>
                </a:solidFill>
                <a:latin typeface="+mj-lt"/>
              </a:rPr>
              <a:t>使用 汞陰極 和 石墨陽極</a:t>
            </a:r>
            <a:endParaRPr kumimoji="0" lang="en-US" altLang="zh-TW" sz="3200" b="1" dirty="0">
              <a:solidFill>
                <a:srgbClr val="CC0066"/>
              </a:solidFill>
              <a:latin typeface="+mj-lt"/>
            </a:endParaRPr>
          </a:p>
        </p:txBody>
      </p:sp>
      <p:sp>
        <p:nvSpPr>
          <p:cNvPr id="3" name="Rectangle 6"/>
          <p:cNvSpPr>
            <a:spLocks noChangeArrowheads="1"/>
          </p:cNvSpPr>
          <p:nvPr/>
        </p:nvSpPr>
        <p:spPr bwMode="auto">
          <a:xfrm>
            <a:off x="179388" y="890588"/>
            <a:ext cx="862330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使用 </a:t>
            </a:r>
            <a:r>
              <a:rPr kumimoji="0" lang="zh-TW" altLang="en-US" sz="3200" b="1">
                <a:solidFill>
                  <a:srgbClr val="3399FF"/>
                </a:solidFill>
              </a:rPr>
              <a:t>汞陰極</a:t>
            </a:r>
            <a:r>
              <a:rPr kumimoji="0" lang="zh-TW" altLang="en-US" sz="2800" b="1"/>
              <a:t> </a:t>
            </a:r>
            <a:r>
              <a:rPr kumimoji="0" lang="zh-TW" altLang="en-US" sz="2800"/>
              <a:t>電解濃氯化鈉溶液時，在陰極生成的是 </a:t>
            </a:r>
            <a:r>
              <a:rPr kumimoji="0" lang="zh-TW" altLang="en-US" sz="3200" b="1">
                <a:solidFill>
                  <a:srgbClr val="3399FF"/>
                </a:solidFill>
              </a:rPr>
              <a:t>鈉</a:t>
            </a:r>
            <a:r>
              <a:rPr kumimoji="0" lang="zh-TW" altLang="en-US" sz="2800"/>
              <a:t>，而不是氫。</a:t>
            </a:r>
            <a:endParaRPr kumimoji="0" lang="en-US" altLang="zh-TW" sz="2800">
              <a:latin typeface="Arial" pitchFamily="34" charset="0"/>
              <a:ea typeface="Arial Unicode MS" pitchFamily="34" charset="-120"/>
              <a:cs typeface="Arial" pitchFamily="34" charset="0"/>
            </a:endParaRPr>
          </a:p>
        </p:txBody>
      </p:sp>
      <p:pic>
        <p:nvPicPr>
          <p:cNvPr id="44036" name="Picture 2" descr="\\lisa\Chem DataBase\CHEM2ndEd_Illustration\Ch33\d33013_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8021" y="2564531"/>
            <a:ext cx="2263775" cy="396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7" name="文字方塊 3"/>
          <p:cNvSpPr txBox="1">
            <a:spLocks noChangeArrowheads="1"/>
          </p:cNvSpPr>
          <p:nvPr/>
        </p:nvSpPr>
        <p:spPr bwMode="auto">
          <a:xfrm>
            <a:off x="1114896" y="3248744"/>
            <a:ext cx="23050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t>以塑膠包裹的電線</a:t>
            </a:r>
            <a:endParaRPr kumimoji="0" lang="zh-HK" altLang="en-US" sz="2000">
              <a:latin typeface="Arial" pitchFamily="34" charset="0"/>
              <a:cs typeface="Arial" pitchFamily="34" charset="0"/>
            </a:endParaRPr>
          </a:p>
        </p:txBody>
      </p:sp>
      <p:sp>
        <p:nvSpPr>
          <p:cNvPr id="44038" name="文字方塊 5"/>
          <p:cNvSpPr txBox="1">
            <a:spLocks noChangeArrowheads="1"/>
          </p:cNvSpPr>
          <p:nvPr/>
        </p:nvSpPr>
        <p:spPr bwMode="auto">
          <a:xfrm>
            <a:off x="5436071" y="3296369"/>
            <a:ext cx="13684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HK" altLang="en-US" sz="2000"/>
              <a:t>石墨 </a:t>
            </a:r>
            <a:r>
              <a:rPr kumimoji="0" lang="en-US" altLang="zh-HK" sz="2000"/>
              <a:t>(</a:t>
            </a:r>
            <a:r>
              <a:rPr kumimoji="0" lang="zh-HK" altLang="en-US" sz="2000"/>
              <a:t>陽極</a:t>
            </a:r>
            <a:r>
              <a:rPr kumimoji="0" lang="en-US" altLang="zh-HK" sz="2000"/>
              <a:t>)</a:t>
            </a:r>
            <a:endParaRPr kumimoji="0" lang="zh-HK" altLang="en-US" sz="2000">
              <a:latin typeface="Arial" pitchFamily="34" charset="0"/>
              <a:cs typeface="Arial" pitchFamily="34" charset="0"/>
            </a:endParaRPr>
          </a:p>
        </p:txBody>
      </p:sp>
      <p:sp>
        <p:nvSpPr>
          <p:cNvPr id="44039" name="文字方塊 6"/>
          <p:cNvSpPr txBox="1">
            <a:spLocks noChangeArrowheads="1"/>
          </p:cNvSpPr>
          <p:nvPr/>
        </p:nvSpPr>
        <p:spPr bwMode="auto">
          <a:xfrm>
            <a:off x="3023071" y="4509219"/>
            <a:ext cx="5413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水</a:t>
            </a:r>
            <a:endParaRPr kumimoji="0" lang="zh-HK" altLang="en-US" sz="2000">
              <a:latin typeface="Arial" pitchFamily="34" charset="0"/>
              <a:cs typeface="Arial" pitchFamily="34" charset="0"/>
            </a:endParaRPr>
          </a:p>
        </p:txBody>
      </p:sp>
      <p:sp>
        <p:nvSpPr>
          <p:cNvPr id="44040" name="文字方塊 7"/>
          <p:cNvSpPr txBox="1">
            <a:spLocks noChangeArrowheads="1"/>
          </p:cNvSpPr>
          <p:nvPr/>
        </p:nvSpPr>
        <p:spPr bwMode="auto">
          <a:xfrm>
            <a:off x="5378921" y="4255219"/>
            <a:ext cx="1857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濃氯化鈉溶液</a:t>
            </a:r>
            <a:endParaRPr kumimoji="0" lang="zh-HK" altLang="en-US" sz="2000">
              <a:latin typeface="Arial" pitchFamily="34" charset="0"/>
              <a:cs typeface="Arial" pitchFamily="34" charset="0"/>
            </a:endParaRPr>
          </a:p>
        </p:txBody>
      </p:sp>
      <p:sp>
        <p:nvSpPr>
          <p:cNvPr id="44041" name="文字方塊 8"/>
          <p:cNvSpPr txBox="1">
            <a:spLocks noChangeArrowheads="1"/>
          </p:cNvSpPr>
          <p:nvPr/>
        </p:nvSpPr>
        <p:spPr bwMode="auto">
          <a:xfrm>
            <a:off x="1602259" y="5733181"/>
            <a:ext cx="1746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外露的鉑電線</a:t>
            </a:r>
            <a:endParaRPr kumimoji="0" lang="zh-HK" altLang="en-US" sz="2000">
              <a:latin typeface="Arial" pitchFamily="34" charset="0"/>
              <a:cs typeface="Arial" pitchFamily="34" charset="0"/>
            </a:endParaRPr>
          </a:p>
        </p:txBody>
      </p:sp>
      <p:sp>
        <p:nvSpPr>
          <p:cNvPr id="44042" name="文字方塊 9"/>
          <p:cNvSpPr txBox="1">
            <a:spLocks noChangeArrowheads="1"/>
          </p:cNvSpPr>
          <p:nvPr/>
        </p:nvSpPr>
        <p:spPr bwMode="auto">
          <a:xfrm>
            <a:off x="2267421" y="6033219"/>
            <a:ext cx="1181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汞 </a:t>
            </a:r>
            <a:r>
              <a:rPr kumimoji="0" lang="en-US" altLang="zh-TW" sz="2000">
                <a:latin typeface="Arial" pitchFamily="34" charset="0"/>
                <a:cs typeface="Arial" pitchFamily="34" charset="0"/>
              </a:rPr>
              <a:t>(</a:t>
            </a:r>
            <a:r>
              <a:rPr kumimoji="0" lang="zh-TW" altLang="en-US" sz="2000">
                <a:latin typeface="Arial" pitchFamily="34" charset="0"/>
                <a:cs typeface="Arial" pitchFamily="34" charset="0"/>
              </a:rPr>
              <a:t>陰極</a:t>
            </a:r>
            <a:r>
              <a:rPr kumimoji="0" lang="en-US" altLang="zh-TW" sz="2000">
                <a:latin typeface="Arial" pitchFamily="34" charset="0"/>
                <a:cs typeface="Arial" pitchFamily="34" charset="0"/>
              </a:rPr>
              <a:t>)</a:t>
            </a:r>
            <a:endParaRPr kumimoji="0" lang="zh-HK" altLang="en-US" sz="2000">
              <a:latin typeface="Arial" pitchFamily="34" charset="0"/>
              <a:cs typeface="Arial" pitchFamily="34" charset="0"/>
            </a:endParaRPr>
          </a:p>
        </p:txBody>
      </p:sp>
      <p:graphicFrame>
        <p:nvGraphicFramePr>
          <p:cNvPr id="17" name="Group 42"/>
          <p:cNvGraphicFramePr>
            <a:graphicFrameLocks noGrp="1"/>
          </p:cNvGraphicFramePr>
          <p:nvPr/>
        </p:nvGraphicFramePr>
        <p:xfrm>
          <a:off x="5573713" y="1649413"/>
          <a:ext cx="3106737" cy="822336"/>
        </p:xfrm>
        <a:graphic>
          <a:graphicData uri="http://schemas.openxmlformats.org/drawingml/2006/table">
            <a:tbl>
              <a:tblPr/>
              <a:tblGrid>
                <a:gridCol w="1440844">
                  <a:extLst>
                    <a:ext uri="{9D8B030D-6E8A-4147-A177-3AD203B41FA5}">
                      <a16:colId xmlns:a16="http://schemas.microsoft.com/office/drawing/2014/main" xmlns="" val="20000"/>
                    </a:ext>
                  </a:extLst>
                </a:gridCol>
                <a:gridCol w="792464">
                  <a:extLst>
                    <a:ext uri="{9D8B030D-6E8A-4147-A177-3AD203B41FA5}">
                      <a16:colId xmlns:a16="http://schemas.microsoft.com/office/drawing/2014/main" xmlns="" val="20001"/>
                    </a:ext>
                  </a:extLst>
                </a:gridCol>
                <a:gridCol w="873429">
                  <a:extLst>
                    <a:ext uri="{9D8B030D-6E8A-4147-A177-3AD203B41FA5}">
                      <a16:colId xmlns:a16="http://schemas.microsoft.com/office/drawing/2014/main" xmlns="" val="20002"/>
                    </a:ext>
                  </a:extLst>
                </a:gridCol>
              </a:tblGrid>
              <a:tr h="274108">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200" b="1"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76" marR="91476" marT="45616" marB="45616"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陽離子</a:t>
                      </a:r>
                      <a:endParaRPr kumimoji="0" lang="zh-HK" altLang="en-US" sz="1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76" marR="91476" marT="45616" marB="45616" anchor="ctr" horzOverflow="overflow">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陰離子</a:t>
                      </a:r>
                      <a:endParaRPr kumimoji="0" lang="zh-HK" altLang="en-US" sz="12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76" marR="91476" marT="45616" marB="45616"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xmlns="" val="10000"/>
                  </a:ext>
                </a:extLst>
              </a:tr>
              <a:tr h="274108">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來自氯化鈉 </a:t>
                      </a:r>
                      <a:r>
                        <a:rPr kumimoji="0" lang="en-US" altLang="zh-HK"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a:t>
                      </a:r>
                      <a:r>
                        <a:rPr kumimoji="0" lang="en-US" altLang="zh-HK" sz="1200" b="0" i="0" u="none" strike="noStrike" cap="none" normalizeH="0" baseline="0" dirty="0" err="1" smtClean="0">
                          <a:ln>
                            <a:noFill/>
                          </a:ln>
                          <a:solidFill>
                            <a:schemeClr val="tx1"/>
                          </a:solidFill>
                          <a:effectLst/>
                          <a:latin typeface="Arial" pitchFamily="34" charset="0"/>
                          <a:ea typeface="新細明體" pitchFamily="18" charset="-120"/>
                          <a:cs typeface="Arial" pitchFamily="34" charset="0"/>
                        </a:rPr>
                        <a:t>NaCl</a:t>
                      </a:r>
                      <a:r>
                        <a:rPr kumimoji="0" lang="en-US" altLang="zh-HK"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a:t>
                      </a:r>
                      <a:endParaRPr kumimoji="0" lang="zh-HK" altLang="en-US"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76" marR="91476" marT="45616" marB="45616"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HK" sz="1200" b="1" dirty="0" smtClean="0">
                          <a:solidFill>
                            <a:srgbClr val="FF0000"/>
                          </a:solidFill>
                          <a:latin typeface="Arial" pitchFamily="34" charset="0"/>
                        </a:rPr>
                        <a:t>Na</a:t>
                      </a:r>
                      <a:r>
                        <a:rPr kumimoji="0" lang="en-US" altLang="zh-HK" sz="1200" b="1" baseline="30000" dirty="0" smtClean="0">
                          <a:solidFill>
                            <a:srgbClr val="FF0000"/>
                          </a:solidFill>
                          <a:latin typeface="Arial" pitchFamily="34" charset="0"/>
                        </a:rPr>
                        <a:t>+</a:t>
                      </a:r>
                      <a:r>
                        <a:rPr kumimoji="0" lang="en-US" altLang="zh-HK" sz="1200" b="1" dirty="0" smtClean="0">
                          <a:solidFill>
                            <a:srgbClr val="FF0000"/>
                          </a:solidFill>
                          <a:latin typeface="Arial" pitchFamily="34" charset="0"/>
                        </a:rPr>
                        <a:t>(</a:t>
                      </a:r>
                      <a:r>
                        <a:rPr kumimoji="0" lang="en-US" altLang="zh-HK" sz="1200" b="1" dirty="0" err="1" smtClean="0">
                          <a:solidFill>
                            <a:srgbClr val="FF0000"/>
                          </a:solidFill>
                          <a:latin typeface="Arial" pitchFamily="34" charset="0"/>
                        </a:rPr>
                        <a:t>aq</a:t>
                      </a:r>
                      <a:r>
                        <a:rPr kumimoji="0" lang="en-US" altLang="zh-HK" sz="1200" b="1" dirty="0" smtClean="0">
                          <a:solidFill>
                            <a:srgbClr val="FF0000"/>
                          </a:solidFill>
                          <a:latin typeface="Arial" pitchFamily="34" charset="0"/>
                        </a:rPr>
                        <a:t>)</a:t>
                      </a:r>
                      <a:endParaRPr kumimoji="0" lang="zh-HK" altLang="en-US" sz="1200" b="1" dirty="0" smtClean="0">
                        <a:solidFill>
                          <a:srgbClr val="FF0000"/>
                        </a:solidFill>
                        <a:latin typeface="Arial" pitchFamily="34" charset="0"/>
                      </a:endParaRPr>
                    </a:p>
                  </a:txBody>
                  <a:tcPr marL="91476" marR="91476" marT="45616" marB="45616"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200" b="1" dirty="0" smtClean="0">
                          <a:solidFill>
                            <a:srgbClr val="FF0000"/>
                          </a:solidFill>
                          <a:latin typeface="Arial" pitchFamily="34" charset="0"/>
                        </a:rPr>
                        <a:t>Cl</a:t>
                      </a:r>
                      <a:r>
                        <a:rPr kumimoji="0" lang="en-US" altLang="zh-HK" sz="1200" b="1" baseline="30000" dirty="0" smtClean="0">
                          <a:solidFill>
                            <a:srgbClr val="FF0000"/>
                          </a:solidFill>
                          <a:latin typeface="Arial" pitchFamily="34" charset="0"/>
                          <a:sym typeface="Symbol" pitchFamily="18" charset="2"/>
                        </a:rPr>
                        <a:t></a:t>
                      </a:r>
                      <a:r>
                        <a:rPr kumimoji="0" lang="en-US" altLang="zh-HK" sz="1200" b="1" dirty="0" smtClean="0">
                          <a:solidFill>
                            <a:srgbClr val="FF0000"/>
                          </a:solidFill>
                          <a:latin typeface="Arial" pitchFamily="34" charset="0"/>
                        </a:rPr>
                        <a:t>(</a:t>
                      </a:r>
                      <a:r>
                        <a:rPr kumimoji="0" lang="en-US" altLang="zh-HK" sz="1200" b="1" dirty="0" err="1" smtClean="0">
                          <a:solidFill>
                            <a:srgbClr val="FF0000"/>
                          </a:solidFill>
                          <a:latin typeface="Arial" pitchFamily="34" charset="0"/>
                        </a:rPr>
                        <a:t>aq</a:t>
                      </a:r>
                      <a:r>
                        <a:rPr kumimoji="0" lang="en-US" altLang="zh-HK" sz="1200" b="1" dirty="0" smtClean="0">
                          <a:solidFill>
                            <a:srgbClr val="FF0000"/>
                          </a:solidFill>
                          <a:latin typeface="Arial" pitchFamily="34" charset="0"/>
                        </a:rPr>
                        <a:t>)</a:t>
                      </a:r>
                      <a:endParaRPr kumimoji="0" lang="zh-HK" altLang="en-US" sz="1200" b="1" dirty="0" smtClean="0">
                        <a:solidFill>
                          <a:srgbClr val="FF0000"/>
                        </a:solidFill>
                        <a:latin typeface="Arial" pitchFamily="34" charset="0"/>
                      </a:endParaRPr>
                    </a:p>
                  </a:txBody>
                  <a:tcPr marL="91476" marR="91476" marT="45616" marB="45616"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274108">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來自水 </a:t>
                      </a:r>
                      <a:r>
                        <a:rPr kumimoji="0" lang="en-US" altLang="zh-HK"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(H</a:t>
                      </a:r>
                      <a:r>
                        <a:rPr kumimoji="0" lang="en-US" altLang="zh-HK" sz="1200" b="0" i="0" u="none" strike="noStrike" cap="none" normalizeH="0" baseline="-25000" dirty="0" smtClean="0">
                          <a:ln>
                            <a:noFill/>
                          </a:ln>
                          <a:solidFill>
                            <a:schemeClr val="tx1"/>
                          </a:solidFill>
                          <a:effectLst/>
                          <a:latin typeface="Arial" pitchFamily="34" charset="0"/>
                          <a:ea typeface="新細明體" pitchFamily="18" charset="-120"/>
                          <a:cs typeface="Arial" pitchFamily="34" charset="0"/>
                        </a:rPr>
                        <a:t>2</a:t>
                      </a:r>
                      <a:r>
                        <a:rPr kumimoji="0" lang="en-US" altLang="zh-HK"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O)</a:t>
                      </a:r>
                      <a:endParaRPr kumimoji="0" lang="zh-HK" altLang="en-US" sz="12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76" marR="91476" marT="45616" marB="45616"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200" b="1" dirty="0" smtClean="0">
                          <a:solidFill>
                            <a:srgbClr val="FF0000"/>
                          </a:solidFill>
                          <a:latin typeface="Arial" pitchFamily="34" charset="0"/>
                        </a:rPr>
                        <a:t>H</a:t>
                      </a:r>
                      <a:r>
                        <a:rPr kumimoji="0" lang="en-US" altLang="zh-HK" sz="1200" b="1" baseline="30000" dirty="0" smtClean="0">
                          <a:solidFill>
                            <a:srgbClr val="FF0000"/>
                          </a:solidFill>
                          <a:latin typeface="Arial" pitchFamily="34" charset="0"/>
                        </a:rPr>
                        <a:t>+</a:t>
                      </a:r>
                      <a:r>
                        <a:rPr kumimoji="0" lang="en-US" altLang="zh-HK" sz="1200" b="1" dirty="0" smtClean="0">
                          <a:solidFill>
                            <a:srgbClr val="FF0000"/>
                          </a:solidFill>
                          <a:latin typeface="Arial" pitchFamily="34" charset="0"/>
                        </a:rPr>
                        <a:t>(</a:t>
                      </a:r>
                      <a:r>
                        <a:rPr kumimoji="0" lang="en-US" altLang="zh-HK" sz="1200" b="1" dirty="0" err="1" smtClean="0">
                          <a:solidFill>
                            <a:srgbClr val="FF0000"/>
                          </a:solidFill>
                          <a:latin typeface="Arial" pitchFamily="34" charset="0"/>
                        </a:rPr>
                        <a:t>aq</a:t>
                      </a:r>
                      <a:r>
                        <a:rPr kumimoji="0" lang="en-US" altLang="zh-HK" sz="1200" b="1" dirty="0" smtClean="0">
                          <a:solidFill>
                            <a:srgbClr val="FF0000"/>
                          </a:solidFill>
                          <a:latin typeface="Arial" pitchFamily="34" charset="0"/>
                        </a:rPr>
                        <a:t>)</a:t>
                      </a:r>
                      <a:endParaRPr kumimoji="0" lang="zh-HK" altLang="en-US" sz="1200" b="1" dirty="0" smtClean="0">
                        <a:solidFill>
                          <a:srgbClr val="FF0000"/>
                        </a:solidFill>
                        <a:latin typeface="Arial" pitchFamily="34" charset="0"/>
                      </a:endParaRPr>
                    </a:p>
                  </a:txBody>
                  <a:tcPr marL="91476" marR="91476" marT="45616" marB="45616"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200" b="1" dirty="0" smtClean="0">
                          <a:solidFill>
                            <a:srgbClr val="FF0000"/>
                          </a:solidFill>
                          <a:latin typeface="Arial" pitchFamily="34" charset="0"/>
                        </a:rPr>
                        <a:t>OH</a:t>
                      </a:r>
                      <a:r>
                        <a:rPr kumimoji="0" lang="en-US" altLang="zh-HK" sz="1200" b="1" baseline="30000" dirty="0" smtClean="0">
                          <a:solidFill>
                            <a:srgbClr val="FF0000"/>
                          </a:solidFill>
                          <a:latin typeface="Arial" pitchFamily="34" charset="0"/>
                          <a:sym typeface="Symbol" pitchFamily="18" charset="2"/>
                        </a:rPr>
                        <a:t></a:t>
                      </a:r>
                      <a:r>
                        <a:rPr kumimoji="0" lang="en-US" altLang="zh-HK" sz="1200" b="1" dirty="0" smtClean="0">
                          <a:solidFill>
                            <a:srgbClr val="FF0000"/>
                          </a:solidFill>
                          <a:latin typeface="Arial" pitchFamily="34" charset="0"/>
                        </a:rPr>
                        <a:t>(</a:t>
                      </a:r>
                      <a:r>
                        <a:rPr kumimoji="0" lang="en-US" altLang="zh-HK" sz="1200" b="1" dirty="0" err="1" smtClean="0">
                          <a:solidFill>
                            <a:srgbClr val="FF0000"/>
                          </a:solidFill>
                          <a:latin typeface="Arial" pitchFamily="34" charset="0"/>
                        </a:rPr>
                        <a:t>aq</a:t>
                      </a:r>
                      <a:r>
                        <a:rPr kumimoji="0" lang="en-US" altLang="zh-HK" sz="1200" b="1" dirty="0" smtClean="0">
                          <a:solidFill>
                            <a:srgbClr val="FF0000"/>
                          </a:solidFill>
                          <a:latin typeface="Arial" pitchFamily="34" charset="0"/>
                        </a:rPr>
                        <a:t>)</a:t>
                      </a:r>
                      <a:endParaRPr kumimoji="0" lang="zh-HK" altLang="en-US" sz="1200" b="1" dirty="0" smtClean="0">
                        <a:solidFill>
                          <a:srgbClr val="FF0000"/>
                        </a:solidFill>
                        <a:latin typeface="Arial" pitchFamily="34" charset="0"/>
                      </a:endParaRPr>
                    </a:p>
                  </a:txBody>
                  <a:tcPr marL="91476" marR="91476" marT="45616" marB="45616"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bl>
          </a:graphicData>
        </a:graphic>
      </p:graphicFrame>
      <p:sp>
        <p:nvSpPr>
          <p:cNvPr id="4" name="橢圓 3"/>
          <p:cNvSpPr/>
          <p:nvPr/>
        </p:nvSpPr>
        <p:spPr>
          <a:xfrm>
            <a:off x="7048277" y="1916832"/>
            <a:ext cx="764083" cy="274997"/>
          </a:xfrm>
          <a:prstGeom prst="ellipse">
            <a:avLst/>
          </a:prstGeom>
          <a:ln w="12700">
            <a:solidFill>
              <a:srgbClr val="6600FF"/>
            </a:solid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HK" altLang="en-US"/>
          </a:p>
        </p:txBody>
      </p:sp>
      <p:sp>
        <p:nvSpPr>
          <p:cNvPr id="19" name="橢圓 18"/>
          <p:cNvSpPr/>
          <p:nvPr/>
        </p:nvSpPr>
        <p:spPr>
          <a:xfrm>
            <a:off x="7840365" y="1916832"/>
            <a:ext cx="764083" cy="274997"/>
          </a:xfrm>
          <a:prstGeom prst="ellipse">
            <a:avLst/>
          </a:prstGeom>
          <a:ln w="12700">
            <a:solidFill>
              <a:srgbClr val="6600FF"/>
            </a:solid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HK" altLang="en-US"/>
          </a:p>
        </p:txBody>
      </p:sp>
    </p:spTree>
    <p:extLst>
      <p:ext uri="{BB962C8B-B14F-4D97-AF65-F5344CB8AC3E}">
        <p14:creationId xmlns:p14="http://schemas.microsoft.com/office/powerpoint/2010/main" val="716918307"/>
      </p:ext>
    </p:extLst>
  </p:cSld>
  <p:clrMapOvr>
    <a:masterClrMapping/>
  </p:clrMapOvr>
  <p:timing>
    <p:tnLst>
      <p:par>
        <p:cTn id="1" dur="indefinite" restart="never" nodeType="tmRoot"/>
      </p:par>
    </p:tnLst>
  </p:timing>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文字方塊 1"/>
          <p:cNvSpPr txBox="1">
            <a:spLocks noChangeArrowheads="1"/>
          </p:cNvSpPr>
          <p:nvPr/>
        </p:nvSpPr>
        <p:spPr bwMode="auto">
          <a:xfrm>
            <a:off x="106363" y="260648"/>
            <a:ext cx="1944687" cy="519112"/>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dirty="0">
                <a:latin typeface="Arial" pitchFamily="34" charset="0"/>
                <a:cs typeface="Arial" pitchFamily="34" charset="0"/>
              </a:rPr>
              <a:t>陰極 </a:t>
            </a:r>
            <a:r>
              <a:rPr kumimoji="0" lang="en-US" altLang="zh-HK" sz="2800" dirty="0">
                <a:latin typeface="Arial" pitchFamily="34" charset="0"/>
                <a:cs typeface="Arial" pitchFamily="34" charset="0"/>
              </a:rPr>
              <a:t>(</a:t>
            </a:r>
            <a:r>
              <a:rPr kumimoji="0" lang="zh-TW" altLang="en-US" sz="2800" dirty="0">
                <a:latin typeface="Arial" pitchFamily="34" charset="0"/>
                <a:cs typeface="Arial" pitchFamily="34" charset="0"/>
              </a:rPr>
              <a:t>汞</a:t>
            </a:r>
            <a:r>
              <a:rPr kumimoji="0" lang="en-US" altLang="zh-HK" sz="2800" dirty="0">
                <a:latin typeface="Arial" pitchFamily="34" charset="0"/>
                <a:cs typeface="Arial" pitchFamily="34" charset="0"/>
              </a:rPr>
              <a:t>)</a:t>
            </a:r>
            <a:r>
              <a:rPr kumimoji="0" lang="zh-TW" altLang="en-US" sz="2800" dirty="0">
                <a:latin typeface="Arial" pitchFamily="34" charset="0"/>
                <a:cs typeface="Arial" pitchFamily="34" charset="0"/>
              </a:rPr>
              <a:t>：</a:t>
            </a:r>
            <a:endParaRPr kumimoji="0" lang="zh-HK" altLang="en-US" sz="2800" dirty="0">
              <a:latin typeface="Arial" pitchFamily="34" charset="0"/>
              <a:cs typeface="Arial" pitchFamily="34" charset="0"/>
            </a:endParaRPr>
          </a:p>
        </p:txBody>
      </p:sp>
      <p:sp>
        <p:nvSpPr>
          <p:cNvPr id="3" name="Rectangle 6"/>
          <p:cNvSpPr>
            <a:spLocks noChangeArrowheads="1"/>
          </p:cNvSpPr>
          <p:nvPr/>
        </p:nvSpPr>
        <p:spPr bwMode="auto">
          <a:xfrm>
            <a:off x="-36513" y="981199"/>
            <a:ext cx="9361488"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en-US" altLang="zh-TW" sz="2800">
                <a:latin typeface="Arial" pitchFamily="34" charset="0"/>
                <a:cs typeface="Arial" pitchFamily="34" charset="0"/>
              </a:rPr>
              <a:t>Na</a:t>
            </a:r>
            <a:r>
              <a:rPr kumimoji="0" lang="en-US" altLang="zh-TW" sz="2800" baseline="30000">
                <a:latin typeface="Arial" pitchFamily="34" charset="0"/>
                <a:cs typeface="Arial" pitchFamily="34" charset="0"/>
              </a:rPr>
              <a:t>+</a:t>
            </a:r>
            <a:r>
              <a:rPr kumimoji="0" lang="en-US" altLang="zh-TW" sz="2800">
                <a:latin typeface="Arial" pitchFamily="34" charset="0"/>
                <a:cs typeface="Arial" pitchFamily="34" charset="0"/>
              </a:rPr>
              <a:t>(aq)</a:t>
            </a:r>
            <a:r>
              <a:rPr kumimoji="0" lang="zh-TW" altLang="en-US" sz="2800"/>
              <a:t>離子會優先放電</a:t>
            </a:r>
            <a:r>
              <a:rPr kumimoji="0" lang="en-US" altLang="zh-TW" sz="2800" b="1"/>
              <a:t>(</a:t>
            </a:r>
            <a:r>
              <a:rPr kumimoji="0" lang="zh-TW" altLang="en-US" sz="2800" b="1"/>
              <a:t>發生還原作用</a:t>
            </a:r>
            <a:r>
              <a:rPr kumimoji="0" lang="en-US" altLang="zh-TW" sz="2800" b="1"/>
              <a:t>)</a:t>
            </a:r>
            <a:r>
              <a:rPr kumimoji="0" lang="zh-TW" altLang="en-US" sz="2400"/>
              <a:t>，</a:t>
            </a:r>
            <a:r>
              <a:rPr kumimoji="0" lang="zh-TW" altLang="en-US" sz="2800"/>
              <a:t>生成鈉金屬</a:t>
            </a:r>
            <a:r>
              <a:rPr kumimoji="0" lang="zh-TW" altLang="en-US" sz="2000"/>
              <a:t>。</a:t>
            </a:r>
            <a:endParaRPr kumimoji="0" lang="en-US" altLang="zh-TW" sz="2800">
              <a:latin typeface="Arial" pitchFamily="34" charset="0"/>
              <a:ea typeface="Arial Unicode MS" pitchFamily="34" charset="-120"/>
              <a:cs typeface="Arial" pitchFamily="34" charset="0"/>
            </a:endParaRPr>
          </a:p>
        </p:txBody>
      </p:sp>
      <p:sp>
        <p:nvSpPr>
          <p:cNvPr id="45060" name="Text Box 5"/>
          <p:cNvSpPr txBox="1">
            <a:spLocks noChangeArrowheads="1"/>
          </p:cNvSpPr>
          <p:nvPr/>
        </p:nvSpPr>
        <p:spPr bwMode="auto">
          <a:xfrm>
            <a:off x="793750" y="2492499"/>
            <a:ext cx="76676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a:t>鈉汞齊是鈉和汞的 </a:t>
            </a:r>
            <a:r>
              <a:rPr lang="zh-TW" altLang="en-US" sz="3200" b="1">
                <a:solidFill>
                  <a:srgbClr val="3399FF"/>
                </a:solidFill>
              </a:rPr>
              <a:t>液態合金</a:t>
            </a:r>
            <a:r>
              <a:rPr lang="zh-TW" altLang="en-US" sz="2800"/>
              <a:t>，是鈉金屬溶於汞而形成的</a:t>
            </a:r>
            <a:r>
              <a:rPr lang="zh-HK" altLang="en-US" sz="2800"/>
              <a:t>一種液體。</a:t>
            </a:r>
            <a:endParaRPr lang="en-US" altLang="zh-TW" sz="2800">
              <a:latin typeface="Arial" pitchFamily="34" charset="0"/>
              <a:ea typeface="Arial Unicode MS" pitchFamily="34" charset="-120"/>
              <a:cs typeface="Arial" pitchFamily="34" charset="0"/>
            </a:endParaRPr>
          </a:p>
        </p:txBody>
      </p:sp>
      <p:sp>
        <p:nvSpPr>
          <p:cNvPr id="45061" name="Rectangle 6"/>
          <p:cNvSpPr>
            <a:spLocks noChangeArrowheads="1"/>
          </p:cNvSpPr>
          <p:nvPr/>
        </p:nvSpPr>
        <p:spPr bwMode="auto">
          <a:xfrm>
            <a:off x="539750" y="2529012"/>
            <a:ext cx="8280400" cy="954087"/>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endParaRPr kumimoji="0" lang="zh-HK" altLang="zh-HK" sz="2400">
              <a:latin typeface="Times New Roman" pitchFamily="18" charset="0"/>
            </a:endParaRPr>
          </a:p>
        </p:txBody>
      </p:sp>
      <p:sp>
        <p:nvSpPr>
          <p:cNvPr id="12" name="Rectangle 6"/>
          <p:cNvSpPr>
            <a:spLocks noChangeArrowheads="1"/>
          </p:cNvSpPr>
          <p:nvPr/>
        </p:nvSpPr>
        <p:spPr bwMode="auto">
          <a:xfrm>
            <a:off x="-36513" y="3933056"/>
            <a:ext cx="9648826"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TW" altLang="en-US" sz="2800" dirty="0"/>
              <a:t>然而</a:t>
            </a:r>
            <a:r>
              <a:rPr kumimoji="0" lang="zh-TW" altLang="en-US" sz="2400" dirty="0"/>
              <a:t>，</a:t>
            </a:r>
            <a:r>
              <a:rPr kumimoji="0" lang="zh-TW" altLang="en-US" sz="2800" dirty="0"/>
              <a:t>使用</a:t>
            </a:r>
            <a:r>
              <a:rPr kumimoji="0" lang="zh-TW" altLang="en-US" sz="3200" b="1" dirty="0">
                <a:solidFill>
                  <a:srgbClr val="3399FF"/>
                </a:solidFill>
              </a:rPr>
              <a:t>汞</a:t>
            </a:r>
            <a:r>
              <a:rPr kumimoji="0" lang="zh-TW" altLang="en-US" sz="2800" dirty="0"/>
              <a:t>作為陰極有利於</a:t>
            </a:r>
            <a:r>
              <a:rPr kumimoji="0" lang="en-US" altLang="zh-TW" sz="3200" dirty="0">
                <a:solidFill>
                  <a:srgbClr val="3399FF"/>
                </a:solidFill>
                <a:latin typeface="Arial" pitchFamily="34" charset="0"/>
                <a:cs typeface="Arial" pitchFamily="34" charset="0"/>
              </a:rPr>
              <a:t>Na</a:t>
            </a:r>
            <a:r>
              <a:rPr kumimoji="0" lang="en-US" altLang="zh-TW" sz="3200" baseline="30000" dirty="0">
                <a:solidFill>
                  <a:srgbClr val="3399FF"/>
                </a:solidFill>
                <a:latin typeface="Arial" pitchFamily="34" charset="0"/>
                <a:cs typeface="Arial" pitchFamily="34" charset="0"/>
              </a:rPr>
              <a:t>+</a:t>
            </a:r>
            <a:r>
              <a:rPr kumimoji="0" lang="en-US" altLang="zh-TW" sz="3200" dirty="0">
                <a:solidFill>
                  <a:srgbClr val="3399FF"/>
                </a:solidFill>
                <a:latin typeface="Arial" pitchFamily="34" charset="0"/>
                <a:cs typeface="Arial" pitchFamily="34" charset="0"/>
              </a:rPr>
              <a:t>(</a:t>
            </a:r>
            <a:r>
              <a:rPr kumimoji="0" lang="en-US" altLang="zh-TW" sz="3200" dirty="0" err="1">
                <a:solidFill>
                  <a:srgbClr val="3399FF"/>
                </a:solidFill>
                <a:latin typeface="Arial" pitchFamily="34" charset="0"/>
                <a:cs typeface="Arial" pitchFamily="34" charset="0"/>
              </a:rPr>
              <a:t>aq</a:t>
            </a:r>
            <a:r>
              <a:rPr kumimoji="0" lang="en-US" altLang="zh-TW" sz="3200" dirty="0">
                <a:solidFill>
                  <a:srgbClr val="3399FF"/>
                </a:solidFill>
                <a:latin typeface="Arial" pitchFamily="34" charset="0"/>
                <a:cs typeface="Arial" pitchFamily="34" charset="0"/>
              </a:rPr>
              <a:t>)</a:t>
            </a:r>
            <a:r>
              <a:rPr kumimoji="0" lang="zh-TW" altLang="en-US" sz="3200" dirty="0">
                <a:solidFill>
                  <a:srgbClr val="3399FF"/>
                </a:solidFill>
              </a:rPr>
              <a:t>離子</a:t>
            </a:r>
            <a:r>
              <a:rPr kumimoji="0" lang="zh-TW" altLang="en-US" sz="2800" dirty="0"/>
              <a:t>優先放電</a:t>
            </a:r>
            <a:r>
              <a:rPr kumimoji="0" lang="zh-TW" altLang="en-US" sz="2400" dirty="0"/>
              <a:t>。</a:t>
            </a:r>
            <a:endParaRPr kumimoji="0" lang="en-US" altLang="zh-TW" sz="2400" dirty="0">
              <a:latin typeface="Arial" pitchFamily="34" charset="0"/>
              <a:ea typeface="Arial Unicode MS" pitchFamily="34" charset="-120"/>
              <a:cs typeface="Arial" pitchFamily="34" charset="0"/>
            </a:endParaRPr>
          </a:p>
        </p:txBody>
      </p:sp>
      <p:sp>
        <p:nvSpPr>
          <p:cNvPr id="17" name="Rectangle 6"/>
          <p:cNvSpPr>
            <a:spLocks noChangeArrowheads="1"/>
          </p:cNvSpPr>
          <p:nvPr/>
        </p:nvSpPr>
        <p:spPr bwMode="auto">
          <a:xfrm>
            <a:off x="-36513" y="1503487"/>
            <a:ext cx="9361488" cy="5857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02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r>
              <a:rPr kumimoji="0" lang="zh-TW" altLang="en-US" sz="2800"/>
              <a:t>生成的鈉金屬會立即溶於汞陰極，產生 </a:t>
            </a:r>
            <a:r>
              <a:rPr kumimoji="0" lang="zh-TW" altLang="en-US" sz="3200" b="1" u="sng">
                <a:solidFill>
                  <a:srgbClr val="FF0000"/>
                </a:solidFill>
              </a:rPr>
              <a:t>鈉汞齊</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18" name="矩形 12"/>
          <p:cNvSpPr>
            <a:spLocks noChangeArrowheads="1"/>
          </p:cNvSpPr>
          <p:nvPr/>
        </p:nvSpPr>
        <p:spPr bwMode="auto">
          <a:xfrm>
            <a:off x="1835150" y="4725144"/>
            <a:ext cx="65166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a:solidFill>
                  <a:srgbClr val="3399FF"/>
                </a:solidFill>
                <a:latin typeface="Arial" pitchFamily="34" charset="0"/>
                <a:cs typeface="Arial" pitchFamily="34" charset="0"/>
              </a:rPr>
              <a:t>Na</a:t>
            </a:r>
            <a:r>
              <a:rPr kumimoji="0" lang="pt-BR" altLang="zh-HK" sz="3200" b="1" baseline="30000">
                <a:solidFill>
                  <a:srgbClr val="3399FF"/>
                </a:solidFill>
                <a:latin typeface="Arial" pitchFamily="34" charset="0"/>
                <a:cs typeface="Arial" pitchFamily="34" charset="0"/>
              </a:rPr>
              <a:t>+</a:t>
            </a:r>
            <a:r>
              <a:rPr kumimoji="0" lang="pt-BR" altLang="zh-HK" sz="3200" b="1">
                <a:solidFill>
                  <a:srgbClr val="3399FF"/>
                </a:solidFill>
                <a:latin typeface="Arial" pitchFamily="34" charset="0"/>
                <a:cs typeface="Arial" pitchFamily="34" charset="0"/>
              </a:rPr>
              <a:t>(aq) + e</a:t>
            </a:r>
            <a:r>
              <a:rPr kumimoji="0" lang="pt-BR" altLang="zh-HK" sz="3200" b="1" baseline="30000">
                <a:solidFill>
                  <a:srgbClr val="3399FF"/>
                </a:solidFill>
                <a:latin typeface="Arial" pitchFamily="34" charset="0"/>
                <a:cs typeface="Arial" pitchFamily="34" charset="0"/>
              </a:rPr>
              <a:t>–</a:t>
            </a:r>
            <a:r>
              <a:rPr kumimoji="0" lang="pt-BR" altLang="zh-HK" sz="3200" b="1">
                <a:solidFill>
                  <a:srgbClr val="3399FF"/>
                </a:solidFill>
                <a:latin typeface="Arial" pitchFamily="34" charset="0"/>
                <a:cs typeface="Arial" pitchFamily="34" charset="0"/>
              </a:rPr>
              <a:t> </a:t>
            </a:r>
            <a:r>
              <a:rPr kumimoji="0" lang="pt-BR" altLang="zh-HK" sz="3200" b="1">
                <a:solidFill>
                  <a:srgbClr val="3399FF"/>
                </a:solidFill>
                <a:latin typeface="Arial" pitchFamily="34" charset="0"/>
                <a:cs typeface="Arial" pitchFamily="34" charset="0"/>
                <a:sym typeface="Symbol" pitchFamily="18" charset="2"/>
              </a:rPr>
              <a:t> </a:t>
            </a:r>
            <a:r>
              <a:rPr kumimoji="0" lang="pt-BR" altLang="zh-HK" sz="3200" b="1">
                <a:solidFill>
                  <a:srgbClr val="3399FF"/>
                </a:solidFill>
                <a:latin typeface="Arial" pitchFamily="34" charset="0"/>
                <a:cs typeface="Arial" pitchFamily="34" charset="0"/>
              </a:rPr>
              <a:t>Na(s)     (</a:t>
            </a:r>
            <a:r>
              <a:rPr kumimoji="0" lang="zh-TW" altLang="en-US" sz="3200" b="1">
                <a:solidFill>
                  <a:srgbClr val="3399FF"/>
                </a:solidFill>
                <a:latin typeface="Arial" pitchFamily="34" charset="0"/>
                <a:cs typeface="Arial" pitchFamily="34" charset="0"/>
              </a:rPr>
              <a:t>還原作用</a:t>
            </a:r>
            <a:r>
              <a:rPr kumimoji="0" lang="pt-BR" altLang="zh-HK" sz="3200" b="1">
                <a:solidFill>
                  <a:srgbClr val="3399FF"/>
                </a:solidFill>
                <a:latin typeface="Arial" pitchFamily="34" charset="0"/>
                <a:cs typeface="Arial" pitchFamily="34" charset="0"/>
              </a:rPr>
              <a:t>) </a:t>
            </a:r>
            <a:endParaRPr kumimoji="0" lang="zh-HK" altLang="en-US" sz="3200" b="1">
              <a:solidFill>
                <a:srgbClr val="3399FF"/>
              </a:solidFill>
              <a:latin typeface="Arial" pitchFamily="34" charset="0"/>
              <a:cs typeface="Arial" pitchFamily="34" charset="0"/>
            </a:endParaRPr>
          </a:p>
        </p:txBody>
      </p:sp>
      <p:sp>
        <p:nvSpPr>
          <p:cNvPr id="19" name="文字方塊 13"/>
          <p:cNvSpPr txBox="1">
            <a:spLocks noChangeArrowheads="1"/>
          </p:cNvSpPr>
          <p:nvPr/>
        </p:nvSpPr>
        <p:spPr bwMode="auto">
          <a:xfrm>
            <a:off x="1854200" y="5190282"/>
            <a:ext cx="34258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1">
                <a:solidFill>
                  <a:srgbClr val="3399FF"/>
                </a:solidFill>
                <a:latin typeface="Arial" pitchFamily="34" charset="0"/>
                <a:cs typeface="Arial" pitchFamily="34" charset="0"/>
              </a:rPr>
              <a:t>+1                                0</a:t>
            </a:r>
            <a:endParaRPr kumimoji="0" lang="zh-HK" altLang="en-US" sz="2400" b="1">
              <a:solidFill>
                <a:srgbClr val="3399FF"/>
              </a:solidFill>
              <a:latin typeface="Arial" pitchFamily="34" charset="0"/>
              <a:cs typeface="Arial" pitchFamily="34" charset="0"/>
            </a:endParaRPr>
          </a:p>
        </p:txBody>
      </p:sp>
      <p:sp>
        <p:nvSpPr>
          <p:cNvPr id="20" name="矩形 14"/>
          <p:cNvSpPr>
            <a:spLocks noChangeArrowheads="1"/>
          </p:cNvSpPr>
          <p:nvPr/>
        </p:nvSpPr>
        <p:spPr bwMode="auto">
          <a:xfrm>
            <a:off x="2159099" y="5724227"/>
            <a:ext cx="44291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dirty="0">
                <a:latin typeface="Arial" pitchFamily="34" charset="0"/>
                <a:cs typeface="Arial" pitchFamily="34" charset="0"/>
              </a:rPr>
              <a:t>Na(s) + Hg(l) </a:t>
            </a:r>
            <a:r>
              <a:rPr kumimoji="0" lang="pt-BR" altLang="zh-HK" sz="2800" dirty="0">
                <a:latin typeface="Arial" pitchFamily="34" charset="0"/>
                <a:cs typeface="Arial" pitchFamily="34" charset="0"/>
                <a:sym typeface="Symbol" pitchFamily="18" charset="2"/>
              </a:rPr>
              <a:t> </a:t>
            </a:r>
            <a:r>
              <a:rPr kumimoji="0" lang="pt-BR" altLang="zh-HK" sz="3200" b="1" dirty="0">
                <a:solidFill>
                  <a:srgbClr val="3399FF"/>
                </a:solidFill>
                <a:latin typeface="Arial" pitchFamily="34" charset="0"/>
                <a:cs typeface="Arial" pitchFamily="34" charset="0"/>
              </a:rPr>
              <a:t>Na/Hg(l)</a:t>
            </a:r>
            <a:endParaRPr kumimoji="0" lang="zh-HK" altLang="en-US" sz="3200" b="1" dirty="0">
              <a:solidFill>
                <a:srgbClr val="3399FF"/>
              </a:solidFill>
              <a:latin typeface="Arial" pitchFamily="34" charset="0"/>
              <a:cs typeface="Arial" pitchFamily="34" charset="0"/>
            </a:endParaRPr>
          </a:p>
        </p:txBody>
      </p:sp>
      <p:sp>
        <p:nvSpPr>
          <p:cNvPr id="21" name="文字方塊 15"/>
          <p:cNvSpPr txBox="1">
            <a:spLocks noChangeArrowheads="1"/>
          </p:cNvSpPr>
          <p:nvPr/>
        </p:nvSpPr>
        <p:spPr bwMode="auto">
          <a:xfrm>
            <a:off x="4992787" y="6200477"/>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鈉汞齊</a:t>
            </a:r>
            <a:endParaRPr kumimoji="0" lang="zh-HK" altLang="en-US" sz="2000">
              <a:latin typeface="Arial" pitchFamily="34" charset="0"/>
              <a:cs typeface="Arial" pitchFamily="34" charset="0"/>
            </a:endParaRPr>
          </a:p>
        </p:txBody>
      </p:sp>
      <p:sp>
        <p:nvSpPr>
          <p:cNvPr id="22" name="矩形 12"/>
          <p:cNvSpPr>
            <a:spLocks noChangeArrowheads="1"/>
          </p:cNvSpPr>
          <p:nvPr/>
        </p:nvSpPr>
        <p:spPr bwMode="auto">
          <a:xfrm>
            <a:off x="539750" y="5217269"/>
            <a:ext cx="8353425" cy="5857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a:solidFill>
                  <a:srgbClr val="FF0000"/>
                </a:solidFill>
                <a:latin typeface="Arial" pitchFamily="34" charset="0"/>
                <a:cs typeface="Arial" pitchFamily="34" charset="0"/>
              </a:rPr>
              <a:t>Na</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(aq) + Hg(l) + e</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 </a:t>
            </a:r>
            <a:r>
              <a:rPr kumimoji="0" lang="pt-BR" altLang="zh-HK" sz="3200" b="1" u="sng">
                <a:solidFill>
                  <a:srgbClr val="FF0000"/>
                </a:solidFill>
                <a:latin typeface="Arial" pitchFamily="34" charset="0"/>
                <a:cs typeface="Arial" pitchFamily="34" charset="0"/>
                <a:sym typeface="Symbol" pitchFamily="18" charset="2"/>
              </a:rPr>
              <a:t> </a:t>
            </a:r>
            <a:r>
              <a:rPr kumimoji="0" lang="pt-BR" altLang="zh-HK" sz="3200" b="1" u="sng">
                <a:solidFill>
                  <a:srgbClr val="FF0000"/>
                </a:solidFill>
                <a:latin typeface="Arial" pitchFamily="34" charset="0"/>
                <a:cs typeface="Arial" pitchFamily="34" charset="0"/>
              </a:rPr>
              <a:t>Na/Hg(l)</a:t>
            </a:r>
            <a:r>
              <a:rPr kumimoji="0" lang="pt-BR" altLang="zh-HK" sz="3200" b="1">
                <a:latin typeface="Arial" pitchFamily="34" charset="0"/>
                <a:cs typeface="Arial" pitchFamily="34" charset="0"/>
              </a:rPr>
              <a:t>   </a:t>
            </a:r>
            <a:r>
              <a:rPr kumimoji="0" lang="pt-BR" altLang="zh-HK" sz="3200" b="1">
                <a:solidFill>
                  <a:srgbClr val="3399FF"/>
                </a:solidFill>
                <a:latin typeface="Arial" pitchFamily="34" charset="0"/>
                <a:cs typeface="Arial" pitchFamily="34" charset="0"/>
              </a:rPr>
              <a:t>(</a:t>
            </a:r>
            <a:r>
              <a:rPr kumimoji="0" lang="zh-TW" altLang="en-US" sz="3200" b="1">
                <a:solidFill>
                  <a:srgbClr val="3399FF"/>
                </a:solidFill>
                <a:latin typeface="Arial" pitchFamily="34" charset="0"/>
                <a:cs typeface="Arial" pitchFamily="34" charset="0"/>
              </a:rPr>
              <a:t>還原作用</a:t>
            </a:r>
            <a:r>
              <a:rPr kumimoji="0" lang="pt-BR" altLang="zh-HK" sz="3200" b="1">
                <a:solidFill>
                  <a:srgbClr val="3399FF"/>
                </a:solidFill>
                <a:latin typeface="Arial" pitchFamily="34" charset="0"/>
                <a:cs typeface="Arial" pitchFamily="34" charset="0"/>
              </a:rPr>
              <a:t>) </a:t>
            </a:r>
            <a:endParaRPr kumimoji="0" lang="zh-HK" altLang="en-US" sz="3200" b="1">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3220390120"/>
      </p:ext>
    </p:extLst>
  </p:cSld>
  <p:clrMapOvr>
    <a:masterClrMapping/>
  </p:clrMapOvr>
  <p:timing>
    <p:tnLst>
      <p:par>
        <p:cTn id="1" dur="indefinite" restart="never" nodeType="tmRoot"/>
      </p:par>
    </p:tnLst>
  </p:timing>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文字方塊 1"/>
          <p:cNvSpPr txBox="1">
            <a:spLocks noChangeArrowheads="1"/>
          </p:cNvSpPr>
          <p:nvPr/>
        </p:nvSpPr>
        <p:spPr bwMode="auto">
          <a:xfrm>
            <a:off x="250825" y="620713"/>
            <a:ext cx="2592388" cy="519112"/>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陽極 </a:t>
            </a:r>
            <a:r>
              <a:rPr kumimoji="0" lang="en-US" altLang="zh-HK" sz="2800">
                <a:latin typeface="Arial" pitchFamily="34" charset="0"/>
                <a:cs typeface="Arial" pitchFamily="34" charset="0"/>
              </a:rPr>
              <a:t>(</a:t>
            </a:r>
            <a:r>
              <a:rPr kumimoji="0" lang="zh-TW" altLang="en-US" sz="2800">
                <a:latin typeface="Arial" pitchFamily="34" charset="0"/>
                <a:cs typeface="Arial" pitchFamily="34" charset="0"/>
              </a:rPr>
              <a:t>石墨</a:t>
            </a:r>
            <a:r>
              <a:rPr kumimoji="0" lang="en-US" altLang="zh-HK" sz="2800">
                <a:latin typeface="Arial" pitchFamily="34" charset="0"/>
                <a:cs typeface="Arial" pitchFamily="34" charset="0"/>
              </a:rPr>
              <a:t>)</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3" name="Rectangle 6"/>
          <p:cNvSpPr>
            <a:spLocks noChangeArrowheads="1"/>
          </p:cNvSpPr>
          <p:nvPr/>
        </p:nvSpPr>
        <p:spPr bwMode="auto">
          <a:xfrm>
            <a:off x="179388" y="1270000"/>
            <a:ext cx="85693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由於濃度效應，故 </a:t>
            </a:r>
            <a:r>
              <a:rPr kumimoji="0" lang="en-US" altLang="zh-TW" sz="2800">
                <a:latin typeface="Arial" pitchFamily="34" charset="0"/>
                <a:cs typeface="Arial" pitchFamily="34" charset="0"/>
              </a:rPr>
              <a:t>Cl</a:t>
            </a:r>
            <a:r>
              <a:rPr kumimoji="0" lang="en-US" altLang="zh-TW" sz="2800" baseline="30000">
                <a:latin typeface="Arial" pitchFamily="34" charset="0"/>
                <a:cs typeface="Arial" pitchFamily="34" charset="0"/>
              </a:rPr>
              <a:t>–</a:t>
            </a:r>
            <a:r>
              <a:rPr kumimoji="0" lang="en-US" altLang="zh-TW" sz="2800">
                <a:latin typeface="Arial" pitchFamily="34" charset="0"/>
                <a:cs typeface="Arial" pitchFamily="34" charset="0"/>
              </a:rPr>
              <a:t>(aq) </a:t>
            </a:r>
            <a:r>
              <a:rPr kumimoji="0" lang="zh-TW" altLang="en-US" sz="2800"/>
              <a:t>離子會優先放電 </a:t>
            </a:r>
            <a:r>
              <a:rPr kumimoji="0" lang="en-US" altLang="zh-TW" sz="2800" b="1"/>
              <a:t>(</a:t>
            </a:r>
            <a:r>
              <a:rPr kumimoji="0" lang="zh-TW" altLang="en-US" sz="2800" b="1"/>
              <a:t>發生氧化作用</a:t>
            </a:r>
            <a:r>
              <a:rPr kumimoji="0" lang="en-US" altLang="zh-TW" sz="2800" b="1"/>
              <a:t>)</a:t>
            </a:r>
            <a:r>
              <a:rPr kumimoji="0" lang="zh-TW" altLang="en-US" sz="2800"/>
              <a:t>，釋出氯氣作為主要生成物。</a:t>
            </a:r>
            <a:endParaRPr kumimoji="0" lang="en-US" altLang="zh-TW" sz="2800">
              <a:latin typeface="Arial" pitchFamily="34" charset="0"/>
              <a:ea typeface="Arial Unicode MS" pitchFamily="34" charset="-120"/>
              <a:cs typeface="Arial" pitchFamily="34" charset="0"/>
            </a:endParaRPr>
          </a:p>
        </p:txBody>
      </p:sp>
      <p:sp>
        <p:nvSpPr>
          <p:cNvPr id="46084" name="矩形 3"/>
          <p:cNvSpPr>
            <a:spLocks noChangeArrowheads="1"/>
          </p:cNvSpPr>
          <p:nvPr/>
        </p:nvSpPr>
        <p:spPr bwMode="auto">
          <a:xfrm>
            <a:off x="1743075" y="2420938"/>
            <a:ext cx="6284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latin typeface="Arial" pitchFamily="34" charset="0"/>
                <a:cs typeface="Arial" pitchFamily="34" charset="0"/>
              </a:rPr>
              <a:t>2Cl</a:t>
            </a:r>
            <a:r>
              <a:rPr kumimoji="0" lang="en-US" altLang="zh-HK" sz="2800" b="1" baseline="30000">
                <a:latin typeface="Arial" pitchFamily="34" charset="0"/>
                <a:cs typeface="Arial" pitchFamily="34" charset="0"/>
              </a:rPr>
              <a:t>–</a:t>
            </a:r>
            <a:r>
              <a:rPr kumimoji="0" lang="en-US" altLang="zh-HK" sz="2800" b="1">
                <a:latin typeface="Arial" pitchFamily="34" charset="0"/>
                <a:cs typeface="Arial" pitchFamily="34" charset="0"/>
              </a:rPr>
              <a:t>(aq) </a:t>
            </a:r>
            <a:r>
              <a:rPr kumimoji="0" lang="en-US" altLang="zh-HK" sz="2800" b="1">
                <a:latin typeface="Arial" pitchFamily="34" charset="0"/>
                <a:cs typeface="Arial" pitchFamily="34" charset="0"/>
                <a:sym typeface="Symbol" pitchFamily="18" charset="2"/>
              </a:rPr>
              <a:t> </a:t>
            </a:r>
            <a:r>
              <a:rPr kumimoji="0" lang="en-US" altLang="zh-HK" sz="2800" b="1">
                <a:latin typeface="Arial" pitchFamily="34" charset="0"/>
                <a:cs typeface="Arial" pitchFamily="34" charset="0"/>
              </a:rPr>
              <a:t>Cl</a:t>
            </a:r>
            <a:r>
              <a:rPr kumimoji="0" lang="en-US" altLang="zh-HK" sz="2800" b="1" baseline="-25000">
                <a:latin typeface="Arial" pitchFamily="34" charset="0"/>
                <a:cs typeface="Arial" pitchFamily="34" charset="0"/>
              </a:rPr>
              <a:t>2</a:t>
            </a:r>
            <a:r>
              <a:rPr kumimoji="0" lang="en-US" altLang="zh-HK" sz="2800" b="1">
                <a:latin typeface="Arial" pitchFamily="34" charset="0"/>
                <a:cs typeface="Arial" pitchFamily="34" charset="0"/>
              </a:rPr>
              <a:t>(g) + 2e</a:t>
            </a:r>
            <a:r>
              <a:rPr kumimoji="0" lang="en-US" altLang="zh-HK" sz="2800" b="1" baseline="30000">
                <a:latin typeface="Arial" pitchFamily="34" charset="0"/>
                <a:cs typeface="Arial" pitchFamily="34" charset="0"/>
              </a:rPr>
              <a:t>–</a:t>
            </a:r>
            <a:r>
              <a:rPr kumimoji="0" lang="en-US" altLang="zh-HK" sz="2800" b="1">
                <a:latin typeface="Arial" pitchFamily="34" charset="0"/>
                <a:cs typeface="Arial" pitchFamily="34" charset="0"/>
              </a:rPr>
              <a:t>      </a:t>
            </a:r>
            <a:r>
              <a:rPr kumimoji="0" lang="en-US" altLang="zh-HK" sz="2800" b="1">
                <a:solidFill>
                  <a:srgbClr val="FF00FF"/>
                </a:solidFill>
                <a:latin typeface="Arial" pitchFamily="34" charset="0"/>
                <a:cs typeface="Arial" pitchFamily="34" charset="0"/>
              </a:rPr>
              <a:t>(</a:t>
            </a:r>
            <a:r>
              <a:rPr kumimoji="0" lang="zh-TW" altLang="en-US" sz="2800" b="1">
                <a:solidFill>
                  <a:srgbClr val="FF00FF"/>
                </a:solidFill>
                <a:latin typeface="Arial" pitchFamily="34" charset="0"/>
                <a:cs typeface="Arial" pitchFamily="34" charset="0"/>
              </a:rPr>
              <a:t>氧化作用</a:t>
            </a:r>
            <a:r>
              <a:rPr kumimoji="0" lang="en-US" altLang="zh-HK" sz="2800" b="1">
                <a:solidFill>
                  <a:srgbClr val="FF00FF"/>
                </a:solidFill>
                <a:latin typeface="Arial" pitchFamily="34" charset="0"/>
                <a:cs typeface="Arial" pitchFamily="34" charset="0"/>
              </a:rPr>
              <a:t>) </a:t>
            </a:r>
            <a:endParaRPr kumimoji="0" lang="zh-HK" altLang="en-US" sz="2800" b="1">
              <a:solidFill>
                <a:srgbClr val="FF00FF"/>
              </a:solidFill>
              <a:latin typeface="Arial" pitchFamily="34" charset="0"/>
              <a:cs typeface="Arial" pitchFamily="34" charset="0"/>
            </a:endParaRPr>
          </a:p>
        </p:txBody>
      </p:sp>
      <p:sp>
        <p:nvSpPr>
          <p:cNvPr id="46085" name="文字方塊 4"/>
          <p:cNvSpPr txBox="1">
            <a:spLocks noChangeArrowheads="1"/>
          </p:cNvSpPr>
          <p:nvPr/>
        </p:nvSpPr>
        <p:spPr bwMode="auto">
          <a:xfrm>
            <a:off x="1976438" y="2852738"/>
            <a:ext cx="21637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b="1">
                <a:solidFill>
                  <a:srgbClr val="FF00FF"/>
                </a:solidFill>
                <a:latin typeface="Arial" pitchFamily="34" charset="0"/>
                <a:cs typeface="Arial" pitchFamily="34" charset="0"/>
                <a:sym typeface="Symbol" pitchFamily="18" charset="2"/>
              </a:rPr>
              <a:t></a:t>
            </a:r>
            <a:r>
              <a:rPr kumimoji="0" lang="en-US" altLang="zh-HK" sz="2000" b="1">
                <a:solidFill>
                  <a:srgbClr val="FF00FF"/>
                </a:solidFill>
                <a:latin typeface="Arial" pitchFamily="34" charset="0"/>
                <a:cs typeface="Arial" pitchFamily="34" charset="0"/>
              </a:rPr>
              <a:t>1                     0</a:t>
            </a:r>
            <a:endParaRPr kumimoji="0" lang="zh-HK" altLang="en-US" sz="2000" b="1">
              <a:solidFill>
                <a:srgbClr val="FF00FF"/>
              </a:solidFill>
              <a:latin typeface="Arial" pitchFamily="34" charset="0"/>
              <a:cs typeface="Arial" pitchFamily="34" charset="0"/>
            </a:endParaRPr>
          </a:p>
        </p:txBody>
      </p:sp>
      <p:sp>
        <p:nvSpPr>
          <p:cNvPr id="46086" name="文字方塊 5"/>
          <p:cNvSpPr txBox="1">
            <a:spLocks noChangeArrowheads="1"/>
          </p:cNvSpPr>
          <p:nvPr/>
        </p:nvSpPr>
        <p:spPr bwMode="auto">
          <a:xfrm>
            <a:off x="266700" y="3644900"/>
            <a:ext cx="1620838" cy="523875"/>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solidFill>
                  <a:schemeClr val="bg1"/>
                </a:solidFill>
                <a:latin typeface="Arial" pitchFamily="34" charset="0"/>
                <a:cs typeface="Arial" pitchFamily="34" charset="0"/>
              </a:rPr>
              <a:t>總反應：</a:t>
            </a:r>
            <a:endParaRPr kumimoji="0" lang="zh-HK" altLang="en-US" sz="2800">
              <a:solidFill>
                <a:schemeClr val="bg1"/>
              </a:solidFill>
              <a:latin typeface="Arial" pitchFamily="34" charset="0"/>
              <a:cs typeface="Arial" pitchFamily="34" charset="0"/>
            </a:endParaRPr>
          </a:p>
        </p:txBody>
      </p:sp>
      <p:sp>
        <p:nvSpPr>
          <p:cNvPr id="7" name="Rectangle 6"/>
          <p:cNvSpPr>
            <a:spLocks noChangeArrowheads="1"/>
          </p:cNvSpPr>
          <p:nvPr/>
        </p:nvSpPr>
        <p:spPr bwMode="auto">
          <a:xfrm>
            <a:off x="287338" y="4275138"/>
            <a:ext cx="61563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把兩條半方程式合併：</a:t>
            </a:r>
            <a:endParaRPr kumimoji="0" lang="en-US" altLang="zh-TW" sz="2800">
              <a:latin typeface="Arial" pitchFamily="34" charset="0"/>
              <a:ea typeface="Arial Unicode MS" pitchFamily="34" charset="-120"/>
              <a:cs typeface="Arial" pitchFamily="34" charset="0"/>
            </a:endParaRPr>
          </a:p>
        </p:txBody>
      </p:sp>
      <p:sp>
        <p:nvSpPr>
          <p:cNvPr id="46088" name="矩形 7"/>
          <p:cNvSpPr>
            <a:spLocks noChangeArrowheads="1"/>
          </p:cNvSpPr>
          <p:nvPr/>
        </p:nvSpPr>
        <p:spPr bwMode="auto">
          <a:xfrm>
            <a:off x="755650" y="4941888"/>
            <a:ext cx="83883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solidFill>
                  <a:srgbClr val="3399FF"/>
                </a:solidFill>
                <a:latin typeface="Arial" pitchFamily="34" charset="0"/>
                <a:cs typeface="Arial" pitchFamily="34" charset="0"/>
              </a:rPr>
              <a:t>2Na</a:t>
            </a:r>
            <a:r>
              <a:rPr kumimoji="0" lang="en-US" altLang="zh-HK" sz="2800" b="1" baseline="30000">
                <a:solidFill>
                  <a:srgbClr val="3399FF"/>
                </a:solidFill>
                <a:latin typeface="Arial" pitchFamily="34" charset="0"/>
                <a:cs typeface="Arial" pitchFamily="34" charset="0"/>
              </a:rPr>
              <a:t>+</a:t>
            </a:r>
            <a:r>
              <a:rPr kumimoji="0" lang="en-US" altLang="zh-HK" sz="2800" b="1">
                <a:solidFill>
                  <a:srgbClr val="3399FF"/>
                </a:solidFill>
                <a:latin typeface="Arial" pitchFamily="34" charset="0"/>
                <a:cs typeface="Arial" pitchFamily="34" charset="0"/>
              </a:rPr>
              <a:t>(aq) + 2Cl</a:t>
            </a:r>
            <a:r>
              <a:rPr kumimoji="0" lang="en-US" altLang="zh-HK" sz="2800" b="1" baseline="30000">
                <a:solidFill>
                  <a:srgbClr val="3399FF"/>
                </a:solidFill>
                <a:latin typeface="Arial" pitchFamily="34" charset="0"/>
                <a:cs typeface="Arial" pitchFamily="34" charset="0"/>
              </a:rPr>
              <a:t>–</a:t>
            </a:r>
            <a:r>
              <a:rPr kumimoji="0" lang="en-US" altLang="zh-HK" sz="2800" b="1">
                <a:solidFill>
                  <a:srgbClr val="3399FF"/>
                </a:solidFill>
                <a:latin typeface="Arial" pitchFamily="34" charset="0"/>
                <a:cs typeface="Arial" pitchFamily="34" charset="0"/>
              </a:rPr>
              <a:t>(aq) </a:t>
            </a:r>
            <a:r>
              <a:rPr kumimoji="0" lang="en-US" altLang="zh-TW" sz="2800" b="1">
                <a:solidFill>
                  <a:srgbClr val="3399FF"/>
                </a:solidFill>
                <a:latin typeface="Arial" pitchFamily="34" charset="0"/>
                <a:cs typeface="Arial" pitchFamily="34" charset="0"/>
              </a:rPr>
              <a:t>+ </a:t>
            </a:r>
            <a:r>
              <a:rPr kumimoji="0" lang="en-US" altLang="zh-HK" sz="2800" b="1">
                <a:solidFill>
                  <a:srgbClr val="3399FF"/>
                </a:solidFill>
                <a:latin typeface="Arial" pitchFamily="34" charset="0"/>
              </a:rPr>
              <a:t>2Hg(l)  </a:t>
            </a:r>
            <a:r>
              <a:rPr kumimoji="0" lang="en-US" altLang="zh-HK" sz="2800" b="1">
                <a:solidFill>
                  <a:srgbClr val="3399FF"/>
                </a:solidFill>
                <a:latin typeface="Arial" pitchFamily="34" charset="0"/>
                <a:cs typeface="Arial" pitchFamily="34" charset="0"/>
                <a:sym typeface="Symbol" pitchFamily="18" charset="2"/>
              </a:rPr>
              <a:t> </a:t>
            </a:r>
            <a:r>
              <a:rPr kumimoji="0" lang="en-US" altLang="zh-HK" sz="2800" b="1">
                <a:solidFill>
                  <a:srgbClr val="3399FF"/>
                </a:solidFill>
                <a:latin typeface="Arial" pitchFamily="34" charset="0"/>
                <a:cs typeface="Arial" pitchFamily="34" charset="0"/>
              </a:rPr>
              <a:t>2Na/Hg(l) + Cl</a:t>
            </a:r>
            <a:r>
              <a:rPr kumimoji="0" lang="en-US" altLang="zh-HK" sz="2800" b="1" baseline="-25000">
                <a:solidFill>
                  <a:srgbClr val="3399FF"/>
                </a:solidFill>
                <a:latin typeface="Arial" pitchFamily="34" charset="0"/>
                <a:cs typeface="Arial" pitchFamily="34" charset="0"/>
              </a:rPr>
              <a:t>2</a:t>
            </a:r>
            <a:r>
              <a:rPr kumimoji="0" lang="en-US" altLang="zh-HK" sz="2800" b="1">
                <a:solidFill>
                  <a:srgbClr val="3399FF"/>
                </a:solidFill>
                <a:latin typeface="Arial" pitchFamily="34" charset="0"/>
                <a:cs typeface="Arial" pitchFamily="34" charset="0"/>
              </a:rPr>
              <a:t>(g)</a:t>
            </a:r>
            <a:endParaRPr kumimoji="0" lang="zh-HK" altLang="en-US" sz="2800" b="1">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3468729680"/>
      </p:ext>
    </p:extLst>
  </p:cSld>
  <p:clrMapOvr>
    <a:masterClrMapping/>
  </p:clrMapOvr>
  <p:timing>
    <p:tnLst>
      <p:par>
        <p:cTn id="1" dur="indefinite" restart="never" nodeType="tmRoot"/>
      </p:par>
    </p:tnLst>
  </p:timing>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
          <p:cNvSpPr txBox="1"/>
          <p:nvPr/>
        </p:nvSpPr>
        <p:spPr>
          <a:xfrm>
            <a:off x="467767" y="404664"/>
            <a:ext cx="2232025" cy="519112"/>
          </a:xfrm>
          <a:prstGeom prst="rect">
            <a:avLst/>
          </a:prstGeom>
          <a:solidFill>
            <a:schemeClr val="accent6">
              <a:lumMod val="40000"/>
              <a:lumOff val="60000"/>
            </a:schemeClr>
          </a:solidFill>
        </p:spPr>
        <p:txBody>
          <a:bodyPr>
            <a:spAutoFit/>
          </a:bodyPr>
          <a:lstStyle/>
          <a:p>
            <a:pPr eaLnBrk="1" fontAlgn="auto" hangingPunct="1">
              <a:spcBef>
                <a:spcPts val="0"/>
              </a:spcBef>
              <a:spcAft>
                <a:spcPts val="0"/>
              </a:spcAft>
              <a:defRPr/>
            </a:pPr>
            <a:r>
              <a:rPr kumimoji="0" lang="zh-TW" altLang="en-US" sz="2800">
                <a:latin typeface="Arial" pitchFamily="34" charset="0"/>
                <a:ea typeface="+mn-ea"/>
                <a:cs typeface="Arial" pitchFamily="34" charset="0"/>
              </a:rPr>
              <a:t>溶液的變化：</a:t>
            </a:r>
            <a:endParaRPr kumimoji="0" lang="zh-HK" altLang="en-US" sz="2800" dirty="0">
              <a:latin typeface="Arial" pitchFamily="34" charset="0"/>
              <a:ea typeface="+mn-ea"/>
              <a:cs typeface="Arial" pitchFamily="34" charset="0"/>
            </a:endParaRPr>
          </a:p>
        </p:txBody>
      </p:sp>
      <p:sp>
        <p:nvSpPr>
          <p:cNvPr id="3" name="Rectangle 6"/>
          <p:cNvSpPr>
            <a:spLocks noChangeArrowheads="1"/>
          </p:cNvSpPr>
          <p:nvPr/>
        </p:nvSpPr>
        <p:spPr bwMode="auto">
          <a:xfrm>
            <a:off x="395486" y="1114698"/>
            <a:ext cx="82089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在電解過程中，</a:t>
            </a:r>
            <a:r>
              <a:rPr kumimoji="0" lang="en-US" altLang="zh-HK" sz="2800" dirty="0">
                <a:latin typeface="Arial" pitchFamily="34" charset="0"/>
                <a:cs typeface="Arial" pitchFamily="34" charset="0"/>
              </a:rPr>
              <a:t>Na</a:t>
            </a:r>
            <a:r>
              <a:rPr kumimoji="0" lang="en-US" altLang="zh-HK" sz="2800" baseline="30000" dirty="0">
                <a:latin typeface="Arial" pitchFamily="34" charset="0"/>
                <a:cs typeface="Arial" pitchFamily="34" charset="0"/>
              </a:rPr>
              <a:t>+</a:t>
            </a:r>
            <a:r>
              <a:rPr kumimoji="0" lang="en-US" altLang="zh-HK" sz="2800" dirty="0">
                <a:latin typeface="Arial" pitchFamily="34" charset="0"/>
                <a:cs typeface="Arial" pitchFamily="34" charset="0"/>
              </a:rPr>
              <a:t>(</a:t>
            </a:r>
            <a:r>
              <a:rPr kumimoji="0" lang="en-US" altLang="zh-HK" sz="2800" dirty="0" err="1">
                <a:latin typeface="Arial" pitchFamily="34" charset="0"/>
                <a:cs typeface="Arial" pitchFamily="34" charset="0"/>
              </a:rPr>
              <a:t>aq</a:t>
            </a:r>
            <a:r>
              <a:rPr kumimoji="0" lang="en-US" altLang="zh-HK" sz="2800" dirty="0">
                <a:latin typeface="Arial" pitchFamily="34" charset="0"/>
                <a:cs typeface="Arial" pitchFamily="34" charset="0"/>
              </a:rPr>
              <a:t>)</a:t>
            </a:r>
            <a:r>
              <a:rPr kumimoji="0" lang="en-US" altLang="zh-TW" sz="2800" dirty="0">
                <a:latin typeface="Arial" pitchFamily="34" charset="0"/>
                <a:cs typeface="Arial" pitchFamily="34" charset="0"/>
              </a:rPr>
              <a:t> </a:t>
            </a:r>
            <a:r>
              <a:rPr kumimoji="0" lang="zh-TW" altLang="en-US" sz="2800" dirty="0"/>
              <a:t>離子和 </a:t>
            </a:r>
            <a:r>
              <a:rPr kumimoji="0" lang="en-US" altLang="zh-HK" sz="2800" dirty="0">
                <a:latin typeface="Arial" pitchFamily="34" charset="0"/>
                <a:cs typeface="Arial" pitchFamily="34" charset="0"/>
              </a:rPr>
              <a:t>Cl</a:t>
            </a:r>
            <a:r>
              <a:rPr kumimoji="0" lang="en-US" altLang="zh-HK" sz="2800" baseline="30000" dirty="0">
                <a:latin typeface="Arial" pitchFamily="34" charset="0"/>
                <a:cs typeface="Arial" pitchFamily="34" charset="0"/>
              </a:rPr>
              <a:t>–</a:t>
            </a:r>
            <a:r>
              <a:rPr kumimoji="0" lang="en-US" altLang="zh-HK" sz="2800" dirty="0">
                <a:latin typeface="Arial" pitchFamily="34" charset="0"/>
                <a:cs typeface="Arial" pitchFamily="34" charset="0"/>
              </a:rPr>
              <a:t>(</a:t>
            </a:r>
            <a:r>
              <a:rPr kumimoji="0" lang="en-US" altLang="zh-HK" sz="2800" dirty="0" err="1">
                <a:latin typeface="Arial" pitchFamily="34" charset="0"/>
                <a:cs typeface="Arial" pitchFamily="34" charset="0"/>
              </a:rPr>
              <a:t>aq</a:t>
            </a:r>
            <a:r>
              <a:rPr kumimoji="0" lang="en-US" altLang="zh-HK" sz="2800" dirty="0">
                <a:latin typeface="Arial" pitchFamily="34" charset="0"/>
                <a:cs typeface="Arial" pitchFamily="34" charset="0"/>
              </a:rPr>
              <a:t>)</a:t>
            </a:r>
            <a:r>
              <a:rPr kumimoji="0" lang="en-US" altLang="zh-TW" sz="2800" dirty="0">
                <a:latin typeface="Arial" pitchFamily="34" charset="0"/>
                <a:cs typeface="Arial" pitchFamily="34" charset="0"/>
              </a:rPr>
              <a:t> </a:t>
            </a:r>
            <a:r>
              <a:rPr kumimoji="0" lang="zh-TW" altLang="en-US" sz="2800" dirty="0"/>
              <a:t>離子的數目會逐漸減少。</a:t>
            </a:r>
            <a:endParaRPr kumimoji="0" lang="en-US" altLang="zh-TW" sz="2800" dirty="0">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365026" y="2348880"/>
            <a:ext cx="6799262" cy="5857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t>因此氯化鈉溶液的</a:t>
            </a:r>
            <a:r>
              <a:rPr kumimoji="0" lang="zh-TW" altLang="en-US" sz="2800" b="1" dirty="0"/>
              <a:t>濃度會 </a:t>
            </a:r>
            <a:r>
              <a:rPr kumimoji="0" lang="zh-TW" altLang="en-US" sz="3200" b="1" u="sng" dirty="0">
                <a:solidFill>
                  <a:srgbClr val="FF0000"/>
                </a:solidFill>
              </a:rPr>
              <a:t>逐漸下降</a:t>
            </a:r>
            <a:r>
              <a:rPr kumimoji="0" lang="zh-TW" altLang="en-US" sz="2800" dirty="0"/>
              <a:t>。</a:t>
            </a:r>
            <a:endParaRPr kumimoji="0" lang="en-US" altLang="zh-TW" sz="2800" dirty="0">
              <a:latin typeface="Arial" pitchFamily="34" charset="0"/>
              <a:ea typeface="Arial Unicode MS" pitchFamily="34" charset="-120"/>
              <a:cs typeface="Arial" pitchFamily="34" charset="0"/>
            </a:endParaRPr>
          </a:p>
        </p:txBody>
      </p:sp>
      <p:pic>
        <p:nvPicPr>
          <p:cNvPr id="68613" name="Picture 2" descr="\\lisa\Chem DataBase\CHEM2ndEd_Illustration\Ch33\d3301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1290" y="3583136"/>
            <a:ext cx="2462213" cy="251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4" name="文字方塊 6"/>
          <p:cNvSpPr txBox="1">
            <a:spLocks noChangeArrowheads="1"/>
          </p:cNvSpPr>
          <p:nvPr/>
        </p:nvSpPr>
        <p:spPr bwMode="auto">
          <a:xfrm>
            <a:off x="4041403" y="3830786"/>
            <a:ext cx="7572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3399FF"/>
                </a:solidFill>
                <a:latin typeface="Arial" pitchFamily="34" charset="0"/>
                <a:cs typeface="Arial" pitchFamily="34" charset="0"/>
              </a:rPr>
              <a:t>NaCl</a:t>
            </a:r>
            <a:endParaRPr kumimoji="0" lang="zh-HK" altLang="en-US" sz="2000" baseline="-25000">
              <a:solidFill>
                <a:srgbClr val="3399FF"/>
              </a:solidFill>
              <a:latin typeface="Arial" pitchFamily="34" charset="0"/>
              <a:cs typeface="Arial" pitchFamily="34" charset="0"/>
            </a:endParaRPr>
          </a:p>
        </p:txBody>
      </p:sp>
      <p:sp>
        <p:nvSpPr>
          <p:cNvPr id="68615" name="文字方塊 7"/>
          <p:cNvSpPr txBox="1">
            <a:spLocks noChangeArrowheads="1"/>
          </p:cNvSpPr>
          <p:nvPr/>
        </p:nvSpPr>
        <p:spPr bwMode="auto">
          <a:xfrm>
            <a:off x="3501653" y="4375298"/>
            <a:ext cx="6127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Na</a:t>
            </a:r>
            <a:r>
              <a:rPr kumimoji="0" lang="en-US" altLang="zh-HK" sz="2000" baseline="30000">
                <a:latin typeface="Arial" pitchFamily="34" charset="0"/>
                <a:cs typeface="Arial" pitchFamily="34" charset="0"/>
              </a:rPr>
              <a:t>+</a:t>
            </a:r>
            <a:endParaRPr kumimoji="0" lang="zh-HK" altLang="en-US" sz="2000" baseline="30000">
              <a:latin typeface="Arial" pitchFamily="34" charset="0"/>
              <a:cs typeface="Arial" pitchFamily="34" charset="0"/>
            </a:endParaRPr>
          </a:p>
        </p:txBody>
      </p:sp>
      <p:sp>
        <p:nvSpPr>
          <p:cNvPr id="68616" name="文字方塊 8"/>
          <p:cNvSpPr txBox="1">
            <a:spLocks noChangeArrowheads="1"/>
          </p:cNvSpPr>
          <p:nvPr/>
        </p:nvSpPr>
        <p:spPr bwMode="auto">
          <a:xfrm>
            <a:off x="4743078" y="4356248"/>
            <a:ext cx="5222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Cl</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68617" name="文字方塊 9"/>
          <p:cNvSpPr txBox="1">
            <a:spLocks noChangeArrowheads="1"/>
          </p:cNvSpPr>
          <p:nvPr/>
        </p:nvSpPr>
        <p:spPr bwMode="auto">
          <a:xfrm>
            <a:off x="3469903" y="5096023"/>
            <a:ext cx="4699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H</a:t>
            </a:r>
            <a:r>
              <a:rPr kumimoji="0" lang="en-US" altLang="zh-HK" sz="2000" baseline="30000">
                <a:latin typeface="Arial" pitchFamily="34" charset="0"/>
                <a:cs typeface="Arial" pitchFamily="34" charset="0"/>
              </a:rPr>
              <a:t>+</a:t>
            </a:r>
            <a:endParaRPr kumimoji="0" lang="zh-HK" altLang="en-US" sz="2000" baseline="30000">
              <a:latin typeface="Arial" pitchFamily="34" charset="0"/>
              <a:cs typeface="Arial" pitchFamily="34" charset="0"/>
            </a:endParaRPr>
          </a:p>
        </p:txBody>
      </p:sp>
      <p:sp>
        <p:nvSpPr>
          <p:cNvPr id="68618" name="文字方塊 10"/>
          <p:cNvSpPr txBox="1">
            <a:spLocks noChangeArrowheads="1"/>
          </p:cNvSpPr>
          <p:nvPr/>
        </p:nvSpPr>
        <p:spPr bwMode="auto">
          <a:xfrm>
            <a:off x="4743078" y="5127773"/>
            <a:ext cx="6635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OH</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68619" name="文字方塊 11"/>
          <p:cNvSpPr txBox="1">
            <a:spLocks noChangeArrowheads="1"/>
          </p:cNvSpPr>
          <p:nvPr/>
        </p:nvSpPr>
        <p:spPr bwMode="auto">
          <a:xfrm>
            <a:off x="4096965" y="5527823"/>
            <a:ext cx="6651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H</a:t>
            </a:r>
            <a:r>
              <a:rPr kumimoji="0" lang="en-US" altLang="zh-HK" sz="2000" baseline="-25000">
                <a:latin typeface="Arial" pitchFamily="34" charset="0"/>
                <a:cs typeface="Arial" pitchFamily="34" charset="0"/>
              </a:rPr>
              <a:t>2</a:t>
            </a:r>
            <a:r>
              <a:rPr kumimoji="0" lang="en-US" altLang="zh-HK" sz="2000">
                <a:latin typeface="Arial" pitchFamily="34" charset="0"/>
                <a:cs typeface="Arial" pitchFamily="34" charset="0"/>
              </a:rPr>
              <a:t>O</a:t>
            </a:r>
            <a:endParaRPr kumimoji="0" lang="zh-HK" altLang="en-US" sz="2000" baseline="-25000">
              <a:latin typeface="Arial" pitchFamily="34" charset="0"/>
              <a:cs typeface="Arial" pitchFamily="34" charset="0"/>
            </a:endParaRPr>
          </a:p>
        </p:txBody>
      </p:sp>
      <p:sp>
        <p:nvSpPr>
          <p:cNvPr id="68620" name="文字方塊 13"/>
          <p:cNvSpPr txBox="1">
            <a:spLocks noChangeArrowheads="1"/>
          </p:cNvSpPr>
          <p:nvPr/>
        </p:nvSpPr>
        <p:spPr bwMode="auto">
          <a:xfrm>
            <a:off x="2939678" y="6053286"/>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汞陰極</a:t>
            </a:r>
            <a:endParaRPr kumimoji="0" lang="zh-HK" altLang="en-US" sz="2000">
              <a:latin typeface="Arial" pitchFamily="34" charset="0"/>
              <a:cs typeface="Arial" pitchFamily="34" charset="0"/>
            </a:endParaRPr>
          </a:p>
        </p:txBody>
      </p:sp>
      <p:sp>
        <p:nvSpPr>
          <p:cNvPr id="68621" name="文字方塊 14"/>
          <p:cNvSpPr txBox="1">
            <a:spLocks noChangeArrowheads="1"/>
          </p:cNvSpPr>
          <p:nvPr/>
        </p:nvSpPr>
        <p:spPr bwMode="auto">
          <a:xfrm>
            <a:off x="4789115" y="6073923"/>
            <a:ext cx="13366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石墨陽極</a:t>
            </a:r>
            <a:endParaRPr kumimoji="0" lang="zh-HK" altLang="en-US" sz="2000">
              <a:latin typeface="Arial" pitchFamily="34" charset="0"/>
              <a:cs typeface="Arial" pitchFamily="34" charset="0"/>
            </a:endParaRPr>
          </a:p>
        </p:txBody>
      </p:sp>
      <p:sp>
        <p:nvSpPr>
          <p:cNvPr id="68622" name="文字方塊 15"/>
          <p:cNvSpPr txBox="1">
            <a:spLocks noChangeArrowheads="1"/>
          </p:cNvSpPr>
          <p:nvPr/>
        </p:nvSpPr>
        <p:spPr bwMode="auto">
          <a:xfrm>
            <a:off x="3141290" y="3943498"/>
            <a:ext cx="4222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
        <p:nvSpPr>
          <p:cNvPr id="68623" name="文字方塊 16"/>
          <p:cNvSpPr txBox="1">
            <a:spLocks noChangeArrowheads="1"/>
          </p:cNvSpPr>
          <p:nvPr/>
        </p:nvSpPr>
        <p:spPr bwMode="auto">
          <a:xfrm>
            <a:off x="5214565" y="3943498"/>
            <a:ext cx="4238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
        <p:nvSpPr>
          <p:cNvPr id="68624" name="文字方塊 17"/>
          <p:cNvSpPr txBox="1">
            <a:spLocks noChangeArrowheads="1"/>
          </p:cNvSpPr>
          <p:nvPr/>
        </p:nvSpPr>
        <p:spPr bwMode="auto">
          <a:xfrm>
            <a:off x="4901828" y="3213248"/>
            <a:ext cx="8429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放電</a:t>
            </a:r>
            <a:endParaRPr kumimoji="0" lang="zh-HK" altLang="en-US" sz="2000">
              <a:latin typeface="Arial" pitchFamily="34" charset="0"/>
              <a:cs typeface="Arial" pitchFamily="34" charset="0"/>
            </a:endParaRPr>
          </a:p>
        </p:txBody>
      </p:sp>
    </p:spTree>
    <p:extLst>
      <p:ext uri="{BB962C8B-B14F-4D97-AF65-F5344CB8AC3E}">
        <p14:creationId xmlns:p14="http://schemas.microsoft.com/office/powerpoint/2010/main" val="3353990957"/>
      </p:ext>
    </p:extLst>
  </p:cSld>
  <p:clrMapOvr>
    <a:masterClrMapping/>
  </p:clrMapOvr>
  <p:timing>
    <p:tnLst>
      <p:par>
        <p:cTn id="1" dur="indefinite" restart="never" nodeType="tmRoot"/>
      </p:par>
    </p:tn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79388" y="282575"/>
            <a:ext cx="8208962"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a:solidFill>
                  <a:srgbClr val="CC0066"/>
                </a:solidFill>
                <a:latin typeface="+mj-lt"/>
              </a:rPr>
              <a:t>使用 汞陰極 和 石墨陽極 </a:t>
            </a:r>
            <a:r>
              <a:rPr kumimoji="0" lang="zh-TW" altLang="en-US" sz="3200" dirty="0"/>
              <a:t>電解濃氯化鈉溶液</a:t>
            </a:r>
            <a:endParaRPr kumimoji="0" lang="en-US" altLang="zh-TW" sz="3200" b="1" dirty="0">
              <a:solidFill>
                <a:srgbClr val="CC0066"/>
              </a:solidFill>
              <a:latin typeface="+mj-lt"/>
            </a:endParaRPr>
          </a:p>
        </p:txBody>
      </p:sp>
      <p:pic>
        <p:nvPicPr>
          <p:cNvPr id="72707" name="Picture 2" descr="\\lisa\Chem DataBase\CHEM2ndEd_Illustration\Ch33\d33013_0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93950" y="1303338"/>
            <a:ext cx="1276350" cy="223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8" name="文字方塊 3"/>
          <p:cNvSpPr txBox="1">
            <a:spLocks noChangeArrowheads="1"/>
          </p:cNvSpPr>
          <p:nvPr/>
        </p:nvSpPr>
        <p:spPr bwMode="auto">
          <a:xfrm>
            <a:off x="250825" y="1592263"/>
            <a:ext cx="23050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t>以塑膠包裹的電線</a:t>
            </a:r>
            <a:endParaRPr kumimoji="0" lang="zh-HK" altLang="en-US" sz="2000">
              <a:latin typeface="Arial" pitchFamily="34" charset="0"/>
              <a:cs typeface="Arial" pitchFamily="34" charset="0"/>
            </a:endParaRPr>
          </a:p>
        </p:txBody>
      </p:sp>
      <p:sp>
        <p:nvSpPr>
          <p:cNvPr id="72709" name="文字方塊 5"/>
          <p:cNvSpPr txBox="1">
            <a:spLocks noChangeArrowheads="1"/>
          </p:cNvSpPr>
          <p:nvPr/>
        </p:nvSpPr>
        <p:spPr bwMode="auto">
          <a:xfrm>
            <a:off x="3635375" y="1552575"/>
            <a:ext cx="13684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HK" altLang="en-US" sz="2000"/>
              <a:t>石墨 </a:t>
            </a:r>
            <a:r>
              <a:rPr kumimoji="0" lang="en-US" altLang="zh-HK" sz="2000"/>
              <a:t>(</a:t>
            </a:r>
            <a:r>
              <a:rPr kumimoji="0" lang="zh-HK" altLang="en-US" sz="2000"/>
              <a:t>陽極</a:t>
            </a:r>
            <a:r>
              <a:rPr kumimoji="0" lang="en-US" altLang="zh-HK" sz="2000"/>
              <a:t>)</a:t>
            </a:r>
            <a:endParaRPr kumimoji="0" lang="zh-HK" altLang="en-US" sz="2000">
              <a:latin typeface="Arial" pitchFamily="34" charset="0"/>
              <a:cs typeface="Arial" pitchFamily="34" charset="0"/>
            </a:endParaRPr>
          </a:p>
        </p:txBody>
      </p:sp>
      <p:sp>
        <p:nvSpPr>
          <p:cNvPr id="72710" name="文字方塊 6"/>
          <p:cNvSpPr txBox="1">
            <a:spLocks noChangeArrowheads="1"/>
          </p:cNvSpPr>
          <p:nvPr/>
        </p:nvSpPr>
        <p:spPr bwMode="auto">
          <a:xfrm>
            <a:off x="2085975" y="3176588"/>
            <a:ext cx="5413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水</a:t>
            </a:r>
            <a:endParaRPr kumimoji="0" lang="zh-HK" altLang="en-US" sz="2000">
              <a:latin typeface="Arial" pitchFamily="34" charset="0"/>
              <a:cs typeface="Arial" pitchFamily="34" charset="0"/>
            </a:endParaRPr>
          </a:p>
        </p:txBody>
      </p:sp>
      <p:sp>
        <p:nvSpPr>
          <p:cNvPr id="72711" name="文字方塊 7"/>
          <p:cNvSpPr txBox="1">
            <a:spLocks noChangeArrowheads="1"/>
          </p:cNvSpPr>
          <p:nvPr/>
        </p:nvSpPr>
        <p:spPr bwMode="auto">
          <a:xfrm>
            <a:off x="3419475" y="3100388"/>
            <a:ext cx="1857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濃氯化鈉溶液</a:t>
            </a:r>
            <a:endParaRPr kumimoji="0" lang="zh-HK" altLang="en-US" sz="2000">
              <a:latin typeface="Arial" pitchFamily="34" charset="0"/>
              <a:cs typeface="Arial" pitchFamily="34" charset="0"/>
            </a:endParaRPr>
          </a:p>
        </p:txBody>
      </p:sp>
      <p:sp>
        <p:nvSpPr>
          <p:cNvPr id="72712" name="文字方塊 9"/>
          <p:cNvSpPr txBox="1">
            <a:spLocks noChangeArrowheads="1"/>
          </p:cNvSpPr>
          <p:nvPr/>
        </p:nvSpPr>
        <p:spPr bwMode="auto">
          <a:xfrm>
            <a:off x="1212850" y="2960688"/>
            <a:ext cx="1181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汞 </a:t>
            </a:r>
            <a:r>
              <a:rPr kumimoji="0" lang="en-US" altLang="zh-TW" sz="2000">
                <a:latin typeface="Arial" pitchFamily="34" charset="0"/>
                <a:cs typeface="Arial" pitchFamily="34" charset="0"/>
              </a:rPr>
              <a:t>(</a:t>
            </a:r>
            <a:r>
              <a:rPr kumimoji="0" lang="zh-TW" altLang="en-US" sz="2000">
                <a:latin typeface="Arial" pitchFamily="34" charset="0"/>
                <a:cs typeface="Arial" pitchFamily="34" charset="0"/>
              </a:rPr>
              <a:t>陰極</a:t>
            </a:r>
            <a:r>
              <a:rPr kumimoji="0" lang="en-US" altLang="zh-TW" sz="2000">
                <a:latin typeface="Arial" pitchFamily="34" charset="0"/>
                <a:cs typeface="Arial" pitchFamily="34" charset="0"/>
              </a:rPr>
              <a:t>)</a:t>
            </a:r>
            <a:endParaRPr kumimoji="0" lang="zh-HK" altLang="en-US" sz="2000">
              <a:latin typeface="Arial" pitchFamily="34" charset="0"/>
              <a:cs typeface="Arial" pitchFamily="34" charset="0"/>
            </a:endParaRPr>
          </a:p>
        </p:txBody>
      </p:sp>
      <p:sp>
        <p:nvSpPr>
          <p:cNvPr id="20" name="文字方塊 1"/>
          <p:cNvSpPr txBox="1">
            <a:spLocks noChangeArrowheads="1"/>
          </p:cNvSpPr>
          <p:nvPr/>
        </p:nvSpPr>
        <p:spPr bwMode="auto">
          <a:xfrm>
            <a:off x="449263" y="4376738"/>
            <a:ext cx="1944687" cy="519112"/>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陰極 </a:t>
            </a:r>
            <a:r>
              <a:rPr kumimoji="0" lang="en-US" altLang="zh-HK" sz="2800">
                <a:latin typeface="Arial" pitchFamily="34" charset="0"/>
                <a:cs typeface="Arial" pitchFamily="34" charset="0"/>
              </a:rPr>
              <a:t>(</a:t>
            </a:r>
            <a:r>
              <a:rPr kumimoji="0" lang="zh-TW" altLang="en-US" sz="2800">
                <a:latin typeface="Arial" pitchFamily="34" charset="0"/>
                <a:cs typeface="Arial" pitchFamily="34" charset="0"/>
              </a:rPr>
              <a:t>汞</a:t>
            </a:r>
            <a:r>
              <a:rPr kumimoji="0" lang="en-US" altLang="zh-HK" sz="2800">
                <a:latin typeface="Arial" pitchFamily="34" charset="0"/>
                <a:cs typeface="Arial" pitchFamily="34" charset="0"/>
              </a:rPr>
              <a:t>)</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21" name="矩形 12"/>
          <p:cNvSpPr>
            <a:spLocks noChangeArrowheads="1"/>
          </p:cNvSpPr>
          <p:nvPr/>
        </p:nvSpPr>
        <p:spPr bwMode="auto">
          <a:xfrm>
            <a:off x="2643188" y="4356100"/>
            <a:ext cx="6176962" cy="5857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a:solidFill>
                  <a:srgbClr val="FF0000"/>
                </a:solidFill>
                <a:latin typeface="Arial" pitchFamily="34" charset="0"/>
                <a:cs typeface="Arial" pitchFamily="34" charset="0"/>
              </a:rPr>
              <a:t>Na</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(aq) + Hg(l) + e</a:t>
            </a:r>
            <a:r>
              <a:rPr kumimoji="0" lang="pt-BR" altLang="zh-HK" sz="3200" b="1" u="sng" baseline="30000">
                <a:solidFill>
                  <a:srgbClr val="FF0000"/>
                </a:solidFill>
                <a:latin typeface="Arial" pitchFamily="34" charset="0"/>
                <a:cs typeface="Arial" pitchFamily="34" charset="0"/>
              </a:rPr>
              <a:t>–</a:t>
            </a:r>
            <a:r>
              <a:rPr kumimoji="0" lang="pt-BR" altLang="zh-HK" sz="3200" b="1" u="sng">
                <a:solidFill>
                  <a:srgbClr val="FF0000"/>
                </a:solidFill>
                <a:latin typeface="Arial" pitchFamily="34" charset="0"/>
                <a:cs typeface="Arial" pitchFamily="34" charset="0"/>
              </a:rPr>
              <a:t> </a:t>
            </a:r>
            <a:r>
              <a:rPr kumimoji="0" lang="pt-BR" altLang="zh-HK" sz="3200" b="1" u="sng">
                <a:solidFill>
                  <a:srgbClr val="FF0000"/>
                </a:solidFill>
                <a:latin typeface="Arial" pitchFamily="34" charset="0"/>
                <a:cs typeface="Arial" pitchFamily="34" charset="0"/>
                <a:sym typeface="Symbol" pitchFamily="18" charset="2"/>
              </a:rPr>
              <a:t> </a:t>
            </a:r>
            <a:r>
              <a:rPr kumimoji="0" lang="pt-BR" altLang="zh-HK" sz="3200" b="1" u="sng">
                <a:solidFill>
                  <a:srgbClr val="FF0000"/>
                </a:solidFill>
                <a:latin typeface="Arial" pitchFamily="34" charset="0"/>
                <a:cs typeface="Arial" pitchFamily="34" charset="0"/>
              </a:rPr>
              <a:t>Na/Hg(l)</a:t>
            </a:r>
            <a:endParaRPr kumimoji="0" lang="zh-HK" altLang="en-US" sz="3200" b="1">
              <a:solidFill>
                <a:srgbClr val="3399FF"/>
              </a:solidFill>
              <a:latin typeface="Arial" pitchFamily="34" charset="0"/>
              <a:cs typeface="Arial" pitchFamily="34" charset="0"/>
            </a:endParaRPr>
          </a:p>
        </p:txBody>
      </p:sp>
      <p:sp>
        <p:nvSpPr>
          <p:cNvPr id="22" name="文字方塊 1"/>
          <p:cNvSpPr txBox="1">
            <a:spLocks noChangeArrowheads="1"/>
          </p:cNvSpPr>
          <p:nvPr/>
        </p:nvSpPr>
        <p:spPr bwMode="auto">
          <a:xfrm>
            <a:off x="466725" y="5356225"/>
            <a:ext cx="2592388" cy="519113"/>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pitchFamily="34" charset="0"/>
                <a:cs typeface="Arial" pitchFamily="34" charset="0"/>
              </a:rPr>
              <a:t>陽極 </a:t>
            </a:r>
            <a:r>
              <a:rPr kumimoji="0" lang="en-US" altLang="zh-HK" sz="2800">
                <a:latin typeface="Arial" pitchFamily="34" charset="0"/>
                <a:cs typeface="Arial" pitchFamily="34" charset="0"/>
              </a:rPr>
              <a:t>(</a:t>
            </a:r>
            <a:r>
              <a:rPr kumimoji="0" lang="zh-TW" altLang="en-US" sz="2800">
                <a:latin typeface="Arial" pitchFamily="34" charset="0"/>
                <a:cs typeface="Arial" pitchFamily="34" charset="0"/>
              </a:rPr>
              <a:t>石墨</a:t>
            </a:r>
            <a:r>
              <a:rPr kumimoji="0" lang="en-US" altLang="zh-HK" sz="2800">
                <a:latin typeface="Arial" pitchFamily="34" charset="0"/>
                <a:cs typeface="Arial" pitchFamily="34" charset="0"/>
              </a:rPr>
              <a:t>)</a:t>
            </a:r>
            <a:r>
              <a:rPr kumimoji="0" lang="zh-TW" altLang="en-US" sz="2800">
                <a:latin typeface="Arial" pitchFamily="34" charset="0"/>
                <a:cs typeface="Arial" pitchFamily="34" charset="0"/>
              </a:rPr>
              <a:t>：</a:t>
            </a:r>
            <a:endParaRPr kumimoji="0" lang="zh-HK" altLang="en-US" sz="2800">
              <a:latin typeface="Arial" pitchFamily="34" charset="0"/>
              <a:cs typeface="Arial" pitchFamily="34" charset="0"/>
            </a:endParaRPr>
          </a:p>
        </p:txBody>
      </p:sp>
      <p:sp>
        <p:nvSpPr>
          <p:cNvPr id="23" name="矩形 3"/>
          <p:cNvSpPr>
            <a:spLocks noChangeArrowheads="1"/>
          </p:cNvSpPr>
          <p:nvPr/>
        </p:nvSpPr>
        <p:spPr bwMode="auto">
          <a:xfrm>
            <a:off x="3071813" y="5354638"/>
            <a:ext cx="40211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latin typeface="Arial" pitchFamily="34" charset="0"/>
                <a:cs typeface="Arial" pitchFamily="34" charset="0"/>
              </a:rPr>
              <a:t>2Cl</a:t>
            </a:r>
            <a:r>
              <a:rPr kumimoji="0" lang="en-US" altLang="zh-HK" sz="2800" b="1" baseline="30000">
                <a:latin typeface="Arial" pitchFamily="34" charset="0"/>
                <a:cs typeface="Arial" pitchFamily="34" charset="0"/>
              </a:rPr>
              <a:t>–</a:t>
            </a:r>
            <a:r>
              <a:rPr kumimoji="0" lang="en-US" altLang="zh-HK" sz="2800" b="1">
                <a:latin typeface="Arial" pitchFamily="34" charset="0"/>
                <a:cs typeface="Arial" pitchFamily="34" charset="0"/>
              </a:rPr>
              <a:t>(aq) </a:t>
            </a:r>
            <a:r>
              <a:rPr kumimoji="0" lang="en-US" altLang="zh-HK" sz="2800" b="1">
                <a:latin typeface="Arial" pitchFamily="34" charset="0"/>
                <a:cs typeface="Arial" pitchFamily="34" charset="0"/>
                <a:sym typeface="Symbol" pitchFamily="18" charset="2"/>
              </a:rPr>
              <a:t> </a:t>
            </a:r>
            <a:r>
              <a:rPr kumimoji="0" lang="en-US" altLang="zh-HK" sz="2800" b="1">
                <a:latin typeface="Arial" pitchFamily="34" charset="0"/>
                <a:cs typeface="Arial" pitchFamily="34" charset="0"/>
              </a:rPr>
              <a:t>Cl</a:t>
            </a:r>
            <a:r>
              <a:rPr kumimoji="0" lang="en-US" altLang="zh-HK" sz="2800" b="1" baseline="-25000">
                <a:latin typeface="Arial" pitchFamily="34" charset="0"/>
                <a:cs typeface="Arial" pitchFamily="34" charset="0"/>
              </a:rPr>
              <a:t>2</a:t>
            </a:r>
            <a:r>
              <a:rPr kumimoji="0" lang="en-US" altLang="zh-HK" sz="2800" b="1">
                <a:latin typeface="Arial" pitchFamily="34" charset="0"/>
                <a:cs typeface="Arial" pitchFamily="34" charset="0"/>
              </a:rPr>
              <a:t>(g) + 2e</a:t>
            </a:r>
            <a:r>
              <a:rPr kumimoji="0" lang="en-US" altLang="zh-HK" sz="2800" b="1" baseline="30000">
                <a:latin typeface="Arial" pitchFamily="34" charset="0"/>
                <a:cs typeface="Arial" pitchFamily="34" charset="0"/>
              </a:rPr>
              <a:t>–</a:t>
            </a:r>
            <a:r>
              <a:rPr kumimoji="0" lang="en-US" altLang="zh-HK" sz="2800" b="1">
                <a:latin typeface="Arial" pitchFamily="34" charset="0"/>
                <a:cs typeface="Arial" pitchFamily="34" charset="0"/>
              </a:rPr>
              <a:t> </a:t>
            </a:r>
            <a:endParaRPr kumimoji="0" lang="zh-HK" altLang="en-US" sz="2800" b="1">
              <a:solidFill>
                <a:srgbClr val="FF00FF"/>
              </a:solidFill>
              <a:latin typeface="Arial" pitchFamily="34" charset="0"/>
              <a:cs typeface="Arial" pitchFamily="34" charset="0"/>
            </a:endParaRPr>
          </a:p>
        </p:txBody>
      </p:sp>
      <p:graphicFrame>
        <p:nvGraphicFramePr>
          <p:cNvPr id="24" name="Group 33"/>
          <p:cNvGraphicFramePr>
            <a:graphicFrameLocks noGrp="1"/>
          </p:cNvGraphicFramePr>
          <p:nvPr/>
        </p:nvGraphicFramePr>
        <p:xfrm>
          <a:off x="5795963" y="1628775"/>
          <a:ext cx="2755900" cy="1516063"/>
        </p:xfrm>
        <a:graphic>
          <a:graphicData uri="http://schemas.openxmlformats.org/drawingml/2006/table">
            <a:tbl>
              <a:tblPr/>
              <a:tblGrid>
                <a:gridCol w="775181">
                  <a:extLst>
                    <a:ext uri="{9D8B030D-6E8A-4147-A177-3AD203B41FA5}">
                      <a16:colId xmlns:a16="http://schemas.microsoft.com/office/drawing/2014/main" xmlns="" val="20000"/>
                    </a:ext>
                  </a:extLst>
                </a:gridCol>
                <a:gridCol w="1001429">
                  <a:extLst>
                    <a:ext uri="{9D8B030D-6E8A-4147-A177-3AD203B41FA5}">
                      <a16:colId xmlns:a16="http://schemas.microsoft.com/office/drawing/2014/main" xmlns="" val="20001"/>
                    </a:ext>
                  </a:extLst>
                </a:gridCol>
                <a:gridCol w="979290">
                  <a:extLst>
                    <a:ext uri="{9D8B030D-6E8A-4147-A177-3AD203B41FA5}">
                      <a16:colId xmlns:a16="http://schemas.microsoft.com/office/drawing/2014/main" xmlns="" val="20002"/>
                    </a:ext>
                  </a:extLst>
                </a:gridCol>
              </a:tblGrid>
              <a:tr h="506413">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1600" b="1"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19" marR="91419" marT="45755" marB="45755"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陽離子</a:t>
                      </a:r>
                      <a:endParaRPr kumimoji="0" lang="zh-HK" altLang="en-US" sz="16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L="91419" marR="91419" marT="45755" marB="45755" anchor="ctr" horzOverflow="overflow">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rPr>
                        <a:t>陰離子</a:t>
                      </a:r>
                      <a:endParaRPr kumimoji="0" lang="zh-HK" altLang="en-US" sz="1600" b="1" i="0" u="none" strike="noStrike" cap="none" normalizeH="0" baseline="0" dirty="0" smtClean="0">
                        <a:ln>
                          <a:noFill/>
                        </a:ln>
                        <a:solidFill>
                          <a:schemeClr val="bg1"/>
                        </a:solidFill>
                        <a:effectLst/>
                        <a:latin typeface="Arial" pitchFamily="34" charset="0"/>
                        <a:ea typeface="新細明體" pitchFamily="18" charset="-120"/>
                        <a:cs typeface="Arial" pitchFamily="34" charset="0"/>
                      </a:endParaRPr>
                    </a:p>
                  </a:txBody>
                  <a:tcPr marL="91419" marR="91419" marT="45755" marB="45755"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xmlns="" val="10000"/>
                  </a:ext>
                </a:extLst>
              </a:tr>
              <a:tr h="504825">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0" i="0" u="none" strike="noStrike" cap="none" normalizeH="0" baseline="0" dirty="0" err="1" smtClean="0">
                          <a:ln>
                            <a:noFill/>
                          </a:ln>
                          <a:solidFill>
                            <a:schemeClr val="tx1"/>
                          </a:solidFill>
                          <a:effectLst/>
                          <a:latin typeface="Arial" pitchFamily="34" charset="0"/>
                          <a:ea typeface="新細明體" pitchFamily="18" charset="-120"/>
                          <a:cs typeface="Arial" pitchFamily="34" charset="0"/>
                        </a:rPr>
                        <a:t>NaCl</a:t>
                      </a:r>
                      <a:endParaRPr kumimoji="0" lang="zh-HK" altLang="en-US" sz="16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19" marR="9141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6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19" marR="9141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6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19" marR="9141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504825">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16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H</a:t>
                      </a:r>
                      <a:r>
                        <a:rPr kumimoji="0" lang="en-US" altLang="zh-HK" sz="1600" b="0" i="0" u="none" strike="noStrike" cap="none" normalizeH="0" baseline="-25000" dirty="0" smtClean="0">
                          <a:ln>
                            <a:noFill/>
                          </a:ln>
                          <a:solidFill>
                            <a:schemeClr val="tx1"/>
                          </a:solidFill>
                          <a:effectLst/>
                          <a:latin typeface="Arial" pitchFamily="34" charset="0"/>
                          <a:ea typeface="新細明體" pitchFamily="18" charset="-120"/>
                          <a:cs typeface="Arial" pitchFamily="34" charset="0"/>
                        </a:rPr>
                        <a:t>2</a:t>
                      </a:r>
                      <a:r>
                        <a:rPr kumimoji="0" lang="en-US" altLang="zh-HK" sz="16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rPr>
                        <a:t>O</a:t>
                      </a:r>
                      <a:endParaRPr kumimoji="0" lang="zh-HK" altLang="en-US" sz="16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19" marR="9141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6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L="91419" marR="9141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1600" b="0" i="0" u="none" strike="noStrike" cap="none" normalizeH="0" baseline="0" dirty="0" smtClean="0">
                        <a:ln>
                          <a:noFill/>
                        </a:ln>
                        <a:solidFill>
                          <a:schemeClr val="tx1"/>
                        </a:solidFill>
                        <a:effectLst/>
                        <a:latin typeface="Arial" pitchFamily="34" charset="0"/>
                        <a:ea typeface="新細明體" pitchFamily="18" charset="-120"/>
                        <a:cs typeface="Arial" pitchFamily="34" charset="0"/>
                      </a:endParaRPr>
                    </a:p>
                  </a:txBody>
                  <a:tcPr marL="91419" marR="91419" marT="45755" marB="45755"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bl>
          </a:graphicData>
        </a:graphic>
      </p:graphicFrame>
      <p:sp>
        <p:nvSpPr>
          <p:cNvPr id="72739" name="Rectangle 36"/>
          <p:cNvSpPr>
            <a:spLocks noChangeArrowheads="1"/>
          </p:cNvSpPr>
          <p:nvPr/>
        </p:nvSpPr>
        <p:spPr bwMode="auto">
          <a:xfrm>
            <a:off x="7699375" y="2236788"/>
            <a:ext cx="738188" cy="3079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1400">
                <a:solidFill>
                  <a:srgbClr val="FF0000"/>
                </a:solidFill>
                <a:latin typeface="Arial" pitchFamily="34" charset="0"/>
              </a:rPr>
              <a:t>Cl</a:t>
            </a:r>
            <a:r>
              <a:rPr kumimoji="0" lang="en-US" altLang="zh-TW" sz="1400" baseline="30000">
                <a:solidFill>
                  <a:srgbClr val="FF0000"/>
                </a:solidFill>
                <a:latin typeface="Arial" pitchFamily="34" charset="0"/>
                <a:sym typeface="Symbol" pitchFamily="18" charset="2"/>
              </a:rPr>
              <a:t></a:t>
            </a:r>
            <a:r>
              <a:rPr kumimoji="0" lang="en-US" altLang="zh-HK" sz="1400">
                <a:solidFill>
                  <a:srgbClr val="FF0000"/>
                </a:solidFill>
                <a:latin typeface="Arial" pitchFamily="34" charset="0"/>
              </a:rPr>
              <a:t>(aq)</a:t>
            </a:r>
            <a:endParaRPr kumimoji="0" lang="zh-HK" altLang="en-US" sz="1400">
              <a:solidFill>
                <a:srgbClr val="FF0000"/>
              </a:solidFill>
              <a:latin typeface="Arial" pitchFamily="34" charset="0"/>
            </a:endParaRPr>
          </a:p>
        </p:txBody>
      </p:sp>
      <p:sp>
        <p:nvSpPr>
          <p:cNvPr id="72740" name="Rectangle 37"/>
          <p:cNvSpPr>
            <a:spLocks noChangeArrowheads="1"/>
          </p:cNvSpPr>
          <p:nvPr/>
        </p:nvSpPr>
        <p:spPr bwMode="auto">
          <a:xfrm>
            <a:off x="6726238" y="2236788"/>
            <a:ext cx="801687" cy="3079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1400">
                <a:solidFill>
                  <a:srgbClr val="FF0000"/>
                </a:solidFill>
                <a:latin typeface="Arial" pitchFamily="34" charset="0"/>
              </a:rPr>
              <a:t>Na</a:t>
            </a:r>
            <a:r>
              <a:rPr kumimoji="0" lang="en-US" altLang="zh-HK" sz="1400" baseline="30000">
                <a:solidFill>
                  <a:srgbClr val="FF0000"/>
                </a:solidFill>
                <a:latin typeface="Arial" pitchFamily="34" charset="0"/>
              </a:rPr>
              <a:t>+</a:t>
            </a:r>
            <a:r>
              <a:rPr kumimoji="0" lang="en-US" altLang="zh-HK" sz="1400">
                <a:solidFill>
                  <a:srgbClr val="FF0000"/>
                </a:solidFill>
                <a:latin typeface="Arial" pitchFamily="34" charset="0"/>
              </a:rPr>
              <a:t>(aq)</a:t>
            </a:r>
            <a:endParaRPr kumimoji="0" lang="zh-HK" altLang="en-US" sz="1400">
              <a:solidFill>
                <a:srgbClr val="FF0000"/>
              </a:solidFill>
              <a:latin typeface="Arial" pitchFamily="34" charset="0"/>
            </a:endParaRPr>
          </a:p>
        </p:txBody>
      </p:sp>
      <p:sp>
        <p:nvSpPr>
          <p:cNvPr id="72741" name="Rectangle 38"/>
          <p:cNvSpPr>
            <a:spLocks noChangeArrowheads="1"/>
          </p:cNvSpPr>
          <p:nvPr/>
        </p:nvSpPr>
        <p:spPr bwMode="auto">
          <a:xfrm>
            <a:off x="7672388" y="2720975"/>
            <a:ext cx="836612" cy="3079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1400">
                <a:solidFill>
                  <a:srgbClr val="FF0000"/>
                </a:solidFill>
                <a:latin typeface="Arial" pitchFamily="34" charset="0"/>
              </a:rPr>
              <a:t>OH</a:t>
            </a:r>
            <a:r>
              <a:rPr kumimoji="0" lang="en-US" altLang="zh-HK" sz="1400" baseline="30000">
                <a:solidFill>
                  <a:srgbClr val="FF0000"/>
                </a:solidFill>
                <a:latin typeface="Arial" pitchFamily="34" charset="0"/>
                <a:sym typeface="Symbol" pitchFamily="18" charset="2"/>
              </a:rPr>
              <a:t></a:t>
            </a:r>
            <a:r>
              <a:rPr kumimoji="0" lang="en-US" altLang="zh-HK" sz="1400">
                <a:solidFill>
                  <a:srgbClr val="FF0000"/>
                </a:solidFill>
                <a:latin typeface="Arial" pitchFamily="34" charset="0"/>
              </a:rPr>
              <a:t>(aq)</a:t>
            </a:r>
            <a:endParaRPr kumimoji="0" lang="zh-HK" altLang="en-US" sz="1400">
              <a:solidFill>
                <a:srgbClr val="FF0000"/>
              </a:solidFill>
              <a:latin typeface="Arial" pitchFamily="34" charset="0"/>
            </a:endParaRPr>
          </a:p>
        </p:txBody>
      </p:sp>
      <p:sp>
        <p:nvSpPr>
          <p:cNvPr id="72742" name="Rectangle 39"/>
          <p:cNvSpPr>
            <a:spLocks noChangeArrowheads="1"/>
          </p:cNvSpPr>
          <p:nvPr/>
        </p:nvSpPr>
        <p:spPr bwMode="auto">
          <a:xfrm>
            <a:off x="6708775" y="2686050"/>
            <a:ext cx="703263" cy="3079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1400">
                <a:solidFill>
                  <a:srgbClr val="FF0000"/>
                </a:solidFill>
                <a:latin typeface="Arial" pitchFamily="34" charset="0"/>
              </a:rPr>
              <a:t>H</a:t>
            </a:r>
            <a:r>
              <a:rPr kumimoji="0" lang="en-US" altLang="zh-HK" sz="1400" baseline="30000">
                <a:solidFill>
                  <a:srgbClr val="FF0000"/>
                </a:solidFill>
                <a:latin typeface="Arial" pitchFamily="34" charset="0"/>
              </a:rPr>
              <a:t>+</a:t>
            </a:r>
            <a:r>
              <a:rPr kumimoji="0" lang="en-US" altLang="zh-HK" sz="1400">
                <a:solidFill>
                  <a:srgbClr val="FF0000"/>
                </a:solidFill>
                <a:latin typeface="Arial" pitchFamily="34" charset="0"/>
              </a:rPr>
              <a:t>(aq)</a:t>
            </a:r>
            <a:endParaRPr kumimoji="0" lang="zh-HK" altLang="en-US" sz="1400">
              <a:solidFill>
                <a:srgbClr val="FF0000"/>
              </a:solidFill>
              <a:latin typeface="Arial" pitchFamily="34" charset="0"/>
            </a:endParaRPr>
          </a:p>
        </p:txBody>
      </p:sp>
    </p:spTree>
    <p:extLst>
      <p:ext uri="{BB962C8B-B14F-4D97-AF65-F5344CB8AC3E}">
        <p14:creationId xmlns:p14="http://schemas.microsoft.com/office/powerpoint/2010/main" val="3039467396"/>
      </p:ext>
    </p:extLst>
  </p:cSld>
  <p:clrMapOvr>
    <a:masterClrMapping/>
  </p:clrMapOvr>
  <p:timing>
    <p:tnLst>
      <p:par>
        <p:cTn id="1" dur="indefinite" restart="never" nodeType="tmRoot"/>
      </p:par>
    </p:tnLst>
  </p:timing>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8"/>
          <p:cNvSpPr>
            <a:spLocks noChangeArrowheads="1"/>
          </p:cNvSpPr>
          <p:nvPr/>
        </p:nvSpPr>
        <p:spPr bwMode="auto">
          <a:xfrm>
            <a:off x="323528" y="260648"/>
            <a:ext cx="482600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電解 </a:t>
            </a:r>
            <a:r>
              <a:rPr kumimoji="0" lang="zh-TW" altLang="en-US" sz="3200" b="1" dirty="0">
                <a:solidFill>
                  <a:srgbClr val="0033CC"/>
                </a:solidFill>
                <a:latin typeface="Arial" pitchFamily="34" charset="0"/>
                <a:cs typeface="Arial" pitchFamily="34" charset="0"/>
              </a:rPr>
              <a:t>硫酸銅</a:t>
            </a:r>
            <a:r>
              <a:rPr kumimoji="0" lang="en-US" altLang="zh-TW" sz="3200" b="1" dirty="0">
                <a:solidFill>
                  <a:srgbClr val="0033CC"/>
                </a:solidFill>
                <a:latin typeface="Arial" pitchFamily="34" charset="0"/>
                <a:cs typeface="Arial" pitchFamily="34" charset="0"/>
              </a:rPr>
              <a:t>(II) </a:t>
            </a:r>
            <a:r>
              <a:rPr kumimoji="0" lang="zh-TW" altLang="en-US" sz="3200" b="1" dirty="0">
                <a:solidFill>
                  <a:srgbClr val="0033CC"/>
                </a:solidFill>
                <a:latin typeface="Arial" pitchFamily="34" charset="0"/>
                <a:cs typeface="Arial" pitchFamily="34" charset="0"/>
              </a:rPr>
              <a:t>溶液</a:t>
            </a:r>
            <a:endParaRPr kumimoji="0" lang="en-US" altLang="zh-TW" sz="3200" b="1" dirty="0">
              <a:solidFill>
                <a:srgbClr val="0033CC"/>
              </a:solidFill>
              <a:latin typeface="Arial" pitchFamily="34" charset="0"/>
              <a:cs typeface="Arial" pitchFamily="34" charset="0"/>
            </a:endParaRPr>
          </a:p>
        </p:txBody>
      </p:sp>
      <p:sp>
        <p:nvSpPr>
          <p:cNvPr id="3" name="Rectangle 4"/>
          <p:cNvSpPr>
            <a:spLocks noChangeArrowheads="1"/>
          </p:cNvSpPr>
          <p:nvPr/>
        </p:nvSpPr>
        <p:spPr bwMode="auto">
          <a:xfrm>
            <a:off x="322263" y="978495"/>
            <a:ext cx="5689600"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a:solidFill>
                  <a:srgbClr val="CC0000"/>
                </a:solidFill>
                <a:latin typeface="+mj-lt"/>
              </a:rPr>
              <a:t>以石墨電極電解硫酸銅</a:t>
            </a:r>
            <a:r>
              <a:rPr kumimoji="0" lang="en-US" altLang="zh-TW" sz="3200" b="1" dirty="0">
                <a:solidFill>
                  <a:srgbClr val="CC0000"/>
                </a:solidFill>
                <a:latin typeface="+mj-lt"/>
              </a:rPr>
              <a:t>(II) </a:t>
            </a:r>
            <a:r>
              <a:rPr kumimoji="0" lang="zh-TW" altLang="en-US" sz="3200" b="1" dirty="0">
                <a:solidFill>
                  <a:srgbClr val="CC0000"/>
                </a:solidFill>
                <a:latin typeface="+mj-lt"/>
              </a:rPr>
              <a:t>溶液</a:t>
            </a:r>
            <a:endParaRPr kumimoji="0" lang="en-US" altLang="zh-TW" sz="3200" b="1" dirty="0">
              <a:solidFill>
                <a:srgbClr val="CC0000"/>
              </a:solidFill>
              <a:latin typeface="+mj-lt"/>
            </a:endParaRPr>
          </a:p>
        </p:txBody>
      </p:sp>
      <p:pic>
        <p:nvPicPr>
          <p:cNvPr id="48132" name="Picture 2" descr="\\lisa\Chem DataBase\CHEM2ndEd_Illustration\Ch33\d33015.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4245" y="1627783"/>
            <a:ext cx="2128838"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3" name="文字方塊 3"/>
          <p:cNvSpPr txBox="1">
            <a:spLocks noChangeArrowheads="1"/>
          </p:cNvSpPr>
          <p:nvPr/>
        </p:nvSpPr>
        <p:spPr bwMode="auto">
          <a:xfrm>
            <a:off x="5004470" y="2275483"/>
            <a:ext cx="1209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石墨陰極</a:t>
            </a:r>
            <a:endParaRPr kumimoji="0" lang="zh-HK" altLang="en-US" sz="2000">
              <a:latin typeface="Arial" pitchFamily="34" charset="0"/>
              <a:cs typeface="Arial" pitchFamily="34" charset="0"/>
            </a:endParaRPr>
          </a:p>
        </p:txBody>
      </p:sp>
      <p:sp>
        <p:nvSpPr>
          <p:cNvPr id="48134" name="文字方塊 5"/>
          <p:cNvSpPr txBox="1">
            <a:spLocks noChangeArrowheads="1"/>
          </p:cNvSpPr>
          <p:nvPr/>
        </p:nvSpPr>
        <p:spPr bwMode="auto">
          <a:xfrm>
            <a:off x="5269583" y="4015383"/>
            <a:ext cx="18510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硫酸銅</a:t>
            </a:r>
            <a:r>
              <a:rPr kumimoji="0" lang="en-US" altLang="zh-TW" sz="2000">
                <a:latin typeface="Arial" pitchFamily="34" charset="0"/>
                <a:cs typeface="Arial" pitchFamily="34" charset="0"/>
              </a:rPr>
              <a:t>(II) </a:t>
            </a:r>
            <a:r>
              <a:rPr kumimoji="0" lang="zh-TW" altLang="en-US" sz="2000">
                <a:latin typeface="Arial" pitchFamily="34" charset="0"/>
                <a:cs typeface="Arial" pitchFamily="34" charset="0"/>
              </a:rPr>
              <a:t>溶液</a:t>
            </a:r>
            <a:endParaRPr kumimoji="0" lang="zh-HK" altLang="en-US" sz="2000">
              <a:latin typeface="Arial" pitchFamily="34" charset="0"/>
              <a:cs typeface="Arial" pitchFamily="34" charset="0"/>
            </a:endParaRPr>
          </a:p>
        </p:txBody>
      </p:sp>
      <p:sp>
        <p:nvSpPr>
          <p:cNvPr id="48135" name="文字方塊 6"/>
          <p:cNvSpPr txBox="1">
            <a:spLocks noChangeArrowheads="1"/>
          </p:cNvSpPr>
          <p:nvPr/>
        </p:nvSpPr>
        <p:spPr bwMode="auto">
          <a:xfrm>
            <a:off x="2051720" y="2291358"/>
            <a:ext cx="13684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石墨陽極</a:t>
            </a:r>
            <a:endParaRPr kumimoji="0" lang="zh-HK" altLang="en-US" sz="2000">
              <a:latin typeface="Arial" pitchFamily="34" charset="0"/>
              <a:cs typeface="Arial" pitchFamily="34" charset="0"/>
            </a:endParaRPr>
          </a:p>
        </p:txBody>
      </p:sp>
      <p:graphicFrame>
        <p:nvGraphicFramePr>
          <p:cNvPr id="51242" name="Group 42"/>
          <p:cNvGraphicFramePr>
            <a:graphicFrameLocks noGrp="1"/>
          </p:cNvGraphicFramePr>
          <p:nvPr>
            <p:extLst>
              <p:ext uri="{D42A27DB-BD31-4B8C-83A1-F6EECF244321}">
                <p14:modId xmlns:p14="http://schemas.microsoft.com/office/powerpoint/2010/main" val="191192553"/>
              </p:ext>
            </p:extLst>
          </p:nvPr>
        </p:nvGraphicFramePr>
        <p:xfrm>
          <a:off x="684213" y="4794845"/>
          <a:ext cx="7416800" cy="1514475"/>
        </p:xfrm>
        <a:graphic>
          <a:graphicData uri="http://schemas.openxmlformats.org/drawingml/2006/table">
            <a:tbl>
              <a:tblPr/>
              <a:tblGrid>
                <a:gridCol w="3529012">
                  <a:extLst>
                    <a:ext uri="{9D8B030D-6E8A-4147-A177-3AD203B41FA5}">
                      <a16:colId xmlns:a16="http://schemas.microsoft.com/office/drawing/2014/main" xmlns="" val="20000"/>
                    </a:ext>
                  </a:extLst>
                </a:gridCol>
                <a:gridCol w="1943100">
                  <a:extLst>
                    <a:ext uri="{9D8B030D-6E8A-4147-A177-3AD203B41FA5}">
                      <a16:colId xmlns:a16="http://schemas.microsoft.com/office/drawing/2014/main" xmlns="" val="20001"/>
                    </a:ext>
                  </a:extLst>
                </a:gridCol>
                <a:gridCol w="1944688">
                  <a:extLst>
                    <a:ext uri="{9D8B030D-6E8A-4147-A177-3AD203B41FA5}">
                      <a16:colId xmlns:a16="http://schemas.microsoft.com/office/drawing/2014/main" xmlns="" val="20002"/>
                    </a:ext>
                  </a:extLst>
                </a:gridCol>
              </a:tblGrid>
              <a:tr h="457273">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1"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57" marB="45757"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陽離子</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T="45757" marB="45757" anchor="ctr" horzOverflow="overflow">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rPr>
                        <a:t>陰離子</a:t>
                      </a:r>
                      <a:endParaRPr kumimoji="0" lang="zh-HK" altLang="en-US" sz="2400" b="1" i="0" u="none" strike="noStrike" cap="none" normalizeH="0" baseline="0" smtClean="0">
                        <a:ln>
                          <a:noFill/>
                        </a:ln>
                        <a:solidFill>
                          <a:schemeClr val="bg1"/>
                        </a:solidFill>
                        <a:effectLst/>
                        <a:latin typeface="Arial" pitchFamily="34" charset="0"/>
                        <a:ea typeface="新細明體" pitchFamily="18" charset="-120"/>
                        <a:cs typeface="Arial" pitchFamily="34" charset="0"/>
                      </a:endParaRPr>
                    </a:p>
                  </a:txBody>
                  <a:tcPr marT="45757" marB="45757" anchor="ctr" horzOverflow="overflow">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rgbClr val="3399FF"/>
                    </a:solidFill>
                  </a:tcPr>
                </a:tc>
                <a:extLst>
                  <a:ext uri="{0D108BD9-81ED-4DB2-BD59-A6C34878D82A}">
                    <a16:rowId xmlns:a16="http://schemas.microsoft.com/office/drawing/2014/main" xmlns="" val="10000"/>
                  </a:ext>
                </a:extLst>
              </a:tr>
              <a:tr h="553999">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來自硫酸銅</a:t>
                      </a:r>
                      <a:r>
                        <a:rPr kumimoji="0" lang="en-US" altLang="zh-TW"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(II) </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(CuSO</a:t>
                      </a:r>
                      <a:r>
                        <a:rPr kumimoji="0" lang="en-US" altLang="zh-HK" sz="24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4</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57" marB="45757"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57" marB="45757"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57" marB="45757"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1"/>
                  </a:ext>
                </a:extLst>
              </a:tr>
              <a:tr h="503202">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來自水 </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(H</a:t>
                      </a:r>
                      <a:r>
                        <a:rPr kumimoji="0" lang="en-US" altLang="zh-HK" sz="2400" b="0" i="0" u="none" strike="noStrike" cap="none" normalizeH="0" baseline="-25000" smtClean="0">
                          <a:ln>
                            <a:noFill/>
                          </a:ln>
                          <a:solidFill>
                            <a:schemeClr val="tx1"/>
                          </a:solidFill>
                          <a:effectLst/>
                          <a:latin typeface="Arial" pitchFamily="34" charset="0"/>
                          <a:ea typeface="新細明體" pitchFamily="18" charset="-120"/>
                          <a:cs typeface="Arial" pitchFamily="34" charset="0"/>
                        </a:rPr>
                        <a:t>2</a:t>
                      </a:r>
                      <a:r>
                        <a:rPr kumimoji="0" lang="en-US" altLang="zh-HK" sz="2400" b="0" i="0" u="none" strike="noStrike" cap="none" normalizeH="0" baseline="0" smtClean="0">
                          <a:ln>
                            <a:noFill/>
                          </a:ln>
                          <a:solidFill>
                            <a:schemeClr val="tx1"/>
                          </a:solidFill>
                          <a:effectLst/>
                          <a:latin typeface="Arial" pitchFamily="34" charset="0"/>
                          <a:ea typeface="新細明體" pitchFamily="18" charset="-120"/>
                          <a:cs typeface="Arial" pitchFamily="34" charset="0"/>
                        </a:rPr>
                        <a:t>O)</a:t>
                      </a: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57" marB="45757"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57" marB="45757"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itchFamily="34"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pitchFamily="34"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pitchFamily="34"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pitchFamily="34"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pitchFamily="34"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itchFamily="34" charset="0"/>
                        <a:ea typeface="新細明體" pitchFamily="18" charset="-120"/>
                        <a:cs typeface="Arial" pitchFamily="34" charset="0"/>
                      </a:endParaRPr>
                    </a:p>
                  </a:txBody>
                  <a:tcPr marT="45757" marB="45757" anchor="ctr" horzOverflow="overflow">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xmlns="" val="10002"/>
                  </a:ext>
                </a:extLst>
              </a:tr>
            </a:tbl>
          </a:graphicData>
        </a:graphic>
      </p:graphicFrame>
      <p:sp>
        <p:nvSpPr>
          <p:cNvPr id="51232" name="Rectangle 32"/>
          <p:cNvSpPr>
            <a:spLocks noChangeArrowheads="1"/>
          </p:cNvSpPr>
          <p:nvPr/>
        </p:nvSpPr>
        <p:spPr bwMode="auto">
          <a:xfrm>
            <a:off x="6381750" y="5299670"/>
            <a:ext cx="1519238"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b="1">
                <a:solidFill>
                  <a:srgbClr val="FF0000"/>
                </a:solidFill>
                <a:latin typeface="Arial" pitchFamily="34" charset="0"/>
              </a:rPr>
              <a:t>SO</a:t>
            </a:r>
            <a:r>
              <a:rPr kumimoji="0" lang="en-US" altLang="zh-TW" sz="2400" b="1" baseline="-25000">
                <a:solidFill>
                  <a:srgbClr val="FF0000"/>
                </a:solidFill>
                <a:latin typeface="Arial" pitchFamily="34" charset="0"/>
              </a:rPr>
              <a:t>4</a:t>
            </a:r>
            <a:r>
              <a:rPr kumimoji="0" lang="en-US" altLang="zh-TW" sz="2400" b="1" baseline="30000">
                <a:solidFill>
                  <a:srgbClr val="FF0000"/>
                </a:solidFill>
                <a:latin typeface="Arial" pitchFamily="34" charset="0"/>
                <a:sym typeface="Symbol" pitchFamily="18" charset="2"/>
              </a:rPr>
              <a:t>2</a:t>
            </a:r>
            <a:r>
              <a:rPr kumimoji="0" lang="en-US" altLang="zh-HK" sz="2400" b="1">
                <a:solidFill>
                  <a:srgbClr val="FF0000"/>
                </a:solidFill>
                <a:latin typeface="Arial" pitchFamily="34" charset="0"/>
              </a:rPr>
              <a:t>(aq)</a:t>
            </a:r>
            <a:endParaRPr kumimoji="0" lang="zh-HK" altLang="en-US" sz="2400" b="1">
              <a:solidFill>
                <a:srgbClr val="FF0000"/>
              </a:solidFill>
              <a:latin typeface="Arial" pitchFamily="34" charset="0"/>
            </a:endParaRPr>
          </a:p>
        </p:txBody>
      </p:sp>
      <p:sp>
        <p:nvSpPr>
          <p:cNvPr id="51233" name="Rectangle 33"/>
          <p:cNvSpPr>
            <a:spLocks noChangeArrowheads="1"/>
          </p:cNvSpPr>
          <p:nvPr/>
        </p:nvSpPr>
        <p:spPr bwMode="auto">
          <a:xfrm>
            <a:off x="4500563" y="5274270"/>
            <a:ext cx="1381125"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b="1">
                <a:solidFill>
                  <a:srgbClr val="FF0000"/>
                </a:solidFill>
                <a:latin typeface="Arial" pitchFamily="34" charset="0"/>
              </a:rPr>
              <a:t>Cu</a:t>
            </a:r>
            <a:r>
              <a:rPr kumimoji="0" lang="en-US" altLang="zh-TW" sz="2400" b="1" baseline="30000">
                <a:solidFill>
                  <a:srgbClr val="FF0000"/>
                </a:solidFill>
                <a:latin typeface="Arial" pitchFamily="34" charset="0"/>
              </a:rPr>
              <a:t>2+</a:t>
            </a:r>
            <a:r>
              <a:rPr kumimoji="0" lang="en-US" altLang="zh-HK" sz="2400" b="1">
                <a:solidFill>
                  <a:srgbClr val="FF0000"/>
                </a:solidFill>
                <a:latin typeface="Arial" pitchFamily="34" charset="0"/>
              </a:rPr>
              <a:t>(aq)</a:t>
            </a:r>
            <a:endParaRPr kumimoji="0" lang="zh-HK" altLang="en-US" sz="2400" b="1">
              <a:solidFill>
                <a:srgbClr val="FF0000"/>
              </a:solidFill>
              <a:latin typeface="Arial" pitchFamily="34" charset="0"/>
            </a:endParaRPr>
          </a:p>
        </p:txBody>
      </p:sp>
      <p:sp>
        <p:nvSpPr>
          <p:cNvPr id="51234" name="Rectangle 34"/>
          <p:cNvSpPr>
            <a:spLocks noChangeArrowheads="1"/>
          </p:cNvSpPr>
          <p:nvPr/>
        </p:nvSpPr>
        <p:spPr bwMode="auto">
          <a:xfrm>
            <a:off x="6516688" y="5804495"/>
            <a:ext cx="1311275"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b="1">
                <a:solidFill>
                  <a:srgbClr val="FF0000"/>
                </a:solidFill>
                <a:latin typeface="Arial" pitchFamily="34" charset="0"/>
              </a:rPr>
              <a:t>OH</a:t>
            </a:r>
            <a:r>
              <a:rPr kumimoji="0" lang="en-US" altLang="zh-HK" sz="2400" b="1" baseline="30000">
                <a:solidFill>
                  <a:srgbClr val="FF0000"/>
                </a:solidFill>
                <a:latin typeface="Arial" pitchFamily="34" charset="0"/>
                <a:sym typeface="Symbol" pitchFamily="18" charset="2"/>
              </a:rPr>
              <a:t></a:t>
            </a:r>
            <a:r>
              <a:rPr kumimoji="0" lang="en-US" altLang="zh-HK" sz="2400" b="1">
                <a:solidFill>
                  <a:srgbClr val="FF0000"/>
                </a:solidFill>
                <a:latin typeface="Arial" pitchFamily="34" charset="0"/>
              </a:rPr>
              <a:t>(aq)</a:t>
            </a:r>
            <a:endParaRPr kumimoji="0" lang="zh-HK" altLang="en-US" sz="2400" b="1">
              <a:solidFill>
                <a:srgbClr val="FF0000"/>
              </a:solidFill>
              <a:latin typeface="Arial" pitchFamily="34" charset="0"/>
            </a:endParaRPr>
          </a:p>
        </p:txBody>
      </p:sp>
      <p:sp>
        <p:nvSpPr>
          <p:cNvPr id="51235" name="Rectangle 35"/>
          <p:cNvSpPr>
            <a:spLocks noChangeArrowheads="1"/>
          </p:cNvSpPr>
          <p:nvPr/>
        </p:nvSpPr>
        <p:spPr bwMode="auto">
          <a:xfrm>
            <a:off x="4657725" y="5804495"/>
            <a:ext cx="1082675"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TW" sz="2400" b="1">
                <a:solidFill>
                  <a:srgbClr val="FF0000"/>
                </a:solidFill>
                <a:latin typeface="Arial" pitchFamily="34" charset="0"/>
              </a:rPr>
              <a:t>H</a:t>
            </a:r>
            <a:r>
              <a:rPr kumimoji="0" lang="en-US" altLang="zh-HK" sz="2400" b="1" baseline="30000">
                <a:solidFill>
                  <a:srgbClr val="FF0000"/>
                </a:solidFill>
                <a:latin typeface="Arial" pitchFamily="34" charset="0"/>
              </a:rPr>
              <a:t>+</a:t>
            </a:r>
            <a:r>
              <a:rPr kumimoji="0" lang="en-US" altLang="zh-HK" sz="2400" b="1">
                <a:solidFill>
                  <a:srgbClr val="FF0000"/>
                </a:solidFill>
                <a:latin typeface="Arial" pitchFamily="34" charset="0"/>
              </a:rPr>
              <a:t>(aq)</a:t>
            </a:r>
            <a:endParaRPr kumimoji="0" lang="zh-HK" altLang="en-US" sz="2400" b="1">
              <a:solidFill>
                <a:srgbClr val="FF0000"/>
              </a:solidFill>
              <a:latin typeface="Arial" pitchFamily="34" charset="0"/>
            </a:endParaRPr>
          </a:p>
        </p:txBody>
      </p:sp>
      <p:sp>
        <p:nvSpPr>
          <p:cNvPr id="21" name="橢圓 20"/>
          <p:cNvSpPr/>
          <p:nvPr/>
        </p:nvSpPr>
        <p:spPr>
          <a:xfrm>
            <a:off x="4395785" y="5263232"/>
            <a:ext cx="1516352" cy="517659"/>
          </a:xfrm>
          <a:prstGeom prst="ellipse">
            <a:avLst/>
          </a:prstGeom>
          <a:ln w="25400">
            <a:solidFill>
              <a:srgbClr val="6600FF"/>
            </a:solid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HK" altLang="en-US"/>
          </a:p>
        </p:txBody>
      </p:sp>
      <p:sp>
        <p:nvSpPr>
          <p:cNvPr id="2" name="橢圓 20"/>
          <p:cNvSpPr/>
          <p:nvPr/>
        </p:nvSpPr>
        <p:spPr>
          <a:xfrm>
            <a:off x="6411910" y="5766469"/>
            <a:ext cx="1516352" cy="517660"/>
          </a:xfrm>
          <a:prstGeom prst="ellipse">
            <a:avLst/>
          </a:prstGeom>
          <a:ln w="25400">
            <a:solidFill>
              <a:srgbClr val="6600FF"/>
            </a:solid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HK" altLang="en-US"/>
          </a:p>
        </p:txBody>
      </p:sp>
    </p:spTree>
    <p:extLst>
      <p:ext uri="{BB962C8B-B14F-4D97-AF65-F5344CB8AC3E}">
        <p14:creationId xmlns:p14="http://schemas.microsoft.com/office/powerpoint/2010/main" val="4223803882"/>
      </p:ext>
    </p:extLst>
  </p:cSld>
  <p:clrMapOvr>
    <a:masterClrMapping/>
  </p:clrMapOvr>
  <p:timing>
    <p:tnLst>
      <p:par>
        <p:cTn id="1" dur="indefinite" restart="never" nodeType="tmRoot"/>
      </p:par>
    </p:tnLst>
  </p:timing>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文字方塊 1"/>
          <p:cNvSpPr txBox="1">
            <a:spLocks noChangeArrowheads="1"/>
          </p:cNvSpPr>
          <p:nvPr/>
        </p:nvSpPr>
        <p:spPr bwMode="auto">
          <a:xfrm>
            <a:off x="322263" y="628650"/>
            <a:ext cx="2736850" cy="579438"/>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latin typeface="Arial" pitchFamily="34" charset="0"/>
                <a:cs typeface="Arial" pitchFamily="34" charset="0"/>
              </a:rPr>
              <a:t>陰極 </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石墨</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a:t>
            </a:r>
            <a:endParaRPr kumimoji="0" lang="zh-HK" altLang="en-US" sz="3200" b="1">
              <a:latin typeface="Arial" pitchFamily="34" charset="0"/>
              <a:cs typeface="Arial" pitchFamily="34" charset="0"/>
            </a:endParaRPr>
          </a:p>
        </p:txBody>
      </p:sp>
      <p:sp>
        <p:nvSpPr>
          <p:cNvPr id="3" name="Rectangle 6"/>
          <p:cNvSpPr>
            <a:spLocks noChangeArrowheads="1"/>
          </p:cNvSpPr>
          <p:nvPr/>
        </p:nvSpPr>
        <p:spPr bwMode="auto">
          <a:xfrm>
            <a:off x="395288" y="1616744"/>
            <a:ext cx="82089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a:t>
            </a:r>
            <a:r>
              <a:rPr kumimoji="0" lang="zh-TW" altLang="en-US" sz="2800"/>
              <a:t>離子會優先放電 </a:t>
            </a:r>
            <a:r>
              <a:rPr kumimoji="0" lang="en-US" altLang="zh-TW" sz="2800" b="1"/>
              <a:t>(</a:t>
            </a:r>
            <a:r>
              <a:rPr kumimoji="0" lang="zh-TW" altLang="en-US" sz="2800" b="1"/>
              <a:t>發生還原作用</a:t>
            </a:r>
            <a:r>
              <a:rPr kumimoji="0" lang="en-US" altLang="zh-TW" sz="2800" b="1"/>
              <a:t>)</a:t>
            </a:r>
            <a:r>
              <a:rPr kumimoji="0" lang="zh-TW" altLang="en-US" sz="2800"/>
              <a:t>，生成銅金屬。</a:t>
            </a:r>
            <a:endParaRPr kumimoji="0" lang="en-US" altLang="zh-TW" sz="2800">
              <a:latin typeface="Arial" pitchFamily="34" charset="0"/>
              <a:ea typeface="Arial Unicode MS" pitchFamily="34" charset="-120"/>
              <a:cs typeface="Arial" pitchFamily="34" charset="0"/>
            </a:endParaRPr>
          </a:p>
        </p:txBody>
      </p:sp>
      <p:sp>
        <p:nvSpPr>
          <p:cNvPr id="6" name="Rectangle 6"/>
          <p:cNvSpPr>
            <a:spLocks noChangeArrowheads="1"/>
          </p:cNvSpPr>
          <p:nvPr/>
        </p:nvSpPr>
        <p:spPr bwMode="auto">
          <a:xfrm>
            <a:off x="395288" y="2945035"/>
            <a:ext cx="820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因此，有一層銅澱積在陰極表面。</a:t>
            </a:r>
            <a:endParaRPr kumimoji="0" lang="en-US" altLang="zh-TW" sz="2800">
              <a:latin typeface="Arial" pitchFamily="34" charset="0"/>
              <a:ea typeface="Arial Unicode MS" pitchFamily="34" charset="-120"/>
              <a:cs typeface="Arial" pitchFamily="34" charset="0"/>
            </a:endParaRPr>
          </a:p>
        </p:txBody>
      </p:sp>
      <p:sp>
        <p:nvSpPr>
          <p:cNvPr id="49157" name="矩形 6"/>
          <p:cNvSpPr>
            <a:spLocks noChangeArrowheads="1"/>
          </p:cNvSpPr>
          <p:nvPr/>
        </p:nvSpPr>
        <p:spPr bwMode="auto">
          <a:xfrm>
            <a:off x="1835150" y="3605435"/>
            <a:ext cx="6697663"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3200" b="1" u="sng">
                <a:solidFill>
                  <a:srgbClr val="FF0000"/>
                </a:solidFill>
                <a:latin typeface="Arial" pitchFamily="34" charset="0"/>
                <a:cs typeface="Arial" pitchFamily="34" charset="0"/>
              </a:rPr>
              <a:t>Cu</a:t>
            </a:r>
            <a:r>
              <a:rPr kumimoji="0" lang="en-US" altLang="zh-HK" sz="3200" b="1" u="sng" baseline="30000">
                <a:solidFill>
                  <a:srgbClr val="FF0000"/>
                </a:solidFill>
                <a:latin typeface="Arial" pitchFamily="34" charset="0"/>
                <a:cs typeface="Arial" pitchFamily="34" charset="0"/>
              </a:rPr>
              <a:t>2+</a:t>
            </a:r>
            <a:r>
              <a:rPr kumimoji="0" lang="en-US" altLang="zh-HK" sz="3200" b="1" u="sng">
                <a:solidFill>
                  <a:srgbClr val="FF0000"/>
                </a:solidFill>
                <a:latin typeface="Arial" pitchFamily="34" charset="0"/>
                <a:cs typeface="Arial" pitchFamily="34" charset="0"/>
              </a:rPr>
              <a:t>(aq) + 2e</a:t>
            </a:r>
            <a:r>
              <a:rPr kumimoji="0" lang="en-US" altLang="zh-HK" sz="3200" b="1" u="sng" baseline="30000">
                <a:solidFill>
                  <a:srgbClr val="FF0000"/>
                </a:solidFill>
                <a:latin typeface="Arial" pitchFamily="34" charset="0"/>
                <a:cs typeface="Arial" pitchFamily="34" charset="0"/>
              </a:rPr>
              <a:t>–</a:t>
            </a:r>
            <a:r>
              <a:rPr kumimoji="0" lang="en-US" altLang="zh-HK" sz="3200" b="1" u="sng">
                <a:solidFill>
                  <a:srgbClr val="FF0000"/>
                </a:solidFill>
                <a:latin typeface="Arial" pitchFamily="34" charset="0"/>
                <a:cs typeface="Arial" pitchFamily="34" charset="0"/>
              </a:rPr>
              <a:t> </a:t>
            </a:r>
            <a:r>
              <a:rPr kumimoji="0" lang="en-US" altLang="zh-HK" sz="3200" b="1" u="sng">
                <a:solidFill>
                  <a:srgbClr val="FF0000"/>
                </a:solidFill>
                <a:latin typeface="Arial" pitchFamily="34" charset="0"/>
                <a:cs typeface="Arial" pitchFamily="34" charset="0"/>
                <a:sym typeface="Symbol" pitchFamily="18" charset="2"/>
              </a:rPr>
              <a:t> </a:t>
            </a:r>
            <a:r>
              <a:rPr kumimoji="0" lang="en-US" altLang="zh-HK" sz="3200" b="1" u="sng">
                <a:solidFill>
                  <a:srgbClr val="FF0000"/>
                </a:solidFill>
                <a:latin typeface="Arial" pitchFamily="34" charset="0"/>
                <a:cs typeface="Arial" pitchFamily="34" charset="0"/>
              </a:rPr>
              <a:t>Cu(s)</a:t>
            </a:r>
            <a:r>
              <a:rPr kumimoji="0" lang="en-US" altLang="zh-HK" sz="2800">
                <a:latin typeface="Arial" pitchFamily="34" charset="0"/>
                <a:cs typeface="Arial" pitchFamily="34" charset="0"/>
              </a:rPr>
              <a:t>     </a:t>
            </a:r>
            <a:r>
              <a:rPr kumimoji="0" lang="en-US" altLang="zh-HK" sz="2800">
                <a:solidFill>
                  <a:srgbClr val="3399FF"/>
                </a:solidFill>
                <a:latin typeface="Arial" pitchFamily="34" charset="0"/>
                <a:cs typeface="Arial" pitchFamily="34" charset="0"/>
              </a:rPr>
              <a:t>(</a:t>
            </a:r>
            <a:r>
              <a:rPr kumimoji="0" lang="zh-TW" altLang="en-US" sz="2800">
                <a:solidFill>
                  <a:srgbClr val="3399FF"/>
                </a:solidFill>
                <a:latin typeface="Arial" pitchFamily="34" charset="0"/>
                <a:cs typeface="Arial" pitchFamily="34" charset="0"/>
              </a:rPr>
              <a:t>還原作用</a:t>
            </a:r>
            <a:r>
              <a:rPr kumimoji="0" lang="en-US" altLang="zh-HK" sz="2800">
                <a:solidFill>
                  <a:srgbClr val="3399FF"/>
                </a:solidFill>
                <a:latin typeface="Arial" pitchFamily="34" charset="0"/>
                <a:cs typeface="Arial" pitchFamily="34" charset="0"/>
              </a:rPr>
              <a:t>) </a:t>
            </a:r>
            <a:endParaRPr kumimoji="0" lang="zh-HK" altLang="en-US" sz="2800">
              <a:solidFill>
                <a:srgbClr val="3399FF"/>
              </a:solidFill>
              <a:latin typeface="Arial" pitchFamily="34" charset="0"/>
              <a:cs typeface="Arial" pitchFamily="34" charset="0"/>
            </a:endParaRPr>
          </a:p>
        </p:txBody>
      </p:sp>
      <p:sp>
        <p:nvSpPr>
          <p:cNvPr id="49158" name="文字方塊 7"/>
          <p:cNvSpPr txBox="1">
            <a:spLocks noChangeArrowheads="1"/>
          </p:cNvSpPr>
          <p:nvPr/>
        </p:nvSpPr>
        <p:spPr bwMode="auto">
          <a:xfrm>
            <a:off x="1906588" y="4122960"/>
            <a:ext cx="3730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3399FF"/>
                </a:solidFill>
                <a:latin typeface="Arial" pitchFamily="34" charset="0"/>
                <a:cs typeface="Arial" pitchFamily="34" charset="0"/>
              </a:rPr>
              <a:t>+2                                    0</a:t>
            </a:r>
            <a:endParaRPr kumimoji="0" lang="zh-HK" altLang="en-US" sz="2400">
              <a:solidFill>
                <a:srgbClr val="3399FF"/>
              </a:solidFill>
              <a:latin typeface="Arial" pitchFamily="34" charset="0"/>
              <a:cs typeface="Arial" pitchFamily="34" charset="0"/>
            </a:endParaRPr>
          </a:p>
        </p:txBody>
      </p:sp>
      <p:sp>
        <p:nvSpPr>
          <p:cNvPr id="9" name="Rectangle 6"/>
          <p:cNvSpPr>
            <a:spLocks noChangeArrowheads="1"/>
          </p:cNvSpPr>
          <p:nvPr/>
        </p:nvSpPr>
        <p:spPr bwMode="auto">
          <a:xfrm>
            <a:off x="395288" y="4859114"/>
            <a:ext cx="82089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由於銅澱積在石墨陰極上，故電極的體積和質量會逐漸增加。</a:t>
            </a:r>
            <a:endParaRPr kumimoji="0" lang="en-US" altLang="zh-HK" sz="2800">
              <a:latin typeface="Arial" pitchFamily="34" charset="0"/>
              <a:cs typeface="Arial" pitchFamily="34" charset="0"/>
            </a:endParaRPr>
          </a:p>
        </p:txBody>
      </p:sp>
    </p:spTree>
    <p:extLst>
      <p:ext uri="{BB962C8B-B14F-4D97-AF65-F5344CB8AC3E}">
        <p14:creationId xmlns:p14="http://schemas.microsoft.com/office/powerpoint/2010/main" val="1673315676"/>
      </p:ext>
    </p:extLst>
  </p:cSld>
  <p:clrMapOvr>
    <a:masterClrMapping/>
  </p:clrMapOvr>
  <p:timing>
    <p:tnLst>
      <p:par>
        <p:cTn id="1" dur="indefinite" restart="never" nodeType="tmRoot"/>
      </p:par>
    </p:tnLst>
  </p:timing>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文字方塊 1"/>
          <p:cNvSpPr txBox="1">
            <a:spLocks noChangeArrowheads="1"/>
          </p:cNvSpPr>
          <p:nvPr/>
        </p:nvSpPr>
        <p:spPr bwMode="auto">
          <a:xfrm>
            <a:off x="179388" y="549275"/>
            <a:ext cx="2736850" cy="579438"/>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latin typeface="Arial" pitchFamily="34" charset="0"/>
                <a:cs typeface="Arial" pitchFamily="34" charset="0"/>
              </a:rPr>
              <a:t>陽極 </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石墨</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a:t>
            </a:r>
            <a:endParaRPr kumimoji="0" lang="zh-HK" altLang="en-US" sz="3200" b="1">
              <a:latin typeface="Arial" pitchFamily="34" charset="0"/>
              <a:cs typeface="Arial" pitchFamily="34" charset="0"/>
            </a:endParaRPr>
          </a:p>
        </p:txBody>
      </p:sp>
      <p:sp>
        <p:nvSpPr>
          <p:cNvPr id="50179" name="矩形 2"/>
          <p:cNvSpPr>
            <a:spLocks noChangeArrowheads="1"/>
          </p:cNvSpPr>
          <p:nvPr/>
        </p:nvSpPr>
        <p:spPr bwMode="auto">
          <a:xfrm>
            <a:off x="755650" y="2201863"/>
            <a:ext cx="8316913"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a:solidFill>
                  <a:srgbClr val="FF0000"/>
                </a:solidFill>
                <a:latin typeface="Arial" pitchFamily="34" charset="0"/>
                <a:cs typeface="Arial" pitchFamily="34" charset="0"/>
              </a:rPr>
              <a:t>4OH</a:t>
            </a:r>
            <a:r>
              <a:rPr kumimoji="0" lang="pt-BR" altLang="zh-HK" sz="3200" b="1" u="sng" baseline="30000">
                <a:solidFill>
                  <a:srgbClr val="FF0000"/>
                </a:solidFill>
                <a:latin typeface="Arial" pitchFamily="34" charset="0"/>
                <a:cs typeface="Arial" pitchFamily="34" charset="0"/>
                <a:sym typeface="Symbol" pitchFamily="18" charset="2"/>
              </a:rPr>
              <a:t></a:t>
            </a:r>
            <a:r>
              <a:rPr kumimoji="0" lang="pt-BR" altLang="zh-HK" sz="3200" b="1" u="sng">
                <a:solidFill>
                  <a:srgbClr val="FF0000"/>
                </a:solidFill>
                <a:latin typeface="Arial" pitchFamily="34" charset="0"/>
                <a:cs typeface="Arial" pitchFamily="34" charset="0"/>
              </a:rPr>
              <a:t>(aq) </a:t>
            </a:r>
            <a:r>
              <a:rPr kumimoji="0" lang="pt-BR" altLang="zh-HK" sz="3200" b="1" u="sng">
                <a:solidFill>
                  <a:srgbClr val="FF0000"/>
                </a:solidFill>
                <a:latin typeface="Arial" pitchFamily="34" charset="0"/>
                <a:cs typeface="Arial" pitchFamily="34" charset="0"/>
                <a:sym typeface="Symbol" pitchFamily="18" charset="2"/>
              </a:rPr>
              <a:t></a:t>
            </a:r>
            <a:r>
              <a:rPr kumimoji="0" lang="pt-BR" altLang="zh-HK" sz="3200" b="1" u="sng">
                <a:solidFill>
                  <a:srgbClr val="FF0000"/>
                </a:solidFill>
                <a:latin typeface="Arial" pitchFamily="34" charset="0"/>
                <a:cs typeface="Arial" pitchFamily="34" charset="0"/>
              </a:rPr>
              <a:t> O</a:t>
            </a:r>
            <a:r>
              <a:rPr kumimoji="0" lang="pt-BR" altLang="zh-HK" sz="3200" b="1"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(g) + 2H</a:t>
            </a:r>
            <a:r>
              <a:rPr kumimoji="0" lang="pt-BR" altLang="zh-HK" sz="3200" b="1" baseline="-25000">
                <a:solidFill>
                  <a:srgbClr val="FF0000"/>
                </a:solidFill>
                <a:latin typeface="Arial" pitchFamily="34" charset="0"/>
                <a:cs typeface="Arial" pitchFamily="34" charset="0"/>
              </a:rPr>
              <a:t>2</a:t>
            </a:r>
            <a:r>
              <a:rPr kumimoji="0" lang="pt-BR" altLang="zh-HK" sz="3200" b="1" u="sng">
                <a:solidFill>
                  <a:srgbClr val="FF0000"/>
                </a:solidFill>
                <a:latin typeface="Arial" pitchFamily="34" charset="0"/>
                <a:cs typeface="Arial" pitchFamily="34" charset="0"/>
              </a:rPr>
              <a:t>O(l) + 4e</a:t>
            </a:r>
            <a:r>
              <a:rPr kumimoji="0" lang="pt-BR" altLang="zh-HK" sz="3200" b="1" u="sng" baseline="30000">
                <a:solidFill>
                  <a:srgbClr val="FF0000"/>
                </a:solidFill>
                <a:latin typeface="Arial" pitchFamily="34" charset="0"/>
                <a:cs typeface="Arial" pitchFamily="34" charset="0"/>
              </a:rPr>
              <a:t>–</a:t>
            </a:r>
            <a:r>
              <a:rPr kumimoji="0" lang="pt-BR" altLang="zh-HK" sz="2800">
                <a:latin typeface="Arial" pitchFamily="34" charset="0"/>
                <a:cs typeface="Arial" pitchFamily="34" charset="0"/>
              </a:rPr>
              <a:t>  </a:t>
            </a:r>
            <a:r>
              <a:rPr kumimoji="0" lang="pt-BR" altLang="zh-HK" sz="2800">
                <a:solidFill>
                  <a:srgbClr val="FF00FF"/>
                </a:solidFill>
                <a:latin typeface="Arial" pitchFamily="34" charset="0"/>
                <a:cs typeface="Arial" pitchFamily="34" charset="0"/>
              </a:rPr>
              <a:t>(</a:t>
            </a:r>
            <a:r>
              <a:rPr kumimoji="0" lang="zh-TW" altLang="en-US" sz="2800">
                <a:solidFill>
                  <a:srgbClr val="FF00FF"/>
                </a:solidFill>
                <a:latin typeface="Arial" pitchFamily="34" charset="0"/>
                <a:cs typeface="Arial" pitchFamily="34" charset="0"/>
              </a:rPr>
              <a:t>氧化作用</a:t>
            </a:r>
            <a:r>
              <a:rPr kumimoji="0" lang="en-US" altLang="zh-TW" sz="2800">
                <a:solidFill>
                  <a:srgbClr val="FF00FF"/>
                </a:solidFill>
                <a:latin typeface="Arial" pitchFamily="34" charset="0"/>
                <a:cs typeface="Arial" pitchFamily="34" charset="0"/>
              </a:rPr>
              <a:t>)</a:t>
            </a:r>
            <a:endParaRPr kumimoji="0" lang="zh-HK" altLang="en-US" sz="2800">
              <a:solidFill>
                <a:srgbClr val="FF00FF"/>
              </a:solidFill>
              <a:latin typeface="Arial" pitchFamily="34" charset="0"/>
              <a:cs typeface="Arial" pitchFamily="34" charset="0"/>
            </a:endParaRPr>
          </a:p>
        </p:txBody>
      </p:sp>
      <p:sp>
        <p:nvSpPr>
          <p:cNvPr id="4" name="Rectangle 6"/>
          <p:cNvSpPr>
            <a:spLocks noChangeArrowheads="1"/>
          </p:cNvSpPr>
          <p:nvPr/>
        </p:nvSpPr>
        <p:spPr bwMode="auto">
          <a:xfrm>
            <a:off x="179388" y="1325563"/>
            <a:ext cx="9217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OH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TW" altLang="en-US" sz="2800"/>
              <a:t>離子會優先放電 </a:t>
            </a:r>
            <a:r>
              <a:rPr kumimoji="0" lang="en-US" altLang="zh-TW" sz="2800" b="1"/>
              <a:t>(</a:t>
            </a:r>
            <a:r>
              <a:rPr kumimoji="0" lang="zh-TW" altLang="en-US" sz="2800" b="1"/>
              <a:t>發生氧化作用</a:t>
            </a:r>
            <a:r>
              <a:rPr kumimoji="0" lang="en-US" altLang="zh-TW" sz="2800" b="1"/>
              <a:t>)</a:t>
            </a:r>
            <a:r>
              <a:rPr kumimoji="0" lang="zh-TW" altLang="en-US" sz="2800"/>
              <a:t>，生成氧氣。</a:t>
            </a:r>
            <a:endParaRPr kumimoji="0" lang="en-US" altLang="zh-TW" sz="2800">
              <a:latin typeface="Arial" pitchFamily="34" charset="0"/>
              <a:ea typeface="Arial Unicode MS" pitchFamily="34" charset="-120"/>
              <a:cs typeface="Arial" pitchFamily="34" charset="0"/>
            </a:endParaRPr>
          </a:p>
        </p:txBody>
      </p:sp>
      <p:sp>
        <p:nvSpPr>
          <p:cNvPr id="50181" name="文字方塊 4"/>
          <p:cNvSpPr txBox="1">
            <a:spLocks noChangeArrowheads="1"/>
          </p:cNvSpPr>
          <p:nvPr/>
        </p:nvSpPr>
        <p:spPr bwMode="auto">
          <a:xfrm>
            <a:off x="971550" y="2684463"/>
            <a:ext cx="2578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FF00FF"/>
                </a:solidFill>
                <a:latin typeface="Arial" pitchFamily="34" charset="0"/>
                <a:cs typeface="Arial" pitchFamily="34" charset="0"/>
                <a:sym typeface="Symbol" pitchFamily="18" charset="2"/>
              </a:rPr>
              <a:t>2</a:t>
            </a:r>
            <a:r>
              <a:rPr kumimoji="0" lang="en-US" altLang="zh-HK" sz="2400">
                <a:solidFill>
                  <a:srgbClr val="FF00FF"/>
                </a:solidFill>
                <a:latin typeface="Arial" pitchFamily="34" charset="0"/>
                <a:cs typeface="Arial" pitchFamily="34" charset="0"/>
              </a:rPr>
              <a:t>                      0</a:t>
            </a:r>
            <a:endParaRPr kumimoji="0" lang="zh-HK" altLang="en-US" sz="2400">
              <a:solidFill>
                <a:srgbClr val="FF00FF"/>
              </a:solidFill>
              <a:latin typeface="Arial" pitchFamily="34" charset="0"/>
              <a:cs typeface="Arial" pitchFamily="34" charset="0"/>
            </a:endParaRPr>
          </a:p>
        </p:txBody>
      </p:sp>
      <p:sp>
        <p:nvSpPr>
          <p:cNvPr id="50182" name="文字方塊 5"/>
          <p:cNvSpPr txBox="1">
            <a:spLocks noChangeArrowheads="1"/>
          </p:cNvSpPr>
          <p:nvPr/>
        </p:nvSpPr>
        <p:spPr bwMode="auto">
          <a:xfrm>
            <a:off x="195263" y="3702050"/>
            <a:ext cx="1809750" cy="579438"/>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chemeClr val="bg1"/>
                </a:solidFill>
                <a:latin typeface="Arial" pitchFamily="34" charset="0"/>
                <a:cs typeface="Arial" pitchFamily="34" charset="0"/>
              </a:rPr>
              <a:t>總反應：</a:t>
            </a:r>
            <a:endParaRPr kumimoji="0" lang="zh-HK" altLang="en-US" sz="3200" b="1">
              <a:solidFill>
                <a:schemeClr val="bg1"/>
              </a:solidFill>
              <a:latin typeface="Arial" pitchFamily="34" charset="0"/>
              <a:cs typeface="Arial" pitchFamily="34" charset="0"/>
            </a:endParaRPr>
          </a:p>
        </p:txBody>
      </p:sp>
      <p:sp>
        <p:nvSpPr>
          <p:cNvPr id="7" name="Rectangle 6"/>
          <p:cNvSpPr>
            <a:spLocks noChangeArrowheads="1"/>
          </p:cNvSpPr>
          <p:nvPr/>
        </p:nvSpPr>
        <p:spPr bwMode="auto">
          <a:xfrm>
            <a:off x="215900" y="4422775"/>
            <a:ext cx="61563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把兩條半方程式合併：</a:t>
            </a:r>
            <a:endParaRPr kumimoji="0" lang="en-US" altLang="zh-TW" sz="2800">
              <a:latin typeface="Arial" pitchFamily="34" charset="0"/>
              <a:ea typeface="Arial Unicode MS" pitchFamily="34" charset="-120"/>
              <a:cs typeface="Arial" pitchFamily="34" charset="0"/>
            </a:endParaRPr>
          </a:p>
        </p:txBody>
      </p:sp>
      <p:sp>
        <p:nvSpPr>
          <p:cNvPr id="50184" name="矩形 7"/>
          <p:cNvSpPr>
            <a:spLocks noChangeArrowheads="1"/>
          </p:cNvSpPr>
          <p:nvPr/>
        </p:nvSpPr>
        <p:spPr bwMode="auto">
          <a:xfrm>
            <a:off x="755650" y="5070475"/>
            <a:ext cx="8208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800">
                <a:latin typeface="Arial" pitchFamily="34" charset="0"/>
                <a:cs typeface="Arial" pitchFamily="34" charset="0"/>
              </a:rPr>
              <a:t>2Cu</a:t>
            </a:r>
            <a:r>
              <a:rPr kumimoji="0" lang="pt-BR" altLang="zh-HK" sz="2800" baseline="30000">
                <a:latin typeface="Arial" pitchFamily="34" charset="0"/>
                <a:cs typeface="Arial" pitchFamily="34" charset="0"/>
              </a:rPr>
              <a:t>2+</a:t>
            </a:r>
            <a:r>
              <a:rPr kumimoji="0" lang="pt-BR" altLang="zh-HK" sz="2800">
                <a:latin typeface="Arial" pitchFamily="34" charset="0"/>
                <a:cs typeface="Arial" pitchFamily="34" charset="0"/>
              </a:rPr>
              <a:t>(aq) + 4OH</a:t>
            </a:r>
            <a:r>
              <a:rPr kumimoji="0" lang="pt-BR" altLang="zh-HK" sz="2800" baseline="30000">
                <a:latin typeface="Arial" pitchFamily="34" charset="0"/>
                <a:cs typeface="Arial" pitchFamily="34" charset="0"/>
              </a:rPr>
              <a:t>–</a:t>
            </a:r>
            <a:r>
              <a:rPr kumimoji="0" lang="pt-BR" altLang="zh-HK" sz="2800">
                <a:latin typeface="Arial" pitchFamily="34" charset="0"/>
                <a:cs typeface="Arial" pitchFamily="34" charset="0"/>
              </a:rPr>
              <a:t>(aq) </a:t>
            </a:r>
            <a:r>
              <a:rPr kumimoji="0" lang="pt-BR" altLang="zh-HK" sz="2800">
                <a:latin typeface="Arial" pitchFamily="34" charset="0"/>
                <a:cs typeface="Arial" pitchFamily="34" charset="0"/>
                <a:sym typeface="Symbol" pitchFamily="18" charset="2"/>
              </a:rPr>
              <a:t> </a:t>
            </a:r>
            <a:r>
              <a:rPr kumimoji="0" lang="pt-BR" altLang="zh-HK" sz="2800">
                <a:latin typeface="Arial" pitchFamily="34" charset="0"/>
                <a:cs typeface="Arial" pitchFamily="34" charset="0"/>
              </a:rPr>
              <a:t>2Cu(s) + O</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(g) + 2H</a:t>
            </a:r>
            <a:r>
              <a:rPr kumimoji="0" lang="pt-BR" altLang="zh-HK" sz="2800" baseline="-25000">
                <a:latin typeface="Arial" pitchFamily="34" charset="0"/>
                <a:cs typeface="Arial" pitchFamily="34" charset="0"/>
              </a:rPr>
              <a:t>2</a:t>
            </a:r>
            <a:r>
              <a:rPr kumimoji="0" lang="pt-BR" altLang="zh-HK" sz="2800">
                <a:latin typeface="Arial" pitchFamily="34" charset="0"/>
                <a:cs typeface="Arial" pitchFamily="34" charset="0"/>
              </a:rPr>
              <a:t>O(l)</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1310348322"/>
      </p:ext>
    </p:extLst>
  </p:cSld>
  <p:clrMapOvr>
    <a:masterClrMapping/>
  </p:clrMapOvr>
  <p:timing>
    <p:tnLst>
      <p:par>
        <p:cTn id="1" dur="indefinite" restart="never" nodeType="tmRoot"/>
      </p:par>
    </p:tnLst>
  </p:timing>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
          <p:cNvSpPr txBox="1"/>
          <p:nvPr/>
        </p:nvSpPr>
        <p:spPr>
          <a:xfrm>
            <a:off x="179388" y="260350"/>
            <a:ext cx="2622550" cy="579438"/>
          </a:xfrm>
          <a:prstGeom prst="rect">
            <a:avLst/>
          </a:prstGeom>
          <a:solidFill>
            <a:schemeClr val="accent6">
              <a:lumMod val="40000"/>
              <a:lumOff val="60000"/>
            </a:schemeClr>
          </a:solidFill>
        </p:spPr>
        <p:txBody>
          <a:bodyPr wrap="none">
            <a:spAutoFit/>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pPr eaLnBrk="1" hangingPunct="1">
              <a:defRPr/>
            </a:pPr>
            <a:r>
              <a:rPr kumimoji="0" lang="zh-TW" altLang="en-US" sz="3200" b="1" smtClean="0">
                <a:latin typeface="Arial" panose="020B0604020202020204" pitchFamily="34" charset="0"/>
                <a:cs typeface="Arial" panose="020B0604020202020204" pitchFamily="34" charset="0"/>
              </a:rPr>
              <a:t>溶液的變化：</a:t>
            </a:r>
            <a:endParaRPr kumimoji="0" lang="zh-HK" altLang="en-US" sz="3200" b="1" smtClean="0">
              <a:latin typeface="Arial" panose="020B0604020202020204" pitchFamily="34" charset="0"/>
              <a:cs typeface="Arial" panose="020B0604020202020204" pitchFamily="34" charset="0"/>
            </a:endParaRPr>
          </a:p>
        </p:txBody>
      </p:sp>
      <p:sp>
        <p:nvSpPr>
          <p:cNvPr id="3" name="Rectangle 6"/>
          <p:cNvSpPr>
            <a:spLocks noChangeArrowheads="1"/>
          </p:cNvSpPr>
          <p:nvPr/>
        </p:nvSpPr>
        <p:spPr bwMode="auto">
          <a:xfrm>
            <a:off x="179388" y="836613"/>
            <a:ext cx="871378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TW" altLang="en-US" sz="2800" dirty="0"/>
              <a:t>由於</a:t>
            </a:r>
            <a:r>
              <a:rPr kumimoji="0" lang="en-US" altLang="zh-HK" sz="2800" dirty="0">
                <a:latin typeface="Arial" pitchFamily="34" charset="0"/>
                <a:cs typeface="Arial" pitchFamily="34" charset="0"/>
              </a:rPr>
              <a:t>Cu</a:t>
            </a:r>
            <a:r>
              <a:rPr kumimoji="0" lang="en-US" altLang="zh-HK" sz="2800" baseline="30000" dirty="0">
                <a:latin typeface="Arial" pitchFamily="34" charset="0"/>
                <a:cs typeface="Arial" pitchFamily="34" charset="0"/>
              </a:rPr>
              <a:t>2+</a:t>
            </a:r>
            <a:r>
              <a:rPr kumimoji="0" lang="en-US" altLang="zh-HK" sz="2800" dirty="0">
                <a:latin typeface="Arial" pitchFamily="34" charset="0"/>
                <a:cs typeface="Arial" pitchFamily="34" charset="0"/>
              </a:rPr>
              <a:t>(</a:t>
            </a:r>
            <a:r>
              <a:rPr kumimoji="0" lang="en-US" altLang="zh-HK" sz="2800" dirty="0" err="1">
                <a:latin typeface="Arial" pitchFamily="34" charset="0"/>
                <a:cs typeface="Arial" pitchFamily="34" charset="0"/>
              </a:rPr>
              <a:t>aq</a:t>
            </a:r>
            <a:r>
              <a:rPr kumimoji="0" lang="en-US" altLang="zh-HK" sz="2800" dirty="0">
                <a:latin typeface="Arial" pitchFamily="34" charset="0"/>
                <a:cs typeface="Arial" pitchFamily="34" charset="0"/>
              </a:rPr>
              <a:t>)</a:t>
            </a:r>
            <a:r>
              <a:rPr kumimoji="0" lang="zh-TW" altLang="en-US" sz="2800" dirty="0"/>
              <a:t>離子的數目減少，故溶液的</a:t>
            </a:r>
            <a:r>
              <a:rPr kumimoji="0" lang="zh-TW" altLang="en-US" sz="2800" b="1" dirty="0">
                <a:solidFill>
                  <a:srgbClr val="3599FF"/>
                </a:solidFill>
              </a:rPr>
              <a:t>藍色會逐漸變</a:t>
            </a:r>
            <a:r>
              <a:rPr kumimoji="0" lang="zh-HK" altLang="en-US" sz="2800" b="1" dirty="0">
                <a:solidFill>
                  <a:srgbClr val="3599FF"/>
                </a:solidFill>
              </a:rPr>
              <a:t>淺</a:t>
            </a:r>
            <a:r>
              <a:rPr kumimoji="0" lang="zh-HK" altLang="en-US" sz="2800" dirty="0"/>
              <a:t>。</a:t>
            </a:r>
            <a:endParaRPr kumimoji="0" lang="en-US" altLang="zh-TW" sz="2800" dirty="0">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179388" y="1772816"/>
            <a:ext cx="87010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en-US" altLang="zh-TW" sz="2800">
                <a:latin typeface="Arial" pitchFamily="34" charset="0"/>
                <a:cs typeface="Arial" pitchFamily="34" charset="0"/>
              </a:rPr>
              <a:t> </a:t>
            </a:r>
            <a:r>
              <a:rPr kumimoji="0" lang="zh-TW" altLang="en-US" sz="2800">
                <a:latin typeface="Arial" pitchFamily="34" charset="0"/>
                <a:cs typeface="Arial" pitchFamily="34" charset="0"/>
              </a:rPr>
              <a:t>離子和</a:t>
            </a:r>
            <a:r>
              <a:rPr kumimoji="0" lang="en-US" altLang="zh-HK" sz="2800">
                <a:latin typeface="Arial" pitchFamily="34" charset="0"/>
                <a:cs typeface="Arial" pitchFamily="34" charset="0"/>
              </a:rPr>
              <a:t> OH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en-US" altLang="zh-TW" sz="2800">
                <a:latin typeface="Arial" pitchFamily="34" charset="0"/>
                <a:cs typeface="Arial" pitchFamily="34" charset="0"/>
              </a:rPr>
              <a:t> </a:t>
            </a:r>
            <a:r>
              <a:rPr kumimoji="0" lang="zh-TW" altLang="en-US" sz="2800">
                <a:latin typeface="Arial" pitchFamily="34" charset="0"/>
                <a:cs typeface="Arial" pitchFamily="34" charset="0"/>
              </a:rPr>
              <a:t>離子</a:t>
            </a:r>
            <a:r>
              <a:rPr kumimoji="0" lang="zh-TW" altLang="en-US" sz="2800"/>
              <a:t>在電解過程中被消耗，</a:t>
            </a:r>
            <a:r>
              <a:rPr kumimoji="0" lang="en-US" altLang="zh-HK" sz="2800">
                <a:latin typeface="Arial" pitchFamily="34" charset="0"/>
                <a:cs typeface="Arial" pitchFamily="34" charset="0"/>
              </a:rPr>
              <a:t>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TW" altLang="en-US" sz="2800">
                <a:latin typeface="Arial" pitchFamily="34" charset="0"/>
                <a:cs typeface="Arial" pitchFamily="34" charset="0"/>
              </a:rPr>
              <a:t>離子和</a:t>
            </a:r>
            <a:r>
              <a:rPr kumimoji="0" lang="en-US" altLang="zh-HK" sz="2800">
                <a:latin typeface="Arial" pitchFamily="34" charset="0"/>
                <a:cs typeface="Arial" pitchFamily="34" charset="0"/>
              </a:rPr>
              <a:t>SO</a:t>
            </a:r>
            <a:r>
              <a:rPr kumimoji="0" lang="en-US" altLang="zh-HK" sz="2800" baseline="-25000">
                <a:latin typeface="Arial" pitchFamily="34" charset="0"/>
                <a:cs typeface="Arial" pitchFamily="34" charset="0"/>
              </a:rPr>
              <a:t>4</a:t>
            </a:r>
            <a:r>
              <a:rPr kumimoji="0" lang="en-US" altLang="zh-HK" sz="2800" baseline="30000">
                <a:latin typeface="Arial" pitchFamily="34" charset="0"/>
                <a:cs typeface="Arial" pitchFamily="34" charset="0"/>
              </a:rPr>
              <a:t>2– </a:t>
            </a:r>
            <a:r>
              <a:rPr kumimoji="0" lang="en-US" altLang="zh-HK" sz="2800">
                <a:latin typeface="Arial" pitchFamily="34" charset="0"/>
                <a:cs typeface="Arial" pitchFamily="34" charset="0"/>
              </a:rPr>
              <a:t>(aq)</a:t>
            </a:r>
            <a:r>
              <a:rPr kumimoji="0" lang="zh-TW" altLang="en-US" sz="2800">
                <a:latin typeface="Arial" pitchFamily="34" charset="0"/>
                <a:cs typeface="Arial" pitchFamily="34" charset="0"/>
              </a:rPr>
              <a:t>離子</a:t>
            </a:r>
            <a:r>
              <a:rPr kumimoji="0" lang="zh-TW" altLang="en-US" sz="2800"/>
              <a:t>剩餘在溶液中。</a:t>
            </a:r>
            <a:endParaRPr kumimoji="0" lang="en-US" altLang="zh-TW" sz="2800">
              <a:latin typeface="Arial" pitchFamily="34" charset="0"/>
              <a:ea typeface="Arial Unicode MS" pitchFamily="34" charset="-120"/>
              <a:cs typeface="Arial Unicode MS" pitchFamily="34" charset="-120"/>
            </a:endParaRPr>
          </a:p>
        </p:txBody>
      </p:sp>
      <p:pic>
        <p:nvPicPr>
          <p:cNvPr id="51205" name="Picture 3" descr="C:\Documents and Settings\Aristo\Desktop\shared\From Shirley\25.4.2014\d33016_02.jpg"/>
          <p:cNvPicPr>
            <a:picLocks noChangeAspect="1" noChangeArrowheads="1"/>
          </p:cNvPicPr>
          <p:nvPr/>
        </p:nvPicPr>
        <p:blipFill>
          <a:blip r:embed="rId4">
            <a:extLst>
              <a:ext uri="{28A0092B-C50C-407E-A947-70E740481C1C}">
                <a14:useLocalDpi xmlns:a14="http://schemas.microsoft.com/office/drawing/2010/main" val="0"/>
              </a:ext>
            </a:extLst>
          </a:blip>
          <a:srcRect l="16083" t="20929" b="5922"/>
          <a:stretch>
            <a:fillRect/>
          </a:stretch>
        </p:blipFill>
        <p:spPr bwMode="auto">
          <a:xfrm>
            <a:off x="2700312" y="3521794"/>
            <a:ext cx="3011488" cy="2665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6"/>
          <p:cNvSpPr>
            <a:spLocks noChangeArrowheads="1"/>
          </p:cNvSpPr>
          <p:nvPr/>
        </p:nvSpPr>
        <p:spPr bwMode="auto">
          <a:xfrm>
            <a:off x="179512" y="2924895"/>
            <a:ext cx="5545137"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TW" altLang="en-US" sz="2800"/>
              <a:t>因此，溶液</a:t>
            </a:r>
            <a:r>
              <a:rPr kumimoji="0" lang="zh-TW" altLang="en-US" sz="2800" b="1"/>
              <a:t>最終</a:t>
            </a:r>
            <a:r>
              <a:rPr kumimoji="0" lang="zh-HK" altLang="en-US" sz="2800" b="1"/>
              <a:t>會變為</a:t>
            </a:r>
            <a:r>
              <a:rPr kumimoji="0" lang="zh-HK" altLang="zh-TW" sz="2800" b="1"/>
              <a:t> </a:t>
            </a:r>
            <a:r>
              <a:rPr kumimoji="0" lang="zh-HK" altLang="en-US" sz="3200" b="1" u="sng">
                <a:solidFill>
                  <a:srgbClr val="FF0000"/>
                </a:solidFill>
              </a:rPr>
              <a:t>硫酸</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51207" name="文字方塊 8"/>
          <p:cNvSpPr txBox="1">
            <a:spLocks noChangeArrowheads="1"/>
          </p:cNvSpPr>
          <p:nvPr/>
        </p:nvSpPr>
        <p:spPr bwMode="auto">
          <a:xfrm>
            <a:off x="3952850" y="3990106"/>
            <a:ext cx="9794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3399FF"/>
                </a:solidFill>
                <a:latin typeface="Arial" pitchFamily="34" charset="0"/>
                <a:cs typeface="Arial" pitchFamily="34" charset="0"/>
              </a:rPr>
              <a:t>CuSO</a:t>
            </a:r>
            <a:r>
              <a:rPr kumimoji="0" lang="en-US" altLang="zh-HK" sz="2000" baseline="-25000">
                <a:solidFill>
                  <a:srgbClr val="3399FF"/>
                </a:solidFill>
                <a:latin typeface="Arial" pitchFamily="34" charset="0"/>
                <a:cs typeface="Arial" pitchFamily="34" charset="0"/>
              </a:rPr>
              <a:t>4</a:t>
            </a:r>
            <a:endParaRPr kumimoji="0" lang="zh-HK" altLang="en-US" sz="2000" baseline="-25000">
              <a:solidFill>
                <a:srgbClr val="3399FF"/>
              </a:solidFill>
              <a:latin typeface="Arial" pitchFamily="34" charset="0"/>
              <a:cs typeface="Arial" pitchFamily="34" charset="0"/>
            </a:endParaRPr>
          </a:p>
        </p:txBody>
      </p:sp>
      <p:sp>
        <p:nvSpPr>
          <p:cNvPr id="51208" name="文字方塊 9"/>
          <p:cNvSpPr txBox="1">
            <a:spLocks noChangeArrowheads="1"/>
          </p:cNvSpPr>
          <p:nvPr/>
        </p:nvSpPr>
        <p:spPr bwMode="auto">
          <a:xfrm>
            <a:off x="3432150" y="4386981"/>
            <a:ext cx="708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Cu</a:t>
            </a:r>
            <a:r>
              <a:rPr kumimoji="0" lang="en-US" altLang="zh-HK" sz="2000" baseline="30000">
                <a:latin typeface="Arial" pitchFamily="34" charset="0"/>
                <a:cs typeface="Arial" pitchFamily="34" charset="0"/>
              </a:rPr>
              <a:t>2+</a:t>
            </a:r>
            <a:endParaRPr kumimoji="0" lang="zh-HK" altLang="en-US" sz="2000" baseline="30000">
              <a:latin typeface="Arial" pitchFamily="34" charset="0"/>
              <a:cs typeface="Arial" pitchFamily="34" charset="0"/>
            </a:endParaRPr>
          </a:p>
        </p:txBody>
      </p:sp>
      <p:sp>
        <p:nvSpPr>
          <p:cNvPr id="51209" name="文字方塊 10"/>
          <p:cNvSpPr txBox="1">
            <a:spLocks noChangeArrowheads="1"/>
          </p:cNvSpPr>
          <p:nvPr/>
        </p:nvSpPr>
        <p:spPr bwMode="auto">
          <a:xfrm>
            <a:off x="4627537" y="5355356"/>
            <a:ext cx="6635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OH</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51210" name="文字方塊 11"/>
          <p:cNvSpPr txBox="1">
            <a:spLocks noChangeArrowheads="1"/>
          </p:cNvSpPr>
          <p:nvPr/>
        </p:nvSpPr>
        <p:spPr bwMode="auto">
          <a:xfrm>
            <a:off x="3348012" y="5355356"/>
            <a:ext cx="4699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H</a:t>
            </a:r>
            <a:r>
              <a:rPr kumimoji="0" lang="en-US" altLang="zh-HK" sz="2000" baseline="30000">
                <a:latin typeface="Arial" pitchFamily="34" charset="0"/>
                <a:cs typeface="Arial" pitchFamily="34" charset="0"/>
              </a:rPr>
              <a:t>+</a:t>
            </a:r>
            <a:endParaRPr kumimoji="0" lang="zh-HK" altLang="en-US" sz="2000" baseline="30000">
              <a:latin typeface="Arial" pitchFamily="34" charset="0"/>
              <a:cs typeface="Arial" pitchFamily="34" charset="0"/>
            </a:endParaRPr>
          </a:p>
        </p:txBody>
      </p:sp>
      <p:sp>
        <p:nvSpPr>
          <p:cNvPr id="51211" name="文字方塊 12"/>
          <p:cNvSpPr txBox="1">
            <a:spLocks noChangeArrowheads="1"/>
          </p:cNvSpPr>
          <p:nvPr/>
        </p:nvSpPr>
        <p:spPr bwMode="auto">
          <a:xfrm>
            <a:off x="4597375" y="4418731"/>
            <a:ext cx="838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SO</a:t>
            </a:r>
            <a:r>
              <a:rPr kumimoji="0" lang="en-US" altLang="zh-HK" sz="2000" baseline="-25000">
                <a:latin typeface="Arial" pitchFamily="34" charset="0"/>
                <a:cs typeface="Arial" pitchFamily="34" charset="0"/>
              </a:rPr>
              <a:t>4</a:t>
            </a:r>
            <a:r>
              <a:rPr kumimoji="0" lang="en-US" altLang="zh-HK" sz="2000" baseline="30000">
                <a:latin typeface="Arial" pitchFamily="34" charset="0"/>
                <a:cs typeface="Arial" pitchFamily="34" charset="0"/>
              </a:rPr>
              <a:t>2</a:t>
            </a:r>
            <a:r>
              <a:rPr kumimoji="0" lang="en-US" altLang="zh-HK" sz="2000" baseline="30000">
                <a:latin typeface="Arial" pitchFamily="34" charset="0"/>
                <a:cs typeface="Arial" pitchFamily="34" charset="0"/>
                <a:sym typeface="Symbol" pitchFamily="18" charset="2"/>
              </a:rPr>
              <a:t></a:t>
            </a:r>
            <a:endParaRPr kumimoji="0" lang="zh-HK" altLang="en-US" sz="2000" baseline="30000">
              <a:latin typeface="Arial" pitchFamily="34" charset="0"/>
              <a:cs typeface="Arial" pitchFamily="34" charset="0"/>
            </a:endParaRPr>
          </a:p>
        </p:txBody>
      </p:sp>
      <p:sp>
        <p:nvSpPr>
          <p:cNvPr id="51212" name="文字方塊 13"/>
          <p:cNvSpPr txBox="1">
            <a:spLocks noChangeArrowheads="1"/>
          </p:cNvSpPr>
          <p:nvPr/>
        </p:nvSpPr>
        <p:spPr bwMode="auto">
          <a:xfrm>
            <a:off x="4051275" y="5714131"/>
            <a:ext cx="6651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3399FF"/>
                </a:solidFill>
                <a:latin typeface="Arial" pitchFamily="34" charset="0"/>
                <a:cs typeface="Arial" pitchFamily="34" charset="0"/>
              </a:rPr>
              <a:t>H</a:t>
            </a:r>
            <a:r>
              <a:rPr kumimoji="0" lang="en-US" altLang="zh-HK" sz="2000" baseline="-25000">
                <a:solidFill>
                  <a:srgbClr val="3399FF"/>
                </a:solidFill>
                <a:latin typeface="Arial" pitchFamily="34" charset="0"/>
                <a:cs typeface="Arial" pitchFamily="34" charset="0"/>
              </a:rPr>
              <a:t>2</a:t>
            </a:r>
            <a:r>
              <a:rPr kumimoji="0" lang="en-US" altLang="zh-HK" sz="2000">
                <a:solidFill>
                  <a:srgbClr val="3399FF"/>
                </a:solidFill>
                <a:latin typeface="Arial" pitchFamily="34" charset="0"/>
                <a:cs typeface="Arial" pitchFamily="34" charset="0"/>
              </a:rPr>
              <a:t>O</a:t>
            </a:r>
            <a:endParaRPr kumimoji="0" lang="zh-HK" altLang="en-US" sz="2000" baseline="-25000">
              <a:solidFill>
                <a:srgbClr val="3399FF"/>
              </a:solidFill>
              <a:latin typeface="Arial" pitchFamily="34" charset="0"/>
              <a:cs typeface="Arial" pitchFamily="34" charset="0"/>
            </a:endParaRPr>
          </a:p>
        </p:txBody>
      </p:sp>
      <p:sp>
        <p:nvSpPr>
          <p:cNvPr id="51213" name="文字方塊 14"/>
          <p:cNvSpPr txBox="1">
            <a:spLocks noChangeArrowheads="1"/>
          </p:cNvSpPr>
          <p:nvPr/>
        </p:nvSpPr>
        <p:spPr bwMode="auto">
          <a:xfrm>
            <a:off x="4921225" y="6187206"/>
            <a:ext cx="12350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石墨陽極</a:t>
            </a:r>
            <a:endParaRPr kumimoji="0" lang="zh-HK" altLang="en-US" sz="2000">
              <a:latin typeface="Arial" pitchFamily="34" charset="0"/>
              <a:cs typeface="Arial" pitchFamily="34" charset="0"/>
            </a:endParaRPr>
          </a:p>
        </p:txBody>
      </p:sp>
      <p:sp>
        <p:nvSpPr>
          <p:cNvPr id="51214" name="文字方塊 15"/>
          <p:cNvSpPr txBox="1">
            <a:spLocks noChangeArrowheads="1"/>
          </p:cNvSpPr>
          <p:nvPr/>
        </p:nvSpPr>
        <p:spPr bwMode="auto">
          <a:xfrm>
            <a:off x="2987650" y="3955181"/>
            <a:ext cx="4222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
        <p:nvSpPr>
          <p:cNvPr id="51215" name="文字方塊 16"/>
          <p:cNvSpPr txBox="1">
            <a:spLocks noChangeArrowheads="1"/>
          </p:cNvSpPr>
          <p:nvPr/>
        </p:nvSpPr>
        <p:spPr bwMode="auto">
          <a:xfrm>
            <a:off x="5300637" y="4963244"/>
            <a:ext cx="4238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solidFill>
                  <a:srgbClr val="FF00FF"/>
                </a:solidFill>
                <a:latin typeface="Arial" pitchFamily="34" charset="0"/>
                <a:cs typeface="Arial" pitchFamily="34" charset="0"/>
              </a:rPr>
              <a:t>e</a:t>
            </a:r>
            <a:r>
              <a:rPr kumimoji="0" lang="en-US" altLang="zh-HK" sz="2000" baseline="30000">
                <a:solidFill>
                  <a:srgbClr val="FF00FF"/>
                </a:solidFill>
                <a:latin typeface="Arial" pitchFamily="34" charset="0"/>
                <a:cs typeface="Arial" pitchFamily="34" charset="0"/>
                <a:sym typeface="Symbol" pitchFamily="18" charset="2"/>
              </a:rPr>
              <a:t></a:t>
            </a:r>
            <a:endParaRPr kumimoji="0" lang="zh-HK" altLang="en-US" sz="2000" baseline="30000">
              <a:solidFill>
                <a:srgbClr val="FF00FF"/>
              </a:solidFill>
              <a:latin typeface="Arial" pitchFamily="34" charset="0"/>
              <a:cs typeface="Arial" pitchFamily="34" charset="0"/>
            </a:endParaRPr>
          </a:p>
        </p:txBody>
      </p:sp>
      <p:sp>
        <p:nvSpPr>
          <p:cNvPr id="51216" name="文字方塊 18"/>
          <p:cNvSpPr txBox="1">
            <a:spLocks noChangeArrowheads="1"/>
          </p:cNvSpPr>
          <p:nvPr/>
        </p:nvSpPr>
        <p:spPr bwMode="auto">
          <a:xfrm>
            <a:off x="2746350" y="6187206"/>
            <a:ext cx="1320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石墨陰極</a:t>
            </a:r>
            <a:endParaRPr kumimoji="0" lang="zh-HK" altLang="en-US" sz="2000">
              <a:latin typeface="Arial" pitchFamily="34" charset="0"/>
              <a:cs typeface="Arial" pitchFamily="34" charset="0"/>
            </a:endParaRPr>
          </a:p>
        </p:txBody>
      </p:sp>
      <p:sp>
        <p:nvSpPr>
          <p:cNvPr id="51217" name="文字方塊 19"/>
          <p:cNvSpPr txBox="1">
            <a:spLocks noChangeArrowheads="1"/>
          </p:cNvSpPr>
          <p:nvPr/>
        </p:nvSpPr>
        <p:spPr bwMode="auto">
          <a:xfrm>
            <a:off x="3189262" y="3705944"/>
            <a:ext cx="7858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放電</a:t>
            </a:r>
            <a:endParaRPr kumimoji="0" lang="zh-HK" altLang="en-US" sz="2000">
              <a:latin typeface="Arial" pitchFamily="34" charset="0"/>
              <a:cs typeface="Arial" pitchFamily="34" charset="0"/>
            </a:endParaRPr>
          </a:p>
        </p:txBody>
      </p:sp>
    </p:spTree>
    <p:extLst>
      <p:ext uri="{BB962C8B-B14F-4D97-AF65-F5344CB8AC3E}">
        <p14:creationId xmlns:p14="http://schemas.microsoft.com/office/powerpoint/2010/main" val="1661502946"/>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61" name="Picture 125" descr="圖片c"/>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65913" y="3925217"/>
            <a:ext cx="1943100" cy="189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260" name="Picture 124" descr="圖片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3425" y="3891880"/>
            <a:ext cx="1828800"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258" name="Picture 122" descr="圖片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7613" y="3898230"/>
            <a:ext cx="1863725" cy="205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9131" name="Group 43"/>
          <p:cNvGraphicFramePr>
            <a:graphicFrameLocks noGrp="1"/>
          </p:cNvGraphicFramePr>
          <p:nvPr>
            <p:extLst>
              <p:ext uri="{D42A27DB-BD31-4B8C-83A1-F6EECF244321}">
                <p14:modId xmlns:p14="http://schemas.microsoft.com/office/powerpoint/2010/main" val="3746730634"/>
              </p:ext>
            </p:extLst>
          </p:nvPr>
        </p:nvGraphicFramePr>
        <p:xfrm>
          <a:off x="827088" y="2164680"/>
          <a:ext cx="7921625" cy="3681412"/>
        </p:xfrm>
        <a:graphic>
          <a:graphicData uri="http://schemas.openxmlformats.org/drawingml/2006/table">
            <a:tbl>
              <a:tblPr/>
              <a:tblGrid>
                <a:gridCol w="1576387">
                  <a:extLst>
                    <a:ext uri="{9D8B030D-6E8A-4147-A177-3AD203B41FA5}">
                      <a16:colId xmlns="" xmlns:a16="http://schemas.microsoft.com/office/drawing/2014/main" val="20000"/>
                    </a:ext>
                  </a:extLst>
                </a:gridCol>
                <a:gridCol w="2009775">
                  <a:extLst>
                    <a:ext uri="{9D8B030D-6E8A-4147-A177-3AD203B41FA5}">
                      <a16:colId xmlns="" xmlns:a16="http://schemas.microsoft.com/office/drawing/2014/main" val="20001"/>
                    </a:ext>
                  </a:extLst>
                </a:gridCol>
                <a:gridCol w="2132013">
                  <a:extLst>
                    <a:ext uri="{9D8B030D-6E8A-4147-A177-3AD203B41FA5}">
                      <a16:colId xmlns="" xmlns:a16="http://schemas.microsoft.com/office/drawing/2014/main" val="20002"/>
                    </a:ext>
                  </a:extLst>
                </a:gridCol>
                <a:gridCol w="2203450">
                  <a:extLst>
                    <a:ext uri="{9D8B030D-6E8A-4147-A177-3AD203B41FA5}">
                      <a16:colId xmlns="" xmlns:a16="http://schemas.microsoft.com/office/drawing/2014/main" val="20003"/>
                    </a:ext>
                  </a:extLst>
                </a:gridCol>
              </a:tblGrid>
              <a:tr h="511087">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離子</a:t>
                      </a:r>
                      <a:endParaRPr kumimoji="1" lang="en-US" altLang="zh-TW"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0000" marR="90000" marT="46791" marB="46791"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rPr>
                        <a:t>銅</a:t>
                      </a:r>
                      <a:r>
                        <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rPr>
                        <a:t>(II) </a:t>
                      </a:r>
                      <a:r>
                        <a:rPr kumimoji="1" lang="zh-TW" altLang="en-US"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rPr>
                        <a:t>離子</a:t>
                      </a:r>
                      <a:endParaRPr kumimoji="1" lang="en-US" altLang="zh-TW"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endParaRP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rPr>
                        <a:t>鐵</a:t>
                      </a:r>
                      <a:r>
                        <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rPr>
                        <a:t>(II) </a:t>
                      </a:r>
                      <a:r>
                        <a:rPr kumimoji="1" lang="zh-TW" altLang="en-US"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rPr>
                        <a:t>離子</a:t>
                      </a:r>
                      <a:endParaRPr kumimoji="1" lang="en-US" altLang="zh-TW"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endParaRP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rPr>
                        <a:t>鐵</a:t>
                      </a:r>
                      <a:r>
                        <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rPr>
                        <a:t>(III) </a:t>
                      </a:r>
                      <a:r>
                        <a:rPr kumimoji="1" lang="zh-TW" altLang="en-US"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rPr>
                        <a:t>離子</a:t>
                      </a:r>
                      <a:endParaRPr kumimoji="1" lang="en-US" altLang="zh-TW"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endParaRP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0"/>
                  </a:ext>
                </a:extLst>
              </a:tr>
              <a:tr h="459341">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rPr>
                        <a:t>化學式</a:t>
                      </a:r>
                      <a:endParaRPr kumimoji="1" lang="en-US" altLang="zh-TW"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endParaRPr>
                    </a:p>
                  </a:txBody>
                  <a:tcPr marL="90000" marR="90000" marT="46791" marB="46791"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rPr>
                        <a:t>Cu</a:t>
                      </a:r>
                      <a:r>
                        <a:rPr kumimoji="1" lang="en-US" altLang="zh-TW" sz="2400" b="0" i="0" u="none" strike="noStrike" cap="none" normalizeH="0" baseline="30000" smtClean="0">
                          <a:ln>
                            <a:noFill/>
                          </a:ln>
                          <a:solidFill>
                            <a:srgbClr val="000000"/>
                          </a:solidFill>
                          <a:effectLst/>
                          <a:latin typeface="Arial" panose="020B0604020202020204" pitchFamily="34" charset="0"/>
                          <a:ea typeface="Guardi Roman" charset="-120"/>
                        </a:rPr>
                        <a:t>2+ </a:t>
                      </a: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rPr>
                        <a:t>Fe</a:t>
                      </a:r>
                      <a:r>
                        <a:rPr kumimoji="1" lang="en-US" altLang="zh-TW" sz="2400" b="0" i="0" u="none" strike="noStrike" cap="none" normalizeH="0" baseline="30000" smtClean="0">
                          <a:ln>
                            <a:noFill/>
                          </a:ln>
                          <a:solidFill>
                            <a:srgbClr val="000000"/>
                          </a:solidFill>
                          <a:effectLst/>
                          <a:latin typeface="Arial" panose="020B0604020202020204" pitchFamily="34" charset="0"/>
                          <a:ea typeface="Guardi Roman" charset="-120"/>
                        </a:rPr>
                        <a:t>2+</a:t>
                      </a:r>
                      <a:r>
                        <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rPr>
                        <a:t> </a:t>
                      </a: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rPr>
                        <a:t>Fe</a:t>
                      </a:r>
                      <a:r>
                        <a:rPr kumimoji="1" lang="en-US" altLang="zh-TW" sz="2400" b="0" i="0" u="none" strike="noStrike" cap="none" normalizeH="0" baseline="30000" smtClean="0">
                          <a:ln>
                            <a:noFill/>
                          </a:ln>
                          <a:solidFill>
                            <a:srgbClr val="000000"/>
                          </a:solidFill>
                          <a:effectLst/>
                          <a:latin typeface="Arial" panose="020B0604020202020204" pitchFamily="34" charset="0"/>
                          <a:ea typeface="Guardi Roman" charset="-120"/>
                        </a:rPr>
                        <a:t>3+ </a:t>
                      </a: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757107">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rPr>
                        <a:t>顏色</a:t>
                      </a:r>
                      <a:endParaRPr kumimoji="1" lang="en-US" altLang="zh-TW"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endParaRPr>
                    </a:p>
                  </a:txBody>
                  <a:tcPr marL="90000" marR="90000" marT="46791" marB="46791"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endParaRP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endParaRP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endParaRP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1953876">
                <a:tc>
                  <a:txBody>
                    <a:bodyPr/>
                    <a:lstStyle>
                      <a:lvl1pPr marL="180975" indent="-18097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180975" marR="0" lvl="0" indent="-180975" algn="l"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rPr>
                        <a:t>圖片</a:t>
                      </a:r>
                      <a:endParaRPr kumimoji="1" lang="en-US" altLang="zh-TW"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endParaRPr>
                    </a:p>
                  </a:txBody>
                  <a:tcPr marL="90000" marR="90000" marT="46791" marB="46791"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marL="180975" indent="-18097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lvl1pPr marL="180975" indent="-18097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lvl1pPr marL="180975" indent="-18097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0000" marR="90000" marT="46791" marB="4679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sp>
        <p:nvSpPr>
          <p:cNvPr id="65574" name="Rectangle 27"/>
          <p:cNvSpPr>
            <a:spLocks noChangeArrowheads="1"/>
          </p:cNvSpPr>
          <p:nvPr/>
        </p:nvSpPr>
        <p:spPr bwMode="auto">
          <a:xfrm>
            <a:off x="250825" y="1224880"/>
            <a:ext cx="48260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5"/>
              </a:buBlip>
            </a:pPr>
            <a:r>
              <a:rPr lang="zh-TW" altLang="en-US" b="0"/>
              <a:t>有些離子是 </a:t>
            </a:r>
            <a:r>
              <a:rPr lang="zh-TW" altLang="en-US" sz="3200">
                <a:solidFill>
                  <a:srgbClr val="6699FF"/>
                </a:solidFill>
              </a:rPr>
              <a:t>有顏色的</a:t>
            </a:r>
            <a:r>
              <a:rPr lang="zh-TW" altLang="en-US" b="0"/>
              <a:t>。</a:t>
            </a:r>
            <a:endParaRPr lang="en-US" altLang="zh-TW" b="0"/>
          </a:p>
        </p:txBody>
      </p:sp>
      <p:sp>
        <p:nvSpPr>
          <p:cNvPr id="95269" name="Rectangle 2"/>
          <p:cNvSpPr>
            <a:spLocks noChangeArrowheads="1"/>
          </p:cNvSpPr>
          <p:nvPr/>
        </p:nvSpPr>
        <p:spPr bwMode="auto">
          <a:xfrm>
            <a:off x="251966" y="252413"/>
            <a:ext cx="44640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dirty="0" smtClean="0">
                <a:solidFill>
                  <a:srgbClr val="800080"/>
                </a:solidFill>
              </a:rPr>
              <a:t>離子</a:t>
            </a:r>
            <a:r>
              <a:rPr lang="zh-TW" altLang="en-US" sz="3200" dirty="0">
                <a:solidFill>
                  <a:srgbClr val="800080"/>
                </a:solidFill>
              </a:rPr>
              <a:t>的顏色和遷移</a:t>
            </a:r>
            <a:endParaRPr lang="en-US" altLang="zh-TW" sz="3200" dirty="0">
              <a:solidFill>
                <a:srgbClr val="800080"/>
              </a:solidFill>
            </a:endParaRPr>
          </a:p>
        </p:txBody>
      </p:sp>
      <p:sp>
        <p:nvSpPr>
          <p:cNvPr id="91138" name="Rectangle 2"/>
          <p:cNvSpPr>
            <a:spLocks noChangeArrowheads="1"/>
          </p:cNvSpPr>
          <p:nvPr/>
        </p:nvSpPr>
        <p:spPr bwMode="auto">
          <a:xfrm>
            <a:off x="2411413" y="3256880"/>
            <a:ext cx="1944687" cy="488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kumimoji="0" lang="zh-TW" altLang="en-US" sz="2600">
                <a:solidFill>
                  <a:schemeClr val="hlink"/>
                </a:solidFill>
              </a:rPr>
              <a:t>藍色</a:t>
            </a:r>
            <a:r>
              <a:rPr kumimoji="0" lang="zh-TW" altLang="en-US" sz="2100">
                <a:solidFill>
                  <a:schemeClr val="hlink"/>
                </a:solidFill>
              </a:rPr>
              <a:t> </a:t>
            </a:r>
            <a:r>
              <a:rPr kumimoji="0" lang="zh-TW" altLang="en-US" sz="2100"/>
              <a:t>或</a:t>
            </a:r>
            <a:r>
              <a:rPr kumimoji="0" lang="zh-TW" altLang="en-US" sz="2400"/>
              <a:t> </a:t>
            </a:r>
            <a:r>
              <a:rPr kumimoji="0" lang="zh-TW" altLang="en-US" sz="2600">
                <a:solidFill>
                  <a:srgbClr val="009900"/>
                </a:solidFill>
              </a:rPr>
              <a:t>綠色</a:t>
            </a:r>
            <a:endParaRPr kumimoji="0" lang="en-US" altLang="zh-TW" sz="2600">
              <a:solidFill>
                <a:srgbClr val="009900"/>
              </a:solidFill>
            </a:endParaRPr>
          </a:p>
        </p:txBody>
      </p:sp>
      <p:sp>
        <p:nvSpPr>
          <p:cNvPr id="88070" name="Rectangle 3"/>
          <p:cNvSpPr>
            <a:spLocks noChangeArrowheads="1"/>
          </p:cNvSpPr>
          <p:nvPr/>
        </p:nvSpPr>
        <p:spPr bwMode="auto">
          <a:xfrm>
            <a:off x="6588125" y="3241005"/>
            <a:ext cx="2087563"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a:solidFill>
                  <a:srgbClr val="FF6600"/>
                </a:solidFill>
              </a:rPr>
              <a:t>黃色</a:t>
            </a:r>
            <a:r>
              <a:rPr lang="zh-TW" altLang="en-US" sz="2400">
                <a:solidFill>
                  <a:srgbClr val="FF6600"/>
                </a:solidFill>
              </a:rPr>
              <a:t> </a:t>
            </a:r>
            <a:r>
              <a:rPr lang="zh-TW" altLang="en-US" sz="2100">
                <a:solidFill>
                  <a:srgbClr val="000000"/>
                </a:solidFill>
              </a:rPr>
              <a:t>或</a:t>
            </a:r>
            <a:r>
              <a:rPr lang="zh-TW" altLang="en-US" sz="2600">
                <a:solidFill>
                  <a:srgbClr val="000000"/>
                </a:solidFill>
              </a:rPr>
              <a:t> </a:t>
            </a:r>
            <a:r>
              <a:rPr lang="zh-TW" altLang="en-US">
                <a:solidFill>
                  <a:srgbClr val="990000"/>
                </a:solidFill>
              </a:rPr>
              <a:t>棕色</a:t>
            </a:r>
            <a:endParaRPr lang="en-US" altLang="zh-TW">
              <a:solidFill>
                <a:srgbClr val="990000"/>
              </a:solidFill>
            </a:endParaRPr>
          </a:p>
        </p:txBody>
      </p:sp>
      <p:sp>
        <p:nvSpPr>
          <p:cNvPr id="88105" name="Rectangle 41"/>
          <p:cNvSpPr>
            <a:spLocks noChangeArrowheads="1"/>
          </p:cNvSpPr>
          <p:nvPr/>
        </p:nvSpPr>
        <p:spPr bwMode="auto">
          <a:xfrm>
            <a:off x="4859338" y="3288630"/>
            <a:ext cx="1250950"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kumimoji="0" lang="zh-TW" altLang="en-US">
                <a:solidFill>
                  <a:srgbClr val="66FF33"/>
                </a:solidFill>
              </a:rPr>
              <a:t>淺綠色</a:t>
            </a:r>
          </a:p>
        </p:txBody>
      </p:sp>
    </p:spTree>
    <p:extLst>
      <p:ext uri="{BB962C8B-B14F-4D97-AF65-F5344CB8AC3E}">
        <p14:creationId xmlns:p14="http://schemas.microsoft.com/office/powerpoint/2010/main" val="2896145973"/>
      </p:ext>
    </p:extLst>
  </p:cSld>
  <p:clrMapOvr>
    <a:masterClrMapping/>
  </p:clrMapOvr>
  <p:timing>
    <p:tnLst>
      <p:par>
        <p:cTn id="1" dur="indefinite" restart="never" nodeType="tmRoot"/>
      </p:par>
    </p:tn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4"/>
          <p:cNvSpPr>
            <a:spLocks noChangeArrowheads="1"/>
          </p:cNvSpPr>
          <p:nvPr/>
        </p:nvSpPr>
        <p:spPr bwMode="auto">
          <a:xfrm>
            <a:off x="179388" y="188913"/>
            <a:ext cx="53228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00"/>
                </a:solidFill>
              </a:rPr>
              <a:t>以銅電極電解硫酸銅</a:t>
            </a:r>
            <a:r>
              <a:rPr kumimoji="0" lang="en-US" altLang="zh-TW" sz="3200" b="1">
                <a:solidFill>
                  <a:srgbClr val="CC0000"/>
                </a:solidFill>
              </a:rPr>
              <a:t>(II) </a:t>
            </a:r>
            <a:r>
              <a:rPr kumimoji="0" lang="zh-TW" altLang="en-US" sz="3200" b="1">
                <a:solidFill>
                  <a:srgbClr val="CC0000"/>
                </a:solidFill>
              </a:rPr>
              <a:t>溶液</a:t>
            </a:r>
            <a:endParaRPr kumimoji="0" lang="en-US" altLang="zh-TW" sz="3200" b="1">
              <a:solidFill>
                <a:srgbClr val="CC0000"/>
              </a:solidFill>
            </a:endParaRPr>
          </a:p>
        </p:txBody>
      </p:sp>
      <p:pic>
        <p:nvPicPr>
          <p:cNvPr id="52227" name="Picture 2" descr="\\lisa\Chem DataBase\CHEM2ndEd_Illustration\Ch33\d33017_0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48831" y="1053008"/>
            <a:ext cx="2365375" cy="324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8" name="文字方塊 4"/>
          <p:cNvSpPr txBox="1">
            <a:spLocks noChangeArrowheads="1"/>
          </p:cNvSpPr>
          <p:nvPr/>
        </p:nvSpPr>
        <p:spPr bwMode="auto">
          <a:xfrm>
            <a:off x="5364956" y="1805483"/>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3599FF"/>
                </a:solidFill>
                <a:latin typeface="Arial" pitchFamily="34" charset="0"/>
                <a:cs typeface="Arial" pitchFamily="34" charset="0"/>
              </a:rPr>
              <a:t>銅陰極</a:t>
            </a:r>
            <a:endParaRPr kumimoji="0" lang="zh-HK" altLang="en-US" sz="2400" b="1">
              <a:solidFill>
                <a:srgbClr val="3599FF"/>
              </a:solidFill>
              <a:latin typeface="Arial" pitchFamily="34" charset="0"/>
              <a:cs typeface="Arial" pitchFamily="34" charset="0"/>
            </a:endParaRPr>
          </a:p>
        </p:txBody>
      </p:sp>
      <p:sp>
        <p:nvSpPr>
          <p:cNvPr id="52229" name="文字方塊 5"/>
          <p:cNvSpPr txBox="1">
            <a:spLocks noChangeArrowheads="1"/>
          </p:cNvSpPr>
          <p:nvPr/>
        </p:nvSpPr>
        <p:spPr bwMode="auto">
          <a:xfrm>
            <a:off x="5652294" y="3750171"/>
            <a:ext cx="20002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硫酸銅</a:t>
            </a:r>
            <a:r>
              <a:rPr kumimoji="0" lang="en-US" altLang="zh-HK" sz="2000">
                <a:latin typeface="Arial" pitchFamily="34" charset="0"/>
                <a:cs typeface="Arial" pitchFamily="34" charset="0"/>
              </a:rPr>
              <a:t>(II) </a:t>
            </a:r>
            <a:r>
              <a:rPr kumimoji="0" lang="zh-TW" altLang="en-US" sz="2000">
                <a:latin typeface="Arial" pitchFamily="34" charset="0"/>
                <a:cs typeface="Arial" pitchFamily="34" charset="0"/>
              </a:rPr>
              <a:t>溶液</a:t>
            </a:r>
            <a:endParaRPr kumimoji="0" lang="zh-HK" altLang="en-US" sz="2000">
              <a:latin typeface="Arial" pitchFamily="34" charset="0"/>
              <a:cs typeface="Arial" pitchFamily="34" charset="0"/>
            </a:endParaRPr>
          </a:p>
        </p:txBody>
      </p:sp>
      <p:sp>
        <p:nvSpPr>
          <p:cNvPr id="52230" name="文字方塊 6"/>
          <p:cNvSpPr txBox="1">
            <a:spLocks noChangeArrowheads="1"/>
          </p:cNvSpPr>
          <p:nvPr/>
        </p:nvSpPr>
        <p:spPr bwMode="auto">
          <a:xfrm>
            <a:off x="2267744" y="1786433"/>
            <a:ext cx="1152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400" b="1">
                <a:solidFill>
                  <a:srgbClr val="3599FF"/>
                </a:solidFill>
                <a:latin typeface="Arial" pitchFamily="34" charset="0"/>
                <a:cs typeface="Arial" pitchFamily="34" charset="0"/>
              </a:rPr>
              <a:t>銅陽極</a:t>
            </a:r>
            <a:endParaRPr kumimoji="0" lang="zh-HK" altLang="en-US" sz="2400" b="1">
              <a:solidFill>
                <a:srgbClr val="3599FF"/>
              </a:solidFill>
              <a:latin typeface="Arial" pitchFamily="34" charset="0"/>
              <a:cs typeface="Arial" pitchFamily="34" charset="0"/>
            </a:endParaRPr>
          </a:p>
        </p:txBody>
      </p:sp>
      <p:graphicFrame>
        <p:nvGraphicFramePr>
          <p:cNvPr id="9" name="表格 8"/>
          <p:cNvGraphicFramePr>
            <a:graphicFrameLocks noGrp="1"/>
          </p:cNvGraphicFramePr>
          <p:nvPr/>
        </p:nvGraphicFramePr>
        <p:xfrm>
          <a:off x="755650" y="4708525"/>
          <a:ext cx="7200899" cy="1384299"/>
        </p:xfrm>
        <a:graphic>
          <a:graphicData uri="http://schemas.openxmlformats.org/drawingml/2006/table">
            <a:tbl>
              <a:tblPr firstRow="1" bandRow="1">
                <a:tableStyleId>{5940675A-B579-460E-94D1-54222C63F5DA}</a:tableStyleId>
              </a:tblPr>
              <a:tblGrid>
                <a:gridCol w="3384423">
                  <a:extLst>
                    <a:ext uri="{9D8B030D-6E8A-4147-A177-3AD203B41FA5}">
                      <a16:colId xmlns:a16="http://schemas.microsoft.com/office/drawing/2014/main" xmlns="" val="20000"/>
                    </a:ext>
                  </a:extLst>
                </a:gridCol>
                <a:gridCol w="1908238">
                  <a:extLst>
                    <a:ext uri="{9D8B030D-6E8A-4147-A177-3AD203B41FA5}">
                      <a16:colId xmlns:a16="http://schemas.microsoft.com/office/drawing/2014/main" xmlns="" val="20001"/>
                    </a:ext>
                  </a:extLst>
                </a:gridCol>
                <a:gridCol w="1908238">
                  <a:extLst>
                    <a:ext uri="{9D8B030D-6E8A-4147-A177-3AD203B41FA5}">
                      <a16:colId xmlns:a16="http://schemas.microsoft.com/office/drawing/2014/main" xmlns="" val="20002"/>
                    </a:ext>
                  </a:extLst>
                </a:gridCol>
              </a:tblGrid>
              <a:tr h="461433">
                <a:tc>
                  <a:txBody>
                    <a:bodyPr/>
                    <a:lstStyle/>
                    <a:p>
                      <a:pPr algn="l"/>
                      <a:endParaRPr lang="zh-HK" altLang="en-US" sz="2400" b="1" dirty="0">
                        <a:latin typeface="Arial" pitchFamily="34" charset="0"/>
                        <a:cs typeface="Arial" pitchFamily="34" charset="0"/>
                      </a:endParaRPr>
                    </a:p>
                  </a:txBody>
                  <a:tcPr marL="91441" marR="91441" marT="45708" marB="45708" anchor="ctr">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3399FF"/>
                      </a:solidFill>
                      <a:prstDash val="solid"/>
                      <a:round/>
                      <a:headEnd type="none" w="med" len="med"/>
                      <a:tailEnd type="none" w="med" len="med"/>
                    </a:lnB>
                  </a:tcPr>
                </a:tc>
                <a:tc>
                  <a:txBody>
                    <a:bodyPr/>
                    <a:lstStyle/>
                    <a:p>
                      <a:pPr algn="ctr"/>
                      <a:r>
                        <a:rPr lang="zh-TW" altLang="en-US" sz="2400" b="1" dirty="0" smtClean="0">
                          <a:solidFill>
                            <a:schemeClr val="bg1"/>
                          </a:solidFill>
                          <a:latin typeface="Arial" pitchFamily="34" charset="0"/>
                          <a:cs typeface="Arial" pitchFamily="34" charset="0"/>
                        </a:rPr>
                        <a:t>陽離子</a:t>
                      </a:r>
                      <a:endParaRPr lang="zh-HK" altLang="en-US" sz="2400" b="1" dirty="0">
                        <a:solidFill>
                          <a:schemeClr val="bg1"/>
                        </a:solidFill>
                        <a:latin typeface="Arial" pitchFamily="34" charset="0"/>
                        <a:cs typeface="Arial" pitchFamily="34" charset="0"/>
                      </a:endParaRPr>
                    </a:p>
                  </a:txBody>
                  <a:tcPr marL="91441" marR="91441" marT="45708" marB="45708" anchor="ctr">
                    <a:lnL w="12700" cap="flat" cmpd="sng" algn="ctr">
                      <a:solidFill>
                        <a:srgbClr val="33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solidFill>
                      <a:srgbClr val="3399FF"/>
                    </a:solidFill>
                  </a:tcPr>
                </a:tc>
                <a:tc>
                  <a:txBody>
                    <a:bodyPr/>
                    <a:lstStyle/>
                    <a:p>
                      <a:pPr algn="ctr"/>
                      <a:r>
                        <a:rPr lang="zh-TW" altLang="en-US" sz="2400" b="1" dirty="0" smtClean="0">
                          <a:solidFill>
                            <a:schemeClr val="bg1"/>
                          </a:solidFill>
                          <a:latin typeface="Arial" pitchFamily="34" charset="0"/>
                          <a:cs typeface="Arial" pitchFamily="34" charset="0"/>
                        </a:rPr>
                        <a:t>陰離子</a:t>
                      </a:r>
                      <a:endParaRPr lang="zh-HK" altLang="en-US" sz="2400" b="1" dirty="0">
                        <a:solidFill>
                          <a:schemeClr val="bg1"/>
                        </a:solidFill>
                        <a:latin typeface="Arial" pitchFamily="34" charset="0"/>
                        <a:cs typeface="Arial" pitchFamily="34" charset="0"/>
                      </a:endParaRPr>
                    </a:p>
                  </a:txBody>
                  <a:tcPr marL="91441" marR="91441" marT="45708" marB="45708" anchor="ctr">
                    <a:lnL w="12700" cap="flat" cmpd="sng" algn="ctr">
                      <a:solidFill>
                        <a:schemeClr val="bg1"/>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solidFill>
                      <a:srgbClr val="3399FF"/>
                    </a:solidFill>
                  </a:tcPr>
                </a:tc>
                <a:extLst>
                  <a:ext uri="{0D108BD9-81ED-4DB2-BD59-A6C34878D82A}">
                    <a16:rowId xmlns:a16="http://schemas.microsoft.com/office/drawing/2014/main" xmlns="" val="10000"/>
                  </a:ext>
                </a:extLst>
              </a:tr>
              <a:tr h="461433">
                <a:tc>
                  <a:txBody>
                    <a:bodyPr/>
                    <a:lstStyle/>
                    <a:p>
                      <a:pPr algn="l"/>
                      <a:r>
                        <a:rPr lang="zh-TW" altLang="en-US" sz="2400" b="0" baseline="0" dirty="0" smtClean="0">
                          <a:latin typeface="Arial" pitchFamily="34" charset="0"/>
                          <a:cs typeface="Arial" pitchFamily="34" charset="0"/>
                        </a:rPr>
                        <a:t>來自硫酸銅</a:t>
                      </a:r>
                      <a:r>
                        <a:rPr lang="en-US" altLang="zh-TW" sz="2400" b="0" baseline="0" dirty="0" smtClean="0">
                          <a:latin typeface="Arial" pitchFamily="34" charset="0"/>
                          <a:cs typeface="Arial" pitchFamily="34" charset="0"/>
                        </a:rPr>
                        <a:t>(II) </a:t>
                      </a:r>
                      <a:r>
                        <a:rPr lang="en-US" altLang="zh-HK" sz="2400" b="0" baseline="0" dirty="0" smtClean="0">
                          <a:latin typeface="Arial" pitchFamily="34" charset="0"/>
                          <a:cs typeface="Arial" pitchFamily="34" charset="0"/>
                        </a:rPr>
                        <a:t>(CuSO</a:t>
                      </a:r>
                      <a:r>
                        <a:rPr lang="en-US" altLang="zh-HK" sz="2400" b="0" baseline="-25000" dirty="0" smtClean="0">
                          <a:latin typeface="Arial" pitchFamily="34" charset="0"/>
                          <a:cs typeface="Arial" pitchFamily="34" charset="0"/>
                        </a:rPr>
                        <a:t>4</a:t>
                      </a:r>
                      <a:r>
                        <a:rPr lang="en-US" altLang="zh-HK" sz="2400" b="0" baseline="0" dirty="0" smtClean="0">
                          <a:latin typeface="Arial" pitchFamily="34" charset="0"/>
                          <a:cs typeface="Arial" pitchFamily="34" charset="0"/>
                        </a:rPr>
                        <a:t>)</a:t>
                      </a:r>
                      <a:endParaRPr lang="zh-HK" altLang="en-US" sz="2400" b="0" dirty="0">
                        <a:latin typeface="Arial" pitchFamily="34" charset="0"/>
                        <a:cs typeface="Arial" pitchFamily="34" charset="0"/>
                      </a:endParaRPr>
                    </a:p>
                  </a:txBody>
                  <a:tcPr marL="91441" marR="91441" marT="45708" marB="45708" anchor="ctr">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solidFill>
                      <a:schemeClr val="bg1"/>
                    </a:solidFill>
                  </a:tcPr>
                </a:tc>
                <a:tc>
                  <a:txBody>
                    <a:bodyPr/>
                    <a:lstStyle/>
                    <a:p>
                      <a:pPr algn="ctr"/>
                      <a:r>
                        <a:rPr lang="en-US" altLang="zh-HK" sz="2400" b="0" baseline="0" dirty="0" smtClean="0">
                          <a:latin typeface="Arial" pitchFamily="34" charset="0"/>
                          <a:cs typeface="Arial" pitchFamily="34" charset="0"/>
                        </a:rPr>
                        <a:t>Cu</a:t>
                      </a:r>
                      <a:r>
                        <a:rPr lang="en-US" altLang="zh-HK" sz="2400" b="0" baseline="30000" dirty="0" smtClean="0">
                          <a:latin typeface="Arial" pitchFamily="34" charset="0"/>
                          <a:cs typeface="Arial" pitchFamily="34" charset="0"/>
                        </a:rPr>
                        <a:t>2+</a:t>
                      </a:r>
                      <a:r>
                        <a:rPr lang="en-US" altLang="zh-HK" sz="2400" b="0" baseline="0" dirty="0" smtClean="0">
                          <a:latin typeface="Arial" pitchFamily="34" charset="0"/>
                          <a:cs typeface="Arial" pitchFamily="34" charset="0"/>
                        </a:rPr>
                        <a:t>(</a:t>
                      </a:r>
                      <a:r>
                        <a:rPr lang="en-US" altLang="zh-HK" sz="2400" b="0" baseline="0" dirty="0" err="1" smtClean="0">
                          <a:latin typeface="Arial" pitchFamily="34" charset="0"/>
                          <a:cs typeface="Arial" pitchFamily="34" charset="0"/>
                        </a:rPr>
                        <a:t>aq</a:t>
                      </a:r>
                      <a:r>
                        <a:rPr lang="en-US" altLang="zh-HK" sz="2400" b="0" baseline="0" dirty="0" smtClean="0">
                          <a:latin typeface="Arial" pitchFamily="34" charset="0"/>
                          <a:cs typeface="Arial" pitchFamily="34" charset="0"/>
                        </a:rPr>
                        <a:t>)</a:t>
                      </a:r>
                      <a:endParaRPr lang="zh-HK" altLang="en-US" sz="2400" b="0" dirty="0">
                        <a:latin typeface="Arial" pitchFamily="34" charset="0"/>
                        <a:cs typeface="Arial" pitchFamily="34" charset="0"/>
                      </a:endParaRPr>
                    </a:p>
                  </a:txBody>
                  <a:tcPr marL="91441" marR="91441" marT="45708" marB="45708" anchor="ctr">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solidFill>
                      <a:schemeClr val="bg1"/>
                    </a:solidFill>
                  </a:tcPr>
                </a:tc>
                <a:tc>
                  <a:txBody>
                    <a:bodyPr/>
                    <a:lstStyle/>
                    <a:p>
                      <a:pPr algn="ctr"/>
                      <a:r>
                        <a:rPr lang="en-US" altLang="zh-HK" sz="2400" b="0" baseline="0" dirty="0" smtClean="0">
                          <a:latin typeface="Arial" pitchFamily="34" charset="0"/>
                          <a:cs typeface="Arial" pitchFamily="34" charset="0"/>
                          <a:sym typeface="Symbol"/>
                        </a:rPr>
                        <a:t>SO</a:t>
                      </a:r>
                      <a:r>
                        <a:rPr lang="en-US" altLang="zh-HK" sz="2400" b="0" baseline="-25000" dirty="0" smtClean="0">
                          <a:latin typeface="Arial" pitchFamily="34" charset="0"/>
                          <a:cs typeface="Arial" pitchFamily="34" charset="0"/>
                          <a:sym typeface="Symbol"/>
                        </a:rPr>
                        <a:t>4</a:t>
                      </a:r>
                      <a:r>
                        <a:rPr lang="en-US" altLang="zh-HK" sz="2400" b="0" baseline="30000" dirty="0" smtClean="0">
                          <a:latin typeface="Arial" pitchFamily="34" charset="0"/>
                          <a:cs typeface="Arial" pitchFamily="34" charset="0"/>
                          <a:sym typeface="Symbol"/>
                        </a:rPr>
                        <a:t>2</a:t>
                      </a:r>
                      <a:r>
                        <a:rPr lang="en-US" altLang="zh-HK" sz="2400" b="0" dirty="0" smtClean="0">
                          <a:latin typeface="Arial" pitchFamily="34" charset="0"/>
                          <a:cs typeface="Arial" pitchFamily="34" charset="0"/>
                        </a:rPr>
                        <a:t>(</a:t>
                      </a:r>
                      <a:r>
                        <a:rPr lang="en-US" altLang="zh-HK" sz="2400" b="0" dirty="0" err="1" smtClean="0">
                          <a:latin typeface="Arial" pitchFamily="34" charset="0"/>
                          <a:cs typeface="Arial" pitchFamily="34" charset="0"/>
                        </a:rPr>
                        <a:t>aq</a:t>
                      </a:r>
                      <a:r>
                        <a:rPr lang="en-US" altLang="zh-HK" sz="2400" b="0" dirty="0" smtClean="0">
                          <a:latin typeface="Arial" pitchFamily="34" charset="0"/>
                          <a:cs typeface="Arial" pitchFamily="34" charset="0"/>
                        </a:rPr>
                        <a:t>)</a:t>
                      </a:r>
                      <a:endParaRPr lang="zh-HK" altLang="en-US" sz="2400" b="0" dirty="0">
                        <a:latin typeface="Arial" pitchFamily="34" charset="0"/>
                        <a:cs typeface="Arial" pitchFamily="34" charset="0"/>
                      </a:endParaRPr>
                    </a:p>
                  </a:txBody>
                  <a:tcPr marL="91441" marR="91441" marT="45708" marB="45708" anchor="ctr">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461433">
                <a:tc>
                  <a:txBody>
                    <a:bodyPr/>
                    <a:lstStyle/>
                    <a:p>
                      <a:pPr algn="l"/>
                      <a:r>
                        <a:rPr lang="zh-TW" altLang="en-US" sz="2400" b="0" dirty="0" smtClean="0">
                          <a:latin typeface="Arial" pitchFamily="34" charset="0"/>
                          <a:cs typeface="Arial" pitchFamily="34" charset="0"/>
                        </a:rPr>
                        <a:t>來自水 </a:t>
                      </a:r>
                      <a:r>
                        <a:rPr lang="en-US" altLang="zh-HK" sz="2400" b="0" dirty="0" smtClean="0">
                          <a:latin typeface="Arial" pitchFamily="34" charset="0"/>
                          <a:cs typeface="Arial" pitchFamily="34" charset="0"/>
                        </a:rPr>
                        <a:t>(H</a:t>
                      </a:r>
                      <a:r>
                        <a:rPr lang="en-US" altLang="zh-HK" sz="2400" b="0" baseline="-25000" dirty="0" smtClean="0">
                          <a:latin typeface="Arial" pitchFamily="34" charset="0"/>
                          <a:cs typeface="Arial" pitchFamily="34" charset="0"/>
                        </a:rPr>
                        <a:t>2</a:t>
                      </a:r>
                      <a:r>
                        <a:rPr lang="en-US" altLang="zh-HK" sz="2400" b="0" dirty="0" smtClean="0">
                          <a:latin typeface="Arial" pitchFamily="34" charset="0"/>
                          <a:cs typeface="Arial" pitchFamily="34" charset="0"/>
                        </a:rPr>
                        <a:t>O)</a:t>
                      </a:r>
                      <a:endParaRPr lang="zh-HK" altLang="en-US" sz="2400" b="0" dirty="0">
                        <a:latin typeface="Arial" pitchFamily="34" charset="0"/>
                        <a:cs typeface="Arial" pitchFamily="34" charset="0"/>
                      </a:endParaRPr>
                    </a:p>
                  </a:txBody>
                  <a:tcPr marL="91441" marR="91441" marT="45708" marB="45708" anchor="ctr">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solidFill>
                      <a:schemeClr val="bg1"/>
                    </a:solidFill>
                  </a:tcPr>
                </a:tc>
                <a:tc>
                  <a:txBody>
                    <a:bodyPr/>
                    <a:lstStyle/>
                    <a:p>
                      <a:pPr algn="ctr"/>
                      <a:r>
                        <a:rPr lang="en-US" altLang="zh-HK" sz="2400" b="0" dirty="0" smtClean="0">
                          <a:latin typeface="Arial" pitchFamily="34" charset="0"/>
                          <a:cs typeface="Arial" pitchFamily="34" charset="0"/>
                        </a:rPr>
                        <a:t>H</a:t>
                      </a:r>
                      <a:r>
                        <a:rPr lang="en-US" altLang="zh-HK" sz="2400" b="0" baseline="30000" dirty="0" smtClean="0">
                          <a:latin typeface="Arial" pitchFamily="34" charset="0"/>
                          <a:cs typeface="Arial" pitchFamily="34" charset="0"/>
                        </a:rPr>
                        <a:t>+</a:t>
                      </a:r>
                      <a:r>
                        <a:rPr lang="en-US" altLang="zh-HK" sz="2400" b="0" dirty="0" smtClean="0">
                          <a:latin typeface="Arial" pitchFamily="34" charset="0"/>
                          <a:cs typeface="Arial" pitchFamily="34" charset="0"/>
                        </a:rPr>
                        <a:t>(</a:t>
                      </a:r>
                      <a:r>
                        <a:rPr lang="en-US" altLang="zh-HK" sz="2400" b="0" dirty="0" err="1" smtClean="0">
                          <a:latin typeface="Arial" pitchFamily="34" charset="0"/>
                          <a:cs typeface="Arial" pitchFamily="34" charset="0"/>
                        </a:rPr>
                        <a:t>aq</a:t>
                      </a:r>
                      <a:r>
                        <a:rPr lang="en-US" altLang="zh-HK" sz="2400" b="0" dirty="0" smtClean="0">
                          <a:latin typeface="Arial" pitchFamily="34" charset="0"/>
                          <a:cs typeface="Arial" pitchFamily="34" charset="0"/>
                        </a:rPr>
                        <a:t>)</a:t>
                      </a:r>
                      <a:endParaRPr lang="zh-HK" altLang="en-US" sz="2400" b="0" dirty="0">
                        <a:latin typeface="Arial" pitchFamily="34" charset="0"/>
                        <a:cs typeface="Arial" pitchFamily="34" charset="0"/>
                      </a:endParaRPr>
                    </a:p>
                  </a:txBody>
                  <a:tcPr marL="91441" marR="91441" marT="45708" marB="45708" anchor="ctr">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solidFill>
                      <a:schemeClr val="bg1"/>
                    </a:solidFill>
                  </a:tcPr>
                </a:tc>
                <a:tc>
                  <a:txBody>
                    <a:bodyPr/>
                    <a:lstStyle/>
                    <a:p>
                      <a:pPr algn="ctr"/>
                      <a:r>
                        <a:rPr lang="en-US" altLang="zh-HK" sz="2400" b="0" dirty="0" smtClean="0">
                          <a:latin typeface="Arial" pitchFamily="34" charset="0"/>
                          <a:cs typeface="Arial" pitchFamily="34" charset="0"/>
                        </a:rPr>
                        <a:t>OH</a:t>
                      </a:r>
                      <a:r>
                        <a:rPr lang="en-US" altLang="zh-HK" sz="2400" b="0" baseline="30000" dirty="0" smtClean="0">
                          <a:latin typeface="Arial" pitchFamily="34" charset="0"/>
                          <a:cs typeface="Arial" pitchFamily="34" charset="0"/>
                          <a:sym typeface="Symbol"/>
                        </a:rPr>
                        <a:t></a:t>
                      </a:r>
                      <a:r>
                        <a:rPr lang="en-US" altLang="zh-HK" sz="2400" b="0" dirty="0" smtClean="0">
                          <a:latin typeface="Arial" pitchFamily="34" charset="0"/>
                          <a:cs typeface="Arial" pitchFamily="34" charset="0"/>
                        </a:rPr>
                        <a:t>(</a:t>
                      </a:r>
                      <a:r>
                        <a:rPr lang="en-US" altLang="zh-HK" sz="2400" b="0" dirty="0" err="1" smtClean="0">
                          <a:latin typeface="Arial" pitchFamily="34" charset="0"/>
                          <a:cs typeface="Arial" pitchFamily="34" charset="0"/>
                        </a:rPr>
                        <a:t>aq</a:t>
                      </a:r>
                      <a:r>
                        <a:rPr lang="en-US" altLang="zh-HK" sz="2400" b="0" dirty="0" smtClean="0">
                          <a:latin typeface="Arial" pitchFamily="34" charset="0"/>
                          <a:cs typeface="Arial" pitchFamily="34" charset="0"/>
                        </a:rPr>
                        <a:t>)</a:t>
                      </a:r>
                      <a:endParaRPr lang="zh-HK" altLang="en-US" sz="2400" b="0" dirty="0">
                        <a:latin typeface="Arial" pitchFamily="34" charset="0"/>
                        <a:cs typeface="Arial" pitchFamily="34" charset="0"/>
                      </a:endParaRPr>
                    </a:p>
                  </a:txBody>
                  <a:tcPr marL="91441" marR="91441" marT="45708" marB="45708" anchor="ctr">
                    <a:lnL w="12700" cap="flat" cmpd="sng" algn="ctr">
                      <a:solidFill>
                        <a:srgbClr val="3399FF"/>
                      </a:solidFill>
                      <a:prstDash val="solid"/>
                      <a:round/>
                      <a:headEnd type="none" w="med" len="med"/>
                      <a:tailEnd type="none" w="med" len="med"/>
                    </a:lnL>
                    <a:lnR w="12700" cap="flat" cmpd="sng" algn="ctr">
                      <a:solidFill>
                        <a:srgbClr val="3399FF"/>
                      </a:solidFill>
                      <a:prstDash val="solid"/>
                      <a:round/>
                      <a:headEnd type="none" w="med" len="med"/>
                      <a:tailEnd type="none" w="med" len="med"/>
                    </a:lnR>
                    <a:lnT w="12700" cap="flat" cmpd="sng" algn="ctr">
                      <a:solidFill>
                        <a:srgbClr val="3399FF"/>
                      </a:solidFill>
                      <a:prstDash val="solid"/>
                      <a:round/>
                      <a:headEnd type="none" w="med" len="med"/>
                      <a:tailEnd type="none" w="med" len="med"/>
                    </a:lnT>
                    <a:lnB w="12700" cap="flat" cmpd="sng" algn="ctr">
                      <a:solidFill>
                        <a:srgbClr val="3399FF"/>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val="3193321717"/>
      </p:ext>
    </p:extLst>
  </p:cSld>
  <p:clrMapOvr>
    <a:masterClrMapping/>
  </p:clrMapOvr>
  <p:timing>
    <p:tnLst>
      <p:par>
        <p:cTn id="1" dur="indefinite" restart="never" nodeType="tmRoot"/>
      </p:par>
    </p:tnLst>
  </p:timing>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文字方塊 1"/>
          <p:cNvSpPr txBox="1">
            <a:spLocks noChangeArrowheads="1"/>
          </p:cNvSpPr>
          <p:nvPr/>
        </p:nvSpPr>
        <p:spPr bwMode="auto">
          <a:xfrm>
            <a:off x="250825" y="765175"/>
            <a:ext cx="2305050" cy="579438"/>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latin typeface="Arial" pitchFamily="34" charset="0"/>
                <a:cs typeface="Arial" pitchFamily="34" charset="0"/>
              </a:rPr>
              <a:t>陰極 </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銅</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a:t>
            </a:r>
            <a:endParaRPr kumimoji="0" lang="zh-HK" altLang="en-US" sz="3200" b="1">
              <a:latin typeface="Arial" pitchFamily="34" charset="0"/>
              <a:cs typeface="Arial" pitchFamily="34" charset="0"/>
            </a:endParaRPr>
          </a:p>
        </p:txBody>
      </p:sp>
      <p:sp>
        <p:nvSpPr>
          <p:cNvPr id="3" name="Rectangle 6"/>
          <p:cNvSpPr>
            <a:spLocks noChangeArrowheads="1"/>
          </p:cNvSpPr>
          <p:nvPr/>
        </p:nvSpPr>
        <p:spPr bwMode="auto">
          <a:xfrm>
            <a:off x="323850" y="1886818"/>
            <a:ext cx="83518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zh-TW" altLang="en-US" sz="2800"/>
              <a:t>離子會優先放電 </a:t>
            </a:r>
            <a:r>
              <a:rPr kumimoji="0" lang="en-US" altLang="zh-TW" sz="2800" b="1"/>
              <a:t>(</a:t>
            </a:r>
            <a:r>
              <a:rPr kumimoji="0" lang="zh-TW" altLang="en-US" sz="2800"/>
              <a:t>發生還原作用</a:t>
            </a:r>
            <a:r>
              <a:rPr kumimoji="0" lang="en-US" altLang="zh-TW" sz="2800" b="1"/>
              <a:t>)</a:t>
            </a:r>
            <a:r>
              <a:rPr kumimoji="0" lang="zh-TW" altLang="en-US" sz="2800"/>
              <a:t>，生成銅金屬。</a:t>
            </a:r>
            <a:endParaRPr kumimoji="0" lang="en-US" altLang="zh-TW" sz="2800">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323850" y="3470697"/>
            <a:ext cx="820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因此，有一層銅澱積在陰極表面。</a:t>
            </a:r>
            <a:endParaRPr kumimoji="0" lang="en-US" altLang="zh-TW" sz="2800">
              <a:latin typeface="Arial" pitchFamily="34" charset="0"/>
              <a:ea typeface="Arial Unicode MS" pitchFamily="34" charset="-120"/>
              <a:cs typeface="Arial" pitchFamily="34" charset="0"/>
            </a:endParaRPr>
          </a:p>
        </p:txBody>
      </p:sp>
      <p:sp>
        <p:nvSpPr>
          <p:cNvPr id="53253" name="矩形 4"/>
          <p:cNvSpPr>
            <a:spLocks noChangeArrowheads="1"/>
          </p:cNvSpPr>
          <p:nvPr/>
        </p:nvSpPr>
        <p:spPr bwMode="auto">
          <a:xfrm>
            <a:off x="1763713" y="4189834"/>
            <a:ext cx="6121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+ 2e</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 </a:t>
            </a:r>
            <a:r>
              <a:rPr kumimoji="0" lang="en-US" altLang="zh-HK" sz="2800">
                <a:latin typeface="Arial" pitchFamily="34" charset="0"/>
                <a:cs typeface="Arial" pitchFamily="34" charset="0"/>
                <a:sym typeface="Symbol" pitchFamily="18" charset="2"/>
              </a:rPr>
              <a:t> </a:t>
            </a:r>
            <a:r>
              <a:rPr kumimoji="0" lang="en-US" altLang="zh-HK" sz="2800">
                <a:latin typeface="Arial" pitchFamily="34" charset="0"/>
                <a:cs typeface="Arial" pitchFamily="34" charset="0"/>
              </a:rPr>
              <a:t>Cu(s)     </a:t>
            </a:r>
            <a:r>
              <a:rPr kumimoji="0" lang="en-US" altLang="zh-HK" sz="2800">
                <a:solidFill>
                  <a:srgbClr val="3399FF"/>
                </a:solidFill>
                <a:latin typeface="Arial" pitchFamily="34" charset="0"/>
                <a:cs typeface="Arial" pitchFamily="34" charset="0"/>
              </a:rPr>
              <a:t>(</a:t>
            </a:r>
            <a:r>
              <a:rPr kumimoji="0" lang="zh-TW" altLang="en-US" sz="2800">
                <a:solidFill>
                  <a:srgbClr val="3399FF"/>
                </a:solidFill>
                <a:latin typeface="Arial" pitchFamily="34" charset="0"/>
                <a:cs typeface="Arial" pitchFamily="34" charset="0"/>
              </a:rPr>
              <a:t>還原作用</a:t>
            </a:r>
            <a:r>
              <a:rPr kumimoji="0" lang="en-US" altLang="zh-HK" sz="2800">
                <a:solidFill>
                  <a:srgbClr val="3399FF"/>
                </a:solidFill>
                <a:latin typeface="Arial" pitchFamily="34" charset="0"/>
                <a:cs typeface="Arial" pitchFamily="34" charset="0"/>
              </a:rPr>
              <a:t>) </a:t>
            </a:r>
            <a:endParaRPr kumimoji="0" lang="zh-HK" altLang="en-US" sz="2800">
              <a:solidFill>
                <a:srgbClr val="3399FF"/>
              </a:solidFill>
              <a:latin typeface="Arial" pitchFamily="34" charset="0"/>
              <a:cs typeface="Arial" pitchFamily="34" charset="0"/>
            </a:endParaRPr>
          </a:p>
        </p:txBody>
      </p:sp>
      <p:sp>
        <p:nvSpPr>
          <p:cNvPr id="53254" name="文字方塊 5"/>
          <p:cNvSpPr txBox="1">
            <a:spLocks noChangeArrowheads="1"/>
          </p:cNvSpPr>
          <p:nvPr/>
        </p:nvSpPr>
        <p:spPr bwMode="auto">
          <a:xfrm>
            <a:off x="1825625" y="4627984"/>
            <a:ext cx="3309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1">
                <a:solidFill>
                  <a:srgbClr val="3599FF"/>
                </a:solidFill>
                <a:latin typeface="Arial" pitchFamily="34" charset="0"/>
                <a:cs typeface="Arial" pitchFamily="34" charset="0"/>
              </a:rPr>
              <a:t>+2                               0</a:t>
            </a:r>
            <a:endParaRPr kumimoji="0" lang="zh-HK" altLang="en-US" sz="2400" b="1">
              <a:solidFill>
                <a:srgbClr val="3599FF"/>
              </a:solidFill>
              <a:latin typeface="Arial" pitchFamily="34" charset="0"/>
              <a:cs typeface="Arial" pitchFamily="34" charset="0"/>
            </a:endParaRPr>
          </a:p>
        </p:txBody>
      </p:sp>
    </p:spTree>
    <p:extLst>
      <p:ext uri="{BB962C8B-B14F-4D97-AF65-F5344CB8AC3E}">
        <p14:creationId xmlns:p14="http://schemas.microsoft.com/office/powerpoint/2010/main" val="2870179072"/>
      </p:ext>
    </p:extLst>
  </p:cSld>
  <p:clrMapOvr>
    <a:masterClrMapping/>
  </p:clrMapOvr>
  <p:timing>
    <p:tnLst>
      <p:par>
        <p:cTn id="1" dur="indefinite" restart="never" nodeType="tmRoot"/>
      </p:par>
    </p:tnLst>
  </p:timing>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文字方塊 1"/>
          <p:cNvSpPr txBox="1">
            <a:spLocks noChangeArrowheads="1"/>
          </p:cNvSpPr>
          <p:nvPr/>
        </p:nvSpPr>
        <p:spPr bwMode="auto">
          <a:xfrm>
            <a:off x="395288" y="404813"/>
            <a:ext cx="2305050" cy="579437"/>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latin typeface="Arial" pitchFamily="34" charset="0"/>
                <a:cs typeface="Arial" pitchFamily="34" charset="0"/>
              </a:rPr>
              <a:t>陽極 </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銅</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a:t>
            </a:r>
            <a:endParaRPr kumimoji="0" lang="zh-HK" altLang="en-US" sz="3200" b="1">
              <a:latin typeface="Arial" pitchFamily="34" charset="0"/>
              <a:cs typeface="Arial" pitchFamily="34" charset="0"/>
            </a:endParaRPr>
          </a:p>
        </p:txBody>
      </p:sp>
      <p:sp>
        <p:nvSpPr>
          <p:cNvPr id="3" name="Rectangle 6"/>
          <p:cNvSpPr>
            <a:spLocks noChangeArrowheads="1"/>
          </p:cNvSpPr>
          <p:nvPr/>
        </p:nvSpPr>
        <p:spPr bwMode="auto">
          <a:xfrm>
            <a:off x="395288" y="1412776"/>
            <a:ext cx="82089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dirty="0">
                <a:latin typeface="Arial" pitchFamily="34" charset="0"/>
                <a:cs typeface="Arial" pitchFamily="34" charset="0"/>
              </a:rPr>
              <a:t>兩種陰離子 </a:t>
            </a:r>
            <a:r>
              <a:rPr kumimoji="0" lang="en-US" altLang="zh-HK" sz="2800" dirty="0">
                <a:latin typeface="Arial" pitchFamily="34" charset="0"/>
                <a:cs typeface="Arial" pitchFamily="34" charset="0"/>
              </a:rPr>
              <a:t>(SO</a:t>
            </a:r>
            <a:r>
              <a:rPr kumimoji="0" lang="en-US" altLang="zh-HK" sz="2800" baseline="-25000" dirty="0">
                <a:latin typeface="Arial" pitchFamily="34" charset="0"/>
                <a:cs typeface="Arial" pitchFamily="34" charset="0"/>
              </a:rPr>
              <a:t>4</a:t>
            </a:r>
            <a:r>
              <a:rPr kumimoji="0" lang="en-US" altLang="zh-HK" sz="2800" baseline="30000" dirty="0">
                <a:latin typeface="Arial" pitchFamily="34" charset="0"/>
                <a:cs typeface="Arial" pitchFamily="34" charset="0"/>
              </a:rPr>
              <a:t>2–</a:t>
            </a:r>
            <a:r>
              <a:rPr kumimoji="0" lang="en-US" altLang="zh-HK" sz="2800" dirty="0">
                <a:latin typeface="Arial" pitchFamily="34" charset="0"/>
                <a:cs typeface="Arial" pitchFamily="34" charset="0"/>
              </a:rPr>
              <a:t>(</a:t>
            </a:r>
            <a:r>
              <a:rPr kumimoji="0" lang="en-US" altLang="zh-HK" sz="2800" dirty="0" err="1">
                <a:latin typeface="Arial" pitchFamily="34" charset="0"/>
                <a:cs typeface="Arial" pitchFamily="34" charset="0"/>
              </a:rPr>
              <a:t>aq</a:t>
            </a:r>
            <a:r>
              <a:rPr kumimoji="0" lang="en-US" altLang="zh-HK" sz="2800" dirty="0">
                <a:latin typeface="Arial" pitchFamily="34" charset="0"/>
                <a:cs typeface="Arial" pitchFamily="34" charset="0"/>
              </a:rPr>
              <a:t>)</a:t>
            </a:r>
            <a:r>
              <a:rPr kumimoji="0" lang="en-US" altLang="zh-TW" sz="2800" dirty="0">
                <a:latin typeface="Arial" pitchFamily="34" charset="0"/>
                <a:cs typeface="Arial" pitchFamily="34" charset="0"/>
              </a:rPr>
              <a:t> </a:t>
            </a:r>
            <a:r>
              <a:rPr kumimoji="0" lang="zh-TW" altLang="en-US" sz="2800" dirty="0">
                <a:latin typeface="Arial" pitchFamily="34" charset="0"/>
                <a:cs typeface="Arial" pitchFamily="34" charset="0"/>
              </a:rPr>
              <a:t>離子和 </a:t>
            </a:r>
            <a:r>
              <a:rPr kumimoji="0" lang="en-US" altLang="zh-HK" sz="2800" dirty="0">
                <a:latin typeface="Arial" pitchFamily="34" charset="0"/>
                <a:cs typeface="Arial" pitchFamily="34" charset="0"/>
              </a:rPr>
              <a:t>OH</a:t>
            </a:r>
            <a:r>
              <a:rPr kumimoji="0" lang="en-US" altLang="zh-HK" sz="2800" baseline="30000" dirty="0">
                <a:latin typeface="Arial" pitchFamily="34" charset="0"/>
                <a:cs typeface="Arial" pitchFamily="34" charset="0"/>
              </a:rPr>
              <a:t>–</a:t>
            </a:r>
            <a:r>
              <a:rPr kumimoji="0" lang="en-US" altLang="zh-HK" sz="2800" dirty="0">
                <a:latin typeface="Arial" pitchFamily="34" charset="0"/>
                <a:cs typeface="Arial" pitchFamily="34" charset="0"/>
              </a:rPr>
              <a:t>(</a:t>
            </a:r>
            <a:r>
              <a:rPr kumimoji="0" lang="en-US" altLang="zh-HK" sz="2800" dirty="0" err="1">
                <a:latin typeface="Arial" pitchFamily="34" charset="0"/>
                <a:cs typeface="Arial" pitchFamily="34" charset="0"/>
              </a:rPr>
              <a:t>aq</a:t>
            </a:r>
            <a:r>
              <a:rPr kumimoji="0" lang="en-US" altLang="zh-HK" sz="2800" dirty="0">
                <a:latin typeface="Arial" pitchFamily="34" charset="0"/>
                <a:cs typeface="Arial" pitchFamily="34" charset="0"/>
              </a:rPr>
              <a:t>)</a:t>
            </a:r>
            <a:r>
              <a:rPr kumimoji="0" lang="en-US" altLang="zh-TW" sz="2800" dirty="0">
                <a:latin typeface="Arial" pitchFamily="34" charset="0"/>
                <a:cs typeface="Arial" pitchFamily="34" charset="0"/>
              </a:rPr>
              <a:t> </a:t>
            </a:r>
            <a:r>
              <a:rPr kumimoji="0" lang="zh-TW" altLang="en-US" sz="2800" dirty="0">
                <a:latin typeface="Arial" pitchFamily="34" charset="0"/>
                <a:cs typeface="Arial" pitchFamily="34" charset="0"/>
              </a:rPr>
              <a:t>離子</a:t>
            </a:r>
            <a:r>
              <a:rPr kumimoji="0" lang="en-US" altLang="zh-HK" sz="2800" dirty="0">
                <a:latin typeface="Arial" pitchFamily="34" charset="0"/>
                <a:cs typeface="Arial" pitchFamily="34" charset="0"/>
              </a:rPr>
              <a:t>)</a:t>
            </a:r>
            <a:r>
              <a:rPr kumimoji="0" lang="zh-TW" altLang="en-US" sz="2800" dirty="0">
                <a:latin typeface="Arial" pitchFamily="34" charset="0"/>
                <a:cs typeface="Arial" pitchFamily="34" charset="0"/>
              </a:rPr>
              <a:t>。</a:t>
            </a:r>
            <a:r>
              <a:rPr kumimoji="0" lang="en-US" altLang="zh-HK" sz="2800" dirty="0">
                <a:latin typeface="Arial" pitchFamily="34" charset="0"/>
                <a:cs typeface="Arial" pitchFamily="34" charset="0"/>
              </a:rPr>
              <a:t> </a:t>
            </a:r>
            <a:endParaRPr kumimoji="0" lang="en-US" altLang="zh-TW" sz="2800" dirty="0">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395288" y="2118420"/>
            <a:ext cx="85693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latin typeface="Arial" pitchFamily="34" charset="0"/>
                <a:cs typeface="Arial" pitchFamily="34" charset="0"/>
              </a:rPr>
              <a:t>兩種離子均不會放電 </a:t>
            </a:r>
            <a:r>
              <a:rPr kumimoji="0" lang="en-US" altLang="zh-HK" sz="2800" b="1">
                <a:latin typeface="Arial" pitchFamily="34" charset="0"/>
                <a:cs typeface="Arial" pitchFamily="34" charset="0"/>
              </a:rPr>
              <a:t>(</a:t>
            </a:r>
            <a:r>
              <a:rPr kumimoji="0" lang="zh-TW" altLang="en-US" sz="2800" b="1">
                <a:latin typeface="Arial" pitchFamily="34" charset="0"/>
                <a:cs typeface="Arial" pitchFamily="34" charset="0"/>
              </a:rPr>
              <a:t>發生氧化作用</a:t>
            </a:r>
            <a:r>
              <a:rPr kumimoji="0" lang="en-US" altLang="zh-HK" sz="2800" b="1">
                <a:latin typeface="Arial" pitchFamily="34" charset="0"/>
                <a:cs typeface="Arial" pitchFamily="34" charset="0"/>
              </a:rPr>
              <a:t>)</a:t>
            </a:r>
            <a:r>
              <a:rPr kumimoji="0" lang="zh-TW" altLang="en-US" sz="2800">
                <a:latin typeface="Arial" pitchFamily="34" charset="0"/>
                <a:cs typeface="Arial" pitchFamily="34" charset="0"/>
              </a:rPr>
              <a:t>。</a:t>
            </a:r>
            <a:r>
              <a:rPr kumimoji="0" lang="en-US" altLang="zh-HK" sz="2800">
                <a:latin typeface="Arial" pitchFamily="34" charset="0"/>
                <a:cs typeface="Arial" pitchFamily="34" charset="0"/>
              </a:rPr>
              <a:t> </a:t>
            </a:r>
            <a:endParaRPr kumimoji="0" lang="en-US" altLang="zh-TW" sz="2800">
              <a:latin typeface="Arial" pitchFamily="34" charset="0"/>
              <a:ea typeface="Arial Unicode MS" pitchFamily="34" charset="-120"/>
              <a:cs typeface="Arial" pitchFamily="34" charset="0"/>
            </a:endParaRPr>
          </a:p>
        </p:txBody>
      </p:sp>
      <p:sp>
        <p:nvSpPr>
          <p:cNvPr id="5" name="Rectangle 6"/>
          <p:cNvSpPr>
            <a:spLocks noChangeArrowheads="1"/>
          </p:cNvSpPr>
          <p:nvPr/>
        </p:nvSpPr>
        <p:spPr bwMode="auto">
          <a:xfrm>
            <a:off x="395288" y="2848670"/>
            <a:ext cx="85693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銅電極本身會溶解，生成 </a:t>
            </a:r>
            <a:r>
              <a:rPr kumimoji="0" lang="en-US" altLang="zh-TW" sz="2800">
                <a:latin typeface="Arial" pitchFamily="34" charset="0"/>
                <a:cs typeface="Arial" pitchFamily="34" charset="0"/>
              </a:rPr>
              <a:t>Cu</a:t>
            </a:r>
            <a:r>
              <a:rPr kumimoji="0" lang="en-US" altLang="zh-TW" sz="2800" baseline="30000">
                <a:latin typeface="Arial" pitchFamily="34" charset="0"/>
                <a:cs typeface="Arial" pitchFamily="34" charset="0"/>
              </a:rPr>
              <a:t>2+</a:t>
            </a:r>
            <a:r>
              <a:rPr kumimoji="0" lang="en-US" altLang="zh-TW" sz="2800">
                <a:latin typeface="Arial" pitchFamily="34" charset="0"/>
                <a:cs typeface="Arial" pitchFamily="34" charset="0"/>
              </a:rPr>
              <a:t>(aq) </a:t>
            </a:r>
            <a:r>
              <a:rPr kumimoji="0" lang="zh-TW" altLang="en-US" sz="2800"/>
              <a:t>離子 </a:t>
            </a:r>
            <a:r>
              <a:rPr kumimoji="0" lang="en-US" altLang="zh-TW" sz="2800" b="1"/>
              <a:t>(</a:t>
            </a:r>
            <a:r>
              <a:rPr kumimoji="0" lang="zh-TW" altLang="en-US" sz="2800" b="1"/>
              <a:t>發生氧</a:t>
            </a:r>
            <a:r>
              <a:rPr kumimoji="0" lang="zh-HK" altLang="en-US" sz="2800" b="1"/>
              <a:t>化作用</a:t>
            </a:r>
            <a:r>
              <a:rPr kumimoji="0" lang="en-US" altLang="zh-HK" sz="2800" b="1"/>
              <a:t>)</a:t>
            </a:r>
            <a:r>
              <a:rPr kumimoji="0" lang="zh-TW" altLang="en-US" sz="2800">
                <a:latin typeface="Arial" pitchFamily="34" charset="0"/>
                <a:cs typeface="Arial" pitchFamily="34" charset="0"/>
              </a:rPr>
              <a:t>。</a:t>
            </a:r>
            <a:endParaRPr kumimoji="0" lang="en-US" altLang="zh-TW" sz="2800">
              <a:latin typeface="Arial" pitchFamily="34" charset="0"/>
              <a:ea typeface="Arial Unicode MS" pitchFamily="34" charset="-120"/>
              <a:cs typeface="Arial" pitchFamily="34" charset="0"/>
            </a:endParaRPr>
          </a:p>
        </p:txBody>
      </p:sp>
      <p:sp>
        <p:nvSpPr>
          <p:cNvPr id="54279" name="矩形 5"/>
          <p:cNvSpPr>
            <a:spLocks noChangeArrowheads="1"/>
          </p:cNvSpPr>
          <p:nvPr/>
        </p:nvSpPr>
        <p:spPr bwMode="auto">
          <a:xfrm>
            <a:off x="1619250" y="4042470"/>
            <a:ext cx="64801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3200" b="1" u="sng">
                <a:solidFill>
                  <a:srgbClr val="FF0000"/>
                </a:solidFill>
                <a:latin typeface="Times New Roman" pitchFamily="18" charset="0"/>
                <a:cs typeface="Arial" pitchFamily="34" charset="0"/>
              </a:rPr>
              <a:t>Cu(s) </a:t>
            </a:r>
            <a:r>
              <a:rPr kumimoji="0" lang="pt-BR" altLang="zh-HK" sz="3200" b="1" u="sng">
                <a:solidFill>
                  <a:srgbClr val="FF0000"/>
                </a:solidFill>
                <a:latin typeface="Times New Roman" pitchFamily="18" charset="0"/>
                <a:cs typeface="Arial" pitchFamily="34" charset="0"/>
                <a:sym typeface="Symbol" pitchFamily="18" charset="2"/>
              </a:rPr>
              <a:t> </a:t>
            </a:r>
            <a:r>
              <a:rPr kumimoji="0" lang="pt-BR" altLang="zh-HK" sz="3200" b="1" u="sng">
                <a:solidFill>
                  <a:srgbClr val="FF0000"/>
                </a:solidFill>
                <a:latin typeface="Times New Roman" pitchFamily="18" charset="0"/>
                <a:cs typeface="Arial" pitchFamily="34" charset="0"/>
              </a:rPr>
              <a:t>Cu</a:t>
            </a:r>
            <a:r>
              <a:rPr kumimoji="0" lang="pt-BR" altLang="zh-HK" sz="3200" b="1" u="sng" baseline="30000">
                <a:solidFill>
                  <a:srgbClr val="FF0000"/>
                </a:solidFill>
                <a:latin typeface="Times New Roman" pitchFamily="18" charset="0"/>
                <a:cs typeface="Arial" pitchFamily="34" charset="0"/>
              </a:rPr>
              <a:t>2+ </a:t>
            </a:r>
            <a:r>
              <a:rPr kumimoji="0" lang="pt-BR" altLang="zh-HK" sz="3200" b="1" u="sng">
                <a:solidFill>
                  <a:srgbClr val="FF0000"/>
                </a:solidFill>
                <a:latin typeface="Times New Roman" pitchFamily="18" charset="0"/>
                <a:cs typeface="Arial" pitchFamily="34" charset="0"/>
              </a:rPr>
              <a:t>(aq) + 2e</a:t>
            </a:r>
            <a:r>
              <a:rPr kumimoji="0" lang="pt-BR" altLang="zh-HK" sz="2800">
                <a:latin typeface="Times New Roman" pitchFamily="18" charset="0"/>
                <a:cs typeface="Arial" pitchFamily="34" charset="0"/>
              </a:rPr>
              <a:t>       </a:t>
            </a:r>
            <a:r>
              <a:rPr kumimoji="0" lang="pt-BR" altLang="zh-HK" sz="2800">
                <a:solidFill>
                  <a:srgbClr val="FF00FF"/>
                </a:solidFill>
                <a:latin typeface="Times New Roman" pitchFamily="18" charset="0"/>
                <a:cs typeface="Arial" pitchFamily="34" charset="0"/>
              </a:rPr>
              <a:t>(</a:t>
            </a:r>
            <a:r>
              <a:rPr kumimoji="0" lang="zh-TW" altLang="en-US" sz="2800">
                <a:solidFill>
                  <a:srgbClr val="FF00FF"/>
                </a:solidFill>
                <a:latin typeface="Times New Roman" pitchFamily="18" charset="0"/>
                <a:cs typeface="Arial" pitchFamily="34" charset="0"/>
              </a:rPr>
              <a:t>氧化作用</a:t>
            </a:r>
            <a:r>
              <a:rPr kumimoji="0" lang="pt-BR" altLang="zh-HK" sz="2800">
                <a:solidFill>
                  <a:srgbClr val="FF00FF"/>
                </a:solidFill>
                <a:latin typeface="Times New Roman" pitchFamily="18" charset="0"/>
                <a:cs typeface="Arial" pitchFamily="34" charset="0"/>
              </a:rPr>
              <a:t>) </a:t>
            </a:r>
            <a:endParaRPr kumimoji="0" lang="zh-HK" altLang="en-US" sz="2800">
              <a:solidFill>
                <a:srgbClr val="FF00FF"/>
              </a:solidFill>
              <a:latin typeface="Times New Roman" pitchFamily="18" charset="0"/>
              <a:cs typeface="Arial" pitchFamily="34" charset="0"/>
            </a:endParaRPr>
          </a:p>
        </p:txBody>
      </p:sp>
      <p:sp>
        <p:nvSpPr>
          <p:cNvPr id="54280" name="文字方塊 6"/>
          <p:cNvSpPr txBox="1">
            <a:spLocks noChangeArrowheads="1"/>
          </p:cNvSpPr>
          <p:nvPr/>
        </p:nvSpPr>
        <p:spPr bwMode="auto">
          <a:xfrm>
            <a:off x="1724025" y="4547295"/>
            <a:ext cx="2271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1">
                <a:solidFill>
                  <a:srgbClr val="FF00FF"/>
                </a:solidFill>
                <a:latin typeface="Arial" pitchFamily="34" charset="0"/>
                <a:cs typeface="Arial" pitchFamily="34" charset="0"/>
                <a:sym typeface="Symbol" pitchFamily="18" charset="2"/>
              </a:rPr>
              <a:t>0                </a:t>
            </a:r>
            <a:r>
              <a:rPr kumimoji="0" lang="en-US" altLang="zh-HK" sz="2400" b="1">
                <a:solidFill>
                  <a:srgbClr val="FF00FF"/>
                </a:solidFill>
                <a:latin typeface="Arial" pitchFamily="34" charset="0"/>
                <a:cs typeface="Arial" pitchFamily="34" charset="0"/>
              </a:rPr>
              <a:t>+2</a:t>
            </a:r>
            <a:endParaRPr kumimoji="0" lang="zh-HK" altLang="en-US" sz="2400" b="1">
              <a:solidFill>
                <a:srgbClr val="FF00FF"/>
              </a:solidFill>
              <a:latin typeface="Arial" pitchFamily="34" charset="0"/>
              <a:cs typeface="Arial" pitchFamily="34" charset="0"/>
            </a:endParaRPr>
          </a:p>
        </p:txBody>
      </p:sp>
      <p:sp>
        <p:nvSpPr>
          <p:cNvPr id="8" name="Rectangle 6"/>
          <p:cNvSpPr>
            <a:spLocks noChangeArrowheads="1"/>
          </p:cNvSpPr>
          <p:nvPr/>
        </p:nvSpPr>
        <p:spPr bwMode="auto">
          <a:xfrm>
            <a:off x="395288" y="5147146"/>
            <a:ext cx="84248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a:t>由於</a:t>
            </a:r>
            <a:r>
              <a:rPr kumimoji="0" lang="en-US" altLang="zh-HK" sz="2800">
                <a:latin typeface="Arial" pitchFamily="34" charset="0"/>
                <a:cs typeface="Arial" pitchFamily="34" charset="0"/>
              </a:rPr>
              <a:t>Cu(s)</a:t>
            </a:r>
            <a:r>
              <a:rPr kumimoji="0" lang="zh-HK" altLang="en-US" sz="2800"/>
              <a:t>在電化序中的位置高於</a:t>
            </a:r>
            <a:r>
              <a:rPr kumimoji="0" lang="en-US" altLang="zh-HK" sz="2800">
                <a:latin typeface="Arial" pitchFamily="34" charset="0"/>
                <a:cs typeface="Arial" pitchFamily="34" charset="0"/>
              </a:rPr>
              <a:t>OH</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(aq)</a:t>
            </a:r>
            <a:r>
              <a:rPr kumimoji="0" lang="zh-HK" altLang="en-US" sz="2800"/>
              <a:t>和</a:t>
            </a:r>
            <a:r>
              <a:rPr kumimoji="0" lang="en-US" altLang="zh-HK" sz="2800">
                <a:latin typeface="Arial" pitchFamily="34" charset="0"/>
                <a:cs typeface="Arial" pitchFamily="34" charset="0"/>
              </a:rPr>
              <a:t>SO</a:t>
            </a:r>
            <a:r>
              <a:rPr kumimoji="0" lang="en-US" altLang="zh-HK" sz="2800" baseline="-25000">
                <a:latin typeface="Arial" pitchFamily="34" charset="0"/>
                <a:cs typeface="Arial" pitchFamily="34" charset="0"/>
              </a:rPr>
              <a:t>4</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zh-HK" altLang="en-US" sz="2800"/>
              <a:t> </a:t>
            </a:r>
            <a:r>
              <a:rPr kumimoji="0" lang="zh-TW" altLang="en-US" sz="2800"/>
              <a:t>。</a:t>
            </a:r>
            <a:endParaRPr kumimoji="0" lang="en-US" altLang="zh-TW" sz="2800">
              <a:latin typeface="Arial" pitchFamily="34" charset="0"/>
              <a:ea typeface="Arial Unicode MS" pitchFamily="34" charset="-120"/>
              <a:cs typeface="Arial Unicode MS" pitchFamily="34" charset="-120"/>
            </a:endParaRPr>
          </a:p>
        </p:txBody>
      </p:sp>
    </p:spTree>
    <p:extLst>
      <p:ext uri="{BB962C8B-B14F-4D97-AF65-F5344CB8AC3E}">
        <p14:creationId xmlns:p14="http://schemas.microsoft.com/office/powerpoint/2010/main" val="1588123988"/>
      </p:ext>
    </p:extLst>
  </p:cSld>
  <p:clrMapOvr>
    <a:masterClrMapping/>
  </p:clrMapOvr>
  <p:timing>
    <p:tnLst>
      <p:par>
        <p:cTn id="1" dur="indefinite" restart="never" nodeType="tmRoot"/>
      </p:par>
    </p:tnLst>
  </p:timing>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文字方塊 1"/>
          <p:cNvSpPr txBox="1">
            <a:spLocks noChangeArrowheads="1"/>
          </p:cNvSpPr>
          <p:nvPr/>
        </p:nvSpPr>
        <p:spPr bwMode="auto">
          <a:xfrm>
            <a:off x="215900" y="476250"/>
            <a:ext cx="2622550" cy="579438"/>
          </a:xfrm>
          <a:prstGeom prst="rect">
            <a:avLst/>
          </a:prstGeom>
          <a:solidFill>
            <a:srgbClr val="99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latin typeface="Arial" pitchFamily="34" charset="0"/>
                <a:cs typeface="Arial" pitchFamily="34" charset="0"/>
              </a:rPr>
              <a:t>電極的變化：</a:t>
            </a:r>
            <a:endParaRPr kumimoji="0" lang="zh-HK" altLang="en-US" sz="3200" b="1">
              <a:latin typeface="Arial" pitchFamily="34" charset="0"/>
              <a:cs typeface="Arial" pitchFamily="34" charset="0"/>
            </a:endParaRPr>
          </a:p>
        </p:txBody>
      </p:sp>
      <p:sp>
        <p:nvSpPr>
          <p:cNvPr id="3" name="Rectangle 6"/>
          <p:cNvSpPr>
            <a:spLocks noChangeArrowheads="1"/>
          </p:cNvSpPr>
          <p:nvPr/>
        </p:nvSpPr>
        <p:spPr bwMode="auto">
          <a:xfrm>
            <a:off x="250825" y="1425475"/>
            <a:ext cx="84978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由於</a:t>
            </a:r>
            <a:r>
              <a:rPr kumimoji="0" lang="zh-TW" altLang="en-US" sz="3200" b="1">
                <a:solidFill>
                  <a:srgbClr val="3599FF"/>
                </a:solidFill>
              </a:rPr>
              <a:t>銅在銅陰極上澱積，故電極的體積和質量會逐漸增加</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250825" y="2504975"/>
            <a:ext cx="84978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由於銅陽極溶解，生成 </a:t>
            </a: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en-US" altLang="zh-TW" sz="2800">
                <a:latin typeface="Arial" pitchFamily="34" charset="0"/>
                <a:cs typeface="Arial" pitchFamily="34" charset="0"/>
              </a:rPr>
              <a:t> </a:t>
            </a:r>
            <a:r>
              <a:rPr kumimoji="0" lang="zh-TW" altLang="en-US" sz="2800"/>
              <a:t>離子，故</a:t>
            </a:r>
            <a:r>
              <a:rPr kumimoji="0" lang="zh-TW" altLang="en-US" sz="3200" b="1">
                <a:solidFill>
                  <a:srgbClr val="3599FF"/>
                </a:solidFill>
              </a:rPr>
              <a:t>銅陽極的體積和質量會逐漸減少</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55301" name="矩形 4"/>
          <p:cNvSpPr>
            <a:spLocks noChangeArrowheads="1"/>
          </p:cNvSpPr>
          <p:nvPr/>
        </p:nvSpPr>
        <p:spPr bwMode="auto">
          <a:xfrm>
            <a:off x="1476375" y="5441850"/>
            <a:ext cx="64087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3599FF"/>
                </a:solidFill>
              </a:rPr>
              <a:t>陰極增加的質量 </a:t>
            </a:r>
            <a:r>
              <a:rPr kumimoji="0" lang="en-US" altLang="zh-TW" sz="3200" b="1">
                <a:solidFill>
                  <a:srgbClr val="3599FF"/>
                </a:solidFill>
                <a:latin typeface="Arial" pitchFamily="34" charset="0"/>
                <a:cs typeface="Arial" pitchFamily="34" charset="0"/>
              </a:rPr>
              <a:t>= </a:t>
            </a:r>
            <a:r>
              <a:rPr kumimoji="0" lang="zh-TW" altLang="en-US" sz="3200" b="1">
                <a:solidFill>
                  <a:srgbClr val="3599FF"/>
                </a:solidFill>
              </a:rPr>
              <a:t>陽極減少的質量</a:t>
            </a:r>
            <a:endParaRPr kumimoji="0" lang="zh-HK" altLang="en-US" sz="3200" b="1">
              <a:solidFill>
                <a:srgbClr val="3599FF"/>
              </a:solidFill>
              <a:latin typeface="Arial" pitchFamily="34" charset="0"/>
              <a:cs typeface="Arial" pitchFamily="34" charset="0"/>
            </a:endParaRPr>
          </a:p>
        </p:txBody>
      </p:sp>
      <p:sp>
        <p:nvSpPr>
          <p:cNvPr id="53253" name="矩形 4"/>
          <p:cNvSpPr>
            <a:spLocks noChangeArrowheads="1"/>
          </p:cNvSpPr>
          <p:nvPr/>
        </p:nvSpPr>
        <p:spPr bwMode="auto">
          <a:xfrm>
            <a:off x="2125663" y="3990875"/>
            <a:ext cx="6767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solidFill>
                  <a:srgbClr val="009900"/>
                </a:solidFill>
                <a:latin typeface="Times New Roman" pitchFamily="18" charset="0"/>
                <a:cs typeface="Arial" pitchFamily="34" charset="0"/>
              </a:rPr>
              <a:t>Cu</a:t>
            </a:r>
            <a:r>
              <a:rPr kumimoji="0" lang="en-US" altLang="zh-HK" sz="2400" baseline="30000">
                <a:solidFill>
                  <a:srgbClr val="009900"/>
                </a:solidFill>
                <a:latin typeface="Times New Roman" pitchFamily="18" charset="0"/>
                <a:cs typeface="Arial" pitchFamily="34" charset="0"/>
              </a:rPr>
              <a:t>2+</a:t>
            </a:r>
            <a:r>
              <a:rPr kumimoji="0" lang="en-US" altLang="zh-HK" sz="2400">
                <a:solidFill>
                  <a:srgbClr val="009900"/>
                </a:solidFill>
                <a:latin typeface="Times New Roman" pitchFamily="18" charset="0"/>
                <a:cs typeface="Arial" pitchFamily="34" charset="0"/>
              </a:rPr>
              <a:t>(aq) + 2e</a:t>
            </a:r>
            <a:r>
              <a:rPr kumimoji="0" lang="en-US" altLang="zh-HK" sz="2400" baseline="30000">
                <a:solidFill>
                  <a:srgbClr val="009900"/>
                </a:solidFill>
                <a:latin typeface="Times New Roman" pitchFamily="18" charset="0"/>
                <a:cs typeface="Arial" pitchFamily="34" charset="0"/>
              </a:rPr>
              <a:t>–</a:t>
            </a:r>
            <a:r>
              <a:rPr kumimoji="0" lang="en-US" altLang="zh-HK" sz="2400">
                <a:solidFill>
                  <a:srgbClr val="009900"/>
                </a:solidFill>
                <a:latin typeface="Times New Roman" pitchFamily="18" charset="0"/>
                <a:cs typeface="Arial" pitchFamily="34" charset="0"/>
              </a:rPr>
              <a:t> </a:t>
            </a:r>
            <a:r>
              <a:rPr kumimoji="0" lang="en-US" altLang="zh-HK" sz="2400">
                <a:solidFill>
                  <a:srgbClr val="009900"/>
                </a:solidFill>
                <a:latin typeface="Times New Roman" pitchFamily="18" charset="0"/>
                <a:cs typeface="Arial" pitchFamily="34" charset="0"/>
                <a:sym typeface="Symbol" pitchFamily="18" charset="2"/>
              </a:rPr>
              <a:t> </a:t>
            </a:r>
            <a:r>
              <a:rPr kumimoji="0" lang="en-US" altLang="zh-HK" sz="2400">
                <a:solidFill>
                  <a:srgbClr val="009900"/>
                </a:solidFill>
                <a:latin typeface="Times New Roman" pitchFamily="18" charset="0"/>
                <a:cs typeface="Arial" pitchFamily="34" charset="0"/>
              </a:rPr>
              <a:t>Cu(s)</a:t>
            </a:r>
            <a:r>
              <a:rPr kumimoji="0" lang="en-US" altLang="zh-HK" sz="2400">
                <a:latin typeface="Times New Roman" pitchFamily="18" charset="0"/>
                <a:cs typeface="Arial" pitchFamily="34" charset="0"/>
              </a:rPr>
              <a:t>    </a:t>
            </a:r>
            <a:r>
              <a:rPr kumimoji="0" lang="en-US" altLang="zh-TW" sz="2400">
                <a:latin typeface="Times New Roman" pitchFamily="18" charset="0"/>
                <a:cs typeface="Arial" pitchFamily="34" charset="0"/>
              </a:rPr>
              <a:t>         </a:t>
            </a:r>
            <a:r>
              <a:rPr kumimoji="0" lang="en-US" altLang="zh-HK" sz="2400">
                <a:latin typeface="Times New Roman" pitchFamily="18" charset="0"/>
                <a:cs typeface="Arial" pitchFamily="34" charset="0"/>
              </a:rPr>
              <a:t> </a:t>
            </a:r>
            <a:r>
              <a:rPr kumimoji="0" lang="en-US" altLang="zh-TW" sz="2400">
                <a:latin typeface="Times New Roman" pitchFamily="18" charset="0"/>
                <a:cs typeface="Arial" pitchFamily="34" charset="0"/>
              </a:rPr>
              <a:t>             </a:t>
            </a:r>
            <a:r>
              <a:rPr kumimoji="0" lang="en-US" altLang="zh-HK" sz="2400">
                <a:solidFill>
                  <a:srgbClr val="3399FF"/>
                </a:solidFill>
                <a:latin typeface="Times New Roman" pitchFamily="18" charset="0"/>
                <a:cs typeface="Arial" pitchFamily="34" charset="0"/>
              </a:rPr>
              <a:t>(</a:t>
            </a:r>
            <a:r>
              <a:rPr kumimoji="0" lang="zh-TW" altLang="en-US" sz="2400">
                <a:solidFill>
                  <a:srgbClr val="3399FF"/>
                </a:solidFill>
                <a:latin typeface="Times New Roman" pitchFamily="18" charset="0"/>
                <a:cs typeface="Arial" pitchFamily="34" charset="0"/>
              </a:rPr>
              <a:t>還原作用</a:t>
            </a:r>
            <a:r>
              <a:rPr kumimoji="0" lang="en-US" altLang="zh-HK" sz="2400">
                <a:solidFill>
                  <a:srgbClr val="3399FF"/>
                </a:solidFill>
                <a:latin typeface="Times New Roman" pitchFamily="18" charset="0"/>
                <a:cs typeface="Arial" pitchFamily="34" charset="0"/>
              </a:rPr>
              <a:t>) </a:t>
            </a:r>
            <a:endParaRPr kumimoji="0" lang="zh-HK" altLang="en-US" sz="2400">
              <a:solidFill>
                <a:srgbClr val="3399FF"/>
              </a:solidFill>
              <a:latin typeface="Times New Roman" pitchFamily="18" charset="0"/>
              <a:cs typeface="Arial" pitchFamily="34" charset="0"/>
            </a:endParaRPr>
          </a:p>
        </p:txBody>
      </p:sp>
      <p:sp>
        <p:nvSpPr>
          <p:cNvPr id="54279" name="矩形 5"/>
          <p:cNvSpPr>
            <a:spLocks noChangeArrowheads="1"/>
          </p:cNvSpPr>
          <p:nvPr/>
        </p:nvSpPr>
        <p:spPr bwMode="auto">
          <a:xfrm>
            <a:off x="1260475" y="4422675"/>
            <a:ext cx="763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TW" sz="2400">
                <a:solidFill>
                  <a:srgbClr val="FF0000"/>
                </a:solidFill>
                <a:latin typeface="Times New Roman" pitchFamily="18" charset="0"/>
                <a:cs typeface="Arial" pitchFamily="34" charset="0"/>
              </a:rPr>
              <a:t>  +)                    </a:t>
            </a:r>
            <a:r>
              <a:rPr kumimoji="0" lang="pt-BR" altLang="zh-HK" sz="2400">
                <a:solidFill>
                  <a:srgbClr val="FF0000"/>
                </a:solidFill>
                <a:latin typeface="Times New Roman" pitchFamily="18" charset="0"/>
                <a:cs typeface="Arial" pitchFamily="34" charset="0"/>
              </a:rPr>
              <a:t>Cu(s) </a:t>
            </a:r>
            <a:r>
              <a:rPr kumimoji="0" lang="pt-BR" altLang="zh-HK" sz="2400">
                <a:solidFill>
                  <a:srgbClr val="FF0000"/>
                </a:solidFill>
                <a:latin typeface="Times New Roman" pitchFamily="18" charset="0"/>
                <a:cs typeface="Arial" pitchFamily="34" charset="0"/>
                <a:sym typeface="Symbol" pitchFamily="18" charset="2"/>
              </a:rPr>
              <a:t> </a:t>
            </a:r>
            <a:r>
              <a:rPr kumimoji="0" lang="pt-BR" altLang="zh-HK" sz="2400">
                <a:solidFill>
                  <a:srgbClr val="FF0000"/>
                </a:solidFill>
                <a:latin typeface="Times New Roman" pitchFamily="18" charset="0"/>
                <a:cs typeface="Arial" pitchFamily="34" charset="0"/>
              </a:rPr>
              <a:t>Cu</a:t>
            </a:r>
            <a:r>
              <a:rPr kumimoji="0" lang="pt-BR" altLang="zh-HK" sz="2400" baseline="30000">
                <a:solidFill>
                  <a:srgbClr val="FF0000"/>
                </a:solidFill>
                <a:latin typeface="Times New Roman" pitchFamily="18" charset="0"/>
                <a:cs typeface="Arial" pitchFamily="34" charset="0"/>
              </a:rPr>
              <a:t>2+ </a:t>
            </a:r>
            <a:r>
              <a:rPr kumimoji="0" lang="pt-BR" altLang="zh-HK" sz="2400">
                <a:solidFill>
                  <a:srgbClr val="FF0000"/>
                </a:solidFill>
                <a:latin typeface="Times New Roman" pitchFamily="18" charset="0"/>
                <a:cs typeface="Arial" pitchFamily="34" charset="0"/>
              </a:rPr>
              <a:t>(aq) + 2e</a:t>
            </a:r>
            <a:r>
              <a:rPr kumimoji="0" lang="pt-BR" altLang="zh-HK" sz="2400">
                <a:latin typeface="Times New Roman" pitchFamily="18" charset="0"/>
                <a:cs typeface="Arial" pitchFamily="34" charset="0"/>
              </a:rPr>
              <a:t>      </a:t>
            </a:r>
            <a:r>
              <a:rPr kumimoji="0" lang="pt-BR" altLang="zh-TW" sz="2400">
                <a:latin typeface="Times New Roman" pitchFamily="18" charset="0"/>
                <a:cs typeface="Arial" pitchFamily="34" charset="0"/>
              </a:rPr>
              <a:t>      </a:t>
            </a:r>
            <a:r>
              <a:rPr kumimoji="0" lang="pt-BR" altLang="zh-HK" sz="2400">
                <a:latin typeface="Times New Roman" pitchFamily="18" charset="0"/>
                <a:cs typeface="Arial" pitchFamily="34" charset="0"/>
              </a:rPr>
              <a:t> </a:t>
            </a:r>
            <a:r>
              <a:rPr kumimoji="0" lang="pt-BR" altLang="zh-HK" sz="2400">
                <a:solidFill>
                  <a:srgbClr val="FF00FF"/>
                </a:solidFill>
                <a:latin typeface="Times New Roman" pitchFamily="18" charset="0"/>
                <a:cs typeface="Arial" pitchFamily="34" charset="0"/>
              </a:rPr>
              <a:t>(</a:t>
            </a:r>
            <a:r>
              <a:rPr kumimoji="0" lang="zh-TW" altLang="en-US" sz="2400">
                <a:solidFill>
                  <a:srgbClr val="FF00FF"/>
                </a:solidFill>
                <a:latin typeface="Times New Roman" pitchFamily="18" charset="0"/>
                <a:cs typeface="Arial" pitchFamily="34" charset="0"/>
              </a:rPr>
              <a:t>氧化作用</a:t>
            </a:r>
            <a:r>
              <a:rPr kumimoji="0" lang="pt-BR" altLang="zh-HK" sz="2400">
                <a:solidFill>
                  <a:srgbClr val="FF00FF"/>
                </a:solidFill>
                <a:latin typeface="Times New Roman" pitchFamily="18" charset="0"/>
                <a:cs typeface="Arial" pitchFamily="34" charset="0"/>
              </a:rPr>
              <a:t>) </a:t>
            </a:r>
            <a:endParaRPr kumimoji="0" lang="zh-HK" altLang="en-US" sz="2400">
              <a:solidFill>
                <a:srgbClr val="FF00FF"/>
              </a:solidFill>
              <a:latin typeface="Times New Roman" pitchFamily="18" charset="0"/>
              <a:cs typeface="Arial" pitchFamily="34" charset="0"/>
            </a:endParaRPr>
          </a:p>
        </p:txBody>
      </p:sp>
      <p:grpSp>
        <p:nvGrpSpPr>
          <p:cNvPr id="2" name="Group 23"/>
          <p:cNvGrpSpPr>
            <a:grpSpLocks/>
          </p:cNvGrpSpPr>
          <p:nvPr/>
        </p:nvGrpSpPr>
        <p:grpSpPr bwMode="auto">
          <a:xfrm>
            <a:off x="1189038" y="3944838"/>
            <a:ext cx="7704137" cy="1223962"/>
            <a:chOff x="749" y="2251"/>
            <a:chExt cx="4853" cy="771"/>
          </a:xfrm>
        </p:grpSpPr>
        <p:sp>
          <p:nvSpPr>
            <p:cNvPr id="81940" name="Line 12"/>
            <p:cNvSpPr>
              <a:spLocks noChangeShapeType="1"/>
            </p:cNvSpPr>
            <p:nvPr/>
          </p:nvSpPr>
          <p:spPr bwMode="auto">
            <a:xfrm>
              <a:off x="749" y="2795"/>
              <a:ext cx="485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81941" name="Line 14"/>
            <p:cNvSpPr>
              <a:spLocks noChangeShapeType="1"/>
            </p:cNvSpPr>
            <p:nvPr/>
          </p:nvSpPr>
          <p:spPr bwMode="auto">
            <a:xfrm>
              <a:off x="2654" y="2251"/>
              <a:ext cx="0" cy="771"/>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HK" altLang="en-US"/>
            </a:p>
          </p:txBody>
        </p:sp>
      </p:grpSp>
      <p:grpSp>
        <p:nvGrpSpPr>
          <p:cNvPr id="5" name="Group 22"/>
          <p:cNvGrpSpPr>
            <a:grpSpLocks/>
          </p:cNvGrpSpPr>
          <p:nvPr/>
        </p:nvGrpSpPr>
        <p:grpSpPr bwMode="auto">
          <a:xfrm>
            <a:off x="2052638" y="4089300"/>
            <a:ext cx="4392612" cy="719138"/>
            <a:chOff x="1293" y="2342"/>
            <a:chExt cx="2767" cy="453"/>
          </a:xfrm>
        </p:grpSpPr>
        <p:sp>
          <p:nvSpPr>
            <p:cNvPr id="81934" name="Line 15"/>
            <p:cNvSpPr>
              <a:spLocks noChangeShapeType="1"/>
            </p:cNvSpPr>
            <p:nvPr/>
          </p:nvSpPr>
          <p:spPr bwMode="auto">
            <a:xfrm flipV="1">
              <a:off x="1293" y="2342"/>
              <a:ext cx="726" cy="2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81935" name="Line 16"/>
            <p:cNvSpPr>
              <a:spLocks noChangeShapeType="1"/>
            </p:cNvSpPr>
            <p:nvPr/>
          </p:nvSpPr>
          <p:spPr bwMode="auto">
            <a:xfrm flipV="1">
              <a:off x="2790" y="2569"/>
              <a:ext cx="726" cy="2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81936" name="Line 17"/>
            <p:cNvSpPr>
              <a:spLocks noChangeShapeType="1"/>
            </p:cNvSpPr>
            <p:nvPr/>
          </p:nvSpPr>
          <p:spPr bwMode="auto">
            <a:xfrm flipV="1">
              <a:off x="2019" y="2614"/>
              <a:ext cx="544" cy="18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81937" name="Line 18"/>
            <p:cNvSpPr>
              <a:spLocks noChangeShapeType="1"/>
            </p:cNvSpPr>
            <p:nvPr/>
          </p:nvSpPr>
          <p:spPr bwMode="auto">
            <a:xfrm flipV="1">
              <a:off x="3652" y="2659"/>
              <a:ext cx="408"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81938" name="Line 19"/>
            <p:cNvSpPr>
              <a:spLocks noChangeShapeType="1"/>
            </p:cNvSpPr>
            <p:nvPr/>
          </p:nvSpPr>
          <p:spPr bwMode="auto">
            <a:xfrm flipV="1">
              <a:off x="2790" y="2432"/>
              <a:ext cx="454"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81939" name="Line 20"/>
            <p:cNvSpPr>
              <a:spLocks noChangeShapeType="1"/>
            </p:cNvSpPr>
            <p:nvPr/>
          </p:nvSpPr>
          <p:spPr bwMode="auto">
            <a:xfrm flipV="1">
              <a:off x="2155" y="2432"/>
              <a:ext cx="454"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grpSp>
      <p:sp>
        <p:nvSpPr>
          <p:cNvPr id="58389" name="Text Box 21"/>
          <p:cNvSpPr txBox="1">
            <a:spLocks noChangeArrowheads="1"/>
          </p:cNvSpPr>
          <p:nvPr/>
        </p:nvSpPr>
        <p:spPr bwMode="auto">
          <a:xfrm>
            <a:off x="395288" y="3990875"/>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spcBef>
                <a:spcPct val="50000"/>
              </a:spcBef>
            </a:pPr>
            <a:r>
              <a:rPr lang="zh-TW" altLang="en-US" sz="2400"/>
              <a:t>總反應：</a:t>
            </a:r>
          </a:p>
        </p:txBody>
      </p:sp>
    </p:spTree>
    <p:extLst>
      <p:ext uri="{BB962C8B-B14F-4D97-AF65-F5344CB8AC3E}">
        <p14:creationId xmlns:p14="http://schemas.microsoft.com/office/powerpoint/2010/main" val="1402669388"/>
      </p:ext>
    </p:extLst>
  </p:cSld>
  <p:clrMapOvr>
    <a:masterClrMapping/>
  </p:clrMapOvr>
  <p:timing>
    <p:tnLst>
      <p:par>
        <p:cTn id="1" dur="indefinite" restart="never" nodeType="tmRoot"/>
      </p:par>
    </p:tnLst>
  </p:timing>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
          <p:cNvSpPr txBox="1"/>
          <p:nvPr/>
        </p:nvSpPr>
        <p:spPr>
          <a:xfrm>
            <a:off x="179388" y="188640"/>
            <a:ext cx="2622550" cy="579437"/>
          </a:xfrm>
          <a:prstGeom prst="rect">
            <a:avLst/>
          </a:prstGeom>
          <a:solidFill>
            <a:schemeClr val="accent6">
              <a:lumMod val="40000"/>
              <a:lumOff val="60000"/>
            </a:schemeClr>
          </a:solidFill>
        </p:spPr>
        <p:txBody>
          <a:bodyPr wrap="none">
            <a:spAutoFit/>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pPr eaLnBrk="1" hangingPunct="1">
              <a:defRPr/>
            </a:pPr>
            <a:r>
              <a:rPr kumimoji="0" lang="zh-TW" altLang="en-US" sz="3200" b="1" smtClean="0">
                <a:latin typeface="Arial" panose="020B0604020202020204" pitchFamily="34" charset="0"/>
                <a:cs typeface="Arial" panose="020B0604020202020204" pitchFamily="34" charset="0"/>
              </a:rPr>
              <a:t>溶液的變化：</a:t>
            </a:r>
            <a:endParaRPr kumimoji="0" lang="zh-HK" altLang="en-US" sz="3200" b="1" smtClean="0">
              <a:latin typeface="Arial" panose="020B0604020202020204" pitchFamily="34" charset="0"/>
              <a:cs typeface="Arial" panose="020B0604020202020204" pitchFamily="34" charset="0"/>
            </a:endParaRPr>
          </a:p>
        </p:txBody>
      </p:sp>
      <p:sp>
        <p:nvSpPr>
          <p:cNvPr id="3" name="Rectangle 6"/>
          <p:cNvSpPr>
            <a:spLocks noChangeArrowheads="1"/>
          </p:cNvSpPr>
          <p:nvPr/>
        </p:nvSpPr>
        <p:spPr bwMode="auto">
          <a:xfrm>
            <a:off x="179388" y="909935"/>
            <a:ext cx="84963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每當一個 </a:t>
            </a: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en-US" altLang="zh-TW" sz="2800">
                <a:latin typeface="Arial" pitchFamily="34" charset="0"/>
                <a:cs typeface="Arial" pitchFamily="34" charset="0"/>
              </a:rPr>
              <a:t> </a:t>
            </a:r>
            <a:r>
              <a:rPr kumimoji="0" lang="zh-TW" altLang="en-US" sz="2800"/>
              <a:t>離子在陰極放電時，便有一個</a:t>
            </a: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en-US" altLang="zh-TW" sz="2800">
                <a:latin typeface="Arial" pitchFamily="34" charset="0"/>
                <a:cs typeface="Arial" pitchFamily="34" charset="0"/>
              </a:rPr>
              <a:t> </a:t>
            </a:r>
            <a:r>
              <a:rPr kumimoji="0" lang="zh-TW" altLang="en-US" sz="2800"/>
              <a:t>離子在陽極生成。</a:t>
            </a:r>
            <a:endParaRPr kumimoji="0" lang="en-US" altLang="zh-TW" sz="2800">
              <a:latin typeface="Arial" pitchFamily="34" charset="0"/>
              <a:ea typeface="Arial Unicode MS" pitchFamily="34" charset="-120"/>
              <a:cs typeface="Arial" pitchFamily="34" charset="0"/>
            </a:endParaRPr>
          </a:p>
        </p:txBody>
      </p:sp>
      <p:sp>
        <p:nvSpPr>
          <p:cNvPr id="5" name="Rectangle 6"/>
          <p:cNvSpPr>
            <a:spLocks noChangeArrowheads="1"/>
          </p:cNvSpPr>
          <p:nvPr/>
        </p:nvSpPr>
        <p:spPr bwMode="auto">
          <a:xfrm>
            <a:off x="179388" y="1990477"/>
            <a:ext cx="8496300"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因此，硫酸銅</a:t>
            </a:r>
            <a:r>
              <a:rPr kumimoji="0" lang="en-US" altLang="zh-TW" sz="2800">
                <a:latin typeface="Arial" pitchFamily="34" charset="0"/>
                <a:cs typeface="Arial" pitchFamily="34" charset="0"/>
              </a:rPr>
              <a:t>(II) </a:t>
            </a:r>
            <a:r>
              <a:rPr kumimoji="0" lang="zh-TW" altLang="en-US" sz="2800"/>
              <a:t>溶液的濃度和藍色深淺度也會  </a:t>
            </a:r>
            <a:r>
              <a:rPr kumimoji="0" lang="zh-TW" altLang="en-US" sz="3200" b="1" u="sng">
                <a:solidFill>
                  <a:srgbClr val="FF0000"/>
                </a:solidFill>
              </a:rPr>
              <a:t>維持</a:t>
            </a:r>
            <a:r>
              <a:rPr kumimoji="0" lang="zh-HK" altLang="en-US" sz="3200" b="1" u="sng">
                <a:solidFill>
                  <a:srgbClr val="FF0000"/>
                </a:solidFill>
              </a:rPr>
              <a:t>不變</a:t>
            </a:r>
            <a:r>
              <a:rPr kumimoji="0" lang="zh-HK" altLang="en-US" sz="2800"/>
              <a:t>。</a:t>
            </a:r>
            <a:endParaRPr kumimoji="0" lang="en-US" altLang="zh-TW" sz="2800">
              <a:latin typeface="Arial" pitchFamily="34" charset="0"/>
              <a:ea typeface="Arial Unicode MS" pitchFamily="34" charset="-120"/>
              <a:cs typeface="Arial" pitchFamily="34" charset="0"/>
            </a:endParaRPr>
          </a:p>
        </p:txBody>
      </p:sp>
      <p:pic>
        <p:nvPicPr>
          <p:cNvPr id="82949" name="Picture 2" descr="\\lisa\Chem DataBase\CHEM2ndEd_Illustration\Ch33\d33018_0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60849" y="3285256"/>
            <a:ext cx="2682875" cy="324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50" name="文字方塊 5"/>
          <p:cNvSpPr txBox="1">
            <a:spLocks noChangeArrowheads="1"/>
          </p:cNvSpPr>
          <p:nvPr/>
        </p:nvSpPr>
        <p:spPr bwMode="auto">
          <a:xfrm>
            <a:off x="1979761" y="3564656"/>
            <a:ext cx="122396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電子流動方向</a:t>
            </a:r>
            <a:endParaRPr kumimoji="0" lang="zh-HK" altLang="en-US" sz="2000">
              <a:latin typeface="Arial" pitchFamily="34" charset="0"/>
              <a:cs typeface="Arial" pitchFamily="34" charset="0"/>
            </a:endParaRPr>
          </a:p>
        </p:txBody>
      </p:sp>
      <p:sp>
        <p:nvSpPr>
          <p:cNvPr id="82951" name="文字方塊 7"/>
          <p:cNvSpPr txBox="1">
            <a:spLocks noChangeArrowheads="1"/>
          </p:cNvSpPr>
          <p:nvPr/>
        </p:nvSpPr>
        <p:spPr bwMode="auto">
          <a:xfrm>
            <a:off x="2146449" y="4602881"/>
            <a:ext cx="9858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銅陽極</a:t>
            </a:r>
            <a:endParaRPr kumimoji="0" lang="zh-HK" altLang="en-US" sz="2000">
              <a:latin typeface="Arial" pitchFamily="34" charset="0"/>
              <a:cs typeface="Arial" pitchFamily="34" charset="0"/>
            </a:endParaRPr>
          </a:p>
        </p:txBody>
      </p:sp>
      <p:sp>
        <p:nvSpPr>
          <p:cNvPr id="82952" name="文字方塊 8"/>
          <p:cNvSpPr txBox="1">
            <a:spLocks noChangeArrowheads="1"/>
          </p:cNvSpPr>
          <p:nvPr/>
        </p:nvSpPr>
        <p:spPr bwMode="auto">
          <a:xfrm>
            <a:off x="5653236" y="4653681"/>
            <a:ext cx="10842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銅陰極</a:t>
            </a:r>
            <a:endParaRPr kumimoji="0" lang="zh-HK" altLang="en-US" sz="2000">
              <a:latin typeface="Arial" pitchFamily="34" charset="0"/>
              <a:cs typeface="Arial" pitchFamily="34" charset="0"/>
            </a:endParaRPr>
          </a:p>
        </p:txBody>
      </p:sp>
      <p:sp>
        <p:nvSpPr>
          <p:cNvPr id="82953" name="文字方塊 9"/>
          <p:cNvSpPr txBox="1">
            <a:spLocks noChangeArrowheads="1"/>
          </p:cNvSpPr>
          <p:nvPr/>
        </p:nvSpPr>
        <p:spPr bwMode="auto">
          <a:xfrm>
            <a:off x="5719911" y="5349006"/>
            <a:ext cx="10175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銅澱積</a:t>
            </a:r>
            <a:endParaRPr kumimoji="0" lang="zh-HK" altLang="en-US" sz="2000">
              <a:latin typeface="Arial" pitchFamily="34" charset="0"/>
              <a:cs typeface="Arial" pitchFamily="34" charset="0"/>
            </a:endParaRPr>
          </a:p>
        </p:txBody>
      </p:sp>
      <p:sp>
        <p:nvSpPr>
          <p:cNvPr id="82954" name="文字方塊 10"/>
          <p:cNvSpPr txBox="1">
            <a:spLocks noChangeArrowheads="1"/>
          </p:cNvSpPr>
          <p:nvPr/>
        </p:nvSpPr>
        <p:spPr bwMode="auto">
          <a:xfrm>
            <a:off x="5697686" y="6093544"/>
            <a:ext cx="189865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lnSpc>
                <a:spcPct val="80000"/>
              </a:lnSpc>
            </a:pPr>
            <a:r>
              <a:rPr kumimoji="0" lang="zh-TW" altLang="en-US" sz="2000">
                <a:latin typeface="Arial" pitchFamily="34" charset="0"/>
                <a:cs typeface="Arial" pitchFamily="34" charset="0"/>
              </a:rPr>
              <a:t>硫酸銅</a:t>
            </a:r>
            <a:r>
              <a:rPr kumimoji="0" lang="en-US" altLang="zh-HK" sz="2000">
                <a:latin typeface="Arial" pitchFamily="34" charset="0"/>
                <a:cs typeface="Arial" pitchFamily="34" charset="0"/>
              </a:rPr>
              <a:t>(II) </a:t>
            </a:r>
            <a:r>
              <a:rPr kumimoji="0" lang="zh-TW" altLang="en-US" sz="2000">
                <a:latin typeface="Arial" pitchFamily="34" charset="0"/>
                <a:cs typeface="Arial" pitchFamily="34" charset="0"/>
              </a:rPr>
              <a:t>溶液</a:t>
            </a:r>
            <a:endParaRPr kumimoji="0" lang="zh-HK" altLang="en-US" sz="2000">
              <a:latin typeface="Arial" pitchFamily="34" charset="0"/>
              <a:cs typeface="Arial" pitchFamily="34" charset="0"/>
            </a:endParaRPr>
          </a:p>
        </p:txBody>
      </p:sp>
      <p:sp>
        <p:nvSpPr>
          <p:cNvPr id="82956" name="文字方塊 6"/>
          <p:cNvSpPr txBox="1">
            <a:spLocks noChangeArrowheads="1"/>
          </p:cNvSpPr>
          <p:nvPr/>
        </p:nvSpPr>
        <p:spPr bwMode="auto">
          <a:xfrm>
            <a:off x="3924449" y="5523631"/>
            <a:ext cx="6540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a:latin typeface="Arial" pitchFamily="34" charset="0"/>
                <a:cs typeface="Arial" pitchFamily="34" charset="0"/>
              </a:rPr>
              <a:t>Cu</a:t>
            </a:r>
            <a:r>
              <a:rPr kumimoji="0" lang="en-US" altLang="zh-HK" baseline="30000">
                <a:latin typeface="Arial" pitchFamily="34" charset="0"/>
                <a:cs typeface="Arial" pitchFamily="34" charset="0"/>
              </a:rPr>
              <a:t>2+</a:t>
            </a:r>
            <a:endParaRPr kumimoji="0" lang="zh-HK" altLang="en-US"/>
          </a:p>
        </p:txBody>
      </p:sp>
      <p:sp>
        <p:nvSpPr>
          <p:cNvPr id="82957" name="文字方塊 13"/>
          <p:cNvSpPr txBox="1">
            <a:spLocks noChangeArrowheads="1"/>
          </p:cNvSpPr>
          <p:nvPr/>
        </p:nvSpPr>
        <p:spPr bwMode="auto">
          <a:xfrm>
            <a:off x="4205436" y="5877644"/>
            <a:ext cx="655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a:latin typeface="Arial" pitchFamily="34" charset="0"/>
                <a:cs typeface="Arial" pitchFamily="34" charset="0"/>
              </a:rPr>
              <a:t>Cu</a:t>
            </a:r>
            <a:r>
              <a:rPr kumimoji="0" lang="en-US" altLang="zh-HK" baseline="30000">
                <a:latin typeface="Arial" pitchFamily="34" charset="0"/>
                <a:cs typeface="Arial" pitchFamily="34" charset="0"/>
              </a:rPr>
              <a:t>2+</a:t>
            </a:r>
            <a:endParaRPr kumimoji="0" lang="zh-HK" altLang="en-US"/>
          </a:p>
        </p:txBody>
      </p:sp>
    </p:spTree>
    <p:extLst>
      <p:ext uri="{BB962C8B-B14F-4D97-AF65-F5344CB8AC3E}">
        <p14:creationId xmlns:p14="http://schemas.microsoft.com/office/powerpoint/2010/main" val="1056106240"/>
      </p:ext>
    </p:extLst>
  </p:cSld>
  <p:clrMapOvr>
    <a:masterClrMapping/>
  </p:clrMapOvr>
  <p:timing>
    <p:tnLst>
      <p:par>
        <p:cTn id="1" dur="indefinite" restart="never" nodeType="tmRoot"/>
      </p:par>
    </p:tn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AutoShape 9"/>
          <p:cNvSpPr>
            <a:spLocks noChangeArrowheads="1"/>
          </p:cNvSpPr>
          <p:nvPr/>
        </p:nvSpPr>
        <p:spPr bwMode="auto">
          <a:xfrm>
            <a:off x="755576" y="1628899"/>
            <a:ext cx="7632700" cy="201612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3" name="Text Box 10"/>
          <p:cNvSpPr txBox="1">
            <a:spLocks noChangeArrowheads="1"/>
          </p:cNvSpPr>
          <p:nvPr/>
        </p:nvSpPr>
        <p:spPr bwMode="auto">
          <a:xfrm>
            <a:off x="900038" y="1757487"/>
            <a:ext cx="7345363" cy="1800225"/>
          </a:xfrm>
          <a:prstGeom prst="rect">
            <a:avLst/>
          </a:prstGeom>
          <a:noFill/>
          <a:ln>
            <a:noFill/>
          </a:ln>
          <a:effectLst/>
          <a:extLst/>
        </p:spPr>
        <p:txBody>
          <a:bodyPr>
            <a:spAutoFit/>
          </a:bodyPr>
          <a:lstStyle>
            <a:lvl1pPr eaLnBrk="0" hangingPunct="0">
              <a:defRPr kumimoji="1">
                <a:solidFill>
                  <a:schemeClr val="tx1"/>
                </a:solidFill>
                <a:latin typeface="Arial" charset="0"/>
                <a:ea typeface="新細明體" charset="-120"/>
              </a:defRPr>
            </a:lvl1pPr>
            <a:lvl2pPr marL="742950" indent="-285750" eaLnBrk="0" hangingPunct="0">
              <a:defRPr kumimoji="1">
                <a:solidFill>
                  <a:schemeClr val="tx1"/>
                </a:solidFill>
                <a:latin typeface="Arial" charset="0"/>
                <a:ea typeface="新細明體" charset="-120"/>
              </a:defRPr>
            </a:lvl2pPr>
            <a:lvl3pPr marL="1143000" indent="-228600" eaLnBrk="0" hangingPunct="0">
              <a:defRPr kumimoji="1">
                <a:solidFill>
                  <a:schemeClr val="tx1"/>
                </a:solidFill>
                <a:latin typeface="Arial" charset="0"/>
                <a:ea typeface="新細明體" charset="-120"/>
              </a:defRPr>
            </a:lvl3pPr>
            <a:lvl4pPr marL="1600200" indent="-228600" eaLnBrk="0" hangingPunct="0">
              <a:defRPr kumimoji="1">
                <a:solidFill>
                  <a:schemeClr val="tx1"/>
                </a:solidFill>
                <a:latin typeface="Arial" charset="0"/>
                <a:ea typeface="新細明體" charset="-120"/>
              </a:defRPr>
            </a:lvl4pPr>
            <a:lvl5pPr marL="2057400" indent="-228600" eaLnBrk="0" hangingPunct="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fontAlgn="auto">
              <a:spcBef>
                <a:spcPts val="0"/>
              </a:spcBef>
              <a:spcAft>
                <a:spcPts val="0"/>
              </a:spcAft>
              <a:defRPr/>
            </a:pPr>
            <a:r>
              <a:rPr lang="zh-TW" altLang="en-US" sz="2800" dirty="0">
                <a:latin typeface="+mn-ea"/>
                <a:ea typeface="+mn-ea"/>
              </a:rPr>
              <a:t>影響離子優先放電次序的因素：</a:t>
            </a:r>
          </a:p>
          <a:p>
            <a:pPr marL="457200" indent="-457200" fontAlgn="auto">
              <a:spcBef>
                <a:spcPts val="0"/>
              </a:spcBef>
              <a:spcAft>
                <a:spcPts val="0"/>
              </a:spcAft>
              <a:buClr>
                <a:srgbClr val="3399FF"/>
              </a:buClr>
              <a:buFont typeface="Arial" pitchFamily="34" charset="0"/>
              <a:buChar char="•"/>
              <a:defRPr/>
            </a:pPr>
            <a:r>
              <a:rPr lang="zh-TW" altLang="en-US" sz="2800" dirty="0" smtClean="0">
                <a:latin typeface="+mn-ea"/>
                <a:ea typeface="+mn-ea"/>
              </a:rPr>
              <a:t>離子</a:t>
            </a:r>
            <a:r>
              <a:rPr lang="zh-TW" altLang="en-US" sz="2800" dirty="0">
                <a:latin typeface="+mn-ea"/>
                <a:ea typeface="+mn-ea"/>
              </a:rPr>
              <a:t>在電化序中的</a:t>
            </a:r>
            <a:r>
              <a:rPr lang="zh-TW" altLang="en-US" sz="2800" dirty="0" smtClean="0">
                <a:latin typeface="+mn-ea"/>
                <a:ea typeface="+mn-ea"/>
              </a:rPr>
              <a:t>位置</a:t>
            </a:r>
            <a:endParaRPr lang="en-US" altLang="zh-TW" sz="2800" dirty="0">
              <a:latin typeface="+mn-ea"/>
              <a:ea typeface="+mn-ea"/>
            </a:endParaRPr>
          </a:p>
          <a:p>
            <a:pPr marL="457200" indent="-457200" fontAlgn="auto">
              <a:spcBef>
                <a:spcPts val="0"/>
              </a:spcBef>
              <a:spcAft>
                <a:spcPts val="0"/>
              </a:spcAft>
              <a:buClr>
                <a:srgbClr val="3399FF"/>
              </a:buClr>
              <a:buFont typeface="Arial" pitchFamily="34" charset="0"/>
              <a:buChar char="•"/>
              <a:defRPr/>
            </a:pPr>
            <a:r>
              <a:rPr lang="zh-TW" altLang="en-US" sz="2800" dirty="0" smtClean="0">
                <a:latin typeface="+mn-ea"/>
                <a:ea typeface="+mn-ea"/>
              </a:rPr>
              <a:t>溶液</a:t>
            </a:r>
            <a:r>
              <a:rPr lang="zh-TW" altLang="en-US" sz="2800" dirty="0">
                <a:latin typeface="+mn-ea"/>
                <a:ea typeface="+mn-ea"/>
              </a:rPr>
              <a:t>中離子的濃度</a:t>
            </a:r>
          </a:p>
          <a:p>
            <a:pPr marL="457200" indent="-457200" fontAlgn="auto">
              <a:spcBef>
                <a:spcPts val="0"/>
              </a:spcBef>
              <a:spcAft>
                <a:spcPts val="0"/>
              </a:spcAft>
              <a:buClr>
                <a:srgbClr val="3399FF"/>
              </a:buClr>
              <a:buFont typeface="Arial" pitchFamily="34" charset="0"/>
              <a:buChar char="•"/>
              <a:defRPr/>
            </a:pPr>
            <a:r>
              <a:rPr lang="zh-HK" altLang="en-US" sz="2800" dirty="0" smtClean="0">
                <a:latin typeface="+mn-ea"/>
                <a:ea typeface="+mn-ea"/>
              </a:rPr>
              <a:t>電極</a:t>
            </a:r>
            <a:r>
              <a:rPr lang="zh-HK" altLang="en-US" sz="2800" dirty="0">
                <a:latin typeface="+mn-ea"/>
                <a:ea typeface="+mn-ea"/>
              </a:rPr>
              <a:t>的性質</a:t>
            </a:r>
            <a:endParaRPr lang="en-US" altLang="zh-TW" sz="2800" dirty="0">
              <a:latin typeface="+mn-ea"/>
              <a:ea typeface="+mn-ea"/>
              <a:cs typeface="Arial" charset="0"/>
            </a:endParaRPr>
          </a:p>
        </p:txBody>
      </p:sp>
    </p:spTree>
    <p:extLst>
      <p:ext uri="{BB962C8B-B14F-4D97-AF65-F5344CB8AC3E}">
        <p14:creationId xmlns:p14="http://schemas.microsoft.com/office/powerpoint/2010/main" val="1072232788"/>
      </p:ext>
    </p:extLst>
  </p:cSld>
  <p:clrMapOvr>
    <a:masterClrMapping/>
  </p:clrMapOvr>
  <p:timing>
    <p:tnLst>
      <p:par>
        <p:cTn id="1" dur="indefinite" restart="never" nodeType="tmRoot"/>
      </p:par>
    </p:tnLst>
  </p:timing>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8"/>
          <p:cNvSpPr>
            <a:spLocks noChangeArrowheads="1"/>
          </p:cNvSpPr>
          <p:nvPr/>
        </p:nvSpPr>
        <p:spPr bwMode="auto">
          <a:xfrm>
            <a:off x="395536" y="169863"/>
            <a:ext cx="49688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893763" indent="-893763" defTabSz="901700">
              <a:defRPr kumimoji="1">
                <a:solidFill>
                  <a:schemeClr val="tx1"/>
                </a:solidFill>
                <a:latin typeface="Calibri" pitchFamily="34" charset="0"/>
                <a:ea typeface="新細明體" pitchFamily="18" charset="-120"/>
              </a:defRPr>
            </a:lvl1pPr>
            <a:lvl2pPr marL="742950" indent="-285750" defTabSz="901700">
              <a:defRPr kumimoji="1">
                <a:solidFill>
                  <a:schemeClr val="tx1"/>
                </a:solidFill>
                <a:latin typeface="Calibri" pitchFamily="34" charset="0"/>
                <a:ea typeface="新細明體" pitchFamily="18" charset="-120"/>
              </a:defRPr>
            </a:lvl2pPr>
            <a:lvl3pPr marL="1143000" indent="-228600" defTabSz="901700">
              <a:defRPr kumimoji="1">
                <a:solidFill>
                  <a:schemeClr val="tx1"/>
                </a:solidFill>
                <a:latin typeface="Calibri" pitchFamily="34" charset="0"/>
                <a:ea typeface="新細明體" pitchFamily="18" charset="-120"/>
              </a:defRPr>
            </a:lvl3pPr>
            <a:lvl4pPr marL="1600200" indent="-228600" defTabSz="901700">
              <a:defRPr kumimoji="1">
                <a:solidFill>
                  <a:schemeClr val="tx1"/>
                </a:solidFill>
                <a:latin typeface="Calibri" pitchFamily="34" charset="0"/>
                <a:ea typeface="新細明體" pitchFamily="18" charset="-120"/>
              </a:defRPr>
            </a:lvl4pPr>
            <a:lvl5pPr marL="2057400" indent="-228600" defTabSz="901700">
              <a:defRPr kumimoji="1">
                <a:solidFill>
                  <a:schemeClr val="tx1"/>
                </a:solidFill>
                <a:latin typeface="Calibri" pitchFamily="34" charset="0"/>
                <a:ea typeface="新細明體" pitchFamily="18"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pitchFamily="34" charset="0"/>
                <a:cs typeface="Arial" pitchFamily="34" charset="0"/>
              </a:rPr>
              <a:t>電解</a:t>
            </a:r>
            <a:r>
              <a:rPr kumimoji="0" lang="zh-TW" altLang="en-US" sz="3200" b="1" dirty="0">
                <a:solidFill>
                  <a:srgbClr val="0033CC"/>
                </a:solidFill>
                <a:latin typeface="Arial" pitchFamily="34" charset="0"/>
                <a:cs typeface="Arial" pitchFamily="34" charset="0"/>
              </a:rPr>
              <a:t>在工業上的應用</a:t>
            </a:r>
            <a:endParaRPr kumimoji="0" lang="en-US" altLang="zh-TW" sz="3200" b="1" dirty="0">
              <a:solidFill>
                <a:srgbClr val="0033CC"/>
              </a:solidFill>
              <a:latin typeface="Arial" pitchFamily="34" charset="0"/>
              <a:cs typeface="Arial" pitchFamily="34" charset="0"/>
            </a:endParaRPr>
          </a:p>
        </p:txBody>
      </p:sp>
      <p:sp>
        <p:nvSpPr>
          <p:cNvPr id="3" name="Rectangle 4"/>
          <p:cNvSpPr>
            <a:spLocks noChangeArrowheads="1"/>
          </p:cNvSpPr>
          <p:nvPr/>
        </p:nvSpPr>
        <p:spPr bwMode="auto">
          <a:xfrm>
            <a:off x="395288" y="997098"/>
            <a:ext cx="1152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solidFill>
                  <a:srgbClr val="CC0000"/>
                </a:solidFill>
              </a:rPr>
              <a:t>電鍍</a:t>
            </a:r>
            <a:endParaRPr kumimoji="0" lang="en-US" altLang="zh-TW" sz="3200" b="1">
              <a:solidFill>
                <a:srgbClr val="CC0000"/>
              </a:solidFill>
            </a:endParaRPr>
          </a:p>
        </p:txBody>
      </p:sp>
      <p:sp>
        <p:nvSpPr>
          <p:cNvPr id="4" name="Rectangle 6"/>
          <p:cNvSpPr>
            <a:spLocks noChangeArrowheads="1"/>
          </p:cNvSpPr>
          <p:nvPr/>
        </p:nvSpPr>
        <p:spPr bwMode="auto">
          <a:xfrm>
            <a:off x="468313" y="1590823"/>
            <a:ext cx="835183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3200" b="1">
                <a:solidFill>
                  <a:srgbClr val="3399FF"/>
                </a:solidFill>
              </a:rPr>
              <a:t>電鍍</a:t>
            </a:r>
            <a:r>
              <a:rPr kumimoji="0" lang="zh-TW" altLang="en-US" sz="2800"/>
              <a:t>是指利用電解方法，把一層薄的金屬覆蓋在另一金屬表面的</a:t>
            </a:r>
            <a:r>
              <a:rPr kumimoji="0" lang="zh-HK" altLang="en-US" sz="2800"/>
              <a:t>過程。</a:t>
            </a:r>
            <a:endParaRPr kumimoji="0" lang="en-US" altLang="zh-TW" sz="2800">
              <a:latin typeface="Arial" pitchFamily="34" charset="0"/>
              <a:ea typeface="Arial Unicode MS" pitchFamily="34" charset="-120"/>
              <a:cs typeface="Arial" pitchFamily="34" charset="0"/>
            </a:endParaRPr>
          </a:p>
        </p:txBody>
      </p:sp>
      <p:sp>
        <p:nvSpPr>
          <p:cNvPr id="5" name="Rectangle 6"/>
          <p:cNvSpPr>
            <a:spLocks noChangeArrowheads="1"/>
          </p:cNvSpPr>
          <p:nvPr/>
        </p:nvSpPr>
        <p:spPr bwMode="auto">
          <a:xfrm>
            <a:off x="468313" y="2622698"/>
            <a:ext cx="82089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電鍍能夠 </a:t>
            </a:r>
            <a:r>
              <a:rPr kumimoji="0" lang="zh-TW" altLang="en-US" sz="3200" b="1">
                <a:solidFill>
                  <a:srgbClr val="3599FF"/>
                </a:solidFill>
              </a:rPr>
              <a:t>防止金屬受到腐蝕</a:t>
            </a:r>
            <a:r>
              <a:rPr kumimoji="0" lang="zh-TW" altLang="en-US" sz="2800"/>
              <a:t>，以及令 </a:t>
            </a:r>
            <a:r>
              <a:rPr kumimoji="0" lang="zh-TW" altLang="en-US" sz="3200" b="1">
                <a:solidFill>
                  <a:srgbClr val="3599FF"/>
                </a:solidFill>
              </a:rPr>
              <a:t>金屬製品的外表更美</a:t>
            </a:r>
            <a:r>
              <a:rPr kumimoji="0" lang="zh-HK" altLang="en-US" sz="3200" b="1">
                <a:solidFill>
                  <a:srgbClr val="3599FF"/>
                </a:solidFill>
              </a:rPr>
              <a:t>觀</a:t>
            </a:r>
            <a:r>
              <a:rPr kumimoji="0" lang="zh-HK" altLang="en-US" sz="2800"/>
              <a:t>。</a:t>
            </a:r>
            <a:r>
              <a:rPr kumimoji="0" lang="en-US" altLang="zh-HK" sz="2800">
                <a:latin typeface="Arial" pitchFamily="34" charset="0"/>
                <a:cs typeface="Arial" pitchFamily="34" charset="0"/>
              </a:rPr>
              <a:t> </a:t>
            </a:r>
            <a:endParaRPr kumimoji="0" lang="en-US" altLang="zh-TW" sz="2800">
              <a:latin typeface="Arial" pitchFamily="34" charset="0"/>
              <a:ea typeface="Arial Unicode MS" pitchFamily="34" charset="-120"/>
              <a:cs typeface="Arial" pitchFamily="34" charset="0"/>
            </a:endParaRPr>
          </a:p>
        </p:txBody>
      </p:sp>
      <p:sp>
        <p:nvSpPr>
          <p:cNvPr id="6" name="Rectangle 6"/>
          <p:cNvSpPr>
            <a:spLocks noChangeArrowheads="1"/>
          </p:cNvSpPr>
          <p:nvPr/>
        </p:nvSpPr>
        <p:spPr bwMode="auto">
          <a:xfrm>
            <a:off x="468313" y="3678386"/>
            <a:ext cx="8208962" cy="27749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914400" indent="-371475">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dirty="0">
                <a:latin typeface="Arial" pitchFamily="34" charset="0"/>
                <a:cs typeface="Arial" pitchFamily="34" charset="0"/>
              </a:rPr>
              <a:t>電鍍過程，</a:t>
            </a:r>
          </a:p>
          <a:p>
            <a:pPr lvl="1" eaLnBrk="1" hangingPunct="1">
              <a:buClr>
                <a:srgbClr val="3399FF"/>
              </a:buClr>
              <a:buFont typeface="Arial" pitchFamily="34" charset="0"/>
              <a:buChar char="•"/>
            </a:pPr>
            <a:r>
              <a:rPr kumimoji="0" lang="zh-TW" altLang="en-US" sz="2800" dirty="0">
                <a:latin typeface="Arial" pitchFamily="34" charset="0"/>
                <a:cs typeface="Arial" pitchFamily="34" charset="0"/>
              </a:rPr>
              <a:t>在電解池 </a:t>
            </a:r>
            <a:r>
              <a:rPr kumimoji="0" lang="en-US" altLang="zh-TW" sz="2800" dirty="0">
                <a:latin typeface="Arial" pitchFamily="34" charset="0"/>
                <a:cs typeface="Arial" pitchFamily="34" charset="0"/>
              </a:rPr>
              <a:t>(</a:t>
            </a:r>
            <a:r>
              <a:rPr kumimoji="0" lang="zh-TW" altLang="en-US" sz="2800" dirty="0">
                <a:latin typeface="Arial" pitchFamily="34" charset="0"/>
                <a:cs typeface="Arial" pitchFamily="34" charset="0"/>
              </a:rPr>
              <a:t>通常稱為「電鍍槽」</a:t>
            </a:r>
            <a:r>
              <a:rPr kumimoji="0" lang="en-US" altLang="zh-TW" sz="2800" dirty="0">
                <a:latin typeface="Arial" pitchFamily="34" charset="0"/>
                <a:cs typeface="Arial" pitchFamily="34" charset="0"/>
              </a:rPr>
              <a:t>) </a:t>
            </a:r>
            <a:r>
              <a:rPr kumimoji="0" lang="zh-TW" altLang="en-US" sz="2800" dirty="0">
                <a:latin typeface="Arial" pitchFamily="34" charset="0"/>
                <a:cs typeface="Arial" pitchFamily="34" charset="0"/>
              </a:rPr>
              <a:t>中進行；</a:t>
            </a:r>
          </a:p>
          <a:p>
            <a:pPr lvl="1" eaLnBrk="1" hangingPunct="1">
              <a:buClr>
                <a:srgbClr val="3399FF"/>
              </a:buClr>
              <a:buFont typeface="Arial" pitchFamily="34" charset="0"/>
              <a:buChar char="•"/>
            </a:pPr>
            <a:r>
              <a:rPr kumimoji="0" lang="zh-TW" altLang="en-US" sz="2800" dirty="0">
                <a:latin typeface="Arial" pitchFamily="34" charset="0"/>
                <a:cs typeface="Arial" pitchFamily="34" charset="0"/>
              </a:rPr>
              <a:t>以</a:t>
            </a:r>
            <a:r>
              <a:rPr kumimoji="0" lang="zh-TW" altLang="en-US" sz="2800" b="1" dirty="0">
                <a:latin typeface="Arial" pitchFamily="34" charset="0"/>
                <a:cs typeface="Arial" pitchFamily="34" charset="0"/>
              </a:rPr>
              <a:t>待鍍金屬物件</a:t>
            </a:r>
            <a:r>
              <a:rPr kumimoji="0" lang="en-US" altLang="zh-TW" sz="2800" b="1" dirty="0">
                <a:latin typeface="Arial" pitchFamily="34" charset="0"/>
                <a:cs typeface="Arial" pitchFamily="34" charset="0"/>
              </a:rPr>
              <a:t>(</a:t>
            </a:r>
            <a:r>
              <a:rPr kumimoji="0" lang="en-US" altLang="zh-TW" sz="2800" b="1" i="1" dirty="0">
                <a:latin typeface="Arial" pitchFamily="34" charset="0"/>
                <a:cs typeface="Arial" pitchFamily="34" charset="0"/>
              </a:rPr>
              <a:t>X</a:t>
            </a:r>
            <a:r>
              <a:rPr kumimoji="0" lang="en-US" altLang="zh-TW" sz="2800" b="1" dirty="0">
                <a:latin typeface="Arial" pitchFamily="34" charset="0"/>
                <a:cs typeface="Arial" pitchFamily="34" charset="0"/>
              </a:rPr>
              <a:t>) </a:t>
            </a:r>
            <a:r>
              <a:rPr kumimoji="0" lang="zh-TW" altLang="en-US" sz="2800" dirty="0">
                <a:latin typeface="Arial" pitchFamily="34" charset="0"/>
                <a:cs typeface="Arial" pitchFamily="34" charset="0"/>
              </a:rPr>
              <a:t>作為 </a:t>
            </a:r>
            <a:r>
              <a:rPr kumimoji="0" lang="zh-TW" altLang="en-US" sz="3200" b="1" u="sng" dirty="0">
                <a:solidFill>
                  <a:srgbClr val="FF0000"/>
                </a:solidFill>
                <a:latin typeface="Arial" pitchFamily="34" charset="0"/>
                <a:cs typeface="Arial" pitchFamily="34" charset="0"/>
              </a:rPr>
              <a:t>陰極</a:t>
            </a:r>
            <a:r>
              <a:rPr kumimoji="0" lang="zh-TW" altLang="en-US" sz="2800" dirty="0">
                <a:latin typeface="Arial" pitchFamily="34" charset="0"/>
                <a:cs typeface="Arial" pitchFamily="34" charset="0"/>
              </a:rPr>
              <a:t>；</a:t>
            </a:r>
          </a:p>
          <a:p>
            <a:pPr lvl="1" eaLnBrk="1" hangingPunct="1">
              <a:buClr>
                <a:srgbClr val="3399FF"/>
              </a:buClr>
              <a:buFont typeface="Arial" pitchFamily="34" charset="0"/>
              <a:buChar char="•"/>
            </a:pPr>
            <a:r>
              <a:rPr kumimoji="0" lang="zh-TW" altLang="en-US" sz="2800" dirty="0">
                <a:latin typeface="Arial" pitchFamily="34" charset="0"/>
                <a:cs typeface="Arial" pitchFamily="34" charset="0"/>
              </a:rPr>
              <a:t>以</a:t>
            </a:r>
            <a:r>
              <a:rPr kumimoji="0" lang="zh-TW" altLang="en-US" sz="2800" b="1" dirty="0">
                <a:latin typeface="Arial" pitchFamily="34" charset="0"/>
                <a:cs typeface="Arial" pitchFamily="34" charset="0"/>
              </a:rPr>
              <a:t>擬鍍金屬</a:t>
            </a:r>
            <a:r>
              <a:rPr kumimoji="0" lang="en-US" altLang="zh-TW" sz="2800" b="1" dirty="0">
                <a:latin typeface="Arial" pitchFamily="34" charset="0"/>
                <a:cs typeface="Arial" pitchFamily="34" charset="0"/>
              </a:rPr>
              <a:t>(</a:t>
            </a:r>
            <a:r>
              <a:rPr kumimoji="0" lang="en-US" altLang="zh-TW" sz="2800" b="1" i="1" dirty="0">
                <a:latin typeface="Arial" pitchFamily="34" charset="0"/>
                <a:cs typeface="Arial" pitchFamily="34" charset="0"/>
              </a:rPr>
              <a:t>Y</a:t>
            </a:r>
            <a:r>
              <a:rPr kumimoji="0" lang="en-US" altLang="zh-TW" sz="2800" b="1" dirty="0">
                <a:latin typeface="Arial" pitchFamily="34" charset="0"/>
                <a:cs typeface="Arial" pitchFamily="34" charset="0"/>
              </a:rPr>
              <a:t>) </a:t>
            </a:r>
            <a:r>
              <a:rPr kumimoji="0" lang="zh-TW" altLang="en-US" sz="2800" dirty="0">
                <a:latin typeface="Arial" pitchFamily="34" charset="0"/>
                <a:cs typeface="Arial" pitchFamily="34" charset="0"/>
              </a:rPr>
              <a:t>作為 </a:t>
            </a:r>
            <a:r>
              <a:rPr kumimoji="0" lang="zh-TW" altLang="en-US" sz="3200" b="1" u="sng" dirty="0">
                <a:solidFill>
                  <a:srgbClr val="FF0000"/>
                </a:solidFill>
                <a:latin typeface="Arial" pitchFamily="34" charset="0"/>
                <a:cs typeface="Arial" pitchFamily="34" charset="0"/>
              </a:rPr>
              <a:t>陽極</a:t>
            </a:r>
            <a:r>
              <a:rPr kumimoji="0" lang="zh-TW" altLang="en-US" sz="2800" dirty="0">
                <a:latin typeface="Arial" pitchFamily="34" charset="0"/>
                <a:cs typeface="Arial" pitchFamily="34" charset="0"/>
              </a:rPr>
              <a:t>；</a:t>
            </a:r>
          </a:p>
          <a:p>
            <a:pPr lvl="1" eaLnBrk="1" hangingPunct="1">
              <a:buClr>
                <a:srgbClr val="3399FF"/>
              </a:buClr>
              <a:buFont typeface="Arial" pitchFamily="34" charset="0"/>
              <a:buChar char="•"/>
            </a:pPr>
            <a:r>
              <a:rPr kumimoji="0" lang="zh-TW" altLang="en-US" sz="2800" dirty="0">
                <a:latin typeface="Arial" pitchFamily="34" charset="0"/>
                <a:cs typeface="Arial" pitchFamily="34" charset="0"/>
              </a:rPr>
              <a:t>以含有</a:t>
            </a:r>
            <a:r>
              <a:rPr kumimoji="0" lang="zh-TW" altLang="en-US" sz="2800" b="1" dirty="0">
                <a:latin typeface="Arial" pitchFamily="34" charset="0"/>
                <a:cs typeface="Arial" pitchFamily="34" charset="0"/>
              </a:rPr>
              <a:t>擬鍍金屬離子 </a:t>
            </a:r>
            <a:r>
              <a:rPr kumimoji="0" lang="en-US" altLang="zh-TW" sz="2800" b="1" dirty="0">
                <a:latin typeface="Arial" pitchFamily="34" charset="0"/>
                <a:cs typeface="Arial" pitchFamily="34" charset="0"/>
              </a:rPr>
              <a:t>(</a:t>
            </a:r>
            <a:r>
              <a:rPr kumimoji="0" lang="en-US" altLang="zh-TW" sz="2800" b="1" i="1" dirty="0" err="1">
                <a:latin typeface="Arial" pitchFamily="34" charset="0"/>
                <a:cs typeface="Arial" pitchFamily="34" charset="0"/>
              </a:rPr>
              <a:t>Y</a:t>
            </a:r>
            <a:r>
              <a:rPr kumimoji="0" lang="en-US" altLang="zh-TW" sz="2800" b="1" baseline="30000" dirty="0" err="1">
                <a:latin typeface="Arial" pitchFamily="34" charset="0"/>
                <a:cs typeface="Arial" pitchFamily="34" charset="0"/>
              </a:rPr>
              <a:t>n</a:t>
            </a:r>
            <a:r>
              <a:rPr kumimoji="0" lang="en-US" altLang="zh-TW" sz="2800" b="1" baseline="30000" dirty="0">
                <a:latin typeface="Arial" pitchFamily="34" charset="0"/>
                <a:cs typeface="Arial" pitchFamily="34" charset="0"/>
              </a:rPr>
              <a:t>+</a:t>
            </a:r>
            <a:r>
              <a:rPr kumimoji="0" lang="zh-TW" altLang="en-US" sz="2800" b="1" dirty="0">
                <a:latin typeface="Arial" pitchFamily="34" charset="0"/>
                <a:cs typeface="Arial" pitchFamily="34" charset="0"/>
              </a:rPr>
              <a:t>離子</a:t>
            </a:r>
            <a:r>
              <a:rPr kumimoji="0" lang="en-US" altLang="zh-TW" sz="2800" b="1" dirty="0">
                <a:latin typeface="Arial" pitchFamily="34" charset="0"/>
                <a:cs typeface="Arial" pitchFamily="34" charset="0"/>
              </a:rPr>
              <a:t>) </a:t>
            </a:r>
            <a:r>
              <a:rPr kumimoji="0" lang="zh-TW" altLang="en-US" sz="2800" dirty="0">
                <a:latin typeface="Arial" pitchFamily="34" charset="0"/>
                <a:cs typeface="Arial" pitchFamily="34" charset="0"/>
              </a:rPr>
              <a:t>的水溶液作為電解質溶液。</a:t>
            </a:r>
            <a:endParaRPr kumimoji="0" lang="en-US" altLang="zh-TW" sz="2800" dirty="0">
              <a:latin typeface="Arial" pitchFamily="34" charset="0"/>
              <a:cs typeface="Arial" pitchFamily="34" charset="0"/>
            </a:endParaRPr>
          </a:p>
        </p:txBody>
      </p:sp>
    </p:spTree>
    <p:extLst>
      <p:ext uri="{BB962C8B-B14F-4D97-AF65-F5344CB8AC3E}">
        <p14:creationId xmlns:p14="http://schemas.microsoft.com/office/powerpoint/2010/main" val="3954339377"/>
      </p:ext>
    </p:extLst>
  </p:cSld>
  <p:clrMapOvr>
    <a:masterClrMapping/>
  </p:clrMapOvr>
  <p:timing>
    <p:tnLst>
      <p:par>
        <p:cTn id="1" dur="indefinite" restart="never" nodeType="tmRoot"/>
      </p:par>
    </p:tnLst>
  </p:timing>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2" descr="\\lisa\Chem DataBase\CHEM2ndEd_Illustration\Ch33\d33021_0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59113" y="477267"/>
            <a:ext cx="2411412"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39" name="文字方塊 1"/>
          <p:cNvSpPr txBox="1">
            <a:spLocks noChangeArrowheads="1"/>
          </p:cNvSpPr>
          <p:nvPr/>
        </p:nvSpPr>
        <p:spPr bwMode="auto">
          <a:xfrm>
            <a:off x="1692275" y="1845692"/>
            <a:ext cx="1296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400" b="1">
                <a:solidFill>
                  <a:srgbClr val="3599FF"/>
                </a:solidFill>
                <a:latin typeface="Arial" pitchFamily="34" charset="0"/>
                <a:cs typeface="Arial" pitchFamily="34" charset="0"/>
              </a:rPr>
              <a:t>銅 </a:t>
            </a:r>
            <a:r>
              <a:rPr kumimoji="0" lang="en-US" altLang="zh-TW" sz="2400" b="1">
                <a:solidFill>
                  <a:srgbClr val="3599FF"/>
                </a:solidFill>
                <a:latin typeface="Arial" pitchFamily="34" charset="0"/>
                <a:cs typeface="Arial" pitchFamily="34" charset="0"/>
              </a:rPr>
              <a:t>(</a:t>
            </a:r>
            <a:r>
              <a:rPr kumimoji="0" lang="zh-TW" altLang="en-US" sz="2400" b="1">
                <a:solidFill>
                  <a:srgbClr val="3599FF"/>
                </a:solidFill>
                <a:latin typeface="Arial" pitchFamily="34" charset="0"/>
                <a:cs typeface="Arial" pitchFamily="34" charset="0"/>
              </a:rPr>
              <a:t>陽極</a:t>
            </a:r>
            <a:r>
              <a:rPr kumimoji="0" lang="en-US" altLang="zh-TW" sz="2400" b="1">
                <a:solidFill>
                  <a:srgbClr val="3599FF"/>
                </a:solidFill>
                <a:latin typeface="Arial" pitchFamily="34" charset="0"/>
                <a:cs typeface="Arial" pitchFamily="34" charset="0"/>
              </a:rPr>
              <a:t>)</a:t>
            </a:r>
            <a:endParaRPr kumimoji="0" lang="zh-HK" altLang="en-US" sz="2400" b="1">
              <a:solidFill>
                <a:srgbClr val="3599FF"/>
              </a:solidFill>
              <a:latin typeface="Arial" pitchFamily="34" charset="0"/>
              <a:cs typeface="Arial" pitchFamily="34" charset="0"/>
            </a:endParaRPr>
          </a:p>
        </p:txBody>
      </p:sp>
      <p:sp>
        <p:nvSpPr>
          <p:cNvPr id="91140" name="文字方塊 3"/>
          <p:cNvSpPr txBox="1">
            <a:spLocks noChangeArrowheads="1"/>
          </p:cNvSpPr>
          <p:nvPr/>
        </p:nvSpPr>
        <p:spPr bwMode="auto">
          <a:xfrm>
            <a:off x="5299075" y="2079055"/>
            <a:ext cx="179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400" b="1">
                <a:solidFill>
                  <a:srgbClr val="3599FF"/>
                </a:solidFill>
                <a:latin typeface="Arial" pitchFamily="34" charset="0"/>
                <a:cs typeface="Arial" pitchFamily="34" charset="0"/>
              </a:rPr>
              <a:t>鑰匙 </a:t>
            </a:r>
            <a:r>
              <a:rPr kumimoji="0" lang="en-US" altLang="zh-TW" sz="2400" b="1">
                <a:solidFill>
                  <a:srgbClr val="3599FF"/>
                </a:solidFill>
                <a:latin typeface="Arial" pitchFamily="34" charset="0"/>
                <a:cs typeface="Arial" pitchFamily="34" charset="0"/>
              </a:rPr>
              <a:t>(</a:t>
            </a:r>
            <a:r>
              <a:rPr kumimoji="0" lang="zh-TW" altLang="en-US" sz="2400" b="1">
                <a:solidFill>
                  <a:srgbClr val="3599FF"/>
                </a:solidFill>
                <a:latin typeface="Arial" pitchFamily="34" charset="0"/>
                <a:cs typeface="Arial" pitchFamily="34" charset="0"/>
              </a:rPr>
              <a:t>陰極</a:t>
            </a:r>
            <a:r>
              <a:rPr kumimoji="0" lang="en-US" altLang="zh-TW" sz="2400" b="1">
                <a:solidFill>
                  <a:srgbClr val="3599FF"/>
                </a:solidFill>
                <a:latin typeface="Arial" pitchFamily="34" charset="0"/>
                <a:cs typeface="Arial" pitchFamily="34" charset="0"/>
              </a:rPr>
              <a:t>)</a:t>
            </a:r>
            <a:endParaRPr kumimoji="0" lang="zh-HK" altLang="en-US" sz="2400" b="1">
              <a:solidFill>
                <a:srgbClr val="3599FF"/>
              </a:solidFill>
              <a:latin typeface="Arial" pitchFamily="34" charset="0"/>
              <a:cs typeface="Arial" pitchFamily="34" charset="0"/>
            </a:endParaRPr>
          </a:p>
        </p:txBody>
      </p:sp>
      <p:sp>
        <p:nvSpPr>
          <p:cNvPr id="91141" name="文字方塊 4"/>
          <p:cNvSpPr txBox="1">
            <a:spLocks noChangeArrowheads="1"/>
          </p:cNvSpPr>
          <p:nvPr/>
        </p:nvSpPr>
        <p:spPr bwMode="auto">
          <a:xfrm>
            <a:off x="5435600" y="2866455"/>
            <a:ext cx="25209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硫酸銅</a:t>
            </a:r>
            <a:r>
              <a:rPr kumimoji="0" lang="en-US" altLang="zh-TW" sz="2000">
                <a:latin typeface="Arial" pitchFamily="34" charset="0"/>
                <a:cs typeface="Arial" pitchFamily="34" charset="0"/>
              </a:rPr>
              <a:t>(II) </a:t>
            </a:r>
            <a:r>
              <a:rPr kumimoji="0" lang="zh-TW" altLang="en-US" sz="2000">
                <a:latin typeface="Arial" pitchFamily="34" charset="0"/>
                <a:cs typeface="Arial" pitchFamily="34" charset="0"/>
              </a:rPr>
              <a:t>溶液</a:t>
            </a:r>
            <a:endParaRPr kumimoji="0" lang="zh-HK" altLang="en-US" sz="2000">
              <a:latin typeface="Arial" pitchFamily="34" charset="0"/>
              <a:cs typeface="Arial" pitchFamily="34" charset="0"/>
            </a:endParaRPr>
          </a:p>
        </p:txBody>
      </p:sp>
      <p:sp>
        <p:nvSpPr>
          <p:cNvPr id="91142" name="文字方塊 2"/>
          <p:cNvSpPr txBox="1">
            <a:spLocks noChangeArrowheads="1"/>
          </p:cNvSpPr>
          <p:nvPr/>
        </p:nvSpPr>
        <p:spPr bwMode="auto">
          <a:xfrm>
            <a:off x="3995738" y="1948880"/>
            <a:ext cx="70802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Cu</a:t>
            </a:r>
            <a:r>
              <a:rPr kumimoji="0" lang="en-US" altLang="zh-HK" sz="2000" baseline="30000">
                <a:latin typeface="Arial" pitchFamily="34" charset="0"/>
                <a:cs typeface="Arial" pitchFamily="34" charset="0"/>
              </a:rPr>
              <a:t>2+</a:t>
            </a:r>
            <a:endParaRPr kumimoji="0" lang="zh-HK" altLang="en-US" sz="2000" baseline="30000">
              <a:latin typeface="Arial" pitchFamily="34" charset="0"/>
              <a:cs typeface="Arial" pitchFamily="34" charset="0"/>
            </a:endParaRPr>
          </a:p>
        </p:txBody>
      </p:sp>
      <p:sp>
        <p:nvSpPr>
          <p:cNvPr id="91143" name="文字方塊 6"/>
          <p:cNvSpPr txBox="1">
            <a:spLocks noChangeArrowheads="1"/>
          </p:cNvSpPr>
          <p:nvPr/>
        </p:nvSpPr>
        <p:spPr bwMode="auto">
          <a:xfrm>
            <a:off x="4081463" y="2741042"/>
            <a:ext cx="7064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a:latin typeface="Arial" pitchFamily="34" charset="0"/>
                <a:cs typeface="Arial" pitchFamily="34" charset="0"/>
              </a:rPr>
              <a:t>Cu</a:t>
            </a:r>
            <a:r>
              <a:rPr kumimoji="0" lang="en-US" altLang="zh-HK" sz="2000" baseline="30000">
                <a:latin typeface="Arial" pitchFamily="34" charset="0"/>
                <a:cs typeface="Arial" pitchFamily="34" charset="0"/>
              </a:rPr>
              <a:t>2+</a:t>
            </a:r>
            <a:endParaRPr kumimoji="0" lang="zh-HK" altLang="en-US" sz="2000" baseline="30000">
              <a:latin typeface="Arial" pitchFamily="34" charset="0"/>
              <a:cs typeface="Arial" pitchFamily="34" charset="0"/>
            </a:endParaRPr>
          </a:p>
        </p:txBody>
      </p:sp>
      <p:sp>
        <p:nvSpPr>
          <p:cNvPr id="60425" name="文字方塊 8"/>
          <p:cNvSpPr txBox="1">
            <a:spLocks noChangeArrowheads="1"/>
          </p:cNvSpPr>
          <p:nvPr/>
        </p:nvSpPr>
        <p:spPr bwMode="auto">
          <a:xfrm>
            <a:off x="395288" y="3821113"/>
            <a:ext cx="3529012" cy="579437"/>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latin typeface="Arial" pitchFamily="34" charset="0"/>
                <a:cs typeface="Arial" pitchFamily="34" charset="0"/>
              </a:rPr>
              <a:t>陰極 </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金屬鑰匙</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a:t>
            </a:r>
            <a:endParaRPr kumimoji="0" lang="zh-HK" altLang="en-US" sz="3200" b="1">
              <a:latin typeface="Arial" pitchFamily="34" charset="0"/>
              <a:cs typeface="Arial" pitchFamily="34" charset="0"/>
            </a:endParaRPr>
          </a:p>
        </p:txBody>
      </p:sp>
      <p:sp>
        <p:nvSpPr>
          <p:cNvPr id="10" name="Rectangle 6"/>
          <p:cNvSpPr>
            <a:spLocks noChangeArrowheads="1"/>
          </p:cNvSpPr>
          <p:nvPr/>
        </p:nvSpPr>
        <p:spPr bwMode="auto">
          <a:xfrm>
            <a:off x="360363" y="4418013"/>
            <a:ext cx="53641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en-US" altLang="zh-HK" sz="2800">
                <a:latin typeface="Arial" pitchFamily="34" charset="0"/>
                <a:ea typeface="Arial Unicode MS" pitchFamily="34" charset="-120"/>
                <a:cs typeface="Arial" pitchFamily="34" charset="0"/>
              </a:rPr>
              <a:t>Cu</a:t>
            </a:r>
            <a:r>
              <a:rPr kumimoji="0" lang="en-US" altLang="zh-HK" sz="2800" baseline="30000">
                <a:latin typeface="Arial" pitchFamily="34" charset="0"/>
                <a:ea typeface="Arial Unicode MS" pitchFamily="34" charset="-120"/>
                <a:cs typeface="Arial" pitchFamily="34" charset="0"/>
              </a:rPr>
              <a:t>2+</a:t>
            </a:r>
            <a:r>
              <a:rPr kumimoji="0" lang="en-US" altLang="zh-HK" sz="2800">
                <a:latin typeface="Arial" pitchFamily="34" charset="0"/>
                <a:ea typeface="Arial Unicode MS" pitchFamily="34" charset="-120"/>
                <a:cs typeface="Arial" pitchFamily="34" charset="0"/>
              </a:rPr>
              <a:t>(aq)</a:t>
            </a:r>
            <a:r>
              <a:rPr kumimoji="0" lang="zh-TW" altLang="en-US" sz="2800">
                <a:ea typeface="Arial Unicode MS" pitchFamily="34" charset="-120"/>
                <a:cs typeface="Arial" pitchFamily="34" charset="0"/>
              </a:rPr>
              <a:t>離子放電，生成銅。</a:t>
            </a:r>
            <a:endParaRPr kumimoji="0" lang="en-US" altLang="zh-TW" sz="2800">
              <a:latin typeface="Arial" pitchFamily="34" charset="0"/>
              <a:ea typeface="Arial Unicode MS" pitchFamily="34" charset="-120"/>
              <a:cs typeface="Arial" pitchFamily="34" charset="0"/>
            </a:endParaRPr>
          </a:p>
        </p:txBody>
      </p:sp>
      <p:sp>
        <p:nvSpPr>
          <p:cNvPr id="11" name="Rectangle 6"/>
          <p:cNvSpPr>
            <a:spLocks noChangeArrowheads="1"/>
          </p:cNvSpPr>
          <p:nvPr/>
        </p:nvSpPr>
        <p:spPr bwMode="auto">
          <a:xfrm>
            <a:off x="360363" y="4921250"/>
            <a:ext cx="60118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TW" altLang="en-US" sz="2800"/>
              <a:t>生成的銅覆蓋在金屬鑰匙的表面。</a:t>
            </a:r>
            <a:endParaRPr kumimoji="0" lang="en-US" altLang="zh-TW" sz="2800">
              <a:latin typeface="Arial" pitchFamily="34" charset="0"/>
              <a:ea typeface="Arial Unicode MS" pitchFamily="34" charset="-120"/>
              <a:cs typeface="Arial" pitchFamily="34" charset="0"/>
            </a:endParaRPr>
          </a:p>
        </p:txBody>
      </p:sp>
      <p:sp>
        <p:nvSpPr>
          <p:cNvPr id="60428" name="矩形 5"/>
          <p:cNvSpPr>
            <a:spLocks noChangeArrowheads="1"/>
          </p:cNvSpPr>
          <p:nvPr/>
        </p:nvSpPr>
        <p:spPr bwMode="auto">
          <a:xfrm>
            <a:off x="1979613" y="5457825"/>
            <a:ext cx="61928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+ 2e</a:t>
            </a:r>
            <a:r>
              <a:rPr kumimoji="0" lang="en-US" altLang="zh-HK" sz="2800" baseline="30000">
                <a:latin typeface="Arial" pitchFamily="34" charset="0"/>
                <a:cs typeface="Arial" pitchFamily="34" charset="0"/>
              </a:rPr>
              <a:t>–</a:t>
            </a:r>
            <a:r>
              <a:rPr kumimoji="0" lang="en-US" altLang="zh-HK" sz="2800">
                <a:latin typeface="Arial" pitchFamily="34" charset="0"/>
                <a:cs typeface="Arial" pitchFamily="34" charset="0"/>
              </a:rPr>
              <a:t> </a:t>
            </a:r>
            <a:r>
              <a:rPr kumimoji="0" lang="en-US" altLang="zh-HK" sz="2800">
                <a:latin typeface="Arial" pitchFamily="34" charset="0"/>
                <a:cs typeface="Arial" pitchFamily="34" charset="0"/>
                <a:sym typeface="Symbol" pitchFamily="18" charset="2"/>
              </a:rPr>
              <a:t> </a:t>
            </a:r>
            <a:r>
              <a:rPr kumimoji="0" lang="en-US" altLang="zh-HK" sz="2800">
                <a:latin typeface="Arial" pitchFamily="34" charset="0"/>
                <a:cs typeface="Arial" pitchFamily="34" charset="0"/>
              </a:rPr>
              <a:t>Cu(s)      </a:t>
            </a:r>
            <a:r>
              <a:rPr kumimoji="0" lang="en-US" altLang="zh-HK" sz="2800">
                <a:solidFill>
                  <a:srgbClr val="3399FF"/>
                </a:solidFill>
                <a:latin typeface="Arial" pitchFamily="34" charset="0"/>
                <a:cs typeface="Arial" pitchFamily="34" charset="0"/>
              </a:rPr>
              <a:t>(</a:t>
            </a:r>
            <a:r>
              <a:rPr kumimoji="0" lang="zh-TW" altLang="en-US" sz="2800">
                <a:solidFill>
                  <a:srgbClr val="3399FF"/>
                </a:solidFill>
                <a:latin typeface="Arial" pitchFamily="34" charset="0"/>
                <a:cs typeface="Arial" pitchFamily="34" charset="0"/>
              </a:rPr>
              <a:t>還原作用</a:t>
            </a:r>
            <a:r>
              <a:rPr kumimoji="0" lang="en-US" altLang="zh-HK" sz="2800">
                <a:solidFill>
                  <a:srgbClr val="3399FF"/>
                </a:solidFill>
                <a:latin typeface="Arial" pitchFamily="34" charset="0"/>
                <a:cs typeface="Arial" pitchFamily="34" charset="0"/>
              </a:rPr>
              <a:t>)</a:t>
            </a:r>
            <a:endParaRPr kumimoji="0" lang="zh-HK" altLang="en-US" sz="2800">
              <a:solidFill>
                <a:srgbClr val="3399FF"/>
              </a:solidFill>
              <a:latin typeface="Arial" pitchFamily="34" charset="0"/>
              <a:cs typeface="Arial" pitchFamily="34" charset="0"/>
            </a:endParaRPr>
          </a:p>
        </p:txBody>
      </p:sp>
      <p:sp>
        <p:nvSpPr>
          <p:cNvPr id="60429" name="文字方塊 12"/>
          <p:cNvSpPr txBox="1">
            <a:spLocks noChangeArrowheads="1"/>
          </p:cNvSpPr>
          <p:nvPr/>
        </p:nvSpPr>
        <p:spPr bwMode="auto">
          <a:xfrm>
            <a:off x="1979613" y="5908675"/>
            <a:ext cx="33099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1">
                <a:solidFill>
                  <a:srgbClr val="3399FF"/>
                </a:solidFill>
                <a:latin typeface="Arial" pitchFamily="34" charset="0"/>
                <a:cs typeface="Arial" pitchFamily="34" charset="0"/>
              </a:rPr>
              <a:t>+2                               0</a:t>
            </a:r>
            <a:endParaRPr kumimoji="0" lang="zh-HK" altLang="en-US" sz="2400" b="1">
              <a:solidFill>
                <a:srgbClr val="3399FF"/>
              </a:solidFill>
              <a:latin typeface="Arial" pitchFamily="34" charset="0"/>
              <a:cs typeface="Arial" pitchFamily="34" charset="0"/>
            </a:endParaRPr>
          </a:p>
        </p:txBody>
      </p:sp>
    </p:spTree>
    <p:extLst>
      <p:ext uri="{BB962C8B-B14F-4D97-AF65-F5344CB8AC3E}">
        <p14:creationId xmlns:p14="http://schemas.microsoft.com/office/powerpoint/2010/main" val="3099661658"/>
      </p:ext>
    </p:extLst>
  </p:cSld>
  <p:clrMapOvr>
    <a:masterClrMapping/>
  </p:clrMapOvr>
  <p:timing>
    <p:tnLst>
      <p:par>
        <p:cTn id="1" dur="indefinite" restart="never" nodeType="tmRoot"/>
      </p:par>
    </p:tnLst>
  </p:timing>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文字方塊 1"/>
          <p:cNvSpPr txBox="1">
            <a:spLocks noChangeArrowheads="1"/>
          </p:cNvSpPr>
          <p:nvPr/>
        </p:nvSpPr>
        <p:spPr bwMode="auto">
          <a:xfrm>
            <a:off x="612527" y="620489"/>
            <a:ext cx="2232025" cy="579438"/>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a:latin typeface="Arial" pitchFamily="34" charset="0"/>
                <a:cs typeface="Arial" pitchFamily="34" charset="0"/>
              </a:rPr>
              <a:t>陽極 </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銅</a:t>
            </a:r>
            <a:r>
              <a:rPr kumimoji="0" lang="en-US" altLang="zh-HK" sz="3200" b="1">
                <a:latin typeface="Arial" pitchFamily="34" charset="0"/>
                <a:cs typeface="Arial" pitchFamily="34" charset="0"/>
              </a:rPr>
              <a:t>)</a:t>
            </a:r>
            <a:r>
              <a:rPr kumimoji="0" lang="zh-TW" altLang="en-US" sz="3200" b="1">
                <a:latin typeface="Arial" pitchFamily="34" charset="0"/>
                <a:cs typeface="Arial" pitchFamily="34" charset="0"/>
              </a:rPr>
              <a:t>：</a:t>
            </a:r>
            <a:r>
              <a:rPr kumimoji="0" lang="en-US" altLang="zh-HK" sz="3200" b="1">
                <a:latin typeface="Arial" pitchFamily="34" charset="0"/>
                <a:cs typeface="Arial" pitchFamily="34" charset="0"/>
              </a:rPr>
              <a:t> </a:t>
            </a:r>
            <a:endParaRPr kumimoji="0" lang="zh-HK" altLang="en-US" sz="3200" b="1">
              <a:latin typeface="Arial" pitchFamily="34" charset="0"/>
              <a:cs typeface="Arial" pitchFamily="34" charset="0"/>
            </a:endParaRPr>
          </a:p>
        </p:txBody>
      </p:sp>
      <p:sp>
        <p:nvSpPr>
          <p:cNvPr id="3" name="Rectangle 6"/>
          <p:cNvSpPr>
            <a:spLocks noChangeArrowheads="1"/>
          </p:cNvSpPr>
          <p:nvPr/>
        </p:nvSpPr>
        <p:spPr bwMode="auto">
          <a:xfrm>
            <a:off x="612527" y="1239614"/>
            <a:ext cx="61928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銅電極溶解，生成</a:t>
            </a: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zh-TW" altLang="en-US" sz="2800"/>
              <a:t>離子。</a:t>
            </a:r>
            <a:endParaRPr kumimoji="0" lang="en-US" altLang="zh-TW" sz="2800">
              <a:latin typeface="Arial" pitchFamily="34" charset="0"/>
              <a:ea typeface="Arial Unicode MS" pitchFamily="34" charset="-120"/>
              <a:cs typeface="Arial" pitchFamily="34" charset="0"/>
            </a:endParaRPr>
          </a:p>
        </p:txBody>
      </p:sp>
      <p:sp>
        <p:nvSpPr>
          <p:cNvPr id="61444" name="矩形 3"/>
          <p:cNvSpPr>
            <a:spLocks noChangeArrowheads="1"/>
          </p:cNvSpPr>
          <p:nvPr/>
        </p:nvSpPr>
        <p:spPr bwMode="auto">
          <a:xfrm>
            <a:off x="1944439" y="1761902"/>
            <a:ext cx="60483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Cu(s) </a:t>
            </a:r>
            <a:r>
              <a:rPr kumimoji="0" lang="en-US" altLang="zh-HK" sz="2800">
                <a:latin typeface="Arial" pitchFamily="34" charset="0"/>
                <a:cs typeface="Arial" pitchFamily="34" charset="0"/>
                <a:sym typeface="Symbol" pitchFamily="18" charset="2"/>
              </a:rPr>
              <a:t> </a:t>
            </a: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+ 2e</a:t>
            </a:r>
            <a:r>
              <a:rPr kumimoji="0" lang="en-US" altLang="zh-HK" sz="2800" baseline="30000">
                <a:latin typeface="Arial" pitchFamily="34" charset="0"/>
                <a:cs typeface="Arial" pitchFamily="34" charset="0"/>
              </a:rPr>
              <a:t>–</a:t>
            </a:r>
            <a:r>
              <a:rPr kumimoji="0" lang="en-US" altLang="zh-HK" sz="2800">
                <a:solidFill>
                  <a:srgbClr val="3399FF"/>
                </a:solidFill>
                <a:latin typeface="Arial" pitchFamily="34" charset="0"/>
                <a:cs typeface="Arial" pitchFamily="34" charset="0"/>
              </a:rPr>
              <a:t>      </a:t>
            </a:r>
            <a:r>
              <a:rPr kumimoji="0" lang="en-US" altLang="zh-HK" sz="2800">
                <a:solidFill>
                  <a:srgbClr val="FF00FF"/>
                </a:solidFill>
                <a:latin typeface="Arial" pitchFamily="34" charset="0"/>
                <a:cs typeface="Arial" pitchFamily="34" charset="0"/>
              </a:rPr>
              <a:t>(</a:t>
            </a:r>
            <a:r>
              <a:rPr kumimoji="0" lang="zh-TW" altLang="en-US" sz="2800">
                <a:solidFill>
                  <a:srgbClr val="FF00FF"/>
                </a:solidFill>
                <a:latin typeface="Arial" pitchFamily="34" charset="0"/>
                <a:cs typeface="Arial" pitchFamily="34" charset="0"/>
              </a:rPr>
              <a:t>氧化作用</a:t>
            </a:r>
            <a:r>
              <a:rPr kumimoji="0" lang="en-US" altLang="zh-HK" sz="2800">
                <a:solidFill>
                  <a:srgbClr val="FF00FF"/>
                </a:solidFill>
                <a:latin typeface="Arial" pitchFamily="34" charset="0"/>
                <a:cs typeface="Arial" pitchFamily="34" charset="0"/>
              </a:rPr>
              <a:t>)</a:t>
            </a:r>
            <a:endParaRPr kumimoji="0" lang="zh-HK" altLang="en-US" sz="2800">
              <a:solidFill>
                <a:srgbClr val="FF00FF"/>
              </a:solidFill>
              <a:latin typeface="Arial" pitchFamily="34" charset="0"/>
              <a:cs typeface="Arial" pitchFamily="34" charset="0"/>
            </a:endParaRPr>
          </a:p>
        </p:txBody>
      </p:sp>
      <p:sp>
        <p:nvSpPr>
          <p:cNvPr id="61445" name="文字方塊 4"/>
          <p:cNvSpPr txBox="1">
            <a:spLocks noChangeArrowheads="1"/>
          </p:cNvSpPr>
          <p:nvPr/>
        </p:nvSpPr>
        <p:spPr bwMode="auto">
          <a:xfrm>
            <a:off x="2142877" y="2154014"/>
            <a:ext cx="18018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b="1">
                <a:solidFill>
                  <a:srgbClr val="FF00FF"/>
                </a:solidFill>
                <a:latin typeface="Arial" pitchFamily="34" charset="0"/>
                <a:cs typeface="Arial" pitchFamily="34" charset="0"/>
              </a:rPr>
              <a:t>0                 +2</a:t>
            </a:r>
            <a:endParaRPr kumimoji="0" lang="zh-HK" altLang="en-US" sz="2000" b="1">
              <a:solidFill>
                <a:srgbClr val="FF00FF"/>
              </a:solidFill>
              <a:latin typeface="Arial" pitchFamily="34" charset="0"/>
              <a:cs typeface="Arial" pitchFamily="34" charset="0"/>
            </a:endParaRPr>
          </a:p>
        </p:txBody>
      </p:sp>
      <p:sp>
        <p:nvSpPr>
          <p:cNvPr id="6" name="文字方塊 5"/>
          <p:cNvSpPr txBox="1"/>
          <p:nvPr/>
        </p:nvSpPr>
        <p:spPr>
          <a:xfrm>
            <a:off x="612527" y="3058889"/>
            <a:ext cx="2622550" cy="579438"/>
          </a:xfrm>
          <a:prstGeom prst="rect">
            <a:avLst/>
          </a:prstGeom>
          <a:solidFill>
            <a:schemeClr val="accent6">
              <a:lumMod val="40000"/>
              <a:lumOff val="60000"/>
            </a:schemeClr>
          </a:solidFill>
        </p:spPr>
        <p:txBody>
          <a:bodyPr wrap="none">
            <a:spAutoFit/>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pPr eaLnBrk="1" hangingPunct="1">
              <a:defRPr/>
            </a:pPr>
            <a:r>
              <a:rPr kumimoji="0" lang="zh-TW" altLang="en-US" sz="3200" b="1" smtClean="0">
                <a:latin typeface="Arial" panose="020B0604020202020204" pitchFamily="34" charset="0"/>
                <a:cs typeface="Arial" panose="020B0604020202020204" pitchFamily="34" charset="0"/>
              </a:rPr>
              <a:t>溶液的變化：</a:t>
            </a:r>
            <a:endParaRPr kumimoji="0" lang="zh-HK" altLang="en-US" sz="3200" b="1" smtClean="0">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612527" y="3689127"/>
            <a:ext cx="81359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每當一個</a:t>
            </a: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zh-TW" altLang="en-US" sz="2800"/>
              <a:t>離子在陰極放電，便會有一個</a:t>
            </a:r>
            <a:r>
              <a:rPr kumimoji="0" lang="en-US" altLang="zh-HK" sz="2800">
                <a:latin typeface="Arial" pitchFamily="34" charset="0"/>
                <a:cs typeface="Arial" pitchFamily="34" charset="0"/>
              </a:rPr>
              <a:t> 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zh-TW" altLang="en-US" sz="2800"/>
              <a:t>離子在陽極形成。</a:t>
            </a:r>
            <a:endParaRPr kumimoji="0" lang="en-US" altLang="zh-TW" sz="2800">
              <a:latin typeface="Arial" pitchFamily="34" charset="0"/>
              <a:ea typeface="Arial Unicode MS" pitchFamily="34" charset="-120"/>
              <a:cs typeface="Arial" pitchFamily="34" charset="0"/>
            </a:endParaRPr>
          </a:p>
        </p:txBody>
      </p:sp>
      <p:sp>
        <p:nvSpPr>
          <p:cNvPr id="8" name="Rectangle 6"/>
          <p:cNvSpPr>
            <a:spLocks noChangeArrowheads="1"/>
          </p:cNvSpPr>
          <p:nvPr/>
        </p:nvSpPr>
        <p:spPr bwMode="auto">
          <a:xfrm>
            <a:off x="612527" y="4859114"/>
            <a:ext cx="81359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因此，硫酸銅</a:t>
            </a:r>
            <a:r>
              <a:rPr kumimoji="0" lang="en-US" altLang="zh-TW" sz="2800"/>
              <a:t>(II) </a:t>
            </a:r>
            <a:r>
              <a:rPr kumimoji="0" lang="zh-TW" altLang="en-US" sz="2800"/>
              <a:t>溶液的濃度和顏色深度也維持不變。</a:t>
            </a:r>
            <a:endParaRPr kumimoji="0" lang="en-US" altLang="zh-TW" sz="2800">
              <a:latin typeface="Arial" pitchFamily="34" charset="0"/>
              <a:ea typeface="Arial Unicode MS" pitchFamily="34" charset="-120"/>
              <a:cs typeface="Arial" pitchFamily="34" charset="0"/>
            </a:endParaRPr>
          </a:p>
        </p:txBody>
      </p:sp>
    </p:spTree>
    <p:extLst>
      <p:ext uri="{BB962C8B-B14F-4D97-AF65-F5344CB8AC3E}">
        <p14:creationId xmlns:p14="http://schemas.microsoft.com/office/powerpoint/2010/main" val="1638262879"/>
      </p:ext>
    </p:extLst>
  </p:cSld>
  <p:clrMapOvr>
    <a:masterClrMapping/>
  </p:clrMapOvr>
  <p:timing>
    <p:tnLst>
      <p:par>
        <p:cTn id="1" dur="indefinite" restart="never" nodeType="tmRoot"/>
      </p:par>
    </p:tnLst>
  </p:timing>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6"/>
          <p:cNvSpPr>
            <a:spLocks noChangeArrowheads="1"/>
          </p:cNvSpPr>
          <p:nvPr/>
        </p:nvSpPr>
        <p:spPr bwMode="auto">
          <a:xfrm>
            <a:off x="250825" y="654050"/>
            <a:ext cx="66976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在</a:t>
            </a:r>
            <a:r>
              <a:rPr kumimoji="0" lang="zh-TW" altLang="en-US" sz="2800" b="1"/>
              <a:t>非金屬</a:t>
            </a:r>
            <a:r>
              <a:rPr kumimoji="0" lang="zh-TW" altLang="en-US" sz="2800"/>
              <a:t>物件的表面也可鍍上金屬。</a:t>
            </a:r>
            <a:endParaRPr kumimoji="0" lang="en-US" altLang="zh-TW" sz="2800">
              <a:latin typeface="Arial" pitchFamily="34" charset="0"/>
              <a:ea typeface="Arial Unicode MS" pitchFamily="34" charset="-120"/>
              <a:cs typeface="Arial" pitchFamily="34" charset="0"/>
            </a:endParaRPr>
          </a:p>
        </p:txBody>
      </p:sp>
      <p:sp>
        <p:nvSpPr>
          <p:cNvPr id="3" name="Rectangle 6"/>
          <p:cNvSpPr>
            <a:spLocks noChangeArrowheads="1"/>
          </p:cNvSpPr>
          <p:nvPr/>
        </p:nvSpPr>
        <p:spPr bwMode="auto">
          <a:xfrm>
            <a:off x="250825" y="1538288"/>
            <a:ext cx="848518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首先在物件表面噴上一層石墨或金屬粉末，然後進行電鍍。</a:t>
            </a:r>
            <a:endParaRPr kumimoji="0" lang="en-US" altLang="zh-TW" sz="2800">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250825" y="2689225"/>
            <a:ext cx="8569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這技術多用於製造塑膠、玻璃或其他物料的首飾。</a:t>
            </a:r>
            <a:endParaRPr kumimoji="0" lang="en-US" altLang="zh-TW" sz="2800">
              <a:latin typeface="Arial" pitchFamily="34" charset="0"/>
              <a:ea typeface="Arial Unicode MS" pitchFamily="34" charset="-120"/>
              <a:cs typeface="Arial" pitchFamily="34" charset="0"/>
            </a:endParaRPr>
          </a:p>
        </p:txBody>
      </p:sp>
      <p:sp>
        <p:nvSpPr>
          <p:cNvPr id="63493" name="AutoShape 9"/>
          <p:cNvSpPr>
            <a:spLocks noChangeArrowheads="1"/>
          </p:cNvSpPr>
          <p:nvPr/>
        </p:nvSpPr>
        <p:spPr bwMode="auto">
          <a:xfrm>
            <a:off x="682625" y="3932238"/>
            <a:ext cx="7705725" cy="115252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kumimoji="0" lang="zh-TW" altLang="en-US"/>
          </a:p>
        </p:txBody>
      </p:sp>
      <p:sp>
        <p:nvSpPr>
          <p:cNvPr id="63494" name="Text Box 10"/>
          <p:cNvSpPr txBox="1">
            <a:spLocks noChangeArrowheads="1"/>
          </p:cNvSpPr>
          <p:nvPr/>
        </p:nvSpPr>
        <p:spPr bwMode="auto">
          <a:xfrm>
            <a:off x="827088" y="4059238"/>
            <a:ext cx="743108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b="1">
                <a:latin typeface="Arial" pitchFamily="34" charset="0"/>
              </a:rPr>
              <a:t>電鍍</a:t>
            </a:r>
            <a:r>
              <a:rPr lang="zh-TW" altLang="en-US" sz="2800">
                <a:latin typeface="Arial" pitchFamily="34" charset="0"/>
              </a:rPr>
              <a:t>是指利用電解方法把一層薄的金屬覆蓋在另一金屬表面</a:t>
            </a:r>
            <a:r>
              <a:rPr lang="zh-HK" altLang="en-US" sz="2800">
                <a:latin typeface="Arial" pitchFamily="34" charset="0"/>
              </a:rPr>
              <a:t>的過程。</a:t>
            </a:r>
            <a:endParaRPr lang="en-US" altLang="zh-TW" sz="2800">
              <a:latin typeface="Arial" pitchFamily="34" charset="0"/>
              <a:cs typeface="Arial" pitchFamily="34" charset="0"/>
            </a:endParaRPr>
          </a:p>
        </p:txBody>
      </p:sp>
    </p:spTree>
    <p:extLst>
      <p:ext uri="{BB962C8B-B14F-4D97-AF65-F5344CB8AC3E}">
        <p14:creationId xmlns:p14="http://schemas.microsoft.com/office/powerpoint/2010/main" val="3966476407"/>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78" descr="圖片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65950" y="2584450"/>
            <a:ext cx="2143125"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59" name="Picture 43" descr="E:\Shared\CHEM2ndEd_Illustration\Ch51\p51005 Cr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75225" y="2528888"/>
            <a:ext cx="2324100" cy="255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0" name="Picture 75" descr="p51010 Ni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5788" y="2581275"/>
            <a:ext cx="2292350" cy="252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1" name="Picture 76" descr="圖片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65250" y="2559050"/>
            <a:ext cx="229235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9133" name="Group 45"/>
          <p:cNvGraphicFramePr>
            <a:graphicFrameLocks noGrp="1"/>
          </p:cNvGraphicFramePr>
          <p:nvPr/>
        </p:nvGraphicFramePr>
        <p:xfrm>
          <a:off x="179388" y="873125"/>
          <a:ext cx="8785225" cy="4216400"/>
        </p:xfrm>
        <a:graphic>
          <a:graphicData uri="http://schemas.openxmlformats.org/drawingml/2006/table">
            <a:tbl>
              <a:tblPr/>
              <a:tblGrid>
                <a:gridCol w="1512887">
                  <a:extLst>
                    <a:ext uri="{9D8B030D-6E8A-4147-A177-3AD203B41FA5}">
                      <a16:colId xmlns="" xmlns:a16="http://schemas.microsoft.com/office/drawing/2014/main" val="20000"/>
                    </a:ext>
                  </a:extLst>
                </a:gridCol>
                <a:gridCol w="1800225">
                  <a:extLst>
                    <a:ext uri="{9D8B030D-6E8A-4147-A177-3AD203B41FA5}">
                      <a16:colId xmlns="" xmlns:a16="http://schemas.microsoft.com/office/drawing/2014/main" val="20001"/>
                    </a:ext>
                  </a:extLst>
                </a:gridCol>
                <a:gridCol w="1655763">
                  <a:extLst>
                    <a:ext uri="{9D8B030D-6E8A-4147-A177-3AD203B41FA5}">
                      <a16:colId xmlns="" xmlns:a16="http://schemas.microsoft.com/office/drawing/2014/main" val="20002"/>
                    </a:ext>
                  </a:extLst>
                </a:gridCol>
                <a:gridCol w="2016125">
                  <a:extLst>
                    <a:ext uri="{9D8B030D-6E8A-4147-A177-3AD203B41FA5}">
                      <a16:colId xmlns="" xmlns:a16="http://schemas.microsoft.com/office/drawing/2014/main" val="20003"/>
                    </a:ext>
                  </a:extLst>
                </a:gridCol>
                <a:gridCol w="1800225">
                  <a:extLst>
                    <a:ext uri="{9D8B030D-6E8A-4147-A177-3AD203B41FA5}">
                      <a16:colId xmlns="" xmlns:a16="http://schemas.microsoft.com/office/drawing/2014/main" val="20004"/>
                    </a:ext>
                  </a:extLst>
                </a:gridCol>
              </a:tblGrid>
              <a:tr h="76993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rPr>
                        <a:t>離子</a:t>
                      </a:r>
                      <a:endParaRPr kumimoji="1" lang="en-US" altLang="zh-TW" sz="2200" b="1" i="0" u="none" strike="noStrike" cap="none" normalizeH="0" baseline="0" smtClean="0">
                        <a:ln>
                          <a:noFill/>
                        </a:ln>
                        <a:solidFill>
                          <a:schemeClr val="bg1"/>
                        </a:solidFill>
                        <a:effectLst/>
                        <a:latin typeface="Arial" pitchFamily="34" charset="0"/>
                        <a:ea typeface="新細明體" pitchFamily="18" charset="-120"/>
                      </a:endParaRPr>
                    </a:p>
                  </a:txBody>
                  <a:tcPr marL="90000" marR="90000" marT="43697" marB="43697"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200" b="0" i="0" u="none" strike="noStrike" cap="none" normalizeH="0" baseline="0" smtClean="0">
                          <a:ln>
                            <a:noFill/>
                          </a:ln>
                          <a:solidFill>
                            <a:schemeClr val="tx1"/>
                          </a:solidFill>
                          <a:effectLst/>
                          <a:latin typeface="DFLiSong-Lt-HKSCS-U"/>
                          <a:ea typeface="新細明體" pitchFamily="18" charset="-120"/>
                        </a:rPr>
                        <a:t>鈷</a:t>
                      </a:r>
                      <a:r>
                        <a:rPr kumimoji="0" lang="en-US" altLang="zh-TW" sz="2200" b="0" i="0" u="none" strike="noStrike" cap="none" normalizeH="0" baseline="0" smtClean="0">
                          <a:ln>
                            <a:noFill/>
                          </a:ln>
                          <a:solidFill>
                            <a:schemeClr val="tx1"/>
                          </a:solidFill>
                          <a:effectLst/>
                          <a:latin typeface="Guardi-Roman"/>
                          <a:ea typeface="新細明體" pitchFamily="18" charset="-120"/>
                        </a:rPr>
                        <a:t>(II) </a:t>
                      </a:r>
                      <a:r>
                        <a:rPr kumimoji="0" lang="zh-TW" altLang="en-US" sz="2200" b="0" i="0" u="none" strike="noStrike" cap="none" normalizeH="0" baseline="0" smtClean="0">
                          <a:ln>
                            <a:noFill/>
                          </a:ln>
                          <a:solidFill>
                            <a:schemeClr val="tx1"/>
                          </a:solidFill>
                          <a:effectLst/>
                          <a:latin typeface="DFLiSong-Lt-HKSCS-U"/>
                          <a:ea typeface="新細明體" pitchFamily="18" charset="-120"/>
                        </a:rPr>
                        <a:t>離子</a:t>
                      </a:r>
                      <a:endParaRPr kumimoji="1" lang="en-US" altLang="zh-TW" sz="2200" b="0" i="0" u="none" strike="noStrike" cap="none" normalizeH="0" baseline="0" smtClean="0">
                        <a:ln>
                          <a:noFill/>
                        </a:ln>
                        <a:solidFill>
                          <a:schemeClr val="tx1"/>
                        </a:solidFill>
                        <a:effectLst/>
                        <a:latin typeface="Arial" pitchFamily="34" charset="0"/>
                        <a:ea typeface="新細明體" pitchFamily="18"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200" b="0" i="0" u="none" strike="noStrike" cap="none" normalizeH="0" baseline="0" smtClean="0">
                          <a:ln>
                            <a:noFill/>
                          </a:ln>
                          <a:solidFill>
                            <a:schemeClr val="tx1"/>
                          </a:solidFill>
                          <a:effectLst/>
                          <a:latin typeface="新細明體" pitchFamily="18" charset="-120"/>
                          <a:ea typeface="新細明體" pitchFamily="18" charset="-120"/>
                        </a:rPr>
                        <a:t>鎳</a:t>
                      </a:r>
                      <a:r>
                        <a:rPr kumimoji="0" lang="en-US" altLang="zh-TW" sz="2200" b="0" i="0" u="none" strike="noStrike" cap="none" normalizeH="0" baseline="0" smtClean="0">
                          <a:ln>
                            <a:noFill/>
                          </a:ln>
                          <a:solidFill>
                            <a:schemeClr val="tx1"/>
                          </a:solidFill>
                          <a:effectLst/>
                          <a:latin typeface="Guardi-Roman"/>
                          <a:ea typeface="新細明體" pitchFamily="18" charset="-120"/>
                        </a:rPr>
                        <a:t>(II) </a:t>
                      </a:r>
                      <a:r>
                        <a:rPr kumimoji="0" lang="zh-TW" altLang="en-US" sz="2200" b="0" i="0" u="none" strike="noStrike" cap="none" normalizeH="0" baseline="0" smtClean="0">
                          <a:ln>
                            <a:noFill/>
                          </a:ln>
                          <a:solidFill>
                            <a:schemeClr val="tx1"/>
                          </a:solidFill>
                          <a:effectLst/>
                          <a:latin typeface="DFLiSong-Lt-HKSCS-U"/>
                          <a:ea typeface="新細明體" pitchFamily="18" charset="-120"/>
                        </a:rPr>
                        <a:t>離子</a:t>
                      </a: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200" b="0" i="0" u="none" strike="noStrike" cap="none" normalizeH="0" baseline="0" smtClean="0">
                          <a:ln>
                            <a:noFill/>
                          </a:ln>
                          <a:solidFill>
                            <a:schemeClr val="tx1"/>
                          </a:solidFill>
                          <a:effectLst/>
                          <a:latin typeface="DFLiSong-Lt-HKSCS-U"/>
                          <a:ea typeface="新細明體" pitchFamily="18" charset="-120"/>
                        </a:rPr>
                        <a:t>鉻</a:t>
                      </a:r>
                      <a:r>
                        <a:rPr kumimoji="0" lang="en-US" altLang="zh-TW" sz="2200" b="0" i="0" u="none" strike="noStrike" cap="none" normalizeH="0" baseline="0" smtClean="0">
                          <a:ln>
                            <a:noFill/>
                          </a:ln>
                          <a:solidFill>
                            <a:schemeClr val="tx1"/>
                          </a:solidFill>
                          <a:effectLst/>
                          <a:latin typeface="Guardi-Roman"/>
                          <a:ea typeface="新細明體" pitchFamily="18" charset="-120"/>
                        </a:rPr>
                        <a:t>(III) </a:t>
                      </a:r>
                      <a:r>
                        <a:rPr kumimoji="0" lang="zh-TW" altLang="en-US" sz="2200" b="0" i="0" u="none" strike="noStrike" cap="none" normalizeH="0" baseline="0" smtClean="0">
                          <a:ln>
                            <a:noFill/>
                          </a:ln>
                          <a:solidFill>
                            <a:schemeClr val="tx1"/>
                          </a:solidFill>
                          <a:effectLst/>
                          <a:latin typeface="DFLiSong-Lt-HKSCS-U"/>
                          <a:ea typeface="新細明體" pitchFamily="18" charset="-120"/>
                        </a:rPr>
                        <a:t>離子</a:t>
                      </a: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200" b="0" i="0" u="none" strike="noStrike" cap="none" normalizeH="0" baseline="0" smtClean="0">
                          <a:ln>
                            <a:noFill/>
                          </a:ln>
                          <a:solidFill>
                            <a:schemeClr val="tx1"/>
                          </a:solidFill>
                          <a:effectLst/>
                          <a:latin typeface="DFLiSong-Lt-HKSCS-U"/>
                          <a:ea typeface="新細明體" pitchFamily="18" charset="-120"/>
                        </a:rPr>
                        <a:t>鉻酸根離子</a:t>
                      </a: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0"/>
                  </a:ext>
                </a:extLst>
              </a:tr>
              <a:tr h="4413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sym typeface="Symbol" pitchFamily="18" charset="2"/>
                        </a:rPr>
                        <a:t>化學式</a:t>
                      </a:r>
                      <a:endParaRPr kumimoji="1" lang="en-US" altLang="zh-TW" sz="2200" b="1" i="0" u="none" strike="noStrike" cap="none" normalizeH="0" baseline="0" smtClean="0">
                        <a:ln>
                          <a:noFill/>
                        </a:ln>
                        <a:solidFill>
                          <a:schemeClr val="bg1"/>
                        </a:solidFill>
                        <a:effectLst/>
                        <a:latin typeface="Arial" pitchFamily="34" charset="0"/>
                        <a:ea typeface="新細明體" pitchFamily="18" charset="-120"/>
                        <a:sym typeface="Symbol" pitchFamily="18" charset="2"/>
                      </a:endParaRPr>
                    </a:p>
                  </a:txBody>
                  <a:tcPr marL="90000" marR="90000" marT="43697" marB="43697"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Co</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2+</a:t>
                      </a: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Ni</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2+</a:t>
                      </a: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Cr</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3+</a:t>
                      </a: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CrO</a:t>
                      </a:r>
                      <a:r>
                        <a:rPr kumimoji="1" lang="en-US" altLang="zh-TW" sz="2200" b="0" i="0" u="none" strike="noStrike" cap="none" normalizeH="0" baseline="-25000" smtClean="0">
                          <a:ln>
                            <a:noFill/>
                          </a:ln>
                          <a:solidFill>
                            <a:schemeClr val="tx1"/>
                          </a:solidFill>
                          <a:effectLst/>
                          <a:latin typeface="Arial" pitchFamily="34" charset="0"/>
                          <a:ea typeface="新細明體" pitchFamily="18" charset="-120"/>
                        </a:rPr>
                        <a:t>4</a:t>
                      </a:r>
                      <a:r>
                        <a:rPr kumimoji="1" lang="en-US" altLang="zh-TW" sz="2200" b="0" i="0" u="none" strike="noStrike" cap="none" normalizeH="0" baseline="30000" smtClean="0">
                          <a:ln>
                            <a:noFill/>
                          </a:ln>
                          <a:solidFill>
                            <a:schemeClr val="tx1"/>
                          </a:solidFill>
                          <a:effectLst/>
                          <a:latin typeface="Arial" pitchFamily="34" charset="0"/>
                          <a:ea typeface="新細明體" pitchFamily="18" charset="-120"/>
                        </a:rPr>
                        <a:t>2–</a:t>
                      </a:r>
                      <a:r>
                        <a:rPr kumimoji="1" lang="en-US" altLang="zh-TW" sz="2200" b="0" i="0" u="none" strike="noStrike" cap="none" normalizeH="0" baseline="0" smtClean="0">
                          <a:ln>
                            <a:noFill/>
                          </a:ln>
                          <a:solidFill>
                            <a:schemeClr val="tx1"/>
                          </a:solidFill>
                          <a:effectLst/>
                          <a:latin typeface="Arial" pitchFamily="34" charset="0"/>
                          <a:ea typeface="新細明體" pitchFamily="18" charset="-120"/>
                        </a:rPr>
                        <a:t> </a:t>
                      </a: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4810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sym typeface="Symbol" pitchFamily="18" charset="2"/>
                        </a:rPr>
                        <a:t>顏色</a:t>
                      </a:r>
                      <a:endParaRPr kumimoji="1" lang="en-US" altLang="zh-TW" sz="2200" b="1" i="0" u="none" strike="noStrike" cap="none" normalizeH="0" baseline="0" smtClean="0">
                        <a:ln>
                          <a:noFill/>
                        </a:ln>
                        <a:solidFill>
                          <a:schemeClr val="bg1"/>
                        </a:solidFill>
                        <a:effectLst/>
                        <a:latin typeface="Arial" pitchFamily="34" charset="0"/>
                        <a:ea typeface="新細明體" pitchFamily="18" charset="-120"/>
                        <a:sym typeface="Symbol" pitchFamily="18" charset="2"/>
                      </a:endParaRPr>
                    </a:p>
                  </a:txBody>
                  <a:tcPr marL="90000" marR="90000" marT="43697" marB="43697"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rgbClr val="000000"/>
                        </a:solidFill>
                        <a:effectLst/>
                        <a:latin typeface="新細明體" pitchFamily="18" charset="-120"/>
                        <a:ea typeface="新細明體" pitchFamily="18"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rgbClr val="000000"/>
                        </a:solidFill>
                        <a:effectLst/>
                        <a:latin typeface="新細明體" pitchFamily="18" charset="-120"/>
                        <a:ea typeface="新細明體" pitchFamily="18"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2524124">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sym typeface="Symbol" pitchFamily="18" charset="2"/>
                        </a:rPr>
                        <a:t>圖片</a:t>
                      </a:r>
                      <a:endParaRPr kumimoji="1" lang="en-US" altLang="zh-TW" sz="2200" b="1" i="0" u="none" strike="noStrike" cap="none" normalizeH="0" baseline="0" smtClean="0">
                        <a:ln>
                          <a:noFill/>
                        </a:ln>
                        <a:solidFill>
                          <a:schemeClr val="bg1"/>
                        </a:solidFill>
                        <a:effectLst/>
                        <a:latin typeface="Arial" pitchFamily="34" charset="0"/>
                        <a:ea typeface="新細明體" pitchFamily="18" charset="-120"/>
                        <a:sym typeface="Symbol" pitchFamily="18" charset="2"/>
                      </a:endParaRPr>
                    </a:p>
                  </a:txBody>
                  <a:tcPr marL="90000" marR="90000" marT="43697" marB="43697"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1900" b="0" i="0" u="none" strike="noStrike" cap="none" normalizeH="0" baseline="0" smtClean="0">
                        <a:ln>
                          <a:noFill/>
                        </a:ln>
                        <a:solidFill>
                          <a:schemeClr val="tx1"/>
                        </a:solidFill>
                        <a:effectLst/>
                        <a:latin typeface="Arial" pitchFamily="34" charset="0"/>
                        <a:ea typeface="新細明體" pitchFamily="18"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1900" b="0" i="0" u="none" strike="noStrike" cap="none" normalizeH="0" baseline="0" smtClean="0">
                        <a:ln>
                          <a:noFill/>
                        </a:ln>
                        <a:solidFill>
                          <a:schemeClr val="tx1"/>
                        </a:solidFill>
                        <a:effectLst/>
                        <a:latin typeface="Arial" pitchFamily="34" charset="0"/>
                        <a:ea typeface="新細明體" pitchFamily="18"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1900" b="0" i="0" u="none" strike="noStrike" cap="none" normalizeH="0" baseline="0" smtClean="0">
                        <a:ln>
                          <a:noFill/>
                        </a:ln>
                        <a:solidFill>
                          <a:schemeClr val="tx1"/>
                        </a:solidFill>
                        <a:effectLst/>
                        <a:latin typeface="Arial" pitchFamily="34" charset="0"/>
                        <a:ea typeface="新細明體" pitchFamily="18"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1900" b="0" i="0" u="none" strike="noStrike" cap="none" normalizeH="0" baseline="0" smtClean="0">
                        <a:ln>
                          <a:noFill/>
                        </a:ln>
                        <a:solidFill>
                          <a:schemeClr val="tx1"/>
                        </a:solidFill>
                        <a:effectLst/>
                        <a:latin typeface="Arial" pitchFamily="34" charset="0"/>
                        <a:ea typeface="新細明體" pitchFamily="18" charset="-120"/>
                      </a:endParaRPr>
                    </a:p>
                  </a:txBody>
                  <a:tcPr marL="90000" marR="90000" marT="43697" marB="43697"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sp>
        <p:nvSpPr>
          <p:cNvPr id="89132" name="Rectangle 44"/>
          <p:cNvSpPr>
            <a:spLocks noChangeArrowheads="1"/>
          </p:cNvSpPr>
          <p:nvPr/>
        </p:nvSpPr>
        <p:spPr bwMode="auto">
          <a:xfrm>
            <a:off x="2051050" y="2133600"/>
            <a:ext cx="109855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lnSpc>
                <a:spcPct val="80000"/>
              </a:lnSpc>
            </a:pPr>
            <a:r>
              <a:rPr kumimoji="0" lang="zh-TW" altLang="en-US" sz="2400">
                <a:solidFill>
                  <a:srgbClr val="FF33CC"/>
                </a:solidFill>
              </a:rPr>
              <a:t>粉紅色</a:t>
            </a:r>
          </a:p>
        </p:txBody>
      </p:sp>
      <p:sp>
        <p:nvSpPr>
          <p:cNvPr id="89134" name="Rectangle 46"/>
          <p:cNvSpPr>
            <a:spLocks noChangeArrowheads="1"/>
          </p:cNvSpPr>
          <p:nvPr/>
        </p:nvSpPr>
        <p:spPr bwMode="auto">
          <a:xfrm>
            <a:off x="3924300" y="2108200"/>
            <a:ext cx="79375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kumimoji="0" lang="zh-TW" altLang="en-US" sz="2400">
                <a:solidFill>
                  <a:srgbClr val="009900"/>
                </a:solidFill>
              </a:rPr>
              <a:t>綠色</a:t>
            </a:r>
          </a:p>
        </p:txBody>
      </p:sp>
      <p:sp>
        <p:nvSpPr>
          <p:cNvPr id="89136" name="Rectangle 48"/>
          <p:cNvSpPr>
            <a:spLocks noChangeArrowheads="1"/>
          </p:cNvSpPr>
          <p:nvPr/>
        </p:nvSpPr>
        <p:spPr bwMode="auto">
          <a:xfrm>
            <a:off x="5724525" y="2181225"/>
            <a:ext cx="793750" cy="3841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lnSpc>
                <a:spcPct val="80000"/>
              </a:lnSpc>
            </a:pPr>
            <a:r>
              <a:rPr kumimoji="0" lang="zh-TW" altLang="en-US" sz="2400">
                <a:solidFill>
                  <a:srgbClr val="009900"/>
                </a:solidFill>
              </a:rPr>
              <a:t>綠色</a:t>
            </a:r>
          </a:p>
        </p:txBody>
      </p:sp>
      <p:sp>
        <p:nvSpPr>
          <p:cNvPr id="89138" name="Rectangle 50"/>
          <p:cNvSpPr>
            <a:spLocks noChangeArrowheads="1"/>
          </p:cNvSpPr>
          <p:nvPr/>
        </p:nvSpPr>
        <p:spPr bwMode="auto">
          <a:xfrm>
            <a:off x="7594600" y="2108200"/>
            <a:ext cx="793750" cy="457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20000"/>
              </a:spcBef>
            </a:pPr>
            <a:r>
              <a:rPr kumimoji="0" lang="zh-TW" altLang="en-US" sz="2400">
                <a:solidFill>
                  <a:srgbClr val="FF9900"/>
                </a:solidFill>
              </a:rPr>
              <a:t>黃色</a:t>
            </a:r>
            <a:endParaRPr kumimoji="0" lang="en-US" altLang="zh-TW" sz="2400">
              <a:solidFill>
                <a:srgbClr val="FF9900"/>
              </a:solidFill>
            </a:endParaRPr>
          </a:p>
        </p:txBody>
      </p:sp>
    </p:spTree>
    <p:extLst>
      <p:ext uri="{BB962C8B-B14F-4D97-AF65-F5344CB8AC3E}">
        <p14:creationId xmlns:p14="http://schemas.microsoft.com/office/powerpoint/2010/main" val="3280886289"/>
      </p:ext>
    </p:extLst>
  </p:cSld>
  <p:clrMapOvr>
    <a:masterClrMapping/>
  </p:clrMapOvr>
  <p:timing>
    <p:tnLst>
      <p:par>
        <p:cTn id="1" dur="indefinite" restart="never" nodeType="tmRoot"/>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323155" y="1197645"/>
            <a:ext cx="1944688" cy="56515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100" b="1" dirty="0">
                <a:solidFill>
                  <a:srgbClr val="CC0000"/>
                </a:solidFill>
                <a:latin typeface="+mj-lt"/>
              </a:rPr>
              <a:t>銅的提純</a:t>
            </a:r>
            <a:endParaRPr kumimoji="0" lang="en-US" altLang="zh-TW" sz="3100" b="1" dirty="0">
              <a:solidFill>
                <a:srgbClr val="CC0000"/>
              </a:solidFill>
              <a:latin typeface="+mj-lt"/>
            </a:endParaRPr>
          </a:p>
        </p:txBody>
      </p:sp>
      <p:sp>
        <p:nvSpPr>
          <p:cNvPr id="5" name="Rectangle 6"/>
          <p:cNvSpPr>
            <a:spLocks noChangeArrowheads="1"/>
          </p:cNvSpPr>
          <p:nvPr/>
        </p:nvSpPr>
        <p:spPr bwMode="auto">
          <a:xfrm>
            <a:off x="323155" y="2134493"/>
            <a:ext cx="85693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b="1" dirty="0"/>
              <a:t>電解</a:t>
            </a:r>
            <a:r>
              <a:rPr kumimoji="0" lang="zh-TW" altLang="en-US" sz="2800" dirty="0"/>
              <a:t>可用來</a:t>
            </a:r>
            <a:r>
              <a:rPr kumimoji="0" lang="zh-TW" altLang="en-US" sz="2800" b="1" dirty="0"/>
              <a:t>提純</a:t>
            </a:r>
            <a:r>
              <a:rPr kumimoji="0" lang="zh-TW" altLang="en-US" sz="2800" dirty="0"/>
              <a:t>金屬 </a:t>
            </a:r>
            <a:r>
              <a:rPr kumimoji="0" lang="en-US" altLang="zh-TW" sz="2800" dirty="0"/>
              <a:t>(</a:t>
            </a:r>
            <a:r>
              <a:rPr kumimoji="0" lang="zh-TW" altLang="en-US" sz="2800" dirty="0"/>
              <a:t>例如銅和鉛</a:t>
            </a:r>
            <a:r>
              <a:rPr kumimoji="0" lang="en-US" altLang="zh-TW" sz="2800" dirty="0"/>
              <a:t>)</a:t>
            </a:r>
            <a:r>
              <a:rPr kumimoji="0" lang="zh-TW" altLang="en-US" sz="2800" dirty="0"/>
              <a:t>，這個過程稱為</a:t>
            </a:r>
            <a:r>
              <a:rPr kumimoji="0" lang="zh-TW" altLang="en-US" sz="3200" b="1" dirty="0">
                <a:solidFill>
                  <a:srgbClr val="3399FF"/>
                </a:solidFill>
              </a:rPr>
              <a:t>電解提煉</a:t>
            </a:r>
            <a:r>
              <a:rPr kumimoji="0" lang="zh-TW" altLang="en-US" sz="2800" dirty="0"/>
              <a:t>。</a:t>
            </a:r>
            <a:endParaRPr kumimoji="0" lang="en-US" altLang="zh-TW" sz="2800" dirty="0">
              <a:latin typeface="Arial" pitchFamily="34" charset="0"/>
              <a:ea typeface="Arial Unicode MS" pitchFamily="34" charset="-120"/>
              <a:cs typeface="Arial" pitchFamily="34" charset="0"/>
            </a:endParaRPr>
          </a:p>
        </p:txBody>
      </p:sp>
    </p:spTree>
    <p:extLst>
      <p:ext uri="{BB962C8B-B14F-4D97-AF65-F5344CB8AC3E}">
        <p14:creationId xmlns:p14="http://schemas.microsoft.com/office/powerpoint/2010/main" val="282177479"/>
      </p:ext>
    </p:extLst>
  </p:cSld>
  <p:clrMapOvr>
    <a:masterClrMapping/>
  </p:clrMapOvr>
  <p:timing>
    <p:tnLst>
      <p:par>
        <p:cTn id="1" dur="indefinite" restart="never" nodeType="tmRoot"/>
      </p:par>
    </p:tnLst>
  </p:timing>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6"/>
          <p:cNvSpPr>
            <a:spLocks noChangeArrowheads="1"/>
          </p:cNvSpPr>
          <p:nvPr/>
        </p:nvSpPr>
        <p:spPr bwMode="auto">
          <a:xfrm>
            <a:off x="250825" y="461516"/>
            <a:ext cx="4105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1073150" indent="-530225">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3"/>
              </a:buBlip>
            </a:pPr>
            <a:r>
              <a:rPr kumimoji="0" lang="zh-TW" altLang="en-US" sz="2800"/>
              <a:t>在銅的提煉過程中，</a:t>
            </a:r>
            <a:endParaRPr kumimoji="0" lang="en-US" altLang="zh-TW" sz="2800"/>
          </a:p>
        </p:txBody>
      </p:sp>
      <p:pic>
        <p:nvPicPr>
          <p:cNvPr id="97283" name="Picture 2" descr="\\lisa\Chem DataBase\CHEM2ndEd_Illustration\Ch33\d33023_02.jpg"/>
          <p:cNvPicPr>
            <a:picLocks noChangeAspect="1" noChangeArrowheads="1"/>
          </p:cNvPicPr>
          <p:nvPr/>
        </p:nvPicPr>
        <p:blipFill>
          <a:blip r:embed="rId4">
            <a:extLst>
              <a:ext uri="{28A0092B-C50C-407E-A947-70E740481C1C}">
                <a14:useLocalDpi xmlns:a14="http://schemas.microsoft.com/office/drawing/2010/main" val="0"/>
              </a:ext>
            </a:extLst>
          </a:blip>
          <a:srcRect r="55025"/>
          <a:stretch>
            <a:fillRect/>
          </a:stretch>
        </p:blipFill>
        <p:spPr bwMode="auto">
          <a:xfrm>
            <a:off x="1671638" y="3121049"/>
            <a:ext cx="2252662"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40" name="Picture 2" descr="\\lisa\Chem DataBase\CHEM2ndEd_Illustration\Ch33\d33023_02.jpg"/>
          <p:cNvPicPr>
            <a:picLocks noChangeAspect="1" noChangeArrowheads="1"/>
          </p:cNvPicPr>
          <p:nvPr/>
        </p:nvPicPr>
        <p:blipFill>
          <a:blip r:embed="rId4">
            <a:extLst>
              <a:ext uri="{28A0092B-C50C-407E-A947-70E740481C1C}">
                <a14:useLocalDpi xmlns:a14="http://schemas.microsoft.com/office/drawing/2010/main" val="0"/>
              </a:ext>
            </a:extLst>
          </a:blip>
          <a:srcRect l="53905"/>
          <a:stretch>
            <a:fillRect/>
          </a:stretch>
        </p:blipFill>
        <p:spPr bwMode="auto">
          <a:xfrm>
            <a:off x="5721350" y="3100412"/>
            <a:ext cx="2306638"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5" name="文字方塊 7"/>
          <p:cNvSpPr txBox="1">
            <a:spLocks noChangeArrowheads="1"/>
          </p:cNvSpPr>
          <p:nvPr/>
        </p:nvSpPr>
        <p:spPr bwMode="auto">
          <a:xfrm>
            <a:off x="34925" y="4175149"/>
            <a:ext cx="17287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t>含雜質的銅塊</a:t>
            </a:r>
            <a:endParaRPr kumimoji="0" lang="en-US" altLang="zh-TW" sz="2000"/>
          </a:p>
          <a:p>
            <a:pPr eaLnBrk="1" hangingPunct="1"/>
            <a:r>
              <a:rPr kumimoji="0" lang="en-US" altLang="zh-HK" sz="2000"/>
              <a:t>(</a:t>
            </a:r>
            <a:r>
              <a:rPr kumimoji="0" lang="zh-TW" altLang="en-US" sz="2000"/>
              <a:t>陽極</a:t>
            </a:r>
            <a:r>
              <a:rPr kumimoji="0" lang="en-US" altLang="zh-TW" sz="2000"/>
              <a:t>)</a:t>
            </a:r>
            <a:endParaRPr kumimoji="0" lang="zh-HK" altLang="en-US" sz="2000"/>
          </a:p>
        </p:txBody>
      </p:sp>
      <p:sp>
        <p:nvSpPr>
          <p:cNvPr id="97286" name="文字方塊 8"/>
          <p:cNvSpPr txBox="1">
            <a:spLocks noChangeArrowheads="1"/>
          </p:cNvSpPr>
          <p:nvPr/>
        </p:nvSpPr>
        <p:spPr bwMode="auto">
          <a:xfrm>
            <a:off x="3708400" y="4138637"/>
            <a:ext cx="10588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純銅片 </a:t>
            </a:r>
            <a:r>
              <a:rPr kumimoji="0" lang="en-US" altLang="zh-TW" sz="2000">
                <a:latin typeface="Arial" pitchFamily="34" charset="0"/>
                <a:cs typeface="Arial" pitchFamily="34" charset="0"/>
              </a:rPr>
              <a:t>(</a:t>
            </a:r>
            <a:r>
              <a:rPr kumimoji="0" lang="zh-TW" altLang="en-US" sz="2000">
                <a:latin typeface="Arial" pitchFamily="34" charset="0"/>
                <a:cs typeface="Arial" pitchFamily="34" charset="0"/>
              </a:rPr>
              <a:t>陰極</a:t>
            </a:r>
            <a:r>
              <a:rPr kumimoji="0" lang="en-US" altLang="zh-TW" sz="2000">
                <a:latin typeface="Arial" pitchFamily="34" charset="0"/>
                <a:cs typeface="Arial" pitchFamily="34" charset="0"/>
              </a:rPr>
              <a:t>)</a:t>
            </a:r>
            <a:endParaRPr kumimoji="0" lang="en-US" altLang="zh-HK" sz="2000">
              <a:latin typeface="Arial" pitchFamily="34" charset="0"/>
              <a:cs typeface="Arial" pitchFamily="34" charset="0"/>
            </a:endParaRPr>
          </a:p>
        </p:txBody>
      </p:sp>
      <p:sp>
        <p:nvSpPr>
          <p:cNvPr id="97287" name="文字方塊 9"/>
          <p:cNvSpPr txBox="1">
            <a:spLocks noChangeArrowheads="1"/>
          </p:cNvSpPr>
          <p:nvPr/>
        </p:nvSpPr>
        <p:spPr bwMode="auto">
          <a:xfrm>
            <a:off x="506413" y="5424512"/>
            <a:ext cx="14017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硫酸銅</a:t>
            </a:r>
            <a:r>
              <a:rPr kumimoji="0" lang="en-US" altLang="zh-HK" sz="2000">
                <a:latin typeface="Arial" pitchFamily="34" charset="0"/>
                <a:cs typeface="Arial" pitchFamily="34" charset="0"/>
              </a:rPr>
              <a:t>(II) </a:t>
            </a:r>
            <a:r>
              <a:rPr kumimoji="0" lang="zh-TW" altLang="en-US" sz="2000">
                <a:latin typeface="Arial" pitchFamily="34" charset="0"/>
                <a:cs typeface="Arial" pitchFamily="34" charset="0"/>
              </a:rPr>
              <a:t>溶液</a:t>
            </a:r>
            <a:endParaRPr kumimoji="0" lang="en-US" altLang="zh-HK" sz="2000">
              <a:latin typeface="Arial" pitchFamily="34" charset="0"/>
              <a:cs typeface="Arial" pitchFamily="34" charset="0"/>
            </a:endParaRPr>
          </a:p>
        </p:txBody>
      </p:sp>
      <p:sp>
        <p:nvSpPr>
          <p:cNvPr id="65544" name="文字方塊 10"/>
          <p:cNvSpPr txBox="1">
            <a:spLocks noChangeArrowheads="1"/>
          </p:cNvSpPr>
          <p:nvPr/>
        </p:nvSpPr>
        <p:spPr bwMode="auto">
          <a:xfrm>
            <a:off x="4911725" y="5529287"/>
            <a:ext cx="138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來自陽極的雜質</a:t>
            </a:r>
            <a:endParaRPr kumimoji="0" lang="en-US" altLang="zh-HK" sz="2000">
              <a:latin typeface="Arial" pitchFamily="34" charset="0"/>
              <a:cs typeface="Arial" pitchFamily="34" charset="0"/>
            </a:endParaRPr>
          </a:p>
        </p:txBody>
      </p:sp>
      <p:sp>
        <p:nvSpPr>
          <p:cNvPr id="65545" name="文字方塊 11"/>
          <p:cNvSpPr txBox="1">
            <a:spLocks noChangeArrowheads="1"/>
          </p:cNvSpPr>
          <p:nvPr/>
        </p:nvSpPr>
        <p:spPr bwMode="auto">
          <a:xfrm>
            <a:off x="7956550" y="4800624"/>
            <a:ext cx="1008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純銅片變厚</a:t>
            </a:r>
            <a:endParaRPr kumimoji="0" lang="en-US" altLang="zh-HK" sz="2000">
              <a:latin typeface="Arial" pitchFamily="34" charset="0"/>
              <a:cs typeface="Arial" pitchFamily="34" charset="0"/>
            </a:endParaRPr>
          </a:p>
        </p:txBody>
      </p:sp>
      <p:sp>
        <p:nvSpPr>
          <p:cNvPr id="13" name="向右箭號 12"/>
          <p:cNvSpPr/>
          <p:nvPr/>
        </p:nvSpPr>
        <p:spPr>
          <a:xfrm>
            <a:off x="4557766" y="4704473"/>
            <a:ext cx="1454244" cy="387335"/>
          </a:xfrm>
          <a:prstGeom prst="rightArrow">
            <a:avLst/>
          </a:prstGeom>
          <a:solidFill>
            <a:srgbClr val="0099FF"/>
          </a:solidFill>
          <a:ln>
            <a:noFill/>
          </a:ln>
          <a:scene3d>
            <a:camera prst="orthographicFront">
              <a:rot lat="0" lon="300000" rev="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a:p>
        </p:txBody>
      </p:sp>
      <p:sp>
        <p:nvSpPr>
          <p:cNvPr id="65547" name="文字方塊 13"/>
          <p:cNvSpPr txBox="1">
            <a:spLocks noChangeArrowheads="1"/>
          </p:cNvSpPr>
          <p:nvPr/>
        </p:nvSpPr>
        <p:spPr bwMode="auto">
          <a:xfrm>
            <a:off x="4859338" y="4416449"/>
            <a:ext cx="698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pitchFamily="34" charset="0"/>
                <a:cs typeface="Arial" pitchFamily="34" charset="0"/>
              </a:rPr>
              <a:t>電解</a:t>
            </a:r>
            <a:endParaRPr kumimoji="0" lang="zh-HK" altLang="en-US" sz="2000">
              <a:latin typeface="Arial" pitchFamily="34" charset="0"/>
              <a:cs typeface="Arial" pitchFamily="34" charset="0"/>
            </a:endParaRPr>
          </a:p>
        </p:txBody>
      </p:sp>
      <p:sp>
        <p:nvSpPr>
          <p:cNvPr id="15" name="Rectangle 6"/>
          <p:cNvSpPr>
            <a:spLocks noChangeArrowheads="1"/>
          </p:cNvSpPr>
          <p:nvPr/>
        </p:nvSpPr>
        <p:spPr bwMode="auto">
          <a:xfrm>
            <a:off x="900113" y="1040954"/>
            <a:ext cx="46577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633413" indent="-633413">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lvl="1" algn="just" eaLnBrk="1" hangingPunct="1">
              <a:buFontTx/>
              <a:buBlip>
                <a:blip r:embed="rId5"/>
              </a:buBlip>
            </a:pPr>
            <a:r>
              <a:rPr kumimoji="0" lang="zh-TW" altLang="en-US" sz="2800"/>
              <a:t>硫酸銅</a:t>
            </a:r>
            <a:r>
              <a:rPr kumimoji="0" lang="en-US" altLang="zh-TW" sz="2800">
                <a:latin typeface="Arial" pitchFamily="34" charset="0"/>
                <a:ea typeface="Arial Unicode MS" pitchFamily="34" charset="-120"/>
                <a:cs typeface="Arial" pitchFamily="34" charset="0"/>
              </a:rPr>
              <a:t>(II) </a:t>
            </a:r>
            <a:r>
              <a:rPr kumimoji="0" lang="zh-TW" altLang="en-US" sz="2800"/>
              <a:t>作為電解質；</a:t>
            </a:r>
            <a:endParaRPr kumimoji="0" lang="en-US" altLang="zh-TW" sz="2800"/>
          </a:p>
        </p:txBody>
      </p:sp>
      <p:sp>
        <p:nvSpPr>
          <p:cNvPr id="16" name="Rectangle 6"/>
          <p:cNvSpPr>
            <a:spLocks noChangeArrowheads="1"/>
          </p:cNvSpPr>
          <p:nvPr/>
        </p:nvSpPr>
        <p:spPr bwMode="auto">
          <a:xfrm>
            <a:off x="900113" y="1556792"/>
            <a:ext cx="46577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633413" indent="-633413">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lvl="1" algn="just" eaLnBrk="1" hangingPunct="1">
              <a:buFontTx/>
              <a:buBlip>
                <a:blip r:embed="rId5"/>
              </a:buBlip>
            </a:pPr>
            <a:r>
              <a:rPr kumimoji="0" lang="zh-HK" altLang="en-US" sz="2800" b="1">
                <a:solidFill>
                  <a:srgbClr val="3599FF"/>
                </a:solidFill>
              </a:rPr>
              <a:t>含</a:t>
            </a:r>
            <a:r>
              <a:rPr kumimoji="0" lang="zh-TW" altLang="en-US" sz="2800" b="1">
                <a:solidFill>
                  <a:srgbClr val="3599FF"/>
                </a:solidFill>
              </a:rPr>
              <a:t>雜質的銅</a:t>
            </a:r>
            <a:r>
              <a:rPr kumimoji="0" lang="zh-TW" altLang="en-US" sz="2800">
                <a:solidFill>
                  <a:srgbClr val="000000"/>
                </a:solidFill>
              </a:rPr>
              <a:t>作為</a:t>
            </a:r>
            <a:r>
              <a:rPr kumimoji="0" lang="zh-TW" altLang="en-US" sz="2800" b="1">
                <a:solidFill>
                  <a:srgbClr val="3599FF"/>
                </a:solidFill>
              </a:rPr>
              <a:t>陽極</a:t>
            </a:r>
            <a:r>
              <a:rPr kumimoji="0" lang="zh-TW" altLang="en-US" sz="2800"/>
              <a:t>；</a:t>
            </a:r>
            <a:endParaRPr kumimoji="0" lang="en-US" altLang="zh-TW" sz="2800">
              <a:solidFill>
                <a:srgbClr val="000000"/>
              </a:solidFill>
            </a:endParaRPr>
          </a:p>
        </p:txBody>
      </p:sp>
      <p:sp>
        <p:nvSpPr>
          <p:cNvPr id="17" name="Rectangle 6"/>
          <p:cNvSpPr>
            <a:spLocks noChangeArrowheads="1"/>
          </p:cNvSpPr>
          <p:nvPr/>
        </p:nvSpPr>
        <p:spPr bwMode="auto">
          <a:xfrm>
            <a:off x="900113" y="2041029"/>
            <a:ext cx="46577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633413" indent="-633413">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lvl="1" algn="just" eaLnBrk="1" hangingPunct="1">
              <a:buFontTx/>
              <a:buBlip>
                <a:blip r:embed="rId5"/>
              </a:buBlip>
            </a:pPr>
            <a:r>
              <a:rPr kumimoji="0" lang="zh-TW" altLang="en-US" sz="2800" b="1" dirty="0">
                <a:solidFill>
                  <a:srgbClr val="3599FF"/>
                </a:solidFill>
              </a:rPr>
              <a:t>純銅片</a:t>
            </a:r>
            <a:r>
              <a:rPr kumimoji="0" lang="zh-TW" altLang="en-US" sz="2800" dirty="0">
                <a:solidFill>
                  <a:srgbClr val="000000"/>
                </a:solidFill>
              </a:rPr>
              <a:t>作為</a:t>
            </a:r>
            <a:r>
              <a:rPr kumimoji="0" lang="zh-TW" altLang="en-US" sz="2800" b="1" dirty="0">
                <a:solidFill>
                  <a:srgbClr val="3599FF"/>
                </a:solidFill>
              </a:rPr>
              <a:t>陰極</a:t>
            </a:r>
            <a:endParaRPr kumimoji="0" lang="en-US" altLang="zh-TW" sz="2800" b="1" dirty="0">
              <a:solidFill>
                <a:srgbClr val="3599FF"/>
              </a:solidFill>
              <a:latin typeface="Arial" pitchFamily="34" charset="0"/>
              <a:ea typeface="Arial Unicode MS" pitchFamily="34" charset="-120"/>
              <a:cs typeface="Arial Unicode MS" pitchFamily="34" charset="-120"/>
            </a:endParaRPr>
          </a:p>
        </p:txBody>
      </p:sp>
    </p:spTree>
    <p:extLst>
      <p:ext uri="{BB962C8B-B14F-4D97-AF65-F5344CB8AC3E}">
        <p14:creationId xmlns:p14="http://schemas.microsoft.com/office/powerpoint/2010/main" val="2598121881"/>
      </p:ext>
    </p:extLst>
  </p:cSld>
  <p:clrMapOvr>
    <a:masterClrMapping/>
  </p:clrMapOvr>
  <p:timing>
    <p:tnLst>
      <p:par>
        <p:cTn id="1" dur="indefinite" restart="never" nodeType="tmRoot"/>
      </p:par>
    </p:tn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文字方塊 1"/>
          <p:cNvSpPr txBox="1">
            <a:spLocks noChangeArrowheads="1"/>
          </p:cNvSpPr>
          <p:nvPr/>
        </p:nvSpPr>
        <p:spPr bwMode="auto">
          <a:xfrm>
            <a:off x="250825" y="545306"/>
            <a:ext cx="4321175" cy="579438"/>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a:latin typeface="Arial" pitchFamily="34" charset="0"/>
                <a:cs typeface="Arial" pitchFamily="34" charset="0"/>
              </a:rPr>
              <a:t>陽極 </a:t>
            </a:r>
            <a:r>
              <a:rPr kumimoji="0" lang="en-US" altLang="zh-HK" sz="3200" b="1" dirty="0">
                <a:latin typeface="Arial" pitchFamily="34" charset="0"/>
                <a:cs typeface="Arial" pitchFamily="34" charset="0"/>
              </a:rPr>
              <a:t>(</a:t>
            </a:r>
            <a:r>
              <a:rPr kumimoji="0" lang="zh-TW" altLang="en-US" sz="3200" b="1" dirty="0">
                <a:latin typeface="Arial" pitchFamily="34" charset="0"/>
                <a:cs typeface="Arial" pitchFamily="34" charset="0"/>
              </a:rPr>
              <a:t>含雜質的銅塊</a:t>
            </a:r>
            <a:r>
              <a:rPr kumimoji="0" lang="en-US" altLang="zh-TW" sz="3200" b="1" dirty="0">
                <a:latin typeface="Arial" pitchFamily="34" charset="0"/>
                <a:cs typeface="Arial" pitchFamily="34" charset="0"/>
              </a:rPr>
              <a:t>)</a:t>
            </a:r>
            <a:r>
              <a:rPr kumimoji="0" lang="zh-TW" altLang="en-US" sz="3200" b="1" dirty="0">
                <a:latin typeface="Arial" pitchFamily="34" charset="0"/>
                <a:cs typeface="Arial" pitchFamily="34" charset="0"/>
              </a:rPr>
              <a:t>：</a:t>
            </a:r>
            <a:endParaRPr kumimoji="0" lang="zh-HK" altLang="en-US" sz="3200" b="1" dirty="0">
              <a:latin typeface="Arial" pitchFamily="34" charset="0"/>
              <a:cs typeface="Arial" pitchFamily="34" charset="0"/>
            </a:endParaRPr>
          </a:p>
        </p:txBody>
      </p:sp>
      <p:sp>
        <p:nvSpPr>
          <p:cNvPr id="99331" name="Rectangle 6"/>
          <p:cNvSpPr>
            <a:spLocks noChangeArrowheads="1"/>
          </p:cNvSpPr>
          <p:nvPr/>
        </p:nvSpPr>
        <p:spPr bwMode="auto">
          <a:xfrm>
            <a:off x="250825" y="1694457"/>
            <a:ext cx="85693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b="1">
                <a:solidFill>
                  <a:srgbClr val="3599FF"/>
                </a:solidFill>
              </a:rPr>
              <a:t>活性較銅高的金屬雜質 </a:t>
            </a:r>
            <a:r>
              <a:rPr kumimoji="0" lang="en-US" altLang="zh-TW" sz="2800" b="1">
                <a:solidFill>
                  <a:srgbClr val="3599FF"/>
                </a:solidFill>
              </a:rPr>
              <a:t>(</a:t>
            </a:r>
            <a:r>
              <a:rPr kumimoji="0" lang="zh-TW" altLang="en-US" sz="2800" b="1">
                <a:solidFill>
                  <a:srgbClr val="3599FF"/>
                </a:solidFill>
              </a:rPr>
              <a:t>例如鋅和鐵</a:t>
            </a:r>
            <a:r>
              <a:rPr kumimoji="0" lang="en-US" altLang="zh-TW" sz="2800" b="1">
                <a:solidFill>
                  <a:srgbClr val="3599FF"/>
                </a:solidFill>
              </a:rPr>
              <a:t>) </a:t>
            </a:r>
            <a:r>
              <a:rPr kumimoji="0" lang="zh-TW" altLang="en-US" sz="2800" b="1">
                <a:solidFill>
                  <a:srgbClr val="3599FF"/>
                </a:solidFill>
              </a:rPr>
              <a:t>會首先失去電子</a:t>
            </a:r>
            <a:r>
              <a:rPr kumimoji="0" lang="zh-TW" altLang="en-US" sz="2800"/>
              <a:t>。</a:t>
            </a:r>
            <a:r>
              <a:rPr kumimoji="0" lang="en-US" altLang="zh-HK" sz="2800">
                <a:latin typeface="Arial" pitchFamily="34" charset="0"/>
                <a:cs typeface="Arial" pitchFamily="34" charset="0"/>
              </a:rPr>
              <a:t> </a:t>
            </a:r>
            <a:endParaRPr kumimoji="0" lang="en-US" altLang="zh-TW" sz="2800">
              <a:latin typeface="Arial" pitchFamily="34" charset="0"/>
              <a:ea typeface="Arial Unicode MS" pitchFamily="34" charset="-120"/>
              <a:cs typeface="Arial" pitchFamily="34" charset="0"/>
            </a:endParaRPr>
          </a:p>
        </p:txBody>
      </p:sp>
      <p:sp>
        <p:nvSpPr>
          <p:cNvPr id="4" name="Rectangle 6"/>
          <p:cNvSpPr>
            <a:spLocks noChangeArrowheads="1"/>
          </p:cNvSpPr>
          <p:nvPr/>
        </p:nvSpPr>
        <p:spPr bwMode="auto">
          <a:xfrm>
            <a:off x="250825" y="2774925"/>
            <a:ext cx="85693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Zn(s)</a:t>
            </a:r>
            <a:r>
              <a:rPr kumimoji="0" lang="zh-TW" altLang="en-US" sz="2800">
                <a:latin typeface="Arial" pitchFamily="34" charset="0"/>
                <a:cs typeface="Arial" pitchFamily="34" charset="0"/>
              </a:rPr>
              <a:t>、</a:t>
            </a:r>
            <a:r>
              <a:rPr kumimoji="0" lang="en-US" altLang="zh-HK" sz="2800">
                <a:latin typeface="Arial" pitchFamily="34" charset="0"/>
                <a:cs typeface="Arial" pitchFamily="34" charset="0"/>
              </a:rPr>
              <a:t>Fe(s)</a:t>
            </a:r>
            <a:r>
              <a:rPr kumimoji="0" lang="zh-TW" altLang="en-US" sz="2800">
                <a:latin typeface="Arial" pitchFamily="34" charset="0"/>
                <a:cs typeface="Arial" pitchFamily="34" charset="0"/>
              </a:rPr>
              <a:t>和</a:t>
            </a:r>
            <a:r>
              <a:rPr kumimoji="0" lang="en-US" altLang="zh-HK" sz="2800">
                <a:latin typeface="Arial" pitchFamily="34" charset="0"/>
                <a:cs typeface="Arial" pitchFamily="34" charset="0"/>
              </a:rPr>
              <a:t>Cu(s) </a:t>
            </a:r>
            <a:r>
              <a:rPr kumimoji="0" lang="zh-TW" altLang="en-US" sz="2800">
                <a:latin typeface="Arial" pitchFamily="34" charset="0"/>
                <a:cs typeface="Arial" pitchFamily="34" charset="0"/>
              </a:rPr>
              <a:t>先後失去電子，分別生成</a:t>
            </a:r>
            <a:r>
              <a:rPr kumimoji="0" lang="en-US" altLang="zh-HK" sz="2800">
                <a:latin typeface="Arial" pitchFamily="34" charset="0"/>
                <a:cs typeface="Arial" pitchFamily="34" charset="0"/>
              </a:rPr>
              <a:t>Zn</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a:t>
            </a:r>
            <a:r>
              <a:rPr kumimoji="0" lang="zh-TW" altLang="en-US" sz="2800">
                <a:latin typeface="Arial" pitchFamily="34" charset="0"/>
                <a:cs typeface="Arial" pitchFamily="34" charset="0"/>
              </a:rPr>
              <a:t>離子、</a:t>
            </a:r>
            <a:r>
              <a:rPr kumimoji="0" lang="en-US" altLang="zh-HK" sz="2800">
                <a:latin typeface="Arial" pitchFamily="34" charset="0"/>
                <a:cs typeface="Arial" pitchFamily="34" charset="0"/>
              </a:rPr>
              <a:t>Fe</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a:t>
            </a:r>
            <a:r>
              <a:rPr kumimoji="0" lang="zh-TW" altLang="en-US" sz="2800">
                <a:latin typeface="Arial" pitchFamily="34" charset="0"/>
                <a:cs typeface="Arial" pitchFamily="34" charset="0"/>
              </a:rPr>
              <a:t>離子和 </a:t>
            </a: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a:t>
            </a:r>
            <a:r>
              <a:rPr kumimoji="0" lang="zh-TW" altLang="en-US" sz="2800">
                <a:latin typeface="Arial" pitchFamily="34" charset="0"/>
                <a:cs typeface="Arial" pitchFamily="34" charset="0"/>
              </a:rPr>
              <a:t>離子。</a:t>
            </a:r>
            <a:endParaRPr kumimoji="0" lang="en-US" altLang="zh-TW" sz="2800">
              <a:latin typeface="Arial" pitchFamily="34" charset="0"/>
              <a:ea typeface="Arial Unicode MS" pitchFamily="34" charset="-120"/>
              <a:cs typeface="Arial" pitchFamily="34" charset="0"/>
            </a:endParaRPr>
          </a:p>
        </p:txBody>
      </p:sp>
      <p:sp>
        <p:nvSpPr>
          <p:cNvPr id="66565" name="矩形 5"/>
          <p:cNvSpPr>
            <a:spLocks noChangeArrowheads="1"/>
          </p:cNvSpPr>
          <p:nvPr/>
        </p:nvSpPr>
        <p:spPr bwMode="auto">
          <a:xfrm>
            <a:off x="2676525" y="3856012"/>
            <a:ext cx="405606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ea typeface="Arial Unicode MS" pitchFamily="34" charset="-120"/>
                <a:cs typeface="Arial" pitchFamily="34" charset="0"/>
              </a:rPr>
              <a:t>Zn(s) </a:t>
            </a:r>
            <a:r>
              <a:rPr kumimoji="0" lang="en-US" altLang="zh-HK" sz="2800">
                <a:latin typeface="Arial" pitchFamily="34" charset="0"/>
                <a:ea typeface="Arial Unicode MS" pitchFamily="34" charset="-120"/>
                <a:cs typeface="Arial" pitchFamily="34" charset="0"/>
                <a:sym typeface="Symbol" pitchFamily="18" charset="2"/>
              </a:rPr>
              <a:t> </a:t>
            </a:r>
            <a:r>
              <a:rPr kumimoji="0" lang="en-US" altLang="zh-HK" sz="2800">
                <a:latin typeface="Arial" pitchFamily="34" charset="0"/>
                <a:ea typeface="Arial Unicode MS" pitchFamily="34" charset="-120"/>
                <a:cs typeface="Arial" pitchFamily="34" charset="0"/>
              </a:rPr>
              <a:t>Zn</a:t>
            </a:r>
            <a:r>
              <a:rPr kumimoji="0" lang="en-US" altLang="zh-HK" sz="2800" baseline="30000">
                <a:latin typeface="Arial" pitchFamily="34" charset="0"/>
                <a:ea typeface="Arial Unicode MS" pitchFamily="34" charset="-120"/>
                <a:cs typeface="Arial" pitchFamily="34" charset="0"/>
              </a:rPr>
              <a:t>2+</a:t>
            </a:r>
            <a:r>
              <a:rPr kumimoji="0" lang="en-US" altLang="zh-HK" sz="2800">
                <a:latin typeface="Arial" pitchFamily="34" charset="0"/>
                <a:ea typeface="Arial Unicode MS" pitchFamily="34" charset="-120"/>
                <a:cs typeface="Arial" pitchFamily="34" charset="0"/>
              </a:rPr>
              <a:t>(aq) + 2e</a:t>
            </a:r>
            <a:r>
              <a:rPr kumimoji="0" lang="en-US" altLang="zh-HK" sz="2800" baseline="30000">
                <a:latin typeface="Arial" pitchFamily="34" charset="0"/>
                <a:ea typeface="Arial Unicode MS" pitchFamily="34" charset="-120"/>
                <a:cs typeface="Arial" pitchFamily="34" charset="0"/>
              </a:rPr>
              <a:t>–</a:t>
            </a:r>
          </a:p>
          <a:p>
            <a:pPr eaLnBrk="1" hangingPunct="1"/>
            <a:r>
              <a:rPr kumimoji="0" lang="en-US" altLang="zh-HK" sz="2800">
                <a:latin typeface="Arial" pitchFamily="34" charset="0"/>
                <a:ea typeface="Arial Unicode MS" pitchFamily="34" charset="-120"/>
                <a:cs typeface="Arial" pitchFamily="34" charset="0"/>
              </a:rPr>
              <a:t>Fe(s) </a:t>
            </a:r>
            <a:r>
              <a:rPr kumimoji="0" lang="en-US" altLang="zh-HK" sz="2800">
                <a:latin typeface="Arial" pitchFamily="34" charset="0"/>
                <a:ea typeface="Arial Unicode MS" pitchFamily="34" charset="-120"/>
                <a:cs typeface="Arial" pitchFamily="34" charset="0"/>
                <a:sym typeface="Symbol" pitchFamily="18" charset="2"/>
              </a:rPr>
              <a:t> </a:t>
            </a:r>
            <a:r>
              <a:rPr kumimoji="0" lang="en-US" altLang="zh-HK" sz="2800">
                <a:latin typeface="Arial" pitchFamily="34" charset="0"/>
                <a:ea typeface="Arial Unicode MS" pitchFamily="34" charset="-120"/>
                <a:cs typeface="Arial" pitchFamily="34" charset="0"/>
              </a:rPr>
              <a:t>Fe</a:t>
            </a:r>
            <a:r>
              <a:rPr kumimoji="0" lang="en-US" altLang="zh-HK" sz="2800" baseline="30000">
                <a:latin typeface="Arial" pitchFamily="34" charset="0"/>
                <a:ea typeface="Arial Unicode MS" pitchFamily="34" charset="-120"/>
                <a:cs typeface="Arial" pitchFamily="34" charset="0"/>
              </a:rPr>
              <a:t>2+</a:t>
            </a:r>
            <a:r>
              <a:rPr kumimoji="0" lang="en-US" altLang="zh-HK" sz="2800">
                <a:latin typeface="Arial" pitchFamily="34" charset="0"/>
                <a:ea typeface="Arial Unicode MS" pitchFamily="34" charset="-120"/>
                <a:cs typeface="Arial" pitchFamily="34" charset="0"/>
              </a:rPr>
              <a:t>(aq) + 2e</a:t>
            </a:r>
            <a:r>
              <a:rPr kumimoji="0" lang="en-US" altLang="zh-HK" sz="2800" baseline="30000">
                <a:latin typeface="Arial" pitchFamily="34" charset="0"/>
                <a:ea typeface="Arial Unicode MS" pitchFamily="34" charset="-120"/>
                <a:cs typeface="Arial" pitchFamily="34" charset="0"/>
              </a:rPr>
              <a:t>–</a:t>
            </a:r>
          </a:p>
          <a:p>
            <a:pPr eaLnBrk="1" hangingPunct="1"/>
            <a:r>
              <a:rPr kumimoji="0" lang="en-US" altLang="zh-HK" sz="2800">
                <a:latin typeface="Arial" pitchFamily="34" charset="0"/>
                <a:ea typeface="Arial Unicode MS" pitchFamily="34" charset="-120"/>
                <a:cs typeface="Arial" pitchFamily="34" charset="0"/>
              </a:rPr>
              <a:t>Cu(s) </a:t>
            </a:r>
            <a:r>
              <a:rPr kumimoji="0" lang="en-US" altLang="zh-HK" sz="2800">
                <a:latin typeface="Arial" pitchFamily="34" charset="0"/>
                <a:ea typeface="Arial Unicode MS" pitchFamily="34" charset="-120"/>
                <a:cs typeface="Arial" pitchFamily="34" charset="0"/>
                <a:sym typeface="Symbol" pitchFamily="18" charset="2"/>
              </a:rPr>
              <a:t> </a:t>
            </a:r>
            <a:r>
              <a:rPr kumimoji="0" lang="en-US" altLang="zh-HK" sz="2800">
                <a:latin typeface="Arial" pitchFamily="34" charset="0"/>
                <a:ea typeface="Arial Unicode MS" pitchFamily="34" charset="-120"/>
                <a:cs typeface="Arial" pitchFamily="34" charset="0"/>
              </a:rPr>
              <a:t>Cu</a:t>
            </a:r>
            <a:r>
              <a:rPr kumimoji="0" lang="en-US" altLang="zh-HK" sz="2800" baseline="30000">
                <a:latin typeface="Arial" pitchFamily="34" charset="0"/>
                <a:ea typeface="Arial Unicode MS" pitchFamily="34" charset="-120"/>
                <a:cs typeface="Arial" pitchFamily="34" charset="0"/>
              </a:rPr>
              <a:t>2+</a:t>
            </a:r>
            <a:r>
              <a:rPr kumimoji="0" lang="en-US" altLang="zh-HK" sz="2800">
                <a:latin typeface="Arial" pitchFamily="34" charset="0"/>
                <a:ea typeface="Arial Unicode MS" pitchFamily="34" charset="-120"/>
                <a:cs typeface="Arial" pitchFamily="34" charset="0"/>
              </a:rPr>
              <a:t>(aq) + 2e</a:t>
            </a:r>
            <a:r>
              <a:rPr kumimoji="0" lang="en-US" altLang="zh-HK" sz="2800" baseline="30000">
                <a:latin typeface="Arial" pitchFamily="34" charset="0"/>
                <a:ea typeface="Arial Unicode MS" pitchFamily="34" charset="-120"/>
                <a:cs typeface="Arial" pitchFamily="34" charset="0"/>
              </a:rPr>
              <a:t>–</a:t>
            </a:r>
            <a:r>
              <a:rPr kumimoji="0" lang="en-US" altLang="zh-HK" sz="2800">
                <a:latin typeface="Arial" pitchFamily="34" charset="0"/>
                <a:ea typeface="Arial Unicode MS" pitchFamily="34" charset="-120"/>
                <a:cs typeface="Arial" pitchFamily="34" charset="0"/>
              </a:rPr>
              <a:t> </a:t>
            </a:r>
            <a:endParaRPr kumimoji="0" lang="zh-HK" altLang="en-US" sz="2800">
              <a:latin typeface="Arial" pitchFamily="34" charset="0"/>
              <a:ea typeface="Arial Unicode MS" pitchFamily="34" charset="-120"/>
              <a:cs typeface="Arial" pitchFamily="34" charset="0"/>
            </a:endParaRPr>
          </a:p>
        </p:txBody>
      </p:sp>
      <p:sp>
        <p:nvSpPr>
          <p:cNvPr id="7" name="Rectangle 6"/>
          <p:cNvSpPr>
            <a:spLocks noChangeArrowheads="1"/>
          </p:cNvSpPr>
          <p:nvPr/>
        </p:nvSpPr>
        <p:spPr bwMode="auto">
          <a:xfrm>
            <a:off x="250825" y="5363170"/>
            <a:ext cx="85693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b="1" dirty="0">
                <a:solidFill>
                  <a:srgbClr val="3599FF"/>
                </a:solidFill>
              </a:rPr>
              <a:t>活性較銅低的金屬雜質 </a:t>
            </a:r>
            <a:r>
              <a:rPr kumimoji="0" lang="en-US" altLang="zh-TW" sz="2800" b="1" dirty="0">
                <a:solidFill>
                  <a:srgbClr val="3599FF"/>
                </a:solidFill>
              </a:rPr>
              <a:t>(</a:t>
            </a:r>
            <a:r>
              <a:rPr kumimoji="0" lang="zh-TW" altLang="en-US" sz="2800" b="1" dirty="0">
                <a:solidFill>
                  <a:srgbClr val="3599FF"/>
                </a:solidFill>
              </a:rPr>
              <a:t>例如銀和金</a:t>
            </a:r>
            <a:r>
              <a:rPr kumimoji="0" lang="en-US" altLang="zh-TW" sz="2800" b="1" dirty="0">
                <a:solidFill>
                  <a:srgbClr val="3599FF"/>
                </a:solidFill>
              </a:rPr>
              <a:t>) </a:t>
            </a:r>
            <a:r>
              <a:rPr kumimoji="0" lang="zh-TW" altLang="en-US" sz="2800" b="1" dirty="0">
                <a:solidFill>
                  <a:srgbClr val="3599FF"/>
                </a:solidFill>
              </a:rPr>
              <a:t>則沉澱在電解池的底部</a:t>
            </a:r>
            <a:r>
              <a:rPr kumimoji="0" lang="zh-TW" altLang="en-US" sz="2800" dirty="0"/>
              <a:t>。</a:t>
            </a:r>
            <a:endParaRPr kumimoji="0" lang="en-US" altLang="zh-TW" sz="2800" dirty="0">
              <a:latin typeface="Arial" pitchFamily="34" charset="0"/>
              <a:ea typeface="Arial Unicode MS" pitchFamily="34" charset="-120"/>
              <a:cs typeface="Arial" pitchFamily="34" charset="0"/>
            </a:endParaRPr>
          </a:p>
        </p:txBody>
      </p:sp>
      <p:pic>
        <p:nvPicPr>
          <p:cNvPr id="99337" name="Picture 2" descr="\\lisa\Chem DataBase\CHEM2ndEd_Illustration\Ch33\d33023_02.jpg"/>
          <p:cNvPicPr>
            <a:picLocks noChangeAspect="1" noChangeArrowheads="1"/>
          </p:cNvPicPr>
          <p:nvPr/>
        </p:nvPicPr>
        <p:blipFill>
          <a:blip r:embed="rId3">
            <a:extLst>
              <a:ext uri="{28A0092B-C50C-407E-A947-70E740481C1C}">
                <a14:useLocalDpi xmlns:a14="http://schemas.microsoft.com/office/drawing/2010/main" val="0"/>
              </a:ext>
            </a:extLst>
          </a:blip>
          <a:srcRect l="53905"/>
          <a:stretch>
            <a:fillRect/>
          </a:stretch>
        </p:blipFill>
        <p:spPr bwMode="auto">
          <a:xfrm>
            <a:off x="6630988" y="0"/>
            <a:ext cx="1192212" cy="148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8" name="文字方塊 11"/>
          <p:cNvSpPr txBox="1">
            <a:spLocks noChangeArrowheads="1"/>
          </p:cNvSpPr>
          <p:nvPr/>
        </p:nvSpPr>
        <p:spPr bwMode="auto">
          <a:xfrm>
            <a:off x="7812088" y="852488"/>
            <a:ext cx="10080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1200">
                <a:latin typeface="Arial" pitchFamily="34" charset="0"/>
                <a:cs typeface="Arial" pitchFamily="34" charset="0"/>
              </a:rPr>
              <a:t>純銅片變厚</a:t>
            </a:r>
            <a:endParaRPr kumimoji="0" lang="en-US" altLang="zh-HK" sz="1200">
              <a:latin typeface="Arial" pitchFamily="34" charset="0"/>
              <a:cs typeface="Arial" pitchFamily="34" charset="0"/>
            </a:endParaRPr>
          </a:p>
        </p:txBody>
      </p:sp>
      <p:sp>
        <p:nvSpPr>
          <p:cNvPr id="99339" name="文字方塊 10"/>
          <p:cNvSpPr txBox="1">
            <a:spLocks noChangeArrowheads="1"/>
          </p:cNvSpPr>
          <p:nvPr/>
        </p:nvSpPr>
        <p:spPr bwMode="auto">
          <a:xfrm>
            <a:off x="5535613" y="1196752"/>
            <a:ext cx="13700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1200">
                <a:latin typeface="Arial" pitchFamily="34" charset="0"/>
                <a:cs typeface="Arial" pitchFamily="34" charset="0"/>
              </a:rPr>
              <a:t>來自陽極的雜質</a:t>
            </a:r>
            <a:endParaRPr kumimoji="0" lang="en-US" altLang="zh-HK" sz="1200">
              <a:latin typeface="Arial" pitchFamily="34" charset="0"/>
              <a:cs typeface="Arial" pitchFamily="34" charset="0"/>
            </a:endParaRPr>
          </a:p>
        </p:txBody>
      </p:sp>
    </p:spTree>
    <p:extLst>
      <p:ext uri="{BB962C8B-B14F-4D97-AF65-F5344CB8AC3E}">
        <p14:creationId xmlns:p14="http://schemas.microsoft.com/office/powerpoint/2010/main" val="3579897516"/>
      </p:ext>
    </p:extLst>
  </p:cSld>
  <p:clrMapOvr>
    <a:masterClrMapping/>
  </p:clrMapOvr>
  <p:timing>
    <p:tnLst>
      <p:par>
        <p:cTn id="1" dur="indefinite" restart="never" nodeType="tmRoot"/>
      </p:par>
    </p:tnLst>
  </p:timing>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文字方塊 1"/>
          <p:cNvSpPr txBox="1">
            <a:spLocks noChangeArrowheads="1"/>
          </p:cNvSpPr>
          <p:nvPr/>
        </p:nvSpPr>
        <p:spPr bwMode="auto">
          <a:xfrm>
            <a:off x="360363" y="692150"/>
            <a:ext cx="2698750" cy="519113"/>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b="1">
                <a:latin typeface="Arial" pitchFamily="34" charset="0"/>
                <a:cs typeface="Arial" pitchFamily="34" charset="0"/>
              </a:rPr>
              <a:t>陰極 </a:t>
            </a:r>
            <a:r>
              <a:rPr kumimoji="0" lang="en-US" altLang="zh-HK" sz="2800" b="1">
                <a:latin typeface="Arial" pitchFamily="34" charset="0"/>
                <a:cs typeface="Arial" pitchFamily="34" charset="0"/>
              </a:rPr>
              <a:t>(</a:t>
            </a:r>
            <a:r>
              <a:rPr kumimoji="0" lang="zh-TW" altLang="en-US" sz="2800" b="1">
                <a:latin typeface="Arial" pitchFamily="34" charset="0"/>
                <a:cs typeface="Arial" pitchFamily="34" charset="0"/>
              </a:rPr>
              <a:t>純銅片</a:t>
            </a:r>
            <a:r>
              <a:rPr kumimoji="0" lang="en-US" altLang="zh-HK" sz="2800" b="1">
                <a:latin typeface="Arial" pitchFamily="34" charset="0"/>
                <a:cs typeface="Arial" pitchFamily="34" charset="0"/>
              </a:rPr>
              <a:t>)</a:t>
            </a:r>
            <a:r>
              <a:rPr kumimoji="0" lang="zh-TW" altLang="en-US" sz="2800" b="1">
                <a:latin typeface="Arial" pitchFamily="34" charset="0"/>
                <a:cs typeface="Arial" pitchFamily="34" charset="0"/>
              </a:rPr>
              <a:t>：</a:t>
            </a:r>
            <a:endParaRPr kumimoji="0" lang="zh-HK" altLang="en-US" sz="2800" b="1">
              <a:latin typeface="Arial" pitchFamily="34" charset="0"/>
              <a:cs typeface="Arial" pitchFamily="34" charset="0"/>
            </a:endParaRPr>
          </a:p>
        </p:txBody>
      </p:sp>
      <p:sp>
        <p:nvSpPr>
          <p:cNvPr id="3" name="Rectangle 6"/>
          <p:cNvSpPr>
            <a:spLocks noChangeArrowheads="1"/>
          </p:cNvSpPr>
          <p:nvPr/>
        </p:nvSpPr>
        <p:spPr bwMode="auto">
          <a:xfrm>
            <a:off x="395288" y="1414463"/>
            <a:ext cx="85693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en-US" altLang="zh-HK" sz="2800">
                <a:latin typeface="Arial" pitchFamily="34" charset="0"/>
                <a:cs typeface="Arial" pitchFamily="34" charset="0"/>
              </a:rPr>
              <a:t>Cu</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 </a:t>
            </a:r>
            <a:r>
              <a:rPr kumimoji="0" lang="zh-TW" altLang="en-US" sz="2800"/>
              <a:t>離子優先放電，生成銅，因而令純銅片變得 </a:t>
            </a:r>
            <a:r>
              <a:rPr kumimoji="0" lang="zh-TW" altLang="en-US" sz="3200" b="1">
                <a:solidFill>
                  <a:srgbClr val="3599FF"/>
                </a:solidFill>
              </a:rPr>
              <a:t>越來越厚</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67588" name="矩形 4"/>
          <p:cNvSpPr>
            <a:spLocks noChangeArrowheads="1"/>
          </p:cNvSpPr>
          <p:nvPr/>
        </p:nvSpPr>
        <p:spPr bwMode="auto">
          <a:xfrm>
            <a:off x="2484438" y="2405831"/>
            <a:ext cx="3887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dirty="0">
                <a:latin typeface="Arial" pitchFamily="34" charset="0"/>
                <a:ea typeface="Arial Unicode MS" pitchFamily="34" charset="-120"/>
                <a:cs typeface="Arial" pitchFamily="34" charset="0"/>
              </a:rPr>
              <a:t>Cu</a:t>
            </a:r>
            <a:r>
              <a:rPr kumimoji="0" lang="en-US" altLang="zh-HK" sz="2800" baseline="30000" dirty="0">
                <a:latin typeface="Arial" pitchFamily="34" charset="0"/>
                <a:ea typeface="Arial Unicode MS" pitchFamily="34" charset="-120"/>
                <a:cs typeface="Arial" pitchFamily="34" charset="0"/>
              </a:rPr>
              <a:t>2+</a:t>
            </a:r>
            <a:r>
              <a:rPr kumimoji="0" lang="en-US" altLang="zh-HK" sz="2800" dirty="0">
                <a:latin typeface="Arial" pitchFamily="34" charset="0"/>
                <a:ea typeface="Arial Unicode MS" pitchFamily="34" charset="-120"/>
                <a:cs typeface="Arial" pitchFamily="34" charset="0"/>
              </a:rPr>
              <a:t>(</a:t>
            </a:r>
            <a:r>
              <a:rPr kumimoji="0" lang="en-US" altLang="zh-HK" sz="2800" dirty="0" err="1">
                <a:latin typeface="Arial" pitchFamily="34" charset="0"/>
                <a:ea typeface="Arial Unicode MS" pitchFamily="34" charset="-120"/>
                <a:cs typeface="Arial" pitchFamily="34" charset="0"/>
              </a:rPr>
              <a:t>aq</a:t>
            </a:r>
            <a:r>
              <a:rPr kumimoji="0" lang="en-US" altLang="zh-HK" sz="2800" dirty="0">
                <a:latin typeface="Arial" pitchFamily="34" charset="0"/>
                <a:ea typeface="Arial Unicode MS" pitchFamily="34" charset="-120"/>
                <a:cs typeface="Arial" pitchFamily="34" charset="0"/>
              </a:rPr>
              <a:t>) + 2e</a:t>
            </a:r>
            <a:r>
              <a:rPr kumimoji="0" lang="en-US" altLang="zh-HK" sz="2800" baseline="30000" dirty="0">
                <a:latin typeface="Arial" pitchFamily="34" charset="0"/>
                <a:ea typeface="Arial Unicode MS" pitchFamily="34" charset="-120"/>
                <a:cs typeface="Arial" pitchFamily="34" charset="0"/>
              </a:rPr>
              <a:t>– </a:t>
            </a:r>
            <a:r>
              <a:rPr kumimoji="0" lang="en-US" altLang="zh-HK" sz="2800" dirty="0">
                <a:latin typeface="Arial" pitchFamily="34" charset="0"/>
                <a:ea typeface="Arial Unicode MS" pitchFamily="34" charset="-120"/>
                <a:cs typeface="Arial" pitchFamily="34" charset="0"/>
                <a:sym typeface="Symbol" pitchFamily="18" charset="2"/>
              </a:rPr>
              <a:t> </a:t>
            </a:r>
            <a:r>
              <a:rPr kumimoji="0" lang="en-US" altLang="zh-HK" sz="2800" dirty="0">
                <a:latin typeface="Arial" pitchFamily="34" charset="0"/>
                <a:ea typeface="Arial Unicode MS" pitchFamily="34" charset="-120"/>
                <a:cs typeface="Arial" pitchFamily="34" charset="0"/>
              </a:rPr>
              <a:t>Cu(s) </a:t>
            </a:r>
            <a:r>
              <a:rPr kumimoji="0" lang="en-US" altLang="zh-HK" sz="2800" dirty="0">
                <a:latin typeface="Arial" pitchFamily="34" charset="0"/>
                <a:ea typeface="Arial Unicode MS" pitchFamily="34" charset="-120"/>
                <a:cs typeface="Arial" pitchFamily="34" charset="0"/>
                <a:sym typeface="Symbol" pitchFamily="18" charset="2"/>
              </a:rPr>
              <a:t> </a:t>
            </a:r>
            <a:r>
              <a:rPr kumimoji="0" lang="en-US" altLang="zh-HK" sz="2800" dirty="0">
                <a:latin typeface="Arial" pitchFamily="34" charset="0"/>
                <a:ea typeface="Arial Unicode MS" pitchFamily="34" charset="-120"/>
                <a:cs typeface="Arial" pitchFamily="34" charset="0"/>
              </a:rPr>
              <a:t> </a:t>
            </a:r>
            <a:endParaRPr kumimoji="0" lang="zh-HK" altLang="en-US" sz="2800" dirty="0">
              <a:latin typeface="Arial" pitchFamily="34" charset="0"/>
              <a:ea typeface="Arial Unicode MS" pitchFamily="34" charset="-120"/>
              <a:cs typeface="Arial" pitchFamily="34" charset="0"/>
            </a:endParaRPr>
          </a:p>
        </p:txBody>
      </p:sp>
      <p:sp>
        <p:nvSpPr>
          <p:cNvPr id="7" name="文字方塊 6"/>
          <p:cNvSpPr txBox="1"/>
          <p:nvPr/>
        </p:nvSpPr>
        <p:spPr>
          <a:xfrm>
            <a:off x="360363" y="3224361"/>
            <a:ext cx="2317750" cy="519113"/>
          </a:xfrm>
          <a:prstGeom prst="rect">
            <a:avLst/>
          </a:prstGeom>
          <a:solidFill>
            <a:schemeClr val="accent6">
              <a:lumMod val="40000"/>
              <a:lumOff val="60000"/>
            </a:schemeClr>
          </a:solidFill>
        </p:spPr>
        <p:txBody>
          <a:bodyPr wrap="none">
            <a:spAutoFit/>
          </a:bodyP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pPr eaLnBrk="1" hangingPunct="1">
              <a:defRPr/>
            </a:pPr>
            <a:r>
              <a:rPr kumimoji="0" lang="zh-TW" altLang="en-US" sz="2800" b="1" smtClean="0">
                <a:latin typeface="Arial" panose="020B0604020202020204" pitchFamily="34" charset="0"/>
                <a:cs typeface="Arial" panose="020B0604020202020204" pitchFamily="34" charset="0"/>
              </a:rPr>
              <a:t>溶液的變化：</a:t>
            </a:r>
            <a:endParaRPr kumimoji="0" lang="zh-HK" altLang="en-US" sz="2800" b="1" smtClean="0">
              <a:latin typeface="Arial" panose="020B0604020202020204" pitchFamily="34" charset="0"/>
              <a:cs typeface="Arial" panose="020B0604020202020204" pitchFamily="34" charset="0"/>
            </a:endParaRPr>
          </a:p>
        </p:txBody>
      </p:sp>
      <p:sp>
        <p:nvSpPr>
          <p:cNvPr id="8" name="Rectangle 6"/>
          <p:cNvSpPr>
            <a:spLocks noChangeArrowheads="1"/>
          </p:cNvSpPr>
          <p:nvPr/>
        </p:nvSpPr>
        <p:spPr bwMode="auto">
          <a:xfrm>
            <a:off x="360363" y="3819674"/>
            <a:ext cx="89646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在陽極的鋅和鐵較銅更容易失去電子，並生成離子。</a:t>
            </a:r>
            <a:endParaRPr kumimoji="0" lang="en-US" altLang="zh-TW" sz="2800">
              <a:latin typeface="Arial" pitchFamily="34" charset="0"/>
              <a:ea typeface="Arial Unicode MS" pitchFamily="34" charset="-120"/>
              <a:cs typeface="Arial" pitchFamily="34" charset="0"/>
            </a:endParaRPr>
          </a:p>
        </p:txBody>
      </p:sp>
      <p:sp>
        <p:nvSpPr>
          <p:cNvPr id="9" name="Rectangle 6"/>
          <p:cNvSpPr>
            <a:spLocks noChangeArrowheads="1"/>
          </p:cNvSpPr>
          <p:nvPr/>
        </p:nvSpPr>
        <p:spPr bwMode="auto">
          <a:xfrm>
            <a:off x="360363" y="4449911"/>
            <a:ext cx="85328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a:t>在陰極</a:t>
            </a:r>
            <a:r>
              <a:rPr kumimoji="0" lang="zh-TW" altLang="en-US" sz="2800"/>
              <a:t>的銅</a:t>
            </a:r>
            <a:r>
              <a:rPr kumimoji="0" lang="en-US" altLang="zh-TW" sz="2800">
                <a:latin typeface="Arial" pitchFamily="34" charset="0"/>
                <a:ea typeface="Arial Unicode MS" pitchFamily="34" charset="-120"/>
                <a:cs typeface="Arial" pitchFamily="34" charset="0"/>
              </a:rPr>
              <a:t>(II) </a:t>
            </a:r>
            <a:r>
              <a:rPr kumimoji="0" lang="zh-TW" altLang="en-US" sz="2800"/>
              <a:t>離子則必定會優先放電，獲得電子，並生成銅。</a:t>
            </a:r>
            <a:endParaRPr kumimoji="0" lang="en-US" altLang="zh-TW" sz="2800">
              <a:latin typeface="Arial" pitchFamily="34" charset="0"/>
              <a:ea typeface="Arial Unicode MS" pitchFamily="34" charset="-120"/>
              <a:cs typeface="Arial Unicode MS" pitchFamily="34" charset="-120"/>
            </a:endParaRPr>
          </a:p>
        </p:txBody>
      </p:sp>
      <p:sp>
        <p:nvSpPr>
          <p:cNvPr id="10" name="Rectangle 6"/>
          <p:cNvSpPr>
            <a:spLocks noChangeArrowheads="1"/>
          </p:cNvSpPr>
          <p:nvPr/>
        </p:nvSpPr>
        <p:spPr bwMode="auto">
          <a:xfrm>
            <a:off x="360363" y="5386536"/>
            <a:ext cx="83153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HK" altLang="en-US" sz="2800"/>
              <a:t>因此，</a:t>
            </a:r>
            <a:r>
              <a:rPr kumimoji="0" lang="zh-TW" altLang="en-US" sz="2800"/>
              <a:t>硫酸銅</a:t>
            </a:r>
            <a:r>
              <a:rPr kumimoji="0" lang="en-US" altLang="zh-TW" sz="2800">
                <a:latin typeface="Arial" pitchFamily="34" charset="0"/>
                <a:cs typeface="Arial" pitchFamily="34" charset="0"/>
              </a:rPr>
              <a:t>(II) </a:t>
            </a:r>
            <a:r>
              <a:rPr kumimoji="0" lang="zh-TW" altLang="en-US" sz="2800"/>
              <a:t>溶液中的銅</a:t>
            </a:r>
            <a:r>
              <a:rPr kumimoji="0" lang="en-US" altLang="zh-TW" sz="2800">
                <a:latin typeface="Arial" pitchFamily="34" charset="0"/>
                <a:cs typeface="Arial" pitchFamily="34" charset="0"/>
              </a:rPr>
              <a:t>(II) </a:t>
            </a:r>
            <a:r>
              <a:rPr kumimoji="0" lang="zh-TW" altLang="en-US" sz="2800"/>
              <a:t>離子的</a:t>
            </a:r>
            <a:r>
              <a:rPr kumimoji="0" lang="zh-TW" altLang="en-US" sz="3200" b="1">
                <a:solidFill>
                  <a:srgbClr val="3599FF"/>
                </a:solidFill>
              </a:rPr>
              <a:t>濃度逐漸下降</a:t>
            </a:r>
            <a:r>
              <a:rPr kumimoji="0" lang="zh-TW" altLang="en-US" sz="2800"/>
              <a:t>。</a:t>
            </a:r>
            <a:endParaRPr kumimoji="0" lang="en-US" altLang="zh-TW" sz="2800">
              <a:latin typeface="Arial" pitchFamily="34" charset="0"/>
              <a:ea typeface="Arial Unicode MS" pitchFamily="34" charset="-120"/>
              <a:cs typeface="Arial" pitchFamily="34" charset="0"/>
            </a:endParaRPr>
          </a:p>
        </p:txBody>
      </p:sp>
      <p:pic>
        <p:nvPicPr>
          <p:cNvPr id="100365" name="Picture 2" descr="\\lisa\Chem DataBase\CHEM2ndEd_Illustration\Ch33\d33023_02.jpg"/>
          <p:cNvPicPr>
            <a:picLocks noChangeAspect="1" noChangeArrowheads="1"/>
          </p:cNvPicPr>
          <p:nvPr/>
        </p:nvPicPr>
        <p:blipFill>
          <a:blip r:embed="rId3">
            <a:extLst>
              <a:ext uri="{28A0092B-C50C-407E-A947-70E740481C1C}">
                <a14:useLocalDpi xmlns:a14="http://schemas.microsoft.com/office/drawing/2010/main" val="0"/>
              </a:ext>
            </a:extLst>
          </a:blip>
          <a:srcRect l="53905"/>
          <a:stretch>
            <a:fillRect/>
          </a:stretch>
        </p:blipFill>
        <p:spPr bwMode="auto">
          <a:xfrm>
            <a:off x="6630988" y="0"/>
            <a:ext cx="1192212" cy="148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66" name="文字方塊 11"/>
          <p:cNvSpPr txBox="1">
            <a:spLocks noChangeArrowheads="1"/>
          </p:cNvSpPr>
          <p:nvPr/>
        </p:nvSpPr>
        <p:spPr bwMode="auto">
          <a:xfrm>
            <a:off x="7740650" y="836613"/>
            <a:ext cx="10080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1200">
                <a:latin typeface="Arial" pitchFamily="34" charset="0"/>
                <a:cs typeface="Arial" pitchFamily="34" charset="0"/>
              </a:rPr>
              <a:t>純銅片變厚</a:t>
            </a:r>
            <a:endParaRPr kumimoji="0" lang="en-US" altLang="zh-HK" sz="1200">
              <a:latin typeface="Arial" pitchFamily="34" charset="0"/>
              <a:cs typeface="Arial" pitchFamily="34" charset="0"/>
            </a:endParaRPr>
          </a:p>
        </p:txBody>
      </p:sp>
      <p:sp>
        <p:nvSpPr>
          <p:cNvPr id="100367" name="文字方塊 10"/>
          <p:cNvSpPr txBox="1">
            <a:spLocks noChangeArrowheads="1"/>
          </p:cNvSpPr>
          <p:nvPr/>
        </p:nvSpPr>
        <p:spPr bwMode="auto">
          <a:xfrm>
            <a:off x="5535613" y="1196975"/>
            <a:ext cx="13700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1200">
                <a:latin typeface="Arial" pitchFamily="34" charset="0"/>
                <a:cs typeface="Arial" pitchFamily="34" charset="0"/>
              </a:rPr>
              <a:t>來自陽極的雜質</a:t>
            </a:r>
            <a:endParaRPr kumimoji="0" lang="en-US" altLang="zh-HK" sz="1200">
              <a:latin typeface="Arial" pitchFamily="34" charset="0"/>
              <a:cs typeface="Arial" pitchFamily="34" charset="0"/>
            </a:endParaRPr>
          </a:p>
        </p:txBody>
      </p:sp>
    </p:spTree>
    <p:extLst>
      <p:ext uri="{BB962C8B-B14F-4D97-AF65-F5344CB8AC3E}">
        <p14:creationId xmlns:p14="http://schemas.microsoft.com/office/powerpoint/2010/main" val="3598260904"/>
      </p:ext>
    </p:extLst>
  </p:cSld>
  <p:clrMapOvr>
    <a:masterClrMapping/>
  </p:clrMapOvr>
  <p:timing>
    <p:tnLst>
      <p:par>
        <p:cTn id="1" dur="indefinite" restart="never" nodeType="tmRoot"/>
      </p:par>
    </p:tn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179388" y="188913"/>
            <a:ext cx="6913562" cy="568325"/>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100" b="1" dirty="0">
                <a:solidFill>
                  <a:srgbClr val="CC0000"/>
                </a:solidFill>
                <a:latin typeface="+mj-lt"/>
              </a:rPr>
              <a:t>控制電鍍工業污染環境的方法</a:t>
            </a:r>
            <a:endParaRPr kumimoji="0" lang="en-US" altLang="zh-TW" sz="3100" b="1" dirty="0">
              <a:solidFill>
                <a:srgbClr val="CC0000"/>
              </a:solidFill>
              <a:latin typeface="+mj-lt"/>
            </a:endParaRPr>
          </a:p>
        </p:txBody>
      </p:sp>
      <p:sp>
        <p:nvSpPr>
          <p:cNvPr id="3" name="Rectangle 4"/>
          <p:cNvSpPr>
            <a:spLocks noChangeArrowheads="1"/>
          </p:cNvSpPr>
          <p:nvPr/>
        </p:nvSpPr>
        <p:spPr bwMode="auto">
          <a:xfrm>
            <a:off x="250825" y="765175"/>
            <a:ext cx="2520950" cy="568325"/>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000" b="1" dirty="0">
                <a:solidFill>
                  <a:srgbClr val="CC0066"/>
                </a:solidFill>
                <a:latin typeface="+mj-lt"/>
              </a:rPr>
              <a:t>減少有害廢料</a:t>
            </a:r>
            <a:endParaRPr kumimoji="0" lang="en-US" altLang="zh-TW" sz="3000" b="1" dirty="0">
              <a:solidFill>
                <a:srgbClr val="CC0066"/>
              </a:solidFill>
              <a:latin typeface="+mj-lt"/>
            </a:endParaRPr>
          </a:p>
        </p:txBody>
      </p:sp>
      <p:sp>
        <p:nvSpPr>
          <p:cNvPr id="4" name="Rectangle 6"/>
          <p:cNvSpPr>
            <a:spLocks noChangeArrowheads="1"/>
          </p:cNvSpPr>
          <p:nvPr/>
        </p:nvSpPr>
        <p:spPr bwMode="auto">
          <a:xfrm>
            <a:off x="250825" y="1268413"/>
            <a:ext cx="85693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鍍鉻時所用的鉻酸鹽 </a:t>
            </a:r>
            <a:r>
              <a:rPr kumimoji="0" lang="en-US" altLang="zh-TW" sz="2800"/>
              <a:t>(</a:t>
            </a:r>
            <a:r>
              <a:rPr kumimoji="0" lang="zh-TW" altLang="en-US" sz="2800"/>
              <a:t>含有</a:t>
            </a:r>
            <a:r>
              <a:rPr kumimoji="0" lang="en-US" altLang="zh-HK" sz="2800">
                <a:latin typeface="Arial" pitchFamily="34" charset="0"/>
                <a:cs typeface="Arial" pitchFamily="34" charset="0"/>
              </a:rPr>
              <a:t>CrO</a:t>
            </a:r>
            <a:r>
              <a:rPr kumimoji="0" lang="en-US" altLang="zh-HK" sz="2800" baseline="-25000">
                <a:latin typeface="Arial" pitchFamily="34" charset="0"/>
                <a:cs typeface="Arial" pitchFamily="34" charset="0"/>
              </a:rPr>
              <a:t>4</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zh-TW" altLang="en-US" sz="2800"/>
              <a:t>的化合物</a:t>
            </a:r>
            <a:r>
              <a:rPr kumimoji="0" lang="en-US" altLang="zh-TW" sz="2800"/>
              <a:t>) </a:t>
            </a:r>
            <a:r>
              <a:rPr kumimoji="0" lang="zh-TW" altLang="en-US" sz="2800"/>
              <a:t>可由較無害的鉻</a:t>
            </a:r>
            <a:r>
              <a:rPr kumimoji="0" lang="en-US" altLang="zh-TW" sz="2800">
                <a:latin typeface="Arial" pitchFamily="34" charset="0"/>
                <a:cs typeface="Arial" pitchFamily="34" charset="0"/>
              </a:rPr>
              <a:t>(III) </a:t>
            </a:r>
            <a:r>
              <a:rPr kumimoji="0" lang="zh-TW" altLang="en-US" sz="2800"/>
              <a:t>化合物取代。</a:t>
            </a:r>
            <a:endParaRPr kumimoji="0" lang="en-US" altLang="zh-TW" sz="2800">
              <a:latin typeface="Arial" pitchFamily="34" charset="0"/>
              <a:ea typeface="Arial Unicode MS" pitchFamily="34" charset="-120"/>
              <a:cs typeface="Arial" pitchFamily="34" charset="0"/>
            </a:endParaRPr>
          </a:p>
        </p:txBody>
      </p:sp>
      <p:sp>
        <p:nvSpPr>
          <p:cNvPr id="5" name="Rectangle 4"/>
          <p:cNvSpPr>
            <a:spLocks noChangeArrowheads="1"/>
          </p:cNvSpPr>
          <p:nvPr/>
        </p:nvSpPr>
        <p:spPr bwMode="auto">
          <a:xfrm>
            <a:off x="250825" y="2403475"/>
            <a:ext cx="3457575" cy="554038"/>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000" b="1" dirty="0">
                <a:solidFill>
                  <a:srgbClr val="CC0066"/>
                </a:solidFill>
                <a:latin typeface="+mj-lt"/>
              </a:rPr>
              <a:t>循環再用金屬離子</a:t>
            </a:r>
            <a:endParaRPr kumimoji="0" lang="en-US" altLang="zh-TW" sz="3000" b="1" dirty="0">
              <a:solidFill>
                <a:srgbClr val="CC0066"/>
              </a:solidFill>
              <a:latin typeface="+mj-lt"/>
            </a:endParaRPr>
          </a:p>
        </p:txBody>
      </p:sp>
      <p:sp>
        <p:nvSpPr>
          <p:cNvPr id="6" name="Rectangle 6"/>
          <p:cNvSpPr>
            <a:spLocks noChangeArrowheads="1"/>
          </p:cNvSpPr>
          <p:nvPr/>
        </p:nvSpPr>
        <p:spPr bwMode="auto">
          <a:xfrm>
            <a:off x="250825" y="2906713"/>
            <a:ext cx="85693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latin typeface="Arial" pitchFamily="34" charset="0"/>
                <a:cs typeface="Arial" pitchFamily="34" charset="0"/>
              </a:rPr>
              <a:t>硫酸鎳</a:t>
            </a:r>
            <a:r>
              <a:rPr kumimoji="0" lang="en-US" altLang="zh-TW" sz="2800">
                <a:latin typeface="Arial" pitchFamily="34" charset="0"/>
                <a:cs typeface="Arial" pitchFamily="34" charset="0"/>
              </a:rPr>
              <a:t>(II) </a:t>
            </a:r>
            <a:r>
              <a:rPr kumimoji="0" lang="zh-TW" altLang="en-US" sz="2800">
                <a:latin typeface="Arial" pitchFamily="34" charset="0"/>
                <a:cs typeface="Arial" pitchFamily="34" charset="0"/>
              </a:rPr>
              <a:t>常用於鍍鎳，我們可從經處理的廢料溶液中回收鎳</a:t>
            </a:r>
            <a:r>
              <a:rPr kumimoji="0" lang="en-US" altLang="zh-TW" sz="2800">
                <a:latin typeface="Arial" pitchFamily="34" charset="0"/>
                <a:cs typeface="Arial" pitchFamily="34" charset="0"/>
              </a:rPr>
              <a:t>(II) </a:t>
            </a:r>
            <a:r>
              <a:rPr kumimoji="0" lang="zh-TW" altLang="en-US" sz="2800">
                <a:latin typeface="Arial" pitchFamily="34" charset="0"/>
                <a:cs typeface="Arial" pitchFamily="34" charset="0"/>
              </a:rPr>
              <a:t>離子。</a:t>
            </a:r>
            <a:endParaRPr kumimoji="0" lang="en-US" altLang="zh-TW" sz="2800">
              <a:latin typeface="Arial" pitchFamily="34" charset="0"/>
              <a:ea typeface="Arial Unicode MS" pitchFamily="34" charset="-120"/>
              <a:cs typeface="Arial" pitchFamily="34" charset="0"/>
            </a:endParaRPr>
          </a:p>
        </p:txBody>
      </p:sp>
      <p:sp>
        <p:nvSpPr>
          <p:cNvPr id="7" name="Rectangle 4"/>
          <p:cNvSpPr>
            <a:spLocks noChangeArrowheads="1"/>
          </p:cNvSpPr>
          <p:nvPr/>
        </p:nvSpPr>
        <p:spPr bwMode="auto">
          <a:xfrm>
            <a:off x="250825" y="4098925"/>
            <a:ext cx="4826000" cy="554038"/>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000" b="1" dirty="0">
                <a:solidFill>
                  <a:srgbClr val="CC0066"/>
                </a:solidFill>
                <a:latin typeface="+mj-lt"/>
              </a:rPr>
              <a:t>在排放前處理電鍍排放物</a:t>
            </a:r>
            <a:endParaRPr kumimoji="0" lang="en-US" altLang="zh-TW" sz="3000" b="1" dirty="0">
              <a:solidFill>
                <a:srgbClr val="CC0066"/>
              </a:solidFill>
              <a:latin typeface="+mj-lt"/>
            </a:endParaRPr>
          </a:p>
        </p:txBody>
      </p:sp>
      <p:sp>
        <p:nvSpPr>
          <p:cNvPr id="8" name="Rectangle 6"/>
          <p:cNvSpPr>
            <a:spLocks noChangeArrowheads="1"/>
          </p:cNvSpPr>
          <p:nvPr/>
        </p:nvSpPr>
        <p:spPr bwMode="auto">
          <a:xfrm>
            <a:off x="250825" y="5211763"/>
            <a:ext cx="8569325" cy="946150"/>
          </a:xfrm>
          <a:prstGeom prst="rect">
            <a:avLst/>
          </a:prstGeom>
          <a:solidFill>
            <a:srgbClr val="99FF33"/>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使用碳酸鈉或熟石灰</a:t>
            </a:r>
            <a:r>
              <a:rPr kumimoji="0" lang="zh-TW" altLang="en-US" sz="2800" b="1"/>
              <a:t>中和</a:t>
            </a:r>
            <a:r>
              <a:rPr kumimoji="0" lang="zh-TW" altLang="en-US" sz="2800"/>
              <a:t>酸性排放物；使用硫酸</a:t>
            </a:r>
            <a:r>
              <a:rPr kumimoji="0" lang="zh-TW" altLang="en-US" sz="2800" b="1"/>
              <a:t>中和</a:t>
            </a:r>
            <a:r>
              <a:rPr kumimoji="0" lang="zh-TW" altLang="en-US" sz="2800"/>
              <a:t>鹼性排放</a:t>
            </a:r>
            <a:r>
              <a:rPr kumimoji="0" lang="zh-HK" altLang="en-US" sz="2800"/>
              <a:t>物。</a:t>
            </a:r>
            <a:endParaRPr kumimoji="0" lang="en-US" altLang="zh-TW" sz="2800">
              <a:latin typeface="Arial" pitchFamily="34" charset="0"/>
              <a:ea typeface="Arial Unicode MS" pitchFamily="34" charset="-120"/>
              <a:cs typeface="Arial" pitchFamily="34" charset="0"/>
            </a:endParaRPr>
          </a:p>
        </p:txBody>
      </p:sp>
      <p:sp>
        <p:nvSpPr>
          <p:cNvPr id="70665" name="文字方塊 8"/>
          <p:cNvSpPr txBox="1">
            <a:spLocks noChangeArrowheads="1"/>
          </p:cNvSpPr>
          <p:nvPr/>
        </p:nvSpPr>
        <p:spPr bwMode="auto">
          <a:xfrm>
            <a:off x="250825" y="4648200"/>
            <a:ext cx="35433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latin typeface="Arial" pitchFamily="34" charset="0"/>
                <a:cs typeface="Arial" pitchFamily="34" charset="0"/>
              </a:rPr>
              <a:t>1. </a:t>
            </a:r>
            <a:r>
              <a:rPr kumimoji="0" lang="zh-TW" altLang="en-US" sz="2800" b="1">
                <a:latin typeface="Arial" pitchFamily="34" charset="0"/>
                <a:cs typeface="Arial" pitchFamily="34" charset="0"/>
              </a:rPr>
              <a:t>控制排放物的</a:t>
            </a:r>
            <a:r>
              <a:rPr kumimoji="0" lang="en-US" altLang="zh-TW" sz="2800" b="1">
                <a:latin typeface="Arial" pitchFamily="34" charset="0"/>
                <a:cs typeface="Arial" pitchFamily="34" charset="0"/>
              </a:rPr>
              <a:t>pH</a:t>
            </a:r>
            <a:r>
              <a:rPr kumimoji="0" lang="zh-TW" altLang="en-US" sz="2800" b="1">
                <a:latin typeface="Arial" pitchFamily="34" charset="0"/>
                <a:cs typeface="Arial" pitchFamily="34" charset="0"/>
              </a:rPr>
              <a:t>值</a:t>
            </a:r>
            <a:endParaRPr kumimoji="0" lang="zh-HK" altLang="en-US" sz="2800" b="1">
              <a:latin typeface="Arial" pitchFamily="34" charset="0"/>
              <a:cs typeface="Arial" pitchFamily="34" charset="0"/>
            </a:endParaRPr>
          </a:p>
        </p:txBody>
      </p:sp>
    </p:spTree>
    <p:extLst>
      <p:ext uri="{BB962C8B-B14F-4D97-AF65-F5344CB8AC3E}">
        <p14:creationId xmlns:p14="http://schemas.microsoft.com/office/powerpoint/2010/main" val="1634063282"/>
      </p:ext>
    </p:extLst>
  </p:cSld>
  <p:clrMapOvr>
    <a:masterClrMapping/>
  </p:clrMapOvr>
  <p:timing>
    <p:tnLst>
      <p:par>
        <p:cTn id="1" dur="indefinite" restart="never" nodeType="tmRoot"/>
      </p:par>
    </p:tnLst>
  </p:timing>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文字方塊 1"/>
          <p:cNvSpPr txBox="1">
            <a:spLocks noChangeArrowheads="1"/>
          </p:cNvSpPr>
          <p:nvPr/>
        </p:nvSpPr>
        <p:spPr bwMode="auto">
          <a:xfrm>
            <a:off x="250825" y="440531"/>
            <a:ext cx="3098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latin typeface="Arial" pitchFamily="34" charset="0"/>
                <a:cs typeface="Arial" pitchFamily="34" charset="0"/>
              </a:rPr>
              <a:t>2. </a:t>
            </a:r>
            <a:r>
              <a:rPr kumimoji="0" lang="zh-TW" altLang="en-US" sz="2800" b="1">
                <a:latin typeface="Arial" pitchFamily="34" charset="0"/>
                <a:cs typeface="Arial" pitchFamily="34" charset="0"/>
              </a:rPr>
              <a:t>沉澱重金屬離子</a:t>
            </a:r>
            <a:endParaRPr kumimoji="0" lang="zh-HK" altLang="en-US" sz="2800" b="1">
              <a:latin typeface="Arial" pitchFamily="34" charset="0"/>
              <a:cs typeface="Arial" pitchFamily="34" charset="0"/>
            </a:endParaRPr>
          </a:p>
        </p:txBody>
      </p:sp>
      <p:sp>
        <p:nvSpPr>
          <p:cNvPr id="3" name="Rectangle 6"/>
          <p:cNvSpPr>
            <a:spLocks noChangeArrowheads="1"/>
          </p:cNvSpPr>
          <p:nvPr/>
        </p:nvSpPr>
        <p:spPr bwMode="auto">
          <a:xfrm>
            <a:off x="250825" y="1016793"/>
            <a:ext cx="8470900" cy="1373188"/>
          </a:xfrm>
          <a:prstGeom prst="rect">
            <a:avLst/>
          </a:prstGeom>
          <a:solidFill>
            <a:srgbClr val="99FF33"/>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把 </a:t>
            </a:r>
            <a:r>
              <a:rPr kumimoji="0" lang="zh-TW" altLang="en-US" sz="2800" b="1"/>
              <a:t>氫氧化鈉</a:t>
            </a:r>
            <a:r>
              <a:rPr kumimoji="0" lang="zh-TW" altLang="en-US" sz="2800"/>
              <a:t> 溶液或 </a:t>
            </a:r>
            <a:r>
              <a:rPr kumimoji="0" lang="zh-TW" altLang="en-US" sz="2800" b="1"/>
              <a:t>碳酸鈉</a:t>
            </a:r>
            <a:r>
              <a:rPr kumimoji="0" lang="zh-TW" altLang="en-US" sz="2800"/>
              <a:t> 溶液加入排放物中，當中的金屬離子會</a:t>
            </a:r>
            <a:r>
              <a:rPr kumimoji="0" lang="zh-TW" altLang="en-US" sz="2800" b="1"/>
              <a:t>沉澱出來</a:t>
            </a:r>
            <a:r>
              <a:rPr kumimoji="0" lang="zh-TW" altLang="en-US" sz="2800"/>
              <a:t>，</a:t>
            </a:r>
            <a:r>
              <a:rPr kumimoji="0" lang="zh-TW" altLang="en-US" sz="2800" b="1"/>
              <a:t>生成不溶於水的氫氧化物 或 碳酸鹽</a:t>
            </a:r>
            <a:r>
              <a:rPr kumimoji="0" lang="zh-TW" altLang="en-US" sz="2800"/>
              <a:t>，從而把它們</a:t>
            </a:r>
            <a:r>
              <a:rPr kumimoji="0" lang="zh-HK" altLang="en-US" sz="2800"/>
              <a:t>移除。</a:t>
            </a:r>
            <a:r>
              <a:rPr kumimoji="0" lang="en-US" altLang="zh-HK" sz="2800">
                <a:latin typeface="Arial" pitchFamily="34" charset="0"/>
                <a:cs typeface="Arial" pitchFamily="34" charset="0"/>
              </a:rPr>
              <a:t> </a:t>
            </a:r>
            <a:endParaRPr kumimoji="0" lang="en-US" altLang="zh-TW" sz="2800">
              <a:latin typeface="Arial" pitchFamily="34" charset="0"/>
              <a:ea typeface="Arial Unicode MS" pitchFamily="34" charset="-120"/>
              <a:cs typeface="Arial" pitchFamily="34" charset="0"/>
            </a:endParaRPr>
          </a:p>
        </p:txBody>
      </p:sp>
      <p:sp>
        <p:nvSpPr>
          <p:cNvPr id="71684" name="文字方塊 3"/>
          <p:cNvSpPr txBox="1">
            <a:spLocks noChangeArrowheads="1"/>
          </p:cNvSpPr>
          <p:nvPr/>
        </p:nvSpPr>
        <p:spPr bwMode="auto">
          <a:xfrm>
            <a:off x="323155" y="2976909"/>
            <a:ext cx="903288" cy="523875"/>
          </a:xfrm>
          <a:prstGeom prst="rect">
            <a:avLst/>
          </a:prstGeom>
          <a:solidFill>
            <a:srgbClr val="CC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solidFill>
                  <a:schemeClr val="bg1"/>
                </a:solidFill>
                <a:latin typeface="Arial" pitchFamily="34" charset="0"/>
                <a:cs typeface="Arial" pitchFamily="34" charset="0"/>
              </a:rPr>
              <a:t>例子</a:t>
            </a:r>
            <a:endParaRPr kumimoji="0" lang="zh-HK" altLang="en-US" sz="2800">
              <a:solidFill>
                <a:schemeClr val="bg1"/>
              </a:solidFill>
              <a:latin typeface="Arial" pitchFamily="34" charset="0"/>
              <a:cs typeface="Arial" pitchFamily="34" charset="0"/>
            </a:endParaRPr>
          </a:p>
        </p:txBody>
      </p:sp>
      <p:sp>
        <p:nvSpPr>
          <p:cNvPr id="5" name="Rectangle 6"/>
          <p:cNvSpPr>
            <a:spLocks noChangeArrowheads="1"/>
          </p:cNvSpPr>
          <p:nvPr/>
        </p:nvSpPr>
        <p:spPr bwMode="auto">
          <a:xfrm>
            <a:off x="323155" y="3572222"/>
            <a:ext cx="84709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把氫氧化鈉溶液加入氯化鎳</a:t>
            </a:r>
            <a:r>
              <a:rPr kumimoji="0" lang="en-US" altLang="zh-TW" sz="2800"/>
              <a:t>(II) </a:t>
            </a:r>
            <a:r>
              <a:rPr kumimoji="0" lang="zh-TW" altLang="en-US" sz="2800"/>
              <a:t>中時，氫氧化鎳</a:t>
            </a:r>
            <a:r>
              <a:rPr kumimoji="0" lang="en-US" altLang="zh-TW" sz="2800">
                <a:latin typeface="Arial" pitchFamily="34" charset="0"/>
                <a:cs typeface="Arial" pitchFamily="34" charset="0"/>
              </a:rPr>
              <a:t>(II)</a:t>
            </a:r>
          </a:p>
          <a:p>
            <a:pPr eaLnBrk="1" hangingPunct="1"/>
            <a:r>
              <a:rPr kumimoji="0" lang="en-US" altLang="zh-TW" sz="2800"/>
              <a:t>	</a:t>
            </a:r>
            <a:r>
              <a:rPr kumimoji="0" lang="zh-TW" altLang="en-US" sz="2800"/>
              <a:t>會沉澱出來。</a:t>
            </a:r>
            <a:r>
              <a:rPr kumimoji="0" lang="en-US" altLang="zh-HK" sz="2800">
                <a:latin typeface="Arial" pitchFamily="34" charset="0"/>
                <a:cs typeface="Arial" pitchFamily="34" charset="0"/>
              </a:rPr>
              <a:t> </a:t>
            </a:r>
            <a:endParaRPr kumimoji="0" lang="en-US" altLang="zh-TW" sz="2800">
              <a:latin typeface="Arial" pitchFamily="34" charset="0"/>
              <a:ea typeface="Arial Unicode MS" pitchFamily="34" charset="-120"/>
              <a:cs typeface="Arial" pitchFamily="34" charset="0"/>
            </a:endParaRPr>
          </a:p>
        </p:txBody>
      </p:sp>
      <p:sp>
        <p:nvSpPr>
          <p:cNvPr id="6" name="Rectangle 6"/>
          <p:cNvSpPr>
            <a:spLocks noChangeArrowheads="1"/>
          </p:cNvSpPr>
          <p:nvPr/>
        </p:nvSpPr>
        <p:spPr bwMode="auto">
          <a:xfrm>
            <a:off x="323155" y="5353397"/>
            <a:ext cx="64817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把沉澱過濾後便可排放剩餘的溶液。</a:t>
            </a:r>
            <a:endParaRPr kumimoji="0" lang="en-US" altLang="zh-TW" sz="2800">
              <a:latin typeface="Arial" pitchFamily="34" charset="0"/>
              <a:ea typeface="Arial Unicode MS" pitchFamily="34" charset="-120"/>
              <a:cs typeface="Arial" pitchFamily="34" charset="0"/>
            </a:endParaRPr>
          </a:p>
        </p:txBody>
      </p:sp>
      <p:sp>
        <p:nvSpPr>
          <p:cNvPr id="71687" name="矩形 6"/>
          <p:cNvSpPr>
            <a:spLocks noChangeArrowheads="1"/>
          </p:cNvSpPr>
          <p:nvPr/>
        </p:nvSpPr>
        <p:spPr bwMode="auto">
          <a:xfrm>
            <a:off x="827980" y="4634259"/>
            <a:ext cx="80645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pitchFamily="34" charset="0"/>
                <a:cs typeface="Arial" pitchFamily="34" charset="0"/>
              </a:rPr>
              <a:t>NiCl</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(aq) + 2NaOH(aq) </a:t>
            </a:r>
            <a:r>
              <a:rPr kumimoji="0" lang="en-US" altLang="zh-HK" sz="2800">
                <a:latin typeface="Arial" pitchFamily="34" charset="0"/>
                <a:cs typeface="Arial" pitchFamily="34" charset="0"/>
                <a:sym typeface="Symbol" pitchFamily="18" charset="2"/>
              </a:rPr>
              <a:t> </a:t>
            </a:r>
            <a:r>
              <a:rPr kumimoji="0" lang="en-US" altLang="zh-HK" sz="2800">
                <a:latin typeface="Arial" pitchFamily="34" charset="0"/>
                <a:cs typeface="Arial" pitchFamily="34" charset="0"/>
              </a:rPr>
              <a:t>Ni(OH)</a:t>
            </a:r>
            <a:r>
              <a:rPr kumimoji="0" lang="en-US" altLang="zh-HK" sz="2800" baseline="-25000">
                <a:latin typeface="Arial" pitchFamily="34" charset="0"/>
                <a:cs typeface="Arial" pitchFamily="34" charset="0"/>
              </a:rPr>
              <a:t>2</a:t>
            </a:r>
            <a:r>
              <a:rPr kumimoji="0" lang="en-US" altLang="zh-HK" sz="2800">
                <a:latin typeface="Arial" pitchFamily="34" charset="0"/>
                <a:cs typeface="Arial" pitchFamily="34" charset="0"/>
              </a:rPr>
              <a:t>(s) + 2NaCl(aq)</a:t>
            </a:r>
            <a:endParaRPr kumimoji="0" lang="zh-HK" altLang="en-US" sz="2800">
              <a:latin typeface="Arial" pitchFamily="34" charset="0"/>
              <a:cs typeface="Arial" pitchFamily="34" charset="0"/>
            </a:endParaRPr>
          </a:p>
        </p:txBody>
      </p:sp>
    </p:spTree>
    <p:extLst>
      <p:ext uri="{BB962C8B-B14F-4D97-AF65-F5344CB8AC3E}">
        <p14:creationId xmlns:p14="http://schemas.microsoft.com/office/powerpoint/2010/main" val="4267003956"/>
      </p:ext>
    </p:extLst>
  </p:cSld>
  <p:clrMapOvr>
    <a:masterClrMapping/>
  </p:clrMapOvr>
  <p:timing>
    <p:tnLst>
      <p:par>
        <p:cTn id="1" dur="indefinite" restart="never" nodeType="tmRoot"/>
      </p:par>
    </p:tnLst>
  </p:timing>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文字方塊 1"/>
          <p:cNvSpPr txBox="1">
            <a:spLocks noChangeArrowheads="1"/>
          </p:cNvSpPr>
          <p:nvPr/>
        </p:nvSpPr>
        <p:spPr bwMode="auto">
          <a:xfrm>
            <a:off x="261813" y="528290"/>
            <a:ext cx="23796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b="1">
                <a:latin typeface="Arial" pitchFamily="34" charset="0"/>
                <a:cs typeface="Arial" pitchFamily="34" charset="0"/>
              </a:rPr>
              <a:t>3. </a:t>
            </a:r>
            <a:r>
              <a:rPr kumimoji="0" lang="zh-TW" altLang="en-US" sz="2800" b="1">
                <a:latin typeface="Arial" pitchFamily="34" charset="0"/>
                <a:cs typeface="Arial" pitchFamily="34" charset="0"/>
              </a:rPr>
              <a:t>處理鉻廢料</a:t>
            </a:r>
            <a:endParaRPr kumimoji="0" lang="zh-HK" altLang="en-US" sz="2800" b="1">
              <a:latin typeface="Arial" pitchFamily="34" charset="0"/>
              <a:cs typeface="Arial" pitchFamily="34" charset="0"/>
            </a:endParaRPr>
          </a:p>
        </p:txBody>
      </p:sp>
      <p:sp>
        <p:nvSpPr>
          <p:cNvPr id="3" name="Rectangle 6"/>
          <p:cNvSpPr>
            <a:spLocks noChangeArrowheads="1"/>
          </p:cNvSpPr>
          <p:nvPr/>
        </p:nvSpPr>
        <p:spPr bwMode="auto">
          <a:xfrm>
            <a:off x="250701" y="1267618"/>
            <a:ext cx="842486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電鍍工業產生的污水通常含有毒性很高的鉻酸根離子 </a:t>
            </a:r>
            <a:r>
              <a:rPr kumimoji="0" lang="en-US" altLang="zh-TW" sz="2800"/>
              <a:t>(</a:t>
            </a:r>
            <a:r>
              <a:rPr kumimoji="0" lang="en-US" altLang="zh-HK" sz="2800">
                <a:latin typeface="Arial" pitchFamily="34" charset="0"/>
                <a:cs typeface="Arial" pitchFamily="34" charset="0"/>
              </a:rPr>
              <a:t>CrO</a:t>
            </a:r>
            <a:r>
              <a:rPr kumimoji="0" lang="en-US" altLang="zh-HK" sz="2800" baseline="-25000">
                <a:latin typeface="Arial" pitchFamily="34" charset="0"/>
                <a:cs typeface="Arial" pitchFamily="34" charset="0"/>
              </a:rPr>
              <a:t>4</a:t>
            </a:r>
            <a:r>
              <a:rPr kumimoji="0" lang="en-US" altLang="zh-HK" sz="2800" baseline="30000">
                <a:latin typeface="Arial" pitchFamily="34" charset="0"/>
                <a:cs typeface="Arial" pitchFamily="34" charset="0"/>
              </a:rPr>
              <a:t>2–</a:t>
            </a:r>
            <a:r>
              <a:rPr kumimoji="0" lang="en-US" altLang="zh-HK" sz="2800">
                <a:latin typeface="Arial" pitchFamily="34" charset="0"/>
                <a:cs typeface="Arial" pitchFamily="34" charset="0"/>
              </a:rPr>
              <a:t>(aq))</a:t>
            </a:r>
            <a:r>
              <a:rPr kumimoji="0" lang="zh-HK" altLang="en-US" sz="2800"/>
              <a:t>。</a:t>
            </a:r>
            <a:endParaRPr kumimoji="0" lang="en-US" altLang="zh-TW" sz="2800">
              <a:latin typeface="Arial" pitchFamily="34" charset="0"/>
              <a:ea typeface="Arial Unicode MS" pitchFamily="34" charset="-120"/>
              <a:cs typeface="Arial" pitchFamily="34" charset="0"/>
            </a:endParaRPr>
          </a:p>
        </p:txBody>
      </p:sp>
      <p:sp>
        <p:nvSpPr>
          <p:cNvPr id="5" name="Rectangle 6"/>
          <p:cNvSpPr>
            <a:spLocks noChangeArrowheads="1"/>
          </p:cNvSpPr>
          <p:nvPr/>
        </p:nvSpPr>
        <p:spPr bwMode="auto">
          <a:xfrm>
            <a:off x="250701" y="2637184"/>
            <a:ext cx="85328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處理鉻廢料的方法是把酸化亞硫酸鈉溶液加入鉻廢料中，把</a:t>
            </a:r>
            <a:r>
              <a:rPr kumimoji="0" lang="zh-TW" altLang="en-US" sz="2800" b="1"/>
              <a:t>鉻酸根離子還原成鉻</a:t>
            </a:r>
            <a:r>
              <a:rPr kumimoji="0" lang="en-US" altLang="zh-TW" sz="2800" b="1">
                <a:latin typeface="Arial" pitchFamily="34" charset="0"/>
                <a:cs typeface="Arial" pitchFamily="34" charset="0"/>
              </a:rPr>
              <a:t>(III) </a:t>
            </a:r>
            <a:r>
              <a:rPr kumimoji="0" lang="zh-TW" altLang="en-US" sz="2800" b="1"/>
              <a:t>離子</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72709" name="矩形 5"/>
          <p:cNvSpPr>
            <a:spLocks noChangeArrowheads="1"/>
          </p:cNvSpPr>
          <p:nvPr/>
        </p:nvSpPr>
        <p:spPr bwMode="auto">
          <a:xfrm>
            <a:off x="539626" y="3716684"/>
            <a:ext cx="84248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pt-BR" altLang="zh-HK" sz="2000">
                <a:latin typeface="Arial" pitchFamily="34" charset="0"/>
                <a:cs typeface="Arial" pitchFamily="34" charset="0"/>
              </a:rPr>
              <a:t>3SO</a:t>
            </a:r>
            <a:r>
              <a:rPr kumimoji="0" lang="pt-BR" altLang="zh-HK" sz="2000" baseline="-25000">
                <a:latin typeface="Arial" pitchFamily="34" charset="0"/>
                <a:cs typeface="Arial" pitchFamily="34" charset="0"/>
              </a:rPr>
              <a:t>3</a:t>
            </a:r>
            <a:r>
              <a:rPr kumimoji="0" lang="pt-BR" altLang="zh-HK" sz="2000" baseline="30000">
                <a:latin typeface="Arial" pitchFamily="34" charset="0"/>
                <a:cs typeface="Arial" pitchFamily="34" charset="0"/>
              </a:rPr>
              <a:t>2–</a:t>
            </a:r>
            <a:r>
              <a:rPr kumimoji="0" lang="pt-BR" altLang="zh-HK" sz="2000">
                <a:latin typeface="Arial" pitchFamily="34" charset="0"/>
                <a:cs typeface="Arial" pitchFamily="34" charset="0"/>
              </a:rPr>
              <a:t>(aq) + 2CrO</a:t>
            </a:r>
            <a:r>
              <a:rPr kumimoji="0" lang="pt-BR" altLang="zh-HK" sz="2000" baseline="-25000">
                <a:latin typeface="Arial" pitchFamily="34" charset="0"/>
                <a:cs typeface="Arial" pitchFamily="34" charset="0"/>
              </a:rPr>
              <a:t>4</a:t>
            </a:r>
            <a:r>
              <a:rPr kumimoji="0" lang="pt-BR" altLang="zh-HK" sz="2000" baseline="30000">
                <a:latin typeface="Arial" pitchFamily="34" charset="0"/>
                <a:cs typeface="Arial" pitchFamily="34" charset="0"/>
              </a:rPr>
              <a:t>2– </a:t>
            </a:r>
            <a:r>
              <a:rPr kumimoji="0" lang="pt-BR" altLang="zh-HK" sz="2000">
                <a:latin typeface="Arial" pitchFamily="34" charset="0"/>
                <a:cs typeface="Arial" pitchFamily="34" charset="0"/>
              </a:rPr>
              <a:t>(aq) + 10H</a:t>
            </a:r>
            <a:r>
              <a:rPr kumimoji="0" lang="pt-BR" altLang="zh-HK" sz="2000" baseline="30000">
                <a:latin typeface="Arial" pitchFamily="34" charset="0"/>
                <a:cs typeface="Arial" pitchFamily="34" charset="0"/>
              </a:rPr>
              <a:t>+</a:t>
            </a:r>
            <a:r>
              <a:rPr kumimoji="0" lang="pt-BR" altLang="zh-HK" sz="2000">
                <a:latin typeface="Arial" pitchFamily="34" charset="0"/>
                <a:cs typeface="Arial" pitchFamily="34" charset="0"/>
              </a:rPr>
              <a:t>(aq) </a:t>
            </a:r>
            <a:r>
              <a:rPr kumimoji="0" lang="pt-BR" altLang="zh-HK" sz="2000">
                <a:latin typeface="Arial" pitchFamily="34" charset="0"/>
                <a:cs typeface="Arial" pitchFamily="34" charset="0"/>
                <a:sym typeface="Symbol" pitchFamily="18" charset="2"/>
              </a:rPr>
              <a:t> </a:t>
            </a:r>
            <a:r>
              <a:rPr kumimoji="0" lang="pt-BR" altLang="zh-HK" sz="2000">
                <a:latin typeface="Arial" pitchFamily="34" charset="0"/>
                <a:cs typeface="Arial" pitchFamily="34" charset="0"/>
              </a:rPr>
              <a:t>3SO</a:t>
            </a:r>
            <a:r>
              <a:rPr kumimoji="0" lang="pt-BR" altLang="zh-HK" sz="2000" baseline="-25000">
                <a:latin typeface="Arial" pitchFamily="34" charset="0"/>
                <a:cs typeface="Arial" pitchFamily="34" charset="0"/>
              </a:rPr>
              <a:t>4</a:t>
            </a:r>
            <a:r>
              <a:rPr kumimoji="0" lang="pt-BR" altLang="zh-HK" sz="2000" baseline="30000">
                <a:latin typeface="Arial" pitchFamily="34" charset="0"/>
                <a:cs typeface="Arial" pitchFamily="34" charset="0"/>
              </a:rPr>
              <a:t>2–</a:t>
            </a:r>
            <a:r>
              <a:rPr kumimoji="0" lang="pt-BR" altLang="zh-HK" sz="2000">
                <a:latin typeface="Arial" pitchFamily="34" charset="0"/>
                <a:cs typeface="Arial" pitchFamily="34" charset="0"/>
              </a:rPr>
              <a:t>(aq) + 2Cr</a:t>
            </a:r>
            <a:r>
              <a:rPr kumimoji="0" lang="pt-BR" altLang="zh-HK" sz="2000" baseline="30000">
                <a:latin typeface="Arial" pitchFamily="34" charset="0"/>
                <a:cs typeface="Arial" pitchFamily="34" charset="0"/>
              </a:rPr>
              <a:t>3+</a:t>
            </a:r>
            <a:r>
              <a:rPr kumimoji="0" lang="pt-BR" altLang="zh-HK" sz="2000">
                <a:latin typeface="Arial" pitchFamily="34" charset="0"/>
                <a:cs typeface="Arial" pitchFamily="34" charset="0"/>
              </a:rPr>
              <a:t>(aq) + 5H</a:t>
            </a:r>
            <a:r>
              <a:rPr kumimoji="0" lang="pt-BR" altLang="zh-HK" sz="2000" baseline="-25000">
                <a:latin typeface="Arial" pitchFamily="34" charset="0"/>
                <a:cs typeface="Arial" pitchFamily="34" charset="0"/>
              </a:rPr>
              <a:t>2</a:t>
            </a:r>
            <a:r>
              <a:rPr kumimoji="0" lang="pt-BR" altLang="zh-HK" sz="2000">
                <a:latin typeface="Arial" pitchFamily="34" charset="0"/>
                <a:cs typeface="Arial" pitchFamily="34" charset="0"/>
              </a:rPr>
              <a:t>O(l) </a:t>
            </a:r>
            <a:endParaRPr kumimoji="0" lang="zh-HK" altLang="en-US" sz="2000">
              <a:latin typeface="Arial" pitchFamily="34" charset="0"/>
              <a:cs typeface="Arial" pitchFamily="34" charset="0"/>
            </a:endParaRPr>
          </a:p>
        </p:txBody>
      </p:sp>
      <p:sp>
        <p:nvSpPr>
          <p:cNvPr id="7" name="Rectangle 6"/>
          <p:cNvSpPr>
            <a:spLocks noChangeArrowheads="1"/>
          </p:cNvSpPr>
          <p:nvPr/>
        </p:nvSpPr>
        <p:spPr bwMode="auto">
          <a:xfrm>
            <a:off x="250701" y="4551263"/>
            <a:ext cx="86614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just" eaLnBrk="1" hangingPunct="1">
              <a:buFontTx/>
              <a:buBlip>
                <a:blip r:embed="rId2"/>
              </a:buBlip>
            </a:pPr>
            <a:r>
              <a:rPr kumimoji="0" lang="zh-TW" altLang="en-US" sz="2800"/>
              <a:t>加入氫氧化鈉溶液，把鉻</a:t>
            </a:r>
            <a:r>
              <a:rPr kumimoji="0" lang="en-US" altLang="zh-TW" sz="2800">
                <a:latin typeface="Arial" pitchFamily="34" charset="0"/>
                <a:cs typeface="Arial" pitchFamily="34" charset="0"/>
              </a:rPr>
              <a:t>(III) </a:t>
            </a:r>
            <a:r>
              <a:rPr kumimoji="0" lang="zh-TW" altLang="en-US" sz="2800"/>
              <a:t>離子</a:t>
            </a:r>
            <a:r>
              <a:rPr kumimoji="0" lang="zh-TW" altLang="en-US" sz="2800" b="1"/>
              <a:t>以氫氧化鉻</a:t>
            </a:r>
            <a:r>
              <a:rPr kumimoji="0" lang="en-US" altLang="zh-TW" sz="2800" b="1">
                <a:latin typeface="Arial" pitchFamily="34" charset="0"/>
                <a:cs typeface="Arial" pitchFamily="34" charset="0"/>
              </a:rPr>
              <a:t>(III)</a:t>
            </a:r>
            <a:r>
              <a:rPr kumimoji="0" lang="en-US" altLang="zh-TW" sz="2800" b="1"/>
              <a:t> </a:t>
            </a:r>
            <a:r>
              <a:rPr kumimoji="0" lang="zh-TW" altLang="en-US" sz="2800" b="1"/>
              <a:t>的形態沉澱出來</a:t>
            </a:r>
            <a:r>
              <a:rPr kumimoji="0" lang="zh-TW" altLang="en-US" sz="2800"/>
              <a:t>。</a:t>
            </a:r>
            <a:endParaRPr kumimoji="0" lang="en-US" altLang="zh-TW" sz="2800">
              <a:latin typeface="Arial" pitchFamily="34" charset="0"/>
              <a:ea typeface="Arial Unicode MS" pitchFamily="34" charset="-120"/>
              <a:cs typeface="Arial" pitchFamily="34" charset="0"/>
            </a:endParaRPr>
          </a:p>
        </p:txBody>
      </p:sp>
      <p:sp>
        <p:nvSpPr>
          <p:cNvPr id="72711" name="矩形 7"/>
          <p:cNvSpPr>
            <a:spLocks noChangeArrowheads="1"/>
          </p:cNvSpPr>
          <p:nvPr/>
        </p:nvSpPr>
        <p:spPr bwMode="auto">
          <a:xfrm>
            <a:off x="1763588" y="5559325"/>
            <a:ext cx="48752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pitchFamily="34" charset="0"/>
                <a:cs typeface="Arial" pitchFamily="34" charset="0"/>
              </a:rPr>
              <a:t>Cr</a:t>
            </a:r>
            <a:r>
              <a:rPr kumimoji="0" lang="en-US" altLang="zh-HK" sz="2400" baseline="30000">
                <a:latin typeface="Arial" pitchFamily="34" charset="0"/>
                <a:cs typeface="Arial" pitchFamily="34" charset="0"/>
              </a:rPr>
              <a:t>3+</a:t>
            </a:r>
            <a:r>
              <a:rPr kumimoji="0" lang="en-US" altLang="zh-HK" sz="2400">
                <a:latin typeface="Arial" pitchFamily="34" charset="0"/>
                <a:cs typeface="Arial" pitchFamily="34" charset="0"/>
              </a:rPr>
              <a:t>(aq) + 3OH</a:t>
            </a:r>
            <a:r>
              <a:rPr kumimoji="0" lang="en-US" altLang="zh-HK" sz="2400" baseline="30000">
                <a:latin typeface="Arial" pitchFamily="34" charset="0"/>
                <a:cs typeface="Arial" pitchFamily="34" charset="0"/>
              </a:rPr>
              <a:t>–</a:t>
            </a:r>
            <a:r>
              <a:rPr kumimoji="0" lang="en-US" altLang="zh-HK" sz="2400">
                <a:latin typeface="Arial" pitchFamily="34" charset="0"/>
                <a:cs typeface="Arial" pitchFamily="34" charset="0"/>
              </a:rPr>
              <a:t>(aq) </a:t>
            </a:r>
            <a:r>
              <a:rPr kumimoji="0" lang="en-US" altLang="zh-HK" sz="2400">
                <a:latin typeface="Arial" pitchFamily="34" charset="0"/>
                <a:cs typeface="Arial" pitchFamily="34" charset="0"/>
                <a:sym typeface="Symbol" pitchFamily="18" charset="2"/>
              </a:rPr>
              <a:t> </a:t>
            </a:r>
            <a:r>
              <a:rPr kumimoji="0" lang="en-US" altLang="zh-HK" sz="2400">
                <a:latin typeface="Arial" pitchFamily="34" charset="0"/>
                <a:cs typeface="Arial" pitchFamily="34" charset="0"/>
              </a:rPr>
              <a:t>Cr(OH)</a:t>
            </a:r>
            <a:r>
              <a:rPr kumimoji="0" lang="en-US" altLang="zh-HK" sz="2400" baseline="-25000">
                <a:latin typeface="Arial" pitchFamily="34" charset="0"/>
                <a:cs typeface="Arial" pitchFamily="34" charset="0"/>
              </a:rPr>
              <a:t>3</a:t>
            </a:r>
            <a:r>
              <a:rPr kumimoji="0" lang="en-US" altLang="zh-HK" sz="2400">
                <a:latin typeface="Arial" pitchFamily="34" charset="0"/>
                <a:cs typeface="Arial" pitchFamily="34" charset="0"/>
              </a:rPr>
              <a:t>(s)</a:t>
            </a:r>
            <a:endParaRPr kumimoji="0" lang="zh-HK" altLang="en-US" sz="2400">
              <a:latin typeface="Arial" pitchFamily="34" charset="0"/>
              <a:cs typeface="Arial" pitchFamily="34" charset="0"/>
            </a:endParaRPr>
          </a:p>
        </p:txBody>
      </p:sp>
    </p:spTree>
    <p:extLst>
      <p:ext uri="{BB962C8B-B14F-4D97-AF65-F5344CB8AC3E}">
        <p14:creationId xmlns:p14="http://schemas.microsoft.com/office/powerpoint/2010/main" val="2184572812"/>
      </p:ext>
    </p:extLst>
  </p:cSld>
  <p:clrMapOvr>
    <a:masterClrMapping/>
  </p:clrMapOvr>
  <p:timing>
    <p:tnLst>
      <p:par>
        <p:cTn id="1" dur="indefinite" restart="never" nodeType="tmRoot"/>
      </p:par>
    </p:tnLst>
  </p:timing>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Rectangle 4"/>
          <p:cNvSpPr>
            <a:spLocks noChangeArrowheads="1"/>
          </p:cNvSpPr>
          <p:nvPr/>
        </p:nvSpPr>
        <p:spPr bwMode="auto">
          <a:xfrm>
            <a:off x="1962993" y="3356992"/>
            <a:ext cx="5921375"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600" b="1" dirty="0">
                <a:solidFill>
                  <a:srgbClr val="800080"/>
                </a:solidFill>
                <a:latin typeface="Arial" charset="0"/>
                <a:cs typeface="Arial" charset="0"/>
              </a:rPr>
              <a:t>化學反應中的能量變化</a:t>
            </a:r>
            <a:endParaRPr kumimoji="0" lang="en-US" altLang="zh-TW" sz="3600" b="1" dirty="0">
              <a:solidFill>
                <a:srgbClr val="800080"/>
              </a:solidFill>
              <a:latin typeface="Arial" charset="0"/>
              <a:cs typeface="Arial" charset="0"/>
            </a:endParaRPr>
          </a:p>
        </p:txBody>
      </p:sp>
      <p:sp>
        <p:nvSpPr>
          <p:cNvPr id="10" name="Rectangle 3"/>
          <p:cNvSpPr>
            <a:spLocks noChangeArrowheads="1"/>
          </p:cNvSpPr>
          <p:nvPr/>
        </p:nvSpPr>
        <p:spPr bwMode="auto">
          <a:xfrm>
            <a:off x="3132633" y="2227014"/>
            <a:ext cx="2303463" cy="769938"/>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kumimoji="0" lang="zh-TW" altLang="en-US" sz="4400" b="1" dirty="0">
                <a:solidFill>
                  <a:srgbClr val="FFFF00"/>
                </a:solidFill>
                <a:effectLst>
                  <a:outerShdw blurRad="38100" dist="38100" dir="2700000" algn="tl">
                    <a:srgbClr val="000000"/>
                  </a:outerShdw>
                </a:effectLst>
                <a:latin typeface="+mn-lt"/>
                <a:ea typeface="+mn-ea"/>
              </a:rPr>
              <a:t>第 </a:t>
            </a:r>
            <a:r>
              <a:rPr kumimoji="0" lang="en-US" altLang="zh-TW" sz="4400" b="1" dirty="0">
                <a:solidFill>
                  <a:schemeClr val="bg1"/>
                </a:solidFill>
                <a:effectLst>
                  <a:outerShdw blurRad="38100" dist="38100" dir="2700000" algn="tl">
                    <a:srgbClr val="000000"/>
                  </a:outerShdw>
                </a:effectLst>
                <a:latin typeface="Arial" pitchFamily="34" charset="0"/>
                <a:ea typeface="新細明體" pitchFamily="18" charset="-120"/>
                <a:cs typeface="Arial" pitchFamily="34" charset="0"/>
              </a:rPr>
              <a:t>33 </a:t>
            </a:r>
            <a:r>
              <a:rPr kumimoji="0" lang="zh-TW" altLang="en-US" sz="4400" b="1" dirty="0">
                <a:solidFill>
                  <a:srgbClr val="FFFF00"/>
                </a:solidFill>
                <a:effectLst>
                  <a:outerShdw blurRad="38100" dist="38100" dir="2700000" algn="tl">
                    <a:srgbClr val="000000"/>
                  </a:outerShdw>
                </a:effectLst>
                <a:latin typeface="+mn-lt"/>
                <a:ea typeface="+mn-ea"/>
              </a:rPr>
              <a:t>章</a:t>
            </a:r>
            <a:endParaRPr kumimoji="0" lang="en-US" altLang="zh-TW" sz="4400" b="1" dirty="0">
              <a:solidFill>
                <a:srgbClr val="FFFF00"/>
              </a:solidFill>
              <a:effectLst>
                <a:outerShdw blurRad="38100" dist="38100" dir="2700000" algn="tl">
                  <a:srgbClr val="000000"/>
                </a:outerShdw>
              </a:effectLst>
              <a:latin typeface="Arial" pitchFamily="34" charset="0"/>
              <a:ea typeface="新細明體" pitchFamily="18" charset="-120"/>
              <a:cs typeface="Arial" pitchFamily="34" charset="0"/>
            </a:endParaRPr>
          </a:p>
        </p:txBody>
      </p:sp>
    </p:spTree>
    <p:extLst>
      <p:ext uri="{BB962C8B-B14F-4D97-AF65-F5344CB8AC3E}">
        <p14:creationId xmlns:p14="http://schemas.microsoft.com/office/powerpoint/2010/main" val="1839885160"/>
      </p:ext>
    </p:extLst>
  </p:cSld>
  <p:clrMapOvr>
    <a:masterClrMapping/>
  </p:clrMapOvr>
  <p:timing>
    <p:tnLst>
      <p:par>
        <p:cTn id="1" dur="indefinite" restart="never" nodeType="tmRoot"/>
      </p:par>
    </p:tnLst>
  </p:timing>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4"/>
          <p:cNvSpPr>
            <a:spLocks noChangeArrowheads="1"/>
          </p:cNvSpPr>
          <p:nvPr/>
        </p:nvSpPr>
        <p:spPr bwMode="auto">
          <a:xfrm>
            <a:off x="312738" y="260648"/>
            <a:ext cx="394493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600" b="1" dirty="0">
                <a:solidFill>
                  <a:srgbClr val="CC0000"/>
                </a:solidFill>
                <a:cs typeface="Arial" charset="0"/>
              </a:rPr>
              <a:t>內能變化</a:t>
            </a:r>
            <a:r>
              <a:rPr kumimoji="0" lang="zh-TW" altLang="en-US" sz="3200" b="1" dirty="0">
                <a:solidFill>
                  <a:srgbClr val="CC0000"/>
                </a:solidFill>
                <a:cs typeface="Arial" charset="0"/>
              </a:rPr>
              <a:t> 和 </a:t>
            </a:r>
            <a:r>
              <a:rPr kumimoji="0" lang="zh-TW" altLang="en-US" sz="3600" b="1" dirty="0">
                <a:solidFill>
                  <a:srgbClr val="CC0000"/>
                </a:solidFill>
                <a:cs typeface="Arial" charset="0"/>
              </a:rPr>
              <a:t>焓變</a:t>
            </a:r>
            <a:endParaRPr kumimoji="0" lang="zh-HK" altLang="en-US" sz="3600" b="1" dirty="0">
              <a:solidFill>
                <a:srgbClr val="CC0000"/>
              </a:solidFill>
              <a:cs typeface="Arial" charset="0"/>
            </a:endParaRPr>
          </a:p>
        </p:txBody>
      </p:sp>
      <p:sp>
        <p:nvSpPr>
          <p:cNvPr id="8" name="Rectangle 5"/>
          <p:cNvSpPr>
            <a:spLocks noChangeArrowheads="1"/>
          </p:cNvSpPr>
          <p:nvPr/>
        </p:nvSpPr>
        <p:spPr bwMode="auto">
          <a:xfrm>
            <a:off x="328613" y="1124744"/>
            <a:ext cx="8545512" cy="10779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當化學反應在 </a:t>
            </a:r>
            <a:r>
              <a:rPr kumimoji="0" lang="zh-TW" altLang="en-US" sz="3200" b="1">
                <a:solidFill>
                  <a:srgbClr val="3399FF"/>
                </a:solidFill>
              </a:rPr>
              <a:t>固定的體積</a:t>
            </a:r>
            <a:r>
              <a:rPr kumimoji="0" lang="zh-TW" altLang="en-US" sz="2800" b="1"/>
              <a:t> </a:t>
            </a:r>
            <a:r>
              <a:rPr kumimoji="0" lang="zh-TW" altLang="en-US" sz="2800"/>
              <a:t>下進行，所錄得的熱能變化稱為反應的 </a:t>
            </a:r>
            <a:r>
              <a:rPr kumimoji="0" lang="zh-TW" altLang="en-US" sz="3200" b="1">
                <a:solidFill>
                  <a:srgbClr val="3399FF"/>
                </a:solidFill>
              </a:rPr>
              <a:t>內能變化</a:t>
            </a:r>
            <a:r>
              <a:rPr kumimoji="0" lang="zh-TW" altLang="en-US" sz="2800"/>
              <a:t>。</a:t>
            </a:r>
            <a:endParaRPr kumimoji="0" lang="en-US" altLang="zh-TW" sz="2800">
              <a:latin typeface="Arial" charset="0"/>
              <a:ea typeface="Arial Unicode MS" pitchFamily="34" charset="-120"/>
              <a:cs typeface="Arial" charset="0"/>
            </a:endParaRPr>
          </a:p>
        </p:txBody>
      </p:sp>
      <p:sp>
        <p:nvSpPr>
          <p:cNvPr id="13" name="Text Box 2"/>
          <p:cNvSpPr txBox="1">
            <a:spLocks noChangeArrowheads="1"/>
          </p:cNvSpPr>
          <p:nvPr/>
        </p:nvSpPr>
        <p:spPr bwMode="auto">
          <a:xfrm>
            <a:off x="4298950" y="3566244"/>
            <a:ext cx="24161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zh-HK" sz="2400">
                <a:solidFill>
                  <a:srgbClr val="000000"/>
                </a:solidFill>
                <a:latin typeface="Arial" charset="0"/>
              </a:rPr>
              <a:t>在固定壓強下</a:t>
            </a:r>
            <a:endParaRPr lang="zh-TW" altLang="zh-HK" sz="2400"/>
          </a:p>
        </p:txBody>
      </p:sp>
      <p:sp>
        <p:nvSpPr>
          <p:cNvPr id="14" name="Text Box 1"/>
          <p:cNvSpPr txBox="1">
            <a:spLocks noChangeArrowheads="1"/>
          </p:cNvSpPr>
          <p:nvPr/>
        </p:nvSpPr>
        <p:spPr bwMode="auto">
          <a:xfrm>
            <a:off x="4535488" y="4581128"/>
            <a:ext cx="2032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400">
                <a:latin typeface="Times New Roman" pitchFamily="18" charset="0"/>
                <a:cs typeface="Times New Roman" pitchFamily="18" charset="0"/>
              </a:rPr>
              <a:t>在固定體積下</a:t>
            </a:r>
            <a:endParaRPr lang="zh-TW" altLang="en-US" sz="2400"/>
          </a:p>
        </p:txBody>
      </p:sp>
      <p:sp>
        <p:nvSpPr>
          <p:cNvPr id="15" name="Text Box 9"/>
          <p:cNvSpPr txBox="1">
            <a:spLocks noChangeArrowheads="1"/>
          </p:cNvSpPr>
          <p:nvPr/>
        </p:nvSpPr>
        <p:spPr bwMode="auto">
          <a:xfrm>
            <a:off x="619125" y="4274865"/>
            <a:ext cx="3160713" cy="522287"/>
          </a:xfrm>
          <a:prstGeom prst="rect">
            <a:avLst/>
          </a:prstGeom>
          <a:solidFill>
            <a:srgbClr val="FFFFFF"/>
          </a:solidFill>
          <a:ln w="9525">
            <a:solidFill>
              <a:srgbClr val="000000"/>
            </a:solidFill>
            <a:miter lim="800000"/>
            <a:headEnd/>
            <a:tailEnd/>
          </a:ln>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400" dirty="0">
                <a:latin typeface="Times New Roman" pitchFamily="18" charset="0"/>
                <a:cs typeface="Times New Roman" pitchFamily="18" charset="0"/>
              </a:rPr>
              <a:t>化學反應的</a:t>
            </a:r>
            <a:r>
              <a:rPr lang="zh-HK" altLang="en-US" sz="2800" b="1" dirty="0">
                <a:solidFill>
                  <a:srgbClr val="3399FF"/>
                </a:solidFill>
                <a:latin typeface="Times New Roman" pitchFamily="18" charset="0"/>
                <a:cs typeface="Times New Roman" pitchFamily="18" charset="0"/>
              </a:rPr>
              <a:t>能量變化</a:t>
            </a:r>
            <a:endParaRPr lang="zh-HK" altLang="en-US" sz="2800" b="1" dirty="0">
              <a:solidFill>
                <a:srgbClr val="3399FF"/>
              </a:solidFill>
            </a:endParaRPr>
          </a:p>
        </p:txBody>
      </p:sp>
      <p:sp>
        <p:nvSpPr>
          <p:cNvPr id="16" name="Line 8"/>
          <p:cNvSpPr>
            <a:spLocks noChangeShapeType="1"/>
          </p:cNvSpPr>
          <p:nvPr/>
        </p:nvSpPr>
        <p:spPr bwMode="auto">
          <a:xfrm flipV="1">
            <a:off x="4394200" y="4034556"/>
            <a:ext cx="2301875" cy="0"/>
          </a:xfrm>
          <a:prstGeom prst="line">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a:lstStyle/>
          <a:p>
            <a:endParaRPr lang="zh-HK" altLang="en-US"/>
          </a:p>
        </p:txBody>
      </p:sp>
      <p:sp>
        <p:nvSpPr>
          <p:cNvPr id="17" name="Line 7"/>
          <p:cNvSpPr>
            <a:spLocks noChangeShapeType="1"/>
          </p:cNvSpPr>
          <p:nvPr/>
        </p:nvSpPr>
        <p:spPr bwMode="auto">
          <a:xfrm flipV="1">
            <a:off x="3795713" y="4034556"/>
            <a:ext cx="598487" cy="50145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8" name="Line 6"/>
          <p:cNvSpPr>
            <a:spLocks noChangeShapeType="1"/>
          </p:cNvSpPr>
          <p:nvPr/>
        </p:nvSpPr>
        <p:spPr bwMode="auto">
          <a:xfrm>
            <a:off x="3795713" y="4536008"/>
            <a:ext cx="598487" cy="57090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9" name="Line 5"/>
          <p:cNvSpPr>
            <a:spLocks noChangeShapeType="1"/>
          </p:cNvSpPr>
          <p:nvPr/>
        </p:nvSpPr>
        <p:spPr bwMode="auto">
          <a:xfrm flipV="1">
            <a:off x="4371057" y="5085184"/>
            <a:ext cx="2289175" cy="6350"/>
          </a:xfrm>
          <a:prstGeom prst="line">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a:lstStyle/>
          <a:p>
            <a:endParaRPr lang="zh-HK" altLang="en-US"/>
          </a:p>
        </p:txBody>
      </p:sp>
      <p:sp>
        <p:nvSpPr>
          <p:cNvPr id="20" name="Text Box 9"/>
          <p:cNvSpPr txBox="1">
            <a:spLocks noChangeArrowheads="1"/>
          </p:cNvSpPr>
          <p:nvPr/>
        </p:nvSpPr>
        <p:spPr bwMode="auto">
          <a:xfrm>
            <a:off x="6696075" y="3715469"/>
            <a:ext cx="1889125" cy="584200"/>
          </a:xfrm>
          <a:prstGeom prst="rect">
            <a:avLst/>
          </a:prstGeom>
          <a:solidFill>
            <a:srgbClr val="FFFF00"/>
          </a:solidFill>
          <a:ln w="9525">
            <a:solidFill>
              <a:srgbClr val="000000"/>
            </a:solidFill>
            <a:miter lim="800000"/>
            <a:headEnd/>
            <a:tailEnd/>
          </a:ln>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kumimoji="0" lang="zh-HK" altLang="en-US" sz="3200" b="1" u="sng">
                <a:solidFill>
                  <a:srgbClr val="FF0000"/>
                </a:solidFill>
              </a:rPr>
              <a:t>焓變</a:t>
            </a:r>
            <a:endParaRPr lang="zh-HK" altLang="en-US" sz="3200" b="1" u="sng">
              <a:solidFill>
                <a:srgbClr val="FF0000"/>
              </a:solidFill>
            </a:endParaRPr>
          </a:p>
        </p:txBody>
      </p:sp>
      <p:sp>
        <p:nvSpPr>
          <p:cNvPr id="21" name="Text Box 9"/>
          <p:cNvSpPr txBox="1">
            <a:spLocks noChangeArrowheads="1"/>
          </p:cNvSpPr>
          <p:nvPr/>
        </p:nvSpPr>
        <p:spPr bwMode="auto">
          <a:xfrm>
            <a:off x="6686550" y="4725144"/>
            <a:ext cx="1889125" cy="585787"/>
          </a:xfrm>
          <a:prstGeom prst="rect">
            <a:avLst/>
          </a:prstGeom>
          <a:solidFill>
            <a:srgbClr val="FFFF00"/>
          </a:solidFill>
          <a:ln w="9525">
            <a:solidFill>
              <a:srgbClr val="000000"/>
            </a:solidFill>
            <a:miter lim="800000"/>
            <a:headEnd/>
            <a:tailEnd/>
          </a:ln>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kumimoji="0" lang="zh-TW" altLang="en-US" sz="3200" b="1" u="sng" dirty="0">
                <a:solidFill>
                  <a:srgbClr val="FF0000"/>
                </a:solidFill>
              </a:rPr>
              <a:t>內能變化</a:t>
            </a:r>
            <a:endParaRPr lang="zh-HK" altLang="en-US" sz="3200" b="1" u="sng" dirty="0">
              <a:solidFill>
                <a:srgbClr val="FF0000"/>
              </a:solidFill>
            </a:endParaRPr>
          </a:p>
        </p:txBody>
      </p:sp>
      <p:sp>
        <p:nvSpPr>
          <p:cNvPr id="22" name="Text Box 5"/>
          <p:cNvSpPr txBox="1">
            <a:spLocks noChangeArrowheads="1"/>
          </p:cNvSpPr>
          <p:nvPr/>
        </p:nvSpPr>
        <p:spPr bwMode="auto">
          <a:xfrm>
            <a:off x="379289" y="2617748"/>
            <a:ext cx="85851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dirty="0"/>
              <a:t>物質的內能</a:t>
            </a:r>
            <a:r>
              <a:rPr lang="zh-TW" altLang="en-US" sz="2800" dirty="0" smtClean="0"/>
              <a:t>是該</a:t>
            </a:r>
            <a:r>
              <a:rPr lang="zh-TW" altLang="en-US" sz="2800" dirty="0"/>
              <a:t>物質內所有粒子的動能和勢</a:t>
            </a:r>
            <a:r>
              <a:rPr lang="zh-HK" altLang="en-US" sz="2800" dirty="0"/>
              <a:t>能的總和。</a:t>
            </a:r>
            <a:endParaRPr lang="en-US" altLang="zh-TW" sz="2800" dirty="0">
              <a:latin typeface="Arial" charset="0"/>
              <a:ea typeface="Arial Unicode MS" pitchFamily="34" charset="-120"/>
              <a:cs typeface="Arial" charset="0"/>
            </a:endParaRPr>
          </a:p>
        </p:txBody>
      </p:sp>
      <p:sp>
        <p:nvSpPr>
          <p:cNvPr id="23" name="Rectangle 6"/>
          <p:cNvSpPr>
            <a:spLocks noChangeArrowheads="1"/>
          </p:cNvSpPr>
          <p:nvPr/>
        </p:nvSpPr>
        <p:spPr bwMode="auto">
          <a:xfrm>
            <a:off x="395536" y="2571303"/>
            <a:ext cx="8568952" cy="641673"/>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kumimoji="0" lang="zh-HK" altLang="zh-HK" sz="2400">
              <a:latin typeface="Times New Roman" pitchFamily="18" charset="0"/>
            </a:endParaRPr>
          </a:p>
        </p:txBody>
      </p:sp>
      <p:sp>
        <p:nvSpPr>
          <p:cNvPr id="24" name="Rectangle 5"/>
          <p:cNvSpPr>
            <a:spLocks noChangeArrowheads="1"/>
          </p:cNvSpPr>
          <p:nvPr/>
        </p:nvSpPr>
        <p:spPr bwMode="auto">
          <a:xfrm>
            <a:off x="342900" y="5519440"/>
            <a:ext cx="8545513" cy="1077912"/>
          </a:xfrm>
          <a:prstGeom prst="rect">
            <a:avLst/>
          </a:prstGeom>
          <a:solidFill>
            <a:srgbClr val="FFFF00"/>
          </a:solidFill>
          <a:ln>
            <a:noFill/>
          </a:ln>
          <a:effectLst/>
          <a:extLst/>
        </p:spPr>
        <p:txBody>
          <a:bodyPr>
            <a:spAutoFit/>
          </a:bodyPr>
          <a:lstStyle>
            <a:lvl1pPr marL="544513" indent="-533400" eaLnBrk="0" hangingPunct="0">
              <a:tabLst>
                <a:tab pos="533400" algn="l"/>
              </a:tabLst>
              <a:defRPr kumimoji="1">
                <a:solidFill>
                  <a:schemeClr val="tx1"/>
                </a:solidFill>
                <a:latin typeface="Calibri" panose="020F0502020204030204" pitchFamily="34" charset="0"/>
                <a:ea typeface="新細明體" panose="02020500000000000000" pitchFamily="18" charset="-120"/>
              </a:defRPr>
            </a:lvl1pPr>
            <a:lvl2pPr marL="742950" indent="-285750" eaLnBrk="0" hangingPunct="0">
              <a:tabLst>
                <a:tab pos="533400" algn="l"/>
              </a:tabLst>
              <a:defRPr kumimoji="1">
                <a:solidFill>
                  <a:schemeClr val="tx1"/>
                </a:solidFill>
                <a:latin typeface="Calibri" panose="020F0502020204030204" pitchFamily="34" charset="0"/>
                <a:ea typeface="新細明體" panose="02020500000000000000" pitchFamily="18" charset="-120"/>
              </a:defRPr>
            </a:lvl2pPr>
            <a:lvl3pPr marL="1143000" indent="-228600" eaLnBrk="0" hangingPunct="0">
              <a:tabLst>
                <a:tab pos="533400" algn="l"/>
              </a:tabLst>
              <a:defRPr kumimoji="1">
                <a:solidFill>
                  <a:schemeClr val="tx1"/>
                </a:solidFill>
                <a:latin typeface="Calibri" panose="020F0502020204030204" pitchFamily="34" charset="0"/>
                <a:ea typeface="新細明體" panose="02020500000000000000" pitchFamily="18" charset="-120"/>
              </a:defRPr>
            </a:lvl3pPr>
            <a:lvl4pPr marL="1600200" indent="-228600" eaLnBrk="0" hangingPunct="0">
              <a:tabLst>
                <a:tab pos="533400" algn="l"/>
              </a:tabLst>
              <a:defRPr kumimoji="1">
                <a:solidFill>
                  <a:schemeClr val="tx1"/>
                </a:solidFill>
                <a:latin typeface="Calibri" panose="020F0502020204030204" pitchFamily="34" charset="0"/>
                <a:ea typeface="新細明體" panose="02020500000000000000" pitchFamily="18" charset="-120"/>
              </a:defRPr>
            </a:lvl4pPr>
            <a:lvl5pPr marL="2057400" indent="-228600" eaLnBrk="0" hangingPunct="0">
              <a:tabLst>
                <a:tab pos="533400" algn="l"/>
              </a:tabLst>
              <a:defRPr kumimoji="1">
                <a:solidFill>
                  <a:schemeClr val="tx1"/>
                </a:solidFill>
                <a:latin typeface="Calibri" panose="020F0502020204030204" pitchFamily="34" charset="0"/>
                <a:ea typeface="新細明體" panose="02020500000000000000" pitchFamily="18" charset="-120"/>
              </a:defRPr>
            </a:lvl5pPr>
            <a:lvl6pPr marL="2514600" indent="-228600" defTabSz="457200" eaLnBrk="0" fontAlgn="base" hangingPunct="0">
              <a:spcBef>
                <a:spcPct val="0"/>
              </a:spcBef>
              <a:spcAft>
                <a:spcPct val="0"/>
              </a:spcAft>
              <a:tabLst>
                <a:tab pos="533400" algn="l"/>
              </a:tabLst>
              <a:defRPr kumimoji="1">
                <a:solidFill>
                  <a:schemeClr val="tx1"/>
                </a:solidFill>
                <a:latin typeface="Calibri" panose="020F0502020204030204" pitchFamily="34" charset="0"/>
                <a:ea typeface="新細明體" panose="02020500000000000000" pitchFamily="18" charset="-120"/>
              </a:defRPr>
            </a:lvl6pPr>
            <a:lvl7pPr marL="2971800" indent="-228600" defTabSz="457200" eaLnBrk="0" fontAlgn="base" hangingPunct="0">
              <a:spcBef>
                <a:spcPct val="0"/>
              </a:spcBef>
              <a:spcAft>
                <a:spcPct val="0"/>
              </a:spcAft>
              <a:tabLst>
                <a:tab pos="533400" algn="l"/>
              </a:tabLst>
              <a:defRPr kumimoji="1">
                <a:solidFill>
                  <a:schemeClr val="tx1"/>
                </a:solidFill>
                <a:latin typeface="Calibri" panose="020F0502020204030204" pitchFamily="34" charset="0"/>
                <a:ea typeface="新細明體" panose="02020500000000000000" pitchFamily="18" charset="-120"/>
              </a:defRPr>
            </a:lvl7pPr>
            <a:lvl8pPr marL="3429000" indent="-228600" defTabSz="457200" eaLnBrk="0" fontAlgn="base" hangingPunct="0">
              <a:spcBef>
                <a:spcPct val="0"/>
              </a:spcBef>
              <a:spcAft>
                <a:spcPct val="0"/>
              </a:spcAft>
              <a:tabLst>
                <a:tab pos="533400" algn="l"/>
              </a:tabLst>
              <a:defRPr kumimoji="1">
                <a:solidFill>
                  <a:schemeClr val="tx1"/>
                </a:solidFill>
                <a:latin typeface="Calibri" panose="020F0502020204030204" pitchFamily="34" charset="0"/>
                <a:ea typeface="新細明體" panose="02020500000000000000" pitchFamily="18" charset="-120"/>
              </a:defRPr>
            </a:lvl8pPr>
            <a:lvl9pPr marL="3886200" indent="-228600" defTabSz="457200" eaLnBrk="0" fontAlgn="base" hangingPunct="0">
              <a:spcBef>
                <a:spcPct val="0"/>
              </a:spcBef>
              <a:spcAft>
                <a:spcPct val="0"/>
              </a:spcAft>
              <a:tabLst>
                <a:tab pos="533400" algn="l"/>
              </a:tabLst>
              <a:defRPr kumimoji="1">
                <a:solidFill>
                  <a:schemeClr val="tx1"/>
                </a:solidFill>
                <a:latin typeface="Calibri" panose="020F0502020204030204" pitchFamily="34" charset="0"/>
                <a:ea typeface="新細明體" panose="02020500000000000000" pitchFamily="18" charset="-120"/>
              </a:defRPr>
            </a:lvl9pPr>
          </a:lstStyle>
          <a:p>
            <a:pPr eaLnBrk="1" hangingPunct="1">
              <a:buFontTx/>
              <a:buBlip>
                <a:blip r:embed="rId2"/>
              </a:buBlip>
              <a:defRPr/>
            </a:pPr>
            <a:r>
              <a:rPr kumimoji="0" lang="zh-TW" altLang="en-US" sz="2800" dirty="0" smtClean="0"/>
              <a:t>反應</a:t>
            </a:r>
            <a:r>
              <a:rPr kumimoji="0" lang="zh-HK" altLang="en-US" sz="2800" b="1" dirty="0" smtClean="0">
                <a:solidFill>
                  <a:srgbClr val="3399FF"/>
                </a:solidFill>
              </a:rPr>
              <a:t> </a:t>
            </a:r>
            <a:r>
              <a:rPr kumimoji="0" lang="zh-HK" altLang="en-US" sz="3200" b="1" dirty="0">
                <a:solidFill>
                  <a:srgbClr val="3399FF"/>
                </a:solidFill>
              </a:rPr>
              <a:t>焓</a:t>
            </a:r>
            <a:r>
              <a:rPr kumimoji="0" lang="zh-HK" altLang="en-US" sz="3200" b="1" dirty="0" smtClean="0">
                <a:solidFill>
                  <a:srgbClr val="3399FF"/>
                </a:solidFill>
              </a:rPr>
              <a:t>變</a:t>
            </a:r>
            <a:r>
              <a:rPr kumimoji="0" lang="zh-TW" altLang="en-US" sz="2800" dirty="0" smtClean="0"/>
              <a:t> </a:t>
            </a:r>
            <a:r>
              <a:rPr kumimoji="0" lang="en-US" altLang="zh-TW" sz="2800" dirty="0" smtClean="0"/>
              <a:t>= </a:t>
            </a:r>
            <a:r>
              <a:rPr kumimoji="0" lang="zh-TW" altLang="en-US" sz="2800" dirty="0" smtClean="0"/>
              <a:t> </a:t>
            </a:r>
            <a:r>
              <a:rPr kumimoji="0" lang="zh-TW" altLang="en-US" sz="3200" b="1" u="sng" dirty="0" smtClean="0">
                <a:solidFill>
                  <a:srgbClr val="FF0000"/>
                </a:solidFill>
              </a:rPr>
              <a:t>化學反應在 固定的壓強 下進行，所錄得的 熱能變化 </a:t>
            </a:r>
            <a:r>
              <a:rPr kumimoji="0" lang="zh-HK" altLang="en-US" sz="2800" dirty="0" smtClean="0"/>
              <a:t>。</a:t>
            </a:r>
            <a:endParaRPr kumimoji="0" lang="en-US" altLang="zh-TW" sz="2800" dirty="0" smtClean="0">
              <a:latin typeface="Arial" panose="020B0604020202020204" pitchFamily="34" charset="0"/>
              <a:ea typeface="Arial Unicode MS" pitchFamily="34" charset="-120"/>
              <a:cs typeface="Arial" panose="020B0604020202020204" pitchFamily="34" charset="0"/>
            </a:endParaRPr>
          </a:p>
        </p:txBody>
      </p:sp>
    </p:spTree>
    <p:extLst>
      <p:ext uri="{BB962C8B-B14F-4D97-AF65-F5344CB8AC3E}">
        <p14:creationId xmlns:p14="http://schemas.microsoft.com/office/powerpoint/2010/main" val="863896437"/>
      </p:ext>
    </p:extLst>
  </p:cSld>
  <p:clrMapOvr>
    <a:masterClrMapping/>
  </p:clrMapOvr>
  <p:timing>
    <p:tnLst>
      <p:par>
        <p:cTn id="1" dur="indefinite" restart="never" nodeType="tmRoot"/>
      </p:par>
    </p:tnLst>
  </p:timing>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方塊 5"/>
          <p:cNvSpPr txBox="1"/>
          <p:nvPr/>
        </p:nvSpPr>
        <p:spPr>
          <a:xfrm>
            <a:off x="3444875" y="2229446"/>
            <a:ext cx="2216150" cy="822325"/>
          </a:xfrm>
          <a:prstGeom prst="rect">
            <a:avLst/>
          </a:prstGeom>
          <a:solidFill>
            <a:schemeClr val="accent6">
              <a:lumMod val="60000"/>
              <a:lumOff val="40000"/>
            </a:schemeClr>
          </a:solidFill>
          <a:ln w="63500" cmpd="thickThin">
            <a:noFill/>
          </a:ln>
        </p:spPr>
        <p:txBody>
          <a:bodyPr wrap="none">
            <a:spAutoFit/>
          </a:bodyPr>
          <a:lstStyle/>
          <a:p>
            <a:pPr algn="ctr" eaLnBrk="1" fontAlgn="auto" hangingPunct="1">
              <a:spcBef>
                <a:spcPts val="0"/>
              </a:spcBef>
              <a:spcAft>
                <a:spcPts val="0"/>
              </a:spcAft>
              <a:defRPr/>
            </a:pPr>
            <a:r>
              <a:rPr kumimoji="0" lang="zh-TW" altLang="en-US" sz="2400" b="1" dirty="0">
                <a:latin typeface="Arial" pitchFamily="34" charset="0"/>
                <a:ea typeface="+mn-ea"/>
                <a:cs typeface="Arial" pitchFamily="34" charset="0"/>
              </a:rPr>
              <a:t>密閉體系</a:t>
            </a:r>
            <a:endParaRPr kumimoji="0" lang="en-US" altLang="zh-TW" sz="2400" b="1" dirty="0">
              <a:latin typeface="Arial" pitchFamily="34" charset="0"/>
              <a:ea typeface="+mn-ea"/>
              <a:cs typeface="Arial" pitchFamily="34" charset="0"/>
            </a:endParaRPr>
          </a:p>
          <a:p>
            <a:pPr algn="ctr" eaLnBrk="1" fontAlgn="auto" hangingPunct="1">
              <a:spcBef>
                <a:spcPts val="0"/>
              </a:spcBef>
              <a:spcAft>
                <a:spcPts val="0"/>
              </a:spcAft>
              <a:defRPr/>
            </a:pPr>
            <a:r>
              <a:rPr kumimoji="0" lang="en-US" altLang="zh-HK" sz="2400" dirty="0">
                <a:latin typeface="Arial" pitchFamily="34" charset="0"/>
                <a:ea typeface="+mn-ea"/>
                <a:cs typeface="Arial" pitchFamily="34" charset="0"/>
              </a:rPr>
              <a:t>(</a:t>
            </a:r>
            <a:r>
              <a:rPr kumimoji="0" lang="zh-TW" altLang="en-US" sz="2400" dirty="0">
                <a:latin typeface="Arial" pitchFamily="34" charset="0"/>
                <a:ea typeface="+mn-ea"/>
                <a:cs typeface="Arial" pitchFamily="34" charset="0"/>
              </a:rPr>
              <a:t>在固定體積下</a:t>
            </a:r>
            <a:r>
              <a:rPr kumimoji="0" lang="en-US" altLang="zh-HK" sz="2400" dirty="0">
                <a:latin typeface="Arial" pitchFamily="34" charset="0"/>
                <a:ea typeface="+mn-ea"/>
                <a:cs typeface="Arial" pitchFamily="34" charset="0"/>
              </a:rPr>
              <a:t>)</a:t>
            </a:r>
            <a:endParaRPr kumimoji="0" lang="zh-HK" altLang="en-US" sz="2400" dirty="0">
              <a:latin typeface="Arial" pitchFamily="34" charset="0"/>
              <a:ea typeface="+mn-ea"/>
              <a:cs typeface="Arial" pitchFamily="34" charset="0"/>
            </a:endParaRPr>
          </a:p>
        </p:txBody>
      </p:sp>
      <p:grpSp>
        <p:nvGrpSpPr>
          <p:cNvPr id="2" name="Group 25"/>
          <p:cNvGrpSpPr>
            <a:grpSpLocks/>
          </p:cNvGrpSpPr>
          <p:nvPr/>
        </p:nvGrpSpPr>
        <p:grpSpPr bwMode="auto">
          <a:xfrm>
            <a:off x="1243013" y="2263626"/>
            <a:ext cx="3359150" cy="2713038"/>
            <a:chOff x="783" y="1564"/>
            <a:chExt cx="2116" cy="1709"/>
          </a:xfrm>
        </p:grpSpPr>
        <p:sp>
          <p:nvSpPr>
            <p:cNvPr id="1039" name="文字方塊 11"/>
            <p:cNvSpPr txBox="1">
              <a:spLocks noChangeArrowheads="1"/>
            </p:cNvSpPr>
            <p:nvPr/>
          </p:nvSpPr>
          <p:spPr bwMode="auto">
            <a:xfrm>
              <a:off x="2084" y="2886"/>
              <a:ext cx="81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稀氫氯酸</a:t>
              </a:r>
              <a:endParaRPr kumimoji="0" lang="zh-HK" altLang="en-US" sz="2000">
                <a:latin typeface="Arial" charset="0"/>
                <a:cs typeface="Arial" charset="0"/>
              </a:endParaRPr>
            </a:p>
          </p:txBody>
        </p:sp>
        <p:grpSp>
          <p:nvGrpSpPr>
            <p:cNvPr id="1040" name="Group 24"/>
            <p:cNvGrpSpPr>
              <a:grpSpLocks/>
            </p:cNvGrpSpPr>
            <p:nvPr/>
          </p:nvGrpSpPr>
          <p:grpSpPr bwMode="auto">
            <a:xfrm>
              <a:off x="783" y="1564"/>
              <a:ext cx="1331" cy="1709"/>
              <a:chOff x="783" y="1564"/>
              <a:chExt cx="1331" cy="1709"/>
            </a:xfrm>
          </p:grpSpPr>
          <p:graphicFrame>
            <p:nvGraphicFramePr>
              <p:cNvPr id="1027" name="Object 22"/>
              <p:cNvGraphicFramePr>
                <a:graphicFrameLocks noChangeAspect="1"/>
              </p:cNvGraphicFramePr>
              <p:nvPr/>
            </p:nvGraphicFramePr>
            <p:xfrm>
              <a:off x="1313" y="1564"/>
              <a:ext cx="786" cy="1709"/>
            </p:xfrm>
            <a:graphic>
              <a:graphicData uri="http://schemas.openxmlformats.org/presentationml/2006/ole">
                <mc:AlternateContent xmlns:mc="http://schemas.openxmlformats.org/markup-compatibility/2006">
                  <mc:Choice xmlns:v="urn:schemas-microsoft-com:vml" Requires="v">
                    <p:oleObj spid="_x0000_s65624" name="PBrush" r:id="rId3" imgW="2610214" imgH="5676190" progId="">
                      <p:embed/>
                    </p:oleObj>
                  </mc:Choice>
                  <mc:Fallback>
                    <p:oleObj name="PBrush" r:id="rId3" imgW="2610214" imgH="5676190"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3" y="1564"/>
                            <a:ext cx="786" cy="17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41" name="文字方塊 12"/>
              <p:cNvSpPr txBox="1">
                <a:spLocks noChangeArrowheads="1"/>
              </p:cNvSpPr>
              <p:nvPr/>
            </p:nvSpPr>
            <p:spPr bwMode="auto">
              <a:xfrm>
                <a:off x="783" y="3019"/>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鎂帶</a:t>
                </a:r>
                <a:endParaRPr kumimoji="0" lang="zh-HK" altLang="en-US" sz="2000">
                  <a:latin typeface="Arial" charset="0"/>
                  <a:cs typeface="Arial" charset="0"/>
                </a:endParaRPr>
              </a:p>
            </p:txBody>
          </p:sp>
          <p:cxnSp>
            <p:nvCxnSpPr>
              <p:cNvPr id="18" name="直線接點 17"/>
              <p:cNvCxnSpPr/>
              <p:nvPr/>
            </p:nvCxnSpPr>
            <p:spPr>
              <a:xfrm>
                <a:off x="1203" y="3147"/>
                <a:ext cx="34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直線接點 20"/>
              <p:cNvCxnSpPr/>
              <p:nvPr/>
            </p:nvCxnSpPr>
            <p:spPr>
              <a:xfrm flipV="1">
                <a:off x="1906" y="3008"/>
                <a:ext cx="208" cy="9"/>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grpSp>
        <p:nvGrpSpPr>
          <p:cNvPr id="4" name="Group 26"/>
          <p:cNvGrpSpPr>
            <a:grpSpLocks/>
          </p:cNvGrpSpPr>
          <p:nvPr/>
        </p:nvGrpSpPr>
        <p:grpSpPr bwMode="auto">
          <a:xfrm>
            <a:off x="4146550" y="2285851"/>
            <a:ext cx="4495800" cy="2727325"/>
            <a:chOff x="2612" y="1578"/>
            <a:chExt cx="2832" cy="1718"/>
          </a:xfrm>
        </p:grpSpPr>
        <p:graphicFrame>
          <p:nvGraphicFramePr>
            <p:cNvPr id="1026" name="Object 23"/>
            <p:cNvGraphicFramePr>
              <a:graphicFrameLocks noChangeAspect="1"/>
            </p:cNvGraphicFramePr>
            <p:nvPr/>
          </p:nvGraphicFramePr>
          <p:xfrm>
            <a:off x="3553" y="1578"/>
            <a:ext cx="879" cy="1718"/>
          </p:xfrm>
          <a:graphic>
            <a:graphicData uri="http://schemas.openxmlformats.org/presentationml/2006/ole">
              <mc:AlternateContent xmlns:mc="http://schemas.openxmlformats.org/markup-compatibility/2006">
                <mc:Choice xmlns:v="urn:schemas-microsoft-com:vml" Requires="v">
                  <p:oleObj spid="_x0000_s65625" name="PBrush" r:id="rId5" imgW="2905531" imgH="5676190" progId="">
                    <p:embed/>
                  </p:oleObj>
                </mc:Choice>
                <mc:Fallback>
                  <p:oleObj name="PBrush" r:id="rId5" imgW="2905531" imgH="5676190"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53" y="1578"/>
                          <a:ext cx="879" cy="17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 name="向右箭號 8"/>
            <p:cNvSpPr/>
            <p:nvPr/>
          </p:nvSpPr>
          <p:spPr>
            <a:xfrm>
              <a:off x="2612" y="2261"/>
              <a:ext cx="561" cy="292"/>
            </a:xfrm>
            <a:prstGeom prst="rightArrow">
              <a:avLst/>
            </a:prstGeom>
            <a:solidFill>
              <a:srgbClr val="3399F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1035" name="文字方塊 9"/>
            <p:cNvSpPr txBox="1">
              <a:spLocks noChangeArrowheads="1"/>
            </p:cNvSpPr>
            <p:nvPr/>
          </p:nvSpPr>
          <p:spPr bwMode="auto">
            <a:xfrm>
              <a:off x="4294" y="2234"/>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氫</a:t>
              </a:r>
              <a:endParaRPr kumimoji="0" lang="zh-HK" altLang="en-US" sz="2000">
                <a:latin typeface="Arial" charset="0"/>
                <a:cs typeface="Arial" charset="0"/>
              </a:endParaRPr>
            </a:p>
          </p:txBody>
        </p:sp>
        <p:sp>
          <p:nvSpPr>
            <p:cNvPr id="1036" name="文字方塊 10"/>
            <p:cNvSpPr txBox="1">
              <a:spLocks noChangeArrowheads="1"/>
            </p:cNvSpPr>
            <p:nvPr/>
          </p:nvSpPr>
          <p:spPr bwMode="auto">
            <a:xfrm>
              <a:off x="4455" y="2902"/>
              <a:ext cx="98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氯化鎂溶液</a:t>
              </a:r>
              <a:endParaRPr kumimoji="0" lang="zh-HK" altLang="en-US" sz="2000">
                <a:latin typeface="Arial" charset="0"/>
                <a:cs typeface="Arial" charset="0"/>
              </a:endParaRPr>
            </a:p>
          </p:txBody>
        </p:sp>
        <p:cxnSp>
          <p:nvCxnSpPr>
            <p:cNvPr id="23" name="直線接點 22"/>
            <p:cNvCxnSpPr/>
            <p:nvPr/>
          </p:nvCxnSpPr>
          <p:spPr>
            <a:xfrm flipV="1">
              <a:off x="4035" y="2360"/>
              <a:ext cx="28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 name="直線接點 24"/>
            <p:cNvCxnSpPr/>
            <p:nvPr/>
          </p:nvCxnSpPr>
          <p:spPr>
            <a:xfrm>
              <a:off x="4220" y="3029"/>
              <a:ext cx="27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20" name="TextBox 3"/>
          <p:cNvSpPr txBox="1">
            <a:spLocks noChangeArrowheads="1"/>
          </p:cNvSpPr>
          <p:nvPr/>
        </p:nvSpPr>
        <p:spPr bwMode="auto">
          <a:xfrm>
            <a:off x="1304925" y="1190006"/>
            <a:ext cx="63103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Mg(s) + 2HCl(aq) </a:t>
            </a:r>
            <a:r>
              <a:rPr kumimoji="0" lang="en-US" altLang="zh-HK" sz="2800">
                <a:latin typeface="Arial" charset="0"/>
                <a:cs typeface="Arial" charset="0"/>
                <a:sym typeface="Symbol" pitchFamily="18" charset="2"/>
              </a:rPr>
              <a:t></a:t>
            </a:r>
            <a:r>
              <a:rPr kumimoji="0" lang="en-US" altLang="zh-HK" sz="2800">
                <a:latin typeface="Arial" charset="0"/>
                <a:cs typeface="Arial" charset="0"/>
              </a:rPr>
              <a:t> MgCl</a:t>
            </a:r>
            <a:r>
              <a:rPr kumimoji="0" lang="en-US" altLang="zh-HK" sz="2800" baseline="-25000">
                <a:latin typeface="Arial" charset="0"/>
                <a:cs typeface="Arial" charset="0"/>
              </a:rPr>
              <a:t>2</a:t>
            </a:r>
            <a:r>
              <a:rPr kumimoji="0" lang="en-US" altLang="zh-HK" sz="2800">
                <a:latin typeface="Arial" charset="0"/>
                <a:cs typeface="Arial" charset="0"/>
              </a:rPr>
              <a:t>(aq) + H</a:t>
            </a:r>
            <a:r>
              <a:rPr kumimoji="0" lang="en-US" altLang="zh-HK" sz="2800" baseline="-25000">
                <a:latin typeface="Arial" charset="0"/>
                <a:cs typeface="Arial" charset="0"/>
              </a:rPr>
              <a:t>2</a:t>
            </a:r>
            <a:r>
              <a:rPr kumimoji="0" lang="en-US" altLang="zh-HK" sz="2800">
                <a:latin typeface="Arial" charset="0"/>
                <a:cs typeface="Arial" charset="0"/>
              </a:rPr>
              <a:t>(g)</a:t>
            </a:r>
          </a:p>
        </p:txBody>
      </p:sp>
      <p:sp>
        <p:nvSpPr>
          <p:cNvPr id="22" name="文字方塊 14"/>
          <p:cNvSpPr txBox="1">
            <a:spLocks noChangeArrowheads="1"/>
          </p:cNvSpPr>
          <p:nvPr/>
        </p:nvSpPr>
        <p:spPr bwMode="auto">
          <a:xfrm>
            <a:off x="227013" y="220663"/>
            <a:ext cx="3448050" cy="582612"/>
          </a:xfrm>
          <a:prstGeom prst="rect">
            <a:avLst/>
          </a:prstGeom>
          <a:noFill/>
          <a:ln w="63500" cmpd="thickThin">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solidFill>
                  <a:srgbClr val="FF3300"/>
                </a:solidFill>
                <a:latin typeface="Arial" charset="0"/>
                <a:cs typeface="Arial" charset="0"/>
              </a:rPr>
              <a:t>鎂與稀氫氯酸的反應</a:t>
            </a:r>
            <a:endParaRPr kumimoji="0" lang="zh-HK" altLang="en-US" sz="2800" b="1">
              <a:solidFill>
                <a:srgbClr val="FF3300"/>
              </a:solidFill>
              <a:latin typeface="Arial" charset="0"/>
              <a:cs typeface="Arial" charset="0"/>
            </a:endParaRPr>
          </a:p>
        </p:txBody>
      </p:sp>
      <p:sp>
        <p:nvSpPr>
          <p:cNvPr id="24" name="AutoShape 9"/>
          <p:cNvSpPr>
            <a:spLocks noChangeArrowheads="1"/>
          </p:cNvSpPr>
          <p:nvPr/>
        </p:nvSpPr>
        <p:spPr bwMode="auto">
          <a:xfrm>
            <a:off x="563314" y="5517232"/>
            <a:ext cx="8185150" cy="900113"/>
          </a:xfrm>
          <a:prstGeom prst="roundRect">
            <a:avLst>
              <a:gd name="adj" fmla="val 16667"/>
            </a:avLst>
          </a:prstGeom>
          <a:solidFill>
            <a:srgbClr val="FFFF00"/>
          </a:solidFill>
          <a:ln>
            <a:noFill/>
          </a:ln>
          <a:effectLst>
            <a:outerShdw blurRad="63500" dist="107763" dir="2700000" algn="ctr" rotWithShape="0">
              <a:srgbClr val="000000">
                <a:alpha val="50000"/>
              </a:srgbClr>
            </a:outerShdw>
          </a:effectLst>
          <a:extLst/>
        </p:spPr>
        <p:txBody>
          <a:bodyPr wrap="none" anchor="ctr"/>
          <a:lstStyle/>
          <a:p>
            <a:pPr eaLnBrk="1" fontAlgn="auto" hangingPunct="1">
              <a:spcBef>
                <a:spcPts val="0"/>
              </a:spcBef>
              <a:spcAft>
                <a:spcPts val="0"/>
              </a:spcAft>
              <a:defRPr/>
            </a:pPr>
            <a:endParaRPr kumimoji="0" lang="zh-TW" altLang="en-US">
              <a:latin typeface="+mn-lt"/>
              <a:ea typeface="+mn-ea"/>
            </a:endParaRPr>
          </a:p>
        </p:txBody>
      </p:sp>
      <p:sp>
        <p:nvSpPr>
          <p:cNvPr id="26" name="Text Box 10"/>
          <p:cNvSpPr txBox="1">
            <a:spLocks noChangeArrowheads="1"/>
          </p:cNvSpPr>
          <p:nvPr/>
        </p:nvSpPr>
        <p:spPr bwMode="auto">
          <a:xfrm>
            <a:off x="683964" y="5733256"/>
            <a:ext cx="8064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b="1" dirty="0">
                <a:latin typeface="Arial" charset="0"/>
                <a:cs typeface="Arial" charset="0"/>
              </a:rPr>
              <a:t>在固定體積下的熱能變化 </a:t>
            </a:r>
            <a:r>
              <a:rPr lang="en-US" altLang="zh-TW" sz="2800" b="1" dirty="0">
                <a:latin typeface="Arial" charset="0"/>
                <a:cs typeface="Arial" charset="0"/>
              </a:rPr>
              <a:t>= </a:t>
            </a:r>
            <a:r>
              <a:rPr lang="zh-TW" altLang="en-US" sz="2800" b="1" dirty="0">
                <a:latin typeface="Arial" charset="0"/>
                <a:cs typeface="Arial" charset="0"/>
              </a:rPr>
              <a:t>內能變化 </a:t>
            </a:r>
            <a:r>
              <a:rPr lang="en-US" altLang="zh-TW" sz="2800" b="1" dirty="0">
                <a:latin typeface="Arial" charset="0"/>
                <a:cs typeface="Arial" charset="0"/>
              </a:rPr>
              <a:t>= </a:t>
            </a:r>
            <a:r>
              <a:rPr lang="en-US" altLang="zh-HK" sz="2800" b="1" dirty="0">
                <a:latin typeface="Arial" charset="0"/>
                <a:cs typeface="Arial" charset="0"/>
              </a:rPr>
              <a:t>–433.8 kJ</a:t>
            </a:r>
          </a:p>
        </p:txBody>
      </p:sp>
    </p:spTree>
    <p:extLst>
      <p:ext uri="{BB962C8B-B14F-4D97-AF65-F5344CB8AC3E}">
        <p14:creationId xmlns:p14="http://schemas.microsoft.com/office/powerpoint/2010/main" val="130720046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4"/>
          <p:cNvSpPr>
            <a:spLocks noChangeArrowheads="1"/>
          </p:cNvSpPr>
          <p:nvPr/>
        </p:nvSpPr>
        <p:spPr bwMode="auto">
          <a:xfrm>
            <a:off x="322263" y="764704"/>
            <a:ext cx="15859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200" b="1" dirty="0">
                <a:solidFill>
                  <a:srgbClr val="CC0000"/>
                </a:solidFill>
                <a:latin typeface="Arial Black" pitchFamily="34" charset="0"/>
              </a:rPr>
              <a:t>質量數</a:t>
            </a:r>
            <a:endParaRPr lang="en-US" altLang="zh-TW" sz="3200" dirty="0">
              <a:solidFill>
                <a:srgbClr val="CC0000"/>
              </a:solidFill>
              <a:latin typeface="Arial Black" pitchFamily="34" charset="0"/>
            </a:endParaRPr>
          </a:p>
        </p:txBody>
      </p:sp>
      <p:sp>
        <p:nvSpPr>
          <p:cNvPr id="86019" name="矩形 6"/>
          <p:cNvSpPr>
            <a:spLocks noChangeArrowheads="1"/>
          </p:cNvSpPr>
          <p:nvPr/>
        </p:nvSpPr>
        <p:spPr bwMode="auto">
          <a:xfrm>
            <a:off x="466725" y="1844675"/>
            <a:ext cx="8569325" cy="173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spcBef>
                <a:spcPts val="1800"/>
              </a:spcBef>
              <a:buFontTx/>
              <a:buBlip>
                <a:blip r:embed="rId2"/>
              </a:buBlip>
            </a:pPr>
            <a:r>
              <a:rPr lang="zh-TW" altLang="en-US" sz="2800"/>
              <a:t>原子的質量幾乎完全來自質子和中子。</a:t>
            </a:r>
            <a:endParaRPr lang="en-US" altLang="zh-TW" sz="2800"/>
          </a:p>
          <a:p>
            <a:pPr eaLnBrk="1" hangingPunct="1">
              <a:spcBef>
                <a:spcPts val="1800"/>
              </a:spcBef>
            </a:pPr>
            <a:r>
              <a:rPr lang="en-US" altLang="zh-TW" sz="2800"/>
              <a:t>	∴ </a:t>
            </a:r>
            <a:r>
              <a:rPr lang="zh-TW" altLang="en-US" sz="3200" b="1">
                <a:solidFill>
                  <a:srgbClr val="00B0F0"/>
                </a:solidFill>
              </a:rPr>
              <a:t>質量數</a:t>
            </a:r>
            <a:r>
              <a:rPr lang="zh-TW" altLang="en-US" sz="2800"/>
              <a:t> </a:t>
            </a:r>
            <a:r>
              <a:rPr lang="en-US" altLang="zh-TW" sz="2800"/>
              <a:t>(</a:t>
            </a:r>
            <a:r>
              <a:rPr lang="zh-TW" altLang="en-US" sz="2800"/>
              <a:t>符號：</a:t>
            </a:r>
            <a:r>
              <a:rPr lang="en-US" altLang="zh-TW" sz="2800"/>
              <a:t>A)</a:t>
            </a:r>
            <a:r>
              <a:rPr lang="zh-TW" altLang="en-US" sz="2800"/>
              <a:t> 是原子的 </a:t>
            </a:r>
            <a:r>
              <a:rPr lang="zh-TW" altLang="en-US" sz="3200" b="1">
                <a:solidFill>
                  <a:srgbClr val="00B0F0"/>
                </a:solidFill>
              </a:rPr>
              <a:t>質子數目與中子數目的總和</a:t>
            </a:r>
            <a:r>
              <a:rPr lang="zh-TW" altLang="en-US" sz="2800"/>
              <a:t>。</a:t>
            </a:r>
          </a:p>
        </p:txBody>
      </p:sp>
      <p:sp>
        <p:nvSpPr>
          <p:cNvPr id="6" name="Rectangle 9"/>
          <p:cNvSpPr>
            <a:spLocks noChangeArrowheads="1"/>
          </p:cNvSpPr>
          <p:nvPr/>
        </p:nvSpPr>
        <p:spPr bwMode="auto">
          <a:xfrm>
            <a:off x="1042988" y="4067026"/>
            <a:ext cx="79930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tabLst>
                <a:tab pos="542925" algn="l"/>
              </a:tabLst>
              <a:defRPr kumimoji="1">
                <a:solidFill>
                  <a:schemeClr val="tx1"/>
                </a:solidFill>
                <a:latin typeface="Arial" charset="0"/>
                <a:ea typeface="新細明體" pitchFamily="18" charset="-120"/>
              </a:defRPr>
            </a:lvl1pPr>
            <a:lvl2pPr marL="742950" indent="-285750">
              <a:tabLst>
                <a:tab pos="542925" algn="l"/>
              </a:tabLst>
              <a:defRPr kumimoji="1">
                <a:solidFill>
                  <a:schemeClr val="tx1"/>
                </a:solidFill>
                <a:latin typeface="Arial" charset="0"/>
                <a:ea typeface="新細明體" pitchFamily="18" charset="-120"/>
              </a:defRPr>
            </a:lvl2pPr>
            <a:lvl3pPr marL="1143000" indent="-228600">
              <a:tabLst>
                <a:tab pos="542925" algn="l"/>
              </a:tabLst>
              <a:defRPr kumimoji="1">
                <a:solidFill>
                  <a:schemeClr val="tx1"/>
                </a:solidFill>
                <a:latin typeface="Arial" charset="0"/>
                <a:ea typeface="新細明體" pitchFamily="18" charset="-120"/>
              </a:defRPr>
            </a:lvl3pPr>
            <a:lvl4pPr marL="1600200" indent="-228600">
              <a:tabLst>
                <a:tab pos="542925" algn="l"/>
              </a:tabLst>
              <a:defRPr kumimoji="1">
                <a:solidFill>
                  <a:schemeClr val="tx1"/>
                </a:solidFill>
                <a:latin typeface="Arial" charset="0"/>
                <a:ea typeface="新細明體" pitchFamily="18" charset="-120"/>
              </a:defRPr>
            </a:lvl4pPr>
            <a:lvl5pPr marL="2057400" indent="-228600">
              <a:tabLst>
                <a:tab pos="542925" algn="l"/>
              </a:tabLst>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tabLst>
                <a:tab pos="542925" algn="l"/>
              </a:tabLs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tabLst>
                <a:tab pos="542925" algn="l"/>
              </a:tabLs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tabLst>
                <a:tab pos="542925" algn="l"/>
              </a:tabLs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tabLst>
                <a:tab pos="542925" algn="l"/>
              </a:tabLst>
              <a:defRPr kumimoji="1">
                <a:solidFill>
                  <a:schemeClr val="tx1"/>
                </a:solidFill>
                <a:latin typeface="Arial" charset="0"/>
                <a:ea typeface="新細明體" pitchFamily="18" charset="-120"/>
              </a:defRPr>
            </a:lvl9pPr>
          </a:lstStyle>
          <a:p>
            <a:pPr eaLnBrk="1" hangingPunct="1">
              <a:buFontTx/>
              <a:buBlip>
                <a:blip r:embed="rId3"/>
              </a:buBlip>
            </a:pPr>
            <a:r>
              <a:rPr lang="zh-TW" altLang="en-US" sz="2800"/>
              <a:t>例如，一個鈉原子 </a:t>
            </a:r>
            <a:r>
              <a:rPr lang="en-US" altLang="zh-TW" sz="2800"/>
              <a:t>(</a:t>
            </a:r>
            <a:r>
              <a:rPr lang="zh-TW" altLang="en-US" sz="2800"/>
              <a:t>擁有</a:t>
            </a:r>
            <a:r>
              <a:rPr lang="en-US" altLang="zh-TW" sz="2800"/>
              <a:t>11</a:t>
            </a:r>
            <a:r>
              <a:rPr lang="zh-TW" altLang="en-US" sz="2800"/>
              <a:t>個質子和</a:t>
            </a:r>
            <a:r>
              <a:rPr lang="en-US" altLang="zh-TW" sz="2800"/>
              <a:t>12</a:t>
            </a:r>
            <a:r>
              <a:rPr lang="zh-TW" altLang="en-US" sz="2800"/>
              <a:t>個中子</a:t>
            </a:r>
            <a:r>
              <a:rPr lang="en-US" altLang="zh-TW" sz="2800"/>
              <a:t>) </a:t>
            </a:r>
            <a:r>
              <a:rPr lang="zh-TW" altLang="en-US" sz="2800"/>
              <a:t>的質量數是 </a:t>
            </a:r>
            <a:r>
              <a:rPr lang="en-US" altLang="zh-TW" sz="2800"/>
              <a:t>11 + 12 = 23</a:t>
            </a:r>
            <a:r>
              <a:rPr lang="zh-TW" altLang="en-US" sz="2800"/>
              <a:t>。</a:t>
            </a:r>
            <a:endParaRPr lang="en-US" altLang="zh-TW" sz="2800"/>
          </a:p>
        </p:txBody>
      </p:sp>
    </p:spTree>
    <p:extLst>
      <p:ext uri="{BB962C8B-B14F-4D97-AF65-F5344CB8AC3E}">
        <p14:creationId xmlns:p14="http://schemas.microsoft.com/office/powerpoint/2010/main" val="167127915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Picture 76" descr="圖片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92275" y="2311400"/>
            <a:ext cx="229235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3" name="Picture 77" descr="圖片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95738" y="2311400"/>
            <a:ext cx="229235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4" name="Picture 78" descr="圖片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0813" y="2292350"/>
            <a:ext cx="229235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91184" name="Group 48"/>
          <p:cNvGraphicFramePr>
            <a:graphicFrameLocks noGrp="1"/>
          </p:cNvGraphicFramePr>
          <p:nvPr/>
        </p:nvGraphicFramePr>
        <p:xfrm>
          <a:off x="395288" y="762000"/>
          <a:ext cx="8497887" cy="4237038"/>
        </p:xfrm>
        <a:graphic>
          <a:graphicData uri="http://schemas.openxmlformats.org/drawingml/2006/table">
            <a:tbl>
              <a:tblPr/>
              <a:tblGrid>
                <a:gridCol w="1512887">
                  <a:extLst>
                    <a:ext uri="{9D8B030D-6E8A-4147-A177-3AD203B41FA5}">
                      <a16:colId xmlns="" xmlns:a16="http://schemas.microsoft.com/office/drawing/2014/main" val="20000"/>
                    </a:ext>
                  </a:extLst>
                </a:gridCol>
                <a:gridCol w="2016125">
                  <a:extLst>
                    <a:ext uri="{9D8B030D-6E8A-4147-A177-3AD203B41FA5}">
                      <a16:colId xmlns="" xmlns:a16="http://schemas.microsoft.com/office/drawing/2014/main" val="20001"/>
                    </a:ext>
                  </a:extLst>
                </a:gridCol>
                <a:gridCol w="2447925">
                  <a:extLst>
                    <a:ext uri="{9D8B030D-6E8A-4147-A177-3AD203B41FA5}">
                      <a16:colId xmlns="" xmlns:a16="http://schemas.microsoft.com/office/drawing/2014/main" val="20002"/>
                    </a:ext>
                  </a:extLst>
                </a:gridCol>
                <a:gridCol w="2520950">
                  <a:extLst>
                    <a:ext uri="{9D8B030D-6E8A-4147-A177-3AD203B41FA5}">
                      <a16:colId xmlns="" xmlns:a16="http://schemas.microsoft.com/office/drawing/2014/main" val="20003"/>
                    </a:ext>
                  </a:extLst>
                </a:gridCol>
              </a:tblGrid>
              <a:tr h="45933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rPr>
                        <a:t>離子</a:t>
                      </a:r>
                      <a:endParaRPr kumimoji="1" lang="en-US" altLang="zh-TW"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endParaRPr>
                    </a:p>
                  </a:txBody>
                  <a:tcPr marL="90000" marR="90000" marT="46786" marB="46786"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Arial" panose="020B0604020202020204" pitchFamily="34" charset="0"/>
                          <a:ea typeface="Guardi Roman" charset="-120"/>
                        </a:rPr>
                        <a:t>重鉻酸根離子</a:t>
                      </a:r>
                      <a:endPar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rPr>
                        <a:t>錳</a:t>
                      </a:r>
                      <a:r>
                        <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rPr>
                        <a:t>(II) </a:t>
                      </a:r>
                      <a:r>
                        <a:rPr kumimoji="1" lang="zh-TW" altLang="en-US"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rPr>
                        <a:t>離子</a:t>
                      </a:r>
                      <a:endParaRPr kumimoji="1" lang="en-US" altLang="zh-TW" sz="2400" b="0" i="0" u="none" strike="noStrike" cap="none" normalizeH="0" baseline="0" smtClean="0">
                        <a:ln>
                          <a:noFill/>
                        </a:ln>
                        <a:solidFill>
                          <a:srgbClr val="000000"/>
                        </a:solidFill>
                        <a:effectLst/>
                        <a:latin typeface="新細明體" panose="02020500000000000000" pitchFamily="18" charset="-120"/>
                        <a:ea typeface="新細明體" panose="02020500000000000000" pitchFamily="18"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0" i="0" u="none" strike="noStrike" cap="none" normalizeH="0" baseline="0" smtClean="0">
                          <a:ln>
                            <a:noFill/>
                          </a:ln>
                          <a:solidFill>
                            <a:srgbClr val="000000"/>
                          </a:solidFill>
                          <a:effectLst/>
                          <a:latin typeface="Arial" panose="020B0604020202020204" pitchFamily="34" charset="0"/>
                          <a:ea typeface="Guardi Roman" charset="-120"/>
                        </a:rPr>
                        <a:t>高錳酸根離子</a:t>
                      </a:r>
                      <a:endPar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0"/>
                  </a:ext>
                </a:extLst>
              </a:tr>
              <a:tr h="476181">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rPr>
                        <a:t>化學式</a:t>
                      </a:r>
                    </a:p>
                  </a:txBody>
                  <a:tcPr marL="90000" marR="90000" marT="46786" marB="46786"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Cr</a:t>
                      </a:r>
                      <a:r>
                        <a:rPr kumimoji="1" lang="en-US"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rPr>
                        <a:t>2</a:t>
                      </a:r>
                      <a:r>
                        <a:rPr kumimoji="1" lang="en-US"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O</a:t>
                      </a:r>
                      <a:r>
                        <a:rPr kumimoji="1" lang="en-US"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rPr>
                        <a:t>7</a:t>
                      </a:r>
                      <a:r>
                        <a:rPr kumimoji="1" lang="en-US" altLang="zh-TW" sz="24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rPr>
                        <a:t>2</a:t>
                      </a:r>
                      <a:r>
                        <a:rPr kumimoji="1" lang="en-US" altLang="en-US" sz="24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rPr>
                        <a:t>–</a:t>
                      </a:r>
                      <a:endParaRPr kumimoji="1" lang="en-US" altLang="zh-TW" sz="24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Mn</a:t>
                      </a:r>
                      <a:r>
                        <a:rPr kumimoji="1" lang="en-US" altLang="zh-TW" sz="24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rPr>
                        <a:t>2+</a:t>
                      </a: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rPr>
                        <a:t>MnO</a:t>
                      </a:r>
                      <a:r>
                        <a:rPr kumimoji="1" lang="en-US"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rPr>
                        <a:t>4</a:t>
                      </a:r>
                      <a:r>
                        <a:rPr kumimoji="1" lang="en-US" altLang="en-US" sz="24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rPr>
                        <a:t>–</a:t>
                      </a:r>
                      <a:endParaRPr kumimoji="1" lang="en-US" altLang="zh-TW" sz="2400" b="0" i="0" u="none" strike="noStrike" cap="none" normalizeH="0" baseline="30000" smtClean="0">
                        <a:ln>
                          <a:noFill/>
                        </a:ln>
                        <a:solidFill>
                          <a:schemeClr val="tx1"/>
                        </a:solidFill>
                        <a:effectLst/>
                        <a:latin typeface="Arial" panose="020B0604020202020204" pitchFamily="34" charset="0"/>
                        <a:ea typeface="新細明體" panose="02020500000000000000" pitchFamily="18"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57935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rPr>
                        <a:t>顏色</a:t>
                      </a:r>
                    </a:p>
                  </a:txBody>
                  <a:tcPr marL="90000" marR="90000" marT="46786" marB="46786"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400" b="0" i="0" u="none" strike="noStrike" cap="none" normalizeH="0" baseline="0" smtClean="0">
                        <a:ln>
                          <a:noFill/>
                        </a:ln>
                        <a:solidFill>
                          <a:srgbClr val="000000"/>
                        </a:solidFill>
                        <a:effectLst/>
                        <a:latin typeface="Arial" panose="020B0604020202020204" pitchFamily="34" charset="0"/>
                        <a:ea typeface="Guardi Roman"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TW" altLang="en-US" sz="2400" b="0" i="0" u="none" strike="noStrike" cap="none" normalizeH="0" baseline="0" smtClean="0">
                        <a:ln>
                          <a:noFill/>
                        </a:ln>
                        <a:solidFill>
                          <a:srgbClr val="000000"/>
                        </a:solidFill>
                        <a:effectLst/>
                        <a:latin typeface="Arial" panose="020B0604020202020204" pitchFamily="34" charset="0"/>
                        <a:ea typeface="Guardi Roman"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2722170">
                <a:tc>
                  <a:txBody>
                    <a:bodyPr/>
                    <a:lstStyle>
                      <a:lvl1pPr marL="180975" indent="-18097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180975" marR="0" lvl="0" indent="-180975" algn="l" defTabSz="914400" rtl="0" eaLnBrk="1" fontAlgn="base" latinLnBrk="0" hangingPunct="1">
                        <a:lnSpc>
                          <a:spcPct val="100000"/>
                        </a:lnSpc>
                        <a:spcBef>
                          <a:spcPct val="20000"/>
                        </a:spcBef>
                        <a:spcAft>
                          <a:spcPct val="0"/>
                        </a:spcAft>
                        <a:buClrTx/>
                        <a:buSzTx/>
                        <a:buFontTx/>
                        <a:buNone/>
                        <a:tabLst/>
                      </a:pPr>
                      <a:r>
                        <a:rPr kumimoji="1"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rPr>
                        <a:t>圖片</a:t>
                      </a:r>
                      <a:endParaRPr kumimoji="1"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sym typeface="Symbol" panose="05050102010706020507" pitchFamily="18" charset="2"/>
                      </a:endParaRPr>
                    </a:p>
                  </a:txBody>
                  <a:tcPr marL="90000" marR="90000" marT="46786" marB="46786"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lvl1pPr marL="180975" indent="-18097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lvl1pPr marL="180975" indent="-18097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lvl1pPr marL="180975" indent="-180975"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180975" marR="0" lvl="0" indent="-180975" algn="l" defTabSz="914400" rtl="0" eaLnBrk="1" fontAlgn="base" latinLnBrk="0" hangingPunct="1">
                        <a:lnSpc>
                          <a:spcPct val="100000"/>
                        </a:lnSpc>
                        <a:spcBef>
                          <a:spcPct val="20000"/>
                        </a:spcBef>
                        <a:spcAft>
                          <a:spcPct val="0"/>
                        </a:spcAft>
                        <a:buClrTx/>
                        <a:buSzTx/>
                        <a:buFontTx/>
                        <a:buNone/>
                        <a:tabLst/>
                      </a:pPr>
                      <a:endParaRPr kumimoji="1" lang="zh-TW"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L="90000" marR="90000" marT="46786" marB="46786"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sp>
        <p:nvSpPr>
          <p:cNvPr id="90157" name="Rectangle 45"/>
          <p:cNvSpPr>
            <a:spLocks noChangeArrowheads="1"/>
          </p:cNvSpPr>
          <p:nvPr/>
        </p:nvSpPr>
        <p:spPr bwMode="auto">
          <a:xfrm>
            <a:off x="2411413" y="1700213"/>
            <a:ext cx="895350"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a:solidFill>
                  <a:srgbClr val="FF3300"/>
                </a:solidFill>
              </a:rPr>
              <a:t>橙色</a:t>
            </a:r>
          </a:p>
        </p:txBody>
      </p:sp>
      <p:sp>
        <p:nvSpPr>
          <p:cNvPr id="90158" name="Rectangle 46"/>
          <p:cNvSpPr>
            <a:spLocks noChangeArrowheads="1"/>
          </p:cNvSpPr>
          <p:nvPr/>
        </p:nvSpPr>
        <p:spPr bwMode="auto">
          <a:xfrm>
            <a:off x="4303713" y="1700213"/>
            <a:ext cx="1962150"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20000"/>
              </a:spcBef>
            </a:pPr>
            <a:r>
              <a:rPr lang="zh-TW" altLang="en-US">
                <a:solidFill>
                  <a:srgbClr val="FF66FF"/>
                </a:solidFill>
              </a:rPr>
              <a:t>極淺粉紅色</a:t>
            </a:r>
            <a:endParaRPr lang="en-US" altLang="zh-TW">
              <a:solidFill>
                <a:srgbClr val="FF66FF"/>
              </a:solidFill>
            </a:endParaRPr>
          </a:p>
        </p:txBody>
      </p:sp>
      <p:sp>
        <p:nvSpPr>
          <p:cNvPr id="90159" name="Rectangle 47"/>
          <p:cNvSpPr>
            <a:spLocks noChangeArrowheads="1"/>
          </p:cNvSpPr>
          <p:nvPr/>
        </p:nvSpPr>
        <p:spPr bwMode="auto">
          <a:xfrm>
            <a:off x="7164388" y="1700213"/>
            <a:ext cx="895350"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a:solidFill>
                  <a:srgbClr val="CC0099"/>
                </a:solidFill>
              </a:rPr>
              <a:t>紫色</a:t>
            </a:r>
          </a:p>
        </p:txBody>
      </p:sp>
    </p:spTree>
    <p:extLst>
      <p:ext uri="{BB962C8B-B14F-4D97-AF65-F5344CB8AC3E}">
        <p14:creationId xmlns:p14="http://schemas.microsoft.com/office/powerpoint/2010/main" val="4167547296"/>
      </p:ext>
    </p:extLst>
  </p:cSld>
  <p:clrMapOvr>
    <a:masterClrMapping/>
  </p:clrMapOvr>
  <p:timing>
    <p:tnLst>
      <p:par>
        <p:cTn id="1" dur="indefinite" restart="never" nodeType="tmRoot"/>
      </p:par>
    </p:tnLst>
  </p:timing>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8" name="文字方塊 2"/>
          <p:cNvSpPr txBox="1">
            <a:spLocks noChangeArrowheads="1"/>
          </p:cNvSpPr>
          <p:nvPr/>
        </p:nvSpPr>
        <p:spPr bwMode="auto">
          <a:xfrm>
            <a:off x="923230" y="562049"/>
            <a:ext cx="6772275" cy="557213"/>
          </a:xfrm>
          <a:prstGeom prst="rect">
            <a:avLst/>
          </a:prstGeom>
          <a:noFill/>
          <a:ln w="38100" cmpd="dbl">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solidFill>
                  <a:srgbClr val="00B050"/>
                </a:solidFill>
                <a:latin typeface="Arial" charset="0"/>
                <a:cs typeface="Arial" charset="0"/>
              </a:rPr>
              <a:t>在開放體系 </a:t>
            </a:r>
            <a:r>
              <a:rPr kumimoji="0" lang="en-US" altLang="zh-TW" sz="2800" b="1">
                <a:solidFill>
                  <a:srgbClr val="00B050"/>
                </a:solidFill>
                <a:latin typeface="Arial" charset="0"/>
                <a:cs typeface="Arial" charset="0"/>
              </a:rPr>
              <a:t>(</a:t>
            </a:r>
            <a:r>
              <a:rPr kumimoji="0" lang="zh-TW" altLang="en-US" sz="2800" b="1">
                <a:solidFill>
                  <a:srgbClr val="00B050"/>
                </a:solidFill>
                <a:latin typeface="Arial" charset="0"/>
                <a:cs typeface="Arial" charset="0"/>
              </a:rPr>
              <a:t>例如在大氣中</a:t>
            </a:r>
            <a:r>
              <a:rPr kumimoji="0" lang="en-US" altLang="zh-TW" sz="2800" b="1">
                <a:solidFill>
                  <a:srgbClr val="00B050"/>
                </a:solidFill>
                <a:latin typeface="Arial" charset="0"/>
                <a:cs typeface="Arial" charset="0"/>
              </a:rPr>
              <a:t>) </a:t>
            </a:r>
            <a:r>
              <a:rPr kumimoji="0" lang="zh-TW" altLang="en-US" sz="2800" b="1">
                <a:solidFill>
                  <a:srgbClr val="00B050"/>
                </a:solidFill>
                <a:latin typeface="Arial" charset="0"/>
                <a:cs typeface="Arial" charset="0"/>
              </a:rPr>
              <a:t>下進行的反應</a:t>
            </a:r>
            <a:endParaRPr kumimoji="0" lang="en-US" altLang="zh-HK" sz="2800" b="1">
              <a:solidFill>
                <a:srgbClr val="00B050"/>
              </a:solidFill>
              <a:latin typeface="Arial" charset="0"/>
              <a:cs typeface="Arial" charset="0"/>
            </a:endParaRPr>
          </a:p>
        </p:txBody>
      </p:sp>
      <p:sp>
        <p:nvSpPr>
          <p:cNvPr id="6" name="文字方塊 5"/>
          <p:cNvSpPr txBox="1"/>
          <p:nvPr/>
        </p:nvSpPr>
        <p:spPr>
          <a:xfrm>
            <a:off x="3166989" y="2968426"/>
            <a:ext cx="2216150" cy="822325"/>
          </a:xfrm>
          <a:prstGeom prst="rect">
            <a:avLst/>
          </a:prstGeom>
          <a:solidFill>
            <a:schemeClr val="accent6">
              <a:lumMod val="60000"/>
              <a:lumOff val="40000"/>
            </a:schemeClr>
          </a:solidFill>
          <a:ln w="63500" cmpd="thickThin">
            <a:noFill/>
          </a:ln>
        </p:spPr>
        <p:txBody>
          <a:bodyPr wrap="none">
            <a:spAutoFit/>
          </a:bodyPr>
          <a:lstStyle/>
          <a:p>
            <a:pPr algn="ctr" eaLnBrk="1" fontAlgn="auto" hangingPunct="1">
              <a:spcBef>
                <a:spcPts val="0"/>
              </a:spcBef>
              <a:spcAft>
                <a:spcPts val="0"/>
              </a:spcAft>
              <a:defRPr/>
            </a:pPr>
            <a:r>
              <a:rPr kumimoji="0" lang="zh-TW" altLang="en-US" sz="2400" b="1" dirty="0">
                <a:latin typeface="Arial" pitchFamily="34" charset="0"/>
                <a:ea typeface="+mn-ea"/>
                <a:cs typeface="Arial" pitchFamily="34" charset="0"/>
              </a:rPr>
              <a:t>開放體系</a:t>
            </a:r>
            <a:endParaRPr kumimoji="0" lang="en-US" altLang="zh-TW" sz="2400" b="1" dirty="0">
              <a:latin typeface="Arial" pitchFamily="34" charset="0"/>
              <a:ea typeface="+mn-ea"/>
              <a:cs typeface="Arial" pitchFamily="34" charset="0"/>
            </a:endParaRPr>
          </a:p>
          <a:p>
            <a:pPr algn="ctr" eaLnBrk="1" fontAlgn="auto" hangingPunct="1">
              <a:spcBef>
                <a:spcPts val="0"/>
              </a:spcBef>
              <a:spcAft>
                <a:spcPts val="0"/>
              </a:spcAft>
              <a:defRPr/>
            </a:pPr>
            <a:r>
              <a:rPr kumimoji="0" lang="en-US" altLang="zh-HK" sz="2400" dirty="0">
                <a:latin typeface="Arial" pitchFamily="34" charset="0"/>
                <a:ea typeface="+mn-ea"/>
                <a:cs typeface="Arial" pitchFamily="34" charset="0"/>
              </a:rPr>
              <a:t>(</a:t>
            </a:r>
            <a:r>
              <a:rPr kumimoji="0" lang="zh-TW" altLang="en-US" sz="2400" dirty="0">
                <a:latin typeface="Arial" pitchFamily="34" charset="0"/>
                <a:ea typeface="+mn-ea"/>
                <a:cs typeface="Arial" pitchFamily="34" charset="0"/>
              </a:rPr>
              <a:t>在固定壓強下</a:t>
            </a:r>
            <a:r>
              <a:rPr kumimoji="0" lang="en-US" altLang="zh-HK" sz="2400" dirty="0">
                <a:latin typeface="Arial" pitchFamily="34" charset="0"/>
                <a:ea typeface="+mn-ea"/>
                <a:cs typeface="Arial" pitchFamily="34" charset="0"/>
              </a:rPr>
              <a:t>)</a:t>
            </a:r>
            <a:endParaRPr kumimoji="0" lang="zh-HK" altLang="en-US" sz="2400" dirty="0">
              <a:latin typeface="Arial" pitchFamily="34" charset="0"/>
              <a:ea typeface="+mn-ea"/>
              <a:cs typeface="Arial" pitchFamily="34" charset="0"/>
            </a:endParaRPr>
          </a:p>
        </p:txBody>
      </p:sp>
      <p:grpSp>
        <p:nvGrpSpPr>
          <p:cNvPr id="8" name="Group 5"/>
          <p:cNvGrpSpPr>
            <a:grpSpLocks/>
          </p:cNvGrpSpPr>
          <p:nvPr/>
        </p:nvGrpSpPr>
        <p:grpSpPr bwMode="auto">
          <a:xfrm>
            <a:off x="3838501" y="1848643"/>
            <a:ext cx="4630738" cy="3884613"/>
            <a:chOff x="2520" y="788"/>
            <a:chExt cx="2917" cy="2447"/>
          </a:xfrm>
        </p:grpSpPr>
        <p:graphicFrame>
          <p:nvGraphicFramePr>
            <p:cNvPr id="9" name="Object 6"/>
            <p:cNvGraphicFramePr>
              <a:graphicFrameLocks noChangeAspect="1"/>
            </p:cNvGraphicFramePr>
            <p:nvPr/>
          </p:nvGraphicFramePr>
          <p:xfrm>
            <a:off x="3461" y="788"/>
            <a:ext cx="994" cy="2447"/>
          </p:xfrm>
          <a:graphic>
            <a:graphicData uri="http://schemas.openxmlformats.org/presentationml/2006/ole">
              <mc:AlternateContent xmlns:mc="http://schemas.openxmlformats.org/markup-compatibility/2006">
                <mc:Choice xmlns:v="urn:schemas-microsoft-com:vml" Requires="v">
                  <p:oleObj spid="_x0000_s66648" name="PBrush" r:id="rId3" imgW="2305372" imgH="5676190" progId="">
                    <p:embed/>
                  </p:oleObj>
                </mc:Choice>
                <mc:Fallback>
                  <p:oleObj name="PBrush" r:id="rId3" imgW="2305372" imgH="5676190"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61" y="788"/>
                          <a:ext cx="994" cy="2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 name="向右箭號 9"/>
            <p:cNvSpPr/>
            <p:nvPr/>
          </p:nvSpPr>
          <p:spPr>
            <a:xfrm>
              <a:off x="2520" y="2017"/>
              <a:ext cx="561" cy="293"/>
            </a:xfrm>
            <a:prstGeom prst="rightArrow">
              <a:avLst/>
            </a:prstGeom>
            <a:solidFill>
              <a:srgbClr val="3399F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cxnSp>
          <p:nvCxnSpPr>
            <p:cNvPr id="11" name="直線接點 10"/>
            <p:cNvCxnSpPr/>
            <p:nvPr/>
          </p:nvCxnSpPr>
          <p:spPr>
            <a:xfrm>
              <a:off x="3416" y="1258"/>
              <a:ext cx="592"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 name="矩形 6"/>
            <p:cNvSpPr>
              <a:spLocks noChangeArrowheads="1"/>
            </p:cNvSpPr>
            <p:nvPr/>
          </p:nvSpPr>
          <p:spPr bwMode="auto">
            <a:xfrm>
              <a:off x="4316" y="1722"/>
              <a:ext cx="1009"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對大氣壓強作的功</a:t>
              </a:r>
              <a:endParaRPr kumimoji="0" lang="zh-HK" altLang="en-US" sz="2000">
                <a:latin typeface="Arial" charset="0"/>
                <a:cs typeface="Arial" charset="0"/>
              </a:endParaRPr>
            </a:p>
          </p:txBody>
        </p:sp>
        <p:cxnSp>
          <p:nvCxnSpPr>
            <p:cNvPr id="13" name="直線接點 12"/>
            <p:cNvCxnSpPr/>
            <p:nvPr/>
          </p:nvCxnSpPr>
          <p:spPr>
            <a:xfrm>
              <a:off x="4207" y="3013"/>
              <a:ext cx="27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 name="文字方塊 18"/>
            <p:cNvSpPr txBox="1">
              <a:spLocks noChangeArrowheads="1"/>
            </p:cNvSpPr>
            <p:nvPr/>
          </p:nvSpPr>
          <p:spPr bwMode="auto">
            <a:xfrm>
              <a:off x="4448" y="2868"/>
              <a:ext cx="98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氯化鎂溶液</a:t>
              </a:r>
              <a:endParaRPr kumimoji="0" lang="zh-HK" altLang="en-US" sz="2000">
                <a:latin typeface="Arial" charset="0"/>
                <a:cs typeface="Arial" charset="0"/>
              </a:endParaRPr>
            </a:p>
          </p:txBody>
        </p:sp>
        <p:cxnSp>
          <p:nvCxnSpPr>
            <p:cNvPr id="15" name="直線接點 14"/>
            <p:cNvCxnSpPr/>
            <p:nvPr/>
          </p:nvCxnSpPr>
          <p:spPr>
            <a:xfrm>
              <a:off x="4207" y="2540"/>
              <a:ext cx="27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 name="文字方塊 22"/>
            <p:cNvSpPr txBox="1">
              <a:spLocks noChangeArrowheads="1"/>
            </p:cNvSpPr>
            <p:nvPr/>
          </p:nvSpPr>
          <p:spPr bwMode="auto">
            <a:xfrm>
              <a:off x="4448" y="2414"/>
              <a:ext cx="38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氫</a:t>
              </a:r>
              <a:endParaRPr kumimoji="0" lang="zh-HK" altLang="en-US" sz="2000">
                <a:latin typeface="Arial" charset="0"/>
                <a:cs typeface="Arial" charset="0"/>
              </a:endParaRPr>
            </a:p>
          </p:txBody>
        </p:sp>
      </p:grpSp>
      <p:grpSp>
        <p:nvGrpSpPr>
          <p:cNvPr id="17" name="Group 14"/>
          <p:cNvGrpSpPr>
            <a:grpSpLocks/>
          </p:cNvGrpSpPr>
          <p:nvPr/>
        </p:nvGrpSpPr>
        <p:grpSpPr bwMode="auto">
          <a:xfrm>
            <a:off x="755576" y="2188368"/>
            <a:ext cx="4532313" cy="3544888"/>
            <a:chOff x="578" y="1002"/>
            <a:chExt cx="2855" cy="2233"/>
          </a:xfrm>
        </p:grpSpPr>
        <p:graphicFrame>
          <p:nvGraphicFramePr>
            <p:cNvPr id="18" name="Object 15"/>
            <p:cNvGraphicFramePr>
              <a:graphicFrameLocks noChangeAspect="1"/>
            </p:cNvGraphicFramePr>
            <p:nvPr/>
          </p:nvGraphicFramePr>
          <p:xfrm>
            <a:off x="989" y="1069"/>
            <a:ext cx="967" cy="2166"/>
          </p:xfrm>
          <a:graphic>
            <a:graphicData uri="http://schemas.openxmlformats.org/presentationml/2006/ole">
              <mc:AlternateContent xmlns:mc="http://schemas.openxmlformats.org/markup-compatibility/2006">
                <mc:Choice xmlns:v="urn:schemas-microsoft-com:vml" Requires="v">
                  <p:oleObj spid="_x0000_s66649" name="PBrush" r:id="rId5" imgW="2180952" imgH="4885714" progId="">
                    <p:embed/>
                  </p:oleObj>
                </mc:Choice>
                <mc:Fallback>
                  <p:oleObj name="PBrush" r:id="rId5" imgW="2180952" imgH="4885714"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9" y="1069"/>
                          <a:ext cx="967" cy="2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9" name="矩形 18"/>
            <p:cNvSpPr/>
            <p:nvPr/>
          </p:nvSpPr>
          <p:spPr>
            <a:xfrm>
              <a:off x="2057" y="1002"/>
              <a:ext cx="1376" cy="442"/>
            </a:xfrm>
            <a:prstGeom prst="rect">
              <a:avLst/>
            </a:prstGeom>
          </p:spPr>
          <p:txBody>
            <a:bodyPr>
              <a:spAutoFit/>
            </a:bodyPr>
            <a:lstStyle/>
            <a:p>
              <a:pPr eaLnBrk="1" fontAlgn="auto" hangingPunct="1">
                <a:spcBef>
                  <a:spcPts val="0"/>
                </a:spcBef>
                <a:spcAft>
                  <a:spcPts val="0"/>
                </a:spcAft>
                <a:defRPr/>
              </a:pPr>
              <a:r>
                <a:rPr kumimoji="0" lang="zh-TW" altLang="en-US" sz="2000" dirty="0">
                  <a:latin typeface="+mn-ea"/>
                  <a:ea typeface="+mn-ea"/>
                </a:rPr>
                <a:t>大氣壓強 </a:t>
              </a:r>
              <a:r>
                <a:rPr kumimoji="0" lang="en-US" altLang="zh-TW" sz="2000" dirty="0">
                  <a:latin typeface="+mn-ea"/>
                  <a:ea typeface="+mn-ea"/>
                </a:rPr>
                <a:t>(</a:t>
              </a:r>
              <a:r>
                <a:rPr kumimoji="0" lang="zh-TW" altLang="en-US" sz="2000" dirty="0">
                  <a:latin typeface="+mn-ea"/>
                  <a:ea typeface="+mn-ea"/>
                </a:rPr>
                <a:t>可想像</a:t>
              </a:r>
            </a:p>
            <a:p>
              <a:pPr eaLnBrk="1" fontAlgn="auto" hangingPunct="1">
                <a:spcBef>
                  <a:spcPts val="0"/>
                </a:spcBef>
                <a:spcAft>
                  <a:spcPts val="0"/>
                </a:spcAft>
                <a:defRPr/>
              </a:pPr>
              <a:r>
                <a:rPr kumimoji="0" lang="zh-TW" altLang="en-US" sz="2000" dirty="0">
                  <a:latin typeface="+mn-ea"/>
                  <a:ea typeface="+mn-ea"/>
                </a:rPr>
                <a:t>為無重量的活塞</a:t>
              </a:r>
              <a:r>
                <a:rPr kumimoji="0" lang="en-US" altLang="zh-TW" sz="2000" dirty="0">
                  <a:latin typeface="+mn-ea"/>
                  <a:ea typeface="+mn-ea"/>
                </a:rPr>
                <a:t>)</a:t>
              </a:r>
              <a:endParaRPr kumimoji="0" lang="zh-HK" altLang="en-US" sz="2000" dirty="0">
                <a:latin typeface="+mn-ea"/>
                <a:ea typeface="+mn-ea"/>
                <a:cs typeface="Arial" pitchFamily="34" charset="0"/>
              </a:endParaRPr>
            </a:p>
          </p:txBody>
        </p:sp>
        <p:cxnSp>
          <p:nvCxnSpPr>
            <p:cNvPr id="20" name="直線接點 19"/>
            <p:cNvCxnSpPr/>
            <p:nvPr/>
          </p:nvCxnSpPr>
          <p:spPr>
            <a:xfrm>
              <a:off x="997" y="3109"/>
              <a:ext cx="34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直線接點 20"/>
            <p:cNvCxnSpPr/>
            <p:nvPr/>
          </p:nvCxnSpPr>
          <p:spPr>
            <a:xfrm>
              <a:off x="1754" y="2986"/>
              <a:ext cx="250"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 name="文字方塊 19"/>
            <p:cNvSpPr txBox="1">
              <a:spLocks noChangeArrowheads="1"/>
            </p:cNvSpPr>
            <p:nvPr/>
          </p:nvSpPr>
          <p:spPr bwMode="auto">
            <a:xfrm>
              <a:off x="1986" y="2864"/>
              <a:ext cx="81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稀氫氯酸</a:t>
              </a:r>
              <a:endParaRPr kumimoji="0" lang="zh-HK" altLang="en-US" sz="2000">
                <a:latin typeface="Arial" charset="0"/>
                <a:cs typeface="Arial" charset="0"/>
              </a:endParaRPr>
            </a:p>
          </p:txBody>
        </p:sp>
        <p:sp>
          <p:nvSpPr>
            <p:cNvPr id="23" name="文字方塊 20"/>
            <p:cNvSpPr txBox="1">
              <a:spLocks noChangeArrowheads="1"/>
            </p:cNvSpPr>
            <p:nvPr/>
          </p:nvSpPr>
          <p:spPr bwMode="auto">
            <a:xfrm>
              <a:off x="578" y="2977"/>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鎂帶</a:t>
              </a:r>
              <a:endParaRPr kumimoji="0" lang="zh-HK" altLang="en-US" sz="2000">
                <a:latin typeface="Arial" charset="0"/>
                <a:cs typeface="Arial" charset="0"/>
              </a:endParaRPr>
            </a:p>
          </p:txBody>
        </p:sp>
        <p:cxnSp>
          <p:nvCxnSpPr>
            <p:cNvPr id="24" name="直線接點 23"/>
            <p:cNvCxnSpPr/>
            <p:nvPr/>
          </p:nvCxnSpPr>
          <p:spPr>
            <a:xfrm>
              <a:off x="1468" y="1258"/>
              <a:ext cx="592"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1907614"/>
      </p:ext>
    </p:extLst>
  </p:cSld>
  <p:clrMapOvr>
    <a:masterClrMapping/>
  </p:clrMapOvr>
  <p:timing>
    <p:tnLst>
      <p:par>
        <p:cTn id="1" dur="indefinite" restart="never" nodeType="tmRoot"/>
      </p:par>
    </p:tnLst>
  </p:timing>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53" name="AutoShape 9"/>
          <p:cNvSpPr>
            <a:spLocks noChangeArrowheads="1"/>
          </p:cNvSpPr>
          <p:nvPr/>
        </p:nvSpPr>
        <p:spPr bwMode="auto">
          <a:xfrm>
            <a:off x="393700" y="2733080"/>
            <a:ext cx="8324850" cy="2424112"/>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kumimoji="0" lang="zh-TW" altLang="en-US">
              <a:ea typeface="新細明體" pitchFamily="18" charset="-120"/>
            </a:endParaRPr>
          </a:p>
        </p:txBody>
      </p:sp>
      <p:sp>
        <p:nvSpPr>
          <p:cNvPr id="15363" name="Text Box 10"/>
          <p:cNvSpPr txBox="1">
            <a:spLocks noChangeArrowheads="1"/>
          </p:cNvSpPr>
          <p:nvPr/>
        </p:nvSpPr>
        <p:spPr bwMode="auto">
          <a:xfrm>
            <a:off x="517525" y="2991842"/>
            <a:ext cx="23891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b="1">
                <a:latin typeface="Arial" charset="0"/>
                <a:cs typeface="Arial" charset="0"/>
              </a:rPr>
              <a:t>在固定壓強下的熱能變化</a:t>
            </a:r>
            <a:endParaRPr lang="en-US" altLang="zh-TW" sz="2800" b="1">
              <a:latin typeface="Arial" charset="0"/>
              <a:cs typeface="Arial" charset="0"/>
            </a:endParaRPr>
          </a:p>
        </p:txBody>
      </p:sp>
      <p:sp>
        <p:nvSpPr>
          <p:cNvPr id="15364" name="Rectangle 10"/>
          <p:cNvSpPr>
            <a:spLocks noChangeArrowheads="1"/>
          </p:cNvSpPr>
          <p:nvPr/>
        </p:nvSpPr>
        <p:spPr bwMode="auto">
          <a:xfrm>
            <a:off x="3119438" y="2999780"/>
            <a:ext cx="2895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內能變化</a:t>
            </a:r>
            <a:endParaRPr kumimoji="0" lang="en-US" altLang="zh-TW" sz="2800" b="1">
              <a:latin typeface="Arial" charset="0"/>
              <a:cs typeface="Arial" charset="0"/>
            </a:endParaRPr>
          </a:p>
          <a:p>
            <a:pPr eaLnBrk="1" hangingPunct="1"/>
            <a:r>
              <a:rPr kumimoji="0" lang="en-US" altLang="zh-HK" sz="2800" b="1">
                <a:solidFill>
                  <a:srgbClr val="969696"/>
                </a:solidFill>
                <a:latin typeface="Arial" charset="0"/>
                <a:cs typeface="Arial" charset="0"/>
              </a:rPr>
              <a:t>(</a:t>
            </a:r>
            <a:r>
              <a:rPr kumimoji="0" lang="zh-TW" altLang="en-US" sz="2800" b="1">
                <a:solidFill>
                  <a:srgbClr val="969696"/>
                </a:solidFill>
                <a:latin typeface="Arial" charset="0"/>
                <a:cs typeface="Arial" charset="0"/>
              </a:rPr>
              <a:t>即</a:t>
            </a:r>
            <a:r>
              <a:rPr kumimoji="0" lang="en-US" altLang="zh-HK" sz="2800" b="1">
                <a:solidFill>
                  <a:srgbClr val="969696"/>
                </a:solidFill>
                <a:latin typeface="Arial" charset="0"/>
                <a:cs typeface="Arial" charset="0"/>
              </a:rPr>
              <a:t>–</a:t>
            </a:r>
            <a:r>
              <a:rPr kumimoji="0" lang="en-US" altLang="zh-TW" sz="2800" b="1">
                <a:solidFill>
                  <a:srgbClr val="969696"/>
                </a:solidFill>
                <a:latin typeface="Arial" charset="0"/>
                <a:cs typeface="Arial" charset="0"/>
              </a:rPr>
              <a:t> </a:t>
            </a:r>
            <a:r>
              <a:rPr kumimoji="0" lang="en-US" altLang="zh-HK" sz="2800" b="1">
                <a:solidFill>
                  <a:srgbClr val="969696"/>
                </a:solidFill>
                <a:latin typeface="Arial" charset="0"/>
                <a:cs typeface="Arial" charset="0"/>
              </a:rPr>
              <a:t>433.8 kJ)</a:t>
            </a:r>
          </a:p>
        </p:txBody>
      </p:sp>
      <p:sp>
        <p:nvSpPr>
          <p:cNvPr id="15365" name="TextBox 12"/>
          <p:cNvSpPr txBox="1">
            <a:spLocks noChangeArrowheads="1"/>
          </p:cNvSpPr>
          <p:nvPr/>
        </p:nvSpPr>
        <p:spPr bwMode="auto">
          <a:xfrm>
            <a:off x="2767013" y="3010892"/>
            <a:ext cx="3921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b="1">
                <a:latin typeface="Arial" charset="0"/>
                <a:cs typeface="Arial" charset="0"/>
              </a:rPr>
              <a:t>=</a:t>
            </a:r>
          </a:p>
        </p:txBody>
      </p:sp>
      <p:sp>
        <p:nvSpPr>
          <p:cNvPr id="15366" name="TextBox 13"/>
          <p:cNvSpPr txBox="1">
            <a:spLocks noChangeArrowheads="1"/>
          </p:cNvSpPr>
          <p:nvPr/>
        </p:nvSpPr>
        <p:spPr bwMode="auto">
          <a:xfrm>
            <a:off x="5540375" y="3141067"/>
            <a:ext cx="415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b="1">
                <a:latin typeface="Arial" charset="0"/>
                <a:cs typeface="Arial" charset="0"/>
              </a:rPr>
              <a:t>+</a:t>
            </a:r>
          </a:p>
        </p:txBody>
      </p:sp>
      <p:sp>
        <p:nvSpPr>
          <p:cNvPr id="15367" name="TextBox 12"/>
          <p:cNvSpPr txBox="1">
            <a:spLocks noChangeArrowheads="1"/>
          </p:cNvSpPr>
          <p:nvPr/>
        </p:nvSpPr>
        <p:spPr bwMode="auto">
          <a:xfrm>
            <a:off x="2752725" y="4042767"/>
            <a:ext cx="3921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b="1">
                <a:solidFill>
                  <a:srgbClr val="969696"/>
                </a:solidFill>
                <a:latin typeface="Arial" charset="0"/>
                <a:cs typeface="Arial" charset="0"/>
              </a:rPr>
              <a:t>=</a:t>
            </a:r>
          </a:p>
        </p:txBody>
      </p:sp>
      <p:sp>
        <p:nvSpPr>
          <p:cNvPr id="15368" name="Rectangle 11"/>
          <p:cNvSpPr>
            <a:spLocks noChangeArrowheads="1"/>
          </p:cNvSpPr>
          <p:nvPr/>
        </p:nvSpPr>
        <p:spPr bwMode="auto">
          <a:xfrm>
            <a:off x="3151188" y="4009430"/>
            <a:ext cx="1868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b="1">
                <a:solidFill>
                  <a:srgbClr val="969696"/>
                </a:solidFill>
                <a:latin typeface="Arial" charset="0"/>
                <a:cs typeface="Arial" charset="0"/>
              </a:rPr>
              <a:t>–</a:t>
            </a:r>
            <a:r>
              <a:rPr kumimoji="0" lang="en-US" altLang="zh-TW" sz="2800" b="1">
                <a:solidFill>
                  <a:srgbClr val="969696"/>
                </a:solidFill>
                <a:latin typeface="Arial" charset="0"/>
                <a:cs typeface="Arial" charset="0"/>
              </a:rPr>
              <a:t> </a:t>
            </a:r>
            <a:r>
              <a:rPr kumimoji="0" lang="en-US" altLang="zh-HK" sz="2800" b="1">
                <a:solidFill>
                  <a:srgbClr val="969696"/>
                </a:solidFill>
                <a:latin typeface="Arial" charset="0"/>
                <a:cs typeface="Arial" charset="0"/>
              </a:rPr>
              <a:t>430.8 kJ</a:t>
            </a:r>
          </a:p>
        </p:txBody>
      </p:sp>
      <p:sp>
        <p:nvSpPr>
          <p:cNvPr id="15369" name="TextBox 12"/>
          <p:cNvSpPr txBox="1">
            <a:spLocks noChangeArrowheads="1"/>
          </p:cNvSpPr>
          <p:nvPr/>
        </p:nvSpPr>
        <p:spPr bwMode="auto">
          <a:xfrm>
            <a:off x="2752725" y="4525367"/>
            <a:ext cx="3921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b="1">
                <a:latin typeface="Arial" charset="0"/>
                <a:cs typeface="Arial" charset="0"/>
              </a:rPr>
              <a:t>=</a:t>
            </a:r>
          </a:p>
        </p:txBody>
      </p:sp>
      <p:sp>
        <p:nvSpPr>
          <p:cNvPr id="15370" name="Rectangle 10"/>
          <p:cNvSpPr>
            <a:spLocks noChangeArrowheads="1"/>
          </p:cNvSpPr>
          <p:nvPr/>
        </p:nvSpPr>
        <p:spPr bwMode="auto">
          <a:xfrm>
            <a:off x="3151188" y="4503142"/>
            <a:ext cx="2374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反應的焓變</a:t>
            </a:r>
            <a:endParaRPr kumimoji="0" lang="en-US" altLang="zh-HK" sz="2800" b="1">
              <a:latin typeface="Arial" charset="0"/>
              <a:cs typeface="Arial" charset="0"/>
            </a:endParaRPr>
          </a:p>
        </p:txBody>
      </p:sp>
      <p:sp>
        <p:nvSpPr>
          <p:cNvPr id="15371" name="Rectangle 10"/>
          <p:cNvSpPr>
            <a:spLocks noChangeArrowheads="1"/>
          </p:cNvSpPr>
          <p:nvPr/>
        </p:nvSpPr>
        <p:spPr bwMode="auto">
          <a:xfrm>
            <a:off x="6189663" y="2999780"/>
            <a:ext cx="25828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對外界作的功</a:t>
            </a:r>
            <a:endParaRPr kumimoji="0" lang="en-US" altLang="zh-TW" sz="2800" b="1">
              <a:latin typeface="Arial" charset="0"/>
              <a:cs typeface="Arial" charset="0"/>
            </a:endParaRPr>
          </a:p>
          <a:p>
            <a:pPr eaLnBrk="1" hangingPunct="1"/>
            <a:r>
              <a:rPr kumimoji="0" lang="en-US" altLang="zh-HK" sz="2800" b="1">
                <a:solidFill>
                  <a:srgbClr val="969696"/>
                </a:solidFill>
                <a:latin typeface="Arial" charset="0"/>
                <a:cs typeface="Arial" charset="0"/>
              </a:rPr>
              <a:t>(</a:t>
            </a:r>
            <a:r>
              <a:rPr kumimoji="0" lang="zh-TW" altLang="en-US" sz="2800" b="1">
                <a:solidFill>
                  <a:srgbClr val="969696"/>
                </a:solidFill>
                <a:latin typeface="Arial" charset="0"/>
                <a:cs typeface="Arial" charset="0"/>
              </a:rPr>
              <a:t>即</a:t>
            </a:r>
            <a:r>
              <a:rPr kumimoji="0" lang="en-US" altLang="zh-HK" sz="2800" b="1">
                <a:solidFill>
                  <a:srgbClr val="969696"/>
                </a:solidFill>
                <a:latin typeface="Arial" charset="0"/>
                <a:cs typeface="Arial" charset="0"/>
              </a:rPr>
              <a:t>3.0 kJ)</a:t>
            </a:r>
          </a:p>
        </p:txBody>
      </p:sp>
      <p:sp>
        <p:nvSpPr>
          <p:cNvPr id="17428" name="Rectangle 5"/>
          <p:cNvSpPr>
            <a:spLocks noChangeArrowheads="1"/>
          </p:cNvSpPr>
          <p:nvPr/>
        </p:nvSpPr>
        <p:spPr bwMode="auto">
          <a:xfrm>
            <a:off x="333375" y="843955"/>
            <a:ext cx="8359775" cy="144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22288">
              <a:tabLst>
                <a:tab pos="990600" algn="l"/>
              </a:tabLst>
              <a:defRPr kumimoji="1">
                <a:solidFill>
                  <a:schemeClr val="tx1"/>
                </a:solidFill>
                <a:latin typeface="Calibri" pitchFamily="34" charset="0"/>
                <a:ea typeface="新細明體" charset="-120"/>
              </a:defRPr>
            </a:lvl1pPr>
            <a:lvl2pPr marL="742950" indent="-285750">
              <a:tabLst>
                <a:tab pos="990600" algn="l"/>
              </a:tabLst>
              <a:defRPr kumimoji="1">
                <a:solidFill>
                  <a:schemeClr val="tx1"/>
                </a:solidFill>
                <a:latin typeface="Calibri" pitchFamily="34" charset="0"/>
                <a:ea typeface="新細明體" charset="-120"/>
              </a:defRPr>
            </a:lvl2pPr>
            <a:lvl3pPr marL="1143000" indent="-228600">
              <a:tabLst>
                <a:tab pos="990600" algn="l"/>
              </a:tabLst>
              <a:defRPr kumimoji="1">
                <a:solidFill>
                  <a:schemeClr val="tx1"/>
                </a:solidFill>
                <a:latin typeface="Calibri" pitchFamily="34" charset="0"/>
                <a:ea typeface="新細明體" charset="-120"/>
              </a:defRPr>
            </a:lvl3pPr>
            <a:lvl4pPr marL="1600200" indent="-228600">
              <a:tabLst>
                <a:tab pos="990600" algn="l"/>
              </a:tabLst>
              <a:defRPr kumimoji="1">
                <a:solidFill>
                  <a:schemeClr val="tx1"/>
                </a:solidFill>
                <a:latin typeface="Calibri" pitchFamily="34" charset="0"/>
                <a:ea typeface="新細明體" charset="-120"/>
              </a:defRPr>
            </a:lvl4pPr>
            <a:lvl5pPr marL="2057400" indent="-228600">
              <a:tabLst>
                <a:tab pos="990600" algn="l"/>
              </a:tabLst>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tabLst>
                <a:tab pos="990600" algn="l"/>
              </a:tabLs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tabLst>
                <a:tab pos="990600" algn="l"/>
              </a:tabLs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tabLst>
                <a:tab pos="990600" algn="l"/>
              </a:tabLs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tabLst>
                <a:tab pos="990600" algn="l"/>
              </a:tabLs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latin typeface="Arial" charset="0"/>
                <a:cs typeface="Arial" charset="0"/>
              </a:rPr>
              <a:t>由於反應釋出的氫氣會</a:t>
            </a:r>
            <a:r>
              <a:rPr kumimoji="0" lang="zh-TW" altLang="en-US" sz="2800" b="1">
                <a:latin typeface="Arial" charset="0"/>
                <a:cs typeface="Arial" charset="0"/>
              </a:rPr>
              <a:t>消耗能量 </a:t>
            </a:r>
            <a:r>
              <a:rPr kumimoji="0" lang="en-US" altLang="zh-TW" sz="2800">
                <a:latin typeface="Arial" charset="0"/>
                <a:cs typeface="Arial" charset="0"/>
              </a:rPr>
              <a:t>(3.0 kJ) </a:t>
            </a:r>
            <a:r>
              <a:rPr kumimoji="0" lang="zh-TW" altLang="en-US" sz="2800">
                <a:latin typeface="Arial" charset="0"/>
                <a:cs typeface="Arial" charset="0"/>
              </a:rPr>
              <a:t>對大氣</a:t>
            </a:r>
            <a:r>
              <a:rPr kumimoji="0" lang="zh-TW" altLang="en-US" sz="3200" b="1">
                <a:solidFill>
                  <a:srgbClr val="3399FF"/>
                </a:solidFill>
                <a:latin typeface="Arial" charset="0"/>
                <a:cs typeface="Arial" charset="0"/>
              </a:rPr>
              <a:t>作功</a:t>
            </a:r>
            <a:r>
              <a:rPr kumimoji="0" lang="zh-TW" altLang="en-US" sz="2800">
                <a:latin typeface="Arial" charset="0"/>
                <a:cs typeface="Arial" charset="0"/>
              </a:rPr>
              <a:t>，以 </a:t>
            </a:r>
            <a:r>
              <a:rPr kumimoji="0" lang="zh-TW" altLang="en-US" sz="2800" b="1">
                <a:latin typeface="Arial" charset="0"/>
                <a:cs typeface="Arial" charset="0"/>
              </a:rPr>
              <a:t>推動 </a:t>
            </a:r>
            <a:r>
              <a:rPr kumimoji="0" lang="zh-TW" altLang="en-US" sz="2800">
                <a:latin typeface="Arial" charset="0"/>
                <a:cs typeface="Arial" charset="0"/>
              </a:rPr>
              <a:t>大氣中的空氣，故反應所釋出的熱能只有 </a:t>
            </a:r>
            <a:r>
              <a:rPr kumimoji="0" lang="en-US" altLang="zh-HK" sz="2800">
                <a:latin typeface="Arial" charset="0"/>
                <a:cs typeface="Arial" charset="0"/>
              </a:rPr>
              <a:t>430.8 kJ</a:t>
            </a:r>
            <a:r>
              <a:rPr kumimoji="0" lang="zh-HK" altLang="en-US" sz="2800">
                <a:latin typeface="Arial" charset="0"/>
                <a:cs typeface="Arial" charset="0"/>
              </a:rPr>
              <a:t>。</a:t>
            </a:r>
            <a:endParaRPr kumimoji="0" lang="en-US" altLang="zh-TW" sz="2800">
              <a:latin typeface="Arial" charset="0"/>
              <a:ea typeface="Arial Unicode MS" pitchFamily="34" charset="-120"/>
              <a:cs typeface="Arial" charset="0"/>
            </a:endParaRPr>
          </a:p>
        </p:txBody>
      </p:sp>
    </p:spTree>
    <p:extLst>
      <p:ext uri="{BB962C8B-B14F-4D97-AF65-F5344CB8AC3E}">
        <p14:creationId xmlns:p14="http://schemas.microsoft.com/office/powerpoint/2010/main" val="1076754923"/>
      </p:ext>
    </p:extLst>
  </p:cSld>
  <p:clrMapOvr>
    <a:masterClrMapping/>
  </p:clrMapOvr>
  <p:timing>
    <p:tnLst>
      <p:par>
        <p:cTn id="1" dur="indefinite" restart="never" nodeType="tmRoot"/>
      </p:par>
    </p:tnLst>
  </p:timing>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4"/>
          <p:cNvSpPr>
            <a:spLocks noChangeArrowheads="1"/>
          </p:cNvSpPr>
          <p:nvPr/>
        </p:nvSpPr>
        <p:spPr bwMode="auto">
          <a:xfrm>
            <a:off x="285750" y="260648"/>
            <a:ext cx="19558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CC0066"/>
                </a:solidFill>
                <a:cs typeface="Arial" charset="0"/>
              </a:rPr>
              <a:t>焓和焓變</a:t>
            </a:r>
            <a:endParaRPr kumimoji="0" lang="zh-HK" altLang="en-US" sz="3200" b="1">
              <a:solidFill>
                <a:srgbClr val="CC0066"/>
              </a:solidFill>
              <a:cs typeface="Arial" charset="0"/>
            </a:endParaRPr>
          </a:p>
        </p:txBody>
      </p:sp>
      <p:sp>
        <p:nvSpPr>
          <p:cNvPr id="3" name="Rectangle 5"/>
          <p:cNvSpPr>
            <a:spLocks noChangeArrowheads="1"/>
          </p:cNvSpPr>
          <p:nvPr/>
        </p:nvSpPr>
        <p:spPr bwMode="auto">
          <a:xfrm>
            <a:off x="279400" y="1268710"/>
            <a:ext cx="5073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tabLst>
                <a:tab pos="533400" algn="l"/>
              </a:tabLst>
              <a:defRPr kumimoji="1">
                <a:solidFill>
                  <a:schemeClr val="tx1"/>
                </a:solidFill>
                <a:latin typeface="Calibri" pitchFamily="34" charset="0"/>
                <a:ea typeface="新細明體" charset="-120"/>
              </a:defRPr>
            </a:lvl1pPr>
            <a:lvl2pPr marL="742950" indent="-285750">
              <a:tabLst>
                <a:tab pos="533400" algn="l"/>
              </a:tabLst>
              <a:defRPr kumimoji="1">
                <a:solidFill>
                  <a:schemeClr val="tx1"/>
                </a:solidFill>
                <a:latin typeface="Calibri" pitchFamily="34" charset="0"/>
                <a:ea typeface="新細明體" charset="-120"/>
              </a:defRPr>
            </a:lvl2pPr>
            <a:lvl3pPr marL="1143000" indent="-228600">
              <a:tabLst>
                <a:tab pos="533400" algn="l"/>
              </a:tabLst>
              <a:defRPr kumimoji="1">
                <a:solidFill>
                  <a:schemeClr val="tx1"/>
                </a:solidFill>
                <a:latin typeface="Calibri" pitchFamily="34" charset="0"/>
                <a:ea typeface="新細明體" charset="-120"/>
              </a:defRPr>
            </a:lvl3pPr>
            <a:lvl4pPr marL="1600200" indent="-228600">
              <a:tabLst>
                <a:tab pos="533400" algn="l"/>
              </a:tabLst>
              <a:defRPr kumimoji="1">
                <a:solidFill>
                  <a:schemeClr val="tx1"/>
                </a:solidFill>
                <a:latin typeface="Calibri" pitchFamily="34" charset="0"/>
                <a:ea typeface="新細明體" charset="-120"/>
              </a:defRPr>
            </a:lvl4pPr>
            <a:lvl5pPr marL="2057400" indent="-228600">
              <a:tabLst>
                <a:tab pos="533400" algn="l"/>
              </a:tabLst>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tabLst>
                <a:tab pos="533400" algn="l"/>
              </a:tabLs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tabLst>
                <a:tab pos="533400" algn="l"/>
              </a:tabLs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tabLst>
                <a:tab pos="533400" algn="l"/>
              </a:tabLs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tabLst>
                <a:tab pos="533400" algn="l"/>
              </a:tabLs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3200" b="1">
                <a:solidFill>
                  <a:srgbClr val="3399FF"/>
                </a:solidFill>
              </a:rPr>
              <a:t>焓 </a:t>
            </a:r>
            <a:r>
              <a:rPr kumimoji="0" lang="zh-TW" altLang="en-US" sz="2800"/>
              <a:t>代表</a:t>
            </a:r>
            <a:r>
              <a:rPr kumimoji="0" lang="zh-TW" altLang="en-US" sz="2800" b="1"/>
              <a:t>物質所含的能量</a:t>
            </a:r>
            <a:r>
              <a:rPr kumimoji="0" lang="zh-TW" altLang="en-US" sz="2800"/>
              <a:t>。</a:t>
            </a:r>
            <a:endParaRPr kumimoji="0" lang="en-US" altLang="zh-TW" sz="2800">
              <a:latin typeface="Arial" charset="0"/>
              <a:ea typeface="Arial Unicode MS" pitchFamily="34" charset="-120"/>
              <a:cs typeface="Arial" charset="0"/>
            </a:endParaRPr>
          </a:p>
        </p:txBody>
      </p:sp>
      <p:sp>
        <p:nvSpPr>
          <p:cNvPr id="4" name="Rectangle 5"/>
          <p:cNvSpPr>
            <a:spLocks noChangeArrowheads="1"/>
          </p:cNvSpPr>
          <p:nvPr/>
        </p:nvSpPr>
        <p:spPr bwMode="auto">
          <a:xfrm>
            <a:off x="279400" y="1988840"/>
            <a:ext cx="5349875"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tabLst>
                <a:tab pos="533400" algn="l"/>
              </a:tabLst>
              <a:defRPr kumimoji="1">
                <a:solidFill>
                  <a:schemeClr val="tx1"/>
                </a:solidFill>
                <a:latin typeface="Calibri" pitchFamily="34" charset="0"/>
                <a:ea typeface="新細明體" charset="-120"/>
              </a:defRPr>
            </a:lvl1pPr>
            <a:lvl2pPr marL="742950" indent="-285750">
              <a:tabLst>
                <a:tab pos="533400" algn="l"/>
              </a:tabLst>
              <a:defRPr kumimoji="1">
                <a:solidFill>
                  <a:schemeClr val="tx1"/>
                </a:solidFill>
                <a:latin typeface="Calibri" pitchFamily="34" charset="0"/>
                <a:ea typeface="新細明體" charset="-120"/>
              </a:defRPr>
            </a:lvl2pPr>
            <a:lvl3pPr marL="1143000" indent="-228600">
              <a:tabLst>
                <a:tab pos="533400" algn="l"/>
              </a:tabLst>
              <a:defRPr kumimoji="1">
                <a:solidFill>
                  <a:schemeClr val="tx1"/>
                </a:solidFill>
                <a:latin typeface="Calibri" pitchFamily="34" charset="0"/>
                <a:ea typeface="新細明體" charset="-120"/>
              </a:defRPr>
            </a:lvl3pPr>
            <a:lvl4pPr marL="1600200" indent="-228600">
              <a:tabLst>
                <a:tab pos="533400" algn="l"/>
              </a:tabLst>
              <a:defRPr kumimoji="1">
                <a:solidFill>
                  <a:schemeClr val="tx1"/>
                </a:solidFill>
                <a:latin typeface="Calibri" pitchFamily="34" charset="0"/>
                <a:ea typeface="新細明體" charset="-120"/>
              </a:defRPr>
            </a:lvl4pPr>
            <a:lvl5pPr marL="2057400" indent="-228600">
              <a:tabLst>
                <a:tab pos="533400" algn="l"/>
              </a:tabLst>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tabLst>
                <a:tab pos="533400" algn="l"/>
              </a:tabLs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tabLst>
                <a:tab pos="533400" algn="l"/>
              </a:tabLs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tabLst>
                <a:tab pos="533400" algn="l"/>
              </a:tabLs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tabLst>
                <a:tab pos="533400" algn="l"/>
              </a:tabLs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dirty="0"/>
              <a:t>物質的焓並 </a:t>
            </a:r>
            <a:r>
              <a:rPr kumimoji="0" lang="zh-TW" altLang="en-US" sz="3200" b="1" dirty="0">
                <a:solidFill>
                  <a:srgbClr val="3399FF"/>
                </a:solidFill>
              </a:rPr>
              <a:t>不能直接量度</a:t>
            </a:r>
            <a:r>
              <a:rPr kumimoji="0" lang="zh-TW" altLang="en-US" sz="2800" dirty="0"/>
              <a:t>。</a:t>
            </a:r>
            <a:endParaRPr kumimoji="0" lang="en-US" altLang="zh-TW" sz="2800" dirty="0">
              <a:latin typeface="Arial" charset="0"/>
              <a:ea typeface="Arial Unicode MS" pitchFamily="34" charset="-120"/>
              <a:cs typeface="Arial" charset="0"/>
            </a:endParaRPr>
          </a:p>
        </p:txBody>
      </p:sp>
      <p:sp>
        <p:nvSpPr>
          <p:cNvPr id="5" name="Rectangle 5"/>
          <p:cNvSpPr>
            <a:spLocks noChangeArrowheads="1"/>
          </p:cNvSpPr>
          <p:nvPr/>
        </p:nvSpPr>
        <p:spPr bwMode="auto">
          <a:xfrm>
            <a:off x="279400" y="2708920"/>
            <a:ext cx="89011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HK" altLang="en-US" sz="2800"/>
              <a:t>只能</a:t>
            </a:r>
            <a:r>
              <a:rPr kumimoji="0" lang="zh-TW" altLang="en-US" sz="2800"/>
              <a:t>透過實驗來找出反應物與生成物之間的 </a:t>
            </a:r>
            <a:r>
              <a:rPr kumimoji="0" lang="zh-TW" altLang="en-US" sz="3200" b="1">
                <a:solidFill>
                  <a:srgbClr val="3399FF"/>
                </a:solidFill>
              </a:rPr>
              <a:t>焓變</a:t>
            </a:r>
            <a:r>
              <a:rPr kumimoji="0" lang="zh-TW" altLang="en-US" sz="2800"/>
              <a:t> 。</a:t>
            </a:r>
            <a:endParaRPr kumimoji="0" lang="en-US" altLang="zh-TW" sz="2800">
              <a:latin typeface="Arial" charset="0"/>
              <a:ea typeface="Arial Unicode MS" pitchFamily="34" charset="-120"/>
              <a:cs typeface="Arial" charset="0"/>
            </a:endParaRPr>
          </a:p>
        </p:txBody>
      </p:sp>
      <p:sp>
        <p:nvSpPr>
          <p:cNvPr id="6" name="Rectangle 5"/>
          <p:cNvSpPr>
            <a:spLocks noChangeArrowheads="1"/>
          </p:cNvSpPr>
          <p:nvPr/>
        </p:nvSpPr>
        <p:spPr bwMode="auto">
          <a:xfrm>
            <a:off x="279400" y="3492872"/>
            <a:ext cx="71612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dirty="0"/>
              <a:t>焓有時會被稱為</a:t>
            </a:r>
            <a:r>
              <a:rPr kumimoji="0" lang="zh-TW" altLang="en-US" sz="2800" b="1" dirty="0"/>
              <a:t>熱含量</a:t>
            </a:r>
            <a:r>
              <a:rPr kumimoji="0" lang="zh-TW" altLang="en-US" sz="2800" dirty="0"/>
              <a:t>，它的符號是 </a:t>
            </a:r>
            <a:r>
              <a:rPr kumimoji="0" lang="en-US" altLang="zh-HK" sz="2800" b="1" i="1" dirty="0">
                <a:latin typeface="Arial" charset="0"/>
                <a:cs typeface="Arial" charset="0"/>
              </a:rPr>
              <a:t>H</a:t>
            </a:r>
            <a:r>
              <a:rPr kumimoji="0" lang="zh-TW" altLang="en-US" sz="2800" dirty="0">
                <a:latin typeface="Arial" charset="0"/>
                <a:cs typeface="Arial" charset="0"/>
              </a:rPr>
              <a:t>。</a:t>
            </a:r>
            <a:endParaRPr kumimoji="0" lang="en-US" altLang="zh-HK" sz="2800" dirty="0">
              <a:latin typeface="Arial" charset="0"/>
              <a:cs typeface="Arial" charset="0"/>
            </a:endParaRPr>
          </a:p>
        </p:txBody>
      </p:sp>
      <p:sp>
        <p:nvSpPr>
          <p:cNvPr id="7" name="Rectangle 5"/>
          <p:cNvSpPr>
            <a:spLocks noChangeArrowheads="1"/>
          </p:cNvSpPr>
          <p:nvPr/>
        </p:nvSpPr>
        <p:spPr bwMode="auto">
          <a:xfrm>
            <a:off x="279400" y="4140944"/>
            <a:ext cx="43497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dirty="0"/>
              <a:t>焓變的符號則是 </a:t>
            </a:r>
            <a:r>
              <a:rPr kumimoji="0" lang="en-US" altLang="zh-HK" sz="3200" dirty="0">
                <a:solidFill>
                  <a:srgbClr val="3399FF"/>
                </a:solidFill>
                <a:latin typeface="Arial" charset="0"/>
                <a:cs typeface="Arial" charset="0"/>
                <a:sym typeface="Symbol" pitchFamily="18" charset="2"/>
              </a:rPr>
              <a:t></a:t>
            </a:r>
            <a:r>
              <a:rPr kumimoji="0" lang="en-US" altLang="zh-HK" sz="3200" b="1" i="1" dirty="0">
                <a:solidFill>
                  <a:srgbClr val="3399FF"/>
                </a:solidFill>
                <a:latin typeface="Arial" charset="0"/>
                <a:cs typeface="Arial" charset="0"/>
              </a:rPr>
              <a:t>H</a:t>
            </a:r>
            <a:r>
              <a:rPr kumimoji="0" lang="zh-TW" altLang="en-US" sz="2800" dirty="0">
                <a:latin typeface="Arial" charset="0"/>
                <a:cs typeface="Arial" charset="0"/>
              </a:rPr>
              <a:t>。</a:t>
            </a:r>
            <a:endParaRPr kumimoji="0" lang="en-US" altLang="zh-HK" sz="2800" dirty="0">
              <a:latin typeface="Arial" charset="0"/>
              <a:cs typeface="Arial" charset="0"/>
            </a:endParaRPr>
          </a:p>
        </p:txBody>
      </p:sp>
      <p:sp>
        <p:nvSpPr>
          <p:cNvPr id="10" name="Rectangle 5"/>
          <p:cNvSpPr>
            <a:spLocks noChangeArrowheads="1"/>
          </p:cNvSpPr>
          <p:nvPr/>
        </p:nvSpPr>
        <p:spPr bwMode="auto">
          <a:xfrm>
            <a:off x="304353" y="4941168"/>
            <a:ext cx="90201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若</a:t>
            </a:r>
            <a:r>
              <a:rPr kumimoji="0" lang="en-US" altLang="zh-HK" sz="2800">
                <a:latin typeface="Arial" charset="0"/>
                <a:ea typeface="Arial Unicode MS" pitchFamily="34" charset="-120"/>
                <a:cs typeface="Arial" charset="0"/>
                <a:sym typeface="Symbol" pitchFamily="18" charset="2"/>
              </a:rPr>
              <a:t></a:t>
            </a:r>
            <a:r>
              <a:rPr kumimoji="0" lang="en-US" altLang="zh-HK" sz="2800" i="1">
                <a:latin typeface="Arial" charset="0"/>
                <a:ea typeface="Arial Unicode MS" pitchFamily="34" charset="-120"/>
                <a:cs typeface="Arial" charset="0"/>
              </a:rPr>
              <a:t>H</a:t>
            </a:r>
            <a:r>
              <a:rPr kumimoji="0" lang="zh-TW" altLang="en-US" sz="2800"/>
              <a:t>是</a:t>
            </a:r>
            <a:r>
              <a:rPr kumimoji="0" lang="zh-TW" altLang="en-US" sz="2800" b="1">
                <a:solidFill>
                  <a:srgbClr val="3399FF"/>
                </a:solidFill>
              </a:rPr>
              <a:t>正數</a:t>
            </a:r>
            <a:r>
              <a:rPr kumimoji="0" lang="zh-TW" altLang="en-US" sz="2800"/>
              <a:t>，即表示體系會從四周的環境</a:t>
            </a:r>
            <a:r>
              <a:rPr kumimoji="0" lang="zh-TW" altLang="en-US" sz="2800" b="1">
                <a:solidFill>
                  <a:srgbClr val="3399FF"/>
                </a:solidFill>
              </a:rPr>
              <a:t>吸收熱能</a:t>
            </a:r>
            <a:r>
              <a:rPr kumimoji="0" lang="zh-TW" altLang="en-US" sz="2800"/>
              <a:t>。</a:t>
            </a:r>
            <a:endParaRPr kumimoji="0" lang="en-US" altLang="zh-HK" sz="2800">
              <a:latin typeface="Arial" charset="0"/>
              <a:ea typeface="Arial Unicode MS" pitchFamily="34" charset="-120"/>
              <a:cs typeface="Arial Unicode MS" pitchFamily="34" charset="-120"/>
            </a:endParaRPr>
          </a:p>
        </p:txBody>
      </p:sp>
      <p:sp>
        <p:nvSpPr>
          <p:cNvPr id="11" name="Rectangle 5"/>
          <p:cNvSpPr>
            <a:spLocks noChangeArrowheads="1"/>
          </p:cNvSpPr>
          <p:nvPr/>
        </p:nvSpPr>
        <p:spPr bwMode="auto">
          <a:xfrm>
            <a:off x="315466" y="5646192"/>
            <a:ext cx="90090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dirty="0"/>
              <a:t>若</a:t>
            </a:r>
            <a:r>
              <a:rPr kumimoji="0" lang="en-US" altLang="zh-HK" sz="2800" dirty="0">
                <a:latin typeface="Arial" charset="0"/>
                <a:ea typeface="Arial Unicode MS" pitchFamily="34" charset="-120"/>
                <a:cs typeface="Arial" charset="0"/>
                <a:sym typeface="Symbol" pitchFamily="18" charset="2"/>
              </a:rPr>
              <a:t></a:t>
            </a:r>
            <a:r>
              <a:rPr kumimoji="0" lang="en-US" altLang="zh-HK" sz="2800" i="1" dirty="0">
                <a:latin typeface="Arial" charset="0"/>
                <a:ea typeface="Arial Unicode MS" pitchFamily="34" charset="-120"/>
                <a:cs typeface="Arial" charset="0"/>
              </a:rPr>
              <a:t>H</a:t>
            </a:r>
            <a:r>
              <a:rPr kumimoji="0" lang="zh-TW" altLang="en-US" sz="2800" dirty="0"/>
              <a:t>是</a:t>
            </a:r>
            <a:r>
              <a:rPr kumimoji="0" lang="zh-TW" altLang="en-US" sz="2800" b="1" dirty="0">
                <a:solidFill>
                  <a:srgbClr val="3399FF"/>
                </a:solidFill>
              </a:rPr>
              <a:t>負數</a:t>
            </a:r>
            <a:r>
              <a:rPr kumimoji="0" lang="zh-TW" altLang="en-US" sz="2800" dirty="0"/>
              <a:t>，即表示體系會向四周的環境</a:t>
            </a:r>
            <a:r>
              <a:rPr kumimoji="0" lang="zh-TW" altLang="en-US" sz="2800" b="1" dirty="0">
                <a:solidFill>
                  <a:srgbClr val="3399FF"/>
                </a:solidFill>
              </a:rPr>
              <a:t>釋放熱能</a:t>
            </a:r>
            <a:r>
              <a:rPr kumimoji="0" lang="zh-TW" altLang="en-US" sz="2800" dirty="0"/>
              <a:t>。</a:t>
            </a:r>
            <a:endParaRPr kumimoji="0" lang="en-US" altLang="zh-HK" sz="2800" dirty="0">
              <a:latin typeface="Arial" charset="0"/>
              <a:ea typeface="Arial Unicode MS" pitchFamily="34" charset="-120"/>
              <a:cs typeface="Arial Unicode MS" pitchFamily="34" charset="-120"/>
            </a:endParaRPr>
          </a:p>
        </p:txBody>
      </p:sp>
    </p:spTree>
    <p:extLst>
      <p:ext uri="{BB962C8B-B14F-4D97-AF65-F5344CB8AC3E}">
        <p14:creationId xmlns:p14="http://schemas.microsoft.com/office/powerpoint/2010/main" val="1806109399"/>
      </p:ext>
    </p:extLst>
  </p:cSld>
  <p:clrMapOvr>
    <a:masterClrMapping/>
  </p:clrMapOvr>
  <p:timing>
    <p:tnLst>
      <p:par>
        <p:cTn id="1" dur="indefinite" restart="never" nodeType="tmRoot"/>
      </p:par>
    </p:tnLst>
  </p:timing>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63" name="AutoShape 9"/>
          <p:cNvSpPr>
            <a:spLocks noChangeArrowheads="1"/>
          </p:cNvSpPr>
          <p:nvPr/>
        </p:nvSpPr>
        <p:spPr bwMode="auto">
          <a:xfrm>
            <a:off x="769938" y="692696"/>
            <a:ext cx="7840662" cy="1206500"/>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kumimoji="0" lang="zh-TW" altLang="en-US">
              <a:ea typeface="新細明體" pitchFamily="18" charset="-120"/>
            </a:endParaRPr>
          </a:p>
        </p:txBody>
      </p:sp>
      <p:sp>
        <p:nvSpPr>
          <p:cNvPr id="21511" name="Text Box 10"/>
          <p:cNvSpPr txBox="1">
            <a:spLocks noChangeArrowheads="1"/>
          </p:cNvSpPr>
          <p:nvPr/>
        </p:nvSpPr>
        <p:spPr bwMode="auto">
          <a:xfrm>
            <a:off x="1109663" y="786358"/>
            <a:ext cx="7529512"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latin typeface="Arial" charset="0"/>
              </a:rPr>
              <a:t>在 </a:t>
            </a:r>
            <a:r>
              <a:rPr lang="zh-TW" altLang="en-US" sz="3200" b="1">
                <a:solidFill>
                  <a:srgbClr val="3399FF"/>
                </a:solidFill>
                <a:latin typeface="Arial" charset="0"/>
              </a:rPr>
              <a:t>放熱反應</a:t>
            </a:r>
            <a:r>
              <a:rPr lang="zh-TW" altLang="en-US" sz="2800" b="1">
                <a:latin typeface="Arial" charset="0"/>
              </a:rPr>
              <a:t> </a:t>
            </a:r>
            <a:r>
              <a:rPr lang="zh-TW" altLang="en-US" sz="2800">
                <a:latin typeface="Arial" charset="0"/>
              </a:rPr>
              <a:t>中，體系會向環境 </a:t>
            </a:r>
            <a:r>
              <a:rPr lang="zh-TW" altLang="en-US" sz="3200" b="1">
                <a:solidFill>
                  <a:srgbClr val="3399FF"/>
                </a:solidFill>
                <a:latin typeface="Arial" charset="0"/>
              </a:rPr>
              <a:t>釋放熱能</a:t>
            </a:r>
            <a:r>
              <a:rPr lang="zh-TW" altLang="en-US" sz="2800">
                <a:latin typeface="Arial" charset="0"/>
              </a:rPr>
              <a:t>，過程中反應混合物的 </a:t>
            </a:r>
            <a:r>
              <a:rPr lang="zh-TW" altLang="en-US" sz="3200" b="1">
                <a:solidFill>
                  <a:srgbClr val="3399FF"/>
                </a:solidFill>
                <a:latin typeface="Arial" charset="0"/>
              </a:rPr>
              <a:t>温度會上升</a:t>
            </a:r>
            <a:r>
              <a:rPr lang="zh-TW" altLang="en-US" sz="2800">
                <a:latin typeface="Arial" charset="0"/>
              </a:rPr>
              <a:t>。</a:t>
            </a:r>
            <a:endParaRPr lang="en-US" altLang="zh-TW" sz="2600" b="1">
              <a:latin typeface="Arial" charset="0"/>
              <a:cs typeface="Arial" charset="0"/>
            </a:endParaRPr>
          </a:p>
        </p:txBody>
      </p:sp>
      <p:sp>
        <p:nvSpPr>
          <p:cNvPr id="13" name="AutoShape 9"/>
          <p:cNvSpPr>
            <a:spLocks noChangeArrowheads="1"/>
          </p:cNvSpPr>
          <p:nvPr/>
        </p:nvSpPr>
        <p:spPr bwMode="auto">
          <a:xfrm>
            <a:off x="852685" y="3750397"/>
            <a:ext cx="7751763" cy="1138237"/>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kumimoji="0" lang="zh-TW" altLang="en-US">
              <a:ea typeface="新細明體" pitchFamily="18" charset="-120"/>
            </a:endParaRPr>
          </a:p>
        </p:txBody>
      </p:sp>
      <p:sp>
        <p:nvSpPr>
          <p:cNvPr id="14" name="Text Box 10"/>
          <p:cNvSpPr txBox="1">
            <a:spLocks noChangeArrowheads="1"/>
          </p:cNvSpPr>
          <p:nvPr/>
        </p:nvSpPr>
        <p:spPr bwMode="auto">
          <a:xfrm>
            <a:off x="1124148" y="3788497"/>
            <a:ext cx="7480300"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latin typeface="Arial" charset="0"/>
              </a:rPr>
              <a:t>在 </a:t>
            </a:r>
            <a:r>
              <a:rPr lang="zh-TW" altLang="en-US" sz="3200" b="1">
                <a:solidFill>
                  <a:srgbClr val="3399FF"/>
                </a:solidFill>
                <a:latin typeface="Arial" charset="0"/>
              </a:rPr>
              <a:t>吸熱反應</a:t>
            </a:r>
            <a:r>
              <a:rPr lang="zh-TW" altLang="en-US" sz="2800" b="1">
                <a:latin typeface="Arial" charset="0"/>
              </a:rPr>
              <a:t> </a:t>
            </a:r>
            <a:r>
              <a:rPr lang="zh-TW" altLang="en-US" sz="2800">
                <a:latin typeface="Arial" charset="0"/>
              </a:rPr>
              <a:t>中，體系會從環境 </a:t>
            </a:r>
            <a:r>
              <a:rPr lang="zh-TW" altLang="en-US" sz="3200" b="1">
                <a:solidFill>
                  <a:srgbClr val="3399FF"/>
                </a:solidFill>
                <a:latin typeface="Arial" charset="0"/>
              </a:rPr>
              <a:t>吸收熱能</a:t>
            </a:r>
            <a:r>
              <a:rPr lang="zh-TW" altLang="en-US" sz="2800">
                <a:latin typeface="Arial" charset="0"/>
              </a:rPr>
              <a:t>，過程中反應混合物的 </a:t>
            </a:r>
            <a:r>
              <a:rPr lang="zh-TW" altLang="en-US" sz="3200" b="1">
                <a:solidFill>
                  <a:srgbClr val="3399FF"/>
                </a:solidFill>
                <a:latin typeface="Arial" charset="0"/>
              </a:rPr>
              <a:t>温度會下降</a:t>
            </a:r>
            <a:r>
              <a:rPr lang="zh-TW" altLang="en-US" sz="2800">
                <a:latin typeface="Arial" charset="0"/>
              </a:rPr>
              <a:t>。</a:t>
            </a:r>
            <a:endParaRPr lang="en-US" altLang="zh-TW" sz="2600" b="1">
              <a:latin typeface="Arial" charset="0"/>
              <a:cs typeface="Arial" charset="0"/>
            </a:endParaRPr>
          </a:p>
        </p:txBody>
      </p:sp>
      <p:sp>
        <p:nvSpPr>
          <p:cNvPr id="16" name="文字方塊 16"/>
          <p:cNvSpPr txBox="1">
            <a:spLocks noChangeArrowheads="1"/>
          </p:cNvSpPr>
          <p:nvPr/>
        </p:nvSpPr>
        <p:spPr bwMode="auto">
          <a:xfrm>
            <a:off x="1097806" y="5269733"/>
            <a:ext cx="2178050" cy="535531"/>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pPr>
            <a:r>
              <a:rPr kumimoji="0" lang="en-US" altLang="zh-HK" sz="2400" dirty="0" smtClean="0">
                <a:latin typeface="Arial" charset="0"/>
                <a:cs typeface="Arial" charset="0"/>
                <a:sym typeface="Symbol" pitchFamily="18" charset="2"/>
              </a:rPr>
              <a:t></a:t>
            </a:r>
            <a:r>
              <a:rPr kumimoji="0" lang="en-US" altLang="zh-HK" sz="2400" i="1" dirty="0">
                <a:latin typeface="Arial" charset="0"/>
                <a:cs typeface="Arial" charset="0"/>
              </a:rPr>
              <a:t>H </a:t>
            </a:r>
            <a:r>
              <a:rPr kumimoji="0" lang="zh-TW" altLang="en-US" sz="2400" dirty="0">
                <a:latin typeface="Arial" charset="0"/>
                <a:cs typeface="Arial" charset="0"/>
              </a:rPr>
              <a:t>是</a:t>
            </a:r>
            <a:r>
              <a:rPr kumimoji="0" lang="zh-TW" altLang="en-US" sz="2400" b="1" dirty="0">
                <a:latin typeface="Arial" charset="0"/>
                <a:cs typeface="Arial" charset="0"/>
              </a:rPr>
              <a:t>正數</a:t>
            </a:r>
            <a:endParaRPr kumimoji="0" lang="zh-HK" altLang="en-US" sz="2400" b="1" dirty="0">
              <a:latin typeface="Arial" charset="0"/>
              <a:cs typeface="Arial" charset="0"/>
            </a:endParaRPr>
          </a:p>
        </p:txBody>
      </p:sp>
      <p:sp>
        <p:nvSpPr>
          <p:cNvPr id="17" name="文字方塊 16"/>
          <p:cNvSpPr txBox="1">
            <a:spLocks noChangeArrowheads="1"/>
          </p:cNvSpPr>
          <p:nvPr/>
        </p:nvSpPr>
        <p:spPr bwMode="auto">
          <a:xfrm>
            <a:off x="1097806" y="2276872"/>
            <a:ext cx="2178050" cy="535531"/>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nSpc>
                <a:spcPct val="120000"/>
              </a:lnSpc>
            </a:pPr>
            <a:r>
              <a:rPr kumimoji="0" lang="en-US" altLang="zh-HK" sz="2400" dirty="0" smtClean="0">
                <a:latin typeface="Arial" charset="0"/>
                <a:cs typeface="Arial" charset="0"/>
                <a:sym typeface="Symbol" pitchFamily="18" charset="2"/>
              </a:rPr>
              <a:t></a:t>
            </a:r>
            <a:r>
              <a:rPr kumimoji="0" lang="en-US" altLang="zh-HK" sz="2400" i="1" dirty="0">
                <a:latin typeface="Arial" charset="0"/>
                <a:cs typeface="Arial" charset="0"/>
              </a:rPr>
              <a:t>H </a:t>
            </a:r>
            <a:r>
              <a:rPr kumimoji="0" lang="zh-TW" altLang="en-US" sz="2400" dirty="0" smtClean="0">
                <a:latin typeface="Arial" charset="0"/>
                <a:cs typeface="Arial" charset="0"/>
              </a:rPr>
              <a:t>是</a:t>
            </a:r>
            <a:r>
              <a:rPr kumimoji="0" lang="zh-TW" altLang="en-US" sz="2400" b="1" dirty="0" smtClean="0">
                <a:latin typeface="Arial" charset="0"/>
                <a:cs typeface="Arial" charset="0"/>
              </a:rPr>
              <a:t>負數</a:t>
            </a:r>
            <a:endParaRPr kumimoji="0" lang="zh-HK" altLang="en-US" sz="2400" b="1" dirty="0">
              <a:latin typeface="Arial" charset="0"/>
              <a:cs typeface="Arial" charset="0"/>
            </a:endParaRPr>
          </a:p>
        </p:txBody>
      </p:sp>
    </p:spTree>
    <p:extLst>
      <p:ext uri="{BB962C8B-B14F-4D97-AF65-F5344CB8AC3E}">
        <p14:creationId xmlns:p14="http://schemas.microsoft.com/office/powerpoint/2010/main" val="811913152"/>
      </p:ext>
    </p:extLst>
  </p:cSld>
  <p:clrMapOvr>
    <a:masterClrMapping/>
  </p:clrMapOvr>
  <p:timing>
    <p:tnLst>
      <p:par>
        <p:cTn id="1" dur="indefinite" restart="never" nodeType="tmRoot"/>
      </p:par>
    </p:tnLst>
  </p:timing>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Rectangle 4"/>
          <p:cNvSpPr>
            <a:spLocks noChangeArrowheads="1"/>
          </p:cNvSpPr>
          <p:nvPr/>
        </p:nvSpPr>
        <p:spPr bwMode="auto">
          <a:xfrm>
            <a:off x="177800" y="482600"/>
            <a:ext cx="8870950" cy="103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100" b="1">
                <a:solidFill>
                  <a:srgbClr val="CC0000"/>
                </a:solidFill>
                <a:cs typeface="Arial" charset="0"/>
              </a:rPr>
              <a:t>運用化學鍵的斷裂和形成解釋放熱反應和吸熱反應的本質</a:t>
            </a:r>
            <a:endParaRPr kumimoji="0" lang="zh-HK" altLang="en-US" sz="3100" b="1">
              <a:solidFill>
                <a:srgbClr val="CC0000"/>
              </a:solidFill>
              <a:cs typeface="Arial" charset="0"/>
            </a:endParaRPr>
          </a:p>
        </p:txBody>
      </p:sp>
      <p:sp>
        <p:nvSpPr>
          <p:cNvPr id="4" name="Rectangle 5"/>
          <p:cNvSpPr>
            <a:spLocks noChangeArrowheads="1"/>
          </p:cNvSpPr>
          <p:nvPr/>
        </p:nvSpPr>
        <p:spPr bwMode="auto">
          <a:xfrm>
            <a:off x="228600" y="2213397"/>
            <a:ext cx="673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HK" altLang="en-US" sz="2800"/>
              <a:t>化學反應</a:t>
            </a:r>
            <a:r>
              <a:rPr kumimoji="0" lang="zh-TW" altLang="en-US" sz="2800"/>
              <a:t>涉及化學鍵的 斷裂 和 形成。</a:t>
            </a:r>
            <a:endParaRPr kumimoji="0" lang="en-US" altLang="zh-HK" sz="2800" b="1">
              <a:latin typeface="Arial" charset="0"/>
              <a:ea typeface="Arial Unicode MS" pitchFamily="34" charset="-120"/>
              <a:cs typeface="Arial" charset="0"/>
            </a:endParaRPr>
          </a:p>
        </p:txBody>
      </p:sp>
      <p:sp>
        <p:nvSpPr>
          <p:cNvPr id="5" name="Rectangle 5"/>
          <p:cNvSpPr>
            <a:spLocks noChangeArrowheads="1"/>
          </p:cNvSpPr>
          <p:nvPr/>
        </p:nvSpPr>
        <p:spPr bwMode="auto">
          <a:xfrm>
            <a:off x="228600" y="3042072"/>
            <a:ext cx="89154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b="1">
                <a:solidFill>
                  <a:srgbClr val="3399FF"/>
                </a:solidFill>
              </a:rPr>
              <a:t>斷裂化學鍵</a:t>
            </a:r>
            <a:r>
              <a:rPr kumimoji="0" lang="zh-TW" altLang="en-US" sz="2800" b="1"/>
              <a:t> </a:t>
            </a:r>
            <a:r>
              <a:rPr kumimoji="0" lang="zh-TW" altLang="en-US" sz="2800"/>
              <a:t>需要能量</a:t>
            </a:r>
            <a:r>
              <a:rPr kumimoji="0" lang="zh-TW" altLang="en-US" sz="2400"/>
              <a:t>，</a:t>
            </a:r>
            <a:r>
              <a:rPr kumimoji="0" lang="zh-TW" altLang="en-US" sz="2800"/>
              <a:t>而 </a:t>
            </a:r>
            <a:r>
              <a:rPr kumimoji="0" lang="zh-TW" altLang="en-US" sz="2800" b="1">
                <a:solidFill>
                  <a:srgbClr val="3399FF"/>
                </a:solidFill>
              </a:rPr>
              <a:t>形成化學鍵</a:t>
            </a:r>
            <a:r>
              <a:rPr kumimoji="0" lang="zh-TW" altLang="en-US" sz="2800" b="1"/>
              <a:t> </a:t>
            </a:r>
            <a:r>
              <a:rPr kumimoji="0" lang="zh-TW" altLang="en-US" sz="2800"/>
              <a:t>時會釋放熱能。</a:t>
            </a:r>
            <a:endParaRPr kumimoji="0" lang="en-US" altLang="zh-HK" sz="2800" b="1">
              <a:latin typeface="Arial" charset="0"/>
              <a:ea typeface="Arial Unicode MS" pitchFamily="34" charset="-120"/>
              <a:cs typeface="Arial" charset="0"/>
            </a:endParaRPr>
          </a:p>
        </p:txBody>
      </p:sp>
      <p:sp>
        <p:nvSpPr>
          <p:cNvPr id="35853" name="AutoShape 9"/>
          <p:cNvSpPr>
            <a:spLocks noChangeArrowheads="1"/>
          </p:cNvSpPr>
          <p:nvPr/>
        </p:nvSpPr>
        <p:spPr bwMode="auto">
          <a:xfrm>
            <a:off x="1641475" y="4252441"/>
            <a:ext cx="5795963" cy="1120775"/>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kumimoji="0" lang="zh-TW" altLang="en-US">
              <a:ea typeface="新細明體" pitchFamily="18" charset="-120"/>
            </a:endParaRPr>
          </a:p>
        </p:txBody>
      </p:sp>
      <p:sp>
        <p:nvSpPr>
          <p:cNvPr id="33798" name="Text Box 10"/>
          <p:cNvSpPr txBox="1">
            <a:spLocks noChangeArrowheads="1"/>
          </p:cNvSpPr>
          <p:nvPr/>
        </p:nvSpPr>
        <p:spPr bwMode="auto">
          <a:xfrm>
            <a:off x="2000250" y="4214341"/>
            <a:ext cx="5381625" cy="1154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600"/>
              </a:spcBef>
            </a:pPr>
            <a:r>
              <a:rPr lang="zh-TW" altLang="en-US" sz="2800">
                <a:latin typeface="Arial" charset="0"/>
              </a:rPr>
              <a:t>斷裂化學鍵是一個 </a:t>
            </a:r>
            <a:r>
              <a:rPr lang="zh-TW" altLang="en-US" sz="3200" b="1" u="sng">
                <a:solidFill>
                  <a:srgbClr val="FF0000"/>
                </a:solidFill>
                <a:latin typeface="Arial" charset="0"/>
              </a:rPr>
              <a:t>吸熱過程</a:t>
            </a:r>
            <a:r>
              <a:rPr lang="zh-TW" altLang="en-US" sz="2800">
                <a:latin typeface="Arial" charset="0"/>
              </a:rPr>
              <a:t>；</a:t>
            </a:r>
            <a:endParaRPr lang="en-US" altLang="zh-TW" sz="2800">
              <a:latin typeface="Arial" charset="0"/>
            </a:endParaRPr>
          </a:p>
          <a:p>
            <a:pPr>
              <a:spcBef>
                <a:spcPts val="600"/>
              </a:spcBef>
            </a:pPr>
            <a:r>
              <a:rPr lang="zh-TW" altLang="en-US" sz="2800">
                <a:latin typeface="Arial" charset="0"/>
              </a:rPr>
              <a:t>形成化學鍵是一個 </a:t>
            </a:r>
            <a:r>
              <a:rPr lang="zh-TW" altLang="en-US" sz="3200" b="1" u="sng">
                <a:solidFill>
                  <a:srgbClr val="FF0000"/>
                </a:solidFill>
                <a:latin typeface="Arial" charset="0"/>
              </a:rPr>
              <a:t>放熱過程</a:t>
            </a:r>
            <a:r>
              <a:rPr lang="zh-TW" altLang="en-US" sz="2800">
                <a:latin typeface="Arial" charset="0"/>
              </a:rPr>
              <a:t>。</a:t>
            </a:r>
            <a:endParaRPr lang="en-US" altLang="zh-TW" sz="2600" b="1">
              <a:latin typeface="Arial" charset="0"/>
              <a:cs typeface="Arial" charset="0"/>
            </a:endParaRPr>
          </a:p>
        </p:txBody>
      </p:sp>
    </p:spTree>
    <p:extLst>
      <p:ext uri="{BB962C8B-B14F-4D97-AF65-F5344CB8AC3E}">
        <p14:creationId xmlns:p14="http://schemas.microsoft.com/office/powerpoint/2010/main" val="3554357103"/>
      </p:ext>
    </p:extLst>
  </p:cSld>
  <p:clrMapOvr>
    <a:masterClrMapping/>
  </p:clrMapOvr>
  <p:timing>
    <p:tnLst>
      <p:par>
        <p:cTn id="1" dur="indefinite" restart="never" nodeType="tmRoot"/>
      </p:par>
    </p:tnLst>
  </p:timing>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219995589"/>
              </p:ext>
            </p:extLst>
          </p:nvPr>
        </p:nvGraphicFramePr>
        <p:xfrm>
          <a:off x="95250" y="590326"/>
          <a:ext cx="8943975" cy="5214938"/>
        </p:xfrm>
        <a:graphic>
          <a:graphicData uri="http://schemas.openxmlformats.org/drawingml/2006/table">
            <a:tbl>
              <a:tblPr/>
              <a:tblGrid>
                <a:gridCol w="2276475">
                  <a:extLst>
                    <a:ext uri="{9D8B030D-6E8A-4147-A177-3AD203B41FA5}"/>
                  </a:extLst>
                </a:gridCol>
                <a:gridCol w="3448050">
                  <a:extLst>
                    <a:ext uri="{9D8B030D-6E8A-4147-A177-3AD203B41FA5}"/>
                  </a:extLst>
                </a:gridCol>
                <a:gridCol w="3219450">
                  <a:extLst>
                    <a:ext uri="{9D8B030D-6E8A-4147-A177-3AD203B41FA5}"/>
                  </a:extLst>
                </a:gridCol>
              </a:tblGrid>
              <a:tr h="425450">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HK" sz="2000" b="1" i="0" u="none" strike="noStrike" cap="none" normalizeH="0" baseline="0" dirty="0" smtClean="0">
                        <a:ln>
                          <a:noFill/>
                        </a:ln>
                        <a:solidFill>
                          <a:schemeClr val="bg1"/>
                        </a:solidFill>
                        <a:effectLst/>
                        <a:latin typeface="Arial" charset="0"/>
                        <a:ea typeface="新細明體" charset="-120"/>
                        <a:cs typeface="Arial" charset="0"/>
                      </a:endParaRPr>
                    </a:p>
                  </a:txBody>
                  <a:tcPr horzOverflow="overflow">
                    <a:lnL w="12700" cap="flat" cmpd="sng" algn="ctr">
                      <a:solidFill>
                        <a:schemeClr val="bg1"/>
                      </a:solidFill>
                      <a:prstDash val="solid"/>
                      <a:round/>
                      <a:headEnd type="none" w="med" len="med"/>
                      <a:tailEnd type="none" w="med" len="med"/>
                    </a:lnL>
                    <a:lnR>
                      <a:noFill/>
                    </a:lnR>
                    <a:lnT w="12700" cap="flat" cmpd="sng" algn="ctr">
                      <a:solidFill>
                        <a:schemeClr val="bg1"/>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charset="0"/>
                          <a:ea typeface="新細明體" charset="-120"/>
                          <a:cs typeface="Arial" charset="0"/>
                        </a:rPr>
                        <a:t>放熱反應</a:t>
                      </a:r>
                      <a:endParaRPr kumimoji="0" lang="zh-HK" altLang="en-US" sz="2000" b="1" i="0" u="none" strike="noStrike" cap="none" normalizeH="0" baseline="0" smtClean="0">
                        <a:ln>
                          <a:noFill/>
                        </a:ln>
                        <a:solidFill>
                          <a:schemeClr val="bg1"/>
                        </a:solidFill>
                        <a:effectLst/>
                        <a:latin typeface="Arial" charset="0"/>
                        <a:ea typeface="新細明體" charset="-120"/>
                        <a:cs typeface="Arial" charset="0"/>
                      </a:endParaRPr>
                    </a:p>
                  </a:txBody>
                  <a:tcPr anchor="ctr" horzOverflow="overflow">
                    <a:lnL>
                      <a:noFill/>
                    </a:lnL>
                    <a:lnR w="12700" cap="flat" cmpd="sng" algn="ctr">
                      <a:solidFill>
                        <a:schemeClr val="bg1"/>
                      </a:solidFill>
                      <a:prstDash val="solid"/>
                      <a:round/>
                      <a:headEnd type="none" w="med" len="med"/>
                      <a:tailEnd type="none" w="med" len="med"/>
                    </a:lnR>
                    <a:lnT w="9525" cap="flat" cmpd="sng" algn="ctr">
                      <a:solidFill>
                        <a:srgbClr val="7D60A0"/>
                      </a:solidFill>
                      <a:prstDash val="solid"/>
                      <a:round/>
                      <a:headEnd type="none" w="med" len="med"/>
                      <a:tailEnd type="none" w="med" len="med"/>
                    </a:lnT>
                    <a:lnB w="12700" cap="flat" cmpd="sng" algn="ctr">
                      <a:solidFill>
                        <a:srgbClr val="604A7B"/>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charset="0"/>
                          <a:ea typeface="新細明體" charset="-120"/>
                          <a:cs typeface="Arial" charset="0"/>
                        </a:rPr>
                        <a:t>吸熱反應</a:t>
                      </a:r>
                      <a:endParaRPr kumimoji="0" lang="zh-HK" altLang="en-US" sz="2000" b="1" i="0" u="none" strike="noStrike" cap="none" normalizeH="0" baseline="0" smtClean="0">
                        <a:ln>
                          <a:noFill/>
                        </a:ln>
                        <a:solidFill>
                          <a:schemeClr val="bg1"/>
                        </a:solidFill>
                        <a:effectLst/>
                        <a:latin typeface="Arial" charset="0"/>
                        <a:ea typeface="新細明體" charset="-120"/>
                        <a:cs typeface="Arial" charset="0"/>
                      </a:endParaRPr>
                    </a:p>
                  </a:txBody>
                  <a:tcPr anchor="ctr" horzOverflow="overflow">
                    <a:lnL w="12700" cap="flat" cmpd="sng" algn="ctr">
                      <a:solidFill>
                        <a:schemeClr val="bg1"/>
                      </a:solidFill>
                      <a:prstDash val="solid"/>
                      <a:round/>
                      <a:headEnd type="none" w="med" len="med"/>
                      <a:tailEnd type="none" w="med" len="med"/>
                    </a:lnL>
                    <a:lnR w="9525" cap="flat" cmpd="sng" algn="ctr">
                      <a:solidFill>
                        <a:srgbClr val="7D60A0"/>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rgbClr val="8064A2"/>
                    </a:solidFill>
                  </a:tcPr>
                </a:tc>
                <a:extLst>
                  <a:ext uri="{0D108BD9-81ED-4DB2-BD59-A6C34878D82A}"/>
                </a:extLst>
              </a:tr>
              <a:tr h="806450">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tx1"/>
                          </a:solidFill>
                          <a:effectLst/>
                          <a:latin typeface="Arial" charset="0"/>
                          <a:ea typeface="新細明體" charset="-120"/>
                          <a:cs typeface="Arial" charset="0"/>
                        </a:rPr>
                        <a:t>涉及的過程與它們</a:t>
                      </a:r>
                      <a:endParaRPr kumimoji="0" lang="en-US" altLang="zh-TW" sz="2000" b="1" i="0" u="none" strike="noStrike" cap="none" normalizeH="0" baseline="0" smtClean="0">
                        <a:ln>
                          <a:noFill/>
                        </a:ln>
                        <a:solidFill>
                          <a:schemeClr val="tx1"/>
                        </a:solidFill>
                        <a:effectLst/>
                        <a:latin typeface="Arial" charset="0"/>
                        <a:ea typeface="新細明體" charset="-12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tx1"/>
                          </a:solidFill>
                          <a:effectLst/>
                          <a:latin typeface="Arial" charset="0"/>
                          <a:ea typeface="新細明體" charset="-120"/>
                          <a:cs typeface="Arial" charset="0"/>
                        </a:rPr>
                        <a:t>的相對能量變化</a:t>
                      </a:r>
                      <a:endParaRPr kumimoji="0" lang="zh-HK" altLang="en-US" sz="2000" b="1" i="0" u="none" strike="noStrike" cap="none" normalizeH="0" baseline="0" smtClean="0">
                        <a:ln>
                          <a:noFill/>
                        </a:ln>
                        <a:solidFill>
                          <a:schemeClr val="tx1"/>
                        </a:solidFill>
                        <a:effectLst/>
                        <a:latin typeface="Arial" charset="0"/>
                        <a:ea typeface="新細明體" charset="-120"/>
                        <a:cs typeface="Arial" charset="0"/>
                      </a:endParaRPr>
                    </a:p>
                  </a:txBody>
                  <a:tcPr anchor="ctr" horzOverflow="overflow">
                    <a:lnL w="9525" cap="flat" cmpd="sng" algn="ctr">
                      <a:solidFill>
                        <a:srgbClr val="7D60A0"/>
                      </a:solidFill>
                      <a:prstDash val="solid"/>
                      <a:round/>
                      <a:headEnd type="none" w="med" len="med"/>
                      <a:tailEnd type="none" w="med" len="med"/>
                    </a:lnL>
                    <a:lnR w="12700" cap="flat" cmpd="sng" algn="ctr">
                      <a:solidFill>
                        <a:srgbClr val="604A7B"/>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charset="0"/>
                          <a:ea typeface="新細明體" charset="-120"/>
                          <a:cs typeface="Arial" charset="0"/>
                        </a:rPr>
                        <a:t>斷裂化學鍵  </a:t>
                      </a:r>
                      <a:r>
                        <a:rPr kumimoji="0" lang="en-US" altLang="zh-HK" sz="2000" b="0" i="0" u="none" strike="noStrike" cap="none" normalizeH="0" baseline="0" smtClean="0">
                          <a:ln>
                            <a:noFill/>
                          </a:ln>
                          <a:solidFill>
                            <a:schemeClr val="tx1"/>
                          </a:solidFill>
                          <a:effectLst/>
                          <a:latin typeface="Arial" charset="0"/>
                          <a:ea typeface="新細明體" charset="-120"/>
                          <a:cs typeface="Arial" charset="0"/>
                        </a:rPr>
                        <a:t>&lt;  </a:t>
                      </a:r>
                      <a:r>
                        <a:rPr kumimoji="0" lang="zh-TW" altLang="en-US" sz="2000" b="0" i="0" u="none" strike="noStrike" cap="none" normalizeH="0" baseline="0" smtClean="0">
                          <a:ln>
                            <a:noFill/>
                          </a:ln>
                          <a:solidFill>
                            <a:schemeClr val="tx1"/>
                          </a:solidFill>
                          <a:effectLst/>
                          <a:latin typeface="Arial" charset="0"/>
                          <a:ea typeface="新細明體" charset="-120"/>
                          <a:cs typeface="Arial" charset="0"/>
                        </a:rPr>
                        <a:t>形成化學鍵</a:t>
                      </a:r>
                      <a:endParaRPr kumimoji="0" lang="zh-HK" altLang="en-US" sz="2000" b="0" i="0" u="none" strike="noStrike" cap="none" normalizeH="0" baseline="0" smtClean="0">
                        <a:ln>
                          <a:noFill/>
                        </a:ln>
                        <a:solidFill>
                          <a:schemeClr val="tx1"/>
                        </a:solidFill>
                        <a:effectLst/>
                        <a:latin typeface="Arial" charset="0"/>
                        <a:ea typeface="新細明體" charset="-120"/>
                        <a:cs typeface="Arial" charset="0"/>
                      </a:endParaRPr>
                    </a:p>
                  </a:txBody>
                  <a:tcPr anchor="ctr" horzOverflow="overflow">
                    <a:lnL w="12700" cap="flat" cmpd="sng" algn="ctr">
                      <a:solidFill>
                        <a:srgbClr val="604A7B"/>
                      </a:solidFill>
                      <a:prstDash val="solid"/>
                      <a:round/>
                      <a:headEnd type="none" w="med" len="med"/>
                      <a:tailEnd type="none" w="med" len="med"/>
                    </a:lnL>
                    <a:lnR w="12700" cap="flat" cmpd="sng" algn="ctr">
                      <a:solidFill>
                        <a:srgbClr val="604A7B"/>
                      </a:solidFill>
                      <a:prstDash val="solid"/>
                      <a:round/>
                      <a:headEnd type="none" w="med" len="med"/>
                      <a:tailEnd type="none" w="med" len="med"/>
                    </a:lnR>
                    <a:lnT w="12700" cap="flat" cmpd="sng" algn="ctr">
                      <a:solidFill>
                        <a:srgbClr val="604A7B"/>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dirty="0" smtClean="0">
                          <a:ln>
                            <a:noFill/>
                          </a:ln>
                          <a:solidFill>
                            <a:schemeClr val="tx1"/>
                          </a:solidFill>
                          <a:effectLst/>
                          <a:latin typeface="Arial" charset="0"/>
                          <a:ea typeface="新細明體" charset="-120"/>
                          <a:cs typeface="Arial" charset="0"/>
                        </a:rPr>
                        <a:t>斷裂化學鍵  </a:t>
                      </a:r>
                      <a:r>
                        <a:rPr kumimoji="0" lang="en-US" altLang="zh-HK" sz="2000" b="0" i="0" u="none" strike="noStrike" cap="none" normalizeH="0" baseline="0" dirty="0" smtClean="0">
                          <a:ln>
                            <a:noFill/>
                          </a:ln>
                          <a:solidFill>
                            <a:schemeClr val="tx1"/>
                          </a:solidFill>
                          <a:effectLst/>
                          <a:latin typeface="Arial" charset="0"/>
                          <a:ea typeface="新細明體" charset="-120"/>
                          <a:cs typeface="Arial" charset="0"/>
                        </a:rPr>
                        <a:t>&gt;  </a:t>
                      </a:r>
                      <a:r>
                        <a:rPr kumimoji="0" lang="zh-TW" altLang="en-US" sz="2000" b="0" i="0" u="none" strike="noStrike" cap="none" normalizeH="0" baseline="0" dirty="0" smtClean="0">
                          <a:ln>
                            <a:noFill/>
                          </a:ln>
                          <a:solidFill>
                            <a:schemeClr val="tx1"/>
                          </a:solidFill>
                          <a:effectLst/>
                          <a:latin typeface="Arial" charset="0"/>
                          <a:ea typeface="新細明體" charset="-120"/>
                          <a:cs typeface="Arial" charset="0"/>
                        </a:rPr>
                        <a:t>形成化學鍵</a:t>
                      </a:r>
                      <a:endParaRPr kumimoji="0" lang="en-US" altLang="zh-HK" sz="2000" b="0" i="0" u="none" strike="noStrike" cap="none" normalizeH="0" baseline="0" dirty="0" smtClean="0">
                        <a:ln>
                          <a:noFill/>
                        </a:ln>
                        <a:solidFill>
                          <a:schemeClr val="tx1"/>
                        </a:solidFill>
                        <a:effectLst/>
                        <a:latin typeface="Arial" charset="0"/>
                        <a:ea typeface="新細明體" charset="-120"/>
                        <a:cs typeface="Arial" charset="0"/>
                      </a:endParaRPr>
                    </a:p>
                  </a:txBody>
                  <a:tcPr anchor="ctr" horzOverflow="overflow">
                    <a:lnL w="12700" cap="flat" cmpd="sng" algn="ctr">
                      <a:solidFill>
                        <a:srgbClr val="604A7B"/>
                      </a:solidFill>
                      <a:prstDash val="solid"/>
                      <a:round/>
                      <a:headEnd type="none" w="med" len="med"/>
                      <a:tailEnd type="none" w="med" len="med"/>
                    </a:lnL>
                    <a:lnR w="9525" cap="flat" cmpd="sng" algn="ctr">
                      <a:solidFill>
                        <a:srgbClr val="7D60A0"/>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extLst>
                  <a:ext uri="{0D108BD9-81ED-4DB2-BD59-A6C34878D82A}"/>
                </a:extLst>
              </a:tr>
              <a:tr h="2720975">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tx1"/>
                          </a:solidFill>
                          <a:effectLst/>
                          <a:latin typeface="Arial" charset="0"/>
                          <a:ea typeface="新細明體" charset="-120"/>
                          <a:cs typeface="Arial" charset="0"/>
                        </a:rPr>
                        <a:t>圖表的表達方式</a:t>
                      </a:r>
                      <a:endParaRPr kumimoji="0" lang="zh-HK" altLang="en-US" sz="2000" b="1" i="0" u="none" strike="noStrike" cap="none" normalizeH="0" baseline="0" smtClean="0">
                        <a:ln>
                          <a:noFill/>
                        </a:ln>
                        <a:solidFill>
                          <a:schemeClr val="tx1"/>
                        </a:solidFill>
                        <a:effectLst/>
                        <a:latin typeface="Arial" charset="0"/>
                        <a:ea typeface="新細明體" charset="-120"/>
                        <a:cs typeface="Arial" charset="0"/>
                      </a:endParaRPr>
                    </a:p>
                  </a:txBody>
                  <a:tcPr anchor="ctr" horzOverflow="overflow">
                    <a:lnL w="9525" cap="flat" cmpd="sng" algn="ctr">
                      <a:solidFill>
                        <a:srgbClr val="7D60A0"/>
                      </a:solidFill>
                      <a:prstDash val="solid"/>
                      <a:round/>
                      <a:headEnd type="none" w="med" len="med"/>
                      <a:tailEnd type="none" w="med" len="med"/>
                    </a:lnL>
                    <a:lnR w="12700" cap="flat" cmpd="sng" algn="ctr">
                      <a:solidFill>
                        <a:srgbClr val="604A7B"/>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604A7B"/>
                      </a:solidFill>
                      <a:prstDash val="solid"/>
                      <a:round/>
                      <a:headEnd type="none" w="med" len="med"/>
                      <a:tailEnd type="none" w="med" len="med"/>
                    </a:lnL>
                    <a:lnR w="12700" cap="flat" cmpd="sng" algn="ctr">
                      <a:solidFill>
                        <a:srgbClr val="604A7B"/>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HK" sz="18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604A7B"/>
                      </a:solidFill>
                      <a:prstDash val="solid"/>
                      <a:round/>
                      <a:headEnd type="none" w="med" len="med"/>
                      <a:tailEnd type="none" w="med" len="med"/>
                    </a:lnL>
                    <a:lnR w="9525" cap="flat" cmpd="sng" algn="ctr">
                      <a:solidFill>
                        <a:srgbClr val="7D60A0"/>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extLst>
                  <a:ext uri="{0D108BD9-81ED-4DB2-BD59-A6C34878D82A}"/>
                </a:extLst>
              </a:tr>
              <a:tr h="754063">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tx1"/>
                          </a:solidFill>
                          <a:effectLst/>
                          <a:latin typeface="Arial" charset="0"/>
                          <a:ea typeface="新細明體" charset="-120"/>
                          <a:cs typeface="Arial" charset="0"/>
                        </a:rPr>
                        <a:t>體系與環境之間的</a:t>
                      </a:r>
                      <a:endParaRPr kumimoji="0" lang="en-US" altLang="zh-TW" sz="2000" b="1" i="0" u="none" strike="noStrike" cap="none" normalizeH="0" baseline="0" smtClean="0">
                        <a:ln>
                          <a:noFill/>
                        </a:ln>
                        <a:solidFill>
                          <a:schemeClr val="tx1"/>
                        </a:solidFill>
                        <a:effectLst/>
                        <a:latin typeface="Arial" charset="0"/>
                        <a:ea typeface="新細明體" charset="-12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tx1"/>
                          </a:solidFill>
                          <a:effectLst/>
                          <a:latin typeface="Arial" charset="0"/>
                          <a:ea typeface="新細明體" charset="-120"/>
                          <a:cs typeface="Arial" charset="0"/>
                        </a:rPr>
                        <a:t>能量轉移</a:t>
                      </a:r>
                      <a:endParaRPr kumimoji="0" lang="zh-HK" altLang="en-US" sz="2000" b="1"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9525" cap="flat" cmpd="sng" algn="ctr">
                      <a:solidFill>
                        <a:srgbClr val="7D60A0"/>
                      </a:solidFill>
                      <a:prstDash val="solid"/>
                      <a:round/>
                      <a:headEnd type="none" w="med" len="med"/>
                      <a:tailEnd type="none" w="med" len="med"/>
                    </a:lnL>
                    <a:lnR w="12700" cap="flat" cmpd="sng" algn="ctr">
                      <a:solidFill>
                        <a:srgbClr val="604A7B"/>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charset="0"/>
                          <a:ea typeface="新細明體" charset="-120"/>
                          <a:cs typeface="Arial" charset="0"/>
                        </a:rPr>
                        <a:t>體系向環境</a:t>
                      </a:r>
                      <a:r>
                        <a:rPr kumimoji="0" lang="zh-TW" altLang="en-US" sz="2000" b="1" i="0" u="none" strike="noStrike" cap="none" normalizeH="0" baseline="0" smtClean="0">
                          <a:ln>
                            <a:noFill/>
                          </a:ln>
                          <a:solidFill>
                            <a:schemeClr val="tx1"/>
                          </a:solidFill>
                          <a:effectLst/>
                          <a:latin typeface="Arial" charset="0"/>
                          <a:ea typeface="新細明體" charset="-120"/>
                          <a:cs typeface="Arial" charset="0"/>
                        </a:rPr>
                        <a:t>釋放</a:t>
                      </a:r>
                      <a:r>
                        <a:rPr kumimoji="0" lang="zh-TW" altLang="en-US" sz="2000" b="0" i="0" u="none" strike="noStrike" cap="none" normalizeH="0" baseline="0" smtClean="0">
                          <a:ln>
                            <a:noFill/>
                          </a:ln>
                          <a:solidFill>
                            <a:schemeClr val="tx1"/>
                          </a:solidFill>
                          <a:effectLst/>
                          <a:latin typeface="Arial" charset="0"/>
                          <a:ea typeface="新細明體" charset="-120"/>
                          <a:cs typeface="Arial" charset="0"/>
                        </a:rPr>
                        <a:t>熱能。</a:t>
                      </a:r>
                      <a:endParaRPr kumimoji="0" lang="zh-HK" altLang="en-US" sz="2000" b="0" i="0" u="none" strike="noStrike" cap="none" normalizeH="0" baseline="0" smtClean="0">
                        <a:ln>
                          <a:noFill/>
                        </a:ln>
                        <a:solidFill>
                          <a:schemeClr val="tx1"/>
                        </a:solidFill>
                        <a:effectLst/>
                        <a:latin typeface="Arial" charset="0"/>
                        <a:ea typeface="新細明體" charset="-120"/>
                        <a:cs typeface="Arial" charset="0"/>
                      </a:endParaRPr>
                    </a:p>
                  </a:txBody>
                  <a:tcPr anchor="ctr" horzOverflow="overflow">
                    <a:lnL w="12700" cap="flat" cmpd="sng" algn="ctr">
                      <a:solidFill>
                        <a:srgbClr val="604A7B"/>
                      </a:solidFill>
                      <a:prstDash val="solid"/>
                      <a:round/>
                      <a:headEnd type="none" w="med" len="med"/>
                      <a:tailEnd type="none" w="med" len="med"/>
                    </a:lnL>
                    <a:lnR w="12700" cap="flat" cmpd="sng" algn="ctr">
                      <a:solidFill>
                        <a:srgbClr val="604A7B"/>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charset="0"/>
                          <a:ea typeface="新細明體" charset="-120"/>
                          <a:cs typeface="Arial" charset="0"/>
                        </a:rPr>
                        <a:t>體系從環境</a:t>
                      </a:r>
                      <a:r>
                        <a:rPr kumimoji="0" lang="zh-TW" altLang="en-US" sz="2000" b="1" i="0" u="none" strike="noStrike" cap="none" normalizeH="0" baseline="0" smtClean="0">
                          <a:ln>
                            <a:noFill/>
                          </a:ln>
                          <a:solidFill>
                            <a:schemeClr val="tx1"/>
                          </a:solidFill>
                          <a:effectLst/>
                          <a:latin typeface="Arial" charset="0"/>
                          <a:ea typeface="新細明體" charset="-120"/>
                          <a:cs typeface="Arial" charset="0"/>
                        </a:rPr>
                        <a:t>吸收</a:t>
                      </a:r>
                      <a:r>
                        <a:rPr kumimoji="0" lang="zh-TW" altLang="en-US" sz="2000" b="0" i="0" u="none" strike="noStrike" cap="none" normalizeH="0" baseline="0" smtClean="0">
                          <a:ln>
                            <a:noFill/>
                          </a:ln>
                          <a:solidFill>
                            <a:schemeClr val="tx1"/>
                          </a:solidFill>
                          <a:effectLst/>
                          <a:latin typeface="Arial" charset="0"/>
                          <a:ea typeface="新細明體" charset="-120"/>
                          <a:cs typeface="Arial" charset="0"/>
                        </a:rPr>
                        <a:t>熱能。</a:t>
                      </a:r>
                      <a:endParaRPr kumimoji="0" lang="en-US" altLang="zh-HK" sz="2000" b="0" i="0" u="none" strike="noStrike" cap="none" normalizeH="0" baseline="0" smtClean="0">
                        <a:ln>
                          <a:noFill/>
                        </a:ln>
                        <a:solidFill>
                          <a:schemeClr val="tx1"/>
                        </a:solidFill>
                        <a:effectLst/>
                        <a:latin typeface="Arial" charset="0"/>
                        <a:ea typeface="新細明體" charset="-120"/>
                        <a:cs typeface="Arial" charset="0"/>
                      </a:endParaRPr>
                    </a:p>
                  </a:txBody>
                  <a:tcPr anchor="ctr" horzOverflow="overflow">
                    <a:lnL w="12700" cap="flat" cmpd="sng" algn="ctr">
                      <a:solidFill>
                        <a:srgbClr val="604A7B"/>
                      </a:solidFill>
                      <a:prstDash val="solid"/>
                      <a:round/>
                      <a:headEnd type="none" w="med" len="med"/>
                      <a:tailEnd type="none" w="med" len="med"/>
                    </a:lnL>
                    <a:lnR w="9525" cap="flat" cmpd="sng" algn="ctr">
                      <a:solidFill>
                        <a:srgbClr val="7D60A0"/>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extLst>
                  <a:ext uri="{0D108BD9-81ED-4DB2-BD59-A6C34878D82A}"/>
                </a:extLst>
              </a:tr>
              <a:tr h="508000">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HK" sz="2000" b="1" i="0" u="none" strike="noStrike" cap="none" normalizeH="0" baseline="0" smtClean="0">
                          <a:ln>
                            <a:noFill/>
                          </a:ln>
                          <a:solidFill>
                            <a:schemeClr val="tx1"/>
                          </a:solidFill>
                          <a:effectLst/>
                          <a:latin typeface="Arial" charset="0"/>
                          <a:ea typeface="新細明體" charset="-120"/>
                          <a:cs typeface="Arial" charset="0"/>
                          <a:sym typeface="Symbol" pitchFamily="18" charset="2"/>
                        </a:rPr>
                        <a:t></a:t>
                      </a:r>
                      <a:r>
                        <a:rPr kumimoji="0" lang="en-US" altLang="zh-HK" sz="2000" b="1" i="1" u="none" strike="noStrike" cap="none" normalizeH="0" baseline="0" smtClean="0">
                          <a:ln>
                            <a:noFill/>
                          </a:ln>
                          <a:solidFill>
                            <a:schemeClr val="tx1"/>
                          </a:solidFill>
                          <a:effectLst/>
                          <a:latin typeface="Arial" charset="0"/>
                          <a:ea typeface="新細明體" charset="-120"/>
                          <a:cs typeface="Arial" charset="0"/>
                        </a:rPr>
                        <a:t>H</a:t>
                      </a:r>
                      <a:r>
                        <a:rPr kumimoji="0" lang="zh-TW" altLang="en-US" sz="2000" b="1" i="0" u="none" strike="noStrike" cap="none" normalizeH="0" baseline="0" smtClean="0">
                          <a:ln>
                            <a:noFill/>
                          </a:ln>
                          <a:solidFill>
                            <a:schemeClr val="tx1"/>
                          </a:solidFill>
                          <a:effectLst/>
                          <a:latin typeface="Arial" charset="0"/>
                          <a:ea typeface="新細明體" charset="-120"/>
                          <a:cs typeface="Arial" charset="0"/>
                        </a:rPr>
                        <a:t>的數值</a:t>
                      </a:r>
                      <a:endParaRPr kumimoji="0" lang="zh-HK" altLang="en-US" sz="2000" b="1" i="0" u="none" strike="noStrike" cap="none" normalizeH="0" baseline="0" smtClean="0">
                        <a:ln>
                          <a:noFill/>
                        </a:ln>
                        <a:solidFill>
                          <a:schemeClr val="tx1"/>
                        </a:solidFill>
                        <a:effectLst/>
                        <a:latin typeface="Arial" charset="0"/>
                        <a:ea typeface="新細明體" charset="-120"/>
                        <a:cs typeface="Arial" charset="0"/>
                      </a:endParaRPr>
                    </a:p>
                  </a:txBody>
                  <a:tcPr anchor="ctr" horzOverflow="overflow">
                    <a:lnL w="9525" cap="flat" cmpd="sng" algn="ctr">
                      <a:solidFill>
                        <a:srgbClr val="7D60A0"/>
                      </a:solidFill>
                      <a:prstDash val="solid"/>
                      <a:round/>
                      <a:headEnd type="none" w="med" len="med"/>
                      <a:tailEnd type="none" w="med" len="med"/>
                    </a:lnL>
                    <a:lnR w="12700" cap="flat" cmpd="sng" algn="ctr">
                      <a:solidFill>
                        <a:srgbClr val="604A7B"/>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charset="0"/>
                          <a:ea typeface="新細明體" charset="-120"/>
                          <a:cs typeface="Arial" charset="0"/>
                        </a:rPr>
                        <a:t>負值</a:t>
                      </a:r>
                      <a:r>
                        <a:rPr kumimoji="0" lang="zh-HK" altLang="en-US" sz="2000" b="0" i="0" u="none" strike="noStrike" cap="none" normalizeH="0" baseline="0" smtClean="0">
                          <a:ln>
                            <a:noFill/>
                          </a:ln>
                          <a:solidFill>
                            <a:schemeClr val="tx1"/>
                          </a:solidFill>
                          <a:effectLst/>
                          <a:latin typeface="Arial" charset="0"/>
                          <a:ea typeface="新細明體" charset="-120"/>
                          <a:cs typeface="Arial" charset="0"/>
                        </a:rPr>
                        <a:t> </a:t>
                      </a:r>
                      <a:r>
                        <a:rPr kumimoji="0" lang="en-US" altLang="zh-HK" sz="2000" b="0" i="0" u="none" strike="noStrike" cap="none" normalizeH="0" baseline="0" smtClean="0">
                          <a:ln>
                            <a:noFill/>
                          </a:ln>
                          <a:solidFill>
                            <a:schemeClr val="tx1"/>
                          </a:solidFill>
                          <a:effectLst/>
                          <a:latin typeface="Arial" charset="0"/>
                          <a:ea typeface="新細明體" charset="-120"/>
                          <a:cs typeface="Arial" charset="0"/>
                        </a:rPr>
                        <a:t>(–)</a:t>
                      </a:r>
                    </a:p>
                  </a:txBody>
                  <a:tcPr anchor="ctr" horzOverflow="overflow">
                    <a:lnL w="12700" cap="flat" cmpd="sng" algn="ctr">
                      <a:solidFill>
                        <a:srgbClr val="604A7B"/>
                      </a:solidFill>
                      <a:prstDash val="solid"/>
                      <a:round/>
                      <a:headEnd type="none" w="med" len="med"/>
                      <a:tailEnd type="none" w="med" len="med"/>
                    </a:lnL>
                    <a:lnR w="12700" cap="flat" cmpd="sng" algn="ctr">
                      <a:solidFill>
                        <a:srgbClr val="604A7B"/>
                      </a:solidFill>
                      <a:prstDash val="solid"/>
                      <a:round/>
                      <a:headEnd type="none" w="med" len="med"/>
                      <a:tailEnd type="none" w="med" len="med"/>
                    </a:lnR>
                    <a:lnT w="9525" cap="flat" cmpd="sng" algn="ctr">
                      <a:solidFill>
                        <a:srgbClr val="7D60A0"/>
                      </a:solidFill>
                      <a:prstDash val="solid"/>
                      <a:round/>
                      <a:headEnd type="none" w="med" len="med"/>
                      <a:tailEnd type="none" w="med" len="med"/>
                    </a:lnT>
                    <a:lnB w="12700" cap="flat" cmpd="sng" algn="ctr">
                      <a:solidFill>
                        <a:srgbClr val="604A7B"/>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defRPr>
                      </a:lvl1pPr>
                      <a:lvl2pPr marL="742950" indent="-285750">
                        <a:spcBef>
                          <a:spcPct val="20000"/>
                        </a:spcBef>
                        <a:buFont typeface="Arial" charset="0"/>
                        <a:defRPr sz="2400">
                          <a:solidFill>
                            <a:schemeClr val="tx1"/>
                          </a:solidFill>
                          <a:latin typeface="Calibri" pitchFamily="34" charset="0"/>
                        </a:defRPr>
                      </a:lvl2pPr>
                      <a:lvl3pPr marL="1143000" indent="-228600">
                        <a:spcBef>
                          <a:spcPct val="20000"/>
                        </a:spcBef>
                        <a:buFont typeface="Arial" charset="0"/>
                        <a:defRPr sz="2000">
                          <a:solidFill>
                            <a:schemeClr val="tx1"/>
                          </a:solidFill>
                          <a:latin typeface="Calibri" pitchFamily="34" charset="0"/>
                        </a:defRPr>
                      </a:lvl3pPr>
                      <a:lvl4pPr marL="1600200" indent="-228600">
                        <a:spcBef>
                          <a:spcPct val="20000"/>
                        </a:spcBef>
                        <a:buFont typeface="Arial" charset="0"/>
                        <a:defRPr>
                          <a:solidFill>
                            <a:schemeClr val="tx1"/>
                          </a:solidFill>
                          <a:latin typeface="Calibri" pitchFamily="34" charset="0"/>
                        </a:defRPr>
                      </a:lvl4pPr>
                      <a:lvl5pPr marL="2057400" indent="-228600">
                        <a:spcBef>
                          <a:spcPct val="20000"/>
                        </a:spcBef>
                        <a:buFont typeface="Arial" charset="0"/>
                        <a:defRPr>
                          <a:solidFill>
                            <a:schemeClr val="tx1"/>
                          </a:solidFill>
                          <a:latin typeface="Calibri" pitchFamily="34" charset="0"/>
                        </a:defRPr>
                      </a:lvl5pPr>
                      <a:lvl6pPr marL="2514600" indent="-228600" fontAlgn="base">
                        <a:spcBef>
                          <a:spcPct val="20000"/>
                        </a:spcBef>
                        <a:spcAft>
                          <a:spcPct val="0"/>
                        </a:spcAft>
                        <a:buFont typeface="Arial" charset="0"/>
                        <a:defRPr>
                          <a:solidFill>
                            <a:schemeClr val="tx1"/>
                          </a:solidFill>
                          <a:latin typeface="Calibri" pitchFamily="34" charset="0"/>
                        </a:defRPr>
                      </a:lvl6pPr>
                      <a:lvl7pPr marL="2971800" indent="-228600" fontAlgn="base">
                        <a:spcBef>
                          <a:spcPct val="20000"/>
                        </a:spcBef>
                        <a:spcAft>
                          <a:spcPct val="0"/>
                        </a:spcAft>
                        <a:buFont typeface="Arial" charset="0"/>
                        <a:defRPr>
                          <a:solidFill>
                            <a:schemeClr val="tx1"/>
                          </a:solidFill>
                          <a:latin typeface="Calibri" pitchFamily="34" charset="0"/>
                        </a:defRPr>
                      </a:lvl7pPr>
                      <a:lvl8pPr marL="3429000" indent="-228600" fontAlgn="base">
                        <a:spcBef>
                          <a:spcPct val="20000"/>
                        </a:spcBef>
                        <a:spcAft>
                          <a:spcPct val="0"/>
                        </a:spcAft>
                        <a:buFont typeface="Arial" charset="0"/>
                        <a:defRPr>
                          <a:solidFill>
                            <a:schemeClr val="tx1"/>
                          </a:solidFill>
                          <a:latin typeface="Calibri" pitchFamily="34" charset="0"/>
                        </a:defRPr>
                      </a:lvl8pPr>
                      <a:lvl9pPr marL="3886200" indent="-228600" fontAlgn="base">
                        <a:spcBef>
                          <a:spcPct val="20000"/>
                        </a:spcBef>
                        <a:spcAft>
                          <a:spcPct val="0"/>
                        </a:spcAft>
                        <a:buFont typeface="Arial"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charset="0"/>
                          <a:ea typeface="新細明體" charset="-120"/>
                          <a:cs typeface="Arial" charset="0"/>
                        </a:rPr>
                        <a:t>正值</a:t>
                      </a:r>
                      <a:r>
                        <a:rPr kumimoji="0" lang="zh-HK" altLang="en-US" sz="2000" b="0" i="0" u="none" strike="noStrike" cap="none" normalizeH="0" baseline="0" smtClean="0">
                          <a:ln>
                            <a:noFill/>
                          </a:ln>
                          <a:solidFill>
                            <a:schemeClr val="tx1"/>
                          </a:solidFill>
                          <a:effectLst/>
                          <a:latin typeface="Arial" charset="0"/>
                          <a:ea typeface="新細明體" charset="-120"/>
                          <a:cs typeface="Arial" charset="0"/>
                        </a:rPr>
                        <a:t> </a:t>
                      </a:r>
                      <a:r>
                        <a:rPr kumimoji="0" lang="en-US" altLang="zh-HK" sz="2000" b="0" i="0" u="none" strike="noStrike" cap="none" normalizeH="0" baseline="0" smtClean="0">
                          <a:ln>
                            <a:noFill/>
                          </a:ln>
                          <a:solidFill>
                            <a:schemeClr val="tx1"/>
                          </a:solidFill>
                          <a:effectLst/>
                          <a:latin typeface="Arial" charset="0"/>
                          <a:ea typeface="新細明體" charset="-120"/>
                          <a:cs typeface="Arial" charset="0"/>
                        </a:rPr>
                        <a:t>(+)</a:t>
                      </a:r>
                    </a:p>
                  </a:txBody>
                  <a:tcPr anchor="ctr" horzOverflow="overflow">
                    <a:lnL w="12700" cap="flat" cmpd="sng" algn="ctr">
                      <a:solidFill>
                        <a:srgbClr val="604A7B"/>
                      </a:solidFill>
                      <a:prstDash val="solid"/>
                      <a:round/>
                      <a:headEnd type="none" w="med" len="med"/>
                      <a:tailEnd type="none" w="med" len="med"/>
                    </a:lnL>
                    <a:lnR w="9525" cap="flat" cmpd="sng" algn="ctr">
                      <a:solidFill>
                        <a:srgbClr val="7D60A0"/>
                      </a:solidFill>
                      <a:prstDash val="solid"/>
                      <a:round/>
                      <a:headEnd type="none" w="med" len="med"/>
                      <a:tailEnd type="none" w="med" len="med"/>
                    </a:lnR>
                    <a:lnT w="9525" cap="flat" cmpd="sng" algn="ctr">
                      <a:solidFill>
                        <a:srgbClr val="7D60A0"/>
                      </a:solidFill>
                      <a:prstDash val="solid"/>
                      <a:round/>
                      <a:headEnd type="none" w="med" len="med"/>
                      <a:tailEnd type="none" w="med" len="med"/>
                    </a:lnT>
                    <a:lnB w="9525" cap="flat" cmpd="sng" algn="ctr">
                      <a:solidFill>
                        <a:srgbClr val="7D60A0"/>
                      </a:solidFill>
                      <a:prstDash val="solid"/>
                      <a:round/>
                      <a:headEnd type="none" w="med" len="med"/>
                      <a:tailEnd type="none" w="med" len="med"/>
                    </a:lnB>
                    <a:lnTlToBr>
                      <a:noFill/>
                    </a:lnTlToBr>
                    <a:lnBlToTr>
                      <a:noFill/>
                    </a:lnBlToTr>
                    <a:solidFill>
                      <a:schemeClr val="bg1"/>
                    </a:solidFill>
                  </a:tcPr>
                </a:tc>
                <a:extLst>
                  <a:ext uri="{0D108BD9-81ED-4DB2-BD59-A6C34878D82A}"/>
                </a:extLst>
              </a:tr>
            </a:tbl>
          </a:graphicData>
        </a:graphic>
      </p:graphicFrame>
      <p:sp>
        <p:nvSpPr>
          <p:cNvPr id="40997" name="TextBox 4"/>
          <p:cNvSpPr txBox="1">
            <a:spLocks noChangeArrowheads="1"/>
          </p:cNvSpPr>
          <p:nvPr/>
        </p:nvSpPr>
        <p:spPr bwMode="auto">
          <a:xfrm>
            <a:off x="8885238" y="3139851"/>
            <a:ext cx="1857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kumimoji="0" lang="en-US" altLang="zh-HK"/>
          </a:p>
        </p:txBody>
      </p:sp>
      <p:pic>
        <p:nvPicPr>
          <p:cNvPr id="40998" name="Picture 4" descr="\\lisa\Chem DataBase\CHEM2ndEd_Illustration\Ch35\d35013_0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163" y="1938114"/>
            <a:ext cx="2809875"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99" name="文字方塊 16"/>
          <p:cNvSpPr txBox="1">
            <a:spLocks noChangeArrowheads="1"/>
          </p:cNvSpPr>
          <p:nvPr/>
        </p:nvSpPr>
        <p:spPr bwMode="auto">
          <a:xfrm>
            <a:off x="7891463" y="360181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a:latin typeface="Arial" charset="0"/>
                <a:cs typeface="Arial" charset="0"/>
                <a:sym typeface="Symbol" pitchFamily="18" charset="2"/>
              </a:rPr>
              <a:t></a:t>
            </a:r>
            <a:r>
              <a:rPr kumimoji="0" lang="en-US" altLang="zh-HK" i="1">
                <a:latin typeface="Arial" charset="0"/>
                <a:cs typeface="Arial" charset="0"/>
                <a:sym typeface="Symbol" pitchFamily="18" charset="2"/>
              </a:rPr>
              <a:t>H</a:t>
            </a:r>
            <a:r>
              <a:rPr kumimoji="0" lang="zh-TW" altLang="en-US">
                <a:latin typeface="Arial" charset="0"/>
                <a:cs typeface="Arial" charset="0"/>
                <a:sym typeface="Symbol" pitchFamily="18" charset="2"/>
              </a:rPr>
              <a:t>是正數</a:t>
            </a:r>
            <a:endParaRPr kumimoji="0" lang="zh-HK" altLang="en-US" baseline="-25000">
              <a:latin typeface="Arial" charset="0"/>
              <a:cs typeface="Arial" charset="0"/>
            </a:endParaRPr>
          </a:p>
        </p:txBody>
      </p:sp>
      <p:pic>
        <p:nvPicPr>
          <p:cNvPr id="41000" name="Picture 5" descr="C:\Documents and Settings\Aristo\Desktop\shared\From Shirley\d35012_0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6688" y="1938114"/>
            <a:ext cx="2870200"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01" name="文字方塊 19"/>
          <p:cNvSpPr txBox="1">
            <a:spLocks noChangeArrowheads="1"/>
          </p:cNvSpPr>
          <p:nvPr/>
        </p:nvSpPr>
        <p:spPr bwMode="auto">
          <a:xfrm>
            <a:off x="3284538" y="2211164"/>
            <a:ext cx="13382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原子或離子</a:t>
            </a:r>
            <a:endParaRPr kumimoji="0" lang="zh-HK" altLang="en-US">
              <a:latin typeface="Arial" charset="0"/>
              <a:cs typeface="Arial" charset="0"/>
            </a:endParaRPr>
          </a:p>
        </p:txBody>
      </p:sp>
      <p:sp>
        <p:nvSpPr>
          <p:cNvPr id="41002" name="文字方塊 20"/>
          <p:cNvSpPr txBox="1">
            <a:spLocks noChangeArrowheads="1"/>
          </p:cNvSpPr>
          <p:nvPr/>
        </p:nvSpPr>
        <p:spPr bwMode="auto">
          <a:xfrm>
            <a:off x="2960688" y="2712814"/>
            <a:ext cx="13382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化學鍵斷裂</a:t>
            </a:r>
            <a:endParaRPr kumimoji="0" lang="zh-HK" altLang="en-US">
              <a:latin typeface="Arial" charset="0"/>
              <a:cs typeface="Arial" charset="0"/>
            </a:endParaRPr>
          </a:p>
        </p:txBody>
      </p:sp>
      <p:sp>
        <p:nvSpPr>
          <p:cNvPr id="41003" name="文字方塊 21"/>
          <p:cNvSpPr txBox="1">
            <a:spLocks noChangeArrowheads="1"/>
          </p:cNvSpPr>
          <p:nvPr/>
        </p:nvSpPr>
        <p:spPr bwMode="auto">
          <a:xfrm>
            <a:off x="4811713" y="2858864"/>
            <a:ext cx="8763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化學鍵</a:t>
            </a:r>
            <a:endParaRPr kumimoji="0" lang="en-US" altLang="zh-TW">
              <a:latin typeface="Arial" charset="0"/>
              <a:cs typeface="Arial" charset="0"/>
            </a:endParaRPr>
          </a:p>
          <a:p>
            <a:pPr eaLnBrk="1" hangingPunct="1"/>
            <a:r>
              <a:rPr kumimoji="0" lang="zh-TW" altLang="en-US">
                <a:latin typeface="Arial" charset="0"/>
                <a:cs typeface="Arial" charset="0"/>
              </a:rPr>
              <a:t>形成</a:t>
            </a:r>
            <a:endParaRPr kumimoji="0" lang="zh-HK" altLang="en-US">
              <a:latin typeface="Arial" charset="0"/>
              <a:cs typeface="Arial" charset="0"/>
            </a:endParaRPr>
          </a:p>
        </p:txBody>
      </p:sp>
      <p:sp>
        <p:nvSpPr>
          <p:cNvPr id="41004" name="文字方塊 22"/>
          <p:cNvSpPr txBox="1">
            <a:spLocks noChangeArrowheads="1"/>
          </p:cNvSpPr>
          <p:nvPr/>
        </p:nvSpPr>
        <p:spPr bwMode="auto">
          <a:xfrm>
            <a:off x="4841875" y="3739926"/>
            <a:ext cx="877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生成物</a:t>
            </a:r>
            <a:endParaRPr kumimoji="0" lang="zh-HK" altLang="en-US">
              <a:latin typeface="Arial" charset="0"/>
              <a:cs typeface="Arial" charset="0"/>
            </a:endParaRPr>
          </a:p>
        </p:txBody>
      </p:sp>
      <p:sp>
        <p:nvSpPr>
          <p:cNvPr id="41005" name="文字方塊 23"/>
          <p:cNvSpPr txBox="1">
            <a:spLocks noChangeArrowheads="1"/>
          </p:cNvSpPr>
          <p:nvPr/>
        </p:nvSpPr>
        <p:spPr bwMode="auto">
          <a:xfrm>
            <a:off x="3235325" y="3119214"/>
            <a:ext cx="876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反應物</a:t>
            </a:r>
            <a:endParaRPr kumimoji="0" lang="zh-HK" altLang="en-US">
              <a:latin typeface="Arial" charset="0"/>
              <a:cs typeface="Arial" charset="0"/>
            </a:endParaRPr>
          </a:p>
        </p:txBody>
      </p:sp>
      <p:sp>
        <p:nvSpPr>
          <p:cNvPr id="41006" name="文字方塊 24"/>
          <p:cNvSpPr txBox="1">
            <a:spLocks noChangeArrowheads="1"/>
          </p:cNvSpPr>
          <p:nvPr/>
        </p:nvSpPr>
        <p:spPr bwMode="auto">
          <a:xfrm>
            <a:off x="2346325" y="2900139"/>
            <a:ext cx="4143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焓</a:t>
            </a:r>
            <a:endParaRPr kumimoji="0" lang="zh-HK" altLang="en-US">
              <a:latin typeface="Arial" charset="0"/>
              <a:cs typeface="Arial" charset="0"/>
            </a:endParaRPr>
          </a:p>
        </p:txBody>
      </p:sp>
      <p:sp>
        <p:nvSpPr>
          <p:cNvPr id="41007" name="文字方塊 25"/>
          <p:cNvSpPr txBox="1">
            <a:spLocks noChangeArrowheads="1"/>
          </p:cNvSpPr>
          <p:nvPr/>
        </p:nvSpPr>
        <p:spPr bwMode="auto">
          <a:xfrm>
            <a:off x="3100388" y="3566889"/>
            <a:ext cx="11858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a:latin typeface="Arial" charset="0"/>
                <a:cs typeface="Arial" charset="0"/>
                <a:sym typeface="Symbol" pitchFamily="18" charset="2"/>
              </a:rPr>
              <a:t></a:t>
            </a:r>
            <a:r>
              <a:rPr kumimoji="0" lang="en-US" altLang="zh-HK" i="1">
                <a:latin typeface="Arial" charset="0"/>
                <a:cs typeface="Arial" charset="0"/>
                <a:sym typeface="Symbol" pitchFamily="18" charset="2"/>
              </a:rPr>
              <a:t>H</a:t>
            </a:r>
            <a:r>
              <a:rPr kumimoji="0" lang="zh-TW" altLang="en-US">
                <a:latin typeface="Arial" charset="0"/>
                <a:cs typeface="Arial" charset="0"/>
                <a:sym typeface="Symbol" pitchFamily="18" charset="2"/>
              </a:rPr>
              <a:t>是負數</a:t>
            </a:r>
            <a:endParaRPr kumimoji="0" lang="zh-HK" altLang="en-US" baseline="-25000">
              <a:latin typeface="Arial" charset="0"/>
              <a:cs typeface="Arial" charset="0"/>
            </a:endParaRPr>
          </a:p>
        </p:txBody>
      </p:sp>
      <p:sp>
        <p:nvSpPr>
          <p:cNvPr id="41008" name="文字方塊 27"/>
          <p:cNvSpPr txBox="1">
            <a:spLocks noChangeArrowheads="1"/>
          </p:cNvSpPr>
          <p:nvPr/>
        </p:nvSpPr>
        <p:spPr bwMode="auto">
          <a:xfrm>
            <a:off x="5756275" y="2923951"/>
            <a:ext cx="4143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焓</a:t>
            </a:r>
            <a:endParaRPr kumimoji="0" lang="zh-HK" altLang="en-US">
              <a:latin typeface="Arial" charset="0"/>
              <a:cs typeface="Arial" charset="0"/>
            </a:endParaRPr>
          </a:p>
        </p:txBody>
      </p:sp>
      <p:sp>
        <p:nvSpPr>
          <p:cNvPr id="41009" name="文字方塊 28"/>
          <p:cNvSpPr txBox="1">
            <a:spLocks noChangeArrowheads="1"/>
          </p:cNvSpPr>
          <p:nvPr/>
        </p:nvSpPr>
        <p:spPr bwMode="auto">
          <a:xfrm>
            <a:off x="6575425" y="2192114"/>
            <a:ext cx="13382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原子或離子</a:t>
            </a:r>
            <a:endParaRPr kumimoji="0" lang="zh-HK" altLang="en-US">
              <a:latin typeface="Arial" charset="0"/>
              <a:cs typeface="Arial" charset="0"/>
            </a:endParaRPr>
          </a:p>
        </p:txBody>
      </p:sp>
      <p:sp>
        <p:nvSpPr>
          <p:cNvPr id="41010" name="文字方塊 29"/>
          <p:cNvSpPr txBox="1">
            <a:spLocks noChangeArrowheads="1"/>
          </p:cNvSpPr>
          <p:nvPr/>
        </p:nvSpPr>
        <p:spPr bwMode="auto">
          <a:xfrm>
            <a:off x="6332538" y="2685826"/>
            <a:ext cx="13382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化學鍵斷裂</a:t>
            </a:r>
            <a:endParaRPr kumimoji="0" lang="zh-HK" altLang="en-US">
              <a:latin typeface="Arial" charset="0"/>
              <a:cs typeface="Arial" charset="0"/>
            </a:endParaRPr>
          </a:p>
        </p:txBody>
      </p:sp>
      <p:sp>
        <p:nvSpPr>
          <p:cNvPr id="41011" name="文字方塊 30"/>
          <p:cNvSpPr txBox="1">
            <a:spLocks noChangeArrowheads="1"/>
          </p:cNvSpPr>
          <p:nvPr/>
        </p:nvSpPr>
        <p:spPr bwMode="auto">
          <a:xfrm>
            <a:off x="7694613" y="2687414"/>
            <a:ext cx="13462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化學鍵形成</a:t>
            </a:r>
            <a:endParaRPr kumimoji="0" lang="zh-HK" altLang="en-US">
              <a:latin typeface="Arial" charset="0"/>
              <a:cs typeface="Arial" charset="0"/>
            </a:endParaRPr>
          </a:p>
        </p:txBody>
      </p:sp>
      <p:sp>
        <p:nvSpPr>
          <p:cNvPr id="41012" name="文字方塊 31"/>
          <p:cNvSpPr txBox="1">
            <a:spLocks noChangeArrowheads="1"/>
          </p:cNvSpPr>
          <p:nvPr/>
        </p:nvSpPr>
        <p:spPr bwMode="auto">
          <a:xfrm>
            <a:off x="8086725" y="3066826"/>
            <a:ext cx="8778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生成物</a:t>
            </a:r>
            <a:endParaRPr kumimoji="0" lang="zh-HK" altLang="en-US">
              <a:latin typeface="Arial" charset="0"/>
              <a:cs typeface="Arial" charset="0"/>
            </a:endParaRPr>
          </a:p>
        </p:txBody>
      </p:sp>
      <p:sp>
        <p:nvSpPr>
          <p:cNvPr id="41013" name="文字方塊 32"/>
          <p:cNvSpPr txBox="1">
            <a:spLocks noChangeArrowheads="1"/>
          </p:cNvSpPr>
          <p:nvPr/>
        </p:nvSpPr>
        <p:spPr bwMode="auto">
          <a:xfrm>
            <a:off x="6496050" y="3714526"/>
            <a:ext cx="8778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a:latin typeface="Arial" charset="0"/>
                <a:cs typeface="Arial" charset="0"/>
              </a:rPr>
              <a:t>反應物</a:t>
            </a:r>
            <a:endParaRPr kumimoji="0" lang="zh-HK" altLang="en-US">
              <a:latin typeface="Arial" charset="0"/>
              <a:cs typeface="Arial" charset="0"/>
            </a:endParaRPr>
          </a:p>
        </p:txBody>
      </p:sp>
    </p:spTree>
    <p:extLst>
      <p:ext uri="{BB962C8B-B14F-4D97-AF65-F5344CB8AC3E}">
        <p14:creationId xmlns:p14="http://schemas.microsoft.com/office/powerpoint/2010/main" val="3262699566"/>
      </p:ext>
    </p:extLst>
  </p:cSld>
  <p:clrMapOvr>
    <a:masterClrMapping/>
  </p:clrMapOvr>
  <p:timing>
    <p:tnLst>
      <p:par>
        <p:cTn id="1" dur="indefinite" restart="never" nodeType="tmRoot"/>
      </p:par>
    </p:tnLst>
  </p:timing>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
          <p:cNvSpPr>
            <a:spLocks noChangeArrowheads="1"/>
          </p:cNvSpPr>
          <p:nvPr/>
        </p:nvSpPr>
        <p:spPr bwMode="auto">
          <a:xfrm>
            <a:off x="3020293" y="2001961"/>
            <a:ext cx="2563813" cy="769938"/>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kumimoji="0" lang="zh-TW" altLang="en-US" sz="4400" b="1" dirty="0">
                <a:solidFill>
                  <a:srgbClr val="FFFF00"/>
                </a:solidFill>
                <a:effectLst>
                  <a:outerShdw blurRad="38100" dist="38100" dir="2700000" algn="tl">
                    <a:srgbClr val="000000"/>
                  </a:outerShdw>
                </a:effectLst>
                <a:latin typeface="+mn-lt"/>
                <a:ea typeface="+mn-ea"/>
              </a:rPr>
              <a:t>第 </a:t>
            </a:r>
            <a:r>
              <a:rPr kumimoji="0" lang="en-US" altLang="zh-TW" sz="4400" b="1" dirty="0">
                <a:solidFill>
                  <a:schemeClr val="bg1"/>
                </a:solidFill>
                <a:effectLst>
                  <a:outerShdw blurRad="38100" dist="38100" dir="2700000" algn="tl">
                    <a:srgbClr val="000000"/>
                  </a:outerShdw>
                </a:effectLst>
                <a:latin typeface="Arial" pitchFamily="34" charset="0"/>
                <a:ea typeface="新細明體" panose="02020500000000000000" pitchFamily="18" charset="-120"/>
                <a:cs typeface="Arial" pitchFamily="34" charset="0"/>
              </a:rPr>
              <a:t>34 </a:t>
            </a:r>
            <a:r>
              <a:rPr kumimoji="0" lang="zh-TW" altLang="en-US" sz="4400" b="1" dirty="0">
                <a:solidFill>
                  <a:srgbClr val="FFFF00"/>
                </a:solidFill>
                <a:effectLst>
                  <a:outerShdw blurRad="38100" dist="38100" dir="2700000" algn="tl">
                    <a:srgbClr val="000000"/>
                  </a:outerShdw>
                </a:effectLst>
                <a:latin typeface="+mn-lt"/>
                <a:ea typeface="+mn-ea"/>
              </a:rPr>
              <a:t>章</a:t>
            </a:r>
            <a:endParaRPr kumimoji="0" lang="en-US" altLang="zh-TW" sz="4400" b="1" dirty="0">
              <a:solidFill>
                <a:srgbClr val="FFFF00"/>
              </a:solidFill>
              <a:effectLst>
                <a:outerShdw blurRad="38100" dist="38100" dir="2700000" algn="tl">
                  <a:srgbClr val="000000"/>
                </a:outerShdw>
              </a:effectLst>
              <a:latin typeface="Arial" pitchFamily="34" charset="0"/>
              <a:ea typeface="新細明體" panose="02020500000000000000" pitchFamily="18" charset="-120"/>
              <a:cs typeface="Arial" pitchFamily="34" charset="0"/>
            </a:endParaRPr>
          </a:p>
        </p:txBody>
      </p:sp>
      <p:sp>
        <p:nvSpPr>
          <p:cNvPr id="5126" name="Rectangle 4"/>
          <p:cNvSpPr>
            <a:spLocks noChangeArrowheads="1"/>
          </p:cNvSpPr>
          <p:nvPr/>
        </p:nvSpPr>
        <p:spPr bwMode="auto">
          <a:xfrm>
            <a:off x="2843808" y="3147690"/>
            <a:ext cx="3063875"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600" b="1" dirty="0">
                <a:solidFill>
                  <a:srgbClr val="800080"/>
                </a:solidFill>
                <a:latin typeface="Arial" charset="0"/>
                <a:cs typeface="Arial" charset="0"/>
              </a:rPr>
              <a:t>標準反應焓變</a:t>
            </a:r>
            <a:endParaRPr kumimoji="0" lang="en-US" altLang="zh-TW" sz="3600" b="1" dirty="0">
              <a:solidFill>
                <a:srgbClr val="800080"/>
              </a:solidFill>
              <a:latin typeface="Arial" charset="0"/>
              <a:cs typeface="Arial" charset="0"/>
            </a:endParaRPr>
          </a:p>
        </p:txBody>
      </p:sp>
    </p:spTree>
    <p:extLst>
      <p:ext uri="{BB962C8B-B14F-4D97-AF65-F5344CB8AC3E}">
        <p14:creationId xmlns:p14="http://schemas.microsoft.com/office/powerpoint/2010/main" val="1703542242"/>
      </p:ext>
    </p:extLst>
  </p:cSld>
  <p:clrMapOvr>
    <a:masterClrMapping/>
  </p:clrMapOvr>
  <p:timing>
    <p:tnLst>
      <p:par>
        <p:cTn id="1" dur="indefinite" restart="never" nodeType="tmRoot"/>
      </p:par>
    </p:tnLst>
  </p:timing>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8"/>
          <p:cNvSpPr>
            <a:spLocks noChangeArrowheads="1"/>
          </p:cNvSpPr>
          <p:nvPr/>
        </p:nvSpPr>
        <p:spPr bwMode="auto">
          <a:xfrm>
            <a:off x="93663" y="404664"/>
            <a:ext cx="6494462"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34975">
              <a:tabLst>
                <a:tab pos="892175" algn="l"/>
              </a:tabLst>
              <a:defRPr kumimoji="1">
                <a:solidFill>
                  <a:schemeClr val="tx1"/>
                </a:solidFill>
                <a:latin typeface="Calibri" pitchFamily="34" charset="0"/>
                <a:ea typeface="新細明體" charset="-120"/>
              </a:defRPr>
            </a:lvl1pPr>
            <a:lvl2pPr marL="742950" indent="-285750" defTabSz="434975">
              <a:tabLst>
                <a:tab pos="892175" algn="l"/>
              </a:tabLst>
              <a:defRPr kumimoji="1">
                <a:solidFill>
                  <a:schemeClr val="tx1"/>
                </a:solidFill>
                <a:latin typeface="Calibri" pitchFamily="34" charset="0"/>
                <a:ea typeface="新細明體" charset="-120"/>
              </a:defRPr>
            </a:lvl2pPr>
            <a:lvl3pPr marL="1143000" indent="-228600" defTabSz="434975">
              <a:tabLst>
                <a:tab pos="892175" algn="l"/>
              </a:tabLst>
              <a:defRPr kumimoji="1">
                <a:solidFill>
                  <a:schemeClr val="tx1"/>
                </a:solidFill>
                <a:latin typeface="Calibri" pitchFamily="34" charset="0"/>
                <a:ea typeface="新細明體" charset="-120"/>
              </a:defRPr>
            </a:lvl3pPr>
            <a:lvl4pPr marL="1600200" indent="-228600" defTabSz="434975">
              <a:tabLst>
                <a:tab pos="892175" algn="l"/>
              </a:tabLst>
              <a:defRPr kumimoji="1">
                <a:solidFill>
                  <a:schemeClr val="tx1"/>
                </a:solidFill>
                <a:latin typeface="Calibri" pitchFamily="34" charset="0"/>
                <a:ea typeface="新細明體" charset="-120"/>
              </a:defRPr>
            </a:lvl4pPr>
            <a:lvl5pPr marL="2057400" indent="-228600" defTabSz="434975">
              <a:tabLst>
                <a:tab pos="892175" algn="l"/>
              </a:tabLst>
              <a:defRPr kumimoji="1">
                <a:solidFill>
                  <a:schemeClr val="tx1"/>
                </a:solidFill>
                <a:latin typeface="Calibri" pitchFamily="34" charset="0"/>
                <a:ea typeface="新細明體" charset="-120"/>
              </a:defRPr>
            </a:lvl5pPr>
            <a:lvl6pPr marL="2514600" indent="-228600" defTabSz="434975" eaLnBrk="0" fontAlgn="base" hangingPunct="0">
              <a:spcBef>
                <a:spcPct val="0"/>
              </a:spcBef>
              <a:spcAft>
                <a:spcPct val="0"/>
              </a:spcAft>
              <a:tabLst>
                <a:tab pos="892175" algn="l"/>
              </a:tabLst>
              <a:defRPr kumimoji="1">
                <a:solidFill>
                  <a:schemeClr val="tx1"/>
                </a:solidFill>
                <a:latin typeface="Calibri" pitchFamily="34" charset="0"/>
                <a:ea typeface="新細明體" charset="-120"/>
              </a:defRPr>
            </a:lvl6pPr>
            <a:lvl7pPr marL="2971800" indent="-228600" defTabSz="434975" eaLnBrk="0" fontAlgn="base" hangingPunct="0">
              <a:spcBef>
                <a:spcPct val="0"/>
              </a:spcBef>
              <a:spcAft>
                <a:spcPct val="0"/>
              </a:spcAft>
              <a:tabLst>
                <a:tab pos="892175" algn="l"/>
              </a:tabLst>
              <a:defRPr kumimoji="1">
                <a:solidFill>
                  <a:schemeClr val="tx1"/>
                </a:solidFill>
                <a:latin typeface="Calibri" pitchFamily="34" charset="0"/>
                <a:ea typeface="新細明體" charset="-120"/>
              </a:defRPr>
            </a:lvl7pPr>
            <a:lvl8pPr marL="3429000" indent="-228600" defTabSz="434975" eaLnBrk="0" fontAlgn="base" hangingPunct="0">
              <a:spcBef>
                <a:spcPct val="0"/>
              </a:spcBef>
              <a:spcAft>
                <a:spcPct val="0"/>
              </a:spcAft>
              <a:tabLst>
                <a:tab pos="892175" algn="l"/>
              </a:tabLst>
              <a:defRPr kumimoji="1">
                <a:solidFill>
                  <a:schemeClr val="tx1"/>
                </a:solidFill>
                <a:latin typeface="Calibri" pitchFamily="34" charset="0"/>
                <a:ea typeface="新細明體" charset="-120"/>
              </a:defRPr>
            </a:lvl8pPr>
            <a:lvl9pPr marL="3886200" indent="-228600" defTabSz="434975" eaLnBrk="0" fontAlgn="base" hangingPunct="0">
              <a:spcBef>
                <a:spcPct val="0"/>
              </a:spcBef>
              <a:spcAft>
                <a:spcPct val="0"/>
              </a:spcAft>
              <a:tabLst>
                <a:tab pos="892175" algn="l"/>
              </a:tabLst>
              <a:defRPr kumimoji="1">
                <a:solidFill>
                  <a:schemeClr val="tx1"/>
                </a:solidFill>
                <a:latin typeface="Calibri" pitchFamily="34" charset="0"/>
                <a:ea typeface="新細明體" charset="-120"/>
              </a:defRPr>
            </a:lvl9pPr>
          </a:lstStyle>
          <a:p>
            <a:pPr eaLnBrk="1" hangingPunct="1"/>
            <a:r>
              <a:rPr kumimoji="0" lang="zh-TW" altLang="en-US" sz="3200" b="1" dirty="0" smtClean="0">
                <a:solidFill>
                  <a:srgbClr val="800080"/>
                </a:solidFill>
                <a:latin typeface="Arial" charset="0"/>
                <a:cs typeface="Arial" charset="0"/>
              </a:rPr>
              <a:t>標準 </a:t>
            </a:r>
            <a:r>
              <a:rPr kumimoji="0" lang="zh-TW" altLang="en-US" sz="3200" b="1" u="sng" dirty="0">
                <a:solidFill>
                  <a:srgbClr val="800080"/>
                </a:solidFill>
                <a:latin typeface="Arial" charset="0"/>
                <a:cs typeface="Arial" charset="0"/>
              </a:rPr>
              <a:t>燃燒</a:t>
            </a:r>
            <a:r>
              <a:rPr kumimoji="0" lang="zh-TW" altLang="en-US" sz="3200" b="1" dirty="0">
                <a:solidFill>
                  <a:srgbClr val="800080"/>
                </a:solidFill>
                <a:latin typeface="Arial" charset="0"/>
                <a:cs typeface="Arial" charset="0"/>
              </a:rPr>
              <a:t>、</a:t>
            </a:r>
            <a:r>
              <a:rPr kumimoji="0" lang="zh-TW" altLang="en-US" sz="3200" b="1" u="sng" dirty="0">
                <a:solidFill>
                  <a:srgbClr val="800080"/>
                </a:solidFill>
                <a:latin typeface="Arial" charset="0"/>
                <a:cs typeface="Arial" charset="0"/>
              </a:rPr>
              <a:t>中和</a:t>
            </a:r>
            <a:r>
              <a:rPr kumimoji="0" lang="zh-TW" altLang="en-US" sz="3200" b="1" dirty="0">
                <a:solidFill>
                  <a:srgbClr val="800080"/>
                </a:solidFill>
                <a:latin typeface="Arial" charset="0"/>
                <a:cs typeface="Arial" charset="0"/>
              </a:rPr>
              <a:t> 及 </a:t>
            </a:r>
            <a:r>
              <a:rPr kumimoji="0" lang="zh-TW" altLang="en-US" sz="3200" b="1" u="sng" dirty="0">
                <a:solidFill>
                  <a:srgbClr val="800080"/>
                </a:solidFill>
                <a:latin typeface="Arial" charset="0"/>
                <a:cs typeface="Arial" charset="0"/>
              </a:rPr>
              <a:t>生成</a:t>
            </a:r>
            <a:r>
              <a:rPr kumimoji="0" lang="zh-TW" altLang="en-US" sz="3200" b="1" dirty="0">
                <a:solidFill>
                  <a:srgbClr val="800080"/>
                </a:solidFill>
                <a:latin typeface="Arial" charset="0"/>
                <a:cs typeface="Arial" charset="0"/>
              </a:rPr>
              <a:t> 焓變</a:t>
            </a:r>
          </a:p>
        </p:txBody>
      </p:sp>
      <p:sp>
        <p:nvSpPr>
          <p:cNvPr id="6" name="矩形 7"/>
          <p:cNvSpPr>
            <a:spLocks noChangeArrowheads="1"/>
          </p:cNvSpPr>
          <p:nvPr/>
        </p:nvSpPr>
        <p:spPr bwMode="auto">
          <a:xfrm>
            <a:off x="265113" y="2326283"/>
            <a:ext cx="8588375" cy="646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8775" indent="-3587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Font typeface="Arial" charset="0"/>
              <a:buChar char="•"/>
            </a:pPr>
            <a:r>
              <a:rPr kumimoji="0" lang="zh-TW" altLang="en-US" sz="3200" b="1">
                <a:solidFill>
                  <a:srgbClr val="3399FF"/>
                </a:solidFill>
                <a:latin typeface="Arial" charset="0"/>
                <a:cs typeface="Arial" charset="0"/>
              </a:rPr>
              <a:t>壓強</a:t>
            </a:r>
            <a:r>
              <a:rPr kumimoji="0" lang="zh-TW" altLang="en-US" sz="2800" b="1">
                <a:latin typeface="Arial" charset="0"/>
                <a:cs typeface="Arial" charset="0"/>
              </a:rPr>
              <a:t> </a:t>
            </a:r>
            <a:r>
              <a:rPr kumimoji="0" lang="zh-TW" altLang="en-US" sz="2800">
                <a:latin typeface="Arial" charset="0"/>
                <a:cs typeface="Arial" charset="0"/>
              </a:rPr>
              <a:t>為一個大氣壓強 </a:t>
            </a:r>
            <a:r>
              <a:rPr kumimoji="0" lang="en-US" altLang="zh-TW" sz="2800">
                <a:latin typeface="Arial" charset="0"/>
                <a:cs typeface="Arial" charset="0"/>
              </a:rPr>
              <a:t>( </a:t>
            </a:r>
            <a:r>
              <a:rPr kumimoji="0" lang="en-US" altLang="zh-TW" sz="3600" b="1" u="sng">
                <a:solidFill>
                  <a:srgbClr val="FF0000"/>
                </a:solidFill>
                <a:latin typeface="Arial" charset="0"/>
                <a:cs typeface="Arial" charset="0"/>
              </a:rPr>
              <a:t>1 </a:t>
            </a:r>
            <a:r>
              <a:rPr kumimoji="0" lang="en-US" altLang="zh-TW" sz="2800">
                <a:solidFill>
                  <a:srgbClr val="FF0000"/>
                </a:solidFill>
                <a:latin typeface="Arial" charset="0"/>
                <a:cs typeface="Arial" charset="0"/>
              </a:rPr>
              <a:t>  </a:t>
            </a:r>
            <a:r>
              <a:rPr kumimoji="0" lang="en-US" altLang="zh-TW" sz="2800">
                <a:latin typeface="Arial" charset="0"/>
                <a:cs typeface="Arial" charset="0"/>
              </a:rPr>
              <a:t>atm </a:t>
            </a:r>
            <a:r>
              <a:rPr kumimoji="0" lang="zh-TW" altLang="en-US" sz="2800">
                <a:latin typeface="Arial" charset="0"/>
                <a:cs typeface="Arial" charset="0"/>
              </a:rPr>
              <a:t>或 </a:t>
            </a:r>
            <a:r>
              <a:rPr kumimoji="0" lang="en-US" altLang="zh-TW" sz="2800">
                <a:latin typeface="Arial" charset="0"/>
                <a:cs typeface="Arial" charset="0"/>
              </a:rPr>
              <a:t>101 325 N m</a:t>
            </a:r>
            <a:r>
              <a:rPr kumimoji="0" lang="en-US" altLang="zh-TW" sz="2800" baseline="30000">
                <a:latin typeface="Arial" charset="0"/>
                <a:cs typeface="Arial" charset="0"/>
              </a:rPr>
              <a:t>–2 </a:t>
            </a:r>
            <a:r>
              <a:rPr kumimoji="0" lang="en-US" altLang="zh-TW" sz="2800">
                <a:latin typeface="Arial" charset="0"/>
                <a:cs typeface="Arial" charset="0"/>
              </a:rPr>
              <a:t>)</a:t>
            </a:r>
            <a:endParaRPr kumimoji="0" lang="zh-HK" altLang="en-US" sz="2800">
              <a:latin typeface="Arial" charset="0"/>
              <a:cs typeface="Arial" charset="0"/>
            </a:endParaRPr>
          </a:p>
        </p:txBody>
      </p:sp>
      <p:sp>
        <p:nvSpPr>
          <p:cNvPr id="8" name="文字方塊 9"/>
          <p:cNvSpPr txBox="1">
            <a:spLocks noChangeArrowheads="1"/>
          </p:cNvSpPr>
          <p:nvPr/>
        </p:nvSpPr>
        <p:spPr bwMode="auto">
          <a:xfrm>
            <a:off x="227013" y="1362670"/>
            <a:ext cx="1670050" cy="582613"/>
          </a:xfrm>
          <a:prstGeom prst="rect">
            <a:avLst/>
          </a:prstGeom>
          <a:noFill/>
          <a:ln w="63500" cmpd="thickThin">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solidFill>
                  <a:srgbClr val="009900"/>
                </a:solidFill>
                <a:latin typeface="Arial" charset="0"/>
                <a:cs typeface="Arial" charset="0"/>
              </a:rPr>
              <a:t>標準條件</a:t>
            </a:r>
            <a:endParaRPr kumimoji="0" lang="zh-HK" altLang="en-US" sz="2800" b="1">
              <a:solidFill>
                <a:srgbClr val="009900"/>
              </a:solidFill>
              <a:latin typeface="Arial" charset="0"/>
              <a:cs typeface="Arial" charset="0"/>
            </a:endParaRPr>
          </a:p>
        </p:txBody>
      </p:sp>
      <p:sp>
        <p:nvSpPr>
          <p:cNvPr id="9" name="矩形 10"/>
          <p:cNvSpPr>
            <a:spLocks noChangeArrowheads="1"/>
          </p:cNvSpPr>
          <p:nvPr/>
        </p:nvSpPr>
        <p:spPr bwMode="auto">
          <a:xfrm>
            <a:off x="265113" y="3135908"/>
            <a:ext cx="8588375" cy="10779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8775" indent="-3587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Font typeface="Arial" charset="0"/>
              <a:buChar char="•"/>
            </a:pPr>
            <a:r>
              <a:rPr kumimoji="0" lang="zh-TW" altLang="en-US" sz="3200" b="1">
                <a:solidFill>
                  <a:srgbClr val="3399FF"/>
                </a:solidFill>
                <a:latin typeface="Arial" charset="0"/>
                <a:cs typeface="Arial" charset="0"/>
              </a:rPr>
              <a:t>温度</a:t>
            </a:r>
            <a:r>
              <a:rPr kumimoji="0" lang="zh-TW" altLang="en-US" sz="2800" b="1">
                <a:latin typeface="Arial" charset="0"/>
                <a:cs typeface="Arial" charset="0"/>
              </a:rPr>
              <a:t> </a:t>
            </a:r>
            <a:r>
              <a:rPr kumimoji="0" lang="zh-TW" altLang="en-US" sz="2800">
                <a:latin typeface="Arial" charset="0"/>
                <a:cs typeface="Arial" charset="0"/>
              </a:rPr>
              <a:t>為 </a:t>
            </a:r>
            <a:r>
              <a:rPr kumimoji="0" lang="en-US" altLang="zh-HK" sz="3600" b="1" u="sng">
                <a:solidFill>
                  <a:srgbClr val="FF0000"/>
                </a:solidFill>
                <a:latin typeface="Arial" charset="0"/>
                <a:cs typeface="Arial" charset="0"/>
              </a:rPr>
              <a:t>25</a:t>
            </a:r>
            <a:r>
              <a:rPr kumimoji="0" lang="en-US" altLang="zh-TW" sz="2800">
                <a:latin typeface="Arial" charset="0"/>
                <a:cs typeface="Arial" charset="0"/>
              </a:rPr>
              <a:t> </a:t>
            </a:r>
            <a:r>
              <a:rPr kumimoji="0" lang="en-US" altLang="zh-HK" sz="2800">
                <a:latin typeface="Arial" charset="0"/>
                <a:cs typeface="Arial" charset="0"/>
                <a:sym typeface="Symbol" pitchFamily="18" charset="2"/>
              </a:rPr>
              <a:t></a:t>
            </a:r>
            <a:r>
              <a:rPr kumimoji="0" lang="en-US" altLang="zh-HK" sz="2800">
                <a:latin typeface="Arial" charset="0"/>
                <a:cs typeface="Arial" charset="0"/>
              </a:rPr>
              <a:t>C</a:t>
            </a:r>
            <a:r>
              <a:rPr kumimoji="0" lang="en-US" altLang="zh-TW" sz="2800">
                <a:latin typeface="Arial" charset="0"/>
                <a:cs typeface="Arial" charset="0"/>
              </a:rPr>
              <a:t> </a:t>
            </a:r>
            <a:r>
              <a:rPr kumimoji="0" lang="zh-TW" altLang="en-US" sz="2800">
                <a:latin typeface="Arial" charset="0"/>
                <a:cs typeface="Arial" charset="0"/>
              </a:rPr>
              <a:t>或 </a:t>
            </a:r>
            <a:r>
              <a:rPr kumimoji="0" lang="en-US" altLang="zh-TW" sz="2800">
                <a:latin typeface="Arial" charset="0"/>
                <a:cs typeface="Arial" charset="0"/>
              </a:rPr>
              <a:t>298 K (</a:t>
            </a:r>
            <a:r>
              <a:rPr kumimoji="0" lang="zh-TW" altLang="en-US" sz="2800">
                <a:latin typeface="Arial" charset="0"/>
                <a:cs typeface="Arial" charset="0"/>
              </a:rPr>
              <a:t>「</a:t>
            </a:r>
            <a:r>
              <a:rPr kumimoji="0" lang="en-US" altLang="zh-TW" sz="2800">
                <a:latin typeface="Arial" charset="0"/>
                <a:cs typeface="Arial" charset="0"/>
              </a:rPr>
              <a:t>K</a:t>
            </a:r>
            <a:r>
              <a:rPr kumimoji="0" lang="zh-TW" altLang="en-US" sz="2800">
                <a:latin typeface="Arial" charset="0"/>
                <a:cs typeface="Arial" charset="0"/>
              </a:rPr>
              <a:t>」是開氏温度的單位；開氏温度 </a:t>
            </a:r>
            <a:r>
              <a:rPr kumimoji="0" lang="en-US" altLang="zh-HK" sz="2800">
                <a:latin typeface="Arial" charset="0"/>
                <a:cs typeface="Arial" charset="0"/>
              </a:rPr>
              <a:t>= </a:t>
            </a:r>
            <a:r>
              <a:rPr kumimoji="0" lang="zh-HK" altLang="en-US" sz="2800">
                <a:latin typeface="Arial" charset="0"/>
                <a:cs typeface="Arial" charset="0"/>
              </a:rPr>
              <a:t>攝氏</a:t>
            </a:r>
            <a:r>
              <a:rPr kumimoji="0" lang="zh-TW" altLang="en-US" sz="2800">
                <a:latin typeface="Arial" charset="0"/>
                <a:cs typeface="Arial" charset="0"/>
              </a:rPr>
              <a:t>温</a:t>
            </a:r>
            <a:r>
              <a:rPr kumimoji="0" lang="zh-HK" altLang="en-US" sz="2800">
                <a:latin typeface="Arial" charset="0"/>
                <a:cs typeface="Arial" charset="0"/>
              </a:rPr>
              <a:t>度 </a:t>
            </a:r>
            <a:r>
              <a:rPr kumimoji="0" lang="en-US" altLang="zh-HK" sz="2800">
                <a:latin typeface="Arial" charset="0"/>
                <a:cs typeface="Arial" charset="0"/>
              </a:rPr>
              <a:t>+ 273)</a:t>
            </a:r>
            <a:endParaRPr kumimoji="0" lang="zh-HK" altLang="en-US" sz="2800">
              <a:latin typeface="Arial" charset="0"/>
              <a:cs typeface="Arial" charset="0"/>
            </a:endParaRPr>
          </a:p>
        </p:txBody>
      </p:sp>
      <p:sp>
        <p:nvSpPr>
          <p:cNvPr id="10" name="矩形 11"/>
          <p:cNvSpPr>
            <a:spLocks noChangeArrowheads="1"/>
          </p:cNvSpPr>
          <p:nvPr/>
        </p:nvSpPr>
        <p:spPr bwMode="auto">
          <a:xfrm>
            <a:off x="265113" y="4396383"/>
            <a:ext cx="8756650" cy="646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8775" indent="-3587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Font typeface="Arial" charset="0"/>
              <a:buChar char="•"/>
            </a:pPr>
            <a:r>
              <a:rPr kumimoji="0" lang="zh-TW" altLang="en-US" sz="2800"/>
              <a:t>處於溶液狀態的物質</a:t>
            </a:r>
            <a:r>
              <a:rPr kumimoji="0" lang="zh-TW" altLang="en-US" sz="2400"/>
              <a:t>，</a:t>
            </a:r>
            <a:r>
              <a:rPr kumimoji="0" lang="zh-TW" altLang="en-US" sz="2800"/>
              <a:t>它的 </a:t>
            </a:r>
            <a:r>
              <a:rPr kumimoji="0" lang="zh-TW" altLang="en-US" sz="3200" b="1">
                <a:solidFill>
                  <a:srgbClr val="3399FF"/>
                </a:solidFill>
              </a:rPr>
              <a:t>濃度</a:t>
            </a:r>
            <a:r>
              <a:rPr kumimoji="0" lang="zh-TW" altLang="en-US" sz="2800" b="1"/>
              <a:t> </a:t>
            </a:r>
            <a:r>
              <a:rPr kumimoji="0" lang="zh-TW" altLang="en-US" sz="2800"/>
              <a:t>須為 </a:t>
            </a:r>
            <a:r>
              <a:rPr kumimoji="0" lang="en-US" altLang="zh-HK" sz="3600" b="1" u="sng">
                <a:solidFill>
                  <a:srgbClr val="FF0000"/>
                </a:solidFill>
                <a:latin typeface="Arial" charset="0"/>
                <a:cs typeface="Arial" charset="0"/>
              </a:rPr>
              <a:t>1.0</a:t>
            </a:r>
            <a:r>
              <a:rPr kumimoji="0" lang="en-US" altLang="zh-HK" sz="2800">
                <a:latin typeface="Arial" charset="0"/>
                <a:cs typeface="Arial" charset="0"/>
              </a:rPr>
              <a:t> mol dm</a:t>
            </a:r>
            <a:r>
              <a:rPr kumimoji="0" lang="en-US" altLang="zh-HK" sz="2800" baseline="30000">
                <a:latin typeface="Arial" charset="0"/>
                <a:cs typeface="Arial" charset="0"/>
              </a:rPr>
              <a:t>–3</a:t>
            </a:r>
            <a:r>
              <a:rPr kumimoji="0" lang="en-US" altLang="zh-HK" sz="2800">
                <a:latin typeface="Arial" charset="0"/>
                <a:cs typeface="Arial" charset="0"/>
              </a:rPr>
              <a:t> </a:t>
            </a:r>
            <a:endParaRPr kumimoji="0" lang="zh-HK" altLang="en-US" sz="2800">
              <a:latin typeface="Arial" charset="0"/>
              <a:cs typeface="Arial" charset="0"/>
            </a:endParaRPr>
          </a:p>
        </p:txBody>
      </p:sp>
      <p:sp>
        <p:nvSpPr>
          <p:cNvPr id="11" name="矩形 12"/>
          <p:cNvSpPr>
            <a:spLocks noChangeArrowheads="1"/>
          </p:cNvSpPr>
          <p:nvPr/>
        </p:nvSpPr>
        <p:spPr bwMode="auto">
          <a:xfrm>
            <a:off x="265113" y="5231408"/>
            <a:ext cx="8588375" cy="10779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8775" indent="-3587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Clr>
                <a:srgbClr val="3399FF"/>
              </a:buClr>
              <a:buFont typeface="Arial" charset="0"/>
              <a:buChar char="•"/>
            </a:pPr>
            <a:r>
              <a:rPr kumimoji="0" lang="zh-TW" altLang="en-US" sz="2800">
                <a:latin typeface="Arial" charset="0"/>
                <a:cs typeface="Arial" charset="0"/>
              </a:rPr>
              <a:t>所有涉及的物質必須處於它們的 </a:t>
            </a:r>
            <a:r>
              <a:rPr kumimoji="0" lang="zh-TW" altLang="en-US" sz="3600" b="1" u="sng">
                <a:solidFill>
                  <a:srgbClr val="FF0000"/>
                </a:solidFill>
                <a:latin typeface="Arial" charset="0"/>
                <a:cs typeface="Arial" charset="0"/>
              </a:rPr>
              <a:t>標準態</a:t>
            </a:r>
            <a:r>
              <a:rPr kumimoji="0" lang="zh-TW" altLang="en-US" sz="2800">
                <a:latin typeface="Arial" charset="0"/>
                <a:cs typeface="Arial" charset="0"/>
              </a:rPr>
              <a:t>            </a:t>
            </a:r>
            <a:r>
              <a:rPr kumimoji="0" lang="en-US" altLang="zh-TW" sz="2800">
                <a:latin typeface="Arial" charset="0"/>
                <a:cs typeface="Arial" charset="0"/>
              </a:rPr>
              <a:t>(</a:t>
            </a:r>
            <a:r>
              <a:rPr kumimoji="0" lang="zh-TW" altLang="en-US" sz="2800">
                <a:latin typeface="Arial" charset="0"/>
                <a:cs typeface="Arial" charset="0"/>
              </a:rPr>
              <a:t>即在 </a:t>
            </a:r>
            <a:r>
              <a:rPr kumimoji="0" lang="en-US" altLang="zh-HK" sz="2800">
                <a:latin typeface="Arial" charset="0"/>
                <a:cs typeface="Arial" charset="0"/>
              </a:rPr>
              <a:t>25</a:t>
            </a:r>
            <a:r>
              <a:rPr kumimoji="0" lang="en-US" altLang="zh-HK" sz="2800">
                <a:latin typeface="Arial" charset="0"/>
                <a:cs typeface="Arial" charset="0"/>
                <a:sym typeface="Symbol" pitchFamily="18" charset="2"/>
              </a:rPr>
              <a:t></a:t>
            </a:r>
            <a:r>
              <a:rPr kumimoji="0" lang="en-US" altLang="zh-HK" sz="2800">
                <a:latin typeface="Arial" charset="0"/>
                <a:cs typeface="Arial" charset="0"/>
              </a:rPr>
              <a:t>C</a:t>
            </a:r>
            <a:r>
              <a:rPr kumimoji="0" lang="zh-TW" altLang="en-US" sz="2800">
                <a:latin typeface="Arial" charset="0"/>
                <a:cs typeface="Arial" charset="0"/>
              </a:rPr>
              <a:t>和 </a:t>
            </a:r>
            <a:r>
              <a:rPr kumimoji="0" lang="en-US" altLang="zh-TW" sz="2800">
                <a:latin typeface="Arial" charset="0"/>
                <a:cs typeface="Arial" charset="0"/>
              </a:rPr>
              <a:t>1 atm </a:t>
            </a:r>
            <a:r>
              <a:rPr kumimoji="0" lang="zh-TW" altLang="en-US" sz="2800">
                <a:latin typeface="Arial" charset="0"/>
                <a:cs typeface="Arial" charset="0"/>
              </a:rPr>
              <a:t>下</a:t>
            </a:r>
            <a:r>
              <a:rPr kumimoji="0" lang="zh-TW" altLang="en-US" sz="2800" b="1">
                <a:latin typeface="Arial" charset="0"/>
                <a:cs typeface="Arial" charset="0"/>
              </a:rPr>
              <a:t>最穩定的物態</a:t>
            </a:r>
            <a:r>
              <a:rPr kumimoji="0" lang="en-US" altLang="zh-TW" sz="2800">
                <a:latin typeface="Arial" charset="0"/>
                <a:cs typeface="Arial" charset="0"/>
              </a:rPr>
              <a:t>)</a:t>
            </a:r>
            <a:endParaRPr kumimoji="0" lang="zh-HK" altLang="en-US" sz="2800">
              <a:latin typeface="Arial" charset="0"/>
              <a:cs typeface="Arial" charset="0"/>
            </a:endParaRPr>
          </a:p>
        </p:txBody>
      </p:sp>
    </p:spTree>
    <p:extLst>
      <p:ext uri="{BB962C8B-B14F-4D97-AF65-F5344CB8AC3E}">
        <p14:creationId xmlns:p14="http://schemas.microsoft.com/office/powerpoint/2010/main" val="190522169"/>
      </p:ext>
    </p:extLst>
  </p:cSld>
  <p:clrMapOvr>
    <a:masterClrMapping/>
  </p:clrMapOvr>
  <p:timing>
    <p:tnLst>
      <p:par>
        <p:cTn id="1" dur="indefinite" restart="never" nodeType="tmRoot"/>
      </p:par>
    </p:tnLst>
  </p:timing>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文字方塊 2"/>
          <p:cNvSpPr txBox="1">
            <a:spLocks noChangeArrowheads="1"/>
          </p:cNvSpPr>
          <p:nvPr/>
        </p:nvSpPr>
        <p:spPr bwMode="auto">
          <a:xfrm>
            <a:off x="307975" y="620688"/>
            <a:ext cx="3170238" cy="582612"/>
          </a:xfrm>
          <a:prstGeom prst="rect">
            <a:avLst/>
          </a:prstGeom>
          <a:noFill/>
          <a:ln w="63500" cmpd="thickThin">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dirty="0">
                <a:solidFill>
                  <a:srgbClr val="FF3300"/>
                </a:solidFill>
                <a:latin typeface="Arial" charset="0"/>
                <a:cs typeface="Arial" charset="0"/>
              </a:rPr>
              <a:t>一些物質的標準態</a:t>
            </a:r>
            <a:endParaRPr kumimoji="0" lang="en-US" altLang="zh-HK" sz="2800" b="1" dirty="0">
              <a:solidFill>
                <a:srgbClr val="FF3300"/>
              </a:solidFill>
              <a:latin typeface="Arial" charset="0"/>
              <a:cs typeface="Arial" charset="0"/>
            </a:endParaRPr>
          </a:p>
        </p:txBody>
      </p:sp>
      <p:sp>
        <p:nvSpPr>
          <p:cNvPr id="4" name="Rectangle 5"/>
          <p:cNvSpPr>
            <a:spLocks noChangeArrowheads="1"/>
          </p:cNvSpPr>
          <p:nvPr/>
        </p:nvSpPr>
        <p:spPr bwMode="auto">
          <a:xfrm>
            <a:off x="338138" y="1524695"/>
            <a:ext cx="3663950" cy="946150"/>
          </a:xfrm>
          <a:prstGeom prst="rect">
            <a:avLst/>
          </a:prstGeom>
          <a:noFill/>
          <a:ln>
            <a:noFill/>
          </a:ln>
          <a:effectLst/>
          <a:extLst/>
        </p:spPr>
        <p:txBody>
          <a:bodyPr>
            <a:spAutoFit/>
          </a:bodyPr>
          <a:lstStyle/>
          <a:p>
            <a:pPr marL="544513" indent="-533400" eaLnBrk="1" fontAlgn="auto" hangingPunct="1">
              <a:spcBef>
                <a:spcPts val="0"/>
              </a:spcBef>
              <a:spcAft>
                <a:spcPts val="0"/>
              </a:spcAft>
              <a:buFontTx/>
              <a:buBlip>
                <a:blip r:embed="rId2"/>
              </a:buBlip>
              <a:defRPr/>
            </a:pPr>
            <a:r>
              <a:rPr kumimoji="0" lang="zh-TW" altLang="en-US" sz="2800" dirty="0">
                <a:latin typeface="+mn-ea"/>
                <a:ea typeface="+mn-ea"/>
                <a:cs typeface="Arial" panose="020B0604020202020204" pitchFamily="34" charset="0"/>
              </a:rPr>
              <a:t>碳的標準態：</a:t>
            </a:r>
            <a:r>
              <a:rPr kumimoji="0" lang="en-US" altLang="zh-TW" sz="2800" dirty="0">
                <a:latin typeface="+mn-ea"/>
                <a:ea typeface="+mn-ea"/>
                <a:cs typeface="Arial" panose="020B0604020202020204" pitchFamily="34" charset="0"/>
              </a:rPr>
              <a:t> </a:t>
            </a:r>
          </a:p>
          <a:p>
            <a:pPr marL="533400" indent="-522288" eaLnBrk="1" fontAlgn="auto" hangingPunct="1">
              <a:spcBef>
                <a:spcPts val="0"/>
              </a:spcBef>
              <a:spcAft>
                <a:spcPts val="0"/>
              </a:spcAft>
              <a:defRPr/>
            </a:pPr>
            <a:r>
              <a:rPr kumimoji="0" lang="en-US" altLang="zh-TW" sz="2800" dirty="0">
                <a:latin typeface="+mn-ea"/>
                <a:ea typeface="+mn-ea"/>
                <a:cs typeface="Arial" panose="020B0604020202020204" pitchFamily="34" charset="0"/>
              </a:rPr>
              <a:t>	</a:t>
            </a:r>
            <a:r>
              <a:rPr kumimoji="0" lang="zh-TW" altLang="en-US" sz="2800" dirty="0">
                <a:latin typeface="+mn-ea"/>
                <a:ea typeface="+mn-ea"/>
                <a:cs typeface="Arial" panose="020B0604020202020204" pitchFamily="34" charset="0"/>
              </a:rPr>
              <a:t>石墨</a:t>
            </a:r>
            <a:r>
              <a:rPr kumimoji="0" lang="en-US" altLang="zh-TW" sz="2800" dirty="0">
                <a:latin typeface="+mn-ea"/>
                <a:ea typeface="+mn-ea"/>
                <a:cs typeface="Arial" panose="020B0604020202020204" pitchFamily="34" charset="0"/>
              </a:rPr>
              <a:t> (</a:t>
            </a:r>
            <a:r>
              <a:rPr kumimoji="0" lang="zh-TW" altLang="en-US" sz="2800" dirty="0">
                <a:latin typeface="+mn-ea"/>
                <a:ea typeface="+mn-ea"/>
                <a:cs typeface="Arial" panose="020B0604020202020204" pitchFamily="34" charset="0"/>
              </a:rPr>
              <a:t>而非金剛石</a:t>
            </a:r>
            <a:r>
              <a:rPr kumimoji="0" lang="en-US" altLang="zh-TW" sz="2800" dirty="0">
                <a:latin typeface="+mn-ea"/>
                <a:ea typeface="+mn-ea"/>
                <a:cs typeface="Arial" panose="020B0604020202020204" pitchFamily="34" charset="0"/>
              </a:rPr>
              <a:t>)</a:t>
            </a:r>
          </a:p>
        </p:txBody>
      </p:sp>
      <p:sp>
        <p:nvSpPr>
          <p:cNvPr id="5" name="Rectangle 5"/>
          <p:cNvSpPr>
            <a:spLocks noChangeArrowheads="1"/>
          </p:cNvSpPr>
          <p:nvPr/>
        </p:nvSpPr>
        <p:spPr bwMode="auto">
          <a:xfrm>
            <a:off x="338138" y="2580382"/>
            <a:ext cx="3663950" cy="946150"/>
          </a:xfrm>
          <a:prstGeom prst="rect">
            <a:avLst/>
          </a:prstGeom>
          <a:noFill/>
          <a:ln>
            <a:noFill/>
          </a:ln>
          <a:effectLst/>
          <a:extLst/>
        </p:spPr>
        <p:txBody>
          <a:bodyPr>
            <a:spAutoFit/>
          </a:bodyPr>
          <a:lstStyle/>
          <a:p>
            <a:pPr marL="544513" indent="-533400" eaLnBrk="1" fontAlgn="auto" hangingPunct="1">
              <a:spcBef>
                <a:spcPts val="0"/>
              </a:spcBef>
              <a:spcAft>
                <a:spcPts val="0"/>
              </a:spcAft>
              <a:buFontTx/>
              <a:buBlip>
                <a:blip r:embed="rId2"/>
              </a:buBlip>
              <a:defRPr/>
            </a:pPr>
            <a:r>
              <a:rPr kumimoji="0" lang="zh-TW" altLang="en-US" sz="2800" dirty="0">
                <a:latin typeface="+mn-ea"/>
                <a:ea typeface="+mn-ea"/>
                <a:cs typeface="Arial" panose="020B0604020202020204" pitchFamily="34" charset="0"/>
              </a:rPr>
              <a:t>磷的標準態：</a:t>
            </a:r>
            <a:r>
              <a:rPr kumimoji="0" lang="en-US" altLang="zh-TW" sz="2800" dirty="0">
                <a:latin typeface="+mn-ea"/>
                <a:ea typeface="+mn-ea"/>
                <a:cs typeface="Arial" panose="020B0604020202020204" pitchFamily="34" charset="0"/>
              </a:rPr>
              <a:t> </a:t>
            </a:r>
          </a:p>
          <a:p>
            <a:pPr marL="533400" indent="-522288" eaLnBrk="1" fontAlgn="auto" hangingPunct="1">
              <a:spcBef>
                <a:spcPts val="0"/>
              </a:spcBef>
              <a:spcAft>
                <a:spcPts val="0"/>
              </a:spcAft>
              <a:defRPr/>
            </a:pPr>
            <a:r>
              <a:rPr kumimoji="0" lang="en-US" altLang="zh-TW" sz="2800" dirty="0">
                <a:latin typeface="+mn-ea"/>
                <a:ea typeface="+mn-ea"/>
                <a:cs typeface="Arial" panose="020B0604020202020204" pitchFamily="34" charset="0"/>
              </a:rPr>
              <a:t>	</a:t>
            </a:r>
            <a:r>
              <a:rPr kumimoji="0" lang="zh-TW" altLang="en-US" sz="2800" dirty="0">
                <a:latin typeface="+mn-ea"/>
                <a:ea typeface="+mn-ea"/>
                <a:cs typeface="Arial" panose="020B0604020202020204" pitchFamily="34" charset="0"/>
              </a:rPr>
              <a:t>紅磷 </a:t>
            </a:r>
            <a:r>
              <a:rPr kumimoji="0" lang="en-US" altLang="zh-TW" sz="2800" dirty="0">
                <a:latin typeface="+mn-ea"/>
                <a:ea typeface="+mn-ea"/>
                <a:cs typeface="Arial" panose="020B0604020202020204" pitchFamily="34" charset="0"/>
              </a:rPr>
              <a:t>(</a:t>
            </a:r>
            <a:r>
              <a:rPr kumimoji="0" lang="zh-TW" altLang="en-US" sz="2800" dirty="0">
                <a:latin typeface="+mn-ea"/>
                <a:ea typeface="+mn-ea"/>
                <a:cs typeface="Arial" panose="020B0604020202020204" pitchFamily="34" charset="0"/>
              </a:rPr>
              <a:t>而非白磷</a:t>
            </a:r>
            <a:r>
              <a:rPr kumimoji="0" lang="en-US" altLang="zh-TW" sz="2800" dirty="0">
                <a:latin typeface="+mn-ea"/>
                <a:ea typeface="+mn-ea"/>
                <a:cs typeface="Arial" panose="020B0604020202020204" pitchFamily="34" charset="0"/>
              </a:rPr>
              <a:t>)</a:t>
            </a:r>
          </a:p>
        </p:txBody>
      </p:sp>
      <p:sp>
        <p:nvSpPr>
          <p:cNvPr id="6" name="Rectangle 5"/>
          <p:cNvSpPr>
            <a:spLocks noChangeArrowheads="1"/>
          </p:cNvSpPr>
          <p:nvPr/>
        </p:nvSpPr>
        <p:spPr bwMode="auto">
          <a:xfrm>
            <a:off x="338138" y="3680520"/>
            <a:ext cx="3140075" cy="946150"/>
          </a:xfrm>
          <a:prstGeom prst="rect">
            <a:avLst/>
          </a:prstGeom>
          <a:noFill/>
          <a:ln>
            <a:noFill/>
          </a:ln>
          <a:effectLst/>
          <a:extLst/>
        </p:spPr>
        <p:txBody>
          <a:bodyPr>
            <a:spAutoFit/>
          </a:bodyPr>
          <a:lstStyle/>
          <a:p>
            <a:pPr marL="544513" indent="-533400" eaLnBrk="1" fontAlgn="auto" hangingPunct="1">
              <a:spcBef>
                <a:spcPts val="0"/>
              </a:spcBef>
              <a:spcAft>
                <a:spcPts val="0"/>
              </a:spcAft>
              <a:buFontTx/>
              <a:buBlip>
                <a:blip r:embed="rId2"/>
              </a:buBlip>
              <a:defRPr/>
            </a:pPr>
            <a:r>
              <a:rPr kumimoji="0" lang="zh-TW" altLang="en-US" sz="2800" dirty="0">
                <a:latin typeface="+mn-ea"/>
                <a:ea typeface="+mn-ea"/>
                <a:cs typeface="Arial" panose="020B0604020202020204" pitchFamily="34" charset="0"/>
              </a:rPr>
              <a:t>氧的標準態：</a:t>
            </a:r>
            <a:r>
              <a:rPr kumimoji="0" lang="en-US" altLang="zh-TW" sz="2800" dirty="0">
                <a:latin typeface="+mn-ea"/>
                <a:ea typeface="+mn-ea"/>
                <a:cs typeface="Arial" panose="020B0604020202020204" pitchFamily="34" charset="0"/>
              </a:rPr>
              <a:t> </a:t>
            </a:r>
          </a:p>
          <a:p>
            <a:pPr marL="533400" indent="-522288" eaLnBrk="1" fontAlgn="auto" hangingPunct="1">
              <a:spcBef>
                <a:spcPts val="0"/>
              </a:spcBef>
              <a:spcAft>
                <a:spcPts val="0"/>
              </a:spcAft>
              <a:defRPr/>
            </a:pPr>
            <a:r>
              <a:rPr kumimoji="0" lang="en-US" altLang="zh-TW" sz="2800" dirty="0">
                <a:latin typeface="+mn-ea"/>
                <a:ea typeface="+mn-ea"/>
                <a:cs typeface="Arial" panose="020B0604020202020204" pitchFamily="34" charset="0"/>
              </a:rPr>
              <a:t>	</a:t>
            </a:r>
            <a:r>
              <a:rPr kumimoji="0" lang="zh-TW" altLang="en-US" sz="2800" dirty="0">
                <a:latin typeface="+mn-ea"/>
                <a:ea typeface="+mn-ea"/>
                <a:cs typeface="Arial" panose="020B0604020202020204" pitchFamily="34" charset="0"/>
              </a:rPr>
              <a:t>氧</a:t>
            </a:r>
            <a:r>
              <a:rPr kumimoji="0" lang="en-US" altLang="zh-TW" sz="2800" dirty="0">
                <a:latin typeface="+mn-ea"/>
                <a:ea typeface="+mn-ea"/>
                <a:cs typeface="Arial" panose="020B0604020202020204" pitchFamily="34" charset="0"/>
              </a:rPr>
              <a:t> (</a:t>
            </a:r>
            <a:r>
              <a:rPr kumimoji="0" lang="zh-TW" altLang="en-US" sz="2800" dirty="0">
                <a:latin typeface="+mn-ea"/>
                <a:ea typeface="+mn-ea"/>
                <a:cs typeface="Arial" panose="020B0604020202020204" pitchFamily="34" charset="0"/>
              </a:rPr>
              <a:t>而非臭氧</a:t>
            </a:r>
            <a:r>
              <a:rPr kumimoji="0" lang="en-US" altLang="zh-TW" sz="2800" dirty="0">
                <a:latin typeface="+mn-ea"/>
                <a:ea typeface="+mn-ea"/>
                <a:cs typeface="Arial" panose="020B0604020202020204" pitchFamily="34" charset="0"/>
              </a:rPr>
              <a:t>)</a:t>
            </a:r>
          </a:p>
        </p:txBody>
      </p:sp>
      <p:sp>
        <p:nvSpPr>
          <p:cNvPr id="7" name="Rectangle 5"/>
          <p:cNvSpPr>
            <a:spLocks noChangeArrowheads="1"/>
          </p:cNvSpPr>
          <p:nvPr/>
        </p:nvSpPr>
        <p:spPr bwMode="auto">
          <a:xfrm>
            <a:off x="338138" y="4929882"/>
            <a:ext cx="8370887"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在 </a:t>
            </a:r>
            <a:r>
              <a:rPr kumimoji="0" lang="zh-TW" altLang="en-US" sz="3200" b="1">
                <a:solidFill>
                  <a:srgbClr val="3399FF"/>
                </a:solidFill>
              </a:rPr>
              <a:t>標準條件下</a:t>
            </a:r>
            <a:r>
              <a:rPr kumimoji="0" lang="zh-TW" altLang="en-US" sz="2800"/>
              <a:t>，反應物如方程式所示完全反應時的焓變稱為 </a:t>
            </a:r>
            <a:r>
              <a:rPr kumimoji="0" lang="zh-TW" altLang="en-US" sz="3200" b="1" u="sng">
                <a:solidFill>
                  <a:srgbClr val="FF0000"/>
                </a:solidFill>
              </a:rPr>
              <a:t>標準反應焓變</a:t>
            </a:r>
            <a:r>
              <a:rPr kumimoji="0" lang="zh-TW" altLang="en-US" sz="2800"/>
              <a:t>。</a:t>
            </a:r>
            <a:endParaRPr kumimoji="0" lang="en-US" altLang="zh-TW" sz="2800"/>
          </a:p>
        </p:txBody>
      </p:sp>
    </p:spTree>
    <p:extLst>
      <p:ext uri="{BB962C8B-B14F-4D97-AF65-F5344CB8AC3E}">
        <p14:creationId xmlns:p14="http://schemas.microsoft.com/office/powerpoint/2010/main" val="2758780307"/>
      </p:ext>
    </p:extLst>
  </p:cSld>
  <p:clrMapOvr>
    <a:masterClrMapping/>
  </p:clrMapOvr>
  <p:timing>
    <p:tnLst>
      <p:par>
        <p:cTn id="1" dur="indefinite" restart="never" nodeType="tmRoot"/>
      </p:par>
    </p:tnLst>
  </p:timing>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4"/>
          <p:cNvSpPr>
            <a:spLocks noChangeArrowheads="1"/>
          </p:cNvSpPr>
          <p:nvPr/>
        </p:nvSpPr>
        <p:spPr bwMode="auto">
          <a:xfrm>
            <a:off x="355303" y="836712"/>
            <a:ext cx="27765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100" b="1">
                <a:solidFill>
                  <a:srgbClr val="CC0000"/>
                </a:solidFill>
                <a:cs typeface="Arial" charset="0"/>
              </a:rPr>
              <a:t>熱化學方程式</a:t>
            </a:r>
          </a:p>
        </p:txBody>
      </p:sp>
      <p:sp>
        <p:nvSpPr>
          <p:cNvPr id="9" name="Rectangle 5"/>
          <p:cNvSpPr>
            <a:spLocks noChangeArrowheads="1"/>
          </p:cNvSpPr>
          <p:nvPr/>
        </p:nvSpPr>
        <p:spPr bwMode="auto">
          <a:xfrm>
            <a:off x="393700" y="4105275"/>
            <a:ext cx="55435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t>標準焓變的單位是 </a:t>
            </a:r>
            <a:r>
              <a:rPr kumimoji="0" lang="en-US" altLang="zh-HK" sz="2800" b="1">
                <a:solidFill>
                  <a:srgbClr val="3399FF"/>
                </a:solidFill>
                <a:latin typeface="Arial" charset="0"/>
                <a:cs typeface="Arial" charset="0"/>
              </a:rPr>
              <a:t>kJ mol</a:t>
            </a:r>
            <a:r>
              <a:rPr kumimoji="0" lang="en-US" altLang="zh-HK" sz="2800" b="1" baseline="30000">
                <a:solidFill>
                  <a:srgbClr val="3399FF"/>
                </a:solidFill>
                <a:latin typeface="Arial" charset="0"/>
                <a:cs typeface="Arial" charset="0"/>
              </a:rPr>
              <a:t>–1</a:t>
            </a:r>
            <a:r>
              <a:rPr kumimoji="0" lang="zh-TW" altLang="en-US" sz="2800">
                <a:latin typeface="Arial" charset="0"/>
                <a:cs typeface="Arial" charset="0"/>
              </a:rPr>
              <a:t>。</a:t>
            </a:r>
            <a:endParaRPr kumimoji="0" lang="en-US" altLang="zh-TW" sz="2800">
              <a:latin typeface="Arial" charset="0"/>
              <a:ea typeface="Arial Unicode MS" pitchFamily="34" charset="-120"/>
              <a:cs typeface="Arial" charset="0"/>
            </a:endParaRPr>
          </a:p>
        </p:txBody>
      </p:sp>
      <p:grpSp>
        <p:nvGrpSpPr>
          <p:cNvPr id="2" name="Group 15"/>
          <p:cNvGrpSpPr>
            <a:grpSpLocks/>
          </p:cNvGrpSpPr>
          <p:nvPr/>
        </p:nvGrpSpPr>
        <p:grpSpPr bwMode="auto">
          <a:xfrm>
            <a:off x="393700" y="3035300"/>
            <a:ext cx="8750300" cy="519113"/>
            <a:chOff x="248" y="1831"/>
            <a:chExt cx="5602" cy="327"/>
          </a:xfrm>
        </p:grpSpPr>
        <p:sp>
          <p:nvSpPr>
            <p:cNvPr id="10250" name="Rectangle 5"/>
            <p:cNvSpPr>
              <a:spLocks noChangeArrowheads="1"/>
            </p:cNvSpPr>
            <p:nvPr/>
          </p:nvSpPr>
          <p:spPr bwMode="auto">
            <a:xfrm>
              <a:off x="248" y="1831"/>
              <a:ext cx="560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t>當中的「」符號代表有關反應在 </a:t>
              </a:r>
              <a:r>
                <a:rPr kumimoji="0" lang="zh-TW" altLang="en-US" sz="2800" b="1">
                  <a:solidFill>
                    <a:srgbClr val="3399FF"/>
                  </a:solidFill>
                </a:rPr>
                <a:t>標準條件下</a:t>
              </a:r>
              <a:r>
                <a:rPr kumimoji="0" lang="zh-TW" altLang="en-US" sz="2800" b="1"/>
                <a:t> </a:t>
              </a:r>
              <a:r>
                <a:rPr kumimoji="0" lang="zh-TW" altLang="en-US" sz="2800"/>
                <a:t>進行。</a:t>
              </a:r>
              <a:endParaRPr kumimoji="0" lang="en-US" altLang="zh-TW" sz="2800">
                <a:latin typeface="Arial" charset="0"/>
                <a:ea typeface="Arial Unicode MS" pitchFamily="34" charset="-120"/>
                <a:cs typeface="Arial" charset="0"/>
              </a:endParaRPr>
            </a:p>
          </p:txBody>
        </p:sp>
        <p:pic>
          <p:nvPicPr>
            <p:cNvPr id="10251" name="Picture 2" descr="C:\Documents and Settings\Aristo\Desktop\shared\From Shirley\SP-1 (bol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14" y="1988"/>
              <a:ext cx="84" cy="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202" name="Rectangle 5"/>
          <p:cNvSpPr>
            <a:spLocks noChangeArrowheads="1"/>
          </p:cNvSpPr>
          <p:nvPr/>
        </p:nvSpPr>
        <p:spPr bwMode="auto">
          <a:xfrm>
            <a:off x="393700" y="1927225"/>
            <a:ext cx="66675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latin typeface="Arial" charset="0"/>
                <a:cs typeface="Arial" charset="0"/>
                <a:sym typeface="Symbol" pitchFamily="18" charset="2"/>
              </a:rPr>
              <a:t>標準反應焓變通常會以 </a:t>
            </a:r>
            <a:r>
              <a:rPr kumimoji="0" lang="en-US" altLang="zh-HK" sz="2800" b="1">
                <a:solidFill>
                  <a:srgbClr val="3399FF"/>
                </a:solidFill>
                <a:latin typeface="Arial" charset="0"/>
                <a:cs typeface="Arial" charset="0"/>
                <a:sym typeface="Symbol" pitchFamily="18" charset="2"/>
              </a:rPr>
              <a:t></a:t>
            </a:r>
            <a:r>
              <a:rPr kumimoji="0" lang="en-US" altLang="zh-HK" sz="2800" b="1" i="1">
                <a:solidFill>
                  <a:srgbClr val="3399FF"/>
                </a:solidFill>
                <a:latin typeface="Arial" charset="0"/>
                <a:cs typeface="Arial" charset="0"/>
              </a:rPr>
              <a:t>H</a:t>
            </a:r>
            <a:r>
              <a:rPr kumimoji="0" lang="en-US" altLang="zh-HK" sz="2800" i="1">
                <a:latin typeface="Arial" charset="0"/>
                <a:cs typeface="Arial" charset="0"/>
              </a:rPr>
              <a:t>  </a:t>
            </a:r>
            <a:r>
              <a:rPr kumimoji="0" lang="en-US" altLang="zh-TW" sz="2800" i="1">
                <a:latin typeface="Arial" charset="0"/>
                <a:cs typeface="Arial" charset="0"/>
              </a:rPr>
              <a:t> </a:t>
            </a:r>
            <a:r>
              <a:rPr kumimoji="0" lang="zh-TW" altLang="en-US" sz="2800">
                <a:latin typeface="Arial" charset="0"/>
                <a:cs typeface="Arial" charset="0"/>
              </a:rPr>
              <a:t>來表示。</a:t>
            </a:r>
            <a:endParaRPr kumimoji="0" lang="en-US" altLang="zh-TW" sz="2800">
              <a:latin typeface="Arial" charset="0"/>
              <a:ea typeface="Arial Unicode MS" pitchFamily="34" charset="-120"/>
              <a:cs typeface="Arial" charset="0"/>
            </a:endParaRPr>
          </a:p>
        </p:txBody>
      </p:sp>
      <p:pic>
        <p:nvPicPr>
          <p:cNvPr id="8203" name="Picture 2" descr="C:\Documents and Settings\Aristo\Desktop\shared\From Shirley\SP-1 (bol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29225" y="2019300"/>
            <a:ext cx="104775" cy="9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29374101"/>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44"/>
          <p:cNvSpPr>
            <a:spLocks noChangeArrowheads="1"/>
          </p:cNvSpPr>
          <p:nvPr/>
        </p:nvSpPr>
        <p:spPr bwMode="auto">
          <a:xfrm>
            <a:off x="179388" y="908050"/>
            <a:ext cx="86693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b="0"/>
              <a:t>寶石的顏色：</a:t>
            </a:r>
            <a:r>
              <a:rPr lang="zh-TW" altLang="en-US"/>
              <a:t>少量的有色離子</a:t>
            </a:r>
            <a:endParaRPr lang="en-US" altLang="zh-TW"/>
          </a:p>
        </p:txBody>
      </p:sp>
      <p:graphicFrame>
        <p:nvGraphicFramePr>
          <p:cNvPr id="91170" name="Group 34"/>
          <p:cNvGraphicFramePr>
            <a:graphicFrameLocks noGrp="1"/>
          </p:cNvGraphicFramePr>
          <p:nvPr/>
        </p:nvGraphicFramePr>
        <p:xfrm>
          <a:off x="228600" y="1608138"/>
          <a:ext cx="8713788" cy="3548062"/>
        </p:xfrm>
        <a:graphic>
          <a:graphicData uri="http://schemas.openxmlformats.org/drawingml/2006/table">
            <a:tbl>
              <a:tblPr/>
              <a:tblGrid>
                <a:gridCol w="1679575">
                  <a:extLst>
                    <a:ext uri="{9D8B030D-6E8A-4147-A177-3AD203B41FA5}">
                      <a16:colId xmlns="" xmlns:a16="http://schemas.microsoft.com/office/drawing/2014/main" val="20000"/>
                    </a:ext>
                  </a:extLst>
                </a:gridCol>
                <a:gridCol w="2455863">
                  <a:extLst>
                    <a:ext uri="{9D8B030D-6E8A-4147-A177-3AD203B41FA5}">
                      <a16:colId xmlns="" xmlns:a16="http://schemas.microsoft.com/office/drawing/2014/main" val="20001"/>
                    </a:ext>
                  </a:extLst>
                </a:gridCol>
                <a:gridCol w="2368550">
                  <a:extLst>
                    <a:ext uri="{9D8B030D-6E8A-4147-A177-3AD203B41FA5}">
                      <a16:colId xmlns="" xmlns:a16="http://schemas.microsoft.com/office/drawing/2014/main" val="20002"/>
                    </a:ext>
                  </a:extLst>
                </a:gridCol>
                <a:gridCol w="2209800">
                  <a:extLst>
                    <a:ext uri="{9D8B030D-6E8A-4147-A177-3AD203B41FA5}">
                      <a16:colId xmlns="" xmlns:a16="http://schemas.microsoft.com/office/drawing/2014/main" val="20003"/>
                    </a:ext>
                  </a:extLst>
                </a:gridCol>
              </a:tblGrid>
              <a:tr h="45936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smtClean="0">
                          <a:ln>
                            <a:noFill/>
                          </a:ln>
                          <a:solidFill>
                            <a:srgbClr val="FFFFFF"/>
                          </a:solidFill>
                          <a:effectLst/>
                          <a:latin typeface="DFLiHei-Md-WIN-BF" charset="0"/>
                          <a:ea typeface="新細明體" pitchFamily="18" charset="-120"/>
                        </a:rPr>
                        <a:t>寶石</a:t>
                      </a:r>
                      <a:endParaRPr kumimoji="1" lang="en-US" altLang="zh-TW" sz="2400" b="1" i="0" u="none" strike="noStrike" cap="none" normalizeH="0" baseline="0" smtClean="0">
                        <a:ln>
                          <a:noFill/>
                        </a:ln>
                        <a:solidFill>
                          <a:schemeClr val="bg1"/>
                        </a:solidFill>
                        <a:effectLst/>
                        <a:latin typeface="Arial" pitchFamily="34" charset="0"/>
                        <a:ea typeface="新細明體" pitchFamily="18" charset="-120"/>
                      </a:endParaRPr>
                    </a:p>
                  </a:txBody>
                  <a:tcPr marL="90000" marR="90000" marT="46801" marB="46801"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DFLiSong-Lt-HKSCS-U"/>
                          <a:ea typeface="新細明體" pitchFamily="18" charset="-120"/>
                        </a:rPr>
                        <a:t>紫水晶</a:t>
                      </a:r>
                      <a:endParaRPr kumimoji="1" lang="en-US" altLang="zh-TW" sz="2400" b="0" i="0" u="none" strike="noStrike" cap="none" normalizeH="0" baseline="0" smtClean="0">
                        <a:ln>
                          <a:noFill/>
                        </a:ln>
                        <a:solidFill>
                          <a:srgbClr val="000000"/>
                        </a:solidFill>
                        <a:effectLst/>
                        <a:latin typeface="Arial" pitchFamily="34" charset="0"/>
                        <a:ea typeface="Guardi Roman" charset="-120"/>
                      </a:endParaRPr>
                    </a:p>
                  </a:txBody>
                  <a:tcPr marL="90000" marR="90000" marT="46801" marB="4680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DFLiSong-Lt-HKSCS-U"/>
                          <a:ea typeface="新細明體" pitchFamily="18" charset="-120"/>
                        </a:rPr>
                        <a:t>綠寶石</a:t>
                      </a:r>
                      <a:endParaRPr kumimoji="1" lang="en-US" altLang="zh-TW" sz="2400" b="0" i="0" u="none" strike="noStrike" cap="none" normalizeH="0" baseline="0" smtClean="0">
                        <a:ln>
                          <a:noFill/>
                        </a:ln>
                        <a:solidFill>
                          <a:srgbClr val="000000"/>
                        </a:solidFill>
                        <a:effectLst/>
                        <a:latin typeface="Arial" pitchFamily="34" charset="0"/>
                        <a:ea typeface="Guardi Roman" charset="-120"/>
                      </a:endParaRPr>
                    </a:p>
                  </a:txBody>
                  <a:tcPr marL="90000" marR="90000" marT="46801" marB="4680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smtClean="0">
                          <a:ln>
                            <a:noFill/>
                          </a:ln>
                          <a:solidFill>
                            <a:srgbClr val="000000"/>
                          </a:solidFill>
                          <a:effectLst/>
                          <a:latin typeface="DFLiSong-Lt-HKSCS-U"/>
                          <a:ea typeface="新細明體" pitchFamily="18" charset="-120"/>
                        </a:rPr>
                        <a:t>翡翠</a:t>
                      </a:r>
                      <a:endParaRPr kumimoji="1" lang="en-US" altLang="zh-TW" sz="2400" b="0" i="0" u="none" strike="noStrike" cap="none" normalizeH="0" baseline="0" smtClean="0">
                        <a:ln>
                          <a:noFill/>
                        </a:ln>
                        <a:solidFill>
                          <a:srgbClr val="000000"/>
                        </a:solidFill>
                        <a:effectLst/>
                        <a:latin typeface="Arial" pitchFamily="34" charset="0"/>
                        <a:ea typeface="Guardi Roman" charset="-120"/>
                      </a:endParaRPr>
                    </a:p>
                  </a:txBody>
                  <a:tcPr marL="90000" marR="90000" marT="46801" marB="4680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0"/>
                  </a:ext>
                </a:extLst>
              </a:tr>
              <a:tr h="216018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rPr>
                        <a:t>顏色</a:t>
                      </a:r>
                      <a:endParaRPr kumimoji="1" lang="en-US" altLang="zh-TW" sz="2200" b="1" i="0" u="none" strike="noStrike" cap="none" normalizeH="0" baseline="0" smtClean="0">
                        <a:ln>
                          <a:noFill/>
                        </a:ln>
                        <a:solidFill>
                          <a:schemeClr val="bg1"/>
                        </a:solidFill>
                        <a:effectLst/>
                        <a:latin typeface="Arial" pitchFamily="34" charset="0"/>
                        <a:ea typeface="新細明體" pitchFamily="18" charset="-120"/>
                      </a:endParaRPr>
                    </a:p>
                  </a:txBody>
                  <a:tcPr marL="90000" marR="90000" marT="46801" marB="46801"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rgbClr val="000000"/>
                          </a:solidFill>
                          <a:effectLst/>
                          <a:latin typeface="Arial" pitchFamily="34" charset="0"/>
                          <a:ea typeface="Guardi Roman" charset="-120"/>
                        </a:rPr>
                        <a:t>紫色</a:t>
                      </a: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6801" marB="46801"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6801" marB="46801"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6801" marB="46801"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92851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rPr>
                        <a:t>所含的有色</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rPr>
                        <a:t>離子</a:t>
                      </a:r>
                      <a:endParaRPr kumimoji="1" lang="en-US" altLang="zh-TW" sz="2200" b="1" i="0" u="none" strike="noStrike" cap="none" normalizeH="0" baseline="0" smtClean="0">
                        <a:ln>
                          <a:noFill/>
                        </a:ln>
                        <a:solidFill>
                          <a:srgbClr val="000000"/>
                        </a:solidFill>
                        <a:effectLst/>
                        <a:latin typeface="Arial" pitchFamily="34" charset="0"/>
                        <a:ea typeface="新細明體" pitchFamily="18" charset="-120"/>
                      </a:endParaRPr>
                    </a:p>
                  </a:txBody>
                  <a:tcPr marL="90000" marR="90000" marT="46801" marB="46801"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rgbClr val="000000"/>
                          </a:solidFill>
                          <a:effectLst/>
                          <a:latin typeface="Arial" pitchFamily="34" charset="0"/>
                          <a:ea typeface="Guardi Roman" charset="-120"/>
                        </a:rPr>
                        <a:t>錳</a:t>
                      </a:r>
                      <a:r>
                        <a:rPr kumimoji="1" lang="en-US" altLang="zh-TW" sz="2200" b="0" i="0" u="none" strike="noStrike" cap="none" normalizeH="0" baseline="0" smtClean="0">
                          <a:ln>
                            <a:noFill/>
                          </a:ln>
                          <a:solidFill>
                            <a:srgbClr val="000000"/>
                          </a:solidFill>
                          <a:effectLst/>
                          <a:latin typeface="Arial" pitchFamily="34" charset="0"/>
                          <a:ea typeface="Guardi Roman" charset="-120"/>
                        </a:rPr>
                        <a:t>(III) </a:t>
                      </a:r>
                      <a:r>
                        <a:rPr kumimoji="1" lang="zh-TW" altLang="en-US" sz="2200" b="0" i="0" u="none" strike="noStrike" cap="none" normalizeH="0" baseline="0" smtClean="0">
                          <a:ln>
                            <a:noFill/>
                          </a:ln>
                          <a:solidFill>
                            <a:srgbClr val="000000"/>
                          </a:solidFill>
                          <a:effectLst/>
                          <a:latin typeface="Arial" pitchFamily="34" charset="0"/>
                          <a:ea typeface="Guardi Roman" charset="-120"/>
                        </a:rPr>
                        <a:t>離子 </a:t>
                      </a:r>
                      <a:r>
                        <a:rPr kumimoji="1" lang="en-US" altLang="zh-TW" sz="2200" b="0" i="0" u="none" strike="noStrike" cap="none" normalizeH="0" baseline="0" smtClean="0">
                          <a:ln>
                            <a:noFill/>
                          </a:ln>
                          <a:solidFill>
                            <a:srgbClr val="000000"/>
                          </a:solidFill>
                          <a:effectLst/>
                          <a:latin typeface="Arial" pitchFamily="34" charset="0"/>
                          <a:ea typeface="Guardi Roman" charset="-120"/>
                        </a:rPr>
                        <a:t>(Mn</a:t>
                      </a:r>
                      <a:r>
                        <a:rPr kumimoji="1" lang="en-US" altLang="zh-TW" sz="2200" b="0" i="0" u="none" strike="noStrike" cap="none" normalizeH="0" baseline="30000" smtClean="0">
                          <a:ln>
                            <a:noFill/>
                          </a:ln>
                          <a:solidFill>
                            <a:srgbClr val="000000"/>
                          </a:solidFill>
                          <a:effectLst/>
                          <a:latin typeface="Arial" pitchFamily="34" charset="0"/>
                          <a:ea typeface="Guardi Roman" charset="-120"/>
                        </a:rPr>
                        <a:t>3+</a:t>
                      </a:r>
                      <a:r>
                        <a:rPr kumimoji="1" lang="en-US" altLang="zh-TW" sz="2200" b="0" i="0" u="none" strike="noStrike" cap="none" normalizeH="0" baseline="0" smtClean="0">
                          <a:ln>
                            <a:noFill/>
                          </a:ln>
                          <a:solidFill>
                            <a:srgbClr val="000000"/>
                          </a:solidFill>
                          <a:effectLst/>
                          <a:latin typeface="Arial" pitchFamily="34" charset="0"/>
                          <a:ea typeface="Guardi Roman" charset="-120"/>
                        </a:rPr>
                        <a:t>)</a:t>
                      </a:r>
                      <a:endParaRPr kumimoji="1" lang="en-US" altLang="zh-TW" sz="2200" b="0" i="0" u="none" strike="noStrike" cap="none" normalizeH="0" baseline="30000" smtClean="0">
                        <a:ln>
                          <a:noFill/>
                        </a:ln>
                        <a:solidFill>
                          <a:srgbClr val="000000"/>
                        </a:solidFill>
                        <a:effectLst/>
                        <a:latin typeface="Arial" pitchFamily="34" charset="0"/>
                        <a:ea typeface="Guardi Roman" charset="-120"/>
                      </a:endParaRPr>
                    </a:p>
                  </a:txBody>
                  <a:tcPr marL="90000" marR="90000" marT="46801" marB="4680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rgbClr val="000000"/>
                          </a:solidFill>
                          <a:effectLst/>
                          <a:latin typeface="新細明體" pitchFamily="18" charset="-120"/>
                          <a:ea typeface="新細明體" pitchFamily="18" charset="-120"/>
                        </a:rPr>
                        <a:t>鉻</a:t>
                      </a:r>
                      <a:r>
                        <a:rPr kumimoji="1" lang="en-US" altLang="zh-TW" sz="2200" b="0" i="0" u="none" strike="noStrike" cap="none" normalizeH="0" baseline="0" smtClean="0">
                          <a:ln>
                            <a:noFill/>
                          </a:ln>
                          <a:solidFill>
                            <a:srgbClr val="000000"/>
                          </a:solidFill>
                          <a:effectLst/>
                          <a:latin typeface="Arial" pitchFamily="34" charset="0"/>
                          <a:ea typeface="Guardi Roman" charset="-120"/>
                        </a:rPr>
                        <a:t>(III)</a:t>
                      </a:r>
                      <a:r>
                        <a:rPr kumimoji="1" lang="en-US" altLang="zh-TW" sz="2200" b="0" i="0" u="none" strike="noStrike" cap="none" normalizeH="0" baseline="0" smtClean="0">
                          <a:ln>
                            <a:noFill/>
                          </a:ln>
                          <a:solidFill>
                            <a:srgbClr val="000000"/>
                          </a:solidFill>
                          <a:effectLst/>
                          <a:latin typeface="新細明體" pitchFamily="18" charset="-120"/>
                          <a:ea typeface="新細明體" pitchFamily="18" charset="-120"/>
                        </a:rPr>
                        <a:t> </a:t>
                      </a:r>
                      <a:r>
                        <a:rPr kumimoji="1" lang="zh-TW" altLang="en-US" sz="2200" b="0" i="0" u="none" strike="noStrike" cap="none" normalizeH="0" baseline="0" smtClean="0">
                          <a:ln>
                            <a:noFill/>
                          </a:ln>
                          <a:solidFill>
                            <a:srgbClr val="000000"/>
                          </a:solidFill>
                          <a:effectLst/>
                          <a:latin typeface="新細明體" pitchFamily="18" charset="-120"/>
                          <a:ea typeface="新細明體" pitchFamily="18" charset="-120"/>
                        </a:rPr>
                        <a:t>離子 </a:t>
                      </a:r>
                      <a:r>
                        <a:rPr kumimoji="1" lang="en-US" altLang="zh-TW" sz="2200" b="0" i="0" u="none" strike="noStrike" cap="none" normalizeH="0" baseline="0" smtClean="0">
                          <a:ln>
                            <a:noFill/>
                          </a:ln>
                          <a:solidFill>
                            <a:srgbClr val="000000"/>
                          </a:solidFill>
                          <a:effectLst/>
                          <a:latin typeface="Arial" pitchFamily="34" charset="0"/>
                          <a:ea typeface="Guardi Roman" charset="-120"/>
                        </a:rPr>
                        <a:t>(Cr</a:t>
                      </a:r>
                      <a:r>
                        <a:rPr kumimoji="1" lang="en-US" altLang="zh-TW" sz="2200" b="0" i="0" u="none" strike="noStrike" cap="none" normalizeH="0" baseline="30000" smtClean="0">
                          <a:ln>
                            <a:noFill/>
                          </a:ln>
                          <a:solidFill>
                            <a:srgbClr val="000000"/>
                          </a:solidFill>
                          <a:effectLst/>
                          <a:latin typeface="Arial" pitchFamily="34" charset="0"/>
                          <a:ea typeface="Guardi Roman" charset="-120"/>
                        </a:rPr>
                        <a:t>3+</a:t>
                      </a:r>
                      <a:r>
                        <a:rPr kumimoji="1" lang="en-US" altLang="zh-TW" sz="2200" b="0" i="0" u="none" strike="noStrike" cap="none" normalizeH="0" baseline="0" smtClean="0">
                          <a:ln>
                            <a:noFill/>
                          </a:ln>
                          <a:solidFill>
                            <a:srgbClr val="000000"/>
                          </a:solidFill>
                          <a:effectLst/>
                          <a:latin typeface="Arial" pitchFamily="34" charset="0"/>
                          <a:ea typeface="Guardi Roman" charset="-120"/>
                        </a:rPr>
                        <a:t>)</a:t>
                      </a:r>
                      <a:endParaRPr kumimoji="1" lang="en-US" altLang="zh-TW" sz="2200" b="0" i="0" u="none" strike="noStrike" cap="none" normalizeH="0" baseline="30000" smtClean="0">
                        <a:ln>
                          <a:noFill/>
                        </a:ln>
                        <a:solidFill>
                          <a:srgbClr val="000000"/>
                        </a:solidFill>
                        <a:effectLst/>
                        <a:latin typeface="Arial" pitchFamily="34" charset="0"/>
                        <a:ea typeface="Guardi Roman" charset="-120"/>
                      </a:endParaRPr>
                    </a:p>
                  </a:txBody>
                  <a:tcPr marL="90000" marR="90000" marT="46801" marB="4680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rgbClr val="000000"/>
                          </a:solidFill>
                          <a:effectLst/>
                          <a:latin typeface="新細明體" pitchFamily="18" charset="-120"/>
                          <a:ea typeface="新細明體" pitchFamily="18" charset="-120"/>
                        </a:rPr>
                        <a:t>鉻</a:t>
                      </a:r>
                      <a:r>
                        <a:rPr kumimoji="1" lang="en-US" altLang="zh-TW" sz="2200" b="0" i="0" u="none" strike="noStrike" cap="none" normalizeH="0" baseline="0" smtClean="0">
                          <a:ln>
                            <a:noFill/>
                          </a:ln>
                          <a:solidFill>
                            <a:srgbClr val="000000"/>
                          </a:solidFill>
                          <a:effectLst/>
                          <a:latin typeface="Arial" pitchFamily="34" charset="0"/>
                          <a:ea typeface="Guardi Roman" charset="-120"/>
                        </a:rPr>
                        <a:t>(III) </a:t>
                      </a:r>
                      <a:r>
                        <a:rPr kumimoji="1" lang="zh-TW" altLang="en-US" sz="2200" b="0" i="0" u="none" strike="noStrike" cap="none" normalizeH="0" baseline="0" smtClean="0">
                          <a:ln>
                            <a:noFill/>
                          </a:ln>
                          <a:solidFill>
                            <a:srgbClr val="000000"/>
                          </a:solidFill>
                          <a:effectLst/>
                          <a:latin typeface="新細明體" pitchFamily="18" charset="-120"/>
                          <a:ea typeface="新細明體" pitchFamily="18" charset="-120"/>
                        </a:rPr>
                        <a:t>離子 </a:t>
                      </a:r>
                      <a:r>
                        <a:rPr kumimoji="1" lang="en-US" altLang="zh-TW" sz="2200" b="0" i="0" u="none" strike="noStrike" cap="none" normalizeH="0" baseline="0" smtClean="0">
                          <a:ln>
                            <a:noFill/>
                          </a:ln>
                          <a:solidFill>
                            <a:srgbClr val="000000"/>
                          </a:solidFill>
                          <a:effectLst/>
                          <a:latin typeface="Arial" pitchFamily="34" charset="0"/>
                          <a:ea typeface="Guardi Roman" charset="-120"/>
                        </a:rPr>
                        <a:t>(Cr</a:t>
                      </a:r>
                      <a:r>
                        <a:rPr kumimoji="1" lang="en-US" altLang="zh-TW" sz="2200" b="0" i="0" u="none" strike="noStrike" cap="none" normalizeH="0" baseline="30000" smtClean="0">
                          <a:ln>
                            <a:noFill/>
                          </a:ln>
                          <a:solidFill>
                            <a:srgbClr val="000000"/>
                          </a:solidFill>
                          <a:effectLst/>
                          <a:latin typeface="Arial" pitchFamily="34" charset="0"/>
                          <a:ea typeface="Guardi Roman" charset="-120"/>
                        </a:rPr>
                        <a:t>3+</a:t>
                      </a:r>
                      <a:r>
                        <a:rPr kumimoji="1" lang="en-US" altLang="zh-TW" sz="2200" b="0" i="0" u="none" strike="noStrike" cap="none" normalizeH="0" baseline="0" smtClean="0">
                          <a:ln>
                            <a:noFill/>
                          </a:ln>
                          <a:solidFill>
                            <a:srgbClr val="000000"/>
                          </a:solidFill>
                          <a:effectLst/>
                          <a:latin typeface="Arial" pitchFamily="34" charset="0"/>
                          <a:ea typeface="Guardi Roman" charset="-120"/>
                        </a:rPr>
                        <a:t>)</a:t>
                      </a:r>
                      <a:endParaRPr kumimoji="1" lang="en-US" altLang="zh-TW" sz="2200" b="0" i="0" u="none" strike="noStrike" cap="none" normalizeH="0" baseline="30000" smtClean="0">
                        <a:ln>
                          <a:noFill/>
                        </a:ln>
                        <a:solidFill>
                          <a:srgbClr val="000000"/>
                        </a:solidFill>
                        <a:effectLst/>
                        <a:latin typeface="Arial" pitchFamily="34" charset="0"/>
                        <a:ea typeface="Guardi Roman" charset="-120"/>
                      </a:endParaRPr>
                    </a:p>
                  </a:txBody>
                  <a:tcPr marL="90000" marR="90000" marT="46801" marB="46801"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bl>
          </a:graphicData>
        </a:graphic>
      </p:graphicFrame>
      <p:pic>
        <p:nvPicPr>
          <p:cNvPr id="94307" name="Picture 99" descr="圖片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38363" y="2505075"/>
            <a:ext cx="2179637" cy="159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317" name="Picture 109" descr="圖片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5638" y="2505075"/>
            <a:ext cx="2222500" cy="159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323" name="Picture 115" descr="圖片2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97688" y="2549525"/>
            <a:ext cx="1982787" cy="148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38" name="Rectangle 43"/>
          <p:cNvSpPr>
            <a:spLocks noChangeArrowheads="1"/>
          </p:cNvSpPr>
          <p:nvPr/>
        </p:nvSpPr>
        <p:spPr bwMode="auto">
          <a:xfrm>
            <a:off x="5076825" y="1989138"/>
            <a:ext cx="936625" cy="519112"/>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a:solidFill>
                  <a:srgbClr val="009900"/>
                </a:solidFill>
              </a:rPr>
              <a:t>綠色</a:t>
            </a:r>
            <a:endParaRPr lang="en-US" altLang="zh-TW">
              <a:solidFill>
                <a:srgbClr val="009900"/>
              </a:solidFill>
            </a:endParaRPr>
          </a:p>
        </p:txBody>
      </p:sp>
      <p:sp>
        <p:nvSpPr>
          <p:cNvPr id="91171" name="Rectangle 43"/>
          <p:cNvSpPr>
            <a:spLocks noChangeArrowheads="1"/>
          </p:cNvSpPr>
          <p:nvPr/>
        </p:nvSpPr>
        <p:spPr bwMode="auto">
          <a:xfrm>
            <a:off x="7380288" y="1989138"/>
            <a:ext cx="936625" cy="519112"/>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r>
              <a:rPr lang="zh-TW" altLang="en-US">
                <a:solidFill>
                  <a:srgbClr val="009900"/>
                </a:solidFill>
              </a:rPr>
              <a:t>綠色</a:t>
            </a:r>
            <a:endParaRPr lang="en-US" altLang="zh-TW">
              <a:solidFill>
                <a:srgbClr val="009900"/>
              </a:solidFill>
            </a:endParaRPr>
          </a:p>
        </p:txBody>
      </p:sp>
    </p:spTree>
    <p:extLst>
      <p:ext uri="{BB962C8B-B14F-4D97-AF65-F5344CB8AC3E}">
        <p14:creationId xmlns:p14="http://schemas.microsoft.com/office/powerpoint/2010/main" val="914113174"/>
      </p:ext>
    </p:extLst>
  </p:cSld>
  <p:clrMapOvr>
    <a:masterClrMapping/>
  </p:clrMapOvr>
  <p:timing>
    <p:tnLst>
      <p:par>
        <p:cTn id="1" dur="indefinite" restart="never" nodeType="tmRoot"/>
      </p:par>
    </p:tnLst>
  </p:timing>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文字方塊 1"/>
          <p:cNvSpPr txBox="1">
            <a:spLocks noChangeArrowheads="1"/>
          </p:cNvSpPr>
          <p:nvPr/>
        </p:nvSpPr>
        <p:spPr bwMode="auto">
          <a:xfrm>
            <a:off x="238125" y="822449"/>
            <a:ext cx="2540000" cy="582613"/>
          </a:xfrm>
          <a:prstGeom prst="rect">
            <a:avLst/>
          </a:prstGeom>
          <a:noFill/>
          <a:ln w="63500" cmpd="thickThin">
            <a:solidFill>
              <a:srgbClr val="9966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9966FF"/>
                </a:solidFill>
                <a:latin typeface="Arial" charset="0"/>
                <a:cs typeface="Arial" charset="0"/>
              </a:rPr>
              <a:t>熱化學方程式</a:t>
            </a:r>
            <a:endParaRPr kumimoji="0" lang="en-US" altLang="zh-HK" sz="2800" b="1">
              <a:solidFill>
                <a:srgbClr val="9966FF"/>
              </a:solidFill>
              <a:latin typeface="Arial" charset="0"/>
              <a:cs typeface="Arial" charset="0"/>
            </a:endParaRPr>
          </a:p>
        </p:txBody>
      </p:sp>
      <p:grpSp>
        <p:nvGrpSpPr>
          <p:cNvPr id="11268" name="群組 4"/>
          <p:cNvGrpSpPr>
            <a:grpSpLocks/>
          </p:cNvGrpSpPr>
          <p:nvPr/>
        </p:nvGrpSpPr>
        <p:grpSpPr bwMode="auto">
          <a:xfrm>
            <a:off x="679450" y="1973783"/>
            <a:ext cx="7621588" cy="519113"/>
            <a:chOff x="679584" y="970392"/>
            <a:chExt cx="7621923" cy="520039"/>
          </a:xfrm>
        </p:grpSpPr>
        <p:sp>
          <p:nvSpPr>
            <p:cNvPr id="11276" name="矩形 2"/>
            <p:cNvSpPr>
              <a:spLocks noChangeArrowheads="1"/>
            </p:cNvSpPr>
            <p:nvPr/>
          </p:nvSpPr>
          <p:spPr bwMode="auto">
            <a:xfrm>
              <a:off x="679584" y="970392"/>
              <a:ext cx="7621923" cy="52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l-PL" altLang="zh-HK" sz="2800" dirty="0">
                  <a:latin typeface="Arial" charset="0"/>
                  <a:cs typeface="Arial" charset="0"/>
                </a:rPr>
                <a:t>C(s) + O</a:t>
              </a:r>
              <a:r>
                <a:rPr kumimoji="0" lang="pl-PL" altLang="zh-HK" sz="2800" baseline="-25000" dirty="0">
                  <a:latin typeface="Arial" charset="0"/>
                  <a:cs typeface="Arial" charset="0"/>
                </a:rPr>
                <a:t>2</a:t>
              </a:r>
              <a:r>
                <a:rPr kumimoji="0" lang="pl-PL" altLang="zh-HK" sz="2800" dirty="0">
                  <a:latin typeface="Arial" charset="0"/>
                  <a:cs typeface="Arial" charset="0"/>
                </a:rPr>
                <a:t>(g) </a:t>
              </a:r>
              <a:r>
                <a:rPr kumimoji="0" lang="pl-PL" altLang="zh-HK" sz="2800" dirty="0">
                  <a:latin typeface="Arial" charset="0"/>
                  <a:cs typeface="Arial" charset="0"/>
                  <a:sym typeface="Symbol" pitchFamily="18" charset="2"/>
                </a:rPr>
                <a:t></a:t>
              </a:r>
              <a:r>
                <a:rPr kumimoji="0" lang="en-US" altLang="zh-HK" sz="2800" dirty="0">
                  <a:latin typeface="Arial" charset="0"/>
                  <a:cs typeface="Arial" charset="0"/>
                  <a:sym typeface="Symbol" pitchFamily="18" charset="2"/>
                </a:rPr>
                <a:t> </a:t>
              </a:r>
              <a:r>
                <a:rPr kumimoji="0" lang="pl-PL" altLang="zh-HK" sz="2800" dirty="0">
                  <a:latin typeface="Arial" charset="0"/>
                  <a:cs typeface="Arial" charset="0"/>
                </a:rPr>
                <a:t>CO</a:t>
              </a:r>
              <a:r>
                <a:rPr kumimoji="0" lang="pl-PL" altLang="zh-HK" sz="2800" baseline="-25000" dirty="0">
                  <a:latin typeface="Arial" charset="0"/>
                  <a:cs typeface="Arial" charset="0"/>
                </a:rPr>
                <a:t>2</a:t>
              </a:r>
              <a:r>
                <a:rPr kumimoji="0" lang="pl-PL" altLang="zh-HK" sz="2800" dirty="0">
                  <a:latin typeface="Arial" charset="0"/>
                  <a:cs typeface="Arial" charset="0"/>
                </a:rPr>
                <a:t>(g) </a:t>
              </a:r>
              <a:r>
                <a:rPr kumimoji="0" lang="en-US" altLang="zh-HK" sz="2800" dirty="0">
                  <a:latin typeface="Arial" charset="0"/>
                  <a:cs typeface="Arial" charset="0"/>
                </a:rPr>
                <a:t>   </a:t>
              </a:r>
              <a:r>
                <a:rPr kumimoji="0" lang="pl-PL" altLang="zh-HK" sz="2800" dirty="0">
                  <a:latin typeface="Arial" charset="0"/>
                  <a:cs typeface="Arial" charset="0"/>
                  <a:sym typeface="Symbol" pitchFamily="18" charset="2"/>
                </a:rPr>
                <a:t></a:t>
              </a:r>
              <a:r>
                <a:rPr kumimoji="0" lang="pl-PL" altLang="zh-HK" sz="2800" i="1" dirty="0">
                  <a:latin typeface="Arial" charset="0"/>
                  <a:cs typeface="Arial" charset="0"/>
                </a:rPr>
                <a:t>H </a:t>
              </a:r>
              <a:r>
                <a:rPr kumimoji="0" lang="en-US" altLang="zh-HK" sz="2800" i="1" dirty="0">
                  <a:latin typeface="Arial" charset="0"/>
                  <a:cs typeface="Arial" charset="0"/>
                </a:rPr>
                <a:t> </a:t>
              </a:r>
              <a:r>
                <a:rPr kumimoji="0" lang="pl-PL" altLang="zh-HK" sz="2800" dirty="0">
                  <a:latin typeface="Arial" charset="0"/>
                  <a:cs typeface="Arial" charset="0"/>
                </a:rPr>
                <a:t>= –393.5 kJ mol</a:t>
              </a:r>
              <a:r>
                <a:rPr kumimoji="0" lang="pl-PL" altLang="zh-HK" sz="2800" baseline="30000" dirty="0">
                  <a:latin typeface="Arial" charset="0"/>
                  <a:cs typeface="Arial" charset="0"/>
                </a:rPr>
                <a:t>–1</a:t>
              </a:r>
              <a:endParaRPr kumimoji="0" lang="zh-HK" altLang="en-US" sz="2800" baseline="30000" dirty="0">
                <a:latin typeface="Arial" charset="0"/>
                <a:cs typeface="Arial" charset="0"/>
              </a:endParaRPr>
            </a:p>
          </p:txBody>
        </p:sp>
        <p:pic>
          <p:nvPicPr>
            <p:cNvPr id="11277" name="Picture 2" descr="C:\Documents and Settings\Aristo\Desktop\shared\From Shirley\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68687" y="1045487"/>
              <a:ext cx="128016" cy="97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 name="Rectangle 5"/>
          <p:cNvSpPr>
            <a:spLocks noChangeArrowheads="1"/>
          </p:cNvSpPr>
          <p:nvPr/>
        </p:nvSpPr>
        <p:spPr bwMode="auto">
          <a:xfrm>
            <a:off x="169863" y="3063925"/>
            <a:ext cx="8878887"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latin typeface="Arial" charset="0"/>
                <a:cs typeface="Arial" charset="0"/>
              </a:rPr>
              <a:t>從上述方程式可得知，在標準條件下，</a:t>
            </a:r>
          </a:p>
          <a:p>
            <a:pPr eaLnBrk="1" hangingPunct="1"/>
            <a:r>
              <a:rPr kumimoji="0" lang="zh-TW" altLang="en-US" sz="2800">
                <a:latin typeface="Arial" charset="0"/>
                <a:cs typeface="Arial" charset="0"/>
              </a:rPr>
              <a:t>	一摩爾 碳原子 與 一摩爾 氧分子 反應生成 </a:t>
            </a:r>
          </a:p>
          <a:p>
            <a:pPr eaLnBrk="1" hangingPunct="1"/>
            <a:r>
              <a:rPr kumimoji="0" lang="zh-TW" altLang="en-US" sz="2800">
                <a:latin typeface="Arial" charset="0"/>
                <a:cs typeface="Arial" charset="0"/>
              </a:rPr>
              <a:t>	一摩爾 二氧化碳分子時，會釋出 </a:t>
            </a:r>
            <a:r>
              <a:rPr kumimoji="0" lang="en-US" altLang="zh-TW" sz="2800">
                <a:latin typeface="Arial" charset="0"/>
                <a:cs typeface="Arial" charset="0"/>
              </a:rPr>
              <a:t>393.5 kJ </a:t>
            </a:r>
            <a:r>
              <a:rPr kumimoji="0" lang="zh-TW" altLang="en-US" sz="2800">
                <a:latin typeface="Arial" charset="0"/>
                <a:cs typeface="Arial" charset="0"/>
              </a:rPr>
              <a:t>的熱能。</a:t>
            </a:r>
            <a:endParaRPr kumimoji="0" lang="en-US" altLang="zh-TW" sz="2800" baseline="30000">
              <a:latin typeface="Arial" charset="0"/>
              <a:ea typeface="Arial Unicode MS" pitchFamily="34" charset="-120"/>
              <a:cs typeface="Arial" charset="0"/>
            </a:endParaRPr>
          </a:p>
        </p:txBody>
      </p:sp>
    </p:spTree>
    <p:extLst>
      <p:ext uri="{BB962C8B-B14F-4D97-AF65-F5344CB8AC3E}">
        <p14:creationId xmlns:p14="http://schemas.microsoft.com/office/powerpoint/2010/main" val="707240298"/>
      </p:ext>
    </p:extLst>
  </p:cSld>
  <p:clrMapOvr>
    <a:masterClrMapping/>
  </p:clrMapOvr>
  <p:timing>
    <p:tnLst>
      <p:par>
        <p:cTn id="1" dur="indefinite" restart="never" nodeType="tmRoot"/>
      </p:par>
    </p:tnLst>
  </p:timing>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7"/>
          <p:cNvSpPr>
            <a:spLocks noChangeArrowheads="1"/>
          </p:cNvSpPr>
          <p:nvPr/>
        </p:nvSpPr>
        <p:spPr bwMode="auto">
          <a:xfrm>
            <a:off x="211609" y="332656"/>
            <a:ext cx="70246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000" b="1" dirty="0">
                <a:solidFill>
                  <a:srgbClr val="CC0066"/>
                </a:solidFill>
                <a:cs typeface="Arial" charset="0"/>
              </a:rPr>
              <a:t>涉及熱化學方程式中某物質的物態改變</a:t>
            </a:r>
          </a:p>
        </p:txBody>
      </p:sp>
      <p:sp>
        <p:nvSpPr>
          <p:cNvPr id="6" name="Rectangle 5"/>
          <p:cNvSpPr>
            <a:spLocks noChangeArrowheads="1"/>
          </p:cNvSpPr>
          <p:nvPr/>
        </p:nvSpPr>
        <p:spPr bwMode="auto">
          <a:xfrm>
            <a:off x="228600" y="1222375"/>
            <a:ext cx="86868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t>在熱化學方程式上，我們需要標明反應物和生成物的</a:t>
            </a:r>
            <a:r>
              <a:rPr kumimoji="0" lang="zh-TW" altLang="en-US" sz="2800" b="1"/>
              <a:t>物態</a:t>
            </a:r>
            <a:r>
              <a:rPr kumimoji="0" lang="zh-TW" altLang="en-US" sz="2800"/>
              <a:t>。</a:t>
            </a:r>
            <a:endParaRPr kumimoji="0" lang="en-US" altLang="zh-TW" sz="2800" baseline="30000">
              <a:latin typeface="Arial" charset="0"/>
              <a:ea typeface="Arial Unicode MS" pitchFamily="34" charset="-120"/>
              <a:cs typeface="Arial" charset="0"/>
            </a:endParaRPr>
          </a:p>
        </p:txBody>
      </p:sp>
      <p:sp>
        <p:nvSpPr>
          <p:cNvPr id="7172" name="文字方塊 8"/>
          <p:cNvSpPr txBox="1">
            <a:spLocks noChangeArrowheads="1"/>
          </p:cNvSpPr>
          <p:nvPr/>
        </p:nvSpPr>
        <p:spPr bwMode="auto">
          <a:xfrm>
            <a:off x="385763" y="2543175"/>
            <a:ext cx="1344612" cy="557213"/>
          </a:xfrm>
          <a:prstGeom prst="rect">
            <a:avLst/>
          </a:prstGeom>
          <a:noFill/>
          <a:ln w="38100" cmpd="dbl">
            <a:solidFill>
              <a:srgbClr val="00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006600"/>
                </a:solidFill>
                <a:latin typeface="Arial" charset="0"/>
                <a:cs typeface="Arial" charset="0"/>
              </a:rPr>
              <a:t>例子</a:t>
            </a:r>
            <a:endParaRPr kumimoji="0" lang="en-US" altLang="zh-HK" sz="2800" b="1">
              <a:solidFill>
                <a:srgbClr val="006600"/>
              </a:solidFill>
              <a:latin typeface="Arial" charset="0"/>
              <a:cs typeface="Arial" charset="0"/>
            </a:endParaRPr>
          </a:p>
        </p:txBody>
      </p:sp>
      <p:grpSp>
        <p:nvGrpSpPr>
          <p:cNvPr id="2" name="群組 10"/>
          <p:cNvGrpSpPr>
            <a:grpSpLocks/>
          </p:cNvGrpSpPr>
          <p:nvPr/>
        </p:nvGrpSpPr>
        <p:grpSpPr bwMode="auto">
          <a:xfrm>
            <a:off x="434975" y="3062288"/>
            <a:ext cx="8501063" cy="1795462"/>
            <a:chOff x="522513" y="3184751"/>
            <a:chExt cx="8501744" cy="1796025"/>
          </a:xfrm>
        </p:grpSpPr>
        <p:sp>
          <p:nvSpPr>
            <p:cNvPr id="12298" name="矩形 1"/>
            <p:cNvSpPr>
              <a:spLocks noChangeArrowheads="1"/>
            </p:cNvSpPr>
            <p:nvPr/>
          </p:nvSpPr>
          <p:spPr bwMode="auto">
            <a:xfrm>
              <a:off x="522513" y="3427715"/>
              <a:ext cx="8501744" cy="1373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dirty="0">
                  <a:latin typeface="Arial" charset="0"/>
                  <a:cs typeface="Arial" charset="0"/>
                </a:rPr>
                <a:t>H</a:t>
              </a:r>
              <a:r>
                <a:rPr kumimoji="0" lang="en-US" altLang="zh-HK" sz="2800" baseline="-25000" dirty="0">
                  <a:latin typeface="Arial" charset="0"/>
                  <a:cs typeface="Arial" charset="0"/>
                </a:rPr>
                <a:t>2</a:t>
              </a:r>
              <a:r>
                <a:rPr kumimoji="0" lang="en-US" altLang="zh-HK" sz="2800" dirty="0">
                  <a:latin typeface="Arial" charset="0"/>
                  <a:cs typeface="Arial" charset="0"/>
                </a:rPr>
                <a:t>(g) +      </a:t>
              </a:r>
              <a:r>
                <a:rPr kumimoji="0" lang="pt-BR" altLang="zh-HK" sz="2800" dirty="0">
                  <a:latin typeface="Arial" charset="0"/>
                  <a:cs typeface="Arial" charset="0"/>
                </a:rPr>
                <a:t>O</a:t>
              </a:r>
              <a:r>
                <a:rPr kumimoji="0" lang="pt-BR" altLang="zh-HK" sz="2800" baseline="-25000" dirty="0">
                  <a:latin typeface="Arial" charset="0"/>
                  <a:cs typeface="Arial" charset="0"/>
                </a:rPr>
                <a:t>2</a:t>
              </a:r>
              <a:r>
                <a:rPr kumimoji="0" lang="pt-BR" altLang="zh-HK" sz="2800" dirty="0">
                  <a:latin typeface="Arial" charset="0"/>
                  <a:cs typeface="Arial" charset="0"/>
                </a:rPr>
                <a:t>(g) </a:t>
              </a:r>
              <a:r>
                <a:rPr kumimoji="0" lang="pt-BR" altLang="zh-HK" sz="2800" dirty="0">
                  <a:latin typeface="Arial" charset="0"/>
                  <a:cs typeface="Arial" charset="0"/>
                  <a:sym typeface="Symbol" pitchFamily="18" charset="2"/>
                </a:rPr>
                <a:t> </a:t>
              </a:r>
              <a:r>
                <a:rPr kumimoji="0" lang="pt-BR" altLang="zh-HK" sz="2800" dirty="0">
                  <a:latin typeface="Arial" charset="0"/>
                  <a:cs typeface="Arial" charset="0"/>
                </a:rPr>
                <a:t>H</a:t>
              </a:r>
              <a:r>
                <a:rPr kumimoji="0" lang="pt-BR" altLang="zh-HK" sz="2800" baseline="-25000" dirty="0">
                  <a:latin typeface="Arial" charset="0"/>
                  <a:cs typeface="Arial" charset="0"/>
                </a:rPr>
                <a:t>2</a:t>
              </a:r>
              <a:r>
                <a:rPr kumimoji="0" lang="pt-BR" altLang="zh-HK" sz="2800" dirty="0">
                  <a:latin typeface="Arial" charset="0"/>
                  <a:cs typeface="Arial" charset="0"/>
                </a:rPr>
                <a:t>O(</a:t>
              </a:r>
              <a:r>
                <a:rPr kumimoji="0" lang="pt-BR" altLang="zh-HK" sz="2800" dirty="0">
                  <a:solidFill>
                    <a:srgbClr val="3399FF"/>
                  </a:solidFill>
                  <a:latin typeface="Arial" charset="0"/>
                  <a:cs typeface="Arial" charset="0"/>
                </a:rPr>
                <a:t>g</a:t>
              </a:r>
              <a:r>
                <a:rPr kumimoji="0" lang="pt-BR" altLang="zh-HK" sz="2800" dirty="0">
                  <a:latin typeface="Arial" charset="0"/>
                  <a:cs typeface="Arial" charset="0"/>
                </a:rPr>
                <a:t>)    </a:t>
              </a:r>
              <a:r>
                <a:rPr kumimoji="0" lang="pt-BR" altLang="zh-HK" sz="2800" dirty="0">
                  <a:latin typeface="Arial" charset="0"/>
                  <a:cs typeface="Arial" charset="0"/>
                  <a:sym typeface="Symbol" pitchFamily="18" charset="2"/>
                </a:rPr>
                <a:t></a:t>
              </a:r>
              <a:r>
                <a:rPr kumimoji="0" lang="pt-BR" altLang="zh-HK" sz="2800" i="1" dirty="0">
                  <a:latin typeface="Arial" charset="0"/>
                  <a:cs typeface="Arial" charset="0"/>
                </a:rPr>
                <a:t>H </a:t>
              </a:r>
              <a:r>
                <a:rPr kumimoji="0" lang="pt-BR" altLang="zh-HK" sz="2800" dirty="0">
                  <a:latin typeface="Arial" charset="0"/>
                  <a:cs typeface="Arial" charset="0"/>
                </a:rPr>
                <a:t>= –241.8 kJ mol</a:t>
              </a:r>
              <a:r>
                <a:rPr kumimoji="0" lang="pt-BR" altLang="zh-HK" sz="2800" baseline="30000" dirty="0">
                  <a:latin typeface="Arial" charset="0"/>
                  <a:cs typeface="Arial" charset="0"/>
                </a:rPr>
                <a:t>–1</a:t>
              </a:r>
            </a:p>
            <a:p>
              <a:pPr eaLnBrk="1" hangingPunct="1"/>
              <a:r>
                <a:rPr kumimoji="0" lang="pt-BR" altLang="zh-HK" sz="2800" dirty="0">
                  <a:latin typeface="Arial" charset="0"/>
                  <a:cs typeface="Arial" charset="0"/>
                </a:rPr>
                <a:t> </a:t>
              </a:r>
            </a:p>
            <a:p>
              <a:pPr eaLnBrk="1" hangingPunct="1"/>
              <a:r>
                <a:rPr kumimoji="0" lang="en-US" altLang="zh-HK" sz="2800" dirty="0">
                  <a:latin typeface="Arial" charset="0"/>
                  <a:cs typeface="Arial" charset="0"/>
                </a:rPr>
                <a:t>H</a:t>
              </a:r>
              <a:r>
                <a:rPr kumimoji="0" lang="en-US" altLang="zh-HK" sz="2800" baseline="-25000" dirty="0">
                  <a:latin typeface="Arial" charset="0"/>
                  <a:cs typeface="Arial" charset="0"/>
                </a:rPr>
                <a:t>2</a:t>
              </a:r>
              <a:r>
                <a:rPr kumimoji="0" lang="en-US" altLang="zh-HK" sz="2800" dirty="0">
                  <a:latin typeface="Arial" charset="0"/>
                  <a:cs typeface="Arial" charset="0"/>
                </a:rPr>
                <a:t>(g) +      </a:t>
              </a:r>
              <a:r>
                <a:rPr kumimoji="0" lang="pt-BR" altLang="zh-HK" sz="2800" dirty="0">
                  <a:latin typeface="Arial" charset="0"/>
                  <a:cs typeface="Arial" charset="0"/>
                </a:rPr>
                <a:t>O</a:t>
              </a:r>
              <a:r>
                <a:rPr kumimoji="0" lang="pt-BR" altLang="zh-HK" sz="2800" baseline="-25000" dirty="0">
                  <a:latin typeface="Arial" charset="0"/>
                  <a:cs typeface="Arial" charset="0"/>
                </a:rPr>
                <a:t>2</a:t>
              </a:r>
              <a:r>
                <a:rPr kumimoji="0" lang="pt-BR" altLang="zh-HK" sz="2800" dirty="0">
                  <a:latin typeface="Arial" charset="0"/>
                  <a:cs typeface="Arial" charset="0"/>
                </a:rPr>
                <a:t>(g) </a:t>
              </a:r>
              <a:r>
                <a:rPr kumimoji="0" lang="pt-BR" altLang="zh-HK" sz="2800" dirty="0">
                  <a:latin typeface="Arial" charset="0"/>
                  <a:cs typeface="Arial" charset="0"/>
                  <a:sym typeface="Symbol" pitchFamily="18" charset="2"/>
                </a:rPr>
                <a:t> </a:t>
              </a:r>
              <a:r>
                <a:rPr kumimoji="0" lang="pt-BR" altLang="zh-HK" sz="2800" dirty="0">
                  <a:latin typeface="Arial" charset="0"/>
                  <a:cs typeface="Arial" charset="0"/>
                </a:rPr>
                <a:t>H</a:t>
              </a:r>
              <a:r>
                <a:rPr kumimoji="0" lang="pt-BR" altLang="zh-HK" sz="2800" baseline="-25000" dirty="0">
                  <a:latin typeface="Arial" charset="0"/>
                  <a:cs typeface="Arial" charset="0"/>
                </a:rPr>
                <a:t>2</a:t>
              </a:r>
              <a:r>
                <a:rPr kumimoji="0" lang="pt-BR" altLang="zh-HK" sz="2800" dirty="0">
                  <a:latin typeface="Arial" charset="0"/>
                  <a:cs typeface="Arial" charset="0"/>
                </a:rPr>
                <a:t>O(</a:t>
              </a:r>
              <a:r>
                <a:rPr kumimoji="0" lang="pt-BR" altLang="zh-HK" sz="2800" dirty="0">
                  <a:solidFill>
                    <a:srgbClr val="3399FF"/>
                  </a:solidFill>
                  <a:latin typeface="Arial" charset="0"/>
                  <a:cs typeface="Arial" charset="0"/>
                </a:rPr>
                <a:t>l</a:t>
              </a:r>
              <a:r>
                <a:rPr kumimoji="0" lang="pt-BR" altLang="zh-HK" sz="2800" dirty="0">
                  <a:latin typeface="Arial" charset="0"/>
                  <a:cs typeface="Arial" charset="0"/>
                </a:rPr>
                <a:t>)     </a:t>
              </a:r>
              <a:r>
                <a:rPr kumimoji="0" lang="pt-BR" altLang="zh-HK" sz="2800" dirty="0">
                  <a:latin typeface="Arial" charset="0"/>
                  <a:cs typeface="Arial" charset="0"/>
                  <a:sym typeface="Symbol" pitchFamily="18" charset="2"/>
                </a:rPr>
                <a:t></a:t>
              </a:r>
              <a:r>
                <a:rPr kumimoji="0" lang="pt-BR" altLang="zh-HK" sz="2800" i="1" dirty="0">
                  <a:latin typeface="Arial" charset="0"/>
                  <a:cs typeface="Arial" charset="0"/>
                </a:rPr>
                <a:t>H </a:t>
              </a:r>
              <a:r>
                <a:rPr kumimoji="0" lang="pt-BR" altLang="zh-HK" sz="2800" dirty="0">
                  <a:latin typeface="Arial" charset="0"/>
                  <a:cs typeface="Arial" charset="0"/>
                </a:rPr>
                <a:t>= –285.8 kJ mol</a:t>
              </a:r>
              <a:r>
                <a:rPr kumimoji="0" lang="pt-BR" altLang="zh-HK" sz="2800" baseline="30000" dirty="0">
                  <a:latin typeface="Arial" charset="0"/>
                  <a:cs typeface="Arial" charset="0"/>
                </a:rPr>
                <a:t>–1</a:t>
              </a:r>
            </a:p>
          </p:txBody>
        </p:sp>
        <p:graphicFrame>
          <p:nvGraphicFramePr>
            <p:cNvPr id="12299" name="物件 2"/>
            <p:cNvGraphicFramePr>
              <a:graphicFrameLocks noChangeAspect="1"/>
            </p:cNvGraphicFramePr>
            <p:nvPr/>
          </p:nvGraphicFramePr>
          <p:xfrm>
            <a:off x="1818822" y="3184751"/>
            <a:ext cx="560627" cy="936173"/>
          </p:xfrm>
          <a:graphic>
            <a:graphicData uri="http://schemas.openxmlformats.org/presentationml/2006/ole">
              <mc:AlternateContent xmlns:mc="http://schemas.openxmlformats.org/markup-compatibility/2006">
                <mc:Choice xmlns:v="urn:schemas-microsoft-com:vml" Requires="v">
                  <p:oleObj spid="_x0000_s67672" name="方程式" r:id="rId4" imgW="139639" imgH="342751" progId="Equation.3">
                    <p:embed/>
                  </p:oleObj>
                </mc:Choice>
                <mc:Fallback>
                  <p:oleObj name="方程式" r:id="rId4" imgW="139639" imgH="34275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18822" y="3184751"/>
                          <a:ext cx="560627" cy="936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2300" name="物件 9"/>
            <p:cNvGraphicFramePr>
              <a:graphicFrameLocks noChangeAspect="1"/>
            </p:cNvGraphicFramePr>
            <p:nvPr/>
          </p:nvGraphicFramePr>
          <p:xfrm>
            <a:off x="1817474" y="4044151"/>
            <a:ext cx="561975" cy="936625"/>
          </p:xfrm>
          <a:graphic>
            <a:graphicData uri="http://schemas.openxmlformats.org/presentationml/2006/ole">
              <mc:AlternateContent xmlns:mc="http://schemas.openxmlformats.org/markup-compatibility/2006">
                <mc:Choice xmlns:v="urn:schemas-microsoft-com:vml" Requires="v">
                  <p:oleObj spid="_x0000_s67673" name="方程式" r:id="rId6" imgW="139639" imgH="342751" progId="Equation.3">
                    <p:embed/>
                  </p:oleObj>
                </mc:Choice>
                <mc:Fallback>
                  <p:oleObj name="方程式" r:id="rId6" imgW="139639" imgH="34275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17474" y="4044151"/>
                          <a:ext cx="561975"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sp>
        <p:nvSpPr>
          <p:cNvPr id="12" name="Rectangle 5"/>
          <p:cNvSpPr>
            <a:spLocks noChangeArrowheads="1"/>
          </p:cNvSpPr>
          <p:nvPr/>
        </p:nvSpPr>
        <p:spPr bwMode="auto">
          <a:xfrm>
            <a:off x="260548" y="5147146"/>
            <a:ext cx="83439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t>以上的差異源於蒸汽在凝結成液態水時所釋出的額外熱能</a:t>
            </a:r>
            <a:r>
              <a:rPr kumimoji="0" lang="en-US" altLang="zh-TW" sz="2800">
                <a:latin typeface="Arial" charset="0"/>
                <a:cs typeface="Arial" charset="0"/>
              </a:rPr>
              <a:t> </a:t>
            </a:r>
            <a:r>
              <a:rPr kumimoji="0" lang="en-US" altLang="zh-HK" sz="2800">
                <a:latin typeface="Arial" charset="0"/>
                <a:cs typeface="Arial" charset="0"/>
              </a:rPr>
              <a:t>(44.0 kJ mol</a:t>
            </a:r>
            <a:r>
              <a:rPr kumimoji="0" lang="en-US" altLang="zh-HK" sz="2800" baseline="30000">
                <a:latin typeface="Arial" charset="0"/>
                <a:cs typeface="Arial" charset="0"/>
              </a:rPr>
              <a:t>–1</a:t>
            </a:r>
            <a:r>
              <a:rPr kumimoji="0" lang="en-US" altLang="zh-HK" sz="2800">
                <a:latin typeface="Arial" charset="0"/>
                <a:cs typeface="Arial" charset="0"/>
              </a:rPr>
              <a:t>)</a:t>
            </a:r>
            <a:r>
              <a:rPr kumimoji="0" lang="zh-TW" altLang="en-US" sz="2800">
                <a:latin typeface="Arial" charset="0"/>
                <a:cs typeface="Arial" charset="0"/>
              </a:rPr>
              <a:t>。</a:t>
            </a:r>
            <a:endParaRPr kumimoji="0" lang="en-US" altLang="zh-TW" sz="2800" baseline="30000">
              <a:latin typeface="Arial" charset="0"/>
              <a:ea typeface="Arial Unicode MS" pitchFamily="34" charset="-120"/>
              <a:cs typeface="Arial" charset="0"/>
            </a:endParaRPr>
          </a:p>
        </p:txBody>
      </p:sp>
    </p:spTree>
    <p:extLst>
      <p:ext uri="{BB962C8B-B14F-4D97-AF65-F5344CB8AC3E}">
        <p14:creationId xmlns:p14="http://schemas.microsoft.com/office/powerpoint/2010/main" val="1743559801"/>
      </p:ext>
    </p:extLst>
  </p:cSld>
  <p:clrMapOvr>
    <a:masterClrMapping/>
  </p:clrMapOvr>
  <p:timing>
    <p:tnLst>
      <p:par>
        <p:cTn id="1" dur="indefinite" restart="never" nodeType="tmRoot"/>
      </p:par>
    </p:tnLst>
  </p:timing>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7"/>
          <p:cNvSpPr>
            <a:spLocks noChangeArrowheads="1"/>
          </p:cNvSpPr>
          <p:nvPr/>
        </p:nvSpPr>
        <p:spPr bwMode="auto">
          <a:xfrm>
            <a:off x="264988" y="606425"/>
            <a:ext cx="67818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000" b="1">
                <a:solidFill>
                  <a:srgbClr val="CC0066"/>
                </a:solidFill>
                <a:cs typeface="Arial" charset="0"/>
              </a:rPr>
              <a:t>把熱化學方程式的反應方向逆轉</a:t>
            </a:r>
          </a:p>
        </p:txBody>
      </p:sp>
      <p:sp>
        <p:nvSpPr>
          <p:cNvPr id="3" name="Rectangle 5"/>
          <p:cNvSpPr>
            <a:spLocks noChangeArrowheads="1"/>
          </p:cNvSpPr>
          <p:nvPr/>
        </p:nvSpPr>
        <p:spPr bwMode="auto">
          <a:xfrm>
            <a:off x="296738" y="1527175"/>
            <a:ext cx="86487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dirty="0"/>
              <a:t>若把熱化學方程式的</a:t>
            </a:r>
            <a:r>
              <a:rPr kumimoji="0" lang="zh-TW" altLang="en-US" sz="3200" b="1" dirty="0">
                <a:solidFill>
                  <a:srgbClr val="3399FF"/>
                </a:solidFill>
              </a:rPr>
              <a:t>反應方向逆轉</a:t>
            </a:r>
            <a:r>
              <a:rPr kumimoji="0" lang="zh-TW" altLang="en-US" sz="2800" dirty="0"/>
              <a:t>，</a:t>
            </a:r>
            <a:r>
              <a:rPr kumimoji="0" lang="en-US" altLang="zh-HK" sz="2800" dirty="0">
                <a:latin typeface="Arial" charset="0"/>
                <a:cs typeface="Arial" charset="0"/>
                <a:sym typeface="Symbol" pitchFamily="18" charset="2"/>
              </a:rPr>
              <a:t></a:t>
            </a:r>
            <a:r>
              <a:rPr kumimoji="0" lang="en-US" altLang="zh-HK" sz="2800" i="1" dirty="0">
                <a:latin typeface="Arial" charset="0"/>
                <a:cs typeface="Arial" charset="0"/>
              </a:rPr>
              <a:t>H</a:t>
            </a:r>
            <a:r>
              <a:rPr kumimoji="0" lang="en-US" altLang="zh-TW" sz="2800" i="1" dirty="0">
                <a:latin typeface="Arial" charset="0"/>
                <a:cs typeface="Arial" charset="0"/>
              </a:rPr>
              <a:t> </a:t>
            </a:r>
            <a:r>
              <a:rPr kumimoji="0" lang="zh-TW" altLang="en-US" sz="2800" dirty="0"/>
              <a:t>的 </a:t>
            </a:r>
            <a:r>
              <a:rPr kumimoji="0" lang="zh-TW" altLang="en-US" sz="3200" b="1" dirty="0">
                <a:solidFill>
                  <a:srgbClr val="3399FF"/>
                </a:solidFill>
              </a:rPr>
              <a:t>正負號亦會隨之逆</a:t>
            </a:r>
            <a:r>
              <a:rPr kumimoji="0" lang="zh-HK" altLang="en-US" sz="3200" b="1" dirty="0">
                <a:solidFill>
                  <a:srgbClr val="3399FF"/>
                </a:solidFill>
              </a:rPr>
              <a:t>轉</a:t>
            </a:r>
            <a:r>
              <a:rPr kumimoji="0" lang="zh-HK" altLang="en-US" sz="2800" dirty="0"/>
              <a:t>。</a:t>
            </a:r>
            <a:endParaRPr kumimoji="0" lang="en-US" altLang="zh-TW" sz="2800" baseline="30000" dirty="0">
              <a:latin typeface="Arial" charset="0"/>
              <a:ea typeface="Arial Unicode MS" pitchFamily="34" charset="-120"/>
              <a:cs typeface="Arial Unicode MS" pitchFamily="34" charset="-120"/>
            </a:endParaRPr>
          </a:p>
        </p:txBody>
      </p:sp>
      <p:grpSp>
        <p:nvGrpSpPr>
          <p:cNvPr id="2" name="Group 15"/>
          <p:cNvGrpSpPr>
            <a:grpSpLocks/>
          </p:cNvGrpSpPr>
          <p:nvPr/>
        </p:nvGrpSpPr>
        <p:grpSpPr bwMode="auto">
          <a:xfrm>
            <a:off x="422150" y="2960688"/>
            <a:ext cx="8523288" cy="1825625"/>
            <a:chOff x="216" y="1766"/>
            <a:chExt cx="5369" cy="1150"/>
          </a:xfrm>
        </p:grpSpPr>
        <p:sp>
          <p:nvSpPr>
            <p:cNvPr id="14347" name="文字方塊 3"/>
            <p:cNvSpPr txBox="1">
              <a:spLocks noChangeArrowheads="1"/>
            </p:cNvSpPr>
            <p:nvPr/>
          </p:nvSpPr>
          <p:spPr bwMode="auto">
            <a:xfrm>
              <a:off x="216" y="1766"/>
              <a:ext cx="831" cy="351"/>
            </a:xfrm>
            <a:prstGeom prst="rect">
              <a:avLst/>
            </a:prstGeom>
            <a:noFill/>
            <a:ln w="38100" cmpd="dbl">
              <a:solidFill>
                <a:srgbClr val="00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006600"/>
                  </a:solidFill>
                  <a:latin typeface="Arial" charset="0"/>
                  <a:cs typeface="Arial" charset="0"/>
                </a:rPr>
                <a:t>例子</a:t>
              </a:r>
              <a:endParaRPr kumimoji="0" lang="en-US" altLang="zh-HK" sz="2800" b="1">
                <a:solidFill>
                  <a:srgbClr val="006600"/>
                </a:solidFill>
                <a:latin typeface="Arial" charset="0"/>
                <a:cs typeface="Arial" charset="0"/>
              </a:endParaRPr>
            </a:p>
          </p:txBody>
        </p:sp>
        <p:sp>
          <p:nvSpPr>
            <p:cNvPr id="14348" name="矩形 5"/>
            <p:cNvSpPr>
              <a:spLocks noChangeArrowheads="1"/>
            </p:cNvSpPr>
            <p:nvPr/>
          </p:nvSpPr>
          <p:spPr bwMode="auto">
            <a:xfrm>
              <a:off x="230" y="2320"/>
              <a:ext cx="5355"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H</a:t>
              </a:r>
              <a:r>
                <a:rPr kumimoji="0" lang="en-US" altLang="zh-HK" sz="2800" baseline="-25000">
                  <a:latin typeface="Arial" charset="0"/>
                  <a:cs typeface="Arial" charset="0"/>
                </a:rPr>
                <a:t>2</a:t>
              </a:r>
              <a:r>
                <a:rPr kumimoji="0" lang="en-US" altLang="zh-HK" sz="2800">
                  <a:latin typeface="Arial" charset="0"/>
                  <a:cs typeface="Arial" charset="0"/>
                </a:rPr>
                <a:t>(g) +      </a:t>
              </a:r>
              <a:r>
                <a:rPr kumimoji="0" lang="pt-BR" altLang="zh-HK" sz="2800">
                  <a:latin typeface="Arial" charset="0"/>
                  <a:cs typeface="Arial" charset="0"/>
                </a:rPr>
                <a:t>O</a:t>
              </a:r>
              <a:r>
                <a:rPr kumimoji="0" lang="pt-BR" altLang="zh-HK" sz="2800" baseline="-25000">
                  <a:latin typeface="Arial" charset="0"/>
                  <a:cs typeface="Arial" charset="0"/>
                </a:rPr>
                <a:t>2</a:t>
              </a:r>
              <a:r>
                <a:rPr kumimoji="0" lang="pt-BR" altLang="zh-HK" sz="2800">
                  <a:latin typeface="Arial" charset="0"/>
                  <a:cs typeface="Arial" charset="0"/>
                </a:rPr>
                <a:t>(g) </a:t>
              </a:r>
              <a:r>
                <a:rPr kumimoji="0" lang="pt-BR" altLang="zh-HK" sz="2800">
                  <a:latin typeface="Arial" charset="0"/>
                  <a:cs typeface="Arial" charset="0"/>
                  <a:sym typeface="Symbol" pitchFamily="18" charset="2"/>
                </a:rPr>
                <a:t> </a:t>
              </a:r>
              <a:r>
                <a:rPr kumimoji="0" lang="pt-BR" altLang="zh-HK" sz="2800">
                  <a:latin typeface="Arial" charset="0"/>
                  <a:cs typeface="Arial" charset="0"/>
                </a:rPr>
                <a:t>H</a:t>
              </a:r>
              <a:r>
                <a:rPr kumimoji="0" lang="pt-BR" altLang="zh-HK" sz="2800" baseline="-25000">
                  <a:latin typeface="Arial" charset="0"/>
                  <a:cs typeface="Arial" charset="0"/>
                </a:rPr>
                <a:t>2</a:t>
              </a:r>
              <a:r>
                <a:rPr kumimoji="0" lang="pt-BR" altLang="zh-HK" sz="2800">
                  <a:latin typeface="Arial" charset="0"/>
                  <a:cs typeface="Arial" charset="0"/>
                </a:rPr>
                <a:t>O(l)    </a:t>
              </a:r>
              <a:r>
                <a:rPr kumimoji="0" lang="pt-BR" altLang="zh-HK" sz="2800">
                  <a:latin typeface="Arial" charset="0"/>
                  <a:cs typeface="Arial" charset="0"/>
                  <a:sym typeface="Symbol" pitchFamily="18" charset="2"/>
                </a:rPr>
                <a:t></a:t>
              </a:r>
              <a:r>
                <a:rPr kumimoji="0" lang="pt-BR" altLang="zh-HK" sz="2800" i="1">
                  <a:latin typeface="Arial" charset="0"/>
                  <a:cs typeface="Arial" charset="0"/>
                </a:rPr>
                <a:t>H </a:t>
              </a:r>
              <a:r>
                <a:rPr kumimoji="0" lang="pt-BR" altLang="zh-HK" sz="2800">
                  <a:latin typeface="Arial" charset="0"/>
                  <a:cs typeface="Arial" charset="0"/>
                </a:rPr>
                <a:t>= –285.8 kJ mol</a:t>
              </a:r>
              <a:r>
                <a:rPr kumimoji="0" lang="pt-BR" altLang="zh-HK" sz="2800" baseline="30000">
                  <a:latin typeface="Arial" charset="0"/>
                  <a:cs typeface="Arial" charset="0"/>
                </a:rPr>
                <a:t>–1</a:t>
              </a:r>
            </a:p>
            <a:p>
              <a:pPr eaLnBrk="1" hangingPunct="1"/>
              <a:endParaRPr kumimoji="0" lang="pt-BR" altLang="zh-HK" sz="2800">
                <a:latin typeface="Arial" charset="0"/>
                <a:cs typeface="Arial" charset="0"/>
              </a:endParaRPr>
            </a:p>
          </p:txBody>
        </p:sp>
        <p:graphicFrame>
          <p:nvGraphicFramePr>
            <p:cNvPr id="14349" name="物件 6"/>
            <p:cNvGraphicFramePr>
              <a:graphicFrameLocks noChangeAspect="1"/>
            </p:cNvGraphicFramePr>
            <p:nvPr/>
          </p:nvGraphicFramePr>
          <p:xfrm>
            <a:off x="1047" y="2166"/>
            <a:ext cx="353" cy="590"/>
          </p:xfrm>
          <a:graphic>
            <a:graphicData uri="http://schemas.openxmlformats.org/presentationml/2006/ole">
              <mc:AlternateContent xmlns:mc="http://schemas.openxmlformats.org/markup-compatibility/2006">
                <mc:Choice xmlns:v="urn:schemas-microsoft-com:vml" Requires="v">
                  <p:oleObj spid="_x0000_s68696" name="方程式" r:id="rId4" imgW="139639" imgH="342751" progId="Equation.3">
                    <p:embed/>
                  </p:oleObj>
                </mc:Choice>
                <mc:Fallback>
                  <p:oleObj name="方程式" r:id="rId4" imgW="139639" imgH="34275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47" y="2166"/>
                          <a:ext cx="353" cy="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pSp>
        <p:nvGrpSpPr>
          <p:cNvPr id="4" name="Group 19"/>
          <p:cNvGrpSpPr>
            <a:grpSpLocks/>
          </p:cNvGrpSpPr>
          <p:nvPr/>
        </p:nvGrpSpPr>
        <p:grpSpPr bwMode="auto">
          <a:xfrm>
            <a:off x="463425" y="4714875"/>
            <a:ext cx="8501063" cy="936625"/>
            <a:chOff x="242" y="1082"/>
            <a:chExt cx="5355" cy="590"/>
          </a:xfrm>
        </p:grpSpPr>
        <p:sp>
          <p:nvSpPr>
            <p:cNvPr id="14345" name="矩形 5"/>
            <p:cNvSpPr>
              <a:spLocks noChangeArrowheads="1"/>
            </p:cNvSpPr>
            <p:nvPr/>
          </p:nvSpPr>
          <p:spPr bwMode="auto">
            <a:xfrm>
              <a:off x="242" y="1214"/>
              <a:ext cx="535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800">
                  <a:latin typeface="Arial" charset="0"/>
                  <a:cs typeface="Arial" charset="0"/>
                </a:rPr>
                <a:t>H</a:t>
              </a:r>
              <a:r>
                <a:rPr kumimoji="0" lang="pt-BR" altLang="zh-HK" sz="2800" baseline="-25000">
                  <a:latin typeface="Arial" charset="0"/>
                  <a:cs typeface="Arial" charset="0"/>
                </a:rPr>
                <a:t>2</a:t>
              </a:r>
              <a:r>
                <a:rPr kumimoji="0" lang="pt-BR" altLang="zh-HK" sz="2800">
                  <a:latin typeface="Arial" charset="0"/>
                  <a:cs typeface="Arial" charset="0"/>
                </a:rPr>
                <a:t>O(l) </a:t>
              </a:r>
              <a:r>
                <a:rPr kumimoji="0" lang="pt-BR" altLang="zh-HK" sz="2800">
                  <a:latin typeface="Arial" charset="0"/>
                  <a:cs typeface="Arial" charset="0"/>
                  <a:sym typeface="Symbol" pitchFamily="18" charset="2"/>
                </a:rPr>
                <a:t> </a:t>
              </a:r>
              <a:r>
                <a:rPr kumimoji="0" lang="en-US" altLang="zh-HK" sz="2800">
                  <a:latin typeface="Arial" charset="0"/>
                  <a:cs typeface="Arial" charset="0"/>
                </a:rPr>
                <a:t>H</a:t>
              </a:r>
              <a:r>
                <a:rPr kumimoji="0" lang="en-US" altLang="zh-HK" sz="2800" baseline="-25000">
                  <a:latin typeface="Arial" charset="0"/>
                  <a:cs typeface="Arial" charset="0"/>
                </a:rPr>
                <a:t>2</a:t>
              </a:r>
              <a:r>
                <a:rPr kumimoji="0" lang="en-US" altLang="zh-HK" sz="2800">
                  <a:latin typeface="Arial" charset="0"/>
                  <a:cs typeface="Arial" charset="0"/>
                </a:rPr>
                <a:t>(g) +      </a:t>
              </a:r>
              <a:r>
                <a:rPr kumimoji="0" lang="pt-BR" altLang="zh-HK" sz="2800">
                  <a:latin typeface="Arial" charset="0"/>
                  <a:cs typeface="Arial" charset="0"/>
                </a:rPr>
                <a:t>O</a:t>
              </a:r>
              <a:r>
                <a:rPr kumimoji="0" lang="pt-BR" altLang="zh-HK" sz="2800" baseline="-25000">
                  <a:latin typeface="Arial" charset="0"/>
                  <a:cs typeface="Arial" charset="0"/>
                </a:rPr>
                <a:t>2</a:t>
              </a:r>
              <a:r>
                <a:rPr kumimoji="0" lang="pt-BR" altLang="zh-HK" sz="2800">
                  <a:latin typeface="Arial" charset="0"/>
                  <a:cs typeface="Arial" charset="0"/>
                </a:rPr>
                <a:t>(g)    </a:t>
              </a:r>
              <a:r>
                <a:rPr kumimoji="0" lang="pt-BR" altLang="zh-HK" sz="2800">
                  <a:latin typeface="Arial" charset="0"/>
                  <a:cs typeface="Arial" charset="0"/>
                  <a:sym typeface="Symbol" pitchFamily="18" charset="2"/>
                </a:rPr>
                <a:t></a:t>
              </a:r>
              <a:r>
                <a:rPr kumimoji="0" lang="pt-BR" altLang="zh-HK" sz="2800" i="1">
                  <a:latin typeface="Arial" charset="0"/>
                  <a:cs typeface="Arial" charset="0"/>
                </a:rPr>
                <a:t>H </a:t>
              </a:r>
              <a:r>
                <a:rPr kumimoji="0" lang="pt-BR" altLang="zh-HK" sz="2800">
                  <a:latin typeface="Arial" charset="0"/>
                  <a:cs typeface="Arial" charset="0"/>
                </a:rPr>
                <a:t>= +285.8 kJ mol</a:t>
              </a:r>
              <a:r>
                <a:rPr kumimoji="0" lang="pt-BR" altLang="zh-HK" sz="2800" baseline="30000">
                  <a:latin typeface="Arial" charset="0"/>
                  <a:cs typeface="Arial" charset="0"/>
                </a:rPr>
                <a:t>–1</a:t>
              </a:r>
            </a:p>
          </p:txBody>
        </p:sp>
        <p:graphicFrame>
          <p:nvGraphicFramePr>
            <p:cNvPr id="14346" name="物件 7"/>
            <p:cNvGraphicFramePr>
              <a:graphicFrameLocks noChangeAspect="1"/>
            </p:cNvGraphicFramePr>
            <p:nvPr/>
          </p:nvGraphicFramePr>
          <p:xfrm>
            <a:off x="2023" y="1082"/>
            <a:ext cx="354" cy="590"/>
          </p:xfrm>
          <a:graphic>
            <a:graphicData uri="http://schemas.openxmlformats.org/presentationml/2006/ole">
              <mc:AlternateContent xmlns:mc="http://schemas.openxmlformats.org/markup-compatibility/2006">
                <mc:Choice xmlns:v="urn:schemas-microsoft-com:vml" Requires="v">
                  <p:oleObj spid="_x0000_s68697" name="方程式" r:id="rId6" imgW="139639" imgH="342751" progId="Equation.3">
                    <p:embed/>
                  </p:oleObj>
                </mc:Choice>
                <mc:Fallback>
                  <p:oleObj name="方程式" r:id="rId6" imgW="139639" imgH="34275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23" y="1082"/>
                          <a:ext cx="354" cy="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spTree>
    <p:extLst>
      <p:ext uri="{BB962C8B-B14F-4D97-AF65-F5344CB8AC3E}">
        <p14:creationId xmlns:p14="http://schemas.microsoft.com/office/powerpoint/2010/main" val="1456736655"/>
      </p:ext>
    </p:extLst>
  </p:cSld>
  <p:clrMapOvr>
    <a:masterClrMapping/>
  </p:clrMapOvr>
  <p:timing>
    <p:tnLst>
      <p:par>
        <p:cTn id="1" dur="indefinite" restart="never" nodeType="tmRoot"/>
      </p:par>
    </p:tnLst>
  </p:timing>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7"/>
          <p:cNvSpPr>
            <a:spLocks noChangeArrowheads="1"/>
          </p:cNvSpPr>
          <p:nvPr/>
        </p:nvSpPr>
        <p:spPr bwMode="auto">
          <a:xfrm>
            <a:off x="200025" y="333375"/>
            <a:ext cx="842486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000" b="1">
                <a:solidFill>
                  <a:srgbClr val="CC0066"/>
                </a:solidFill>
                <a:cs typeface="Arial" charset="0"/>
              </a:rPr>
              <a:t>把熱化學方程式的計量系數倍增或倍減</a:t>
            </a:r>
          </a:p>
        </p:txBody>
      </p:sp>
      <p:sp>
        <p:nvSpPr>
          <p:cNvPr id="3" name="Rectangle 5"/>
          <p:cNvSpPr>
            <a:spLocks noChangeArrowheads="1"/>
          </p:cNvSpPr>
          <p:nvPr/>
        </p:nvSpPr>
        <p:spPr bwMode="auto">
          <a:xfrm>
            <a:off x="250825" y="1154758"/>
            <a:ext cx="8478838"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t>若把熱化學方程式的各反應物和生成物的 </a:t>
            </a:r>
            <a:r>
              <a:rPr kumimoji="0" lang="zh-TW" altLang="en-US" sz="3200" b="1">
                <a:solidFill>
                  <a:srgbClr val="3399FF"/>
                </a:solidFill>
              </a:rPr>
              <a:t>計量系數乘以或除以某相同因子時</a:t>
            </a:r>
            <a:r>
              <a:rPr kumimoji="0" lang="zh-TW" altLang="en-US" sz="2800"/>
              <a:t>，</a:t>
            </a:r>
            <a:r>
              <a:rPr kumimoji="0" lang="en-US" altLang="zh-HK" sz="3200" b="1">
                <a:solidFill>
                  <a:srgbClr val="3399FF"/>
                </a:solidFill>
                <a:latin typeface="Arial" charset="0"/>
                <a:cs typeface="Arial" charset="0"/>
                <a:sym typeface="Symbol" pitchFamily="18" charset="2"/>
              </a:rPr>
              <a:t></a:t>
            </a:r>
            <a:r>
              <a:rPr kumimoji="0" lang="en-US" altLang="zh-HK" sz="3200" b="1" i="1">
                <a:solidFill>
                  <a:srgbClr val="3399FF"/>
                </a:solidFill>
                <a:latin typeface="Arial" charset="0"/>
                <a:cs typeface="Arial" charset="0"/>
              </a:rPr>
              <a:t>H </a:t>
            </a:r>
            <a:r>
              <a:rPr kumimoji="0" lang="zh-TW" altLang="en-US" sz="3200" b="1">
                <a:solidFill>
                  <a:srgbClr val="3399FF"/>
                </a:solidFill>
              </a:rPr>
              <a:t>的數值亦會按該因子的數值而倍增或倍減</a:t>
            </a:r>
            <a:r>
              <a:rPr kumimoji="0" lang="zh-TW" altLang="en-US" sz="2800"/>
              <a:t>。</a:t>
            </a:r>
            <a:endParaRPr kumimoji="0" lang="en-US" altLang="zh-HK" sz="2800">
              <a:latin typeface="Arial" charset="0"/>
            </a:endParaRPr>
          </a:p>
        </p:txBody>
      </p:sp>
      <p:sp>
        <p:nvSpPr>
          <p:cNvPr id="11268" name="文字方塊 3"/>
          <p:cNvSpPr txBox="1">
            <a:spLocks noChangeArrowheads="1"/>
          </p:cNvSpPr>
          <p:nvPr/>
        </p:nvSpPr>
        <p:spPr bwMode="auto">
          <a:xfrm>
            <a:off x="400050" y="3244180"/>
            <a:ext cx="1200150" cy="557213"/>
          </a:xfrm>
          <a:prstGeom prst="rect">
            <a:avLst/>
          </a:prstGeom>
          <a:noFill/>
          <a:ln w="38100" cmpd="dbl">
            <a:solidFill>
              <a:srgbClr val="00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006600"/>
                </a:solidFill>
                <a:latin typeface="Arial" charset="0"/>
                <a:cs typeface="Arial" charset="0"/>
              </a:rPr>
              <a:t>例子</a:t>
            </a:r>
            <a:endParaRPr kumimoji="0" lang="en-US" altLang="zh-HK" sz="2800" b="1">
              <a:solidFill>
                <a:srgbClr val="006600"/>
              </a:solidFill>
              <a:latin typeface="Arial" charset="0"/>
              <a:cs typeface="Arial" charset="0"/>
            </a:endParaRPr>
          </a:p>
        </p:txBody>
      </p:sp>
      <p:sp>
        <p:nvSpPr>
          <p:cNvPr id="11269" name="矩形 4"/>
          <p:cNvSpPr>
            <a:spLocks noChangeArrowheads="1"/>
          </p:cNvSpPr>
          <p:nvPr/>
        </p:nvSpPr>
        <p:spPr bwMode="auto">
          <a:xfrm>
            <a:off x="547688" y="4112543"/>
            <a:ext cx="800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Ca(s) +     </a:t>
            </a:r>
            <a:r>
              <a:rPr kumimoji="0" lang="pt-BR" altLang="zh-HK" sz="2800">
                <a:latin typeface="Arial" charset="0"/>
                <a:cs typeface="Arial" charset="0"/>
              </a:rPr>
              <a:t>O</a:t>
            </a:r>
            <a:r>
              <a:rPr kumimoji="0" lang="pt-BR" altLang="zh-HK" sz="2800" baseline="-25000">
                <a:latin typeface="Arial" charset="0"/>
                <a:cs typeface="Arial" charset="0"/>
              </a:rPr>
              <a:t>2</a:t>
            </a:r>
            <a:r>
              <a:rPr kumimoji="0" lang="pt-BR" altLang="zh-HK" sz="2800">
                <a:latin typeface="Arial" charset="0"/>
                <a:cs typeface="Arial" charset="0"/>
              </a:rPr>
              <a:t>(g) </a:t>
            </a:r>
            <a:r>
              <a:rPr kumimoji="0" lang="pt-BR" altLang="zh-HK" sz="2800">
                <a:latin typeface="Arial" charset="0"/>
                <a:cs typeface="Arial" charset="0"/>
                <a:sym typeface="Symbol" pitchFamily="18" charset="2"/>
              </a:rPr>
              <a:t> </a:t>
            </a:r>
            <a:r>
              <a:rPr kumimoji="0" lang="pt-BR" altLang="zh-HK" sz="2800">
                <a:latin typeface="Arial" charset="0"/>
                <a:cs typeface="Arial" charset="0"/>
              </a:rPr>
              <a:t>CaO(s)     </a:t>
            </a:r>
            <a:r>
              <a:rPr kumimoji="0" lang="pt-BR" altLang="zh-HK" sz="2800">
                <a:latin typeface="Arial" charset="0"/>
                <a:cs typeface="Arial" charset="0"/>
                <a:sym typeface="Symbol" pitchFamily="18" charset="2"/>
              </a:rPr>
              <a:t></a:t>
            </a:r>
            <a:r>
              <a:rPr kumimoji="0" lang="pt-BR" altLang="zh-HK" sz="2800" i="1">
                <a:latin typeface="Arial" charset="0"/>
                <a:cs typeface="Arial" charset="0"/>
              </a:rPr>
              <a:t>H </a:t>
            </a:r>
            <a:r>
              <a:rPr kumimoji="0" lang="pt-BR" altLang="zh-HK" sz="2800">
                <a:latin typeface="Arial" charset="0"/>
                <a:cs typeface="Arial" charset="0"/>
              </a:rPr>
              <a:t>= –635 kJ</a:t>
            </a:r>
          </a:p>
        </p:txBody>
      </p:sp>
      <p:graphicFrame>
        <p:nvGraphicFramePr>
          <p:cNvPr id="11270" name="物件 5"/>
          <p:cNvGraphicFramePr>
            <a:graphicFrameLocks noChangeAspect="1"/>
          </p:cNvGraphicFramePr>
          <p:nvPr>
            <p:extLst>
              <p:ext uri="{D42A27DB-BD31-4B8C-83A1-F6EECF244321}">
                <p14:modId xmlns:p14="http://schemas.microsoft.com/office/powerpoint/2010/main" val="554112344"/>
              </p:ext>
            </p:extLst>
          </p:nvPr>
        </p:nvGraphicFramePr>
        <p:xfrm>
          <a:off x="1800225" y="3874418"/>
          <a:ext cx="560388" cy="936625"/>
        </p:xfrm>
        <a:graphic>
          <a:graphicData uri="http://schemas.openxmlformats.org/presentationml/2006/ole">
            <mc:AlternateContent xmlns:mc="http://schemas.openxmlformats.org/markup-compatibility/2006">
              <mc:Choice xmlns:v="urn:schemas-microsoft-com:vml" Requires="v">
                <p:oleObj spid="_x0000_s69677" name="方程式" r:id="rId4" imgW="139639" imgH="342751" progId="Equation.3">
                  <p:embed/>
                </p:oleObj>
              </mc:Choice>
              <mc:Fallback>
                <p:oleObj name="方程式" r:id="rId4" imgW="139639" imgH="34275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00225" y="3874418"/>
                        <a:ext cx="560388"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矩形 4"/>
          <p:cNvSpPr>
            <a:spLocks noChangeArrowheads="1"/>
          </p:cNvSpPr>
          <p:nvPr/>
        </p:nvSpPr>
        <p:spPr bwMode="auto">
          <a:xfrm>
            <a:off x="390525" y="5003130"/>
            <a:ext cx="79803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800">
                <a:latin typeface="Arial" charset="0"/>
                <a:cs typeface="Arial" charset="0"/>
              </a:rPr>
              <a:t>2Ca(s) + </a:t>
            </a:r>
            <a:r>
              <a:rPr kumimoji="0" lang="pt-BR" altLang="zh-TW" sz="2800">
                <a:latin typeface="Arial" charset="0"/>
                <a:cs typeface="Arial" charset="0"/>
              </a:rPr>
              <a:t>   </a:t>
            </a:r>
            <a:r>
              <a:rPr kumimoji="0" lang="pt-BR" altLang="zh-HK" sz="2800">
                <a:latin typeface="Arial" charset="0"/>
                <a:cs typeface="Arial" charset="0"/>
              </a:rPr>
              <a:t>O</a:t>
            </a:r>
            <a:r>
              <a:rPr kumimoji="0" lang="pt-BR" altLang="zh-HK" sz="2800" baseline="-25000">
                <a:latin typeface="Arial" charset="0"/>
                <a:cs typeface="Arial" charset="0"/>
              </a:rPr>
              <a:t>2</a:t>
            </a:r>
            <a:r>
              <a:rPr kumimoji="0" lang="pt-BR" altLang="zh-HK" sz="2800">
                <a:latin typeface="Arial" charset="0"/>
                <a:cs typeface="Arial" charset="0"/>
              </a:rPr>
              <a:t>(g) </a:t>
            </a:r>
            <a:r>
              <a:rPr kumimoji="0" lang="pt-BR" altLang="zh-HK" sz="2800">
                <a:latin typeface="Arial" charset="0"/>
                <a:cs typeface="Arial" charset="0"/>
                <a:sym typeface="Symbol" pitchFamily="18" charset="2"/>
              </a:rPr>
              <a:t> </a:t>
            </a:r>
            <a:r>
              <a:rPr kumimoji="0" lang="pt-BR" altLang="zh-HK" sz="2800">
                <a:latin typeface="Arial" charset="0"/>
                <a:cs typeface="Arial" charset="0"/>
              </a:rPr>
              <a:t>2CaO(s)    </a:t>
            </a:r>
            <a:r>
              <a:rPr kumimoji="0" lang="pt-BR" altLang="zh-HK" sz="2800">
                <a:latin typeface="Arial" charset="0"/>
                <a:cs typeface="Arial" charset="0"/>
                <a:sym typeface="Symbol" pitchFamily="18" charset="2"/>
              </a:rPr>
              <a:t></a:t>
            </a:r>
            <a:r>
              <a:rPr kumimoji="0" lang="pt-BR" altLang="zh-HK" sz="2800" i="1">
                <a:latin typeface="Arial" charset="0"/>
                <a:cs typeface="Arial" charset="0"/>
              </a:rPr>
              <a:t>H </a:t>
            </a:r>
            <a:r>
              <a:rPr kumimoji="0" lang="pt-BR" altLang="zh-HK" sz="2800">
                <a:latin typeface="Arial" charset="0"/>
                <a:cs typeface="Arial" charset="0"/>
              </a:rPr>
              <a:t>= 2</a:t>
            </a:r>
            <a:r>
              <a:rPr kumimoji="0" lang="pt-BR" altLang="zh-HK" sz="2800">
                <a:latin typeface="Arial" charset="0"/>
                <a:cs typeface="Arial" charset="0"/>
                <a:sym typeface="Symbol" pitchFamily="18" charset="2"/>
              </a:rPr>
              <a:t></a:t>
            </a:r>
            <a:r>
              <a:rPr kumimoji="0" lang="pt-BR" altLang="zh-HK" sz="2800">
                <a:latin typeface="Arial" charset="0"/>
                <a:cs typeface="Arial" charset="0"/>
              </a:rPr>
              <a:t>(–635) kJ</a:t>
            </a:r>
            <a:endParaRPr kumimoji="0" lang="pt-BR" altLang="zh-TW" sz="2800">
              <a:latin typeface="Arial" charset="0"/>
              <a:cs typeface="Arial" charset="0"/>
            </a:endParaRPr>
          </a:p>
          <a:p>
            <a:pPr eaLnBrk="1" hangingPunct="1"/>
            <a:r>
              <a:rPr kumimoji="0" lang="pt-BR" altLang="zh-TW" sz="2800">
                <a:latin typeface="Arial" charset="0"/>
                <a:cs typeface="Arial" charset="0"/>
              </a:rPr>
              <a:t>												</a:t>
            </a:r>
            <a:r>
              <a:rPr kumimoji="0" lang="pt-BR" altLang="zh-HK" sz="2800">
                <a:latin typeface="Arial" charset="0"/>
                <a:cs typeface="Arial" charset="0"/>
              </a:rPr>
              <a:t>= –1270 kJ</a:t>
            </a:r>
            <a:endParaRPr kumimoji="0" lang="zh-HK" altLang="en-US" sz="2800">
              <a:latin typeface="Arial" charset="0"/>
              <a:cs typeface="Arial" charset="0"/>
            </a:endParaRPr>
          </a:p>
        </p:txBody>
      </p:sp>
    </p:spTree>
    <p:extLst>
      <p:ext uri="{BB962C8B-B14F-4D97-AF65-F5344CB8AC3E}">
        <p14:creationId xmlns:p14="http://schemas.microsoft.com/office/powerpoint/2010/main" val="2876993172"/>
      </p:ext>
    </p:extLst>
  </p:cSld>
  <p:clrMapOvr>
    <a:masterClrMapping/>
  </p:clrMapOvr>
  <p:timing>
    <p:tnLst>
      <p:par>
        <p:cTn id="1" dur="indefinite" restart="never" nodeType="tmRoot"/>
      </p:par>
    </p:tnLst>
  </p:timing>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Rectangle 4"/>
          <p:cNvSpPr>
            <a:spLocks noChangeArrowheads="1"/>
          </p:cNvSpPr>
          <p:nvPr/>
        </p:nvSpPr>
        <p:spPr bwMode="auto">
          <a:xfrm>
            <a:off x="187325" y="404664"/>
            <a:ext cx="3814763"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u="sng">
                <a:solidFill>
                  <a:srgbClr val="FF0000"/>
                </a:solidFill>
                <a:cs typeface="Arial" charset="0"/>
              </a:rPr>
              <a:t>標準燃燒焓變 </a:t>
            </a:r>
            <a:r>
              <a:rPr kumimoji="0" lang="en-US" altLang="zh-HK" sz="3200" b="1" u="sng">
                <a:solidFill>
                  <a:srgbClr val="FF0000"/>
                </a:solidFill>
                <a:cs typeface="Arial" charset="0"/>
              </a:rPr>
              <a:t>(</a:t>
            </a:r>
            <a:r>
              <a:rPr kumimoji="0" lang="en-US" altLang="zh-TW" sz="3200" b="1" u="sng">
                <a:solidFill>
                  <a:srgbClr val="FF0000"/>
                </a:solidFill>
                <a:cs typeface="Arial" charset="0"/>
              </a:rPr>
              <a:t> </a:t>
            </a:r>
            <a:r>
              <a:rPr kumimoji="0" lang="en-US" altLang="zh-HK" sz="3200" b="1" u="sng">
                <a:solidFill>
                  <a:srgbClr val="FF0000"/>
                </a:solidFill>
                <a:cs typeface="Arial" charset="0"/>
                <a:sym typeface="Symbol" pitchFamily="18" charset="2"/>
              </a:rPr>
              <a:t></a:t>
            </a:r>
            <a:r>
              <a:rPr kumimoji="0" lang="en-US" altLang="zh-HK" sz="3200" b="1" i="1" u="sng">
                <a:solidFill>
                  <a:srgbClr val="FF0000"/>
                </a:solidFill>
                <a:cs typeface="Arial" charset="0"/>
                <a:sym typeface="Symbol" pitchFamily="18" charset="2"/>
              </a:rPr>
              <a:t>H </a:t>
            </a:r>
            <a:r>
              <a:rPr kumimoji="0" lang="en-US" altLang="zh-HK" sz="3200" b="1" baseline="-25000">
                <a:solidFill>
                  <a:srgbClr val="FF0000"/>
                </a:solidFill>
                <a:cs typeface="Arial" charset="0"/>
                <a:sym typeface="Symbol" pitchFamily="18" charset="2"/>
              </a:rPr>
              <a:t>c</a:t>
            </a:r>
            <a:r>
              <a:rPr kumimoji="0" lang="en-US" altLang="zh-HK" sz="3200" b="1" u="sng">
                <a:solidFill>
                  <a:srgbClr val="FF0000"/>
                </a:solidFill>
                <a:cs typeface="Arial" charset="0"/>
                <a:sym typeface="Symbol" pitchFamily="18" charset="2"/>
              </a:rPr>
              <a:t> </a:t>
            </a:r>
            <a:r>
              <a:rPr kumimoji="0" lang="en-US" altLang="zh-HK" sz="3200" b="1" u="sng">
                <a:solidFill>
                  <a:srgbClr val="FF0000"/>
                </a:solidFill>
                <a:cs typeface="Arial" charset="0"/>
              </a:rPr>
              <a:t>)</a:t>
            </a:r>
          </a:p>
        </p:txBody>
      </p:sp>
      <p:pic>
        <p:nvPicPr>
          <p:cNvPr id="11268" name="Picture 4" descr="C:\Documents and Settings\Aristo\Desktop\shared\From Shirley\19.5.2014\SP-1 (bold).jpg"/>
          <p:cNvPicPr>
            <a:picLocks noChangeAspect="1" noChangeArrowheads="1"/>
          </p:cNvPicPr>
          <p:nvPr/>
        </p:nvPicPr>
        <p:blipFill>
          <a:blip r:embed="rId3">
            <a:duotone>
              <a:schemeClr val="accent2">
                <a:shade val="45000"/>
                <a:satMod val="135000"/>
              </a:schemeClr>
              <a:prstClr val="white"/>
            </a:duotone>
            <a:extLst/>
          </a:blip>
          <a:srcRect/>
          <a:stretch>
            <a:fillRect/>
          </a:stretch>
        </p:blipFill>
        <p:spPr bwMode="auto">
          <a:xfrm>
            <a:off x="3646540" y="551842"/>
            <a:ext cx="134417" cy="102413"/>
          </a:xfrm>
          <a:prstGeom prst="rect">
            <a:avLst/>
          </a:prstGeom>
          <a:noFill/>
          <a:extLst/>
        </p:spPr>
      </p:pic>
      <p:grpSp>
        <p:nvGrpSpPr>
          <p:cNvPr id="17419" name="Group 8"/>
          <p:cNvGrpSpPr>
            <a:grpSpLocks/>
          </p:cNvGrpSpPr>
          <p:nvPr/>
        </p:nvGrpSpPr>
        <p:grpSpPr bwMode="auto">
          <a:xfrm>
            <a:off x="388086" y="1308993"/>
            <a:ext cx="8365389" cy="1220872"/>
            <a:chOff x="158" y="663"/>
            <a:chExt cx="5227" cy="436"/>
          </a:xfrm>
        </p:grpSpPr>
        <p:sp>
          <p:nvSpPr>
            <p:cNvPr id="17422" name="AutoShape 9"/>
            <p:cNvSpPr>
              <a:spLocks noChangeArrowheads="1"/>
            </p:cNvSpPr>
            <p:nvPr/>
          </p:nvSpPr>
          <p:spPr bwMode="auto">
            <a:xfrm>
              <a:off x="158" y="663"/>
              <a:ext cx="5227" cy="436"/>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sp>
          <p:nvSpPr>
            <p:cNvPr id="17423" name="Text Box 10"/>
            <p:cNvSpPr txBox="1">
              <a:spLocks noChangeArrowheads="1"/>
            </p:cNvSpPr>
            <p:nvPr/>
          </p:nvSpPr>
          <p:spPr bwMode="auto">
            <a:xfrm>
              <a:off x="269" y="721"/>
              <a:ext cx="5088" cy="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latin typeface="Arial" charset="0"/>
                </a:rPr>
                <a:t>物質的 </a:t>
              </a:r>
              <a:r>
                <a:rPr lang="zh-TW" altLang="en-US" sz="2800" b="1">
                  <a:latin typeface="Arial" charset="0"/>
                </a:rPr>
                <a:t>標準燃燒焓變 </a:t>
              </a:r>
              <a:r>
                <a:rPr lang="zh-TW" altLang="en-US" sz="2800">
                  <a:latin typeface="Arial" charset="0"/>
                </a:rPr>
                <a:t>是指 </a:t>
              </a:r>
              <a:r>
                <a:rPr lang="zh-TW" altLang="en-US" sz="2800" b="1">
                  <a:latin typeface="Arial" charset="0"/>
                </a:rPr>
                <a:t>在標準條件下</a:t>
              </a:r>
              <a:r>
                <a:rPr lang="zh-TW" altLang="en-US" sz="2800">
                  <a:latin typeface="Arial" charset="0"/>
                </a:rPr>
                <a:t>，把      </a:t>
              </a:r>
              <a:r>
                <a:rPr lang="zh-TW" altLang="en-US" sz="3200" b="1">
                  <a:solidFill>
                    <a:srgbClr val="3399FF"/>
                  </a:solidFill>
                  <a:latin typeface="Arial" charset="0"/>
                </a:rPr>
                <a:t>一摩爾 該物質在氧中 完全燃燒 </a:t>
              </a:r>
              <a:r>
                <a:rPr lang="zh-TW" altLang="en-US" sz="2800">
                  <a:latin typeface="Arial" charset="0"/>
                </a:rPr>
                <a:t>時的焓變。</a:t>
              </a:r>
              <a:endParaRPr lang="en-US" altLang="zh-TW" sz="2800">
                <a:latin typeface="Arial" charset="0"/>
                <a:cs typeface="Arial" charset="0"/>
              </a:endParaRPr>
            </a:p>
          </p:txBody>
        </p:sp>
      </p:grpSp>
      <p:sp>
        <p:nvSpPr>
          <p:cNvPr id="16" name="Rectangle 5"/>
          <p:cNvSpPr>
            <a:spLocks noChangeArrowheads="1"/>
          </p:cNvSpPr>
          <p:nvPr/>
        </p:nvSpPr>
        <p:spPr bwMode="auto">
          <a:xfrm>
            <a:off x="228600" y="3012752"/>
            <a:ext cx="84359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4"/>
              </a:buBlip>
            </a:pPr>
            <a:r>
              <a:rPr kumimoji="0" lang="zh-TW" altLang="en-US" sz="2800"/>
              <a:t>甲醇的標準燃燒焓變是 </a:t>
            </a:r>
            <a:r>
              <a:rPr kumimoji="0" lang="en-US" altLang="zh-HK" sz="2800">
                <a:latin typeface="Arial" charset="0"/>
                <a:cs typeface="Arial" charset="0"/>
              </a:rPr>
              <a:t>–715.0 kJ mol</a:t>
            </a:r>
            <a:r>
              <a:rPr kumimoji="0" lang="en-US" altLang="zh-HK" sz="2800" baseline="30000">
                <a:latin typeface="Arial" charset="0"/>
                <a:cs typeface="Arial" charset="0"/>
              </a:rPr>
              <a:t>–1</a:t>
            </a:r>
            <a:r>
              <a:rPr kumimoji="0" lang="zh-TW" altLang="en-US" sz="2800">
                <a:latin typeface="Arial" charset="0"/>
                <a:cs typeface="Arial" charset="0"/>
              </a:rPr>
              <a:t>。</a:t>
            </a:r>
            <a:endParaRPr kumimoji="0" lang="en-US" altLang="zh-TW" sz="2800">
              <a:latin typeface="Arial" charset="0"/>
              <a:ea typeface="Arial Unicode MS" pitchFamily="34" charset="-120"/>
              <a:cs typeface="Arial" charset="0"/>
            </a:endParaRPr>
          </a:p>
        </p:txBody>
      </p:sp>
      <p:sp>
        <p:nvSpPr>
          <p:cNvPr id="17" name="Rectangle 5"/>
          <p:cNvSpPr>
            <a:spLocks noChangeArrowheads="1"/>
          </p:cNvSpPr>
          <p:nvPr/>
        </p:nvSpPr>
        <p:spPr bwMode="auto">
          <a:xfrm>
            <a:off x="240481" y="5363170"/>
            <a:ext cx="84359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4"/>
              </a:buBlip>
            </a:pPr>
            <a:r>
              <a:rPr kumimoji="0" lang="zh-TW" altLang="en-US" sz="2800" dirty="0"/>
              <a:t>這表示當 一摩爾 甲醇 在 氧 中完全燃燒可生成 二氧化碳 和 水，並釋出 </a:t>
            </a:r>
            <a:r>
              <a:rPr kumimoji="0" lang="en-US" altLang="zh-TW" sz="2800" dirty="0">
                <a:latin typeface="Arial" charset="0"/>
                <a:cs typeface="Arial" charset="0"/>
              </a:rPr>
              <a:t>715.0 kJ </a:t>
            </a:r>
            <a:r>
              <a:rPr kumimoji="0" lang="zh-TW" altLang="en-US" sz="2800" dirty="0"/>
              <a:t>的熱</a:t>
            </a:r>
            <a:r>
              <a:rPr kumimoji="0" lang="zh-HK" altLang="en-US" sz="2800" dirty="0"/>
              <a:t>能。</a:t>
            </a:r>
            <a:endParaRPr kumimoji="0" lang="en-US" altLang="zh-TW" sz="2800" baseline="30000" dirty="0">
              <a:latin typeface="Arial" charset="0"/>
              <a:ea typeface="Arial Unicode MS" pitchFamily="34" charset="-120"/>
              <a:cs typeface="Arial Unicode MS" pitchFamily="34" charset="-120"/>
            </a:endParaRPr>
          </a:p>
        </p:txBody>
      </p:sp>
      <p:sp>
        <p:nvSpPr>
          <p:cNvPr id="18" name="Rectangle 5"/>
          <p:cNvSpPr>
            <a:spLocks noChangeArrowheads="1"/>
          </p:cNvSpPr>
          <p:nvPr/>
        </p:nvSpPr>
        <p:spPr bwMode="auto">
          <a:xfrm>
            <a:off x="239713" y="3789040"/>
            <a:ext cx="8435975" cy="519112"/>
          </a:xfrm>
          <a:prstGeom prst="rect">
            <a:avLst/>
          </a:prstGeom>
          <a:noFill/>
          <a:ln>
            <a:noFill/>
          </a:ln>
          <a:effectLst/>
          <a:extLst/>
        </p:spPr>
        <p:txBody>
          <a:bodyPr>
            <a:spAutoFit/>
          </a:bodyPr>
          <a:lstStyle/>
          <a:p>
            <a:pPr marL="544513" indent="-533400" eaLnBrk="1" fontAlgn="auto" hangingPunct="1">
              <a:spcBef>
                <a:spcPts val="0"/>
              </a:spcBef>
              <a:spcAft>
                <a:spcPts val="0"/>
              </a:spcAft>
              <a:buFontTx/>
              <a:buBlip>
                <a:blip r:embed="rId4"/>
              </a:buBlip>
              <a:defRPr/>
            </a:pPr>
            <a:r>
              <a:rPr kumimoji="0" lang="zh-TW" altLang="en-US" sz="2800" dirty="0">
                <a:latin typeface="+mj-ea"/>
                <a:ea typeface="+mj-ea"/>
                <a:cs typeface="Arial" panose="020B0604020202020204" pitchFamily="34" charset="0"/>
              </a:rPr>
              <a:t>熱化學方程式是：</a:t>
            </a:r>
            <a:endParaRPr kumimoji="0" lang="en-US" altLang="zh-TW" sz="2800" dirty="0">
              <a:latin typeface="+mj-ea"/>
              <a:ea typeface="+mj-ea"/>
              <a:cs typeface="Arial" panose="020B0604020202020204" pitchFamily="34" charset="0"/>
            </a:endParaRPr>
          </a:p>
        </p:txBody>
      </p:sp>
      <p:sp>
        <p:nvSpPr>
          <p:cNvPr id="19" name="矩形 4"/>
          <p:cNvSpPr>
            <a:spLocks noChangeArrowheads="1"/>
          </p:cNvSpPr>
          <p:nvPr/>
        </p:nvSpPr>
        <p:spPr bwMode="auto">
          <a:xfrm>
            <a:off x="240481" y="4498652"/>
            <a:ext cx="8904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a:latin typeface="Arial" charset="0"/>
                <a:cs typeface="Arial" charset="0"/>
              </a:rPr>
              <a:t>CH</a:t>
            </a:r>
            <a:r>
              <a:rPr kumimoji="0" lang="en-US" altLang="zh-HK" sz="2400" baseline="-25000">
                <a:latin typeface="Arial" charset="0"/>
                <a:cs typeface="Arial" charset="0"/>
              </a:rPr>
              <a:t>3</a:t>
            </a:r>
            <a:r>
              <a:rPr kumimoji="0" lang="en-US" altLang="zh-HK" sz="2400">
                <a:latin typeface="Arial" charset="0"/>
                <a:cs typeface="Arial" charset="0"/>
              </a:rPr>
              <a:t>OH(l) +     O</a:t>
            </a:r>
            <a:r>
              <a:rPr kumimoji="0" lang="en-US" altLang="zh-HK" sz="2400" baseline="-25000">
                <a:latin typeface="Arial" charset="0"/>
                <a:cs typeface="Arial" charset="0"/>
              </a:rPr>
              <a:t>2</a:t>
            </a:r>
            <a:r>
              <a:rPr kumimoji="0" lang="en-US" altLang="zh-HK" sz="2400">
                <a:latin typeface="Arial" charset="0"/>
                <a:cs typeface="Arial" charset="0"/>
              </a:rPr>
              <a:t>(g) </a:t>
            </a:r>
            <a:r>
              <a:rPr kumimoji="0" lang="en-US" altLang="zh-HK" sz="2400">
                <a:latin typeface="Arial" charset="0"/>
                <a:cs typeface="Arial" charset="0"/>
                <a:sym typeface="Symbol" pitchFamily="18" charset="2"/>
              </a:rPr>
              <a:t> </a:t>
            </a:r>
            <a:r>
              <a:rPr kumimoji="0" lang="en-US" altLang="zh-HK" sz="2400">
                <a:latin typeface="Arial" charset="0"/>
                <a:cs typeface="Arial" charset="0"/>
              </a:rPr>
              <a:t>CO</a:t>
            </a:r>
            <a:r>
              <a:rPr kumimoji="0" lang="en-US" altLang="zh-HK" sz="2400" baseline="-25000">
                <a:latin typeface="Arial" charset="0"/>
                <a:cs typeface="Arial" charset="0"/>
              </a:rPr>
              <a:t>2</a:t>
            </a:r>
            <a:r>
              <a:rPr kumimoji="0" lang="en-US" altLang="zh-HK" sz="2400">
                <a:latin typeface="Arial" charset="0"/>
                <a:cs typeface="Arial" charset="0"/>
              </a:rPr>
              <a:t>(g) + 2H</a:t>
            </a:r>
            <a:r>
              <a:rPr kumimoji="0" lang="en-US" altLang="zh-HK" sz="2400" baseline="-25000">
                <a:latin typeface="Arial" charset="0"/>
                <a:cs typeface="Arial" charset="0"/>
              </a:rPr>
              <a:t>2</a:t>
            </a:r>
            <a:r>
              <a:rPr kumimoji="0" lang="en-US" altLang="zh-HK" sz="2400">
                <a:latin typeface="Arial" charset="0"/>
                <a:cs typeface="Arial" charset="0"/>
              </a:rPr>
              <a:t>O(l)  </a:t>
            </a:r>
            <a:r>
              <a:rPr kumimoji="0" lang="el-GR" altLang="zh-HK" sz="2400">
                <a:latin typeface="Arial" charset="0"/>
                <a:cs typeface="Arial" charset="0"/>
                <a:sym typeface="Symbol" pitchFamily="18" charset="2"/>
              </a:rPr>
              <a:t></a:t>
            </a:r>
            <a:r>
              <a:rPr kumimoji="0" lang="en-US" altLang="zh-HK" sz="2400" i="1">
                <a:latin typeface="Arial" charset="0"/>
                <a:cs typeface="Arial" charset="0"/>
              </a:rPr>
              <a:t>H </a:t>
            </a:r>
            <a:r>
              <a:rPr kumimoji="0" lang="en-US" altLang="zh-HK" sz="2400" baseline="-25000">
                <a:latin typeface="Arial" charset="0"/>
                <a:cs typeface="Arial" charset="0"/>
              </a:rPr>
              <a:t>c</a:t>
            </a:r>
            <a:r>
              <a:rPr kumimoji="0" lang="en-US" altLang="zh-HK" sz="2400">
                <a:latin typeface="Arial" charset="0"/>
                <a:cs typeface="Arial" charset="0"/>
              </a:rPr>
              <a:t> = –715.0 kJ mol</a:t>
            </a:r>
            <a:r>
              <a:rPr kumimoji="0" lang="en-US" altLang="zh-HK" sz="2400" baseline="30000">
                <a:latin typeface="Arial" charset="0"/>
                <a:cs typeface="Arial" charset="0"/>
              </a:rPr>
              <a:t>–1</a:t>
            </a:r>
            <a:endParaRPr kumimoji="0" lang="zh-HK" altLang="en-US" sz="2400" baseline="30000">
              <a:latin typeface="Arial" charset="0"/>
              <a:cs typeface="Arial" charset="0"/>
            </a:endParaRPr>
          </a:p>
        </p:txBody>
      </p:sp>
      <p:graphicFrame>
        <p:nvGraphicFramePr>
          <p:cNvPr id="20" name="物件 5"/>
          <p:cNvGraphicFramePr>
            <a:graphicFrameLocks noChangeAspect="1"/>
          </p:cNvGraphicFramePr>
          <p:nvPr>
            <p:extLst>
              <p:ext uri="{D42A27DB-BD31-4B8C-83A1-F6EECF244321}">
                <p14:modId xmlns:p14="http://schemas.microsoft.com/office/powerpoint/2010/main" val="3128212279"/>
              </p:ext>
            </p:extLst>
          </p:nvPr>
        </p:nvGraphicFramePr>
        <p:xfrm>
          <a:off x="1900238" y="4311327"/>
          <a:ext cx="450850" cy="831850"/>
        </p:xfrm>
        <a:graphic>
          <a:graphicData uri="http://schemas.openxmlformats.org/presentationml/2006/ole">
            <mc:AlternateContent xmlns:mc="http://schemas.openxmlformats.org/markup-compatibility/2006">
              <mc:Choice xmlns:v="urn:schemas-microsoft-com:vml" Requires="v">
                <p:oleObj spid="_x0000_s70701" name="方程式" r:id="rId5" imgW="139639" imgH="342751" progId="Equation.3">
                  <p:embed/>
                </p:oleObj>
              </mc:Choice>
              <mc:Fallback>
                <p:oleObj name="方程式" r:id="rId5" imgW="139639" imgH="34275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00238" y="4311327"/>
                        <a:ext cx="4508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21" name="Picture 4" descr="C:\Documents and Settings\Aristo\Desktop\shared\From Shirley\19.5.2014\SP-1 (bold).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38900" y="4562152"/>
            <a:ext cx="127000" cy="9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2476386"/>
      </p:ext>
    </p:extLst>
  </p:cSld>
  <p:clrMapOvr>
    <a:masterClrMapping/>
  </p:clrMapOvr>
  <p:timing>
    <p:tnLst>
      <p:par>
        <p:cTn id="1" dur="indefinite" restart="never" nodeType="tmRoot"/>
      </p:par>
    </p:tnLst>
  </p:timing>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4"/>
          <p:cNvSpPr>
            <a:spLocks noChangeArrowheads="1"/>
          </p:cNvSpPr>
          <p:nvPr/>
        </p:nvSpPr>
        <p:spPr bwMode="auto">
          <a:xfrm>
            <a:off x="187325" y="260648"/>
            <a:ext cx="3814763"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u="sng">
                <a:solidFill>
                  <a:srgbClr val="FF0000"/>
                </a:solidFill>
                <a:cs typeface="Arial" charset="0"/>
              </a:rPr>
              <a:t>標準中和焓變 </a:t>
            </a:r>
            <a:r>
              <a:rPr kumimoji="0" lang="en-US" altLang="zh-HK" sz="3200" b="1" u="sng">
                <a:solidFill>
                  <a:srgbClr val="FF0000"/>
                </a:solidFill>
                <a:cs typeface="Arial" charset="0"/>
              </a:rPr>
              <a:t>(</a:t>
            </a:r>
            <a:r>
              <a:rPr kumimoji="0" lang="en-US" altLang="zh-TW" sz="3200" b="1" u="sng">
                <a:solidFill>
                  <a:srgbClr val="FF0000"/>
                </a:solidFill>
                <a:cs typeface="Arial" charset="0"/>
              </a:rPr>
              <a:t> </a:t>
            </a:r>
            <a:r>
              <a:rPr kumimoji="0" lang="en-US" altLang="zh-HK" sz="3200" b="1" u="sng">
                <a:solidFill>
                  <a:srgbClr val="FF0000"/>
                </a:solidFill>
                <a:cs typeface="Arial" charset="0"/>
                <a:sym typeface="Symbol" pitchFamily="18" charset="2"/>
              </a:rPr>
              <a:t></a:t>
            </a:r>
            <a:r>
              <a:rPr kumimoji="0" lang="en-US" altLang="zh-HK" sz="3200" b="1" i="1" u="sng">
                <a:solidFill>
                  <a:srgbClr val="FF0000"/>
                </a:solidFill>
                <a:cs typeface="Arial" charset="0"/>
                <a:sym typeface="Symbol" pitchFamily="18" charset="2"/>
              </a:rPr>
              <a:t>H</a:t>
            </a:r>
            <a:r>
              <a:rPr kumimoji="0" lang="en-US" altLang="zh-TW" sz="3200" b="1" i="1" u="sng">
                <a:solidFill>
                  <a:srgbClr val="FF0000"/>
                </a:solidFill>
                <a:cs typeface="Arial" charset="0"/>
                <a:sym typeface="Symbol" pitchFamily="18" charset="2"/>
              </a:rPr>
              <a:t> </a:t>
            </a:r>
            <a:r>
              <a:rPr kumimoji="0" lang="en-US" altLang="zh-HK" sz="3200" b="1" baseline="-25000">
                <a:solidFill>
                  <a:srgbClr val="FF0000"/>
                </a:solidFill>
                <a:cs typeface="Arial" charset="0"/>
                <a:sym typeface="Symbol" pitchFamily="18" charset="2"/>
              </a:rPr>
              <a:t>n</a:t>
            </a:r>
            <a:r>
              <a:rPr kumimoji="0" lang="en-US" altLang="zh-TW" sz="3200" b="1" u="sng">
                <a:solidFill>
                  <a:srgbClr val="FF0000"/>
                </a:solidFill>
                <a:cs typeface="Arial" charset="0"/>
                <a:sym typeface="Symbol" pitchFamily="18" charset="2"/>
              </a:rPr>
              <a:t> </a:t>
            </a:r>
            <a:r>
              <a:rPr kumimoji="0" lang="en-US" altLang="zh-HK" sz="3200" b="1" u="sng">
                <a:solidFill>
                  <a:srgbClr val="FF0000"/>
                </a:solidFill>
                <a:cs typeface="Arial" charset="0"/>
              </a:rPr>
              <a:t>)</a:t>
            </a:r>
          </a:p>
        </p:txBody>
      </p:sp>
      <p:pic>
        <p:nvPicPr>
          <p:cNvPr id="4" name="Picture 4" descr="C:\Documents and Settings\Aristo\Desktop\shared\From Shirley\19.5.2014\SP-1 (bold).jpg"/>
          <p:cNvPicPr>
            <a:picLocks noChangeAspect="1" noChangeArrowheads="1"/>
          </p:cNvPicPr>
          <p:nvPr/>
        </p:nvPicPr>
        <p:blipFill>
          <a:blip r:embed="rId2">
            <a:duotone>
              <a:schemeClr val="accent2">
                <a:shade val="45000"/>
                <a:satMod val="135000"/>
              </a:schemeClr>
              <a:prstClr val="white"/>
            </a:duotone>
            <a:extLst/>
          </a:blip>
          <a:srcRect/>
          <a:stretch>
            <a:fillRect/>
          </a:stretch>
        </p:blipFill>
        <p:spPr bwMode="auto">
          <a:xfrm>
            <a:off x="3633577" y="368496"/>
            <a:ext cx="134417" cy="102413"/>
          </a:xfrm>
          <a:prstGeom prst="rect">
            <a:avLst/>
          </a:prstGeom>
          <a:noFill/>
          <a:extLst/>
        </p:spPr>
      </p:pic>
      <p:sp>
        <p:nvSpPr>
          <p:cNvPr id="8" name="Rectangle 5"/>
          <p:cNvSpPr>
            <a:spLocks noChangeArrowheads="1"/>
          </p:cNvSpPr>
          <p:nvPr/>
        </p:nvSpPr>
        <p:spPr bwMode="auto">
          <a:xfrm>
            <a:off x="252413" y="2805162"/>
            <a:ext cx="83486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latin typeface="Arial" charset="0"/>
                <a:cs typeface="Arial" charset="0"/>
              </a:rPr>
              <a:t>稀硝酸與氫氧化鈉溶液的標準中和焓變是 </a:t>
            </a:r>
            <a:r>
              <a:rPr kumimoji="0" lang="en-US" altLang="zh-HK" sz="2800">
                <a:latin typeface="Arial" charset="0"/>
                <a:cs typeface="Arial" charset="0"/>
              </a:rPr>
              <a:t>–57.3 kJ mol</a:t>
            </a:r>
            <a:r>
              <a:rPr kumimoji="0" lang="en-US" altLang="zh-HK" sz="2800" baseline="30000">
                <a:latin typeface="Arial" charset="0"/>
                <a:cs typeface="Arial" charset="0"/>
              </a:rPr>
              <a:t>–1</a:t>
            </a:r>
            <a:r>
              <a:rPr kumimoji="0" lang="zh-TW" altLang="en-US" sz="2800">
                <a:latin typeface="Arial" charset="0"/>
                <a:cs typeface="Arial" charset="0"/>
              </a:rPr>
              <a:t>。</a:t>
            </a:r>
            <a:endParaRPr kumimoji="0" lang="en-US" altLang="zh-HK" sz="2800">
              <a:latin typeface="Arial" charset="0"/>
              <a:cs typeface="Arial" charset="0"/>
            </a:endParaRPr>
          </a:p>
        </p:txBody>
      </p:sp>
      <p:sp>
        <p:nvSpPr>
          <p:cNvPr id="9" name="Rectangle 5"/>
          <p:cNvSpPr>
            <a:spLocks noChangeArrowheads="1"/>
          </p:cNvSpPr>
          <p:nvPr/>
        </p:nvSpPr>
        <p:spPr bwMode="auto">
          <a:xfrm>
            <a:off x="252413" y="5152156"/>
            <a:ext cx="8348662"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dirty="0">
                <a:latin typeface="Arial" charset="0"/>
                <a:cs typeface="Arial" charset="0"/>
              </a:rPr>
              <a:t>這表示當一摩爾稀硝酸與一摩爾氫氧化鈉溶液反應時，會生成一摩爾水，並會同時釋出 </a:t>
            </a:r>
            <a:r>
              <a:rPr kumimoji="0" lang="en-US" altLang="zh-TW" sz="2800" dirty="0">
                <a:latin typeface="Arial" charset="0"/>
                <a:cs typeface="Arial" charset="0"/>
              </a:rPr>
              <a:t>57.3 kJ</a:t>
            </a:r>
            <a:r>
              <a:rPr kumimoji="0" lang="zh-TW" altLang="en-US" sz="2800" dirty="0">
                <a:latin typeface="Arial" charset="0"/>
                <a:cs typeface="Arial" charset="0"/>
              </a:rPr>
              <a:t>的熱能。</a:t>
            </a:r>
            <a:endParaRPr kumimoji="0" lang="en-US" altLang="zh-HK" sz="2800" dirty="0">
              <a:latin typeface="Arial" charset="0"/>
              <a:cs typeface="Arial" charset="0"/>
            </a:endParaRPr>
          </a:p>
        </p:txBody>
      </p:sp>
      <p:grpSp>
        <p:nvGrpSpPr>
          <p:cNvPr id="12" name="Group 8"/>
          <p:cNvGrpSpPr>
            <a:grpSpLocks/>
          </p:cNvGrpSpPr>
          <p:nvPr/>
        </p:nvGrpSpPr>
        <p:grpSpPr bwMode="auto">
          <a:xfrm>
            <a:off x="323528" y="1148978"/>
            <a:ext cx="8365389" cy="1271570"/>
            <a:chOff x="158" y="663"/>
            <a:chExt cx="5227" cy="454"/>
          </a:xfrm>
        </p:grpSpPr>
        <p:sp>
          <p:nvSpPr>
            <p:cNvPr id="13" name="AutoShape 9"/>
            <p:cNvSpPr>
              <a:spLocks noChangeArrowheads="1"/>
            </p:cNvSpPr>
            <p:nvPr/>
          </p:nvSpPr>
          <p:spPr bwMode="auto">
            <a:xfrm>
              <a:off x="158" y="663"/>
              <a:ext cx="5227" cy="454"/>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sp>
          <p:nvSpPr>
            <p:cNvPr id="14" name="Text Box 10"/>
            <p:cNvSpPr txBox="1">
              <a:spLocks noChangeArrowheads="1"/>
            </p:cNvSpPr>
            <p:nvPr/>
          </p:nvSpPr>
          <p:spPr bwMode="auto">
            <a:xfrm>
              <a:off x="269" y="729"/>
              <a:ext cx="5088"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b="1">
                  <a:latin typeface="Arial" charset="0"/>
                </a:rPr>
                <a:t>標準中和焓變 </a:t>
              </a:r>
              <a:r>
                <a:rPr lang="zh-TW" altLang="en-US" sz="2800">
                  <a:latin typeface="Arial" charset="0"/>
                </a:rPr>
                <a:t>是指 </a:t>
              </a:r>
              <a:r>
                <a:rPr lang="zh-TW" altLang="en-US" sz="2800" b="1">
                  <a:latin typeface="Arial" charset="0"/>
                </a:rPr>
                <a:t>在標準條件下</a:t>
              </a:r>
              <a:r>
                <a:rPr lang="zh-TW" altLang="en-US" sz="2800">
                  <a:latin typeface="Arial" charset="0"/>
                </a:rPr>
                <a:t>，</a:t>
              </a:r>
              <a:r>
                <a:rPr lang="zh-TW" altLang="en-US" sz="3200" b="1">
                  <a:solidFill>
                    <a:srgbClr val="3399FF"/>
                  </a:solidFill>
                  <a:latin typeface="Arial" charset="0"/>
                </a:rPr>
                <a:t>酸與鹼互相中和並生成 一摩爾水</a:t>
              </a:r>
              <a:r>
                <a:rPr lang="zh-TW" altLang="en-US" sz="2800" b="1">
                  <a:latin typeface="Arial" charset="0"/>
                </a:rPr>
                <a:t> </a:t>
              </a:r>
              <a:r>
                <a:rPr lang="zh-TW" altLang="en-US" sz="2800">
                  <a:latin typeface="Arial" charset="0"/>
                </a:rPr>
                <a:t>時的焓變。</a:t>
              </a:r>
              <a:endParaRPr lang="en-US" altLang="zh-TW" sz="2800">
                <a:latin typeface="Arial" charset="0"/>
                <a:cs typeface="Arial" charset="0"/>
              </a:endParaRPr>
            </a:p>
          </p:txBody>
        </p:sp>
      </p:grpSp>
      <p:sp>
        <p:nvSpPr>
          <p:cNvPr id="15" name="Rectangle 5"/>
          <p:cNvSpPr>
            <a:spLocks noChangeArrowheads="1"/>
          </p:cNvSpPr>
          <p:nvPr/>
        </p:nvSpPr>
        <p:spPr bwMode="auto">
          <a:xfrm>
            <a:off x="269304" y="3885331"/>
            <a:ext cx="8435975" cy="519113"/>
          </a:xfrm>
          <a:prstGeom prst="rect">
            <a:avLst/>
          </a:prstGeom>
          <a:noFill/>
          <a:ln>
            <a:noFill/>
          </a:ln>
          <a:effectLst/>
          <a:extLst/>
        </p:spPr>
        <p:txBody>
          <a:bodyPr>
            <a:spAutoFit/>
          </a:bodyPr>
          <a:lstStyle/>
          <a:p>
            <a:pPr marL="544513" indent="-533400" eaLnBrk="1" fontAlgn="auto" hangingPunct="1">
              <a:spcBef>
                <a:spcPts val="0"/>
              </a:spcBef>
              <a:spcAft>
                <a:spcPts val="0"/>
              </a:spcAft>
              <a:buFontTx/>
              <a:buBlip>
                <a:blip r:embed="rId3"/>
              </a:buBlip>
              <a:defRPr/>
            </a:pPr>
            <a:r>
              <a:rPr kumimoji="0" lang="zh-TW" altLang="en-US" sz="2800" dirty="0">
                <a:latin typeface="+mn-ea"/>
                <a:ea typeface="+mn-ea"/>
                <a:cs typeface="Arial" panose="020B0604020202020204" pitchFamily="34" charset="0"/>
              </a:rPr>
              <a:t>熱化學方程式：</a:t>
            </a:r>
            <a:endParaRPr kumimoji="0" lang="en-US" altLang="zh-TW" sz="2800" dirty="0">
              <a:latin typeface="+mn-ea"/>
              <a:ea typeface="+mn-ea"/>
              <a:cs typeface="Arial" panose="020B0604020202020204" pitchFamily="34" charset="0"/>
            </a:endParaRPr>
          </a:p>
        </p:txBody>
      </p:sp>
      <p:sp>
        <p:nvSpPr>
          <p:cNvPr id="16" name="矩形 2"/>
          <p:cNvSpPr>
            <a:spLocks noChangeArrowheads="1"/>
          </p:cNvSpPr>
          <p:nvPr/>
        </p:nvSpPr>
        <p:spPr bwMode="auto">
          <a:xfrm>
            <a:off x="443929" y="4466356"/>
            <a:ext cx="86645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200">
                <a:latin typeface="Arial" charset="0"/>
                <a:cs typeface="Arial" charset="0"/>
              </a:rPr>
              <a:t>HNO</a:t>
            </a:r>
            <a:r>
              <a:rPr kumimoji="0" lang="pt-BR" altLang="zh-HK" sz="2200" baseline="-25000">
                <a:latin typeface="Arial" charset="0"/>
                <a:cs typeface="Arial" charset="0"/>
              </a:rPr>
              <a:t>3</a:t>
            </a:r>
            <a:r>
              <a:rPr kumimoji="0" lang="pt-BR" altLang="zh-HK" sz="2200">
                <a:latin typeface="Arial" charset="0"/>
                <a:cs typeface="Arial" charset="0"/>
              </a:rPr>
              <a:t>(aq) + NaOH(aq) </a:t>
            </a:r>
            <a:r>
              <a:rPr kumimoji="0" lang="pt-BR" altLang="zh-HK" sz="2200">
                <a:latin typeface="Arial" charset="0"/>
                <a:cs typeface="Arial" charset="0"/>
                <a:sym typeface="Symbol" pitchFamily="18" charset="2"/>
              </a:rPr>
              <a:t> </a:t>
            </a:r>
            <a:r>
              <a:rPr kumimoji="0" lang="pt-BR" altLang="zh-HK" sz="2200">
                <a:latin typeface="Arial" charset="0"/>
                <a:cs typeface="Arial" charset="0"/>
              </a:rPr>
              <a:t>NaNO</a:t>
            </a:r>
            <a:r>
              <a:rPr kumimoji="0" lang="pt-BR" altLang="zh-HK" sz="2200" baseline="-25000">
                <a:latin typeface="Arial" charset="0"/>
                <a:cs typeface="Arial" charset="0"/>
              </a:rPr>
              <a:t>3</a:t>
            </a:r>
            <a:r>
              <a:rPr kumimoji="0" lang="pt-BR" altLang="zh-HK" sz="2200">
                <a:latin typeface="Arial" charset="0"/>
                <a:cs typeface="Arial" charset="0"/>
              </a:rPr>
              <a:t>(aq) + H</a:t>
            </a:r>
            <a:r>
              <a:rPr kumimoji="0" lang="pt-BR" altLang="zh-HK" sz="2200" baseline="-25000">
                <a:latin typeface="Arial" charset="0"/>
                <a:cs typeface="Arial" charset="0"/>
              </a:rPr>
              <a:t>2</a:t>
            </a:r>
            <a:r>
              <a:rPr kumimoji="0" lang="pt-BR" altLang="zh-HK" sz="2200">
                <a:latin typeface="Arial" charset="0"/>
                <a:cs typeface="Arial" charset="0"/>
              </a:rPr>
              <a:t>O(l) </a:t>
            </a:r>
            <a:r>
              <a:rPr kumimoji="0" lang="pt-BR" altLang="zh-HK" sz="2200">
                <a:latin typeface="Arial" charset="0"/>
                <a:cs typeface="Arial" charset="0"/>
                <a:sym typeface="Symbol" pitchFamily="18" charset="2"/>
              </a:rPr>
              <a:t></a:t>
            </a:r>
            <a:r>
              <a:rPr kumimoji="0" lang="pt-BR" altLang="zh-HK" sz="2200" i="1">
                <a:latin typeface="Arial" charset="0"/>
                <a:cs typeface="Arial" charset="0"/>
              </a:rPr>
              <a:t>H </a:t>
            </a:r>
            <a:r>
              <a:rPr kumimoji="0" lang="pt-BR" altLang="zh-HK" sz="2200" baseline="-25000">
                <a:latin typeface="Arial" charset="0"/>
                <a:cs typeface="Arial" charset="0"/>
              </a:rPr>
              <a:t>n</a:t>
            </a:r>
            <a:r>
              <a:rPr kumimoji="0" lang="pt-BR" altLang="zh-HK" sz="2200">
                <a:latin typeface="Arial" charset="0"/>
                <a:cs typeface="Arial" charset="0"/>
              </a:rPr>
              <a:t> = –57.3 kJ mol</a:t>
            </a:r>
            <a:r>
              <a:rPr kumimoji="0" lang="pt-BR" altLang="zh-HK" sz="2200" baseline="30000">
                <a:latin typeface="Arial" charset="0"/>
                <a:cs typeface="Arial" charset="0"/>
              </a:rPr>
              <a:t>–1</a:t>
            </a:r>
            <a:endParaRPr kumimoji="0" lang="zh-HK" altLang="en-US" sz="2200" baseline="30000">
              <a:latin typeface="Arial" charset="0"/>
              <a:cs typeface="Arial" charset="0"/>
            </a:endParaRPr>
          </a:p>
        </p:txBody>
      </p:sp>
      <p:pic>
        <p:nvPicPr>
          <p:cNvPr id="17" name="Picture 4" descr="C:\Documents and Settings\Aristo\Desktop\shared\From Shirley\19.5.2014\SP-1 (bol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71704" y="4548906"/>
            <a:ext cx="127000" cy="9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6006178"/>
      </p:ext>
    </p:extLst>
  </p:cSld>
  <p:clrMapOvr>
    <a:masterClrMapping/>
  </p:clrMapOvr>
  <p:timing>
    <p:tnLst>
      <p:par>
        <p:cTn id="1" dur="indefinite" restart="never" nodeType="tmRoot"/>
      </p:par>
    </p:tn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5"/>
          <p:cNvSpPr>
            <a:spLocks noChangeArrowheads="1"/>
          </p:cNvSpPr>
          <p:nvPr/>
        </p:nvSpPr>
        <p:spPr bwMode="auto">
          <a:xfrm>
            <a:off x="300038" y="471488"/>
            <a:ext cx="829468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latin typeface="Times New Roman" pitchFamily="18" charset="0"/>
              </a:rPr>
              <a:t>在中和作用的過程中，酸所含的 </a:t>
            </a:r>
            <a:r>
              <a:rPr kumimoji="0" lang="en-US" altLang="zh-HK" sz="3200" b="1">
                <a:solidFill>
                  <a:srgbClr val="0000FF"/>
                </a:solidFill>
                <a:latin typeface="Times New Roman" pitchFamily="18" charset="0"/>
                <a:cs typeface="Arial" charset="0"/>
              </a:rPr>
              <a:t>H</a:t>
            </a:r>
            <a:r>
              <a:rPr kumimoji="0" lang="en-US" altLang="zh-HK" sz="3200" b="1" baseline="30000">
                <a:solidFill>
                  <a:srgbClr val="0000FF"/>
                </a:solidFill>
                <a:latin typeface="Times New Roman" pitchFamily="18" charset="0"/>
                <a:cs typeface="Arial" charset="0"/>
              </a:rPr>
              <a:t>+</a:t>
            </a:r>
            <a:r>
              <a:rPr kumimoji="0" lang="en-US" altLang="zh-HK" sz="3200" b="1">
                <a:solidFill>
                  <a:srgbClr val="0000FF"/>
                </a:solidFill>
                <a:latin typeface="Times New Roman" pitchFamily="18" charset="0"/>
                <a:cs typeface="Arial" charset="0"/>
              </a:rPr>
              <a:t>(aq)</a:t>
            </a:r>
            <a:r>
              <a:rPr kumimoji="0" lang="en-US" altLang="zh-HK" sz="2800">
                <a:latin typeface="Times New Roman" pitchFamily="18" charset="0"/>
                <a:cs typeface="Arial" charset="0"/>
              </a:rPr>
              <a:t> </a:t>
            </a:r>
            <a:r>
              <a:rPr kumimoji="0" lang="zh-TW" altLang="en-US" sz="2800">
                <a:latin typeface="Times New Roman" pitchFamily="18" charset="0"/>
              </a:rPr>
              <a:t>離子會與鹼所含的 </a:t>
            </a:r>
            <a:r>
              <a:rPr kumimoji="0" lang="en-US" altLang="zh-HK" sz="3200" b="1">
                <a:solidFill>
                  <a:srgbClr val="0000FF"/>
                </a:solidFill>
                <a:latin typeface="Times New Roman" pitchFamily="18" charset="0"/>
              </a:rPr>
              <a:t>OH</a:t>
            </a:r>
            <a:r>
              <a:rPr kumimoji="0" lang="en-US" altLang="zh-HK" sz="3200" b="1" baseline="30000">
                <a:solidFill>
                  <a:srgbClr val="0000FF"/>
                </a:solidFill>
                <a:latin typeface="Times New Roman" pitchFamily="18" charset="0"/>
              </a:rPr>
              <a:t>–</a:t>
            </a:r>
            <a:r>
              <a:rPr kumimoji="0" lang="en-US" altLang="zh-HK" sz="3200" b="1">
                <a:solidFill>
                  <a:srgbClr val="0000FF"/>
                </a:solidFill>
                <a:latin typeface="Times New Roman" pitchFamily="18" charset="0"/>
              </a:rPr>
              <a:t>(aq)</a:t>
            </a:r>
            <a:r>
              <a:rPr kumimoji="0" lang="en-US" altLang="zh-HK" sz="2800">
                <a:latin typeface="Times New Roman" pitchFamily="18" charset="0"/>
              </a:rPr>
              <a:t> </a:t>
            </a:r>
            <a:r>
              <a:rPr kumimoji="0" lang="zh-TW" altLang="en-US" sz="2800">
                <a:latin typeface="Times New Roman" pitchFamily="18" charset="0"/>
              </a:rPr>
              <a:t>離子反應並生成水分子 。</a:t>
            </a:r>
            <a:endParaRPr kumimoji="0" lang="en-US" altLang="zh-TW" sz="2800" baseline="30000">
              <a:latin typeface="Times New Roman" pitchFamily="18" charset="0"/>
              <a:ea typeface="Arial Unicode MS" pitchFamily="34" charset="-120"/>
              <a:cs typeface="Arial Unicode MS" pitchFamily="34" charset="-120"/>
            </a:endParaRPr>
          </a:p>
        </p:txBody>
      </p:sp>
      <p:sp>
        <p:nvSpPr>
          <p:cNvPr id="3" name="Rectangle 5"/>
          <p:cNvSpPr>
            <a:spLocks noChangeArrowheads="1"/>
          </p:cNvSpPr>
          <p:nvPr/>
        </p:nvSpPr>
        <p:spPr bwMode="auto">
          <a:xfrm>
            <a:off x="300038" y="4081463"/>
            <a:ext cx="8604250" cy="144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由於 </a:t>
            </a:r>
            <a:r>
              <a:rPr kumimoji="0" lang="zh-TW" altLang="en-US" sz="3200" b="1">
                <a:solidFill>
                  <a:srgbClr val="0000FF"/>
                </a:solidFill>
              </a:rPr>
              <a:t>硝酸根離子 和 鈉離子 只是旁觀離子</a:t>
            </a:r>
            <a:r>
              <a:rPr kumimoji="0" lang="zh-TW" altLang="en-US" sz="2800"/>
              <a:t>，故上述反應的熱化學方程式可用以下離子方程式來表示：</a:t>
            </a:r>
            <a:endParaRPr kumimoji="0" lang="en-US" altLang="zh-TW" sz="2800" baseline="30000">
              <a:latin typeface="Arial" charset="0"/>
              <a:ea typeface="Arial Unicode MS" pitchFamily="34" charset="-120"/>
              <a:cs typeface="Arial" charset="0"/>
            </a:endParaRPr>
          </a:p>
        </p:txBody>
      </p:sp>
      <p:sp>
        <p:nvSpPr>
          <p:cNvPr id="19460" name="矩形 3"/>
          <p:cNvSpPr>
            <a:spLocks noChangeArrowheads="1"/>
          </p:cNvSpPr>
          <p:nvPr/>
        </p:nvSpPr>
        <p:spPr bwMode="auto">
          <a:xfrm>
            <a:off x="409575" y="5785445"/>
            <a:ext cx="84947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800">
                <a:latin typeface="Arial" charset="0"/>
                <a:cs typeface="Arial" charset="0"/>
              </a:rPr>
              <a:t>H</a:t>
            </a:r>
            <a:r>
              <a:rPr kumimoji="0" lang="pt-BR" altLang="zh-HK" sz="2800" baseline="30000">
                <a:latin typeface="Arial" charset="0"/>
                <a:cs typeface="Arial" charset="0"/>
              </a:rPr>
              <a:t>+</a:t>
            </a:r>
            <a:r>
              <a:rPr kumimoji="0" lang="pt-BR" altLang="zh-HK" sz="2800">
                <a:latin typeface="Arial" charset="0"/>
                <a:cs typeface="Arial" charset="0"/>
              </a:rPr>
              <a:t>(aq) + OH</a:t>
            </a:r>
            <a:r>
              <a:rPr kumimoji="0" lang="pt-BR" altLang="zh-HK" sz="2800" baseline="30000">
                <a:latin typeface="Arial" charset="0"/>
                <a:cs typeface="Arial" charset="0"/>
                <a:sym typeface="Symbol" pitchFamily="18" charset="2"/>
              </a:rPr>
              <a:t></a:t>
            </a:r>
            <a:r>
              <a:rPr kumimoji="0" lang="pt-BR" altLang="zh-HK" sz="2800">
                <a:latin typeface="Arial" charset="0"/>
                <a:cs typeface="Arial" charset="0"/>
              </a:rPr>
              <a:t>(aq) </a:t>
            </a:r>
            <a:r>
              <a:rPr kumimoji="0" lang="pt-BR" altLang="zh-HK" sz="2800">
                <a:latin typeface="Arial" charset="0"/>
                <a:cs typeface="Arial" charset="0"/>
                <a:sym typeface="Symbol" pitchFamily="18" charset="2"/>
              </a:rPr>
              <a:t> </a:t>
            </a:r>
            <a:r>
              <a:rPr kumimoji="0" lang="pt-BR" altLang="zh-HK" sz="2800">
                <a:latin typeface="Arial" charset="0"/>
                <a:cs typeface="Arial" charset="0"/>
              </a:rPr>
              <a:t>H</a:t>
            </a:r>
            <a:r>
              <a:rPr kumimoji="0" lang="pt-BR" altLang="zh-HK" sz="2800" baseline="-25000">
                <a:latin typeface="Arial" charset="0"/>
                <a:cs typeface="Arial" charset="0"/>
              </a:rPr>
              <a:t>2</a:t>
            </a:r>
            <a:r>
              <a:rPr kumimoji="0" lang="pt-BR" altLang="zh-HK" sz="2800">
                <a:latin typeface="Arial" charset="0"/>
                <a:cs typeface="Arial" charset="0"/>
              </a:rPr>
              <a:t>O(l)    </a:t>
            </a:r>
            <a:r>
              <a:rPr kumimoji="0" lang="pt-BR" altLang="zh-HK" sz="2800">
                <a:latin typeface="Arial" charset="0"/>
                <a:cs typeface="Arial" charset="0"/>
                <a:sym typeface="Symbol" pitchFamily="18" charset="2"/>
              </a:rPr>
              <a:t></a:t>
            </a:r>
            <a:r>
              <a:rPr kumimoji="0" lang="pt-BR" altLang="zh-HK" sz="2800" i="1">
                <a:latin typeface="Arial" charset="0"/>
                <a:cs typeface="Arial" charset="0"/>
              </a:rPr>
              <a:t>H </a:t>
            </a:r>
            <a:r>
              <a:rPr kumimoji="0" lang="pt-BR" altLang="zh-HK" sz="2800" baseline="-25000">
                <a:latin typeface="Arial" charset="0"/>
                <a:cs typeface="Arial" charset="0"/>
              </a:rPr>
              <a:t>n</a:t>
            </a:r>
            <a:r>
              <a:rPr kumimoji="0" lang="pt-BR" altLang="zh-HK" sz="2800">
                <a:latin typeface="Arial" charset="0"/>
                <a:cs typeface="Arial" charset="0"/>
              </a:rPr>
              <a:t> = –57.3 kJ mol</a:t>
            </a:r>
            <a:r>
              <a:rPr kumimoji="0" lang="pt-BR" altLang="zh-HK" sz="2800" baseline="30000">
                <a:latin typeface="Arial" charset="0"/>
                <a:cs typeface="Arial" charset="0"/>
              </a:rPr>
              <a:t>–1</a:t>
            </a:r>
            <a:endParaRPr kumimoji="0" lang="zh-HK" altLang="en-US" sz="2800" baseline="30000">
              <a:latin typeface="Arial" charset="0"/>
              <a:cs typeface="Arial" charset="0"/>
            </a:endParaRPr>
          </a:p>
        </p:txBody>
      </p:sp>
      <p:pic>
        <p:nvPicPr>
          <p:cNvPr id="19461" name="Picture 4" descr="C:\Documents and Settings\Aristo\Desktop\shared\From Shirley\19.5.2014\SP-1 (bold).jpg"/>
          <p:cNvPicPr>
            <a:picLocks noChangeAspect="1" noChangeArrowheads="1"/>
          </p:cNvPicPr>
          <p:nvPr/>
        </p:nvPicPr>
        <p:blipFill>
          <a:blip r:embed="rId3">
            <a:duotone>
              <a:schemeClr val="accent1">
                <a:shade val="45000"/>
                <a:satMod val="135000"/>
              </a:schemeClr>
              <a:prstClr val="white"/>
            </a:duotone>
            <a:extLst/>
          </a:blip>
          <a:srcRect/>
          <a:stretch>
            <a:fillRect/>
          </a:stretch>
        </p:blipFill>
        <p:spPr bwMode="auto">
          <a:xfrm>
            <a:off x="5724128" y="5852443"/>
            <a:ext cx="128588" cy="96837"/>
          </a:xfrm>
          <a:prstGeom prst="rect">
            <a:avLst/>
          </a:prstGeom>
          <a:noFill/>
          <a:ln>
            <a:noFill/>
          </a:ln>
          <a:extLst/>
        </p:spPr>
      </p:pic>
      <p:pic>
        <p:nvPicPr>
          <p:cNvPr id="19462" name="Picture 2" descr="C:\Documents and Settings\Aristo\Desktop\shared\From Shirley\19.5.2014\d36006_H2O.jpg"/>
          <p:cNvPicPr>
            <a:picLocks noChangeAspect="1" noChangeArrowheads="1"/>
          </p:cNvPicPr>
          <p:nvPr/>
        </p:nvPicPr>
        <p:blipFill>
          <a:blip r:embed="rId4">
            <a:extLst>
              <a:ext uri="{28A0092B-C50C-407E-A947-70E740481C1C}">
                <a14:useLocalDpi xmlns:a14="http://schemas.microsoft.com/office/drawing/2010/main" val="0"/>
              </a:ext>
            </a:extLst>
          </a:blip>
          <a:srcRect l="11884" t="18616" r="7179" b="20160"/>
          <a:stretch>
            <a:fillRect/>
          </a:stretch>
        </p:blipFill>
        <p:spPr bwMode="auto">
          <a:xfrm>
            <a:off x="5324475" y="2087563"/>
            <a:ext cx="1739900" cy="105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3" name="Picture 3" descr="C:\Documents and Settings\Aristo\Desktop\shared\From Shirley\19.5.2014\d36006_H.jpg"/>
          <p:cNvPicPr>
            <a:picLocks noChangeAspect="1" noChangeArrowheads="1"/>
          </p:cNvPicPr>
          <p:nvPr/>
        </p:nvPicPr>
        <p:blipFill>
          <a:blip r:embed="rId5">
            <a:extLst>
              <a:ext uri="{28A0092B-C50C-407E-A947-70E740481C1C}">
                <a14:useLocalDpi xmlns:a14="http://schemas.microsoft.com/office/drawing/2010/main" val="0"/>
              </a:ext>
            </a:extLst>
          </a:blip>
          <a:srcRect l="33044" t="26776" r="33913" b="29778"/>
          <a:stretch>
            <a:fillRect/>
          </a:stretch>
        </p:blipFill>
        <p:spPr bwMode="auto">
          <a:xfrm>
            <a:off x="1930400" y="2192338"/>
            <a:ext cx="709613"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4" name="Picture 4" descr="C:\Documents and Settings\Aristo\Desktop\shared\From Shirley\19.5.2014\d36006_OH.jpg"/>
          <p:cNvPicPr>
            <a:picLocks noChangeAspect="1" noChangeArrowheads="1"/>
          </p:cNvPicPr>
          <p:nvPr/>
        </p:nvPicPr>
        <p:blipFill>
          <a:blip r:embed="rId6">
            <a:extLst>
              <a:ext uri="{28A0092B-C50C-407E-A947-70E740481C1C}">
                <a14:useLocalDpi xmlns:a14="http://schemas.microsoft.com/office/drawing/2010/main" val="0"/>
              </a:ext>
            </a:extLst>
          </a:blip>
          <a:srcRect l="18317" t="29778" r="19312" b="27582"/>
          <a:stretch>
            <a:fillRect/>
          </a:stretch>
        </p:blipFill>
        <p:spPr bwMode="auto">
          <a:xfrm>
            <a:off x="3282950" y="2247900"/>
            <a:ext cx="1341438"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5" name="文字方塊 5"/>
          <p:cNvSpPr txBox="1">
            <a:spLocks noChangeArrowheads="1"/>
          </p:cNvSpPr>
          <p:nvPr/>
        </p:nvSpPr>
        <p:spPr bwMode="auto">
          <a:xfrm>
            <a:off x="2774950" y="2298700"/>
            <a:ext cx="4460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latin typeface="Arial" charset="0"/>
                <a:cs typeface="Arial" charset="0"/>
              </a:rPr>
              <a:t>+</a:t>
            </a:r>
            <a:endParaRPr kumimoji="0" lang="zh-HK" altLang="en-US" sz="3200">
              <a:latin typeface="Arial" charset="0"/>
              <a:cs typeface="Arial" charset="0"/>
            </a:endParaRPr>
          </a:p>
        </p:txBody>
      </p:sp>
      <p:sp>
        <p:nvSpPr>
          <p:cNvPr id="19466" name="文字方塊 9"/>
          <p:cNvSpPr txBox="1">
            <a:spLocks noChangeArrowheads="1"/>
          </p:cNvSpPr>
          <p:nvPr/>
        </p:nvSpPr>
        <p:spPr bwMode="auto">
          <a:xfrm>
            <a:off x="4525963" y="2247900"/>
            <a:ext cx="4460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latin typeface="Arial" charset="0"/>
                <a:cs typeface="Arial" charset="0"/>
                <a:sym typeface="Symbol" pitchFamily="18" charset="2"/>
              </a:rPr>
              <a:t></a:t>
            </a:r>
            <a:endParaRPr kumimoji="0" lang="zh-HK" altLang="en-US" sz="3200">
              <a:latin typeface="Arial" charset="0"/>
              <a:cs typeface="Arial" charset="0"/>
            </a:endParaRPr>
          </a:p>
        </p:txBody>
      </p:sp>
      <p:sp>
        <p:nvSpPr>
          <p:cNvPr id="19467" name="文字方塊 11"/>
          <p:cNvSpPr txBox="1">
            <a:spLocks noChangeArrowheads="1"/>
          </p:cNvSpPr>
          <p:nvPr/>
        </p:nvSpPr>
        <p:spPr bwMode="auto">
          <a:xfrm>
            <a:off x="2341563" y="2184400"/>
            <a:ext cx="4460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a:t>
            </a:r>
            <a:endParaRPr kumimoji="0" lang="zh-HK" altLang="en-US" sz="2000">
              <a:latin typeface="Arial" charset="0"/>
              <a:cs typeface="Arial" charset="0"/>
            </a:endParaRPr>
          </a:p>
        </p:txBody>
      </p:sp>
      <p:sp>
        <p:nvSpPr>
          <p:cNvPr id="19468" name="文字方塊 12"/>
          <p:cNvSpPr txBox="1">
            <a:spLocks noChangeArrowheads="1"/>
          </p:cNvSpPr>
          <p:nvPr/>
        </p:nvSpPr>
        <p:spPr bwMode="auto">
          <a:xfrm>
            <a:off x="3282950" y="2136775"/>
            <a:ext cx="447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sym typeface="Symbol" pitchFamily="18" charset="2"/>
              </a:rPr>
              <a:t></a:t>
            </a:r>
            <a:endParaRPr kumimoji="0" lang="zh-HK" altLang="en-US" sz="2000">
              <a:latin typeface="Arial" charset="0"/>
              <a:cs typeface="Arial" charset="0"/>
            </a:endParaRPr>
          </a:p>
        </p:txBody>
      </p:sp>
      <p:sp>
        <p:nvSpPr>
          <p:cNvPr id="19469" name="矩形 13"/>
          <p:cNvSpPr>
            <a:spLocks noChangeArrowheads="1"/>
          </p:cNvSpPr>
          <p:nvPr/>
        </p:nvSpPr>
        <p:spPr bwMode="auto">
          <a:xfrm>
            <a:off x="2008188" y="1774825"/>
            <a:ext cx="47577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000">
                <a:latin typeface="Arial" charset="0"/>
                <a:cs typeface="Arial" charset="0"/>
              </a:rPr>
              <a:t>H</a:t>
            </a:r>
            <a:r>
              <a:rPr kumimoji="0" lang="pt-BR" altLang="zh-HK" sz="2000" baseline="30000">
                <a:latin typeface="Arial" charset="0"/>
                <a:cs typeface="Arial" charset="0"/>
              </a:rPr>
              <a:t>+</a:t>
            </a:r>
            <a:r>
              <a:rPr kumimoji="0" lang="pt-BR" altLang="zh-HK" sz="2000">
                <a:latin typeface="Arial" charset="0"/>
                <a:cs typeface="Arial" charset="0"/>
              </a:rPr>
              <a:t>(aq)  +   OH</a:t>
            </a:r>
            <a:r>
              <a:rPr kumimoji="0" lang="pt-BR" altLang="zh-HK" sz="2000" baseline="30000">
                <a:latin typeface="Arial" charset="0"/>
                <a:cs typeface="Arial" charset="0"/>
                <a:sym typeface="Symbol" pitchFamily="18" charset="2"/>
              </a:rPr>
              <a:t></a:t>
            </a:r>
            <a:r>
              <a:rPr kumimoji="0" lang="pt-BR" altLang="zh-HK" sz="2000">
                <a:latin typeface="Arial" charset="0"/>
                <a:cs typeface="Arial" charset="0"/>
              </a:rPr>
              <a:t>(aq)      </a:t>
            </a:r>
            <a:r>
              <a:rPr kumimoji="0" lang="pt-BR" altLang="zh-HK" sz="2000">
                <a:latin typeface="Arial" charset="0"/>
                <a:cs typeface="Arial" charset="0"/>
                <a:sym typeface="Symbol" pitchFamily="18" charset="2"/>
              </a:rPr>
              <a:t></a:t>
            </a:r>
            <a:r>
              <a:rPr kumimoji="0" lang="pt-BR" altLang="zh-HK" sz="2000">
                <a:latin typeface="Arial" charset="0"/>
                <a:cs typeface="Arial" charset="0"/>
              </a:rPr>
              <a:t>              H</a:t>
            </a:r>
            <a:r>
              <a:rPr kumimoji="0" lang="pt-BR" altLang="zh-HK" sz="2000" baseline="-25000">
                <a:latin typeface="Arial" charset="0"/>
                <a:cs typeface="Arial" charset="0"/>
              </a:rPr>
              <a:t>2</a:t>
            </a:r>
            <a:r>
              <a:rPr kumimoji="0" lang="pt-BR" altLang="zh-HK" sz="2000">
                <a:latin typeface="Arial" charset="0"/>
                <a:cs typeface="Arial" charset="0"/>
              </a:rPr>
              <a:t>O(l)</a:t>
            </a:r>
            <a:endParaRPr kumimoji="0" lang="zh-HK" altLang="en-US" sz="2000" baseline="30000">
              <a:latin typeface="Arial" charset="0"/>
              <a:cs typeface="Arial" charset="0"/>
            </a:endParaRPr>
          </a:p>
        </p:txBody>
      </p:sp>
      <p:sp>
        <p:nvSpPr>
          <p:cNvPr id="19470" name="Rectangle 3"/>
          <p:cNvSpPr>
            <a:spLocks noChangeArrowheads="1"/>
          </p:cNvSpPr>
          <p:nvPr/>
        </p:nvSpPr>
        <p:spPr bwMode="auto">
          <a:xfrm>
            <a:off x="42863" y="3141663"/>
            <a:ext cx="9312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006600"/>
                </a:solidFill>
                <a:latin typeface="Arial" charset="0"/>
                <a:cs typeface="Arial" charset="0"/>
              </a:rPr>
              <a:t>圖</a:t>
            </a:r>
            <a:r>
              <a:rPr kumimoji="0" lang="en-US" altLang="zh-HK" sz="2000">
                <a:solidFill>
                  <a:srgbClr val="006600"/>
                </a:solidFill>
                <a:latin typeface="Arial" charset="0"/>
                <a:cs typeface="Arial" charset="0"/>
              </a:rPr>
              <a:t>34.6 </a:t>
            </a:r>
            <a:r>
              <a:rPr kumimoji="0" lang="zh-TW" altLang="en-US" sz="2000">
                <a:cs typeface="Arial" charset="0"/>
              </a:rPr>
              <a:t>在中和作用的過程中，</a:t>
            </a:r>
            <a:r>
              <a:rPr kumimoji="0" lang="en-US" altLang="zh-HK" sz="2000">
                <a:latin typeface="Arial" charset="0"/>
                <a:cs typeface="Arial" charset="0"/>
              </a:rPr>
              <a:t>H</a:t>
            </a:r>
            <a:r>
              <a:rPr kumimoji="0" lang="en-US" altLang="zh-HK" sz="2000" baseline="30000">
                <a:latin typeface="Arial" charset="0"/>
                <a:cs typeface="Arial" charset="0"/>
              </a:rPr>
              <a:t>+</a:t>
            </a:r>
            <a:r>
              <a:rPr kumimoji="0" lang="en-US" altLang="zh-HK" sz="2000">
                <a:latin typeface="Arial" charset="0"/>
                <a:cs typeface="Arial" charset="0"/>
              </a:rPr>
              <a:t>(aq) </a:t>
            </a:r>
            <a:r>
              <a:rPr kumimoji="0" lang="zh-TW" altLang="en-US" sz="2000">
                <a:cs typeface="Arial" charset="0"/>
              </a:rPr>
              <a:t>離子會與 </a:t>
            </a:r>
            <a:r>
              <a:rPr kumimoji="0" lang="en-US" altLang="zh-HK" sz="2000">
                <a:latin typeface="Arial" charset="0"/>
                <a:cs typeface="Arial" charset="0"/>
              </a:rPr>
              <a:t>OH</a:t>
            </a:r>
            <a:r>
              <a:rPr kumimoji="0" lang="en-US" altLang="zh-HK" sz="2000" baseline="30000">
                <a:latin typeface="Arial" charset="0"/>
                <a:cs typeface="Arial" charset="0"/>
              </a:rPr>
              <a:t>–</a:t>
            </a:r>
            <a:r>
              <a:rPr kumimoji="0" lang="en-US" altLang="zh-HK" sz="2000">
                <a:latin typeface="Arial" charset="0"/>
                <a:cs typeface="Arial" charset="0"/>
              </a:rPr>
              <a:t>(aq) </a:t>
            </a:r>
            <a:r>
              <a:rPr kumimoji="0" lang="zh-TW" altLang="en-US" sz="2000">
                <a:cs typeface="Arial" charset="0"/>
              </a:rPr>
              <a:t>離子結合並生成水分子。</a:t>
            </a:r>
            <a:endParaRPr kumimoji="0" lang="zh-TW" altLang="en-US" sz="2000">
              <a:latin typeface="Arial" charset="0"/>
              <a:cs typeface="Arial" charset="0"/>
            </a:endParaRPr>
          </a:p>
        </p:txBody>
      </p:sp>
    </p:spTree>
    <p:extLst>
      <p:ext uri="{BB962C8B-B14F-4D97-AF65-F5344CB8AC3E}">
        <p14:creationId xmlns:p14="http://schemas.microsoft.com/office/powerpoint/2010/main" val="3210444295"/>
      </p:ext>
    </p:extLst>
  </p:cSld>
  <p:clrMapOvr>
    <a:masterClrMapping/>
  </p:clrMapOvr>
  <p:timing>
    <p:tnLst>
      <p:par>
        <p:cTn id="1" dur="indefinite" restart="never" nodeType="tmRoot"/>
      </p:par>
    </p:tnLst>
  </p:timing>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560" name="Group 56"/>
          <p:cNvGraphicFramePr>
            <a:graphicFrameLocks noGrp="1"/>
          </p:cNvGraphicFramePr>
          <p:nvPr/>
        </p:nvGraphicFramePr>
        <p:xfrm>
          <a:off x="828675" y="636588"/>
          <a:ext cx="7223125" cy="4656138"/>
        </p:xfrm>
        <a:graphic>
          <a:graphicData uri="http://schemas.openxmlformats.org/drawingml/2006/table">
            <a:tbl>
              <a:tblPr/>
              <a:tblGrid>
                <a:gridCol w="2408238">
                  <a:extLst>
                    <a:ext uri="{9D8B030D-6E8A-4147-A177-3AD203B41FA5}">
                      <a16:colId xmlns="" xmlns:a16="http://schemas.microsoft.com/office/drawing/2014/main" val="20000"/>
                    </a:ext>
                  </a:extLst>
                </a:gridCol>
                <a:gridCol w="2406650">
                  <a:extLst>
                    <a:ext uri="{9D8B030D-6E8A-4147-A177-3AD203B41FA5}">
                      <a16:colId xmlns="" xmlns:a16="http://schemas.microsoft.com/office/drawing/2014/main" val="20001"/>
                    </a:ext>
                  </a:extLst>
                </a:gridCol>
                <a:gridCol w="2408237">
                  <a:extLst>
                    <a:ext uri="{9D8B030D-6E8A-4147-A177-3AD203B41FA5}">
                      <a16:colId xmlns="" xmlns:a16="http://schemas.microsoft.com/office/drawing/2014/main" val="20002"/>
                    </a:ext>
                  </a:extLst>
                </a:gridCol>
              </a:tblGrid>
              <a:tr h="541338">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dirty="0" smtClean="0">
                          <a:ln>
                            <a:noFill/>
                          </a:ln>
                          <a:solidFill>
                            <a:schemeClr val="bg1"/>
                          </a:solidFill>
                          <a:effectLst/>
                          <a:latin typeface="Arial" charset="0"/>
                          <a:ea typeface="新細明體" charset="-120"/>
                          <a:cs typeface="Arial" charset="0"/>
                        </a:rPr>
                        <a:t>酸</a:t>
                      </a:r>
                      <a:endParaRPr kumimoji="1" lang="zh-HK" altLang="en-US" sz="2400" b="1" i="0" u="none" strike="noStrike" cap="none" normalizeH="0" baseline="0" dirty="0" smtClean="0">
                        <a:ln>
                          <a:noFill/>
                        </a:ln>
                        <a:solidFill>
                          <a:schemeClr val="bg1"/>
                        </a:solidFill>
                        <a:effectLst/>
                        <a:latin typeface="Arial" charset="0"/>
                        <a:ea typeface="新細明體" charset="-120"/>
                        <a:cs typeface="Arial" charset="0"/>
                      </a:endParaRPr>
                    </a:p>
                  </a:txBody>
                  <a:tcPr anchor="ctr" horzOverflow="overflow">
                    <a:lnL w="12700" cap="flat" cmpd="sng" algn="ctr">
                      <a:solidFill>
                        <a:srgbClr val="9966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smtClean="0">
                          <a:ln>
                            <a:noFill/>
                          </a:ln>
                          <a:solidFill>
                            <a:schemeClr val="bg1"/>
                          </a:solidFill>
                          <a:effectLst/>
                          <a:latin typeface="Arial" charset="0"/>
                          <a:ea typeface="新細明體" charset="-120"/>
                          <a:cs typeface="Arial" charset="0"/>
                        </a:rPr>
                        <a:t>鹼</a:t>
                      </a:r>
                      <a:endParaRPr kumimoji="1" lang="zh-HK" altLang="en-US" sz="2400" b="1" i="0" u="none" strike="noStrike" cap="none" normalizeH="0" baseline="0" smtClean="0">
                        <a:ln>
                          <a:noFill/>
                        </a:ln>
                        <a:solidFill>
                          <a:schemeClr val="bg1"/>
                        </a:solidFill>
                        <a:effectLst/>
                        <a:latin typeface="Arial" charset="0"/>
                        <a:ea typeface="新細明體" charset="-120"/>
                        <a:cs typeface="Arial"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1" i="1" u="none" strike="noStrike" cap="none" normalizeH="0" baseline="0" smtClean="0">
                          <a:ln>
                            <a:noFill/>
                          </a:ln>
                          <a:solidFill>
                            <a:schemeClr val="bg1"/>
                          </a:solidFill>
                          <a:effectLst/>
                          <a:latin typeface="Arial" charset="0"/>
                          <a:ea typeface="新細明體" charset="-120"/>
                          <a:cs typeface="Arial" charset="0"/>
                          <a:sym typeface="Symbol" pitchFamily="18" charset="2"/>
                        </a:rPr>
                        <a:t></a:t>
                      </a:r>
                      <a:r>
                        <a:rPr kumimoji="1" lang="en-US" altLang="zh-HK" sz="2400" b="1" i="1" u="none" strike="noStrike" cap="none" normalizeH="0" baseline="0" smtClean="0">
                          <a:ln>
                            <a:noFill/>
                          </a:ln>
                          <a:solidFill>
                            <a:schemeClr val="bg1"/>
                          </a:solidFill>
                          <a:effectLst/>
                          <a:latin typeface="Arial" charset="0"/>
                          <a:ea typeface="新細明體" charset="-120"/>
                          <a:cs typeface="Arial" charset="0"/>
                        </a:rPr>
                        <a:t>H </a:t>
                      </a:r>
                      <a:r>
                        <a:rPr kumimoji="1" lang="en-US" altLang="zh-HK" sz="2400" b="1" i="0" u="none" strike="noStrike" cap="none" normalizeH="0" baseline="-25000" smtClean="0">
                          <a:ln>
                            <a:noFill/>
                          </a:ln>
                          <a:solidFill>
                            <a:schemeClr val="bg1"/>
                          </a:solidFill>
                          <a:effectLst/>
                          <a:latin typeface="Arial" charset="0"/>
                          <a:ea typeface="新細明體" charset="-120"/>
                          <a:cs typeface="Arial" charset="0"/>
                        </a:rPr>
                        <a:t>n </a:t>
                      </a:r>
                      <a:r>
                        <a:rPr kumimoji="1" lang="en-US" altLang="zh-HK" sz="2400" b="1" i="0" u="none" strike="noStrike" cap="none" normalizeH="0" baseline="0" smtClean="0">
                          <a:ln>
                            <a:noFill/>
                          </a:ln>
                          <a:solidFill>
                            <a:schemeClr val="bg1"/>
                          </a:solidFill>
                          <a:effectLst/>
                          <a:latin typeface="Arial" charset="0"/>
                          <a:ea typeface="新細明體" charset="-120"/>
                          <a:cs typeface="Arial" charset="0"/>
                        </a:rPr>
                        <a:t>(kJ mol</a:t>
                      </a:r>
                      <a:r>
                        <a:rPr kumimoji="1" lang="en-US" altLang="zh-HK" sz="2400" b="1" i="0" u="none" strike="noStrike" cap="none" normalizeH="0" baseline="30000" smtClean="0">
                          <a:ln>
                            <a:noFill/>
                          </a:ln>
                          <a:solidFill>
                            <a:schemeClr val="bg1"/>
                          </a:solidFill>
                          <a:effectLst/>
                          <a:latin typeface="Arial" charset="0"/>
                          <a:ea typeface="新細明體" charset="-120"/>
                          <a:cs typeface="Arial" charset="0"/>
                        </a:rPr>
                        <a:t>–1</a:t>
                      </a:r>
                      <a:r>
                        <a:rPr kumimoji="1" lang="en-US" altLang="zh-HK" sz="2400" b="1" i="0" u="none" strike="noStrike" cap="none" normalizeH="0" baseline="0" smtClean="0">
                          <a:ln>
                            <a:noFill/>
                          </a:ln>
                          <a:solidFill>
                            <a:schemeClr val="bg1"/>
                          </a:solidFill>
                          <a:effectLst/>
                          <a:latin typeface="Arial" charset="0"/>
                          <a:ea typeface="新細明體" charset="-120"/>
                          <a:cs typeface="Arial" charset="0"/>
                        </a:rPr>
                        <a:t>)</a:t>
                      </a:r>
                      <a:endParaRPr kumimoji="1" lang="zh-HK" altLang="en-US" sz="2400" b="1" i="0" u="none" strike="noStrike" cap="none" normalizeH="0" baseline="0" smtClean="0">
                        <a:ln>
                          <a:noFill/>
                        </a:ln>
                        <a:solidFill>
                          <a:schemeClr val="bg1"/>
                        </a:solidFill>
                        <a:effectLst/>
                        <a:latin typeface="Arial" charset="0"/>
                        <a:ea typeface="新細明體" charset="-120"/>
                        <a:cs typeface="Arial" charset="0"/>
                      </a:endParaRPr>
                    </a:p>
                  </a:txBody>
                  <a:tcPr anchor="ctr" horzOverflow="overflow">
                    <a:lnL w="12700" cap="flat" cmpd="sng" algn="ctr">
                      <a:solidFill>
                        <a:schemeClr val="bg1"/>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rgbClr val="8064A2"/>
                    </a:solidFill>
                  </a:tcPr>
                </a:tc>
                <a:extLst>
                  <a:ext uri="{0D108BD9-81ED-4DB2-BD59-A6C34878D82A}">
                    <a16:rowId xmlns="" xmlns:a16="http://schemas.microsoft.com/office/drawing/2014/main" val="10000"/>
                  </a:ext>
                </a:extLst>
              </a:tr>
              <a:tr h="457200">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HNO</a:t>
                      </a:r>
                      <a:r>
                        <a:rPr kumimoji="1" lang="en-US" altLang="zh-HK" sz="2400" b="0" i="0" u="none" strike="noStrike" cap="none" normalizeH="0" baseline="-25000" smtClean="0">
                          <a:ln>
                            <a:noFill/>
                          </a:ln>
                          <a:solidFill>
                            <a:schemeClr val="tx1"/>
                          </a:solidFill>
                          <a:effectLst/>
                          <a:latin typeface="Arial" charset="0"/>
                          <a:ea typeface="新細明體" charset="-120"/>
                          <a:cs typeface="Arial" charset="0"/>
                        </a:rPr>
                        <a:t>3</a:t>
                      </a: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(aq)</a:t>
                      </a:r>
                      <a:endParaRPr kumimoji="1" lang="zh-HK" altLang="en-US" sz="24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KOH(aq)</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a:t>
                      </a: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57.3</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457200">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HNO</a:t>
                      </a:r>
                      <a:r>
                        <a:rPr kumimoji="1" lang="en-US" altLang="zh-HK" sz="2400" b="0" i="0" u="none" strike="noStrike" cap="none" normalizeH="0" baseline="-25000" smtClean="0">
                          <a:ln>
                            <a:noFill/>
                          </a:ln>
                          <a:solidFill>
                            <a:schemeClr val="tx1"/>
                          </a:solidFill>
                          <a:effectLst/>
                          <a:latin typeface="Arial" charset="0"/>
                          <a:ea typeface="新細明體" charset="-120"/>
                          <a:cs typeface="Arial" charset="0"/>
                        </a:rPr>
                        <a:t>3</a:t>
                      </a: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(aq)</a:t>
                      </a:r>
                      <a:endParaRPr kumimoji="1" lang="zh-HK" altLang="en-US" sz="24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NaOH(aq)</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a:t>
                      </a: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57.3</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2"/>
                  </a:ext>
                </a:extLst>
              </a:tr>
              <a:tr h="457200">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H</a:t>
                      </a:r>
                      <a:r>
                        <a:rPr kumimoji="1" lang="en-US" altLang="zh-HK" sz="2400" b="0" i="0" u="none" strike="noStrike" cap="none" normalizeH="0" baseline="-25000" smtClean="0">
                          <a:ln>
                            <a:noFill/>
                          </a:ln>
                          <a:solidFill>
                            <a:schemeClr val="tx1"/>
                          </a:solidFill>
                          <a:effectLst/>
                          <a:latin typeface="Arial" charset="0"/>
                          <a:ea typeface="新細明體" charset="-120"/>
                          <a:cs typeface="Arial" charset="0"/>
                        </a:rPr>
                        <a:t>2</a:t>
                      </a: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SO</a:t>
                      </a:r>
                      <a:r>
                        <a:rPr kumimoji="1" lang="en-US" altLang="zh-HK" sz="2400" b="0" i="0" u="none" strike="noStrike" cap="none" normalizeH="0" baseline="-25000" smtClean="0">
                          <a:ln>
                            <a:noFill/>
                          </a:ln>
                          <a:solidFill>
                            <a:schemeClr val="tx1"/>
                          </a:solidFill>
                          <a:effectLst/>
                          <a:latin typeface="Arial" charset="0"/>
                          <a:ea typeface="新細明體" charset="-120"/>
                          <a:cs typeface="Arial" charset="0"/>
                        </a:rPr>
                        <a:t>4</a:t>
                      </a: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(aq)</a:t>
                      </a:r>
                      <a:endParaRPr kumimoji="1" lang="zh-HK" altLang="en-US" sz="24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NaOH(aq)</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a:t>
                      </a: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57.3</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3"/>
                  </a:ext>
                </a:extLst>
              </a:tr>
              <a:tr h="457200">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HCl(aq)</a:t>
                      </a:r>
                      <a:endParaRPr kumimoji="1" lang="zh-HK" altLang="en-US" sz="24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NaOH(aq)</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a:t>
                      </a: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57.3</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4"/>
                  </a:ext>
                </a:extLst>
              </a:tr>
              <a:tr h="457200">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CH</a:t>
                      </a:r>
                      <a:r>
                        <a:rPr kumimoji="1" lang="en-US" altLang="zh-HK" sz="2400" b="0" i="0" u="none" strike="noStrike" cap="none" normalizeH="0" baseline="-25000" smtClean="0">
                          <a:ln>
                            <a:noFill/>
                          </a:ln>
                          <a:solidFill>
                            <a:schemeClr val="tx1"/>
                          </a:solidFill>
                          <a:effectLst/>
                          <a:latin typeface="Arial" charset="0"/>
                          <a:ea typeface="新細明體" charset="-120"/>
                          <a:cs typeface="Arial" charset="0"/>
                        </a:rPr>
                        <a:t>3</a:t>
                      </a: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COOH(aq)</a:t>
                      </a:r>
                      <a:endParaRPr kumimoji="1" lang="zh-HK" altLang="en-US" sz="24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NaOH(aq)</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a:t>
                      </a: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sym typeface="Symbol" pitchFamily="18" charset="2"/>
                        </a:rPr>
                        <a:t>55.2</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5"/>
                  </a:ext>
                </a:extLst>
              </a:tr>
              <a:tr h="457200">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HCN(aq)</a:t>
                      </a:r>
                      <a:endParaRPr kumimoji="1" lang="zh-HK" altLang="en-US" sz="24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NaOH(aq)</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HK" altLang="en-US" sz="2400" b="0" i="0" u="none" strike="noStrike" cap="none" normalizeH="0" baseline="0" dirty="0" smtClean="0">
                          <a:ln>
                            <a:noFill/>
                          </a:ln>
                          <a:solidFill>
                            <a:srgbClr val="6699FF"/>
                          </a:solidFill>
                          <a:effectLst/>
                          <a:latin typeface="Arial" charset="0"/>
                          <a:ea typeface="Arial Unicode MS" pitchFamily="34" charset="-120"/>
                          <a:cs typeface="Arial" charset="0"/>
                          <a:sym typeface="Symbol" pitchFamily="18" charset="2"/>
                        </a:rPr>
                        <a:t></a:t>
                      </a:r>
                      <a:r>
                        <a:rPr kumimoji="1" lang="en-US" altLang="zh-HK" sz="2400" b="0" i="0" u="none" strike="noStrike" cap="none" normalizeH="0" baseline="0" dirty="0" smtClean="0">
                          <a:ln>
                            <a:noFill/>
                          </a:ln>
                          <a:solidFill>
                            <a:srgbClr val="6699FF"/>
                          </a:solidFill>
                          <a:effectLst/>
                          <a:latin typeface="Arial" charset="0"/>
                          <a:ea typeface="Arial Unicode MS" pitchFamily="34" charset="-120"/>
                          <a:cs typeface="Arial" charset="0"/>
                          <a:sym typeface="Symbol" pitchFamily="18" charset="2"/>
                        </a:rPr>
                        <a:t>11.6</a:t>
                      </a:r>
                      <a:endParaRPr kumimoji="1" lang="zh-HK" altLang="en-US" sz="2400" b="0" i="0" u="none" strike="noStrike" cap="none" normalizeH="0" baseline="0" dirty="0" smtClean="0">
                        <a:ln>
                          <a:noFill/>
                        </a:ln>
                        <a:solidFill>
                          <a:srgbClr val="6699FF"/>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6"/>
                  </a:ext>
                </a:extLst>
              </a:tr>
              <a:tr h="457200">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HCN(aq)</a:t>
                      </a:r>
                      <a:endParaRPr kumimoji="1" lang="zh-HK" altLang="en-US" sz="24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NH</a:t>
                      </a:r>
                      <a:r>
                        <a:rPr kumimoji="1" lang="en-US" altLang="zh-HK" sz="2400" b="0" i="0" u="none" strike="noStrike" cap="none" normalizeH="0" baseline="-25000" smtClean="0">
                          <a:ln>
                            <a:noFill/>
                          </a:ln>
                          <a:solidFill>
                            <a:schemeClr val="tx1"/>
                          </a:solidFill>
                          <a:effectLst/>
                          <a:latin typeface="Arial" charset="0"/>
                          <a:ea typeface="Arial Unicode MS" pitchFamily="34" charset="-120"/>
                          <a:cs typeface="Arial" charset="0"/>
                        </a:rPr>
                        <a:t>3</a:t>
                      </a: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(aq)</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HK" altLang="en-US" sz="2400" b="0" i="0" u="none" strike="noStrike" cap="none" normalizeH="0" baseline="0" dirty="0" smtClean="0">
                          <a:ln>
                            <a:noFill/>
                          </a:ln>
                          <a:solidFill>
                            <a:srgbClr val="6699FF"/>
                          </a:solidFill>
                          <a:effectLst/>
                          <a:latin typeface="Arial" charset="0"/>
                          <a:ea typeface="Arial Unicode MS" pitchFamily="34" charset="-120"/>
                          <a:cs typeface="Arial" charset="0"/>
                          <a:sym typeface="Symbol" pitchFamily="18" charset="2"/>
                        </a:rPr>
                        <a:t></a:t>
                      </a:r>
                      <a:r>
                        <a:rPr kumimoji="1" lang="en-US" altLang="zh-HK" sz="2400" b="0" i="0" u="none" strike="noStrike" cap="none" normalizeH="0" baseline="0" dirty="0" smtClean="0">
                          <a:ln>
                            <a:noFill/>
                          </a:ln>
                          <a:solidFill>
                            <a:srgbClr val="6699FF"/>
                          </a:solidFill>
                          <a:effectLst/>
                          <a:latin typeface="Arial" charset="0"/>
                          <a:ea typeface="Arial Unicode MS" pitchFamily="34" charset="-120"/>
                          <a:cs typeface="Arial" charset="0"/>
                          <a:sym typeface="Symbol" pitchFamily="18" charset="2"/>
                        </a:rPr>
                        <a:t>5.4</a:t>
                      </a:r>
                      <a:endParaRPr kumimoji="1" lang="zh-HK" altLang="en-US" sz="2400" b="0" i="0" u="none" strike="noStrike" cap="none" normalizeH="0" baseline="0" dirty="0" smtClean="0">
                        <a:ln>
                          <a:noFill/>
                        </a:ln>
                        <a:solidFill>
                          <a:srgbClr val="6699FF"/>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7"/>
                  </a:ext>
                </a:extLst>
              </a:tr>
              <a:tr h="457200">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CH</a:t>
                      </a:r>
                      <a:r>
                        <a:rPr kumimoji="1" lang="en-US" altLang="zh-HK" sz="2400" b="0" i="0" u="none" strike="noStrike" cap="none" normalizeH="0" baseline="-25000" smtClean="0">
                          <a:ln>
                            <a:noFill/>
                          </a:ln>
                          <a:solidFill>
                            <a:schemeClr val="tx1"/>
                          </a:solidFill>
                          <a:effectLst/>
                          <a:latin typeface="Arial" charset="0"/>
                          <a:ea typeface="新細明體" charset="-120"/>
                          <a:cs typeface="Arial" charset="0"/>
                        </a:rPr>
                        <a:t>3</a:t>
                      </a: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COOH(aq)</a:t>
                      </a:r>
                      <a:endParaRPr kumimoji="1" lang="zh-HK" altLang="en-US" sz="24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NH</a:t>
                      </a:r>
                      <a:r>
                        <a:rPr kumimoji="1" lang="en-US" altLang="zh-HK" sz="2400" b="0" i="0" u="none" strike="noStrike" cap="none" normalizeH="0" baseline="-25000" smtClean="0">
                          <a:ln>
                            <a:noFill/>
                          </a:ln>
                          <a:solidFill>
                            <a:schemeClr val="tx1"/>
                          </a:solidFill>
                          <a:effectLst/>
                          <a:latin typeface="Arial" charset="0"/>
                          <a:ea typeface="Arial Unicode MS" pitchFamily="34" charset="-120"/>
                          <a:cs typeface="Arial" charset="0"/>
                        </a:rPr>
                        <a:t>3</a:t>
                      </a: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(aq)</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HK" altLang="en-US" sz="2400" b="0" i="0" u="none" strike="noStrike" cap="none" normalizeH="0" baseline="0" dirty="0" smtClean="0">
                          <a:ln>
                            <a:noFill/>
                          </a:ln>
                          <a:solidFill>
                            <a:srgbClr val="6699FF"/>
                          </a:solidFill>
                          <a:effectLst/>
                          <a:latin typeface="Arial" charset="0"/>
                          <a:ea typeface="Arial Unicode MS" pitchFamily="34" charset="-120"/>
                          <a:cs typeface="Arial" charset="0"/>
                          <a:sym typeface="Symbol" pitchFamily="18" charset="2"/>
                        </a:rPr>
                        <a:t></a:t>
                      </a:r>
                      <a:r>
                        <a:rPr kumimoji="1" lang="en-US" altLang="zh-HK" sz="2400" b="0" i="0" u="none" strike="noStrike" cap="none" normalizeH="0" baseline="0" dirty="0" smtClean="0">
                          <a:ln>
                            <a:noFill/>
                          </a:ln>
                          <a:solidFill>
                            <a:srgbClr val="6699FF"/>
                          </a:solidFill>
                          <a:effectLst/>
                          <a:latin typeface="Arial" charset="0"/>
                          <a:ea typeface="Arial Unicode MS" pitchFamily="34" charset="-120"/>
                          <a:cs typeface="Arial" charset="0"/>
                          <a:sym typeface="Symbol" pitchFamily="18" charset="2"/>
                        </a:rPr>
                        <a:t>51.5</a:t>
                      </a:r>
                      <a:endParaRPr kumimoji="1" lang="zh-HK" altLang="en-US" sz="2400" b="0" i="0" u="none" strike="noStrike" cap="none" normalizeH="0" baseline="0" dirty="0" smtClean="0">
                        <a:ln>
                          <a:noFill/>
                        </a:ln>
                        <a:solidFill>
                          <a:srgbClr val="6699FF"/>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8"/>
                  </a:ext>
                </a:extLst>
              </a:tr>
              <a:tr h="457200">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新細明體" charset="-120"/>
                          <a:cs typeface="Arial" charset="0"/>
                        </a:rPr>
                        <a:t>HCl(aq)</a:t>
                      </a:r>
                      <a:endParaRPr kumimoji="1" lang="zh-HK" altLang="en-US" sz="2400" b="0" i="0" u="none" strike="noStrike" cap="none" normalizeH="0" baseline="0" smtClean="0">
                        <a:ln>
                          <a:noFill/>
                        </a:ln>
                        <a:solidFill>
                          <a:schemeClr val="tx1"/>
                        </a:solidFill>
                        <a:effectLst/>
                        <a:latin typeface="Arial" charset="0"/>
                        <a:ea typeface="新細明體"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NH</a:t>
                      </a:r>
                      <a:r>
                        <a:rPr kumimoji="1" lang="en-US" altLang="zh-HK" sz="2400" b="0" i="0" u="none" strike="noStrike" cap="none" normalizeH="0" baseline="-25000" smtClean="0">
                          <a:ln>
                            <a:noFill/>
                          </a:ln>
                          <a:solidFill>
                            <a:schemeClr val="tx1"/>
                          </a:solidFill>
                          <a:effectLst/>
                          <a:latin typeface="Arial" charset="0"/>
                          <a:ea typeface="Arial Unicode MS" pitchFamily="34" charset="-120"/>
                          <a:cs typeface="Arial" charset="0"/>
                        </a:rPr>
                        <a:t>3</a:t>
                      </a:r>
                      <a:r>
                        <a:rPr kumimoji="1" lang="en-US" altLang="zh-HK" sz="2400" b="0" i="0" u="none" strike="noStrike" cap="none" normalizeH="0" baseline="0" smtClean="0">
                          <a:ln>
                            <a:noFill/>
                          </a:ln>
                          <a:solidFill>
                            <a:schemeClr val="tx1"/>
                          </a:solidFill>
                          <a:effectLst/>
                          <a:latin typeface="Arial" charset="0"/>
                          <a:ea typeface="Arial Unicode MS" pitchFamily="34" charset="-120"/>
                          <a:cs typeface="Arial" charset="0"/>
                        </a:rPr>
                        <a:t>(aq)</a:t>
                      </a:r>
                      <a:endParaRPr kumimoji="1" lang="zh-HK" altLang="en-US" sz="2400" b="0" i="0" u="none" strike="noStrike" cap="none" normalizeH="0" baseline="0" smtClean="0">
                        <a:ln>
                          <a:noFill/>
                        </a:ln>
                        <a:solidFill>
                          <a:schemeClr val="tx1"/>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zh-HK" altLang="en-US" sz="2400" b="0" i="0" u="none" strike="noStrike" cap="none" normalizeH="0" baseline="0" dirty="0" smtClean="0">
                          <a:ln>
                            <a:noFill/>
                          </a:ln>
                          <a:solidFill>
                            <a:srgbClr val="6699FF"/>
                          </a:solidFill>
                          <a:effectLst/>
                          <a:latin typeface="Arial" charset="0"/>
                          <a:ea typeface="Arial Unicode MS" pitchFamily="34" charset="-120"/>
                          <a:cs typeface="Arial" charset="0"/>
                          <a:sym typeface="Symbol" pitchFamily="18" charset="2"/>
                        </a:rPr>
                        <a:t></a:t>
                      </a:r>
                      <a:r>
                        <a:rPr kumimoji="1" lang="en-US" altLang="zh-HK" sz="2400" b="0" i="0" u="none" strike="noStrike" cap="none" normalizeH="0" baseline="0" dirty="0" smtClean="0">
                          <a:ln>
                            <a:noFill/>
                          </a:ln>
                          <a:solidFill>
                            <a:srgbClr val="6699FF"/>
                          </a:solidFill>
                          <a:effectLst/>
                          <a:latin typeface="Arial" charset="0"/>
                          <a:ea typeface="Arial Unicode MS" pitchFamily="34" charset="-120"/>
                          <a:cs typeface="Arial" charset="0"/>
                          <a:sym typeface="Symbol" pitchFamily="18" charset="2"/>
                        </a:rPr>
                        <a:t>52.2</a:t>
                      </a:r>
                      <a:endParaRPr kumimoji="1" lang="zh-HK" altLang="en-US" sz="2400" b="0" i="0" u="none" strike="noStrike" cap="none" normalizeH="0" baseline="0" dirty="0" smtClean="0">
                        <a:ln>
                          <a:noFill/>
                        </a:ln>
                        <a:solidFill>
                          <a:srgbClr val="6699FF"/>
                        </a:solidFill>
                        <a:effectLst/>
                        <a:latin typeface="Arial" charset="0"/>
                        <a:ea typeface="Arial Unicode MS" pitchFamily="34" charset="-120"/>
                        <a:cs typeface="Arial" charset="0"/>
                      </a:endParaRPr>
                    </a:p>
                  </a:txBody>
                  <a:tcPr horzOverflow="overflow">
                    <a:lnL w="12700" cap="flat" cmpd="sng" algn="ctr">
                      <a:solidFill>
                        <a:srgbClr val="9966FF"/>
                      </a:solidFill>
                      <a:prstDash val="solid"/>
                      <a:round/>
                      <a:headEnd type="none" w="med" len="med"/>
                      <a:tailEnd type="none" w="med" len="med"/>
                    </a:lnL>
                    <a:lnR w="12700" cap="flat" cmpd="sng" algn="ctr">
                      <a:solidFill>
                        <a:srgbClr val="9966FF"/>
                      </a:solidFill>
                      <a:prstDash val="solid"/>
                      <a:round/>
                      <a:headEnd type="none" w="med" len="med"/>
                      <a:tailEnd type="none" w="med" len="med"/>
                    </a:lnR>
                    <a:lnT w="12700" cap="flat" cmpd="sng" algn="ctr">
                      <a:solidFill>
                        <a:srgbClr val="9966FF"/>
                      </a:solidFill>
                      <a:prstDash val="solid"/>
                      <a:round/>
                      <a:headEnd type="none" w="med" len="med"/>
                      <a:tailEnd type="none" w="med" len="med"/>
                    </a:lnT>
                    <a:lnB w="12700" cap="flat" cmpd="sng" algn="ctr">
                      <a:solidFill>
                        <a:srgbClr val="9966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9"/>
                  </a:ext>
                </a:extLst>
              </a:tr>
            </a:tbl>
          </a:graphicData>
        </a:graphic>
      </p:graphicFrame>
      <p:pic>
        <p:nvPicPr>
          <p:cNvPr id="28724" name="Picture 3" descr="C:\Documents and Settings\Aristo\Desktop\shared\From Shirley\SP-1.png"/>
          <p:cNvPicPr>
            <a:picLocks noChangeAspect="1" noChangeArrowheads="1"/>
          </p:cNvPicPr>
          <p:nvPr/>
        </p:nvPicPr>
        <p:blipFill>
          <a:blip r:embed="rId2">
            <a:lum bright="70000" contrast="-70000"/>
            <a:extLst>
              <a:ext uri="{28A0092B-C50C-407E-A947-70E740481C1C}">
                <a14:useLocalDpi xmlns:a14="http://schemas.microsoft.com/office/drawing/2010/main" val="0"/>
              </a:ext>
            </a:extLst>
          </a:blip>
          <a:srcRect/>
          <a:stretch>
            <a:fillRect/>
          </a:stretch>
        </p:blipFill>
        <p:spPr bwMode="auto">
          <a:xfrm>
            <a:off x="6276975" y="733425"/>
            <a:ext cx="15875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45072445"/>
      </p:ext>
    </p:extLst>
  </p:cSld>
  <p:clrMapOvr>
    <a:masterClrMapping/>
  </p:clrMapOvr>
  <p:timing>
    <p:tnLst>
      <p:par>
        <p:cTn id="1" dur="indefinite" restart="never" nodeType="tmRoot"/>
      </p:par>
    </p:tnLst>
  </p:timing>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3" name="Rectangle 5"/>
          <p:cNvSpPr>
            <a:spLocks noChangeArrowheads="1"/>
          </p:cNvSpPr>
          <p:nvPr/>
        </p:nvSpPr>
        <p:spPr bwMode="auto">
          <a:xfrm>
            <a:off x="206375" y="455613"/>
            <a:ext cx="872013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t>所有 </a:t>
            </a:r>
            <a:r>
              <a:rPr kumimoji="0" lang="zh-TW" altLang="en-US" sz="3200" b="1">
                <a:solidFill>
                  <a:srgbClr val="6699FF"/>
                </a:solidFill>
              </a:rPr>
              <a:t>強酸 與 強鹼</a:t>
            </a:r>
            <a:r>
              <a:rPr kumimoji="0" lang="zh-TW" altLang="en-US" sz="2800"/>
              <a:t> 的中和作用其實都 </a:t>
            </a:r>
            <a:r>
              <a:rPr kumimoji="0" lang="zh-TW" altLang="en-US" sz="3200" b="1">
                <a:solidFill>
                  <a:srgbClr val="6699FF"/>
                </a:solidFill>
              </a:rPr>
              <a:t>只涉及氫離子 與 氫氧離子</a:t>
            </a:r>
            <a:r>
              <a:rPr kumimoji="0" lang="zh-TW" altLang="en-US" sz="2800"/>
              <a:t> </a:t>
            </a:r>
            <a:r>
              <a:rPr kumimoji="0" lang="zh-HK" altLang="en-US" sz="2800"/>
              <a:t>的反應</a:t>
            </a:r>
            <a:r>
              <a:rPr kumimoji="0" lang="zh-TW" altLang="en-US" sz="2800"/>
              <a:t>。</a:t>
            </a:r>
            <a:endParaRPr kumimoji="0" lang="en-US" altLang="zh-TW" sz="2800" baseline="30000">
              <a:latin typeface="Arial" charset="0"/>
              <a:ea typeface="Arial Unicode MS" pitchFamily="34" charset="-120"/>
              <a:cs typeface="Arial" charset="0"/>
            </a:endParaRPr>
          </a:p>
        </p:txBody>
      </p:sp>
      <p:sp>
        <p:nvSpPr>
          <p:cNvPr id="3" name="Rectangle 5"/>
          <p:cNvSpPr>
            <a:spLocks noChangeArrowheads="1"/>
          </p:cNvSpPr>
          <p:nvPr/>
        </p:nvSpPr>
        <p:spPr bwMode="auto">
          <a:xfrm>
            <a:off x="206375" y="1790352"/>
            <a:ext cx="87201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latin typeface="Arial" charset="0"/>
                <a:cs typeface="Arial" charset="0"/>
              </a:rPr>
              <a:t>因此</a:t>
            </a:r>
            <a:r>
              <a:rPr kumimoji="0" lang="zh-TW" altLang="en-US" sz="2800">
                <a:cs typeface="Arial" charset="0"/>
              </a:rPr>
              <a:t>它們會釋放出 </a:t>
            </a:r>
            <a:r>
              <a:rPr kumimoji="0" lang="zh-TW" altLang="en-US" sz="3200" b="1">
                <a:solidFill>
                  <a:srgbClr val="3399FF"/>
                </a:solidFill>
                <a:cs typeface="Arial" charset="0"/>
              </a:rPr>
              <a:t>相若的能量</a:t>
            </a:r>
            <a:r>
              <a:rPr kumimoji="0" lang="zh-TW" altLang="en-US" sz="2800">
                <a:cs typeface="Arial" charset="0"/>
              </a:rPr>
              <a:t>。</a:t>
            </a:r>
            <a:endParaRPr kumimoji="0" lang="en-US" altLang="zh-TW" sz="2800" baseline="30000">
              <a:latin typeface="Arial" charset="0"/>
              <a:ea typeface="Arial Unicode MS" pitchFamily="34" charset="-120"/>
              <a:cs typeface="Arial Unicode MS" pitchFamily="34" charset="-120"/>
            </a:endParaRPr>
          </a:p>
        </p:txBody>
      </p:sp>
      <p:sp>
        <p:nvSpPr>
          <p:cNvPr id="4" name="Rectangle 5"/>
          <p:cNvSpPr>
            <a:spLocks noChangeArrowheads="1"/>
          </p:cNvSpPr>
          <p:nvPr/>
        </p:nvSpPr>
        <p:spPr bwMode="auto">
          <a:xfrm>
            <a:off x="206375" y="2664618"/>
            <a:ext cx="88804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t>這些中和作用的標準焓</a:t>
            </a:r>
            <a:r>
              <a:rPr kumimoji="0" lang="zh-HK" altLang="en-US" sz="2800"/>
              <a:t>變大約是</a:t>
            </a:r>
            <a:r>
              <a:rPr kumimoji="0" lang="zh-HK" altLang="zh-TW" sz="2800"/>
              <a:t> </a:t>
            </a:r>
            <a:r>
              <a:rPr kumimoji="0" lang="en-US" altLang="zh-HK" sz="3200" b="1">
                <a:solidFill>
                  <a:srgbClr val="3399FF"/>
                </a:solidFill>
                <a:latin typeface="Arial" charset="0"/>
                <a:cs typeface="Arial" charset="0"/>
              </a:rPr>
              <a:t>–57.3 kJ mol</a:t>
            </a:r>
            <a:r>
              <a:rPr kumimoji="0" lang="en-US" altLang="zh-HK" sz="3200" b="1" baseline="30000">
                <a:solidFill>
                  <a:srgbClr val="3399FF"/>
                </a:solidFill>
                <a:latin typeface="Arial" charset="0"/>
                <a:cs typeface="Arial" charset="0"/>
              </a:rPr>
              <a:t>–1</a:t>
            </a:r>
            <a:r>
              <a:rPr kumimoji="0" lang="zh-TW" altLang="en-US" sz="2800">
                <a:latin typeface="Arial" charset="0"/>
                <a:cs typeface="Arial" charset="0"/>
              </a:rPr>
              <a:t>。</a:t>
            </a:r>
            <a:endParaRPr kumimoji="0" lang="en-US" altLang="zh-TW" sz="2800">
              <a:latin typeface="Arial" charset="0"/>
              <a:ea typeface="Arial Unicode MS" pitchFamily="34" charset="-120"/>
              <a:cs typeface="Arial" charset="0"/>
            </a:endParaRPr>
          </a:p>
        </p:txBody>
      </p:sp>
      <p:sp>
        <p:nvSpPr>
          <p:cNvPr id="22533" name="文字方塊 4"/>
          <p:cNvSpPr txBox="1">
            <a:spLocks noChangeArrowheads="1"/>
          </p:cNvSpPr>
          <p:nvPr/>
        </p:nvSpPr>
        <p:spPr bwMode="auto">
          <a:xfrm>
            <a:off x="465138" y="3749005"/>
            <a:ext cx="1308100" cy="557212"/>
          </a:xfrm>
          <a:prstGeom prst="rect">
            <a:avLst/>
          </a:prstGeom>
          <a:noFill/>
          <a:ln w="38100" cmpd="dbl">
            <a:solidFill>
              <a:srgbClr val="00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006600"/>
                </a:solidFill>
                <a:latin typeface="Arial" charset="0"/>
                <a:cs typeface="Arial" charset="0"/>
              </a:rPr>
              <a:t>例子</a:t>
            </a:r>
            <a:endParaRPr kumimoji="0" lang="en-US" altLang="zh-HK" sz="2800" b="1">
              <a:solidFill>
                <a:srgbClr val="006600"/>
              </a:solidFill>
              <a:latin typeface="Arial" charset="0"/>
              <a:cs typeface="Arial" charset="0"/>
            </a:endParaRPr>
          </a:p>
        </p:txBody>
      </p:sp>
      <p:sp>
        <p:nvSpPr>
          <p:cNvPr id="22534" name="矩形 6"/>
          <p:cNvSpPr>
            <a:spLocks noChangeArrowheads="1"/>
          </p:cNvSpPr>
          <p:nvPr/>
        </p:nvSpPr>
        <p:spPr bwMode="auto">
          <a:xfrm>
            <a:off x="477838" y="4504655"/>
            <a:ext cx="8609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HCl(aq) + </a:t>
            </a:r>
            <a:r>
              <a:rPr kumimoji="0" lang="pt-BR" altLang="zh-HK" sz="2000">
                <a:latin typeface="Arial" charset="0"/>
                <a:cs typeface="Arial" charset="0"/>
              </a:rPr>
              <a:t>NaOH(aq) </a:t>
            </a:r>
            <a:r>
              <a:rPr kumimoji="0" lang="pt-BR" altLang="zh-HK" sz="2000">
                <a:latin typeface="Arial" charset="0"/>
                <a:cs typeface="Arial" charset="0"/>
                <a:sym typeface="Symbol" pitchFamily="18" charset="2"/>
              </a:rPr>
              <a:t> NaCl(aq) + </a:t>
            </a:r>
            <a:r>
              <a:rPr kumimoji="0" lang="pt-BR" altLang="zh-HK" sz="2000">
                <a:latin typeface="Arial" charset="0"/>
                <a:cs typeface="Arial" charset="0"/>
              </a:rPr>
              <a:t>H</a:t>
            </a:r>
            <a:r>
              <a:rPr kumimoji="0" lang="pt-BR" altLang="zh-HK" sz="2000" baseline="-25000">
                <a:latin typeface="Arial" charset="0"/>
                <a:cs typeface="Arial" charset="0"/>
              </a:rPr>
              <a:t>2</a:t>
            </a:r>
            <a:r>
              <a:rPr kumimoji="0" lang="pt-BR" altLang="zh-HK" sz="2000">
                <a:latin typeface="Arial" charset="0"/>
                <a:cs typeface="Arial" charset="0"/>
              </a:rPr>
              <a:t>O(l)                 </a:t>
            </a:r>
            <a:r>
              <a:rPr kumimoji="0" lang="pt-BR" altLang="zh-HK" sz="2000">
                <a:latin typeface="Arial" charset="0"/>
                <a:cs typeface="Arial" charset="0"/>
                <a:sym typeface="Symbol" pitchFamily="18" charset="2"/>
              </a:rPr>
              <a:t></a:t>
            </a:r>
            <a:r>
              <a:rPr kumimoji="0" lang="pt-BR" altLang="zh-HK" sz="2000" i="1">
                <a:latin typeface="Arial" charset="0"/>
                <a:cs typeface="Arial" charset="0"/>
              </a:rPr>
              <a:t>H </a:t>
            </a:r>
            <a:r>
              <a:rPr kumimoji="0" lang="pt-BR" altLang="zh-HK" sz="2000" baseline="-25000">
                <a:latin typeface="Arial" charset="0"/>
                <a:cs typeface="Arial" charset="0"/>
              </a:rPr>
              <a:t>n</a:t>
            </a:r>
            <a:r>
              <a:rPr kumimoji="0" lang="pt-BR" altLang="zh-HK" sz="2000" i="1">
                <a:latin typeface="Arial" charset="0"/>
                <a:cs typeface="Arial" charset="0"/>
              </a:rPr>
              <a:t> </a:t>
            </a:r>
            <a:r>
              <a:rPr kumimoji="0" lang="pt-BR" altLang="zh-HK" sz="2000">
                <a:latin typeface="Arial" charset="0"/>
                <a:cs typeface="Arial" charset="0"/>
              </a:rPr>
              <a:t>= –57.3 kJ mol</a:t>
            </a:r>
            <a:r>
              <a:rPr kumimoji="0" lang="pt-BR" altLang="zh-HK" sz="2000" baseline="30000">
                <a:latin typeface="Arial" charset="0"/>
                <a:cs typeface="Arial" charset="0"/>
              </a:rPr>
              <a:t>–1</a:t>
            </a:r>
            <a:endParaRPr kumimoji="0" lang="pt-BR" altLang="zh-HK" sz="2000">
              <a:latin typeface="Arial" charset="0"/>
              <a:cs typeface="Arial" charset="0"/>
            </a:endParaRPr>
          </a:p>
        </p:txBody>
      </p:sp>
      <p:graphicFrame>
        <p:nvGraphicFramePr>
          <p:cNvPr id="22535" name="物件 9"/>
          <p:cNvGraphicFramePr>
            <a:graphicFrameLocks noChangeAspect="1"/>
          </p:cNvGraphicFramePr>
          <p:nvPr>
            <p:extLst>
              <p:ext uri="{D42A27DB-BD31-4B8C-83A1-F6EECF244321}">
                <p14:modId xmlns:p14="http://schemas.microsoft.com/office/powerpoint/2010/main" val="2889909615"/>
              </p:ext>
            </p:extLst>
          </p:nvPr>
        </p:nvGraphicFramePr>
        <p:xfrm>
          <a:off x="361950" y="5253955"/>
          <a:ext cx="369888" cy="682625"/>
        </p:xfrm>
        <a:graphic>
          <a:graphicData uri="http://schemas.openxmlformats.org/presentationml/2006/ole">
            <mc:AlternateContent xmlns:mc="http://schemas.openxmlformats.org/markup-compatibility/2006">
              <mc:Choice xmlns:v="urn:schemas-microsoft-com:vml" Requires="v">
                <p:oleObj spid="_x0000_s71768" name="方程式" r:id="rId4" imgW="139639" imgH="342751" progId="Equation.3">
                  <p:embed/>
                </p:oleObj>
              </mc:Choice>
              <mc:Fallback>
                <p:oleObj name="方程式" r:id="rId4" imgW="139639" imgH="34275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1950" y="5253955"/>
                        <a:ext cx="369888" cy="68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2536" name="物件 13"/>
          <p:cNvGraphicFramePr>
            <a:graphicFrameLocks noChangeAspect="1"/>
          </p:cNvGraphicFramePr>
          <p:nvPr>
            <p:extLst>
              <p:ext uri="{D42A27DB-BD31-4B8C-83A1-F6EECF244321}">
                <p14:modId xmlns:p14="http://schemas.microsoft.com/office/powerpoint/2010/main" val="414797557"/>
              </p:ext>
            </p:extLst>
          </p:nvPr>
        </p:nvGraphicFramePr>
        <p:xfrm>
          <a:off x="3627438" y="5266655"/>
          <a:ext cx="368300" cy="682625"/>
        </p:xfrm>
        <a:graphic>
          <a:graphicData uri="http://schemas.openxmlformats.org/presentationml/2006/ole">
            <mc:AlternateContent xmlns:mc="http://schemas.openxmlformats.org/markup-compatibility/2006">
              <mc:Choice xmlns:v="urn:schemas-microsoft-com:vml" Requires="v">
                <p:oleObj spid="_x0000_s71769" name="方程式" r:id="rId6" imgW="139639" imgH="342751" progId="Equation.3">
                  <p:embed/>
                </p:oleObj>
              </mc:Choice>
              <mc:Fallback>
                <p:oleObj name="方程式" r:id="rId6" imgW="139639" imgH="342751"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27438" y="5266655"/>
                        <a:ext cx="368300" cy="68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22537" name="Picture 4" descr="C:\Documents and Settings\Aristo\Desktop\shared\From Shirley\19.5.2014\SP-1 (bold).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65938" y="4584030"/>
            <a:ext cx="120650"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8" name="Picture 4" descr="C:\Documents and Settings\Aristo\Desktop\shared\From Shirley\19.5.2014\SP-1 (bold).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21500" y="5349205"/>
            <a:ext cx="122238"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矩形 6"/>
          <p:cNvSpPr>
            <a:spLocks noChangeArrowheads="1"/>
          </p:cNvSpPr>
          <p:nvPr/>
        </p:nvSpPr>
        <p:spPr bwMode="auto">
          <a:xfrm>
            <a:off x="449263" y="5422230"/>
            <a:ext cx="8609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  H</a:t>
            </a:r>
            <a:r>
              <a:rPr kumimoji="0" lang="en-US" altLang="zh-HK" sz="2000" baseline="-25000">
                <a:latin typeface="Arial" charset="0"/>
                <a:cs typeface="Arial" charset="0"/>
              </a:rPr>
              <a:t>2</a:t>
            </a:r>
            <a:r>
              <a:rPr kumimoji="0" lang="en-US" altLang="zh-HK" sz="2000">
                <a:latin typeface="Arial" charset="0"/>
                <a:cs typeface="Arial" charset="0"/>
              </a:rPr>
              <a:t>SO</a:t>
            </a:r>
            <a:r>
              <a:rPr kumimoji="0" lang="en-US" altLang="zh-HK" sz="2000" baseline="-25000">
                <a:latin typeface="Arial" charset="0"/>
                <a:cs typeface="Arial" charset="0"/>
              </a:rPr>
              <a:t>4</a:t>
            </a:r>
            <a:r>
              <a:rPr kumimoji="0" lang="en-US" altLang="zh-HK" sz="2000">
                <a:latin typeface="Arial" charset="0"/>
                <a:cs typeface="Arial" charset="0"/>
              </a:rPr>
              <a:t>(aq) + </a:t>
            </a:r>
            <a:r>
              <a:rPr kumimoji="0" lang="pt-BR" altLang="zh-HK" sz="2000">
                <a:latin typeface="Arial" charset="0"/>
                <a:cs typeface="Arial" charset="0"/>
              </a:rPr>
              <a:t>NaOH(aq) </a:t>
            </a:r>
            <a:r>
              <a:rPr kumimoji="0" lang="pt-BR" altLang="zh-HK" sz="2000">
                <a:latin typeface="Arial" charset="0"/>
                <a:cs typeface="Arial" charset="0"/>
                <a:sym typeface="Symbol" pitchFamily="18" charset="2"/>
              </a:rPr>
              <a:t>    Na</a:t>
            </a:r>
            <a:r>
              <a:rPr kumimoji="0" lang="pt-BR" altLang="zh-HK" sz="2000" baseline="-25000">
                <a:latin typeface="Arial" charset="0"/>
                <a:cs typeface="Arial" charset="0"/>
                <a:sym typeface="Symbol" pitchFamily="18" charset="2"/>
              </a:rPr>
              <a:t>2</a:t>
            </a:r>
            <a:r>
              <a:rPr kumimoji="0" lang="en-US" altLang="zh-HK" sz="2000">
                <a:latin typeface="Arial" charset="0"/>
                <a:cs typeface="Arial" charset="0"/>
              </a:rPr>
              <a:t>SO</a:t>
            </a:r>
            <a:r>
              <a:rPr kumimoji="0" lang="en-US" altLang="zh-HK" sz="2000" baseline="-25000">
                <a:latin typeface="Arial" charset="0"/>
                <a:cs typeface="Arial" charset="0"/>
              </a:rPr>
              <a:t>4</a:t>
            </a:r>
            <a:r>
              <a:rPr kumimoji="0" lang="en-US" altLang="zh-HK" sz="2000">
                <a:latin typeface="Arial" charset="0"/>
                <a:cs typeface="Arial" charset="0"/>
              </a:rPr>
              <a:t>(</a:t>
            </a:r>
            <a:r>
              <a:rPr kumimoji="0" lang="pt-BR" altLang="zh-HK" sz="2000">
                <a:latin typeface="Arial" charset="0"/>
                <a:cs typeface="Arial" charset="0"/>
                <a:sym typeface="Symbol" pitchFamily="18" charset="2"/>
              </a:rPr>
              <a:t>aq) + </a:t>
            </a:r>
            <a:r>
              <a:rPr kumimoji="0" lang="pt-BR" altLang="zh-HK" sz="2000">
                <a:latin typeface="Arial" charset="0"/>
                <a:cs typeface="Arial" charset="0"/>
              </a:rPr>
              <a:t>H</a:t>
            </a:r>
            <a:r>
              <a:rPr kumimoji="0" lang="pt-BR" altLang="zh-HK" sz="2000" baseline="-25000">
                <a:latin typeface="Arial" charset="0"/>
                <a:cs typeface="Arial" charset="0"/>
              </a:rPr>
              <a:t>2</a:t>
            </a:r>
            <a:r>
              <a:rPr kumimoji="0" lang="pt-BR" altLang="zh-HK" sz="2000">
                <a:latin typeface="Arial" charset="0"/>
                <a:cs typeface="Arial" charset="0"/>
              </a:rPr>
              <a:t>O(l)    </a:t>
            </a:r>
            <a:r>
              <a:rPr kumimoji="0" lang="pt-BR" altLang="zh-HK" sz="2000">
                <a:latin typeface="Arial" charset="0"/>
                <a:cs typeface="Arial" charset="0"/>
                <a:sym typeface="Symbol" pitchFamily="18" charset="2"/>
              </a:rPr>
              <a:t></a:t>
            </a:r>
            <a:r>
              <a:rPr kumimoji="0" lang="pt-BR" altLang="zh-HK" sz="2000" i="1">
                <a:latin typeface="Arial" charset="0"/>
                <a:cs typeface="Arial" charset="0"/>
              </a:rPr>
              <a:t>H </a:t>
            </a:r>
            <a:r>
              <a:rPr kumimoji="0" lang="pt-BR" altLang="zh-HK" sz="2000" baseline="-25000">
                <a:latin typeface="Arial" charset="0"/>
                <a:cs typeface="Arial" charset="0"/>
              </a:rPr>
              <a:t>n</a:t>
            </a:r>
            <a:r>
              <a:rPr kumimoji="0" lang="pt-BR" altLang="zh-HK" sz="2000" i="1">
                <a:latin typeface="Arial" charset="0"/>
                <a:cs typeface="Arial" charset="0"/>
              </a:rPr>
              <a:t> </a:t>
            </a:r>
            <a:r>
              <a:rPr kumimoji="0" lang="pt-BR" altLang="zh-HK" sz="2000">
                <a:latin typeface="Arial" charset="0"/>
                <a:cs typeface="Arial" charset="0"/>
              </a:rPr>
              <a:t>= –57.3 kJ mol</a:t>
            </a:r>
            <a:r>
              <a:rPr kumimoji="0" lang="pt-BR" altLang="zh-HK" sz="2000" baseline="30000">
                <a:latin typeface="Arial" charset="0"/>
                <a:cs typeface="Arial" charset="0"/>
              </a:rPr>
              <a:t>–1</a:t>
            </a:r>
          </a:p>
        </p:txBody>
      </p:sp>
    </p:spTree>
    <p:extLst>
      <p:ext uri="{BB962C8B-B14F-4D97-AF65-F5344CB8AC3E}">
        <p14:creationId xmlns:p14="http://schemas.microsoft.com/office/powerpoint/2010/main" val="1997384303"/>
      </p:ext>
    </p:extLst>
  </p:cSld>
  <p:clrMapOvr>
    <a:masterClrMapping/>
  </p:clrMapOvr>
  <p:timing>
    <p:tnLst>
      <p:par>
        <p:cTn id="1" dur="indefinite" restart="never" nodeType="tmRoot"/>
      </p:par>
    </p:tnLst>
  </p:timing>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1" name="Rectangle 5"/>
          <p:cNvSpPr>
            <a:spLocks noChangeArrowheads="1"/>
          </p:cNvSpPr>
          <p:nvPr/>
        </p:nvSpPr>
        <p:spPr bwMode="auto">
          <a:xfrm>
            <a:off x="179388" y="482409"/>
            <a:ext cx="87725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若在中和作用中，其中一方是 </a:t>
            </a:r>
            <a:r>
              <a:rPr kumimoji="0" lang="zh-TW" altLang="en-US" sz="3200" b="1">
                <a:solidFill>
                  <a:srgbClr val="3399FF"/>
                </a:solidFill>
              </a:rPr>
              <a:t>弱酸 或 弱鹼</a:t>
            </a:r>
            <a:r>
              <a:rPr kumimoji="0" lang="zh-TW" altLang="en-US" sz="2800"/>
              <a:t>，便需要 </a:t>
            </a:r>
            <a:r>
              <a:rPr kumimoji="0" lang="zh-TW" altLang="en-US" sz="3200" b="1">
                <a:solidFill>
                  <a:srgbClr val="3399FF"/>
                </a:solidFill>
              </a:rPr>
              <a:t>消耗部分能量 </a:t>
            </a:r>
            <a:r>
              <a:rPr kumimoji="0" lang="zh-TW" altLang="en-US" sz="2800"/>
              <a:t>來把弱酸或弱鹼 </a:t>
            </a:r>
            <a:r>
              <a:rPr kumimoji="0" lang="zh-TW" altLang="en-US" sz="3200" b="1">
                <a:solidFill>
                  <a:srgbClr val="3399FF"/>
                </a:solidFill>
              </a:rPr>
              <a:t>完全電離</a:t>
            </a:r>
            <a:r>
              <a:rPr kumimoji="0" lang="zh-TW" altLang="en-US" sz="2800"/>
              <a:t>。</a:t>
            </a:r>
            <a:endParaRPr kumimoji="0" lang="en-US" altLang="zh-TW" sz="2800" baseline="30000">
              <a:latin typeface="Arial" charset="0"/>
              <a:ea typeface="Arial Unicode MS" pitchFamily="34" charset="-120"/>
              <a:cs typeface="Arial" charset="0"/>
            </a:endParaRPr>
          </a:p>
        </p:txBody>
      </p:sp>
      <p:sp>
        <p:nvSpPr>
          <p:cNvPr id="3" name="Rectangle 5"/>
          <p:cNvSpPr>
            <a:spLocks noChangeArrowheads="1"/>
          </p:cNvSpPr>
          <p:nvPr/>
        </p:nvSpPr>
        <p:spPr bwMode="auto">
          <a:xfrm>
            <a:off x="179388" y="1769443"/>
            <a:ext cx="83693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dirty="0">
                <a:latin typeface="Arial" charset="0"/>
                <a:cs typeface="Arial" charset="0"/>
              </a:rPr>
              <a:t>因此</a:t>
            </a:r>
            <a:r>
              <a:rPr kumimoji="0" lang="zh-TW" altLang="en-US" sz="2800" dirty="0">
                <a:cs typeface="Arial" charset="0"/>
              </a:rPr>
              <a:t>體系向環境 </a:t>
            </a:r>
            <a:r>
              <a:rPr kumimoji="0" lang="zh-TW" altLang="en-US" sz="3200" b="1" dirty="0">
                <a:solidFill>
                  <a:srgbClr val="3399FF"/>
                </a:solidFill>
                <a:cs typeface="Arial" charset="0"/>
              </a:rPr>
              <a:t>釋出的熱能</a:t>
            </a:r>
            <a:r>
              <a:rPr kumimoji="0" lang="zh-HK" altLang="en-US" sz="3200" b="1" dirty="0">
                <a:solidFill>
                  <a:srgbClr val="3399FF"/>
                </a:solidFill>
                <a:cs typeface="Arial" charset="0"/>
              </a:rPr>
              <a:t>會較少</a:t>
            </a:r>
            <a:r>
              <a:rPr kumimoji="0" lang="zh-HK" altLang="en-US" sz="2800" dirty="0">
                <a:cs typeface="Arial" charset="0"/>
              </a:rPr>
              <a:t>。</a:t>
            </a:r>
            <a:endParaRPr kumimoji="0" lang="en-US" altLang="zh-TW" sz="2800" baseline="30000" dirty="0">
              <a:latin typeface="Arial" charset="0"/>
              <a:ea typeface="Arial Unicode MS" pitchFamily="34" charset="-120"/>
              <a:cs typeface="Arial Unicode MS" pitchFamily="34" charset="-120"/>
            </a:endParaRPr>
          </a:p>
        </p:txBody>
      </p:sp>
      <p:sp>
        <p:nvSpPr>
          <p:cNvPr id="23556" name="文字方塊 3"/>
          <p:cNvSpPr txBox="1">
            <a:spLocks noChangeArrowheads="1"/>
          </p:cNvSpPr>
          <p:nvPr/>
        </p:nvSpPr>
        <p:spPr bwMode="auto">
          <a:xfrm>
            <a:off x="334962" y="3109367"/>
            <a:ext cx="1198563" cy="557212"/>
          </a:xfrm>
          <a:prstGeom prst="rect">
            <a:avLst/>
          </a:prstGeom>
          <a:noFill/>
          <a:ln w="38100" cmpd="dbl">
            <a:solidFill>
              <a:srgbClr val="00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006600"/>
                </a:solidFill>
                <a:latin typeface="Arial" charset="0"/>
                <a:cs typeface="Arial" charset="0"/>
              </a:rPr>
              <a:t>例子</a:t>
            </a:r>
            <a:endParaRPr kumimoji="0" lang="en-US" altLang="zh-HK" sz="2800" b="1">
              <a:solidFill>
                <a:srgbClr val="006600"/>
              </a:solidFill>
              <a:latin typeface="Arial" charset="0"/>
              <a:cs typeface="Arial" charset="0"/>
            </a:endParaRPr>
          </a:p>
        </p:txBody>
      </p:sp>
      <p:sp>
        <p:nvSpPr>
          <p:cNvPr id="23557" name="矩形 4"/>
          <p:cNvSpPr>
            <a:spLocks noChangeArrowheads="1"/>
          </p:cNvSpPr>
          <p:nvPr/>
        </p:nvSpPr>
        <p:spPr bwMode="auto">
          <a:xfrm>
            <a:off x="477837" y="3755479"/>
            <a:ext cx="8702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dirty="0" err="1">
                <a:latin typeface="Arial" charset="0"/>
                <a:cs typeface="Arial" charset="0"/>
              </a:rPr>
              <a:t>HCl</a:t>
            </a:r>
            <a:r>
              <a:rPr kumimoji="0" lang="en-US" altLang="zh-HK" sz="2400" dirty="0">
                <a:latin typeface="Arial" charset="0"/>
                <a:cs typeface="Arial" charset="0"/>
              </a:rPr>
              <a:t>(</a:t>
            </a:r>
            <a:r>
              <a:rPr kumimoji="0" lang="en-US" altLang="zh-HK" sz="2400" dirty="0" err="1">
                <a:latin typeface="Arial" charset="0"/>
                <a:cs typeface="Arial" charset="0"/>
              </a:rPr>
              <a:t>aq</a:t>
            </a:r>
            <a:r>
              <a:rPr kumimoji="0" lang="en-US" altLang="zh-HK" sz="2400" dirty="0">
                <a:latin typeface="Arial" charset="0"/>
                <a:cs typeface="Arial" charset="0"/>
              </a:rPr>
              <a:t>) + </a:t>
            </a:r>
            <a:r>
              <a:rPr kumimoji="0" lang="pt-BR" altLang="zh-HK" sz="2400" dirty="0">
                <a:latin typeface="Arial" charset="0"/>
                <a:cs typeface="Arial" charset="0"/>
              </a:rPr>
              <a:t>NH</a:t>
            </a:r>
            <a:r>
              <a:rPr kumimoji="0" lang="pt-BR" altLang="zh-HK" sz="2400" baseline="-25000" dirty="0">
                <a:latin typeface="Arial" charset="0"/>
                <a:cs typeface="Arial" charset="0"/>
              </a:rPr>
              <a:t>3</a:t>
            </a:r>
            <a:r>
              <a:rPr kumimoji="0" lang="pt-BR" altLang="zh-HK" sz="2400" dirty="0">
                <a:latin typeface="Arial" charset="0"/>
                <a:cs typeface="Arial" charset="0"/>
              </a:rPr>
              <a:t>(aq) </a:t>
            </a:r>
            <a:r>
              <a:rPr kumimoji="0" lang="pt-BR" altLang="zh-HK" sz="2400" dirty="0">
                <a:latin typeface="Arial" charset="0"/>
                <a:cs typeface="Arial" charset="0"/>
                <a:sym typeface="Symbol" pitchFamily="18" charset="2"/>
              </a:rPr>
              <a:t> NH</a:t>
            </a:r>
            <a:r>
              <a:rPr kumimoji="0" lang="pt-BR" altLang="zh-HK" sz="2400" baseline="-25000" dirty="0">
                <a:latin typeface="Arial" charset="0"/>
                <a:cs typeface="Arial" charset="0"/>
                <a:sym typeface="Symbol" pitchFamily="18" charset="2"/>
              </a:rPr>
              <a:t>4</a:t>
            </a:r>
            <a:r>
              <a:rPr kumimoji="0" lang="pt-BR" altLang="zh-HK" sz="2400" dirty="0">
                <a:latin typeface="Arial" charset="0"/>
                <a:cs typeface="Arial" charset="0"/>
                <a:sym typeface="Symbol" pitchFamily="18" charset="2"/>
              </a:rPr>
              <a:t>Cl(aq)       </a:t>
            </a:r>
            <a:r>
              <a:rPr kumimoji="0" lang="pt-BR" altLang="zh-TW" sz="2400" dirty="0">
                <a:latin typeface="Arial" charset="0"/>
                <a:cs typeface="Arial" charset="0"/>
                <a:sym typeface="Symbol" pitchFamily="18" charset="2"/>
              </a:rPr>
              <a:t>	</a:t>
            </a:r>
            <a:r>
              <a:rPr kumimoji="0" lang="pt-BR" altLang="zh-HK" sz="2400" dirty="0" smtClean="0">
                <a:latin typeface="Arial" charset="0"/>
                <a:cs typeface="Arial" charset="0"/>
                <a:sym typeface="Symbol" pitchFamily="18" charset="2"/>
              </a:rPr>
              <a:t> </a:t>
            </a:r>
            <a:r>
              <a:rPr kumimoji="0" lang="pt-BR" altLang="zh-HK" sz="2400" i="1" dirty="0">
                <a:latin typeface="Arial" charset="0"/>
                <a:cs typeface="Arial" charset="0"/>
              </a:rPr>
              <a:t>H</a:t>
            </a:r>
            <a:r>
              <a:rPr kumimoji="0" lang="pt-BR" altLang="zh-HK" sz="2400" baseline="-25000" dirty="0">
                <a:latin typeface="Arial" charset="0"/>
                <a:cs typeface="Arial" charset="0"/>
              </a:rPr>
              <a:t>n</a:t>
            </a:r>
            <a:r>
              <a:rPr kumimoji="0" lang="pt-BR" altLang="zh-HK" sz="2400" i="1" dirty="0">
                <a:latin typeface="Arial" charset="0"/>
                <a:cs typeface="Arial" charset="0"/>
              </a:rPr>
              <a:t> </a:t>
            </a:r>
            <a:r>
              <a:rPr kumimoji="0" lang="pt-BR" altLang="zh-HK" sz="2400" dirty="0">
                <a:latin typeface="Arial" charset="0"/>
                <a:cs typeface="Arial" charset="0"/>
              </a:rPr>
              <a:t>= –52.2 kJ mol</a:t>
            </a:r>
            <a:r>
              <a:rPr kumimoji="0" lang="pt-BR" altLang="zh-HK" sz="2400" baseline="30000" dirty="0">
                <a:latin typeface="Arial" charset="0"/>
                <a:cs typeface="Arial" charset="0"/>
              </a:rPr>
              <a:t>–1</a:t>
            </a:r>
          </a:p>
        </p:txBody>
      </p:sp>
      <p:pic>
        <p:nvPicPr>
          <p:cNvPr id="23558" name="Picture 4" descr="C:\Documents and Settings\Aristo\Desktop\shared\From Shirley\19.5.2014\SP-1 (bol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91312" y="5092154"/>
            <a:ext cx="122238" cy="9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9" name="Picture 4" descr="C:\Documents and Settings\Aristo\Desktop\shared\From Shirley\19.5.2014\SP-1 (bol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80187" y="3814217"/>
            <a:ext cx="120650"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0" name="文字方塊 9"/>
          <p:cNvSpPr txBox="1">
            <a:spLocks noChangeArrowheads="1"/>
          </p:cNvSpPr>
          <p:nvPr/>
        </p:nvSpPr>
        <p:spPr bwMode="auto">
          <a:xfrm>
            <a:off x="1876425" y="4204742"/>
            <a:ext cx="10096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t>氨溶液 </a:t>
            </a:r>
            <a:r>
              <a:rPr kumimoji="0" lang="en-US" altLang="zh-TW" sz="2000"/>
              <a:t>(</a:t>
            </a:r>
            <a:r>
              <a:rPr kumimoji="0" lang="zh-TW" altLang="en-US" sz="2000"/>
              <a:t>弱鹼</a:t>
            </a:r>
            <a:r>
              <a:rPr kumimoji="0" lang="en-US" altLang="zh-TW" sz="2000"/>
              <a:t>)</a:t>
            </a:r>
            <a:endParaRPr kumimoji="0" lang="zh-HK" altLang="en-US" sz="2000"/>
          </a:p>
        </p:txBody>
      </p:sp>
      <p:sp>
        <p:nvSpPr>
          <p:cNvPr id="23561" name="文字方塊 10"/>
          <p:cNvSpPr txBox="1">
            <a:spLocks noChangeArrowheads="1"/>
          </p:cNvSpPr>
          <p:nvPr/>
        </p:nvSpPr>
        <p:spPr bwMode="auto">
          <a:xfrm>
            <a:off x="287337" y="5457279"/>
            <a:ext cx="10763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t>氫氰酸 </a:t>
            </a:r>
            <a:r>
              <a:rPr kumimoji="0" lang="en-US" altLang="zh-TW" sz="2000"/>
              <a:t>(</a:t>
            </a:r>
            <a:r>
              <a:rPr kumimoji="0" lang="zh-TW" altLang="en-US" sz="2000"/>
              <a:t>弱酸</a:t>
            </a:r>
            <a:r>
              <a:rPr kumimoji="0" lang="en-US" altLang="zh-TW" sz="2000"/>
              <a:t>)</a:t>
            </a:r>
            <a:endParaRPr kumimoji="0" lang="zh-HK" altLang="en-US" sz="2000"/>
          </a:p>
        </p:txBody>
      </p:sp>
      <p:sp>
        <p:nvSpPr>
          <p:cNvPr id="23563" name="矩形 5"/>
          <p:cNvSpPr>
            <a:spLocks noChangeArrowheads="1"/>
          </p:cNvSpPr>
          <p:nvPr/>
        </p:nvSpPr>
        <p:spPr bwMode="auto">
          <a:xfrm>
            <a:off x="215900" y="5033417"/>
            <a:ext cx="8869362"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300">
                <a:solidFill>
                  <a:srgbClr val="000000"/>
                </a:solidFill>
                <a:latin typeface="Arial" charset="0"/>
                <a:cs typeface="Arial" charset="0"/>
              </a:rPr>
              <a:t>HCN(aq) + </a:t>
            </a:r>
            <a:r>
              <a:rPr kumimoji="0" lang="pt-BR" altLang="zh-HK" sz="2300">
                <a:solidFill>
                  <a:srgbClr val="000000"/>
                </a:solidFill>
                <a:latin typeface="Arial" charset="0"/>
                <a:cs typeface="Arial" charset="0"/>
              </a:rPr>
              <a:t>NaOH(aq) </a:t>
            </a:r>
            <a:r>
              <a:rPr kumimoji="0" lang="pt-BR" altLang="zh-HK" sz="2300">
                <a:solidFill>
                  <a:srgbClr val="000000"/>
                </a:solidFill>
                <a:latin typeface="Arial" charset="0"/>
                <a:cs typeface="Arial" charset="0"/>
                <a:sym typeface="Symbol" pitchFamily="18" charset="2"/>
              </a:rPr>
              <a:t> NaCN</a:t>
            </a:r>
            <a:r>
              <a:rPr kumimoji="0" lang="en-US" altLang="zh-HK" sz="2300">
                <a:solidFill>
                  <a:srgbClr val="000000"/>
                </a:solidFill>
                <a:latin typeface="Arial" charset="0"/>
                <a:cs typeface="Arial" charset="0"/>
              </a:rPr>
              <a:t>(</a:t>
            </a:r>
            <a:r>
              <a:rPr kumimoji="0" lang="pt-BR" altLang="zh-HK" sz="2300">
                <a:solidFill>
                  <a:srgbClr val="000000"/>
                </a:solidFill>
                <a:latin typeface="Arial" charset="0"/>
                <a:cs typeface="Arial" charset="0"/>
                <a:sym typeface="Symbol" pitchFamily="18" charset="2"/>
              </a:rPr>
              <a:t>aq) + </a:t>
            </a:r>
            <a:r>
              <a:rPr kumimoji="0" lang="pt-BR" altLang="zh-HK" sz="2300">
                <a:solidFill>
                  <a:srgbClr val="000000"/>
                </a:solidFill>
                <a:latin typeface="Arial" charset="0"/>
                <a:cs typeface="Arial" charset="0"/>
              </a:rPr>
              <a:t>H</a:t>
            </a:r>
            <a:r>
              <a:rPr kumimoji="0" lang="pt-BR" altLang="zh-HK" sz="2300" baseline="-25000">
                <a:solidFill>
                  <a:srgbClr val="000000"/>
                </a:solidFill>
                <a:latin typeface="Arial" charset="0"/>
                <a:cs typeface="Arial" charset="0"/>
              </a:rPr>
              <a:t>2</a:t>
            </a:r>
            <a:r>
              <a:rPr kumimoji="0" lang="pt-BR" altLang="zh-HK" sz="2300">
                <a:solidFill>
                  <a:srgbClr val="000000"/>
                </a:solidFill>
                <a:latin typeface="Arial" charset="0"/>
                <a:cs typeface="Arial" charset="0"/>
              </a:rPr>
              <a:t>O(l)   </a:t>
            </a:r>
            <a:r>
              <a:rPr kumimoji="0" lang="pt-BR" altLang="zh-HK" sz="2300">
                <a:solidFill>
                  <a:srgbClr val="000000"/>
                </a:solidFill>
                <a:latin typeface="Arial" charset="0"/>
                <a:cs typeface="Arial" charset="0"/>
                <a:sym typeface="Symbol" pitchFamily="18" charset="2"/>
              </a:rPr>
              <a:t></a:t>
            </a:r>
            <a:r>
              <a:rPr kumimoji="0" lang="pt-BR" altLang="zh-HK" sz="2300" i="1">
                <a:solidFill>
                  <a:srgbClr val="000000"/>
                </a:solidFill>
                <a:latin typeface="Arial" charset="0"/>
                <a:cs typeface="Arial" charset="0"/>
              </a:rPr>
              <a:t>H</a:t>
            </a:r>
            <a:r>
              <a:rPr kumimoji="0" lang="pt-BR" altLang="zh-HK" sz="2300" baseline="-25000">
                <a:solidFill>
                  <a:srgbClr val="000000"/>
                </a:solidFill>
                <a:latin typeface="Arial" charset="0"/>
                <a:cs typeface="Arial" charset="0"/>
              </a:rPr>
              <a:t>n</a:t>
            </a:r>
            <a:r>
              <a:rPr kumimoji="0" lang="pt-BR" altLang="zh-HK" sz="2300" i="1">
                <a:solidFill>
                  <a:srgbClr val="000000"/>
                </a:solidFill>
                <a:latin typeface="Arial" charset="0"/>
                <a:cs typeface="Arial" charset="0"/>
              </a:rPr>
              <a:t> </a:t>
            </a:r>
            <a:r>
              <a:rPr kumimoji="0" lang="pt-BR" altLang="zh-HK" sz="2300">
                <a:solidFill>
                  <a:srgbClr val="000000"/>
                </a:solidFill>
                <a:latin typeface="Arial" charset="0"/>
                <a:cs typeface="Arial" charset="0"/>
              </a:rPr>
              <a:t>= –11.6 kJ mol</a:t>
            </a:r>
            <a:r>
              <a:rPr kumimoji="0" lang="pt-BR" altLang="zh-HK" sz="2300" baseline="30000">
                <a:solidFill>
                  <a:srgbClr val="000000"/>
                </a:solidFill>
                <a:latin typeface="Arial" charset="0"/>
                <a:cs typeface="Arial" charset="0"/>
              </a:rPr>
              <a:t>–1</a:t>
            </a:r>
          </a:p>
        </p:txBody>
      </p:sp>
    </p:spTree>
    <p:extLst>
      <p:ext uri="{BB962C8B-B14F-4D97-AF65-F5344CB8AC3E}">
        <p14:creationId xmlns:p14="http://schemas.microsoft.com/office/powerpoint/2010/main" val="114236796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5274" name="Group 42"/>
          <p:cNvGraphicFramePr>
            <a:graphicFrameLocks noGrp="1"/>
          </p:cNvGraphicFramePr>
          <p:nvPr>
            <p:extLst>
              <p:ext uri="{D42A27DB-BD31-4B8C-83A1-F6EECF244321}">
                <p14:modId xmlns:p14="http://schemas.microsoft.com/office/powerpoint/2010/main" val="1049323146"/>
              </p:ext>
            </p:extLst>
          </p:nvPr>
        </p:nvGraphicFramePr>
        <p:xfrm>
          <a:off x="251520" y="908050"/>
          <a:ext cx="8713788" cy="3744913"/>
        </p:xfrm>
        <a:graphic>
          <a:graphicData uri="http://schemas.openxmlformats.org/drawingml/2006/table">
            <a:tbl>
              <a:tblPr/>
              <a:tblGrid>
                <a:gridCol w="1800225">
                  <a:extLst>
                    <a:ext uri="{9D8B030D-6E8A-4147-A177-3AD203B41FA5}">
                      <a16:colId xmlns="" xmlns:a16="http://schemas.microsoft.com/office/drawing/2014/main" val="20000"/>
                    </a:ext>
                  </a:extLst>
                </a:gridCol>
                <a:gridCol w="2335213">
                  <a:extLst>
                    <a:ext uri="{9D8B030D-6E8A-4147-A177-3AD203B41FA5}">
                      <a16:colId xmlns="" xmlns:a16="http://schemas.microsoft.com/office/drawing/2014/main" val="20001"/>
                    </a:ext>
                  </a:extLst>
                </a:gridCol>
                <a:gridCol w="2379662">
                  <a:extLst>
                    <a:ext uri="{9D8B030D-6E8A-4147-A177-3AD203B41FA5}">
                      <a16:colId xmlns="" xmlns:a16="http://schemas.microsoft.com/office/drawing/2014/main" val="20002"/>
                    </a:ext>
                  </a:extLst>
                </a:gridCol>
                <a:gridCol w="2198688">
                  <a:extLst>
                    <a:ext uri="{9D8B030D-6E8A-4147-A177-3AD203B41FA5}">
                      <a16:colId xmlns="" xmlns:a16="http://schemas.microsoft.com/office/drawing/2014/main" val="20003"/>
                    </a:ext>
                  </a:extLst>
                </a:gridCol>
              </a:tblGrid>
              <a:tr h="5191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000" b="0" i="0" u="none" strike="noStrike" cap="none" normalizeH="0" baseline="0" smtClean="0">
                          <a:ln>
                            <a:noFill/>
                          </a:ln>
                          <a:solidFill>
                            <a:srgbClr val="FFFFFF"/>
                          </a:solidFill>
                          <a:effectLst/>
                          <a:latin typeface="DFLiHei-Md-WIN-BF" charset="0"/>
                          <a:ea typeface="新細明體" pitchFamily="18" charset="-120"/>
                        </a:rPr>
                        <a:t>寶石</a:t>
                      </a:r>
                      <a:endParaRPr kumimoji="1" lang="en-US" altLang="zh-TW" sz="2000" b="1" i="0" u="none" strike="noStrike" cap="none" normalizeH="0" baseline="0" smtClean="0">
                        <a:ln>
                          <a:noFill/>
                        </a:ln>
                        <a:solidFill>
                          <a:schemeClr val="bg1"/>
                        </a:solidFill>
                        <a:effectLst/>
                        <a:latin typeface="Arial" pitchFamily="34" charset="0"/>
                        <a:ea typeface="新細明體" pitchFamily="18" charset="-120"/>
                      </a:endParaRPr>
                    </a:p>
                  </a:txBody>
                  <a:tcPr marL="90000" marR="90000" marT="46798" marB="46798"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DFLiSong-Lt-HKSCS-U"/>
                          <a:ea typeface="新細明體" pitchFamily="18" charset="-120"/>
                        </a:rPr>
                        <a:t>橄欖石</a:t>
                      </a:r>
                      <a:endParaRPr kumimoji="1" lang="en-US" altLang="zh-TW" sz="2400" b="0" i="0" u="none" strike="noStrike" cap="none" normalizeH="0" baseline="0" smtClean="0">
                        <a:ln>
                          <a:noFill/>
                        </a:ln>
                        <a:solidFill>
                          <a:srgbClr val="000000"/>
                        </a:solidFill>
                        <a:effectLst/>
                        <a:latin typeface="Arial" pitchFamily="34" charset="0"/>
                        <a:ea typeface="Guardi Roman" charset="-120"/>
                      </a:endParaRPr>
                    </a:p>
                  </a:txBody>
                  <a:tcPr marL="90000" marR="90000" marT="46798" marB="46798"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DFLiSong-Lt-HKSCS-U"/>
                          <a:ea typeface="新細明體" pitchFamily="18" charset="-120"/>
                        </a:rPr>
                        <a:t>黃玉</a:t>
                      </a:r>
                      <a:endParaRPr kumimoji="1" lang="en-US" altLang="zh-TW" sz="2400" b="0" i="0" u="none" strike="noStrike" cap="none" normalizeH="0" baseline="0" smtClean="0">
                        <a:ln>
                          <a:noFill/>
                        </a:ln>
                        <a:solidFill>
                          <a:srgbClr val="000000"/>
                        </a:solidFill>
                        <a:effectLst/>
                        <a:latin typeface="Arial" pitchFamily="34" charset="0"/>
                        <a:ea typeface="Guardi Roman" charset="-120"/>
                      </a:endParaRPr>
                    </a:p>
                  </a:txBody>
                  <a:tcPr marL="90000" marR="90000" marT="46798" marB="46798"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smtClean="0">
                          <a:ln>
                            <a:noFill/>
                          </a:ln>
                          <a:solidFill>
                            <a:schemeClr val="tx1"/>
                          </a:solidFill>
                          <a:effectLst/>
                          <a:latin typeface="DFLiSong-Lt-HKSCS-U"/>
                          <a:ea typeface="新細明體" pitchFamily="18" charset="-120"/>
                        </a:rPr>
                        <a:t>綠松石</a:t>
                      </a:r>
                      <a:endParaRPr kumimoji="1" lang="en-US" altLang="zh-TW" sz="2400" b="0" i="0" u="none" strike="noStrike" cap="none" normalizeH="0" baseline="0" smtClean="0">
                        <a:ln>
                          <a:noFill/>
                        </a:ln>
                        <a:solidFill>
                          <a:srgbClr val="000000"/>
                        </a:solidFill>
                        <a:effectLst/>
                        <a:latin typeface="Arial" pitchFamily="34" charset="0"/>
                        <a:ea typeface="Guardi Roman" charset="-120"/>
                      </a:endParaRPr>
                    </a:p>
                  </a:txBody>
                  <a:tcPr marL="90000" marR="90000" marT="46798" marB="46798"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0"/>
                  </a:ext>
                </a:extLst>
              </a:tr>
              <a:tr h="221773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rPr>
                        <a:t>顏色</a:t>
                      </a:r>
                      <a:endParaRPr kumimoji="1" lang="en-US" altLang="zh-TW" sz="2200" b="1" i="0" u="none" strike="noStrike" cap="none" normalizeH="0" baseline="0" smtClean="0">
                        <a:ln>
                          <a:noFill/>
                        </a:ln>
                        <a:solidFill>
                          <a:schemeClr val="bg1"/>
                        </a:solidFill>
                        <a:effectLst/>
                        <a:latin typeface="Arial" pitchFamily="34" charset="0"/>
                        <a:ea typeface="新細明體" pitchFamily="18" charset="-120"/>
                      </a:endParaRPr>
                    </a:p>
                  </a:txBody>
                  <a:tcPr marL="90000" marR="90000" marT="46798" marB="46798"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80008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6798" marB="46798"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6798" marB="46798"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TW" sz="2200" b="0" i="0" u="none" strike="noStrike" cap="none" normalizeH="0" baseline="0" smtClean="0">
                        <a:ln>
                          <a:noFill/>
                        </a:ln>
                        <a:solidFill>
                          <a:srgbClr val="000000"/>
                        </a:solidFill>
                        <a:effectLst/>
                        <a:latin typeface="Arial" pitchFamily="34" charset="0"/>
                        <a:ea typeface="Guardi Roman" charset="-120"/>
                      </a:endParaRPr>
                    </a:p>
                  </a:txBody>
                  <a:tcPr marL="90000" marR="90000" marT="46798" marB="46798"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10080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rPr>
                        <a:t>所含的有色</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zh-TW" altLang="en-US" sz="2200" b="1" i="0" u="none" strike="noStrike" cap="none" normalizeH="0" baseline="0" smtClean="0">
                          <a:ln>
                            <a:noFill/>
                          </a:ln>
                          <a:solidFill>
                            <a:schemeClr val="bg1"/>
                          </a:solidFill>
                          <a:effectLst/>
                          <a:latin typeface="Arial" pitchFamily="34" charset="0"/>
                          <a:ea typeface="新細明體" pitchFamily="18" charset="-120"/>
                        </a:rPr>
                        <a:t>離子</a:t>
                      </a:r>
                    </a:p>
                  </a:txBody>
                  <a:tcPr marL="90000" marR="90000" marT="46798" marB="46798" anchor="ctr" anchorCtr="1" horzOverflow="overflow">
                    <a:lnL w="12700" cap="flat" cmpd="sng" algn="ctr">
                      <a:solidFill>
                        <a:schemeClr val="tx1"/>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solidFill>
                      <a:srgbClr val="800080"/>
                    </a:solid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rgbClr val="000000"/>
                          </a:solidFill>
                          <a:effectLst/>
                          <a:latin typeface="新細明體" pitchFamily="18" charset="-120"/>
                          <a:ea typeface="新細明體" pitchFamily="18" charset="-120"/>
                        </a:rPr>
                        <a:t>鐵</a:t>
                      </a:r>
                      <a:r>
                        <a:rPr kumimoji="1" lang="en-US" altLang="zh-TW" sz="2200" b="0" i="0" u="none" strike="noStrike" cap="none" normalizeH="0" baseline="0" smtClean="0">
                          <a:ln>
                            <a:noFill/>
                          </a:ln>
                          <a:solidFill>
                            <a:srgbClr val="000000"/>
                          </a:solidFill>
                          <a:effectLst/>
                          <a:latin typeface="Arial" pitchFamily="34" charset="0"/>
                          <a:ea typeface="Guardi Roman" charset="-120"/>
                        </a:rPr>
                        <a:t>(II) </a:t>
                      </a:r>
                      <a:r>
                        <a:rPr kumimoji="1" lang="zh-TW" altLang="en-US" sz="2200" b="0" i="0" u="none" strike="noStrike" cap="none" normalizeH="0" baseline="0" smtClean="0">
                          <a:ln>
                            <a:noFill/>
                          </a:ln>
                          <a:solidFill>
                            <a:srgbClr val="000000"/>
                          </a:solidFill>
                          <a:effectLst/>
                          <a:latin typeface="新細明體" pitchFamily="18" charset="-120"/>
                          <a:ea typeface="新細明體" pitchFamily="18" charset="-120"/>
                        </a:rPr>
                        <a:t>離子</a:t>
                      </a:r>
                      <a:r>
                        <a:rPr kumimoji="1" lang="en-US" altLang="zh-TW" sz="2200" b="0" i="0" u="none" strike="noStrike" cap="none" normalizeH="0" baseline="0" smtClean="0">
                          <a:ln>
                            <a:noFill/>
                          </a:ln>
                          <a:solidFill>
                            <a:srgbClr val="000000"/>
                          </a:solidFill>
                          <a:effectLst/>
                          <a:latin typeface="Arial" pitchFamily="34" charset="0"/>
                          <a:ea typeface="Guardi Roman" charset="-120"/>
                        </a:rPr>
                        <a:t> (Fe</a:t>
                      </a:r>
                      <a:r>
                        <a:rPr kumimoji="1" lang="en-US" altLang="zh-TW" sz="2200" b="0" i="0" u="none" strike="noStrike" cap="none" normalizeH="0" baseline="30000" smtClean="0">
                          <a:ln>
                            <a:noFill/>
                          </a:ln>
                          <a:solidFill>
                            <a:srgbClr val="000000"/>
                          </a:solidFill>
                          <a:effectLst/>
                          <a:latin typeface="Arial" pitchFamily="34" charset="0"/>
                          <a:ea typeface="Guardi Roman" charset="-120"/>
                        </a:rPr>
                        <a:t>2+</a:t>
                      </a:r>
                      <a:r>
                        <a:rPr kumimoji="1" lang="en-US" altLang="zh-TW" sz="2200" b="0" i="0" u="none" strike="noStrike" cap="none" normalizeH="0" baseline="0" smtClean="0">
                          <a:ln>
                            <a:noFill/>
                          </a:ln>
                          <a:solidFill>
                            <a:srgbClr val="000000"/>
                          </a:solidFill>
                          <a:effectLst/>
                          <a:latin typeface="Arial" pitchFamily="34" charset="0"/>
                          <a:ea typeface="Guardi Roman" charset="-120"/>
                        </a:rPr>
                        <a:t>)</a:t>
                      </a:r>
                    </a:p>
                  </a:txBody>
                  <a:tcPr marL="90000" marR="90000" marT="46798" marB="46798"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rgbClr val="000000"/>
                          </a:solidFill>
                          <a:effectLst/>
                          <a:latin typeface="Arial" pitchFamily="34" charset="0"/>
                          <a:ea typeface="Guardi Roman" charset="-120"/>
                        </a:rPr>
                        <a:t>鐵</a:t>
                      </a:r>
                      <a:r>
                        <a:rPr kumimoji="1" lang="en-US" altLang="zh-TW" sz="2200" b="0" i="0" u="none" strike="noStrike" cap="none" normalizeH="0" baseline="0" smtClean="0">
                          <a:ln>
                            <a:noFill/>
                          </a:ln>
                          <a:solidFill>
                            <a:srgbClr val="000000"/>
                          </a:solidFill>
                          <a:effectLst/>
                          <a:latin typeface="Arial" pitchFamily="34" charset="0"/>
                          <a:ea typeface="Guardi Roman" charset="-120"/>
                        </a:rPr>
                        <a:t>(III) </a:t>
                      </a:r>
                      <a:r>
                        <a:rPr kumimoji="1" lang="zh-TW" altLang="en-US" sz="2200" b="0" i="0" u="none" strike="noStrike" cap="none" normalizeH="0" baseline="0" smtClean="0">
                          <a:ln>
                            <a:noFill/>
                          </a:ln>
                          <a:solidFill>
                            <a:srgbClr val="000000"/>
                          </a:solidFill>
                          <a:effectLst/>
                          <a:latin typeface="Arial" pitchFamily="34" charset="0"/>
                          <a:ea typeface="Guardi Roman" charset="-120"/>
                        </a:rPr>
                        <a:t>離子</a:t>
                      </a:r>
                      <a:r>
                        <a:rPr kumimoji="1" lang="en-US" altLang="zh-TW" sz="2200" b="0" i="0" u="none" strike="noStrike" cap="none" normalizeH="0" baseline="0" smtClean="0">
                          <a:ln>
                            <a:noFill/>
                          </a:ln>
                          <a:solidFill>
                            <a:srgbClr val="000000"/>
                          </a:solidFill>
                          <a:effectLst/>
                          <a:latin typeface="Arial" pitchFamily="34" charset="0"/>
                          <a:ea typeface="Guardi Roman" charset="-120"/>
                        </a:rPr>
                        <a:t> (Fe</a:t>
                      </a:r>
                      <a:r>
                        <a:rPr kumimoji="1" lang="en-US" altLang="zh-TW" sz="2200" b="0" i="0" u="none" strike="noStrike" cap="none" normalizeH="0" baseline="30000" smtClean="0">
                          <a:ln>
                            <a:noFill/>
                          </a:ln>
                          <a:solidFill>
                            <a:srgbClr val="000000"/>
                          </a:solidFill>
                          <a:effectLst/>
                          <a:latin typeface="Arial" pitchFamily="34" charset="0"/>
                          <a:ea typeface="Guardi Roman" charset="-120"/>
                        </a:rPr>
                        <a:t>3+</a:t>
                      </a:r>
                      <a:r>
                        <a:rPr kumimoji="1" lang="en-US" altLang="zh-TW" sz="2200" b="0" i="0" u="none" strike="noStrike" cap="none" normalizeH="0" baseline="0" smtClean="0">
                          <a:ln>
                            <a:noFill/>
                          </a:ln>
                          <a:solidFill>
                            <a:srgbClr val="000000"/>
                          </a:solidFill>
                          <a:effectLst/>
                          <a:latin typeface="Arial" pitchFamily="34" charset="0"/>
                          <a:ea typeface="Guardi Roman" charset="-120"/>
                        </a:rPr>
                        <a:t>)</a:t>
                      </a:r>
                      <a:endParaRPr kumimoji="1" lang="en-US" altLang="zh-TW" sz="2200" b="0" i="0" u="none" strike="noStrike" cap="none" normalizeH="0" baseline="30000" smtClean="0">
                        <a:ln>
                          <a:noFill/>
                        </a:ln>
                        <a:solidFill>
                          <a:srgbClr val="000000"/>
                        </a:solidFill>
                        <a:effectLst/>
                        <a:latin typeface="Arial" pitchFamily="34" charset="0"/>
                        <a:ea typeface="Guardi Roman" charset="-120"/>
                      </a:endParaRPr>
                    </a:p>
                  </a:txBody>
                  <a:tcPr marL="90000" marR="90000" marT="46798" marB="46798"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tc>
                  <a:txBody>
                    <a:bodyPr/>
                    <a:lstStyle/>
                    <a:p>
                      <a:pPr marL="180975" marR="0" lvl="0" indent="-180975" algn="l" defTabSz="914400" rtl="0" eaLnBrk="1" fontAlgn="base" latinLnBrk="0" hangingPunct="1">
                        <a:lnSpc>
                          <a:spcPct val="100000"/>
                        </a:lnSpc>
                        <a:spcBef>
                          <a:spcPct val="20000"/>
                        </a:spcBef>
                        <a:spcAft>
                          <a:spcPct val="0"/>
                        </a:spcAft>
                        <a:buClrTx/>
                        <a:buSzTx/>
                        <a:buFontTx/>
                        <a:buNone/>
                        <a:tabLst/>
                      </a:pPr>
                      <a:r>
                        <a:rPr kumimoji="1" lang="zh-TW" altLang="en-US" sz="2200" b="0" i="0" u="none" strike="noStrike" cap="none" normalizeH="0" baseline="0" smtClean="0">
                          <a:ln>
                            <a:noFill/>
                          </a:ln>
                          <a:solidFill>
                            <a:srgbClr val="000000"/>
                          </a:solidFill>
                          <a:effectLst/>
                          <a:latin typeface="Arial" pitchFamily="34" charset="0"/>
                          <a:ea typeface="Guardi Roman" charset="-120"/>
                        </a:rPr>
                        <a:t>銅</a:t>
                      </a:r>
                      <a:r>
                        <a:rPr kumimoji="1" lang="en-US" altLang="zh-TW" sz="2200" b="0" i="0" u="none" strike="noStrike" cap="none" normalizeH="0" baseline="0" smtClean="0">
                          <a:ln>
                            <a:noFill/>
                          </a:ln>
                          <a:solidFill>
                            <a:srgbClr val="000000"/>
                          </a:solidFill>
                          <a:effectLst/>
                          <a:latin typeface="Arial" pitchFamily="34" charset="0"/>
                          <a:ea typeface="Guardi Roman" charset="-120"/>
                        </a:rPr>
                        <a:t>(II) </a:t>
                      </a:r>
                      <a:r>
                        <a:rPr kumimoji="1" lang="zh-TW" altLang="en-US" sz="2200" b="0" i="0" u="none" strike="noStrike" cap="none" normalizeH="0" baseline="0" smtClean="0">
                          <a:ln>
                            <a:noFill/>
                          </a:ln>
                          <a:solidFill>
                            <a:srgbClr val="000000"/>
                          </a:solidFill>
                          <a:effectLst/>
                          <a:latin typeface="Arial" pitchFamily="34" charset="0"/>
                          <a:ea typeface="Guardi Roman" charset="-120"/>
                        </a:rPr>
                        <a:t>離子</a:t>
                      </a:r>
                      <a:r>
                        <a:rPr kumimoji="1" lang="en-US" altLang="zh-TW" sz="2200" b="0" i="0" u="none" strike="noStrike" cap="none" normalizeH="0" baseline="0" smtClean="0">
                          <a:ln>
                            <a:noFill/>
                          </a:ln>
                          <a:solidFill>
                            <a:srgbClr val="000000"/>
                          </a:solidFill>
                          <a:effectLst/>
                          <a:latin typeface="Arial" pitchFamily="34" charset="0"/>
                          <a:ea typeface="Guardi Roman" charset="-120"/>
                        </a:rPr>
                        <a:t>(Cu</a:t>
                      </a:r>
                      <a:r>
                        <a:rPr kumimoji="1" lang="en-US" altLang="zh-TW" sz="2200" b="0" i="0" u="none" strike="noStrike" cap="none" normalizeH="0" baseline="30000" smtClean="0">
                          <a:ln>
                            <a:noFill/>
                          </a:ln>
                          <a:solidFill>
                            <a:srgbClr val="000000"/>
                          </a:solidFill>
                          <a:effectLst/>
                          <a:latin typeface="Arial" pitchFamily="34" charset="0"/>
                          <a:ea typeface="Guardi Roman" charset="-120"/>
                        </a:rPr>
                        <a:t>2+</a:t>
                      </a:r>
                      <a:r>
                        <a:rPr kumimoji="1" lang="en-US" altLang="zh-TW" sz="2200" b="0" i="0" u="none" strike="noStrike" cap="none" normalizeH="0" baseline="0" smtClean="0">
                          <a:ln>
                            <a:noFill/>
                          </a:ln>
                          <a:solidFill>
                            <a:srgbClr val="000000"/>
                          </a:solidFill>
                          <a:effectLst/>
                          <a:latin typeface="Arial" pitchFamily="34" charset="0"/>
                          <a:ea typeface="Guardi Roman" charset="-120"/>
                        </a:rPr>
                        <a:t>)</a:t>
                      </a:r>
                      <a:endParaRPr kumimoji="1" lang="en-US" altLang="zh-TW" sz="2200" b="0" i="0" u="none" strike="noStrike" cap="none" normalizeH="0" baseline="30000" smtClean="0">
                        <a:ln>
                          <a:noFill/>
                        </a:ln>
                        <a:solidFill>
                          <a:srgbClr val="000000"/>
                        </a:solidFill>
                        <a:effectLst/>
                        <a:latin typeface="Arial" pitchFamily="34" charset="0"/>
                        <a:ea typeface="Guardi Roman" charset="-120"/>
                      </a:endParaRPr>
                    </a:p>
                  </a:txBody>
                  <a:tcPr marL="90000" marR="90000" marT="46798" marB="46798" anchor="ctr" anchorCtr="1" horzOverflow="overflow">
                    <a:lnL w="12700" cap="flat" cmpd="sng" algn="ctr">
                      <a:solidFill>
                        <a:srgbClr val="800080"/>
                      </a:solidFill>
                      <a:prstDash val="solid"/>
                      <a:round/>
                      <a:headEnd type="none" w="med" len="med"/>
                      <a:tailEnd type="none" w="med" len="med"/>
                    </a:lnL>
                    <a:lnR w="12700" cap="flat" cmpd="sng" algn="ctr">
                      <a:solidFill>
                        <a:srgbClr val="800080"/>
                      </a:solidFill>
                      <a:prstDash val="solid"/>
                      <a:round/>
                      <a:headEnd type="none" w="med" len="med"/>
                      <a:tailEnd type="none" w="med" len="med"/>
                    </a:lnR>
                    <a:lnT w="12700" cap="flat" cmpd="sng" algn="ctr">
                      <a:solidFill>
                        <a:srgbClr val="800080"/>
                      </a:solidFill>
                      <a:prstDash val="solid"/>
                      <a:round/>
                      <a:headEnd type="none" w="med" len="med"/>
                      <a:tailEnd type="none" w="med" len="med"/>
                    </a:lnT>
                    <a:lnB w="12700" cap="flat" cmpd="sng" algn="ctr">
                      <a:solidFill>
                        <a:srgbClr val="80008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bl>
          </a:graphicData>
        </a:graphic>
      </p:graphicFrame>
      <p:pic>
        <p:nvPicPr>
          <p:cNvPr id="99354" name="Picture 40" descr="圖片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86670" y="2065338"/>
            <a:ext cx="2232025" cy="136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55" name="Picture 43" descr="圖片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8708" y="2020888"/>
            <a:ext cx="2303462" cy="153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56" name="Picture 44" descr="圖片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3308" y="1911350"/>
            <a:ext cx="1943100"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2" name="Rectangle 32"/>
          <p:cNvSpPr>
            <a:spLocks noChangeArrowheads="1"/>
          </p:cNvSpPr>
          <p:nvPr/>
        </p:nvSpPr>
        <p:spPr bwMode="auto">
          <a:xfrm>
            <a:off x="2662933" y="1412875"/>
            <a:ext cx="1250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a:solidFill>
                  <a:srgbClr val="66FF33"/>
                </a:solidFill>
              </a:rPr>
              <a:t>淺綠色</a:t>
            </a:r>
          </a:p>
        </p:txBody>
      </p:sp>
      <p:sp>
        <p:nvSpPr>
          <p:cNvPr id="92193" name="Rectangle 33"/>
          <p:cNvSpPr>
            <a:spLocks noChangeArrowheads="1"/>
          </p:cNvSpPr>
          <p:nvPr/>
        </p:nvSpPr>
        <p:spPr bwMode="auto">
          <a:xfrm>
            <a:off x="5180708" y="1458913"/>
            <a:ext cx="895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a:solidFill>
                  <a:srgbClr val="FF9900"/>
                </a:solidFill>
              </a:rPr>
              <a:t>黃色</a:t>
            </a:r>
          </a:p>
        </p:txBody>
      </p:sp>
      <p:sp>
        <p:nvSpPr>
          <p:cNvPr id="92194" name="Rectangle 34"/>
          <p:cNvSpPr>
            <a:spLocks noChangeArrowheads="1"/>
          </p:cNvSpPr>
          <p:nvPr/>
        </p:nvSpPr>
        <p:spPr bwMode="auto">
          <a:xfrm>
            <a:off x="7271445" y="1458913"/>
            <a:ext cx="12509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a:solidFill>
                  <a:schemeClr val="hlink"/>
                </a:solidFill>
              </a:rPr>
              <a:t>藍綠色</a:t>
            </a:r>
          </a:p>
        </p:txBody>
      </p:sp>
    </p:spTree>
    <p:extLst>
      <p:ext uri="{BB962C8B-B14F-4D97-AF65-F5344CB8AC3E}">
        <p14:creationId xmlns:p14="http://schemas.microsoft.com/office/powerpoint/2010/main" val="3702601699"/>
      </p:ext>
    </p:extLst>
  </p:cSld>
  <p:clrMapOvr>
    <a:masterClrMapping/>
  </p:clrMapOvr>
  <p:timing>
    <p:tnLst>
      <p:par>
        <p:cTn id="1" dur="indefinite" restart="never" nodeType="tmRoot"/>
      </p:par>
    </p:tnLst>
  </p:timing>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Rectangle 4"/>
          <p:cNvSpPr>
            <a:spLocks noChangeArrowheads="1"/>
          </p:cNvSpPr>
          <p:nvPr/>
        </p:nvSpPr>
        <p:spPr bwMode="auto">
          <a:xfrm>
            <a:off x="187325" y="1052736"/>
            <a:ext cx="3814763"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u="sng">
                <a:solidFill>
                  <a:srgbClr val="FF0000"/>
                </a:solidFill>
                <a:cs typeface="Arial" charset="0"/>
              </a:rPr>
              <a:t>標準生成焓變 </a:t>
            </a:r>
            <a:r>
              <a:rPr kumimoji="0" lang="en-US" altLang="zh-HK" sz="3200" b="1" u="sng">
                <a:solidFill>
                  <a:srgbClr val="FF0000"/>
                </a:solidFill>
                <a:cs typeface="Arial" charset="0"/>
              </a:rPr>
              <a:t>(</a:t>
            </a:r>
            <a:r>
              <a:rPr kumimoji="0" lang="en-US" altLang="zh-TW" sz="3200" b="1" u="sng">
                <a:solidFill>
                  <a:srgbClr val="FF0000"/>
                </a:solidFill>
                <a:cs typeface="Arial" charset="0"/>
              </a:rPr>
              <a:t> </a:t>
            </a:r>
            <a:r>
              <a:rPr kumimoji="0" lang="en-US" altLang="zh-HK" sz="3200" b="1" u="sng">
                <a:solidFill>
                  <a:srgbClr val="FF0000"/>
                </a:solidFill>
                <a:cs typeface="Arial" charset="0"/>
                <a:sym typeface="Symbol" pitchFamily="18" charset="2"/>
              </a:rPr>
              <a:t></a:t>
            </a:r>
            <a:r>
              <a:rPr kumimoji="0" lang="en-US" altLang="zh-HK" sz="3200" b="1" i="1" u="sng">
                <a:solidFill>
                  <a:srgbClr val="FF0000"/>
                </a:solidFill>
                <a:cs typeface="Arial" charset="0"/>
                <a:sym typeface="Symbol" pitchFamily="18" charset="2"/>
              </a:rPr>
              <a:t>H</a:t>
            </a:r>
            <a:r>
              <a:rPr kumimoji="0" lang="en-US" altLang="zh-TW" sz="3200" b="1" i="1" u="sng">
                <a:solidFill>
                  <a:srgbClr val="FF0000"/>
                </a:solidFill>
                <a:cs typeface="Arial" charset="0"/>
                <a:sym typeface="Symbol" pitchFamily="18" charset="2"/>
              </a:rPr>
              <a:t> </a:t>
            </a:r>
            <a:r>
              <a:rPr kumimoji="0" lang="en-US" altLang="zh-HK" sz="3200" b="1" baseline="-25000">
                <a:solidFill>
                  <a:srgbClr val="FF0000"/>
                </a:solidFill>
                <a:cs typeface="Arial" charset="0"/>
                <a:sym typeface="Symbol" pitchFamily="18" charset="2"/>
              </a:rPr>
              <a:t>f </a:t>
            </a:r>
            <a:r>
              <a:rPr kumimoji="0" lang="en-US" altLang="zh-TW" sz="3200" b="1" u="sng">
                <a:solidFill>
                  <a:srgbClr val="FF0000"/>
                </a:solidFill>
                <a:cs typeface="Arial" charset="0"/>
                <a:sym typeface="Symbol" pitchFamily="18" charset="2"/>
              </a:rPr>
              <a:t> </a:t>
            </a:r>
            <a:r>
              <a:rPr kumimoji="0" lang="en-US" altLang="zh-HK" sz="3200" b="1" u="sng">
                <a:solidFill>
                  <a:srgbClr val="FF0000"/>
                </a:solidFill>
                <a:cs typeface="Arial" charset="0"/>
              </a:rPr>
              <a:t>)</a:t>
            </a:r>
          </a:p>
        </p:txBody>
      </p:sp>
      <p:pic>
        <p:nvPicPr>
          <p:cNvPr id="3" name="Picture 4" descr="C:\Documents and Settings\Aristo\Desktop\shared\From Shirley\19.5.2014\SP-1 (bold).jpg"/>
          <p:cNvPicPr>
            <a:picLocks noChangeAspect="1" noChangeArrowheads="1"/>
          </p:cNvPicPr>
          <p:nvPr/>
        </p:nvPicPr>
        <p:blipFill>
          <a:blip r:embed="rId2">
            <a:duotone>
              <a:schemeClr val="accent2">
                <a:shade val="45000"/>
                <a:satMod val="135000"/>
              </a:schemeClr>
              <a:prstClr val="white"/>
            </a:duotone>
            <a:extLst/>
          </a:blip>
          <a:srcRect/>
          <a:stretch>
            <a:fillRect/>
          </a:stretch>
        </p:blipFill>
        <p:spPr bwMode="auto">
          <a:xfrm>
            <a:off x="3659190" y="1161173"/>
            <a:ext cx="134417" cy="102413"/>
          </a:xfrm>
          <a:prstGeom prst="rect">
            <a:avLst/>
          </a:prstGeom>
          <a:noFill/>
          <a:extLst/>
        </p:spPr>
      </p:pic>
      <p:grpSp>
        <p:nvGrpSpPr>
          <p:cNvPr id="17" name="Group 19"/>
          <p:cNvGrpSpPr>
            <a:grpSpLocks/>
          </p:cNvGrpSpPr>
          <p:nvPr/>
        </p:nvGrpSpPr>
        <p:grpSpPr bwMode="auto">
          <a:xfrm>
            <a:off x="363537" y="2102867"/>
            <a:ext cx="8709025" cy="1254125"/>
            <a:chOff x="229" y="1684"/>
            <a:chExt cx="5486" cy="790"/>
          </a:xfrm>
        </p:grpSpPr>
        <p:sp>
          <p:nvSpPr>
            <p:cNvPr id="18" name="AutoShape 9"/>
            <p:cNvSpPr>
              <a:spLocks noChangeArrowheads="1"/>
            </p:cNvSpPr>
            <p:nvPr/>
          </p:nvSpPr>
          <p:spPr bwMode="auto">
            <a:xfrm>
              <a:off x="229" y="1684"/>
              <a:ext cx="5387" cy="79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sp>
          <p:nvSpPr>
            <p:cNvPr id="19" name="Text Box 10"/>
            <p:cNvSpPr txBox="1">
              <a:spLocks noChangeArrowheads="1"/>
            </p:cNvSpPr>
            <p:nvPr/>
          </p:nvSpPr>
          <p:spPr bwMode="auto">
            <a:xfrm>
              <a:off x="348" y="1793"/>
              <a:ext cx="5367"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latin typeface="Arial" charset="0"/>
                </a:rPr>
                <a:t>物質的 </a:t>
              </a:r>
              <a:r>
                <a:rPr lang="zh-TW" altLang="en-US" sz="2800" b="1">
                  <a:latin typeface="Arial" charset="0"/>
                </a:rPr>
                <a:t>標準生成焓變 </a:t>
              </a:r>
              <a:r>
                <a:rPr lang="zh-TW" altLang="en-US" sz="2800">
                  <a:latin typeface="Arial" charset="0"/>
                </a:rPr>
                <a:t>是指在標準條件下，</a:t>
              </a:r>
              <a:r>
                <a:rPr lang="zh-TW" altLang="en-US" sz="3200" b="1">
                  <a:solidFill>
                    <a:srgbClr val="3399FF"/>
                  </a:solidFill>
                  <a:latin typeface="Arial" charset="0"/>
                </a:rPr>
                <a:t>一摩爾的物質</a:t>
              </a:r>
              <a:r>
                <a:rPr lang="zh-TW" altLang="en-US" sz="2800" b="1">
                  <a:latin typeface="Arial" charset="0"/>
                </a:rPr>
                <a:t> </a:t>
              </a:r>
              <a:r>
                <a:rPr lang="zh-TW" altLang="en-US" sz="2800">
                  <a:latin typeface="Arial" charset="0"/>
                </a:rPr>
                <a:t>由它 </a:t>
              </a:r>
              <a:r>
                <a:rPr lang="zh-TW" altLang="en-US" sz="2800" b="1">
                  <a:latin typeface="Arial" charset="0"/>
                </a:rPr>
                <a:t>在標準態下</a:t>
              </a:r>
              <a:r>
                <a:rPr lang="zh-TW" altLang="en-US" sz="2800">
                  <a:latin typeface="Arial" charset="0"/>
                </a:rPr>
                <a:t> 的 </a:t>
              </a:r>
              <a:r>
                <a:rPr lang="zh-TW" altLang="en-US" sz="3200" b="1">
                  <a:solidFill>
                    <a:srgbClr val="3399FF"/>
                  </a:solidFill>
                  <a:latin typeface="Arial" charset="0"/>
                </a:rPr>
                <a:t>成分元素</a:t>
              </a:r>
              <a:r>
                <a:rPr lang="zh-TW" altLang="en-US" sz="2800" b="1">
                  <a:latin typeface="Arial" charset="0"/>
                </a:rPr>
                <a:t> </a:t>
              </a:r>
              <a:r>
                <a:rPr lang="zh-TW" altLang="en-US" sz="2800">
                  <a:latin typeface="Arial" charset="0"/>
                </a:rPr>
                <a:t>生成時的焓變。</a:t>
              </a:r>
              <a:endParaRPr lang="en-US" altLang="zh-TW" sz="2800">
                <a:latin typeface="Arial" charset="0"/>
                <a:cs typeface="Arial" charset="0"/>
              </a:endParaRPr>
            </a:p>
          </p:txBody>
        </p:sp>
      </p:grpSp>
      <p:sp>
        <p:nvSpPr>
          <p:cNvPr id="20" name="Rectangle 5"/>
          <p:cNvSpPr>
            <a:spLocks noChangeArrowheads="1"/>
          </p:cNvSpPr>
          <p:nvPr/>
        </p:nvSpPr>
        <p:spPr bwMode="auto">
          <a:xfrm>
            <a:off x="265113" y="4149080"/>
            <a:ext cx="88836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dirty="0"/>
              <a:t>標準生成焓變可以是 </a:t>
            </a:r>
            <a:r>
              <a:rPr kumimoji="0" lang="zh-TW" altLang="en-US" sz="3200" b="1" dirty="0">
                <a:solidFill>
                  <a:srgbClr val="3399FF"/>
                </a:solidFill>
              </a:rPr>
              <a:t>正數 或 負數</a:t>
            </a:r>
            <a:r>
              <a:rPr kumimoji="0" lang="zh-TW" altLang="en-US" sz="2800" dirty="0"/>
              <a:t>，這取決於化合物與它的成分元素的相對熱含量。</a:t>
            </a:r>
            <a:endParaRPr kumimoji="0" lang="en-US" altLang="zh-TW" sz="2800" baseline="30000" dirty="0">
              <a:latin typeface="Arial" charset="0"/>
              <a:ea typeface="Arial Unicode MS" pitchFamily="34" charset="-120"/>
              <a:cs typeface="Arial" charset="0"/>
            </a:endParaRPr>
          </a:p>
        </p:txBody>
      </p:sp>
    </p:spTree>
    <p:extLst>
      <p:ext uri="{BB962C8B-B14F-4D97-AF65-F5344CB8AC3E}">
        <p14:creationId xmlns:p14="http://schemas.microsoft.com/office/powerpoint/2010/main" val="2409897791"/>
      </p:ext>
    </p:extLst>
  </p:cSld>
  <p:clrMapOvr>
    <a:masterClrMapping/>
  </p:clrMapOvr>
  <p:timing>
    <p:tnLst>
      <p:par>
        <p:cTn id="1" dur="indefinite" restart="never" nodeType="tmRoot"/>
      </p:par>
    </p:tnLst>
  </p:timing>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5"/>
          <p:cNvSpPr>
            <a:spLocks noChangeArrowheads="1"/>
          </p:cNvSpPr>
          <p:nvPr/>
        </p:nvSpPr>
        <p:spPr bwMode="auto">
          <a:xfrm>
            <a:off x="323528" y="1209477"/>
            <a:ext cx="84359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t>水的標準生成焓變是負數</a:t>
            </a:r>
            <a:r>
              <a:rPr kumimoji="0" lang="zh-HK" altLang="en-US" sz="2800"/>
              <a:t>。</a:t>
            </a:r>
            <a:endParaRPr kumimoji="0" lang="en-US" altLang="zh-TW" sz="2800" baseline="30000">
              <a:latin typeface="Arial" charset="0"/>
              <a:ea typeface="Arial Unicode MS" pitchFamily="34" charset="-120"/>
              <a:cs typeface="Arial" charset="0"/>
            </a:endParaRPr>
          </a:p>
        </p:txBody>
      </p:sp>
      <p:sp>
        <p:nvSpPr>
          <p:cNvPr id="26628" name="文字方塊 3"/>
          <p:cNvSpPr txBox="1">
            <a:spLocks noChangeArrowheads="1"/>
          </p:cNvSpPr>
          <p:nvPr/>
        </p:nvSpPr>
        <p:spPr bwMode="auto">
          <a:xfrm>
            <a:off x="333053" y="260648"/>
            <a:ext cx="1281112" cy="557212"/>
          </a:xfrm>
          <a:prstGeom prst="rect">
            <a:avLst/>
          </a:prstGeom>
          <a:noFill/>
          <a:ln w="38100" cmpd="dbl">
            <a:solidFill>
              <a:srgbClr val="00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006600"/>
                </a:solidFill>
                <a:latin typeface="Arial" charset="0"/>
                <a:cs typeface="Arial" charset="0"/>
              </a:rPr>
              <a:t>例子</a:t>
            </a:r>
            <a:endParaRPr kumimoji="0" lang="en-US" altLang="zh-HK" sz="2800" b="1">
              <a:solidFill>
                <a:srgbClr val="006600"/>
              </a:solidFill>
              <a:latin typeface="Arial" charset="0"/>
              <a:cs typeface="Arial" charset="0"/>
            </a:endParaRPr>
          </a:p>
        </p:txBody>
      </p:sp>
      <p:sp>
        <p:nvSpPr>
          <p:cNvPr id="5" name="Rectangle 5"/>
          <p:cNvSpPr>
            <a:spLocks noChangeArrowheads="1"/>
          </p:cNvSpPr>
          <p:nvPr/>
        </p:nvSpPr>
        <p:spPr bwMode="auto">
          <a:xfrm>
            <a:off x="323528" y="1861096"/>
            <a:ext cx="84359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kumimoji="0" lang="zh-TW" altLang="en-US" sz="2800">
                <a:latin typeface="Arial" charset="0"/>
                <a:cs typeface="Arial" charset="0"/>
              </a:rPr>
              <a:t>二氧化氮</a:t>
            </a:r>
            <a:r>
              <a:rPr kumimoji="0" lang="zh-TW" altLang="en-US" sz="2800">
                <a:cs typeface="Arial" charset="0"/>
              </a:rPr>
              <a:t>的標準生成焓變是正數</a:t>
            </a:r>
            <a:r>
              <a:rPr kumimoji="0" lang="zh-HK" altLang="en-US" sz="2800">
                <a:cs typeface="Arial" charset="0"/>
              </a:rPr>
              <a:t>。</a:t>
            </a:r>
            <a:endParaRPr kumimoji="0" lang="en-US" altLang="zh-TW" sz="2800" baseline="30000">
              <a:latin typeface="Arial" charset="0"/>
              <a:ea typeface="Arial Unicode MS" pitchFamily="34" charset="-120"/>
              <a:cs typeface="Arial" charset="0"/>
            </a:endParaRPr>
          </a:p>
        </p:txBody>
      </p:sp>
      <p:pic>
        <p:nvPicPr>
          <p:cNvPr id="12" name="Picture 2" descr="C:\Documents and Settings\Aristo\Desktop\shared\From Shirley\19.5.2014\d3601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9800" y="2564854"/>
            <a:ext cx="2976563"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3" descr="C:\Documents and Settings\Aristo\Desktop\shared\From Shirley\19.5.2014\d36012.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80038" y="2564854"/>
            <a:ext cx="2868612"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文字方塊 1"/>
          <p:cNvSpPr txBox="1">
            <a:spLocks noChangeArrowheads="1"/>
          </p:cNvSpPr>
          <p:nvPr/>
        </p:nvSpPr>
        <p:spPr bwMode="auto">
          <a:xfrm>
            <a:off x="511175" y="41412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焓</a:t>
            </a:r>
            <a:endParaRPr kumimoji="0" lang="zh-HK" altLang="en-US" sz="2000">
              <a:latin typeface="Arial" charset="0"/>
              <a:cs typeface="Arial" charset="0"/>
            </a:endParaRPr>
          </a:p>
        </p:txBody>
      </p:sp>
      <p:sp>
        <p:nvSpPr>
          <p:cNvPr id="15" name="矩形 5"/>
          <p:cNvSpPr>
            <a:spLocks noChangeArrowheads="1"/>
          </p:cNvSpPr>
          <p:nvPr/>
        </p:nvSpPr>
        <p:spPr bwMode="auto">
          <a:xfrm>
            <a:off x="1841500" y="4333329"/>
            <a:ext cx="2797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000">
                <a:latin typeface="Arial" charset="0"/>
                <a:ea typeface="Arial Unicode MS" pitchFamily="34" charset="-120"/>
                <a:cs typeface="Arial" charset="0"/>
                <a:sym typeface="Symbol" pitchFamily="18" charset="2"/>
              </a:rPr>
              <a:t></a:t>
            </a:r>
            <a:r>
              <a:rPr kumimoji="0" lang="pt-BR" altLang="zh-HK" sz="2000" i="1">
                <a:latin typeface="Arial" charset="0"/>
                <a:ea typeface="Arial Unicode MS" pitchFamily="34" charset="-120"/>
                <a:cs typeface="Arial" charset="0"/>
              </a:rPr>
              <a:t>H </a:t>
            </a:r>
            <a:r>
              <a:rPr kumimoji="0" lang="pt-BR" altLang="zh-HK" sz="2000" baseline="-25000">
                <a:latin typeface="Arial" charset="0"/>
                <a:ea typeface="Arial Unicode MS" pitchFamily="34" charset="-120"/>
                <a:cs typeface="Arial" charset="0"/>
              </a:rPr>
              <a:t>f</a:t>
            </a:r>
            <a:r>
              <a:rPr kumimoji="0" lang="pt-BR" altLang="zh-HK" sz="2000">
                <a:latin typeface="Arial" charset="0"/>
                <a:ea typeface="Arial Unicode MS" pitchFamily="34" charset="-120"/>
                <a:cs typeface="Arial" charset="0"/>
              </a:rPr>
              <a:t>  = –285.8 kJ mol</a:t>
            </a:r>
            <a:r>
              <a:rPr kumimoji="0" lang="pt-BR" altLang="zh-HK" sz="2000" baseline="30000">
                <a:latin typeface="Arial" charset="0"/>
                <a:ea typeface="Arial Unicode MS" pitchFamily="34" charset="-120"/>
                <a:cs typeface="Arial" charset="0"/>
              </a:rPr>
              <a:t>–1</a:t>
            </a:r>
            <a:endParaRPr kumimoji="0" lang="zh-HK" altLang="en-US" sz="2000" baseline="30000">
              <a:latin typeface="Arial" charset="0"/>
              <a:ea typeface="Arial Unicode MS" pitchFamily="34" charset="-120"/>
              <a:cs typeface="Arial" charset="0"/>
            </a:endParaRPr>
          </a:p>
        </p:txBody>
      </p:sp>
      <p:pic>
        <p:nvPicPr>
          <p:cNvPr id="16" name="Picture 4" descr="C:\Documents and Settings\Aristo\Desktop\shared\From Shirley\19.5.2014\SP-1 (bold).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06638" y="4382542"/>
            <a:ext cx="120650"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矩形 8"/>
          <p:cNvSpPr>
            <a:spLocks noChangeArrowheads="1"/>
          </p:cNvSpPr>
          <p:nvPr/>
        </p:nvSpPr>
        <p:spPr bwMode="auto">
          <a:xfrm>
            <a:off x="1617663" y="2847429"/>
            <a:ext cx="1858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ea typeface="Arial Unicode MS" pitchFamily="34" charset="-120"/>
                <a:cs typeface="Arial" charset="0"/>
              </a:rPr>
              <a:t>H</a:t>
            </a:r>
            <a:r>
              <a:rPr kumimoji="0" lang="en-US" altLang="zh-HK" sz="2000" baseline="-25000">
                <a:latin typeface="Arial" charset="0"/>
                <a:ea typeface="Arial Unicode MS" pitchFamily="34" charset="-120"/>
                <a:cs typeface="Arial" charset="0"/>
              </a:rPr>
              <a:t>2</a:t>
            </a:r>
            <a:r>
              <a:rPr kumimoji="0" lang="en-US" altLang="zh-HK" sz="2000">
                <a:latin typeface="Arial" charset="0"/>
                <a:ea typeface="Arial Unicode MS" pitchFamily="34" charset="-120"/>
                <a:cs typeface="Arial" charset="0"/>
              </a:rPr>
              <a:t>(g) +    </a:t>
            </a:r>
            <a:r>
              <a:rPr kumimoji="0" lang="pt-BR" altLang="zh-HK" sz="2000">
                <a:latin typeface="Arial" charset="0"/>
                <a:ea typeface="Arial Unicode MS" pitchFamily="34" charset="-120"/>
                <a:cs typeface="Arial" charset="0"/>
              </a:rPr>
              <a:t>O</a:t>
            </a:r>
            <a:r>
              <a:rPr kumimoji="0" lang="pt-BR" altLang="zh-HK" sz="2000" baseline="-25000">
                <a:latin typeface="Arial" charset="0"/>
                <a:ea typeface="Arial Unicode MS" pitchFamily="34" charset="-120"/>
                <a:cs typeface="Arial" charset="0"/>
              </a:rPr>
              <a:t>2</a:t>
            </a:r>
            <a:r>
              <a:rPr kumimoji="0" lang="pt-BR" altLang="zh-HK" sz="2000">
                <a:latin typeface="Arial" charset="0"/>
                <a:ea typeface="Arial Unicode MS" pitchFamily="34" charset="-120"/>
                <a:cs typeface="Arial" charset="0"/>
              </a:rPr>
              <a:t>(g)</a:t>
            </a:r>
            <a:endParaRPr kumimoji="0" lang="zh-HK" altLang="en-US" sz="2000" baseline="30000">
              <a:latin typeface="Arial" charset="0"/>
              <a:ea typeface="Arial Unicode MS" pitchFamily="34" charset="-120"/>
              <a:cs typeface="Arial" charset="0"/>
            </a:endParaRPr>
          </a:p>
        </p:txBody>
      </p:sp>
      <p:graphicFrame>
        <p:nvGraphicFramePr>
          <p:cNvPr id="18" name="物件 2"/>
          <p:cNvGraphicFramePr>
            <a:graphicFrameLocks noChangeAspect="1"/>
          </p:cNvGraphicFramePr>
          <p:nvPr>
            <p:extLst>
              <p:ext uri="{D42A27DB-BD31-4B8C-83A1-F6EECF244321}">
                <p14:modId xmlns:p14="http://schemas.microsoft.com/office/powerpoint/2010/main" val="3611574679"/>
              </p:ext>
            </p:extLst>
          </p:nvPr>
        </p:nvGraphicFramePr>
        <p:xfrm>
          <a:off x="2505075" y="2690267"/>
          <a:ext cx="344488" cy="638175"/>
        </p:xfrm>
        <a:graphic>
          <a:graphicData uri="http://schemas.openxmlformats.org/presentationml/2006/ole">
            <mc:AlternateContent xmlns:mc="http://schemas.openxmlformats.org/markup-compatibility/2006">
              <mc:Choice xmlns:v="urn:schemas-microsoft-com:vml" Requires="v">
                <p:oleObj spid="_x0000_s72792" name="方程式" r:id="rId7" imgW="139639" imgH="342751" progId="Equation.3">
                  <p:embed/>
                </p:oleObj>
              </mc:Choice>
              <mc:Fallback>
                <p:oleObj name="方程式" r:id="rId7" imgW="139639" imgH="342751"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05075" y="2690267"/>
                        <a:ext cx="344488"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9" name="矩形 10"/>
          <p:cNvSpPr>
            <a:spLocks noChangeArrowheads="1"/>
          </p:cNvSpPr>
          <p:nvPr/>
        </p:nvSpPr>
        <p:spPr bwMode="auto">
          <a:xfrm>
            <a:off x="2306638" y="5416004"/>
            <a:ext cx="862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000">
                <a:latin typeface="Arial" charset="0"/>
                <a:ea typeface="Arial Unicode MS" pitchFamily="34" charset="-120"/>
                <a:cs typeface="Arial" charset="0"/>
              </a:rPr>
              <a:t>H</a:t>
            </a:r>
            <a:r>
              <a:rPr kumimoji="0" lang="pt-BR" altLang="zh-HK" sz="2000" baseline="-25000">
                <a:latin typeface="Arial" charset="0"/>
                <a:ea typeface="Arial Unicode MS" pitchFamily="34" charset="-120"/>
                <a:cs typeface="Arial" charset="0"/>
              </a:rPr>
              <a:t>2</a:t>
            </a:r>
            <a:r>
              <a:rPr kumimoji="0" lang="pt-BR" altLang="zh-HK" sz="2000">
                <a:latin typeface="Arial" charset="0"/>
                <a:ea typeface="Arial Unicode MS" pitchFamily="34" charset="-120"/>
                <a:cs typeface="Arial" charset="0"/>
              </a:rPr>
              <a:t>O(l)</a:t>
            </a:r>
            <a:endParaRPr kumimoji="0" lang="zh-HK" altLang="en-US" sz="2000" baseline="30000">
              <a:latin typeface="Arial" charset="0"/>
              <a:ea typeface="Arial Unicode MS" pitchFamily="34" charset="-120"/>
              <a:cs typeface="Arial" charset="0"/>
            </a:endParaRPr>
          </a:p>
        </p:txBody>
      </p:sp>
      <p:sp>
        <p:nvSpPr>
          <p:cNvPr id="20" name="矩形 11"/>
          <p:cNvSpPr>
            <a:spLocks noChangeArrowheads="1"/>
          </p:cNvSpPr>
          <p:nvPr/>
        </p:nvSpPr>
        <p:spPr bwMode="auto">
          <a:xfrm>
            <a:off x="6326188" y="4936579"/>
            <a:ext cx="26590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000">
                <a:latin typeface="Arial" charset="0"/>
                <a:ea typeface="Arial Unicode MS" pitchFamily="34" charset="-120"/>
                <a:cs typeface="Arial" charset="0"/>
                <a:sym typeface="Symbol" pitchFamily="18" charset="2"/>
              </a:rPr>
              <a:t></a:t>
            </a:r>
            <a:r>
              <a:rPr kumimoji="0" lang="pt-BR" altLang="zh-HK" sz="2000" i="1">
                <a:latin typeface="Arial" charset="0"/>
                <a:ea typeface="Arial Unicode MS" pitchFamily="34" charset="-120"/>
                <a:cs typeface="Arial" charset="0"/>
              </a:rPr>
              <a:t>H </a:t>
            </a:r>
            <a:r>
              <a:rPr kumimoji="0" lang="pt-BR" altLang="zh-HK" sz="2000" baseline="-25000">
                <a:latin typeface="Arial" charset="0"/>
                <a:ea typeface="Arial Unicode MS" pitchFamily="34" charset="-120"/>
                <a:cs typeface="Arial" charset="0"/>
              </a:rPr>
              <a:t>f</a:t>
            </a:r>
            <a:r>
              <a:rPr kumimoji="0" lang="pt-BR" altLang="zh-HK" sz="2000">
                <a:latin typeface="Arial" charset="0"/>
                <a:ea typeface="Arial Unicode MS" pitchFamily="34" charset="-120"/>
                <a:cs typeface="Arial" charset="0"/>
              </a:rPr>
              <a:t>  = +33.9 kJ mol</a:t>
            </a:r>
            <a:r>
              <a:rPr kumimoji="0" lang="pt-BR" altLang="zh-HK" sz="2000" baseline="30000">
                <a:latin typeface="Arial" charset="0"/>
                <a:ea typeface="Arial Unicode MS" pitchFamily="34" charset="-120"/>
                <a:cs typeface="Arial" charset="0"/>
              </a:rPr>
              <a:t>–1</a:t>
            </a:r>
            <a:endParaRPr kumimoji="0" lang="zh-HK" altLang="en-US" sz="2000" baseline="30000">
              <a:latin typeface="Arial" charset="0"/>
              <a:ea typeface="Arial Unicode MS" pitchFamily="34" charset="-120"/>
              <a:cs typeface="Arial" charset="0"/>
            </a:endParaRPr>
          </a:p>
        </p:txBody>
      </p:sp>
      <p:pic>
        <p:nvPicPr>
          <p:cNvPr id="21" name="Picture 4" descr="C:\Documents and Settings\Aristo\Desktop\shared\From Shirley\19.5.2014\SP-1 (bold).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07200" y="5000079"/>
            <a:ext cx="120650" cy="9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矩形 14"/>
          <p:cNvSpPr>
            <a:spLocks noChangeArrowheads="1"/>
          </p:cNvSpPr>
          <p:nvPr/>
        </p:nvSpPr>
        <p:spPr bwMode="auto">
          <a:xfrm>
            <a:off x="6643688" y="5404892"/>
            <a:ext cx="16271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ea typeface="Arial Unicode MS" pitchFamily="34" charset="-120"/>
                <a:cs typeface="Arial" charset="0"/>
              </a:rPr>
              <a:t>N</a:t>
            </a:r>
            <a:r>
              <a:rPr kumimoji="0" lang="en-US" altLang="zh-HK" sz="2000" baseline="-25000">
                <a:latin typeface="Arial" charset="0"/>
                <a:ea typeface="Arial Unicode MS" pitchFamily="34" charset="-120"/>
                <a:cs typeface="Arial" charset="0"/>
              </a:rPr>
              <a:t>2</a:t>
            </a:r>
            <a:r>
              <a:rPr kumimoji="0" lang="en-US" altLang="zh-HK" sz="2000">
                <a:latin typeface="Arial" charset="0"/>
                <a:ea typeface="Arial Unicode MS" pitchFamily="34" charset="-120"/>
                <a:cs typeface="Arial" charset="0"/>
              </a:rPr>
              <a:t>(g) +</a:t>
            </a:r>
            <a:r>
              <a:rPr kumimoji="0" lang="pt-BR" altLang="zh-HK" sz="2000">
                <a:latin typeface="Arial" charset="0"/>
                <a:ea typeface="Arial Unicode MS" pitchFamily="34" charset="-120"/>
                <a:cs typeface="Arial" charset="0"/>
              </a:rPr>
              <a:t>O</a:t>
            </a:r>
            <a:r>
              <a:rPr kumimoji="0" lang="pt-BR" altLang="zh-HK" sz="2000" baseline="-25000">
                <a:latin typeface="Arial" charset="0"/>
                <a:ea typeface="Arial Unicode MS" pitchFamily="34" charset="-120"/>
                <a:cs typeface="Arial" charset="0"/>
              </a:rPr>
              <a:t>2</a:t>
            </a:r>
            <a:r>
              <a:rPr kumimoji="0" lang="pt-BR" altLang="zh-HK" sz="2000">
                <a:latin typeface="Arial" charset="0"/>
                <a:ea typeface="Arial Unicode MS" pitchFamily="34" charset="-120"/>
                <a:cs typeface="Arial" charset="0"/>
              </a:rPr>
              <a:t>(g)</a:t>
            </a:r>
            <a:endParaRPr kumimoji="0" lang="zh-HK" altLang="en-US" sz="2000" baseline="30000">
              <a:latin typeface="Arial" charset="0"/>
              <a:ea typeface="Arial Unicode MS" pitchFamily="34" charset="-120"/>
              <a:cs typeface="Arial" charset="0"/>
            </a:endParaRPr>
          </a:p>
        </p:txBody>
      </p:sp>
      <p:graphicFrame>
        <p:nvGraphicFramePr>
          <p:cNvPr id="23" name="物件 3"/>
          <p:cNvGraphicFramePr>
            <a:graphicFrameLocks noChangeAspect="1"/>
          </p:cNvGraphicFramePr>
          <p:nvPr>
            <p:extLst>
              <p:ext uri="{D42A27DB-BD31-4B8C-83A1-F6EECF244321}">
                <p14:modId xmlns:p14="http://schemas.microsoft.com/office/powerpoint/2010/main" val="4153288595"/>
              </p:ext>
            </p:extLst>
          </p:nvPr>
        </p:nvGraphicFramePr>
        <p:xfrm>
          <a:off x="6450013" y="5265192"/>
          <a:ext cx="344487" cy="636587"/>
        </p:xfrm>
        <a:graphic>
          <a:graphicData uri="http://schemas.openxmlformats.org/presentationml/2006/ole">
            <mc:AlternateContent xmlns:mc="http://schemas.openxmlformats.org/markup-compatibility/2006">
              <mc:Choice xmlns:v="urn:schemas-microsoft-com:vml" Requires="v">
                <p:oleObj spid="_x0000_s72793" name="方程式" r:id="rId9" imgW="139639" imgH="342751" progId="Equation.3">
                  <p:embed/>
                </p:oleObj>
              </mc:Choice>
              <mc:Fallback>
                <p:oleObj name="方程式" r:id="rId9" imgW="139639" imgH="342751"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50013" y="5265192"/>
                        <a:ext cx="344487" cy="636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4" name="矩形 9"/>
          <p:cNvSpPr>
            <a:spLocks noChangeArrowheads="1"/>
          </p:cNvSpPr>
          <p:nvPr/>
        </p:nvSpPr>
        <p:spPr bwMode="auto">
          <a:xfrm>
            <a:off x="6326188" y="4496842"/>
            <a:ext cx="9667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000">
                <a:solidFill>
                  <a:srgbClr val="000000"/>
                </a:solidFill>
                <a:latin typeface="Arial" charset="0"/>
                <a:ea typeface="Arial Unicode MS" pitchFamily="34" charset="-120"/>
                <a:cs typeface="Arial" charset="0"/>
                <a:sym typeface="Symbol" pitchFamily="18" charset="2"/>
              </a:rPr>
              <a:t>NO</a:t>
            </a:r>
            <a:r>
              <a:rPr kumimoji="0" lang="pt-BR" altLang="zh-HK" sz="2000" baseline="-25000">
                <a:solidFill>
                  <a:srgbClr val="000000"/>
                </a:solidFill>
                <a:latin typeface="Arial" charset="0"/>
                <a:ea typeface="Arial Unicode MS" pitchFamily="34" charset="-120"/>
                <a:cs typeface="Arial" charset="0"/>
              </a:rPr>
              <a:t>2</a:t>
            </a:r>
            <a:r>
              <a:rPr kumimoji="0" lang="pt-BR" altLang="zh-HK" sz="2000">
                <a:solidFill>
                  <a:srgbClr val="000000"/>
                </a:solidFill>
                <a:latin typeface="Arial" charset="0"/>
                <a:ea typeface="Arial Unicode MS" pitchFamily="34" charset="-120"/>
                <a:cs typeface="Arial" charset="0"/>
              </a:rPr>
              <a:t>(g)</a:t>
            </a:r>
            <a:endParaRPr kumimoji="0" lang="zh-HK" altLang="en-US" sz="2000">
              <a:ea typeface="Arial Unicode MS" pitchFamily="34" charset="-120"/>
              <a:cs typeface="Arial" charset="0"/>
            </a:endParaRPr>
          </a:p>
        </p:txBody>
      </p:sp>
      <p:sp>
        <p:nvSpPr>
          <p:cNvPr id="27" name="文字方塊 18"/>
          <p:cNvSpPr txBox="1">
            <a:spLocks noChangeArrowheads="1"/>
          </p:cNvSpPr>
          <p:nvPr/>
        </p:nvSpPr>
        <p:spPr bwMode="auto">
          <a:xfrm>
            <a:off x="4949825" y="413489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焓</a:t>
            </a:r>
            <a:endParaRPr kumimoji="0" lang="zh-HK" altLang="en-US" sz="2000">
              <a:latin typeface="Arial" charset="0"/>
              <a:cs typeface="Arial" charset="0"/>
            </a:endParaRPr>
          </a:p>
        </p:txBody>
      </p:sp>
    </p:spTree>
    <p:extLst>
      <p:ext uri="{BB962C8B-B14F-4D97-AF65-F5344CB8AC3E}">
        <p14:creationId xmlns:p14="http://schemas.microsoft.com/office/powerpoint/2010/main" val="856942690"/>
      </p:ext>
    </p:extLst>
  </p:cSld>
  <p:clrMapOvr>
    <a:masterClrMapping/>
  </p:clrMapOvr>
  <p:timing>
    <p:tnLst>
      <p:par>
        <p:cTn id="1" dur="indefinite" restart="never" nodeType="tmRoot"/>
      </p:par>
    </p:tnLst>
  </p:timing>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Rectangle 5"/>
          <p:cNvSpPr>
            <a:spLocks noChangeArrowheads="1"/>
          </p:cNvSpPr>
          <p:nvPr/>
        </p:nvSpPr>
        <p:spPr bwMode="auto">
          <a:xfrm>
            <a:off x="312738" y="703263"/>
            <a:ext cx="84359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元素在生成時不會涉及任何熱能變化。</a:t>
            </a:r>
            <a:endParaRPr kumimoji="0" lang="en-US" altLang="zh-TW" sz="2800" baseline="30000">
              <a:latin typeface="Arial" charset="0"/>
              <a:ea typeface="Arial Unicode MS" pitchFamily="34" charset="-120"/>
              <a:cs typeface="Arial" charset="0"/>
            </a:endParaRPr>
          </a:p>
        </p:txBody>
      </p:sp>
      <p:sp>
        <p:nvSpPr>
          <p:cNvPr id="3" name="Rectangle 5"/>
          <p:cNvSpPr>
            <a:spLocks noChangeArrowheads="1"/>
          </p:cNvSpPr>
          <p:nvPr/>
        </p:nvSpPr>
        <p:spPr bwMode="auto">
          <a:xfrm>
            <a:off x="312738" y="1495425"/>
            <a:ext cx="88312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latin typeface="Arial" charset="0"/>
                <a:cs typeface="Arial" charset="0"/>
              </a:rPr>
              <a:t>因此</a:t>
            </a:r>
            <a:r>
              <a:rPr kumimoji="0" lang="zh-HK" altLang="en-US" sz="2800">
                <a:cs typeface="Arial" charset="0"/>
              </a:rPr>
              <a:t>所有元</a:t>
            </a:r>
            <a:r>
              <a:rPr kumimoji="0" lang="zh-TW" altLang="en-US" sz="2800">
                <a:cs typeface="Arial" charset="0"/>
              </a:rPr>
              <a:t>素在標準態下的標準生成焓變都是 </a:t>
            </a:r>
            <a:r>
              <a:rPr kumimoji="0" lang="zh-TW" altLang="en-US" sz="3200" b="1">
                <a:solidFill>
                  <a:srgbClr val="3399FF"/>
                </a:solidFill>
                <a:cs typeface="Arial" charset="0"/>
              </a:rPr>
              <a:t>零</a:t>
            </a:r>
            <a:r>
              <a:rPr kumimoji="0" lang="zh-TW" altLang="en-US" sz="2800">
                <a:cs typeface="Arial" charset="0"/>
              </a:rPr>
              <a:t>。</a:t>
            </a:r>
            <a:endParaRPr kumimoji="0" lang="en-US" altLang="zh-TW" sz="2800" baseline="30000">
              <a:latin typeface="Arial" charset="0"/>
              <a:ea typeface="Arial Unicode MS" pitchFamily="34" charset="-120"/>
              <a:cs typeface="Arial Unicode MS" pitchFamily="34" charset="-120"/>
            </a:endParaRPr>
          </a:p>
        </p:txBody>
      </p:sp>
      <p:sp>
        <p:nvSpPr>
          <p:cNvPr id="28676" name="文字方塊 3"/>
          <p:cNvSpPr txBox="1">
            <a:spLocks noChangeArrowheads="1"/>
          </p:cNvSpPr>
          <p:nvPr/>
        </p:nvSpPr>
        <p:spPr bwMode="auto">
          <a:xfrm>
            <a:off x="833438" y="2540000"/>
            <a:ext cx="1303337" cy="557213"/>
          </a:xfrm>
          <a:prstGeom prst="rect">
            <a:avLst/>
          </a:prstGeom>
          <a:noFill/>
          <a:ln w="38100" cmpd="dbl">
            <a:solidFill>
              <a:srgbClr val="00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006600"/>
                </a:solidFill>
                <a:latin typeface="Arial" charset="0"/>
                <a:cs typeface="Arial" charset="0"/>
              </a:rPr>
              <a:t>例子</a:t>
            </a:r>
            <a:endParaRPr kumimoji="0" lang="en-US" altLang="zh-HK" sz="2800" b="1">
              <a:solidFill>
                <a:srgbClr val="006600"/>
              </a:solidFill>
              <a:latin typeface="Arial" charset="0"/>
              <a:cs typeface="Arial" charset="0"/>
            </a:endParaRPr>
          </a:p>
        </p:txBody>
      </p:sp>
      <p:sp>
        <p:nvSpPr>
          <p:cNvPr id="28677" name="矩形 4"/>
          <p:cNvSpPr>
            <a:spLocks noChangeArrowheads="1"/>
          </p:cNvSpPr>
          <p:nvPr/>
        </p:nvSpPr>
        <p:spPr bwMode="auto">
          <a:xfrm>
            <a:off x="1582738" y="3263900"/>
            <a:ext cx="6896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763963" algn="l"/>
              </a:tabLst>
              <a:defRPr kumimoji="1">
                <a:solidFill>
                  <a:schemeClr val="tx1"/>
                </a:solidFill>
                <a:latin typeface="Calibri" pitchFamily="34" charset="0"/>
                <a:ea typeface="新細明體" charset="-120"/>
              </a:defRPr>
            </a:lvl1pPr>
            <a:lvl2pPr marL="742950" indent="-285750">
              <a:tabLst>
                <a:tab pos="3763963" algn="l"/>
              </a:tabLst>
              <a:defRPr kumimoji="1">
                <a:solidFill>
                  <a:schemeClr val="tx1"/>
                </a:solidFill>
                <a:latin typeface="Calibri" pitchFamily="34" charset="0"/>
                <a:ea typeface="新細明體" charset="-120"/>
              </a:defRPr>
            </a:lvl2pPr>
            <a:lvl3pPr marL="1143000" indent="-228600">
              <a:tabLst>
                <a:tab pos="3763963" algn="l"/>
              </a:tabLst>
              <a:defRPr kumimoji="1">
                <a:solidFill>
                  <a:schemeClr val="tx1"/>
                </a:solidFill>
                <a:latin typeface="Calibri" pitchFamily="34" charset="0"/>
                <a:ea typeface="新細明體" charset="-120"/>
              </a:defRPr>
            </a:lvl3pPr>
            <a:lvl4pPr marL="1600200" indent="-228600">
              <a:tabLst>
                <a:tab pos="3763963" algn="l"/>
              </a:tabLst>
              <a:defRPr kumimoji="1">
                <a:solidFill>
                  <a:schemeClr val="tx1"/>
                </a:solidFill>
                <a:latin typeface="Calibri" pitchFamily="34" charset="0"/>
                <a:ea typeface="新細明體" charset="-120"/>
              </a:defRPr>
            </a:lvl4pPr>
            <a:lvl5pPr marL="2057400" indent="-228600">
              <a:tabLst>
                <a:tab pos="3763963" algn="l"/>
              </a:tabLst>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9pPr>
          </a:lstStyle>
          <a:p>
            <a:pPr eaLnBrk="1" hangingPunct="1">
              <a:lnSpc>
                <a:spcPct val="150000"/>
              </a:lnSpc>
            </a:pPr>
            <a:r>
              <a:rPr kumimoji="0" lang="pt-BR" altLang="zh-HK" sz="2800">
                <a:latin typeface="Arial" charset="0"/>
                <a:cs typeface="Arial" charset="0"/>
              </a:rPr>
              <a:t>H</a:t>
            </a:r>
            <a:r>
              <a:rPr kumimoji="0" lang="pt-BR" altLang="zh-HK" sz="2800" baseline="-25000">
                <a:latin typeface="Arial" charset="0"/>
                <a:cs typeface="Arial" charset="0"/>
              </a:rPr>
              <a:t>2</a:t>
            </a:r>
            <a:r>
              <a:rPr kumimoji="0" lang="pt-BR" altLang="zh-HK" sz="2800">
                <a:latin typeface="Arial" charset="0"/>
                <a:cs typeface="Arial" charset="0"/>
              </a:rPr>
              <a:t>(g) </a:t>
            </a:r>
            <a:r>
              <a:rPr kumimoji="0" lang="pt-BR" altLang="zh-HK" sz="2800">
                <a:latin typeface="Arial" charset="0"/>
                <a:cs typeface="Arial" charset="0"/>
                <a:sym typeface="Symbol" pitchFamily="18" charset="2"/>
              </a:rPr>
              <a:t> </a:t>
            </a:r>
            <a:r>
              <a:rPr kumimoji="0" lang="pt-BR" altLang="zh-HK" sz="2800">
                <a:latin typeface="Arial" charset="0"/>
                <a:cs typeface="Arial" charset="0"/>
              </a:rPr>
              <a:t>H</a:t>
            </a:r>
            <a:r>
              <a:rPr kumimoji="0" lang="pt-BR" altLang="zh-HK" sz="2800" baseline="-25000">
                <a:latin typeface="Arial" charset="0"/>
                <a:cs typeface="Arial" charset="0"/>
              </a:rPr>
              <a:t>2</a:t>
            </a:r>
            <a:r>
              <a:rPr kumimoji="0" lang="pt-BR" altLang="zh-HK" sz="2800">
                <a:latin typeface="Arial" charset="0"/>
                <a:cs typeface="Arial" charset="0"/>
              </a:rPr>
              <a:t>(g)                </a:t>
            </a:r>
            <a:r>
              <a:rPr kumimoji="0" lang="pt-BR" altLang="zh-HK" sz="2800">
                <a:latin typeface="Arial" charset="0"/>
                <a:cs typeface="Arial" charset="0"/>
                <a:sym typeface="Symbol" pitchFamily="18" charset="2"/>
              </a:rPr>
              <a:t></a:t>
            </a:r>
            <a:r>
              <a:rPr kumimoji="0" lang="pt-BR" altLang="zh-HK" sz="2800" i="1">
                <a:latin typeface="Arial" charset="0"/>
                <a:cs typeface="Arial" charset="0"/>
              </a:rPr>
              <a:t>H </a:t>
            </a:r>
            <a:r>
              <a:rPr kumimoji="0" lang="pt-BR" altLang="zh-HK" sz="2800" baseline="-25000">
                <a:latin typeface="Arial" charset="0"/>
                <a:cs typeface="Arial" charset="0"/>
              </a:rPr>
              <a:t>f</a:t>
            </a:r>
            <a:r>
              <a:rPr kumimoji="0" lang="pt-BR" altLang="zh-HK" sz="2800">
                <a:latin typeface="Arial" charset="0"/>
                <a:cs typeface="Arial" charset="0"/>
              </a:rPr>
              <a:t> = 0 kJ mol</a:t>
            </a:r>
            <a:r>
              <a:rPr kumimoji="0" lang="pt-BR" altLang="zh-HK" sz="2800" baseline="30000">
                <a:latin typeface="Arial" charset="0"/>
                <a:cs typeface="Arial" charset="0"/>
              </a:rPr>
              <a:t>–1</a:t>
            </a:r>
          </a:p>
        </p:txBody>
      </p:sp>
      <p:pic>
        <p:nvPicPr>
          <p:cNvPr id="28678" name="Picture 4" descr="C:\Documents and Settings\Aristo\Desktop\shared\From Shirley\19.5.2014\SP-1 (bol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9163" y="3460750"/>
            <a:ext cx="141287"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矩形 4"/>
          <p:cNvSpPr>
            <a:spLocks noChangeArrowheads="1"/>
          </p:cNvSpPr>
          <p:nvPr/>
        </p:nvSpPr>
        <p:spPr bwMode="auto">
          <a:xfrm>
            <a:off x="1582738" y="4054475"/>
            <a:ext cx="6896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763963" algn="l"/>
              </a:tabLst>
              <a:defRPr kumimoji="1">
                <a:solidFill>
                  <a:schemeClr val="tx1"/>
                </a:solidFill>
                <a:latin typeface="Calibri" pitchFamily="34" charset="0"/>
                <a:ea typeface="新細明體" charset="-120"/>
              </a:defRPr>
            </a:lvl1pPr>
            <a:lvl2pPr marL="742950" indent="-285750">
              <a:tabLst>
                <a:tab pos="3763963" algn="l"/>
              </a:tabLst>
              <a:defRPr kumimoji="1">
                <a:solidFill>
                  <a:schemeClr val="tx1"/>
                </a:solidFill>
                <a:latin typeface="Calibri" pitchFamily="34" charset="0"/>
                <a:ea typeface="新細明體" charset="-120"/>
              </a:defRPr>
            </a:lvl2pPr>
            <a:lvl3pPr marL="1143000" indent="-228600">
              <a:tabLst>
                <a:tab pos="3763963" algn="l"/>
              </a:tabLst>
              <a:defRPr kumimoji="1">
                <a:solidFill>
                  <a:schemeClr val="tx1"/>
                </a:solidFill>
                <a:latin typeface="Calibri" pitchFamily="34" charset="0"/>
                <a:ea typeface="新細明體" charset="-120"/>
              </a:defRPr>
            </a:lvl3pPr>
            <a:lvl4pPr marL="1600200" indent="-228600">
              <a:tabLst>
                <a:tab pos="3763963" algn="l"/>
              </a:tabLst>
              <a:defRPr kumimoji="1">
                <a:solidFill>
                  <a:schemeClr val="tx1"/>
                </a:solidFill>
                <a:latin typeface="Calibri" pitchFamily="34" charset="0"/>
                <a:ea typeface="新細明體" charset="-120"/>
              </a:defRPr>
            </a:lvl4pPr>
            <a:lvl5pPr marL="2057400" indent="-228600">
              <a:tabLst>
                <a:tab pos="3763963" algn="l"/>
              </a:tabLst>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9pPr>
          </a:lstStyle>
          <a:p>
            <a:pPr eaLnBrk="1" hangingPunct="1">
              <a:lnSpc>
                <a:spcPct val="150000"/>
              </a:lnSpc>
            </a:pPr>
            <a:r>
              <a:rPr kumimoji="0" lang="en-US" altLang="zh-HK" sz="2800">
                <a:latin typeface="Arial" charset="0"/>
                <a:cs typeface="Arial" charset="0"/>
              </a:rPr>
              <a:t>Br</a:t>
            </a:r>
            <a:r>
              <a:rPr kumimoji="0" lang="en-US" altLang="zh-HK" sz="2800" baseline="-25000">
                <a:latin typeface="Arial" charset="0"/>
                <a:cs typeface="Arial" charset="0"/>
              </a:rPr>
              <a:t>2</a:t>
            </a:r>
            <a:r>
              <a:rPr kumimoji="0" lang="en-US" altLang="zh-HK" sz="2800">
                <a:latin typeface="Arial" charset="0"/>
                <a:cs typeface="Arial" charset="0"/>
              </a:rPr>
              <a:t>(l) </a:t>
            </a:r>
            <a:r>
              <a:rPr kumimoji="0" lang="pt-BR" altLang="zh-HK" sz="2800">
                <a:latin typeface="Arial" charset="0"/>
                <a:cs typeface="Arial" charset="0"/>
                <a:sym typeface="Symbol" pitchFamily="18" charset="2"/>
              </a:rPr>
              <a:t> </a:t>
            </a:r>
            <a:r>
              <a:rPr kumimoji="0" lang="en-US" altLang="zh-HK" sz="2800">
                <a:latin typeface="Arial" charset="0"/>
                <a:cs typeface="Arial" charset="0"/>
              </a:rPr>
              <a:t>Br</a:t>
            </a:r>
            <a:r>
              <a:rPr kumimoji="0" lang="en-US" altLang="zh-HK" sz="2800" baseline="-25000">
                <a:latin typeface="Arial" charset="0"/>
                <a:cs typeface="Arial" charset="0"/>
              </a:rPr>
              <a:t>2</a:t>
            </a:r>
            <a:r>
              <a:rPr kumimoji="0" lang="en-US" altLang="zh-HK" sz="2800">
                <a:latin typeface="Arial" charset="0"/>
                <a:cs typeface="Arial" charset="0"/>
              </a:rPr>
              <a:t>(l)                	</a:t>
            </a:r>
            <a:r>
              <a:rPr kumimoji="0" lang="pt-BR" altLang="zh-HK" sz="2800">
                <a:latin typeface="Arial" charset="0"/>
                <a:cs typeface="Arial" charset="0"/>
                <a:sym typeface="Symbol" pitchFamily="18" charset="2"/>
              </a:rPr>
              <a:t></a:t>
            </a:r>
            <a:r>
              <a:rPr kumimoji="0" lang="en-US" altLang="zh-HK" sz="2800" i="1">
                <a:latin typeface="Arial" charset="0"/>
                <a:cs typeface="Arial" charset="0"/>
              </a:rPr>
              <a:t>H </a:t>
            </a:r>
            <a:r>
              <a:rPr kumimoji="0" lang="en-US" altLang="zh-HK" sz="2800" baseline="-25000">
                <a:latin typeface="Arial" charset="0"/>
                <a:cs typeface="Arial" charset="0"/>
              </a:rPr>
              <a:t>f</a:t>
            </a:r>
            <a:r>
              <a:rPr kumimoji="0" lang="en-US" altLang="zh-HK" sz="2800">
                <a:latin typeface="Arial" charset="0"/>
                <a:cs typeface="Arial" charset="0"/>
              </a:rPr>
              <a:t> = 0 kJ </a:t>
            </a:r>
            <a:r>
              <a:rPr kumimoji="0" lang="pt-BR" altLang="zh-HK" sz="2800">
                <a:latin typeface="Arial" charset="0"/>
                <a:cs typeface="Arial" charset="0"/>
              </a:rPr>
              <a:t>mol</a:t>
            </a:r>
            <a:r>
              <a:rPr kumimoji="0" lang="pt-BR" altLang="zh-HK" sz="2800" baseline="30000">
                <a:latin typeface="Arial" charset="0"/>
                <a:cs typeface="Arial" charset="0"/>
              </a:rPr>
              <a:t>–1</a:t>
            </a:r>
          </a:p>
        </p:txBody>
      </p:sp>
      <p:pic>
        <p:nvPicPr>
          <p:cNvPr id="14" name="Picture 4" descr="C:\Documents and Settings\Aristo\Desktop\shared\From Shirley\19.5.2014\SP-1 (bol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9163" y="4251325"/>
            <a:ext cx="141287"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矩形 4"/>
          <p:cNvSpPr>
            <a:spLocks noChangeArrowheads="1"/>
          </p:cNvSpPr>
          <p:nvPr/>
        </p:nvSpPr>
        <p:spPr bwMode="auto">
          <a:xfrm>
            <a:off x="1582738" y="4854575"/>
            <a:ext cx="6896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763963" algn="l"/>
              </a:tabLst>
              <a:defRPr kumimoji="1">
                <a:solidFill>
                  <a:schemeClr val="tx1"/>
                </a:solidFill>
                <a:latin typeface="Calibri" pitchFamily="34" charset="0"/>
                <a:ea typeface="新細明體" charset="-120"/>
              </a:defRPr>
            </a:lvl1pPr>
            <a:lvl2pPr marL="742950" indent="-285750">
              <a:tabLst>
                <a:tab pos="3763963" algn="l"/>
              </a:tabLst>
              <a:defRPr kumimoji="1">
                <a:solidFill>
                  <a:schemeClr val="tx1"/>
                </a:solidFill>
                <a:latin typeface="Calibri" pitchFamily="34" charset="0"/>
                <a:ea typeface="新細明體" charset="-120"/>
              </a:defRPr>
            </a:lvl2pPr>
            <a:lvl3pPr marL="1143000" indent="-228600">
              <a:tabLst>
                <a:tab pos="3763963" algn="l"/>
              </a:tabLst>
              <a:defRPr kumimoji="1">
                <a:solidFill>
                  <a:schemeClr val="tx1"/>
                </a:solidFill>
                <a:latin typeface="Calibri" pitchFamily="34" charset="0"/>
                <a:ea typeface="新細明體" charset="-120"/>
              </a:defRPr>
            </a:lvl3pPr>
            <a:lvl4pPr marL="1600200" indent="-228600">
              <a:tabLst>
                <a:tab pos="3763963" algn="l"/>
              </a:tabLst>
              <a:defRPr kumimoji="1">
                <a:solidFill>
                  <a:schemeClr val="tx1"/>
                </a:solidFill>
                <a:latin typeface="Calibri" pitchFamily="34" charset="0"/>
                <a:ea typeface="新細明體" charset="-120"/>
              </a:defRPr>
            </a:lvl4pPr>
            <a:lvl5pPr marL="2057400" indent="-228600">
              <a:tabLst>
                <a:tab pos="3763963" algn="l"/>
              </a:tabLst>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tabLst>
                <a:tab pos="3763963" algn="l"/>
              </a:tabLst>
              <a:defRPr kumimoji="1">
                <a:solidFill>
                  <a:schemeClr val="tx1"/>
                </a:solidFill>
                <a:latin typeface="Calibri" pitchFamily="34" charset="0"/>
                <a:ea typeface="新細明體" charset="-120"/>
              </a:defRPr>
            </a:lvl9pPr>
          </a:lstStyle>
          <a:p>
            <a:pPr eaLnBrk="1" hangingPunct="1">
              <a:lnSpc>
                <a:spcPct val="150000"/>
              </a:lnSpc>
            </a:pPr>
            <a:r>
              <a:rPr kumimoji="0" lang="pl-PL" altLang="zh-HK" sz="2800">
                <a:latin typeface="Arial" charset="0"/>
                <a:cs typeface="Arial" charset="0"/>
              </a:rPr>
              <a:t>Na(s) </a:t>
            </a:r>
            <a:r>
              <a:rPr kumimoji="0" lang="pt-BR" altLang="zh-HK" sz="2800">
                <a:latin typeface="Arial" charset="0"/>
                <a:cs typeface="Arial" charset="0"/>
                <a:sym typeface="Symbol" pitchFamily="18" charset="2"/>
              </a:rPr>
              <a:t> </a:t>
            </a:r>
            <a:r>
              <a:rPr kumimoji="0" lang="pl-PL" altLang="zh-HK" sz="2800">
                <a:latin typeface="Arial" charset="0"/>
                <a:cs typeface="Arial" charset="0"/>
              </a:rPr>
              <a:t>Na(s) </a:t>
            </a:r>
            <a:r>
              <a:rPr kumimoji="0" lang="en-US" altLang="zh-HK" sz="2800">
                <a:latin typeface="Arial" charset="0"/>
                <a:cs typeface="Arial" charset="0"/>
              </a:rPr>
              <a:t>              </a:t>
            </a:r>
            <a:r>
              <a:rPr kumimoji="0" lang="pt-BR" altLang="zh-HK" sz="2800">
                <a:latin typeface="Arial" charset="0"/>
                <a:cs typeface="Arial" charset="0"/>
                <a:sym typeface="Symbol" pitchFamily="18" charset="2"/>
              </a:rPr>
              <a:t></a:t>
            </a:r>
            <a:r>
              <a:rPr kumimoji="0" lang="pl-PL" altLang="zh-HK" sz="2800" i="1">
                <a:latin typeface="Arial" charset="0"/>
                <a:cs typeface="Arial" charset="0"/>
              </a:rPr>
              <a:t>H</a:t>
            </a:r>
            <a:r>
              <a:rPr kumimoji="0" lang="en-US" altLang="zh-HK" sz="2800" i="1">
                <a:latin typeface="Arial" charset="0"/>
                <a:cs typeface="Arial" charset="0"/>
              </a:rPr>
              <a:t> </a:t>
            </a:r>
            <a:r>
              <a:rPr kumimoji="0" lang="pl-PL" altLang="zh-HK" sz="2800" baseline="-25000">
                <a:latin typeface="Arial" charset="0"/>
                <a:cs typeface="Arial" charset="0"/>
              </a:rPr>
              <a:t>f</a:t>
            </a:r>
            <a:r>
              <a:rPr kumimoji="0" lang="pl-PL" altLang="zh-HK" sz="2800">
                <a:latin typeface="Arial" charset="0"/>
                <a:cs typeface="Arial" charset="0"/>
              </a:rPr>
              <a:t> = 0 kJ </a:t>
            </a:r>
            <a:r>
              <a:rPr kumimoji="0" lang="pt-BR" altLang="zh-HK" sz="2800">
                <a:latin typeface="Arial" charset="0"/>
                <a:cs typeface="Arial" charset="0"/>
              </a:rPr>
              <a:t>mol</a:t>
            </a:r>
            <a:r>
              <a:rPr kumimoji="0" lang="pt-BR" altLang="zh-HK" sz="2800" baseline="30000">
                <a:latin typeface="Arial" charset="0"/>
                <a:cs typeface="Arial" charset="0"/>
              </a:rPr>
              <a:t>–1</a:t>
            </a:r>
          </a:p>
        </p:txBody>
      </p:sp>
      <p:pic>
        <p:nvPicPr>
          <p:cNvPr id="17" name="Picture 4" descr="C:\Documents and Settings\Aristo\Desktop\shared\From Shirley\19.5.2014\SP-1 (bold).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9163" y="5051425"/>
            <a:ext cx="141287"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68011397"/>
      </p:ext>
    </p:extLst>
  </p:cSld>
  <p:clrMapOvr>
    <a:masterClrMapping/>
  </p:clrMapOvr>
  <p:timing>
    <p:tnLst>
      <p:par>
        <p:cTn id="1" dur="indefinite" restart="never" nodeType="tmRoot"/>
      </p:par>
    </p:tnLst>
  </p:timing>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8"/>
          <p:cNvSpPr>
            <a:spLocks noChangeArrowheads="1"/>
          </p:cNvSpPr>
          <p:nvPr/>
        </p:nvSpPr>
        <p:spPr bwMode="auto">
          <a:xfrm>
            <a:off x="273025" y="764704"/>
            <a:ext cx="60991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34975">
              <a:tabLst>
                <a:tab pos="892175" algn="l"/>
              </a:tabLst>
              <a:defRPr kumimoji="1">
                <a:solidFill>
                  <a:schemeClr val="tx1"/>
                </a:solidFill>
                <a:latin typeface="Calibri" pitchFamily="34" charset="0"/>
                <a:ea typeface="新細明體" charset="-120"/>
              </a:defRPr>
            </a:lvl1pPr>
            <a:lvl2pPr marL="742950" indent="-285750" defTabSz="434975">
              <a:tabLst>
                <a:tab pos="892175" algn="l"/>
              </a:tabLst>
              <a:defRPr kumimoji="1">
                <a:solidFill>
                  <a:schemeClr val="tx1"/>
                </a:solidFill>
                <a:latin typeface="Calibri" pitchFamily="34" charset="0"/>
                <a:ea typeface="新細明體" charset="-120"/>
              </a:defRPr>
            </a:lvl2pPr>
            <a:lvl3pPr marL="1143000" indent="-228600" defTabSz="434975">
              <a:tabLst>
                <a:tab pos="892175" algn="l"/>
              </a:tabLst>
              <a:defRPr kumimoji="1">
                <a:solidFill>
                  <a:schemeClr val="tx1"/>
                </a:solidFill>
                <a:latin typeface="Calibri" pitchFamily="34" charset="0"/>
                <a:ea typeface="新細明體" charset="-120"/>
              </a:defRPr>
            </a:lvl3pPr>
            <a:lvl4pPr marL="1600200" indent="-228600" defTabSz="434975">
              <a:tabLst>
                <a:tab pos="892175" algn="l"/>
              </a:tabLst>
              <a:defRPr kumimoji="1">
                <a:solidFill>
                  <a:schemeClr val="tx1"/>
                </a:solidFill>
                <a:latin typeface="Calibri" pitchFamily="34" charset="0"/>
                <a:ea typeface="新細明體" charset="-120"/>
              </a:defRPr>
            </a:lvl4pPr>
            <a:lvl5pPr marL="2057400" indent="-228600" defTabSz="434975">
              <a:tabLst>
                <a:tab pos="892175" algn="l"/>
              </a:tabLst>
              <a:defRPr kumimoji="1">
                <a:solidFill>
                  <a:schemeClr val="tx1"/>
                </a:solidFill>
                <a:latin typeface="Calibri" pitchFamily="34" charset="0"/>
                <a:ea typeface="新細明體" charset="-120"/>
              </a:defRPr>
            </a:lvl5pPr>
            <a:lvl6pPr marL="2514600" indent="-228600" defTabSz="434975" eaLnBrk="0" fontAlgn="base" hangingPunct="0">
              <a:spcBef>
                <a:spcPct val="0"/>
              </a:spcBef>
              <a:spcAft>
                <a:spcPct val="0"/>
              </a:spcAft>
              <a:tabLst>
                <a:tab pos="892175" algn="l"/>
              </a:tabLst>
              <a:defRPr kumimoji="1">
                <a:solidFill>
                  <a:schemeClr val="tx1"/>
                </a:solidFill>
                <a:latin typeface="Calibri" pitchFamily="34" charset="0"/>
                <a:ea typeface="新細明體" charset="-120"/>
              </a:defRPr>
            </a:lvl6pPr>
            <a:lvl7pPr marL="2971800" indent="-228600" defTabSz="434975" eaLnBrk="0" fontAlgn="base" hangingPunct="0">
              <a:spcBef>
                <a:spcPct val="0"/>
              </a:spcBef>
              <a:spcAft>
                <a:spcPct val="0"/>
              </a:spcAft>
              <a:tabLst>
                <a:tab pos="892175" algn="l"/>
              </a:tabLst>
              <a:defRPr kumimoji="1">
                <a:solidFill>
                  <a:schemeClr val="tx1"/>
                </a:solidFill>
                <a:latin typeface="Calibri" pitchFamily="34" charset="0"/>
                <a:ea typeface="新細明體" charset="-120"/>
              </a:defRPr>
            </a:lvl7pPr>
            <a:lvl8pPr marL="3429000" indent="-228600" defTabSz="434975" eaLnBrk="0" fontAlgn="base" hangingPunct="0">
              <a:spcBef>
                <a:spcPct val="0"/>
              </a:spcBef>
              <a:spcAft>
                <a:spcPct val="0"/>
              </a:spcAft>
              <a:tabLst>
                <a:tab pos="892175" algn="l"/>
              </a:tabLst>
              <a:defRPr kumimoji="1">
                <a:solidFill>
                  <a:schemeClr val="tx1"/>
                </a:solidFill>
                <a:latin typeface="Calibri" pitchFamily="34" charset="0"/>
                <a:ea typeface="新細明體" charset="-120"/>
              </a:defRPr>
            </a:lvl8pPr>
            <a:lvl9pPr marL="3886200" indent="-228600" defTabSz="434975" eaLnBrk="0" fontAlgn="base" hangingPunct="0">
              <a:spcBef>
                <a:spcPct val="0"/>
              </a:spcBef>
              <a:spcAft>
                <a:spcPct val="0"/>
              </a:spcAft>
              <a:tabLst>
                <a:tab pos="892175" algn="l"/>
              </a:tabLst>
              <a:defRPr kumimoji="1">
                <a:solidFill>
                  <a:schemeClr val="tx1"/>
                </a:solidFill>
                <a:latin typeface="Calibri" pitchFamily="34" charset="0"/>
                <a:ea typeface="新細明體" charset="-120"/>
              </a:defRPr>
            </a:lvl9pPr>
          </a:lstStyle>
          <a:p>
            <a:pPr eaLnBrk="1" hangingPunct="1"/>
            <a:r>
              <a:rPr kumimoji="0" lang="zh-TW" altLang="en-US" sz="3200" b="1" dirty="0" smtClean="0">
                <a:solidFill>
                  <a:srgbClr val="800080"/>
                </a:solidFill>
                <a:latin typeface="Arial" charset="0"/>
                <a:cs typeface="Arial" charset="0"/>
              </a:rPr>
              <a:t>使用</a:t>
            </a:r>
            <a:r>
              <a:rPr kumimoji="0" lang="zh-TW" altLang="en-US" sz="3200" b="1" dirty="0">
                <a:solidFill>
                  <a:srgbClr val="800080"/>
                </a:solidFill>
                <a:latin typeface="Arial" charset="0"/>
                <a:cs typeface="Arial" charset="0"/>
              </a:rPr>
              <a:t>簡單量熱法測定焓變</a:t>
            </a:r>
          </a:p>
        </p:txBody>
      </p:sp>
      <p:sp>
        <p:nvSpPr>
          <p:cNvPr id="34820" name="Rectangle 5"/>
          <p:cNvSpPr>
            <a:spLocks noChangeArrowheads="1"/>
          </p:cNvSpPr>
          <p:nvPr/>
        </p:nvSpPr>
        <p:spPr bwMode="auto">
          <a:xfrm>
            <a:off x="251520" y="1831975"/>
            <a:ext cx="27209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a:solidFill>
                  <a:srgbClr val="CC0000"/>
                </a:solidFill>
                <a:cs typeface="Arial" charset="0"/>
              </a:rPr>
              <a:t>測定燃燒焓變</a:t>
            </a:r>
          </a:p>
        </p:txBody>
      </p:sp>
      <p:sp>
        <p:nvSpPr>
          <p:cNvPr id="4" name="Rectangle 5"/>
          <p:cNvSpPr>
            <a:spLocks noChangeArrowheads="1"/>
          </p:cNvSpPr>
          <p:nvPr/>
        </p:nvSpPr>
        <p:spPr bwMode="auto">
          <a:xfrm>
            <a:off x="261938" y="2757488"/>
            <a:ext cx="8839200"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buFontTx/>
              <a:buBlip>
                <a:blip r:embed="rId2"/>
              </a:buBlip>
            </a:pPr>
            <a:r>
              <a:rPr kumimoji="0" lang="zh-TW" altLang="en-US" sz="2800"/>
              <a:t>要測定某物質的燃燒焓變，我們可使用</a:t>
            </a:r>
            <a:r>
              <a:rPr kumimoji="0" lang="zh-TW" altLang="en-US" sz="3200" b="1">
                <a:solidFill>
                  <a:srgbClr val="3399FF"/>
                </a:solidFill>
              </a:rPr>
              <a:t>簡單量熱法</a:t>
            </a:r>
            <a:r>
              <a:rPr kumimoji="0" lang="zh-TW" altLang="en-US" sz="2800"/>
              <a:t>找出該物質在燃燒時所釋出的熱能。</a:t>
            </a:r>
            <a:endParaRPr kumimoji="0" lang="en-US" altLang="zh-TW" sz="2800" baseline="30000">
              <a:latin typeface="Arial" charset="0"/>
              <a:ea typeface="Arial Unicode MS" pitchFamily="34" charset="-120"/>
              <a:cs typeface="Arial" charset="0"/>
            </a:endParaRPr>
          </a:p>
        </p:txBody>
      </p:sp>
      <p:sp>
        <p:nvSpPr>
          <p:cNvPr id="6" name="Rectangle 5"/>
          <p:cNvSpPr>
            <a:spLocks noChangeArrowheads="1"/>
          </p:cNvSpPr>
          <p:nvPr/>
        </p:nvSpPr>
        <p:spPr bwMode="auto">
          <a:xfrm>
            <a:off x="261938" y="4252913"/>
            <a:ext cx="75787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這可以利用一個簡單的 </a:t>
            </a:r>
            <a:r>
              <a:rPr kumimoji="0" lang="zh-TW" altLang="en-US" sz="3200" b="1">
                <a:solidFill>
                  <a:srgbClr val="3399FF"/>
                </a:solidFill>
              </a:rPr>
              <a:t>量熱器 </a:t>
            </a:r>
            <a:r>
              <a:rPr kumimoji="0" lang="zh-TW" altLang="en-US" sz="2800"/>
              <a:t>來進</a:t>
            </a:r>
            <a:r>
              <a:rPr kumimoji="0" lang="zh-HK" altLang="en-US" sz="2800"/>
              <a:t>行。</a:t>
            </a:r>
            <a:endParaRPr kumimoji="0" lang="en-US" altLang="zh-HK" sz="2800">
              <a:latin typeface="Arial" charset="0"/>
              <a:cs typeface="Arial" charset="0"/>
            </a:endParaRPr>
          </a:p>
        </p:txBody>
      </p:sp>
    </p:spTree>
    <p:extLst>
      <p:ext uri="{BB962C8B-B14F-4D97-AF65-F5344CB8AC3E}">
        <p14:creationId xmlns:p14="http://schemas.microsoft.com/office/powerpoint/2010/main" val="2546731996"/>
      </p:ext>
    </p:extLst>
  </p:cSld>
  <p:clrMapOvr>
    <a:masterClrMapping/>
  </p:clrMapOvr>
  <p:timing>
    <p:tnLst>
      <p:par>
        <p:cTn id="1" dur="indefinite" restart="never" nodeType="tmRoot"/>
      </p:par>
    </p:tnLst>
  </p:timing>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1" name="Rectangle 5"/>
          <p:cNvSpPr>
            <a:spLocks noChangeArrowheads="1"/>
          </p:cNvSpPr>
          <p:nvPr/>
        </p:nvSpPr>
        <p:spPr bwMode="auto">
          <a:xfrm>
            <a:off x="200025" y="531813"/>
            <a:ext cx="84804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我們可利用一個 金屬罐量熱器 </a:t>
            </a:r>
            <a:r>
              <a:rPr kumimoji="0" lang="en-US" altLang="zh-TW" sz="2800"/>
              <a:t>(</a:t>
            </a:r>
            <a:r>
              <a:rPr kumimoji="0" lang="zh-TW" altLang="en-US" sz="2800"/>
              <a:t>簡單量熱器的一個例子</a:t>
            </a:r>
            <a:r>
              <a:rPr kumimoji="0" lang="en-US" altLang="zh-TW" sz="2800"/>
              <a:t>) </a:t>
            </a:r>
            <a:r>
              <a:rPr kumimoji="0" lang="zh-TW" altLang="en-US" sz="2800"/>
              <a:t>量度乙醇在燃燒時所釋出的熱能。</a:t>
            </a:r>
            <a:endParaRPr kumimoji="0" lang="en-US" altLang="zh-HK" sz="2800">
              <a:latin typeface="Arial" charset="0"/>
              <a:cs typeface="Arial" charset="0"/>
            </a:endParaRPr>
          </a:p>
        </p:txBody>
      </p:sp>
      <p:sp>
        <p:nvSpPr>
          <p:cNvPr id="32771" name="矩形 2"/>
          <p:cNvSpPr>
            <a:spLocks noChangeArrowheads="1"/>
          </p:cNvSpPr>
          <p:nvPr/>
        </p:nvSpPr>
        <p:spPr bwMode="auto">
          <a:xfrm>
            <a:off x="1239838" y="1666875"/>
            <a:ext cx="619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a:latin typeface="Arial" charset="0"/>
                <a:cs typeface="Arial" charset="0"/>
              </a:rPr>
              <a:t>CH</a:t>
            </a:r>
            <a:r>
              <a:rPr kumimoji="0" lang="en-US" altLang="zh-HK" sz="2400" baseline="-25000">
                <a:latin typeface="Arial" charset="0"/>
                <a:cs typeface="Arial" charset="0"/>
              </a:rPr>
              <a:t>3</a:t>
            </a:r>
            <a:r>
              <a:rPr kumimoji="0" lang="en-US" altLang="zh-HK" sz="2400">
                <a:latin typeface="Arial" charset="0"/>
                <a:cs typeface="Arial" charset="0"/>
              </a:rPr>
              <a:t>CH</a:t>
            </a:r>
            <a:r>
              <a:rPr kumimoji="0" lang="en-US" altLang="zh-HK" sz="2400" baseline="-25000">
                <a:latin typeface="Arial" charset="0"/>
                <a:cs typeface="Arial" charset="0"/>
              </a:rPr>
              <a:t>2</a:t>
            </a:r>
            <a:r>
              <a:rPr kumimoji="0" lang="en-US" altLang="zh-HK" sz="2400">
                <a:latin typeface="Arial" charset="0"/>
                <a:cs typeface="Arial" charset="0"/>
              </a:rPr>
              <a:t>OH(l) + 3O</a:t>
            </a:r>
            <a:r>
              <a:rPr kumimoji="0" lang="en-US" altLang="zh-HK" sz="2400" baseline="-25000">
                <a:latin typeface="Arial" charset="0"/>
                <a:cs typeface="Arial" charset="0"/>
              </a:rPr>
              <a:t>2</a:t>
            </a:r>
            <a:r>
              <a:rPr kumimoji="0" lang="en-US" altLang="zh-HK" sz="2400">
                <a:latin typeface="Arial" charset="0"/>
                <a:cs typeface="Arial" charset="0"/>
              </a:rPr>
              <a:t>(g) </a:t>
            </a:r>
            <a:r>
              <a:rPr kumimoji="0" lang="en-US" altLang="zh-HK" sz="2400">
                <a:latin typeface="Arial" charset="0"/>
                <a:cs typeface="Arial" charset="0"/>
                <a:sym typeface="Symbol" pitchFamily="18" charset="2"/>
              </a:rPr>
              <a:t> </a:t>
            </a:r>
            <a:r>
              <a:rPr kumimoji="0" lang="en-US" altLang="zh-HK" sz="2400">
                <a:latin typeface="Arial" charset="0"/>
                <a:cs typeface="Arial" charset="0"/>
              </a:rPr>
              <a:t>2CO</a:t>
            </a:r>
            <a:r>
              <a:rPr kumimoji="0" lang="en-US" altLang="zh-HK" sz="2400" baseline="-25000">
                <a:latin typeface="Arial" charset="0"/>
                <a:cs typeface="Arial" charset="0"/>
              </a:rPr>
              <a:t>2</a:t>
            </a:r>
            <a:r>
              <a:rPr kumimoji="0" lang="en-US" altLang="zh-HK" sz="2400">
                <a:latin typeface="Arial" charset="0"/>
                <a:cs typeface="Arial" charset="0"/>
              </a:rPr>
              <a:t>(g) + 3H</a:t>
            </a:r>
            <a:r>
              <a:rPr kumimoji="0" lang="en-US" altLang="zh-HK" sz="2400" baseline="-25000">
                <a:latin typeface="Arial" charset="0"/>
                <a:cs typeface="Arial" charset="0"/>
              </a:rPr>
              <a:t>2</a:t>
            </a:r>
            <a:r>
              <a:rPr kumimoji="0" lang="en-US" altLang="zh-HK" sz="2400">
                <a:latin typeface="Arial" charset="0"/>
                <a:cs typeface="Arial" charset="0"/>
              </a:rPr>
              <a:t>O(l)</a:t>
            </a:r>
            <a:endParaRPr kumimoji="0" lang="zh-HK" altLang="en-US" sz="2400">
              <a:latin typeface="Arial" charset="0"/>
              <a:cs typeface="Arial" charset="0"/>
            </a:endParaRPr>
          </a:p>
        </p:txBody>
      </p:sp>
      <p:pic>
        <p:nvPicPr>
          <p:cNvPr id="35847" name="Picture 2" descr="C:\Documents and Settings\Aristo\Desktop\shared\From Shirley\19.5.2014\d3601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546" y="2636912"/>
            <a:ext cx="2289175"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8" name="文字方塊 3"/>
          <p:cNvSpPr txBox="1">
            <a:spLocks noChangeArrowheads="1"/>
          </p:cNvSpPr>
          <p:nvPr/>
        </p:nvSpPr>
        <p:spPr bwMode="auto">
          <a:xfrm>
            <a:off x="5840958" y="2881387"/>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温度計</a:t>
            </a:r>
            <a:endParaRPr kumimoji="0" lang="zh-HK" altLang="en-US" sz="2000">
              <a:latin typeface="Arial" charset="0"/>
              <a:cs typeface="Arial" charset="0"/>
            </a:endParaRPr>
          </a:p>
        </p:txBody>
      </p:sp>
      <p:sp>
        <p:nvSpPr>
          <p:cNvPr id="35849" name="文字方塊 5"/>
          <p:cNvSpPr txBox="1">
            <a:spLocks noChangeArrowheads="1"/>
          </p:cNvSpPr>
          <p:nvPr/>
        </p:nvSpPr>
        <p:spPr bwMode="auto">
          <a:xfrm>
            <a:off x="5802858" y="419424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夾</a:t>
            </a:r>
            <a:endParaRPr kumimoji="0" lang="zh-HK" altLang="en-US" sz="2000">
              <a:latin typeface="Arial" charset="0"/>
              <a:cs typeface="Arial" charset="0"/>
            </a:endParaRPr>
          </a:p>
        </p:txBody>
      </p:sp>
      <p:sp>
        <p:nvSpPr>
          <p:cNvPr id="35850" name="文字方塊 6"/>
          <p:cNvSpPr txBox="1">
            <a:spLocks noChangeArrowheads="1"/>
          </p:cNvSpPr>
          <p:nvPr/>
        </p:nvSpPr>
        <p:spPr bwMode="auto">
          <a:xfrm>
            <a:off x="5948908" y="4602237"/>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攪棒</a:t>
            </a:r>
            <a:endParaRPr kumimoji="0" lang="zh-HK" altLang="en-US" sz="2000">
              <a:latin typeface="Arial" charset="0"/>
              <a:cs typeface="Arial" charset="0"/>
            </a:endParaRPr>
          </a:p>
        </p:txBody>
      </p:sp>
      <p:sp>
        <p:nvSpPr>
          <p:cNvPr id="35851" name="文字方塊 7"/>
          <p:cNvSpPr txBox="1">
            <a:spLocks noChangeArrowheads="1"/>
          </p:cNvSpPr>
          <p:nvPr/>
        </p:nvSpPr>
        <p:spPr bwMode="auto">
          <a:xfrm>
            <a:off x="5848896" y="5551562"/>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酒精燈</a:t>
            </a:r>
            <a:endParaRPr kumimoji="0" lang="zh-HK" altLang="en-US" sz="2000">
              <a:latin typeface="Arial" charset="0"/>
              <a:cs typeface="Arial" charset="0"/>
            </a:endParaRPr>
          </a:p>
        </p:txBody>
      </p:sp>
      <p:sp>
        <p:nvSpPr>
          <p:cNvPr id="35852" name="文字方塊 8"/>
          <p:cNvSpPr txBox="1">
            <a:spLocks noChangeArrowheads="1"/>
          </p:cNvSpPr>
          <p:nvPr/>
        </p:nvSpPr>
        <p:spPr bwMode="auto">
          <a:xfrm>
            <a:off x="1835696" y="3098874"/>
            <a:ext cx="14890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聚苯乙稀板</a:t>
            </a:r>
            <a:endParaRPr kumimoji="0" lang="zh-HK" altLang="en-US" sz="2000">
              <a:latin typeface="Arial" charset="0"/>
              <a:cs typeface="Arial" charset="0"/>
            </a:endParaRPr>
          </a:p>
        </p:txBody>
      </p:sp>
      <p:sp>
        <p:nvSpPr>
          <p:cNvPr id="35853" name="文字方塊 9"/>
          <p:cNvSpPr txBox="1">
            <a:spLocks noChangeArrowheads="1"/>
          </p:cNvSpPr>
          <p:nvPr/>
        </p:nvSpPr>
        <p:spPr bwMode="auto">
          <a:xfrm>
            <a:off x="2256383" y="3865637"/>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金屬罐</a:t>
            </a:r>
            <a:endParaRPr kumimoji="0" lang="zh-HK" altLang="en-US" sz="2000">
              <a:latin typeface="Arial" charset="0"/>
              <a:cs typeface="Arial" charset="0"/>
            </a:endParaRPr>
          </a:p>
        </p:txBody>
      </p:sp>
      <p:cxnSp>
        <p:nvCxnSpPr>
          <p:cNvPr id="13" name="直線接點 12"/>
          <p:cNvCxnSpPr/>
          <p:nvPr/>
        </p:nvCxnSpPr>
        <p:spPr>
          <a:xfrm flipH="1">
            <a:off x="4655096" y="3098874"/>
            <a:ext cx="1238250"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 name="直線接點 16"/>
          <p:cNvCxnSpPr/>
          <p:nvPr/>
        </p:nvCxnSpPr>
        <p:spPr>
          <a:xfrm flipH="1">
            <a:off x="5120233" y="4419674"/>
            <a:ext cx="750888"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直線接點 18"/>
          <p:cNvCxnSpPr/>
          <p:nvPr/>
        </p:nvCxnSpPr>
        <p:spPr>
          <a:xfrm flipH="1">
            <a:off x="5012283" y="4818137"/>
            <a:ext cx="100012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直線接點 21"/>
          <p:cNvCxnSpPr/>
          <p:nvPr/>
        </p:nvCxnSpPr>
        <p:spPr>
          <a:xfrm flipH="1">
            <a:off x="4924971" y="5769049"/>
            <a:ext cx="100012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 name="直線接點 22"/>
          <p:cNvCxnSpPr/>
          <p:nvPr/>
        </p:nvCxnSpPr>
        <p:spPr>
          <a:xfrm flipH="1">
            <a:off x="3145383" y="4092649"/>
            <a:ext cx="998538"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 name="Group 28"/>
          <p:cNvGrpSpPr>
            <a:grpSpLocks/>
          </p:cNvGrpSpPr>
          <p:nvPr/>
        </p:nvGrpSpPr>
        <p:grpSpPr bwMode="auto">
          <a:xfrm>
            <a:off x="2711996" y="4513337"/>
            <a:ext cx="1833562" cy="457200"/>
            <a:chOff x="612" y="2748"/>
            <a:chExt cx="1155" cy="288"/>
          </a:xfrm>
        </p:grpSpPr>
        <p:sp>
          <p:nvSpPr>
            <p:cNvPr id="43033" name="文字方塊 10"/>
            <p:cNvSpPr txBox="1">
              <a:spLocks noChangeArrowheads="1"/>
            </p:cNvSpPr>
            <p:nvPr/>
          </p:nvSpPr>
          <p:spPr bwMode="auto">
            <a:xfrm>
              <a:off x="612" y="2748"/>
              <a:ext cx="30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b="1">
                  <a:solidFill>
                    <a:srgbClr val="3399FF"/>
                  </a:solidFill>
                  <a:latin typeface="Arial" charset="0"/>
                  <a:cs typeface="Arial" charset="0"/>
                </a:rPr>
                <a:t>水</a:t>
              </a:r>
              <a:endParaRPr kumimoji="0" lang="zh-HK" altLang="en-US" sz="2400" b="1">
                <a:solidFill>
                  <a:srgbClr val="3399FF"/>
                </a:solidFill>
                <a:latin typeface="Arial" charset="0"/>
                <a:cs typeface="Arial" charset="0"/>
              </a:endParaRPr>
            </a:p>
          </p:txBody>
        </p:sp>
        <p:cxnSp>
          <p:nvCxnSpPr>
            <p:cNvPr id="24" name="直線接點 23"/>
            <p:cNvCxnSpPr/>
            <p:nvPr/>
          </p:nvCxnSpPr>
          <p:spPr>
            <a:xfrm flipH="1">
              <a:off x="892" y="2902"/>
              <a:ext cx="87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3" name="Group 27"/>
          <p:cNvGrpSpPr>
            <a:grpSpLocks/>
          </p:cNvGrpSpPr>
          <p:nvPr/>
        </p:nvGrpSpPr>
        <p:grpSpPr bwMode="auto">
          <a:xfrm>
            <a:off x="2367508" y="5754762"/>
            <a:ext cx="2036763" cy="457200"/>
            <a:chOff x="533" y="3477"/>
            <a:chExt cx="1283" cy="288"/>
          </a:xfrm>
        </p:grpSpPr>
        <p:sp>
          <p:nvSpPr>
            <p:cNvPr id="43031" name="文字方塊 11"/>
            <p:cNvSpPr txBox="1">
              <a:spLocks noChangeArrowheads="1"/>
            </p:cNvSpPr>
            <p:nvPr/>
          </p:nvSpPr>
          <p:spPr bwMode="auto">
            <a:xfrm>
              <a:off x="533" y="3477"/>
              <a:ext cx="5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b="1">
                  <a:solidFill>
                    <a:srgbClr val="3399FF"/>
                  </a:solidFill>
                  <a:latin typeface="Arial" charset="0"/>
                  <a:cs typeface="Arial" charset="0"/>
                </a:rPr>
                <a:t>乙醇</a:t>
              </a:r>
              <a:endParaRPr kumimoji="0" lang="zh-HK" altLang="en-US" sz="2400" b="1">
                <a:solidFill>
                  <a:srgbClr val="3399FF"/>
                </a:solidFill>
                <a:latin typeface="Arial" charset="0"/>
                <a:cs typeface="Arial" charset="0"/>
              </a:endParaRPr>
            </a:p>
          </p:txBody>
        </p:sp>
        <p:cxnSp>
          <p:nvCxnSpPr>
            <p:cNvPr id="26" name="直線接點 25"/>
            <p:cNvCxnSpPr/>
            <p:nvPr/>
          </p:nvCxnSpPr>
          <p:spPr>
            <a:xfrm flipH="1">
              <a:off x="1017" y="3625"/>
              <a:ext cx="799"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28" name="直線接點 27"/>
          <p:cNvCxnSpPr/>
          <p:nvPr/>
        </p:nvCxnSpPr>
        <p:spPr>
          <a:xfrm flipH="1">
            <a:off x="3231108" y="3321124"/>
            <a:ext cx="198438"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83962331"/>
      </p:ext>
    </p:extLst>
  </p:cSld>
  <p:clrMapOvr>
    <a:masterClrMapping/>
  </p:clrMapOvr>
  <p:timing>
    <p:tnLst>
      <p:par>
        <p:cTn id="1" dur="indefinite" restart="never" nodeType="tmRoot"/>
      </p:par>
    </p:tn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文字方塊 1"/>
          <p:cNvSpPr txBox="1">
            <a:spLocks noChangeArrowheads="1"/>
          </p:cNvSpPr>
          <p:nvPr/>
        </p:nvSpPr>
        <p:spPr bwMode="auto">
          <a:xfrm>
            <a:off x="274638" y="540221"/>
            <a:ext cx="5497512" cy="582612"/>
          </a:xfrm>
          <a:prstGeom prst="rect">
            <a:avLst/>
          </a:prstGeom>
          <a:noFill/>
          <a:ln w="63500" cmpd="thickThin">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FF00FF"/>
                </a:solidFill>
                <a:latin typeface="Arial" charset="0"/>
                <a:cs typeface="Arial" charset="0"/>
              </a:rPr>
              <a:t>求出燃燒作用釋出的熱能的步驟</a:t>
            </a:r>
            <a:endParaRPr kumimoji="0" lang="en-US" altLang="zh-HK" sz="2800" b="1">
              <a:solidFill>
                <a:srgbClr val="FF00FF"/>
              </a:solidFill>
              <a:latin typeface="Arial" charset="0"/>
              <a:cs typeface="Arial" charset="0"/>
            </a:endParaRPr>
          </a:p>
        </p:txBody>
      </p:sp>
      <p:sp>
        <p:nvSpPr>
          <p:cNvPr id="3" name="Rectangle 5"/>
          <p:cNvSpPr>
            <a:spLocks noChangeArrowheads="1"/>
          </p:cNvSpPr>
          <p:nvPr/>
        </p:nvSpPr>
        <p:spPr bwMode="auto">
          <a:xfrm>
            <a:off x="969963" y="1538758"/>
            <a:ext cx="85725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步驟</a:t>
            </a:r>
            <a:r>
              <a:rPr kumimoji="0" lang="en-US" altLang="zh-HK" sz="2800" b="1">
                <a:latin typeface="Arial" charset="0"/>
                <a:cs typeface="Arial" charset="0"/>
              </a:rPr>
              <a:t> 1</a:t>
            </a:r>
            <a:r>
              <a:rPr kumimoji="0" lang="zh-TW" altLang="en-US" sz="2800" b="1">
                <a:latin typeface="Arial" charset="0"/>
                <a:cs typeface="Arial" charset="0"/>
              </a:rPr>
              <a:t>：</a:t>
            </a:r>
            <a:r>
              <a:rPr kumimoji="0" lang="en-US" altLang="zh-HK" sz="2800" b="1">
                <a:latin typeface="Arial" charset="0"/>
                <a:cs typeface="Arial" charset="0"/>
              </a:rPr>
              <a:t> </a:t>
            </a:r>
            <a:r>
              <a:rPr kumimoji="0" lang="zh-TW" altLang="en-US" sz="2800">
                <a:cs typeface="Arial" charset="0"/>
              </a:rPr>
              <a:t>把已知質量的乙醇注入酒精燈內</a:t>
            </a:r>
            <a:r>
              <a:rPr kumimoji="0" lang="en-US" altLang="zh-HK" sz="2800">
                <a:latin typeface="Arial" charset="0"/>
                <a:cs typeface="Arial" charset="0"/>
              </a:rPr>
              <a:t>*</a:t>
            </a:r>
            <a:r>
              <a:rPr kumimoji="0" lang="zh-TW" altLang="en-US" sz="2800">
                <a:latin typeface="Arial" charset="0"/>
                <a:cs typeface="Arial" charset="0"/>
              </a:rPr>
              <a:t>。</a:t>
            </a:r>
            <a:endParaRPr kumimoji="0" lang="en-US" altLang="zh-TW" sz="2800" baseline="30000">
              <a:latin typeface="Arial" charset="0"/>
              <a:ea typeface="Arial Unicode MS" pitchFamily="34" charset="-120"/>
              <a:cs typeface="Arial Unicode MS" pitchFamily="34" charset="-120"/>
            </a:endParaRPr>
          </a:p>
        </p:txBody>
      </p:sp>
      <p:sp>
        <p:nvSpPr>
          <p:cNvPr id="5" name="Rectangle 5"/>
          <p:cNvSpPr>
            <a:spLocks noChangeArrowheads="1"/>
          </p:cNvSpPr>
          <p:nvPr/>
        </p:nvSpPr>
        <p:spPr bwMode="auto">
          <a:xfrm>
            <a:off x="969963" y="2534121"/>
            <a:ext cx="85185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步驟</a:t>
            </a:r>
            <a:r>
              <a:rPr kumimoji="0" lang="en-US" altLang="zh-HK" sz="2800" b="1">
                <a:latin typeface="Arial" charset="0"/>
                <a:cs typeface="Arial" charset="0"/>
              </a:rPr>
              <a:t> 2</a:t>
            </a:r>
            <a:r>
              <a:rPr kumimoji="0" lang="zh-TW" altLang="en-US" sz="2800" b="1">
                <a:latin typeface="Arial" charset="0"/>
                <a:cs typeface="Arial" charset="0"/>
              </a:rPr>
              <a:t>：</a:t>
            </a:r>
            <a:r>
              <a:rPr kumimoji="0" lang="en-US" altLang="zh-HK" sz="2800" b="1">
                <a:latin typeface="Arial" charset="0"/>
                <a:cs typeface="Arial" charset="0"/>
              </a:rPr>
              <a:t> </a:t>
            </a:r>
            <a:r>
              <a:rPr kumimoji="0" lang="zh-TW" altLang="en-US" sz="2800"/>
              <a:t>十分鐘後，把酒精燈關掉。</a:t>
            </a:r>
            <a:endParaRPr kumimoji="0" lang="en-US" altLang="zh-TW" sz="2800" baseline="30000">
              <a:latin typeface="Arial" charset="0"/>
              <a:ea typeface="Arial Unicode MS" pitchFamily="34" charset="-120"/>
              <a:cs typeface="Arial" charset="0"/>
            </a:endParaRPr>
          </a:p>
        </p:txBody>
      </p:sp>
      <p:sp>
        <p:nvSpPr>
          <p:cNvPr id="6" name="Rectangle 5"/>
          <p:cNvSpPr>
            <a:spLocks noChangeArrowheads="1"/>
          </p:cNvSpPr>
          <p:nvPr/>
        </p:nvSpPr>
        <p:spPr bwMode="auto">
          <a:xfrm>
            <a:off x="444500" y="5569421"/>
            <a:ext cx="85169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a:latin typeface="Arial" charset="0"/>
                <a:cs typeface="Arial" charset="0"/>
              </a:rPr>
              <a:t>*</a:t>
            </a:r>
            <a:r>
              <a:rPr kumimoji="0" lang="zh-TW" altLang="en-US" sz="2400">
                <a:cs typeface="Arial" charset="0"/>
              </a:rPr>
              <a:t>過程中</a:t>
            </a:r>
            <a:r>
              <a:rPr kumimoji="0" lang="zh-TW" altLang="en-US" sz="2800" b="1">
                <a:solidFill>
                  <a:srgbClr val="0000FF"/>
                </a:solidFill>
                <a:cs typeface="Arial" charset="0"/>
              </a:rPr>
              <a:t>釋出的熱能</a:t>
            </a:r>
            <a:r>
              <a:rPr kumimoji="0" lang="zh-TW" altLang="en-US" sz="2400">
                <a:cs typeface="Arial" charset="0"/>
              </a:rPr>
              <a:t>會逐漸</a:t>
            </a:r>
            <a:r>
              <a:rPr kumimoji="0" lang="zh-TW" altLang="en-US" sz="2800" b="1">
                <a:solidFill>
                  <a:srgbClr val="0000FF"/>
                </a:solidFill>
                <a:cs typeface="Arial" charset="0"/>
              </a:rPr>
              <a:t>加熱</a:t>
            </a:r>
            <a:r>
              <a:rPr kumimoji="0" lang="zh-TW" altLang="en-US" sz="2400">
                <a:cs typeface="Arial" charset="0"/>
              </a:rPr>
              <a:t>金屬罐內的</a:t>
            </a:r>
            <a:r>
              <a:rPr kumimoji="0" lang="zh-TW" altLang="en-US" sz="2400" b="1">
                <a:cs typeface="Arial" charset="0"/>
              </a:rPr>
              <a:t>水</a:t>
            </a:r>
            <a:r>
              <a:rPr kumimoji="0" lang="zh-TW" altLang="en-US" sz="2400">
                <a:cs typeface="Arial" charset="0"/>
              </a:rPr>
              <a:t>，令水温</a:t>
            </a:r>
            <a:r>
              <a:rPr kumimoji="0" lang="zh-TW" altLang="en-US" sz="2800" b="1">
                <a:solidFill>
                  <a:srgbClr val="0000FF"/>
                </a:solidFill>
                <a:cs typeface="Arial" charset="0"/>
              </a:rPr>
              <a:t>上升</a:t>
            </a:r>
            <a:r>
              <a:rPr kumimoji="0" lang="zh-TW" altLang="en-US" sz="2400">
                <a:cs typeface="Arial" charset="0"/>
              </a:rPr>
              <a:t>。</a:t>
            </a:r>
            <a:endParaRPr kumimoji="0" lang="en-US" altLang="zh-TW" sz="2400" baseline="30000">
              <a:latin typeface="Arial" charset="0"/>
              <a:ea typeface="Arial Unicode MS" pitchFamily="34" charset="-120"/>
              <a:cs typeface="Arial" charset="0"/>
            </a:endParaRPr>
          </a:p>
        </p:txBody>
      </p:sp>
      <p:sp>
        <p:nvSpPr>
          <p:cNvPr id="7" name="Rectangle 5"/>
          <p:cNvSpPr>
            <a:spLocks noChangeArrowheads="1"/>
          </p:cNvSpPr>
          <p:nvPr/>
        </p:nvSpPr>
        <p:spPr bwMode="auto">
          <a:xfrm>
            <a:off x="969963" y="3488208"/>
            <a:ext cx="81708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步驟</a:t>
            </a:r>
            <a:r>
              <a:rPr kumimoji="0" lang="en-US" altLang="zh-HK" sz="2800" b="1">
                <a:latin typeface="Arial" charset="0"/>
                <a:cs typeface="Arial" charset="0"/>
              </a:rPr>
              <a:t> 3</a:t>
            </a:r>
            <a:r>
              <a:rPr kumimoji="0" lang="zh-TW" altLang="en-US" sz="2800" b="1">
                <a:latin typeface="Arial" charset="0"/>
                <a:cs typeface="Arial" charset="0"/>
              </a:rPr>
              <a:t>：</a:t>
            </a:r>
            <a:r>
              <a:rPr kumimoji="0" lang="en-US" altLang="zh-HK" sz="2800" b="1">
                <a:latin typeface="Arial" charset="0"/>
                <a:cs typeface="Arial" charset="0"/>
              </a:rPr>
              <a:t> </a:t>
            </a:r>
            <a:r>
              <a:rPr kumimoji="0" lang="zh-TW" altLang="en-US" sz="2800"/>
              <a:t>量度水温的最大升幅。</a:t>
            </a:r>
            <a:endParaRPr kumimoji="0" lang="en-US" altLang="zh-TW" sz="2800" baseline="30000">
              <a:latin typeface="Arial" charset="0"/>
              <a:ea typeface="Arial Unicode MS" pitchFamily="34" charset="-120"/>
              <a:cs typeface="Arial" charset="0"/>
            </a:endParaRPr>
          </a:p>
        </p:txBody>
      </p:sp>
      <p:sp>
        <p:nvSpPr>
          <p:cNvPr id="8" name="Rectangle 5"/>
          <p:cNvSpPr>
            <a:spLocks noChangeArrowheads="1"/>
          </p:cNvSpPr>
          <p:nvPr/>
        </p:nvSpPr>
        <p:spPr bwMode="auto">
          <a:xfrm>
            <a:off x="969963" y="4537546"/>
            <a:ext cx="8289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步驟</a:t>
            </a:r>
            <a:r>
              <a:rPr kumimoji="0" lang="en-US" altLang="zh-HK" sz="2800" b="1">
                <a:latin typeface="Arial" charset="0"/>
                <a:cs typeface="Arial" charset="0"/>
              </a:rPr>
              <a:t> 4</a:t>
            </a:r>
            <a:r>
              <a:rPr kumimoji="0" lang="zh-TW" altLang="en-US" sz="2800" b="1">
                <a:latin typeface="Arial" charset="0"/>
                <a:cs typeface="Arial" charset="0"/>
              </a:rPr>
              <a:t>：</a:t>
            </a:r>
            <a:r>
              <a:rPr kumimoji="0" lang="en-US" altLang="zh-HK" sz="2800" b="1">
                <a:latin typeface="Arial" charset="0"/>
                <a:cs typeface="Arial" charset="0"/>
              </a:rPr>
              <a:t> </a:t>
            </a:r>
            <a:r>
              <a:rPr kumimoji="0" lang="zh-TW" altLang="en-US" sz="2800">
                <a:cs typeface="Arial" charset="0"/>
              </a:rPr>
              <a:t>計算燃燒作用釋出的熱能。</a:t>
            </a:r>
            <a:endParaRPr kumimoji="0" lang="en-US" altLang="zh-HK" sz="2800">
              <a:latin typeface="Arial" charset="0"/>
              <a:cs typeface="Arial" charset="0"/>
            </a:endParaRPr>
          </a:p>
        </p:txBody>
      </p:sp>
    </p:spTree>
    <p:extLst>
      <p:ext uri="{BB962C8B-B14F-4D97-AF65-F5344CB8AC3E}">
        <p14:creationId xmlns:p14="http://schemas.microsoft.com/office/powerpoint/2010/main" val="3661450468"/>
      </p:ext>
    </p:extLst>
  </p:cSld>
  <p:clrMapOvr>
    <a:masterClrMapping/>
  </p:clrMapOvr>
  <p:timing>
    <p:tnLst>
      <p:par>
        <p:cTn id="1" dur="indefinite" restart="never" nodeType="tmRoot"/>
      </p:par>
    </p:tnLst>
  </p:timing>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Text Box 5"/>
          <p:cNvSpPr txBox="1">
            <a:spLocks noChangeArrowheads="1"/>
          </p:cNvSpPr>
          <p:nvPr/>
        </p:nvSpPr>
        <p:spPr bwMode="auto">
          <a:xfrm>
            <a:off x="606425" y="764704"/>
            <a:ext cx="7958138" cy="230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nSpc>
                <a:spcPct val="120000"/>
              </a:lnSpc>
            </a:pPr>
            <a:r>
              <a:rPr lang="zh-TW" altLang="en-US" sz="2800">
                <a:latin typeface="Arial" charset="0"/>
                <a:cs typeface="Arial" charset="0"/>
              </a:rPr>
              <a:t>固體或液體的 </a:t>
            </a:r>
            <a:r>
              <a:rPr lang="zh-TW" altLang="en-US" sz="3200" b="1">
                <a:solidFill>
                  <a:srgbClr val="3399FF"/>
                </a:solidFill>
                <a:latin typeface="Arial" charset="0"/>
                <a:cs typeface="Arial" charset="0"/>
              </a:rPr>
              <a:t>比熱容 </a:t>
            </a:r>
            <a:r>
              <a:rPr lang="en-US" altLang="zh-TW" sz="3200" b="1">
                <a:solidFill>
                  <a:srgbClr val="3399FF"/>
                </a:solidFill>
                <a:latin typeface="Arial" charset="0"/>
                <a:cs typeface="Arial" charset="0"/>
              </a:rPr>
              <a:t>(</a:t>
            </a:r>
            <a:r>
              <a:rPr lang="en-US" altLang="zh-TW" sz="3200" b="1" i="1">
                <a:solidFill>
                  <a:srgbClr val="3399FF"/>
                </a:solidFill>
                <a:latin typeface="Arial" charset="0"/>
                <a:cs typeface="Arial" charset="0"/>
              </a:rPr>
              <a:t>c</a:t>
            </a:r>
            <a:r>
              <a:rPr lang="en-US" altLang="zh-TW" sz="3200" b="1">
                <a:solidFill>
                  <a:srgbClr val="3399FF"/>
                </a:solidFill>
                <a:latin typeface="Arial" charset="0"/>
                <a:cs typeface="Arial" charset="0"/>
              </a:rPr>
              <a:t>)</a:t>
            </a:r>
            <a:r>
              <a:rPr lang="en-US" altLang="zh-TW" sz="2800">
                <a:latin typeface="Arial" charset="0"/>
                <a:cs typeface="Arial" charset="0"/>
              </a:rPr>
              <a:t> </a:t>
            </a:r>
            <a:r>
              <a:rPr lang="zh-TW" altLang="en-US" sz="2800">
                <a:latin typeface="Arial" charset="0"/>
                <a:cs typeface="Arial" charset="0"/>
              </a:rPr>
              <a:t>是指把 </a:t>
            </a:r>
            <a:r>
              <a:rPr lang="en-US" altLang="zh-TW" sz="3200" b="1">
                <a:solidFill>
                  <a:srgbClr val="3399FF"/>
                </a:solidFill>
                <a:latin typeface="Arial" charset="0"/>
                <a:cs typeface="Arial" charset="0"/>
              </a:rPr>
              <a:t>1 g </a:t>
            </a:r>
            <a:r>
              <a:rPr lang="zh-TW" altLang="en-US" sz="3200" b="1">
                <a:solidFill>
                  <a:srgbClr val="3399FF"/>
                </a:solidFill>
                <a:latin typeface="Arial" charset="0"/>
                <a:cs typeface="Arial" charset="0"/>
              </a:rPr>
              <a:t>物質</a:t>
            </a:r>
            <a:r>
              <a:rPr lang="zh-TW" altLang="en-US" sz="2800">
                <a:latin typeface="Arial" charset="0"/>
                <a:cs typeface="Arial" charset="0"/>
              </a:rPr>
              <a:t> 的温度 </a:t>
            </a:r>
            <a:r>
              <a:rPr lang="zh-TW" altLang="en-US" sz="3200" b="1">
                <a:solidFill>
                  <a:srgbClr val="3399FF"/>
                </a:solidFill>
                <a:latin typeface="Arial" charset="0"/>
                <a:cs typeface="Arial" charset="0"/>
              </a:rPr>
              <a:t>增加 </a:t>
            </a:r>
            <a:r>
              <a:rPr lang="en-US" altLang="zh-TW" sz="3200" b="1">
                <a:solidFill>
                  <a:srgbClr val="3399FF"/>
                </a:solidFill>
                <a:latin typeface="Arial" charset="0"/>
                <a:cs typeface="Arial" charset="0"/>
              </a:rPr>
              <a:t>1 K</a:t>
            </a:r>
            <a:r>
              <a:rPr lang="en-US" altLang="zh-TW" sz="2800">
                <a:latin typeface="Arial" charset="0"/>
                <a:cs typeface="Arial" charset="0"/>
              </a:rPr>
              <a:t> (</a:t>
            </a:r>
            <a:r>
              <a:rPr lang="zh-TW" altLang="en-US" sz="2800">
                <a:latin typeface="Arial" charset="0"/>
                <a:cs typeface="Arial" charset="0"/>
              </a:rPr>
              <a:t>或</a:t>
            </a:r>
            <a:r>
              <a:rPr lang="en-US" altLang="zh-TW" sz="2800">
                <a:latin typeface="Arial" charset="0"/>
                <a:cs typeface="Arial" charset="0"/>
              </a:rPr>
              <a:t>1</a:t>
            </a:r>
            <a:r>
              <a:rPr lang="en-US" altLang="zh-TW" sz="2800">
                <a:latin typeface="Arial" charset="0"/>
                <a:cs typeface="Arial" charset="0"/>
                <a:sym typeface="Symbol" pitchFamily="18" charset="2"/>
              </a:rPr>
              <a:t></a:t>
            </a:r>
            <a:r>
              <a:rPr lang="en-US" altLang="zh-TW" sz="2800">
                <a:latin typeface="Arial" charset="0"/>
                <a:cs typeface="Arial" charset="0"/>
              </a:rPr>
              <a:t>C)  </a:t>
            </a:r>
            <a:r>
              <a:rPr lang="zh-TW" altLang="en-US" sz="2800">
                <a:latin typeface="Arial" charset="0"/>
                <a:cs typeface="Arial" charset="0"/>
              </a:rPr>
              <a:t>時 </a:t>
            </a:r>
            <a:r>
              <a:rPr lang="zh-TW" altLang="en-US" sz="3200" b="1">
                <a:solidFill>
                  <a:srgbClr val="3399FF"/>
                </a:solidFill>
                <a:latin typeface="Arial" charset="0"/>
                <a:cs typeface="Arial" charset="0"/>
              </a:rPr>
              <a:t>所需要的熱能</a:t>
            </a:r>
            <a:r>
              <a:rPr lang="zh-TW" altLang="en-US" sz="2800">
                <a:latin typeface="Arial" charset="0"/>
                <a:cs typeface="Arial" charset="0"/>
              </a:rPr>
              <a:t>， </a:t>
            </a:r>
            <a:endParaRPr lang="en-US" altLang="zh-TW" sz="2800">
              <a:latin typeface="Arial" charset="0"/>
              <a:cs typeface="Arial" charset="0"/>
            </a:endParaRPr>
          </a:p>
          <a:p>
            <a:pPr>
              <a:lnSpc>
                <a:spcPct val="120000"/>
              </a:lnSpc>
            </a:pPr>
            <a:endParaRPr lang="en-US" altLang="zh-TW" sz="2800">
              <a:latin typeface="Arial" charset="0"/>
              <a:cs typeface="Arial" charset="0"/>
            </a:endParaRPr>
          </a:p>
          <a:p>
            <a:pPr>
              <a:lnSpc>
                <a:spcPct val="120000"/>
              </a:lnSpc>
            </a:pPr>
            <a:r>
              <a:rPr lang="zh-TW" altLang="en-US" sz="2800">
                <a:latin typeface="Arial" charset="0"/>
                <a:cs typeface="Arial" charset="0"/>
              </a:rPr>
              <a:t>例如，水的比熱容是 </a:t>
            </a:r>
            <a:r>
              <a:rPr lang="en-US" altLang="zh-HK" sz="2800">
                <a:latin typeface="Arial" charset="0"/>
                <a:cs typeface="Arial" charset="0"/>
              </a:rPr>
              <a:t>4.2 J g</a:t>
            </a:r>
            <a:r>
              <a:rPr lang="en-US" altLang="zh-HK" sz="2800" baseline="30000">
                <a:latin typeface="Arial" charset="0"/>
                <a:cs typeface="Arial" charset="0"/>
              </a:rPr>
              <a:t>–1</a:t>
            </a:r>
            <a:r>
              <a:rPr lang="en-US" altLang="zh-HK" sz="2800">
                <a:latin typeface="Arial" charset="0"/>
                <a:cs typeface="Arial" charset="0"/>
              </a:rPr>
              <a:t> K</a:t>
            </a:r>
            <a:r>
              <a:rPr lang="en-US" altLang="zh-HK" sz="2800" baseline="30000">
                <a:latin typeface="Arial" charset="0"/>
                <a:cs typeface="Arial" charset="0"/>
              </a:rPr>
              <a:t>–1</a:t>
            </a:r>
            <a:r>
              <a:rPr lang="zh-HK" altLang="en-US" sz="2800">
                <a:latin typeface="Arial" charset="0"/>
                <a:cs typeface="Arial" charset="0"/>
              </a:rPr>
              <a:t>。</a:t>
            </a:r>
            <a:endParaRPr lang="en-US" altLang="zh-HK" sz="2800">
              <a:latin typeface="Arial" charset="0"/>
              <a:cs typeface="Arial" charset="0"/>
            </a:endParaRPr>
          </a:p>
        </p:txBody>
      </p:sp>
      <p:sp>
        <p:nvSpPr>
          <p:cNvPr id="45060" name="Rectangle 6"/>
          <p:cNvSpPr>
            <a:spLocks noChangeArrowheads="1"/>
          </p:cNvSpPr>
          <p:nvPr/>
        </p:nvSpPr>
        <p:spPr bwMode="auto">
          <a:xfrm>
            <a:off x="561975" y="802804"/>
            <a:ext cx="7975600" cy="2328862"/>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kumimoji="0" lang="zh-HK" altLang="zh-HK" sz="2400">
              <a:latin typeface="Times New Roman" pitchFamily="18" charset="0"/>
            </a:endParaRPr>
          </a:p>
        </p:txBody>
      </p:sp>
      <p:grpSp>
        <p:nvGrpSpPr>
          <p:cNvPr id="9" name="Group 4"/>
          <p:cNvGrpSpPr>
            <a:grpSpLocks/>
          </p:cNvGrpSpPr>
          <p:nvPr/>
        </p:nvGrpSpPr>
        <p:grpSpPr bwMode="auto">
          <a:xfrm>
            <a:off x="198438" y="4040410"/>
            <a:ext cx="8945562" cy="1620838"/>
            <a:chOff x="185" y="2373"/>
            <a:chExt cx="5635" cy="1021"/>
          </a:xfrm>
        </p:grpSpPr>
        <p:sp>
          <p:nvSpPr>
            <p:cNvPr id="10" name="AutoShape 9"/>
            <p:cNvSpPr>
              <a:spLocks noChangeArrowheads="1"/>
            </p:cNvSpPr>
            <p:nvPr/>
          </p:nvSpPr>
          <p:spPr bwMode="auto">
            <a:xfrm>
              <a:off x="206" y="2373"/>
              <a:ext cx="5533" cy="1021"/>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sp>
          <p:nvSpPr>
            <p:cNvPr id="11" name="Text Box 10"/>
            <p:cNvSpPr txBox="1">
              <a:spLocks noChangeArrowheads="1"/>
            </p:cNvSpPr>
            <p:nvPr/>
          </p:nvSpPr>
          <p:spPr bwMode="auto">
            <a:xfrm>
              <a:off x="185" y="2425"/>
              <a:ext cx="5635" cy="9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nSpc>
                  <a:spcPct val="130000"/>
                </a:lnSpc>
              </a:pPr>
              <a:r>
                <a:rPr lang="zh-TW" altLang="en-US" sz="2800">
                  <a:latin typeface="Arial" charset="0"/>
                  <a:cs typeface="Arial" charset="0"/>
                </a:rPr>
                <a:t>釋出的 </a:t>
              </a:r>
              <a:r>
                <a:rPr lang="zh-TW" altLang="en-US" sz="3600" b="1">
                  <a:solidFill>
                    <a:srgbClr val="6699FF"/>
                  </a:solidFill>
                  <a:latin typeface="Arial" charset="0"/>
                  <a:cs typeface="Arial" charset="0"/>
                </a:rPr>
                <a:t>熱能</a:t>
              </a:r>
              <a:r>
                <a:rPr lang="zh-TW" altLang="en-US" sz="2800">
                  <a:latin typeface="Arial" charset="0"/>
                  <a:cs typeface="Arial" charset="0"/>
                </a:rPr>
                <a:t> </a:t>
              </a:r>
              <a:r>
                <a:rPr lang="en-US" altLang="zh-TW" sz="2800">
                  <a:latin typeface="Arial" charset="0"/>
                  <a:cs typeface="Arial" charset="0"/>
                </a:rPr>
                <a:t>= </a:t>
              </a:r>
              <a:r>
                <a:rPr lang="zh-TW" altLang="en-US" sz="2800">
                  <a:latin typeface="Arial" charset="0"/>
                  <a:cs typeface="Arial" charset="0"/>
                </a:rPr>
                <a:t>水的質量 </a:t>
              </a:r>
              <a:r>
                <a:rPr lang="en-US" altLang="zh-TW" sz="2800">
                  <a:latin typeface="Arial" charset="0"/>
                  <a:cs typeface="Arial" charset="0"/>
                  <a:sym typeface="Symbol" pitchFamily="18" charset="2"/>
                </a:rPr>
                <a:t> </a:t>
              </a:r>
              <a:r>
                <a:rPr lang="zh-TW" altLang="en-US" sz="2800">
                  <a:latin typeface="Arial" charset="0"/>
                  <a:cs typeface="Arial" charset="0"/>
                  <a:sym typeface="Symbol" pitchFamily="18" charset="2"/>
                </a:rPr>
                <a:t>水的比熱容</a:t>
              </a:r>
              <a:r>
                <a:rPr lang="en-US" altLang="zh-TW" sz="2800">
                  <a:latin typeface="Arial" charset="0"/>
                  <a:cs typeface="Arial" charset="0"/>
                  <a:sym typeface="Symbol" pitchFamily="18" charset="2"/>
                </a:rPr>
                <a:t>  </a:t>
              </a:r>
              <a:r>
                <a:rPr lang="zh-TW" altLang="en-US" sz="2800">
                  <a:latin typeface="Arial" charset="0"/>
                  <a:cs typeface="Arial" charset="0"/>
                  <a:sym typeface="Symbol" pitchFamily="18" charset="2"/>
                </a:rPr>
                <a:t>水的溫度變化</a:t>
              </a:r>
              <a:endParaRPr lang="en-US" altLang="zh-TW" sz="2800">
                <a:latin typeface="Arial" charset="0"/>
                <a:cs typeface="Arial" charset="0"/>
                <a:sym typeface="Symbol" pitchFamily="18" charset="2"/>
              </a:endParaRPr>
            </a:p>
            <a:p>
              <a:pPr>
                <a:lnSpc>
                  <a:spcPct val="130000"/>
                </a:lnSpc>
              </a:pPr>
              <a:r>
                <a:rPr lang="en-US" altLang="zh-TW" sz="2800">
                  <a:latin typeface="Arial" charset="0"/>
                  <a:cs typeface="Arial" charset="0"/>
                  <a:sym typeface="Symbol" pitchFamily="18" charset="2"/>
                </a:rPr>
                <a:t>				= </a:t>
              </a:r>
              <a:r>
                <a:rPr lang="en-US" altLang="zh-TW" sz="3600" b="1" i="1">
                  <a:solidFill>
                    <a:srgbClr val="6699FF"/>
                  </a:solidFill>
                  <a:latin typeface="Arial" charset="0"/>
                  <a:cs typeface="Arial" charset="0"/>
                  <a:sym typeface="Symbol" pitchFamily="18" charset="2"/>
                </a:rPr>
                <a:t>m</a:t>
              </a:r>
              <a:r>
                <a:rPr lang="en-US" altLang="zh-TW" sz="3600" b="1">
                  <a:solidFill>
                    <a:srgbClr val="6699FF"/>
                  </a:solidFill>
                  <a:latin typeface="Arial" charset="0"/>
                  <a:cs typeface="Arial" charset="0"/>
                  <a:sym typeface="Symbol" pitchFamily="18" charset="2"/>
                </a:rPr>
                <a:t>  </a:t>
              </a:r>
              <a:r>
                <a:rPr lang="en-US" altLang="zh-TW" sz="3600" b="1" i="1">
                  <a:solidFill>
                    <a:srgbClr val="6699FF"/>
                  </a:solidFill>
                  <a:latin typeface="Arial" charset="0"/>
                  <a:cs typeface="Arial" charset="0"/>
                  <a:sym typeface="Symbol" pitchFamily="18" charset="2"/>
                </a:rPr>
                <a:t>c</a:t>
              </a:r>
              <a:r>
                <a:rPr lang="en-US" altLang="zh-TW" sz="3600" b="1">
                  <a:solidFill>
                    <a:srgbClr val="6699FF"/>
                  </a:solidFill>
                  <a:latin typeface="Arial" charset="0"/>
                  <a:cs typeface="Arial" charset="0"/>
                  <a:sym typeface="Symbol" pitchFamily="18" charset="2"/>
                </a:rPr>
                <a:t>  </a:t>
              </a:r>
              <a:r>
                <a:rPr lang="en-US" altLang="zh-TW" sz="3600" b="1" i="1">
                  <a:solidFill>
                    <a:srgbClr val="6699FF"/>
                  </a:solidFill>
                  <a:latin typeface="Arial" charset="0"/>
                  <a:cs typeface="Arial" charset="0"/>
                  <a:sym typeface="Symbol" pitchFamily="18" charset="2"/>
                </a:rPr>
                <a:t>T</a:t>
              </a:r>
              <a:endParaRPr lang="en-US" altLang="zh-TW" sz="3600" b="1" i="1">
                <a:solidFill>
                  <a:srgbClr val="6699FF"/>
                </a:solidFill>
                <a:latin typeface="Arial" charset="0"/>
                <a:cs typeface="Arial" charset="0"/>
              </a:endParaRPr>
            </a:p>
          </p:txBody>
        </p:sp>
      </p:grpSp>
    </p:spTree>
    <p:extLst>
      <p:ext uri="{BB962C8B-B14F-4D97-AF65-F5344CB8AC3E}">
        <p14:creationId xmlns:p14="http://schemas.microsoft.com/office/powerpoint/2010/main" val="3293814225"/>
      </p:ext>
    </p:extLst>
  </p:cSld>
  <p:clrMapOvr>
    <a:masterClrMapping/>
  </p:clrMapOvr>
  <p:timing>
    <p:tnLst>
      <p:par>
        <p:cTn id="1" dur="indefinite" restart="never" nodeType="tmRoot"/>
      </p:par>
    </p:tn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9" name="Rectangle 5"/>
          <p:cNvSpPr>
            <a:spLocks noChangeArrowheads="1"/>
          </p:cNvSpPr>
          <p:nvPr/>
        </p:nvSpPr>
        <p:spPr bwMode="auto">
          <a:xfrm>
            <a:off x="282575" y="833438"/>
            <a:ext cx="8539163"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50000"/>
              </a:lnSpc>
              <a:buFontTx/>
              <a:buBlip>
                <a:blip r:embed="rId2"/>
              </a:buBlip>
            </a:pPr>
            <a:r>
              <a:rPr kumimoji="0" lang="zh-TW" altLang="en-US" sz="2800"/>
              <a:t>把燃燒作用釋出的 </a:t>
            </a:r>
            <a:r>
              <a:rPr kumimoji="0" lang="zh-TW" altLang="en-US" sz="3200" b="1">
                <a:solidFill>
                  <a:srgbClr val="6699FF"/>
                </a:solidFill>
              </a:rPr>
              <a:t>熱能</a:t>
            </a:r>
            <a:r>
              <a:rPr kumimoji="0" lang="zh-TW" altLang="en-US" sz="2800"/>
              <a:t> </a:t>
            </a:r>
            <a:r>
              <a:rPr kumimoji="0" lang="zh-TW" altLang="en-US" sz="2800" b="1"/>
              <a:t>除以 </a:t>
            </a:r>
            <a:r>
              <a:rPr kumimoji="0" lang="zh-TW" altLang="en-US" sz="2800"/>
              <a:t>反應中所燃燒的乙醇的 </a:t>
            </a:r>
            <a:r>
              <a:rPr kumimoji="0" lang="zh-TW" altLang="en-US" sz="3200" b="1">
                <a:solidFill>
                  <a:srgbClr val="6699FF"/>
                </a:solidFill>
              </a:rPr>
              <a:t>摩爾數</a:t>
            </a:r>
            <a:r>
              <a:rPr kumimoji="0" lang="zh-TW" altLang="en-US" sz="2800"/>
              <a:t>，便可求出乙醇的 </a:t>
            </a:r>
            <a:r>
              <a:rPr kumimoji="0" lang="zh-TW" altLang="en-US" sz="3200" b="1"/>
              <a:t>燃燒焓變</a:t>
            </a:r>
            <a:r>
              <a:rPr kumimoji="0" lang="zh-TW" altLang="en-US" sz="2800"/>
              <a:t>。</a:t>
            </a:r>
            <a:endParaRPr kumimoji="0" lang="en-US" altLang="zh-TW" sz="2800" b="1" baseline="30000">
              <a:latin typeface="Arial" charset="0"/>
              <a:ea typeface="Arial Unicode MS" pitchFamily="34" charset="-120"/>
              <a:cs typeface="Arial" charset="0"/>
            </a:endParaRPr>
          </a:p>
        </p:txBody>
      </p:sp>
      <p:sp>
        <p:nvSpPr>
          <p:cNvPr id="50191" name="AutoShape 9"/>
          <p:cNvSpPr>
            <a:spLocks noChangeArrowheads="1"/>
          </p:cNvSpPr>
          <p:nvPr/>
        </p:nvSpPr>
        <p:spPr bwMode="auto">
          <a:xfrm>
            <a:off x="434975" y="2996952"/>
            <a:ext cx="8320088" cy="1347788"/>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grpSp>
        <p:nvGrpSpPr>
          <p:cNvPr id="3" name="群組 19"/>
          <p:cNvGrpSpPr>
            <a:grpSpLocks/>
          </p:cNvGrpSpPr>
          <p:nvPr/>
        </p:nvGrpSpPr>
        <p:grpSpPr bwMode="auto">
          <a:xfrm>
            <a:off x="1425575" y="3185865"/>
            <a:ext cx="6257925" cy="946150"/>
            <a:chOff x="364639" y="3361172"/>
            <a:chExt cx="6256765" cy="946169"/>
          </a:xfrm>
        </p:grpSpPr>
        <p:sp>
          <p:nvSpPr>
            <p:cNvPr id="50189" name="矩形 8"/>
            <p:cNvSpPr>
              <a:spLocks noChangeArrowheads="1"/>
            </p:cNvSpPr>
            <p:nvPr/>
          </p:nvSpPr>
          <p:spPr bwMode="auto">
            <a:xfrm>
              <a:off x="364639" y="3561201"/>
              <a:ext cx="2552227" cy="519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a:latin typeface="Arial" charset="0"/>
                  <a:cs typeface="Arial" charset="0"/>
                </a:rPr>
                <a:t>燃燒焓變 </a:t>
              </a:r>
              <a:r>
                <a:rPr kumimoji="0" lang="en-US" altLang="zh-TW" sz="2800">
                  <a:latin typeface="Arial" charset="0"/>
                  <a:cs typeface="Arial" charset="0"/>
                </a:rPr>
                <a:t>=  </a:t>
              </a:r>
              <a:r>
                <a:rPr kumimoji="0" lang="en-US" altLang="zh-TW" sz="2800" b="1">
                  <a:solidFill>
                    <a:srgbClr val="000000"/>
                  </a:solidFill>
                  <a:latin typeface="Arial" charset="0"/>
                  <a:cs typeface="Arial" charset="0"/>
                  <a:sym typeface="Symbol" pitchFamily="18" charset="2"/>
                </a:rPr>
                <a:t></a:t>
              </a:r>
              <a:endParaRPr kumimoji="0" lang="zh-HK" altLang="en-US" sz="2800">
                <a:cs typeface="Arial" charset="0"/>
              </a:endParaRPr>
            </a:p>
          </p:txBody>
        </p:sp>
        <p:sp>
          <p:nvSpPr>
            <p:cNvPr id="50190" name="矩形 10"/>
            <p:cNvSpPr>
              <a:spLocks noChangeArrowheads="1"/>
            </p:cNvSpPr>
            <p:nvPr/>
          </p:nvSpPr>
          <p:spPr bwMode="auto">
            <a:xfrm>
              <a:off x="2501018" y="3361172"/>
              <a:ext cx="4120386" cy="946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a:latin typeface="Arial" charset="0"/>
                  <a:cs typeface="Arial" charset="0"/>
                </a:rPr>
                <a:t>燃燒作用釋出的熱能</a:t>
              </a:r>
              <a:endParaRPr kumimoji="0" lang="en-US" altLang="zh-TW" sz="2800">
                <a:latin typeface="Arial" charset="0"/>
                <a:cs typeface="Arial" charset="0"/>
              </a:endParaRPr>
            </a:p>
            <a:p>
              <a:pPr algn="ctr" eaLnBrk="1" hangingPunct="1"/>
              <a:r>
                <a:rPr kumimoji="0" lang="zh-TW" altLang="en-US" sz="2800">
                  <a:latin typeface="Arial" charset="0"/>
                  <a:cs typeface="Arial" charset="0"/>
                </a:rPr>
                <a:t>所燃燒的物質的摩爾數</a:t>
              </a:r>
              <a:endParaRPr kumimoji="0" lang="zh-HK" altLang="en-US" sz="2800">
                <a:latin typeface="Arial" charset="0"/>
                <a:cs typeface="Arial" charset="0"/>
              </a:endParaRPr>
            </a:p>
          </p:txBody>
        </p:sp>
      </p:grpSp>
      <p:cxnSp>
        <p:nvCxnSpPr>
          <p:cNvPr id="24" name="直線接點 23"/>
          <p:cNvCxnSpPr/>
          <p:nvPr/>
        </p:nvCxnSpPr>
        <p:spPr>
          <a:xfrm>
            <a:off x="3844925" y="3662115"/>
            <a:ext cx="36004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2571334"/>
      </p:ext>
    </p:extLst>
  </p:cSld>
  <p:clrMapOvr>
    <a:masterClrMapping/>
  </p:clrMapOvr>
  <p:timing>
    <p:tnLst>
      <p:par>
        <p:cTn id="1" dur="indefinite" restart="never" nodeType="tmRoot"/>
      </p:par>
    </p:tnLst>
  </p:timing>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矩形 2"/>
          <p:cNvSpPr>
            <a:spLocks noChangeArrowheads="1"/>
          </p:cNvSpPr>
          <p:nvPr/>
        </p:nvSpPr>
        <p:spPr bwMode="auto">
          <a:xfrm>
            <a:off x="274638" y="1702618"/>
            <a:ext cx="8732837" cy="5857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1. 	</a:t>
            </a:r>
            <a:r>
              <a:rPr kumimoji="0" lang="zh-TW" altLang="en-US" sz="3200" b="1" u="sng">
                <a:solidFill>
                  <a:srgbClr val="FF0000"/>
                </a:solidFill>
                <a:latin typeface="Arial" charset="0"/>
                <a:cs typeface="Arial" charset="0"/>
              </a:rPr>
              <a:t>熱能</a:t>
            </a:r>
            <a:r>
              <a:rPr kumimoji="0" lang="zh-TW" altLang="en-US" sz="2800">
                <a:latin typeface="Arial" charset="0"/>
                <a:cs typeface="Arial" charset="0"/>
              </a:rPr>
              <a:t>因對流、傳導或蒸發而 </a:t>
            </a:r>
            <a:r>
              <a:rPr kumimoji="0" lang="zh-TW" altLang="en-US" sz="3200" b="1" u="sng">
                <a:solidFill>
                  <a:srgbClr val="FF0000"/>
                </a:solidFill>
                <a:latin typeface="Arial" charset="0"/>
                <a:cs typeface="Arial" charset="0"/>
              </a:rPr>
              <a:t>向四周的環境流失</a:t>
            </a:r>
            <a:r>
              <a:rPr kumimoji="0" lang="zh-TW" altLang="en-US" sz="2800">
                <a:latin typeface="Arial" charset="0"/>
                <a:cs typeface="Arial" charset="0"/>
              </a:rPr>
              <a:t>。</a:t>
            </a:r>
          </a:p>
        </p:txBody>
      </p:sp>
      <p:sp>
        <p:nvSpPr>
          <p:cNvPr id="38915" name="矩形 3"/>
          <p:cNvSpPr>
            <a:spLocks noChangeArrowheads="1"/>
          </p:cNvSpPr>
          <p:nvPr/>
        </p:nvSpPr>
        <p:spPr bwMode="auto">
          <a:xfrm>
            <a:off x="274638" y="2563167"/>
            <a:ext cx="8732837"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sz="2800">
                <a:latin typeface="Arial" charset="0"/>
                <a:cs typeface="Arial" charset="0"/>
              </a:rPr>
              <a:t>2.	</a:t>
            </a:r>
            <a:r>
              <a:rPr kumimoji="0" lang="zh-TW" altLang="en-US" sz="3200" b="1" u="sng">
                <a:solidFill>
                  <a:srgbClr val="FF0000"/>
                </a:solidFill>
                <a:latin typeface="Arial" charset="0"/>
                <a:cs typeface="Arial" charset="0"/>
              </a:rPr>
              <a:t>金屬罐</a:t>
            </a:r>
            <a:r>
              <a:rPr kumimoji="0" lang="zh-TW" altLang="en-US" sz="2800" b="1" u="sng">
                <a:solidFill>
                  <a:srgbClr val="FF0000"/>
                </a:solidFill>
                <a:latin typeface="Arial" charset="0"/>
                <a:cs typeface="Arial" charset="0"/>
              </a:rPr>
              <a:t> 和</a:t>
            </a:r>
            <a:r>
              <a:rPr kumimoji="0" lang="zh-TW" altLang="en-US" sz="2800" u="sng">
                <a:solidFill>
                  <a:srgbClr val="FF0000"/>
                </a:solidFill>
                <a:latin typeface="Arial" charset="0"/>
                <a:cs typeface="Arial" charset="0"/>
              </a:rPr>
              <a:t> </a:t>
            </a:r>
            <a:r>
              <a:rPr kumimoji="0" lang="zh-TW" altLang="en-US" sz="3200" b="1" u="sng">
                <a:solidFill>
                  <a:srgbClr val="FF0000"/>
                </a:solidFill>
                <a:latin typeface="Arial" charset="0"/>
                <a:cs typeface="Arial" charset="0"/>
              </a:rPr>
              <a:t>温度計</a:t>
            </a:r>
            <a:r>
              <a:rPr kumimoji="0" lang="zh-TW" altLang="en-US" sz="2800" b="1" u="sng">
                <a:solidFill>
                  <a:srgbClr val="FF0000"/>
                </a:solidFill>
                <a:latin typeface="Arial" charset="0"/>
                <a:cs typeface="Arial" charset="0"/>
              </a:rPr>
              <a:t> 的</a:t>
            </a:r>
            <a:r>
              <a:rPr kumimoji="0" lang="zh-TW" altLang="en-US" sz="2800" u="sng">
                <a:latin typeface="Arial" charset="0"/>
                <a:cs typeface="Arial" charset="0"/>
              </a:rPr>
              <a:t> </a:t>
            </a:r>
            <a:r>
              <a:rPr kumimoji="0" lang="zh-TW" altLang="en-US" sz="3200" b="1" u="sng">
                <a:solidFill>
                  <a:srgbClr val="FF0000"/>
                </a:solidFill>
                <a:latin typeface="Arial" charset="0"/>
                <a:cs typeface="Arial" charset="0"/>
              </a:rPr>
              <a:t>熱容沒有計算在內</a:t>
            </a:r>
            <a:r>
              <a:rPr kumimoji="0" lang="zh-TW" altLang="en-US" sz="2800">
                <a:latin typeface="Arial" charset="0"/>
                <a:cs typeface="Arial" charset="0"/>
              </a:rPr>
              <a:t>。</a:t>
            </a:r>
            <a:endParaRPr kumimoji="0" lang="zh-HK" altLang="en-US" sz="2800">
              <a:latin typeface="Arial" charset="0"/>
              <a:cs typeface="Arial" charset="0"/>
            </a:endParaRPr>
          </a:p>
        </p:txBody>
      </p:sp>
      <p:sp>
        <p:nvSpPr>
          <p:cNvPr id="53257" name="文字方塊 8"/>
          <p:cNvSpPr txBox="1">
            <a:spLocks noChangeArrowheads="1"/>
          </p:cNvSpPr>
          <p:nvPr/>
        </p:nvSpPr>
        <p:spPr bwMode="auto">
          <a:xfrm>
            <a:off x="207963" y="740643"/>
            <a:ext cx="3708400" cy="584200"/>
          </a:xfrm>
          <a:prstGeom prst="rect">
            <a:avLst/>
          </a:prstGeom>
          <a:solidFill>
            <a:srgbClr val="FFFF00"/>
          </a:solidFill>
          <a:ln>
            <a:noFill/>
          </a:ln>
          <a:extLst>
            <a:ext uri="{91240B29-F687-4F45-9708-019B960494DF}">
              <a14:hiddenLine xmlns:a14="http://schemas.microsoft.com/office/drawing/2010/main" w="63500" cmpd="thickThin">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3200" b="1" u="sng">
                <a:solidFill>
                  <a:srgbClr val="FF0000"/>
                </a:solidFill>
              </a:rPr>
              <a:t>燃燒焓變</a:t>
            </a:r>
            <a:r>
              <a:rPr kumimoji="0" lang="zh-TW" altLang="en-US" sz="3200" b="1" u="sng">
                <a:solidFill>
                  <a:srgbClr val="FF0000"/>
                </a:solidFill>
                <a:latin typeface="Arial" charset="0"/>
                <a:cs typeface="Arial" charset="0"/>
              </a:rPr>
              <a:t>實驗誤差</a:t>
            </a:r>
            <a:endParaRPr kumimoji="0" lang="en-US" altLang="zh-HK" sz="3200" b="1" u="sng">
              <a:solidFill>
                <a:srgbClr val="FF0000"/>
              </a:solidFill>
              <a:latin typeface="Arial" charset="0"/>
              <a:cs typeface="Arial" charset="0"/>
            </a:endParaRPr>
          </a:p>
        </p:txBody>
      </p:sp>
      <p:sp>
        <p:nvSpPr>
          <p:cNvPr id="38921" name="矩形 1"/>
          <p:cNvSpPr>
            <a:spLocks noChangeArrowheads="1"/>
          </p:cNvSpPr>
          <p:nvPr/>
        </p:nvSpPr>
        <p:spPr bwMode="auto">
          <a:xfrm>
            <a:off x="274638" y="3430637"/>
            <a:ext cx="8732837"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sz="2800" dirty="0">
                <a:latin typeface="Arial" charset="0"/>
                <a:cs typeface="Arial" charset="0"/>
              </a:rPr>
              <a:t>3. 	</a:t>
            </a:r>
            <a:r>
              <a:rPr kumimoji="0" lang="zh-TW" altLang="en-US" sz="2800" dirty="0">
                <a:latin typeface="Arial" charset="0"/>
                <a:cs typeface="Arial" charset="0"/>
              </a:rPr>
              <a:t>若氧的供應不足，乙醇便 </a:t>
            </a:r>
            <a:r>
              <a:rPr kumimoji="0" lang="zh-TW" altLang="en-US" sz="3200" b="1" u="sng" dirty="0">
                <a:solidFill>
                  <a:srgbClr val="FF0000"/>
                </a:solidFill>
                <a:latin typeface="Arial" charset="0"/>
                <a:cs typeface="Arial" charset="0"/>
              </a:rPr>
              <a:t>不能完全燃燒</a:t>
            </a:r>
            <a:r>
              <a:rPr kumimoji="0" lang="zh-TW" altLang="en-US" sz="2800" dirty="0">
                <a:latin typeface="Arial" charset="0"/>
                <a:cs typeface="Arial" charset="0"/>
              </a:rPr>
              <a:t>，並會產生煙灰 </a:t>
            </a:r>
            <a:r>
              <a:rPr kumimoji="0" lang="en-US" altLang="zh-TW" sz="2800" dirty="0">
                <a:latin typeface="Arial" charset="0"/>
                <a:cs typeface="Arial" charset="0"/>
              </a:rPr>
              <a:t>(</a:t>
            </a:r>
            <a:r>
              <a:rPr kumimoji="0" lang="zh-TW" altLang="en-US" sz="2800" dirty="0">
                <a:latin typeface="Arial" charset="0"/>
                <a:cs typeface="Arial" charset="0"/>
              </a:rPr>
              <a:t>碳</a:t>
            </a:r>
            <a:r>
              <a:rPr kumimoji="0" lang="en-US" altLang="zh-TW" sz="2800" dirty="0">
                <a:latin typeface="Arial" charset="0"/>
                <a:cs typeface="Arial" charset="0"/>
              </a:rPr>
              <a:t>) </a:t>
            </a:r>
            <a:r>
              <a:rPr kumimoji="0" lang="zh-HK" altLang="en-US" sz="2800" dirty="0">
                <a:latin typeface="Arial" charset="0"/>
                <a:cs typeface="Arial" charset="0"/>
              </a:rPr>
              <a:t>和一氧化碳</a:t>
            </a:r>
            <a:r>
              <a:rPr kumimoji="0" lang="zh-TW" altLang="en-US" sz="2800" dirty="0">
                <a:latin typeface="Arial" charset="0"/>
                <a:cs typeface="Arial" charset="0"/>
              </a:rPr>
              <a:t>。</a:t>
            </a:r>
            <a:endParaRPr kumimoji="0" lang="zh-HK" altLang="en-US" sz="2800" dirty="0">
              <a:latin typeface="Arial" charset="0"/>
              <a:cs typeface="Arial" charset="0"/>
            </a:endParaRPr>
          </a:p>
        </p:txBody>
      </p:sp>
      <p:sp>
        <p:nvSpPr>
          <p:cNvPr id="38922" name="矩形 10"/>
          <p:cNvSpPr>
            <a:spLocks noChangeArrowheads="1"/>
          </p:cNvSpPr>
          <p:nvPr/>
        </p:nvSpPr>
        <p:spPr bwMode="auto">
          <a:xfrm>
            <a:off x="274638" y="4726781"/>
            <a:ext cx="8732837"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sz="2800" dirty="0">
                <a:latin typeface="Arial" charset="0"/>
                <a:cs typeface="Arial" charset="0"/>
              </a:rPr>
              <a:t>4. 	</a:t>
            </a:r>
            <a:r>
              <a:rPr kumimoji="0" lang="zh-TW" altLang="en-US" sz="2800" dirty="0">
                <a:latin typeface="Arial" charset="0"/>
                <a:cs typeface="Arial" charset="0"/>
              </a:rPr>
              <a:t>數據手冊中的理論值是標準燃燒焓變，但例題中的實驗 </a:t>
            </a:r>
            <a:r>
              <a:rPr kumimoji="0" lang="zh-TW" altLang="en-US" sz="3200" b="1" u="sng" dirty="0">
                <a:solidFill>
                  <a:srgbClr val="FF0000"/>
                </a:solidFill>
                <a:latin typeface="Arial" charset="0"/>
                <a:cs typeface="Arial" charset="0"/>
              </a:rPr>
              <a:t>並非在標準條件下進行</a:t>
            </a:r>
            <a:r>
              <a:rPr kumimoji="0" lang="zh-TW" altLang="en-US" sz="2800" dirty="0">
                <a:latin typeface="Arial" charset="0"/>
                <a:cs typeface="Arial" charset="0"/>
              </a:rPr>
              <a:t>。</a:t>
            </a:r>
            <a:endParaRPr kumimoji="0" lang="zh-HK" altLang="en-US" sz="2800" dirty="0">
              <a:latin typeface="Arial" charset="0"/>
              <a:cs typeface="Arial" charset="0"/>
            </a:endParaRPr>
          </a:p>
        </p:txBody>
      </p:sp>
    </p:spTree>
    <p:extLst>
      <p:ext uri="{BB962C8B-B14F-4D97-AF65-F5344CB8AC3E}">
        <p14:creationId xmlns:p14="http://schemas.microsoft.com/office/powerpoint/2010/main" val="4054136433"/>
      </p:ext>
    </p:extLst>
  </p:cSld>
  <p:clrMapOvr>
    <a:masterClrMapping/>
  </p:clrMapOvr>
  <p:timing>
    <p:tnLst>
      <p:par>
        <p:cTn id="1" dur="indefinite" restart="never" nodeType="tmRoot"/>
      </p:par>
    </p:tnLst>
  </p:timing>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5"/>
          <p:cNvSpPr>
            <a:spLocks noChangeArrowheads="1"/>
          </p:cNvSpPr>
          <p:nvPr/>
        </p:nvSpPr>
        <p:spPr bwMode="auto">
          <a:xfrm>
            <a:off x="328613" y="2363688"/>
            <a:ext cx="8570912"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5000"/>
              </a:lnSpc>
            </a:pPr>
            <a:r>
              <a:rPr kumimoji="0" lang="zh-TW" altLang="en-US" sz="2800" b="1">
                <a:latin typeface="Arial" charset="0"/>
                <a:cs typeface="Arial" charset="0"/>
              </a:rPr>
              <a:t>步驟 </a:t>
            </a:r>
            <a:r>
              <a:rPr kumimoji="0" lang="en-US" altLang="zh-TW" sz="2800" b="1">
                <a:latin typeface="Arial" charset="0"/>
                <a:cs typeface="Arial" charset="0"/>
              </a:rPr>
              <a:t>1</a:t>
            </a:r>
            <a:r>
              <a:rPr kumimoji="0" lang="zh-TW" altLang="en-US" sz="2800" b="1">
                <a:latin typeface="Arial" charset="0"/>
                <a:cs typeface="Arial" charset="0"/>
              </a:rPr>
              <a:t>：</a:t>
            </a:r>
            <a:endParaRPr kumimoji="0" lang="en-US" altLang="zh-TW" sz="2800" b="1">
              <a:latin typeface="Arial" charset="0"/>
              <a:cs typeface="Arial" charset="0"/>
            </a:endParaRPr>
          </a:p>
          <a:p>
            <a:pPr eaLnBrk="1" hangingPunct="1">
              <a:lnSpc>
                <a:spcPct val="115000"/>
              </a:lnSpc>
            </a:pPr>
            <a:r>
              <a:rPr kumimoji="0" lang="zh-TW" altLang="en-US" sz="2800">
                <a:latin typeface="Arial" charset="0"/>
                <a:cs typeface="Arial" charset="0"/>
              </a:rPr>
              <a:t>把相同體積的 </a:t>
            </a:r>
            <a:r>
              <a:rPr kumimoji="0" lang="en-US" altLang="zh-TW" sz="2800">
                <a:latin typeface="Arial" charset="0"/>
                <a:cs typeface="Arial" charset="0"/>
              </a:rPr>
              <a:t>1.0 M </a:t>
            </a:r>
            <a:r>
              <a:rPr kumimoji="0" lang="zh-TW" altLang="en-US" sz="2800">
                <a:latin typeface="Arial" charset="0"/>
                <a:cs typeface="Arial" charset="0"/>
              </a:rPr>
              <a:t>稀氫氯酸 和 </a:t>
            </a:r>
            <a:r>
              <a:rPr kumimoji="0" lang="en-US" altLang="zh-TW" sz="2800">
                <a:latin typeface="Arial" charset="0"/>
                <a:cs typeface="Arial" charset="0"/>
              </a:rPr>
              <a:t>1.0 M </a:t>
            </a:r>
            <a:r>
              <a:rPr kumimoji="0" lang="zh-TW" altLang="en-US" sz="2800">
                <a:latin typeface="Arial" charset="0"/>
                <a:cs typeface="Arial" charset="0"/>
              </a:rPr>
              <a:t>氫氧化鈉溶液在發泡膠杯內混合。</a:t>
            </a:r>
            <a:endParaRPr kumimoji="0" lang="en-US" altLang="zh-TW" sz="2800" baseline="30000">
              <a:latin typeface="Arial" charset="0"/>
              <a:cs typeface="Arial" charset="0"/>
            </a:endParaRPr>
          </a:p>
        </p:txBody>
      </p:sp>
      <p:sp>
        <p:nvSpPr>
          <p:cNvPr id="56325" name="矩形 3"/>
          <p:cNvSpPr>
            <a:spLocks noChangeArrowheads="1"/>
          </p:cNvSpPr>
          <p:nvPr/>
        </p:nvSpPr>
        <p:spPr bwMode="auto">
          <a:xfrm>
            <a:off x="1073150" y="1546125"/>
            <a:ext cx="7145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HCl(aq) + NaOH(aq) </a:t>
            </a:r>
            <a:r>
              <a:rPr kumimoji="0" lang="en-US" altLang="zh-HK" sz="2800">
                <a:latin typeface="Arial" charset="0"/>
                <a:cs typeface="Arial" charset="0"/>
                <a:sym typeface="Symbol" pitchFamily="18" charset="2"/>
              </a:rPr>
              <a:t> </a:t>
            </a:r>
            <a:r>
              <a:rPr kumimoji="0" lang="en-US" altLang="zh-HK" sz="2800">
                <a:latin typeface="Arial" charset="0"/>
                <a:cs typeface="Arial" charset="0"/>
              </a:rPr>
              <a:t>NaCl(aq) + H</a:t>
            </a:r>
            <a:r>
              <a:rPr kumimoji="0" lang="en-US" altLang="zh-HK" sz="2800" baseline="-25000">
                <a:latin typeface="Arial" charset="0"/>
                <a:cs typeface="Arial" charset="0"/>
              </a:rPr>
              <a:t>2</a:t>
            </a:r>
            <a:r>
              <a:rPr kumimoji="0" lang="en-US" altLang="zh-HK" sz="2800">
                <a:latin typeface="Arial" charset="0"/>
                <a:cs typeface="Arial" charset="0"/>
              </a:rPr>
              <a:t>O(l)</a:t>
            </a:r>
          </a:p>
        </p:txBody>
      </p:sp>
      <p:sp>
        <p:nvSpPr>
          <p:cNvPr id="41989" name="Rectangle 6"/>
          <p:cNvSpPr>
            <a:spLocks noChangeArrowheads="1"/>
          </p:cNvSpPr>
          <p:nvPr/>
        </p:nvSpPr>
        <p:spPr bwMode="auto">
          <a:xfrm>
            <a:off x="368300" y="4690963"/>
            <a:ext cx="8531225" cy="1330325"/>
          </a:xfrm>
          <a:prstGeom prst="rect">
            <a:avLst/>
          </a:prstGeom>
          <a:noFill/>
          <a:ln w="25400">
            <a:solidFill>
              <a:srgbClr val="FF7FB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kumimoji="0" lang="zh-HK" altLang="zh-HK" sz="2400">
              <a:solidFill>
                <a:srgbClr val="00CC66"/>
              </a:solidFill>
              <a:latin typeface="Times New Roman" pitchFamily="18" charset="0"/>
            </a:endParaRPr>
          </a:p>
        </p:txBody>
      </p:sp>
      <p:sp>
        <p:nvSpPr>
          <p:cNvPr id="41991" name="Rectangle 94"/>
          <p:cNvSpPr>
            <a:spLocks noChangeArrowheads="1"/>
          </p:cNvSpPr>
          <p:nvPr/>
        </p:nvSpPr>
        <p:spPr bwMode="auto">
          <a:xfrm>
            <a:off x="419100" y="4771925"/>
            <a:ext cx="8480425"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pPr>
            <a:r>
              <a:rPr kumimoji="0" lang="zh-TW" altLang="en-US" sz="2800"/>
              <a:t>由於發泡膠杯是良好的 </a:t>
            </a:r>
            <a:r>
              <a:rPr kumimoji="0" lang="zh-TW" altLang="en-US" sz="3200" b="1">
                <a:solidFill>
                  <a:srgbClr val="6699FF"/>
                </a:solidFill>
              </a:rPr>
              <a:t>絕緣體</a:t>
            </a:r>
            <a:r>
              <a:rPr kumimoji="0" lang="zh-TW" altLang="en-US" sz="2800"/>
              <a:t>，故能 </a:t>
            </a:r>
            <a:r>
              <a:rPr kumimoji="0" lang="zh-TW" altLang="en-US" sz="3200" b="1">
                <a:solidFill>
                  <a:srgbClr val="6699FF"/>
                </a:solidFill>
              </a:rPr>
              <a:t>減低</a:t>
            </a:r>
            <a:r>
              <a:rPr kumimoji="0" lang="zh-TW" altLang="en-US" sz="2800" b="1"/>
              <a:t> </a:t>
            </a:r>
            <a:r>
              <a:rPr kumimoji="0" lang="zh-TW" altLang="en-US" sz="2800"/>
              <a:t>反應混合物向環境 </a:t>
            </a:r>
            <a:r>
              <a:rPr kumimoji="0" lang="zh-TW" altLang="en-US" sz="3200" b="1">
                <a:solidFill>
                  <a:srgbClr val="6699FF"/>
                </a:solidFill>
              </a:rPr>
              <a:t>流失的熱能</a:t>
            </a:r>
            <a:r>
              <a:rPr kumimoji="0" lang="zh-TW" altLang="en-US" sz="2800"/>
              <a:t>。</a:t>
            </a:r>
            <a:endParaRPr kumimoji="0" lang="en-US" altLang="zh-TW" sz="2800">
              <a:latin typeface="Arial" charset="0"/>
              <a:cs typeface="Arial" charset="0"/>
            </a:endParaRPr>
          </a:p>
        </p:txBody>
      </p:sp>
      <p:sp>
        <p:nvSpPr>
          <p:cNvPr id="12" name="Rectangle 5"/>
          <p:cNvSpPr>
            <a:spLocks noChangeArrowheads="1"/>
          </p:cNvSpPr>
          <p:nvPr/>
        </p:nvSpPr>
        <p:spPr bwMode="auto">
          <a:xfrm>
            <a:off x="344488" y="539179"/>
            <a:ext cx="28082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a:solidFill>
                  <a:srgbClr val="CC0000"/>
                </a:solidFill>
                <a:cs typeface="Arial" charset="0"/>
              </a:rPr>
              <a:t>測定中和焓變</a:t>
            </a:r>
          </a:p>
        </p:txBody>
      </p:sp>
    </p:spTree>
    <p:extLst>
      <p:ext uri="{BB962C8B-B14F-4D97-AF65-F5344CB8AC3E}">
        <p14:creationId xmlns:p14="http://schemas.microsoft.com/office/powerpoint/2010/main" val="3369687146"/>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Picture 1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67606" y="3386609"/>
            <a:ext cx="6451600" cy="2668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5" name="Rectangle 3"/>
          <p:cNvSpPr>
            <a:spLocks noChangeArrowheads="1"/>
          </p:cNvSpPr>
          <p:nvPr/>
        </p:nvSpPr>
        <p:spPr bwMode="auto">
          <a:xfrm>
            <a:off x="323031" y="302865"/>
            <a:ext cx="2376487"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CC0000"/>
                </a:solidFill>
              </a:rPr>
              <a:t>離子的遷移</a:t>
            </a:r>
            <a:endParaRPr lang="en-US" altLang="zh-TW" sz="3200">
              <a:solidFill>
                <a:srgbClr val="CC0000"/>
              </a:solidFill>
            </a:endParaRPr>
          </a:p>
        </p:txBody>
      </p:sp>
      <p:sp>
        <p:nvSpPr>
          <p:cNvPr id="70660" name="Rectangle 35"/>
          <p:cNvSpPr>
            <a:spLocks noChangeArrowheads="1"/>
          </p:cNvSpPr>
          <p:nvPr/>
        </p:nvSpPr>
        <p:spPr bwMode="auto">
          <a:xfrm>
            <a:off x="323031" y="2129482"/>
            <a:ext cx="72723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3"/>
              </a:buBlip>
            </a:pPr>
            <a:r>
              <a:rPr lang="zh-TW" altLang="en-US" b="0" dirty="0"/>
              <a:t>探究有色離子在電場影響下的 </a:t>
            </a:r>
            <a:r>
              <a:rPr lang="zh-TW" altLang="en-US" sz="3200" dirty="0">
                <a:solidFill>
                  <a:srgbClr val="3399FF"/>
                </a:solidFill>
              </a:rPr>
              <a:t>遷移</a:t>
            </a:r>
            <a:r>
              <a:rPr lang="zh-TW" altLang="en-US" b="0" dirty="0">
                <a:solidFill>
                  <a:srgbClr val="3399FF"/>
                </a:solidFill>
              </a:rPr>
              <a:t> </a:t>
            </a:r>
            <a:r>
              <a:rPr lang="zh-TW" altLang="en-US" b="0" dirty="0"/>
              <a:t>情況</a:t>
            </a:r>
            <a:endParaRPr lang="en-US" altLang="zh-TW" b="0" dirty="0"/>
          </a:p>
        </p:txBody>
      </p:sp>
      <p:sp>
        <p:nvSpPr>
          <p:cNvPr id="94213" name="Rectangle 39"/>
          <p:cNvSpPr>
            <a:spLocks noChangeArrowheads="1"/>
          </p:cNvSpPr>
          <p:nvPr/>
        </p:nvSpPr>
        <p:spPr bwMode="auto">
          <a:xfrm>
            <a:off x="323031" y="1330672"/>
            <a:ext cx="590550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CC0066"/>
                </a:solidFill>
              </a:rPr>
              <a:t>鉀離子 與 高錳酸根離子 的遷移</a:t>
            </a:r>
            <a:endParaRPr lang="en-US" altLang="zh-TW" sz="3200">
              <a:solidFill>
                <a:srgbClr val="CC0066"/>
              </a:solidFill>
            </a:endParaRPr>
          </a:p>
        </p:txBody>
      </p:sp>
      <p:sp>
        <p:nvSpPr>
          <p:cNvPr id="94219" name="Text Box 45"/>
          <p:cNvSpPr txBox="1">
            <a:spLocks noChangeArrowheads="1"/>
          </p:cNvSpPr>
          <p:nvPr/>
        </p:nvSpPr>
        <p:spPr bwMode="auto">
          <a:xfrm>
            <a:off x="1546993" y="3032596"/>
            <a:ext cx="259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type="none" w="lg" len="lg"/>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一小粒高錳酸鉀晶體</a:t>
            </a:r>
            <a:endParaRPr lang="en-US" altLang="zh-TW" sz="2000" b="0"/>
          </a:p>
        </p:txBody>
      </p:sp>
      <p:sp>
        <p:nvSpPr>
          <p:cNvPr id="94220" name="Line 46"/>
          <p:cNvSpPr>
            <a:spLocks noChangeShapeType="1"/>
          </p:cNvSpPr>
          <p:nvPr/>
        </p:nvSpPr>
        <p:spPr bwMode="auto">
          <a:xfrm>
            <a:off x="3923481" y="3464396"/>
            <a:ext cx="603250" cy="10747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94221" name="Line 47"/>
          <p:cNvSpPr>
            <a:spLocks noChangeShapeType="1"/>
          </p:cNvSpPr>
          <p:nvPr/>
        </p:nvSpPr>
        <p:spPr bwMode="auto">
          <a:xfrm flipV="1">
            <a:off x="4898206" y="3607271"/>
            <a:ext cx="692150" cy="1008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94222" name="Text Box 48"/>
          <p:cNvSpPr txBox="1">
            <a:spLocks noChangeArrowheads="1"/>
          </p:cNvSpPr>
          <p:nvPr/>
        </p:nvSpPr>
        <p:spPr bwMode="auto">
          <a:xfrm>
            <a:off x="5579243" y="3354859"/>
            <a:ext cx="30972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type="none" w="lg" len="lg"/>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r>
              <a:rPr lang="zh-TW" altLang="en-US" sz="2000" b="0"/>
              <a:t>用硫酸鈉溶液沾濕的濾紙</a:t>
            </a:r>
            <a:endParaRPr lang="en-US" altLang="zh-TW" sz="2000" b="0"/>
          </a:p>
        </p:txBody>
      </p:sp>
      <p:sp>
        <p:nvSpPr>
          <p:cNvPr id="94223" name="Line 49"/>
          <p:cNvSpPr>
            <a:spLocks noChangeShapeType="1"/>
          </p:cNvSpPr>
          <p:nvPr/>
        </p:nvSpPr>
        <p:spPr bwMode="auto">
          <a:xfrm flipH="1" flipV="1">
            <a:off x="2628081" y="4112096"/>
            <a:ext cx="1912937" cy="4476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94224" name="Rectangle 50"/>
          <p:cNvSpPr>
            <a:spLocks noChangeArrowheads="1"/>
          </p:cNvSpPr>
          <p:nvPr/>
        </p:nvSpPr>
        <p:spPr bwMode="auto">
          <a:xfrm>
            <a:off x="1475556" y="3786659"/>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紫色斑點</a:t>
            </a:r>
            <a:endParaRPr lang="en-US" altLang="zh-TW" sz="2000" b="0"/>
          </a:p>
        </p:txBody>
      </p:sp>
      <p:sp>
        <p:nvSpPr>
          <p:cNvPr id="94225" name="Rectangle 52"/>
          <p:cNvSpPr>
            <a:spLocks noChangeArrowheads="1"/>
          </p:cNvSpPr>
          <p:nvPr/>
        </p:nvSpPr>
        <p:spPr bwMode="auto">
          <a:xfrm>
            <a:off x="3420243" y="5696421"/>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載玻片</a:t>
            </a:r>
            <a:endParaRPr lang="en-US" altLang="zh-TW" sz="2000" b="0"/>
          </a:p>
        </p:txBody>
      </p:sp>
      <p:sp>
        <p:nvSpPr>
          <p:cNvPr id="94226" name="Line 53"/>
          <p:cNvSpPr>
            <a:spLocks noChangeShapeType="1"/>
          </p:cNvSpPr>
          <p:nvPr/>
        </p:nvSpPr>
        <p:spPr bwMode="auto">
          <a:xfrm>
            <a:off x="3647256" y="4799484"/>
            <a:ext cx="261937" cy="8969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94227" name="Rectangle 54"/>
          <p:cNvSpPr>
            <a:spLocks noChangeArrowheads="1"/>
          </p:cNvSpPr>
          <p:nvPr/>
        </p:nvSpPr>
        <p:spPr bwMode="auto">
          <a:xfrm>
            <a:off x="1691456" y="5163021"/>
            <a:ext cx="12938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正電極</a:t>
            </a:r>
            <a:endParaRPr lang="en-US" altLang="zh-TW" sz="2000" b="0"/>
          </a:p>
        </p:txBody>
      </p:sp>
      <p:sp>
        <p:nvSpPr>
          <p:cNvPr id="94228" name="Rectangle 55"/>
          <p:cNvSpPr>
            <a:spLocks noChangeArrowheads="1"/>
          </p:cNvSpPr>
          <p:nvPr/>
        </p:nvSpPr>
        <p:spPr bwMode="auto">
          <a:xfrm>
            <a:off x="6369818" y="4975696"/>
            <a:ext cx="11541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負電極</a:t>
            </a:r>
            <a:endParaRPr lang="en-US" altLang="zh-TW" sz="2000" b="0"/>
          </a:p>
        </p:txBody>
      </p:sp>
    </p:spTree>
    <p:extLst>
      <p:ext uri="{BB962C8B-B14F-4D97-AF65-F5344CB8AC3E}">
        <p14:creationId xmlns:p14="http://schemas.microsoft.com/office/powerpoint/2010/main" val="2583921622"/>
      </p:ext>
    </p:extLst>
  </p:cSld>
  <p:clrMapOvr>
    <a:masterClrMapping/>
  </p:clrMapOvr>
  <p:timing>
    <p:tnLst>
      <p:par>
        <p:cTn id="1" dur="indefinite" restart="never" nodeType="tmRoot"/>
      </p:par>
    </p:tnLst>
  </p:timing>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47" name="Group 22"/>
          <p:cNvGrpSpPr>
            <a:grpSpLocks/>
          </p:cNvGrpSpPr>
          <p:nvPr/>
        </p:nvGrpSpPr>
        <p:grpSpPr bwMode="auto">
          <a:xfrm>
            <a:off x="220663" y="1201738"/>
            <a:ext cx="8639175" cy="3240088"/>
            <a:chOff x="139" y="757"/>
            <a:chExt cx="5442" cy="2041"/>
          </a:xfrm>
        </p:grpSpPr>
        <p:pic>
          <p:nvPicPr>
            <p:cNvPr id="57349" name="Picture 2" descr="C:\Documents and Settings\Aristo\Desktop\shared\From Shirley\19.5.2014\p36009.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9" y="1097"/>
              <a:ext cx="2612" cy="1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50" name="Picture 3" descr="C:\Documents and Settings\Aristo\Desktop\shared\From Shirley\19.5.2014\d36015 .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08" y="757"/>
              <a:ext cx="1204" cy="2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文字方塊 1"/>
            <p:cNvSpPr txBox="1"/>
            <p:nvPr/>
          </p:nvSpPr>
          <p:spPr>
            <a:xfrm>
              <a:off x="3336" y="763"/>
              <a:ext cx="601" cy="252"/>
            </a:xfrm>
            <a:prstGeom prst="rect">
              <a:avLst/>
            </a:prstGeom>
            <a:noFill/>
          </p:spPr>
          <p:txBody>
            <a:bodyPr wrap="none">
              <a:spAutoFit/>
            </a:bodyPr>
            <a:lstStyle/>
            <a:p>
              <a:pPr eaLnBrk="1" fontAlgn="auto" hangingPunct="1">
                <a:spcBef>
                  <a:spcPts val="0"/>
                </a:spcBef>
                <a:spcAft>
                  <a:spcPts val="0"/>
                </a:spcAft>
                <a:defRPr/>
              </a:pPr>
              <a:r>
                <a:rPr kumimoji="0" lang="zh-TW" altLang="en-US" sz="2000" dirty="0">
                  <a:latin typeface="+mn-ea"/>
                  <a:ea typeface="+mn-ea"/>
                  <a:cs typeface="Arial" panose="020B0604020202020204" pitchFamily="34" charset="0"/>
                </a:rPr>
                <a:t>温度計</a:t>
              </a:r>
              <a:endParaRPr kumimoji="0" lang="zh-HK" altLang="en-US" sz="2000" dirty="0">
                <a:latin typeface="+mn-ea"/>
                <a:ea typeface="+mn-ea"/>
                <a:cs typeface="Arial" panose="020B0604020202020204" pitchFamily="34" charset="0"/>
              </a:endParaRPr>
            </a:p>
          </p:txBody>
        </p:sp>
        <p:sp>
          <p:nvSpPr>
            <p:cNvPr id="5" name="文字方塊 4"/>
            <p:cNvSpPr txBox="1"/>
            <p:nvPr/>
          </p:nvSpPr>
          <p:spPr>
            <a:xfrm>
              <a:off x="5220" y="1294"/>
              <a:ext cx="278" cy="252"/>
            </a:xfrm>
            <a:prstGeom prst="rect">
              <a:avLst/>
            </a:prstGeom>
            <a:noFill/>
          </p:spPr>
          <p:txBody>
            <a:bodyPr wrap="none">
              <a:spAutoFit/>
            </a:bodyPr>
            <a:lstStyle/>
            <a:p>
              <a:pPr eaLnBrk="1" fontAlgn="auto" hangingPunct="1">
                <a:spcBef>
                  <a:spcPts val="0"/>
                </a:spcBef>
                <a:spcAft>
                  <a:spcPts val="0"/>
                </a:spcAft>
                <a:defRPr/>
              </a:pPr>
              <a:r>
                <a:rPr kumimoji="0" lang="zh-TW" altLang="en-US" sz="2000" dirty="0">
                  <a:latin typeface="+mn-ea"/>
                  <a:ea typeface="+mn-ea"/>
                  <a:cs typeface="Arial" panose="020B0604020202020204" pitchFamily="34" charset="0"/>
                </a:rPr>
                <a:t>蓋</a:t>
              </a:r>
              <a:endParaRPr kumimoji="0" lang="zh-HK" altLang="en-US" sz="2000" dirty="0">
                <a:latin typeface="+mn-ea"/>
                <a:ea typeface="+mn-ea"/>
                <a:cs typeface="Arial" panose="020B0604020202020204" pitchFamily="34" charset="0"/>
              </a:endParaRPr>
            </a:p>
          </p:txBody>
        </p:sp>
        <p:sp>
          <p:nvSpPr>
            <p:cNvPr id="6" name="文字方塊 5"/>
            <p:cNvSpPr txBox="1"/>
            <p:nvPr/>
          </p:nvSpPr>
          <p:spPr>
            <a:xfrm>
              <a:off x="5141" y="1764"/>
              <a:ext cx="440" cy="252"/>
            </a:xfrm>
            <a:prstGeom prst="rect">
              <a:avLst/>
            </a:prstGeom>
            <a:noFill/>
          </p:spPr>
          <p:txBody>
            <a:bodyPr wrap="none">
              <a:spAutoFit/>
            </a:bodyPr>
            <a:lstStyle/>
            <a:p>
              <a:pPr eaLnBrk="1" fontAlgn="auto" hangingPunct="1">
                <a:spcBef>
                  <a:spcPts val="0"/>
                </a:spcBef>
                <a:spcAft>
                  <a:spcPts val="0"/>
                </a:spcAft>
                <a:defRPr/>
              </a:pPr>
              <a:r>
                <a:rPr kumimoji="0" lang="zh-TW" altLang="en-US" sz="2000" dirty="0">
                  <a:latin typeface="+mn-ea"/>
                  <a:ea typeface="+mn-ea"/>
                  <a:cs typeface="Arial" panose="020B0604020202020204" pitchFamily="34" charset="0"/>
                </a:rPr>
                <a:t>燒杯</a:t>
              </a:r>
              <a:endParaRPr kumimoji="0" lang="zh-HK" altLang="en-US" sz="2000" dirty="0">
                <a:latin typeface="+mn-ea"/>
                <a:ea typeface="+mn-ea"/>
                <a:cs typeface="Arial" panose="020B0604020202020204" pitchFamily="34" charset="0"/>
              </a:endParaRPr>
            </a:p>
          </p:txBody>
        </p:sp>
        <p:sp>
          <p:nvSpPr>
            <p:cNvPr id="7" name="文字方塊 6"/>
            <p:cNvSpPr txBox="1"/>
            <p:nvPr/>
          </p:nvSpPr>
          <p:spPr>
            <a:xfrm>
              <a:off x="5106" y="2231"/>
              <a:ext cx="475" cy="213"/>
            </a:xfrm>
            <a:prstGeom prst="rect">
              <a:avLst/>
            </a:prstGeom>
            <a:noFill/>
          </p:spPr>
          <p:txBody>
            <a:bodyPr>
              <a:spAutoFit/>
            </a:bodyPr>
            <a:lstStyle/>
            <a:p>
              <a:pPr eaLnBrk="1" fontAlgn="auto" hangingPunct="1">
                <a:lnSpc>
                  <a:spcPct val="80000"/>
                </a:lnSpc>
                <a:spcBef>
                  <a:spcPts val="0"/>
                </a:spcBef>
                <a:spcAft>
                  <a:spcPts val="0"/>
                </a:spcAft>
                <a:defRPr/>
              </a:pPr>
              <a:r>
                <a:rPr kumimoji="0" lang="zh-TW" altLang="en-US" sz="2000" dirty="0">
                  <a:latin typeface="+mn-ea"/>
                  <a:ea typeface="+mn-ea"/>
                  <a:cs typeface="Arial" panose="020B0604020202020204" pitchFamily="34" charset="0"/>
                </a:rPr>
                <a:t>棉花</a:t>
              </a:r>
              <a:endParaRPr kumimoji="0" lang="zh-HK" altLang="en-US" sz="2000" dirty="0">
                <a:latin typeface="+mn-ea"/>
                <a:ea typeface="+mn-ea"/>
                <a:cs typeface="Arial" panose="020B0604020202020204" pitchFamily="34" charset="0"/>
              </a:endParaRPr>
            </a:p>
          </p:txBody>
        </p:sp>
        <p:sp>
          <p:nvSpPr>
            <p:cNvPr id="8" name="文字方塊 7"/>
            <p:cNvSpPr txBox="1"/>
            <p:nvPr/>
          </p:nvSpPr>
          <p:spPr>
            <a:xfrm>
              <a:off x="3273" y="1135"/>
              <a:ext cx="439" cy="252"/>
            </a:xfrm>
            <a:prstGeom prst="rect">
              <a:avLst/>
            </a:prstGeom>
            <a:noFill/>
          </p:spPr>
          <p:txBody>
            <a:bodyPr wrap="none">
              <a:spAutoFit/>
            </a:bodyPr>
            <a:lstStyle/>
            <a:p>
              <a:pPr eaLnBrk="1" fontAlgn="auto" hangingPunct="1">
                <a:spcBef>
                  <a:spcPts val="0"/>
                </a:spcBef>
                <a:spcAft>
                  <a:spcPts val="0"/>
                </a:spcAft>
                <a:defRPr/>
              </a:pPr>
              <a:r>
                <a:rPr kumimoji="0" lang="zh-TW" altLang="en-US" sz="2000" dirty="0">
                  <a:latin typeface="+mn-ea"/>
                  <a:ea typeface="+mn-ea"/>
                  <a:cs typeface="Arial" panose="020B0604020202020204" pitchFamily="34" charset="0"/>
                </a:rPr>
                <a:t>攪棒</a:t>
              </a:r>
              <a:endParaRPr kumimoji="0" lang="zh-HK" altLang="en-US" sz="2000" dirty="0">
                <a:latin typeface="+mn-ea"/>
                <a:ea typeface="+mn-ea"/>
                <a:cs typeface="Arial" panose="020B0604020202020204" pitchFamily="34" charset="0"/>
              </a:endParaRPr>
            </a:p>
          </p:txBody>
        </p:sp>
        <p:sp>
          <p:nvSpPr>
            <p:cNvPr id="9" name="文字方塊 8"/>
            <p:cNvSpPr txBox="1"/>
            <p:nvPr/>
          </p:nvSpPr>
          <p:spPr>
            <a:xfrm>
              <a:off x="2954" y="1567"/>
              <a:ext cx="805" cy="214"/>
            </a:xfrm>
            <a:prstGeom prst="rect">
              <a:avLst/>
            </a:prstGeom>
            <a:noFill/>
          </p:spPr>
          <p:txBody>
            <a:bodyPr>
              <a:spAutoFit/>
            </a:bodyPr>
            <a:lstStyle/>
            <a:p>
              <a:pPr eaLnBrk="1" fontAlgn="auto" hangingPunct="1">
                <a:lnSpc>
                  <a:spcPct val="80000"/>
                </a:lnSpc>
                <a:spcBef>
                  <a:spcPts val="0"/>
                </a:spcBef>
                <a:spcAft>
                  <a:spcPts val="0"/>
                </a:spcAft>
                <a:defRPr/>
              </a:pPr>
              <a:r>
                <a:rPr kumimoji="0" lang="zh-TW" altLang="en-US" sz="2000" dirty="0">
                  <a:latin typeface="+mj-ea"/>
                  <a:ea typeface="+mj-ea"/>
                  <a:cs typeface="Arial" panose="020B0604020202020204" pitchFamily="34" charset="0"/>
                </a:rPr>
                <a:t>發泡膠杯</a:t>
              </a:r>
              <a:endParaRPr kumimoji="0" lang="zh-HK" altLang="en-US" sz="2000" dirty="0">
                <a:latin typeface="+mj-ea"/>
                <a:ea typeface="+mj-ea"/>
                <a:cs typeface="Arial" panose="020B0604020202020204" pitchFamily="34" charset="0"/>
              </a:endParaRPr>
            </a:p>
          </p:txBody>
        </p:sp>
        <p:sp>
          <p:nvSpPr>
            <p:cNvPr id="57357" name="文字方塊 9"/>
            <p:cNvSpPr txBox="1">
              <a:spLocks noChangeArrowheads="1"/>
            </p:cNvSpPr>
            <p:nvPr/>
          </p:nvSpPr>
          <p:spPr bwMode="auto">
            <a:xfrm>
              <a:off x="2880" y="2146"/>
              <a:ext cx="1010"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80000"/>
                </a:lnSpc>
              </a:pPr>
              <a:r>
                <a:rPr kumimoji="0" lang="en-US" altLang="zh-HK" sz="2000">
                  <a:latin typeface="Arial" charset="0"/>
                  <a:ea typeface="Arial Unicode MS" pitchFamily="34" charset="-120"/>
                  <a:cs typeface="Arial" charset="0"/>
                </a:rPr>
                <a:t>HCl(aq) +</a:t>
              </a:r>
            </a:p>
            <a:p>
              <a:pPr eaLnBrk="1" hangingPunct="1">
                <a:lnSpc>
                  <a:spcPct val="80000"/>
                </a:lnSpc>
              </a:pPr>
              <a:r>
                <a:rPr kumimoji="0" lang="en-US" altLang="zh-HK" sz="2000">
                  <a:latin typeface="Arial" charset="0"/>
                  <a:ea typeface="Arial Unicode MS" pitchFamily="34" charset="-120"/>
                  <a:cs typeface="Arial" charset="0"/>
                </a:rPr>
                <a:t>NaOH(aq)</a:t>
              </a:r>
              <a:endParaRPr kumimoji="0" lang="zh-HK" altLang="en-US" sz="2000">
                <a:latin typeface="Arial" charset="0"/>
                <a:ea typeface="Arial Unicode MS" pitchFamily="34" charset="-120"/>
                <a:cs typeface="Arial" charset="0"/>
              </a:endParaRPr>
            </a:p>
          </p:txBody>
        </p:sp>
        <p:cxnSp>
          <p:nvCxnSpPr>
            <p:cNvPr id="11" name="直線接點 10"/>
            <p:cNvCxnSpPr/>
            <p:nvPr/>
          </p:nvCxnSpPr>
          <p:spPr>
            <a:xfrm flipH="1">
              <a:off x="3937" y="889"/>
              <a:ext cx="439"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直線接點 12"/>
            <p:cNvCxnSpPr/>
            <p:nvPr/>
          </p:nvCxnSpPr>
          <p:spPr>
            <a:xfrm flipH="1">
              <a:off x="3671" y="1274"/>
              <a:ext cx="439"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直線接點 13"/>
            <p:cNvCxnSpPr/>
            <p:nvPr/>
          </p:nvCxnSpPr>
          <p:spPr>
            <a:xfrm flipH="1">
              <a:off x="3671" y="1651"/>
              <a:ext cx="219"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直線接點 15"/>
            <p:cNvCxnSpPr/>
            <p:nvPr/>
          </p:nvCxnSpPr>
          <p:spPr>
            <a:xfrm flipH="1">
              <a:off x="3657" y="2230"/>
              <a:ext cx="393"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 name="直線接點 17"/>
            <p:cNvCxnSpPr/>
            <p:nvPr/>
          </p:nvCxnSpPr>
          <p:spPr>
            <a:xfrm flipH="1">
              <a:off x="5012" y="1434"/>
              <a:ext cx="255"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直線接點 21"/>
            <p:cNvCxnSpPr/>
            <p:nvPr/>
          </p:nvCxnSpPr>
          <p:spPr>
            <a:xfrm flipH="1">
              <a:off x="4960" y="1901"/>
              <a:ext cx="220"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直線接點 23"/>
            <p:cNvCxnSpPr/>
            <p:nvPr/>
          </p:nvCxnSpPr>
          <p:spPr>
            <a:xfrm flipH="1">
              <a:off x="4922" y="2325"/>
              <a:ext cx="220" cy="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451717152"/>
      </p:ext>
    </p:extLst>
  </p:cSld>
  <p:clrMapOvr>
    <a:masterClrMapping/>
  </p:clrMapOvr>
  <p:timing>
    <p:tnLst>
      <p:par>
        <p:cTn id="1" dur="indefinite" restart="never" nodeType="tmRoot"/>
      </p:par>
    </p:tnLst>
  </p:timing>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Rectangle 5"/>
          <p:cNvSpPr>
            <a:spLocks noChangeArrowheads="1"/>
          </p:cNvSpPr>
          <p:nvPr/>
        </p:nvSpPr>
        <p:spPr bwMode="auto">
          <a:xfrm>
            <a:off x="381000" y="605631"/>
            <a:ext cx="51625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dirty="0">
                <a:latin typeface="Arial" charset="0"/>
                <a:cs typeface="Arial" charset="0"/>
              </a:rPr>
              <a:t>步驟 </a:t>
            </a:r>
            <a:r>
              <a:rPr kumimoji="0" lang="en-US" altLang="zh-TW" sz="2800" b="1" dirty="0">
                <a:latin typeface="Arial" charset="0"/>
                <a:cs typeface="Arial" charset="0"/>
              </a:rPr>
              <a:t>2</a:t>
            </a:r>
            <a:r>
              <a:rPr kumimoji="0" lang="zh-TW" altLang="en-US" sz="2800" b="1" dirty="0">
                <a:latin typeface="Arial" charset="0"/>
                <a:cs typeface="Arial" charset="0"/>
              </a:rPr>
              <a:t>：</a:t>
            </a:r>
            <a:r>
              <a:rPr kumimoji="0" lang="zh-TW" altLang="en-US" sz="2800" dirty="0"/>
              <a:t>隨</a:t>
            </a:r>
            <a:r>
              <a:rPr kumimoji="0" lang="zh-HK" altLang="en-US" sz="2800" dirty="0"/>
              <a:t>即攪拌反應混合物</a:t>
            </a:r>
            <a:r>
              <a:rPr kumimoji="0" lang="zh-TW" altLang="en-US" sz="2800" dirty="0"/>
              <a:t>。</a:t>
            </a:r>
            <a:endParaRPr kumimoji="0" lang="en-US" altLang="zh-TW" sz="2800" baseline="30000" dirty="0">
              <a:latin typeface="Arial" charset="0"/>
              <a:ea typeface="Arial Unicode MS" pitchFamily="34" charset="-120"/>
              <a:cs typeface="Arial" charset="0"/>
            </a:endParaRPr>
          </a:p>
        </p:txBody>
      </p:sp>
      <p:sp>
        <p:nvSpPr>
          <p:cNvPr id="3" name="Rectangle 5"/>
          <p:cNvSpPr>
            <a:spLocks noChangeArrowheads="1"/>
          </p:cNvSpPr>
          <p:nvPr/>
        </p:nvSpPr>
        <p:spPr bwMode="auto">
          <a:xfrm>
            <a:off x="381000" y="1484784"/>
            <a:ext cx="69532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dirty="0">
                <a:latin typeface="Arial" charset="0"/>
                <a:cs typeface="Arial" charset="0"/>
              </a:rPr>
              <a:t>步驟 </a:t>
            </a:r>
            <a:r>
              <a:rPr kumimoji="0" lang="en-US" altLang="zh-TW" sz="2800" b="1" dirty="0">
                <a:latin typeface="Arial" charset="0"/>
                <a:cs typeface="Arial" charset="0"/>
              </a:rPr>
              <a:t>3</a:t>
            </a:r>
            <a:r>
              <a:rPr kumimoji="0" lang="zh-TW" altLang="en-US" sz="2800" b="1" dirty="0">
                <a:latin typeface="Arial" charset="0"/>
                <a:cs typeface="Arial" charset="0"/>
              </a:rPr>
              <a:t>：</a:t>
            </a:r>
            <a:r>
              <a:rPr kumimoji="0" lang="zh-TW" altLang="en-US" sz="2800" dirty="0"/>
              <a:t>記錄反應混合物最大的温度升幅。</a:t>
            </a:r>
            <a:endParaRPr kumimoji="0" lang="en-US" altLang="zh-TW" sz="2800" baseline="30000" dirty="0">
              <a:latin typeface="Arial" charset="0"/>
              <a:ea typeface="Arial Unicode MS" pitchFamily="34" charset="-120"/>
              <a:cs typeface="Arial" charset="0"/>
            </a:endParaRPr>
          </a:p>
        </p:txBody>
      </p:sp>
      <p:sp>
        <p:nvSpPr>
          <p:cNvPr id="5" name="Rectangle 5"/>
          <p:cNvSpPr>
            <a:spLocks noChangeArrowheads="1"/>
          </p:cNvSpPr>
          <p:nvPr/>
        </p:nvSpPr>
        <p:spPr bwMode="auto">
          <a:xfrm>
            <a:off x="412750" y="2333823"/>
            <a:ext cx="5997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1113">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步驟 </a:t>
            </a:r>
            <a:r>
              <a:rPr kumimoji="0" lang="en-US" altLang="zh-TW" sz="2800" b="1">
                <a:latin typeface="Arial" charset="0"/>
                <a:cs typeface="Arial" charset="0"/>
              </a:rPr>
              <a:t>4</a:t>
            </a:r>
            <a:r>
              <a:rPr kumimoji="0" lang="zh-TW" altLang="en-US" sz="2800" b="1">
                <a:latin typeface="Arial" charset="0"/>
                <a:cs typeface="Arial" charset="0"/>
              </a:rPr>
              <a:t>：</a:t>
            </a:r>
            <a:r>
              <a:rPr kumimoji="0" lang="zh-TW" altLang="en-US" sz="2800"/>
              <a:t>計算中和作用釋出的熱能。</a:t>
            </a:r>
            <a:endParaRPr kumimoji="0" lang="en-US" altLang="zh-TW" sz="2800" baseline="30000">
              <a:latin typeface="Arial" charset="0"/>
              <a:ea typeface="Arial Unicode MS" pitchFamily="34" charset="-120"/>
              <a:cs typeface="Arial" charset="0"/>
            </a:endParaRPr>
          </a:p>
        </p:txBody>
      </p:sp>
      <p:grpSp>
        <p:nvGrpSpPr>
          <p:cNvPr id="58384" name="Group 8"/>
          <p:cNvGrpSpPr>
            <a:grpSpLocks/>
          </p:cNvGrpSpPr>
          <p:nvPr/>
        </p:nvGrpSpPr>
        <p:grpSpPr bwMode="auto">
          <a:xfrm>
            <a:off x="306012" y="3525449"/>
            <a:ext cx="8571288" cy="2232415"/>
            <a:chOff x="158" y="639"/>
            <a:chExt cx="5227" cy="797"/>
          </a:xfrm>
        </p:grpSpPr>
        <p:sp>
          <p:nvSpPr>
            <p:cNvPr id="58387" name="AutoShape 9"/>
            <p:cNvSpPr>
              <a:spLocks noChangeArrowheads="1"/>
            </p:cNvSpPr>
            <p:nvPr/>
          </p:nvSpPr>
          <p:spPr bwMode="auto">
            <a:xfrm>
              <a:off x="158" y="639"/>
              <a:ext cx="5227" cy="797"/>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sp>
          <p:nvSpPr>
            <p:cNvPr id="58388" name="Text Box 10"/>
            <p:cNvSpPr txBox="1">
              <a:spLocks noChangeArrowheads="1"/>
            </p:cNvSpPr>
            <p:nvPr/>
          </p:nvSpPr>
          <p:spPr bwMode="auto">
            <a:xfrm>
              <a:off x="224" y="666"/>
              <a:ext cx="5090"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en-US" sz="2800">
                  <a:latin typeface="Arial" charset="0"/>
                  <a:cs typeface="Arial" charset="0"/>
                  <a:sym typeface="Symbol" pitchFamily="18" charset="2"/>
                </a:rPr>
                <a:t>釋出的熱能 </a:t>
              </a:r>
              <a:r>
                <a:rPr lang="en-US" altLang="zh-TW" sz="2800">
                  <a:latin typeface="Arial" charset="0"/>
                  <a:cs typeface="Arial" charset="0"/>
                  <a:sym typeface="Symbol" pitchFamily="18" charset="2"/>
                </a:rPr>
                <a:t>= </a:t>
              </a:r>
              <a:r>
                <a:rPr lang="en-US" altLang="zh-TW" sz="2800" i="1">
                  <a:latin typeface="Arial" charset="0"/>
                  <a:cs typeface="Arial" charset="0"/>
                  <a:sym typeface="Symbol" pitchFamily="18" charset="2"/>
                </a:rPr>
                <a:t>m</a:t>
              </a:r>
              <a:r>
                <a:rPr lang="en-US" altLang="zh-TW" sz="2800">
                  <a:latin typeface="Arial" charset="0"/>
                  <a:cs typeface="Arial" charset="0"/>
                  <a:sym typeface="Symbol" pitchFamily="18" charset="2"/>
                </a:rPr>
                <a:t>  </a:t>
              </a:r>
              <a:r>
                <a:rPr lang="en-US" altLang="zh-TW" sz="2800" i="1">
                  <a:latin typeface="Arial" charset="0"/>
                  <a:cs typeface="Arial" charset="0"/>
                  <a:sym typeface="Symbol" pitchFamily="18" charset="2"/>
                </a:rPr>
                <a:t>c</a:t>
              </a:r>
              <a:r>
                <a:rPr lang="en-US" altLang="zh-TW" sz="2800">
                  <a:latin typeface="Arial" charset="0"/>
                  <a:cs typeface="Arial" charset="0"/>
                  <a:sym typeface="Symbol" pitchFamily="18" charset="2"/>
                </a:rPr>
                <a:t>  </a:t>
              </a:r>
              <a:r>
                <a:rPr lang="en-US" altLang="zh-TW" sz="2800" i="1">
                  <a:latin typeface="Arial" charset="0"/>
                  <a:cs typeface="Arial" charset="0"/>
                  <a:sym typeface="Symbol" pitchFamily="18" charset="2"/>
                </a:rPr>
                <a:t>T</a:t>
              </a:r>
            </a:p>
          </p:txBody>
        </p:sp>
      </p:grpSp>
      <p:graphicFrame>
        <p:nvGraphicFramePr>
          <p:cNvPr id="19" name="表格 18"/>
          <p:cNvGraphicFramePr>
            <a:graphicFrameLocks noGrp="1"/>
          </p:cNvGraphicFramePr>
          <p:nvPr/>
        </p:nvGraphicFramePr>
        <p:xfrm>
          <a:off x="469900" y="4078288"/>
          <a:ext cx="8372475" cy="1554186"/>
        </p:xfrm>
        <a:graphic>
          <a:graphicData uri="http://schemas.openxmlformats.org/drawingml/2006/table">
            <a:tbl>
              <a:tblPr/>
              <a:tblGrid>
                <a:gridCol w="684213">
                  <a:extLst>
                    <a:ext uri="{9D8B030D-6E8A-4147-A177-3AD203B41FA5}">
                      <a16:colId xmlns="" xmlns:a16="http://schemas.microsoft.com/office/drawing/2014/main" val="20000"/>
                    </a:ext>
                  </a:extLst>
                </a:gridCol>
                <a:gridCol w="7688262">
                  <a:extLst>
                    <a:ext uri="{9D8B030D-6E8A-4147-A177-3AD203B41FA5}">
                      <a16:colId xmlns="" xmlns:a16="http://schemas.microsoft.com/office/drawing/2014/main" val="20001"/>
                    </a:ext>
                  </a:extLst>
                </a:gridCol>
              </a:tblGrid>
              <a:tr h="518054">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HK" sz="2800" b="0" i="1" u="none" strike="noStrike" cap="none" normalizeH="0" baseline="0" smtClean="0">
                          <a:ln>
                            <a:noFill/>
                          </a:ln>
                          <a:solidFill>
                            <a:srgbClr val="000000"/>
                          </a:solidFill>
                          <a:effectLst/>
                          <a:latin typeface="Arial" charset="0"/>
                          <a:ea typeface="新細明體" charset="-120"/>
                          <a:cs typeface="Arial" charset="0"/>
                        </a:rPr>
                        <a:t> m</a:t>
                      </a:r>
                      <a:endParaRPr kumimoji="1" lang="zh-HK" altLang="en-US" sz="2800" b="0" i="0" u="none" strike="noStrike" cap="none" normalizeH="0" baseline="0" smtClean="0">
                        <a:ln>
                          <a:noFill/>
                        </a:ln>
                        <a:solidFill>
                          <a:schemeClr val="tx1"/>
                        </a:solidFill>
                        <a:effectLst/>
                        <a:latin typeface="Arial" charset="0"/>
                        <a:ea typeface="新細明體" charset="-120"/>
                        <a:cs typeface="Arial" charset="0"/>
                      </a:endParaRPr>
                    </a:p>
                  </a:txBody>
                  <a:tcPr marT="45671" marB="45671" horzOverflow="overflow">
                    <a:lnL>
                      <a:noFill/>
                    </a:lnL>
                    <a:lnR>
                      <a:noFill/>
                    </a:lnR>
                    <a:lnT>
                      <a:noFill/>
                    </a:lnT>
                    <a:lnB>
                      <a:noFill/>
                    </a:lnB>
                    <a:lnTlToBr>
                      <a:noFill/>
                    </a:lnTlToBr>
                    <a:lnBlToTr>
                      <a:noFill/>
                    </a:lnBlToTr>
                    <a:no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HK" sz="2800" b="0" i="0" u="none" strike="noStrike" cap="none" normalizeH="0" baseline="0" smtClean="0">
                          <a:ln>
                            <a:noFill/>
                          </a:ln>
                          <a:solidFill>
                            <a:srgbClr val="000000"/>
                          </a:solidFill>
                          <a:effectLst/>
                          <a:latin typeface="Arial" charset="0"/>
                          <a:ea typeface="新細明體" charset="-120"/>
                          <a:cs typeface="Arial" charset="0"/>
                        </a:rPr>
                        <a:t>= </a:t>
                      </a:r>
                      <a:r>
                        <a:rPr kumimoji="1" lang="zh-TW" altLang="en-US" sz="2800" b="0" i="0" u="none" strike="noStrike" cap="none" normalizeH="0" baseline="0" smtClean="0">
                          <a:ln>
                            <a:noFill/>
                          </a:ln>
                          <a:solidFill>
                            <a:schemeClr val="tx1"/>
                          </a:solidFill>
                          <a:effectLst/>
                          <a:latin typeface="Arial" charset="0"/>
                          <a:ea typeface="新細明體" charset="-120"/>
                          <a:cs typeface="Arial" charset="0"/>
                        </a:rPr>
                        <a:t>反應混合物的質量</a:t>
                      </a:r>
                      <a:endParaRPr kumimoji="1" lang="zh-HK" altLang="en-US" sz="2800" b="0" i="0" u="none" strike="noStrike" cap="none" normalizeH="0" baseline="0" smtClean="0">
                        <a:ln>
                          <a:noFill/>
                        </a:ln>
                        <a:solidFill>
                          <a:schemeClr val="tx1"/>
                        </a:solidFill>
                        <a:effectLst/>
                        <a:latin typeface="Arial" charset="0"/>
                        <a:ea typeface="新細明體" charset="-120"/>
                        <a:cs typeface="Arial" charset="0"/>
                      </a:endParaRPr>
                    </a:p>
                  </a:txBody>
                  <a:tcPr marT="45671" marB="45671"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0"/>
                  </a:ext>
                </a:extLst>
              </a:tr>
              <a:tr h="518054">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HK" sz="2800" b="0" i="1" u="none" strike="noStrike" cap="none" normalizeH="0" baseline="0" smtClean="0">
                          <a:ln>
                            <a:noFill/>
                          </a:ln>
                          <a:solidFill>
                            <a:srgbClr val="000000"/>
                          </a:solidFill>
                          <a:effectLst/>
                          <a:latin typeface="Arial" charset="0"/>
                          <a:ea typeface="新細明體" charset="-120"/>
                          <a:cs typeface="Arial" charset="0"/>
                        </a:rPr>
                        <a:t> c</a:t>
                      </a:r>
                      <a:endParaRPr kumimoji="1" lang="zh-HK" altLang="en-US" sz="2800" b="0" i="0" u="none" strike="noStrike" cap="none" normalizeH="0" baseline="0" smtClean="0">
                        <a:ln>
                          <a:noFill/>
                        </a:ln>
                        <a:solidFill>
                          <a:schemeClr val="tx1"/>
                        </a:solidFill>
                        <a:effectLst/>
                        <a:latin typeface="Calibri" pitchFamily="34" charset="0"/>
                        <a:ea typeface="新細明體" charset="-120"/>
                        <a:cs typeface="Arial" charset="0"/>
                      </a:endParaRPr>
                    </a:p>
                  </a:txBody>
                  <a:tcPr marT="45671" marB="45671" horzOverflow="overflow">
                    <a:lnL>
                      <a:noFill/>
                    </a:lnL>
                    <a:lnR>
                      <a:noFill/>
                    </a:lnR>
                    <a:lnT>
                      <a:noFill/>
                    </a:lnT>
                    <a:lnB>
                      <a:noFill/>
                    </a:lnB>
                    <a:lnTlToBr>
                      <a:noFill/>
                    </a:lnTlToBr>
                    <a:lnBlToTr>
                      <a:noFill/>
                    </a:lnBlToTr>
                    <a:no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1" lang="en-US" altLang="zh-HK" sz="2800" b="0" i="0" u="none" strike="noStrike" cap="none" normalizeH="0" baseline="0" dirty="0" smtClean="0">
                          <a:ln>
                            <a:noFill/>
                          </a:ln>
                          <a:solidFill>
                            <a:srgbClr val="000000"/>
                          </a:solidFill>
                          <a:effectLst/>
                          <a:latin typeface="Arial" charset="0"/>
                          <a:ea typeface="新細明體" charset="-120"/>
                          <a:cs typeface="Arial" charset="0"/>
                        </a:rPr>
                        <a:t>= </a:t>
                      </a:r>
                      <a:r>
                        <a:rPr kumimoji="1" lang="zh-TW" altLang="en-US" sz="2800" b="0" i="0" u="none" strike="noStrike" cap="none" normalizeH="0" baseline="0" dirty="0" smtClean="0">
                          <a:ln>
                            <a:noFill/>
                          </a:ln>
                          <a:solidFill>
                            <a:schemeClr val="tx1"/>
                          </a:solidFill>
                          <a:effectLst/>
                          <a:latin typeface="Calibri" pitchFamily="34" charset="0"/>
                          <a:ea typeface="新細明體" charset="-120"/>
                          <a:cs typeface="Arial" charset="0"/>
                        </a:rPr>
                        <a:t>反應混合物的比熱容 </a:t>
                      </a:r>
                      <a:r>
                        <a:rPr kumimoji="1" lang="en-US" altLang="zh-TW" sz="2800" b="0" i="0" u="none" strike="noStrike" cap="none" normalizeH="0" baseline="0" dirty="0" smtClean="0">
                          <a:ln>
                            <a:noFill/>
                          </a:ln>
                          <a:solidFill>
                            <a:schemeClr val="tx1"/>
                          </a:solidFill>
                          <a:effectLst/>
                          <a:latin typeface="Calibri" pitchFamily="34" charset="0"/>
                          <a:ea typeface="新細明體" charset="-120"/>
                          <a:cs typeface="Arial" charset="0"/>
                        </a:rPr>
                        <a:t>(</a:t>
                      </a:r>
                      <a:r>
                        <a:rPr kumimoji="1" lang="zh-TW" altLang="en-US" sz="2800" b="1" i="0" u="none" strike="noStrike" cap="none" normalizeH="0" baseline="0" dirty="0" smtClean="0">
                          <a:ln>
                            <a:noFill/>
                          </a:ln>
                          <a:solidFill>
                            <a:srgbClr val="6699FF"/>
                          </a:solidFill>
                          <a:effectLst/>
                          <a:latin typeface="Calibri" pitchFamily="34" charset="0"/>
                          <a:ea typeface="新細明體" charset="-120"/>
                          <a:cs typeface="Arial" charset="0"/>
                        </a:rPr>
                        <a:t>假設與水的比熱容相等</a:t>
                      </a:r>
                      <a:r>
                        <a:rPr kumimoji="1" lang="en-US" altLang="zh-TW" sz="2800" b="0" i="0" u="none" strike="noStrike" cap="none" normalizeH="0" baseline="0" dirty="0" smtClean="0">
                          <a:ln>
                            <a:noFill/>
                          </a:ln>
                          <a:solidFill>
                            <a:schemeClr val="tx1"/>
                          </a:solidFill>
                          <a:effectLst/>
                          <a:latin typeface="Calibri" pitchFamily="34" charset="0"/>
                          <a:ea typeface="新細明體" charset="-120"/>
                          <a:cs typeface="Arial" charset="0"/>
                        </a:rPr>
                        <a:t>)</a:t>
                      </a:r>
                      <a:endParaRPr kumimoji="1" lang="en-US" altLang="zh-HK" sz="2800" b="0" i="0" u="none" strike="noStrike" cap="none" normalizeH="0" baseline="0" dirty="0" smtClean="0">
                        <a:ln>
                          <a:noFill/>
                        </a:ln>
                        <a:solidFill>
                          <a:srgbClr val="000000"/>
                        </a:solidFill>
                        <a:effectLst/>
                        <a:latin typeface="Arial" charset="0"/>
                        <a:ea typeface="新細明體" charset="-120"/>
                        <a:cs typeface="Arial" charset="0"/>
                      </a:endParaRPr>
                    </a:p>
                  </a:txBody>
                  <a:tcPr marT="45671" marB="45671"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1"/>
                  </a:ext>
                </a:extLst>
              </a:tr>
              <a:tr h="518054">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HK" sz="2800" b="0" i="0" u="none" strike="noStrike" cap="none" normalizeH="0" baseline="0" smtClean="0">
                          <a:ln>
                            <a:noFill/>
                          </a:ln>
                          <a:solidFill>
                            <a:srgbClr val="000000"/>
                          </a:solidFill>
                          <a:effectLst/>
                          <a:latin typeface="Arial" charset="0"/>
                          <a:ea typeface="新細明體" charset="-120"/>
                          <a:cs typeface="Arial" charset="0"/>
                          <a:sym typeface="Symbol" pitchFamily="18" charset="2"/>
                        </a:rPr>
                        <a:t></a:t>
                      </a:r>
                      <a:r>
                        <a:rPr kumimoji="1" lang="en-US" altLang="zh-HK" sz="2800" b="0" i="1" u="none" strike="noStrike" cap="none" normalizeH="0" baseline="0" smtClean="0">
                          <a:ln>
                            <a:noFill/>
                          </a:ln>
                          <a:solidFill>
                            <a:srgbClr val="000000"/>
                          </a:solidFill>
                          <a:effectLst/>
                          <a:latin typeface="Arial" charset="0"/>
                          <a:ea typeface="新細明體" charset="-120"/>
                          <a:cs typeface="Arial" charset="0"/>
                        </a:rPr>
                        <a:t>T</a:t>
                      </a:r>
                      <a:endParaRPr kumimoji="1" lang="zh-HK" altLang="en-US" sz="2800" b="0" i="0" u="none" strike="noStrike" cap="none" normalizeH="0" baseline="0" smtClean="0">
                        <a:ln>
                          <a:noFill/>
                        </a:ln>
                        <a:solidFill>
                          <a:schemeClr val="tx1"/>
                        </a:solidFill>
                        <a:effectLst/>
                        <a:latin typeface="Calibri" pitchFamily="34" charset="0"/>
                        <a:ea typeface="新細明體" charset="-120"/>
                        <a:cs typeface="Arial" charset="0"/>
                      </a:endParaRPr>
                    </a:p>
                  </a:txBody>
                  <a:tcPr marT="45671" marB="45671" horzOverflow="overflow">
                    <a:lnL>
                      <a:noFill/>
                    </a:lnL>
                    <a:lnR>
                      <a:noFill/>
                    </a:lnR>
                    <a:lnT>
                      <a:noFill/>
                    </a:lnT>
                    <a:lnB>
                      <a:noFill/>
                    </a:lnB>
                    <a:lnTlToBr>
                      <a:noFill/>
                    </a:lnTlToBr>
                    <a:lnBlToTr>
                      <a:noFill/>
                    </a:lnBlToTr>
                    <a:noFill/>
                  </a:tcPr>
                </a:tc>
                <a:tc>
                  <a:txBody>
                    <a:bodyPr/>
                    <a:lstStyle>
                      <a:lvl1pPr>
                        <a:spcBef>
                          <a:spcPct val="20000"/>
                        </a:spcBef>
                        <a:buFont typeface="Arial" charset="0"/>
                        <a:defRPr kumimoji="1" sz="2800">
                          <a:solidFill>
                            <a:schemeClr val="tx1"/>
                          </a:solidFill>
                          <a:latin typeface="Calibri" pitchFamily="34" charset="0"/>
                          <a:ea typeface="新細明體" charset="-120"/>
                        </a:defRPr>
                      </a:lvl1pPr>
                      <a:lvl2pPr marL="742950" indent="-285750">
                        <a:spcBef>
                          <a:spcPct val="20000"/>
                        </a:spcBef>
                        <a:buFont typeface="Arial" charset="0"/>
                        <a:defRPr kumimoji="1" sz="2400">
                          <a:solidFill>
                            <a:schemeClr val="tx1"/>
                          </a:solidFill>
                          <a:latin typeface="Calibri" pitchFamily="34" charset="0"/>
                          <a:ea typeface="新細明體" charset="-120"/>
                        </a:defRPr>
                      </a:lvl2pPr>
                      <a:lvl3pPr marL="1143000" indent="-228600">
                        <a:spcBef>
                          <a:spcPct val="20000"/>
                        </a:spcBef>
                        <a:buFont typeface="Arial" charset="0"/>
                        <a:defRPr kumimoji="1" sz="2000">
                          <a:solidFill>
                            <a:schemeClr val="tx1"/>
                          </a:solidFill>
                          <a:latin typeface="Calibri" pitchFamily="34" charset="0"/>
                          <a:ea typeface="新細明體" charset="-120"/>
                        </a:defRPr>
                      </a:lvl3pPr>
                      <a:lvl4pPr marL="1600200" indent="-228600">
                        <a:spcBef>
                          <a:spcPct val="20000"/>
                        </a:spcBef>
                        <a:buFont typeface="Arial" charset="0"/>
                        <a:defRPr kumimoji="1">
                          <a:solidFill>
                            <a:schemeClr val="tx1"/>
                          </a:solidFill>
                          <a:latin typeface="Calibri" pitchFamily="34" charset="0"/>
                          <a:ea typeface="新細明體" charset="-120"/>
                        </a:defRPr>
                      </a:lvl4pPr>
                      <a:lvl5pPr marL="2057400" indent="-228600">
                        <a:spcBef>
                          <a:spcPct val="20000"/>
                        </a:spcBef>
                        <a:buFont typeface="Arial" charset="0"/>
                        <a:defRPr kumimoji="1">
                          <a:solidFill>
                            <a:schemeClr val="tx1"/>
                          </a:solidFill>
                          <a:latin typeface="Calibri" pitchFamily="34" charset="0"/>
                          <a:ea typeface="新細明體" charset="-120"/>
                        </a:defRPr>
                      </a:lvl5pPr>
                      <a:lvl6pPr marL="25146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6pPr>
                      <a:lvl7pPr marL="29718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7pPr>
                      <a:lvl8pPr marL="34290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8pPr>
                      <a:lvl9pPr marL="3886200" indent="-228600" defTabSz="457200" fontAlgn="base">
                        <a:spcBef>
                          <a:spcPct val="20000"/>
                        </a:spcBef>
                        <a:spcAft>
                          <a:spcPct val="0"/>
                        </a:spcAft>
                        <a:buFont typeface="Arial" charset="0"/>
                        <a:defRPr kumimoji="1">
                          <a:solidFill>
                            <a:schemeClr val="tx1"/>
                          </a:solidFill>
                          <a:latin typeface="Calibri" pitchFamily="34" charset="0"/>
                          <a:ea typeface="新細明體" charset="-120"/>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1" lang="en-US" altLang="zh-HK" sz="2800" b="0" i="0" u="none" strike="noStrike" cap="none" normalizeH="0" baseline="0" dirty="0" smtClean="0">
                          <a:ln>
                            <a:noFill/>
                          </a:ln>
                          <a:solidFill>
                            <a:srgbClr val="000000"/>
                          </a:solidFill>
                          <a:effectLst/>
                          <a:latin typeface="Arial" charset="0"/>
                          <a:ea typeface="新細明體" charset="-120"/>
                          <a:cs typeface="Arial" charset="0"/>
                        </a:rPr>
                        <a:t>= </a:t>
                      </a:r>
                      <a:r>
                        <a:rPr kumimoji="1" lang="zh-TW" altLang="en-US" sz="2800" b="0" i="0" u="none" strike="noStrike" cap="none" normalizeH="0" baseline="0" dirty="0" smtClean="0">
                          <a:ln>
                            <a:noFill/>
                          </a:ln>
                          <a:solidFill>
                            <a:schemeClr val="tx1"/>
                          </a:solidFill>
                          <a:effectLst/>
                          <a:latin typeface="Calibri" pitchFamily="34" charset="0"/>
                          <a:ea typeface="新細明體" charset="-120"/>
                          <a:cs typeface="Arial" charset="0"/>
                        </a:rPr>
                        <a:t>反應混合物的温度變化</a:t>
                      </a:r>
                      <a:endParaRPr kumimoji="1" lang="en-US" altLang="zh-HK" sz="2800" b="0" i="0" u="none" strike="noStrike" cap="none" normalizeH="0" baseline="0" dirty="0" smtClean="0">
                        <a:ln>
                          <a:noFill/>
                        </a:ln>
                        <a:solidFill>
                          <a:srgbClr val="000000"/>
                        </a:solidFill>
                        <a:effectLst/>
                        <a:latin typeface="Arial" charset="0"/>
                        <a:ea typeface="新細明體" charset="-120"/>
                        <a:cs typeface="Arial" charset="0"/>
                      </a:endParaRPr>
                    </a:p>
                  </a:txBody>
                  <a:tcPr marT="45671" marB="45671"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3541709939"/>
      </p:ext>
    </p:extLst>
  </p:cSld>
  <p:clrMapOvr>
    <a:masterClrMapping/>
  </p:clrMapOvr>
  <p:timing>
    <p:tnLst>
      <p:par>
        <p:cTn id="1" dur="indefinite" restart="never" nodeType="tmRoot"/>
      </p:par>
    </p:tnLst>
  </p:timing>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Rectangle 5"/>
          <p:cNvSpPr>
            <a:spLocks noChangeArrowheads="1"/>
          </p:cNvSpPr>
          <p:nvPr/>
        </p:nvSpPr>
        <p:spPr bwMode="auto">
          <a:xfrm>
            <a:off x="179388" y="733723"/>
            <a:ext cx="86248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把中和作用釋出的熱能除以反應所生成的水的摩爾數，便能求出有關的中和焓變。</a:t>
            </a:r>
            <a:endParaRPr kumimoji="0" lang="en-US" altLang="zh-TW" sz="2800" baseline="30000">
              <a:latin typeface="Arial" charset="0"/>
              <a:ea typeface="Arial Unicode MS" pitchFamily="34" charset="-120"/>
              <a:cs typeface="Arial" charset="0"/>
            </a:endParaRPr>
          </a:p>
        </p:txBody>
      </p:sp>
      <p:sp>
        <p:nvSpPr>
          <p:cNvPr id="59409" name="AutoShape 9"/>
          <p:cNvSpPr>
            <a:spLocks noChangeArrowheads="1"/>
          </p:cNvSpPr>
          <p:nvPr/>
        </p:nvSpPr>
        <p:spPr bwMode="auto">
          <a:xfrm>
            <a:off x="857324" y="2081213"/>
            <a:ext cx="7531100" cy="1347787"/>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sz="2800">
              <a:latin typeface="Arial" charset="0"/>
            </a:endParaRPr>
          </a:p>
        </p:txBody>
      </p:sp>
      <p:grpSp>
        <p:nvGrpSpPr>
          <p:cNvPr id="3" name="群組 6"/>
          <p:cNvGrpSpPr>
            <a:grpSpLocks/>
          </p:cNvGrpSpPr>
          <p:nvPr/>
        </p:nvGrpSpPr>
        <p:grpSpPr bwMode="auto">
          <a:xfrm>
            <a:off x="1211337" y="2319338"/>
            <a:ext cx="5924550" cy="954087"/>
            <a:chOff x="348149" y="3344782"/>
            <a:chExt cx="5924142" cy="954107"/>
          </a:xfrm>
        </p:grpSpPr>
        <p:sp>
          <p:nvSpPr>
            <p:cNvPr id="59406" name="矩形 7"/>
            <p:cNvSpPr>
              <a:spLocks noChangeArrowheads="1"/>
            </p:cNvSpPr>
            <p:nvPr/>
          </p:nvSpPr>
          <p:spPr bwMode="auto">
            <a:xfrm>
              <a:off x="348149" y="3560572"/>
              <a:ext cx="23270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a:latin typeface="Arial" charset="0"/>
                  <a:cs typeface="Arial" charset="0"/>
                </a:rPr>
                <a:t>中和焓變 </a:t>
              </a:r>
              <a:r>
                <a:rPr kumimoji="0" lang="en-US" altLang="zh-TW" sz="2800">
                  <a:latin typeface="Arial" charset="0"/>
                  <a:cs typeface="Arial" charset="0"/>
                </a:rPr>
                <a:t>=  </a:t>
              </a:r>
              <a:r>
                <a:rPr kumimoji="0" lang="en-US" altLang="zh-TW" sz="2800" b="1">
                  <a:solidFill>
                    <a:srgbClr val="000000"/>
                  </a:solidFill>
                  <a:latin typeface="Arial" charset="0"/>
                  <a:cs typeface="Arial" charset="0"/>
                  <a:sym typeface="Symbol" pitchFamily="18" charset="2"/>
                </a:rPr>
                <a:t></a:t>
              </a:r>
              <a:r>
                <a:rPr kumimoji="0" lang="en-US" altLang="zh-TW" sz="2800">
                  <a:latin typeface="Arial" charset="0"/>
                  <a:cs typeface="Arial" charset="0"/>
                </a:rPr>
                <a:t> </a:t>
              </a:r>
              <a:endParaRPr kumimoji="0" lang="zh-HK" altLang="en-US" sz="2800">
                <a:latin typeface="Arial" charset="0"/>
                <a:cs typeface="Arial" charset="0"/>
              </a:endParaRPr>
            </a:p>
          </p:txBody>
        </p:sp>
        <p:sp>
          <p:nvSpPr>
            <p:cNvPr id="59407" name="矩形 9"/>
            <p:cNvSpPr>
              <a:spLocks noChangeArrowheads="1"/>
            </p:cNvSpPr>
            <p:nvPr/>
          </p:nvSpPr>
          <p:spPr bwMode="auto">
            <a:xfrm>
              <a:off x="2579487" y="3344782"/>
              <a:ext cx="369280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a:latin typeface="Arial" charset="0"/>
                  <a:cs typeface="Arial" charset="0"/>
                </a:rPr>
                <a:t>中和作用釋出的熱能</a:t>
              </a:r>
              <a:endParaRPr kumimoji="0" lang="en-US" altLang="zh-TW" sz="2800">
                <a:latin typeface="Arial" charset="0"/>
                <a:cs typeface="Arial" charset="0"/>
              </a:endParaRPr>
            </a:p>
            <a:p>
              <a:pPr algn="ctr" eaLnBrk="1" hangingPunct="1"/>
              <a:r>
                <a:rPr kumimoji="0" lang="zh-TW" altLang="en-US" sz="2800">
                  <a:latin typeface="Arial" charset="0"/>
                  <a:cs typeface="Arial" charset="0"/>
                </a:rPr>
                <a:t>所生成的水的摩爾數</a:t>
              </a:r>
              <a:endParaRPr kumimoji="0" lang="zh-HK" altLang="en-US" sz="2800">
                <a:latin typeface="Arial" charset="0"/>
                <a:cs typeface="Arial" charset="0"/>
              </a:endParaRPr>
            </a:p>
          </p:txBody>
        </p:sp>
        <p:cxnSp>
          <p:nvCxnSpPr>
            <p:cNvPr id="11" name="直線接點 10"/>
            <p:cNvCxnSpPr/>
            <p:nvPr/>
          </p:nvCxnSpPr>
          <p:spPr>
            <a:xfrm flipH="1">
              <a:off x="2648278" y="3827392"/>
              <a:ext cx="3598615" cy="12700"/>
            </a:xfrm>
            <a:prstGeom prst="line">
              <a:avLst/>
            </a:prstGeom>
            <a:ln w="190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45061" name="Text Box 5"/>
          <p:cNvSpPr txBox="1">
            <a:spLocks noChangeArrowheads="1"/>
          </p:cNvSpPr>
          <p:nvPr/>
        </p:nvSpPr>
        <p:spPr bwMode="auto">
          <a:xfrm>
            <a:off x="620713" y="4603750"/>
            <a:ext cx="802163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800"/>
              <a:t>由於中和作用是放</a:t>
            </a:r>
            <a:r>
              <a:rPr lang="zh-TW" altLang="en-US" sz="2800"/>
              <a:t>熱反應，故中和焓變應為負數。</a:t>
            </a:r>
            <a:endParaRPr lang="en-US" altLang="zh-HK" sz="2800">
              <a:latin typeface="Arial" charset="0"/>
              <a:cs typeface="Arial" charset="0"/>
            </a:endParaRPr>
          </a:p>
        </p:txBody>
      </p:sp>
      <p:sp>
        <p:nvSpPr>
          <p:cNvPr id="45062" name="Rectangle 6"/>
          <p:cNvSpPr>
            <a:spLocks noChangeArrowheads="1"/>
          </p:cNvSpPr>
          <p:nvPr/>
        </p:nvSpPr>
        <p:spPr bwMode="auto">
          <a:xfrm>
            <a:off x="628650" y="4573588"/>
            <a:ext cx="8013700" cy="563562"/>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kumimoji="0" lang="zh-HK" altLang="zh-HK" sz="2400">
              <a:latin typeface="Times New Roman" pitchFamily="18" charset="0"/>
            </a:endParaRPr>
          </a:p>
        </p:txBody>
      </p:sp>
    </p:spTree>
    <p:extLst>
      <p:ext uri="{BB962C8B-B14F-4D97-AF65-F5344CB8AC3E}">
        <p14:creationId xmlns:p14="http://schemas.microsoft.com/office/powerpoint/2010/main" val="3144084904"/>
      </p:ext>
    </p:extLst>
  </p:cSld>
  <p:clrMapOvr>
    <a:masterClrMapping/>
  </p:clrMapOvr>
  <p:timing>
    <p:tnLst>
      <p:par>
        <p:cTn id="1" dur="indefinite" restart="never" nodeType="tmRoot"/>
      </p:par>
    </p:tnLst>
  </p:timing>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文字方塊 2"/>
          <p:cNvSpPr txBox="1">
            <a:spLocks noChangeArrowheads="1"/>
          </p:cNvSpPr>
          <p:nvPr/>
        </p:nvSpPr>
        <p:spPr bwMode="auto">
          <a:xfrm>
            <a:off x="250825" y="238125"/>
            <a:ext cx="3679825" cy="584200"/>
          </a:xfrm>
          <a:prstGeom prst="rect">
            <a:avLst/>
          </a:prstGeom>
          <a:solidFill>
            <a:srgbClr val="FFFF00"/>
          </a:solidFill>
          <a:ln>
            <a:noFill/>
          </a:ln>
          <a:extLst>
            <a:ext uri="{91240B29-F687-4F45-9708-019B960494DF}">
              <a14:hiddenLine xmlns:a14="http://schemas.microsoft.com/office/drawing/2010/main" w="63500" cmpd="thickThin">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3200" b="1" u="sng">
                <a:solidFill>
                  <a:srgbClr val="FF0000"/>
                </a:solidFill>
                <a:cs typeface="Arial" charset="0"/>
              </a:rPr>
              <a:t>中和焓變</a:t>
            </a:r>
            <a:r>
              <a:rPr kumimoji="0" lang="zh-TW" altLang="en-US" sz="3200" b="1" u="sng">
                <a:solidFill>
                  <a:srgbClr val="FF0000"/>
                </a:solidFill>
                <a:latin typeface="Arial" charset="0"/>
                <a:cs typeface="Arial" charset="0"/>
              </a:rPr>
              <a:t>實驗誤差</a:t>
            </a:r>
            <a:endParaRPr kumimoji="0" lang="en-US" altLang="zh-HK" sz="3200" b="1" u="sng">
              <a:solidFill>
                <a:srgbClr val="FF0000"/>
              </a:solidFill>
              <a:latin typeface="Arial" charset="0"/>
              <a:cs typeface="Arial" charset="0"/>
            </a:endParaRPr>
          </a:p>
        </p:txBody>
      </p:sp>
      <p:sp>
        <p:nvSpPr>
          <p:cNvPr id="48131" name="矩形 1"/>
          <p:cNvSpPr>
            <a:spLocks noChangeArrowheads="1"/>
          </p:cNvSpPr>
          <p:nvPr/>
        </p:nvSpPr>
        <p:spPr bwMode="auto">
          <a:xfrm>
            <a:off x="222250" y="989037"/>
            <a:ext cx="892175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tabLst>
                <a:tab pos="627063" algn="l"/>
              </a:tabLst>
              <a:defRPr kumimoji="1">
                <a:solidFill>
                  <a:schemeClr val="tx1"/>
                </a:solidFill>
                <a:latin typeface="Calibri" pitchFamily="34" charset="0"/>
                <a:ea typeface="新細明體" charset="-120"/>
              </a:defRPr>
            </a:lvl1pPr>
            <a:lvl2pPr marL="742950" indent="-285750">
              <a:tabLst>
                <a:tab pos="627063" algn="l"/>
              </a:tabLst>
              <a:defRPr kumimoji="1">
                <a:solidFill>
                  <a:schemeClr val="tx1"/>
                </a:solidFill>
                <a:latin typeface="Calibri" pitchFamily="34" charset="0"/>
                <a:ea typeface="新細明體" charset="-120"/>
              </a:defRPr>
            </a:lvl2pPr>
            <a:lvl3pPr marL="1143000" indent="-228600">
              <a:tabLst>
                <a:tab pos="627063" algn="l"/>
              </a:tabLst>
              <a:defRPr kumimoji="1">
                <a:solidFill>
                  <a:schemeClr val="tx1"/>
                </a:solidFill>
                <a:latin typeface="Calibri" pitchFamily="34" charset="0"/>
                <a:ea typeface="新細明體" charset="-120"/>
              </a:defRPr>
            </a:lvl3pPr>
            <a:lvl4pPr marL="1600200" indent="-228600">
              <a:tabLst>
                <a:tab pos="627063" algn="l"/>
              </a:tabLst>
              <a:defRPr kumimoji="1">
                <a:solidFill>
                  <a:schemeClr val="tx1"/>
                </a:solidFill>
                <a:latin typeface="Calibri" pitchFamily="34" charset="0"/>
                <a:ea typeface="新細明體" charset="-120"/>
              </a:defRPr>
            </a:lvl4pPr>
            <a:lvl5pPr marL="2057400" indent="-228600">
              <a:tabLst>
                <a:tab pos="627063" algn="l"/>
              </a:tabLst>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tabLst>
                <a:tab pos="627063" algn="l"/>
              </a:tabLs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tabLst>
                <a:tab pos="627063" algn="l"/>
              </a:tabLs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tabLst>
                <a:tab pos="627063" algn="l"/>
              </a:tabLs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tabLst>
                <a:tab pos="627063" algn="l"/>
              </a:tabLst>
              <a:defRPr kumimoji="1">
                <a:solidFill>
                  <a:schemeClr val="tx1"/>
                </a:solidFill>
                <a:latin typeface="Calibri" pitchFamily="34" charset="0"/>
                <a:ea typeface="新細明體" charset="-120"/>
              </a:defRPr>
            </a:lvl9pPr>
          </a:lstStyle>
          <a:p>
            <a:pPr eaLnBrk="1" hangingPunct="1"/>
            <a:r>
              <a:rPr kumimoji="0" lang="en-US" altLang="zh-TW" sz="2800">
                <a:latin typeface="Arial" charset="0"/>
                <a:cs typeface="Arial" charset="0"/>
              </a:rPr>
              <a:t>1.	</a:t>
            </a:r>
            <a:r>
              <a:rPr kumimoji="0" lang="zh-TW" altLang="en-US" sz="3200" b="1" u="sng">
                <a:solidFill>
                  <a:srgbClr val="FF0000"/>
                </a:solidFill>
                <a:latin typeface="Arial" charset="0"/>
                <a:cs typeface="Arial" charset="0"/>
              </a:rPr>
              <a:t>熱能</a:t>
            </a:r>
            <a:r>
              <a:rPr kumimoji="0" lang="zh-TW" altLang="en-US" sz="2800">
                <a:latin typeface="Arial" charset="0"/>
                <a:cs typeface="Arial" charset="0"/>
              </a:rPr>
              <a:t> 因對流、傳導或蒸發而 </a:t>
            </a:r>
            <a:r>
              <a:rPr kumimoji="0" lang="zh-TW" altLang="en-US" sz="3200" b="1" u="sng">
                <a:solidFill>
                  <a:srgbClr val="FF0000"/>
                </a:solidFill>
                <a:latin typeface="Arial" charset="0"/>
                <a:cs typeface="Arial" charset="0"/>
              </a:rPr>
              <a:t>向四周的環境流失</a:t>
            </a:r>
            <a:r>
              <a:rPr kumimoji="0" lang="zh-TW" altLang="en-US" sz="2800">
                <a:latin typeface="Arial" charset="0"/>
                <a:cs typeface="Arial" charset="0"/>
              </a:rPr>
              <a:t>。</a:t>
            </a:r>
            <a:endParaRPr kumimoji="0" lang="zh-HK" altLang="en-US" sz="2800">
              <a:latin typeface="Arial" charset="0"/>
              <a:cs typeface="Arial" charset="0"/>
            </a:endParaRPr>
          </a:p>
        </p:txBody>
      </p:sp>
      <p:sp>
        <p:nvSpPr>
          <p:cNvPr id="48132" name="矩形 9"/>
          <p:cNvSpPr>
            <a:spLocks noChangeArrowheads="1"/>
          </p:cNvSpPr>
          <p:nvPr/>
        </p:nvSpPr>
        <p:spPr bwMode="auto">
          <a:xfrm>
            <a:off x="222250" y="1551012"/>
            <a:ext cx="83629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sz="2800">
                <a:latin typeface="Arial" charset="0"/>
                <a:cs typeface="Arial" charset="0"/>
              </a:rPr>
              <a:t>2. 	</a:t>
            </a:r>
            <a:r>
              <a:rPr kumimoji="0" lang="zh-TW" altLang="en-US" sz="3200" b="1" u="sng">
                <a:solidFill>
                  <a:srgbClr val="FF0000"/>
                </a:solidFill>
                <a:latin typeface="Arial" charset="0"/>
                <a:cs typeface="Arial" charset="0"/>
              </a:rPr>
              <a:t>發泡膠杯</a:t>
            </a:r>
            <a:r>
              <a:rPr kumimoji="0" lang="zh-TW" altLang="en-US" sz="2800" b="1" u="sng">
                <a:solidFill>
                  <a:srgbClr val="FF0000"/>
                </a:solidFill>
                <a:latin typeface="Arial" charset="0"/>
                <a:cs typeface="Arial" charset="0"/>
              </a:rPr>
              <a:t> 和</a:t>
            </a:r>
            <a:r>
              <a:rPr kumimoji="0" lang="zh-TW" altLang="en-US" sz="2800" u="sng">
                <a:solidFill>
                  <a:srgbClr val="FF0000"/>
                </a:solidFill>
                <a:latin typeface="Arial" charset="0"/>
                <a:cs typeface="Arial" charset="0"/>
              </a:rPr>
              <a:t> </a:t>
            </a:r>
            <a:r>
              <a:rPr kumimoji="0" lang="zh-TW" altLang="en-US" sz="3200" b="1" u="sng">
                <a:solidFill>
                  <a:srgbClr val="FF0000"/>
                </a:solidFill>
                <a:latin typeface="Arial" charset="0"/>
                <a:cs typeface="Arial" charset="0"/>
              </a:rPr>
              <a:t>温度計</a:t>
            </a:r>
            <a:r>
              <a:rPr kumimoji="0" lang="zh-TW" altLang="en-US" sz="2800" b="1" u="sng">
                <a:solidFill>
                  <a:srgbClr val="FF0000"/>
                </a:solidFill>
                <a:latin typeface="Arial" charset="0"/>
                <a:cs typeface="Arial" charset="0"/>
              </a:rPr>
              <a:t> 的</a:t>
            </a:r>
            <a:r>
              <a:rPr kumimoji="0" lang="zh-TW" altLang="en-US" sz="2800" u="sng">
                <a:solidFill>
                  <a:srgbClr val="FF0000"/>
                </a:solidFill>
                <a:latin typeface="Arial" charset="0"/>
                <a:cs typeface="Arial" charset="0"/>
              </a:rPr>
              <a:t> </a:t>
            </a:r>
            <a:r>
              <a:rPr kumimoji="0" lang="zh-TW" altLang="en-US" sz="3200" b="1" u="sng">
                <a:solidFill>
                  <a:srgbClr val="FF0000"/>
                </a:solidFill>
                <a:latin typeface="Arial" charset="0"/>
                <a:cs typeface="Arial" charset="0"/>
              </a:rPr>
              <a:t>熱容沒有計算在內</a:t>
            </a:r>
            <a:r>
              <a:rPr kumimoji="0" lang="zh-TW" altLang="en-US" sz="2800">
                <a:latin typeface="Arial" charset="0"/>
                <a:cs typeface="Arial" charset="0"/>
              </a:rPr>
              <a:t>。</a:t>
            </a:r>
            <a:endParaRPr kumimoji="0" lang="zh-HK" altLang="en-US" sz="2800">
              <a:latin typeface="Arial" charset="0"/>
              <a:cs typeface="Arial" charset="0"/>
            </a:endParaRPr>
          </a:p>
        </p:txBody>
      </p:sp>
      <p:sp>
        <p:nvSpPr>
          <p:cNvPr id="48133" name="矩形 10"/>
          <p:cNvSpPr>
            <a:spLocks noChangeArrowheads="1"/>
          </p:cNvSpPr>
          <p:nvPr/>
        </p:nvSpPr>
        <p:spPr bwMode="auto">
          <a:xfrm>
            <a:off x="222250" y="2128862"/>
            <a:ext cx="703897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sz="2800">
                <a:latin typeface="Arial" charset="0"/>
                <a:cs typeface="Arial" charset="0"/>
              </a:rPr>
              <a:t>3. </a:t>
            </a:r>
            <a:r>
              <a:rPr kumimoji="0" lang="en-US" altLang="zh-TW" sz="2800" b="1">
                <a:latin typeface="Arial" charset="0"/>
                <a:cs typeface="Arial" charset="0"/>
              </a:rPr>
              <a:t>	</a:t>
            </a:r>
            <a:r>
              <a:rPr kumimoji="0" lang="zh-TW" altLang="en-US" sz="2800">
                <a:latin typeface="Arial" charset="0"/>
                <a:cs typeface="Arial" charset="0"/>
              </a:rPr>
              <a:t>反應混合物的</a:t>
            </a:r>
            <a:r>
              <a:rPr kumimoji="0" lang="zh-TW" altLang="en-US" sz="2800" b="1">
                <a:latin typeface="Arial" charset="0"/>
                <a:cs typeface="Arial" charset="0"/>
              </a:rPr>
              <a:t> </a:t>
            </a:r>
            <a:r>
              <a:rPr kumimoji="0" lang="zh-TW" altLang="en-US" sz="3200" b="1" u="sng">
                <a:solidFill>
                  <a:srgbClr val="FF0000"/>
                </a:solidFill>
                <a:latin typeface="Arial" charset="0"/>
                <a:cs typeface="Arial" charset="0"/>
              </a:rPr>
              <a:t>比熱容與水並不一樣</a:t>
            </a:r>
            <a:r>
              <a:rPr kumimoji="0" lang="zh-TW" altLang="en-US" sz="2800">
                <a:latin typeface="Arial" charset="0"/>
                <a:cs typeface="Arial" charset="0"/>
              </a:rPr>
              <a:t>。</a:t>
            </a:r>
            <a:endParaRPr kumimoji="0" lang="zh-HK" altLang="en-US" sz="2800">
              <a:latin typeface="Arial" charset="0"/>
              <a:cs typeface="Arial" charset="0"/>
            </a:endParaRPr>
          </a:p>
        </p:txBody>
      </p:sp>
      <p:sp>
        <p:nvSpPr>
          <p:cNvPr id="48134" name="矩形 11"/>
          <p:cNvSpPr>
            <a:spLocks noChangeArrowheads="1"/>
          </p:cNvSpPr>
          <p:nvPr/>
        </p:nvSpPr>
        <p:spPr bwMode="auto">
          <a:xfrm>
            <a:off x="222250" y="2686075"/>
            <a:ext cx="662940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sz="2800">
                <a:latin typeface="Arial" charset="0"/>
                <a:cs typeface="Arial" charset="0"/>
              </a:rPr>
              <a:t>4. 	</a:t>
            </a:r>
            <a:r>
              <a:rPr kumimoji="0" lang="zh-TW" altLang="en-US" sz="2800">
                <a:latin typeface="Arial" charset="0"/>
                <a:cs typeface="Arial" charset="0"/>
              </a:rPr>
              <a:t>反應混合物的 </a:t>
            </a:r>
            <a:r>
              <a:rPr kumimoji="0" lang="zh-TW" altLang="en-US" sz="3200" b="1" u="sng">
                <a:solidFill>
                  <a:srgbClr val="FF0000"/>
                </a:solidFill>
                <a:latin typeface="Arial" charset="0"/>
                <a:cs typeface="Arial" charset="0"/>
              </a:rPr>
              <a:t>密度與水並不一樣</a:t>
            </a:r>
            <a:r>
              <a:rPr kumimoji="0" lang="zh-TW" altLang="en-US" sz="2800">
                <a:latin typeface="Arial" charset="0"/>
                <a:cs typeface="Arial" charset="0"/>
              </a:rPr>
              <a:t>。</a:t>
            </a:r>
            <a:endParaRPr kumimoji="0" lang="zh-HK" altLang="en-US" sz="2800">
              <a:latin typeface="Arial" charset="0"/>
              <a:cs typeface="Arial" charset="0"/>
            </a:endParaRPr>
          </a:p>
        </p:txBody>
      </p:sp>
      <p:sp>
        <p:nvSpPr>
          <p:cNvPr id="48135" name="矩形 12"/>
          <p:cNvSpPr>
            <a:spLocks noChangeArrowheads="1"/>
          </p:cNvSpPr>
          <p:nvPr/>
        </p:nvSpPr>
        <p:spPr bwMode="auto">
          <a:xfrm>
            <a:off x="222250" y="3273450"/>
            <a:ext cx="60134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TW" sz="2800">
                <a:latin typeface="Arial" charset="0"/>
                <a:cs typeface="Arial" charset="0"/>
              </a:rPr>
              <a:t>5. 	</a:t>
            </a:r>
            <a:r>
              <a:rPr kumimoji="0" lang="zh-TW" altLang="en-US" sz="2800">
                <a:latin typeface="Arial" charset="0"/>
                <a:cs typeface="Arial" charset="0"/>
              </a:rPr>
              <a:t>實驗 </a:t>
            </a:r>
            <a:r>
              <a:rPr kumimoji="0" lang="zh-TW" altLang="en-US" sz="3200" b="1" u="sng">
                <a:solidFill>
                  <a:srgbClr val="FF0000"/>
                </a:solidFill>
                <a:latin typeface="Arial" charset="0"/>
                <a:cs typeface="Arial" charset="0"/>
              </a:rPr>
              <a:t>並非在標準條件下進行</a:t>
            </a:r>
            <a:r>
              <a:rPr kumimoji="0" lang="zh-TW" altLang="en-US" sz="2800">
                <a:latin typeface="Arial" charset="0"/>
                <a:cs typeface="Arial" charset="0"/>
              </a:rPr>
              <a:t>。</a:t>
            </a:r>
            <a:endParaRPr kumimoji="0" lang="zh-HK" altLang="en-US" sz="2800">
              <a:latin typeface="Arial" charset="0"/>
              <a:cs typeface="Arial" charset="0"/>
            </a:endParaRPr>
          </a:p>
        </p:txBody>
      </p:sp>
      <p:sp>
        <p:nvSpPr>
          <p:cNvPr id="14" name="Rectangle 5"/>
          <p:cNvSpPr>
            <a:spLocks noChangeArrowheads="1"/>
          </p:cNvSpPr>
          <p:nvPr/>
        </p:nvSpPr>
        <p:spPr bwMode="auto">
          <a:xfrm>
            <a:off x="193675" y="3940200"/>
            <a:ext cx="87836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kumimoji="0" lang="zh-TW" altLang="en-US" sz="2800"/>
              <a:t>若要得出較準確的數值，必須預先測定以下各項：</a:t>
            </a:r>
            <a:endParaRPr kumimoji="0" lang="en-US" altLang="zh-HK" sz="2800">
              <a:latin typeface="Arial" charset="0"/>
              <a:cs typeface="Arial" charset="0"/>
            </a:endParaRPr>
          </a:p>
        </p:txBody>
      </p:sp>
      <p:sp>
        <p:nvSpPr>
          <p:cNvPr id="15" name="Rectangle 5"/>
          <p:cNvSpPr>
            <a:spLocks noChangeArrowheads="1"/>
          </p:cNvSpPr>
          <p:nvPr/>
        </p:nvSpPr>
        <p:spPr bwMode="auto">
          <a:xfrm>
            <a:off x="228600" y="4421212"/>
            <a:ext cx="5210175"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kumimoji="1">
                <a:solidFill>
                  <a:schemeClr val="tx1"/>
                </a:solidFill>
                <a:latin typeface="Calibri" pitchFamily="34" charset="0"/>
                <a:ea typeface="新細明體" charset="-120"/>
              </a:defRPr>
            </a:lvl1pPr>
            <a:lvl2pPr marL="1081088" indent="-538163">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a:solidFill>
                  <a:schemeClr val="tx1"/>
                </a:solidFill>
                <a:latin typeface="Calibri" pitchFamily="34" charset="0"/>
                <a:ea typeface="新細明體" charset="-120"/>
              </a:defRPr>
            </a:lvl9pPr>
          </a:lstStyle>
          <a:p>
            <a:pPr lvl="1" eaLnBrk="1" hangingPunct="1">
              <a:buFontTx/>
              <a:buBlip>
                <a:blip r:embed="rId3"/>
              </a:buBlip>
            </a:pPr>
            <a:r>
              <a:rPr kumimoji="0" lang="zh-TW" altLang="en-US" sz="2800"/>
              <a:t>發泡膠杯的</a:t>
            </a:r>
            <a:r>
              <a:rPr kumimoji="0" lang="zh-HK" altLang="en-US" sz="2800"/>
              <a:t>熱容</a:t>
            </a:r>
            <a:endParaRPr kumimoji="0" lang="en-US" altLang="zh-TW" sz="2800">
              <a:latin typeface="Arial" charset="0"/>
              <a:ea typeface="Arial Unicode MS" pitchFamily="34" charset="-120"/>
              <a:cs typeface="Arial" charset="0"/>
            </a:endParaRPr>
          </a:p>
          <a:p>
            <a:pPr lvl="1" eaLnBrk="1" hangingPunct="1">
              <a:buFontTx/>
              <a:buBlip>
                <a:blip r:embed="rId3"/>
              </a:buBlip>
            </a:pPr>
            <a:r>
              <a:rPr kumimoji="0" lang="zh-TW" altLang="en-US" sz="2800"/>
              <a:t>温度計的</a:t>
            </a:r>
            <a:r>
              <a:rPr kumimoji="0" lang="zh-HK" altLang="en-US" sz="2800"/>
              <a:t>熱容</a:t>
            </a:r>
            <a:endParaRPr kumimoji="0" lang="en-US" altLang="zh-HK" sz="2800"/>
          </a:p>
          <a:p>
            <a:pPr lvl="1" eaLnBrk="1" hangingPunct="1">
              <a:buFontTx/>
              <a:buBlip>
                <a:blip r:embed="rId3"/>
              </a:buBlip>
            </a:pPr>
            <a:r>
              <a:rPr kumimoji="0" lang="zh-TW" altLang="en-US" sz="2800"/>
              <a:t>反應混合物的比熱容</a:t>
            </a:r>
            <a:endParaRPr kumimoji="0" lang="en-US" altLang="zh-TW" sz="2800"/>
          </a:p>
          <a:p>
            <a:pPr lvl="1" eaLnBrk="1" hangingPunct="1">
              <a:buFontTx/>
              <a:buBlip>
                <a:blip r:embed="rId3"/>
              </a:buBlip>
            </a:pPr>
            <a:r>
              <a:rPr kumimoji="0" lang="zh-TW" altLang="en-US" sz="2800"/>
              <a:t>反應混合物的密度</a:t>
            </a:r>
            <a:endParaRPr kumimoji="0" lang="en-US" altLang="zh-TW" sz="2800">
              <a:latin typeface="Arial" charset="0"/>
              <a:ea typeface="Arial Unicode MS" pitchFamily="34" charset="-120"/>
              <a:cs typeface="Arial Unicode MS" pitchFamily="34" charset="-120"/>
            </a:endParaRPr>
          </a:p>
        </p:txBody>
      </p:sp>
    </p:spTree>
    <p:extLst>
      <p:ext uri="{BB962C8B-B14F-4D97-AF65-F5344CB8AC3E}">
        <p14:creationId xmlns:p14="http://schemas.microsoft.com/office/powerpoint/2010/main" val="1386045990"/>
      </p:ext>
    </p:extLst>
  </p:cSld>
  <p:clrMapOvr>
    <a:masterClrMapping/>
  </p:clrMapOvr>
  <p:timing>
    <p:tnLst>
      <p:par>
        <p:cTn id="1" dur="indefinite" restart="never" nodeType="tmRoot"/>
      </p:par>
    </p:tnLst>
  </p:timing>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
          <p:cNvSpPr>
            <a:spLocks noChangeArrowheads="1"/>
          </p:cNvSpPr>
          <p:nvPr/>
        </p:nvSpPr>
        <p:spPr bwMode="auto">
          <a:xfrm>
            <a:off x="3059832" y="2058541"/>
            <a:ext cx="2298700" cy="769938"/>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kumimoji="0" lang="zh-TW" altLang="en-US" sz="4400" b="1" dirty="0">
                <a:solidFill>
                  <a:srgbClr val="FFFF00"/>
                </a:solidFill>
                <a:effectLst>
                  <a:outerShdw blurRad="38100" dist="38100" dir="2700000" algn="tl">
                    <a:srgbClr val="000000"/>
                  </a:outerShdw>
                </a:effectLst>
                <a:latin typeface="+mn-lt"/>
                <a:ea typeface="+mn-ea"/>
              </a:rPr>
              <a:t>第 </a:t>
            </a:r>
            <a:r>
              <a:rPr kumimoji="0" lang="en-US" altLang="zh-TW" sz="4400" b="1" dirty="0">
                <a:solidFill>
                  <a:schemeClr val="bg1"/>
                </a:solidFill>
                <a:effectLst>
                  <a:outerShdw blurRad="38100" dist="38100" dir="2700000" algn="tl">
                    <a:srgbClr val="000000"/>
                  </a:outerShdw>
                </a:effectLst>
                <a:latin typeface="Arial" pitchFamily="34" charset="0"/>
                <a:ea typeface="新細明體" panose="02020500000000000000" pitchFamily="18" charset="-120"/>
                <a:cs typeface="Arial" pitchFamily="34" charset="0"/>
              </a:rPr>
              <a:t>35 </a:t>
            </a:r>
            <a:r>
              <a:rPr kumimoji="0" lang="zh-TW" altLang="en-US" sz="4400" b="1" dirty="0">
                <a:solidFill>
                  <a:srgbClr val="FFFF00"/>
                </a:solidFill>
                <a:effectLst>
                  <a:outerShdw blurRad="38100" dist="38100" dir="2700000" algn="tl">
                    <a:srgbClr val="000000"/>
                  </a:outerShdw>
                </a:effectLst>
                <a:latin typeface="+mn-lt"/>
                <a:ea typeface="+mn-ea"/>
              </a:rPr>
              <a:t>章</a:t>
            </a:r>
            <a:endParaRPr kumimoji="0" lang="en-US" altLang="zh-TW" sz="4400" b="1" dirty="0">
              <a:solidFill>
                <a:srgbClr val="FFFF00"/>
              </a:solidFill>
              <a:effectLst>
                <a:outerShdw blurRad="38100" dist="38100" dir="2700000" algn="tl">
                  <a:srgbClr val="000000"/>
                </a:outerShdw>
              </a:effectLst>
              <a:latin typeface="Arial" pitchFamily="34" charset="0"/>
              <a:ea typeface="新細明體" panose="02020500000000000000" pitchFamily="18" charset="-120"/>
              <a:cs typeface="Arial" pitchFamily="34" charset="0"/>
            </a:endParaRPr>
          </a:p>
        </p:txBody>
      </p:sp>
      <p:sp>
        <p:nvSpPr>
          <p:cNvPr id="5124" name="Rectangle 4"/>
          <p:cNvSpPr>
            <a:spLocks noChangeArrowheads="1"/>
          </p:cNvSpPr>
          <p:nvPr/>
        </p:nvSpPr>
        <p:spPr bwMode="auto">
          <a:xfrm>
            <a:off x="3059832" y="3363714"/>
            <a:ext cx="2298700"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sz="3600" b="1" dirty="0">
                <a:solidFill>
                  <a:srgbClr val="800080"/>
                </a:solidFill>
                <a:latin typeface="Arial" charset="0"/>
                <a:cs typeface="Arial" charset="0"/>
              </a:rPr>
              <a:t>赫斯定律</a:t>
            </a:r>
            <a:endParaRPr kumimoji="0" lang="en-US" altLang="zh-TW" sz="3600" b="1" dirty="0">
              <a:solidFill>
                <a:srgbClr val="800080"/>
              </a:solidFill>
              <a:latin typeface="Arial" charset="0"/>
              <a:cs typeface="Arial" charset="0"/>
            </a:endParaRPr>
          </a:p>
        </p:txBody>
      </p:sp>
    </p:spTree>
    <p:extLst>
      <p:ext uri="{BB962C8B-B14F-4D97-AF65-F5344CB8AC3E}">
        <p14:creationId xmlns:p14="http://schemas.microsoft.com/office/powerpoint/2010/main" val="2262447894"/>
      </p:ext>
    </p:extLst>
  </p:cSld>
  <p:clrMapOvr>
    <a:masterClrMapping/>
  </p:clrMapOvr>
  <p:timing>
    <p:tnLst>
      <p:par>
        <p:cTn id="1" dur="indefinite" restart="never" nodeType="tmRoot"/>
      </p:par>
    </p:tnLst>
  </p:timing>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5"/>
          <p:cNvSpPr>
            <a:spLocks noChangeArrowheads="1"/>
          </p:cNvSpPr>
          <p:nvPr/>
        </p:nvSpPr>
        <p:spPr bwMode="auto">
          <a:xfrm>
            <a:off x="190500" y="592138"/>
            <a:ext cx="28908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測定生成焓變</a:t>
            </a:r>
          </a:p>
        </p:txBody>
      </p:sp>
      <p:sp>
        <p:nvSpPr>
          <p:cNvPr id="3" name="Rectangle 5"/>
          <p:cNvSpPr>
            <a:spLocks noChangeArrowheads="1"/>
          </p:cNvSpPr>
          <p:nvPr/>
        </p:nvSpPr>
        <p:spPr bwMode="auto">
          <a:xfrm>
            <a:off x="206375" y="1549400"/>
            <a:ext cx="877252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4513" indent="-533400">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lnSpc>
                <a:spcPct val="110000"/>
              </a:lnSpc>
              <a:buFontTx/>
              <a:buBlip>
                <a:blip r:embed="rId2"/>
              </a:buBlip>
            </a:pPr>
            <a:r>
              <a:rPr kumimoji="0" lang="zh-TW" altLang="en-US" sz="2800"/>
              <a:t>在大多數情況下，我們都 </a:t>
            </a:r>
            <a:r>
              <a:rPr kumimoji="0" lang="zh-TW" altLang="en-US" sz="3200" b="1">
                <a:solidFill>
                  <a:srgbClr val="3399FF"/>
                </a:solidFill>
              </a:rPr>
              <a:t>不能 </a:t>
            </a:r>
            <a:r>
              <a:rPr kumimoji="0" lang="zh-TW" altLang="en-US" sz="2800"/>
              <a:t>使用簡單量熱法來直接測定某些物質的生成焓變。</a:t>
            </a:r>
            <a:endParaRPr kumimoji="0" lang="en-US" altLang="zh-TW" sz="2800">
              <a:latin typeface="Arial" charset="0"/>
              <a:ea typeface="Arial Unicode MS" pitchFamily="34" charset="-120"/>
              <a:cs typeface="Arial" charset="0"/>
            </a:endParaRPr>
          </a:p>
        </p:txBody>
      </p:sp>
      <p:sp>
        <p:nvSpPr>
          <p:cNvPr id="4" name="Rectangle 5"/>
          <p:cNvSpPr>
            <a:spLocks noChangeArrowheads="1"/>
          </p:cNvSpPr>
          <p:nvPr/>
        </p:nvSpPr>
        <p:spPr bwMode="auto">
          <a:xfrm>
            <a:off x="206375" y="3149823"/>
            <a:ext cx="8772525" cy="519113"/>
          </a:xfrm>
          <a:prstGeom prst="rect">
            <a:avLst/>
          </a:prstGeom>
          <a:noFill/>
          <a:ln>
            <a:noFill/>
          </a:ln>
          <a:effectLst/>
          <a:extLst/>
        </p:spPr>
        <p:txBody>
          <a:bodyPr>
            <a:spAutoFit/>
          </a:bodyPr>
          <a:lstStyle/>
          <a:p>
            <a:pPr marL="544513" indent="-533400" eaLnBrk="1" fontAlgn="auto" hangingPunct="1">
              <a:spcBef>
                <a:spcPts val="0"/>
              </a:spcBef>
              <a:spcAft>
                <a:spcPts val="0"/>
              </a:spcAft>
              <a:buFontTx/>
              <a:buBlip>
                <a:blip r:embed="rId2"/>
              </a:buBlip>
              <a:defRPr/>
            </a:pPr>
            <a:r>
              <a:rPr kumimoji="0" lang="zh-TW" altLang="en-US" sz="2800" dirty="0">
                <a:latin typeface="+mn-ea"/>
                <a:ea typeface="+mn-ea"/>
                <a:cs typeface="Arial" panose="020B0604020202020204" pitchFamily="34" charset="0"/>
              </a:rPr>
              <a:t>這是因為：</a:t>
            </a:r>
            <a:endParaRPr kumimoji="0" lang="en-US" altLang="zh-TW" sz="2800" dirty="0">
              <a:latin typeface="+mn-ea"/>
              <a:ea typeface="+mn-ea"/>
              <a:cs typeface="Arial" panose="020B0604020202020204" pitchFamily="34" charset="0"/>
            </a:endParaRPr>
          </a:p>
        </p:txBody>
      </p:sp>
      <p:sp>
        <p:nvSpPr>
          <p:cNvPr id="5" name="Rectangle 5"/>
          <p:cNvSpPr>
            <a:spLocks noChangeArrowheads="1"/>
          </p:cNvSpPr>
          <p:nvPr/>
        </p:nvSpPr>
        <p:spPr bwMode="auto">
          <a:xfrm>
            <a:off x="219075" y="3786411"/>
            <a:ext cx="8770938"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kumimoji="1" sz="2400">
                <a:solidFill>
                  <a:schemeClr val="tx1"/>
                </a:solidFill>
                <a:latin typeface="Calibri" pitchFamily="34" charset="0"/>
                <a:ea typeface="新細明體" charset="-120"/>
              </a:defRPr>
            </a:lvl1pPr>
            <a:lvl2pPr marL="1081088" indent="-538163">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lvl="1" eaLnBrk="1" hangingPunct="1">
              <a:lnSpc>
                <a:spcPct val="110000"/>
              </a:lnSpc>
              <a:buFontTx/>
              <a:buBlip>
                <a:blip r:embed="rId3"/>
              </a:buBlip>
            </a:pPr>
            <a:r>
              <a:rPr kumimoji="0" lang="zh-TW" altLang="en-US" sz="2800"/>
              <a:t>有些生成反應是高度放熱的，故難以在量熱器中</a:t>
            </a:r>
            <a:r>
              <a:rPr kumimoji="0" lang="zh-TW" altLang="en-US" sz="3200" b="1">
                <a:solidFill>
                  <a:srgbClr val="3399FF"/>
                </a:solidFill>
              </a:rPr>
              <a:t>安全地進</a:t>
            </a:r>
            <a:r>
              <a:rPr kumimoji="0" lang="zh-HK" altLang="en-US" sz="3200" b="1">
                <a:solidFill>
                  <a:srgbClr val="3399FF"/>
                </a:solidFill>
              </a:rPr>
              <a:t>行</a:t>
            </a:r>
            <a:r>
              <a:rPr kumimoji="0" lang="zh-HK" altLang="en-US" sz="2800"/>
              <a:t>。</a:t>
            </a:r>
            <a:endParaRPr kumimoji="0" lang="en-US" altLang="zh-HK" sz="2800" b="1">
              <a:latin typeface="Arial" charset="0"/>
              <a:cs typeface="Arial" charset="0"/>
            </a:endParaRPr>
          </a:p>
        </p:txBody>
      </p:sp>
      <p:sp>
        <p:nvSpPr>
          <p:cNvPr id="6" name="Rectangle 5"/>
          <p:cNvSpPr>
            <a:spLocks noChangeArrowheads="1"/>
          </p:cNvSpPr>
          <p:nvPr/>
        </p:nvSpPr>
        <p:spPr bwMode="auto">
          <a:xfrm>
            <a:off x="212725" y="4978623"/>
            <a:ext cx="8331200" cy="68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kumimoji="1" sz="2400">
                <a:solidFill>
                  <a:schemeClr val="tx1"/>
                </a:solidFill>
                <a:latin typeface="Calibri" pitchFamily="34" charset="0"/>
                <a:ea typeface="新細明體" charset="-120"/>
              </a:defRPr>
            </a:lvl1pPr>
            <a:lvl2pPr marL="1081088" indent="-538163">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lvl="1" eaLnBrk="1" hangingPunct="1">
              <a:lnSpc>
                <a:spcPct val="120000"/>
              </a:lnSpc>
              <a:buFontTx/>
              <a:buBlip>
                <a:blip r:embed="rId3"/>
              </a:buBlip>
            </a:pPr>
            <a:r>
              <a:rPr kumimoji="0" lang="zh-TW" altLang="en-US" sz="2800"/>
              <a:t>有些反應會涉及副反應，並會生成 </a:t>
            </a:r>
            <a:r>
              <a:rPr kumimoji="0" lang="zh-TW" altLang="en-US" sz="3200" b="1">
                <a:solidFill>
                  <a:srgbClr val="3399FF"/>
                </a:solidFill>
              </a:rPr>
              <a:t>副產品</a:t>
            </a:r>
            <a:r>
              <a:rPr kumimoji="0" lang="zh-TW" altLang="en-US" sz="2800"/>
              <a:t>。</a:t>
            </a:r>
            <a:endParaRPr kumimoji="0" lang="en-US" altLang="zh-HK" sz="2800" b="1">
              <a:latin typeface="Arial" charset="0"/>
              <a:cs typeface="Arial" charset="0"/>
            </a:endParaRPr>
          </a:p>
        </p:txBody>
      </p:sp>
    </p:spTree>
    <p:extLst>
      <p:ext uri="{BB962C8B-B14F-4D97-AF65-F5344CB8AC3E}">
        <p14:creationId xmlns:p14="http://schemas.microsoft.com/office/powerpoint/2010/main" val="354690185"/>
      </p:ext>
    </p:extLst>
  </p:cSld>
  <p:clrMapOvr>
    <a:masterClrMapping/>
  </p:clrMapOvr>
  <p:timing>
    <p:tnLst>
      <p:par>
        <p:cTn id="1" dur="indefinite" restart="never" nodeType="tmRoot"/>
      </p:par>
    </p:tnLst>
  </p:timing>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8"/>
          <p:cNvSpPr>
            <a:spLocks noChangeArrowheads="1"/>
          </p:cNvSpPr>
          <p:nvPr/>
        </p:nvSpPr>
        <p:spPr bwMode="auto">
          <a:xfrm>
            <a:off x="227013" y="376238"/>
            <a:ext cx="34829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sz="3200" b="1">
                <a:solidFill>
                  <a:srgbClr val="CC0066"/>
                </a:solidFill>
                <a:cs typeface="Arial" charset="0"/>
              </a:rPr>
              <a:t>赫斯定律是甚麼？</a:t>
            </a:r>
          </a:p>
        </p:txBody>
      </p:sp>
      <p:sp>
        <p:nvSpPr>
          <p:cNvPr id="3075" name="AutoShape 9"/>
          <p:cNvSpPr>
            <a:spLocks noChangeArrowheads="1"/>
          </p:cNvSpPr>
          <p:nvPr/>
        </p:nvSpPr>
        <p:spPr bwMode="auto">
          <a:xfrm>
            <a:off x="251520" y="1412776"/>
            <a:ext cx="8636000" cy="125412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endParaRPr kumimoji="0" lang="zh-TW" altLang="en-US" sz="1800"/>
          </a:p>
        </p:txBody>
      </p:sp>
      <p:sp>
        <p:nvSpPr>
          <p:cNvPr id="3076" name="Text Box 10"/>
          <p:cNvSpPr txBox="1">
            <a:spLocks noChangeArrowheads="1"/>
          </p:cNvSpPr>
          <p:nvPr/>
        </p:nvSpPr>
        <p:spPr bwMode="auto">
          <a:xfrm>
            <a:off x="295970" y="1488976"/>
            <a:ext cx="9015413"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r>
              <a:rPr lang="zh-TW" altLang="en-US" sz="2800" b="1">
                <a:solidFill>
                  <a:srgbClr val="FF0000"/>
                </a:solidFill>
                <a:latin typeface="Arial" charset="0"/>
              </a:rPr>
              <a:t>無論化學反應是 </a:t>
            </a:r>
            <a:r>
              <a:rPr lang="zh-TW" altLang="en-US" sz="3200" b="1" u="sng">
                <a:solidFill>
                  <a:srgbClr val="FF0000"/>
                </a:solidFill>
                <a:latin typeface="標楷體" pitchFamily="65" charset="-120"/>
                <a:ea typeface="標楷體" pitchFamily="65" charset="-120"/>
              </a:rPr>
              <a:t>循哪條路線進</a:t>
            </a:r>
            <a:r>
              <a:rPr lang="zh-TW" altLang="en-US" sz="3000" b="1" u="sng">
                <a:solidFill>
                  <a:srgbClr val="FF0000"/>
                </a:solidFill>
                <a:latin typeface="標楷體" pitchFamily="65" charset="-120"/>
                <a:ea typeface="標楷體" pitchFamily="65" charset="-120"/>
              </a:rPr>
              <a:t>行</a:t>
            </a:r>
            <a:r>
              <a:rPr lang="zh-TW" altLang="en-US" sz="2600" b="1">
                <a:solidFill>
                  <a:srgbClr val="FF0000"/>
                </a:solidFill>
                <a:latin typeface="Arial" charset="0"/>
              </a:rPr>
              <a:t>，</a:t>
            </a:r>
            <a:r>
              <a:rPr lang="zh-TW" altLang="en-US" sz="2800" b="1">
                <a:solidFill>
                  <a:srgbClr val="FF0000"/>
                </a:solidFill>
                <a:latin typeface="Arial" charset="0"/>
              </a:rPr>
              <a:t>只要它的 </a:t>
            </a:r>
            <a:r>
              <a:rPr lang="zh-TW" altLang="en-US" sz="3200" b="1" u="sng">
                <a:solidFill>
                  <a:srgbClr val="FF0000"/>
                </a:solidFill>
                <a:latin typeface="標楷體" pitchFamily="65" charset="-120"/>
                <a:ea typeface="標楷體" pitchFamily="65" charset="-120"/>
              </a:rPr>
              <a:t>起始狀態和最終狀態不變</a:t>
            </a:r>
            <a:r>
              <a:rPr lang="zh-TW" altLang="en-US" sz="2600" b="1">
                <a:solidFill>
                  <a:srgbClr val="FF0000"/>
                </a:solidFill>
                <a:latin typeface="標楷體" pitchFamily="65" charset="-120"/>
                <a:ea typeface="標楷體" pitchFamily="65" charset="-120"/>
              </a:rPr>
              <a:t>，</a:t>
            </a:r>
            <a:r>
              <a:rPr lang="zh-TW" altLang="en-US" sz="2800" b="1">
                <a:solidFill>
                  <a:srgbClr val="FF0000"/>
                </a:solidFill>
                <a:latin typeface="Arial" charset="0"/>
              </a:rPr>
              <a:t>反應的</a:t>
            </a:r>
            <a:r>
              <a:rPr lang="zh-TW" altLang="en-US" sz="3000" b="1">
                <a:solidFill>
                  <a:srgbClr val="FF0000"/>
                </a:solidFill>
                <a:latin typeface="Arial" charset="0"/>
              </a:rPr>
              <a:t> </a:t>
            </a:r>
            <a:r>
              <a:rPr lang="zh-TW" altLang="en-US" sz="3200" b="1" u="sng">
                <a:solidFill>
                  <a:srgbClr val="FF0000"/>
                </a:solidFill>
                <a:latin typeface="標楷體" pitchFamily="65" charset="-120"/>
                <a:ea typeface="標楷體" pitchFamily="65" charset="-120"/>
              </a:rPr>
              <a:t>總焓變都是相同的</a:t>
            </a:r>
            <a:r>
              <a:rPr lang="zh-TW" altLang="en-US" sz="2600" b="1">
                <a:solidFill>
                  <a:srgbClr val="FF0000"/>
                </a:solidFill>
                <a:latin typeface="Arial" charset="0"/>
              </a:rPr>
              <a:t>。</a:t>
            </a:r>
            <a:endParaRPr lang="en-US" altLang="zh-TW" sz="2600" b="1">
              <a:solidFill>
                <a:srgbClr val="FF0000"/>
              </a:solidFill>
              <a:latin typeface="Arial" charset="0"/>
              <a:cs typeface="Arial" charset="0"/>
            </a:endParaRPr>
          </a:p>
        </p:txBody>
      </p:sp>
      <p:sp>
        <p:nvSpPr>
          <p:cNvPr id="15" name="Rectangle 6"/>
          <p:cNvSpPr>
            <a:spLocks noChangeArrowheads="1"/>
          </p:cNvSpPr>
          <p:nvPr/>
        </p:nvSpPr>
        <p:spPr bwMode="auto">
          <a:xfrm>
            <a:off x="300038" y="5149304"/>
            <a:ext cx="85026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just" eaLnBrk="1" hangingPunct="1">
              <a:buFontTx/>
              <a:buBlip>
                <a:blip r:embed="rId3"/>
              </a:buBlip>
            </a:pPr>
            <a:r>
              <a:rPr kumimoji="0" lang="zh-TW" altLang="en-US" sz="2800" dirty="0"/>
              <a:t>反應焓變只取決於 </a:t>
            </a:r>
            <a:r>
              <a:rPr kumimoji="0" lang="zh-TW" altLang="en-US" sz="3200" b="1" dirty="0">
                <a:solidFill>
                  <a:srgbClr val="3399FF"/>
                </a:solidFill>
              </a:rPr>
              <a:t>反應物 與 生成物 的焓差</a:t>
            </a:r>
            <a:r>
              <a:rPr kumimoji="0" lang="zh-TW" altLang="en-US" sz="2800" dirty="0"/>
              <a:t>，與反應所循的路線無關。</a:t>
            </a:r>
            <a:endParaRPr kumimoji="0" lang="zh-HK" altLang="en-US" sz="2800" dirty="0">
              <a:latin typeface="Arial" charset="0"/>
              <a:ea typeface="Arial Unicode MS" pitchFamily="34" charset="-120"/>
              <a:cs typeface="Arial" charset="0"/>
            </a:endParaRPr>
          </a:p>
        </p:txBody>
      </p:sp>
      <p:sp>
        <p:nvSpPr>
          <p:cNvPr id="18" name="Rectangle 2"/>
          <p:cNvSpPr>
            <a:spLocks noChangeArrowheads="1"/>
          </p:cNvSpPr>
          <p:nvPr/>
        </p:nvSpPr>
        <p:spPr bwMode="auto">
          <a:xfrm>
            <a:off x="1380852" y="3309938"/>
            <a:ext cx="17494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C(s) +</a:t>
            </a:r>
            <a:r>
              <a:rPr kumimoji="0" lang="en-US" altLang="zh-TW" sz="2000">
                <a:latin typeface="Arial" charset="0"/>
                <a:cs typeface="Arial" charset="0"/>
              </a:rPr>
              <a:t>  O</a:t>
            </a:r>
            <a:r>
              <a:rPr kumimoji="0" lang="en-US" altLang="zh-TW" sz="2000" baseline="-25000">
                <a:latin typeface="Arial" charset="0"/>
                <a:cs typeface="Arial" charset="0"/>
              </a:rPr>
              <a:t>2</a:t>
            </a:r>
            <a:r>
              <a:rPr kumimoji="0" lang="en-US" altLang="zh-HK" sz="2000">
                <a:latin typeface="Arial" charset="0"/>
                <a:cs typeface="Arial" charset="0"/>
              </a:rPr>
              <a:t>(g)   </a:t>
            </a:r>
          </a:p>
        </p:txBody>
      </p:sp>
      <p:sp>
        <p:nvSpPr>
          <p:cNvPr id="19" name="Rectangle 4"/>
          <p:cNvSpPr>
            <a:spLocks noChangeArrowheads="1"/>
          </p:cNvSpPr>
          <p:nvPr/>
        </p:nvSpPr>
        <p:spPr bwMode="auto">
          <a:xfrm>
            <a:off x="6083027" y="3319463"/>
            <a:ext cx="976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CO</a:t>
            </a:r>
            <a:r>
              <a:rPr kumimoji="0" lang="en-US" altLang="zh-HK" sz="2000" baseline="-25000">
                <a:latin typeface="Arial" charset="0"/>
                <a:cs typeface="Arial" charset="0"/>
              </a:rPr>
              <a:t>2</a:t>
            </a:r>
            <a:r>
              <a:rPr kumimoji="0" lang="en-US" altLang="zh-HK" sz="2000">
                <a:latin typeface="Arial" charset="0"/>
                <a:cs typeface="Arial" charset="0"/>
              </a:rPr>
              <a:t>(g)</a:t>
            </a:r>
          </a:p>
        </p:txBody>
      </p:sp>
      <p:sp>
        <p:nvSpPr>
          <p:cNvPr id="23" name="Line 21"/>
          <p:cNvSpPr>
            <a:spLocks noChangeShapeType="1"/>
          </p:cNvSpPr>
          <p:nvPr/>
        </p:nvSpPr>
        <p:spPr bwMode="auto">
          <a:xfrm>
            <a:off x="2972222" y="3508375"/>
            <a:ext cx="2978150" cy="0"/>
          </a:xfrm>
          <a:prstGeom prst="line">
            <a:avLst/>
          </a:prstGeom>
          <a:noFill/>
          <a:ln w="635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24" name="Line 22"/>
          <p:cNvSpPr>
            <a:spLocks noChangeShapeType="1"/>
          </p:cNvSpPr>
          <p:nvPr/>
        </p:nvSpPr>
        <p:spPr bwMode="auto">
          <a:xfrm>
            <a:off x="2879452" y="3752850"/>
            <a:ext cx="703263" cy="531813"/>
          </a:xfrm>
          <a:prstGeom prst="line">
            <a:avLst/>
          </a:prstGeom>
          <a:noFill/>
          <a:ln w="63500">
            <a:solidFill>
              <a:srgbClr val="FF6699"/>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nvGrpSpPr>
          <p:cNvPr id="3" name="群組 10"/>
          <p:cNvGrpSpPr>
            <a:grpSpLocks/>
          </p:cNvGrpSpPr>
          <p:nvPr/>
        </p:nvGrpSpPr>
        <p:grpSpPr bwMode="auto">
          <a:xfrm>
            <a:off x="3565252" y="3989388"/>
            <a:ext cx="2327275" cy="663575"/>
            <a:chOff x="4602164" y="3024189"/>
            <a:chExt cx="2327275" cy="663576"/>
          </a:xfrm>
        </p:grpSpPr>
        <p:sp>
          <p:nvSpPr>
            <p:cNvPr id="8212" name="Rectangle 3"/>
            <p:cNvSpPr>
              <a:spLocks noChangeArrowheads="1"/>
            </p:cNvSpPr>
            <p:nvPr/>
          </p:nvSpPr>
          <p:spPr bwMode="auto">
            <a:xfrm>
              <a:off x="4602164" y="3155952"/>
              <a:ext cx="23272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CO(g)</a:t>
              </a:r>
              <a:r>
                <a:rPr kumimoji="0" lang="en-US" altLang="zh-TW" sz="2000">
                  <a:latin typeface="Arial" charset="0"/>
                  <a:cs typeface="Arial" charset="0"/>
                </a:rPr>
                <a:t> +    O</a:t>
              </a:r>
              <a:r>
                <a:rPr kumimoji="0" lang="en-US" altLang="zh-TW" sz="2000" baseline="-25000">
                  <a:latin typeface="Arial" charset="0"/>
                  <a:cs typeface="Arial" charset="0"/>
                </a:rPr>
                <a:t>2</a:t>
              </a:r>
              <a:r>
                <a:rPr kumimoji="0" lang="en-US" altLang="zh-TW" sz="2000">
                  <a:latin typeface="Arial" charset="0"/>
                  <a:cs typeface="Arial" charset="0"/>
                </a:rPr>
                <a:t>(g)</a:t>
              </a:r>
              <a:endParaRPr kumimoji="0" lang="en-US" altLang="zh-HK" sz="2000">
                <a:latin typeface="Arial" charset="0"/>
                <a:cs typeface="Arial" charset="0"/>
              </a:endParaRPr>
            </a:p>
          </p:txBody>
        </p:sp>
        <p:graphicFrame>
          <p:nvGraphicFramePr>
            <p:cNvPr id="8213" name="Object 24"/>
            <p:cNvGraphicFramePr>
              <a:graphicFrameLocks noChangeAspect="1"/>
            </p:cNvGraphicFramePr>
            <p:nvPr/>
          </p:nvGraphicFramePr>
          <p:xfrm>
            <a:off x="5637213" y="3024189"/>
            <a:ext cx="257175" cy="663576"/>
          </p:xfrm>
          <a:graphic>
            <a:graphicData uri="http://schemas.openxmlformats.org/presentationml/2006/ole">
              <mc:AlternateContent xmlns:mc="http://schemas.openxmlformats.org/markup-compatibility/2006">
                <mc:Choice xmlns:v="urn:schemas-microsoft-com:vml" Requires="v">
                  <p:oleObj spid="_x0000_s73769" name="方程式" r:id="rId4" imgW="152334" imgH="393529" progId="Equation.3">
                    <p:embed/>
                  </p:oleObj>
                </mc:Choice>
                <mc:Fallback>
                  <p:oleObj name="方程式" r:id="rId4" imgW="152334" imgH="393529"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37213" y="3024189"/>
                          <a:ext cx="257175" cy="663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sp>
        <p:nvSpPr>
          <p:cNvPr id="30" name="Line 22"/>
          <p:cNvSpPr>
            <a:spLocks noChangeShapeType="1"/>
          </p:cNvSpPr>
          <p:nvPr/>
        </p:nvSpPr>
        <p:spPr bwMode="auto">
          <a:xfrm flipV="1">
            <a:off x="5546452" y="3733800"/>
            <a:ext cx="703263" cy="552450"/>
          </a:xfrm>
          <a:prstGeom prst="line">
            <a:avLst/>
          </a:prstGeom>
          <a:noFill/>
          <a:ln w="63500">
            <a:solidFill>
              <a:srgbClr val="FF6699"/>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12" name="矩形 11"/>
          <p:cNvSpPr>
            <a:spLocks noChangeArrowheads="1"/>
          </p:cNvSpPr>
          <p:nvPr/>
        </p:nvSpPr>
        <p:spPr bwMode="auto">
          <a:xfrm>
            <a:off x="3461172" y="3135313"/>
            <a:ext cx="17891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n-US" altLang="zh-HK" sz="1800">
                <a:solidFill>
                  <a:srgbClr val="00B050"/>
                </a:solidFill>
                <a:latin typeface="Arial" charset="0"/>
                <a:sym typeface="Symbol" pitchFamily="18" charset="2"/>
              </a:rPr>
              <a:t></a:t>
            </a:r>
            <a:r>
              <a:rPr kumimoji="0" lang="en-US" altLang="zh-HK" sz="1800">
                <a:solidFill>
                  <a:srgbClr val="00B050"/>
                </a:solidFill>
                <a:latin typeface="Arial" charset="0"/>
              </a:rPr>
              <a:t>393.5</a:t>
            </a:r>
            <a:r>
              <a:rPr kumimoji="0" lang="el-GR" altLang="zh-HK" sz="1800">
                <a:solidFill>
                  <a:srgbClr val="00B050"/>
                </a:solidFill>
                <a:latin typeface="Arial" charset="0"/>
              </a:rPr>
              <a:t> kJ mol</a:t>
            </a:r>
            <a:r>
              <a:rPr kumimoji="0" lang="en-US" altLang="zh-HK" sz="1800" baseline="30000">
                <a:solidFill>
                  <a:srgbClr val="00B050"/>
                </a:solidFill>
                <a:latin typeface="Arial" charset="0"/>
                <a:sym typeface="Symbol" pitchFamily="18" charset="2"/>
              </a:rPr>
              <a:t></a:t>
            </a:r>
            <a:r>
              <a:rPr kumimoji="0" lang="en-US" altLang="zh-HK" sz="1800" baseline="30000">
                <a:solidFill>
                  <a:srgbClr val="00B050"/>
                </a:solidFill>
                <a:latin typeface="Arial" charset="0"/>
              </a:rPr>
              <a:t>1</a:t>
            </a:r>
          </a:p>
        </p:txBody>
      </p:sp>
      <p:sp>
        <p:nvSpPr>
          <p:cNvPr id="13" name="矩形 12"/>
          <p:cNvSpPr>
            <a:spLocks noChangeArrowheads="1"/>
          </p:cNvSpPr>
          <p:nvPr/>
        </p:nvSpPr>
        <p:spPr bwMode="auto">
          <a:xfrm>
            <a:off x="5908402" y="3905250"/>
            <a:ext cx="17827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lang="fr-FR" altLang="zh-HK" sz="2000">
                <a:solidFill>
                  <a:srgbClr val="FF6699"/>
                </a:solidFill>
              </a:rPr>
              <a:t>–283.0 </a:t>
            </a:r>
            <a:r>
              <a:rPr lang="it-IT" altLang="zh-HK" sz="2000">
                <a:solidFill>
                  <a:srgbClr val="FF6699"/>
                </a:solidFill>
              </a:rPr>
              <a:t>kJ mol</a:t>
            </a:r>
            <a:r>
              <a:rPr lang="it-IT" altLang="zh-HK" sz="2000" baseline="30000">
                <a:solidFill>
                  <a:srgbClr val="FF6699"/>
                </a:solidFill>
              </a:rPr>
              <a:t>–1</a:t>
            </a:r>
            <a:endParaRPr lang="zh-HK" altLang="en-US" sz="2000">
              <a:solidFill>
                <a:srgbClr val="FF6699"/>
              </a:solidFill>
            </a:endParaRPr>
          </a:p>
        </p:txBody>
      </p:sp>
      <p:sp>
        <p:nvSpPr>
          <p:cNvPr id="14" name="矩形 13"/>
          <p:cNvSpPr>
            <a:spLocks noChangeArrowheads="1"/>
          </p:cNvSpPr>
          <p:nvPr/>
        </p:nvSpPr>
        <p:spPr bwMode="auto">
          <a:xfrm>
            <a:off x="1403077" y="3911600"/>
            <a:ext cx="17811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r>
              <a:rPr lang="en-US" altLang="ja-JP" sz="2000">
                <a:solidFill>
                  <a:srgbClr val="FF6699"/>
                </a:solidFill>
              </a:rPr>
              <a:t>–110.5 </a:t>
            </a:r>
            <a:r>
              <a:rPr lang="it-IT" altLang="zh-HK" sz="2000">
                <a:solidFill>
                  <a:srgbClr val="FF6699"/>
                </a:solidFill>
              </a:rPr>
              <a:t>kJ mol</a:t>
            </a:r>
            <a:r>
              <a:rPr lang="it-IT" altLang="zh-HK" sz="2000" baseline="30000">
                <a:solidFill>
                  <a:srgbClr val="FF6699"/>
                </a:solidFill>
              </a:rPr>
              <a:t>–1</a:t>
            </a:r>
            <a:endParaRPr lang="zh-HK" altLang="en-US" sz="2000">
              <a:solidFill>
                <a:srgbClr val="FF6699"/>
              </a:solidFill>
            </a:endParaRPr>
          </a:p>
        </p:txBody>
      </p:sp>
      <p:sp>
        <p:nvSpPr>
          <p:cNvPr id="2" name="橢圓 1"/>
          <p:cNvSpPr/>
          <p:nvPr/>
        </p:nvSpPr>
        <p:spPr>
          <a:xfrm>
            <a:off x="1331640" y="3135313"/>
            <a:ext cx="1731962" cy="76993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21" name="橢圓 20"/>
          <p:cNvSpPr/>
          <p:nvPr/>
        </p:nvSpPr>
        <p:spPr>
          <a:xfrm>
            <a:off x="6097315" y="3124200"/>
            <a:ext cx="962025" cy="76993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Tree>
    <p:extLst>
      <p:ext uri="{BB962C8B-B14F-4D97-AF65-F5344CB8AC3E}">
        <p14:creationId xmlns:p14="http://schemas.microsoft.com/office/powerpoint/2010/main" val="442734232"/>
      </p:ext>
    </p:extLst>
  </p:cSld>
  <p:clrMapOvr>
    <a:masterClrMapping/>
  </p:clrMapOvr>
  <p:timing>
    <p:tnLst>
      <p:par>
        <p:cTn id="1" dur="indefinite" restart="never" nodeType="tmRoot"/>
      </p:par>
    </p:tnLst>
  </p:timing>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文字方塊 1"/>
          <p:cNvSpPr txBox="1">
            <a:spLocks noChangeArrowheads="1"/>
          </p:cNvSpPr>
          <p:nvPr/>
        </p:nvSpPr>
        <p:spPr bwMode="auto">
          <a:xfrm>
            <a:off x="534988" y="260648"/>
            <a:ext cx="3956050" cy="582612"/>
          </a:xfrm>
          <a:prstGeom prst="rect">
            <a:avLst/>
          </a:prstGeom>
          <a:noFill/>
          <a:ln w="63500" cmpd="thickThin">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ctr" eaLnBrk="1" hangingPunct="1"/>
            <a:r>
              <a:rPr kumimoji="0" lang="zh-TW" altLang="en-US" sz="2800" b="1">
                <a:solidFill>
                  <a:srgbClr val="009900"/>
                </a:solidFill>
                <a:latin typeface="Arial" charset="0"/>
                <a:cs typeface="Arial" charset="0"/>
              </a:rPr>
              <a:t>生成乙烷 </a:t>
            </a:r>
            <a:r>
              <a:rPr kumimoji="0" lang="en-US" altLang="zh-HK" sz="2800" b="1">
                <a:solidFill>
                  <a:srgbClr val="009900"/>
                </a:solidFill>
                <a:latin typeface="Arial" charset="0"/>
                <a:cs typeface="Arial" charset="0"/>
              </a:rPr>
              <a:t>(C</a:t>
            </a:r>
            <a:r>
              <a:rPr kumimoji="0" lang="en-US" altLang="zh-HK" sz="2800" b="1" baseline="-25000">
                <a:solidFill>
                  <a:srgbClr val="009900"/>
                </a:solidFill>
                <a:latin typeface="Arial" charset="0"/>
                <a:cs typeface="Arial" charset="0"/>
              </a:rPr>
              <a:t>2</a:t>
            </a:r>
            <a:r>
              <a:rPr kumimoji="0" lang="en-US" altLang="zh-HK" sz="2800" b="1">
                <a:solidFill>
                  <a:srgbClr val="009900"/>
                </a:solidFill>
                <a:latin typeface="Arial" charset="0"/>
                <a:cs typeface="Arial" charset="0"/>
              </a:rPr>
              <a:t>H</a:t>
            </a:r>
            <a:r>
              <a:rPr kumimoji="0" lang="en-US" altLang="zh-HK" sz="2800" b="1" baseline="-25000">
                <a:solidFill>
                  <a:srgbClr val="009900"/>
                </a:solidFill>
                <a:latin typeface="Arial" charset="0"/>
                <a:cs typeface="Arial" charset="0"/>
              </a:rPr>
              <a:t>6</a:t>
            </a:r>
            <a:r>
              <a:rPr kumimoji="0" lang="en-US" altLang="zh-HK" sz="2800" b="1">
                <a:solidFill>
                  <a:srgbClr val="009900"/>
                </a:solidFill>
                <a:latin typeface="Arial" charset="0"/>
                <a:cs typeface="Arial" charset="0"/>
              </a:rPr>
              <a:t>) </a:t>
            </a:r>
            <a:r>
              <a:rPr kumimoji="0" lang="zh-TW" altLang="en-US" sz="2800" b="1">
                <a:solidFill>
                  <a:srgbClr val="009900"/>
                </a:solidFill>
                <a:latin typeface="Arial" charset="0"/>
                <a:cs typeface="Arial" charset="0"/>
              </a:rPr>
              <a:t>的反應</a:t>
            </a:r>
            <a:endParaRPr kumimoji="0" lang="zh-HK" altLang="en-US" sz="2800" b="1">
              <a:solidFill>
                <a:srgbClr val="009900"/>
              </a:solidFill>
              <a:latin typeface="Arial" charset="0"/>
              <a:cs typeface="Arial" charset="0"/>
            </a:endParaRPr>
          </a:p>
        </p:txBody>
      </p:sp>
      <p:sp>
        <p:nvSpPr>
          <p:cNvPr id="3" name="Rectangle 6"/>
          <p:cNvSpPr>
            <a:spLocks noChangeArrowheads="1"/>
          </p:cNvSpPr>
          <p:nvPr/>
        </p:nvSpPr>
        <p:spPr bwMode="auto">
          <a:xfrm>
            <a:off x="522288" y="980728"/>
            <a:ext cx="85026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just" eaLnBrk="1" hangingPunct="1">
              <a:buFontTx/>
              <a:buBlip>
                <a:blip r:embed="rId3"/>
              </a:buBlip>
            </a:pPr>
            <a:r>
              <a:rPr kumimoji="0" lang="zh-TW" altLang="en-US" sz="2800" dirty="0">
                <a:latin typeface="Arial" charset="0"/>
                <a:cs typeface="Arial" charset="0"/>
              </a:rPr>
              <a:t>這</a:t>
            </a:r>
            <a:r>
              <a:rPr kumimoji="0" lang="zh-HK" altLang="en-US" sz="2800" dirty="0">
                <a:cs typeface="Arial" charset="0"/>
              </a:rPr>
              <a:t>反</a:t>
            </a:r>
            <a:r>
              <a:rPr kumimoji="0" lang="zh-TW" altLang="en-US" sz="2800" dirty="0">
                <a:cs typeface="Arial" charset="0"/>
              </a:rPr>
              <a:t>應可循多於一條的路線進行。</a:t>
            </a:r>
            <a:endParaRPr kumimoji="0" lang="zh-HK" altLang="en-US" sz="2800" dirty="0">
              <a:latin typeface="Arial" charset="0"/>
              <a:ea typeface="Arial Unicode MS" pitchFamily="34" charset="-120"/>
              <a:cs typeface="Arial" charset="0"/>
            </a:endParaRPr>
          </a:p>
        </p:txBody>
      </p:sp>
      <p:graphicFrame>
        <p:nvGraphicFramePr>
          <p:cNvPr id="6" name="Object 2"/>
          <p:cNvGraphicFramePr>
            <a:graphicFrameLocks noChangeAspect="1"/>
          </p:cNvGraphicFramePr>
          <p:nvPr>
            <p:extLst>
              <p:ext uri="{D42A27DB-BD31-4B8C-83A1-F6EECF244321}">
                <p14:modId xmlns:p14="http://schemas.microsoft.com/office/powerpoint/2010/main" val="199117631"/>
              </p:ext>
            </p:extLst>
          </p:nvPr>
        </p:nvGraphicFramePr>
        <p:xfrm>
          <a:off x="317500" y="3815605"/>
          <a:ext cx="2028825" cy="419100"/>
        </p:xfrm>
        <a:graphic>
          <a:graphicData uri="http://schemas.openxmlformats.org/presentationml/2006/ole">
            <mc:AlternateContent xmlns:mc="http://schemas.openxmlformats.org/markup-compatibility/2006">
              <mc:Choice xmlns:v="urn:schemas-microsoft-com:vml" Requires="v">
                <p:oleObj spid="_x0000_s75417" name="PBrush" r:id="rId4" imgW="2029108" imgH="419048" progId="">
                  <p:embed/>
                </p:oleObj>
              </mc:Choice>
              <mc:Fallback>
                <p:oleObj name="PBrush" r:id="rId4" imgW="2029108" imgH="419048"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500" y="3815605"/>
                        <a:ext cx="2028825" cy="41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7" name="Object 3"/>
          <p:cNvGraphicFramePr>
            <a:graphicFrameLocks noChangeAspect="1"/>
          </p:cNvGraphicFramePr>
          <p:nvPr>
            <p:extLst>
              <p:ext uri="{D42A27DB-BD31-4B8C-83A1-F6EECF244321}">
                <p14:modId xmlns:p14="http://schemas.microsoft.com/office/powerpoint/2010/main" val="547582055"/>
              </p:ext>
            </p:extLst>
          </p:nvPr>
        </p:nvGraphicFramePr>
        <p:xfrm>
          <a:off x="6738938" y="3853705"/>
          <a:ext cx="1066800" cy="352425"/>
        </p:xfrm>
        <a:graphic>
          <a:graphicData uri="http://schemas.openxmlformats.org/presentationml/2006/ole">
            <mc:AlternateContent xmlns:mc="http://schemas.openxmlformats.org/markup-compatibility/2006">
              <mc:Choice xmlns:v="urn:schemas-microsoft-com:vml" Requires="v">
                <p:oleObj spid="_x0000_s75418" name="PBrush" r:id="rId6" imgW="1066667" imgH="352474" progId="">
                  <p:embed/>
                </p:oleObj>
              </mc:Choice>
              <mc:Fallback>
                <p:oleObj name="PBrush" r:id="rId6" imgW="1066667" imgH="352474"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38938" y="3853705"/>
                        <a:ext cx="1066800" cy="352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 name="Object 4"/>
          <p:cNvGraphicFramePr>
            <a:graphicFrameLocks noChangeAspect="1"/>
          </p:cNvGraphicFramePr>
          <p:nvPr>
            <p:extLst>
              <p:ext uri="{D42A27DB-BD31-4B8C-83A1-F6EECF244321}">
                <p14:modId xmlns:p14="http://schemas.microsoft.com/office/powerpoint/2010/main" val="635888730"/>
              </p:ext>
            </p:extLst>
          </p:nvPr>
        </p:nvGraphicFramePr>
        <p:xfrm>
          <a:off x="2576513" y="3867993"/>
          <a:ext cx="3848100" cy="400050"/>
        </p:xfrm>
        <a:graphic>
          <a:graphicData uri="http://schemas.openxmlformats.org/presentationml/2006/ole">
            <mc:AlternateContent xmlns:mc="http://schemas.openxmlformats.org/markup-compatibility/2006">
              <mc:Choice xmlns:v="urn:schemas-microsoft-com:vml" Requires="v">
                <p:oleObj spid="_x0000_s75419" name="PBrush" r:id="rId8" imgW="3847619" imgH="400000" progId="">
                  <p:embed/>
                </p:oleObj>
              </mc:Choice>
              <mc:Fallback>
                <p:oleObj name="PBrush" r:id="rId8" imgW="3847619" imgH="400000" progId="">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76513" y="3867993"/>
                        <a:ext cx="38481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 name="Object 5"/>
          <p:cNvGraphicFramePr>
            <a:graphicFrameLocks noChangeAspect="1"/>
          </p:cNvGraphicFramePr>
          <p:nvPr>
            <p:extLst>
              <p:ext uri="{D42A27DB-BD31-4B8C-83A1-F6EECF244321}">
                <p14:modId xmlns:p14="http://schemas.microsoft.com/office/powerpoint/2010/main" val="3529322123"/>
              </p:ext>
            </p:extLst>
          </p:nvPr>
        </p:nvGraphicFramePr>
        <p:xfrm>
          <a:off x="1652588" y="2358280"/>
          <a:ext cx="2133600" cy="1485900"/>
        </p:xfrm>
        <a:graphic>
          <a:graphicData uri="http://schemas.openxmlformats.org/presentationml/2006/ole">
            <mc:AlternateContent xmlns:mc="http://schemas.openxmlformats.org/markup-compatibility/2006">
              <mc:Choice xmlns:v="urn:schemas-microsoft-com:vml" Requires="v">
                <p:oleObj spid="_x0000_s75420" name="PBrush" r:id="rId10" imgW="2133898" imgH="1486107" progId="">
                  <p:embed/>
                </p:oleObj>
              </mc:Choice>
              <mc:Fallback>
                <p:oleObj name="PBrush" r:id="rId10" imgW="2133898" imgH="1486107" progId="">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652588" y="2358280"/>
                        <a:ext cx="2133600" cy="148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 name="Object 6"/>
          <p:cNvGraphicFramePr>
            <a:graphicFrameLocks noChangeAspect="1"/>
          </p:cNvGraphicFramePr>
          <p:nvPr>
            <p:extLst>
              <p:ext uri="{D42A27DB-BD31-4B8C-83A1-F6EECF244321}">
                <p14:modId xmlns:p14="http://schemas.microsoft.com/office/powerpoint/2010/main" val="1638449774"/>
              </p:ext>
            </p:extLst>
          </p:nvPr>
        </p:nvGraphicFramePr>
        <p:xfrm>
          <a:off x="5002213" y="2305893"/>
          <a:ext cx="2114550" cy="1476375"/>
        </p:xfrm>
        <a:graphic>
          <a:graphicData uri="http://schemas.openxmlformats.org/presentationml/2006/ole">
            <mc:AlternateContent xmlns:mc="http://schemas.openxmlformats.org/markup-compatibility/2006">
              <mc:Choice xmlns:v="urn:schemas-microsoft-com:vml" Requires="v">
                <p:oleObj spid="_x0000_s75421" name="PBrush" r:id="rId12" imgW="2114845" imgH="1476190" progId="">
                  <p:embed/>
                </p:oleObj>
              </mc:Choice>
              <mc:Fallback>
                <p:oleObj name="PBrush" r:id="rId12" imgW="2114845" imgH="1476190" progId="">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002213" y="2305893"/>
                        <a:ext cx="2114550" cy="1476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 name="Object 7"/>
          <p:cNvGraphicFramePr>
            <a:graphicFrameLocks noChangeAspect="1"/>
          </p:cNvGraphicFramePr>
          <p:nvPr>
            <p:extLst>
              <p:ext uri="{D42A27DB-BD31-4B8C-83A1-F6EECF244321}">
                <p14:modId xmlns:p14="http://schemas.microsoft.com/office/powerpoint/2010/main" val="2830445607"/>
              </p:ext>
            </p:extLst>
          </p:nvPr>
        </p:nvGraphicFramePr>
        <p:xfrm>
          <a:off x="3579813" y="5731718"/>
          <a:ext cx="2105025" cy="352425"/>
        </p:xfrm>
        <a:graphic>
          <a:graphicData uri="http://schemas.openxmlformats.org/presentationml/2006/ole">
            <mc:AlternateContent xmlns:mc="http://schemas.openxmlformats.org/markup-compatibility/2006">
              <mc:Choice xmlns:v="urn:schemas-microsoft-com:vml" Requires="v">
                <p:oleObj spid="_x0000_s75422" name="PBrush" r:id="rId14" imgW="2104762" imgH="352474" progId="">
                  <p:embed/>
                </p:oleObj>
              </mc:Choice>
              <mc:Fallback>
                <p:oleObj name="PBrush" r:id="rId14" imgW="2104762" imgH="352474" progId="">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579813" y="5731718"/>
                        <a:ext cx="2105025" cy="352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2" name="Object 8"/>
          <p:cNvGraphicFramePr>
            <a:graphicFrameLocks noChangeAspect="1"/>
          </p:cNvGraphicFramePr>
          <p:nvPr>
            <p:extLst>
              <p:ext uri="{D42A27DB-BD31-4B8C-83A1-F6EECF244321}">
                <p14:modId xmlns:p14="http://schemas.microsoft.com/office/powerpoint/2010/main" val="256682389"/>
              </p:ext>
            </p:extLst>
          </p:nvPr>
        </p:nvGraphicFramePr>
        <p:xfrm>
          <a:off x="1654175" y="4236293"/>
          <a:ext cx="2152650" cy="1466850"/>
        </p:xfrm>
        <a:graphic>
          <a:graphicData uri="http://schemas.openxmlformats.org/presentationml/2006/ole">
            <mc:AlternateContent xmlns:mc="http://schemas.openxmlformats.org/markup-compatibility/2006">
              <mc:Choice xmlns:v="urn:schemas-microsoft-com:vml" Requires="v">
                <p:oleObj spid="_x0000_s75423" name="PBrush" r:id="rId16" imgW="2152951" imgH="1467055" progId="">
                  <p:embed/>
                </p:oleObj>
              </mc:Choice>
              <mc:Fallback>
                <p:oleObj name="PBrush" r:id="rId16" imgW="2152951" imgH="1467055" progId="">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654175" y="4236293"/>
                        <a:ext cx="2152650" cy="146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 name="Object 9"/>
          <p:cNvGraphicFramePr>
            <a:graphicFrameLocks noChangeAspect="1"/>
          </p:cNvGraphicFramePr>
          <p:nvPr>
            <p:extLst>
              <p:ext uri="{D42A27DB-BD31-4B8C-83A1-F6EECF244321}">
                <p14:modId xmlns:p14="http://schemas.microsoft.com/office/powerpoint/2010/main" val="3281425832"/>
              </p:ext>
            </p:extLst>
          </p:nvPr>
        </p:nvGraphicFramePr>
        <p:xfrm>
          <a:off x="5019675" y="4264868"/>
          <a:ext cx="2181225" cy="1438275"/>
        </p:xfrm>
        <a:graphic>
          <a:graphicData uri="http://schemas.openxmlformats.org/presentationml/2006/ole">
            <mc:AlternateContent xmlns:mc="http://schemas.openxmlformats.org/markup-compatibility/2006">
              <mc:Choice xmlns:v="urn:schemas-microsoft-com:vml" Requires="v">
                <p:oleObj spid="_x0000_s75424" name="PBrush" r:id="rId18" imgW="2180952" imgH="1438095" progId="">
                  <p:embed/>
                </p:oleObj>
              </mc:Choice>
              <mc:Fallback>
                <p:oleObj name="PBrush" r:id="rId18" imgW="2180952" imgH="1438095" progId="">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019675" y="4264868"/>
                        <a:ext cx="2181225" cy="143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4" name="Object 10"/>
          <p:cNvGraphicFramePr>
            <a:graphicFrameLocks noChangeAspect="1"/>
          </p:cNvGraphicFramePr>
          <p:nvPr>
            <p:extLst>
              <p:ext uri="{D42A27DB-BD31-4B8C-83A1-F6EECF244321}">
                <p14:modId xmlns:p14="http://schemas.microsoft.com/office/powerpoint/2010/main" val="4032679855"/>
              </p:ext>
            </p:extLst>
          </p:nvPr>
        </p:nvGraphicFramePr>
        <p:xfrm>
          <a:off x="6259513" y="5015755"/>
          <a:ext cx="1771650" cy="238125"/>
        </p:xfrm>
        <a:graphic>
          <a:graphicData uri="http://schemas.openxmlformats.org/presentationml/2006/ole">
            <mc:AlternateContent xmlns:mc="http://schemas.openxmlformats.org/markup-compatibility/2006">
              <mc:Choice xmlns:v="urn:schemas-microsoft-com:vml" Requires="v">
                <p:oleObj spid="_x0000_s75425" name="PBrush" r:id="rId20" imgW="1771429" imgH="237969" progId="">
                  <p:embed/>
                </p:oleObj>
              </mc:Choice>
              <mc:Fallback>
                <p:oleObj name="PBrush" r:id="rId20" imgW="1771429" imgH="237969" progId="">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259513" y="5015755"/>
                        <a:ext cx="1771650" cy="238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 name="Object 11"/>
          <p:cNvGraphicFramePr>
            <a:graphicFrameLocks noChangeAspect="1"/>
          </p:cNvGraphicFramePr>
          <p:nvPr>
            <p:extLst>
              <p:ext uri="{D42A27DB-BD31-4B8C-83A1-F6EECF244321}">
                <p14:modId xmlns:p14="http://schemas.microsoft.com/office/powerpoint/2010/main" val="2918438264"/>
              </p:ext>
            </p:extLst>
          </p:nvPr>
        </p:nvGraphicFramePr>
        <p:xfrm>
          <a:off x="6715125" y="5874593"/>
          <a:ext cx="1828800" cy="247650"/>
        </p:xfrm>
        <a:graphic>
          <a:graphicData uri="http://schemas.openxmlformats.org/presentationml/2006/ole">
            <mc:AlternateContent xmlns:mc="http://schemas.openxmlformats.org/markup-compatibility/2006">
              <mc:Choice xmlns:v="urn:schemas-microsoft-com:vml" Requires="v">
                <p:oleObj spid="_x0000_s75426" name="PBrush" r:id="rId22" imgW="1828571" imgH="247685" progId="">
                  <p:embed/>
                </p:oleObj>
              </mc:Choice>
              <mc:Fallback>
                <p:oleObj name="PBrush" r:id="rId22" imgW="1828571" imgH="247685" progId="">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6715125" y="5874593"/>
                        <a:ext cx="1828800"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6" name="Object 12"/>
          <p:cNvGraphicFramePr>
            <a:graphicFrameLocks noChangeAspect="1"/>
          </p:cNvGraphicFramePr>
          <p:nvPr>
            <p:extLst>
              <p:ext uri="{D42A27DB-BD31-4B8C-83A1-F6EECF244321}">
                <p14:modId xmlns:p14="http://schemas.microsoft.com/office/powerpoint/2010/main" val="1009618092"/>
              </p:ext>
            </p:extLst>
          </p:nvPr>
        </p:nvGraphicFramePr>
        <p:xfrm>
          <a:off x="6724650" y="6417518"/>
          <a:ext cx="1847850" cy="323850"/>
        </p:xfrm>
        <a:graphic>
          <a:graphicData uri="http://schemas.openxmlformats.org/presentationml/2006/ole">
            <mc:AlternateContent xmlns:mc="http://schemas.openxmlformats.org/markup-compatibility/2006">
              <mc:Choice xmlns:v="urn:schemas-microsoft-com:vml" Requires="v">
                <p:oleObj spid="_x0000_s75427" name="PBrush" r:id="rId24" imgW="1848108" imgH="323981" progId="">
                  <p:embed/>
                </p:oleObj>
              </mc:Choice>
              <mc:Fallback>
                <p:oleObj name="PBrush" r:id="rId24" imgW="1848108" imgH="323981" progId="">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724650" y="6417518"/>
                        <a:ext cx="1847850" cy="323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7" name="Object 13"/>
          <p:cNvGraphicFramePr>
            <a:graphicFrameLocks noChangeAspect="1"/>
          </p:cNvGraphicFramePr>
          <p:nvPr>
            <p:extLst>
              <p:ext uri="{D42A27DB-BD31-4B8C-83A1-F6EECF244321}">
                <p14:modId xmlns:p14="http://schemas.microsoft.com/office/powerpoint/2010/main" val="2987095138"/>
              </p:ext>
            </p:extLst>
          </p:nvPr>
        </p:nvGraphicFramePr>
        <p:xfrm>
          <a:off x="3536950" y="3634630"/>
          <a:ext cx="1685925" cy="266700"/>
        </p:xfrm>
        <a:graphic>
          <a:graphicData uri="http://schemas.openxmlformats.org/presentationml/2006/ole">
            <mc:AlternateContent xmlns:mc="http://schemas.openxmlformats.org/markup-compatibility/2006">
              <mc:Choice xmlns:v="urn:schemas-microsoft-com:vml" Requires="v">
                <p:oleObj spid="_x0000_s75428" name="點陣圖影像" r:id="rId26" imgW="1685714" imgH="266737" progId="Paint.Picture">
                  <p:embed/>
                </p:oleObj>
              </mc:Choice>
              <mc:Fallback>
                <p:oleObj name="點陣圖影像" r:id="rId26" imgW="1685714" imgH="266737" progId="Paint.Picture">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3536950" y="3634630"/>
                        <a:ext cx="1685925" cy="26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8" name="Object 14"/>
          <p:cNvGraphicFramePr>
            <a:graphicFrameLocks noChangeAspect="1"/>
          </p:cNvGraphicFramePr>
          <p:nvPr>
            <p:extLst>
              <p:ext uri="{D42A27DB-BD31-4B8C-83A1-F6EECF244321}">
                <p14:modId xmlns:p14="http://schemas.microsoft.com/office/powerpoint/2010/main" val="159057833"/>
              </p:ext>
            </p:extLst>
          </p:nvPr>
        </p:nvGraphicFramePr>
        <p:xfrm>
          <a:off x="3265488" y="1962993"/>
          <a:ext cx="2314575" cy="409575"/>
        </p:xfrm>
        <a:graphic>
          <a:graphicData uri="http://schemas.openxmlformats.org/presentationml/2006/ole">
            <mc:AlternateContent xmlns:mc="http://schemas.openxmlformats.org/markup-compatibility/2006">
              <mc:Choice xmlns:v="urn:schemas-microsoft-com:vml" Requires="v">
                <p:oleObj spid="_x0000_s75429" name="點陣圖影像" r:id="rId28" imgW="2314286" imgH="409632" progId="Paint.Picture">
                  <p:embed/>
                </p:oleObj>
              </mc:Choice>
              <mc:Fallback>
                <p:oleObj name="點陣圖影像" r:id="rId28" imgW="2314286" imgH="409632" progId="Paint.Picture">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3265488" y="1962993"/>
                        <a:ext cx="2314575" cy="4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9" name="Object 15"/>
          <p:cNvGraphicFramePr>
            <a:graphicFrameLocks noChangeAspect="1"/>
          </p:cNvGraphicFramePr>
          <p:nvPr>
            <p:extLst>
              <p:ext uri="{D42A27DB-BD31-4B8C-83A1-F6EECF244321}">
                <p14:modId xmlns:p14="http://schemas.microsoft.com/office/powerpoint/2010/main" val="3940921837"/>
              </p:ext>
            </p:extLst>
          </p:nvPr>
        </p:nvGraphicFramePr>
        <p:xfrm>
          <a:off x="784225" y="2767855"/>
          <a:ext cx="1790700" cy="247650"/>
        </p:xfrm>
        <a:graphic>
          <a:graphicData uri="http://schemas.openxmlformats.org/presentationml/2006/ole">
            <mc:AlternateContent xmlns:mc="http://schemas.openxmlformats.org/markup-compatibility/2006">
              <mc:Choice xmlns:v="urn:schemas-microsoft-com:vml" Requires="v">
                <p:oleObj spid="_x0000_s75430" name="PBrush" r:id="rId30" imgW="1790476" imgH="247685" progId="">
                  <p:embed/>
                </p:oleObj>
              </mc:Choice>
              <mc:Fallback>
                <p:oleObj name="PBrush" r:id="rId30" imgW="1790476" imgH="247685" progId="">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84225" y="2767855"/>
                        <a:ext cx="1790700" cy="24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0" name="Object 16"/>
          <p:cNvGraphicFramePr>
            <a:graphicFrameLocks noChangeAspect="1"/>
          </p:cNvGraphicFramePr>
          <p:nvPr>
            <p:extLst>
              <p:ext uri="{D42A27DB-BD31-4B8C-83A1-F6EECF244321}">
                <p14:modId xmlns:p14="http://schemas.microsoft.com/office/powerpoint/2010/main" val="3013761337"/>
              </p:ext>
            </p:extLst>
          </p:nvPr>
        </p:nvGraphicFramePr>
        <p:xfrm>
          <a:off x="6210300" y="2724993"/>
          <a:ext cx="1771650" cy="228600"/>
        </p:xfrm>
        <a:graphic>
          <a:graphicData uri="http://schemas.openxmlformats.org/presentationml/2006/ole">
            <mc:AlternateContent xmlns:mc="http://schemas.openxmlformats.org/markup-compatibility/2006">
              <mc:Choice xmlns:v="urn:schemas-microsoft-com:vml" Requires="v">
                <p:oleObj spid="_x0000_s75431" name="PBrush" r:id="rId32" imgW="1771429" imgH="228571" progId="">
                  <p:embed/>
                </p:oleObj>
              </mc:Choice>
              <mc:Fallback>
                <p:oleObj name="PBrush" r:id="rId32" imgW="1771429" imgH="228571" progId="">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210300" y="2724993"/>
                        <a:ext cx="177165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1" name="Object 17"/>
          <p:cNvGraphicFramePr>
            <a:graphicFrameLocks noChangeAspect="1"/>
          </p:cNvGraphicFramePr>
          <p:nvPr>
            <p:extLst>
              <p:ext uri="{D42A27DB-BD31-4B8C-83A1-F6EECF244321}">
                <p14:modId xmlns:p14="http://schemas.microsoft.com/office/powerpoint/2010/main" val="2613150697"/>
              </p:ext>
            </p:extLst>
          </p:nvPr>
        </p:nvGraphicFramePr>
        <p:xfrm>
          <a:off x="927100" y="5060205"/>
          <a:ext cx="1619250" cy="228600"/>
        </p:xfrm>
        <a:graphic>
          <a:graphicData uri="http://schemas.openxmlformats.org/presentationml/2006/ole">
            <mc:AlternateContent xmlns:mc="http://schemas.openxmlformats.org/markup-compatibility/2006">
              <mc:Choice xmlns:v="urn:schemas-microsoft-com:vml" Requires="v">
                <p:oleObj spid="_x0000_s75432" name="PBrush" r:id="rId34" imgW="1619476" imgH="228571" progId="">
                  <p:embed/>
                </p:oleObj>
              </mc:Choice>
              <mc:Fallback>
                <p:oleObj name="PBrush" r:id="rId34" imgW="1619476" imgH="228571" progId="">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927100" y="5060205"/>
                        <a:ext cx="161925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3" name="Object 18"/>
          <p:cNvGraphicFramePr>
            <a:graphicFrameLocks noChangeAspect="1"/>
          </p:cNvGraphicFramePr>
          <p:nvPr>
            <p:extLst>
              <p:ext uri="{D42A27DB-BD31-4B8C-83A1-F6EECF244321}">
                <p14:modId xmlns:p14="http://schemas.microsoft.com/office/powerpoint/2010/main" val="2739090499"/>
              </p:ext>
            </p:extLst>
          </p:nvPr>
        </p:nvGraphicFramePr>
        <p:xfrm>
          <a:off x="6710363" y="6155580"/>
          <a:ext cx="1847850" cy="304800"/>
        </p:xfrm>
        <a:graphic>
          <a:graphicData uri="http://schemas.openxmlformats.org/presentationml/2006/ole">
            <mc:AlternateContent xmlns:mc="http://schemas.openxmlformats.org/markup-compatibility/2006">
              <mc:Choice xmlns:v="urn:schemas-microsoft-com:vml" Requires="v">
                <p:oleObj spid="_x0000_s75433" name="PBrush" r:id="rId36" imgW="1848108" imgH="304923" progId="">
                  <p:embed/>
                </p:oleObj>
              </mc:Choice>
              <mc:Fallback>
                <p:oleObj name="PBrush" r:id="rId36" imgW="1848108" imgH="304923" progId="">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6710363" y="6155580"/>
                        <a:ext cx="18478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633010293"/>
      </p:ext>
    </p:extLst>
  </p:cSld>
  <p:clrMapOvr>
    <a:masterClrMapping/>
  </p:clrMapOvr>
  <p:timing>
    <p:tnLst>
      <p:par>
        <p:cTn id="1" dur="indefinite" restart="never" nodeType="tmRoot"/>
      </p:par>
    </p:tnLst>
  </p:timing>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文字方塊 3"/>
          <p:cNvSpPr txBox="1">
            <a:spLocks noChangeArrowheads="1"/>
          </p:cNvSpPr>
          <p:nvPr/>
        </p:nvSpPr>
        <p:spPr bwMode="auto">
          <a:xfrm>
            <a:off x="274341" y="188640"/>
            <a:ext cx="1096582" cy="461665"/>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b="1">
                <a:solidFill>
                  <a:schemeClr val="bg1"/>
                </a:solidFill>
                <a:latin typeface="Arial" charset="0"/>
                <a:cs typeface="Arial" charset="0"/>
              </a:rPr>
              <a:t>路線 </a:t>
            </a:r>
            <a:r>
              <a:rPr kumimoji="0" lang="en-US" altLang="zh-HK" b="1">
                <a:solidFill>
                  <a:schemeClr val="bg1"/>
                </a:solidFill>
                <a:latin typeface="Arial" charset="0"/>
                <a:cs typeface="Arial" charset="0"/>
              </a:rPr>
              <a:t>A</a:t>
            </a:r>
            <a:endParaRPr kumimoji="0" lang="zh-HK" altLang="en-US" b="1">
              <a:solidFill>
                <a:schemeClr val="bg1"/>
              </a:solidFill>
              <a:latin typeface="Arial" charset="0"/>
              <a:cs typeface="Arial" charset="0"/>
            </a:endParaRPr>
          </a:p>
        </p:txBody>
      </p:sp>
      <p:sp>
        <p:nvSpPr>
          <p:cNvPr id="4101" name="Rectangle 4"/>
          <p:cNvSpPr>
            <a:spLocks noChangeArrowheads="1"/>
          </p:cNvSpPr>
          <p:nvPr/>
        </p:nvSpPr>
        <p:spPr bwMode="auto">
          <a:xfrm>
            <a:off x="274341" y="787127"/>
            <a:ext cx="68081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a:latin typeface="Arial" charset="0"/>
                <a:cs typeface="Arial" charset="0"/>
              </a:rPr>
              <a:t>2C(s) + 3H</a:t>
            </a:r>
            <a:r>
              <a:rPr kumimoji="0" lang="el-GR" altLang="zh-HK" baseline="-25000">
                <a:latin typeface="Arial" charset="0"/>
                <a:cs typeface="Arial" charset="0"/>
              </a:rPr>
              <a:t>2</a:t>
            </a:r>
            <a:r>
              <a:rPr kumimoji="0" lang="el-GR" altLang="zh-HK">
                <a:latin typeface="Arial" charset="0"/>
                <a:cs typeface="Arial" charset="0"/>
              </a:rPr>
              <a:t>(g)</a:t>
            </a:r>
            <a:r>
              <a:rPr kumimoji="0" lang="en-US" altLang="zh-HK">
                <a:latin typeface="Arial" charset="0"/>
                <a:cs typeface="Arial" charset="0"/>
              </a:rPr>
              <a:t> </a:t>
            </a:r>
            <a:r>
              <a:rPr kumimoji="0" lang="el-GR" altLang="zh-HK">
                <a:latin typeface="Arial" charset="0"/>
                <a:cs typeface="Arial" charset="0"/>
                <a:sym typeface="Symbol" pitchFamily="18" charset="2"/>
              </a:rPr>
              <a:t></a:t>
            </a:r>
            <a:r>
              <a:rPr kumimoji="0" lang="el-GR" altLang="zh-HK">
                <a:latin typeface="Arial" charset="0"/>
                <a:cs typeface="Arial" charset="0"/>
              </a:rPr>
              <a:t> C</a:t>
            </a:r>
            <a:r>
              <a:rPr kumimoji="0" lang="el-GR" altLang="zh-HK" baseline="-25000">
                <a:latin typeface="Arial" charset="0"/>
                <a:cs typeface="Arial" charset="0"/>
              </a:rPr>
              <a:t>2</a:t>
            </a:r>
            <a:r>
              <a:rPr kumimoji="0" lang="el-GR" altLang="zh-HK">
                <a:latin typeface="Arial" charset="0"/>
                <a:cs typeface="Arial" charset="0"/>
              </a:rPr>
              <a:t>H</a:t>
            </a:r>
            <a:r>
              <a:rPr kumimoji="0" lang="el-GR" altLang="zh-HK" baseline="-25000">
                <a:latin typeface="Arial" charset="0"/>
                <a:cs typeface="Arial" charset="0"/>
              </a:rPr>
              <a:t>6</a:t>
            </a:r>
            <a:r>
              <a:rPr kumimoji="0" lang="el-GR" altLang="zh-HK">
                <a:latin typeface="Arial" charset="0"/>
                <a:cs typeface="Arial" charset="0"/>
              </a:rPr>
              <a:t>(g) </a:t>
            </a:r>
            <a:r>
              <a:rPr kumimoji="0" lang="en-US" altLang="zh-HK">
                <a:latin typeface="Arial" charset="0"/>
              </a:rPr>
              <a:t>  </a:t>
            </a:r>
            <a:r>
              <a:rPr kumimoji="0" lang="el-GR" altLang="zh-HK">
                <a:latin typeface="Arial" charset="0"/>
                <a:sym typeface="Symbol" pitchFamily="18" charset="2"/>
              </a:rPr>
              <a:t></a:t>
            </a:r>
            <a:r>
              <a:rPr kumimoji="0" lang="el-GR" altLang="zh-HK" i="1">
                <a:latin typeface="Arial" charset="0"/>
                <a:cs typeface="Arial" charset="0"/>
              </a:rPr>
              <a:t>H</a:t>
            </a:r>
            <a:r>
              <a:rPr kumimoji="0" lang="el-GR" altLang="zh-HK" baseline="-25000">
                <a:latin typeface="Arial" charset="0"/>
                <a:cs typeface="Arial" charset="0"/>
              </a:rPr>
              <a:t>A</a:t>
            </a:r>
            <a:r>
              <a:rPr kumimoji="0" lang="el-GR" altLang="zh-HK">
                <a:latin typeface="Arial" charset="0"/>
                <a:cs typeface="Arial" charset="0"/>
              </a:rPr>
              <a:t> = </a:t>
            </a:r>
            <a:r>
              <a:rPr kumimoji="0" lang="el-GR" altLang="zh-HK">
                <a:solidFill>
                  <a:srgbClr val="FF0000"/>
                </a:solidFill>
                <a:latin typeface="Arial" charset="0"/>
                <a:cs typeface="Arial" charset="0"/>
              </a:rPr>
              <a:t>–84.7 kJ mol</a:t>
            </a:r>
            <a:r>
              <a:rPr kumimoji="0" lang="el-GR" altLang="zh-HK" baseline="30000">
                <a:solidFill>
                  <a:srgbClr val="FF0000"/>
                </a:solidFill>
                <a:latin typeface="Arial" charset="0"/>
                <a:cs typeface="Arial" charset="0"/>
              </a:rPr>
              <a:t>–1</a:t>
            </a:r>
            <a:endParaRPr kumimoji="0" lang="en-US" altLang="zh-HK" baseline="30000">
              <a:solidFill>
                <a:srgbClr val="FF0000"/>
              </a:solidFill>
              <a:latin typeface="Arial" charset="0"/>
            </a:endParaRPr>
          </a:p>
        </p:txBody>
      </p:sp>
      <p:sp>
        <p:nvSpPr>
          <p:cNvPr id="7" name="文字方塊 1"/>
          <p:cNvSpPr txBox="1">
            <a:spLocks noChangeArrowheads="1"/>
          </p:cNvSpPr>
          <p:nvPr/>
        </p:nvSpPr>
        <p:spPr bwMode="auto">
          <a:xfrm>
            <a:off x="277334" y="1757760"/>
            <a:ext cx="1107996" cy="461665"/>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b="1" dirty="0">
                <a:solidFill>
                  <a:schemeClr val="bg1"/>
                </a:solidFill>
                <a:latin typeface="Arial" charset="0"/>
                <a:cs typeface="Arial" charset="0"/>
              </a:rPr>
              <a:t>路線 </a:t>
            </a:r>
            <a:r>
              <a:rPr kumimoji="0" lang="en-US" altLang="zh-HK" b="1" dirty="0">
                <a:solidFill>
                  <a:schemeClr val="bg1"/>
                </a:solidFill>
                <a:latin typeface="Arial" charset="0"/>
                <a:cs typeface="Arial" charset="0"/>
              </a:rPr>
              <a:t>B</a:t>
            </a:r>
            <a:endParaRPr kumimoji="0" lang="zh-HK" altLang="en-US" b="1" dirty="0">
              <a:solidFill>
                <a:schemeClr val="bg1"/>
              </a:solidFill>
              <a:latin typeface="Arial" charset="0"/>
              <a:cs typeface="Arial" charset="0"/>
            </a:endParaRPr>
          </a:p>
        </p:txBody>
      </p:sp>
      <p:sp>
        <p:nvSpPr>
          <p:cNvPr id="8" name="Rectangle 6"/>
          <p:cNvSpPr>
            <a:spLocks noChangeArrowheads="1"/>
          </p:cNvSpPr>
          <p:nvPr/>
        </p:nvSpPr>
        <p:spPr bwMode="auto">
          <a:xfrm>
            <a:off x="277334" y="2276872"/>
            <a:ext cx="8569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a:latin typeface="Arial" charset="0"/>
                <a:cs typeface="Arial" charset="0"/>
              </a:rPr>
              <a:t>2C(s) + H</a:t>
            </a:r>
            <a:r>
              <a:rPr kumimoji="0" lang="el-GR" altLang="zh-HK" baseline="-25000">
                <a:latin typeface="Arial" charset="0"/>
                <a:cs typeface="Arial" charset="0"/>
              </a:rPr>
              <a:t>2</a:t>
            </a:r>
            <a:r>
              <a:rPr kumimoji="0" lang="el-GR" altLang="zh-HK">
                <a:latin typeface="Arial" charset="0"/>
                <a:cs typeface="Arial" charset="0"/>
              </a:rPr>
              <a:t>(g)</a:t>
            </a:r>
            <a:r>
              <a:rPr kumimoji="0" lang="en-US" altLang="zh-HK">
                <a:latin typeface="Arial" charset="0"/>
                <a:cs typeface="Arial" charset="0"/>
              </a:rPr>
              <a:t> </a:t>
            </a:r>
            <a:r>
              <a:rPr kumimoji="0" lang="el-GR" altLang="zh-HK">
                <a:latin typeface="Arial" charset="0"/>
                <a:cs typeface="Arial" charset="0"/>
                <a:sym typeface="Symbol" pitchFamily="18" charset="2"/>
              </a:rPr>
              <a:t></a:t>
            </a:r>
            <a:r>
              <a:rPr kumimoji="0" lang="el-GR" altLang="zh-HK">
                <a:latin typeface="Arial" charset="0"/>
                <a:cs typeface="Arial" charset="0"/>
              </a:rPr>
              <a:t> C</a:t>
            </a:r>
            <a:r>
              <a:rPr kumimoji="0" lang="el-GR" altLang="zh-HK" baseline="-25000">
                <a:latin typeface="Arial" charset="0"/>
                <a:cs typeface="Arial" charset="0"/>
              </a:rPr>
              <a:t>2</a:t>
            </a:r>
            <a:r>
              <a:rPr kumimoji="0" lang="el-GR" altLang="zh-HK">
                <a:latin typeface="Arial" charset="0"/>
                <a:cs typeface="Arial" charset="0"/>
              </a:rPr>
              <a:t>H</a:t>
            </a:r>
            <a:r>
              <a:rPr kumimoji="0" lang="el-GR" altLang="zh-HK" baseline="-25000">
                <a:latin typeface="Arial" charset="0"/>
                <a:cs typeface="Arial" charset="0"/>
              </a:rPr>
              <a:t>2</a:t>
            </a:r>
            <a:r>
              <a:rPr kumimoji="0" lang="el-GR" altLang="zh-HK">
                <a:latin typeface="Arial" charset="0"/>
                <a:cs typeface="Arial" charset="0"/>
              </a:rPr>
              <a:t>(g) </a:t>
            </a:r>
            <a:r>
              <a:rPr kumimoji="0" lang="en-US" altLang="zh-HK">
                <a:latin typeface="Arial" charset="0"/>
              </a:rPr>
              <a:t>        </a:t>
            </a:r>
            <a:r>
              <a:rPr kumimoji="0" lang="el-GR" altLang="zh-HK">
                <a:latin typeface="Arial" charset="0"/>
                <a:sym typeface="Symbol" pitchFamily="18" charset="2"/>
              </a:rPr>
              <a:t></a:t>
            </a:r>
            <a:r>
              <a:rPr kumimoji="0" lang="el-GR" altLang="zh-HK" i="1">
                <a:latin typeface="Arial" charset="0"/>
                <a:cs typeface="Arial" charset="0"/>
              </a:rPr>
              <a:t>H</a:t>
            </a:r>
            <a:r>
              <a:rPr kumimoji="0" lang="el-GR" altLang="zh-HK" baseline="-25000">
                <a:latin typeface="Arial" charset="0"/>
                <a:cs typeface="Arial" charset="0"/>
              </a:rPr>
              <a:t>1</a:t>
            </a:r>
            <a:r>
              <a:rPr kumimoji="0" lang="el-GR" altLang="zh-HK">
                <a:latin typeface="Arial" charset="0"/>
                <a:cs typeface="Arial" charset="0"/>
              </a:rPr>
              <a:t> = +226.7 kJ mol</a:t>
            </a:r>
            <a:r>
              <a:rPr kumimoji="0" lang="el-GR" altLang="zh-HK" baseline="30000">
                <a:latin typeface="Arial" charset="0"/>
                <a:cs typeface="Arial" charset="0"/>
              </a:rPr>
              <a:t>–1</a:t>
            </a:r>
            <a:endParaRPr kumimoji="0" lang="en-US" altLang="zh-HK" baseline="30000">
              <a:latin typeface="Arial" charset="0"/>
            </a:endParaRPr>
          </a:p>
        </p:txBody>
      </p:sp>
      <p:sp>
        <p:nvSpPr>
          <p:cNvPr id="9" name="Rectangle 7"/>
          <p:cNvSpPr>
            <a:spLocks noChangeArrowheads="1"/>
          </p:cNvSpPr>
          <p:nvPr/>
        </p:nvSpPr>
        <p:spPr bwMode="auto">
          <a:xfrm>
            <a:off x="277334" y="2872184"/>
            <a:ext cx="8569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a:latin typeface="Arial" charset="0"/>
                <a:cs typeface="Arial" charset="0"/>
              </a:rPr>
              <a:t>C</a:t>
            </a:r>
            <a:r>
              <a:rPr kumimoji="0" lang="el-GR" altLang="zh-HK" baseline="-25000">
                <a:latin typeface="Arial" charset="0"/>
                <a:cs typeface="Arial" charset="0"/>
              </a:rPr>
              <a:t>2</a:t>
            </a:r>
            <a:r>
              <a:rPr kumimoji="0" lang="el-GR" altLang="zh-HK">
                <a:latin typeface="Arial" charset="0"/>
                <a:cs typeface="Arial" charset="0"/>
              </a:rPr>
              <a:t>H</a:t>
            </a:r>
            <a:r>
              <a:rPr kumimoji="0" lang="el-GR" altLang="zh-HK" baseline="-25000">
                <a:latin typeface="Arial" charset="0"/>
                <a:cs typeface="Arial" charset="0"/>
              </a:rPr>
              <a:t>2</a:t>
            </a:r>
            <a:r>
              <a:rPr kumimoji="0" lang="el-GR" altLang="zh-HK">
                <a:latin typeface="Arial" charset="0"/>
                <a:cs typeface="Arial" charset="0"/>
              </a:rPr>
              <a:t>(g) + 2H</a:t>
            </a:r>
            <a:r>
              <a:rPr kumimoji="0" lang="el-GR" altLang="zh-HK" baseline="-25000">
                <a:latin typeface="Arial" charset="0"/>
                <a:cs typeface="Arial" charset="0"/>
              </a:rPr>
              <a:t>2</a:t>
            </a:r>
            <a:r>
              <a:rPr kumimoji="0" lang="el-GR" altLang="zh-HK">
                <a:latin typeface="Arial" charset="0"/>
                <a:cs typeface="Arial" charset="0"/>
              </a:rPr>
              <a:t>(g) </a:t>
            </a:r>
            <a:r>
              <a:rPr kumimoji="0" lang="el-GR" altLang="zh-HK">
                <a:latin typeface="Arial" charset="0"/>
                <a:cs typeface="Arial" charset="0"/>
                <a:sym typeface="Symbol" pitchFamily="18" charset="2"/>
              </a:rPr>
              <a:t> </a:t>
            </a:r>
            <a:r>
              <a:rPr kumimoji="0" lang="el-GR" altLang="zh-HK">
                <a:latin typeface="Arial" charset="0"/>
                <a:cs typeface="Arial" charset="0"/>
              </a:rPr>
              <a:t>C</a:t>
            </a:r>
            <a:r>
              <a:rPr kumimoji="0" lang="el-GR" altLang="zh-HK" baseline="-25000">
                <a:latin typeface="Arial" charset="0"/>
                <a:cs typeface="Arial" charset="0"/>
              </a:rPr>
              <a:t>2</a:t>
            </a:r>
            <a:r>
              <a:rPr kumimoji="0" lang="el-GR" altLang="zh-HK">
                <a:latin typeface="Arial" charset="0"/>
                <a:cs typeface="Arial" charset="0"/>
              </a:rPr>
              <a:t>H</a:t>
            </a:r>
            <a:r>
              <a:rPr kumimoji="0" lang="el-GR" altLang="zh-HK" baseline="-25000">
                <a:latin typeface="Arial" charset="0"/>
                <a:cs typeface="Arial" charset="0"/>
              </a:rPr>
              <a:t>6</a:t>
            </a:r>
            <a:r>
              <a:rPr kumimoji="0" lang="el-GR" altLang="zh-HK">
                <a:latin typeface="Arial" charset="0"/>
                <a:cs typeface="Arial" charset="0"/>
              </a:rPr>
              <a:t>(g) </a:t>
            </a:r>
            <a:r>
              <a:rPr kumimoji="0" lang="en-US" altLang="zh-HK">
                <a:latin typeface="Arial" charset="0"/>
              </a:rPr>
              <a:t>   </a:t>
            </a:r>
            <a:r>
              <a:rPr kumimoji="0" lang="el-GR" altLang="zh-HK">
                <a:latin typeface="Arial" charset="0"/>
                <a:sym typeface="Symbol" pitchFamily="18" charset="2"/>
              </a:rPr>
              <a:t></a:t>
            </a:r>
            <a:r>
              <a:rPr kumimoji="0" lang="el-GR" altLang="zh-HK" i="1">
                <a:latin typeface="Arial" charset="0"/>
                <a:cs typeface="Arial" charset="0"/>
              </a:rPr>
              <a:t>H</a:t>
            </a:r>
            <a:r>
              <a:rPr kumimoji="0" lang="el-GR" altLang="zh-HK" baseline="-25000">
                <a:latin typeface="Arial" charset="0"/>
                <a:cs typeface="Arial" charset="0"/>
              </a:rPr>
              <a:t>2</a:t>
            </a:r>
            <a:r>
              <a:rPr kumimoji="0" lang="el-GR" altLang="zh-HK">
                <a:latin typeface="Arial" charset="0"/>
                <a:cs typeface="Arial" charset="0"/>
              </a:rPr>
              <a:t> = –311.4 kJ mol</a:t>
            </a:r>
            <a:r>
              <a:rPr kumimoji="0" lang="el-GR" altLang="zh-HK" baseline="30000">
                <a:latin typeface="Arial" charset="0"/>
                <a:cs typeface="Arial" charset="0"/>
              </a:rPr>
              <a:t>–1</a:t>
            </a:r>
            <a:endParaRPr kumimoji="0" lang="en-US" altLang="zh-HK" baseline="30000">
              <a:latin typeface="Arial" charset="0"/>
            </a:endParaRPr>
          </a:p>
        </p:txBody>
      </p:sp>
      <p:sp>
        <p:nvSpPr>
          <p:cNvPr id="10" name="Rectangle 31"/>
          <p:cNvSpPr>
            <a:spLocks noChangeArrowheads="1"/>
          </p:cNvSpPr>
          <p:nvPr/>
        </p:nvSpPr>
        <p:spPr bwMode="auto">
          <a:xfrm>
            <a:off x="253943" y="3429000"/>
            <a:ext cx="24785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sz="2400">
                <a:solidFill>
                  <a:schemeClr val="tx1"/>
                </a:solidFill>
                <a:latin typeface="Calibri" pitchFamily="34" charset="0"/>
                <a:ea typeface="新細明體" charset="-120"/>
              </a:defRPr>
            </a:lvl9pPr>
          </a:lstStyle>
          <a:p>
            <a:pPr defTabSz="914400" eaLnBrk="1" hangingPunct="1"/>
            <a:r>
              <a:rPr kumimoji="0" lang="el-GR" altLang="zh-HK" dirty="0">
                <a:latin typeface="Arial" charset="0"/>
                <a:sym typeface="Symbol" pitchFamily="18" charset="2"/>
              </a:rPr>
              <a:t></a:t>
            </a:r>
            <a:r>
              <a:rPr kumimoji="0" lang="el-GR" altLang="zh-HK" i="1" dirty="0">
                <a:latin typeface="Arial" charset="0"/>
              </a:rPr>
              <a:t>H</a:t>
            </a:r>
            <a:r>
              <a:rPr kumimoji="0" lang="el-GR" altLang="zh-HK" baseline="-25000" dirty="0">
                <a:latin typeface="Arial" charset="0"/>
              </a:rPr>
              <a:t>B</a:t>
            </a:r>
            <a:r>
              <a:rPr kumimoji="0" lang="en-US" altLang="zh-TW" dirty="0">
                <a:latin typeface="Arial" charset="0"/>
              </a:rPr>
              <a:t> </a:t>
            </a:r>
            <a:r>
              <a:rPr kumimoji="0" lang="el-GR" altLang="zh-HK" dirty="0">
                <a:latin typeface="Arial" charset="0"/>
              </a:rPr>
              <a:t>= </a:t>
            </a:r>
            <a:r>
              <a:rPr kumimoji="0" lang="el-GR" altLang="zh-HK" dirty="0">
                <a:latin typeface="Arial" charset="0"/>
                <a:sym typeface="Symbol" pitchFamily="18" charset="2"/>
              </a:rPr>
              <a:t></a:t>
            </a:r>
            <a:r>
              <a:rPr kumimoji="0" lang="el-GR" altLang="zh-HK" i="1" dirty="0">
                <a:latin typeface="Arial" charset="0"/>
              </a:rPr>
              <a:t>H</a:t>
            </a:r>
            <a:r>
              <a:rPr kumimoji="0" lang="el-GR" altLang="zh-HK" baseline="-25000" dirty="0">
                <a:latin typeface="Arial" charset="0"/>
              </a:rPr>
              <a:t>1</a:t>
            </a:r>
            <a:r>
              <a:rPr kumimoji="0" lang="el-GR" altLang="zh-HK" dirty="0">
                <a:latin typeface="Arial" charset="0"/>
              </a:rPr>
              <a:t> + </a:t>
            </a:r>
            <a:r>
              <a:rPr kumimoji="0" lang="el-GR" altLang="zh-HK" dirty="0">
                <a:latin typeface="Arial" charset="0"/>
                <a:sym typeface="Symbol" pitchFamily="18" charset="2"/>
              </a:rPr>
              <a:t></a:t>
            </a:r>
            <a:r>
              <a:rPr kumimoji="0" lang="el-GR" altLang="zh-HK" i="1" dirty="0">
                <a:latin typeface="Arial" charset="0"/>
              </a:rPr>
              <a:t>H</a:t>
            </a:r>
            <a:r>
              <a:rPr kumimoji="0" lang="el-GR" altLang="zh-HK" baseline="-25000" dirty="0">
                <a:latin typeface="Arial" charset="0"/>
              </a:rPr>
              <a:t>2</a:t>
            </a:r>
          </a:p>
        </p:txBody>
      </p:sp>
      <p:sp>
        <p:nvSpPr>
          <p:cNvPr id="11" name="Rectangle 33"/>
          <p:cNvSpPr>
            <a:spLocks noChangeArrowheads="1"/>
          </p:cNvSpPr>
          <p:nvPr/>
        </p:nvSpPr>
        <p:spPr bwMode="auto">
          <a:xfrm>
            <a:off x="2653598" y="3453278"/>
            <a:ext cx="42462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sz="2400">
                <a:solidFill>
                  <a:schemeClr val="tx1"/>
                </a:solidFill>
                <a:latin typeface="Calibri" pitchFamily="34" charset="0"/>
                <a:ea typeface="新細明體" charset="-120"/>
              </a:defRPr>
            </a:lvl9pPr>
          </a:lstStyle>
          <a:p>
            <a:pPr defTabSz="914400" eaLnBrk="1" hangingPunct="1"/>
            <a:r>
              <a:rPr kumimoji="0" lang="it-IT" altLang="zh-HK" dirty="0">
                <a:latin typeface="Arial" charset="0"/>
              </a:rPr>
              <a:t>= [+226.7 + (–311.4)] kJ mol</a:t>
            </a:r>
            <a:r>
              <a:rPr kumimoji="0" lang="it-IT" altLang="zh-HK" baseline="30000" dirty="0">
                <a:latin typeface="Arial" charset="0"/>
              </a:rPr>
              <a:t>–1</a:t>
            </a:r>
            <a:endParaRPr kumimoji="0" lang="zh-TW" altLang="en-US" baseline="30000" dirty="0">
              <a:latin typeface="Arial" charset="0"/>
            </a:endParaRPr>
          </a:p>
        </p:txBody>
      </p:sp>
      <p:sp>
        <p:nvSpPr>
          <p:cNvPr id="12" name="Rectangle 34"/>
          <p:cNvSpPr>
            <a:spLocks noChangeArrowheads="1"/>
          </p:cNvSpPr>
          <p:nvPr/>
        </p:nvSpPr>
        <p:spPr bwMode="auto">
          <a:xfrm>
            <a:off x="6758054" y="3470581"/>
            <a:ext cx="24224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sz="2400">
                <a:solidFill>
                  <a:schemeClr val="tx1"/>
                </a:solidFill>
                <a:latin typeface="Calibri" pitchFamily="34" charset="0"/>
                <a:ea typeface="新細明體" charset="-120"/>
              </a:defRPr>
            </a:lvl9pPr>
          </a:lstStyle>
          <a:p>
            <a:pPr defTabSz="914400" eaLnBrk="1" hangingPunct="1"/>
            <a:r>
              <a:rPr kumimoji="0" lang="it-IT" altLang="zh-HK" dirty="0">
                <a:latin typeface="Arial" charset="0"/>
              </a:rPr>
              <a:t>= </a:t>
            </a:r>
            <a:r>
              <a:rPr kumimoji="0" lang="it-IT" altLang="zh-HK" dirty="0">
                <a:solidFill>
                  <a:srgbClr val="FF0000"/>
                </a:solidFill>
                <a:latin typeface="Arial" charset="0"/>
              </a:rPr>
              <a:t>–84.7 kJ mol</a:t>
            </a:r>
            <a:r>
              <a:rPr kumimoji="0" lang="it-IT" altLang="zh-HK" baseline="30000" dirty="0">
                <a:solidFill>
                  <a:srgbClr val="FF0000"/>
                </a:solidFill>
                <a:latin typeface="Arial" charset="0"/>
              </a:rPr>
              <a:t>–1</a:t>
            </a:r>
            <a:endParaRPr kumimoji="0" lang="en-US" altLang="zh-HK" baseline="30000" dirty="0">
              <a:solidFill>
                <a:srgbClr val="FF0000"/>
              </a:solidFill>
              <a:latin typeface="Arial" charset="0"/>
            </a:endParaRPr>
          </a:p>
        </p:txBody>
      </p:sp>
      <p:sp>
        <p:nvSpPr>
          <p:cNvPr id="13" name="文字方塊 1"/>
          <p:cNvSpPr txBox="1">
            <a:spLocks noChangeArrowheads="1"/>
          </p:cNvSpPr>
          <p:nvPr/>
        </p:nvSpPr>
        <p:spPr bwMode="auto">
          <a:xfrm>
            <a:off x="274010" y="4437112"/>
            <a:ext cx="1107996" cy="461665"/>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b="1" dirty="0">
                <a:solidFill>
                  <a:schemeClr val="bg1"/>
                </a:solidFill>
                <a:latin typeface="Arial" charset="0"/>
                <a:cs typeface="Arial" charset="0"/>
              </a:rPr>
              <a:t>路線 </a:t>
            </a:r>
            <a:r>
              <a:rPr kumimoji="0" lang="en-US" altLang="zh-HK" b="1" dirty="0">
                <a:solidFill>
                  <a:schemeClr val="bg1"/>
                </a:solidFill>
                <a:latin typeface="Arial" charset="0"/>
                <a:cs typeface="Arial" charset="0"/>
              </a:rPr>
              <a:t>C</a:t>
            </a:r>
            <a:endParaRPr kumimoji="0" lang="zh-HK" altLang="en-US" b="1" dirty="0">
              <a:solidFill>
                <a:schemeClr val="bg1"/>
              </a:solidFill>
              <a:latin typeface="Arial" charset="0"/>
              <a:cs typeface="Arial" charset="0"/>
            </a:endParaRPr>
          </a:p>
        </p:txBody>
      </p:sp>
      <p:sp>
        <p:nvSpPr>
          <p:cNvPr id="14" name="Rectangle 6"/>
          <p:cNvSpPr>
            <a:spLocks noChangeArrowheads="1"/>
          </p:cNvSpPr>
          <p:nvPr/>
        </p:nvSpPr>
        <p:spPr bwMode="auto">
          <a:xfrm>
            <a:off x="276961" y="5013176"/>
            <a:ext cx="8569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a:latin typeface="Arial" charset="0"/>
                <a:cs typeface="Arial" charset="0"/>
              </a:rPr>
              <a:t>2C(s) + </a:t>
            </a:r>
            <a:r>
              <a:rPr kumimoji="0" lang="en-US" altLang="zh-HK">
                <a:latin typeface="Arial" charset="0"/>
                <a:cs typeface="Arial" charset="0"/>
              </a:rPr>
              <a:t>2</a:t>
            </a:r>
            <a:r>
              <a:rPr kumimoji="0" lang="el-GR" altLang="zh-HK">
                <a:latin typeface="Arial" charset="0"/>
                <a:cs typeface="Arial" charset="0"/>
              </a:rPr>
              <a:t>H</a:t>
            </a:r>
            <a:r>
              <a:rPr kumimoji="0" lang="el-GR" altLang="zh-HK" baseline="-25000">
                <a:latin typeface="Arial" charset="0"/>
                <a:cs typeface="Arial" charset="0"/>
              </a:rPr>
              <a:t>2</a:t>
            </a:r>
            <a:r>
              <a:rPr kumimoji="0" lang="el-GR" altLang="zh-HK">
                <a:latin typeface="Arial" charset="0"/>
                <a:cs typeface="Arial" charset="0"/>
              </a:rPr>
              <a:t>(g)</a:t>
            </a:r>
            <a:r>
              <a:rPr kumimoji="0" lang="en-US" altLang="zh-HK">
                <a:latin typeface="Arial" charset="0"/>
              </a:rPr>
              <a:t> </a:t>
            </a:r>
            <a:r>
              <a:rPr kumimoji="0" lang="el-GR" altLang="zh-HK">
                <a:latin typeface="Arial" charset="0"/>
                <a:sym typeface="Symbol" pitchFamily="18" charset="2"/>
              </a:rPr>
              <a:t></a:t>
            </a:r>
            <a:r>
              <a:rPr kumimoji="0" lang="el-GR" altLang="zh-HK">
                <a:latin typeface="Arial" charset="0"/>
                <a:cs typeface="Arial" charset="0"/>
              </a:rPr>
              <a:t> C</a:t>
            </a:r>
            <a:r>
              <a:rPr kumimoji="0" lang="el-GR" altLang="zh-HK" baseline="-25000">
                <a:latin typeface="Arial" charset="0"/>
                <a:cs typeface="Arial" charset="0"/>
              </a:rPr>
              <a:t>2</a:t>
            </a:r>
            <a:r>
              <a:rPr kumimoji="0" lang="el-GR" altLang="zh-HK">
                <a:latin typeface="Arial" charset="0"/>
                <a:cs typeface="Arial" charset="0"/>
              </a:rPr>
              <a:t>H</a:t>
            </a:r>
            <a:r>
              <a:rPr kumimoji="0" lang="en-US" altLang="zh-HK" baseline="-25000">
                <a:latin typeface="Arial" charset="0"/>
              </a:rPr>
              <a:t>4</a:t>
            </a:r>
            <a:r>
              <a:rPr kumimoji="0" lang="el-GR" altLang="zh-HK">
                <a:latin typeface="Arial" charset="0"/>
                <a:cs typeface="Arial" charset="0"/>
              </a:rPr>
              <a:t>(g) </a:t>
            </a:r>
            <a:r>
              <a:rPr kumimoji="0" lang="en-US" altLang="zh-HK">
                <a:latin typeface="Arial" charset="0"/>
              </a:rPr>
              <a:t>     </a:t>
            </a:r>
            <a:r>
              <a:rPr kumimoji="0" lang="el-GR" altLang="zh-HK">
                <a:latin typeface="Arial" charset="0"/>
                <a:sym typeface="Symbol" pitchFamily="18" charset="2"/>
              </a:rPr>
              <a:t></a:t>
            </a:r>
            <a:r>
              <a:rPr kumimoji="0" lang="el-GR" altLang="zh-HK" i="1">
                <a:latin typeface="Arial" charset="0"/>
                <a:cs typeface="Arial" charset="0"/>
              </a:rPr>
              <a:t>H</a:t>
            </a:r>
            <a:r>
              <a:rPr kumimoji="0" lang="en-US" altLang="zh-HK" baseline="-25000">
                <a:latin typeface="Arial" charset="0"/>
              </a:rPr>
              <a:t>3</a:t>
            </a:r>
            <a:r>
              <a:rPr kumimoji="0" lang="el-GR" altLang="zh-HK">
                <a:latin typeface="Arial" charset="0"/>
                <a:cs typeface="Arial" charset="0"/>
              </a:rPr>
              <a:t> = +</a:t>
            </a:r>
            <a:r>
              <a:rPr kumimoji="0" lang="en-US" altLang="zh-HK">
                <a:latin typeface="Arial" charset="0"/>
              </a:rPr>
              <a:t>52.3</a:t>
            </a:r>
            <a:r>
              <a:rPr kumimoji="0" lang="el-GR" altLang="zh-HK">
                <a:latin typeface="Arial" charset="0"/>
                <a:cs typeface="Arial" charset="0"/>
              </a:rPr>
              <a:t> kJ mol</a:t>
            </a:r>
            <a:r>
              <a:rPr kumimoji="0" lang="el-GR" altLang="zh-HK" baseline="30000">
                <a:latin typeface="Arial" charset="0"/>
                <a:cs typeface="Arial" charset="0"/>
              </a:rPr>
              <a:t>–1</a:t>
            </a:r>
            <a:endParaRPr kumimoji="0" lang="en-US" altLang="zh-HK" baseline="30000">
              <a:latin typeface="Arial" charset="0"/>
            </a:endParaRPr>
          </a:p>
        </p:txBody>
      </p:sp>
      <p:sp>
        <p:nvSpPr>
          <p:cNvPr id="15" name="Rectangle 7"/>
          <p:cNvSpPr>
            <a:spLocks noChangeArrowheads="1"/>
          </p:cNvSpPr>
          <p:nvPr/>
        </p:nvSpPr>
        <p:spPr bwMode="auto">
          <a:xfrm>
            <a:off x="276961" y="5606901"/>
            <a:ext cx="8483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a:latin typeface="Arial" charset="0"/>
                <a:cs typeface="Arial" charset="0"/>
              </a:rPr>
              <a:t>C</a:t>
            </a:r>
            <a:r>
              <a:rPr kumimoji="0" lang="el-GR" altLang="zh-HK" baseline="-25000">
                <a:latin typeface="Arial" charset="0"/>
                <a:cs typeface="Arial" charset="0"/>
              </a:rPr>
              <a:t>2</a:t>
            </a:r>
            <a:r>
              <a:rPr kumimoji="0" lang="el-GR" altLang="zh-HK">
                <a:latin typeface="Arial" charset="0"/>
                <a:cs typeface="Arial" charset="0"/>
              </a:rPr>
              <a:t>H</a:t>
            </a:r>
            <a:r>
              <a:rPr kumimoji="0" lang="en-US" altLang="zh-HK" baseline="-25000">
                <a:latin typeface="Arial" charset="0"/>
                <a:cs typeface="Arial" charset="0"/>
              </a:rPr>
              <a:t>4</a:t>
            </a:r>
            <a:r>
              <a:rPr kumimoji="0" lang="el-GR" altLang="zh-HK">
                <a:latin typeface="Arial" charset="0"/>
                <a:cs typeface="Arial" charset="0"/>
              </a:rPr>
              <a:t>(g) + H</a:t>
            </a:r>
            <a:r>
              <a:rPr kumimoji="0" lang="el-GR" altLang="zh-HK" baseline="-25000">
                <a:latin typeface="Arial" charset="0"/>
                <a:cs typeface="Arial" charset="0"/>
              </a:rPr>
              <a:t>2</a:t>
            </a:r>
            <a:r>
              <a:rPr kumimoji="0" lang="el-GR" altLang="zh-HK">
                <a:latin typeface="Arial" charset="0"/>
                <a:cs typeface="Arial" charset="0"/>
              </a:rPr>
              <a:t>(g) </a:t>
            </a:r>
            <a:r>
              <a:rPr kumimoji="0" lang="el-GR" altLang="zh-HK">
                <a:latin typeface="Arial" charset="0"/>
                <a:sym typeface="Symbol" pitchFamily="18" charset="2"/>
              </a:rPr>
              <a:t> </a:t>
            </a:r>
            <a:r>
              <a:rPr kumimoji="0" lang="el-GR" altLang="zh-HK">
                <a:latin typeface="Arial" charset="0"/>
                <a:cs typeface="Arial" charset="0"/>
              </a:rPr>
              <a:t>C</a:t>
            </a:r>
            <a:r>
              <a:rPr kumimoji="0" lang="el-GR" altLang="zh-HK" baseline="-25000">
                <a:latin typeface="Arial" charset="0"/>
                <a:cs typeface="Arial" charset="0"/>
              </a:rPr>
              <a:t>2</a:t>
            </a:r>
            <a:r>
              <a:rPr kumimoji="0" lang="el-GR" altLang="zh-HK">
                <a:latin typeface="Arial" charset="0"/>
                <a:cs typeface="Arial" charset="0"/>
              </a:rPr>
              <a:t>H</a:t>
            </a:r>
            <a:r>
              <a:rPr kumimoji="0" lang="el-GR" altLang="zh-HK" baseline="-25000">
                <a:latin typeface="Arial" charset="0"/>
                <a:cs typeface="Arial" charset="0"/>
              </a:rPr>
              <a:t>6</a:t>
            </a:r>
            <a:r>
              <a:rPr kumimoji="0" lang="el-GR" altLang="zh-HK">
                <a:latin typeface="Arial" charset="0"/>
                <a:cs typeface="Arial" charset="0"/>
              </a:rPr>
              <a:t>(g) </a:t>
            </a:r>
            <a:r>
              <a:rPr kumimoji="0" lang="en-US" altLang="zh-HK">
                <a:latin typeface="Arial" charset="0"/>
              </a:rPr>
              <a:t>    </a:t>
            </a:r>
            <a:r>
              <a:rPr kumimoji="0" lang="el-GR" altLang="zh-HK">
                <a:latin typeface="Arial" charset="0"/>
                <a:sym typeface="Symbol" pitchFamily="18" charset="2"/>
              </a:rPr>
              <a:t></a:t>
            </a:r>
            <a:r>
              <a:rPr kumimoji="0" lang="el-GR" altLang="zh-HK" i="1">
                <a:latin typeface="Arial" charset="0"/>
                <a:cs typeface="Arial" charset="0"/>
              </a:rPr>
              <a:t>H</a:t>
            </a:r>
            <a:r>
              <a:rPr kumimoji="0" lang="en-US" altLang="zh-HK" baseline="-25000">
                <a:latin typeface="Arial" charset="0"/>
              </a:rPr>
              <a:t>4</a:t>
            </a:r>
            <a:r>
              <a:rPr kumimoji="0" lang="el-GR" altLang="zh-HK">
                <a:latin typeface="Arial" charset="0"/>
                <a:cs typeface="Arial" charset="0"/>
              </a:rPr>
              <a:t> = –</a:t>
            </a:r>
            <a:r>
              <a:rPr kumimoji="0" lang="en-US" altLang="zh-HK">
                <a:latin typeface="Arial" charset="0"/>
              </a:rPr>
              <a:t>137.0</a:t>
            </a:r>
            <a:r>
              <a:rPr kumimoji="0" lang="el-GR" altLang="zh-HK">
                <a:latin typeface="Arial" charset="0"/>
                <a:cs typeface="Arial" charset="0"/>
              </a:rPr>
              <a:t> kJ mol</a:t>
            </a:r>
            <a:r>
              <a:rPr kumimoji="0" lang="el-GR" altLang="zh-HK" baseline="30000">
                <a:latin typeface="Arial" charset="0"/>
                <a:cs typeface="Arial" charset="0"/>
              </a:rPr>
              <a:t>–1</a:t>
            </a:r>
            <a:endParaRPr kumimoji="0" lang="en-US" altLang="zh-HK" baseline="30000">
              <a:latin typeface="Arial" charset="0"/>
            </a:endParaRPr>
          </a:p>
        </p:txBody>
      </p:sp>
      <p:sp>
        <p:nvSpPr>
          <p:cNvPr id="16" name="Rectangle 22"/>
          <p:cNvSpPr>
            <a:spLocks noChangeArrowheads="1"/>
          </p:cNvSpPr>
          <p:nvPr/>
        </p:nvSpPr>
        <p:spPr bwMode="auto">
          <a:xfrm>
            <a:off x="253943" y="6122863"/>
            <a:ext cx="457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sz="2400">
                <a:solidFill>
                  <a:schemeClr val="tx1"/>
                </a:solidFill>
                <a:latin typeface="Calibri" pitchFamily="34" charset="0"/>
                <a:ea typeface="新細明體" charset="-120"/>
              </a:defRPr>
            </a:lvl9pPr>
          </a:lstStyle>
          <a:p>
            <a:pPr defTabSz="914400" eaLnBrk="1" hangingPunct="1"/>
            <a:r>
              <a:rPr kumimoji="0" lang="el-GR" altLang="zh-HK" dirty="0">
                <a:latin typeface="Arial" charset="0"/>
                <a:sym typeface="Symbol" pitchFamily="18" charset="2"/>
              </a:rPr>
              <a:t></a:t>
            </a:r>
            <a:r>
              <a:rPr kumimoji="0" lang="el-GR" altLang="zh-HK" i="1" dirty="0">
                <a:latin typeface="Arial" charset="0"/>
              </a:rPr>
              <a:t>H</a:t>
            </a:r>
            <a:r>
              <a:rPr kumimoji="0" lang="en-US" altLang="zh-HK" baseline="-25000" dirty="0">
                <a:latin typeface="Arial" charset="0"/>
              </a:rPr>
              <a:t>C</a:t>
            </a:r>
            <a:r>
              <a:rPr kumimoji="0" lang="en-US" altLang="zh-TW" dirty="0">
                <a:latin typeface="Arial" charset="0"/>
              </a:rPr>
              <a:t> </a:t>
            </a:r>
            <a:r>
              <a:rPr kumimoji="0" lang="el-GR" altLang="zh-HK" dirty="0">
                <a:latin typeface="Arial" charset="0"/>
              </a:rPr>
              <a:t>= </a:t>
            </a:r>
            <a:r>
              <a:rPr kumimoji="0" lang="el-GR" altLang="zh-HK" dirty="0">
                <a:latin typeface="Arial" charset="0"/>
                <a:sym typeface="Symbol" pitchFamily="18" charset="2"/>
              </a:rPr>
              <a:t></a:t>
            </a:r>
            <a:r>
              <a:rPr kumimoji="0" lang="el-GR" altLang="zh-HK" i="1" dirty="0">
                <a:latin typeface="Arial" charset="0"/>
              </a:rPr>
              <a:t>H</a:t>
            </a:r>
            <a:r>
              <a:rPr kumimoji="0" lang="en-US" altLang="zh-HK" baseline="-25000" dirty="0">
                <a:latin typeface="Arial" charset="0"/>
              </a:rPr>
              <a:t>3</a:t>
            </a:r>
            <a:r>
              <a:rPr kumimoji="0" lang="el-GR" altLang="zh-HK" dirty="0">
                <a:latin typeface="Arial" charset="0"/>
              </a:rPr>
              <a:t> + </a:t>
            </a:r>
            <a:r>
              <a:rPr kumimoji="0" lang="el-GR" altLang="zh-HK" dirty="0">
                <a:latin typeface="Arial" charset="0"/>
                <a:sym typeface="Symbol" pitchFamily="18" charset="2"/>
              </a:rPr>
              <a:t></a:t>
            </a:r>
            <a:r>
              <a:rPr kumimoji="0" lang="el-GR" altLang="zh-HK" i="1" dirty="0">
                <a:latin typeface="Arial" charset="0"/>
              </a:rPr>
              <a:t>H</a:t>
            </a:r>
            <a:r>
              <a:rPr kumimoji="0" lang="en-US" altLang="zh-HK" baseline="-25000" dirty="0">
                <a:latin typeface="Arial" charset="0"/>
              </a:rPr>
              <a:t>4</a:t>
            </a:r>
            <a:endParaRPr kumimoji="0" lang="el-GR" altLang="zh-HK" baseline="-25000" dirty="0">
              <a:latin typeface="Arial" charset="0"/>
            </a:endParaRPr>
          </a:p>
        </p:txBody>
      </p:sp>
      <p:sp>
        <p:nvSpPr>
          <p:cNvPr id="17" name="Rectangle 23"/>
          <p:cNvSpPr>
            <a:spLocks noChangeArrowheads="1"/>
          </p:cNvSpPr>
          <p:nvPr/>
        </p:nvSpPr>
        <p:spPr bwMode="auto">
          <a:xfrm>
            <a:off x="2725606" y="6135687"/>
            <a:ext cx="40975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sz="2400">
                <a:solidFill>
                  <a:schemeClr val="tx1"/>
                </a:solidFill>
                <a:latin typeface="Calibri" pitchFamily="34" charset="0"/>
                <a:ea typeface="新細明體" charset="-120"/>
              </a:defRPr>
            </a:lvl9pPr>
          </a:lstStyle>
          <a:p>
            <a:pPr defTabSz="914400" eaLnBrk="1" hangingPunct="1"/>
            <a:r>
              <a:rPr kumimoji="0" lang="it-IT" altLang="zh-HK" dirty="0">
                <a:latin typeface="Arial" charset="0"/>
              </a:rPr>
              <a:t>= [+52.3 + (–137.0)] kJ mol</a:t>
            </a:r>
            <a:r>
              <a:rPr kumimoji="0" lang="it-IT" altLang="zh-HK" baseline="30000" dirty="0">
                <a:latin typeface="Arial" charset="0"/>
              </a:rPr>
              <a:t>–1</a:t>
            </a:r>
            <a:endParaRPr kumimoji="0" lang="en-US" altLang="zh-HK" baseline="30000" dirty="0">
              <a:latin typeface="Arial" charset="0"/>
            </a:endParaRPr>
          </a:p>
        </p:txBody>
      </p:sp>
      <p:sp>
        <p:nvSpPr>
          <p:cNvPr id="18" name="Rectangle 24"/>
          <p:cNvSpPr>
            <a:spLocks noChangeArrowheads="1"/>
          </p:cNvSpPr>
          <p:nvPr/>
        </p:nvSpPr>
        <p:spPr bwMode="auto">
          <a:xfrm>
            <a:off x="6758054" y="6093296"/>
            <a:ext cx="24224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sz="2400">
                <a:solidFill>
                  <a:schemeClr val="tx1"/>
                </a:solidFill>
                <a:latin typeface="Calibri" pitchFamily="34" charset="0"/>
                <a:ea typeface="新細明體" charset="-120"/>
              </a:defRPr>
            </a:lvl9pPr>
          </a:lstStyle>
          <a:p>
            <a:pPr defTabSz="914400" eaLnBrk="1" hangingPunct="1"/>
            <a:r>
              <a:rPr kumimoji="0" lang="it-IT" altLang="zh-HK" dirty="0">
                <a:latin typeface="Arial" charset="0"/>
              </a:rPr>
              <a:t>= </a:t>
            </a:r>
            <a:r>
              <a:rPr kumimoji="0" lang="it-IT" altLang="zh-HK" dirty="0">
                <a:solidFill>
                  <a:srgbClr val="FF0000"/>
                </a:solidFill>
                <a:latin typeface="Arial" charset="0"/>
              </a:rPr>
              <a:t>–84.7 kJ mol</a:t>
            </a:r>
            <a:r>
              <a:rPr kumimoji="0" lang="it-IT" altLang="zh-HK" baseline="30000" dirty="0">
                <a:solidFill>
                  <a:srgbClr val="FF0000"/>
                </a:solidFill>
                <a:latin typeface="Arial" charset="0"/>
              </a:rPr>
              <a:t>–1</a:t>
            </a:r>
            <a:endParaRPr kumimoji="0" lang="zh-TW" altLang="en-US" baseline="30000" dirty="0">
              <a:solidFill>
                <a:srgbClr val="FF0000"/>
              </a:solidFill>
              <a:latin typeface="Arial" charset="0"/>
            </a:endParaRPr>
          </a:p>
        </p:txBody>
      </p:sp>
    </p:spTree>
    <p:extLst>
      <p:ext uri="{BB962C8B-B14F-4D97-AF65-F5344CB8AC3E}">
        <p14:creationId xmlns:p14="http://schemas.microsoft.com/office/powerpoint/2010/main" val="3013833072"/>
      </p:ext>
    </p:extLst>
  </p:cSld>
  <p:clrMapOvr>
    <a:masterClrMapping/>
  </p:clrMapOvr>
  <p:timing>
    <p:tnLst>
      <p:par>
        <p:cTn id="1" dur="indefinite" restart="never" nodeType="tmRoot"/>
      </p:par>
    </p:tnLst>
  </p:timing>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4"/>
          <p:cNvSpPr>
            <a:spLocks noChangeArrowheads="1"/>
          </p:cNvSpPr>
          <p:nvPr/>
        </p:nvSpPr>
        <p:spPr bwMode="auto">
          <a:xfrm>
            <a:off x="244475" y="188640"/>
            <a:ext cx="19319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sz="3200" b="1">
                <a:solidFill>
                  <a:srgbClr val="CC0000"/>
                </a:solidFill>
                <a:cs typeface="Arial" charset="0"/>
              </a:rPr>
              <a:t>焓變循環</a:t>
            </a:r>
          </a:p>
        </p:txBody>
      </p:sp>
      <p:sp>
        <p:nvSpPr>
          <p:cNvPr id="9219" name="文字方塊 2"/>
          <p:cNvSpPr txBox="1">
            <a:spLocks noChangeArrowheads="1"/>
          </p:cNvSpPr>
          <p:nvPr/>
        </p:nvSpPr>
        <p:spPr bwMode="auto">
          <a:xfrm>
            <a:off x="307975" y="908720"/>
            <a:ext cx="4822825" cy="523875"/>
          </a:xfrm>
          <a:prstGeom prst="rect">
            <a:avLst/>
          </a:prstGeom>
          <a:noFill/>
          <a:ln w="63500" cmpd="thickThin">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ctr" eaLnBrk="1" hangingPunct="1"/>
            <a:r>
              <a:rPr kumimoji="0" lang="zh-TW" altLang="en-US" sz="2800" b="1">
                <a:solidFill>
                  <a:srgbClr val="009900"/>
                </a:solidFill>
                <a:latin typeface="Arial" charset="0"/>
                <a:cs typeface="Arial" charset="0"/>
              </a:rPr>
              <a:t>生成 二氧化氮 </a:t>
            </a:r>
            <a:r>
              <a:rPr kumimoji="0" lang="en-US" altLang="zh-HK" sz="2800" b="1">
                <a:solidFill>
                  <a:srgbClr val="009900"/>
                </a:solidFill>
                <a:latin typeface="Arial" charset="0"/>
                <a:cs typeface="Arial" charset="0"/>
              </a:rPr>
              <a:t>(NO</a:t>
            </a:r>
            <a:r>
              <a:rPr kumimoji="0" lang="en-US" altLang="zh-HK" sz="2800" b="1" baseline="-25000">
                <a:solidFill>
                  <a:srgbClr val="009900"/>
                </a:solidFill>
                <a:latin typeface="Arial" charset="0"/>
                <a:cs typeface="Arial" charset="0"/>
              </a:rPr>
              <a:t>2</a:t>
            </a:r>
            <a:r>
              <a:rPr kumimoji="0" lang="en-US" altLang="zh-HK" sz="2800" b="1">
                <a:solidFill>
                  <a:srgbClr val="009900"/>
                </a:solidFill>
                <a:latin typeface="Arial" charset="0"/>
                <a:cs typeface="Arial" charset="0"/>
              </a:rPr>
              <a:t>) </a:t>
            </a:r>
            <a:r>
              <a:rPr kumimoji="0" lang="zh-TW" altLang="en-US" sz="2800" b="1">
                <a:solidFill>
                  <a:srgbClr val="009900"/>
                </a:solidFill>
                <a:latin typeface="Arial" charset="0"/>
                <a:cs typeface="Arial" charset="0"/>
              </a:rPr>
              <a:t>的反應</a:t>
            </a:r>
            <a:endParaRPr kumimoji="0" lang="zh-HK" altLang="en-US" sz="2800" b="1">
              <a:solidFill>
                <a:srgbClr val="009900"/>
              </a:solidFill>
              <a:latin typeface="Arial" charset="0"/>
              <a:cs typeface="Arial" charset="0"/>
            </a:endParaRPr>
          </a:p>
        </p:txBody>
      </p:sp>
      <p:sp>
        <p:nvSpPr>
          <p:cNvPr id="4" name="Rectangle 6"/>
          <p:cNvSpPr>
            <a:spLocks noChangeArrowheads="1"/>
          </p:cNvSpPr>
          <p:nvPr/>
        </p:nvSpPr>
        <p:spPr bwMode="auto">
          <a:xfrm>
            <a:off x="339725" y="1628800"/>
            <a:ext cx="8439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just" eaLnBrk="1" hangingPunct="1">
              <a:buFontTx/>
              <a:buBlip>
                <a:blip r:embed="rId2"/>
              </a:buBlip>
            </a:pPr>
            <a:r>
              <a:rPr kumimoji="0" lang="zh-TW" altLang="en-US" sz="2800" dirty="0"/>
              <a:t>反應物 </a:t>
            </a:r>
            <a:r>
              <a:rPr kumimoji="0" lang="en-US" altLang="zh-TW" sz="2800" dirty="0"/>
              <a:t>(</a:t>
            </a:r>
            <a:r>
              <a:rPr kumimoji="0" lang="zh-TW" altLang="en-US" sz="2800" dirty="0"/>
              <a:t>氮和氧</a:t>
            </a:r>
            <a:r>
              <a:rPr kumimoji="0" lang="en-US" altLang="zh-TW" sz="2800" dirty="0"/>
              <a:t>) </a:t>
            </a:r>
            <a:r>
              <a:rPr kumimoji="0" lang="zh-TW" altLang="en-US" sz="2800" dirty="0"/>
              <a:t>可循以下兩條路線轉化</a:t>
            </a:r>
            <a:r>
              <a:rPr kumimoji="0" lang="zh-HK" altLang="en-US" sz="2800" dirty="0"/>
              <a:t>為生成物 </a:t>
            </a:r>
            <a:r>
              <a:rPr kumimoji="0" lang="en-US" altLang="zh-HK" sz="2800" dirty="0"/>
              <a:t>(</a:t>
            </a:r>
            <a:r>
              <a:rPr kumimoji="0" lang="zh-TW" altLang="en-US" sz="2800" dirty="0"/>
              <a:t>二氧化氮</a:t>
            </a:r>
            <a:r>
              <a:rPr kumimoji="0" lang="en-US" altLang="zh-HK" sz="2800" dirty="0"/>
              <a:t>)</a:t>
            </a:r>
            <a:r>
              <a:rPr kumimoji="0" lang="zh-TW" altLang="en-US" sz="2800" dirty="0"/>
              <a:t>。</a:t>
            </a:r>
            <a:endParaRPr kumimoji="0" lang="zh-HK" altLang="en-US" sz="2800" dirty="0">
              <a:latin typeface="Arial" charset="0"/>
              <a:ea typeface="Arial Unicode MS" pitchFamily="34" charset="-120"/>
              <a:cs typeface="Arial" charset="0"/>
            </a:endParaRPr>
          </a:p>
        </p:txBody>
      </p:sp>
      <p:sp>
        <p:nvSpPr>
          <p:cNvPr id="8" name="矩形 7"/>
          <p:cNvSpPr/>
          <p:nvPr/>
        </p:nvSpPr>
        <p:spPr>
          <a:xfrm>
            <a:off x="144463" y="2856954"/>
            <a:ext cx="8785225" cy="2909887"/>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grpSp>
        <p:nvGrpSpPr>
          <p:cNvPr id="10" name="Group 27"/>
          <p:cNvGrpSpPr>
            <a:grpSpLocks/>
          </p:cNvGrpSpPr>
          <p:nvPr/>
        </p:nvGrpSpPr>
        <p:grpSpPr bwMode="auto">
          <a:xfrm>
            <a:off x="773113" y="2856954"/>
            <a:ext cx="5935662" cy="785812"/>
            <a:chOff x="487" y="131"/>
            <a:chExt cx="3739" cy="495"/>
          </a:xfrm>
        </p:grpSpPr>
        <p:sp>
          <p:nvSpPr>
            <p:cNvPr id="11" name="Rectangle 2"/>
            <p:cNvSpPr>
              <a:spLocks noChangeArrowheads="1"/>
            </p:cNvSpPr>
            <p:nvPr/>
          </p:nvSpPr>
          <p:spPr bwMode="auto">
            <a:xfrm>
              <a:off x="487" y="338"/>
              <a:ext cx="137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n-US" altLang="zh-HK">
                  <a:solidFill>
                    <a:srgbClr val="FF0000"/>
                  </a:solidFill>
                  <a:latin typeface="Arial" charset="0"/>
                  <a:cs typeface="Arial" charset="0"/>
                </a:rPr>
                <a:t>N</a:t>
              </a:r>
              <a:r>
                <a:rPr kumimoji="0" lang="en-US" altLang="zh-HK" baseline="-25000">
                  <a:solidFill>
                    <a:srgbClr val="FF0000"/>
                  </a:solidFill>
                  <a:latin typeface="Arial" charset="0"/>
                  <a:cs typeface="Arial" charset="0"/>
                </a:rPr>
                <a:t>2</a:t>
              </a:r>
              <a:r>
                <a:rPr kumimoji="0" lang="en-US" altLang="zh-HK">
                  <a:solidFill>
                    <a:srgbClr val="FF0000"/>
                  </a:solidFill>
                  <a:latin typeface="Arial" charset="0"/>
                  <a:cs typeface="Arial" charset="0"/>
                </a:rPr>
                <a:t>(g) + 2O</a:t>
              </a:r>
              <a:r>
                <a:rPr kumimoji="0" lang="en-US" altLang="zh-HK" baseline="-25000">
                  <a:solidFill>
                    <a:srgbClr val="FF0000"/>
                  </a:solidFill>
                  <a:latin typeface="Arial" charset="0"/>
                  <a:cs typeface="Arial" charset="0"/>
                </a:rPr>
                <a:t>2</a:t>
              </a:r>
              <a:r>
                <a:rPr kumimoji="0" lang="en-US" altLang="zh-HK">
                  <a:solidFill>
                    <a:srgbClr val="FF0000"/>
                  </a:solidFill>
                  <a:latin typeface="Arial" charset="0"/>
                  <a:cs typeface="Arial" charset="0"/>
                </a:rPr>
                <a:t>(g)</a:t>
              </a:r>
            </a:p>
          </p:txBody>
        </p:sp>
        <p:sp>
          <p:nvSpPr>
            <p:cNvPr id="12" name="Rectangle 3"/>
            <p:cNvSpPr>
              <a:spLocks noChangeArrowheads="1"/>
            </p:cNvSpPr>
            <p:nvPr/>
          </p:nvSpPr>
          <p:spPr bwMode="auto">
            <a:xfrm>
              <a:off x="3345" y="323"/>
              <a:ext cx="88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n-US" altLang="zh-HK">
                  <a:solidFill>
                    <a:srgbClr val="FF0000"/>
                  </a:solidFill>
                  <a:latin typeface="Arial" charset="0"/>
                  <a:cs typeface="Arial" charset="0"/>
                </a:rPr>
                <a:t>2NO</a:t>
              </a:r>
              <a:r>
                <a:rPr kumimoji="0" lang="en-US" altLang="zh-HK" baseline="-25000">
                  <a:solidFill>
                    <a:srgbClr val="FF0000"/>
                  </a:solidFill>
                  <a:latin typeface="Arial" charset="0"/>
                  <a:cs typeface="Arial" charset="0"/>
                </a:rPr>
                <a:t>2</a:t>
              </a:r>
              <a:r>
                <a:rPr kumimoji="0" lang="en-US" altLang="zh-HK">
                  <a:solidFill>
                    <a:srgbClr val="FF0000"/>
                  </a:solidFill>
                  <a:latin typeface="Arial" charset="0"/>
                  <a:cs typeface="Arial" charset="0"/>
                </a:rPr>
                <a:t>(g)</a:t>
              </a:r>
            </a:p>
          </p:txBody>
        </p:sp>
        <p:sp>
          <p:nvSpPr>
            <p:cNvPr id="13" name="Rectangle 15"/>
            <p:cNvSpPr>
              <a:spLocks noChangeArrowheads="1"/>
            </p:cNvSpPr>
            <p:nvPr/>
          </p:nvSpPr>
          <p:spPr bwMode="auto">
            <a:xfrm>
              <a:off x="1768" y="131"/>
              <a:ext cx="160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sz="2000">
                  <a:solidFill>
                    <a:srgbClr val="FF0000"/>
                  </a:solidFill>
                  <a:latin typeface="Arial" charset="0"/>
                  <a:cs typeface="Arial" charset="0"/>
                  <a:sym typeface="Symbol" pitchFamily="18" charset="2"/>
                </a:rPr>
                <a:t></a:t>
              </a:r>
              <a:r>
                <a:rPr kumimoji="0" lang="el-GR" altLang="zh-HK" sz="2000" i="1">
                  <a:solidFill>
                    <a:srgbClr val="FF0000"/>
                  </a:solidFill>
                  <a:latin typeface="Arial" charset="0"/>
                  <a:cs typeface="Arial" charset="0"/>
                </a:rPr>
                <a:t>H</a:t>
              </a:r>
              <a:r>
                <a:rPr kumimoji="0" lang="en-US" altLang="zh-HK" sz="2000" baseline="-25000">
                  <a:solidFill>
                    <a:srgbClr val="FF0000"/>
                  </a:solidFill>
                  <a:latin typeface="Arial" charset="0"/>
                  <a:cs typeface="Arial" charset="0"/>
                </a:rPr>
                <a:t>A</a:t>
              </a:r>
              <a:r>
                <a:rPr kumimoji="0" lang="el-GR" altLang="zh-HK" sz="2000">
                  <a:solidFill>
                    <a:srgbClr val="FF0000"/>
                  </a:solidFill>
                  <a:latin typeface="Arial" charset="0"/>
                  <a:cs typeface="Arial" charset="0"/>
                </a:rPr>
                <a:t> = +68.0 kJ mol</a:t>
              </a:r>
              <a:r>
                <a:rPr kumimoji="0" lang="el-GR" altLang="zh-HK" sz="2000" baseline="30000">
                  <a:solidFill>
                    <a:srgbClr val="FF0000"/>
                  </a:solidFill>
                  <a:latin typeface="Arial" charset="0"/>
                  <a:cs typeface="Arial" charset="0"/>
                </a:rPr>
                <a:t>–1</a:t>
              </a:r>
              <a:endParaRPr kumimoji="0" lang="en-US" altLang="zh-HK" sz="2000" baseline="30000">
                <a:solidFill>
                  <a:srgbClr val="FF0000"/>
                </a:solidFill>
                <a:latin typeface="Arial" charset="0"/>
                <a:cs typeface="Arial" charset="0"/>
              </a:endParaRPr>
            </a:p>
          </p:txBody>
        </p:sp>
        <p:sp>
          <p:nvSpPr>
            <p:cNvPr id="14" name="Line 24"/>
            <p:cNvSpPr>
              <a:spLocks noChangeShapeType="1"/>
            </p:cNvSpPr>
            <p:nvPr/>
          </p:nvSpPr>
          <p:spPr bwMode="auto">
            <a:xfrm>
              <a:off x="1867" y="491"/>
              <a:ext cx="1478" cy="0"/>
            </a:xfrm>
            <a:prstGeom prst="line">
              <a:avLst/>
            </a:prstGeom>
            <a:noFill/>
            <a:ln w="127000">
              <a:solidFill>
                <a:srgbClr val="3399FF"/>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grpSp>
        <p:nvGrpSpPr>
          <p:cNvPr id="15" name="Group 28"/>
          <p:cNvGrpSpPr>
            <a:grpSpLocks/>
          </p:cNvGrpSpPr>
          <p:nvPr/>
        </p:nvGrpSpPr>
        <p:grpSpPr bwMode="auto">
          <a:xfrm>
            <a:off x="144463" y="3664991"/>
            <a:ext cx="5270500" cy="1982788"/>
            <a:chOff x="91" y="640"/>
            <a:chExt cx="3320" cy="1249"/>
          </a:xfrm>
        </p:grpSpPr>
        <p:sp>
          <p:nvSpPr>
            <p:cNvPr id="16" name="Rectangle 4"/>
            <p:cNvSpPr>
              <a:spLocks noChangeArrowheads="1"/>
            </p:cNvSpPr>
            <p:nvPr/>
          </p:nvSpPr>
          <p:spPr bwMode="auto">
            <a:xfrm>
              <a:off x="1853" y="1601"/>
              <a:ext cx="155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n-US" altLang="zh-HK">
                  <a:solidFill>
                    <a:srgbClr val="FF0000"/>
                  </a:solidFill>
                  <a:latin typeface="Arial" charset="0"/>
                  <a:cs typeface="Arial" charset="0"/>
                </a:rPr>
                <a:t>2NO(g) + O</a:t>
              </a:r>
              <a:r>
                <a:rPr kumimoji="0" lang="en-US" altLang="zh-HK" baseline="-25000">
                  <a:solidFill>
                    <a:srgbClr val="FF0000"/>
                  </a:solidFill>
                  <a:latin typeface="Arial" charset="0"/>
                  <a:cs typeface="Arial" charset="0"/>
                </a:rPr>
                <a:t>2</a:t>
              </a:r>
              <a:r>
                <a:rPr kumimoji="0" lang="en-US" altLang="zh-HK">
                  <a:solidFill>
                    <a:srgbClr val="FF0000"/>
                  </a:solidFill>
                  <a:latin typeface="Arial" charset="0"/>
                  <a:cs typeface="Arial" charset="0"/>
                </a:rPr>
                <a:t>(g)</a:t>
              </a:r>
            </a:p>
          </p:txBody>
        </p:sp>
        <p:sp>
          <p:nvSpPr>
            <p:cNvPr id="17" name="Rectangle 16"/>
            <p:cNvSpPr>
              <a:spLocks noChangeArrowheads="1"/>
            </p:cNvSpPr>
            <p:nvPr/>
          </p:nvSpPr>
          <p:spPr bwMode="auto">
            <a:xfrm>
              <a:off x="91" y="1048"/>
              <a:ext cx="170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sz="2000">
                  <a:solidFill>
                    <a:srgbClr val="FF0000"/>
                  </a:solidFill>
                  <a:latin typeface="Arial" charset="0"/>
                  <a:cs typeface="Arial" charset="0"/>
                  <a:sym typeface="Symbol" pitchFamily="18" charset="2"/>
                </a:rPr>
                <a:t></a:t>
              </a:r>
              <a:r>
                <a:rPr kumimoji="0" lang="el-GR" altLang="zh-HK" sz="2000" i="1">
                  <a:solidFill>
                    <a:srgbClr val="FF0000"/>
                  </a:solidFill>
                  <a:latin typeface="Arial" charset="0"/>
                  <a:cs typeface="Arial" charset="0"/>
                </a:rPr>
                <a:t>H</a:t>
              </a:r>
              <a:r>
                <a:rPr kumimoji="0" lang="el-GR" altLang="zh-HK" sz="2000" baseline="-25000">
                  <a:solidFill>
                    <a:srgbClr val="FF0000"/>
                  </a:solidFill>
                  <a:latin typeface="Arial" charset="0"/>
                  <a:cs typeface="Arial" charset="0"/>
                </a:rPr>
                <a:t>1</a:t>
              </a:r>
              <a:r>
                <a:rPr kumimoji="0" lang="el-GR" altLang="zh-HK" sz="2000">
                  <a:solidFill>
                    <a:srgbClr val="FF0000"/>
                  </a:solidFill>
                  <a:latin typeface="Arial" charset="0"/>
                  <a:cs typeface="Arial" charset="0"/>
                </a:rPr>
                <a:t> = +180.0 kJ mol</a:t>
              </a:r>
              <a:r>
                <a:rPr kumimoji="0" lang="el-GR" altLang="zh-HK" sz="2000" baseline="30000">
                  <a:solidFill>
                    <a:srgbClr val="FF0000"/>
                  </a:solidFill>
                  <a:latin typeface="Arial" charset="0"/>
                  <a:cs typeface="Arial" charset="0"/>
                </a:rPr>
                <a:t>–1</a:t>
              </a:r>
              <a:endParaRPr kumimoji="0" lang="en-US" altLang="zh-HK" sz="2000" baseline="30000">
                <a:solidFill>
                  <a:srgbClr val="FF0000"/>
                </a:solidFill>
                <a:latin typeface="Arial" charset="0"/>
                <a:cs typeface="Arial" charset="0"/>
              </a:endParaRPr>
            </a:p>
          </p:txBody>
        </p:sp>
        <p:sp>
          <p:nvSpPr>
            <p:cNvPr id="18" name="Line 25"/>
            <p:cNvSpPr>
              <a:spLocks noChangeShapeType="1"/>
            </p:cNvSpPr>
            <p:nvPr/>
          </p:nvSpPr>
          <p:spPr bwMode="auto">
            <a:xfrm>
              <a:off x="1483" y="640"/>
              <a:ext cx="637" cy="974"/>
            </a:xfrm>
            <a:prstGeom prst="line">
              <a:avLst/>
            </a:prstGeom>
            <a:noFill/>
            <a:ln w="127000">
              <a:solidFill>
                <a:srgbClr val="FF6699"/>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grpSp>
        <p:nvGrpSpPr>
          <p:cNvPr id="19" name="Group 30"/>
          <p:cNvGrpSpPr>
            <a:grpSpLocks/>
          </p:cNvGrpSpPr>
          <p:nvPr/>
        </p:nvGrpSpPr>
        <p:grpSpPr bwMode="auto">
          <a:xfrm>
            <a:off x="5027613" y="3615779"/>
            <a:ext cx="3154362" cy="1473200"/>
            <a:chOff x="3167" y="609"/>
            <a:chExt cx="1987" cy="928"/>
          </a:xfrm>
        </p:grpSpPr>
        <p:sp>
          <p:nvSpPr>
            <p:cNvPr id="20" name="Rectangle 17"/>
            <p:cNvSpPr>
              <a:spLocks noChangeArrowheads="1"/>
            </p:cNvSpPr>
            <p:nvPr/>
          </p:nvSpPr>
          <p:spPr bwMode="auto">
            <a:xfrm>
              <a:off x="3474" y="1039"/>
              <a:ext cx="168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sz="2000">
                  <a:solidFill>
                    <a:srgbClr val="FF0000"/>
                  </a:solidFill>
                  <a:latin typeface="Arial" charset="0"/>
                  <a:cs typeface="Arial" charset="0"/>
                  <a:sym typeface="Symbol" pitchFamily="18" charset="2"/>
                </a:rPr>
                <a:t></a:t>
              </a:r>
              <a:r>
                <a:rPr kumimoji="0" lang="el-GR" altLang="zh-HK" sz="2000" i="1">
                  <a:solidFill>
                    <a:srgbClr val="FF0000"/>
                  </a:solidFill>
                  <a:latin typeface="Arial" charset="0"/>
                  <a:cs typeface="Arial" charset="0"/>
                </a:rPr>
                <a:t>H</a:t>
              </a:r>
              <a:r>
                <a:rPr kumimoji="0" lang="en-US" altLang="zh-HK" sz="2000" baseline="-25000">
                  <a:solidFill>
                    <a:srgbClr val="FF0000"/>
                  </a:solidFill>
                  <a:latin typeface="Arial" charset="0"/>
                  <a:cs typeface="Arial" charset="0"/>
                </a:rPr>
                <a:t>2</a:t>
              </a:r>
              <a:r>
                <a:rPr kumimoji="0" lang="el-GR" altLang="zh-HK" sz="2000">
                  <a:solidFill>
                    <a:srgbClr val="FF0000"/>
                  </a:solidFill>
                  <a:latin typeface="Arial" charset="0"/>
                  <a:cs typeface="Arial" charset="0"/>
                </a:rPr>
                <a:t> = –112.0 kJ mol</a:t>
              </a:r>
              <a:r>
                <a:rPr kumimoji="0" lang="el-GR" altLang="zh-HK" sz="2000" baseline="30000">
                  <a:solidFill>
                    <a:srgbClr val="FF0000"/>
                  </a:solidFill>
                  <a:latin typeface="Arial" charset="0"/>
                  <a:cs typeface="Arial" charset="0"/>
                </a:rPr>
                <a:t>–1</a:t>
              </a:r>
              <a:endParaRPr kumimoji="0" lang="en-US" altLang="zh-HK" sz="2000" baseline="30000">
                <a:solidFill>
                  <a:srgbClr val="FF0000"/>
                </a:solidFill>
                <a:latin typeface="Arial" charset="0"/>
                <a:cs typeface="Arial" charset="0"/>
              </a:endParaRPr>
            </a:p>
          </p:txBody>
        </p:sp>
        <p:sp>
          <p:nvSpPr>
            <p:cNvPr id="21" name="Line 26"/>
            <p:cNvSpPr>
              <a:spLocks noChangeShapeType="1"/>
            </p:cNvSpPr>
            <p:nvPr/>
          </p:nvSpPr>
          <p:spPr bwMode="auto">
            <a:xfrm flipV="1">
              <a:off x="3167" y="609"/>
              <a:ext cx="537" cy="928"/>
            </a:xfrm>
            <a:prstGeom prst="line">
              <a:avLst/>
            </a:prstGeom>
            <a:noFill/>
            <a:ln w="127000">
              <a:solidFill>
                <a:srgbClr val="FF6699"/>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grpSp>
        <p:nvGrpSpPr>
          <p:cNvPr id="22" name="Group 29"/>
          <p:cNvGrpSpPr>
            <a:grpSpLocks/>
          </p:cNvGrpSpPr>
          <p:nvPr/>
        </p:nvGrpSpPr>
        <p:grpSpPr bwMode="auto">
          <a:xfrm>
            <a:off x="6781800" y="4761954"/>
            <a:ext cx="2147888" cy="885825"/>
            <a:chOff x="4195" y="1392"/>
            <a:chExt cx="1353" cy="558"/>
          </a:xfrm>
        </p:grpSpPr>
        <p:sp>
          <p:nvSpPr>
            <p:cNvPr id="23" name="文字方塊 11"/>
            <p:cNvSpPr txBox="1">
              <a:spLocks noChangeArrowheads="1"/>
            </p:cNvSpPr>
            <p:nvPr/>
          </p:nvSpPr>
          <p:spPr bwMode="auto">
            <a:xfrm>
              <a:off x="4961" y="1392"/>
              <a:ext cx="587" cy="5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lnSpc>
                  <a:spcPct val="130000"/>
                </a:lnSpc>
              </a:pPr>
              <a:r>
                <a:rPr kumimoji="0" lang="zh-TW" altLang="en-US" sz="2000">
                  <a:solidFill>
                    <a:srgbClr val="FF0000"/>
                  </a:solidFill>
                  <a:latin typeface="Arial" charset="0"/>
                  <a:cs typeface="Arial" charset="0"/>
                </a:rPr>
                <a:t>路線 </a:t>
              </a:r>
              <a:r>
                <a:rPr kumimoji="0" lang="en-US" altLang="zh-HK" sz="2000">
                  <a:solidFill>
                    <a:srgbClr val="FF0000"/>
                  </a:solidFill>
                  <a:latin typeface="Arial" charset="0"/>
                  <a:cs typeface="Arial" charset="0"/>
                </a:rPr>
                <a:t>A</a:t>
              </a:r>
            </a:p>
            <a:p>
              <a:pPr eaLnBrk="1" hangingPunct="1">
                <a:lnSpc>
                  <a:spcPct val="130000"/>
                </a:lnSpc>
              </a:pPr>
              <a:r>
                <a:rPr kumimoji="0" lang="zh-TW" altLang="en-US" sz="2000">
                  <a:solidFill>
                    <a:srgbClr val="FF0000"/>
                  </a:solidFill>
                  <a:latin typeface="Arial" charset="0"/>
                  <a:cs typeface="Arial" charset="0"/>
                </a:rPr>
                <a:t>路線</a:t>
              </a:r>
              <a:r>
                <a:rPr kumimoji="0" lang="en-US" altLang="zh-HK" sz="2000">
                  <a:solidFill>
                    <a:srgbClr val="FF0000"/>
                  </a:solidFill>
                  <a:latin typeface="Arial" charset="0"/>
                  <a:cs typeface="Arial" charset="0"/>
                </a:rPr>
                <a:t> B</a:t>
              </a:r>
            </a:p>
          </p:txBody>
        </p:sp>
        <p:pic>
          <p:nvPicPr>
            <p:cNvPr id="24" name="Picture 2" descr="C:\Documents and Settings\Aristo\Desktop\shared\From Shirley\23.5.2014\d37003_NEW.jpg"/>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81548" t="18080" b="56731"/>
            <a:stretch>
              <a:fillRect/>
            </a:stretch>
          </p:blipFill>
          <p:spPr bwMode="auto">
            <a:xfrm>
              <a:off x="4197" y="1633"/>
              <a:ext cx="775"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descr="C:\Documents and Settings\Aristo\Desktop\shared\From Shirley\23.5.2014\d37003_NEW.jpg"/>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81548" t="41753" b="31538"/>
            <a:stretch>
              <a:fillRect/>
            </a:stretch>
          </p:blipFill>
          <p:spPr bwMode="auto">
            <a:xfrm>
              <a:off x="4195" y="1398"/>
              <a:ext cx="775" cy="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125088337"/>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5"/>
          <p:cNvSpPr>
            <a:spLocks noChangeArrowheads="1"/>
          </p:cNvSpPr>
          <p:nvPr/>
        </p:nvSpPr>
        <p:spPr bwMode="auto">
          <a:xfrm>
            <a:off x="467965" y="473298"/>
            <a:ext cx="626427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CC0066"/>
                </a:solidFill>
              </a:rPr>
              <a:t>銅</a:t>
            </a:r>
            <a:r>
              <a:rPr lang="en-US" altLang="zh-TW" sz="3200">
                <a:solidFill>
                  <a:srgbClr val="CC0066"/>
                </a:solidFill>
              </a:rPr>
              <a:t>(II) </a:t>
            </a:r>
            <a:r>
              <a:rPr lang="zh-TW" altLang="en-US" sz="3200">
                <a:solidFill>
                  <a:srgbClr val="CC0066"/>
                </a:solidFill>
              </a:rPr>
              <a:t>離子與重鉻酸根離子的遷移</a:t>
            </a:r>
            <a:endParaRPr lang="en-US" altLang="zh-TW" sz="3200">
              <a:solidFill>
                <a:srgbClr val="CC0066"/>
              </a:solidFill>
            </a:endParaRPr>
          </a:p>
        </p:txBody>
      </p:sp>
      <p:pic>
        <p:nvPicPr>
          <p:cNvPr id="97286" name="Picture 1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68998" y="2308622"/>
            <a:ext cx="3219450" cy="330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8" name="Rectangle 31"/>
          <p:cNvSpPr>
            <a:spLocks noChangeArrowheads="1"/>
          </p:cNvSpPr>
          <p:nvPr/>
        </p:nvSpPr>
        <p:spPr bwMode="auto">
          <a:xfrm>
            <a:off x="6101135" y="2349897"/>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碳電極</a:t>
            </a:r>
            <a:endParaRPr lang="en-US" altLang="zh-TW" sz="2000" b="0"/>
          </a:p>
        </p:txBody>
      </p:sp>
      <p:sp>
        <p:nvSpPr>
          <p:cNvPr id="97289" name="Rectangle 32"/>
          <p:cNvSpPr>
            <a:spLocks noChangeArrowheads="1"/>
          </p:cNvSpPr>
          <p:nvPr/>
        </p:nvSpPr>
        <p:spPr bwMode="auto">
          <a:xfrm>
            <a:off x="2613398" y="2276872"/>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碳電極</a:t>
            </a:r>
            <a:endParaRPr lang="en-US" altLang="zh-TW" sz="2000" b="0"/>
          </a:p>
        </p:txBody>
      </p:sp>
      <p:sp>
        <p:nvSpPr>
          <p:cNvPr id="97290" name="Rectangle 33"/>
          <p:cNvSpPr>
            <a:spLocks noChangeArrowheads="1"/>
          </p:cNvSpPr>
          <p:nvPr/>
        </p:nvSpPr>
        <p:spPr bwMode="auto">
          <a:xfrm>
            <a:off x="1614860" y="3046809"/>
            <a:ext cx="1579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稀氫氯酸</a:t>
            </a:r>
            <a:endParaRPr lang="en-US" altLang="zh-TW" sz="2000" b="0"/>
          </a:p>
        </p:txBody>
      </p:sp>
      <p:sp>
        <p:nvSpPr>
          <p:cNvPr id="97291" name="Rectangle 34"/>
          <p:cNvSpPr>
            <a:spLocks noChangeArrowheads="1"/>
          </p:cNvSpPr>
          <p:nvPr/>
        </p:nvSpPr>
        <p:spPr bwMode="auto">
          <a:xfrm>
            <a:off x="611560" y="3613547"/>
            <a:ext cx="26638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由於帶負電荷的重鉻酸根離子移向正電極，這地方漸呈 </a:t>
            </a:r>
            <a:r>
              <a:rPr lang="zh-TW" altLang="en-US" sz="2400">
                <a:solidFill>
                  <a:srgbClr val="FF3300"/>
                </a:solidFill>
              </a:rPr>
              <a:t>橙色</a:t>
            </a:r>
            <a:endParaRPr lang="en-US" altLang="zh-TW" sz="2400">
              <a:solidFill>
                <a:srgbClr val="FF3300"/>
              </a:solidFill>
            </a:endParaRPr>
          </a:p>
        </p:txBody>
      </p:sp>
      <p:sp>
        <p:nvSpPr>
          <p:cNvPr id="97292" name="Rectangle 35"/>
          <p:cNvSpPr>
            <a:spLocks noChangeArrowheads="1"/>
          </p:cNvSpPr>
          <p:nvPr/>
        </p:nvSpPr>
        <p:spPr bwMode="auto">
          <a:xfrm>
            <a:off x="1332285" y="5051822"/>
            <a:ext cx="23749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含有銅</a:t>
            </a:r>
            <a:r>
              <a:rPr lang="en-US" altLang="zh-TW" sz="2000" b="0"/>
              <a:t>(II) </a:t>
            </a:r>
            <a:r>
              <a:rPr lang="zh-TW" altLang="en-US" sz="2000" b="0"/>
              <a:t>離子和重鉻酸根離子的凝膠</a:t>
            </a:r>
            <a:endParaRPr lang="en-US" altLang="zh-TW" sz="2000" b="0"/>
          </a:p>
        </p:txBody>
      </p:sp>
      <p:sp>
        <p:nvSpPr>
          <p:cNvPr id="97293" name="Rectangle 36"/>
          <p:cNvSpPr>
            <a:spLocks noChangeArrowheads="1"/>
          </p:cNvSpPr>
          <p:nvPr/>
        </p:nvSpPr>
        <p:spPr bwMode="auto">
          <a:xfrm>
            <a:off x="6136060" y="3470672"/>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稀氫氯酸</a:t>
            </a:r>
            <a:endParaRPr lang="en-US" altLang="zh-TW" sz="2000" b="0"/>
          </a:p>
        </p:txBody>
      </p:sp>
      <p:sp>
        <p:nvSpPr>
          <p:cNvPr id="97294" name="Rectangle 37"/>
          <p:cNvSpPr>
            <a:spLocks noChangeArrowheads="1"/>
          </p:cNvSpPr>
          <p:nvPr/>
        </p:nvSpPr>
        <p:spPr bwMode="auto">
          <a:xfrm>
            <a:off x="6143998" y="4043759"/>
            <a:ext cx="25320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由於帶正電荷的銅</a:t>
            </a:r>
            <a:r>
              <a:rPr lang="en-US" altLang="zh-TW" sz="2000" b="0"/>
              <a:t>(II)</a:t>
            </a:r>
            <a:r>
              <a:rPr lang="zh-TW" altLang="en-US" sz="2000" b="0"/>
              <a:t>離子移向負電極，這地方漸呈 </a:t>
            </a:r>
            <a:r>
              <a:rPr lang="zh-TW" altLang="en-US" sz="2400">
                <a:solidFill>
                  <a:schemeClr val="hlink"/>
                </a:solidFill>
              </a:rPr>
              <a:t>藍色</a:t>
            </a:r>
            <a:endParaRPr lang="en-US" altLang="zh-TW" sz="2400">
              <a:solidFill>
                <a:schemeClr val="hlink"/>
              </a:solidFill>
            </a:endParaRPr>
          </a:p>
        </p:txBody>
      </p:sp>
    </p:spTree>
    <p:extLst>
      <p:ext uri="{BB962C8B-B14F-4D97-AF65-F5344CB8AC3E}">
        <p14:creationId xmlns:p14="http://schemas.microsoft.com/office/powerpoint/2010/main" val="3581701887"/>
      </p:ext>
    </p:extLst>
  </p:cSld>
  <p:clrMapOvr>
    <a:masterClrMapping/>
  </p:clrMapOvr>
  <p:timing>
    <p:tnLst>
      <p:par>
        <p:cTn id="1" dur="indefinite" restart="never" nodeType="tmRoot"/>
      </p:par>
    </p:tnLst>
  </p:timing>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4"/>
          <p:cNvSpPr txBox="1">
            <a:spLocks noChangeArrowheads="1"/>
          </p:cNvSpPr>
          <p:nvPr/>
        </p:nvSpPr>
        <p:spPr bwMode="auto">
          <a:xfrm>
            <a:off x="454793" y="404664"/>
            <a:ext cx="1250950" cy="519112"/>
          </a:xfrm>
          <a:prstGeom prst="rect">
            <a:avLst/>
          </a:prstGeom>
          <a:solidFill>
            <a:srgbClr val="00B0F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sz="2800" b="1">
                <a:solidFill>
                  <a:schemeClr val="bg1"/>
                </a:solidFill>
                <a:latin typeface="Arial" charset="0"/>
                <a:cs typeface="Arial" charset="0"/>
              </a:rPr>
              <a:t>路線</a:t>
            </a:r>
            <a:r>
              <a:rPr kumimoji="0" lang="en-US" altLang="zh-HK" sz="2800" b="1">
                <a:solidFill>
                  <a:schemeClr val="bg1"/>
                </a:solidFill>
                <a:latin typeface="Arial" charset="0"/>
                <a:cs typeface="Arial" charset="0"/>
              </a:rPr>
              <a:t> A</a:t>
            </a:r>
            <a:endParaRPr kumimoji="0" lang="zh-HK" altLang="en-US" sz="2800" b="1">
              <a:solidFill>
                <a:schemeClr val="bg1"/>
              </a:solidFill>
              <a:latin typeface="Arial" charset="0"/>
              <a:cs typeface="Arial" charset="0"/>
            </a:endParaRPr>
          </a:p>
        </p:txBody>
      </p:sp>
      <p:sp>
        <p:nvSpPr>
          <p:cNvPr id="3" name="Rectangle 4"/>
          <p:cNvSpPr>
            <a:spLocks noChangeArrowheads="1"/>
          </p:cNvSpPr>
          <p:nvPr/>
        </p:nvSpPr>
        <p:spPr bwMode="auto">
          <a:xfrm>
            <a:off x="478606" y="1011089"/>
            <a:ext cx="81978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sz="2800">
                <a:latin typeface="Arial" charset="0"/>
                <a:cs typeface="Arial" charset="0"/>
              </a:rPr>
              <a:t>N</a:t>
            </a:r>
            <a:r>
              <a:rPr kumimoji="0" lang="el-GR" altLang="zh-HK" sz="2800" baseline="-25000">
                <a:latin typeface="Arial" charset="0"/>
                <a:cs typeface="Arial" charset="0"/>
              </a:rPr>
              <a:t>2</a:t>
            </a:r>
            <a:r>
              <a:rPr kumimoji="0" lang="el-GR" altLang="zh-HK" sz="2800">
                <a:latin typeface="Arial" charset="0"/>
                <a:cs typeface="Arial" charset="0"/>
              </a:rPr>
              <a:t>(g) + 2O</a:t>
            </a:r>
            <a:r>
              <a:rPr kumimoji="0" lang="el-GR" altLang="zh-HK" sz="2800" baseline="-25000">
                <a:latin typeface="Arial" charset="0"/>
                <a:cs typeface="Arial" charset="0"/>
              </a:rPr>
              <a:t>2</a:t>
            </a:r>
            <a:r>
              <a:rPr kumimoji="0" lang="el-GR" altLang="zh-HK" sz="2800">
                <a:latin typeface="Arial" charset="0"/>
                <a:cs typeface="Arial" charset="0"/>
              </a:rPr>
              <a:t>(g) </a:t>
            </a:r>
            <a:r>
              <a:rPr kumimoji="0" lang="el-GR" altLang="zh-HK" sz="2800">
                <a:latin typeface="Arial" charset="0"/>
                <a:cs typeface="Arial" charset="0"/>
                <a:sym typeface="Symbol" pitchFamily="18" charset="2"/>
              </a:rPr>
              <a:t></a:t>
            </a:r>
            <a:r>
              <a:rPr kumimoji="0" lang="en-US" altLang="zh-HK" sz="2800">
                <a:latin typeface="Arial" charset="0"/>
                <a:cs typeface="Arial" charset="0"/>
                <a:sym typeface="Symbol" pitchFamily="18" charset="2"/>
              </a:rPr>
              <a:t> </a:t>
            </a:r>
            <a:r>
              <a:rPr kumimoji="0" lang="el-GR" altLang="zh-HK" sz="2800">
                <a:latin typeface="Arial" charset="0"/>
                <a:cs typeface="Arial" charset="0"/>
              </a:rPr>
              <a:t>2NO</a:t>
            </a:r>
            <a:r>
              <a:rPr kumimoji="0" lang="el-GR" altLang="zh-HK" sz="2800" baseline="-25000">
                <a:latin typeface="Arial" charset="0"/>
                <a:cs typeface="Arial" charset="0"/>
              </a:rPr>
              <a:t>2</a:t>
            </a:r>
            <a:r>
              <a:rPr kumimoji="0" lang="el-GR" altLang="zh-HK" sz="2800">
                <a:latin typeface="Arial" charset="0"/>
                <a:cs typeface="Arial" charset="0"/>
              </a:rPr>
              <a:t>(g) </a:t>
            </a:r>
            <a:r>
              <a:rPr kumimoji="0" lang="en-US" altLang="zh-HK" sz="2800">
                <a:latin typeface="Arial" charset="0"/>
              </a:rPr>
              <a:t>    </a:t>
            </a:r>
            <a:r>
              <a:rPr kumimoji="0" lang="el-GR" altLang="zh-HK" sz="2800">
                <a:latin typeface="Arial" charset="0"/>
                <a:cs typeface="Arial" charset="0"/>
                <a:sym typeface="Symbol" pitchFamily="18" charset="2"/>
              </a:rPr>
              <a:t></a:t>
            </a:r>
            <a:r>
              <a:rPr kumimoji="0" lang="el-GR" altLang="zh-HK" sz="2800" i="1">
                <a:latin typeface="Arial" charset="0"/>
                <a:cs typeface="Arial" charset="0"/>
              </a:rPr>
              <a:t>H</a:t>
            </a:r>
            <a:r>
              <a:rPr kumimoji="0" lang="el-GR" altLang="zh-HK" sz="2800" baseline="-25000">
                <a:latin typeface="Arial" charset="0"/>
                <a:cs typeface="Arial" charset="0"/>
              </a:rPr>
              <a:t>A</a:t>
            </a:r>
            <a:r>
              <a:rPr kumimoji="0" lang="el-GR" altLang="zh-HK" sz="2800">
                <a:latin typeface="Arial" charset="0"/>
                <a:cs typeface="Arial" charset="0"/>
              </a:rPr>
              <a:t> = +68.0 kJ mol</a:t>
            </a:r>
            <a:r>
              <a:rPr kumimoji="0" lang="el-GR" altLang="zh-HK" sz="2800" baseline="30000">
                <a:latin typeface="Arial" charset="0"/>
                <a:cs typeface="Arial" charset="0"/>
              </a:rPr>
              <a:t>–1</a:t>
            </a:r>
            <a:endParaRPr kumimoji="0" lang="en-US" altLang="zh-HK" sz="2800" baseline="30000">
              <a:latin typeface="Arial" charset="0"/>
            </a:endParaRPr>
          </a:p>
        </p:txBody>
      </p:sp>
      <p:sp>
        <p:nvSpPr>
          <p:cNvPr id="5" name="Rectangle 5"/>
          <p:cNvSpPr>
            <a:spLocks noChangeArrowheads="1"/>
          </p:cNvSpPr>
          <p:nvPr/>
        </p:nvSpPr>
        <p:spPr bwMode="auto">
          <a:xfrm>
            <a:off x="107504" y="2621111"/>
            <a:ext cx="9036496"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n-US" altLang="zh-HK" sz="2800" dirty="0">
                <a:latin typeface="Arial" charset="0"/>
                <a:cs typeface="Arial" charset="0"/>
              </a:rPr>
              <a:t>	 </a:t>
            </a:r>
            <a:r>
              <a:rPr kumimoji="0" lang="el-GR" altLang="zh-HK" sz="2800" dirty="0">
                <a:latin typeface="Arial" charset="0"/>
                <a:cs typeface="Arial" charset="0"/>
              </a:rPr>
              <a:t>N</a:t>
            </a:r>
            <a:r>
              <a:rPr kumimoji="0" lang="el-GR" altLang="zh-HK" sz="2800" baseline="-25000" dirty="0">
                <a:latin typeface="Arial" charset="0"/>
                <a:cs typeface="Arial" charset="0"/>
              </a:rPr>
              <a:t>2</a:t>
            </a:r>
            <a:r>
              <a:rPr kumimoji="0" lang="el-GR" altLang="zh-HK" sz="2800" dirty="0">
                <a:latin typeface="Arial" charset="0"/>
                <a:cs typeface="Arial" charset="0"/>
              </a:rPr>
              <a:t>(g) + O</a:t>
            </a:r>
            <a:r>
              <a:rPr kumimoji="0" lang="el-GR" altLang="zh-HK" sz="2800" baseline="-25000" dirty="0">
                <a:latin typeface="Arial" charset="0"/>
                <a:cs typeface="Arial" charset="0"/>
              </a:rPr>
              <a:t>2</a:t>
            </a:r>
            <a:r>
              <a:rPr kumimoji="0" lang="el-GR" altLang="zh-HK" sz="2800" dirty="0">
                <a:latin typeface="Arial" charset="0"/>
                <a:cs typeface="Arial" charset="0"/>
              </a:rPr>
              <a:t>(g)</a:t>
            </a:r>
            <a:r>
              <a:rPr kumimoji="0" lang="en-US" altLang="zh-HK" sz="2800" dirty="0">
                <a:latin typeface="Arial" charset="0"/>
                <a:cs typeface="Arial" charset="0"/>
              </a:rPr>
              <a:t> </a:t>
            </a:r>
            <a:r>
              <a:rPr kumimoji="0" lang="el-GR" altLang="zh-HK" sz="2800" dirty="0">
                <a:latin typeface="Arial" charset="0"/>
                <a:cs typeface="Arial" charset="0"/>
                <a:sym typeface="Symbol" pitchFamily="18" charset="2"/>
              </a:rPr>
              <a:t></a:t>
            </a:r>
            <a:r>
              <a:rPr kumimoji="0" lang="el-GR" altLang="zh-HK" sz="2800" dirty="0">
                <a:latin typeface="Arial" charset="0"/>
                <a:cs typeface="Arial" charset="0"/>
              </a:rPr>
              <a:t> 2NO(g) </a:t>
            </a:r>
            <a:r>
              <a:rPr kumimoji="0" lang="en-US" altLang="zh-HK" sz="2800" dirty="0">
                <a:latin typeface="Arial" charset="0"/>
              </a:rPr>
              <a:t>   </a:t>
            </a:r>
            <a:r>
              <a:rPr kumimoji="0" lang="el-GR" altLang="zh-HK" sz="2800" dirty="0">
                <a:latin typeface="Arial" charset="0"/>
                <a:sym typeface="Symbol" pitchFamily="18" charset="2"/>
              </a:rPr>
              <a:t></a:t>
            </a:r>
            <a:r>
              <a:rPr kumimoji="0" lang="el-GR" altLang="zh-HK" sz="2800" i="1" dirty="0">
                <a:latin typeface="Arial" charset="0"/>
                <a:cs typeface="Arial" charset="0"/>
              </a:rPr>
              <a:t>H</a:t>
            </a:r>
            <a:r>
              <a:rPr kumimoji="0" lang="el-GR" altLang="zh-HK" sz="2800" baseline="-25000" dirty="0">
                <a:latin typeface="Arial" charset="0"/>
                <a:cs typeface="Arial" charset="0"/>
              </a:rPr>
              <a:t>1</a:t>
            </a:r>
            <a:r>
              <a:rPr kumimoji="0" lang="el-GR" altLang="zh-HK" sz="2800" dirty="0">
                <a:latin typeface="Arial" charset="0"/>
                <a:cs typeface="Arial" charset="0"/>
              </a:rPr>
              <a:t> = +180.0 kJ</a:t>
            </a:r>
            <a:r>
              <a:rPr kumimoji="0" lang="en-US" altLang="zh-HK" sz="2800" dirty="0">
                <a:latin typeface="Arial" charset="0"/>
              </a:rPr>
              <a:t> </a:t>
            </a:r>
            <a:r>
              <a:rPr kumimoji="0" lang="el-GR" altLang="zh-HK" sz="2800" dirty="0">
                <a:latin typeface="Arial" charset="0"/>
                <a:cs typeface="Arial" charset="0"/>
              </a:rPr>
              <a:t>mol</a:t>
            </a:r>
            <a:r>
              <a:rPr kumimoji="0" lang="el-GR" altLang="zh-HK" sz="2800" baseline="30000" dirty="0">
                <a:latin typeface="Arial" charset="0"/>
                <a:cs typeface="Arial" charset="0"/>
              </a:rPr>
              <a:t>–1</a:t>
            </a:r>
            <a:endParaRPr kumimoji="0" lang="en-US" altLang="zh-HK" sz="2800" baseline="30000" dirty="0">
              <a:latin typeface="Arial" charset="0"/>
            </a:endParaRPr>
          </a:p>
        </p:txBody>
      </p:sp>
      <p:sp>
        <p:nvSpPr>
          <p:cNvPr id="6" name="Rectangle 11"/>
          <p:cNvSpPr>
            <a:spLocks noChangeArrowheads="1"/>
          </p:cNvSpPr>
          <p:nvPr/>
        </p:nvSpPr>
        <p:spPr bwMode="auto">
          <a:xfrm>
            <a:off x="925636" y="3602186"/>
            <a:ext cx="79597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sz="2800">
                <a:latin typeface="Arial" charset="0"/>
                <a:cs typeface="Arial" charset="0"/>
              </a:rPr>
              <a:t>N</a:t>
            </a:r>
            <a:r>
              <a:rPr kumimoji="0" lang="el-GR" altLang="zh-HK" sz="2800" baseline="-25000">
                <a:latin typeface="Arial" charset="0"/>
                <a:cs typeface="Arial" charset="0"/>
              </a:rPr>
              <a:t>2</a:t>
            </a:r>
            <a:r>
              <a:rPr kumimoji="0" lang="el-GR" altLang="zh-HK" sz="2800">
                <a:latin typeface="Arial" charset="0"/>
                <a:cs typeface="Arial" charset="0"/>
              </a:rPr>
              <a:t>(g) + 2O</a:t>
            </a:r>
            <a:r>
              <a:rPr kumimoji="0" lang="el-GR" altLang="zh-HK" sz="2800" baseline="-25000">
                <a:latin typeface="Arial" charset="0"/>
                <a:cs typeface="Arial" charset="0"/>
              </a:rPr>
              <a:t>2</a:t>
            </a:r>
            <a:r>
              <a:rPr kumimoji="0" lang="el-GR" altLang="zh-HK" sz="2800">
                <a:latin typeface="Arial" charset="0"/>
                <a:cs typeface="Arial" charset="0"/>
              </a:rPr>
              <a:t>(g) </a:t>
            </a:r>
            <a:r>
              <a:rPr kumimoji="0" lang="el-GR" altLang="zh-HK" sz="2800">
                <a:latin typeface="Arial" charset="0"/>
                <a:cs typeface="Arial" charset="0"/>
                <a:sym typeface="Symbol" pitchFamily="18" charset="2"/>
              </a:rPr>
              <a:t> </a:t>
            </a:r>
            <a:r>
              <a:rPr kumimoji="0" lang="el-GR" altLang="zh-HK" sz="2800">
                <a:latin typeface="Arial" charset="0"/>
                <a:cs typeface="Arial" charset="0"/>
              </a:rPr>
              <a:t>2NO</a:t>
            </a:r>
            <a:r>
              <a:rPr kumimoji="0" lang="el-GR" altLang="zh-HK" sz="2800" baseline="-25000">
                <a:latin typeface="Arial" charset="0"/>
                <a:cs typeface="Arial" charset="0"/>
              </a:rPr>
              <a:t>2</a:t>
            </a:r>
            <a:r>
              <a:rPr kumimoji="0" lang="el-GR" altLang="zh-HK" sz="2800">
                <a:latin typeface="Arial" charset="0"/>
                <a:cs typeface="Arial" charset="0"/>
              </a:rPr>
              <a:t>(g)</a:t>
            </a:r>
            <a:r>
              <a:rPr kumimoji="0" lang="en-US" altLang="zh-HK" sz="2800">
                <a:latin typeface="Arial" charset="0"/>
                <a:cs typeface="Arial" charset="0"/>
              </a:rPr>
              <a:t>   </a:t>
            </a:r>
            <a:r>
              <a:rPr kumimoji="0" lang="el-GR" altLang="zh-HK" sz="2800">
                <a:latin typeface="Arial" charset="0"/>
                <a:sym typeface="Symbol" pitchFamily="18" charset="2"/>
              </a:rPr>
              <a:t></a:t>
            </a:r>
            <a:r>
              <a:rPr kumimoji="0" lang="el-GR" altLang="zh-HK" sz="2800" i="1">
                <a:latin typeface="Arial" charset="0"/>
                <a:cs typeface="Arial" charset="0"/>
              </a:rPr>
              <a:t>H</a:t>
            </a:r>
            <a:r>
              <a:rPr kumimoji="0" lang="en-US" altLang="zh-HK" sz="2800" baseline="-25000">
                <a:latin typeface="Arial" charset="0"/>
                <a:cs typeface="Arial" charset="0"/>
              </a:rPr>
              <a:t>B</a:t>
            </a:r>
            <a:endParaRPr kumimoji="0" lang="en-US" altLang="zh-HK" sz="2800" baseline="-25000">
              <a:latin typeface="Arial" charset="0"/>
            </a:endParaRPr>
          </a:p>
        </p:txBody>
      </p:sp>
      <p:sp>
        <p:nvSpPr>
          <p:cNvPr id="7" name="文字方塊 1"/>
          <p:cNvSpPr txBox="1">
            <a:spLocks noChangeArrowheads="1"/>
          </p:cNvSpPr>
          <p:nvPr/>
        </p:nvSpPr>
        <p:spPr bwMode="auto">
          <a:xfrm>
            <a:off x="444623" y="1901776"/>
            <a:ext cx="1250950" cy="519112"/>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sz="2800" b="1" dirty="0">
                <a:solidFill>
                  <a:schemeClr val="bg1"/>
                </a:solidFill>
                <a:latin typeface="Arial" charset="0"/>
                <a:cs typeface="Arial" charset="0"/>
              </a:rPr>
              <a:t>路線</a:t>
            </a:r>
            <a:r>
              <a:rPr kumimoji="0" lang="en-US" altLang="zh-HK" sz="2800" b="1" dirty="0">
                <a:solidFill>
                  <a:schemeClr val="bg1"/>
                </a:solidFill>
                <a:latin typeface="Arial" charset="0"/>
                <a:cs typeface="Arial" charset="0"/>
              </a:rPr>
              <a:t> B</a:t>
            </a:r>
            <a:endParaRPr kumimoji="0" lang="zh-HK" altLang="en-US" sz="2800" b="1" dirty="0">
              <a:solidFill>
                <a:schemeClr val="bg1"/>
              </a:solidFill>
              <a:latin typeface="Arial" charset="0"/>
              <a:cs typeface="Arial" charset="0"/>
            </a:endParaRPr>
          </a:p>
        </p:txBody>
      </p:sp>
      <p:grpSp>
        <p:nvGrpSpPr>
          <p:cNvPr id="8" name="Group 27"/>
          <p:cNvGrpSpPr>
            <a:grpSpLocks/>
          </p:cNvGrpSpPr>
          <p:nvPr/>
        </p:nvGrpSpPr>
        <p:grpSpPr bwMode="auto">
          <a:xfrm>
            <a:off x="733548" y="2767161"/>
            <a:ext cx="3941763" cy="758825"/>
            <a:chOff x="371" y="598"/>
            <a:chExt cx="2483" cy="478"/>
          </a:xfrm>
        </p:grpSpPr>
        <p:cxnSp>
          <p:nvCxnSpPr>
            <p:cNvPr id="9" name="Straight Connector 10"/>
            <p:cNvCxnSpPr/>
            <p:nvPr/>
          </p:nvCxnSpPr>
          <p:spPr>
            <a:xfrm flipV="1">
              <a:off x="2249" y="598"/>
              <a:ext cx="605" cy="194"/>
            </a:xfrm>
            <a:prstGeom prst="line">
              <a:avLst/>
            </a:prstGeom>
            <a:ln w="25400" cmpd="sng">
              <a:solidFill>
                <a:srgbClr val="FF0000"/>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10"/>
            <p:cNvCxnSpPr/>
            <p:nvPr/>
          </p:nvCxnSpPr>
          <p:spPr>
            <a:xfrm flipV="1">
              <a:off x="371" y="881"/>
              <a:ext cx="605" cy="195"/>
            </a:xfrm>
            <a:prstGeom prst="line">
              <a:avLst/>
            </a:prstGeom>
            <a:ln w="25400" cmpd="sng">
              <a:solidFill>
                <a:srgbClr val="FF0000"/>
              </a:solidFill>
            </a:ln>
            <a:effectLst/>
          </p:spPr>
          <p:style>
            <a:lnRef idx="2">
              <a:schemeClr val="accent1"/>
            </a:lnRef>
            <a:fillRef idx="0">
              <a:schemeClr val="accent1"/>
            </a:fillRef>
            <a:effectRef idx="1">
              <a:schemeClr val="accent1"/>
            </a:effectRef>
            <a:fontRef idx="minor">
              <a:schemeClr val="tx1"/>
            </a:fontRef>
          </p:style>
        </p:cxnSp>
      </p:grpSp>
      <p:sp>
        <p:nvSpPr>
          <p:cNvPr id="11" name="Rectangle 6"/>
          <p:cNvSpPr>
            <a:spLocks noChangeArrowheads="1"/>
          </p:cNvSpPr>
          <p:nvPr/>
        </p:nvSpPr>
        <p:spPr bwMode="auto">
          <a:xfrm>
            <a:off x="675654" y="5502175"/>
            <a:ext cx="7424738" cy="519113"/>
          </a:xfrm>
          <a:prstGeom prst="rect">
            <a:avLst/>
          </a:prstGeom>
          <a:noFill/>
          <a:ln>
            <a:noFill/>
          </a:ln>
          <a:effectLst/>
          <a:extLst/>
        </p:spPr>
        <p:txBody>
          <a:bodyPr>
            <a:spAutoFit/>
          </a:bodyPr>
          <a:lstStyle/>
          <a:p>
            <a:pPr marL="542925" indent="-542925" algn="just" eaLnBrk="1" fontAlgn="auto" hangingPunct="1">
              <a:spcBef>
                <a:spcPts val="0"/>
              </a:spcBef>
              <a:spcAft>
                <a:spcPts val="0"/>
              </a:spcAft>
              <a:buFontTx/>
              <a:buBlip>
                <a:blip r:embed="rId2"/>
              </a:buBlip>
              <a:defRPr/>
            </a:pPr>
            <a:r>
              <a:rPr kumimoji="0" lang="zh-TW" altLang="en-US" sz="2800" dirty="0">
                <a:latin typeface="+mj-ea"/>
                <a:ea typeface="+mn-ea"/>
                <a:cs typeface="Arial" panose="020B0604020202020204" pitchFamily="34" charset="0"/>
              </a:rPr>
              <a:t>根據赫斯定律，</a:t>
            </a:r>
            <a:r>
              <a:rPr kumimoji="0" lang="el-GR" altLang="zh-HK" sz="2800" dirty="0">
                <a:solidFill>
                  <a:prstClr val="black"/>
                </a:solidFill>
                <a:latin typeface="Arial"/>
                <a:ea typeface="+mn-ea"/>
                <a:cs typeface="Arial"/>
                <a:sym typeface="Symbol"/>
              </a:rPr>
              <a:t></a:t>
            </a:r>
            <a:r>
              <a:rPr kumimoji="0" lang="el-GR" altLang="zh-HK" sz="2800" i="1" dirty="0">
                <a:latin typeface="Arial"/>
                <a:ea typeface="+mn-ea"/>
                <a:cs typeface="Arial"/>
              </a:rPr>
              <a:t>H</a:t>
            </a:r>
            <a:r>
              <a:rPr kumimoji="0" lang="en-US" altLang="zh-HK" sz="2800" baseline="-25000" dirty="0">
                <a:latin typeface="Arial"/>
                <a:ea typeface="+mn-ea"/>
                <a:cs typeface="Arial"/>
              </a:rPr>
              <a:t>A</a:t>
            </a:r>
            <a:r>
              <a:rPr kumimoji="0" lang="zh-HK" altLang="en-US" sz="2800" dirty="0">
                <a:latin typeface="+mn-lt"/>
                <a:ea typeface="+mn-ea"/>
              </a:rPr>
              <a:t> </a:t>
            </a:r>
            <a:r>
              <a:rPr kumimoji="0" lang="el-GR" altLang="zh-HK" sz="2800" dirty="0">
                <a:solidFill>
                  <a:prstClr val="black"/>
                </a:solidFill>
                <a:latin typeface="Arial"/>
                <a:ea typeface="+mn-ea"/>
                <a:cs typeface="Arial"/>
              </a:rPr>
              <a:t>= </a:t>
            </a:r>
            <a:r>
              <a:rPr kumimoji="0" lang="el-GR" altLang="zh-HK" sz="2800" dirty="0">
                <a:solidFill>
                  <a:prstClr val="black"/>
                </a:solidFill>
                <a:latin typeface="Arial"/>
                <a:ea typeface="+mn-ea"/>
                <a:cs typeface="Arial"/>
                <a:sym typeface="Symbol"/>
              </a:rPr>
              <a:t></a:t>
            </a:r>
            <a:r>
              <a:rPr kumimoji="0" lang="el-GR" altLang="zh-HK" sz="2800" i="1" dirty="0">
                <a:solidFill>
                  <a:prstClr val="black"/>
                </a:solidFill>
                <a:latin typeface="Arial"/>
                <a:ea typeface="+mn-ea"/>
                <a:cs typeface="Arial"/>
              </a:rPr>
              <a:t>H</a:t>
            </a:r>
            <a:r>
              <a:rPr kumimoji="0" lang="en-US" altLang="zh-HK" sz="2800" baseline="-25000" dirty="0">
                <a:solidFill>
                  <a:prstClr val="black"/>
                </a:solidFill>
                <a:latin typeface="Arial"/>
                <a:ea typeface="+mn-ea"/>
                <a:cs typeface="Arial"/>
              </a:rPr>
              <a:t>B</a:t>
            </a:r>
            <a:r>
              <a:rPr kumimoji="0" lang="el-GR" altLang="zh-HK" sz="2800" dirty="0">
                <a:solidFill>
                  <a:prstClr val="black"/>
                </a:solidFill>
                <a:latin typeface="Arial"/>
                <a:ea typeface="+mn-ea"/>
                <a:cs typeface="Arial"/>
              </a:rPr>
              <a:t> </a:t>
            </a:r>
            <a:r>
              <a:rPr kumimoji="0" lang="en-US" altLang="zh-HK" sz="2800" dirty="0">
                <a:solidFill>
                  <a:prstClr val="black"/>
                </a:solidFill>
                <a:latin typeface="Arial"/>
                <a:ea typeface="+mn-ea"/>
                <a:cs typeface="Arial"/>
              </a:rPr>
              <a:t>=</a:t>
            </a:r>
            <a:r>
              <a:rPr kumimoji="0" lang="el-GR" altLang="zh-HK" sz="2800" dirty="0">
                <a:solidFill>
                  <a:prstClr val="black"/>
                </a:solidFill>
                <a:latin typeface="Arial"/>
                <a:ea typeface="+mn-ea"/>
                <a:cs typeface="Arial"/>
              </a:rPr>
              <a:t> </a:t>
            </a:r>
            <a:r>
              <a:rPr kumimoji="0" lang="el-GR" altLang="zh-HK" sz="2800" dirty="0">
                <a:latin typeface="Arial"/>
                <a:ea typeface="+mn-ea"/>
                <a:cs typeface="Arial"/>
                <a:sym typeface="Symbol"/>
              </a:rPr>
              <a:t></a:t>
            </a:r>
            <a:r>
              <a:rPr kumimoji="0" lang="el-GR" altLang="zh-HK" sz="2800" i="1" dirty="0">
                <a:latin typeface="Arial"/>
                <a:ea typeface="+mn-ea"/>
                <a:cs typeface="Arial"/>
              </a:rPr>
              <a:t>H</a:t>
            </a:r>
            <a:r>
              <a:rPr kumimoji="0" lang="en-US" altLang="zh-HK" sz="2800" baseline="-25000" dirty="0">
                <a:latin typeface="Arial"/>
                <a:ea typeface="+mn-ea"/>
                <a:cs typeface="Arial"/>
              </a:rPr>
              <a:t>1</a:t>
            </a:r>
            <a:r>
              <a:rPr kumimoji="0" lang="el-GR" altLang="zh-HK" sz="2800" dirty="0">
                <a:latin typeface="Arial"/>
                <a:ea typeface="+mn-ea"/>
                <a:cs typeface="Arial"/>
              </a:rPr>
              <a:t> + </a:t>
            </a:r>
            <a:r>
              <a:rPr kumimoji="0" lang="el-GR" altLang="zh-HK" sz="2800" dirty="0">
                <a:latin typeface="Arial"/>
                <a:ea typeface="+mn-ea"/>
                <a:cs typeface="Arial"/>
                <a:sym typeface="Symbol"/>
              </a:rPr>
              <a:t></a:t>
            </a:r>
            <a:r>
              <a:rPr kumimoji="0" lang="el-GR" altLang="zh-HK" sz="2800" i="1" dirty="0">
                <a:latin typeface="Arial"/>
                <a:ea typeface="+mn-ea"/>
                <a:cs typeface="Arial"/>
              </a:rPr>
              <a:t>H</a:t>
            </a:r>
            <a:r>
              <a:rPr kumimoji="0" lang="en-US" altLang="zh-HK" sz="2800" baseline="-25000" dirty="0">
                <a:latin typeface="Arial"/>
                <a:ea typeface="+mn-ea"/>
                <a:cs typeface="Arial"/>
              </a:rPr>
              <a:t>2</a:t>
            </a:r>
            <a:r>
              <a:rPr kumimoji="0" lang="zh-TW" altLang="en-US" sz="2800" dirty="0">
                <a:latin typeface="Arial"/>
                <a:ea typeface="+mn-ea"/>
                <a:cs typeface="Arial"/>
              </a:rPr>
              <a:t>。</a:t>
            </a:r>
            <a:endParaRPr kumimoji="0" lang="el-GR" altLang="zh-HK" sz="2800" dirty="0">
              <a:latin typeface="Arial"/>
              <a:ea typeface="+mn-ea"/>
              <a:cs typeface="Arial"/>
            </a:endParaRPr>
          </a:p>
        </p:txBody>
      </p:sp>
      <p:sp>
        <p:nvSpPr>
          <p:cNvPr id="12" name="Rectangle 5"/>
          <p:cNvSpPr>
            <a:spLocks noChangeArrowheads="1"/>
          </p:cNvSpPr>
          <p:nvPr/>
        </p:nvSpPr>
        <p:spPr bwMode="auto">
          <a:xfrm>
            <a:off x="790698" y="3075136"/>
            <a:ext cx="8497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sz="2800">
                <a:latin typeface="Arial" charset="0"/>
                <a:cs typeface="Arial" charset="0"/>
              </a:rPr>
              <a:t>2NO(g) + O</a:t>
            </a:r>
            <a:r>
              <a:rPr kumimoji="0" lang="el-GR" altLang="zh-HK" sz="2800" baseline="-25000">
                <a:latin typeface="Arial" charset="0"/>
                <a:cs typeface="Arial" charset="0"/>
              </a:rPr>
              <a:t>2</a:t>
            </a:r>
            <a:r>
              <a:rPr kumimoji="0" lang="el-GR" altLang="zh-HK" sz="2800">
                <a:latin typeface="Arial" charset="0"/>
                <a:cs typeface="Arial" charset="0"/>
              </a:rPr>
              <a:t>(g)</a:t>
            </a:r>
            <a:r>
              <a:rPr kumimoji="0" lang="el-GR" altLang="zh-HK" sz="2800">
                <a:latin typeface="Arial" charset="0"/>
                <a:sym typeface="Symbol" pitchFamily="18" charset="2"/>
              </a:rPr>
              <a:t> </a:t>
            </a:r>
            <a:r>
              <a:rPr kumimoji="0" lang="el-GR" altLang="zh-HK" sz="2800">
                <a:latin typeface="Arial" charset="0"/>
                <a:cs typeface="Arial" charset="0"/>
              </a:rPr>
              <a:t> 2NO</a:t>
            </a:r>
            <a:r>
              <a:rPr kumimoji="0" lang="el-GR" altLang="zh-HK" sz="2800" baseline="-25000">
                <a:latin typeface="Arial" charset="0"/>
                <a:cs typeface="Arial" charset="0"/>
              </a:rPr>
              <a:t>2</a:t>
            </a:r>
            <a:r>
              <a:rPr kumimoji="0" lang="el-GR" altLang="zh-HK" sz="2800">
                <a:latin typeface="Arial" charset="0"/>
                <a:cs typeface="Arial" charset="0"/>
              </a:rPr>
              <a:t>(g) </a:t>
            </a:r>
            <a:r>
              <a:rPr kumimoji="0" lang="en-US" altLang="zh-HK" sz="2800">
                <a:latin typeface="Arial" charset="0"/>
              </a:rPr>
              <a:t>  </a:t>
            </a:r>
            <a:r>
              <a:rPr kumimoji="0" lang="el-GR" altLang="zh-HK" sz="2800">
                <a:latin typeface="Arial" charset="0"/>
                <a:sym typeface="Symbol" pitchFamily="18" charset="2"/>
              </a:rPr>
              <a:t></a:t>
            </a:r>
            <a:r>
              <a:rPr kumimoji="0" lang="el-GR" altLang="zh-HK" sz="2800" i="1">
                <a:latin typeface="Arial" charset="0"/>
                <a:cs typeface="Arial" charset="0"/>
              </a:rPr>
              <a:t>H</a:t>
            </a:r>
            <a:r>
              <a:rPr kumimoji="0" lang="el-GR" altLang="zh-HK" sz="2800" baseline="-25000">
                <a:latin typeface="Arial" charset="0"/>
                <a:cs typeface="Arial" charset="0"/>
              </a:rPr>
              <a:t>2</a:t>
            </a:r>
            <a:r>
              <a:rPr kumimoji="0" lang="el-GR" altLang="zh-HK" sz="2800">
                <a:latin typeface="Arial" charset="0"/>
                <a:cs typeface="Arial" charset="0"/>
              </a:rPr>
              <a:t> = –112.0 kJ mol</a:t>
            </a:r>
            <a:r>
              <a:rPr kumimoji="0" lang="el-GR" altLang="zh-HK" sz="2800" baseline="30000">
                <a:latin typeface="Arial" charset="0"/>
                <a:cs typeface="Arial" charset="0"/>
              </a:rPr>
              <a:t>–1</a:t>
            </a:r>
            <a:endParaRPr kumimoji="0" lang="en-US" altLang="zh-HK" sz="2800" baseline="30000">
              <a:latin typeface="Arial" charset="0"/>
            </a:endParaRPr>
          </a:p>
        </p:txBody>
      </p:sp>
      <p:grpSp>
        <p:nvGrpSpPr>
          <p:cNvPr id="13" name="Group 22"/>
          <p:cNvGrpSpPr>
            <a:grpSpLocks/>
          </p:cNvGrpSpPr>
          <p:nvPr/>
        </p:nvGrpSpPr>
        <p:grpSpPr bwMode="auto">
          <a:xfrm>
            <a:off x="298573" y="3075136"/>
            <a:ext cx="8737600" cy="525463"/>
            <a:chOff x="97" y="792"/>
            <a:chExt cx="5504" cy="331"/>
          </a:xfrm>
        </p:grpSpPr>
        <p:cxnSp>
          <p:nvCxnSpPr>
            <p:cNvPr id="14" name="Straight Connector 7"/>
            <p:cNvCxnSpPr/>
            <p:nvPr/>
          </p:nvCxnSpPr>
          <p:spPr>
            <a:xfrm>
              <a:off x="152" y="1123"/>
              <a:ext cx="5449" cy="0"/>
            </a:xfrm>
            <a:prstGeom prst="line">
              <a:avLst/>
            </a:prstGeom>
            <a:ln w="381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5"/>
            <p:cNvSpPr>
              <a:spLocks noChangeArrowheads="1"/>
            </p:cNvSpPr>
            <p:nvPr/>
          </p:nvSpPr>
          <p:spPr bwMode="auto">
            <a:xfrm>
              <a:off x="97" y="792"/>
              <a:ext cx="42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sz="2800">
                  <a:latin typeface="Arial" charset="0"/>
                  <a:cs typeface="Arial" charset="0"/>
                </a:rPr>
                <a:t>+)</a:t>
              </a:r>
              <a:endParaRPr kumimoji="0" lang="en-US" altLang="zh-HK" sz="2800" baseline="30000">
                <a:latin typeface="Arial" charset="0"/>
              </a:endParaRPr>
            </a:p>
          </p:txBody>
        </p:sp>
      </p:grpSp>
      <p:sp>
        <p:nvSpPr>
          <p:cNvPr id="16" name="Rectangle 24"/>
          <p:cNvSpPr>
            <a:spLocks noChangeArrowheads="1"/>
          </p:cNvSpPr>
          <p:nvPr/>
        </p:nvSpPr>
        <p:spPr bwMode="auto">
          <a:xfrm>
            <a:off x="281955" y="4479503"/>
            <a:ext cx="3209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l-GR" altLang="zh-HK" dirty="0">
                <a:latin typeface="Arial" charset="0"/>
                <a:sym typeface="Symbol" pitchFamily="18" charset="2"/>
              </a:rPr>
              <a:t></a:t>
            </a:r>
            <a:r>
              <a:rPr kumimoji="0" lang="el-GR" altLang="zh-HK" i="1" dirty="0">
                <a:latin typeface="Arial" charset="0"/>
              </a:rPr>
              <a:t>H</a:t>
            </a:r>
            <a:r>
              <a:rPr kumimoji="0" lang="en-US" altLang="zh-TW" baseline="-25000" dirty="0">
                <a:latin typeface="Arial" charset="0"/>
              </a:rPr>
              <a:t>B</a:t>
            </a:r>
            <a:r>
              <a:rPr kumimoji="0" lang="en-US" altLang="zh-TW" dirty="0">
                <a:latin typeface="Arial" charset="0"/>
              </a:rPr>
              <a:t> </a:t>
            </a:r>
            <a:r>
              <a:rPr kumimoji="0" lang="el-GR" altLang="zh-HK" dirty="0">
                <a:latin typeface="Arial" charset="0"/>
              </a:rPr>
              <a:t>= </a:t>
            </a:r>
            <a:r>
              <a:rPr kumimoji="0" lang="el-GR" altLang="zh-HK" dirty="0">
                <a:latin typeface="Arial" charset="0"/>
                <a:sym typeface="Symbol" pitchFamily="18" charset="2"/>
              </a:rPr>
              <a:t></a:t>
            </a:r>
            <a:r>
              <a:rPr kumimoji="0" lang="el-GR" altLang="zh-HK" i="1" dirty="0">
                <a:latin typeface="Arial" charset="0"/>
              </a:rPr>
              <a:t>H</a:t>
            </a:r>
            <a:r>
              <a:rPr kumimoji="0" lang="en-US" altLang="zh-TW" baseline="-25000" dirty="0">
                <a:latin typeface="Arial" charset="0"/>
              </a:rPr>
              <a:t>1</a:t>
            </a:r>
            <a:r>
              <a:rPr kumimoji="0" lang="el-GR" altLang="zh-HK" dirty="0">
                <a:latin typeface="Arial" charset="0"/>
              </a:rPr>
              <a:t> + </a:t>
            </a:r>
            <a:r>
              <a:rPr kumimoji="0" lang="el-GR" altLang="zh-HK" dirty="0">
                <a:latin typeface="Arial" charset="0"/>
                <a:sym typeface="Symbol" pitchFamily="18" charset="2"/>
              </a:rPr>
              <a:t></a:t>
            </a:r>
            <a:r>
              <a:rPr kumimoji="0" lang="el-GR" altLang="zh-HK" i="1" dirty="0">
                <a:latin typeface="Arial" charset="0"/>
              </a:rPr>
              <a:t>H</a:t>
            </a:r>
            <a:r>
              <a:rPr kumimoji="0" lang="en-US" altLang="zh-TW" baseline="-25000" dirty="0">
                <a:latin typeface="Arial" charset="0"/>
              </a:rPr>
              <a:t>2</a:t>
            </a:r>
            <a:endParaRPr kumimoji="0" lang="el-GR" altLang="zh-HK" baseline="-25000" dirty="0">
              <a:latin typeface="Arial" charset="0"/>
            </a:endParaRPr>
          </a:p>
        </p:txBody>
      </p:sp>
      <p:sp>
        <p:nvSpPr>
          <p:cNvPr id="17" name="Rectangle 25"/>
          <p:cNvSpPr>
            <a:spLocks noChangeArrowheads="1"/>
          </p:cNvSpPr>
          <p:nvPr/>
        </p:nvSpPr>
        <p:spPr bwMode="auto">
          <a:xfrm>
            <a:off x="2699792" y="4495453"/>
            <a:ext cx="42462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it-IT" altLang="zh-HK" dirty="0">
                <a:latin typeface="Arial" charset="0"/>
              </a:rPr>
              <a:t>= [+</a:t>
            </a:r>
            <a:r>
              <a:rPr kumimoji="0" lang="it-IT" altLang="zh-TW" dirty="0" smtClean="0">
                <a:latin typeface="Arial" charset="0"/>
              </a:rPr>
              <a:t>180</a:t>
            </a:r>
            <a:r>
              <a:rPr kumimoji="0" lang="it-IT" altLang="zh-HK" dirty="0" smtClean="0">
                <a:latin typeface="Arial" charset="0"/>
              </a:rPr>
              <a:t>.</a:t>
            </a:r>
            <a:r>
              <a:rPr kumimoji="0" lang="it-IT" altLang="zh-TW" dirty="0" smtClean="0">
                <a:latin typeface="Arial" charset="0"/>
              </a:rPr>
              <a:t>0 </a:t>
            </a:r>
            <a:r>
              <a:rPr kumimoji="0" lang="it-IT" altLang="zh-HK" dirty="0" smtClean="0">
                <a:latin typeface="Arial" charset="0"/>
              </a:rPr>
              <a:t>+ </a:t>
            </a:r>
            <a:r>
              <a:rPr kumimoji="0" lang="it-IT" altLang="zh-HK" dirty="0">
                <a:latin typeface="Arial" charset="0"/>
              </a:rPr>
              <a:t>(–1</a:t>
            </a:r>
            <a:r>
              <a:rPr kumimoji="0" lang="it-IT" altLang="zh-TW" dirty="0">
                <a:latin typeface="Arial" charset="0"/>
              </a:rPr>
              <a:t>12</a:t>
            </a:r>
            <a:r>
              <a:rPr kumimoji="0" lang="it-IT" altLang="zh-HK" dirty="0">
                <a:latin typeface="Arial" charset="0"/>
              </a:rPr>
              <a:t>.0)] kJ mol</a:t>
            </a:r>
            <a:r>
              <a:rPr kumimoji="0" lang="it-IT" altLang="zh-HK" baseline="30000" dirty="0">
                <a:latin typeface="Arial" charset="0"/>
              </a:rPr>
              <a:t>–1</a:t>
            </a:r>
            <a:endParaRPr kumimoji="0" lang="en-US" altLang="zh-HK" baseline="30000" dirty="0">
              <a:latin typeface="Arial" charset="0"/>
            </a:endParaRPr>
          </a:p>
        </p:txBody>
      </p:sp>
      <p:sp>
        <p:nvSpPr>
          <p:cNvPr id="18" name="Rectangle 26"/>
          <p:cNvSpPr>
            <a:spLocks noChangeArrowheads="1"/>
          </p:cNvSpPr>
          <p:nvPr/>
        </p:nvSpPr>
        <p:spPr bwMode="auto">
          <a:xfrm>
            <a:off x="6876256" y="4509120"/>
            <a:ext cx="22509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it-IT" altLang="zh-HK" dirty="0">
                <a:latin typeface="Arial" charset="0"/>
              </a:rPr>
              <a:t>= –</a:t>
            </a:r>
            <a:r>
              <a:rPr kumimoji="0" lang="it-IT" altLang="zh-TW" dirty="0">
                <a:latin typeface="Arial" charset="0"/>
              </a:rPr>
              <a:t>6</a:t>
            </a:r>
            <a:r>
              <a:rPr kumimoji="0" lang="it-IT" altLang="zh-HK" dirty="0">
                <a:latin typeface="Arial" charset="0"/>
              </a:rPr>
              <a:t>8. kJ mol</a:t>
            </a:r>
            <a:r>
              <a:rPr kumimoji="0" lang="it-IT" altLang="zh-HK" baseline="30000" dirty="0">
                <a:latin typeface="Arial" charset="0"/>
              </a:rPr>
              <a:t>–1</a:t>
            </a:r>
            <a:endParaRPr kumimoji="0" lang="zh-TW" altLang="en-US" baseline="30000" dirty="0">
              <a:latin typeface="Arial" charset="0"/>
            </a:endParaRPr>
          </a:p>
        </p:txBody>
      </p:sp>
    </p:spTree>
    <p:extLst>
      <p:ext uri="{BB962C8B-B14F-4D97-AF65-F5344CB8AC3E}">
        <p14:creationId xmlns:p14="http://schemas.microsoft.com/office/powerpoint/2010/main" val="3450156929"/>
      </p:ext>
    </p:extLst>
  </p:cSld>
  <p:clrMapOvr>
    <a:masterClrMapping/>
  </p:clrMapOvr>
  <p:timing>
    <p:tnLst>
      <p:par>
        <p:cTn id="1" dur="indefinite" restart="never" nodeType="tmRoot"/>
      </p:par>
    </p:tnLst>
  </p:timing>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6"/>
          <p:cNvSpPr>
            <a:spLocks noChangeArrowheads="1"/>
          </p:cNvSpPr>
          <p:nvPr/>
        </p:nvSpPr>
        <p:spPr bwMode="auto">
          <a:xfrm>
            <a:off x="263525" y="2797498"/>
            <a:ext cx="8439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just" eaLnBrk="1" hangingPunct="1">
              <a:buFontTx/>
              <a:buBlip>
                <a:blip r:embed="rId2"/>
              </a:buBlip>
            </a:pPr>
            <a:r>
              <a:rPr kumimoji="0" lang="zh-TW" altLang="en-US" sz="2800">
                <a:latin typeface="Arial" charset="0"/>
                <a:cs typeface="Arial" charset="0"/>
              </a:rPr>
              <a:t>焓變循環包含了兩條相反方向的路線，分別是順時針路線 </a:t>
            </a:r>
            <a:r>
              <a:rPr kumimoji="0" lang="en-US" altLang="zh-TW" sz="2800">
                <a:latin typeface="Arial" charset="0"/>
                <a:cs typeface="Arial" charset="0"/>
              </a:rPr>
              <a:t>(</a:t>
            </a:r>
            <a:r>
              <a:rPr kumimoji="0" lang="zh-TW" altLang="en-US" sz="2800">
                <a:latin typeface="Arial" charset="0"/>
                <a:cs typeface="Arial" charset="0"/>
              </a:rPr>
              <a:t>路線 </a:t>
            </a:r>
            <a:r>
              <a:rPr kumimoji="0" lang="en-US" altLang="zh-TW" sz="2800">
                <a:latin typeface="Arial" charset="0"/>
                <a:cs typeface="Arial" charset="0"/>
              </a:rPr>
              <a:t>A) </a:t>
            </a:r>
            <a:r>
              <a:rPr kumimoji="0" lang="zh-TW" altLang="en-US" sz="2800">
                <a:latin typeface="Arial" charset="0"/>
                <a:cs typeface="Arial" charset="0"/>
              </a:rPr>
              <a:t>和逆時針路線 </a:t>
            </a:r>
            <a:r>
              <a:rPr kumimoji="0" lang="en-US" altLang="zh-TW" sz="2800">
                <a:latin typeface="Arial" charset="0"/>
                <a:cs typeface="Arial" charset="0"/>
              </a:rPr>
              <a:t>(</a:t>
            </a:r>
            <a:r>
              <a:rPr kumimoji="0" lang="zh-TW" altLang="en-US" sz="2800">
                <a:latin typeface="Arial" charset="0"/>
                <a:cs typeface="Arial" charset="0"/>
              </a:rPr>
              <a:t>路線 </a:t>
            </a:r>
            <a:r>
              <a:rPr kumimoji="0" lang="en-US" altLang="zh-TW" sz="2800">
                <a:latin typeface="Arial" charset="0"/>
                <a:cs typeface="Arial" charset="0"/>
              </a:rPr>
              <a:t>B)</a:t>
            </a:r>
            <a:r>
              <a:rPr kumimoji="0" lang="zh-TW" altLang="en-US" sz="2800">
                <a:latin typeface="Arial" charset="0"/>
                <a:cs typeface="Arial" charset="0"/>
              </a:rPr>
              <a:t>。</a:t>
            </a:r>
            <a:endParaRPr kumimoji="0" lang="zh-HK" altLang="en-US" sz="2800">
              <a:latin typeface="Arial" charset="0"/>
              <a:cs typeface="Arial" charset="0"/>
            </a:endParaRPr>
          </a:p>
        </p:txBody>
      </p:sp>
      <p:sp>
        <p:nvSpPr>
          <p:cNvPr id="7" name="Rectangle 6"/>
          <p:cNvSpPr>
            <a:spLocks noChangeArrowheads="1"/>
          </p:cNvSpPr>
          <p:nvPr/>
        </p:nvSpPr>
        <p:spPr bwMode="auto">
          <a:xfrm>
            <a:off x="263525" y="3987081"/>
            <a:ext cx="8439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just" eaLnBrk="1" hangingPunct="1">
              <a:buFontTx/>
              <a:buBlip>
                <a:blip r:embed="rId2"/>
              </a:buBlip>
            </a:pPr>
            <a:r>
              <a:rPr kumimoji="0" lang="zh-TW" altLang="en-US" sz="2800" dirty="0">
                <a:latin typeface="Arial" charset="0"/>
                <a:cs typeface="Arial" charset="0"/>
              </a:rPr>
              <a:t>路線 </a:t>
            </a:r>
            <a:r>
              <a:rPr kumimoji="0" lang="en-US" altLang="zh-TW" sz="2800" dirty="0">
                <a:latin typeface="Arial" charset="0"/>
                <a:cs typeface="Arial" charset="0"/>
              </a:rPr>
              <a:t>A </a:t>
            </a:r>
            <a:r>
              <a:rPr kumimoji="0" lang="zh-TW" altLang="en-US" sz="2800" dirty="0">
                <a:latin typeface="Arial" charset="0"/>
                <a:cs typeface="Arial" charset="0"/>
              </a:rPr>
              <a:t>和路線 </a:t>
            </a:r>
            <a:r>
              <a:rPr kumimoji="0" lang="en-US" altLang="zh-TW" sz="2800" dirty="0">
                <a:latin typeface="Arial" charset="0"/>
                <a:cs typeface="Arial" charset="0"/>
              </a:rPr>
              <a:t>B </a:t>
            </a:r>
            <a:r>
              <a:rPr kumimoji="0" lang="zh-TW" altLang="en-US" sz="2800" dirty="0">
                <a:latin typeface="Arial" charset="0"/>
                <a:cs typeface="Arial" charset="0"/>
              </a:rPr>
              <a:t>的焓變都是相同的。</a:t>
            </a:r>
            <a:endParaRPr kumimoji="0" lang="zh-HK" altLang="en-US" sz="2800" dirty="0">
              <a:latin typeface="Arial" charset="0"/>
              <a:ea typeface="Arial Unicode MS" pitchFamily="34" charset="-120"/>
              <a:cs typeface="Arial" charset="0"/>
            </a:endParaRPr>
          </a:p>
        </p:txBody>
      </p:sp>
      <p:pic>
        <p:nvPicPr>
          <p:cNvPr id="19463" name="圖片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03648" y="332656"/>
            <a:ext cx="628567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5"/>
          <p:cNvSpPr txBox="1">
            <a:spLocks noChangeArrowheads="1"/>
          </p:cNvSpPr>
          <p:nvPr/>
        </p:nvSpPr>
        <p:spPr bwMode="auto">
          <a:xfrm>
            <a:off x="467544" y="5139209"/>
            <a:ext cx="83756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r>
              <a:rPr lang="zh-TW" altLang="en-US" sz="2800"/>
              <a:t>注意：在焓變循環出現的原子，它們在反應物及生成物的總數目必須相</a:t>
            </a:r>
            <a:r>
              <a:rPr lang="zh-HK" altLang="en-US" sz="2800"/>
              <a:t>等。</a:t>
            </a:r>
            <a:endParaRPr lang="en-US" altLang="zh-TW" sz="2800">
              <a:latin typeface="Arial" charset="0"/>
              <a:ea typeface="Arial Unicode MS" pitchFamily="34" charset="-120"/>
              <a:cs typeface="Arial" charset="0"/>
            </a:endParaRPr>
          </a:p>
        </p:txBody>
      </p:sp>
      <p:sp>
        <p:nvSpPr>
          <p:cNvPr id="13" name="Rectangle 6"/>
          <p:cNvSpPr>
            <a:spLocks noChangeArrowheads="1"/>
          </p:cNvSpPr>
          <p:nvPr/>
        </p:nvSpPr>
        <p:spPr bwMode="auto">
          <a:xfrm>
            <a:off x="467544" y="5150321"/>
            <a:ext cx="8375650" cy="942975"/>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ctr" eaLnBrk="1" hangingPunct="1"/>
            <a:endParaRPr kumimoji="0" lang="zh-HK" altLang="zh-HK">
              <a:latin typeface="Times New Roman" pitchFamily="18" charset="0"/>
            </a:endParaRPr>
          </a:p>
        </p:txBody>
      </p:sp>
    </p:spTree>
    <p:extLst>
      <p:ext uri="{BB962C8B-B14F-4D97-AF65-F5344CB8AC3E}">
        <p14:creationId xmlns:p14="http://schemas.microsoft.com/office/powerpoint/2010/main" val="4165050800"/>
      </p:ext>
    </p:extLst>
  </p:cSld>
  <p:clrMapOvr>
    <a:masterClrMapping/>
  </p:clrMapOvr>
  <p:timing>
    <p:tnLst>
      <p:par>
        <p:cTn id="1" dur="indefinite" restart="never" nodeType="tmRoot"/>
      </p:par>
    </p:tnLst>
  </p:timing>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4"/>
          <p:cNvSpPr>
            <a:spLocks noChangeArrowheads="1"/>
          </p:cNvSpPr>
          <p:nvPr/>
        </p:nvSpPr>
        <p:spPr bwMode="auto">
          <a:xfrm>
            <a:off x="368996" y="746634"/>
            <a:ext cx="8794750" cy="1865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marL="450850" indent="-450850">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spcBef>
                <a:spcPct val="40000"/>
              </a:spcBef>
            </a:pPr>
            <a:r>
              <a:rPr lang="zh-TW" altLang="en-US" dirty="0" smtClean="0">
                <a:latin typeface="Times New Roman" pitchFamily="18" charset="0"/>
              </a:rPr>
              <a:t>已</a:t>
            </a:r>
            <a:r>
              <a:rPr lang="zh-TW" altLang="en-US" dirty="0">
                <a:latin typeface="Times New Roman" pitchFamily="18" charset="0"/>
              </a:rPr>
              <a:t>知</a:t>
            </a:r>
            <a:r>
              <a:rPr lang="zh-TW" altLang="pt-BR" dirty="0">
                <a:latin typeface="Times New Roman" pitchFamily="18" charset="0"/>
              </a:rPr>
              <a:t>	</a:t>
            </a:r>
            <a:r>
              <a:rPr lang="pt-BR" altLang="zh-TW" dirty="0">
                <a:latin typeface="Times New Roman" pitchFamily="18" charset="0"/>
              </a:rPr>
              <a:t>N</a:t>
            </a:r>
            <a:r>
              <a:rPr lang="pt-BR" altLang="zh-TW" baseline="-25000" dirty="0">
                <a:latin typeface="Times New Roman" pitchFamily="18" charset="0"/>
              </a:rPr>
              <a:t>2</a:t>
            </a:r>
            <a:r>
              <a:rPr lang="pt-BR" altLang="zh-TW" dirty="0">
                <a:latin typeface="Times New Roman" pitchFamily="18" charset="0"/>
              </a:rPr>
              <a:t>(g) + 2O</a:t>
            </a:r>
            <a:r>
              <a:rPr lang="pt-BR" altLang="zh-TW" baseline="-25000" dirty="0">
                <a:latin typeface="Times New Roman" pitchFamily="18" charset="0"/>
              </a:rPr>
              <a:t>2</a:t>
            </a:r>
            <a:r>
              <a:rPr lang="pt-BR" altLang="zh-TW" dirty="0">
                <a:latin typeface="Times New Roman" pitchFamily="18" charset="0"/>
              </a:rPr>
              <a:t>(g) → 2NO</a:t>
            </a:r>
            <a:r>
              <a:rPr lang="pt-BR" altLang="zh-TW" baseline="-25000" dirty="0">
                <a:latin typeface="Times New Roman" pitchFamily="18" charset="0"/>
              </a:rPr>
              <a:t>2</a:t>
            </a:r>
            <a:r>
              <a:rPr lang="pt-BR" altLang="zh-TW" dirty="0">
                <a:latin typeface="Times New Roman" pitchFamily="18" charset="0"/>
              </a:rPr>
              <a:t>(g)	</a:t>
            </a:r>
            <a:r>
              <a:rPr lang="en-US" altLang="zh-TW" dirty="0">
                <a:latin typeface="Times New Roman" pitchFamily="18" charset="0"/>
                <a:sym typeface="Symbol" pitchFamily="18" charset="2"/>
              </a:rPr>
              <a:t></a:t>
            </a:r>
            <a:r>
              <a:rPr lang="pt-BR" altLang="zh-TW" dirty="0">
                <a:latin typeface="Times New Roman" pitchFamily="18" charset="0"/>
              </a:rPr>
              <a:t>H</a:t>
            </a:r>
            <a:r>
              <a:rPr lang="en-US" altLang="zh-TW" baseline="30000" dirty="0">
                <a:latin typeface="Times New Roman" pitchFamily="18" charset="0"/>
                <a:sym typeface="Symbol" pitchFamily="18" charset="2"/>
              </a:rPr>
              <a:t></a:t>
            </a:r>
            <a:r>
              <a:rPr lang="pt-BR" altLang="zh-TW" dirty="0">
                <a:latin typeface="Times New Roman" pitchFamily="18" charset="0"/>
              </a:rPr>
              <a:t> = +33.2 kJ mol</a:t>
            </a:r>
            <a:r>
              <a:rPr lang="pt-BR" altLang="zh-TW" baseline="30000" dirty="0">
                <a:latin typeface="Times New Roman" pitchFamily="18" charset="0"/>
                <a:sym typeface="Symbol" pitchFamily="18" charset="2"/>
              </a:rPr>
              <a:t>-1</a:t>
            </a:r>
            <a:endParaRPr lang="en-US" altLang="zh-TW" baseline="30000" dirty="0">
              <a:latin typeface="Times New Roman" pitchFamily="18" charset="0"/>
              <a:sym typeface="Symbol" pitchFamily="18" charset="2"/>
            </a:endParaRPr>
          </a:p>
          <a:p>
            <a:pPr eaLnBrk="1" hangingPunct="1">
              <a:spcBef>
                <a:spcPct val="40000"/>
              </a:spcBef>
            </a:pPr>
            <a:r>
              <a:rPr lang="pt-BR" altLang="zh-TW" dirty="0">
                <a:latin typeface="Times New Roman" pitchFamily="18" charset="0"/>
                <a:sym typeface="Symbol" pitchFamily="18" charset="2"/>
              </a:rPr>
              <a:t>		</a:t>
            </a:r>
            <a:r>
              <a:rPr lang="pt-BR" altLang="zh-TW" dirty="0" smtClean="0">
                <a:latin typeface="Times New Roman" pitchFamily="18" charset="0"/>
                <a:sym typeface="Symbol" pitchFamily="18" charset="2"/>
              </a:rPr>
              <a:t>N</a:t>
            </a:r>
            <a:r>
              <a:rPr lang="pt-BR" altLang="zh-TW" baseline="-25000" dirty="0" smtClean="0">
                <a:latin typeface="Times New Roman" pitchFamily="18" charset="0"/>
                <a:sym typeface="Symbol" pitchFamily="18" charset="2"/>
              </a:rPr>
              <a:t>2</a:t>
            </a:r>
            <a:r>
              <a:rPr lang="pt-BR" altLang="zh-TW" dirty="0" smtClean="0">
                <a:latin typeface="Times New Roman" pitchFamily="18" charset="0"/>
                <a:sym typeface="Symbol" pitchFamily="18" charset="2"/>
              </a:rPr>
              <a:t>(g</a:t>
            </a:r>
            <a:r>
              <a:rPr lang="pt-BR" altLang="zh-TW" dirty="0">
                <a:latin typeface="Times New Roman" pitchFamily="18" charset="0"/>
                <a:sym typeface="Symbol" pitchFamily="18" charset="2"/>
              </a:rPr>
              <a:t>) + 2O</a:t>
            </a:r>
            <a:r>
              <a:rPr lang="pt-BR" altLang="zh-TW" baseline="-25000" dirty="0">
                <a:latin typeface="Times New Roman" pitchFamily="18" charset="0"/>
                <a:sym typeface="Symbol" pitchFamily="18" charset="2"/>
              </a:rPr>
              <a:t>2</a:t>
            </a:r>
            <a:r>
              <a:rPr lang="pt-BR" altLang="zh-TW" dirty="0">
                <a:latin typeface="Times New Roman" pitchFamily="18" charset="0"/>
                <a:sym typeface="Symbol" pitchFamily="18" charset="2"/>
              </a:rPr>
              <a:t>(g) → N</a:t>
            </a:r>
            <a:r>
              <a:rPr lang="pt-BR" altLang="zh-TW" baseline="-25000" dirty="0">
                <a:latin typeface="Times New Roman" pitchFamily="18" charset="0"/>
                <a:sym typeface="Symbol" pitchFamily="18" charset="2"/>
              </a:rPr>
              <a:t>2</a:t>
            </a:r>
            <a:r>
              <a:rPr lang="pt-BR" altLang="zh-TW" dirty="0">
                <a:latin typeface="Times New Roman" pitchFamily="18" charset="0"/>
                <a:sym typeface="Symbol" pitchFamily="18" charset="2"/>
              </a:rPr>
              <a:t>O</a:t>
            </a:r>
            <a:r>
              <a:rPr lang="pt-BR" altLang="zh-TW" baseline="-25000" dirty="0">
                <a:latin typeface="Times New Roman" pitchFamily="18" charset="0"/>
                <a:sym typeface="Symbol" pitchFamily="18" charset="2"/>
              </a:rPr>
              <a:t>4</a:t>
            </a:r>
            <a:r>
              <a:rPr lang="pt-BR" altLang="zh-TW" dirty="0">
                <a:latin typeface="Times New Roman" pitchFamily="18" charset="0"/>
                <a:sym typeface="Symbol" pitchFamily="18" charset="2"/>
              </a:rPr>
              <a:t>(g)	</a:t>
            </a:r>
            <a:r>
              <a:rPr lang="en-US" altLang="zh-TW" dirty="0">
                <a:latin typeface="Times New Roman" pitchFamily="18" charset="0"/>
                <a:sym typeface="Symbol" pitchFamily="18" charset="2"/>
              </a:rPr>
              <a:t></a:t>
            </a:r>
            <a:r>
              <a:rPr lang="pt-BR" altLang="zh-TW" dirty="0">
                <a:latin typeface="Times New Roman" pitchFamily="18" charset="0"/>
              </a:rPr>
              <a:t>H</a:t>
            </a:r>
            <a:r>
              <a:rPr lang="en-US" altLang="zh-TW" baseline="30000" dirty="0">
                <a:latin typeface="Times New Roman" pitchFamily="18" charset="0"/>
                <a:sym typeface="Symbol" pitchFamily="18" charset="2"/>
              </a:rPr>
              <a:t></a:t>
            </a:r>
            <a:r>
              <a:rPr lang="pt-BR" altLang="zh-TW" dirty="0">
                <a:latin typeface="Times New Roman" pitchFamily="18" charset="0"/>
              </a:rPr>
              <a:t> = + 9.2 kJ mol</a:t>
            </a:r>
            <a:r>
              <a:rPr lang="pt-BR" altLang="zh-TW" baseline="30000" dirty="0">
                <a:latin typeface="Times New Roman" pitchFamily="18" charset="0"/>
                <a:sym typeface="Symbol" pitchFamily="18" charset="2"/>
              </a:rPr>
              <a:t>-1</a:t>
            </a:r>
            <a:endParaRPr lang="en-US" altLang="zh-TW" baseline="30000" dirty="0">
              <a:latin typeface="Times New Roman" pitchFamily="18" charset="0"/>
              <a:sym typeface="Symbol" pitchFamily="18" charset="2"/>
            </a:endParaRPr>
          </a:p>
          <a:p>
            <a:pPr eaLnBrk="1" hangingPunct="1">
              <a:spcBef>
                <a:spcPct val="40000"/>
              </a:spcBef>
            </a:pPr>
            <a:r>
              <a:rPr lang="zh-TW" altLang="pt-BR" dirty="0" smtClean="0">
                <a:latin typeface="Times New Roman" pitchFamily="18" charset="0"/>
                <a:sym typeface="Symbol" pitchFamily="18" charset="2"/>
              </a:rPr>
              <a:t>計算</a:t>
            </a:r>
            <a:r>
              <a:rPr lang="zh-TW" altLang="pt-BR" dirty="0">
                <a:latin typeface="Times New Roman" pitchFamily="18" charset="0"/>
                <a:sym typeface="Symbol" pitchFamily="18" charset="2"/>
              </a:rPr>
              <a:t>以下反應的標準焓變：</a:t>
            </a:r>
            <a:endParaRPr lang="zh-TW" altLang="en-US" dirty="0">
              <a:latin typeface="Times New Roman" pitchFamily="18" charset="0"/>
              <a:sym typeface="Symbol" pitchFamily="18" charset="2"/>
            </a:endParaRPr>
          </a:p>
          <a:p>
            <a:pPr algn="ctr" eaLnBrk="1" hangingPunct="1"/>
            <a:r>
              <a:rPr lang="en-US" altLang="zh-TW" dirty="0">
                <a:latin typeface="Times New Roman" pitchFamily="18" charset="0"/>
                <a:sym typeface="Symbol" pitchFamily="18" charset="2"/>
              </a:rPr>
              <a:t>2NO</a:t>
            </a:r>
            <a:r>
              <a:rPr lang="en-US" altLang="zh-TW" baseline="-25000" dirty="0">
                <a:latin typeface="Times New Roman" pitchFamily="18" charset="0"/>
                <a:sym typeface="Symbol" pitchFamily="18" charset="2"/>
              </a:rPr>
              <a:t>2</a:t>
            </a:r>
            <a:r>
              <a:rPr lang="en-US" altLang="zh-TW" dirty="0">
                <a:latin typeface="Times New Roman" pitchFamily="18" charset="0"/>
                <a:sym typeface="Symbol" pitchFamily="18" charset="2"/>
              </a:rPr>
              <a:t>(g)  → N</a:t>
            </a:r>
            <a:r>
              <a:rPr lang="en-US" altLang="zh-TW" baseline="-25000" dirty="0">
                <a:latin typeface="Times New Roman" pitchFamily="18" charset="0"/>
                <a:sym typeface="Symbol" pitchFamily="18" charset="2"/>
              </a:rPr>
              <a:t>2</a:t>
            </a:r>
            <a:r>
              <a:rPr lang="en-US" altLang="zh-TW" dirty="0">
                <a:latin typeface="Times New Roman" pitchFamily="18" charset="0"/>
                <a:sym typeface="Symbol" pitchFamily="18" charset="2"/>
              </a:rPr>
              <a:t>O</a:t>
            </a:r>
            <a:r>
              <a:rPr lang="en-US" altLang="zh-TW" baseline="-25000" dirty="0">
                <a:latin typeface="Times New Roman" pitchFamily="18" charset="0"/>
                <a:sym typeface="Symbol" pitchFamily="18" charset="2"/>
              </a:rPr>
              <a:t>4</a:t>
            </a:r>
            <a:r>
              <a:rPr lang="en-US" altLang="zh-TW" dirty="0">
                <a:latin typeface="Times New Roman" pitchFamily="18" charset="0"/>
                <a:sym typeface="Symbol" pitchFamily="18" charset="2"/>
              </a:rPr>
              <a:t>(g)</a:t>
            </a:r>
          </a:p>
        </p:txBody>
      </p:sp>
      <p:sp>
        <p:nvSpPr>
          <p:cNvPr id="41993" name="Rectangle 2"/>
          <p:cNvSpPr>
            <a:spLocks noChangeArrowheads="1"/>
          </p:cNvSpPr>
          <p:nvPr/>
        </p:nvSpPr>
        <p:spPr bwMode="auto">
          <a:xfrm>
            <a:off x="1381126" y="3262313"/>
            <a:ext cx="22907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en-US" altLang="zh-TW">
                <a:latin typeface="Times New Roman" pitchFamily="18" charset="0"/>
                <a:cs typeface="Arial" charset="0"/>
              </a:rPr>
              <a:t>N</a:t>
            </a:r>
            <a:r>
              <a:rPr kumimoji="0" lang="en-US" altLang="zh-TW" baseline="-25000">
                <a:latin typeface="Times New Roman" pitchFamily="18" charset="0"/>
                <a:cs typeface="Arial" charset="0"/>
              </a:rPr>
              <a:t>2</a:t>
            </a:r>
            <a:r>
              <a:rPr kumimoji="0" lang="en-US" altLang="zh-HK">
                <a:latin typeface="Times New Roman" pitchFamily="18" charset="0"/>
                <a:cs typeface="Arial" charset="0"/>
              </a:rPr>
              <a:t>(</a:t>
            </a:r>
            <a:r>
              <a:rPr kumimoji="0" lang="en-US" altLang="zh-TW">
                <a:latin typeface="Times New Roman" pitchFamily="18" charset="0"/>
                <a:cs typeface="Arial" charset="0"/>
              </a:rPr>
              <a:t>g</a:t>
            </a:r>
            <a:r>
              <a:rPr kumimoji="0" lang="en-US" altLang="zh-HK">
                <a:latin typeface="Times New Roman" pitchFamily="18" charset="0"/>
                <a:cs typeface="Arial" charset="0"/>
              </a:rPr>
              <a:t>) +</a:t>
            </a:r>
            <a:r>
              <a:rPr kumimoji="0" lang="en-US" altLang="zh-TW">
                <a:latin typeface="Times New Roman" pitchFamily="18" charset="0"/>
                <a:cs typeface="Arial" charset="0"/>
              </a:rPr>
              <a:t>  2O</a:t>
            </a:r>
            <a:r>
              <a:rPr kumimoji="0" lang="en-US" altLang="zh-TW" baseline="-25000">
                <a:latin typeface="Times New Roman" pitchFamily="18" charset="0"/>
                <a:cs typeface="Arial" charset="0"/>
              </a:rPr>
              <a:t>2</a:t>
            </a:r>
            <a:r>
              <a:rPr kumimoji="0" lang="en-US" altLang="zh-HK">
                <a:latin typeface="Times New Roman" pitchFamily="18" charset="0"/>
                <a:cs typeface="Arial" charset="0"/>
              </a:rPr>
              <a:t>(g)   </a:t>
            </a:r>
          </a:p>
        </p:txBody>
      </p:sp>
      <p:sp>
        <p:nvSpPr>
          <p:cNvPr id="41995" name="Rectangle 4"/>
          <p:cNvSpPr>
            <a:spLocks noChangeArrowheads="1"/>
          </p:cNvSpPr>
          <p:nvPr/>
        </p:nvSpPr>
        <p:spPr bwMode="auto">
          <a:xfrm>
            <a:off x="3957638" y="4629150"/>
            <a:ext cx="1427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ctr" eaLnBrk="1" hangingPunct="1"/>
            <a:r>
              <a:rPr kumimoji="0" lang="en-US" altLang="zh-TW">
                <a:latin typeface="Times New Roman" pitchFamily="18" charset="0"/>
                <a:cs typeface="Arial" charset="0"/>
              </a:rPr>
              <a:t>2N</a:t>
            </a:r>
            <a:r>
              <a:rPr kumimoji="0" lang="en-US" altLang="zh-HK">
                <a:latin typeface="Times New Roman" pitchFamily="18" charset="0"/>
                <a:cs typeface="Arial" charset="0"/>
              </a:rPr>
              <a:t>O</a:t>
            </a:r>
            <a:r>
              <a:rPr kumimoji="0" lang="en-US" altLang="zh-HK" baseline="-25000">
                <a:latin typeface="Times New Roman" pitchFamily="18" charset="0"/>
                <a:cs typeface="Arial" charset="0"/>
              </a:rPr>
              <a:t>2</a:t>
            </a:r>
            <a:r>
              <a:rPr kumimoji="0" lang="en-US" altLang="zh-HK">
                <a:latin typeface="Times New Roman" pitchFamily="18" charset="0"/>
                <a:cs typeface="Arial" charset="0"/>
              </a:rPr>
              <a:t>(g)</a:t>
            </a:r>
          </a:p>
        </p:txBody>
      </p:sp>
      <p:sp>
        <p:nvSpPr>
          <p:cNvPr id="41999" name="Rectangle 6"/>
          <p:cNvSpPr>
            <a:spLocks noChangeArrowheads="1"/>
          </p:cNvSpPr>
          <p:nvPr/>
        </p:nvSpPr>
        <p:spPr bwMode="auto">
          <a:xfrm>
            <a:off x="1947863" y="4165600"/>
            <a:ext cx="993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just" eaLnBrk="1" hangingPunct="1"/>
            <a:r>
              <a:rPr kumimoji="0" lang="en-US" altLang="zh-TW">
                <a:latin typeface="Times New Roman" pitchFamily="18" charset="0"/>
                <a:cs typeface="Arial" charset="0"/>
                <a:sym typeface="Symbol" pitchFamily="18" charset="2"/>
              </a:rPr>
              <a:t>+33.2</a:t>
            </a:r>
            <a:endParaRPr kumimoji="0" lang="el-GR" altLang="zh-HK" baseline="-25000">
              <a:latin typeface="Times New Roman" pitchFamily="18" charset="0"/>
              <a:cs typeface="Arial" charset="0"/>
            </a:endParaRPr>
          </a:p>
        </p:txBody>
      </p:sp>
      <p:sp>
        <p:nvSpPr>
          <p:cNvPr id="42001" name="Rectangle 6"/>
          <p:cNvSpPr>
            <a:spLocks noChangeArrowheads="1"/>
          </p:cNvSpPr>
          <p:nvPr/>
        </p:nvSpPr>
        <p:spPr bwMode="auto">
          <a:xfrm>
            <a:off x="4265613" y="2971800"/>
            <a:ext cx="811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ctr" eaLnBrk="1" hangingPunct="1"/>
            <a:r>
              <a:rPr kumimoji="0" lang="en-US" altLang="zh-TW">
                <a:latin typeface="Times New Roman" pitchFamily="18" charset="0"/>
                <a:cs typeface="Arial" charset="0"/>
                <a:sym typeface="Symbol" pitchFamily="18" charset="2"/>
              </a:rPr>
              <a:t>+9.2</a:t>
            </a:r>
            <a:endParaRPr kumimoji="0" lang="el-GR" altLang="zh-HK" baseline="-25000">
              <a:latin typeface="Times New Roman" pitchFamily="18" charset="0"/>
              <a:cs typeface="Arial" charset="0"/>
            </a:endParaRPr>
          </a:p>
        </p:txBody>
      </p:sp>
      <p:sp>
        <p:nvSpPr>
          <p:cNvPr id="42005" name="Line 21"/>
          <p:cNvSpPr>
            <a:spLocks noChangeShapeType="1"/>
          </p:cNvSpPr>
          <p:nvPr/>
        </p:nvSpPr>
        <p:spPr bwMode="auto">
          <a:xfrm>
            <a:off x="2540001" y="3792538"/>
            <a:ext cx="1460500" cy="1042987"/>
          </a:xfrm>
          <a:prstGeom prst="line">
            <a:avLst/>
          </a:prstGeom>
          <a:noFill/>
          <a:ln w="1270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42006" name="Line 22"/>
          <p:cNvSpPr>
            <a:spLocks noChangeShapeType="1"/>
          </p:cNvSpPr>
          <p:nvPr/>
        </p:nvSpPr>
        <p:spPr bwMode="auto">
          <a:xfrm>
            <a:off x="3671888" y="3522663"/>
            <a:ext cx="2276475" cy="0"/>
          </a:xfrm>
          <a:prstGeom prst="line">
            <a:avLst/>
          </a:prstGeom>
          <a:noFill/>
          <a:ln w="127000">
            <a:solidFill>
              <a:srgbClr val="FF6699"/>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42007" name="Line 23"/>
          <p:cNvSpPr>
            <a:spLocks noChangeShapeType="1"/>
          </p:cNvSpPr>
          <p:nvPr/>
        </p:nvSpPr>
        <p:spPr bwMode="auto">
          <a:xfrm flipV="1">
            <a:off x="5346701" y="3763963"/>
            <a:ext cx="1260475" cy="1042987"/>
          </a:xfrm>
          <a:prstGeom prst="line">
            <a:avLst/>
          </a:prstGeom>
          <a:noFill/>
          <a:ln w="127000">
            <a:solidFill>
              <a:srgbClr val="009900"/>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sp>
        <p:nvSpPr>
          <p:cNvPr id="52238" name="Rectangle 3"/>
          <p:cNvSpPr>
            <a:spLocks noChangeArrowheads="1"/>
          </p:cNvSpPr>
          <p:nvPr/>
        </p:nvSpPr>
        <p:spPr bwMode="auto">
          <a:xfrm>
            <a:off x="6189663" y="3295650"/>
            <a:ext cx="1247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ctr" eaLnBrk="1" hangingPunct="1"/>
            <a:r>
              <a:rPr kumimoji="0" lang="en-US" altLang="zh-TW">
                <a:latin typeface="Times New Roman" pitchFamily="18" charset="0"/>
                <a:cs typeface="Arial" charset="0"/>
              </a:rPr>
              <a:t>N</a:t>
            </a:r>
            <a:r>
              <a:rPr kumimoji="0" lang="en-US" altLang="zh-TW" baseline="-25000">
                <a:latin typeface="Times New Roman" pitchFamily="18" charset="0"/>
                <a:cs typeface="Arial" charset="0"/>
              </a:rPr>
              <a:t>2</a:t>
            </a:r>
            <a:r>
              <a:rPr kumimoji="0" lang="en-US" altLang="zh-TW">
                <a:latin typeface="Times New Roman" pitchFamily="18" charset="0"/>
                <a:cs typeface="Arial" charset="0"/>
              </a:rPr>
              <a:t>O</a:t>
            </a:r>
            <a:r>
              <a:rPr kumimoji="0" lang="en-US" altLang="zh-TW" baseline="-25000">
                <a:latin typeface="Times New Roman" pitchFamily="18" charset="0"/>
                <a:cs typeface="Arial" charset="0"/>
              </a:rPr>
              <a:t>4</a:t>
            </a:r>
            <a:r>
              <a:rPr kumimoji="0" lang="en-US" altLang="zh-TW">
                <a:latin typeface="Times New Roman" pitchFamily="18" charset="0"/>
                <a:cs typeface="Arial" charset="0"/>
              </a:rPr>
              <a:t>(g)</a:t>
            </a:r>
            <a:endParaRPr kumimoji="0" lang="en-US" altLang="zh-HK">
              <a:latin typeface="Times New Roman" pitchFamily="18" charset="0"/>
              <a:cs typeface="Arial" charset="0"/>
            </a:endParaRPr>
          </a:p>
        </p:txBody>
      </p:sp>
      <p:sp>
        <p:nvSpPr>
          <p:cNvPr id="43052" name="Rectangle 44"/>
          <p:cNvSpPr>
            <a:spLocks noChangeArrowheads="1"/>
          </p:cNvSpPr>
          <p:nvPr/>
        </p:nvSpPr>
        <p:spPr bwMode="auto">
          <a:xfrm>
            <a:off x="912292" y="5299149"/>
            <a:ext cx="2324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r>
              <a:rPr lang="en-US" altLang="zh-TW">
                <a:latin typeface="Times New Roman" pitchFamily="18" charset="0"/>
                <a:cs typeface="Times New Roman" pitchFamily="18" charset="0"/>
              </a:rPr>
              <a:t>9.2 = +33.2 + </a:t>
            </a:r>
            <a:r>
              <a:rPr kumimoji="0" lang="el-GR" altLang="zh-HK">
                <a:latin typeface="Arial" charset="0"/>
                <a:cs typeface="Times New Roman" pitchFamily="18" charset="0"/>
                <a:sym typeface="Symbol" pitchFamily="18" charset="2"/>
              </a:rPr>
              <a:t></a:t>
            </a:r>
            <a:r>
              <a:rPr kumimoji="0" lang="el-GR" altLang="zh-HK" i="1">
                <a:latin typeface="Arial" charset="0"/>
                <a:cs typeface="Times New Roman" pitchFamily="18" charset="0"/>
              </a:rPr>
              <a:t>H</a:t>
            </a:r>
            <a:endParaRPr lang="en-US" altLang="zh-TW" u="sng" baseline="30000">
              <a:latin typeface="Arial" charset="0"/>
              <a:cs typeface="Times New Roman" pitchFamily="18" charset="0"/>
              <a:sym typeface="Symbol" pitchFamily="18" charset="2"/>
            </a:endParaRPr>
          </a:p>
        </p:txBody>
      </p:sp>
      <p:sp>
        <p:nvSpPr>
          <p:cNvPr id="2" name="Rectangle 6"/>
          <p:cNvSpPr>
            <a:spLocks noChangeArrowheads="1"/>
          </p:cNvSpPr>
          <p:nvPr/>
        </p:nvSpPr>
        <p:spPr bwMode="auto">
          <a:xfrm>
            <a:off x="5989638" y="4171950"/>
            <a:ext cx="792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algn="ctr" eaLnBrk="1" hangingPunct="1"/>
            <a:r>
              <a:rPr kumimoji="0" lang="el-GR" altLang="zh-HK">
                <a:latin typeface="Arial" charset="0"/>
                <a:cs typeface="Arial" charset="0"/>
                <a:sym typeface="Symbol" pitchFamily="18" charset="2"/>
              </a:rPr>
              <a:t></a:t>
            </a:r>
            <a:r>
              <a:rPr kumimoji="0" lang="el-GR" altLang="zh-HK" i="1">
                <a:latin typeface="Arial" charset="0"/>
                <a:cs typeface="Arial" charset="0"/>
              </a:rPr>
              <a:t>H</a:t>
            </a:r>
            <a:endParaRPr kumimoji="0" lang="el-GR" altLang="zh-HK" baseline="-25000">
              <a:latin typeface="Arial" charset="0"/>
              <a:cs typeface="Arial" charset="0"/>
            </a:endParaRPr>
          </a:p>
        </p:txBody>
      </p:sp>
      <p:sp>
        <p:nvSpPr>
          <p:cNvPr id="3" name="Rectangle 44"/>
          <p:cNvSpPr>
            <a:spLocks noChangeArrowheads="1"/>
          </p:cNvSpPr>
          <p:nvPr/>
        </p:nvSpPr>
        <p:spPr bwMode="auto">
          <a:xfrm>
            <a:off x="899592" y="5829374"/>
            <a:ext cx="2308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r>
              <a:rPr kumimoji="0" lang="el-GR" altLang="zh-HK">
                <a:latin typeface="Arial" charset="0"/>
                <a:sym typeface="Symbol" pitchFamily="18" charset="2"/>
              </a:rPr>
              <a:t></a:t>
            </a:r>
            <a:r>
              <a:rPr kumimoji="0" lang="el-GR" altLang="zh-HK" i="1">
                <a:latin typeface="Arial" charset="0"/>
              </a:rPr>
              <a:t>H</a:t>
            </a:r>
            <a:r>
              <a:rPr kumimoji="0" lang="en-US" altLang="zh-TW" i="1">
                <a:latin typeface="Arial" charset="0"/>
              </a:rPr>
              <a:t> </a:t>
            </a:r>
            <a:r>
              <a:rPr kumimoji="0" lang="en-US" altLang="zh-TW">
                <a:latin typeface="Times New Roman" pitchFamily="18" charset="0"/>
              </a:rPr>
              <a:t>= 9.2 </a:t>
            </a:r>
            <a:r>
              <a:rPr kumimoji="0" lang="en-US" altLang="zh-TW">
                <a:latin typeface="Times New Roman" pitchFamily="18" charset="0"/>
                <a:sym typeface="Symbol" pitchFamily="18" charset="2"/>
              </a:rPr>
              <a:t> 33.2</a:t>
            </a:r>
            <a:endParaRPr lang="en-US" altLang="zh-TW" u="sng" baseline="30000">
              <a:latin typeface="Times New Roman" pitchFamily="18" charset="0"/>
              <a:cs typeface="Times New Roman" pitchFamily="18" charset="0"/>
              <a:sym typeface="Symbol" pitchFamily="18" charset="2"/>
            </a:endParaRPr>
          </a:p>
        </p:txBody>
      </p:sp>
      <p:sp>
        <p:nvSpPr>
          <p:cNvPr id="4" name="Rectangle 44"/>
          <p:cNvSpPr>
            <a:spLocks noChangeArrowheads="1"/>
          </p:cNvSpPr>
          <p:nvPr/>
        </p:nvSpPr>
        <p:spPr bwMode="auto">
          <a:xfrm>
            <a:off x="3203848" y="5852120"/>
            <a:ext cx="2308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r>
              <a:rPr kumimoji="0" lang="en-US" altLang="zh-TW" dirty="0">
                <a:latin typeface="Times New Roman" pitchFamily="18" charset="0"/>
              </a:rPr>
              <a:t>= </a:t>
            </a:r>
            <a:r>
              <a:rPr kumimoji="0" lang="en-US" altLang="zh-TW" dirty="0">
                <a:latin typeface="Times New Roman" pitchFamily="18" charset="0"/>
                <a:sym typeface="Symbol" pitchFamily="18" charset="2"/>
              </a:rPr>
              <a:t> 24.0 kJ mol</a:t>
            </a:r>
            <a:r>
              <a:rPr kumimoji="0" lang="en-US" altLang="zh-TW" baseline="30000" dirty="0">
                <a:latin typeface="Times New Roman" pitchFamily="18" charset="0"/>
                <a:sym typeface="Symbol" pitchFamily="18" charset="2"/>
              </a:rPr>
              <a:t>-1</a:t>
            </a:r>
            <a:endParaRPr lang="en-US" altLang="zh-TW" baseline="30000" dirty="0">
              <a:latin typeface="Times New Roman" pitchFamily="18" charset="0"/>
              <a:cs typeface="Times New Roman" pitchFamily="18" charset="0"/>
              <a:sym typeface="Symbol" pitchFamily="18" charset="2"/>
            </a:endParaRPr>
          </a:p>
        </p:txBody>
      </p:sp>
      <p:sp>
        <p:nvSpPr>
          <p:cNvPr id="26639" name="Line 20"/>
          <p:cNvSpPr>
            <a:spLocks noChangeShapeType="1"/>
          </p:cNvSpPr>
          <p:nvPr/>
        </p:nvSpPr>
        <p:spPr bwMode="auto">
          <a:xfrm>
            <a:off x="36512" y="2827784"/>
            <a:ext cx="9144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26640" name="Rectangle 8"/>
          <p:cNvSpPr>
            <a:spLocks noChangeArrowheads="1"/>
          </p:cNvSpPr>
          <p:nvPr/>
        </p:nvSpPr>
        <p:spPr bwMode="auto">
          <a:xfrm>
            <a:off x="368995" y="134739"/>
            <a:ext cx="14620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r>
              <a:rPr lang="zh-TW" altLang="en-US" b="1" u="sng" dirty="0" smtClean="0">
                <a:latin typeface="Times New Roman" pitchFamily="18" charset="0"/>
              </a:rPr>
              <a:t>練習</a:t>
            </a:r>
            <a:endParaRPr lang="en-US" altLang="zh-TW" b="1" u="sng" dirty="0">
              <a:latin typeface="Times New Roman" pitchFamily="18" charset="0"/>
            </a:endParaRPr>
          </a:p>
        </p:txBody>
      </p:sp>
    </p:spTree>
    <p:extLst>
      <p:ext uri="{BB962C8B-B14F-4D97-AF65-F5344CB8AC3E}">
        <p14:creationId xmlns:p14="http://schemas.microsoft.com/office/powerpoint/2010/main" val="3756209454"/>
      </p:ext>
    </p:extLst>
  </p:cSld>
  <p:clrMapOvr>
    <a:masterClrMapping/>
  </p:clrMapOvr>
  <p:timing>
    <p:tnLst>
      <p:par>
        <p:cTn id="1" dur="indefinite" restart="never" nodeType="tmRoot"/>
      </p:par>
    </p:tnLst>
  </p:timing>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5"/>
          <p:cNvSpPr>
            <a:spLocks noChangeArrowheads="1"/>
          </p:cNvSpPr>
          <p:nvPr/>
        </p:nvSpPr>
        <p:spPr bwMode="auto">
          <a:xfrm>
            <a:off x="628651" y="1340768"/>
            <a:ext cx="7313612"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sz="3100" b="1">
                <a:solidFill>
                  <a:srgbClr val="CC0000"/>
                </a:solidFill>
                <a:cs typeface="Arial" charset="0"/>
              </a:rPr>
              <a:t>利用標準生成焓變計算標準反應焓變</a:t>
            </a:r>
          </a:p>
        </p:txBody>
      </p:sp>
      <p:sp>
        <p:nvSpPr>
          <p:cNvPr id="14" name="AutoShape 9"/>
          <p:cNvSpPr>
            <a:spLocks noChangeArrowheads="1"/>
          </p:cNvSpPr>
          <p:nvPr/>
        </p:nvSpPr>
        <p:spPr bwMode="auto">
          <a:xfrm>
            <a:off x="1162050" y="2887663"/>
            <a:ext cx="6919913" cy="80645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endParaRPr kumimoji="0" lang="zh-TW" altLang="en-US" sz="1800"/>
          </a:p>
        </p:txBody>
      </p:sp>
      <p:sp>
        <p:nvSpPr>
          <p:cNvPr id="15" name="Text Box 10"/>
          <p:cNvSpPr txBox="1">
            <a:spLocks noChangeArrowheads="1"/>
          </p:cNvSpPr>
          <p:nvPr/>
        </p:nvSpPr>
        <p:spPr bwMode="auto">
          <a:xfrm>
            <a:off x="1487488" y="3071813"/>
            <a:ext cx="6454775"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r>
              <a:rPr lang="en-US" altLang="zh-HK" sz="2800" b="1">
                <a:solidFill>
                  <a:srgbClr val="FF0000"/>
                </a:solidFill>
                <a:latin typeface="Arial" charset="0"/>
                <a:cs typeface="Arial" charset="0"/>
                <a:sym typeface="Symbol" pitchFamily="18" charset="2"/>
              </a:rPr>
              <a:t></a:t>
            </a:r>
            <a:r>
              <a:rPr lang="en-US" altLang="zh-HK" sz="2800" b="1" i="1">
                <a:solidFill>
                  <a:srgbClr val="FF0000"/>
                </a:solidFill>
                <a:latin typeface="Arial" charset="0"/>
                <a:cs typeface="Arial" charset="0"/>
              </a:rPr>
              <a:t>H   </a:t>
            </a:r>
            <a:r>
              <a:rPr lang="en-US" altLang="zh-HK" sz="2800" b="1">
                <a:solidFill>
                  <a:srgbClr val="FF0000"/>
                </a:solidFill>
                <a:latin typeface="Arial" charset="0"/>
                <a:cs typeface="Arial" charset="0"/>
              </a:rPr>
              <a:t>= </a:t>
            </a:r>
            <a:r>
              <a:rPr lang="en-US" altLang="zh-HK" sz="2800" b="1">
                <a:solidFill>
                  <a:srgbClr val="FF0000"/>
                </a:solidFill>
                <a:latin typeface="Arial" charset="0"/>
                <a:cs typeface="Arial" charset="0"/>
                <a:sym typeface="Symbol" pitchFamily="18" charset="2"/>
              </a:rPr>
              <a:t></a:t>
            </a:r>
            <a:r>
              <a:rPr lang="en-US" altLang="zh-HK" sz="2800" b="1" i="1">
                <a:solidFill>
                  <a:srgbClr val="FF0000"/>
                </a:solidFill>
                <a:latin typeface="Arial" charset="0"/>
                <a:cs typeface="Arial" charset="0"/>
              </a:rPr>
              <a:t>H </a:t>
            </a:r>
            <a:r>
              <a:rPr lang="en-US" altLang="zh-HK" sz="2800" b="1" baseline="-25000">
                <a:solidFill>
                  <a:srgbClr val="FF0000"/>
                </a:solidFill>
                <a:latin typeface="Arial" charset="0"/>
                <a:cs typeface="Arial" charset="0"/>
              </a:rPr>
              <a:t>f</a:t>
            </a:r>
            <a:r>
              <a:rPr lang="en-US" altLang="zh-HK" sz="2800" b="1">
                <a:solidFill>
                  <a:srgbClr val="FF0000"/>
                </a:solidFill>
                <a:latin typeface="Arial" charset="0"/>
                <a:cs typeface="Arial" charset="0"/>
              </a:rPr>
              <a:t> [</a:t>
            </a:r>
            <a:r>
              <a:rPr lang="zh-TW" altLang="en-US" sz="2800" b="1">
                <a:solidFill>
                  <a:srgbClr val="FF0000"/>
                </a:solidFill>
                <a:latin typeface="Arial" charset="0"/>
                <a:cs typeface="Arial" charset="0"/>
              </a:rPr>
              <a:t>生成物</a:t>
            </a:r>
            <a:r>
              <a:rPr lang="en-US" altLang="zh-HK" sz="2800" b="1">
                <a:solidFill>
                  <a:srgbClr val="FF0000"/>
                </a:solidFill>
                <a:latin typeface="Arial" charset="0"/>
                <a:cs typeface="Arial" charset="0"/>
              </a:rPr>
              <a:t>] – </a:t>
            </a:r>
            <a:r>
              <a:rPr lang="en-US" altLang="zh-HK" sz="2800" b="1">
                <a:solidFill>
                  <a:srgbClr val="FF0000"/>
                </a:solidFill>
                <a:latin typeface="Arial" charset="0"/>
                <a:cs typeface="Arial" charset="0"/>
                <a:sym typeface="Symbol" pitchFamily="18" charset="2"/>
              </a:rPr>
              <a:t></a:t>
            </a:r>
            <a:r>
              <a:rPr lang="en-US" altLang="zh-HK" sz="2800" b="1" i="1">
                <a:solidFill>
                  <a:srgbClr val="FF0000"/>
                </a:solidFill>
                <a:latin typeface="Arial" charset="0"/>
                <a:cs typeface="Arial" charset="0"/>
              </a:rPr>
              <a:t>H </a:t>
            </a:r>
            <a:r>
              <a:rPr lang="en-US" altLang="zh-HK" sz="2800" b="1" baseline="-25000">
                <a:solidFill>
                  <a:srgbClr val="FF0000"/>
                </a:solidFill>
                <a:latin typeface="Arial" charset="0"/>
                <a:cs typeface="Arial" charset="0"/>
              </a:rPr>
              <a:t>f</a:t>
            </a:r>
            <a:r>
              <a:rPr lang="en-US" altLang="zh-HK" sz="2800" b="1">
                <a:solidFill>
                  <a:srgbClr val="FF0000"/>
                </a:solidFill>
                <a:latin typeface="Arial" charset="0"/>
                <a:cs typeface="Arial" charset="0"/>
              </a:rPr>
              <a:t> [</a:t>
            </a:r>
            <a:r>
              <a:rPr lang="zh-TW" altLang="en-US" sz="2800" b="1">
                <a:solidFill>
                  <a:srgbClr val="FF0000"/>
                </a:solidFill>
                <a:latin typeface="Arial" charset="0"/>
                <a:cs typeface="Arial" charset="0"/>
              </a:rPr>
              <a:t>反應物</a:t>
            </a:r>
            <a:r>
              <a:rPr lang="en-US" altLang="zh-HK" sz="2800" b="1">
                <a:solidFill>
                  <a:srgbClr val="FF0000"/>
                </a:solidFill>
                <a:latin typeface="Arial" charset="0"/>
                <a:cs typeface="Arial" charset="0"/>
              </a:rPr>
              <a:t>]</a:t>
            </a:r>
            <a:endParaRPr lang="zh-HK" altLang="en-US" sz="2800" b="1">
              <a:solidFill>
                <a:srgbClr val="FF0000"/>
              </a:solidFill>
              <a:latin typeface="Arial" charset="0"/>
              <a:cs typeface="Arial" charset="0"/>
            </a:endParaRPr>
          </a:p>
        </p:txBody>
      </p:sp>
      <p:pic>
        <p:nvPicPr>
          <p:cNvPr id="18" name="Picture 2" descr="C:\Documents and Settings\Aristo\Desktop\shared\From Shirley\19.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17725" y="3170238"/>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descr="C:\Documents and Settings\Aristo\Desktop\shared\From Shirley\19.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52813" y="3160713"/>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descr="C:\Documents and Settings\Aristo\Desktop\shared\From Shirley\19.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154738" y="3160713"/>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2452871"/>
      </p:ext>
    </p:extLst>
  </p:cSld>
  <p:clrMapOvr>
    <a:masterClrMapping/>
  </p:clrMapOvr>
  <p:timing>
    <p:tnLst>
      <p:par>
        <p:cTn id="1" dur="indefinite" restart="never" nodeType="tmRoot"/>
      </p:par>
    </p:tnLst>
  </p:timing>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1"/>
          <p:cNvSpPr>
            <a:spLocks noChangeArrowheads="1"/>
          </p:cNvSpPr>
          <p:nvPr/>
        </p:nvSpPr>
        <p:spPr bwMode="auto">
          <a:xfrm>
            <a:off x="421953" y="188640"/>
            <a:ext cx="151216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eaLnBrk="0" hangingPunct="0">
              <a:defRPr kumimoji="1">
                <a:solidFill>
                  <a:schemeClr val="tx1"/>
                </a:solidFill>
                <a:latin typeface="Arial" panose="020B0604020202020204" pitchFamily="34" charset="0"/>
                <a:ea typeface="新細明體" panose="02020500000000000000" pitchFamily="18" charset="-120"/>
              </a:defRPr>
            </a:lvl1pPr>
            <a:lvl2pPr marL="742950" indent="-285750" eaLnBrk="0" hangingPunct="0">
              <a:defRPr kumimoji="1">
                <a:solidFill>
                  <a:schemeClr val="tx1"/>
                </a:solidFill>
                <a:latin typeface="Arial" panose="020B0604020202020204" pitchFamily="34" charset="0"/>
                <a:ea typeface="新細明體" panose="02020500000000000000" pitchFamily="18" charset="-120"/>
              </a:defRPr>
            </a:lvl2pPr>
            <a:lvl3pPr marL="1143000" indent="-228600" eaLnBrk="0" hangingPunct="0">
              <a:defRPr kumimoji="1">
                <a:solidFill>
                  <a:schemeClr val="tx1"/>
                </a:solidFill>
                <a:latin typeface="Arial" panose="020B0604020202020204" pitchFamily="34" charset="0"/>
                <a:ea typeface="新細明體" panose="02020500000000000000" pitchFamily="18" charset="-120"/>
              </a:defRPr>
            </a:lvl3pPr>
            <a:lvl4pPr marL="1600200" indent="-228600" eaLnBrk="0" hangingPunct="0">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eaLnBrk="1" hangingPunct="1">
              <a:spcBef>
                <a:spcPct val="20000"/>
              </a:spcBef>
              <a:defRPr/>
            </a:pPr>
            <a:r>
              <a:rPr lang="zh-TW" altLang="en-US" sz="2400" dirty="0" smtClean="0"/>
              <a:t>已知：</a:t>
            </a:r>
            <a:endParaRPr lang="en-US" altLang="zh-TW" sz="2400" dirty="0" smtClean="0"/>
          </a:p>
        </p:txBody>
      </p:sp>
      <p:sp>
        <p:nvSpPr>
          <p:cNvPr id="3" name="矩形 1"/>
          <p:cNvSpPr>
            <a:spLocks noChangeArrowheads="1"/>
          </p:cNvSpPr>
          <p:nvPr/>
        </p:nvSpPr>
        <p:spPr bwMode="auto">
          <a:xfrm>
            <a:off x="467295" y="2598003"/>
            <a:ext cx="87852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HK" altLang="en-US" sz="2400" dirty="0">
                <a:solidFill>
                  <a:srgbClr val="000000"/>
                </a:solidFill>
              </a:rPr>
              <a:t>計算以下反應的標準反應焓變：</a:t>
            </a:r>
            <a:endParaRPr lang="en-US" altLang="zh-HK" sz="2400" dirty="0">
              <a:solidFill>
                <a:srgbClr val="000000"/>
              </a:solidFill>
            </a:endParaRPr>
          </a:p>
          <a:p>
            <a:pPr algn="ctr" eaLnBrk="1" hangingPunct="1"/>
            <a:r>
              <a:rPr lang="en-US" altLang="zh-HK" sz="2400" dirty="0"/>
              <a:t>2NaHCO</a:t>
            </a:r>
            <a:r>
              <a:rPr lang="en-US" altLang="zh-HK" sz="2400" baseline="-25000" dirty="0"/>
              <a:t>3</a:t>
            </a:r>
            <a:r>
              <a:rPr lang="en-US" altLang="zh-HK" sz="2400" dirty="0"/>
              <a:t>(s) </a:t>
            </a:r>
            <a:r>
              <a:rPr lang="en-US" altLang="zh-HK" sz="2400" dirty="0">
                <a:sym typeface="Symbol" pitchFamily="18" charset="2"/>
              </a:rPr>
              <a:t> </a:t>
            </a:r>
            <a:r>
              <a:rPr lang="en-US" altLang="zh-HK" sz="2400" dirty="0"/>
              <a:t>Na</a:t>
            </a:r>
            <a:r>
              <a:rPr lang="en-US" altLang="zh-HK" sz="2400" baseline="-25000" dirty="0"/>
              <a:t>2</a:t>
            </a:r>
            <a:r>
              <a:rPr lang="en-US" altLang="zh-HK" sz="2400" dirty="0"/>
              <a:t>CO</a:t>
            </a:r>
            <a:r>
              <a:rPr lang="en-US" altLang="zh-HK" sz="2400" baseline="-25000" dirty="0"/>
              <a:t>3</a:t>
            </a:r>
            <a:r>
              <a:rPr lang="en-US" altLang="zh-HK" sz="2400" dirty="0"/>
              <a:t>(s) + H</a:t>
            </a:r>
            <a:r>
              <a:rPr lang="en-US" altLang="zh-HK" sz="2400" baseline="-25000" dirty="0"/>
              <a:t>2</a:t>
            </a:r>
            <a:r>
              <a:rPr lang="en-US" altLang="zh-HK" sz="2400" dirty="0"/>
              <a:t>O</a:t>
            </a:r>
            <a:r>
              <a:rPr lang="el-GR" altLang="zh-HK" sz="2400" dirty="0"/>
              <a:t>(</a:t>
            </a:r>
            <a:r>
              <a:rPr lang="en-US" altLang="zh-HK" sz="2400" dirty="0"/>
              <a:t>l</a:t>
            </a:r>
            <a:r>
              <a:rPr lang="el-GR" altLang="zh-HK" sz="2400" dirty="0"/>
              <a:t>)</a:t>
            </a:r>
            <a:r>
              <a:rPr lang="en-US" altLang="zh-HK" sz="2400" dirty="0"/>
              <a:t> + CO</a:t>
            </a:r>
            <a:r>
              <a:rPr lang="en-US" altLang="zh-HK" sz="2400" baseline="-25000" dirty="0"/>
              <a:t>2</a:t>
            </a:r>
            <a:r>
              <a:rPr lang="en-US" altLang="zh-HK" sz="2400" dirty="0"/>
              <a:t>(g)</a:t>
            </a:r>
            <a:endParaRPr lang="it-IT" altLang="zh-HK" sz="2400" baseline="30000" dirty="0"/>
          </a:p>
        </p:txBody>
      </p:sp>
      <p:sp>
        <p:nvSpPr>
          <p:cNvPr id="4" name="矩形 3"/>
          <p:cNvSpPr/>
          <p:nvPr/>
        </p:nvSpPr>
        <p:spPr>
          <a:xfrm>
            <a:off x="530225" y="665616"/>
            <a:ext cx="8613775" cy="1865126"/>
          </a:xfrm>
          <a:prstGeom prst="rect">
            <a:avLst/>
          </a:prstGeom>
        </p:spPr>
        <p:txBody>
          <a:bodyPr>
            <a:spAutoFit/>
          </a:bodyPr>
          <a:lstStyle/>
          <a:p>
            <a:pPr marL="514350" indent="-514350" eaLnBrk="1" hangingPunct="1">
              <a:lnSpc>
                <a:spcPct val="120000"/>
              </a:lnSpc>
              <a:buFontTx/>
              <a:buAutoNum type="arabicParenBoth"/>
              <a:defRPr/>
            </a:pPr>
            <a:r>
              <a:rPr lang="en-US" altLang="zh-HK" sz="2400" dirty="0">
                <a:solidFill>
                  <a:srgbClr val="000000"/>
                </a:solidFill>
                <a:latin typeface="+mn-lt"/>
                <a:ea typeface="+mj-ea"/>
              </a:rPr>
              <a:t> </a:t>
            </a:r>
            <a:r>
              <a:rPr lang="el-GR" altLang="zh-HK" sz="2400" dirty="0">
                <a:latin typeface="+mn-lt"/>
                <a:ea typeface="+mj-ea"/>
                <a:sym typeface="Symbol"/>
              </a:rPr>
              <a:t></a:t>
            </a:r>
            <a:r>
              <a:rPr lang="en-US" altLang="zh-HK" sz="2400" i="1" dirty="0">
                <a:latin typeface="+mn-lt"/>
                <a:ea typeface="+mj-ea"/>
                <a:sym typeface="Symbol"/>
              </a:rPr>
              <a:t>H</a:t>
            </a:r>
            <a:r>
              <a:rPr lang="en-US" altLang="zh-HK" sz="2400" dirty="0">
                <a:latin typeface="+mn-lt"/>
                <a:ea typeface="+mj-ea"/>
                <a:sym typeface="Symbol"/>
              </a:rPr>
              <a:t> </a:t>
            </a:r>
            <a:r>
              <a:rPr lang="en-US" altLang="zh-HK" sz="2400" baseline="-25000" dirty="0">
                <a:latin typeface="+mn-lt"/>
                <a:ea typeface="+mj-ea"/>
                <a:sym typeface="Symbol"/>
              </a:rPr>
              <a:t>f</a:t>
            </a:r>
            <a:r>
              <a:rPr lang="en-US" altLang="zh-HK" sz="2400" dirty="0">
                <a:latin typeface="+mn-lt"/>
                <a:ea typeface="+mj-ea"/>
              </a:rPr>
              <a:t> </a:t>
            </a:r>
            <a:r>
              <a:rPr lang="it-IT" altLang="zh-HK" sz="2400" dirty="0">
                <a:latin typeface="+mn-lt"/>
                <a:ea typeface="+mj-ea"/>
              </a:rPr>
              <a:t>[NaHCO</a:t>
            </a:r>
            <a:r>
              <a:rPr lang="it-IT" altLang="zh-HK" sz="2400" baseline="-25000" dirty="0">
                <a:latin typeface="+mn-lt"/>
                <a:ea typeface="+mj-ea"/>
              </a:rPr>
              <a:t>3</a:t>
            </a:r>
            <a:r>
              <a:rPr lang="it-IT" altLang="zh-HK" sz="2400" dirty="0">
                <a:latin typeface="+mn-lt"/>
                <a:ea typeface="+mj-ea"/>
              </a:rPr>
              <a:t>(s)] = –947.7 kJ mol</a:t>
            </a:r>
            <a:r>
              <a:rPr lang="it-IT" altLang="zh-HK" sz="2400" baseline="30000" dirty="0">
                <a:latin typeface="+mn-lt"/>
                <a:ea typeface="+mj-ea"/>
                <a:sym typeface="Symbol"/>
              </a:rPr>
              <a:t></a:t>
            </a:r>
            <a:r>
              <a:rPr lang="it-IT" altLang="zh-HK" sz="2400" baseline="30000" dirty="0">
                <a:latin typeface="+mn-lt"/>
                <a:ea typeface="+mj-ea"/>
              </a:rPr>
              <a:t>1</a:t>
            </a:r>
            <a:endParaRPr lang="en-US" altLang="zh-HK" sz="2400" dirty="0">
              <a:latin typeface="+mn-lt"/>
              <a:ea typeface="+mj-ea"/>
            </a:endParaRPr>
          </a:p>
          <a:p>
            <a:pPr marL="514350" indent="-514350" eaLnBrk="1" hangingPunct="1">
              <a:lnSpc>
                <a:spcPct val="120000"/>
              </a:lnSpc>
              <a:buFontTx/>
              <a:buAutoNum type="arabicParenBoth"/>
              <a:defRPr/>
            </a:pPr>
            <a:r>
              <a:rPr lang="en-US" altLang="zh-HK" sz="2400" dirty="0">
                <a:solidFill>
                  <a:srgbClr val="000000"/>
                </a:solidFill>
                <a:latin typeface="+mn-lt"/>
                <a:ea typeface="+mj-ea"/>
              </a:rPr>
              <a:t> </a:t>
            </a:r>
            <a:r>
              <a:rPr lang="el-GR" altLang="zh-HK" sz="2400" dirty="0">
                <a:latin typeface="+mn-lt"/>
                <a:ea typeface="+mj-ea"/>
                <a:sym typeface="Symbol"/>
              </a:rPr>
              <a:t></a:t>
            </a:r>
            <a:r>
              <a:rPr lang="en-US" altLang="zh-HK" sz="2400" i="1" dirty="0">
                <a:latin typeface="+mn-lt"/>
                <a:ea typeface="+mj-ea"/>
                <a:sym typeface="Symbol"/>
              </a:rPr>
              <a:t>H</a:t>
            </a:r>
            <a:r>
              <a:rPr lang="en-US" altLang="zh-HK" sz="2400" dirty="0">
                <a:latin typeface="+mn-lt"/>
                <a:ea typeface="+mj-ea"/>
                <a:sym typeface="Symbol"/>
              </a:rPr>
              <a:t> </a:t>
            </a:r>
            <a:r>
              <a:rPr lang="en-US" altLang="zh-HK" sz="2400" baseline="-25000" dirty="0">
                <a:latin typeface="+mn-lt"/>
                <a:ea typeface="+mj-ea"/>
                <a:sym typeface="Symbol"/>
              </a:rPr>
              <a:t>f </a:t>
            </a:r>
            <a:r>
              <a:rPr lang="el-GR" altLang="zh-HK" sz="2400" dirty="0">
                <a:latin typeface="+mn-lt"/>
                <a:ea typeface="+mj-ea"/>
              </a:rPr>
              <a:t>[Na</a:t>
            </a:r>
            <a:r>
              <a:rPr lang="en-US" altLang="zh-HK" sz="2400" baseline="-25000" dirty="0">
                <a:latin typeface="+mn-lt"/>
                <a:ea typeface="+mj-ea"/>
              </a:rPr>
              <a:t>2</a:t>
            </a:r>
            <a:r>
              <a:rPr lang="el-GR" altLang="zh-HK" sz="2400" dirty="0">
                <a:latin typeface="+mn-lt"/>
                <a:ea typeface="+mj-ea"/>
              </a:rPr>
              <a:t>CO</a:t>
            </a:r>
            <a:r>
              <a:rPr lang="en-US" altLang="zh-HK" sz="2400" baseline="-25000" dirty="0">
                <a:latin typeface="+mn-lt"/>
                <a:ea typeface="+mj-ea"/>
              </a:rPr>
              <a:t>3</a:t>
            </a:r>
            <a:r>
              <a:rPr lang="el-GR" altLang="zh-HK" sz="2400" dirty="0">
                <a:latin typeface="+mn-lt"/>
                <a:ea typeface="+mj-ea"/>
              </a:rPr>
              <a:t>(s)] = –1131 </a:t>
            </a:r>
            <a:r>
              <a:rPr lang="it-IT" altLang="zh-HK" sz="2400" dirty="0">
                <a:latin typeface="+mn-lt"/>
                <a:ea typeface="+mj-ea"/>
              </a:rPr>
              <a:t>kJ mol</a:t>
            </a:r>
            <a:r>
              <a:rPr lang="it-IT" altLang="zh-HK" sz="2400" baseline="30000" dirty="0">
                <a:latin typeface="+mn-lt"/>
                <a:ea typeface="+mj-ea"/>
                <a:sym typeface="Symbol"/>
              </a:rPr>
              <a:t></a:t>
            </a:r>
            <a:r>
              <a:rPr lang="it-IT" altLang="zh-HK" sz="2400" baseline="30000" dirty="0">
                <a:latin typeface="+mn-lt"/>
                <a:ea typeface="+mj-ea"/>
              </a:rPr>
              <a:t>1</a:t>
            </a:r>
          </a:p>
          <a:p>
            <a:pPr marL="514350" indent="-514350" eaLnBrk="1" hangingPunct="1">
              <a:lnSpc>
                <a:spcPct val="120000"/>
              </a:lnSpc>
              <a:buFontTx/>
              <a:buAutoNum type="arabicParenBoth"/>
              <a:defRPr/>
            </a:pPr>
            <a:r>
              <a:rPr lang="en-US" altLang="zh-HK" sz="2400" dirty="0">
                <a:latin typeface="+mn-lt"/>
                <a:ea typeface="+mj-ea"/>
              </a:rPr>
              <a:t> </a:t>
            </a:r>
            <a:r>
              <a:rPr lang="el-GR" altLang="zh-HK" sz="2400" dirty="0">
                <a:latin typeface="+mn-lt"/>
                <a:ea typeface="+mj-ea"/>
                <a:sym typeface="Symbol"/>
              </a:rPr>
              <a:t></a:t>
            </a:r>
            <a:r>
              <a:rPr lang="en-US" altLang="zh-HK" sz="2400" i="1" dirty="0">
                <a:latin typeface="+mn-lt"/>
                <a:ea typeface="+mj-ea"/>
                <a:sym typeface="Symbol"/>
              </a:rPr>
              <a:t>H</a:t>
            </a:r>
            <a:r>
              <a:rPr lang="en-US" altLang="zh-HK" sz="2400" dirty="0">
                <a:latin typeface="+mn-lt"/>
                <a:ea typeface="+mj-ea"/>
                <a:sym typeface="Symbol"/>
              </a:rPr>
              <a:t> </a:t>
            </a:r>
            <a:r>
              <a:rPr lang="en-US" altLang="zh-HK" sz="2400" baseline="-25000" dirty="0">
                <a:latin typeface="+mn-lt"/>
                <a:ea typeface="+mj-ea"/>
                <a:sym typeface="Symbol"/>
              </a:rPr>
              <a:t>f</a:t>
            </a:r>
            <a:r>
              <a:rPr lang="el-GR" altLang="zh-HK" sz="2400" dirty="0">
                <a:latin typeface="+mn-lt"/>
                <a:ea typeface="+mj-ea"/>
              </a:rPr>
              <a:t> [H</a:t>
            </a:r>
            <a:r>
              <a:rPr lang="en-US" altLang="zh-HK" sz="2400" baseline="-25000" dirty="0">
                <a:latin typeface="+mn-lt"/>
                <a:ea typeface="+mj-ea"/>
              </a:rPr>
              <a:t>2</a:t>
            </a:r>
            <a:r>
              <a:rPr lang="el-GR" altLang="zh-HK" sz="2400" dirty="0">
                <a:latin typeface="+mn-lt"/>
                <a:ea typeface="+mj-ea"/>
              </a:rPr>
              <a:t>O(</a:t>
            </a:r>
            <a:r>
              <a:rPr lang="en-US" altLang="zh-HK" sz="2400" dirty="0">
                <a:latin typeface="+mn-lt"/>
                <a:ea typeface="+mj-ea"/>
              </a:rPr>
              <a:t>l</a:t>
            </a:r>
            <a:r>
              <a:rPr lang="el-GR" altLang="zh-HK" sz="2400" dirty="0">
                <a:latin typeface="+mn-lt"/>
                <a:ea typeface="+mj-ea"/>
              </a:rPr>
              <a:t>)] = –285.8 </a:t>
            </a:r>
            <a:r>
              <a:rPr lang="it-IT" altLang="zh-HK" sz="2400" dirty="0">
                <a:latin typeface="+mn-lt"/>
                <a:ea typeface="+mj-ea"/>
              </a:rPr>
              <a:t>kJ mol</a:t>
            </a:r>
            <a:r>
              <a:rPr lang="it-IT" altLang="zh-HK" sz="2400" baseline="30000" dirty="0">
                <a:latin typeface="+mn-lt"/>
                <a:ea typeface="+mj-ea"/>
                <a:sym typeface="Symbol"/>
              </a:rPr>
              <a:t></a:t>
            </a:r>
            <a:r>
              <a:rPr lang="it-IT" altLang="zh-HK" sz="2400" baseline="30000" dirty="0">
                <a:latin typeface="+mn-lt"/>
                <a:ea typeface="+mj-ea"/>
              </a:rPr>
              <a:t>1</a:t>
            </a:r>
          </a:p>
          <a:p>
            <a:pPr marL="514350" indent="-514350" eaLnBrk="1" hangingPunct="1">
              <a:lnSpc>
                <a:spcPct val="120000"/>
              </a:lnSpc>
              <a:buFontTx/>
              <a:buAutoNum type="arabicParenBoth"/>
              <a:defRPr/>
            </a:pPr>
            <a:r>
              <a:rPr lang="en-US" altLang="zh-HK" sz="2400" dirty="0">
                <a:latin typeface="+mn-lt"/>
                <a:ea typeface="+mj-ea"/>
              </a:rPr>
              <a:t> </a:t>
            </a:r>
            <a:r>
              <a:rPr lang="el-GR" altLang="zh-HK" sz="2400" dirty="0">
                <a:latin typeface="+mn-lt"/>
                <a:ea typeface="+mj-ea"/>
                <a:sym typeface="Symbol"/>
              </a:rPr>
              <a:t></a:t>
            </a:r>
            <a:r>
              <a:rPr lang="en-US" altLang="zh-HK" sz="2400" i="1" dirty="0">
                <a:latin typeface="+mn-lt"/>
                <a:ea typeface="+mj-ea"/>
                <a:sym typeface="Symbol"/>
              </a:rPr>
              <a:t>H</a:t>
            </a:r>
            <a:r>
              <a:rPr lang="en-US" altLang="zh-HK" sz="2400" dirty="0">
                <a:latin typeface="+mn-lt"/>
                <a:ea typeface="+mj-ea"/>
                <a:sym typeface="Symbol"/>
              </a:rPr>
              <a:t> </a:t>
            </a:r>
            <a:r>
              <a:rPr lang="en-US" altLang="zh-HK" sz="2400" baseline="-25000" dirty="0">
                <a:latin typeface="+mn-lt"/>
                <a:ea typeface="+mj-ea"/>
                <a:sym typeface="Symbol"/>
              </a:rPr>
              <a:t>f </a:t>
            </a:r>
            <a:r>
              <a:rPr lang="el-GR" altLang="zh-HK" sz="2400" dirty="0">
                <a:latin typeface="+mn-lt"/>
                <a:ea typeface="+mj-ea"/>
              </a:rPr>
              <a:t>[CO</a:t>
            </a:r>
            <a:r>
              <a:rPr lang="en-US" altLang="zh-HK" sz="2400" baseline="-25000" dirty="0">
                <a:latin typeface="+mn-lt"/>
                <a:ea typeface="+mj-ea"/>
              </a:rPr>
              <a:t>2</a:t>
            </a:r>
            <a:r>
              <a:rPr lang="el-GR" altLang="zh-HK" sz="2400" dirty="0">
                <a:latin typeface="+mn-lt"/>
                <a:ea typeface="+mj-ea"/>
              </a:rPr>
              <a:t>(g)] = –393.5 </a:t>
            </a:r>
            <a:r>
              <a:rPr lang="it-IT" altLang="zh-HK" sz="2400" dirty="0">
                <a:latin typeface="+mn-lt"/>
                <a:ea typeface="+mj-ea"/>
              </a:rPr>
              <a:t>kJ mol</a:t>
            </a:r>
            <a:r>
              <a:rPr lang="it-IT" altLang="zh-HK" sz="2400" baseline="30000" dirty="0">
                <a:latin typeface="+mn-lt"/>
                <a:ea typeface="+mj-ea"/>
                <a:sym typeface="Symbol"/>
              </a:rPr>
              <a:t></a:t>
            </a:r>
            <a:r>
              <a:rPr lang="it-IT" altLang="zh-HK" sz="2400" baseline="30000" dirty="0">
                <a:latin typeface="+mn-lt"/>
                <a:ea typeface="+mj-ea"/>
              </a:rPr>
              <a:t>1</a:t>
            </a:r>
          </a:p>
        </p:txBody>
      </p:sp>
      <p:pic>
        <p:nvPicPr>
          <p:cNvPr id="5"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23988" y="800770"/>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9701" y="1232818"/>
            <a:ext cx="138112"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4463" y="1664866"/>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176" y="2096914"/>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6"/>
          <p:cNvGrpSpPr>
            <a:grpSpLocks/>
          </p:cNvGrpSpPr>
          <p:nvPr/>
        </p:nvGrpSpPr>
        <p:grpSpPr bwMode="auto">
          <a:xfrm>
            <a:off x="466948" y="3831134"/>
            <a:ext cx="6337300" cy="461962"/>
            <a:chOff x="113" y="1549"/>
            <a:chExt cx="3992" cy="291"/>
          </a:xfrm>
        </p:grpSpPr>
        <p:sp>
          <p:nvSpPr>
            <p:cNvPr id="10" name="Rectangle 1"/>
            <p:cNvSpPr>
              <a:spLocks noChangeArrowheads="1"/>
            </p:cNvSpPr>
            <p:nvPr/>
          </p:nvSpPr>
          <p:spPr bwMode="auto">
            <a:xfrm>
              <a:off x="113" y="1549"/>
              <a:ext cx="399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712788" algn="l"/>
                </a:tabLst>
                <a:defRPr kumimoji="1">
                  <a:solidFill>
                    <a:schemeClr val="tx1"/>
                  </a:solidFill>
                  <a:latin typeface="Arial" charset="0"/>
                  <a:ea typeface="新細明體" charset="-120"/>
                </a:defRPr>
              </a:lvl1pPr>
              <a:lvl2pPr marL="742950" indent="-285750">
                <a:tabLst>
                  <a:tab pos="712788" algn="l"/>
                </a:tabLst>
                <a:defRPr kumimoji="1">
                  <a:solidFill>
                    <a:schemeClr val="tx1"/>
                  </a:solidFill>
                  <a:latin typeface="Arial" charset="0"/>
                  <a:ea typeface="新細明體" charset="-120"/>
                </a:defRPr>
              </a:lvl2pPr>
              <a:lvl3pPr marL="1143000" indent="-228600">
                <a:tabLst>
                  <a:tab pos="712788" algn="l"/>
                </a:tabLst>
                <a:defRPr kumimoji="1">
                  <a:solidFill>
                    <a:schemeClr val="tx1"/>
                  </a:solidFill>
                  <a:latin typeface="Arial" charset="0"/>
                  <a:ea typeface="新細明體" charset="-120"/>
                </a:defRPr>
              </a:lvl3pPr>
              <a:lvl4pPr marL="1600200" indent="-228600">
                <a:tabLst>
                  <a:tab pos="712788" algn="l"/>
                </a:tabLst>
                <a:defRPr kumimoji="1">
                  <a:solidFill>
                    <a:schemeClr val="tx1"/>
                  </a:solidFill>
                  <a:latin typeface="Arial" charset="0"/>
                  <a:ea typeface="新細明體" charset="-120"/>
                </a:defRPr>
              </a:lvl4pPr>
              <a:lvl5pPr marL="2057400" indent="-228600">
                <a:tabLst>
                  <a:tab pos="712788" algn="l"/>
                </a:tabLst>
                <a:defRPr kumimoji="1">
                  <a:solidFill>
                    <a:schemeClr val="tx1"/>
                  </a:solidFill>
                  <a:latin typeface="Arial" charset="0"/>
                  <a:ea typeface="新細明體" charset="-120"/>
                </a:defRPr>
              </a:lvl5pPr>
              <a:lvl6pPr marL="25146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6pPr>
              <a:lvl7pPr marL="29718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7pPr>
              <a:lvl8pPr marL="34290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8pPr>
              <a:lvl9pPr marL="38862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9pPr>
            </a:lstStyle>
            <a:p>
              <a:pPr eaLnBrk="1" hangingPunct="1"/>
              <a:r>
                <a:rPr lang="el-GR" altLang="zh-HK" sz="2400" dirty="0">
                  <a:cs typeface="Arial" charset="0"/>
                  <a:sym typeface="Symbol" pitchFamily="18" charset="2"/>
                </a:rPr>
                <a:t></a:t>
              </a:r>
              <a:r>
                <a:rPr lang="en-US" altLang="zh-HK" sz="2400" i="1" dirty="0">
                  <a:cs typeface="Arial" charset="0"/>
                  <a:sym typeface="Symbol" pitchFamily="18" charset="2"/>
                </a:rPr>
                <a:t>H</a:t>
              </a:r>
              <a:r>
                <a:rPr lang="en-US" altLang="zh-HK" sz="2400" dirty="0">
                  <a:cs typeface="Arial" charset="0"/>
                  <a:sym typeface="Symbol" pitchFamily="18" charset="2"/>
                </a:rPr>
                <a:t> </a:t>
              </a:r>
              <a:r>
                <a:rPr lang="en-US" altLang="zh-HK" sz="2400" dirty="0">
                  <a:solidFill>
                    <a:srgbClr val="FF0000"/>
                  </a:solidFill>
                  <a:cs typeface="Arial" charset="0"/>
                  <a:sym typeface="Symbol" pitchFamily="18" charset="2"/>
                </a:rPr>
                <a:t> 	</a:t>
              </a:r>
              <a:r>
                <a:rPr lang="en-US" altLang="zh-HK" sz="2400" dirty="0">
                  <a:cs typeface="Arial" charset="0"/>
                </a:rPr>
                <a:t>= </a:t>
              </a:r>
              <a:r>
                <a:rPr lang="en-US" altLang="zh-HK" sz="2400" dirty="0">
                  <a:solidFill>
                    <a:schemeClr val="hlink"/>
                  </a:solidFill>
                  <a:cs typeface="Arial" charset="0"/>
                  <a:sym typeface="Symbol" pitchFamily="18" charset="2"/>
                </a:rPr>
                <a:t></a:t>
              </a:r>
              <a:r>
                <a:rPr lang="el-GR" altLang="zh-HK" sz="2400" dirty="0">
                  <a:solidFill>
                    <a:schemeClr val="hlink"/>
                  </a:solidFill>
                  <a:cs typeface="Arial" charset="0"/>
                  <a:sym typeface="Symbol" pitchFamily="18" charset="2"/>
                </a:rPr>
                <a:t></a:t>
              </a:r>
              <a:r>
                <a:rPr lang="en-US" altLang="zh-HK" sz="2400" i="1" dirty="0">
                  <a:solidFill>
                    <a:schemeClr val="hlink"/>
                  </a:solidFill>
                  <a:cs typeface="Arial" charset="0"/>
                  <a:sym typeface="Symbol" pitchFamily="18" charset="2"/>
                </a:rPr>
                <a:t>H</a:t>
              </a:r>
              <a:r>
                <a:rPr lang="en-US" altLang="zh-HK" sz="2400" dirty="0">
                  <a:solidFill>
                    <a:schemeClr val="hlink"/>
                  </a:solidFill>
                  <a:cs typeface="Arial" charset="0"/>
                  <a:sym typeface="Symbol" pitchFamily="18" charset="2"/>
                </a:rPr>
                <a:t> </a:t>
              </a:r>
              <a:r>
                <a:rPr lang="en-US" altLang="zh-HK" sz="2400" baseline="-25000" dirty="0">
                  <a:solidFill>
                    <a:schemeClr val="hlink"/>
                  </a:solidFill>
                  <a:cs typeface="Arial" charset="0"/>
                  <a:sym typeface="Symbol" pitchFamily="18" charset="2"/>
                </a:rPr>
                <a:t>f</a:t>
              </a:r>
              <a:r>
                <a:rPr lang="en-US" altLang="zh-HK" sz="2400" dirty="0">
                  <a:solidFill>
                    <a:schemeClr val="hlink"/>
                  </a:solidFill>
                  <a:cs typeface="Arial" charset="0"/>
                </a:rPr>
                <a:t> [</a:t>
              </a:r>
              <a:r>
                <a:rPr lang="zh-TW" altLang="en-US" sz="2400" dirty="0">
                  <a:solidFill>
                    <a:schemeClr val="hlink"/>
                  </a:solidFill>
                  <a:cs typeface="Arial" charset="0"/>
                </a:rPr>
                <a:t>生成物</a:t>
              </a:r>
              <a:r>
                <a:rPr lang="en-US" altLang="zh-HK" sz="2400" dirty="0">
                  <a:solidFill>
                    <a:schemeClr val="hlink"/>
                  </a:solidFill>
                  <a:cs typeface="Arial" charset="0"/>
                </a:rPr>
                <a:t>]</a:t>
              </a:r>
              <a:r>
                <a:rPr lang="en-US" altLang="zh-HK" sz="2400" dirty="0">
                  <a:cs typeface="Arial" charset="0"/>
                </a:rPr>
                <a:t> – </a:t>
              </a:r>
              <a:r>
                <a:rPr lang="en-US" altLang="zh-HK" sz="2400" dirty="0">
                  <a:solidFill>
                    <a:srgbClr val="FF66FF"/>
                  </a:solidFill>
                  <a:cs typeface="Arial" charset="0"/>
                  <a:sym typeface="Symbol" pitchFamily="18" charset="2"/>
                </a:rPr>
                <a:t></a:t>
              </a:r>
              <a:r>
                <a:rPr lang="el-GR" altLang="zh-HK" sz="2400" dirty="0">
                  <a:solidFill>
                    <a:srgbClr val="FF66FF"/>
                  </a:solidFill>
                  <a:cs typeface="Arial" charset="0"/>
                  <a:sym typeface="Symbol" pitchFamily="18" charset="2"/>
                </a:rPr>
                <a:t></a:t>
              </a:r>
              <a:r>
                <a:rPr lang="en-US" altLang="zh-HK" sz="2400" i="1" dirty="0">
                  <a:solidFill>
                    <a:srgbClr val="FF66FF"/>
                  </a:solidFill>
                  <a:cs typeface="Arial" charset="0"/>
                  <a:sym typeface="Symbol" pitchFamily="18" charset="2"/>
                </a:rPr>
                <a:t>H</a:t>
              </a:r>
              <a:r>
                <a:rPr lang="en-US" altLang="zh-HK" sz="2400" dirty="0">
                  <a:solidFill>
                    <a:srgbClr val="FF66FF"/>
                  </a:solidFill>
                  <a:cs typeface="Arial" charset="0"/>
                  <a:sym typeface="Symbol" pitchFamily="18" charset="2"/>
                </a:rPr>
                <a:t> </a:t>
              </a:r>
              <a:r>
                <a:rPr lang="en-US" altLang="zh-HK" sz="2400" baseline="-25000" dirty="0">
                  <a:solidFill>
                    <a:srgbClr val="FF66FF"/>
                  </a:solidFill>
                  <a:cs typeface="Arial" charset="0"/>
                  <a:sym typeface="Symbol" pitchFamily="18" charset="2"/>
                </a:rPr>
                <a:t>f</a:t>
              </a:r>
              <a:r>
                <a:rPr lang="en-US" altLang="zh-HK" sz="2400" dirty="0">
                  <a:solidFill>
                    <a:srgbClr val="FF66FF"/>
                  </a:solidFill>
                  <a:cs typeface="Arial" charset="0"/>
                </a:rPr>
                <a:t> [</a:t>
              </a:r>
              <a:r>
                <a:rPr lang="zh-TW" altLang="en-US" sz="2400" dirty="0">
                  <a:solidFill>
                    <a:srgbClr val="FF66FF"/>
                  </a:solidFill>
                  <a:cs typeface="Arial" charset="0"/>
                </a:rPr>
                <a:t>反應物</a:t>
              </a:r>
              <a:r>
                <a:rPr lang="en-US" altLang="zh-HK" sz="2400" dirty="0">
                  <a:solidFill>
                    <a:srgbClr val="FF66FF"/>
                  </a:solidFill>
                  <a:cs typeface="Arial" charset="0"/>
                </a:rPr>
                <a:t>]</a:t>
              </a:r>
            </a:p>
          </p:txBody>
        </p:sp>
        <p:pic>
          <p:nvPicPr>
            <p:cNvPr id="11" name="Picture 2" descr="C:\Documents and Settings\Aristo\Desktop\shared\From Shirley\23.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80" y="1591"/>
              <a:ext cx="87"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descr="C:\Documents and Settings\Aristo\Desktop\shared\From Shirley\23.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02" y="1594"/>
              <a:ext cx="87"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descr="C:\Documents and Settings\Aristo\Desktop\shared\From Shirley\23.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56" y="1591"/>
              <a:ext cx="88"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 name="Group 24"/>
          <p:cNvGrpSpPr>
            <a:grpSpLocks/>
          </p:cNvGrpSpPr>
          <p:nvPr/>
        </p:nvGrpSpPr>
        <p:grpSpPr bwMode="auto">
          <a:xfrm>
            <a:off x="-252536" y="4593183"/>
            <a:ext cx="9865096" cy="708025"/>
            <a:chOff x="204" y="1842"/>
            <a:chExt cx="5760" cy="446"/>
          </a:xfrm>
        </p:grpSpPr>
        <p:sp>
          <p:nvSpPr>
            <p:cNvPr id="15" name="Rectangle 1"/>
            <p:cNvSpPr>
              <a:spLocks noChangeArrowheads="1"/>
            </p:cNvSpPr>
            <p:nvPr/>
          </p:nvSpPr>
          <p:spPr bwMode="auto">
            <a:xfrm>
              <a:off x="204" y="1842"/>
              <a:ext cx="5760"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712788" algn="l"/>
                </a:tabLst>
                <a:defRPr kumimoji="1">
                  <a:solidFill>
                    <a:schemeClr val="tx1"/>
                  </a:solidFill>
                  <a:latin typeface="Arial" charset="0"/>
                  <a:ea typeface="新細明體" charset="-120"/>
                </a:defRPr>
              </a:lvl1pPr>
              <a:lvl2pPr marL="742950" indent="-285750">
                <a:tabLst>
                  <a:tab pos="712788" algn="l"/>
                </a:tabLst>
                <a:defRPr kumimoji="1">
                  <a:solidFill>
                    <a:schemeClr val="tx1"/>
                  </a:solidFill>
                  <a:latin typeface="Arial" charset="0"/>
                  <a:ea typeface="新細明體" charset="-120"/>
                </a:defRPr>
              </a:lvl2pPr>
              <a:lvl3pPr marL="1143000" indent="-228600">
                <a:tabLst>
                  <a:tab pos="712788" algn="l"/>
                </a:tabLst>
                <a:defRPr kumimoji="1">
                  <a:solidFill>
                    <a:schemeClr val="tx1"/>
                  </a:solidFill>
                  <a:latin typeface="Arial" charset="0"/>
                  <a:ea typeface="新細明體" charset="-120"/>
                </a:defRPr>
              </a:lvl3pPr>
              <a:lvl4pPr marL="1600200" indent="-228600">
                <a:tabLst>
                  <a:tab pos="712788" algn="l"/>
                </a:tabLst>
                <a:defRPr kumimoji="1">
                  <a:solidFill>
                    <a:schemeClr val="tx1"/>
                  </a:solidFill>
                  <a:latin typeface="Arial" charset="0"/>
                  <a:ea typeface="新細明體" charset="-120"/>
                </a:defRPr>
              </a:lvl4pPr>
              <a:lvl5pPr marL="2057400" indent="-228600">
                <a:tabLst>
                  <a:tab pos="712788" algn="l"/>
                </a:tabLst>
                <a:defRPr kumimoji="1">
                  <a:solidFill>
                    <a:schemeClr val="tx1"/>
                  </a:solidFill>
                  <a:latin typeface="Arial" charset="0"/>
                  <a:ea typeface="新細明體" charset="-120"/>
                </a:defRPr>
              </a:lvl5pPr>
              <a:lvl6pPr marL="25146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6pPr>
              <a:lvl7pPr marL="29718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7pPr>
              <a:lvl8pPr marL="34290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8pPr>
              <a:lvl9pPr marL="38862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9pPr>
            </a:lstStyle>
            <a:p>
              <a:pPr eaLnBrk="1" hangingPunct="1"/>
              <a:r>
                <a:rPr lang="en-US" altLang="zh-HK" sz="2000" dirty="0">
                  <a:cs typeface="Arial" charset="0"/>
                </a:rPr>
                <a:t>	</a:t>
              </a:r>
              <a:r>
                <a:rPr lang="el-GR" altLang="zh-HK" sz="2000" dirty="0">
                  <a:cs typeface="Arial" charset="0"/>
                </a:rPr>
                <a:t>= </a:t>
              </a:r>
              <a:r>
                <a:rPr lang="en-US" altLang="zh-TW" sz="2000" dirty="0">
                  <a:solidFill>
                    <a:schemeClr val="hlink"/>
                  </a:solidFill>
                  <a:cs typeface="Arial" charset="0"/>
                </a:rPr>
                <a:t>(</a:t>
              </a:r>
              <a:r>
                <a:rPr lang="el-GR" altLang="zh-HK" sz="2000" dirty="0">
                  <a:solidFill>
                    <a:schemeClr val="hlink"/>
                  </a:solidFill>
                  <a:cs typeface="Arial" charset="0"/>
                  <a:sym typeface="Symbol" pitchFamily="18" charset="2"/>
                </a:rPr>
                <a:t></a:t>
              </a:r>
              <a:r>
                <a:rPr lang="en-US" altLang="zh-HK" sz="2000" i="1" dirty="0">
                  <a:solidFill>
                    <a:schemeClr val="hlink"/>
                  </a:solidFill>
                  <a:cs typeface="Arial" charset="0"/>
                  <a:sym typeface="Symbol" pitchFamily="18" charset="2"/>
                </a:rPr>
                <a:t>H</a:t>
              </a:r>
              <a:r>
                <a:rPr lang="en-US" altLang="zh-HK" sz="2000" dirty="0">
                  <a:solidFill>
                    <a:schemeClr val="hlink"/>
                  </a:solidFill>
                  <a:cs typeface="Arial" charset="0"/>
                  <a:sym typeface="Symbol" pitchFamily="18" charset="2"/>
                </a:rPr>
                <a:t> </a:t>
              </a:r>
              <a:r>
                <a:rPr lang="en-US" altLang="zh-HK" sz="2000" baseline="-25000" dirty="0">
                  <a:solidFill>
                    <a:schemeClr val="hlink"/>
                  </a:solidFill>
                  <a:cs typeface="Arial" charset="0"/>
                  <a:sym typeface="Symbol" pitchFamily="18" charset="2"/>
                </a:rPr>
                <a:t>f</a:t>
              </a:r>
              <a:r>
                <a:rPr lang="el-GR" altLang="zh-HK" sz="2000" dirty="0">
                  <a:solidFill>
                    <a:schemeClr val="hlink"/>
                  </a:solidFill>
                  <a:cs typeface="Arial" charset="0"/>
                </a:rPr>
                <a:t> [Na</a:t>
              </a:r>
              <a:r>
                <a:rPr lang="en-US" altLang="zh-HK" sz="2000" baseline="-25000" dirty="0">
                  <a:solidFill>
                    <a:schemeClr val="hlink"/>
                  </a:solidFill>
                  <a:cs typeface="Arial" charset="0"/>
                </a:rPr>
                <a:t>2</a:t>
              </a:r>
              <a:r>
                <a:rPr lang="el-GR" altLang="zh-HK" sz="2000" dirty="0">
                  <a:solidFill>
                    <a:schemeClr val="hlink"/>
                  </a:solidFill>
                  <a:cs typeface="Arial" charset="0"/>
                </a:rPr>
                <a:t>CO</a:t>
              </a:r>
              <a:r>
                <a:rPr lang="en-US" altLang="zh-HK" sz="2000" baseline="-25000" dirty="0">
                  <a:solidFill>
                    <a:schemeClr val="hlink"/>
                  </a:solidFill>
                  <a:cs typeface="Arial" charset="0"/>
                </a:rPr>
                <a:t>3</a:t>
              </a:r>
              <a:r>
                <a:rPr lang="el-GR" altLang="zh-HK" sz="2000" dirty="0">
                  <a:solidFill>
                    <a:schemeClr val="hlink"/>
                  </a:solidFill>
                  <a:cs typeface="Arial" charset="0"/>
                </a:rPr>
                <a:t>(s)] + </a:t>
              </a:r>
              <a:r>
                <a:rPr lang="el-GR" altLang="zh-HK" sz="2000" dirty="0">
                  <a:solidFill>
                    <a:schemeClr val="hlink"/>
                  </a:solidFill>
                  <a:cs typeface="Arial" charset="0"/>
                  <a:sym typeface="Symbol" pitchFamily="18" charset="2"/>
                </a:rPr>
                <a:t></a:t>
              </a:r>
              <a:r>
                <a:rPr lang="en-US" altLang="zh-HK" sz="2000" i="1" dirty="0">
                  <a:solidFill>
                    <a:schemeClr val="hlink"/>
                  </a:solidFill>
                  <a:cs typeface="Arial" charset="0"/>
                  <a:sym typeface="Symbol" pitchFamily="18" charset="2"/>
                </a:rPr>
                <a:t>H</a:t>
              </a:r>
              <a:r>
                <a:rPr lang="en-US" altLang="zh-HK" sz="2000" dirty="0">
                  <a:solidFill>
                    <a:schemeClr val="hlink"/>
                  </a:solidFill>
                  <a:cs typeface="Arial" charset="0"/>
                  <a:sym typeface="Symbol" pitchFamily="18" charset="2"/>
                </a:rPr>
                <a:t> </a:t>
              </a:r>
              <a:r>
                <a:rPr lang="en-US" altLang="zh-HK" sz="2000" baseline="-25000" dirty="0">
                  <a:solidFill>
                    <a:schemeClr val="hlink"/>
                  </a:solidFill>
                  <a:cs typeface="Arial" charset="0"/>
                  <a:sym typeface="Symbol" pitchFamily="18" charset="2"/>
                </a:rPr>
                <a:t>f</a:t>
              </a:r>
              <a:r>
                <a:rPr lang="el-GR" altLang="zh-HK" sz="2000" dirty="0">
                  <a:solidFill>
                    <a:schemeClr val="hlink"/>
                  </a:solidFill>
                  <a:cs typeface="Arial" charset="0"/>
                </a:rPr>
                <a:t> [H</a:t>
              </a:r>
              <a:r>
                <a:rPr lang="en-US" altLang="zh-HK" sz="2000" baseline="-25000" dirty="0">
                  <a:solidFill>
                    <a:schemeClr val="hlink"/>
                  </a:solidFill>
                  <a:cs typeface="Arial" charset="0"/>
                </a:rPr>
                <a:t>2</a:t>
              </a:r>
              <a:r>
                <a:rPr lang="el-GR" altLang="zh-HK" sz="2000" dirty="0">
                  <a:solidFill>
                    <a:schemeClr val="hlink"/>
                  </a:solidFill>
                  <a:cs typeface="Arial" charset="0"/>
                </a:rPr>
                <a:t>O(</a:t>
              </a:r>
              <a:r>
                <a:rPr lang="en-US" altLang="zh-HK" sz="2000" dirty="0">
                  <a:solidFill>
                    <a:schemeClr val="hlink"/>
                  </a:solidFill>
                  <a:cs typeface="Arial" charset="0"/>
                </a:rPr>
                <a:t>l</a:t>
              </a:r>
              <a:r>
                <a:rPr lang="el-GR" altLang="zh-HK" sz="2000" dirty="0">
                  <a:solidFill>
                    <a:schemeClr val="hlink"/>
                  </a:solidFill>
                  <a:cs typeface="Arial" charset="0"/>
                </a:rPr>
                <a:t>)] + </a:t>
              </a:r>
              <a:r>
                <a:rPr lang="el-GR" altLang="zh-HK" sz="2000" dirty="0" smtClean="0">
                  <a:solidFill>
                    <a:schemeClr val="hlink"/>
                  </a:solidFill>
                  <a:cs typeface="Arial" charset="0"/>
                  <a:sym typeface="Symbol" pitchFamily="18" charset="2"/>
                </a:rPr>
                <a:t></a:t>
              </a:r>
              <a:r>
                <a:rPr lang="en-US" altLang="zh-HK" sz="2000" i="1" dirty="0">
                  <a:solidFill>
                    <a:schemeClr val="hlink"/>
                  </a:solidFill>
                  <a:cs typeface="Arial" charset="0"/>
                  <a:sym typeface="Symbol" pitchFamily="18" charset="2"/>
                </a:rPr>
                <a:t>H</a:t>
              </a:r>
              <a:r>
                <a:rPr lang="en-US" altLang="zh-HK" sz="2000" dirty="0">
                  <a:solidFill>
                    <a:schemeClr val="hlink"/>
                  </a:solidFill>
                  <a:cs typeface="Arial" charset="0"/>
                  <a:sym typeface="Symbol" pitchFamily="18" charset="2"/>
                </a:rPr>
                <a:t> </a:t>
              </a:r>
              <a:r>
                <a:rPr lang="en-US" altLang="zh-HK" sz="2000" baseline="-25000" dirty="0">
                  <a:solidFill>
                    <a:schemeClr val="hlink"/>
                  </a:solidFill>
                  <a:cs typeface="Arial" charset="0"/>
                  <a:sym typeface="Symbol" pitchFamily="18" charset="2"/>
                </a:rPr>
                <a:t>f</a:t>
              </a:r>
              <a:r>
                <a:rPr lang="en-US" altLang="zh-HK" sz="2000" dirty="0">
                  <a:solidFill>
                    <a:schemeClr val="hlink"/>
                  </a:solidFill>
                  <a:cs typeface="Arial" charset="0"/>
                  <a:sym typeface="Symbol" pitchFamily="18" charset="2"/>
                </a:rPr>
                <a:t> </a:t>
              </a:r>
              <a:r>
                <a:rPr lang="el-GR" altLang="zh-HK" sz="2000" dirty="0">
                  <a:solidFill>
                    <a:schemeClr val="hlink"/>
                  </a:solidFill>
                  <a:cs typeface="Arial" charset="0"/>
                </a:rPr>
                <a:t>[CO</a:t>
              </a:r>
              <a:r>
                <a:rPr lang="en-US" altLang="zh-HK" sz="2000" baseline="-25000" dirty="0">
                  <a:solidFill>
                    <a:schemeClr val="hlink"/>
                  </a:solidFill>
                  <a:cs typeface="Arial" charset="0"/>
                </a:rPr>
                <a:t>2</a:t>
              </a:r>
              <a:r>
                <a:rPr lang="el-GR" altLang="zh-HK" sz="2000" dirty="0">
                  <a:solidFill>
                    <a:schemeClr val="hlink"/>
                  </a:solidFill>
                  <a:cs typeface="Arial" charset="0"/>
                </a:rPr>
                <a:t>(g)]</a:t>
              </a:r>
              <a:r>
                <a:rPr lang="en-US" altLang="zh-TW" sz="2000" dirty="0">
                  <a:solidFill>
                    <a:schemeClr val="hlink"/>
                  </a:solidFill>
                  <a:cs typeface="Arial" charset="0"/>
                </a:rPr>
                <a:t> )</a:t>
              </a:r>
              <a:r>
                <a:rPr lang="el-GR" altLang="zh-HK" sz="2000" dirty="0">
                  <a:cs typeface="Arial" charset="0"/>
                </a:rPr>
                <a:t> – </a:t>
              </a:r>
              <a:r>
                <a:rPr lang="en-US" altLang="zh-TW" sz="2000" dirty="0">
                  <a:solidFill>
                    <a:srgbClr val="FF66FF"/>
                  </a:solidFill>
                  <a:cs typeface="Arial" charset="0"/>
                </a:rPr>
                <a:t>(</a:t>
              </a:r>
              <a:r>
                <a:rPr lang="el-GR" altLang="zh-HK" sz="2000" dirty="0">
                  <a:solidFill>
                    <a:srgbClr val="FF66FF"/>
                  </a:solidFill>
                  <a:cs typeface="Arial" charset="0"/>
                </a:rPr>
                <a:t>2</a:t>
              </a:r>
              <a:r>
                <a:rPr lang="el-GR" altLang="zh-HK" sz="2000" dirty="0">
                  <a:solidFill>
                    <a:srgbClr val="FF66FF"/>
                  </a:solidFill>
                  <a:cs typeface="Arial" charset="0"/>
                  <a:sym typeface="Symbol" pitchFamily="18" charset="2"/>
                </a:rPr>
                <a:t></a:t>
              </a:r>
              <a:r>
                <a:rPr lang="en-US" altLang="zh-HK" sz="2000" i="1" dirty="0">
                  <a:solidFill>
                    <a:srgbClr val="FF66FF"/>
                  </a:solidFill>
                  <a:cs typeface="Arial" charset="0"/>
                  <a:sym typeface="Symbol" pitchFamily="18" charset="2"/>
                </a:rPr>
                <a:t>H</a:t>
              </a:r>
              <a:r>
                <a:rPr lang="en-US" altLang="zh-HK" sz="2000" dirty="0">
                  <a:solidFill>
                    <a:srgbClr val="FF66FF"/>
                  </a:solidFill>
                  <a:cs typeface="Arial" charset="0"/>
                  <a:sym typeface="Symbol" pitchFamily="18" charset="2"/>
                </a:rPr>
                <a:t> </a:t>
              </a:r>
              <a:r>
                <a:rPr lang="en-US" altLang="zh-HK" sz="2000" baseline="-25000" dirty="0">
                  <a:solidFill>
                    <a:srgbClr val="FF66FF"/>
                  </a:solidFill>
                  <a:cs typeface="Arial" charset="0"/>
                  <a:sym typeface="Symbol" pitchFamily="18" charset="2"/>
                </a:rPr>
                <a:t>f</a:t>
              </a:r>
              <a:r>
                <a:rPr lang="el-GR" altLang="zh-HK" sz="2000" dirty="0">
                  <a:solidFill>
                    <a:srgbClr val="FF66FF"/>
                  </a:solidFill>
                  <a:cs typeface="Arial" charset="0"/>
                </a:rPr>
                <a:t> [NaHCO</a:t>
              </a:r>
              <a:r>
                <a:rPr lang="en-US" altLang="zh-HK" sz="2000" baseline="-25000" dirty="0">
                  <a:solidFill>
                    <a:srgbClr val="FF66FF"/>
                  </a:solidFill>
                  <a:cs typeface="Arial" charset="0"/>
                </a:rPr>
                <a:t>3</a:t>
              </a:r>
              <a:r>
                <a:rPr lang="el-GR" altLang="zh-HK" sz="2000" dirty="0">
                  <a:solidFill>
                    <a:srgbClr val="FF66FF"/>
                  </a:solidFill>
                  <a:cs typeface="Arial" charset="0"/>
                </a:rPr>
                <a:t>(s)]</a:t>
              </a:r>
              <a:r>
                <a:rPr lang="en-US" altLang="zh-TW" sz="2000" dirty="0">
                  <a:solidFill>
                    <a:srgbClr val="FF66FF"/>
                  </a:solidFill>
                  <a:cs typeface="Arial" charset="0"/>
                </a:rPr>
                <a:t>)</a:t>
              </a:r>
              <a:endParaRPr lang="el-GR" altLang="zh-HK" sz="2000" dirty="0">
                <a:solidFill>
                  <a:srgbClr val="FF66FF"/>
                </a:solidFill>
                <a:cs typeface="Arial" charset="0"/>
              </a:endParaRPr>
            </a:p>
          </p:txBody>
        </p:sp>
        <p:pic>
          <p:nvPicPr>
            <p:cNvPr id="16" name="Picture 2" descr="C:\Documents and Settings\Aristo\Desktop\shared\From Shirley\23.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84" y="1885"/>
              <a:ext cx="87"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2" descr="C:\Documents and Settings\Aristo\Desktop\shared\From Shirley\23.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73" y="1889"/>
              <a:ext cx="87"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descr="C:\Documents and Settings\Aristo\Desktop\shared\From Shirley\23.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06" y="1888"/>
              <a:ext cx="88"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descr="C:\Documents and Settings\Aristo\Desktop\shared\From Shirley\23.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577" y="1889"/>
              <a:ext cx="87"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 name="Rectangle 1"/>
          <p:cNvSpPr>
            <a:spLocks noChangeArrowheads="1"/>
          </p:cNvSpPr>
          <p:nvPr/>
        </p:nvSpPr>
        <p:spPr bwMode="auto">
          <a:xfrm>
            <a:off x="-252536" y="5295516"/>
            <a:ext cx="8785225" cy="941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712788" algn="l"/>
              </a:tabLst>
              <a:defRPr kumimoji="1">
                <a:solidFill>
                  <a:schemeClr val="tx1"/>
                </a:solidFill>
                <a:latin typeface="Arial" charset="0"/>
                <a:ea typeface="新細明體" charset="-120"/>
              </a:defRPr>
            </a:lvl1pPr>
            <a:lvl2pPr marL="742950" indent="-285750">
              <a:tabLst>
                <a:tab pos="712788" algn="l"/>
              </a:tabLst>
              <a:defRPr kumimoji="1">
                <a:solidFill>
                  <a:schemeClr val="tx1"/>
                </a:solidFill>
                <a:latin typeface="Arial" charset="0"/>
                <a:ea typeface="新細明體" charset="-120"/>
              </a:defRPr>
            </a:lvl2pPr>
            <a:lvl3pPr marL="1143000" indent="-228600">
              <a:tabLst>
                <a:tab pos="712788" algn="l"/>
              </a:tabLst>
              <a:defRPr kumimoji="1">
                <a:solidFill>
                  <a:schemeClr val="tx1"/>
                </a:solidFill>
                <a:latin typeface="Arial" charset="0"/>
                <a:ea typeface="新細明體" charset="-120"/>
              </a:defRPr>
            </a:lvl3pPr>
            <a:lvl4pPr marL="1600200" indent="-228600">
              <a:tabLst>
                <a:tab pos="712788" algn="l"/>
              </a:tabLst>
              <a:defRPr kumimoji="1">
                <a:solidFill>
                  <a:schemeClr val="tx1"/>
                </a:solidFill>
                <a:latin typeface="Arial" charset="0"/>
                <a:ea typeface="新細明體" charset="-120"/>
              </a:defRPr>
            </a:lvl4pPr>
            <a:lvl5pPr marL="2057400" indent="-228600">
              <a:tabLst>
                <a:tab pos="712788" algn="l"/>
              </a:tabLst>
              <a:defRPr kumimoji="1">
                <a:solidFill>
                  <a:schemeClr val="tx1"/>
                </a:solidFill>
                <a:latin typeface="Arial" charset="0"/>
                <a:ea typeface="新細明體" charset="-120"/>
              </a:defRPr>
            </a:lvl5pPr>
            <a:lvl6pPr marL="25146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6pPr>
            <a:lvl7pPr marL="29718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7pPr>
            <a:lvl8pPr marL="34290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8pPr>
            <a:lvl9pPr marL="3886200" indent="-228600" eaLnBrk="0" fontAlgn="base" hangingPunct="0">
              <a:spcBef>
                <a:spcPct val="0"/>
              </a:spcBef>
              <a:spcAft>
                <a:spcPct val="0"/>
              </a:spcAft>
              <a:tabLst>
                <a:tab pos="712788" algn="l"/>
              </a:tabLst>
              <a:defRPr kumimoji="1">
                <a:solidFill>
                  <a:schemeClr val="tx1"/>
                </a:solidFill>
                <a:latin typeface="Arial" charset="0"/>
                <a:ea typeface="新細明體" charset="-120"/>
              </a:defRPr>
            </a:lvl9pPr>
          </a:lstStyle>
          <a:p>
            <a:pPr eaLnBrk="1" hangingPunct="1">
              <a:spcBef>
                <a:spcPct val="30000"/>
              </a:spcBef>
            </a:pPr>
            <a:r>
              <a:rPr lang="it-IT" altLang="zh-HK" sz="2400" dirty="0">
                <a:cs typeface="Arial" charset="0"/>
              </a:rPr>
              <a:t>	= </a:t>
            </a:r>
            <a:r>
              <a:rPr lang="it-IT" altLang="zh-TW" sz="2400" dirty="0">
                <a:solidFill>
                  <a:schemeClr val="hlink"/>
                </a:solidFill>
                <a:cs typeface="Arial" charset="0"/>
              </a:rPr>
              <a:t>[</a:t>
            </a:r>
            <a:r>
              <a:rPr lang="it-IT" altLang="zh-HK" sz="2400" dirty="0">
                <a:solidFill>
                  <a:schemeClr val="hlink"/>
                </a:solidFill>
                <a:cs typeface="Arial" charset="0"/>
              </a:rPr>
              <a:t>(–1131) + (–285.8) + (–393.5)</a:t>
            </a:r>
            <a:r>
              <a:rPr lang="it-IT" altLang="zh-TW" sz="2400" dirty="0">
                <a:solidFill>
                  <a:schemeClr val="hlink"/>
                </a:solidFill>
                <a:cs typeface="Arial" charset="0"/>
              </a:rPr>
              <a:t>]</a:t>
            </a:r>
            <a:r>
              <a:rPr lang="it-IT" altLang="zh-HK" sz="2400" dirty="0">
                <a:cs typeface="Arial" charset="0"/>
              </a:rPr>
              <a:t> – </a:t>
            </a:r>
            <a:r>
              <a:rPr lang="it-IT" altLang="zh-TW" sz="2400" dirty="0">
                <a:solidFill>
                  <a:srgbClr val="FF66FF"/>
                </a:solidFill>
              </a:rPr>
              <a:t>[</a:t>
            </a:r>
            <a:r>
              <a:rPr lang="it-IT" altLang="zh-HK" sz="2400" dirty="0">
                <a:solidFill>
                  <a:srgbClr val="FF66FF"/>
                </a:solidFill>
                <a:cs typeface="Arial" charset="0"/>
              </a:rPr>
              <a:t>2</a:t>
            </a:r>
            <a:r>
              <a:rPr lang="el-GR" altLang="zh-HK" sz="2400" dirty="0">
                <a:solidFill>
                  <a:srgbClr val="FF66FF"/>
                </a:solidFill>
                <a:cs typeface="Arial" charset="0"/>
                <a:sym typeface="Symbol" pitchFamily="18" charset="2"/>
              </a:rPr>
              <a:t></a:t>
            </a:r>
            <a:r>
              <a:rPr lang="it-IT" altLang="zh-HK" sz="2400" dirty="0">
                <a:solidFill>
                  <a:srgbClr val="FF66FF"/>
                </a:solidFill>
                <a:cs typeface="Arial" charset="0"/>
              </a:rPr>
              <a:t>(–947.7)</a:t>
            </a:r>
            <a:r>
              <a:rPr lang="it-IT" altLang="zh-TW" sz="2400" dirty="0">
                <a:solidFill>
                  <a:srgbClr val="FF66FF"/>
                </a:solidFill>
                <a:cs typeface="Arial" charset="0"/>
              </a:rPr>
              <a:t>]</a:t>
            </a:r>
            <a:r>
              <a:rPr lang="it-IT" altLang="zh-HK" sz="2400" dirty="0">
                <a:cs typeface="Arial" charset="0"/>
              </a:rPr>
              <a:t> </a:t>
            </a:r>
            <a:r>
              <a:rPr lang="it-IT" altLang="zh-TW" sz="2400" dirty="0">
                <a:cs typeface="Arial" charset="0"/>
              </a:rPr>
              <a:t>  </a:t>
            </a:r>
            <a:r>
              <a:rPr lang="it-IT" altLang="zh-HK" sz="2400" dirty="0">
                <a:cs typeface="Arial" charset="0"/>
              </a:rPr>
              <a:t>kJ mol</a:t>
            </a:r>
            <a:r>
              <a:rPr lang="it-IT" altLang="zh-HK" sz="2400" baseline="30000" dirty="0">
                <a:cs typeface="Arial" charset="0"/>
                <a:sym typeface="Symbol" pitchFamily="18" charset="2"/>
              </a:rPr>
              <a:t></a:t>
            </a:r>
            <a:r>
              <a:rPr lang="it-IT" altLang="zh-HK" sz="2400" baseline="30000" dirty="0">
                <a:cs typeface="Arial" charset="0"/>
              </a:rPr>
              <a:t>1</a:t>
            </a:r>
            <a:endParaRPr lang="it-IT" altLang="zh-HK" sz="2400" dirty="0">
              <a:cs typeface="Arial" charset="0"/>
            </a:endParaRPr>
          </a:p>
          <a:p>
            <a:pPr eaLnBrk="1" hangingPunct="1">
              <a:spcBef>
                <a:spcPct val="30000"/>
              </a:spcBef>
            </a:pPr>
            <a:r>
              <a:rPr lang="it-IT" altLang="zh-HK" sz="2400" dirty="0">
                <a:cs typeface="Arial" charset="0"/>
              </a:rPr>
              <a:t>	= +85.1 kJ mol</a:t>
            </a:r>
            <a:r>
              <a:rPr lang="it-IT" altLang="zh-HK" sz="2400" baseline="30000" dirty="0">
                <a:cs typeface="Arial" charset="0"/>
                <a:sym typeface="Symbol" pitchFamily="18" charset="2"/>
              </a:rPr>
              <a:t></a:t>
            </a:r>
            <a:r>
              <a:rPr lang="it-IT" altLang="zh-HK" sz="2400" baseline="30000" dirty="0" smtClean="0">
                <a:cs typeface="Arial" charset="0"/>
              </a:rPr>
              <a:t>1</a:t>
            </a:r>
            <a:endParaRPr lang="it-IT" altLang="zh-HK" sz="2400" dirty="0">
              <a:cs typeface="Arial" charset="0"/>
            </a:endParaRPr>
          </a:p>
        </p:txBody>
      </p:sp>
      <p:sp>
        <p:nvSpPr>
          <p:cNvPr id="21" name="Line 20"/>
          <p:cNvSpPr>
            <a:spLocks noChangeShapeType="1"/>
          </p:cNvSpPr>
          <p:nvPr/>
        </p:nvSpPr>
        <p:spPr bwMode="auto">
          <a:xfrm>
            <a:off x="36512" y="3645024"/>
            <a:ext cx="9144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2265273213"/>
      </p:ext>
    </p:extLst>
  </p:cSld>
  <p:clrMapOvr>
    <a:masterClrMapping/>
  </p:clrMapOvr>
  <p:timing>
    <p:tnLst>
      <p:par>
        <p:cTn id="1" dur="indefinite" restart="never" nodeType="tmRoot"/>
      </p:par>
    </p:tnLst>
  </p:timing>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5"/>
          <p:cNvSpPr>
            <a:spLocks noChangeArrowheads="1"/>
          </p:cNvSpPr>
          <p:nvPr/>
        </p:nvSpPr>
        <p:spPr bwMode="auto">
          <a:xfrm>
            <a:off x="165100" y="1207666"/>
            <a:ext cx="8745538"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r>
              <a:rPr kumimoji="0" lang="zh-TW" altLang="en-US" sz="3100" b="1" dirty="0">
                <a:solidFill>
                  <a:srgbClr val="CC0000"/>
                </a:solidFill>
                <a:cs typeface="Arial" charset="0"/>
              </a:rPr>
              <a:t>利用標準燃燒焓變計算標準反應焓變</a:t>
            </a:r>
          </a:p>
        </p:txBody>
      </p:sp>
      <p:sp>
        <p:nvSpPr>
          <p:cNvPr id="12" name="AutoShape 9"/>
          <p:cNvSpPr>
            <a:spLocks noChangeArrowheads="1"/>
          </p:cNvSpPr>
          <p:nvPr/>
        </p:nvSpPr>
        <p:spPr bwMode="auto">
          <a:xfrm>
            <a:off x="868363" y="2624138"/>
            <a:ext cx="6996112" cy="80486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pPr eaLnBrk="1" hangingPunct="1"/>
            <a:endParaRPr kumimoji="0" lang="zh-TW" altLang="en-US" sz="1800"/>
          </a:p>
        </p:txBody>
      </p:sp>
      <p:sp>
        <p:nvSpPr>
          <p:cNvPr id="13" name="Text Box 10"/>
          <p:cNvSpPr txBox="1">
            <a:spLocks noChangeArrowheads="1"/>
          </p:cNvSpPr>
          <p:nvPr/>
        </p:nvSpPr>
        <p:spPr bwMode="auto">
          <a:xfrm>
            <a:off x="1195388" y="2805113"/>
            <a:ext cx="65659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Calibri" pitchFamily="34" charset="0"/>
                <a:ea typeface="新細明體" charset="-120"/>
              </a:defRPr>
            </a:lvl1pPr>
            <a:lvl2pPr marL="742950" indent="-285750">
              <a:defRPr kumimoji="1" sz="2400">
                <a:solidFill>
                  <a:schemeClr val="tx1"/>
                </a:solidFill>
                <a:latin typeface="Calibri" pitchFamily="34" charset="0"/>
                <a:ea typeface="新細明體" charset="-120"/>
              </a:defRPr>
            </a:lvl2pPr>
            <a:lvl3pPr marL="1143000" indent="-228600">
              <a:defRPr kumimoji="1" sz="2400">
                <a:solidFill>
                  <a:schemeClr val="tx1"/>
                </a:solidFill>
                <a:latin typeface="Calibri" pitchFamily="34" charset="0"/>
                <a:ea typeface="新細明體" charset="-120"/>
              </a:defRPr>
            </a:lvl3pPr>
            <a:lvl4pPr marL="1600200" indent="-228600">
              <a:defRPr kumimoji="1" sz="2400">
                <a:solidFill>
                  <a:schemeClr val="tx1"/>
                </a:solidFill>
                <a:latin typeface="Calibri" pitchFamily="34" charset="0"/>
                <a:ea typeface="新細明體" charset="-120"/>
              </a:defRPr>
            </a:lvl4pPr>
            <a:lvl5pPr marL="2057400" indent="-228600">
              <a:defRPr kumimoji="1" sz="2400">
                <a:solidFill>
                  <a:schemeClr val="tx1"/>
                </a:solidFill>
                <a:latin typeface="Calibri" pitchFamily="34" charset="0"/>
                <a:ea typeface="新細明體" charset="-120"/>
              </a:defRPr>
            </a:lvl5pPr>
            <a:lvl6pPr marL="25146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6pPr>
            <a:lvl7pPr marL="29718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7pPr>
            <a:lvl8pPr marL="34290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8pPr>
            <a:lvl9pPr marL="3886200" indent="-228600" defTabSz="457200" eaLnBrk="0" fontAlgn="base" hangingPunct="0">
              <a:spcBef>
                <a:spcPct val="0"/>
              </a:spcBef>
              <a:spcAft>
                <a:spcPct val="0"/>
              </a:spcAft>
              <a:defRPr kumimoji="1" sz="2400">
                <a:solidFill>
                  <a:schemeClr val="tx1"/>
                </a:solidFill>
                <a:latin typeface="Calibri" pitchFamily="34" charset="0"/>
                <a:ea typeface="新細明體" charset="-120"/>
              </a:defRPr>
            </a:lvl9pPr>
          </a:lstStyle>
          <a:p>
            <a:r>
              <a:rPr lang="en-US" altLang="zh-HK" sz="2800">
                <a:solidFill>
                  <a:srgbClr val="FF0000"/>
                </a:solidFill>
                <a:latin typeface="Arial" charset="0"/>
                <a:cs typeface="Arial" charset="0"/>
                <a:sym typeface="Symbol" pitchFamily="18" charset="2"/>
              </a:rPr>
              <a:t></a:t>
            </a:r>
            <a:r>
              <a:rPr lang="en-US" altLang="zh-HK" sz="2800" i="1">
                <a:solidFill>
                  <a:srgbClr val="FF0000"/>
                </a:solidFill>
                <a:latin typeface="Arial" charset="0"/>
                <a:cs typeface="Arial" charset="0"/>
              </a:rPr>
              <a:t>H   </a:t>
            </a:r>
            <a:r>
              <a:rPr lang="en-US" altLang="zh-HK" sz="2800">
                <a:solidFill>
                  <a:srgbClr val="FF0000"/>
                </a:solidFill>
                <a:latin typeface="Arial" charset="0"/>
                <a:cs typeface="Arial" charset="0"/>
              </a:rPr>
              <a:t>= </a:t>
            </a:r>
            <a:r>
              <a:rPr lang="en-US" altLang="zh-HK" sz="2800">
                <a:solidFill>
                  <a:srgbClr val="FF0000"/>
                </a:solidFill>
                <a:latin typeface="Arial" charset="0"/>
                <a:cs typeface="Arial" charset="0"/>
                <a:sym typeface="Symbol" pitchFamily="18" charset="2"/>
              </a:rPr>
              <a:t></a:t>
            </a:r>
            <a:r>
              <a:rPr lang="en-US" altLang="zh-HK" sz="2800" i="1">
                <a:solidFill>
                  <a:srgbClr val="FF0000"/>
                </a:solidFill>
                <a:latin typeface="Arial" charset="0"/>
                <a:cs typeface="Arial" charset="0"/>
              </a:rPr>
              <a:t>H </a:t>
            </a:r>
            <a:r>
              <a:rPr lang="en-US" altLang="zh-HK" sz="2800" baseline="-25000">
                <a:solidFill>
                  <a:srgbClr val="FF0000"/>
                </a:solidFill>
                <a:latin typeface="Arial" charset="0"/>
                <a:cs typeface="Arial" charset="0"/>
              </a:rPr>
              <a:t>c</a:t>
            </a:r>
            <a:r>
              <a:rPr lang="en-US" altLang="zh-HK" sz="2800">
                <a:solidFill>
                  <a:srgbClr val="FF0000"/>
                </a:solidFill>
                <a:latin typeface="Arial" charset="0"/>
                <a:cs typeface="Arial" charset="0"/>
              </a:rPr>
              <a:t> [</a:t>
            </a:r>
            <a:r>
              <a:rPr lang="zh-TW" altLang="en-US" sz="2800">
                <a:solidFill>
                  <a:srgbClr val="FF0000"/>
                </a:solidFill>
                <a:latin typeface="Arial" charset="0"/>
                <a:cs typeface="Arial" charset="0"/>
              </a:rPr>
              <a:t>反應物</a:t>
            </a:r>
            <a:r>
              <a:rPr lang="en-US" altLang="zh-HK" sz="2800">
                <a:solidFill>
                  <a:srgbClr val="FF0000"/>
                </a:solidFill>
                <a:latin typeface="Arial" charset="0"/>
                <a:cs typeface="Arial" charset="0"/>
              </a:rPr>
              <a:t>] – </a:t>
            </a:r>
            <a:r>
              <a:rPr lang="en-US" altLang="zh-HK" sz="2800">
                <a:solidFill>
                  <a:srgbClr val="FF0000"/>
                </a:solidFill>
                <a:latin typeface="Arial" charset="0"/>
                <a:cs typeface="Arial" charset="0"/>
                <a:sym typeface="Symbol" pitchFamily="18" charset="2"/>
              </a:rPr>
              <a:t></a:t>
            </a:r>
            <a:r>
              <a:rPr lang="en-US" altLang="zh-HK" sz="2800" i="1">
                <a:solidFill>
                  <a:srgbClr val="FF0000"/>
                </a:solidFill>
                <a:latin typeface="Arial" charset="0"/>
                <a:cs typeface="Arial" charset="0"/>
              </a:rPr>
              <a:t>H </a:t>
            </a:r>
            <a:r>
              <a:rPr lang="en-US" altLang="zh-HK" sz="2800" baseline="-25000">
                <a:solidFill>
                  <a:srgbClr val="FF0000"/>
                </a:solidFill>
                <a:latin typeface="Arial" charset="0"/>
                <a:cs typeface="Arial" charset="0"/>
              </a:rPr>
              <a:t>c</a:t>
            </a:r>
            <a:r>
              <a:rPr lang="en-US" altLang="zh-HK" sz="2800">
                <a:solidFill>
                  <a:srgbClr val="FF0000"/>
                </a:solidFill>
                <a:latin typeface="Arial" charset="0"/>
                <a:cs typeface="Arial" charset="0"/>
              </a:rPr>
              <a:t> [</a:t>
            </a:r>
            <a:r>
              <a:rPr lang="zh-TW" altLang="en-US" sz="2800">
                <a:solidFill>
                  <a:srgbClr val="FF0000"/>
                </a:solidFill>
                <a:latin typeface="Arial" charset="0"/>
                <a:cs typeface="Arial" charset="0"/>
              </a:rPr>
              <a:t>生成物</a:t>
            </a:r>
            <a:r>
              <a:rPr lang="en-US" altLang="zh-HK" sz="2800">
                <a:solidFill>
                  <a:srgbClr val="FF0000"/>
                </a:solidFill>
                <a:latin typeface="Arial" charset="0"/>
                <a:cs typeface="Arial" charset="0"/>
              </a:rPr>
              <a:t>]</a:t>
            </a:r>
            <a:endParaRPr lang="zh-HK" altLang="en-US" sz="2800">
              <a:solidFill>
                <a:srgbClr val="FF0000"/>
              </a:solidFill>
              <a:latin typeface="Arial" charset="0"/>
              <a:cs typeface="Arial" charset="0"/>
            </a:endParaRPr>
          </a:p>
        </p:txBody>
      </p:sp>
      <p:pic>
        <p:nvPicPr>
          <p:cNvPr id="14" name="Picture 2" descr="C:\Documents and Settings\Aristo\Desktop\shared\From Shirley\19.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14513" y="2905125"/>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2" descr="C:\Documents and Settings\Aristo\Desktop\shared\From Shirley\19.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71825" y="2895600"/>
            <a:ext cx="138113"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descr="C:\Documents and Settings\Aristo\Desktop\shared\From Shirley\19.5.2014\SP-1 (bold).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62638" y="2905125"/>
            <a:ext cx="138112"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2985032"/>
      </p:ext>
    </p:extLst>
  </p:cSld>
  <p:clrMapOvr>
    <a:masterClrMapping/>
  </p:clrMapOvr>
  <p:timing>
    <p:tnLst>
      <p:par>
        <p:cTn id="1" dur="indefinite" restart="never" nodeType="tmRoot"/>
      </p:par>
    </p:tnLst>
  </p:timing>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1"/>
          <p:cNvSpPr>
            <a:spLocks noChangeArrowheads="1"/>
          </p:cNvSpPr>
          <p:nvPr/>
        </p:nvSpPr>
        <p:spPr bwMode="auto">
          <a:xfrm>
            <a:off x="467544" y="188640"/>
            <a:ext cx="13065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eaLnBrk="1" hangingPunct="1">
              <a:defRPr/>
            </a:pPr>
            <a:r>
              <a:rPr lang="zh-Hant" altLang="en-US" sz="2800" dirty="0" smtClean="0">
                <a:ea typeface="新細明體" charset="0"/>
              </a:rPr>
              <a:t>已</a:t>
            </a:r>
            <a:r>
              <a:rPr lang="zh-Hant" altLang="en-US" sz="2800" dirty="0">
                <a:ea typeface="新細明體" charset="0"/>
              </a:rPr>
              <a:t>知：</a:t>
            </a:r>
            <a:endParaRPr lang="en-US" altLang="zh-Hant" sz="2800" dirty="0">
              <a:ea typeface="新細明體" charset="0"/>
            </a:endParaRPr>
          </a:p>
        </p:txBody>
      </p:sp>
      <p:sp>
        <p:nvSpPr>
          <p:cNvPr id="3" name="Rectangle 11"/>
          <p:cNvSpPr>
            <a:spLocks noChangeArrowheads="1"/>
          </p:cNvSpPr>
          <p:nvPr/>
        </p:nvSpPr>
        <p:spPr bwMode="auto">
          <a:xfrm>
            <a:off x="467544" y="708372"/>
            <a:ext cx="8785225" cy="2000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514350" indent="-514350" eaLnBrk="1" hangingPunct="1">
              <a:buFontTx/>
              <a:buAutoNum type="arabicParenBoth"/>
              <a:defRPr/>
            </a:pPr>
            <a:r>
              <a:rPr lang="el-GR" sz="2800" dirty="0">
                <a:latin typeface="+mn-lt"/>
                <a:ea typeface="新細明體" charset="0"/>
                <a:sym typeface="Symbol"/>
              </a:rPr>
              <a:t></a:t>
            </a:r>
            <a:r>
              <a:rPr lang="el-GR" sz="2800" i="1" dirty="0" smtClean="0">
                <a:latin typeface="+mn-lt"/>
                <a:ea typeface="新細明體" charset="0"/>
              </a:rPr>
              <a:t>H</a:t>
            </a:r>
            <a:r>
              <a:rPr lang="en-US" sz="2800" baseline="-25000" dirty="0" smtClean="0">
                <a:latin typeface="+mn-lt"/>
                <a:ea typeface="新細明體" charset="0"/>
              </a:rPr>
              <a:t>c</a:t>
            </a:r>
            <a:r>
              <a:rPr lang="el-GR" sz="2800" dirty="0" smtClean="0">
                <a:latin typeface="+mn-lt"/>
                <a:ea typeface="新細明體" charset="0"/>
              </a:rPr>
              <a:t> </a:t>
            </a:r>
            <a:r>
              <a:rPr lang="el-GR" sz="2800" dirty="0">
                <a:latin typeface="+mn-lt"/>
                <a:ea typeface="新細明體" charset="0"/>
              </a:rPr>
              <a:t>[</a:t>
            </a:r>
            <a:r>
              <a:rPr lang="en-US" sz="2800" dirty="0">
                <a:latin typeface="+mn-lt"/>
                <a:ea typeface="新細明體" charset="0"/>
              </a:rPr>
              <a:t>C</a:t>
            </a:r>
            <a:r>
              <a:rPr lang="el-GR" sz="2800" dirty="0">
                <a:latin typeface="+mn-lt"/>
                <a:ea typeface="新細明體" charset="0"/>
              </a:rPr>
              <a:t>(</a:t>
            </a:r>
            <a:r>
              <a:rPr lang="zh-TW" altLang="en-US" sz="2800" dirty="0">
                <a:latin typeface="+mn-lt"/>
                <a:ea typeface="新細明體" charset="0"/>
              </a:rPr>
              <a:t>石墨</a:t>
            </a:r>
            <a:r>
              <a:rPr lang="el-GR" sz="2800" dirty="0">
                <a:latin typeface="+mn-lt"/>
                <a:ea typeface="新細明體" charset="0"/>
              </a:rPr>
              <a:t>)] = –</a:t>
            </a:r>
            <a:r>
              <a:rPr lang="en-US" sz="2800" dirty="0">
                <a:latin typeface="+mn-lt"/>
                <a:ea typeface="新細明體" charset="0"/>
              </a:rPr>
              <a:t>393.5 </a:t>
            </a:r>
            <a:r>
              <a:rPr lang="el-GR" sz="2800" dirty="0">
                <a:latin typeface="+mn-lt"/>
                <a:ea typeface="新細明體" charset="0"/>
              </a:rPr>
              <a:t>kJ mol</a:t>
            </a:r>
            <a:r>
              <a:rPr lang="en-US" sz="2800" baseline="30000" dirty="0">
                <a:latin typeface="+mn-lt"/>
                <a:ea typeface="新細明體" charset="0"/>
                <a:sym typeface="Symbol"/>
              </a:rPr>
              <a:t></a:t>
            </a:r>
            <a:r>
              <a:rPr lang="en-US" sz="2800" baseline="30000" dirty="0">
                <a:latin typeface="+mn-lt"/>
                <a:ea typeface="新細明體" charset="0"/>
              </a:rPr>
              <a:t>1</a:t>
            </a:r>
          </a:p>
          <a:p>
            <a:pPr marL="514350" indent="-514350" eaLnBrk="1" hangingPunct="1">
              <a:buFontTx/>
              <a:buAutoNum type="arabicParenBoth"/>
              <a:defRPr/>
            </a:pPr>
            <a:r>
              <a:rPr lang="el-GR" altLang="zh-HK" sz="2800" dirty="0">
                <a:ea typeface="新細明體" charset="0"/>
                <a:sym typeface="Symbol"/>
              </a:rPr>
              <a:t></a:t>
            </a:r>
            <a:r>
              <a:rPr lang="el-GR" altLang="zh-HK" sz="2800" i="1" dirty="0" smtClean="0">
                <a:ea typeface="新細明體" charset="0"/>
              </a:rPr>
              <a:t>H</a:t>
            </a:r>
            <a:r>
              <a:rPr lang="en-US" altLang="zh-HK" sz="2800" baseline="-25000" dirty="0" smtClean="0">
                <a:ea typeface="新細明體" charset="0"/>
              </a:rPr>
              <a:t>c</a:t>
            </a:r>
            <a:r>
              <a:rPr lang="en-US" altLang="zh-HK" sz="2800" dirty="0" smtClean="0">
                <a:ea typeface="新細明體" charset="0"/>
              </a:rPr>
              <a:t> </a:t>
            </a:r>
            <a:r>
              <a:rPr lang="el-GR" sz="2800" dirty="0">
                <a:latin typeface="+mn-lt"/>
                <a:ea typeface="新細明體" charset="0"/>
              </a:rPr>
              <a:t>[</a:t>
            </a:r>
            <a:r>
              <a:rPr lang="en-US" sz="2800" dirty="0">
                <a:latin typeface="+mn-lt"/>
                <a:ea typeface="新細明體" charset="0"/>
              </a:rPr>
              <a:t>H</a:t>
            </a:r>
            <a:r>
              <a:rPr lang="en-US" sz="2800" baseline="-25000" dirty="0">
                <a:latin typeface="+mn-lt"/>
                <a:ea typeface="新細明體" charset="0"/>
              </a:rPr>
              <a:t>2</a:t>
            </a:r>
            <a:r>
              <a:rPr lang="el-GR" sz="2800" dirty="0">
                <a:latin typeface="+mn-lt"/>
                <a:ea typeface="新細明體" charset="0"/>
              </a:rPr>
              <a:t>(</a:t>
            </a:r>
            <a:r>
              <a:rPr lang="en-US" sz="2800" dirty="0">
                <a:latin typeface="+mn-lt"/>
                <a:ea typeface="新細明體" charset="0"/>
              </a:rPr>
              <a:t>g</a:t>
            </a:r>
            <a:r>
              <a:rPr lang="el-GR" sz="2800" dirty="0">
                <a:latin typeface="+mn-lt"/>
                <a:ea typeface="新細明體" charset="0"/>
              </a:rPr>
              <a:t>)] = –</a:t>
            </a:r>
            <a:r>
              <a:rPr lang="en-US" sz="2800" dirty="0">
                <a:latin typeface="+mn-lt"/>
                <a:ea typeface="新細明體" charset="0"/>
              </a:rPr>
              <a:t>285.8 </a:t>
            </a:r>
            <a:r>
              <a:rPr lang="el-GR" sz="2800" dirty="0">
                <a:latin typeface="+mn-lt"/>
                <a:ea typeface="新細明體" charset="0"/>
              </a:rPr>
              <a:t>kJ mol</a:t>
            </a:r>
            <a:r>
              <a:rPr lang="en-US" altLang="zh-HK" sz="2800" baseline="30000" dirty="0">
                <a:ea typeface="新細明體" charset="0"/>
                <a:sym typeface="Symbol"/>
              </a:rPr>
              <a:t></a:t>
            </a:r>
            <a:r>
              <a:rPr lang="en-US" sz="2800" baseline="30000" dirty="0">
                <a:latin typeface="+mn-lt"/>
                <a:ea typeface="新細明體" charset="0"/>
              </a:rPr>
              <a:t>1</a:t>
            </a:r>
          </a:p>
          <a:p>
            <a:pPr marL="514350" indent="-514350" eaLnBrk="1" hangingPunct="1">
              <a:buFontTx/>
              <a:buAutoNum type="arabicParenBoth"/>
              <a:defRPr/>
            </a:pPr>
            <a:r>
              <a:rPr lang="el-GR" altLang="zh-HK" sz="2800" dirty="0">
                <a:ea typeface="新細明體" charset="0"/>
                <a:sym typeface="Symbol"/>
              </a:rPr>
              <a:t></a:t>
            </a:r>
            <a:r>
              <a:rPr lang="el-GR" altLang="zh-HK" sz="2800" i="1" dirty="0" smtClean="0">
                <a:ea typeface="新細明體" charset="0"/>
              </a:rPr>
              <a:t>H</a:t>
            </a:r>
            <a:r>
              <a:rPr lang="el-GR" altLang="zh-HK" sz="2800" baseline="-25000" dirty="0" smtClean="0">
                <a:ea typeface="新細明體" charset="0"/>
              </a:rPr>
              <a:t>f</a:t>
            </a:r>
            <a:r>
              <a:rPr lang="en-US" altLang="zh-HK" sz="2800" dirty="0" smtClean="0">
                <a:latin typeface="+mn-lt"/>
                <a:ea typeface="新細明體" charset="0"/>
              </a:rPr>
              <a:t> </a:t>
            </a:r>
            <a:r>
              <a:rPr lang="el-GR" sz="2800" dirty="0">
                <a:latin typeface="+mn-lt"/>
                <a:ea typeface="新細明體" charset="0"/>
              </a:rPr>
              <a:t>[</a:t>
            </a:r>
            <a:r>
              <a:rPr lang="en-US" sz="2800" dirty="0">
                <a:latin typeface="+mn-lt"/>
                <a:ea typeface="新細明體" charset="0"/>
              </a:rPr>
              <a:t>C</a:t>
            </a:r>
            <a:r>
              <a:rPr lang="en-US" sz="2800" baseline="-25000" dirty="0">
                <a:latin typeface="+mn-lt"/>
                <a:ea typeface="新細明體" charset="0"/>
              </a:rPr>
              <a:t>4</a:t>
            </a:r>
            <a:r>
              <a:rPr lang="en-US" sz="2800" dirty="0">
                <a:latin typeface="+mn-lt"/>
                <a:ea typeface="新細明體" charset="0"/>
              </a:rPr>
              <a:t>H</a:t>
            </a:r>
            <a:r>
              <a:rPr lang="en-US" sz="2800" baseline="-25000" dirty="0">
                <a:latin typeface="+mn-lt"/>
                <a:ea typeface="新細明體" charset="0"/>
              </a:rPr>
              <a:t>10</a:t>
            </a:r>
            <a:r>
              <a:rPr lang="el-GR" sz="2800" dirty="0">
                <a:latin typeface="+mn-lt"/>
                <a:ea typeface="新細明體" charset="0"/>
              </a:rPr>
              <a:t>(</a:t>
            </a:r>
            <a:r>
              <a:rPr lang="en-US" sz="2800" dirty="0">
                <a:latin typeface="+mn-lt"/>
                <a:ea typeface="新細明體" charset="0"/>
              </a:rPr>
              <a:t>g</a:t>
            </a:r>
            <a:r>
              <a:rPr lang="el-GR" sz="2800" dirty="0">
                <a:latin typeface="+mn-lt"/>
                <a:ea typeface="新細明體" charset="0"/>
              </a:rPr>
              <a:t>)] = –</a:t>
            </a:r>
            <a:r>
              <a:rPr lang="en-US" sz="2800" dirty="0">
                <a:latin typeface="+mn-lt"/>
                <a:ea typeface="新細明體" charset="0"/>
              </a:rPr>
              <a:t>126.0 </a:t>
            </a:r>
            <a:r>
              <a:rPr lang="el-GR" sz="2800" dirty="0">
                <a:latin typeface="+mn-lt"/>
                <a:ea typeface="新細明體" charset="0"/>
              </a:rPr>
              <a:t>kJ mol</a:t>
            </a:r>
            <a:r>
              <a:rPr lang="en-US" altLang="zh-HK" sz="2800" baseline="30000" dirty="0">
                <a:ea typeface="新細明體" charset="0"/>
                <a:sym typeface="Symbol"/>
              </a:rPr>
              <a:t></a:t>
            </a:r>
            <a:r>
              <a:rPr lang="en-US" sz="2800" baseline="30000" dirty="0">
                <a:latin typeface="+mn-lt"/>
                <a:ea typeface="新細明體" charset="0"/>
              </a:rPr>
              <a:t>1</a:t>
            </a:r>
          </a:p>
          <a:p>
            <a:pPr eaLnBrk="1" hangingPunct="1">
              <a:defRPr/>
            </a:pPr>
            <a:endParaRPr lang="en-US" sz="1200" dirty="0">
              <a:latin typeface="+mn-lt"/>
              <a:ea typeface="新細明體" charset="0"/>
            </a:endParaRPr>
          </a:p>
          <a:p>
            <a:pPr eaLnBrk="1" hangingPunct="1">
              <a:defRPr/>
            </a:pPr>
            <a:r>
              <a:rPr lang="zh-Hant" altLang="en-US" sz="2800" dirty="0">
                <a:solidFill>
                  <a:srgbClr val="000000"/>
                </a:solidFill>
                <a:ea typeface="新細明體" charset="0"/>
              </a:rPr>
              <a:t>計算丁烷的標準燃燒焓變</a:t>
            </a:r>
            <a:r>
              <a:rPr lang="en-US" altLang="zh-Hant" sz="2800" dirty="0">
                <a:solidFill>
                  <a:srgbClr val="000000"/>
                </a:solidFill>
                <a:ea typeface="新細明體" charset="0"/>
              </a:rPr>
              <a:t> </a:t>
            </a:r>
            <a:r>
              <a:rPr lang="el-GR" altLang="zh-HK" sz="2800" dirty="0">
                <a:ea typeface="新細明體" charset="0"/>
                <a:sym typeface="Symbol"/>
              </a:rPr>
              <a:t></a:t>
            </a:r>
            <a:r>
              <a:rPr lang="el-GR" altLang="zh-HK" sz="2800" i="1" dirty="0" smtClean="0">
                <a:ea typeface="新細明體" charset="0"/>
              </a:rPr>
              <a:t>H</a:t>
            </a:r>
            <a:r>
              <a:rPr lang="en-US" altLang="zh-HK" sz="2800" baseline="-25000" dirty="0" smtClean="0">
                <a:ea typeface="新細明體" charset="0"/>
              </a:rPr>
              <a:t>c</a:t>
            </a:r>
            <a:r>
              <a:rPr lang="el-GR" altLang="zh-HK" sz="2800" dirty="0" smtClean="0">
                <a:ea typeface="新細明體" charset="0"/>
              </a:rPr>
              <a:t> </a:t>
            </a:r>
            <a:r>
              <a:rPr lang="en-US" sz="2800" dirty="0">
                <a:latin typeface="+mn-lt"/>
                <a:ea typeface="新細明體" charset="0"/>
              </a:rPr>
              <a:t>[C</a:t>
            </a:r>
            <a:r>
              <a:rPr lang="en-US" sz="2800" baseline="-25000" dirty="0">
                <a:latin typeface="+mn-lt"/>
                <a:ea typeface="新細明體" charset="0"/>
              </a:rPr>
              <a:t>4</a:t>
            </a:r>
            <a:r>
              <a:rPr lang="en-US" sz="2800" dirty="0">
                <a:latin typeface="+mn-lt"/>
                <a:ea typeface="新細明體" charset="0"/>
              </a:rPr>
              <a:t>H</a:t>
            </a:r>
            <a:r>
              <a:rPr lang="en-US" sz="2800" baseline="-25000" dirty="0">
                <a:latin typeface="+mn-lt"/>
                <a:ea typeface="新細明體" charset="0"/>
              </a:rPr>
              <a:t>10</a:t>
            </a:r>
            <a:r>
              <a:rPr lang="el-GR" sz="2800" dirty="0">
                <a:latin typeface="+mn-lt"/>
                <a:ea typeface="新細明體" charset="0"/>
              </a:rPr>
              <a:t>(</a:t>
            </a:r>
            <a:r>
              <a:rPr lang="en-US" sz="2800" dirty="0">
                <a:latin typeface="+mn-lt"/>
                <a:ea typeface="新細明體" charset="0"/>
              </a:rPr>
              <a:t>g</a:t>
            </a:r>
            <a:r>
              <a:rPr lang="el-GR" sz="2800" dirty="0">
                <a:latin typeface="+mn-lt"/>
                <a:ea typeface="新細明體" charset="0"/>
              </a:rPr>
              <a:t>)</a:t>
            </a:r>
            <a:r>
              <a:rPr lang="en-US" sz="2800" dirty="0">
                <a:latin typeface="+mn-lt"/>
                <a:ea typeface="新細明體" charset="0"/>
              </a:rPr>
              <a:t>]</a:t>
            </a:r>
            <a:r>
              <a:rPr lang="zh-TW" altLang="en-US" sz="2800" dirty="0">
                <a:latin typeface="+mn-lt"/>
                <a:ea typeface="新細明體" charset="0"/>
              </a:rPr>
              <a:t>。</a:t>
            </a:r>
            <a:endParaRPr lang="it-IT" sz="2800" baseline="30000" dirty="0">
              <a:latin typeface="+mn-lt"/>
              <a:ea typeface="新細明體" charset="0"/>
            </a:endParaRPr>
          </a:p>
        </p:txBody>
      </p:sp>
      <p:pic>
        <p:nvPicPr>
          <p:cNvPr id="4"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1980" y="800770"/>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1980" y="1271116"/>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1980" y="1700808"/>
            <a:ext cx="139700"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04048" y="2276872"/>
            <a:ext cx="139700" cy="10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Group 18"/>
          <p:cNvGrpSpPr>
            <a:grpSpLocks/>
          </p:cNvGrpSpPr>
          <p:nvPr/>
        </p:nvGrpSpPr>
        <p:grpSpPr bwMode="auto">
          <a:xfrm>
            <a:off x="144463" y="2925515"/>
            <a:ext cx="8964613" cy="1116013"/>
            <a:chOff x="91" y="463"/>
            <a:chExt cx="5647" cy="703"/>
          </a:xfrm>
        </p:grpSpPr>
        <p:sp>
          <p:nvSpPr>
            <p:cNvPr id="12" name="Rectangle 1"/>
            <p:cNvSpPr>
              <a:spLocks noChangeArrowheads="1"/>
            </p:cNvSpPr>
            <p:nvPr/>
          </p:nvSpPr>
          <p:spPr bwMode="auto">
            <a:xfrm>
              <a:off x="113" y="463"/>
              <a:ext cx="55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dirty="0"/>
                <a:t>已知：</a:t>
              </a:r>
              <a:endParaRPr lang="en-US" altLang="zh-TW" sz="2400" dirty="0"/>
            </a:p>
          </p:txBody>
        </p:sp>
        <p:sp>
          <p:nvSpPr>
            <p:cNvPr id="13" name="Rectangle 1"/>
            <p:cNvSpPr>
              <a:spLocks noChangeArrowheads="1"/>
            </p:cNvSpPr>
            <p:nvPr/>
          </p:nvSpPr>
          <p:spPr bwMode="auto">
            <a:xfrm>
              <a:off x="91" y="759"/>
              <a:ext cx="5647"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HK" sz="2400" dirty="0">
                  <a:cs typeface="Arial" charset="0"/>
                </a:rPr>
                <a:t>4C(s) + 5H</a:t>
              </a:r>
              <a:r>
                <a:rPr lang="en-US" altLang="zh-HK" sz="2400" baseline="-25000" dirty="0">
                  <a:cs typeface="Arial" charset="0"/>
                </a:rPr>
                <a:t>2</a:t>
              </a:r>
              <a:r>
                <a:rPr lang="el-GR" altLang="zh-HK" sz="2400" dirty="0">
                  <a:cs typeface="Arial" charset="0"/>
                </a:rPr>
                <a:t>(g) </a:t>
              </a:r>
              <a:r>
                <a:rPr lang="el-GR" altLang="zh-HK" sz="2400" dirty="0">
                  <a:cs typeface="Arial" charset="0"/>
                  <a:sym typeface="Symbol" pitchFamily="18" charset="2"/>
                </a:rPr>
                <a:t></a:t>
              </a:r>
              <a:r>
                <a:rPr lang="en-US" altLang="zh-HK" sz="2400" dirty="0">
                  <a:cs typeface="Arial" charset="0"/>
                  <a:sym typeface="Symbol" pitchFamily="18" charset="2"/>
                </a:rPr>
                <a:t> </a:t>
              </a:r>
              <a:r>
                <a:rPr lang="el-GR" altLang="zh-HK" sz="2400" dirty="0">
                  <a:cs typeface="Arial" charset="0"/>
                </a:rPr>
                <a:t>C</a:t>
              </a:r>
              <a:r>
                <a:rPr lang="en-US" altLang="zh-HK" sz="2400" baseline="-25000" dirty="0">
                  <a:cs typeface="Arial" charset="0"/>
                </a:rPr>
                <a:t>4</a:t>
              </a:r>
              <a:r>
                <a:rPr lang="el-GR" altLang="zh-HK" sz="2400" dirty="0">
                  <a:cs typeface="Arial" charset="0"/>
                </a:rPr>
                <a:t>H</a:t>
              </a:r>
              <a:r>
                <a:rPr lang="en-US" altLang="zh-HK" sz="2400" baseline="-25000" dirty="0">
                  <a:cs typeface="Arial" charset="0"/>
                </a:rPr>
                <a:t>10</a:t>
              </a:r>
              <a:r>
                <a:rPr lang="el-GR" altLang="zh-HK" sz="2400" dirty="0">
                  <a:cs typeface="Arial" charset="0"/>
                </a:rPr>
                <a:t>(g) </a:t>
              </a:r>
              <a:r>
                <a:rPr lang="en-US" altLang="zh-HK" sz="2400" dirty="0">
                  <a:cs typeface="Arial" charset="0"/>
                </a:rPr>
                <a:t>      </a:t>
              </a:r>
              <a:r>
                <a:rPr lang="el-GR" altLang="zh-HK" sz="2400" dirty="0">
                  <a:cs typeface="Arial" charset="0"/>
                  <a:sym typeface="Symbol" pitchFamily="18" charset="2"/>
                </a:rPr>
                <a:t></a:t>
              </a:r>
              <a:r>
                <a:rPr lang="el-GR" altLang="zh-HK" sz="2400" i="1" dirty="0" smtClean="0">
                  <a:cs typeface="Arial" charset="0"/>
                </a:rPr>
                <a:t>H</a:t>
              </a:r>
              <a:r>
                <a:rPr lang="el-GR" altLang="zh-HK" sz="2400" baseline="-25000" dirty="0" smtClean="0">
                  <a:cs typeface="Arial" charset="0"/>
                </a:rPr>
                <a:t>f</a:t>
              </a:r>
              <a:r>
                <a:rPr lang="el-GR" altLang="zh-HK" sz="2400" dirty="0" smtClean="0">
                  <a:solidFill>
                    <a:srgbClr val="FF0000"/>
                  </a:solidFill>
                  <a:cs typeface="Arial" charset="0"/>
                </a:rPr>
                <a:t> </a:t>
              </a:r>
              <a:r>
                <a:rPr lang="en-US" altLang="zh-HK" sz="2400" dirty="0" smtClean="0">
                  <a:solidFill>
                    <a:srgbClr val="FF0000"/>
                  </a:solidFill>
                  <a:cs typeface="Arial" charset="0"/>
                </a:rPr>
                <a:t> </a:t>
              </a:r>
              <a:r>
                <a:rPr lang="el-GR" altLang="zh-HK" sz="2400" dirty="0" smtClean="0">
                  <a:cs typeface="Arial" charset="0"/>
                </a:rPr>
                <a:t>[</a:t>
              </a:r>
              <a:r>
                <a:rPr lang="el-GR" altLang="zh-HK" sz="2400" dirty="0">
                  <a:cs typeface="Arial" charset="0"/>
                </a:rPr>
                <a:t>C</a:t>
              </a:r>
              <a:r>
                <a:rPr lang="en-US" altLang="zh-HK" sz="2400" baseline="-25000" dirty="0">
                  <a:cs typeface="Arial" charset="0"/>
                </a:rPr>
                <a:t>4</a:t>
              </a:r>
              <a:r>
                <a:rPr lang="el-GR" altLang="zh-HK" sz="2400" dirty="0">
                  <a:cs typeface="Arial" charset="0"/>
                </a:rPr>
                <a:t>H</a:t>
              </a:r>
              <a:r>
                <a:rPr lang="en-US" altLang="zh-HK" sz="2400" baseline="-25000" dirty="0">
                  <a:cs typeface="Arial" charset="0"/>
                </a:rPr>
                <a:t>10</a:t>
              </a:r>
              <a:r>
                <a:rPr lang="el-GR" altLang="zh-HK" sz="2400" dirty="0">
                  <a:cs typeface="Arial" charset="0"/>
                </a:rPr>
                <a:t>(g)] = –126.0 kJ</a:t>
              </a:r>
              <a:r>
                <a:rPr lang="en-US" altLang="zh-HK" sz="2400" dirty="0">
                  <a:cs typeface="Arial" charset="0"/>
                </a:rPr>
                <a:t> </a:t>
              </a:r>
              <a:r>
                <a:rPr lang="el-GR" altLang="zh-HK" sz="2400" dirty="0">
                  <a:cs typeface="Arial" charset="0"/>
                </a:rPr>
                <a:t>mol</a:t>
              </a:r>
              <a:r>
                <a:rPr lang="en-US" altLang="zh-HK" sz="2400" baseline="30000" dirty="0">
                  <a:cs typeface="Arial" charset="0"/>
                  <a:sym typeface="Symbol" pitchFamily="18" charset="2"/>
                </a:rPr>
                <a:t></a:t>
              </a:r>
              <a:r>
                <a:rPr lang="en-US" altLang="zh-HK" sz="2400" baseline="30000" dirty="0">
                  <a:cs typeface="Arial" charset="0"/>
                </a:rPr>
                <a:t>1</a:t>
              </a:r>
              <a:endParaRPr lang="el-GR" altLang="zh-HK" sz="2400" dirty="0">
                <a:cs typeface="Arial" charset="0"/>
              </a:endParaRPr>
            </a:p>
            <a:p>
              <a:pPr eaLnBrk="1" hangingPunct="1"/>
              <a:endParaRPr lang="en-US" altLang="zh-HK" sz="1200" dirty="0">
                <a:cs typeface="Arial" charset="0"/>
              </a:endParaRPr>
            </a:p>
          </p:txBody>
        </p:sp>
        <p:pic>
          <p:nvPicPr>
            <p:cNvPr id="14"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61" y="815"/>
              <a:ext cx="74"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 name="Group 27"/>
          <p:cNvGrpSpPr>
            <a:grpSpLocks/>
          </p:cNvGrpSpPr>
          <p:nvPr/>
        </p:nvGrpSpPr>
        <p:grpSpPr bwMode="auto">
          <a:xfrm>
            <a:off x="107950" y="4107464"/>
            <a:ext cx="5543550" cy="457200"/>
            <a:chOff x="68" y="1626"/>
            <a:chExt cx="3492" cy="288"/>
          </a:xfrm>
        </p:grpSpPr>
        <p:sp>
          <p:nvSpPr>
            <p:cNvPr id="16" name="Rectangle 1"/>
            <p:cNvSpPr>
              <a:spLocks noChangeArrowheads="1"/>
            </p:cNvSpPr>
            <p:nvPr/>
          </p:nvSpPr>
          <p:spPr bwMode="auto">
            <a:xfrm>
              <a:off x="68" y="1626"/>
              <a:ext cx="349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HK" sz="2400" dirty="0">
                  <a:cs typeface="Arial" charset="0"/>
                  <a:sym typeface="Symbol" pitchFamily="18" charset="2"/>
                </a:rPr>
                <a:t></a:t>
              </a:r>
              <a:r>
                <a:rPr lang="el-GR" altLang="zh-HK" sz="2400" i="1" dirty="0">
                  <a:cs typeface="Arial" charset="0"/>
                </a:rPr>
                <a:t>H</a:t>
              </a:r>
              <a:r>
                <a:rPr lang="el-GR" altLang="zh-HK" sz="2400" dirty="0">
                  <a:cs typeface="Arial" charset="0"/>
                </a:rPr>
                <a:t> </a:t>
              </a:r>
              <a:r>
                <a:rPr lang="el-GR" altLang="zh-HK" sz="2400" baseline="-25000" dirty="0">
                  <a:cs typeface="Arial" charset="0"/>
                </a:rPr>
                <a:t>f</a:t>
              </a:r>
              <a:r>
                <a:rPr lang="el-GR" altLang="zh-HK" sz="2400" dirty="0">
                  <a:solidFill>
                    <a:srgbClr val="FF0000"/>
                  </a:solidFill>
                  <a:cs typeface="Arial" charset="0"/>
                </a:rPr>
                <a:t> </a:t>
              </a:r>
              <a:r>
                <a:rPr lang="en-US" altLang="zh-HK" sz="2400" dirty="0">
                  <a:cs typeface="Arial" charset="0"/>
                </a:rPr>
                <a:t>= </a:t>
              </a:r>
              <a:r>
                <a:rPr lang="en-US" altLang="zh-HK" sz="2400" dirty="0">
                  <a:solidFill>
                    <a:srgbClr val="FF00FF"/>
                  </a:solidFill>
                  <a:cs typeface="Arial" charset="0"/>
                  <a:sym typeface="Symbol" pitchFamily="18" charset="2"/>
                </a:rPr>
                <a:t></a:t>
              </a:r>
              <a:r>
                <a:rPr lang="el-GR" altLang="zh-HK" sz="2400" dirty="0">
                  <a:solidFill>
                    <a:srgbClr val="FF00FF"/>
                  </a:solidFill>
                  <a:cs typeface="Arial" charset="0"/>
                  <a:sym typeface="Symbol" pitchFamily="18" charset="2"/>
                </a:rPr>
                <a:t></a:t>
              </a:r>
              <a:r>
                <a:rPr lang="el-GR" altLang="zh-HK" sz="2400" i="1" dirty="0">
                  <a:solidFill>
                    <a:srgbClr val="FF00FF"/>
                  </a:solidFill>
                  <a:cs typeface="Arial" charset="0"/>
                </a:rPr>
                <a:t>H</a:t>
              </a:r>
              <a:r>
                <a:rPr lang="el-GR" altLang="zh-HK" sz="2400" dirty="0">
                  <a:solidFill>
                    <a:srgbClr val="FF00FF"/>
                  </a:solidFill>
                  <a:cs typeface="Arial" charset="0"/>
                </a:rPr>
                <a:t> </a:t>
              </a:r>
              <a:r>
                <a:rPr lang="en-US" altLang="zh-HK" sz="2400" baseline="-25000" dirty="0">
                  <a:solidFill>
                    <a:srgbClr val="FF00FF"/>
                  </a:solidFill>
                  <a:cs typeface="Arial" charset="0"/>
                </a:rPr>
                <a:t>c</a:t>
              </a:r>
              <a:r>
                <a:rPr lang="en-US" altLang="zh-HK" sz="2400" dirty="0">
                  <a:solidFill>
                    <a:srgbClr val="FF00FF"/>
                  </a:solidFill>
                  <a:cs typeface="Arial" charset="0"/>
                </a:rPr>
                <a:t> [</a:t>
              </a:r>
              <a:r>
                <a:rPr lang="zh-TW" altLang="en-US" sz="2400" dirty="0">
                  <a:solidFill>
                    <a:srgbClr val="FF00FF"/>
                  </a:solidFill>
                  <a:cs typeface="Arial" charset="0"/>
                </a:rPr>
                <a:t>反應物</a:t>
              </a:r>
              <a:r>
                <a:rPr lang="en-US" altLang="zh-HK" sz="2400" dirty="0">
                  <a:solidFill>
                    <a:srgbClr val="FF00FF"/>
                  </a:solidFill>
                  <a:cs typeface="Arial" charset="0"/>
                </a:rPr>
                <a:t>]</a:t>
              </a:r>
              <a:r>
                <a:rPr lang="en-US" altLang="zh-HK" sz="2400" dirty="0">
                  <a:cs typeface="Arial" charset="0"/>
                </a:rPr>
                <a:t> – </a:t>
              </a:r>
              <a:r>
                <a:rPr lang="en-US" altLang="zh-HK" sz="2400" dirty="0">
                  <a:solidFill>
                    <a:srgbClr val="0000FF"/>
                  </a:solidFill>
                  <a:cs typeface="Arial" charset="0"/>
                  <a:sym typeface="Symbol" pitchFamily="18" charset="2"/>
                </a:rPr>
                <a:t></a:t>
              </a:r>
              <a:r>
                <a:rPr lang="el-GR" altLang="zh-HK" sz="2400" dirty="0">
                  <a:solidFill>
                    <a:srgbClr val="0000FF"/>
                  </a:solidFill>
                  <a:cs typeface="Arial" charset="0"/>
                  <a:sym typeface="Symbol" pitchFamily="18" charset="2"/>
                </a:rPr>
                <a:t></a:t>
              </a:r>
              <a:r>
                <a:rPr lang="el-GR" altLang="zh-HK" sz="2400" i="1" dirty="0">
                  <a:solidFill>
                    <a:srgbClr val="0000FF"/>
                  </a:solidFill>
                  <a:cs typeface="Arial" charset="0"/>
                </a:rPr>
                <a:t>H</a:t>
              </a:r>
              <a:r>
                <a:rPr lang="el-GR" altLang="zh-HK" sz="2400" dirty="0">
                  <a:solidFill>
                    <a:srgbClr val="0000FF"/>
                  </a:solidFill>
                  <a:cs typeface="Arial" charset="0"/>
                </a:rPr>
                <a:t> </a:t>
              </a:r>
              <a:r>
                <a:rPr lang="en-US" altLang="zh-HK" sz="2400" baseline="-25000" dirty="0">
                  <a:solidFill>
                    <a:srgbClr val="0000FF"/>
                  </a:solidFill>
                  <a:cs typeface="Arial" charset="0"/>
                </a:rPr>
                <a:t>c</a:t>
              </a:r>
              <a:r>
                <a:rPr lang="en-US" altLang="zh-HK" sz="2400" dirty="0">
                  <a:solidFill>
                    <a:srgbClr val="0000FF"/>
                  </a:solidFill>
                  <a:cs typeface="Arial" charset="0"/>
                </a:rPr>
                <a:t> [</a:t>
              </a:r>
              <a:r>
                <a:rPr lang="zh-TW" altLang="en-US" sz="2400" dirty="0">
                  <a:solidFill>
                    <a:srgbClr val="0000FF"/>
                  </a:solidFill>
                  <a:cs typeface="Arial" charset="0"/>
                </a:rPr>
                <a:t>生成物</a:t>
              </a:r>
              <a:r>
                <a:rPr lang="en-US" altLang="zh-HK" sz="2400" dirty="0">
                  <a:solidFill>
                    <a:srgbClr val="0000FF"/>
                  </a:solidFill>
                  <a:cs typeface="Arial" charset="0"/>
                </a:rPr>
                <a:t>]</a:t>
              </a:r>
              <a:endParaRPr lang="en-US" altLang="zh-HK" sz="1200" dirty="0">
                <a:solidFill>
                  <a:srgbClr val="0000FF"/>
                </a:solidFill>
                <a:cs typeface="Arial" charset="0"/>
              </a:endParaRPr>
            </a:p>
          </p:txBody>
        </p:sp>
        <p:pic>
          <p:nvPicPr>
            <p:cNvPr id="17"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 y="1661"/>
              <a:ext cx="74"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4" y="1664"/>
              <a:ext cx="73"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07" y="1664"/>
              <a:ext cx="73"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 name="Group 36"/>
          <p:cNvGrpSpPr>
            <a:grpSpLocks/>
          </p:cNvGrpSpPr>
          <p:nvPr/>
        </p:nvGrpSpPr>
        <p:grpSpPr bwMode="auto">
          <a:xfrm>
            <a:off x="144462" y="4755536"/>
            <a:ext cx="8964613" cy="457200"/>
            <a:chOff x="68" y="2294"/>
            <a:chExt cx="5647" cy="288"/>
          </a:xfrm>
        </p:grpSpPr>
        <p:sp>
          <p:nvSpPr>
            <p:cNvPr id="21" name="Rectangle 1"/>
            <p:cNvSpPr>
              <a:spLocks noChangeArrowheads="1"/>
            </p:cNvSpPr>
            <p:nvPr/>
          </p:nvSpPr>
          <p:spPr bwMode="auto">
            <a:xfrm>
              <a:off x="68" y="2294"/>
              <a:ext cx="564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HK" sz="2400">
                  <a:cs typeface="Arial" charset="0"/>
                </a:rPr>
                <a:t>–126.0</a:t>
              </a:r>
              <a:r>
                <a:rPr lang="en-US" altLang="zh-TW" sz="2400">
                  <a:cs typeface="Arial" charset="0"/>
                </a:rPr>
                <a:t> </a:t>
              </a:r>
              <a:r>
                <a:rPr lang="el-GR" altLang="zh-HK" sz="2400">
                  <a:cs typeface="Arial" charset="0"/>
                </a:rPr>
                <a:t>= </a:t>
              </a:r>
              <a:r>
                <a:rPr lang="en-US" altLang="zh-TW" sz="2400">
                  <a:solidFill>
                    <a:srgbClr val="FF00FF"/>
                  </a:solidFill>
                  <a:cs typeface="Arial" charset="0"/>
                </a:rPr>
                <a:t>(</a:t>
              </a:r>
              <a:r>
                <a:rPr lang="el-GR" altLang="zh-HK" sz="2400">
                  <a:solidFill>
                    <a:srgbClr val="FF00FF"/>
                  </a:solidFill>
                  <a:cs typeface="Arial" charset="0"/>
                </a:rPr>
                <a:t>4</a:t>
              </a:r>
              <a:r>
                <a:rPr lang="el-GR" altLang="zh-HK" sz="2400">
                  <a:solidFill>
                    <a:srgbClr val="FF00FF"/>
                  </a:solidFill>
                  <a:cs typeface="Arial" charset="0"/>
                  <a:sym typeface="Symbol" pitchFamily="18" charset="2"/>
                </a:rPr>
                <a:t></a:t>
              </a:r>
              <a:r>
                <a:rPr lang="el-GR" altLang="zh-HK" sz="2400" i="1">
                  <a:solidFill>
                    <a:srgbClr val="FF00FF"/>
                  </a:solidFill>
                  <a:cs typeface="Arial" charset="0"/>
                </a:rPr>
                <a:t>H</a:t>
              </a:r>
              <a:r>
                <a:rPr lang="el-GR" altLang="zh-HK" sz="2400">
                  <a:solidFill>
                    <a:srgbClr val="FF00FF"/>
                  </a:solidFill>
                  <a:cs typeface="Arial" charset="0"/>
                </a:rPr>
                <a:t> </a:t>
              </a:r>
              <a:r>
                <a:rPr lang="en-US" altLang="zh-HK" sz="2400" baseline="-25000">
                  <a:solidFill>
                    <a:srgbClr val="FF00FF"/>
                  </a:solidFill>
                  <a:cs typeface="Arial" charset="0"/>
                </a:rPr>
                <a:t>c</a:t>
              </a:r>
              <a:r>
                <a:rPr lang="en-US" altLang="zh-HK" sz="2400">
                  <a:solidFill>
                    <a:srgbClr val="FF00FF"/>
                  </a:solidFill>
                  <a:cs typeface="Arial" charset="0"/>
                </a:rPr>
                <a:t> </a:t>
              </a:r>
              <a:r>
                <a:rPr lang="el-GR" altLang="zh-HK" sz="2400">
                  <a:solidFill>
                    <a:srgbClr val="FF00FF"/>
                  </a:solidFill>
                  <a:cs typeface="Arial" charset="0"/>
                </a:rPr>
                <a:t>[C(</a:t>
              </a:r>
              <a:r>
                <a:rPr lang="zh-TW" altLang="en-US" sz="2400">
                  <a:solidFill>
                    <a:srgbClr val="FF00FF"/>
                  </a:solidFill>
                  <a:cs typeface="Arial" charset="0"/>
                </a:rPr>
                <a:t>石墨</a:t>
              </a:r>
              <a:r>
                <a:rPr lang="el-GR" altLang="zh-HK" sz="2400">
                  <a:solidFill>
                    <a:srgbClr val="FF00FF"/>
                  </a:solidFill>
                  <a:cs typeface="Arial" charset="0"/>
                </a:rPr>
                <a:t>)] + 5</a:t>
              </a:r>
              <a:r>
                <a:rPr lang="el-GR" altLang="zh-HK" sz="2400">
                  <a:solidFill>
                    <a:srgbClr val="FF00FF"/>
                  </a:solidFill>
                  <a:cs typeface="Arial" charset="0"/>
                  <a:sym typeface="Symbol" pitchFamily="18" charset="2"/>
                </a:rPr>
                <a:t></a:t>
              </a:r>
              <a:r>
                <a:rPr lang="el-GR" altLang="zh-HK" sz="2400" i="1">
                  <a:solidFill>
                    <a:srgbClr val="FF00FF"/>
                  </a:solidFill>
                  <a:cs typeface="Arial" charset="0"/>
                </a:rPr>
                <a:t>H</a:t>
              </a:r>
              <a:r>
                <a:rPr lang="el-GR" altLang="zh-HK" sz="2400">
                  <a:solidFill>
                    <a:srgbClr val="FF00FF"/>
                  </a:solidFill>
                  <a:cs typeface="Arial" charset="0"/>
                </a:rPr>
                <a:t> </a:t>
              </a:r>
              <a:r>
                <a:rPr lang="en-US" altLang="zh-HK" sz="2400" baseline="-25000">
                  <a:solidFill>
                    <a:srgbClr val="FF00FF"/>
                  </a:solidFill>
                  <a:cs typeface="Arial" charset="0"/>
                </a:rPr>
                <a:t>c</a:t>
              </a:r>
              <a:r>
                <a:rPr lang="en-US" altLang="zh-HK" sz="2400">
                  <a:solidFill>
                    <a:srgbClr val="FF00FF"/>
                  </a:solidFill>
                  <a:cs typeface="Arial" charset="0"/>
                </a:rPr>
                <a:t> </a:t>
              </a:r>
              <a:r>
                <a:rPr lang="el-GR" altLang="zh-HK" sz="2400">
                  <a:solidFill>
                    <a:srgbClr val="FF00FF"/>
                  </a:solidFill>
                  <a:cs typeface="Arial" charset="0"/>
                </a:rPr>
                <a:t>[H</a:t>
              </a:r>
              <a:r>
                <a:rPr lang="en-US" altLang="zh-HK" sz="2400" baseline="-25000">
                  <a:solidFill>
                    <a:srgbClr val="FF00FF"/>
                  </a:solidFill>
                  <a:cs typeface="Arial" charset="0"/>
                </a:rPr>
                <a:t>2</a:t>
              </a:r>
              <a:r>
                <a:rPr lang="el-GR" altLang="zh-HK" sz="2400">
                  <a:solidFill>
                    <a:srgbClr val="FF00FF"/>
                  </a:solidFill>
                  <a:cs typeface="Arial" charset="0"/>
                </a:rPr>
                <a:t>(g)]</a:t>
              </a:r>
              <a:r>
                <a:rPr lang="en-US" altLang="zh-TW" sz="2400">
                  <a:solidFill>
                    <a:srgbClr val="FF00FF"/>
                  </a:solidFill>
                  <a:cs typeface="Arial" charset="0"/>
                </a:rPr>
                <a:t>)</a:t>
              </a:r>
              <a:r>
                <a:rPr lang="el-GR" altLang="zh-HK" sz="2400">
                  <a:cs typeface="Arial" charset="0"/>
                </a:rPr>
                <a:t> – </a:t>
              </a:r>
              <a:r>
                <a:rPr lang="el-GR" altLang="zh-HK" sz="2400">
                  <a:solidFill>
                    <a:srgbClr val="0000FF"/>
                  </a:solidFill>
                  <a:cs typeface="Arial" charset="0"/>
                  <a:sym typeface="Symbol" pitchFamily="18" charset="2"/>
                </a:rPr>
                <a:t></a:t>
              </a:r>
              <a:r>
                <a:rPr lang="el-GR" altLang="zh-HK" sz="2400" i="1">
                  <a:solidFill>
                    <a:srgbClr val="0000FF"/>
                  </a:solidFill>
                  <a:cs typeface="Arial" charset="0"/>
                </a:rPr>
                <a:t>H</a:t>
              </a:r>
              <a:r>
                <a:rPr lang="el-GR" altLang="zh-HK" sz="2400">
                  <a:solidFill>
                    <a:srgbClr val="0000FF"/>
                  </a:solidFill>
                  <a:cs typeface="Arial" charset="0"/>
                </a:rPr>
                <a:t> </a:t>
              </a:r>
              <a:r>
                <a:rPr lang="en-US" altLang="zh-HK" sz="2400" baseline="-25000">
                  <a:solidFill>
                    <a:srgbClr val="0000FF"/>
                  </a:solidFill>
                  <a:cs typeface="Arial" charset="0"/>
                </a:rPr>
                <a:t>c</a:t>
              </a:r>
              <a:r>
                <a:rPr lang="en-US" altLang="zh-HK" sz="2400">
                  <a:solidFill>
                    <a:srgbClr val="0000FF"/>
                  </a:solidFill>
                  <a:cs typeface="Arial" charset="0"/>
                </a:rPr>
                <a:t> </a:t>
              </a:r>
              <a:r>
                <a:rPr lang="el-GR" altLang="zh-HK" sz="2400">
                  <a:solidFill>
                    <a:srgbClr val="0000FF"/>
                  </a:solidFill>
                  <a:cs typeface="Arial" charset="0"/>
                </a:rPr>
                <a:t>[C</a:t>
              </a:r>
              <a:r>
                <a:rPr lang="en-US" altLang="zh-HK" sz="2400" baseline="-25000">
                  <a:solidFill>
                    <a:srgbClr val="0000FF"/>
                  </a:solidFill>
                  <a:cs typeface="Arial" charset="0"/>
                </a:rPr>
                <a:t>4</a:t>
              </a:r>
              <a:r>
                <a:rPr lang="el-GR" altLang="zh-HK" sz="2400">
                  <a:solidFill>
                    <a:srgbClr val="0000FF"/>
                  </a:solidFill>
                  <a:cs typeface="Arial" charset="0"/>
                </a:rPr>
                <a:t>H</a:t>
              </a:r>
              <a:r>
                <a:rPr lang="en-US" altLang="zh-HK" sz="2400" baseline="-25000">
                  <a:solidFill>
                    <a:srgbClr val="0000FF"/>
                  </a:solidFill>
                  <a:cs typeface="Arial" charset="0"/>
                </a:rPr>
                <a:t>10</a:t>
              </a:r>
              <a:r>
                <a:rPr lang="el-GR" altLang="zh-HK" sz="2400">
                  <a:solidFill>
                    <a:srgbClr val="0000FF"/>
                  </a:solidFill>
                  <a:cs typeface="Arial" charset="0"/>
                </a:rPr>
                <a:t>(g)]</a:t>
              </a:r>
              <a:endParaRPr lang="en-US" altLang="zh-HK" sz="1200">
                <a:solidFill>
                  <a:srgbClr val="0000FF"/>
                </a:solidFill>
                <a:cs typeface="Arial" charset="0"/>
                <a:sym typeface="Symbol" pitchFamily="18" charset="2"/>
              </a:endParaRPr>
            </a:p>
          </p:txBody>
        </p:sp>
        <p:pic>
          <p:nvPicPr>
            <p:cNvPr id="22"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19" y="2327"/>
              <a:ext cx="74" cy="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25" y="2330"/>
              <a:ext cx="73"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2" descr="C:\Documents and Settings\Aristo\Desktop\shared\From Shirley\23.5.2014\SP-1 (bol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77" y="2330"/>
              <a:ext cx="73"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1"/>
          <p:cNvSpPr>
            <a:spLocks noChangeArrowheads="1"/>
          </p:cNvSpPr>
          <p:nvPr/>
        </p:nvSpPr>
        <p:spPr bwMode="auto">
          <a:xfrm>
            <a:off x="107950" y="5450464"/>
            <a:ext cx="8964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l-GR" altLang="zh-HK" sz="2400">
                <a:cs typeface="Arial" charset="0"/>
                <a:sym typeface="Symbol" pitchFamily="18" charset="2"/>
              </a:rPr>
              <a:t></a:t>
            </a:r>
            <a:r>
              <a:rPr lang="el-GR" altLang="zh-HK" sz="2400" i="1">
                <a:cs typeface="Arial" charset="0"/>
              </a:rPr>
              <a:t>H</a:t>
            </a:r>
            <a:r>
              <a:rPr lang="el-GR" altLang="zh-HK" sz="2400">
                <a:cs typeface="Arial" charset="0"/>
              </a:rPr>
              <a:t> </a:t>
            </a:r>
            <a:r>
              <a:rPr lang="en-US" altLang="zh-HK" sz="2400" baseline="-25000">
                <a:cs typeface="Arial" charset="0"/>
              </a:rPr>
              <a:t>c</a:t>
            </a:r>
            <a:r>
              <a:rPr lang="en-US" altLang="zh-HK" sz="2400">
                <a:cs typeface="Arial" charset="0"/>
              </a:rPr>
              <a:t> </a:t>
            </a:r>
            <a:r>
              <a:rPr lang="el-GR" altLang="zh-HK" sz="2400">
                <a:cs typeface="Arial" charset="0"/>
              </a:rPr>
              <a:t>[C</a:t>
            </a:r>
            <a:r>
              <a:rPr lang="en-US" altLang="zh-HK" sz="2400" baseline="-25000">
                <a:cs typeface="Arial" charset="0"/>
              </a:rPr>
              <a:t>4</a:t>
            </a:r>
            <a:r>
              <a:rPr lang="el-GR" altLang="zh-HK" sz="2400">
                <a:cs typeface="Arial" charset="0"/>
              </a:rPr>
              <a:t>H</a:t>
            </a:r>
            <a:r>
              <a:rPr lang="en-US" altLang="zh-HK" sz="2400" baseline="-25000">
                <a:cs typeface="Arial" charset="0"/>
              </a:rPr>
              <a:t>10</a:t>
            </a:r>
            <a:r>
              <a:rPr lang="el-GR" altLang="zh-HK" sz="2400">
                <a:cs typeface="Arial" charset="0"/>
              </a:rPr>
              <a:t>(g)] = </a:t>
            </a:r>
            <a:r>
              <a:rPr lang="el-GR" altLang="zh-HK" sz="2400">
                <a:solidFill>
                  <a:srgbClr val="FF00FF"/>
                </a:solidFill>
                <a:cs typeface="Arial" charset="0"/>
              </a:rPr>
              <a:t>[4×(–393.5) + 5×(–285.8)</a:t>
            </a:r>
            <a:r>
              <a:rPr lang="en-US" altLang="zh-TW" sz="2400">
                <a:solidFill>
                  <a:srgbClr val="FF00FF"/>
                </a:solidFill>
                <a:cs typeface="Arial" charset="0"/>
              </a:rPr>
              <a:t>]</a:t>
            </a:r>
            <a:r>
              <a:rPr lang="el-GR" altLang="zh-HK" sz="2400">
                <a:cs typeface="Arial" charset="0"/>
              </a:rPr>
              <a:t> </a:t>
            </a:r>
            <a:r>
              <a:rPr lang="el-GR" altLang="zh-HK" sz="2400">
                <a:solidFill>
                  <a:srgbClr val="0000FF"/>
                </a:solidFill>
                <a:cs typeface="Arial" charset="0"/>
              </a:rPr>
              <a:t>– (–126.0)</a:t>
            </a:r>
            <a:r>
              <a:rPr lang="el-GR" altLang="zh-HK" sz="2400">
                <a:cs typeface="Arial" charset="0"/>
              </a:rPr>
              <a:t> </a:t>
            </a:r>
            <a:r>
              <a:rPr lang="en-US" altLang="zh-TW" sz="2400">
                <a:cs typeface="Arial" charset="0"/>
              </a:rPr>
              <a:t>  </a:t>
            </a:r>
            <a:r>
              <a:rPr lang="el-GR" altLang="zh-HK" sz="2400">
                <a:cs typeface="Arial" charset="0"/>
              </a:rPr>
              <a:t>kJ mol</a:t>
            </a:r>
            <a:r>
              <a:rPr lang="en-US" altLang="zh-HK" sz="2400" baseline="30000">
                <a:cs typeface="Arial" charset="0"/>
                <a:sym typeface="Symbol" pitchFamily="18" charset="2"/>
              </a:rPr>
              <a:t></a:t>
            </a:r>
            <a:r>
              <a:rPr lang="en-US" altLang="zh-HK" sz="2400" baseline="30000">
                <a:cs typeface="Arial" charset="0"/>
              </a:rPr>
              <a:t>1 </a:t>
            </a:r>
            <a:endParaRPr lang="en-US" altLang="zh-HK" sz="2400">
              <a:cs typeface="Arial" charset="0"/>
            </a:endParaRPr>
          </a:p>
        </p:txBody>
      </p:sp>
      <p:sp>
        <p:nvSpPr>
          <p:cNvPr id="26" name="Rectangle 1"/>
          <p:cNvSpPr>
            <a:spLocks noChangeArrowheads="1"/>
          </p:cNvSpPr>
          <p:nvPr/>
        </p:nvSpPr>
        <p:spPr bwMode="auto">
          <a:xfrm>
            <a:off x="179512" y="6135687"/>
            <a:ext cx="89646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ct val="40000"/>
              </a:spcBef>
            </a:pPr>
            <a:r>
              <a:rPr lang="it-IT" altLang="zh-TW" sz="2400" dirty="0">
                <a:cs typeface="Arial" charset="0"/>
              </a:rPr>
              <a:t>		  </a:t>
            </a:r>
            <a:r>
              <a:rPr lang="it-IT" altLang="zh-HK" sz="2400" dirty="0">
                <a:cs typeface="Arial" charset="0"/>
              </a:rPr>
              <a:t>= –2877 </a:t>
            </a:r>
            <a:r>
              <a:rPr lang="el-GR" altLang="zh-HK" sz="2400" dirty="0">
                <a:cs typeface="Arial" charset="0"/>
              </a:rPr>
              <a:t>kJ mol</a:t>
            </a:r>
            <a:r>
              <a:rPr lang="en-US" altLang="zh-HK" sz="2400" baseline="30000" dirty="0">
                <a:cs typeface="Arial" charset="0"/>
                <a:sym typeface="Symbol" pitchFamily="18" charset="2"/>
              </a:rPr>
              <a:t></a:t>
            </a:r>
            <a:r>
              <a:rPr lang="en-US" altLang="zh-HK" sz="2400" baseline="30000" dirty="0" smtClean="0">
                <a:cs typeface="Arial" charset="0"/>
              </a:rPr>
              <a:t>1</a:t>
            </a:r>
            <a:endParaRPr lang="en-US" altLang="zh-HK" sz="2400" baseline="30000" dirty="0">
              <a:cs typeface="Arial" charset="0"/>
            </a:endParaRPr>
          </a:p>
        </p:txBody>
      </p:sp>
      <p:sp>
        <p:nvSpPr>
          <p:cNvPr id="27" name="Line 20"/>
          <p:cNvSpPr>
            <a:spLocks noChangeShapeType="1"/>
          </p:cNvSpPr>
          <p:nvPr/>
        </p:nvSpPr>
        <p:spPr bwMode="auto">
          <a:xfrm>
            <a:off x="36512" y="2827784"/>
            <a:ext cx="9144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404847500"/>
      </p:ext>
    </p:extLst>
  </p:cSld>
  <p:clrMapOvr>
    <a:masterClrMapping/>
  </p:clrMapOvr>
  <p:timing>
    <p:tnLst>
      <p:par>
        <p:cTn id="1" dur="indefinite" restart="never" nodeType="tmRoot"/>
      </p:par>
    </p:tnLst>
  </p:timing>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
          <p:cNvSpPr>
            <a:spLocks noChangeArrowheads="1"/>
          </p:cNvSpPr>
          <p:nvPr/>
        </p:nvSpPr>
        <p:spPr bwMode="auto">
          <a:xfrm>
            <a:off x="3204244" y="1887537"/>
            <a:ext cx="2305050" cy="769938"/>
          </a:xfrm>
          <a:prstGeom prst="rect">
            <a:avLst/>
          </a:prstGeom>
          <a:solidFill>
            <a:srgbClr val="0066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tabLst>
                <a:tab pos="1885950" algn="l"/>
              </a:tabLst>
              <a:defRPr/>
            </a:pPr>
            <a:r>
              <a:rPr lang="zh-TW" altLang="en-US" sz="4400" b="1" dirty="0">
                <a:solidFill>
                  <a:srgbClr val="FFFF00"/>
                </a:solidFill>
                <a:effectLst>
                  <a:outerShdw blurRad="38100" dist="38100" dir="2700000" algn="tl">
                    <a:srgbClr val="000000"/>
                  </a:outerShdw>
                </a:effectLst>
                <a:latin typeface="Arial" charset="0"/>
                <a:ea typeface="新細明體" panose="02020500000000000000" pitchFamily="18" charset="-120"/>
              </a:rPr>
              <a:t>第 </a:t>
            </a:r>
            <a:r>
              <a:rPr lang="en-US" altLang="zh-TW" sz="4400" b="1" dirty="0">
                <a:solidFill>
                  <a:schemeClr val="bg1"/>
                </a:solidFill>
                <a:effectLst>
                  <a:outerShdw blurRad="38100" dist="38100" dir="2700000" algn="tl">
                    <a:srgbClr val="000000"/>
                  </a:outerShdw>
                </a:effectLst>
                <a:latin typeface="Arial" charset="0"/>
                <a:ea typeface="新細明體" panose="02020500000000000000" pitchFamily="18" charset="-120"/>
              </a:rPr>
              <a:t>36 </a:t>
            </a:r>
            <a:r>
              <a:rPr lang="zh-TW" altLang="en-US" sz="4400" b="1" dirty="0">
                <a:solidFill>
                  <a:srgbClr val="FFFF00"/>
                </a:solidFill>
                <a:effectLst>
                  <a:outerShdw blurRad="38100" dist="38100" dir="2700000" algn="tl">
                    <a:srgbClr val="000000"/>
                  </a:outerShdw>
                </a:effectLst>
                <a:latin typeface="Arial" charset="0"/>
                <a:ea typeface="新細明體" panose="02020500000000000000" pitchFamily="18" charset="-120"/>
              </a:rPr>
              <a:t>章</a:t>
            </a:r>
          </a:p>
        </p:txBody>
      </p:sp>
      <p:sp>
        <p:nvSpPr>
          <p:cNvPr id="5123" name="Rectangle 4"/>
          <p:cNvSpPr>
            <a:spLocks noChangeArrowheads="1"/>
          </p:cNvSpPr>
          <p:nvPr/>
        </p:nvSpPr>
        <p:spPr bwMode="auto">
          <a:xfrm>
            <a:off x="2700188" y="3075682"/>
            <a:ext cx="3455988" cy="641350"/>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600" b="1" dirty="0">
                <a:solidFill>
                  <a:srgbClr val="006600"/>
                </a:solidFill>
                <a:latin typeface="Arial" charset="0"/>
              </a:rPr>
              <a:t>化學反應的速率</a:t>
            </a:r>
          </a:p>
        </p:txBody>
      </p:sp>
    </p:spTree>
    <p:extLst>
      <p:ext uri="{BB962C8B-B14F-4D97-AF65-F5344CB8AC3E}">
        <p14:creationId xmlns:p14="http://schemas.microsoft.com/office/powerpoint/2010/main" val="2281430252"/>
      </p:ext>
    </p:extLst>
  </p:cSld>
  <p:clrMapOvr>
    <a:masterClrMapping/>
  </p:clrMapOvr>
  <p:timing>
    <p:tnLst>
      <p:par>
        <p:cTn id="1" dur="indefinite" restart="never" nodeType="tmRoot"/>
      </p:par>
    </p:tnLst>
  </p:timing>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5"/>
          <p:cNvSpPr>
            <a:spLocks noChangeArrowheads="1"/>
          </p:cNvSpPr>
          <p:nvPr/>
        </p:nvSpPr>
        <p:spPr bwMode="auto">
          <a:xfrm>
            <a:off x="323181" y="980728"/>
            <a:ext cx="2160587"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dirty="0">
                <a:solidFill>
                  <a:srgbClr val="CC0000"/>
                </a:solidFill>
              </a:rPr>
              <a:t>反應速率</a:t>
            </a:r>
            <a:endParaRPr lang="en-US" altLang="zh-TW" sz="3200" b="1" dirty="0">
              <a:solidFill>
                <a:srgbClr val="CC0000"/>
              </a:solidFill>
            </a:endParaRPr>
          </a:p>
        </p:txBody>
      </p:sp>
      <p:grpSp>
        <p:nvGrpSpPr>
          <p:cNvPr id="2" name="群組 1"/>
          <p:cNvGrpSpPr>
            <a:grpSpLocks/>
          </p:cNvGrpSpPr>
          <p:nvPr/>
        </p:nvGrpSpPr>
        <p:grpSpPr bwMode="auto">
          <a:xfrm>
            <a:off x="184521" y="2483544"/>
            <a:ext cx="8785423" cy="1233488"/>
            <a:chOff x="539538" y="4869160"/>
            <a:chExt cx="8784990" cy="1233489"/>
          </a:xfrm>
        </p:grpSpPr>
        <p:sp>
          <p:nvSpPr>
            <p:cNvPr id="7178" name="AutoShape 5"/>
            <p:cNvSpPr>
              <a:spLocks noChangeArrowheads="1"/>
            </p:cNvSpPr>
            <p:nvPr/>
          </p:nvSpPr>
          <p:spPr bwMode="auto">
            <a:xfrm>
              <a:off x="539552" y="4869160"/>
              <a:ext cx="8614063" cy="1233489"/>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7179" name="Rectangle 6"/>
            <p:cNvSpPr>
              <a:spLocks noChangeArrowheads="1"/>
            </p:cNvSpPr>
            <p:nvPr/>
          </p:nvSpPr>
          <p:spPr bwMode="auto">
            <a:xfrm>
              <a:off x="539538" y="5153332"/>
              <a:ext cx="8542055" cy="5799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latin typeface="Arial" charset="0"/>
                </a:rPr>
                <a:t>反應速率</a:t>
              </a:r>
              <a:r>
                <a:rPr lang="en-US" altLang="zh-TW" sz="2800">
                  <a:latin typeface="Arial" charset="0"/>
                </a:rPr>
                <a:t> </a:t>
              </a:r>
              <a:r>
                <a:rPr lang="en-US" altLang="zh-HK" sz="2600">
                  <a:latin typeface="Arial" charset="0"/>
                </a:rPr>
                <a:t>= </a:t>
              </a:r>
              <a:r>
                <a:rPr lang="en-US" altLang="zh-HK" sz="3200">
                  <a:solidFill>
                    <a:srgbClr val="FF0000"/>
                  </a:solidFill>
                  <a:latin typeface="Arial" charset="0"/>
                  <a:sym typeface="Symbol" pitchFamily="18" charset="2"/>
                </a:rPr>
                <a:t></a:t>
              </a:r>
              <a:r>
                <a:rPr lang="en-US" altLang="zh-HK" sz="3200">
                  <a:solidFill>
                    <a:srgbClr val="FF0000"/>
                  </a:solidFill>
                  <a:sym typeface="Symbol" pitchFamily="18" charset="2"/>
                </a:rPr>
                <a:t></a:t>
              </a:r>
              <a:endParaRPr lang="en-US" altLang="zh-TW" sz="3200">
                <a:solidFill>
                  <a:srgbClr val="FF0000"/>
                </a:solidFill>
                <a:sym typeface="Symbol" pitchFamily="18" charset="2"/>
              </a:endParaRPr>
            </a:p>
          </p:txBody>
        </p:sp>
        <p:sp>
          <p:nvSpPr>
            <p:cNvPr id="7182" name="文字方塊 11"/>
            <p:cNvSpPr txBox="1">
              <a:spLocks noChangeArrowheads="1"/>
            </p:cNvSpPr>
            <p:nvPr/>
          </p:nvSpPr>
          <p:spPr bwMode="auto">
            <a:xfrm>
              <a:off x="2123729" y="4947295"/>
              <a:ext cx="720079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TW" altLang="en-US" sz="3100" b="1">
                  <a:solidFill>
                    <a:srgbClr val="FF0000"/>
                  </a:solidFill>
                </a:rPr>
                <a:t>其中一種 反應物 或 生成物 的濃度變化</a:t>
              </a:r>
              <a:endParaRPr lang="en-US" altLang="zh-TW" sz="3100" b="1">
                <a:solidFill>
                  <a:srgbClr val="FF0000"/>
                </a:solidFill>
              </a:endParaRPr>
            </a:p>
            <a:p>
              <a:pPr algn="ctr" eaLnBrk="1" hangingPunct="1"/>
              <a:r>
                <a:rPr kumimoji="0" lang="zh-TW" altLang="en-US" sz="3100" b="1">
                  <a:solidFill>
                    <a:srgbClr val="FF0000"/>
                  </a:solidFill>
                  <a:latin typeface="Arial" charset="0"/>
                  <a:cs typeface="Arial" charset="0"/>
                </a:rPr>
                <a:t>時間</a:t>
              </a:r>
              <a:endParaRPr kumimoji="0" lang="zh-HK" altLang="en-US" sz="3100" b="1">
                <a:solidFill>
                  <a:srgbClr val="FF0000"/>
                </a:solidFill>
                <a:latin typeface="Arial" charset="0"/>
                <a:cs typeface="Arial" charset="0"/>
              </a:endParaRPr>
            </a:p>
          </p:txBody>
        </p:sp>
      </p:grpSp>
    </p:spTree>
    <p:extLst>
      <p:ext uri="{BB962C8B-B14F-4D97-AF65-F5344CB8AC3E}">
        <p14:creationId xmlns:p14="http://schemas.microsoft.com/office/powerpoint/2010/main" val="711827982"/>
      </p:ext>
    </p:extLst>
  </p:cSld>
  <p:clrMapOvr>
    <a:masterClrMapping/>
  </p:clrMapOvr>
  <p:timing>
    <p:tnLst>
      <p:par>
        <p:cTn id="1" dur="indefinite" restart="never" nodeType="tmRoot"/>
      </p:par>
    </p:tn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5"/>
          <p:cNvSpPr>
            <a:spLocks noChangeArrowheads="1"/>
          </p:cNvSpPr>
          <p:nvPr/>
        </p:nvSpPr>
        <p:spPr bwMode="auto">
          <a:xfrm>
            <a:off x="107504" y="339333"/>
            <a:ext cx="9036496" cy="569387"/>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900113" indent="-900113" defTabSz="901700">
              <a:defRPr kumimoji="1">
                <a:solidFill>
                  <a:schemeClr val="tx1"/>
                </a:solidFill>
                <a:latin typeface="Calibri" pitchFamily="34" charset="0"/>
                <a:ea typeface="新細明體" charset="-120"/>
              </a:defRPr>
            </a:lvl1pPr>
            <a:lvl2pPr marL="742950" indent="-285750" defTabSz="901700">
              <a:defRPr kumimoji="1">
                <a:solidFill>
                  <a:schemeClr val="tx1"/>
                </a:solidFill>
                <a:latin typeface="Calibri" pitchFamily="34" charset="0"/>
                <a:ea typeface="新細明體" charset="-120"/>
              </a:defRPr>
            </a:lvl2pPr>
            <a:lvl3pPr marL="1143000" indent="-228600" defTabSz="901700">
              <a:defRPr kumimoji="1">
                <a:solidFill>
                  <a:schemeClr val="tx1"/>
                </a:solidFill>
                <a:latin typeface="Calibri" pitchFamily="34" charset="0"/>
                <a:ea typeface="新細明體" charset="-120"/>
              </a:defRPr>
            </a:lvl3pPr>
            <a:lvl4pPr marL="1600200" indent="-228600" defTabSz="901700">
              <a:defRPr kumimoji="1">
                <a:solidFill>
                  <a:schemeClr val="tx1"/>
                </a:solidFill>
                <a:latin typeface="Calibri" pitchFamily="34" charset="0"/>
                <a:ea typeface="新細明體" charset="-120"/>
              </a:defRPr>
            </a:lvl4pPr>
            <a:lvl5pPr marL="2057400" indent="-228600" defTabSz="901700">
              <a:defRPr kumimoji="1">
                <a:solidFill>
                  <a:schemeClr val="tx1"/>
                </a:solidFill>
                <a:latin typeface="Calibri" pitchFamily="34" charset="0"/>
                <a:ea typeface="新細明體"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100" b="1" dirty="0" smtClean="0">
                <a:solidFill>
                  <a:srgbClr val="006600"/>
                </a:solidFill>
              </a:rPr>
              <a:t>利用</a:t>
            </a:r>
            <a:r>
              <a:rPr lang="zh-TW" altLang="en-US" sz="3100" b="1" dirty="0">
                <a:solidFill>
                  <a:srgbClr val="006600"/>
                </a:solidFill>
              </a:rPr>
              <a:t>濃度對時間的坐標圖求出平均速率及瞬間速率</a:t>
            </a:r>
            <a:endParaRPr kumimoji="0" lang="en-US" altLang="zh-TW" sz="3100" b="1" dirty="0">
              <a:solidFill>
                <a:srgbClr val="006600"/>
              </a:solidFill>
              <a:latin typeface="Arial" charset="0"/>
              <a:cs typeface="Arial" charset="0"/>
            </a:endParaRPr>
          </a:p>
        </p:txBody>
      </p:sp>
      <p:sp>
        <p:nvSpPr>
          <p:cNvPr id="9219" name="Rectangle 5"/>
          <p:cNvSpPr>
            <a:spLocks noChangeArrowheads="1"/>
          </p:cNvSpPr>
          <p:nvPr/>
        </p:nvSpPr>
        <p:spPr bwMode="auto">
          <a:xfrm>
            <a:off x="107504" y="1484784"/>
            <a:ext cx="40322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dirty="0">
                <a:solidFill>
                  <a:srgbClr val="CC0000"/>
                </a:solidFill>
              </a:rPr>
              <a:t>濃度對時間的坐標圖</a:t>
            </a:r>
            <a:endParaRPr lang="en-US" altLang="zh-TW" sz="3200" b="1" dirty="0">
              <a:solidFill>
                <a:srgbClr val="CC0000"/>
              </a:solidFill>
            </a:endParaRPr>
          </a:p>
        </p:txBody>
      </p:sp>
      <p:sp>
        <p:nvSpPr>
          <p:cNvPr id="9221" name="文字方塊 4"/>
          <p:cNvSpPr txBox="1">
            <a:spLocks noChangeArrowheads="1"/>
          </p:cNvSpPr>
          <p:nvPr/>
        </p:nvSpPr>
        <p:spPr bwMode="auto">
          <a:xfrm>
            <a:off x="2051050" y="5408389"/>
            <a:ext cx="762000" cy="396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時間</a:t>
            </a:r>
            <a:r>
              <a:rPr kumimoji="0" lang="en-US" altLang="zh-HK" sz="2000">
                <a:latin typeface="Arial" charset="0"/>
                <a:cs typeface="Arial" charset="0"/>
              </a:rPr>
              <a:t> </a:t>
            </a:r>
            <a:endParaRPr kumimoji="0" lang="zh-HK" altLang="en-US" sz="2000">
              <a:latin typeface="Arial" charset="0"/>
              <a:cs typeface="Arial" charset="0"/>
            </a:endParaRPr>
          </a:p>
        </p:txBody>
      </p:sp>
      <p:sp>
        <p:nvSpPr>
          <p:cNvPr id="9222" name="文字方塊 7"/>
          <p:cNvSpPr txBox="1">
            <a:spLocks noChangeArrowheads="1"/>
          </p:cNvSpPr>
          <p:nvPr/>
        </p:nvSpPr>
        <p:spPr bwMode="auto">
          <a:xfrm>
            <a:off x="6635750" y="5408389"/>
            <a:ext cx="762000" cy="396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時間</a:t>
            </a:r>
            <a:r>
              <a:rPr kumimoji="0" lang="en-US" altLang="zh-HK" sz="2000">
                <a:latin typeface="Arial" charset="0"/>
                <a:cs typeface="Arial" charset="0"/>
              </a:rPr>
              <a:t> </a:t>
            </a:r>
            <a:endParaRPr kumimoji="0" lang="zh-HK" altLang="en-US" sz="2000">
              <a:latin typeface="Arial" charset="0"/>
              <a:cs typeface="Arial" charset="0"/>
            </a:endParaRPr>
          </a:p>
        </p:txBody>
      </p:sp>
      <p:sp>
        <p:nvSpPr>
          <p:cNvPr id="9225" name="文字方塊 2"/>
          <p:cNvSpPr txBox="1">
            <a:spLocks noChangeArrowheads="1"/>
          </p:cNvSpPr>
          <p:nvPr/>
        </p:nvSpPr>
        <p:spPr bwMode="auto">
          <a:xfrm>
            <a:off x="4803775" y="3144614"/>
            <a:ext cx="488950" cy="16160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生成物的濃度</a:t>
            </a:r>
            <a:endParaRPr lang="zh-HK" altLang="en-US" sz="2000"/>
          </a:p>
        </p:txBody>
      </p:sp>
      <p:sp>
        <p:nvSpPr>
          <p:cNvPr id="9226" name="文字方塊 11"/>
          <p:cNvSpPr txBox="1">
            <a:spLocks noChangeArrowheads="1"/>
          </p:cNvSpPr>
          <p:nvPr/>
        </p:nvSpPr>
        <p:spPr bwMode="auto">
          <a:xfrm>
            <a:off x="306388" y="3144614"/>
            <a:ext cx="488950" cy="16160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反應物的濃度</a:t>
            </a:r>
            <a:endParaRPr lang="zh-HK" altLang="en-US" sz="2000"/>
          </a:p>
        </p:txBody>
      </p:sp>
      <p:pic>
        <p:nvPicPr>
          <p:cNvPr id="9228"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650" y="2504852"/>
            <a:ext cx="3683000" cy="2882900"/>
          </a:xfrm>
          <a:prstGeom prst="rect">
            <a:avLst/>
          </a:prstGeom>
          <a:solidFill>
            <a:srgbClr val="FFFF00"/>
          </a:solidFill>
          <a:ln w="57150">
            <a:solidFill>
              <a:srgbClr val="FFFF00"/>
            </a:solidFill>
            <a:miter lim="800000"/>
            <a:headEnd/>
            <a:tailEnd/>
          </a:ln>
        </p:spPr>
      </p:pic>
      <p:pic>
        <p:nvPicPr>
          <p:cNvPr id="9229"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1925" y="2504852"/>
            <a:ext cx="3651250" cy="2878137"/>
          </a:xfrm>
          <a:prstGeom prst="rect">
            <a:avLst/>
          </a:prstGeom>
          <a:noFill/>
          <a:ln w="762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12150582"/>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nvSpPr>
        <p:spPr bwMode="auto">
          <a:xfrm>
            <a:off x="683220" y="400422"/>
            <a:ext cx="2160588"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dirty="0" smtClean="0">
                <a:solidFill>
                  <a:srgbClr val="800080"/>
                </a:solidFill>
              </a:rPr>
              <a:t>金屬</a:t>
            </a:r>
            <a:r>
              <a:rPr lang="zh-TW" altLang="en-US" sz="3200" dirty="0">
                <a:solidFill>
                  <a:srgbClr val="800080"/>
                </a:solidFill>
              </a:rPr>
              <a:t>鍵</a:t>
            </a:r>
            <a:endParaRPr lang="en-US" altLang="zh-TW" sz="3200" dirty="0">
              <a:solidFill>
                <a:srgbClr val="800080"/>
              </a:solidFill>
            </a:endParaRPr>
          </a:p>
        </p:txBody>
      </p:sp>
      <p:sp>
        <p:nvSpPr>
          <p:cNvPr id="99331" name="Rectangle 3"/>
          <p:cNvSpPr>
            <a:spLocks noChangeArrowheads="1"/>
          </p:cNvSpPr>
          <p:nvPr/>
        </p:nvSpPr>
        <p:spPr bwMode="auto">
          <a:xfrm>
            <a:off x="683393" y="1340768"/>
            <a:ext cx="3168650"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dirty="0">
                <a:solidFill>
                  <a:srgbClr val="CC0000"/>
                </a:solidFill>
              </a:rPr>
              <a:t>金屬鍵是甚麼？</a:t>
            </a:r>
            <a:endParaRPr lang="en-US" altLang="zh-TW" sz="3200" dirty="0">
              <a:solidFill>
                <a:srgbClr val="CC0000"/>
              </a:solidFill>
            </a:endParaRPr>
          </a:p>
        </p:txBody>
      </p:sp>
      <p:sp>
        <p:nvSpPr>
          <p:cNvPr id="74756" name="Rectangle 35"/>
          <p:cNvSpPr>
            <a:spLocks noChangeArrowheads="1"/>
          </p:cNvSpPr>
          <p:nvPr/>
        </p:nvSpPr>
        <p:spPr bwMode="auto">
          <a:xfrm>
            <a:off x="754831" y="2564904"/>
            <a:ext cx="33131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b="0"/>
              <a:t>以鈉金屬為例。</a:t>
            </a:r>
            <a:endParaRPr lang="en-US" altLang="zh-TW" b="0"/>
          </a:p>
        </p:txBody>
      </p:sp>
      <p:sp>
        <p:nvSpPr>
          <p:cNvPr id="99369" name="Rectangle 41"/>
          <p:cNvSpPr>
            <a:spLocks noChangeArrowheads="1"/>
          </p:cNvSpPr>
          <p:nvPr/>
        </p:nvSpPr>
        <p:spPr bwMode="auto">
          <a:xfrm>
            <a:off x="1331093" y="4790405"/>
            <a:ext cx="40322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3"/>
              </a:buBlip>
            </a:pPr>
            <a:r>
              <a:rPr lang="zh-TW" altLang="en-US" b="0"/>
              <a:t>帶 </a:t>
            </a:r>
            <a:r>
              <a:rPr lang="zh-TW" altLang="en-US" sz="3200">
                <a:solidFill>
                  <a:srgbClr val="6699FF"/>
                </a:solidFill>
              </a:rPr>
              <a:t>正電荷的鈉離子</a:t>
            </a:r>
            <a:endParaRPr lang="en-US" altLang="zh-TW" sz="3200">
              <a:solidFill>
                <a:srgbClr val="6699FF"/>
              </a:solidFill>
            </a:endParaRPr>
          </a:p>
        </p:txBody>
      </p:sp>
      <p:sp>
        <p:nvSpPr>
          <p:cNvPr id="99380" name="Rectangle 52"/>
          <p:cNvSpPr>
            <a:spLocks noChangeArrowheads="1"/>
          </p:cNvSpPr>
          <p:nvPr/>
        </p:nvSpPr>
        <p:spPr bwMode="auto">
          <a:xfrm>
            <a:off x="754831" y="3712493"/>
            <a:ext cx="79216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2"/>
              </a:buBlip>
            </a:pPr>
            <a:r>
              <a:rPr lang="zh-TW" altLang="en-US" b="0"/>
              <a:t>這 </a:t>
            </a:r>
            <a:r>
              <a:rPr lang="zh-TW" altLang="en-US"/>
              <a:t>單獨的最外層電子 </a:t>
            </a:r>
            <a:r>
              <a:rPr lang="zh-TW" altLang="en-US" b="0"/>
              <a:t>與原子核的距離比較遠，故這個電子較易脫離原子核的引力。</a:t>
            </a:r>
            <a:endParaRPr lang="en-US" altLang="zh-TW" b="0"/>
          </a:p>
        </p:txBody>
      </p:sp>
      <p:sp>
        <p:nvSpPr>
          <p:cNvPr id="99381" name="Rectangle 53"/>
          <p:cNvSpPr>
            <a:spLocks noChangeArrowheads="1"/>
          </p:cNvSpPr>
          <p:nvPr/>
        </p:nvSpPr>
        <p:spPr bwMode="auto">
          <a:xfrm>
            <a:off x="1331093" y="5369843"/>
            <a:ext cx="2376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3"/>
              </a:buBlip>
            </a:pPr>
            <a:r>
              <a:rPr lang="zh-TW" altLang="en-US" sz="3200">
                <a:solidFill>
                  <a:srgbClr val="3399FF"/>
                </a:solidFill>
              </a:rPr>
              <a:t>離域電子</a:t>
            </a:r>
            <a:endParaRPr lang="en-US" altLang="zh-TW" sz="3200">
              <a:solidFill>
                <a:srgbClr val="3399FF"/>
              </a:solidFill>
            </a:endParaRPr>
          </a:p>
        </p:txBody>
      </p:sp>
      <p:pic>
        <p:nvPicPr>
          <p:cNvPr id="2" name="圖片 1"/>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3928" y="2243435"/>
            <a:ext cx="1152525" cy="116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85362556"/>
      </p:ext>
    </p:extLst>
  </p:cSld>
  <p:clrMapOvr>
    <a:masterClrMapping/>
  </p:clrMapOvr>
  <p:timing>
    <p:tnLst>
      <p:par>
        <p:cTn id="1" dur="indefinite" restart="never" nodeType="tmRoot"/>
      </p:par>
    </p:tn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ChangeArrowheads="1"/>
          </p:cNvSpPr>
          <p:nvPr/>
        </p:nvSpPr>
        <p:spPr bwMode="auto">
          <a:xfrm>
            <a:off x="323081" y="401291"/>
            <a:ext cx="47529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r>
              <a:rPr lang="zh-TW" altLang="en-US" sz="3200" b="1">
                <a:solidFill>
                  <a:srgbClr val="CC0066"/>
                </a:solidFill>
              </a:rPr>
              <a:t>詮釋濃度對時間的坐標圖</a:t>
            </a:r>
            <a:endParaRPr lang="en-US" altLang="zh-TW" sz="3200" b="1">
              <a:solidFill>
                <a:srgbClr val="CC0066"/>
              </a:solidFill>
            </a:endParaRPr>
          </a:p>
        </p:txBody>
      </p:sp>
      <p:pic>
        <p:nvPicPr>
          <p:cNvPr id="1126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95773" y="1412776"/>
            <a:ext cx="4741863" cy="432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268" name="文字方塊 4"/>
          <p:cNvSpPr txBox="1">
            <a:spLocks noChangeArrowheads="1"/>
          </p:cNvSpPr>
          <p:nvPr/>
        </p:nvSpPr>
        <p:spPr bwMode="auto">
          <a:xfrm>
            <a:off x="4005561" y="5733951"/>
            <a:ext cx="698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時間</a:t>
            </a:r>
            <a:endParaRPr kumimoji="0" lang="zh-HK" altLang="en-US" sz="2000">
              <a:latin typeface="Arial" charset="0"/>
              <a:cs typeface="Arial" charset="0"/>
            </a:endParaRPr>
          </a:p>
        </p:txBody>
      </p:sp>
      <p:sp>
        <p:nvSpPr>
          <p:cNvPr id="11270" name="文字方塊 2"/>
          <p:cNvSpPr txBox="1">
            <a:spLocks noChangeArrowheads="1"/>
          </p:cNvSpPr>
          <p:nvPr/>
        </p:nvSpPr>
        <p:spPr bwMode="auto">
          <a:xfrm>
            <a:off x="2399011" y="1701701"/>
            <a:ext cx="2736850" cy="387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80000"/>
              </a:lnSpc>
            </a:pPr>
            <a:r>
              <a:rPr kumimoji="0" lang="zh-TW" altLang="en-US" sz="2400">
                <a:latin typeface="Arial" charset="0"/>
                <a:cs typeface="Arial" charset="0"/>
              </a:rPr>
              <a:t>生成物的 </a:t>
            </a:r>
            <a:r>
              <a:rPr kumimoji="0" lang="zh-TW" altLang="en-US" sz="2400" b="1" u="sng">
                <a:solidFill>
                  <a:srgbClr val="FF0000"/>
                </a:solidFill>
                <a:latin typeface="Arial" charset="0"/>
                <a:cs typeface="Arial" charset="0"/>
              </a:rPr>
              <a:t>最終濃度</a:t>
            </a:r>
            <a:endParaRPr kumimoji="0" lang="zh-HK" altLang="en-US" sz="2400" b="1" u="sng">
              <a:solidFill>
                <a:srgbClr val="FF0000"/>
              </a:solidFill>
              <a:latin typeface="Arial" charset="0"/>
              <a:cs typeface="Arial" charset="0"/>
            </a:endParaRPr>
          </a:p>
        </p:txBody>
      </p:sp>
      <p:sp>
        <p:nvSpPr>
          <p:cNvPr id="11271" name="文字方塊 8"/>
          <p:cNvSpPr txBox="1">
            <a:spLocks noChangeArrowheads="1"/>
          </p:cNvSpPr>
          <p:nvPr/>
        </p:nvSpPr>
        <p:spPr bwMode="auto">
          <a:xfrm>
            <a:off x="5559723" y="1722339"/>
            <a:ext cx="1808163" cy="3841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80000"/>
              </a:lnSpc>
            </a:pPr>
            <a:r>
              <a:rPr kumimoji="0" lang="zh-TW" altLang="en-US" sz="2400">
                <a:latin typeface="Arial" charset="0"/>
                <a:cs typeface="Arial" charset="0"/>
              </a:rPr>
              <a:t>反應的 </a:t>
            </a:r>
            <a:r>
              <a:rPr kumimoji="0" lang="zh-TW" altLang="en-US" sz="2400" b="1" u="sng">
                <a:solidFill>
                  <a:srgbClr val="FF0000"/>
                </a:solidFill>
                <a:latin typeface="Arial" charset="0"/>
                <a:cs typeface="Arial" charset="0"/>
              </a:rPr>
              <a:t>終點</a:t>
            </a:r>
            <a:endParaRPr kumimoji="0" lang="zh-HK" altLang="en-US" sz="2400" b="1" u="sng">
              <a:solidFill>
                <a:srgbClr val="FF0000"/>
              </a:solidFill>
              <a:latin typeface="Arial" charset="0"/>
              <a:cs typeface="Arial" charset="0"/>
            </a:endParaRPr>
          </a:p>
        </p:txBody>
      </p:sp>
      <p:sp>
        <p:nvSpPr>
          <p:cNvPr id="11272" name="文字方塊 9"/>
          <p:cNvSpPr txBox="1">
            <a:spLocks noChangeArrowheads="1"/>
          </p:cNvSpPr>
          <p:nvPr/>
        </p:nvSpPr>
        <p:spPr bwMode="auto">
          <a:xfrm>
            <a:off x="4865986" y="1985864"/>
            <a:ext cx="4143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80000"/>
              </a:lnSpc>
            </a:pPr>
            <a:r>
              <a:rPr kumimoji="0" lang="en-US" altLang="zh-HK" sz="2000" i="1">
                <a:latin typeface="Arial" charset="0"/>
                <a:cs typeface="Arial" charset="0"/>
              </a:rPr>
              <a:t>F</a:t>
            </a:r>
            <a:endParaRPr kumimoji="0" lang="zh-HK" altLang="en-US" sz="2000" i="1">
              <a:latin typeface="Arial" charset="0"/>
              <a:cs typeface="Arial" charset="0"/>
            </a:endParaRPr>
          </a:p>
        </p:txBody>
      </p:sp>
      <p:sp>
        <p:nvSpPr>
          <p:cNvPr id="11273" name="文字方塊 10"/>
          <p:cNvSpPr txBox="1">
            <a:spLocks noChangeArrowheads="1"/>
          </p:cNvSpPr>
          <p:nvPr/>
        </p:nvSpPr>
        <p:spPr bwMode="auto">
          <a:xfrm>
            <a:off x="5823248" y="4797326"/>
            <a:ext cx="2841625" cy="3873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80000"/>
              </a:lnSpc>
            </a:pPr>
            <a:r>
              <a:rPr kumimoji="0" lang="zh-TW" altLang="en-US" sz="2400">
                <a:latin typeface="Arial" charset="0"/>
                <a:cs typeface="Arial" charset="0"/>
              </a:rPr>
              <a:t>反應所需的 </a:t>
            </a:r>
            <a:r>
              <a:rPr kumimoji="0" lang="zh-TW" altLang="en-US" sz="2400" b="1" u="sng">
                <a:solidFill>
                  <a:srgbClr val="FF0000"/>
                </a:solidFill>
                <a:latin typeface="Arial" charset="0"/>
                <a:cs typeface="Arial" charset="0"/>
              </a:rPr>
              <a:t>總時間</a:t>
            </a:r>
            <a:endParaRPr kumimoji="0" lang="zh-HK" altLang="en-US" sz="2400" b="1" u="sng">
              <a:solidFill>
                <a:srgbClr val="FF0000"/>
              </a:solidFill>
              <a:latin typeface="Arial" charset="0"/>
              <a:cs typeface="Arial" charset="0"/>
            </a:endParaRPr>
          </a:p>
        </p:txBody>
      </p:sp>
      <p:sp>
        <p:nvSpPr>
          <p:cNvPr id="11274" name="文字方塊 11"/>
          <p:cNvSpPr txBox="1">
            <a:spLocks noChangeArrowheads="1"/>
          </p:cNvSpPr>
          <p:nvPr/>
        </p:nvSpPr>
        <p:spPr bwMode="auto">
          <a:xfrm>
            <a:off x="3761086" y="2854226"/>
            <a:ext cx="654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HK" altLang="en-US" sz="2000">
                <a:latin typeface="Arial" charset="0"/>
                <a:cs typeface="Arial" charset="0"/>
                <a:sym typeface="Symbol" pitchFamily="18" charset="2"/>
              </a:rPr>
              <a:t></a:t>
            </a:r>
            <a:r>
              <a:rPr kumimoji="0" lang="en-US" altLang="zh-HK" sz="2000">
                <a:latin typeface="Arial" charset="0"/>
                <a:cs typeface="Arial" charset="0"/>
                <a:sym typeface="Symbol" pitchFamily="18" charset="2"/>
              </a:rPr>
              <a:t>[</a:t>
            </a:r>
            <a:r>
              <a:rPr kumimoji="0" lang="en-US" altLang="zh-HK" sz="2000" i="1">
                <a:latin typeface="Arial" charset="0"/>
                <a:cs typeface="Arial" charset="0"/>
                <a:sym typeface="Symbol" pitchFamily="18" charset="2"/>
              </a:rPr>
              <a:t>P</a:t>
            </a:r>
            <a:r>
              <a:rPr kumimoji="0" lang="en-US" altLang="zh-HK" sz="2000">
                <a:latin typeface="Arial" charset="0"/>
                <a:cs typeface="Arial" charset="0"/>
                <a:sym typeface="Symbol" pitchFamily="18" charset="2"/>
              </a:rPr>
              <a:t>]</a:t>
            </a:r>
          </a:p>
        </p:txBody>
      </p:sp>
      <p:sp>
        <p:nvSpPr>
          <p:cNvPr id="11275" name="文字方塊 12"/>
          <p:cNvSpPr txBox="1">
            <a:spLocks noChangeArrowheads="1"/>
          </p:cNvSpPr>
          <p:nvPr/>
        </p:nvSpPr>
        <p:spPr bwMode="auto">
          <a:xfrm>
            <a:off x="3048298" y="3462239"/>
            <a:ext cx="4111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HK" altLang="en-US" sz="2000">
                <a:latin typeface="Arial" charset="0"/>
                <a:cs typeface="Arial" charset="0"/>
                <a:sym typeface="Symbol" pitchFamily="18" charset="2"/>
              </a:rPr>
              <a:t></a:t>
            </a:r>
            <a:r>
              <a:rPr kumimoji="0" lang="en-US" altLang="zh-HK" sz="2000" i="1">
                <a:latin typeface="Arial" charset="0"/>
                <a:cs typeface="Arial" charset="0"/>
                <a:sym typeface="Symbol" pitchFamily="18" charset="2"/>
              </a:rPr>
              <a:t>t</a:t>
            </a:r>
            <a:endParaRPr kumimoji="0" lang="zh-HK" altLang="en-US" sz="2000" i="1">
              <a:latin typeface="Arial" charset="0"/>
              <a:cs typeface="Arial" charset="0"/>
            </a:endParaRPr>
          </a:p>
        </p:txBody>
      </p:sp>
      <p:sp>
        <p:nvSpPr>
          <p:cNvPr id="11276" name="文字方塊 13"/>
          <p:cNvSpPr txBox="1">
            <a:spLocks noChangeArrowheads="1"/>
          </p:cNvSpPr>
          <p:nvPr/>
        </p:nvSpPr>
        <p:spPr bwMode="auto">
          <a:xfrm>
            <a:off x="1403648" y="2878039"/>
            <a:ext cx="492125" cy="163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生成物的濃度</a:t>
            </a:r>
            <a:endParaRPr lang="zh-HK" altLang="en-US" sz="2000"/>
          </a:p>
        </p:txBody>
      </p:sp>
      <p:sp>
        <p:nvSpPr>
          <p:cNvPr id="11278" name="文字方塊 1"/>
          <p:cNvSpPr txBox="1">
            <a:spLocks noChangeArrowheads="1"/>
          </p:cNvSpPr>
          <p:nvPr/>
        </p:nvSpPr>
        <p:spPr bwMode="auto">
          <a:xfrm>
            <a:off x="1568748" y="5533926"/>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2000">
                <a:latin typeface="Arial" charset="0"/>
                <a:cs typeface="Arial" charset="0"/>
              </a:rPr>
              <a:t>0</a:t>
            </a:r>
            <a:endParaRPr lang="zh-HK" altLang="en-US" sz="2000">
              <a:latin typeface="Arial" charset="0"/>
              <a:cs typeface="Arial" charset="0"/>
            </a:endParaRPr>
          </a:p>
        </p:txBody>
      </p:sp>
    </p:spTree>
    <p:extLst>
      <p:ext uri="{BB962C8B-B14F-4D97-AF65-F5344CB8AC3E}">
        <p14:creationId xmlns:p14="http://schemas.microsoft.com/office/powerpoint/2010/main" val="678362386"/>
      </p:ext>
    </p:extLst>
  </p:cSld>
  <p:clrMapOvr>
    <a:masterClrMapping/>
  </p:clrMapOvr>
  <p:timing>
    <p:tnLst>
      <p:par>
        <p:cTn id="1" dur="indefinite" restart="never" nodeType="tmRoot"/>
      </p:par>
    </p:tnLst>
  </p:timing>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矩形 1"/>
          <p:cNvSpPr>
            <a:spLocks noChangeArrowheads="1"/>
          </p:cNvSpPr>
          <p:nvPr/>
        </p:nvSpPr>
        <p:spPr bwMode="auto">
          <a:xfrm>
            <a:off x="34925" y="1634133"/>
            <a:ext cx="9109075" cy="11890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buFontTx/>
              <a:buAutoNum type="arabicPeriod"/>
            </a:pPr>
            <a:r>
              <a:rPr lang="zh-TW" altLang="en-US" sz="2800">
                <a:latin typeface="Arial" charset="0"/>
                <a:cs typeface="Arial" charset="0"/>
              </a:rPr>
              <a:t>在生成物的濃度對時間的坐標圖中</a:t>
            </a:r>
            <a:r>
              <a:rPr lang="zh-TW" altLang="en-US" sz="2400">
                <a:latin typeface="Arial" charset="0"/>
                <a:cs typeface="Arial" charset="0"/>
              </a:rPr>
              <a:t>，</a:t>
            </a:r>
            <a:r>
              <a:rPr lang="zh-TW" altLang="en-US" sz="2800">
                <a:latin typeface="Arial" charset="0"/>
                <a:cs typeface="Arial" charset="0"/>
              </a:rPr>
              <a:t>由於時間 </a:t>
            </a:r>
            <a:r>
              <a:rPr lang="en-US" altLang="zh-TW" sz="2800" i="1">
                <a:latin typeface="Arial" charset="0"/>
                <a:cs typeface="Arial" charset="0"/>
              </a:rPr>
              <a:t>t </a:t>
            </a:r>
            <a:r>
              <a:rPr lang="en-US" altLang="zh-TW" sz="2800">
                <a:latin typeface="Arial" charset="0"/>
                <a:cs typeface="Arial" charset="0"/>
              </a:rPr>
              <a:t>= 0</a:t>
            </a:r>
            <a:r>
              <a:rPr lang="zh-TW" altLang="en-US" sz="2800">
                <a:latin typeface="Arial" charset="0"/>
                <a:cs typeface="Arial" charset="0"/>
              </a:rPr>
              <a:t>時</a:t>
            </a:r>
            <a:r>
              <a:rPr lang="zh-TW" altLang="en-US" sz="2400">
                <a:latin typeface="Arial" charset="0"/>
                <a:cs typeface="Arial" charset="0"/>
              </a:rPr>
              <a:t>，</a:t>
            </a:r>
            <a:r>
              <a:rPr lang="zh-TW" altLang="en-US" sz="2800">
                <a:latin typeface="Arial" charset="0"/>
                <a:cs typeface="Arial" charset="0"/>
              </a:rPr>
              <a:t>沒有任何生成物產生，故曲線由 </a:t>
            </a:r>
            <a:r>
              <a:rPr lang="zh-TW" altLang="en-US" sz="3200" b="1" u="sng">
                <a:solidFill>
                  <a:srgbClr val="FF0000"/>
                </a:solidFill>
                <a:latin typeface="Arial" charset="0"/>
                <a:cs typeface="Arial" charset="0"/>
              </a:rPr>
              <a:t>原點</a:t>
            </a:r>
            <a:r>
              <a:rPr lang="zh-TW" altLang="en-US" sz="2800" b="1">
                <a:solidFill>
                  <a:srgbClr val="FF0000"/>
                </a:solidFill>
                <a:latin typeface="Arial" charset="0"/>
                <a:cs typeface="Arial" charset="0"/>
              </a:rPr>
              <a:t> </a:t>
            </a:r>
            <a:r>
              <a:rPr lang="zh-TW" altLang="en-US" sz="2800">
                <a:latin typeface="Arial" charset="0"/>
                <a:cs typeface="Arial" charset="0"/>
              </a:rPr>
              <a:t>開始。</a:t>
            </a:r>
            <a:endParaRPr kumimoji="0" lang="zh-HK" altLang="en-US" sz="2800">
              <a:latin typeface="Arial" charset="0"/>
              <a:cs typeface="Arial" charset="0"/>
            </a:endParaRPr>
          </a:p>
        </p:txBody>
      </p:sp>
      <p:sp>
        <p:nvSpPr>
          <p:cNvPr id="12291" name="矩形 2"/>
          <p:cNvSpPr>
            <a:spLocks noChangeArrowheads="1"/>
          </p:cNvSpPr>
          <p:nvPr/>
        </p:nvSpPr>
        <p:spPr bwMode="auto">
          <a:xfrm>
            <a:off x="34925" y="3004145"/>
            <a:ext cx="9109075" cy="6842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pPr>
            <a:r>
              <a:rPr kumimoji="0" lang="en-US" altLang="zh-HK" sz="2800">
                <a:latin typeface="Arial" charset="0"/>
                <a:cs typeface="Arial" charset="0"/>
              </a:rPr>
              <a:t>2. 	</a:t>
            </a:r>
            <a:r>
              <a:rPr lang="zh-TW" altLang="en-US" sz="2800"/>
              <a:t>曲線開始時很</a:t>
            </a:r>
            <a:r>
              <a:rPr lang="zh-TW" altLang="en-US" sz="2800" b="1"/>
              <a:t> </a:t>
            </a:r>
            <a:r>
              <a:rPr lang="zh-TW" altLang="en-US" sz="3200" b="1" u="sng">
                <a:solidFill>
                  <a:srgbClr val="FF0000"/>
                </a:solidFill>
              </a:rPr>
              <a:t>傾斜</a:t>
            </a:r>
            <a:r>
              <a:rPr lang="zh-TW" altLang="en-US" sz="2400"/>
              <a:t>，</a:t>
            </a:r>
            <a:r>
              <a:rPr lang="zh-TW" altLang="en-US" sz="2800"/>
              <a:t>而傾斜的程度會隨時間而 </a:t>
            </a:r>
            <a:r>
              <a:rPr lang="zh-TW" altLang="en-US" sz="3200" b="1" u="sng">
                <a:solidFill>
                  <a:srgbClr val="FF0000"/>
                </a:solidFill>
              </a:rPr>
              <a:t>減少</a:t>
            </a:r>
            <a:r>
              <a:rPr lang="zh-TW" altLang="en-US" sz="2400">
                <a:latin typeface="Arial" charset="0"/>
                <a:cs typeface="Arial" charset="0"/>
              </a:rPr>
              <a:t>。</a:t>
            </a:r>
            <a:r>
              <a:rPr lang="zh-TW" altLang="en-US" sz="2800"/>
              <a:t> </a:t>
            </a:r>
            <a:endParaRPr kumimoji="0" lang="zh-HK" altLang="en-US" sz="2800">
              <a:latin typeface="Arial" charset="0"/>
              <a:cs typeface="Arial" charset="0"/>
            </a:endParaRPr>
          </a:p>
        </p:txBody>
      </p:sp>
      <p:sp>
        <p:nvSpPr>
          <p:cNvPr id="12292" name="矩形 3"/>
          <p:cNvSpPr>
            <a:spLocks noChangeArrowheads="1"/>
          </p:cNvSpPr>
          <p:nvPr/>
        </p:nvSpPr>
        <p:spPr bwMode="auto">
          <a:xfrm>
            <a:off x="34925" y="3831233"/>
            <a:ext cx="9109075" cy="18653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pPr>
            <a:r>
              <a:rPr kumimoji="0" lang="en-US" altLang="zh-HK" sz="2800">
                <a:latin typeface="Arial" charset="0"/>
                <a:cs typeface="Arial" charset="0"/>
              </a:rPr>
              <a:t>3. 	</a:t>
            </a:r>
            <a:r>
              <a:rPr lang="zh-TW" altLang="en-US" sz="2800">
                <a:latin typeface="Arial" charset="0"/>
                <a:cs typeface="Arial" charset="0"/>
              </a:rPr>
              <a:t>曲線最終變為 </a:t>
            </a:r>
            <a:r>
              <a:rPr lang="zh-TW" altLang="en-US" sz="3200" b="1" u="sng">
                <a:solidFill>
                  <a:srgbClr val="FF0000"/>
                </a:solidFill>
                <a:latin typeface="Arial" charset="0"/>
                <a:cs typeface="Arial" charset="0"/>
              </a:rPr>
              <a:t>水平</a:t>
            </a:r>
            <a:r>
              <a:rPr lang="zh-TW" altLang="en-US" sz="2800" b="1">
                <a:solidFill>
                  <a:srgbClr val="FF0000"/>
                </a:solidFill>
                <a:latin typeface="Arial" charset="0"/>
                <a:cs typeface="Arial" charset="0"/>
              </a:rPr>
              <a:t> </a:t>
            </a:r>
            <a:r>
              <a:rPr lang="zh-TW" altLang="en-US" sz="2800">
                <a:latin typeface="Arial" charset="0"/>
                <a:cs typeface="Arial" charset="0"/>
              </a:rPr>
              <a:t>線，這表示生成物的濃度維持不變，即反應 </a:t>
            </a:r>
            <a:r>
              <a:rPr lang="zh-TW" altLang="en-US" sz="3200" b="1" u="sng">
                <a:solidFill>
                  <a:srgbClr val="FF0000"/>
                </a:solidFill>
                <a:latin typeface="Arial" charset="0"/>
                <a:cs typeface="Arial" charset="0"/>
              </a:rPr>
              <a:t>結束</a:t>
            </a:r>
            <a:r>
              <a:rPr lang="zh-TW" altLang="en-US" sz="2800" b="1">
                <a:latin typeface="Arial" charset="0"/>
                <a:cs typeface="Arial" charset="0"/>
              </a:rPr>
              <a:t> </a:t>
            </a:r>
            <a:r>
              <a:rPr lang="zh-TW" altLang="en-US" sz="2800">
                <a:latin typeface="Arial" charset="0"/>
                <a:cs typeface="Arial" charset="0"/>
              </a:rPr>
              <a:t>了，不會再產生任何生成物。        </a:t>
            </a:r>
            <a:r>
              <a:rPr lang="en-US" altLang="zh-TW" sz="2800" i="1">
                <a:latin typeface="Arial" charset="0"/>
                <a:cs typeface="Arial" charset="0"/>
              </a:rPr>
              <a:t>F </a:t>
            </a:r>
            <a:r>
              <a:rPr lang="zh-TW" altLang="en-US" sz="2800">
                <a:latin typeface="Arial" charset="0"/>
                <a:cs typeface="Arial" charset="0"/>
              </a:rPr>
              <a:t>點則表示反應的 </a:t>
            </a:r>
            <a:r>
              <a:rPr lang="zh-TW" altLang="en-US" sz="3200" b="1" u="sng">
                <a:solidFill>
                  <a:srgbClr val="FF0000"/>
                </a:solidFill>
                <a:latin typeface="Arial" charset="0"/>
                <a:cs typeface="Arial" charset="0"/>
              </a:rPr>
              <a:t>終點</a:t>
            </a:r>
            <a:r>
              <a:rPr lang="zh-TW" altLang="en-US" sz="2800">
                <a:latin typeface="Arial" charset="0"/>
                <a:cs typeface="Arial" charset="0"/>
              </a:rPr>
              <a:t>。</a:t>
            </a:r>
            <a:endParaRPr kumimoji="0" lang="zh-HK" altLang="en-US" sz="2800">
              <a:latin typeface="Arial" charset="0"/>
              <a:cs typeface="Arial" charset="0"/>
            </a:endParaRPr>
          </a:p>
        </p:txBody>
      </p:sp>
      <p:sp>
        <p:nvSpPr>
          <p:cNvPr id="12293" name="矩形 4"/>
          <p:cNvSpPr>
            <a:spLocks noChangeArrowheads="1"/>
          </p:cNvSpPr>
          <p:nvPr/>
        </p:nvSpPr>
        <p:spPr bwMode="auto">
          <a:xfrm>
            <a:off x="34925" y="5704483"/>
            <a:ext cx="9037638"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pPr>
            <a:r>
              <a:rPr kumimoji="0" lang="en-US" altLang="zh-HK" sz="2800">
                <a:latin typeface="Arial" charset="0"/>
                <a:cs typeface="Arial" charset="0"/>
              </a:rPr>
              <a:t>4. 	</a:t>
            </a:r>
            <a:r>
              <a:rPr lang="zh-TW" altLang="en-US" sz="2800"/>
              <a:t>曲線顯示了生成物的最終濃度和反應所需的總時間。</a:t>
            </a:r>
            <a:endParaRPr kumimoji="0" lang="zh-HK" altLang="en-US" sz="2800">
              <a:latin typeface="Arial" charset="0"/>
              <a:cs typeface="Arial" charset="0"/>
            </a:endParaRPr>
          </a:p>
        </p:txBody>
      </p:sp>
      <p:pic>
        <p:nvPicPr>
          <p:cNvPr id="12296" name="Picture 1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48038" y="19050"/>
            <a:ext cx="1655762" cy="14652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51987926"/>
      </p:ext>
    </p:extLst>
  </p:cSld>
  <p:clrMapOvr>
    <a:masterClrMapping/>
  </p:clrMapOvr>
  <p:timing>
    <p:tnLst>
      <p:par>
        <p:cTn id="1" dur="indefinite" restart="never" nodeType="tmRoot"/>
      </p:par>
    </p:tnLst>
  </p:timing>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文字方塊 5"/>
          <p:cNvSpPr txBox="1">
            <a:spLocks noChangeArrowheads="1"/>
          </p:cNvSpPr>
          <p:nvPr/>
        </p:nvSpPr>
        <p:spPr bwMode="auto">
          <a:xfrm>
            <a:off x="3995738" y="4931122"/>
            <a:ext cx="1031875" cy="946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HK" altLang="en-US" sz="2800">
                <a:solidFill>
                  <a:srgbClr val="FF0000"/>
                </a:solidFill>
                <a:latin typeface="Arial" charset="0"/>
                <a:cs typeface="Arial" charset="0"/>
                <a:sym typeface="Symbol" pitchFamily="18" charset="2"/>
              </a:rPr>
              <a:t></a:t>
            </a:r>
            <a:r>
              <a:rPr kumimoji="0" lang="en-US" altLang="zh-HK" sz="2800">
                <a:solidFill>
                  <a:srgbClr val="FF0000"/>
                </a:solidFill>
                <a:latin typeface="Arial" charset="0"/>
                <a:cs typeface="Arial" charset="0"/>
                <a:sym typeface="Symbol" pitchFamily="18" charset="2"/>
              </a:rPr>
              <a:t>[</a:t>
            </a:r>
            <a:r>
              <a:rPr kumimoji="0" lang="en-US" altLang="zh-TW" sz="2800">
                <a:solidFill>
                  <a:srgbClr val="FF0000"/>
                </a:solidFill>
                <a:latin typeface="Arial" charset="0"/>
                <a:cs typeface="Arial" charset="0"/>
                <a:sym typeface="Symbol" pitchFamily="18" charset="2"/>
              </a:rPr>
              <a:t> </a:t>
            </a:r>
            <a:r>
              <a:rPr kumimoji="0" lang="en-US" altLang="zh-HK" sz="2800" i="1">
                <a:solidFill>
                  <a:srgbClr val="FF0000"/>
                </a:solidFill>
                <a:latin typeface="Arial" charset="0"/>
                <a:cs typeface="Arial" charset="0"/>
                <a:sym typeface="Symbol" pitchFamily="18" charset="2"/>
              </a:rPr>
              <a:t>P</a:t>
            </a:r>
            <a:r>
              <a:rPr kumimoji="0" lang="en-US" altLang="zh-TW" sz="2800" i="1">
                <a:solidFill>
                  <a:srgbClr val="FF0000"/>
                </a:solidFill>
                <a:latin typeface="Arial" charset="0"/>
                <a:cs typeface="Arial" charset="0"/>
                <a:sym typeface="Symbol" pitchFamily="18" charset="2"/>
              </a:rPr>
              <a:t> </a:t>
            </a:r>
            <a:r>
              <a:rPr kumimoji="0" lang="en-US" altLang="zh-HK" sz="2800">
                <a:solidFill>
                  <a:srgbClr val="FF0000"/>
                </a:solidFill>
                <a:latin typeface="Arial" charset="0"/>
                <a:cs typeface="Arial" charset="0"/>
                <a:sym typeface="Symbol" pitchFamily="18" charset="2"/>
              </a:rPr>
              <a:t>]</a:t>
            </a:r>
          </a:p>
          <a:p>
            <a:pPr algn="ctr" eaLnBrk="1" hangingPunct="1"/>
            <a:r>
              <a:rPr kumimoji="0" lang="zh-HK" altLang="en-US" sz="2800">
                <a:solidFill>
                  <a:srgbClr val="FF0000"/>
                </a:solidFill>
                <a:latin typeface="Arial" charset="0"/>
                <a:cs typeface="Arial" charset="0"/>
                <a:sym typeface="Symbol" pitchFamily="18" charset="2"/>
              </a:rPr>
              <a:t></a:t>
            </a:r>
            <a:r>
              <a:rPr kumimoji="0" lang="en-US" altLang="zh-HK" sz="2800" i="1">
                <a:solidFill>
                  <a:srgbClr val="FF0000"/>
                </a:solidFill>
                <a:latin typeface="Arial" charset="0"/>
                <a:cs typeface="Arial" charset="0"/>
                <a:sym typeface="Symbol" pitchFamily="18" charset="2"/>
              </a:rPr>
              <a:t>t</a:t>
            </a:r>
            <a:endParaRPr kumimoji="0" lang="zh-HK" altLang="en-US" sz="2800" i="1">
              <a:solidFill>
                <a:srgbClr val="FF0000"/>
              </a:solidFill>
              <a:latin typeface="Arial" charset="0"/>
              <a:cs typeface="Arial" charset="0"/>
            </a:endParaRPr>
          </a:p>
        </p:txBody>
      </p:sp>
      <p:sp>
        <p:nvSpPr>
          <p:cNvPr id="13317" name="文字方塊 4"/>
          <p:cNvSpPr txBox="1">
            <a:spLocks noChangeArrowheads="1"/>
          </p:cNvSpPr>
          <p:nvPr/>
        </p:nvSpPr>
        <p:spPr bwMode="auto">
          <a:xfrm>
            <a:off x="5822950" y="4931122"/>
            <a:ext cx="1052513" cy="946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HK" altLang="en-US" sz="2800">
                <a:solidFill>
                  <a:srgbClr val="FF0000"/>
                </a:solidFill>
                <a:latin typeface="Arial" charset="0"/>
                <a:cs typeface="Arial" charset="0"/>
                <a:sym typeface="Symbol" pitchFamily="18" charset="2"/>
              </a:rPr>
              <a:t></a:t>
            </a:r>
            <a:r>
              <a:rPr kumimoji="0" lang="en-US" altLang="zh-HK" sz="2800">
                <a:solidFill>
                  <a:srgbClr val="FF0000"/>
                </a:solidFill>
                <a:latin typeface="Arial" charset="0"/>
                <a:cs typeface="Arial" charset="0"/>
                <a:sym typeface="Symbol" pitchFamily="18" charset="2"/>
              </a:rPr>
              <a:t>[</a:t>
            </a:r>
            <a:r>
              <a:rPr kumimoji="0" lang="en-US" altLang="zh-TW" sz="2800">
                <a:solidFill>
                  <a:srgbClr val="FF0000"/>
                </a:solidFill>
                <a:latin typeface="Arial" charset="0"/>
                <a:cs typeface="Arial" charset="0"/>
                <a:sym typeface="Symbol" pitchFamily="18" charset="2"/>
              </a:rPr>
              <a:t> </a:t>
            </a:r>
            <a:r>
              <a:rPr kumimoji="0" lang="en-US" altLang="zh-HK" sz="2800" i="1">
                <a:solidFill>
                  <a:srgbClr val="FF0000"/>
                </a:solidFill>
                <a:latin typeface="Arial" charset="0"/>
                <a:cs typeface="Arial" charset="0"/>
                <a:sym typeface="Symbol" pitchFamily="18" charset="2"/>
              </a:rPr>
              <a:t>R</a:t>
            </a:r>
            <a:r>
              <a:rPr kumimoji="0" lang="en-US" altLang="zh-TW" sz="2800" i="1">
                <a:solidFill>
                  <a:srgbClr val="FF0000"/>
                </a:solidFill>
                <a:latin typeface="Arial" charset="0"/>
                <a:cs typeface="Arial" charset="0"/>
                <a:sym typeface="Symbol" pitchFamily="18" charset="2"/>
              </a:rPr>
              <a:t> </a:t>
            </a:r>
            <a:r>
              <a:rPr kumimoji="0" lang="en-US" altLang="zh-HK" sz="2800">
                <a:solidFill>
                  <a:srgbClr val="FF0000"/>
                </a:solidFill>
                <a:latin typeface="Arial" charset="0"/>
                <a:cs typeface="Arial" charset="0"/>
                <a:sym typeface="Symbol" pitchFamily="18" charset="2"/>
              </a:rPr>
              <a:t>]</a:t>
            </a:r>
          </a:p>
          <a:p>
            <a:pPr algn="ctr" eaLnBrk="1" hangingPunct="1"/>
            <a:r>
              <a:rPr kumimoji="0" lang="zh-HK" altLang="en-US" sz="2800">
                <a:solidFill>
                  <a:srgbClr val="FF0000"/>
                </a:solidFill>
                <a:latin typeface="Arial" charset="0"/>
                <a:cs typeface="Arial" charset="0"/>
                <a:sym typeface="Symbol" pitchFamily="18" charset="2"/>
              </a:rPr>
              <a:t></a:t>
            </a:r>
            <a:r>
              <a:rPr kumimoji="0" lang="en-US" altLang="zh-HK" sz="2800" i="1">
                <a:solidFill>
                  <a:srgbClr val="FF0000"/>
                </a:solidFill>
                <a:latin typeface="Arial" charset="0"/>
                <a:cs typeface="Arial" charset="0"/>
                <a:sym typeface="Symbol" pitchFamily="18" charset="2"/>
              </a:rPr>
              <a:t>t</a:t>
            </a:r>
            <a:endParaRPr kumimoji="0" lang="zh-HK" altLang="en-US" sz="2800" i="1">
              <a:solidFill>
                <a:srgbClr val="FF0000"/>
              </a:solidFill>
              <a:latin typeface="Arial" charset="0"/>
              <a:cs typeface="Arial" charset="0"/>
            </a:endParaRPr>
          </a:p>
        </p:txBody>
      </p:sp>
      <p:sp>
        <p:nvSpPr>
          <p:cNvPr id="13316" name="Rectangle 5"/>
          <p:cNvSpPr>
            <a:spLocks noChangeArrowheads="1"/>
          </p:cNvSpPr>
          <p:nvPr/>
        </p:nvSpPr>
        <p:spPr bwMode="auto">
          <a:xfrm>
            <a:off x="179388" y="2792462"/>
            <a:ext cx="3168650" cy="56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100" b="1">
                <a:solidFill>
                  <a:srgbClr val="CC0000"/>
                </a:solidFill>
              </a:rPr>
              <a:t>反應的平均速率</a:t>
            </a:r>
            <a:endParaRPr lang="en-US" altLang="zh-TW" sz="3100" b="1">
              <a:solidFill>
                <a:srgbClr val="CC0000"/>
              </a:solidFill>
            </a:endParaRPr>
          </a:p>
        </p:txBody>
      </p:sp>
      <p:sp>
        <p:nvSpPr>
          <p:cNvPr id="3" name="Rectangle 2"/>
          <p:cNvSpPr>
            <a:spLocks noChangeArrowheads="1"/>
          </p:cNvSpPr>
          <p:nvPr/>
        </p:nvSpPr>
        <p:spPr bwMode="auto">
          <a:xfrm>
            <a:off x="192088" y="3490962"/>
            <a:ext cx="8713787"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a:latin typeface="Arial" charset="0"/>
                <a:cs typeface="Arial" charset="0"/>
              </a:rPr>
              <a:t>反應的</a:t>
            </a:r>
            <a:r>
              <a:rPr lang="zh-TW" altLang="en-US" sz="2800" b="1">
                <a:solidFill>
                  <a:srgbClr val="3399FF"/>
                </a:solidFill>
                <a:latin typeface="Arial" charset="0"/>
                <a:cs typeface="Arial" charset="0"/>
              </a:rPr>
              <a:t>平均速率</a:t>
            </a:r>
            <a:r>
              <a:rPr lang="zh-TW" altLang="en-US" sz="2800">
                <a:latin typeface="Arial" charset="0"/>
                <a:cs typeface="Arial" charset="0"/>
              </a:rPr>
              <a:t>是在某時距 </a:t>
            </a:r>
            <a:r>
              <a:rPr lang="en-US" altLang="zh-TW" sz="2800">
                <a:latin typeface="Arial" charset="0"/>
                <a:cs typeface="Arial" charset="0"/>
              </a:rPr>
              <a:t>( </a:t>
            </a:r>
            <a:r>
              <a:rPr lang="en-US" altLang="zh-HK" sz="2800">
                <a:latin typeface="Arial" charset="0"/>
                <a:cs typeface="Arial" charset="0"/>
                <a:sym typeface="Symbol" pitchFamily="18" charset="2"/>
              </a:rPr>
              <a:t></a:t>
            </a:r>
            <a:r>
              <a:rPr lang="en-US" altLang="zh-HK" sz="2800" i="1">
                <a:latin typeface="Arial" charset="0"/>
                <a:cs typeface="Arial" charset="0"/>
              </a:rPr>
              <a:t>t</a:t>
            </a:r>
            <a:r>
              <a:rPr lang="en-US" altLang="zh-TW" sz="2800" i="1">
                <a:latin typeface="Arial" charset="0"/>
                <a:cs typeface="Arial" charset="0"/>
              </a:rPr>
              <a:t> </a:t>
            </a:r>
            <a:r>
              <a:rPr lang="en-US" altLang="zh-TW" sz="2800">
                <a:latin typeface="Arial" charset="0"/>
                <a:cs typeface="Arial" charset="0"/>
              </a:rPr>
              <a:t>) </a:t>
            </a:r>
            <a:r>
              <a:rPr lang="zh-TW" altLang="en-US" sz="2800">
                <a:latin typeface="Arial" charset="0"/>
                <a:cs typeface="Arial" charset="0"/>
              </a:rPr>
              <a:t>內反應物的濃度變化 </a:t>
            </a:r>
            <a:r>
              <a:rPr lang="en-US" altLang="zh-TW" sz="2800">
                <a:latin typeface="Arial" charset="0"/>
                <a:cs typeface="Arial" charset="0"/>
              </a:rPr>
              <a:t>( </a:t>
            </a:r>
            <a:r>
              <a:rPr lang="en-US" altLang="zh-HK" sz="2800">
                <a:latin typeface="Arial" charset="0"/>
                <a:cs typeface="Arial" charset="0"/>
              </a:rPr>
              <a:t>–</a:t>
            </a:r>
            <a:r>
              <a:rPr lang="en-US" altLang="zh-HK" sz="2800">
                <a:latin typeface="Arial" charset="0"/>
                <a:cs typeface="Arial" charset="0"/>
                <a:sym typeface="Symbol" pitchFamily="18" charset="2"/>
              </a:rPr>
              <a:t></a:t>
            </a:r>
            <a:r>
              <a:rPr lang="en-US" altLang="zh-HK" sz="2800">
                <a:latin typeface="Arial" charset="0"/>
                <a:cs typeface="Arial" charset="0"/>
              </a:rPr>
              <a:t>[</a:t>
            </a:r>
            <a:r>
              <a:rPr lang="en-US" altLang="zh-TW" sz="2800">
                <a:latin typeface="Arial" charset="0"/>
                <a:cs typeface="Arial" charset="0"/>
              </a:rPr>
              <a:t> </a:t>
            </a:r>
            <a:r>
              <a:rPr lang="en-US" altLang="zh-HK" sz="2800" i="1">
                <a:latin typeface="Arial" charset="0"/>
                <a:cs typeface="Arial" charset="0"/>
              </a:rPr>
              <a:t>R</a:t>
            </a:r>
            <a:r>
              <a:rPr lang="en-US" altLang="zh-TW" sz="2800" i="1">
                <a:latin typeface="Arial" charset="0"/>
                <a:cs typeface="Arial" charset="0"/>
              </a:rPr>
              <a:t> </a:t>
            </a:r>
            <a:r>
              <a:rPr lang="en-US" altLang="zh-HK" sz="2800">
                <a:latin typeface="Arial" charset="0"/>
                <a:cs typeface="Arial" charset="0"/>
              </a:rPr>
              <a:t>]</a:t>
            </a:r>
            <a:r>
              <a:rPr lang="en-US" altLang="zh-TW" sz="2800">
                <a:latin typeface="Arial" charset="0"/>
                <a:cs typeface="Arial" charset="0"/>
              </a:rPr>
              <a:t> ) ( </a:t>
            </a:r>
            <a:r>
              <a:rPr lang="zh-TW" altLang="en-US" sz="2800">
                <a:latin typeface="Arial" charset="0"/>
                <a:cs typeface="Arial" charset="0"/>
              </a:rPr>
              <a:t>或生成物的濃度變化 </a:t>
            </a:r>
            <a:r>
              <a:rPr lang="en-US" altLang="zh-TW" sz="2800">
                <a:latin typeface="Arial" charset="0"/>
                <a:cs typeface="Arial" charset="0"/>
              </a:rPr>
              <a:t>( </a:t>
            </a:r>
            <a:r>
              <a:rPr lang="en-US" altLang="zh-HK" sz="2800">
                <a:latin typeface="Arial" charset="0"/>
                <a:cs typeface="Arial" charset="0"/>
                <a:sym typeface="Symbol" pitchFamily="18" charset="2"/>
              </a:rPr>
              <a:t></a:t>
            </a:r>
            <a:r>
              <a:rPr lang="en-US" altLang="zh-HK" sz="2800">
                <a:latin typeface="Arial" charset="0"/>
                <a:cs typeface="Arial" charset="0"/>
              </a:rPr>
              <a:t>[</a:t>
            </a:r>
            <a:r>
              <a:rPr lang="en-US" altLang="zh-TW" sz="2800">
                <a:latin typeface="Arial" charset="0"/>
                <a:cs typeface="Arial" charset="0"/>
              </a:rPr>
              <a:t> </a:t>
            </a:r>
            <a:r>
              <a:rPr lang="en-US" altLang="zh-HK" sz="2800" i="1">
                <a:latin typeface="Arial" charset="0"/>
                <a:cs typeface="Arial" charset="0"/>
              </a:rPr>
              <a:t>P</a:t>
            </a:r>
            <a:r>
              <a:rPr lang="en-US" altLang="zh-TW" sz="2800" i="1">
                <a:latin typeface="Arial" charset="0"/>
                <a:cs typeface="Arial" charset="0"/>
              </a:rPr>
              <a:t> </a:t>
            </a:r>
            <a:r>
              <a:rPr lang="en-US" altLang="zh-HK" sz="2800">
                <a:latin typeface="Arial" charset="0"/>
                <a:cs typeface="Arial" charset="0"/>
              </a:rPr>
              <a:t>]</a:t>
            </a:r>
            <a:r>
              <a:rPr lang="en-US" altLang="zh-TW" sz="2800">
                <a:latin typeface="Arial" charset="0"/>
                <a:cs typeface="Arial" charset="0"/>
              </a:rPr>
              <a:t> )  )</a:t>
            </a:r>
            <a:r>
              <a:rPr lang="zh-TW" altLang="en-US" sz="2800">
                <a:latin typeface="Arial" charset="0"/>
                <a:cs typeface="Arial" charset="0"/>
              </a:rPr>
              <a:t>。</a:t>
            </a:r>
            <a:endParaRPr lang="en-US" altLang="zh-TW" sz="2800">
              <a:latin typeface="Arial" charset="0"/>
              <a:cs typeface="Arial" charset="0"/>
            </a:endParaRPr>
          </a:p>
        </p:txBody>
      </p:sp>
      <p:sp>
        <p:nvSpPr>
          <p:cNvPr id="4" name="Rectangle 2"/>
          <p:cNvSpPr>
            <a:spLocks noChangeArrowheads="1"/>
          </p:cNvSpPr>
          <p:nvPr/>
        </p:nvSpPr>
        <p:spPr bwMode="auto">
          <a:xfrm>
            <a:off x="1401763" y="5189884"/>
            <a:ext cx="70580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r>
              <a:rPr lang="zh-TW" altLang="en-US" sz="2800">
                <a:latin typeface="Arial" charset="0"/>
              </a:rPr>
              <a:t>平均反應速率</a:t>
            </a:r>
            <a:r>
              <a:rPr lang="en-US" altLang="zh-TW" sz="2800">
                <a:latin typeface="Arial" charset="0"/>
              </a:rPr>
              <a:t> = </a:t>
            </a:r>
            <a:r>
              <a:rPr lang="en-US" altLang="zh-TW" sz="2800" baseline="45000">
                <a:solidFill>
                  <a:srgbClr val="FF0000"/>
                </a:solidFill>
                <a:latin typeface="Arial" charset="0"/>
              </a:rPr>
              <a:t>_______</a:t>
            </a:r>
            <a:r>
              <a:rPr lang="en-US" altLang="zh-TW" sz="2800">
                <a:latin typeface="Arial" charset="0"/>
              </a:rPr>
              <a:t>  </a:t>
            </a:r>
            <a:r>
              <a:rPr lang="zh-TW" altLang="en-US" sz="2800">
                <a:latin typeface="Arial" charset="0"/>
              </a:rPr>
              <a:t>或 </a:t>
            </a:r>
            <a:r>
              <a:rPr lang="en-US" altLang="zh-TW" sz="2800">
                <a:solidFill>
                  <a:srgbClr val="FF0000"/>
                </a:solidFill>
                <a:latin typeface="Arial" charset="0"/>
                <a:sym typeface="Symbol" pitchFamily="18" charset="2"/>
              </a:rPr>
              <a:t> </a:t>
            </a:r>
            <a:r>
              <a:rPr lang="en-US" altLang="zh-TW" sz="2800" baseline="45000">
                <a:solidFill>
                  <a:srgbClr val="FF0000"/>
                </a:solidFill>
                <a:latin typeface="Arial" charset="0"/>
              </a:rPr>
              <a:t>_______</a:t>
            </a:r>
            <a:endParaRPr lang="en-US" altLang="zh-TW" sz="2800">
              <a:solidFill>
                <a:srgbClr val="FF0000"/>
              </a:solidFill>
              <a:latin typeface="Arial" charset="0"/>
            </a:endParaRPr>
          </a:p>
        </p:txBody>
      </p:sp>
      <p:pic>
        <p:nvPicPr>
          <p:cNvPr id="13322"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3687" y="358155"/>
            <a:ext cx="2947987" cy="19446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323"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64137" y="431180"/>
            <a:ext cx="2416175" cy="1917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7337314"/>
      </p:ext>
    </p:extLst>
  </p:cSld>
  <p:clrMapOvr>
    <a:masterClrMapping/>
  </p:clrMapOvr>
  <p:timing>
    <p:tnLst>
      <p:par>
        <p:cTn id="1" dur="indefinite" restart="never" nodeType="tmRoot"/>
      </p:par>
    </p:tnLst>
  </p:timing>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 4"/>
          <p:cNvGrpSpPr>
            <a:grpSpLocks/>
          </p:cNvGrpSpPr>
          <p:nvPr/>
        </p:nvGrpSpPr>
        <p:grpSpPr bwMode="auto">
          <a:xfrm>
            <a:off x="188913" y="178470"/>
            <a:ext cx="8128000" cy="730250"/>
            <a:chOff x="113" y="662"/>
            <a:chExt cx="4949" cy="238"/>
          </a:xfrm>
        </p:grpSpPr>
        <p:sp>
          <p:nvSpPr>
            <p:cNvPr id="15368" name="AutoShape 5"/>
            <p:cNvSpPr>
              <a:spLocks noChangeArrowheads="1"/>
            </p:cNvSpPr>
            <p:nvPr/>
          </p:nvSpPr>
          <p:spPr bwMode="auto">
            <a:xfrm>
              <a:off x="113" y="662"/>
              <a:ext cx="4818" cy="238"/>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15369" name="Rectangle 6"/>
            <p:cNvSpPr>
              <a:spLocks noChangeArrowheads="1"/>
            </p:cNvSpPr>
            <p:nvPr/>
          </p:nvSpPr>
          <p:spPr bwMode="auto">
            <a:xfrm>
              <a:off x="351" y="677"/>
              <a:ext cx="4711" cy="1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dirty="0"/>
                <a:t>反應中某個 </a:t>
              </a:r>
              <a:r>
                <a:rPr lang="zh-TW" altLang="en-US" sz="3200" b="1" u="sng" dirty="0">
                  <a:solidFill>
                    <a:srgbClr val="FF0000"/>
                  </a:solidFill>
                </a:rPr>
                <a:t>特定時間</a:t>
              </a:r>
              <a:r>
                <a:rPr lang="zh-TW" altLang="en-US" sz="2800" dirty="0">
                  <a:solidFill>
                    <a:srgbClr val="FF0000"/>
                  </a:solidFill>
                </a:rPr>
                <a:t> </a:t>
              </a:r>
              <a:r>
                <a:rPr lang="zh-TW" altLang="en-US" sz="2800" dirty="0"/>
                <a:t>的速率稱為 </a:t>
              </a:r>
              <a:r>
                <a:rPr lang="zh-TW" altLang="en-US" sz="2800" b="1" dirty="0"/>
                <a:t>瞬間速率</a:t>
              </a:r>
              <a:r>
                <a:rPr lang="zh-TW" altLang="en-US" sz="2800" dirty="0"/>
                <a:t>。</a:t>
              </a:r>
              <a:endParaRPr lang="en-US" altLang="zh-TW" sz="2600" baseline="45000" dirty="0">
                <a:latin typeface="Arial" charset="0"/>
              </a:endParaRPr>
            </a:p>
          </p:txBody>
        </p:sp>
      </p:grpSp>
      <p:sp>
        <p:nvSpPr>
          <p:cNvPr id="7" name="Rectangle 2"/>
          <p:cNvSpPr>
            <a:spLocks noChangeArrowheads="1"/>
          </p:cNvSpPr>
          <p:nvPr/>
        </p:nvSpPr>
        <p:spPr bwMode="auto">
          <a:xfrm>
            <a:off x="179388" y="5653697"/>
            <a:ext cx="8640762" cy="1015663"/>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dirty="0"/>
              <a:t>於濃度對時間的坐標圖中，要求出反應的瞬間速率，便要找出曲線在某個特定時間的 </a:t>
            </a:r>
            <a:r>
              <a:rPr lang="zh-TW" altLang="en-US" sz="3200" b="1" u="sng" dirty="0">
                <a:solidFill>
                  <a:srgbClr val="FF0000"/>
                </a:solidFill>
              </a:rPr>
              <a:t>切線斜率</a:t>
            </a:r>
            <a:r>
              <a:rPr lang="zh-TW" altLang="en-US" sz="2800" dirty="0"/>
              <a:t>。</a:t>
            </a:r>
            <a:r>
              <a:rPr lang="en-US" altLang="zh-HK" sz="2800" dirty="0">
                <a:latin typeface="Arial" charset="0"/>
              </a:rPr>
              <a:t> </a:t>
            </a:r>
            <a:endParaRPr lang="en-US" altLang="zh-TW" sz="2800" dirty="0">
              <a:latin typeface="Arial" charset="0"/>
            </a:endParaRPr>
          </a:p>
        </p:txBody>
      </p:sp>
      <p:pic>
        <p:nvPicPr>
          <p:cNvPr id="1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04222" y="2085510"/>
            <a:ext cx="3591107" cy="3287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文字方塊 5"/>
          <p:cNvSpPr txBox="1">
            <a:spLocks noChangeArrowheads="1"/>
          </p:cNvSpPr>
          <p:nvPr/>
        </p:nvSpPr>
        <p:spPr bwMode="auto">
          <a:xfrm>
            <a:off x="6004622" y="5106670"/>
            <a:ext cx="716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1600" dirty="0">
                <a:latin typeface="Arial" charset="0"/>
                <a:cs typeface="Arial" charset="0"/>
              </a:rPr>
              <a:t>時間</a:t>
            </a:r>
            <a:endParaRPr kumimoji="0" lang="zh-HK" altLang="en-US" sz="1600" dirty="0">
              <a:latin typeface="Arial" charset="0"/>
              <a:cs typeface="Arial" charset="0"/>
            </a:endParaRPr>
          </a:p>
        </p:txBody>
      </p:sp>
      <p:sp>
        <p:nvSpPr>
          <p:cNvPr id="13" name="文字方塊 7"/>
          <p:cNvSpPr txBox="1">
            <a:spLocks noChangeArrowheads="1"/>
          </p:cNvSpPr>
          <p:nvPr/>
        </p:nvSpPr>
        <p:spPr bwMode="auto">
          <a:xfrm rot="16985581">
            <a:off x="2522802" y="1633518"/>
            <a:ext cx="16092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ea typeface="新細明體" pitchFamily="18" charset="-120"/>
              </a:defRPr>
            </a:lvl1pPr>
            <a:lvl2pPr marL="742950" indent="-285750">
              <a:defRPr>
                <a:solidFill>
                  <a:schemeClr val="tx1"/>
                </a:solidFill>
                <a:latin typeface="Calibri" pitchFamily="34" charset="0"/>
                <a:ea typeface="新細明體" pitchFamily="18" charset="-120"/>
              </a:defRPr>
            </a:lvl2pPr>
            <a:lvl3pPr marL="1143000" indent="-228600">
              <a:defRPr>
                <a:solidFill>
                  <a:schemeClr val="tx1"/>
                </a:solidFill>
                <a:latin typeface="Calibri" pitchFamily="34" charset="0"/>
                <a:ea typeface="新細明體" pitchFamily="18" charset="-120"/>
              </a:defRPr>
            </a:lvl3pPr>
            <a:lvl4pPr marL="1600200" indent="-228600">
              <a:defRPr>
                <a:solidFill>
                  <a:schemeClr val="tx1"/>
                </a:solidFill>
                <a:latin typeface="Calibri" pitchFamily="34" charset="0"/>
                <a:ea typeface="新細明體" pitchFamily="18" charset="-120"/>
              </a:defRPr>
            </a:lvl4pPr>
            <a:lvl5pPr marL="2057400" indent="-228600">
              <a:defRPr>
                <a:solidFill>
                  <a:schemeClr val="tx1"/>
                </a:solidFill>
                <a:latin typeface="Calibri" pitchFamily="34" charset="0"/>
                <a:ea typeface="新細明體" pitchFamily="18" charset="-120"/>
              </a:defRPr>
            </a:lvl5pPr>
            <a:lvl6pPr marL="2514600" indent="-228600" fontAlgn="base">
              <a:spcBef>
                <a:spcPct val="0"/>
              </a:spcBef>
              <a:spcAft>
                <a:spcPct val="0"/>
              </a:spcAft>
              <a:defRPr>
                <a:solidFill>
                  <a:schemeClr val="tx1"/>
                </a:solidFill>
                <a:latin typeface="Calibri" pitchFamily="34" charset="0"/>
                <a:ea typeface="新細明體" pitchFamily="18" charset="-120"/>
              </a:defRPr>
            </a:lvl6pPr>
            <a:lvl7pPr marL="2971800" indent="-228600" fontAlgn="base">
              <a:spcBef>
                <a:spcPct val="0"/>
              </a:spcBef>
              <a:spcAft>
                <a:spcPct val="0"/>
              </a:spcAft>
              <a:defRPr>
                <a:solidFill>
                  <a:schemeClr val="tx1"/>
                </a:solidFill>
                <a:latin typeface="Calibri" pitchFamily="34" charset="0"/>
                <a:ea typeface="新細明體" pitchFamily="18" charset="-120"/>
              </a:defRPr>
            </a:lvl7pPr>
            <a:lvl8pPr marL="3429000" indent="-228600" fontAlgn="base">
              <a:spcBef>
                <a:spcPct val="0"/>
              </a:spcBef>
              <a:spcAft>
                <a:spcPct val="0"/>
              </a:spcAft>
              <a:defRPr>
                <a:solidFill>
                  <a:schemeClr val="tx1"/>
                </a:solidFill>
                <a:latin typeface="Calibri" pitchFamily="34" charset="0"/>
                <a:ea typeface="新細明體" pitchFamily="18" charset="-120"/>
              </a:defRPr>
            </a:lvl8pPr>
            <a:lvl9pPr marL="3886200" indent="-228600" fontAlgn="base">
              <a:spcBef>
                <a:spcPct val="0"/>
              </a:spcBef>
              <a:spcAft>
                <a:spcPct val="0"/>
              </a:spcAft>
              <a:defRPr>
                <a:solidFill>
                  <a:schemeClr val="tx1"/>
                </a:solidFill>
                <a:latin typeface="Calibri" pitchFamily="34" charset="0"/>
                <a:ea typeface="新細明體" pitchFamily="18" charset="-120"/>
              </a:defRPr>
            </a:lvl9pPr>
          </a:lstStyle>
          <a:p>
            <a:pPr eaLnBrk="1" hangingPunct="1">
              <a:defRPr/>
            </a:pPr>
            <a:r>
              <a:rPr lang="zh-HK" altLang="en-US" sz="1600" dirty="0" smtClean="0">
                <a:latin typeface="Arial" panose="020B0604020202020204" pitchFamily="34" charset="0"/>
                <a:ea typeface="+mn-ea"/>
                <a:cs typeface="Arial" panose="020B0604020202020204" pitchFamily="34" charset="0"/>
              </a:rPr>
              <a:t>在</a:t>
            </a:r>
            <a:r>
              <a:rPr lang="en-US" altLang="zh-HK" sz="1600" i="1" dirty="0" smtClean="0">
                <a:latin typeface="Arial" panose="020B0604020202020204" pitchFamily="34" charset="0"/>
                <a:ea typeface="+mn-ea"/>
                <a:cs typeface="Arial" panose="020B0604020202020204" pitchFamily="34" charset="0"/>
              </a:rPr>
              <a:t>t </a:t>
            </a:r>
            <a:r>
              <a:rPr lang="en-US" altLang="zh-HK" sz="1600" dirty="0" smtClean="0">
                <a:latin typeface="Arial" panose="020B0604020202020204" pitchFamily="34" charset="0"/>
                <a:ea typeface="+mn-ea"/>
                <a:cs typeface="Arial" panose="020B0604020202020204" pitchFamily="34" charset="0"/>
              </a:rPr>
              <a:t>= 0</a:t>
            </a:r>
            <a:r>
              <a:rPr lang="zh-HK" altLang="en-US" sz="1600" dirty="0" smtClean="0">
                <a:latin typeface="Arial" panose="020B0604020202020204" pitchFamily="34" charset="0"/>
                <a:ea typeface="+mn-ea"/>
                <a:cs typeface="Arial" panose="020B0604020202020204" pitchFamily="34" charset="0"/>
              </a:rPr>
              <a:t>時的切線</a:t>
            </a:r>
            <a:endParaRPr kumimoji="0" lang="zh-HK" altLang="en-US" sz="1600" dirty="0" smtClean="0">
              <a:latin typeface="Arial" panose="020B0604020202020204" pitchFamily="34" charset="0"/>
              <a:ea typeface="+mn-ea"/>
              <a:cs typeface="Arial" panose="020B0604020202020204" pitchFamily="34" charset="0"/>
            </a:endParaRPr>
          </a:p>
        </p:txBody>
      </p:sp>
      <p:sp>
        <p:nvSpPr>
          <p:cNvPr id="14" name="文字方塊 8"/>
          <p:cNvSpPr txBox="1">
            <a:spLocks noChangeArrowheads="1"/>
          </p:cNvSpPr>
          <p:nvPr/>
        </p:nvSpPr>
        <p:spPr bwMode="auto">
          <a:xfrm rot="-4526471">
            <a:off x="2625186" y="1762885"/>
            <a:ext cx="196350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dirty="0">
                <a:latin typeface="Arial" charset="0"/>
                <a:cs typeface="Arial" charset="0"/>
              </a:rPr>
              <a:t>(</a:t>
            </a:r>
            <a:r>
              <a:rPr lang="zh-TW" altLang="en-US" sz="1600" dirty="0"/>
              <a:t>切線的斜率 </a:t>
            </a:r>
            <a:r>
              <a:rPr lang="en-US" altLang="zh-TW" sz="1600" dirty="0"/>
              <a:t>= </a:t>
            </a:r>
            <a:r>
              <a:rPr lang="zh-TW" altLang="en-US" sz="1600" dirty="0"/>
              <a:t>初速</a:t>
            </a:r>
            <a:r>
              <a:rPr kumimoji="0" lang="en-US" altLang="zh-HK" sz="1600" dirty="0">
                <a:latin typeface="Arial" charset="0"/>
                <a:cs typeface="Arial" charset="0"/>
              </a:rPr>
              <a:t>)</a:t>
            </a:r>
            <a:endParaRPr kumimoji="0" lang="zh-HK" altLang="en-US" sz="1600" dirty="0">
              <a:latin typeface="Arial" charset="0"/>
              <a:cs typeface="Arial" charset="0"/>
            </a:endParaRPr>
          </a:p>
        </p:txBody>
      </p:sp>
      <p:sp>
        <p:nvSpPr>
          <p:cNvPr id="15" name="文字方塊 10"/>
          <p:cNvSpPr txBox="1">
            <a:spLocks noChangeArrowheads="1"/>
          </p:cNvSpPr>
          <p:nvPr/>
        </p:nvSpPr>
        <p:spPr bwMode="auto">
          <a:xfrm rot="-3172245">
            <a:off x="3824387" y="1875012"/>
            <a:ext cx="15084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1600" dirty="0"/>
              <a:t>在 </a:t>
            </a:r>
            <a:r>
              <a:rPr kumimoji="0" lang="en-US" altLang="zh-HK" sz="1600" i="1" dirty="0">
                <a:latin typeface="Arial" charset="0"/>
                <a:cs typeface="Arial" charset="0"/>
              </a:rPr>
              <a:t>t</a:t>
            </a:r>
            <a:r>
              <a:rPr kumimoji="0" lang="en-US" altLang="zh-HK" sz="1600" baseline="-25000" dirty="0">
                <a:latin typeface="Arial" charset="0"/>
                <a:cs typeface="Arial" charset="0"/>
              </a:rPr>
              <a:t>1</a:t>
            </a:r>
            <a:r>
              <a:rPr lang="zh-HK" altLang="en-US" sz="1600" dirty="0"/>
              <a:t>時的切線</a:t>
            </a:r>
            <a:endParaRPr kumimoji="0" lang="zh-HK" altLang="en-US" sz="1600" dirty="0">
              <a:latin typeface="Arial" charset="0"/>
              <a:cs typeface="Arial" charset="0"/>
            </a:endParaRPr>
          </a:p>
        </p:txBody>
      </p:sp>
      <p:sp>
        <p:nvSpPr>
          <p:cNvPr id="16" name="文字方塊 13"/>
          <p:cNvSpPr txBox="1">
            <a:spLocks noChangeArrowheads="1"/>
          </p:cNvSpPr>
          <p:nvPr/>
        </p:nvSpPr>
        <p:spPr bwMode="auto">
          <a:xfrm>
            <a:off x="2908278" y="5229200"/>
            <a:ext cx="5466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i="1">
                <a:latin typeface="Arial" charset="0"/>
                <a:cs typeface="Arial" charset="0"/>
              </a:rPr>
              <a:t>t</a:t>
            </a:r>
            <a:r>
              <a:rPr kumimoji="0" lang="en-US" altLang="zh-HK" sz="1600" baseline="-25000">
                <a:latin typeface="Arial" charset="0"/>
                <a:cs typeface="Arial" charset="0"/>
              </a:rPr>
              <a:t>1</a:t>
            </a:r>
            <a:endParaRPr kumimoji="0" lang="zh-HK" altLang="en-US" sz="1600">
              <a:latin typeface="Arial" charset="0"/>
              <a:cs typeface="Arial" charset="0"/>
            </a:endParaRPr>
          </a:p>
        </p:txBody>
      </p:sp>
      <p:sp>
        <p:nvSpPr>
          <p:cNvPr id="17" name="文字方塊 14"/>
          <p:cNvSpPr txBox="1">
            <a:spLocks noChangeArrowheads="1"/>
          </p:cNvSpPr>
          <p:nvPr/>
        </p:nvSpPr>
        <p:spPr bwMode="auto">
          <a:xfrm>
            <a:off x="3412334" y="5229200"/>
            <a:ext cx="53156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i="1" dirty="0">
                <a:latin typeface="Arial" charset="0"/>
                <a:cs typeface="Arial" charset="0"/>
              </a:rPr>
              <a:t>t</a:t>
            </a:r>
            <a:r>
              <a:rPr kumimoji="0" lang="en-US" altLang="zh-HK" sz="1600" baseline="-25000" dirty="0">
                <a:latin typeface="Arial" charset="0"/>
                <a:cs typeface="Arial" charset="0"/>
              </a:rPr>
              <a:t>2</a:t>
            </a:r>
            <a:endParaRPr kumimoji="0" lang="zh-HK" altLang="en-US" sz="1600" dirty="0">
              <a:latin typeface="Arial" charset="0"/>
              <a:cs typeface="Arial" charset="0"/>
            </a:endParaRPr>
          </a:p>
        </p:txBody>
      </p:sp>
      <p:sp>
        <p:nvSpPr>
          <p:cNvPr id="18" name="文字方塊 15"/>
          <p:cNvSpPr txBox="1">
            <a:spLocks noChangeArrowheads="1"/>
          </p:cNvSpPr>
          <p:nvPr/>
        </p:nvSpPr>
        <p:spPr bwMode="auto">
          <a:xfrm>
            <a:off x="4310556" y="5250686"/>
            <a:ext cx="46993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i="1" dirty="0">
                <a:latin typeface="Arial" charset="0"/>
                <a:cs typeface="Arial" charset="0"/>
              </a:rPr>
              <a:t>t</a:t>
            </a:r>
            <a:r>
              <a:rPr kumimoji="0" lang="en-US" altLang="zh-HK" sz="1600" baseline="-25000" dirty="0">
                <a:latin typeface="Arial" charset="0"/>
                <a:cs typeface="Arial" charset="0"/>
              </a:rPr>
              <a:t>3</a:t>
            </a:r>
            <a:endParaRPr kumimoji="0" lang="zh-HK" altLang="en-US" sz="1600" dirty="0">
              <a:latin typeface="Arial" charset="0"/>
              <a:cs typeface="Arial" charset="0"/>
            </a:endParaRPr>
          </a:p>
        </p:txBody>
      </p:sp>
      <p:sp>
        <p:nvSpPr>
          <p:cNvPr id="19" name="文字方塊 1"/>
          <p:cNvSpPr txBox="1">
            <a:spLocks noChangeArrowheads="1"/>
          </p:cNvSpPr>
          <p:nvPr/>
        </p:nvSpPr>
        <p:spPr bwMode="auto">
          <a:xfrm>
            <a:off x="1951215" y="2823776"/>
            <a:ext cx="430887" cy="1397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1600" dirty="0"/>
              <a:t>生成物的濃度</a:t>
            </a:r>
            <a:endParaRPr lang="zh-HK" altLang="en-US" sz="1600" dirty="0"/>
          </a:p>
        </p:txBody>
      </p:sp>
      <p:sp>
        <p:nvSpPr>
          <p:cNvPr id="20" name="文字方塊 10"/>
          <p:cNvSpPr txBox="1">
            <a:spLocks noChangeArrowheads="1"/>
          </p:cNvSpPr>
          <p:nvPr/>
        </p:nvSpPr>
        <p:spPr bwMode="auto">
          <a:xfrm rot="-1958619">
            <a:off x="4834824" y="2074233"/>
            <a:ext cx="14837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1600" dirty="0"/>
              <a:t>在 </a:t>
            </a:r>
            <a:r>
              <a:rPr kumimoji="0" lang="en-US" altLang="zh-HK" sz="1600" i="1" dirty="0">
                <a:latin typeface="Arial" charset="0"/>
                <a:cs typeface="Arial" charset="0"/>
              </a:rPr>
              <a:t>t</a:t>
            </a:r>
            <a:r>
              <a:rPr kumimoji="0" lang="en-US" altLang="zh-HK" sz="1600" baseline="-25000" dirty="0">
                <a:latin typeface="Arial" charset="0"/>
                <a:cs typeface="Arial" charset="0"/>
              </a:rPr>
              <a:t>2</a:t>
            </a:r>
            <a:r>
              <a:rPr lang="zh-HK" altLang="en-US" sz="1600" dirty="0"/>
              <a:t>時的切線</a:t>
            </a:r>
            <a:endParaRPr kumimoji="0" lang="zh-HK" altLang="en-US" sz="1600" dirty="0">
              <a:latin typeface="Arial" charset="0"/>
              <a:cs typeface="Arial" charset="0"/>
            </a:endParaRPr>
          </a:p>
        </p:txBody>
      </p:sp>
      <p:sp>
        <p:nvSpPr>
          <p:cNvPr id="21" name="文字方塊 10"/>
          <p:cNvSpPr txBox="1">
            <a:spLocks noChangeArrowheads="1"/>
          </p:cNvSpPr>
          <p:nvPr/>
        </p:nvSpPr>
        <p:spPr bwMode="auto">
          <a:xfrm rot="-869203">
            <a:off x="5374152" y="2685119"/>
            <a:ext cx="155651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HK" altLang="en-US" sz="1600" dirty="0"/>
              <a:t>在 </a:t>
            </a:r>
            <a:r>
              <a:rPr kumimoji="0" lang="en-US" altLang="zh-HK" sz="1600" i="1" dirty="0">
                <a:latin typeface="Arial" charset="0"/>
                <a:cs typeface="Arial" charset="0"/>
              </a:rPr>
              <a:t>t</a:t>
            </a:r>
            <a:r>
              <a:rPr kumimoji="0" lang="en-US" altLang="zh-HK" sz="1600" baseline="-25000" dirty="0">
                <a:latin typeface="Arial" charset="0"/>
                <a:cs typeface="Arial" charset="0"/>
              </a:rPr>
              <a:t>3</a:t>
            </a:r>
            <a:r>
              <a:rPr lang="zh-HK" altLang="en-US" sz="1600" dirty="0"/>
              <a:t>時的切線</a:t>
            </a:r>
            <a:endParaRPr kumimoji="0" lang="zh-HK" altLang="en-US" sz="1600" dirty="0">
              <a:latin typeface="Arial" charset="0"/>
              <a:cs typeface="Arial" charset="0"/>
            </a:endParaRPr>
          </a:p>
        </p:txBody>
      </p:sp>
      <p:sp>
        <p:nvSpPr>
          <p:cNvPr id="22" name="文字方塊 1"/>
          <p:cNvSpPr txBox="1">
            <a:spLocks noChangeArrowheads="1"/>
          </p:cNvSpPr>
          <p:nvPr/>
        </p:nvSpPr>
        <p:spPr bwMode="auto">
          <a:xfrm>
            <a:off x="2223614" y="5194456"/>
            <a:ext cx="2147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HK" sz="1600">
                <a:latin typeface="Arial" charset="0"/>
                <a:cs typeface="Arial" charset="0"/>
              </a:rPr>
              <a:t>0</a:t>
            </a:r>
            <a:endParaRPr lang="zh-HK" altLang="en-US" sz="1600">
              <a:latin typeface="Arial" charset="0"/>
              <a:cs typeface="Arial" charset="0"/>
            </a:endParaRPr>
          </a:p>
        </p:txBody>
      </p:sp>
    </p:spTree>
    <p:extLst>
      <p:ext uri="{BB962C8B-B14F-4D97-AF65-F5344CB8AC3E}">
        <p14:creationId xmlns:p14="http://schemas.microsoft.com/office/powerpoint/2010/main" val="2095756443"/>
      </p:ext>
    </p:extLst>
  </p:cSld>
  <p:clrMapOvr>
    <a:masterClrMapping/>
  </p:clrMapOvr>
  <p:timing>
    <p:tnLst>
      <p:par>
        <p:cTn id="1" dur="indefinite" restart="never" nodeType="tmRoot"/>
      </p:par>
    </p:tn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5"/>
          <p:cNvSpPr>
            <a:spLocks noChangeArrowheads="1"/>
          </p:cNvSpPr>
          <p:nvPr/>
        </p:nvSpPr>
        <p:spPr bwMode="auto">
          <a:xfrm>
            <a:off x="323850" y="476250"/>
            <a:ext cx="5759450" cy="579438"/>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900113" indent="-900113" defTabSz="901700">
              <a:defRPr kumimoji="1">
                <a:solidFill>
                  <a:schemeClr val="tx1"/>
                </a:solidFill>
                <a:latin typeface="Calibri" pitchFamily="34" charset="0"/>
                <a:ea typeface="新細明體" charset="-120"/>
              </a:defRPr>
            </a:lvl1pPr>
            <a:lvl2pPr marL="742950" indent="-285750" defTabSz="901700">
              <a:defRPr kumimoji="1">
                <a:solidFill>
                  <a:schemeClr val="tx1"/>
                </a:solidFill>
                <a:latin typeface="Calibri" pitchFamily="34" charset="0"/>
                <a:ea typeface="新細明體" charset="-120"/>
              </a:defRPr>
            </a:lvl2pPr>
            <a:lvl3pPr marL="1143000" indent="-228600" defTabSz="901700">
              <a:defRPr kumimoji="1">
                <a:solidFill>
                  <a:schemeClr val="tx1"/>
                </a:solidFill>
                <a:latin typeface="Calibri" pitchFamily="34" charset="0"/>
                <a:ea typeface="新細明體" charset="-120"/>
              </a:defRPr>
            </a:lvl3pPr>
            <a:lvl4pPr marL="1600200" indent="-228600" defTabSz="901700">
              <a:defRPr kumimoji="1">
                <a:solidFill>
                  <a:schemeClr val="tx1"/>
                </a:solidFill>
                <a:latin typeface="Calibri" pitchFamily="34" charset="0"/>
                <a:ea typeface="新細明體" charset="-120"/>
              </a:defRPr>
            </a:lvl4pPr>
            <a:lvl5pPr marL="2057400" indent="-228600" defTabSz="901700">
              <a:defRPr kumimoji="1">
                <a:solidFill>
                  <a:schemeClr val="tx1"/>
                </a:solidFill>
                <a:latin typeface="Calibri" pitchFamily="34" charset="0"/>
                <a:ea typeface="新細明體" charset="-120"/>
              </a:defRPr>
            </a:lvl5pPr>
            <a:lvl6pPr marL="2514600" indent="-228600" defTabSz="9017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defTabSz="9017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defTabSz="9017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defTabSz="9017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smtClean="0">
                <a:solidFill>
                  <a:srgbClr val="006600"/>
                </a:solidFill>
                <a:latin typeface="Arial" charset="0"/>
                <a:cs typeface="Arial" charset="0"/>
              </a:rPr>
              <a:t>跟隨</a:t>
            </a:r>
            <a:r>
              <a:rPr kumimoji="0" lang="zh-TW" altLang="en-US" sz="3200" b="1" dirty="0">
                <a:solidFill>
                  <a:srgbClr val="006600"/>
                </a:solidFill>
                <a:latin typeface="Arial" charset="0"/>
                <a:cs typeface="Arial" charset="0"/>
              </a:rPr>
              <a:t>化學反應進度的方法</a:t>
            </a:r>
            <a:endParaRPr kumimoji="0" lang="en-US" altLang="zh-TW" sz="3200" b="1" dirty="0">
              <a:solidFill>
                <a:srgbClr val="006600"/>
              </a:solidFill>
              <a:latin typeface="Arial" charset="0"/>
              <a:cs typeface="Arial" charset="0"/>
            </a:endParaRPr>
          </a:p>
        </p:txBody>
      </p:sp>
      <p:sp>
        <p:nvSpPr>
          <p:cNvPr id="18435" name="矩形 2"/>
          <p:cNvSpPr>
            <a:spLocks noChangeArrowheads="1"/>
          </p:cNvSpPr>
          <p:nvPr/>
        </p:nvSpPr>
        <p:spPr bwMode="auto">
          <a:xfrm>
            <a:off x="431378" y="1403350"/>
            <a:ext cx="709295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1. 	</a:t>
            </a:r>
            <a:r>
              <a:rPr lang="zh-TW" altLang="en-US" sz="3200" b="1"/>
              <a:t>量度各種不同物理性質</a:t>
            </a:r>
            <a:r>
              <a:rPr lang="zh-TW" altLang="en-US" sz="2800"/>
              <a:t>的方法，例如： </a:t>
            </a:r>
            <a:endParaRPr kumimoji="0" lang="zh-HK" altLang="en-US" sz="2800">
              <a:latin typeface="Arial" charset="0"/>
              <a:cs typeface="Arial" charset="0"/>
            </a:endParaRPr>
          </a:p>
        </p:txBody>
      </p:sp>
      <p:sp>
        <p:nvSpPr>
          <p:cNvPr id="19460" name="矩形 3"/>
          <p:cNvSpPr>
            <a:spLocks noChangeArrowheads="1"/>
          </p:cNvSpPr>
          <p:nvPr/>
        </p:nvSpPr>
        <p:spPr bwMode="auto">
          <a:xfrm>
            <a:off x="971128" y="2066925"/>
            <a:ext cx="590391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542925" indent="-542925">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latin typeface="Arial" charset="0"/>
                <a:cs typeface="Arial" charset="0"/>
              </a:rPr>
              <a:t>(a) </a:t>
            </a:r>
            <a:r>
              <a:rPr lang="zh-TW" altLang="en-US" sz="2800">
                <a:latin typeface="Arial" charset="0"/>
                <a:cs typeface="Arial" charset="0"/>
              </a:rPr>
              <a:t>量度 </a:t>
            </a:r>
            <a:r>
              <a:rPr lang="zh-TW" altLang="en-US" sz="3200" b="1">
                <a:latin typeface="Arial" charset="0"/>
                <a:cs typeface="Arial" charset="0"/>
              </a:rPr>
              <a:t>氣態生成物的體積變化</a:t>
            </a:r>
            <a:r>
              <a:rPr lang="zh-TW" altLang="en-US" sz="2800">
                <a:latin typeface="Arial" charset="0"/>
                <a:cs typeface="Arial" charset="0"/>
              </a:rPr>
              <a:t>； </a:t>
            </a:r>
            <a:endParaRPr kumimoji="0" lang="zh-HK" altLang="en-US" sz="2800">
              <a:solidFill>
                <a:srgbClr val="000000"/>
              </a:solidFill>
              <a:latin typeface="Arial" charset="0"/>
              <a:cs typeface="Arial" charset="0"/>
            </a:endParaRPr>
          </a:p>
        </p:txBody>
      </p:sp>
      <p:sp>
        <p:nvSpPr>
          <p:cNvPr id="18437" name="矩形 4"/>
          <p:cNvSpPr>
            <a:spLocks noChangeArrowheads="1"/>
          </p:cNvSpPr>
          <p:nvPr/>
        </p:nvSpPr>
        <p:spPr bwMode="auto">
          <a:xfrm>
            <a:off x="466303" y="5437088"/>
            <a:ext cx="40338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dirty="0">
                <a:latin typeface="Arial" charset="0"/>
                <a:cs typeface="Arial" charset="0"/>
              </a:rPr>
              <a:t>2. 	</a:t>
            </a:r>
            <a:r>
              <a:rPr lang="zh-TW" altLang="en-US" sz="2800" dirty="0"/>
              <a:t>進行 </a:t>
            </a:r>
            <a:r>
              <a:rPr lang="zh-TW" altLang="en-US" sz="3200" b="1" dirty="0">
                <a:solidFill>
                  <a:srgbClr val="3399FF"/>
                </a:solidFill>
              </a:rPr>
              <a:t>滴定分析</a:t>
            </a:r>
            <a:r>
              <a:rPr lang="zh-TW" altLang="en-US" sz="2800" dirty="0"/>
              <a:t>。 </a:t>
            </a:r>
            <a:endParaRPr kumimoji="0" lang="zh-HK" altLang="en-US" sz="2800" dirty="0">
              <a:latin typeface="Arial" charset="0"/>
              <a:cs typeface="Arial" charset="0"/>
            </a:endParaRPr>
          </a:p>
        </p:txBody>
      </p:sp>
      <p:sp>
        <p:nvSpPr>
          <p:cNvPr id="3" name="矩形 3"/>
          <p:cNvSpPr>
            <a:spLocks noChangeArrowheads="1"/>
          </p:cNvSpPr>
          <p:nvPr/>
        </p:nvSpPr>
        <p:spPr bwMode="auto">
          <a:xfrm>
            <a:off x="971128" y="2787650"/>
            <a:ext cx="57610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542925" indent="-542925">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latin typeface="Arial" charset="0"/>
                <a:cs typeface="Arial" charset="0"/>
              </a:rPr>
              <a:t>(b) </a:t>
            </a:r>
            <a:r>
              <a:rPr lang="zh-TW" altLang="en-US" sz="2800">
                <a:latin typeface="Arial" charset="0"/>
                <a:cs typeface="Arial" charset="0"/>
              </a:rPr>
              <a:t>量度反應體系中 </a:t>
            </a:r>
            <a:r>
              <a:rPr lang="zh-TW" altLang="en-US" sz="3200" b="1">
                <a:latin typeface="Arial" charset="0"/>
                <a:cs typeface="Arial" charset="0"/>
              </a:rPr>
              <a:t>壓強的變化</a:t>
            </a:r>
            <a:r>
              <a:rPr lang="zh-TW" altLang="en-US" sz="2800">
                <a:latin typeface="Arial" charset="0"/>
                <a:cs typeface="Arial" charset="0"/>
              </a:rPr>
              <a:t>； </a:t>
            </a:r>
            <a:endParaRPr kumimoji="0" lang="zh-HK" altLang="en-US" sz="2800">
              <a:solidFill>
                <a:srgbClr val="000000"/>
              </a:solidFill>
              <a:latin typeface="Arial" charset="0"/>
              <a:cs typeface="Arial" charset="0"/>
            </a:endParaRPr>
          </a:p>
        </p:txBody>
      </p:sp>
      <p:sp>
        <p:nvSpPr>
          <p:cNvPr id="4" name="矩形 3"/>
          <p:cNvSpPr>
            <a:spLocks noChangeArrowheads="1"/>
          </p:cNvSpPr>
          <p:nvPr/>
        </p:nvSpPr>
        <p:spPr bwMode="auto">
          <a:xfrm>
            <a:off x="971128" y="3506788"/>
            <a:ext cx="59769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542925" indent="-542925">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latin typeface="Arial" charset="0"/>
                <a:cs typeface="Arial" charset="0"/>
              </a:rPr>
              <a:t>(c) </a:t>
            </a:r>
            <a:r>
              <a:rPr lang="zh-TW" altLang="en-US" sz="2800">
                <a:latin typeface="Arial" charset="0"/>
                <a:cs typeface="Arial" charset="0"/>
              </a:rPr>
              <a:t>量度反應混合物的 </a:t>
            </a:r>
            <a:r>
              <a:rPr lang="zh-TW" altLang="en-US" sz="3200" b="1">
                <a:latin typeface="Arial" charset="0"/>
                <a:cs typeface="Arial" charset="0"/>
              </a:rPr>
              <a:t>質量變化</a:t>
            </a:r>
            <a:r>
              <a:rPr lang="zh-TW" altLang="en-US" sz="2800">
                <a:latin typeface="Arial" charset="0"/>
                <a:cs typeface="Arial" charset="0"/>
              </a:rPr>
              <a:t>； </a:t>
            </a:r>
            <a:endParaRPr kumimoji="0" lang="zh-HK" altLang="en-US" sz="2800">
              <a:solidFill>
                <a:srgbClr val="000000"/>
              </a:solidFill>
              <a:latin typeface="Arial" charset="0"/>
              <a:cs typeface="Arial" charset="0"/>
            </a:endParaRPr>
          </a:p>
        </p:txBody>
      </p:sp>
      <p:sp>
        <p:nvSpPr>
          <p:cNvPr id="5" name="矩形 3"/>
          <p:cNvSpPr>
            <a:spLocks noChangeArrowheads="1"/>
          </p:cNvSpPr>
          <p:nvPr/>
        </p:nvSpPr>
        <p:spPr bwMode="auto">
          <a:xfrm>
            <a:off x="971128" y="4211638"/>
            <a:ext cx="62642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542925" indent="-542925">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a:latin typeface="Arial" charset="0"/>
                <a:cs typeface="Arial" charset="0"/>
              </a:rPr>
              <a:t>(d) </a:t>
            </a:r>
            <a:r>
              <a:rPr lang="zh-TW" altLang="en-US" sz="2800">
                <a:latin typeface="Arial" charset="0"/>
                <a:cs typeface="Arial" charset="0"/>
              </a:rPr>
              <a:t>量度反應混合物的 </a:t>
            </a:r>
            <a:r>
              <a:rPr lang="zh-TW" altLang="en-US" sz="3200" b="1">
                <a:latin typeface="Arial" charset="0"/>
                <a:cs typeface="Arial" charset="0"/>
              </a:rPr>
              <a:t>顏色深度變化</a:t>
            </a:r>
            <a:r>
              <a:rPr lang="zh-TW" altLang="en-US" sz="2800">
                <a:latin typeface="Arial" charset="0"/>
                <a:cs typeface="Arial" charset="0"/>
              </a:rPr>
              <a:t>。</a:t>
            </a:r>
            <a:endParaRPr kumimoji="0" lang="zh-HK" altLang="en-US" sz="2800">
              <a:solidFill>
                <a:srgbClr val="000000"/>
              </a:solidFill>
              <a:latin typeface="Arial" charset="0"/>
              <a:cs typeface="Arial" charset="0"/>
            </a:endParaRPr>
          </a:p>
        </p:txBody>
      </p:sp>
    </p:spTree>
    <p:extLst>
      <p:ext uri="{BB962C8B-B14F-4D97-AF65-F5344CB8AC3E}">
        <p14:creationId xmlns:p14="http://schemas.microsoft.com/office/powerpoint/2010/main" val="3677113238"/>
      </p:ext>
    </p:extLst>
  </p:cSld>
  <p:clrMapOvr>
    <a:masterClrMapping/>
  </p:clrMapOvr>
  <p:timing>
    <p:tnLst>
      <p:par>
        <p:cTn id="1" dur="indefinite" restart="never" nodeType="tmRoot"/>
      </p:par>
    </p:tn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5"/>
          <p:cNvSpPr>
            <a:spLocks noChangeArrowheads="1"/>
          </p:cNvSpPr>
          <p:nvPr/>
        </p:nvSpPr>
        <p:spPr bwMode="auto">
          <a:xfrm>
            <a:off x="0" y="241484"/>
            <a:ext cx="9144000" cy="52322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b="1" dirty="0"/>
              <a:t>(a</a:t>
            </a:r>
            <a:r>
              <a:rPr lang="en-US" altLang="zh-TW" sz="2800" b="1" dirty="0" smtClean="0"/>
              <a:t>)</a:t>
            </a:r>
            <a:r>
              <a:rPr lang="zh-TW" altLang="en-US" sz="2800" b="1" u="sng" dirty="0" smtClean="0"/>
              <a:t>透過</a:t>
            </a:r>
            <a:r>
              <a:rPr lang="zh-TW" altLang="en-US" sz="2800" b="1" u="sng" dirty="0"/>
              <a:t>量度氣態生成物</a:t>
            </a:r>
            <a:r>
              <a:rPr lang="zh-TW" altLang="en-US" sz="2800" b="1" u="sng" dirty="0" smtClean="0"/>
              <a:t>的</a:t>
            </a:r>
            <a:r>
              <a:rPr lang="zh-TW" altLang="en-US" sz="2800" b="1" u="sng" dirty="0" smtClean="0">
                <a:solidFill>
                  <a:srgbClr val="FF0000"/>
                </a:solidFill>
              </a:rPr>
              <a:t>體積</a:t>
            </a:r>
            <a:r>
              <a:rPr lang="zh-TW" altLang="en-US" sz="2800" b="1" u="sng" dirty="0" smtClean="0"/>
              <a:t>變化</a:t>
            </a:r>
            <a:r>
              <a:rPr lang="zh-TW" altLang="en-US" sz="2800" b="1" u="sng" dirty="0"/>
              <a:t>以跟隨</a:t>
            </a:r>
            <a:r>
              <a:rPr lang="zh-TW" altLang="en-US" sz="2800" b="1" u="sng" dirty="0" smtClean="0"/>
              <a:t>化學反應</a:t>
            </a:r>
            <a:r>
              <a:rPr lang="zh-TW" altLang="en-US" sz="2800" b="1" u="sng" dirty="0"/>
              <a:t>的進度</a:t>
            </a:r>
            <a:endParaRPr lang="en-US" altLang="zh-TW" sz="2800" b="1" u="sng" dirty="0"/>
          </a:p>
        </p:txBody>
      </p:sp>
      <p:sp>
        <p:nvSpPr>
          <p:cNvPr id="3" name="Rectangle 2"/>
          <p:cNvSpPr>
            <a:spLocks noChangeArrowheads="1"/>
          </p:cNvSpPr>
          <p:nvPr/>
        </p:nvSpPr>
        <p:spPr bwMode="auto">
          <a:xfrm>
            <a:off x="417513" y="983396"/>
            <a:ext cx="6553200" cy="519113"/>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dirty="0">
                <a:latin typeface="Arial" charset="0"/>
              </a:rPr>
              <a:t>這方法適用於反應涉及氣體的產生。</a:t>
            </a:r>
            <a:endParaRPr lang="en-US" altLang="zh-TW" sz="2800" dirty="0">
              <a:latin typeface="Arial" charset="0"/>
            </a:endParaRPr>
          </a:p>
        </p:txBody>
      </p:sp>
      <p:sp>
        <p:nvSpPr>
          <p:cNvPr id="5" name="Rectangle 5"/>
          <p:cNvSpPr>
            <a:spLocks noChangeArrowheads="1"/>
          </p:cNvSpPr>
          <p:nvPr/>
        </p:nvSpPr>
        <p:spPr bwMode="auto">
          <a:xfrm>
            <a:off x="1043608" y="1700808"/>
            <a:ext cx="1440185" cy="523219"/>
          </a:xfrm>
          <a:prstGeom prst="rect">
            <a:avLst/>
          </a:prstGeom>
          <a:solidFill>
            <a:srgbClr val="FF33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chemeClr val="bg1"/>
                </a:solidFill>
                <a:latin typeface="+mj-ea"/>
                <a:ea typeface="+mj-ea"/>
                <a:cs typeface="Arial" pitchFamily="34" charset="0"/>
              </a:rPr>
              <a:t>例子</a:t>
            </a:r>
            <a:endParaRPr kumimoji="0" lang="en-US" altLang="zh-TW" sz="2800" b="1" dirty="0">
              <a:solidFill>
                <a:schemeClr val="bg1"/>
              </a:solidFill>
              <a:latin typeface="+mj-ea"/>
              <a:ea typeface="+mj-ea"/>
              <a:cs typeface="Arial" pitchFamily="34" charset="0"/>
            </a:endParaRPr>
          </a:p>
        </p:txBody>
      </p:sp>
      <p:sp>
        <p:nvSpPr>
          <p:cNvPr id="19463" name="矩形 5"/>
          <p:cNvSpPr>
            <a:spLocks noChangeArrowheads="1"/>
          </p:cNvSpPr>
          <p:nvPr/>
        </p:nvSpPr>
        <p:spPr bwMode="auto">
          <a:xfrm>
            <a:off x="971600" y="2333824"/>
            <a:ext cx="64801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dirty="0">
                <a:latin typeface="Arial" charset="0"/>
                <a:cs typeface="Arial" charset="0"/>
              </a:rPr>
              <a:t>Mg(s) + 2HCl(</a:t>
            </a:r>
            <a:r>
              <a:rPr kumimoji="0" lang="en-US" altLang="zh-HK" sz="2800" dirty="0" err="1">
                <a:latin typeface="Arial" charset="0"/>
                <a:cs typeface="Arial" charset="0"/>
              </a:rPr>
              <a:t>aq</a:t>
            </a:r>
            <a:r>
              <a:rPr kumimoji="0" lang="en-US" altLang="zh-HK" sz="2800" dirty="0">
                <a:latin typeface="Arial" charset="0"/>
                <a:cs typeface="Arial" charset="0"/>
              </a:rPr>
              <a:t>) </a:t>
            </a:r>
            <a:r>
              <a:rPr kumimoji="0" lang="en-US" altLang="zh-HK" sz="2800" dirty="0">
                <a:latin typeface="Arial" charset="0"/>
                <a:cs typeface="Arial" charset="0"/>
                <a:sym typeface="Symbol" pitchFamily="18" charset="2"/>
              </a:rPr>
              <a:t></a:t>
            </a:r>
            <a:r>
              <a:rPr kumimoji="0" lang="en-US" altLang="zh-HK" sz="2800" dirty="0">
                <a:latin typeface="Arial" charset="0"/>
                <a:cs typeface="Arial" charset="0"/>
              </a:rPr>
              <a:t> MgCl</a:t>
            </a:r>
            <a:r>
              <a:rPr kumimoji="0" lang="en-US" altLang="zh-HK" sz="2800" baseline="-25000" dirty="0">
                <a:latin typeface="Arial" charset="0"/>
                <a:cs typeface="Arial" charset="0"/>
              </a:rPr>
              <a:t>2</a:t>
            </a:r>
            <a:r>
              <a:rPr kumimoji="0" lang="en-US" altLang="zh-HK" sz="2800" dirty="0">
                <a:latin typeface="Arial" charset="0"/>
                <a:cs typeface="Arial" charset="0"/>
              </a:rPr>
              <a:t>(</a:t>
            </a:r>
            <a:r>
              <a:rPr kumimoji="0" lang="en-US" altLang="zh-HK" sz="2800" dirty="0" err="1">
                <a:latin typeface="Arial" charset="0"/>
                <a:cs typeface="Arial" charset="0"/>
              </a:rPr>
              <a:t>aq</a:t>
            </a:r>
            <a:r>
              <a:rPr kumimoji="0" lang="en-US" altLang="zh-HK" sz="2800" dirty="0">
                <a:latin typeface="Arial" charset="0"/>
                <a:cs typeface="Arial" charset="0"/>
              </a:rPr>
              <a:t>) + H</a:t>
            </a:r>
            <a:r>
              <a:rPr kumimoji="0" lang="en-US" altLang="zh-HK" sz="2800" baseline="-25000" dirty="0">
                <a:latin typeface="Arial" charset="0"/>
                <a:cs typeface="Arial" charset="0"/>
              </a:rPr>
              <a:t>2</a:t>
            </a:r>
            <a:r>
              <a:rPr kumimoji="0" lang="en-US" altLang="zh-HK" sz="2800" dirty="0">
                <a:latin typeface="Arial" charset="0"/>
                <a:cs typeface="Arial" charset="0"/>
              </a:rPr>
              <a:t>(g) </a:t>
            </a:r>
            <a:endParaRPr kumimoji="0" lang="zh-HK" altLang="en-US" sz="2800" dirty="0">
              <a:latin typeface="Arial" charset="0"/>
              <a:cs typeface="Arial" charset="0"/>
            </a:endParaRPr>
          </a:p>
        </p:txBody>
      </p:sp>
      <p:pic>
        <p:nvPicPr>
          <p:cNvPr id="9" name="Picture 3"/>
          <p:cNvPicPr>
            <a:picLocks noChangeAspect="1" noChangeArrowheads="1"/>
          </p:cNvPicPr>
          <p:nvPr/>
        </p:nvPicPr>
        <p:blipFill>
          <a:blip r:embed="rId3">
            <a:extLst>
              <a:ext uri="{28A0092B-C50C-407E-A947-70E740481C1C}">
                <a14:useLocalDpi xmlns:a14="http://schemas.microsoft.com/office/drawing/2010/main" val="0"/>
              </a:ext>
            </a:extLst>
          </a:blip>
          <a:srcRect r="52910"/>
          <a:stretch>
            <a:fillRect/>
          </a:stretch>
        </p:blipFill>
        <p:spPr bwMode="auto">
          <a:xfrm>
            <a:off x="843087" y="3409667"/>
            <a:ext cx="3889375" cy="287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文字方塊 3"/>
          <p:cNvSpPr txBox="1">
            <a:spLocks noChangeArrowheads="1"/>
          </p:cNvSpPr>
          <p:nvPr/>
        </p:nvSpPr>
        <p:spPr bwMode="auto">
          <a:xfrm>
            <a:off x="3686299" y="3017555"/>
            <a:ext cx="1466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反應開始時</a:t>
            </a:r>
            <a:endParaRPr kumimoji="0" lang="zh-HK" altLang="en-US" sz="2000">
              <a:latin typeface="Arial" charset="0"/>
              <a:cs typeface="Arial" charset="0"/>
            </a:endParaRPr>
          </a:p>
        </p:txBody>
      </p:sp>
      <p:sp>
        <p:nvSpPr>
          <p:cNvPr id="11" name="文字方塊 6"/>
          <p:cNvSpPr txBox="1">
            <a:spLocks noChangeArrowheads="1"/>
          </p:cNvSpPr>
          <p:nvPr/>
        </p:nvSpPr>
        <p:spPr bwMode="auto">
          <a:xfrm>
            <a:off x="301749" y="4920967"/>
            <a:ext cx="7921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棉線</a:t>
            </a:r>
            <a:endParaRPr kumimoji="0" lang="zh-HK" altLang="en-US" sz="2000">
              <a:latin typeface="Arial" charset="0"/>
              <a:cs typeface="Arial" charset="0"/>
            </a:endParaRPr>
          </a:p>
        </p:txBody>
      </p:sp>
      <p:sp>
        <p:nvSpPr>
          <p:cNvPr id="12" name="文字方塊 7"/>
          <p:cNvSpPr txBox="1">
            <a:spLocks noChangeArrowheads="1"/>
          </p:cNvSpPr>
          <p:nvPr/>
        </p:nvSpPr>
        <p:spPr bwMode="auto">
          <a:xfrm>
            <a:off x="179512" y="5814730"/>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鎂帶</a:t>
            </a:r>
            <a:endParaRPr kumimoji="0" lang="zh-HK" altLang="en-US" sz="2000">
              <a:latin typeface="Arial" charset="0"/>
              <a:cs typeface="Arial" charset="0"/>
            </a:endParaRPr>
          </a:p>
        </p:txBody>
      </p:sp>
      <p:pic>
        <p:nvPicPr>
          <p:cNvPr id="13" name="Picture 3"/>
          <p:cNvPicPr>
            <a:picLocks noChangeAspect="1" noChangeArrowheads="1"/>
          </p:cNvPicPr>
          <p:nvPr/>
        </p:nvPicPr>
        <p:blipFill>
          <a:blip r:embed="rId3">
            <a:extLst>
              <a:ext uri="{28A0092B-C50C-407E-A947-70E740481C1C}">
                <a14:useLocalDpi xmlns:a14="http://schemas.microsoft.com/office/drawing/2010/main" val="0"/>
              </a:ext>
            </a:extLst>
          </a:blip>
          <a:srcRect l="56860"/>
          <a:stretch>
            <a:fillRect/>
          </a:stretch>
        </p:blipFill>
        <p:spPr bwMode="auto">
          <a:xfrm>
            <a:off x="4946774" y="3409667"/>
            <a:ext cx="3563938" cy="287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文字方塊 9"/>
          <p:cNvSpPr txBox="1">
            <a:spLocks noChangeArrowheads="1"/>
          </p:cNvSpPr>
          <p:nvPr/>
        </p:nvSpPr>
        <p:spPr bwMode="auto">
          <a:xfrm>
            <a:off x="2533774" y="5673442"/>
            <a:ext cx="18859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ea typeface="新細明體" pitchFamily="18" charset="-120"/>
              </a:defRPr>
            </a:lvl1pPr>
            <a:lvl2pPr marL="742950" indent="-285750">
              <a:defRPr>
                <a:solidFill>
                  <a:schemeClr val="tx1"/>
                </a:solidFill>
                <a:latin typeface="Calibri" pitchFamily="34" charset="0"/>
                <a:ea typeface="新細明體" pitchFamily="18" charset="-120"/>
              </a:defRPr>
            </a:lvl2pPr>
            <a:lvl3pPr marL="1143000" indent="-228600">
              <a:defRPr>
                <a:solidFill>
                  <a:schemeClr val="tx1"/>
                </a:solidFill>
                <a:latin typeface="Calibri" pitchFamily="34" charset="0"/>
                <a:ea typeface="新細明體" pitchFamily="18" charset="-120"/>
              </a:defRPr>
            </a:lvl3pPr>
            <a:lvl4pPr marL="1600200" indent="-228600">
              <a:defRPr>
                <a:solidFill>
                  <a:schemeClr val="tx1"/>
                </a:solidFill>
                <a:latin typeface="Calibri" pitchFamily="34" charset="0"/>
                <a:ea typeface="新細明體" pitchFamily="18" charset="-120"/>
              </a:defRPr>
            </a:lvl4pPr>
            <a:lvl5pPr marL="2057400" indent="-228600">
              <a:defRPr>
                <a:solidFill>
                  <a:schemeClr val="tx1"/>
                </a:solidFill>
                <a:latin typeface="Calibri" pitchFamily="34" charset="0"/>
                <a:ea typeface="新細明體" pitchFamily="18" charset="-120"/>
              </a:defRPr>
            </a:lvl5pPr>
            <a:lvl6pPr marL="2514600" indent="-228600" fontAlgn="base">
              <a:spcBef>
                <a:spcPct val="0"/>
              </a:spcBef>
              <a:spcAft>
                <a:spcPct val="0"/>
              </a:spcAft>
              <a:defRPr>
                <a:solidFill>
                  <a:schemeClr val="tx1"/>
                </a:solidFill>
                <a:latin typeface="Calibri" pitchFamily="34" charset="0"/>
                <a:ea typeface="新細明體" pitchFamily="18" charset="-120"/>
              </a:defRPr>
            </a:lvl6pPr>
            <a:lvl7pPr marL="2971800" indent="-228600" fontAlgn="base">
              <a:spcBef>
                <a:spcPct val="0"/>
              </a:spcBef>
              <a:spcAft>
                <a:spcPct val="0"/>
              </a:spcAft>
              <a:defRPr>
                <a:solidFill>
                  <a:schemeClr val="tx1"/>
                </a:solidFill>
                <a:latin typeface="Calibri" pitchFamily="34" charset="0"/>
                <a:ea typeface="新細明體" pitchFamily="18" charset="-120"/>
              </a:defRPr>
            </a:lvl7pPr>
            <a:lvl8pPr marL="3429000" indent="-228600" fontAlgn="base">
              <a:spcBef>
                <a:spcPct val="0"/>
              </a:spcBef>
              <a:spcAft>
                <a:spcPct val="0"/>
              </a:spcAft>
              <a:defRPr>
                <a:solidFill>
                  <a:schemeClr val="tx1"/>
                </a:solidFill>
                <a:latin typeface="Calibri" pitchFamily="34" charset="0"/>
                <a:ea typeface="新細明體" pitchFamily="18" charset="-120"/>
              </a:defRPr>
            </a:lvl8pPr>
            <a:lvl9pPr marL="3886200" indent="-228600" fontAlgn="base">
              <a:spcBef>
                <a:spcPct val="0"/>
              </a:spcBef>
              <a:spcAft>
                <a:spcPct val="0"/>
              </a:spcAft>
              <a:defRPr>
                <a:solidFill>
                  <a:schemeClr val="tx1"/>
                </a:solidFill>
                <a:latin typeface="Calibri" pitchFamily="34" charset="0"/>
                <a:ea typeface="新細明體" pitchFamily="18" charset="-120"/>
              </a:defRPr>
            </a:lvl9pPr>
          </a:lstStyle>
          <a:p>
            <a:pPr eaLnBrk="1" hangingPunct="1">
              <a:defRPr/>
            </a:pPr>
            <a:r>
              <a:rPr lang="zh-TW" altLang="en-US" sz="2000" dirty="0" smtClean="0">
                <a:latin typeface="+mj-ea"/>
                <a:ea typeface="+mj-ea"/>
              </a:rPr>
              <a:t>稀氫氯酸</a:t>
            </a:r>
            <a:endParaRPr lang="en-US" altLang="zh-TW" sz="2000" dirty="0" smtClean="0">
              <a:latin typeface="+mj-ea"/>
              <a:ea typeface="+mj-ea"/>
            </a:endParaRPr>
          </a:p>
          <a:p>
            <a:pPr eaLnBrk="1" hangingPunct="1">
              <a:defRPr/>
            </a:pPr>
            <a:r>
              <a:rPr lang="en-US" altLang="zh-TW" sz="2000" dirty="0" smtClean="0">
                <a:latin typeface="+mj-ea"/>
                <a:ea typeface="+mj-ea"/>
              </a:rPr>
              <a:t>(</a:t>
            </a:r>
            <a:r>
              <a:rPr lang="zh-TW" altLang="en-US" sz="2000" dirty="0" smtClean="0">
                <a:latin typeface="+mj-ea"/>
                <a:ea typeface="+mj-ea"/>
              </a:rPr>
              <a:t>通常是過量的</a:t>
            </a:r>
            <a:r>
              <a:rPr lang="en-US" altLang="zh-TW" sz="2000" dirty="0" smtClean="0">
                <a:latin typeface="+mj-ea"/>
                <a:ea typeface="+mj-ea"/>
              </a:rPr>
              <a:t>) </a:t>
            </a:r>
            <a:endParaRPr kumimoji="0" lang="zh-HK" altLang="en-US" sz="2000" dirty="0" smtClean="0">
              <a:latin typeface="+mj-ea"/>
              <a:ea typeface="+mj-ea"/>
              <a:cs typeface="Arial" pitchFamily="34" charset="0"/>
            </a:endParaRPr>
          </a:p>
        </p:txBody>
      </p:sp>
      <p:sp>
        <p:nvSpPr>
          <p:cNvPr id="15" name="文字方塊 10"/>
          <p:cNvSpPr txBox="1">
            <a:spLocks noChangeArrowheads="1"/>
          </p:cNvSpPr>
          <p:nvPr/>
        </p:nvSpPr>
        <p:spPr bwMode="auto">
          <a:xfrm>
            <a:off x="2441699" y="5032092"/>
            <a:ext cx="812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氣筒</a:t>
            </a:r>
            <a:endParaRPr kumimoji="0" lang="zh-HK" altLang="en-US" sz="2000">
              <a:latin typeface="Arial" charset="0"/>
              <a:cs typeface="Arial" charset="0"/>
            </a:endParaRPr>
          </a:p>
        </p:txBody>
      </p:sp>
      <p:sp>
        <p:nvSpPr>
          <p:cNvPr id="16" name="文字方塊 11"/>
          <p:cNvSpPr txBox="1">
            <a:spLocks noChangeArrowheads="1"/>
          </p:cNvSpPr>
          <p:nvPr/>
        </p:nvSpPr>
        <p:spPr bwMode="auto">
          <a:xfrm>
            <a:off x="3319587" y="3563655"/>
            <a:ext cx="727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柱塞</a:t>
            </a:r>
            <a:endParaRPr kumimoji="0" lang="zh-HK" altLang="en-US" sz="2000">
              <a:latin typeface="Arial" charset="0"/>
              <a:cs typeface="Arial" charset="0"/>
            </a:endParaRPr>
          </a:p>
        </p:txBody>
      </p:sp>
      <p:sp>
        <p:nvSpPr>
          <p:cNvPr id="17" name="文字方塊 12"/>
          <p:cNvSpPr txBox="1">
            <a:spLocks noChangeArrowheads="1"/>
          </p:cNvSpPr>
          <p:nvPr/>
        </p:nvSpPr>
        <p:spPr bwMode="auto">
          <a:xfrm>
            <a:off x="7595617" y="3017555"/>
            <a:ext cx="15128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一段時間後</a:t>
            </a:r>
            <a:endParaRPr kumimoji="0" lang="zh-HK" altLang="en-US" sz="2000" dirty="0">
              <a:latin typeface="Arial" charset="0"/>
              <a:cs typeface="Arial" charset="0"/>
            </a:endParaRPr>
          </a:p>
        </p:txBody>
      </p:sp>
      <p:sp>
        <p:nvSpPr>
          <p:cNvPr id="18" name="文字方塊 13"/>
          <p:cNvSpPr txBox="1">
            <a:spLocks noChangeArrowheads="1"/>
          </p:cNvSpPr>
          <p:nvPr/>
        </p:nvSpPr>
        <p:spPr bwMode="auto">
          <a:xfrm>
            <a:off x="6031037" y="5865530"/>
            <a:ext cx="7810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鎂帶</a:t>
            </a:r>
            <a:endParaRPr kumimoji="0" lang="zh-HK" altLang="en-US" sz="2000">
              <a:latin typeface="Arial" charset="0"/>
              <a:cs typeface="Arial" charset="0"/>
            </a:endParaRPr>
          </a:p>
        </p:txBody>
      </p:sp>
      <p:sp>
        <p:nvSpPr>
          <p:cNvPr id="19" name="文字方塊 14"/>
          <p:cNvSpPr txBox="1">
            <a:spLocks noChangeArrowheads="1"/>
          </p:cNvSpPr>
          <p:nvPr/>
        </p:nvSpPr>
        <p:spPr bwMode="auto">
          <a:xfrm>
            <a:off x="5732587" y="4782855"/>
            <a:ext cx="107950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收集到的氣體</a:t>
            </a:r>
            <a:endParaRPr kumimoji="0" lang="zh-HK" altLang="en-US" sz="2000">
              <a:latin typeface="Arial" charset="0"/>
              <a:cs typeface="Arial" charset="0"/>
            </a:endParaRPr>
          </a:p>
        </p:txBody>
      </p:sp>
      <p:sp>
        <p:nvSpPr>
          <p:cNvPr id="20" name="向右箭號 19"/>
          <p:cNvSpPr/>
          <p:nvPr/>
        </p:nvSpPr>
        <p:spPr>
          <a:xfrm>
            <a:off x="4130799" y="5182905"/>
            <a:ext cx="792163" cy="360362"/>
          </a:xfrm>
          <a:prstGeom prst="rightArrow">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Tree>
    <p:extLst>
      <p:ext uri="{BB962C8B-B14F-4D97-AF65-F5344CB8AC3E}">
        <p14:creationId xmlns:p14="http://schemas.microsoft.com/office/powerpoint/2010/main" val="629887273"/>
      </p:ext>
    </p:extLst>
  </p:cSld>
  <p:clrMapOvr>
    <a:masterClrMapping/>
  </p:clrMapOvr>
  <p:timing>
    <p:tnLst>
      <p:par>
        <p:cTn id="1" dur="indefinite" restart="never" nodeType="tmRoot"/>
      </p:par>
    </p:tnLst>
  </p:timing>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5"/>
          <p:cNvSpPr>
            <a:spLocks noChangeArrowheads="1"/>
          </p:cNvSpPr>
          <p:nvPr/>
        </p:nvSpPr>
        <p:spPr bwMode="auto">
          <a:xfrm>
            <a:off x="107504" y="260648"/>
            <a:ext cx="8981549" cy="52322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b="1" dirty="0"/>
              <a:t>(b</a:t>
            </a:r>
            <a:r>
              <a:rPr lang="en-US" altLang="zh-TW" sz="2800" b="1" dirty="0" smtClean="0"/>
              <a:t>)</a:t>
            </a:r>
            <a:r>
              <a:rPr lang="zh-TW" altLang="en-US" sz="2800" b="1" u="sng" dirty="0" smtClean="0"/>
              <a:t>透過</a:t>
            </a:r>
            <a:r>
              <a:rPr lang="zh-TW" altLang="en-US" sz="2800" b="1" u="sng" dirty="0"/>
              <a:t>量度反應體系的 </a:t>
            </a:r>
            <a:r>
              <a:rPr lang="zh-TW" altLang="en-US" sz="2800" b="1" u="sng" dirty="0">
                <a:solidFill>
                  <a:srgbClr val="FF0000"/>
                </a:solidFill>
              </a:rPr>
              <a:t>壓強</a:t>
            </a:r>
            <a:r>
              <a:rPr lang="zh-TW" altLang="en-US" sz="2800" b="1" u="sng" dirty="0">
                <a:solidFill>
                  <a:srgbClr val="CC0000"/>
                </a:solidFill>
              </a:rPr>
              <a:t> </a:t>
            </a:r>
            <a:r>
              <a:rPr lang="zh-TW" altLang="en-US" sz="2800" b="1" u="sng" dirty="0"/>
              <a:t>變化以</a:t>
            </a:r>
            <a:r>
              <a:rPr lang="zh-TW" altLang="en-US" sz="2800" b="1" u="sng" dirty="0" smtClean="0"/>
              <a:t>跟隨化學反應</a:t>
            </a:r>
            <a:r>
              <a:rPr lang="zh-TW" altLang="en-US" sz="2800" b="1" u="sng" dirty="0"/>
              <a:t>的進度</a:t>
            </a:r>
            <a:endParaRPr lang="en-US" altLang="zh-TW" sz="2800" b="1" u="sng" dirty="0"/>
          </a:p>
        </p:txBody>
      </p:sp>
      <p:sp>
        <p:nvSpPr>
          <p:cNvPr id="3" name="Rectangle 2"/>
          <p:cNvSpPr>
            <a:spLocks noChangeArrowheads="1"/>
          </p:cNvSpPr>
          <p:nvPr/>
        </p:nvSpPr>
        <p:spPr bwMode="auto">
          <a:xfrm>
            <a:off x="574873" y="1116608"/>
            <a:ext cx="8029575" cy="579437"/>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a:latin typeface="Arial" charset="0"/>
              </a:rPr>
              <a:t>這方法適用於反應涉及 </a:t>
            </a:r>
            <a:r>
              <a:rPr lang="zh-TW" altLang="en-US" sz="3200" b="1" u="sng">
                <a:solidFill>
                  <a:srgbClr val="FF0000"/>
                </a:solidFill>
                <a:latin typeface="Arial" charset="0"/>
              </a:rPr>
              <a:t>氣體摩爾數的變化</a:t>
            </a:r>
            <a:r>
              <a:rPr lang="zh-TW" altLang="en-US" sz="2800">
                <a:latin typeface="Arial" charset="0"/>
              </a:rPr>
              <a:t>。</a:t>
            </a:r>
            <a:endParaRPr lang="en-US" altLang="zh-TW" sz="2800">
              <a:latin typeface="Arial" charset="0"/>
            </a:endParaRPr>
          </a:p>
        </p:txBody>
      </p:sp>
      <p:sp>
        <p:nvSpPr>
          <p:cNvPr id="4" name="Rectangle 2"/>
          <p:cNvSpPr>
            <a:spLocks noChangeArrowheads="1"/>
          </p:cNvSpPr>
          <p:nvPr/>
        </p:nvSpPr>
        <p:spPr bwMode="auto">
          <a:xfrm>
            <a:off x="574873" y="1836688"/>
            <a:ext cx="8713788"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dirty="0"/>
              <a:t>反應在 </a:t>
            </a:r>
            <a:r>
              <a:rPr lang="zh-TW" altLang="en-US" sz="3200" b="1" dirty="0">
                <a:solidFill>
                  <a:srgbClr val="3399FF"/>
                </a:solidFill>
              </a:rPr>
              <a:t>密閉體系 </a:t>
            </a:r>
            <a:r>
              <a:rPr lang="en-US" altLang="zh-TW" sz="2800" dirty="0"/>
              <a:t>(</a:t>
            </a:r>
            <a:r>
              <a:rPr lang="zh-TW" altLang="en-US" sz="2800" dirty="0"/>
              <a:t>即固定的體積</a:t>
            </a:r>
            <a:r>
              <a:rPr lang="en-US" altLang="zh-TW" sz="2800" dirty="0"/>
              <a:t>) </a:t>
            </a:r>
            <a:r>
              <a:rPr lang="zh-TW" altLang="en-US" sz="2800" dirty="0"/>
              <a:t>進行</a:t>
            </a:r>
            <a:r>
              <a:rPr lang="zh-TW" altLang="en-US" sz="2800" dirty="0">
                <a:latin typeface="Arial" charset="0"/>
              </a:rPr>
              <a:t>。</a:t>
            </a:r>
            <a:endParaRPr lang="en-US" altLang="zh-TW" sz="2800" dirty="0">
              <a:latin typeface="Arial" charset="0"/>
            </a:endParaRPr>
          </a:p>
        </p:txBody>
      </p:sp>
      <p:sp>
        <p:nvSpPr>
          <p:cNvPr id="7" name="Rectangle 5"/>
          <p:cNvSpPr>
            <a:spLocks noChangeArrowheads="1"/>
          </p:cNvSpPr>
          <p:nvPr/>
        </p:nvSpPr>
        <p:spPr bwMode="auto">
          <a:xfrm>
            <a:off x="611560" y="2810665"/>
            <a:ext cx="1368152" cy="523220"/>
          </a:xfrm>
          <a:prstGeom prst="rect">
            <a:avLst/>
          </a:prstGeom>
          <a:solidFill>
            <a:srgbClr val="CC3399"/>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chemeClr val="bg1"/>
                </a:solidFill>
                <a:latin typeface="+mj-ea"/>
                <a:ea typeface="+mj-ea"/>
                <a:cs typeface="Arial" pitchFamily="34" charset="0"/>
              </a:rPr>
              <a:t>例子</a:t>
            </a:r>
            <a:endParaRPr kumimoji="0" lang="en-US" altLang="zh-TW" sz="2800" b="1" dirty="0">
              <a:solidFill>
                <a:schemeClr val="bg1"/>
              </a:solidFill>
              <a:latin typeface="+mj-ea"/>
              <a:ea typeface="+mj-ea"/>
              <a:cs typeface="Arial" pitchFamily="34" charset="0"/>
            </a:endParaRPr>
          </a:p>
        </p:txBody>
      </p:sp>
      <p:sp>
        <p:nvSpPr>
          <p:cNvPr id="8" name="矩形 2"/>
          <p:cNvSpPr>
            <a:spLocks noChangeArrowheads="1"/>
          </p:cNvSpPr>
          <p:nvPr/>
        </p:nvSpPr>
        <p:spPr bwMode="auto">
          <a:xfrm>
            <a:off x="1907853" y="3424273"/>
            <a:ext cx="6480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Mg(s) + 2HCl(aq) </a:t>
            </a:r>
            <a:r>
              <a:rPr kumimoji="0" lang="en-US" altLang="zh-HK" sz="2800">
                <a:latin typeface="Arial" charset="0"/>
                <a:cs typeface="Arial" charset="0"/>
                <a:sym typeface="Symbol" pitchFamily="18" charset="2"/>
              </a:rPr>
              <a:t></a:t>
            </a:r>
            <a:r>
              <a:rPr kumimoji="0" lang="en-US" altLang="zh-HK" sz="2800">
                <a:latin typeface="Arial" charset="0"/>
                <a:cs typeface="Arial" charset="0"/>
              </a:rPr>
              <a:t> MgCl</a:t>
            </a:r>
            <a:r>
              <a:rPr kumimoji="0" lang="en-US" altLang="zh-HK" sz="2800" baseline="-25000">
                <a:latin typeface="Arial" charset="0"/>
                <a:cs typeface="Arial" charset="0"/>
              </a:rPr>
              <a:t>2</a:t>
            </a:r>
            <a:r>
              <a:rPr kumimoji="0" lang="en-US" altLang="zh-HK" sz="2800">
                <a:latin typeface="Arial" charset="0"/>
                <a:cs typeface="Arial" charset="0"/>
              </a:rPr>
              <a:t>(aq) + H</a:t>
            </a:r>
            <a:r>
              <a:rPr kumimoji="0" lang="en-US" altLang="zh-HK" sz="2800" baseline="-25000">
                <a:latin typeface="Arial" charset="0"/>
                <a:cs typeface="Arial" charset="0"/>
              </a:rPr>
              <a:t>2</a:t>
            </a:r>
            <a:r>
              <a:rPr kumimoji="0" lang="en-US" altLang="zh-HK" sz="2800">
                <a:latin typeface="Arial" charset="0"/>
                <a:cs typeface="Arial" charset="0"/>
              </a:rPr>
              <a:t>(g) </a:t>
            </a:r>
            <a:endParaRPr kumimoji="0" lang="zh-HK" altLang="en-US" sz="2800">
              <a:latin typeface="Arial" charset="0"/>
              <a:cs typeface="Arial" charset="0"/>
            </a:endParaRPr>
          </a:p>
        </p:txBody>
      </p:sp>
      <p:pic>
        <p:nvPicPr>
          <p:cNvPr id="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3989" y="4120739"/>
            <a:ext cx="6634435" cy="20445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文字方塊 4"/>
          <p:cNvSpPr txBox="1">
            <a:spLocks noChangeArrowheads="1"/>
          </p:cNvSpPr>
          <p:nvPr/>
        </p:nvSpPr>
        <p:spPr bwMode="auto">
          <a:xfrm>
            <a:off x="1028353" y="4772234"/>
            <a:ext cx="1095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吸濾瓶</a:t>
            </a:r>
            <a:endParaRPr kumimoji="0" lang="zh-HK" altLang="en-US" sz="2000" dirty="0">
              <a:latin typeface="Arial" charset="0"/>
              <a:cs typeface="Arial" charset="0"/>
            </a:endParaRPr>
          </a:p>
        </p:txBody>
      </p:sp>
      <p:sp>
        <p:nvSpPr>
          <p:cNvPr id="11" name="文字方塊 5"/>
          <p:cNvSpPr txBox="1">
            <a:spLocks noChangeArrowheads="1"/>
          </p:cNvSpPr>
          <p:nvPr/>
        </p:nvSpPr>
        <p:spPr bwMode="auto">
          <a:xfrm>
            <a:off x="611560" y="5388308"/>
            <a:ext cx="122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稀氫氯酸</a:t>
            </a:r>
            <a:endParaRPr kumimoji="0" lang="zh-HK" altLang="en-US" sz="2000" dirty="0">
              <a:latin typeface="Arial" charset="0"/>
              <a:cs typeface="Arial" charset="0"/>
            </a:endParaRPr>
          </a:p>
        </p:txBody>
      </p:sp>
      <p:sp>
        <p:nvSpPr>
          <p:cNvPr id="12" name="文字方塊 6"/>
          <p:cNvSpPr txBox="1">
            <a:spLocks noChangeArrowheads="1"/>
          </p:cNvSpPr>
          <p:nvPr/>
        </p:nvSpPr>
        <p:spPr bwMode="auto">
          <a:xfrm>
            <a:off x="3244528" y="5564322"/>
            <a:ext cx="7921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鎂帶</a:t>
            </a:r>
            <a:endParaRPr kumimoji="0" lang="zh-HK" altLang="en-US" sz="2000" dirty="0">
              <a:latin typeface="Arial" charset="0"/>
              <a:cs typeface="Arial" charset="0"/>
            </a:endParaRPr>
          </a:p>
        </p:txBody>
      </p:sp>
      <p:sp>
        <p:nvSpPr>
          <p:cNvPr id="13" name="文字方塊 7"/>
          <p:cNvSpPr txBox="1">
            <a:spLocks noChangeArrowheads="1"/>
          </p:cNvSpPr>
          <p:nvPr/>
        </p:nvSpPr>
        <p:spPr bwMode="auto">
          <a:xfrm>
            <a:off x="3995936" y="4164172"/>
            <a:ext cx="12969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000" dirty="0"/>
              <a:t>壓強</a:t>
            </a:r>
          </a:p>
          <a:p>
            <a:pPr algn="ctr" eaLnBrk="1" hangingPunct="1"/>
            <a:r>
              <a:rPr lang="zh-HK" altLang="en-US" sz="2000" dirty="0"/>
              <a:t>傳感器</a:t>
            </a:r>
            <a:endParaRPr kumimoji="0" lang="zh-HK" altLang="en-US" sz="2000" dirty="0">
              <a:latin typeface="Arial" charset="0"/>
              <a:cs typeface="Arial" charset="0"/>
            </a:endParaRPr>
          </a:p>
        </p:txBody>
      </p:sp>
      <p:sp>
        <p:nvSpPr>
          <p:cNvPr id="14" name="文字方塊 8"/>
          <p:cNvSpPr txBox="1">
            <a:spLocks noChangeArrowheads="1"/>
          </p:cNvSpPr>
          <p:nvPr/>
        </p:nvSpPr>
        <p:spPr bwMode="auto">
          <a:xfrm>
            <a:off x="5796136" y="4248235"/>
            <a:ext cx="129698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dirty="0"/>
              <a:t>數據記錄器的界面</a:t>
            </a:r>
            <a:endParaRPr kumimoji="0" lang="zh-HK" altLang="en-US" sz="2000" dirty="0">
              <a:latin typeface="Arial" charset="0"/>
              <a:cs typeface="Arial" charset="0"/>
            </a:endParaRPr>
          </a:p>
        </p:txBody>
      </p:sp>
      <p:sp>
        <p:nvSpPr>
          <p:cNvPr id="15" name="文字方塊 9"/>
          <p:cNvSpPr txBox="1">
            <a:spLocks noChangeArrowheads="1"/>
          </p:cNvSpPr>
          <p:nvPr/>
        </p:nvSpPr>
        <p:spPr bwMode="auto">
          <a:xfrm>
            <a:off x="8326884" y="4268178"/>
            <a:ext cx="7096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電腦</a:t>
            </a:r>
            <a:endParaRPr kumimoji="0" lang="zh-HK" altLang="en-US" sz="2000" dirty="0">
              <a:latin typeface="Arial" charset="0"/>
              <a:cs typeface="Arial" charset="0"/>
            </a:endParaRPr>
          </a:p>
        </p:txBody>
      </p:sp>
    </p:spTree>
    <p:extLst>
      <p:ext uri="{BB962C8B-B14F-4D97-AF65-F5344CB8AC3E}">
        <p14:creationId xmlns:p14="http://schemas.microsoft.com/office/powerpoint/2010/main" val="332034135"/>
      </p:ext>
    </p:extLst>
  </p:cSld>
  <p:clrMapOvr>
    <a:masterClrMapping/>
  </p:clrMapOvr>
  <p:timing>
    <p:tnLst>
      <p:par>
        <p:cTn id="1" dur="indefinite" restart="never" nodeType="tmRoot"/>
      </p:par>
    </p:tnLst>
  </p:timing>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5"/>
          <p:cNvSpPr>
            <a:spLocks noChangeArrowheads="1"/>
          </p:cNvSpPr>
          <p:nvPr/>
        </p:nvSpPr>
        <p:spPr bwMode="auto">
          <a:xfrm>
            <a:off x="0" y="313492"/>
            <a:ext cx="9108504" cy="52322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b="1" dirty="0"/>
              <a:t>(c</a:t>
            </a:r>
            <a:r>
              <a:rPr lang="en-US" altLang="zh-TW" sz="2800" b="1" dirty="0" smtClean="0"/>
              <a:t>)</a:t>
            </a:r>
            <a:r>
              <a:rPr lang="zh-TW" altLang="en-US" sz="2800" b="1" u="sng" dirty="0" smtClean="0"/>
              <a:t>透過</a:t>
            </a:r>
            <a:r>
              <a:rPr lang="zh-TW" altLang="en-US" sz="2800" b="1" u="sng" dirty="0"/>
              <a:t>量度反應混合物</a:t>
            </a:r>
            <a:r>
              <a:rPr lang="zh-TW" altLang="en-US" sz="2800" b="1" u="sng" dirty="0" smtClean="0"/>
              <a:t>的</a:t>
            </a:r>
            <a:r>
              <a:rPr lang="zh-TW" altLang="en-US" sz="2800" b="1" u="sng" dirty="0" smtClean="0">
                <a:solidFill>
                  <a:srgbClr val="FF0000"/>
                </a:solidFill>
              </a:rPr>
              <a:t>質量</a:t>
            </a:r>
            <a:r>
              <a:rPr lang="zh-TW" altLang="en-US" sz="2800" b="1" u="sng" dirty="0" smtClean="0"/>
              <a:t>變化</a:t>
            </a:r>
            <a:r>
              <a:rPr lang="zh-TW" altLang="en-US" sz="2800" b="1" u="sng" dirty="0"/>
              <a:t>以跟隨</a:t>
            </a:r>
            <a:r>
              <a:rPr lang="zh-TW" altLang="en-US" sz="2800" b="1" u="sng" dirty="0" smtClean="0"/>
              <a:t>化學反應</a:t>
            </a:r>
            <a:r>
              <a:rPr lang="zh-TW" altLang="en-US" sz="2800" b="1" u="sng" dirty="0"/>
              <a:t>的進度</a:t>
            </a:r>
            <a:endParaRPr lang="en-US" altLang="zh-TW" sz="2800" b="1" u="sng" dirty="0"/>
          </a:p>
        </p:txBody>
      </p:sp>
      <p:sp>
        <p:nvSpPr>
          <p:cNvPr id="4" name="Rectangle 2"/>
          <p:cNvSpPr>
            <a:spLocks noChangeArrowheads="1"/>
          </p:cNvSpPr>
          <p:nvPr/>
        </p:nvSpPr>
        <p:spPr bwMode="auto">
          <a:xfrm>
            <a:off x="395536" y="1159843"/>
            <a:ext cx="7705725" cy="1189037"/>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lnSpc>
                <a:spcPct val="120000"/>
              </a:lnSpc>
              <a:buFontTx/>
              <a:buBlip>
                <a:blip r:embed="rId2"/>
              </a:buBlip>
            </a:pPr>
            <a:r>
              <a:rPr lang="zh-TW" altLang="en-US" sz="2800" dirty="0"/>
              <a:t>若反應過程中有氣體從反應混合物中 </a:t>
            </a:r>
            <a:r>
              <a:rPr lang="zh-TW" altLang="en-US" sz="3200" b="1" u="sng" dirty="0">
                <a:solidFill>
                  <a:srgbClr val="FF0000"/>
                </a:solidFill>
              </a:rPr>
              <a:t>逸走</a:t>
            </a:r>
            <a:r>
              <a:rPr lang="zh-TW" altLang="en-US" sz="2800" dirty="0"/>
              <a:t>，反應混合物的</a:t>
            </a:r>
            <a:r>
              <a:rPr lang="zh-TW" altLang="en-US" sz="2800" b="1" dirty="0"/>
              <a:t>質量</a:t>
            </a:r>
            <a:r>
              <a:rPr lang="zh-TW" altLang="en-US" sz="2800" dirty="0"/>
              <a:t>便會隨反應進行而</a:t>
            </a:r>
            <a:r>
              <a:rPr lang="zh-TW" altLang="en-US" sz="2800" b="1" dirty="0"/>
              <a:t>減少</a:t>
            </a:r>
            <a:r>
              <a:rPr lang="zh-TW" altLang="en-US" sz="2800" dirty="0"/>
              <a:t>。</a:t>
            </a:r>
            <a:endParaRPr lang="en-US" altLang="zh-TW" sz="2800" dirty="0">
              <a:latin typeface="Arial" charset="0"/>
            </a:endParaRPr>
          </a:p>
        </p:txBody>
      </p:sp>
      <p:sp>
        <p:nvSpPr>
          <p:cNvPr id="7" name="Rectangle 5"/>
          <p:cNvSpPr>
            <a:spLocks noChangeArrowheads="1"/>
          </p:cNvSpPr>
          <p:nvPr/>
        </p:nvSpPr>
        <p:spPr bwMode="auto">
          <a:xfrm>
            <a:off x="467544" y="2920753"/>
            <a:ext cx="1368152" cy="523219"/>
          </a:xfrm>
          <a:prstGeom prst="rect">
            <a:avLst/>
          </a:prstGeom>
          <a:solidFill>
            <a:srgbClr val="FF3399"/>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chemeClr val="bg1"/>
                </a:solidFill>
                <a:latin typeface="Arial" pitchFamily="34" charset="0"/>
                <a:ea typeface="+mn-ea"/>
                <a:cs typeface="Arial" pitchFamily="34" charset="0"/>
              </a:rPr>
              <a:t>例子</a:t>
            </a:r>
            <a:endParaRPr kumimoji="0" lang="en-US" altLang="zh-TW" sz="2800" b="1" dirty="0">
              <a:solidFill>
                <a:schemeClr val="bg1"/>
              </a:solidFill>
              <a:latin typeface="Arial" pitchFamily="34" charset="0"/>
              <a:ea typeface="Arial Unicode MS" pitchFamily="34" charset="-120"/>
              <a:cs typeface="Arial" pitchFamily="34" charset="0"/>
            </a:endParaRPr>
          </a:p>
        </p:txBody>
      </p:sp>
      <p:sp>
        <p:nvSpPr>
          <p:cNvPr id="8" name="矩形 2"/>
          <p:cNvSpPr>
            <a:spLocks noChangeArrowheads="1"/>
          </p:cNvSpPr>
          <p:nvPr/>
        </p:nvSpPr>
        <p:spPr bwMode="auto">
          <a:xfrm>
            <a:off x="395536" y="3496817"/>
            <a:ext cx="84613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800" dirty="0">
                <a:latin typeface="Arial" charset="0"/>
                <a:cs typeface="Arial" charset="0"/>
              </a:rPr>
              <a:t>CaCO</a:t>
            </a:r>
            <a:r>
              <a:rPr kumimoji="0" lang="pt-BR" altLang="zh-HK" sz="2800" baseline="-25000" dirty="0">
                <a:latin typeface="Arial" charset="0"/>
                <a:cs typeface="Arial" charset="0"/>
              </a:rPr>
              <a:t>3</a:t>
            </a:r>
            <a:r>
              <a:rPr kumimoji="0" lang="pt-BR" altLang="zh-HK" sz="2800" dirty="0">
                <a:latin typeface="Arial" charset="0"/>
                <a:cs typeface="Arial" charset="0"/>
              </a:rPr>
              <a:t>(s) + 2HCl(aq) </a:t>
            </a:r>
            <a:r>
              <a:rPr kumimoji="0" lang="pt-BR" altLang="zh-HK" sz="2800" dirty="0">
                <a:latin typeface="Arial" charset="0"/>
                <a:cs typeface="Arial" charset="0"/>
                <a:sym typeface="Symbol" pitchFamily="18" charset="2"/>
              </a:rPr>
              <a:t> </a:t>
            </a:r>
            <a:r>
              <a:rPr kumimoji="0" lang="pt-BR" altLang="zh-HK" sz="2800" dirty="0">
                <a:latin typeface="Arial" charset="0"/>
                <a:cs typeface="Arial" charset="0"/>
              </a:rPr>
              <a:t>CaCl</a:t>
            </a:r>
            <a:r>
              <a:rPr kumimoji="0" lang="pt-BR" altLang="zh-HK" sz="2800" baseline="-25000" dirty="0">
                <a:latin typeface="Arial" charset="0"/>
                <a:cs typeface="Arial" charset="0"/>
              </a:rPr>
              <a:t>2</a:t>
            </a:r>
            <a:r>
              <a:rPr kumimoji="0" lang="pt-BR" altLang="zh-HK" sz="2800" dirty="0">
                <a:latin typeface="Arial" charset="0"/>
                <a:cs typeface="Arial" charset="0"/>
              </a:rPr>
              <a:t>(aq) + H</a:t>
            </a:r>
            <a:r>
              <a:rPr kumimoji="0" lang="pt-BR" altLang="zh-HK" sz="2800" baseline="-25000" dirty="0">
                <a:latin typeface="Arial" charset="0"/>
                <a:cs typeface="Arial" charset="0"/>
              </a:rPr>
              <a:t>2</a:t>
            </a:r>
            <a:r>
              <a:rPr kumimoji="0" lang="pt-BR" altLang="zh-HK" sz="2800" dirty="0">
                <a:latin typeface="Arial" charset="0"/>
                <a:cs typeface="Arial" charset="0"/>
              </a:rPr>
              <a:t>O(l) + CO</a:t>
            </a:r>
            <a:r>
              <a:rPr kumimoji="0" lang="pt-BR" altLang="zh-HK" sz="2800" baseline="-25000" dirty="0">
                <a:latin typeface="Arial" charset="0"/>
                <a:cs typeface="Arial" charset="0"/>
              </a:rPr>
              <a:t>2</a:t>
            </a:r>
            <a:r>
              <a:rPr kumimoji="0" lang="pt-BR" altLang="zh-HK" sz="2800" dirty="0">
                <a:latin typeface="Arial" charset="0"/>
                <a:cs typeface="Arial" charset="0"/>
              </a:rPr>
              <a:t>(g) </a:t>
            </a:r>
            <a:endParaRPr kumimoji="0" lang="zh-HK" altLang="en-US" sz="2800" dirty="0">
              <a:latin typeface="Arial" charset="0"/>
              <a:cs typeface="Arial" charset="0"/>
            </a:endParaRPr>
          </a:p>
        </p:txBody>
      </p:sp>
      <p:pic>
        <p:nvPicPr>
          <p:cNvPr id="10" name="Picture 3"/>
          <p:cNvPicPr>
            <a:picLocks noChangeAspect="1" noChangeArrowheads="1"/>
          </p:cNvPicPr>
          <p:nvPr/>
        </p:nvPicPr>
        <p:blipFill>
          <a:blip r:embed="rId3">
            <a:extLst>
              <a:ext uri="{28A0092B-C50C-407E-A947-70E740481C1C}">
                <a14:useLocalDpi xmlns:a14="http://schemas.microsoft.com/office/drawing/2010/main" val="0"/>
              </a:ext>
            </a:extLst>
          </a:blip>
          <a:srcRect r="64931"/>
          <a:stretch>
            <a:fillRect/>
          </a:stretch>
        </p:blipFill>
        <p:spPr bwMode="auto">
          <a:xfrm>
            <a:off x="1418456" y="4168804"/>
            <a:ext cx="1929408" cy="20643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3"/>
          <p:cNvPicPr>
            <a:picLocks noChangeAspect="1" noChangeArrowheads="1"/>
          </p:cNvPicPr>
          <p:nvPr/>
        </p:nvPicPr>
        <p:blipFill>
          <a:blip r:embed="rId3">
            <a:extLst>
              <a:ext uri="{28A0092B-C50C-407E-A947-70E740481C1C}">
                <a14:useLocalDpi xmlns:a14="http://schemas.microsoft.com/office/drawing/2010/main" val="0"/>
              </a:ext>
            </a:extLst>
          </a:blip>
          <a:srcRect l="62408"/>
          <a:stretch>
            <a:fillRect/>
          </a:stretch>
        </p:blipFill>
        <p:spPr bwMode="auto">
          <a:xfrm>
            <a:off x="5307013" y="4132387"/>
            <a:ext cx="2108200" cy="2104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向右箭號 11"/>
          <p:cNvSpPr/>
          <p:nvPr/>
        </p:nvSpPr>
        <p:spPr>
          <a:xfrm>
            <a:off x="4139406" y="5251574"/>
            <a:ext cx="792163" cy="360363"/>
          </a:xfrm>
          <a:prstGeom prst="rightArrow">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13" name="文字方塊 8"/>
          <p:cNvSpPr txBox="1">
            <a:spLocks noChangeArrowheads="1"/>
          </p:cNvSpPr>
          <p:nvPr/>
        </p:nvSpPr>
        <p:spPr bwMode="auto">
          <a:xfrm>
            <a:off x="899592" y="4504929"/>
            <a:ext cx="1314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棉花塞子</a:t>
            </a:r>
            <a:endParaRPr kumimoji="0" lang="zh-HK" altLang="en-US" sz="2000" dirty="0">
              <a:latin typeface="Arial" charset="0"/>
              <a:cs typeface="Arial" charset="0"/>
            </a:endParaRPr>
          </a:p>
        </p:txBody>
      </p:sp>
      <p:sp>
        <p:nvSpPr>
          <p:cNvPr id="14" name="文字方塊 9"/>
          <p:cNvSpPr txBox="1">
            <a:spLocks noChangeArrowheads="1"/>
          </p:cNvSpPr>
          <p:nvPr/>
        </p:nvSpPr>
        <p:spPr bwMode="auto">
          <a:xfrm>
            <a:off x="323528" y="5080993"/>
            <a:ext cx="14922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已知質量的石灰石塊</a:t>
            </a:r>
            <a:endParaRPr kumimoji="0" lang="zh-HK" altLang="en-US" sz="2000" dirty="0">
              <a:latin typeface="Arial" charset="0"/>
              <a:cs typeface="Arial" charset="0"/>
            </a:endParaRPr>
          </a:p>
        </p:txBody>
      </p:sp>
      <p:sp>
        <p:nvSpPr>
          <p:cNvPr id="15" name="文字方塊 10"/>
          <p:cNvSpPr txBox="1">
            <a:spLocks noChangeArrowheads="1"/>
          </p:cNvSpPr>
          <p:nvPr/>
        </p:nvSpPr>
        <p:spPr bwMode="auto">
          <a:xfrm>
            <a:off x="2699792" y="4883374"/>
            <a:ext cx="15843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dirty="0"/>
              <a:t>已知體積的</a:t>
            </a:r>
            <a:endParaRPr lang="en-US" altLang="zh-TW" sz="2000" dirty="0"/>
          </a:p>
          <a:p>
            <a:pPr eaLnBrk="1" hangingPunct="1"/>
            <a:r>
              <a:rPr lang="zh-TW" altLang="en-US" sz="2000" dirty="0"/>
              <a:t>稀氫氯酸</a:t>
            </a:r>
            <a:endParaRPr kumimoji="0" lang="zh-HK" altLang="en-US" sz="2000" dirty="0">
              <a:latin typeface="Arial" charset="0"/>
              <a:cs typeface="Arial" charset="0"/>
            </a:endParaRPr>
          </a:p>
        </p:txBody>
      </p:sp>
      <p:cxnSp>
        <p:nvCxnSpPr>
          <p:cNvPr id="16" name="直線接點 15"/>
          <p:cNvCxnSpPr/>
          <p:nvPr/>
        </p:nvCxnSpPr>
        <p:spPr>
          <a:xfrm flipV="1">
            <a:off x="2498725" y="5431755"/>
            <a:ext cx="251619" cy="2255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接點 16"/>
          <p:cNvCxnSpPr/>
          <p:nvPr/>
        </p:nvCxnSpPr>
        <p:spPr>
          <a:xfrm>
            <a:off x="2051720" y="4720953"/>
            <a:ext cx="252412" cy="1778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接點 17"/>
          <p:cNvCxnSpPr/>
          <p:nvPr/>
        </p:nvCxnSpPr>
        <p:spPr>
          <a:xfrm flipH="1" flipV="1">
            <a:off x="1691680" y="5369025"/>
            <a:ext cx="152400" cy="2889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文字方塊 3"/>
          <p:cNvSpPr txBox="1">
            <a:spLocks noChangeArrowheads="1"/>
          </p:cNvSpPr>
          <p:nvPr/>
        </p:nvSpPr>
        <p:spPr bwMode="auto">
          <a:xfrm>
            <a:off x="3275856" y="4180062"/>
            <a:ext cx="145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反應開始時</a:t>
            </a:r>
            <a:endParaRPr kumimoji="0" lang="zh-HK" altLang="en-US" sz="2000" dirty="0">
              <a:latin typeface="Arial" charset="0"/>
              <a:cs typeface="Arial" charset="0"/>
            </a:endParaRPr>
          </a:p>
        </p:txBody>
      </p:sp>
      <p:sp>
        <p:nvSpPr>
          <p:cNvPr id="22" name="文字方塊 12"/>
          <p:cNvSpPr txBox="1">
            <a:spLocks noChangeArrowheads="1"/>
          </p:cNvSpPr>
          <p:nvPr/>
        </p:nvSpPr>
        <p:spPr bwMode="auto">
          <a:xfrm>
            <a:off x="7415213" y="4170073"/>
            <a:ext cx="1511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一段時間後</a:t>
            </a:r>
            <a:endParaRPr kumimoji="0" lang="zh-HK" altLang="en-US" sz="2000" dirty="0">
              <a:latin typeface="Arial" charset="0"/>
              <a:cs typeface="Arial" charset="0"/>
            </a:endParaRPr>
          </a:p>
        </p:txBody>
      </p:sp>
      <p:cxnSp>
        <p:nvCxnSpPr>
          <p:cNvPr id="24" name="直線接點 23"/>
          <p:cNvCxnSpPr/>
          <p:nvPr/>
        </p:nvCxnSpPr>
        <p:spPr>
          <a:xfrm>
            <a:off x="2790652" y="6017097"/>
            <a:ext cx="5572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文字方塊 4"/>
          <p:cNvSpPr txBox="1">
            <a:spLocks noChangeArrowheads="1"/>
          </p:cNvSpPr>
          <p:nvPr/>
        </p:nvSpPr>
        <p:spPr bwMode="auto">
          <a:xfrm>
            <a:off x="3275856" y="5801073"/>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電子天平</a:t>
            </a:r>
            <a:endParaRPr lang="zh-HK" altLang="en-US" sz="2000"/>
          </a:p>
        </p:txBody>
      </p:sp>
    </p:spTree>
    <p:extLst>
      <p:ext uri="{BB962C8B-B14F-4D97-AF65-F5344CB8AC3E}">
        <p14:creationId xmlns:p14="http://schemas.microsoft.com/office/powerpoint/2010/main" val="870248403"/>
      </p:ext>
    </p:extLst>
  </p:cSld>
  <p:clrMapOvr>
    <a:masterClrMapping/>
  </p:clrMapOvr>
  <p:timing>
    <p:tnLst>
      <p:par>
        <p:cTn id="1" dur="indefinite" restart="never" nodeType="tmRoot"/>
      </p:par>
    </p:tnLst>
  </p:timing>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
          <p:cNvSpPr>
            <a:spLocks noChangeArrowheads="1"/>
          </p:cNvSpPr>
          <p:nvPr/>
        </p:nvSpPr>
        <p:spPr bwMode="auto">
          <a:xfrm>
            <a:off x="371923" y="1772816"/>
            <a:ext cx="8345779" cy="2088232"/>
          </a:xfrm>
          <a:prstGeom prst="rect">
            <a:avLst/>
          </a:prstGeom>
          <a:noFill/>
          <a:ln w="25400">
            <a:solidFill>
              <a:srgbClr val="FF99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lnSpc>
                <a:spcPct val="150000"/>
              </a:lnSpc>
            </a:pPr>
            <a:endParaRPr lang="zh-HK" altLang="zh-HK" sz="2400" dirty="0">
              <a:latin typeface="Times New Roman" pitchFamily="18" charset="0"/>
            </a:endParaRPr>
          </a:p>
        </p:txBody>
      </p:sp>
      <p:sp>
        <p:nvSpPr>
          <p:cNvPr id="3" name="Text Box 5"/>
          <p:cNvSpPr txBox="1">
            <a:spLocks noChangeArrowheads="1"/>
          </p:cNvSpPr>
          <p:nvPr/>
        </p:nvSpPr>
        <p:spPr bwMode="auto">
          <a:xfrm>
            <a:off x="395610" y="1772816"/>
            <a:ext cx="8424862" cy="1954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50000"/>
              </a:lnSpc>
            </a:pPr>
            <a:r>
              <a:rPr lang="zh-TW" altLang="en-US" sz="2800" dirty="0"/>
              <a:t>反應中生成的二氧化碳需要時間完全填充反應容器。因此，在實驗的起始階段，反應容器的總質量不會減少得很快。</a:t>
            </a:r>
            <a:endParaRPr lang="en-US" altLang="zh-TW" sz="2800" dirty="0">
              <a:latin typeface="Arial" charset="0"/>
            </a:endParaRPr>
          </a:p>
        </p:txBody>
      </p:sp>
    </p:spTree>
    <p:extLst>
      <p:ext uri="{BB962C8B-B14F-4D97-AF65-F5344CB8AC3E}">
        <p14:creationId xmlns:p14="http://schemas.microsoft.com/office/powerpoint/2010/main" val="3229892226"/>
      </p:ext>
    </p:extLst>
  </p:cSld>
  <p:clrMapOvr>
    <a:masterClrMapping/>
  </p:clrMapOvr>
  <p:timing>
    <p:tnLst>
      <p:par>
        <p:cTn id="1" dur="indefinite" restart="never" nodeType="tmRoot"/>
      </p:par>
    </p:tnLst>
  </p:timing>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5"/>
          <p:cNvSpPr>
            <a:spLocks noChangeArrowheads="1"/>
          </p:cNvSpPr>
          <p:nvPr/>
        </p:nvSpPr>
        <p:spPr bwMode="auto">
          <a:xfrm>
            <a:off x="35496" y="620688"/>
            <a:ext cx="9217024" cy="52322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2800" b="1" dirty="0"/>
              <a:t>(d</a:t>
            </a:r>
            <a:r>
              <a:rPr lang="en-US" altLang="zh-TW" sz="2800" b="1" dirty="0" smtClean="0"/>
              <a:t>)</a:t>
            </a:r>
            <a:r>
              <a:rPr lang="zh-TW" altLang="en-US" sz="2800" b="1" u="sng" dirty="0" smtClean="0"/>
              <a:t>透過</a:t>
            </a:r>
            <a:r>
              <a:rPr lang="zh-TW" altLang="en-US" sz="2800" b="1" u="sng" dirty="0"/>
              <a:t>量度反應混合物</a:t>
            </a:r>
            <a:r>
              <a:rPr lang="zh-TW" altLang="en-US" sz="2800" b="1" u="sng" dirty="0" smtClean="0"/>
              <a:t>的</a:t>
            </a:r>
            <a:r>
              <a:rPr lang="zh-TW" altLang="en-US" sz="2800" b="1" u="sng" dirty="0" smtClean="0">
                <a:solidFill>
                  <a:srgbClr val="FF0000"/>
                </a:solidFill>
              </a:rPr>
              <a:t>顏色深度</a:t>
            </a:r>
            <a:r>
              <a:rPr lang="zh-TW" altLang="en-US" sz="2800" b="1" u="sng" dirty="0" smtClean="0"/>
              <a:t>以</a:t>
            </a:r>
            <a:r>
              <a:rPr lang="zh-TW" altLang="en-US" sz="2800" b="1" u="sng" dirty="0"/>
              <a:t>跟隨</a:t>
            </a:r>
            <a:r>
              <a:rPr lang="zh-TW" altLang="en-US" sz="2800" b="1" u="sng" dirty="0" smtClean="0"/>
              <a:t>化學反應</a:t>
            </a:r>
            <a:r>
              <a:rPr lang="zh-TW" altLang="en-US" sz="2800" b="1" u="sng" dirty="0"/>
              <a:t>的進度</a:t>
            </a:r>
            <a:endParaRPr lang="en-US" altLang="zh-TW" sz="2800" b="1" u="sng" dirty="0"/>
          </a:p>
        </p:txBody>
      </p:sp>
      <p:sp>
        <p:nvSpPr>
          <p:cNvPr id="3" name="Rectangle 2"/>
          <p:cNvSpPr>
            <a:spLocks noChangeArrowheads="1"/>
          </p:cNvSpPr>
          <p:nvPr/>
        </p:nvSpPr>
        <p:spPr bwMode="auto">
          <a:xfrm>
            <a:off x="179387" y="1628800"/>
            <a:ext cx="92170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dirty="0">
                <a:latin typeface="Arial" charset="0"/>
              </a:rPr>
              <a:t>這方法適用於反應涉及一種 </a:t>
            </a:r>
            <a:r>
              <a:rPr lang="zh-TW" altLang="en-US" sz="3000" b="1" dirty="0">
                <a:latin typeface="Arial" charset="0"/>
              </a:rPr>
              <a:t>有色的 </a:t>
            </a:r>
            <a:r>
              <a:rPr lang="zh-TW" altLang="en-US" sz="2800" dirty="0">
                <a:latin typeface="Arial" charset="0"/>
              </a:rPr>
              <a:t>反應物或生成物。</a:t>
            </a:r>
            <a:endParaRPr lang="en-US" altLang="zh-TW" sz="2800" dirty="0">
              <a:latin typeface="Arial" charset="0"/>
            </a:endParaRPr>
          </a:p>
        </p:txBody>
      </p:sp>
      <p:sp>
        <p:nvSpPr>
          <p:cNvPr id="6" name="Rectangle 2"/>
          <p:cNvSpPr>
            <a:spLocks noChangeArrowheads="1"/>
          </p:cNvSpPr>
          <p:nvPr/>
        </p:nvSpPr>
        <p:spPr bwMode="auto">
          <a:xfrm>
            <a:off x="179388" y="4933032"/>
            <a:ext cx="7416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dirty="0"/>
              <a:t>溶液的顏色深度 </a:t>
            </a:r>
            <a:r>
              <a:rPr lang="zh-TW" altLang="en-US" sz="3200" b="1" dirty="0">
                <a:solidFill>
                  <a:srgbClr val="3399FF"/>
                </a:solidFill>
              </a:rPr>
              <a:t>取決於有色物種的濃度</a:t>
            </a:r>
            <a:r>
              <a:rPr lang="zh-TW" altLang="en-US" sz="2800" dirty="0"/>
              <a:t>。</a:t>
            </a:r>
            <a:endParaRPr lang="en-US" altLang="zh-TW" sz="2800" dirty="0">
              <a:latin typeface="Arial" charset="0"/>
            </a:endParaRPr>
          </a:p>
        </p:txBody>
      </p:sp>
      <p:sp>
        <p:nvSpPr>
          <p:cNvPr id="9" name="Rectangle 2"/>
          <p:cNvSpPr>
            <a:spLocks noChangeArrowheads="1"/>
          </p:cNvSpPr>
          <p:nvPr/>
        </p:nvSpPr>
        <p:spPr bwMode="auto">
          <a:xfrm>
            <a:off x="179388" y="2564904"/>
            <a:ext cx="89646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dirty="0"/>
              <a:t>若只有生成物是有色的，反應混合物的顏色會隨時間逐漸變深。</a:t>
            </a:r>
            <a:endParaRPr lang="en-US" altLang="zh-TW" sz="2800" dirty="0">
              <a:latin typeface="Arial" charset="0"/>
            </a:endParaRPr>
          </a:p>
        </p:txBody>
      </p:sp>
      <p:sp>
        <p:nvSpPr>
          <p:cNvPr id="10" name="Rectangle 2"/>
          <p:cNvSpPr>
            <a:spLocks noChangeArrowheads="1"/>
          </p:cNvSpPr>
          <p:nvPr/>
        </p:nvSpPr>
        <p:spPr bwMode="auto">
          <a:xfrm>
            <a:off x="179388" y="3770858"/>
            <a:ext cx="89646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dirty="0"/>
              <a:t>若只有反應物是有色的，反應混合物的顏色便會隨時間逐漸變淺。</a:t>
            </a:r>
            <a:r>
              <a:rPr lang="en-US" altLang="zh-HK" sz="2800" dirty="0">
                <a:latin typeface="Arial" charset="0"/>
              </a:rPr>
              <a:t> </a:t>
            </a:r>
            <a:endParaRPr lang="en-US" altLang="zh-TW" sz="2800" dirty="0">
              <a:latin typeface="Arial" charset="0"/>
            </a:endParaRPr>
          </a:p>
        </p:txBody>
      </p:sp>
    </p:spTree>
    <p:extLst>
      <p:ext uri="{BB962C8B-B14F-4D97-AF65-F5344CB8AC3E}">
        <p14:creationId xmlns:p14="http://schemas.microsoft.com/office/powerpoint/2010/main" val="1187735767"/>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7687" y="1612677"/>
            <a:ext cx="7224713" cy="339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Line 25"/>
          <p:cNvSpPr>
            <a:spLocks noChangeShapeType="1"/>
          </p:cNvSpPr>
          <p:nvPr/>
        </p:nvSpPr>
        <p:spPr bwMode="auto">
          <a:xfrm>
            <a:off x="4100462" y="1706340"/>
            <a:ext cx="512763" cy="752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2" name="Line 26"/>
          <p:cNvSpPr>
            <a:spLocks noChangeShapeType="1"/>
          </p:cNvSpPr>
          <p:nvPr/>
        </p:nvSpPr>
        <p:spPr bwMode="auto">
          <a:xfrm flipH="1">
            <a:off x="3514675" y="1706340"/>
            <a:ext cx="585787" cy="752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3" name="Line 27"/>
          <p:cNvSpPr>
            <a:spLocks noChangeShapeType="1"/>
          </p:cNvSpPr>
          <p:nvPr/>
        </p:nvSpPr>
        <p:spPr bwMode="auto">
          <a:xfrm flipH="1" flipV="1">
            <a:off x="2787600" y="4103465"/>
            <a:ext cx="777875" cy="6921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4" name="Line 28"/>
          <p:cNvSpPr>
            <a:spLocks noChangeShapeType="1"/>
          </p:cNvSpPr>
          <p:nvPr/>
        </p:nvSpPr>
        <p:spPr bwMode="auto">
          <a:xfrm flipV="1">
            <a:off x="3565475" y="3814540"/>
            <a:ext cx="309562" cy="979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5" name="Text Box 29"/>
          <p:cNvSpPr txBox="1">
            <a:spLocks noChangeArrowheads="1"/>
          </p:cNvSpPr>
          <p:nvPr/>
        </p:nvSpPr>
        <p:spPr bwMode="auto">
          <a:xfrm>
            <a:off x="2444700" y="1196752"/>
            <a:ext cx="34115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r>
              <a:rPr lang="zh-TW" altLang="en-US">
                <a:solidFill>
                  <a:srgbClr val="6699FF"/>
                </a:solidFill>
              </a:rPr>
              <a:t>金屬離子 </a:t>
            </a:r>
            <a:r>
              <a:rPr lang="en-US" altLang="zh-TW">
                <a:solidFill>
                  <a:srgbClr val="6699FF"/>
                </a:solidFill>
              </a:rPr>
              <a:t>(</a:t>
            </a:r>
            <a:r>
              <a:rPr lang="zh-TW" altLang="en-US">
                <a:solidFill>
                  <a:srgbClr val="6699FF"/>
                </a:solidFill>
              </a:rPr>
              <a:t>帶正電荷</a:t>
            </a:r>
            <a:r>
              <a:rPr lang="en-US" altLang="zh-TW">
                <a:solidFill>
                  <a:srgbClr val="6699FF"/>
                </a:solidFill>
              </a:rPr>
              <a:t>) </a:t>
            </a:r>
          </a:p>
        </p:txBody>
      </p:sp>
      <p:sp>
        <p:nvSpPr>
          <p:cNvPr id="16" name="Text Box 30"/>
          <p:cNvSpPr txBox="1">
            <a:spLocks noChangeArrowheads="1"/>
          </p:cNvSpPr>
          <p:nvPr/>
        </p:nvSpPr>
        <p:spPr bwMode="auto">
          <a:xfrm>
            <a:off x="2228800" y="4794027"/>
            <a:ext cx="33845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r>
              <a:rPr lang="zh-TW" altLang="en-US">
                <a:solidFill>
                  <a:srgbClr val="6699FF"/>
                </a:solidFill>
              </a:rPr>
              <a:t>離域電子 </a:t>
            </a:r>
            <a:r>
              <a:rPr lang="en-US" altLang="zh-TW">
                <a:solidFill>
                  <a:srgbClr val="6699FF"/>
                </a:solidFill>
              </a:rPr>
              <a:t>(</a:t>
            </a:r>
            <a:r>
              <a:rPr lang="zh-TW" altLang="en-US">
                <a:solidFill>
                  <a:srgbClr val="6699FF"/>
                </a:solidFill>
              </a:rPr>
              <a:t>帶負電荷</a:t>
            </a:r>
            <a:r>
              <a:rPr lang="en-US" altLang="zh-TW">
                <a:solidFill>
                  <a:srgbClr val="6699FF"/>
                </a:solidFill>
              </a:rPr>
              <a:t>)</a:t>
            </a:r>
          </a:p>
        </p:txBody>
      </p:sp>
    </p:spTree>
    <p:extLst>
      <p:ext uri="{BB962C8B-B14F-4D97-AF65-F5344CB8AC3E}">
        <p14:creationId xmlns:p14="http://schemas.microsoft.com/office/powerpoint/2010/main" val="1674563381"/>
      </p:ext>
    </p:extLst>
  </p:cSld>
  <p:clrMapOvr>
    <a:masterClrMapping/>
  </p:clrMapOvr>
  <p:timing>
    <p:tnLst>
      <p:par>
        <p:cTn id="1" dur="indefinite" restart="never" nodeType="tmRoot"/>
      </p:par>
    </p:tn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79512" y="241484"/>
            <a:ext cx="1296144" cy="523220"/>
          </a:xfrm>
          <a:prstGeom prst="rect">
            <a:avLst/>
          </a:prstGeom>
          <a:solidFill>
            <a:srgbClr val="00CC66"/>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chemeClr val="bg1"/>
                </a:solidFill>
                <a:latin typeface="+mn-ea"/>
                <a:ea typeface="+mn-ea"/>
                <a:cs typeface="Arial" pitchFamily="34" charset="0"/>
              </a:rPr>
              <a:t>例子</a:t>
            </a:r>
            <a:endParaRPr kumimoji="0" lang="en-US" altLang="zh-TW" sz="2800" b="1" dirty="0">
              <a:solidFill>
                <a:schemeClr val="bg1"/>
              </a:solidFill>
              <a:latin typeface="+mn-ea"/>
              <a:ea typeface="+mn-ea"/>
              <a:cs typeface="Arial" pitchFamily="34" charset="0"/>
            </a:endParaRPr>
          </a:p>
        </p:txBody>
      </p:sp>
      <p:sp>
        <p:nvSpPr>
          <p:cNvPr id="32773" name="矩形 2"/>
          <p:cNvSpPr>
            <a:spLocks noChangeArrowheads="1"/>
          </p:cNvSpPr>
          <p:nvPr/>
        </p:nvSpPr>
        <p:spPr bwMode="auto">
          <a:xfrm>
            <a:off x="144463" y="1028700"/>
            <a:ext cx="903605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100">
                <a:latin typeface="Arial" charset="0"/>
                <a:cs typeface="Arial" charset="0"/>
              </a:rPr>
              <a:t>2MnO</a:t>
            </a:r>
            <a:r>
              <a:rPr kumimoji="0" lang="pt-BR" altLang="zh-HK" sz="2100" baseline="-25000">
                <a:latin typeface="Arial" charset="0"/>
                <a:cs typeface="Arial" charset="0"/>
              </a:rPr>
              <a:t>4</a:t>
            </a:r>
            <a:r>
              <a:rPr kumimoji="0" lang="pt-BR" altLang="zh-HK" sz="2100" baseline="30000">
                <a:latin typeface="Arial" charset="0"/>
                <a:cs typeface="Arial" charset="0"/>
              </a:rPr>
              <a:t>–</a:t>
            </a:r>
            <a:r>
              <a:rPr kumimoji="0" lang="pt-BR" altLang="zh-HK" sz="2100">
                <a:latin typeface="Arial" charset="0"/>
                <a:cs typeface="Arial" charset="0"/>
              </a:rPr>
              <a:t>(aq) + 5C</a:t>
            </a:r>
            <a:r>
              <a:rPr kumimoji="0" lang="pt-BR" altLang="zh-HK" sz="2100" baseline="-25000">
                <a:latin typeface="Arial" charset="0"/>
                <a:cs typeface="Arial" charset="0"/>
              </a:rPr>
              <a:t>2</a:t>
            </a:r>
            <a:r>
              <a:rPr kumimoji="0" lang="pt-BR" altLang="zh-HK" sz="2100">
                <a:latin typeface="Arial" charset="0"/>
                <a:cs typeface="Arial" charset="0"/>
              </a:rPr>
              <a:t>O</a:t>
            </a:r>
            <a:r>
              <a:rPr kumimoji="0" lang="pt-BR" altLang="zh-HK" sz="2100" baseline="-25000">
                <a:latin typeface="Arial" charset="0"/>
                <a:cs typeface="Arial" charset="0"/>
              </a:rPr>
              <a:t>4</a:t>
            </a:r>
            <a:r>
              <a:rPr kumimoji="0" lang="pt-BR" altLang="zh-HK" sz="2100" baseline="30000">
                <a:latin typeface="Arial" charset="0"/>
                <a:cs typeface="Arial" charset="0"/>
              </a:rPr>
              <a:t>2–</a:t>
            </a:r>
            <a:r>
              <a:rPr kumimoji="0" lang="pt-BR" altLang="zh-HK" sz="2100">
                <a:latin typeface="Arial" charset="0"/>
                <a:cs typeface="Arial" charset="0"/>
              </a:rPr>
              <a:t>(aq) + 16H</a:t>
            </a:r>
            <a:r>
              <a:rPr kumimoji="0" lang="pt-BR" altLang="zh-HK" sz="2100" baseline="30000">
                <a:latin typeface="Arial" charset="0"/>
                <a:cs typeface="Arial" charset="0"/>
              </a:rPr>
              <a:t>+</a:t>
            </a:r>
            <a:r>
              <a:rPr kumimoji="0" lang="pt-BR" altLang="zh-HK" sz="2100">
                <a:latin typeface="Arial" charset="0"/>
                <a:cs typeface="Arial" charset="0"/>
              </a:rPr>
              <a:t>(aq) </a:t>
            </a:r>
            <a:r>
              <a:rPr kumimoji="0" lang="pt-BR" altLang="zh-HK" sz="2100">
                <a:latin typeface="Arial" charset="0"/>
                <a:cs typeface="Arial" charset="0"/>
                <a:sym typeface="Symbol" pitchFamily="18" charset="2"/>
              </a:rPr>
              <a:t> </a:t>
            </a:r>
            <a:r>
              <a:rPr kumimoji="0" lang="pt-BR" altLang="zh-HK" sz="2100">
                <a:latin typeface="Arial" charset="0"/>
                <a:cs typeface="Arial" charset="0"/>
              </a:rPr>
              <a:t>2Mn</a:t>
            </a:r>
            <a:r>
              <a:rPr kumimoji="0" lang="pt-BR" altLang="zh-HK" sz="2100" baseline="30000">
                <a:latin typeface="Arial" charset="0"/>
                <a:cs typeface="Arial" charset="0"/>
              </a:rPr>
              <a:t>2+</a:t>
            </a:r>
            <a:r>
              <a:rPr kumimoji="0" lang="pt-BR" altLang="zh-HK" sz="2100">
                <a:latin typeface="Arial" charset="0"/>
                <a:cs typeface="Arial" charset="0"/>
              </a:rPr>
              <a:t>(aq) + 8H</a:t>
            </a:r>
            <a:r>
              <a:rPr kumimoji="0" lang="pt-BR" altLang="zh-HK" sz="2100" baseline="-25000">
                <a:latin typeface="Arial" charset="0"/>
                <a:cs typeface="Arial" charset="0"/>
              </a:rPr>
              <a:t>2</a:t>
            </a:r>
            <a:r>
              <a:rPr kumimoji="0" lang="pt-BR" altLang="zh-HK" sz="2100">
                <a:latin typeface="Arial" charset="0"/>
                <a:cs typeface="Arial" charset="0"/>
              </a:rPr>
              <a:t>O(l) + 10CO</a:t>
            </a:r>
            <a:r>
              <a:rPr kumimoji="0" lang="pt-BR" altLang="zh-HK" sz="2100" baseline="-25000">
                <a:latin typeface="Arial" charset="0"/>
                <a:cs typeface="Arial" charset="0"/>
              </a:rPr>
              <a:t>2</a:t>
            </a:r>
            <a:r>
              <a:rPr kumimoji="0" lang="pt-BR" altLang="zh-HK" sz="2100">
                <a:latin typeface="Arial" charset="0"/>
                <a:cs typeface="Arial" charset="0"/>
              </a:rPr>
              <a:t>(g) </a:t>
            </a:r>
            <a:endParaRPr kumimoji="0" lang="zh-HK" altLang="en-US" sz="2100">
              <a:latin typeface="Arial" charset="0"/>
              <a:cs typeface="Arial" charset="0"/>
            </a:endParaRPr>
          </a:p>
        </p:txBody>
      </p:sp>
      <p:sp>
        <p:nvSpPr>
          <p:cNvPr id="32774" name="文字方塊 3"/>
          <p:cNvSpPr txBox="1">
            <a:spLocks noChangeArrowheads="1"/>
          </p:cNvSpPr>
          <p:nvPr/>
        </p:nvSpPr>
        <p:spPr bwMode="auto">
          <a:xfrm>
            <a:off x="323850" y="1373188"/>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660066"/>
                </a:solidFill>
                <a:latin typeface="Arial" charset="0"/>
                <a:cs typeface="Arial" charset="0"/>
              </a:rPr>
              <a:t>紫色</a:t>
            </a:r>
            <a:endParaRPr kumimoji="0" lang="zh-HK" altLang="en-US" sz="2000">
              <a:solidFill>
                <a:srgbClr val="660066"/>
              </a:solidFill>
              <a:latin typeface="Arial" charset="0"/>
              <a:cs typeface="Arial" charset="0"/>
            </a:endParaRPr>
          </a:p>
        </p:txBody>
      </p:sp>
      <p:sp>
        <p:nvSpPr>
          <p:cNvPr id="32775" name="文字方塊 4"/>
          <p:cNvSpPr txBox="1">
            <a:spLocks noChangeArrowheads="1"/>
          </p:cNvSpPr>
          <p:nvPr/>
        </p:nvSpPr>
        <p:spPr bwMode="auto">
          <a:xfrm>
            <a:off x="2051050" y="1373188"/>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969696"/>
                </a:solidFill>
                <a:latin typeface="Arial" charset="0"/>
                <a:cs typeface="Arial" charset="0"/>
              </a:rPr>
              <a:t>無色</a:t>
            </a:r>
            <a:endParaRPr kumimoji="0" lang="zh-HK" altLang="en-US" sz="2000">
              <a:solidFill>
                <a:srgbClr val="969696"/>
              </a:solidFill>
              <a:latin typeface="Arial" charset="0"/>
              <a:cs typeface="Arial" charset="0"/>
            </a:endParaRPr>
          </a:p>
        </p:txBody>
      </p:sp>
      <p:sp>
        <p:nvSpPr>
          <p:cNvPr id="32776" name="文字方塊 5"/>
          <p:cNvSpPr txBox="1">
            <a:spLocks noChangeArrowheads="1"/>
          </p:cNvSpPr>
          <p:nvPr/>
        </p:nvSpPr>
        <p:spPr bwMode="auto">
          <a:xfrm>
            <a:off x="5049838" y="1373188"/>
            <a:ext cx="145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FF99FF"/>
                </a:solidFill>
                <a:latin typeface="Arial" charset="0"/>
                <a:cs typeface="Arial" charset="0"/>
              </a:rPr>
              <a:t>極淺粉紅色</a:t>
            </a:r>
            <a:endParaRPr kumimoji="0" lang="zh-HK" altLang="en-US" sz="2000">
              <a:solidFill>
                <a:srgbClr val="FF99FF"/>
              </a:solidFill>
              <a:latin typeface="Arial" charset="0"/>
              <a:cs typeface="Arial" charset="0"/>
            </a:endParaRPr>
          </a:p>
        </p:txBody>
      </p:sp>
      <p:sp>
        <p:nvSpPr>
          <p:cNvPr id="32777" name="文字方塊 6"/>
          <p:cNvSpPr txBox="1">
            <a:spLocks noChangeArrowheads="1"/>
          </p:cNvSpPr>
          <p:nvPr/>
        </p:nvSpPr>
        <p:spPr bwMode="auto">
          <a:xfrm>
            <a:off x="6683375" y="1373188"/>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969696"/>
                </a:solidFill>
                <a:latin typeface="Arial" charset="0"/>
                <a:cs typeface="Arial" charset="0"/>
              </a:rPr>
              <a:t>無色</a:t>
            </a:r>
            <a:endParaRPr kumimoji="0" lang="zh-HK" altLang="en-US" sz="2000">
              <a:solidFill>
                <a:srgbClr val="969696"/>
              </a:solidFill>
              <a:latin typeface="Arial" charset="0"/>
              <a:cs typeface="Arial" charset="0"/>
            </a:endParaRPr>
          </a:p>
        </p:txBody>
      </p:sp>
      <p:sp>
        <p:nvSpPr>
          <p:cNvPr id="8" name="Rectangle 2"/>
          <p:cNvSpPr>
            <a:spLocks noChangeArrowheads="1"/>
          </p:cNvSpPr>
          <p:nvPr/>
        </p:nvSpPr>
        <p:spPr bwMode="auto">
          <a:xfrm>
            <a:off x="36513" y="2046288"/>
            <a:ext cx="9648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65125" indent="-365125">
              <a:defRPr kumimoji="1">
                <a:solidFill>
                  <a:schemeClr val="tx1"/>
                </a:solidFill>
                <a:latin typeface="Calibri" pitchFamily="34" charset="0"/>
                <a:ea typeface="新細明體" charset="-120"/>
              </a:defRPr>
            </a:lvl1pPr>
            <a:lvl2pPr marL="915988" indent="-285750">
              <a:defRPr kumimoji="1">
                <a:solidFill>
                  <a:schemeClr val="tx1"/>
                </a:solidFill>
                <a:latin typeface="Calibri" pitchFamily="34" charset="0"/>
                <a:ea typeface="新細明體" charset="-120"/>
              </a:defRPr>
            </a:lvl2pPr>
            <a:lvl3pPr marL="1323975" indent="-228600">
              <a:defRPr kumimoji="1">
                <a:solidFill>
                  <a:schemeClr val="tx1"/>
                </a:solidFill>
                <a:latin typeface="Calibri" pitchFamily="34" charset="0"/>
                <a:ea typeface="新細明體" charset="-120"/>
              </a:defRPr>
            </a:lvl3pPr>
            <a:lvl4pPr marL="1731963" indent="-228600">
              <a:defRPr kumimoji="1">
                <a:solidFill>
                  <a:schemeClr val="tx1"/>
                </a:solidFill>
                <a:latin typeface="Calibri" pitchFamily="34" charset="0"/>
                <a:ea typeface="新細明體" charset="-120"/>
              </a:defRPr>
            </a:lvl4pPr>
            <a:lvl5pPr marL="2139950" indent="-228600">
              <a:defRPr kumimoji="1">
                <a:solidFill>
                  <a:schemeClr val="tx1"/>
                </a:solidFill>
                <a:latin typeface="Calibri" pitchFamily="34" charset="0"/>
                <a:ea typeface="新細明體" charset="-120"/>
              </a:defRPr>
            </a:lvl5pPr>
            <a:lvl6pPr marL="2597150" indent="-228600" eaLnBrk="0" fontAlgn="base" hangingPunct="0">
              <a:spcBef>
                <a:spcPct val="0"/>
              </a:spcBef>
              <a:spcAft>
                <a:spcPct val="0"/>
              </a:spcAft>
              <a:defRPr kumimoji="1">
                <a:solidFill>
                  <a:schemeClr val="tx1"/>
                </a:solidFill>
                <a:latin typeface="Calibri" pitchFamily="34" charset="0"/>
                <a:ea typeface="新細明體" charset="-120"/>
              </a:defRPr>
            </a:lvl6pPr>
            <a:lvl7pPr marL="305435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51155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96875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latin typeface="Arial" charset="0"/>
                <a:cs typeface="Arial" charset="0"/>
              </a:rPr>
              <a:t>反應進行時，紫色的</a:t>
            </a:r>
            <a:r>
              <a:rPr lang="en-US" altLang="zh-TW" sz="2800" dirty="0">
                <a:latin typeface="Arial" charset="0"/>
                <a:cs typeface="Arial" charset="0"/>
              </a:rPr>
              <a:t>MnO</a:t>
            </a:r>
            <a:r>
              <a:rPr lang="en-US" altLang="zh-TW" sz="2800" baseline="-25000" dirty="0">
                <a:latin typeface="Arial" charset="0"/>
                <a:cs typeface="Arial" charset="0"/>
              </a:rPr>
              <a:t>4</a:t>
            </a:r>
            <a:r>
              <a:rPr lang="en-US" altLang="zh-TW" sz="2800" baseline="30000" dirty="0">
                <a:latin typeface="Arial" charset="0"/>
                <a:cs typeface="Arial" charset="0"/>
              </a:rPr>
              <a:t>–</a:t>
            </a:r>
            <a:r>
              <a:rPr lang="en-US" altLang="zh-TW" sz="2800" dirty="0">
                <a:latin typeface="Arial" charset="0"/>
                <a:cs typeface="Arial" charset="0"/>
              </a:rPr>
              <a:t>(</a:t>
            </a:r>
            <a:r>
              <a:rPr lang="en-US" altLang="zh-TW" sz="2800" dirty="0" err="1">
                <a:latin typeface="Arial" charset="0"/>
                <a:cs typeface="Arial" charset="0"/>
              </a:rPr>
              <a:t>aq</a:t>
            </a:r>
            <a:r>
              <a:rPr lang="en-US" altLang="zh-TW" sz="2800" dirty="0">
                <a:latin typeface="Arial" charset="0"/>
                <a:cs typeface="Arial" charset="0"/>
              </a:rPr>
              <a:t>)</a:t>
            </a:r>
            <a:r>
              <a:rPr lang="zh-TW" altLang="en-US" sz="2800" dirty="0">
                <a:latin typeface="Arial" charset="0"/>
                <a:cs typeface="Arial" charset="0"/>
              </a:rPr>
              <a:t>離子的濃度會逐漸減少</a:t>
            </a:r>
            <a:r>
              <a:rPr lang="zh-TW" altLang="en-US" sz="2400" dirty="0">
                <a:latin typeface="Arial" charset="0"/>
                <a:cs typeface="Arial" charset="0"/>
              </a:rPr>
              <a:t>。</a:t>
            </a:r>
            <a:endParaRPr lang="en-US" altLang="zh-TW" sz="2400" dirty="0">
              <a:latin typeface="Arial" charset="0"/>
              <a:cs typeface="Arial" charset="0"/>
            </a:endParaRPr>
          </a:p>
        </p:txBody>
      </p:sp>
      <p:sp>
        <p:nvSpPr>
          <p:cNvPr id="9" name="Rectangle 2"/>
          <p:cNvSpPr>
            <a:spLocks noChangeArrowheads="1"/>
          </p:cNvSpPr>
          <p:nvPr/>
        </p:nvSpPr>
        <p:spPr bwMode="auto">
          <a:xfrm>
            <a:off x="34925" y="2837879"/>
            <a:ext cx="87137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65125" indent="-365125">
              <a:defRPr kumimoji="1">
                <a:solidFill>
                  <a:schemeClr val="tx1"/>
                </a:solidFill>
                <a:latin typeface="Calibri" pitchFamily="34" charset="0"/>
                <a:ea typeface="新細明體" charset="-120"/>
              </a:defRPr>
            </a:lvl1pPr>
            <a:lvl2pPr marL="915988" indent="-285750">
              <a:defRPr kumimoji="1">
                <a:solidFill>
                  <a:schemeClr val="tx1"/>
                </a:solidFill>
                <a:latin typeface="Calibri" pitchFamily="34" charset="0"/>
                <a:ea typeface="新細明體" charset="-120"/>
              </a:defRPr>
            </a:lvl2pPr>
            <a:lvl3pPr marL="1323975" indent="-228600">
              <a:defRPr kumimoji="1">
                <a:solidFill>
                  <a:schemeClr val="tx1"/>
                </a:solidFill>
                <a:latin typeface="Calibri" pitchFamily="34" charset="0"/>
                <a:ea typeface="新細明體" charset="-120"/>
              </a:defRPr>
            </a:lvl3pPr>
            <a:lvl4pPr marL="1731963" indent="-228600">
              <a:defRPr kumimoji="1">
                <a:solidFill>
                  <a:schemeClr val="tx1"/>
                </a:solidFill>
                <a:latin typeface="Calibri" pitchFamily="34" charset="0"/>
                <a:ea typeface="新細明體" charset="-120"/>
              </a:defRPr>
            </a:lvl4pPr>
            <a:lvl5pPr marL="2139950" indent="-228600">
              <a:defRPr kumimoji="1">
                <a:solidFill>
                  <a:schemeClr val="tx1"/>
                </a:solidFill>
                <a:latin typeface="Calibri" pitchFamily="34" charset="0"/>
                <a:ea typeface="新細明體" charset="-120"/>
              </a:defRPr>
            </a:lvl5pPr>
            <a:lvl6pPr marL="2597150" indent="-228600" eaLnBrk="0" fontAlgn="base" hangingPunct="0">
              <a:spcBef>
                <a:spcPct val="0"/>
              </a:spcBef>
              <a:spcAft>
                <a:spcPct val="0"/>
              </a:spcAft>
              <a:defRPr kumimoji="1">
                <a:solidFill>
                  <a:schemeClr val="tx1"/>
                </a:solidFill>
                <a:latin typeface="Calibri" pitchFamily="34" charset="0"/>
                <a:ea typeface="新細明體" charset="-120"/>
              </a:defRPr>
            </a:lvl6pPr>
            <a:lvl7pPr marL="305435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51155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96875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溶液的顏色會變得越來越淺</a:t>
            </a:r>
            <a:r>
              <a:rPr lang="zh-TW" altLang="en-US" sz="2800" dirty="0">
                <a:latin typeface="Arial" charset="0"/>
                <a:cs typeface="Arial" charset="0"/>
              </a:rPr>
              <a:t>。</a:t>
            </a:r>
            <a:endParaRPr lang="en-US" altLang="zh-TW" sz="2800" dirty="0">
              <a:latin typeface="Arial" charset="0"/>
              <a:cs typeface="Arial" charset="0"/>
            </a:endParaRPr>
          </a:p>
        </p:txBody>
      </p:sp>
      <p:pic>
        <p:nvPicPr>
          <p:cNvPr id="32780" name="Picture 2" descr="C:\Documents and Settings\Aristo\Desktop\Ch38\p38008d.jpg"/>
          <p:cNvPicPr>
            <a:picLocks noChangeAspect="1" noChangeArrowheads="1"/>
          </p:cNvPicPr>
          <p:nvPr/>
        </p:nvPicPr>
        <p:blipFill>
          <a:blip r:embed="rId3">
            <a:extLst>
              <a:ext uri="{28A0092B-C50C-407E-A947-70E740481C1C}">
                <a14:useLocalDpi xmlns:a14="http://schemas.microsoft.com/office/drawing/2010/main" val="0"/>
              </a:ext>
            </a:extLst>
          </a:blip>
          <a:srcRect l="21130" r="20955" b="11395"/>
          <a:stretch>
            <a:fillRect/>
          </a:stretch>
        </p:blipFill>
        <p:spPr bwMode="auto">
          <a:xfrm>
            <a:off x="6515819" y="3860700"/>
            <a:ext cx="1152525" cy="216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81" name="Picture 3" descr="C:\Documents and Settings\Aristo\Desktop\Ch38\p38008a.jpg"/>
          <p:cNvPicPr>
            <a:picLocks noChangeAspect="1" noChangeArrowheads="1"/>
          </p:cNvPicPr>
          <p:nvPr/>
        </p:nvPicPr>
        <p:blipFill>
          <a:blip r:embed="rId4">
            <a:extLst>
              <a:ext uri="{28A0092B-C50C-407E-A947-70E740481C1C}">
                <a14:useLocalDpi xmlns:a14="http://schemas.microsoft.com/office/drawing/2010/main" val="0"/>
              </a:ext>
            </a:extLst>
          </a:blip>
          <a:srcRect l="17549" r="21535" b="14268"/>
          <a:stretch>
            <a:fillRect/>
          </a:stretch>
        </p:blipFill>
        <p:spPr bwMode="auto">
          <a:xfrm>
            <a:off x="1365969" y="3860700"/>
            <a:ext cx="1227137" cy="216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82" name="Picture 4" descr="C:\Documents and Settings\Aristo\Desktop\Ch38\p38008b.jpg"/>
          <p:cNvPicPr>
            <a:picLocks noChangeAspect="1" noChangeArrowheads="1"/>
          </p:cNvPicPr>
          <p:nvPr/>
        </p:nvPicPr>
        <p:blipFill>
          <a:blip r:embed="rId5">
            <a:extLst>
              <a:ext uri="{28A0092B-C50C-407E-A947-70E740481C1C}">
                <a14:useLocalDpi xmlns:a14="http://schemas.microsoft.com/office/drawing/2010/main" val="0"/>
              </a:ext>
            </a:extLst>
          </a:blip>
          <a:srcRect l="18787" t="6104" r="20210" b="12048"/>
          <a:stretch>
            <a:fillRect/>
          </a:stretch>
        </p:blipFill>
        <p:spPr bwMode="auto">
          <a:xfrm>
            <a:off x="3059831" y="3860700"/>
            <a:ext cx="1179513" cy="216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83" name="Picture 5" descr="C:\Documents and Settings\Aristo\Desktop\Ch38\p38008c.jpg"/>
          <p:cNvPicPr>
            <a:picLocks noChangeAspect="1" noChangeArrowheads="1"/>
          </p:cNvPicPr>
          <p:nvPr/>
        </p:nvPicPr>
        <p:blipFill>
          <a:blip r:embed="rId6">
            <a:extLst>
              <a:ext uri="{28A0092B-C50C-407E-A947-70E740481C1C}">
                <a14:useLocalDpi xmlns:a14="http://schemas.microsoft.com/office/drawing/2010/main" val="0"/>
              </a:ext>
            </a:extLst>
          </a:blip>
          <a:srcRect l="17839" t="2" r="16669" b="13962"/>
          <a:stretch>
            <a:fillRect/>
          </a:stretch>
        </p:blipFill>
        <p:spPr bwMode="auto">
          <a:xfrm>
            <a:off x="4715594" y="3860700"/>
            <a:ext cx="1289050" cy="216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0917229"/>
      </p:ext>
    </p:extLst>
  </p:cSld>
  <p:clrMapOvr>
    <a:masterClrMapping/>
  </p:clrMapOvr>
  <p:timing>
    <p:tnLst>
      <p:par>
        <p:cTn id="1" dur="indefinite" restart="never" nodeType="tmRoot"/>
      </p:par>
    </p:tnLst>
  </p:timing>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ChangeArrowheads="1"/>
          </p:cNvSpPr>
          <p:nvPr/>
        </p:nvSpPr>
        <p:spPr bwMode="auto">
          <a:xfrm>
            <a:off x="179388" y="1187028"/>
            <a:ext cx="8785225"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可利用 </a:t>
            </a:r>
            <a:r>
              <a:rPr lang="zh-TW" altLang="en-US" sz="3200" b="1" dirty="0">
                <a:solidFill>
                  <a:srgbClr val="3399FF"/>
                </a:solidFill>
              </a:rPr>
              <a:t>比色計</a:t>
            </a:r>
            <a:r>
              <a:rPr lang="zh-TW" altLang="en-US" sz="2800" b="1" dirty="0">
                <a:solidFill>
                  <a:srgbClr val="3399FF"/>
                </a:solidFill>
              </a:rPr>
              <a:t> </a:t>
            </a:r>
            <a:r>
              <a:rPr lang="zh-TW" altLang="en-US" sz="2800" dirty="0"/>
              <a:t>來量度反應混合物顏色深度的變化。</a:t>
            </a:r>
            <a:endParaRPr lang="en-US" altLang="zh-TW" sz="2800" dirty="0">
              <a:latin typeface="Arial" charset="0"/>
            </a:endParaRPr>
          </a:p>
        </p:txBody>
      </p:sp>
      <p:pic>
        <p:nvPicPr>
          <p:cNvPr id="33797" name="Picture 2" descr="C:\Documents and Settings\Aristo\Desktop\shared\from Carol\Ch36(2nd) 6.10.2014\Fig 38.12.jpg"/>
          <p:cNvPicPr>
            <a:picLocks noChangeAspect="1" noChangeArrowheads="1"/>
          </p:cNvPicPr>
          <p:nvPr/>
        </p:nvPicPr>
        <p:blipFill>
          <a:blip r:embed="rId3">
            <a:extLst>
              <a:ext uri="{28A0092B-C50C-407E-A947-70E740481C1C}">
                <a14:useLocalDpi xmlns:a14="http://schemas.microsoft.com/office/drawing/2010/main" val="0"/>
              </a:ext>
            </a:extLst>
          </a:blip>
          <a:srcRect l="8064" t="7832" r="11707"/>
          <a:stretch>
            <a:fillRect/>
          </a:stretch>
        </p:blipFill>
        <p:spPr bwMode="auto">
          <a:xfrm>
            <a:off x="2654300" y="2497138"/>
            <a:ext cx="3760788"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1820237"/>
      </p:ext>
    </p:extLst>
  </p:cSld>
  <p:clrMapOvr>
    <a:masterClrMapping/>
  </p:clrMapOvr>
  <p:timing>
    <p:tnLst>
      <p:par>
        <p:cTn id="1" dur="indefinite" restart="never" nodeType="tmRoot"/>
      </p:par>
    </p:tnLst>
  </p:timing>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矩形 1"/>
          <p:cNvSpPr>
            <a:spLocks noChangeArrowheads="1"/>
          </p:cNvSpPr>
          <p:nvPr/>
        </p:nvSpPr>
        <p:spPr bwMode="auto">
          <a:xfrm>
            <a:off x="250825" y="260350"/>
            <a:ext cx="6443663" cy="5857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3200" b="1"/>
              <a:t>(e)	</a:t>
            </a:r>
            <a:r>
              <a:rPr lang="zh-TW" altLang="zh-HK" sz="3200" b="1" u="sng"/>
              <a:t>量度反應混合物透光度的變化</a:t>
            </a:r>
            <a:endParaRPr lang="zh-HK" altLang="en-US" sz="3200" b="1"/>
          </a:p>
        </p:txBody>
      </p:sp>
      <p:sp>
        <p:nvSpPr>
          <p:cNvPr id="3" name="矩形 2"/>
          <p:cNvSpPr>
            <a:spLocks noChangeArrowheads="1"/>
          </p:cNvSpPr>
          <p:nvPr/>
        </p:nvSpPr>
        <p:spPr bwMode="auto">
          <a:xfrm>
            <a:off x="1187450" y="1052513"/>
            <a:ext cx="70072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zh-HK" sz="2800"/>
              <a:t>例如：硫代硫酸鈉溶液與稀氫氯酸的反應。</a:t>
            </a:r>
            <a:endParaRPr lang="zh-HK" altLang="en-US" sz="2800"/>
          </a:p>
        </p:txBody>
      </p:sp>
      <p:sp>
        <p:nvSpPr>
          <p:cNvPr id="4" name="矩形 3"/>
          <p:cNvSpPr>
            <a:spLocks noChangeArrowheads="1"/>
          </p:cNvSpPr>
          <p:nvPr/>
        </p:nvSpPr>
        <p:spPr bwMode="auto">
          <a:xfrm>
            <a:off x="1238250" y="1700213"/>
            <a:ext cx="69056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800"/>
              <a:t>S</a:t>
            </a:r>
            <a:r>
              <a:rPr lang="en-US" altLang="zh-HK" sz="2800" baseline="-25000"/>
              <a:t>2</a:t>
            </a:r>
            <a:r>
              <a:rPr lang="en-US" altLang="zh-HK" sz="2800"/>
              <a:t>O</a:t>
            </a:r>
            <a:r>
              <a:rPr lang="en-US" altLang="zh-HK" sz="2800" baseline="-25000"/>
              <a:t>3</a:t>
            </a:r>
            <a:r>
              <a:rPr lang="en-US" altLang="zh-HK" sz="2800" baseline="30000"/>
              <a:t>2</a:t>
            </a:r>
            <a:r>
              <a:rPr lang="en-US" altLang="zh-HK" sz="2800" baseline="30000">
                <a:sym typeface="Symbol" pitchFamily="18" charset="2"/>
              </a:rPr>
              <a:t></a:t>
            </a:r>
            <a:r>
              <a:rPr lang="en-US" altLang="zh-HK" sz="2800"/>
              <a:t> (aq) + 2H</a:t>
            </a:r>
            <a:r>
              <a:rPr lang="en-US" altLang="zh-HK" sz="2800" baseline="30000"/>
              <a:t>+</a:t>
            </a:r>
            <a:r>
              <a:rPr lang="en-US" altLang="zh-HK" sz="2800"/>
              <a:t>(aq) </a:t>
            </a:r>
            <a:r>
              <a:rPr lang="en-US" altLang="zh-HK" sz="2800">
                <a:sym typeface="Symbol" pitchFamily="18" charset="2"/>
              </a:rPr>
              <a:t></a:t>
            </a:r>
            <a:r>
              <a:rPr lang="en-US" altLang="zh-HK" sz="2800"/>
              <a:t> SO</a:t>
            </a:r>
            <a:r>
              <a:rPr lang="en-US" altLang="zh-HK" sz="2800" baseline="-25000"/>
              <a:t>2</a:t>
            </a:r>
            <a:r>
              <a:rPr lang="en-US" altLang="zh-HK" sz="2800"/>
              <a:t>(aq) + H</a:t>
            </a:r>
            <a:r>
              <a:rPr lang="en-US" altLang="zh-HK" sz="2800" baseline="-25000"/>
              <a:t>2</a:t>
            </a:r>
            <a:r>
              <a:rPr lang="en-US" altLang="zh-HK" sz="2800"/>
              <a:t>O(l) + S(s)</a:t>
            </a:r>
            <a:endParaRPr lang="zh-HK" altLang="en-US" sz="2800"/>
          </a:p>
        </p:txBody>
      </p:sp>
      <p:sp>
        <p:nvSpPr>
          <p:cNvPr id="5" name="矩形 4"/>
          <p:cNvSpPr>
            <a:spLocks noChangeArrowheads="1"/>
          </p:cNvSpPr>
          <p:nvPr/>
        </p:nvSpPr>
        <p:spPr bwMode="auto">
          <a:xfrm>
            <a:off x="7086600" y="2224088"/>
            <a:ext cx="1416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zh-HK" sz="2400" b="1">
                <a:solidFill>
                  <a:srgbClr val="FFC000"/>
                </a:solidFill>
              </a:rPr>
              <a:t>黃色沉澱</a:t>
            </a:r>
            <a:endParaRPr lang="zh-HK" altLang="en-US" sz="2400" b="1">
              <a:solidFill>
                <a:srgbClr val="FFC000"/>
              </a:solidFill>
            </a:endParaRPr>
          </a:p>
        </p:txBody>
      </p:sp>
      <p:pic>
        <p:nvPicPr>
          <p:cNvPr id="34822" name="Picture 5" descr="Fig"/>
          <p:cNvPicPr>
            <a:picLocks noChangeAspect="1" noChangeArrowheads="1"/>
          </p:cNvPicPr>
          <p:nvPr/>
        </p:nvPicPr>
        <p:blipFill>
          <a:blip r:embed="rId3">
            <a:lum bright="-20000" contrast="40000"/>
            <a:grayscl/>
            <a:extLst>
              <a:ext uri="{28A0092B-C50C-407E-A947-70E740481C1C}">
                <a14:useLocalDpi xmlns:a14="http://schemas.microsoft.com/office/drawing/2010/main" val="0"/>
              </a:ext>
            </a:extLst>
          </a:blip>
          <a:srcRect/>
          <a:stretch>
            <a:fillRect/>
          </a:stretch>
        </p:blipFill>
        <p:spPr bwMode="auto">
          <a:xfrm>
            <a:off x="1936750" y="2420938"/>
            <a:ext cx="1914525" cy="241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4124325" y="3692525"/>
            <a:ext cx="3255963" cy="744538"/>
          </a:xfrm>
          <a:prstGeom prst="rect">
            <a:avLst/>
          </a:prstGeom>
          <a:noFill/>
          <a:ln>
            <a:noFill/>
          </a:ln>
          <a:effectLst/>
          <a:extLst>
            <a:ext uri="{909E8E84-426E-40DD-AFC4-6F175D3DCCD1}">
              <a14:hiddenFill xmlns:a14="http://schemas.microsoft.com/office/drawing/2010/main">
                <a:solidFill>
                  <a:srgbClr val="4F81BD"/>
                </a:solidFill>
              </a14:hiddenFill>
            </a:ext>
            <a:ext uri="{91240B29-F687-4F45-9708-019B960494DF}">
              <a14:hiddenLine xmlns:a14="http://schemas.microsoft.com/office/drawing/2010/main" w="19050">
                <a:solidFill>
                  <a:srgbClr val="996633"/>
                </a:solidFill>
                <a:miter lim="800000"/>
                <a:headEnd/>
                <a:tailEnd/>
              </a14:hiddenLine>
            </a:ext>
            <a:ext uri="{AF507438-7753-43E0-B8FC-AC1667EBCBE1}">
              <a14:hiddenEffects xmlns:a14="http://schemas.microsoft.com/office/drawing/2010/main">
                <a:effectLst>
                  <a:outerShdw dist="35921" dir="2700000" algn="ctr" rotWithShape="0">
                    <a:srgbClr val="EEECE1"/>
                  </a:outerShdw>
                </a:effectLst>
              </a14:hiddenEffects>
            </a:ext>
          </a:extLst>
        </p:spPr>
        <p:txBody>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500"/>
              </a:spcBef>
              <a:spcAft>
                <a:spcPts val="500"/>
              </a:spcAft>
            </a:pPr>
            <a:r>
              <a:rPr lang="zh-TW" altLang="en-US" sz="2000">
                <a:latin typeface="Times New Roman" pitchFamily="18" charset="0"/>
              </a:rPr>
              <a:t>反應進行時，生成的硫越來越多。交叉越來越難被看到</a:t>
            </a:r>
            <a:endParaRPr lang="zh-HK" altLang="zh-HK" sz="2000"/>
          </a:p>
        </p:txBody>
      </p:sp>
      <p:sp>
        <p:nvSpPr>
          <p:cNvPr id="8" name="Rectangle 5"/>
          <p:cNvSpPr>
            <a:spLocks noChangeArrowheads="1"/>
          </p:cNvSpPr>
          <p:nvPr/>
        </p:nvSpPr>
        <p:spPr bwMode="auto">
          <a:xfrm rot="10800000" flipV="1">
            <a:off x="1331913" y="5084763"/>
            <a:ext cx="7704137" cy="110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ts val="1200"/>
              </a:spcBef>
            </a:pPr>
            <a:r>
              <a:rPr lang="zh-TW" altLang="en-US" sz="2800">
                <a:latin typeface="Times New Roman" pitchFamily="18" charset="0"/>
                <a:cs typeface="Times New Roman" pitchFamily="18" charset="0"/>
              </a:rPr>
              <a:t>交叉被遮蔽所需的時間與反應的平均速率成反比</a:t>
            </a:r>
            <a:endParaRPr lang="en-US" altLang="zh-TW" sz="2800">
              <a:latin typeface="Times New Roman" pitchFamily="18" charset="0"/>
              <a:cs typeface="Times New Roman" pitchFamily="18" charset="0"/>
            </a:endParaRPr>
          </a:p>
          <a:p>
            <a:pPr>
              <a:spcBef>
                <a:spcPts val="1200"/>
              </a:spcBef>
            </a:pPr>
            <a:r>
              <a:rPr lang="zh-TW" altLang="en-US" sz="2800">
                <a:latin typeface="Times New Roman" pitchFamily="18" charset="0"/>
                <a:cs typeface="Times New Roman" pitchFamily="18" charset="0"/>
              </a:rPr>
              <a:t>∴ 速率 </a:t>
            </a:r>
            <a:r>
              <a:rPr lang="zh-TW" altLang="en-US" sz="2800">
                <a:latin typeface="Times New Roman" pitchFamily="18" charset="0"/>
                <a:cs typeface="Times New Roman" pitchFamily="18" charset="0"/>
                <a:sym typeface="Symbol" pitchFamily="18" charset="2"/>
              </a:rPr>
              <a:t></a:t>
            </a:r>
            <a:r>
              <a:rPr lang="zh-TW" altLang="en-US" sz="2800">
                <a:latin typeface="Times New Roman" pitchFamily="18" charset="0"/>
                <a:cs typeface="Times New Roman" pitchFamily="18" charset="0"/>
              </a:rPr>
              <a:t> </a:t>
            </a:r>
            <a:endParaRPr lang="zh-TW" altLang="en-US" sz="2800">
              <a:latin typeface="Times New Roman" pitchFamily="18" charset="0"/>
              <a:cs typeface="Times New Roman" pitchFamily="18" charset="0"/>
              <a:sym typeface="Symbol" pitchFamily="18" charset="2"/>
            </a:endParaRPr>
          </a:p>
        </p:txBody>
      </p:sp>
      <p:graphicFrame>
        <p:nvGraphicFramePr>
          <p:cNvPr id="9" name="物件 8"/>
          <p:cNvGraphicFramePr>
            <a:graphicFrameLocks noChangeAspect="1"/>
          </p:cNvGraphicFramePr>
          <p:nvPr/>
        </p:nvGraphicFramePr>
        <p:xfrm>
          <a:off x="3021013" y="5649913"/>
          <a:ext cx="2846387" cy="754062"/>
        </p:xfrm>
        <a:graphic>
          <a:graphicData uri="http://schemas.openxmlformats.org/presentationml/2006/ole">
            <mc:AlternateContent xmlns:mc="http://schemas.openxmlformats.org/markup-compatibility/2006">
              <mc:Choice xmlns:v="urn:schemas-microsoft-com:vml" Requires="v">
                <p:oleObj spid="_x0000_s75815" name="方程式" r:id="rId4" imgW="1587500" imgH="419100" progId="Equation.3">
                  <p:embed/>
                </p:oleObj>
              </mc:Choice>
              <mc:Fallback>
                <p:oleObj name="方程式" r:id="rId4" imgW="1587500" imgH="4191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21013" y="5649913"/>
                        <a:ext cx="2846387" cy="75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537215483"/>
      </p:ext>
    </p:extLst>
  </p:cSld>
  <p:clrMapOvr>
    <a:masterClrMapping/>
  </p:clrMapOvr>
  <p:timing>
    <p:tnLst>
      <p:par>
        <p:cTn id="1" dur="indefinite" restart="never" nodeType="tmRoot"/>
      </p:par>
    </p:tnLst>
  </p:timing>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5"/>
          <p:cNvSpPr>
            <a:spLocks noChangeArrowheads="1"/>
          </p:cNvSpPr>
          <p:nvPr/>
        </p:nvSpPr>
        <p:spPr bwMode="auto">
          <a:xfrm>
            <a:off x="107504" y="627410"/>
            <a:ext cx="8964612" cy="6413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sz="3100" b="1" dirty="0"/>
              <a:t>(f)	</a:t>
            </a:r>
            <a:r>
              <a:rPr lang="zh-TW" altLang="en-US" sz="3100" b="1" u="sng" dirty="0"/>
              <a:t>透過進行 </a:t>
            </a:r>
            <a:r>
              <a:rPr lang="zh-TW" altLang="en-US" sz="3600" b="1" u="sng" dirty="0">
                <a:solidFill>
                  <a:srgbClr val="FF0000"/>
                </a:solidFill>
              </a:rPr>
              <a:t>滴定分析</a:t>
            </a:r>
            <a:r>
              <a:rPr lang="zh-TW" altLang="en-US" sz="3100" b="1" u="sng" dirty="0">
                <a:solidFill>
                  <a:srgbClr val="CC0000"/>
                </a:solidFill>
              </a:rPr>
              <a:t> </a:t>
            </a:r>
            <a:r>
              <a:rPr lang="zh-TW" altLang="en-US" sz="3100" b="1" u="sng" dirty="0"/>
              <a:t>以跟隨化學反應的進度</a:t>
            </a:r>
            <a:endParaRPr lang="en-US" altLang="zh-TW" sz="3100" b="1" u="sng" dirty="0"/>
          </a:p>
        </p:txBody>
      </p:sp>
      <p:sp>
        <p:nvSpPr>
          <p:cNvPr id="4" name="Rectangle 2"/>
          <p:cNvSpPr>
            <a:spLocks noChangeArrowheads="1"/>
          </p:cNvSpPr>
          <p:nvPr/>
        </p:nvSpPr>
        <p:spPr bwMode="auto">
          <a:xfrm>
            <a:off x="215900" y="1782291"/>
            <a:ext cx="896461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a:t>可每隔一段固定時距，利用 </a:t>
            </a:r>
            <a:r>
              <a:rPr lang="zh-TW" altLang="en-US" sz="3200" b="1">
                <a:solidFill>
                  <a:srgbClr val="3399FF"/>
                </a:solidFill>
              </a:rPr>
              <a:t>滴定法</a:t>
            </a:r>
            <a:r>
              <a:rPr lang="zh-TW" altLang="en-US" sz="2800" b="1"/>
              <a:t> </a:t>
            </a:r>
            <a:r>
              <a:rPr lang="zh-TW" altLang="en-US" sz="2800"/>
              <a:t>來測定某些反應中反應物或生成物的濃度，以跟隨反應的進度。 </a:t>
            </a:r>
            <a:endParaRPr lang="zh-HK" altLang="en-US" sz="2800">
              <a:latin typeface="Arial" charset="0"/>
            </a:endParaRPr>
          </a:p>
        </p:txBody>
      </p:sp>
      <p:sp>
        <p:nvSpPr>
          <p:cNvPr id="5" name="Rectangle 2"/>
          <p:cNvSpPr>
            <a:spLocks noChangeArrowheads="1"/>
          </p:cNvSpPr>
          <p:nvPr/>
        </p:nvSpPr>
        <p:spPr bwMode="auto">
          <a:xfrm>
            <a:off x="215900" y="3078385"/>
            <a:ext cx="8964612"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滴定分析涉及每隔一段 </a:t>
            </a:r>
            <a:r>
              <a:rPr lang="zh-TW" altLang="en-US" sz="3200" b="1">
                <a:solidFill>
                  <a:srgbClr val="3399FF"/>
                </a:solidFill>
              </a:rPr>
              <a:t>固定時距抽取少量</a:t>
            </a:r>
            <a:r>
              <a:rPr lang="zh-TW" altLang="en-US" sz="2800" b="1"/>
              <a:t> </a:t>
            </a:r>
            <a:r>
              <a:rPr lang="zh-TW" altLang="en-US" sz="2800"/>
              <a:t>的反應混合物樣本來進行 </a:t>
            </a:r>
            <a:r>
              <a:rPr lang="zh-TW" altLang="en-US" sz="3200" b="1">
                <a:solidFill>
                  <a:srgbClr val="3399FF"/>
                </a:solidFill>
              </a:rPr>
              <a:t>分析</a:t>
            </a:r>
            <a:r>
              <a:rPr lang="zh-TW" altLang="en-US" sz="2800"/>
              <a:t>。</a:t>
            </a:r>
            <a:endParaRPr lang="zh-HK" altLang="en-US" sz="2800">
              <a:latin typeface="Arial" charset="0"/>
            </a:endParaRPr>
          </a:p>
        </p:txBody>
      </p:sp>
      <p:sp>
        <p:nvSpPr>
          <p:cNvPr id="6" name="Rectangle 2"/>
          <p:cNvSpPr>
            <a:spLocks noChangeArrowheads="1"/>
          </p:cNvSpPr>
          <p:nvPr/>
        </p:nvSpPr>
        <p:spPr bwMode="auto">
          <a:xfrm>
            <a:off x="215900" y="4451250"/>
            <a:ext cx="8640762" cy="1570038"/>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分析前，需把樣本中的反應 </a:t>
            </a:r>
            <a:r>
              <a:rPr lang="zh-TW" altLang="en-US" sz="3200" b="1" u="sng">
                <a:solidFill>
                  <a:srgbClr val="FF0000"/>
                </a:solidFill>
              </a:rPr>
              <a:t>驟冷</a:t>
            </a:r>
            <a:r>
              <a:rPr lang="zh-TW" altLang="en-US" sz="3200">
                <a:solidFill>
                  <a:srgbClr val="FF0000"/>
                </a:solidFill>
              </a:rPr>
              <a:t> </a:t>
            </a:r>
            <a:r>
              <a:rPr lang="en-US" altLang="zh-TW" sz="2800"/>
              <a:t>(</a:t>
            </a:r>
            <a:r>
              <a:rPr lang="zh-TW" altLang="en-US" sz="2800"/>
              <a:t>即減慢或終止</a:t>
            </a:r>
            <a:r>
              <a:rPr lang="en-US" altLang="zh-TW" sz="2800"/>
              <a:t>)</a:t>
            </a:r>
            <a:r>
              <a:rPr lang="zh-TW" altLang="en-US" sz="2800"/>
              <a:t>，以 </a:t>
            </a:r>
            <a:r>
              <a:rPr lang="zh-TW" altLang="en-US" sz="3200" b="1">
                <a:solidFill>
                  <a:srgbClr val="3399FF"/>
                </a:solidFill>
              </a:rPr>
              <a:t>防止</a:t>
            </a:r>
            <a:r>
              <a:rPr lang="zh-TW" altLang="en-US" sz="2800" b="1"/>
              <a:t> </a:t>
            </a:r>
            <a:r>
              <a:rPr lang="zh-TW" altLang="en-US" sz="2800"/>
              <a:t>在分析過程中反應物或生成物的 </a:t>
            </a:r>
            <a:r>
              <a:rPr lang="zh-TW" altLang="en-US" sz="3200" b="1">
                <a:solidFill>
                  <a:srgbClr val="3399FF"/>
                </a:solidFill>
              </a:rPr>
              <a:t>濃度有進一步的變化</a:t>
            </a:r>
            <a:r>
              <a:rPr lang="zh-TW" altLang="en-US" sz="2800"/>
              <a:t>。 </a:t>
            </a:r>
            <a:endParaRPr lang="zh-HK" altLang="en-US" sz="2800">
              <a:latin typeface="Arial" charset="0"/>
            </a:endParaRPr>
          </a:p>
        </p:txBody>
      </p:sp>
    </p:spTree>
    <p:extLst>
      <p:ext uri="{BB962C8B-B14F-4D97-AF65-F5344CB8AC3E}">
        <p14:creationId xmlns:p14="http://schemas.microsoft.com/office/powerpoint/2010/main" val="1287693626"/>
      </p:ext>
    </p:extLst>
  </p:cSld>
  <p:clrMapOvr>
    <a:masterClrMapping/>
  </p:clrMapOvr>
  <p:timing>
    <p:tnLst>
      <p:par>
        <p:cTn id="1" dur="indefinite" restart="never" nodeType="tmRoot"/>
      </p:par>
    </p:tnLst>
  </p:timing>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ChangeArrowheads="1"/>
          </p:cNvSpPr>
          <p:nvPr/>
        </p:nvSpPr>
        <p:spPr bwMode="auto">
          <a:xfrm>
            <a:off x="539750" y="1109663"/>
            <a:ext cx="5545138" cy="58420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可用下列方法來把反應 </a:t>
            </a:r>
            <a:r>
              <a:rPr lang="zh-TW" altLang="en-US" sz="3200" b="1">
                <a:solidFill>
                  <a:srgbClr val="3399FF"/>
                </a:solidFill>
              </a:rPr>
              <a:t>驟冷</a:t>
            </a:r>
            <a:r>
              <a:rPr lang="zh-TW" altLang="en-US" sz="2800"/>
              <a:t>： </a:t>
            </a:r>
            <a:endParaRPr lang="zh-HK" altLang="en-US" sz="2800">
              <a:latin typeface="Arial" charset="0"/>
            </a:endParaRPr>
          </a:p>
        </p:txBody>
      </p:sp>
      <p:sp>
        <p:nvSpPr>
          <p:cNvPr id="36867" name="矩形 2"/>
          <p:cNvSpPr>
            <a:spLocks noChangeArrowheads="1"/>
          </p:cNvSpPr>
          <p:nvPr/>
        </p:nvSpPr>
        <p:spPr bwMode="auto">
          <a:xfrm>
            <a:off x="1117600" y="2214563"/>
            <a:ext cx="5614988"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1. 	</a:t>
            </a:r>
            <a:r>
              <a:rPr lang="zh-TW" altLang="en-US" sz="2800">
                <a:latin typeface="Arial" charset="0"/>
                <a:cs typeface="Arial" charset="0"/>
              </a:rPr>
              <a:t>用冰把反應混合物迅速 </a:t>
            </a:r>
            <a:r>
              <a:rPr lang="zh-TW" altLang="en-US" sz="3200" b="1" u="sng">
                <a:solidFill>
                  <a:srgbClr val="FF0000"/>
                </a:solidFill>
                <a:latin typeface="Arial" charset="0"/>
                <a:cs typeface="Arial" charset="0"/>
              </a:rPr>
              <a:t>冷卻</a:t>
            </a:r>
            <a:r>
              <a:rPr lang="zh-TW" altLang="en-US" sz="2800">
                <a:latin typeface="Arial" charset="0"/>
                <a:cs typeface="Arial" charset="0"/>
              </a:rPr>
              <a:t>； </a:t>
            </a:r>
            <a:endParaRPr kumimoji="0" lang="zh-HK" altLang="en-US" sz="2800">
              <a:latin typeface="Arial" charset="0"/>
              <a:cs typeface="Arial" charset="0"/>
            </a:endParaRPr>
          </a:p>
        </p:txBody>
      </p:sp>
      <p:sp>
        <p:nvSpPr>
          <p:cNvPr id="36868" name="矩形 3"/>
          <p:cNvSpPr>
            <a:spLocks noChangeArrowheads="1"/>
          </p:cNvSpPr>
          <p:nvPr/>
        </p:nvSpPr>
        <p:spPr bwMode="auto">
          <a:xfrm>
            <a:off x="1117600" y="3275013"/>
            <a:ext cx="7054850"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solidFill>
                  <a:srgbClr val="000000"/>
                </a:solidFill>
                <a:latin typeface="Arial" charset="0"/>
                <a:cs typeface="Arial" charset="0"/>
              </a:rPr>
              <a:t>2.</a:t>
            </a:r>
            <a:r>
              <a:rPr kumimoji="0" lang="en-US" altLang="zh-HK" sz="2800" b="1">
                <a:solidFill>
                  <a:srgbClr val="000000"/>
                </a:solidFill>
                <a:latin typeface="Arial" charset="0"/>
                <a:cs typeface="Arial" charset="0"/>
              </a:rPr>
              <a:t>	</a:t>
            </a:r>
            <a:r>
              <a:rPr lang="zh-TW" altLang="en-US" sz="2800">
                <a:latin typeface="Arial" charset="0"/>
                <a:cs typeface="Arial" charset="0"/>
              </a:rPr>
              <a:t>用足夠的冷水或其他合適的溶劑 </a:t>
            </a:r>
            <a:r>
              <a:rPr lang="zh-TW" altLang="en-US" sz="3200" b="1" u="sng">
                <a:solidFill>
                  <a:srgbClr val="FF0000"/>
                </a:solidFill>
                <a:latin typeface="Arial" charset="0"/>
                <a:cs typeface="Arial" charset="0"/>
              </a:rPr>
              <a:t>稀釋</a:t>
            </a:r>
            <a:r>
              <a:rPr lang="zh-TW" altLang="en-US" sz="2800" b="1">
                <a:latin typeface="Arial" charset="0"/>
                <a:cs typeface="Arial" charset="0"/>
              </a:rPr>
              <a:t> </a:t>
            </a:r>
            <a:r>
              <a:rPr lang="zh-TW" altLang="en-US" sz="2800">
                <a:latin typeface="Arial" charset="0"/>
                <a:cs typeface="Arial" charset="0"/>
              </a:rPr>
              <a:t>反應混合物。</a:t>
            </a:r>
            <a:endParaRPr kumimoji="0" lang="zh-HK" altLang="en-US" sz="2800">
              <a:solidFill>
                <a:srgbClr val="000000"/>
              </a:solidFill>
              <a:latin typeface="Arial" charset="0"/>
              <a:cs typeface="Arial" charset="0"/>
            </a:endParaRPr>
          </a:p>
        </p:txBody>
      </p:sp>
    </p:spTree>
    <p:extLst>
      <p:ext uri="{BB962C8B-B14F-4D97-AF65-F5344CB8AC3E}">
        <p14:creationId xmlns:p14="http://schemas.microsoft.com/office/powerpoint/2010/main" val="1056018407"/>
      </p:ext>
    </p:extLst>
  </p:cSld>
  <p:clrMapOvr>
    <a:masterClrMapping/>
  </p:clrMapOvr>
  <p:timing>
    <p:tnLst>
      <p:par>
        <p:cTn id="1" dur="indefinite" restart="never" nodeType="tmRoot"/>
      </p:par>
    </p:tnLst>
  </p:timing>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16"/>
          <p:cNvPicPr>
            <a:picLocks noChangeAspect="1" noChangeArrowheads="1"/>
          </p:cNvPicPr>
          <p:nvPr/>
        </p:nvPicPr>
        <p:blipFill>
          <a:blip r:embed="rId3">
            <a:extLst>
              <a:ext uri="{28A0092B-C50C-407E-A947-70E740481C1C}">
                <a14:useLocalDpi xmlns:a14="http://schemas.microsoft.com/office/drawing/2010/main" val="0"/>
              </a:ext>
            </a:extLst>
          </a:blip>
          <a:srcRect l="2725" t="16650" r="67798" b="27480"/>
          <a:stretch>
            <a:fillRect/>
          </a:stretch>
        </p:blipFill>
        <p:spPr bwMode="auto">
          <a:xfrm>
            <a:off x="3598863" y="3861966"/>
            <a:ext cx="2701925" cy="2519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915" name="Rectangle 2"/>
          <p:cNvSpPr>
            <a:spLocks noChangeArrowheads="1"/>
          </p:cNvSpPr>
          <p:nvPr/>
        </p:nvSpPr>
        <p:spPr bwMode="auto">
          <a:xfrm>
            <a:off x="347663" y="252512"/>
            <a:ext cx="5568950"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r>
              <a:rPr lang="zh-TW" altLang="en-US" sz="3200" b="1" dirty="0">
                <a:solidFill>
                  <a:srgbClr val="CC0066"/>
                </a:solidFill>
              </a:rPr>
              <a:t>乙酸乙酯加鹼水解的滴定分析</a:t>
            </a:r>
            <a:endParaRPr lang="en-US" altLang="zh-TW" sz="3200" b="1" dirty="0">
              <a:solidFill>
                <a:srgbClr val="CC0066"/>
              </a:solidFill>
            </a:endParaRPr>
          </a:p>
        </p:txBody>
      </p:sp>
      <p:sp>
        <p:nvSpPr>
          <p:cNvPr id="37892" name="矩形 4"/>
          <p:cNvSpPr>
            <a:spLocks noChangeArrowheads="1"/>
          </p:cNvSpPr>
          <p:nvPr/>
        </p:nvSpPr>
        <p:spPr bwMode="auto">
          <a:xfrm>
            <a:off x="395288" y="1103015"/>
            <a:ext cx="8064500"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600" dirty="0">
                <a:latin typeface="Arial" charset="0"/>
                <a:cs typeface="Arial" charset="0"/>
              </a:rPr>
              <a:t>CH</a:t>
            </a:r>
            <a:r>
              <a:rPr kumimoji="0" lang="en-US" altLang="zh-HK" sz="2600" baseline="-25000" dirty="0">
                <a:latin typeface="Arial" charset="0"/>
                <a:cs typeface="Arial" charset="0"/>
              </a:rPr>
              <a:t>3</a:t>
            </a:r>
            <a:r>
              <a:rPr kumimoji="0" lang="en-US" altLang="zh-HK" sz="2600" dirty="0">
                <a:latin typeface="Arial" charset="0"/>
                <a:cs typeface="Arial" charset="0"/>
              </a:rPr>
              <a:t>COOCH</a:t>
            </a:r>
            <a:r>
              <a:rPr kumimoji="0" lang="en-US" altLang="zh-HK" sz="2600" baseline="-25000" dirty="0">
                <a:latin typeface="Arial" charset="0"/>
                <a:cs typeface="Arial" charset="0"/>
              </a:rPr>
              <a:t>2</a:t>
            </a:r>
            <a:r>
              <a:rPr kumimoji="0" lang="en-US" altLang="zh-HK" sz="2600" dirty="0">
                <a:latin typeface="Arial" charset="0"/>
                <a:cs typeface="Arial" charset="0"/>
              </a:rPr>
              <a:t>CH</a:t>
            </a:r>
            <a:r>
              <a:rPr kumimoji="0" lang="en-US" altLang="zh-HK" sz="2600" baseline="-25000" dirty="0">
                <a:latin typeface="Arial" charset="0"/>
                <a:cs typeface="Arial" charset="0"/>
              </a:rPr>
              <a:t>3</a:t>
            </a:r>
            <a:r>
              <a:rPr kumimoji="0" lang="en-US" altLang="zh-HK" sz="2600" dirty="0">
                <a:latin typeface="Arial" charset="0"/>
                <a:cs typeface="Arial" charset="0"/>
              </a:rPr>
              <a:t>(l) + </a:t>
            </a:r>
            <a:r>
              <a:rPr kumimoji="0" lang="en-US" altLang="zh-HK" sz="2600" dirty="0" err="1">
                <a:latin typeface="Arial" charset="0"/>
                <a:cs typeface="Arial" charset="0"/>
              </a:rPr>
              <a:t>NaOH</a:t>
            </a:r>
            <a:r>
              <a:rPr kumimoji="0" lang="en-US" altLang="zh-HK" sz="2600" dirty="0">
                <a:latin typeface="Arial" charset="0"/>
                <a:cs typeface="Arial" charset="0"/>
              </a:rPr>
              <a:t>(</a:t>
            </a:r>
            <a:r>
              <a:rPr kumimoji="0" lang="en-US" altLang="zh-HK" sz="2600" dirty="0" err="1">
                <a:latin typeface="Arial" charset="0"/>
                <a:cs typeface="Arial" charset="0"/>
              </a:rPr>
              <a:t>aq</a:t>
            </a:r>
            <a:r>
              <a:rPr kumimoji="0" lang="en-US" altLang="zh-HK" sz="2600" dirty="0">
                <a:latin typeface="Arial" charset="0"/>
                <a:cs typeface="Arial" charset="0"/>
              </a:rPr>
              <a:t>) </a:t>
            </a:r>
            <a:r>
              <a:rPr kumimoji="0" lang="en-US" altLang="zh-HK" sz="2600" dirty="0">
                <a:latin typeface="Arial" charset="0"/>
                <a:cs typeface="Arial" charset="0"/>
                <a:sym typeface="Symbol" pitchFamily="18" charset="2"/>
              </a:rPr>
              <a:t> </a:t>
            </a:r>
            <a:r>
              <a:rPr kumimoji="0" lang="en-US" altLang="zh-HK" sz="2600" dirty="0">
                <a:latin typeface="Arial" charset="0"/>
                <a:cs typeface="Arial" charset="0"/>
              </a:rPr>
              <a:t>CH</a:t>
            </a:r>
            <a:r>
              <a:rPr kumimoji="0" lang="en-US" altLang="zh-HK" sz="2600" baseline="-25000" dirty="0">
                <a:latin typeface="Arial" charset="0"/>
                <a:cs typeface="Arial" charset="0"/>
              </a:rPr>
              <a:t>3</a:t>
            </a:r>
            <a:r>
              <a:rPr kumimoji="0" lang="en-US" altLang="zh-HK" sz="2600" dirty="0">
                <a:latin typeface="Arial" charset="0"/>
                <a:cs typeface="Arial" charset="0"/>
              </a:rPr>
              <a:t>COONa(</a:t>
            </a:r>
            <a:r>
              <a:rPr kumimoji="0" lang="en-US" altLang="zh-HK" sz="2600" dirty="0" err="1">
                <a:latin typeface="Arial" charset="0"/>
                <a:cs typeface="Arial" charset="0"/>
              </a:rPr>
              <a:t>aq</a:t>
            </a:r>
            <a:r>
              <a:rPr kumimoji="0" lang="en-US" altLang="zh-HK" sz="2600" dirty="0">
                <a:latin typeface="Arial" charset="0"/>
                <a:cs typeface="Arial" charset="0"/>
              </a:rPr>
              <a:t>) +  	                                               CH</a:t>
            </a:r>
            <a:r>
              <a:rPr kumimoji="0" lang="en-US" altLang="zh-HK" sz="2600" baseline="-25000" dirty="0">
                <a:latin typeface="Arial" charset="0"/>
                <a:cs typeface="Arial" charset="0"/>
              </a:rPr>
              <a:t>3</a:t>
            </a:r>
            <a:r>
              <a:rPr kumimoji="0" lang="en-US" altLang="zh-HK" sz="2600" dirty="0">
                <a:latin typeface="Arial" charset="0"/>
                <a:cs typeface="Arial" charset="0"/>
              </a:rPr>
              <a:t>CH</a:t>
            </a:r>
            <a:r>
              <a:rPr kumimoji="0" lang="en-US" altLang="zh-HK" sz="2600" baseline="-25000" dirty="0">
                <a:latin typeface="Arial" charset="0"/>
                <a:cs typeface="Arial" charset="0"/>
              </a:rPr>
              <a:t>2</a:t>
            </a:r>
            <a:r>
              <a:rPr kumimoji="0" lang="en-US" altLang="zh-HK" sz="2600" dirty="0">
                <a:latin typeface="Arial" charset="0"/>
                <a:cs typeface="Arial" charset="0"/>
              </a:rPr>
              <a:t>OH(</a:t>
            </a:r>
            <a:r>
              <a:rPr kumimoji="0" lang="en-US" altLang="zh-HK" sz="2600" dirty="0" err="1">
                <a:latin typeface="Arial" charset="0"/>
                <a:cs typeface="Arial" charset="0"/>
              </a:rPr>
              <a:t>aq</a:t>
            </a:r>
            <a:r>
              <a:rPr kumimoji="0" lang="en-US" altLang="zh-HK" sz="2600" dirty="0">
                <a:latin typeface="Arial" charset="0"/>
                <a:cs typeface="Arial" charset="0"/>
              </a:rPr>
              <a:t>) </a:t>
            </a:r>
            <a:endParaRPr kumimoji="0" lang="zh-HK" altLang="en-US" sz="2600" dirty="0">
              <a:latin typeface="Arial" charset="0"/>
              <a:cs typeface="Arial" charset="0"/>
            </a:endParaRPr>
          </a:p>
        </p:txBody>
      </p:sp>
      <p:sp>
        <p:nvSpPr>
          <p:cNvPr id="37893" name="矩形 6"/>
          <p:cNvSpPr>
            <a:spLocks noChangeArrowheads="1"/>
          </p:cNvSpPr>
          <p:nvPr/>
        </p:nvSpPr>
        <p:spPr bwMode="auto">
          <a:xfrm>
            <a:off x="352425" y="3141241"/>
            <a:ext cx="85407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1. 	</a:t>
            </a:r>
            <a:r>
              <a:rPr lang="zh-TW" altLang="en-US" sz="2800"/>
              <a:t>把乙酸乙酯和稀氫氧化鈉溶液混合。</a:t>
            </a:r>
            <a:endParaRPr kumimoji="0" lang="zh-HK" altLang="en-US" sz="2800">
              <a:latin typeface="Arial" charset="0"/>
              <a:cs typeface="Arial" charset="0"/>
            </a:endParaRPr>
          </a:p>
        </p:txBody>
      </p:sp>
      <p:sp>
        <p:nvSpPr>
          <p:cNvPr id="37894" name="文字方塊 9"/>
          <p:cNvSpPr txBox="1">
            <a:spLocks noChangeArrowheads="1"/>
          </p:cNvSpPr>
          <p:nvPr/>
        </p:nvSpPr>
        <p:spPr bwMode="auto">
          <a:xfrm>
            <a:off x="5270500" y="3717503"/>
            <a:ext cx="7445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量筒</a:t>
            </a:r>
            <a:endParaRPr kumimoji="0" lang="zh-HK" altLang="en-US" sz="2000">
              <a:latin typeface="Arial" charset="0"/>
              <a:cs typeface="Arial" charset="0"/>
            </a:endParaRPr>
          </a:p>
        </p:txBody>
      </p:sp>
      <p:sp>
        <p:nvSpPr>
          <p:cNvPr id="37895" name="文字方塊 10"/>
          <p:cNvSpPr txBox="1">
            <a:spLocks noChangeArrowheads="1"/>
          </p:cNvSpPr>
          <p:nvPr/>
        </p:nvSpPr>
        <p:spPr bwMode="auto">
          <a:xfrm>
            <a:off x="6108700" y="4379491"/>
            <a:ext cx="1271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乙酸乙酯</a:t>
            </a:r>
            <a:endParaRPr kumimoji="0" lang="zh-HK" altLang="en-US" sz="2000">
              <a:latin typeface="Arial" charset="0"/>
              <a:cs typeface="Arial" charset="0"/>
            </a:endParaRPr>
          </a:p>
        </p:txBody>
      </p:sp>
      <p:sp>
        <p:nvSpPr>
          <p:cNvPr id="37896" name="文字方塊 11"/>
          <p:cNvSpPr txBox="1">
            <a:spLocks noChangeArrowheads="1"/>
          </p:cNvSpPr>
          <p:nvPr/>
        </p:nvSpPr>
        <p:spPr bwMode="auto">
          <a:xfrm>
            <a:off x="5387975" y="5228803"/>
            <a:ext cx="793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磁棒</a:t>
            </a:r>
            <a:endParaRPr kumimoji="0" lang="zh-HK" altLang="en-US" sz="2000">
              <a:latin typeface="Arial" charset="0"/>
              <a:cs typeface="Arial" charset="0"/>
            </a:endParaRPr>
          </a:p>
        </p:txBody>
      </p:sp>
      <p:sp>
        <p:nvSpPr>
          <p:cNvPr id="37897" name="文字方塊 12"/>
          <p:cNvSpPr txBox="1">
            <a:spLocks noChangeArrowheads="1"/>
          </p:cNvSpPr>
          <p:nvPr/>
        </p:nvSpPr>
        <p:spPr bwMode="auto">
          <a:xfrm>
            <a:off x="2124075" y="5189116"/>
            <a:ext cx="2070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稀氫氧化鈉溶液</a:t>
            </a:r>
            <a:endParaRPr kumimoji="0" lang="zh-HK" altLang="en-US" sz="2000">
              <a:latin typeface="Arial" charset="0"/>
              <a:cs typeface="Arial" charset="0"/>
            </a:endParaRPr>
          </a:p>
        </p:txBody>
      </p:sp>
      <p:sp>
        <p:nvSpPr>
          <p:cNvPr id="37898" name="文字方塊 13"/>
          <p:cNvSpPr txBox="1">
            <a:spLocks noChangeArrowheads="1"/>
          </p:cNvSpPr>
          <p:nvPr/>
        </p:nvSpPr>
        <p:spPr bwMode="auto">
          <a:xfrm>
            <a:off x="1692275" y="5949528"/>
            <a:ext cx="20161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磁力攪拌器熱板</a:t>
            </a:r>
            <a:endParaRPr kumimoji="0" lang="zh-HK" altLang="en-US" sz="2000">
              <a:latin typeface="Arial" charset="0"/>
              <a:cs typeface="Arial" charset="0"/>
            </a:endParaRPr>
          </a:p>
        </p:txBody>
      </p:sp>
      <p:sp>
        <p:nvSpPr>
          <p:cNvPr id="37901" name="文字方塊 17"/>
          <p:cNvSpPr txBox="1">
            <a:spLocks noChangeArrowheads="1"/>
          </p:cNvSpPr>
          <p:nvPr/>
        </p:nvSpPr>
        <p:spPr bwMode="auto">
          <a:xfrm>
            <a:off x="484188" y="2276872"/>
            <a:ext cx="1298575" cy="569912"/>
          </a:xfrm>
          <a:prstGeom prst="rect">
            <a:avLst/>
          </a:prstGeom>
          <a:noFill/>
          <a:ln w="50800" cmpd="thickThin">
            <a:solidFill>
              <a:srgbClr val="3399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3399FF"/>
                </a:solidFill>
                <a:latin typeface="Arial" charset="0"/>
                <a:cs typeface="Arial" charset="0"/>
              </a:rPr>
              <a:t>步驟</a:t>
            </a:r>
            <a:endParaRPr kumimoji="0" lang="zh-HK" altLang="en-US" sz="2800" b="1">
              <a:solidFill>
                <a:srgbClr val="3399FF"/>
              </a:solidFill>
              <a:latin typeface="Arial" charset="0"/>
              <a:cs typeface="Arial" charset="0"/>
            </a:endParaRPr>
          </a:p>
        </p:txBody>
      </p:sp>
    </p:spTree>
    <p:extLst>
      <p:ext uri="{BB962C8B-B14F-4D97-AF65-F5344CB8AC3E}">
        <p14:creationId xmlns:p14="http://schemas.microsoft.com/office/powerpoint/2010/main" val="1814102387"/>
      </p:ext>
    </p:extLst>
  </p:cSld>
  <p:clrMapOvr>
    <a:masterClrMapping/>
  </p:clrMapOvr>
  <p:timing>
    <p:tnLst>
      <p:par>
        <p:cTn id="1" dur="indefinite" restart="never" nodeType="tmRoot"/>
      </p:par>
    </p:tnLst>
  </p:timing>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16"/>
          <p:cNvPicPr>
            <a:picLocks noChangeAspect="1" noChangeArrowheads="1"/>
          </p:cNvPicPr>
          <p:nvPr/>
        </p:nvPicPr>
        <p:blipFill>
          <a:blip r:embed="rId2">
            <a:extLst>
              <a:ext uri="{28A0092B-C50C-407E-A947-70E740481C1C}">
                <a14:useLocalDpi xmlns:a14="http://schemas.microsoft.com/office/drawing/2010/main" val="0"/>
              </a:ext>
            </a:extLst>
          </a:blip>
          <a:srcRect l="34618" t="16650" r="39340" b="26031"/>
          <a:stretch>
            <a:fillRect/>
          </a:stretch>
        </p:blipFill>
        <p:spPr bwMode="auto">
          <a:xfrm>
            <a:off x="684213" y="2638127"/>
            <a:ext cx="3656012" cy="3959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963" name="矩形 1"/>
          <p:cNvSpPr>
            <a:spLocks noChangeArrowheads="1"/>
          </p:cNvSpPr>
          <p:nvPr/>
        </p:nvSpPr>
        <p:spPr bwMode="auto">
          <a:xfrm>
            <a:off x="179388" y="404664"/>
            <a:ext cx="85693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dirty="0">
                <a:latin typeface="Arial" charset="0"/>
                <a:cs typeface="Arial" charset="0"/>
              </a:rPr>
              <a:t>2. 	</a:t>
            </a:r>
            <a:r>
              <a:rPr lang="zh-TW" altLang="en-US" sz="2800" dirty="0"/>
              <a:t>每隔一段固定時距，</a:t>
            </a:r>
            <a:r>
              <a:rPr lang="zh-TW" altLang="en-US" sz="2800" b="1" dirty="0"/>
              <a:t>利用移液管抽取</a:t>
            </a:r>
            <a:r>
              <a:rPr lang="zh-TW" altLang="en-US" sz="2800" dirty="0"/>
              <a:t>少量反應混合物樣本。</a:t>
            </a:r>
            <a:endParaRPr kumimoji="0" lang="zh-HK" altLang="en-US" sz="2800" dirty="0">
              <a:latin typeface="Arial" charset="0"/>
              <a:cs typeface="Arial" charset="0"/>
            </a:endParaRPr>
          </a:p>
        </p:txBody>
      </p:sp>
      <p:sp>
        <p:nvSpPr>
          <p:cNvPr id="40969" name="矩形 4"/>
          <p:cNvSpPr>
            <a:spLocks noChangeArrowheads="1"/>
          </p:cNvSpPr>
          <p:nvPr/>
        </p:nvSpPr>
        <p:spPr bwMode="auto">
          <a:xfrm>
            <a:off x="2554288" y="2565102"/>
            <a:ext cx="1946275"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ea typeface="新細明體" pitchFamily="18" charset="-120"/>
              </a:defRPr>
            </a:lvl1pPr>
            <a:lvl2pPr marL="742950" indent="-285750">
              <a:defRPr>
                <a:solidFill>
                  <a:schemeClr val="tx1"/>
                </a:solidFill>
                <a:latin typeface="Calibri" pitchFamily="34" charset="0"/>
                <a:ea typeface="新細明體" pitchFamily="18" charset="-120"/>
              </a:defRPr>
            </a:lvl2pPr>
            <a:lvl3pPr marL="1143000" indent="-228600">
              <a:defRPr>
                <a:solidFill>
                  <a:schemeClr val="tx1"/>
                </a:solidFill>
                <a:latin typeface="Calibri" pitchFamily="34" charset="0"/>
                <a:ea typeface="新細明體" pitchFamily="18" charset="-120"/>
              </a:defRPr>
            </a:lvl3pPr>
            <a:lvl4pPr marL="1600200" indent="-228600">
              <a:defRPr>
                <a:solidFill>
                  <a:schemeClr val="tx1"/>
                </a:solidFill>
                <a:latin typeface="Calibri" pitchFamily="34" charset="0"/>
                <a:ea typeface="新細明體" pitchFamily="18" charset="-120"/>
              </a:defRPr>
            </a:lvl4pPr>
            <a:lvl5pPr marL="2057400" indent="-228600">
              <a:defRPr>
                <a:solidFill>
                  <a:schemeClr val="tx1"/>
                </a:solidFill>
                <a:latin typeface="Calibri" pitchFamily="34" charset="0"/>
                <a:ea typeface="新細明體" pitchFamily="18" charset="-120"/>
              </a:defRPr>
            </a:lvl5pPr>
            <a:lvl6pPr marL="2514600" indent="-228600" fontAlgn="base">
              <a:spcBef>
                <a:spcPct val="0"/>
              </a:spcBef>
              <a:spcAft>
                <a:spcPct val="0"/>
              </a:spcAft>
              <a:defRPr>
                <a:solidFill>
                  <a:schemeClr val="tx1"/>
                </a:solidFill>
                <a:latin typeface="Calibri" pitchFamily="34" charset="0"/>
                <a:ea typeface="新細明體" pitchFamily="18" charset="-120"/>
              </a:defRPr>
            </a:lvl6pPr>
            <a:lvl7pPr marL="2971800" indent="-228600" fontAlgn="base">
              <a:spcBef>
                <a:spcPct val="0"/>
              </a:spcBef>
              <a:spcAft>
                <a:spcPct val="0"/>
              </a:spcAft>
              <a:defRPr>
                <a:solidFill>
                  <a:schemeClr val="tx1"/>
                </a:solidFill>
                <a:latin typeface="Calibri" pitchFamily="34" charset="0"/>
                <a:ea typeface="新細明體" pitchFamily="18" charset="-120"/>
              </a:defRPr>
            </a:lvl7pPr>
            <a:lvl8pPr marL="3429000" indent="-228600" fontAlgn="base">
              <a:spcBef>
                <a:spcPct val="0"/>
              </a:spcBef>
              <a:spcAft>
                <a:spcPct val="0"/>
              </a:spcAft>
              <a:defRPr>
                <a:solidFill>
                  <a:schemeClr val="tx1"/>
                </a:solidFill>
                <a:latin typeface="Calibri" pitchFamily="34" charset="0"/>
                <a:ea typeface="新細明體" pitchFamily="18" charset="-120"/>
              </a:defRPr>
            </a:lvl8pPr>
            <a:lvl9pPr marL="3886200" indent="-228600" fontAlgn="base">
              <a:spcBef>
                <a:spcPct val="0"/>
              </a:spcBef>
              <a:spcAft>
                <a:spcPct val="0"/>
              </a:spcAft>
              <a:defRPr>
                <a:solidFill>
                  <a:schemeClr val="tx1"/>
                </a:solidFill>
                <a:latin typeface="Calibri" pitchFamily="34" charset="0"/>
                <a:ea typeface="新細明體" pitchFamily="18" charset="-120"/>
              </a:defRPr>
            </a:lvl9pPr>
          </a:lstStyle>
          <a:p>
            <a:pPr eaLnBrk="1" hangingPunct="1">
              <a:defRPr/>
            </a:pPr>
            <a:r>
              <a:rPr lang="zh-TW" altLang="en-US" sz="2000" dirty="0" smtClean="0">
                <a:latin typeface="Arial" panose="020B0604020202020204" pitchFamily="34" charset="0"/>
                <a:ea typeface="+mn-ea"/>
                <a:cs typeface="Arial" panose="020B0604020202020204" pitchFamily="34" charset="0"/>
              </a:rPr>
              <a:t>每隔</a:t>
            </a:r>
            <a:r>
              <a:rPr lang="en-US" altLang="zh-TW" sz="2000" dirty="0" smtClean="0">
                <a:latin typeface="Arial" panose="020B0604020202020204" pitchFamily="34" charset="0"/>
                <a:ea typeface="+mn-ea"/>
                <a:cs typeface="Arial" panose="020B0604020202020204" pitchFamily="34" charset="0"/>
              </a:rPr>
              <a:t>2</a:t>
            </a:r>
            <a:r>
              <a:rPr lang="zh-TW" altLang="en-US" sz="2000" dirty="0" smtClean="0">
                <a:latin typeface="Arial" panose="020B0604020202020204" pitchFamily="34" charset="0"/>
                <a:ea typeface="+mn-ea"/>
                <a:cs typeface="Arial" panose="020B0604020202020204" pitchFamily="34" charset="0"/>
              </a:rPr>
              <a:t>分鐘的時距，抽取少量 </a:t>
            </a:r>
            <a:r>
              <a:rPr lang="en-US" altLang="zh-TW" sz="2000" dirty="0" smtClean="0">
                <a:latin typeface="Arial" panose="020B0604020202020204" pitchFamily="34" charset="0"/>
                <a:ea typeface="+mn-ea"/>
                <a:cs typeface="Arial" panose="020B0604020202020204" pitchFamily="34" charset="0"/>
              </a:rPr>
              <a:t>(</a:t>
            </a:r>
            <a:r>
              <a:rPr lang="zh-TW" altLang="en-US" sz="2000" dirty="0" smtClean="0">
                <a:latin typeface="Arial" panose="020B0604020202020204" pitchFamily="34" charset="0"/>
                <a:ea typeface="+mn-ea"/>
                <a:cs typeface="Arial" panose="020B0604020202020204" pitchFamily="34" charset="0"/>
              </a:rPr>
              <a:t>例如</a:t>
            </a:r>
            <a:r>
              <a:rPr lang="en-US" altLang="zh-TW" sz="2000" dirty="0" smtClean="0">
                <a:latin typeface="Arial" panose="020B0604020202020204" pitchFamily="34" charset="0"/>
                <a:ea typeface="+mn-ea"/>
                <a:cs typeface="Arial" panose="020B0604020202020204" pitchFamily="34" charset="0"/>
              </a:rPr>
              <a:t>10.0 cm</a:t>
            </a:r>
            <a:r>
              <a:rPr lang="en-US" altLang="zh-TW" sz="2000" baseline="30000" dirty="0" smtClean="0">
                <a:latin typeface="Arial" panose="020B0604020202020204" pitchFamily="34" charset="0"/>
                <a:ea typeface="+mn-ea"/>
                <a:cs typeface="Arial" panose="020B0604020202020204" pitchFamily="34" charset="0"/>
              </a:rPr>
              <a:t>3</a:t>
            </a:r>
            <a:r>
              <a:rPr lang="en-US" altLang="zh-TW" sz="2000" dirty="0" smtClean="0">
                <a:latin typeface="Arial" panose="020B0604020202020204" pitchFamily="34" charset="0"/>
                <a:ea typeface="+mn-ea"/>
                <a:cs typeface="Arial" panose="020B0604020202020204" pitchFamily="34" charset="0"/>
              </a:rPr>
              <a:t>) </a:t>
            </a:r>
            <a:r>
              <a:rPr lang="zh-TW" altLang="en-US" sz="2000" dirty="0" smtClean="0">
                <a:latin typeface="Arial" panose="020B0604020202020204" pitchFamily="34" charset="0"/>
                <a:ea typeface="+mn-ea"/>
                <a:cs typeface="Arial" panose="020B0604020202020204" pitchFamily="34" charset="0"/>
              </a:rPr>
              <a:t>反應混合物</a:t>
            </a:r>
            <a:endParaRPr kumimoji="0" lang="zh-HK" altLang="en-US" sz="2000" dirty="0" smtClean="0">
              <a:latin typeface="Arial" panose="020B0604020202020204" pitchFamily="34" charset="0"/>
              <a:ea typeface="+mn-ea"/>
              <a:cs typeface="Arial" panose="020B0604020202020204" pitchFamily="34" charset="0"/>
            </a:endParaRPr>
          </a:p>
        </p:txBody>
      </p:sp>
      <p:pic>
        <p:nvPicPr>
          <p:cNvPr id="3" name="Picture 3"/>
          <p:cNvPicPr>
            <a:picLocks noChangeAspect="1" noChangeArrowheads="1"/>
          </p:cNvPicPr>
          <p:nvPr/>
        </p:nvPicPr>
        <p:blipFill>
          <a:blip r:embed="rId3">
            <a:extLst>
              <a:ext uri="{28A0092B-C50C-407E-A947-70E740481C1C}">
                <a14:useLocalDpi xmlns:a14="http://schemas.microsoft.com/office/drawing/2010/main" val="0"/>
              </a:ext>
            </a:extLst>
          </a:blip>
          <a:srcRect l="63446" t="19688" r="25487" b="16631"/>
          <a:stretch>
            <a:fillRect/>
          </a:stretch>
        </p:blipFill>
        <p:spPr bwMode="auto">
          <a:xfrm>
            <a:off x="6542088" y="2998490"/>
            <a:ext cx="1414462" cy="345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p:cNvSpPr>
            <a:spLocks noChangeArrowheads="1"/>
          </p:cNvSpPr>
          <p:nvPr/>
        </p:nvSpPr>
        <p:spPr bwMode="auto">
          <a:xfrm>
            <a:off x="179388" y="1518370"/>
            <a:ext cx="86407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dirty="0">
                <a:latin typeface="Arial" charset="0"/>
                <a:cs typeface="Arial" charset="0"/>
              </a:rPr>
              <a:t>3. 	</a:t>
            </a:r>
            <a:r>
              <a:rPr lang="zh-TW" altLang="en-US" sz="2800" dirty="0"/>
              <a:t>把樣本移到加有冰塊的蒸餾水中，使</a:t>
            </a:r>
            <a:r>
              <a:rPr lang="zh-TW" altLang="en-US" sz="2800" dirty="0" smtClean="0"/>
              <a:t>反應</a:t>
            </a:r>
            <a:r>
              <a:rPr lang="zh-TW" altLang="en-US" sz="2800" b="1" dirty="0" smtClean="0"/>
              <a:t>驟</a:t>
            </a:r>
            <a:r>
              <a:rPr lang="zh-TW" altLang="en-US" sz="2800" b="1" dirty="0"/>
              <a:t>冷</a:t>
            </a:r>
            <a:r>
              <a:rPr lang="zh-TW" altLang="en-US" sz="2800" dirty="0"/>
              <a:t>。</a:t>
            </a:r>
            <a:endParaRPr kumimoji="0" lang="zh-HK" altLang="en-US" sz="2800" dirty="0">
              <a:latin typeface="Arial" charset="0"/>
              <a:cs typeface="Arial" charset="0"/>
            </a:endParaRPr>
          </a:p>
        </p:txBody>
      </p:sp>
      <p:sp>
        <p:nvSpPr>
          <p:cNvPr id="9" name="向右箭號 8"/>
          <p:cNvSpPr/>
          <p:nvPr/>
        </p:nvSpPr>
        <p:spPr>
          <a:xfrm>
            <a:off x="4427538" y="4382790"/>
            <a:ext cx="792162" cy="358775"/>
          </a:xfrm>
          <a:prstGeom prst="rightArrow">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cxnSp>
        <p:nvCxnSpPr>
          <p:cNvPr id="11" name="直線接點 10"/>
          <p:cNvCxnSpPr/>
          <p:nvPr/>
        </p:nvCxnSpPr>
        <p:spPr>
          <a:xfrm flipH="1" flipV="1">
            <a:off x="6532563" y="5771852"/>
            <a:ext cx="442912" cy="2873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922" name="矩形 12"/>
          <p:cNvSpPr>
            <a:spLocks noChangeArrowheads="1"/>
          </p:cNvSpPr>
          <p:nvPr/>
        </p:nvSpPr>
        <p:spPr bwMode="auto">
          <a:xfrm>
            <a:off x="5867400" y="5517852"/>
            <a:ext cx="793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冰塊</a:t>
            </a:r>
            <a:endParaRPr kumimoji="0" lang="zh-HK" altLang="en-US" sz="2000">
              <a:latin typeface="Arial" charset="0"/>
              <a:cs typeface="Arial" charset="0"/>
            </a:endParaRPr>
          </a:p>
        </p:txBody>
      </p:sp>
      <p:sp>
        <p:nvSpPr>
          <p:cNvPr id="38924" name="矩形 15"/>
          <p:cNvSpPr>
            <a:spLocks noChangeArrowheads="1"/>
          </p:cNvSpPr>
          <p:nvPr/>
        </p:nvSpPr>
        <p:spPr bwMode="auto">
          <a:xfrm>
            <a:off x="5364163" y="5981402"/>
            <a:ext cx="10334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蒸餾水</a:t>
            </a:r>
            <a:endParaRPr kumimoji="0" lang="zh-HK" altLang="en-US" sz="2000">
              <a:latin typeface="Arial" charset="0"/>
              <a:cs typeface="Arial" charset="0"/>
            </a:endParaRPr>
          </a:p>
        </p:txBody>
      </p:sp>
    </p:spTree>
    <p:extLst>
      <p:ext uri="{BB962C8B-B14F-4D97-AF65-F5344CB8AC3E}">
        <p14:creationId xmlns:p14="http://schemas.microsoft.com/office/powerpoint/2010/main" val="869337521"/>
      </p:ext>
    </p:extLst>
  </p:cSld>
  <p:clrMapOvr>
    <a:masterClrMapping/>
  </p:clrMapOvr>
  <p:timing>
    <p:tnLst>
      <p:par>
        <p:cTn id="1" dur="indefinite" restart="never" nodeType="tmRoot"/>
      </p:par>
    </p:tnLst>
  </p:timing>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矩形 1"/>
          <p:cNvSpPr>
            <a:spLocks noChangeArrowheads="1"/>
          </p:cNvSpPr>
          <p:nvPr/>
        </p:nvSpPr>
        <p:spPr bwMode="auto">
          <a:xfrm>
            <a:off x="611188" y="322263"/>
            <a:ext cx="75215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4. 	</a:t>
            </a:r>
            <a:r>
              <a:rPr lang="zh-TW" altLang="en-US" sz="2800"/>
              <a:t>利用已驟冷的樣本</a:t>
            </a:r>
            <a:r>
              <a:rPr lang="zh-TW" altLang="en-US" sz="2800" b="1"/>
              <a:t>與標準氫氯酸進行滴定</a:t>
            </a:r>
            <a:r>
              <a:rPr lang="zh-TW" altLang="en-US" sz="2800"/>
              <a:t>，並以酚酞作為指示劑。 </a:t>
            </a:r>
            <a:endParaRPr kumimoji="0" lang="zh-HK" altLang="en-US" sz="2800">
              <a:latin typeface="Arial" charset="0"/>
              <a:cs typeface="Arial" charset="0"/>
            </a:endParaRPr>
          </a:p>
        </p:txBody>
      </p:sp>
      <p:pic>
        <p:nvPicPr>
          <p:cNvPr id="4198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43125" y="1412875"/>
            <a:ext cx="1858963" cy="360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5" name="直線接點 4"/>
          <p:cNvCxnSpPr/>
          <p:nvPr/>
        </p:nvCxnSpPr>
        <p:spPr>
          <a:xfrm flipH="1">
            <a:off x="3297238" y="2820988"/>
            <a:ext cx="4826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1989" name="矩形 5"/>
          <p:cNvSpPr>
            <a:spLocks noChangeArrowheads="1"/>
          </p:cNvSpPr>
          <p:nvPr/>
        </p:nvSpPr>
        <p:spPr bwMode="auto">
          <a:xfrm>
            <a:off x="3717925" y="2616200"/>
            <a:ext cx="16557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標準氫氯酸</a:t>
            </a:r>
            <a:endParaRPr kumimoji="0" lang="zh-HK" altLang="en-US" sz="2000">
              <a:latin typeface="Arial" charset="0"/>
              <a:cs typeface="Arial" charset="0"/>
            </a:endParaRPr>
          </a:p>
        </p:txBody>
      </p:sp>
      <p:cxnSp>
        <p:nvCxnSpPr>
          <p:cNvPr id="8" name="直線接點 7"/>
          <p:cNvCxnSpPr/>
          <p:nvPr/>
        </p:nvCxnSpPr>
        <p:spPr>
          <a:xfrm flipH="1">
            <a:off x="3322638" y="4122738"/>
            <a:ext cx="338137" cy="5524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1991" name="矩形 9"/>
          <p:cNvSpPr>
            <a:spLocks noChangeArrowheads="1"/>
          </p:cNvSpPr>
          <p:nvPr/>
        </p:nvSpPr>
        <p:spPr bwMode="auto">
          <a:xfrm>
            <a:off x="3635375" y="3552825"/>
            <a:ext cx="19208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反應混合物和酚酞指示劑</a:t>
            </a:r>
            <a:endParaRPr kumimoji="0" lang="zh-HK" altLang="en-US" sz="2000">
              <a:latin typeface="Arial" charset="0"/>
              <a:cs typeface="Arial" charset="0"/>
            </a:endParaRPr>
          </a:p>
        </p:txBody>
      </p:sp>
      <p:cxnSp>
        <p:nvCxnSpPr>
          <p:cNvPr id="12" name="直線接點 11"/>
          <p:cNvCxnSpPr/>
          <p:nvPr/>
        </p:nvCxnSpPr>
        <p:spPr>
          <a:xfrm flipH="1">
            <a:off x="3717925" y="4521200"/>
            <a:ext cx="442913" cy="2762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1993" name="矩形 13"/>
          <p:cNvSpPr>
            <a:spLocks noChangeArrowheads="1"/>
          </p:cNvSpPr>
          <p:nvPr/>
        </p:nvSpPr>
        <p:spPr bwMode="auto">
          <a:xfrm>
            <a:off x="4068763" y="4303713"/>
            <a:ext cx="10080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白瓷磚</a:t>
            </a:r>
            <a:endParaRPr kumimoji="0" lang="zh-HK" altLang="en-US" sz="2000">
              <a:latin typeface="Arial" charset="0"/>
              <a:cs typeface="Arial" charset="0"/>
            </a:endParaRPr>
          </a:p>
        </p:txBody>
      </p:sp>
      <p:sp>
        <p:nvSpPr>
          <p:cNvPr id="16" name="Rectangle 2"/>
          <p:cNvSpPr>
            <a:spLocks noChangeArrowheads="1"/>
          </p:cNvSpPr>
          <p:nvPr/>
        </p:nvSpPr>
        <p:spPr bwMode="auto">
          <a:xfrm>
            <a:off x="1223963" y="5435178"/>
            <a:ext cx="730885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dirty="0"/>
              <a:t>根據滴定的結果，便可找出在不同時間下氫氧化鈉溶液的濃度。 </a:t>
            </a:r>
            <a:endParaRPr lang="zh-HK" altLang="en-US" sz="2800" dirty="0">
              <a:latin typeface="Arial" charset="0"/>
            </a:endParaRPr>
          </a:p>
        </p:txBody>
      </p:sp>
    </p:spTree>
    <p:extLst>
      <p:ext uri="{BB962C8B-B14F-4D97-AF65-F5344CB8AC3E}">
        <p14:creationId xmlns:p14="http://schemas.microsoft.com/office/powerpoint/2010/main" val="1229407596"/>
      </p:ext>
    </p:extLst>
  </p:cSld>
  <p:clrMapOvr>
    <a:masterClrMapping/>
  </p:clrMapOvr>
  <p:timing>
    <p:tnLst>
      <p:par>
        <p:cTn id="1" dur="indefinite" restart="never" nodeType="tmRoot"/>
      </p:par>
    </p:tnLst>
  </p:timing>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3203848" y="1916832"/>
            <a:ext cx="2376487" cy="769937"/>
          </a:xfrm>
          <a:prstGeom prst="rect">
            <a:avLst/>
          </a:prstGeom>
          <a:solidFill>
            <a:srgbClr val="006600"/>
          </a:solidFill>
          <a:ln w="9525">
            <a:solidFill>
              <a:schemeClr val="bg1"/>
            </a:solidFill>
            <a:miter lim="800000"/>
            <a:headEnd/>
            <a:tailEnd/>
          </a:ln>
          <a:effectLst/>
          <a:extLst/>
        </p:spPr>
        <p:txBody>
          <a:bodyPr>
            <a:spAutoFit/>
          </a:bodyPr>
          <a:lstStyle/>
          <a:p>
            <a:pPr eaLnBrk="1" hangingPunct="1">
              <a:tabLst>
                <a:tab pos="1885950" algn="l"/>
              </a:tabLst>
              <a:defRPr/>
            </a:pPr>
            <a:r>
              <a:rPr lang="zh-TW" altLang="en-US" sz="4400" b="1" dirty="0">
                <a:solidFill>
                  <a:srgbClr val="FFFF00"/>
                </a:solidFill>
                <a:effectLst>
                  <a:outerShdw blurRad="38100" dist="38100" dir="2700000" algn="tl">
                    <a:srgbClr val="000000"/>
                  </a:outerShdw>
                </a:effectLst>
                <a:latin typeface="Arial" charset="0"/>
                <a:ea typeface="新細明體" panose="02020500000000000000" pitchFamily="18" charset="-120"/>
              </a:rPr>
              <a:t>第 </a:t>
            </a:r>
            <a:r>
              <a:rPr lang="en-US" altLang="zh-TW" sz="4400" b="1" dirty="0">
                <a:solidFill>
                  <a:schemeClr val="bg1"/>
                </a:solidFill>
                <a:effectLst>
                  <a:outerShdw blurRad="38100" dist="38100" dir="2700000" algn="tl">
                    <a:srgbClr val="000000"/>
                  </a:outerShdw>
                </a:effectLst>
                <a:latin typeface="Arial" charset="0"/>
                <a:ea typeface="新細明體" panose="02020500000000000000" pitchFamily="18" charset="-120"/>
              </a:rPr>
              <a:t>37 </a:t>
            </a:r>
            <a:r>
              <a:rPr lang="zh-TW" altLang="en-US" sz="4400" b="1" dirty="0">
                <a:solidFill>
                  <a:srgbClr val="FFFF00"/>
                </a:solidFill>
                <a:effectLst>
                  <a:outerShdw blurRad="38100" dist="38100" dir="2700000" algn="tl">
                    <a:srgbClr val="000000"/>
                  </a:outerShdw>
                </a:effectLst>
                <a:latin typeface="Arial" charset="0"/>
                <a:ea typeface="新細明體" panose="02020500000000000000" pitchFamily="18" charset="-120"/>
              </a:rPr>
              <a:t>章</a:t>
            </a:r>
          </a:p>
        </p:txBody>
      </p:sp>
      <p:sp>
        <p:nvSpPr>
          <p:cNvPr id="5" name="Rectangle 4"/>
          <p:cNvSpPr>
            <a:spLocks noChangeArrowheads="1"/>
          </p:cNvSpPr>
          <p:nvPr/>
        </p:nvSpPr>
        <p:spPr bwMode="auto">
          <a:xfrm>
            <a:off x="2123728" y="2931666"/>
            <a:ext cx="4584700" cy="641350"/>
          </a:xfrm>
          <a:prstGeom prst="rect">
            <a:avLst/>
          </a:prstGeom>
          <a:solidFill>
            <a:schemeClr val="bg1">
              <a:alpha val="0"/>
            </a:schemeClr>
          </a:solidFill>
          <a:ln>
            <a:noFill/>
          </a:ln>
          <a:effectLst/>
          <a:extLst/>
        </p:spPr>
        <p:txBody>
          <a:bodyPr>
            <a:spAutoFit/>
          </a:bodyPr>
          <a:lstStyle/>
          <a:p>
            <a:pPr eaLnBrk="1" fontAlgn="auto" hangingPunct="1">
              <a:spcBef>
                <a:spcPts val="0"/>
              </a:spcBef>
              <a:spcAft>
                <a:spcPts val="0"/>
              </a:spcAft>
              <a:defRPr/>
            </a:pPr>
            <a:r>
              <a:rPr kumimoji="0" lang="zh-TW" altLang="en-US" sz="3600" b="1" dirty="0">
                <a:solidFill>
                  <a:srgbClr val="006600"/>
                </a:solidFill>
                <a:latin typeface="Arial" panose="020B0604020202020204" pitchFamily="34" charset="0"/>
                <a:ea typeface="+mn-ea"/>
                <a:cs typeface="Arial" panose="020B0604020202020204" pitchFamily="34" charset="0"/>
              </a:rPr>
              <a:t>影響反應速率的因素</a:t>
            </a:r>
            <a:endParaRPr kumimoji="0" lang="en-US" altLang="zh-TW" sz="3600" b="1" dirty="0">
              <a:solidFill>
                <a:srgbClr val="0066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43105708"/>
      </p:ext>
    </p:extLst>
  </p:cSld>
  <p:clrMapOvr>
    <a:masterClrMapping/>
  </p:clrMapOvr>
  <p:timing>
    <p:tnLst>
      <p:par>
        <p:cTn id="1" dur="indefinite" restart="never" nodeType="tmRoot"/>
      </p:par>
    </p:tnLst>
  </p:timing>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5"/>
          <p:cNvSpPr>
            <a:spLocks noChangeArrowheads="1"/>
          </p:cNvSpPr>
          <p:nvPr/>
        </p:nvSpPr>
        <p:spPr bwMode="auto">
          <a:xfrm>
            <a:off x="467544" y="188640"/>
            <a:ext cx="2305050" cy="68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pPr>
            <a:r>
              <a:rPr lang="zh-TW" altLang="en-US" sz="3200" b="1" dirty="0">
                <a:solidFill>
                  <a:srgbClr val="CC0000"/>
                </a:solidFill>
              </a:rPr>
              <a:t>碰撞理論</a:t>
            </a:r>
            <a:endParaRPr lang="en-US" altLang="zh-TW" sz="3200" b="1" dirty="0">
              <a:solidFill>
                <a:srgbClr val="CC0000"/>
              </a:solidFill>
            </a:endParaRPr>
          </a:p>
        </p:txBody>
      </p:sp>
      <p:sp>
        <p:nvSpPr>
          <p:cNvPr id="13" name="Rectangle 2"/>
          <p:cNvSpPr>
            <a:spLocks noChangeArrowheads="1"/>
          </p:cNvSpPr>
          <p:nvPr/>
        </p:nvSpPr>
        <p:spPr bwMode="auto">
          <a:xfrm>
            <a:off x="527050" y="1124744"/>
            <a:ext cx="8280400"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dirty="0"/>
              <a:t>若反應物粒子碰撞的 </a:t>
            </a:r>
            <a:r>
              <a:rPr lang="zh-TW" altLang="en-US" sz="3200" b="1" u="sng" dirty="0">
                <a:solidFill>
                  <a:srgbClr val="FF0000"/>
                </a:solidFill>
              </a:rPr>
              <a:t>方位正確</a:t>
            </a:r>
            <a:r>
              <a:rPr lang="zh-TW" altLang="en-US" sz="2800" dirty="0"/>
              <a:t>，並且以 </a:t>
            </a:r>
            <a:r>
              <a:rPr lang="zh-TW" altLang="en-US" sz="2800" b="1" dirty="0"/>
              <a:t>高速 </a:t>
            </a:r>
            <a:r>
              <a:rPr lang="zh-TW" altLang="en-US" sz="2800" dirty="0"/>
              <a:t>碰撞 </a:t>
            </a:r>
            <a:r>
              <a:rPr lang="en-US" altLang="zh-TW" sz="2800" b="1" dirty="0"/>
              <a:t>(</a:t>
            </a:r>
            <a:r>
              <a:rPr lang="zh-TW" altLang="en-US" sz="2800" b="1" dirty="0"/>
              <a:t>即反應物粒子具有 </a:t>
            </a:r>
            <a:r>
              <a:rPr lang="zh-TW" altLang="en-US" sz="3200" b="1" u="sng" dirty="0">
                <a:solidFill>
                  <a:srgbClr val="FF0000"/>
                </a:solidFill>
              </a:rPr>
              <a:t>足夠動能</a:t>
            </a:r>
            <a:r>
              <a:rPr lang="zh-TW" altLang="en-US" sz="3200" dirty="0">
                <a:solidFill>
                  <a:srgbClr val="FF0000"/>
                </a:solidFill>
              </a:rPr>
              <a:t> </a:t>
            </a:r>
            <a:r>
              <a:rPr lang="en-US" altLang="zh-TW" sz="2800" b="1" dirty="0"/>
              <a:t>)</a:t>
            </a:r>
            <a:r>
              <a:rPr lang="zh-TW" altLang="en-US" sz="2800" dirty="0"/>
              <a:t>，便會產生生成物。</a:t>
            </a:r>
            <a:endParaRPr lang="en-US" altLang="zh-TW" sz="2800" dirty="0">
              <a:latin typeface="Arial" charset="0"/>
              <a:cs typeface="Arial" charset="0"/>
            </a:endParaRPr>
          </a:p>
        </p:txBody>
      </p:sp>
      <p:sp>
        <p:nvSpPr>
          <p:cNvPr id="14" name="Rectangle 2"/>
          <p:cNvSpPr>
            <a:spLocks noChangeArrowheads="1"/>
          </p:cNvSpPr>
          <p:nvPr/>
        </p:nvSpPr>
        <p:spPr bwMode="auto">
          <a:xfrm>
            <a:off x="539750" y="2636912"/>
            <a:ext cx="7848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HK" altLang="en-US" sz="3200" b="1">
                <a:solidFill>
                  <a:srgbClr val="3399FF"/>
                </a:solidFill>
              </a:rPr>
              <a:t>活化能</a:t>
            </a:r>
            <a:r>
              <a:rPr lang="zh-HK" altLang="en-US" sz="2800" b="1">
                <a:solidFill>
                  <a:srgbClr val="3399FF"/>
                </a:solidFill>
              </a:rPr>
              <a:t> </a:t>
            </a:r>
            <a:r>
              <a:rPr lang="zh-HK" altLang="en-US" sz="2800"/>
              <a:t>是使化</a:t>
            </a:r>
            <a:r>
              <a:rPr lang="zh-TW" altLang="en-US" sz="2800"/>
              <a:t>學反應發生所需的最低能量。</a:t>
            </a:r>
            <a:endParaRPr lang="en-US" altLang="zh-TW" sz="2800">
              <a:latin typeface="Arial" charset="0"/>
              <a:cs typeface="Arial" charset="0"/>
            </a:endParaRPr>
          </a:p>
        </p:txBody>
      </p:sp>
      <p:sp>
        <p:nvSpPr>
          <p:cNvPr id="17" name="矩形 4"/>
          <p:cNvSpPr>
            <a:spLocks noChangeArrowheads="1"/>
          </p:cNvSpPr>
          <p:nvPr/>
        </p:nvSpPr>
        <p:spPr bwMode="auto">
          <a:xfrm>
            <a:off x="250825" y="5319613"/>
            <a:ext cx="30257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t>反應物粒子以高速互相靠</a:t>
            </a:r>
          </a:p>
          <a:p>
            <a:r>
              <a:rPr lang="zh-TW" altLang="en-US" sz="2000"/>
              <a:t>近，並且碰撞方位正確</a:t>
            </a:r>
            <a:endParaRPr kumimoji="0" lang="zh-HK" altLang="en-US" sz="2000">
              <a:latin typeface="Arial" charset="0"/>
              <a:cs typeface="Arial" charset="0"/>
            </a:endParaRPr>
          </a:p>
        </p:txBody>
      </p:sp>
      <p:sp>
        <p:nvSpPr>
          <p:cNvPr id="18" name="矩形 7"/>
          <p:cNvSpPr>
            <a:spLocks noChangeArrowheads="1"/>
          </p:cNvSpPr>
          <p:nvPr/>
        </p:nvSpPr>
        <p:spPr bwMode="auto">
          <a:xfrm>
            <a:off x="3995738" y="5319613"/>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latin typeface="Arial" charset="0"/>
                <a:cs typeface="Arial" charset="0"/>
              </a:rPr>
              <a:t>有效碰撞</a:t>
            </a:r>
            <a:endParaRPr kumimoji="0" lang="zh-HK" altLang="en-US" sz="2000">
              <a:latin typeface="Arial" charset="0"/>
              <a:cs typeface="Arial" charset="0"/>
            </a:endParaRPr>
          </a:p>
        </p:txBody>
      </p:sp>
      <p:sp>
        <p:nvSpPr>
          <p:cNvPr id="19" name="矩形 8"/>
          <p:cNvSpPr>
            <a:spLocks noChangeArrowheads="1"/>
          </p:cNvSpPr>
          <p:nvPr/>
        </p:nvSpPr>
        <p:spPr bwMode="auto">
          <a:xfrm>
            <a:off x="6732588" y="5319613"/>
            <a:ext cx="16557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latin typeface="Arial" charset="0"/>
                <a:cs typeface="Arial" charset="0"/>
              </a:rPr>
              <a:t>產生生成物</a:t>
            </a:r>
            <a:endParaRPr kumimoji="0" lang="zh-HK" altLang="en-US" sz="2000">
              <a:latin typeface="Arial" charset="0"/>
              <a:cs typeface="Arial" charset="0"/>
            </a:endParaRPr>
          </a:p>
        </p:txBody>
      </p:sp>
      <p:graphicFrame>
        <p:nvGraphicFramePr>
          <p:cNvPr id="20" name="Object 12"/>
          <p:cNvGraphicFramePr>
            <a:graphicFrameLocks noChangeAspect="1"/>
          </p:cNvGraphicFramePr>
          <p:nvPr>
            <p:extLst>
              <p:ext uri="{D42A27DB-BD31-4B8C-83A1-F6EECF244321}">
                <p14:modId xmlns:p14="http://schemas.microsoft.com/office/powerpoint/2010/main" val="2507941803"/>
              </p:ext>
            </p:extLst>
          </p:nvPr>
        </p:nvGraphicFramePr>
        <p:xfrm>
          <a:off x="0" y="3819426"/>
          <a:ext cx="2771775" cy="1571625"/>
        </p:xfrm>
        <a:graphic>
          <a:graphicData uri="http://schemas.openxmlformats.org/presentationml/2006/ole">
            <mc:AlternateContent xmlns:mc="http://schemas.openxmlformats.org/markup-compatibility/2006">
              <mc:Choice xmlns:v="urn:schemas-microsoft-com:vml" Requires="v">
                <p:oleObj spid="_x0000_s76910" name="PBrush" r:id="rId4" imgW="5830114" imgH="3304762" progId="">
                  <p:embed/>
                </p:oleObj>
              </mc:Choice>
              <mc:Fallback>
                <p:oleObj name="PBrush" r:id="rId4" imgW="5830114" imgH="3304762"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9426"/>
                        <a:ext cx="2771775" cy="157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1" name="Object 13"/>
          <p:cNvGraphicFramePr>
            <a:graphicFrameLocks noChangeAspect="1"/>
          </p:cNvGraphicFramePr>
          <p:nvPr>
            <p:extLst>
              <p:ext uri="{D42A27DB-BD31-4B8C-83A1-F6EECF244321}">
                <p14:modId xmlns:p14="http://schemas.microsoft.com/office/powerpoint/2010/main" val="743438146"/>
              </p:ext>
            </p:extLst>
          </p:nvPr>
        </p:nvGraphicFramePr>
        <p:xfrm>
          <a:off x="3203575" y="3844826"/>
          <a:ext cx="2016125" cy="1554162"/>
        </p:xfrm>
        <a:graphic>
          <a:graphicData uri="http://schemas.openxmlformats.org/presentationml/2006/ole">
            <mc:AlternateContent xmlns:mc="http://schemas.openxmlformats.org/markup-compatibility/2006">
              <mc:Choice xmlns:v="urn:schemas-microsoft-com:vml" Requires="v">
                <p:oleObj spid="_x0000_s76911" name="PBrush" r:id="rId6" imgW="4361905" imgH="3362794" progId="">
                  <p:embed/>
                </p:oleObj>
              </mc:Choice>
              <mc:Fallback>
                <p:oleObj name="PBrush" r:id="rId6" imgW="4361905" imgH="3362794"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3575" y="3844826"/>
                        <a:ext cx="2016125" cy="1554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 name="Object 14"/>
          <p:cNvGraphicFramePr>
            <a:graphicFrameLocks noChangeAspect="1"/>
          </p:cNvGraphicFramePr>
          <p:nvPr>
            <p:extLst>
              <p:ext uri="{D42A27DB-BD31-4B8C-83A1-F6EECF244321}">
                <p14:modId xmlns:p14="http://schemas.microsoft.com/office/powerpoint/2010/main" val="4037000476"/>
              </p:ext>
            </p:extLst>
          </p:nvPr>
        </p:nvGraphicFramePr>
        <p:xfrm>
          <a:off x="5148263" y="4251226"/>
          <a:ext cx="3816350" cy="696912"/>
        </p:xfrm>
        <a:graphic>
          <a:graphicData uri="http://schemas.openxmlformats.org/presentationml/2006/ole">
            <mc:AlternateContent xmlns:mc="http://schemas.openxmlformats.org/markup-compatibility/2006">
              <mc:Choice xmlns:v="urn:schemas-microsoft-com:vml" Requires="v">
                <p:oleObj spid="_x0000_s76912" name="PBrush" r:id="rId8" imgW="7516274" imgH="1371429" progId="">
                  <p:embed/>
                </p:oleObj>
              </mc:Choice>
              <mc:Fallback>
                <p:oleObj name="PBrush" r:id="rId8" imgW="7516274" imgH="1371429" progId="">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148263" y="4251226"/>
                        <a:ext cx="3816350" cy="696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566257106"/>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14"/>
          <p:cNvSpPr>
            <a:spLocks noChangeArrowheads="1"/>
          </p:cNvSpPr>
          <p:nvPr/>
        </p:nvSpPr>
        <p:spPr bwMode="auto">
          <a:xfrm>
            <a:off x="503238" y="820738"/>
            <a:ext cx="327660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3200">
                <a:solidFill>
                  <a:srgbClr val="CC0000"/>
                </a:solidFill>
              </a:rPr>
              <a:t>金屬如何導電？</a:t>
            </a:r>
            <a:endParaRPr lang="en-US" altLang="zh-TW" sz="3200">
              <a:solidFill>
                <a:srgbClr val="CC0000"/>
              </a:solidFill>
            </a:endParaRPr>
          </a:p>
        </p:txBody>
      </p:sp>
      <p:sp>
        <p:nvSpPr>
          <p:cNvPr id="77827" name="Rectangle 18"/>
          <p:cNvSpPr>
            <a:spLocks noChangeArrowheads="1"/>
          </p:cNvSpPr>
          <p:nvPr/>
        </p:nvSpPr>
        <p:spPr bwMode="auto">
          <a:xfrm>
            <a:off x="555625" y="1773238"/>
            <a:ext cx="80486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3"/>
              </a:buBlip>
            </a:pPr>
            <a:r>
              <a:rPr lang="zh-TW" altLang="en-US" b="0"/>
              <a:t>當金屬片的兩端連接到電池組時，</a:t>
            </a:r>
            <a:r>
              <a:rPr lang="zh-TW" altLang="en-US" sz="3200">
                <a:solidFill>
                  <a:srgbClr val="6699FF"/>
                </a:solidFill>
              </a:rPr>
              <a:t>離域電子</a:t>
            </a:r>
            <a:r>
              <a:rPr lang="zh-TW" altLang="en-US" b="0"/>
              <a:t>便只會向着 </a:t>
            </a:r>
            <a:r>
              <a:rPr lang="zh-TW" altLang="en-US" sz="3200">
                <a:solidFill>
                  <a:srgbClr val="6699FF"/>
                </a:solidFill>
              </a:rPr>
              <a:t>一個方向</a:t>
            </a:r>
            <a:r>
              <a:rPr lang="zh-TW" altLang="en-US" b="0"/>
              <a:t> 流動。</a:t>
            </a:r>
            <a:endParaRPr lang="en-US" altLang="zh-TW" b="0"/>
          </a:p>
        </p:txBody>
      </p:sp>
      <p:sp>
        <p:nvSpPr>
          <p:cNvPr id="101429" name="Rectangle 53"/>
          <p:cNvSpPr>
            <a:spLocks noChangeArrowheads="1"/>
          </p:cNvSpPr>
          <p:nvPr/>
        </p:nvSpPr>
        <p:spPr bwMode="auto">
          <a:xfrm>
            <a:off x="574675" y="3213100"/>
            <a:ext cx="7092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buFontTx/>
              <a:buBlip>
                <a:blip r:embed="rId3"/>
              </a:buBlip>
            </a:pPr>
            <a:r>
              <a:rPr lang="zh-TW" altLang="en-US" b="0"/>
              <a:t>金屬在導電過程中並 </a:t>
            </a:r>
            <a:r>
              <a:rPr lang="zh-TW" altLang="en-US" sz="3200">
                <a:solidFill>
                  <a:srgbClr val="6699FF"/>
                </a:solidFill>
              </a:rPr>
              <a:t>沒有化學變化</a:t>
            </a:r>
            <a:r>
              <a:rPr lang="zh-TW" altLang="en-US" b="0"/>
              <a:t>。</a:t>
            </a:r>
            <a:endParaRPr lang="en-US" altLang="zh-TW" b="0"/>
          </a:p>
        </p:txBody>
      </p:sp>
      <p:sp>
        <p:nvSpPr>
          <p:cNvPr id="103430" name="Text Box 11"/>
          <p:cNvSpPr txBox="1">
            <a:spLocks noChangeArrowheads="1"/>
          </p:cNvSpPr>
          <p:nvPr/>
        </p:nvSpPr>
        <p:spPr bwMode="auto">
          <a:xfrm>
            <a:off x="755650" y="4779963"/>
            <a:ext cx="82804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r>
              <a:rPr lang="zh-TW" altLang="en-US" b="0"/>
              <a:t>雖然汞在常温常壓下是液體，但它在液態和固態下都能導電。</a:t>
            </a:r>
            <a:endParaRPr lang="en-US" altLang="zh-TW" b="0"/>
          </a:p>
        </p:txBody>
      </p:sp>
      <p:sp>
        <p:nvSpPr>
          <p:cNvPr id="103431" name="Rectangle 87"/>
          <p:cNvSpPr>
            <a:spLocks noChangeArrowheads="1"/>
          </p:cNvSpPr>
          <p:nvPr/>
        </p:nvSpPr>
        <p:spPr bwMode="auto">
          <a:xfrm>
            <a:off x="684213" y="4778375"/>
            <a:ext cx="7993062" cy="955675"/>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algn="ctr" eaLnBrk="1" hangingPunct="1"/>
            <a:endParaRPr lang="zh-TW" altLang="zh-TW" sz="2400">
              <a:latin typeface="Times New Roman" pitchFamily="18" charset="0"/>
            </a:endParaRPr>
          </a:p>
        </p:txBody>
      </p:sp>
    </p:spTree>
    <p:extLst>
      <p:ext uri="{BB962C8B-B14F-4D97-AF65-F5344CB8AC3E}">
        <p14:creationId xmlns:p14="http://schemas.microsoft.com/office/powerpoint/2010/main" val="4109199101"/>
      </p:ext>
    </p:extLst>
  </p:cSld>
  <p:clrMapOvr>
    <a:masterClrMapping/>
  </p:clrMapOvr>
  <p:timing>
    <p:tnLst>
      <p:par>
        <p:cTn id="1" dur="indefinite" restart="never" nodeType="tmRoot"/>
      </p:par>
    </p:tnLst>
  </p:timing>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323850" y="1628775"/>
            <a:ext cx="84963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能成功引致化學反應發生的碰撞稱為 </a:t>
            </a:r>
            <a:r>
              <a:rPr lang="zh-TW" altLang="en-US" sz="3200" b="1" u="sng">
                <a:solidFill>
                  <a:srgbClr val="FF0000"/>
                </a:solidFill>
              </a:rPr>
              <a:t>有效碰撞</a:t>
            </a:r>
            <a:r>
              <a:rPr lang="zh-TW" altLang="en-US" sz="2800"/>
              <a:t>。</a:t>
            </a:r>
            <a:endParaRPr lang="en-US" altLang="zh-TW" sz="2800">
              <a:latin typeface="Arial" charset="0"/>
              <a:cs typeface="Arial" charset="0"/>
            </a:endParaRPr>
          </a:p>
        </p:txBody>
      </p:sp>
      <p:grpSp>
        <p:nvGrpSpPr>
          <p:cNvPr id="2" name="Group 4"/>
          <p:cNvGrpSpPr>
            <a:grpSpLocks/>
          </p:cNvGrpSpPr>
          <p:nvPr/>
        </p:nvGrpSpPr>
        <p:grpSpPr bwMode="auto">
          <a:xfrm>
            <a:off x="1739900" y="3212976"/>
            <a:ext cx="6256338" cy="1209675"/>
            <a:chOff x="113" y="666"/>
            <a:chExt cx="3809" cy="459"/>
          </a:xfrm>
        </p:grpSpPr>
        <p:sp>
          <p:nvSpPr>
            <p:cNvPr id="11276" name="AutoShape 5"/>
            <p:cNvSpPr>
              <a:spLocks noChangeArrowheads="1"/>
            </p:cNvSpPr>
            <p:nvPr/>
          </p:nvSpPr>
          <p:spPr bwMode="auto">
            <a:xfrm>
              <a:off x="113" y="666"/>
              <a:ext cx="3809" cy="459"/>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11277" name="Rectangle 6"/>
            <p:cNvSpPr>
              <a:spLocks noChangeArrowheads="1"/>
            </p:cNvSpPr>
            <p:nvPr/>
          </p:nvSpPr>
          <p:spPr bwMode="auto">
            <a:xfrm>
              <a:off x="765" y="823"/>
              <a:ext cx="2826"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latin typeface="Arial" charset="0"/>
                </a:rPr>
                <a:t>速率</a:t>
              </a:r>
              <a:r>
                <a:rPr lang="en-US" altLang="zh-HK" sz="2800">
                  <a:latin typeface="Arial" charset="0"/>
                </a:rPr>
                <a:t> </a:t>
              </a:r>
              <a:r>
                <a:rPr lang="en-US" altLang="zh-HK" sz="2800">
                  <a:latin typeface="Arial" charset="0"/>
                  <a:sym typeface="Symbol" pitchFamily="18" charset="2"/>
                </a:rPr>
                <a:t></a:t>
              </a:r>
              <a:r>
                <a:rPr lang="en-US" altLang="zh-HK" sz="2800">
                  <a:latin typeface="Arial" charset="0"/>
                </a:rPr>
                <a:t> </a:t>
              </a:r>
              <a:r>
                <a:rPr lang="en-US" altLang="zh-HK" sz="2600" baseline="45000">
                  <a:latin typeface="Arial" charset="0"/>
                </a:rPr>
                <a:t>______________________</a:t>
              </a:r>
              <a:endParaRPr lang="en-US" altLang="zh-TW" sz="2600" baseline="45000">
                <a:latin typeface="Arial" charset="0"/>
              </a:endParaRPr>
            </a:p>
          </p:txBody>
        </p:sp>
      </p:grpSp>
      <p:sp>
        <p:nvSpPr>
          <p:cNvPr id="10249" name="文字方塊 11"/>
          <p:cNvSpPr txBox="1">
            <a:spLocks noChangeArrowheads="1"/>
          </p:cNvSpPr>
          <p:nvPr/>
        </p:nvSpPr>
        <p:spPr bwMode="auto">
          <a:xfrm>
            <a:off x="4079875" y="3400301"/>
            <a:ext cx="2673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a:latin typeface="Arial" charset="0"/>
                <a:cs typeface="Arial" charset="0"/>
              </a:rPr>
              <a:t>有效碰撞的數目</a:t>
            </a:r>
            <a:endParaRPr kumimoji="0" lang="en-US" altLang="zh-TW" sz="2800">
              <a:latin typeface="Arial" charset="0"/>
              <a:cs typeface="Arial" charset="0"/>
            </a:endParaRPr>
          </a:p>
          <a:p>
            <a:pPr algn="ctr" eaLnBrk="1" hangingPunct="1"/>
            <a:r>
              <a:rPr kumimoji="0" lang="zh-TW" altLang="en-US" sz="2800">
                <a:latin typeface="Arial" charset="0"/>
                <a:cs typeface="Arial" charset="0"/>
              </a:rPr>
              <a:t>時間</a:t>
            </a:r>
            <a:endParaRPr kumimoji="0" lang="zh-HK" altLang="en-US" sz="2800">
              <a:latin typeface="Arial" charset="0"/>
              <a:cs typeface="Arial" charset="0"/>
            </a:endParaRPr>
          </a:p>
        </p:txBody>
      </p:sp>
    </p:spTree>
    <p:extLst>
      <p:ext uri="{BB962C8B-B14F-4D97-AF65-F5344CB8AC3E}">
        <p14:creationId xmlns:p14="http://schemas.microsoft.com/office/powerpoint/2010/main" val="3117253145"/>
      </p:ext>
    </p:extLst>
  </p:cSld>
  <p:clrMapOvr>
    <a:masterClrMapping/>
  </p:clrMapOvr>
  <p:timing>
    <p:tnLst>
      <p:par>
        <p:cTn id="1" dur="indefinite" restart="never" nodeType="tmRoot"/>
      </p:par>
    </p:tnLst>
  </p:timing>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250825" y="188640"/>
            <a:ext cx="7416800" cy="579437"/>
          </a:xfrm>
          <a:prstGeom prst="rect">
            <a:avLst/>
          </a:prstGeom>
          <a:solidFill>
            <a:schemeClr val="bg1">
              <a:alpha val="0"/>
            </a:schemeClr>
          </a:solidFill>
          <a:ln>
            <a:noFill/>
          </a:ln>
          <a:effectLst/>
          <a:extLst/>
        </p:spPr>
        <p:txBody>
          <a:bodyPr>
            <a:spAutoFit/>
          </a:bodyPr>
          <a:lstStyle/>
          <a:p>
            <a:pPr marL="900113" indent="-900113" defTabSz="901700" eaLnBrk="1" fontAlgn="auto" hangingPunct="1">
              <a:spcBef>
                <a:spcPts val="0"/>
              </a:spcBef>
              <a:spcAft>
                <a:spcPts val="0"/>
              </a:spcAft>
              <a:defRPr/>
            </a:pPr>
            <a:r>
              <a:rPr kumimoji="0" lang="zh-TW" altLang="en-US" sz="3200" b="1" dirty="0" smtClean="0">
                <a:solidFill>
                  <a:srgbClr val="006600"/>
                </a:solidFill>
                <a:latin typeface="Arial" panose="020B0604020202020204" pitchFamily="34" charset="0"/>
                <a:ea typeface="+mn-ea"/>
                <a:cs typeface="Arial" panose="020B0604020202020204" pitchFamily="34" charset="0"/>
              </a:rPr>
              <a:t>反應</a:t>
            </a:r>
            <a:r>
              <a:rPr kumimoji="0" lang="zh-TW" altLang="en-US" sz="3200" b="1" dirty="0">
                <a:solidFill>
                  <a:srgbClr val="006600"/>
                </a:solidFill>
                <a:latin typeface="Arial" panose="020B0604020202020204" pitchFamily="34" charset="0"/>
                <a:ea typeface="+mn-ea"/>
                <a:cs typeface="Arial" panose="020B0604020202020204" pitchFamily="34" charset="0"/>
              </a:rPr>
              <a:t>物的濃度對反應速率的影響</a:t>
            </a:r>
            <a:endParaRPr kumimoji="0" lang="en-US" altLang="zh-TW" sz="3200" b="1" dirty="0">
              <a:solidFill>
                <a:srgbClr val="006600"/>
              </a:solidFill>
              <a:latin typeface="Arial" panose="020B0604020202020204" pitchFamily="34" charset="0"/>
              <a:ea typeface="+mn-ea"/>
              <a:cs typeface="Arial" panose="020B0604020202020204" pitchFamily="34" charset="0"/>
            </a:endParaRPr>
          </a:p>
        </p:txBody>
      </p:sp>
      <p:sp>
        <p:nvSpPr>
          <p:cNvPr id="11268" name="文字方塊 3"/>
          <p:cNvSpPr txBox="1">
            <a:spLocks noChangeArrowheads="1"/>
          </p:cNvSpPr>
          <p:nvPr/>
        </p:nvSpPr>
        <p:spPr bwMode="auto">
          <a:xfrm>
            <a:off x="428625" y="1084734"/>
            <a:ext cx="3671888" cy="569912"/>
          </a:xfrm>
          <a:prstGeom prst="rect">
            <a:avLst/>
          </a:prstGeom>
          <a:noFill/>
          <a:ln w="50800" cmpd="thickThin">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dirty="0">
                <a:solidFill>
                  <a:srgbClr val="FF6600"/>
                </a:solidFill>
                <a:latin typeface="Arial" charset="0"/>
                <a:cs typeface="Arial" charset="0"/>
              </a:rPr>
              <a:t>鎂與稀氫氯酸的反應</a:t>
            </a:r>
            <a:endParaRPr kumimoji="0" lang="zh-HK" altLang="en-US" sz="2800" b="1" dirty="0">
              <a:solidFill>
                <a:srgbClr val="FF6600"/>
              </a:solidFill>
              <a:latin typeface="Arial" charset="0"/>
              <a:cs typeface="Arial" charset="0"/>
            </a:endParaRPr>
          </a:p>
        </p:txBody>
      </p:sp>
      <p:sp>
        <p:nvSpPr>
          <p:cNvPr id="11269" name="矩形 4"/>
          <p:cNvSpPr>
            <a:spLocks noChangeArrowheads="1"/>
          </p:cNvSpPr>
          <p:nvPr/>
        </p:nvSpPr>
        <p:spPr bwMode="auto">
          <a:xfrm>
            <a:off x="1214015" y="1948830"/>
            <a:ext cx="63103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dirty="0">
                <a:latin typeface="Arial" charset="0"/>
                <a:cs typeface="Arial" charset="0"/>
              </a:rPr>
              <a:t>Mg(s) + 2HCl(</a:t>
            </a:r>
            <a:r>
              <a:rPr kumimoji="0" lang="en-US" altLang="zh-HK" sz="2800" dirty="0" err="1">
                <a:latin typeface="Arial" charset="0"/>
                <a:cs typeface="Arial" charset="0"/>
              </a:rPr>
              <a:t>aq</a:t>
            </a:r>
            <a:r>
              <a:rPr kumimoji="0" lang="en-US" altLang="zh-HK" sz="2800" dirty="0">
                <a:latin typeface="Arial" charset="0"/>
                <a:cs typeface="Arial" charset="0"/>
              </a:rPr>
              <a:t>) </a:t>
            </a:r>
            <a:r>
              <a:rPr kumimoji="0" lang="en-US" altLang="zh-HK" sz="2800" dirty="0">
                <a:latin typeface="Arial" charset="0"/>
                <a:cs typeface="Arial" charset="0"/>
                <a:sym typeface="Symbol" pitchFamily="18" charset="2"/>
              </a:rPr>
              <a:t></a:t>
            </a:r>
            <a:r>
              <a:rPr kumimoji="0" lang="en-US" altLang="zh-HK" sz="2800" dirty="0">
                <a:latin typeface="Arial" charset="0"/>
                <a:cs typeface="Arial" charset="0"/>
              </a:rPr>
              <a:t> MgCl</a:t>
            </a:r>
            <a:r>
              <a:rPr kumimoji="0" lang="en-US" altLang="zh-HK" sz="2800" baseline="-25000" dirty="0">
                <a:latin typeface="Arial" charset="0"/>
                <a:cs typeface="Arial" charset="0"/>
              </a:rPr>
              <a:t>2</a:t>
            </a:r>
            <a:r>
              <a:rPr kumimoji="0" lang="en-US" altLang="zh-HK" sz="2800" dirty="0">
                <a:latin typeface="Arial" charset="0"/>
                <a:cs typeface="Arial" charset="0"/>
              </a:rPr>
              <a:t>(</a:t>
            </a:r>
            <a:r>
              <a:rPr kumimoji="0" lang="en-US" altLang="zh-HK" sz="2800" dirty="0" err="1">
                <a:latin typeface="Arial" charset="0"/>
                <a:cs typeface="Arial" charset="0"/>
              </a:rPr>
              <a:t>aq</a:t>
            </a:r>
            <a:r>
              <a:rPr kumimoji="0" lang="en-US" altLang="zh-HK" sz="2800" dirty="0">
                <a:latin typeface="Arial" charset="0"/>
                <a:cs typeface="Arial" charset="0"/>
              </a:rPr>
              <a:t>) + H</a:t>
            </a:r>
            <a:r>
              <a:rPr kumimoji="0" lang="en-US" altLang="zh-HK" sz="2800" baseline="-25000" dirty="0">
                <a:latin typeface="Arial" charset="0"/>
                <a:cs typeface="Arial" charset="0"/>
              </a:rPr>
              <a:t>2</a:t>
            </a:r>
            <a:r>
              <a:rPr kumimoji="0" lang="en-US" altLang="zh-HK" sz="2800" dirty="0">
                <a:latin typeface="Arial" charset="0"/>
                <a:cs typeface="Arial" charset="0"/>
              </a:rPr>
              <a:t>(g)</a:t>
            </a:r>
            <a:endParaRPr kumimoji="0" lang="zh-HK" altLang="en-US" sz="2800" dirty="0">
              <a:latin typeface="Arial" charset="0"/>
              <a:cs typeface="Arial" charset="0"/>
            </a:endParaRPr>
          </a:p>
        </p:txBody>
      </p:sp>
      <p:pic>
        <p:nvPicPr>
          <p:cNvPr id="8"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27784" y="2812926"/>
            <a:ext cx="3096344" cy="231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字方塊 1"/>
          <p:cNvSpPr txBox="1">
            <a:spLocks noChangeArrowheads="1"/>
          </p:cNvSpPr>
          <p:nvPr/>
        </p:nvSpPr>
        <p:spPr bwMode="auto">
          <a:xfrm>
            <a:off x="5768727" y="4901158"/>
            <a:ext cx="1350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時間</a:t>
            </a:r>
            <a:r>
              <a:rPr kumimoji="0" lang="en-US" altLang="zh-HK" sz="2000" dirty="0">
                <a:latin typeface="Arial" charset="0"/>
                <a:cs typeface="Arial" charset="0"/>
              </a:rPr>
              <a:t> (min)</a:t>
            </a:r>
            <a:endParaRPr kumimoji="0" lang="zh-HK" altLang="en-US" sz="2000" dirty="0">
              <a:latin typeface="Arial" charset="0"/>
              <a:cs typeface="Arial" charset="0"/>
            </a:endParaRPr>
          </a:p>
        </p:txBody>
      </p:sp>
      <p:sp>
        <p:nvSpPr>
          <p:cNvPr id="11" name="文字方塊 2"/>
          <p:cNvSpPr txBox="1">
            <a:spLocks noChangeArrowheads="1"/>
          </p:cNvSpPr>
          <p:nvPr/>
        </p:nvSpPr>
        <p:spPr bwMode="auto">
          <a:xfrm>
            <a:off x="1909217" y="4469110"/>
            <a:ext cx="7905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dirty="0">
                <a:latin typeface="Arial" charset="0"/>
                <a:cs typeface="Arial" charset="0"/>
              </a:rPr>
              <a:t>(cm</a:t>
            </a:r>
            <a:r>
              <a:rPr kumimoji="0" lang="en-US" altLang="zh-HK" sz="2000" baseline="30000" dirty="0">
                <a:latin typeface="Arial" charset="0"/>
                <a:cs typeface="Arial" charset="0"/>
              </a:rPr>
              <a:t>3</a:t>
            </a:r>
            <a:r>
              <a:rPr kumimoji="0" lang="en-US" altLang="zh-HK" sz="2000" dirty="0">
                <a:latin typeface="Arial" charset="0"/>
                <a:cs typeface="Arial" charset="0"/>
              </a:rPr>
              <a:t>)</a:t>
            </a:r>
            <a:endParaRPr kumimoji="0" lang="zh-HK" altLang="en-US" sz="2000" dirty="0">
              <a:latin typeface="Arial" charset="0"/>
              <a:cs typeface="Arial" charset="0"/>
            </a:endParaRPr>
          </a:p>
        </p:txBody>
      </p:sp>
      <p:sp>
        <p:nvSpPr>
          <p:cNvPr id="12" name="文字方塊 1"/>
          <p:cNvSpPr txBox="1">
            <a:spLocks noChangeArrowheads="1"/>
          </p:cNvSpPr>
          <p:nvPr/>
        </p:nvSpPr>
        <p:spPr bwMode="auto">
          <a:xfrm>
            <a:off x="2053233" y="3172966"/>
            <a:ext cx="49212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dirty="0"/>
              <a:t>氫氣的體積</a:t>
            </a:r>
            <a:endParaRPr lang="zh-HK" altLang="en-US" sz="2000" dirty="0"/>
          </a:p>
        </p:txBody>
      </p:sp>
      <p:grpSp>
        <p:nvGrpSpPr>
          <p:cNvPr id="13" name="Group 4"/>
          <p:cNvGrpSpPr>
            <a:grpSpLocks/>
          </p:cNvGrpSpPr>
          <p:nvPr/>
        </p:nvGrpSpPr>
        <p:grpSpPr bwMode="auto">
          <a:xfrm>
            <a:off x="764232" y="5661248"/>
            <a:ext cx="7696200" cy="679450"/>
            <a:chOff x="113" y="662"/>
            <a:chExt cx="3865" cy="258"/>
          </a:xfrm>
        </p:grpSpPr>
        <p:sp>
          <p:nvSpPr>
            <p:cNvPr id="14" name="AutoShape 5"/>
            <p:cNvSpPr>
              <a:spLocks noChangeArrowheads="1"/>
            </p:cNvSpPr>
            <p:nvPr/>
          </p:nvSpPr>
          <p:spPr bwMode="auto">
            <a:xfrm>
              <a:off x="113" y="662"/>
              <a:ext cx="3865" cy="258"/>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15" name="Rectangle 6"/>
            <p:cNvSpPr>
              <a:spLocks noChangeArrowheads="1"/>
            </p:cNvSpPr>
            <p:nvPr/>
          </p:nvSpPr>
          <p:spPr bwMode="auto">
            <a:xfrm>
              <a:off x="212" y="697"/>
              <a:ext cx="3766"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b="1" dirty="0"/>
                <a:t>反應速率 </a:t>
              </a:r>
              <a:r>
                <a:rPr lang="zh-TW" altLang="en-US" sz="2800" dirty="0"/>
                <a:t>會隨反應物的 </a:t>
              </a:r>
              <a:r>
                <a:rPr lang="zh-TW" altLang="en-US" sz="2800" b="1" dirty="0"/>
                <a:t>濃度增加 </a:t>
              </a:r>
              <a:r>
                <a:rPr lang="zh-TW" altLang="en-US" sz="2800" dirty="0"/>
                <a:t>而 </a:t>
              </a:r>
              <a:r>
                <a:rPr lang="zh-TW" altLang="en-US" sz="2800" b="1" dirty="0"/>
                <a:t>上升</a:t>
              </a:r>
              <a:r>
                <a:rPr lang="zh-TW" altLang="en-US" sz="2800" dirty="0"/>
                <a:t>。</a:t>
              </a:r>
              <a:endParaRPr lang="en-US" altLang="zh-TW" sz="2600" baseline="45000" dirty="0">
                <a:latin typeface="Arial" charset="0"/>
                <a:cs typeface="Arial" charset="0"/>
              </a:endParaRPr>
            </a:p>
          </p:txBody>
        </p:sp>
      </p:grpSp>
    </p:spTree>
    <p:extLst>
      <p:ext uri="{BB962C8B-B14F-4D97-AF65-F5344CB8AC3E}">
        <p14:creationId xmlns:p14="http://schemas.microsoft.com/office/powerpoint/2010/main" val="3848943387"/>
      </p:ext>
    </p:extLst>
  </p:cSld>
  <p:clrMapOvr>
    <a:masterClrMapping/>
  </p:clrMapOvr>
  <p:timing>
    <p:tnLst>
      <p:par>
        <p:cTn id="1" dur="indefinite" restart="never" nodeType="tmRoot"/>
      </p:par>
    </p:tnLst>
  </p:timing>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5"/>
          <p:cNvSpPr>
            <a:spLocks noChangeArrowheads="1"/>
          </p:cNvSpPr>
          <p:nvPr/>
        </p:nvSpPr>
        <p:spPr bwMode="auto">
          <a:xfrm>
            <a:off x="107950" y="188640"/>
            <a:ext cx="8964613"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100" b="1">
                <a:solidFill>
                  <a:srgbClr val="CC0000"/>
                </a:solidFill>
              </a:rPr>
              <a:t>運用碰撞理論解釋反應物的濃度對反應速率的影響</a:t>
            </a:r>
            <a:endParaRPr lang="en-US" altLang="zh-TW" sz="3100" b="1">
              <a:solidFill>
                <a:srgbClr val="CC0000"/>
              </a:solidFill>
            </a:endParaRPr>
          </a:p>
        </p:txBody>
      </p:sp>
      <p:sp>
        <p:nvSpPr>
          <p:cNvPr id="3" name="Rectangle 2"/>
          <p:cNvSpPr>
            <a:spLocks noChangeArrowheads="1"/>
          </p:cNvSpPr>
          <p:nvPr/>
        </p:nvSpPr>
        <p:spPr bwMode="auto">
          <a:xfrm>
            <a:off x="128588" y="764704"/>
            <a:ext cx="87137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dirty="0"/>
              <a:t>當某反應物的 </a:t>
            </a:r>
            <a:r>
              <a:rPr lang="zh-TW" altLang="en-US" sz="3200" b="1" dirty="0">
                <a:solidFill>
                  <a:srgbClr val="00B0F0"/>
                </a:solidFill>
              </a:rPr>
              <a:t>濃度增加</a:t>
            </a:r>
            <a:endParaRPr lang="en-US" altLang="zh-TW" sz="3200" b="1" dirty="0">
              <a:solidFill>
                <a:srgbClr val="00B0F0"/>
              </a:solidFill>
              <a:latin typeface="Arial" charset="0"/>
              <a:cs typeface="Arial" charset="0"/>
            </a:endParaRPr>
          </a:p>
        </p:txBody>
      </p:sp>
      <p:sp>
        <p:nvSpPr>
          <p:cNvPr id="15365" name="矩形 4"/>
          <p:cNvSpPr>
            <a:spLocks noChangeArrowheads="1"/>
          </p:cNvSpPr>
          <p:nvPr/>
        </p:nvSpPr>
        <p:spPr bwMode="auto">
          <a:xfrm>
            <a:off x="682625" y="2201490"/>
            <a:ext cx="65532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TW" altLang="en-US" sz="2800" b="1" dirty="0"/>
              <a:t>增加每單位時間內 </a:t>
            </a:r>
            <a:r>
              <a:rPr lang="zh-TW" altLang="en-US" sz="3200" b="1" u="sng" dirty="0">
                <a:solidFill>
                  <a:srgbClr val="FF0000"/>
                </a:solidFill>
              </a:rPr>
              <a:t>有效碰撞的數目</a:t>
            </a:r>
            <a:endParaRPr kumimoji="0" lang="en-US" altLang="zh-TW" sz="3200" b="1" u="sng" dirty="0">
              <a:solidFill>
                <a:srgbClr val="FF0000"/>
              </a:solidFill>
              <a:latin typeface="Arial" charset="0"/>
              <a:cs typeface="Arial" charset="0"/>
              <a:sym typeface="Symbol" pitchFamily="18" charset="2"/>
            </a:endParaRPr>
          </a:p>
        </p:txBody>
      </p:sp>
      <p:sp>
        <p:nvSpPr>
          <p:cNvPr id="15366" name="矩形 5"/>
          <p:cNvSpPr>
            <a:spLocks noChangeArrowheads="1"/>
          </p:cNvSpPr>
          <p:nvPr/>
        </p:nvSpPr>
        <p:spPr bwMode="auto">
          <a:xfrm>
            <a:off x="682625" y="2909888"/>
            <a:ext cx="29527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kumimoji="0" lang="zh-TW" altLang="en-US" sz="2800" b="1" dirty="0">
                <a:solidFill>
                  <a:srgbClr val="000000"/>
                </a:solidFill>
                <a:latin typeface="Arial" charset="0"/>
                <a:cs typeface="Arial" charset="0"/>
                <a:sym typeface="Symbol" pitchFamily="18" charset="2"/>
              </a:rPr>
              <a:t>反應速率上升</a:t>
            </a:r>
            <a:endParaRPr kumimoji="0" lang="en-US" altLang="zh-TW" sz="2800" b="1" dirty="0">
              <a:solidFill>
                <a:srgbClr val="000000"/>
              </a:solidFill>
              <a:latin typeface="Arial" charset="0"/>
              <a:cs typeface="Arial" charset="0"/>
              <a:sym typeface="Symbol" pitchFamily="18" charset="2"/>
            </a:endParaRPr>
          </a:p>
        </p:txBody>
      </p:sp>
      <p:sp>
        <p:nvSpPr>
          <p:cNvPr id="23557" name="矩形 9"/>
          <p:cNvSpPr>
            <a:spLocks noChangeArrowheads="1"/>
          </p:cNvSpPr>
          <p:nvPr/>
        </p:nvSpPr>
        <p:spPr bwMode="auto">
          <a:xfrm>
            <a:off x="684213" y="1487636"/>
            <a:ext cx="36734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TW" altLang="en-US" sz="3200" b="1" u="sng">
                <a:solidFill>
                  <a:srgbClr val="FF0000"/>
                </a:solidFill>
              </a:rPr>
              <a:t>碰撞的頻率</a:t>
            </a:r>
            <a:r>
              <a:rPr lang="zh-TW" altLang="en-US" sz="2800"/>
              <a:t> 增加</a:t>
            </a:r>
            <a:endParaRPr kumimoji="0" lang="zh-HK" altLang="en-US" sz="2800">
              <a:latin typeface="Arial" charset="0"/>
              <a:cs typeface="Arial" charset="0"/>
            </a:endParaRPr>
          </a:p>
        </p:txBody>
      </p:sp>
      <p:sp>
        <p:nvSpPr>
          <p:cNvPr id="15368" name="矩形 6"/>
          <p:cNvSpPr>
            <a:spLocks noChangeArrowheads="1"/>
          </p:cNvSpPr>
          <p:nvPr/>
        </p:nvSpPr>
        <p:spPr bwMode="auto">
          <a:xfrm>
            <a:off x="1260475" y="5679653"/>
            <a:ext cx="2879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t>濃度較低， 反應物粒子的碰撞機會也較低。</a:t>
            </a:r>
            <a:endParaRPr kumimoji="0" lang="zh-HK" altLang="en-US" sz="2000">
              <a:latin typeface="Arial" charset="0"/>
              <a:cs typeface="Arial" charset="0"/>
            </a:endParaRPr>
          </a:p>
        </p:txBody>
      </p:sp>
      <p:sp>
        <p:nvSpPr>
          <p:cNvPr id="15369" name="矩形 7"/>
          <p:cNvSpPr>
            <a:spLocks noChangeArrowheads="1"/>
          </p:cNvSpPr>
          <p:nvPr/>
        </p:nvSpPr>
        <p:spPr bwMode="auto">
          <a:xfrm>
            <a:off x="5524500" y="5666953"/>
            <a:ext cx="28638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t>濃度較高， 反應物粒子的碰撞機會也較高。</a:t>
            </a:r>
            <a:endParaRPr kumimoji="0" lang="zh-HK" altLang="en-US" sz="2000">
              <a:latin typeface="Arial" charset="0"/>
              <a:cs typeface="Arial" charset="0"/>
            </a:endParaRPr>
          </a:p>
        </p:txBody>
      </p:sp>
      <p:sp>
        <p:nvSpPr>
          <p:cNvPr id="9" name="向右箭號 8"/>
          <p:cNvSpPr/>
          <p:nvPr/>
        </p:nvSpPr>
        <p:spPr>
          <a:xfrm>
            <a:off x="3922713" y="4709690"/>
            <a:ext cx="1225550" cy="287338"/>
          </a:xfrm>
          <a:prstGeom prst="rightArrow">
            <a:avLst>
              <a:gd name="adj1" fmla="val 50000"/>
              <a:gd name="adj2" fmla="val 101681"/>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15372" name="矩形 13"/>
          <p:cNvSpPr>
            <a:spLocks noChangeArrowheads="1"/>
          </p:cNvSpPr>
          <p:nvPr/>
        </p:nvSpPr>
        <p:spPr bwMode="auto">
          <a:xfrm>
            <a:off x="3851275" y="4258840"/>
            <a:ext cx="12350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latin typeface="Arial" charset="0"/>
                <a:cs typeface="Arial" charset="0"/>
              </a:rPr>
              <a:t>濃度增加</a:t>
            </a:r>
            <a:endParaRPr kumimoji="0" lang="zh-HK" altLang="en-US" sz="2000">
              <a:latin typeface="Arial" charset="0"/>
              <a:cs typeface="Arial" charset="0"/>
            </a:endParaRPr>
          </a:p>
        </p:txBody>
      </p:sp>
      <p:graphicFrame>
        <p:nvGraphicFramePr>
          <p:cNvPr id="15384" name="Object 24"/>
          <p:cNvGraphicFramePr>
            <a:graphicFrameLocks noChangeAspect="1"/>
          </p:cNvGraphicFramePr>
          <p:nvPr>
            <p:extLst>
              <p:ext uri="{D42A27DB-BD31-4B8C-83A1-F6EECF244321}">
                <p14:modId xmlns:p14="http://schemas.microsoft.com/office/powerpoint/2010/main" val="3848576289"/>
              </p:ext>
            </p:extLst>
          </p:nvPr>
        </p:nvGraphicFramePr>
        <p:xfrm>
          <a:off x="1260475" y="3722265"/>
          <a:ext cx="2016125" cy="1951038"/>
        </p:xfrm>
        <a:graphic>
          <a:graphicData uri="http://schemas.openxmlformats.org/presentationml/2006/ole">
            <mc:AlternateContent xmlns:mc="http://schemas.openxmlformats.org/markup-compatibility/2006">
              <mc:Choice xmlns:v="urn:schemas-microsoft-com:vml" Requires="v">
                <p:oleObj spid="_x0000_s77898" name="PBrush" r:id="rId4" imgW="2362530" imgH="2285714" progId="">
                  <p:embed/>
                </p:oleObj>
              </mc:Choice>
              <mc:Fallback>
                <p:oleObj name="PBrush" r:id="rId4" imgW="2362530" imgH="2285714"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60475" y="3722265"/>
                        <a:ext cx="2016125" cy="1951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385" name="Object 25"/>
          <p:cNvGraphicFramePr>
            <a:graphicFrameLocks noChangeAspect="1"/>
          </p:cNvGraphicFramePr>
          <p:nvPr>
            <p:extLst>
              <p:ext uri="{D42A27DB-BD31-4B8C-83A1-F6EECF244321}">
                <p14:modId xmlns:p14="http://schemas.microsoft.com/office/powerpoint/2010/main" val="783980700"/>
              </p:ext>
            </p:extLst>
          </p:nvPr>
        </p:nvGraphicFramePr>
        <p:xfrm>
          <a:off x="5580063" y="3749253"/>
          <a:ext cx="1908175" cy="1900237"/>
        </p:xfrm>
        <a:graphic>
          <a:graphicData uri="http://schemas.openxmlformats.org/presentationml/2006/ole">
            <mc:AlternateContent xmlns:mc="http://schemas.openxmlformats.org/markup-compatibility/2006">
              <mc:Choice xmlns:v="urn:schemas-microsoft-com:vml" Requires="v">
                <p:oleObj spid="_x0000_s77899" name="PBrush" r:id="rId6" imgW="2295238" imgH="2285714" progId="">
                  <p:embed/>
                </p:oleObj>
              </mc:Choice>
              <mc:Fallback>
                <p:oleObj name="PBrush" r:id="rId6" imgW="2295238" imgH="2285714"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80063" y="3749253"/>
                        <a:ext cx="1908175" cy="1900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090806259"/>
      </p:ext>
    </p:extLst>
  </p:cSld>
  <p:clrMapOvr>
    <a:masterClrMapping/>
  </p:clrMapOvr>
  <p:timing>
    <p:tnLst>
      <p:par>
        <p:cTn id="1" dur="indefinite" restart="never" nodeType="tmRoot"/>
      </p:par>
    </p:tnLst>
  </p:timing>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ChangeArrowheads="1"/>
          </p:cNvSpPr>
          <p:nvPr/>
        </p:nvSpPr>
        <p:spPr bwMode="auto">
          <a:xfrm>
            <a:off x="180404" y="394941"/>
            <a:ext cx="496766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dirty="0"/>
              <a:t>若反應涉及 </a:t>
            </a:r>
            <a:r>
              <a:rPr lang="zh-TW" altLang="en-US" sz="3200" b="1" dirty="0">
                <a:solidFill>
                  <a:srgbClr val="3399FF"/>
                </a:solidFill>
              </a:rPr>
              <a:t>氣態反應物</a:t>
            </a:r>
            <a:r>
              <a:rPr lang="en-US" altLang="zh-HK" sz="2800" dirty="0">
                <a:latin typeface="Arial" charset="0"/>
                <a:cs typeface="Arial" charset="0"/>
              </a:rPr>
              <a:t> </a:t>
            </a:r>
            <a:endParaRPr lang="en-US" altLang="zh-TW" sz="2800" dirty="0">
              <a:latin typeface="Arial" charset="0"/>
              <a:cs typeface="Arial" charset="0"/>
            </a:endParaRPr>
          </a:p>
        </p:txBody>
      </p:sp>
      <p:sp>
        <p:nvSpPr>
          <p:cNvPr id="3" name="Rectangle 2"/>
          <p:cNvSpPr>
            <a:spLocks noChangeArrowheads="1"/>
          </p:cNvSpPr>
          <p:nvPr/>
        </p:nvSpPr>
        <p:spPr bwMode="auto">
          <a:xfrm>
            <a:off x="755079" y="2117800"/>
            <a:ext cx="66452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TW" altLang="en-US" sz="2800" b="1"/>
              <a:t>增加每單位體積內反應物粒子的數目</a:t>
            </a:r>
            <a:endParaRPr lang="en-US" altLang="zh-TW" sz="2800" b="1">
              <a:latin typeface="Arial" charset="0"/>
              <a:cs typeface="Arial" charset="0"/>
              <a:sym typeface="Symbol" pitchFamily="18" charset="2"/>
            </a:endParaRPr>
          </a:p>
        </p:txBody>
      </p:sp>
      <p:sp>
        <p:nvSpPr>
          <p:cNvPr id="16388" name="矩形 3"/>
          <p:cNvSpPr>
            <a:spLocks noChangeArrowheads="1"/>
          </p:cNvSpPr>
          <p:nvPr/>
        </p:nvSpPr>
        <p:spPr bwMode="auto">
          <a:xfrm>
            <a:off x="755079" y="2837880"/>
            <a:ext cx="7859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kumimoji="0" lang="zh-TW" altLang="en-US" sz="2800">
                <a:solidFill>
                  <a:srgbClr val="000000"/>
                </a:solidFill>
                <a:latin typeface="Arial" charset="0"/>
                <a:cs typeface="Arial" charset="0"/>
                <a:sym typeface="Symbol" pitchFamily="18" charset="2"/>
              </a:rPr>
              <a:t>反應速率上升</a:t>
            </a:r>
            <a:endParaRPr kumimoji="0" lang="en-US" altLang="zh-TW" sz="2800">
              <a:solidFill>
                <a:srgbClr val="000000"/>
              </a:solidFill>
              <a:latin typeface="Arial" charset="0"/>
              <a:cs typeface="Arial" charset="0"/>
              <a:sym typeface="Symbol" pitchFamily="18" charset="2"/>
            </a:endParaRPr>
          </a:p>
        </p:txBody>
      </p:sp>
      <p:sp>
        <p:nvSpPr>
          <p:cNvPr id="16391" name="矩形 4"/>
          <p:cNvSpPr>
            <a:spLocks noChangeArrowheads="1"/>
          </p:cNvSpPr>
          <p:nvPr/>
        </p:nvSpPr>
        <p:spPr bwMode="auto">
          <a:xfrm>
            <a:off x="1320229" y="5386859"/>
            <a:ext cx="2819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t>壓強較低， 反應物粒子的碰撞機會也較低。</a:t>
            </a:r>
            <a:endParaRPr kumimoji="0" lang="zh-HK" altLang="en-US" sz="2000">
              <a:latin typeface="Arial" charset="0"/>
              <a:cs typeface="Arial" charset="0"/>
            </a:endParaRPr>
          </a:p>
        </p:txBody>
      </p:sp>
      <p:sp>
        <p:nvSpPr>
          <p:cNvPr id="16392" name="矩形 5"/>
          <p:cNvSpPr>
            <a:spLocks noChangeArrowheads="1"/>
          </p:cNvSpPr>
          <p:nvPr/>
        </p:nvSpPr>
        <p:spPr bwMode="auto">
          <a:xfrm>
            <a:off x="5879529" y="5391621"/>
            <a:ext cx="272573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t>壓強較高，反應物粒子的碰撞機</a:t>
            </a:r>
            <a:r>
              <a:rPr lang="zh-HK" altLang="en-US" sz="2000"/>
              <a:t>會也較高。</a:t>
            </a:r>
            <a:endParaRPr kumimoji="0" lang="zh-HK" altLang="en-US" sz="2000">
              <a:latin typeface="Arial" charset="0"/>
              <a:cs typeface="Arial" charset="0"/>
            </a:endParaRPr>
          </a:p>
        </p:txBody>
      </p:sp>
      <p:sp>
        <p:nvSpPr>
          <p:cNvPr id="11" name="向右箭號 10"/>
          <p:cNvSpPr/>
          <p:nvPr/>
        </p:nvSpPr>
        <p:spPr>
          <a:xfrm>
            <a:off x="3926904" y="4491509"/>
            <a:ext cx="1425575" cy="287337"/>
          </a:xfrm>
          <a:prstGeom prst="rightArrow">
            <a:avLst>
              <a:gd name="adj1" fmla="val 50000"/>
              <a:gd name="adj2" fmla="val 101681"/>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16394" name="矩形 11"/>
          <p:cNvSpPr>
            <a:spLocks noChangeArrowheads="1"/>
          </p:cNvSpPr>
          <p:nvPr/>
        </p:nvSpPr>
        <p:spPr bwMode="auto">
          <a:xfrm>
            <a:off x="3923729" y="4085109"/>
            <a:ext cx="1393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latin typeface="Arial" charset="0"/>
                <a:cs typeface="Arial" charset="0"/>
              </a:rPr>
              <a:t>壓強上升</a:t>
            </a:r>
            <a:endParaRPr kumimoji="0" lang="zh-HK" altLang="en-US" sz="2000">
              <a:latin typeface="Arial" charset="0"/>
              <a:cs typeface="Arial" charset="0"/>
            </a:endParaRPr>
          </a:p>
        </p:txBody>
      </p:sp>
      <p:sp>
        <p:nvSpPr>
          <p:cNvPr id="16395" name="矩形 7"/>
          <p:cNvSpPr>
            <a:spLocks noChangeArrowheads="1"/>
          </p:cNvSpPr>
          <p:nvPr/>
        </p:nvSpPr>
        <p:spPr bwMode="auto">
          <a:xfrm>
            <a:off x="755079" y="1231230"/>
            <a:ext cx="590550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TW" altLang="en-US" sz="3200" b="1" u="sng">
                <a:solidFill>
                  <a:srgbClr val="FF0000"/>
                </a:solidFill>
              </a:rPr>
              <a:t>壓強</a:t>
            </a:r>
            <a:r>
              <a:rPr lang="zh-TW" altLang="en-US" sz="3200">
                <a:solidFill>
                  <a:srgbClr val="FF0000"/>
                </a:solidFill>
              </a:rPr>
              <a:t> </a:t>
            </a:r>
            <a:r>
              <a:rPr lang="zh-TW" altLang="en-US" sz="2800"/>
              <a:t>上升使反應物粒子更擠擁</a:t>
            </a:r>
            <a:endParaRPr kumimoji="0" lang="en-US" altLang="zh-TW" sz="2800">
              <a:solidFill>
                <a:srgbClr val="000000"/>
              </a:solidFill>
              <a:latin typeface="Arial" charset="0"/>
              <a:cs typeface="Arial" charset="0"/>
            </a:endParaRPr>
          </a:p>
        </p:txBody>
      </p:sp>
      <p:graphicFrame>
        <p:nvGraphicFramePr>
          <p:cNvPr id="16416" name="Object 32"/>
          <p:cNvGraphicFramePr>
            <a:graphicFrameLocks noChangeAspect="1"/>
          </p:cNvGraphicFramePr>
          <p:nvPr>
            <p:extLst>
              <p:ext uri="{D42A27DB-BD31-4B8C-83A1-F6EECF244321}">
                <p14:modId xmlns:p14="http://schemas.microsoft.com/office/powerpoint/2010/main" val="1783921581"/>
              </p:ext>
            </p:extLst>
          </p:nvPr>
        </p:nvGraphicFramePr>
        <p:xfrm>
          <a:off x="1331342" y="3797771"/>
          <a:ext cx="1646237" cy="1549400"/>
        </p:xfrm>
        <a:graphic>
          <a:graphicData uri="http://schemas.openxmlformats.org/presentationml/2006/ole">
            <mc:AlternateContent xmlns:mc="http://schemas.openxmlformats.org/markup-compatibility/2006">
              <mc:Choice xmlns:v="urn:schemas-microsoft-com:vml" Requires="v">
                <p:oleObj spid="_x0000_s78922" name="PBrush" r:id="rId4" imgW="2429214" imgH="2285714" progId="">
                  <p:embed/>
                </p:oleObj>
              </mc:Choice>
              <mc:Fallback>
                <p:oleObj name="PBrush" r:id="rId4" imgW="2429214" imgH="2285714"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31342" y="3797771"/>
                        <a:ext cx="1646237" cy="154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6417" name="Object 33"/>
          <p:cNvGraphicFramePr>
            <a:graphicFrameLocks noChangeAspect="1"/>
          </p:cNvGraphicFramePr>
          <p:nvPr>
            <p:extLst>
              <p:ext uri="{D42A27DB-BD31-4B8C-83A1-F6EECF244321}">
                <p14:modId xmlns:p14="http://schemas.microsoft.com/office/powerpoint/2010/main" val="2864102896"/>
              </p:ext>
            </p:extLst>
          </p:nvPr>
        </p:nvGraphicFramePr>
        <p:xfrm>
          <a:off x="5939854" y="4156546"/>
          <a:ext cx="1223963" cy="1203325"/>
        </p:xfrm>
        <a:graphic>
          <a:graphicData uri="http://schemas.openxmlformats.org/presentationml/2006/ole">
            <mc:AlternateContent xmlns:mc="http://schemas.openxmlformats.org/markup-compatibility/2006">
              <mc:Choice xmlns:v="urn:schemas-microsoft-com:vml" Requires="v">
                <p:oleObj spid="_x0000_s78923" name="PBrush" r:id="rId6" imgW="1828571" imgH="1800476" progId="">
                  <p:embed/>
                </p:oleObj>
              </mc:Choice>
              <mc:Fallback>
                <p:oleObj name="PBrush" r:id="rId6" imgW="1828571" imgH="1800476"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39854" y="4156546"/>
                        <a:ext cx="1223963" cy="1203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51490463"/>
      </p:ext>
    </p:extLst>
  </p:cSld>
  <p:clrMapOvr>
    <a:masterClrMapping/>
  </p:clrMapOvr>
  <p:timing>
    <p:tnLst>
      <p:par>
        <p:cTn id="1" dur="indefinite" restart="never" nodeType="tmRoot"/>
      </p:par>
    </p:tnLst>
  </p:timing>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395015" y="260648"/>
            <a:ext cx="5545137" cy="584200"/>
          </a:xfrm>
          <a:prstGeom prst="rect">
            <a:avLst/>
          </a:prstGeom>
          <a:solidFill>
            <a:schemeClr val="bg1">
              <a:alpha val="0"/>
            </a:schemeClr>
          </a:solidFill>
          <a:ln>
            <a:noFill/>
          </a:ln>
          <a:effectLst/>
          <a:extLst/>
        </p:spPr>
        <p:txBody>
          <a:bodyPr>
            <a:spAutoFit/>
          </a:bodyPr>
          <a:lstStyle/>
          <a:p>
            <a:pPr marL="900113" indent="-900113" defTabSz="901700" eaLnBrk="1" fontAlgn="auto" hangingPunct="1">
              <a:spcBef>
                <a:spcPts val="0"/>
              </a:spcBef>
              <a:spcAft>
                <a:spcPts val="0"/>
              </a:spcAft>
              <a:defRPr/>
            </a:pPr>
            <a:r>
              <a:rPr kumimoji="0" lang="zh-TW" altLang="en-US" sz="3200" b="1" dirty="0" smtClean="0">
                <a:solidFill>
                  <a:srgbClr val="006600"/>
                </a:solidFill>
                <a:latin typeface="Arial" panose="020B0604020202020204" pitchFamily="34" charset="0"/>
                <a:ea typeface="+mn-ea"/>
                <a:cs typeface="Arial" panose="020B0604020202020204" pitchFamily="34" charset="0"/>
              </a:rPr>
              <a:t>温</a:t>
            </a:r>
            <a:r>
              <a:rPr kumimoji="0" lang="zh-TW" altLang="en-US" sz="3200" b="1" dirty="0">
                <a:solidFill>
                  <a:srgbClr val="006600"/>
                </a:solidFill>
                <a:latin typeface="Arial" panose="020B0604020202020204" pitchFamily="34" charset="0"/>
                <a:ea typeface="+mn-ea"/>
                <a:cs typeface="Arial" panose="020B0604020202020204" pitchFamily="34" charset="0"/>
              </a:rPr>
              <a:t>度對反應速率的影響</a:t>
            </a:r>
            <a:endParaRPr kumimoji="0" lang="en-US" altLang="zh-TW" sz="3200" b="1" dirty="0">
              <a:solidFill>
                <a:srgbClr val="006600"/>
              </a:solidFill>
              <a:latin typeface="Arial" panose="020B0604020202020204" pitchFamily="34" charset="0"/>
              <a:ea typeface="+mn-ea"/>
              <a:cs typeface="Arial" panose="020B0604020202020204" pitchFamily="34" charset="0"/>
            </a:endParaRPr>
          </a:p>
        </p:txBody>
      </p:sp>
      <p:sp>
        <p:nvSpPr>
          <p:cNvPr id="17412" name="文字方塊 3"/>
          <p:cNvSpPr txBox="1">
            <a:spLocks noChangeArrowheads="1"/>
          </p:cNvSpPr>
          <p:nvPr/>
        </p:nvSpPr>
        <p:spPr bwMode="auto">
          <a:xfrm>
            <a:off x="395288" y="1253629"/>
            <a:ext cx="5688012" cy="569912"/>
          </a:xfrm>
          <a:prstGeom prst="rect">
            <a:avLst/>
          </a:prstGeom>
          <a:noFill/>
          <a:ln w="50800" cmpd="thickThin">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a:solidFill>
                  <a:srgbClr val="FF6600"/>
                </a:solidFill>
                <a:latin typeface="Arial" charset="0"/>
                <a:cs typeface="Arial" charset="0"/>
              </a:rPr>
              <a:t>硫代硫酸鈉溶液與稀氫氯酸的反應</a:t>
            </a:r>
            <a:endParaRPr kumimoji="0" lang="zh-HK" altLang="en-US" sz="2800" b="1">
              <a:solidFill>
                <a:srgbClr val="FF6600"/>
              </a:solidFill>
              <a:latin typeface="Arial" charset="0"/>
              <a:cs typeface="Arial" charset="0"/>
            </a:endParaRPr>
          </a:p>
        </p:txBody>
      </p:sp>
      <p:sp>
        <p:nvSpPr>
          <p:cNvPr id="17413" name="矩形 4"/>
          <p:cNvSpPr>
            <a:spLocks noChangeArrowheads="1"/>
          </p:cNvSpPr>
          <p:nvPr/>
        </p:nvSpPr>
        <p:spPr bwMode="auto">
          <a:xfrm>
            <a:off x="1187450" y="2045791"/>
            <a:ext cx="75596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S</a:t>
            </a:r>
            <a:r>
              <a:rPr kumimoji="0" lang="en-US" altLang="zh-HK" sz="2800" baseline="-25000">
                <a:latin typeface="Arial" charset="0"/>
                <a:cs typeface="Arial" charset="0"/>
              </a:rPr>
              <a:t>2</a:t>
            </a:r>
            <a:r>
              <a:rPr kumimoji="0" lang="en-US" altLang="zh-HK" sz="2800">
                <a:latin typeface="Arial" charset="0"/>
                <a:cs typeface="Arial" charset="0"/>
              </a:rPr>
              <a:t>O</a:t>
            </a:r>
            <a:r>
              <a:rPr kumimoji="0" lang="en-US" altLang="zh-HK" sz="2800" baseline="-25000">
                <a:latin typeface="Arial" charset="0"/>
                <a:cs typeface="Arial" charset="0"/>
              </a:rPr>
              <a:t>3</a:t>
            </a:r>
            <a:r>
              <a:rPr kumimoji="0" lang="pt-BR" altLang="zh-HK" sz="2800" baseline="30000">
                <a:latin typeface="Arial" charset="0"/>
                <a:cs typeface="Arial" charset="0"/>
              </a:rPr>
              <a:t>2–</a:t>
            </a:r>
            <a:r>
              <a:rPr kumimoji="0" lang="pt-BR" altLang="zh-HK" sz="2800">
                <a:latin typeface="Arial" charset="0"/>
                <a:cs typeface="Arial" charset="0"/>
              </a:rPr>
              <a:t>(aq) + 2H</a:t>
            </a:r>
            <a:r>
              <a:rPr kumimoji="0" lang="pt-BR" altLang="zh-HK" sz="2800" baseline="30000">
                <a:latin typeface="Arial" charset="0"/>
                <a:cs typeface="Arial" charset="0"/>
              </a:rPr>
              <a:t>+</a:t>
            </a:r>
            <a:r>
              <a:rPr kumimoji="0" lang="pt-BR" altLang="zh-HK" sz="2800">
                <a:latin typeface="Arial" charset="0"/>
                <a:cs typeface="Arial" charset="0"/>
              </a:rPr>
              <a:t>(aq) </a:t>
            </a:r>
            <a:r>
              <a:rPr kumimoji="0" lang="pt-BR" altLang="zh-HK" sz="2800">
                <a:latin typeface="Arial" charset="0"/>
                <a:cs typeface="Arial" charset="0"/>
                <a:sym typeface="Symbol" pitchFamily="18" charset="2"/>
              </a:rPr>
              <a:t></a:t>
            </a:r>
            <a:r>
              <a:rPr kumimoji="0" lang="pt-BR" altLang="zh-HK" sz="2800">
                <a:latin typeface="Arial" charset="0"/>
                <a:cs typeface="Arial" charset="0"/>
              </a:rPr>
              <a:t> SO</a:t>
            </a:r>
            <a:r>
              <a:rPr kumimoji="0" lang="pt-BR" altLang="zh-HK" sz="2800" baseline="-25000">
                <a:latin typeface="Arial" charset="0"/>
                <a:cs typeface="Arial" charset="0"/>
              </a:rPr>
              <a:t>2</a:t>
            </a:r>
            <a:r>
              <a:rPr kumimoji="0" lang="pt-BR" altLang="zh-HK" sz="2800">
                <a:latin typeface="Arial" charset="0"/>
                <a:cs typeface="Arial" charset="0"/>
              </a:rPr>
              <a:t>(g) + S(s) + H</a:t>
            </a:r>
            <a:r>
              <a:rPr kumimoji="0" lang="pt-BR" altLang="zh-HK" sz="2800" baseline="-25000">
                <a:latin typeface="Arial" charset="0"/>
                <a:cs typeface="Arial" charset="0"/>
              </a:rPr>
              <a:t>2</a:t>
            </a:r>
            <a:r>
              <a:rPr kumimoji="0" lang="pt-BR" altLang="zh-HK" sz="2800">
                <a:latin typeface="Arial" charset="0"/>
                <a:cs typeface="Arial" charset="0"/>
              </a:rPr>
              <a:t>O(l)</a:t>
            </a:r>
            <a:endParaRPr kumimoji="0" lang="zh-HK" altLang="en-US" sz="2800">
              <a:latin typeface="Arial" charset="0"/>
              <a:cs typeface="Arial" charset="0"/>
            </a:endParaRPr>
          </a:p>
        </p:txBody>
      </p:sp>
      <p:sp>
        <p:nvSpPr>
          <p:cNvPr id="6" name="Rectangle 2"/>
          <p:cNvSpPr>
            <a:spLocks noChangeArrowheads="1"/>
          </p:cNvSpPr>
          <p:nvPr/>
        </p:nvSpPr>
        <p:spPr bwMode="auto">
          <a:xfrm>
            <a:off x="322263" y="2837880"/>
            <a:ext cx="8713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隨着反應進行，生成的硫會越來越多。</a:t>
            </a:r>
            <a:endParaRPr lang="en-US" altLang="zh-TW" sz="2800" dirty="0">
              <a:latin typeface="Arial" charset="0"/>
              <a:cs typeface="Arial" charset="0"/>
            </a:endParaRPr>
          </a:p>
        </p:txBody>
      </p:sp>
      <p:sp>
        <p:nvSpPr>
          <p:cNvPr id="17415" name="矩形 6"/>
          <p:cNvSpPr>
            <a:spLocks noChangeArrowheads="1"/>
          </p:cNvSpPr>
          <p:nvPr/>
        </p:nvSpPr>
        <p:spPr bwMode="auto">
          <a:xfrm>
            <a:off x="322263" y="3604954"/>
            <a:ext cx="69627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反應混合物變得 </a:t>
            </a:r>
            <a:r>
              <a:rPr lang="zh-HK" altLang="en-US" sz="3200" b="1" dirty="0">
                <a:solidFill>
                  <a:srgbClr val="3399FF"/>
                </a:solidFill>
              </a:rPr>
              <a:t>混濁</a:t>
            </a:r>
            <a:r>
              <a:rPr lang="zh-TW" altLang="en-US" sz="2800" dirty="0"/>
              <a:t>。</a:t>
            </a:r>
            <a:endParaRPr kumimoji="0" lang="en-US" altLang="zh-TW" sz="2800" dirty="0">
              <a:solidFill>
                <a:srgbClr val="000000"/>
              </a:solidFill>
              <a:latin typeface="Arial" charset="0"/>
              <a:cs typeface="Arial" charset="0"/>
            </a:endParaRPr>
          </a:p>
        </p:txBody>
      </p:sp>
      <p:pic>
        <p:nvPicPr>
          <p:cNvPr id="10" name="Picture 4" descr="C:\Documents and Settings\Aristo\Desktop\shared\From Shirley\9.10.2014\F22.15a.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74628" y="4415721"/>
            <a:ext cx="1165359" cy="115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5" descr="C:\Documents and Settings\Aristo\Desktop\shared\From Shirley\9.10.2014\F22.15b.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79912" y="4423732"/>
            <a:ext cx="1170938" cy="1156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6" descr="C:\Documents and Settings\Aristo\Desktop\shared\From Shirley\9.10.2014\F22.15c.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44208" y="4423732"/>
            <a:ext cx="1159082" cy="1156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向右箭號 12"/>
          <p:cNvSpPr/>
          <p:nvPr/>
        </p:nvSpPr>
        <p:spPr>
          <a:xfrm>
            <a:off x="1913605" y="5693186"/>
            <a:ext cx="5110143" cy="158310"/>
          </a:xfrm>
          <a:prstGeom prst="rightArrow">
            <a:avLst>
              <a:gd name="adj1" fmla="val 50000"/>
              <a:gd name="adj2" fmla="val 109272"/>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HK" altLang="en-US"/>
          </a:p>
        </p:txBody>
      </p:sp>
      <p:sp>
        <p:nvSpPr>
          <p:cNvPr id="14" name="矩形 3"/>
          <p:cNvSpPr>
            <a:spLocks noChangeArrowheads="1"/>
          </p:cNvSpPr>
          <p:nvPr/>
        </p:nvSpPr>
        <p:spPr bwMode="auto">
          <a:xfrm>
            <a:off x="1763688" y="5837202"/>
            <a:ext cx="557522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dirty="0"/>
              <a:t>交叉隨時間變得越來越模糊，最後被「遮蔽」。</a:t>
            </a:r>
            <a:endParaRPr lang="zh-HK" altLang="en-US" sz="2000" dirty="0">
              <a:latin typeface="Arial" charset="0"/>
              <a:ea typeface="Arial Unicode MS" pitchFamily="34" charset="-120"/>
              <a:cs typeface="Arial" charset="0"/>
            </a:endParaRPr>
          </a:p>
        </p:txBody>
      </p:sp>
    </p:spTree>
    <p:extLst>
      <p:ext uri="{BB962C8B-B14F-4D97-AF65-F5344CB8AC3E}">
        <p14:creationId xmlns:p14="http://schemas.microsoft.com/office/powerpoint/2010/main" val="5673052"/>
      </p:ext>
    </p:extLst>
  </p:cSld>
  <p:clrMapOvr>
    <a:masterClrMapping/>
  </p:clrMapOvr>
  <p:timing>
    <p:tnLst>
      <p:par>
        <p:cTn id="1" dur="indefinite" restart="never" nodeType="tmRoot"/>
      </p:par>
    </p:tnLst>
  </p:timing>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矩形 1"/>
          <p:cNvSpPr>
            <a:spLocks noChangeArrowheads="1"/>
          </p:cNvSpPr>
          <p:nvPr/>
        </p:nvSpPr>
        <p:spPr bwMode="auto">
          <a:xfrm>
            <a:off x="34925" y="625376"/>
            <a:ext cx="9361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交叉被「遮蔽」所需的時間與反應的平均速率成</a:t>
            </a:r>
            <a:r>
              <a:rPr lang="zh-TW" altLang="en-US" sz="3200" b="1">
                <a:solidFill>
                  <a:srgbClr val="3399FF"/>
                </a:solidFill>
              </a:rPr>
              <a:t>反比</a:t>
            </a:r>
            <a:r>
              <a:rPr lang="zh-TW" altLang="en-US" sz="2400"/>
              <a:t>。</a:t>
            </a:r>
            <a:endParaRPr kumimoji="0" lang="en-US" altLang="zh-TW" sz="2400">
              <a:solidFill>
                <a:srgbClr val="000000"/>
              </a:solidFill>
              <a:latin typeface="Arial" charset="0"/>
              <a:cs typeface="Arial" charset="0"/>
            </a:endParaRPr>
          </a:p>
        </p:txBody>
      </p:sp>
      <p:sp>
        <p:nvSpPr>
          <p:cNvPr id="19459" name="Rectangle 6"/>
          <p:cNvSpPr>
            <a:spLocks noChangeArrowheads="1"/>
          </p:cNvSpPr>
          <p:nvPr/>
        </p:nvSpPr>
        <p:spPr bwMode="auto">
          <a:xfrm>
            <a:off x="900113" y="1715988"/>
            <a:ext cx="71707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latin typeface="Arial" charset="0"/>
                <a:sym typeface="Symbol" pitchFamily="18" charset="2"/>
              </a:rPr>
              <a:t>平均速率  </a:t>
            </a:r>
            <a:r>
              <a:rPr lang="en-US" altLang="zh-HK" sz="2800">
                <a:latin typeface="Arial" charset="0"/>
                <a:sym typeface="Symbol" pitchFamily="18" charset="2"/>
              </a:rPr>
              <a:t></a:t>
            </a:r>
            <a:r>
              <a:rPr lang="en-US" altLang="zh-HK" sz="2800">
                <a:latin typeface="Arial" charset="0"/>
              </a:rPr>
              <a:t>  </a:t>
            </a:r>
            <a:r>
              <a:rPr lang="en-US" altLang="zh-HK" sz="2600" baseline="45000">
                <a:latin typeface="Arial" charset="0"/>
              </a:rPr>
              <a:t>____________________________________</a:t>
            </a:r>
            <a:endParaRPr lang="en-US" altLang="zh-TW" sz="2600" baseline="45000">
              <a:latin typeface="Arial" charset="0"/>
            </a:endParaRPr>
          </a:p>
        </p:txBody>
      </p:sp>
      <p:sp>
        <p:nvSpPr>
          <p:cNvPr id="19460" name="文字方塊 11"/>
          <p:cNvSpPr txBox="1">
            <a:spLocks noChangeArrowheads="1"/>
          </p:cNvSpPr>
          <p:nvPr/>
        </p:nvSpPr>
        <p:spPr bwMode="auto">
          <a:xfrm>
            <a:off x="3070225" y="1520726"/>
            <a:ext cx="465772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2800">
                <a:latin typeface="Arial" charset="0"/>
                <a:cs typeface="Arial" charset="0"/>
              </a:rPr>
              <a:t>1</a:t>
            </a:r>
          </a:p>
          <a:p>
            <a:pPr algn="ctr" eaLnBrk="1" hangingPunct="1"/>
            <a:r>
              <a:rPr lang="zh-TW" altLang="en-US" sz="2800"/>
              <a:t>交叉被「遮蔽」所需的時間  </a:t>
            </a:r>
            <a:endParaRPr kumimoji="0" lang="zh-HK" altLang="en-US" sz="2800">
              <a:latin typeface="Arial" charset="0"/>
              <a:cs typeface="Arial" charset="0"/>
            </a:endParaRPr>
          </a:p>
        </p:txBody>
      </p:sp>
      <p:sp>
        <p:nvSpPr>
          <p:cNvPr id="19461" name="矩形 4"/>
          <p:cNvSpPr>
            <a:spLocks noChangeArrowheads="1"/>
          </p:cNvSpPr>
          <p:nvPr/>
        </p:nvSpPr>
        <p:spPr bwMode="auto">
          <a:xfrm>
            <a:off x="34925" y="3232051"/>
            <a:ext cx="8569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0850" indent="-45085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要探究温度對反應速率的影響</a:t>
            </a:r>
            <a:endParaRPr kumimoji="0" lang="en-US" altLang="zh-TW" sz="2800">
              <a:solidFill>
                <a:srgbClr val="000000"/>
              </a:solidFill>
              <a:latin typeface="Arial" charset="0"/>
              <a:cs typeface="Arial" charset="0"/>
            </a:endParaRPr>
          </a:p>
        </p:txBody>
      </p:sp>
      <p:sp>
        <p:nvSpPr>
          <p:cNvPr id="6" name="Rectangle 2"/>
          <p:cNvSpPr>
            <a:spLocks noChangeArrowheads="1"/>
          </p:cNvSpPr>
          <p:nvPr/>
        </p:nvSpPr>
        <p:spPr bwMode="auto">
          <a:xfrm>
            <a:off x="539750" y="3935313"/>
            <a:ext cx="78486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 typeface="Wingdings" pitchFamily="2" charset="2"/>
              <a:buChar char="Ø"/>
            </a:pPr>
            <a:r>
              <a:rPr lang="zh-TW" altLang="en-US" sz="2800"/>
              <a:t>在相同壓強下使用不同温度的硫代硫酸鈉溶液重複以上實驗</a:t>
            </a:r>
            <a:endParaRPr lang="en-US" altLang="zh-TW" sz="2800">
              <a:latin typeface="Arial" charset="0"/>
              <a:cs typeface="Arial" charset="0"/>
              <a:sym typeface="Symbol" pitchFamily="18" charset="2"/>
            </a:endParaRPr>
          </a:p>
        </p:txBody>
      </p:sp>
      <p:sp>
        <p:nvSpPr>
          <p:cNvPr id="7" name="Rectangle 2"/>
          <p:cNvSpPr>
            <a:spLocks noChangeArrowheads="1"/>
          </p:cNvSpPr>
          <p:nvPr/>
        </p:nvSpPr>
        <p:spPr bwMode="auto">
          <a:xfrm>
            <a:off x="539750" y="5067201"/>
            <a:ext cx="799306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 typeface="Wingdings" pitchFamily="2" charset="2"/>
              <a:buChar char="Ø"/>
            </a:pPr>
            <a:r>
              <a:rPr lang="zh-TW" altLang="en-US" sz="2800"/>
              <a:t>每次使用相同濃度和體積的硫代硫酸鈉溶液和稀氫氯酸</a:t>
            </a:r>
            <a:endParaRPr lang="en-US" altLang="zh-TW" sz="2800">
              <a:latin typeface="Arial" charset="0"/>
              <a:cs typeface="Arial" charset="0"/>
              <a:sym typeface="Symbol" pitchFamily="18" charset="2"/>
            </a:endParaRPr>
          </a:p>
        </p:txBody>
      </p:sp>
    </p:spTree>
    <p:extLst>
      <p:ext uri="{BB962C8B-B14F-4D97-AF65-F5344CB8AC3E}">
        <p14:creationId xmlns:p14="http://schemas.microsoft.com/office/powerpoint/2010/main" val="1924412262"/>
      </p:ext>
    </p:extLst>
  </p:cSld>
  <p:clrMapOvr>
    <a:masterClrMapping/>
  </p:clrMapOvr>
  <p:timing>
    <p:tnLst>
      <p:par>
        <p:cTn id="1" dur="indefinite" restart="never" nodeType="tmRoot"/>
      </p:par>
    </p:tnLst>
  </p:timing>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36" name="Group 56"/>
          <p:cNvGraphicFramePr>
            <a:graphicFrameLocks noGrp="1"/>
          </p:cNvGraphicFramePr>
          <p:nvPr/>
        </p:nvGraphicFramePr>
        <p:xfrm>
          <a:off x="179388" y="1052513"/>
          <a:ext cx="8640762" cy="3930730"/>
        </p:xfrm>
        <a:graphic>
          <a:graphicData uri="http://schemas.openxmlformats.org/drawingml/2006/table">
            <a:tbl>
              <a:tblPr/>
              <a:tblGrid>
                <a:gridCol w="3311525">
                  <a:extLst>
                    <a:ext uri="{9D8B030D-6E8A-4147-A177-3AD203B41FA5}">
                      <a16:colId xmlns="" xmlns:a16="http://schemas.microsoft.com/office/drawing/2014/main" val="20000"/>
                    </a:ext>
                  </a:extLst>
                </a:gridCol>
                <a:gridCol w="3097212">
                  <a:extLst>
                    <a:ext uri="{9D8B030D-6E8A-4147-A177-3AD203B41FA5}">
                      <a16:colId xmlns="" xmlns:a16="http://schemas.microsoft.com/office/drawing/2014/main" val="20001"/>
                    </a:ext>
                  </a:extLst>
                </a:gridCol>
                <a:gridCol w="2232025">
                  <a:extLst>
                    <a:ext uri="{9D8B030D-6E8A-4147-A177-3AD203B41FA5}">
                      <a16:colId xmlns="" xmlns:a16="http://schemas.microsoft.com/office/drawing/2014/main" val="20002"/>
                    </a:ext>
                  </a:extLst>
                </a:gridCol>
              </a:tblGrid>
              <a:tr h="822772">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cs typeface="Arial" charset="0"/>
                        </a:rPr>
                        <a:t>反應混合物的温度</a:t>
                      </a:r>
                      <a:r>
                        <a:rPr kumimoji="0" lang="en-US" altLang="zh-HK" sz="2400" b="1" i="0" u="none" strike="noStrike" cap="none" normalizeH="0" baseline="0" smtClean="0">
                          <a:ln>
                            <a:noFill/>
                          </a:ln>
                          <a:solidFill>
                            <a:schemeClr val="bg1"/>
                          </a:solidFill>
                          <a:effectLst/>
                          <a:latin typeface="Arial" charset="0"/>
                          <a:ea typeface="新細明體" pitchFamily="18" charset="-120"/>
                          <a:cs typeface="Arial" charset="0"/>
                        </a:rPr>
                        <a:t> (</a:t>
                      </a:r>
                      <a:r>
                        <a:rPr kumimoji="0" lang="en-US" altLang="zh-HK" sz="2400" b="1" i="0" u="none" strike="noStrike" cap="none" normalizeH="0" baseline="0" smtClean="0">
                          <a:ln>
                            <a:noFill/>
                          </a:ln>
                          <a:solidFill>
                            <a:schemeClr val="bg1"/>
                          </a:solidFill>
                          <a:effectLst/>
                          <a:latin typeface="Arial" charset="0"/>
                          <a:ea typeface="新細明體" pitchFamily="18" charset="-120"/>
                          <a:cs typeface="Arial" charset="0"/>
                          <a:sym typeface="Symbol" pitchFamily="18" charset="2"/>
                        </a:rPr>
                        <a:t>C)</a:t>
                      </a:r>
                      <a:endParaRPr kumimoji="0" lang="zh-HK" altLang="en-US" sz="2400" b="1" i="0" u="none" strike="noStrike" cap="none" normalizeH="0" baseline="0" smtClean="0">
                        <a:ln>
                          <a:noFill/>
                        </a:ln>
                        <a:solidFill>
                          <a:schemeClr val="bg1"/>
                        </a:solidFill>
                        <a:effectLst/>
                        <a:latin typeface="Arial" charset="0"/>
                        <a:ea typeface="新細明體" pitchFamily="18" charset="-120"/>
                        <a:cs typeface="Arial" charset="0"/>
                      </a:endParaRPr>
                    </a:p>
                  </a:txBody>
                  <a:tcPr marL="91438" marR="91438" marT="45635" marB="45635" anchor="ctr" horzOverflow="overflow">
                    <a:lnL w="12700" cap="flat" cmpd="sng" algn="ctr">
                      <a:solidFill>
                        <a:srgbClr val="0099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rgbClr val="00B050"/>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400" b="1" i="0" u="none" strike="noStrike" cap="none" normalizeH="0" baseline="0" smtClean="0">
                          <a:ln>
                            <a:noFill/>
                          </a:ln>
                          <a:solidFill>
                            <a:schemeClr val="bg1"/>
                          </a:solidFill>
                          <a:effectLst/>
                          <a:latin typeface="Calibri" pitchFamily="34" charset="0"/>
                          <a:ea typeface="新細明體" pitchFamily="18" charset="-120"/>
                        </a:rPr>
                        <a:t>交叉被「遮蔽」</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HK" altLang="en-US" sz="2400" b="1" i="0" u="none" strike="noStrike" cap="none" normalizeH="0" baseline="0" smtClean="0">
                          <a:ln>
                            <a:noFill/>
                          </a:ln>
                          <a:solidFill>
                            <a:schemeClr val="bg1"/>
                          </a:solidFill>
                          <a:effectLst/>
                          <a:latin typeface="Calibri" pitchFamily="34" charset="0"/>
                          <a:ea typeface="新細明體" pitchFamily="18" charset="-120"/>
                        </a:rPr>
                        <a:t>所需的時間 </a:t>
                      </a:r>
                      <a:r>
                        <a:rPr kumimoji="0" lang="en-US" altLang="zh-HK" sz="2400" b="1" i="0" u="none" strike="noStrike" cap="none" normalizeH="0" baseline="0" smtClean="0">
                          <a:ln>
                            <a:noFill/>
                          </a:ln>
                          <a:solidFill>
                            <a:schemeClr val="bg1"/>
                          </a:solidFill>
                          <a:effectLst/>
                          <a:latin typeface="Calibri" pitchFamily="34" charset="0"/>
                          <a:ea typeface="新細明體" pitchFamily="18" charset="-120"/>
                        </a:rPr>
                        <a:t>(</a:t>
                      </a:r>
                      <a:r>
                        <a:rPr kumimoji="0" lang="en-US" altLang="zh-HK" sz="2400" b="1" i="0" u="none" strike="noStrike" cap="none" normalizeH="0" baseline="0" smtClean="0">
                          <a:ln>
                            <a:noFill/>
                          </a:ln>
                          <a:solidFill>
                            <a:schemeClr val="bg1"/>
                          </a:solidFill>
                          <a:effectLst/>
                          <a:latin typeface="Arial" charset="0"/>
                          <a:ea typeface="新細明體" pitchFamily="18" charset="-120"/>
                          <a:cs typeface="Arial" charset="0"/>
                        </a:rPr>
                        <a:t>s)</a:t>
                      </a:r>
                      <a:endParaRPr kumimoji="0" lang="zh-HK" altLang="en-US" sz="2400" b="1" i="0" u="none" strike="noStrike" cap="none" normalizeH="0" baseline="0" smtClean="0">
                        <a:ln>
                          <a:noFill/>
                        </a:ln>
                        <a:solidFill>
                          <a:schemeClr val="bg1"/>
                        </a:solidFill>
                        <a:effectLst/>
                        <a:latin typeface="Arial" charset="0"/>
                        <a:ea typeface="新細明體" pitchFamily="18" charset="-120"/>
                        <a:cs typeface="Arial" charset="0"/>
                      </a:endParaRPr>
                    </a:p>
                  </a:txBody>
                  <a:tcPr marL="91438" marR="91438" marT="45635" marB="45635"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rgbClr val="00B050"/>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Calibri" pitchFamily="34" charset="0"/>
                        <a:ea typeface="新細明體" pitchFamily="18" charset="-120"/>
                      </a:endParaRPr>
                    </a:p>
                  </a:txBody>
                  <a:tcPr marL="91438" marR="91438" marT="45635" marB="45635" horzOverflow="overflow">
                    <a:lnL w="12700" cap="flat" cmpd="sng" algn="ctr">
                      <a:solidFill>
                        <a:schemeClr val="bg1"/>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rgbClr val="00B050"/>
                    </a:solidFill>
                  </a:tcPr>
                </a:tc>
                <a:extLst>
                  <a:ext uri="{0D108BD9-81ED-4DB2-BD59-A6C34878D82A}">
                    <a16:rowId xmlns="" xmlns:a16="http://schemas.microsoft.com/office/drawing/2014/main" val="10000"/>
                  </a:ext>
                </a:extLst>
              </a:tr>
              <a:tr h="517980">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smtClean="0">
                          <a:ln>
                            <a:noFill/>
                          </a:ln>
                          <a:solidFill>
                            <a:schemeClr val="tx1"/>
                          </a:solidFill>
                          <a:effectLst/>
                          <a:latin typeface="Arial" charset="0"/>
                          <a:ea typeface="新細明體" pitchFamily="18" charset="-120"/>
                          <a:cs typeface="Arial" charset="0"/>
                        </a:rPr>
                        <a:t>22</a:t>
                      </a:r>
                      <a:endParaRPr kumimoji="0" lang="zh-HK" altLang="en-US" sz="28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517980">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smtClean="0">
                          <a:ln>
                            <a:noFill/>
                          </a:ln>
                          <a:solidFill>
                            <a:schemeClr val="tx1"/>
                          </a:solidFill>
                          <a:effectLst/>
                          <a:latin typeface="Arial" charset="0"/>
                          <a:ea typeface="新細明體" pitchFamily="18" charset="-120"/>
                          <a:cs typeface="Arial" charset="0"/>
                        </a:rPr>
                        <a:t>35</a:t>
                      </a:r>
                      <a:endParaRPr kumimoji="0" lang="zh-HK" altLang="en-US" sz="28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2"/>
                  </a:ext>
                </a:extLst>
              </a:tr>
              <a:tr h="517980">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smtClean="0">
                          <a:ln>
                            <a:noFill/>
                          </a:ln>
                          <a:solidFill>
                            <a:schemeClr val="tx1"/>
                          </a:solidFill>
                          <a:effectLst/>
                          <a:latin typeface="Arial" charset="0"/>
                          <a:ea typeface="新細明體" pitchFamily="18" charset="-120"/>
                          <a:cs typeface="Arial" charset="0"/>
                        </a:rPr>
                        <a:t>45</a:t>
                      </a:r>
                      <a:endParaRPr kumimoji="0" lang="zh-HK" altLang="en-US" sz="28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3"/>
                  </a:ext>
                </a:extLst>
              </a:tr>
              <a:tr h="517980">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smtClean="0">
                          <a:ln>
                            <a:noFill/>
                          </a:ln>
                          <a:solidFill>
                            <a:schemeClr val="tx1"/>
                          </a:solidFill>
                          <a:effectLst/>
                          <a:latin typeface="Arial" charset="0"/>
                          <a:ea typeface="新細明體" pitchFamily="18" charset="-120"/>
                          <a:cs typeface="Arial" charset="0"/>
                        </a:rPr>
                        <a:t>55</a:t>
                      </a:r>
                      <a:endParaRPr kumimoji="0" lang="zh-HK" altLang="en-US" sz="28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4"/>
                  </a:ext>
                </a:extLst>
              </a:tr>
              <a:tr h="517980">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smtClean="0">
                          <a:ln>
                            <a:noFill/>
                          </a:ln>
                          <a:solidFill>
                            <a:schemeClr val="tx1"/>
                          </a:solidFill>
                          <a:effectLst/>
                          <a:latin typeface="Arial" charset="0"/>
                          <a:ea typeface="新細明體" pitchFamily="18" charset="-120"/>
                          <a:cs typeface="Arial" charset="0"/>
                        </a:rPr>
                        <a:t>60</a:t>
                      </a:r>
                      <a:endParaRPr kumimoji="0" lang="zh-HK" altLang="en-US" sz="28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5"/>
                  </a:ext>
                </a:extLst>
              </a:tr>
              <a:tr h="517980">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smtClean="0">
                          <a:ln>
                            <a:noFill/>
                          </a:ln>
                          <a:solidFill>
                            <a:schemeClr val="tx1"/>
                          </a:solidFill>
                          <a:effectLst/>
                          <a:latin typeface="Arial" charset="0"/>
                          <a:ea typeface="新細明體" pitchFamily="18" charset="-120"/>
                          <a:cs typeface="Arial" charset="0"/>
                        </a:rPr>
                        <a:t>65</a:t>
                      </a:r>
                      <a:endParaRPr kumimoji="0" lang="zh-HK" altLang="en-US" sz="28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charset="0"/>
                        <a:defRPr sz="2800">
                          <a:solidFill>
                            <a:schemeClr val="tx1"/>
                          </a:solidFill>
                          <a:latin typeface="Calibri" pitchFamily="34" charset="0"/>
                          <a:ea typeface="新細明體" pitchFamily="18" charset="-120"/>
                        </a:defRPr>
                      </a:lvl1pPr>
                      <a:lvl2pPr marL="742950" indent="-285750" eaLnBrk="0" hangingPunct="0">
                        <a:spcBef>
                          <a:spcPct val="20000"/>
                        </a:spcBef>
                        <a:buFont typeface="Arial" charset="0"/>
                        <a:defRPr sz="2400">
                          <a:solidFill>
                            <a:schemeClr val="tx1"/>
                          </a:solidFill>
                          <a:latin typeface="Calibri" pitchFamily="34" charset="0"/>
                          <a:ea typeface="新細明體" pitchFamily="18" charset="-120"/>
                        </a:defRPr>
                      </a:lvl2pPr>
                      <a:lvl3pPr marL="1143000" indent="-228600" eaLnBrk="0" hangingPunct="0">
                        <a:spcBef>
                          <a:spcPct val="20000"/>
                        </a:spcBef>
                        <a:buFont typeface="Arial" charset="0"/>
                        <a:defRPr sz="2000">
                          <a:solidFill>
                            <a:schemeClr val="tx1"/>
                          </a:solidFill>
                          <a:latin typeface="Calibri" pitchFamily="34" charset="0"/>
                          <a:ea typeface="新細明體" pitchFamily="18" charset="-120"/>
                        </a:defRPr>
                      </a:lvl3pPr>
                      <a:lvl4pPr marL="1600200" indent="-228600" eaLnBrk="0" hangingPunct="0">
                        <a:spcBef>
                          <a:spcPct val="20000"/>
                        </a:spcBef>
                        <a:buFont typeface="Arial" charset="0"/>
                        <a:defRPr>
                          <a:solidFill>
                            <a:schemeClr val="tx1"/>
                          </a:solidFill>
                          <a:latin typeface="Calibri" pitchFamily="34" charset="0"/>
                          <a:ea typeface="新細明體" pitchFamily="18" charset="-120"/>
                        </a:defRPr>
                      </a:lvl4pPr>
                      <a:lvl5pPr marL="2057400" indent="-228600" eaLnBrk="0" hangingPunct="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charset="0"/>
                        <a:ea typeface="新細明體" pitchFamily="18" charset="-120"/>
                        <a:cs typeface="Arial" charset="0"/>
                      </a:endParaRPr>
                    </a:p>
                  </a:txBody>
                  <a:tcPr marL="91438" marR="91438" marT="45635" marB="45635" horzOverflow="overflow">
                    <a:lnL w="12700" cap="flat" cmpd="sng" algn="ctr">
                      <a:solidFill>
                        <a:srgbClr val="009900"/>
                      </a:solidFill>
                      <a:prstDash val="solid"/>
                      <a:round/>
                      <a:headEnd type="none" w="med" len="med"/>
                      <a:tailEnd type="none" w="med" len="med"/>
                    </a:lnL>
                    <a:lnR w="12700" cap="flat" cmpd="sng" algn="ctr">
                      <a:solidFill>
                        <a:srgbClr val="009900"/>
                      </a:solidFill>
                      <a:prstDash val="solid"/>
                      <a:round/>
                      <a:headEnd type="none" w="med" len="med"/>
                      <a:tailEnd type="none" w="med" len="med"/>
                    </a:lnR>
                    <a:lnT w="12700" cap="flat" cmpd="sng" algn="ctr">
                      <a:solidFill>
                        <a:srgbClr val="009900"/>
                      </a:solidFill>
                      <a:prstDash val="solid"/>
                      <a:round/>
                      <a:headEnd type="none" w="med" len="med"/>
                      <a:tailEnd type="none" w="med" len="med"/>
                    </a:lnT>
                    <a:lnB w="12700" cap="flat" cmpd="sng" algn="ctr">
                      <a:solidFill>
                        <a:srgbClr val="009900"/>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6"/>
                  </a:ext>
                </a:extLst>
              </a:tr>
            </a:tbl>
          </a:graphicData>
        </a:graphic>
      </p:graphicFrame>
      <p:sp>
        <p:nvSpPr>
          <p:cNvPr id="23590" name="文字方塊 2"/>
          <p:cNvSpPr txBox="1">
            <a:spLocks noChangeArrowheads="1"/>
          </p:cNvSpPr>
          <p:nvPr/>
        </p:nvSpPr>
        <p:spPr bwMode="auto">
          <a:xfrm>
            <a:off x="7005638" y="1052513"/>
            <a:ext cx="873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2400" b="1">
                <a:solidFill>
                  <a:schemeClr val="bg1"/>
                </a:solidFill>
                <a:latin typeface="新細明體" charset="-120"/>
                <a:cs typeface="Arial" charset="0"/>
              </a:rPr>
              <a:t>1</a:t>
            </a:r>
          </a:p>
          <a:p>
            <a:pPr algn="ctr" eaLnBrk="1" hangingPunct="1"/>
            <a:r>
              <a:rPr kumimoji="0" lang="zh-TW" altLang="en-US" sz="2400" b="1">
                <a:solidFill>
                  <a:schemeClr val="bg1"/>
                </a:solidFill>
                <a:latin typeface="新細明體" charset="-120"/>
                <a:cs typeface="Arial" charset="0"/>
              </a:rPr>
              <a:t>時間</a:t>
            </a:r>
            <a:r>
              <a:rPr kumimoji="0" lang="en-US" altLang="zh-HK" sz="2400" b="1">
                <a:solidFill>
                  <a:schemeClr val="bg1"/>
                </a:solidFill>
                <a:latin typeface="新細明體" charset="-120"/>
                <a:cs typeface="Arial" charset="0"/>
              </a:rPr>
              <a:t> </a:t>
            </a:r>
            <a:endParaRPr kumimoji="0" lang="zh-HK" altLang="en-US" sz="2400" b="1">
              <a:solidFill>
                <a:schemeClr val="bg1"/>
              </a:solidFill>
              <a:latin typeface="新細明體" charset="-120"/>
              <a:cs typeface="Arial" charset="0"/>
            </a:endParaRPr>
          </a:p>
        </p:txBody>
      </p:sp>
      <p:cxnSp>
        <p:nvCxnSpPr>
          <p:cNvPr id="5" name="直線接點 4"/>
          <p:cNvCxnSpPr>
            <a:stCxn id="23590" idx="1"/>
            <a:endCxn id="23590" idx="3"/>
          </p:cNvCxnSpPr>
          <p:nvPr/>
        </p:nvCxnSpPr>
        <p:spPr>
          <a:xfrm>
            <a:off x="7005638" y="1463675"/>
            <a:ext cx="873125"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3592" name="文字方塊 5"/>
          <p:cNvSpPr txBox="1">
            <a:spLocks noChangeArrowheads="1"/>
          </p:cNvSpPr>
          <p:nvPr/>
        </p:nvSpPr>
        <p:spPr bwMode="auto">
          <a:xfrm>
            <a:off x="7816850" y="1236663"/>
            <a:ext cx="7810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b="1">
                <a:solidFill>
                  <a:schemeClr val="bg1"/>
                </a:solidFill>
                <a:latin typeface="Arial" charset="0"/>
                <a:cs typeface="Arial" charset="0"/>
              </a:rPr>
              <a:t>(s</a:t>
            </a:r>
            <a:r>
              <a:rPr kumimoji="0" lang="en-US" altLang="zh-HK" sz="2400" b="1" baseline="30000">
                <a:solidFill>
                  <a:schemeClr val="bg1"/>
                </a:solidFill>
                <a:latin typeface="Arial" charset="0"/>
                <a:cs typeface="Arial" charset="0"/>
                <a:sym typeface="Symbol" pitchFamily="18" charset="2"/>
              </a:rPr>
              <a:t>1</a:t>
            </a:r>
            <a:r>
              <a:rPr kumimoji="0" lang="en-US" altLang="zh-HK" sz="2400" b="1">
                <a:solidFill>
                  <a:schemeClr val="bg1"/>
                </a:solidFill>
                <a:latin typeface="Arial" charset="0"/>
                <a:cs typeface="Arial" charset="0"/>
                <a:sym typeface="Symbol" pitchFamily="18" charset="2"/>
              </a:rPr>
              <a:t>)</a:t>
            </a:r>
            <a:endParaRPr kumimoji="0" lang="zh-HK" altLang="en-US" sz="2400" b="1">
              <a:solidFill>
                <a:schemeClr val="bg1"/>
              </a:solidFill>
              <a:latin typeface="Arial" charset="0"/>
              <a:cs typeface="Arial" charset="0"/>
            </a:endParaRPr>
          </a:p>
        </p:txBody>
      </p:sp>
      <p:sp>
        <p:nvSpPr>
          <p:cNvPr id="20524" name="Rectangle 44"/>
          <p:cNvSpPr>
            <a:spLocks noChangeArrowheads="1"/>
          </p:cNvSpPr>
          <p:nvPr/>
        </p:nvSpPr>
        <p:spPr bwMode="auto">
          <a:xfrm>
            <a:off x="4500563" y="1843088"/>
            <a:ext cx="11128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250.0</a:t>
            </a:r>
            <a:endParaRPr kumimoji="0" lang="zh-TW" altLang="en-US" sz="3200"/>
          </a:p>
        </p:txBody>
      </p:sp>
      <p:sp>
        <p:nvSpPr>
          <p:cNvPr id="20525" name="Rectangle 45"/>
          <p:cNvSpPr>
            <a:spLocks noChangeArrowheads="1"/>
          </p:cNvSpPr>
          <p:nvPr/>
        </p:nvSpPr>
        <p:spPr bwMode="auto">
          <a:xfrm>
            <a:off x="7204075" y="1843088"/>
            <a:ext cx="11128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0.004</a:t>
            </a:r>
            <a:endParaRPr kumimoji="0" lang="zh-TW" altLang="en-US" sz="3200"/>
          </a:p>
        </p:txBody>
      </p:sp>
      <p:sp>
        <p:nvSpPr>
          <p:cNvPr id="20526" name="Rectangle 46"/>
          <p:cNvSpPr>
            <a:spLocks noChangeArrowheads="1"/>
          </p:cNvSpPr>
          <p:nvPr/>
        </p:nvSpPr>
        <p:spPr bwMode="auto">
          <a:xfrm>
            <a:off x="4500563" y="2347913"/>
            <a:ext cx="11128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100.0</a:t>
            </a:r>
            <a:endParaRPr kumimoji="0" lang="zh-TW" altLang="en-US" sz="3200"/>
          </a:p>
        </p:txBody>
      </p:sp>
      <p:sp>
        <p:nvSpPr>
          <p:cNvPr id="20527" name="Rectangle 47"/>
          <p:cNvSpPr>
            <a:spLocks noChangeArrowheads="1"/>
          </p:cNvSpPr>
          <p:nvPr/>
        </p:nvSpPr>
        <p:spPr bwMode="auto">
          <a:xfrm>
            <a:off x="7204075" y="2344738"/>
            <a:ext cx="11128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0.010</a:t>
            </a:r>
            <a:endParaRPr kumimoji="0" lang="zh-TW" altLang="en-US" sz="3200"/>
          </a:p>
        </p:txBody>
      </p:sp>
      <p:sp>
        <p:nvSpPr>
          <p:cNvPr id="20528" name="Rectangle 48"/>
          <p:cNvSpPr>
            <a:spLocks noChangeArrowheads="1"/>
          </p:cNvSpPr>
          <p:nvPr/>
        </p:nvSpPr>
        <p:spPr bwMode="auto">
          <a:xfrm>
            <a:off x="4716463" y="2851150"/>
            <a:ext cx="9064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50.0</a:t>
            </a:r>
            <a:endParaRPr kumimoji="0" lang="zh-TW" altLang="en-US" sz="3200"/>
          </a:p>
        </p:txBody>
      </p:sp>
      <p:sp>
        <p:nvSpPr>
          <p:cNvPr id="20529" name="Rectangle 49"/>
          <p:cNvSpPr>
            <a:spLocks noChangeArrowheads="1"/>
          </p:cNvSpPr>
          <p:nvPr/>
        </p:nvSpPr>
        <p:spPr bwMode="auto">
          <a:xfrm>
            <a:off x="7204075" y="2851150"/>
            <a:ext cx="11128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0.020</a:t>
            </a:r>
            <a:endParaRPr kumimoji="0" lang="zh-TW" altLang="en-US" sz="3200"/>
          </a:p>
        </p:txBody>
      </p:sp>
      <p:sp>
        <p:nvSpPr>
          <p:cNvPr id="20530" name="Rectangle 50"/>
          <p:cNvSpPr>
            <a:spLocks noChangeArrowheads="1"/>
          </p:cNvSpPr>
          <p:nvPr/>
        </p:nvSpPr>
        <p:spPr bwMode="auto">
          <a:xfrm>
            <a:off x="4716463" y="3355975"/>
            <a:ext cx="9064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25.0</a:t>
            </a:r>
            <a:endParaRPr kumimoji="0" lang="zh-TW" altLang="en-US" sz="3200"/>
          </a:p>
        </p:txBody>
      </p:sp>
      <p:sp>
        <p:nvSpPr>
          <p:cNvPr id="20531" name="Rectangle 51"/>
          <p:cNvSpPr>
            <a:spLocks noChangeArrowheads="1"/>
          </p:cNvSpPr>
          <p:nvPr/>
        </p:nvSpPr>
        <p:spPr bwMode="auto">
          <a:xfrm>
            <a:off x="7204075" y="3355975"/>
            <a:ext cx="11128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0.040</a:t>
            </a:r>
            <a:endParaRPr kumimoji="0" lang="zh-HK" altLang="en-US" sz="3200"/>
          </a:p>
        </p:txBody>
      </p:sp>
      <p:sp>
        <p:nvSpPr>
          <p:cNvPr id="20532" name="Rectangle 52"/>
          <p:cNvSpPr>
            <a:spLocks noChangeArrowheads="1"/>
          </p:cNvSpPr>
          <p:nvPr/>
        </p:nvSpPr>
        <p:spPr bwMode="auto">
          <a:xfrm>
            <a:off x="4716463" y="3929063"/>
            <a:ext cx="9064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17.5</a:t>
            </a:r>
            <a:endParaRPr kumimoji="0" lang="zh-TW" altLang="en-US" sz="3200"/>
          </a:p>
        </p:txBody>
      </p:sp>
      <p:sp>
        <p:nvSpPr>
          <p:cNvPr id="20533" name="Rectangle 53"/>
          <p:cNvSpPr>
            <a:spLocks noChangeArrowheads="1"/>
          </p:cNvSpPr>
          <p:nvPr/>
        </p:nvSpPr>
        <p:spPr bwMode="auto">
          <a:xfrm>
            <a:off x="7204075" y="3929063"/>
            <a:ext cx="11128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0.057</a:t>
            </a:r>
            <a:endParaRPr kumimoji="0" lang="zh-TW" altLang="en-US" sz="3200"/>
          </a:p>
        </p:txBody>
      </p:sp>
      <p:sp>
        <p:nvSpPr>
          <p:cNvPr id="20534" name="Rectangle 54"/>
          <p:cNvSpPr>
            <a:spLocks noChangeArrowheads="1"/>
          </p:cNvSpPr>
          <p:nvPr/>
        </p:nvSpPr>
        <p:spPr bwMode="auto">
          <a:xfrm>
            <a:off x="4716463" y="4432300"/>
            <a:ext cx="9064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12.5</a:t>
            </a:r>
            <a:endParaRPr kumimoji="0" lang="zh-TW" altLang="en-US" sz="3200"/>
          </a:p>
        </p:txBody>
      </p:sp>
      <p:sp>
        <p:nvSpPr>
          <p:cNvPr id="20535" name="Rectangle 55"/>
          <p:cNvSpPr>
            <a:spLocks noChangeArrowheads="1"/>
          </p:cNvSpPr>
          <p:nvPr/>
        </p:nvSpPr>
        <p:spPr bwMode="auto">
          <a:xfrm>
            <a:off x="7204075" y="4432300"/>
            <a:ext cx="11128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t>0.080</a:t>
            </a:r>
            <a:endParaRPr kumimoji="0" lang="zh-TW" altLang="en-US" sz="3200"/>
          </a:p>
        </p:txBody>
      </p:sp>
    </p:spTree>
    <p:extLst>
      <p:ext uri="{BB962C8B-B14F-4D97-AF65-F5344CB8AC3E}">
        <p14:creationId xmlns:p14="http://schemas.microsoft.com/office/powerpoint/2010/main" val="917929447"/>
      </p:ext>
    </p:extLst>
  </p:cSld>
  <p:clrMapOvr>
    <a:masterClrMapping/>
  </p:clrMapOvr>
  <p:timing>
    <p:tnLst>
      <p:par>
        <p:cTn id="1" dur="indefinite" restart="never" nodeType="tmRoot"/>
      </p:par>
    </p:tnLst>
  </p:timing>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ChangeArrowheads="1"/>
          </p:cNvSpPr>
          <p:nvPr/>
        </p:nvSpPr>
        <p:spPr bwMode="auto">
          <a:xfrm>
            <a:off x="250825" y="457895"/>
            <a:ext cx="842486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ts val="600"/>
              </a:spcBef>
              <a:buFontTx/>
              <a:buBlip>
                <a:blip r:embed="rId2"/>
              </a:buBlip>
            </a:pPr>
            <a:r>
              <a:rPr lang="zh-TW" altLang="en-US" sz="2800" dirty="0">
                <a:latin typeface="Arial" charset="0"/>
                <a:cs typeface="Arial" charset="0"/>
              </a:rPr>
              <a:t>繪畫反應速率 </a:t>
            </a:r>
            <a:r>
              <a:rPr lang="en-US" altLang="zh-TW" sz="2800" dirty="0">
                <a:latin typeface="Arial" charset="0"/>
                <a:cs typeface="Arial" charset="0"/>
              </a:rPr>
              <a:t>(</a:t>
            </a:r>
            <a:r>
              <a:rPr lang="zh-TW" altLang="en-US" sz="2800" dirty="0">
                <a:latin typeface="Arial" charset="0"/>
                <a:cs typeface="Arial" charset="0"/>
              </a:rPr>
              <a:t>即 </a:t>
            </a:r>
            <a:r>
              <a:rPr lang="en-US" altLang="zh-HK" sz="2800" baseline="40000" dirty="0">
                <a:latin typeface="Arial" charset="0"/>
                <a:cs typeface="Arial" charset="0"/>
              </a:rPr>
              <a:t>_______</a:t>
            </a:r>
            <a:r>
              <a:rPr lang="en-US" altLang="zh-HK" sz="2800" b="1" dirty="0">
                <a:latin typeface="Arial" charset="0"/>
                <a:cs typeface="Arial" charset="0"/>
              </a:rPr>
              <a:t> </a:t>
            </a:r>
            <a:r>
              <a:rPr lang="en-US" altLang="zh-HK" sz="2800" dirty="0">
                <a:latin typeface="Arial" charset="0"/>
                <a:cs typeface="Arial" charset="0"/>
              </a:rPr>
              <a:t>(s</a:t>
            </a:r>
            <a:r>
              <a:rPr lang="en-US" altLang="zh-HK" sz="2800" baseline="30000" dirty="0">
                <a:latin typeface="Arial" charset="0"/>
                <a:cs typeface="Arial" charset="0"/>
                <a:sym typeface="Symbol" pitchFamily="18" charset="2"/>
              </a:rPr>
              <a:t>1</a:t>
            </a:r>
            <a:r>
              <a:rPr lang="en-US" altLang="zh-HK" sz="2800" dirty="0">
                <a:latin typeface="Arial" charset="0"/>
                <a:cs typeface="Arial" charset="0"/>
                <a:sym typeface="Symbol" pitchFamily="18" charset="2"/>
              </a:rPr>
              <a:t>)) </a:t>
            </a:r>
            <a:r>
              <a:rPr lang="zh-TW" altLang="en-US" sz="2800" dirty="0">
                <a:latin typeface="Arial" charset="0"/>
                <a:cs typeface="Arial" charset="0"/>
                <a:sym typeface="Symbol" pitchFamily="18" charset="2"/>
              </a:rPr>
              <a:t>對反應混合物温度</a:t>
            </a:r>
            <a:r>
              <a:rPr lang="en-US" altLang="zh-HK" sz="2800" dirty="0">
                <a:latin typeface="Arial" charset="0"/>
                <a:cs typeface="Arial" charset="0"/>
              </a:rPr>
              <a:t> (</a:t>
            </a:r>
            <a:r>
              <a:rPr lang="en-US" altLang="zh-HK" sz="2800" dirty="0">
                <a:latin typeface="Arial" charset="0"/>
                <a:cs typeface="Arial" charset="0"/>
                <a:sym typeface="Symbol" pitchFamily="18" charset="2"/>
              </a:rPr>
              <a:t>C</a:t>
            </a:r>
            <a:r>
              <a:rPr lang="en-US" altLang="zh-HK" sz="2800" dirty="0">
                <a:latin typeface="Arial" charset="0"/>
                <a:cs typeface="Arial" charset="0"/>
              </a:rPr>
              <a:t>) </a:t>
            </a:r>
            <a:r>
              <a:rPr lang="zh-TW" altLang="en-US" sz="2800" dirty="0">
                <a:latin typeface="Arial" charset="0"/>
                <a:cs typeface="Arial" charset="0"/>
              </a:rPr>
              <a:t>的坐標圖。</a:t>
            </a:r>
            <a:endParaRPr lang="en-US" altLang="zh-TW" sz="2800" dirty="0">
              <a:latin typeface="Arial" charset="0"/>
              <a:cs typeface="Arial" charset="0"/>
            </a:endParaRPr>
          </a:p>
        </p:txBody>
      </p:sp>
      <p:sp>
        <p:nvSpPr>
          <p:cNvPr id="24579" name="文字方塊 2"/>
          <p:cNvSpPr txBox="1">
            <a:spLocks noChangeArrowheads="1"/>
          </p:cNvSpPr>
          <p:nvPr/>
        </p:nvSpPr>
        <p:spPr bwMode="auto">
          <a:xfrm>
            <a:off x="3686175" y="260648"/>
            <a:ext cx="90328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2800" dirty="0">
                <a:latin typeface="Arial" charset="0"/>
                <a:cs typeface="Arial" charset="0"/>
              </a:rPr>
              <a:t>1 </a:t>
            </a:r>
          </a:p>
          <a:p>
            <a:pPr algn="ctr" eaLnBrk="1" hangingPunct="1"/>
            <a:r>
              <a:rPr kumimoji="0" lang="zh-TW" altLang="en-US" sz="2800" dirty="0">
                <a:latin typeface="Arial" charset="0"/>
                <a:cs typeface="Arial" charset="0"/>
              </a:rPr>
              <a:t>時間</a:t>
            </a:r>
            <a:endParaRPr kumimoji="0" lang="zh-HK" altLang="en-US" sz="2800" dirty="0">
              <a:latin typeface="Arial" charset="0"/>
              <a:cs typeface="Arial" charset="0"/>
            </a:endParaRPr>
          </a:p>
        </p:txBody>
      </p:sp>
      <p:pic>
        <p:nvPicPr>
          <p:cNvPr id="2150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2082" y="1773510"/>
            <a:ext cx="4248150" cy="450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0" name="矩形 3"/>
          <p:cNvSpPr>
            <a:spLocks noChangeArrowheads="1"/>
          </p:cNvSpPr>
          <p:nvPr/>
        </p:nvSpPr>
        <p:spPr bwMode="auto">
          <a:xfrm>
            <a:off x="4209132" y="6269310"/>
            <a:ext cx="12271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温度</a:t>
            </a:r>
            <a:r>
              <a:rPr kumimoji="0" lang="en-US" altLang="zh-HK" sz="2000">
                <a:latin typeface="Arial" charset="0"/>
                <a:cs typeface="Arial" charset="0"/>
              </a:rPr>
              <a:t> (</a:t>
            </a:r>
            <a:r>
              <a:rPr kumimoji="0" lang="en-US" altLang="zh-HK" sz="2000">
                <a:latin typeface="Arial" charset="0"/>
                <a:cs typeface="Arial" charset="0"/>
                <a:sym typeface="Symbol" pitchFamily="18" charset="2"/>
              </a:rPr>
              <a:t>C</a:t>
            </a:r>
            <a:r>
              <a:rPr kumimoji="0" lang="en-US" altLang="zh-HK" sz="2000">
                <a:latin typeface="Arial" charset="0"/>
                <a:cs typeface="Arial" charset="0"/>
              </a:rPr>
              <a:t>)</a:t>
            </a:r>
            <a:endParaRPr kumimoji="0" lang="zh-HK" altLang="en-US" sz="2000"/>
          </a:p>
        </p:txBody>
      </p:sp>
      <p:sp>
        <p:nvSpPr>
          <p:cNvPr id="21511" name="矩形 5"/>
          <p:cNvSpPr>
            <a:spLocks noChangeArrowheads="1"/>
          </p:cNvSpPr>
          <p:nvPr/>
        </p:nvSpPr>
        <p:spPr bwMode="auto">
          <a:xfrm>
            <a:off x="1259557" y="4184923"/>
            <a:ext cx="1228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 </a:t>
            </a:r>
            <a:r>
              <a:rPr kumimoji="0" lang="en-US" altLang="zh-HK" sz="2000" baseline="40000">
                <a:latin typeface="Arial" charset="0"/>
                <a:cs typeface="Arial" charset="0"/>
              </a:rPr>
              <a:t>_______</a:t>
            </a:r>
            <a:r>
              <a:rPr kumimoji="0" lang="en-US" altLang="zh-HK" sz="2000">
                <a:latin typeface="Arial" charset="0"/>
                <a:cs typeface="Arial" charset="0"/>
              </a:rPr>
              <a:t> )</a:t>
            </a:r>
            <a:r>
              <a:rPr kumimoji="0" lang="en-US" altLang="zh-HK" sz="2000" b="1">
                <a:latin typeface="Arial" charset="0"/>
                <a:cs typeface="Arial" charset="0"/>
              </a:rPr>
              <a:t> </a:t>
            </a:r>
            <a:endParaRPr kumimoji="0" lang="zh-HK" altLang="en-US" sz="2000"/>
          </a:p>
        </p:txBody>
      </p:sp>
      <p:sp>
        <p:nvSpPr>
          <p:cNvPr id="21512" name="文字方塊 10"/>
          <p:cNvSpPr txBox="1">
            <a:spLocks noChangeArrowheads="1"/>
          </p:cNvSpPr>
          <p:nvPr/>
        </p:nvSpPr>
        <p:spPr bwMode="auto">
          <a:xfrm>
            <a:off x="1483395" y="4038873"/>
            <a:ext cx="6985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2000">
                <a:latin typeface="Arial" charset="0"/>
                <a:cs typeface="Arial" charset="0"/>
              </a:rPr>
              <a:t>1 </a:t>
            </a:r>
          </a:p>
          <a:p>
            <a:pPr algn="ctr" eaLnBrk="1" hangingPunct="1"/>
            <a:r>
              <a:rPr kumimoji="0" lang="zh-TW" altLang="en-US" sz="2000">
                <a:latin typeface="Arial" charset="0"/>
                <a:cs typeface="Arial" charset="0"/>
              </a:rPr>
              <a:t>時間</a:t>
            </a:r>
            <a:endParaRPr kumimoji="0" lang="zh-HK" altLang="en-US" sz="2000">
              <a:latin typeface="Arial" charset="0"/>
              <a:cs typeface="Arial" charset="0"/>
            </a:endParaRPr>
          </a:p>
        </p:txBody>
      </p:sp>
      <p:sp>
        <p:nvSpPr>
          <p:cNvPr id="21513" name="矩形 2"/>
          <p:cNvSpPr>
            <a:spLocks noChangeArrowheads="1"/>
          </p:cNvSpPr>
          <p:nvPr/>
        </p:nvSpPr>
        <p:spPr bwMode="auto">
          <a:xfrm>
            <a:off x="1516732" y="4699273"/>
            <a:ext cx="6715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solidFill>
                  <a:srgbClr val="000000"/>
                </a:solidFill>
                <a:latin typeface="Arial" charset="0"/>
                <a:cs typeface="Arial" charset="0"/>
              </a:rPr>
              <a:t>(s</a:t>
            </a:r>
            <a:r>
              <a:rPr kumimoji="0" lang="en-US" altLang="zh-HK" sz="2000" baseline="30000">
                <a:solidFill>
                  <a:srgbClr val="000000"/>
                </a:solidFill>
                <a:latin typeface="Arial" charset="0"/>
                <a:cs typeface="Arial" charset="0"/>
                <a:sym typeface="Symbol" pitchFamily="18" charset="2"/>
              </a:rPr>
              <a:t>1</a:t>
            </a:r>
            <a:r>
              <a:rPr kumimoji="0" lang="en-US" altLang="zh-HK" sz="2000">
                <a:solidFill>
                  <a:srgbClr val="000000"/>
                </a:solidFill>
                <a:latin typeface="Arial" charset="0"/>
                <a:cs typeface="Arial" charset="0"/>
                <a:sym typeface="Symbol" pitchFamily="18" charset="2"/>
              </a:rPr>
              <a:t>)</a:t>
            </a:r>
            <a:endParaRPr kumimoji="0" lang="zh-HK" altLang="en-US" sz="2000">
              <a:solidFill>
                <a:srgbClr val="000000"/>
              </a:solidFill>
            </a:endParaRPr>
          </a:p>
        </p:txBody>
      </p:sp>
      <p:sp>
        <p:nvSpPr>
          <p:cNvPr id="21514" name="文字方塊 3"/>
          <p:cNvSpPr txBox="1">
            <a:spLocks noChangeArrowheads="1"/>
          </p:cNvSpPr>
          <p:nvPr/>
        </p:nvSpPr>
        <p:spPr bwMode="auto">
          <a:xfrm>
            <a:off x="1586582" y="2926035"/>
            <a:ext cx="492125"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反應速率</a:t>
            </a:r>
            <a:endParaRPr lang="zh-HK" altLang="en-US" sz="2000"/>
          </a:p>
        </p:txBody>
      </p:sp>
    </p:spTree>
    <p:extLst>
      <p:ext uri="{BB962C8B-B14F-4D97-AF65-F5344CB8AC3E}">
        <p14:creationId xmlns:p14="http://schemas.microsoft.com/office/powerpoint/2010/main" val="1484039276"/>
      </p:ext>
    </p:extLst>
  </p:cSld>
  <p:clrMapOvr>
    <a:masterClrMapping/>
  </p:clrMapOvr>
  <p:timing>
    <p:tnLst>
      <p:par>
        <p:cTn id="1" dur="indefinite" restart="never" nodeType="tmRoot"/>
      </p:par>
    </p:tnLst>
  </p:timing>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矩形 2"/>
          <p:cNvSpPr>
            <a:spLocks noChangeArrowheads="1"/>
          </p:cNvSpPr>
          <p:nvPr/>
        </p:nvSpPr>
        <p:spPr bwMode="auto">
          <a:xfrm>
            <a:off x="350713" y="1184598"/>
            <a:ext cx="86137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反應速率對温度的坐標圖中所顯示的 </a:t>
            </a:r>
            <a:r>
              <a:rPr lang="zh-TW" altLang="en-US" sz="3200" b="1">
                <a:solidFill>
                  <a:srgbClr val="00B0F0"/>
                </a:solidFill>
              </a:rPr>
              <a:t>並非直線</a:t>
            </a:r>
            <a:r>
              <a:rPr lang="zh-TW" altLang="en-US" sz="2800"/>
              <a:t>，而是 </a:t>
            </a:r>
            <a:r>
              <a:rPr lang="zh-TW" altLang="en-US" sz="3200" b="1">
                <a:solidFill>
                  <a:srgbClr val="00B0F0"/>
                </a:solidFill>
              </a:rPr>
              <a:t>指數式</a:t>
            </a:r>
            <a:r>
              <a:rPr lang="zh-HK" altLang="en-US" sz="3200" b="1">
                <a:solidFill>
                  <a:srgbClr val="00B0F0"/>
                </a:solidFill>
              </a:rPr>
              <a:t>曲線</a:t>
            </a:r>
            <a:r>
              <a:rPr lang="zh-TW" altLang="en-US" sz="2800"/>
              <a:t>。</a:t>
            </a:r>
            <a:endParaRPr kumimoji="0" lang="en-US" altLang="zh-TW" sz="2800">
              <a:solidFill>
                <a:srgbClr val="000000"/>
              </a:solidFill>
              <a:latin typeface="Arial" charset="0"/>
              <a:cs typeface="Arial" charset="0"/>
            </a:endParaRPr>
          </a:p>
        </p:txBody>
      </p:sp>
      <p:sp>
        <p:nvSpPr>
          <p:cNvPr id="22531" name="矩形 3"/>
          <p:cNvSpPr>
            <a:spLocks noChangeArrowheads="1"/>
          </p:cNvSpPr>
          <p:nvPr/>
        </p:nvSpPr>
        <p:spPr bwMode="auto">
          <a:xfrm>
            <a:off x="355476" y="2484760"/>
            <a:ext cx="81756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這表示反應速率在較高温度下 </a:t>
            </a:r>
            <a:r>
              <a:rPr lang="zh-TW" altLang="en-US" sz="3200" b="1">
                <a:solidFill>
                  <a:srgbClr val="00B0F0"/>
                </a:solidFill>
              </a:rPr>
              <a:t>急劇地上升</a:t>
            </a:r>
            <a:r>
              <a:rPr lang="zh-TW" altLang="en-US" sz="2800"/>
              <a:t>。</a:t>
            </a:r>
            <a:endParaRPr kumimoji="0" lang="en-US" altLang="zh-TW" sz="2800">
              <a:solidFill>
                <a:srgbClr val="000000"/>
              </a:solidFill>
              <a:latin typeface="Arial" charset="0"/>
              <a:cs typeface="Arial" charset="0"/>
            </a:endParaRPr>
          </a:p>
        </p:txBody>
      </p:sp>
      <p:grpSp>
        <p:nvGrpSpPr>
          <p:cNvPr id="2" name="Group 4"/>
          <p:cNvGrpSpPr>
            <a:grpSpLocks/>
          </p:cNvGrpSpPr>
          <p:nvPr/>
        </p:nvGrpSpPr>
        <p:grpSpPr bwMode="auto">
          <a:xfrm>
            <a:off x="836613" y="3635375"/>
            <a:ext cx="7839075" cy="801688"/>
            <a:chOff x="113" y="662"/>
            <a:chExt cx="4046" cy="305"/>
          </a:xfrm>
        </p:grpSpPr>
        <p:sp>
          <p:nvSpPr>
            <p:cNvPr id="25620" name="AutoShape 5"/>
            <p:cNvSpPr>
              <a:spLocks noChangeArrowheads="1"/>
            </p:cNvSpPr>
            <p:nvPr/>
          </p:nvSpPr>
          <p:spPr bwMode="auto">
            <a:xfrm>
              <a:off x="113" y="662"/>
              <a:ext cx="4046" cy="305"/>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25621" name="Rectangle 6"/>
            <p:cNvSpPr>
              <a:spLocks noChangeArrowheads="1"/>
            </p:cNvSpPr>
            <p:nvPr/>
          </p:nvSpPr>
          <p:spPr bwMode="auto">
            <a:xfrm>
              <a:off x="177" y="724"/>
              <a:ext cx="3941"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b="1"/>
                <a:t>反應速率</a:t>
              </a:r>
              <a:r>
                <a:rPr lang="zh-TW" altLang="en-US" sz="2800"/>
                <a:t>會隨</a:t>
              </a:r>
              <a:r>
                <a:rPr lang="zh-TW" altLang="en-US" sz="2800" b="1"/>
                <a:t>温度增加</a:t>
              </a:r>
              <a:r>
                <a:rPr lang="zh-TW" altLang="en-US" sz="2800"/>
                <a:t>而 </a:t>
              </a:r>
              <a:r>
                <a:rPr kumimoji="0" lang="zh-TW" altLang="en-US" sz="2800" b="1"/>
                <a:t>上升</a:t>
              </a:r>
              <a:r>
                <a:rPr lang="zh-TW" altLang="en-US" sz="2800"/>
                <a:t>。</a:t>
              </a:r>
              <a:endParaRPr lang="en-US" altLang="zh-TW" sz="2800"/>
            </a:p>
          </p:txBody>
        </p:sp>
      </p:grpSp>
    </p:spTree>
    <p:extLst>
      <p:ext uri="{BB962C8B-B14F-4D97-AF65-F5344CB8AC3E}">
        <p14:creationId xmlns:p14="http://schemas.microsoft.com/office/powerpoint/2010/main" val="3946849524"/>
      </p:ext>
    </p:extLst>
  </p:cSld>
  <p:clrMapOvr>
    <a:masterClrMapping/>
  </p:clrMapOvr>
  <p:timing>
    <p:tnLst>
      <p:par>
        <p:cTn id="1" dur="indefinite" restart="never" nodeType="tmRoot"/>
      </p:par>
    </p:tnLst>
  </p:timing>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矩形 2"/>
          <p:cNvSpPr>
            <a:spLocks noChangeArrowheads="1"/>
          </p:cNvSpPr>
          <p:nvPr/>
        </p:nvSpPr>
        <p:spPr bwMode="auto">
          <a:xfrm>
            <a:off x="180529" y="1196752"/>
            <a:ext cx="76327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温度上升使反應物粒子的 </a:t>
            </a:r>
            <a:r>
              <a:rPr lang="zh-TW" altLang="en-US" sz="3200" b="1" u="sng">
                <a:solidFill>
                  <a:srgbClr val="FF0000"/>
                </a:solidFill>
              </a:rPr>
              <a:t>平均動能</a:t>
            </a:r>
            <a:r>
              <a:rPr lang="zh-TW" altLang="en-US" sz="2800"/>
              <a:t> 增加。</a:t>
            </a:r>
            <a:endParaRPr kumimoji="0" lang="en-US" altLang="zh-TW" sz="2800">
              <a:solidFill>
                <a:srgbClr val="000000"/>
              </a:solidFill>
              <a:latin typeface="Arial" charset="0"/>
              <a:cs typeface="Arial" charset="0"/>
            </a:endParaRPr>
          </a:p>
        </p:txBody>
      </p:sp>
      <p:sp>
        <p:nvSpPr>
          <p:cNvPr id="23555" name="矩形 5"/>
          <p:cNvSpPr>
            <a:spLocks noChangeArrowheads="1"/>
          </p:cNvSpPr>
          <p:nvPr/>
        </p:nvSpPr>
        <p:spPr bwMode="auto">
          <a:xfrm>
            <a:off x="755576" y="1916832"/>
            <a:ext cx="280925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eaLnBrk="1" hangingPunct="1"/>
            <a:r>
              <a:rPr kumimoji="0" lang="zh-TW" altLang="en-US" sz="2800" dirty="0">
                <a:solidFill>
                  <a:srgbClr val="000000"/>
                </a:solidFill>
                <a:latin typeface="Arial" charset="0"/>
                <a:cs typeface="Arial" charset="0"/>
              </a:rPr>
              <a:t>這些反應物粒子</a:t>
            </a:r>
            <a:endParaRPr kumimoji="0" lang="en-US" altLang="zh-TW" sz="2800" dirty="0">
              <a:solidFill>
                <a:srgbClr val="000000"/>
              </a:solidFill>
              <a:latin typeface="Arial" charset="0"/>
              <a:cs typeface="Arial" charset="0"/>
            </a:endParaRPr>
          </a:p>
        </p:txBody>
      </p:sp>
      <p:sp>
        <p:nvSpPr>
          <p:cNvPr id="23556" name="矩形 6"/>
          <p:cNvSpPr>
            <a:spLocks noChangeArrowheads="1"/>
          </p:cNvSpPr>
          <p:nvPr/>
        </p:nvSpPr>
        <p:spPr bwMode="auto">
          <a:xfrm>
            <a:off x="755576" y="2564904"/>
            <a:ext cx="511356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 typeface="Wingdings" pitchFamily="2" charset="2"/>
              <a:buChar char="Ø"/>
            </a:pPr>
            <a:r>
              <a:rPr lang="zh-HK" altLang="en-US" sz="2800" dirty="0"/>
              <a:t>具有較多能</a:t>
            </a:r>
            <a:r>
              <a:rPr lang="zh-TW" altLang="en-US" sz="2800" dirty="0"/>
              <a:t>量和移動得較快</a:t>
            </a:r>
            <a:endParaRPr kumimoji="0" lang="en-US" altLang="zh-HK" sz="2800" dirty="0">
              <a:latin typeface="Arial" charset="0"/>
              <a:cs typeface="Arial" charset="0"/>
            </a:endParaRPr>
          </a:p>
        </p:txBody>
      </p:sp>
      <p:sp>
        <p:nvSpPr>
          <p:cNvPr id="23557" name="矩形 9"/>
          <p:cNvSpPr>
            <a:spLocks noChangeArrowheads="1"/>
          </p:cNvSpPr>
          <p:nvPr/>
        </p:nvSpPr>
        <p:spPr bwMode="auto">
          <a:xfrm>
            <a:off x="755576" y="3284042"/>
            <a:ext cx="36734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TW" altLang="en-US" sz="3200" b="1" u="sng">
                <a:solidFill>
                  <a:srgbClr val="FF0000"/>
                </a:solidFill>
              </a:rPr>
              <a:t>碰撞的頻率</a:t>
            </a:r>
            <a:r>
              <a:rPr lang="zh-TW" altLang="en-US" sz="2800"/>
              <a:t> 增加</a:t>
            </a:r>
            <a:endParaRPr kumimoji="0" lang="zh-HK" altLang="en-US" sz="2800">
              <a:latin typeface="Arial" charset="0"/>
              <a:cs typeface="Arial" charset="0"/>
            </a:endParaRPr>
          </a:p>
        </p:txBody>
      </p:sp>
      <p:sp>
        <p:nvSpPr>
          <p:cNvPr id="26630" name="Rectangle 5"/>
          <p:cNvSpPr>
            <a:spLocks noChangeArrowheads="1"/>
          </p:cNvSpPr>
          <p:nvPr/>
        </p:nvSpPr>
        <p:spPr bwMode="auto">
          <a:xfrm>
            <a:off x="107504" y="332656"/>
            <a:ext cx="7632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dirty="0">
                <a:solidFill>
                  <a:srgbClr val="CC0000"/>
                </a:solidFill>
              </a:rPr>
              <a:t>運用碰撞理論解釋温度對反應速率的影響</a:t>
            </a:r>
            <a:endParaRPr lang="en-US" altLang="zh-TW" sz="3200" b="1" dirty="0">
              <a:solidFill>
                <a:srgbClr val="CC0000"/>
              </a:solidFill>
            </a:endParaRPr>
          </a:p>
        </p:txBody>
      </p:sp>
      <p:sp>
        <p:nvSpPr>
          <p:cNvPr id="9" name="矩形 1"/>
          <p:cNvSpPr>
            <a:spLocks noChangeArrowheads="1"/>
          </p:cNvSpPr>
          <p:nvPr/>
        </p:nvSpPr>
        <p:spPr bwMode="auto">
          <a:xfrm>
            <a:off x="107751" y="4417466"/>
            <a:ext cx="921702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温度上升使較多反應物粒子</a:t>
            </a:r>
            <a:r>
              <a:rPr lang="zh-TW" altLang="en-US" sz="2800" b="1" dirty="0"/>
              <a:t>具有 </a:t>
            </a:r>
            <a:r>
              <a:rPr lang="zh-TW" altLang="en-US" sz="3200" b="1" u="sng" dirty="0">
                <a:solidFill>
                  <a:srgbClr val="FF0000"/>
                </a:solidFill>
              </a:rPr>
              <a:t>足夠能量</a:t>
            </a:r>
            <a:r>
              <a:rPr lang="zh-TW" altLang="en-US" sz="2800" b="1" dirty="0"/>
              <a:t> 發生反</a:t>
            </a:r>
            <a:r>
              <a:rPr lang="zh-HK" altLang="en-US" sz="2800" b="1" dirty="0"/>
              <a:t>應</a:t>
            </a:r>
            <a:r>
              <a:rPr lang="zh-TW" altLang="en-US" sz="2000" dirty="0"/>
              <a:t>。</a:t>
            </a:r>
            <a:endParaRPr kumimoji="0" lang="en-US" altLang="zh-TW" sz="2000" dirty="0">
              <a:solidFill>
                <a:srgbClr val="000000"/>
              </a:solidFill>
              <a:latin typeface="Arial" charset="0"/>
              <a:cs typeface="Arial" charset="0"/>
            </a:endParaRPr>
          </a:p>
        </p:txBody>
      </p:sp>
      <p:sp>
        <p:nvSpPr>
          <p:cNvPr id="10" name="矩形 2"/>
          <p:cNvSpPr>
            <a:spLocks noChangeArrowheads="1"/>
          </p:cNvSpPr>
          <p:nvPr/>
        </p:nvSpPr>
        <p:spPr bwMode="auto">
          <a:xfrm>
            <a:off x="755451" y="5196482"/>
            <a:ext cx="784860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TW" altLang="en-US" sz="2800" b="1"/>
              <a:t>每單位時間</a:t>
            </a:r>
            <a:r>
              <a:rPr lang="zh-TW" altLang="en-US" sz="2800"/>
              <a:t>內發生的 </a:t>
            </a:r>
            <a:r>
              <a:rPr lang="zh-TW" altLang="en-US" sz="3200" b="1" u="sng">
                <a:solidFill>
                  <a:srgbClr val="FF0000"/>
                </a:solidFill>
              </a:rPr>
              <a:t>有效碰撞</a:t>
            </a:r>
            <a:r>
              <a:rPr lang="zh-TW" altLang="en-US" sz="2800" b="1"/>
              <a:t> </a:t>
            </a:r>
            <a:r>
              <a:rPr lang="zh-TW" altLang="en-US" sz="2800"/>
              <a:t>的數目會增加</a:t>
            </a:r>
            <a:endParaRPr kumimoji="0" lang="en-US" altLang="zh-HK" sz="2800">
              <a:latin typeface="Arial" charset="0"/>
              <a:cs typeface="Arial" charset="0"/>
              <a:sym typeface="Symbol" pitchFamily="18" charset="2"/>
            </a:endParaRPr>
          </a:p>
        </p:txBody>
      </p:sp>
      <p:sp>
        <p:nvSpPr>
          <p:cNvPr id="11" name="矩形 3"/>
          <p:cNvSpPr>
            <a:spLocks noChangeArrowheads="1"/>
          </p:cNvSpPr>
          <p:nvPr/>
        </p:nvSpPr>
        <p:spPr bwMode="auto">
          <a:xfrm>
            <a:off x="755451" y="5934223"/>
            <a:ext cx="35988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TW" altLang="en-US" sz="2800" dirty="0"/>
              <a:t>增加反應的速率</a:t>
            </a:r>
            <a:endParaRPr kumimoji="0" lang="zh-HK" altLang="en-US" sz="2800" dirty="0">
              <a:solidFill>
                <a:srgbClr val="000000"/>
              </a:solidFill>
              <a:latin typeface="Arial" charset="0"/>
              <a:cs typeface="Arial" charset="0"/>
            </a:endParaRPr>
          </a:p>
        </p:txBody>
      </p:sp>
    </p:spTree>
    <p:extLst>
      <p:ext uri="{BB962C8B-B14F-4D97-AF65-F5344CB8AC3E}">
        <p14:creationId xmlns:p14="http://schemas.microsoft.com/office/powerpoint/2010/main" val="244053596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594" name="群組 1"/>
          <p:cNvGrpSpPr>
            <a:grpSpLocks/>
          </p:cNvGrpSpPr>
          <p:nvPr/>
        </p:nvGrpSpPr>
        <p:grpSpPr bwMode="auto">
          <a:xfrm>
            <a:off x="611188" y="827088"/>
            <a:ext cx="7918450" cy="4163958"/>
            <a:chOff x="611188" y="312738"/>
            <a:chExt cx="7918450" cy="4164012"/>
          </a:xfrm>
        </p:grpSpPr>
        <p:pic>
          <p:nvPicPr>
            <p:cNvPr id="110601" name="Picture 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9438" y="484188"/>
              <a:ext cx="5237162" cy="399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0602" name="Group 28"/>
            <p:cNvGrpSpPr>
              <a:grpSpLocks/>
            </p:cNvGrpSpPr>
            <p:nvPr/>
          </p:nvGrpSpPr>
          <p:grpSpPr bwMode="auto">
            <a:xfrm>
              <a:off x="611188" y="312738"/>
              <a:ext cx="7918450" cy="3074988"/>
              <a:chOff x="414" y="885"/>
              <a:chExt cx="4988" cy="1937"/>
            </a:xfrm>
          </p:grpSpPr>
          <p:sp>
            <p:nvSpPr>
              <p:cNvPr id="110604" name="Rectangle 30"/>
              <p:cNvSpPr>
                <a:spLocks noChangeArrowheads="1"/>
              </p:cNvSpPr>
              <p:nvPr/>
            </p:nvSpPr>
            <p:spPr bwMode="auto">
              <a:xfrm>
                <a:off x="2249" y="885"/>
                <a:ext cx="155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離域電子的流動方向</a:t>
                </a:r>
                <a:endParaRPr lang="en-US" altLang="zh-TW" sz="2000" b="0"/>
              </a:p>
            </p:txBody>
          </p:sp>
          <p:sp>
            <p:nvSpPr>
              <p:cNvPr id="110605" name="Line 31"/>
              <p:cNvSpPr>
                <a:spLocks noChangeShapeType="1"/>
              </p:cNvSpPr>
              <p:nvPr/>
            </p:nvSpPr>
            <p:spPr bwMode="auto">
              <a:xfrm>
                <a:off x="2707" y="2116"/>
                <a:ext cx="288" cy="3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110606" name="Rectangle 32"/>
              <p:cNvSpPr>
                <a:spLocks noChangeArrowheads="1"/>
              </p:cNvSpPr>
              <p:nvPr/>
            </p:nvSpPr>
            <p:spPr bwMode="auto">
              <a:xfrm>
                <a:off x="2791" y="2463"/>
                <a:ext cx="5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金屬片</a:t>
                </a:r>
                <a:endParaRPr lang="en-US" altLang="zh-TW" sz="2000" b="0"/>
              </a:p>
            </p:txBody>
          </p:sp>
          <p:sp>
            <p:nvSpPr>
              <p:cNvPr id="110607" name="Rectangle 45"/>
              <p:cNvSpPr>
                <a:spLocks noChangeArrowheads="1"/>
              </p:cNvSpPr>
              <p:nvPr/>
            </p:nvSpPr>
            <p:spPr bwMode="auto">
              <a:xfrm>
                <a:off x="414" y="2380"/>
                <a:ext cx="907"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電子流出金屬</a:t>
                </a:r>
                <a:endParaRPr lang="en-US" altLang="zh-TW" sz="2000" b="0"/>
              </a:p>
            </p:txBody>
          </p:sp>
          <p:sp>
            <p:nvSpPr>
              <p:cNvPr id="110608" name="Rectangle 46"/>
              <p:cNvSpPr>
                <a:spLocks noChangeArrowheads="1"/>
              </p:cNvSpPr>
              <p:nvPr/>
            </p:nvSpPr>
            <p:spPr bwMode="auto">
              <a:xfrm>
                <a:off x="4511" y="2321"/>
                <a:ext cx="891"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r>
                  <a:rPr lang="zh-TW" altLang="en-US" sz="2000" b="0"/>
                  <a:t>電子流進金屬</a:t>
                </a:r>
                <a:endParaRPr lang="en-US" altLang="zh-TW" sz="2000" b="0"/>
              </a:p>
            </p:txBody>
          </p:sp>
        </p:grpSp>
      </p:grpSp>
      <p:sp>
        <p:nvSpPr>
          <p:cNvPr id="110595" name="Text Box 48"/>
          <p:cNvSpPr txBox="1">
            <a:spLocks noChangeArrowheads="1"/>
          </p:cNvSpPr>
          <p:nvPr/>
        </p:nvSpPr>
        <p:spPr bwMode="auto">
          <a:xfrm>
            <a:off x="4056063" y="4303713"/>
            <a:ext cx="43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r>
              <a:rPr lang="en-US" altLang="zh-TW" sz="1800" b="0">
                <a:solidFill>
                  <a:srgbClr val="FF0066"/>
                </a:solidFill>
              </a:rPr>
              <a:t>+</a:t>
            </a:r>
          </a:p>
        </p:txBody>
      </p:sp>
      <p:sp>
        <p:nvSpPr>
          <p:cNvPr id="110596" name="Text Box 49"/>
          <p:cNvSpPr txBox="1">
            <a:spLocks noChangeArrowheads="1"/>
          </p:cNvSpPr>
          <p:nvPr/>
        </p:nvSpPr>
        <p:spPr bwMode="auto">
          <a:xfrm>
            <a:off x="4591050" y="4298950"/>
            <a:ext cx="215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Arial" pitchFamily="34" charset="0"/>
                <a:ea typeface="新細明體" pitchFamily="18" charset="-120"/>
              </a:defRPr>
            </a:lvl1pPr>
            <a:lvl2pPr marL="742950" indent="-285750">
              <a:defRPr kumimoji="1" sz="2800" b="1">
                <a:solidFill>
                  <a:schemeClr val="tx1"/>
                </a:solidFill>
                <a:latin typeface="Arial" pitchFamily="34" charset="0"/>
                <a:ea typeface="新細明體" pitchFamily="18" charset="-120"/>
              </a:defRPr>
            </a:lvl2pPr>
            <a:lvl3pPr marL="1143000" indent="-228600">
              <a:defRPr kumimoji="1" sz="2800" b="1">
                <a:solidFill>
                  <a:schemeClr val="tx1"/>
                </a:solidFill>
                <a:latin typeface="Arial" pitchFamily="34" charset="0"/>
                <a:ea typeface="新細明體" pitchFamily="18" charset="-120"/>
              </a:defRPr>
            </a:lvl3pPr>
            <a:lvl4pPr marL="1600200" indent="-228600">
              <a:defRPr kumimoji="1" sz="2800" b="1">
                <a:solidFill>
                  <a:schemeClr val="tx1"/>
                </a:solidFill>
                <a:latin typeface="Arial" pitchFamily="34" charset="0"/>
                <a:ea typeface="新細明體" pitchFamily="18" charset="-120"/>
              </a:defRPr>
            </a:lvl4pPr>
            <a:lvl5pPr marL="2057400" indent="-228600">
              <a:defRPr kumimoji="1" sz="2800" b="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pitchFamily="34" charset="0"/>
                <a:ea typeface="新細明體" pitchFamily="18" charset="-120"/>
              </a:defRPr>
            </a:lvl9pPr>
          </a:lstStyle>
          <a:p>
            <a:pPr eaLnBrk="1" hangingPunct="1">
              <a:spcBef>
                <a:spcPct val="50000"/>
              </a:spcBef>
            </a:pPr>
            <a:r>
              <a:rPr lang="en-US" altLang="zh-TW" sz="1800" b="0">
                <a:solidFill>
                  <a:srgbClr val="FF0066"/>
                </a:solidFill>
                <a:sym typeface="Symbol" pitchFamily="18" charset="2"/>
              </a:rPr>
              <a:t></a:t>
            </a:r>
          </a:p>
        </p:txBody>
      </p:sp>
    </p:spTree>
    <p:extLst>
      <p:ext uri="{BB962C8B-B14F-4D97-AF65-F5344CB8AC3E}">
        <p14:creationId xmlns:p14="http://schemas.microsoft.com/office/powerpoint/2010/main" val="1792253058"/>
      </p:ext>
    </p:extLst>
  </p:cSld>
  <p:clrMapOvr>
    <a:masterClrMapping/>
  </p:clrMapOvr>
  <p:timing>
    <p:tnLst>
      <p:par>
        <p:cTn id="1" dur="indefinite" restart="never" nodeType="tmRoot"/>
      </p:par>
    </p:tnLst>
  </p:timing>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79512" y="188640"/>
            <a:ext cx="8640762" cy="584200"/>
          </a:xfrm>
          <a:prstGeom prst="rect">
            <a:avLst/>
          </a:prstGeom>
          <a:solidFill>
            <a:schemeClr val="bg1">
              <a:alpha val="0"/>
            </a:schemeClr>
          </a:solidFill>
          <a:ln>
            <a:noFill/>
          </a:ln>
          <a:effectLst/>
          <a:extLst/>
        </p:spPr>
        <p:txBody>
          <a:bodyPr>
            <a:spAutoFit/>
          </a:bodyPr>
          <a:lstStyle/>
          <a:p>
            <a:pPr marL="900113" indent="-900113" defTabSz="901700" eaLnBrk="1" fontAlgn="auto" hangingPunct="1">
              <a:spcBef>
                <a:spcPts val="0"/>
              </a:spcBef>
              <a:spcAft>
                <a:spcPts val="0"/>
              </a:spcAft>
              <a:defRPr/>
            </a:pPr>
            <a:r>
              <a:rPr kumimoji="0" lang="zh-TW" altLang="en-US" sz="3200" b="1" dirty="0" smtClean="0">
                <a:solidFill>
                  <a:srgbClr val="006600"/>
                </a:solidFill>
                <a:latin typeface="Arial" panose="020B0604020202020204" pitchFamily="34" charset="0"/>
                <a:ea typeface="+mn-ea"/>
                <a:cs typeface="Arial" panose="020B0604020202020204" pitchFamily="34" charset="0"/>
              </a:rPr>
              <a:t>固態</a:t>
            </a:r>
            <a:r>
              <a:rPr kumimoji="0" lang="zh-TW" altLang="en-US" sz="3200" b="1" dirty="0">
                <a:solidFill>
                  <a:srgbClr val="006600"/>
                </a:solidFill>
                <a:latin typeface="Arial" panose="020B0604020202020204" pitchFamily="34" charset="0"/>
                <a:ea typeface="+mn-ea"/>
                <a:cs typeface="Arial" panose="020B0604020202020204" pitchFamily="34" charset="0"/>
              </a:rPr>
              <a:t>反應物的表面面積對反應速率的影響</a:t>
            </a:r>
            <a:endParaRPr kumimoji="0" lang="en-US" altLang="zh-TW" sz="3200" b="1" dirty="0">
              <a:solidFill>
                <a:srgbClr val="006600"/>
              </a:solidFill>
              <a:latin typeface="Arial" panose="020B0604020202020204" pitchFamily="34" charset="0"/>
              <a:ea typeface="+mn-ea"/>
              <a:cs typeface="Arial" panose="020B0604020202020204" pitchFamily="34" charset="0"/>
            </a:endParaRPr>
          </a:p>
        </p:txBody>
      </p:sp>
      <p:grpSp>
        <p:nvGrpSpPr>
          <p:cNvPr id="3" name="Group 8"/>
          <p:cNvGrpSpPr>
            <a:grpSpLocks/>
          </p:cNvGrpSpPr>
          <p:nvPr/>
        </p:nvGrpSpPr>
        <p:grpSpPr bwMode="auto">
          <a:xfrm>
            <a:off x="360363" y="1124917"/>
            <a:ext cx="8675687" cy="1223963"/>
            <a:chOff x="227" y="1570"/>
            <a:chExt cx="5465" cy="771"/>
          </a:xfrm>
        </p:grpSpPr>
        <p:sp>
          <p:nvSpPr>
            <p:cNvPr id="28678" name="文字方塊 3"/>
            <p:cNvSpPr txBox="1">
              <a:spLocks noChangeArrowheads="1"/>
            </p:cNvSpPr>
            <p:nvPr/>
          </p:nvSpPr>
          <p:spPr bwMode="auto">
            <a:xfrm>
              <a:off x="249" y="1570"/>
              <a:ext cx="2795" cy="359"/>
            </a:xfrm>
            <a:prstGeom prst="rect">
              <a:avLst/>
            </a:prstGeom>
            <a:noFill/>
            <a:ln w="50800" cmpd="thickThin">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b="1" dirty="0">
                  <a:solidFill>
                    <a:srgbClr val="FF6600"/>
                  </a:solidFill>
                  <a:latin typeface="Arial" charset="0"/>
                  <a:cs typeface="Arial" charset="0"/>
                </a:rPr>
                <a:t>石灰石與稀氫氯酸的反應</a:t>
              </a:r>
              <a:endParaRPr kumimoji="0" lang="zh-HK" altLang="en-US" sz="2800" b="1" dirty="0">
                <a:solidFill>
                  <a:srgbClr val="FF6600"/>
                </a:solidFill>
                <a:latin typeface="Arial" charset="0"/>
                <a:cs typeface="Arial" charset="0"/>
              </a:endParaRPr>
            </a:p>
          </p:txBody>
        </p:sp>
        <p:sp>
          <p:nvSpPr>
            <p:cNvPr id="28679" name="矩形 4"/>
            <p:cNvSpPr>
              <a:spLocks noChangeArrowheads="1"/>
            </p:cNvSpPr>
            <p:nvPr/>
          </p:nvSpPr>
          <p:spPr bwMode="auto">
            <a:xfrm>
              <a:off x="227" y="2012"/>
              <a:ext cx="5465" cy="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pt-BR" altLang="zh-HK" sz="2800" dirty="0">
                  <a:latin typeface="Arial" charset="0"/>
                  <a:cs typeface="Arial" charset="0"/>
                </a:rPr>
                <a:t>CaCO</a:t>
              </a:r>
              <a:r>
                <a:rPr kumimoji="0" lang="pt-BR" altLang="zh-HK" sz="2800" baseline="-25000" dirty="0">
                  <a:latin typeface="Arial" charset="0"/>
                  <a:cs typeface="Arial" charset="0"/>
                </a:rPr>
                <a:t>3</a:t>
              </a:r>
              <a:r>
                <a:rPr kumimoji="0" lang="pt-BR" altLang="zh-HK" sz="2800" dirty="0">
                  <a:latin typeface="Arial" charset="0"/>
                  <a:cs typeface="Arial" charset="0"/>
                </a:rPr>
                <a:t>(s) + 2HCl(aq) </a:t>
              </a:r>
              <a:r>
                <a:rPr kumimoji="0" lang="pt-BR" altLang="zh-HK" sz="2800" dirty="0">
                  <a:latin typeface="Arial" charset="0"/>
                  <a:cs typeface="Arial" charset="0"/>
                  <a:sym typeface="Symbol" pitchFamily="18" charset="2"/>
                </a:rPr>
                <a:t> </a:t>
              </a:r>
              <a:r>
                <a:rPr kumimoji="0" lang="pt-BR" altLang="zh-HK" sz="2800" dirty="0">
                  <a:latin typeface="Arial" charset="0"/>
                  <a:cs typeface="Arial" charset="0"/>
                </a:rPr>
                <a:t>CaCl</a:t>
              </a:r>
              <a:r>
                <a:rPr kumimoji="0" lang="pt-BR" altLang="zh-HK" sz="2800" baseline="-25000" dirty="0">
                  <a:latin typeface="Arial" charset="0"/>
                  <a:cs typeface="Arial" charset="0"/>
                </a:rPr>
                <a:t>2</a:t>
              </a:r>
              <a:r>
                <a:rPr kumimoji="0" lang="pt-BR" altLang="zh-HK" sz="2800" dirty="0">
                  <a:latin typeface="Arial" charset="0"/>
                  <a:cs typeface="Arial" charset="0"/>
                </a:rPr>
                <a:t>(aq) + CO</a:t>
              </a:r>
              <a:r>
                <a:rPr kumimoji="0" lang="pt-BR" altLang="zh-HK" sz="2800" baseline="-25000" dirty="0">
                  <a:latin typeface="Arial" charset="0"/>
                  <a:cs typeface="Arial" charset="0"/>
                </a:rPr>
                <a:t>2</a:t>
              </a:r>
              <a:r>
                <a:rPr kumimoji="0" lang="pt-BR" altLang="zh-HK" sz="2800" dirty="0">
                  <a:latin typeface="Arial" charset="0"/>
                  <a:cs typeface="Arial" charset="0"/>
                </a:rPr>
                <a:t>(g) + H</a:t>
              </a:r>
              <a:r>
                <a:rPr kumimoji="0" lang="pt-BR" altLang="zh-HK" sz="2800" baseline="-25000" dirty="0">
                  <a:latin typeface="Arial" charset="0"/>
                  <a:cs typeface="Arial" charset="0"/>
                </a:rPr>
                <a:t>2</a:t>
              </a:r>
              <a:r>
                <a:rPr kumimoji="0" lang="pt-BR" altLang="zh-HK" sz="2800" dirty="0">
                  <a:latin typeface="Arial" charset="0"/>
                  <a:cs typeface="Arial" charset="0"/>
                </a:rPr>
                <a:t>O(l)</a:t>
              </a:r>
              <a:endParaRPr kumimoji="0" lang="zh-HK" altLang="en-US" sz="2800" dirty="0">
                <a:latin typeface="Arial" charset="0"/>
                <a:cs typeface="Arial" charset="0"/>
              </a:endParaRPr>
            </a:p>
          </p:txBody>
        </p:sp>
      </p:grpSp>
      <p:sp>
        <p:nvSpPr>
          <p:cNvPr id="25606" name="矩形 5"/>
          <p:cNvSpPr>
            <a:spLocks noChangeArrowheads="1"/>
          </p:cNvSpPr>
          <p:nvPr/>
        </p:nvSpPr>
        <p:spPr bwMode="auto">
          <a:xfrm>
            <a:off x="395485" y="2639119"/>
            <a:ext cx="8208963" cy="1077913"/>
          </a:xfrm>
          <a:prstGeom prst="rect">
            <a:avLst/>
          </a:prstGeom>
          <a:noFill/>
          <a:ln>
            <a:noFill/>
          </a:ln>
          <a:extLst/>
        </p:spPr>
        <p:txBody>
          <a:bodyPr>
            <a:spAutoFit/>
          </a:bodyPr>
          <a:lstStyle>
            <a:lvl1pPr marL="542925" indent="-542925" eaLnBrk="0" hangingPunct="0">
              <a:defRPr kumimoji="1">
                <a:solidFill>
                  <a:schemeClr val="tx1"/>
                </a:solidFill>
                <a:latin typeface="Calibri" pitchFamily="34" charset="0"/>
                <a:ea typeface="新細明體" charset="-120"/>
              </a:defRPr>
            </a:lvl1pPr>
            <a:lvl2pPr marL="742950" indent="-285750" eaLnBrk="0" hangingPunct="0">
              <a:defRPr kumimoji="1">
                <a:solidFill>
                  <a:schemeClr val="tx1"/>
                </a:solidFill>
                <a:latin typeface="Calibri" pitchFamily="34" charset="0"/>
                <a:ea typeface="新細明體" charset="-120"/>
              </a:defRPr>
            </a:lvl2pPr>
            <a:lvl3pPr marL="1143000" indent="-228600" eaLnBrk="0" hangingPunct="0">
              <a:defRPr kumimoji="1">
                <a:solidFill>
                  <a:schemeClr val="tx1"/>
                </a:solidFill>
                <a:latin typeface="Calibri" pitchFamily="34" charset="0"/>
                <a:ea typeface="新細明體" charset="-120"/>
              </a:defRPr>
            </a:lvl3pPr>
            <a:lvl4pPr marL="1600200" indent="-228600" eaLnBrk="0" hangingPunct="0">
              <a:defRPr kumimoji="1">
                <a:solidFill>
                  <a:schemeClr val="tx1"/>
                </a:solidFill>
                <a:latin typeface="Calibri" pitchFamily="34" charset="0"/>
                <a:ea typeface="新細明體" charset="-120"/>
              </a:defRPr>
            </a:lvl4pPr>
            <a:lvl5pPr marL="2057400" indent="-228600" eaLnBrk="0" hangingPunct="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defRPr/>
            </a:pPr>
            <a:r>
              <a:rPr lang="zh-TW" altLang="en-US" sz="2800" dirty="0" smtClean="0">
                <a:latin typeface="Arial" panose="020B0604020202020204" pitchFamily="34" charset="0"/>
                <a:ea typeface="+mn-ea"/>
                <a:cs typeface="Arial" panose="020B0604020202020204" pitchFamily="34" charset="0"/>
              </a:rPr>
              <a:t>在相同温度下，把相同質量的 </a:t>
            </a:r>
            <a:r>
              <a:rPr lang="zh-TW" altLang="en-US" sz="3200" b="1" dirty="0" smtClean="0">
                <a:solidFill>
                  <a:srgbClr val="3399FF"/>
                </a:solidFill>
                <a:latin typeface="Arial" panose="020B0604020202020204" pitchFamily="34" charset="0"/>
                <a:ea typeface="+mn-ea"/>
                <a:cs typeface="Arial" panose="020B0604020202020204" pitchFamily="34" charset="0"/>
              </a:rPr>
              <a:t>塊狀 </a:t>
            </a:r>
            <a:r>
              <a:rPr lang="zh-TW" altLang="en-US" sz="2800" dirty="0" smtClean="0">
                <a:latin typeface="Arial" panose="020B0604020202020204" pitchFamily="34" charset="0"/>
                <a:ea typeface="+mn-ea"/>
                <a:cs typeface="Arial" panose="020B0604020202020204" pitchFamily="34" charset="0"/>
              </a:rPr>
              <a:t>石灰石和 </a:t>
            </a:r>
            <a:r>
              <a:rPr lang="zh-TW" altLang="en-US" sz="3200" b="1" dirty="0" smtClean="0">
                <a:solidFill>
                  <a:srgbClr val="3399FF"/>
                </a:solidFill>
                <a:latin typeface="Arial" panose="020B0604020202020204" pitchFamily="34" charset="0"/>
                <a:ea typeface="+mn-ea"/>
                <a:cs typeface="Arial" panose="020B0604020202020204" pitchFamily="34" charset="0"/>
              </a:rPr>
              <a:t>粉狀</a:t>
            </a:r>
            <a:r>
              <a:rPr lang="zh-TW" altLang="en-US" sz="2800" b="1" dirty="0" smtClean="0">
                <a:latin typeface="Arial" panose="020B0604020202020204" pitchFamily="34" charset="0"/>
                <a:ea typeface="+mn-ea"/>
                <a:cs typeface="Arial" panose="020B0604020202020204" pitchFamily="34" charset="0"/>
              </a:rPr>
              <a:t> </a:t>
            </a:r>
            <a:r>
              <a:rPr lang="zh-TW" altLang="en-US" sz="2800" dirty="0" smtClean="0">
                <a:latin typeface="Arial" panose="020B0604020202020204" pitchFamily="34" charset="0"/>
                <a:ea typeface="+mn-ea"/>
                <a:cs typeface="Arial" panose="020B0604020202020204" pitchFamily="34" charset="0"/>
              </a:rPr>
              <a:t>石灰石分別加入相同體積的 </a:t>
            </a:r>
            <a:r>
              <a:rPr lang="en-US" altLang="zh-TW" sz="2800" dirty="0" smtClean="0">
                <a:latin typeface="Arial" panose="020B0604020202020204" pitchFamily="34" charset="0"/>
                <a:ea typeface="+mn-ea"/>
                <a:cs typeface="Arial" panose="020B0604020202020204" pitchFamily="34" charset="0"/>
              </a:rPr>
              <a:t>1 M </a:t>
            </a:r>
            <a:r>
              <a:rPr lang="zh-TW" altLang="en-US" sz="2800" dirty="0" smtClean="0">
                <a:latin typeface="Arial" panose="020B0604020202020204" pitchFamily="34" charset="0"/>
                <a:ea typeface="+mn-ea"/>
                <a:cs typeface="Arial" panose="020B0604020202020204" pitchFamily="34" charset="0"/>
              </a:rPr>
              <a:t>氫氯酸中。</a:t>
            </a:r>
            <a:endParaRPr kumimoji="0" lang="en-US" altLang="zh-TW" sz="2800" dirty="0" smtClean="0">
              <a:solidFill>
                <a:srgbClr val="000000"/>
              </a:solidFill>
              <a:latin typeface="Arial" panose="020B0604020202020204" pitchFamily="34" charset="0"/>
              <a:ea typeface="+mn-ea"/>
              <a:cs typeface="Arial" panose="020B0604020202020204" pitchFamily="34" charset="0"/>
            </a:endParaRPr>
          </a:p>
        </p:txBody>
      </p:sp>
      <p:pic>
        <p:nvPicPr>
          <p:cNvPr id="8" name="Picture 3" descr="C:\Documents and Settings\Aristo\Desktop\01.jpg"/>
          <p:cNvPicPr>
            <a:picLocks noChangeAspect="1" noChangeArrowheads="1"/>
          </p:cNvPicPr>
          <p:nvPr/>
        </p:nvPicPr>
        <p:blipFill>
          <a:blip r:embed="rId3" cstate="print">
            <a:extLst>
              <a:ext uri="{28A0092B-C50C-407E-A947-70E740481C1C}">
                <a14:useLocalDpi xmlns:a14="http://schemas.microsoft.com/office/drawing/2010/main" val="0"/>
              </a:ext>
            </a:extLst>
          </a:blip>
          <a:srcRect l="7388" t="9351" r="7639" b="13367"/>
          <a:stretch>
            <a:fillRect/>
          </a:stretch>
        </p:blipFill>
        <p:spPr bwMode="auto">
          <a:xfrm>
            <a:off x="2538241" y="4146191"/>
            <a:ext cx="3329903" cy="20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字方塊 1"/>
          <p:cNvSpPr txBox="1">
            <a:spLocks noChangeArrowheads="1"/>
          </p:cNvSpPr>
          <p:nvPr/>
        </p:nvSpPr>
        <p:spPr bwMode="auto">
          <a:xfrm>
            <a:off x="845765" y="4556346"/>
            <a:ext cx="163800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dirty="0" smtClean="0">
                <a:latin typeface="Arial" charset="0"/>
                <a:cs typeface="Arial" charset="0"/>
              </a:rPr>
              <a:t>粉狀石灰石</a:t>
            </a:r>
            <a:endParaRPr kumimoji="0" lang="zh-HK" altLang="en-US" sz="2000" dirty="0">
              <a:latin typeface="Arial" charset="0"/>
              <a:cs typeface="Arial" charset="0"/>
            </a:endParaRPr>
          </a:p>
        </p:txBody>
      </p:sp>
      <p:sp>
        <p:nvSpPr>
          <p:cNvPr id="11" name="文字方塊 9"/>
          <p:cNvSpPr txBox="1">
            <a:spLocks noChangeArrowheads="1"/>
          </p:cNvSpPr>
          <p:nvPr/>
        </p:nvSpPr>
        <p:spPr bwMode="auto">
          <a:xfrm>
            <a:off x="6084168" y="4524408"/>
            <a:ext cx="149383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dirty="0" smtClean="0">
                <a:latin typeface="Arial" charset="0"/>
                <a:cs typeface="Arial" charset="0"/>
              </a:rPr>
              <a:t>塊狀石灰石</a:t>
            </a:r>
            <a:endParaRPr kumimoji="0" lang="zh-HK" altLang="en-US" sz="2000" dirty="0">
              <a:latin typeface="Arial" charset="0"/>
              <a:cs typeface="Arial" charset="0"/>
            </a:endParaRPr>
          </a:p>
        </p:txBody>
      </p:sp>
      <p:cxnSp>
        <p:nvCxnSpPr>
          <p:cNvPr id="12" name="直線接點 11"/>
          <p:cNvCxnSpPr/>
          <p:nvPr/>
        </p:nvCxnSpPr>
        <p:spPr>
          <a:xfrm>
            <a:off x="2339752" y="4801734"/>
            <a:ext cx="1021581" cy="39703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接點 12"/>
          <p:cNvCxnSpPr/>
          <p:nvPr/>
        </p:nvCxnSpPr>
        <p:spPr>
          <a:xfrm flipV="1">
            <a:off x="5004048" y="4801734"/>
            <a:ext cx="1152128" cy="4285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93617452"/>
      </p:ext>
    </p:extLst>
  </p:cSld>
  <p:clrMapOvr>
    <a:masterClrMapping/>
  </p:clrMapOvr>
  <p:timing>
    <p:tnLst>
      <p:par>
        <p:cTn id="1" dur="indefinite" restart="never" nodeType="tmRoot"/>
      </p:par>
    </p:tnLst>
  </p:timing>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8" name="矩形 4"/>
          <p:cNvSpPr>
            <a:spLocks noChangeArrowheads="1"/>
          </p:cNvSpPr>
          <p:nvPr/>
        </p:nvSpPr>
        <p:spPr bwMode="auto">
          <a:xfrm>
            <a:off x="179388" y="478879"/>
            <a:ext cx="84978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由於生成的 </a:t>
            </a:r>
            <a:r>
              <a:rPr lang="zh-TW" altLang="en-US" sz="3200" b="1" dirty="0">
                <a:solidFill>
                  <a:srgbClr val="3399FF"/>
                </a:solidFill>
              </a:rPr>
              <a:t>二氧化碳</a:t>
            </a:r>
            <a:r>
              <a:rPr lang="zh-TW" altLang="en-US" sz="2800" dirty="0"/>
              <a:t> 會從反應混合物中 </a:t>
            </a:r>
            <a:r>
              <a:rPr lang="zh-TW" altLang="en-US" sz="3200" b="1" dirty="0">
                <a:solidFill>
                  <a:srgbClr val="3399FF"/>
                </a:solidFill>
              </a:rPr>
              <a:t>逸走</a:t>
            </a:r>
            <a:r>
              <a:rPr lang="zh-TW" altLang="en-US" sz="2800" dirty="0"/>
              <a:t>，故反應混合物的 </a:t>
            </a:r>
            <a:r>
              <a:rPr lang="zh-TW" altLang="en-US" sz="3200" b="1" dirty="0">
                <a:solidFill>
                  <a:srgbClr val="3399FF"/>
                </a:solidFill>
              </a:rPr>
              <a:t>質量會下降</a:t>
            </a:r>
            <a:r>
              <a:rPr lang="zh-TW" altLang="en-US" sz="2800" dirty="0"/>
              <a:t>。</a:t>
            </a:r>
            <a:endParaRPr kumimoji="0" lang="en-US" altLang="zh-TW" sz="2800" dirty="0">
              <a:solidFill>
                <a:srgbClr val="000000"/>
              </a:solidFill>
              <a:latin typeface="Arial" charset="0"/>
              <a:cs typeface="Arial" charset="0"/>
            </a:endParaRPr>
          </a:p>
        </p:txBody>
      </p:sp>
      <p:sp>
        <p:nvSpPr>
          <p:cNvPr id="26629" name="矩形 5"/>
          <p:cNvSpPr>
            <a:spLocks noChangeArrowheads="1"/>
          </p:cNvSpPr>
          <p:nvPr/>
        </p:nvSpPr>
        <p:spPr bwMode="auto">
          <a:xfrm>
            <a:off x="179388" y="1754584"/>
            <a:ext cx="87630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每隔一段固定時距，記錄反應混合物減少的質</a:t>
            </a:r>
            <a:r>
              <a:rPr lang="zh-HK" altLang="en-US" sz="2800" dirty="0"/>
              <a:t>量</a:t>
            </a:r>
            <a:r>
              <a:rPr lang="zh-TW" altLang="en-US" sz="2800" dirty="0"/>
              <a:t>。</a:t>
            </a:r>
            <a:endParaRPr kumimoji="0" lang="en-US" altLang="zh-HK" sz="2800" dirty="0">
              <a:latin typeface="Arial" charset="0"/>
              <a:cs typeface="Arial" charset="0"/>
            </a:endParaRPr>
          </a:p>
        </p:txBody>
      </p:sp>
      <p:sp>
        <p:nvSpPr>
          <p:cNvPr id="11" name="Rectangle 2"/>
          <p:cNvSpPr>
            <a:spLocks noChangeArrowheads="1"/>
          </p:cNvSpPr>
          <p:nvPr/>
        </p:nvSpPr>
        <p:spPr bwMode="auto">
          <a:xfrm>
            <a:off x="179512" y="2473077"/>
            <a:ext cx="8424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latin typeface="Arial" charset="0"/>
                <a:cs typeface="Arial" charset="0"/>
              </a:rPr>
              <a:t>繪畫反應混合物減少的質量對時間的坐標圖。</a:t>
            </a:r>
            <a:endParaRPr lang="en-US" altLang="zh-TW" sz="2800" dirty="0">
              <a:latin typeface="Arial" charset="0"/>
              <a:cs typeface="Arial" charset="0"/>
            </a:endParaRPr>
          </a:p>
        </p:txBody>
      </p:sp>
      <p:sp>
        <p:nvSpPr>
          <p:cNvPr id="14" name="文字方塊 8"/>
          <p:cNvSpPr txBox="1">
            <a:spLocks noChangeArrowheads="1"/>
          </p:cNvSpPr>
          <p:nvPr/>
        </p:nvSpPr>
        <p:spPr bwMode="auto">
          <a:xfrm>
            <a:off x="6372200" y="5909270"/>
            <a:ext cx="13509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時間</a:t>
            </a:r>
            <a:r>
              <a:rPr kumimoji="0" lang="en-US" altLang="zh-HK" sz="2000" dirty="0">
                <a:latin typeface="Arial" charset="0"/>
                <a:cs typeface="Arial" charset="0"/>
              </a:rPr>
              <a:t> (min)</a:t>
            </a:r>
            <a:endParaRPr kumimoji="0" lang="zh-HK" altLang="en-US" sz="2000" dirty="0">
              <a:latin typeface="Arial" charset="0"/>
              <a:cs typeface="Arial" charset="0"/>
            </a:endParaRPr>
          </a:p>
        </p:txBody>
      </p:sp>
      <p:sp>
        <p:nvSpPr>
          <p:cNvPr id="15" name="文字方塊 9"/>
          <p:cNvSpPr txBox="1">
            <a:spLocks noChangeArrowheads="1"/>
          </p:cNvSpPr>
          <p:nvPr/>
        </p:nvSpPr>
        <p:spPr bwMode="auto">
          <a:xfrm>
            <a:off x="1769269" y="5873865"/>
            <a:ext cx="498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2000" dirty="0">
                <a:latin typeface="Arial" charset="0"/>
                <a:cs typeface="Arial" charset="0"/>
              </a:rPr>
              <a:t>(g)</a:t>
            </a:r>
            <a:endParaRPr kumimoji="0" lang="zh-HK" altLang="en-US" sz="2000" dirty="0">
              <a:latin typeface="Arial" charset="0"/>
              <a:cs typeface="Arial" charset="0"/>
            </a:endParaRPr>
          </a:p>
        </p:txBody>
      </p:sp>
      <p:sp>
        <p:nvSpPr>
          <p:cNvPr id="17" name="文字方塊 2"/>
          <p:cNvSpPr txBox="1">
            <a:spLocks noChangeArrowheads="1"/>
          </p:cNvSpPr>
          <p:nvPr/>
        </p:nvSpPr>
        <p:spPr bwMode="auto">
          <a:xfrm>
            <a:off x="1774031" y="3353585"/>
            <a:ext cx="493713" cy="265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dirty="0"/>
              <a:t>反應混合物減少的質量</a:t>
            </a:r>
            <a:endParaRPr lang="zh-HK" altLang="en-US" sz="2000" dirty="0"/>
          </a:p>
        </p:txBody>
      </p:sp>
      <p:pic>
        <p:nvPicPr>
          <p:cNvPr id="2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6144" y="3425593"/>
            <a:ext cx="3888407" cy="273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文字方塊 2"/>
          <p:cNvSpPr txBox="1">
            <a:spLocks noChangeArrowheads="1"/>
          </p:cNvSpPr>
          <p:nvPr/>
        </p:nvSpPr>
        <p:spPr bwMode="auto">
          <a:xfrm>
            <a:off x="2640657" y="3385583"/>
            <a:ext cx="12112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反應結束</a:t>
            </a:r>
            <a:endParaRPr kumimoji="0" lang="zh-HK" altLang="en-US" sz="2000" dirty="0">
              <a:latin typeface="Arial" charset="0"/>
              <a:cs typeface="Arial" charset="0"/>
            </a:endParaRPr>
          </a:p>
        </p:txBody>
      </p:sp>
      <p:sp>
        <p:nvSpPr>
          <p:cNvPr id="25" name="文字方塊 10"/>
          <p:cNvSpPr txBox="1">
            <a:spLocks noChangeArrowheads="1"/>
          </p:cNvSpPr>
          <p:nvPr/>
        </p:nvSpPr>
        <p:spPr bwMode="auto">
          <a:xfrm rot="-2588118">
            <a:off x="2473155" y="4441771"/>
            <a:ext cx="12105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1600" dirty="0">
                <a:latin typeface="Arial" charset="0"/>
                <a:cs typeface="Arial" charset="0"/>
              </a:rPr>
              <a:t>粉狀石灰石</a:t>
            </a:r>
            <a:endParaRPr kumimoji="0" lang="zh-HK" altLang="en-US" sz="1600" dirty="0">
              <a:latin typeface="Arial" charset="0"/>
              <a:cs typeface="Arial" charset="0"/>
            </a:endParaRPr>
          </a:p>
        </p:txBody>
      </p:sp>
      <p:cxnSp>
        <p:nvCxnSpPr>
          <p:cNvPr id="28" name="直線接點 27"/>
          <p:cNvCxnSpPr/>
          <p:nvPr/>
        </p:nvCxnSpPr>
        <p:spPr>
          <a:xfrm flipV="1">
            <a:off x="2411760" y="4433705"/>
            <a:ext cx="1584176" cy="1702074"/>
          </a:xfrm>
          <a:prstGeom prst="line">
            <a:avLst/>
          </a:prstGeom>
          <a:ln w="3175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9" name="直線接點 28"/>
          <p:cNvCxnSpPr/>
          <p:nvPr/>
        </p:nvCxnSpPr>
        <p:spPr>
          <a:xfrm flipV="1">
            <a:off x="2411760" y="3889837"/>
            <a:ext cx="432048" cy="2239468"/>
          </a:xfrm>
          <a:prstGeom prst="line">
            <a:avLst/>
          </a:prstGeom>
          <a:ln w="31750">
            <a:solidFill>
              <a:srgbClr val="FF33CC"/>
            </a:solidFill>
          </a:ln>
        </p:spPr>
        <p:style>
          <a:lnRef idx="1">
            <a:schemeClr val="accent1"/>
          </a:lnRef>
          <a:fillRef idx="0">
            <a:schemeClr val="accent1"/>
          </a:fillRef>
          <a:effectRef idx="0">
            <a:schemeClr val="accent1"/>
          </a:effectRef>
          <a:fontRef idx="minor">
            <a:schemeClr val="tx1"/>
          </a:fontRef>
        </p:style>
      </p:cxnSp>
      <p:sp>
        <p:nvSpPr>
          <p:cNvPr id="18" name="文字方塊 2"/>
          <p:cNvSpPr txBox="1">
            <a:spLocks noChangeArrowheads="1"/>
          </p:cNvSpPr>
          <p:nvPr/>
        </p:nvSpPr>
        <p:spPr bwMode="auto">
          <a:xfrm>
            <a:off x="5522565" y="4609719"/>
            <a:ext cx="1209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dirty="0">
                <a:latin typeface="Arial" charset="0"/>
                <a:cs typeface="Arial" charset="0"/>
              </a:rPr>
              <a:t>反應結束</a:t>
            </a:r>
            <a:endParaRPr kumimoji="0" lang="zh-HK" altLang="en-US" sz="2000" dirty="0">
              <a:latin typeface="Arial" charset="0"/>
              <a:cs typeface="Arial" charset="0"/>
            </a:endParaRPr>
          </a:p>
        </p:txBody>
      </p:sp>
      <p:sp>
        <p:nvSpPr>
          <p:cNvPr id="16" name="文字方塊 11"/>
          <p:cNvSpPr txBox="1">
            <a:spLocks noChangeArrowheads="1"/>
          </p:cNvSpPr>
          <p:nvPr/>
        </p:nvSpPr>
        <p:spPr bwMode="auto">
          <a:xfrm rot="-2453481">
            <a:off x="2662885" y="5324397"/>
            <a:ext cx="12105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1600" dirty="0">
                <a:latin typeface="Arial" charset="0"/>
                <a:cs typeface="Arial" charset="0"/>
              </a:rPr>
              <a:t>塊狀石灰石</a:t>
            </a:r>
            <a:endParaRPr kumimoji="0" lang="zh-HK" altLang="en-US" sz="1600" dirty="0">
              <a:latin typeface="Arial" charset="0"/>
              <a:cs typeface="Arial" charset="0"/>
            </a:endParaRPr>
          </a:p>
        </p:txBody>
      </p:sp>
    </p:spTree>
    <p:extLst>
      <p:ext uri="{BB962C8B-B14F-4D97-AF65-F5344CB8AC3E}">
        <p14:creationId xmlns:p14="http://schemas.microsoft.com/office/powerpoint/2010/main" val="2422317011"/>
      </p:ext>
    </p:extLst>
  </p:cSld>
  <p:clrMapOvr>
    <a:masterClrMapping/>
  </p:clrMapOvr>
  <p:timing>
    <p:tnLst>
      <p:par>
        <p:cTn id="1" dur="indefinite" restart="never" nodeType="tmRoot"/>
      </p:par>
    </p:tnLst>
  </p:timing>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AutoShape 5"/>
          <p:cNvSpPr>
            <a:spLocks noChangeArrowheads="1"/>
          </p:cNvSpPr>
          <p:nvPr/>
        </p:nvSpPr>
        <p:spPr bwMode="auto">
          <a:xfrm>
            <a:off x="251520" y="3996035"/>
            <a:ext cx="8645525" cy="873125"/>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28675" name="矩形 4"/>
          <p:cNvSpPr>
            <a:spLocks noChangeArrowheads="1"/>
          </p:cNvSpPr>
          <p:nvPr/>
        </p:nvSpPr>
        <p:spPr bwMode="auto">
          <a:xfrm>
            <a:off x="364232" y="4192885"/>
            <a:ext cx="85328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t>反應速率</a:t>
            </a:r>
            <a:r>
              <a:rPr lang="zh-TW" altLang="en-US" sz="2800"/>
              <a:t>會隨固態反應物的 </a:t>
            </a:r>
            <a:r>
              <a:rPr lang="zh-TW" altLang="en-US" sz="3200" b="1" u="sng">
                <a:solidFill>
                  <a:srgbClr val="FF0000"/>
                </a:solidFill>
              </a:rPr>
              <a:t>表面面積</a:t>
            </a:r>
            <a:r>
              <a:rPr lang="zh-TW" altLang="en-US" sz="3200">
                <a:solidFill>
                  <a:srgbClr val="FF0000"/>
                </a:solidFill>
              </a:rPr>
              <a:t> </a:t>
            </a:r>
            <a:r>
              <a:rPr lang="zh-TW" altLang="en-US" sz="2800"/>
              <a:t>增加而 </a:t>
            </a:r>
            <a:r>
              <a:rPr kumimoji="0" lang="zh-TW" altLang="en-US" sz="3200" b="1">
                <a:solidFill>
                  <a:srgbClr val="00B0F0"/>
                </a:solidFill>
              </a:rPr>
              <a:t>上升</a:t>
            </a:r>
            <a:r>
              <a:rPr lang="zh-TW" altLang="en-US" sz="2800"/>
              <a:t>。</a:t>
            </a:r>
            <a:endParaRPr lang="zh-HK" altLang="en-US" sz="2800"/>
          </a:p>
        </p:txBody>
      </p:sp>
      <p:sp>
        <p:nvSpPr>
          <p:cNvPr id="31748" name="Rectangle 2"/>
          <p:cNvSpPr>
            <a:spLocks noChangeArrowheads="1"/>
          </p:cNvSpPr>
          <p:nvPr/>
        </p:nvSpPr>
        <p:spPr bwMode="auto">
          <a:xfrm>
            <a:off x="324742" y="1015678"/>
            <a:ext cx="856773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從使用 </a:t>
            </a:r>
            <a:r>
              <a:rPr lang="zh-TW" altLang="en-US" sz="3200">
                <a:solidFill>
                  <a:srgbClr val="3399FF"/>
                </a:solidFill>
              </a:rPr>
              <a:t>粉狀</a:t>
            </a:r>
            <a:r>
              <a:rPr lang="zh-TW" altLang="en-US" sz="2800"/>
              <a:t> 石灰石和塊狀石灰石分別進行的反應所得的曲線可見，前者的 </a:t>
            </a:r>
            <a:r>
              <a:rPr lang="zh-TW" altLang="en-US" sz="3200" b="1">
                <a:solidFill>
                  <a:srgbClr val="3399FF"/>
                </a:solidFill>
              </a:rPr>
              <a:t>初速</a:t>
            </a:r>
            <a:r>
              <a:rPr lang="zh-TW" altLang="en-US" sz="2800" b="1"/>
              <a:t> </a:t>
            </a:r>
            <a:r>
              <a:rPr lang="zh-TW" altLang="en-US" sz="2800"/>
              <a:t>較後者為 </a:t>
            </a:r>
            <a:r>
              <a:rPr lang="zh-TW" altLang="en-US" sz="3200" b="1">
                <a:solidFill>
                  <a:srgbClr val="3399FF"/>
                </a:solidFill>
              </a:rPr>
              <a:t>高</a:t>
            </a:r>
            <a:r>
              <a:rPr lang="zh-TW" altLang="en-US" sz="2800"/>
              <a:t>。</a:t>
            </a:r>
            <a:endParaRPr lang="en-US" altLang="zh-TW" sz="2800">
              <a:latin typeface="Arial" charset="0"/>
              <a:cs typeface="Arial" charset="0"/>
            </a:endParaRPr>
          </a:p>
        </p:txBody>
      </p:sp>
      <p:sp>
        <p:nvSpPr>
          <p:cNvPr id="3" name="Rectangle 2"/>
          <p:cNvSpPr>
            <a:spLocks noChangeArrowheads="1"/>
          </p:cNvSpPr>
          <p:nvPr/>
        </p:nvSpPr>
        <p:spPr bwMode="auto">
          <a:xfrm>
            <a:off x="324742" y="2473623"/>
            <a:ext cx="74152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粉狀石灰石的反應較塊狀</a:t>
            </a:r>
            <a:r>
              <a:rPr lang="zh-HK" altLang="en-US" sz="2800"/>
              <a:t>石灰石 </a:t>
            </a:r>
            <a:r>
              <a:rPr lang="zh-HK" altLang="en-US" sz="3200" b="1">
                <a:solidFill>
                  <a:srgbClr val="3399FF"/>
                </a:solidFill>
              </a:rPr>
              <a:t>早完成</a:t>
            </a:r>
            <a:r>
              <a:rPr lang="zh-TW" altLang="en-US" sz="2800"/>
              <a:t>。</a:t>
            </a:r>
            <a:endParaRPr lang="en-US" altLang="zh-TW" sz="2800">
              <a:latin typeface="Arial" charset="0"/>
              <a:cs typeface="Arial" charset="0"/>
            </a:endParaRPr>
          </a:p>
        </p:txBody>
      </p:sp>
    </p:spTree>
    <p:extLst>
      <p:ext uri="{BB962C8B-B14F-4D97-AF65-F5344CB8AC3E}">
        <p14:creationId xmlns:p14="http://schemas.microsoft.com/office/powerpoint/2010/main" val="2947695607"/>
      </p:ext>
    </p:extLst>
  </p:cSld>
  <p:clrMapOvr>
    <a:masterClrMapping/>
  </p:clrMapOvr>
  <p:timing>
    <p:tnLst>
      <p:par>
        <p:cTn id="1" dur="indefinite" restart="never" nodeType="tmRoot"/>
      </p:par>
    </p:tnLst>
  </p:timing>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6" name="Rectangle 5"/>
          <p:cNvSpPr>
            <a:spLocks noChangeArrowheads="1"/>
          </p:cNvSpPr>
          <p:nvPr/>
        </p:nvSpPr>
        <p:spPr bwMode="auto">
          <a:xfrm>
            <a:off x="185737" y="302376"/>
            <a:ext cx="8785225"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CC0000"/>
                </a:solidFill>
              </a:rPr>
              <a:t>運用碰撞理論解釋固態反應物的表面面積對反應速率的影響</a:t>
            </a:r>
            <a:endParaRPr lang="en-US" altLang="zh-TW" sz="3200" b="1">
              <a:solidFill>
                <a:srgbClr val="CC0000"/>
              </a:solidFill>
            </a:endParaRPr>
          </a:p>
        </p:txBody>
      </p:sp>
      <p:pic>
        <p:nvPicPr>
          <p:cNvPr id="9" name="Picture 3"/>
          <p:cNvPicPr>
            <a:picLocks noChangeAspect="1" noChangeArrowheads="1"/>
          </p:cNvPicPr>
          <p:nvPr/>
        </p:nvPicPr>
        <p:blipFill>
          <a:blip r:embed="rId2">
            <a:extLst>
              <a:ext uri="{28A0092B-C50C-407E-A947-70E740481C1C}">
                <a14:useLocalDpi xmlns:a14="http://schemas.microsoft.com/office/drawing/2010/main" val="0"/>
              </a:ext>
            </a:extLst>
          </a:blip>
          <a:srcRect l="21210" r="49104"/>
          <a:stretch>
            <a:fillRect/>
          </a:stretch>
        </p:blipFill>
        <p:spPr bwMode="auto">
          <a:xfrm>
            <a:off x="2595563" y="1701254"/>
            <a:ext cx="2552700" cy="252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3"/>
          <p:cNvPicPr>
            <a:picLocks noChangeAspect="1" noChangeArrowheads="1"/>
          </p:cNvPicPr>
          <p:nvPr/>
        </p:nvPicPr>
        <p:blipFill>
          <a:blip r:embed="rId2">
            <a:extLst>
              <a:ext uri="{28A0092B-C50C-407E-A947-70E740481C1C}">
                <a14:useLocalDpi xmlns:a14="http://schemas.microsoft.com/office/drawing/2010/main" val="0"/>
              </a:ext>
            </a:extLst>
          </a:blip>
          <a:srcRect l="-1498" t="32098" r="96320" b="29506"/>
          <a:stretch>
            <a:fillRect/>
          </a:stretch>
        </p:blipFill>
        <p:spPr bwMode="auto">
          <a:xfrm>
            <a:off x="-36513" y="3326854"/>
            <a:ext cx="444501" cy="966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矩形 2"/>
          <p:cNvSpPr>
            <a:spLocks noChangeArrowheads="1"/>
          </p:cNvSpPr>
          <p:nvPr/>
        </p:nvSpPr>
        <p:spPr bwMode="auto">
          <a:xfrm>
            <a:off x="2555875" y="4185691"/>
            <a:ext cx="26638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a:r>
              <a:rPr lang="zh-TW" altLang="en-US" sz="2000"/>
              <a:t>液態反應物的粒子只能與暴露在表面的固態反應物粒子碰撞。</a:t>
            </a:r>
            <a:endParaRPr kumimoji="0" lang="zh-HK" altLang="en-US" sz="2000">
              <a:latin typeface="Arial" charset="0"/>
              <a:cs typeface="Arial" charset="0"/>
            </a:endParaRPr>
          </a:p>
        </p:txBody>
      </p:sp>
      <p:sp>
        <p:nvSpPr>
          <p:cNvPr id="12" name="矩形 3"/>
          <p:cNvSpPr>
            <a:spLocks noChangeArrowheads="1"/>
          </p:cNvSpPr>
          <p:nvPr/>
        </p:nvSpPr>
        <p:spPr bwMode="auto">
          <a:xfrm>
            <a:off x="5868988" y="4185691"/>
            <a:ext cx="2879725"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
              <a:t>把固體切成小塊後，有   </a:t>
            </a:r>
            <a:r>
              <a:rPr lang="zh-TW" altLang="en-US" sz="2000" b="1"/>
              <a:t>更多固態反應物粒子與液態反應物的粒子接觸</a:t>
            </a:r>
            <a:r>
              <a:rPr lang="zh-TW" altLang="en-US" sz="2000"/>
              <a:t>，增加碰撞機會。</a:t>
            </a:r>
            <a:endParaRPr kumimoji="0" lang="zh-HK" altLang="en-US" sz="2000">
              <a:latin typeface="Arial" charset="0"/>
              <a:cs typeface="Arial" charset="0"/>
            </a:endParaRPr>
          </a:p>
        </p:txBody>
      </p:sp>
      <p:sp>
        <p:nvSpPr>
          <p:cNvPr id="13" name="Text Box 6"/>
          <p:cNvSpPr txBox="1">
            <a:spLocks noChangeArrowheads="1"/>
          </p:cNvSpPr>
          <p:nvPr/>
        </p:nvSpPr>
        <p:spPr bwMode="auto">
          <a:xfrm>
            <a:off x="35496" y="5755322"/>
            <a:ext cx="9066783" cy="55399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3000" dirty="0" smtClean="0"/>
              <a:t>較</a:t>
            </a:r>
            <a:r>
              <a:rPr lang="zh-TW" altLang="en-US" sz="3000" dirty="0"/>
              <a:t>大的固體表面面積能 </a:t>
            </a:r>
            <a:r>
              <a:rPr lang="zh-TW" altLang="en-US" sz="3000" b="1" dirty="0"/>
              <a:t>增加</a:t>
            </a:r>
            <a:r>
              <a:rPr lang="zh-TW" altLang="en-US" sz="3000" dirty="0"/>
              <a:t> 反應物粒子的 </a:t>
            </a:r>
            <a:r>
              <a:rPr lang="zh-TW" altLang="en-US" sz="3000" b="1" u="sng" dirty="0">
                <a:solidFill>
                  <a:srgbClr val="FF0000"/>
                </a:solidFill>
              </a:rPr>
              <a:t>碰撞機會</a:t>
            </a:r>
            <a:r>
              <a:rPr lang="zh-TW" altLang="en-US" sz="3000" dirty="0"/>
              <a:t>。</a:t>
            </a:r>
            <a:endParaRPr lang="en-US" altLang="zh-HK" sz="3000" dirty="0">
              <a:latin typeface="Arial" charset="0"/>
              <a:cs typeface="Arial" charset="0"/>
            </a:endParaRPr>
          </a:p>
        </p:txBody>
      </p:sp>
      <p:pic>
        <p:nvPicPr>
          <p:cNvPr id="14" name="Picture 3"/>
          <p:cNvPicPr>
            <a:picLocks noChangeAspect="1" noChangeArrowheads="1"/>
          </p:cNvPicPr>
          <p:nvPr/>
        </p:nvPicPr>
        <p:blipFill>
          <a:blip r:embed="rId2">
            <a:extLst>
              <a:ext uri="{28A0092B-C50C-407E-A947-70E740481C1C}">
                <a14:useLocalDpi xmlns:a14="http://schemas.microsoft.com/office/drawing/2010/main" val="0"/>
              </a:ext>
            </a:extLst>
          </a:blip>
          <a:srcRect l="70844" t="375" r="-938" b="-375"/>
          <a:stretch>
            <a:fillRect/>
          </a:stretch>
        </p:blipFill>
        <p:spPr bwMode="auto">
          <a:xfrm>
            <a:off x="5945188" y="1701254"/>
            <a:ext cx="2587625" cy="252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文字方塊 6"/>
          <p:cNvSpPr txBox="1">
            <a:spLocks noChangeArrowheads="1"/>
          </p:cNvSpPr>
          <p:nvPr/>
        </p:nvSpPr>
        <p:spPr bwMode="auto">
          <a:xfrm>
            <a:off x="368300" y="3430041"/>
            <a:ext cx="2236788"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ts val="600"/>
              </a:spcBef>
            </a:pPr>
            <a:r>
              <a:rPr kumimoji="0" lang="zh-TW" altLang="en-US" sz="2000">
                <a:latin typeface="Arial" charset="0"/>
                <a:cs typeface="Arial" charset="0"/>
              </a:rPr>
              <a:t>固態反應物的粒子</a:t>
            </a:r>
            <a:endParaRPr kumimoji="0" lang="en-US" altLang="zh-TW" sz="2000">
              <a:latin typeface="Arial" charset="0"/>
              <a:cs typeface="Arial" charset="0"/>
            </a:endParaRPr>
          </a:p>
          <a:p>
            <a:pPr eaLnBrk="1" hangingPunct="1">
              <a:spcBef>
                <a:spcPts val="600"/>
              </a:spcBef>
            </a:pPr>
            <a:r>
              <a:rPr kumimoji="0" lang="zh-TW" altLang="en-US" sz="2000">
                <a:latin typeface="Arial" charset="0"/>
                <a:cs typeface="Arial" charset="0"/>
              </a:rPr>
              <a:t>液態反應物的粒子</a:t>
            </a:r>
            <a:endParaRPr kumimoji="0" lang="zh-HK" altLang="en-US" sz="2000">
              <a:latin typeface="Arial" charset="0"/>
              <a:cs typeface="Arial" charset="0"/>
            </a:endParaRPr>
          </a:p>
        </p:txBody>
      </p:sp>
      <p:sp>
        <p:nvSpPr>
          <p:cNvPr id="16" name="文字方塊 11"/>
          <p:cNvSpPr txBox="1">
            <a:spLocks noChangeArrowheads="1"/>
          </p:cNvSpPr>
          <p:nvPr/>
        </p:nvSpPr>
        <p:spPr bwMode="auto">
          <a:xfrm>
            <a:off x="34925" y="2998241"/>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spcBef>
                <a:spcPts val="600"/>
              </a:spcBef>
            </a:pPr>
            <a:r>
              <a:rPr kumimoji="0" lang="zh-TW" altLang="en-US" sz="2000">
                <a:latin typeface="Arial" charset="0"/>
                <a:cs typeface="Arial" charset="0"/>
              </a:rPr>
              <a:t>註：</a:t>
            </a:r>
            <a:endParaRPr kumimoji="0" lang="zh-HK" altLang="en-US" sz="2000">
              <a:latin typeface="Arial" charset="0"/>
              <a:cs typeface="Arial" charset="0"/>
            </a:endParaRPr>
          </a:p>
        </p:txBody>
      </p:sp>
    </p:spTree>
    <p:extLst>
      <p:ext uri="{BB962C8B-B14F-4D97-AF65-F5344CB8AC3E}">
        <p14:creationId xmlns:p14="http://schemas.microsoft.com/office/powerpoint/2010/main" val="2455150664"/>
      </p:ext>
    </p:extLst>
  </p:cSld>
  <p:clrMapOvr>
    <a:masterClrMapping/>
  </p:clrMapOvr>
  <p:timing>
    <p:tnLst>
      <p:par>
        <p:cTn id="1" dur="indefinite" restart="never" nodeType="tmRoot"/>
      </p:par>
    </p:tnLst>
  </p:timing>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79388" y="555625"/>
            <a:ext cx="8856662" cy="584200"/>
          </a:xfrm>
          <a:prstGeom prst="rect">
            <a:avLst/>
          </a:prstGeom>
          <a:solidFill>
            <a:schemeClr val="bg1">
              <a:alpha val="0"/>
            </a:schemeClr>
          </a:solidFill>
          <a:ln>
            <a:noFill/>
          </a:ln>
          <a:effectLst/>
          <a:extLst/>
        </p:spPr>
        <p:txBody>
          <a:bodyPr>
            <a:spAutoFit/>
          </a:bodyPr>
          <a:lstStyle/>
          <a:p>
            <a:pPr marL="900113" indent="-900113" defTabSz="901700" eaLnBrk="1" fontAlgn="auto" hangingPunct="1">
              <a:spcBef>
                <a:spcPts val="0"/>
              </a:spcBef>
              <a:spcAft>
                <a:spcPts val="0"/>
              </a:spcAft>
              <a:defRPr/>
            </a:pPr>
            <a:r>
              <a:rPr kumimoji="0" lang="zh-TW" altLang="en-US" sz="3200" b="1" dirty="0" smtClean="0">
                <a:solidFill>
                  <a:srgbClr val="006600"/>
                </a:solidFill>
                <a:latin typeface="Arial" panose="020B0604020202020204" pitchFamily="34" charset="0"/>
                <a:ea typeface="+mn-ea"/>
                <a:cs typeface="Arial" panose="020B0604020202020204" pitchFamily="34" charset="0"/>
              </a:rPr>
              <a:t>催化劑</a:t>
            </a:r>
            <a:r>
              <a:rPr kumimoji="0" lang="zh-TW" altLang="en-US" sz="3200" b="1" dirty="0">
                <a:solidFill>
                  <a:srgbClr val="006600"/>
                </a:solidFill>
                <a:latin typeface="Arial" panose="020B0604020202020204" pitchFamily="34" charset="0"/>
                <a:ea typeface="+mn-ea"/>
                <a:cs typeface="Arial" panose="020B0604020202020204" pitchFamily="34" charset="0"/>
              </a:rPr>
              <a:t>對反應速率的影響</a:t>
            </a:r>
            <a:endParaRPr kumimoji="0" lang="en-US" altLang="zh-TW" sz="3200" b="1" dirty="0">
              <a:solidFill>
                <a:srgbClr val="006600"/>
              </a:solidFill>
              <a:latin typeface="Arial" panose="020B0604020202020204" pitchFamily="34" charset="0"/>
              <a:ea typeface="+mn-ea"/>
              <a:cs typeface="Arial" panose="020B0604020202020204" pitchFamily="34" charset="0"/>
            </a:endParaRPr>
          </a:p>
        </p:txBody>
      </p:sp>
      <p:sp>
        <p:nvSpPr>
          <p:cNvPr id="5" name="Rectangle 2"/>
          <p:cNvSpPr>
            <a:spLocks noChangeArrowheads="1"/>
          </p:cNvSpPr>
          <p:nvPr/>
        </p:nvSpPr>
        <p:spPr bwMode="auto">
          <a:xfrm>
            <a:off x="179388" y="4566072"/>
            <a:ext cx="89646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反應停止後，催化劑可以從反應混合物</a:t>
            </a:r>
            <a:r>
              <a:rPr lang="zh-HK" altLang="en-US" sz="2800"/>
              <a:t>中回收再用。</a:t>
            </a:r>
            <a:endParaRPr lang="en-US" altLang="zh-TW" sz="2800">
              <a:latin typeface="Arial" charset="0"/>
              <a:cs typeface="Arial" charset="0"/>
            </a:endParaRPr>
          </a:p>
        </p:txBody>
      </p:sp>
      <p:sp>
        <p:nvSpPr>
          <p:cNvPr id="34821" name="Rectangle 5"/>
          <p:cNvSpPr>
            <a:spLocks noChangeArrowheads="1"/>
          </p:cNvSpPr>
          <p:nvPr/>
        </p:nvSpPr>
        <p:spPr bwMode="auto">
          <a:xfrm>
            <a:off x="179388" y="1700634"/>
            <a:ext cx="56880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CC0000"/>
                </a:solidFill>
              </a:rPr>
              <a:t>探究催化劑對反應速率的影響</a:t>
            </a:r>
            <a:endParaRPr lang="en-US" altLang="zh-TW" sz="3200" b="1">
              <a:solidFill>
                <a:srgbClr val="CC0000"/>
              </a:solidFill>
            </a:endParaRPr>
          </a:p>
        </p:txBody>
      </p:sp>
      <p:sp>
        <p:nvSpPr>
          <p:cNvPr id="7" name="AutoShape 5"/>
          <p:cNvSpPr>
            <a:spLocks noChangeArrowheads="1"/>
          </p:cNvSpPr>
          <p:nvPr/>
        </p:nvSpPr>
        <p:spPr bwMode="auto">
          <a:xfrm>
            <a:off x="498475" y="2852663"/>
            <a:ext cx="8250238" cy="1108075"/>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8" name="Rectangle 6"/>
          <p:cNvSpPr>
            <a:spLocks noChangeArrowheads="1"/>
          </p:cNvSpPr>
          <p:nvPr/>
        </p:nvSpPr>
        <p:spPr bwMode="auto">
          <a:xfrm>
            <a:off x="779463" y="2862188"/>
            <a:ext cx="7824787"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催化劑能 </a:t>
            </a:r>
            <a:r>
              <a:rPr lang="zh-TW" altLang="en-US" sz="3200" b="1" u="sng">
                <a:solidFill>
                  <a:srgbClr val="FF0000"/>
                </a:solidFill>
              </a:rPr>
              <a:t>使化學反應的速率</a:t>
            </a:r>
            <a:r>
              <a:rPr kumimoji="0" lang="zh-TW" altLang="en-US" sz="3200" b="1" u="sng">
                <a:solidFill>
                  <a:srgbClr val="FF0000"/>
                </a:solidFill>
              </a:rPr>
              <a:t>上升</a:t>
            </a:r>
            <a:r>
              <a:rPr lang="zh-TW" altLang="en-US" sz="2800"/>
              <a:t>，但本身並 </a:t>
            </a:r>
            <a:r>
              <a:rPr lang="zh-TW" altLang="en-US" sz="3200" b="1" u="sng">
                <a:solidFill>
                  <a:srgbClr val="FF0000"/>
                </a:solidFill>
              </a:rPr>
              <a:t>不會產生任何化</a:t>
            </a:r>
            <a:r>
              <a:rPr lang="zh-HK" altLang="en-US" sz="3200" b="1" u="sng">
                <a:solidFill>
                  <a:srgbClr val="FF0000"/>
                </a:solidFill>
              </a:rPr>
              <a:t>學變化</a:t>
            </a:r>
            <a:r>
              <a:rPr lang="zh-HK" altLang="en-US" sz="2800"/>
              <a:t>。</a:t>
            </a:r>
            <a:endParaRPr lang="en-US" altLang="zh-TW" sz="2600" baseline="45000">
              <a:latin typeface="Arial" charset="0"/>
              <a:cs typeface="Arial" charset="0"/>
            </a:endParaRPr>
          </a:p>
        </p:txBody>
      </p:sp>
    </p:spTree>
    <p:extLst>
      <p:ext uri="{BB962C8B-B14F-4D97-AF65-F5344CB8AC3E}">
        <p14:creationId xmlns:p14="http://schemas.microsoft.com/office/powerpoint/2010/main" val="3720055527"/>
      </p:ext>
    </p:extLst>
  </p:cSld>
  <p:clrMapOvr>
    <a:masterClrMapping/>
  </p:clrMapOvr>
  <p:timing>
    <p:tnLst>
      <p:par>
        <p:cTn id="1" dur="indefinite" restart="never" nodeType="tmRoot"/>
      </p:par>
    </p:tnLst>
  </p:timing>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539552" y="809575"/>
            <a:ext cx="8424862" cy="584200"/>
          </a:xfrm>
          <a:prstGeom prst="rect">
            <a:avLst/>
          </a:prstGeom>
          <a:solidFill>
            <a:schemeClr val="bg1">
              <a:alpha val="0"/>
            </a:schemeClr>
          </a:solidFill>
          <a:ln>
            <a:noFill/>
          </a:ln>
          <a:effectLst/>
          <a:extLst/>
        </p:spPr>
        <p:txBody>
          <a:bodyPr>
            <a:spAutoFit/>
          </a:bodyPr>
          <a:lstStyle/>
          <a:p>
            <a:pPr marL="900113" indent="-900113" defTabSz="901700" eaLnBrk="1" fontAlgn="auto" hangingPunct="1">
              <a:spcBef>
                <a:spcPts val="0"/>
              </a:spcBef>
              <a:spcAft>
                <a:spcPts val="0"/>
              </a:spcAft>
              <a:defRPr/>
            </a:pPr>
            <a:r>
              <a:rPr kumimoji="0" lang="zh-TW" altLang="en-US" sz="3200" b="1" dirty="0" smtClean="0">
                <a:solidFill>
                  <a:srgbClr val="006600"/>
                </a:solidFill>
                <a:latin typeface="Arial" panose="020B0604020202020204" pitchFamily="34" charset="0"/>
                <a:ea typeface="+mn-ea"/>
                <a:cs typeface="Arial" panose="020B0604020202020204" pitchFamily="34" charset="0"/>
              </a:rPr>
              <a:t>催化劑</a:t>
            </a:r>
            <a:r>
              <a:rPr kumimoji="0" lang="zh-TW" altLang="en-US" sz="3200" b="1" dirty="0">
                <a:solidFill>
                  <a:srgbClr val="006600"/>
                </a:solidFill>
                <a:latin typeface="Arial" panose="020B0604020202020204" pitchFamily="34" charset="0"/>
                <a:ea typeface="+mn-ea"/>
                <a:cs typeface="Arial" panose="020B0604020202020204" pitchFamily="34" charset="0"/>
              </a:rPr>
              <a:t>在化學工業及生物體系的重要性</a:t>
            </a:r>
            <a:endParaRPr kumimoji="0" lang="en-US" altLang="zh-TW" sz="3200" b="1" dirty="0">
              <a:solidFill>
                <a:srgbClr val="006600"/>
              </a:solidFill>
              <a:latin typeface="Arial" panose="020B0604020202020204" pitchFamily="34" charset="0"/>
              <a:ea typeface="+mn-ea"/>
              <a:cs typeface="Arial" panose="020B0604020202020204" pitchFamily="34" charset="0"/>
            </a:endParaRPr>
          </a:p>
        </p:txBody>
      </p:sp>
      <p:sp>
        <p:nvSpPr>
          <p:cNvPr id="4" name="Rectangle 2"/>
          <p:cNvSpPr>
            <a:spLocks noChangeArrowheads="1"/>
          </p:cNvSpPr>
          <p:nvPr/>
        </p:nvSpPr>
        <p:spPr bwMode="auto">
          <a:xfrm>
            <a:off x="683891" y="2053183"/>
            <a:ext cx="62642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t>催化劑可在特定温</a:t>
            </a:r>
            <a:r>
              <a:rPr lang="zh-TW" altLang="en-US" sz="2800"/>
              <a:t>度下令反應加速</a:t>
            </a:r>
            <a:endParaRPr lang="en-US" altLang="zh-TW" sz="2800">
              <a:latin typeface="Arial" charset="0"/>
              <a:cs typeface="Arial" charset="0"/>
            </a:endParaRPr>
          </a:p>
        </p:txBody>
      </p:sp>
      <p:sp>
        <p:nvSpPr>
          <p:cNvPr id="36869" name="矩形 5"/>
          <p:cNvSpPr>
            <a:spLocks noChangeArrowheads="1"/>
          </p:cNvSpPr>
          <p:nvPr/>
        </p:nvSpPr>
        <p:spPr bwMode="auto">
          <a:xfrm>
            <a:off x="1295078" y="2629446"/>
            <a:ext cx="45005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HK" altLang="en-US" sz="2800"/>
              <a:t>提高生成物的生成速率</a:t>
            </a:r>
            <a:endParaRPr kumimoji="0" lang="en-US" altLang="zh-HK" sz="2800">
              <a:latin typeface="Arial" charset="0"/>
              <a:cs typeface="Arial" charset="0"/>
            </a:endParaRPr>
          </a:p>
        </p:txBody>
      </p:sp>
      <p:sp>
        <p:nvSpPr>
          <p:cNvPr id="7" name="Rectangle 2"/>
          <p:cNvSpPr>
            <a:spLocks noChangeArrowheads="1"/>
          </p:cNvSpPr>
          <p:nvPr/>
        </p:nvSpPr>
        <p:spPr bwMode="auto">
          <a:xfrm>
            <a:off x="683891" y="4284762"/>
            <a:ext cx="6480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催化劑可讓反應在較低的温度下進行</a:t>
            </a:r>
            <a:endParaRPr lang="en-US" altLang="zh-TW" sz="2800">
              <a:latin typeface="Arial" charset="0"/>
              <a:cs typeface="Arial" charset="0"/>
            </a:endParaRPr>
          </a:p>
        </p:txBody>
      </p:sp>
      <p:sp>
        <p:nvSpPr>
          <p:cNvPr id="36871" name="矩形 7"/>
          <p:cNvSpPr>
            <a:spLocks noChangeArrowheads="1"/>
          </p:cNvSpPr>
          <p:nvPr/>
        </p:nvSpPr>
        <p:spPr bwMode="auto">
          <a:xfrm>
            <a:off x="1295078" y="4861024"/>
            <a:ext cx="24495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lang="zh-HK" altLang="en-US" sz="3200" b="1">
                <a:solidFill>
                  <a:srgbClr val="3399FF"/>
                </a:solidFill>
              </a:rPr>
              <a:t>節省燃料</a:t>
            </a:r>
            <a:endParaRPr kumimoji="0" lang="zh-HK" altLang="en-US" sz="3200" b="1">
              <a:solidFill>
                <a:srgbClr val="3399FF"/>
              </a:solidFill>
              <a:latin typeface="Arial" charset="0"/>
              <a:cs typeface="Arial" charset="0"/>
            </a:endParaRPr>
          </a:p>
        </p:txBody>
      </p:sp>
      <p:sp>
        <p:nvSpPr>
          <p:cNvPr id="36872" name="矩形 8"/>
          <p:cNvSpPr>
            <a:spLocks noChangeArrowheads="1"/>
          </p:cNvSpPr>
          <p:nvPr/>
        </p:nvSpPr>
        <p:spPr bwMode="auto">
          <a:xfrm>
            <a:off x="1304603" y="3151733"/>
            <a:ext cx="47069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 typeface="Wingdings" pitchFamily="2" charset="2"/>
              <a:buChar char="Ø"/>
            </a:pPr>
            <a:r>
              <a:rPr lang="zh-TW" altLang="en-US" sz="3200" b="1">
                <a:solidFill>
                  <a:srgbClr val="3399FF"/>
                </a:solidFill>
              </a:rPr>
              <a:t>節省時間</a:t>
            </a:r>
            <a:r>
              <a:rPr lang="zh-TW" altLang="en-US" sz="2800" b="1"/>
              <a:t> </a:t>
            </a:r>
            <a:r>
              <a:rPr lang="zh-TW" altLang="en-US" sz="2800"/>
              <a:t>和 </a:t>
            </a:r>
            <a:r>
              <a:rPr lang="zh-TW" altLang="en-US" sz="3200" b="1">
                <a:solidFill>
                  <a:srgbClr val="3399FF"/>
                </a:solidFill>
              </a:rPr>
              <a:t>生</a:t>
            </a:r>
            <a:r>
              <a:rPr lang="zh-HK" altLang="en-US" sz="3200" b="1">
                <a:solidFill>
                  <a:srgbClr val="3399FF"/>
                </a:solidFill>
              </a:rPr>
              <a:t>產成本</a:t>
            </a:r>
            <a:endParaRPr kumimoji="0" lang="zh-HK" altLang="en-US" sz="3200" b="1">
              <a:solidFill>
                <a:srgbClr val="3399FF"/>
              </a:solidFill>
              <a:latin typeface="Arial" charset="0"/>
              <a:cs typeface="Arial" charset="0"/>
            </a:endParaRPr>
          </a:p>
        </p:txBody>
      </p:sp>
    </p:spTree>
    <p:extLst>
      <p:ext uri="{BB962C8B-B14F-4D97-AF65-F5344CB8AC3E}">
        <p14:creationId xmlns:p14="http://schemas.microsoft.com/office/powerpoint/2010/main" val="3045225748"/>
      </p:ext>
    </p:extLst>
  </p:cSld>
  <p:clrMapOvr>
    <a:masterClrMapping/>
  </p:clrMapOvr>
  <p:timing>
    <p:tnLst>
      <p:par>
        <p:cTn id="1" dur="indefinite" restart="never" nodeType="tmRoot"/>
      </p:par>
    </p:tnLst>
  </p:timing>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字方塊 3"/>
          <p:cNvSpPr txBox="1"/>
          <p:nvPr/>
        </p:nvSpPr>
        <p:spPr>
          <a:xfrm>
            <a:off x="1331913" y="692150"/>
            <a:ext cx="6264275" cy="584200"/>
          </a:xfrm>
          <a:prstGeom prst="rect">
            <a:avLst/>
          </a:prstGeom>
          <a:solidFill>
            <a:schemeClr val="bg2">
              <a:lumMod val="90000"/>
            </a:schemeClr>
          </a:solidFill>
        </p:spPr>
        <p:txBody>
          <a:bodyPr>
            <a:spAutoFit/>
          </a:bodyPr>
          <a:lstStyle/>
          <a:p>
            <a:pPr algn="ctr" fontAlgn="auto">
              <a:spcBef>
                <a:spcPts val="0"/>
              </a:spcBef>
              <a:spcAft>
                <a:spcPts val="0"/>
              </a:spcAft>
              <a:defRPr/>
            </a:pPr>
            <a:r>
              <a:rPr lang="zh-HK" altLang="en-US" sz="3200" dirty="0">
                <a:latin typeface="Times New Roman" panose="02020603050405020304" pitchFamily="18" charset="0"/>
                <a:ea typeface="新細明體" panose="02020500000000000000" pitchFamily="18" charset="-120"/>
                <a:cs typeface="Times New Roman" panose="02020603050405020304" pitchFamily="18" charset="0"/>
              </a:rPr>
              <a:t>製備不同濃度的 </a:t>
            </a:r>
            <a:r>
              <a:rPr lang="en-US" altLang="zh-HK" sz="3200" dirty="0" err="1">
                <a:latin typeface="Times New Roman" panose="02020603050405020304" pitchFamily="18" charset="0"/>
                <a:ea typeface="新細明體" panose="02020500000000000000" pitchFamily="18" charset="-120"/>
                <a:cs typeface="Times New Roman" panose="02020603050405020304" pitchFamily="18" charset="0"/>
              </a:rPr>
              <a:t>NaOH</a:t>
            </a:r>
            <a:r>
              <a:rPr lang="en-US" altLang="zh-HK" sz="3200" dirty="0">
                <a:latin typeface="Times New Roman" panose="02020603050405020304" pitchFamily="18" charset="0"/>
                <a:ea typeface="新細明體" panose="02020500000000000000" pitchFamily="18" charset="-120"/>
                <a:cs typeface="Times New Roman" panose="02020603050405020304" pitchFamily="18" charset="0"/>
              </a:rPr>
              <a:t>(</a:t>
            </a:r>
            <a:r>
              <a:rPr lang="en-US" altLang="zh-HK" sz="3200" dirty="0" err="1">
                <a:latin typeface="Times New Roman" panose="02020603050405020304" pitchFamily="18" charset="0"/>
                <a:ea typeface="新細明體" panose="02020500000000000000" pitchFamily="18" charset="-120"/>
                <a:cs typeface="Times New Roman" panose="02020603050405020304" pitchFamily="18" charset="0"/>
              </a:rPr>
              <a:t>aq</a:t>
            </a:r>
            <a:r>
              <a:rPr lang="en-US" altLang="zh-HK" sz="3200" dirty="0">
                <a:latin typeface="Times New Roman" panose="02020603050405020304" pitchFamily="18" charset="0"/>
                <a:ea typeface="新細明體" panose="02020500000000000000" pitchFamily="18" charset="-120"/>
                <a:cs typeface="Times New Roman" panose="02020603050405020304" pitchFamily="18" charset="0"/>
              </a:rPr>
              <a:t>)</a:t>
            </a:r>
            <a:endParaRPr lang="zh-HK" altLang="en-US" sz="3200" dirty="0">
              <a:latin typeface="Times New Roman" panose="02020603050405020304" pitchFamily="18" charset="0"/>
              <a:ea typeface="新細明體" panose="02020500000000000000" pitchFamily="18" charset="-120"/>
              <a:cs typeface="Times New Roman" panose="02020603050405020304" pitchFamily="18" charset="0"/>
            </a:endParaRPr>
          </a:p>
        </p:txBody>
      </p:sp>
      <p:graphicFrame>
        <p:nvGraphicFramePr>
          <p:cNvPr id="10290" name="Group 50"/>
          <p:cNvGraphicFramePr>
            <a:graphicFrameLocks noGrp="1"/>
          </p:cNvGraphicFramePr>
          <p:nvPr/>
        </p:nvGraphicFramePr>
        <p:xfrm>
          <a:off x="539750" y="1700213"/>
          <a:ext cx="8064500" cy="2743208"/>
        </p:xfrm>
        <a:graphic>
          <a:graphicData uri="http://schemas.openxmlformats.org/drawingml/2006/table">
            <a:tbl>
              <a:tblPr/>
              <a:tblGrid>
                <a:gridCol w="2687638">
                  <a:extLst>
                    <a:ext uri="{9D8B030D-6E8A-4147-A177-3AD203B41FA5}">
                      <a16:colId xmlns="" xmlns:a16="http://schemas.microsoft.com/office/drawing/2014/main" val="20000"/>
                    </a:ext>
                  </a:extLst>
                </a:gridCol>
                <a:gridCol w="2713037">
                  <a:extLst>
                    <a:ext uri="{9D8B030D-6E8A-4147-A177-3AD203B41FA5}">
                      <a16:colId xmlns="" xmlns:a16="http://schemas.microsoft.com/office/drawing/2014/main" val="20001"/>
                    </a:ext>
                  </a:extLst>
                </a:gridCol>
                <a:gridCol w="2663825">
                  <a:extLst>
                    <a:ext uri="{9D8B030D-6E8A-4147-A177-3AD203B41FA5}">
                      <a16:colId xmlns="" xmlns:a16="http://schemas.microsoft.com/office/drawing/2014/main" val="20002"/>
                    </a:ext>
                  </a:extLst>
                </a:gridCol>
              </a:tblGrid>
              <a:tr h="11887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2.0 M </a:t>
                      </a:r>
                      <a:r>
                        <a:rPr kumimoji="0" lang="en-US" altLang="zh-TW" sz="2800" b="0" i="0" u="none" strike="noStrike" cap="none" normalizeH="0" baseline="0" dirty="0" err="1" smtClean="0">
                          <a:ln>
                            <a:noFill/>
                          </a:ln>
                          <a:solidFill>
                            <a:schemeClr val="tx1"/>
                          </a:solidFill>
                          <a:effectLst/>
                          <a:latin typeface="Times New Roman" pitchFamily="18" charset="0"/>
                          <a:ea typeface="新細明體" pitchFamily="18" charset="-120"/>
                          <a:cs typeface="Times New Roman" pitchFamily="18" charset="0"/>
                        </a:rPr>
                        <a:t>NaOH</a:t>
                      </a: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r>
                        <a:rPr kumimoji="0" lang="en-US" altLang="zh-TW" sz="2800" b="0" i="0" u="none" strike="noStrike" cap="none" normalizeH="0" baseline="0" dirty="0" err="1" smtClean="0">
                          <a:ln>
                            <a:noFill/>
                          </a:ln>
                          <a:solidFill>
                            <a:schemeClr val="tx1"/>
                          </a:solidFill>
                          <a:effectLst/>
                          <a:latin typeface="Times New Roman" pitchFamily="18" charset="0"/>
                          <a:ea typeface="新細明體" pitchFamily="18" charset="-120"/>
                          <a:cs typeface="Times New Roman" pitchFamily="18" charset="0"/>
                        </a:rPr>
                        <a:t>aq</a:t>
                      </a: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r>
                        <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 的體積（</a:t>
                      </a:r>
                      <a:r>
                        <a:rPr kumimoji="0" lang="en-US"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cm</a:t>
                      </a:r>
                      <a:r>
                        <a:rPr kumimoji="0" lang="en-US" altLang="zh-HK" sz="2800" b="0" i="0" u="none" strike="noStrike" cap="none" normalizeH="0" baseline="30000" dirty="0" smtClean="0">
                          <a:ln>
                            <a:noFill/>
                          </a:ln>
                          <a:solidFill>
                            <a:schemeClr val="tx1"/>
                          </a:solidFill>
                          <a:effectLst/>
                          <a:latin typeface="Times New Roman" pitchFamily="18" charset="0"/>
                          <a:ea typeface="新細明體" pitchFamily="18" charset="-120"/>
                          <a:cs typeface="Times New Roman" pitchFamily="18" charset="0"/>
                        </a:rPr>
                        <a:t>3</a:t>
                      </a:r>
                      <a:r>
                        <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1D31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H</a:t>
                      </a:r>
                      <a:r>
                        <a:rPr kumimoji="0" lang="en-US" altLang="zh-TW" sz="2800" b="0" i="0" u="none" strike="noStrike" cap="none" normalizeH="0" baseline="-25000" dirty="0" smtClean="0">
                          <a:ln>
                            <a:noFill/>
                          </a:ln>
                          <a:solidFill>
                            <a:schemeClr val="tx1"/>
                          </a:solidFill>
                          <a:effectLst/>
                          <a:latin typeface="Times New Roman" pitchFamily="18" charset="0"/>
                          <a:ea typeface="新細明體" pitchFamily="18" charset="-120"/>
                          <a:cs typeface="Times New Roman" pitchFamily="18" charset="0"/>
                        </a:rPr>
                        <a:t>2</a:t>
                      </a: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O</a:t>
                      </a:r>
                      <a:r>
                        <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的體積（</a:t>
                      </a:r>
                      <a:r>
                        <a:rPr kumimoji="0" lang="en-US"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cm</a:t>
                      </a:r>
                      <a:r>
                        <a:rPr kumimoji="0" lang="en-US" altLang="zh-HK" sz="2800" b="0" i="0" u="none" strike="noStrike" cap="none" normalizeH="0" baseline="30000" dirty="0" smtClean="0">
                          <a:ln>
                            <a:noFill/>
                          </a:ln>
                          <a:solidFill>
                            <a:schemeClr val="tx1"/>
                          </a:solidFill>
                          <a:effectLst/>
                          <a:latin typeface="Times New Roman" pitchFamily="18" charset="0"/>
                          <a:ea typeface="新細明體" pitchFamily="18" charset="-120"/>
                          <a:cs typeface="Times New Roman" pitchFamily="18" charset="0"/>
                        </a:rPr>
                        <a:t>3</a:t>
                      </a:r>
                      <a:r>
                        <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dirty="0" err="1" smtClean="0">
                          <a:ln>
                            <a:noFill/>
                          </a:ln>
                          <a:solidFill>
                            <a:schemeClr val="tx1"/>
                          </a:solidFill>
                          <a:effectLst/>
                          <a:latin typeface="Times New Roman" pitchFamily="18" charset="0"/>
                          <a:ea typeface="新細明體" pitchFamily="18" charset="-120"/>
                          <a:cs typeface="Times New Roman" pitchFamily="18" charset="0"/>
                        </a:rPr>
                        <a:t>NaOH</a:t>
                      </a: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 </a:t>
                      </a:r>
                      <a:r>
                        <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的</a:t>
                      </a:r>
                      <a:r>
                        <a:rPr kumimoji="0" lang="zh-TW" altLang="en-US"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濃度</a:t>
                      </a:r>
                      <a:r>
                        <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M</a:t>
                      </a:r>
                      <a:r>
                        <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CF7BA"/>
                    </a:solidFill>
                  </a:tcPr>
                </a:tc>
                <a:extLst>
                  <a:ext uri="{0D108BD9-81ED-4DB2-BD59-A6C34878D82A}">
                    <a16:rowId xmlns="" xmlns:a16="http://schemas.microsoft.com/office/drawing/2014/main" val="10000"/>
                  </a:ext>
                </a:extLst>
              </a:tr>
              <a:tr h="51813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5.0</a:t>
                      </a:r>
                      <a:endPar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1D31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0</a:t>
                      </a:r>
                      <a:endParaRPr kumimoji="0" lang="zh-TW" altLang="zh-HK"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endParaRP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2.0</a:t>
                      </a:r>
                      <a:endPar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CF7BA"/>
                    </a:solidFill>
                  </a:tcPr>
                </a:tc>
                <a:extLst>
                  <a:ext uri="{0D108BD9-81ED-4DB2-BD59-A6C34878D82A}">
                    <a16:rowId xmlns="" xmlns:a16="http://schemas.microsoft.com/office/drawing/2014/main" val="10001"/>
                  </a:ext>
                </a:extLst>
              </a:tr>
              <a:tr h="51813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4.0</a:t>
                      </a:r>
                      <a:endPar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1D31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1.0</a:t>
                      </a:r>
                      <a:endPar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zh-HK" sz="2800" b="0" i="0" u="none" strike="noStrike" cap="none" normalizeH="0" baseline="0" dirty="0" smtClean="0">
                        <a:ln>
                          <a:noFill/>
                        </a:ln>
                        <a:solidFill>
                          <a:srgbClr val="FF0000"/>
                        </a:solidFill>
                        <a:effectLst/>
                        <a:latin typeface="Times New Roman" panose="02020603050405020304" pitchFamily="18" charset="0"/>
                        <a:ea typeface="微軟正黑體"/>
                        <a:cs typeface="Times New Roman" panose="02020603050405020304" pitchFamily="18" charset="0"/>
                      </a:endParaRP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CF7BA"/>
                    </a:solidFill>
                  </a:tcPr>
                </a:tc>
                <a:extLst>
                  <a:ext uri="{0D108BD9-81ED-4DB2-BD59-A6C34878D82A}">
                    <a16:rowId xmlns="" xmlns:a16="http://schemas.microsoft.com/office/drawing/2014/main" val="10002"/>
                  </a:ext>
                </a:extLst>
              </a:tr>
              <a:tr h="51813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3.0</a:t>
                      </a:r>
                      <a:endPar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1D31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2.0</a:t>
                      </a:r>
                      <a:endPar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zh-HK" sz="28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1" marB="4571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CF7BA"/>
                    </a:solidFill>
                  </a:tcPr>
                </a:tc>
                <a:extLst>
                  <a:ext uri="{0D108BD9-81ED-4DB2-BD59-A6C34878D82A}">
                    <a16:rowId xmlns="" xmlns:a16="http://schemas.microsoft.com/office/drawing/2014/main" val="10003"/>
                  </a:ext>
                </a:extLst>
              </a:tr>
            </a:tbl>
          </a:graphicData>
        </a:graphic>
      </p:graphicFrame>
      <p:sp>
        <p:nvSpPr>
          <p:cNvPr id="10291" name="Text Box 51"/>
          <p:cNvSpPr txBox="1">
            <a:spLocks noChangeArrowheads="1"/>
          </p:cNvSpPr>
          <p:nvPr/>
        </p:nvSpPr>
        <p:spPr bwMode="auto">
          <a:xfrm>
            <a:off x="7019925" y="3357563"/>
            <a:ext cx="5762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zh-TW" altLang="en-US" sz="2800">
                <a:solidFill>
                  <a:srgbClr val="FF0000"/>
                </a:solidFill>
                <a:latin typeface="Times New Roman" pitchFamily="18" charset="0"/>
                <a:cs typeface="Times New Roman" pitchFamily="18" charset="0"/>
              </a:rPr>
              <a:t>？</a:t>
            </a:r>
          </a:p>
        </p:txBody>
      </p:sp>
    </p:spTree>
    <p:extLst>
      <p:ext uri="{BB962C8B-B14F-4D97-AF65-F5344CB8AC3E}">
        <p14:creationId xmlns:p14="http://schemas.microsoft.com/office/powerpoint/2010/main" val="671659509"/>
      </p:ext>
    </p:extLst>
  </p:cSld>
  <p:clrMapOvr>
    <a:masterClrMapping/>
  </p:clrMapOvr>
  <p:timing>
    <p:tnLst>
      <p:par>
        <p:cTn id="1" dur="indefinite" restart="never" nodeType="tmRoot"/>
      </p:par>
    </p:tnLst>
  </p:timing>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18"/>
          <p:cNvSpPr>
            <a:spLocks noChangeArrowheads="1"/>
          </p:cNvSpPr>
          <p:nvPr/>
        </p:nvSpPr>
        <p:spPr bwMode="auto">
          <a:xfrm>
            <a:off x="1042988" y="1023938"/>
            <a:ext cx="973137" cy="1349375"/>
          </a:xfrm>
          <a:prstGeom prst="rect">
            <a:avLst/>
          </a:prstGeom>
          <a:solidFill>
            <a:srgbClr val="FFFFFF"/>
          </a:solidFill>
          <a:ln w="9525">
            <a:solidFill>
              <a:srgbClr val="000000"/>
            </a:solidFill>
            <a:miter lim="800000"/>
            <a:headEnd/>
            <a:tailEnd/>
          </a:ln>
        </p:spPr>
        <p:txBody>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latin typeface="Trebuchet MS" pitchFamily="34" charset="0"/>
            </a:endParaRPr>
          </a:p>
        </p:txBody>
      </p:sp>
      <p:sp>
        <p:nvSpPr>
          <p:cNvPr id="58371" name="AutoShape 16"/>
          <p:cNvSpPr>
            <a:spLocks noChangeArrowheads="1"/>
          </p:cNvSpPr>
          <p:nvPr/>
        </p:nvSpPr>
        <p:spPr bwMode="auto">
          <a:xfrm rot="10800000">
            <a:off x="539750" y="4119563"/>
            <a:ext cx="1944688" cy="2159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FF"/>
          </a:solidFill>
          <a:ln w="9525">
            <a:solidFill>
              <a:srgbClr val="000000"/>
            </a:solidFill>
            <a:miter lim="800000"/>
            <a:headEnd/>
            <a:tailEnd/>
          </a:ln>
        </p:spPr>
        <p:txBody>
          <a:bodyPr/>
          <a:lstStyle/>
          <a:p>
            <a:endParaRPr lang="zh-HK" altLang="en-US"/>
          </a:p>
        </p:txBody>
      </p:sp>
      <p:sp>
        <p:nvSpPr>
          <p:cNvPr id="58372" name="Rectangle 17"/>
          <p:cNvSpPr>
            <a:spLocks noChangeArrowheads="1"/>
          </p:cNvSpPr>
          <p:nvPr/>
        </p:nvSpPr>
        <p:spPr bwMode="auto">
          <a:xfrm>
            <a:off x="1042988" y="3678238"/>
            <a:ext cx="973137" cy="441325"/>
          </a:xfrm>
          <a:prstGeom prst="rect">
            <a:avLst/>
          </a:prstGeom>
          <a:solidFill>
            <a:srgbClr val="66CCFF"/>
          </a:solidFill>
          <a:ln w="9525">
            <a:solidFill>
              <a:srgbClr val="000000"/>
            </a:solidFill>
            <a:miter lim="800000"/>
            <a:headEnd/>
            <a:tailEnd/>
          </a:ln>
        </p:spPr>
        <p:txBody>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solidFill>
                <a:srgbClr val="33CCFF"/>
              </a:solidFill>
              <a:latin typeface="Trebuchet MS" pitchFamily="34" charset="0"/>
            </a:endParaRPr>
          </a:p>
        </p:txBody>
      </p:sp>
      <p:sp>
        <p:nvSpPr>
          <p:cNvPr id="25" name="Rectangle 17"/>
          <p:cNvSpPr>
            <a:spLocks noChangeArrowheads="1"/>
          </p:cNvSpPr>
          <p:nvPr/>
        </p:nvSpPr>
        <p:spPr bwMode="auto">
          <a:xfrm>
            <a:off x="1042988" y="2805113"/>
            <a:ext cx="973137" cy="441325"/>
          </a:xfrm>
          <a:prstGeom prst="rect">
            <a:avLst/>
          </a:prstGeom>
          <a:solidFill>
            <a:srgbClr val="66CCFF"/>
          </a:solidFill>
          <a:ln w="9525">
            <a:solidFill>
              <a:srgbClr val="000000"/>
            </a:solidFill>
            <a:miter lim="800000"/>
            <a:headEnd/>
            <a:tailEnd/>
          </a:ln>
        </p:spPr>
        <p:txBody>
          <a:bodyPr/>
          <a:lstStyle/>
          <a:p>
            <a:pPr fontAlgn="auto">
              <a:spcBef>
                <a:spcPts val="0"/>
              </a:spcBef>
              <a:spcAft>
                <a:spcPts val="0"/>
              </a:spcAft>
              <a:defRPr/>
            </a:pPr>
            <a:endParaRPr lang="zh-HK" altLang="en-US">
              <a:latin typeface="+mn-lt"/>
              <a:ea typeface="+mn-ea"/>
            </a:endParaRPr>
          </a:p>
        </p:txBody>
      </p:sp>
      <p:sp>
        <p:nvSpPr>
          <p:cNvPr id="26" name="Rectangle 17"/>
          <p:cNvSpPr>
            <a:spLocks noChangeArrowheads="1"/>
          </p:cNvSpPr>
          <p:nvPr/>
        </p:nvSpPr>
        <p:spPr bwMode="auto">
          <a:xfrm>
            <a:off x="1042988" y="2373313"/>
            <a:ext cx="973137" cy="441325"/>
          </a:xfrm>
          <a:prstGeom prst="rect">
            <a:avLst/>
          </a:prstGeom>
          <a:solidFill>
            <a:srgbClr val="66CCFF"/>
          </a:solidFill>
          <a:ln w="9525">
            <a:solidFill>
              <a:srgbClr val="000000"/>
            </a:solidFill>
            <a:miter lim="800000"/>
            <a:headEnd/>
            <a:tailEnd/>
          </a:ln>
        </p:spPr>
        <p:txBody>
          <a:bodyPr/>
          <a:lstStyle/>
          <a:p>
            <a:pPr fontAlgn="auto">
              <a:spcBef>
                <a:spcPts val="0"/>
              </a:spcBef>
              <a:spcAft>
                <a:spcPts val="0"/>
              </a:spcAft>
              <a:defRPr/>
            </a:pPr>
            <a:endParaRPr lang="zh-HK" altLang="en-US">
              <a:latin typeface="+mn-lt"/>
              <a:ea typeface="+mn-ea"/>
            </a:endParaRPr>
          </a:p>
        </p:txBody>
      </p:sp>
      <p:sp>
        <p:nvSpPr>
          <p:cNvPr id="28" name="Rectangle 17"/>
          <p:cNvSpPr>
            <a:spLocks noChangeArrowheads="1"/>
          </p:cNvSpPr>
          <p:nvPr/>
        </p:nvSpPr>
        <p:spPr bwMode="auto">
          <a:xfrm>
            <a:off x="1042988" y="3246438"/>
            <a:ext cx="973137" cy="441325"/>
          </a:xfrm>
          <a:prstGeom prst="rect">
            <a:avLst/>
          </a:prstGeom>
          <a:solidFill>
            <a:srgbClr val="66CCFF"/>
          </a:solidFill>
          <a:ln w="9525">
            <a:solidFill>
              <a:srgbClr val="000000"/>
            </a:solidFill>
            <a:miter lim="800000"/>
            <a:headEnd/>
            <a:tailEnd/>
          </a:ln>
        </p:spPr>
        <p:txBody>
          <a:bodyPr/>
          <a:lstStyle/>
          <a:p>
            <a:pPr fontAlgn="auto">
              <a:spcBef>
                <a:spcPts val="0"/>
              </a:spcBef>
              <a:spcAft>
                <a:spcPts val="0"/>
              </a:spcAft>
              <a:defRPr/>
            </a:pPr>
            <a:endParaRPr lang="zh-HK" altLang="en-US">
              <a:latin typeface="+mn-lt"/>
              <a:ea typeface="+mn-ea"/>
            </a:endParaRPr>
          </a:p>
        </p:txBody>
      </p:sp>
      <p:sp>
        <p:nvSpPr>
          <p:cNvPr id="58376" name="Rectangle 18"/>
          <p:cNvSpPr>
            <a:spLocks noChangeArrowheads="1"/>
          </p:cNvSpPr>
          <p:nvPr/>
        </p:nvSpPr>
        <p:spPr bwMode="auto">
          <a:xfrm>
            <a:off x="3708400" y="1023938"/>
            <a:ext cx="971550" cy="2654300"/>
          </a:xfrm>
          <a:prstGeom prst="rect">
            <a:avLst/>
          </a:prstGeom>
          <a:solidFill>
            <a:srgbClr val="FFFFFF"/>
          </a:solidFill>
          <a:ln w="9525">
            <a:solidFill>
              <a:srgbClr val="000000"/>
            </a:solidFill>
            <a:miter lim="800000"/>
            <a:headEnd/>
            <a:tailEnd/>
          </a:ln>
        </p:spPr>
        <p:txBody>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latin typeface="Trebuchet MS" pitchFamily="34" charset="0"/>
            </a:endParaRPr>
          </a:p>
        </p:txBody>
      </p:sp>
      <p:sp>
        <p:nvSpPr>
          <p:cNvPr id="58377" name="AutoShape 16"/>
          <p:cNvSpPr>
            <a:spLocks noChangeArrowheads="1"/>
          </p:cNvSpPr>
          <p:nvPr/>
        </p:nvSpPr>
        <p:spPr bwMode="auto">
          <a:xfrm rot="10800000">
            <a:off x="3203575" y="4119563"/>
            <a:ext cx="1944688" cy="2159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FF"/>
          </a:solidFill>
          <a:ln w="9525">
            <a:solidFill>
              <a:srgbClr val="000000"/>
            </a:solidFill>
            <a:miter lim="800000"/>
            <a:headEnd/>
            <a:tailEnd/>
          </a:ln>
        </p:spPr>
        <p:txBody>
          <a:bodyPr/>
          <a:lstStyle/>
          <a:p>
            <a:endParaRPr lang="zh-HK" altLang="en-US"/>
          </a:p>
        </p:txBody>
      </p:sp>
      <p:sp>
        <p:nvSpPr>
          <p:cNvPr id="31" name="Rectangle 17"/>
          <p:cNvSpPr>
            <a:spLocks noChangeArrowheads="1"/>
          </p:cNvSpPr>
          <p:nvPr/>
        </p:nvSpPr>
        <p:spPr bwMode="auto">
          <a:xfrm>
            <a:off x="3708400" y="3678238"/>
            <a:ext cx="971550" cy="441325"/>
          </a:xfrm>
          <a:prstGeom prst="rect">
            <a:avLst/>
          </a:prstGeom>
          <a:solidFill>
            <a:schemeClr val="bg1"/>
          </a:solidFill>
          <a:ln w="9525">
            <a:solidFill>
              <a:srgbClr val="000000"/>
            </a:solidFill>
            <a:miter lim="800000"/>
            <a:headEnd/>
            <a:tailEnd/>
          </a:ln>
        </p:spPr>
        <p:txBody>
          <a:bodyPr/>
          <a:lstStyle/>
          <a:p>
            <a:pPr fontAlgn="auto">
              <a:spcBef>
                <a:spcPts val="0"/>
              </a:spcBef>
              <a:spcAft>
                <a:spcPts val="0"/>
              </a:spcAft>
              <a:defRPr/>
            </a:pPr>
            <a:endParaRPr lang="zh-HK" altLang="en-US">
              <a:latin typeface="+mn-lt"/>
              <a:ea typeface="+mn-ea"/>
            </a:endParaRPr>
          </a:p>
        </p:txBody>
      </p:sp>
      <p:sp>
        <p:nvSpPr>
          <p:cNvPr id="58379" name="文字方塊 41"/>
          <p:cNvSpPr txBox="1">
            <a:spLocks noChangeArrowheads="1"/>
          </p:cNvSpPr>
          <p:nvPr/>
        </p:nvSpPr>
        <p:spPr bwMode="auto">
          <a:xfrm>
            <a:off x="107950" y="4408488"/>
            <a:ext cx="28797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lnSpc>
                <a:spcPct val="80000"/>
              </a:lnSpc>
            </a:pPr>
            <a:r>
              <a:rPr lang="en-US" altLang="zh-HK" sz="2400">
                <a:solidFill>
                  <a:srgbClr val="FF0000"/>
                </a:solidFill>
                <a:latin typeface="Times New Roman" pitchFamily="18" charset="0"/>
                <a:cs typeface="Times New Roman" pitchFamily="18" charset="0"/>
              </a:rPr>
              <a:t>4.0 cm</a:t>
            </a:r>
            <a:r>
              <a:rPr lang="en-US" altLang="zh-HK" sz="2400" baseline="30000">
                <a:solidFill>
                  <a:srgbClr val="FF0000"/>
                </a:solidFill>
                <a:latin typeface="Times New Roman" pitchFamily="18" charset="0"/>
                <a:cs typeface="Times New Roman" pitchFamily="18" charset="0"/>
              </a:rPr>
              <a:t>3</a:t>
            </a:r>
            <a:endParaRPr lang="en-US" altLang="zh-TW" sz="2400" baseline="30000">
              <a:solidFill>
                <a:srgbClr val="FF0000"/>
              </a:solidFill>
              <a:latin typeface="Times New Roman" pitchFamily="18" charset="0"/>
              <a:cs typeface="Times New Roman" pitchFamily="18" charset="0"/>
            </a:endParaRPr>
          </a:p>
          <a:p>
            <a:pPr algn="ctr">
              <a:lnSpc>
                <a:spcPct val="80000"/>
              </a:lnSpc>
            </a:pPr>
            <a:r>
              <a:rPr lang="en-US" altLang="zh-HK" sz="2800">
                <a:solidFill>
                  <a:srgbClr val="0070C0"/>
                </a:solidFill>
                <a:latin typeface="Times New Roman" pitchFamily="18" charset="0"/>
                <a:cs typeface="Times New Roman" pitchFamily="18" charset="0"/>
              </a:rPr>
              <a:t>2.0 M</a:t>
            </a:r>
            <a:r>
              <a:rPr lang="en-US" altLang="zh-HK" sz="2800">
                <a:latin typeface="Times New Roman" pitchFamily="18" charset="0"/>
                <a:cs typeface="Times New Roman" pitchFamily="18" charset="0"/>
              </a:rPr>
              <a:t> </a:t>
            </a:r>
            <a:r>
              <a:rPr lang="en-US" altLang="zh-HK" sz="2400">
                <a:latin typeface="Times New Roman" pitchFamily="18" charset="0"/>
                <a:cs typeface="Times New Roman" pitchFamily="18" charset="0"/>
              </a:rPr>
              <a:t>NaOH(aq)</a:t>
            </a:r>
            <a:endParaRPr lang="zh-HK" altLang="en-US" sz="2400">
              <a:latin typeface="Times New Roman" pitchFamily="18" charset="0"/>
              <a:cs typeface="Times New Roman" pitchFamily="18" charset="0"/>
            </a:endParaRPr>
          </a:p>
        </p:txBody>
      </p:sp>
      <p:sp>
        <p:nvSpPr>
          <p:cNvPr id="58380" name="文字方塊 42"/>
          <p:cNvSpPr txBox="1">
            <a:spLocks noChangeArrowheads="1"/>
          </p:cNvSpPr>
          <p:nvPr/>
        </p:nvSpPr>
        <p:spPr bwMode="auto">
          <a:xfrm>
            <a:off x="3635375" y="4335463"/>
            <a:ext cx="1152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en-US" altLang="zh-HK" sz="2400">
                <a:solidFill>
                  <a:srgbClr val="FF0000"/>
                </a:solidFill>
                <a:latin typeface="Times New Roman" pitchFamily="18" charset="0"/>
                <a:cs typeface="Times New Roman" pitchFamily="18" charset="0"/>
              </a:rPr>
              <a:t>1.0 cm</a:t>
            </a:r>
            <a:r>
              <a:rPr lang="en-US" altLang="zh-HK" sz="2400" baseline="30000">
                <a:solidFill>
                  <a:srgbClr val="FF0000"/>
                </a:solidFill>
                <a:latin typeface="Times New Roman" pitchFamily="18" charset="0"/>
                <a:cs typeface="Times New Roman" pitchFamily="18" charset="0"/>
              </a:rPr>
              <a:t>3</a:t>
            </a:r>
            <a:endParaRPr lang="en-US" altLang="zh-TW" sz="2400" baseline="30000">
              <a:solidFill>
                <a:srgbClr val="FF0000"/>
              </a:solidFill>
              <a:latin typeface="Times New Roman" pitchFamily="18" charset="0"/>
              <a:cs typeface="Times New Roman" pitchFamily="18" charset="0"/>
            </a:endParaRPr>
          </a:p>
          <a:p>
            <a:pPr algn="ctr"/>
            <a:r>
              <a:rPr lang="en-US" altLang="zh-HK" sz="2400">
                <a:latin typeface="Times New Roman" pitchFamily="18" charset="0"/>
                <a:cs typeface="Times New Roman" pitchFamily="18" charset="0"/>
              </a:rPr>
              <a:t>H</a:t>
            </a:r>
            <a:r>
              <a:rPr lang="en-US" altLang="zh-HK" sz="2400" baseline="-25000">
                <a:latin typeface="Times New Roman" pitchFamily="18" charset="0"/>
                <a:cs typeface="Times New Roman" pitchFamily="18" charset="0"/>
              </a:rPr>
              <a:t>2</a:t>
            </a:r>
            <a:r>
              <a:rPr lang="en-US" altLang="zh-HK" sz="2400">
                <a:latin typeface="Times New Roman" pitchFamily="18" charset="0"/>
                <a:cs typeface="Times New Roman" pitchFamily="18" charset="0"/>
              </a:rPr>
              <a:t>O(l)</a:t>
            </a:r>
            <a:endParaRPr lang="zh-HK" altLang="en-US" sz="2400">
              <a:latin typeface="Times New Roman" pitchFamily="18" charset="0"/>
              <a:cs typeface="Times New Roman" pitchFamily="18" charset="0"/>
            </a:endParaRPr>
          </a:p>
        </p:txBody>
      </p:sp>
      <p:sp>
        <p:nvSpPr>
          <p:cNvPr id="58381" name="文字方塊 43"/>
          <p:cNvSpPr txBox="1">
            <a:spLocks noChangeArrowheads="1"/>
          </p:cNvSpPr>
          <p:nvPr/>
        </p:nvSpPr>
        <p:spPr bwMode="auto">
          <a:xfrm>
            <a:off x="2540000" y="2255838"/>
            <a:ext cx="59848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en-US" altLang="zh-HK" sz="4400">
                <a:latin typeface="Times New Roman" pitchFamily="18" charset="0"/>
                <a:cs typeface="Times New Roman" pitchFamily="18" charset="0"/>
              </a:rPr>
              <a:t>+</a:t>
            </a:r>
            <a:endParaRPr lang="zh-HK" altLang="en-US" sz="4400">
              <a:latin typeface="Times New Roman" pitchFamily="18" charset="0"/>
              <a:cs typeface="Times New Roman" pitchFamily="18" charset="0"/>
            </a:endParaRPr>
          </a:p>
        </p:txBody>
      </p:sp>
      <p:sp>
        <p:nvSpPr>
          <p:cNvPr id="46" name="文字方塊 45"/>
          <p:cNvSpPr txBox="1">
            <a:spLocks noChangeArrowheads="1"/>
          </p:cNvSpPr>
          <p:nvPr/>
        </p:nvSpPr>
        <p:spPr bwMode="auto">
          <a:xfrm>
            <a:off x="6516688" y="4471988"/>
            <a:ext cx="2232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HK" altLang="en-US" sz="3200">
                <a:latin typeface="Times New Roman" pitchFamily="18" charset="0"/>
                <a:cs typeface="Times New Roman" pitchFamily="18" charset="0"/>
              </a:rPr>
              <a:t>新的濃度？</a:t>
            </a:r>
          </a:p>
        </p:txBody>
      </p:sp>
      <p:sp>
        <p:nvSpPr>
          <p:cNvPr id="58383" name="Rectangle 26"/>
          <p:cNvSpPr>
            <a:spLocks noChangeArrowheads="1"/>
          </p:cNvSpPr>
          <p:nvPr/>
        </p:nvSpPr>
        <p:spPr bwMode="auto">
          <a:xfrm>
            <a:off x="1150938" y="3711575"/>
            <a:ext cx="812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sp>
        <p:nvSpPr>
          <p:cNvPr id="58384" name="Rectangle 27"/>
          <p:cNvSpPr>
            <a:spLocks noChangeArrowheads="1"/>
          </p:cNvSpPr>
          <p:nvPr/>
        </p:nvSpPr>
        <p:spPr bwMode="auto">
          <a:xfrm>
            <a:off x="1150938" y="3279775"/>
            <a:ext cx="812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sp>
        <p:nvSpPr>
          <p:cNvPr id="58385" name="Rectangle 28"/>
          <p:cNvSpPr>
            <a:spLocks noChangeArrowheads="1"/>
          </p:cNvSpPr>
          <p:nvPr/>
        </p:nvSpPr>
        <p:spPr bwMode="auto">
          <a:xfrm>
            <a:off x="1150938" y="2847975"/>
            <a:ext cx="812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sp>
        <p:nvSpPr>
          <p:cNvPr id="58386" name="Rectangle 29"/>
          <p:cNvSpPr>
            <a:spLocks noChangeArrowheads="1"/>
          </p:cNvSpPr>
          <p:nvPr/>
        </p:nvSpPr>
        <p:spPr bwMode="auto">
          <a:xfrm>
            <a:off x="1150938" y="2416175"/>
            <a:ext cx="812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sp>
        <p:nvSpPr>
          <p:cNvPr id="58387" name="Rectangle 30"/>
          <p:cNvSpPr>
            <a:spLocks noChangeArrowheads="1"/>
          </p:cNvSpPr>
          <p:nvPr/>
        </p:nvSpPr>
        <p:spPr bwMode="auto">
          <a:xfrm>
            <a:off x="3814763" y="3711575"/>
            <a:ext cx="812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grpSp>
        <p:nvGrpSpPr>
          <p:cNvPr id="2" name="Group 36"/>
          <p:cNvGrpSpPr>
            <a:grpSpLocks/>
          </p:cNvGrpSpPr>
          <p:nvPr/>
        </p:nvGrpSpPr>
        <p:grpSpPr bwMode="auto">
          <a:xfrm>
            <a:off x="5651500" y="1023938"/>
            <a:ext cx="2808288" cy="3311525"/>
            <a:chOff x="3560" y="255"/>
            <a:chExt cx="1769" cy="2086"/>
          </a:xfrm>
        </p:grpSpPr>
        <p:grpSp>
          <p:nvGrpSpPr>
            <p:cNvPr id="58392" name="群組 46"/>
            <p:cNvGrpSpPr>
              <a:grpSpLocks/>
            </p:cNvGrpSpPr>
            <p:nvPr/>
          </p:nvGrpSpPr>
          <p:grpSpPr bwMode="auto">
            <a:xfrm>
              <a:off x="3560" y="255"/>
              <a:ext cx="1769" cy="2086"/>
              <a:chOff x="5652120" y="404664"/>
              <a:chExt cx="2808312" cy="3312367"/>
            </a:xfrm>
          </p:grpSpPr>
          <p:sp>
            <p:nvSpPr>
              <p:cNvPr id="58398" name="Rectangle 18"/>
              <p:cNvSpPr>
                <a:spLocks noChangeArrowheads="1"/>
              </p:cNvSpPr>
              <p:nvPr/>
            </p:nvSpPr>
            <p:spPr bwMode="auto">
              <a:xfrm>
                <a:off x="7020272" y="404664"/>
                <a:ext cx="972615" cy="1349348"/>
              </a:xfrm>
              <a:prstGeom prst="rect">
                <a:avLst/>
              </a:prstGeom>
              <a:solidFill>
                <a:srgbClr val="FFFFFF"/>
              </a:solidFill>
              <a:ln w="9525">
                <a:solidFill>
                  <a:srgbClr val="000000"/>
                </a:solidFill>
                <a:miter lim="800000"/>
                <a:headEnd/>
                <a:tailEnd/>
              </a:ln>
            </p:spPr>
            <p:txBody>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zh-HK" altLang="en-US">
                  <a:latin typeface="Trebuchet MS" pitchFamily="34" charset="0"/>
                </a:endParaRPr>
              </a:p>
            </p:txBody>
          </p:sp>
          <p:sp>
            <p:nvSpPr>
              <p:cNvPr id="58399" name="AutoShape 16"/>
              <p:cNvSpPr>
                <a:spLocks noChangeArrowheads="1"/>
              </p:cNvSpPr>
              <p:nvPr/>
            </p:nvSpPr>
            <p:spPr bwMode="auto">
              <a:xfrm rot="10800000">
                <a:off x="6516216" y="3501005"/>
                <a:ext cx="1944216" cy="21602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FF"/>
              </a:solidFill>
              <a:ln w="9525">
                <a:solidFill>
                  <a:srgbClr val="000000"/>
                </a:solidFill>
                <a:miter lim="800000"/>
                <a:headEnd/>
                <a:tailEnd/>
              </a:ln>
            </p:spPr>
            <p:txBody>
              <a:bodyPr/>
              <a:lstStyle/>
              <a:p>
                <a:endParaRPr lang="zh-HK" altLang="en-US"/>
              </a:p>
            </p:txBody>
          </p:sp>
          <p:sp>
            <p:nvSpPr>
              <p:cNvPr id="37" name="Rectangle 17"/>
              <p:cNvSpPr>
                <a:spLocks noChangeArrowheads="1"/>
              </p:cNvSpPr>
              <p:nvPr/>
            </p:nvSpPr>
            <p:spPr bwMode="auto">
              <a:xfrm>
                <a:off x="7020557" y="3059639"/>
                <a:ext cx="971558" cy="441437"/>
              </a:xfrm>
              <a:prstGeom prst="rect">
                <a:avLst/>
              </a:prstGeom>
              <a:solidFill>
                <a:srgbClr val="66CCFF"/>
              </a:solidFill>
              <a:ln w="9525">
                <a:solidFill>
                  <a:srgbClr val="000000"/>
                </a:solidFill>
                <a:miter lim="800000"/>
                <a:headEnd/>
                <a:tailEnd/>
              </a:ln>
            </p:spPr>
            <p:txBody>
              <a:bodyPr/>
              <a:lstStyle/>
              <a:p>
                <a:pPr fontAlgn="auto">
                  <a:spcBef>
                    <a:spcPts val="0"/>
                  </a:spcBef>
                  <a:spcAft>
                    <a:spcPts val="0"/>
                  </a:spcAft>
                  <a:defRPr/>
                </a:pPr>
                <a:endParaRPr lang="zh-HK" altLang="en-US">
                  <a:latin typeface="+mn-lt"/>
                  <a:ea typeface="+mn-ea"/>
                </a:endParaRPr>
              </a:p>
            </p:txBody>
          </p:sp>
          <p:sp>
            <p:nvSpPr>
              <p:cNvPr id="38" name="Rectangle 17"/>
              <p:cNvSpPr>
                <a:spLocks noChangeArrowheads="1"/>
              </p:cNvSpPr>
              <p:nvPr/>
            </p:nvSpPr>
            <p:spPr bwMode="auto">
              <a:xfrm>
                <a:off x="7020557" y="2186292"/>
                <a:ext cx="971558" cy="441437"/>
              </a:xfrm>
              <a:prstGeom prst="rect">
                <a:avLst/>
              </a:prstGeom>
              <a:solidFill>
                <a:srgbClr val="66CCFF"/>
              </a:solidFill>
              <a:ln w="9525">
                <a:solidFill>
                  <a:srgbClr val="000000"/>
                </a:solidFill>
                <a:miter lim="800000"/>
                <a:headEnd/>
                <a:tailEnd/>
              </a:ln>
            </p:spPr>
            <p:txBody>
              <a:bodyPr/>
              <a:lstStyle/>
              <a:p>
                <a:pPr fontAlgn="auto">
                  <a:spcBef>
                    <a:spcPts val="0"/>
                  </a:spcBef>
                  <a:spcAft>
                    <a:spcPts val="0"/>
                  </a:spcAft>
                  <a:defRPr/>
                </a:pPr>
                <a:endParaRPr lang="zh-HK" altLang="en-US">
                  <a:latin typeface="+mn-lt"/>
                  <a:ea typeface="+mn-ea"/>
                </a:endParaRPr>
              </a:p>
            </p:txBody>
          </p:sp>
          <p:sp>
            <p:nvSpPr>
              <p:cNvPr id="39" name="Rectangle 17"/>
              <p:cNvSpPr>
                <a:spLocks noChangeArrowheads="1"/>
              </p:cNvSpPr>
              <p:nvPr/>
            </p:nvSpPr>
            <p:spPr bwMode="auto">
              <a:xfrm>
                <a:off x="7020557" y="1754382"/>
                <a:ext cx="971558" cy="441437"/>
              </a:xfrm>
              <a:prstGeom prst="rect">
                <a:avLst/>
              </a:prstGeom>
              <a:solidFill>
                <a:srgbClr val="66CCFF"/>
              </a:solidFill>
              <a:ln w="9525">
                <a:solidFill>
                  <a:srgbClr val="000000"/>
                </a:solidFill>
                <a:miter lim="800000"/>
                <a:headEnd/>
                <a:tailEnd/>
              </a:ln>
            </p:spPr>
            <p:txBody>
              <a:bodyPr/>
              <a:lstStyle/>
              <a:p>
                <a:pPr fontAlgn="auto">
                  <a:spcBef>
                    <a:spcPts val="0"/>
                  </a:spcBef>
                  <a:spcAft>
                    <a:spcPts val="0"/>
                  </a:spcAft>
                  <a:defRPr/>
                </a:pPr>
                <a:endParaRPr lang="zh-HK" altLang="en-US">
                  <a:latin typeface="+mn-lt"/>
                  <a:ea typeface="+mn-ea"/>
                </a:endParaRPr>
              </a:p>
            </p:txBody>
          </p:sp>
          <p:sp>
            <p:nvSpPr>
              <p:cNvPr id="40" name="Rectangle 17"/>
              <p:cNvSpPr>
                <a:spLocks noChangeArrowheads="1"/>
              </p:cNvSpPr>
              <p:nvPr/>
            </p:nvSpPr>
            <p:spPr bwMode="auto">
              <a:xfrm>
                <a:off x="7020557" y="2627729"/>
                <a:ext cx="971558" cy="441437"/>
              </a:xfrm>
              <a:prstGeom prst="rect">
                <a:avLst/>
              </a:prstGeom>
              <a:solidFill>
                <a:srgbClr val="66CCFF"/>
              </a:solidFill>
              <a:ln w="9525">
                <a:solidFill>
                  <a:srgbClr val="000000"/>
                </a:solidFill>
                <a:miter lim="800000"/>
                <a:headEnd/>
                <a:tailEnd/>
              </a:ln>
            </p:spPr>
            <p:txBody>
              <a:bodyPr/>
              <a:lstStyle/>
              <a:p>
                <a:pPr fontAlgn="auto">
                  <a:spcBef>
                    <a:spcPts val="0"/>
                  </a:spcBef>
                  <a:spcAft>
                    <a:spcPts val="0"/>
                  </a:spcAft>
                  <a:defRPr/>
                </a:pPr>
                <a:endParaRPr lang="zh-HK" altLang="en-US">
                  <a:latin typeface="+mn-lt"/>
                  <a:ea typeface="+mn-ea"/>
                </a:endParaRPr>
              </a:p>
            </p:txBody>
          </p:sp>
          <p:sp>
            <p:nvSpPr>
              <p:cNvPr id="41" name="Rectangle 17"/>
              <p:cNvSpPr>
                <a:spLocks noChangeArrowheads="1"/>
              </p:cNvSpPr>
              <p:nvPr/>
            </p:nvSpPr>
            <p:spPr bwMode="auto">
              <a:xfrm>
                <a:off x="7020557" y="1332000"/>
                <a:ext cx="971558" cy="441437"/>
              </a:xfrm>
              <a:prstGeom prst="rect">
                <a:avLst/>
              </a:prstGeom>
              <a:solidFill>
                <a:srgbClr val="FFFFFF"/>
              </a:solidFill>
              <a:ln w="9525">
                <a:solidFill>
                  <a:srgbClr val="000000"/>
                </a:solidFill>
                <a:miter lim="800000"/>
                <a:headEnd/>
                <a:tailEnd/>
              </a:ln>
            </p:spPr>
            <p:txBody>
              <a:bodyPr/>
              <a:lstStyle/>
              <a:p>
                <a:pPr fontAlgn="auto">
                  <a:spcBef>
                    <a:spcPts val="0"/>
                  </a:spcBef>
                  <a:spcAft>
                    <a:spcPts val="0"/>
                  </a:spcAft>
                  <a:defRPr/>
                </a:pPr>
                <a:endParaRPr lang="zh-HK" altLang="en-US">
                  <a:latin typeface="+mn-lt"/>
                  <a:ea typeface="+mn-ea"/>
                </a:endParaRPr>
              </a:p>
            </p:txBody>
          </p:sp>
          <p:sp>
            <p:nvSpPr>
              <p:cNvPr id="58405" name="文字方塊 44"/>
              <p:cNvSpPr txBox="1">
                <a:spLocks noChangeArrowheads="1"/>
              </p:cNvSpPr>
              <p:nvPr/>
            </p:nvSpPr>
            <p:spPr bwMode="auto">
              <a:xfrm>
                <a:off x="5652120" y="1579713"/>
                <a:ext cx="600080" cy="762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en-US" altLang="zh-HK" sz="4400">
                    <a:latin typeface="Times New Roman" pitchFamily="18" charset="0"/>
                    <a:cs typeface="Times New Roman" pitchFamily="18" charset="0"/>
                    <a:sym typeface="Symbol" pitchFamily="18" charset="2"/>
                  </a:rPr>
                  <a:t></a:t>
                </a:r>
                <a:endParaRPr lang="zh-HK" altLang="en-US" sz="4400">
                  <a:latin typeface="Times New Roman" pitchFamily="18" charset="0"/>
                  <a:cs typeface="Times New Roman" pitchFamily="18" charset="0"/>
                </a:endParaRPr>
              </a:p>
            </p:txBody>
          </p:sp>
        </p:grpSp>
        <p:sp>
          <p:nvSpPr>
            <p:cNvPr id="58393" name="Rectangle 31"/>
            <p:cNvSpPr>
              <a:spLocks noChangeArrowheads="1"/>
            </p:cNvSpPr>
            <p:nvPr/>
          </p:nvSpPr>
          <p:spPr bwMode="auto">
            <a:xfrm>
              <a:off x="4490" y="1948"/>
              <a:ext cx="51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sp>
          <p:nvSpPr>
            <p:cNvPr id="58394" name="Rectangle 32"/>
            <p:cNvSpPr>
              <a:spLocks noChangeArrowheads="1"/>
            </p:cNvSpPr>
            <p:nvPr/>
          </p:nvSpPr>
          <p:spPr bwMode="auto">
            <a:xfrm>
              <a:off x="4490" y="1676"/>
              <a:ext cx="51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sp>
          <p:nvSpPr>
            <p:cNvPr id="58395" name="Rectangle 33"/>
            <p:cNvSpPr>
              <a:spLocks noChangeArrowheads="1"/>
            </p:cNvSpPr>
            <p:nvPr/>
          </p:nvSpPr>
          <p:spPr bwMode="auto">
            <a:xfrm>
              <a:off x="4490" y="1404"/>
              <a:ext cx="51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sp>
          <p:nvSpPr>
            <p:cNvPr id="58396" name="Rectangle 34"/>
            <p:cNvSpPr>
              <a:spLocks noChangeArrowheads="1"/>
            </p:cNvSpPr>
            <p:nvPr/>
          </p:nvSpPr>
          <p:spPr bwMode="auto">
            <a:xfrm>
              <a:off x="4490" y="1132"/>
              <a:ext cx="51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sp>
          <p:nvSpPr>
            <p:cNvPr id="58397" name="Rectangle 35"/>
            <p:cNvSpPr>
              <a:spLocks noChangeArrowheads="1"/>
            </p:cNvSpPr>
            <p:nvPr/>
          </p:nvSpPr>
          <p:spPr bwMode="auto">
            <a:xfrm>
              <a:off x="4490" y="859"/>
              <a:ext cx="51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1600">
                  <a:latin typeface="Times New Roman" pitchFamily="18" charset="0"/>
                </a:rPr>
                <a:t>1.0 cm</a:t>
              </a:r>
              <a:r>
                <a:rPr lang="en-US" altLang="zh-HK" sz="1600" baseline="30000">
                  <a:latin typeface="Times New Roman" pitchFamily="18" charset="0"/>
                </a:rPr>
                <a:t>3</a:t>
              </a:r>
              <a:endParaRPr lang="zh-TW" altLang="en-US" sz="1600" baseline="30000">
                <a:latin typeface="Times New Roman" pitchFamily="18" charset="0"/>
              </a:endParaRPr>
            </a:p>
          </p:txBody>
        </p:sp>
      </p:grpSp>
      <p:sp>
        <p:nvSpPr>
          <p:cNvPr id="25641" name="Text Box 41"/>
          <p:cNvSpPr txBox="1">
            <a:spLocks noChangeArrowheads="1"/>
          </p:cNvSpPr>
          <p:nvPr/>
        </p:nvSpPr>
        <p:spPr bwMode="auto">
          <a:xfrm>
            <a:off x="6516688" y="5724525"/>
            <a:ext cx="1474787"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50000"/>
              </a:spcBef>
            </a:pPr>
            <a:r>
              <a:rPr lang="en-US" altLang="zh-TW" sz="2800">
                <a:latin typeface="Times New Roman" pitchFamily="18" charset="0"/>
              </a:rPr>
              <a:t> = 1.6 M</a:t>
            </a:r>
          </a:p>
        </p:txBody>
      </p:sp>
      <p:sp>
        <p:nvSpPr>
          <p:cNvPr id="43" name="矩形 42"/>
          <p:cNvSpPr>
            <a:spLocks noRot="1" noChangeAspect="1" noMove="1" noResize="1" noEditPoints="1" noAdjustHandles="1" noChangeArrowheads="1" noChangeShapeType="1" noTextEdit="1"/>
          </p:cNvSpPr>
          <p:nvPr/>
        </p:nvSpPr>
        <p:spPr>
          <a:xfrm>
            <a:off x="6570922" y="5043040"/>
            <a:ext cx="1889510" cy="714683"/>
          </a:xfrm>
          <a:prstGeom prst="rect">
            <a:avLst/>
          </a:prstGeom>
          <a:blipFill rotWithShape="1">
            <a:blip r:embed="rId2"/>
            <a:stretch>
              <a:fillRect l="-6774" b="-8475"/>
            </a:stretch>
          </a:blipFill>
        </p:spPr>
        <p:txBody>
          <a:bodyPr/>
          <a:lstStyle/>
          <a:p>
            <a:pPr>
              <a:defRPr/>
            </a:pPr>
            <a:r>
              <a:rPr lang="zh-HK" altLang="en-US">
                <a:noFill/>
                <a:ea typeface="新細明體" panose="02020500000000000000" pitchFamily="18" charset="-120"/>
              </a:rPr>
              <a:t> </a:t>
            </a:r>
          </a:p>
        </p:txBody>
      </p:sp>
    </p:spTree>
    <p:extLst>
      <p:ext uri="{BB962C8B-B14F-4D97-AF65-F5344CB8AC3E}">
        <p14:creationId xmlns:p14="http://schemas.microsoft.com/office/powerpoint/2010/main" val="2944658852"/>
      </p:ext>
    </p:extLst>
  </p:cSld>
  <p:clrMapOvr>
    <a:masterClrMapping/>
  </p:clrMapOvr>
  <p:timing>
    <p:tnLst>
      <p:par>
        <p:cTn id="1" dur="indefinite" restart="never" nodeType="tmRoot"/>
      </p:par>
    </p:tnLst>
  </p:timing>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字方塊 3"/>
          <p:cNvSpPr txBox="1"/>
          <p:nvPr/>
        </p:nvSpPr>
        <p:spPr>
          <a:xfrm>
            <a:off x="1331913" y="692150"/>
            <a:ext cx="6264275" cy="584200"/>
          </a:xfrm>
          <a:prstGeom prst="rect">
            <a:avLst/>
          </a:prstGeom>
          <a:solidFill>
            <a:schemeClr val="bg2">
              <a:lumMod val="90000"/>
            </a:schemeClr>
          </a:solidFill>
        </p:spPr>
        <p:txBody>
          <a:bodyPr>
            <a:spAutoFit/>
          </a:bodyPr>
          <a:lstStyle/>
          <a:p>
            <a:pPr algn="ctr" fontAlgn="auto">
              <a:spcBef>
                <a:spcPts val="0"/>
              </a:spcBef>
              <a:spcAft>
                <a:spcPts val="0"/>
              </a:spcAft>
              <a:defRPr/>
            </a:pPr>
            <a:r>
              <a:rPr lang="zh-HK" altLang="en-US" sz="3200" dirty="0">
                <a:latin typeface="Times New Roman" panose="02020603050405020304" pitchFamily="18" charset="0"/>
                <a:ea typeface="新細明體" panose="02020500000000000000" pitchFamily="18" charset="-120"/>
                <a:cs typeface="Times New Roman" panose="02020603050405020304" pitchFamily="18" charset="0"/>
              </a:rPr>
              <a:t>製備不同濃度的 </a:t>
            </a:r>
            <a:r>
              <a:rPr lang="en-US" altLang="zh-HK" sz="3200" dirty="0" err="1">
                <a:latin typeface="Times New Roman" panose="02020603050405020304" pitchFamily="18" charset="0"/>
                <a:ea typeface="新細明體" panose="02020500000000000000" pitchFamily="18" charset="-120"/>
                <a:cs typeface="Times New Roman" panose="02020603050405020304" pitchFamily="18" charset="0"/>
              </a:rPr>
              <a:t>NaOH</a:t>
            </a:r>
            <a:r>
              <a:rPr lang="en-US" altLang="zh-HK" sz="3200" dirty="0">
                <a:latin typeface="Times New Roman" panose="02020603050405020304" pitchFamily="18" charset="0"/>
                <a:ea typeface="新細明體" panose="02020500000000000000" pitchFamily="18" charset="-120"/>
                <a:cs typeface="Times New Roman" panose="02020603050405020304" pitchFamily="18" charset="0"/>
              </a:rPr>
              <a:t>(</a:t>
            </a:r>
            <a:r>
              <a:rPr lang="en-US" altLang="zh-HK" sz="3200" dirty="0" err="1">
                <a:latin typeface="Times New Roman" panose="02020603050405020304" pitchFamily="18" charset="0"/>
                <a:ea typeface="新細明體" panose="02020500000000000000" pitchFamily="18" charset="-120"/>
                <a:cs typeface="Times New Roman" panose="02020603050405020304" pitchFamily="18" charset="0"/>
              </a:rPr>
              <a:t>aq</a:t>
            </a:r>
            <a:r>
              <a:rPr lang="en-US" altLang="zh-HK" sz="3200" dirty="0">
                <a:latin typeface="Times New Roman" panose="02020603050405020304" pitchFamily="18" charset="0"/>
                <a:ea typeface="新細明體" panose="02020500000000000000" pitchFamily="18" charset="-120"/>
                <a:cs typeface="Times New Roman" panose="02020603050405020304" pitchFamily="18" charset="0"/>
              </a:rPr>
              <a:t>)</a:t>
            </a:r>
            <a:endParaRPr lang="zh-HK" altLang="en-US" sz="3200" dirty="0">
              <a:latin typeface="Times New Roman" panose="02020603050405020304" pitchFamily="18" charset="0"/>
              <a:ea typeface="新細明體" panose="02020500000000000000" pitchFamily="18" charset="-120"/>
              <a:cs typeface="Times New Roman" panose="02020603050405020304" pitchFamily="18" charset="0"/>
            </a:endParaRPr>
          </a:p>
        </p:txBody>
      </p:sp>
      <p:graphicFrame>
        <p:nvGraphicFramePr>
          <p:cNvPr id="10290" name="Group 50"/>
          <p:cNvGraphicFramePr>
            <a:graphicFrameLocks noGrp="1"/>
          </p:cNvGraphicFramePr>
          <p:nvPr/>
        </p:nvGraphicFramePr>
        <p:xfrm>
          <a:off x="539750" y="1700213"/>
          <a:ext cx="8064500" cy="2743201"/>
        </p:xfrm>
        <a:graphic>
          <a:graphicData uri="http://schemas.openxmlformats.org/drawingml/2006/table">
            <a:tbl>
              <a:tblPr/>
              <a:tblGrid>
                <a:gridCol w="1944018">
                  <a:extLst>
                    <a:ext uri="{9D8B030D-6E8A-4147-A177-3AD203B41FA5}">
                      <a16:colId xmlns="" xmlns:a16="http://schemas.microsoft.com/office/drawing/2014/main" val="20000"/>
                    </a:ext>
                  </a:extLst>
                </a:gridCol>
                <a:gridCol w="1656184">
                  <a:extLst>
                    <a:ext uri="{9D8B030D-6E8A-4147-A177-3AD203B41FA5}">
                      <a16:colId xmlns="" xmlns:a16="http://schemas.microsoft.com/office/drawing/2014/main" val="20001"/>
                    </a:ext>
                  </a:extLst>
                </a:gridCol>
                <a:gridCol w="4464298">
                  <a:extLst>
                    <a:ext uri="{9D8B030D-6E8A-4147-A177-3AD203B41FA5}">
                      <a16:colId xmlns="" xmlns:a16="http://schemas.microsoft.com/office/drawing/2014/main" val="20002"/>
                    </a:ext>
                  </a:extLst>
                </a:gridCol>
              </a:tblGrid>
              <a:tr h="118883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2.0 M </a:t>
                      </a:r>
                      <a:r>
                        <a:rPr kumimoji="0" lang="en-US" altLang="zh-TW" sz="2000" b="0" i="0" u="none" strike="noStrike" cap="none" normalizeH="0" baseline="0" dirty="0" err="1" smtClean="0">
                          <a:ln>
                            <a:noFill/>
                          </a:ln>
                          <a:solidFill>
                            <a:schemeClr val="tx1"/>
                          </a:solidFill>
                          <a:effectLst/>
                          <a:latin typeface="Times New Roman" pitchFamily="18" charset="0"/>
                          <a:ea typeface="新細明體" pitchFamily="18" charset="-120"/>
                          <a:cs typeface="Times New Roman" pitchFamily="18" charset="0"/>
                        </a:rPr>
                        <a:t>NaOH</a:t>
                      </a: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r>
                        <a:rPr kumimoji="0" lang="en-US" altLang="zh-TW" sz="2000" b="0" i="0" u="none" strike="noStrike" cap="none" normalizeH="0" baseline="0" dirty="0" err="1" smtClean="0">
                          <a:ln>
                            <a:noFill/>
                          </a:ln>
                          <a:solidFill>
                            <a:schemeClr val="tx1"/>
                          </a:solidFill>
                          <a:effectLst/>
                          <a:latin typeface="Times New Roman" pitchFamily="18" charset="0"/>
                          <a:ea typeface="新細明體" pitchFamily="18" charset="-120"/>
                          <a:cs typeface="Times New Roman" pitchFamily="18" charset="0"/>
                        </a:rPr>
                        <a:t>aq</a:t>
                      </a: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r>
                        <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 的體積（</a:t>
                      </a:r>
                      <a:r>
                        <a:rPr kumimoji="0" lang="en-US"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cm</a:t>
                      </a:r>
                      <a:r>
                        <a:rPr kumimoji="0" lang="en-US" altLang="zh-HK" sz="2000" b="0" i="0" u="none" strike="noStrike" cap="none" normalizeH="0" baseline="30000" dirty="0" smtClean="0">
                          <a:ln>
                            <a:noFill/>
                          </a:ln>
                          <a:solidFill>
                            <a:schemeClr val="tx1"/>
                          </a:solidFill>
                          <a:effectLst/>
                          <a:latin typeface="Times New Roman" pitchFamily="18" charset="0"/>
                          <a:ea typeface="新細明體" pitchFamily="18" charset="-120"/>
                          <a:cs typeface="Times New Roman" pitchFamily="18" charset="0"/>
                        </a:rPr>
                        <a:t>3</a:t>
                      </a:r>
                      <a:r>
                        <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1D31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H</a:t>
                      </a:r>
                      <a:r>
                        <a:rPr kumimoji="0" lang="en-US" altLang="zh-TW" sz="2000" b="0" i="0" u="none" strike="noStrike" cap="none" normalizeH="0" baseline="-25000" dirty="0" smtClean="0">
                          <a:ln>
                            <a:noFill/>
                          </a:ln>
                          <a:solidFill>
                            <a:schemeClr val="tx1"/>
                          </a:solidFill>
                          <a:effectLst/>
                          <a:latin typeface="Times New Roman" pitchFamily="18" charset="0"/>
                          <a:ea typeface="新細明體" pitchFamily="18" charset="-120"/>
                          <a:cs typeface="Times New Roman" pitchFamily="18" charset="0"/>
                        </a:rPr>
                        <a:t>2</a:t>
                      </a: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O             </a:t>
                      </a:r>
                      <a:r>
                        <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的體積（</a:t>
                      </a:r>
                      <a:r>
                        <a:rPr kumimoji="0" lang="en-US"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cm</a:t>
                      </a:r>
                      <a:r>
                        <a:rPr kumimoji="0" lang="en-US" altLang="zh-HK" sz="2000" b="0" i="0" u="none" strike="noStrike" cap="none" normalizeH="0" baseline="30000" dirty="0" smtClean="0">
                          <a:ln>
                            <a:noFill/>
                          </a:ln>
                          <a:solidFill>
                            <a:schemeClr val="tx1"/>
                          </a:solidFill>
                          <a:effectLst/>
                          <a:latin typeface="Times New Roman" pitchFamily="18" charset="0"/>
                          <a:ea typeface="新細明體" pitchFamily="18" charset="-120"/>
                          <a:cs typeface="Times New Roman" pitchFamily="18" charset="0"/>
                        </a:rPr>
                        <a:t>3</a:t>
                      </a:r>
                      <a:r>
                        <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dirty="0" err="1" smtClean="0">
                          <a:ln>
                            <a:noFill/>
                          </a:ln>
                          <a:solidFill>
                            <a:schemeClr val="tx1"/>
                          </a:solidFill>
                          <a:effectLst/>
                          <a:latin typeface="Times New Roman" pitchFamily="18" charset="0"/>
                          <a:ea typeface="新細明體" pitchFamily="18" charset="-120"/>
                          <a:cs typeface="Times New Roman" pitchFamily="18" charset="0"/>
                        </a:rPr>
                        <a:t>NaOH</a:t>
                      </a: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 </a:t>
                      </a:r>
                      <a:r>
                        <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的</a:t>
                      </a:r>
                      <a:r>
                        <a:rPr kumimoji="0" lang="zh-TW" altLang="en-US"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濃度</a:t>
                      </a:r>
                      <a:r>
                        <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M</a:t>
                      </a:r>
                      <a:r>
                        <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a:t>
                      </a: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CF7BA"/>
                    </a:solidFill>
                  </a:tcPr>
                </a:tc>
                <a:extLst>
                  <a:ext uri="{0D108BD9-81ED-4DB2-BD59-A6C34878D82A}">
                    <a16:rowId xmlns="" xmlns:a16="http://schemas.microsoft.com/office/drawing/2014/main" val="10000"/>
                  </a:ext>
                </a:extLst>
              </a:tr>
              <a:tr h="5181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5.0</a:t>
                      </a:r>
                      <a:endPar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1D31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0</a:t>
                      </a:r>
                      <a:endParaRPr kumimoji="0" lang="zh-TW" altLang="zh-HK" sz="20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                                 2.0 M</a:t>
                      </a:r>
                      <a:endPar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CF7BA"/>
                    </a:solidFill>
                  </a:tcPr>
                </a:tc>
                <a:extLst>
                  <a:ext uri="{0D108BD9-81ED-4DB2-BD59-A6C34878D82A}">
                    <a16:rowId xmlns="" xmlns:a16="http://schemas.microsoft.com/office/drawing/2014/main" val="10001"/>
                  </a:ext>
                </a:extLst>
              </a:tr>
              <a:tr h="5181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4.0</a:t>
                      </a:r>
                      <a:endPar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1D31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1.0</a:t>
                      </a:r>
                      <a:endPar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zh-HK" sz="2000" b="0" i="0" u="none" strike="noStrike" cap="none" normalizeH="0" baseline="0" dirty="0" smtClean="0">
                        <a:ln>
                          <a:noFill/>
                        </a:ln>
                        <a:solidFill>
                          <a:srgbClr val="FF0000"/>
                        </a:solidFill>
                        <a:effectLst/>
                        <a:latin typeface="Times New Roman" panose="02020603050405020304" pitchFamily="18" charset="0"/>
                        <a:ea typeface="微軟正黑體"/>
                        <a:cs typeface="Times New Roman" panose="02020603050405020304" pitchFamily="18" charset="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CF7BA"/>
                    </a:solidFill>
                  </a:tcPr>
                </a:tc>
                <a:extLst>
                  <a:ext uri="{0D108BD9-81ED-4DB2-BD59-A6C34878D82A}">
                    <a16:rowId xmlns="" xmlns:a16="http://schemas.microsoft.com/office/drawing/2014/main" val="10002"/>
                  </a:ext>
                </a:extLst>
              </a:tr>
              <a:tr h="5181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3.0</a:t>
                      </a:r>
                      <a:endPar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1D31A"/>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rPr>
                        <a:t>2.0</a:t>
                      </a:r>
                      <a:endPar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zh-HK" sz="2000" b="0" i="0" u="none" strike="noStrike" cap="none" normalizeH="0" baseline="0" dirty="0" smtClean="0">
                        <a:ln>
                          <a:noFill/>
                        </a:ln>
                        <a:solidFill>
                          <a:schemeClr val="tx1"/>
                        </a:solidFill>
                        <a:effectLst/>
                        <a:latin typeface="Times New Roman" pitchFamily="18" charset="0"/>
                        <a:ea typeface="新細明體" pitchFamily="18" charset="-120"/>
                        <a:cs typeface="Times New Roman" pitchFamily="18" charset="0"/>
                      </a:endParaRPr>
                    </a:p>
                  </a:txBody>
                  <a:tcPr marT="45713" marB="457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CF7BA"/>
                    </a:solidFill>
                  </a:tcPr>
                </a:tc>
                <a:extLst>
                  <a:ext uri="{0D108BD9-81ED-4DB2-BD59-A6C34878D82A}">
                    <a16:rowId xmlns="" xmlns:a16="http://schemas.microsoft.com/office/drawing/2014/main" val="10003"/>
                  </a:ext>
                </a:extLst>
              </a:tr>
            </a:tbl>
          </a:graphicData>
        </a:graphic>
      </p:graphicFrame>
      <p:sp>
        <p:nvSpPr>
          <p:cNvPr id="5" name="矩形 4"/>
          <p:cNvSpPr>
            <a:spLocks noRot="1" noChangeAspect="1" noMove="1" noResize="1" noEditPoints="1" noAdjustHandles="1" noChangeArrowheads="1" noChangeShapeType="1" noTextEdit="1"/>
          </p:cNvSpPr>
          <p:nvPr/>
        </p:nvSpPr>
        <p:spPr>
          <a:xfrm>
            <a:off x="4787167" y="3396114"/>
            <a:ext cx="2593145" cy="536942"/>
          </a:xfrm>
          <a:prstGeom prst="rect">
            <a:avLst/>
          </a:prstGeom>
          <a:blipFill rotWithShape="1">
            <a:blip r:embed="rId2"/>
            <a:stretch>
              <a:fillRect l="-2347" b="-6818"/>
            </a:stretch>
          </a:blipFill>
        </p:spPr>
        <p:txBody>
          <a:bodyPr/>
          <a:lstStyle/>
          <a:p>
            <a:pPr>
              <a:defRPr/>
            </a:pPr>
            <a:r>
              <a:rPr lang="zh-HK" altLang="en-US">
                <a:noFill/>
                <a:ea typeface="新細明體" panose="02020500000000000000" pitchFamily="18" charset="-120"/>
              </a:rPr>
              <a:t> </a:t>
            </a:r>
          </a:p>
        </p:txBody>
      </p:sp>
      <p:sp>
        <p:nvSpPr>
          <p:cNvPr id="9" name="矩形 8"/>
          <p:cNvSpPr>
            <a:spLocks noRot="1" noChangeAspect="1" noMove="1" noResize="1" noEditPoints="1" noAdjustHandles="1" noChangeArrowheads="1" noChangeShapeType="1" noTextEdit="1"/>
          </p:cNvSpPr>
          <p:nvPr/>
        </p:nvSpPr>
        <p:spPr>
          <a:xfrm>
            <a:off x="4787167" y="3900170"/>
            <a:ext cx="2593145" cy="536942"/>
          </a:xfrm>
          <a:prstGeom prst="rect">
            <a:avLst/>
          </a:prstGeom>
          <a:blipFill rotWithShape="1">
            <a:blip r:embed="rId3"/>
            <a:stretch>
              <a:fillRect l="-2347" b="-6818"/>
            </a:stretch>
          </a:blipFill>
        </p:spPr>
        <p:txBody>
          <a:bodyPr/>
          <a:lstStyle/>
          <a:p>
            <a:pPr>
              <a:defRPr/>
            </a:pPr>
            <a:r>
              <a:rPr lang="zh-HK" altLang="en-US">
                <a:noFill/>
                <a:ea typeface="新細明體" panose="02020500000000000000" pitchFamily="18" charset="-120"/>
              </a:rPr>
              <a:t> </a:t>
            </a:r>
          </a:p>
        </p:txBody>
      </p:sp>
    </p:spTree>
    <p:extLst>
      <p:ext uri="{BB962C8B-B14F-4D97-AF65-F5344CB8AC3E}">
        <p14:creationId xmlns:p14="http://schemas.microsoft.com/office/powerpoint/2010/main" val="2832413151"/>
      </p:ext>
    </p:extLst>
  </p:cSld>
  <p:clrMapOvr>
    <a:masterClrMapping/>
  </p:clrMapOvr>
  <p:timing>
    <p:tnLst>
      <p:par>
        <p:cTn id="1" dur="indefinite" restart="never" nodeType="tmRoot"/>
      </p:par>
    </p:tnLst>
  </p:timing>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矩形 5"/>
          <p:cNvSpPr>
            <a:spLocks noChangeArrowheads="1"/>
          </p:cNvSpPr>
          <p:nvPr/>
        </p:nvSpPr>
        <p:spPr bwMode="auto">
          <a:xfrm>
            <a:off x="-36513" y="1341462"/>
            <a:ext cx="9288463" cy="63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nSpc>
                <a:spcPct val="130000"/>
              </a:lnSpc>
            </a:pPr>
            <a:r>
              <a:rPr lang="en-US" altLang="zh-HK" sz="2700">
                <a:latin typeface="Times New Roman" pitchFamily="18" charset="0"/>
                <a:cs typeface="Times New Roman" pitchFamily="18" charset="0"/>
              </a:rPr>
              <a:t>Na</a:t>
            </a:r>
            <a:r>
              <a:rPr lang="en-US" altLang="zh-HK" sz="2700" baseline="-25000">
                <a:latin typeface="Times New Roman" pitchFamily="18" charset="0"/>
                <a:cs typeface="Times New Roman" pitchFamily="18" charset="0"/>
              </a:rPr>
              <a:t>2</a:t>
            </a:r>
            <a:r>
              <a:rPr lang="en-US" altLang="zh-HK" sz="2700">
                <a:latin typeface="Times New Roman" pitchFamily="18" charset="0"/>
                <a:cs typeface="Times New Roman" pitchFamily="18" charset="0"/>
              </a:rPr>
              <a:t>S</a:t>
            </a:r>
            <a:r>
              <a:rPr lang="en-US" altLang="zh-HK" sz="2700" baseline="-25000">
                <a:latin typeface="Times New Roman" pitchFamily="18" charset="0"/>
                <a:cs typeface="Times New Roman" pitchFamily="18" charset="0"/>
              </a:rPr>
              <a:t>2</a:t>
            </a:r>
            <a:r>
              <a:rPr lang="en-US" altLang="zh-HK" sz="2700">
                <a:latin typeface="Times New Roman" pitchFamily="18" charset="0"/>
                <a:cs typeface="Times New Roman" pitchFamily="18" charset="0"/>
              </a:rPr>
              <a:t>O</a:t>
            </a:r>
            <a:r>
              <a:rPr lang="en-US" altLang="zh-HK" sz="2700" baseline="-25000">
                <a:latin typeface="Times New Roman" pitchFamily="18" charset="0"/>
                <a:cs typeface="Times New Roman" pitchFamily="18" charset="0"/>
              </a:rPr>
              <a:t>3</a:t>
            </a:r>
            <a:r>
              <a:rPr lang="en-US" altLang="zh-HK" sz="2700">
                <a:latin typeface="Times New Roman" pitchFamily="18" charset="0"/>
                <a:cs typeface="Times New Roman" pitchFamily="18" charset="0"/>
              </a:rPr>
              <a:t>(aq) + 2HCl(aq) </a:t>
            </a:r>
            <a:r>
              <a:rPr lang="en-US" altLang="zh-HK" sz="2700">
                <a:latin typeface="Times New Roman" pitchFamily="18" charset="0"/>
                <a:cs typeface="Times New Roman" pitchFamily="18" charset="0"/>
                <a:sym typeface="Symbol" pitchFamily="18" charset="2"/>
              </a:rPr>
              <a:t></a:t>
            </a:r>
            <a:r>
              <a:rPr lang="en-US" altLang="zh-HK" sz="2700">
                <a:latin typeface="Times New Roman" pitchFamily="18" charset="0"/>
                <a:cs typeface="Times New Roman" pitchFamily="18" charset="0"/>
              </a:rPr>
              <a:t> 2NaCl(aq) + SO</a:t>
            </a:r>
            <a:r>
              <a:rPr lang="en-US" altLang="zh-HK" sz="2700" baseline="-25000">
                <a:latin typeface="Times New Roman" pitchFamily="18" charset="0"/>
                <a:cs typeface="Times New Roman" pitchFamily="18" charset="0"/>
              </a:rPr>
              <a:t>2</a:t>
            </a:r>
            <a:r>
              <a:rPr lang="en-US" altLang="zh-HK" sz="2700">
                <a:latin typeface="Times New Roman" pitchFamily="18" charset="0"/>
                <a:cs typeface="Times New Roman" pitchFamily="18" charset="0"/>
              </a:rPr>
              <a:t>(aq) + H</a:t>
            </a:r>
            <a:r>
              <a:rPr lang="en-US" altLang="zh-HK" sz="2700" baseline="-25000">
                <a:latin typeface="Times New Roman" pitchFamily="18" charset="0"/>
                <a:cs typeface="Times New Roman" pitchFamily="18" charset="0"/>
              </a:rPr>
              <a:t>2</a:t>
            </a:r>
            <a:r>
              <a:rPr lang="en-US" altLang="zh-HK" sz="2700">
                <a:latin typeface="Times New Roman" pitchFamily="18" charset="0"/>
                <a:cs typeface="Times New Roman" pitchFamily="18" charset="0"/>
              </a:rPr>
              <a:t>O(l) + </a:t>
            </a:r>
            <a:r>
              <a:rPr lang="en-US" altLang="zh-HK" sz="3000" b="1">
                <a:solidFill>
                  <a:srgbClr val="FF9900"/>
                </a:solidFill>
                <a:latin typeface="Times New Roman" pitchFamily="18" charset="0"/>
                <a:cs typeface="Times New Roman" pitchFamily="18" charset="0"/>
              </a:rPr>
              <a:t>S(s)</a:t>
            </a:r>
            <a:endParaRPr lang="zh-HK" altLang="en-US" sz="3000" b="1">
              <a:solidFill>
                <a:srgbClr val="FF9900"/>
              </a:solidFill>
              <a:latin typeface="Times New Roman" pitchFamily="18" charset="0"/>
              <a:cs typeface="Times New Roman" pitchFamily="18" charset="0"/>
            </a:endParaRPr>
          </a:p>
        </p:txBody>
      </p:sp>
      <p:sp>
        <p:nvSpPr>
          <p:cNvPr id="62467" name="矩形 1"/>
          <p:cNvSpPr>
            <a:spLocks noChangeArrowheads="1"/>
          </p:cNvSpPr>
          <p:nvPr/>
        </p:nvSpPr>
        <p:spPr bwMode="auto">
          <a:xfrm>
            <a:off x="2771775" y="535012"/>
            <a:ext cx="3384550" cy="5222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HK" altLang="en-US" sz="2800" b="1" u="sng">
                <a:solidFill>
                  <a:srgbClr val="0000FF"/>
                </a:solidFill>
                <a:latin typeface="Times New Roman" pitchFamily="18" charset="0"/>
                <a:cs typeface="Times New Roman" pitchFamily="18" charset="0"/>
                <a:sym typeface="Symbol" pitchFamily="18" charset="2"/>
              </a:rPr>
              <a:t>什麼是微型實驗？</a:t>
            </a:r>
            <a:endParaRPr lang="zh-HK" altLang="en-US" sz="2800" u="sng">
              <a:solidFill>
                <a:srgbClr val="0000FF"/>
              </a:solidFill>
            </a:endParaRPr>
          </a:p>
        </p:txBody>
      </p:sp>
      <p:pic>
        <p:nvPicPr>
          <p:cNvPr id="5530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7450" y="2555900"/>
            <a:ext cx="6553200" cy="36814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8061409"/>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4"/>
          <p:cNvSpPr>
            <a:spLocks noChangeArrowheads="1"/>
          </p:cNvSpPr>
          <p:nvPr/>
        </p:nvSpPr>
        <p:spPr bwMode="auto">
          <a:xfrm>
            <a:off x="2434629" y="3435722"/>
            <a:ext cx="3865563"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3600">
                <a:solidFill>
                  <a:srgbClr val="800080"/>
                </a:solidFill>
              </a:rPr>
              <a:t>化學鍵：共價鍵</a:t>
            </a:r>
            <a:endParaRPr lang="en-US" altLang="zh-TW" sz="3600">
              <a:solidFill>
                <a:srgbClr val="800080"/>
              </a:solidFill>
            </a:endParaRPr>
          </a:p>
        </p:txBody>
      </p:sp>
      <p:sp>
        <p:nvSpPr>
          <p:cNvPr id="11" name="Rectangle 3"/>
          <p:cNvSpPr>
            <a:spLocks noChangeArrowheads="1"/>
          </p:cNvSpPr>
          <p:nvPr/>
        </p:nvSpPr>
        <p:spPr bwMode="auto">
          <a:xfrm>
            <a:off x="3347715" y="2348880"/>
            <a:ext cx="1584325" cy="588963"/>
          </a:xfrm>
          <a:prstGeom prst="rect">
            <a:avLst/>
          </a:prstGeom>
          <a:solidFill>
            <a:srgbClr val="800080"/>
          </a:solidFill>
          <a:ln w="9525">
            <a:solidFill>
              <a:schemeClr val="bg1"/>
            </a:solidFill>
            <a:miter lim="800000"/>
            <a:headEnd/>
            <a:tailEnd/>
          </a:ln>
          <a:effectLst/>
        </p:spPr>
        <p:txBody>
          <a:bodyPr>
            <a:spAutoFit/>
          </a:bodyPr>
          <a:lstStyle/>
          <a:p>
            <a:pPr eaLnBrk="1" hangingPunct="1">
              <a:tabLst>
                <a:tab pos="1885950" algn="l"/>
              </a:tabLst>
              <a:defRPr/>
            </a:pPr>
            <a:r>
              <a:rPr lang="zh-TW" altLang="en-US" sz="3200" dirty="0">
                <a:solidFill>
                  <a:srgbClr val="FFFF00"/>
                </a:solidFill>
                <a:effectLst>
                  <a:outerShdw blurRad="38100" dist="38100" dir="2700000" algn="tl">
                    <a:srgbClr val="000000"/>
                  </a:outerShdw>
                </a:effectLst>
                <a:latin typeface="Arial" charset="0"/>
              </a:rPr>
              <a:t>第 </a:t>
            </a:r>
            <a:r>
              <a:rPr lang="en-US" altLang="zh-TW" sz="3200" dirty="0">
                <a:solidFill>
                  <a:schemeClr val="bg1"/>
                </a:solidFill>
                <a:effectLst>
                  <a:outerShdw blurRad="38100" dist="38100" dir="2700000" algn="tl">
                    <a:srgbClr val="000000"/>
                  </a:outerShdw>
                </a:effectLst>
                <a:latin typeface="Arial" charset="0"/>
              </a:rPr>
              <a:t>8 </a:t>
            </a:r>
            <a:r>
              <a:rPr lang="zh-TW" altLang="en-US" sz="3200" dirty="0">
                <a:solidFill>
                  <a:srgbClr val="FFFF00"/>
                </a:solidFill>
                <a:effectLst>
                  <a:outerShdw blurRad="38100" dist="38100" dir="2700000" algn="tl">
                    <a:srgbClr val="000000"/>
                  </a:outerShdw>
                </a:effectLst>
                <a:latin typeface="Arial" charset="0"/>
              </a:rPr>
              <a:t>章</a:t>
            </a:r>
            <a:endParaRPr lang="en-US" altLang="zh-TW" sz="3200" dirty="0">
              <a:solidFill>
                <a:srgbClr val="FFFF00"/>
              </a:solidFill>
              <a:effectLst>
                <a:outerShdw blurRad="38100" dist="38100" dir="2700000" algn="tl">
                  <a:srgbClr val="000000"/>
                </a:outerShdw>
              </a:effectLst>
              <a:latin typeface="Arial" charset="0"/>
            </a:endParaRPr>
          </a:p>
        </p:txBody>
      </p:sp>
    </p:spTree>
    <p:extLst>
      <p:ext uri="{BB962C8B-B14F-4D97-AF65-F5344CB8AC3E}">
        <p14:creationId xmlns:p14="http://schemas.microsoft.com/office/powerpoint/2010/main" val="4289484919"/>
      </p:ext>
    </p:extLst>
  </p:cSld>
  <p:clrMapOvr>
    <a:masterClrMapping/>
  </p:clrMapOvr>
  <p:timing>
    <p:tnLst>
      <p:par>
        <p:cTn id="1" dur="indefinite" restart="never" nodeType="tmRoot"/>
      </p:par>
    </p:tnLst>
  </p:timing>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4" descr="C:\Documents and Settings\Aristo\Desktop\shared\From Shirley\9.10.2014\F22.15a.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825" y="549275"/>
            <a:ext cx="2652713" cy="26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1" name="Picture 5" descr="C:\Documents and Settings\Aristo\Desktop\shared\From Shirley\9.10.2014\F22.15b.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600" y="549275"/>
            <a:ext cx="2665413" cy="263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2" name="Picture 6" descr="C:\Documents and Settings\Aristo\Desktop\shared\From Shirley\9.10.2014\F22.15c.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05538" y="549275"/>
            <a:ext cx="2638425" cy="263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向右箭號 2"/>
          <p:cNvSpPr/>
          <p:nvPr/>
        </p:nvSpPr>
        <p:spPr>
          <a:xfrm>
            <a:off x="323850" y="3430588"/>
            <a:ext cx="8520113" cy="360362"/>
          </a:xfrm>
          <a:prstGeom prst="rightArrow">
            <a:avLst>
              <a:gd name="adj1" fmla="val 50000"/>
              <a:gd name="adj2" fmla="val 109272"/>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HK" altLang="en-US"/>
          </a:p>
        </p:txBody>
      </p:sp>
      <p:sp>
        <p:nvSpPr>
          <p:cNvPr id="63494" name="矩形 3"/>
          <p:cNvSpPr>
            <a:spLocks noChangeArrowheads="1"/>
          </p:cNvSpPr>
          <p:nvPr/>
        </p:nvSpPr>
        <p:spPr bwMode="auto">
          <a:xfrm>
            <a:off x="179388" y="4005263"/>
            <a:ext cx="88931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 typeface="Wingdings" pitchFamily="2" charset="2"/>
              <a:buChar char="Ø"/>
            </a:pPr>
            <a:r>
              <a:rPr lang="zh-TW" altLang="en-US" sz="3200">
                <a:latin typeface="Times New Roman" pitchFamily="18" charset="0"/>
                <a:cs typeface="Times New Roman" pitchFamily="18" charset="0"/>
              </a:rPr>
              <a:t>交叉隨時間變得越來越模糊，</a:t>
            </a:r>
            <a:r>
              <a:rPr lang="zh-TW" altLang="zh-HK" sz="3600" b="1" u="sng">
                <a:solidFill>
                  <a:srgbClr val="0000FF"/>
                </a:solidFill>
                <a:latin typeface="Times New Roman" pitchFamily="18" charset="0"/>
                <a:cs typeface="Times New Roman" pitchFamily="18" charset="0"/>
              </a:rPr>
              <a:t>到了一定階段</a:t>
            </a:r>
            <a:r>
              <a:rPr lang="zh-TW" altLang="zh-HK" sz="3200">
                <a:latin typeface="Times New Roman" pitchFamily="18" charset="0"/>
                <a:cs typeface="Times New Roman" pitchFamily="18" charset="0"/>
              </a:rPr>
              <a:t>，我們</a:t>
            </a:r>
            <a:r>
              <a:rPr lang="en-US" altLang="zh-TW" sz="3200">
                <a:latin typeface="Times New Roman" pitchFamily="18" charset="0"/>
                <a:cs typeface="Times New Roman" pitchFamily="18" charset="0"/>
              </a:rPr>
              <a:t> </a:t>
            </a:r>
            <a:r>
              <a:rPr lang="zh-TW" altLang="zh-HK" sz="3600" b="1" u="sng">
                <a:solidFill>
                  <a:srgbClr val="0000FF"/>
                </a:solidFill>
                <a:latin typeface="Times New Roman" pitchFamily="18" charset="0"/>
                <a:cs typeface="Times New Roman" pitchFamily="18" charset="0"/>
              </a:rPr>
              <a:t>不能看</a:t>
            </a:r>
            <a:r>
              <a:rPr lang="zh-TW" altLang="en-US" sz="3600" b="1" u="sng">
                <a:solidFill>
                  <a:srgbClr val="0000FF"/>
                </a:solidFill>
                <a:latin typeface="Times New Roman" pitchFamily="18" charset="0"/>
                <a:cs typeface="Times New Roman" pitchFamily="18" charset="0"/>
              </a:rPr>
              <a:t>見交叉</a:t>
            </a:r>
            <a:r>
              <a:rPr lang="zh-TW" altLang="en-US" sz="3200">
                <a:latin typeface="Times New Roman" pitchFamily="18" charset="0"/>
                <a:cs typeface="Times New Roman" pitchFamily="18" charset="0"/>
              </a:rPr>
              <a:t> 了</a:t>
            </a:r>
            <a:r>
              <a:rPr lang="zh-TW" altLang="zh-HK" sz="3200">
                <a:latin typeface="Times New Roman" pitchFamily="18" charset="0"/>
                <a:cs typeface="Times New Roman" pitchFamily="18" charset="0"/>
              </a:rPr>
              <a:t>。</a:t>
            </a:r>
            <a:endParaRPr lang="zh-HK" altLang="en-US" sz="3200">
              <a:latin typeface="Times New Roman" pitchFamily="18" charset="0"/>
              <a:cs typeface="Times New Roman" pitchFamily="18" charset="0"/>
            </a:endParaRPr>
          </a:p>
        </p:txBody>
      </p:sp>
      <p:sp>
        <p:nvSpPr>
          <p:cNvPr id="8" name="矩形 7"/>
          <p:cNvSpPr>
            <a:spLocks noChangeArrowheads="1"/>
          </p:cNvSpPr>
          <p:nvPr/>
        </p:nvSpPr>
        <p:spPr bwMode="auto">
          <a:xfrm>
            <a:off x="179388" y="5445125"/>
            <a:ext cx="92170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 typeface="Wingdings" pitchFamily="2" charset="2"/>
              <a:buChar char="Ø"/>
            </a:pPr>
            <a:r>
              <a:rPr lang="zh-TW" altLang="zh-HK" sz="3200">
                <a:latin typeface="新細明體" charset="-120"/>
              </a:rPr>
              <a:t>可以藉量度達到這階段</a:t>
            </a:r>
            <a:r>
              <a:rPr lang="zh-TW" altLang="zh-HK" sz="3200" b="1" u="sng">
                <a:solidFill>
                  <a:srgbClr val="0000FF"/>
                </a:solidFill>
                <a:latin typeface="新細明體" charset="-120"/>
              </a:rPr>
              <a:t>所需的時間</a:t>
            </a:r>
            <a:r>
              <a:rPr lang="zh-TW" altLang="zh-HK" sz="3200">
                <a:latin typeface="新細明體" charset="-120"/>
              </a:rPr>
              <a:t>去測定速率。</a:t>
            </a:r>
            <a:endParaRPr lang="zh-HK" altLang="en-US" sz="3200">
              <a:latin typeface="新細明體" charset="-120"/>
            </a:endParaRPr>
          </a:p>
        </p:txBody>
      </p:sp>
    </p:spTree>
    <p:extLst>
      <p:ext uri="{BB962C8B-B14F-4D97-AF65-F5344CB8AC3E}">
        <p14:creationId xmlns:p14="http://schemas.microsoft.com/office/powerpoint/2010/main" val="3300816772"/>
      </p:ext>
    </p:extLst>
  </p:cSld>
  <p:clrMapOvr>
    <a:masterClrMapping/>
  </p:clrMapOvr>
  <p:timing>
    <p:tnLst>
      <p:par>
        <p:cTn id="1" dur="indefinite" restart="never" nodeType="tmRoot"/>
      </p:par>
    </p:tnLst>
  </p:timing>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16" descr="Fig 53"/>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66838" y="1670050"/>
            <a:ext cx="5905500" cy="201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5" name="Text Box 14"/>
          <p:cNvSpPr txBox="1">
            <a:spLocks noChangeArrowheads="1"/>
          </p:cNvSpPr>
          <p:nvPr/>
        </p:nvSpPr>
        <p:spPr bwMode="auto">
          <a:xfrm>
            <a:off x="6191250" y="1598613"/>
            <a:ext cx="1944688"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3094" tIns="31547" rIns="63094" bIns="31547"/>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HK" altLang="en-US" sz="2800"/>
              <a:t>八孔井穴條</a:t>
            </a:r>
          </a:p>
        </p:txBody>
      </p:sp>
      <p:sp>
        <p:nvSpPr>
          <p:cNvPr id="64516" name="Line 12"/>
          <p:cNvSpPr>
            <a:spLocks noChangeShapeType="1"/>
          </p:cNvSpPr>
          <p:nvPr/>
        </p:nvSpPr>
        <p:spPr bwMode="auto">
          <a:xfrm flipV="1">
            <a:off x="6696075" y="2101850"/>
            <a:ext cx="444500" cy="57626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pic>
        <p:nvPicPr>
          <p:cNvPr id="64517" name="Picture 9" descr="Fig 5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51163" y="4119563"/>
            <a:ext cx="4103687" cy="125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8" name="Text Box 5"/>
          <p:cNvSpPr txBox="1">
            <a:spLocks noChangeArrowheads="1"/>
          </p:cNvSpPr>
          <p:nvPr/>
        </p:nvSpPr>
        <p:spPr bwMode="auto">
          <a:xfrm>
            <a:off x="3167063" y="4191000"/>
            <a:ext cx="36734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lIns="74066" tIns="37033" rIns="74066" bIns="37033"/>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en-US" altLang="zh-HK" i="1">
                <a:solidFill>
                  <a:srgbClr val="000000"/>
                </a:solidFill>
                <a:latin typeface="Times New Roman" pitchFamily="18" charset="0"/>
                <a:cs typeface="Times New Roman" pitchFamily="18" charset="0"/>
              </a:rPr>
              <a:t>1</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2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3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4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5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6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7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  </a:t>
            </a:r>
            <a:r>
              <a:rPr lang="en-US" altLang="zh-TW" i="1">
                <a:solidFill>
                  <a:srgbClr val="000000"/>
                </a:solidFill>
                <a:latin typeface="Times New Roman" pitchFamily="18" charset="0"/>
                <a:cs typeface="Times New Roman" pitchFamily="18" charset="0"/>
              </a:rPr>
              <a:t> </a:t>
            </a:r>
            <a:r>
              <a:rPr lang="en-US" altLang="zh-HK" i="1">
                <a:solidFill>
                  <a:srgbClr val="000000"/>
                </a:solidFill>
                <a:latin typeface="Times New Roman" pitchFamily="18" charset="0"/>
                <a:cs typeface="Times New Roman" pitchFamily="18" charset="0"/>
              </a:rPr>
              <a:t>8</a:t>
            </a:r>
            <a:endParaRPr lang="en-US" altLang="zh-HK">
              <a:cs typeface="Times New Roman" pitchFamily="18" charset="0"/>
            </a:endParaRPr>
          </a:p>
        </p:txBody>
      </p:sp>
      <p:sp>
        <p:nvSpPr>
          <p:cNvPr id="64519" name="Text Box 4"/>
          <p:cNvSpPr txBox="1">
            <a:spLocks noChangeArrowheads="1"/>
          </p:cNvSpPr>
          <p:nvPr/>
        </p:nvSpPr>
        <p:spPr bwMode="auto">
          <a:xfrm>
            <a:off x="4535488" y="3325813"/>
            <a:ext cx="719137"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4066" tIns="37033" rIns="74066" bIns="37033"/>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HK" altLang="en-US" sz="2000">
                <a:latin typeface="Times New Roman" pitchFamily="18" charset="0"/>
                <a:cs typeface="Times New Roman" pitchFamily="18" charset="0"/>
              </a:rPr>
              <a:t>白紙</a:t>
            </a:r>
            <a:endParaRPr lang="zh-HK" altLang="en-US" sz="2000">
              <a:cs typeface="Times New Roman" pitchFamily="18" charset="0"/>
            </a:endParaRPr>
          </a:p>
        </p:txBody>
      </p:sp>
      <p:sp>
        <p:nvSpPr>
          <p:cNvPr id="64520" name="Rectangle 17"/>
          <p:cNvSpPr>
            <a:spLocks noChangeArrowheads="1"/>
          </p:cNvSpPr>
          <p:nvPr/>
        </p:nvSpPr>
        <p:spPr bwMode="auto">
          <a:xfrm>
            <a:off x="-396875" y="33607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endParaRPr lang="en-US" altLang="zh-HK"/>
          </a:p>
        </p:txBody>
      </p:sp>
      <p:sp>
        <p:nvSpPr>
          <p:cNvPr id="64521" name="Text Box 25"/>
          <p:cNvSpPr txBox="1">
            <a:spLocks noChangeArrowheads="1"/>
          </p:cNvSpPr>
          <p:nvPr/>
        </p:nvSpPr>
        <p:spPr bwMode="auto">
          <a:xfrm>
            <a:off x="611188" y="404813"/>
            <a:ext cx="2089150"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3094" tIns="31547" rIns="63094" bIns="31547"/>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HK" altLang="en-US" sz="3600" b="1" u="sng">
                <a:latin typeface="新細明體" charset="-120"/>
              </a:rPr>
              <a:t>微型實驗</a:t>
            </a:r>
          </a:p>
        </p:txBody>
      </p:sp>
      <p:sp>
        <p:nvSpPr>
          <p:cNvPr id="64522" name="Line 26"/>
          <p:cNvSpPr>
            <a:spLocks noChangeShapeType="1"/>
          </p:cNvSpPr>
          <p:nvPr/>
        </p:nvSpPr>
        <p:spPr bwMode="auto">
          <a:xfrm>
            <a:off x="1908175" y="2852738"/>
            <a:ext cx="576263" cy="71437"/>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zh-HK" altLang="en-US"/>
          </a:p>
        </p:txBody>
      </p:sp>
      <p:sp>
        <p:nvSpPr>
          <p:cNvPr id="64523" name="Text Box 27"/>
          <p:cNvSpPr txBox="1">
            <a:spLocks noChangeArrowheads="1"/>
          </p:cNvSpPr>
          <p:nvPr/>
        </p:nvSpPr>
        <p:spPr bwMode="auto">
          <a:xfrm>
            <a:off x="1116013" y="2565400"/>
            <a:ext cx="863600"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3094" tIns="31547" rIns="63094" bIns="31547"/>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HK" altLang="en-US" sz="2800"/>
              <a:t>鉛筆</a:t>
            </a:r>
          </a:p>
        </p:txBody>
      </p:sp>
    </p:spTree>
    <p:extLst>
      <p:ext uri="{BB962C8B-B14F-4D97-AF65-F5344CB8AC3E}">
        <p14:creationId xmlns:p14="http://schemas.microsoft.com/office/powerpoint/2010/main" val="562409087"/>
      </p:ext>
    </p:extLst>
  </p:cSld>
  <p:clrMapOvr>
    <a:masterClrMapping/>
  </p:clrMapOvr>
  <p:timing>
    <p:tnLst>
      <p:par>
        <p:cTn id="1" dur="indefinite" restart="never" nodeType="tmRoot"/>
      </p:par>
    </p:tnLst>
  </p:timing>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237" name="Group 373"/>
          <p:cNvGraphicFramePr>
            <a:graphicFrameLocks noGrp="1"/>
          </p:cNvGraphicFramePr>
          <p:nvPr/>
        </p:nvGraphicFramePr>
        <p:xfrm>
          <a:off x="395288" y="981075"/>
          <a:ext cx="8353425" cy="1981200"/>
        </p:xfrm>
        <a:graphic>
          <a:graphicData uri="http://schemas.openxmlformats.org/drawingml/2006/table">
            <a:tbl>
              <a:tblPr/>
              <a:tblGrid>
                <a:gridCol w="3440112">
                  <a:extLst>
                    <a:ext uri="{9D8B030D-6E8A-4147-A177-3AD203B41FA5}">
                      <a16:colId xmlns="" xmlns:a16="http://schemas.microsoft.com/office/drawing/2014/main" val="20000"/>
                    </a:ext>
                  </a:extLst>
                </a:gridCol>
                <a:gridCol w="615950">
                  <a:extLst>
                    <a:ext uri="{9D8B030D-6E8A-4147-A177-3AD203B41FA5}">
                      <a16:colId xmlns="" xmlns:a16="http://schemas.microsoft.com/office/drawing/2014/main" val="20001"/>
                    </a:ext>
                  </a:extLst>
                </a:gridCol>
                <a:gridCol w="612775">
                  <a:extLst>
                    <a:ext uri="{9D8B030D-6E8A-4147-A177-3AD203B41FA5}">
                      <a16:colId xmlns="" xmlns:a16="http://schemas.microsoft.com/office/drawing/2014/main" val="20002"/>
                    </a:ext>
                  </a:extLst>
                </a:gridCol>
                <a:gridCol w="612775">
                  <a:extLst>
                    <a:ext uri="{9D8B030D-6E8A-4147-A177-3AD203B41FA5}">
                      <a16:colId xmlns="" xmlns:a16="http://schemas.microsoft.com/office/drawing/2014/main" val="20003"/>
                    </a:ext>
                  </a:extLst>
                </a:gridCol>
                <a:gridCol w="615950">
                  <a:extLst>
                    <a:ext uri="{9D8B030D-6E8A-4147-A177-3AD203B41FA5}">
                      <a16:colId xmlns="" xmlns:a16="http://schemas.microsoft.com/office/drawing/2014/main" val="20004"/>
                    </a:ext>
                  </a:extLst>
                </a:gridCol>
                <a:gridCol w="612775">
                  <a:extLst>
                    <a:ext uri="{9D8B030D-6E8A-4147-A177-3AD203B41FA5}">
                      <a16:colId xmlns="" xmlns:a16="http://schemas.microsoft.com/office/drawing/2014/main" val="20005"/>
                    </a:ext>
                  </a:extLst>
                </a:gridCol>
                <a:gridCol w="614363">
                  <a:extLst>
                    <a:ext uri="{9D8B030D-6E8A-4147-A177-3AD203B41FA5}">
                      <a16:colId xmlns="" xmlns:a16="http://schemas.microsoft.com/office/drawing/2014/main" val="20006"/>
                    </a:ext>
                  </a:extLst>
                </a:gridCol>
                <a:gridCol w="612775">
                  <a:extLst>
                    <a:ext uri="{9D8B030D-6E8A-4147-A177-3AD203B41FA5}">
                      <a16:colId xmlns="" xmlns:a16="http://schemas.microsoft.com/office/drawing/2014/main" val="20007"/>
                    </a:ext>
                  </a:extLst>
                </a:gridCol>
                <a:gridCol w="615950">
                  <a:extLst>
                    <a:ext uri="{9D8B030D-6E8A-4147-A177-3AD203B41FA5}">
                      <a16:colId xmlns="" xmlns:a16="http://schemas.microsoft.com/office/drawing/2014/main" val="20008"/>
                    </a:ext>
                  </a:extLst>
                </a:gridCol>
              </a:tblGrid>
              <a:tr h="274638">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井穴編號</a:t>
                      </a:r>
                      <a:endParaRPr kumimoji="0" lang="zh-TW" altLang="en-US"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A1</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A2</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A3</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A4</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A5</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A6</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A7</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A8</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944563">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0.15 M Na</a:t>
                      </a:r>
                      <a:r>
                        <a:rPr kumimoji="0" lang="en-US" altLang="zh-TW" sz="2800" b="1" i="0" u="none" strike="noStrike" cap="none" normalizeH="0" baseline="-30000" smtClean="0">
                          <a:ln>
                            <a:noFill/>
                          </a:ln>
                          <a:solidFill>
                            <a:schemeClr val="tx1"/>
                          </a:solidFill>
                          <a:effectLst/>
                          <a:latin typeface="Times New Roman" pitchFamily="18" charset="0"/>
                          <a:ea typeface="新細明體" pitchFamily="18" charset="-120"/>
                          <a:cs typeface="Times New Roman" pitchFamily="18" charset="0"/>
                        </a:rPr>
                        <a:t>2</a:t>
                      </a:r>
                      <a:r>
                        <a:rPr kumimoji="0" lang="en-US" altLang="zh-TW"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S</a:t>
                      </a:r>
                      <a:r>
                        <a:rPr kumimoji="0" lang="en-US" altLang="zh-TW" sz="2800" b="1" i="0" u="none" strike="noStrike" cap="none" normalizeH="0" baseline="-30000" smtClean="0">
                          <a:ln>
                            <a:noFill/>
                          </a:ln>
                          <a:solidFill>
                            <a:schemeClr val="tx1"/>
                          </a:solidFill>
                          <a:effectLst/>
                          <a:latin typeface="Times New Roman" pitchFamily="18" charset="0"/>
                          <a:ea typeface="新細明體" pitchFamily="18" charset="-120"/>
                          <a:cs typeface="Times New Roman" pitchFamily="18" charset="0"/>
                        </a:rPr>
                        <a:t>2</a:t>
                      </a:r>
                      <a:r>
                        <a:rPr kumimoji="0" lang="en-US" altLang="zh-TW"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O</a:t>
                      </a:r>
                      <a:r>
                        <a:rPr kumimoji="0" lang="en-US" altLang="zh-TW" sz="2800" b="1" i="0" u="none" strike="noStrike" cap="none" normalizeH="0" baseline="-30000" smtClean="0">
                          <a:ln>
                            <a:noFill/>
                          </a:ln>
                          <a:solidFill>
                            <a:schemeClr val="tx1"/>
                          </a:solidFill>
                          <a:effectLst/>
                          <a:latin typeface="Times New Roman" pitchFamily="18" charset="0"/>
                          <a:ea typeface="新細明體" pitchFamily="18" charset="-120"/>
                          <a:cs typeface="Times New Roman" pitchFamily="18" charset="0"/>
                        </a:rPr>
                        <a:t>3</a:t>
                      </a:r>
                      <a:r>
                        <a:rPr kumimoji="0" lang="en-US" altLang="zh-TW"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(aq)</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分量 </a:t>
                      </a:r>
                      <a:r>
                        <a:rPr kumimoji="0" lang="en-US" altLang="zh-TW"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t>
                      </a:r>
                      <a:r>
                        <a:rPr kumimoji="0" lang="zh-TW" altLang="en-US"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滴</a:t>
                      </a:r>
                      <a:r>
                        <a:rPr kumimoji="0" lang="en-US" altLang="zh-TW"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10</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9</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8</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7</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6</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5</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4</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3</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274638">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tx1"/>
                          </a:solidFill>
                          <a:effectLst/>
                          <a:latin typeface="新細明體" pitchFamily="18" charset="-120"/>
                          <a:ea typeface="微軟正黑體" pitchFamily="34" charset="-120"/>
                        </a:rPr>
                        <a:t>去離子水分量 </a:t>
                      </a:r>
                      <a:r>
                        <a:rPr kumimoji="0" lang="en-US" altLang="zh-TW" sz="2800" b="1" i="0" u="none" strike="noStrike" cap="none" normalizeH="0" baseline="0" smtClean="0">
                          <a:ln>
                            <a:noFill/>
                          </a:ln>
                          <a:solidFill>
                            <a:schemeClr val="tx1"/>
                          </a:solidFill>
                          <a:effectLst/>
                          <a:latin typeface="新細明體" pitchFamily="18" charset="-120"/>
                          <a:ea typeface="微軟正黑體" pitchFamily="34" charset="-120"/>
                        </a:rPr>
                        <a:t>(</a:t>
                      </a:r>
                      <a:r>
                        <a:rPr kumimoji="0" lang="zh-TW" altLang="en-US" sz="2800" b="1" i="0" u="none" strike="noStrike" cap="none" normalizeH="0" baseline="0" smtClean="0">
                          <a:ln>
                            <a:noFill/>
                          </a:ln>
                          <a:solidFill>
                            <a:schemeClr val="tx1"/>
                          </a:solidFill>
                          <a:effectLst/>
                          <a:latin typeface="新細明體" pitchFamily="18" charset="-120"/>
                          <a:ea typeface="微軟正黑體" pitchFamily="34" charset="-120"/>
                        </a:rPr>
                        <a:t>滴</a:t>
                      </a:r>
                      <a:r>
                        <a:rPr kumimoji="0" lang="en-US" altLang="zh-TW" sz="2800" b="1" i="0" u="none" strike="noStrike" cap="none" normalizeH="0" baseline="0" smtClean="0">
                          <a:ln>
                            <a:noFill/>
                          </a:ln>
                          <a:solidFill>
                            <a:schemeClr val="tx1"/>
                          </a:solidFill>
                          <a:effectLst/>
                          <a:latin typeface="新細明體" pitchFamily="18" charset="-120"/>
                          <a:ea typeface="微軟正黑體" pitchFamily="34" charset="-120"/>
                        </a:rPr>
                        <a:t>)</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微軟正黑體" pitchFamily="34" charset="-120"/>
                        </a:rPr>
                        <a:t>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微軟正黑體" pitchFamily="34" charset="-120"/>
                        </a:rPr>
                        <a:t>1</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微軟正黑體" pitchFamily="34" charset="-120"/>
                        </a:rPr>
                        <a:t>2</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微軟正黑體" pitchFamily="34" charset="-120"/>
                        </a:rPr>
                        <a:t>3</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微軟正黑體" pitchFamily="34" charset="-120"/>
                        </a:rPr>
                        <a:t>4</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微軟正黑體" pitchFamily="34" charset="-120"/>
                        </a:rPr>
                        <a:t>5</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微軟正黑體" pitchFamily="34" charset="-120"/>
                        </a:rPr>
                        <a:t>6</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pitchFamily="18" charset="-120"/>
                        </a:defRPr>
                      </a:lvl1pPr>
                      <a:lvl2pPr marL="742950" indent="-285750">
                        <a:spcBef>
                          <a:spcPct val="20000"/>
                        </a:spcBef>
                        <a:buFont typeface="Arial" charset="0"/>
                        <a:defRPr sz="2400">
                          <a:solidFill>
                            <a:schemeClr val="tx1"/>
                          </a:solidFill>
                          <a:latin typeface="Calibri" pitchFamily="34" charset="0"/>
                          <a:ea typeface="新細明體" pitchFamily="18" charset="-120"/>
                        </a:defRPr>
                      </a:lvl2pPr>
                      <a:lvl3pPr marL="1143000" indent="-228600">
                        <a:spcBef>
                          <a:spcPct val="20000"/>
                        </a:spcBef>
                        <a:buFont typeface="Arial" charset="0"/>
                        <a:defRPr sz="2000">
                          <a:solidFill>
                            <a:schemeClr val="tx1"/>
                          </a:solidFill>
                          <a:latin typeface="Calibri" pitchFamily="34" charset="0"/>
                          <a:ea typeface="新細明體" pitchFamily="18" charset="-120"/>
                        </a:defRPr>
                      </a:lvl3pPr>
                      <a:lvl4pPr marL="1600200" indent="-228600">
                        <a:spcBef>
                          <a:spcPct val="20000"/>
                        </a:spcBef>
                        <a:buFont typeface="Arial" charset="0"/>
                        <a:defRPr>
                          <a:solidFill>
                            <a:schemeClr val="tx1"/>
                          </a:solidFill>
                          <a:latin typeface="Calibri" pitchFamily="34" charset="0"/>
                          <a:ea typeface="新細明體" pitchFamily="18" charset="-120"/>
                        </a:defRPr>
                      </a:lvl4pPr>
                      <a:lvl5pPr marL="2057400" indent="-228600">
                        <a:spcBef>
                          <a:spcPct val="20000"/>
                        </a:spcBef>
                        <a:buFont typeface="Arial" charset="0"/>
                        <a:defRPr>
                          <a:solidFill>
                            <a:schemeClr val="tx1"/>
                          </a:solidFill>
                          <a:latin typeface="Calibri" pitchFamily="34" charset="0"/>
                          <a:ea typeface="新細明體" pitchFamily="18"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微軟正黑體" pitchFamily="34" charset="-120"/>
                        </a:rPr>
                        <a:t>7</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bl>
          </a:graphicData>
        </a:graphic>
      </p:graphicFrame>
      <p:graphicFrame>
        <p:nvGraphicFramePr>
          <p:cNvPr id="37238" name="Group 374"/>
          <p:cNvGraphicFramePr>
            <a:graphicFrameLocks noGrp="1"/>
          </p:cNvGraphicFramePr>
          <p:nvPr/>
        </p:nvGraphicFramePr>
        <p:xfrm>
          <a:off x="395288" y="3716338"/>
          <a:ext cx="8353425" cy="1463675"/>
        </p:xfrm>
        <a:graphic>
          <a:graphicData uri="http://schemas.openxmlformats.org/drawingml/2006/table">
            <a:tbl>
              <a:tblPr/>
              <a:tblGrid>
                <a:gridCol w="3270250">
                  <a:extLst>
                    <a:ext uri="{9D8B030D-6E8A-4147-A177-3AD203B41FA5}">
                      <a16:colId xmlns="" xmlns:a16="http://schemas.microsoft.com/office/drawing/2014/main" val="20000"/>
                    </a:ext>
                  </a:extLst>
                </a:gridCol>
                <a:gridCol w="635000">
                  <a:extLst>
                    <a:ext uri="{9D8B030D-6E8A-4147-A177-3AD203B41FA5}">
                      <a16:colId xmlns="" xmlns:a16="http://schemas.microsoft.com/office/drawing/2014/main" val="20001"/>
                    </a:ext>
                  </a:extLst>
                </a:gridCol>
                <a:gridCol w="635000">
                  <a:extLst>
                    <a:ext uri="{9D8B030D-6E8A-4147-A177-3AD203B41FA5}">
                      <a16:colId xmlns="" xmlns:a16="http://schemas.microsoft.com/office/drawing/2014/main" val="20002"/>
                    </a:ext>
                  </a:extLst>
                </a:gridCol>
                <a:gridCol w="635000">
                  <a:extLst>
                    <a:ext uri="{9D8B030D-6E8A-4147-A177-3AD203B41FA5}">
                      <a16:colId xmlns="" xmlns:a16="http://schemas.microsoft.com/office/drawing/2014/main" val="20003"/>
                    </a:ext>
                  </a:extLst>
                </a:gridCol>
                <a:gridCol w="635000">
                  <a:extLst>
                    <a:ext uri="{9D8B030D-6E8A-4147-A177-3AD203B41FA5}">
                      <a16:colId xmlns="" xmlns:a16="http://schemas.microsoft.com/office/drawing/2014/main" val="20004"/>
                    </a:ext>
                  </a:extLst>
                </a:gridCol>
                <a:gridCol w="635000">
                  <a:extLst>
                    <a:ext uri="{9D8B030D-6E8A-4147-A177-3AD203B41FA5}">
                      <a16:colId xmlns="" xmlns:a16="http://schemas.microsoft.com/office/drawing/2014/main" val="20005"/>
                    </a:ext>
                  </a:extLst>
                </a:gridCol>
                <a:gridCol w="638175">
                  <a:extLst>
                    <a:ext uri="{9D8B030D-6E8A-4147-A177-3AD203B41FA5}">
                      <a16:colId xmlns="" xmlns:a16="http://schemas.microsoft.com/office/drawing/2014/main" val="20006"/>
                    </a:ext>
                  </a:extLst>
                </a:gridCol>
                <a:gridCol w="635000">
                  <a:extLst>
                    <a:ext uri="{9D8B030D-6E8A-4147-A177-3AD203B41FA5}">
                      <a16:colId xmlns="" xmlns:a16="http://schemas.microsoft.com/office/drawing/2014/main" val="20007"/>
                    </a:ext>
                  </a:extLst>
                </a:gridCol>
                <a:gridCol w="635000">
                  <a:extLst>
                    <a:ext uri="{9D8B030D-6E8A-4147-A177-3AD203B41FA5}">
                      <a16:colId xmlns="" xmlns:a16="http://schemas.microsoft.com/office/drawing/2014/main" val="20008"/>
                    </a:ext>
                  </a:extLst>
                </a:gridCol>
              </a:tblGrid>
              <a:tr h="51838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井穴編號</a:t>
                      </a:r>
                      <a:endParaRPr kumimoji="0" lang="zh-TW" altLang="en-US"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B1</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B2</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B3</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B4</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B5</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B6</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B7</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1"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B8</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9452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1.0 M HCl(aq)</a:t>
                      </a:r>
                      <a:r>
                        <a:rPr kumimoji="0" lang="zh-TW" altLang="en-US"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分量 </a:t>
                      </a:r>
                      <a:r>
                        <a:rPr kumimoji="0" lang="en-US" altLang="zh-TW"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t>
                      </a:r>
                      <a:r>
                        <a:rPr kumimoji="0" lang="zh-TW" altLang="en-US"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滴</a:t>
                      </a:r>
                      <a:r>
                        <a:rPr kumimoji="0" lang="en-US" altLang="zh-TW" sz="2800" b="1"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a:t>
                      </a:r>
                      <a:endParaRPr kumimoji="0" lang="en-US" altLang="zh-TW" sz="2800" b="1"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2</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2</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2</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2</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2</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2</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2</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800" b="0" i="0" u="none" strike="noStrike" cap="none" normalizeH="0" baseline="0" smtClean="0">
                          <a:ln>
                            <a:noFill/>
                          </a:ln>
                          <a:solidFill>
                            <a:schemeClr val="tx1"/>
                          </a:solidFill>
                          <a:effectLst/>
                          <a:latin typeface="Times New Roman" pitchFamily="18" charset="0"/>
                          <a:ea typeface="新細明體" pitchFamily="18" charset="-120"/>
                          <a:cs typeface="Times New Roman" pitchFamily="18" charset="0"/>
                        </a:rPr>
                        <a:t>2</a:t>
                      </a:r>
                      <a:endParaRPr kumimoji="0" lang="en-US" altLang="zh-TW" sz="2800" b="0" i="0" u="none" strike="noStrike" cap="none" normalizeH="0" baseline="0" smtClean="0">
                        <a:ln>
                          <a:noFill/>
                        </a:ln>
                        <a:solidFill>
                          <a:schemeClr val="tx1"/>
                        </a:solidFill>
                        <a:effectLst/>
                        <a:latin typeface="Arial" charset="0"/>
                        <a:ea typeface="新細明體" pitchFamily="18" charset="-120"/>
                        <a:cs typeface="Times New Roman" pitchFamily="18" charset="0"/>
                      </a:endParaRPr>
                    </a:p>
                  </a:txBody>
                  <a:tcPr marT="45740" marB="4574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4029313547"/>
      </p:ext>
    </p:extLst>
  </p:cSld>
  <p:clrMapOvr>
    <a:masterClrMapping/>
  </p:clrMapOvr>
  <p:timing>
    <p:tnLst>
      <p:par>
        <p:cTn id="1" dur="indefinite" restart="never" nodeType="tmRoot"/>
      </p:par>
    </p:tnLst>
  </p:timing>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893763" y="5446713"/>
            <a:ext cx="69516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625475" indent="-6254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Char char="•"/>
            </a:pPr>
            <a:r>
              <a:rPr lang="zh-TW" altLang="zh-HK" sz="3600" b="1">
                <a:solidFill>
                  <a:srgbClr val="0000FF"/>
                </a:solidFill>
                <a:latin typeface="Times New Roman" pitchFamily="18" charset="0"/>
                <a:cs typeface="Times New Roman" pitchFamily="18" charset="0"/>
              </a:rPr>
              <a:t>減少貯存化學品所需的空間</a:t>
            </a:r>
            <a:r>
              <a:rPr lang="zh-TW" altLang="zh-HK" sz="3200">
                <a:solidFill>
                  <a:srgbClr val="0000FF"/>
                </a:solidFill>
                <a:latin typeface="Times New Roman" pitchFamily="18" charset="0"/>
                <a:cs typeface="Times New Roman" pitchFamily="18" charset="0"/>
              </a:rPr>
              <a:t>。</a:t>
            </a:r>
            <a:endParaRPr lang="zh-TW" altLang="zh-HK" sz="3200">
              <a:solidFill>
                <a:srgbClr val="0000FF"/>
              </a:solidFill>
              <a:latin typeface="Arial" charset="0"/>
            </a:endParaRPr>
          </a:p>
        </p:txBody>
      </p:sp>
      <p:sp>
        <p:nvSpPr>
          <p:cNvPr id="66563" name="Rectangle 1"/>
          <p:cNvSpPr>
            <a:spLocks noChangeArrowheads="1"/>
          </p:cNvSpPr>
          <p:nvPr/>
        </p:nvSpPr>
        <p:spPr bwMode="auto">
          <a:xfrm>
            <a:off x="2643188" y="333375"/>
            <a:ext cx="3786187"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zh-HK" sz="3200" b="1" u="sng">
                <a:latin typeface="Times New Roman" pitchFamily="18" charset="0"/>
                <a:cs typeface="Times New Roman" pitchFamily="18" charset="0"/>
              </a:rPr>
              <a:t>微型化學</a:t>
            </a:r>
            <a:r>
              <a:rPr lang="zh-TW" altLang="en-US" sz="3200" b="1" u="sng"/>
              <a:t>的優點</a:t>
            </a:r>
          </a:p>
        </p:txBody>
      </p:sp>
      <p:sp>
        <p:nvSpPr>
          <p:cNvPr id="6" name="Rectangle 1"/>
          <p:cNvSpPr>
            <a:spLocks noChangeArrowheads="1"/>
          </p:cNvSpPr>
          <p:nvPr/>
        </p:nvSpPr>
        <p:spPr bwMode="auto">
          <a:xfrm>
            <a:off x="893763" y="1231900"/>
            <a:ext cx="51181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kumimoji="1">
                <a:solidFill>
                  <a:schemeClr val="tx1"/>
                </a:solidFill>
                <a:latin typeface="Calibri" pitchFamily="34" charset="0"/>
                <a:ea typeface="新細明體" charset="-120"/>
              </a:defRPr>
            </a:lvl1pPr>
            <a:lvl2pPr marL="625475" indent="-625475">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lvl="1">
              <a:buFontTx/>
              <a:buChar char="•"/>
            </a:pPr>
            <a:r>
              <a:rPr lang="zh-TW" altLang="zh-HK" sz="3600" b="1">
                <a:solidFill>
                  <a:srgbClr val="0000FF"/>
                </a:solidFill>
                <a:latin typeface="Times New Roman" pitchFamily="18" charset="0"/>
                <a:cs typeface="Times New Roman" pitchFamily="18" charset="0"/>
              </a:rPr>
              <a:t>減低化學品的成本</a:t>
            </a:r>
            <a:r>
              <a:rPr lang="zh-TW" altLang="zh-HK" sz="3200">
                <a:solidFill>
                  <a:srgbClr val="0000FF"/>
                </a:solidFill>
                <a:latin typeface="Times New Roman" pitchFamily="18" charset="0"/>
                <a:cs typeface="Times New Roman" pitchFamily="18" charset="0"/>
              </a:rPr>
              <a:t>。</a:t>
            </a:r>
            <a:endParaRPr lang="zh-TW" altLang="zh-HK" sz="3200">
              <a:solidFill>
                <a:srgbClr val="0000FF"/>
              </a:solidFill>
              <a:latin typeface="Arial" charset="0"/>
            </a:endParaRPr>
          </a:p>
        </p:txBody>
      </p:sp>
      <p:sp>
        <p:nvSpPr>
          <p:cNvPr id="7" name="Rectangle 1"/>
          <p:cNvSpPr>
            <a:spLocks noChangeArrowheads="1"/>
          </p:cNvSpPr>
          <p:nvPr/>
        </p:nvSpPr>
        <p:spPr bwMode="auto">
          <a:xfrm>
            <a:off x="903288" y="2317750"/>
            <a:ext cx="55260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625475" indent="-6254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Char char="•"/>
            </a:pPr>
            <a:r>
              <a:rPr lang="zh-TW" altLang="zh-HK" sz="3600" b="1">
                <a:solidFill>
                  <a:srgbClr val="009900"/>
                </a:solidFill>
                <a:latin typeface="Times New Roman" pitchFamily="18" charset="0"/>
                <a:cs typeface="Times New Roman" pitchFamily="18" charset="0"/>
              </a:rPr>
              <a:t>減少實驗所需的時間</a:t>
            </a:r>
            <a:r>
              <a:rPr lang="zh-TW" altLang="zh-HK" sz="3200">
                <a:solidFill>
                  <a:srgbClr val="009900"/>
                </a:solidFill>
                <a:latin typeface="Times New Roman" pitchFamily="18" charset="0"/>
                <a:cs typeface="Times New Roman" pitchFamily="18" charset="0"/>
              </a:rPr>
              <a:t>。</a:t>
            </a:r>
            <a:endParaRPr lang="zh-TW" altLang="zh-HK" sz="3200">
              <a:solidFill>
                <a:srgbClr val="009900"/>
              </a:solidFill>
              <a:latin typeface="Arial" charset="0"/>
            </a:endParaRPr>
          </a:p>
        </p:txBody>
      </p:sp>
      <p:sp>
        <p:nvSpPr>
          <p:cNvPr id="8" name="Rectangle 1"/>
          <p:cNvSpPr>
            <a:spLocks noChangeArrowheads="1"/>
          </p:cNvSpPr>
          <p:nvPr/>
        </p:nvSpPr>
        <p:spPr bwMode="auto">
          <a:xfrm>
            <a:off x="893763" y="3362325"/>
            <a:ext cx="407193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625475" indent="-6254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Char char="•"/>
            </a:pPr>
            <a:r>
              <a:rPr lang="zh-TW" altLang="zh-HK" sz="3600" b="1">
                <a:solidFill>
                  <a:srgbClr val="0000FF"/>
                </a:solidFill>
                <a:latin typeface="Times New Roman" pitchFamily="18" charset="0"/>
                <a:cs typeface="Times New Roman" pitchFamily="18" charset="0"/>
              </a:rPr>
              <a:t>減少化學廢物</a:t>
            </a:r>
            <a:r>
              <a:rPr lang="zh-TW" altLang="zh-HK" sz="3200">
                <a:solidFill>
                  <a:srgbClr val="0000FF"/>
                </a:solidFill>
                <a:latin typeface="Times New Roman" pitchFamily="18" charset="0"/>
                <a:cs typeface="Times New Roman" pitchFamily="18" charset="0"/>
              </a:rPr>
              <a:t>。</a:t>
            </a:r>
            <a:endParaRPr lang="zh-TW" altLang="zh-HK" sz="3200">
              <a:solidFill>
                <a:srgbClr val="0000FF"/>
              </a:solidFill>
              <a:latin typeface="Arial" charset="0"/>
            </a:endParaRPr>
          </a:p>
        </p:txBody>
      </p:sp>
      <p:sp>
        <p:nvSpPr>
          <p:cNvPr id="9" name="Rectangle 1"/>
          <p:cNvSpPr>
            <a:spLocks noChangeArrowheads="1"/>
          </p:cNvSpPr>
          <p:nvPr/>
        </p:nvSpPr>
        <p:spPr bwMode="auto">
          <a:xfrm>
            <a:off x="893763" y="4460875"/>
            <a:ext cx="69516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625475" indent="-6254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buFontTx/>
              <a:buChar char="•"/>
            </a:pPr>
            <a:r>
              <a:rPr lang="zh-TW" altLang="zh-HK" sz="3600" b="1">
                <a:solidFill>
                  <a:srgbClr val="009900"/>
                </a:solidFill>
                <a:latin typeface="Times New Roman" pitchFamily="18" charset="0"/>
                <a:cs typeface="Times New Roman" pitchFamily="18" charset="0"/>
              </a:rPr>
              <a:t>降低接觸化學品的潛在危險</a:t>
            </a:r>
            <a:r>
              <a:rPr lang="zh-TW" altLang="zh-HK" sz="3200">
                <a:solidFill>
                  <a:srgbClr val="009900"/>
                </a:solidFill>
                <a:latin typeface="Times New Roman" pitchFamily="18" charset="0"/>
                <a:cs typeface="Times New Roman" pitchFamily="18" charset="0"/>
              </a:rPr>
              <a:t>。</a:t>
            </a:r>
            <a:endParaRPr lang="zh-TW" altLang="zh-HK" sz="3200">
              <a:solidFill>
                <a:srgbClr val="009900"/>
              </a:solidFill>
              <a:latin typeface="Arial" charset="0"/>
            </a:endParaRPr>
          </a:p>
        </p:txBody>
      </p:sp>
    </p:spTree>
    <p:extLst>
      <p:ext uri="{BB962C8B-B14F-4D97-AF65-F5344CB8AC3E}">
        <p14:creationId xmlns:p14="http://schemas.microsoft.com/office/powerpoint/2010/main" val="3755562776"/>
      </p:ext>
    </p:extLst>
  </p:cSld>
  <p:clrMapOvr>
    <a:masterClrMapping/>
  </p:clrMapOvr>
  <p:timing>
    <p:tnLst>
      <p:par>
        <p:cTn id="1" dur="indefinite" restart="never" nodeType="tmRoot"/>
      </p:par>
    </p:tnLst>
  </p:timing>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
          <p:cNvSpPr>
            <a:spLocks noChangeArrowheads="1"/>
          </p:cNvSpPr>
          <p:nvPr/>
        </p:nvSpPr>
        <p:spPr bwMode="auto">
          <a:xfrm>
            <a:off x="3203054" y="1772816"/>
            <a:ext cx="2305050" cy="769937"/>
          </a:xfrm>
          <a:prstGeom prst="rect">
            <a:avLst/>
          </a:prstGeom>
          <a:solidFill>
            <a:srgbClr val="006600"/>
          </a:solidFill>
          <a:ln w="9525">
            <a:solidFill>
              <a:schemeClr val="bg1"/>
            </a:solidFill>
            <a:miter lim="800000"/>
            <a:headEnd/>
            <a:tailEnd/>
          </a:ln>
          <a:effectLst/>
          <a:extLst/>
        </p:spPr>
        <p:txBody>
          <a:bodyPr>
            <a:spAutoFit/>
          </a:bodyPr>
          <a:lstStyle/>
          <a:p>
            <a:pPr eaLnBrk="1" hangingPunct="1">
              <a:tabLst>
                <a:tab pos="1885950" algn="l"/>
              </a:tabLst>
              <a:defRPr/>
            </a:pPr>
            <a:r>
              <a:rPr lang="zh-TW" altLang="en-US" sz="4400" b="1" dirty="0">
                <a:solidFill>
                  <a:srgbClr val="FFFF00"/>
                </a:solidFill>
                <a:effectLst>
                  <a:outerShdw blurRad="38100" dist="38100" dir="2700000" algn="tl">
                    <a:srgbClr val="000000"/>
                  </a:outerShdw>
                </a:effectLst>
                <a:ea typeface="新細明體" pitchFamily="18" charset="-120"/>
              </a:rPr>
              <a:t>第 </a:t>
            </a:r>
            <a:r>
              <a:rPr lang="en-US" altLang="zh-TW" sz="4400" b="1" dirty="0">
                <a:solidFill>
                  <a:schemeClr val="bg1"/>
                </a:solidFill>
                <a:effectLst>
                  <a:outerShdw blurRad="38100" dist="38100" dir="2700000" algn="tl">
                    <a:srgbClr val="000000"/>
                  </a:outerShdw>
                </a:effectLst>
                <a:latin typeface="Arial" panose="020B0604020202020204" pitchFamily="34" charset="0"/>
                <a:ea typeface="Arial Unicode MS" panose="020B0604020202020204" pitchFamily="34" charset="-120"/>
                <a:cs typeface="Arial" panose="020B0604020202020204" pitchFamily="34" charset="0"/>
              </a:rPr>
              <a:t>38</a:t>
            </a:r>
            <a:r>
              <a:rPr lang="en-US" altLang="zh-TW" sz="4400" b="1" dirty="0">
                <a:solidFill>
                  <a:schemeClr val="bg1"/>
                </a:solidFill>
                <a:effectLst>
                  <a:outerShdw blurRad="38100" dist="38100" dir="2700000" algn="tl">
                    <a:srgbClr val="000000"/>
                  </a:outerShdw>
                </a:effectLst>
                <a:ea typeface="新細明體" pitchFamily="18" charset="-120"/>
              </a:rPr>
              <a:t> </a:t>
            </a:r>
            <a:r>
              <a:rPr lang="zh-TW" altLang="en-US" sz="4400" b="1" dirty="0">
                <a:solidFill>
                  <a:srgbClr val="FFFF00"/>
                </a:solidFill>
                <a:effectLst>
                  <a:outerShdw blurRad="38100" dist="38100" dir="2700000" algn="tl">
                    <a:srgbClr val="000000"/>
                  </a:outerShdw>
                </a:effectLst>
                <a:ea typeface="新細明體" pitchFamily="18" charset="-120"/>
              </a:rPr>
              <a:t>章</a:t>
            </a:r>
          </a:p>
        </p:txBody>
      </p:sp>
      <p:sp>
        <p:nvSpPr>
          <p:cNvPr id="5126" name="Rectangle 4"/>
          <p:cNvSpPr>
            <a:spLocks noChangeArrowheads="1"/>
          </p:cNvSpPr>
          <p:nvPr/>
        </p:nvSpPr>
        <p:spPr bwMode="auto">
          <a:xfrm>
            <a:off x="850850" y="2926903"/>
            <a:ext cx="7321550" cy="646113"/>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600" b="1">
                <a:solidFill>
                  <a:srgbClr val="006600"/>
                </a:solidFill>
              </a:rPr>
              <a:t>常温常壓  </a:t>
            </a:r>
            <a:r>
              <a:rPr lang="en-US" altLang="zh-TW" sz="3600" b="1">
                <a:solidFill>
                  <a:srgbClr val="006600"/>
                </a:solidFill>
              </a:rPr>
              <a:t>(r.t.p.)</a:t>
            </a:r>
            <a:r>
              <a:rPr lang="zh-TW" altLang="en-US" sz="3600" b="1">
                <a:solidFill>
                  <a:srgbClr val="006600"/>
                </a:solidFill>
              </a:rPr>
              <a:t> 下氣體的摩爾體積</a:t>
            </a:r>
          </a:p>
        </p:txBody>
      </p:sp>
    </p:spTree>
    <p:extLst>
      <p:ext uri="{BB962C8B-B14F-4D97-AF65-F5344CB8AC3E}">
        <p14:creationId xmlns:p14="http://schemas.microsoft.com/office/powerpoint/2010/main" val="3887384702"/>
      </p:ext>
    </p:extLst>
  </p:cSld>
  <p:clrMapOvr>
    <a:masterClrMapping/>
  </p:clrMapOvr>
  <p:timing>
    <p:tnLst>
      <p:par>
        <p:cTn id="1" dur="indefinite" restart="never" nodeType="tmRoot"/>
      </p:par>
    </p:tnLst>
  </p:timing>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328613" y="322263"/>
            <a:ext cx="2947987" cy="585787"/>
          </a:xfrm>
          <a:prstGeom prst="rect">
            <a:avLst/>
          </a:prstGeom>
          <a:solidFill>
            <a:schemeClr val="bg1">
              <a:alpha val="0"/>
            </a:schemeClr>
          </a:solidFill>
          <a:ln>
            <a:noFill/>
          </a:ln>
          <a:effectLst/>
          <a:extLst/>
        </p:spPr>
        <p:txBody>
          <a:bodyPr>
            <a:spAutoFit/>
          </a:bodyPr>
          <a:lstStyle/>
          <a:p>
            <a:pPr marL="900113" indent="-900113" defTabSz="901700" eaLnBrk="1" fontAlgn="auto" hangingPunct="1">
              <a:spcBef>
                <a:spcPts val="0"/>
              </a:spcBef>
              <a:spcAft>
                <a:spcPts val="0"/>
              </a:spcAft>
              <a:defRPr/>
            </a:pPr>
            <a:r>
              <a:rPr kumimoji="0" lang="zh-TW" altLang="en-US" sz="3200" b="1" dirty="0" smtClean="0">
                <a:solidFill>
                  <a:srgbClr val="006600"/>
                </a:solidFill>
                <a:latin typeface="Arial" panose="020B0604020202020204" pitchFamily="34" charset="0"/>
                <a:ea typeface="+mn-ea"/>
                <a:cs typeface="Arial" panose="020B0604020202020204" pitchFamily="34" charset="0"/>
              </a:rPr>
              <a:t>摩爾</a:t>
            </a:r>
            <a:r>
              <a:rPr kumimoji="0" lang="zh-TW" altLang="en-US" sz="3200" b="1" dirty="0">
                <a:solidFill>
                  <a:srgbClr val="006600"/>
                </a:solidFill>
                <a:latin typeface="Arial" panose="020B0604020202020204" pitchFamily="34" charset="0"/>
                <a:ea typeface="+mn-ea"/>
                <a:cs typeface="Arial" panose="020B0604020202020204" pitchFamily="34" charset="0"/>
              </a:rPr>
              <a:t>體積</a:t>
            </a:r>
            <a:endParaRPr kumimoji="0" lang="en-US" altLang="zh-TW" sz="3200" b="1" dirty="0">
              <a:solidFill>
                <a:srgbClr val="006600"/>
              </a:solidFill>
              <a:latin typeface="Arial" panose="020B0604020202020204" pitchFamily="34" charset="0"/>
              <a:ea typeface="+mn-ea"/>
              <a:cs typeface="Arial" panose="020B0604020202020204" pitchFamily="34" charset="0"/>
            </a:endParaRPr>
          </a:p>
        </p:txBody>
      </p:sp>
      <p:sp>
        <p:nvSpPr>
          <p:cNvPr id="13" name="Rectangle 2"/>
          <p:cNvSpPr>
            <a:spLocks noChangeArrowheads="1"/>
          </p:cNvSpPr>
          <p:nvPr/>
        </p:nvSpPr>
        <p:spPr bwMode="auto">
          <a:xfrm>
            <a:off x="250825" y="1325314"/>
            <a:ext cx="9290050" cy="519113"/>
          </a:xfrm>
          <a:prstGeom prst="rect">
            <a:avLst/>
          </a:prstGeom>
          <a:noFill/>
          <a:ln>
            <a:noFill/>
          </a:ln>
          <a:effectLst/>
          <a:extLst/>
        </p:spPr>
        <p:txBody>
          <a:bodyPr>
            <a:spAutoFit/>
          </a:bodyPr>
          <a:lstStyle>
            <a:lvl1pPr marL="533400" indent="-533400">
              <a:defRPr>
                <a:solidFill>
                  <a:schemeClr val="tx1"/>
                </a:solidFill>
                <a:latin typeface="Calibri" pitchFamily="34" charset="0"/>
                <a:ea typeface="新細明體" pitchFamily="18" charset="-120"/>
              </a:defRPr>
            </a:lvl1pPr>
            <a:lvl2pPr marL="742950" indent="-285750">
              <a:defRPr>
                <a:solidFill>
                  <a:schemeClr val="tx1"/>
                </a:solidFill>
                <a:latin typeface="Calibri" pitchFamily="34" charset="0"/>
                <a:ea typeface="新細明體" pitchFamily="18" charset="-120"/>
              </a:defRPr>
            </a:lvl2pPr>
            <a:lvl3pPr marL="1143000" indent="-228600">
              <a:defRPr>
                <a:solidFill>
                  <a:schemeClr val="tx1"/>
                </a:solidFill>
                <a:latin typeface="Calibri" pitchFamily="34" charset="0"/>
                <a:ea typeface="新細明體" pitchFamily="18" charset="-120"/>
              </a:defRPr>
            </a:lvl3pPr>
            <a:lvl4pPr marL="1600200" indent="-228600">
              <a:defRPr>
                <a:solidFill>
                  <a:schemeClr val="tx1"/>
                </a:solidFill>
                <a:latin typeface="Calibri" pitchFamily="34" charset="0"/>
                <a:ea typeface="新細明體" pitchFamily="18" charset="-120"/>
              </a:defRPr>
            </a:lvl4pPr>
            <a:lvl5pPr marL="2057400" indent="-228600">
              <a:defRPr>
                <a:solidFill>
                  <a:schemeClr val="tx1"/>
                </a:solidFill>
                <a:latin typeface="Calibri" pitchFamily="34" charset="0"/>
                <a:ea typeface="新細明體" pitchFamily="18" charset="-120"/>
              </a:defRPr>
            </a:lvl5pPr>
            <a:lvl6pPr marL="2514600" indent="-228600" fontAlgn="base">
              <a:spcBef>
                <a:spcPct val="0"/>
              </a:spcBef>
              <a:spcAft>
                <a:spcPct val="0"/>
              </a:spcAft>
              <a:defRPr>
                <a:solidFill>
                  <a:schemeClr val="tx1"/>
                </a:solidFill>
                <a:latin typeface="Calibri" pitchFamily="34" charset="0"/>
                <a:ea typeface="新細明體" pitchFamily="18" charset="-120"/>
              </a:defRPr>
            </a:lvl6pPr>
            <a:lvl7pPr marL="2971800" indent="-228600" fontAlgn="base">
              <a:spcBef>
                <a:spcPct val="0"/>
              </a:spcBef>
              <a:spcAft>
                <a:spcPct val="0"/>
              </a:spcAft>
              <a:defRPr>
                <a:solidFill>
                  <a:schemeClr val="tx1"/>
                </a:solidFill>
                <a:latin typeface="Calibri" pitchFamily="34" charset="0"/>
                <a:ea typeface="新細明體" pitchFamily="18" charset="-120"/>
              </a:defRPr>
            </a:lvl7pPr>
            <a:lvl8pPr marL="3429000" indent="-228600" fontAlgn="base">
              <a:spcBef>
                <a:spcPct val="0"/>
              </a:spcBef>
              <a:spcAft>
                <a:spcPct val="0"/>
              </a:spcAft>
              <a:defRPr>
                <a:solidFill>
                  <a:schemeClr val="tx1"/>
                </a:solidFill>
                <a:latin typeface="Calibri" pitchFamily="34" charset="0"/>
                <a:ea typeface="新細明體" pitchFamily="18" charset="-120"/>
              </a:defRPr>
            </a:lvl8pPr>
            <a:lvl9pPr marL="3886200" indent="-228600" fontAlgn="base">
              <a:spcBef>
                <a:spcPct val="0"/>
              </a:spcBef>
              <a:spcAft>
                <a:spcPct val="0"/>
              </a:spcAft>
              <a:defRPr>
                <a:solidFill>
                  <a:schemeClr val="tx1"/>
                </a:solidFill>
                <a:latin typeface="Calibri" pitchFamily="34" charset="0"/>
                <a:ea typeface="新細明體" pitchFamily="18" charset="-120"/>
              </a:defRPr>
            </a:lvl9pPr>
          </a:lstStyle>
          <a:p>
            <a:pPr eaLnBrk="1" hangingPunct="1">
              <a:buFontTx/>
              <a:buBlip>
                <a:blip r:embed="rId2"/>
              </a:buBlip>
              <a:defRPr/>
            </a:pPr>
            <a:r>
              <a:rPr lang="zh-HK" altLang="en-US" sz="2800" b="1" dirty="0" smtClean="0">
                <a:latin typeface="Arial" panose="020B0604020202020204" pitchFamily="34" charset="0"/>
                <a:ea typeface="+mn-ea"/>
                <a:cs typeface="Arial" panose="020B0604020202020204" pitchFamily="34" charset="0"/>
              </a:rPr>
              <a:t>常温</a:t>
            </a:r>
            <a:r>
              <a:rPr lang="zh-TW" altLang="en-US" sz="2800" b="1" dirty="0" smtClean="0">
                <a:latin typeface="Arial" panose="020B0604020202020204" pitchFamily="34" charset="0"/>
                <a:ea typeface="+mn-ea"/>
                <a:cs typeface="Arial" panose="020B0604020202020204" pitchFamily="34" charset="0"/>
              </a:rPr>
              <a:t>常壓 </a:t>
            </a:r>
            <a:r>
              <a:rPr lang="en-US" altLang="zh-TW" sz="2800" b="1" dirty="0" smtClean="0">
                <a:latin typeface="Arial" panose="020B0604020202020204" pitchFamily="34" charset="0"/>
                <a:ea typeface="+mn-ea"/>
                <a:cs typeface="Arial" panose="020B0604020202020204" pitchFamily="34" charset="0"/>
              </a:rPr>
              <a:t>(</a:t>
            </a:r>
            <a:r>
              <a:rPr lang="zh-TW" altLang="en-US" sz="2800" b="1" dirty="0" smtClean="0">
                <a:latin typeface="Arial" panose="020B0604020202020204" pitchFamily="34" charset="0"/>
                <a:ea typeface="+mn-ea"/>
                <a:cs typeface="Arial" panose="020B0604020202020204" pitchFamily="34" charset="0"/>
              </a:rPr>
              <a:t>即 </a:t>
            </a:r>
            <a:r>
              <a:rPr lang="en-US" altLang="zh-TW" sz="2800" b="1" dirty="0" err="1" smtClean="0">
                <a:latin typeface="Arial" panose="020B0604020202020204" pitchFamily="34" charset="0"/>
                <a:ea typeface="+mn-ea"/>
                <a:cs typeface="Arial" panose="020B0604020202020204" pitchFamily="34" charset="0"/>
              </a:rPr>
              <a:t>r.t.p</a:t>
            </a:r>
            <a:r>
              <a:rPr lang="en-US" altLang="zh-TW" sz="2800" b="1" dirty="0" smtClean="0">
                <a:latin typeface="Arial" panose="020B0604020202020204" pitchFamily="34" charset="0"/>
                <a:ea typeface="+mn-ea"/>
                <a:cs typeface="Arial" panose="020B0604020202020204" pitchFamily="34" charset="0"/>
              </a:rPr>
              <a:t>.) </a:t>
            </a:r>
            <a:r>
              <a:rPr lang="zh-TW" altLang="en-US" sz="2800" b="1" dirty="0" smtClean="0">
                <a:latin typeface="Arial" panose="020B0604020202020204" pitchFamily="34" charset="0"/>
                <a:ea typeface="+mn-ea"/>
                <a:cs typeface="Arial" panose="020B0604020202020204" pitchFamily="34" charset="0"/>
              </a:rPr>
              <a:t>是指</a:t>
            </a:r>
            <a:r>
              <a:rPr lang="en-US" altLang="zh-HK" sz="2800" b="1" dirty="0" smtClean="0">
                <a:solidFill>
                  <a:srgbClr val="3399FF"/>
                </a:solidFill>
                <a:latin typeface="Arial" panose="020B0604020202020204" pitchFamily="34" charset="0"/>
                <a:ea typeface="+mn-ea"/>
                <a:cs typeface="Arial" panose="020B0604020202020204" pitchFamily="34" charset="0"/>
              </a:rPr>
              <a:t>25</a:t>
            </a:r>
            <a:r>
              <a:rPr lang="en-US" altLang="zh-HK" sz="2800" b="1" dirty="0" smtClean="0">
                <a:solidFill>
                  <a:srgbClr val="3399FF"/>
                </a:solidFill>
                <a:latin typeface="Arial" panose="020B0604020202020204" pitchFamily="34" charset="0"/>
                <a:ea typeface="+mn-ea"/>
                <a:cs typeface="Arial" panose="020B0604020202020204" pitchFamily="34" charset="0"/>
                <a:sym typeface="Symbol" pitchFamily="18" charset="2"/>
              </a:rPr>
              <a:t></a:t>
            </a:r>
            <a:r>
              <a:rPr lang="en-US" altLang="zh-HK" sz="2800" b="1" dirty="0" smtClean="0">
                <a:solidFill>
                  <a:srgbClr val="3399FF"/>
                </a:solidFill>
                <a:latin typeface="Arial" panose="020B0604020202020204" pitchFamily="34" charset="0"/>
                <a:ea typeface="+mn-ea"/>
                <a:cs typeface="Arial" panose="020B0604020202020204" pitchFamily="34" charset="0"/>
              </a:rPr>
              <a:t>C</a:t>
            </a:r>
            <a:r>
              <a:rPr lang="zh-TW" altLang="en-US" sz="2800" b="1" dirty="0" smtClean="0">
                <a:latin typeface="Arial" panose="020B0604020202020204" pitchFamily="34" charset="0"/>
                <a:ea typeface="+mn-ea"/>
                <a:cs typeface="Arial" panose="020B0604020202020204" pitchFamily="34" charset="0"/>
              </a:rPr>
              <a:t>和一大氣壓強 </a:t>
            </a:r>
            <a:r>
              <a:rPr lang="en-US" altLang="zh-TW" sz="2800" b="1" dirty="0" smtClean="0">
                <a:latin typeface="Arial" panose="020B0604020202020204" pitchFamily="34" charset="0"/>
                <a:ea typeface="+mn-ea"/>
                <a:cs typeface="Arial" panose="020B0604020202020204" pitchFamily="34" charset="0"/>
              </a:rPr>
              <a:t>(</a:t>
            </a:r>
            <a:r>
              <a:rPr lang="en-US" altLang="zh-TW" sz="2800" b="1" dirty="0" smtClean="0">
                <a:solidFill>
                  <a:srgbClr val="3399FF"/>
                </a:solidFill>
                <a:latin typeface="Arial" panose="020B0604020202020204" pitchFamily="34" charset="0"/>
                <a:ea typeface="+mn-ea"/>
                <a:cs typeface="Arial" panose="020B0604020202020204" pitchFamily="34" charset="0"/>
              </a:rPr>
              <a:t>1 </a:t>
            </a:r>
            <a:r>
              <a:rPr lang="en-US" altLang="zh-TW" sz="2800" b="1" dirty="0" err="1" smtClean="0">
                <a:solidFill>
                  <a:srgbClr val="3399FF"/>
                </a:solidFill>
                <a:latin typeface="Arial" panose="020B0604020202020204" pitchFamily="34" charset="0"/>
                <a:ea typeface="+mn-ea"/>
                <a:cs typeface="Arial" panose="020B0604020202020204" pitchFamily="34" charset="0"/>
              </a:rPr>
              <a:t>atm</a:t>
            </a:r>
            <a:r>
              <a:rPr lang="en-US" altLang="zh-TW" sz="2800" b="1" dirty="0" smtClean="0">
                <a:latin typeface="Arial" panose="020B0604020202020204" pitchFamily="34" charset="0"/>
                <a:ea typeface="+mn-ea"/>
                <a:cs typeface="Arial" panose="020B0604020202020204" pitchFamily="34" charset="0"/>
              </a:rPr>
              <a:t>)</a:t>
            </a:r>
            <a:r>
              <a:rPr lang="zh-TW" altLang="en-US" sz="2800" b="1" dirty="0" smtClean="0">
                <a:latin typeface="Arial" panose="020B0604020202020204" pitchFamily="34" charset="0"/>
                <a:ea typeface="+mn-ea"/>
                <a:cs typeface="Arial" panose="020B0604020202020204" pitchFamily="34" charset="0"/>
              </a:rPr>
              <a:t>。</a:t>
            </a:r>
            <a:endParaRPr lang="en-US" altLang="zh-TW" sz="2800" b="1" dirty="0" smtClean="0">
              <a:latin typeface="Arial" panose="020B0604020202020204" pitchFamily="34" charset="0"/>
              <a:ea typeface="+mn-ea"/>
              <a:cs typeface="Arial" panose="020B0604020202020204" pitchFamily="34" charset="0"/>
            </a:endParaRPr>
          </a:p>
        </p:txBody>
      </p:sp>
      <p:sp>
        <p:nvSpPr>
          <p:cNvPr id="14" name="Rectangle 2"/>
          <p:cNvSpPr>
            <a:spLocks noChangeArrowheads="1"/>
          </p:cNvSpPr>
          <p:nvPr/>
        </p:nvSpPr>
        <p:spPr bwMode="auto">
          <a:xfrm>
            <a:off x="250825" y="2474664"/>
            <a:ext cx="74898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b="1"/>
              <a:t>不同</a:t>
            </a:r>
            <a:r>
              <a:rPr lang="zh-TW" altLang="en-US" sz="2800" b="1"/>
              <a:t>的固體和液體具有不同的摩爾體積</a:t>
            </a:r>
            <a:r>
              <a:rPr lang="zh-TW" altLang="en-US" sz="2800"/>
              <a:t>。</a:t>
            </a:r>
            <a:endParaRPr lang="en-US" altLang="zh-TW" sz="2800">
              <a:latin typeface="Arial" charset="0"/>
              <a:ea typeface="Arial Unicode MS" pitchFamily="34" charset="-120"/>
              <a:cs typeface="Arial" charset="0"/>
            </a:endParaRPr>
          </a:p>
        </p:txBody>
      </p:sp>
      <p:sp>
        <p:nvSpPr>
          <p:cNvPr id="15" name="Rectangle 6"/>
          <p:cNvSpPr>
            <a:spLocks noChangeArrowheads="1"/>
          </p:cNvSpPr>
          <p:nvPr/>
        </p:nvSpPr>
        <p:spPr bwMode="auto">
          <a:xfrm>
            <a:off x="538163" y="5192166"/>
            <a:ext cx="8210550" cy="973138"/>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HK" altLang="zh-HK" sz="2400">
              <a:latin typeface="Times New Roman" pitchFamily="18" charset="0"/>
            </a:endParaRPr>
          </a:p>
        </p:txBody>
      </p:sp>
      <p:sp>
        <p:nvSpPr>
          <p:cNvPr id="16" name="Text Box 5"/>
          <p:cNvSpPr txBox="1">
            <a:spLocks noChangeArrowheads="1"/>
          </p:cNvSpPr>
          <p:nvPr/>
        </p:nvSpPr>
        <p:spPr bwMode="auto">
          <a:xfrm>
            <a:off x="539750" y="5173116"/>
            <a:ext cx="818991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t>與氣體相比，温度和壓強的變化對</a:t>
            </a:r>
            <a:r>
              <a:rPr lang="zh-TW" altLang="en-US" sz="2800" b="1"/>
              <a:t>固體</a:t>
            </a:r>
            <a:r>
              <a:rPr lang="zh-TW" altLang="en-US" sz="2800"/>
              <a:t>或</a:t>
            </a:r>
            <a:r>
              <a:rPr lang="zh-TW" altLang="en-US" sz="2800" b="1"/>
              <a:t>液體</a:t>
            </a:r>
            <a:r>
              <a:rPr lang="zh-TW" altLang="en-US" sz="2800"/>
              <a:t>的摩爾體積的影響， 實在是</a:t>
            </a:r>
            <a:r>
              <a:rPr lang="zh-TW" altLang="en-US" sz="2800" b="1"/>
              <a:t>微不足</a:t>
            </a:r>
            <a:r>
              <a:rPr lang="zh-HK" altLang="en-US" sz="2800" b="1"/>
              <a:t>道</a:t>
            </a:r>
            <a:r>
              <a:rPr lang="zh-HK" altLang="en-US" sz="2800"/>
              <a:t>。</a:t>
            </a:r>
            <a:endParaRPr lang="en-US" altLang="zh-TW" sz="2700">
              <a:latin typeface="Arial" charset="0"/>
              <a:cs typeface="Arial" charset="0"/>
            </a:endParaRPr>
          </a:p>
        </p:txBody>
      </p:sp>
      <p:sp>
        <p:nvSpPr>
          <p:cNvPr id="17" name="AutoShape 5"/>
          <p:cNvSpPr>
            <a:spLocks noChangeArrowheads="1"/>
          </p:cNvSpPr>
          <p:nvPr/>
        </p:nvSpPr>
        <p:spPr bwMode="auto">
          <a:xfrm>
            <a:off x="254794" y="3347641"/>
            <a:ext cx="8777287" cy="1233487"/>
          </a:xfrm>
          <a:prstGeom prst="flowChartAlternateProcess">
            <a:avLst/>
          </a:prstGeom>
          <a:solidFill>
            <a:srgbClr val="FFFF00"/>
          </a:solidFill>
          <a:ln w="9525">
            <a:noFill/>
            <a:miter lim="800000"/>
            <a:headEnd/>
            <a:tailEnd/>
          </a:ln>
          <a:effectLst>
            <a:outerShdw dist="107763" dir="2700000" algn="ctr" rotWithShape="0">
              <a:schemeClr val="bg2">
                <a:alpha val="50000"/>
              </a:schemeClr>
            </a:outerShdw>
          </a:effectLst>
        </p:spPr>
        <p:txBody>
          <a:bodyPr wrap="none" anchor="ctr"/>
          <a:lstStyle/>
          <a:p>
            <a:pPr eaLnBrk="1" hangingPunct="1">
              <a:defRPr/>
            </a:pPr>
            <a:endParaRPr lang="zh-HK" altLang="en-US">
              <a:latin typeface="Arial" charset="0"/>
              <a:ea typeface="新細明體" pitchFamily="18" charset="-120"/>
            </a:endParaRPr>
          </a:p>
        </p:txBody>
      </p:sp>
      <p:sp>
        <p:nvSpPr>
          <p:cNvPr id="18" name="矩形 8"/>
          <p:cNvSpPr>
            <a:spLocks noChangeArrowheads="1"/>
          </p:cNvSpPr>
          <p:nvPr/>
        </p:nvSpPr>
        <p:spPr bwMode="auto">
          <a:xfrm>
            <a:off x="283369" y="3495278"/>
            <a:ext cx="889317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a:t>在 </a:t>
            </a:r>
            <a:r>
              <a:rPr kumimoji="0" lang="en-US" altLang="zh-HK" sz="2800" b="1">
                <a:latin typeface="Arial" charset="0"/>
                <a:cs typeface="Arial" charset="0"/>
              </a:rPr>
              <a:t>25</a:t>
            </a:r>
            <a:r>
              <a:rPr kumimoji="0" lang="en-US" altLang="zh-HK" sz="2800" b="1">
                <a:latin typeface="Arial" charset="0"/>
                <a:cs typeface="Arial" charset="0"/>
                <a:sym typeface="Symbol" pitchFamily="18" charset="2"/>
              </a:rPr>
              <a:t></a:t>
            </a:r>
            <a:r>
              <a:rPr kumimoji="0" lang="en-US" altLang="zh-HK" sz="2800" b="1">
                <a:latin typeface="Arial" charset="0"/>
                <a:cs typeface="Arial" charset="0"/>
              </a:rPr>
              <a:t>C</a:t>
            </a:r>
            <a:r>
              <a:rPr kumimoji="0" lang="en-US" altLang="zh-HK" sz="2800">
                <a:latin typeface="Arial" charset="0"/>
                <a:cs typeface="Arial" charset="0"/>
              </a:rPr>
              <a:t> </a:t>
            </a:r>
            <a:r>
              <a:rPr lang="zh-TW" altLang="en-US" sz="2800"/>
              <a:t>和 </a:t>
            </a:r>
            <a:r>
              <a:rPr lang="zh-TW" altLang="en-US" sz="2800" b="1"/>
              <a:t>一大氣壓強</a:t>
            </a:r>
            <a:r>
              <a:rPr lang="zh-TW" altLang="en-US" sz="2800"/>
              <a:t>下 </a:t>
            </a:r>
            <a:r>
              <a:rPr lang="en-US" altLang="zh-TW" sz="2800"/>
              <a:t>(</a:t>
            </a:r>
            <a:r>
              <a:rPr lang="zh-TW" altLang="en-US" sz="2800"/>
              <a:t>即在常温常壓下</a:t>
            </a:r>
            <a:r>
              <a:rPr lang="en-US" altLang="zh-TW" sz="2800"/>
              <a:t>)</a:t>
            </a:r>
            <a:r>
              <a:rPr lang="zh-TW" altLang="en-US" sz="2800"/>
              <a:t>，任何氣體的摩爾</a:t>
            </a:r>
            <a:r>
              <a:rPr lang="zh-HK" altLang="en-US" sz="2800"/>
              <a:t>體積都是</a:t>
            </a:r>
            <a:r>
              <a:rPr lang="zh-HK" altLang="zh-TW" sz="2800"/>
              <a:t> </a:t>
            </a:r>
            <a:r>
              <a:rPr kumimoji="0" lang="en-US" altLang="zh-HK" sz="3200" b="1" u="sng">
                <a:solidFill>
                  <a:srgbClr val="FF0000"/>
                </a:solidFill>
                <a:latin typeface="Arial" charset="0"/>
                <a:cs typeface="Arial" charset="0"/>
              </a:rPr>
              <a:t>24.0 dm</a:t>
            </a:r>
            <a:r>
              <a:rPr kumimoji="0" lang="en-US" altLang="zh-HK" sz="3200" b="1" u="sng" baseline="30000">
                <a:solidFill>
                  <a:srgbClr val="FF0000"/>
                </a:solidFill>
                <a:latin typeface="Arial" charset="0"/>
                <a:cs typeface="Arial" charset="0"/>
              </a:rPr>
              <a:t>3</a:t>
            </a:r>
            <a:r>
              <a:rPr kumimoji="0" lang="en-US" altLang="zh-HK" sz="3200" b="1" u="sng">
                <a:solidFill>
                  <a:srgbClr val="FF0000"/>
                </a:solidFill>
                <a:latin typeface="Arial" charset="0"/>
                <a:cs typeface="Arial" charset="0"/>
              </a:rPr>
              <a:t> mol</a:t>
            </a:r>
            <a:r>
              <a:rPr kumimoji="0" lang="en-US" altLang="zh-HK" sz="3200" b="1" u="sng" baseline="30000">
                <a:solidFill>
                  <a:srgbClr val="FF0000"/>
                </a:solidFill>
                <a:latin typeface="Arial" charset="0"/>
                <a:cs typeface="Arial" charset="0"/>
              </a:rPr>
              <a:t>–1</a:t>
            </a:r>
            <a:r>
              <a:rPr kumimoji="0" lang="en-US" altLang="zh-HK" sz="2800" b="1">
                <a:latin typeface="Arial" charset="0"/>
                <a:cs typeface="Arial" charset="0"/>
              </a:rPr>
              <a:t> </a:t>
            </a:r>
            <a:r>
              <a:rPr kumimoji="0" lang="en-US" altLang="zh-HK" sz="2800">
                <a:latin typeface="Arial" charset="0"/>
                <a:cs typeface="Arial" charset="0"/>
              </a:rPr>
              <a:t>(24 000 cm</a:t>
            </a:r>
            <a:r>
              <a:rPr kumimoji="0" lang="en-US" altLang="zh-HK" sz="2800" baseline="30000">
                <a:latin typeface="Arial" charset="0"/>
                <a:cs typeface="Arial" charset="0"/>
              </a:rPr>
              <a:t>3</a:t>
            </a:r>
            <a:r>
              <a:rPr kumimoji="0" lang="en-US" altLang="zh-HK" sz="2800">
                <a:latin typeface="Arial" charset="0"/>
                <a:cs typeface="Arial" charset="0"/>
              </a:rPr>
              <a:t> mol</a:t>
            </a:r>
            <a:r>
              <a:rPr kumimoji="0" lang="en-US" altLang="zh-HK" sz="2800" baseline="30000">
                <a:latin typeface="Arial" charset="0"/>
                <a:cs typeface="Arial" charset="0"/>
              </a:rPr>
              <a:t>–1</a:t>
            </a:r>
            <a:r>
              <a:rPr kumimoji="0" lang="en-US" altLang="zh-HK" sz="2800">
                <a:latin typeface="Arial" charset="0"/>
                <a:cs typeface="Arial" charset="0"/>
              </a:rPr>
              <a:t>)</a:t>
            </a:r>
            <a:r>
              <a:rPr lang="zh-HK" altLang="en-US" sz="2800"/>
              <a:t>。</a:t>
            </a:r>
            <a:endParaRPr kumimoji="0" lang="zh-HK" altLang="en-US" sz="2800">
              <a:latin typeface="Arial" charset="0"/>
              <a:cs typeface="Arial" charset="0"/>
            </a:endParaRPr>
          </a:p>
        </p:txBody>
      </p:sp>
    </p:spTree>
    <p:extLst>
      <p:ext uri="{BB962C8B-B14F-4D97-AF65-F5344CB8AC3E}">
        <p14:creationId xmlns:p14="http://schemas.microsoft.com/office/powerpoint/2010/main" val="147321455"/>
      </p:ext>
    </p:extLst>
  </p:cSld>
  <p:clrMapOvr>
    <a:masterClrMapping/>
  </p:clrMapOvr>
  <p:timing>
    <p:tnLst>
      <p:par>
        <p:cTn id="1" dur="indefinite" restart="never" nodeType="tmRoot"/>
      </p:par>
    </p:tnLst>
  </p:timing>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755576" y="904081"/>
            <a:ext cx="4822603" cy="585787"/>
          </a:xfrm>
          <a:prstGeom prst="rect">
            <a:avLst/>
          </a:prstGeom>
          <a:solidFill>
            <a:schemeClr val="bg1">
              <a:alpha val="0"/>
            </a:schemeClr>
          </a:solidFill>
          <a:ln>
            <a:noFill/>
          </a:ln>
          <a:effectLst/>
          <a:extLst/>
        </p:spPr>
        <p:txBody>
          <a:bodyPr wrap="square">
            <a:spAutoFit/>
          </a:bodyPr>
          <a:lstStyle/>
          <a:p>
            <a:pPr marL="900113" indent="-900113" defTabSz="901700" eaLnBrk="1" fontAlgn="auto" hangingPunct="1">
              <a:spcBef>
                <a:spcPts val="0"/>
              </a:spcBef>
              <a:spcAft>
                <a:spcPts val="0"/>
              </a:spcAft>
              <a:defRPr/>
            </a:pPr>
            <a:r>
              <a:rPr kumimoji="0" lang="zh-TW" altLang="en-US" sz="3200" b="1" dirty="0" smtClean="0">
                <a:solidFill>
                  <a:srgbClr val="006600"/>
                </a:solidFill>
                <a:latin typeface="Arial" panose="020B0604020202020204" pitchFamily="34" charset="0"/>
                <a:ea typeface="+mn-ea"/>
                <a:cs typeface="Arial" panose="020B0604020202020204" pitchFamily="34" charset="0"/>
              </a:rPr>
              <a:t>涉及</a:t>
            </a:r>
            <a:r>
              <a:rPr kumimoji="0" lang="zh-TW" altLang="en-US" sz="3200" b="1" dirty="0">
                <a:solidFill>
                  <a:srgbClr val="006600"/>
                </a:solidFill>
                <a:latin typeface="Arial" panose="020B0604020202020204" pitchFamily="34" charset="0"/>
                <a:ea typeface="+mn-ea"/>
                <a:cs typeface="Arial" panose="020B0604020202020204" pitchFamily="34" charset="0"/>
              </a:rPr>
              <a:t>氣體摩爾體積的計算</a:t>
            </a:r>
            <a:endParaRPr kumimoji="0" lang="en-US" altLang="zh-TW" sz="3200" b="1" dirty="0">
              <a:solidFill>
                <a:srgbClr val="006600"/>
              </a:solidFill>
              <a:latin typeface="Arial" panose="020B0604020202020204" pitchFamily="34" charset="0"/>
              <a:ea typeface="+mn-ea"/>
              <a:cs typeface="Arial" panose="020B0604020202020204" pitchFamily="34" charset="0"/>
            </a:endParaRPr>
          </a:p>
        </p:txBody>
      </p:sp>
      <p:grpSp>
        <p:nvGrpSpPr>
          <p:cNvPr id="3" name="Group 4"/>
          <p:cNvGrpSpPr>
            <a:grpSpLocks/>
          </p:cNvGrpSpPr>
          <p:nvPr/>
        </p:nvGrpSpPr>
        <p:grpSpPr bwMode="auto">
          <a:xfrm>
            <a:off x="755576" y="2597150"/>
            <a:ext cx="8208962" cy="1479550"/>
            <a:chOff x="113" y="662"/>
            <a:chExt cx="5537" cy="348"/>
          </a:xfrm>
        </p:grpSpPr>
        <p:sp>
          <p:nvSpPr>
            <p:cNvPr id="19474" name="AutoShape 5"/>
            <p:cNvSpPr>
              <a:spLocks noChangeArrowheads="1"/>
            </p:cNvSpPr>
            <p:nvPr/>
          </p:nvSpPr>
          <p:spPr bwMode="auto">
            <a:xfrm>
              <a:off x="113" y="662"/>
              <a:ext cx="5215" cy="348"/>
            </a:xfrm>
            <a:prstGeom prst="flowChartAlternateProcess">
              <a:avLst/>
            </a:prstGeom>
            <a:solidFill>
              <a:srgbClr val="FFFF00"/>
            </a:solidFill>
            <a:ln w="9525">
              <a:noFill/>
              <a:miter lim="800000"/>
              <a:headEnd/>
              <a:tailEnd/>
            </a:ln>
            <a:effectLst>
              <a:outerShdw dist="107763" dir="2700000" algn="ctr" rotWithShape="0">
                <a:schemeClr val="bg2">
                  <a:alpha val="50000"/>
                </a:schemeClr>
              </a:outerShdw>
            </a:effectLst>
          </p:spPr>
          <p:txBody>
            <a:bodyPr wrap="none" anchor="ctr"/>
            <a:lstStyle/>
            <a:p>
              <a:pPr eaLnBrk="1" hangingPunct="1">
                <a:defRPr/>
              </a:pPr>
              <a:endParaRPr lang="zh-HK" altLang="en-US">
                <a:latin typeface="Arial" charset="0"/>
                <a:ea typeface="新細明體" pitchFamily="18" charset="-120"/>
              </a:endParaRPr>
            </a:p>
          </p:txBody>
        </p:sp>
        <p:sp>
          <p:nvSpPr>
            <p:cNvPr id="20499" name="Rectangle 6"/>
            <p:cNvSpPr>
              <a:spLocks noChangeArrowheads="1"/>
            </p:cNvSpPr>
            <p:nvPr/>
          </p:nvSpPr>
          <p:spPr bwMode="auto">
            <a:xfrm>
              <a:off x="208" y="770"/>
              <a:ext cx="5442"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600" b="1">
                  <a:latin typeface="Arial" charset="0"/>
                </a:rPr>
                <a:t>氣體的摩爾數 </a:t>
              </a:r>
              <a:r>
                <a:rPr lang="en-US" altLang="zh-TW" sz="3600" b="1">
                  <a:latin typeface="Arial" charset="0"/>
                </a:rPr>
                <a:t>=  </a:t>
              </a:r>
              <a:r>
                <a:rPr lang="en-US" altLang="zh-TW" sz="3600" b="1" baseline="40000">
                  <a:latin typeface="Arial" charset="0"/>
                </a:rPr>
                <a:t>______________________</a:t>
              </a:r>
            </a:p>
          </p:txBody>
        </p:sp>
      </p:grpSp>
      <p:sp>
        <p:nvSpPr>
          <p:cNvPr id="14342" name="文字方塊 7"/>
          <p:cNvSpPr txBox="1">
            <a:spLocks noChangeArrowheads="1"/>
          </p:cNvSpPr>
          <p:nvPr/>
        </p:nvSpPr>
        <p:spPr bwMode="auto">
          <a:xfrm>
            <a:off x="4379838" y="2708275"/>
            <a:ext cx="3721100" cy="127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spcBef>
                <a:spcPts val="600"/>
              </a:spcBef>
            </a:pPr>
            <a:r>
              <a:rPr kumimoji="0" lang="zh-TW" altLang="en-US" sz="3600" b="1">
                <a:solidFill>
                  <a:srgbClr val="FF0000"/>
                </a:solidFill>
                <a:latin typeface="新細明體" charset="-120"/>
                <a:cs typeface="Arial" charset="0"/>
              </a:rPr>
              <a:t>氣體的體積 </a:t>
            </a:r>
            <a:r>
              <a:rPr kumimoji="0" lang="en-US" altLang="zh-HK" sz="3600" b="1">
                <a:solidFill>
                  <a:srgbClr val="FF0000"/>
                </a:solidFill>
                <a:latin typeface="Arial Unicode MS" pitchFamily="34" charset="-120"/>
                <a:ea typeface="Arial Unicode MS" pitchFamily="34" charset="-120"/>
                <a:cs typeface="Arial Unicode MS" pitchFamily="34" charset="-120"/>
              </a:rPr>
              <a:t>(dm</a:t>
            </a:r>
            <a:r>
              <a:rPr kumimoji="0" lang="en-US" altLang="zh-HK" sz="3600" b="1" baseline="30000">
                <a:solidFill>
                  <a:srgbClr val="FF0000"/>
                </a:solidFill>
                <a:latin typeface="Arial Unicode MS" pitchFamily="34" charset="-120"/>
                <a:ea typeface="Arial Unicode MS" pitchFamily="34" charset="-120"/>
                <a:cs typeface="Arial Unicode MS" pitchFamily="34" charset="-120"/>
              </a:rPr>
              <a:t>3</a:t>
            </a:r>
            <a:r>
              <a:rPr kumimoji="0" lang="en-US" altLang="zh-HK" sz="3600" b="1">
                <a:solidFill>
                  <a:srgbClr val="FF0000"/>
                </a:solidFill>
                <a:latin typeface="Arial Unicode MS" pitchFamily="34" charset="-120"/>
                <a:ea typeface="Arial Unicode MS" pitchFamily="34" charset="-120"/>
                <a:cs typeface="Arial Unicode MS" pitchFamily="34" charset="-120"/>
              </a:rPr>
              <a:t>)</a:t>
            </a:r>
          </a:p>
          <a:p>
            <a:pPr algn="ctr" eaLnBrk="1" hangingPunct="1">
              <a:spcBef>
                <a:spcPts val="600"/>
              </a:spcBef>
            </a:pPr>
            <a:r>
              <a:rPr kumimoji="0" lang="en-US" altLang="zh-HK" sz="3600" b="1">
                <a:solidFill>
                  <a:srgbClr val="FF0000"/>
                </a:solidFill>
                <a:latin typeface="Arial" charset="0"/>
                <a:cs typeface="Arial" charset="0"/>
              </a:rPr>
              <a:t>24.0 dm</a:t>
            </a:r>
            <a:r>
              <a:rPr kumimoji="0" lang="en-US" altLang="zh-HK" sz="3600" b="1" baseline="30000">
                <a:solidFill>
                  <a:srgbClr val="FF0000"/>
                </a:solidFill>
                <a:latin typeface="Arial" charset="0"/>
                <a:cs typeface="Arial" charset="0"/>
              </a:rPr>
              <a:t>3</a:t>
            </a:r>
            <a:r>
              <a:rPr kumimoji="0" lang="en-US" altLang="zh-HK" sz="3600" b="1">
                <a:solidFill>
                  <a:srgbClr val="FF0000"/>
                </a:solidFill>
                <a:latin typeface="Arial" charset="0"/>
                <a:cs typeface="Arial" charset="0"/>
              </a:rPr>
              <a:t> mol</a:t>
            </a:r>
            <a:r>
              <a:rPr kumimoji="0" lang="en-US" altLang="zh-HK" sz="3600" b="1" baseline="30000">
                <a:solidFill>
                  <a:srgbClr val="FF0000"/>
                </a:solidFill>
                <a:latin typeface="Arial" charset="0"/>
                <a:cs typeface="Arial" charset="0"/>
              </a:rPr>
              <a:t>–1</a:t>
            </a:r>
            <a:endParaRPr kumimoji="0" lang="zh-HK" altLang="en-US" sz="3600" b="1">
              <a:solidFill>
                <a:srgbClr val="FF0000"/>
              </a:solidFill>
              <a:latin typeface="Arial Unicode MS" pitchFamily="34" charset="-120"/>
              <a:ea typeface="Arial Unicode MS" pitchFamily="34" charset="-120"/>
              <a:cs typeface="Arial Unicode MS" pitchFamily="34" charset="-120"/>
            </a:endParaRPr>
          </a:p>
        </p:txBody>
      </p:sp>
    </p:spTree>
    <p:extLst>
      <p:ext uri="{BB962C8B-B14F-4D97-AF65-F5344CB8AC3E}">
        <p14:creationId xmlns:p14="http://schemas.microsoft.com/office/powerpoint/2010/main" val="3329137290"/>
      </p:ext>
    </p:extLst>
  </p:cSld>
  <p:clrMapOvr>
    <a:masterClrMapping/>
  </p:clrMapOvr>
  <p:timing>
    <p:tnLst>
      <p:par>
        <p:cTn id="1" dur="indefinite" restart="never" nodeType="tmRoot"/>
      </p:par>
    </p:tnLst>
  </p:timing>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2"/>
          <p:cNvSpPr>
            <a:spLocks noChangeArrowheads="1"/>
          </p:cNvSpPr>
          <p:nvPr/>
        </p:nvSpPr>
        <p:spPr bwMode="auto">
          <a:xfrm>
            <a:off x="538857" y="692696"/>
            <a:ext cx="7993583" cy="203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715963" indent="-715963">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lnSpc>
                <a:spcPct val="150000"/>
              </a:lnSpc>
            </a:pPr>
            <a:r>
              <a:rPr lang="zh-TW" altLang="en-US" dirty="0"/>
              <a:t>計算在常温常壓下 </a:t>
            </a:r>
            <a:r>
              <a:rPr lang="en-US" altLang="zh-TW" dirty="0"/>
              <a:t>0.464 dm</a:t>
            </a:r>
            <a:r>
              <a:rPr lang="en-US" altLang="zh-TW" baseline="30000" dirty="0"/>
              <a:t>3 </a:t>
            </a:r>
            <a:r>
              <a:rPr lang="zh-TW" altLang="en-US" dirty="0"/>
              <a:t>氮氣的質量。</a:t>
            </a:r>
            <a:endParaRPr lang="en-US" altLang="zh-TW" dirty="0"/>
          </a:p>
          <a:p>
            <a:pPr marL="0" indent="0">
              <a:lnSpc>
                <a:spcPct val="150000"/>
              </a:lnSpc>
            </a:pPr>
            <a:r>
              <a:rPr lang="en-US" altLang="zh-TW" dirty="0" smtClean="0"/>
              <a:t>(</a:t>
            </a:r>
            <a:r>
              <a:rPr lang="zh-TW" altLang="en-US" dirty="0"/>
              <a:t>相對原子質量：</a:t>
            </a:r>
            <a:r>
              <a:rPr lang="en-US" altLang="zh-TW" dirty="0"/>
              <a:t>N = </a:t>
            </a:r>
            <a:r>
              <a:rPr lang="en-US" altLang="zh-TW" dirty="0" smtClean="0"/>
              <a:t>14.0</a:t>
            </a:r>
            <a:r>
              <a:rPr lang="zh-TW" altLang="en-US" dirty="0" smtClean="0"/>
              <a:t> ，</a:t>
            </a:r>
            <a:r>
              <a:rPr lang="zh-TW" altLang="en-US" dirty="0"/>
              <a:t>在常温常壓下氣體的摩爾體積 </a:t>
            </a:r>
            <a:r>
              <a:rPr lang="en-US" altLang="zh-TW" dirty="0"/>
              <a:t>= 24.0 dm</a:t>
            </a:r>
            <a:r>
              <a:rPr lang="en-US" altLang="zh-TW" baseline="30000" dirty="0"/>
              <a:t>3</a:t>
            </a:r>
            <a:r>
              <a:rPr lang="en-US" altLang="zh-TW" dirty="0"/>
              <a:t> </a:t>
            </a:r>
            <a:r>
              <a:rPr lang="en-US" altLang="zh-TW" dirty="0" err="1"/>
              <a:t>mol</a:t>
            </a:r>
            <a:r>
              <a:rPr lang="en-US" altLang="zh-TW" baseline="30000" dirty="0"/>
              <a:t>–1</a:t>
            </a:r>
            <a:r>
              <a:rPr lang="en-US" altLang="zh-TW" dirty="0" smtClean="0"/>
              <a:t>)</a:t>
            </a:r>
            <a:endParaRPr lang="en-US" altLang="zh-TW" dirty="0"/>
          </a:p>
        </p:txBody>
      </p:sp>
      <p:sp>
        <p:nvSpPr>
          <p:cNvPr id="3" name="矩形 1"/>
          <p:cNvSpPr>
            <a:spLocks noChangeArrowheads="1"/>
          </p:cNvSpPr>
          <p:nvPr/>
        </p:nvSpPr>
        <p:spPr bwMode="auto">
          <a:xfrm>
            <a:off x="682997" y="3542506"/>
            <a:ext cx="24479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800" b="1">
                <a:solidFill>
                  <a:schemeClr val="tx1"/>
                </a:solidFill>
                <a:latin typeface="Arial" charset="0"/>
                <a:ea typeface="新細明體" pitchFamily="18" charset="-120"/>
              </a:defRPr>
            </a:lvl1pPr>
            <a:lvl2pPr marL="742950" indent="-285750" eaLnBrk="0" hangingPunct="0">
              <a:defRPr kumimoji="1" sz="2800" b="1">
                <a:solidFill>
                  <a:schemeClr val="tx1"/>
                </a:solidFill>
                <a:latin typeface="Arial" charset="0"/>
                <a:ea typeface="新細明體" pitchFamily="18" charset="-120"/>
              </a:defRPr>
            </a:lvl2pPr>
            <a:lvl3pPr marL="1143000" indent="-228600" eaLnBrk="0" hangingPunct="0">
              <a:defRPr kumimoji="1" sz="2800" b="1">
                <a:solidFill>
                  <a:schemeClr val="tx1"/>
                </a:solidFill>
                <a:latin typeface="Arial" charset="0"/>
                <a:ea typeface="新細明體" pitchFamily="18" charset="-120"/>
              </a:defRPr>
            </a:lvl3pPr>
            <a:lvl4pPr marL="1600200" indent="-228600" eaLnBrk="0" hangingPunct="0">
              <a:defRPr kumimoji="1" sz="2800" b="1">
                <a:solidFill>
                  <a:schemeClr val="tx1"/>
                </a:solidFill>
                <a:latin typeface="Arial" charset="0"/>
                <a:ea typeface="新細明體" pitchFamily="18" charset="-120"/>
              </a:defRPr>
            </a:lvl4pPr>
            <a:lvl5pPr marL="2057400" indent="-228600" eaLnBrk="0" hangingPunct="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defRPr/>
            </a:pPr>
            <a:r>
              <a:rPr lang="en-US" altLang="zh-HK" b="0" dirty="0" smtClean="0">
                <a:solidFill>
                  <a:srgbClr val="FF0000"/>
                </a:solidFill>
                <a:latin typeface="Arial" panose="020B0604020202020204" pitchFamily="34" charset="0"/>
                <a:ea typeface="+mj-ea"/>
                <a:cs typeface="Arial" panose="020B0604020202020204" pitchFamily="34" charset="0"/>
              </a:rPr>
              <a:t>N</a:t>
            </a:r>
            <a:r>
              <a:rPr lang="en-US" altLang="zh-HK" b="0" baseline="-25000" dirty="0" smtClean="0">
                <a:solidFill>
                  <a:srgbClr val="FF0000"/>
                </a:solidFill>
                <a:latin typeface="Arial" panose="020B0604020202020204" pitchFamily="34" charset="0"/>
                <a:ea typeface="+mj-ea"/>
                <a:cs typeface="Arial" panose="020B0604020202020204" pitchFamily="34" charset="0"/>
              </a:rPr>
              <a:t>2 </a:t>
            </a:r>
            <a:r>
              <a:rPr lang="zh-HK" altLang="zh-HK" b="0" dirty="0" smtClean="0">
                <a:solidFill>
                  <a:srgbClr val="FF0000"/>
                </a:solidFill>
                <a:latin typeface="Arial" panose="020B0604020202020204" pitchFamily="34" charset="0"/>
                <a:ea typeface="+mj-ea"/>
                <a:cs typeface="Arial" panose="020B0604020202020204" pitchFamily="34" charset="0"/>
              </a:rPr>
              <a:t>的摩爾數</a:t>
            </a:r>
            <a:r>
              <a:rPr lang="en-US" altLang="zh-HK" b="0" dirty="0" smtClean="0">
                <a:solidFill>
                  <a:srgbClr val="FF0000"/>
                </a:solidFill>
                <a:latin typeface="Arial" panose="020B0604020202020204" pitchFamily="34" charset="0"/>
                <a:ea typeface="+mj-ea"/>
                <a:cs typeface="Arial" panose="020B0604020202020204" pitchFamily="34" charset="0"/>
              </a:rPr>
              <a:t> =</a:t>
            </a:r>
            <a:endParaRPr lang="zh-HK" altLang="en-US" b="0" dirty="0" smtClean="0">
              <a:solidFill>
                <a:srgbClr val="FF0000"/>
              </a:solidFill>
              <a:latin typeface="Arial" panose="020B0604020202020204" pitchFamily="34" charset="0"/>
              <a:ea typeface="+mj-ea"/>
              <a:cs typeface="Arial" panose="020B0604020202020204" pitchFamily="34" charset="0"/>
            </a:endParaRPr>
          </a:p>
        </p:txBody>
      </p:sp>
      <p:sp>
        <p:nvSpPr>
          <p:cNvPr id="4" name="文字方塊 2"/>
          <p:cNvSpPr txBox="1">
            <a:spLocks noChangeArrowheads="1"/>
          </p:cNvSpPr>
          <p:nvPr/>
        </p:nvSpPr>
        <p:spPr bwMode="auto">
          <a:xfrm>
            <a:off x="3203947" y="3345656"/>
            <a:ext cx="10858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algn="ctr" eaLnBrk="1" hangingPunct="1"/>
            <a:r>
              <a:rPr lang="en-US" altLang="zh-HK">
                <a:solidFill>
                  <a:srgbClr val="FF0000"/>
                </a:solidFill>
              </a:rPr>
              <a:t>0.464</a:t>
            </a:r>
          </a:p>
          <a:p>
            <a:pPr algn="ctr" eaLnBrk="1" hangingPunct="1"/>
            <a:r>
              <a:rPr lang="en-US" altLang="zh-HK">
                <a:solidFill>
                  <a:srgbClr val="FF0000"/>
                </a:solidFill>
              </a:rPr>
              <a:t>24.0</a:t>
            </a:r>
            <a:endParaRPr lang="zh-HK" altLang="en-US">
              <a:solidFill>
                <a:srgbClr val="FF0000"/>
              </a:solidFill>
            </a:endParaRPr>
          </a:p>
        </p:txBody>
      </p:sp>
      <p:sp>
        <p:nvSpPr>
          <p:cNvPr id="5" name="矩形 3"/>
          <p:cNvSpPr>
            <a:spLocks noChangeArrowheads="1"/>
          </p:cNvSpPr>
          <p:nvPr/>
        </p:nvSpPr>
        <p:spPr bwMode="auto">
          <a:xfrm>
            <a:off x="682997" y="5188744"/>
            <a:ext cx="21605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800" b="1">
                <a:solidFill>
                  <a:schemeClr val="tx1"/>
                </a:solidFill>
                <a:latin typeface="Arial" charset="0"/>
                <a:ea typeface="新細明體" pitchFamily="18" charset="-120"/>
              </a:defRPr>
            </a:lvl1pPr>
            <a:lvl2pPr marL="742950" indent="-285750" eaLnBrk="0" hangingPunct="0">
              <a:defRPr kumimoji="1" sz="2800" b="1">
                <a:solidFill>
                  <a:schemeClr val="tx1"/>
                </a:solidFill>
                <a:latin typeface="Arial" charset="0"/>
                <a:ea typeface="新細明體" pitchFamily="18" charset="-120"/>
              </a:defRPr>
            </a:lvl2pPr>
            <a:lvl3pPr marL="1143000" indent="-228600" eaLnBrk="0" hangingPunct="0">
              <a:defRPr kumimoji="1" sz="2800" b="1">
                <a:solidFill>
                  <a:schemeClr val="tx1"/>
                </a:solidFill>
                <a:latin typeface="Arial" charset="0"/>
                <a:ea typeface="新細明體" pitchFamily="18" charset="-120"/>
              </a:defRPr>
            </a:lvl3pPr>
            <a:lvl4pPr marL="1600200" indent="-228600" eaLnBrk="0" hangingPunct="0">
              <a:defRPr kumimoji="1" sz="2800" b="1">
                <a:solidFill>
                  <a:schemeClr val="tx1"/>
                </a:solidFill>
                <a:latin typeface="Arial" charset="0"/>
                <a:ea typeface="新細明體" pitchFamily="18" charset="-120"/>
              </a:defRPr>
            </a:lvl4pPr>
            <a:lvl5pPr marL="2057400" indent="-228600" eaLnBrk="0" hangingPunct="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spcBef>
                <a:spcPts val="600"/>
              </a:spcBef>
              <a:spcAft>
                <a:spcPts val="600"/>
              </a:spcAft>
              <a:defRPr/>
            </a:pPr>
            <a:r>
              <a:rPr lang="en-US" altLang="zh-HK" b="0" dirty="0" smtClean="0">
                <a:solidFill>
                  <a:srgbClr val="FF0000"/>
                </a:solidFill>
                <a:latin typeface="Arial" panose="020B0604020202020204" pitchFamily="34" charset="0"/>
                <a:ea typeface="+mj-ea"/>
                <a:cs typeface="Arial" panose="020B0604020202020204" pitchFamily="34" charset="0"/>
              </a:rPr>
              <a:t>N</a:t>
            </a:r>
            <a:r>
              <a:rPr lang="en-US" altLang="zh-HK" b="0" baseline="-25000" dirty="0" smtClean="0">
                <a:solidFill>
                  <a:srgbClr val="FF0000"/>
                </a:solidFill>
                <a:latin typeface="Arial" panose="020B0604020202020204" pitchFamily="34" charset="0"/>
                <a:ea typeface="+mj-ea"/>
                <a:cs typeface="Arial" panose="020B0604020202020204" pitchFamily="34" charset="0"/>
              </a:rPr>
              <a:t>2 </a:t>
            </a:r>
            <a:r>
              <a:rPr lang="zh-HK" altLang="zh-HK" b="0" dirty="0" smtClean="0">
                <a:solidFill>
                  <a:srgbClr val="FF0000"/>
                </a:solidFill>
                <a:latin typeface="Arial" panose="020B0604020202020204" pitchFamily="34" charset="0"/>
                <a:ea typeface="+mj-ea"/>
                <a:cs typeface="Arial" panose="020B0604020202020204" pitchFamily="34" charset="0"/>
              </a:rPr>
              <a:t>的質量 </a:t>
            </a:r>
            <a:r>
              <a:rPr lang="en-US" altLang="zh-HK" b="0" dirty="0" smtClean="0">
                <a:solidFill>
                  <a:srgbClr val="FF0000"/>
                </a:solidFill>
                <a:latin typeface="Arial" panose="020B0604020202020204" pitchFamily="34" charset="0"/>
                <a:ea typeface="+mj-ea"/>
                <a:cs typeface="Arial" panose="020B0604020202020204" pitchFamily="34" charset="0"/>
              </a:rPr>
              <a:t>=</a:t>
            </a:r>
            <a:endParaRPr lang="zh-TW" altLang="zh-HK" b="0" dirty="0" smtClean="0">
              <a:solidFill>
                <a:srgbClr val="FF0000"/>
              </a:solidFill>
              <a:latin typeface="Arial" panose="020B0604020202020204" pitchFamily="34" charset="0"/>
              <a:ea typeface="+mj-ea"/>
              <a:cs typeface="Arial" panose="020B0604020202020204" pitchFamily="34" charset="0"/>
            </a:endParaRPr>
          </a:p>
        </p:txBody>
      </p:sp>
      <p:sp>
        <p:nvSpPr>
          <p:cNvPr id="6" name="矩形 1"/>
          <p:cNvSpPr>
            <a:spLocks noChangeArrowheads="1"/>
          </p:cNvSpPr>
          <p:nvPr/>
        </p:nvSpPr>
        <p:spPr bwMode="auto">
          <a:xfrm>
            <a:off x="3130922" y="3542506"/>
            <a:ext cx="18954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800" b="1">
                <a:solidFill>
                  <a:schemeClr val="tx1"/>
                </a:solidFill>
                <a:latin typeface="Arial" charset="0"/>
                <a:ea typeface="新細明體" pitchFamily="18" charset="-120"/>
              </a:defRPr>
            </a:lvl1pPr>
            <a:lvl2pPr marL="742950" indent="-285750" eaLnBrk="0" hangingPunct="0">
              <a:defRPr kumimoji="1" sz="2800" b="1">
                <a:solidFill>
                  <a:schemeClr val="tx1"/>
                </a:solidFill>
                <a:latin typeface="Arial" charset="0"/>
                <a:ea typeface="新細明體" pitchFamily="18" charset="-120"/>
              </a:defRPr>
            </a:lvl2pPr>
            <a:lvl3pPr marL="1143000" indent="-228600" eaLnBrk="0" hangingPunct="0">
              <a:defRPr kumimoji="1" sz="2800" b="1">
                <a:solidFill>
                  <a:schemeClr val="tx1"/>
                </a:solidFill>
                <a:latin typeface="Arial" charset="0"/>
                <a:ea typeface="新細明體" pitchFamily="18" charset="-120"/>
              </a:defRPr>
            </a:lvl3pPr>
            <a:lvl4pPr marL="1600200" indent="-228600" eaLnBrk="0" hangingPunct="0">
              <a:defRPr kumimoji="1" sz="2800" b="1">
                <a:solidFill>
                  <a:schemeClr val="tx1"/>
                </a:solidFill>
                <a:latin typeface="Arial" charset="0"/>
                <a:ea typeface="新細明體" pitchFamily="18" charset="-120"/>
              </a:defRPr>
            </a:lvl4pPr>
            <a:lvl5pPr marL="2057400" indent="-228600" eaLnBrk="0" hangingPunct="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defRPr/>
            </a:pPr>
            <a:r>
              <a:rPr lang="en-US" altLang="zh-HK" b="0" baseline="40000" dirty="0" smtClean="0">
                <a:solidFill>
                  <a:srgbClr val="FF0000"/>
                </a:solidFill>
                <a:latin typeface="Arial" panose="020B0604020202020204" pitchFamily="34" charset="0"/>
                <a:ea typeface="+mj-ea"/>
                <a:cs typeface="Arial" panose="020B0604020202020204" pitchFamily="34" charset="0"/>
              </a:rPr>
              <a:t>________ </a:t>
            </a:r>
            <a:r>
              <a:rPr lang="en-US" altLang="zh-HK" b="0" dirty="0" err="1" smtClean="0">
                <a:solidFill>
                  <a:srgbClr val="FF0000"/>
                </a:solidFill>
                <a:latin typeface="Arial" panose="020B0604020202020204" pitchFamily="34" charset="0"/>
                <a:ea typeface="+mj-ea"/>
                <a:cs typeface="Arial" panose="020B0604020202020204" pitchFamily="34" charset="0"/>
              </a:rPr>
              <a:t>mol</a:t>
            </a:r>
            <a:endParaRPr lang="zh-TW" altLang="zh-HK" b="0" dirty="0" smtClean="0">
              <a:solidFill>
                <a:srgbClr val="FF0000"/>
              </a:solidFill>
              <a:latin typeface="Arial" panose="020B0604020202020204" pitchFamily="34" charset="0"/>
              <a:ea typeface="+mj-ea"/>
              <a:cs typeface="Arial" panose="020B0604020202020204" pitchFamily="34" charset="0"/>
            </a:endParaRPr>
          </a:p>
        </p:txBody>
      </p:sp>
      <p:sp>
        <p:nvSpPr>
          <p:cNvPr id="7" name="矩形 1"/>
          <p:cNvSpPr>
            <a:spLocks noChangeArrowheads="1"/>
          </p:cNvSpPr>
          <p:nvPr/>
        </p:nvSpPr>
        <p:spPr bwMode="auto">
          <a:xfrm>
            <a:off x="5042272" y="3553619"/>
            <a:ext cx="2274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800" b="1">
                <a:solidFill>
                  <a:schemeClr val="tx1"/>
                </a:solidFill>
                <a:latin typeface="Arial" charset="0"/>
                <a:ea typeface="新細明體" pitchFamily="18" charset="-120"/>
              </a:defRPr>
            </a:lvl1pPr>
            <a:lvl2pPr marL="742950" indent="-285750" eaLnBrk="0" hangingPunct="0">
              <a:defRPr kumimoji="1" sz="2800" b="1">
                <a:solidFill>
                  <a:schemeClr val="tx1"/>
                </a:solidFill>
                <a:latin typeface="Arial" charset="0"/>
                <a:ea typeface="新細明體" pitchFamily="18" charset="-120"/>
              </a:defRPr>
            </a:lvl2pPr>
            <a:lvl3pPr marL="1143000" indent="-228600" eaLnBrk="0" hangingPunct="0">
              <a:defRPr kumimoji="1" sz="2800" b="1">
                <a:solidFill>
                  <a:schemeClr val="tx1"/>
                </a:solidFill>
                <a:latin typeface="Arial" charset="0"/>
                <a:ea typeface="新細明體" pitchFamily="18" charset="-120"/>
              </a:defRPr>
            </a:lvl3pPr>
            <a:lvl4pPr marL="1600200" indent="-228600" eaLnBrk="0" hangingPunct="0">
              <a:defRPr kumimoji="1" sz="2800" b="1">
                <a:solidFill>
                  <a:schemeClr val="tx1"/>
                </a:solidFill>
                <a:latin typeface="Arial" charset="0"/>
                <a:ea typeface="新細明體" pitchFamily="18" charset="-120"/>
              </a:defRPr>
            </a:lvl4pPr>
            <a:lvl5pPr marL="2057400" indent="-228600" eaLnBrk="0" hangingPunct="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defRPr/>
            </a:pPr>
            <a:r>
              <a:rPr lang="en-US" altLang="zh-HK" b="0" dirty="0" smtClean="0">
                <a:solidFill>
                  <a:srgbClr val="FF0000"/>
                </a:solidFill>
                <a:latin typeface="Arial" panose="020B0604020202020204" pitchFamily="34" charset="0"/>
                <a:ea typeface="+mj-ea"/>
                <a:cs typeface="Arial" panose="020B0604020202020204" pitchFamily="34" charset="0"/>
              </a:rPr>
              <a:t>= 0.0193 </a:t>
            </a:r>
            <a:r>
              <a:rPr lang="en-US" altLang="zh-HK" b="0" dirty="0" err="1" smtClean="0">
                <a:solidFill>
                  <a:srgbClr val="FF0000"/>
                </a:solidFill>
                <a:latin typeface="Arial" panose="020B0604020202020204" pitchFamily="34" charset="0"/>
                <a:ea typeface="+mj-ea"/>
                <a:cs typeface="Arial" panose="020B0604020202020204" pitchFamily="34" charset="0"/>
              </a:rPr>
              <a:t>mol</a:t>
            </a:r>
            <a:endParaRPr lang="zh-TW" altLang="zh-HK" b="0" dirty="0" smtClean="0">
              <a:solidFill>
                <a:srgbClr val="FF0000"/>
              </a:solidFill>
              <a:latin typeface="Arial" panose="020B0604020202020204" pitchFamily="34" charset="0"/>
              <a:ea typeface="+mj-ea"/>
              <a:cs typeface="Arial" panose="020B0604020202020204" pitchFamily="34" charset="0"/>
            </a:endParaRPr>
          </a:p>
        </p:txBody>
      </p:sp>
      <p:sp>
        <p:nvSpPr>
          <p:cNvPr id="8" name="矩形 3"/>
          <p:cNvSpPr>
            <a:spLocks noChangeArrowheads="1"/>
          </p:cNvSpPr>
          <p:nvPr/>
        </p:nvSpPr>
        <p:spPr bwMode="auto">
          <a:xfrm>
            <a:off x="2627685" y="5188744"/>
            <a:ext cx="35290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800" b="1">
                <a:solidFill>
                  <a:schemeClr val="tx1"/>
                </a:solidFill>
                <a:latin typeface="Arial" charset="0"/>
                <a:ea typeface="新細明體" pitchFamily="18" charset="-120"/>
              </a:defRPr>
            </a:lvl1pPr>
            <a:lvl2pPr marL="742950" indent="-285750" eaLnBrk="0" hangingPunct="0">
              <a:defRPr kumimoji="1" sz="2800" b="1">
                <a:solidFill>
                  <a:schemeClr val="tx1"/>
                </a:solidFill>
                <a:latin typeface="Arial" charset="0"/>
                <a:ea typeface="新細明體" pitchFamily="18" charset="-120"/>
              </a:defRPr>
            </a:lvl2pPr>
            <a:lvl3pPr marL="1143000" indent="-228600" eaLnBrk="0" hangingPunct="0">
              <a:defRPr kumimoji="1" sz="2800" b="1">
                <a:solidFill>
                  <a:schemeClr val="tx1"/>
                </a:solidFill>
                <a:latin typeface="Arial" charset="0"/>
                <a:ea typeface="新細明體" pitchFamily="18" charset="-120"/>
              </a:defRPr>
            </a:lvl3pPr>
            <a:lvl4pPr marL="1600200" indent="-228600" eaLnBrk="0" hangingPunct="0">
              <a:defRPr kumimoji="1" sz="2800" b="1">
                <a:solidFill>
                  <a:schemeClr val="tx1"/>
                </a:solidFill>
                <a:latin typeface="Arial" charset="0"/>
                <a:ea typeface="新細明體" pitchFamily="18" charset="-120"/>
              </a:defRPr>
            </a:lvl4pPr>
            <a:lvl5pPr marL="2057400" indent="-228600" eaLnBrk="0" hangingPunct="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spcBef>
                <a:spcPts val="600"/>
              </a:spcBef>
              <a:spcAft>
                <a:spcPts val="600"/>
              </a:spcAft>
              <a:defRPr/>
            </a:pPr>
            <a:r>
              <a:rPr lang="en-US" altLang="zh-HK" b="0" dirty="0" smtClean="0">
                <a:solidFill>
                  <a:srgbClr val="FF0000"/>
                </a:solidFill>
                <a:latin typeface="Arial" panose="020B0604020202020204" pitchFamily="34" charset="0"/>
                <a:ea typeface="+mj-ea"/>
                <a:cs typeface="Arial" panose="020B0604020202020204" pitchFamily="34" charset="0"/>
              </a:rPr>
              <a:t>0.0193 </a:t>
            </a:r>
            <a:r>
              <a:rPr lang="en-US" altLang="zh-HK" b="0" dirty="0" smtClean="0">
                <a:solidFill>
                  <a:srgbClr val="FF0000"/>
                </a:solidFill>
                <a:latin typeface="Arial" panose="020B0604020202020204" pitchFamily="34" charset="0"/>
                <a:ea typeface="+mj-ea"/>
                <a:cs typeface="Arial" panose="020B0604020202020204" pitchFamily="34" charset="0"/>
                <a:sym typeface="Symbol" pitchFamily="18" charset="2"/>
              </a:rPr>
              <a:t></a:t>
            </a:r>
            <a:r>
              <a:rPr lang="en-US" altLang="zh-HK" b="0" dirty="0" smtClean="0">
                <a:solidFill>
                  <a:srgbClr val="FF0000"/>
                </a:solidFill>
                <a:latin typeface="Arial" panose="020B0604020202020204" pitchFamily="34" charset="0"/>
                <a:ea typeface="+mj-ea"/>
                <a:cs typeface="Arial" panose="020B0604020202020204" pitchFamily="34" charset="0"/>
              </a:rPr>
              <a:t> (14.0 </a:t>
            </a:r>
            <a:r>
              <a:rPr lang="en-US" altLang="zh-HK" b="0" dirty="0" smtClean="0">
                <a:solidFill>
                  <a:srgbClr val="FF0000"/>
                </a:solidFill>
                <a:latin typeface="Arial" panose="020B0604020202020204" pitchFamily="34" charset="0"/>
                <a:ea typeface="+mj-ea"/>
                <a:cs typeface="Arial" panose="020B0604020202020204" pitchFamily="34" charset="0"/>
                <a:sym typeface="Symbol" pitchFamily="18" charset="2"/>
              </a:rPr>
              <a:t></a:t>
            </a:r>
            <a:r>
              <a:rPr lang="en-US" altLang="zh-HK" b="0" dirty="0" smtClean="0">
                <a:solidFill>
                  <a:srgbClr val="FF0000"/>
                </a:solidFill>
                <a:latin typeface="Arial" panose="020B0604020202020204" pitchFamily="34" charset="0"/>
                <a:ea typeface="+mj-ea"/>
                <a:cs typeface="Arial" panose="020B0604020202020204" pitchFamily="34" charset="0"/>
              </a:rPr>
              <a:t> 2) g</a:t>
            </a:r>
            <a:endParaRPr lang="zh-TW" altLang="zh-HK" b="0" dirty="0" smtClean="0">
              <a:solidFill>
                <a:srgbClr val="FF0000"/>
              </a:solidFill>
              <a:latin typeface="Arial" panose="020B0604020202020204" pitchFamily="34" charset="0"/>
              <a:ea typeface="+mj-ea"/>
              <a:cs typeface="Arial" panose="020B0604020202020204" pitchFamily="34" charset="0"/>
            </a:endParaRPr>
          </a:p>
        </p:txBody>
      </p:sp>
      <p:sp>
        <p:nvSpPr>
          <p:cNvPr id="9" name="矩形 3"/>
          <p:cNvSpPr>
            <a:spLocks noChangeArrowheads="1"/>
          </p:cNvSpPr>
          <p:nvPr/>
        </p:nvSpPr>
        <p:spPr bwMode="auto">
          <a:xfrm>
            <a:off x="6012235" y="5209381"/>
            <a:ext cx="19002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2800" b="1">
                <a:solidFill>
                  <a:schemeClr val="tx1"/>
                </a:solidFill>
                <a:latin typeface="Arial" charset="0"/>
                <a:ea typeface="新細明體" pitchFamily="18" charset="-120"/>
              </a:defRPr>
            </a:lvl1pPr>
            <a:lvl2pPr marL="742950" indent="-285750" eaLnBrk="0" hangingPunct="0">
              <a:defRPr kumimoji="1" sz="2800" b="1">
                <a:solidFill>
                  <a:schemeClr val="tx1"/>
                </a:solidFill>
                <a:latin typeface="Arial" charset="0"/>
                <a:ea typeface="新細明體" pitchFamily="18" charset="-120"/>
              </a:defRPr>
            </a:lvl2pPr>
            <a:lvl3pPr marL="1143000" indent="-228600" eaLnBrk="0" hangingPunct="0">
              <a:defRPr kumimoji="1" sz="2800" b="1">
                <a:solidFill>
                  <a:schemeClr val="tx1"/>
                </a:solidFill>
                <a:latin typeface="Arial" charset="0"/>
                <a:ea typeface="新細明體" pitchFamily="18" charset="-120"/>
              </a:defRPr>
            </a:lvl3pPr>
            <a:lvl4pPr marL="1600200" indent="-228600" eaLnBrk="0" hangingPunct="0">
              <a:defRPr kumimoji="1" sz="2800" b="1">
                <a:solidFill>
                  <a:schemeClr val="tx1"/>
                </a:solidFill>
                <a:latin typeface="Arial" charset="0"/>
                <a:ea typeface="新細明體" pitchFamily="18" charset="-120"/>
              </a:defRPr>
            </a:lvl4pPr>
            <a:lvl5pPr marL="2057400" indent="-228600" eaLnBrk="0" hangingPunct="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eaLnBrk="1" hangingPunct="1">
              <a:spcBef>
                <a:spcPts val="600"/>
              </a:spcBef>
              <a:spcAft>
                <a:spcPts val="600"/>
              </a:spcAft>
              <a:defRPr/>
            </a:pPr>
            <a:r>
              <a:rPr lang="en-US" altLang="zh-HK" b="0" dirty="0" smtClean="0">
                <a:solidFill>
                  <a:srgbClr val="FF0000"/>
                </a:solidFill>
                <a:latin typeface="Arial" panose="020B0604020202020204" pitchFamily="34" charset="0"/>
                <a:ea typeface="+mj-ea"/>
                <a:cs typeface="Arial" panose="020B0604020202020204" pitchFamily="34" charset="0"/>
              </a:rPr>
              <a:t>= 0.540 g</a:t>
            </a:r>
            <a:endParaRPr lang="zh-TW" altLang="zh-HK" b="0" dirty="0" smtClean="0">
              <a:solidFill>
                <a:srgbClr val="FF0000"/>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196767903"/>
      </p:ext>
    </p:extLst>
  </p:cSld>
  <p:clrMapOvr>
    <a:masterClrMapping/>
  </p:clrMapOvr>
  <p:timing>
    <p:tnLst>
      <p:par>
        <p:cTn id="1" dur="indefinite" restart="never" nodeType="tmRoot"/>
      </p:par>
    </p:tnLst>
  </p:timing>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5"/>
          <p:cNvSpPr>
            <a:spLocks noChangeArrowheads="1"/>
          </p:cNvSpPr>
          <p:nvPr/>
        </p:nvSpPr>
        <p:spPr bwMode="auto">
          <a:xfrm>
            <a:off x="323230" y="404664"/>
            <a:ext cx="316865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000" b="1" dirty="0">
                <a:solidFill>
                  <a:srgbClr val="CC0066"/>
                </a:solidFill>
              </a:rPr>
              <a:t>亞佛加德羅定律</a:t>
            </a:r>
            <a:endParaRPr lang="en-US" altLang="zh-TW" sz="3000" b="1" dirty="0">
              <a:solidFill>
                <a:srgbClr val="CC0066"/>
              </a:solidFill>
            </a:endParaRPr>
          </a:p>
        </p:txBody>
      </p:sp>
      <p:sp>
        <p:nvSpPr>
          <p:cNvPr id="15364" name="AutoShape 5"/>
          <p:cNvSpPr>
            <a:spLocks noChangeArrowheads="1"/>
          </p:cNvSpPr>
          <p:nvPr/>
        </p:nvSpPr>
        <p:spPr bwMode="auto">
          <a:xfrm>
            <a:off x="395536" y="1318742"/>
            <a:ext cx="8483600" cy="1304925"/>
          </a:xfrm>
          <a:prstGeom prst="flowChartAlternateProcess">
            <a:avLst/>
          </a:prstGeom>
          <a:solidFill>
            <a:srgbClr val="FFFF00"/>
          </a:solidFill>
          <a:ln w="9525">
            <a:noFill/>
            <a:miter lim="800000"/>
            <a:headEnd/>
            <a:tailEnd/>
          </a:ln>
          <a:effectLst>
            <a:outerShdw dist="107763" dir="2700000" algn="ctr" rotWithShape="0">
              <a:schemeClr val="bg2">
                <a:alpha val="50000"/>
              </a:schemeClr>
            </a:outerShdw>
          </a:effectLst>
        </p:spPr>
        <p:txBody>
          <a:bodyPr wrap="none" anchor="ctr"/>
          <a:lstStyle/>
          <a:p>
            <a:pPr eaLnBrk="1" hangingPunct="1">
              <a:defRPr/>
            </a:pPr>
            <a:endParaRPr lang="zh-HK" altLang="en-US">
              <a:latin typeface="Arial" charset="0"/>
              <a:ea typeface="新細明體" pitchFamily="18" charset="-120"/>
            </a:endParaRPr>
          </a:p>
        </p:txBody>
      </p:sp>
      <p:sp>
        <p:nvSpPr>
          <p:cNvPr id="15367" name="矩形 6"/>
          <p:cNvSpPr>
            <a:spLocks noChangeArrowheads="1"/>
          </p:cNvSpPr>
          <p:nvPr/>
        </p:nvSpPr>
        <p:spPr bwMode="auto">
          <a:xfrm>
            <a:off x="511423" y="1477492"/>
            <a:ext cx="822325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dirty="0">
                <a:solidFill>
                  <a:srgbClr val="3399FF"/>
                </a:solidFill>
              </a:rPr>
              <a:t>亞佛加德羅定律</a:t>
            </a:r>
            <a:r>
              <a:rPr lang="zh-TW" altLang="en-US" sz="2800" dirty="0"/>
              <a:t>指出在相同的温度和壓強下，具有</a:t>
            </a:r>
            <a:r>
              <a:rPr lang="zh-TW" altLang="en-US" sz="3200" b="1" u="sng" dirty="0">
                <a:solidFill>
                  <a:srgbClr val="FF0000"/>
                </a:solidFill>
              </a:rPr>
              <a:t>相同體積</a:t>
            </a:r>
            <a:r>
              <a:rPr lang="zh-TW" altLang="en-US" sz="2800" b="1" dirty="0">
                <a:solidFill>
                  <a:srgbClr val="FF0000"/>
                </a:solidFill>
              </a:rPr>
              <a:t> </a:t>
            </a:r>
            <a:r>
              <a:rPr lang="zh-TW" altLang="en-US" sz="2800" dirty="0"/>
              <a:t>的任何氣體都含有 </a:t>
            </a:r>
            <a:r>
              <a:rPr lang="zh-TW" altLang="en-US" sz="3200" b="1" u="sng" dirty="0">
                <a:solidFill>
                  <a:srgbClr val="FF0000"/>
                </a:solidFill>
              </a:rPr>
              <a:t>相同數目的分子</a:t>
            </a:r>
            <a:r>
              <a:rPr lang="zh-TW" altLang="en-US" sz="2800" dirty="0"/>
              <a:t> 。</a:t>
            </a:r>
            <a:endParaRPr kumimoji="0" lang="zh-HK" altLang="en-US" sz="2800" dirty="0">
              <a:latin typeface="Arial" charset="0"/>
              <a:cs typeface="Arial" charset="0"/>
            </a:endParaRPr>
          </a:p>
        </p:txBody>
      </p:sp>
      <p:pic>
        <p:nvPicPr>
          <p:cNvPr id="10"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83767" y="2823933"/>
            <a:ext cx="1806039" cy="1807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23048" y="2758902"/>
            <a:ext cx="1873325" cy="1878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5276" y="2758902"/>
            <a:ext cx="1891180" cy="189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5536" y="2830909"/>
            <a:ext cx="1801713" cy="1807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文字方塊 5"/>
          <p:cNvSpPr txBox="1">
            <a:spLocks noChangeArrowheads="1"/>
          </p:cNvSpPr>
          <p:nvPr/>
        </p:nvSpPr>
        <p:spPr bwMode="auto">
          <a:xfrm>
            <a:off x="179388" y="4656059"/>
            <a:ext cx="198002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dirty="0">
                <a:latin typeface="Arial" charset="0"/>
                <a:cs typeface="Arial" charset="0"/>
              </a:rPr>
              <a:t>1 dm</a:t>
            </a:r>
            <a:r>
              <a:rPr kumimoji="0" lang="en-US" altLang="zh-HK" baseline="30000" dirty="0">
                <a:latin typeface="Arial" charset="0"/>
                <a:cs typeface="Arial" charset="0"/>
              </a:rPr>
              <a:t>3 </a:t>
            </a:r>
            <a:r>
              <a:rPr kumimoji="0" lang="zh-TW" altLang="en-US" dirty="0">
                <a:latin typeface="Arial" charset="0"/>
                <a:cs typeface="Arial" charset="0"/>
              </a:rPr>
              <a:t>的二氧化碳</a:t>
            </a:r>
            <a:endParaRPr kumimoji="0" lang="zh-HK" altLang="en-US" dirty="0">
              <a:latin typeface="Arial" charset="0"/>
              <a:cs typeface="Arial" charset="0"/>
            </a:endParaRPr>
          </a:p>
        </p:txBody>
      </p:sp>
      <p:sp>
        <p:nvSpPr>
          <p:cNvPr id="16" name="文字方塊 16"/>
          <p:cNvSpPr txBox="1">
            <a:spLocks noChangeArrowheads="1"/>
          </p:cNvSpPr>
          <p:nvPr/>
        </p:nvSpPr>
        <p:spPr bwMode="auto">
          <a:xfrm>
            <a:off x="2715418" y="4656059"/>
            <a:ext cx="12875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a:latin typeface="Arial" charset="0"/>
                <a:cs typeface="Arial" charset="0"/>
              </a:rPr>
              <a:t>1 dm</a:t>
            </a:r>
            <a:r>
              <a:rPr kumimoji="0" lang="en-US" altLang="zh-HK" baseline="30000">
                <a:latin typeface="Arial" charset="0"/>
                <a:cs typeface="Arial" charset="0"/>
              </a:rPr>
              <a:t>3</a:t>
            </a:r>
            <a:r>
              <a:rPr kumimoji="0" lang="zh-TW" altLang="en-US" baseline="30000">
                <a:latin typeface="Arial" charset="0"/>
                <a:cs typeface="Arial" charset="0"/>
              </a:rPr>
              <a:t> </a:t>
            </a:r>
            <a:r>
              <a:rPr kumimoji="0" lang="zh-TW" altLang="en-US">
                <a:latin typeface="Arial" charset="0"/>
                <a:cs typeface="Arial" charset="0"/>
              </a:rPr>
              <a:t>的氧</a:t>
            </a:r>
            <a:endParaRPr kumimoji="0" lang="zh-HK" altLang="en-US">
              <a:latin typeface="Arial" charset="0"/>
              <a:cs typeface="Arial" charset="0"/>
            </a:endParaRPr>
          </a:p>
        </p:txBody>
      </p:sp>
      <p:sp>
        <p:nvSpPr>
          <p:cNvPr id="17" name="文字方塊 17"/>
          <p:cNvSpPr txBox="1">
            <a:spLocks noChangeArrowheads="1"/>
          </p:cNvSpPr>
          <p:nvPr/>
        </p:nvSpPr>
        <p:spPr bwMode="auto">
          <a:xfrm>
            <a:off x="4644008" y="4656059"/>
            <a:ext cx="19367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dirty="0">
                <a:latin typeface="Arial" charset="0"/>
                <a:cs typeface="Arial" charset="0"/>
              </a:rPr>
              <a:t>1 dm</a:t>
            </a:r>
            <a:r>
              <a:rPr kumimoji="0" lang="en-US" altLang="zh-HK" baseline="30000" dirty="0">
                <a:latin typeface="Arial" charset="0"/>
                <a:cs typeface="Arial" charset="0"/>
              </a:rPr>
              <a:t>3</a:t>
            </a:r>
            <a:r>
              <a:rPr kumimoji="0" lang="zh-TW" altLang="en-US" dirty="0">
                <a:latin typeface="Arial" charset="0"/>
                <a:cs typeface="Arial" charset="0"/>
              </a:rPr>
              <a:t>的二氧化硫</a:t>
            </a:r>
            <a:endParaRPr kumimoji="0" lang="zh-HK" altLang="en-US" dirty="0">
              <a:latin typeface="Arial" charset="0"/>
              <a:cs typeface="Arial" charset="0"/>
            </a:endParaRPr>
          </a:p>
        </p:txBody>
      </p:sp>
      <p:sp>
        <p:nvSpPr>
          <p:cNvPr id="18" name="文字方塊 18"/>
          <p:cNvSpPr txBox="1">
            <a:spLocks noChangeArrowheads="1"/>
          </p:cNvSpPr>
          <p:nvPr/>
        </p:nvSpPr>
        <p:spPr bwMode="auto">
          <a:xfrm>
            <a:off x="7057356" y="4693826"/>
            <a:ext cx="14750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dirty="0">
                <a:latin typeface="Arial" charset="0"/>
                <a:cs typeface="Arial" charset="0"/>
              </a:rPr>
              <a:t>1 dm</a:t>
            </a:r>
            <a:r>
              <a:rPr kumimoji="0" lang="en-US" altLang="zh-HK" baseline="30000" dirty="0">
                <a:latin typeface="Arial" charset="0"/>
                <a:cs typeface="Arial" charset="0"/>
              </a:rPr>
              <a:t>3</a:t>
            </a:r>
            <a:r>
              <a:rPr kumimoji="0" lang="zh-TW" altLang="en-US" dirty="0">
                <a:latin typeface="Arial" charset="0"/>
                <a:cs typeface="Arial" charset="0"/>
              </a:rPr>
              <a:t>的乙烯</a:t>
            </a:r>
            <a:endParaRPr kumimoji="0" lang="zh-HK" altLang="en-US" dirty="0">
              <a:latin typeface="Arial" charset="0"/>
              <a:cs typeface="Arial" charset="0"/>
            </a:endParaRPr>
          </a:p>
        </p:txBody>
      </p:sp>
      <p:sp>
        <p:nvSpPr>
          <p:cNvPr id="19" name="Rectangle 2"/>
          <p:cNvSpPr>
            <a:spLocks noChangeArrowheads="1"/>
          </p:cNvSpPr>
          <p:nvPr/>
        </p:nvSpPr>
        <p:spPr bwMode="auto">
          <a:xfrm>
            <a:off x="610939" y="5353398"/>
            <a:ext cx="8137525"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6"/>
              </a:buBlip>
            </a:pPr>
            <a:r>
              <a:rPr lang="zh-HK" altLang="en-US" sz="2800" b="1" dirty="0"/>
              <a:t>在</a:t>
            </a:r>
            <a:r>
              <a:rPr lang="zh-TW" altLang="en-US" sz="2800" b="1" dirty="0"/>
              <a:t>相同的温度和壓強下，</a:t>
            </a:r>
            <a:r>
              <a:rPr lang="zh-TW" altLang="en-US" sz="3200" b="1" dirty="0">
                <a:solidFill>
                  <a:srgbClr val="3399FF"/>
                </a:solidFill>
              </a:rPr>
              <a:t>相同摩爾數的氣體   </a:t>
            </a:r>
            <a:r>
              <a:rPr lang="zh-TW" altLang="en-US" sz="2800" b="1" dirty="0"/>
              <a:t>佔有 </a:t>
            </a:r>
            <a:r>
              <a:rPr lang="zh-TW" altLang="en-US" sz="3200" b="1" dirty="0">
                <a:solidFill>
                  <a:srgbClr val="3399FF"/>
                </a:solidFill>
              </a:rPr>
              <a:t>相同的體積</a:t>
            </a:r>
            <a:r>
              <a:rPr lang="zh-TW" altLang="en-US" sz="2800" b="1" dirty="0"/>
              <a:t>。</a:t>
            </a:r>
            <a:endParaRPr lang="zh-HK" altLang="en-US" sz="2800" b="1" dirty="0">
              <a:latin typeface="Arial" charset="0"/>
              <a:cs typeface="Arial" charset="0"/>
            </a:endParaRPr>
          </a:p>
        </p:txBody>
      </p:sp>
    </p:spTree>
    <p:extLst>
      <p:ext uri="{BB962C8B-B14F-4D97-AF65-F5344CB8AC3E}">
        <p14:creationId xmlns:p14="http://schemas.microsoft.com/office/powerpoint/2010/main" val="1910696344"/>
      </p:ext>
    </p:extLst>
  </p:cSld>
  <p:clrMapOvr>
    <a:masterClrMapping/>
  </p:clrMapOvr>
  <p:timing>
    <p:tnLst>
      <p:par>
        <p:cTn id="1" dur="indefinite" restart="never" nodeType="tmRoot"/>
      </p:par>
    </p:tnLst>
  </p:timing>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文字方塊 1"/>
          <p:cNvSpPr txBox="1">
            <a:spLocks noChangeArrowheads="1"/>
          </p:cNvSpPr>
          <p:nvPr/>
        </p:nvSpPr>
        <p:spPr bwMode="auto">
          <a:xfrm>
            <a:off x="322263" y="188640"/>
            <a:ext cx="3416300" cy="523875"/>
          </a:xfrm>
          <a:prstGeom prst="rect">
            <a:avLst/>
          </a:prstGeom>
          <a:noFill/>
          <a:ln w="50800" cmpd="thickThin">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solidFill>
                  <a:srgbClr val="FF6600"/>
                </a:solidFill>
                <a:latin typeface="Arial" charset="0"/>
                <a:cs typeface="Arial" charset="0"/>
              </a:rPr>
              <a:t>一氧化碳與氧的反應</a:t>
            </a:r>
            <a:endParaRPr kumimoji="0" lang="zh-HK" altLang="en-US" sz="2800" b="1">
              <a:solidFill>
                <a:srgbClr val="FF6600"/>
              </a:solidFill>
              <a:latin typeface="Arial" charset="0"/>
              <a:cs typeface="Arial" charset="0"/>
            </a:endParaRPr>
          </a:p>
        </p:txBody>
      </p:sp>
      <p:sp>
        <p:nvSpPr>
          <p:cNvPr id="3" name="Rectangle 2"/>
          <p:cNvSpPr>
            <a:spLocks noChangeArrowheads="1"/>
          </p:cNvSpPr>
          <p:nvPr/>
        </p:nvSpPr>
        <p:spPr bwMode="auto">
          <a:xfrm>
            <a:off x="322263" y="980728"/>
            <a:ext cx="87137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CN" altLang="en-US" sz="2800" dirty="0"/>
              <a:t>在相同的温度</a:t>
            </a:r>
            <a:r>
              <a:rPr lang="zh-TW" altLang="en-US" sz="2800" dirty="0"/>
              <a:t>和壓強下，三種氣體的 </a:t>
            </a:r>
            <a:r>
              <a:rPr lang="zh-TW" altLang="en-US" sz="3200" b="1" dirty="0">
                <a:solidFill>
                  <a:srgbClr val="3399FF"/>
                </a:solidFill>
              </a:rPr>
              <a:t>摩爾比相等於體積比</a:t>
            </a:r>
            <a:r>
              <a:rPr lang="zh-TW" altLang="en-US" sz="2800" dirty="0"/>
              <a:t>。</a:t>
            </a:r>
            <a:endParaRPr lang="en-US" altLang="zh-HK" sz="2800" dirty="0">
              <a:latin typeface="Arial" charset="0"/>
              <a:ea typeface="Arial Unicode MS" pitchFamily="34" charset="-120"/>
              <a:cs typeface="Arial" charset="0"/>
            </a:endParaRPr>
          </a:p>
        </p:txBody>
      </p:sp>
      <p:sp>
        <p:nvSpPr>
          <p:cNvPr id="18436" name="矩形 3"/>
          <p:cNvSpPr>
            <a:spLocks noChangeArrowheads="1"/>
          </p:cNvSpPr>
          <p:nvPr/>
        </p:nvSpPr>
        <p:spPr bwMode="auto">
          <a:xfrm>
            <a:off x="3328988" y="2060848"/>
            <a:ext cx="46275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2CO(g) + O</a:t>
            </a:r>
            <a:r>
              <a:rPr kumimoji="0" lang="en-US" altLang="zh-HK" sz="2800" baseline="-25000">
                <a:latin typeface="Arial" charset="0"/>
                <a:cs typeface="Arial" charset="0"/>
              </a:rPr>
              <a:t>2</a:t>
            </a:r>
            <a:r>
              <a:rPr kumimoji="0" lang="en-US" altLang="zh-HK" sz="2800">
                <a:latin typeface="Arial" charset="0"/>
                <a:cs typeface="Arial" charset="0"/>
              </a:rPr>
              <a:t>(g) </a:t>
            </a:r>
            <a:r>
              <a:rPr kumimoji="0" lang="en-US" altLang="zh-HK" sz="2800">
                <a:latin typeface="Arial" charset="0"/>
                <a:cs typeface="Arial" charset="0"/>
                <a:sym typeface="Symbol" pitchFamily="18" charset="2"/>
              </a:rPr>
              <a:t> </a:t>
            </a:r>
            <a:r>
              <a:rPr kumimoji="0" lang="en-US" altLang="zh-HK" sz="2800">
                <a:latin typeface="Arial" charset="0"/>
                <a:cs typeface="Arial" charset="0"/>
              </a:rPr>
              <a:t>2CO</a:t>
            </a:r>
            <a:r>
              <a:rPr kumimoji="0" lang="en-US" altLang="zh-HK" sz="2800" baseline="-25000">
                <a:latin typeface="Arial" charset="0"/>
                <a:cs typeface="Arial" charset="0"/>
              </a:rPr>
              <a:t>2</a:t>
            </a:r>
            <a:r>
              <a:rPr kumimoji="0" lang="en-US" altLang="zh-HK" sz="2800">
                <a:latin typeface="Arial" charset="0"/>
                <a:cs typeface="Arial" charset="0"/>
              </a:rPr>
              <a:t>(g)</a:t>
            </a:r>
            <a:endParaRPr kumimoji="0" lang="zh-HK" altLang="en-US" sz="2800">
              <a:latin typeface="Arial" charset="0"/>
              <a:cs typeface="Arial"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1931427222"/>
              </p:ext>
            </p:extLst>
          </p:nvPr>
        </p:nvGraphicFramePr>
        <p:xfrm>
          <a:off x="1189038" y="2636912"/>
          <a:ext cx="6456362" cy="579438"/>
        </p:xfrm>
        <a:graphic>
          <a:graphicData uri="http://schemas.openxmlformats.org/drawingml/2006/table">
            <a:tbl>
              <a:tblPr/>
              <a:tblGrid>
                <a:gridCol w="1906587"/>
                <a:gridCol w="1320800"/>
                <a:gridCol w="1614488"/>
                <a:gridCol w="1614487"/>
              </a:tblGrid>
              <a:tr h="579438">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3200" b="1" i="0" u="none" strike="noStrike" cap="none" normalizeH="0" baseline="0" dirty="0" smtClean="0">
                          <a:ln>
                            <a:noFill/>
                          </a:ln>
                          <a:solidFill>
                            <a:srgbClr val="3399FF"/>
                          </a:solidFill>
                          <a:effectLst/>
                          <a:latin typeface="Arial" charset="0"/>
                          <a:ea typeface="新細明體" charset="-120"/>
                          <a:cs typeface="Arial" charset="0"/>
                        </a:rPr>
                        <a:t>摩爾比</a:t>
                      </a:r>
                      <a:endParaRPr kumimoji="0" lang="zh-HK" altLang="en-US" sz="3200" b="1" i="0" u="none" strike="noStrike" cap="none" normalizeH="0" baseline="0" dirty="0" smtClean="0">
                        <a:ln>
                          <a:noFill/>
                        </a:ln>
                        <a:solidFill>
                          <a:srgbClr val="3399FF"/>
                        </a:solidFill>
                        <a:effectLst/>
                        <a:latin typeface="Arial" charset="0"/>
                        <a:ea typeface="新細明體" charset="-120"/>
                        <a:cs typeface="Arial" charset="0"/>
                      </a:endParaRPr>
                    </a:p>
                  </a:txBody>
                  <a:tcPr marL="91445" marR="91445" marT="45745" marB="45745" horzOverflow="overflow">
                    <a:lnL>
                      <a:noFill/>
                    </a:lnL>
                    <a:lnR>
                      <a:noFill/>
                    </a:lnR>
                    <a:lnT>
                      <a:noFill/>
                    </a:lnT>
                    <a:lnB>
                      <a:noFill/>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3200" b="0" i="0" u="none" strike="noStrike" cap="none" normalizeH="0" baseline="0" dirty="0" smtClean="0">
                          <a:ln>
                            <a:noFill/>
                          </a:ln>
                          <a:solidFill>
                            <a:srgbClr val="3399FF"/>
                          </a:solidFill>
                          <a:effectLst/>
                          <a:latin typeface="Arial" charset="0"/>
                          <a:ea typeface="新細明體" charset="-120"/>
                          <a:cs typeface="Arial" charset="0"/>
                        </a:rPr>
                        <a:t>2</a:t>
                      </a:r>
                      <a:endParaRPr kumimoji="0" lang="zh-HK" altLang="en-US" sz="3200" b="0" i="0" u="none" strike="noStrike" cap="none" normalizeH="0" baseline="0" dirty="0" smtClean="0">
                        <a:ln>
                          <a:noFill/>
                        </a:ln>
                        <a:solidFill>
                          <a:srgbClr val="3399FF"/>
                        </a:solidFill>
                        <a:effectLst/>
                        <a:latin typeface="Arial" charset="0"/>
                        <a:ea typeface="新細明體" charset="-120"/>
                        <a:cs typeface="Arial" charset="0"/>
                      </a:endParaRPr>
                    </a:p>
                  </a:txBody>
                  <a:tcPr marL="91445" marR="91445" marT="45745" marB="45745" horzOverflow="overflow">
                    <a:lnL>
                      <a:noFill/>
                    </a:lnL>
                    <a:lnR>
                      <a:noFill/>
                    </a:lnR>
                    <a:lnT>
                      <a:noFill/>
                    </a:lnT>
                    <a:lnB>
                      <a:noFill/>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800" b="0" i="0" u="none" strike="noStrike" cap="none" normalizeH="0" baseline="0" dirty="0" smtClean="0">
                          <a:ln>
                            <a:noFill/>
                          </a:ln>
                          <a:solidFill>
                            <a:srgbClr val="3399FF"/>
                          </a:solidFill>
                          <a:effectLst/>
                          <a:latin typeface="Arial" charset="0"/>
                          <a:ea typeface="新細明體" charset="-120"/>
                          <a:cs typeface="Arial" charset="0"/>
                        </a:rPr>
                        <a:t>1</a:t>
                      </a:r>
                      <a:endParaRPr kumimoji="0" lang="zh-HK" altLang="en-US" sz="2800" b="0" i="0" u="none" strike="noStrike" cap="none" normalizeH="0" baseline="0" dirty="0" smtClean="0">
                        <a:ln>
                          <a:noFill/>
                        </a:ln>
                        <a:solidFill>
                          <a:srgbClr val="3399FF"/>
                        </a:solidFill>
                        <a:effectLst/>
                        <a:latin typeface="Arial" charset="0"/>
                        <a:ea typeface="新細明體" charset="-120"/>
                        <a:cs typeface="Arial" charset="0"/>
                      </a:endParaRPr>
                    </a:p>
                  </a:txBody>
                  <a:tcPr marL="91445" marR="91445" marT="45745" marB="45745" horzOverflow="overflow">
                    <a:lnL>
                      <a:noFill/>
                    </a:lnL>
                    <a:lnR>
                      <a:noFill/>
                    </a:lnR>
                    <a:lnT>
                      <a:noFill/>
                    </a:lnT>
                    <a:lnB>
                      <a:noFill/>
                    </a:lnB>
                    <a:lnTlToBr>
                      <a:noFill/>
                    </a:lnTlToBr>
                    <a:lnBlToTr>
                      <a:noFill/>
                    </a:lnBlToTr>
                    <a:no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3200" b="0" i="0" u="none" strike="noStrike" cap="none" normalizeH="0" baseline="0" dirty="0" smtClean="0">
                          <a:ln>
                            <a:noFill/>
                          </a:ln>
                          <a:solidFill>
                            <a:srgbClr val="3399FF"/>
                          </a:solidFill>
                          <a:effectLst/>
                          <a:latin typeface="Arial" charset="0"/>
                          <a:ea typeface="新細明體" charset="-120"/>
                          <a:cs typeface="Arial" charset="0"/>
                        </a:rPr>
                        <a:t>2</a:t>
                      </a:r>
                    </a:p>
                  </a:txBody>
                  <a:tcPr marL="91445" marR="91445" marT="45745" marB="45745" horzOverflow="overflow">
                    <a:lnL>
                      <a:noFill/>
                    </a:lnL>
                    <a:lnR>
                      <a:noFill/>
                    </a:lnR>
                    <a:lnT>
                      <a:noFill/>
                    </a:lnT>
                    <a:lnB>
                      <a:noFill/>
                    </a:lnB>
                    <a:lnTlToBr>
                      <a:noFill/>
                    </a:lnTlToBr>
                    <a:lnBlToTr>
                      <a:noFill/>
                    </a:lnBlToTr>
                    <a:noFill/>
                  </a:tcPr>
                </a:tc>
              </a:tr>
            </a:tbl>
          </a:graphicData>
        </a:graphic>
      </p:graphicFrame>
      <p:graphicFrame>
        <p:nvGraphicFramePr>
          <p:cNvPr id="8" name="表格 7"/>
          <p:cNvGraphicFramePr>
            <a:graphicFrameLocks noGrp="1"/>
          </p:cNvGraphicFramePr>
          <p:nvPr>
            <p:extLst>
              <p:ext uri="{D42A27DB-BD31-4B8C-83A1-F6EECF244321}">
                <p14:modId xmlns:p14="http://schemas.microsoft.com/office/powerpoint/2010/main" val="1155884889"/>
              </p:ext>
            </p:extLst>
          </p:nvPr>
        </p:nvGraphicFramePr>
        <p:xfrm>
          <a:off x="1189038" y="3212976"/>
          <a:ext cx="6456363" cy="579438"/>
        </p:xfrm>
        <a:graphic>
          <a:graphicData uri="http://schemas.openxmlformats.org/drawingml/2006/table">
            <a:tbl>
              <a:tblPr/>
              <a:tblGrid>
                <a:gridCol w="1906588">
                  <a:extLst>
                    <a:ext uri="{9D8B030D-6E8A-4147-A177-3AD203B41FA5}"/>
                  </a:extLst>
                </a:gridCol>
                <a:gridCol w="1320800">
                  <a:extLst>
                    <a:ext uri="{9D8B030D-6E8A-4147-A177-3AD203B41FA5}"/>
                  </a:extLst>
                </a:gridCol>
                <a:gridCol w="1614487">
                  <a:extLst>
                    <a:ext uri="{9D8B030D-6E8A-4147-A177-3AD203B41FA5}"/>
                  </a:extLst>
                </a:gridCol>
                <a:gridCol w="1614488">
                  <a:extLst>
                    <a:ext uri="{9D8B030D-6E8A-4147-A177-3AD203B41FA5}"/>
                  </a:extLst>
                </a:gridCol>
              </a:tblGrid>
              <a:tr h="579438">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32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rPr>
                        <a:t>體積比</a:t>
                      </a:r>
                      <a:endParaRPr kumimoji="0" lang="zh-HK" altLang="en-US" sz="3200" b="1"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45" marB="45745"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3200" b="0"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rPr>
                        <a:t>2</a:t>
                      </a:r>
                      <a:endParaRPr kumimoji="0" lang="zh-HK" altLang="en-US" sz="3200" b="0"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45" marB="45745"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3200" b="0"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rPr>
                        <a:t>1</a:t>
                      </a:r>
                      <a:endParaRPr kumimoji="0" lang="zh-HK" altLang="en-US" sz="3200" b="0"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45" marB="45745"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3200" b="0"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rPr>
                        <a:t>2</a:t>
                      </a:r>
                      <a:endParaRPr kumimoji="0" lang="zh-HK" altLang="en-US" sz="3200" b="0" i="0" u="none" strike="noStrike" cap="none" normalizeH="0" baseline="0" dirty="0" smtClean="0">
                        <a:ln>
                          <a:noFill/>
                        </a:ln>
                        <a:solidFill>
                          <a:srgbClr val="3399FF"/>
                        </a:solidFill>
                        <a:effectLst/>
                        <a:latin typeface="Arial" panose="020B0604020202020204" pitchFamily="34" charset="0"/>
                        <a:ea typeface="新細明體" panose="02020500000000000000" pitchFamily="18" charset="-120"/>
                        <a:cs typeface="Arial" panose="020B0604020202020204" pitchFamily="34" charset="0"/>
                      </a:endParaRPr>
                    </a:p>
                  </a:txBody>
                  <a:tcPr marL="91445" marR="91445" marT="45745" marB="45745" horzOverflow="overflow">
                    <a:lnL>
                      <a:noFill/>
                    </a:lnL>
                    <a:lnR>
                      <a:noFill/>
                    </a:lnR>
                    <a:lnT>
                      <a:noFill/>
                    </a:lnT>
                    <a:lnB>
                      <a:noFill/>
                    </a:lnB>
                    <a:lnTlToBr>
                      <a:noFill/>
                    </a:lnTlToBr>
                    <a:lnBlToTr>
                      <a:noFill/>
                    </a:lnBlToTr>
                    <a:noFill/>
                  </a:tcPr>
                </a:tc>
                <a:extLst>
                  <a:ext uri="{0D108BD9-81ED-4DB2-BD59-A6C34878D82A}"/>
                </a:extLst>
              </a:tr>
            </a:tbl>
          </a:graphicData>
        </a:graphic>
      </p:graphicFrame>
      <p:pic>
        <p:nvPicPr>
          <p:cNvPr id="9" name="Picture 3"/>
          <p:cNvPicPr>
            <a:picLocks noChangeAspect="1" noChangeArrowheads="1"/>
          </p:cNvPicPr>
          <p:nvPr/>
        </p:nvPicPr>
        <p:blipFill>
          <a:blip r:embed="rId3">
            <a:extLst>
              <a:ext uri="{28A0092B-C50C-407E-A947-70E740481C1C}">
                <a14:useLocalDpi xmlns:a14="http://schemas.microsoft.com/office/drawing/2010/main" val="0"/>
              </a:ext>
            </a:extLst>
          </a:blip>
          <a:srcRect t="12025" b="13554"/>
          <a:stretch>
            <a:fillRect/>
          </a:stretch>
        </p:blipFill>
        <p:spPr bwMode="auto">
          <a:xfrm>
            <a:off x="3275856" y="3957205"/>
            <a:ext cx="4248735" cy="1898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字方塊 11"/>
          <p:cNvSpPr txBox="1">
            <a:spLocks noChangeArrowheads="1"/>
          </p:cNvSpPr>
          <p:nvPr/>
        </p:nvSpPr>
        <p:spPr bwMode="auto">
          <a:xfrm>
            <a:off x="2338951" y="5962207"/>
            <a:ext cx="208903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dirty="0">
                <a:latin typeface="Arial" charset="0"/>
                <a:cs typeface="Arial" charset="0"/>
              </a:rPr>
              <a:t>2</a:t>
            </a:r>
            <a:r>
              <a:rPr kumimoji="0" lang="zh-TW" altLang="en-US" sz="1600" dirty="0">
                <a:latin typeface="Arial" charset="0"/>
                <a:cs typeface="Arial" charset="0"/>
              </a:rPr>
              <a:t>個體積單位的</a:t>
            </a:r>
            <a:r>
              <a:rPr kumimoji="0" lang="en-US" altLang="zh-HK" sz="1600" dirty="0">
                <a:latin typeface="Arial" charset="0"/>
                <a:cs typeface="Arial" charset="0"/>
              </a:rPr>
              <a:t>CO(g)</a:t>
            </a:r>
            <a:endParaRPr kumimoji="0" lang="zh-HK" altLang="en-US" sz="1600" dirty="0">
              <a:latin typeface="Arial" charset="0"/>
              <a:cs typeface="Arial" charset="0"/>
            </a:endParaRPr>
          </a:p>
        </p:txBody>
      </p:sp>
      <p:sp>
        <p:nvSpPr>
          <p:cNvPr id="11" name="文字方塊 14"/>
          <p:cNvSpPr txBox="1">
            <a:spLocks noChangeArrowheads="1"/>
          </p:cNvSpPr>
          <p:nvPr/>
        </p:nvSpPr>
        <p:spPr bwMode="auto">
          <a:xfrm>
            <a:off x="4571325" y="5962207"/>
            <a:ext cx="20168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dirty="0">
                <a:latin typeface="Arial" charset="0"/>
                <a:cs typeface="Arial" charset="0"/>
              </a:rPr>
              <a:t>1</a:t>
            </a:r>
            <a:r>
              <a:rPr kumimoji="0" lang="zh-TW" altLang="en-US" sz="1600" dirty="0">
                <a:latin typeface="Arial" charset="0"/>
                <a:cs typeface="Arial" charset="0"/>
              </a:rPr>
              <a:t>個體積單位的</a:t>
            </a:r>
            <a:r>
              <a:rPr kumimoji="0" lang="en-US" altLang="zh-HK" sz="1600" dirty="0">
                <a:latin typeface="Arial" charset="0"/>
                <a:cs typeface="Arial" charset="0"/>
              </a:rPr>
              <a:t>O</a:t>
            </a:r>
            <a:r>
              <a:rPr kumimoji="0" lang="en-US" altLang="zh-HK" sz="1600" baseline="-25000" dirty="0">
                <a:latin typeface="Arial" charset="0"/>
                <a:cs typeface="Arial" charset="0"/>
              </a:rPr>
              <a:t>2</a:t>
            </a:r>
            <a:r>
              <a:rPr kumimoji="0" lang="en-US" altLang="zh-HK" sz="1600" dirty="0">
                <a:latin typeface="Arial" charset="0"/>
                <a:cs typeface="Arial" charset="0"/>
              </a:rPr>
              <a:t>(g)</a:t>
            </a:r>
            <a:endParaRPr kumimoji="0" lang="zh-HK" altLang="en-US" sz="1600" dirty="0">
              <a:latin typeface="Arial" charset="0"/>
              <a:cs typeface="Arial" charset="0"/>
            </a:endParaRPr>
          </a:p>
        </p:txBody>
      </p:sp>
      <p:sp>
        <p:nvSpPr>
          <p:cNvPr id="12" name="文字方塊 15"/>
          <p:cNvSpPr txBox="1">
            <a:spLocks noChangeArrowheads="1"/>
          </p:cNvSpPr>
          <p:nvPr/>
        </p:nvSpPr>
        <p:spPr bwMode="auto">
          <a:xfrm>
            <a:off x="6656097" y="5970766"/>
            <a:ext cx="21643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a:latin typeface="Arial" charset="0"/>
                <a:cs typeface="Arial" charset="0"/>
              </a:rPr>
              <a:t>2</a:t>
            </a:r>
            <a:r>
              <a:rPr kumimoji="0" lang="zh-TW" altLang="en-US" sz="1600">
                <a:latin typeface="Arial" charset="0"/>
                <a:cs typeface="Arial" charset="0"/>
              </a:rPr>
              <a:t>個體積單位的</a:t>
            </a:r>
            <a:r>
              <a:rPr kumimoji="0" lang="en-US" altLang="zh-HK" sz="1600">
                <a:latin typeface="Arial" charset="0"/>
                <a:cs typeface="Arial" charset="0"/>
              </a:rPr>
              <a:t>CO</a:t>
            </a:r>
            <a:r>
              <a:rPr kumimoji="0" lang="en-US" altLang="zh-HK" sz="1600" baseline="-25000">
                <a:latin typeface="Arial" charset="0"/>
                <a:cs typeface="Arial" charset="0"/>
              </a:rPr>
              <a:t>2</a:t>
            </a:r>
            <a:r>
              <a:rPr kumimoji="0" lang="en-US" altLang="zh-HK" sz="1600">
                <a:latin typeface="Arial" charset="0"/>
                <a:cs typeface="Arial" charset="0"/>
              </a:rPr>
              <a:t>(g)</a:t>
            </a:r>
            <a:endParaRPr kumimoji="0" lang="zh-HK" altLang="en-US" sz="1600">
              <a:latin typeface="Arial" charset="0"/>
              <a:cs typeface="Arial" charset="0"/>
            </a:endParaRPr>
          </a:p>
        </p:txBody>
      </p:sp>
    </p:spTree>
    <p:extLst>
      <p:ext uri="{BB962C8B-B14F-4D97-AF65-F5344CB8AC3E}">
        <p14:creationId xmlns:p14="http://schemas.microsoft.com/office/powerpoint/2010/main" val="227150047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矩形 6"/>
          <p:cNvSpPr>
            <a:spLocks noChangeArrowheads="1"/>
          </p:cNvSpPr>
          <p:nvPr/>
        </p:nvSpPr>
        <p:spPr bwMode="auto">
          <a:xfrm>
            <a:off x="323850" y="764704"/>
            <a:ext cx="85693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buFontTx/>
              <a:buBlip>
                <a:blip r:embed="rId2"/>
              </a:buBlip>
            </a:pPr>
            <a:r>
              <a:rPr lang="zh-TW" altLang="en-US" sz="2800" dirty="0"/>
              <a:t>原子的原子序 </a:t>
            </a:r>
            <a:r>
              <a:rPr lang="en-US" altLang="zh-TW" sz="2800" dirty="0"/>
              <a:t>(Z) </a:t>
            </a:r>
            <a:r>
              <a:rPr lang="zh-TW" altLang="en-US" sz="2800" dirty="0"/>
              <a:t>和質量數 </a:t>
            </a:r>
            <a:r>
              <a:rPr lang="en-US" altLang="zh-TW" sz="2800" dirty="0"/>
              <a:t>(A) </a:t>
            </a:r>
            <a:r>
              <a:rPr lang="zh-TW" altLang="en-US" sz="2800" dirty="0"/>
              <a:t>通常會以</a:t>
            </a:r>
            <a:r>
              <a:rPr lang="zh-TW" altLang="en-US" sz="2800" b="1" dirty="0"/>
              <a:t>詳盡原子符號</a:t>
            </a:r>
            <a:r>
              <a:rPr lang="zh-TW" altLang="en-US" sz="2800" dirty="0"/>
              <a:t>顯示：</a:t>
            </a:r>
          </a:p>
        </p:txBody>
      </p:sp>
      <p:sp>
        <p:nvSpPr>
          <p:cNvPr id="89093" name="文字方塊 7"/>
          <p:cNvSpPr txBox="1">
            <a:spLocks noChangeArrowheads="1"/>
          </p:cNvSpPr>
          <p:nvPr/>
        </p:nvSpPr>
        <p:spPr bwMode="auto">
          <a:xfrm>
            <a:off x="2700089" y="3570288"/>
            <a:ext cx="79216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en-US" altLang="zh-TW" sz="6000">
                <a:solidFill>
                  <a:srgbClr val="FF33CC"/>
                </a:solidFill>
              </a:rPr>
              <a:t>X</a:t>
            </a:r>
            <a:endParaRPr lang="zh-TW" altLang="en-US" sz="6000">
              <a:solidFill>
                <a:srgbClr val="FF33CC"/>
              </a:solidFill>
            </a:endParaRPr>
          </a:p>
        </p:txBody>
      </p:sp>
      <p:sp>
        <p:nvSpPr>
          <p:cNvPr id="89094" name="文字方塊 8"/>
          <p:cNvSpPr txBox="1">
            <a:spLocks noChangeArrowheads="1"/>
          </p:cNvSpPr>
          <p:nvPr/>
        </p:nvSpPr>
        <p:spPr bwMode="auto">
          <a:xfrm>
            <a:off x="2425451" y="3717925"/>
            <a:ext cx="647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en-US" altLang="zh-TW">
                <a:solidFill>
                  <a:srgbClr val="0000FF"/>
                </a:solidFill>
              </a:rPr>
              <a:t>A</a:t>
            </a:r>
            <a:endParaRPr lang="zh-TW" altLang="en-US">
              <a:solidFill>
                <a:srgbClr val="0000FF"/>
              </a:solidFill>
            </a:endParaRPr>
          </a:p>
        </p:txBody>
      </p:sp>
      <p:sp>
        <p:nvSpPr>
          <p:cNvPr id="89095" name="文字方塊 9"/>
          <p:cNvSpPr txBox="1">
            <a:spLocks noChangeArrowheads="1"/>
          </p:cNvSpPr>
          <p:nvPr/>
        </p:nvSpPr>
        <p:spPr bwMode="auto">
          <a:xfrm>
            <a:off x="2438151" y="4098925"/>
            <a:ext cx="6477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en-US" altLang="zh-TW">
                <a:solidFill>
                  <a:srgbClr val="0000FF"/>
                </a:solidFill>
              </a:rPr>
              <a:t>Z</a:t>
            </a:r>
            <a:endParaRPr lang="zh-TW" altLang="en-US">
              <a:solidFill>
                <a:srgbClr val="0000FF"/>
              </a:solidFill>
            </a:endParaRPr>
          </a:p>
        </p:txBody>
      </p:sp>
      <p:cxnSp>
        <p:nvCxnSpPr>
          <p:cNvPr id="89096" name="直線單箭頭接點 11"/>
          <p:cNvCxnSpPr>
            <a:cxnSpLocks noChangeShapeType="1"/>
          </p:cNvCxnSpPr>
          <p:nvPr/>
        </p:nvCxnSpPr>
        <p:spPr bwMode="auto">
          <a:xfrm>
            <a:off x="2123826" y="3552825"/>
            <a:ext cx="295275" cy="285750"/>
          </a:xfrm>
          <a:prstGeom prst="straightConnector1">
            <a:avLst/>
          </a:prstGeom>
          <a:noFill/>
          <a:ln w="9525" algn="ctr">
            <a:solidFill>
              <a:srgbClr val="008000"/>
            </a:solidFill>
            <a:round/>
            <a:headEnd/>
            <a:tailEnd type="arrow" w="med" len="med"/>
          </a:ln>
          <a:extLst>
            <a:ext uri="{909E8E84-426E-40DD-AFC4-6F175D3DCCD1}">
              <a14:hiddenFill xmlns:a14="http://schemas.microsoft.com/office/drawing/2010/main">
                <a:noFill/>
              </a14:hiddenFill>
            </a:ext>
          </a:extLst>
        </p:spPr>
      </p:cxnSp>
      <p:sp>
        <p:nvSpPr>
          <p:cNvPr id="89097" name="文字方塊 12"/>
          <p:cNvSpPr txBox="1">
            <a:spLocks noChangeArrowheads="1"/>
          </p:cNvSpPr>
          <p:nvPr/>
        </p:nvSpPr>
        <p:spPr bwMode="auto">
          <a:xfrm>
            <a:off x="698251" y="2924175"/>
            <a:ext cx="3168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質量數</a:t>
            </a:r>
          </a:p>
          <a:p>
            <a:pPr eaLnBrk="1" hangingPunct="1"/>
            <a:r>
              <a:rPr lang="en-US" altLang="zh-TW" sz="2000"/>
              <a:t>= </a:t>
            </a:r>
            <a:r>
              <a:rPr lang="zh-TW" altLang="en-US" sz="2000"/>
              <a:t>質子數目 </a:t>
            </a:r>
            <a:r>
              <a:rPr lang="en-US" altLang="zh-TW" sz="2000"/>
              <a:t>+ </a:t>
            </a:r>
            <a:r>
              <a:rPr lang="zh-TW" altLang="en-US" sz="2000"/>
              <a:t>中子數目</a:t>
            </a:r>
          </a:p>
        </p:txBody>
      </p:sp>
      <p:sp>
        <p:nvSpPr>
          <p:cNvPr id="89098" name="文字方塊 13"/>
          <p:cNvSpPr txBox="1">
            <a:spLocks noChangeArrowheads="1"/>
          </p:cNvSpPr>
          <p:nvPr/>
        </p:nvSpPr>
        <p:spPr bwMode="auto">
          <a:xfrm>
            <a:off x="742701" y="4678363"/>
            <a:ext cx="31686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原子序</a:t>
            </a:r>
          </a:p>
          <a:p>
            <a:pPr eaLnBrk="1" hangingPunct="1"/>
            <a:r>
              <a:rPr lang="en-US" altLang="zh-TW" sz="2000"/>
              <a:t>= </a:t>
            </a:r>
            <a:r>
              <a:rPr lang="zh-TW" altLang="en-US" sz="2000"/>
              <a:t>質子數目</a:t>
            </a:r>
          </a:p>
          <a:p>
            <a:pPr eaLnBrk="1" hangingPunct="1"/>
            <a:r>
              <a:rPr lang="en-US" altLang="zh-TW" sz="2000"/>
              <a:t>= </a:t>
            </a:r>
            <a:r>
              <a:rPr lang="zh-TW" altLang="en-US" sz="2000"/>
              <a:t>原子的電子數目</a:t>
            </a:r>
          </a:p>
        </p:txBody>
      </p:sp>
      <p:cxnSp>
        <p:nvCxnSpPr>
          <p:cNvPr id="89099" name="直線單箭頭接點 15"/>
          <p:cNvCxnSpPr>
            <a:cxnSpLocks noChangeShapeType="1"/>
            <a:endCxn id="89095" idx="1"/>
          </p:cNvCxnSpPr>
          <p:nvPr/>
        </p:nvCxnSpPr>
        <p:spPr bwMode="auto">
          <a:xfrm flipV="1">
            <a:off x="1763464" y="4283075"/>
            <a:ext cx="674687" cy="420688"/>
          </a:xfrm>
          <a:prstGeom prst="straightConnector1">
            <a:avLst/>
          </a:prstGeom>
          <a:noFill/>
          <a:ln w="9525" algn="ctr">
            <a:solidFill>
              <a:srgbClr val="008000"/>
            </a:solidFill>
            <a:round/>
            <a:headEnd/>
            <a:tailEnd type="arrow" w="med" len="med"/>
          </a:ln>
          <a:extLst>
            <a:ext uri="{909E8E84-426E-40DD-AFC4-6F175D3DCCD1}">
              <a14:hiddenFill xmlns:a14="http://schemas.microsoft.com/office/drawing/2010/main">
                <a:noFill/>
              </a14:hiddenFill>
            </a:ext>
          </a:extLst>
        </p:spPr>
      </p:cxnSp>
      <p:cxnSp>
        <p:nvCxnSpPr>
          <p:cNvPr id="89100" name="直線單箭頭接點 22"/>
          <p:cNvCxnSpPr>
            <a:cxnSpLocks noChangeShapeType="1"/>
          </p:cNvCxnSpPr>
          <p:nvPr/>
        </p:nvCxnSpPr>
        <p:spPr bwMode="auto">
          <a:xfrm flipH="1">
            <a:off x="3341439" y="4062413"/>
            <a:ext cx="576262" cy="0"/>
          </a:xfrm>
          <a:prstGeom prst="straightConnector1">
            <a:avLst/>
          </a:prstGeom>
          <a:noFill/>
          <a:ln w="9525" algn="ctr">
            <a:solidFill>
              <a:srgbClr val="008000"/>
            </a:solidFill>
            <a:round/>
            <a:headEnd/>
            <a:tailEnd type="arrow" w="med" len="med"/>
          </a:ln>
          <a:extLst>
            <a:ext uri="{909E8E84-426E-40DD-AFC4-6F175D3DCCD1}">
              <a14:hiddenFill xmlns:a14="http://schemas.microsoft.com/office/drawing/2010/main">
                <a:noFill/>
              </a14:hiddenFill>
            </a:ext>
          </a:extLst>
        </p:spPr>
      </p:cxnSp>
      <p:sp>
        <p:nvSpPr>
          <p:cNvPr id="89101" name="文字方塊 25"/>
          <p:cNvSpPr txBox="1">
            <a:spLocks noChangeArrowheads="1"/>
          </p:cNvSpPr>
          <p:nvPr/>
        </p:nvSpPr>
        <p:spPr bwMode="auto">
          <a:xfrm>
            <a:off x="3924051" y="3862388"/>
            <a:ext cx="1368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原子符號</a:t>
            </a:r>
          </a:p>
        </p:txBody>
      </p:sp>
      <p:sp>
        <p:nvSpPr>
          <p:cNvPr id="27" name="圓角矩形 26"/>
          <p:cNvSpPr/>
          <p:nvPr/>
        </p:nvSpPr>
        <p:spPr bwMode="auto">
          <a:xfrm>
            <a:off x="6016352" y="3068960"/>
            <a:ext cx="2447925" cy="609600"/>
          </a:xfrm>
          <a:prstGeom prst="roundRect">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anchor="ctr"/>
          <a:lstStyle/>
          <a:p>
            <a:pPr algn="ctr" eaLnBrk="1" hangingPunct="1">
              <a:defRPr/>
            </a:pPr>
            <a:r>
              <a:rPr lang="zh-TW" altLang="en-US" sz="3200" b="1" dirty="0">
                <a:solidFill>
                  <a:srgbClr val="800080"/>
                </a:solidFill>
              </a:rPr>
              <a:t>例子</a:t>
            </a:r>
          </a:p>
        </p:txBody>
      </p:sp>
      <p:sp>
        <p:nvSpPr>
          <p:cNvPr id="89103" name="文字方塊 27"/>
          <p:cNvSpPr txBox="1">
            <a:spLocks noChangeArrowheads="1"/>
          </p:cNvSpPr>
          <p:nvPr/>
        </p:nvSpPr>
        <p:spPr bwMode="auto">
          <a:xfrm>
            <a:off x="7527652" y="3632522"/>
            <a:ext cx="12239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en-US" altLang="zh-TW" sz="6000">
                <a:solidFill>
                  <a:srgbClr val="FF33CC"/>
                </a:solidFill>
              </a:rPr>
              <a:t>He</a:t>
            </a:r>
            <a:endParaRPr lang="zh-TW" altLang="en-US" sz="6000">
              <a:solidFill>
                <a:srgbClr val="FF33CC"/>
              </a:solidFill>
            </a:endParaRPr>
          </a:p>
        </p:txBody>
      </p:sp>
      <p:sp>
        <p:nvSpPr>
          <p:cNvPr id="89104" name="文字方塊 28"/>
          <p:cNvSpPr txBox="1">
            <a:spLocks noChangeArrowheads="1"/>
          </p:cNvSpPr>
          <p:nvPr/>
        </p:nvSpPr>
        <p:spPr bwMode="auto">
          <a:xfrm>
            <a:off x="7253015" y="3780160"/>
            <a:ext cx="647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en-US" altLang="zh-TW">
                <a:solidFill>
                  <a:srgbClr val="0000FF"/>
                </a:solidFill>
              </a:rPr>
              <a:t>4</a:t>
            </a:r>
            <a:endParaRPr lang="zh-TW" altLang="en-US">
              <a:solidFill>
                <a:srgbClr val="0000FF"/>
              </a:solidFill>
            </a:endParaRPr>
          </a:p>
        </p:txBody>
      </p:sp>
      <p:sp>
        <p:nvSpPr>
          <p:cNvPr id="89105" name="文字方塊 29"/>
          <p:cNvSpPr txBox="1">
            <a:spLocks noChangeArrowheads="1"/>
          </p:cNvSpPr>
          <p:nvPr/>
        </p:nvSpPr>
        <p:spPr bwMode="auto">
          <a:xfrm>
            <a:off x="7265715" y="4159572"/>
            <a:ext cx="6492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en-US" altLang="zh-TW">
                <a:solidFill>
                  <a:srgbClr val="0000FF"/>
                </a:solidFill>
              </a:rPr>
              <a:t>2</a:t>
            </a:r>
            <a:endParaRPr lang="zh-TW" altLang="en-US">
              <a:solidFill>
                <a:srgbClr val="0000FF"/>
              </a:solidFill>
            </a:endParaRPr>
          </a:p>
        </p:txBody>
      </p:sp>
      <p:cxnSp>
        <p:nvCxnSpPr>
          <p:cNvPr id="89106" name="直線單箭頭接點 30"/>
          <p:cNvCxnSpPr>
            <a:cxnSpLocks noChangeShapeType="1"/>
          </p:cNvCxnSpPr>
          <p:nvPr/>
        </p:nvCxnSpPr>
        <p:spPr bwMode="auto">
          <a:xfrm>
            <a:off x="6867252" y="3932560"/>
            <a:ext cx="360363" cy="0"/>
          </a:xfrm>
          <a:prstGeom prst="straightConnector1">
            <a:avLst/>
          </a:prstGeom>
          <a:noFill/>
          <a:ln w="9525" algn="ctr">
            <a:solidFill>
              <a:srgbClr val="008000"/>
            </a:solidFill>
            <a:round/>
            <a:headEnd/>
            <a:tailEnd type="arrow" w="med" len="med"/>
          </a:ln>
          <a:extLst>
            <a:ext uri="{909E8E84-426E-40DD-AFC4-6F175D3DCCD1}">
              <a14:hiddenFill xmlns:a14="http://schemas.microsoft.com/office/drawing/2010/main">
                <a:noFill/>
              </a14:hiddenFill>
            </a:ext>
          </a:extLst>
        </p:spPr>
      </p:cxnSp>
      <p:sp>
        <p:nvSpPr>
          <p:cNvPr id="89107" name="文字方塊 31"/>
          <p:cNvSpPr txBox="1">
            <a:spLocks noChangeArrowheads="1"/>
          </p:cNvSpPr>
          <p:nvPr/>
        </p:nvSpPr>
        <p:spPr bwMode="auto">
          <a:xfrm>
            <a:off x="5943327" y="3762697"/>
            <a:ext cx="16557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質量數</a:t>
            </a:r>
          </a:p>
        </p:txBody>
      </p:sp>
      <p:cxnSp>
        <p:nvCxnSpPr>
          <p:cNvPr id="89108" name="直線單箭頭接點 33"/>
          <p:cNvCxnSpPr>
            <a:cxnSpLocks noChangeShapeType="1"/>
          </p:cNvCxnSpPr>
          <p:nvPr/>
        </p:nvCxnSpPr>
        <p:spPr bwMode="auto">
          <a:xfrm>
            <a:off x="6879952" y="4359597"/>
            <a:ext cx="360363" cy="0"/>
          </a:xfrm>
          <a:prstGeom prst="straightConnector1">
            <a:avLst/>
          </a:prstGeom>
          <a:noFill/>
          <a:ln w="9525" algn="ctr">
            <a:solidFill>
              <a:srgbClr val="008000"/>
            </a:solidFill>
            <a:round/>
            <a:headEnd/>
            <a:tailEnd type="arrow" w="med" len="med"/>
          </a:ln>
          <a:extLst>
            <a:ext uri="{909E8E84-426E-40DD-AFC4-6F175D3DCCD1}">
              <a14:hiddenFill xmlns:a14="http://schemas.microsoft.com/office/drawing/2010/main">
                <a:noFill/>
              </a14:hiddenFill>
            </a:ext>
          </a:extLst>
        </p:spPr>
      </p:cxnSp>
      <p:sp>
        <p:nvSpPr>
          <p:cNvPr id="89109" name="文字方塊 34"/>
          <p:cNvSpPr txBox="1">
            <a:spLocks noChangeArrowheads="1"/>
          </p:cNvSpPr>
          <p:nvPr/>
        </p:nvSpPr>
        <p:spPr bwMode="auto">
          <a:xfrm>
            <a:off x="5940152" y="4156397"/>
            <a:ext cx="1943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2000"/>
              <a:t>原子序</a:t>
            </a:r>
          </a:p>
        </p:txBody>
      </p:sp>
    </p:spTree>
    <p:extLst>
      <p:ext uri="{BB962C8B-B14F-4D97-AF65-F5344CB8AC3E}">
        <p14:creationId xmlns:p14="http://schemas.microsoft.com/office/powerpoint/2010/main" val="3035915883"/>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4"/>
          <p:cNvSpPr>
            <a:spLocks noChangeArrowheads="1"/>
          </p:cNvSpPr>
          <p:nvPr/>
        </p:nvSpPr>
        <p:spPr bwMode="auto">
          <a:xfrm>
            <a:off x="395536" y="329282"/>
            <a:ext cx="5040313"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90575" indent="-790575">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b="1" dirty="0" smtClean="0">
                <a:solidFill>
                  <a:srgbClr val="800080"/>
                </a:solidFill>
              </a:rPr>
              <a:t>共</a:t>
            </a:r>
            <a:r>
              <a:rPr lang="zh-TW" altLang="en-US" b="1" dirty="0">
                <a:solidFill>
                  <a:srgbClr val="800080"/>
                </a:solidFill>
              </a:rPr>
              <a:t>價</a:t>
            </a:r>
            <a:r>
              <a:rPr lang="zh-TW" altLang="en-US" b="1" dirty="0" smtClean="0">
                <a:solidFill>
                  <a:srgbClr val="800080"/>
                </a:solidFill>
              </a:rPr>
              <a:t>鍵 和 共</a:t>
            </a:r>
            <a:r>
              <a:rPr lang="zh-TW" altLang="en-US" b="1" dirty="0">
                <a:solidFill>
                  <a:srgbClr val="800080"/>
                </a:solidFill>
              </a:rPr>
              <a:t>價化合物</a:t>
            </a:r>
            <a:endParaRPr lang="en-US" altLang="zh-TW" b="1" dirty="0">
              <a:solidFill>
                <a:srgbClr val="800080"/>
              </a:solidFill>
            </a:endParaRPr>
          </a:p>
        </p:txBody>
      </p:sp>
      <p:sp>
        <p:nvSpPr>
          <p:cNvPr id="16389" name="矩形 4"/>
          <p:cNvSpPr>
            <a:spLocks noChangeArrowheads="1"/>
          </p:cNvSpPr>
          <p:nvPr/>
        </p:nvSpPr>
        <p:spPr bwMode="auto">
          <a:xfrm>
            <a:off x="396504" y="2133600"/>
            <a:ext cx="55800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66"/>
                </a:solidFill>
                <a:latin typeface="Arial Black" pitchFamily="34" charset="0"/>
              </a:rPr>
              <a:t>氯分子 </a:t>
            </a:r>
            <a:r>
              <a:rPr lang="en-US" altLang="zh-TW">
                <a:solidFill>
                  <a:srgbClr val="CC0066"/>
                </a:solidFill>
              </a:rPr>
              <a:t>(Cl</a:t>
            </a:r>
            <a:r>
              <a:rPr lang="en-US" altLang="zh-TW" baseline="-25000">
                <a:solidFill>
                  <a:srgbClr val="CC0066"/>
                </a:solidFill>
              </a:rPr>
              <a:t>2</a:t>
            </a:r>
            <a:r>
              <a:rPr lang="en-US" altLang="zh-TW">
                <a:solidFill>
                  <a:srgbClr val="CC0066"/>
                </a:solidFill>
              </a:rPr>
              <a:t>) </a:t>
            </a:r>
            <a:r>
              <a:rPr lang="zh-TW" altLang="en-US">
                <a:solidFill>
                  <a:srgbClr val="CC0066"/>
                </a:solidFill>
                <a:latin typeface="Arial Black" pitchFamily="34" charset="0"/>
              </a:rPr>
              <a:t>內共價鍵的形成</a:t>
            </a:r>
          </a:p>
        </p:txBody>
      </p:sp>
      <p:sp>
        <p:nvSpPr>
          <p:cNvPr id="19469" name="Rectangle 13"/>
          <p:cNvSpPr>
            <a:spLocks noChangeArrowheads="1"/>
          </p:cNvSpPr>
          <p:nvPr/>
        </p:nvSpPr>
        <p:spPr bwMode="auto">
          <a:xfrm>
            <a:off x="395536" y="1196975"/>
            <a:ext cx="8593137"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spcBef>
                <a:spcPct val="0"/>
              </a:spcBef>
              <a:buFontTx/>
              <a:buNone/>
            </a:pPr>
            <a:r>
              <a:rPr lang="zh-TW" altLang="en-US" u="sng" dirty="0">
                <a:solidFill>
                  <a:srgbClr val="FF0000"/>
                </a:solidFill>
              </a:rPr>
              <a:t>非金屬</a:t>
            </a:r>
            <a:r>
              <a:rPr lang="zh-TW" altLang="en-US" b="0" dirty="0">
                <a:solidFill>
                  <a:srgbClr val="CC0000"/>
                </a:solidFill>
              </a:rPr>
              <a:t> </a:t>
            </a:r>
            <a:r>
              <a:rPr lang="zh-TW" altLang="en-US" sz="2800" b="0" dirty="0"/>
              <a:t>元素及 </a:t>
            </a:r>
            <a:r>
              <a:rPr lang="zh-TW" altLang="en-US" u="sng" dirty="0">
                <a:solidFill>
                  <a:srgbClr val="FF0000"/>
                </a:solidFill>
              </a:rPr>
              <a:t>非金屬</a:t>
            </a:r>
            <a:r>
              <a:rPr lang="zh-TW" altLang="en-US" sz="2800" dirty="0">
                <a:solidFill>
                  <a:srgbClr val="CC0000"/>
                </a:solidFill>
              </a:rPr>
              <a:t> </a:t>
            </a:r>
            <a:r>
              <a:rPr lang="zh-TW" altLang="en-US" sz="2800" b="0" dirty="0"/>
              <a:t>元素用共價鍵結合成化合物</a:t>
            </a:r>
            <a:r>
              <a:rPr lang="zh-TW" altLang="en-US" sz="1800" b="0" dirty="0"/>
              <a:t>。</a:t>
            </a:r>
            <a:r>
              <a:rPr lang="en-US" altLang="zh-TW" sz="2800" b="0" dirty="0"/>
              <a:t> </a:t>
            </a:r>
          </a:p>
        </p:txBody>
      </p:sp>
      <p:sp>
        <p:nvSpPr>
          <p:cNvPr id="9" name="文字方塊 2"/>
          <p:cNvSpPr txBox="1">
            <a:spLocks noChangeArrowheads="1"/>
          </p:cNvSpPr>
          <p:nvPr/>
        </p:nvSpPr>
        <p:spPr bwMode="auto">
          <a:xfrm>
            <a:off x="4205982" y="3971056"/>
            <a:ext cx="1303338" cy="43180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000" b="0">
                <a:solidFill>
                  <a:srgbClr val="000000"/>
                </a:solidFill>
              </a:rPr>
              <a:t>共用電子</a:t>
            </a:r>
            <a:endParaRPr lang="zh-TW" altLang="zh-TW" sz="2000"/>
          </a:p>
        </p:txBody>
      </p:sp>
      <p:sp>
        <p:nvSpPr>
          <p:cNvPr id="10" name="AutoShape 38"/>
          <p:cNvSpPr>
            <a:spLocks noChangeArrowheads="1"/>
          </p:cNvSpPr>
          <p:nvPr/>
        </p:nvSpPr>
        <p:spPr bwMode="auto">
          <a:xfrm>
            <a:off x="4486970" y="4402856"/>
            <a:ext cx="871537" cy="212725"/>
          </a:xfrm>
          <a:prstGeom prst="rightArrow">
            <a:avLst>
              <a:gd name="adj1" fmla="val 50000"/>
              <a:gd name="adj2" fmla="val 100870"/>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2000"/>
          </a:p>
        </p:txBody>
      </p:sp>
      <p:sp>
        <p:nvSpPr>
          <p:cNvPr id="11" name="文字方塊 2"/>
          <p:cNvSpPr txBox="1">
            <a:spLocks noChangeArrowheads="1"/>
          </p:cNvSpPr>
          <p:nvPr/>
        </p:nvSpPr>
        <p:spPr bwMode="auto">
          <a:xfrm>
            <a:off x="2053332" y="4153619"/>
            <a:ext cx="423863" cy="519112"/>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en-US" altLang="zh-TW" sz="2000" b="0">
                <a:solidFill>
                  <a:srgbClr val="000000"/>
                </a:solidFill>
              </a:rPr>
              <a:t>+</a:t>
            </a:r>
            <a:endParaRPr lang="zh-TW" altLang="zh-TW" sz="2000"/>
          </a:p>
        </p:txBody>
      </p:sp>
      <p:grpSp>
        <p:nvGrpSpPr>
          <p:cNvPr id="12" name="Group 9"/>
          <p:cNvGrpSpPr>
            <a:grpSpLocks/>
          </p:cNvGrpSpPr>
          <p:nvPr/>
        </p:nvGrpSpPr>
        <p:grpSpPr bwMode="auto">
          <a:xfrm>
            <a:off x="5509320" y="3664669"/>
            <a:ext cx="2808287" cy="2860675"/>
            <a:chOff x="3515" y="1706"/>
            <a:chExt cx="1769" cy="1802"/>
          </a:xfrm>
        </p:grpSpPr>
        <p:graphicFrame>
          <p:nvGraphicFramePr>
            <p:cNvPr id="13" name="Object 10"/>
            <p:cNvGraphicFramePr>
              <a:graphicFrameLocks noChangeAspect="1"/>
            </p:cNvGraphicFramePr>
            <p:nvPr/>
          </p:nvGraphicFramePr>
          <p:xfrm>
            <a:off x="3651" y="1706"/>
            <a:ext cx="1493" cy="846"/>
          </p:xfrm>
          <a:graphic>
            <a:graphicData uri="http://schemas.openxmlformats.org/presentationml/2006/ole">
              <mc:AlternateContent xmlns:mc="http://schemas.openxmlformats.org/markup-compatibility/2006">
                <mc:Choice xmlns:v="urn:schemas-microsoft-com:vml" Requires="v">
                  <p:oleObj spid="_x0000_s7410" name="PBrush" r:id="rId3" imgW="3161905" imgH="1790476" progId="">
                    <p:embed/>
                  </p:oleObj>
                </mc:Choice>
                <mc:Fallback>
                  <p:oleObj name="PBrush" r:id="rId3" imgW="3161905" imgH="1790476"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1" y="1706"/>
                          <a:ext cx="1493" cy="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 name="Rectangle 16"/>
            <p:cNvSpPr>
              <a:spLocks noChangeArrowheads="1"/>
            </p:cNvSpPr>
            <p:nvPr/>
          </p:nvSpPr>
          <p:spPr bwMode="auto">
            <a:xfrm>
              <a:off x="3760" y="2925"/>
              <a:ext cx="60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ts val="500"/>
                </a:spcBef>
                <a:spcAft>
                  <a:spcPts val="500"/>
                </a:spcAft>
                <a:buFontTx/>
                <a:buNone/>
              </a:pPr>
              <a:r>
                <a:rPr lang="en-US" altLang="zh-TW" sz="2000" b="0">
                  <a:solidFill>
                    <a:srgbClr val="00B0F0"/>
                  </a:solidFill>
                </a:rPr>
                <a:t>2,8,8 </a:t>
              </a:r>
              <a:endParaRPr lang="zh-TW" altLang="zh-TW" sz="2000">
                <a:solidFill>
                  <a:srgbClr val="00B0F0"/>
                </a:solidFill>
              </a:endParaRPr>
            </a:p>
          </p:txBody>
        </p:sp>
        <p:sp>
          <p:nvSpPr>
            <p:cNvPr id="15" name="Rectangle 16"/>
            <p:cNvSpPr>
              <a:spLocks noChangeArrowheads="1"/>
            </p:cNvSpPr>
            <p:nvPr/>
          </p:nvSpPr>
          <p:spPr bwMode="auto">
            <a:xfrm>
              <a:off x="3515" y="3190"/>
              <a:ext cx="1769"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ts val="500"/>
                </a:spcBef>
                <a:spcAft>
                  <a:spcPts val="500"/>
                </a:spcAft>
                <a:buFontTx/>
                <a:buNone/>
              </a:pPr>
              <a:r>
                <a:rPr lang="zh-TW" altLang="en-US" sz="2000" b="0">
                  <a:solidFill>
                    <a:srgbClr val="000000"/>
                  </a:solidFill>
                </a:rPr>
                <a:t>氯分子 </a:t>
              </a:r>
              <a:r>
                <a:rPr lang="en-US" altLang="zh-TW" sz="2000" b="0">
                  <a:solidFill>
                    <a:srgbClr val="000000"/>
                  </a:solidFill>
                </a:rPr>
                <a:t>(Cl</a:t>
              </a:r>
              <a:r>
                <a:rPr lang="en-US" altLang="zh-TW" sz="2000" b="0" baseline="-25000">
                  <a:solidFill>
                    <a:srgbClr val="000000"/>
                  </a:solidFill>
                </a:rPr>
                <a:t>2</a:t>
              </a:r>
              <a:r>
                <a:rPr lang="en-US" altLang="zh-TW" sz="2000" b="0">
                  <a:solidFill>
                    <a:srgbClr val="000000"/>
                  </a:solidFill>
                </a:rPr>
                <a:t>)</a:t>
              </a:r>
              <a:endParaRPr lang="zh-TW" altLang="zh-TW" sz="2000"/>
            </a:p>
          </p:txBody>
        </p:sp>
        <p:sp>
          <p:nvSpPr>
            <p:cNvPr id="16" name="Rectangle 16"/>
            <p:cNvSpPr>
              <a:spLocks noChangeArrowheads="1"/>
            </p:cNvSpPr>
            <p:nvPr/>
          </p:nvSpPr>
          <p:spPr bwMode="auto">
            <a:xfrm>
              <a:off x="4525" y="2930"/>
              <a:ext cx="60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ts val="500"/>
                </a:spcBef>
                <a:spcAft>
                  <a:spcPts val="500"/>
                </a:spcAft>
                <a:buFontTx/>
                <a:buNone/>
              </a:pPr>
              <a:r>
                <a:rPr lang="en-US" altLang="zh-TW" sz="2000" b="0">
                  <a:solidFill>
                    <a:srgbClr val="00B0F0"/>
                  </a:solidFill>
                </a:rPr>
                <a:t>2,8,8</a:t>
              </a:r>
              <a:endParaRPr lang="zh-TW" altLang="zh-TW" sz="2000">
                <a:solidFill>
                  <a:srgbClr val="00B0F0"/>
                </a:solidFill>
              </a:endParaRPr>
            </a:p>
          </p:txBody>
        </p:sp>
      </p:grpSp>
      <p:grpSp>
        <p:nvGrpSpPr>
          <p:cNvPr id="17" name="Group 15"/>
          <p:cNvGrpSpPr>
            <a:grpSpLocks/>
          </p:cNvGrpSpPr>
          <p:nvPr/>
        </p:nvGrpSpPr>
        <p:grpSpPr bwMode="auto">
          <a:xfrm>
            <a:off x="251520" y="3696419"/>
            <a:ext cx="2087562" cy="2441575"/>
            <a:chOff x="203" y="1726"/>
            <a:chExt cx="1315" cy="1538"/>
          </a:xfrm>
        </p:grpSpPr>
        <p:sp>
          <p:nvSpPr>
            <p:cNvPr id="18" name="Rectangle 16"/>
            <p:cNvSpPr>
              <a:spLocks noChangeArrowheads="1"/>
            </p:cNvSpPr>
            <p:nvPr/>
          </p:nvSpPr>
          <p:spPr bwMode="auto">
            <a:xfrm>
              <a:off x="203" y="2754"/>
              <a:ext cx="1315" cy="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ts val="500"/>
                </a:spcBef>
                <a:spcAft>
                  <a:spcPts val="500"/>
                </a:spcAft>
                <a:buFontTx/>
                <a:buNone/>
              </a:pPr>
              <a:r>
                <a:rPr lang="en-US" altLang="zh-TW" sz="2000" b="0">
                  <a:solidFill>
                    <a:srgbClr val="00B0F0"/>
                  </a:solidFill>
                </a:rPr>
                <a:t>2,8,7</a:t>
              </a:r>
            </a:p>
            <a:p>
              <a:pPr algn="ctr" eaLnBrk="1" hangingPunct="1">
                <a:spcBef>
                  <a:spcPts val="500"/>
                </a:spcBef>
                <a:spcAft>
                  <a:spcPts val="500"/>
                </a:spcAft>
                <a:buFontTx/>
                <a:buNone/>
              </a:pPr>
              <a:r>
                <a:rPr lang="zh-TW" altLang="en-US" sz="2000" b="0">
                  <a:solidFill>
                    <a:srgbClr val="000000"/>
                  </a:solidFill>
                </a:rPr>
                <a:t>氯原子 </a:t>
              </a:r>
              <a:r>
                <a:rPr lang="en-US" altLang="zh-TW" sz="2000" b="0">
                  <a:solidFill>
                    <a:srgbClr val="000000"/>
                  </a:solidFill>
                </a:rPr>
                <a:t>(Cl)</a:t>
              </a:r>
              <a:endParaRPr lang="zh-TW" altLang="zh-TW" sz="2000"/>
            </a:p>
          </p:txBody>
        </p:sp>
        <p:graphicFrame>
          <p:nvGraphicFramePr>
            <p:cNvPr id="19" name="Object 17"/>
            <p:cNvGraphicFramePr>
              <a:graphicFrameLocks noChangeAspect="1"/>
            </p:cNvGraphicFramePr>
            <p:nvPr/>
          </p:nvGraphicFramePr>
          <p:xfrm>
            <a:off x="385" y="1726"/>
            <a:ext cx="837" cy="842"/>
          </p:xfrm>
          <a:graphic>
            <a:graphicData uri="http://schemas.openxmlformats.org/presentationml/2006/ole">
              <mc:AlternateContent xmlns:mc="http://schemas.openxmlformats.org/markup-compatibility/2006">
                <mc:Choice xmlns:v="urn:schemas-microsoft-com:vml" Requires="v">
                  <p:oleObj spid="_x0000_s7411" name="PBrush" r:id="rId5" imgW="1800476" imgH="1809524" progId="">
                    <p:embed/>
                  </p:oleObj>
                </mc:Choice>
                <mc:Fallback>
                  <p:oleObj name="PBrush" r:id="rId5" imgW="1800476" imgH="1809524"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5" y="1726"/>
                          <a:ext cx="837" cy="8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20" name="Group 18"/>
          <p:cNvGrpSpPr>
            <a:grpSpLocks/>
          </p:cNvGrpSpPr>
          <p:nvPr/>
        </p:nvGrpSpPr>
        <p:grpSpPr bwMode="auto">
          <a:xfrm>
            <a:off x="2413695" y="3678956"/>
            <a:ext cx="2087562" cy="2468563"/>
            <a:chOff x="1565" y="1715"/>
            <a:chExt cx="1315" cy="1555"/>
          </a:xfrm>
        </p:grpSpPr>
        <p:sp>
          <p:nvSpPr>
            <p:cNvPr id="21" name="Rectangle 16"/>
            <p:cNvSpPr>
              <a:spLocks noChangeArrowheads="1"/>
            </p:cNvSpPr>
            <p:nvPr/>
          </p:nvSpPr>
          <p:spPr bwMode="auto">
            <a:xfrm>
              <a:off x="1565" y="2761"/>
              <a:ext cx="1315"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ts val="500"/>
                </a:spcBef>
                <a:spcAft>
                  <a:spcPts val="500"/>
                </a:spcAft>
                <a:buFontTx/>
                <a:buNone/>
              </a:pPr>
              <a:r>
                <a:rPr lang="en-US" altLang="zh-TW" sz="2000" b="0">
                  <a:solidFill>
                    <a:srgbClr val="00B0F0"/>
                  </a:solidFill>
                </a:rPr>
                <a:t>2,8,7</a:t>
              </a:r>
            </a:p>
            <a:p>
              <a:pPr algn="ctr" eaLnBrk="1" hangingPunct="1">
                <a:spcBef>
                  <a:spcPts val="500"/>
                </a:spcBef>
                <a:spcAft>
                  <a:spcPts val="500"/>
                </a:spcAft>
                <a:buFontTx/>
                <a:buNone/>
              </a:pPr>
              <a:r>
                <a:rPr lang="zh-TW" altLang="en-US" sz="2000" b="0">
                  <a:solidFill>
                    <a:srgbClr val="000000"/>
                  </a:solidFill>
                </a:rPr>
                <a:t>氯原子 </a:t>
              </a:r>
              <a:r>
                <a:rPr lang="en-US" altLang="zh-TW" sz="2000" b="0">
                  <a:solidFill>
                    <a:srgbClr val="000000"/>
                  </a:solidFill>
                </a:rPr>
                <a:t>(Cl)</a:t>
              </a:r>
              <a:endParaRPr lang="zh-TW" altLang="zh-TW" sz="2000"/>
            </a:p>
          </p:txBody>
        </p:sp>
        <p:graphicFrame>
          <p:nvGraphicFramePr>
            <p:cNvPr id="22" name="Object 20"/>
            <p:cNvGraphicFramePr>
              <a:graphicFrameLocks noChangeAspect="1"/>
            </p:cNvGraphicFramePr>
            <p:nvPr/>
          </p:nvGraphicFramePr>
          <p:xfrm>
            <a:off x="1747" y="1715"/>
            <a:ext cx="861" cy="853"/>
          </p:xfrm>
          <a:graphic>
            <a:graphicData uri="http://schemas.openxmlformats.org/presentationml/2006/ole">
              <mc:AlternateContent xmlns:mc="http://schemas.openxmlformats.org/markup-compatibility/2006">
                <mc:Choice xmlns:v="urn:schemas-microsoft-com:vml" Requires="v">
                  <p:oleObj spid="_x0000_s7412" name="PBrush" r:id="rId7" imgW="1848108" imgH="1828571" progId="">
                    <p:embed/>
                  </p:oleObj>
                </mc:Choice>
                <mc:Fallback>
                  <p:oleObj name="PBrush" r:id="rId7" imgW="1848108" imgH="1828571" progId="">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47" y="1715"/>
                          <a:ext cx="861" cy="8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pSp>
        <p:nvGrpSpPr>
          <p:cNvPr id="23" name="Group 21"/>
          <p:cNvGrpSpPr>
            <a:grpSpLocks/>
          </p:cNvGrpSpPr>
          <p:nvPr/>
        </p:nvGrpSpPr>
        <p:grpSpPr bwMode="auto">
          <a:xfrm>
            <a:off x="5580757" y="3180481"/>
            <a:ext cx="3568700" cy="989013"/>
            <a:chOff x="3535" y="1401"/>
            <a:chExt cx="2248" cy="623"/>
          </a:xfrm>
        </p:grpSpPr>
        <p:sp>
          <p:nvSpPr>
            <p:cNvPr id="24" name="文字方塊 2"/>
            <p:cNvSpPr txBox="1">
              <a:spLocks noChangeArrowheads="1"/>
            </p:cNvSpPr>
            <p:nvPr/>
          </p:nvSpPr>
          <p:spPr bwMode="auto">
            <a:xfrm>
              <a:off x="3535" y="1401"/>
              <a:ext cx="2248" cy="27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000" b="0"/>
                <a:t>一對</a:t>
              </a:r>
              <a:r>
                <a:rPr lang="zh-TW" altLang="en-US" sz="2000">
                  <a:solidFill>
                    <a:srgbClr val="0066CC"/>
                  </a:solidFill>
                </a:rPr>
                <a:t>鍵合電子對</a:t>
              </a:r>
              <a:r>
                <a:rPr lang="zh-TW" altLang="en-US" sz="2000" b="0"/>
                <a:t>形成共價單鍵</a:t>
              </a:r>
              <a:endParaRPr lang="zh-TW" altLang="zh-TW" sz="2000"/>
            </a:p>
          </p:txBody>
        </p:sp>
        <p:sp>
          <p:nvSpPr>
            <p:cNvPr id="25" name="Line 23"/>
            <p:cNvSpPr>
              <a:spLocks noChangeShapeType="1"/>
            </p:cNvSpPr>
            <p:nvPr/>
          </p:nvSpPr>
          <p:spPr bwMode="auto">
            <a:xfrm flipH="1">
              <a:off x="4377" y="1616"/>
              <a:ext cx="91" cy="40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grpSp>
        <p:nvGrpSpPr>
          <p:cNvPr id="26" name="Group 24"/>
          <p:cNvGrpSpPr>
            <a:grpSpLocks/>
          </p:cNvGrpSpPr>
          <p:nvPr/>
        </p:nvGrpSpPr>
        <p:grpSpPr bwMode="auto">
          <a:xfrm>
            <a:off x="6777732" y="5034681"/>
            <a:ext cx="1971675" cy="682625"/>
            <a:chOff x="4314" y="2569"/>
            <a:chExt cx="1242" cy="430"/>
          </a:xfrm>
        </p:grpSpPr>
        <p:sp>
          <p:nvSpPr>
            <p:cNvPr id="27" name="文字方塊 2"/>
            <p:cNvSpPr txBox="1">
              <a:spLocks noChangeArrowheads="1"/>
            </p:cNvSpPr>
            <p:nvPr/>
          </p:nvSpPr>
          <p:spPr bwMode="auto">
            <a:xfrm>
              <a:off x="4314" y="2704"/>
              <a:ext cx="1242" cy="295"/>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latin typeface="新細明體" pitchFamily="18" charset="-120"/>
                </a:rPr>
                <a:t>一個</a:t>
              </a:r>
              <a:r>
                <a:rPr lang="zh-TW" altLang="en-US" sz="2000">
                  <a:solidFill>
                    <a:srgbClr val="0066CC"/>
                  </a:solidFill>
                  <a:latin typeface="新細明體" pitchFamily="18" charset="-120"/>
                </a:rPr>
                <a:t>孤電子對</a:t>
              </a:r>
              <a:endParaRPr lang="zh-TW" altLang="zh-TW" sz="2000">
                <a:solidFill>
                  <a:srgbClr val="0066CC"/>
                </a:solidFill>
              </a:endParaRPr>
            </a:p>
          </p:txBody>
        </p:sp>
        <p:sp>
          <p:nvSpPr>
            <p:cNvPr id="28" name="Line 26"/>
            <p:cNvSpPr>
              <a:spLocks noChangeShapeType="1"/>
            </p:cNvSpPr>
            <p:nvPr/>
          </p:nvSpPr>
          <p:spPr bwMode="auto">
            <a:xfrm flipH="1" flipV="1">
              <a:off x="4694" y="2569"/>
              <a:ext cx="136" cy="181"/>
            </a:xfrm>
            <a:prstGeom prst="line">
              <a:avLst/>
            </a:prstGeom>
            <a:noFill/>
            <a:ln w="9525">
              <a:solidFill>
                <a:srgbClr val="969696"/>
              </a:solidFill>
              <a:round/>
              <a:headEnd/>
              <a:tailEnd type="triangle" w="med" len="med"/>
            </a:ln>
            <a:extLst>
              <a:ext uri="{909E8E84-426E-40DD-AFC4-6F175D3DCCD1}">
                <a14:hiddenFill xmlns:a14="http://schemas.microsoft.com/office/drawing/2010/main">
                  <a:noFill/>
                </a14:hiddenFill>
              </a:ext>
            </a:extLst>
          </p:spPr>
          <p:txBody>
            <a:bodyPr/>
            <a:lstStyle/>
            <a:p>
              <a:endParaRPr lang="zh-HK" altLang="en-US"/>
            </a:p>
          </p:txBody>
        </p:sp>
      </p:grpSp>
      <p:sp>
        <p:nvSpPr>
          <p:cNvPr id="29" name="橢圓 28"/>
          <p:cNvSpPr>
            <a:spLocks noChangeArrowheads="1"/>
          </p:cNvSpPr>
          <p:nvPr/>
        </p:nvSpPr>
        <p:spPr bwMode="auto">
          <a:xfrm>
            <a:off x="6733282" y="3899619"/>
            <a:ext cx="284163" cy="790575"/>
          </a:xfrm>
          <a:prstGeom prst="ellipse">
            <a:avLst/>
          </a:prstGeom>
          <a:solidFill>
            <a:srgbClr val="FFFF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a:spcBef>
                <a:spcPct val="0"/>
              </a:spcBef>
              <a:buFontTx/>
              <a:buNone/>
            </a:pPr>
            <a:endParaRPr lang="zh-HK" altLang="en-US" sz="1800"/>
          </a:p>
        </p:txBody>
      </p:sp>
      <p:sp>
        <p:nvSpPr>
          <p:cNvPr id="30" name="橢圓 29"/>
          <p:cNvSpPr>
            <a:spLocks noChangeArrowheads="1"/>
          </p:cNvSpPr>
          <p:nvPr/>
        </p:nvSpPr>
        <p:spPr bwMode="auto">
          <a:xfrm>
            <a:off x="7238107" y="4821956"/>
            <a:ext cx="358775" cy="203200"/>
          </a:xfrm>
          <a:prstGeom prst="ellipse">
            <a:avLst/>
          </a:prstGeom>
          <a:solidFill>
            <a:srgbClr val="FFFF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a:spcBef>
                <a:spcPct val="0"/>
              </a:spcBef>
              <a:buFontTx/>
              <a:buNone/>
            </a:pPr>
            <a:endParaRPr lang="zh-HK" altLang="en-US" sz="1800"/>
          </a:p>
        </p:txBody>
      </p:sp>
    </p:spTree>
    <p:extLst>
      <p:ext uri="{BB962C8B-B14F-4D97-AF65-F5344CB8AC3E}">
        <p14:creationId xmlns:p14="http://schemas.microsoft.com/office/powerpoint/2010/main" val="1420409608"/>
      </p:ext>
    </p:extLst>
  </p:cSld>
  <p:clrMapOvr>
    <a:masterClrMapping/>
  </p:clrMapOvr>
  <p:timing>
    <p:tnLst>
      <p:par>
        <p:cTn id="1" dur="indefinite" restart="never" nodeType="tmRoot"/>
      </p:par>
    </p:tnLst>
  </p:timing>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0"/>
          <p:cNvSpPr>
            <a:spLocks noChangeArrowheads="1"/>
          </p:cNvSpPr>
          <p:nvPr/>
        </p:nvSpPr>
        <p:spPr bwMode="auto">
          <a:xfrm>
            <a:off x="204788" y="458669"/>
            <a:ext cx="875030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715963" indent="-715963">
              <a:defRPr kumimoji="1" sz="2800">
                <a:solidFill>
                  <a:schemeClr val="tx1"/>
                </a:solidFill>
                <a:latin typeface="Arial" charset="0"/>
                <a:ea typeface="新細明體" charset="-120"/>
              </a:defRPr>
            </a:lvl1pPr>
            <a:lvl2pPr marL="1331913" indent="-342900">
              <a:defRPr kumimoji="1" sz="2800">
                <a:solidFill>
                  <a:schemeClr val="tx1"/>
                </a:solidFill>
                <a:latin typeface="Arial" charset="0"/>
                <a:ea typeface="新細明體" charset="-120"/>
              </a:defRPr>
            </a:lvl2pPr>
            <a:lvl3pPr marL="1854200" indent="-342900">
              <a:defRPr kumimoji="1" sz="2800">
                <a:solidFill>
                  <a:schemeClr val="tx1"/>
                </a:solidFill>
                <a:latin typeface="Arial" charset="0"/>
                <a:ea typeface="新細明體" charset="-120"/>
              </a:defRPr>
            </a:lvl3pPr>
            <a:lvl4pPr marL="2376488" indent="-342900">
              <a:defRPr kumimoji="1" sz="2800">
                <a:solidFill>
                  <a:schemeClr val="tx1"/>
                </a:solidFill>
                <a:latin typeface="Arial" charset="0"/>
                <a:ea typeface="新細明體" charset="-120"/>
              </a:defRPr>
            </a:lvl4pPr>
            <a:lvl5pPr marL="2898775" indent="-342900">
              <a:defRPr kumimoji="1" sz="2800">
                <a:solidFill>
                  <a:schemeClr val="tx1"/>
                </a:solidFill>
                <a:latin typeface="Arial" charset="0"/>
                <a:ea typeface="新細明體" charset="-120"/>
              </a:defRPr>
            </a:lvl5pPr>
            <a:lvl6pPr marL="3355975" indent="-342900" eaLnBrk="0" fontAlgn="base" hangingPunct="0">
              <a:spcBef>
                <a:spcPct val="0"/>
              </a:spcBef>
              <a:spcAft>
                <a:spcPct val="0"/>
              </a:spcAft>
              <a:defRPr kumimoji="1" sz="2800">
                <a:solidFill>
                  <a:schemeClr val="tx1"/>
                </a:solidFill>
                <a:latin typeface="Arial" charset="0"/>
                <a:ea typeface="新細明體" charset="-120"/>
              </a:defRPr>
            </a:lvl6pPr>
            <a:lvl7pPr marL="3813175" indent="-342900" eaLnBrk="0" fontAlgn="base" hangingPunct="0">
              <a:spcBef>
                <a:spcPct val="0"/>
              </a:spcBef>
              <a:spcAft>
                <a:spcPct val="0"/>
              </a:spcAft>
              <a:defRPr kumimoji="1" sz="2800">
                <a:solidFill>
                  <a:schemeClr val="tx1"/>
                </a:solidFill>
                <a:latin typeface="Arial" charset="0"/>
                <a:ea typeface="新細明體" charset="-120"/>
              </a:defRPr>
            </a:lvl7pPr>
            <a:lvl8pPr marL="4270375" indent="-342900" eaLnBrk="0" fontAlgn="base" hangingPunct="0">
              <a:spcBef>
                <a:spcPct val="0"/>
              </a:spcBef>
              <a:spcAft>
                <a:spcPct val="0"/>
              </a:spcAft>
              <a:defRPr kumimoji="1" sz="2800">
                <a:solidFill>
                  <a:schemeClr val="tx1"/>
                </a:solidFill>
                <a:latin typeface="Arial" charset="0"/>
                <a:ea typeface="新細明體" charset="-120"/>
              </a:defRPr>
            </a:lvl8pPr>
            <a:lvl9pPr marL="4727575" indent="-3429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r>
              <a:rPr lang="zh-TW" altLang="en-US" dirty="0"/>
              <a:t>推定生成 </a:t>
            </a:r>
            <a:r>
              <a:rPr lang="en-US" altLang="zh-TW" dirty="0"/>
              <a:t>24.0 cm</a:t>
            </a:r>
            <a:r>
              <a:rPr lang="en-US" altLang="zh-TW" baseline="30000" dirty="0"/>
              <a:t>3 </a:t>
            </a:r>
            <a:r>
              <a:rPr lang="zh-TW" altLang="en-US" dirty="0"/>
              <a:t>三氧化硫 所需 二氧化硫 和 氧的體積</a:t>
            </a:r>
            <a:r>
              <a:rPr lang="zh-TW" altLang="en-US" dirty="0" smtClean="0"/>
              <a:t>。</a:t>
            </a:r>
            <a:r>
              <a:rPr lang="en-US" altLang="en-US" dirty="0" smtClean="0"/>
              <a:t>(</a:t>
            </a:r>
            <a:r>
              <a:rPr lang="en-US" altLang="en-US" dirty="0" err="1"/>
              <a:t>假設所有氣體的體積都是在常温常壓下量度的</a:t>
            </a:r>
            <a:r>
              <a:rPr lang="en-US" altLang="en-US" dirty="0"/>
              <a:t>。)</a:t>
            </a:r>
            <a:endParaRPr lang="en-US" altLang="zh-TW" dirty="0"/>
          </a:p>
        </p:txBody>
      </p:sp>
      <p:sp>
        <p:nvSpPr>
          <p:cNvPr id="3" name="矩形 6"/>
          <p:cNvSpPr>
            <a:spLocks noChangeArrowheads="1"/>
          </p:cNvSpPr>
          <p:nvPr/>
        </p:nvSpPr>
        <p:spPr bwMode="auto">
          <a:xfrm>
            <a:off x="251520" y="1756916"/>
            <a:ext cx="778668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r>
              <a:rPr lang="zh-HK" altLang="zh-HK">
                <a:solidFill>
                  <a:srgbClr val="FF0000"/>
                </a:solidFill>
              </a:rPr>
              <a:t>根據亞佛加德羅定律，</a:t>
            </a:r>
            <a:endParaRPr lang="en-US" altLang="zh-HK">
              <a:solidFill>
                <a:srgbClr val="FF0000"/>
              </a:solidFill>
            </a:endParaRPr>
          </a:p>
          <a:p>
            <a:pPr eaLnBrk="1" hangingPunct="1"/>
            <a:r>
              <a:rPr lang="en-US" altLang="zh-HK">
                <a:solidFill>
                  <a:srgbClr val="FF0000"/>
                </a:solidFill>
              </a:rPr>
              <a:t>		  2SO</a:t>
            </a:r>
            <a:r>
              <a:rPr lang="en-US" altLang="zh-HK" baseline="-25000">
                <a:solidFill>
                  <a:srgbClr val="FF0000"/>
                </a:solidFill>
              </a:rPr>
              <a:t>2</a:t>
            </a:r>
            <a:r>
              <a:rPr lang="en-US" altLang="zh-HK">
                <a:solidFill>
                  <a:srgbClr val="FF0000"/>
                </a:solidFill>
              </a:rPr>
              <a:t>(g) + O</a:t>
            </a:r>
            <a:r>
              <a:rPr lang="en-US" altLang="zh-HK" baseline="-25000">
                <a:solidFill>
                  <a:srgbClr val="FF0000"/>
                </a:solidFill>
              </a:rPr>
              <a:t>2</a:t>
            </a:r>
            <a:r>
              <a:rPr lang="en-US" altLang="zh-HK">
                <a:solidFill>
                  <a:srgbClr val="FF0000"/>
                </a:solidFill>
              </a:rPr>
              <a:t>(g) </a:t>
            </a:r>
            <a:r>
              <a:rPr lang="en-US" altLang="zh-HK">
                <a:solidFill>
                  <a:srgbClr val="FF0000"/>
                </a:solidFill>
                <a:sym typeface="Symbol" pitchFamily="18" charset="2"/>
              </a:rPr>
              <a:t></a:t>
            </a:r>
            <a:r>
              <a:rPr lang="en-US" altLang="zh-HK">
                <a:solidFill>
                  <a:srgbClr val="FF0000"/>
                </a:solidFill>
              </a:rPr>
              <a:t> 2SO</a:t>
            </a:r>
            <a:r>
              <a:rPr lang="en-US" altLang="zh-HK" baseline="-25000">
                <a:solidFill>
                  <a:srgbClr val="FF0000"/>
                </a:solidFill>
              </a:rPr>
              <a:t>3</a:t>
            </a:r>
            <a:r>
              <a:rPr lang="en-US" altLang="zh-HK">
                <a:solidFill>
                  <a:srgbClr val="FF0000"/>
                </a:solidFill>
              </a:rPr>
              <a:t>(g)</a:t>
            </a:r>
            <a:endParaRPr lang="zh-TW" altLang="zh-HK">
              <a:solidFill>
                <a:srgbClr val="FF0000"/>
              </a:solidFill>
            </a:endParaRPr>
          </a:p>
          <a:p>
            <a:pPr eaLnBrk="1" hangingPunct="1"/>
            <a:r>
              <a:rPr lang="zh-TW" altLang="en-US">
                <a:solidFill>
                  <a:srgbClr val="FF0000"/>
                </a:solidFill>
              </a:rPr>
              <a:t>體積比</a:t>
            </a:r>
            <a:r>
              <a:rPr lang="pt-BR" altLang="zh-HK">
                <a:solidFill>
                  <a:srgbClr val="FF0000"/>
                </a:solidFill>
              </a:rPr>
              <a:t>	      2            1               2 </a:t>
            </a:r>
            <a:endParaRPr lang="zh-TW" altLang="zh-HK">
              <a:solidFill>
                <a:srgbClr val="FF0000"/>
              </a:solidFill>
            </a:endParaRPr>
          </a:p>
          <a:p>
            <a:pPr eaLnBrk="1" hangingPunct="1"/>
            <a:r>
              <a:rPr lang="zh-TW" altLang="en-US">
                <a:solidFill>
                  <a:srgbClr val="FF0000"/>
                </a:solidFill>
              </a:rPr>
              <a:t>體積</a:t>
            </a:r>
            <a:r>
              <a:rPr lang="pt-BR" altLang="zh-HK">
                <a:solidFill>
                  <a:srgbClr val="FF0000"/>
                </a:solidFill>
              </a:rPr>
              <a:t>	           ? cm</a:t>
            </a:r>
            <a:r>
              <a:rPr lang="pt-BR" altLang="zh-HK" baseline="30000">
                <a:solidFill>
                  <a:srgbClr val="FF0000"/>
                </a:solidFill>
              </a:rPr>
              <a:t>3</a:t>
            </a:r>
            <a:r>
              <a:rPr lang="pt-BR" altLang="zh-HK">
                <a:solidFill>
                  <a:srgbClr val="FF0000"/>
                </a:solidFill>
              </a:rPr>
              <a:t>     ? cm</a:t>
            </a:r>
            <a:r>
              <a:rPr lang="pt-BR" altLang="zh-HK" baseline="30000">
                <a:solidFill>
                  <a:srgbClr val="FF0000"/>
                </a:solidFill>
              </a:rPr>
              <a:t>3</a:t>
            </a:r>
            <a:r>
              <a:rPr lang="pt-BR" altLang="zh-HK">
                <a:solidFill>
                  <a:srgbClr val="FF0000"/>
                </a:solidFill>
              </a:rPr>
              <a:t>       24.0 cm</a:t>
            </a:r>
            <a:r>
              <a:rPr lang="pt-BR" altLang="zh-HK" baseline="30000">
                <a:solidFill>
                  <a:srgbClr val="FF0000"/>
                </a:solidFill>
              </a:rPr>
              <a:t>3</a:t>
            </a:r>
            <a:endParaRPr lang="zh-TW" altLang="zh-HK">
              <a:solidFill>
                <a:srgbClr val="FF0000"/>
              </a:solidFill>
            </a:endParaRPr>
          </a:p>
        </p:txBody>
      </p:sp>
      <p:grpSp>
        <p:nvGrpSpPr>
          <p:cNvPr id="4" name="群組 3"/>
          <p:cNvGrpSpPr>
            <a:grpSpLocks/>
          </p:cNvGrpSpPr>
          <p:nvPr/>
        </p:nvGrpSpPr>
        <p:grpSpPr bwMode="auto">
          <a:xfrm>
            <a:off x="311100" y="3880892"/>
            <a:ext cx="7831138" cy="954087"/>
            <a:chOff x="1031875" y="3592513"/>
            <a:chExt cx="7831138" cy="954087"/>
          </a:xfrm>
        </p:grpSpPr>
        <p:sp>
          <p:nvSpPr>
            <p:cNvPr id="5" name="矩形 7"/>
            <p:cNvSpPr>
              <a:spLocks noChangeArrowheads="1"/>
            </p:cNvSpPr>
            <p:nvPr/>
          </p:nvSpPr>
          <p:spPr bwMode="auto">
            <a:xfrm>
              <a:off x="1031875" y="3806825"/>
              <a:ext cx="78311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946525" algn="l"/>
                </a:tabLst>
                <a:defRPr kumimoji="1" sz="2800">
                  <a:solidFill>
                    <a:schemeClr val="tx1"/>
                  </a:solidFill>
                  <a:latin typeface="Arial" charset="0"/>
                  <a:ea typeface="新細明體" charset="-120"/>
                </a:defRPr>
              </a:lvl1pPr>
              <a:lvl2pPr marL="742950" indent="-285750">
                <a:tabLst>
                  <a:tab pos="3946525" algn="l"/>
                </a:tabLst>
                <a:defRPr kumimoji="1" sz="2800">
                  <a:solidFill>
                    <a:schemeClr val="tx1"/>
                  </a:solidFill>
                  <a:latin typeface="Arial" charset="0"/>
                  <a:ea typeface="新細明體" charset="-120"/>
                </a:defRPr>
              </a:lvl2pPr>
              <a:lvl3pPr marL="1143000" indent="-228600">
                <a:tabLst>
                  <a:tab pos="3946525" algn="l"/>
                </a:tabLst>
                <a:defRPr kumimoji="1" sz="2800">
                  <a:solidFill>
                    <a:schemeClr val="tx1"/>
                  </a:solidFill>
                  <a:latin typeface="Arial" charset="0"/>
                  <a:ea typeface="新細明體" charset="-120"/>
                </a:defRPr>
              </a:lvl3pPr>
              <a:lvl4pPr marL="1600200" indent="-228600">
                <a:tabLst>
                  <a:tab pos="3946525" algn="l"/>
                </a:tabLst>
                <a:defRPr kumimoji="1" sz="2800">
                  <a:solidFill>
                    <a:schemeClr val="tx1"/>
                  </a:solidFill>
                  <a:latin typeface="Arial" charset="0"/>
                  <a:ea typeface="新細明體" charset="-120"/>
                </a:defRPr>
              </a:lvl4pPr>
              <a:lvl5pPr marL="2057400" indent="-228600">
                <a:tabLst>
                  <a:tab pos="3946525" algn="l"/>
                </a:tabLst>
                <a:defRPr kumimoji="1" sz="2800">
                  <a:solidFill>
                    <a:schemeClr val="tx1"/>
                  </a:solidFill>
                  <a:latin typeface="Arial" charset="0"/>
                  <a:ea typeface="新細明體" charset="-120"/>
                </a:defRPr>
              </a:lvl5pPr>
              <a:lvl6pPr marL="2514600" indent="-228600" eaLnBrk="0" fontAlgn="base" hangingPunct="0">
                <a:spcBef>
                  <a:spcPct val="0"/>
                </a:spcBef>
                <a:spcAft>
                  <a:spcPct val="0"/>
                </a:spcAft>
                <a:tabLst>
                  <a:tab pos="3946525" algn="l"/>
                </a:tabLst>
                <a:defRPr kumimoji="1" sz="2800">
                  <a:solidFill>
                    <a:schemeClr val="tx1"/>
                  </a:solidFill>
                  <a:latin typeface="Arial" charset="0"/>
                  <a:ea typeface="新細明體" charset="-120"/>
                </a:defRPr>
              </a:lvl6pPr>
              <a:lvl7pPr marL="2971800" indent="-228600" eaLnBrk="0" fontAlgn="base" hangingPunct="0">
                <a:spcBef>
                  <a:spcPct val="0"/>
                </a:spcBef>
                <a:spcAft>
                  <a:spcPct val="0"/>
                </a:spcAft>
                <a:tabLst>
                  <a:tab pos="3946525" algn="l"/>
                </a:tabLst>
                <a:defRPr kumimoji="1" sz="2800">
                  <a:solidFill>
                    <a:schemeClr val="tx1"/>
                  </a:solidFill>
                  <a:latin typeface="Arial" charset="0"/>
                  <a:ea typeface="新細明體" charset="-120"/>
                </a:defRPr>
              </a:lvl7pPr>
              <a:lvl8pPr marL="3429000" indent="-228600" eaLnBrk="0" fontAlgn="base" hangingPunct="0">
                <a:spcBef>
                  <a:spcPct val="0"/>
                </a:spcBef>
                <a:spcAft>
                  <a:spcPct val="0"/>
                </a:spcAft>
                <a:tabLst>
                  <a:tab pos="3946525" algn="l"/>
                </a:tabLst>
                <a:defRPr kumimoji="1" sz="2800">
                  <a:solidFill>
                    <a:schemeClr val="tx1"/>
                  </a:solidFill>
                  <a:latin typeface="Arial" charset="0"/>
                  <a:ea typeface="新細明體" charset="-120"/>
                </a:defRPr>
              </a:lvl8pPr>
              <a:lvl9pPr marL="3886200" indent="-228600" eaLnBrk="0" fontAlgn="base" hangingPunct="0">
                <a:spcBef>
                  <a:spcPct val="0"/>
                </a:spcBef>
                <a:spcAft>
                  <a:spcPct val="0"/>
                </a:spcAft>
                <a:tabLst>
                  <a:tab pos="3946525" algn="l"/>
                </a:tabLst>
                <a:defRPr kumimoji="1" sz="2800">
                  <a:solidFill>
                    <a:schemeClr val="tx1"/>
                  </a:solidFill>
                  <a:latin typeface="Arial" charset="0"/>
                  <a:ea typeface="新細明體" charset="-120"/>
                </a:defRPr>
              </a:lvl9pPr>
            </a:lstStyle>
            <a:p>
              <a:pPr eaLnBrk="1" hangingPunct="1"/>
              <a:r>
                <a:rPr lang="zh-HK" altLang="zh-HK">
                  <a:solidFill>
                    <a:srgbClr val="FF0000"/>
                  </a:solidFill>
                </a:rPr>
                <a:t>∴</a:t>
              </a:r>
              <a:r>
                <a:rPr lang="en-US" altLang="zh-HK">
                  <a:solidFill>
                    <a:srgbClr val="FF0000"/>
                  </a:solidFill>
                </a:rPr>
                <a:t> </a:t>
              </a:r>
              <a:r>
                <a:rPr lang="zh-HK" altLang="zh-HK">
                  <a:solidFill>
                    <a:srgbClr val="FF0000"/>
                  </a:solidFill>
                </a:rPr>
                <a:t>所需</a:t>
              </a:r>
              <a:r>
                <a:rPr lang="en-US" altLang="zh-HK">
                  <a:solidFill>
                    <a:srgbClr val="FF0000"/>
                  </a:solidFill>
                </a:rPr>
                <a:t> </a:t>
              </a:r>
              <a:r>
                <a:rPr lang="en-GB" altLang="zh-HK">
                  <a:solidFill>
                    <a:srgbClr val="FF0000"/>
                  </a:solidFill>
                </a:rPr>
                <a:t>S</a:t>
              </a:r>
              <a:r>
                <a:rPr lang="en-US" altLang="zh-HK">
                  <a:solidFill>
                    <a:srgbClr val="FF0000"/>
                  </a:solidFill>
                </a:rPr>
                <a:t>O</a:t>
              </a:r>
              <a:r>
                <a:rPr lang="en-US" altLang="zh-HK" baseline="-25000">
                  <a:solidFill>
                    <a:srgbClr val="FF0000"/>
                  </a:solidFill>
                </a:rPr>
                <a:t>2 </a:t>
              </a:r>
              <a:r>
                <a:rPr lang="zh-HK" altLang="zh-HK">
                  <a:solidFill>
                    <a:srgbClr val="FF0000"/>
                  </a:solidFill>
                </a:rPr>
                <a:t>的體積</a:t>
              </a:r>
              <a:r>
                <a:rPr lang="en-US" altLang="zh-HK">
                  <a:solidFill>
                    <a:srgbClr val="FF0000"/>
                  </a:solidFill>
                </a:rPr>
                <a:t> = 24.0 </a:t>
              </a:r>
              <a:r>
                <a:rPr lang="en-US" altLang="zh-HK">
                  <a:solidFill>
                    <a:srgbClr val="FF0000"/>
                  </a:solidFill>
                  <a:sym typeface="Symbol" pitchFamily="18" charset="2"/>
                </a:rPr>
                <a:t> </a:t>
              </a:r>
              <a:r>
                <a:rPr lang="en-US" altLang="zh-HK" baseline="40000">
                  <a:solidFill>
                    <a:srgbClr val="FF0000"/>
                  </a:solidFill>
                  <a:sym typeface="Symbol" pitchFamily="18" charset="2"/>
                </a:rPr>
                <a:t>__  </a:t>
              </a:r>
              <a:r>
                <a:rPr lang="en-US" altLang="zh-HK">
                  <a:solidFill>
                    <a:srgbClr val="FF0000"/>
                  </a:solidFill>
                  <a:sym typeface="Symbol" pitchFamily="18" charset="2"/>
                </a:rPr>
                <a:t>cm</a:t>
              </a:r>
              <a:r>
                <a:rPr lang="en-US" altLang="zh-HK" baseline="30000">
                  <a:solidFill>
                    <a:srgbClr val="FF0000"/>
                  </a:solidFill>
                  <a:sym typeface="Symbol" pitchFamily="18" charset="2"/>
                </a:rPr>
                <a:t>3</a:t>
              </a:r>
              <a:r>
                <a:rPr lang="en-US" altLang="zh-HK">
                  <a:solidFill>
                    <a:srgbClr val="FF0000"/>
                  </a:solidFill>
                  <a:sym typeface="Symbol" pitchFamily="18" charset="2"/>
                </a:rPr>
                <a:t> = 24.0 cm</a:t>
              </a:r>
              <a:r>
                <a:rPr lang="en-US" altLang="zh-HK" baseline="30000">
                  <a:solidFill>
                    <a:srgbClr val="FF0000"/>
                  </a:solidFill>
                  <a:sym typeface="Symbol" pitchFamily="18" charset="2"/>
                </a:rPr>
                <a:t>3</a:t>
              </a:r>
            </a:p>
          </p:txBody>
        </p:sp>
        <p:sp>
          <p:nvSpPr>
            <p:cNvPr id="6" name="文字方塊 8"/>
            <p:cNvSpPr txBox="1">
              <a:spLocks noChangeArrowheads="1"/>
            </p:cNvSpPr>
            <p:nvPr/>
          </p:nvSpPr>
          <p:spPr bwMode="auto">
            <a:xfrm>
              <a:off x="5628680" y="3592513"/>
              <a:ext cx="38417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HK" dirty="0">
                  <a:solidFill>
                    <a:srgbClr val="FF0000"/>
                  </a:solidFill>
                </a:rPr>
                <a:t>1</a:t>
              </a:r>
            </a:p>
            <a:p>
              <a:pPr eaLnBrk="1" hangingPunct="1"/>
              <a:r>
                <a:rPr lang="en-US" altLang="zh-HK" dirty="0">
                  <a:solidFill>
                    <a:srgbClr val="FF0000"/>
                  </a:solidFill>
                </a:rPr>
                <a:t>1</a:t>
              </a:r>
              <a:endParaRPr lang="zh-HK" altLang="en-US" dirty="0">
                <a:solidFill>
                  <a:srgbClr val="FF0000"/>
                </a:solidFill>
              </a:endParaRPr>
            </a:p>
          </p:txBody>
        </p:sp>
      </p:grpSp>
      <p:grpSp>
        <p:nvGrpSpPr>
          <p:cNvPr id="7" name="群組 6"/>
          <p:cNvGrpSpPr>
            <a:grpSpLocks/>
          </p:cNvGrpSpPr>
          <p:nvPr/>
        </p:nvGrpSpPr>
        <p:grpSpPr bwMode="auto">
          <a:xfrm>
            <a:off x="382538" y="5211217"/>
            <a:ext cx="7789862" cy="954087"/>
            <a:chOff x="1102617" y="4923184"/>
            <a:chExt cx="7789863" cy="954088"/>
          </a:xfrm>
        </p:grpSpPr>
        <p:sp>
          <p:nvSpPr>
            <p:cNvPr id="8" name="矩形 9"/>
            <p:cNvSpPr>
              <a:spLocks noChangeArrowheads="1"/>
            </p:cNvSpPr>
            <p:nvPr/>
          </p:nvSpPr>
          <p:spPr bwMode="auto">
            <a:xfrm>
              <a:off x="1102617" y="5099397"/>
              <a:ext cx="7789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946525" algn="l"/>
                </a:tabLst>
                <a:defRPr kumimoji="1" sz="2800">
                  <a:solidFill>
                    <a:schemeClr val="tx1"/>
                  </a:solidFill>
                  <a:latin typeface="Arial" charset="0"/>
                  <a:ea typeface="新細明體" charset="-120"/>
                </a:defRPr>
              </a:lvl1pPr>
              <a:lvl2pPr marL="742950" indent="-285750">
                <a:tabLst>
                  <a:tab pos="3946525" algn="l"/>
                </a:tabLst>
                <a:defRPr kumimoji="1" sz="2800">
                  <a:solidFill>
                    <a:schemeClr val="tx1"/>
                  </a:solidFill>
                  <a:latin typeface="Arial" charset="0"/>
                  <a:ea typeface="新細明體" charset="-120"/>
                </a:defRPr>
              </a:lvl2pPr>
              <a:lvl3pPr marL="1143000" indent="-228600">
                <a:tabLst>
                  <a:tab pos="3946525" algn="l"/>
                </a:tabLst>
                <a:defRPr kumimoji="1" sz="2800">
                  <a:solidFill>
                    <a:schemeClr val="tx1"/>
                  </a:solidFill>
                  <a:latin typeface="Arial" charset="0"/>
                  <a:ea typeface="新細明體" charset="-120"/>
                </a:defRPr>
              </a:lvl3pPr>
              <a:lvl4pPr marL="1600200" indent="-228600">
                <a:tabLst>
                  <a:tab pos="3946525" algn="l"/>
                </a:tabLst>
                <a:defRPr kumimoji="1" sz="2800">
                  <a:solidFill>
                    <a:schemeClr val="tx1"/>
                  </a:solidFill>
                  <a:latin typeface="Arial" charset="0"/>
                  <a:ea typeface="新細明體" charset="-120"/>
                </a:defRPr>
              </a:lvl4pPr>
              <a:lvl5pPr marL="2057400" indent="-228600">
                <a:tabLst>
                  <a:tab pos="3946525" algn="l"/>
                </a:tabLst>
                <a:defRPr kumimoji="1" sz="2800">
                  <a:solidFill>
                    <a:schemeClr val="tx1"/>
                  </a:solidFill>
                  <a:latin typeface="Arial" charset="0"/>
                  <a:ea typeface="新細明體" charset="-120"/>
                </a:defRPr>
              </a:lvl5pPr>
              <a:lvl6pPr marL="2514600" indent="-228600" eaLnBrk="0" fontAlgn="base" hangingPunct="0">
                <a:spcBef>
                  <a:spcPct val="0"/>
                </a:spcBef>
                <a:spcAft>
                  <a:spcPct val="0"/>
                </a:spcAft>
                <a:tabLst>
                  <a:tab pos="3946525" algn="l"/>
                </a:tabLst>
                <a:defRPr kumimoji="1" sz="2800">
                  <a:solidFill>
                    <a:schemeClr val="tx1"/>
                  </a:solidFill>
                  <a:latin typeface="Arial" charset="0"/>
                  <a:ea typeface="新細明體" charset="-120"/>
                </a:defRPr>
              </a:lvl6pPr>
              <a:lvl7pPr marL="2971800" indent="-228600" eaLnBrk="0" fontAlgn="base" hangingPunct="0">
                <a:spcBef>
                  <a:spcPct val="0"/>
                </a:spcBef>
                <a:spcAft>
                  <a:spcPct val="0"/>
                </a:spcAft>
                <a:tabLst>
                  <a:tab pos="3946525" algn="l"/>
                </a:tabLst>
                <a:defRPr kumimoji="1" sz="2800">
                  <a:solidFill>
                    <a:schemeClr val="tx1"/>
                  </a:solidFill>
                  <a:latin typeface="Arial" charset="0"/>
                  <a:ea typeface="新細明體" charset="-120"/>
                </a:defRPr>
              </a:lvl7pPr>
              <a:lvl8pPr marL="3429000" indent="-228600" eaLnBrk="0" fontAlgn="base" hangingPunct="0">
                <a:spcBef>
                  <a:spcPct val="0"/>
                </a:spcBef>
                <a:spcAft>
                  <a:spcPct val="0"/>
                </a:spcAft>
                <a:tabLst>
                  <a:tab pos="3946525" algn="l"/>
                </a:tabLst>
                <a:defRPr kumimoji="1" sz="2800">
                  <a:solidFill>
                    <a:schemeClr val="tx1"/>
                  </a:solidFill>
                  <a:latin typeface="Arial" charset="0"/>
                  <a:ea typeface="新細明體" charset="-120"/>
                </a:defRPr>
              </a:lvl8pPr>
              <a:lvl9pPr marL="3886200" indent="-228600" eaLnBrk="0" fontAlgn="base" hangingPunct="0">
                <a:spcBef>
                  <a:spcPct val="0"/>
                </a:spcBef>
                <a:spcAft>
                  <a:spcPct val="0"/>
                </a:spcAft>
                <a:tabLst>
                  <a:tab pos="3946525" algn="l"/>
                </a:tabLst>
                <a:defRPr kumimoji="1" sz="2800">
                  <a:solidFill>
                    <a:schemeClr val="tx1"/>
                  </a:solidFill>
                  <a:latin typeface="Arial" charset="0"/>
                  <a:ea typeface="新細明體" charset="-120"/>
                </a:defRPr>
              </a:lvl9pPr>
            </a:lstStyle>
            <a:p>
              <a:pPr eaLnBrk="1" hangingPunct="1"/>
              <a:r>
                <a:rPr lang="zh-HK" altLang="zh-HK">
                  <a:solidFill>
                    <a:srgbClr val="FF0000"/>
                  </a:solidFill>
                </a:rPr>
                <a:t>∴</a:t>
              </a:r>
              <a:r>
                <a:rPr lang="en-US" altLang="zh-HK">
                  <a:solidFill>
                    <a:srgbClr val="FF0000"/>
                  </a:solidFill>
                </a:rPr>
                <a:t> </a:t>
              </a:r>
              <a:r>
                <a:rPr lang="zh-HK" altLang="zh-HK">
                  <a:solidFill>
                    <a:srgbClr val="FF0000"/>
                  </a:solidFill>
                </a:rPr>
                <a:t>所需</a:t>
              </a:r>
              <a:r>
                <a:rPr lang="en-US" altLang="zh-HK">
                  <a:solidFill>
                    <a:srgbClr val="FF0000"/>
                  </a:solidFill>
                </a:rPr>
                <a:t> O</a:t>
              </a:r>
              <a:r>
                <a:rPr lang="en-US" altLang="zh-HK" baseline="-25000">
                  <a:solidFill>
                    <a:srgbClr val="FF0000"/>
                  </a:solidFill>
                </a:rPr>
                <a:t>2 </a:t>
              </a:r>
              <a:r>
                <a:rPr lang="zh-HK" altLang="zh-HK">
                  <a:solidFill>
                    <a:srgbClr val="FF0000"/>
                  </a:solidFill>
                </a:rPr>
                <a:t>的體積</a:t>
              </a:r>
              <a:r>
                <a:rPr lang="en-US" altLang="zh-HK">
                  <a:solidFill>
                    <a:srgbClr val="FF0000"/>
                  </a:solidFill>
                </a:rPr>
                <a:t> = 24.0 </a:t>
              </a:r>
              <a:r>
                <a:rPr lang="en-US" altLang="zh-HK">
                  <a:solidFill>
                    <a:srgbClr val="FF0000"/>
                  </a:solidFill>
                  <a:sym typeface="Symbol" pitchFamily="18" charset="2"/>
                </a:rPr>
                <a:t> </a:t>
              </a:r>
              <a:r>
                <a:rPr lang="en-US" altLang="zh-HK" baseline="40000">
                  <a:solidFill>
                    <a:srgbClr val="FF0000"/>
                  </a:solidFill>
                  <a:sym typeface="Symbol" pitchFamily="18" charset="2"/>
                </a:rPr>
                <a:t>___  </a:t>
              </a:r>
              <a:r>
                <a:rPr lang="en-US" altLang="zh-HK">
                  <a:solidFill>
                    <a:srgbClr val="FF0000"/>
                  </a:solidFill>
                  <a:sym typeface="Symbol" pitchFamily="18" charset="2"/>
                </a:rPr>
                <a:t>cm</a:t>
              </a:r>
              <a:r>
                <a:rPr lang="en-US" altLang="zh-HK" baseline="30000">
                  <a:solidFill>
                    <a:srgbClr val="FF0000"/>
                  </a:solidFill>
                  <a:sym typeface="Symbol" pitchFamily="18" charset="2"/>
                </a:rPr>
                <a:t>3</a:t>
              </a:r>
              <a:r>
                <a:rPr lang="en-US" altLang="zh-HK">
                  <a:solidFill>
                    <a:srgbClr val="FF0000"/>
                  </a:solidFill>
                  <a:sym typeface="Symbol" pitchFamily="18" charset="2"/>
                </a:rPr>
                <a:t> = 12.0 cm</a:t>
              </a:r>
              <a:r>
                <a:rPr lang="en-US" altLang="zh-HK" baseline="30000">
                  <a:solidFill>
                    <a:srgbClr val="FF0000"/>
                  </a:solidFill>
                  <a:sym typeface="Symbol" pitchFamily="18" charset="2"/>
                </a:rPr>
                <a:t>3</a:t>
              </a:r>
            </a:p>
          </p:txBody>
        </p:sp>
        <p:sp>
          <p:nvSpPr>
            <p:cNvPr id="9" name="文字方塊 10"/>
            <p:cNvSpPr txBox="1">
              <a:spLocks noChangeArrowheads="1"/>
            </p:cNvSpPr>
            <p:nvPr/>
          </p:nvSpPr>
          <p:spPr bwMode="auto">
            <a:xfrm>
              <a:off x="5483969" y="4923184"/>
              <a:ext cx="3841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HK" dirty="0">
                  <a:solidFill>
                    <a:srgbClr val="FF0000"/>
                  </a:solidFill>
                </a:rPr>
                <a:t>1</a:t>
              </a:r>
            </a:p>
            <a:p>
              <a:pPr eaLnBrk="1" hangingPunct="1"/>
              <a:r>
                <a:rPr lang="en-US" altLang="zh-HK" dirty="0">
                  <a:solidFill>
                    <a:srgbClr val="FF0000"/>
                  </a:solidFill>
                </a:rPr>
                <a:t>2</a:t>
              </a:r>
              <a:endParaRPr lang="zh-HK" altLang="en-US" dirty="0">
                <a:solidFill>
                  <a:srgbClr val="FF0000"/>
                </a:solidFill>
              </a:endParaRPr>
            </a:p>
          </p:txBody>
        </p:sp>
      </p:grpSp>
    </p:spTree>
    <p:extLst>
      <p:ext uri="{BB962C8B-B14F-4D97-AF65-F5344CB8AC3E}">
        <p14:creationId xmlns:p14="http://schemas.microsoft.com/office/powerpoint/2010/main" val="976308314"/>
      </p:ext>
    </p:extLst>
  </p:cSld>
  <p:clrMapOvr>
    <a:masterClrMapping/>
  </p:clrMapOvr>
  <p:timing>
    <p:tnLst>
      <p:par>
        <p:cTn id="1" dur="indefinite" restart="never" nodeType="tmRoot"/>
      </p:par>
    </p:tnLst>
  </p:timing>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80280" y="404664"/>
            <a:ext cx="5832475" cy="584200"/>
          </a:xfrm>
          <a:prstGeom prst="rect">
            <a:avLst/>
          </a:prstGeom>
          <a:solidFill>
            <a:schemeClr val="bg1">
              <a:alpha val="0"/>
            </a:schemeClr>
          </a:solidFill>
          <a:ln>
            <a:noFill/>
          </a:ln>
          <a:effectLst/>
          <a:extLst/>
        </p:spPr>
        <p:txBody>
          <a:bodyPr>
            <a:spAutoFit/>
          </a:bodyPr>
          <a:lstStyle/>
          <a:p>
            <a:pPr marL="900113" indent="-900113" defTabSz="901700" eaLnBrk="1" fontAlgn="auto" hangingPunct="1">
              <a:spcBef>
                <a:spcPts val="0"/>
              </a:spcBef>
              <a:spcAft>
                <a:spcPts val="0"/>
              </a:spcAft>
              <a:defRPr/>
            </a:pPr>
            <a:r>
              <a:rPr kumimoji="0" lang="zh-TW" altLang="en-US" sz="3200" b="1" dirty="0" smtClean="0">
                <a:solidFill>
                  <a:srgbClr val="006600"/>
                </a:solidFill>
                <a:latin typeface="Arial" panose="020B0604020202020204" pitchFamily="34" charset="0"/>
                <a:ea typeface="+mn-ea"/>
                <a:cs typeface="Arial" panose="020B0604020202020204" pitchFamily="34" charset="0"/>
              </a:rPr>
              <a:t>基於</a:t>
            </a:r>
            <a:r>
              <a:rPr kumimoji="0" lang="zh-TW" altLang="en-US" sz="3200" b="1" dirty="0">
                <a:solidFill>
                  <a:srgbClr val="006600"/>
                </a:solidFill>
                <a:latin typeface="Arial" panose="020B0604020202020204" pitchFamily="34" charset="0"/>
                <a:ea typeface="+mn-ea"/>
                <a:cs typeface="Arial" panose="020B0604020202020204" pitchFamily="34" charset="0"/>
              </a:rPr>
              <a:t>摩爾概念的混合計算</a:t>
            </a:r>
            <a:endParaRPr kumimoji="0" lang="en-US" altLang="zh-TW" sz="3200" b="1" dirty="0">
              <a:solidFill>
                <a:srgbClr val="006600"/>
              </a:solidFill>
              <a:latin typeface="Arial" panose="020B0604020202020204" pitchFamily="34" charset="0"/>
              <a:ea typeface="+mn-ea"/>
              <a:cs typeface="Arial" panose="020B0604020202020204" pitchFamily="34" charset="0"/>
            </a:endParaRPr>
          </a:p>
        </p:txBody>
      </p:sp>
      <p:sp>
        <p:nvSpPr>
          <p:cNvPr id="43" name="圓角矩形 42"/>
          <p:cNvSpPr/>
          <p:nvPr/>
        </p:nvSpPr>
        <p:spPr>
          <a:xfrm>
            <a:off x="4028380" y="3390578"/>
            <a:ext cx="1641475" cy="682625"/>
          </a:xfrm>
          <a:prstGeom prst="roundRect">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kumimoji="0" lang="zh-TW" altLang="en-US" sz="2600" b="1" dirty="0">
                <a:solidFill>
                  <a:schemeClr val="tx1"/>
                </a:solidFill>
                <a:latin typeface="Arial" panose="020B0604020202020204" pitchFamily="34" charset="0"/>
                <a:cs typeface="Arial" panose="020B0604020202020204" pitchFamily="34" charset="0"/>
              </a:rPr>
              <a:t>摩爾數</a:t>
            </a:r>
            <a:endParaRPr kumimoji="0" lang="zh-HK" altLang="en-US" sz="2600" b="1" dirty="0">
              <a:solidFill>
                <a:schemeClr val="tx1"/>
              </a:solidFill>
              <a:latin typeface="Arial" panose="020B0604020202020204" pitchFamily="34" charset="0"/>
              <a:cs typeface="Arial" panose="020B0604020202020204" pitchFamily="34" charset="0"/>
            </a:endParaRPr>
          </a:p>
        </p:txBody>
      </p:sp>
      <p:sp>
        <p:nvSpPr>
          <p:cNvPr id="44" name="圓角矩形 43"/>
          <p:cNvSpPr/>
          <p:nvPr/>
        </p:nvSpPr>
        <p:spPr>
          <a:xfrm>
            <a:off x="3725168" y="5801990"/>
            <a:ext cx="2287587" cy="539750"/>
          </a:xfrm>
          <a:prstGeom prst="round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kumimoji="0" lang="zh-TW" altLang="en-US" sz="2600" dirty="0">
                <a:solidFill>
                  <a:schemeClr val="tx1"/>
                </a:solidFill>
                <a:latin typeface="Arial" panose="020B0604020202020204" pitchFamily="34" charset="0"/>
                <a:cs typeface="Arial" panose="020B0604020202020204" pitchFamily="34" charset="0"/>
              </a:rPr>
              <a:t>式單位數目</a:t>
            </a:r>
            <a:endParaRPr kumimoji="0" lang="zh-HK" altLang="en-US" sz="2600" dirty="0">
              <a:solidFill>
                <a:schemeClr val="tx1"/>
              </a:solidFill>
              <a:latin typeface="Arial" panose="020B0604020202020204" pitchFamily="34" charset="0"/>
              <a:cs typeface="Arial" panose="020B0604020202020204" pitchFamily="34" charset="0"/>
            </a:endParaRPr>
          </a:p>
        </p:txBody>
      </p:sp>
      <p:cxnSp>
        <p:nvCxnSpPr>
          <p:cNvPr id="45" name="直線單箭頭接點 44"/>
          <p:cNvCxnSpPr/>
          <p:nvPr/>
        </p:nvCxnSpPr>
        <p:spPr>
          <a:xfrm>
            <a:off x="4855468" y="4076378"/>
            <a:ext cx="0" cy="1727200"/>
          </a:xfrm>
          <a:prstGeom prst="straightConnector1">
            <a:avLst/>
          </a:prstGeom>
          <a:ln w="63500">
            <a:solidFill>
              <a:srgbClr val="FF0066"/>
            </a:solidFill>
            <a:headEnd type="stealth" w="med" len="med"/>
            <a:tailEnd type="stealth" w="med" len="med"/>
          </a:ln>
        </p:spPr>
        <p:style>
          <a:lnRef idx="1">
            <a:schemeClr val="accent1"/>
          </a:lnRef>
          <a:fillRef idx="0">
            <a:schemeClr val="accent1"/>
          </a:fillRef>
          <a:effectRef idx="0">
            <a:schemeClr val="accent1"/>
          </a:effectRef>
          <a:fontRef idx="minor">
            <a:schemeClr val="tx1"/>
          </a:fontRef>
        </p:style>
      </p:cxnSp>
      <p:sp>
        <p:nvSpPr>
          <p:cNvPr id="46" name="文字方塊 28"/>
          <p:cNvSpPr txBox="1">
            <a:spLocks noChangeArrowheads="1"/>
          </p:cNvSpPr>
          <p:nvPr/>
        </p:nvSpPr>
        <p:spPr bwMode="auto">
          <a:xfrm>
            <a:off x="4887218" y="5041578"/>
            <a:ext cx="3549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 </a:t>
            </a:r>
            <a:r>
              <a:rPr kumimoji="0" lang="en-US" altLang="zh-HK" sz="2000" baseline="45000">
                <a:latin typeface="Arial" charset="0"/>
                <a:cs typeface="Arial" charset="0"/>
              </a:rPr>
              <a:t>______________________________</a:t>
            </a:r>
            <a:endParaRPr kumimoji="0" lang="zh-HK" altLang="en-US" sz="2000">
              <a:latin typeface="Arial" charset="0"/>
              <a:cs typeface="Arial" charset="0"/>
            </a:endParaRPr>
          </a:p>
        </p:txBody>
      </p:sp>
      <p:sp>
        <p:nvSpPr>
          <p:cNvPr id="47" name="文字方塊 29"/>
          <p:cNvSpPr txBox="1">
            <a:spLocks noChangeArrowheads="1"/>
          </p:cNvSpPr>
          <p:nvPr/>
        </p:nvSpPr>
        <p:spPr bwMode="auto">
          <a:xfrm>
            <a:off x="5171380" y="4893940"/>
            <a:ext cx="28114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latin typeface="Arial" charset="0"/>
                <a:cs typeface="Arial" charset="0"/>
              </a:rPr>
              <a:t>式單位數目</a:t>
            </a:r>
            <a:endParaRPr kumimoji="0" lang="en-US" altLang="zh-TW" sz="2000">
              <a:latin typeface="Arial" charset="0"/>
              <a:cs typeface="Arial" charset="0"/>
            </a:endParaRPr>
          </a:p>
          <a:p>
            <a:pPr algn="ctr" eaLnBrk="1" hangingPunct="1"/>
            <a:r>
              <a:rPr lang="zh-TW" altLang="en-US" sz="2000"/>
              <a:t>亞佛加德羅常數 </a:t>
            </a:r>
            <a:r>
              <a:rPr kumimoji="0" lang="en-US" altLang="zh-HK" sz="2000">
                <a:solidFill>
                  <a:srgbClr val="3399FF"/>
                </a:solidFill>
                <a:latin typeface="Arial" charset="0"/>
                <a:cs typeface="Arial" charset="0"/>
              </a:rPr>
              <a:t>(mol</a:t>
            </a:r>
            <a:r>
              <a:rPr kumimoji="0" lang="en-US" altLang="zh-HK" sz="2000" baseline="30000">
                <a:solidFill>
                  <a:srgbClr val="3399FF"/>
                </a:solidFill>
                <a:latin typeface="Arial" charset="0"/>
                <a:cs typeface="Arial" charset="0"/>
                <a:sym typeface="Symbol" pitchFamily="18" charset="2"/>
              </a:rPr>
              <a:t></a:t>
            </a:r>
            <a:r>
              <a:rPr kumimoji="0" lang="en-US" altLang="zh-HK" sz="2000" baseline="30000">
                <a:solidFill>
                  <a:srgbClr val="3399FF"/>
                </a:solidFill>
                <a:latin typeface="Arial" charset="0"/>
                <a:cs typeface="Arial" charset="0"/>
              </a:rPr>
              <a:t>1</a:t>
            </a:r>
            <a:r>
              <a:rPr kumimoji="0" lang="en-US" altLang="zh-HK" sz="2000">
                <a:solidFill>
                  <a:srgbClr val="3399FF"/>
                </a:solidFill>
                <a:latin typeface="Arial" charset="0"/>
                <a:cs typeface="Arial" charset="0"/>
              </a:rPr>
              <a:t>)</a:t>
            </a:r>
            <a:endParaRPr kumimoji="0" lang="zh-HK" altLang="en-US" sz="2000">
              <a:solidFill>
                <a:srgbClr val="3399FF"/>
              </a:solidFill>
              <a:latin typeface="Arial" charset="0"/>
              <a:cs typeface="Arial" charset="0"/>
            </a:endParaRPr>
          </a:p>
        </p:txBody>
      </p:sp>
      <p:sp>
        <p:nvSpPr>
          <p:cNvPr id="49" name="圓角矩形 48"/>
          <p:cNvSpPr/>
          <p:nvPr/>
        </p:nvSpPr>
        <p:spPr>
          <a:xfrm>
            <a:off x="4152205" y="1268090"/>
            <a:ext cx="1406525" cy="539750"/>
          </a:xfrm>
          <a:prstGeom prst="round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kumimoji="0" lang="zh-TW" altLang="en-US" sz="2600" dirty="0">
                <a:solidFill>
                  <a:schemeClr val="tx1"/>
                </a:solidFill>
                <a:latin typeface="Arial" panose="020B0604020202020204" pitchFamily="34" charset="0"/>
                <a:cs typeface="Arial" panose="020B0604020202020204" pitchFamily="34" charset="0"/>
              </a:rPr>
              <a:t>質量</a:t>
            </a:r>
            <a:endParaRPr kumimoji="0" lang="zh-HK" altLang="en-US" sz="2600" dirty="0">
              <a:solidFill>
                <a:schemeClr val="tx1"/>
              </a:solidFill>
              <a:latin typeface="Arial" panose="020B0604020202020204" pitchFamily="34" charset="0"/>
              <a:cs typeface="Arial" panose="020B0604020202020204" pitchFamily="34" charset="0"/>
            </a:endParaRPr>
          </a:p>
        </p:txBody>
      </p:sp>
      <p:cxnSp>
        <p:nvCxnSpPr>
          <p:cNvPr id="50" name="直線單箭頭接點 49"/>
          <p:cNvCxnSpPr/>
          <p:nvPr/>
        </p:nvCxnSpPr>
        <p:spPr>
          <a:xfrm>
            <a:off x="4860230" y="1847528"/>
            <a:ext cx="0" cy="1549400"/>
          </a:xfrm>
          <a:prstGeom prst="straightConnector1">
            <a:avLst/>
          </a:prstGeom>
          <a:ln w="63500">
            <a:solidFill>
              <a:srgbClr val="FF0066"/>
            </a:solidFill>
            <a:headEnd type="stealth" w="med" len="med"/>
            <a:tailEnd type="stealth" w="med" len="med"/>
          </a:ln>
        </p:spPr>
        <p:style>
          <a:lnRef idx="1">
            <a:schemeClr val="accent1"/>
          </a:lnRef>
          <a:fillRef idx="0">
            <a:schemeClr val="accent1"/>
          </a:fillRef>
          <a:effectRef idx="0">
            <a:schemeClr val="accent1"/>
          </a:effectRef>
          <a:fontRef idx="minor">
            <a:schemeClr val="tx1"/>
          </a:fontRef>
        </p:style>
      </p:cxnSp>
      <p:sp>
        <p:nvSpPr>
          <p:cNvPr id="52" name="文字方塊 20"/>
          <p:cNvSpPr txBox="1">
            <a:spLocks noChangeArrowheads="1"/>
          </p:cNvSpPr>
          <p:nvPr/>
        </p:nvSpPr>
        <p:spPr bwMode="auto">
          <a:xfrm>
            <a:off x="4901505" y="2330128"/>
            <a:ext cx="30956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 </a:t>
            </a:r>
            <a:r>
              <a:rPr kumimoji="0" lang="en-US" altLang="zh-HK" sz="2000" baseline="45000">
                <a:latin typeface="Arial" charset="0"/>
                <a:cs typeface="Arial" charset="0"/>
              </a:rPr>
              <a:t>_______________________</a:t>
            </a:r>
            <a:endParaRPr kumimoji="0" lang="zh-HK" altLang="en-US" sz="2000">
              <a:latin typeface="Arial" charset="0"/>
              <a:cs typeface="Arial" charset="0"/>
            </a:endParaRPr>
          </a:p>
        </p:txBody>
      </p:sp>
      <p:sp>
        <p:nvSpPr>
          <p:cNvPr id="53" name="文字方塊 21"/>
          <p:cNvSpPr txBox="1">
            <a:spLocks noChangeArrowheads="1"/>
          </p:cNvSpPr>
          <p:nvPr/>
        </p:nvSpPr>
        <p:spPr bwMode="auto">
          <a:xfrm>
            <a:off x="5188843" y="2163440"/>
            <a:ext cx="22669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latin typeface="Arial" charset="0"/>
                <a:cs typeface="Arial" charset="0"/>
              </a:rPr>
              <a:t>質量</a:t>
            </a:r>
            <a:r>
              <a:rPr kumimoji="0" lang="en-US" altLang="zh-HK" sz="2000">
                <a:latin typeface="Arial" charset="0"/>
                <a:cs typeface="Arial" charset="0"/>
              </a:rPr>
              <a:t> </a:t>
            </a:r>
            <a:r>
              <a:rPr kumimoji="0" lang="en-US" altLang="zh-HK" sz="2000">
                <a:solidFill>
                  <a:srgbClr val="3399FF"/>
                </a:solidFill>
                <a:latin typeface="Arial" charset="0"/>
                <a:cs typeface="Arial" charset="0"/>
              </a:rPr>
              <a:t>(g)</a:t>
            </a:r>
          </a:p>
          <a:p>
            <a:pPr algn="ctr" eaLnBrk="1" hangingPunct="1"/>
            <a:r>
              <a:rPr kumimoji="0" lang="zh-TW" altLang="en-US" sz="2000">
                <a:latin typeface="Arial" charset="0"/>
                <a:cs typeface="Arial" charset="0"/>
              </a:rPr>
              <a:t>摩爾質量</a:t>
            </a:r>
            <a:r>
              <a:rPr kumimoji="0" lang="en-US" altLang="zh-HK" sz="2000">
                <a:latin typeface="Arial" charset="0"/>
                <a:cs typeface="Arial" charset="0"/>
              </a:rPr>
              <a:t> </a:t>
            </a:r>
            <a:r>
              <a:rPr kumimoji="0" lang="en-US" altLang="zh-HK" sz="2000">
                <a:solidFill>
                  <a:srgbClr val="3399FF"/>
                </a:solidFill>
                <a:latin typeface="Arial" charset="0"/>
                <a:cs typeface="Arial" charset="0"/>
              </a:rPr>
              <a:t>(g mol</a:t>
            </a:r>
            <a:r>
              <a:rPr kumimoji="0" lang="en-US" altLang="zh-HK" sz="2000" baseline="30000">
                <a:solidFill>
                  <a:srgbClr val="3399FF"/>
                </a:solidFill>
                <a:latin typeface="Arial" charset="0"/>
                <a:cs typeface="Arial" charset="0"/>
                <a:sym typeface="Symbol" pitchFamily="18" charset="2"/>
              </a:rPr>
              <a:t></a:t>
            </a:r>
            <a:r>
              <a:rPr kumimoji="0" lang="en-US" altLang="zh-HK" sz="2000" baseline="30000">
                <a:solidFill>
                  <a:srgbClr val="3399FF"/>
                </a:solidFill>
                <a:latin typeface="Arial" charset="0"/>
                <a:cs typeface="Arial" charset="0"/>
              </a:rPr>
              <a:t>1</a:t>
            </a:r>
            <a:r>
              <a:rPr kumimoji="0" lang="en-US" altLang="zh-HK" sz="2000">
                <a:solidFill>
                  <a:srgbClr val="3399FF"/>
                </a:solidFill>
                <a:latin typeface="Arial" charset="0"/>
                <a:cs typeface="Arial" charset="0"/>
              </a:rPr>
              <a:t>)</a:t>
            </a:r>
            <a:endParaRPr kumimoji="0" lang="zh-HK" altLang="en-US" sz="2000">
              <a:solidFill>
                <a:srgbClr val="3399FF"/>
              </a:solidFill>
              <a:latin typeface="Arial" charset="0"/>
              <a:cs typeface="Arial" charset="0"/>
            </a:endParaRPr>
          </a:p>
        </p:txBody>
      </p:sp>
      <p:sp>
        <p:nvSpPr>
          <p:cNvPr id="54" name="圓角矩形 53"/>
          <p:cNvSpPr/>
          <p:nvPr/>
        </p:nvSpPr>
        <p:spPr>
          <a:xfrm>
            <a:off x="253305" y="3281040"/>
            <a:ext cx="1952625" cy="900113"/>
          </a:xfrm>
          <a:prstGeom prst="round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kumimoji="0" lang="zh-TW" altLang="en-US" sz="2600" dirty="0">
                <a:solidFill>
                  <a:schemeClr val="tx1"/>
                </a:solidFill>
                <a:latin typeface="Arial" panose="020B0604020202020204" pitchFamily="34" charset="0"/>
                <a:cs typeface="Arial" panose="020B0604020202020204" pitchFamily="34" charset="0"/>
              </a:rPr>
              <a:t>溶液的</a:t>
            </a:r>
            <a:endParaRPr kumimoji="0" lang="en-US" altLang="zh-TW" sz="2600" dirty="0">
              <a:solidFill>
                <a:schemeClr val="tx1"/>
              </a:solidFill>
              <a:latin typeface="Arial" panose="020B0604020202020204" pitchFamily="34" charset="0"/>
              <a:cs typeface="Arial" panose="020B0604020202020204" pitchFamily="34" charset="0"/>
            </a:endParaRPr>
          </a:p>
          <a:p>
            <a:pPr algn="ctr" eaLnBrk="1" fontAlgn="auto" hangingPunct="1">
              <a:spcBef>
                <a:spcPts val="0"/>
              </a:spcBef>
              <a:spcAft>
                <a:spcPts val="0"/>
              </a:spcAft>
              <a:defRPr/>
            </a:pPr>
            <a:r>
              <a:rPr kumimoji="0" lang="zh-TW" altLang="en-US" sz="2600" dirty="0">
                <a:solidFill>
                  <a:schemeClr val="tx1"/>
                </a:solidFill>
                <a:latin typeface="Arial" panose="020B0604020202020204" pitchFamily="34" charset="0"/>
                <a:cs typeface="Arial" panose="020B0604020202020204" pitchFamily="34" charset="0"/>
              </a:rPr>
              <a:t>摩爾濃度</a:t>
            </a:r>
            <a:endParaRPr kumimoji="0" lang="zh-HK" altLang="en-US" sz="2600" dirty="0">
              <a:solidFill>
                <a:schemeClr val="tx1"/>
              </a:solidFill>
              <a:latin typeface="Arial" panose="020B0604020202020204" pitchFamily="34" charset="0"/>
              <a:cs typeface="Arial" panose="020B0604020202020204" pitchFamily="34" charset="0"/>
            </a:endParaRPr>
          </a:p>
        </p:txBody>
      </p:sp>
      <p:cxnSp>
        <p:nvCxnSpPr>
          <p:cNvPr id="55" name="直線單箭頭接點 54"/>
          <p:cNvCxnSpPr/>
          <p:nvPr/>
        </p:nvCxnSpPr>
        <p:spPr>
          <a:xfrm>
            <a:off x="2196405" y="3708078"/>
            <a:ext cx="1800225" cy="0"/>
          </a:xfrm>
          <a:prstGeom prst="straightConnector1">
            <a:avLst/>
          </a:prstGeom>
          <a:ln w="63500">
            <a:solidFill>
              <a:srgbClr val="FF0066"/>
            </a:solidFill>
            <a:headEnd type="stealth" w="med" len="med"/>
            <a:tailEnd type="stealth" w="med" len="med"/>
          </a:ln>
        </p:spPr>
        <p:style>
          <a:lnRef idx="1">
            <a:schemeClr val="accent1"/>
          </a:lnRef>
          <a:fillRef idx="0">
            <a:schemeClr val="accent1"/>
          </a:fillRef>
          <a:effectRef idx="0">
            <a:schemeClr val="accent1"/>
          </a:effectRef>
          <a:fontRef idx="minor">
            <a:schemeClr val="tx1"/>
          </a:fontRef>
        </p:style>
      </p:cxnSp>
      <p:sp>
        <p:nvSpPr>
          <p:cNvPr id="57" name="文字方塊 31"/>
          <p:cNvSpPr txBox="1">
            <a:spLocks noChangeArrowheads="1"/>
          </p:cNvSpPr>
          <p:nvPr/>
        </p:nvSpPr>
        <p:spPr bwMode="auto">
          <a:xfrm>
            <a:off x="1848743" y="4095428"/>
            <a:ext cx="2949575" cy="101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 </a:t>
            </a:r>
            <a:r>
              <a:rPr kumimoji="0" lang="zh-TW" altLang="en-US" sz="2000">
                <a:latin typeface="Arial" charset="0"/>
                <a:cs typeface="Arial" charset="0"/>
              </a:rPr>
              <a:t>摩爾濃度</a:t>
            </a:r>
            <a:r>
              <a:rPr kumimoji="0" lang="en-US" altLang="zh-HK" sz="2000">
                <a:latin typeface="Arial" charset="0"/>
                <a:cs typeface="Arial" charset="0"/>
              </a:rPr>
              <a:t> </a:t>
            </a:r>
            <a:r>
              <a:rPr kumimoji="0" lang="en-US" altLang="zh-HK" sz="2000">
                <a:solidFill>
                  <a:srgbClr val="3399FF"/>
                </a:solidFill>
                <a:latin typeface="Arial" charset="0"/>
                <a:cs typeface="Arial" charset="0"/>
              </a:rPr>
              <a:t>(mol dm</a:t>
            </a:r>
            <a:r>
              <a:rPr kumimoji="0" lang="en-US" altLang="zh-HK" sz="2000" baseline="30000">
                <a:solidFill>
                  <a:srgbClr val="3399FF"/>
                </a:solidFill>
                <a:latin typeface="Arial" charset="0"/>
                <a:cs typeface="Arial" charset="0"/>
                <a:sym typeface="Symbol" pitchFamily="18" charset="2"/>
              </a:rPr>
              <a:t></a:t>
            </a:r>
            <a:r>
              <a:rPr kumimoji="0" lang="en-US" altLang="zh-HK" sz="2000" baseline="30000">
                <a:solidFill>
                  <a:srgbClr val="3399FF"/>
                </a:solidFill>
                <a:latin typeface="Arial" charset="0"/>
                <a:cs typeface="Arial" charset="0"/>
              </a:rPr>
              <a:t>3</a:t>
            </a:r>
            <a:r>
              <a:rPr kumimoji="0" lang="en-US" altLang="zh-HK" sz="2000">
                <a:solidFill>
                  <a:srgbClr val="3399FF"/>
                </a:solidFill>
                <a:latin typeface="Arial" charset="0"/>
                <a:cs typeface="Arial" charset="0"/>
              </a:rPr>
              <a:t>) </a:t>
            </a:r>
            <a:r>
              <a:rPr kumimoji="0" lang="en-US" altLang="zh-HK" sz="2000">
                <a:latin typeface="Arial" charset="0"/>
                <a:cs typeface="Arial" charset="0"/>
                <a:sym typeface="Symbol" pitchFamily="18" charset="2"/>
              </a:rPr>
              <a:t></a:t>
            </a:r>
          </a:p>
          <a:p>
            <a:pPr eaLnBrk="1" hangingPunct="1"/>
            <a:r>
              <a:rPr kumimoji="0" lang="en-US" altLang="zh-TW" sz="2000">
                <a:latin typeface="Arial" charset="0"/>
                <a:cs typeface="Arial" charset="0"/>
                <a:sym typeface="Symbol" pitchFamily="18" charset="2"/>
              </a:rPr>
              <a:t>   </a:t>
            </a:r>
            <a:r>
              <a:rPr kumimoji="0" lang="zh-TW" altLang="en-US" sz="2000">
                <a:latin typeface="Arial" charset="0"/>
                <a:cs typeface="Arial" charset="0"/>
              </a:rPr>
              <a:t>溶液的體積 </a:t>
            </a:r>
            <a:r>
              <a:rPr kumimoji="0" lang="en-US" altLang="zh-HK" sz="2000">
                <a:solidFill>
                  <a:srgbClr val="3399FF"/>
                </a:solidFill>
                <a:latin typeface="Arial" charset="0"/>
                <a:cs typeface="Arial" charset="0"/>
              </a:rPr>
              <a:t>(dm</a:t>
            </a:r>
            <a:r>
              <a:rPr kumimoji="0" lang="en-US" altLang="zh-HK" sz="2000" baseline="30000">
                <a:solidFill>
                  <a:srgbClr val="3399FF"/>
                </a:solidFill>
                <a:latin typeface="Arial" charset="0"/>
                <a:cs typeface="Arial" charset="0"/>
              </a:rPr>
              <a:t>3</a:t>
            </a:r>
            <a:r>
              <a:rPr kumimoji="0" lang="en-US" altLang="zh-HK" sz="2000">
                <a:solidFill>
                  <a:srgbClr val="3399FF"/>
                </a:solidFill>
                <a:latin typeface="Arial" charset="0"/>
                <a:cs typeface="Arial" charset="0"/>
              </a:rPr>
              <a:t>)</a:t>
            </a:r>
          </a:p>
          <a:p>
            <a:pPr eaLnBrk="1" hangingPunct="1"/>
            <a:r>
              <a:rPr kumimoji="0" lang="en-US" altLang="zh-HK" sz="2000">
                <a:latin typeface="Arial" charset="0"/>
                <a:cs typeface="Arial" charset="0"/>
              </a:rPr>
              <a:t>= </a:t>
            </a:r>
            <a:r>
              <a:rPr kumimoji="0" lang="en-US" altLang="zh-HK" sz="2000" i="1">
                <a:latin typeface="Arial" charset="0"/>
                <a:cs typeface="Arial" charset="0"/>
              </a:rPr>
              <a:t>MV</a:t>
            </a:r>
            <a:endParaRPr kumimoji="0" lang="zh-HK" altLang="en-US" sz="2000" i="1">
              <a:latin typeface="Arial" charset="0"/>
              <a:cs typeface="Arial" charset="0"/>
            </a:endParaRPr>
          </a:p>
        </p:txBody>
      </p:sp>
      <p:sp>
        <p:nvSpPr>
          <p:cNvPr id="58" name="圓角矩形 57"/>
          <p:cNvSpPr/>
          <p:nvPr/>
        </p:nvSpPr>
        <p:spPr>
          <a:xfrm>
            <a:off x="7524055" y="3463603"/>
            <a:ext cx="1368425" cy="541337"/>
          </a:xfrm>
          <a:prstGeom prst="round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kumimoji="0" lang="zh-TW" altLang="en-US" sz="2600" dirty="0">
                <a:solidFill>
                  <a:schemeClr val="tx1"/>
                </a:solidFill>
                <a:latin typeface="Arial" panose="020B0604020202020204" pitchFamily="34" charset="0"/>
                <a:cs typeface="Arial" panose="020B0604020202020204" pitchFamily="34" charset="0"/>
              </a:rPr>
              <a:t>體積</a:t>
            </a:r>
            <a:endParaRPr kumimoji="0" lang="zh-HK" altLang="en-US" sz="2600" dirty="0">
              <a:solidFill>
                <a:schemeClr val="tx1"/>
              </a:solidFill>
              <a:latin typeface="Arial" panose="020B0604020202020204" pitchFamily="34" charset="0"/>
              <a:cs typeface="Arial" panose="020B0604020202020204" pitchFamily="34" charset="0"/>
            </a:endParaRPr>
          </a:p>
        </p:txBody>
      </p:sp>
      <p:cxnSp>
        <p:nvCxnSpPr>
          <p:cNvPr id="59" name="直線單箭頭接點 58"/>
          <p:cNvCxnSpPr/>
          <p:nvPr/>
        </p:nvCxnSpPr>
        <p:spPr>
          <a:xfrm>
            <a:off x="5663505" y="3711253"/>
            <a:ext cx="1800225" cy="0"/>
          </a:xfrm>
          <a:prstGeom prst="straightConnector1">
            <a:avLst/>
          </a:prstGeom>
          <a:ln w="63500">
            <a:solidFill>
              <a:srgbClr val="FF0066"/>
            </a:solidFill>
            <a:headEnd type="stealth" w="med" len="med"/>
            <a:tailEnd type="stealth" w="med" len="med"/>
          </a:ln>
        </p:spPr>
        <p:style>
          <a:lnRef idx="1">
            <a:schemeClr val="accent1"/>
          </a:lnRef>
          <a:fillRef idx="0">
            <a:schemeClr val="accent1"/>
          </a:fillRef>
          <a:effectRef idx="0">
            <a:schemeClr val="accent1"/>
          </a:effectRef>
          <a:fontRef idx="minor">
            <a:schemeClr val="tx1"/>
          </a:fontRef>
        </p:style>
      </p:cxnSp>
      <p:sp>
        <p:nvSpPr>
          <p:cNvPr id="60" name="文字方塊 23"/>
          <p:cNvSpPr txBox="1">
            <a:spLocks noChangeArrowheads="1"/>
          </p:cNvSpPr>
          <p:nvPr/>
        </p:nvSpPr>
        <p:spPr bwMode="auto">
          <a:xfrm>
            <a:off x="5436493" y="4181153"/>
            <a:ext cx="3357562"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 </a:t>
            </a:r>
            <a:r>
              <a:rPr kumimoji="0" lang="en-US" altLang="zh-HK" sz="2000" baseline="45000">
                <a:latin typeface="Arial" charset="0"/>
                <a:cs typeface="Arial" charset="0"/>
              </a:rPr>
              <a:t>___________________________</a:t>
            </a:r>
            <a:endParaRPr kumimoji="0" lang="zh-HK" altLang="en-US" sz="2000">
              <a:latin typeface="Arial" charset="0"/>
              <a:cs typeface="Arial" charset="0"/>
            </a:endParaRPr>
          </a:p>
        </p:txBody>
      </p:sp>
      <p:sp>
        <p:nvSpPr>
          <p:cNvPr id="61" name="文字方塊 24"/>
          <p:cNvSpPr txBox="1">
            <a:spLocks noChangeArrowheads="1"/>
          </p:cNvSpPr>
          <p:nvPr/>
        </p:nvSpPr>
        <p:spPr bwMode="auto">
          <a:xfrm>
            <a:off x="5785743" y="4027165"/>
            <a:ext cx="25527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latin typeface="Arial" charset="0"/>
                <a:cs typeface="Arial" charset="0"/>
              </a:rPr>
              <a:t>體積</a:t>
            </a:r>
            <a:r>
              <a:rPr kumimoji="0" lang="en-US" altLang="zh-HK" sz="2000">
                <a:latin typeface="Arial" charset="0"/>
                <a:cs typeface="Arial" charset="0"/>
              </a:rPr>
              <a:t> </a:t>
            </a:r>
            <a:r>
              <a:rPr kumimoji="0" lang="en-US" altLang="zh-HK" sz="2000">
                <a:solidFill>
                  <a:srgbClr val="3399FF"/>
                </a:solidFill>
                <a:latin typeface="Arial" charset="0"/>
                <a:cs typeface="Arial" charset="0"/>
              </a:rPr>
              <a:t>(dm</a:t>
            </a:r>
            <a:r>
              <a:rPr kumimoji="0" lang="en-US" altLang="zh-HK" sz="2000" baseline="30000">
                <a:solidFill>
                  <a:srgbClr val="3399FF"/>
                </a:solidFill>
                <a:latin typeface="Arial" charset="0"/>
                <a:cs typeface="Arial" charset="0"/>
              </a:rPr>
              <a:t>3</a:t>
            </a:r>
            <a:r>
              <a:rPr kumimoji="0" lang="en-US" altLang="zh-HK" sz="2000">
                <a:solidFill>
                  <a:srgbClr val="3399FF"/>
                </a:solidFill>
                <a:latin typeface="Arial" charset="0"/>
                <a:cs typeface="Arial" charset="0"/>
              </a:rPr>
              <a:t>)</a:t>
            </a:r>
          </a:p>
          <a:p>
            <a:pPr algn="ctr" eaLnBrk="1" hangingPunct="1"/>
            <a:r>
              <a:rPr kumimoji="0" lang="zh-TW" altLang="en-US" sz="2000">
                <a:latin typeface="Arial" charset="0"/>
                <a:cs typeface="Arial" charset="0"/>
              </a:rPr>
              <a:t>摩爾體積</a:t>
            </a:r>
            <a:r>
              <a:rPr kumimoji="0" lang="zh-TW" altLang="en-US" sz="2000">
                <a:solidFill>
                  <a:srgbClr val="3399FF"/>
                </a:solidFill>
                <a:latin typeface="Arial" charset="0"/>
                <a:cs typeface="Arial" charset="0"/>
              </a:rPr>
              <a:t> </a:t>
            </a:r>
            <a:r>
              <a:rPr kumimoji="0" lang="en-US" altLang="zh-HK" sz="2000">
                <a:solidFill>
                  <a:srgbClr val="3399FF"/>
                </a:solidFill>
                <a:latin typeface="Arial" charset="0"/>
                <a:cs typeface="Arial" charset="0"/>
              </a:rPr>
              <a:t>(dm</a:t>
            </a:r>
            <a:r>
              <a:rPr kumimoji="0" lang="en-US" altLang="zh-HK" sz="2000" baseline="30000">
                <a:solidFill>
                  <a:srgbClr val="3399FF"/>
                </a:solidFill>
                <a:latin typeface="Arial" charset="0"/>
                <a:cs typeface="Arial" charset="0"/>
              </a:rPr>
              <a:t>3 </a:t>
            </a:r>
            <a:r>
              <a:rPr kumimoji="0" lang="en-US" altLang="zh-HK" sz="2000">
                <a:solidFill>
                  <a:srgbClr val="3399FF"/>
                </a:solidFill>
                <a:latin typeface="Arial" charset="0"/>
                <a:cs typeface="Arial" charset="0"/>
              </a:rPr>
              <a:t>mol</a:t>
            </a:r>
            <a:r>
              <a:rPr kumimoji="0" lang="en-US" altLang="zh-HK" sz="2000" baseline="30000">
                <a:solidFill>
                  <a:srgbClr val="3399FF"/>
                </a:solidFill>
                <a:latin typeface="Arial" charset="0"/>
                <a:cs typeface="Arial" charset="0"/>
                <a:sym typeface="Symbol" pitchFamily="18" charset="2"/>
              </a:rPr>
              <a:t></a:t>
            </a:r>
            <a:r>
              <a:rPr kumimoji="0" lang="en-US" altLang="zh-HK" sz="2000" baseline="30000">
                <a:solidFill>
                  <a:srgbClr val="3399FF"/>
                </a:solidFill>
                <a:latin typeface="Arial" charset="0"/>
                <a:cs typeface="Arial" charset="0"/>
              </a:rPr>
              <a:t>1</a:t>
            </a:r>
            <a:r>
              <a:rPr kumimoji="0" lang="en-US" altLang="zh-HK" sz="2000">
                <a:solidFill>
                  <a:srgbClr val="3399FF"/>
                </a:solidFill>
                <a:latin typeface="Arial" charset="0"/>
                <a:cs typeface="Arial" charset="0"/>
              </a:rPr>
              <a:t>)</a:t>
            </a:r>
            <a:endParaRPr kumimoji="0" lang="zh-HK" altLang="en-US" sz="2000">
              <a:solidFill>
                <a:srgbClr val="3399FF"/>
              </a:solidFill>
              <a:latin typeface="Arial" charset="0"/>
              <a:cs typeface="Arial" charset="0"/>
            </a:endParaRPr>
          </a:p>
        </p:txBody>
      </p:sp>
    </p:spTree>
    <p:extLst>
      <p:ext uri="{BB962C8B-B14F-4D97-AF65-F5344CB8AC3E}">
        <p14:creationId xmlns:p14="http://schemas.microsoft.com/office/powerpoint/2010/main" val="3922620848"/>
      </p:ext>
    </p:extLst>
  </p:cSld>
  <p:clrMapOvr>
    <a:masterClrMapping/>
  </p:clrMapOvr>
  <p:timing>
    <p:tnLst>
      <p:par>
        <p:cTn id="1" dur="indefinite" restart="never" nodeType="tmRoot"/>
      </p:par>
    </p:tn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2"/>
          <p:cNvSpPr>
            <a:spLocks noChangeArrowheads="1"/>
          </p:cNvSpPr>
          <p:nvPr/>
        </p:nvSpPr>
        <p:spPr bwMode="auto">
          <a:xfrm>
            <a:off x="251271" y="818709"/>
            <a:ext cx="8785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tabLst>
                <a:tab pos="544513" algn="l"/>
              </a:tabLst>
              <a:defRPr kumimoji="1" sz="2800">
                <a:solidFill>
                  <a:schemeClr val="tx1"/>
                </a:solidFill>
                <a:latin typeface="Arial" charset="0"/>
                <a:ea typeface="新細明體" charset="-120"/>
              </a:defRPr>
            </a:lvl1pPr>
            <a:lvl2pPr marL="742950" indent="-285750" eaLnBrk="0" hangingPunct="0">
              <a:tabLst>
                <a:tab pos="544513" algn="l"/>
              </a:tabLst>
              <a:defRPr kumimoji="1" sz="2800">
                <a:solidFill>
                  <a:schemeClr val="tx1"/>
                </a:solidFill>
                <a:latin typeface="Arial" charset="0"/>
                <a:ea typeface="新細明體" charset="-120"/>
              </a:defRPr>
            </a:lvl2pPr>
            <a:lvl3pPr marL="1143000" indent="-228600" eaLnBrk="0" hangingPunct="0">
              <a:tabLst>
                <a:tab pos="544513" algn="l"/>
              </a:tabLst>
              <a:defRPr kumimoji="1" sz="2800">
                <a:solidFill>
                  <a:schemeClr val="tx1"/>
                </a:solidFill>
                <a:latin typeface="Arial" charset="0"/>
                <a:ea typeface="新細明體" charset="-120"/>
              </a:defRPr>
            </a:lvl3pPr>
            <a:lvl4pPr marL="1600200" indent="-228600" eaLnBrk="0" hangingPunct="0">
              <a:tabLst>
                <a:tab pos="544513" algn="l"/>
              </a:tabLst>
              <a:defRPr kumimoji="1" sz="2800">
                <a:solidFill>
                  <a:schemeClr val="tx1"/>
                </a:solidFill>
                <a:latin typeface="Arial" charset="0"/>
                <a:ea typeface="新細明體" charset="-120"/>
              </a:defRPr>
            </a:lvl4pPr>
            <a:lvl5pPr marL="2057400" indent="-228600" eaLnBrk="0" hangingPunct="0">
              <a:tabLst>
                <a:tab pos="544513" algn="l"/>
              </a:tabLst>
              <a:defRPr kumimoji="1" sz="2800">
                <a:solidFill>
                  <a:schemeClr val="tx1"/>
                </a:solidFill>
                <a:latin typeface="Arial" charset="0"/>
                <a:ea typeface="新細明體" charset="-120"/>
              </a:defRPr>
            </a:lvl5pPr>
            <a:lvl6pPr marL="2514600" indent="-228600" eaLnBrk="0" fontAlgn="base" hangingPunct="0">
              <a:spcBef>
                <a:spcPct val="0"/>
              </a:spcBef>
              <a:spcAft>
                <a:spcPct val="0"/>
              </a:spcAft>
              <a:tabLst>
                <a:tab pos="544513" algn="l"/>
              </a:tabLst>
              <a:defRPr kumimoji="1" sz="2800">
                <a:solidFill>
                  <a:schemeClr val="tx1"/>
                </a:solidFill>
                <a:latin typeface="Arial" charset="0"/>
                <a:ea typeface="新細明體" charset="-120"/>
              </a:defRPr>
            </a:lvl6pPr>
            <a:lvl7pPr marL="2971800" indent="-228600" eaLnBrk="0" fontAlgn="base" hangingPunct="0">
              <a:spcBef>
                <a:spcPct val="0"/>
              </a:spcBef>
              <a:spcAft>
                <a:spcPct val="0"/>
              </a:spcAft>
              <a:tabLst>
                <a:tab pos="544513" algn="l"/>
              </a:tabLst>
              <a:defRPr kumimoji="1" sz="2800">
                <a:solidFill>
                  <a:schemeClr val="tx1"/>
                </a:solidFill>
                <a:latin typeface="Arial" charset="0"/>
                <a:ea typeface="新細明體" charset="-120"/>
              </a:defRPr>
            </a:lvl7pPr>
            <a:lvl8pPr marL="3429000" indent="-228600" eaLnBrk="0" fontAlgn="base" hangingPunct="0">
              <a:spcBef>
                <a:spcPct val="0"/>
              </a:spcBef>
              <a:spcAft>
                <a:spcPct val="0"/>
              </a:spcAft>
              <a:tabLst>
                <a:tab pos="544513" algn="l"/>
              </a:tabLst>
              <a:defRPr kumimoji="1" sz="2800">
                <a:solidFill>
                  <a:schemeClr val="tx1"/>
                </a:solidFill>
                <a:latin typeface="Arial" charset="0"/>
                <a:ea typeface="新細明體" charset="-120"/>
              </a:defRPr>
            </a:lvl8pPr>
            <a:lvl9pPr marL="3886200" indent="-228600" eaLnBrk="0" fontAlgn="base" hangingPunct="0">
              <a:spcBef>
                <a:spcPct val="0"/>
              </a:spcBef>
              <a:spcAft>
                <a:spcPct val="0"/>
              </a:spcAft>
              <a:tabLst>
                <a:tab pos="544513" algn="l"/>
              </a:tabLst>
              <a:defRPr kumimoji="1" sz="2800">
                <a:solidFill>
                  <a:schemeClr val="tx1"/>
                </a:solidFill>
                <a:latin typeface="Arial" charset="0"/>
                <a:ea typeface="新細明體" charset="-120"/>
              </a:defRPr>
            </a:lvl9pPr>
          </a:lstStyle>
          <a:p>
            <a:pPr eaLnBrk="1" hangingPunct="1"/>
            <a:r>
              <a:rPr lang="en-US" altLang="en-US" dirty="0" err="1"/>
              <a:t>在強烈加熱下，硝酸鉛</a:t>
            </a:r>
            <a:r>
              <a:rPr lang="en-US" altLang="en-US" dirty="0"/>
              <a:t>(II) (</a:t>
            </a:r>
            <a:r>
              <a:rPr lang="en-US" altLang="en-US" dirty="0" err="1"/>
              <a:t>Pb</a:t>
            </a:r>
            <a:r>
              <a:rPr lang="en-US" altLang="en-US" dirty="0"/>
              <a:t>(NO</a:t>
            </a:r>
            <a:r>
              <a:rPr lang="en-US" altLang="en-US" baseline="-25000" dirty="0"/>
              <a:t>3</a:t>
            </a:r>
            <a:r>
              <a:rPr lang="en-US" altLang="en-US" dirty="0"/>
              <a:t>)</a:t>
            </a:r>
            <a:r>
              <a:rPr lang="en-US" altLang="en-US" baseline="-25000" dirty="0"/>
              <a:t>2</a:t>
            </a:r>
            <a:r>
              <a:rPr lang="en-US" altLang="en-US" dirty="0"/>
              <a:t>) </a:t>
            </a:r>
            <a:r>
              <a:rPr lang="en-US" altLang="en-US" dirty="0" err="1"/>
              <a:t>會按以下方程式進行分解</a:t>
            </a:r>
            <a:r>
              <a:rPr lang="en-US" altLang="en-US" dirty="0"/>
              <a:t>：</a:t>
            </a:r>
            <a:endParaRPr lang="zh-TW" altLang="en-US" dirty="0"/>
          </a:p>
        </p:txBody>
      </p:sp>
      <p:sp>
        <p:nvSpPr>
          <p:cNvPr id="3" name="Rectangle 13"/>
          <p:cNvSpPr>
            <a:spLocks noChangeArrowheads="1"/>
          </p:cNvSpPr>
          <p:nvPr/>
        </p:nvSpPr>
        <p:spPr bwMode="auto">
          <a:xfrm>
            <a:off x="251271" y="2945313"/>
            <a:ext cx="87852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15963" indent="-715963" eaLnBrk="0" hangingPunct="0">
              <a:defRPr kumimoji="1" sz="2800">
                <a:solidFill>
                  <a:schemeClr val="tx1"/>
                </a:solidFill>
                <a:latin typeface="Arial" charset="0"/>
                <a:ea typeface="新細明體" charset="-120"/>
              </a:defRPr>
            </a:lvl1pPr>
            <a:lvl2pPr marL="742950" indent="-285750" eaLnBrk="0" hangingPunct="0">
              <a:defRPr kumimoji="1" sz="2800">
                <a:solidFill>
                  <a:schemeClr val="tx1"/>
                </a:solidFill>
                <a:latin typeface="Arial" charset="0"/>
                <a:ea typeface="新細明體" charset="-120"/>
              </a:defRPr>
            </a:lvl2pPr>
            <a:lvl3pPr marL="1143000" indent="-228600" eaLnBrk="0" hangingPunct="0">
              <a:defRPr kumimoji="1" sz="2800">
                <a:solidFill>
                  <a:schemeClr val="tx1"/>
                </a:solidFill>
                <a:latin typeface="Arial" charset="0"/>
                <a:ea typeface="新細明體" charset="-120"/>
              </a:defRPr>
            </a:lvl3pPr>
            <a:lvl4pPr marL="1600200" indent="-228600" eaLnBrk="0" hangingPunct="0">
              <a:defRPr kumimoji="1" sz="2800">
                <a:solidFill>
                  <a:schemeClr val="tx1"/>
                </a:solidFill>
                <a:latin typeface="Arial" charset="0"/>
                <a:ea typeface="新細明體" charset="-120"/>
              </a:defRPr>
            </a:lvl4pPr>
            <a:lvl5pPr marL="2057400" indent="-228600" eaLnBrk="0" hangingPunct="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r>
              <a:rPr lang="en-US" altLang="en-US" dirty="0" err="1" smtClean="0"/>
              <a:t>若把</a:t>
            </a:r>
            <a:r>
              <a:rPr lang="en-US" altLang="en-US" dirty="0" smtClean="0"/>
              <a:t> </a:t>
            </a:r>
            <a:r>
              <a:rPr lang="en-US" altLang="en-US" dirty="0"/>
              <a:t>5.6 g </a:t>
            </a:r>
            <a:r>
              <a:rPr lang="en-US" altLang="en-US" dirty="0" err="1"/>
              <a:t>硝酸鉛</a:t>
            </a:r>
            <a:r>
              <a:rPr lang="en-US" altLang="en-US" dirty="0"/>
              <a:t>(II) </a:t>
            </a:r>
            <a:r>
              <a:rPr lang="en-US" altLang="en-US" dirty="0" err="1"/>
              <a:t>加熱，</a:t>
            </a:r>
            <a:r>
              <a:rPr lang="en-US" altLang="en-US" dirty="0" err="1" smtClean="0"/>
              <a:t>計算</a:t>
            </a:r>
            <a:r>
              <a:rPr lang="zh-TW" altLang="en-US" dirty="0">
                <a:solidFill>
                  <a:srgbClr val="000000"/>
                </a:solidFill>
              </a:rPr>
              <a:t>所生成的二氧化氮的理論體積 </a:t>
            </a:r>
            <a:r>
              <a:rPr lang="en-US" altLang="zh-TW" dirty="0">
                <a:solidFill>
                  <a:srgbClr val="000000"/>
                </a:solidFill>
              </a:rPr>
              <a:t>(</a:t>
            </a:r>
            <a:r>
              <a:rPr lang="zh-TW" altLang="en-US" dirty="0">
                <a:solidFill>
                  <a:srgbClr val="000000"/>
                </a:solidFill>
              </a:rPr>
              <a:t>在常温常壓下</a:t>
            </a:r>
            <a:r>
              <a:rPr lang="zh-TW" altLang="en-US" dirty="0" smtClean="0">
                <a:solidFill>
                  <a:srgbClr val="000000"/>
                </a:solidFill>
              </a:rPr>
              <a:t>量度</a:t>
            </a:r>
            <a:r>
              <a:rPr lang="en-US" altLang="zh-TW" dirty="0" smtClean="0">
                <a:solidFill>
                  <a:srgbClr val="000000"/>
                </a:solidFill>
              </a:rPr>
              <a:t>)</a:t>
            </a:r>
            <a:endParaRPr lang="en-US" altLang="zh-TW" dirty="0">
              <a:solidFill>
                <a:srgbClr val="000000"/>
              </a:solidFill>
            </a:endParaRPr>
          </a:p>
        </p:txBody>
      </p:sp>
      <p:sp>
        <p:nvSpPr>
          <p:cNvPr id="4" name="Rectangle 20"/>
          <p:cNvSpPr>
            <a:spLocks noChangeArrowheads="1"/>
          </p:cNvSpPr>
          <p:nvPr/>
        </p:nvSpPr>
        <p:spPr bwMode="auto">
          <a:xfrm>
            <a:off x="251271" y="1970837"/>
            <a:ext cx="87852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tabLst>
                <a:tab pos="544513" algn="l"/>
              </a:tabLst>
              <a:defRPr kumimoji="1" sz="2800">
                <a:solidFill>
                  <a:schemeClr val="tx1"/>
                </a:solidFill>
                <a:latin typeface="Arial" charset="0"/>
                <a:ea typeface="新細明體" charset="-120"/>
              </a:defRPr>
            </a:lvl1pPr>
            <a:lvl2pPr marL="742950" indent="-285750" eaLnBrk="0" hangingPunct="0">
              <a:tabLst>
                <a:tab pos="544513" algn="l"/>
              </a:tabLst>
              <a:defRPr kumimoji="1" sz="2800">
                <a:solidFill>
                  <a:schemeClr val="tx1"/>
                </a:solidFill>
                <a:latin typeface="Arial" charset="0"/>
                <a:ea typeface="新細明體" charset="-120"/>
              </a:defRPr>
            </a:lvl2pPr>
            <a:lvl3pPr marL="1143000" indent="-228600" eaLnBrk="0" hangingPunct="0">
              <a:tabLst>
                <a:tab pos="544513" algn="l"/>
              </a:tabLst>
              <a:defRPr kumimoji="1" sz="2800">
                <a:solidFill>
                  <a:schemeClr val="tx1"/>
                </a:solidFill>
                <a:latin typeface="Arial" charset="0"/>
                <a:ea typeface="新細明體" charset="-120"/>
              </a:defRPr>
            </a:lvl3pPr>
            <a:lvl4pPr marL="1600200" indent="-228600" eaLnBrk="0" hangingPunct="0">
              <a:tabLst>
                <a:tab pos="544513" algn="l"/>
              </a:tabLst>
              <a:defRPr kumimoji="1" sz="2800">
                <a:solidFill>
                  <a:schemeClr val="tx1"/>
                </a:solidFill>
                <a:latin typeface="Arial" charset="0"/>
                <a:ea typeface="新細明體" charset="-120"/>
              </a:defRPr>
            </a:lvl4pPr>
            <a:lvl5pPr marL="2057400" indent="-228600" eaLnBrk="0" hangingPunct="0">
              <a:tabLst>
                <a:tab pos="544513" algn="l"/>
              </a:tabLst>
              <a:defRPr kumimoji="1" sz="2800">
                <a:solidFill>
                  <a:schemeClr val="tx1"/>
                </a:solidFill>
                <a:latin typeface="Arial" charset="0"/>
                <a:ea typeface="新細明體" charset="-120"/>
              </a:defRPr>
            </a:lvl5pPr>
            <a:lvl6pPr marL="2514600" indent="-228600" eaLnBrk="0" fontAlgn="base" hangingPunct="0">
              <a:spcBef>
                <a:spcPct val="0"/>
              </a:spcBef>
              <a:spcAft>
                <a:spcPct val="0"/>
              </a:spcAft>
              <a:tabLst>
                <a:tab pos="544513" algn="l"/>
              </a:tabLst>
              <a:defRPr kumimoji="1" sz="2800">
                <a:solidFill>
                  <a:schemeClr val="tx1"/>
                </a:solidFill>
                <a:latin typeface="Arial" charset="0"/>
                <a:ea typeface="新細明體" charset="-120"/>
              </a:defRPr>
            </a:lvl6pPr>
            <a:lvl7pPr marL="2971800" indent="-228600" eaLnBrk="0" fontAlgn="base" hangingPunct="0">
              <a:spcBef>
                <a:spcPct val="0"/>
              </a:spcBef>
              <a:spcAft>
                <a:spcPct val="0"/>
              </a:spcAft>
              <a:tabLst>
                <a:tab pos="544513" algn="l"/>
              </a:tabLst>
              <a:defRPr kumimoji="1" sz="2800">
                <a:solidFill>
                  <a:schemeClr val="tx1"/>
                </a:solidFill>
                <a:latin typeface="Arial" charset="0"/>
                <a:ea typeface="新細明體" charset="-120"/>
              </a:defRPr>
            </a:lvl7pPr>
            <a:lvl8pPr marL="3429000" indent="-228600" eaLnBrk="0" fontAlgn="base" hangingPunct="0">
              <a:spcBef>
                <a:spcPct val="0"/>
              </a:spcBef>
              <a:spcAft>
                <a:spcPct val="0"/>
              </a:spcAft>
              <a:tabLst>
                <a:tab pos="544513" algn="l"/>
              </a:tabLst>
              <a:defRPr kumimoji="1" sz="2800">
                <a:solidFill>
                  <a:schemeClr val="tx1"/>
                </a:solidFill>
                <a:latin typeface="Arial" charset="0"/>
                <a:ea typeface="新細明體" charset="-120"/>
              </a:defRPr>
            </a:lvl8pPr>
            <a:lvl9pPr marL="3886200" indent="-228600" eaLnBrk="0" fontAlgn="base" hangingPunct="0">
              <a:spcBef>
                <a:spcPct val="0"/>
              </a:spcBef>
              <a:spcAft>
                <a:spcPct val="0"/>
              </a:spcAft>
              <a:tabLst>
                <a:tab pos="544513" algn="l"/>
              </a:tabLst>
              <a:defRPr kumimoji="1" sz="2800">
                <a:solidFill>
                  <a:schemeClr val="tx1"/>
                </a:solidFill>
                <a:latin typeface="Arial" charset="0"/>
                <a:ea typeface="新細明體" charset="-120"/>
              </a:defRPr>
            </a:lvl9pPr>
          </a:lstStyle>
          <a:p>
            <a:pPr algn="ctr" eaLnBrk="1" hangingPunct="1"/>
            <a:r>
              <a:rPr lang="en-US" altLang="zh-TW" dirty="0"/>
              <a:t>2Pb(NO</a:t>
            </a:r>
            <a:r>
              <a:rPr lang="en-US" altLang="zh-TW" baseline="-25000" dirty="0"/>
              <a:t>3</a:t>
            </a:r>
            <a:r>
              <a:rPr lang="en-US" altLang="zh-TW" dirty="0"/>
              <a:t>)</a:t>
            </a:r>
            <a:r>
              <a:rPr lang="en-US" altLang="zh-TW" baseline="-25000" dirty="0"/>
              <a:t>2</a:t>
            </a:r>
            <a:r>
              <a:rPr lang="en-US" altLang="zh-TW" dirty="0"/>
              <a:t>(s) </a:t>
            </a:r>
            <a:r>
              <a:rPr lang="en-US" altLang="zh-TW" dirty="0">
                <a:sym typeface="Symbol" pitchFamily="18" charset="2"/>
              </a:rPr>
              <a:t></a:t>
            </a:r>
            <a:r>
              <a:rPr lang="en-US" altLang="zh-TW" dirty="0">
                <a:sym typeface="Wingdings 3" pitchFamily="18" charset="2"/>
              </a:rPr>
              <a:t> </a:t>
            </a:r>
            <a:r>
              <a:rPr lang="en-US" altLang="zh-TW" dirty="0"/>
              <a:t>2PbO(s) + 4NO</a:t>
            </a:r>
            <a:r>
              <a:rPr lang="en-US" altLang="zh-TW" baseline="-25000" dirty="0"/>
              <a:t>2</a:t>
            </a:r>
            <a:r>
              <a:rPr lang="en-US" altLang="zh-TW" dirty="0"/>
              <a:t>(g) + O</a:t>
            </a:r>
            <a:r>
              <a:rPr lang="en-US" altLang="zh-TW" baseline="-25000" dirty="0"/>
              <a:t>2</a:t>
            </a:r>
            <a:r>
              <a:rPr lang="en-US" altLang="zh-TW" dirty="0"/>
              <a:t>(g)</a:t>
            </a:r>
          </a:p>
        </p:txBody>
      </p:sp>
      <p:sp>
        <p:nvSpPr>
          <p:cNvPr id="5" name="矩形 3"/>
          <p:cNvSpPr>
            <a:spLocks noChangeArrowheads="1"/>
          </p:cNvSpPr>
          <p:nvPr/>
        </p:nvSpPr>
        <p:spPr bwMode="auto">
          <a:xfrm>
            <a:off x="279684" y="4419109"/>
            <a:ext cx="868467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712788" indent="-712788" eaLnBrk="0" hangingPunct="0">
              <a:defRPr kumimoji="1" sz="2800">
                <a:solidFill>
                  <a:schemeClr val="tx1"/>
                </a:solidFill>
                <a:latin typeface="Arial" charset="0"/>
                <a:ea typeface="新細明體" charset="-120"/>
              </a:defRPr>
            </a:lvl1pPr>
            <a:lvl2pPr marL="742950" indent="-285750" eaLnBrk="0" hangingPunct="0">
              <a:defRPr kumimoji="1" sz="2800">
                <a:solidFill>
                  <a:schemeClr val="tx1"/>
                </a:solidFill>
                <a:latin typeface="Arial" charset="0"/>
                <a:ea typeface="新細明體" charset="-120"/>
              </a:defRPr>
            </a:lvl2pPr>
            <a:lvl3pPr marL="1143000" indent="-228600" eaLnBrk="0" hangingPunct="0">
              <a:defRPr kumimoji="1" sz="2800">
                <a:solidFill>
                  <a:schemeClr val="tx1"/>
                </a:solidFill>
                <a:latin typeface="Arial" charset="0"/>
                <a:ea typeface="新細明體" charset="-120"/>
              </a:defRPr>
            </a:lvl3pPr>
            <a:lvl4pPr marL="1600200" indent="-228600" eaLnBrk="0" hangingPunct="0">
              <a:defRPr kumimoji="1" sz="2800">
                <a:solidFill>
                  <a:schemeClr val="tx1"/>
                </a:solidFill>
                <a:latin typeface="Arial" charset="0"/>
                <a:ea typeface="新細明體" charset="-120"/>
              </a:defRPr>
            </a:lvl4pPr>
            <a:lvl5pPr marL="2057400" indent="-228600" eaLnBrk="0" hangingPunct="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r>
              <a:rPr lang="en-US" altLang="zh-TW" dirty="0" smtClean="0">
                <a:solidFill>
                  <a:srgbClr val="000000"/>
                </a:solidFill>
              </a:rPr>
              <a:t>(</a:t>
            </a:r>
            <a:r>
              <a:rPr lang="zh-TW" altLang="en-US" dirty="0">
                <a:solidFill>
                  <a:srgbClr val="000000"/>
                </a:solidFill>
              </a:rPr>
              <a:t>相對原子質量：</a:t>
            </a:r>
            <a:r>
              <a:rPr lang="en-US" altLang="zh-TW" dirty="0">
                <a:solidFill>
                  <a:srgbClr val="000000"/>
                </a:solidFill>
              </a:rPr>
              <a:t>N = 14.0</a:t>
            </a:r>
            <a:r>
              <a:rPr lang="zh-TW" altLang="en-US" dirty="0">
                <a:solidFill>
                  <a:srgbClr val="000000"/>
                </a:solidFill>
              </a:rPr>
              <a:t>、</a:t>
            </a:r>
            <a:r>
              <a:rPr lang="en-US" altLang="zh-TW" dirty="0">
                <a:solidFill>
                  <a:srgbClr val="000000"/>
                </a:solidFill>
              </a:rPr>
              <a:t>O = 16.0</a:t>
            </a:r>
            <a:r>
              <a:rPr lang="zh-TW" altLang="en-US" dirty="0">
                <a:solidFill>
                  <a:srgbClr val="000000"/>
                </a:solidFill>
              </a:rPr>
              <a:t>、</a:t>
            </a:r>
            <a:r>
              <a:rPr lang="en-US" altLang="zh-TW" dirty="0" err="1">
                <a:solidFill>
                  <a:srgbClr val="000000"/>
                </a:solidFill>
              </a:rPr>
              <a:t>Pb</a:t>
            </a:r>
            <a:r>
              <a:rPr lang="en-US" altLang="zh-TW" dirty="0">
                <a:solidFill>
                  <a:srgbClr val="000000"/>
                </a:solidFill>
              </a:rPr>
              <a:t> = </a:t>
            </a:r>
            <a:r>
              <a:rPr lang="en-US" altLang="zh-TW" dirty="0" smtClean="0">
                <a:solidFill>
                  <a:srgbClr val="000000"/>
                </a:solidFill>
              </a:rPr>
              <a:t>207.2</a:t>
            </a:r>
            <a:r>
              <a:rPr lang="zh-TW" altLang="en-US" dirty="0" smtClean="0">
                <a:solidFill>
                  <a:srgbClr val="000000"/>
                </a:solidFill>
              </a:rPr>
              <a:t> ，</a:t>
            </a:r>
            <a:r>
              <a:rPr lang="zh-TW" altLang="en-US" dirty="0">
                <a:solidFill>
                  <a:srgbClr val="000000"/>
                </a:solidFill>
              </a:rPr>
              <a:t>在常温常壓下氣體的摩爾體積 </a:t>
            </a:r>
            <a:r>
              <a:rPr lang="en-US" altLang="zh-TW" dirty="0">
                <a:solidFill>
                  <a:srgbClr val="000000"/>
                </a:solidFill>
              </a:rPr>
              <a:t>= 24.0 dm</a:t>
            </a:r>
            <a:r>
              <a:rPr lang="en-US" altLang="zh-TW" baseline="30000" dirty="0">
                <a:solidFill>
                  <a:srgbClr val="000000"/>
                </a:solidFill>
              </a:rPr>
              <a:t>3</a:t>
            </a:r>
            <a:r>
              <a:rPr lang="en-US" altLang="zh-TW" dirty="0">
                <a:solidFill>
                  <a:srgbClr val="000000"/>
                </a:solidFill>
              </a:rPr>
              <a:t> </a:t>
            </a:r>
            <a:r>
              <a:rPr lang="en-US" altLang="zh-TW" dirty="0" err="1">
                <a:solidFill>
                  <a:srgbClr val="000000"/>
                </a:solidFill>
              </a:rPr>
              <a:t>mol</a:t>
            </a:r>
            <a:r>
              <a:rPr lang="en-US" altLang="zh-TW" baseline="30000" dirty="0">
                <a:solidFill>
                  <a:srgbClr val="000000"/>
                </a:solidFill>
              </a:rPr>
              <a:t>–1</a:t>
            </a:r>
            <a:r>
              <a:rPr lang="en-US" altLang="zh-TW" dirty="0" smtClean="0">
                <a:solidFill>
                  <a:srgbClr val="000000"/>
                </a:solidFill>
              </a:rPr>
              <a:t>)</a:t>
            </a:r>
            <a:endParaRPr lang="en-US" altLang="zh-TW" dirty="0">
              <a:solidFill>
                <a:srgbClr val="000000"/>
              </a:solidFill>
            </a:endParaRPr>
          </a:p>
        </p:txBody>
      </p:sp>
    </p:spTree>
    <p:extLst>
      <p:ext uri="{BB962C8B-B14F-4D97-AF65-F5344CB8AC3E}">
        <p14:creationId xmlns:p14="http://schemas.microsoft.com/office/powerpoint/2010/main" val="676142646"/>
      </p:ext>
    </p:extLst>
  </p:cSld>
  <p:clrMapOvr>
    <a:masterClrMapping/>
  </p:clrMapOvr>
  <p:timing>
    <p:tnLst>
      <p:par>
        <p:cTn id="1" dur="indefinite" restart="never" nodeType="tmRoot"/>
      </p:par>
    </p:tnLst>
  </p:timing>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5"/>
          <p:cNvSpPr>
            <a:spLocks noChangeArrowheads="1"/>
          </p:cNvSpPr>
          <p:nvPr/>
        </p:nvSpPr>
        <p:spPr bwMode="auto">
          <a:xfrm>
            <a:off x="252164" y="404664"/>
            <a:ext cx="8496300" cy="1708160"/>
          </a:xfrm>
          <a:prstGeom prst="rect">
            <a:avLst/>
          </a:prstGeom>
          <a:noFill/>
          <a:ln>
            <a:noFill/>
          </a:ln>
          <a:extLst/>
        </p:spPr>
        <p:txBody>
          <a:bodyPr>
            <a:spAutoFit/>
          </a:bodyPr>
          <a:lstStyle>
            <a:lvl1pPr marL="715963" indent="-715963" eaLnBrk="0" hangingPunct="0">
              <a:defRPr kumimoji="1" sz="2800" b="1">
                <a:solidFill>
                  <a:schemeClr val="tx1"/>
                </a:solidFill>
                <a:latin typeface="Arial" charset="0"/>
                <a:ea typeface="新細明體" pitchFamily="18" charset="-120"/>
              </a:defRPr>
            </a:lvl1pPr>
            <a:lvl2pPr marL="742950" indent="-285750" eaLnBrk="0" hangingPunct="0">
              <a:defRPr kumimoji="1" sz="2800" b="1">
                <a:solidFill>
                  <a:schemeClr val="tx1"/>
                </a:solidFill>
                <a:latin typeface="Arial" charset="0"/>
                <a:ea typeface="新細明體" pitchFamily="18" charset="-120"/>
              </a:defRPr>
            </a:lvl2pPr>
            <a:lvl3pPr marL="1143000" indent="-228600" eaLnBrk="0" hangingPunct="0">
              <a:defRPr kumimoji="1" sz="2800" b="1">
                <a:solidFill>
                  <a:schemeClr val="tx1"/>
                </a:solidFill>
                <a:latin typeface="Arial" charset="0"/>
                <a:ea typeface="新細明體" pitchFamily="18" charset="-120"/>
              </a:defRPr>
            </a:lvl3pPr>
            <a:lvl4pPr marL="1600200" indent="-228600" eaLnBrk="0" hangingPunct="0">
              <a:defRPr kumimoji="1" sz="2800" b="1">
                <a:solidFill>
                  <a:schemeClr val="tx1"/>
                </a:solidFill>
                <a:latin typeface="Arial" charset="0"/>
                <a:ea typeface="新細明體" pitchFamily="18" charset="-120"/>
              </a:defRPr>
            </a:lvl4pPr>
            <a:lvl5pPr marL="2057400" indent="-228600" eaLnBrk="0" hangingPunct="0">
              <a:defRPr kumimoji="1" sz="2800" b="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sz="2800" b="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sz="2800" b="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sz="2800" b="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sz="2800" b="1">
                <a:solidFill>
                  <a:schemeClr val="tx1"/>
                </a:solidFill>
                <a:latin typeface="Arial" charset="0"/>
                <a:ea typeface="新細明體" pitchFamily="18" charset="-120"/>
              </a:defRPr>
            </a:lvl9pPr>
          </a:lstStyle>
          <a:p>
            <a:pPr marL="0" indent="0" eaLnBrk="1" hangingPunct="1">
              <a:lnSpc>
                <a:spcPct val="150000"/>
              </a:lnSpc>
              <a:defRPr/>
            </a:pPr>
            <a:r>
              <a:rPr lang="zh-TW" altLang="zh-HK" b="0" dirty="0" smtClean="0">
                <a:solidFill>
                  <a:srgbClr val="FF0000"/>
                </a:solidFill>
              </a:rPr>
              <a:t>所</a:t>
            </a:r>
            <a:r>
              <a:rPr lang="zh-HK" altLang="zh-HK" b="0" dirty="0" smtClean="0">
                <a:solidFill>
                  <a:srgbClr val="FF0000"/>
                </a:solidFill>
              </a:rPr>
              <a:t>用</a:t>
            </a:r>
            <a:r>
              <a:rPr lang="en-US" altLang="zh-HK" b="0" dirty="0" smtClean="0">
                <a:solidFill>
                  <a:srgbClr val="FF0000"/>
                </a:solidFill>
              </a:rPr>
              <a:t> </a:t>
            </a:r>
            <a:r>
              <a:rPr lang="en-US" altLang="zh-HK" b="0" dirty="0" err="1" smtClean="0">
                <a:solidFill>
                  <a:srgbClr val="FF0000"/>
                </a:solidFill>
              </a:rPr>
              <a:t>Pb</a:t>
            </a:r>
            <a:r>
              <a:rPr lang="en-US" altLang="zh-HK" b="0" dirty="0" smtClean="0">
                <a:solidFill>
                  <a:srgbClr val="FF0000"/>
                </a:solidFill>
              </a:rPr>
              <a:t>(NO</a:t>
            </a:r>
            <a:r>
              <a:rPr lang="en-US" altLang="zh-HK" b="0" baseline="-25000" dirty="0" smtClean="0">
                <a:solidFill>
                  <a:srgbClr val="FF0000"/>
                </a:solidFill>
              </a:rPr>
              <a:t>3</a:t>
            </a:r>
            <a:r>
              <a:rPr lang="en-US" altLang="zh-HK" b="0" dirty="0" smtClean="0">
                <a:solidFill>
                  <a:srgbClr val="FF0000"/>
                </a:solidFill>
              </a:rPr>
              <a:t>)</a:t>
            </a:r>
            <a:r>
              <a:rPr lang="en-US" altLang="zh-HK" b="0" baseline="-25000" dirty="0" smtClean="0">
                <a:solidFill>
                  <a:srgbClr val="FF0000"/>
                </a:solidFill>
              </a:rPr>
              <a:t>2 </a:t>
            </a:r>
            <a:r>
              <a:rPr lang="zh-HK" altLang="zh-HK" b="0" dirty="0" smtClean="0">
                <a:solidFill>
                  <a:srgbClr val="FF0000"/>
                </a:solidFill>
              </a:rPr>
              <a:t>的摩爾數</a:t>
            </a:r>
            <a:endParaRPr lang="en-US" altLang="zh-HK" b="0" dirty="0" smtClean="0">
              <a:solidFill>
                <a:srgbClr val="FF0000"/>
              </a:solidFill>
            </a:endParaRPr>
          </a:p>
          <a:p>
            <a:pPr marL="0" indent="0" eaLnBrk="1" hangingPunct="1">
              <a:lnSpc>
                <a:spcPct val="150000"/>
              </a:lnSpc>
              <a:defRPr/>
            </a:pPr>
            <a:endParaRPr lang="en-US" altLang="zh-HK" sz="1400" b="0" dirty="0" smtClean="0">
              <a:solidFill>
                <a:srgbClr val="FF0000"/>
              </a:solidFill>
            </a:endParaRPr>
          </a:p>
          <a:p>
            <a:pPr marL="0" indent="0" eaLnBrk="1" hangingPunct="1">
              <a:lnSpc>
                <a:spcPct val="150000"/>
              </a:lnSpc>
              <a:defRPr/>
            </a:pPr>
            <a:r>
              <a:rPr lang="en-US" altLang="zh-HK" b="0" dirty="0" smtClean="0">
                <a:solidFill>
                  <a:srgbClr val="FF0000"/>
                </a:solidFill>
              </a:rPr>
              <a:t>= </a:t>
            </a:r>
            <a:r>
              <a:rPr lang="en-US" altLang="zh-HK" b="0" baseline="40000" dirty="0" smtClean="0">
                <a:solidFill>
                  <a:srgbClr val="FF0000"/>
                </a:solidFill>
              </a:rPr>
              <a:t>___________________________________ </a:t>
            </a:r>
            <a:r>
              <a:rPr lang="en-US" altLang="zh-HK" b="0" dirty="0" err="1" smtClean="0">
                <a:solidFill>
                  <a:srgbClr val="FF0000"/>
                </a:solidFill>
              </a:rPr>
              <a:t>mol</a:t>
            </a:r>
            <a:r>
              <a:rPr lang="en-US" altLang="zh-HK" b="0" dirty="0" smtClean="0">
                <a:solidFill>
                  <a:srgbClr val="FF0000"/>
                </a:solidFill>
              </a:rPr>
              <a:t> = 0.017 </a:t>
            </a:r>
            <a:r>
              <a:rPr lang="en-US" altLang="zh-HK" b="0" dirty="0" err="1" smtClean="0">
                <a:solidFill>
                  <a:srgbClr val="FF0000"/>
                </a:solidFill>
              </a:rPr>
              <a:t>mol</a:t>
            </a:r>
            <a:endParaRPr lang="zh-HK" altLang="en-US" b="0" dirty="0" smtClean="0">
              <a:solidFill>
                <a:srgbClr val="FF0000"/>
              </a:solidFill>
            </a:endParaRPr>
          </a:p>
        </p:txBody>
      </p:sp>
      <p:sp>
        <p:nvSpPr>
          <p:cNvPr id="3" name="文字方塊 6"/>
          <p:cNvSpPr txBox="1">
            <a:spLocks noChangeArrowheads="1"/>
          </p:cNvSpPr>
          <p:nvPr/>
        </p:nvSpPr>
        <p:spPr bwMode="auto">
          <a:xfrm>
            <a:off x="555302" y="1322785"/>
            <a:ext cx="47371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sz="2800">
                <a:solidFill>
                  <a:schemeClr val="tx1"/>
                </a:solidFill>
                <a:latin typeface="Arial" charset="0"/>
                <a:ea typeface="新細明體" charset="-120"/>
              </a:defRPr>
            </a:lvl1pPr>
            <a:lvl2pPr marL="742950" indent="-285750" eaLnBrk="0" hangingPunct="0">
              <a:defRPr kumimoji="1" sz="2800">
                <a:solidFill>
                  <a:schemeClr val="tx1"/>
                </a:solidFill>
                <a:latin typeface="Arial" charset="0"/>
                <a:ea typeface="新細明體" charset="-120"/>
              </a:defRPr>
            </a:lvl2pPr>
            <a:lvl3pPr marL="1143000" indent="-228600" eaLnBrk="0" hangingPunct="0">
              <a:defRPr kumimoji="1" sz="2800">
                <a:solidFill>
                  <a:schemeClr val="tx1"/>
                </a:solidFill>
                <a:latin typeface="Arial" charset="0"/>
                <a:ea typeface="新細明體" charset="-120"/>
              </a:defRPr>
            </a:lvl3pPr>
            <a:lvl4pPr marL="1600200" indent="-228600" eaLnBrk="0" hangingPunct="0">
              <a:defRPr kumimoji="1" sz="2800">
                <a:solidFill>
                  <a:schemeClr val="tx1"/>
                </a:solidFill>
                <a:latin typeface="Arial" charset="0"/>
                <a:ea typeface="新細明體" charset="-120"/>
              </a:defRPr>
            </a:lvl4pPr>
            <a:lvl5pPr marL="2057400" indent="-228600" eaLnBrk="0" hangingPunct="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algn="ctr" eaLnBrk="1" hangingPunct="1"/>
            <a:r>
              <a:rPr lang="en-US" altLang="zh-HK" dirty="0">
                <a:solidFill>
                  <a:srgbClr val="FF0000"/>
                </a:solidFill>
              </a:rPr>
              <a:t>5.6</a:t>
            </a:r>
          </a:p>
          <a:p>
            <a:pPr algn="ctr" eaLnBrk="1" hangingPunct="1"/>
            <a:r>
              <a:rPr lang="en-US" altLang="zh-HK" dirty="0">
                <a:solidFill>
                  <a:srgbClr val="FF0000"/>
                </a:solidFill>
              </a:rPr>
              <a:t>207.2 + 2 </a:t>
            </a:r>
            <a:r>
              <a:rPr lang="en-US" altLang="zh-HK" dirty="0">
                <a:solidFill>
                  <a:srgbClr val="FF0000"/>
                </a:solidFill>
                <a:sym typeface="Symbol" pitchFamily="18" charset="2"/>
              </a:rPr>
              <a:t></a:t>
            </a:r>
            <a:r>
              <a:rPr lang="en-US" altLang="zh-HK" dirty="0">
                <a:solidFill>
                  <a:srgbClr val="FF0000"/>
                </a:solidFill>
              </a:rPr>
              <a:t> (14.0 + 3 </a:t>
            </a:r>
            <a:r>
              <a:rPr lang="en-US" altLang="zh-HK" dirty="0">
                <a:solidFill>
                  <a:srgbClr val="FF0000"/>
                </a:solidFill>
                <a:sym typeface="Symbol" pitchFamily="18" charset="2"/>
              </a:rPr>
              <a:t></a:t>
            </a:r>
            <a:r>
              <a:rPr lang="en-US" altLang="zh-HK" dirty="0">
                <a:solidFill>
                  <a:srgbClr val="FF0000"/>
                </a:solidFill>
              </a:rPr>
              <a:t> 16.0)</a:t>
            </a:r>
            <a:endParaRPr lang="zh-HK" altLang="en-US" dirty="0">
              <a:solidFill>
                <a:srgbClr val="FF0000"/>
              </a:solidFill>
            </a:endParaRPr>
          </a:p>
        </p:txBody>
      </p:sp>
      <p:sp>
        <p:nvSpPr>
          <p:cNvPr id="4" name="矩形 7"/>
          <p:cNvSpPr>
            <a:spLocks noChangeArrowheads="1"/>
          </p:cNvSpPr>
          <p:nvPr/>
        </p:nvSpPr>
        <p:spPr bwMode="auto">
          <a:xfrm>
            <a:off x="179512" y="2990254"/>
            <a:ext cx="90730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715963" indent="-715963" eaLnBrk="0" hangingPunct="0">
              <a:defRPr kumimoji="1" sz="2800">
                <a:solidFill>
                  <a:schemeClr val="tx1"/>
                </a:solidFill>
                <a:latin typeface="Arial" charset="0"/>
                <a:ea typeface="新細明體" charset="-120"/>
              </a:defRPr>
            </a:lvl1pPr>
            <a:lvl2pPr marL="742950" indent="-285750" eaLnBrk="0" hangingPunct="0">
              <a:defRPr kumimoji="1" sz="2800">
                <a:solidFill>
                  <a:schemeClr val="tx1"/>
                </a:solidFill>
                <a:latin typeface="Arial" charset="0"/>
                <a:ea typeface="新細明體" charset="-120"/>
              </a:defRPr>
            </a:lvl2pPr>
            <a:lvl3pPr marL="1143000" indent="-228600" eaLnBrk="0" hangingPunct="0">
              <a:defRPr kumimoji="1" sz="2800">
                <a:solidFill>
                  <a:schemeClr val="tx1"/>
                </a:solidFill>
                <a:latin typeface="Arial" charset="0"/>
                <a:ea typeface="新細明體" charset="-120"/>
              </a:defRPr>
            </a:lvl3pPr>
            <a:lvl4pPr marL="1600200" indent="-228600" eaLnBrk="0" hangingPunct="0">
              <a:defRPr kumimoji="1" sz="2800">
                <a:solidFill>
                  <a:schemeClr val="tx1"/>
                </a:solidFill>
                <a:latin typeface="Arial" charset="0"/>
                <a:ea typeface="新細明體" charset="-120"/>
              </a:defRPr>
            </a:lvl4pPr>
            <a:lvl5pPr marL="2057400" indent="-228600" eaLnBrk="0" hangingPunct="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a:r>
              <a:rPr lang="zh-HK" altLang="zh-HK" dirty="0" smtClean="0">
                <a:solidFill>
                  <a:srgbClr val="FF0000"/>
                </a:solidFill>
              </a:rPr>
              <a:t>由</a:t>
            </a:r>
            <a:r>
              <a:rPr lang="zh-HK" altLang="zh-HK" dirty="0">
                <a:solidFill>
                  <a:srgbClr val="FF0000"/>
                </a:solidFill>
              </a:rPr>
              <a:t>方程式得知，</a:t>
            </a:r>
            <a:r>
              <a:rPr lang="en-US" altLang="zh-HK" dirty="0" err="1">
                <a:solidFill>
                  <a:srgbClr val="FF0000"/>
                </a:solidFill>
              </a:rPr>
              <a:t>Pb</a:t>
            </a:r>
            <a:r>
              <a:rPr lang="en-US" altLang="zh-HK" dirty="0">
                <a:solidFill>
                  <a:srgbClr val="FF0000"/>
                </a:solidFill>
              </a:rPr>
              <a:t>(NO</a:t>
            </a:r>
            <a:r>
              <a:rPr lang="en-US" altLang="zh-HK" baseline="-25000" dirty="0">
                <a:solidFill>
                  <a:srgbClr val="FF0000"/>
                </a:solidFill>
              </a:rPr>
              <a:t>3</a:t>
            </a:r>
            <a:r>
              <a:rPr lang="en-US" altLang="zh-HK" dirty="0">
                <a:solidFill>
                  <a:srgbClr val="FF0000"/>
                </a:solidFill>
              </a:rPr>
              <a:t>)</a:t>
            </a:r>
            <a:r>
              <a:rPr lang="en-US" altLang="zh-HK" baseline="-25000" dirty="0">
                <a:solidFill>
                  <a:srgbClr val="FF0000"/>
                </a:solidFill>
              </a:rPr>
              <a:t>2</a:t>
            </a:r>
            <a:r>
              <a:rPr lang="zh-TW" altLang="zh-HK" dirty="0">
                <a:solidFill>
                  <a:srgbClr val="FF0000"/>
                </a:solidFill>
              </a:rPr>
              <a:t>和</a:t>
            </a:r>
            <a:r>
              <a:rPr lang="en-US" altLang="zh-HK" dirty="0">
                <a:solidFill>
                  <a:srgbClr val="FF0000"/>
                </a:solidFill>
              </a:rPr>
              <a:t>NO</a:t>
            </a:r>
            <a:r>
              <a:rPr lang="en-US" altLang="zh-HK" baseline="-25000" dirty="0">
                <a:solidFill>
                  <a:srgbClr val="FF0000"/>
                </a:solidFill>
              </a:rPr>
              <a:t>2</a:t>
            </a:r>
            <a:r>
              <a:rPr lang="zh-HK" altLang="zh-HK" dirty="0">
                <a:solidFill>
                  <a:srgbClr val="FF0000"/>
                </a:solidFill>
              </a:rPr>
              <a:t>的摩爾</a:t>
            </a:r>
            <a:r>
              <a:rPr lang="zh-HK" altLang="zh-HK" dirty="0" smtClean="0">
                <a:solidFill>
                  <a:srgbClr val="FF0000"/>
                </a:solidFill>
              </a:rPr>
              <a:t>比</a:t>
            </a:r>
            <a:r>
              <a:rPr lang="en-US" altLang="zh-HK" dirty="0" smtClean="0">
                <a:solidFill>
                  <a:srgbClr val="FF0000"/>
                </a:solidFill>
              </a:rPr>
              <a:t> = </a:t>
            </a:r>
            <a:r>
              <a:rPr lang="en-US" altLang="zh-HK" dirty="0">
                <a:solidFill>
                  <a:srgbClr val="FF0000"/>
                </a:solidFill>
              </a:rPr>
              <a:t>2</a:t>
            </a:r>
            <a:r>
              <a:rPr lang="zh-HK" altLang="zh-HK" dirty="0">
                <a:solidFill>
                  <a:srgbClr val="FF0000"/>
                </a:solidFill>
              </a:rPr>
              <a:t>：</a:t>
            </a:r>
            <a:r>
              <a:rPr lang="en-US" altLang="zh-HK" dirty="0">
                <a:solidFill>
                  <a:srgbClr val="FF0000"/>
                </a:solidFill>
              </a:rPr>
              <a:t>4 = 1</a:t>
            </a:r>
            <a:r>
              <a:rPr lang="zh-HK" altLang="zh-HK" dirty="0">
                <a:solidFill>
                  <a:srgbClr val="FF0000"/>
                </a:solidFill>
              </a:rPr>
              <a:t>：</a:t>
            </a:r>
            <a:r>
              <a:rPr lang="en-US" altLang="zh-HK" dirty="0" smtClean="0">
                <a:solidFill>
                  <a:srgbClr val="FF0000"/>
                </a:solidFill>
              </a:rPr>
              <a:t>2</a:t>
            </a:r>
            <a:endParaRPr lang="en-US" altLang="zh-HK" dirty="0">
              <a:solidFill>
                <a:srgbClr val="FF0000"/>
              </a:solidFill>
            </a:endParaRPr>
          </a:p>
          <a:p>
            <a:pPr marL="0" indent="0"/>
            <a:endParaRPr lang="en-US" altLang="zh-HK" sz="1400" dirty="0">
              <a:solidFill>
                <a:srgbClr val="FF0000"/>
              </a:solidFill>
            </a:endParaRPr>
          </a:p>
          <a:p>
            <a:pPr marL="0" indent="0"/>
            <a:r>
              <a:rPr lang="zh-HK" altLang="zh-HK" dirty="0" smtClean="0">
                <a:solidFill>
                  <a:srgbClr val="FF0000"/>
                </a:solidFill>
              </a:rPr>
              <a:t>∴</a:t>
            </a:r>
            <a:r>
              <a:rPr lang="en-US" altLang="zh-HK" dirty="0" smtClean="0">
                <a:solidFill>
                  <a:srgbClr val="FF0000"/>
                </a:solidFill>
              </a:rPr>
              <a:t> </a:t>
            </a:r>
            <a:r>
              <a:rPr lang="zh-TW" altLang="zh-HK" dirty="0">
                <a:solidFill>
                  <a:srgbClr val="FF0000"/>
                </a:solidFill>
              </a:rPr>
              <a:t>所</a:t>
            </a:r>
            <a:r>
              <a:rPr lang="zh-HK" altLang="zh-HK" dirty="0">
                <a:solidFill>
                  <a:srgbClr val="FF0000"/>
                </a:solidFill>
              </a:rPr>
              <a:t>生成</a:t>
            </a:r>
            <a:r>
              <a:rPr lang="en-US" altLang="zh-HK" dirty="0">
                <a:solidFill>
                  <a:srgbClr val="FF0000"/>
                </a:solidFill>
              </a:rPr>
              <a:t>NO</a:t>
            </a:r>
            <a:r>
              <a:rPr lang="en-US" altLang="zh-HK" baseline="-25000" dirty="0">
                <a:solidFill>
                  <a:srgbClr val="FF0000"/>
                </a:solidFill>
              </a:rPr>
              <a:t>2</a:t>
            </a:r>
            <a:r>
              <a:rPr lang="zh-HK" altLang="zh-HK" dirty="0">
                <a:solidFill>
                  <a:srgbClr val="FF0000"/>
                </a:solidFill>
              </a:rPr>
              <a:t>的摩爾數 </a:t>
            </a:r>
            <a:r>
              <a:rPr lang="en-US" altLang="zh-HK" dirty="0" smtClean="0">
                <a:solidFill>
                  <a:srgbClr val="FF0000"/>
                </a:solidFill>
              </a:rPr>
              <a:t>= </a:t>
            </a:r>
            <a:r>
              <a:rPr lang="en-US" altLang="zh-HK" dirty="0">
                <a:solidFill>
                  <a:srgbClr val="FF0000"/>
                </a:solidFill>
              </a:rPr>
              <a:t>0.017 </a:t>
            </a:r>
            <a:r>
              <a:rPr lang="en-US" altLang="zh-HK" dirty="0">
                <a:solidFill>
                  <a:srgbClr val="FF0000"/>
                </a:solidFill>
                <a:sym typeface="Symbol" pitchFamily="18" charset="2"/>
              </a:rPr>
              <a:t></a:t>
            </a:r>
            <a:r>
              <a:rPr lang="en-US" altLang="zh-HK" dirty="0">
                <a:solidFill>
                  <a:srgbClr val="FF0000"/>
                </a:solidFill>
              </a:rPr>
              <a:t> 2 </a:t>
            </a:r>
            <a:r>
              <a:rPr lang="en-US" altLang="zh-HK" dirty="0" err="1">
                <a:solidFill>
                  <a:srgbClr val="FF0000"/>
                </a:solidFill>
              </a:rPr>
              <a:t>mol</a:t>
            </a:r>
            <a:r>
              <a:rPr lang="en-US" altLang="zh-HK" dirty="0">
                <a:solidFill>
                  <a:srgbClr val="FF0000"/>
                </a:solidFill>
              </a:rPr>
              <a:t> = 0.034 </a:t>
            </a:r>
            <a:r>
              <a:rPr lang="en-US" altLang="zh-HK" dirty="0" err="1">
                <a:solidFill>
                  <a:srgbClr val="FF0000"/>
                </a:solidFill>
              </a:rPr>
              <a:t>mol</a:t>
            </a:r>
            <a:endParaRPr lang="zh-TW" altLang="zh-HK" dirty="0">
              <a:solidFill>
                <a:srgbClr val="FF0000"/>
              </a:solidFill>
            </a:endParaRPr>
          </a:p>
        </p:txBody>
      </p:sp>
      <p:sp>
        <p:nvSpPr>
          <p:cNvPr id="5" name="矩形 8"/>
          <p:cNvSpPr>
            <a:spLocks noChangeArrowheads="1"/>
          </p:cNvSpPr>
          <p:nvPr/>
        </p:nvSpPr>
        <p:spPr bwMode="auto">
          <a:xfrm>
            <a:off x="179512" y="4923185"/>
            <a:ext cx="84963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15963" indent="-715963" eaLnBrk="0" hangingPunct="0">
              <a:defRPr kumimoji="1" sz="2800">
                <a:solidFill>
                  <a:schemeClr val="tx1"/>
                </a:solidFill>
                <a:latin typeface="Arial" charset="0"/>
                <a:ea typeface="新細明體" charset="-120"/>
              </a:defRPr>
            </a:lvl1pPr>
            <a:lvl2pPr marL="742950" indent="-285750" eaLnBrk="0" hangingPunct="0">
              <a:defRPr kumimoji="1" sz="2800">
                <a:solidFill>
                  <a:schemeClr val="tx1"/>
                </a:solidFill>
                <a:latin typeface="Arial" charset="0"/>
                <a:ea typeface="新細明體" charset="-120"/>
              </a:defRPr>
            </a:lvl2pPr>
            <a:lvl3pPr marL="1143000" indent="-228600" eaLnBrk="0" hangingPunct="0">
              <a:defRPr kumimoji="1" sz="2800">
                <a:solidFill>
                  <a:schemeClr val="tx1"/>
                </a:solidFill>
                <a:latin typeface="Arial" charset="0"/>
                <a:ea typeface="新細明體" charset="-120"/>
              </a:defRPr>
            </a:lvl3pPr>
            <a:lvl4pPr marL="1600200" indent="-228600" eaLnBrk="0" hangingPunct="0">
              <a:defRPr kumimoji="1" sz="2800">
                <a:solidFill>
                  <a:schemeClr val="tx1"/>
                </a:solidFill>
                <a:latin typeface="Arial" charset="0"/>
                <a:ea typeface="新細明體" charset="-120"/>
              </a:defRPr>
            </a:lvl4pPr>
            <a:lvl5pPr marL="2057400" indent="-228600" eaLnBrk="0" hangingPunct="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a:r>
              <a:rPr lang="zh-TW" altLang="zh-HK" dirty="0" smtClean="0">
                <a:solidFill>
                  <a:srgbClr val="FF0000"/>
                </a:solidFill>
              </a:rPr>
              <a:t>所</a:t>
            </a:r>
            <a:r>
              <a:rPr lang="zh-HK" altLang="zh-HK" dirty="0">
                <a:solidFill>
                  <a:srgbClr val="FF0000"/>
                </a:solidFill>
              </a:rPr>
              <a:t>生成</a:t>
            </a:r>
            <a:r>
              <a:rPr lang="en-US" altLang="zh-HK" dirty="0">
                <a:solidFill>
                  <a:srgbClr val="FF0000"/>
                </a:solidFill>
              </a:rPr>
              <a:t>NO</a:t>
            </a:r>
            <a:r>
              <a:rPr lang="en-US" altLang="zh-HK" baseline="-25000" dirty="0">
                <a:solidFill>
                  <a:srgbClr val="FF0000"/>
                </a:solidFill>
              </a:rPr>
              <a:t>2</a:t>
            </a:r>
            <a:r>
              <a:rPr lang="zh-TW" altLang="zh-HK" dirty="0">
                <a:solidFill>
                  <a:srgbClr val="FF0000"/>
                </a:solidFill>
              </a:rPr>
              <a:t>的</a:t>
            </a:r>
            <a:r>
              <a:rPr lang="zh-HK" altLang="zh-HK" dirty="0">
                <a:solidFill>
                  <a:srgbClr val="FF0000"/>
                </a:solidFill>
              </a:rPr>
              <a:t>理論體積</a:t>
            </a:r>
            <a:r>
              <a:rPr lang="en-US" altLang="zh-HK" dirty="0">
                <a:solidFill>
                  <a:srgbClr val="FF0000"/>
                </a:solidFill>
              </a:rPr>
              <a:t> 	= 0.034 </a:t>
            </a:r>
            <a:r>
              <a:rPr lang="en-US" altLang="zh-HK" dirty="0" err="1">
                <a:solidFill>
                  <a:srgbClr val="FF0000"/>
                </a:solidFill>
              </a:rPr>
              <a:t>mol</a:t>
            </a:r>
            <a:r>
              <a:rPr lang="en-US" altLang="zh-HK" dirty="0">
                <a:solidFill>
                  <a:srgbClr val="FF0000"/>
                </a:solidFill>
              </a:rPr>
              <a:t> </a:t>
            </a:r>
            <a:r>
              <a:rPr lang="en-US" altLang="zh-HK" dirty="0">
                <a:solidFill>
                  <a:srgbClr val="FF0000"/>
                </a:solidFill>
                <a:sym typeface="Symbol" pitchFamily="18" charset="2"/>
              </a:rPr>
              <a:t></a:t>
            </a:r>
            <a:r>
              <a:rPr lang="en-US" altLang="zh-HK" dirty="0">
                <a:solidFill>
                  <a:srgbClr val="FF0000"/>
                </a:solidFill>
              </a:rPr>
              <a:t> 24.0 dm</a:t>
            </a:r>
            <a:r>
              <a:rPr lang="en-US" altLang="zh-HK" baseline="30000" dirty="0">
                <a:solidFill>
                  <a:srgbClr val="FF0000"/>
                </a:solidFill>
              </a:rPr>
              <a:t>3</a:t>
            </a:r>
            <a:r>
              <a:rPr lang="en-US" altLang="zh-HK" dirty="0">
                <a:solidFill>
                  <a:srgbClr val="FF0000"/>
                </a:solidFill>
              </a:rPr>
              <a:t> mol</a:t>
            </a:r>
            <a:r>
              <a:rPr lang="en-US" altLang="zh-HK" baseline="30000" dirty="0">
                <a:solidFill>
                  <a:srgbClr val="FF0000"/>
                </a:solidFill>
                <a:sym typeface="Symbol" pitchFamily="18" charset="2"/>
              </a:rPr>
              <a:t></a:t>
            </a:r>
            <a:r>
              <a:rPr lang="en-US" altLang="zh-HK" baseline="30000" dirty="0">
                <a:solidFill>
                  <a:srgbClr val="FF0000"/>
                </a:solidFill>
              </a:rPr>
              <a:t>1</a:t>
            </a:r>
            <a:r>
              <a:rPr lang="en-US" altLang="zh-HK" dirty="0">
                <a:solidFill>
                  <a:srgbClr val="FF0000"/>
                </a:solidFill>
              </a:rPr>
              <a:t> </a:t>
            </a:r>
            <a:endParaRPr lang="en-US" altLang="zh-HK" dirty="0" smtClean="0">
              <a:solidFill>
                <a:srgbClr val="FF0000"/>
              </a:solidFill>
            </a:endParaRPr>
          </a:p>
          <a:p>
            <a:pPr marL="0" indent="0"/>
            <a:r>
              <a:rPr lang="en-US" altLang="zh-HK" dirty="0">
                <a:solidFill>
                  <a:srgbClr val="FF0000"/>
                </a:solidFill>
              </a:rPr>
              <a:t>	</a:t>
            </a:r>
            <a:r>
              <a:rPr lang="en-US" altLang="zh-HK" dirty="0" smtClean="0">
                <a:solidFill>
                  <a:srgbClr val="FF0000"/>
                </a:solidFill>
              </a:rPr>
              <a:t>			= </a:t>
            </a:r>
            <a:r>
              <a:rPr lang="en-US" altLang="zh-HK" dirty="0">
                <a:solidFill>
                  <a:srgbClr val="FF0000"/>
                </a:solidFill>
              </a:rPr>
              <a:t>0.816 dm</a:t>
            </a:r>
            <a:r>
              <a:rPr lang="en-US" altLang="zh-HK" baseline="30000" dirty="0">
                <a:solidFill>
                  <a:srgbClr val="FF0000"/>
                </a:solidFill>
              </a:rPr>
              <a:t>3</a:t>
            </a:r>
            <a:endParaRPr lang="zh-TW" altLang="zh-HK" dirty="0">
              <a:solidFill>
                <a:srgbClr val="FF0000"/>
              </a:solidFill>
            </a:endParaRPr>
          </a:p>
        </p:txBody>
      </p:sp>
    </p:spTree>
    <p:extLst>
      <p:ext uri="{BB962C8B-B14F-4D97-AF65-F5344CB8AC3E}">
        <p14:creationId xmlns:p14="http://schemas.microsoft.com/office/powerpoint/2010/main" val="3926067197"/>
      </p:ext>
    </p:extLst>
  </p:cSld>
  <p:clrMapOvr>
    <a:masterClrMapping/>
  </p:clrMapOvr>
  <p:timing>
    <p:tnLst>
      <p:par>
        <p:cTn id="1" dur="indefinite" restart="never" nodeType="tmRoot"/>
      </p:par>
    </p:tnLst>
  </p:timing>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3420219" y="2132856"/>
            <a:ext cx="2305050" cy="769937"/>
          </a:xfrm>
          <a:prstGeom prst="rect">
            <a:avLst/>
          </a:prstGeom>
          <a:solidFill>
            <a:srgbClr val="0033CC"/>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kumimoji="0" lang="zh-TW" altLang="en-US" sz="4400" b="1" dirty="0">
                <a:solidFill>
                  <a:srgbClr val="FFFF00"/>
                </a:solidFill>
                <a:effectLst>
                  <a:outerShdw blurRad="38100" dist="38100" dir="2700000" algn="tl">
                    <a:srgbClr val="000000"/>
                  </a:outerShdw>
                </a:effectLst>
                <a:latin typeface="+mj-ea"/>
                <a:ea typeface="+mj-ea"/>
                <a:cs typeface="Arial" panose="020B0604020202020204" pitchFamily="34" charset="0"/>
              </a:rPr>
              <a:t>第</a:t>
            </a:r>
            <a:r>
              <a:rPr kumimoji="0" lang="en-US" altLang="zh-TW" sz="4400" b="1" dirty="0">
                <a:solidFill>
                  <a:srgbClr val="FFFF00"/>
                </a:solidFill>
                <a:effectLst>
                  <a:outerShdw blurRad="38100" dist="38100" dir="2700000" algn="tl">
                    <a:srgbClr val="000000"/>
                  </a:outerShdw>
                </a:effectLst>
                <a:latin typeface="+mj-ea"/>
                <a:ea typeface="+mj-ea"/>
                <a:cs typeface="Arial" panose="020B0604020202020204" pitchFamily="34" charset="0"/>
              </a:rPr>
              <a:t> </a:t>
            </a:r>
            <a:r>
              <a:rPr kumimoji="0" lang="en-US" altLang="zh-TW" sz="4400" b="1" dirty="0">
                <a:solidFill>
                  <a:schemeClr val="bg1"/>
                </a:solidFill>
                <a:effectLst>
                  <a:outerShdw blurRad="38100" dist="38100" dir="2700000" algn="tl">
                    <a:srgbClr val="000000"/>
                  </a:outerShdw>
                </a:effectLst>
                <a:latin typeface="Arial" panose="020B0604020202020204" pitchFamily="34" charset="0"/>
                <a:ea typeface="Arial Unicode MS" panose="020B0604020202020204" pitchFamily="34" charset="-120"/>
                <a:cs typeface="Arial" panose="020B0604020202020204" pitchFamily="34" charset="0"/>
              </a:rPr>
              <a:t>39</a:t>
            </a:r>
            <a:r>
              <a:rPr kumimoji="0" lang="en-US" altLang="zh-TW" sz="4400" b="1" dirty="0">
                <a:solidFill>
                  <a:schemeClr val="bg1"/>
                </a:solidFill>
                <a:effectLst>
                  <a:outerShdw blurRad="38100" dist="38100" dir="2700000" algn="tl">
                    <a:srgbClr val="000000"/>
                  </a:outerShdw>
                </a:effectLst>
                <a:latin typeface="+mj-ea"/>
                <a:ea typeface="+mj-ea"/>
                <a:cs typeface="Arial" panose="020B0604020202020204" pitchFamily="34" charset="0"/>
              </a:rPr>
              <a:t> </a:t>
            </a:r>
            <a:r>
              <a:rPr kumimoji="0" lang="zh-TW" altLang="en-US" sz="4400" b="1" dirty="0">
                <a:solidFill>
                  <a:srgbClr val="FFFF00"/>
                </a:solidFill>
                <a:effectLst>
                  <a:outerShdw blurRad="38100" dist="38100" dir="2700000" algn="tl">
                    <a:srgbClr val="000000"/>
                  </a:outerShdw>
                </a:effectLst>
                <a:latin typeface="+mj-ea"/>
                <a:ea typeface="+mj-ea"/>
                <a:cs typeface="Arial" panose="020B0604020202020204" pitchFamily="34" charset="0"/>
              </a:rPr>
              <a:t>章</a:t>
            </a:r>
            <a:endParaRPr kumimoji="0" lang="en-US" altLang="zh-TW" sz="4400" b="1" dirty="0">
              <a:solidFill>
                <a:srgbClr val="FFFF00"/>
              </a:solidFill>
              <a:effectLst>
                <a:outerShdw blurRad="38100" dist="38100" dir="2700000" algn="tl">
                  <a:srgbClr val="000000"/>
                </a:outerShdw>
              </a:effectLst>
              <a:latin typeface="+mj-ea"/>
              <a:ea typeface="+mj-ea"/>
              <a:cs typeface="Arial" panose="020B0604020202020204" pitchFamily="34" charset="0"/>
            </a:endParaRPr>
          </a:p>
        </p:txBody>
      </p:sp>
      <p:sp>
        <p:nvSpPr>
          <p:cNvPr id="5" name="Rectangle 4"/>
          <p:cNvSpPr>
            <a:spLocks noChangeArrowheads="1"/>
          </p:cNvSpPr>
          <p:nvPr/>
        </p:nvSpPr>
        <p:spPr bwMode="auto">
          <a:xfrm>
            <a:off x="3636243" y="3147690"/>
            <a:ext cx="2447925" cy="64135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600" b="1" dirty="0">
                <a:solidFill>
                  <a:srgbClr val="0033CC"/>
                </a:solidFill>
                <a:latin typeface="Arial" panose="020B0604020202020204" pitchFamily="34" charset="0"/>
                <a:ea typeface="+mn-ea"/>
                <a:cs typeface="Arial" panose="020B0604020202020204" pitchFamily="34" charset="0"/>
              </a:rPr>
              <a:t>動態平衡</a:t>
            </a:r>
            <a:endParaRPr kumimoji="0" lang="en-US" altLang="zh-TW" sz="3600" b="1" dirty="0">
              <a:solidFill>
                <a:srgbClr val="0033CC"/>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61177523"/>
      </p:ext>
    </p:extLst>
  </p:cSld>
  <p:clrMapOvr>
    <a:masterClrMapping/>
  </p:clrMapOvr>
  <p:timing>
    <p:tnLst>
      <p:par>
        <p:cTn id="1" dur="indefinite" restart="never" nodeType="tmRoot"/>
      </p:par>
    </p:tnLst>
  </p:timing>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5"/>
          <p:cNvSpPr>
            <a:spLocks noChangeArrowheads="1"/>
          </p:cNvSpPr>
          <p:nvPr/>
        </p:nvSpPr>
        <p:spPr bwMode="auto">
          <a:xfrm>
            <a:off x="683568" y="404664"/>
            <a:ext cx="19446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CC0000"/>
                </a:solidFill>
              </a:rPr>
              <a:t>可逆反應</a:t>
            </a:r>
            <a:endParaRPr lang="en-US" altLang="zh-TW" sz="3200" b="1">
              <a:solidFill>
                <a:srgbClr val="CC0000"/>
              </a:solidFill>
            </a:endParaRPr>
          </a:p>
        </p:txBody>
      </p:sp>
      <p:sp>
        <p:nvSpPr>
          <p:cNvPr id="8197" name="矩形 4"/>
          <p:cNvSpPr>
            <a:spLocks noChangeArrowheads="1"/>
          </p:cNvSpPr>
          <p:nvPr/>
        </p:nvSpPr>
        <p:spPr bwMode="auto">
          <a:xfrm>
            <a:off x="2699792" y="3550964"/>
            <a:ext cx="3851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i="1">
                <a:latin typeface="Arial" charset="0"/>
                <a:cs typeface="Arial" charset="0"/>
              </a:rPr>
              <a:t>A  </a:t>
            </a:r>
            <a:r>
              <a:rPr kumimoji="0" lang="en-US" altLang="zh-HK" sz="2800">
                <a:latin typeface="Arial" charset="0"/>
                <a:cs typeface="Arial" charset="0"/>
              </a:rPr>
              <a:t>+  </a:t>
            </a:r>
            <a:r>
              <a:rPr kumimoji="0" lang="en-US" altLang="zh-HK" sz="2800" i="1">
                <a:latin typeface="Arial" charset="0"/>
                <a:cs typeface="Arial" charset="0"/>
              </a:rPr>
              <a:t>B              C  </a:t>
            </a:r>
            <a:r>
              <a:rPr kumimoji="0" lang="en-US" altLang="zh-HK" sz="2800">
                <a:latin typeface="Arial" charset="0"/>
                <a:cs typeface="Arial" charset="0"/>
              </a:rPr>
              <a:t>+  </a:t>
            </a:r>
            <a:r>
              <a:rPr kumimoji="0" lang="en-US" altLang="zh-HK" sz="2800" i="1">
                <a:latin typeface="Arial" charset="0"/>
                <a:cs typeface="Arial" charset="0"/>
              </a:rPr>
              <a:t>D </a:t>
            </a:r>
            <a:endParaRPr kumimoji="0" lang="zh-HK" altLang="en-US" sz="2800">
              <a:latin typeface="Arial" charset="0"/>
              <a:cs typeface="Arial" charset="0"/>
            </a:endParaRPr>
          </a:p>
        </p:txBody>
      </p:sp>
      <p:cxnSp>
        <p:nvCxnSpPr>
          <p:cNvPr id="14" name="直線單箭頭接點 13"/>
          <p:cNvCxnSpPr/>
          <p:nvPr/>
        </p:nvCxnSpPr>
        <p:spPr>
          <a:xfrm>
            <a:off x="3045867" y="3354114"/>
            <a:ext cx="3097213" cy="0"/>
          </a:xfrm>
          <a:prstGeom prst="straightConnector1">
            <a:avLst/>
          </a:prstGeom>
          <a:ln w="76200">
            <a:solidFill>
              <a:srgbClr val="00B0F0"/>
            </a:solidFill>
            <a:tailEnd type="triangle" w="med" len="med"/>
          </a:ln>
        </p:spPr>
        <p:style>
          <a:lnRef idx="1">
            <a:schemeClr val="accent1"/>
          </a:lnRef>
          <a:fillRef idx="0">
            <a:schemeClr val="accent1"/>
          </a:fillRef>
          <a:effectRef idx="0">
            <a:schemeClr val="accent1"/>
          </a:effectRef>
          <a:fontRef idx="minor">
            <a:schemeClr val="tx1"/>
          </a:fontRef>
        </p:style>
      </p:cxnSp>
      <p:cxnSp>
        <p:nvCxnSpPr>
          <p:cNvPr id="18" name="直線單箭頭接點 17"/>
          <p:cNvCxnSpPr/>
          <p:nvPr/>
        </p:nvCxnSpPr>
        <p:spPr>
          <a:xfrm rot="10800000">
            <a:off x="3045867" y="4266927"/>
            <a:ext cx="3097213" cy="0"/>
          </a:xfrm>
          <a:prstGeom prst="straightConnector1">
            <a:avLst/>
          </a:prstGeom>
          <a:ln w="76200">
            <a:solidFill>
              <a:srgbClr val="FF3399"/>
            </a:solidFill>
            <a:tailEnd type="triangle" w="med" len="med"/>
          </a:ln>
        </p:spPr>
        <p:style>
          <a:lnRef idx="1">
            <a:schemeClr val="accent1"/>
          </a:lnRef>
          <a:fillRef idx="0">
            <a:schemeClr val="accent1"/>
          </a:fillRef>
          <a:effectRef idx="0">
            <a:schemeClr val="accent1"/>
          </a:effectRef>
          <a:fontRef idx="minor">
            <a:schemeClr val="tx1"/>
          </a:fontRef>
        </p:style>
      </p:cxnSp>
      <p:sp>
        <p:nvSpPr>
          <p:cNvPr id="8200" name="文字方塊 18"/>
          <p:cNvSpPr txBox="1">
            <a:spLocks noChangeArrowheads="1"/>
          </p:cNvSpPr>
          <p:nvPr/>
        </p:nvSpPr>
        <p:spPr bwMode="auto">
          <a:xfrm>
            <a:off x="3909467" y="2866752"/>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b="1">
                <a:solidFill>
                  <a:srgbClr val="00B0F0"/>
                </a:solidFill>
                <a:latin typeface="Arial" charset="0"/>
                <a:cs typeface="Arial" charset="0"/>
              </a:rPr>
              <a:t>正向反應</a:t>
            </a:r>
            <a:endParaRPr kumimoji="0" lang="zh-HK" altLang="en-US" sz="2400" b="1">
              <a:solidFill>
                <a:srgbClr val="00B0F0"/>
              </a:solidFill>
              <a:latin typeface="Arial" charset="0"/>
              <a:cs typeface="Arial" charset="0"/>
            </a:endParaRPr>
          </a:p>
        </p:txBody>
      </p:sp>
      <p:sp>
        <p:nvSpPr>
          <p:cNvPr id="8201" name="文字方塊 19"/>
          <p:cNvSpPr txBox="1">
            <a:spLocks noChangeArrowheads="1"/>
          </p:cNvSpPr>
          <p:nvPr/>
        </p:nvSpPr>
        <p:spPr bwMode="auto">
          <a:xfrm>
            <a:off x="3909467" y="4339952"/>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b="1">
                <a:solidFill>
                  <a:srgbClr val="FF3399"/>
                </a:solidFill>
                <a:latin typeface="Arial" charset="0"/>
                <a:cs typeface="Arial" charset="0"/>
              </a:rPr>
              <a:t>逆向反應</a:t>
            </a:r>
            <a:endParaRPr kumimoji="0" lang="zh-HK" altLang="en-US" sz="2400" b="1">
              <a:solidFill>
                <a:srgbClr val="FF3399"/>
              </a:solidFill>
              <a:latin typeface="Arial" charset="0"/>
              <a:cs typeface="Arial" charset="0"/>
            </a:endParaRPr>
          </a:p>
        </p:txBody>
      </p:sp>
      <p:grpSp>
        <p:nvGrpSpPr>
          <p:cNvPr id="2" name="群組 25"/>
          <p:cNvGrpSpPr>
            <a:grpSpLocks/>
          </p:cNvGrpSpPr>
          <p:nvPr/>
        </p:nvGrpSpPr>
        <p:grpSpPr bwMode="auto">
          <a:xfrm>
            <a:off x="4188867" y="3668439"/>
            <a:ext cx="801688" cy="276225"/>
            <a:chOff x="6012160" y="2636912"/>
            <a:chExt cx="956356" cy="276710"/>
          </a:xfrm>
        </p:grpSpPr>
        <p:cxnSp>
          <p:nvCxnSpPr>
            <p:cNvPr id="27" name="直線接點 26"/>
            <p:cNvCxnSpPr/>
            <p:nvPr/>
          </p:nvCxnSpPr>
          <p:spPr>
            <a:xfrm>
              <a:off x="6012160" y="2708475"/>
              <a:ext cx="9355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接點 27"/>
            <p:cNvCxnSpPr/>
            <p:nvPr/>
          </p:nvCxnSpPr>
          <p:spPr>
            <a:xfrm>
              <a:off x="6032992" y="2843649"/>
              <a:ext cx="9355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接點 28"/>
            <p:cNvCxnSpPr/>
            <p:nvPr/>
          </p:nvCxnSpPr>
          <p:spPr>
            <a:xfrm>
              <a:off x="6813227" y="2636912"/>
              <a:ext cx="134457" cy="715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線接點 29"/>
            <p:cNvCxnSpPr/>
            <p:nvPr/>
          </p:nvCxnSpPr>
          <p:spPr>
            <a:xfrm>
              <a:off x="6032992" y="2842060"/>
              <a:ext cx="134457" cy="71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 name="Rectangle 2"/>
          <p:cNvSpPr>
            <a:spLocks noChangeArrowheads="1"/>
          </p:cNvSpPr>
          <p:nvPr/>
        </p:nvSpPr>
        <p:spPr bwMode="auto">
          <a:xfrm>
            <a:off x="714945" y="5358159"/>
            <a:ext cx="85375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符號「           」表示反應是可逆的。</a:t>
            </a:r>
            <a:endParaRPr lang="en-US" altLang="zh-TW" sz="2800" b="1">
              <a:solidFill>
                <a:srgbClr val="3399FF"/>
              </a:solidFill>
              <a:latin typeface="Arial" charset="0"/>
              <a:cs typeface="Arial" charset="0"/>
            </a:endParaRPr>
          </a:p>
        </p:txBody>
      </p:sp>
      <p:grpSp>
        <p:nvGrpSpPr>
          <p:cNvPr id="5" name="群組 33"/>
          <p:cNvGrpSpPr>
            <a:grpSpLocks/>
          </p:cNvGrpSpPr>
          <p:nvPr/>
        </p:nvGrpSpPr>
        <p:grpSpPr bwMode="auto">
          <a:xfrm>
            <a:off x="2469133" y="5512147"/>
            <a:ext cx="766762" cy="320675"/>
            <a:chOff x="6012160" y="2636912"/>
            <a:chExt cx="956356" cy="276710"/>
          </a:xfrm>
        </p:grpSpPr>
        <p:cxnSp>
          <p:nvCxnSpPr>
            <p:cNvPr id="35" name="直線接點 34"/>
            <p:cNvCxnSpPr/>
            <p:nvPr/>
          </p:nvCxnSpPr>
          <p:spPr>
            <a:xfrm>
              <a:off x="6012160" y="2709514"/>
              <a:ext cx="93655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6" name="直線接點 35"/>
            <p:cNvCxnSpPr/>
            <p:nvPr/>
          </p:nvCxnSpPr>
          <p:spPr>
            <a:xfrm>
              <a:off x="6031960" y="2843759"/>
              <a:ext cx="93655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直線接點 36"/>
            <p:cNvCxnSpPr/>
            <p:nvPr/>
          </p:nvCxnSpPr>
          <p:spPr>
            <a:xfrm>
              <a:off x="6812094" y="2636912"/>
              <a:ext cx="136622" cy="72602"/>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8" name="直線接點 37"/>
            <p:cNvCxnSpPr/>
            <p:nvPr/>
          </p:nvCxnSpPr>
          <p:spPr>
            <a:xfrm>
              <a:off x="6031960" y="2841019"/>
              <a:ext cx="136622" cy="7260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2" name="Group 4"/>
          <p:cNvGrpSpPr>
            <a:grpSpLocks/>
          </p:cNvGrpSpPr>
          <p:nvPr/>
        </p:nvGrpSpPr>
        <p:grpSpPr bwMode="auto">
          <a:xfrm>
            <a:off x="756271" y="1281857"/>
            <a:ext cx="6975475" cy="1117600"/>
            <a:chOff x="113" y="665"/>
            <a:chExt cx="4774" cy="364"/>
          </a:xfrm>
        </p:grpSpPr>
        <p:sp>
          <p:nvSpPr>
            <p:cNvPr id="23" name="AutoShape 5"/>
            <p:cNvSpPr>
              <a:spLocks noChangeArrowheads="1"/>
            </p:cNvSpPr>
            <p:nvPr/>
          </p:nvSpPr>
          <p:spPr bwMode="auto">
            <a:xfrm>
              <a:off x="113" y="665"/>
              <a:ext cx="4774" cy="361"/>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24" name="Rectangle 6"/>
            <p:cNvSpPr>
              <a:spLocks noChangeArrowheads="1"/>
            </p:cNvSpPr>
            <p:nvPr/>
          </p:nvSpPr>
          <p:spPr bwMode="auto">
            <a:xfrm>
              <a:off x="176" y="698"/>
              <a:ext cx="4711"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dirty="0">
                  <a:solidFill>
                    <a:srgbClr val="0000FF"/>
                  </a:solidFill>
                </a:rPr>
                <a:t>可逆反應</a:t>
              </a:r>
              <a:r>
                <a:rPr lang="zh-TW" altLang="en-US" sz="2800" b="1" dirty="0"/>
                <a:t> </a:t>
              </a:r>
              <a:r>
                <a:rPr lang="zh-TW" altLang="en-US" sz="2800" dirty="0"/>
                <a:t>會以正向和逆向兩個方向進行，而反應並不會完</a:t>
              </a:r>
              <a:r>
                <a:rPr lang="zh-HK" altLang="en-US" sz="2800" dirty="0"/>
                <a:t>結。</a:t>
              </a:r>
              <a:endParaRPr lang="en-US" altLang="zh-TW" sz="2600" baseline="45000" dirty="0">
                <a:latin typeface="Arial" charset="0"/>
                <a:cs typeface="Arial" charset="0"/>
              </a:endParaRPr>
            </a:p>
          </p:txBody>
        </p:sp>
      </p:grpSp>
    </p:spTree>
    <p:extLst>
      <p:ext uri="{BB962C8B-B14F-4D97-AF65-F5344CB8AC3E}">
        <p14:creationId xmlns:p14="http://schemas.microsoft.com/office/powerpoint/2010/main" val="2213328213"/>
      </p:ext>
    </p:extLst>
  </p:cSld>
  <p:clrMapOvr>
    <a:masterClrMapping/>
  </p:clrMapOvr>
  <p:timing>
    <p:tnLst>
      <p:par>
        <p:cTn id="1" dur="indefinite" restart="never" nodeType="tmRoot"/>
      </p:par>
    </p:tnLst>
  </p:timing>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ChangeArrowheads="1"/>
          </p:cNvSpPr>
          <p:nvPr/>
        </p:nvSpPr>
        <p:spPr bwMode="auto">
          <a:xfrm>
            <a:off x="970780" y="1510779"/>
            <a:ext cx="5977484"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b="1" dirty="0">
                <a:solidFill>
                  <a:srgbClr val="3399FF"/>
                </a:solidFill>
                <a:latin typeface="Arial" charset="0"/>
              </a:rPr>
              <a:t>正向反應</a:t>
            </a:r>
            <a:r>
              <a:rPr lang="zh-TW" altLang="en-US" sz="2800" dirty="0">
                <a:latin typeface="Arial" charset="0"/>
              </a:rPr>
              <a:t>：</a:t>
            </a:r>
            <a:r>
              <a:rPr lang="en-US" altLang="zh-HK" sz="2800" i="1" dirty="0">
                <a:latin typeface="Arial" charset="0"/>
                <a:cs typeface="Arial" charset="0"/>
              </a:rPr>
              <a:t>A  </a:t>
            </a:r>
            <a:r>
              <a:rPr lang="en-US" altLang="zh-HK" sz="2800" dirty="0">
                <a:latin typeface="Arial" charset="0"/>
                <a:cs typeface="Arial" charset="0"/>
              </a:rPr>
              <a:t>+  </a:t>
            </a:r>
            <a:r>
              <a:rPr lang="en-US" altLang="zh-HK" sz="2800" i="1" dirty="0">
                <a:latin typeface="Arial" charset="0"/>
                <a:cs typeface="Arial" charset="0"/>
              </a:rPr>
              <a:t>B  </a:t>
            </a:r>
            <a:r>
              <a:rPr lang="en-US" altLang="zh-HK" sz="2800" dirty="0">
                <a:latin typeface="Arial" charset="0"/>
                <a:cs typeface="Arial" charset="0"/>
                <a:sym typeface="Symbol" pitchFamily="18" charset="2"/>
              </a:rPr>
              <a:t></a:t>
            </a:r>
            <a:r>
              <a:rPr lang="en-US" altLang="zh-HK" sz="2800" i="1" dirty="0">
                <a:latin typeface="Arial" charset="0"/>
                <a:cs typeface="Arial" charset="0"/>
              </a:rPr>
              <a:t>  C  </a:t>
            </a:r>
            <a:r>
              <a:rPr lang="en-US" altLang="zh-HK" sz="2800" dirty="0">
                <a:latin typeface="Arial" charset="0"/>
                <a:cs typeface="Arial" charset="0"/>
              </a:rPr>
              <a:t>+  </a:t>
            </a:r>
            <a:r>
              <a:rPr lang="en-US" altLang="zh-HK" sz="2800" i="1" dirty="0">
                <a:latin typeface="Arial" charset="0"/>
                <a:cs typeface="Arial" charset="0"/>
              </a:rPr>
              <a:t>D </a:t>
            </a:r>
            <a:endParaRPr lang="zh-HK" altLang="en-US" sz="2800" dirty="0">
              <a:latin typeface="Arial" charset="0"/>
              <a:cs typeface="Arial" charset="0"/>
            </a:endParaRPr>
          </a:p>
        </p:txBody>
      </p:sp>
      <p:sp>
        <p:nvSpPr>
          <p:cNvPr id="3" name="Rectangle 2"/>
          <p:cNvSpPr>
            <a:spLocks noChangeArrowheads="1"/>
          </p:cNvSpPr>
          <p:nvPr/>
        </p:nvSpPr>
        <p:spPr bwMode="auto">
          <a:xfrm>
            <a:off x="970780" y="3834234"/>
            <a:ext cx="61215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just" eaLnBrk="1" hangingPunct="1">
              <a:buFontTx/>
              <a:buBlip>
                <a:blip r:embed="rId2"/>
              </a:buBlip>
            </a:pPr>
            <a:r>
              <a:rPr lang="zh-TW" altLang="en-US" sz="2800" b="1" dirty="0">
                <a:solidFill>
                  <a:srgbClr val="3399FF"/>
                </a:solidFill>
                <a:latin typeface="Arial" charset="0"/>
              </a:rPr>
              <a:t>逆向反應</a:t>
            </a:r>
            <a:r>
              <a:rPr lang="zh-TW" altLang="en-US" sz="2800" dirty="0">
                <a:latin typeface="Arial" charset="0"/>
              </a:rPr>
              <a:t>：</a:t>
            </a:r>
            <a:r>
              <a:rPr lang="en-US" altLang="zh-HK" sz="2800" i="1" dirty="0">
                <a:latin typeface="Arial" charset="0"/>
                <a:cs typeface="Arial" charset="0"/>
              </a:rPr>
              <a:t>C  </a:t>
            </a:r>
            <a:r>
              <a:rPr lang="en-US" altLang="zh-HK" sz="2800" dirty="0">
                <a:latin typeface="Arial" charset="0"/>
                <a:cs typeface="Arial" charset="0"/>
              </a:rPr>
              <a:t>+  </a:t>
            </a:r>
            <a:r>
              <a:rPr lang="en-US" altLang="zh-HK" sz="2800" i="1" dirty="0">
                <a:latin typeface="Arial" charset="0"/>
                <a:cs typeface="Arial" charset="0"/>
              </a:rPr>
              <a:t>D  </a:t>
            </a:r>
            <a:r>
              <a:rPr lang="en-US" altLang="zh-HK" sz="2800" dirty="0">
                <a:latin typeface="Arial" charset="0"/>
                <a:cs typeface="Arial" charset="0"/>
                <a:sym typeface="Symbol" pitchFamily="18" charset="2"/>
              </a:rPr>
              <a:t></a:t>
            </a:r>
            <a:r>
              <a:rPr lang="zh-HK" altLang="en-US" sz="2800" dirty="0">
                <a:latin typeface="Arial" charset="0"/>
                <a:cs typeface="Arial" charset="0"/>
                <a:sym typeface="Symbol" pitchFamily="18" charset="2"/>
              </a:rPr>
              <a:t>  </a:t>
            </a:r>
            <a:r>
              <a:rPr lang="en-US" altLang="zh-HK" sz="2800" i="1" dirty="0">
                <a:latin typeface="Arial" charset="0"/>
                <a:cs typeface="Arial" charset="0"/>
              </a:rPr>
              <a:t>A  </a:t>
            </a:r>
            <a:r>
              <a:rPr lang="en-US" altLang="zh-HK" sz="2800" dirty="0">
                <a:latin typeface="Arial" charset="0"/>
                <a:cs typeface="Arial" charset="0"/>
              </a:rPr>
              <a:t>+  </a:t>
            </a:r>
            <a:r>
              <a:rPr lang="en-US" altLang="zh-HK" sz="2800" i="1" dirty="0">
                <a:latin typeface="Arial" charset="0"/>
                <a:cs typeface="Arial" charset="0"/>
              </a:rPr>
              <a:t>B</a:t>
            </a:r>
            <a:endParaRPr lang="zh-HK" altLang="en-US" sz="2800" dirty="0">
              <a:latin typeface="Arial" charset="0"/>
              <a:cs typeface="Arial" charset="0"/>
            </a:endParaRPr>
          </a:p>
        </p:txBody>
      </p:sp>
      <p:sp>
        <p:nvSpPr>
          <p:cNvPr id="4" name="左大括弧 3"/>
          <p:cNvSpPr/>
          <p:nvPr/>
        </p:nvSpPr>
        <p:spPr>
          <a:xfrm rot="16200000">
            <a:off x="3737000" y="1643335"/>
            <a:ext cx="373062" cy="1152525"/>
          </a:xfrm>
          <a:prstGeom prst="leftBrace">
            <a:avLst>
              <a:gd name="adj1" fmla="val 19742"/>
              <a:gd name="adj2" fmla="val 49854"/>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a:p>
        </p:txBody>
      </p:sp>
      <p:sp>
        <p:nvSpPr>
          <p:cNvPr id="5" name="左大括弧 4"/>
          <p:cNvSpPr/>
          <p:nvPr/>
        </p:nvSpPr>
        <p:spPr>
          <a:xfrm rot="16200000">
            <a:off x="5575325" y="1643335"/>
            <a:ext cx="373062" cy="1152525"/>
          </a:xfrm>
          <a:prstGeom prst="leftBrace">
            <a:avLst>
              <a:gd name="adj1" fmla="val 19742"/>
              <a:gd name="adj2" fmla="val 49854"/>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a:p>
        </p:txBody>
      </p:sp>
      <p:sp>
        <p:nvSpPr>
          <p:cNvPr id="10246" name="文字方塊 5"/>
          <p:cNvSpPr txBox="1">
            <a:spLocks noChangeArrowheads="1"/>
          </p:cNvSpPr>
          <p:nvPr/>
        </p:nvSpPr>
        <p:spPr bwMode="auto">
          <a:xfrm>
            <a:off x="3474268" y="2393429"/>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7030A0"/>
                </a:solidFill>
                <a:latin typeface="Arial" charset="0"/>
                <a:cs typeface="Arial" charset="0"/>
              </a:rPr>
              <a:t>反應物</a:t>
            </a:r>
            <a:endParaRPr kumimoji="0" lang="zh-HK" altLang="en-US" sz="2000">
              <a:solidFill>
                <a:srgbClr val="7030A0"/>
              </a:solidFill>
              <a:latin typeface="Arial" charset="0"/>
              <a:cs typeface="Arial" charset="0"/>
            </a:endParaRPr>
          </a:p>
        </p:txBody>
      </p:sp>
      <p:sp>
        <p:nvSpPr>
          <p:cNvPr id="10247" name="文字方塊 6"/>
          <p:cNvSpPr txBox="1">
            <a:spLocks noChangeArrowheads="1"/>
          </p:cNvSpPr>
          <p:nvPr/>
        </p:nvSpPr>
        <p:spPr bwMode="auto">
          <a:xfrm>
            <a:off x="5271318" y="2393429"/>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7030A0"/>
                </a:solidFill>
                <a:latin typeface="Arial" charset="0"/>
                <a:cs typeface="Arial" charset="0"/>
              </a:rPr>
              <a:t>生成物</a:t>
            </a:r>
            <a:endParaRPr kumimoji="0" lang="zh-HK" altLang="en-US" sz="2000">
              <a:solidFill>
                <a:srgbClr val="7030A0"/>
              </a:solidFill>
              <a:latin typeface="Arial" charset="0"/>
              <a:cs typeface="Arial" charset="0"/>
            </a:endParaRPr>
          </a:p>
        </p:txBody>
      </p:sp>
      <p:sp>
        <p:nvSpPr>
          <p:cNvPr id="8" name="左大括弧 7"/>
          <p:cNvSpPr/>
          <p:nvPr/>
        </p:nvSpPr>
        <p:spPr>
          <a:xfrm rot="16200000">
            <a:off x="3697312" y="3935040"/>
            <a:ext cx="373062" cy="1152525"/>
          </a:xfrm>
          <a:prstGeom prst="leftBrace">
            <a:avLst>
              <a:gd name="adj1" fmla="val 19742"/>
              <a:gd name="adj2" fmla="val 49854"/>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a:p>
        </p:txBody>
      </p:sp>
      <p:sp>
        <p:nvSpPr>
          <p:cNvPr id="10" name="左大括弧 9"/>
          <p:cNvSpPr/>
          <p:nvPr/>
        </p:nvSpPr>
        <p:spPr>
          <a:xfrm rot="16200000">
            <a:off x="5551512" y="3935040"/>
            <a:ext cx="373062" cy="1152525"/>
          </a:xfrm>
          <a:prstGeom prst="leftBrace">
            <a:avLst>
              <a:gd name="adj1" fmla="val 19742"/>
              <a:gd name="adj2" fmla="val 49854"/>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a:p>
        </p:txBody>
      </p:sp>
      <p:sp>
        <p:nvSpPr>
          <p:cNvPr id="9230" name="文字方塊 5"/>
          <p:cNvSpPr txBox="1">
            <a:spLocks noChangeArrowheads="1"/>
          </p:cNvSpPr>
          <p:nvPr/>
        </p:nvSpPr>
        <p:spPr bwMode="auto">
          <a:xfrm>
            <a:off x="3388543" y="4685134"/>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7030A0"/>
                </a:solidFill>
                <a:latin typeface="Arial" charset="0"/>
                <a:cs typeface="Arial" charset="0"/>
              </a:rPr>
              <a:t>反應物</a:t>
            </a:r>
            <a:endParaRPr kumimoji="0" lang="zh-HK" altLang="en-US" sz="2000">
              <a:solidFill>
                <a:srgbClr val="7030A0"/>
              </a:solidFill>
              <a:latin typeface="Arial" charset="0"/>
              <a:cs typeface="Arial" charset="0"/>
            </a:endParaRPr>
          </a:p>
        </p:txBody>
      </p:sp>
      <p:sp>
        <p:nvSpPr>
          <p:cNvPr id="9231" name="文字方塊 6"/>
          <p:cNvSpPr txBox="1">
            <a:spLocks noChangeArrowheads="1"/>
          </p:cNvSpPr>
          <p:nvPr/>
        </p:nvSpPr>
        <p:spPr bwMode="auto">
          <a:xfrm>
            <a:off x="5260205" y="4685134"/>
            <a:ext cx="9540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7030A0"/>
                </a:solidFill>
                <a:latin typeface="Arial" charset="0"/>
                <a:cs typeface="Arial" charset="0"/>
              </a:rPr>
              <a:t>生成物</a:t>
            </a:r>
            <a:endParaRPr kumimoji="0" lang="zh-HK" altLang="en-US" sz="2000">
              <a:solidFill>
                <a:srgbClr val="7030A0"/>
              </a:solidFill>
              <a:latin typeface="Arial" charset="0"/>
              <a:cs typeface="Arial" charset="0"/>
            </a:endParaRPr>
          </a:p>
        </p:txBody>
      </p:sp>
    </p:spTree>
    <p:extLst>
      <p:ext uri="{BB962C8B-B14F-4D97-AF65-F5344CB8AC3E}">
        <p14:creationId xmlns:p14="http://schemas.microsoft.com/office/powerpoint/2010/main" val="4281498758"/>
      </p:ext>
    </p:extLst>
  </p:cSld>
  <p:clrMapOvr>
    <a:masterClrMapping/>
  </p:clrMapOvr>
  <p:timing>
    <p:tnLst>
      <p:par>
        <p:cTn id="1" dur="indefinite" restart="never" nodeType="tmRoot"/>
      </p:par>
    </p:tnLst>
  </p:timing>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251520" y="476672"/>
            <a:ext cx="3096344" cy="523220"/>
          </a:xfrm>
          <a:prstGeom prst="rect">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p:spPr>
        <p:txBody>
          <a:bodyPr anchor="ctr">
            <a:spAutoFit/>
          </a:bodyPr>
          <a:lstStyle/>
          <a:p>
            <a:pPr marL="11113" algn="ctr" eaLnBrk="1" fontAlgn="auto" hangingPunct="1">
              <a:spcBef>
                <a:spcPts val="0"/>
              </a:spcBef>
              <a:spcAft>
                <a:spcPts val="0"/>
              </a:spcAft>
              <a:defRPr/>
            </a:pPr>
            <a:r>
              <a:rPr kumimoji="0" lang="zh-TW" altLang="en-US" sz="2800" b="1" dirty="0">
                <a:solidFill>
                  <a:schemeClr val="bg1"/>
                </a:solidFill>
                <a:latin typeface="+mn-ea"/>
                <a:ea typeface="+mn-ea"/>
                <a:cs typeface="Arial" pitchFamily="34" charset="0"/>
              </a:rPr>
              <a:t>可逆反應的例子</a:t>
            </a:r>
            <a:endParaRPr kumimoji="0" lang="en-US" altLang="zh-TW" sz="2800" b="1" dirty="0">
              <a:solidFill>
                <a:schemeClr val="bg1"/>
              </a:solidFill>
              <a:latin typeface="+mn-ea"/>
              <a:ea typeface="+mn-ea"/>
              <a:cs typeface="Arial" pitchFamily="34" charset="0"/>
            </a:endParaRPr>
          </a:p>
        </p:txBody>
      </p:sp>
      <p:sp>
        <p:nvSpPr>
          <p:cNvPr id="10245" name="矩形 2"/>
          <p:cNvSpPr>
            <a:spLocks noChangeArrowheads="1"/>
          </p:cNvSpPr>
          <p:nvPr/>
        </p:nvSpPr>
        <p:spPr bwMode="auto">
          <a:xfrm>
            <a:off x="179388" y="1414313"/>
            <a:ext cx="68151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b="1">
                <a:latin typeface="Arial" charset="0"/>
                <a:cs typeface="Arial" charset="0"/>
              </a:rPr>
              <a:t>1. 	</a:t>
            </a:r>
            <a:r>
              <a:rPr kumimoji="0" lang="zh-TW" altLang="en-US" sz="2800" b="1">
                <a:latin typeface="Arial" charset="0"/>
                <a:cs typeface="Arial" charset="0"/>
              </a:rPr>
              <a:t>酯化作用</a:t>
            </a:r>
            <a:r>
              <a:rPr kumimoji="0" lang="en-US" altLang="zh-HK" sz="2800" b="1">
                <a:latin typeface="Arial" charset="0"/>
                <a:cs typeface="Arial" charset="0"/>
              </a:rPr>
              <a:t> (</a:t>
            </a:r>
            <a:r>
              <a:rPr kumimoji="0" lang="zh-TW" altLang="en-US" sz="2800" b="1">
                <a:latin typeface="Arial" charset="0"/>
                <a:cs typeface="Arial" charset="0"/>
              </a:rPr>
              <a:t>生成酯</a:t>
            </a:r>
            <a:r>
              <a:rPr kumimoji="0" lang="en-US" altLang="zh-HK" sz="2800" b="1">
                <a:latin typeface="Arial" charset="0"/>
                <a:cs typeface="Arial" charset="0"/>
              </a:rPr>
              <a:t>)</a:t>
            </a:r>
            <a:endParaRPr kumimoji="0" lang="zh-HK" altLang="en-US" sz="2800" b="1">
              <a:latin typeface="Arial" charset="0"/>
              <a:cs typeface="Arial" charset="0"/>
            </a:endParaRPr>
          </a:p>
        </p:txBody>
      </p:sp>
      <p:sp>
        <p:nvSpPr>
          <p:cNvPr id="10246" name="矩形 3"/>
          <p:cNvSpPr>
            <a:spLocks noChangeArrowheads="1"/>
          </p:cNvSpPr>
          <p:nvPr/>
        </p:nvSpPr>
        <p:spPr bwMode="auto">
          <a:xfrm>
            <a:off x="250825" y="2638996"/>
            <a:ext cx="87137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a:latin typeface="Arial" charset="0"/>
                <a:cs typeface="Arial" charset="0"/>
              </a:rPr>
              <a:t>CH</a:t>
            </a:r>
            <a:r>
              <a:rPr kumimoji="0" lang="en-US" altLang="zh-HK" sz="2400" baseline="-25000">
                <a:latin typeface="Arial" charset="0"/>
                <a:cs typeface="Arial" charset="0"/>
              </a:rPr>
              <a:t>3</a:t>
            </a:r>
            <a:r>
              <a:rPr kumimoji="0" lang="en-US" altLang="zh-HK" sz="2400">
                <a:latin typeface="Arial" charset="0"/>
                <a:cs typeface="Arial" charset="0"/>
              </a:rPr>
              <a:t>COOH(l) + CH</a:t>
            </a:r>
            <a:r>
              <a:rPr kumimoji="0" lang="en-US" altLang="zh-HK" sz="2400" baseline="-25000">
                <a:latin typeface="Arial" charset="0"/>
                <a:cs typeface="Arial" charset="0"/>
              </a:rPr>
              <a:t>3</a:t>
            </a:r>
            <a:r>
              <a:rPr kumimoji="0" lang="en-US" altLang="zh-HK" sz="2400">
                <a:latin typeface="Arial" charset="0"/>
                <a:cs typeface="Arial" charset="0"/>
              </a:rPr>
              <a:t>CH</a:t>
            </a:r>
            <a:r>
              <a:rPr kumimoji="0" lang="en-US" altLang="zh-HK" sz="2400" baseline="-25000">
                <a:latin typeface="Arial" charset="0"/>
                <a:cs typeface="Arial" charset="0"/>
              </a:rPr>
              <a:t>2</a:t>
            </a:r>
            <a:r>
              <a:rPr kumimoji="0" lang="en-US" altLang="zh-HK" sz="2400">
                <a:latin typeface="Arial" charset="0"/>
                <a:cs typeface="Arial" charset="0"/>
              </a:rPr>
              <a:t>OH(l)          CH</a:t>
            </a:r>
            <a:r>
              <a:rPr kumimoji="0" lang="en-US" altLang="zh-HK" sz="2400" baseline="-25000">
                <a:latin typeface="Arial" charset="0"/>
                <a:cs typeface="Arial" charset="0"/>
              </a:rPr>
              <a:t>3</a:t>
            </a:r>
            <a:r>
              <a:rPr kumimoji="0" lang="en-US" altLang="zh-HK" sz="2400">
                <a:latin typeface="Arial" charset="0"/>
                <a:cs typeface="Arial" charset="0"/>
              </a:rPr>
              <a:t>COOCH</a:t>
            </a:r>
            <a:r>
              <a:rPr kumimoji="0" lang="en-US" altLang="zh-HK" sz="2400" baseline="-25000">
                <a:latin typeface="Arial" charset="0"/>
                <a:cs typeface="Arial" charset="0"/>
              </a:rPr>
              <a:t>2</a:t>
            </a:r>
            <a:r>
              <a:rPr kumimoji="0" lang="en-US" altLang="zh-HK" sz="2400">
                <a:latin typeface="Arial" charset="0"/>
                <a:cs typeface="Arial" charset="0"/>
              </a:rPr>
              <a:t>CH</a:t>
            </a:r>
            <a:r>
              <a:rPr kumimoji="0" lang="en-US" altLang="zh-HK" sz="2400" baseline="-25000">
                <a:latin typeface="Arial" charset="0"/>
                <a:cs typeface="Arial" charset="0"/>
              </a:rPr>
              <a:t>3</a:t>
            </a:r>
            <a:r>
              <a:rPr kumimoji="0" lang="en-US" altLang="zh-HK" sz="2400">
                <a:latin typeface="Arial" charset="0"/>
                <a:cs typeface="Arial" charset="0"/>
              </a:rPr>
              <a:t>(l) + H</a:t>
            </a:r>
            <a:r>
              <a:rPr kumimoji="0" lang="en-US" altLang="zh-HK" sz="2400" baseline="-25000">
                <a:latin typeface="Arial" charset="0"/>
                <a:cs typeface="Arial" charset="0"/>
              </a:rPr>
              <a:t>2</a:t>
            </a:r>
            <a:r>
              <a:rPr kumimoji="0" lang="en-US" altLang="zh-HK" sz="2400">
                <a:latin typeface="Arial" charset="0"/>
                <a:cs typeface="Arial" charset="0"/>
              </a:rPr>
              <a:t>O(l) </a:t>
            </a:r>
            <a:endParaRPr kumimoji="0" lang="zh-HK" altLang="en-US" sz="2400">
              <a:latin typeface="Arial" charset="0"/>
              <a:cs typeface="Arial" charset="0"/>
            </a:endParaRPr>
          </a:p>
        </p:txBody>
      </p:sp>
      <p:grpSp>
        <p:nvGrpSpPr>
          <p:cNvPr id="3" name="群組 4"/>
          <p:cNvGrpSpPr>
            <a:grpSpLocks/>
          </p:cNvGrpSpPr>
          <p:nvPr/>
        </p:nvGrpSpPr>
        <p:grpSpPr bwMode="auto">
          <a:xfrm>
            <a:off x="4391025" y="2778696"/>
            <a:ext cx="612775" cy="204787"/>
            <a:chOff x="6012160" y="2636912"/>
            <a:chExt cx="956356" cy="276710"/>
          </a:xfrm>
        </p:grpSpPr>
        <p:cxnSp>
          <p:nvCxnSpPr>
            <p:cNvPr id="6" name="直線接點 5"/>
            <p:cNvCxnSpPr/>
            <p:nvPr/>
          </p:nvCxnSpPr>
          <p:spPr>
            <a:xfrm>
              <a:off x="6012160" y="2709843"/>
              <a:ext cx="93653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031981" y="2844981"/>
              <a:ext cx="93653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812428" y="2636912"/>
              <a:ext cx="136268" cy="729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1981" y="2840691"/>
              <a:ext cx="136269" cy="729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248" name="文字方塊 9"/>
          <p:cNvSpPr txBox="1">
            <a:spLocks noChangeArrowheads="1"/>
          </p:cNvSpPr>
          <p:nvPr/>
        </p:nvSpPr>
        <p:spPr bwMode="auto">
          <a:xfrm>
            <a:off x="4067175" y="2308796"/>
            <a:ext cx="27098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濃</a:t>
            </a:r>
            <a:r>
              <a:rPr kumimoji="0" lang="en-US" altLang="zh-HK" sz="2000">
                <a:latin typeface="Arial" charset="0"/>
                <a:cs typeface="Arial" charset="0"/>
              </a:rPr>
              <a:t>H</a:t>
            </a:r>
            <a:r>
              <a:rPr kumimoji="0" lang="en-US" altLang="zh-HK" sz="2000" baseline="-25000">
                <a:latin typeface="Arial" charset="0"/>
                <a:cs typeface="Arial" charset="0"/>
              </a:rPr>
              <a:t>2</a:t>
            </a:r>
            <a:r>
              <a:rPr kumimoji="0" lang="en-US" altLang="zh-HK" sz="2000">
                <a:latin typeface="Arial" charset="0"/>
                <a:cs typeface="Arial" charset="0"/>
              </a:rPr>
              <a:t>SO</a:t>
            </a:r>
            <a:r>
              <a:rPr kumimoji="0" lang="en-US" altLang="zh-HK" sz="2000" baseline="-25000">
                <a:latin typeface="Arial" charset="0"/>
                <a:cs typeface="Arial" charset="0"/>
              </a:rPr>
              <a:t>4</a:t>
            </a:r>
            <a:r>
              <a:rPr kumimoji="0" lang="en-US" altLang="zh-HK" sz="2000">
                <a:latin typeface="Arial" charset="0"/>
                <a:cs typeface="Arial" charset="0"/>
              </a:rPr>
              <a:t> (</a:t>
            </a:r>
            <a:r>
              <a:rPr kumimoji="0" lang="zh-TW" altLang="en-US" sz="2000">
                <a:latin typeface="Arial" charset="0"/>
                <a:cs typeface="Arial" charset="0"/>
              </a:rPr>
              <a:t>作為催化劑</a:t>
            </a:r>
            <a:r>
              <a:rPr kumimoji="0" lang="en-US" altLang="zh-HK" sz="2000">
                <a:latin typeface="Arial" charset="0"/>
                <a:cs typeface="Arial" charset="0"/>
              </a:rPr>
              <a:t>)</a:t>
            </a:r>
            <a:endParaRPr kumimoji="0" lang="zh-HK" altLang="en-US" sz="2000">
              <a:latin typeface="Arial" charset="0"/>
              <a:cs typeface="Arial" charset="0"/>
            </a:endParaRPr>
          </a:p>
        </p:txBody>
      </p:sp>
      <p:sp>
        <p:nvSpPr>
          <p:cNvPr id="10249" name="文字方塊 10"/>
          <p:cNvSpPr txBox="1">
            <a:spLocks noChangeArrowheads="1"/>
          </p:cNvSpPr>
          <p:nvPr/>
        </p:nvSpPr>
        <p:spPr bwMode="auto">
          <a:xfrm>
            <a:off x="684213" y="3100958"/>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乙酸</a:t>
            </a:r>
            <a:endParaRPr kumimoji="0" lang="zh-HK" altLang="en-US" sz="2000">
              <a:latin typeface="Arial" charset="0"/>
              <a:cs typeface="Arial" charset="0"/>
            </a:endParaRPr>
          </a:p>
        </p:txBody>
      </p:sp>
      <p:sp>
        <p:nvSpPr>
          <p:cNvPr id="10250" name="文字方塊 11"/>
          <p:cNvSpPr txBox="1">
            <a:spLocks noChangeArrowheads="1"/>
          </p:cNvSpPr>
          <p:nvPr/>
        </p:nvSpPr>
        <p:spPr bwMode="auto">
          <a:xfrm>
            <a:off x="2754313" y="3100958"/>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乙醇</a:t>
            </a:r>
            <a:endParaRPr kumimoji="0" lang="zh-HK" altLang="en-US" sz="2000">
              <a:latin typeface="Arial" charset="0"/>
              <a:cs typeface="Arial" charset="0"/>
            </a:endParaRPr>
          </a:p>
        </p:txBody>
      </p:sp>
      <p:sp>
        <p:nvSpPr>
          <p:cNvPr id="10251" name="文字方塊 12"/>
          <p:cNvSpPr txBox="1">
            <a:spLocks noChangeArrowheads="1"/>
          </p:cNvSpPr>
          <p:nvPr/>
        </p:nvSpPr>
        <p:spPr bwMode="auto">
          <a:xfrm>
            <a:off x="5486400" y="3100958"/>
            <a:ext cx="12112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乙酸乙酯</a:t>
            </a:r>
            <a:endParaRPr kumimoji="0" lang="zh-HK" altLang="en-US" sz="2000">
              <a:latin typeface="Arial" charset="0"/>
              <a:cs typeface="Arial" charset="0"/>
            </a:endParaRPr>
          </a:p>
        </p:txBody>
      </p:sp>
      <p:sp>
        <p:nvSpPr>
          <p:cNvPr id="10252" name="文字方塊 13"/>
          <p:cNvSpPr txBox="1">
            <a:spLocks noChangeArrowheads="1"/>
          </p:cNvSpPr>
          <p:nvPr/>
        </p:nvSpPr>
        <p:spPr bwMode="auto">
          <a:xfrm>
            <a:off x="4378325" y="2956496"/>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加熱</a:t>
            </a:r>
            <a:endParaRPr kumimoji="0" lang="zh-HK" altLang="en-US" sz="2000">
              <a:latin typeface="Arial" charset="0"/>
              <a:cs typeface="Arial" charset="0"/>
            </a:endParaRPr>
          </a:p>
        </p:txBody>
      </p:sp>
      <p:sp>
        <p:nvSpPr>
          <p:cNvPr id="16" name="Rectangle 2"/>
          <p:cNvSpPr>
            <a:spLocks noChangeArrowheads="1"/>
          </p:cNvSpPr>
          <p:nvPr/>
        </p:nvSpPr>
        <p:spPr bwMode="auto">
          <a:xfrm>
            <a:off x="250825" y="4068936"/>
            <a:ext cx="85693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反應會 </a:t>
            </a:r>
            <a:r>
              <a:rPr lang="zh-TW" altLang="en-US" sz="3200" b="1" dirty="0">
                <a:solidFill>
                  <a:srgbClr val="0000FF"/>
                </a:solidFill>
              </a:rPr>
              <a:t>同時以 正向 和 逆向 兩個方</a:t>
            </a:r>
            <a:r>
              <a:rPr lang="zh-HK" altLang="en-US" sz="3200" b="1" dirty="0">
                <a:solidFill>
                  <a:srgbClr val="0000FF"/>
                </a:solidFill>
              </a:rPr>
              <a:t>向進行</a:t>
            </a:r>
            <a:r>
              <a:rPr lang="zh-HK" altLang="en-US" sz="2800" dirty="0"/>
              <a:t>。</a:t>
            </a:r>
            <a:r>
              <a:rPr lang="en-US" altLang="zh-HK" sz="2800" dirty="0">
                <a:latin typeface="Arial" charset="0"/>
                <a:cs typeface="Arial" charset="0"/>
              </a:rPr>
              <a:t> </a:t>
            </a:r>
            <a:endParaRPr lang="en-US" altLang="zh-TW" sz="2800" b="1" dirty="0">
              <a:solidFill>
                <a:srgbClr val="3399FF"/>
              </a:solidFill>
              <a:latin typeface="Arial" charset="0"/>
              <a:cs typeface="Arial" charset="0"/>
            </a:endParaRPr>
          </a:p>
        </p:txBody>
      </p:sp>
      <p:sp>
        <p:nvSpPr>
          <p:cNvPr id="17" name="Rectangle 2"/>
          <p:cNvSpPr>
            <a:spLocks noChangeArrowheads="1"/>
          </p:cNvSpPr>
          <p:nvPr/>
        </p:nvSpPr>
        <p:spPr bwMode="auto">
          <a:xfrm>
            <a:off x="250825" y="5015383"/>
            <a:ext cx="871378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在反應混合物中，</a:t>
            </a:r>
            <a:r>
              <a:rPr lang="zh-TW" altLang="en-US" sz="3200" b="1">
                <a:solidFill>
                  <a:srgbClr val="0000FF"/>
                </a:solidFill>
              </a:rPr>
              <a:t>乙酸、乙醇、乙酸乙酯 和 水 同時</a:t>
            </a:r>
            <a:r>
              <a:rPr lang="zh-HK" altLang="en-US" sz="3200" b="1">
                <a:solidFill>
                  <a:srgbClr val="0000FF"/>
                </a:solidFill>
              </a:rPr>
              <a:t>存在</a:t>
            </a:r>
            <a:r>
              <a:rPr lang="zh-HK" altLang="en-US" sz="2800"/>
              <a:t>。</a:t>
            </a:r>
            <a:r>
              <a:rPr lang="en-US" altLang="zh-HK" sz="2800">
                <a:latin typeface="Arial" charset="0"/>
                <a:cs typeface="Arial" charset="0"/>
              </a:rPr>
              <a:t> </a:t>
            </a:r>
            <a:endParaRPr lang="en-US" altLang="zh-TW" sz="2800" b="1">
              <a:solidFill>
                <a:srgbClr val="3399FF"/>
              </a:solidFill>
              <a:latin typeface="Arial" charset="0"/>
              <a:cs typeface="Arial" charset="0"/>
            </a:endParaRPr>
          </a:p>
        </p:txBody>
      </p:sp>
    </p:spTree>
    <p:extLst>
      <p:ext uri="{BB962C8B-B14F-4D97-AF65-F5344CB8AC3E}">
        <p14:creationId xmlns:p14="http://schemas.microsoft.com/office/powerpoint/2010/main" val="1962091775"/>
      </p:ext>
    </p:extLst>
  </p:cSld>
  <p:clrMapOvr>
    <a:masterClrMapping/>
  </p:clrMapOvr>
  <p:timing>
    <p:tnLst>
      <p:par>
        <p:cTn id="1" dur="indefinite" restart="never" nodeType="tmRoot"/>
      </p:par>
    </p:tnLst>
  </p:timing>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矩形 1"/>
          <p:cNvSpPr>
            <a:spLocks noChangeArrowheads="1"/>
          </p:cNvSpPr>
          <p:nvPr/>
        </p:nvSpPr>
        <p:spPr bwMode="auto">
          <a:xfrm>
            <a:off x="403101" y="764704"/>
            <a:ext cx="37766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b="1">
                <a:latin typeface="Arial" charset="0"/>
                <a:cs typeface="Arial" charset="0"/>
              </a:rPr>
              <a:t>2. 	</a:t>
            </a:r>
            <a:r>
              <a:rPr kumimoji="0" lang="zh-TW" altLang="en-US" sz="2800" b="1">
                <a:latin typeface="Arial" charset="0"/>
                <a:cs typeface="Arial" charset="0"/>
              </a:rPr>
              <a:t>乙酸的電離作用</a:t>
            </a:r>
            <a:endParaRPr kumimoji="0" lang="zh-HK" altLang="en-US" sz="2800" b="1">
              <a:latin typeface="Arial" charset="0"/>
              <a:cs typeface="Arial" charset="0"/>
            </a:endParaRPr>
          </a:p>
        </p:txBody>
      </p:sp>
      <p:sp>
        <p:nvSpPr>
          <p:cNvPr id="12291" name="矩形 2"/>
          <p:cNvSpPr>
            <a:spLocks noChangeArrowheads="1"/>
          </p:cNvSpPr>
          <p:nvPr/>
        </p:nvSpPr>
        <p:spPr bwMode="auto">
          <a:xfrm>
            <a:off x="1482601" y="1612429"/>
            <a:ext cx="74818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CH</a:t>
            </a:r>
            <a:r>
              <a:rPr kumimoji="0" lang="en-US" altLang="zh-HK" sz="2800" baseline="-25000">
                <a:latin typeface="Arial" charset="0"/>
                <a:cs typeface="Arial" charset="0"/>
              </a:rPr>
              <a:t>3</a:t>
            </a:r>
            <a:r>
              <a:rPr kumimoji="0" lang="en-US" altLang="zh-HK" sz="2800">
                <a:latin typeface="Arial" charset="0"/>
                <a:cs typeface="Arial" charset="0"/>
              </a:rPr>
              <a:t>COOH(aq)            CH</a:t>
            </a:r>
            <a:r>
              <a:rPr kumimoji="0" lang="en-US" altLang="zh-HK" sz="2800" baseline="-25000">
                <a:latin typeface="Arial" charset="0"/>
                <a:cs typeface="Arial" charset="0"/>
              </a:rPr>
              <a:t>3</a:t>
            </a:r>
            <a:r>
              <a:rPr kumimoji="0" lang="en-US" altLang="zh-HK" sz="2800">
                <a:latin typeface="Arial" charset="0"/>
                <a:cs typeface="Arial" charset="0"/>
              </a:rPr>
              <a:t>COO</a:t>
            </a:r>
            <a:r>
              <a:rPr kumimoji="0" lang="en-US" altLang="zh-HK" sz="2800" baseline="30000">
                <a:latin typeface="Arial" charset="0"/>
                <a:cs typeface="Arial" charset="0"/>
              </a:rPr>
              <a:t>–</a:t>
            </a:r>
            <a:r>
              <a:rPr kumimoji="0" lang="en-US" altLang="zh-HK" sz="2800">
                <a:latin typeface="Arial" charset="0"/>
                <a:cs typeface="Arial" charset="0"/>
              </a:rPr>
              <a:t>(aq) + H</a:t>
            </a:r>
            <a:r>
              <a:rPr kumimoji="0" lang="en-US" altLang="zh-HK" sz="2800" baseline="30000">
                <a:latin typeface="Arial" charset="0"/>
                <a:cs typeface="Arial" charset="0"/>
              </a:rPr>
              <a:t>+</a:t>
            </a:r>
            <a:r>
              <a:rPr kumimoji="0" lang="en-US" altLang="zh-HK" sz="2800">
                <a:latin typeface="Arial" charset="0"/>
                <a:cs typeface="Arial" charset="0"/>
              </a:rPr>
              <a:t>(aq) </a:t>
            </a:r>
            <a:endParaRPr kumimoji="0" lang="zh-HK" altLang="en-US" sz="2800">
              <a:latin typeface="Arial" charset="0"/>
              <a:cs typeface="Arial" charset="0"/>
            </a:endParaRPr>
          </a:p>
        </p:txBody>
      </p:sp>
      <p:grpSp>
        <p:nvGrpSpPr>
          <p:cNvPr id="12292" name="群組 8"/>
          <p:cNvGrpSpPr>
            <a:grpSpLocks/>
          </p:cNvGrpSpPr>
          <p:nvPr/>
        </p:nvGrpSpPr>
        <p:grpSpPr bwMode="auto">
          <a:xfrm>
            <a:off x="4024188" y="1768004"/>
            <a:ext cx="955675" cy="276225"/>
            <a:chOff x="6012160" y="2636912"/>
            <a:chExt cx="956356" cy="276710"/>
          </a:xfrm>
        </p:grpSpPr>
        <p:cxnSp>
          <p:nvCxnSpPr>
            <p:cNvPr id="10" name="直線接點 9"/>
            <p:cNvCxnSpPr/>
            <p:nvPr/>
          </p:nvCxnSpPr>
          <p:spPr>
            <a:xfrm>
              <a:off x="6012160" y="2708474"/>
              <a:ext cx="9357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接點 10"/>
            <p:cNvCxnSpPr/>
            <p:nvPr/>
          </p:nvCxnSpPr>
          <p:spPr>
            <a:xfrm>
              <a:off x="6032813" y="2843649"/>
              <a:ext cx="93570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接點 11"/>
            <p:cNvCxnSpPr/>
            <p:nvPr/>
          </p:nvCxnSpPr>
          <p:spPr>
            <a:xfrm>
              <a:off x="6812830" y="2636912"/>
              <a:ext cx="135034" cy="71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接點 12"/>
            <p:cNvCxnSpPr/>
            <p:nvPr/>
          </p:nvCxnSpPr>
          <p:spPr>
            <a:xfrm>
              <a:off x="6032813" y="2842059"/>
              <a:ext cx="135033" cy="715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294" name="文字方塊 14"/>
          <p:cNvSpPr txBox="1">
            <a:spLocks noChangeArrowheads="1"/>
          </p:cNvSpPr>
          <p:nvPr/>
        </p:nvSpPr>
        <p:spPr bwMode="auto">
          <a:xfrm>
            <a:off x="2081088" y="2099791"/>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乙酸</a:t>
            </a:r>
            <a:endParaRPr kumimoji="0" lang="zh-HK" altLang="en-US" sz="2000">
              <a:latin typeface="Arial" charset="0"/>
              <a:cs typeface="Arial" charset="0"/>
            </a:endParaRPr>
          </a:p>
        </p:txBody>
      </p:sp>
      <p:sp>
        <p:nvSpPr>
          <p:cNvPr id="12295" name="文字方塊 15"/>
          <p:cNvSpPr txBox="1">
            <a:spLocks noChangeArrowheads="1"/>
          </p:cNvSpPr>
          <p:nvPr/>
        </p:nvSpPr>
        <p:spPr bwMode="auto">
          <a:xfrm>
            <a:off x="5183063" y="2099791"/>
            <a:ext cx="145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乙酸根離子</a:t>
            </a:r>
            <a:endParaRPr kumimoji="0" lang="zh-HK" altLang="en-US" sz="2000">
              <a:latin typeface="Arial" charset="0"/>
              <a:cs typeface="Arial" charset="0"/>
            </a:endParaRPr>
          </a:p>
        </p:txBody>
      </p:sp>
      <p:sp>
        <p:nvSpPr>
          <p:cNvPr id="12296" name="文字方塊 16"/>
          <p:cNvSpPr txBox="1">
            <a:spLocks noChangeArrowheads="1"/>
          </p:cNvSpPr>
          <p:nvPr/>
        </p:nvSpPr>
        <p:spPr bwMode="auto">
          <a:xfrm>
            <a:off x="7586538" y="2099791"/>
            <a:ext cx="94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氫離子</a:t>
            </a:r>
            <a:endParaRPr kumimoji="0" lang="zh-HK" altLang="en-US" sz="2000">
              <a:latin typeface="Arial" charset="0"/>
              <a:cs typeface="Arial" charset="0"/>
            </a:endParaRPr>
          </a:p>
        </p:txBody>
      </p:sp>
      <p:sp>
        <p:nvSpPr>
          <p:cNvPr id="16" name="矩形 1"/>
          <p:cNvSpPr>
            <a:spLocks noChangeArrowheads="1"/>
          </p:cNvSpPr>
          <p:nvPr/>
        </p:nvSpPr>
        <p:spPr bwMode="auto">
          <a:xfrm>
            <a:off x="403447" y="3645024"/>
            <a:ext cx="65516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AutoNum type="arabicPeriod" startAt="3"/>
            </a:pPr>
            <a:r>
              <a:rPr kumimoji="0" lang="zh-TW" altLang="en-US" sz="2800" b="1">
                <a:latin typeface="Arial" charset="0"/>
                <a:cs typeface="Arial" charset="0"/>
              </a:rPr>
              <a:t>氨的工業製備過程 </a:t>
            </a:r>
            <a:r>
              <a:rPr kumimoji="0" lang="en-US" altLang="zh-HK" sz="2800" b="1">
                <a:latin typeface="Arial" charset="0"/>
                <a:cs typeface="Arial" charset="0"/>
              </a:rPr>
              <a:t>(</a:t>
            </a:r>
            <a:r>
              <a:rPr kumimoji="0" lang="zh-TW" altLang="en-US" sz="2800" b="1">
                <a:latin typeface="Arial" charset="0"/>
                <a:cs typeface="Arial" charset="0"/>
              </a:rPr>
              <a:t>哈柏法</a:t>
            </a:r>
            <a:r>
              <a:rPr kumimoji="0" lang="en-US" altLang="zh-HK" sz="2800" b="1">
                <a:latin typeface="Arial" charset="0"/>
                <a:cs typeface="Arial" charset="0"/>
              </a:rPr>
              <a:t>)</a:t>
            </a:r>
            <a:endParaRPr kumimoji="0" lang="zh-HK" altLang="en-US" sz="2800" b="1">
              <a:latin typeface="Arial" charset="0"/>
              <a:cs typeface="Arial" charset="0"/>
            </a:endParaRPr>
          </a:p>
        </p:txBody>
      </p:sp>
      <p:sp>
        <p:nvSpPr>
          <p:cNvPr id="17" name="矩形 2"/>
          <p:cNvSpPr>
            <a:spLocks noChangeArrowheads="1"/>
          </p:cNvSpPr>
          <p:nvPr/>
        </p:nvSpPr>
        <p:spPr bwMode="auto">
          <a:xfrm>
            <a:off x="2059210" y="4661024"/>
            <a:ext cx="51847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N</a:t>
            </a:r>
            <a:r>
              <a:rPr kumimoji="0" lang="en-US" altLang="zh-HK" sz="2800" baseline="-25000">
                <a:latin typeface="Arial" charset="0"/>
                <a:cs typeface="Arial" charset="0"/>
              </a:rPr>
              <a:t>2</a:t>
            </a:r>
            <a:r>
              <a:rPr kumimoji="0" lang="en-US" altLang="zh-HK" sz="2800">
                <a:latin typeface="Arial" charset="0"/>
                <a:cs typeface="Arial" charset="0"/>
              </a:rPr>
              <a:t>(g) + 3H</a:t>
            </a:r>
            <a:r>
              <a:rPr kumimoji="0" lang="en-US" altLang="zh-HK" sz="2800" baseline="-25000">
                <a:latin typeface="Arial" charset="0"/>
                <a:cs typeface="Arial" charset="0"/>
              </a:rPr>
              <a:t>2</a:t>
            </a:r>
            <a:r>
              <a:rPr kumimoji="0" lang="en-US" altLang="zh-HK" sz="2800">
                <a:latin typeface="Arial" charset="0"/>
                <a:cs typeface="Arial" charset="0"/>
              </a:rPr>
              <a:t>(g)              2NH</a:t>
            </a:r>
            <a:r>
              <a:rPr kumimoji="0" lang="en-US" altLang="zh-HK" sz="2800" baseline="-25000">
                <a:latin typeface="Arial" charset="0"/>
                <a:cs typeface="Arial" charset="0"/>
              </a:rPr>
              <a:t>3</a:t>
            </a:r>
            <a:r>
              <a:rPr kumimoji="0" lang="en-US" altLang="zh-HK" sz="2800">
                <a:latin typeface="Arial" charset="0"/>
                <a:cs typeface="Arial" charset="0"/>
              </a:rPr>
              <a:t>(g) </a:t>
            </a:r>
            <a:endParaRPr kumimoji="0" lang="zh-HK" altLang="en-US" sz="2800">
              <a:latin typeface="Arial" charset="0"/>
              <a:cs typeface="Arial" charset="0"/>
            </a:endParaRPr>
          </a:p>
        </p:txBody>
      </p:sp>
      <p:grpSp>
        <p:nvGrpSpPr>
          <p:cNvPr id="19" name="群組 3"/>
          <p:cNvGrpSpPr>
            <a:grpSpLocks/>
          </p:cNvGrpSpPr>
          <p:nvPr/>
        </p:nvGrpSpPr>
        <p:grpSpPr bwMode="auto">
          <a:xfrm>
            <a:off x="4619847" y="4816599"/>
            <a:ext cx="957263" cy="276225"/>
            <a:chOff x="6012160" y="2636912"/>
            <a:chExt cx="956356" cy="276710"/>
          </a:xfrm>
        </p:grpSpPr>
        <p:cxnSp>
          <p:nvCxnSpPr>
            <p:cNvPr id="20" name="直線接點 19"/>
            <p:cNvCxnSpPr/>
            <p:nvPr/>
          </p:nvCxnSpPr>
          <p:spPr>
            <a:xfrm>
              <a:off x="6012160" y="2708474"/>
              <a:ext cx="93573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接點 20"/>
            <p:cNvCxnSpPr/>
            <p:nvPr/>
          </p:nvCxnSpPr>
          <p:spPr>
            <a:xfrm>
              <a:off x="6032778" y="2843649"/>
              <a:ext cx="93573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a:off x="6813088" y="2636912"/>
              <a:ext cx="134809" cy="71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接點 22"/>
            <p:cNvCxnSpPr/>
            <p:nvPr/>
          </p:nvCxnSpPr>
          <p:spPr>
            <a:xfrm>
              <a:off x="6032778" y="2842059"/>
              <a:ext cx="134809" cy="715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4" name="文字方塊 15"/>
          <p:cNvSpPr txBox="1">
            <a:spLocks noChangeArrowheads="1"/>
          </p:cNvSpPr>
          <p:nvPr/>
        </p:nvSpPr>
        <p:spPr bwMode="auto">
          <a:xfrm>
            <a:off x="4745260" y="4384799"/>
            <a:ext cx="698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鐵粉</a:t>
            </a:r>
            <a:endParaRPr kumimoji="0" lang="zh-HK" altLang="en-US" sz="2000">
              <a:latin typeface="Arial" charset="0"/>
              <a:cs typeface="Arial" charset="0"/>
            </a:endParaRPr>
          </a:p>
        </p:txBody>
      </p:sp>
      <p:sp>
        <p:nvSpPr>
          <p:cNvPr id="25" name="文字方塊 17"/>
          <p:cNvSpPr txBox="1">
            <a:spLocks noChangeArrowheads="1"/>
          </p:cNvSpPr>
          <p:nvPr/>
        </p:nvSpPr>
        <p:spPr bwMode="auto">
          <a:xfrm>
            <a:off x="3427635" y="5208711"/>
            <a:ext cx="35925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400ºC–450ºC </a:t>
            </a:r>
            <a:r>
              <a:rPr kumimoji="0" lang="zh-TW" altLang="en-US" sz="2000">
                <a:latin typeface="Arial" charset="0"/>
                <a:cs typeface="Arial" charset="0"/>
              </a:rPr>
              <a:t>和 </a:t>
            </a:r>
            <a:r>
              <a:rPr kumimoji="0" lang="en-US" altLang="zh-HK" sz="2000">
                <a:latin typeface="Arial" charset="0"/>
                <a:cs typeface="Arial" charset="0"/>
              </a:rPr>
              <a:t>200</a:t>
            </a:r>
            <a:r>
              <a:rPr kumimoji="0" lang="zh-TW" altLang="en-US" sz="2000">
                <a:latin typeface="Arial" charset="0"/>
                <a:cs typeface="Arial" charset="0"/>
              </a:rPr>
              <a:t>大氣壓強</a:t>
            </a:r>
            <a:endParaRPr kumimoji="0" lang="zh-HK" altLang="en-US" sz="2000">
              <a:latin typeface="Arial" charset="0"/>
              <a:cs typeface="Arial" charset="0"/>
            </a:endParaRPr>
          </a:p>
        </p:txBody>
      </p:sp>
    </p:spTree>
    <p:extLst>
      <p:ext uri="{BB962C8B-B14F-4D97-AF65-F5344CB8AC3E}">
        <p14:creationId xmlns:p14="http://schemas.microsoft.com/office/powerpoint/2010/main" val="2755966138"/>
      </p:ext>
    </p:extLst>
  </p:cSld>
  <p:clrMapOvr>
    <a:masterClrMapping/>
  </p:clrMapOvr>
  <p:timing>
    <p:tnLst>
      <p:par>
        <p:cTn id="1" dur="indefinite" restart="never" nodeType="tmRoot"/>
      </p:par>
    </p:tnLst>
  </p:timing>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4"/>
          <p:cNvSpPr>
            <a:spLocks noChangeArrowheads="1"/>
          </p:cNvSpPr>
          <p:nvPr/>
        </p:nvSpPr>
        <p:spPr bwMode="auto">
          <a:xfrm>
            <a:off x="634107" y="404664"/>
            <a:ext cx="42259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smtClean="0">
                <a:solidFill>
                  <a:srgbClr val="0033CC"/>
                </a:solidFill>
                <a:latin typeface="Arial" charset="0"/>
                <a:cs typeface="Arial" charset="0"/>
              </a:rPr>
              <a:t>動態平衡</a:t>
            </a:r>
            <a:r>
              <a:rPr kumimoji="0" lang="zh-TW" altLang="en-US" sz="3200" b="1" dirty="0">
                <a:solidFill>
                  <a:srgbClr val="0033CC"/>
                </a:solidFill>
                <a:latin typeface="Arial" charset="0"/>
                <a:cs typeface="Arial" charset="0"/>
              </a:rPr>
              <a:t>的特徵</a:t>
            </a:r>
            <a:endParaRPr kumimoji="0" lang="en-US" altLang="zh-TW" sz="3200" b="1" dirty="0">
              <a:solidFill>
                <a:srgbClr val="0033CC"/>
              </a:solidFill>
              <a:latin typeface="Arial" charset="0"/>
              <a:cs typeface="Arial" charset="0"/>
            </a:endParaRPr>
          </a:p>
        </p:txBody>
      </p:sp>
      <p:sp>
        <p:nvSpPr>
          <p:cNvPr id="13315" name="Rectangle 5"/>
          <p:cNvSpPr>
            <a:spLocks noChangeArrowheads="1"/>
          </p:cNvSpPr>
          <p:nvPr/>
        </p:nvSpPr>
        <p:spPr bwMode="auto">
          <a:xfrm>
            <a:off x="685354" y="1556543"/>
            <a:ext cx="39354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CC0000"/>
                </a:solidFill>
              </a:rPr>
              <a:t>化學平衡的動態本質</a:t>
            </a:r>
            <a:endParaRPr lang="en-US" altLang="zh-TW" sz="3200" b="1">
              <a:solidFill>
                <a:srgbClr val="CC0000"/>
              </a:solidFill>
            </a:endParaRPr>
          </a:p>
        </p:txBody>
      </p:sp>
      <p:sp>
        <p:nvSpPr>
          <p:cNvPr id="4" name="Rectangle 2"/>
          <p:cNvSpPr>
            <a:spLocks noChangeArrowheads="1"/>
          </p:cNvSpPr>
          <p:nvPr/>
        </p:nvSpPr>
        <p:spPr bwMode="auto">
          <a:xfrm>
            <a:off x="734567" y="2423318"/>
            <a:ext cx="8027987"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在可逆反應中，當正向反應的速率與逆向反應的速率 </a:t>
            </a:r>
            <a:r>
              <a:rPr lang="zh-TW" altLang="en-US" sz="3200" b="1" u="sng">
                <a:solidFill>
                  <a:srgbClr val="FF0000"/>
                </a:solidFill>
              </a:rPr>
              <a:t>相等</a:t>
            </a:r>
            <a:r>
              <a:rPr lang="zh-TW" altLang="en-US" sz="2800"/>
              <a:t> 時，體系便達至 </a:t>
            </a:r>
            <a:r>
              <a:rPr lang="zh-TW" altLang="en-US" sz="3200" b="1" u="sng">
                <a:solidFill>
                  <a:srgbClr val="FF0000"/>
                </a:solidFill>
              </a:rPr>
              <a:t>平衡</a:t>
            </a:r>
            <a:r>
              <a:rPr lang="zh-TW" altLang="en-US" sz="2800"/>
              <a:t>。</a:t>
            </a:r>
            <a:r>
              <a:rPr lang="en-US" altLang="zh-HK" sz="2800">
                <a:latin typeface="Arial" charset="0"/>
                <a:cs typeface="Arial" charset="0"/>
              </a:rPr>
              <a:t> </a:t>
            </a:r>
            <a:endParaRPr lang="en-US" altLang="zh-TW" sz="2800" b="1">
              <a:solidFill>
                <a:srgbClr val="3399FF"/>
              </a:solidFill>
              <a:latin typeface="Arial" charset="0"/>
              <a:cs typeface="Arial" charset="0"/>
            </a:endParaRPr>
          </a:p>
        </p:txBody>
      </p:sp>
      <p:sp>
        <p:nvSpPr>
          <p:cNvPr id="5" name="Rectangle 2"/>
          <p:cNvSpPr>
            <a:spLocks noChangeArrowheads="1"/>
          </p:cNvSpPr>
          <p:nvPr/>
        </p:nvSpPr>
        <p:spPr bwMode="auto">
          <a:xfrm>
            <a:off x="734567" y="3774281"/>
            <a:ext cx="69119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化學體系中並沒有任何可觀察的變</a:t>
            </a:r>
            <a:r>
              <a:rPr lang="zh-HK" altLang="en-US" sz="2800"/>
              <a:t>化。</a:t>
            </a:r>
            <a:endParaRPr lang="en-US" altLang="zh-TW" sz="2800" b="1">
              <a:solidFill>
                <a:srgbClr val="3399FF"/>
              </a:solidFill>
              <a:latin typeface="Arial" charset="0"/>
              <a:cs typeface="Arial" charset="0"/>
            </a:endParaRPr>
          </a:p>
        </p:txBody>
      </p:sp>
      <p:sp>
        <p:nvSpPr>
          <p:cNvPr id="6" name="Rectangle 2"/>
          <p:cNvSpPr>
            <a:spLocks noChangeArrowheads="1"/>
          </p:cNvSpPr>
          <p:nvPr/>
        </p:nvSpPr>
        <p:spPr bwMode="auto">
          <a:xfrm>
            <a:off x="734567" y="4726781"/>
            <a:ext cx="8027987" cy="10064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由於在平衡狀態下， 正向反應和逆向反應仍在進行中，故化學平衡的本質是 </a:t>
            </a:r>
            <a:r>
              <a:rPr lang="zh-TW" altLang="en-US" sz="3200" b="1" u="sng">
                <a:solidFill>
                  <a:srgbClr val="FF0000"/>
                </a:solidFill>
              </a:rPr>
              <a:t>動態</a:t>
            </a:r>
            <a:r>
              <a:rPr lang="zh-TW" altLang="en-US" sz="2800" b="1"/>
              <a:t> </a:t>
            </a:r>
            <a:r>
              <a:rPr lang="zh-TW" altLang="en-US" sz="2800"/>
              <a:t>的。</a:t>
            </a:r>
            <a:r>
              <a:rPr lang="en-US" altLang="zh-HK" sz="2800">
                <a:latin typeface="Arial" charset="0"/>
                <a:cs typeface="Arial" charset="0"/>
              </a:rPr>
              <a:t> </a:t>
            </a:r>
            <a:endParaRPr lang="en-US" altLang="zh-TW" sz="2800" b="1">
              <a:solidFill>
                <a:srgbClr val="3399FF"/>
              </a:solidFill>
              <a:latin typeface="Arial" charset="0"/>
              <a:cs typeface="Arial" charset="0"/>
            </a:endParaRPr>
          </a:p>
        </p:txBody>
      </p:sp>
    </p:spTree>
    <p:extLst>
      <p:ext uri="{BB962C8B-B14F-4D97-AF65-F5344CB8AC3E}">
        <p14:creationId xmlns:p14="http://schemas.microsoft.com/office/powerpoint/2010/main" val="210267938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p:cNvSpPr>
            <a:spLocks noChangeArrowheads="1"/>
          </p:cNvSpPr>
          <p:nvPr/>
        </p:nvSpPr>
        <p:spPr bwMode="auto">
          <a:xfrm>
            <a:off x="467741" y="3266554"/>
            <a:ext cx="244792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u="sng">
                <a:solidFill>
                  <a:srgbClr val="FF0000"/>
                </a:solidFill>
              </a:rPr>
              <a:t>孤電子對</a:t>
            </a:r>
            <a:endParaRPr lang="en-US" altLang="zh-TW" b="0" u="sng">
              <a:solidFill>
                <a:srgbClr val="FF0000"/>
              </a:solidFill>
            </a:endParaRPr>
          </a:p>
        </p:txBody>
      </p:sp>
      <p:sp>
        <p:nvSpPr>
          <p:cNvPr id="13315" name="Rectangle 7"/>
          <p:cNvSpPr>
            <a:spLocks noChangeArrowheads="1"/>
          </p:cNvSpPr>
          <p:nvPr/>
        </p:nvSpPr>
        <p:spPr bwMode="auto">
          <a:xfrm>
            <a:off x="467741" y="1758429"/>
            <a:ext cx="3024188"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u="sng">
                <a:solidFill>
                  <a:srgbClr val="FF0000"/>
                </a:solidFill>
              </a:rPr>
              <a:t>鍵合電子對</a:t>
            </a:r>
            <a:endParaRPr lang="en-US" altLang="zh-TW" u="sng">
              <a:solidFill>
                <a:srgbClr val="FF0000"/>
              </a:solidFill>
            </a:endParaRPr>
          </a:p>
        </p:txBody>
      </p:sp>
      <p:sp>
        <p:nvSpPr>
          <p:cNvPr id="20484" name="Rectangle 7"/>
          <p:cNvSpPr>
            <a:spLocks noChangeArrowheads="1"/>
          </p:cNvSpPr>
          <p:nvPr/>
        </p:nvSpPr>
        <p:spPr bwMode="auto">
          <a:xfrm>
            <a:off x="467741" y="4942805"/>
            <a:ext cx="8640763" cy="10064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a:solidFill>
                  <a:srgbClr val="3399FF"/>
                </a:solidFill>
              </a:rPr>
              <a:t>每個氯分子</a:t>
            </a:r>
            <a:r>
              <a:rPr lang="zh-TW" altLang="en-US" sz="2800" b="0"/>
              <a:t>擁有</a:t>
            </a:r>
            <a:r>
              <a:rPr lang="zh-TW" altLang="en-US">
                <a:solidFill>
                  <a:srgbClr val="3399FF"/>
                </a:solidFill>
              </a:rPr>
              <a:t>一個鍵合電子對</a:t>
            </a:r>
            <a:r>
              <a:rPr lang="zh-TW" altLang="en-US" sz="2800" b="0"/>
              <a:t>，當中的每個氯原子則各自擁有三個孤電子對。</a:t>
            </a:r>
            <a:endParaRPr lang="en-US" altLang="zh-TW" sz="2800" b="0"/>
          </a:p>
        </p:txBody>
      </p:sp>
      <p:sp>
        <p:nvSpPr>
          <p:cNvPr id="20486" name="Rectangle 19"/>
          <p:cNvSpPr>
            <a:spLocks noChangeArrowheads="1"/>
          </p:cNvSpPr>
          <p:nvPr/>
        </p:nvSpPr>
        <p:spPr bwMode="auto">
          <a:xfrm>
            <a:off x="975741" y="2323579"/>
            <a:ext cx="6261100" cy="519112"/>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4"/>
              </a:buBlip>
            </a:pPr>
            <a:r>
              <a:rPr lang="zh-TW" altLang="en-US" sz="2800" b="0"/>
              <a:t>在原子最外層參與共價鍵的電子對</a:t>
            </a:r>
            <a:endParaRPr lang="en-US" altLang="zh-TW" sz="2800" b="0"/>
          </a:p>
        </p:txBody>
      </p:sp>
      <p:sp>
        <p:nvSpPr>
          <p:cNvPr id="20487" name="Rectangle 19"/>
          <p:cNvSpPr>
            <a:spLocks noChangeArrowheads="1"/>
          </p:cNvSpPr>
          <p:nvPr/>
        </p:nvSpPr>
        <p:spPr bwMode="auto">
          <a:xfrm>
            <a:off x="970979" y="3845991"/>
            <a:ext cx="6769100" cy="519113"/>
          </a:xfrm>
          <a:prstGeom prst="rect">
            <a:avLst/>
          </a:prstGeom>
          <a:solidFill>
            <a:srgbClr val="FFFF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4"/>
              </a:buBlip>
            </a:pPr>
            <a:r>
              <a:rPr lang="zh-TW" altLang="en-US" sz="2800" b="0"/>
              <a:t>在原子最外層沒有參與共價鍵的電子對</a:t>
            </a:r>
            <a:endParaRPr lang="en-US" altLang="zh-TW" sz="2800" b="0"/>
          </a:p>
        </p:txBody>
      </p:sp>
      <p:graphicFrame>
        <p:nvGraphicFramePr>
          <p:cNvPr id="13321" name="Object 10"/>
          <p:cNvGraphicFramePr>
            <a:graphicFrameLocks noChangeAspect="1"/>
          </p:cNvGraphicFramePr>
          <p:nvPr>
            <p:extLst>
              <p:ext uri="{D42A27DB-BD31-4B8C-83A1-F6EECF244321}">
                <p14:modId xmlns:p14="http://schemas.microsoft.com/office/powerpoint/2010/main" val="2279535625"/>
              </p:ext>
            </p:extLst>
          </p:nvPr>
        </p:nvGraphicFramePr>
        <p:xfrm>
          <a:off x="3471738" y="168747"/>
          <a:ext cx="2230438" cy="1316037"/>
        </p:xfrm>
        <a:graphic>
          <a:graphicData uri="http://schemas.openxmlformats.org/presentationml/2006/ole">
            <mc:AlternateContent xmlns:mc="http://schemas.openxmlformats.org/markup-compatibility/2006">
              <mc:Choice xmlns:v="urn:schemas-microsoft-com:vml" Requires="v">
                <p:oleObj spid="_x0000_s8274" name="PBrush" r:id="rId5" imgW="3209524" imgH="1895238" progId="">
                  <p:embed/>
                </p:oleObj>
              </mc:Choice>
              <mc:Fallback>
                <p:oleObj name="PBrush" r:id="rId5" imgW="3209524" imgH="1895238"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1738" y="168747"/>
                        <a:ext cx="2230438" cy="1316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944434527"/>
      </p:ext>
    </p:extLst>
  </p:cSld>
  <p:clrMapOvr>
    <a:masterClrMapping/>
  </p:clrMapOvr>
  <p:timing>
    <p:tnLst>
      <p:par>
        <p:cTn id="1" dur="indefinite" restart="never" nodeType="tmRoot"/>
      </p:par>
    </p:tnLst>
  </p:timing>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ChangeArrowheads="1"/>
          </p:cNvSpPr>
          <p:nvPr/>
        </p:nvSpPr>
        <p:spPr bwMode="auto">
          <a:xfrm>
            <a:off x="251718" y="468536"/>
            <a:ext cx="85693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在跑步機上跑步的情況可用來比喻 </a:t>
            </a:r>
            <a:r>
              <a:rPr lang="zh-TW" altLang="en-US" sz="3200" b="1" dirty="0">
                <a:solidFill>
                  <a:srgbClr val="3399FF"/>
                </a:solidFill>
              </a:rPr>
              <a:t>動態平衡</a:t>
            </a:r>
            <a:r>
              <a:rPr lang="zh-TW" altLang="en-US" sz="2800" dirty="0"/>
              <a:t>。</a:t>
            </a:r>
            <a:endParaRPr lang="en-US" altLang="zh-TW" sz="2800" b="1" dirty="0">
              <a:solidFill>
                <a:srgbClr val="3399FF"/>
              </a:solidFill>
              <a:latin typeface="Arial" charset="0"/>
              <a:cs typeface="Arial" charset="0"/>
            </a:endParaRPr>
          </a:p>
        </p:txBody>
      </p:sp>
      <p:pic>
        <p:nvPicPr>
          <p:cNvPr id="15363" name="Picture 3"/>
          <p:cNvPicPr>
            <a:picLocks noChangeAspect="1" noChangeArrowheads="1"/>
          </p:cNvPicPr>
          <p:nvPr/>
        </p:nvPicPr>
        <p:blipFill>
          <a:blip r:embed="rId3">
            <a:extLst>
              <a:ext uri="{28A0092B-C50C-407E-A947-70E740481C1C}">
                <a14:useLocalDpi xmlns:a14="http://schemas.microsoft.com/office/drawing/2010/main" val="0"/>
              </a:ext>
            </a:extLst>
          </a:blip>
          <a:srcRect l="10036" t="6271" r="3239" b="3783"/>
          <a:stretch>
            <a:fillRect/>
          </a:stretch>
        </p:blipFill>
        <p:spPr bwMode="auto">
          <a:xfrm>
            <a:off x="2553767" y="1774031"/>
            <a:ext cx="3819525" cy="395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8" name="直線單箭頭接點 7"/>
          <p:cNvCxnSpPr/>
          <p:nvPr/>
        </p:nvCxnSpPr>
        <p:spPr>
          <a:xfrm flipH="1">
            <a:off x="2123554" y="2205831"/>
            <a:ext cx="1727200" cy="0"/>
          </a:xfrm>
          <a:prstGeom prst="straightConnector1">
            <a:avLst/>
          </a:prstGeom>
          <a:ln w="76200">
            <a:solidFill>
              <a:srgbClr val="00B0F0"/>
            </a:solidFill>
            <a:tailEnd type="triangle" w="med" len="med"/>
          </a:ln>
        </p:spPr>
        <p:style>
          <a:lnRef idx="1">
            <a:schemeClr val="accent1"/>
          </a:lnRef>
          <a:fillRef idx="0">
            <a:schemeClr val="accent1"/>
          </a:fillRef>
          <a:effectRef idx="0">
            <a:schemeClr val="accent1"/>
          </a:effectRef>
          <a:fontRef idx="minor">
            <a:schemeClr val="tx1"/>
          </a:fontRef>
        </p:style>
      </p:cxnSp>
      <p:cxnSp>
        <p:nvCxnSpPr>
          <p:cNvPr id="11" name="直線單箭頭接點 10"/>
          <p:cNvCxnSpPr/>
          <p:nvPr/>
        </p:nvCxnSpPr>
        <p:spPr>
          <a:xfrm rot="10800000" flipH="1">
            <a:off x="5508104" y="5156993"/>
            <a:ext cx="1728788" cy="0"/>
          </a:xfrm>
          <a:prstGeom prst="straightConnector1">
            <a:avLst/>
          </a:prstGeom>
          <a:ln w="76200">
            <a:solidFill>
              <a:srgbClr val="00B0F0"/>
            </a:solidFill>
            <a:tailEnd type="triangle" w="med" len="med"/>
          </a:ln>
        </p:spPr>
        <p:style>
          <a:lnRef idx="1">
            <a:schemeClr val="accent1"/>
          </a:lnRef>
          <a:fillRef idx="0">
            <a:schemeClr val="accent1"/>
          </a:fillRef>
          <a:effectRef idx="0">
            <a:schemeClr val="accent1"/>
          </a:effectRef>
          <a:fontRef idx="minor">
            <a:schemeClr val="tx1"/>
          </a:fontRef>
        </p:style>
      </p:cxnSp>
      <p:sp>
        <p:nvSpPr>
          <p:cNvPr id="14343" name="文字方塊 8"/>
          <p:cNvSpPr txBox="1">
            <a:spLocks noChangeArrowheads="1"/>
          </p:cNvSpPr>
          <p:nvPr/>
        </p:nvSpPr>
        <p:spPr bwMode="auto">
          <a:xfrm>
            <a:off x="899592" y="2001043"/>
            <a:ext cx="12239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女子跑步的方向</a:t>
            </a:r>
            <a:endParaRPr kumimoji="0" lang="zh-HK" altLang="en-US" sz="2000">
              <a:latin typeface="Arial" charset="0"/>
              <a:cs typeface="Arial" charset="0"/>
            </a:endParaRPr>
          </a:p>
        </p:txBody>
      </p:sp>
      <p:sp>
        <p:nvSpPr>
          <p:cNvPr id="14344" name="文字方塊 12"/>
          <p:cNvSpPr txBox="1">
            <a:spLocks noChangeArrowheads="1"/>
          </p:cNvSpPr>
          <p:nvPr/>
        </p:nvSpPr>
        <p:spPr bwMode="auto">
          <a:xfrm>
            <a:off x="7236892" y="4882356"/>
            <a:ext cx="15827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輸送帶移動的方向</a:t>
            </a:r>
            <a:endParaRPr kumimoji="0" lang="zh-HK" altLang="en-US" sz="2000">
              <a:latin typeface="Arial" charset="0"/>
              <a:cs typeface="Arial" charset="0"/>
            </a:endParaRPr>
          </a:p>
        </p:txBody>
      </p:sp>
    </p:spTree>
    <p:extLst>
      <p:ext uri="{BB962C8B-B14F-4D97-AF65-F5344CB8AC3E}">
        <p14:creationId xmlns:p14="http://schemas.microsoft.com/office/powerpoint/2010/main" val="1599866800"/>
      </p:ext>
    </p:extLst>
  </p:cSld>
  <p:clrMapOvr>
    <a:masterClrMapping/>
  </p:clrMapOvr>
  <p:timing>
    <p:tnLst>
      <p:par>
        <p:cTn id="1" dur="indefinite" restart="never" nodeType="tmRoot"/>
      </p:par>
    </p:tn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5"/>
          <p:cNvSpPr>
            <a:spLocks noChangeArrowheads="1"/>
          </p:cNvSpPr>
          <p:nvPr/>
        </p:nvSpPr>
        <p:spPr bwMode="auto">
          <a:xfrm>
            <a:off x="468313" y="332929"/>
            <a:ext cx="47164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CC0000"/>
                </a:solidFill>
              </a:rPr>
              <a:t>讓可逆反應達至動態平衡</a:t>
            </a:r>
            <a:endParaRPr lang="en-US" altLang="zh-TW" sz="3200" b="1">
              <a:solidFill>
                <a:srgbClr val="CC0000"/>
              </a:solidFill>
            </a:endParaRPr>
          </a:p>
        </p:txBody>
      </p:sp>
      <p:sp>
        <p:nvSpPr>
          <p:cNvPr id="15364" name="矩形 3"/>
          <p:cNvSpPr>
            <a:spLocks noChangeArrowheads="1"/>
          </p:cNvSpPr>
          <p:nvPr/>
        </p:nvSpPr>
        <p:spPr bwMode="auto">
          <a:xfrm>
            <a:off x="2476847" y="1267346"/>
            <a:ext cx="40322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N</a:t>
            </a:r>
            <a:r>
              <a:rPr kumimoji="0" lang="en-US" altLang="zh-HK" sz="2800" baseline="-25000">
                <a:latin typeface="Arial" charset="0"/>
                <a:cs typeface="Arial" charset="0"/>
              </a:rPr>
              <a:t>2</a:t>
            </a:r>
            <a:r>
              <a:rPr kumimoji="0" lang="en-US" altLang="zh-HK" sz="2800">
                <a:latin typeface="Arial" charset="0"/>
                <a:cs typeface="Arial" charset="0"/>
              </a:rPr>
              <a:t>O</a:t>
            </a:r>
            <a:r>
              <a:rPr kumimoji="0" lang="en-US" altLang="zh-HK" sz="2800" baseline="-25000">
                <a:latin typeface="Arial" charset="0"/>
                <a:cs typeface="Arial" charset="0"/>
              </a:rPr>
              <a:t>4</a:t>
            </a:r>
            <a:r>
              <a:rPr kumimoji="0" lang="en-US" altLang="zh-HK" sz="2800">
                <a:latin typeface="Arial" charset="0"/>
                <a:cs typeface="Arial" charset="0"/>
              </a:rPr>
              <a:t>(g)            2NO</a:t>
            </a:r>
            <a:r>
              <a:rPr kumimoji="0" lang="en-US" altLang="zh-HK" sz="2800" baseline="-25000">
                <a:latin typeface="Arial" charset="0"/>
                <a:cs typeface="Arial" charset="0"/>
              </a:rPr>
              <a:t>2</a:t>
            </a:r>
            <a:r>
              <a:rPr kumimoji="0" lang="en-US" altLang="zh-HK" sz="2800">
                <a:latin typeface="Arial" charset="0"/>
                <a:cs typeface="Arial" charset="0"/>
              </a:rPr>
              <a:t>(g) </a:t>
            </a:r>
            <a:endParaRPr kumimoji="0" lang="zh-HK" altLang="en-US" sz="2800">
              <a:latin typeface="Arial" charset="0"/>
              <a:cs typeface="Arial" charset="0"/>
            </a:endParaRPr>
          </a:p>
        </p:txBody>
      </p:sp>
      <p:grpSp>
        <p:nvGrpSpPr>
          <p:cNvPr id="2" name="群組 4"/>
          <p:cNvGrpSpPr>
            <a:grpSpLocks/>
          </p:cNvGrpSpPr>
          <p:nvPr/>
        </p:nvGrpSpPr>
        <p:grpSpPr bwMode="auto">
          <a:xfrm>
            <a:off x="3956397" y="1411808"/>
            <a:ext cx="800100" cy="277813"/>
            <a:chOff x="6012160" y="2636912"/>
            <a:chExt cx="956356" cy="276710"/>
          </a:xfrm>
        </p:grpSpPr>
        <p:cxnSp>
          <p:nvCxnSpPr>
            <p:cNvPr id="6" name="直線接點 5"/>
            <p:cNvCxnSpPr/>
            <p:nvPr/>
          </p:nvCxnSpPr>
          <p:spPr>
            <a:xfrm>
              <a:off x="6012160" y="2709647"/>
              <a:ext cx="93548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033033" y="2844049"/>
              <a:ext cx="9354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812918" y="2636912"/>
              <a:ext cx="134725" cy="727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3033" y="2840887"/>
              <a:ext cx="134724" cy="727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66" name="文字方塊 9"/>
          <p:cNvSpPr txBox="1">
            <a:spLocks noChangeArrowheads="1"/>
          </p:cNvSpPr>
          <p:nvPr/>
        </p:nvSpPr>
        <p:spPr bwMode="auto">
          <a:xfrm>
            <a:off x="2411760" y="1791221"/>
            <a:ext cx="1454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latin typeface="Arial" charset="0"/>
                <a:cs typeface="Arial" charset="0"/>
              </a:rPr>
              <a:t>四氧化二氮</a:t>
            </a:r>
            <a:endParaRPr kumimoji="0" lang="en-US" altLang="zh-TW" sz="2000">
              <a:latin typeface="Arial" charset="0"/>
              <a:cs typeface="Arial" charset="0"/>
            </a:endParaRPr>
          </a:p>
          <a:p>
            <a:pPr algn="ctr" eaLnBrk="1" hangingPunct="1"/>
            <a:r>
              <a:rPr kumimoji="0" lang="zh-TW" altLang="en-US" sz="2000">
                <a:solidFill>
                  <a:srgbClr val="3399FF"/>
                </a:solidFill>
                <a:latin typeface="Arial" charset="0"/>
                <a:cs typeface="Arial" charset="0"/>
              </a:rPr>
              <a:t>無色</a:t>
            </a:r>
            <a:endParaRPr kumimoji="0" lang="zh-HK" altLang="en-US" sz="2000">
              <a:solidFill>
                <a:srgbClr val="3399FF"/>
              </a:solidFill>
              <a:latin typeface="Arial" charset="0"/>
              <a:cs typeface="Arial" charset="0"/>
            </a:endParaRPr>
          </a:p>
        </p:txBody>
      </p:sp>
      <p:sp>
        <p:nvSpPr>
          <p:cNvPr id="15367" name="文字方塊 10"/>
          <p:cNvSpPr txBox="1">
            <a:spLocks noChangeArrowheads="1"/>
          </p:cNvSpPr>
          <p:nvPr/>
        </p:nvSpPr>
        <p:spPr bwMode="auto">
          <a:xfrm>
            <a:off x="5056535" y="1780108"/>
            <a:ext cx="1200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000">
                <a:latin typeface="Arial" charset="0"/>
                <a:cs typeface="Arial" charset="0"/>
              </a:rPr>
              <a:t>二氧化氮</a:t>
            </a:r>
            <a:endParaRPr kumimoji="0" lang="en-US" altLang="zh-TW" sz="2000">
              <a:latin typeface="Arial" charset="0"/>
              <a:cs typeface="Arial" charset="0"/>
            </a:endParaRPr>
          </a:p>
          <a:p>
            <a:pPr algn="ctr" eaLnBrk="1" hangingPunct="1"/>
            <a:r>
              <a:rPr kumimoji="0" lang="zh-TW" altLang="en-US" sz="2000">
                <a:solidFill>
                  <a:srgbClr val="3399FF"/>
                </a:solidFill>
                <a:latin typeface="Arial" charset="0"/>
                <a:cs typeface="Arial" charset="0"/>
              </a:rPr>
              <a:t>棕色</a:t>
            </a:r>
            <a:endParaRPr kumimoji="0" lang="zh-HK" altLang="en-US" sz="2000">
              <a:solidFill>
                <a:srgbClr val="3399FF"/>
              </a:solidFill>
              <a:latin typeface="Arial" charset="0"/>
              <a:cs typeface="Arial" charset="0"/>
            </a:endParaRPr>
          </a:p>
        </p:txBody>
      </p:sp>
      <p:sp>
        <p:nvSpPr>
          <p:cNvPr id="22" name="文字方塊 7"/>
          <p:cNvSpPr txBox="1">
            <a:spLocks noChangeArrowheads="1"/>
          </p:cNvSpPr>
          <p:nvPr/>
        </p:nvSpPr>
        <p:spPr bwMode="auto">
          <a:xfrm>
            <a:off x="5872476" y="5349587"/>
            <a:ext cx="9302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1600" b="1" dirty="0">
                <a:latin typeface="Arial" charset="0"/>
                <a:cs typeface="Arial" charset="0"/>
              </a:rPr>
              <a:t>時間</a:t>
            </a:r>
            <a:endParaRPr kumimoji="0" lang="zh-HK" altLang="en-US" sz="1600" b="1" dirty="0">
              <a:latin typeface="Arial" charset="0"/>
              <a:cs typeface="Arial" charset="0"/>
            </a:endParaRPr>
          </a:p>
        </p:txBody>
      </p:sp>
      <p:sp>
        <p:nvSpPr>
          <p:cNvPr id="24" name="文字方塊 13"/>
          <p:cNvSpPr txBox="1">
            <a:spLocks noChangeArrowheads="1"/>
          </p:cNvSpPr>
          <p:nvPr/>
        </p:nvSpPr>
        <p:spPr bwMode="auto">
          <a:xfrm>
            <a:off x="2654696" y="4180037"/>
            <a:ext cx="476250" cy="584775"/>
          </a:xfrm>
          <a:prstGeom prst="rect">
            <a:avLst/>
          </a:prstGeom>
          <a:solidFill>
            <a:srgbClr val="66FF33"/>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1600" b="1">
                <a:latin typeface="Arial" charset="0"/>
                <a:cs typeface="Arial" charset="0"/>
              </a:rPr>
              <a:t>濃</a:t>
            </a:r>
            <a:endParaRPr kumimoji="0" lang="en-US" altLang="zh-TW" sz="1600" b="1">
              <a:latin typeface="Arial" charset="0"/>
              <a:cs typeface="Arial" charset="0"/>
            </a:endParaRPr>
          </a:p>
          <a:p>
            <a:pPr eaLnBrk="1" hangingPunct="1"/>
            <a:r>
              <a:rPr kumimoji="0" lang="zh-TW" altLang="en-US" sz="1600" b="1">
                <a:latin typeface="Arial" charset="0"/>
                <a:cs typeface="Arial" charset="0"/>
              </a:rPr>
              <a:t>度</a:t>
            </a:r>
            <a:endParaRPr kumimoji="0" lang="zh-HK" altLang="en-US" sz="1600" b="1">
              <a:latin typeface="Arial" charset="0"/>
              <a:cs typeface="Arial" charset="0"/>
            </a:endParaRPr>
          </a:p>
        </p:txBody>
      </p:sp>
      <p:pic>
        <p:nvPicPr>
          <p:cNvPr id="2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71119" y="2966123"/>
            <a:ext cx="2666884" cy="2591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矩形 10"/>
          <p:cNvSpPr>
            <a:spLocks noChangeArrowheads="1"/>
          </p:cNvSpPr>
          <p:nvPr/>
        </p:nvSpPr>
        <p:spPr bwMode="auto">
          <a:xfrm>
            <a:off x="4526904" y="4366845"/>
            <a:ext cx="27098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400" dirty="0">
                <a:latin typeface="Arial" charset="0"/>
                <a:cs typeface="Arial" charset="0"/>
              </a:rPr>
              <a:t>N</a:t>
            </a:r>
            <a:r>
              <a:rPr kumimoji="0" lang="en-US" altLang="zh-HK" sz="1400" baseline="-25000" dirty="0">
                <a:latin typeface="Arial" charset="0"/>
                <a:cs typeface="Arial" charset="0"/>
              </a:rPr>
              <a:t>2</a:t>
            </a:r>
            <a:r>
              <a:rPr kumimoji="0" lang="en-US" altLang="zh-HK" sz="1400" dirty="0">
                <a:latin typeface="Arial" charset="0"/>
                <a:cs typeface="Arial" charset="0"/>
              </a:rPr>
              <a:t>O</a:t>
            </a:r>
            <a:r>
              <a:rPr kumimoji="0" lang="en-US" altLang="zh-HK" sz="1400" baseline="-25000" dirty="0">
                <a:latin typeface="Arial" charset="0"/>
                <a:cs typeface="Arial" charset="0"/>
              </a:rPr>
              <a:t>4</a:t>
            </a:r>
            <a:r>
              <a:rPr kumimoji="0" lang="zh-TW" altLang="en-US" sz="1400" dirty="0">
                <a:latin typeface="Arial" charset="0"/>
                <a:cs typeface="Arial" charset="0"/>
              </a:rPr>
              <a:t>和 </a:t>
            </a:r>
            <a:r>
              <a:rPr kumimoji="0" lang="en-US" altLang="zh-HK" sz="1400" dirty="0">
                <a:latin typeface="Arial" charset="0"/>
                <a:cs typeface="Arial" charset="0"/>
              </a:rPr>
              <a:t>NO</a:t>
            </a:r>
            <a:r>
              <a:rPr kumimoji="0" lang="en-US" altLang="zh-HK" sz="1400" baseline="-25000" dirty="0">
                <a:latin typeface="Arial" charset="0"/>
                <a:cs typeface="Arial" charset="0"/>
              </a:rPr>
              <a:t>2 </a:t>
            </a:r>
            <a:r>
              <a:rPr kumimoji="0" lang="zh-TW" altLang="en-US" sz="1400" dirty="0">
                <a:latin typeface="Arial" charset="0"/>
                <a:cs typeface="Arial" charset="0"/>
              </a:rPr>
              <a:t>的</a:t>
            </a:r>
            <a:r>
              <a:rPr kumimoji="0" lang="zh-TW" altLang="en-US" sz="1400" dirty="0" smtClean="0">
                <a:latin typeface="Arial" charset="0"/>
                <a:cs typeface="Arial" charset="0"/>
              </a:rPr>
              <a:t>濃度維持</a:t>
            </a:r>
            <a:r>
              <a:rPr kumimoji="0" lang="zh-TW" altLang="en-US" sz="1400" dirty="0">
                <a:latin typeface="Arial" charset="0"/>
                <a:cs typeface="Arial" charset="0"/>
              </a:rPr>
              <a:t>不變</a:t>
            </a:r>
            <a:endParaRPr kumimoji="0" lang="zh-HK" altLang="en-US" sz="1400" dirty="0"/>
          </a:p>
        </p:txBody>
      </p:sp>
      <p:sp>
        <p:nvSpPr>
          <p:cNvPr id="29" name="文字方塊 8"/>
          <p:cNvSpPr txBox="1">
            <a:spLocks noChangeArrowheads="1"/>
          </p:cNvSpPr>
          <p:nvPr/>
        </p:nvSpPr>
        <p:spPr bwMode="auto">
          <a:xfrm>
            <a:off x="3798986" y="5754742"/>
            <a:ext cx="20240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1600">
                <a:latin typeface="Arial" charset="0"/>
                <a:cs typeface="Arial" charset="0"/>
              </a:rPr>
              <a:t>達至平衡的時間</a:t>
            </a:r>
            <a:endParaRPr kumimoji="0" lang="zh-HK" altLang="en-US" sz="1600">
              <a:latin typeface="Arial" charset="0"/>
              <a:cs typeface="Arial" charset="0"/>
            </a:endParaRPr>
          </a:p>
        </p:txBody>
      </p:sp>
      <p:sp>
        <p:nvSpPr>
          <p:cNvPr id="30" name="向下箭號 29"/>
          <p:cNvSpPr/>
          <p:nvPr/>
        </p:nvSpPr>
        <p:spPr>
          <a:xfrm rot="10800000">
            <a:off x="4454897" y="5584084"/>
            <a:ext cx="121443" cy="170657"/>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sz="1600"/>
          </a:p>
        </p:txBody>
      </p:sp>
      <p:sp>
        <p:nvSpPr>
          <p:cNvPr id="31" name="文字方塊 1"/>
          <p:cNvSpPr txBox="1">
            <a:spLocks noChangeArrowheads="1"/>
          </p:cNvSpPr>
          <p:nvPr/>
        </p:nvSpPr>
        <p:spPr bwMode="auto">
          <a:xfrm>
            <a:off x="1475656" y="3039924"/>
            <a:ext cx="199896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1600" dirty="0">
                <a:latin typeface="Arial" charset="0"/>
                <a:cs typeface="Arial" charset="0"/>
              </a:rPr>
              <a:t>反應混合物的顏色</a:t>
            </a:r>
            <a:endParaRPr kumimoji="0" lang="zh-HK" altLang="en-US" sz="1600" dirty="0">
              <a:latin typeface="Arial" charset="0"/>
              <a:cs typeface="Arial" charset="0"/>
            </a:endParaRPr>
          </a:p>
        </p:txBody>
      </p:sp>
      <p:sp>
        <p:nvSpPr>
          <p:cNvPr id="23" name="矩形 6"/>
          <p:cNvSpPr>
            <a:spLocks noChangeArrowheads="1"/>
          </p:cNvSpPr>
          <p:nvPr/>
        </p:nvSpPr>
        <p:spPr bwMode="auto">
          <a:xfrm>
            <a:off x="5258408" y="3923526"/>
            <a:ext cx="70083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dirty="0">
                <a:latin typeface="Arial" charset="0"/>
                <a:cs typeface="Arial" charset="0"/>
              </a:rPr>
              <a:t>N</a:t>
            </a:r>
            <a:r>
              <a:rPr kumimoji="0" lang="en-US" altLang="zh-HK" sz="1600" baseline="-25000" dirty="0">
                <a:latin typeface="Arial" charset="0"/>
                <a:cs typeface="Arial" charset="0"/>
              </a:rPr>
              <a:t>2</a:t>
            </a:r>
            <a:r>
              <a:rPr kumimoji="0" lang="en-US" altLang="zh-HK" sz="1600" dirty="0">
                <a:latin typeface="Arial" charset="0"/>
                <a:cs typeface="Arial" charset="0"/>
              </a:rPr>
              <a:t>O</a:t>
            </a:r>
            <a:r>
              <a:rPr kumimoji="0" lang="en-US" altLang="zh-HK" sz="1600" baseline="-25000" dirty="0">
                <a:latin typeface="Arial" charset="0"/>
                <a:cs typeface="Arial" charset="0"/>
              </a:rPr>
              <a:t>4</a:t>
            </a:r>
            <a:r>
              <a:rPr kumimoji="0" lang="en-US" altLang="zh-HK" sz="1600" dirty="0">
                <a:latin typeface="Arial" charset="0"/>
                <a:cs typeface="Arial" charset="0"/>
              </a:rPr>
              <a:t> </a:t>
            </a:r>
            <a:endParaRPr kumimoji="0" lang="zh-HK" altLang="en-US" sz="1600" dirty="0"/>
          </a:p>
        </p:txBody>
      </p:sp>
      <p:sp>
        <p:nvSpPr>
          <p:cNvPr id="27" name="矩形 9"/>
          <p:cNvSpPr>
            <a:spLocks noChangeArrowheads="1"/>
          </p:cNvSpPr>
          <p:nvPr/>
        </p:nvSpPr>
        <p:spPr bwMode="auto">
          <a:xfrm>
            <a:off x="5246984" y="4768116"/>
            <a:ext cx="6254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dirty="0">
                <a:latin typeface="Arial" charset="0"/>
                <a:cs typeface="Arial" charset="0"/>
              </a:rPr>
              <a:t>NO</a:t>
            </a:r>
            <a:r>
              <a:rPr kumimoji="0" lang="en-US" altLang="zh-HK" sz="1600" baseline="-25000" dirty="0">
                <a:latin typeface="Arial" charset="0"/>
                <a:cs typeface="Arial" charset="0"/>
              </a:rPr>
              <a:t>2</a:t>
            </a:r>
            <a:r>
              <a:rPr kumimoji="0" lang="en-US" altLang="zh-HK" sz="1600" dirty="0">
                <a:latin typeface="Arial" charset="0"/>
                <a:cs typeface="Arial" charset="0"/>
              </a:rPr>
              <a:t> </a:t>
            </a:r>
            <a:endParaRPr kumimoji="0" lang="zh-HK" altLang="en-US" sz="1600" dirty="0"/>
          </a:p>
        </p:txBody>
      </p:sp>
      <p:sp>
        <p:nvSpPr>
          <p:cNvPr id="33" name="Rectangle 2"/>
          <p:cNvSpPr>
            <a:spLocks noChangeArrowheads="1"/>
          </p:cNvSpPr>
          <p:nvPr/>
        </p:nvSpPr>
        <p:spPr bwMode="auto">
          <a:xfrm>
            <a:off x="4538777" y="3018438"/>
            <a:ext cx="169667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eaLnBrk="1" hangingPunct="1">
              <a:lnSpc>
                <a:spcPct val="150000"/>
              </a:lnSpc>
            </a:pPr>
            <a:r>
              <a:rPr lang="zh-HK" altLang="en-US" sz="1400" dirty="0" smtClean="0"/>
              <a:t>顏色深度</a:t>
            </a:r>
            <a:r>
              <a:rPr lang="zh-TW" altLang="en-US" sz="1400" dirty="0" smtClean="0"/>
              <a:t>維持不變</a:t>
            </a:r>
            <a:endParaRPr lang="en-US" altLang="zh-HK" sz="1400" dirty="0">
              <a:latin typeface="Arial" charset="0"/>
              <a:cs typeface="Arial" charset="0"/>
            </a:endParaRPr>
          </a:p>
        </p:txBody>
      </p:sp>
    </p:spTree>
    <p:extLst>
      <p:ext uri="{BB962C8B-B14F-4D97-AF65-F5344CB8AC3E}">
        <p14:creationId xmlns:p14="http://schemas.microsoft.com/office/powerpoint/2010/main" val="2651312764"/>
      </p:ext>
    </p:extLst>
  </p:cSld>
  <p:clrMapOvr>
    <a:masterClrMapping/>
  </p:clrMapOvr>
  <p:timing>
    <p:tnLst>
      <p:par>
        <p:cTn id="1" dur="indefinite" restart="never" nodeType="tmRoot"/>
      </p:par>
    </p:tnLst>
  </p:timing>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85528" y="825276"/>
            <a:ext cx="5486400" cy="436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文字方塊 5"/>
          <p:cNvSpPr txBox="1">
            <a:spLocks noChangeArrowheads="1"/>
          </p:cNvSpPr>
          <p:nvPr/>
        </p:nvSpPr>
        <p:spPr bwMode="auto">
          <a:xfrm>
            <a:off x="7222728" y="4797201"/>
            <a:ext cx="1022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時間</a:t>
            </a:r>
            <a:endParaRPr kumimoji="0" lang="zh-HK" altLang="en-US" sz="2800" b="1">
              <a:latin typeface="Arial" charset="0"/>
              <a:cs typeface="Arial" charset="0"/>
            </a:endParaRPr>
          </a:p>
        </p:txBody>
      </p:sp>
      <p:sp>
        <p:nvSpPr>
          <p:cNvPr id="25605" name="文字方塊 8"/>
          <p:cNvSpPr txBox="1">
            <a:spLocks noChangeArrowheads="1"/>
          </p:cNvSpPr>
          <p:nvPr/>
        </p:nvSpPr>
        <p:spPr bwMode="auto">
          <a:xfrm>
            <a:off x="1115616" y="2133376"/>
            <a:ext cx="442912" cy="1816100"/>
          </a:xfrm>
          <a:prstGeom prst="rect">
            <a:avLst/>
          </a:prstGeom>
          <a:solidFill>
            <a:srgbClr val="66FF33"/>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latin typeface="Arial" charset="0"/>
                <a:cs typeface="Arial" charset="0"/>
              </a:rPr>
              <a:t>反</a:t>
            </a:r>
            <a:endParaRPr kumimoji="0" lang="en-US" altLang="zh-TW" sz="2800" b="1">
              <a:latin typeface="Arial" charset="0"/>
              <a:cs typeface="Arial" charset="0"/>
            </a:endParaRPr>
          </a:p>
          <a:p>
            <a:pPr eaLnBrk="1" hangingPunct="1"/>
            <a:r>
              <a:rPr kumimoji="0" lang="zh-TW" altLang="en-US" sz="2800" b="1">
                <a:latin typeface="Arial" charset="0"/>
                <a:cs typeface="Arial" charset="0"/>
              </a:rPr>
              <a:t>應</a:t>
            </a:r>
            <a:endParaRPr kumimoji="0" lang="en-US" altLang="zh-TW" sz="2800" b="1">
              <a:latin typeface="Arial" charset="0"/>
              <a:cs typeface="Arial" charset="0"/>
            </a:endParaRPr>
          </a:p>
          <a:p>
            <a:pPr eaLnBrk="1" hangingPunct="1"/>
            <a:r>
              <a:rPr kumimoji="0" lang="zh-TW" altLang="en-US" sz="2800" b="1">
                <a:latin typeface="Arial" charset="0"/>
                <a:cs typeface="Arial" charset="0"/>
              </a:rPr>
              <a:t>速</a:t>
            </a:r>
            <a:endParaRPr kumimoji="0" lang="en-US" altLang="zh-TW" sz="2800" b="1">
              <a:latin typeface="Arial" charset="0"/>
              <a:cs typeface="Arial" charset="0"/>
            </a:endParaRPr>
          </a:p>
          <a:p>
            <a:pPr eaLnBrk="1" hangingPunct="1"/>
            <a:r>
              <a:rPr kumimoji="0" lang="zh-TW" altLang="en-US" sz="2800" b="1">
                <a:latin typeface="Arial" charset="0"/>
                <a:cs typeface="Arial" charset="0"/>
              </a:rPr>
              <a:t>率</a:t>
            </a:r>
            <a:endParaRPr kumimoji="0" lang="zh-HK" altLang="en-US" sz="2800" b="1">
              <a:latin typeface="Arial" charset="0"/>
              <a:cs typeface="Arial" charset="0"/>
            </a:endParaRPr>
          </a:p>
        </p:txBody>
      </p:sp>
      <p:sp>
        <p:nvSpPr>
          <p:cNvPr id="25606" name="文字方塊 1"/>
          <p:cNvSpPr txBox="1">
            <a:spLocks noChangeArrowheads="1"/>
          </p:cNvSpPr>
          <p:nvPr/>
        </p:nvSpPr>
        <p:spPr bwMode="auto">
          <a:xfrm>
            <a:off x="2218928" y="1420589"/>
            <a:ext cx="1898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FF3399"/>
                </a:solidFill>
                <a:latin typeface="Arial" charset="0"/>
                <a:cs typeface="Arial" charset="0"/>
              </a:rPr>
              <a:t>正向反應</a:t>
            </a:r>
            <a:endParaRPr kumimoji="0" lang="en-US" altLang="zh-TW" sz="2000">
              <a:solidFill>
                <a:srgbClr val="FF3399"/>
              </a:solidFill>
              <a:latin typeface="Arial" charset="0"/>
              <a:cs typeface="Arial" charset="0"/>
            </a:endParaRPr>
          </a:p>
          <a:p>
            <a:pPr eaLnBrk="1" hangingPunct="1"/>
            <a:r>
              <a:rPr kumimoji="0" lang="en-US" altLang="zh-HK" sz="2000">
                <a:solidFill>
                  <a:srgbClr val="FF3399"/>
                </a:solidFill>
                <a:latin typeface="Arial" charset="0"/>
                <a:cs typeface="Arial" charset="0"/>
              </a:rPr>
              <a:t>(N</a:t>
            </a:r>
            <a:r>
              <a:rPr kumimoji="0" lang="en-US" altLang="zh-HK" sz="2000" baseline="-25000">
                <a:solidFill>
                  <a:srgbClr val="FF3399"/>
                </a:solidFill>
                <a:latin typeface="Arial" charset="0"/>
                <a:cs typeface="Arial" charset="0"/>
              </a:rPr>
              <a:t>2</a:t>
            </a:r>
            <a:r>
              <a:rPr kumimoji="0" lang="en-US" altLang="zh-HK" sz="2000">
                <a:solidFill>
                  <a:srgbClr val="FF3399"/>
                </a:solidFill>
                <a:latin typeface="Arial" charset="0"/>
                <a:cs typeface="Arial" charset="0"/>
              </a:rPr>
              <a:t>O</a:t>
            </a:r>
            <a:r>
              <a:rPr kumimoji="0" lang="en-US" altLang="zh-HK" sz="2000" baseline="-25000">
                <a:solidFill>
                  <a:srgbClr val="FF3399"/>
                </a:solidFill>
                <a:latin typeface="Arial" charset="0"/>
                <a:cs typeface="Arial" charset="0"/>
              </a:rPr>
              <a:t>4 </a:t>
            </a:r>
            <a:r>
              <a:rPr kumimoji="0" lang="en-US" altLang="zh-HK" sz="2000">
                <a:solidFill>
                  <a:srgbClr val="FF3399"/>
                </a:solidFill>
                <a:latin typeface="Arial" charset="0"/>
                <a:cs typeface="Arial" charset="0"/>
                <a:sym typeface="Symbol" pitchFamily="18" charset="2"/>
              </a:rPr>
              <a:t></a:t>
            </a:r>
            <a:r>
              <a:rPr kumimoji="0" lang="en-US" altLang="zh-HK" sz="2000" i="1">
                <a:solidFill>
                  <a:srgbClr val="FF3399"/>
                </a:solidFill>
                <a:latin typeface="Arial" charset="0"/>
                <a:cs typeface="Arial" charset="0"/>
              </a:rPr>
              <a:t> </a:t>
            </a:r>
            <a:r>
              <a:rPr kumimoji="0" lang="en-US" altLang="zh-HK" sz="2000">
                <a:solidFill>
                  <a:srgbClr val="FF3399"/>
                </a:solidFill>
                <a:latin typeface="Arial" charset="0"/>
                <a:cs typeface="Arial" charset="0"/>
              </a:rPr>
              <a:t>2NO</a:t>
            </a:r>
            <a:r>
              <a:rPr kumimoji="0" lang="en-US" altLang="zh-HK" sz="2000" baseline="-25000">
                <a:solidFill>
                  <a:srgbClr val="FF3399"/>
                </a:solidFill>
                <a:latin typeface="Arial" charset="0"/>
                <a:cs typeface="Arial" charset="0"/>
              </a:rPr>
              <a:t>2</a:t>
            </a:r>
            <a:r>
              <a:rPr kumimoji="0" lang="en-US" altLang="zh-HK" sz="2000">
                <a:solidFill>
                  <a:srgbClr val="FF3399"/>
                </a:solidFill>
                <a:latin typeface="Arial" charset="0"/>
                <a:cs typeface="Arial" charset="0"/>
              </a:rPr>
              <a:t>)</a:t>
            </a:r>
            <a:endParaRPr kumimoji="0" lang="zh-HK" altLang="en-US" sz="2000">
              <a:solidFill>
                <a:srgbClr val="FF3399"/>
              </a:solidFill>
              <a:latin typeface="Arial" charset="0"/>
              <a:cs typeface="Arial" charset="0"/>
            </a:endParaRPr>
          </a:p>
        </p:txBody>
      </p:sp>
      <p:pic>
        <p:nvPicPr>
          <p:cNvPr id="1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1878" y="825276"/>
            <a:ext cx="5445125" cy="431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文字方塊 1"/>
          <p:cNvSpPr txBox="1">
            <a:spLocks noChangeArrowheads="1"/>
          </p:cNvSpPr>
          <p:nvPr/>
        </p:nvSpPr>
        <p:spPr bwMode="auto">
          <a:xfrm>
            <a:off x="2145903" y="1347564"/>
            <a:ext cx="1898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solidFill>
                  <a:srgbClr val="FF3399"/>
                </a:solidFill>
                <a:latin typeface="Arial" charset="0"/>
                <a:cs typeface="Arial" charset="0"/>
              </a:rPr>
              <a:t>正向反應</a:t>
            </a:r>
            <a:endParaRPr kumimoji="0" lang="en-US" altLang="zh-TW" sz="2000">
              <a:solidFill>
                <a:srgbClr val="FF3399"/>
              </a:solidFill>
              <a:latin typeface="Arial" charset="0"/>
              <a:cs typeface="Arial" charset="0"/>
            </a:endParaRPr>
          </a:p>
          <a:p>
            <a:pPr eaLnBrk="1" hangingPunct="1"/>
            <a:r>
              <a:rPr kumimoji="0" lang="en-US" altLang="zh-HK" sz="2000">
                <a:solidFill>
                  <a:srgbClr val="FF3399"/>
                </a:solidFill>
                <a:latin typeface="Arial" charset="0"/>
                <a:cs typeface="Arial" charset="0"/>
              </a:rPr>
              <a:t>(N</a:t>
            </a:r>
            <a:r>
              <a:rPr kumimoji="0" lang="en-US" altLang="zh-HK" sz="2000" baseline="-25000">
                <a:solidFill>
                  <a:srgbClr val="FF3399"/>
                </a:solidFill>
                <a:latin typeface="Arial" charset="0"/>
                <a:cs typeface="Arial" charset="0"/>
              </a:rPr>
              <a:t>2</a:t>
            </a:r>
            <a:r>
              <a:rPr kumimoji="0" lang="en-US" altLang="zh-HK" sz="2000">
                <a:solidFill>
                  <a:srgbClr val="FF3399"/>
                </a:solidFill>
                <a:latin typeface="Arial" charset="0"/>
                <a:cs typeface="Arial" charset="0"/>
              </a:rPr>
              <a:t>O</a:t>
            </a:r>
            <a:r>
              <a:rPr kumimoji="0" lang="en-US" altLang="zh-HK" sz="2000" baseline="-25000">
                <a:solidFill>
                  <a:srgbClr val="FF3399"/>
                </a:solidFill>
                <a:latin typeface="Arial" charset="0"/>
                <a:cs typeface="Arial" charset="0"/>
              </a:rPr>
              <a:t>4 </a:t>
            </a:r>
            <a:r>
              <a:rPr kumimoji="0" lang="en-US" altLang="zh-HK" sz="2000">
                <a:solidFill>
                  <a:srgbClr val="FF3399"/>
                </a:solidFill>
                <a:latin typeface="Arial" charset="0"/>
                <a:cs typeface="Arial" charset="0"/>
                <a:sym typeface="Symbol" pitchFamily="18" charset="2"/>
              </a:rPr>
              <a:t></a:t>
            </a:r>
            <a:r>
              <a:rPr kumimoji="0" lang="en-US" altLang="zh-HK" sz="2000" i="1">
                <a:solidFill>
                  <a:srgbClr val="FF3399"/>
                </a:solidFill>
                <a:latin typeface="Arial" charset="0"/>
                <a:cs typeface="Arial" charset="0"/>
              </a:rPr>
              <a:t> </a:t>
            </a:r>
            <a:r>
              <a:rPr kumimoji="0" lang="en-US" altLang="zh-HK" sz="2000">
                <a:solidFill>
                  <a:srgbClr val="FF3399"/>
                </a:solidFill>
                <a:latin typeface="Arial" charset="0"/>
                <a:cs typeface="Arial" charset="0"/>
              </a:rPr>
              <a:t>2NO</a:t>
            </a:r>
            <a:r>
              <a:rPr kumimoji="0" lang="en-US" altLang="zh-HK" sz="2000" baseline="-25000">
                <a:solidFill>
                  <a:srgbClr val="FF3399"/>
                </a:solidFill>
                <a:latin typeface="Arial" charset="0"/>
                <a:cs typeface="Arial" charset="0"/>
              </a:rPr>
              <a:t>2</a:t>
            </a:r>
            <a:r>
              <a:rPr kumimoji="0" lang="en-US" altLang="zh-HK" sz="2000">
                <a:solidFill>
                  <a:srgbClr val="FF3399"/>
                </a:solidFill>
                <a:latin typeface="Arial" charset="0"/>
                <a:cs typeface="Arial" charset="0"/>
              </a:rPr>
              <a:t>)</a:t>
            </a:r>
            <a:endParaRPr kumimoji="0" lang="zh-HK" altLang="en-US" sz="2000">
              <a:solidFill>
                <a:srgbClr val="FF3399"/>
              </a:solidFill>
              <a:latin typeface="Arial" charset="0"/>
              <a:cs typeface="Arial" charset="0"/>
            </a:endParaRPr>
          </a:p>
        </p:txBody>
      </p:sp>
      <p:sp>
        <p:nvSpPr>
          <p:cNvPr id="18" name="Rectangle 2"/>
          <p:cNvSpPr>
            <a:spLocks noChangeArrowheads="1"/>
          </p:cNvSpPr>
          <p:nvPr/>
        </p:nvSpPr>
        <p:spPr bwMode="auto">
          <a:xfrm>
            <a:off x="2123678" y="3919314"/>
            <a:ext cx="19431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solidFill>
                  <a:srgbClr val="0066FF"/>
                </a:solidFill>
                <a:latin typeface="Arial" charset="0"/>
                <a:cs typeface="Arial" charset="0"/>
              </a:rPr>
              <a:t>逆向反應</a:t>
            </a:r>
            <a:endParaRPr lang="en-US" altLang="zh-TW" sz="2000">
              <a:solidFill>
                <a:srgbClr val="0066FF"/>
              </a:solidFill>
              <a:latin typeface="Arial" charset="0"/>
              <a:cs typeface="Arial" charset="0"/>
            </a:endParaRPr>
          </a:p>
          <a:p>
            <a:pPr eaLnBrk="1" hangingPunct="1"/>
            <a:r>
              <a:rPr lang="en-US" altLang="zh-HK" sz="2000">
                <a:solidFill>
                  <a:srgbClr val="0066FF"/>
                </a:solidFill>
                <a:latin typeface="Arial" charset="0"/>
                <a:cs typeface="Arial" charset="0"/>
              </a:rPr>
              <a:t>(2NO</a:t>
            </a:r>
            <a:r>
              <a:rPr lang="en-US" altLang="zh-HK" sz="2000" baseline="-25000">
                <a:solidFill>
                  <a:srgbClr val="0066FF"/>
                </a:solidFill>
                <a:latin typeface="Arial" charset="0"/>
                <a:cs typeface="Arial" charset="0"/>
              </a:rPr>
              <a:t>2</a:t>
            </a:r>
            <a:r>
              <a:rPr lang="en-US" altLang="zh-HK" sz="2000">
                <a:solidFill>
                  <a:srgbClr val="0066FF"/>
                </a:solidFill>
                <a:latin typeface="Arial" charset="0"/>
                <a:cs typeface="Arial" charset="0"/>
              </a:rPr>
              <a:t> </a:t>
            </a:r>
            <a:r>
              <a:rPr lang="en-US" altLang="zh-HK" sz="2000">
                <a:solidFill>
                  <a:srgbClr val="0066FF"/>
                </a:solidFill>
                <a:latin typeface="Arial" charset="0"/>
                <a:cs typeface="Arial" charset="0"/>
                <a:sym typeface="Symbol" pitchFamily="18" charset="2"/>
              </a:rPr>
              <a:t></a:t>
            </a:r>
            <a:r>
              <a:rPr lang="zh-HK" altLang="en-US" sz="2000">
                <a:solidFill>
                  <a:srgbClr val="0066FF"/>
                </a:solidFill>
                <a:latin typeface="Arial" charset="0"/>
                <a:cs typeface="Arial" charset="0"/>
                <a:sym typeface="Symbol" pitchFamily="18" charset="2"/>
              </a:rPr>
              <a:t> </a:t>
            </a:r>
            <a:r>
              <a:rPr lang="en-US" altLang="zh-HK" sz="2000">
                <a:solidFill>
                  <a:srgbClr val="0066FF"/>
                </a:solidFill>
                <a:latin typeface="Arial" charset="0"/>
                <a:cs typeface="Arial" charset="0"/>
              </a:rPr>
              <a:t>N</a:t>
            </a:r>
            <a:r>
              <a:rPr lang="en-US" altLang="zh-HK" sz="2000" baseline="-25000">
                <a:solidFill>
                  <a:srgbClr val="0066FF"/>
                </a:solidFill>
                <a:latin typeface="Arial" charset="0"/>
                <a:cs typeface="Arial" charset="0"/>
              </a:rPr>
              <a:t>2</a:t>
            </a:r>
            <a:r>
              <a:rPr lang="en-US" altLang="zh-HK" sz="2000">
                <a:solidFill>
                  <a:srgbClr val="0066FF"/>
                </a:solidFill>
                <a:latin typeface="Arial" charset="0"/>
                <a:cs typeface="Arial" charset="0"/>
              </a:rPr>
              <a:t>O</a:t>
            </a:r>
            <a:r>
              <a:rPr lang="en-US" altLang="zh-HK" sz="2000" baseline="-25000">
                <a:solidFill>
                  <a:srgbClr val="0066FF"/>
                </a:solidFill>
                <a:latin typeface="Arial" charset="0"/>
                <a:cs typeface="Arial" charset="0"/>
              </a:rPr>
              <a:t>4</a:t>
            </a:r>
            <a:r>
              <a:rPr lang="en-US" altLang="zh-HK" sz="2000">
                <a:solidFill>
                  <a:srgbClr val="0066FF"/>
                </a:solidFill>
                <a:latin typeface="Arial" charset="0"/>
                <a:cs typeface="Arial" charset="0"/>
              </a:rPr>
              <a:t>)</a:t>
            </a:r>
            <a:r>
              <a:rPr lang="en-US" altLang="zh-HK" sz="2000" baseline="-25000">
                <a:solidFill>
                  <a:srgbClr val="0066FF"/>
                </a:solidFill>
                <a:latin typeface="Arial" charset="0"/>
                <a:cs typeface="Arial" charset="0"/>
              </a:rPr>
              <a:t> </a:t>
            </a:r>
            <a:endParaRPr lang="zh-HK" altLang="en-US" sz="2000">
              <a:solidFill>
                <a:srgbClr val="0066FF"/>
              </a:solidFill>
              <a:latin typeface="Arial" charset="0"/>
              <a:cs typeface="Arial" charset="0"/>
            </a:endParaRPr>
          </a:p>
        </p:txBody>
      </p:sp>
      <p:sp>
        <p:nvSpPr>
          <p:cNvPr id="20" name="矩形 2"/>
          <p:cNvSpPr>
            <a:spLocks noChangeArrowheads="1"/>
          </p:cNvSpPr>
          <p:nvPr/>
        </p:nvSpPr>
        <p:spPr bwMode="auto">
          <a:xfrm>
            <a:off x="4716066" y="2411189"/>
            <a:ext cx="22320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000"/>
              <a:t>化學平衡</a:t>
            </a:r>
          </a:p>
          <a:p>
            <a:r>
              <a:rPr lang="en-US" altLang="zh-TW" sz="2000"/>
              <a:t>(</a:t>
            </a:r>
            <a:r>
              <a:rPr lang="zh-TW" altLang="en-US" sz="2000"/>
              <a:t>正向反應和逆向反應</a:t>
            </a:r>
            <a:r>
              <a:rPr lang="zh-HK" altLang="en-US" sz="2000"/>
              <a:t>的速率相等</a:t>
            </a:r>
            <a:r>
              <a:rPr lang="en-US" altLang="zh-HK" sz="2000"/>
              <a:t>)</a:t>
            </a:r>
            <a:endParaRPr kumimoji="0" lang="zh-HK" altLang="en-US" sz="2000">
              <a:latin typeface="Arial" charset="0"/>
              <a:cs typeface="Arial" charset="0"/>
            </a:endParaRPr>
          </a:p>
        </p:txBody>
      </p:sp>
      <p:sp>
        <p:nvSpPr>
          <p:cNvPr id="21" name="向下箭號 20"/>
          <p:cNvSpPr>
            <a:spLocks noChangeArrowheads="1"/>
          </p:cNvSpPr>
          <p:nvPr/>
        </p:nvSpPr>
        <p:spPr bwMode="auto">
          <a:xfrm rot="10800000">
            <a:off x="4338241" y="5081364"/>
            <a:ext cx="242887" cy="341312"/>
          </a:xfrm>
          <a:prstGeom prst="downArrow">
            <a:avLst>
              <a:gd name="adj1" fmla="val 50000"/>
              <a:gd name="adj2" fmla="val 50003"/>
            </a:avLst>
          </a:prstGeom>
          <a:solidFill>
            <a:schemeClr val="tx1"/>
          </a:solidFill>
          <a:ln w="25400" algn="ctr">
            <a:solidFill>
              <a:schemeClr val="tx1"/>
            </a:solidFill>
            <a:miter lim="800000"/>
            <a:headEnd/>
            <a:tailEnd/>
          </a:ln>
        </p:spPr>
        <p:txBody>
          <a:bodyPr rot="10800000" anchor="ctr"/>
          <a:lstStyle/>
          <a:p>
            <a:pPr algn="ctr" eaLnBrk="1" fontAlgn="auto" hangingPunct="1">
              <a:spcBef>
                <a:spcPts val="0"/>
              </a:spcBef>
              <a:spcAft>
                <a:spcPts val="0"/>
              </a:spcAft>
              <a:defRPr/>
            </a:pPr>
            <a:endParaRPr kumimoji="0" lang="zh-HK" altLang="en-US">
              <a:solidFill>
                <a:schemeClr val="lt1"/>
              </a:solidFill>
              <a:latin typeface="+mn-lt"/>
              <a:ea typeface="+mn-ea"/>
            </a:endParaRPr>
          </a:p>
        </p:txBody>
      </p:sp>
      <p:sp>
        <p:nvSpPr>
          <p:cNvPr id="22" name="文字方塊 8"/>
          <p:cNvSpPr txBox="1">
            <a:spLocks noChangeArrowheads="1"/>
          </p:cNvSpPr>
          <p:nvPr/>
        </p:nvSpPr>
        <p:spPr bwMode="auto">
          <a:xfrm>
            <a:off x="3420666" y="5408389"/>
            <a:ext cx="20240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達至平衡的時間</a:t>
            </a:r>
            <a:endParaRPr kumimoji="0" lang="zh-HK" altLang="en-US" sz="2000">
              <a:latin typeface="Arial" charset="0"/>
              <a:cs typeface="Arial" charset="0"/>
            </a:endParaRPr>
          </a:p>
        </p:txBody>
      </p:sp>
    </p:spTree>
    <p:extLst>
      <p:ext uri="{BB962C8B-B14F-4D97-AF65-F5344CB8AC3E}">
        <p14:creationId xmlns:p14="http://schemas.microsoft.com/office/powerpoint/2010/main" val="3557841125"/>
      </p:ext>
    </p:extLst>
  </p:cSld>
  <p:clrMapOvr>
    <a:masterClrMapping/>
  </p:clrMapOvr>
  <p:timing>
    <p:tnLst>
      <p:par>
        <p:cTn id="1" dur="indefinite" restart="never" nodeType="tmRoot"/>
      </p:par>
    </p:tnLst>
  </p:timing>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14" name="AutoShape 5"/>
          <p:cNvSpPr>
            <a:spLocks noChangeArrowheads="1"/>
          </p:cNvSpPr>
          <p:nvPr/>
        </p:nvSpPr>
        <p:spPr bwMode="auto">
          <a:xfrm>
            <a:off x="323528" y="1340371"/>
            <a:ext cx="8561388" cy="730250"/>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28715" name="Rectangle 6"/>
          <p:cNvSpPr>
            <a:spLocks noChangeArrowheads="1"/>
          </p:cNvSpPr>
          <p:nvPr/>
        </p:nvSpPr>
        <p:spPr bwMode="auto">
          <a:xfrm>
            <a:off x="434653" y="1472133"/>
            <a:ext cx="84026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800" b="1"/>
              <a:t>從可逆反應的 </a:t>
            </a:r>
            <a:r>
              <a:rPr lang="zh-TW" altLang="en-US" sz="3200" b="1" u="sng">
                <a:solidFill>
                  <a:srgbClr val="FF0000"/>
                </a:solidFill>
              </a:rPr>
              <a:t>任何一方</a:t>
            </a:r>
            <a:r>
              <a:rPr lang="zh-TW" altLang="en-US" sz="2800" b="1"/>
              <a:t> 開始</a:t>
            </a:r>
            <a:r>
              <a:rPr lang="zh-TW" altLang="en-US" sz="2800"/>
              <a:t>，均可達至動態平衡。</a:t>
            </a:r>
            <a:r>
              <a:rPr lang="en-US" altLang="zh-HK" sz="2800">
                <a:latin typeface="Arial" charset="0"/>
                <a:cs typeface="Arial" charset="0"/>
              </a:rPr>
              <a:t> </a:t>
            </a:r>
            <a:endParaRPr lang="en-US" altLang="zh-TW" sz="2600" baseline="45000">
              <a:latin typeface="Arial" charset="0"/>
              <a:cs typeface="Arial" charset="0"/>
            </a:endParaRPr>
          </a:p>
        </p:txBody>
      </p:sp>
      <p:grpSp>
        <p:nvGrpSpPr>
          <p:cNvPr id="13" name="Group 4"/>
          <p:cNvGrpSpPr>
            <a:grpSpLocks/>
          </p:cNvGrpSpPr>
          <p:nvPr/>
        </p:nvGrpSpPr>
        <p:grpSpPr bwMode="auto">
          <a:xfrm>
            <a:off x="323528" y="3068563"/>
            <a:ext cx="8343900" cy="1152525"/>
            <a:chOff x="113" y="651"/>
            <a:chExt cx="4975" cy="376"/>
          </a:xfrm>
        </p:grpSpPr>
        <p:sp>
          <p:nvSpPr>
            <p:cNvPr id="14" name="AutoShape 5"/>
            <p:cNvSpPr>
              <a:spLocks noChangeArrowheads="1"/>
            </p:cNvSpPr>
            <p:nvPr/>
          </p:nvSpPr>
          <p:spPr bwMode="auto">
            <a:xfrm>
              <a:off x="113" y="651"/>
              <a:ext cx="4975" cy="376"/>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HK" altLang="en-US">
                <a:latin typeface="Arial" charset="0"/>
              </a:endParaRPr>
            </a:p>
          </p:txBody>
        </p:sp>
        <p:sp>
          <p:nvSpPr>
            <p:cNvPr id="15" name="Rectangle 6"/>
            <p:cNvSpPr>
              <a:spLocks noChangeArrowheads="1"/>
            </p:cNvSpPr>
            <p:nvPr/>
          </p:nvSpPr>
          <p:spPr bwMode="auto">
            <a:xfrm>
              <a:off x="221" y="690"/>
              <a:ext cx="4862" cy="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動態平衡只能在 </a:t>
              </a:r>
              <a:r>
                <a:rPr lang="zh-TW" altLang="en-US" sz="3200" b="1" u="sng">
                  <a:solidFill>
                    <a:srgbClr val="FF0000"/>
                  </a:solidFill>
                </a:rPr>
                <a:t>密閉體系</a:t>
              </a:r>
              <a:r>
                <a:rPr lang="zh-TW" altLang="en-US" sz="2800" b="1"/>
                <a:t> </a:t>
              </a:r>
              <a:r>
                <a:rPr lang="zh-TW" altLang="en-US" sz="2800"/>
                <a:t>中建立，使物質不可進入或離開體</a:t>
              </a:r>
              <a:r>
                <a:rPr lang="zh-HK" altLang="en-US" sz="2800"/>
                <a:t>系。</a:t>
              </a:r>
              <a:endParaRPr lang="en-US" altLang="zh-TW" sz="2600" baseline="45000">
                <a:latin typeface="Arial" charset="0"/>
                <a:cs typeface="Arial" charset="0"/>
              </a:endParaRPr>
            </a:p>
          </p:txBody>
        </p:sp>
      </p:grpSp>
    </p:spTree>
    <p:extLst>
      <p:ext uri="{BB962C8B-B14F-4D97-AF65-F5344CB8AC3E}">
        <p14:creationId xmlns:p14="http://schemas.microsoft.com/office/powerpoint/2010/main" val="291797206"/>
      </p:ext>
    </p:extLst>
  </p:cSld>
  <p:clrMapOvr>
    <a:masterClrMapping/>
  </p:clrMapOvr>
  <p:timing>
    <p:tnLst>
      <p:par>
        <p:cTn id="1" dur="indefinite" restart="never" nodeType="tmRoot"/>
      </p:par>
    </p:tnLst>
  </p:timing>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3276203" y="1866974"/>
            <a:ext cx="2447925" cy="769938"/>
          </a:xfrm>
          <a:prstGeom prst="rect">
            <a:avLst/>
          </a:prstGeom>
          <a:solidFill>
            <a:srgbClr val="0033CC"/>
          </a:solidFill>
          <a:ln w="9525">
            <a:solidFill>
              <a:schemeClr val="bg1"/>
            </a:solidFill>
            <a:miter lim="800000"/>
            <a:headEnd/>
            <a:tailEnd/>
          </a:ln>
          <a:effectLst/>
          <a:extLst/>
        </p:spPr>
        <p:txBody>
          <a:bodyPr>
            <a:spAutoFit/>
          </a:bodyPr>
          <a:lstStyle/>
          <a:p>
            <a:pPr algn="ct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latin typeface="Arial" charset="0"/>
              </a:rPr>
              <a:t>第 </a:t>
            </a:r>
            <a:r>
              <a:rPr lang="en-US" altLang="zh-TW" sz="4400" b="1" dirty="0">
                <a:solidFill>
                  <a:schemeClr val="bg1"/>
                </a:solidFill>
                <a:effectLst>
                  <a:outerShdw blurRad="38100" dist="38100" dir="2700000" algn="tl">
                    <a:srgbClr val="000000"/>
                  </a:outerShdw>
                </a:effectLst>
                <a:latin typeface="Arial" charset="0"/>
              </a:rPr>
              <a:t>40 </a:t>
            </a:r>
            <a:r>
              <a:rPr lang="zh-TW" altLang="en-US" sz="4400" b="1" dirty="0">
                <a:solidFill>
                  <a:srgbClr val="FFFF00"/>
                </a:solidFill>
                <a:effectLst>
                  <a:outerShdw blurRad="38100" dist="38100" dir="2700000" algn="tl">
                    <a:srgbClr val="000000"/>
                  </a:outerShdw>
                </a:effectLst>
                <a:latin typeface="Arial" charset="0"/>
              </a:rPr>
              <a:t>章</a:t>
            </a:r>
          </a:p>
        </p:txBody>
      </p:sp>
      <p:sp>
        <p:nvSpPr>
          <p:cNvPr id="5" name="Rectangle 4"/>
          <p:cNvSpPr>
            <a:spLocks noChangeArrowheads="1"/>
          </p:cNvSpPr>
          <p:nvPr/>
        </p:nvSpPr>
        <p:spPr bwMode="auto">
          <a:xfrm>
            <a:off x="3491880" y="2996952"/>
            <a:ext cx="2232248" cy="646112"/>
          </a:xfrm>
          <a:prstGeom prst="rect">
            <a:avLst/>
          </a:prstGeom>
          <a:noFill/>
          <a:ln>
            <a:noFill/>
          </a:ln>
          <a:effectLst/>
          <a:extLst/>
        </p:spPr>
        <p:txBody>
          <a:bodyPr wrap="square">
            <a:spAutoFit/>
          </a:bodyPr>
          <a:lstStyle/>
          <a:p>
            <a:pPr eaLnBrk="1" fontAlgn="auto" hangingPunct="1">
              <a:spcBef>
                <a:spcPts val="0"/>
              </a:spcBef>
              <a:spcAft>
                <a:spcPts val="0"/>
              </a:spcAft>
              <a:defRPr/>
            </a:pPr>
            <a:r>
              <a:rPr kumimoji="0" lang="zh-TW" altLang="en-US" sz="3600" b="1" dirty="0">
                <a:solidFill>
                  <a:srgbClr val="0033CC"/>
                </a:solidFill>
                <a:latin typeface="Arial" panose="020B0604020202020204" pitchFamily="34" charset="0"/>
                <a:ea typeface="+mn-ea"/>
                <a:cs typeface="Arial" panose="020B0604020202020204" pitchFamily="34" charset="0"/>
              </a:rPr>
              <a:t>平衡常數</a:t>
            </a:r>
            <a:endParaRPr kumimoji="0" lang="en-US" altLang="zh-TW" sz="3600" b="1" dirty="0">
              <a:solidFill>
                <a:srgbClr val="0033CC"/>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94295745"/>
      </p:ext>
    </p:extLst>
  </p:cSld>
  <p:clrMapOvr>
    <a:masterClrMapping/>
  </p:clrMapOvr>
  <p:timing>
    <p:tnLst>
      <p:par>
        <p:cTn id="1" dur="indefinite" restart="never" nodeType="tmRoot"/>
      </p:par>
    </p:tnLst>
  </p:timing>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文字方塊 1"/>
          <p:cNvSpPr txBox="1">
            <a:spLocks noChangeArrowheads="1"/>
          </p:cNvSpPr>
          <p:nvPr/>
        </p:nvSpPr>
        <p:spPr bwMode="auto">
          <a:xfrm>
            <a:off x="394692" y="1106513"/>
            <a:ext cx="1296988" cy="522287"/>
          </a:xfrm>
          <a:prstGeom prst="rect">
            <a:avLst/>
          </a:prstGeom>
          <a:noFill/>
          <a:ln w="63500" cmpd="thickThin">
            <a:solidFill>
              <a:srgbClr val="7030A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800">
                <a:solidFill>
                  <a:srgbClr val="7030A0"/>
                </a:solidFill>
                <a:latin typeface="Arial" charset="0"/>
                <a:cs typeface="Arial" charset="0"/>
              </a:rPr>
              <a:t>例子</a:t>
            </a:r>
            <a:endParaRPr kumimoji="0" lang="zh-HK" altLang="en-US" sz="2800">
              <a:solidFill>
                <a:srgbClr val="7030A0"/>
              </a:solidFill>
              <a:latin typeface="Arial" charset="0"/>
              <a:cs typeface="Arial" charset="0"/>
            </a:endParaRPr>
          </a:p>
        </p:txBody>
      </p:sp>
      <p:sp>
        <p:nvSpPr>
          <p:cNvPr id="6147" name="文字方塊 2"/>
          <p:cNvSpPr txBox="1">
            <a:spLocks noChangeArrowheads="1"/>
          </p:cNvSpPr>
          <p:nvPr/>
        </p:nvSpPr>
        <p:spPr bwMode="auto">
          <a:xfrm>
            <a:off x="1764358" y="1700808"/>
            <a:ext cx="39592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i="1">
                <a:latin typeface="Arial" charset="0"/>
                <a:cs typeface="Arial" charset="0"/>
              </a:rPr>
              <a:t>aA + bB           cC  + dD</a:t>
            </a:r>
            <a:endParaRPr kumimoji="0" lang="zh-HK" altLang="en-US" sz="2800" i="1">
              <a:latin typeface="Arial" charset="0"/>
              <a:cs typeface="Arial" charset="0"/>
            </a:endParaRPr>
          </a:p>
        </p:txBody>
      </p:sp>
      <p:grpSp>
        <p:nvGrpSpPr>
          <p:cNvPr id="2" name="群組 25"/>
          <p:cNvGrpSpPr>
            <a:grpSpLocks/>
          </p:cNvGrpSpPr>
          <p:nvPr/>
        </p:nvGrpSpPr>
        <p:grpSpPr bwMode="auto">
          <a:xfrm>
            <a:off x="3267720" y="1842096"/>
            <a:ext cx="801688" cy="239712"/>
            <a:chOff x="6012160" y="2636912"/>
            <a:chExt cx="956356" cy="276710"/>
          </a:xfrm>
        </p:grpSpPr>
        <p:cxnSp>
          <p:nvCxnSpPr>
            <p:cNvPr id="5" name="直線接點 4"/>
            <p:cNvCxnSpPr/>
            <p:nvPr/>
          </p:nvCxnSpPr>
          <p:spPr>
            <a:xfrm>
              <a:off x="6012160" y="2708380"/>
              <a:ext cx="9355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p:nvPr/>
          </p:nvCxnSpPr>
          <p:spPr>
            <a:xfrm>
              <a:off x="6032992" y="2843986"/>
              <a:ext cx="9355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813227" y="2636912"/>
              <a:ext cx="134457"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992" y="2842154"/>
              <a:ext cx="134457"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50" name="文字方塊 9"/>
          <p:cNvSpPr txBox="1">
            <a:spLocks noChangeArrowheads="1"/>
          </p:cNvSpPr>
          <p:nvPr/>
        </p:nvSpPr>
        <p:spPr bwMode="auto">
          <a:xfrm>
            <a:off x="1763688" y="2844304"/>
            <a:ext cx="3179763"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solidFill>
                  <a:srgbClr val="FF0000"/>
                </a:solidFill>
                <a:latin typeface="Arial" charset="0"/>
                <a:cs typeface="Arial" charset="0"/>
              </a:rPr>
              <a:t>K</a:t>
            </a:r>
            <a:r>
              <a:rPr kumimoji="0" lang="en-US" altLang="zh-HK" sz="2800" baseline="-25000">
                <a:solidFill>
                  <a:srgbClr val="FF0000"/>
                </a:solidFill>
                <a:latin typeface="Arial" charset="0"/>
                <a:cs typeface="Arial" charset="0"/>
              </a:rPr>
              <a:t>c</a:t>
            </a:r>
            <a:r>
              <a:rPr kumimoji="0" lang="en-US" altLang="zh-HK" sz="2800">
                <a:solidFill>
                  <a:srgbClr val="FF0000"/>
                </a:solidFill>
                <a:latin typeface="Arial" charset="0"/>
                <a:cs typeface="Arial" charset="0"/>
              </a:rPr>
              <a:t> = </a:t>
            </a:r>
            <a:r>
              <a:rPr kumimoji="0" lang="en-US" altLang="zh-HK" sz="2800" baseline="45000">
                <a:solidFill>
                  <a:srgbClr val="FF0000"/>
                </a:solidFill>
                <a:latin typeface="Arial" charset="0"/>
                <a:cs typeface="Arial" charset="0"/>
              </a:rPr>
              <a:t>________________</a:t>
            </a:r>
            <a:r>
              <a:rPr kumimoji="0" lang="en-US" altLang="zh-HK" sz="2800">
                <a:solidFill>
                  <a:srgbClr val="FF0000"/>
                </a:solidFill>
                <a:latin typeface="Arial" charset="0"/>
                <a:cs typeface="Arial" charset="0"/>
              </a:rPr>
              <a:t> </a:t>
            </a:r>
            <a:endParaRPr kumimoji="0" lang="zh-HK" altLang="en-US" sz="2800">
              <a:solidFill>
                <a:srgbClr val="FF0000"/>
              </a:solidFill>
              <a:latin typeface="Arial" charset="0"/>
              <a:cs typeface="Arial" charset="0"/>
            </a:endParaRPr>
          </a:p>
        </p:txBody>
      </p:sp>
      <p:graphicFrame>
        <p:nvGraphicFramePr>
          <p:cNvPr id="6151" name="物件 11"/>
          <p:cNvGraphicFramePr>
            <a:graphicFrameLocks noChangeAspect="1"/>
          </p:cNvGraphicFramePr>
          <p:nvPr>
            <p:extLst>
              <p:ext uri="{D42A27DB-BD31-4B8C-83A1-F6EECF244321}">
                <p14:modId xmlns:p14="http://schemas.microsoft.com/office/powerpoint/2010/main" val="6785249"/>
              </p:ext>
            </p:extLst>
          </p:nvPr>
        </p:nvGraphicFramePr>
        <p:xfrm>
          <a:off x="2870176" y="2564904"/>
          <a:ext cx="1701800" cy="482600"/>
        </p:xfrm>
        <a:graphic>
          <a:graphicData uri="http://schemas.openxmlformats.org/presentationml/2006/ole">
            <mc:AlternateContent xmlns:mc="http://schemas.openxmlformats.org/markup-compatibility/2006">
              <mc:Choice xmlns:v="urn:schemas-microsoft-com:vml" Requires="v">
                <p:oleObj spid="_x0000_s79936" name="方程式" r:id="rId3" imgW="1701800" imgH="482600" progId="Equation.3">
                  <p:embed/>
                </p:oleObj>
              </mc:Choice>
              <mc:Fallback>
                <p:oleObj name="方程式" r:id="rId3" imgW="1701800" imgH="4826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70176" y="2564904"/>
                        <a:ext cx="1701800" cy="4826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152" name="物件 14"/>
          <p:cNvGraphicFramePr>
            <a:graphicFrameLocks noChangeAspect="1"/>
          </p:cNvGraphicFramePr>
          <p:nvPr>
            <p:extLst>
              <p:ext uri="{D42A27DB-BD31-4B8C-83A1-F6EECF244321}">
                <p14:modId xmlns:p14="http://schemas.microsoft.com/office/powerpoint/2010/main" val="1662356428"/>
              </p:ext>
            </p:extLst>
          </p:nvPr>
        </p:nvGraphicFramePr>
        <p:xfrm>
          <a:off x="2852713" y="3204667"/>
          <a:ext cx="1689100" cy="482600"/>
        </p:xfrm>
        <a:graphic>
          <a:graphicData uri="http://schemas.openxmlformats.org/presentationml/2006/ole">
            <mc:AlternateContent xmlns:mc="http://schemas.openxmlformats.org/markup-compatibility/2006">
              <mc:Choice xmlns:v="urn:schemas-microsoft-com:vml" Requires="v">
                <p:oleObj spid="_x0000_s79937" name="方程式" r:id="rId5" imgW="1688367" imgH="482391" progId="Equation.3">
                  <p:embed/>
                </p:oleObj>
              </mc:Choice>
              <mc:Fallback>
                <p:oleObj name="方程式" r:id="rId5" imgW="1688367" imgH="48239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52713" y="3204667"/>
                        <a:ext cx="1689100" cy="4826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153" name="矩形 15"/>
          <p:cNvSpPr>
            <a:spLocks noChangeArrowheads="1"/>
          </p:cNvSpPr>
          <p:nvPr/>
        </p:nvSpPr>
        <p:spPr bwMode="auto">
          <a:xfrm>
            <a:off x="468064" y="3970860"/>
            <a:ext cx="8280400" cy="1585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spcBef>
                <a:spcPts val="600"/>
              </a:spcBef>
              <a:buClr>
                <a:srgbClr val="0070C0"/>
              </a:buClr>
              <a:buSzPct val="120000"/>
              <a:buFont typeface="Arial" charset="0"/>
              <a:buChar char="•"/>
            </a:pPr>
            <a:r>
              <a:rPr kumimoji="0" lang="en-US" altLang="zh-HK" sz="2800" dirty="0" smtClean="0">
                <a:latin typeface="Arial" charset="0"/>
                <a:cs typeface="Arial" charset="0"/>
              </a:rPr>
              <a:t>[</a:t>
            </a:r>
            <a:r>
              <a:rPr kumimoji="0" lang="en-US" altLang="zh-HK" sz="2800" i="1" dirty="0" smtClean="0">
                <a:latin typeface="Arial" charset="0"/>
                <a:cs typeface="Arial" charset="0"/>
              </a:rPr>
              <a:t>   </a:t>
            </a:r>
            <a:r>
              <a:rPr kumimoji="0" lang="en-US" altLang="zh-HK" sz="2800" dirty="0" smtClean="0">
                <a:latin typeface="Arial" charset="0"/>
                <a:cs typeface="Arial" charset="0"/>
              </a:rPr>
              <a:t>]</a:t>
            </a:r>
            <a:r>
              <a:rPr kumimoji="0" lang="en-US" altLang="zh-HK" sz="2400" baseline="-25000" dirty="0" err="1" smtClean="0">
                <a:latin typeface="Arial" charset="0"/>
                <a:cs typeface="Arial" charset="0"/>
              </a:rPr>
              <a:t>eqm</a:t>
            </a:r>
            <a:r>
              <a:rPr kumimoji="0" lang="en-US" altLang="zh-HK" sz="2400" baseline="-25000" dirty="0" smtClean="0">
                <a:latin typeface="Arial" charset="0"/>
                <a:cs typeface="Arial" charset="0"/>
              </a:rPr>
              <a:t> </a:t>
            </a:r>
            <a:r>
              <a:rPr lang="zh-HK" altLang="en-US" sz="2800" dirty="0" smtClean="0"/>
              <a:t>代表</a:t>
            </a:r>
            <a:r>
              <a:rPr lang="zh-HK" altLang="en-US" sz="2800" dirty="0"/>
              <a:t>括號中物質的</a:t>
            </a:r>
            <a:r>
              <a:rPr lang="zh-HK" altLang="en-US" sz="3200" b="1" dirty="0">
                <a:solidFill>
                  <a:srgbClr val="0070C0"/>
                </a:solidFill>
              </a:rPr>
              <a:t>平衡濃度</a:t>
            </a:r>
            <a:r>
              <a:rPr lang="zh-HK" altLang="en-US" sz="2800" b="1" dirty="0">
                <a:solidFill>
                  <a:srgbClr val="0070C0"/>
                </a:solidFill>
              </a:rPr>
              <a:t> </a:t>
            </a:r>
            <a:r>
              <a:rPr lang="zh-HK" altLang="en-US" sz="2800" b="1" dirty="0"/>
              <a:t> </a:t>
            </a:r>
            <a:r>
              <a:rPr lang="en-US" altLang="zh-TW" sz="2800" dirty="0"/>
              <a:t>(</a:t>
            </a:r>
            <a:r>
              <a:rPr lang="zh-TW" altLang="en-US" sz="2800" dirty="0"/>
              <a:t>以</a:t>
            </a:r>
            <a:r>
              <a:rPr kumimoji="0" lang="en-US" altLang="zh-HK" sz="2800" dirty="0" err="1">
                <a:latin typeface="Arial" charset="0"/>
                <a:cs typeface="Arial" charset="0"/>
              </a:rPr>
              <a:t>mol</a:t>
            </a:r>
            <a:r>
              <a:rPr kumimoji="0" lang="en-US" altLang="zh-HK" sz="2800" dirty="0">
                <a:latin typeface="Arial" charset="0"/>
                <a:cs typeface="Arial" charset="0"/>
              </a:rPr>
              <a:t> </a:t>
            </a:r>
            <a:r>
              <a:rPr kumimoji="0" lang="en-US" altLang="zh-HK" sz="2800" dirty="0" err="1">
                <a:latin typeface="Arial" charset="0"/>
                <a:cs typeface="Arial" charset="0"/>
              </a:rPr>
              <a:t>dm</a:t>
            </a:r>
            <a:r>
              <a:rPr kumimoji="0" lang="en-US" altLang="zh-HK" sz="2800" baseline="30000" dirty="0">
                <a:latin typeface="Arial" charset="0"/>
                <a:cs typeface="Arial" charset="0"/>
              </a:rPr>
              <a:t>–3</a:t>
            </a:r>
            <a:r>
              <a:rPr lang="zh-TW" altLang="en-US" sz="2800" dirty="0"/>
              <a:t>為單位</a:t>
            </a:r>
            <a:r>
              <a:rPr lang="en-US" altLang="zh-TW" sz="2800" dirty="0"/>
              <a:t>)   (</a:t>
            </a:r>
            <a:r>
              <a:rPr lang="zh-TW" altLang="en-US" sz="2800" b="1" dirty="0"/>
              <a:t>即物質在平衡時的濃度</a:t>
            </a:r>
            <a:r>
              <a:rPr lang="en-US" altLang="zh-TW" sz="2800" dirty="0"/>
              <a:t>)</a:t>
            </a:r>
            <a:r>
              <a:rPr lang="zh-TW" altLang="en-US" sz="2800" dirty="0"/>
              <a:t>。</a:t>
            </a:r>
            <a:endParaRPr kumimoji="0" lang="en-US" altLang="zh-HK" sz="2800" dirty="0">
              <a:latin typeface="Arial" charset="0"/>
              <a:cs typeface="Arial" charset="0"/>
            </a:endParaRPr>
          </a:p>
          <a:p>
            <a:pPr eaLnBrk="1" hangingPunct="1">
              <a:spcBef>
                <a:spcPts val="600"/>
              </a:spcBef>
              <a:buClr>
                <a:srgbClr val="0070C0"/>
              </a:buClr>
              <a:buSzPct val="120000"/>
              <a:buFont typeface="Arial" charset="0"/>
              <a:buChar char="•"/>
            </a:pPr>
            <a:r>
              <a:rPr kumimoji="0" lang="en-US" altLang="zh-HK" sz="2800" i="1" dirty="0">
                <a:latin typeface="Arial" charset="0"/>
                <a:cs typeface="Arial" charset="0"/>
              </a:rPr>
              <a:t>a</a:t>
            </a:r>
            <a:r>
              <a:rPr kumimoji="0" lang="en-US" altLang="zh-HK" sz="2800" dirty="0">
                <a:latin typeface="Arial" charset="0"/>
                <a:cs typeface="Arial" charset="0"/>
              </a:rPr>
              <a:t>, </a:t>
            </a:r>
            <a:r>
              <a:rPr kumimoji="0" lang="en-US" altLang="zh-HK" sz="2800" i="1" dirty="0">
                <a:latin typeface="Arial" charset="0"/>
                <a:cs typeface="Arial" charset="0"/>
              </a:rPr>
              <a:t>b</a:t>
            </a:r>
            <a:r>
              <a:rPr kumimoji="0" lang="en-US" altLang="zh-HK" sz="2800" dirty="0">
                <a:latin typeface="Arial" charset="0"/>
                <a:cs typeface="Arial" charset="0"/>
              </a:rPr>
              <a:t>, </a:t>
            </a:r>
            <a:r>
              <a:rPr kumimoji="0" lang="en-US" altLang="zh-HK" sz="2800" i="1" dirty="0">
                <a:latin typeface="Arial" charset="0"/>
                <a:cs typeface="Arial" charset="0"/>
              </a:rPr>
              <a:t>c</a:t>
            </a:r>
            <a:r>
              <a:rPr kumimoji="0" lang="en-US" altLang="zh-TW" sz="2800" i="1" dirty="0">
                <a:latin typeface="Arial" charset="0"/>
                <a:cs typeface="Arial" charset="0"/>
              </a:rPr>
              <a:t> </a:t>
            </a:r>
            <a:r>
              <a:rPr kumimoji="0" lang="zh-TW" altLang="en-US" sz="2800" dirty="0">
                <a:latin typeface="Arial" charset="0"/>
                <a:cs typeface="Arial" charset="0"/>
              </a:rPr>
              <a:t>和 </a:t>
            </a:r>
            <a:r>
              <a:rPr kumimoji="0" lang="en-US" altLang="zh-HK" sz="2800" i="1" dirty="0">
                <a:latin typeface="Arial" charset="0"/>
                <a:cs typeface="Arial" charset="0"/>
              </a:rPr>
              <a:t>d</a:t>
            </a:r>
            <a:r>
              <a:rPr kumimoji="0" lang="en-US" altLang="zh-TW" sz="2800" i="1" dirty="0">
                <a:latin typeface="Arial" charset="0"/>
                <a:cs typeface="Arial" charset="0"/>
              </a:rPr>
              <a:t> </a:t>
            </a:r>
            <a:r>
              <a:rPr lang="zh-TW" altLang="en-US" sz="2800" dirty="0"/>
              <a:t>是平衡化學方程式中的 </a:t>
            </a:r>
            <a:r>
              <a:rPr lang="zh-TW" altLang="en-US" sz="3200" b="1" dirty="0">
                <a:solidFill>
                  <a:srgbClr val="0070C0"/>
                </a:solidFill>
              </a:rPr>
              <a:t>計量系數</a:t>
            </a:r>
            <a:r>
              <a:rPr lang="zh-TW" altLang="en-US" sz="2800" dirty="0"/>
              <a:t>。</a:t>
            </a:r>
            <a:endParaRPr kumimoji="0" lang="zh-HK" altLang="en-US" sz="2800" dirty="0">
              <a:latin typeface="Arial" charset="0"/>
              <a:cs typeface="Arial" charset="0"/>
            </a:endParaRPr>
          </a:p>
        </p:txBody>
      </p:sp>
      <p:sp>
        <p:nvSpPr>
          <p:cNvPr id="15" name="Rectangle 4"/>
          <p:cNvSpPr>
            <a:spLocks noChangeArrowheads="1"/>
          </p:cNvSpPr>
          <p:nvPr/>
        </p:nvSpPr>
        <p:spPr bwMode="auto">
          <a:xfrm>
            <a:off x="209550" y="188640"/>
            <a:ext cx="6048375" cy="646331"/>
          </a:xfrm>
          <a:prstGeom prst="rect">
            <a:avLst/>
          </a:prstGeom>
          <a:noFill/>
          <a:ln>
            <a:noFill/>
          </a:ln>
          <a:effectLst/>
          <a:extLst/>
        </p:spPr>
        <p:txBody>
          <a:bodyPr>
            <a:spAutoFit/>
          </a:bodyPr>
          <a:lstStyle/>
          <a:p>
            <a:pPr marL="1254125" indent="-1254125" eaLnBrk="1" fontAlgn="auto" hangingPunct="1">
              <a:spcBef>
                <a:spcPts val="0"/>
              </a:spcBef>
              <a:spcAft>
                <a:spcPts val="0"/>
              </a:spcAft>
              <a:defRPr/>
            </a:pPr>
            <a:r>
              <a:rPr kumimoji="0" lang="zh-TW" altLang="en-US" sz="3600" b="1" dirty="0" smtClean="0">
                <a:solidFill>
                  <a:srgbClr val="0033CC"/>
                </a:solidFill>
                <a:latin typeface="Arial" panose="020B0604020202020204" pitchFamily="34" charset="0"/>
                <a:ea typeface="+mn-ea"/>
                <a:cs typeface="Arial" panose="020B0604020202020204" pitchFamily="34" charset="0"/>
              </a:rPr>
              <a:t>平衡</a:t>
            </a:r>
            <a:r>
              <a:rPr kumimoji="0" lang="zh-TW" altLang="en-US" sz="3600" b="1" dirty="0">
                <a:solidFill>
                  <a:srgbClr val="0033CC"/>
                </a:solidFill>
                <a:latin typeface="Arial" panose="020B0604020202020204" pitchFamily="34" charset="0"/>
                <a:ea typeface="+mn-ea"/>
                <a:cs typeface="Arial" panose="020B0604020202020204" pitchFamily="34" charset="0"/>
              </a:rPr>
              <a:t>定律 和 平衡常數</a:t>
            </a:r>
            <a:endParaRPr kumimoji="0" lang="en-US" altLang="zh-TW" sz="3600" b="1" dirty="0">
              <a:solidFill>
                <a:srgbClr val="0033CC"/>
              </a:solidFill>
              <a:latin typeface="Arial" panose="020B0604020202020204" pitchFamily="34" charset="0"/>
              <a:ea typeface="+mn-ea"/>
              <a:cs typeface="Arial" panose="020B0604020202020204" pitchFamily="34" charset="0"/>
            </a:endParaRPr>
          </a:p>
        </p:txBody>
      </p:sp>
      <p:sp>
        <p:nvSpPr>
          <p:cNvPr id="17" name="Rectangle 2"/>
          <p:cNvSpPr>
            <a:spLocks noChangeArrowheads="1"/>
          </p:cNvSpPr>
          <p:nvPr/>
        </p:nvSpPr>
        <p:spPr bwMode="auto">
          <a:xfrm>
            <a:off x="5770450" y="2813853"/>
            <a:ext cx="3194038" cy="584775"/>
          </a:xfrm>
          <a:prstGeom prst="rect">
            <a:avLst/>
          </a:prstGeom>
          <a:noFill/>
          <a:ln>
            <a:noFill/>
          </a:ln>
        </p:spPr>
        <p:txBody>
          <a:bodyPr wrap="square">
            <a:spAutoFit/>
          </a:bodyPr>
          <a:lstStyle>
            <a:lvl1pPr marL="533400" indent="-53340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marL="0" indent="0"/>
            <a:r>
              <a:rPr lang="en-US" altLang="zh-HK" sz="3200" dirty="0" smtClean="0">
                <a:solidFill>
                  <a:srgbClr val="FF0000"/>
                </a:solidFill>
                <a:latin typeface="Arial" charset="0"/>
                <a:cs typeface="Arial" charset="0"/>
              </a:rPr>
              <a:t>K</a:t>
            </a:r>
            <a:r>
              <a:rPr lang="en-US" altLang="zh-HK" sz="3200" baseline="-25000" dirty="0" smtClean="0">
                <a:solidFill>
                  <a:srgbClr val="FF0000"/>
                </a:solidFill>
                <a:latin typeface="Arial" charset="0"/>
                <a:cs typeface="Arial" charset="0"/>
              </a:rPr>
              <a:t>c</a:t>
            </a:r>
            <a:r>
              <a:rPr lang="zh-TW" altLang="en-US" sz="2800" dirty="0"/>
              <a:t>代表 </a:t>
            </a:r>
            <a:r>
              <a:rPr lang="zh-TW" altLang="en-US" sz="3200" b="1" dirty="0">
                <a:solidFill>
                  <a:srgbClr val="0070C0"/>
                </a:solidFill>
              </a:rPr>
              <a:t>平衡</a:t>
            </a:r>
            <a:r>
              <a:rPr lang="zh-TW" altLang="en-US" sz="3200" b="1" dirty="0" smtClean="0">
                <a:solidFill>
                  <a:srgbClr val="0070C0"/>
                </a:solidFill>
              </a:rPr>
              <a:t>常數</a:t>
            </a:r>
            <a:endParaRPr kumimoji="0" lang="zh-HK" altLang="en-US" sz="3200" b="1" dirty="0">
              <a:solidFill>
                <a:srgbClr val="0070C0"/>
              </a:solidFill>
              <a:latin typeface="Arial" charset="0"/>
              <a:cs typeface="Arial" charset="0"/>
            </a:endParaRPr>
          </a:p>
        </p:txBody>
      </p:sp>
      <p:sp>
        <p:nvSpPr>
          <p:cNvPr id="18" name="Rectangle 6"/>
          <p:cNvSpPr>
            <a:spLocks noChangeArrowheads="1"/>
          </p:cNvSpPr>
          <p:nvPr/>
        </p:nvSpPr>
        <p:spPr bwMode="auto">
          <a:xfrm>
            <a:off x="822076" y="5784132"/>
            <a:ext cx="7639050" cy="635000"/>
          </a:xfrm>
          <a:prstGeom prst="rect">
            <a:avLst/>
          </a:prstGeom>
          <a:solidFill>
            <a:srgbClr val="FFFF00"/>
          </a:solidFill>
          <a:ln w="25400">
            <a:solidFill>
              <a:srgbClr val="FF99CC"/>
            </a:solidFill>
            <a:miter lim="800000"/>
            <a:headEnd/>
            <a:tailEnd/>
          </a:ln>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endParaRPr lang="zh-HK" altLang="zh-HK" sz="2400">
              <a:latin typeface="Times New Roman" pitchFamily="18" charset="0"/>
            </a:endParaRPr>
          </a:p>
        </p:txBody>
      </p:sp>
      <p:sp>
        <p:nvSpPr>
          <p:cNvPr id="19" name="Text Box 5"/>
          <p:cNvSpPr txBox="1">
            <a:spLocks noChangeArrowheads="1"/>
          </p:cNvSpPr>
          <p:nvPr/>
        </p:nvSpPr>
        <p:spPr bwMode="auto">
          <a:xfrm>
            <a:off x="852239" y="5836519"/>
            <a:ext cx="78962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2800"/>
              <a:t>若温度維持不變，平衡常數的數值也</a:t>
            </a:r>
            <a:r>
              <a:rPr lang="zh-HK" altLang="en-US" sz="2800"/>
              <a:t>不會改變。</a:t>
            </a:r>
            <a:endParaRPr lang="en-US" altLang="zh-TW" sz="2700">
              <a:latin typeface="Arial" charset="0"/>
              <a:cs typeface="Arial" charset="0"/>
            </a:endParaRPr>
          </a:p>
        </p:txBody>
      </p:sp>
    </p:spTree>
    <p:extLst>
      <p:ext uri="{BB962C8B-B14F-4D97-AF65-F5344CB8AC3E}">
        <p14:creationId xmlns:p14="http://schemas.microsoft.com/office/powerpoint/2010/main" val="2935597475"/>
      </p:ext>
    </p:extLst>
  </p:cSld>
  <p:clrMapOvr>
    <a:masterClrMapping/>
  </p:clrMapOvr>
  <p:timing>
    <p:tnLst>
      <p:par>
        <p:cTn id="1" dur="indefinite" restart="never" nodeType="tmRoot"/>
      </p:par>
    </p:tnLst>
  </p:timing>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5"/>
          <p:cNvSpPr>
            <a:spLocks noChangeArrowheads="1"/>
          </p:cNvSpPr>
          <p:nvPr/>
        </p:nvSpPr>
        <p:spPr bwMode="auto">
          <a:xfrm>
            <a:off x="250825" y="116632"/>
            <a:ext cx="6481763" cy="585787"/>
          </a:xfrm>
          <a:prstGeom prst="rect">
            <a:avLst/>
          </a:prstGeom>
          <a:noFill/>
          <a:ln>
            <a:noFill/>
          </a:ln>
          <a:effectLst/>
          <a:extLst/>
        </p:spPr>
        <p:txBody>
          <a:bodyPr>
            <a:spAutoFit/>
          </a:bodyPr>
          <a:lstStyle>
            <a:lvl1pPr>
              <a:defRPr>
                <a:solidFill>
                  <a:schemeClr val="tx1"/>
                </a:solidFill>
                <a:latin typeface="Calibri" pitchFamily="34" charset="0"/>
                <a:ea typeface="新細明體" pitchFamily="18" charset="-120"/>
              </a:defRPr>
            </a:lvl1pPr>
            <a:lvl2pPr marL="742950" indent="-285750">
              <a:defRPr>
                <a:solidFill>
                  <a:schemeClr val="tx1"/>
                </a:solidFill>
                <a:latin typeface="Calibri" pitchFamily="34" charset="0"/>
                <a:ea typeface="新細明體" pitchFamily="18" charset="-120"/>
              </a:defRPr>
            </a:lvl2pPr>
            <a:lvl3pPr marL="1143000" indent="-228600">
              <a:defRPr>
                <a:solidFill>
                  <a:schemeClr val="tx1"/>
                </a:solidFill>
                <a:latin typeface="Calibri" pitchFamily="34" charset="0"/>
                <a:ea typeface="新細明體" pitchFamily="18" charset="-120"/>
              </a:defRPr>
            </a:lvl3pPr>
            <a:lvl4pPr marL="1600200" indent="-228600">
              <a:defRPr>
                <a:solidFill>
                  <a:schemeClr val="tx1"/>
                </a:solidFill>
                <a:latin typeface="Calibri" pitchFamily="34" charset="0"/>
                <a:ea typeface="新細明體" pitchFamily="18" charset="-120"/>
              </a:defRPr>
            </a:lvl4pPr>
            <a:lvl5pPr marL="2057400" indent="-228600">
              <a:defRPr>
                <a:solidFill>
                  <a:schemeClr val="tx1"/>
                </a:solidFill>
                <a:latin typeface="Calibri" pitchFamily="34" charset="0"/>
                <a:ea typeface="新細明體" pitchFamily="18" charset="-120"/>
              </a:defRPr>
            </a:lvl5pPr>
            <a:lvl6pPr marL="2514600" indent="-228600" fontAlgn="base">
              <a:spcBef>
                <a:spcPct val="0"/>
              </a:spcBef>
              <a:spcAft>
                <a:spcPct val="0"/>
              </a:spcAft>
              <a:defRPr>
                <a:solidFill>
                  <a:schemeClr val="tx1"/>
                </a:solidFill>
                <a:latin typeface="Calibri" pitchFamily="34" charset="0"/>
                <a:ea typeface="新細明體" pitchFamily="18" charset="-120"/>
              </a:defRPr>
            </a:lvl6pPr>
            <a:lvl7pPr marL="2971800" indent="-228600" fontAlgn="base">
              <a:spcBef>
                <a:spcPct val="0"/>
              </a:spcBef>
              <a:spcAft>
                <a:spcPct val="0"/>
              </a:spcAft>
              <a:defRPr>
                <a:solidFill>
                  <a:schemeClr val="tx1"/>
                </a:solidFill>
                <a:latin typeface="Calibri" pitchFamily="34" charset="0"/>
                <a:ea typeface="新細明體" pitchFamily="18" charset="-120"/>
              </a:defRPr>
            </a:lvl7pPr>
            <a:lvl8pPr marL="3429000" indent="-228600" fontAlgn="base">
              <a:spcBef>
                <a:spcPct val="0"/>
              </a:spcBef>
              <a:spcAft>
                <a:spcPct val="0"/>
              </a:spcAft>
              <a:defRPr>
                <a:solidFill>
                  <a:schemeClr val="tx1"/>
                </a:solidFill>
                <a:latin typeface="Calibri" pitchFamily="34" charset="0"/>
                <a:ea typeface="新細明體" pitchFamily="18" charset="-120"/>
              </a:defRPr>
            </a:lvl8pPr>
            <a:lvl9pPr marL="3886200" indent="-228600" fontAlgn="base">
              <a:spcBef>
                <a:spcPct val="0"/>
              </a:spcBef>
              <a:spcAft>
                <a:spcPct val="0"/>
              </a:spcAft>
              <a:defRPr>
                <a:solidFill>
                  <a:schemeClr val="tx1"/>
                </a:solidFill>
                <a:latin typeface="Calibri" pitchFamily="34" charset="0"/>
                <a:ea typeface="新細明體" pitchFamily="18" charset="-120"/>
              </a:defRPr>
            </a:lvl9pPr>
          </a:lstStyle>
          <a:p>
            <a:pPr eaLnBrk="1" hangingPunct="1">
              <a:defRPr/>
            </a:pPr>
            <a:r>
              <a:rPr lang="zh-TW" altLang="en-US" sz="3200" b="1" dirty="0" smtClean="0">
                <a:solidFill>
                  <a:srgbClr val="CC0000"/>
                </a:solidFill>
                <a:latin typeface="Arial" panose="020B0604020202020204" pitchFamily="34" charset="0"/>
                <a:ea typeface="+mn-ea"/>
                <a:cs typeface="Arial" panose="020B0604020202020204" pitchFamily="34" charset="0"/>
              </a:rPr>
              <a:t>平衡常數 </a:t>
            </a:r>
            <a:r>
              <a:rPr lang="en-US" altLang="zh-TW" sz="3200" b="1" dirty="0" smtClean="0">
                <a:solidFill>
                  <a:srgbClr val="CC0000"/>
                </a:solidFill>
                <a:latin typeface="Arial" panose="020B0604020202020204" pitchFamily="34" charset="0"/>
                <a:ea typeface="+mn-ea"/>
                <a:cs typeface="Arial" panose="020B0604020202020204" pitchFamily="34" charset="0"/>
              </a:rPr>
              <a:t>(K</a:t>
            </a:r>
            <a:r>
              <a:rPr lang="en-US" altLang="zh-TW" sz="3200" b="1" baseline="-25000" dirty="0" smtClean="0">
                <a:solidFill>
                  <a:srgbClr val="CC0000"/>
                </a:solidFill>
                <a:latin typeface="Arial" panose="020B0604020202020204" pitchFamily="34" charset="0"/>
                <a:ea typeface="+mn-ea"/>
                <a:cs typeface="Arial" panose="020B0604020202020204" pitchFamily="34" charset="0"/>
              </a:rPr>
              <a:t>c</a:t>
            </a:r>
            <a:r>
              <a:rPr lang="en-US" altLang="zh-TW" sz="3200" b="1" dirty="0" smtClean="0">
                <a:solidFill>
                  <a:srgbClr val="CC0000"/>
                </a:solidFill>
                <a:latin typeface="Arial" panose="020B0604020202020204" pitchFamily="34" charset="0"/>
                <a:ea typeface="+mn-ea"/>
                <a:cs typeface="Arial" panose="020B0604020202020204" pitchFamily="34" charset="0"/>
              </a:rPr>
              <a:t>) </a:t>
            </a:r>
            <a:r>
              <a:rPr lang="zh-TW" altLang="en-US" sz="3200" b="1" dirty="0" smtClean="0">
                <a:solidFill>
                  <a:srgbClr val="CC0000"/>
                </a:solidFill>
                <a:latin typeface="Arial" panose="020B0604020202020204" pitchFamily="34" charset="0"/>
                <a:ea typeface="+mn-ea"/>
                <a:cs typeface="Arial" panose="020B0604020202020204" pitchFamily="34" charset="0"/>
              </a:rPr>
              <a:t>與化學方程式的關係</a:t>
            </a:r>
            <a:endParaRPr lang="en-US" altLang="zh-TW" sz="3200" b="1" dirty="0" smtClean="0">
              <a:solidFill>
                <a:srgbClr val="CC0000"/>
              </a:solidFill>
              <a:latin typeface="Arial" panose="020B0604020202020204" pitchFamily="34" charset="0"/>
              <a:ea typeface="+mn-ea"/>
              <a:cs typeface="Arial" panose="020B0604020202020204" pitchFamily="34" charset="0"/>
            </a:endParaRPr>
          </a:p>
        </p:txBody>
      </p:sp>
      <p:sp>
        <p:nvSpPr>
          <p:cNvPr id="3" name="Rectangle 2"/>
          <p:cNvSpPr>
            <a:spLocks noChangeArrowheads="1"/>
          </p:cNvSpPr>
          <p:nvPr/>
        </p:nvSpPr>
        <p:spPr bwMode="auto">
          <a:xfrm>
            <a:off x="322263" y="836712"/>
            <a:ext cx="84264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3"/>
              </a:buBlip>
            </a:pPr>
            <a:r>
              <a:rPr lang="zh-HK" altLang="en-US" sz="2400" dirty="0"/>
              <a:t>平衡常數 </a:t>
            </a:r>
            <a:r>
              <a:rPr lang="en-US" altLang="zh-HK" sz="2400" dirty="0"/>
              <a:t>(</a:t>
            </a:r>
            <a:r>
              <a:rPr lang="en-US" altLang="zh-HK" sz="2400" dirty="0">
                <a:latin typeface="Arial" charset="0"/>
                <a:cs typeface="Arial" charset="0"/>
              </a:rPr>
              <a:t>K</a:t>
            </a:r>
            <a:r>
              <a:rPr lang="en-US" altLang="zh-HK" sz="2400" baseline="-25000" dirty="0">
                <a:latin typeface="Arial" charset="0"/>
                <a:cs typeface="Arial" charset="0"/>
              </a:rPr>
              <a:t>c</a:t>
            </a:r>
            <a:r>
              <a:rPr lang="en-US" altLang="zh-HK" sz="2400" dirty="0"/>
              <a:t>) </a:t>
            </a:r>
            <a:r>
              <a:rPr lang="zh-HK" altLang="en-US" sz="2400" dirty="0"/>
              <a:t>表</a:t>
            </a:r>
            <a:r>
              <a:rPr lang="zh-TW" altLang="en-US" sz="2400" dirty="0"/>
              <a:t>示式必須根據 </a:t>
            </a:r>
            <a:r>
              <a:rPr lang="zh-TW" altLang="en-US" sz="2400" b="1" dirty="0">
                <a:solidFill>
                  <a:srgbClr val="3399FF"/>
                </a:solidFill>
              </a:rPr>
              <a:t>某特定的方程式 </a:t>
            </a:r>
            <a:r>
              <a:rPr lang="zh-TW" altLang="en-US" sz="2400" dirty="0"/>
              <a:t>來撰寫。</a:t>
            </a:r>
            <a:endParaRPr lang="en-US" altLang="zh-TW" sz="2400" dirty="0">
              <a:solidFill>
                <a:srgbClr val="3399FF"/>
              </a:solidFill>
              <a:latin typeface="Arial" charset="0"/>
              <a:ea typeface="Arial Unicode MS" pitchFamily="34" charset="-120"/>
              <a:cs typeface="Arial" charset="0"/>
            </a:endParaRPr>
          </a:p>
        </p:txBody>
      </p:sp>
      <p:sp>
        <p:nvSpPr>
          <p:cNvPr id="5" name="文字方塊 1"/>
          <p:cNvSpPr txBox="1">
            <a:spLocks noChangeArrowheads="1"/>
          </p:cNvSpPr>
          <p:nvPr/>
        </p:nvSpPr>
        <p:spPr bwMode="auto">
          <a:xfrm>
            <a:off x="912813" y="1412776"/>
            <a:ext cx="1144587" cy="461665"/>
          </a:xfrm>
          <a:prstGeom prst="rect">
            <a:avLst/>
          </a:prstGeom>
          <a:noFill/>
          <a:ln w="63500" cmpd="thickThin">
            <a:solidFill>
              <a:srgbClr val="FF66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400" dirty="0">
                <a:solidFill>
                  <a:srgbClr val="FF6600"/>
                </a:solidFill>
                <a:latin typeface="Arial" charset="0"/>
                <a:cs typeface="Arial" charset="0"/>
              </a:rPr>
              <a:t>例子</a:t>
            </a:r>
            <a:endParaRPr kumimoji="0" lang="zh-HK" altLang="en-US" sz="2400" dirty="0">
              <a:solidFill>
                <a:srgbClr val="FF6600"/>
              </a:solidFill>
              <a:latin typeface="Arial" charset="0"/>
              <a:cs typeface="Arial" charset="0"/>
            </a:endParaRPr>
          </a:p>
        </p:txBody>
      </p:sp>
      <p:sp>
        <p:nvSpPr>
          <p:cNvPr id="6" name="矩形 2"/>
          <p:cNvSpPr>
            <a:spLocks noChangeArrowheads="1"/>
          </p:cNvSpPr>
          <p:nvPr/>
        </p:nvSpPr>
        <p:spPr bwMode="auto">
          <a:xfrm>
            <a:off x="2339752" y="1436812"/>
            <a:ext cx="58977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dirty="0">
                <a:latin typeface="Arial" charset="0"/>
                <a:cs typeface="Arial" charset="0"/>
              </a:rPr>
              <a:t>H</a:t>
            </a:r>
            <a:r>
              <a:rPr kumimoji="0" lang="en-US" altLang="zh-HK" sz="2400" baseline="-25000" dirty="0">
                <a:latin typeface="Arial" charset="0"/>
                <a:cs typeface="Arial" charset="0"/>
              </a:rPr>
              <a:t>2</a:t>
            </a:r>
            <a:r>
              <a:rPr kumimoji="0" lang="en-US" altLang="zh-HK" sz="2400" dirty="0">
                <a:latin typeface="Arial" charset="0"/>
                <a:cs typeface="Arial" charset="0"/>
              </a:rPr>
              <a:t>(g) + I</a:t>
            </a:r>
            <a:r>
              <a:rPr kumimoji="0" lang="en-US" altLang="zh-HK" sz="2400" baseline="-25000" dirty="0">
                <a:latin typeface="Arial" charset="0"/>
                <a:cs typeface="Arial" charset="0"/>
              </a:rPr>
              <a:t>2</a:t>
            </a:r>
            <a:r>
              <a:rPr kumimoji="0" lang="en-US" altLang="zh-HK" sz="2400" dirty="0">
                <a:latin typeface="Arial" charset="0"/>
                <a:cs typeface="Arial" charset="0"/>
              </a:rPr>
              <a:t>(g)        2HI(g) ...............</a:t>
            </a:r>
            <a:r>
              <a:rPr kumimoji="0" lang="zh-TW" altLang="en-US" sz="2400" dirty="0">
                <a:solidFill>
                  <a:srgbClr val="3399FF"/>
                </a:solidFill>
                <a:latin typeface="Arial" charset="0"/>
                <a:cs typeface="Arial" charset="0"/>
              </a:rPr>
              <a:t>方程式 </a:t>
            </a:r>
            <a:r>
              <a:rPr kumimoji="0" lang="en-US" altLang="zh-HK" sz="2400" dirty="0">
                <a:solidFill>
                  <a:srgbClr val="3399FF"/>
                </a:solidFill>
                <a:latin typeface="Arial" charset="0"/>
                <a:cs typeface="Arial" charset="0"/>
              </a:rPr>
              <a:t>1</a:t>
            </a:r>
            <a:endParaRPr kumimoji="0" lang="zh-HK" altLang="en-US" sz="2400" dirty="0">
              <a:solidFill>
                <a:srgbClr val="3399FF"/>
              </a:solidFill>
              <a:latin typeface="Arial" charset="0"/>
              <a:cs typeface="Arial" charset="0"/>
            </a:endParaRPr>
          </a:p>
        </p:txBody>
      </p:sp>
      <p:grpSp>
        <p:nvGrpSpPr>
          <p:cNvPr id="7" name="群組 25"/>
          <p:cNvGrpSpPr>
            <a:grpSpLocks/>
          </p:cNvGrpSpPr>
          <p:nvPr/>
        </p:nvGrpSpPr>
        <p:grpSpPr bwMode="auto">
          <a:xfrm>
            <a:off x="4218666" y="1576810"/>
            <a:ext cx="340113" cy="186894"/>
            <a:chOff x="6012160" y="2636912"/>
            <a:chExt cx="956356" cy="276710"/>
          </a:xfrm>
        </p:grpSpPr>
        <p:cxnSp>
          <p:nvCxnSpPr>
            <p:cNvPr id="8" name="直線接點 7"/>
            <p:cNvCxnSpPr/>
            <p:nvPr/>
          </p:nvCxnSpPr>
          <p:spPr>
            <a:xfrm>
              <a:off x="6012160" y="2707909"/>
              <a:ext cx="9363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2144" y="2844445"/>
              <a:ext cx="9363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p:nvPr/>
          </p:nvCxnSpPr>
          <p:spPr>
            <a:xfrm>
              <a:off x="6814357" y="2636912"/>
              <a:ext cx="134174" cy="709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接點 10"/>
            <p:cNvCxnSpPr/>
            <p:nvPr/>
          </p:nvCxnSpPr>
          <p:spPr>
            <a:xfrm>
              <a:off x="6032144" y="2842623"/>
              <a:ext cx="134174" cy="7099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矩形 8"/>
          <p:cNvSpPr>
            <a:spLocks noChangeArrowheads="1"/>
          </p:cNvSpPr>
          <p:nvPr/>
        </p:nvSpPr>
        <p:spPr bwMode="auto">
          <a:xfrm>
            <a:off x="2339752" y="2013075"/>
            <a:ext cx="58977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a:latin typeface="Arial" charset="0"/>
                <a:cs typeface="Arial" charset="0"/>
              </a:rPr>
              <a:t>2HI(g)       H</a:t>
            </a:r>
            <a:r>
              <a:rPr kumimoji="0" lang="en-US" altLang="zh-HK" sz="2400" baseline="-25000">
                <a:latin typeface="Arial" charset="0"/>
                <a:cs typeface="Arial" charset="0"/>
              </a:rPr>
              <a:t>2</a:t>
            </a:r>
            <a:r>
              <a:rPr kumimoji="0" lang="en-US" altLang="zh-HK" sz="2400">
                <a:latin typeface="Arial" charset="0"/>
                <a:cs typeface="Arial" charset="0"/>
              </a:rPr>
              <a:t>(g) + I</a:t>
            </a:r>
            <a:r>
              <a:rPr kumimoji="0" lang="en-US" altLang="zh-HK" sz="2400" baseline="-25000">
                <a:latin typeface="Arial" charset="0"/>
                <a:cs typeface="Arial" charset="0"/>
              </a:rPr>
              <a:t>2</a:t>
            </a:r>
            <a:r>
              <a:rPr kumimoji="0" lang="en-US" altLang="zh-HK" sz="2400">
                <a:latin typeface="Arial" charset="0"/>
                <a:cs typeface="Arial" charset="0"/>
              </a:rPr>
              <a:t>(g) ................</a:t>
            </a:r>
            <a:r>
              <a:rPr kumimoji="0" lang="zh-TW" altLang="en-US" sz="2400">
                <a:solidFill>
                  <a:srgbClr val="3399FF"/>
                </a:solidFill>
                <a:latin typeface="Arial" charset="0"/>
                <a:cs typeface="Arial" charset="0"/>
              </a:rPr>
              <a:t>方程式 </a:t>
            </a:r>
            <a:r>
              <a:rPr kumimoji="0" lang="en-US" altLang="zh-HK" sz="2400">
                <a:solidFill>
                  <a:srgbClr val="3399FF"/>
                </a:solidFill>
                <a:latin typeface="Arial" charset="0"/>
                <a:cs typeface="Arial" charset="0"/>
              </a:rPr>
              <a:t>2</a:t>
            </a:r>
            <a:endParaRPr kumimoji="0" lang="zh-HK" altLang="en-US" sz="2400">
              <a:solidFill>
                <a:srgbClr val="3399FF"/>
              </a:solidFill>
              <a:latin typeface="Arial" charset="0"/>
              <a:cs typeface="Arial" charset="0"/>
            </a:endParaRPr>
          </a:p>
        </p:txBody>
      </p:sp>
      <p:grpSp>
        <p:nvGrpSpPr>
          <p:cNvPr id="13" name="群組 25"/>
          <p:cNvGrpSpPr>
            <a:grpSpLocks/>
          </p:cNvGrpSpPr>
          <p:nvPr/>
        </p:nvGrpSpPr>
        <p:grpSpPr bwMode="auto">
          <a:xfrm>
            <a:off x="3354570" y="2184098"/>
            <a:ext cx="340113" cy="189454"/>
            <a:chOff x="6012160" y="2636912"/>
            <a:chExt cx="956356" cy="276710"/>
          </a:xfrm>
        </p:grpSpPr>
        <p:cxnSp>
          <p:nvCxnSpPr>
            <p:cNvPr id="14" name="直線接點 13"/>
            <p:cNvCxnSpPr/>
            <p:nvPr/>
          </p:nvCxnSpPr>
          <p:spPr>
            <a:xfrm>
              <a:off x="6012160" y="2708381"/>
              <a:ext cx="9363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接點 14"/>
            <p:cNvCxnSpPr/>
            <p:nvPr/>
          </p:nvCxnSpPr>
          <p:spPr>
            <a:xfrm>
              <a:off x="6032144" y="2843987"/>
              <a:ext cx="9363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接點 15"/>
            <p:cNvCxnSpPr/>
            <p:nvPr/>
          </p:nvCxnSpPr>
          <p:spPr>
            <a:xfrm>
              <a:off x="6814357" y="2636912"/>
              <a:ext cx="134174"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線接點 16"/>
            <p:cNvCxnSpPr/>
            <p:nvPr/>
          </p:nvCxnSpPr>
          <p:spPr>
            <a:xfrm>
              <a:off x="6032144" y="2842153"/>
              <a:ext cx="134174"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 name="矩形 14"/>
          <p:cNvSpPr>
            <a:spLocks noChangeArrowheads="1"/>
          </p:cNvSpPr>
          <p:nvPr/>
        </p:nvSpPr>
        <p:spPr bwMode="auto">
          <a:xfrm>
            <a:off x="2339752" y="2621087"/>
            <a:ext cx="59025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400" baseline="40000" dirty="0">
                <a:latin typeface="Arial" charset="0"/>
                <a:cs typeface="Arial" charset="0"/>
              </a:rPr>
              <a:t>___ </a:t>
            </a:r>
            <a:r>
              <a:rPr kumimoji="0" lang="en-US" altLang="zh-HK" sz="2400" dirty="0">
                <a:latin typeface="Arial" charset="0"/>
                <a:cs typeface="Arial" charset="0"/>
              </a:rPr>
              <a:t>H</a:t>
            </a:r>
            <a:r>
              <a:rPr kumimoji="0" lang="en-US" altLang="zh-HK" sz="2400" baseline="-25000" dirty="0">
                <a:latin typeface="Arial" charset="0"/>
                <a:cs typeface="Arial" charset="0"/>
              </a:rPr>
              <a:t>2</a:t>
            </a:r>
            <a:r>
              <a:rPr kumimoji="0" lang="en-US" altLang="zh-HK" sz="2400" dirty="0">
                <a:latin typeface="Arial" charset="0"/>
                <a:cs typeface="Arial" charset="0"/>
              </a:rPr>
              <a:t>(g) +</a:t>
            </a:r>
            <a:r>
              <a:rPr kumimoji="0" lang="en-US" altLang="zh-HK" sz="2400" baseline="40000" dirty="0">
                <a:latin typeface="Arial" charset="0"/>
                <a:cs typeface="Arial" charset="0"/>
              </a:rPr>
              <a:t> ___ </a:t>
            </a:r>
            <a:r>
              <a:rPr kumimoji="0" lang="en-US" altLang="zh-HK" sz="2400" dirty="0">
                <a:latin typeface="Arial" charset="0"/>
                <a:cs typeface="Arial" charset="0"/>
              </a:rPr>
              <a:t>I</a:t>
            </a:r>
            <a:r>
              <a:rPr kumimoji="0" lang="en-US" altLang="zh-HK" sz="2400" baseline="-25000" dirty="0">
                <a:latin typeface="Arial" charset="0"/>
                <a:cs typeface="Arial" charset="0"/>
              </a:rPr>
              <a:t>2</a:t>
            </a:r>
            <a:r>
              <a:rPr kumimoji="0" lang="en-US" altLang="zh-HK" sz="2400" dirty="0">
                <a:latin typeface="Arial" charset="0"/>
                <a:cs typeface="Arial" charset="0"/>
              </a:rPr>
              <a:t>(g)        HI(g) ........</a:t>
            </a:r>
            <a:r>
              <a:rPr kumimoji="0" lang="zh-TW" altLang="en-US" sz="2400" dirty="0">
                <a:solidFill>
                  <a:srgbClr val="3399FF"/>
                </a:solidFill>
                <a:latin typeface="Arial" charset="0"/>
                <a:cs typeface="Arial" charset="0"/>
              </a:rPr>
              <a:t>方程式 </a:t>
            </a:r>
            <a:r>
              <a:rPr kumimoji="0" lang="en-US" altLang="zh-HK" sz="2400" dirty="0">
                <a:solidFill>
                  <a:srgbClr val="3399FF"/>
                </a:solidFill>
                <a:latin typeface="Arial" charset="0"/>
                <a:cs typeface="Arial" charset="0"/>
              </a:rPr>
              <a:t>3</a:t>
            </a:r>
            <a:endParaRPr kumimoji="0" lang="zh-HK" altLang="en-US" sz="2400" dirty="0">
              <a:solidFill>
                <a:srgbClr val="3399FF"/>
              </a:solidFill>
              <a:latin typeface="Arial" charset="0"/>
              <a:cs typeface="Arial" charset="0"/>
            </a:endParaRPr>
          </a:p>
        </p:txBody>
      </p:sp>
      <p:grpSp>
        <p:nvGrpSpPr>
          <p:cNvPr id="19" name="群組 25"/>
          <p:cNvGrpSpPr>
            <a:grpSpLocks/>
          </p:cNvGrpSpPr>
          <p:nvPr/>
        </p:nvGrpSpPr>
        <p:grpSpPr bwMode="auto">
          <a:xfrm>
            <a:off x="4990827" y="2771816"/>
            <a:ext cx="338607" cy="173981"/>
            <a:chOff x="6012160" y="2636912"/>
            <a:chExt cx="956356" cy="276710"/>
          </a:xfrm>
        </p:grpSpPr>
        <p:cxnSp>
          <p:nvCxnSpPr>
            <p:cNvPr id="20" name="直線接點 19"/>
            <p:cNvCxnSpPr/>
            <p:nvPr/>
          </p:nvCxnSpPr>
          <p:spPr>
            <a:xfrm>
              <a:off x="6012160" y="2708381"/>
              <a:ext cx="93631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接點 20"/>
            <p:cNvCxnSpPr/>
            <p:nvPr/>
          </p:nvCxnSpPr>
          <p:spPr>
            <a:xfrm>
              <a:off x="6032204" y="2843987"/>
              <a:ext cx="9363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a:off x="6813896" y="2636912"/>
              <a:ext cx="134578"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接點 22"/>
            <p:cNvCxnSpPr/>
            <p:nvPr/>
          </p:nvCxnSpPr>
          <p:spPr>
            <a:xfrm>
              <a:off x="6032204" y="2842153"/>
              <a:ext cx="134576"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4" name="文字方塊 20"/>
          <p:cNvSpPr txBox="1">
            <a:spLocks noChangeArrowheads="1"/>
          </p:cNvSpPr>
          <p:nvPr/>
        </p:nvSpPr>
        <p:spPr bwMode="auto">
          <a:xfrm>
            <a:off x="2441352" y="2495978"/>
            <a:ext cx="32733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dirty="0">
                <a:latin typeface="Arial" charset="0"/>
                <a:cs typeface="Arial" charset="0"/>
              </a:rPr>
              <a:t>1</a:t>
            </a:r>
          </a:p>
          <a:p>
            <a:pPr eaLnBrk="1" hangingPunct="1"/>
            <a:r>
              <a:rPr kumimoji="0" lang="en-US" altLang="zh-HK" sz="2000" dirty="0">
                <a:latin typeface="Arial" charset="0"/>
                <a:cs typeface="Arial" charset="0"/>
              </a:rPr>
              <a:t>2</a:t>
            </a:r>
            <a:endParaRPr kumimoji="0" lang="zh-HK" altLang="en-US" sz="2000" dirty="0">
              <a:latin typeface="Arial" charset="0"/>
              <a:cs typeface="Arial" charset="0"/>
            </a:endParaRPr>
          </a:p>
        </p:txBody>
      </p:sp>
      <p:sp>
        <p:nvSpPr>
          <p:cNvPr id="25" name="文字方塊 22"/>
          <p:cNvSpPr txBox="1">
            <a:spLocks noChangeArrowheads="1"/>
          </p:cNvSpPr>
          <p:nvPr/>
        </p:nvSpPr>
        <p:spPr bwMode="auto">
          <a:xfrm>
            <a:off x="3876629" y="2495978"/>
            <a:ext cx="17809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000" dirty="0">
                <a:latin typeface="Arial" charset="0"/>
                <a:cs typeface="Arial" charset="0"/>
              </a:rPr>
              <a:t>1</a:t>
            </a:r>
          </a:p>
          <a:p>
            <a:pPr eaLnBrk="1" hangingPunct="1"/>
            <a:r>
              <a:rPr kumimoji="0" lang="en-US" altLang="zh-HK" sz="2000" dirty="0">
                <a:latin typeface="Arial" charset="0"/>
                <a:cs typeface="Arial" charset="0"/>
              </a:rPr>
              <a:t>2</a:t>
            </a:r>
            <a:endParaRPr kumimoji="0" lang="zh-HK" altLang="en-US" sz="2000" dirty="0">
              <a:latin typeface="Arial" charset="0"/>
              <a:cs typeface="Arial" charset="0"/>
            </a:endParaRPr>
          </a:p>
        </p:txBody>
      </p:sp>
      <p:sp>
        <p:nvSpPr>
          <p:cNvPr id="26" name="矩形 23"/>
          <p:cNvSpPr>
            <a:spLocks noChangeArrowheads="1"/>
          </p:cNvSpPr>
          <p:nvPr/>
        </p:nvSpPr>
        <p:spPr bwMode="auto">
          <a:xfrm>
            <a:off x="869950" y="3573016"/>
            <a:ext cx="56239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zh-TW" altLang="en-US" sz="2400" dirty="0">
                <a:latin typeface="Arial" charset="0"/>
                <a:cs typeface="Arial" charset="0"/>
              </a:rPr>
              <a:t>方程式 </a:t>
            </a:r>
            <a:r>
              <a:rPr kumimoji="0" lang="en-US" altLang="zh-HK" sz="2400" dirty="0">
                <a:latin typeface="Arial" charset="0"/>
                <a:cs typeface="Arial" charset="0"/>
              </a:rPr>
              <a:t>1</a:t>
            </a:r>
            <a:r>
              <a:rPr kumimoji="0" lang="zh-TW" altLang="en-US" sz="2400" dirty="0">
                <a:latin typeface="Arial" charset="0"/>
                <a:cs typeface="Arial" charset="0"/>
              </a:rPr>
              <a:t>：</a:t>
            </a:r>
            <a:r>
              <a:rPr kumimoji="0" lang="en-US" altLang="zh-HK" sz="2400" dirty="0">
                <a:latin typeface="Arial" charset="0"/>
                <a:cs typeface="Arial" charset="0"/>
              </a:rPr>
              <a:t> 	K</a:t>
            </a:r>
            <a:r>
              <a:rPr kumimoji="0" lang="en-US" altLang="zh-HK" sz="2400" baseline="-25000" dirty="0">
                <a:latin typeface="Arial" charset="0"/>
                <a:cs typeface="Arial" charset="0"/>
              </a:rPr>
              <a:t>c</a:t>
            </a:r>
            <a:r>
              <a:rPr kumimoji="0" lang="en-US" altLang="zh-HK" sz="2400" dirty="0">
                <a:latin typeface="Arial" charset="0"/>
                <a:cs typeface="Arial" charset="0"/>
              </a:rPr>
              <a:t> = </a:t>
            </a:r>
            <a:r>
              <a:rPr kumimoji="0" lang="en-US" altLang="zh-HK" sz="2400" baseline="45000" dirty="0" smtClean="0">
                <a:latin typeface="Arial" charset="0"/>
                <a:cs typeface="Arial" charset="0"/>
              </a:rPr>
              <a:t>___________________</a:t>
            </a:r>
            <a:r>
              <a:rPr kumimoji="0" lang="en-US" altLang="zh-HK" sz="2400" dirty="0" smtClean="0">
                <a:latin typeface="Arial" charset="0"/>
                <a:cs typeface="Arial" charset="0"/>
              </a:rPr>
              <a:t> </a:t>
            </a:r>
            <a:endParaRPr kumimoji="0" lang="zh-HK" altLang="en-US" sz="2400" dirty="0">
              <a:latin typeface="Arial" charset="0"/>
              <a:cs typeface="Arial" charset="0"/>
            </a:endParaRPr>
          </a:p>
        </p:txBody>
      </p:sp>
      <p:graphicFrame>
        <p:nvGraphicFramePr>
          <p:cNvPr id="27" name="物件 25"/>
          <p:cNvGraphicFramePr>
            <a:graphicFrameLocks noChangeAspect="1"/>
          </p:cNvGraphicFramePr>
          <p:nvPr>
            <p:extLst>
              <p:ext uri="{D42A27DB-BD31-4B8C-83A1-F6EECF244321}">
                <p14:modId xmlns:p14="http://schemas.microsoft.com/office/powerpoint/2010/main" val="2277808993"/>
              </p:ext>
            </p:extLst>
          </p:nvPr>
        </p:nvGraphicFramePr>
        <p:xfrm>
          <a:off x="4572000" y="3429000"/>
          <a:ext cx="1068685" cy="379533"/>
        </p:xfrm>
        <a:graphic>
          <a:graphicData uri="http://schemas.openxmlformats.org/presentationml/2006/ole">
            <mc:AlternateContent xmlns:mc="http://schemas.openxmlformats.org/markup-compatibility/2006">
              <mc:Choice xmlns:v="urn:schemas-microsoft-com:vml" Requires="v">
                <p:oleObj spid="_x0000_s81084" name="方程式" r:id="rId4" imgW="1358310" imgH="482391" progId="Equation.3">
                  <p:embed/>
                </p:oleObj>
              </mc:Choice>
              <mc:Fallback>
                <p:oleObj name="方程式" r:id="rId4" imgW="1358310" imgH="48239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3429000"/>
                        <a:ext cx="1068685" cy="379533"/>
                      </a:xfrm>
                      <a:prstGeom prst="rect">
                        <a:avLst/>
                      </a:prstGeom>
                      <a:noFill/>
                      <a:ln>
                        <a:noFill/>
                      </a:ln>
                    </p:spPr>
                  </p:pic>
                </p:oleObj>
              </mc:Fallback>
            </mc:AlternateContent>
          </a:graphicData>
        </a:graphic>
      </p:graphicFrame>
      <p:graphicFrame>
        <p:nvGraphicFramePr>
          <p:cNvPr id="28" name="物件 26"/>
          <p:cNvGraphicFramePr>
            <a:graphicFrameLocks noChangeAspect="1"/>
          </p:cNvGraphicFramePr>
          <p:nvPr>
            <p:extLst>
              <p:ext uri="{D42A27DB-BD31-4B8C-83A1-F6EECF244321}">
                <p14:modId xmlns:p14="http://schemas.microsoft.com/office/powerpoint/2010/main" val="1489945955"/>
              </p:ext>
            </p:extLst>
          </p:nvPr>
        </p:nvGraphicFramePr>
        <p:xfrm>
          <a:off x="4139952" y="3831853"/>
          <a:ext cx="2099820" cy="389235"/>
        </p:xfrm>
        <a:graphic>
          <a:graphicData uri="http://schemas.openxmlformats.org/presentationml/2006/ole">
            <mc:AlternateContent xmlns:mc="http://schemas.openxmlformats.org/markup-compatibility/2006">
              <mc:Choice xmlns:v="urn:schemas-microsoft-com:vml" Requires="v">
                <p:oleObj spid="_x0000_s81085" name="方程式" r:id="rId6" imgW="2603500" imgH="482600" progId="Equation.3">
                  <p:embed/>
                </p:oleObj>
              </mc:Choice>
              <mc:Fallback>
                <p:oleObj name="方程式" r:id="rId6" imgW="2603500" imgH="482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39952" y="3831853"/>
                        <a:ext cx="2099820" cy="389235"/>
                      </a:xfrm>
                      <a:prstGeom prst="rect">
                        <a:avLst/>
                      </a:prstGeom>
                      <a:noFill/>
                      <a:ln>
                        <a:noFill/>
                      </a:ln>
                    </p:spPr>
                  </p:pic>
                </p:oleObj>
              </mc:Fallback>
            </mc:AlternateContent>
          </a:graphicData>
        </a:graphic>
      </p:graphicFrame>
      <p:grpSp>
        <p:nvGrpSpPr>
          <p:cNvPr id="29" name="Group 34"/>
          <p:cNvGrpSpPr>
            <a:grpSpLocks/>
          </p:cNvGrpSpPr>
          <p:nvPr/>
        </p:nvGrpSpPr>
        <p:grpSpPr bwMode="auto">
          <a:xfrm>
            <a:off x="869950" y="4543526"/>
            <a:ext cx="5595938" cy="782638"/>
            <a:chOff x="222" y="2484"/>
            <a:chExt cx="3525" cy="493"/>
          </a:xfrm>
        </p:grpSpPr>
        <p:sp>
          <p:nvSpPr>
            <p:cNvPr id="30" name="矩形 27"/>
            <p:cNvSpPr>
              <a:spLocks noChangeArrowheads="1"/>
            </p:cNvSpPr>
            <p:nvPr/>
          </p:nvSpPr>
          <p:spPr bwMode="auto">
            <a:xfrm>
              <a:off x="222" y="2577"/>
              <a:ext cx="352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zh-TW" altLang="en-US" sz="2400" dirty="0">
                  <a:latin typeface="Arial" charset="0"/>
                  <a:cs typeface="Arial" charset="0"/>
                </a:rPr>
                <a:t>方程式 </a:t>
              </a:r>
              <a:r>
                <a:rPr kumimoji="0" lang="en-US" altLang="zh-HK" sz="2400" dirty="0">
                  <a:latin typeface="Arial" charset="0"/>
                  <a:cs typeface="Arial" charset="0"/>
                </a:rPr>
                <a:t>2</a:t>
              </a:r>
              <a:r>
                <a:rPr kumimoji="0" lang="zh-TW" altLang="en-US" sz="2400" dirty="0">
                  <a:latin typeface="Arial" charset="0"/>
                  <a:cs typeface="Arial" charset="0"/>
                </a:rPr>
                <a:t>：</a:t>
              </a:r>
              <a:r>
                <a:rPr kumimoji="0" lang="en-US" altLang="zh-HK" sz="2400" dirty="0">
                  <a:latin typeface="Arial" charset="0"/>
                  <a:cs typeface="Arial" charset="0"/>
                </a:rPr>
                <a:t> 	K</a:t>
              </a:r>
              <a:r>
                <a:rPr kumimoji="0" lang="en-US" altLang="zh-HK" sz="2400" baseline="-25000" dirty="0">
                  <a:latin typeface="Arial" charset="0"/>
                  <a:cs typeface="Arial" charset="0"/>
                </a:rPr>
                <a:t>c</a:t>
              </a:r>
              <a:r>
                <a:rPr kumimoji="0" lang="en-US" altLang="zh-HK" sz="2400" dirty="0">
                  <a:latin typeface="Arial" charset="0"/>
                  <a:cs typeface="Arial" charset="0"/>
                </a:rPr>
                <a:t>’ = </a:t>
              </a:r>
              <a:r>
                <a:rPr kumimoji="0" lang="en-US" altLang="zh-HK" sz="2400" baseline="45000" dirty="0" smtClean="0">
                  <a:latin typeface="Arial" charset="0"/>
                  <a:cs typeface="Arial" charset="0"/>
                </a:rPr>
                <a:t>___________________</a:t>
              </a:r>
              <a:endParaRPr kumimoji="0" lang="zh-HK" altLang="en-US" sz="2400" dirty="0">
                <a:latin typeface="Arial" charset="0"/>
                <a:cs typeface="Arial" charset="0"/>
              </a:endParaRPr>
            </a:p>
          </p:txBody>
        </p:sp>
        <p:graphicFrame>
          <p:nvGraphicFramePr>
            <p:cNvPr id="31" name="物件 28"/>
            <p:cNvGraphicFramePr>
              <a:graphicFrameLocks noChangeAspect="1"/>
            </p:cNvGraphicFramePr>
            <p:nvPr>
              <p:extLst>
                <p:ext uri="{D42A27DB-BD31-4B8C-83A1-F6EECF244321}">
                  <p14:modId xmlns:p14="http://schemas.microsoft.com/office/powerpoint/2010/main" val="1614372735"/>
                </p:ext>
              </p:extLst>
            </p:nvPr>
          </p:nvGraphicFramePr>
          <p:xfrm>
            <a:off x="2735" y="2739"/>
            <a:ext cx="670" cy="238"/>
          </p:xfrm>
          <a:graphic>
            <a:graphicData uri="http://schemas.openxmlformats.org/presentationml/2006/ole">
              <mc:AlternateContent xmlns:mc="http://schemas.openxmlformats.org/markup-compatibility/2006">
                <mc:Choice xmlns:v="urn:schemas-microsoft-com:vml" Requires="v">
                  <p:oleObj spid="_x0000_s81086" name="方程式" r:id="rId8" imgW="1358310" imgH="482391" progId="Equation.3">
                    <p:embed/>
                  </p:oleObj>
                </mc:Choice>
                <mc:Fallback>
                  <p:oleObj name="方程式" r:id="rId8" imgW="1358310" imgH="482391"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35" y="2739"/>
                          <a:ext cx="670" cy="238"/>
                        </a:xfrm>
                        <a:prstGeom prst="rect">
                          <a:avLst/>
                        </a:prstGeom>
                        <a:noFill/>
                        <a:ln>
                          <a:noFill/>
                        </a:ln>
                      </p:spPr>
                    </p:pic>
                  </p:oleObj>
                </mc:Fallback>
              </mc:AlternateContent>
            </a:graphicData>
          </a:graphic>
        </p:graphicFrame>
        <p:graphicFrame>
          <p:nvGraphicFramePr>
            <p:cNvPr id="32" name="物件 29"/>
            <p:cNvGraphicFramePr>
              <a:graphicFrameLocks noChangeAspect="1"/>
            </p:cNvGraphicFramePr>
            <p:nvPr>
              <p:extLst>
                <p:ext uri="{D42A27DB-BD31-4B8C-83A1-F6EECF244321}">
                  <p14:modId xmlns:p14="http://schemas.microsoft.com/office/powerpoint/2010/main" val="811056977"/>
                </p:ext>
              </p:extLst>
            </p:nvPr>
          </p:nvGraphicFramePr>
          <p:xfrm>
            <a:off x="2327" y="2484"/>
            <a:ext cx="1300" cy="241"/>
          </p:xfrm>
          <a:graphic>
            <a:graphicData uri="http://schemas.openxmlformats.org/presentationml/2006/ole">
              <mc:AlternateContent xmlns:mc="http://schemas.openxmlformats.org/markup-compatibility/2006">
                <mc:Choice xmlns:v="urn:schemas-microsoft-com:vml" Requires="v">
                  <p:oleObj spid="_x0000_s81087" name="方程式" r:id="rId10" imgW="2603500" imgH="482600" progId="Equation.3">
                    <p:embed/>
                  </p:oleObj>
                </mc:Choice>
                <mc:Fallback>
                  <p:oleObj name="方程式" r:id="rId10" imgW="2603500" imgH="4826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27" y="2484"/>
                          <a:ext cx="1300" cy="241"/>
                        </a:xfrm>
                        <a:prstGeom prst="rect">
                          <a:avLst/>
                        </a:prstGeom>
                        <a:noFill/>
                        <a:ln>
                          <a:noFill/>
                        </a:ln>
                      </p:spPr>
                    </p:pic>
                  </p:oleObj>
                </mc:Fallback>
              </mc:AlternateContent>
            </a:graphicData>
          </a:graphic>
        </p:graphicFrame>
      </p:grpSp>
      <p:grpSp>
        <p:nvGrpSpPr>
          <p:cNvPr id="33" name="Group 35"/>
          <p:cNvGrpSpPr>
            <a:grpSpLocks/>
          </p:cNvGrpSpPr>
          <p:nvPr/>
        </p:nvGrpSpPr>
        <p:grpSpPr bwMode="auto">
          <a:xfrm>
            <a:off x="900039" y="5595069"/>
            <a:ext cx="5659438" cy="930275"/>
            <a:chOff x="313" y="3248"/>
            <a:chExt cx="3565" cy="586"/>
          </a:xfrm>
        </p:grpSpPr>
        <p:sp>
          <p:nvSpPr>
            <p:cNvPr id="34" name="矩形 30"/>
            <p:cNvSpPr>
              <a:spLocks noChangeArrowheads="1"/>
            </p:cNvSpPr>
            <p:nvPr/>
          </p:nvSpPr>
          <p:spPr bwMode="auto">
            <a:xfrm>
              <a:off x="313" y="3339"/>
              <a:ext cx="3565"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zh-TW" altLang="en-US" sz="2400" dirty="0">
                  <a:latin typeface="Arial" charset="0"/>
                  <a:cs typeface="Arial" charset="0"/>
                </a:rPr>
                <a:t>方程式 </a:t>
              </a:r>
              <a:r>
                <a:rPr kumimoji="0" lang="en-US" altLang="zh-HK" sz="2400" dirty="0">
                  <a:latin typeface="Arial" charset="0"/>
                  <a:cs typeface="Arial" charset="0"/>
                </a:rPr>
                <a:t>3</a:t>
              </a:r>
              <a:r>
                <a:rPr kumimoji="0" lang="zh-TW" altLang="en-US" sz="2400" dirty="0">
                  <a:latin typeface="Arial" charset="0"/>
                  <a:cs typeface="Arial" charset="0"/>
                </a:rPr>
                <a:t>：</a:t>
              </a:r>
              <a:r>
                <a:rPr kumimoji="0" lang="en-US" altLang="zh-HK" sz="2400" dirty="0">
                  <a:latin typeface="Arial" charset="0"/>
                  <a:cs typeface="Arial" charset="0"/>
                </a:rPr>
                <a:t>	K</a:t>
              </a:r>
              <a:r>
                <a:rPr kumimoji="0" lang="en-US" altLang="zh-HK" sz="2400" baseline="-25000" dirty="0">
                  <a:latin typeface="Arial" charset="0"/>
                  <a:cs typeface="Arial" charset="0"/>
                </a:rPr>
                <a:t>c</a:t>
              </a:r>
              <a:r>
                <a:rPr kumimoji="0" lang="en-US" altLang="zh-HK" sz="2400" dirty="0" smtClean="0">
                  <a:latin typeface="Arial" charset="0"/>
                  <a:cs typeface="Arial" charset="0"/>
                </a:rPr>
                <a:t>’’= </a:t>
              </a:r>
              <a:r>
                <a:rPr kumimoji="0" lang="en-US" altLang="zh-HK" sz="2400" baseline="45000" dirty="0" smtClean="0">
                  <a:latin typeface="Arial" charset="0"/>
                  <a:cs typeface="Arial" charset="0"/>
                </a:rPr>
                <a:t>___________________</a:t>
              </a:r>
              <a:endParaRPr kumimoji="0" lang="zh-HK" altLang="en-US" sz="2400" dirty="0">
                <a:latin typeface="Arial" charset="0"/>
                <a:cs typeface="Arial" charset="0"/>
              </a:endParaRPr>
            </a:p>
          </p:txBody>
        </p:sp>
        <p:graphicFrame>
          <p:nvGraphicFramePr>
            <p:cNvPr id="35" name="物件 31"/>
            <p:cNvGraphicFramePr>
              <a:graphicFrameLocks noChangeAspect="1"/>
            </p:cNvGraphicFramePr>
            <p:nvPr>
              <p:extLst>
                <p:ext uri="{D42A27DB-BD31-4B8C-83A1-F6EECF244321}">
                  <p14:modId xmlns:p14="http://schemas.microsoft.com/office/powerpoint/2010/main" val="2832427884"/>
                </p:ext>
              </p:extLst>
            </p:nvPr>
          </p:nvGraphicFramePr>
          <p:xfrm>
            <a:off x="2715" y="3248"/>
            <a:ext cx="728" cy="259"/>
          </p:xfrm>
          <a:graphic>
            <a:graphicData uri="http://schemas.openxmlformats.org/presentationml/2006/ole">
              <mc:AlternateContent xmlns:mc="http://schemas.openxmlformats.org/markup-compatibility/2006">
                <mc:Choice xmlns:v="urn:schemas-microsoft-com:vml" Requires="v">
                  <p:oleObj spid="_x0000_s81088" name="方程式" r:id="rId12" imgW="1358310" imgH="482391" progId="Equation.3">
                    <p:embed/>
                  </p:oleObj>
                </mc:Choice>
                <mc:Fallback>
                  <p:oleObj name="方程式" r:id="rId12" imgW="1358310" imgH="482391"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15" y="3248"/>
                          <a:ext cx="728" cy="259"/>
                        </a:xfrm>
                        <a:prstGeom prst="rect">
                          <a:avLst/>
                        </a:prstGeom>
                        <a:noFill/>
                        <a:ln>
                          <a:noFill/>
                        </a:ln>
                      </p:spPr>
                    </p:pic>
                  </p:oleObj>
                </mc:Fallback>
              </mc:AlternateContent>
            </a:graphicData>
          </a:graphic>
        </p:graphicFrame>
        <p:graphicFrame>
          <p:nvGraphicFramePr>
            <p:cNvPr id="36" name="物件 32"/>
            <p:cNvGraphicFramePr>
              <a:graphicFrameLocks noChangeAspect="1"/>
            </p:cNvGraphicFramePr>
            <p:nvPr>
              <p:extLst>
                <p:ext uri="{D42A27DB-BD31-4B8C-83A1-F6EECF244321}">
                  <p14:modId xmlns:p14="http://schemas.microsoft.com/office/powerpoint/2010/main" val="1726282676"/>
                </p:ext>
              </p:extLst>
            </p:nvPr>
          </p:nvGraphicFramePr>
          <p:xfrm>
            <a:off x="2399" y="3475"/>
            <a:ext cx="1365" cy="359"/>
          </p:xfrm>
          <a:graphic>
            <a:graphicData uri="http://schemas.openxmlformats.org/presentationml/2006/ole">
              <mc:AlternateContent xmlns:mc="http://schemas.openxmlformats.org/markup-compatibility/2006">
                <mc:Choice xmlns:v="urn:schemas-microsoft-com:vml" Requires="v">
                  <p:oleObj spid="_x0000_s81089" name="方程式" r:id="rId14" imgW="2603500" imgH="685800" progId="Equation.3">
                    <p:embed/>
                  </p:oleObj>
                </mc:Choice>
                <mc:Fallback>
                  <p:oleObj name="方程式" r:id="rId14" imgW="2603500" imgH="6858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399" y="3475"/>
                          <a:ext cx="1365" cy="359"/>
                        </a:xfrm>
                        <a:prstGeom prst="rect">
                          <a:avLst/>
                        </a:prstGeom>
                        <a:noFill/>
                        <a:ln>
                          <a:noFill/>
                        </a:ln>
                      </p:spPr>
                    </p:pic>
                  </p:oleObj>
                </mc:Fallback>
              </mc:AlternateContent>
            </a:graphicData>
          </a:graphic>
        </p:graphicFrame>
      </p:grpSp>
    </p:spTree>
    <p:extLst>
      <p:ext uri="{BB962C8B-B14F-4D97-AF65-F5344CB8AC3E}">
        <p14:creationId xmlns:p14="http://schemas.microsoft.com/office/powerpoint/2010/main" val="2090301892"/>
      </p:ext>
    </p:extLst>
  </p:cSld>
  <p:clrMapOvr>
    <a:masterClrMapping/>
  </p:clrMapOvr>
  <p:timing>
    <p:tnLst>
      <p:par>
        <p:cTn id="1" dur="indefinite" restart="never" nodeType="tmRoot"/>
      </p:par>
    </p:tnLst>
  </p:timing>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矩形 23"/>
          <p:cNvSpPr>
            <a:spLocks noChangeArrowheads="1"/>
          </p:cNvSpPr>
          <p:nvPr/>
        </p:nvSpPr>
        <p:spPr bwMode="auto">
          <a:xfrm>
            <a:off x="840829" y="1087437"/>
            <a:ext cx="63881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charset="0"/>
                <a:cs typeface="Arial" charset="0"/>
              </a:rPr>
              <a:t>方程式 </a:t>
            </a:r>
            <a:r>
              <a:rPr kumimoji="0" lang="en-US" altLang="zh-HK" sz="2800">
                <a:latin typeface="Arial" charset="0"/>
                <a:cs typeface="Arial" charset="0"/>
              </a:rPr>
              <a:t>1</a:t>
            </a:r>
            <a:r>
              <a:rPr kumimoji="0" lang="zh-TW" altLang="en-US" sz="2800">
                <a:latin typeface="Arial" charset="0"/>
                <a:cs typeface="Arial" charset="0"/>
              </a:rPr>
              <a:t>：</a:t>
            </a:r>
            <a:r>
              <a:rPr kumimoji="0" lang="en-US" altLang="zh-HK" sz="2800">
                <a:latin typeface="Arial" charset="0"/>
                <a:cs typeface="Arial" charset="0"/>
              </a:rPr>
              <a:t> 	K</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6387" name="物件 25"/>
          <p:cNvGraphicFramePr>
            <a:graphicFrameLocks noChangeAspect="1"/>
          </p:cNvGraphicFramePr>
          <p:nvPr>
            <p:extLst>
              <p:ext uri="{D42A27DB-BD31-4B8C-83A1-F6EECF244321}">
                <p14:modId xmlns:p14="http://schemas.microsoft.com/office/powerpoint/2010/main" val="2462358580"/>
              </p:ext>
            </p:extLst>
          </p:nvPr>
        </p:nvGraphicFramePr>
        <p:xfrm>
          <a:off x="4914354" y="846137"/>
          <a:ext cx="1358900" cy="482600"/>
        </p:xfrm>
        <a:graphic>
          <a:graphicData uri="http://schemas.openxmlformats.org/presentationml/2006/ole">
            <mc:AlternateContent xmlns:mc="http://schemas.openxmlformats.org/markup-compatibility/2006">
              <mc:Choice xmlns:v="urn:schemas-microsoft-com:vml" Requires="v">
                <p:oleObj spid="_x0000_s82046" name="方程式" r:id="rId3" imgW="1358310" imgH="482391" progId="Equation.3">
                  <p:embed/>
                </p:oleObj>
              </mc:Choice>
              <mc:Fallback>
                <p:oleObj name="方程式" r:id="rId3" imgW="1358310" imgH="4823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14354" y="846137"/>
                        <a:ext cx="13589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6388" name="物件 26"/>
          <p:cNvGraphicFramePr>
            <a:graphicFrameLocks noChangeAspect="1"/>
          </p:cNvGraphicFramePr>
          <p:nvPr>
            <p:extLst>
              <p:ext uri="{D42A27DB-BD31-4B8C-83A1-F6EECF244321}">
                <p14:modId xmlns:p14="http://schemas.microsoft.com/office/powerpoint/2010/main" val="3652102976"/>
              </p:ext>
            </p:extLst>
          </p:nvPr>
        </p:nvGraphicFramePr>
        <p:xfrm>
          <a:off x="4328567" y="1455737"/>
          <a:ext cx="2603500" cy="482600"/>
        </p:xfrm>
        <a:graphic>
          <a:graphicData uri="http://schemas.openxmlformats.org/presentationml/2006/ole">
            <mc:AlternateContent xmlns:mc="http://schemas.openxmlformats.org/markup-compatibility/2006">
              <mc:Choice xmlns:v="urn:schemas-microsoft-com:vml" Requires="v">
                <p:oleObj spid="_x0000_s82047" name="方程式" r:id="rId5" imgW="2603500" imgH="482600" progId="Equation.3">
                  <p:embed/>
                </p:oleObj>
              </mc:Choice>
              <mc:Fallback>
                <p:oleObj name="方程式" r:id="rId5" imgW="2603500" imgH="482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28567" y="1455737"/>
                        <a:ext cx="26035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6389" name="Group 26"/>
          <p:cNvGrpSpPr>
            <a:grpSpLocks/>
          </p:cNvGrpSpPr>
          <p:nvPr/>
        </p:nvGrpSpPr>
        <p:grpSpPr bwMode="auto">
          <a:xfrm>
            <a:off x="840829" y="2403475"/>
            <a:ext cx="6467475" cy="1025525"/>
            <a:chOff x="222" y="2421"/>
            <a:chExt cx="4074" cy="646"/>
          </a:xfrm>
        </p:grpSpPr>
        <p:sp>
          <p:nvSpPr>
            <p:cNvPr id="16394" name="矩形 27"/>
            <p:cNvSpPr>
              <a:spLocks noChangeArrowheads="1"/>
            </p:cNvSpPr>
            <p:nvPr/>
          </p:nvSpPr>
          <p:spPr bwMode="auto">
            <a:xfrm>
              <a:off x="222" y="2577"/>
              <a:ext cx="407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charset="0"/>
                  <a:cs typeface="Arial" charset="0"/>
                </a:rPr>
                <a:t>方程式 </a:t>
              </a:r>
              <a:r>
                <a:rPr kumimoji="0" lang="en-US" altLang="zh-HK" sz="2800">
                  <a:latin typeface="Arial" charset="0"/>
                  <a:cs typeface="Arial" charset="0"/>
                </a:rPr>
                <a:t>2</a:t>
              </a:r>
              <a:r>
                <a:rPr kumimoji="0" lang="zh-TW" altLang="en-US" sz="2800">
                  <a:latin typeface="Arial" charset="0"/>
                  <a:cs typeface="Arial" charset="0"/>
                </a:rPr>
                <a:t>：</a:t>
              </a:r>
              <a:r>
                <a:rPr kumimoji="0" lang="en-US" altLang="zh-HK" sz="2800">
                  <a:latin typeface="Arial" charset="0"/>
                  <a:cs typeface="Arial" charset="0"/>
                </a:rPr>
                <a:t> 	K</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6395" name="物件 28"/>
            <p:cNvGraphicFramePr>
              <a:graphicFrameLocks noChangeAspect="1"/>
            </p:cNvGraphicFramePr>
            <p:nvPr/>
          </p:nvGraphicFramePr>
          <p:xfrm>
            <a:off x="2840" y="2763"/>
            <a:ext cx="856" cy="304"/>
          </p:xfrm>
          <a:graphic>
            <a:graphicData uri="http://schemas.openxmlformats.org/presentationml/2006/ole">
              <mc:AlternateContent xmlns:mc="http://schemas.openxmlformats.org/markup-compatibility/2006">
                <mc:Choice xmlns:v="urn:schemas-microsoft-com:vml" Requires="v">
                  <p:oleObj spid="_x0000_s82048" name="方程式" r:id="rId7" imgW="1358310" imgH="482391" progId="Equation.3">
                    <p:embed/>
                  </p:oleObj>
                </mc:Choice>
                <mc:Fallback>
                  <p:oleObj name="方程式" r:id="rId7" imgW="1358310" imgH="482391"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40" y="2763"/>
                          <a:ext cx="856"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6396" name="物件 29"/>
            <p:cNvGraphicFramePr>
              <a:graphicFrameLocks noChangeAspect="1"/>
            </p:cNvGraphicFramePr>
            <p:nvPr/>
          </p:nvGraphicFramePr>
          <p:xfrm>
            <a:off x="2465" y="2421"/>
            <a:ext cx="1640" cy="304"/>
          </p:xfrm>
          <a:graphic>
            <a:graphicData uri="http://schemas.openxmlformats.org/presentationml/2006/ole">
              <mc:AlternateContent xmlns:mc="http://schemas.openxmlformats.org/markup-compatibility/2006">
                <mc:Choice xmlns:v="urn:schemas-microsoft-com:vml" Requires="v">
                  <p:oleObj spid="_x0000_s82049" name="方程式" r:id="rId9" imgW="2603500" imgH="482600" progId="Equation.3">
                    <p:embed/>
                  </p:oleObj>
                </mc:Choice>
                <mc:Fallback>
                  <p:oleObj name="方程式" r:id="rId9" imgW="2603500" imgH="4826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65" y="2421"/>
                          <a:ext cx="1640"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sp>
        <p:nvSpPr>
          <p:cNvPr id="13315" name="矩形 2"/>
          <p:cNvSpPr>
            <a:spLocks noChangeArrowheads="1"/>
          </p:cNvSpPr>
          <p:nvPr/>
        </p:nvSpPr>
        <p:spPr bwMode="auto">
          <a:xfrm>
            <a:off x="2987675" y="4437112"/>
            <a:ext cx="2879725" cy="9779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lnSpc>
                <a:spcPct val="180000"/>
              </a:lnSpc>
              <a:spcAft>
                <a:spcPct val="50000"/>
              </a:spcAft>
            </a:pPr>
            <a:r>
              <a:rPr kumimoji="0" lang="zh-TW" altLang="en-US" sz="3200">
                <a:latin typeface="Arial" charset="0"/>
                <a:cs typeface="Arial" charset="0"/>
              </a:rPr>
              <a:t>即</a:t>
            </a:r>
            <a:r>
              <a:rPr kumimoji="0" lang="en-US" altLang="zh-HK" sz="3200">
                <a:latin typeface="Arial" charset="0"/>
                <a:cs typeface="Arial" charset="0"/>
              </a:rPr>
              <a:t>   </a:t>
            </a:r>
            <a:r>
              <a:rPr kumimoji="0" lang="en-US" altLang="zh-HK" sz="3200" b="1">
                <a:solidFill>
                  <a:srgbClr val="FF0000"/>
                </a:solidFill>
                <a:latin typeface="Arial" charset="0"/>
                <a:cs typeface="Arial" charset="0"/>
              </a:rPr>
              <a:t>K</a:t>
            </a:r>
            <a:r>
              <a:rPr kumimoji="0" lang="en-US" altLang="zh-HK" sz="3200" b="1" baseline="-25000">
                <a:solidFill>
                  <a:srgbClr val="FF0000"/>
                </a:solidFill>
                <a:latin typeface="Arial" charset="0"/>
                <a:cs typeface="Arial" charset="0"/>
              </a:rPr>
              <a:t>c</a:t>
            </a:r>
            <a:r>
              <a:rPr kumimoji="0" lang="en-US" altLang="zh-HK" sz="3200" b="1">
                <a:solidFill>
                  <a:srgbClr val="FF0000"/>
                </a:solidFill>
                <a:latin typeface="Arial" charset="0"/>
                <a:cs typeface="Arial" charset="0"/>
              </a:rPr>
              <a:t>’</a:t>
            </a:r>
            <a:r>
              <a:rPr kumimoji="0" lang="en-US" altLang="zh-HK" sz="3200">
                <a:solidFill>
                  <a:srgbClr val="FF0000"/>
                </a:solidFill>
                <a:latin typeface="Arial" charset="0"/>
                <a:cs typeface="Arial" charset="0"/>
              </a:rPr>
              <a:t> = </a:t>
            </a:r>
            <a:r>
              <a:rPr kumimoji="0" lang="en-US" altLang="zh-HK" sz="3200" baseline="45000">
                <a:solidFill>
                  <a:srgbClr val="FF0000"/>
                </a:solidFill>
                <a:latin typeface="Arial" charset="0"/>
                <a:cs typeface="Arial" charset="0"/>
              </a:rPr>
              <a:t>____</a:t>
            </a:r>
            <a:endParaRPr kumimoji="0" lang="zh-HK" altLang="en-US" sz="3200">
              <a:solidFill>
                <a:srgbClr val="FF0000"/>
              </a:solidFill>
              <a:latin typeface="Arial" charset="0"/>
              <a:cs typeface="Arial" charset="0"/>
            </a:endParaRPr>
          </a:p>
        </p:txBody>
      </p:sp>
      <p:sp>
        <p:nvSpPr>
          <p:cNvPr id="13316" name="文字方塊 3"/>
          <p:cNvSpPr txBox="1">
            <a:spLocks noChangeArrowheads="1"/>
          </p:cNvSpPr>
          <p:nvPr/>
        </p:nvSpPr>
        <p:spPr bwMode="auto">
          <a:xfrm>
            <a:off x="4859338" y="4541887"/>
            <a:ext cx="5762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en-US" altLang="zh-HK" sz="2800" b="1">
                <a:solidFill>
                  <a:srgbClr val="FF0000"/>
                </a:solidFill>
                <a:latin typeface="Arial" charset="0"/>
                <a:cs typeface="Arial" charset="0"/>
              </a:rPr>
              <a:t>1</a:t>
            </a:r>
          </a:p>
          <a:p>
            <a:pPr algn="ctr" eaLnBrk="1" hangingPunct="1"/>
            <a:r>
              <a:rPr kumimoji="0" lang="en-US" altLang="zh-HK" sz="2800" b="1">
                <a:solidFill>
                  <a:srgbClr val="FF0000"/>
                </a:solidFill>
                <a:latin typeface="Arial" charset="0"/>
                <a:cs typeface="Arial" charset="0"/>
              </a:rPr>
              <a:t>K</a:t>
            </a:r>
            <a:r>
              <a:rPr kumimoji="0" lang="en-US" altLang="zh-HK" sz="2800" b="1" baseline="-25000">
                <a:solidFill>
                  <a:srgbClr val="FF0000"/>
                </a:solidFill>
                <a:latin typeface="Arial" charset="0"/>
                <a:cs typeface="Arial" charset="0"/>
              </a:rPr>
              <a:t>c</a:t>
            </a:r>
            <a:endParaRPr kumimoji="0" lang="zh-HK" altLang="en-US" sz="2800" b="1" baseline="-25000">
              <a:solidFill>
                <a:srgbClr val="FF0000"/>
              </a:solidFill>
              <a:latin typeface="Arial" charset="0"/>
              <a:cs typeface="Arial" charset="0"/>
            </a:endParaRPr>
          </a:p>
        </p:txBody>
      </p:sp>
    </p:spTree>
    <p:extLst>
      <p:ext uri="{BB962C8B-B14F-4D97-AF65-F5344CB8AC3E}">
        <p14:creationId xmlns:p14="http://schemas.microsoft.com/office/powerpoint/2010/main" val="4043206965"/>
      </p:ext>
    </p:extLst>
  </p:cSld>
  <p:clrMapOvr>
    <a:masterClrMapping/>
  </p:clrMapOvr>
  <p:timing>
    <p:tnLst>
      <p:par>
        <p:cTn id="1" dur="indefinite" restart="never" nodeType="tmRoot"/>
      </p:par>
    </p:tnLst>
  </p:timing>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矩形 5"/>
          <p:cNvSpPr>
            <a:spLocks noChangeArrowheads="1"/>
          </p:cNvSpPr>
          <p:nvPr/>
        </p:nvSpPr>
        <p:spPr bwMode="auto">
          <a:xfrm>
            <a:off x="3128565" y="4566072"/>
            <a:ext cx="2595563" cy="5191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charset="0"/>
                <a:cs typeface="Arial" charset="0"/>
              </a:rPr>
              <a:t>即   </a:t>
            </a:r>
            <a:r>
              <a:rPr kumimoji="0" lang="en-US" altLang="zh-HK" sz="2800" b="1">
                <a:solidFill>
                  <a:srgbClr val="FF0000"/>
                </a:solidFill>
                <a:latin typeface="Arial" charset="0"/>
                <a:cs typeface="Arial" charset="0"/>
              </a:rPr>
              <a:t>K</a:t>
            </a:r>
            <a:r>
              <a:rPr kumimoji="0" lang="en-US" altLang="zh-HK" sz="2800" b="1" baseline="-25000">
                <a:solidFill>
                  <a:srgbClr val="FF0000"/>
                </a:solidFill>
                <a:latin typeface="Arial" charset="0"/>
                <a:cs typeface="Arial" charset="0"/>
              </a:rPr>
              <a:t>c</a:t>
            </a:r>
            <a:r>
              <a:rPr kumimoji="0" lang="en-US" altLang="zh-HK" sz="2800" b="1">
                <a:solidFill>
                  <a:srgbClr val="FF0000"/>
                </a:solidFill>
                <a:latin typeface="Arial" charset="0"/>
                <a:cs typeface="Arial" charset="0"/>
              </a:rPr>
              <a:t>” =     K</a:t>
            </a:r>
            <a:r>
              <a:rPr kumimoji="0" lang="en-US" altLang="zh-HK" sz="2800" b="1" baseline="-25000">
                <a:solidFill>
                  <a:srgbClr val="FF0000"/>
                </a:solidFill>
                <a:latin typeface="Arial" charset="0"/>
                <a:cs typeface="Arial" charset="0"/>
              </a:rPr>
              <a:t>c</a:t>
            </a:r>
            <a:endParaRPr kumimoji="0" lang="zh-HK" altLang="en-US" sz="2800" b="1" baseline="-25000">
              <a:solidFill>
                <a:srgbClr val="FF0000"/>
              </a:solidFill>
              <a:latin typeface="Arial" charset="0"/>
              <a:cs typeface="Arial" charset="0"/>
            </a:endParaRPr>
          </a:p>
        </p:txBody>
      </p:sp>
      <p:graphicFrame>
        <p:nvGraphicFramePr>
          <p:cNvPr id="13319" name="物件 6"/>
          <p:cNvGraphicFramePr>
            <a:graphicFrameLocks noChangeAspect="1"/>
          </p:cNvGraphicFramePr>
          <p:nvPr>
            <p:extLst>
              <p:ext uri="{D42A27DB-BD31-4B8C-83A1-F6EECF244321}">
                <p14:modId xmlns:p14="http://schemas.microsoft.com/office/powerpoint/2010/main" val="534265058"/>
              </p:ext>
            </p:extLst>
          </p:nvPr>
        </p:nvGraphicFramePr>
        <p:xfrm>
          <a:off x="4784328" y="4604172"/>
          <a:ext cx="852487" cy="469900"/>
        </p:xfrm>
        <a:graphic>
          <a:graphicData uri="http://schemas.openxmlformats.org/presentationml/2006/ole">
            <mc:AlternateContent xmlns:mc="http://schemas.openxmlformats.org/markup-compatibility/2006">
              <mc:Choice xmlns:v="urn:schemas-microsoft-com:vml" Requires="v">
                <p:oleObj spid="_x0000_s83096" name="方程式" r:id="rId3" imgW="257197" imgH="276310" progId="Equation.3">
                  <p:embed/>
                </p:oleObj>
              </mc:Choice>
              <mc:Fallback>
                <p:oleObj name="方程式" r:id="rId3" imgW="257197" imgH="27631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84328" y="4604172"/>
                        <a:ext cx="852487"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7418" name="Group 36"/>
          <p:cNvGrpSpPr>
            <a:grpSpLocks/>
          </p:cNvGrpSpPr>
          <p:nvPr/>
        </p:nvGrpSpPr>
        <p:grpSpPr bwMode="auto">
          <a:xfrm>
            <a:off x="833462" y="828104"/>
            <a:ext cx="6388100" cy="1092200"/>
            <a:chOff x="222" y="160"/>
            <a:chExt cx="4024" cy="688"/>
          </a:xfrm>
        </p:grpSpPr>
        <p:sp>
          <p:nvSpPr>
            <p:cNvPr id="17423" name="矩形 23"/>
            <p:cNvSpPr>
              <a:spLocks noChangeArrowheads="1"/>
            </p:cNvSpPr>
            <p:nvPr/>
          </p:nvSpPr>
          <p:spPr bwMode="auto">
            <a:xfrm>
              <a:off x="222" y="312"/>
              <a:ext cx="402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charset="0"/>
                  <a:cs typeface="Arial" charset="0"/>
                </a:rPr>
                <a:t>方程式 </a:t>
              </a:r>
              <a:r>
                <a:rPr kumimoji="0" lang="en-US" altLang="zh-HK" sz="2800">
                  <a:latin typeface="Arial" charset="0"/>
                  <a:cs typeface="Arial" charset="0"/>
                </a:rPr>
                <a:t>1</a:t>
              </a:r>
              <a:r>
                <a:rPr kumimoji="0" lang="zh-TW" altLang="en-US" sz="2800">
                  <a:latin typeface="Arial" charset="0"/>
                  <a:cs typeface="Arial" charset="0"/>
                </a:rPr>
                <a:t>：</a:t>
              </a:r>
              <a:r>
                <a:rPr kumimoji="0" lang="en-US" altLang="zh-HK" sz="2800">
                  <a:latin typeface="Arial" charset="0"/>
                  <a:cs typeface="Arial" charset="0"/>
                </a:rPr>
                <a:t> 	K</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7424" name="物件 25"/>
            <p:cNvGraphicFramePr>
              <a:graphicFrameLocks noChangeAspect="1"/>
            </p:cNvGraphicFramePr>
            <p:nvPr/>
          </p:nvGraphicFramePr>
          <p:xfrm>
            <a:off x="2788" y="160"/>
            <a:ext cx="856" cy="304"/>
          </p:xfrm>
          <a:graphic>
            <a:graphicData uri="http://schemas.openxmlformats.org/presentationml/2006/ole">
              <mc:AlternateContent xmlns:mc="http://schemas.openxmlformats.org/markup-compatibility/2006">
                <mc:Choice xmlns:v="urn:schemas-microsoft-com:vml" Requires="v">
                  <p:oleObj spid="_x0000_s83097" name="方程式" r:id="rId5" imgW="1358310" imgH="482391" progId="Equation.3">
                    <p:embed/>
                  </p:oleObj>
                </mc:Choice>
                <mc:Fallback>
                  <p:oleObj name="方程式" r:id="rId5" imgW="1358310" imgH="48239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88" y="160"/>
                          <a:ext cx="856"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7425" name="物件 26"/>
            <p:cNvGraphicFramePr>
              <a:graphicFrameLocks noChangeAspect="1"/>
            </p:cNvGraphicFramePr>
            <p:nvPr/>
          </p:nvGraphicFramePr>
          <p:xfrm>
            <a:off x="2419" y="544"/>
            <a:ext cx="1640" cy="304"/>
          </p:xfrm>
          <a:graphic>
            <a:graphicData uri="http://schemas.openxmlformats.org/presentationml/2006/ole">
              <mc:AlternateContent xmlns:mc="http://schemas.openxmlformats.org/markup-compatibility/2006">
                <mc:Choice xmlns:v="urn:schemas-microsoft-com:vml" Requires="v">
                  <p:oleObj spid="_x0000_s83098" name="方程式" r:id="rId7" imgW="2603500" imgH="482600" progId="Equation.3">
                    <p:embed/>
                  </p:oleObj>
                </mc:Choice>
                <mc:Fallback>
                  <p:oleObj name="方程式" r:id="rId7" imgW="2603500" imgH="482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19" y="544"/>
                          <a:ext cx="1640"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grpSp>
        <p:nvGrpSpPr>
          <p:cNvPr id="17419" name="Group 32"/>
          <p:cNvGrpSpPr>
            <a:grpSpLocks/>
          </p:cNvGrpSpPr>
          <p:nvPr/>
        </p:nvGrpSpPr>
        <p:grpSpPr bwMode="auto">
          <a:xfrm>
            <a:off x="833462" y="2484561"/>
            <a:ext cx="6546850" cy="1160463"/>
            <a:chOff x="222" y="3203"/>
            <a:chExt cx="4124" cy="731"/>
          </a:xfrm>
        </p:grpSpPr>
        <p:sp>
          <p:nvSpPr>
            <p:cNvPr id="17420" name="矩形 30"/>
            <p:cNvSpPr>
              <a:spLocks noChangeArrowheads="1"/>
            </p:cNvSpPr>
            <p:nvPr/>
          </p:nvSpPr>
          <p:spPr bwMode="auto">
            <a:xfrm>
              <a:off x="222" y="3359"/>
              <a:ext cx="412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charset="0"/>
                  <a:cs typeface="Arial" charset="0"/>
                </a:rPr>
                <a:t>方程式 </a:t>
              </a:r>
              <a:r>
                <a:rPr kumimoji="0" lang="en-US" altLang="zh-HK" sz="2800">
                  <a:latin typeface="Arial" charset="0"/>
                  <a:cs typeface="Arial" charset="0"/>
                </a:rPr>
                <a:t>3</a:t>
              </a:r>
              <a:r>
                <a:rPr kumimoji="0" lang="zh-TW" altLang="en-US" sz="2800">
                  <a:latin typeface="Arial" charset="0"/>
                  <a:cs typeface="Arial" charset="0"/>
                </a:rPr>
                <a:t>：</a:t>
              </a:r>
              <a:r>
                <a:rPr kumimoji="0" lang="en-US" altLang="zh-HK" sz="2800">
                  <a:latin typeface="Arial" charset="0"/>
                  <a:cs typeface="Arial" charset="0"/>
                </a:rPr>
                <a:t>	K</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7421" name="物件 31"/>
            <p:cNvGraphicFramePr>
              <a:graphicFrameLocks noChangeAspect="1"/>
            </p:cNvGraphicFramePr>
            <p:nvPr/>
          </p:nvGraphicFramePr>
          <p:xfrm>
            <a:off x="2840" y="3203"/>
            <a:ext cx="856" cy="304"/>
          </p:xfrm>
          <a:graphic>
            <a:graphicData uri="http://schemas.openxmlformats.org/presentationml/2006/ole">
              <mc:AlternateContent xmlns:mc="http://schemas.openxmlformats.org/markup-compatibility/2006">
                <mc:Choice xmlns:v="urn:schemas-microsoft-com:vml" Requires="v">
                  <p:oleObj spid="_x0000_s83099" name="方程式" r:id="rId9" imgW="1358310" imgH="482391" progId="Equation.3">
                    <p:embed/>
                  </p:oleObj>
                </mc:Choice>
                <mc:Fallback>
                  <p:oleObj name="方程式" r:id="rId9" imgW="1358310" imgH="482391"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840" y="3203"/>
                          <a:ext cx="856"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7422" name="物件 32"/>
            <p:cNvGraphicFramePr>
              <a:graphicFrameLocks noChangeAspect="1"/>
            </p:cNvGraphicFramePr>
            <p:nvPr/>
          </p:nvGraphicFramePr>
          <p:xfrm>
            <a:off x="2472" y="3502"/>
            <a:ext cx="1640" cy="432"/>
          </p:xfrm>
          <a:graphic>
            <a:graphicData uri="http://schemas.openxmlformats.org/presentationml/2006/ole">
              <mc:AlternateContent xmlns:mc="http://schemas.openxmlformats.org/markup-compatibility/2006">
                <mc:Choice xmlns:v="urn:schemas-microsoft-com:vml" Requires="v">
                  <p:oleObj spid="_x0000_s83100" name="方程式" r:id="rId11" imgW="2603500" imgH="685800" progId="Equation.3">
                    <p:embed/>
                  </p:oleObj>
                </mc:Choice>
                <mc:Fallback>
                  <p:oleObj name="方程式" r:id="rId11" imgW="2603500" imgH="6858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472" y="3502"/>
                          <a:ext cx="1640" cy="4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spTree>
    <p:extLst>
      <p:ext uri="{BB962C8B-B14F-4D97-AF65-F5344CB8AC3E}">
        <p14:creationId xmlns:p14="http://schemas.microsoft.com/office/powerpoint/2010/main" val="14847577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33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3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8" grpId="0" animBg="1"/>
    </p:bldLst>
  </p:timing>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5"/>
          <p:cNvSpPr>
            <a:spLocks noChangeArrowheads="1"/>
          </p:cNvSpPr>
          <p:nvPr/>
        </p:nvSpPr>
        <p:spPr bwMode="auto">
          <a:xfrm>
            <a:off x="539750" y="338138"/>
            <a:ext cx="3168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3200" b="1">
                <a:solidFill>
                  <a:srgbClr val="CC0000"/>
                </a:solidFill>
              </a:rPr>
              <a:t>平衡常數的單位</a:t>
            </a:r>
            <a:endParaRPr lang="en-US" altLang="zh-TW" sz="3200" b="1">
              <a:solidFill>
                <a:srgbClr val="CC0000"/>
              </a:solidFill>
            </a:endParaRPr>
          </a:p>
        </p:txBody>
      </p:sp>
      <p:sp>
        <p:nvSpPr>
          <p:cNvPr id="18435" name="文字方塊 2"/>
          <p:cNvSpPr txBox="1">
            <a:spLocks noChangeArrowheads="1"/>
          </p:cNvSpPr>
          <p:nvPr/>
        </p:nvSpPr>
        <p:spPr bwMode="auto">
          <a:xfrm>
            <a:off x="684213" y="1295871"/>
            <a:ext cx="1368425" cy="522288"/>
          </a:xfrm>
          <a:prstGeom prst="rect">
            <a:avLst/>
          </a:prstGeom>
          <a:noFill/>
          <a:ln w="63500" cmpd="thickThin">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800" b="1">
                <a:solidFill>
                  <a:srgbClr val="00B050"/>
                </a:solidFill>
                <a:latin typeface="Arial" charset="0"/>
                <a:cs typeface="Arial" charset="0"/>
              </a:rPr>
              <a:t>例子</a:t>
            </a:r>
            <a:r>
              <a:rPr kumimoji="0" lang="en-US" altLang="zh-HK" sz="2800" b="1">
                <a:solidFill>
                  <a:srgbClr val="00B050"/>
                </a:solidFill>
                <a:latin typeface="Arial" charset="0"/>
                <a:cs typeface="Arial" charset="0"/>
              </a:rPr>
              <a:t>1</a:t>
            </a:r>
            <a:r>
              <a:rPr kumimoji="0" lang="en-US" altLang="zh-HK" sz="2800">
                <a:solidFill>
                  <a:srgbClr val="FF6600"/>
                </a:solidFill>
                <a:latin typeface="Arial" charset="0"/>
                <a:cs typeface="Arial" charset="0"/>
              </a:rPr>
              <a:t> </a:t>
            </a:r>
            <a:endParaRPr kumimoji="0" lang="zh-HK" altLang="en-US" sz="2800">
              <a:solidFill>
                <a:srgbClr val="FF6600"/>
              </a:solidFill>
              <a:latin typeface="Arial" charset="0"/>
              <a:cs typeface="Arial" charset="0"/>
            </a:endParaRPr>
          </a:p>
        </p:txBody>
      </p:sp>
      <p:sp>
        <p:nvSpPr>
          <p:cNvPr id="14340" name="矩形 3"/>
          <p:cNvSpPr>
            <a:spLocks noChangeArrowheads="1"/>
          </p:cNvSpPr>
          <p:nvPr/>
        </p:nvSpPr>
        <p:spPr bwMode="auto">
          <a:xfrm>
            <a:off x="2405063" y="1746721"/>
            <a:ext cx="38655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H</a:t>
            </a:r>
            <a:r>
              <a:rPr kumimoji="0" lang="en-US" altLang="zh-HK" sz="2800" baseline="-25000">
                <a:latin typeface="Arial" charset="0"/>
                <a:cs typeface="Arial" charset="0"/>
              </a:rPr>
              <a:t>2</a:t>
            </a:r>
            <a:r>
              <a:rPr kumimoji="0" lang="en-US" altLang="zh-HK" sz="2800">
                <a:latin typeface="Arial" charset="0"/>
                <a:cs typeface="Arial" charset="0"/>
              </a:rPr>
              <a:t>(g) + I</a:t>
            </a:r>
            <a:r>
              <a:rPr kumimoji="0" lang="en-US" altLang="zh-HK" sz="2800" baseline="-25000">
                <a:latin typeface="Arial" charset="0"/>
                <a:cs typeface="Arial" charset="0"/>
              </a:rPr>
              <a:t>2</a:t>
            </a:r>
            <a:r>
              <a:rPr kumimoji="0" lang="en-US" altLang="zh-HK" sz="2800">
                <a:latin typeface="Arial" charset="0"/>
                <a:cs typeface="Arial" charset="0"/>
              </a:rPr>
              <a:t>(g)        2HI(g)</a:t>
            </a:r>
            <a:endParaRPr kumimoji="0" lang="zh-HK" altLang="en-US" sz="2800">
              <a:solidFill>
                <a:srgbClr val="3399FF"/>
              </a:solidFill>
              <a:latin typeface="Arial" charset="0"/>
              <a:cs typeface="Arial" charset="0"/>
            </a:endParaRPr>
          </a:p>
        </p:txBody>
      </p:sp>
      <p:grpSp>
        <p:nvGrpSpPr>
          <p:cNvPr id="2" name="群組 25"/>
          <p:cNvGrpSpPr>
            <a:grpSpLocks/>
          </p:cNvGrpSpPr>
          <p:nvPr/>
        </p:nvGrpSpPr>
        <p:grpSpPr bwMode="auto">
          <a:xfrm>
            <a:off x="4505325" y="1937221"/>
            <a:ext cx="530225" cy="241300"/>
            <a:chOff x="6012160" y="2636912"/>
            <a:chExt cx="956356" cy="276710"/>
          </a:xfrm>
        </p:grpSpPr>
        <p:cxnSp>
          <p:nvCxnSpPr>
            <p:cNvPr id="6" name="直線接點 5"/>
            <p:cNvCxnSpPr/>
            <p:nvPr/>
          </p:nvCxnSpPr>
          <p:spPr>
            <a:xfrm>
              <a:off x="6012160" y="2707911"/>
              <a:ext cx="93631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032204" y="2844445"/>
              <a:ext cx="9363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813896" y="2636912"/>
              <a:ext cx="134578" cy="7099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2204" y="2842625"/>
              <a:ext cx="134576" cy="709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342" name="矩形 9"/>
          <p:cNvSpPr>
            <a:spLocks noChangeArrowheads="1"/>
          </p:cNvSpPr>
          <p:nvPr/>
        </p:nvSpPr>
        <p:spPr bwMode="auto">
          <a:xfrm>
            <a:off x="2700338" y="2929409"/>
            <a:ext cx="38782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K</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4343" name="物件 10"/>
          <p:cNvGraphicFramePr>
            <a:graphicFrameLocks noChangeAspect="1"/>
          </p:cNvGraphicFramePr>
          <p:nvPr>
            <p:extLst>
              <p:ext uri="{D42A27DB-BD31-4B8C-83A1-F6EECF244321}">
                <p14:modId xmlns:p14="http://schemas.microsoft.com/office/powerpoint/2010/main" val="2972825798"/>
              </p:ext>
            </p:extLst>
          </p:nvPr>
        </p:nvGraphicFramePr>
        <p:xfrm>
          <a:off x="4356100" y="2688109"/>
          <a:ext cx="1358900" cy="482600"/>
        </p:xfrm>
        <a:graphic>
          <a:graphicData uri="http://schemas.openxmlformats.org/presentationml/2006/ole">
            <mc:AlternateContent xmlns:mc="http://schemas.openxmlformats.org/markup-compatibility/2006">
              <mc:Choice xmlns:v="urn:schemas-microsoft-com:vml" Requires="v">
                <p:oleObj spid="_x0000_s84032" name="方程式" r:id="rId3" imgW="1358310" imgH="482391" progId="Equation.3">
                  <p:embed/>
                </p:oleObj>
              </mc:Choice>
              <mc:Fallback>
                <p:oleObj name="方程式" r:id="rId3" imgW="1358310" imgH="4823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56100" y="2688109"/>
                        <a:ext cx="13589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4344" name="物件 11"/>
          <p:cNvGraphicFramePr>
            <a:graphicFrameLocks noChangeAspect="1"/>
          </p:cNvGraphicFramePr>
          <p:nvPr>
            <p:extLst>
              <p:ext uri="{D42A27DB-BD31-4B8C-83A1-F6EECF244321}">
                <p14:modId xmlns:p14="http://schemas.microsoft.com/office/powerpoint/2010/main" val="4134461551"/>
              </p:ext>
            </p:extLst>
          </p:nvPr>
        </p:nvGraphicFramePr>
        <p:xfrm>
          <a:off x="3635375" y="3299296"/>
          <a:ext cx="2603500" cy="482600"/>
        </p:xfrm>
        <a:graphic>
          <a:graphicData uri="http://schemas.openxmlformats.org/presentationml/2006/ole">
            <mc:AlternateContent xmlns:mc="http://schemas.openxmlformats.org/markup-compatibility/2006">
              <mc:Choice xmlns:v="urn:schemas-microsoft-com:vml" Requires="v">
                <p:oleObj spid="_x0000_s84033" name="方程式" r:id="rId5" imgW="2603500" imgH="482600" progId="Equation.3">
                  <p:embed/>
                </p:oleObj>
              </mc:Choice>
              <mc:Fallback>
                <p:oleObj name="方程式" r:id="rId5" imgW="2603500" imgH="482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35375" y="3299296"/>
                        <a:ext cx="26035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345" name="矩形 12"/>
          <p:cNvSpPr>
            <a:spLocks noChangeArrowheads="1"/>
          </p:cNvSpPr>
          <p:nvPr/>
        </p:nvSpPr>
        <p:spPr bwMode="auto">
          <a:xfrm>
            <a:off x="1554163" y="4574059"/>
            <a:ext cx="58039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K</a:t>
            </a:r>
            <a:r>
              <a:rPr kumimoji="0" lang="en-US" altLang="zh-HK" sz="2800" baseline="-25000">
                <a:latin typeface="Arial" charset="0"/>
                <a:cs typeface="Arial" charset="0"/>
              </a:rPr>
              <a:t>c </a:t>
            </a:r>
            <a:r>
              <a:rPr kumimoji="0" lang="zh-TW" altLang="en-US" sz="2800">
                <a:latin typeface="Arial" charset="0"/>
                <a:cs typeface="Arial" charset="0"/>
              </a:rPr>
              <a:t>的單位是</a:t>
            </a:r>
            <a:r>
              <a:rPr kumimoji="0" lang="en-US" altLang="zh-HK" sz="2800">
                <a:latin typeface="Arial" charset="0"/>
                <a:cs typeface="Arial" charset="0"/>
              </a:rPr>
              <a:t> </a:t>
            </a:r>
            <a:r>
              <a:rPr kumimoji="0" lang="en-US" altLang="zh-HK" sz="2800" baseline="45000">
                <a:latin typeface="Arial" charset="0"/>
                <a:cs typeface="Arial" charset="0"/>
              </a:rPr>
              <a:t>___________________________</a:t>
            </a:r>
            <a:r>
              <a:rPr kumimoji="0" lang="en-US" altLang="zh-HK" sz="2800">
                <a:latin typeface="Arial" charset="0"/>
                <a:cs typeface="Arial" charset="0"/>
              </a:rPr>
              <a:t> </a:t>
            </a:r>
            <a:endParaRPr kumimoji="0" lang="zh-HK" altLang="en-US" sz="2800">
              <a:latin typeface="Arial" charset="0"/>
              <a:cs typeface="Arial" charset="0"/>
            </a:endParaRPr>
          </a:p>
        </p:txBody>
      </p:sp>
      <p:sp>
        <p:nvSpPr>
          <p:cNvPr id="14346" name="文字方塊 13"/>
          <p:cNvSpPr txBox="1">
            <a:spLocks noChangeArrowheads="1"/>
          </p:cNvSpPr>
          <p:nvPr/>
        </p:nvSpPr>
        <p:spPr bwMode="auto">
          <a:xfrm>
            <a:off x="4356100" y="4312121"/>
            <a:ext cx="19954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(mol dm</a:t>
            </a:r>
            <a:r>
              <a:rPr kumimoji="0" lang="en-US" altLang="zh-HK" sz="2800" baseline="30000">
                <a:latin typeface="Arial" charset="0"/>
                <a:cs typeface="Arial" charset="0"/>
              </a:rPr>
              <a:t>–3</a:t>
            </a:r>
            <a:r>
              <a:rPr kumimoji="0" lang="en-US" altLang="zh-HK" sz="2800">
                <a:latin typeface="Arial" charset="0"/>
                <a:cs typeface="Arial" charset="0"/>
              </a:rPr>
              <a:t>)</a:t>
            </a:r>
            <a:r>
              <a:rPr kumimoji="0" lang="en-US" altLang="zh-HK" sz="2800" baseline="30000">
                <a:latin typeface="Arial" charset="0"/>
                <a:cs typeface="Arial" charset="0"/>
              </a:rPr>
              <a:t>2</a:t>
            </a:r>
            <a:endParaRPr kumimoji="0" lang="zh-HK" altLang="en-US" sz="2800" baseline="30000">
              <a:latin typeface="Arial" charset="0"/>
              <a:cs typeface="Arial" charset="0"/>
            </a:endParaRPr>
          </a:p>
        </p:txBody>
      </p:sp>
      <p:sp>
        <p:nvSpPr>
          <p:cNvPr id="14347" name="文字方塊 14"/>
          <p:cNvSpPr txBox="1">
            <a:spLocks noChangeArrowheads="1"/>
          </p:cNvSpPr>
          <p:nvPr/>
        </p:nvSpPr>
        <p:spPr bwMode="auto">
          <a:xfrm>
            <a:off x="3563938" y="4842346"/>
            <a:ext cx="35290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(mol dm</a:t>
            </a:r>
            <a:r>
              <a:rPr kumimoji="0" lang="en-US" altLang="zh-HK" sz="2800" baseline="30000">
                <a:latin typeface="Arial" charset="0"/>
                <a:cs typeface="Arial" charset="0"/>
              </a:rPr>
              <a:t>–3</a:t>
            </a:r>
            <a:r>
              <a:rPr kumimoji="0" lang="en-US" altLang="zh-HK" sz="2800">
                <a:latin typeface="Arial" charset="0"/>
                <a:cs typeface="Arial" charset="0"/>
              </a:rPr>
              <a:t>)(mol dm</a:t>
            </a:r>
            <a:r>
              <a:rPr kumimoji="0" lang="en-US" altLang="zh-HK" sz="2800" baseline="30000">
                <a:latin typeface="Arial" charset="0"/>
                <a:cs typeface="Arial" charset="0"/>
              </a:rPr>
              <a:t>–3</a:t>
            </a:r>
            <a:r>
              <a:rPr kumimoji="0" lang="en-US" altLang="zh-HK" sz="2800">
                <a:latin typeface="Arial" charset="0"/>
                <a:cs typeface="Arial" charset="0"/>
              </a:rPr>
              <a:t>)</a:t>
            </a:r>
            <a:endParaRPr kumimoji="0" lang="zh-HK" altLang="en-US" sz="2800" baseline="30000">
              <a:latin typeface="Arial" charset="0"/>
              <a:cs typeface="Arial" charset="0"/>
            </a:endParaRPr>
          </a:p>
        </p:txBody>
      </p:sp>
      <p:cxnSp>
        <p:nvCxnSpPr>
          <p:cNvPr id="17" name="直線接點 16"/>
          <p:cNvCxnSpPr/>
          <p:nvPr/>
        </p:nvCxnSpPr>
        <p:spPr>
          <a:xfrm flipV="1">
            <a:off x="4356100" y="4466109"/>
            <a:ext cx="1793875" cy="250825"/>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flipV="1">
            <a:off x="3589338" y="4978871"/>
            <a:ext cx="1793875" cy="250825"/>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 name="直線接點 19"/>
          <p:cNvCxnSpPr/>
          <p:nvPr/>
        </p:nvCxnSpPr>
        <p:spPr>
          <a:xfrm flipV="1">
            <a:off x="5278438" y="4993159"/>
            <a:ext cx="1793875" cy="252412"/>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14351" name="文字方塊 20"/>
          <p:cNvSpPr txBox="1">
            <a:spLocks noChangeArrowheads="1"/>
          </p:cNvSpPr>
          <p:nvPr/>
        </p:nvSpPr>
        <p:spPr bwMode="auto">
          <a:xfrm>
            <a:off x="1581150" y="5509096"/>
            <a:ext cx="24749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a:t>
            </a:r>
            <a:r>
              <a:rPr kumimoji="0" lang="en-US" altLang="zh-HK" sz="2800">
                <a:latin typeface="Arial" charset="0"/>
                <a:cs typeface="Arial" charset="0"/>
                <a:sym typeface="Symbol" pitchFamily="18" charset="2"/>
              </a:rPr>
              <a:t> </a:t>
            </a:r>
            <a:r>
              <a:rPr kumimoji="0" lang="zh-TW" altLang="en-US" sz="3200" b="1">
                <a:solidFill>
                  <a:srgbClr val="0070C0"/>
                </a:solidFill>
                <a:latin typeface="Arial" charset="0"/>
                <a:cs typeface="Arial" charset="0"/>
                <a:sym typeface="Symbol" pitchFamily="18" charset="2"/>
              </a:rPr>
              <a:t>沒有單位</a:t>
            </a:r>
            <a:r>
              <a:rPr kumimoji="0" lang="en-US" altLang="zh-HK" sz="2800">
                <a:latin typeface="Arial" charset="0"/>
                <a:cs typeface="Arial" charset="0"/>
                <a:sym typeface="Symbol" pitchFamily="18" charset="2"/>
              </a:rPr>
              <a:t>)</a:t>
            </a:r>
            <a:endParaRPr kumimoji="0" lang="zh-HK" altLang="en-US" sz="2800">
              <a:latin typeface="Arial" charset="0"/>
              <a:cs typeface="Arial" charset="0"/>
            </a:endParaRPr>
          </a:p>
        </p:txBody>
      </p:sp>
    </p:spTree>
    <p:extLst>
      <p:ext uri="{BB962C8B-B14F-4D97-AF65-F5344CB8AC3E}">
        <p14:creationId xmlns:p14="http://schemas.microsoft.com/office/powerpoint/2010/main" val="2961894169"/>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5363394" y="2564929"/>
            <a:ext cx="2808287" cy="2808287"/>
            <a:chOff x="3515" y="981"/>
            <a:chExt cx="1769" cy="1769"/>
          </a:xfrm>
        </p:grpSpPr>
        <p:graphicFrame>
          <p:nvGraphicFramePr>
            <p:cNvPr id="14355" name="Object 3"/>
            <p:cNvGraphicFramePr>
              <a:graphicFrameLocks noChangeAspect="1"/>
            </p:cNvGraphicFramePr>
            <p:nvPr/>
          </p:nvGraphicFramePr>
          <p:xfrm>
            <a:off x="3669" y="981"/>
            <a:ext cx="1524" cy="850"/>
          </p:xfrm>
          <a:graphic>
            <a:graphicData uri="http://schemas.openxmlformats.org/presentationml/2006/ole">
              <mc:AlternateContent xmlns:mc="http://schemas.openxmlformats.org/markup-compatibility/2006">
                <mc:Choice xmlns:v="urn:schemas-microsoft-com:vml" Requires="v">
                  <p:oleObj spid="_x0000_s9298" name="PBrush" r:id="rId3" imgW="3685714" imgH="2057143" progId="">
                    <p:embed/>
                  </p:oleObj>
                </mc:Choice>
                <mc:Fallback>
                  <p:oleObj name="PBrush" r:id="rId3" imgW="3685714" imgH="2057143"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69" y="981"/>
                          <a:ext cx="1524" cy="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356" name="Rectangle 16"/>
            <p:cNvSpPr>
              <a:spLocks noChangeArrowheads="1"/>
            </p:cNvSpPr>
            <p:nvPr/>
          </p:nvSpPr>
          <p:spPr bwMode="auto">
            <a:xfrm>
              <a:off x="3908" y="2167"/>
              <a:ext cx="60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ts val="500"/>
                </a:spcBef>
                <a:spcAft>
                  <a:spcPts val="500"/>
                </a:spcAft>
                <a:buFontTx/>
                <a:buNone/>
              </a:pPr>
              <a:r>
                <a:rPr lang="en-US" altLang="zh-TW" sz="2000" b="0">
                  <a:solidFill>
                    <a:srgbClr val="00B0F0"/>
                  </a:solidFill>
                </a:rPr>
                <a:t>2,8</a:t>
              </a:r>
              <a:endParaRPr lang="zh-TW" altLang="zh-TW" sz="2000">
                <a:solidFill>
                  <a:srgbClr val="00B0F0"/>
                </a:solidFill>
              </a:endParaRPr>
            </a:p>
          </p:txBody>
        </p:sp>
        <p:sp>
          <p:nvSpPr>
            <p:cNvPr id="14357" name="Rectangle 16"/>
            <p:cNvSpPr>
              <a:spLocks noChangeArrowheads="1"/>
            </p:cNvSpPr>
            <p:nvPr/>
          </p:nvSpPr>
          <p:spPr bwMode="auto">
            <a:xfrm>
              <a:off x="3515" y="2432"/>
              <a:ext cx="1769"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ts val="500"/>
                </a:spcBef>
                <a:spcAft>
                  <a:spcPts val="500"/>
                </a:spcAft>
                <a:buFontTx/>
                <a:buNone/>
              </a:pPr>
              <a:r>
                <a:rPr lang="zh-TW" altLang="en-US" sz="2000" b="0">
                  <a:solidFill>
                    <a:srgbClr val="000000"/>
                  </a:solidFill>
                </a:rPr>
                <a:t>氧分子 </a:t>
              </a:r>
              <a:r>
                <a:rPr lang="en-US" altLang="zh-TW" sz="2000" b="0">
                  <a:solidFill>
                    <a:srgbClr val="000000"/>
                  </a:solidFill>
                </a:rPr>
                <a:t>(O</a:t>
              </a:r>
              <a:r>
                <a:rPr lang="en-US" altLang="zh-TW" sz="2000" b="0" baseline="-25000">
                  <a:solidFill>
                    <a:srgbClr val="000000"/>
                  </a:solidFill>
                </a:rPr>
                <a:t>2</a:t>
              </a:r>
              <a:r>
                <a:rPr lang="en-US" altLang="zh-TW" sz="2000" b="0">
                  <a:solidFill>
                    <a:srgbClr val="000000"/>
                  </a:solidFill>
                </a:rPr>
                <a:t>)</a:t>
              </a:r>
              <a:endParaRPr lang="zh-TW" altLang="zh-TW" sz="2000"/>
            </a:p>
          </p:txBody>
        </p:sp>
        <p:sp>
          <p:nvSpPr>
            <p:cNvPr id="14358" name="Rectangle 16"/>
            <p:cNvSpPr>
              <a:spLocks noChangeArrowheads="1"/>
            </p:cNvSpPr>
            <p:nvPr/>
          </p:nvSpPr>
          <p:spPr bwMode="auto">
            <a:xfrm>
              <a:off x="4588" y="2172"/>
              <a:ext cx="60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ts val="500"/>
                </a:spcBef>
                <a:spcAft>
                  <a:spcPts val="500"/>
                </a:spcAft>
                <a:buFontTx/>
                <a:buNone/>
              </a:pPr>
              <a:r>
                <a:rPr lang="en-US" altLang="zh-TW" sz="2000" b="0">
                  <a:solidFill>
                    <a:srgbClr val="00B0F0"/>
                  </a:solidFill>
                </a:rPr>
                <a:t>2,8</a:t>
              </a:r>
              <a:endParaRPr lang="zh-TW" altLang="zh-TW" sz="2000">
                <a:solidFill>
                  <a:srgbClr val="00B0F0"/>
                </a:solidFill>
              </a:endParaRPr>
            </a:p>
          </p:txBody>
        </p:sp>
      </p:grpSp>
      <p:grpSp>
        <p:nvGrpSpPr>
          <p:cNvPr id="3" name="Group 9"/>
          <p:cNvGrpSpPr>
            <a:grpSpLocks/>
          </p:cNvGrpSpPr>
          <p:nvPr/>
        </p:nvGrpSpPr>
        <p:grpSpPr bwMode="auto">
          <a:xfrm>
            <a:off x="5003031" y="1836266"/>
            <a:ext cx="3744913" cy="1160463"/>
            <a:chOff x="3288" y="522"/>
            <a:chExt cx="2359" cy="731"/>
          </a:xfrm>
        </p:grpSpPr>
        <p:sp>
          <p:nvSpPr>
            <p:cNvPr id="14353" name="文字方塊 2"/>
            <p:cNvSpPr txBox="1">
              <a:spLocks noChangeArrowheads="1"/>
            </p:cNvSpPr>
            <p:nvPr/>
          </p:nvSpPr>
          <p:spPr bwMode="auto">
            <a:xfrm>
              <a:off x="3288" y="522"/>
              <a:ext cx="2359" cy="27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000" b="0"/>
                <a:t>兩對鍵合電子對形成</a:t>
              </a:r>
              <a:r>
                <a:rPr lang="zh-TW" altLang="en-US" sz="2200">
                  <a:solidFill>
                    <a:srgbClr val="0066CC"/>
                  </a:solidFill>
                </a:rPr>
                <a:t>共價雙鍵</a:t>
              </a:r>
              <a:endParaRPr lang="zh-TW" altLang="zh-TW" sz="2200">
                <a:solidFill>
                  <a:srgbClr val="0066CC"/>
                </a:solidFill>
              </a:endParaRPr>
            </a:p>
          </p:txBody>
        </p:sp>
        <p:cxnSp>
          <p:nvCxnSpPr>
            <p:cNvPr id="14354" name="AutoShape 18"/>
            <p:cNvCxnSpPr>
              <a:cxnSpLocks noChangeShapeType="1"/>
            </p:cNvCxnSpPr>
            <p:nvPr/>
          </p:nvCxnSpPr>
          <p:spPr bwMode="auto">
            <a:xfrm>
              <a:off x="4286" y="799"/>
              <a:ext cx="137" cy="454"/>
            </a:xfrm>
            <a:prstGeom prst="straightConnector1">
              <a:avLst/>
            </a:prstGeom>
            <a:noFill/>
            <a:ln w="9525">
              <a:solidFill>
                <a:srgbClr val="7F7F7F"/>
              </a:solidFill>
              <a:round/>
              <a:headEnd/>
              <a:tailEnd type="triangle" w="med" len="med"/>
            </a:ln>
            <a:extLst>
              <a:ext uri="{909E8E84-426E-40DD-AFC4-6F175D3DCCD1}">
                <a14:hiddenFill xmlns:a14="http://schemas.microsoft.com/office/drawing/2010/main">
                  <a:noFill/>
                </a14:hiddenFill>
              </a:ext>
            </a:extLst>
          </p:spPr>
        </p:cxnSp>
      </p:grpSp>
      <p:grpSp>
        <p:nvGrpSpPr>
          <p:cNvPr id="4" name="Group 12"/>
          <p:cNvGrpSpPr>
            <a:grpSpLocks/>
          </p:cNvGrpSpPr>
          <p:nvPr/>
        </p:nvGrpSpPr>
        <p:grpSpPr bwMode="auto">
          <a:xfrm>
            <a:off x="6774681" y="3428529"/>
            <a:ext cx="1973263" cy="1116012"/>
            <a:chOff x="4404" y="1525"/>
            <a:chExt cx="1243" cy="703"/>
          </a:xfrm>
        </p:grpSpPr>
        <p:sp>
          <p:nvSpPr>
            <p:cNvPr id="14351" name="文字方塊 2"/>
            <p:cNvSpPr txBox="1">
              <a:spLocks noChangeArrowheads="1"/>
            </p:cNvSpPr>
            <p:nvPr/>
          </p:nvSpPr>
          <p:spPr bwMode="auto">
            <a:xfrm>
              <a:off x="4404" y="1933"/>
              <a:ext cx="1243" cy="295"/>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latin typeface="新細明體" pitchFamily="18" charset="-120"/>
                </a:rPr>
                <a:t>一個孤電子對</a:t>
              </a:r>
              <a:endParaRPr lang="zh-TW" altLang="zh-TW" sz="2000"/>
            </a:p>
          </p:txBody>
        </p:sp>
        <p:cxnSp>
          <p:nvCxnSpPr>
            <p:cNvPr id="14352" name="AutoShape 19"/>
            <p:cNvCxnSpPr>
              <a:cxnSpLocks noChangeShapeType="1"/>
            </p:cNvCxnSpPr>
            <p:nvPr/>
          </p:nvCxnSpPr>
          <p:spPr bwMode="auto">
            <a:xfrm flipH="1" flipV="1">
              <a:off x="5161" y="1525"/>
              <a:ext cx="168" cy="408"/>
            </a:xfrm>
            <a:prstGeom prst="straightConnector1">
              <a:avLst/>
            </a:prstGeom>
            <a:noFill/>
            <a:ln w="9525">
              <a:solidFill>
                <a:srgbClr val="7F7F7F"/>
              </a:solidFill>
              <a:round/>
              <a:headEnd/>
              <a:tailEnd type="triangle" w="med" len="med"/>
            </a:ln>
            <a:extLst>
              <a:ext uri="{909E8E84-426E-40DD-AFC4-6F175D3DCCD1}">
                <a14:hiddenFill xmlns:a14="http://schemas.microsoft.com/office/drawing/2010/main">
                  <a:noFill/>
                </a14:hiddenFill>
              </a:ext>
            </a:extLst>
          </p:spPr>
        </p:cxnSp>
      </p:grpSp>
      <p:grpSp>
        <p:nvGrpSpPr>
          <p:cNvPr id="5" name="Group 15"/>
          <p:cNvGrpSpPr>
            <a:grpSpLocks/>
          </p:cNvGrpSpPr>
          <p:nvPr/>
        </p:nvGrpSpPr>
        <p:grpSpPr bwMode="auto">
          <a:xfrm>
            <a:off x="1907406" y="2853854"/>
            <a:ext cx="3671888" cy="806450"/>
            <a:chOff x="1338" y="1163"/>
            <a:chExt cx="2313" cy="508"/>
          </a:xfrm>
        </p:grpSpPr>
        <p:sp>
          <p:nvSpPr>
            <p:cNvPr id="14348" name="文字方塊 2"/>
            <p:cNvSpPr txBox="1">
              <a:spLocks noChangeArrowheads="1"/>
            </p:cNvSpPr>
            <p:nvPr/>
          </p:nvSpPr>
          <p:spPr bwMode="auto">
            <a:xfrm>
              <a:off x="2603" y="1163"/>
              <a:ext cx="1048" cy="271"/>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000" b="0">
                  <a:solidFill>
                    <a:srgbClr val="000000"/>
                  </a:solidFill>
                </a:rPr>
                <a:t>共用電子</a:t>
              </a:r>
              <a:endParaRPr lang="zh-TW" altLang="zh-TW" sz="2000"/>
            </a:p>
          </p:txBody>
        </p:sp>
        <p:sp>
          <p:nvSpPr>
            <p:cNvPr id="14349" name="文字方塊 2"/>
            <p:cNvSpPr txBox="1">
              <a:spLocks noChangeArrowheads="1"/>
            </p:cNvSpPr>
            <p:nvPr/>
          </p:nvSpPr>
          <p:spPr bwMode="auto">
            <a:xfrm>
              <a:off x="1338" y="1344"/>
              <a:ext cx="267" cy="32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en-US" altLang="zh-TW" sz="2000" b="0">
                  <a:solidFill>
                    <a:srgbClr val="000000"/>
                  </a:solidFill>
                </a:rPr>
                <a:t>+</a:t>
              </a:r>
              <a:endParaRPr lang="zh-TW" altLang="zh-TW" sz="2000"/>
            </a:p>
          </p:txBody>
        </p:sp>
        <p:sp>
          <p:nvSpPr>
            <p:cNvPr id="14350" name="AutoShape 38"/>
            <p:cNvSpPr>
              <a:spLocks noChangeArrowheads="1"/>
            </p:cNvSpPr>
            <p:nvPr/>
          </p:nvSpPr>
          <p:spPr bwMode="auto">
            <a:xfrm>
              <a:off x="2830" y="1434"/>
              <a:ext cx="549" cy="134"/>
            </a:xfrm>
            <a:prstGeom prst="rightArrow">
              <a:avLst>
                <a:gd name="adj1" fmla="val 50000"/>
                <a:gd name="adj2" fmla="val 100870"/>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2000"/>
            </a:p>
          </p:txBody>
        </p:sp>
      </p:grpSp>
      <p:sp>
        <p:nvSpPr>
          <p:cNvPr id="14344" name="Rectangle 6"/>
          <p:cNvSpPr>
            <a:spLocks noChangeArrowheads="1"/>
          </p:cNvSpPr>
          <p:nvPr/>
        </p:nvSpPr>
        <p:spPr bwMode="auto">
          <a:xfrm>
            <a:off x="395461" y="689323"/>
            <a:ext cx="5400675"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dirty="0">
                <a:solidFill>
                  <a:srgbClr val="CC0066"/>
                </a:solidFill>
                <a:latin typeface="Arial Black" pitchFamily="34" charset="0"/>
              </a:rPr>
              <a:t>氧分子 </a:t>
            </a:r>
            <a:r>
              <a:rPr lang="en-US" altLang="zh-TW" dirty="0">
                <a:solidFill>
                  <a:srgbClr val="CC0066"/>
                </a:solidFill>
              </a:rPr>
              <a:t>(O</a:t>
            </a:r>
            <a:r>
              <a:rPr lang="en-US" altLang="zh-TW" baseline="-25000" dirty="0">
                <a:solidFill>
                  <a:srgbClr val="CC0066"/>
                </a:solidFill>
              </a:rPr>
              <a:t>2</a:t>
            </a:r>
            <a:r>
              <a:rPr lang="en-US" altLang="zh-TW" dirty="0">
                <a:solidFill>
                  <a:srgbClr val="CC0066"/>
                </a:solidFill>
              </a:rPr>
              <a:t>)</a:t>
            </a:r>
            <a:r>
              <a:rPr lang="en-US" altLang="zh-TW" dirty="0">
                <a:solidFill>
                  <a:srgbClr val="CC0066"/>
                </a:solidFill>
                <a:latin typeface="Arial Black" pitchFamily="34" charset="0"/>
              </a:rPr>
              <a:t> </a:t>
            </a:r>
            <a:r>
              <a:rPr lang="zh-TW" altLang="en-US" dirty="0">
                <a:solidFill>
                  <a:srgbClr val="CC0066"/>
                </a:solidFill>
                <a:latin typeface="Arial Black" pitchFamily="34" charset="0"/>
              </a:rPr>
              <a:t>內共價鍵的形成</a:t>
            </a:r>
            <a:endParaRPr lang="en-US" altLang="zh-TW" dirty="0">
              <a:solidFill>
                <a:srgbClr val="CC0066"/>
              </a:solidFill>
              <a:latin typeface="Arial Black" pitchFamily="34" charset="0"/>
            </a:endParaRPr>
          </a:p>
        </p:txBody>
      </p:sp>
      <p:pic>
        <p:nvPicPr>
          <p:cNvPr id="8" name="圖片 7"/>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67544" y="2707804"/>
            <a:ext cx="1412875"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圖片 8"/>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324919" y="2707804"/>
            <a:ext cx="1446212"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橢圓 27"/>
          <p:cNvSpPr>
            <a:spLocks noChangeArrowheads="1"/>
          </p:cNvSpPr>
          <p:nvPr/>
        </p:nvSpPr>
        <p:spPr bwMode="auto">
          <a:xfrm>
            <a:off x="6663556" y="2852266"/>
            <a:ext cx="284163" cy="790575"/>
          </a:xfrm>
          <a:prstGeom prst="ellipse">
            <a:avLst/>
          </a:prstGeom>
          <a:solidFill>
            <a:srgbClr val="FFFF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a:spcBef>
                <a:spcPct val="0"/>
              </a:spcBef>
              <a:buFontTx/>
              <a:buNone/>
            </a:pPr>
            <a:endParaRPr lang="zh-HK" altLang="en-US" sz="1800"/>
          </a:p>
        </p:txBody>
      </p:sp>
    </p:spTree>
    <p:extLst>
      <p:ext uri="{BB962C8B-B14F-4D97-AF65-F5344CB8AC3E}">
        <p14:creationId xmlns:p14="http://schemas.microsoft.com/office/powerpoint/2010/main" val="3696578490"/>
      </p:ext>
    </p:extLst>
  </p:cSld>
  <p:clrMapOvr>
    <a:masterClrMapping/>
  </p:clrMapOvr>
  <p:timing>
    <p:tnLst>
      <p:par>
        <p:cTn id="1" dur="indefinite" restart="never" nodeType="tmRoot"/>
      </p:par>
    </p:tnLst>
  </p:timing>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文字方塊 1"/>
          <p:cNvSpPr txBox="1">
            <a:spLocks noChangeArrowheads="1"/>
          </p:cNvSpPr>
          <p:nvPr/>
        </p:nvSpPr>
        <p:spPr bwMode="auto">
          <a:xfrm>
            <a:off x="323850" y="312738"/>
            <a:ext cx="1439863" cy="523875"/>
          </a:xfrm>
          <a:prstGeom prst="rect">
            <a:avLst/>
          </a:prstGeom>
          <a:noFill/>
          <a:ln w="63500" cmpd="thickThin">
            <a:solidFill>
              <a:srgbClr val="FF66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800" b="1">
                <a:solidFill>
                  <a:srgbClr val="FF66FF"/>
                </a:solidFill>
                <a:latin typeface="Arial" charset="0"/>
                <a:cs typeface="Arial" charset="0"/>
              </a:rPr>
              <a:t>例子</a:t>
            </a:r>
            <a:r>
              <a:rPr kumimoji="0" lang="en-US" altLang="zh-HK" sz="2800" b="1">
                <a:solidFill>
                  <a:srgbClr val="FF66FF"/>
                </a:solidFill>
                <a:latin typeface="Arial" charset="0"/>
                <a:cs typeface="Arial" charset="0"/>
              </a:rPr>
              <a:t>2</a:t>
            </a:r>
            <a:r>
              <a:rPr kumimoji="0" lang="en-US" altLang="zh-HK" sz="2800">
                <a:solidFill>
                  <a:srgbClr val="FF6600"/>
                </a:solidFill>
                <a:latin typeface="Arial" charset="0"/>
                <a:cs typeface="Arial" charset="0"/>
              </a:rPr>
              <a:t> </a:t>
            </a:r>
            <a:endParaRPr kumimoji="0" lang="zh-HK" altLang="en-US" sz="2800">
              <a:solidFill>
                <a:srgbClr val="FF6600"/>
              </a:solidFill>
              <a:latin typeface="Arial" charset="0"/>
              <a:cs typeface="Arial" charset="0"/>
            </a:endParaRPr>
          </a:p>
        </p:txBody>
      </p:sp>
      <p:sp>
        <p:nvSpPr>
          <p:cNvPr id="15363" name="矩形 2"/>
          <p:cNvSpPr>
            <a:spLocks noChangeArrowheads="1"/>
          </p:cNvSpPr>
          <p:nvPr/>
        </p:nvSpPr>
        <p:spPr bwMode="auto">
          <a:xfrm>
            <a:off x="1913285" y="1241921"/>
            <a:ext cx="49244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2SO</a:t>
            </a:r>
            <a:r>
              <a:rPr kumimoji="0" lang="en-US" altLang="zh-HK" sz="2800" baseline="-25000">
                <a:latin typeface="Arial" charset="0"/>
                <a:cs typeface="Arial" charset="0"/>
              </a:rPr>
              <a:t>2</a:t>
            </a:r>
            <a:r>
              <a:rPr kumimoji="0" lang="en-US" altLang="zh-HK" sz="2800">
                <a:latin typeface="Arial" charset="0"/>
                <a:cs typeface="Arial" charset="0"/>
              </a:rPr>
              <a:t>(g) + O</a:t>
            </a:r>
            <a:r>
              <a:rPr kumimoji="0" lang="en-US" altLang="zh-HK" sz="2800" baseline="-25000">
                <a:latin typeface="Arial" charset="0"/>
                <a:cs typeface="Arial" charset="0"/>
              </a:rPr>
              <a:t>2</a:t>
            </a:r>
            <a:r>
              <a:rPr kumimoji="0" lang="en-US" altLang="zh-HK" sz="2800">
                <a:latin typeface="Arial" charset="0"/>
                <a:cs typeface="Arial" charset="0"/>
              </a:rPr>
              <a:t>(g)        2SO</a:t>
            </a:r>
            <a:r>
              <a:rPr kumimoji="0" lang="en-US" altLang="zh-HK" sz="2800" baseline="-25000">
                <a:latin typeface="Arial" charset="0"/>
                <a:cs typeface="Arial" charset="0"/>
              </a:rPr>
              <a:t>3</a:t>
            </a:r>
            <a:r>
              <a:rPr kumimoji="0" lang="en-US" altLang="zh-HK" sz="2800">
                <a:latin typeface="Arial" charset="0"/>
                <a:cs typeface="Arial" charset="0"/>
              </a:rPr>
              <a:t>(g)</a:t>
            </a:r>
            <a:endParaRPr kumimoji="0" lang="zh-HK" altLang="en-US" sz="2800">
              <a:latin typeface="Arial" charset="0"/>
              <a:cs typeface="Arial" charset="0"/>
            </a:endParaRPr>
          </a:p>
        </p:txBody>
      </p:sp>
      <p:grpSp>
        <p:nvGrpSpPr>
          <p:cNvPr id="2" name="群組 25"/>
          <p:cNvGrpSpPr>
            <a:grpSpLocks/>
          </p:cNvGrpSpPr>
          <p:nvPr/>
        </p:nvGrpSpPr>
        <p:grpSpPr bwMode="auto">
          <a:xfrm>
            <a:off x="4643785" y="1414959"/>
            <a:ext cx="531812" cy="239712"/>
            <a:chOff x="6012160" y="2636912"/>
            <a:chExt cx="956356" cy="276710"/>
          </a:xfrm>
        </p:grpSpPr>
        <p:cxnSp>
          <p:nvCxnSpPr>
            <p:cNvPr id="5" name="直線接點 4"/>
            <p:cNvCxnSpPr/>
            <p:nvPr/>
          </p:nvCxnSpPr>
          <p:spPr>
            <a:xfrm>
              <a:off x="6012160" y="2708380"/>
              <a:ext cx="9363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p:nvPr/>
          </p:nvCxnSpPr>
          <p:spPr>
            <a:xfrm>
              <a:off x="6032143" y="2843986"/>
              <a:ext cx="9363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814357" y="2636912"/>
              <a:ext cx="134176"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143" y="2842154"/>
              <a:ext cx="134176"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65" name="矩形 8"/>
          <p:cNvSpPr>
            <a:spLocks noChangeArrowheads="1"/>
          </p:cNvSpPr>
          <p:nvPr/>
        </p:nvSpPr>
        <p:spPr bwMode="auto">
          <a:xfrm>
            <a:off x="2418110" y="2367459"/>
            <a:ext cx="42449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K</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5366" name="物件 9"/>
          <p:cNvGraphicFramePr>
            <a:graphicFrameLocks noChangeAspect="1"/>
          </p:cNvGraphicFramePr>
          <p:nvPr>
            <p:extLst>
              <p:ext uri="{D42A27DB-BD31-4B8C-83A1-F6EECF244321}">
                <p14:modId xmlns:p14="http://schemas.microsoft.com/office/powerpoint/2010/main" val="1241241336"/>
              </p:ext>
            </p:extLst>
          </p:nvPr>
        </p:nvGraphicFramePr>
        <p:xfrm>
          <a:off x="3969097" y="2124571"/>
          <a:ext cx="1689100" cy="482600"/>
        </p:xfrm>
        <a:graphic>
          <a:graphicData uri="http://schemas.openxmlformats.org/presentationml/2006/ole">
            <mc:AlternateContent xmlns:mc="http://schemas.openxmlformats.org/markup-compatibility/2006">
              <mc:Choice xmlns:v="urn:schemas-microsoft-com:vml" Requires="v">
                <p:oleObj spid="_x0000_s85056" name="方程式" r:id="rId3" imgW="1688367" imgH="482391" progId="Equation.3">
                  <p:embed/>
                </p:oleObj>
              </mc:Choice>
              <mc:Fallback>
                <p:oleObj name="方程式" r:id="rId3" imgW="1688367" imgH="482391"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69097" y="2124571"/>
                        <a:ext cx="16891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5367" name="物件 10"/>
          <p:cNvGraphicFramePr>
            <a:graphicFrameLocks noChangeAspect="1"/>
          </p:cNvGraphicFramePr>
          <p:nvPr>
            <p:extLst>
              <p:ext uri="{D42A27DB-BD31-4B8C-83A1-F6EECF244321}">
                <p14:modId xmlns:p14="http://schemas.microsoft.com/office/powerpoint/2010/main" val="4110879788"/>
              </p:ext>
            </p:extLst>
          </p:nvPr>
        </p:nvGraphicFramePr>
        <p:xfrm>
          <a:off x="3351560" y="2735759"/>
          <a:ext cx="3098800" cy="482600"/>
        </p:xfrm>
        <a:graphic>
          <a:graphicData uri="http://schemas.openxmlformats.org/presentationml/2006/ole">
            <mc:AlternateContent xmlns:mc="http://schemas.openxmlformats.org/markup-compatibility/2006">
              <mc:Choice xmlns:v="urn:schemas-microsoft-com:vml" Requires="v">
                <p:oleObj spid="_x0000_s85057" name="方程式" r:id="rId5" imgW="3098800" imgH="482600" progId="Equation.3">
                  <p:embed/>
                </p:oleObj>
              </mc:Choice>
              <mc:Fallback>
                <p:oleObj name="方程式" r:id="rId5" imgW="3098800" imgH="482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51560" y="2735759"/>
                        <a:ext cx="30988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368" name="矩形 11"/>
          <p:cNvSpPr>
            <a:spLocks noChangeArrowheads="1"/>
          </p:cNvSpPr>
          <p:nvPr/>
        </p:nvSpPr>
        <p:spPr bwMode="auto">
          <a:xfrm>
            <a:off x="1049685" y="3826371"/>
            <a:ext cx="59705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K</a:t>
            </a:r>
            <a:r>
              <a:rPr kumimoji="0" lang="en-US" altLang="zh-HK" sz="2800" baseline="-25000">
                <a:latin typeface="Arial" charset="0"/>
                <a:cs typeface="Arial" charset="0"/>
              </a:rPr>
              <a:t>c </a:t>
            </a:r>
            <a:r>
              <a:rPr kumimoji="0" lang="zh-TW" altLang="en-US" sz="2800">
                <a:latin typeface="Arial" charset="0"/>
                <a:cs typeface="Arial" charset="0"/>
              </a:rPr>
              <a:t>的單位是</a:t>
            </a:r>
            <a:r>
              <a:rPr kumimoji="0" lang="en-US" altLang="zh-HK" sz="2800">
                <a:latin typeface="Arial" charset="0"/>
                <a:cs typeface="Arial" charset="0"/>
              </a:rPr>
              <a:t> </a:t>
            </a:r>
            <a:r>
              <a:rPr kumimoji="0" lang="en-US" altLang="zh-HK" sz="2800" baseline="45000">
                <a:latin typeface="Arial" charset="0"/>
                <a:cs typeface="Arial" charset="0"/>
              </a:rPr>
              <a:t>____________________________</a:t>
            </a:r>
            <a:r>
              <a:rPr kumimoji="0" lang="en-US" altLang="zh-HK" sz="2800">
                <a:latin typeface="Arial" charset="0"/>
                <a:cs typeface="Arial" charset="0"/>
              </a:rPr>
              <a:t> </a:t>
            </a:r>
            <a:endParaRPr kumimoji="0" lang="zh-HK" altLang="en-US" sz="2800">
              <a:latin typeface="Arial" charset="0"/>
              <a:cs typeface="Arial" charset="0"/>
            </a:endParaRPr>
          </a:p>
        </p:txBody>
      </p:sp>
      <p:sp>
        <p:nvSpPr>
          <p:cNvPr id="15369" name="文字方塊 12"/>
          <p:cNvSpPr txBox="1">
            <a:spLocks noChangeArrowheads="1"/>
          </p:cNvSpPr>
          <p:nvPr/>
        </p:nvSpPr>
        <p:spPr bwMode="auto">
          <a:xfrm>
            <a:off x="3783360" y="3564434"/>
            <a:ext cx="20034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(mol dm</a:t>
            </a:r>
            <a:r>
              <a:rPr kumimoji="0" lang="en-US" altLang="zh-HK" sz="2800" baseline="30000">
                <a:latin typeface="Arial" charset="0"/>
                <a:cs typeface="Arial" charset="0"/>
              </a:rPr>
              <a:t>–3</a:t>
            </a:r>
            <a:r>
              <a:rPr kumimoji="0" lang="en-US" altLang="zh-HK" sz="2800">
                <a:latin typeface="Arial" charset="0"/>
                <a:cs typeface="Arial" charset="0"/>
              </a:rPr>
              <a:t>)</a:t>
            </a:r>
            <a:r>
              <a:rPr kumimoji="0" lang="en-US" altLang="zh-HK" sz="2800" baseline="30000">
                <a:latin typeface="Arial" charset="0"/>
                <a:cs typeface="Arial" charset="0"/>
              </a:rPr>
              <a:t>2</a:t>
            </a:r>
            <a:endParaRPr kumimoji="0" lang="zh-HK" altLang="en-US" sz="2800" baseline="30000">
              <a:latin typeface="Arial" charset="0"/>
              <a:cs typeface="Arial" charset="0"/>
            </a:endParaRPr>
          </a:p>
        </p:txBody>
      </p:sp>
      <p:sp>
        <p:nvSpPr>
          <p:cNvPr id="15370" name="文字方塊 13"/>
          <p:cNvSpPr txBox="1">
            <a:spLocks noChangeArrowheads="1"/>
          </p:cNvSpPr>
          <p:nvPr/>
        </p:nvSpPr>
        <p:spPr bwMode="auto">
          <a:xfrm>
            <a:off x="2991197" y="4094659"/>
            <a:ext cx="3829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(mol dm</a:t>
            </a:r>
            <a:r>
              <a:rPr kumimoji="0" lang="en-US" altLang="zh-HK" sz="2800" baseline="30000">
                <a:latin typeface="Arial" charset="0"/>
                <a:cs typeface="Arial" charset="0"/>
              </a:rPr>
              <a:t>–3</a:t>
            </a:r>
            <a:r>
              <a:rPr kumimoji="0" lang="en-US" altLang="zh-HK" sz="2800">
                <a:latin typeface="Arial" charset="0"/>
                <a:cs typeface="Arial" charset="0"/>
              </a:rPr>
              <a:t>)</a:t>
            </a:r>
            <a:r>
              <a:rPr kumimoji="0" lang="en-US" altLang="zh-HK" sz="2800" baseline="30000">
                <a:latin typeface="Arial" charset="0"/>
                <a:cs typeface="Arial" charset="0"/>
              </a:rPr>
              <a:t>2 </a:t>
            </a:r>
            <a:r>
              <a:rPr kumimoji="0" lang="en-US" altLang="zh-HK" sz="2800">
                <a:latin typeface="Arial" charset="0"/>
                <a:cs typeface="Arial" charset="0"/>
              </a:rPr>
              <a:t>(mol dm</a:t>
            </a:r>
            <a:r>
              <a:rPr kumimoji="0" lang="en-US" altLang="zh-HK" sz="2800" baseline="30000">
                <a:latin typeface="Arial" charset="0"/>
                <a:cs typeface="Arial" charset="0"/>
              </a:rPr>
              <a:t>–3</a:t>
            </a:r>
            <a:r>
              <a:rPr kumimoji="0" lang="en-US" altLang="zh-HK" sz="2800">
                <a:latin typeface="Arial" charset="0"/>
                <a:cs typeface="Arial" charset="0"/>
              </a:rPr>
              <a:t>)</a:t>
            </a:r>
            <a:endParaRPr kumimoji="0" lang="zh-HK" altLang="en-US" sz="2800" baseline="30000">
              <a:latin typeface="Arial" charset="0"/>
              <a:cs typeface="Arial" charset="0"/>
            </a:endParaRPr>
          </a:p>
        </p:txBody>
      </p:sp>
      <p:cxnSp>
        <p:nvCxnSpPr>
          <p:cNvPr id="15" name="直線接點 14"/>
          <p:cNvCxnSpPr/>
          <p:nvPr/>
        </p:nvCxnSpPr>
        <p:spPr>
          <a:xfrm flipV="1">
            <a:off x="3783360" y="3718421"/>
            <a:ext cx="1792287" cy="252413"/>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直線接點 15"/>
          <p:cNvCxnSpPr/>
          <p:nvPr/>
        </p:nvCxnSpPr>
        <p:spPr>
          <a:xfrm flipV="1">
            <a:off x="3142010" y="4231184"/>
            <a:ext cx="1793875" cy="252412"/>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15373" name="文字方塊 19"/>
          <p:cNvSpPr txBox="1">
            <a:spLocks noChangeArrowheads="1"/>
          </p:cNvSpPr>
          <p:nvPr/>
        </p:nvSpPr>
        <p:spPr bwMode="auto">
          <a:xfrm>
            <a:off x="2949054" y="5221064"/>
            <a:ext cx="25590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dirty="0">
                <a:latin typeface="Arial" charset="0"/>
                <a:cs typeface="Arial" charset="0"/>
              </a:rPr>
              <a:t>即 </a:t>
            </a:r>
            <a:r>
              <a:rPr kumimoji="0" lang="en-US" altLang="zh-HK" sz="3200" b="1" dirty="0" err="1">
                <a:solidFill>
                  <a:srgbClr val="3399FF"/>
                </a:solidFill>
                <a:latin typeface="Arial" charset="0"/>
                <a:cs typeface="Arial" charset="0"/>
              </a:rPr>
              <a:t>mol</a:t>
            </a:r>
            <a:r>
              <a:rPr kumimoji="0" lang="en-US" altLang="zh-HK" sz="3200" b="1" baseline="30000" dirty="0">
                <a:solidFill>
                  <a:srgbClr val="3399FF"/>
                </a:solidFill>
                <a:latin typeface="Arial" charset="0"/>
                <a:cs typeface="Arial" charset="0"/>
              </a:rPr>
              <a:t>–1</a:t>
            </a:r>
            <a:r>
              <a:rPr kumimoji="0" lang="en-US" altLang="zh-HK" sz="3200" b="1" dirty="0">
                <a:solidFill>
                  <a:srgbClr val="3399FF"/>
                </a:solidFill>
                <a:latin typeface="Arial" charset="0"/>
                <a:cs typeface="Arial" charset="0"/>
              </a:rPr>
              <a:t> dm</a:t>
            </a:r>
            <a:r>
              <a:rPr kumimoji="0" lang="en-US" altLang="zh-HK" sz="3200" b="1" baseline="30000" dirty="0">
                <a:solidFill>
                  <a:srgbClr val="3399FF"/>
                </a:solidFill>
                <a:latin typeface="Arial" charset="0"/>
                <a:cs typeface="Arial" charset="0"/>
              </a:rPr>
              <a:t>3</a:t>
            </a:r>
            <a:endParaRPr kumimoji="0" lang="zh-HK" altLang="en-US" sz="3200" b="1" baseline="30000" dirty="0">
              <a:solidFill>
                <a:srgbClr val="3399FF"/>
              </a:solidFill>
              <a:latin typeface="Arial" charset="0"/>
              <a:cs typeface="Arial" charset="0"/>
            </a:endParaRPr>
          </a:p>
        </p:txBody>
      </p:sp>
    </p:spTree>
    <p:extLst>
      <p:ext uri="{BB962C8B-B14F-4D97-AF65-F5344CB8AC3E}">
        <p14:creationId xmlns:p14="http://schemas.microsoft.com/office/powerpoint/2010/main" val="4104981359"/>
      </p:ext>
    </p:extLst>
  </p:cSld>
  <p:clrMapOvr>
    <a:masterClrMapping/>
  </p:clrMapOvr>
  <p:timing>
    <p:tnLst>
      <p:par>
        <p:cTn id="1" dur="indefinite" restart="never" nodeType="tmRoot"/>
      </p:par>
    </p:tnLst>
  </p:timing>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
          <p:cNvSpPr>
            <a:spLocks noChangeArrowheads="1"/>
          </p:cNvSpPr>
          <p:nvPr/>
        </p:nvSpPr>
        <p:spPr bwMode="auto">
          <a:xfrm>
            <a:off x="195263" y="1195388"/>
            <a:ext cx="8712200" cy="5010150"/>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endParaRPr lang="zh-HK" altLang="zh-HK" sz="2400">
              <a:latin typeface="Times New Roman" pitchFamily="18" charset="0"/>
            </a:endParaRPr>
          </a:p>
        </p:txBody>
      </p:sp>
      <p:sp>
        <p:nvSpPr>
          <p:cNvPr id="5" name="Text Box 5"/>
          <p:cNvSpPr txBox="1">
            <a:spLocks noChangeArrowheads="1"/>
          </p:cNvSpPr>
          <p:nvPr/>
        </p:nvSpPr>
        <p:spPr bwMode="auto">
          <a:xfrm>
            <a:off x="180975" y="1195388"/>
            <a:ext cx="8640763"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2400"/>
              <a:t>不同的相有 </a:t>
            </a:r>
            <a:r>
              <a:rPr lang="zh-TW" altLang="en-US" sz="2400" b="1" u="sng">
                <a:solidFill>
                  <a:srgbClr val="3399FF"/>
                </a:solidFill>
                <a:latin typeface="標楷體" pitchFamily="65" charset="-120"/>
                <a:ea typeface="標楷體" pitchFamily="65" charset="-120"/>
              </a:rPr>
              <a:t>明顯的相</a:t>
            </a:r>
            <a:r>
              <a:rPr lang="zh-HK" altLang="en-US" sz="2400" b="1" u="sng">
                <a:solidFill>
                  <a:srgbClr val="3399FF"/>
                </a:solidFill>
                <a:latin typeface="標楷體" pitchFamily="65" charset="-120"/>
                <a:ea typeface="標楷體" pitchFamily="65" charset="-120"/>
              </a:rPr>
              <a:t>界</a:t>
            </a:r>
            <a:r>
              <a:rPr lang="zh-HK" altLang="en-US" sz="2400"/>
              <a:t> 分隔。</a:t>
            </a:r>
          </a:p>
          <a:p>
            <a:pPr eaLnBrk="1" hangingPunct="1"/>
            <a:r>
              <a:rPr lang="zh-TW" altLang="en-US" sz="2400"/>
              <a:t>例如：一種 </a:t>
            </a:r>
            <a:r>
              <a:rPr lang="zh-TW" altLang="en-US" sz="2800" b="1"/>
              <a:t>固體</a:t>
            </a:r>
            <a:r>
              <a:rPr lang="zh-TW" altLang="en-US" sz="2400"/>
              <a:t> 和一種 </a:t>
            </a:r>
            <a:r>
              <a:rPr lang="zh-TW" altLang="en-US" sz="2800" b="1"/>
              <a:t>氣體</a:t>
            </a:r>
            <a:r>
              <a:rPr lang="zh-TW" altLang="en-US" sz="2400"/>
              <a:t> 是兩種相</a:t>
            </a:r>
            <a:endParaRPr lang="en-US" altLang="zh-TW" sz="2400">
              <a:latin typeface="Arial" charset="0"/>
              <a:cs typeface="Arial" charset="0"/>
            </a:endParaRPr>
          </a:p>
        </p:txBody>
      </p:sp>
      <p:pic>
        <p:nvPicPr>
          <p:cNvPr id="1946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65525" y="2198688"/>
            <a:ext cx="19716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3" name="矩形 5"/>
          <p:cNvSpPr>
            <a:spLocks noChangeArrowheads="1"/>
          </p:cNvSpPr>
          <p:nvPr/>
        </p:nvSpPr>
        <p:spPr bwMode="auto">
          <a:xfrm>
            <a:off x="179388" y="3860800"/>
            <a:ext cx="871378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2400"/>
              <a:t>然而，</a:t>
            </a:r>
            <a:r>
              <a:rPr lang="zh-TW" altLang="en-US" sz="2400" b="1" u="sng">
                <a:solidFill>
                  <a:srgbClr val="3399FF"/>
                </a:solidFill>
                <a:latin typeface="標楷體" pitchFamily="65" charset="-120"/>
                <a:ea typeface="標楷體" pitchFamily="65" charset="-120"/>
              </a:rPr>
              <a:t>相同的</a:t>
            </a:r>
            <a:r>
              <a:rPr lang="zh-HK" altLang="en-US" sz="2400" b="1" u="sng">
                <a:solidFill>
                  <a:srgbClr val="3399FF"/>
                </a:solidFill>
                <a:latin typeface="標楷體" pitchFamily="65" charset="-120"/>
                <a:ea typeface="標楷體" pitchFamily="65" charset="-120"/>
              </a:rPr>
              <a:t>物理狀態</a:t>
            </a:r>
            <a:r>
              <a:rPr lang="zh-HK" altLang="en-US" sz="2400"/>
              <a:t>也可以是</a:t>
            </a:r>
            <a:r>
              <a:rPr lang="zh-HK" altLang="en-US" sz="2400" b="1" u="sng">
                <a:solidFill>
                  <a:srgbClr val="3399FF"/>
                </a:solidFill>
                <a:latin typeface="標楷體" pitchFamily="65" charset="-120"/>
                <a:ea typeface="標楷體" pitchFamily="65" charset="-120"/>
              </a:rPr>
              <a:t>不同的相</a:t>
            </a:r>
            <a:r>
              <a:rPr lang="zh-HK" altLang="en-US" sz="2400"/>
              <a:t>。</a:t>
            </a:r>
            <a:r>
              <a:rPr lang="zh-TW" altLang="en-US" sz="2400"/>
              <a:t>例如：兩種不互溶的液體也是兩種相</a:t>
            </a:r>
            <a:endParaRPr kumimoji="0" lang="zh-HK" altLang="en-US" sz="2400">
              <a:latin typeface="Arial" charset="0"/>
              <a:cs typeface="Arial" charset="0"/>
            </a:endParaRPr>
          </a:p>
        </p:txBody>
      </p:sp>
      <p:sp>
        <p:nvSpPr>
          <p:cNvPr id="19464" name="文字方塊 6"/>
          <p:cNvSpPr txBox="1">
            <a:spLocks noChangeArrowheads="1"/>
          </p:cNvSpPr>
          <p:nvPr/>
        </p:nvSpPr>
        <p:spPr bwMode="auto">
          <a:xfrm>
            <a:off x="5467350" y="1989138"/>
            <a:ext cx="7604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charset="0"/>
                <a:cs typeface="Arial" charset="0"/>
              </a:rPr>
              <a:t>相界</a:t>
            </a:r>
            <a:endParaRPr kumimoji="0" lang="zh-HK" altLang="en-US" sz="2000">
              <a:latin typeface="Arial" charset="0"/>
              <a:cs typeface="Arial" charset="0"/>
            </a:endParaRPr>
          </a:p>
        </p:txBody>
      </p:sp>
      <p:sp>
        <p:nvSpPr>
          <p:cNvPr id="19465" name="文字方塊 9"/>
          <p:cNvSpPr txBox="1">
            <a:spLocks noChangeArrowheads="1"/>
          </p:cNvSpPr>
          <p:nvPr/>
        </p:nvSpPr>
        <p:spPr bwMode="auto">
          <a:xfrm>
            <a:off x="4284663" y="2051050"/>
            <a:ext cx="7921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charset="0"/>
                <a:cs typeface="Arial" charset="0"/>
              </a:rPr>
              <a:t>空氣</a:t>
            </a:r>
            <a:endParaRPr kumimoji="0" lang="zh-HK" altLang="en-US" sz="2000">
              <a:latin typeface="Arial" charset="0"/>
              <a:cs typeface="Arial" charset="0"/>
            </a:endParaRPr>
          </a:p>
        </p:txBody>
      </p:sp>
      <p:sp>
        <p:nvSpPr>
          <p:cNvPr id="19466" name="文字方塊 10"/>
          <p:cNvSpPr txBox="1">
            <a:spLocks noChangeArrowheads="1"/>
          </p:cNvSpPr>
          <p:nvPr/>
        </p:nvSpPr>
        <p:spPr bwMode="auto">
          <a:xfrm>
            <a:off x="2900363" y="2482850"/>
            <a:ext cx="7461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charset="0"/>
                <a:cs typeface="Arial" charset="0"/>
              </a:rPr>
              <a:t>固體</a:t>
            </a:r>
            <a:endParaRPr kumimoji="0" lang="zh-HK" altLang="en-US" sz="2000">
              <a:latin typeface="Arial" charset="0"/>
              <a:cs typeface="Arial" charset="0"/>
            </a:endParaRPr>
          </a:p>
        </p:txBody>
      </p:sp>
      <p:pic>
        <p:nvPicPr>
          <p:cNvPr id="1946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8400" y="4652963"/>
            <a:ext cx="1641475"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8" name="文字方塊 13"/>
          <p:cNvSpPr txBox="1">
            <a:spLocks noChangeArrowheads="1"/>
          </p:cNvSpPr>
          <p:nvPr/>
        </p:nvSpPr>
        <p:spPr bwMode="auto">
          <a:xfrm>
            <a:off x="5292725" y="5118100"/>
            <a:ext cx="5651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charset="0"/>
                <a:cs typeface="Arial" charset="0"/>
              </a:rPr>
              <a:t>油</a:t>
            </a:r>
            <a:endParaRPr kumimoji="0" lang="zh-HK" altLang="en-US" sz="2000">
              <a:latin typeface="Arial" charset="0"/>
              <a:cs typeface="Arial" charset="0"/>
            </a:endParaRPr>
          </a:p>
        </p:txBody>
      </p:sp>
      <p:sp>
        <p:nvSpPr>
          <p:cNvPr id="19469" name="文字方塊 14"/>
          <p:cNvSpPr txBox="1">
            <a:spLocks noChangeArrowheads="1"/>
          </p:cNvSpPr>
          <p:nvPr/>
        </p:nvSpPr>
        <p:spPr bwMode="auto">
          <a:xfrm>
            <a:off x="5292725" y="5549900"/>
            <a:ext cx="571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charset="0"/>
                <a:cs typeface="Arial" charset="0"/>
              </a:rPr>
              <a:t>水</a:t>
            </a:r>
            <a:endParaRPr kumimoji="0" lang="zh-HK" altLang="en-US" sz="2000">
              <a:latin typeface="Arial" charset="0"/>
              <a:cs typeface="Arial" charset="0"/>
            </a:endParaRPr>
          </a:p>
        </p:txBody>
      </p:sp>
      <p:sp>
        <p:nvSpPr>
          <p:cNvPr id="19470" name="文字方塊 16"/>
          <p:cNvSpPr txBox="1">
            <a:spLocks noChangeArrowheads="1"/>
          </p:cNvSpPr>
          <p:nvPr/>
        </p:nvSpPr>
        <p:spPr bwMode="auto">
          <a:xfrm>
            <a:off x="3059113" y="5156200"/>
            <a:ext cx="865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000">
                <a:latin typeface="Arial" charset="0"/>
                <a:cs typeface="Arial" charset="0"/>
              </a:rPr>
              <a:t>相界</a:t>
            </a:r>
            <a:endParaRPr kumimoji="0" lang="zh-HK" altLang="en-US" sz="2000">
              <a:latin typeface="Arial" charset="0"/>
              <a:cs typeface="Arial" charset="0"/>
            </a:endParaRPr>
          </a:p>
        </p:txBody>
      </p:sp>
      <p:sp>
        <p:nvSpPr>
          <p:cNvPr id="22544" name="Rectangle 4"/>
          <p:cNvSpPr>
            <a:spLocks noChangeArrowheads="1"/>
          </p:cNvSpPr>
          <p:nvPr/>
        </p:nvSpPr>
        <p:spPr bwMode="auto">
          <a:xfrm>
            <a:off x="323528" y="260648"/>
            <a:ext cx="7632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3200" b="1" dirty="0" smtClean="0">
                <a:solidFill>
                  <a:srgbClr val="0033CC"/>
                </a:solidFill>
                <a:latin typeface="Arial" charset="0"/>
                <a:cs typeface="Arial" charset="0"/>
              </a:rPr>
              <a:t>均</a:t>
            </a:r>
            <a:r>
              <a:rPr kumimoji="0" lang="zh-TW" altLang="en-US" sz="3200" b="1" dirty="0">
                <a:solidFill>
                  <a:srgbClr val="0033CC"/>
                </a:solidFill>
                <a:latin typeface="Arial" charset="0"/>
                <a:cs typeface="Arial" charset="0"/>
              </a:rPr>
              <a:t>相平衡 和 多相平衡 的平衡常數</a:t>
            </a:r>
            <a:endParaRPr kumimoji="0" lang="en-US" altLang="zh-TW" sz="3200" b="1" dirty="0">
              <a:solidFill>
                <a:srgbClr val="0033CC"/>
              </a:solidFill>
              <a:latin typeface="Arial" charset="0"/>
              <a:cs typeface="Arial" charset="0"/>
            </a:endParaRPr>
          </a:p>
        </p:txBody>
      </p:sp>
      <p:sp>
        <p:nvSpPr>
          <p:cNvPr id="17" name="Text Box 5"/>
          <p:cNvSpPr txBox="1">
            <a:spLocks noChangeArrowheads="1"/>
          </p:cNvSpPr>
          <p:nvPr/>
        </p:nvSpPr>
        <p:spPr bwMode="auto">
          <a:xfrm>
            <a:off x="179388" y="3152775"/>
            <a:ext cx="88566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2400"/>
              <a:t>不同的</a:t>
            </a:r>
            <a:r>
              <a:rPr lang="zh-HK" altLang="en-US" sz="2400"/>
              <a:t>物理狀態</a:t>
            </a:r>
            <a:r>
              <a:rPr lang="zh-TW" altLang="en-US" sz="2400"/>
              <a:t>是</a:t>
            </a:r>
            <a:r>
              <a:rPr lang="zh-HK" altLang="en-US" sz="2400"/>
              <a:t>不同的相</a:t>
            </a:r>
            <a:r>
              <a:rPr lang="zh-HK" altLang="en-US" sz="2000"/>
              <a:t>：</a:t>
            </a:r>
            <a:r>
              <a:rPr lang="zh-HK" altLang="en-US" sz="2400" b="1"/>
              <a:t>固體</a:t>
            </a:r>
            <a:r>
              <a:rPr lang="zh-HK" altLang="en-US" sz="2000"/>
              <a:t>、</a:t>
            </a:r>
            <a:r>
              <a:rPr lang="zh-HK" altLang="en-US" sz="2400" b="1"/>
              <a:t>液體</a:t>
            </a:r>
            <a:r>
              <a:rPr lang="zh-HK" altLang="en-US" sz="2400"/>
              <a:t>和</a:t>
            </a:r>
            <a:r>
              <a:rPr lang="zh-HK" altLang="en-US" sz="2400" b="1"/>
              <a:t>氣體</a:t>
            </a:r>
            <a:r>
              <a:rPr lang="zh-HK" altLang="en-US" sz="2400"/>
              <a:t>是三個不同的相</a:t>
            </a:r>
            <a:r>
              <a:rPr lang="zh-HK" altLang="en-US" sz="2000"/>
              <a:t>。</a:t>
            </a:r>
          </a:p>
        </p:txBody>
      </p:sp>
    </p:spTree>
    <p:extLst>
      <p:ext uri="{BB962C8B-B14F-4D97-AF65-F5344CB8AC3E}">
        <p14:creationId xmlns:p14="http://schemas.microsoft.com/office/powerpoint/2010/main" val="3499870336"/>
      </p:ext>
    </p:extLst>
  </p:cSld>
  <p:clrMapOvr>
    <a:masterClrMapping/>
  </p:clrMapOvr>
  <p:timing>
    <p:tnLst>
      <p:par>
        <p:cTn id="1" dur="indefinite" restart="never" nodeType="tmRoot"/>
      </p:par>
    </p:tnLst>
  </p:timing>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5"/>
          <p:cNvSpPr>
            <a:spLocks noChangeArrowheads="1"/>
          </p:cNvSpPr>
          <p:nvPr/>
        </p:nvSpPr>
        <p:spPr bwMode="auto">
          <a:xfrm>
            <a:off x="395288" y="260648"/>
            <a:ext cx="18716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3200" b="1">
                <a:solidFill>
                  <a:srgbClr val="CC0000"/>
                </a:solidFill>
              </a:rPr>
              <a:t>均相平衡</a:t>
            </a:r>
            <a:endParaRPr lang="en-US" altLang="zh-TW" sz="3200" b="1">
              <a:solidFill>
                <a:srgbClr val="CC0000"/>
              </a:solidFill>
            </a:endParaRPr>
          </a:p>
        </p:txBody>
      </p:sp>
      <p:sp>
        <p:nvSpPr>
          <p:cNvPr id="4" name="Rectangle 2"/>
          <p:cNvSpPr>
            <a:spLocks noChangeArrowheads="1"/>
          </p:cNvSpPr>
          <p:nvPr/>
        </p:nvSpPr>
        <p:spPr bwMode="auto">
          <a:xfrm>
            <a:off x="395288" y="1124744"/>
            <a:ext cx="846137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3"/>
              </a:buBlip>
            </a:pPr>
            <a:r>
              <a:rPr lang="zh-TW" altLang="en-US" sz="2800" dirty="0"/>
              <a:t>當平衡體系中的 所有反應物和生成物 是 </a:t>
            </a:r>
            <a:r>
              <a:rPr lang="zh-TW" altLang="en-US" sz="3200" b="1" dirty="0">
                <a:solidFill>
                  <a:srgbClr val="3399FF"/>
                </a:solidFill>
              </a:rPr>
              <a:t>同相</a:t>
            </a:r>
            <a:r>
              <a:rPr lang="zh-TW" altLang="en-US" sz="2800" b="1" dirty="0"/>
              <a:t> </a:t>
            </a:r>
            <a:r>
              <a:rPr lang="zh-TW" altLang="en-US" sz="2800" dirty="0"/>
              <a:t>時，該體系稱為 </a:t>
            </a:r>
            <a:r>
              <a:rPr lang="zh-TW" altLang="en-US" sz="3200" b="1" dirty="0">
                <a:solidFill>
                  <a:srgbClr val="3399FF"/>
                </a:solidFill>
              </a:rPr>
              <a:t>均</a:t>
            </a:r>
            <a:r>
              <a:rPr lang="zh-HK" altLang="en-US" sz="3200" b="1" dirty="0">
                <a:solidFill>
                  <a:srgbClr val="3399FF"/>
                </a:solidFill>
              </a:rPr>
              <a:t>相平衡</a:t>
            </a:r>
            <a:r>
              <a:rPr lang="zh-HK" altLang="en-US" sz="2800" dirty="0"/>
              <a:t>。</a:t>
            </a:r>
            <a:endParaRPr lang="en-US" altLang="zh-TW" sz="2800" dirty="0">
              <a:solidFill>
                <a:srgbClr val="3399FF"/>
              </a:solidFill>
              <a:latin typeface="Arial" charset="0"/>
              <a:ea typeface="Arial Unicode MS" pitchFamily="34" charset="-120"/>
              <a:cs typeface="Arial" charset="0"/>
            </a:endParaRPr>
          </a:p>
        </p:txBody>
      </p:sp>
      <p:sp>
        <p:nvSpPr>
          <p:cNvPr id="5" name="文字方塊 1"/>
          <p:cNvSpPr txBox="1">
            <a:spLocks noChangeArrowheads="1"/>
          </p:cNvSpPr>
          <p:nvPr/>
        </p:nvSpPr>
        <p:spPr bwMode="auto">
          <a:xfrm>
            <a:off x="539552" y="2689101"/>
            <a:ext cx="3076575" cy="523875"/>
          </a:xfrm>
          <a:prstGeom prst="rect">
            <a:avLst/>
          </a:prstGeom>
          <a:noFill/>
          <a:ln w="63500" cmpd="thickThin">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800" b="1">
                <a:solidFill>
                  <a:srgbClr val="008000"/>
                </a:solidFill>
                <a:latin typeface="Arial" charset="0"/>
                <a:cs typeface="Arial" charset="0"/>
              </a:rPr>
              <a:t>均相平衡的例子</a:t>
            </a:r>
            <a:endParaRPr kumimoji="0" lang="zh-HK" altLang="en-US" sz="2800" b="1">
              <a:solidFill>
                <a:srgbClr val="008000"/>
              </a:solidFill>
              <a:latin typeface="Arial" charset="0"/>
              <a:cs typeface="Arial" charset="0"/>
            </a:endParaRPr>
          </a:p>
        </p:txBody>
      </p:sp>
      <p:sp>
        <p:nvSpPr>
          <p:cNvPr id="6" name="矩形 2"/>
          <p:cNvSpPr>
            <a:spLocks noChangeArrowheads="1"/>
          </p:cNvSpPr>
          <p:nvPr/>
        </p:nvSpPr>
        <p:spPr bwMode="auto">
          <a:xfrm>
            <a:off x="2693789" y="3481536"/>
            <a:ext cx="38957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H</a:t>
            </a:r>
            <a:r>
              <a:rPr kumimoji="0" lang="en-US" altLang="zh-HK" sz="2800" baseline="-25000">
                <a:latin typeface="Arial" charset="0"/>
                <a:cs typeface="Arial" charset="0"/>
              </a:rPr>
              <a:t>2</a:t>
            </a:r>
            <a:r>
              <a:rPr kumimoji="0" lang="en-US" altLang="zh-HK" sz="2800">
                <a:latin typeface="Arial" charset="0"/>
                <a:cs typeface="Arial" charset="0"/>
              </a:rPr>
              <a:t>(g) + I</a:t>
            </a:r>
            <a:r>
              <a:rPr kumimoji="0" lang="en-US" altLang="zh-HK" sz="2800" baseline="-25000">
                <a:latin typeface="Arial" charset="0"/>
                <a:cs typeface="Arial" charset="0"/>
              </a:rPr>
              <a:t>2</a:t>
            </a:r>
            <a:r>
              <a:rPr kumimoji="0" lang="en-US" altLang="zh-HK" sz="2800">
                <a:latin typeface="Arial" charset="0"/>
                <a:cs typeface="Arial" charset="0"/>
              </a:rPr>
              <a:t>(g)        2HI(g)</a:t>
            </a:r>
            <a:endParaRPr kumimoji="0" lang="zh-HK" altLang="en-US" sz="2800">
              <a:solidFill>
                <a:srgbClr val="3399FF"/>
              </a:solidFill>
              <a:latin typeface="Arial" charset="0"/>
              <a:cs typeface="Arial" charset="0"/>
            </a:endParaRPr>
          </a:p>
        </p:txBody>
      </p:sp>
      <p:grpSp>
        <p:nvGrpSpPr>
          <p:cNvPr id="7" name="群組 25"/>
          <p:cNvGrpSpPr>
            <a:grpSpLocks/>
          </p:cNvGrpSpPr>
          <p:nvPr/>
        </p:nvGrpSpPr>
        <p:grpSpPr bwMode="auto">
          <a:xfrm>
            <a:off x="4794052" y="3645048"/>
            <a:ext cx="530225" cy="239713"/>
            <a:chOff x="6012160" y="2636912"/>
            <a:chExt cx="956356" cy="276710"/>
          </a:xfrm>
        </p:grpSpPr>
        <p:cxnSp>
          <p:nvCxnSpPr>
            <p:cNvPr id="8" name="直線接點 7"/>
            <p:cNvCxnSpPr/>
            <p:nvPr/>
          </p:nvCxnSpPr>
          <p:spPr>
            <a:xfrm>
              <a:off x="6012160" y="2708381"/>
              <a:ext cx="9363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2202" y="2843987"/>
              <a:ext cx="93631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p:nvPr/>
          </p:nvCxnSpPr>
          <p:spPr>
            <a:xfrm>
              <a:off x="6813896" y="2636912"/>
              <a:ext cx="134576"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接點 10"/>
            <p:cNvCxnSpPr/>
            <p:nvPr/>
          </p:nvCxnSpPr>
          <p:spPr>
            <a:xfrm>
              <a:off x="6032202" y="2842153"/>
              <a:ext cx="134578"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矩形 8"/>
          <p:cNvSpPr>
            <a:spLocks noChangeArrowheads="1"/>
          </p:cNvSpPr>
          <p:nvPr/>
        </p:nvSpPr>
        <p:spPr bwMode="auto">
          <a:xfrm>
            <a:off x="2989064" y="5332338"/>
            <a:ext cx="3844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K</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3" name="物件 9"/>
          <p:cNvGraphicFramePr>
            <a:graphicFrameLocks noChangeAspect="1"/>
          </p:cNvGraphicFramePr>
          <p:nvPr>
            <p:extLst>
              <p:ext uri="{D42A27DB-BD31-4B8C-83A1-F6EECF244321}">
                <p14:modId xmlns:p14="http://schemas.microsoft.com/office/powerpoint/2010/main" val="2205718693"/>
              </p:ext>
            </p:extLst>
          </p:nvPr>
        </p:nvGraphicFramePr>
        <p:xfrm>
          <a:off x="4644827" y="5091038"/>
          <a:ext cx="1358900" cy="482600"/>
        </p:xfrm>
        <a:graphic>
          <a:graphicData uri="http://schemas.openxmlformats.org/presentationml/2006/ole">
            <mc:AlternateContent xmlns:mc="http://schemas.openxmlformats.org/markup-compatibility/2006">
              <mc:Choice xmlns:v="urn:schemas-microsoft-com:vml" Requires="v">
                <p:oleObj spid="_x0000_s86080" name="方程式" r:id="rId4" imgW="1358310" imgH="482391" progId="Equation.3">
                  <p:embed/>
                </p:oleObj>
              </mc:Choice>
              <mc:Fallback>
                <p:oleObj name="方程式" r:id="rId4" imgW="1358310" imgH="482391"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44827" y="5091038"/>
                        <a:ext cx="13589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4" name="物件 10"/>
          <p:cNvGraphicFramePr>
            <a:graphicFrameLocks noChangeAspect="1"/>
          </p:cNvGraphicFramePr>
          <p:nvPr>
            <p:extLst>
              <p:ext uri="{D42A27DB-BD31-4B8C-83A1-F6EECF244321}">
                <p14:modId xmlns:p14="http://schemas.microsoft.com/office/powerpoint/2010/main" val="1759359214"/>
              </p:ext>
            </p:extLst>
          </p:nvPr>
        </p:nvGraphicFramePr>
        <p:xfrm>
          <a:off x="3997127" y="5702226"/>
          <a:ext cx="2603500" cy="482600"/>
        </p:xfrm>
        <a:graphic>
          <a:graphicData uri="http://schemas.openxmlformats.org/presentationml/2006/ole">
            <mc:AlternateContent xmlns:mc="http://schemas.openxmlformats.org/markup-compatibility/2006">
              <mc:Choice xmlns:v="urn:schemas-microsoft-com:vml" Requires="v">
                <p:oleObj spid="_x0000_s86081" name="方程式" r:id="rId6" imgW="2603500" imgH="482600" progId="Equation.3">
                  <p:embed/>
                </p:oleObj>
              </mc:Choice>
              <mc:Fallback>
                <p:oleObj name="方程式" r:id="rId6" imgW="2603500" imgH="482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97127" y="5702226"/>
                        <a:ext cx="26035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 name="Rectangle 2"/>
          <p:cNvSpPr>
            <a:spLocks noChangeArrowheads="1"/>
          </p:cNvSpPr>
          <p:nvPr/>
        </p:nvSpPr>
        <p:spPr bwMode="auto">
          <a:xfrm>
            <a:off x="612577" y="4221088"/>
            <a:ext cx="7343775" cy="523875"/>
          </a:xfrm>
          <a:prstGeom prst="rect">
            <a:avLst/>
          </a:prstGeom>
          <a:noFill/>
          <a:ln>
            <a:noFill/>
          </a:ln>
          <a:effectLst/>
          <a:extLst/>
        </p:spPr>
        <p:txBody>
          <a:bodyPr>
            <a:spAutoFit/>
          </a:bodyPr>
          <a:lstStyle>
            <a:lvl1pPr marL="533400" indent="-533400">
              <a:defRPr>
                <a:solidFill>
                  <a:schemeClr val="tx1"/>
                </a:solidFill>
                <a:latin typeface="Calibri" pitchFamily="34" charset="0"/>
                <a:ea typeface="新細明體" pitchFamily="18" charset="-120"/>
              </a:defRPr>
            </a:lvl1pPr>
            <a:lvl2pPr marL="742950" indent="-285750">
              <a:defRPr>
                <a:solidFill>
                  <a:schemeClr val="tx1"/>
                </a:solidFill>
                <a:latin typeface="Calibri" pitchFamily="34" charset="0"/>
                <a:ea typeface="新細明體" pitchFamily="18" charset="-120"/>
              </a:defRPr>
            </a:lvl2pPr>
            <a:lvl3pPr marL="1143000" indent="-228600">
              <a:defRPr>
                <a:solidFill>
                  <a:schemeClr val="tx1"/>
                </a:solidFill>
                <a:latin typeface="Calibri" pitchFamily="34" charset="0"/>
                <a:ea typeface="新細明體" pitchFamily="18" charset="-120"/>
              </a:defRPr>
            </a:lvl3pPr>
            <a:lvl4pPr marL="1600200" indent="-228600">
              <a:defRPr>
                <a:solidFill>
                  <a:schemeClr val="tx1"/>
                </a:solidFill>
                <a:latin typeface="Calibri" pitchFamily="34" charset="0"/>
                <a:ea typeface="新細明體" pitchFamily="18" charset="-120"/>
              </a:defRPr>
            </a:lvl4pPr>
            <a:lvl5pPr marL="2057400" indent="-228600">
              <a:defRPr>
                <a:solidFill>
                  <a:schemeClr val="tx1"/>
                </a:solidFill>
                <a:latin typeface="Calibri" pitchFamily="34" charset="0"/>
                <a:ea typeface="新細明體" pitchFamily="18" charset="-120"/>
              </a:defRPr>
            </a:lvl5pPr>
            <a:lvl6pPr marL="2514600" indent="-228600" fontAlgn="base">
              <a:spcBef>
                <a:spcPct val="0"/>
              </a:spcBef>
              <a:spcAft>
                <a:spcPct val="0"/>
              </a:spcAft>
              <a:defRPr>
                <a:solidFill>
                  <a:schemeClr val="tx1"/>
                </a:solidFill>
                <a:latin typeface="Calibri" pitchFamily="34" charset="0"/>
                <a:ea typeface="新細明體" pitchFamily="18" charset="-120"/>
              </a:defRPr>
            </a:lvl6pPr>
            <a:lvl7pPr marL="2971800" indent="-228600" fontAlgn="base">
              <a:spcBef>
                <a:spcPct val="0"/>
              </a:spcBef>
              <a:spcAft>
                <a:spcPct val="0"/>
              </a:spcAft>
              <a:defRPr>
                <a:solidFill>
                  <a:schemeClr val="tx1"/>
                </a:solidFill>
                <a:latin typeface="Calibri" pitchFamily="34" charset="0"/>
                <a:ea typeface="新細明體" pitchFamily="18" charset="-120"/>
              </a:defRPr>
            </a:lvl7pPr>
            <a:lvl8pPr marL="3429000" indent="-228600" fontAlgn="base">
              <a:spcBef>
                <a:spcPct val="0"/>
              </a:spcBef>
              <a:spcAft>
                <a:spcPct val="0"/>
              </a:spcAft>
              <a:defRPr>
                <a:solidFill>
                  <a:schemeClr val="tx1"/>
                </a:solidFill>
                <a:latin typeface="Calibri" pitchFamily="34" charset="0"/>
                <a:ea typeface="新細明體" pitchFamily="18" charset="-120"/>
              </a:defRPr>
            </a:lvl8pPr>
            <a:lvl9pPr marL="3886200" indent="-228600" fontAlgn="base">
              <a:spcBef>
                <a:spcPct val="0"/>
              </a:spcBef>
              <a:spcAft>
                <a:spcPct val="0"/>
              </a:spcAft>
              <a:defRPr>
                <a:solidFill>
                  <a:schemeClr val="tx1"/>
                </a:solidFill>
                <a:latin typeface="Calibri" pitchFamily="34" charset="0"/>
                <a:ea typeface="新細明體" pitchFamily="18" charset="-120"/>
              </a:defRPr>
            </a:lvl9pPr>
          </a:lstStyle>
          <a:p>
            <a:pPr eaLnBrk="1" hangingPunct="1">
              <a:buFontTx/>
              <a:buBlip>
                <a:blip r:embed="rId3"/>
              </a:buBlip>
              <a:defRPr/>
            </a:pPr>
            <a:r>
              <a:rPr lang="zh-TW" altLang="en-US" sz="2800" dirty="0" smtClean="0"/>
              <a:t>平衡體系中涉及的</a:t>
            </a:r>
            <a:r>
              <a:rPr lang="zh-TW" altLang="en-US" sz="2800" dirty="0" smtClean="0">
                <a:latin typeface="+mj-ea"/>
                <a:ea typeface="+mj-ea"/>
                <a:cs typeface="Arial" charset="0"/>
              </a:rPr>
              <a:t>物質都是氣相。</a:t>
            </a:r>
            <a:endParaRPr lang="en-US" altLang="zh-TW" sz="2800" dirty="0" smtClean="0">
              <a:latin typeface="+mj-ea"/>
              <a:ea typeface="+mj-ea"/>
              <a:cs typeface="Arial" charset="0"/>
            </a:endParaRPr>
          </a:p>
        </p:txBody>
      </p:sp>
    </p:spTree>
    <p:extLst>
      <p:ext uri="{BB962C8B-B14F-4D97-AF65-F5344CB8AC3E}">
        <p14:creationId xmlns:p14="http://schemas.microsoft.com/office/powerpoint/2010/main" val="2971192632"/>
      </p:ext>
    </p:extLst>
  </p:cSld>
  <p:clrMapOvr>
    <a:masterClrMapping/>
  </p:clrMapOvr>
  <p:timing>
    <p:tnLst>
      <p:par>
        <p:cTn id="1" dur="indefinite" restart="never" nodeType="tmRoot"/>
      </p:par>
    </p:tnLst>
  </p:timing>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5"/>
          <p:cNvSpPr>
            <a:spLocks noChangeArrowheads="1"/>
          </p:cNvSpPr>
          <p:nvPr/>
        </p:nvSpPr>
        <p:spPr bwMode="auto">
          <a:xfrm>
            <a:off x="252413" y="477838"/>
            <a:ext cx="19446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3200" b="1">
                <a:solidFill>
                  <a:srgbClr val="CC0000"/>
                </a:solidFill>
              </a:rPr>
              <a:t>多相平衡</a:t>
            </a:r>
            <a:endParaRPr lang="en-US" altLang="zh-TW" sz="3200" b="1">
              <a:solidFill>
                <a:srgbClr val="CC0000"/>
              </a:solidFill>
            </a:endParaRPr>
          </a:p>
        </p:txBody>
      </p:sp>
      <p:sp>
        <p:nvSpPr>
          <p:cNvPr id="3" name="Rectangle 2"/>
          <p:cNvSpPr>
            <a:spLocks noChangeArrowheads="1"/>
          </p:cNvSpPr>
          <p:nvPr/>
        </p:nvSpPr>
        <p:spPr bwMode="auto">
          <a:xfrm>
            <a:off x="323850" y="1330325"/>
            <a:ext cx="8424863"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lang="zh-TW" altLang="en-US" sz="2800"/>
              <a:t>當平衡體系中有 </a:t>
            </a:r>
            <a:r>
              <a:rPr lang="zh-TW" altLang="en-US" sz="3200" b="1">
                <a:solidFill>
                  <a:srgbClr val="3399FF"/>
                </a:solidFill>
              </a:rPr>
              <a:t>兩個或以上的相</a:t>
            </a:r>
            <a:r>
              <a:rPr lang="zh-TW" altLang="en-US" sz="2800" b="1"/>
              <a:t> </a:t>
            </a:r>
            <a:r>
              <a:rPr lang="zh-TW" altLang="en-US" sz="2800"/>
              <a:t>存在時，該體系稱為 </a:t>
            </a:r>
            <a:r>
              <a:rPr lang="zh-TW" altLang="en-US" sz="3200" b="1">
                <a:solidFill>
                  <a:srgbClr val="3399FF"/>
                </a:solidFill>
              </a:rPr>
              <a:t>多相平</a:t>
            </a:r>
            <a:r>
              <a:rPr lang="zh-HK" altLang="en-US" sz="3200" b="1">
                <a:solidFill>
                  <a:srgbClr val="3399FF"/>
                </a:solidFill>
              </a:rPr>
              <a:t>衡</a:t>
            </a:r>
            <a:r>
              <a:rPr lang="zh-HK" altLang="en-US" sz="2800"/>
              <a:t>。</a:t>
            </a:r>
            <a:endParaRPr lang="en-US" altLang="zh-TW" sz="2800">
              <a:solidFill>
                <a:srgbClr val="3399FF"/>
              </a:solidFill>
              <a:latin typeface="Arial" charset="0"/>
              <a:ea typeface="Arial Unicode MS" pitchFamily="34" charset="-120"/>
              <a:cs typeface="Arial" charset="0"/>
            </a:endParaRPr>
          </a:p>
        </p:txBody>
      </p:sp>
      <p:sp>
        <p:nvSpPr>
          <p:cNvPr id="18436" name="文字方塊 3"/>
          <p:cNvSpPr txBox="1">
            <a:spLocks noChangeArrowheads="1"/>
          </p:cNvSpPr>
          <p:nvPr/>
        </p:nvSpPr>
        <p:spPr bwMode="auto">
          <a:xfrm>
            <a:off x="323850" y="3048669"/>
            <a:ext cx="2944813" cy="523875"/>
          </a:xfrm>
          <a:prstGeom prst="rect">
            <a:avLst/>
          </a:prstGeom>
          <a:noFill/>
          <a:ln w="63500" cmpd="thickThin">
            <a:solidFill>
              <a:srgbClr val="FF66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800" b="1">
                <a:solidFill>
                  <a:srgbClr val="FF66FF"/>
                </a:solidFill>
                <a:latin typeface="Arial" charset="0"/>
                <a:cs typeface="Arial" charset="0"/>
              </a:rPr>
              <a:t>多相平衡的例子</a:t>
            </a:r>
            <a:endParaRPr kumimoji="0" lang="zh-HK" altLang="en-US" sz="2800" b="1">
              <a:solidFill>
                <a:srgbClr val="FF66FF"/>
              </a:solidFill>
              <a:latin typeface="Arial" charset="0"/>
              <a:cs typeface="Arial" charset="0"/>
            </a:endParaRPr>
          </a:p>
        </p:txBody>
      </p:sp>
      <p:sp>
        <p:nvSpPr>
          <p:cNvPr id="18437" name="矩形 4"/>
          <p:cNvSpPr>
            <a:spLocks noChangeArrowheads="1"/>
          </p:cNvSpPr>
          <p:nvPr/>
        </p:nvSpPr>
        <p:spPr bwMode="auto">
          <a:xfrm>
            <a:off x="976313" y="3748757"/>
            <a:ext cx="77009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sz="2800">
                <a:latin typeface="Arial" charset="0"/>
                <a:cs typeface="Arial" charset="0"/>
              </a:rPr>
              <a:t>2NaHCO</a:t>
            </a:r>
            <a:r>
              <a:rPr kumimoji="0" lang="en-US" altLang="zh-HK" sz="2800" baseline="-25000">
                <a:latin typeface="Arial" charset="0"/>
                <a:cs typeface="Arial" charset="0"/>
              </a:rPr>
              <a:t>3</a:t>
            </a:r>
            <a:r>
              <a:rPr kumimoji="0" lang="en-US" altLang="zh-HK" sz="2800">
                <a:latin typeface="Arial" charset="0"/>
                <a:cs typeface="Arial" charset="0"/>
              </a:rPr>
              <a:t>(s)        Na</a:t>
            </a:r>
            <a:r>
              <a:rPr kumimoji="0" lang="en-US" altLang="zh-HK" sz="2800" baseline="-25000">
                <a:latin typeface="Arial" charset="0"/>
                <a:cs typeface="Arial" charset="0"/>
              </a:rPr>
              <a:t>2</a:t>
            </a:r>
            <a:r>
              <a:rPr kumimoji="0" lang="en-US" altLang="zh-HK" sz="2800">
                <a:latin typeface="Arial" charset="0"/>
                <a:cs typeface="Arial" charset="0"/>
              </a:rPr>
              <a:t>CO</a:t>
            </a:r>
            <a:r>
              <a:rPr kumimoji="0" lang="en-US" altLang="zh-HK" sz="2800" baseline="-25000">
                <a:latin typeface="Arial" charset="0"/>
                <a:cs typeface="Arial" charset="0"/>
              </a:rPr>
              <a:t>3</a:t>
            </a:r>
            <a:r>
              <a:rPr kumimoji="0" lang="en-US" altLang="zh-HK" sz="2800">
                <a:latin typeface="Arial" charset="0"/>
                <a:cs typeface="Arial" charset="0"/>
              </a:rPr>
              <a:t>(s) + CO</a:t>
            </a:r>
            <a:r>
              <a:rPr kumimoji="0" lang="en-US" altLang="zh-HK" sz="2800" baseline="-25000">
                <a:latin typeface="Arial" charset="0"/>
                <a:cs typeface="Arial" charset="0"/>
              </a:rPr>
              <a:t>2</a:t>
            </a:r>
            <a:r>
              <a:rPr kumimoji="0" lang="en-US" altLang="zh-HK" sz="2800">
                <a:latin typeface="Arial" charset="0"/>
                <a:cs typeface="Arial" charset="0"/>
              </a:rPr>
              <a:t>(g) + H</a:t>
            </a:r>
            <a:r>
              <a:rPr kumimoji="0" lang="en-US" altLang="zh-HK" sz="2800" baseline="-25000">
                <a:latin typeface="Arial" charset="0"/>
                <a:cs typeface="Arial" charset="0"/>
              </a:rPr>
              <a:t>2</a:t>
            </a:r>
            <a:r>
              <a:rPr kumimoji="0" lang="en-US" altLang="zh-HK" sz="2800">
                <a:latin typeface="Arial" charset="0"/>
                <a:cs typeface="Arial" charset="0"/>
              </a:rPr>
              <a:t>O(g)</a:t>
            </a:r>
            <a:endParaRPr kumimoji="0" lang="zh-HK" altLang="en-US" sz="2800">
              <a:latin typeface="Arial" charset="0"/>
              <a:cs typeface="Arial" charset="0"/>
            </a:endParaRPr>
          </a:p>
        </p:txBody>
      </p:sp>
      <p:grpSp>
        <p:nvGrpSpPr>
          <p:cNvPr id="2" name="群組 25"/>
          <p:cNvGrpSpPr>
            <a:grpSpLocks/>
          </p:cNvGrpSpPr>
          <p:nvPr/>
        </p:nvGrpSpPr>
        <p:grpSpPr bwMode="auto">
          <a:xfrm>
            <a:off x="3182938" y="3912269"/>
            <a:ext cx="531812" cy="239713"/>
            <a:chOff x="6012160" y="2636912"/>
            <a:chExt cx="956356" cy="276710"/>
          </a:xfrm>
        </p:grpSpPr>
        <p:cxnSp>
          <p:nvCxnSpPr>
            <p:cNvPr id="8" name="直線接點 7"/>
            <p:cNvCxnSpPr/>
            <p:nvPr/>
          </p:nvCxnSpPr>
          <p:spPr>
            <a:xfrm>
              <a:off x="6012160" y="2708381"/>
              <a:ext cx="9363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2143" y="2843987"/>
              <a:ext cx="9363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p:nvPr/>
          </p:nvCxnSpPr>
          <p:spPr>
            <a:xfrm>
              <a:off x="6814357" y="2636912"/>
              <a:ext cx="134176"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接點 10"/>
            <p:cNvCxnSpPr/>
            <p:nvPr/>
          </p:nvCxnSpPr>
          <p:spPr>
            <a:xfrm>
              <a:off x="6032143" y="2842153"/>
              <a:ext cx="134176"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39" name="文字方塊 11"/>
          <p:cNvSpPr txBox="1">
            <a:spLocks noChangeArrowheads="1"/>
          </p:cNvSpPr>
          <p:nvPr/>
        </p:nvSpPr>
        <p:spPr bwMode="auto">
          <a:xfrm>
            <a:off x="1081088" y="4253582"/>
            <a:ext cx="1403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latin typeface="Arial" charset="0"/>
                <a:cs typeface="Arial" charset="0"/>
              </a:rPr>
              <a:t>碳酸氫鈉</a:t>
            </a:r>
            <a:endParaRPr kumimoji="0" lang="zh-HK" altLang="en-US" sz="2000">
              <a:latin typeface="Arial" charset="0"/>
              <a:cs typeface="Arial" charset="0"/>
            </a:endParaRPr>
          </a:p>
        </p:txBody>
      </p:sp>
      <p:sp>
        <p:nvSpPr>
          <p:cNvPr id="18440" name="文字方塊 12"/>
          <p:cNvSpPr txBox="1">
            <a:spLocks noChangeArrowheads="1"/>
          </p:cNvSpPr>
          <p:nvPr/>
        </p:nvSpPr>
        <p:spPr bwMode="auto">
          <a:xfrm>
            <a:off x="3870325" y="4253582"/>
            <a:ext cx="1279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latin typeface="Arial" charset="0"/>
                <a:cs typeface="Arial" charset="0"/>
              </a:rPr>
              <a:t>碳酸鈉</a:t>
            </a:r>
            <a:endParaRPr kumimoji="0" lang="zh-HK" altLang="en-US" sz="2000">
              <a:latin typeface="Arial" charset="0"/>
              <a:cs typeface="Arial" charset="0"/>
            </a:endParaRPr>
          </a:p>
        </p:txBody>
      </p:sp>
      <p:sp>
        <p:nvSpPr>
          <p:cNvPr id="18441" name="文字方塊 13"/>
          <p:cNvSpPr txBox="1">
            <a:spLocks noChangeArrowheads="1"/>
          </p:cNvSpPr>
          <p:nvPr/>
        </p:nvSpPr>
        <p:spPr bwMode="auto">
          <a:xfrm>
            <a:off x="5653088" y="4253582"/>
            <a:ext cx="1295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latin typeface="Arial" charset="0"/>
                <a:cs typeface="Arial" charset="0"/>
              </a:rPr>
              <a:t>二氧化碳</a:t>
            </a:r>
            <a:endParaRPr kumimoji="0" lang="zh-HK" altLang="en-US" sz="2000">
              <a:latin typeface="Arial" charset="0"/>
              <a:cs typeface="Arial" charset="0"/>
            </a:endParaRPr>
          </a:p>
        </p:txBody>
      </p:sp>
      <p:sp>
        <p:nvSpPr>
          <p:cNvPr id="18442" name="文字方塊 14"/>
          <p:cNvSpPr txBox="1">
            <a:spLocks noChangeArrowheads="1"/>
          </p:cNvSpPr>
          <p:nvPr/>
        </p:nvSpPr>
        <p:spPr bwMode="auto">
          <a:xfrm>
            <a:off x="7435850" y="4253582"/>
            <a:ext cx="8096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gn="ctr" eaLnBrk="1" hangingPunct="1"/>
            <a:r>
              <a:rPr kumimoji="0" lang="zh-TW" altLang="en-US" sz="2000">
                <a:latin typeface="Arial" charset="0"/>
                <a:cs typeface="Arial" charset="0"/>
              </a:rPr>
              <a:t>蒸汽</a:t>
            </a:r>
            <a:endParaRPr kumimoji="0" lang="zh-HK" altLang="en-US" sz="2000">
              <a:latin typeface="Arial" charset="0"/>
              <a:cs typeface="Arial" charset="0"/>
            </a:endParaRPr>
          </a:p>
        </p:txBody>
      </p:sp>
      <p:sp>
        <p:nvSpPr>
          <p:cNvPr id="16" name="Rectangle 2"/>
          <p:cNvSpPr>
            <a:spLocks noChangeArrowheads="1"/>
          </p:cNvSpPr>
          <p:nvPr/>
        </p:nvSpPr>
        <p:spPr bwMode="auto">
          <a:xfrm>
            <a:off x="396875" y="4994944"/>
            <a:ext cx="82089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2"/>
              </a:buBlip>
            </a:pPr>
            <a:r>
              <a:rPr lang="zh-TW" altLang="en-US" sz="2800"/>
              <a:t>平衡體系中涉及的物質是不</a:t>
            </a:r>
            <a:r>
              <a:rPr lang="zh-HK" altLang="en-US" sz="2800"/>
              <a:t>同相的。</a:t>
            </a:r>
            <a:endParaRPr lang="en-US" altLang="zh-HK" sz="2800">
              <a:latin typeface="Arial" charset="0"/>
              <a:cs typeface="Arial" charset="0"/>
            </a:endParaRPr>
          </a:p>
        </p:txBody>
      </p:sp>
    </p:spTree>
    <p:extLst>
      <p:ext uri="{BB962C8B-B14F-4D97-AF65-F5344CB8AC3E}">
        <p14:creationId xmlns:p14="http://schemas.microsoft.com/office/powerpoint/2010/main" val="943792337"/>
      </p:ext>
    </p:extLst>
  </p:cSld>
  <p:clrMapOvr>
    <a:masterClrMapping/>
  </p:clrMapOvr>
  <p:timing>
    <p:tnLst>
      <p:par>
        <p:cTn id="1" dur="indefinite" restart="never" nodeType="tmRoot"/>
      </p:par>
    </p:tnLst>
  </p:timing>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矩形 1"/>
          <p:cNvSpPr>
            <a:spLocks noChangeArrowheads="1"/>
          </p:cNvSpPr>
          <p:nvPr/>
        </p:nvSpPr>
        <p:spPr bwMode="auto">
          <a:xfrm>
            <a:off x="1187450" y="559586"/>
            <a:ext cx="60751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en-US" altLang="zh-HK" sz="2800" dirty="0">
                <a:latin typeface="Arial" charset="0"/>
                <a:cs typeface="Arial" charset="0"/>
              </a:rPr>
              <a:t>K</a:t>
            </a:r>
            <a:r>
              <a:rPr kumimoji="0" lang="en-US" altLang="zh-HK" sz="2800" baseline="-25000" dirty="0">
                <a:latin typeface="Arial" charset="0"/>
                <a:cs typeface="Arial" charset="0"/>
              </a:rPr>
              <a:t>c</a:t>
            </a:r>
            <a:r>
              <a:rPr kumimoji="0" lang="en-US" altLang="zh-HK" sz="2800" dirty="0">
                <a:latin typeface="Arial" charset="0"/>
                <a:cs typeface="Arial" charset="0"/>
              </a:rPr>
              <a:t>’ = </a:t>
            </a:r>
            <a:r>
              <a:rPr kumimoji="0" lang="en-US" altLang="zh-HK" sz="2800" baseline="45000" dirty="0" smtClean="0">
                <a:latin typeface="Arial" charset="0"/>
                <a:cs typeface="Arial" charset="0"/>
              </a:rPr>
              <a:t>_____________________________________</a:t>
            </a:r>
            <a:endParaRPr kumimoji="0" lang="zh-HK" altLang="en-US" sz="2800" dirty="0">
              <a:latin typeface="Arial" charset="0"/>
              <a:cs typeface="Arial" charset="0"/>
            </a:endParaRPr>
          </a:p>
        </p:txBody>
      </p:sp>
      <p:graphicFrame>
        <p:nvGraphicFramePr>
          <p:cNvPr id="30723" name="物件 2"/>
          <p:cNvGraphicFramePr>
            <a:graphicFrameLocks noChangeAspect="1"/>
          </p:cNvGraphicFramePr>
          <p:nvPr>
            <p:extLst>
              <p:ext uri="{D42A27DB-BD31-4B8C-83A1-F6EECF244321}">
                <p14:modId xmlns:p14="http://schemas.microsoft.com/office/powerpoint/2010/main" val="2906138508"/>
              </p:ext>
            </p:extLst>
          </p:nvPr>
        </p:nvGraphicFramePr>
        <p:xfrm>
          <a:off x="2273300" y="404664"/>
          <a:ext cx="4530948" cy="389872"/>
        </p:xfrm>
        <a:graphic>
          <a:graphicData uri="http://schemas.openxmlformats.org/presentationml/2006/ole">
            <mc:AlternateContent xmlns:mc="http://schemas.openxmlformats.org/markup-compatibility/2006">
              <mc:Choice xmlns:v="urn:schemas-microsoft-com:vml" Requires="v">
                <p:oleObj spid="_x0000_s87228" name="方程式" r:id="rId3" imgW="5461000" imgH="469900" progId="Equation.3">
                  <p:embed/>
                </p:oleObj>
              </mc:Choice>
              <mc:Fallback>
                <p:oleObj name="方程式" r:id="rId3" imgW="5461000" imgH="4699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73300" y="404664"/>
                        <a:ext cx="4530948" cy="389872"/>
                      </a:xfrm>
                      <a:prstGeom prst="rect">
                        <a:avLst/>
                      </a:prstGeom>
                      <a:noFill/>
                      <a:ln>
                        <a:noFill/>
                      </a:ln>
                      <a:extLst/>
                    </p:spPr>
                  </p:pic>
                </p:oleObj>
              </mc:Fallback>
            </mc:AlternateContent>
          </a:graphicData>
        </a:graphic>
      </p:graphicFrame>
      <p:graphicFrame>
        <p:nvGraphicFramePr>
          <p:cNvPr id="30724" name="物件 3"/>
          <p:cNvGraphicFramePr>
            <a:graphicFrameLocks noChangeAspect="1"/>
          </p:cNvGraphicFramePr>
          <p:nvPr>
            <p:extLst>
              <p:ext uri="{D42A27DB-BD31-4B8C-83A1-F6EECF244321}">
                <p14:modId xmlns:p14="http://schemas.microsoft.com/office/powerpoint/2010/main" val="4212614239"/>
              </p:ext>
            </p:extLst>
          </p:nvPr>
        </p:nvGraphicFramePr>
        <p:xfrm>
          <a:off x="3708400" y="980559"/>
          <a:ext cx="2087736" cy="421989"/>
        </p:xfrm>
        <a:graphic>
          <a:graphicData uri="http://schemas.openxmlformats.org/presentationml/2006/ole">
            <mc:AlternateContent xmlns:mc="http://schemas.openxmlformats.org/markup-compatibility/2006">
              <mc:Choice xmlns:v="urn:schemas-microsoft-com:vml" Requires="v">
                <p:oleObj spid="_x0000_s87229" name="方程式" r:id="rId5" imgW="2387600" imgH="482600" progId="Equation.3">
                  <p:embed/>
                </p:oleObj>
              </mc:Choice>
              <mc:Fallback>
                <p:oleObj name="方程式" r:id="rId5" imgW="2387600" imgH="482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08400" y="980559"/>
                        <a:ext cx="2087736" cy="421989"/>
                      </a:xfrm>
                      <a:prstGeom prst="rect">
                        <a:avLst/>
                      </a:prstGeom>
                      <a:noFill/>
                      <a:ln>
                        <a:noFill/>
                      </a:ln>
                      <a:extLst/>
                    </p:spPr>
                  </p:pic>
                </p:oleObj>
              </mc:Fallback>
            </mc:AlternateContent>
          </a:graphicData>
        </a:graphic>
      </p:graphicFrame>
      <p:sp>
        <p:nvSpPr>
          <p:cNvPr id="5" name="Rectangle 2"/>
          <p:cNvSpPr>
            <a:spLocks noChangeArrowheads="1"/>
          </p:cNvSpPr>
          <p:nvPr/>
        </p:nvSpPr>
        <p:spPr bwMode="auto">
          <a:xfrm>
            <a:off x="395288" y="1600961"/>
            <a:ext cx="604892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7"/>
              </a:buBlip>
            </a:pPr>
            <a:r>
              <a:rPr lang="zh-TW" altLang="en-US" sz="2800" dirty="0"/>
              <a:t>純淨固體的「濃度」是一個常數。</a:t>
            </a:r>
            <a:endParaRPr lang="en-US" altLang="zh-TW" sz="2800" dirty="0">
              <a:solidFill>
                <a:srgbClr val="3399FF"/>
              </a:solidFill>
              <a:latin typeface="Arial" charset="0"/>
              <a:ea typeface="Arial Unicode MS" pitchFamily="34" charset="-120"/>
              <a:cs typeface="Arial" charset="0"/>
            </a:endParaRPr>
          </a:p>
        </p:txBody>
      </p:sp>
      <p:sp>
        <p:nvSpPr>
          <p:cNvPr id="21510" name="矩形 6"/>
          <p:cNvSpPr>
            <a:spLocks noChangeArrowheads="1"/>
          </p:cNvSpPr>
          <p:nvPr/>
        </p:nvSpPr>
        <p:spPr bwMode="auto">
          <a:xfrm>
            <a:off x="1164779" y="2687806"/>
            <a:ext cx="32474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en-US" altLang="zh-HK" sz="2800" dirty="0">
                <a:latin typeface="Arial" charset="0"/>
                <a:cs typeface="Arial" charset="0"/>
              </a:rPr>
              <a:t>K</a:t>
            </a:r>
            <a:r>
              <a:rPr kumimoji="0" lang="en-US" altLang="zh-HK" sz="2800" baseline="-25000" dirty="0">
                <a:latin typeface="Arial" charset="0"/>
                <a:cs typeface="Arial" charset="0"/>
              </a:rPr>
              <a:t>c</a:t>
            </a:r>
            <a:r>
              <a:rPr kumimoji="0" lang="en-US" altLang="zh-HK" sz="2800" dirty="0">
                <a:latin typeface="Arial" charset="0"/>
                <a:cs typeface="Arial" charset="0"/>
              </a:rPr>
              <a:t>’ </a:t>
            </a:r>
            <a:r>
              <a:rPr kumimoji="0" lang="en-US" altLang="zh-HK" sz="2800" baseline="45000" dirty="0" smtClean="0">
                <a:latin typeface="Arial" charset="0"/>
                <a:cs typeface="Arial" charset="0"/>
              </a:rPr>
              <a:t>_________________ </a:t>
            </a:r>
            <a:r>
              <a:rPr kumimoji="0" lang="en-US" altLang="zh-HK" sz="2800" dirty="0">
                <a:latin typeface="Arial" charset="0"/>
                <a:cs typeface="Arial" charset="0"/>
              </a:rPr>
              <a:t>=</a:t>
            </a:r>
            <a:endParaRPr kumimoji="0" lang="zh-HK" altLang="en-US" sz="2800" dirty="0">
              <a:latin typeface="Arial" charset="0"/>
              <a:cs typeface="Arial" charset="0"/>
            </a:endParaRPr>
          </a:p>
        </p:txBody>
      </p:sp>
      <p:graphicFrame>
        <p:nvGraphicFramePr>
          <p:cNvPr id="21511" name="物件 7"/>
          <p:cNvGraphicFramePr>
            <a:graphicFrameLocks noChangeAspect="1"/>
          </p:cNvGraphicFramePr>
          <p:nvPr>
            <p:extLst>
              <p:ext uri="{D42A27DB-BD31-4B8C-83A1-F6EECF244321}">
                <p14:modId xmlns:p14="http://schemas.microsoft.com/office/powerpoint/2010/main" val="3586688894"/>
              </p:ext>
            </p:extLst>
          </p:nvPr>
        </p:nvGraphicFramePr>
        <p:xfrm>
          <a:off x="4477197" y="2740367"/>
          <a:ext cx="2831107" cy="407591"/>
        </p:xfrm>
        <a:graphic>
          <a:graphicData uri="http://schemas.openxmlformats.org/presentationml/2006/ole">
            <mc:AlternateContent xmlns:mc="http://schemas.openxmlformats.org/markup-compatibility/2006">
              <mc:Choice xmlns:v="urn:schemas-microsoft-com:vml" Requires="v">
                <p:oleObj spid="_x0000_s87230" name="方程式" r:id="rId8" imgW="3263900" imgH="469900" progId="Equation.3">
                  <p:embed/>
                </p:oleObj>
              </mc:Choice>
              <mc:Fallback>
                <p:oleObj name="方程式" r:id="rId8" imgW="3263900" imgH="4699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77197" y="2740367"/>
                        <a:ext cx="2831107" cy="407591"/>
                      </a:xfrm>
                      <a:prstGeom prst="rect">
                        <a:avLst/>
                      </a:prstGeom>
                      <a:noFill/>
                      <a:ln>
                        <a:noFill/>
                      </a:ln>
                      <a:extLst/>
                    </p:spPr>
                  </p:pic>
                </p:oleObj>
              </mc:Fallback>
            </mc:AlternateContent>
          </a:graphicData>
        </a:graphic>
      </p:graphicFrame>
      <p:graphicFrame>
        <p:nvGraphicFramePr>
          <p:cNvPr id="21512" name="物件 8"/>
          <p:cNvGraphicFramePr>
            <a:graphicFrameLocks noChangeAspect="1"/>
          </p:cNvGraphicFramePr>
          <p:nvPr>
            <p:extLst>
              <p:ext uri="{D42A27DB-BD31-4B8C-83A1-F6EECF244321}">
                <p14:modId xmlns:p14="http://schemas.microsoft.com/office/powerpoint/2010/main" val="3443862867"/>
              </p:ext>
            </p:extLst>
          </p:nvPr>
        </p:nvGraphicFramePr>
        <p:xfrm>
          <a:off x="1885504" y="2556884"/>
          <a:ext cx="1943621" cy="392860"/>
        </p:xfrm>
        <a:graphic>
          <a:graphicData uri="http://schemas.openxmlformats.org/presentationml/2006/ole">
            <mc:AlternateContent xmlns:mc="http://schemas.openxmlformats.org/markup-compatibility/2006">
              <mc:Choice xmlns:v="urn:schemas-microsoft-com:vml" Requires="v">
                <p:oleObj spid="_x0000_s87231" name="方程式" r:id="rId10" imgW="2387600" imgH="482600" progId="Equation.3">
                  <p:embed/>
                </p:oleObj>
              </mc:Choice>
              <mc:Fallback>
                <p:oleObj name="方程式" r:id="rId10" imgW="2387600" imgH="482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85504" y="2556884"/>
                        <a:ext cx="1943621" cy="392860"/>
                      </a:xfrm>
                      <a:prstGeom prst="rect">
                        <a:avLst/>
                      </a:prstGeom>
                      <a:noFill/>
                      <a:ln>
                        <a:noFill/>
                      </a:ln>
                      <a:extLst/>
                    </p:spPr>
                  </p:pic>
                </p:oleObj>
              </mc:Fallback>
            </mc:AlternateContent>
          </a:graphicData>
        </a:graphic>
      </p:graphicFrame>
      <p:graphicFrame>
        <p:nvGraphicFramePr>
          <p:cNvPr id="21513" name="物件 9"/>
          <p:cNvGraphicFramePr>
            <a:graphicFrameLocks noChangeAspect="1"/>
          </p:cNvGraphicFramePr>
          <p:nvPr>
            <p:extLst>
              <p:ext uri="{D42A27DB-BD31-4B8C-83A1-F6EECF244321}">
                <p14:modId xmlns:p14="http://schemas.microsoft.com/office/powerpoint/2010/main" val="1123736778"/>
              </p:ext>
            </p:extLst>
          </p:nvPr>
        </p:nvGraphicFramePr>
        <p:xfrm>
          <a:off x="1884909" y="3028399"/>
          <a:ext cx="1875358" cy="404907"/>
        </p:xfrm>
        <a:graphic>
          <a:graphicData uri="http://schemas.openxmlformats.org/presentationml/2006/ole">
            <mc:AlternateContent xmlns:mc="http://schemas.openxmlformats.org/markup-compatibility/2006">
              <mc:Choice xmlns:v="urn:schemas-microsoft-com:vml" Requires="v">
                <p:oleObj spid="_x0000_s87232" name="方程式" r:id="rId11" imgW="2235200" imgH="482600" progId="Equation.3">
                  <p:embed/>
                </p:oleObj>
              </mc:Choice>
              <mc:Fallback>
                <p:oleObj name="方程式" r:id="rId11" imgW="2235200" imgH="482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884909" y="3028399"/>
                        <a:ext cx="1875358" cy="404907"/>
                      </a:xfrm>
                      <a:prstGeom prst="rect">
                        <a:avLst/>
                      </a:prstGeom>
                      <a:noFill/>
                      <a:ln>
                        <a:noFill/>
                      </a:ln>
                      <a:extLst/>
                    </p:spPr>
                  </p:pic>
                </p:oleObj>
              </mc:Fallback>
            </mc:AlternateContent>
          </a:graphicData>
        </a:graphic>
      </p:graphicFrame>
      <p:sp>
        <p:nvSpPr>
          <p:cNvPr id="21514" name="矩形 10"/>
          <p:cNvSpPr>
            <a:spLocks noChangeArrowheads="1"/>
          </p:cNvSpPr>
          <p:nvPr/>
        </p:nvSpPr>
        <p:spPr bwMode="auto">
          <a:xfrm>
            <a:off x="3132237" y="4213068"/>
            <a:ext cx="12779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tabLst>
                <a:tab pos="2509838" algn="l"/>
              </a:tabLst>
              <a:defRPr kumimoji="1">
                <a:solidFill>
                  <a:schemeClr val="tx1"/>
                </a:solidFill>
                <a:latin typeface="Calibri" pitchFamily="34" charset="0"/>
                <a:ea typeface="新細明體" pitchFamily="18" charset="-120"/>
              </a:defRPr>
            </a:lvl1pPr>
            <a:lvl2pPr marL="742950" indent="-285750">
              <a:tabLst>
                <a:tab pos="2509838" algn="l"/>
              </a:tabLst>
              <a:defRPr kumimoji="1">
                <a:solidFill>
                  <a:schemeClr val="tx1"/>
                </a:solidFill>
                <a:latin typeface="Calibri" pitchFamily="34" charset="0"/>
                <a:ea typeface="新細明體" pitchFamily="18" charset="-120"/>
              </a:defRPr>
            </a:lvl2pPr>
            <a:lvl3pPr marL="1143000" indent="-228600">
              <a:tabLst>
                <a:tab pos="2509838" algn="l"/>
              </a:tabLst>
              <a:defRPr kumimoji="1">
                <a:solidFill>
                  <a:schemeClr val="tx1"/>
                </a:solidFill>
                <a:latin typeface="Calibri" pitchFamily="34" charset="0"/>
                <a:ea typeface="新細明體" pitchFamily="18" charset="-120"/>
              </a:defRPr>
            </a:lvl3pPr>
            <a:lvl4pPr marL="1600200" indent="-228600">
              <a:tabLst>
                <a:tab pos="2509838" algn="l"/>
              </a:tabLst>
              <a:defRPr kumimoji="1">
                <a:solidFill>
                  <a:schemeClr val="tx1"/>
                </a:solidFill>
                <a:latin typeface="Calibri" pitchFamily="34" charset="0"/>
                <a:ea typeface="新細明體" pitchFamily="18" charset="-120"/>
              </a:defRPr>
            </a:lvl4pPr>
            <a:lvl5pPr marL="2057400" indent="-228600">
              <a:tabLst>
                <a:tab pos="2509838" algn="l"/>
              </a:tabLst>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tabLst>
                <a:tab pos="2509838" algn="l"/>
              </a:tabLst>
              <a:defRPr kumimoji="1">
                <a:solidFill>
                  <a:schemeClr val="tx1"/>
                </a:solidFill>
                <a:latin typeface="Calibri" pitchFamily="34" charset="0"/>
                <a:ea typeface="新細明體" pitchFamily="18" charset="-120"/>
              </a:defRPr>
            </a:lvl9pPr>
          </a:lstStyle>
          <a:p>
            <a:pPr eaLnBrk="1" hangingPunct="1"/>
            <a:r>
              <a:rPr kumimoji="0" lang="zh-TW" altLang="en-US" sz="2800">
                <a:latin typeface="Arial" charset="0"/>
                <a:cs typeface="Arial" charset="0"/>
              </a:rPr>
              <a:t>或 </a:t>
            </a:r>
            <a:r>
              <a:rPr kumimoji="0" lang="en-US" altLang="zh-HK" sz="2800">
                <a:latin typeface="Arial" charset="0"/>
                <a:cs typeface="Arial" charset="0"/>
              </a:rPr>
              <a:t>K</a:t>
            </a:r>
            <a:r>
              <a:rPr kumimoji="0" lang="en-US" altLang="zh-HK" sz="2800" baseline="-25000">
                <a:latin typeface="Arial" charset="0"/>
                <a:cs typeface="Arial" charset="0"/>
              </a:rPr>
              <a:t>c</a:t>
            </a:r>
            <a:r>
              <a:rPr kumimoji="0" lang="en-US" altLang="zh-HK" sz="2800" baseline="45000">
                <a:latin typeface="Arial" charset="0"/>
                <a:cs typeface="Arial" charset="0"/>
              </a:rPr>
              <a:t> </a:t>
            </a:r>
            <a:r>
              <a:rPr kumimoji="0" lang="en-US" altLang="zh-HK" sz="2800">
                <a:latin typeface="Arial" charset="0"/>
                <a:cs typeface="Arial" charset="0"/>
              </a:rPr>
              <a:t>=</a:t>
            </a:r>
            <a:endParaRPr kumimoji="0" lang="zh-HK" altLang="en-US" sz="2800">
              <a:latin typeface="Arial" charset="0"/>
              <a:cs typeface="Arial" charset="0"/>
            </a:endParaRPr>
          </a:p>
        </p:txBody>
      </p:sp>
      <p:graphicFrame>
        <p:nvGraphicFramePr>
          <p:cNvPr id="21515" name="物件 11"/>
          <p:cNvGraphicFramePr>
            <a:graphicFrameLocks noChangeAspect="1"/>
          </p:cNvGraphicFramePr>
          <p:nvPr>
            <p:extLst>
              <p:ext uri="{D42A27DB-BD31-4B8C-83A1-F6EECF244321}">
                <p14:modId xmlns:p14="http://schemas.microsoft.com/office/powerpoint/2010/main" val="1393340638"/>
              </p:ext>
            </p:extLst>
          </p:nvPr>
        </p:nvGraphicFramePr>
        <p:xfrm>
          <a:off x="4427637" y="4322216"/>
          <a:ext cx="2880667" cy="414726"/>
        </p:xfrm>
        <a:graphic>
          <a:graphicData uri="http://schemas.openxmlformats.org/presentationml/2006/ole">
            <mc:AlternateContent xmlns:mc="http://schemas.openxmlformats.org/markup-compatibility/2006">
              <mc:Choice xmlns:v="urn:schemas-microsoft-com:vml" Requires="v">
                <p:oleObj spid="_x0000_s87233" name="方程式" r:id="rId13" imgW="3263900" imgH="469900" progId="Equation.3">
                  <p:embed/>
                </p:oleObj>
              </mc:Choice>
              <mc:Fallback>
                <p:oleObj name="方程式" r:id="rId13" imgW="3263900" imgH="4699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427637" y="4322216"/>
                        <a:ext cx="2880667" cy="414726"/>
                      </a:xfrm>
                      <a:prstGeom prst="rect">
                        <a:avLst/>
                      </a:prstGeom>
                      <a:noFill/>
                      <a:ln>
                        <a:noFill/>
                      </a:ln>
                      <a:extLst/>
                    </p:spPr>
                  </p:pic>
                </p:oleObj>
              </mc:Fallback>
            </mc:AlternateContent>
          </a:graphicData>
        </a:graphic>
      </p:graphicFrame>
      <p:sp>
        <p:nvSpPr>
          <p:cNvPr id="13" name="左大括弧 12"/>
          <p:cNvSpPr/>
          <p:nvPr/>
        </p:nvSpPr>
        <p:spPr>
          <a:xfrm rot="16200000">
            <a:off x="2496977" y="2128298"/>
            <a:ext cx="360039" cy="2880321"/>
          </a:xfrm>
          <a:prstGeom prst="leftBrace">
            <a:avLst/>
          </a:prstGeom>
          <a:ln w="19050">
            <a:solidFill>
              <a:srgbClr val="FF6600"/>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kumimoji="0" lang="zh-HK" altLang="en-US" dirty="0"/>
          </a:p>
        </p:txBody>
      </p:sp>
      <p:sp>
        <p:nvSpPr>
          <p:cNvPr id="21517" name="文字方塊 13"/>
          <p:cNvSpPr txBox="1">
            <a:spLocks noChangeArrowheads="1"/>
          </p:cNvSpPr>
          <p:nvPr/>
        </p:nvSpPr>
        <p:spPr bwMode="auto">
          <a:xfrm>
            <a:off x="1812901" y="3676471"/>
            <a:ext cx="16209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zh-TW" altLang="en-US" sz="2800" b="1" dirty="0">
                <a:solidFill>
                  <a:srgbClr val="FF6600"/>
                </a:solidFill>
                <a:latin typeface="Arial" charset="0"/>
                <a:cs typeface="Arial" charset="0"/>
              </a:rPr>
              <a:t>一個常數</a:t>
            </a:r>
            <a:endParaRPr kumimoji="0" lang="zh-HK" altLang="en-US" sz="2800" b="1" dirty="0">
              <a:solidFill>
                <a:srgbClr val="FF6600"/>
              </a:solidFill>
              <a:latin typeface="Arial" charset="0"/>
              <a:cs typeface="Arial" charset="0"/>
            </a:endParaRPr>
          </a:p>
        </p:txBody>
      </p:sp>
      <p:sp>
        <p:nvSpPr>
          <p:cNvPr id="18" name="Rectangle 2"/>
          <p:cNvSpPr>
            <a:spLocks noChangeArrowheads="1"/>
          </p:cNvSpPr>
          <p:nvPr/>
        </p:nvSpPr>
        <p:spPr bwMode="auto">
          <a:xfrm>
            <a:off x="446088" y="5069276"/>
            <a:ext cx="57820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3400" indent="-53340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7"/>
              </a:buBlip>
            </a:pPr>
            <a:r>
              <a:rPr lang="zh-TW" altLang="en-US" sz="2800" b="1" dirty="0" smtClean="0">
                <a:solidFill>
                  <a:srgbClr val="0070C0"/>
                </a:solidFill>
              </a:rPr>
              <a:t>液體</a:t>
            </a:r>
            <a:r>
              <a:rPr lang="zh-TW" altLang="en-US" sz="2800" b="1" dirty="0">
                <a:solidFill>
                  <a:srgbClr val="0070C0"/>
                </a:solidFill>
              </a:rPr>
              <a:t>的「濃度」也是一個常數</a:t>
            </a:r>
            <a:r>
              <a:rPr lang="zh-TW" altLang="en-US" sz="2800" dirty="0"/>
              <a:t>。</a:t>
            </a:r>
            <a:endParaRPr lang="en-US" altLang="zh-TW" sz="2800" dirty="0">
              <a:solidFill>
                <a:srgbClr val="3399FF"/>
              </a:solidFill>
              <a:latin typeface="Arial" charset="0"/>
              <a:ea typeface="Arial Unicode MS" pitchFamily="34" charset="-120"/>
              <a:cs typeface="Arial" charset="0"/>
            </a:endParaRPr>
          </a:p>
        </p:txBody>
      </p:sp>
      <p:sp>
        <p:nvSpPr>
          <p:cNvPr id="19" name="Rectangle 2"/>
          <p:cNvSpPr>
            <a:spLocks noChangeArrowheads="1"/>
          </p:cNvSpPr>
          <p:nvPr/>
        </p:nvSpPr>
        <p:spPr bwMode="auto">
          <a:xfrm>
            <a:off x="446088" y="5715272"/>
            <a:ext cx="843121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7"/>
              </a:buBlip>
            </a:pPr>
            <a:r>
              <a:rPr lang="en-US" altLang="zh-HK" sz="2800" dirty="0">
                <a:latin typeface="Arial" charset="0"/>
                <a:cs typeface="Arial" charset="0"/>
                <a:sym typeface="Symbol" pitchFamily="18" charset="2"/>
              </a:rPr>
              <a:t> </a:t>
            </a:r>
            <a:r>
              <a:rPr lang="zh-TW" altLang="en-US" sz="2800" dirty="0"/>
              <a:t>多相平衡中的純淨固體和液體的「濃度」並不包括在 </a:t>
            </a:r>
            <a:r>
              <a:rPr lang="en-US" altLang="zh-HK" sz="2800" dirty="0">
                <a:latin typeface="Arial" charset="0"/>
                <a:cs typeface="Arial" charset="0"/>
              </a:rPr>
              <a:t>K</a:t>
            </a:r>
            <a:r>
              <a:rPr lang="en-US" altLang="zh-HK" sz="2800" baseline="-25000" dirty="0">
                <a:latin typeface="Arial" charset="0"/>
                <a:cs typeface="Arial" charset="0"/>
              </a:rPr>
              <a:t>c </a:t>
            </a:r>
            <a:r>
              <a:rPr lang="zh-TW" altLang="en-US" sz="2800" dirty="0"/>
              <a:t>表示式內。</a:t>
            </a:r>
            <a:endParaRPr lang="en-US" altLang="zh-TW" sz="2800" dirty="0">
              <a:solidFill>
                <a:srgbClr val="3399FF"/>
              </a:solidFill>
              <a:latin typeface="Arial" charset="0"/>
              <a:ea typeface="Arial Unicode MS" pitchFamily="34" charset="-120"/>
              <a:cs typeface="Arial" charset="0"/>
            </a:endParaRPr>
          </a:p>
        </p:txBody>
      </p:sp>
    </p:spTree>
    <p:extLst>
      <p:ext uri="{BB962C8B-B14F-4D97-AF65-F5344CB8AC3E}">
        <p14:creationId xmlns:p14="http://schemas.microsoft.com/office/powerpoint/2010/main" val="3797017779"/>
      </p:ext>
    </p:extLst>
  </p:cSld>
  <p:clrMapOvr>
    <a:masterClrMapping/>
  </p:clrMapOvr>
  <p:timing>
    <p:tnLst>
      <p:par>
        <p:cTn id="1" dur="indefinite" restart="never" nodeType="tmRoot"/>
      </p:par>
    </p:tnLst>
  </p:timing>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4"/>
          <p:cNvSpPr>
            <a:spLocks noChangeArrowheads="1"/>
          </p:cNvSpPr>
          <p:nvPr/>
        </p:nvSpPr>
        <p:spPr bwMode="auto">
          <a:xfrm>
            <a:off x="323528" y="188640"/>
            <a:ext cx="5329238" cy="585787"/>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平衡</a:t>
            </a:r>
            <a:r>
              <a:rPr kumimoji="0" lang="zh-TW" altLang="en-US" sz="3200" b="1" dirty="0">
                <a:solidFill>
                  <a:srgbClr val="0033CC"/>
                </a:solidFill>
                <a:latin typeface="Arial" panose="020B0604020202020204" pitchFamily="34" charset="0"/>
                <a:ea typeface="+mn-ea"/>
                <a:cs typeface="Arial" panose="020B0604020202020204" pitchFamily="34" charset="0"/>
              </a:rPr>
              <a:t>常數所提供的資料</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30723" name="Rectangle 5"/>
          <p:cNvSpPr>
            <a:spLocks noChangeArrowheads="1"/>
          </p:cNvSpPr>
          <p:nvPr/>
        </p:nvSpPr>
        <p:spPr bwMode="auto">
          <a:xfrm>
            <a:off x="323528" y="836712"/>
            <a:ext cx="4465637"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3200" b="1" dirty="0">
                <a:solidFill>
                  <a:srgbClr val="CC0000"/>
                </a:solidFill>
              </a:rPr>
              <a:t>平衡常數和反應的程度</a:t>
            </a:r>
            <a:endParaRPr lang="en-US" altLang="zh-TW" sz="3200" b="1" dirty="0">
              <a:solidFill>
                <a:srgbClr val="CC0000"/>
              </a:solidFill>
            </a:endParaRPr>
          </a:p>
        </p:txBody>
      </p:sp>
      <p:graphicFrame>
        <p:nvGraphicFramePr>
          <p:cNvPr id="8" name="表格 7"/>
          <p:cNvGraphicFramePr>
            <a:graphicFrameLocks noGrp="1"/>
          </p:cNvGraphicFramePr>
          <p:nvPr>
            <p:extLst>
              <p:ext uri="{D42A27DB-BD31-4B8C-83A1-F6EECF244321}">
                <p14:modId xmlns:p14="http://schemas.microsoft.com/office/powerpoint/2010/main" val="338208442"/>
              </p:ext>
            </p:extLst>
          </p:nvPr>
        </p:nvGraphicFramePr>
        <p:xfrm>
          <a:off x="250825" y="2773636"/>
          <a:ext cx="8713788" cy="3895724"/>
        </p:xfrm>
        <a:graphic>
          <a:graphicData uri="http://schemas.openxmlformats.org/drawingml/2006/table">
            <a:tbl>
              <a:tblPr firstRow="1" bandRow="1">
                <a:tableStyleId>{5940675A-B579-460E-94D1-54222C63F5DA}</a:tableStyleId>
              </a:tblPr>
              <a:tblGrid>
                <a:gridCol w="1872357">
                  <a:extLst>
                    <a:ext uri="{9D8B030D-6E8A-4147-A177-3AD203B41FA5}">
                      <a16:colId xmlns:a16="http://schemas.microsoft.com/office/drawing/2014/main" xmlns="" val="20000"/>
                    </a:ext>
                  </a:extLst>
                </a:gridCol>
                <a:gridCol w="6841431">
                  <a:extLst>
                    <a:ext uri="{9D8B030D-6E8A-4147-A177-3AD203B41FA5}">
                      <a16:colId xmlns:a16="http://schemas.microsoft.com/office/drawing/2014/main" xmlns="" val="20001"/>
                    </a:ext>
                  </a:extLst>
                </a:gridCol>
              </a:tblGrid>
              <a:tr h="655829">
                <a:tc>
                  <a:txBody>
                    <a:bodyPr/>
                    <a:lstStyle/>
                    <a:p>
                      <a:pPr algn="ctr"/>
                      <a:r>
                        <a:rPr lang="en-US" altLang="zh-HK" sz="2800" b="1" dirty="0" smtClean="0">
                          <a:solidFill>
                            <a:schemeClr val="bg1"/>
                          </a:solidFill>
                          <a:latin typeface="Arial" panose="020B0604020202020204" pitchFamily="34" charset="0"/>
                          <a:cs typeface="Arial" panose="020B0604020202020204" pitchFamily="34" charset="0"/>
                        </a:rPr>
                        <a:t>K</a:t>
                      </a:r>
                      <a:r>
                        <a:rPr lang="en-US" altLang="zh-HK" sz="2800" b="1" baseline="-25000" dirty="0" smtClean="0">
                          <a:solidFill>
                            <a:schemeClr val="bg1"/>
                          </a:solidFill>
                          <a:latin typeface="Arial" panose="020B0604020202020204" pitchFamily="34" charset="0"/>
                          <a:cs typeface="Arial" panose="020B0604020202020204" pitchFamily="34" charset="0"/>
                        </a:rPr>
                        <a:t>c </a:t>
                      </a:r>
                      <a:r>
                        <a:rPr lang="zh-TW" altLang="en-US" sz="2800" b="1" baseline="0" dirty="0" smtClean="0">
                          <a:solidFill>
                            <a:schemeClr val="bg1"/>
                          </a:solidFill>
                          <a:latin typeface="Arial" panose="020B0604020202020204" pitchFamily="34" charset="0"/>
                          <a:cs typeface="Arial" panose="020B0604020202020204" pitchFamily="34" charset="0"/>
                        </a:rPr>
                        <a:t>的數值</a:t>
                      </a:r>
                      <a:endParaRPr lang="zh-HK" altLang="en-US" sz="2800" b="1" baseline="-25000" dirty="0">
                        <a:solidFill>
                          <a:schemeClr val="bg1"/>
                        </a:solidFill>
                        <a:latin typeface="Arial" panose="020B0604020202020204" pitchFamily="34" charset="0"/>
                        <a:cs typeface="Arial" panose="020B0604020202020204" pitchFamily="34" charset="0"/>
                      </a:endParaRPr>
                    </a:p>
                  </a:txBody>
                  <a:tcPr marL="91450" marR="91450" marT="45733" marB="45733" anchor="ctr">
                    <a:lnL w="12700" cap="flat" cmpd="sng" algn="ctr">
                      <a:solidFill>
                        <a:srgbClr val="00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solidFill>
                      <a:srgbClr val="0099FF"/>
                    </a:solidFill>
                  </a:tcPr>
                </a:tc>
                <a:tc>
                  <a:txBody>
                    <a:bodyPr/>
                    <a:lstStyle/>
                    <a:p>
                      <a:pPr algn="ctr"/>
                      <a:r>
                        <a:rPr lang="zh-TW" altLang="en-US" sz="2800" b="1" dirty="0" smtClean="0">
                          <a:solidFill>
                            <a:schemeClr val="bg1"/>
                          </a:solidFill>
                          <a:latin typeface="Arial" panose="020B0604020202020204" pitchFamily="34" charset="0"/>
                          <a:cs typeface="Arial" panose="020B0604020202020204" pitchFamily="34" charset="0"/>
                        </a:rPr>
                        <a:t>反應程度</a:t>
                      </a:r>
                      <a:endParaRPr lang="zh-HK" altLang="en-US" sz="2800" b="1" dirty="0">
                        <a:solidFill>
                          <a:schemeClr val="bg1"/>
                        </a:solidFill>
                        <a:latin typeface="Arial" panose="020B0604020202020204" pitchFamily="34" charset="0"/>
                        <a:cs typeface="Arial" panose="020B0604020202020204" pitchFamily="34" charset="0"/>
                      </a:endParaRPr>
                    </a:p>
                  </a:txBody>
                  <a:tcPr marL="91450" marR="91450" marT="45733" marB="45733" anchor="ctr">
                    <a:lnL w="12700" cap="flat" cmpd="sng" algn="ctr">
                      <a:solidFill>
                        <a:schemeClr val="bg1"/>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solidFill>
                      <a:srgbClr val="0099FF"/>
                    </a:solidFill>
                  </a:tcPr>
                </a:tc>
                <a:extLst>
                  <a:ext uri="{0D108BD9-81ED-4DB2-BD59-A6C34878D82A}">
                    <a16:rowId xmlns:a16="http://schemas.microsoft.com/office/drawing/2014/main" xmlns="" val="10000"/>
                  </a:ext>
                </a:extLst>
              </a:tr>
              <a:tr h="1079965">
                <a:tc>
                  <a:txBody>
                    <a:bodyPr/>
                    <a:lstStyle/>
                    <a:p>
                      <a:pPr algn="l"/>
                      <a:endParaRPr lang="zh-HK" altLang="en-US" sz="2800" b="1" baseline="0" dirty="0">
                        <a:latin typeface="Arial" panose="020B0604020202020204" pitchFamily="34" charset="0"/>
                        <a:cs typeface="Arial" panose="020B0604020202020204" pitchFamily="34" charset="0"/>
                      </a:endParaRPr>
                    </a:p>
                  </a:txBody>
                  <a:tcPr marL="91450" marR="91450" marT="45733" marB="45733" anchor="ctr">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solidFill>
                      <a:schemeClr val="bg1"/>
                    </a:solidFill>
                  </a:tcPr>
                </a:tc>
                <a:tc>
                  <a:txBody>
                    <a:bodyPr/>
                    <a:lstStyle/>
                    <a:p>
                      <a:endParaRPr lang="zh-HK" altLang="en-US" sz="2800" b="1" dirty="0">
                        <a:latin typeface="Arial" panose="020B0604020202020204" pitchFamily="34" charset="0"/>
                        <a:cs typeface="Arial" panose="020B0604020202020204" pitchFamily="34" charset="0"/>
                      </a:endParaRPr>
                    </a:p>
                  </a:txBody>
                  <a:tcPr marL="91450" marR="91450" marT="45733" marB="45733" anchor="ctr">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1079965">
                <a:tc>
                  <a:txBody>
                    <a:bodyPr/>
                    <a:lstStyle/>
                    <a:p>
                      <a:pPr algn="l"/>
                      <a:endParaRPr lang="zh-HK" altLang="en-US" sz="2800" b="1" dirty="0">
                        <a:latin typeface="Arial" panose="020B0604020202020204" pitchFamily="34" charset="0"/>
                        <a:cs typeface="Arial" panose="020B0604020202020204" pitchFamily="34" charset="0"/>
                      </a:endParaRPr>
                    </a:p>
                  </a:txBody>
                  <a:tcPr marL="91450" marR="91450" marT="45733" marB="45733" anchor="ctr">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solidFill>
                      <a:schemeClr val="bg1"/>
                    </a:solidFill>
                  </a:tcPr>
                </a:tc>
                <a:tc>
                  <a:txBody>
                    <a:bodyPr/>
                    <a:lstStyle/>
                    <a:p>
                      <a:endParaRPr lang="zh-HK" altLang="en-US" sz="2800" b="1" dirty="0" smtClean="0">
                        <a:latin typeface="Arial" panose="020B0604020202020204" pitchFamily="34" charset="0"/>
                        <a:cs typeface="Arial" panose="020B0604020202020204" pitchFamily="34" charset="0"/>
                      </a:endParaRPr>
                    </a:p>
                  </a:txBody>
                  <a:tcPr marL="91450" marR="91450" marT="45733" marB="45733" anchor="ctr">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107996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HK" altLang="en-US" sz="2800" b="1" baseline="0" dirty="0" smtClean="0">
                        <a:latin typeface="Arial" panose="020B0604020202020204" pitchFamily="34" charset="0"/>
                        <a:cs typeface="Arial" panose="020B0604020202020204" pitchFamily="34" charset="0"/>
                      </a:endParaRPr>
                    </a:p>
                  </a:txBody>
                  <a:tcPr marL="91450" marR="91450" marT="45733" marB="45733" anchor="ctr">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solidFill>
                      <a:schemeClr val="bg1"/>
                    </a:solidFill>
                  </a:tcPr>
                </a:tc>
                <a:tc>
                  <a:txBody>
                    <a:bodyPr/>
                    <a:lstStyle/>
                    <a:p>
                      <a:endParaRPr lang="zh-HK" altLang="en-US" sz="2800" b="1" dirty="0" smtClean="0">
                        <a:latin typeface="Arial" panose="020B0604020202020204" pitchFamily="34" charset="0"/>
                        <a:cs typeface="Arial" panose="020B0604020202020204" pitchFamily="34" charset="0"/>
                      </a:endParaRPr>
                    </a:p>
                  </a:txBody>
                  <a:tcPr marL="91450" marR="91450" marT="45733" marB="45733" anchor="ctr">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bl>
          </a:graphicData>
        </a:graphic>
      </p:graphicFrame>
      <p:sp>
        <p:nvSpPr>
          <p:cNvPr id="9" name="矩形 8"/>
          <p:cNvSpPr>
            <a:spLocks noChangeArrowheads="1"/>
          </p:cNvSpPr>
          <p:nvPr/>
        </p:nvSpPr>
        <p:spPr bwMode="auto">
          <a:xfrm>
            <a:off x="501650" y="3645174"/>
            <a:ext cx="1262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b="1">
                <a:latin typeface="Arial" charset="0"/>
                <a:cs typeface="Arial" charset="0"/>
              </a:rPr>
              <a:t>非常大</a:t>
            </a:r>
            <a:endParaRPr lang="zh-HK" altLang="en-US" sz="2800" b="1">
              <a:latin typeface="Arial" charset="0"/>
              <a:cs typeface="Arial" charset="0"/>
            </a:endParaRPr>
          </a:p>
        </p:txBody>
      </p:sp>
      <p:sp>
        <p:nvSpPr>
          <p:cNvPr id="10" name="矩形 9"/>
          <p:cNvSpPr>
            <a:spLocks noChangeArrowheads="1"/>
          </p:cNvSpPr>
          <p:nvPr/>
        </p:nvSpPr>
        <p:spPr bwMode="auto">
          <a:xfrm>
            <a:off x="250825" y="4797699"/>
            <a:ext cx="19208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b="1">
                <a:latin typeface="Arial" charset="0"/>
                <a:cs typeface="Arial" charset="0"/>
              </a:rPr>
              <a:t>大約等於 </a:t>
            </a:r>
            <a:r>
              <a:rPr lang="en-US" altLang="zh-TW" sz="2800" b="1">
                <a:latin typeface="Arial" charset="0"/>
                <a:cs typeface="Arial" charset="0"/>
              </a:rPr>
              <a:t>1</a:t>
            </a:r>
            <a:endParaRPr lang="zh-HK" altLang="en-US" sz="2800" b="1">
              <a:latin typeface="Arial" charset="0"/>
              <a:cs typeface="Arial" charset="0"/>
            </a:endParaRPr>
          </a:p>
        </p:txBody>
      </p:sp>
      <p:sp>
        <p:nvSpPr>
          <p:cNvPr id="11" name="矩形 10"/>
          <p:cNvSpPr>
            <a:spLocks noChangeArrowheads="1"/>
          </p:cNvSpPr>
          <p:nvPr/>
        </p:nvSpPr>
        <p:spPr bwMode="auto">
          <a:xfrm>
            <a:off x="2195513" y="3500711"/>
            <a:ext cx="64801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dirty="0"/>
              <a:t>平衡時，大部分反應物轉變為生成物，即 </a:t>
            </a:r>
            <a:r>
              <a:rPr lang="zh-TW" altLang="en-US" sz="2800" b="1" dirty="0">
                <a:solidFill>
                  <a:srgbClr val="3399FF"/>
                </a:solidFill>
              </a:rPr>
              <a:t>反應幾乎完</a:t>
            </a:r>
            <a:r>
              <a:rPr lang="zh-HK" altLang="en-US" sz="2800" b="1" dirty="0">
                <a:solidFill>
                  <a:srgbClr val="3399FF"/>
                </a:solidFill>
              </a:rPr>
              <a:t>成</a:t>
            </a:r>
            <a:r>
              <a:rPr lang="zh-HK" altLang="en-US" sz="2800" dirty="0"/>
              <a:t>。</a:t>
            </a:r>
            <a:endParaRPr lang="zh-HK" altLang="en-US" sz="2800" b="1" dirty="0">
              <a:latin typeface="Arial" charset="0"/>
              <a:cs typeface="Arial" charset="0"/>
            </a:endParaRPr>
          </a:p>
        </p:txBody>
      </p:sp>
      <p:sp>
        <p:nvSpPr>
          <p:cNvPr id="12" name="矩形 11"/>
          <p:cNvSpPr>
            <a:spLocks noChangeArrowheads="1"/>
          </p:cNvSpPr>
          <p:nvPr/>
        </p:nvSpPr>
        <p:spPr bwMode="auto">
          <a:xfrm>
            <a:off x="2195513" y="4797699"/>
            <a:ext cx="70072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a:t>平衡時，</a:t>
            </a:r>
            <a:r>
              <a:rPr lang="zh-TW" altLang="en-US" sz="2800" b="1">
                <a:solidFill>
                  <a:srgbClr val="3399FF"/>
                </a:solidFill>
              </a:rPr>
              <a:t>反應物和生成物的濃度幾乎相等</a:t>
            </a:r>
            <a:r>
              <a:rPr lang="zh-TW" altLang="en-US" sz="2800"/>
              <a:t>。</a:t>
            </a:r>
            <a:endParaRPr lang="zh-HK" altLang="en-US" sz="2800"/>
          </a:p>
        </p:txBody>
      </p:sp>
      <p:sp>
        <p:nvSpPr>
          <p:cNvPr id="13" name="矩形 12"/>
          <p:cNvSpPr>
            <a:spLocks noChangeArrowheads="1"/>
          </p:cNvSpPr>
          <p:nvPr/>
        </p:nvSpPr>
        <p:spPr bwMode="auto">
          <a:xfrm>
            <a:off x="539750" y="5858149"/>
            <a:ext cx="1262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2800" b="1">
                <a:latin typeface="Arial" charset="0"/>
                <a:cs typeface="Arial" charset="0"/>
              </a:rPr>
              <a:t>非常小</a:t>
            </a:r>
            <a:endParaRPr lang="zh-HK" altLang="en-US" sz="2800" b="1">
              <a:latin typeface="Arial" charset="0"/>
              <a:cs typeface="Arial" charset="0"/>
            </a:endParaRPr>
          </a:p>
        </p:txBody>
      </p:sp>
      <p:sp>
        <p:nvSpPr>
          <p:cNvPr id="14" name="矩形 13"/>
          <p:cNvSpPr>
            <a:spLocks noChangeArrowheads="1"/>
          </p:cNvSpPr>
          <p:nvPr/>
        </p:nvSpPr>
        <p:spPr bwMode="auto">
          <a:xfrm>
            <a:off x="2195513" y="5661299"/>
            <a:ext cx="648017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zh-TW" altLang="en-US" sz="2800"/>
              <a:t>反應幾乎沒有進行過。</a:t>
            </a:r>
            <a:endParaRPr lang="en-US" altLang="zh-TW" sz="2800"/>
          </a:p>
          <a:p>
            <a:r>
              <a:rPr lang="zh-TW" altLang="en-US" sz="2800"/>
              <a:t>平衡時，只有 </a:t>
            </a:r>
            <a:r>
              <a:rPr lang="zh-TW" altLang="en-US" sz="2800" b="1">
                <a:solidFill>
                  <a:srgbClr val="3399FF"/>
                </a:solidFill>
              </a:rPr>
              <a:t>極少量生成物</a:t>
            </a:r>
            <a:r>
              <a:rPr lang="zh-TW" altLang="en-US" sz="2800"/>
              <a:t>。</a:t>
            </a:r>
            <a:endParaRPr lang="zh-HK" altLang="en-US" sz="2800" b="1">
              <a:latin typeface="Arial" charset="0"/>
              <a:cs typeface="Arial" charset="0"/>
            </a:endParaRPr>
          </a:p>
        </p:txBody>
      </p:sp>
      <p:sp>
        <p:nvSpPr>
          <p:cNvPr id="15" name="文字方塊 2"/>
          <p:cNvSpPr txBox="1">
            <a:spLocks noChangeArrowheads="1"/>
          </p:cNvSpPr>
          <p:nvPr/>
        </p:nvSpPr>
        <p:spPr bwMode="auto">
          <a:xfrm>
            <a:off x="3039095" y="1565349"/>
            <a:ext cx="26130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i="1">
                <a:latin typeface="Arial" charset="0"/>
                <a:cs typeface="Arial" charset="0"/>
              </a:rPr>
              <a:t>aA + bB           cC  + dD</a:t>
            </a:r>
            <a:endParaRPr kumimoji="0" lang="zh-HK" altLang="en-US" i="1">
              <a:latin typeface="Arial" charset="0"/>
              <a:cs typeface="Arial" charset="0"/>
            </a:endParaRPr>
          </a:p>
        </p:txBody>
      </p:sp>
      <p:grpSp>
        <p:nvGrpSpPr>
          <p:cNvPr id="16" name="群組 25"/>
          <p:cNvGrpSpPr>
            <a:grpSpLocks/>
          </p:cNvGrpSpPr>
          <p:nvPr/>
        </p:nvGrpSpPr>
        <p:grpSpPr bwMode="auto">
          <a:xfrm>
            <a:off x="4166220" y="1674887"/>
            <a:ext cx="342900" cy="177800"/>
            <a:chOff x="6012160" y="2636912"/>
            <a:chExt cx="956356" cy="276710"/>
          </a:xfrm>
        </p:grpSpPr>
        <p:cxnSp>
          <p:nvCxnSpPr>
            <p:cNvPr id="17" name="直線接點 16"/>
            <p:cNvCxnSpPr/>
            <p:nvPr/>
          </p:nvCxnSpPr>
          <p:spPr>
            <a:xfrm>
              <a:off x="6012160" y="2708559"/>
              <a:ext cx="93421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接點 17"/>
            <p:cNvCxnSpPr/>
            <p:nvPr/>
          </p:nvCxnSpPr>
          <p:spPr>
            <a:xfrm>
              <a:off x="6034296" y="2844445"/>
              <a:ext cx="9342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a:off x="6813550" y="2636912"/>
              <a:ext cx="132827" cy="7164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接點 19"/>
            <p:cNvCxnSpPr/>
            <p:nvPr/>
          </p:nvCxnSpPr>
          <p:spPr>
            <a:xfrm>
              <a:off x="6034296" y="2841973"/>
              <a:ext cx="132827" cy="7164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文字方塊 9"/>
          <p:cNvSpPr txBox="1">
            <a:spLocks noChangeArrowheads="1"/>
          </p:cNvSpPr>
          <p:nvPr/>
        </p:nvSpPr>
        <p:spPr bwMode="auto">
          <a:xfrm>
            <a:off x="3369295" y="2132087"/>
            <a:ext cx="18589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kumimoji="0" lang="en-US" altLang="zh-HK">
                <a:latin typeface="Arial" charset="0"/>
                <a:cs typeface="Arial" charset="0"/>
              </a:rPr>
              <a:t>K</a:t>
            </a:r>
            <a:r>
              <a:rPr kumimoji="0" lang="en-US" altLang="zh-HK" baseline="-25000">
                <a:latin typeface="Arial" charset="0"/>
                <a:cs typeface="Arial" charset="0"/>
              </a:rPr>
              <a:t>c</a:t>
            </a:r>
            <a:r>
              <a:rPr kumimoji="0" lang="en-US" altLang="zh-HK">
                <a:latin typeface="Arial" charset="0"/>
                <a:cs typeface="Arial" charset="0"/>
              </a:rPr>
              <a:t> = </a:t>
            </a:r>
            <a:r>
              <a:rPr kumimoji="0" lang="en-US" altLang="zh-HK" baseline="45000">
                <a:latin typeface="Arial" charset="0"/>
                <a:cs typeface="Arial" charset="0"/>
              </a:rPr>
              <a:t>______________</a:t>
            </a:r>
            <a:r>
              <a:rPr kumimoji="0" lang="en-US" altLang="zh-HK">
                <a:latin typeface="Arial" charset="0"/>
                <a:cs typeface="Arial" charset="0"/>
              </a:rPr>
              <a:t> </a:t>
            </a:r>
            <a:endParaRPr kumimoji="0" lang="zh-HK" altLang="en-US">
              <a:latin typeface="Arial" charset="0"/>
              <a:cs typeface="Arial" charset="0"/>
            </a:endParaRPr>
          </a:p>
        </p:txBody>
      </p:sp>
      <p:graphicFrame>
        <p:nvGraphicFramePr>
          <p:cNvPr id="22" name="物件 11"/>
          <p:cNvGraphicFramePr>
            <a:graphicFrameLocks noChangeAspect="1"/>
          </p:cNvGraphicFramePr>
          <p:nvPr>
            <p:extLst>
              <p:ext uri="{D42A27DB-BD31-4B8C-83A1-F6EECF244321}">
                <p14:modId xmlns:p14="http://schemas.microsoft.com/office/powerpoint/2010/main" val="4236821142"/>
              </p:ext>
            </p:extLst>
          </p:nvPr>
        </p:nvGraphicFramePr>
        <p:xfrm>
          <a:off x="4047157" y="2006674"/>
          <a:ext cx="936625" cy="265113"/>
        </p:xfrm>
        <a:graphic>
          <a:graphicData uri="http://schemas.openxmlformats.org/presentationml/2006/ole">
            <mc:AlternateContent xmlns:mc="http://schemas.openxmlformats.org/markup-compatibility/2006">
              <mc:Choice xmlns:v="urn:schemas-microsoft-com:vml" Requires="v">
                <p:oleObj spid="_x0000_s88128" name="方程式" r:id="rId3" imgW="1701800" imgH="482600" progId="Equation.3">
                  <p:embed/>
                </p:oleObj>
              </mc:Choice>
              <mc:Fallback>
                <p:oleObj name="方程式" r:id="rId3" imgW="1701800" imgH="4826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47157" y="2006674"/>
                        <a:ext cx="936625" cy="265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3" name="物件 14"/>
          <p:cNvGraphicFramePr>
            <a:graphicFrameLocks noChangeAspect="1"/>
          </p:cNvGraphicFramePr>
          <p:nvPr>
            <p:extLst>
              <p:ext uri="{D42A27DB-BD31-4B8C-83A1-F6EECF244321}">
                <p14:modId xmlns:p14="http://schemas.microsoft.com/office/powerpoint/2010/main" val="52371449"/>
              </p:ext>
            </p:extLst>
          </p:nvPr>
        </p:nvGraphicFramePr>
        <p:xfrm>
          <a:off x="4074145" y="2368624"/>
          <a:ext cx="938212" cy="268288"/>
        </p:xfrm>
        <a:graphic>
          <a:graphicData uri="http://schemas.openxmlformats.org/presentationml/2006/ole">
            <mc:AlternateContent xmlns:mc="http://schemas.openxmlformats.org/markup-compatibility/2006">
              <mc:Choice xmlns:v="urn:schemas-microsoft-com:vml" Requires="v">
                <p:oleObj spid="_x0000_s88129" name="方程式" r:id="rId5" imgW="1688367" imgH="482391" progId="Equation.3">
                  <p:embed/>
                </p:oleObj>
              </mc:Choice>
              <mc:Fallback>
                <p:oleObj name="方程式" r:id="rId5" imgW="1688367" imgH="48239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4145" y="2368624"/>
                        <a:ext cx="938212" cy="2682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389954954"/>
      </p:ext>
    </p:extLst>
  </p:cSld>
  <p:clrMapOvr>
    <a:masterClrMapping/>
  </p:clrMapOvr>
  <p:timing>
    <p:tnLst>
      <p:par>
        <p:cTn id="1" dur="indefinite" restart="never" nodeType="tmRoot"/>
      </p:par>
    </p:tnLst>
  </p:timing>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5"/>
          <p:cNvSpPr>
            <a:spLocks noChangeArrowheads="1"/>
          </p:cNvSpPr>
          <p:nvPr/>
        </p:nvSpPr>
        <p:spPr bwMode="auto">
          <a:xfrm>
            <a:off x="250825" y="1052735"/>
            <a:ext cx="417671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3100" b="1">
                <a:solidFill>
                  <a:srgbClr val="CC0000"/>
                </a:solidFill>
              </a:rPr>
              <a:t>平衡常數 和 反應速率</a:t>
            </a:r>
            <a:endParaRPr lang="en-US" altLang="zh-TW" sz="3100" b="1">
              <a:solidFill>
                <a:srgbClr val="CC0000"/>
              </a:solidFill>
            </a:endParaRPr>
          </a:p>
        </p:txBody>
      </p:sp>
      <p:grpSp>
        <p:nvGrpSpPr>
          <p:cNvPr id="6" name="Group 4"/>
          <p:cNvGrpSpPr>
            <a:grpSpLocks/>
          </p:cNvGrpSpPr>
          <p:nvPr/>
        </p:nvGrpSpPr>
        <p:grpSpPr bwMode="auto">
          <a:xfrm>
            <a:off x="678864" y="2060128"/>
            <a:ext cx="8059738" cy="1512888"/>
            <a:chOff x="156" y="932"/>
            <a:chExt cx="4908" cy="346"/>
          </a:xfrm>
        </p:grpSpPr>
        <p:sp>
          <p:nvSpPr>
            <p:cNvPr id="7" name="AutoShape 5"/>
            <p:cNvSpPr>
              <a:spLocks noChangeArrowheads="1"/>
            </p:cNvSpPr>
            <p:nvPr/>
          </p:nvSpPr>
          <p:spPr bwMode="auto">
            <a:xfrm>
              <a:off x="156" y="932"/>
              <a:ext cx="4908" cy="346"/>
            </a:xfrm>
            <a:prstGeom prst="flowChartAlternateProcess">
              <a:avLst/>
            </a:prstGeom>
            <a:solidFill>
              <a:srgbClr val="FFFF00"/>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endParaRPr lang="zh-HK" altLang="en-US">
                <a:latin typeface="Arial" charset="0"/>
              </a:endParaRPr>
            </a:p>
          </p:txBody>
        </p:sp>
        <p:sp>
          <p:nvSpPr>
            <p:cNvPr id="8" name="Rectangle 6"/>
            <p:cNvSpPr>
              <a:spLocks noChangeArrowheads="1"/>
            </p:cNvSpPr>
            <p:nvPr/>
          </p:nvSpPr>
          <p:spPr bwMode="auto">
            <a:xfrm>
              <a:off x="203" y="968"/>
              <a:ext cx="4861"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r>
                <a:rPr lang="en-US" altLang="zh-HK" sz="2800">
                  <a:latin typeface="Arial" charset="0"/>
                  <a:cs typeface="Arial" charset="0"/>
                </a:rPr>
                <a:t>K</a:t>
              </a:r>
              <a:r>
                <a:rPr lang="en-US" altLang="zh-HK" sz="2800" baseline="-25000">
                  <a:latin typeface="Arial" charset="0"/>
                  <a:cs typeface="Arial" charset="0"/>
                </a:rPr>
                <a:t>c </a:t>
              </a:r>
              <a:r>
                <a:rPr lang="zh-TW" altLang="en-US" sz="2800"/>
                <a:t>的數值  </a:t>
              </a:r>
              <a:r>
                <a:rPr lang="zh-TW" altLang="en-US" sz="3200" b="1">
                  <a:solidFill>
                    <a:srgbClr val="3399FF"/>
                  </a:solidFill>
                </a:rPr>
                <a:t>只能顯示在平衡時反應的程度</a:t>
              </a:r>
              <a:r>
                <a:rPr lang="zh-TW" altLang="en-US" sz="2800">
                  <a:solidFill>
                    <a:srgbClr val="3399FF"/>
                  </a:solidFill>
                </a:rPr>
                <a:t> </a:t>
              </a:r>
              <a:r>
                <a:rPr lang="en-US" altLang="zh-TW" sz="2800"/>
                <a:t>(</a:t>
              </a:r>
              <a:r>
                <a:rPr lang="zh-TW" altLang="en-US" sz="2800"/>
                <a:t>即</a:t>
              </a:r>
              <a:r>
                <a:rPr lang="zh-TW" altLang="en-US" sz="2800" b="1"/>
                <a:t>完成進度</a:t>
              </a:r>
              <a:r>
                <a:rPr lang="en-US" altLang="zh-TW" sz="2800"/>
                <a:t>)</a:t>
              </a:r>
              <a:r>
                <a:rPr lang="zh-TW" altLang="en-US" sz="2800"/>
                <a:t>，但 </a:t>
              </a:r>
              <a:r>
                <a:rPr lang="zh-TW" altLang="en-US" sz="3200" b="1" u="sng">
                  <a:solidFill>
                    <a:srgbClr val="FF0066"/>
                  </a:solidFill>
                </a:rPr>
                <a:t>不能顯示反應速率的高低</a:t>
              </a:r>
              <a:r>
                <a:rPr lang="zh-TW" altLang="en-US" sz="2800"/>
                <a:t>。</a:t>
              </a:r>
              <a:endParaRPr lang="en-US" altLang="zh-TW" sz="2600" baseline="45000">
                <a:latin typeface="Arial" charset="0"/>
                <a:cs typeface="Arial" charset="0"/>
              </a:endParaRPr>
            </a:p>
          </p:txBody>
        </p:sp>
      </p:grpSp>
    </p:spTree>
    <p:extLst>
      <p:ext uri="{BB962C8B-B14F-4D97-AF65-F5344CB8AC3E}">
        <p14:creationId xmlns:p14="http://schemas.microsoft.com/office/powerpoint/2010/main" val="1924314277"/>
      </p:ext>
    </p:extLst>
  </p:cSld>
  <p:clrMapOvr>
    <a:masterClrMapping/>
  </p:clrMapOvr>
  <p:timing>
    <p:tnLst>
      <p:par>
        <p:cTn id="1" dur="indefinite" restart="never" nodeType="tmRoot"/>
      </p:par>
    </p:tnLst>
  </p:timing>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8"/>
          <p:cNvSpPr>
            <a:spLocks noChangeArrowheads="1"/>
          </p:cNvSpPr>
          <p:nvPr/>
        </p:nvSpPr>
        <p:spPr bwMode="auto">
          <a:xfrm>
            <a:off x="323528" y="2276872"/>
            <a:ext cx="28083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712788" indent="-712788">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r>
              <a:rPr lang="en-US" altLang="en-US" dirty="0" err="1" smtClean="0"/>
              <a:t>考慮以下反應</a:t>
            </a:r>
            <a:r>
              <a:rPr lang="en-US" altLang="en-US" dirty="0"/>
              <a:t>：</a:t>
            </a:r>
            <a:endParaRPr lang="zh-TW" altLang="en-US" dirty="0"/>
          </a:p>
        </p:txBody>
      </p:sp>
      <p:sp>
        <p:nvSpPr>
          <p:cNvPr id="3" name="Rectangle 68"/>
          <p:cNvSpPr>
            <a:spLocks noChangeArrowheads="1"/>
          </p:cNvSpPr>
          <p:nvPr/>
        </p:nvSpPr>
        <p:spPr bwMode="auto">
          <a:xfrm>
            <a:off x="323404" y="3559656"/>
            <a:ext cx="8857108"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712788" indent="-712788">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lnSpc>
                <a:spcPct val="120000"/>
              </a:lnSpc>
            </a:pPr>
            <a:r>
              <a:rPr lang="en-US" altLang="en-US" dirty="0" err="1" smtClean="0"/>
              <a:t>某學生讓</a:t>
            </a:r>
            <a:r>
              <a:rPr lang="en-US" altLang="zh-TW" dirty="0" smtClean="0"/>
              <a:t> </a:t>
            </a:r>
            <a:r>
              <a:rPr lang="en-US" altLang="en-US" dirty="0"/>
              <a:t>CH</a:t>
            </a:r>
            <a:r>
              <a:rPr lang="en-US" altLang="en-US" baseline="-25000" dirty="0"/>
              <a:t>4</a:t>
            </a:r>
            <a:r>
              <a:rPr lang="en-US" altLang="en-US" dirty="0"/>
              <a:t>(g)、C</a:t>
            </a:r>
            <a:r>
              <a:rPr lang="en-US" altLang="en-US" baseline="-25000" dirty="0"/>
              <a:t>2</a:t>
            </a:r>
            <a:r>
              <a:rPr lang="en-US" altLang="en-US" dirty="0"/>
              <a:t>H</a:t>
            </a:r>
            <a:r>
              <a:rPr lang="en-US" altLang="en-US" baseline="-25000" dirty="0"/>
              <a:t>2</a:t>
            </a:r>
            <a:r>
              <a:rPr lang="en-US" altLang="en-US" dirty="0"/>
              <a:t>(g)</a:t>
            </a:r>
            <a:r>
              <a:rPr lang="en-US" altLang="zh-TW" dirty="0"/>
              <a:t> </a:t>
            </a:r>
            <a:r>
              <a:rPr lang="en-US" altLang="en-US" dirty="0"/>
              <a:t>和</a:t>
            </a:r>
            <a:r>
              <a:rPr lang="en-US" altLang="zh-TW" dirty="0"/>
              <a:t> </a:t>
            </a:r>
            <a:r>
              <a:rPr lang="en-US" altLang="en-US" dirty="0"/>
              <a:t>H</a:t>
            </a:r>
            <a:r>
              <a:rPr lang="en-US" altLang="en-US" baseline="-25000" dirty="0"/>
              <a:t>2</a:t>
            </a:r>
            <a:r>
              <a:rPr lang="en-US" altLang="en-US" dirty="0"/>
              <a:t>(g)</a:t>
            </a:r>
            <a:r>
              <a:rPr lang="en-US" altLang="zh-TW" dirty="0"/>
              <a:t> </a:t>
            </a:r>
            <a:r>
              <a:rPr lang="en-US" altLang="en-US" dirty="0"/>
              <a:t>的混合物在1700</a:t>
            </a:r>
            <a:r>
              <a:rPr lang="en-US" altLang="en-US" dirty="0">
                <a:sym typeface="Symbol" pitchFamily="18" charset="2"/>
              </a:rPr>
              <a:t></a:t>
            </a:r>
            <a:r>
              <a:rPr lang="en-US" altLang="en-US" dirty="0"/>
              <a:t>C</a:t>
            </a:r>
            <a:r>
              <a:rPr lang="en-US" altLang="zh-TW" dirty="0"/>
              <a:t> </a:t>
            </a:r>
            <a:r>
              <a:rPr lang="en-US" altLang="en-US" dirty="0" err="1"/>
              <a:t>下達至平</a:t>
            </a:r>
            <a:r>
              <a:rPr lang="zh-TW" altLang="en-US" dirty="0"/>
              <a:t>衡。</a:t>
            </a:r>
            <a:endParaRPr lang="en-US" altLang="zh-TW" dirty="0"/>
          </a:p>
          <a:p>
            <a:pPr marL="0" indent="0" eaLnBrk="1" hangingPunct="1">
              <a:lnSpc>
                <a:spcPct val="120000"/>
              </a:lnSpc>
            </a:pPr>
            <a:r>
              <a:rPr lang="en-US" altLang="zh-TW" dirty="0" smtClean="0"/>
              <a:t>CH</a:t>
            </a:r>
            <a:r>
              <a:rPr lang="en-US" altLang="zh-TW" baseline="-25000" dirty="0" smtClean="0"/>
              <a:t>4</a:t>
            </a:r>
            <a:r>
              <a:rPr lang="en-US" altLang="zh-TW" dirty="0" smtClean="0"/>
              <a:t>(g</a:t>
            </a:r>
            <a:r>
              <a:rPr lang="en-US" altLang="zh-TW" dirty="0"/>
              <a:t>)</a:t>
            </a:r>
            <a:r>
              <a:rPr lang="zh-TW" altLang="en-US" dirty="0"/>
              <a:t>、</a:t>
            </a:r>
            <a:r>
              <a:rPr lang="en-US" altLang="zh-TW" dirty="0"/>
              <a:t>C</a:t>
            </a:r>
            <a:r>
              <a:rPr lang="en-US" altLang="zh-TW" baseline="-25000" dirty="0"/>
              <a:t>2</a:t>
            </a:r>
            <a:r>
              <a:rPr lang="en-US" altLang="zh-TW" dirty="0"/>
              <a:t>H</a:t>
            </a:r>
            <a:r>
              <a:rPr lang="en-US" altLang="zh-TW" baseline="-25000" dirty="0"/>
              <a:t>2</a:t>
            </a:r>
            <a:r>
              <a:rPr lang="en-US" altLang="zh-TW" dirty="0"/>
              <a:t>(g) </a:t>
            </a:r>
            <a:r>
              <a:rPr lang="zh-TW" altLang="en-US" dirty="0"/>
              <a:t>和 </a:t>
            </a:r>
            <a:r>
              <a:rPr lang="en-US" altLang="zh-TW" dirty="0"/>
              <a:t>H</a:t>
            </a:r>
            <a:r>
              <a:rPr lang="en-US" altLang="zh-TW" baseline="-25000" dirty="0"/>
              <a:t>2</a:t>
            </a:r>
            <a:r>
              <a:rPr lang="en-US" altLang="zh-TW" dirty="0"/>
              <a:t>(g) </a:t>
            </a:r>
            <a:r>
              <a:rPr lang="zh-TW" altLang="en-US" dirty="0"/>
              <a:t>的平衡濃度分別是 </a:t>
            </a:r>
            <a:r>
              <a:rPr lang="en-US" altLang="zh-TW" dirty="0"/>
              <a:t>0.0203 </a:t>
            </a:r>
            <a:r>
              <a:rPr lang="en-US" altLang="zh-TW" dirty="0" err="1"/>
              <a:t>mol</a:t>
            </a:r>
            <a:r>
              <a:rPr lang="en-US" altLang="zh-TW" dirty="0"/>
              <a:t> </a:t>
            </a:r>
            <a:r>
              <a:rPr lang="en-US" altLang="zh-TW" dirty="0" err="1"/>
              <a:t>dm</a:t>
            </a:r>
            <a:r>
              <a:rPr lang="en-US" altLang="zh-TW" baseline="30000" dirty="0"/>
              <a:t>–3</a:t>
            </a:r>
            <a:r>
              <a:rPr lang="zh-TW" altLang="en-US" dirty="0"/>
              <a:t>、 </a:t>
            </a:r>
            <a:r>
              <a:rPr lang="en-US" altLang="zh-TW" dirty="0"/>
              <a:t>0.0451 </a:t>
            </a:r>
            <a:r>
              <a:rPr lang="en-US" altLang="zh-TW" dirty="0" err="1"/>
              <a:t>mol</a:t>
            </a:r>
            <a:r>
              <a:rPr lang="en-US" altLang="zh-TW" dirty="0"/>
              <a:t> </a:t>
            </a:r>
            <a:r>
              <a:rPr lang="en-US" altLang="zh-TW" dirty="0" err="1"/>
              <a:t>dm</a:t>
            </a:r>
            <a:r>
              <a:rPr lang="en-US" altLang="zh-TW" baseline="30000" dirty="0"/>
              <a:t>–3  </a:t>
            </a:r>
            <a:r>
              <a:rPr lang="zh-TW" altLang="en-US" dirty="0"/>
              <a:t>和 </a:t>
            </a:r>
            <a:r>
              <a:rPr lang="en-US" altLang="zh-TW" dirty="0" smtClean="0"/>
              <a:t>0.1120 </a:t>
            </a:r>
            <a:r>
              <a:rPr lang="en-US" altLang="zh-TW" dirty="0" err="1"/>
              <a:t>mol</a:t>
            </a:r>
            <a:r>
              <a:rPr lang="en-US" altLang="zh-TW" dirty="0"/>
              <a:t> </a:t>
            </a:r>
            <a:r>
              <a:rPr lang="en-US" altLang="zh-TW" dirty="0" err="1"/>
              <a:t>dm</a:t>
            </a:r>
            <a:r>
              <a:rPr lang="en-US" altLang="zh-TW" baseline="30000" dirty="0"/>
              <a:t>–3</a:t>
            </a:r>
            <a:r>
              <a:rPr lang="zh-TW" altLang="en-US" dirty="0"/>
              <a:t>。</a:t>
            </a:r>
          </a:p>
          <a:p>
            <a:pPr marL="0" indent="0" eaLnBrk="1" hangingPunct="1">
              <a:lnSpc>
                <a:spcPct val="120000"/>
              </a:lnSpc>
            </a:pPr>
            <a:r>
              <a:rPr lang="zh-TW" altLang="en-US" dirty="0" smtClean="0"/>
              <a:t>計算</a:t>
            </a:r>
            <a:r>
              <a:rPr lang="zh-TW" altLang="en-US" dirty="0"/>
              <a:t>在 </a:t>
            </a:r>
            <a:r>
              <a:rPr lang="en-US" altLang="zh-TW" dirty="0"/>
              <a:t>1700</a:t>
            </a:r>
            <a:r>
              <a:rPr lang="en-US" altLang="en-US" dirty="0">
                <a:sym typeface="Symbol" pitchFamily="18" charset="2"/>
              </a:rPr>
              <a:t></a:t>
            </a:r>
            <a:r>
              <a:rPr lang="en-US" altLang="zh-TW" dirty="0"/>
              <a:t>C </a:t>
            </a:r>
            <a:r>
              <a:rPr lang="zh-TW" altLang="en-US" dirty="0"/>
              <a:t>下的平衡常數。</a:t>
            </a:r>
          </a:p>
        </p:txBody>
      </p:sp>
      <p:sp>
        <p:nvSpPr>
          <p:cNvPr id="4" name="Rectangle 94"/>
          <p:cNvSpPr>
            <a:spLocks noChangeArrowheads="1"/>
          </p:cNvSpPr>
          <p:nvPr/>
        </p:nvSpPr>
        <p:spPr bwMode="auto">
          <a:xfrm>
            <a:off x="251271" y="2808454"/>
            <a:ext cx="8785225" cy="60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57188" indent="-357188">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algn="ctr" eaLnBrk="1" hangingPunct="1">
              <a:lnSpc>
                <a:spcPct val="120000"/>
              </a:lnSpc>
            </a:pPr>
            <a:r>
              <a:rPr lang="en-US" altLang="zh-TW" dirty="0"/>
              <a:t>2CH</a:t>
            </a:r>
            <a:r>
              <a:rPr lang="en-US" altLang="zh-TW" baseline="-25000" dirty="0"/>
              <a:t>4</a:t>
            </a:r>
            <a:r>
              <a:rPr lang="en-US" altLang="zh-TW" dirty="0"/>
              <a:t>(g)       C</a:t>
            </a:r>
            <a:r>
              <a:rPr lang="en-US" altLang="zh-TW" baseline="-25000" dirty="0"/>
              <a:t>2</a:t>
            </a:r>
            <a:r>
              <a:rPr lang="en-US" altLang="zh-TW" dirty="0"/>
              <a:t>H</a:t>
            </a:r>
            <a:r>
              <a:rPr lang="en-US" altLang="zh-TW" baseline="-25000" dirty="0"/>
              <a:t>2</a:t>
            </a:r>
            <a:r>
              <a:rPr lang="en-US" altLang="zh-TW" dirty="0"/>
              <a:t>(g) + 3H</a:t>
            </a:r>
            <a:r>
              <a:rPr lang="en-US" altLang="zh-TW" baseline="-25000" dirty="0"/>
              <a:t>2</a:t>
            </a:r>
            <a:r>
              <a:rPr lang="en-US" altLang="zh-TW" dirty="0"/>
              <a:t>(g)</a:t>
            </a:r>
          </a:p>
        </p:txBody>
      </p:sp>
      <p:grpSp>
        <p:nvGrpSpPr>
          <p:cNvPr id="5" name="群組 25"/>
          <p:cNvGrpSpPr>
            <a:grpSpLocks/>
          </p:cNvGrpSpPr>
          <p:nvPr/>
        </p:nvGrpSpPr>
        <p:grpSpPr bwMode="auto">
          <a:xfrm>
            <a:off x="3688085" y="3029562"/>
            <a:ext cx="523875" cy="239713"/>
            <a:chOff x="6012160" y="2636912"/>
            <a:chExt cx="956357" cy="276710"/>
          </a:xfrm>
        </p:grpSpPr>
        <p:cxnSp>
          <p:nvCxnSpPr>
            <p:cNvPr id="6" name="直線接點 5"/>
            <p:cNvCxnSpPr/>
            <p:nvPr/>
          </p:nvCxnSpPr>
          <p:spPr>
            <a:xfrm>
              <a:off x="6012160" y="2708381"/>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032447" y="2843987"/>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812022" y="2636912"/>
              <a:ext cx="136209"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2447" y="2842153"/>
              <a:ext cx="136208"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Rectangle 4"/>
          <p:cNvSpPr>
            <a:spLocks noChangeArrowheads="1"/>
          </p:cNvSpPr>
          <p:nvPr/>
        </p:nvSpPr>
        <p:spPr bwMode="auto">
          <a:xfrm>
            <a:off x="179512" y="260648"/>
            <a:ext cx="4895850"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涉及</a:t>
            </a:r>
            <a:r>
              <a:rPr kumimoji="0" lang="zh-TW" altLang="en-US" sz="3200" b="1" dirty="0">
                <a:solidFill>
                  <a:srgbClr val="0033CC"/>
                </a:solidFill>
                <a:latin typeface="Arial" panose="020B0604020202020204" pitchFamily="34" charset="0"/>
                <a:ea typeface="+mn-ea"/>
                <a:cs typeface="Arial" panose="020B0604020202020204" pitchFamily="34" charset="0"/>
              </a:rPr>
              <a:t>平衡常數的計算</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sp>
        <p:nvSpPr>
          <p:cNvPr id="11" name="Rectangle 5"/>
          <p:cNvSpPr>
            <a:spLocks noChangeArrowheads="1"/>
          </p:cNvSpPr>
          <p:nvPr/>
        </p:nvSpPr>
        <p:spPr bwMode="auto">
          <a:xfrm>
            <a:off x="251520" y="1124744"/>
            <a:ext cx="8172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3200" b="1" dirty="0">
                <a:solidFill>
                  <a:srgbClr val="CC0000"/>
                </a:solidFill>
              </a:rPr>
              <a:t>從反應物和生成物的平衡濃度求出平衡常數</a:t>
            </a:r>
            <a:endParaRPr lang="en-US" altLang="zh-TW" sz="3200" b="1" dirty="0">
              <a:solidFill>
                <a:srgbClr val="CC0000"/>
              </a:solidFill>
            </a:endParaRPr>
          </a:p>
        </p:txBody>
      </p:sp>
    </p:spTree>
    <p:extLst>
      <p:ext uri="{BB962C8B-B14F-4D97-AF65-F5344CB8AC3E}">
        <p14:creationId xmlns:p14="http://schemas.microsoft.com/office/powerpoint/2010/main" val="1581535531"/>
      </p:ext>
    </p:extLst>
  </p:cSld>
  <p:clrMapOvr>
    <a:masterClrMapping/>
  </p:clrMapOvr>
  <p:timing>
    <p:tnLst>
      <p:par>
        <p:cTn id="1" dur="indefinite" restart="never" nodeType="tmRoot"/>
      </p:par>
    </p:tnLst>
  </p:timing>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0"/>
          <p:cNvSpPr txBox="1">
            <a:spLocks noChangeArrowheads="1"/>
          </p:cNvSpPr>
          <p:nvPr/>
        </p:nvSpPr>
        <p:spPr bwMode="auto">
          <a:xfrm>
            <a:off x="990922" y="1668364"/>
            <a:ext cx="44418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7675" indent="-447675">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a:solidFill>
                  <a:srgbClr val="FF0000"/>
                </a:solidFill>
                <a:cs typeface="Arial" charset="0"/>
              </a:rPr>
              <a:t>K</a:t>
            </a:r>
            <a:r>
              <a:rPr kumimoji="0" lang="en-US" altLang="zh-HK" baseline="-25000">
                <a:solidFill>
                  <a:srgbClr val="FF0000"/>
                </a:solidFill>
                <a:cs typeface="Arial" charset="0"/>
              </a:rPr>
              <a:t>c</a:t>
            </a:r>
            <a:r>
              <a:rPr kumimoji="0" lang="en-US" altLang="zh-HK">
                <a:solidFill>
                  <a:srgbClr val="FF0000"/>
                </a:solidFill>
                <a:cs typeface="Arial" charset="0"/>
              </a:rPr>
              <a:t> = </a:t>
            </a:r>
            <a:r>
              <a:rPr kumimoji="0" lang="en-US" altLang="zh-HK" baseline="45000">
                <a:solidFill>
                  <a:srgbClr val="FF0000"/>
                </a:solidFill>
                <a:cs typeface="Arial" charset="0"/>
              </a:rPr>
              <a:t>_________________________</a:t>
            </a:r>
            <a:r>
              <a:rPr kumimoji="0" lang="en-US" altLang="zh-HK">
                <a:solidFill>
                  <a:srgbClr val="FF0000"/>
                </a:solidFill>
                <a:cs typeface="Arial" charset="0"/>
              </a:rPr>
              <a:t> </a:t>
            </a:r>
            <a:endParaRPr kumimoji="0" lang="zh-HK" altLang="en-US">
              <a:solidFill>
                <a:srgbClr val="FF0000"/>
              </a:solidFill>
              <a:cs typeface="Arial" charset="0"/>
            </a:endParaRPr>
          </a:p>
        </p:txBody>
      </p:sp>
      <p:sp>
        <p:nvSpPr>
          <p:cNvPr id="3" name="Rectangle 94"/>
          <p:cNvSpPr>
            <a:spLocks noChangeArrowheads="1"/>
          </p:cNvSpPr>
          <p:nvPr/>
        </p:nvSpPr>
        <p:spPr bwMode="auto">
          <a:xfrm>
            <a:off x="1824359" y="1412776"/>
            <a:ext cx="34147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TW">
                <a:solidFill>
                  <a:srgbClr val="FF0000"/>
                </a:solidFill>
              </a:rPr>
              <a:t>[C</a:t>
            </a:r>
            <a:r>
              <a:rPr lang="en-US" altLang="zh-TW" baseline="-25000">
                <a:solidFill>
                  <a:srgbClr val="FF0000"/>
                </a:solidFill>
              </a:rPr>
              <a:t>2</a:t>
            </a:r>
            <a:r>
              <a:rPr lang="en-US" altLang="zh-TW">
                <a:solidFill>
                  <a:srgbClr val="FF0000"/>
                </a:solidFill>
              </a:rPr>
              <a:t>H</a:t>
            </a:r>
            <a:r>
              <a:rPr lang="en-US" altLang="zh-TW" baseline="-25000">
                <a:solidFill>
                  <a:srgbClr val="FF0000"/>
                </a:solidFill>
              </a:rPr>
              <a:t>2</a:t>
            </a:r>
            <a:r>
              <a:rPr lang="en-US" altLang="zh-TW">
                <a:solidFill>
                  <a:srgbClr val="FF0000"/>
                </a:solidFill>
              </a:rPr>
              <a:t>(g)]</a:t>
            </a:r>
            <a:r>
              <a:rPr lang="en-US" altLang="zh-TW" sz="2000" baseline="-25000">
                <a:solidFill>
                  <a:srgbClr val="FF0000"/>
                </a:solidFill>
              </a:rPr>
              <a:t>eqm</a:t>
            </a:r>
            <a:r>
              <a:rPr lang="en-US" altLang="zh-TW">
                <a:solidFill>
                  <a:srgbClr val="FF0000"/>
                </a:solidFill>
              </a:rPr>
              <a:t>[H</a:t>
            </a:r>
            <a:r>
              <a:rPr lang="en-US" altLang="zh-TW" baseline="-25000">
                <a:solidFill>
                  <a:srgbClr val="FF0000"/>
                </a:solidFill>
              </a:rPr>
              <a:t>2</a:t>
            </a:r>
            <a:r>
              <a:rPr lang="en-US" altLang="zh-TW">
                <a:solidFill>
                  <a:srgbClr val="FF0000"/>
                </a:solidFill>
              </a:rPr>
              <a:t>(g)]</a:t>
            </a:r>
            <a:r>
              <a:rPr lang="en-US" altLang="zh-TW" sz="2000" baseline="-25000">
                <a:solidFill>
                  <a:srgbClr val="FF0000"/>
                </a:solidFill>
              </a:rPr>
              <a:t>eqm</a:t>
            </a:r>
          </a:p>
        </p:txBody>
      </p:sp>
      <p:sp>
        <p:nvSpPr>
          <p:cNvPr id="4" name="Rectangle 94"/>
          <p:cNvSpPr>
            <a:spLocks noChangeArrowheads="1"/>
          </p:cNvSpPr>
          <p:nvPr/>
        </p:nvSpPr>
        <p:spPr bwMode="auto">
          <a:xfrm>
            <a:off x="2451422" y="2001739"/>
            <a:ext cx="18319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TW">
                <a:solidFill>
                  <a:srgbClr val="FF0000"/>
                </a:solidFill>
              </a:rPr>
              <a:t>[CH</a:t>
            </a:r>
            <a:r>
              <a:rPr lang="en-US" altLang="zh-TW" baseline="-25000">
                <a:solidFill>
                  <a:srgbClr val="FF0000"/>
                </a:solidFill>
              </a:rPr>
              <a:t>4</a:t>
            </a:r>
            <a:r>
              <a:rPr lang="en-US" altLang="zh-TW">
                <a:solidFill>
                  <a:srgbClr val="FF0000"/>
                </a:solidFill>
              </a:rPr>
              <a:t>(g)]</a:t>
            </a:r>
            <a:r>
              <a:rPr lang="en-US" altLang="zh-TW" sz="2000" baseline="-25000">
                <a:solidFill>
                  <a:srgbClr val="FF0000"/>
                </a:solidFill>
              </a:rPr>
              <a:t>eqm</a:t>
            </a:r>
          </a:p>
        </p:txBody>
      </p:sp>
      <p:sp>
        <p:nvSpPr>
          <p:cNvPr id="5" name="文字方塊 1"/>
          <p:cNvSpPr txBox="1">
            <a:spLocks noChangeArrowheads="1"/>
          </p:cNvSpPr>
          <p:nvPr/>
        </p:nvSpPr>
        <p:spPr bwMode="auto">
          <a:xfrm>
            <a:off x="4572322" y="1452464"/>
            <a:ext cx="276225"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HK" sz="2000" baseline="30000">
                <a:solidFill>
                  <a:srgbClr val="FF0000"/>
                </a:solidFill>
              </a:rPr>
              <a:t>3</a:t>
            </a:r>
            <a:endParaRPr lang="zh-HK" altLang="en-US" sz="2000" baseline="30000">
              <a:solidFill>
                <a:srgbClr val="FF0000"/>
              </a:solidFill>
            </a:endParaRPr>
          </a:p>
        </p:txBody>
      </p:sp>
      <p:sp>
        <p:nvSpPr>
          <p:cNvPr id="6" name="文字方塊 33"/>
          <p:cNvSpPr txBox="1">
            <a:spLocks noChangeArrowheads="1"/>
          </p:cNvSpPr>
          <p:nvPr/>
        </p:nvSpPr>
        <p:spPr bwMode="auto">
          <a:xfrm>
            <a:off x="3735709" y="2041426"/>
            <a:ext cx="276225" cy="29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HK" sz="2000" baseline="30000">
                <a:solidFill>
                  <a:srgbClr val="FF0000"/>
                </a:solidFill>
              </a:rPr>
              <a:t>2</a:t>
            </a:r>
            <a:endParaRPr lang="zh-HK" altLang="en-US" sz="2000" baseline="30000">
              <a:solidFill>
                <a:srgbClr val="FF0000"/>
              </a:solidFill>
            </a:endParaRPr>
          </a:p>
        </p:txBody>
      </p:sp>
      <p:sp>
        <p:nvSpPr>
          <p:cNvPr id="7" name="文字方塊 6"/>
          <p:cNvSpPr txBox="1">
            <a:spLocks noChangeArrowheads="1"/>
          </p:cNvSpPr>
          <p:nvPr/>
        </p:nvSpPr>
        <p:spPr bwMode="auto">
          <a:xfrm>
            <a:off x="971872" y="3093939"/>
            <a:ext cx="7848600"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7675" indent="-447675" defTabSz="903288">
              <a:tabLst>
                <a:tab pos="5475288" algn="l"/>
              </a:tabLst>
              <a:defRPr kumimoji="1" sz="2800">
                <a:solidFill>
                  <a:schemeClr val="tx1"/>
                </a:solidFill>
                <a:latin typeface="Arial" charset="0"/>
                <a:ea typeface="新細明體" charset="-120"/>
              </a:defRPr>
            </a:lvl1pPr>
            <a:lvl2pPr marL="742950" indent="-285750" defTabSz="903288">
              <a:tabLst>
                <a:tab pos="5475288" algn="l"/>
              </a:tabLst>
              <a:defRPr kumimoji="1" sz="2800">
                <a:solidFill>
                  <a:schemeClr val="tx1"/>
                </a:solidFill>
                <a:latin typeface="Arial" charset="0"/>
                <a:ea typeface="新細明體" charset="-120"/>
              </a:defRPr>
            </a:lvl2pPr>
            <a:lvl3pPr marL="1143000" indent="-228600" defTabSz="903288">
              <a:tabLst>
                <a:tab pos="5475288" algn="l"/>
              </a:tabLst>
              <a:defRPr kumimoji="1" sz="2800">
                <a:solidFill>
                  <a:schemeClr val="tx1"/>
                </a:solidFill>
                <a:latin typeface="Arial" charset="0"/>
                <a:ea typeface="新細明體" charset="-120"/>
              </a:defRPr>
            </a:lvl3pPr>
            <a:lvl4pPr marL="1600200" indent="-228600" defTabSz="903288">
              <a:tabLst>
                <a:tab pos="5475288" algn="l"/>
              </a:tabLst>
              <a:defRPr kumimoji="1" sz="2800">
                <a:solidFill>
                  <a:schemeClr val="tx1"/>
                </a:solidFill>
                <a:latin typeface="Arial" charset="0"/>
                <a:ea typeface="新細明體" charset="-120"/>
              </a:defRPr>
            </a:lvl4pPr>
            <a:lvl5pPr marL="2057400" indent="-228600" defTabSz="903288">
              <a:tabLst>
                <a:tab pos="5475288" algn="l"/>
              </a:tabLst>
              <a:defRPr kumimoji="1" sz="2800">
                <a:solidFill>
                  <a:schemeClr val="tx1"/>
                </a:solidFill>
                <a:latin typeface="Arial" charset="0"/>
                <a:ea typeface="新細明體" charset="-120"/>
              </a:defRPr>
            </a:lvl5pPr>
            <a:lvl6pPr marL="25146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6pPr>
            <a:lvl7pPr marL="29718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7pPr>
            <a:lvl8pPr marL="34290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8pPr>
            <a:lvl9pPr marL="38862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9pPr>
          </a:lstStyle>
          <a:p>
            <a:pPr eaLnBrk="1" hangingPunct="1">
              <a:lnSpc>
                <a:spcPct val="120000"/>
              </a:lnSpc>
            </a:pPr>
            <a:r>
              <a:rPr kumimoji="0" lang="en-US" altLang="zh-HK">
                <a:solidFill>
                  <a:srgbClr val="FF0000"/>
                </a:solidFill>
                <a:cs typeface="Arial" charset="0"/>
              </a:rPr>
              <a:t>	= </a:t>
            </a:r>
            <a:r>
              <a:rPr kumimoji="0" lang="en-US" altLang="zh-HK" baseline="45000">
                <a:solidFill>
                  <a:srgbClr val="FF0000"/>
                </a:solidFill>
                <a:cs typeface="Arial" charset="0"/>
              </a:rPr>
              <a:t>______________________________________________</a:t>
            </a:r>
            <a:endParaRPr kumimoji="0" lang="en-US" altLang="zh-HK">
              <a:solidFill>
                <a:srgbClr val="FF0000"/>
              </a:solidFill>
              <a:cs typeface="Arial" charset="0"/>
            </a:endParaRPr>
          </a:p>
        </p:txBody>
      </p:sp>
      <p:sp>
        <p:nvSpPr>
          <p:cNvPr id="8" name="文字方塊 11"/>
          <p:cNvSpPr txBox="1">
            <a:spLocks noChangeArrowheads="1"/>
          </p:cNvSpPr>
          <p:nvPr/>
        </p:nvSpPr>
        <p:spPr bwMode="auto">
          <a:xfrm>
            <a:off x="1802134" y="2811364"/>
            <a:ext cx="6110288"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algn="ctr" eaLnBrk="1" hangingPunct="1">
              <a:lnSpc>
                <a:spcPct val="120000"/>
              </a:lnSpc>
            </a:pPr>
            <a:r>
              <a:rPr lang="en-US" altLang="zh-HK">
                <a:solidFill>
                  <a:srgbClr val="FF0000"/>
                </a:solidFill>
              </a:rPr>
              <a:t>(0.0451 mol dm</a:t>
            </a:r>
            <a:r>
              <a:rPr lang="en-US" altLang="zh-HK" baseline="30000">
                <a:solidFill>
                  <a:srgbClr val="FF0000"/>
                </a:solidFill>
                <a:sym typeface="Symbol" pitchFamily="18" charset="2"/>
              </a:rPr>
              <a:t></a:t>
            </a:r>
            <a:r>
              <a:rPr lang="en-US" altLang="zh-HK" baseline="30000">
                <a:solidFill>
                  <a:srgbClr val="FF0000"/>
                </a:solidFill>
              </a:rPr>
              <a:t>3</a:t>
            </a:r>
            <a:r>
              <a:rPr lang="en-US" altLang="zh-HK">
                <a:solidFill>
                  <a:srgbClr val="FF0000"/>
                </a:solidFill>
              </a:rPr>
              <a:t>)(0.1120 mol dm</a:t>
            </a:r>
            <a:r>
              <a:rPr lang="en-US" altLang="zh-HK" baseline="30000">
                <a:solidFill>
                  <a:srgbClr val="FF0000"/>
                </a:solidFill>
                <a:sym typeface="Symbol" pitchFamily="18" charset="2"/>
              </a:rPr>
              <a:t></a:t>
            </a:r>
            <a:r>
              <a:rPr lang="en-US" altLang="zh-HK" baseline="30000">
                <a:solidFill>
                  <a:srgbClr val="FF0000"/>
                </a:solidFill>
              </a:rPr>
              <a:t>3</a:t>
            </a:r>
            <a:r>
              <a:rPr lang="en-US" altLang="zh-HK">
                <a:solidFill>
                  <a:srgbClr val="FF0000"/>
                </a:solidFill>
              </a:rPr>
              <a:t>)</a:t>
            </a:r>
            <a:r>
              <a:rPr lang="en-US" altLang="zh-HK" baseline="30000">
                <a:solidFill>
                  <a:srgbClr val="FF0000"/>
                </a:solidFill>
              </a:rPr>
              <a:t>3 </a:t>
            </a:r>
          </a:p>
          <a:p>
            <a:pPr algn="ctr" eaLnBrk="1" hangingPunct="1">
              <a:lnSpc>
                <a:spcPct val="120000"/>
              </a:lnSpc>
            </a:pPr>
            <a:r>
              <a:rPr lang="en-US" altLang="zh-HK">
                <a:solidFill>
                  <a:srgbClr val="FF0000"/>
                </a:solidFill>
              </a:rPr>
              <a:t>(0.0203 mol dm</a:t>
            </a:r>
            <a:r>
              <a:rPr lang="en-US" altLang="zh-HK" baseline="30000">
                <a:solidFill>
                  <a:srgbClr val="FF0000"/>
                </a:solidFill>
                <a:sym typeface="Symbol" pitchFamily="18" charset="2"/>
              </a:rPr>
              <a:t></a:t>
            </a:r>
            <a:r>
              <a:rPr lang="en-US" altLang="zh-HK" baseline="30000">
                <a:solidFill>
                  <a:srgbClr val="FF0000"/>
                </a:solidFill>
              </a:rPr>
              <a:t>3</a:t>
            </a:r>
            <a:r>
              <a:rPr lang="en-US" altLang="zh-HK">
                <a:solidFill>
                  <a:srgbClr val="FF0000"/>
                </a:solidFill>
              </a:rPr>
              <a:t>)</a:t>
            </a:r>
            <a:r>
              <a:rPr lang="en-US" altLang="zh-HK" baseline="30000">
                <a:solidFill>
                  <a:srgbClr val="FF0000"/>
                </a:solidFill>
              </a:rPr>
              <a:t>2</a:t>
            </a:r>
            <a:r>
              <a:rPr lang="en-US" altLang="zh-HK">
                <a:solidFill>
                  <a:srgbClr val="FF0000"/>
                </a:solidFill>
              </a:rPr>
              <a:t> </a:t>
            </a:r>
            <a:endParaRPr lang="en-US" altLang="zh-HK" baseline="30000">
              <a:solidFill>
                <a:srgbClr val="FF0000"/>
              </a:solidFill>
            </a:endParaRPr>
          </a:p>
        </p:txBody>
      </p:sp>
      <p:sp>
        <p:nvSpPr>
          <p:cNvPr id="9" name="文字方塊 10"/>
          <p:cNvSpPr txBox="1">
            <a:spLocks noChangeArrowheads="1"/>
          </p:cNvSpPr>
          <p:nvPr/>
        </p:nvSpPr>
        <p:spPr bwMode="auto">
          <a:xfrm>
            <a:off x="1403672" y="4324251"/>
            <a:ext cx="3311525"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7675" indent="-447675" defTabSz="903288">
              <a:tabLst>
                <a:tab pos="5475288" algn="l"/>
              </a:tabLst>
              <a:defRPr kumimoji="1" sz="2800">
                <a:solidFill>
                  <a:schemeClr val="tx1"/>
                </a:solidFill>
                <a:latin typeface="Arial" charset="0"/>
                <a:ea typeface="新細明體" charset="-120"/>
              </a:defRPr>
            </a:lvl1pPr>
            <a:lvl2pPr marL="742950" indent="-285750" defTabSz="903288">
              <a:tabLst>
                <a:tab pos="5475288" algn="l"/>
              </a:tabLst>
              <a:defRPr kumimoji="1" sz="2800">
                <a:solidFill>
                  <a:schemeClr val="tx1"/>
                </a:solidFill>
                <a:latin typeface="Arial" charset="0"/>
                <a:ea typeface="新細明體" charset="-120"/>
              </a:defRPr>
            </a:lvl2pPr>
            <a:lvl3pPr marL="1143000" indent="-228600" defTabSz="903288">
              <a:tabLst>
                <a:tab pos="5475288" algn="l"/>
              </a:tabLst>
              <a:defRPr kumimoji="1" sz="2800">
                <a:solidFill>
                  <a:schemeClr val="tx1"/>
                </a:solidFill>
                <a:latin typeface="Arial" charset="0"/>
                <a:ea typeface="新細明體" charset="-120"/>
              </a:defRPr>
            </a:lvl3pPr>
            <a:lvl4pPr marL="1600200" indent="-228600" defTabSz="903288">
              <a:tabLst>
                <a:tab pos="5475288" algn="l"/>
              </a:tabLst>
              <a:defRPr kumimoji="1" sz="2800">
                <a:solidFill>
                  <a:schemeClr val="tx1"/>
                </a:solidFill>
                <a:latin typeface="Arial" charset="0"/>
                <a:ea typeface="新細明體" charset="-120"/>
              </a:defRPr>
            </a:lvl4pPr>
            <a:lvl5pPr marL="2057400" indent="-228600" defTabSz="903288">
              <a:tabLst>
                <a:tab pos="5475288" algn="l"/>
              </a:tabLst>
              <a:defRPr kumimoji="1" sz="2800">
                <a:solidFill>
                  <a:schemeClr val="tx1"/>
                </a:solidFill>
                <a:latin typeface="Arial" charset="0"/>
                <a:ea typeface="新細明體" charset="-120"/>
              </a:defRPr>
            </a:lvl5pPr>
            <a:lvl6pPr marL="25146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6pPr>
            <a:lvl7pPr marL="29718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7pPr>
            <a:lvl8pPr marL="34290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8pPr>
            <a:lvl9pPr marL="38862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9pPr>
          </a:lstStyle>
          <a:p>
            <a:pPr eaLnBrk="1" hangingPunct="1">
              <a:lnSpc>
                <a:spcPct val="120000"/>
              </a:lnSpc>
            </a:pPr>
            <a:r>
              <a:rPr kumimoji="0" lang="en-US" altLang="zh-HK">
                <a:solidFill>
                  <a:srgbClr val="FF0000"/>
                </a:solidFill>
                <a:cs typeface="Arial" charset="0"/>
              </a:rPr>
              <a:t>=</a:t>
            </a:r>
            <a:r>
              <a:rPr kumimoji="0" lang="en-US" altLang="zh-HK" baseline="45000">
                <a:solidFill>
                  <a:srgbClr val="FF0000"/>
                </a:solidFill>
                <a:cs typeface="Arial" charset="0"/>
              </a:rPr>
              <a:t> </a:t>
            </a:r>
            <a:r>
              <a:rPr kumimoji="0" lang="en-US" altLang="zh-HK">
                <a:solidFill>
                  <a:srgbClr val="FF0000"/>
                </a:solidFill>
                <a:cs typeface="Arial" charset="0"/>
              </a:rPr>
              <a:t>0.154 </a:t>
            </a:r>
            <a:r>
              <a:rPr lang="en-US" altLang="zh-HK">
                <a:solidFill>
                  <a:srgbClr val="FF0000"/>
                </a:solidFill>
              </a:rPr>
              <a:t>mol</a:t>
            </a:r>
            <a:r>
              <a:rPr lang="en-US" altLang="zh-HK" baseline="30000">
                <a:solidFill>
                  <a:srgbClr val="FF0000"/>
                </a:solidFill>
                <a:sym typeface="Symbol" pitchFamily="18" charset="2"/>
              </a:rPr>
              <a:t>2</a:t>
            </a:r>
            <a:r>
              <a:rPr lang="en-US" altLang="zh-HK">
                <a:solidFill>
                  <a:srgbClr val="FF0000"/>
                </a:solidFill>
              </a:rPr>
              <a:t> dm</a:t>
            </a:r>
            <a:r>
              <a:rPr lang="en-US" altLang="zh-HK" baseline="30000">
                <a:solidFill>
                  <a:srgbClr val="FF0000"/>
                </a:solidFill>
                <a:sym typeface="Symbol" pitchFamily="18" charset="2"/>
              </a:rPr>
              <a:t></a:t>
            </a:r>
            <a:r>
              <a:rPr lang="en-US" altLang="zh-HK" baseline="30000">
                <a:solidFill>
                  <a:srgbClr val="FF0000"/>
                </a:solidFill>
              </a:rPr>
              <a:t>6</a:t>
            </a:r>
          </a:p>
        </p:txBody>
      </p:sp>
    </p:spTree>
    <p:extLst>
      <p:ext uri="{BB962C8B-B14F-4D97-AF65-F5344CB8AC3E}">
        <p14:creationId xmlns:p14="http://schemas.microsoft.com/office/powerpoint/2010/main" val="3786708034"/>
      </p:ext>
    </p:extLst>
  </p:cSld>
  <p:clrMapOvr>
    <a:masterClrMapping/>
  </p:clrMapOvr>
  <p:timing>
    <p:tnLst>
      <p:par>
        <p:cTn id="1" dur="indefinite" restart="never" nodeType="tmRoot"/>
      </p:par>
    </p:tnLst>
  </p:timing>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9"/>
          <p:cNvSpPr>
            <a:spLocks noChangeArrowheads="1"/>
          </p:cNvSpPr>
          <p:nvPr/>
        </p:nvSpPr>
        <p:spPr bwMode="auto">
          <a:xfrm>
            <a:off x="251271" y="1052736"/>
            <a:ext cx="8785225"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712788" indent="-712788">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lnSpc>
                <a:spcPct val="120000"/>
              </a:lnSpc>
            </a:pPr>
            <a:r>
              <a:rPr lang="en-US" altLang="en-US" sz="2400" dirty="0" err="1" smtClean="0"/>
              <a:t>某學生讓</a:t>
            </a:r>
            <a:r>
              <a:rPr lang="en-US" altLang="zh-TW" sz="2400" dirty="0" smtClean="0"/>
              <a:t> </a:t>
            </a:r>
            <a:r>
              <a:rPr lang="en-US" altLang="en-US" sz="2400" dirty="0"/>
              <a:t>CO(g)</a:t>
            </a:r>
            <a:r>
              <a:rPr lang="en-US" altLang="zh-TW" sz="2400" dirty="0"/>
              <a:t> </a:t>
            </a:r>
            <a:r>
              <a:rPr lang="en-US" altLang="en-US" sz="2400" dirty="0"/>
              <a:t>和</a:t>
            </a:r>
            <a:r>
              <a:rPr lang="en-US" altLang="zh-TW" sz="2400" dirty="0"/>
              <a:t> </a:t>
            </a:r>
            <a:r>
              <a:rPr lang="en-US" altLang="en-US" sz="2400" dirty="0"/>
              <a:t>H</a:t>
            </a:r>
            <a:r>
              <a:rPr lang="en-US" altLang="en-US" sz="2400" baseline="-25000" dirty="0"/>
              <a:t>2</a:t>
            </a:r>
            <a:r>
              <a:rPr lang="en-US" altLang="en-US" sz="2400" dirty="0"/>
              <a:t>(g)</a:t>
            </a:r>
            <a:r>
              <a:rPr lang="en-US" altLang="zh-TW" sz="2400" dirty="0"/>
              <a:t> </a:t>
            </a:r>
            <a:r>
              <a:rPr lang="en-US" altLang="en-US" sz="2400" dirty="0" err="1"/>
              <a:t>的混合物在某特定温度下達至平衡</a:t>
            </a:r>
            <a:r>
              <a:rPr lang="en-US" altLang="en-US" sz="2400" dirty="0"/>
              <a:t>：</a:t>
            </a:r>
            <a:endParaRPr lang="zh-TW" altLang="en-US" sz="2400" dirty="0"/>
          </a:p>
        </p:txBody>
      </p:sp>
      <p:sp>
        <p:nvSpPr>
          <p:cNvPr id="3" name="Rectangle 94"/>
          <p:cNvSpPr>
            <a:spLocks noChangeArrowheads="1"/>
          </p:cNvSpPr>
          <p:nvPr/>
        </p:nvSpPr>
        <p:spPr bwMode="auto">
          <a:xfrm>
            <a:off x="107504" y="1628800"/>
            <a:ext cx="8785225"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57188" indent="-357188">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algn="ctr" eaLnBrk="1" hangingPunct="1">
              <a:lnSpc>
                <a:spcPct val="120000"/>
              </a:lnSpc>
            </a:pPr>
            <a:r>
              <a:rPr lang="en-US" altLang="zh-TW" sz="2400" dirty="0"/>
              <a:t>CO(g) + 2H</a:t>
            </a:r>
            <a:r>
              <a:rPr lang="en-US" altLang="zh-TW" sz="2400" baseline="-25000" dirty="0"/>
              <a:t>2</a:t>
            </a:r>
            <a:r>
              <a:rPr lang="en-US" altLang="zh-TW" sz="2400" dirty="0"/>
              <a:t>(g)       CH</a:t>
            </a:r>
            <a:r>
              <a:rPr lang="en-US" altLang="zh-TW" sz="2400" baseline="-25000" dirty="0"/>
              <a:t>3</a:t>
            </a:r>
            <a:r>
              <a:rPr lang="en-US" altLang="zh-TW" sz="2400" dirty="0"/>
              <a:t>OH(g)</a:t>
            </a:r>
          </a:p>
        </p:txBody>
      </p:sp>
      <p:grpSp>
        <p:nvGrpSpPr>
          <p:cNvPr id="4" name="群組 25"/>
          <p:cNvGrpSpPr>
            <a:grpSpLocks/>
          </p:cNvGrpSpPr>
          <p:nvPr/>
        </p:nvGrpSpPr>
        <p:grpSpPr bwMode="auto">
          <a:xfrm>
            <a:off x="4637906" y="1807664"/>
            <a:ext cx="438150" cy="208757"/>
            <a:chOff x="6012160" y="2636912"/>
            <a:chExt cx="956357" cy="276710"/>
          </a:xfrm>
        </p:grpSpPr>
        <p:cxnSp>
          <p:nvCxnSpPr>
            <p:cNvPr id="5" name="直線接點 4"/>
            <p:cNvCxnSpPr/>
            <p:nvPr/>
          </p:nvCxnSpPr>
          <p:spPr>
            <a:xfrm>
              <a:off x="6012160" y="2708381"/>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p:nvPr/>
          </p:nvCxnSpPr>
          <p:spPr>
            <a:xfrm>
              <a:off x="6032447" y="2843987"/>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812022" y="2636912"/>
              <a:ext cx="136209"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447" y="2842153"/>
              <a:ext cx="136208"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Rectangle 9"/>
          <p:cNvSpPr>
            <a:spLocks noChangeArrowheads="1"/>
          </p:cNvSpPr>
          <p:nvPr/>
        </p:nvSpPr>
        <p:spPr bwMode="auto">
          <a:xfrm>
            <a:off x="251271" y="2182563"/>
            <a:ext cx="8785225" cy="1421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712788" indent="-712788">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lnSpc>
                <a:spcPct val="120000"/>
              </a:lnSpc>
            </a:pPr>
            <a:r>
              <a:rPr lang="en-US" altLang="en-US" sz="2400" dirty="0" smtClean="0"/>
              <a:t>CO</a:t>
            </a:r>
            <a:r>
              <a:rPr lang="en-US" altLang="zh-TW" sz="2400" dirty="0" smtClean="0"/>
              <a:t> </a:t>
            </a:r>
            <a:r>
              <a:rPr lang="en-US" altLang="en-US" sz="2400" dirty="0"/>
              <a:t>和</a:t>
            </a:r>
            <a:r>
              <a:rPr lang="en-US" altLang="zh-TW" sz="2400" dirty="0"/>
              <a:t> </a:t>
            </a:r>
            <a:r>
              <a:rPr lang="en-US" altLang="en-US" sz="2400" dirty="0"/>
              <a:t>H</a:t>
            </a:r>
            <a:r>
              <a:rPr lang="en-US" altLang="en-US" sz="2400" baseline="-25000" dirty="0"/>
              <a:t>2</a:t>
            </a:r>
            <a:r>
              <a:rPr lang="en-US" altLang="zh-TW" sz="2400" baseline="-25000" dirty="0"/>
              <a:t> </a:t>
            </a:r>
            <a:r>
              <a:rPr lang="en-US" altLang="en-US" sz="2400" dirty="0" err="1"/>
              <a:t>的起始濃度分別為</a:t>
            </a:r>
            <a:r>
              <a:rPr lang="en-US" altLang="zh-TW" sz="2400" dirty="0"/>
              <a:t> </a:t>
            </a:r>
            <a:r>
              <a:rPr lang="en-US" altLang="en-US" sz="2400" dirty="0">
                <a:solidFill>
                  <a:srgbClr val="0070C0"/>
                </a:solidFill>
              </a:rPr>
              <a:t>0.50</a:t>
            </a:r>
            <a:r>
              <a:rPr lang="en-US" altLang="en-US" sz="2400" dirty="0"/>
              <a:t> </a:t>
            </a:r>
            <a:r>
              <a:rPr lang="en-US" altLang="en-US" sz="2400" dirty="0" err="1"/>
              <a:t>mol</a:t>
            </a:r>
            <a:r>
              <a:rPr lang="en-US" altLang="en-US" sz="2400" dirty="0"/>
              <a:t> </a:t>
            </a:r>
            <a:r>
              <a:rPr lang="en-US" altLang="en-US" sz="2400" dirty="0" err="1"/>
              <a:t>dm</a:t>
            </a:r>
            <a:r>
              <a:rPr lang="en-US" altLang="en-US" sz="2400" baseline="30000" dirty="0"/>
              <a:t>–3</a:t>
            </a:r>
            <a:r>
              <a:rPr lang="en-US" altLang="zh-TW" sz="2400" baseline="30000" dirty="0"/>
              <a:t> </a:t>
            </a:r>
            <a:r>
              <a:rPr lang="en-US" altLang="en-US" sz="2400" dirty="0" smtClean="0"/>
              <a:t>和 </a:t>
            </a:r>
            <a:r>
              <a:rPr lang="en-US" altLang="en-US" sz="2400" dirty="0" smtClean="0">
                <a:solidFill>
                  <a:srgbClr val="0070C0"/>
                </a:solidFill>
              </a:rPr>
              <a:t>1.00</a:t>
            </a:r>
            <a:r>
              <a:rPr lang="en-US" altLang="en-US" sz="2400" dirty="0" smtClean="0"/>
              <a:t> </a:t>
            </a:r>
            <a:r>
              <a:rPr lang="en-US" altLang="en-US" sz="2400" dirty="0" err="1"/>
              <a:t>mol</a:t>
            </a:r>
            <a:r>
              <a:rPr lang="en-US" altLang="en-US" sz="2400" dirty="0"/>
              <a:t> </a:t>
            </a:r>
            <a:r>
              <a:rPr lang="en-US" altLang="en-US" sz="2400" dirty="0" err="1"/>
              <a:t>dm</a:t>
            </a:r>
            <a:r>
              <a:rPr lang="en-US" altLang="en-US" sz="2400" baseline="30000" dirty="0"/>
              <a:t>–3</a:t>
            </a:r>
            <a:r>
              <a:rPr lang="en-US" altLang="en-US" sz="2400" dirty="0"/>
              <a:t>。</a:t>
            </a:r>
            <a:endParaRPr lang="en-US" altLang="zh-TW" sz="2400" dirty="0"/>
          </a:p>
          <a:p>
            <a:pPr marL="0" indent="0" eaLnBrk="1" hangingPunct="1">
              <a:lnSpc>
                <a:spcPct val="120000"/>
              </a:lnSpc>
            </a:pPr>
            <a:r>
              <a:rPr lang="en-US" altLang="en-US" sz="2400" dirty="0" err="1" smtClean="0"/>
              <a:t>平衡時</a:t>
            </a:r>
            <a:r>
              <a:rPr lang="en-US" altLang="en-US" sz="2400" dirty="0" err="1"/>
              <a:t>，CO</a:t>
            </a:r>
            <a:r>
              <a:rPr lang="en-US" altLang="zh-TW" sz="2400" dirty="0"/>
              <a:t> </a:t>
            </a:r>
            <a:r>
              <a:rPr lang="en-US" altLang="en-US" sz="2400" dirty="0" err="1"/>
              <a:t>的濃度為</a:t>
            </a:r>
            <a:r>
              <a:rPr lang="en-US" altLang="zh-TW" sz="2400" dirty="0"/>
              <a:t> </a:t>
            </a:r>
            <a:r>
              <a:rPr lang="en-US" altLang="en-US" sz="2400" dirty="0">
                <a:solidFill>
                  <a:srgbClr val="0070C0"/>
                </a:solidFill>
              </a:rPr>
              <a:t>0.15</a:t>
            </a:r>
            <a:r>
              <a:rPr lang="en-US" altLang="en-US" sz="2400" dirty="0"/>
              <a:t> </a:t>
            </a:r>
            <a:r>
              <a:rPr lang="en-US" altLang="en-US" sz="2400" dirty="0" err="1"/>
              <a:t>mol</a:t>
            </a:r>
            <a:r>
              <a:rPr lang="en-US" altLang="en-US" sz="2400" dirty="0"/>
              <a:t> </a:t>
            </a:r>
            <a:r>
              <a:rPr lang="en-US" altLang="en-US" sz="2400" dirty="0" err="1"/>
              <a:t>dm</a:t>
            </a:r>
            <a:r>
              <a:rPr lang="en-US" altLang="en-US" sz="2400" baseline="30000" dirty="0"/>
              <a:t>–3</a:t>
            </a:r>
            <a:r>
              <a:rPr lang="en-US" altLang="en-US" sz="2400" dirty="0"/>
              <a:t>。</a:t>
            </a:r>
            <a:endParaRPr lang="en-US" altLang="zh-TW" sz="2400" dirty="0"/>
          </a:p>
          <a:p>
            <a:pPr marL="0" indent="0" eaLnBrk="1" hangingPunct="1">
              <a:lnSpc>
                <a:spcPct val="120000"/>
              </a:lnSpc>
            </a:pPr>
            <a:r>
              <a:rPr lang="en-US" altLang="en-US" sz="2400" dirty="0" err="1" smtClean="0"/>
              <a:t>計算該反應在同樣温度下的平衡常</a:t>
            </a:r>
            <a:r>
              <a:rPr lang="zh-TW" altLang="en-US" sz="2400" dirty="0"/>
              <a:t>數。</a:t>
            </a:r>
          </a:p>
        </p:txBody>
      </p:sp>
      <p:graphicFrame>
        <p:nvGraphicFramePr>
          <p:cNvPr id="10" name="Group 40"/>
          <p:cNvGraphicFramePr>
            <a:graphicFrameLocks noGrp="1"/>
          </p:cNvGraphicFramePr>
          <p:nvPr>
            <p:extLst>
              <p:ext uri="{D42A27DB-BD31-4B8C-83A1-F6EECF244321}">
                <p14:modId xmlns:p14="http://schemas.microsoft.com/office/powerpoint/2010/main" val="563862977"/>
              </p:ext>
            </p:extLst>
          </p:nvPr>
        </p:nvGraphicFramePr>
        <p:xfrm>
          <a:off x="684213" y="3894147"/>
          <a:ext cx="8064500" cy="2808312"/>
        </p:xfrm>
        <a:graphic>
          <a:graphicData uri="http://schemas.openxmlformats.org/drawingml/2006/table">
            <a:tbl>
              <a:tblPr/>
              <a:tblGrid>
                <a:gridCol w="2089215">
                  <a:extLst>
                    <a:ext uri="{9D8B030D-6E8A-4147-A177-3AD203B41FA5}">
                      <a16:colId xmlns="" xmlns:a16="http://schemas.microsoft.com/office/drawing/2014/main" val="20000"/>
                    </a:ext>
                  </a:extLst>
                </a:gridCol>
                <a:gridCol w="2087626">
                  <a:extLst>
                    <a:ext uri="{9D8B030D-6E8A-4147-A177-3AD203B41FA5}">
                      <a16:colId xmlns="" xmlns:a16="http://schemas.microsoft.com/office/drawing/2014/main" val="20001"/>
                    </a:ext>
                  </a:extLst>
                </a:gridCol>
                <a:gridCol w="1871721">
                  <a:extLst>
                    <a:ext uri="{9D8B030D-6E8A-4147-A177-3AD203B41FA5}">
                      <a16:colId xmlns="" xmlns:a16="http://schemas.microsoft.com/office/drawing/2014/main" val="20002"/>
                    </a:ext>
                  </a:extLst>
                </a:gridCol>
                <a:gridCol w="2015938">
                  <a:extLst>
                    <a:ext uri="{9D8B030D-6E8A-4147-A177-3AD203B41FA5}">
                      <a16:colId xmlns="" xmlns:a16="http://schemas.microsoft.com/office/drawing/2014/main" val="20003"/>
                    </a:ext>
                  </a:extLst>
                </a:gridCol>
              </a:tblGrid>
              <a:tr h="792088">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gridSpan="3">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a:noFill/>
                    </a:lnR>
                    <a:lnT>
                      <a:noFill/>
                    </a:lnT>
                    <a:lnB w="12700" cap="flat" cmpd="sng" algn="ctr">
                      <a:solidFill>
                        <a:srgbClr val="FF0000"/>
                      </a:solidFill>
                      <a:prstDash val="solid"/>
                      <a:round/>
                      <a:headEnd type="none" w="med" len="med"/>
                      <a:tailEnd type="none" w="med" len="med"/>
                    </a:lnB>
                    <a:lnTlToBr>
                      <a:noFill/>
                    </a:lnTlToBr>
                    <a:lnBlToTr>
                      <a:noFill/>
                    </a:lnBlToTr>
                    <a:noFill/>
                  </a:tcPr>
                </a:tc>
                <a:tc hMerge="1">
                  <a:txBody>
                    <a:bodyPr/>
                    <a:lstStyle/>
                    <a:p>
                      <a:endParaRPr lang="zh-HK" altLang="en-US"/>
                    </a:p>
                  </a:txBody>
                  <a:tcPr/>
                </a:tc>
                <a:tc hMerge="1">
                  <a:txBody>
                    <a:bodyPr/>
                    <a:lstStyle/>
                    <a:p>
                      <a:endParaRPr lang="zh-HK" altLang="en-US"/>
                    </a:p>
                  </a:txBody>
                  <a:tcPr/>
                </a:tc>
                <a:extLst>
                  <a:ext uri="{0D108BD9-81ED-4DB2-BD59-A6C34878D82A}">
                    <a16:rowId xmlns="" xmlns:a16="http://schemas.microsoft.com/office/drawing/2014/main" val="10000"/>
                  </a:ext>
                </a:extLst>
              </a:tr>
              <a:tr h="518152">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777992">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720080">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8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32" marR="91432" marT="45716" marB="45716"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sp>
        <p:nvSpPr>
          <p:cNvPr id="11" name="矩形 8"/>
          <p:cNvSpPr>
            <a:spLocks noChangeArrowheads="1"/>
          </p:cNvSpPr>
          <p:nvPr/>
        </p:nvSpPr>
        <p:spPr bwMode="auto">
          <a:xfrm>
            <a:off x="3203575" y="4110047"/>
            <a:ext cx="5692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GB" altLang="zh-HK" sz="2400" dirty="0">
                <a:solidFill>
                  <a:srgbClr val="FF0000"/>
                </a:solidFill>
              </a:rPr>
              <a:t>CO(g) </a:t>
            </a:r>
            <a:r>
              <a:rPr lang="en-GB" altLang="zh-TW" sz="2400" dirty="0">
                <a:solidFill>
                  <a:srgbClr val="FF0000"/>
                </a:solidFill>
              </a:rPr>
              <a:t>  </a:t>
            </a:r>
            <a:r>
              <a:rPr lang="en-GB" altLang="zh-TW" sz="2400" dirty="0" smtClean="0">
                <a:solidFill>
                  <a:srgbClr val="FF0000"/>
                </a:solidFill>
              </a:rPr>
              <a:t>     </a:t>
            </a:r>
            <a:r>
              <a:rPr lang="en-GB" altLang="zh-HK" sz="2400" dirty="0">
                <a:solidFill>
                  <a:srgbClr val="FF0000"/>
                </a:solidFill>
              </a:rPr>
              <a:t>+ </a:t>
            </a:r>
            <a:r>
              <a:rPr lang="en-GB" altLang="zh-TW" sz="2400" dirty="0">
                <a:solidFill>
                  <a:srgbClr val="FF0000"/>
                </a:solidFill>
              </a:rPr>
              <a:t>  </a:t>
            </a:r>
            <a:r>
              <a:rPr lang="en-GB" altLang="zh-TW" sz="2400" dirty="0" smtClean="0">
                <a:solidFill>
                  <a:srgbClr val="FF0000"/>
                </a:solidFill>
              </a:rPr>
              <a:t>  </a:t>
            </a:r>
            <a:r>
              <a:rPr lang="en-GB" altLang="zh-HK" sz="2400" dirty="0">
                <a:solidFill>
                  <a:srgbClr val="FF0000"/>
                </a:solidFill>
              </a:rPr>
              <a:t>2H</a:t>
            </a:r>
            <a:r>
              <a:rPr lang="en-GB" altLang="zh-HK" sz="2400" baseline="-25000" dirty="0">
                <a:solidFill>
                  <a:srgbClr val="FF0000"/>
                </a:solidFill>
              </a:rPr>
              <a:t>2</a:t>
            </a:r>
            <a:r>
              <a:rPr lang="en-GB" altLang="zh-HK" sz="2400" dirty="0">
                <a:solidFill>
                  <a:srgbClr val="FF0000"/>
                </a:solidFill>
              </a:rPr>
              <a:t>(g)      </a:t>
            </a:r>
            <a:r>
              <a:rPr lang="en-GB" altLang="zh-TW" sz="2400" dirty="0">
                <a:solidFill>
                  <a:srgbClr val="FF0000"/>
                </a:solidFill>
              </a:rPr>
              <a:t>  </a:t>
            </a:r>
            <a:r>
              <a:rPr lang="en-GB" altLang="zh-TW" sz="2400" dirty="0" smtClean="0">
                <a:solidFill>
                  <a:srgbClr val="FF0000"/>
                </a:solidFill>
              </a:rPr>
              <a:t>  </a:t>
            </a:r>
            <a:r>
              <a:rPr lang="en-GB" altLang="zh-HK" sz="2400" dirty="0" smtClean="0">
                <a:solidFill>
                  <a:srgbClr val="FF0000"/>
                </a:solidFill>
              </a:rPr>
              <a:t>CH</a:t>
            </a:r>
            <a:r>
              <a:rPr lang="en-GB" altLang="zh-HK" sz="2400" baseline="-25000" dirty="0" smtClean="0">
                <a:solidFill>
                  <a:srgbClr val="FF0000"/>
                </a:solidFill>
              </a:rPr>
              <a:t>3</a:t>
            </a:r>
            <a:r>
              <a:rPr lang="en-GB" altLang="zh-HK" sz="2400" dirty="0" smtClean="0">
                <a:solidFill>
                  <a:srgbClr val="FF0000"/>
                </a:solidFill>
              </a:rPr>
              <a:t>OH(g</a:t>
            </a:r>
            <a:r>
              <a:rPr lang="en-GB" altLang="zh-HK" sz="2400" dirty="0">
                <a:solidFill>
                  <a:srgbClr val="FF0000"/>
                </a:solidFill>
              </a:rPr>
              <a:t>)</a:t>
            </a:r>
            <a:endParaRPr lang="zh-HK" altLang="en-US" sz="2400" dirty="0">
              <a:solidFill>
                <a:srgbClr val="FF0000"/>
              </a:solidFill>
            </a:endParaRPr>
          </a:p>
        </p:txBody>
      </p:sp>
      <p:grpSp>
        <p:nvGrpSpPr>
          <p:cNvPr id="12" name="群組 25"/>
          <p:cNvGrpSpPr>
            <a:grpSpLocks/>
          </p:cNvGrpSpPr>
          <p:nvPr/>
        </p:nvGrpSpPr>
        <p:grpSpPr bwMode="auto">
          <a:xfrm>
            <a:off x="6516216" y="4254510"/>
            <a:ext cx="379412" cy="239712"/>
            <a:chOff x="6012160" y="2636912"/>
            <a:chExt cx="956357" cy="276710"/>
          </a:xfrm>
        </p:grpSpPr>
        <p:cxnSp>
          <p:nvCxnSpPr>
            <p:cNvPr id="13" name="直線接點 12"/>
            <p:cNvCxnSpPr/>
            <p:nvPr/>
          </p:nvCxnSpPr>
          <p:spPr>
            <a:xfrm>
              <a:off x="6012160" y="2708380"/>
              <a:ext cx="936351"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直線接點 13"/>
            <p:cNvCxnSpPr/>
            <p:nvPr/>
          </p:nvCxnSpPr>
          <p:spPr>
            <a:xfrm>
              <a:off x="6032166" y="2843986"/>
              <a:ext cx="936351"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直線接點 14"/>
            <p:cNvCxnSpPr/>
            <p:nvPr/>
          </p:nvCxnSpPr>
          <p:spPr>
            <a:xfrm>
              <a:off x="6812460" y="2636912"/>
              <a:ext cx="136051" cy="714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直線接點 15"/>
            <p:cNvCxnSpPr/>
            <p:nvPr/>
          </p:nvCxnSpPr>
          <p:spPr>
            <a:xfrm>
              <a:off x="6032166" y="2842154"/>
              <a:ext cx="136051" cy="7146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7" name="Rectangle 39"/>
          <p:cNvSpPr>
            <a:spLocks noChangeArrowheads="1"/>
          </p:cNvSpPr>
          <p:nvPr/>
        </p:nvSpPr>
        <p:spPr bwMode="auto">
          <a:xfrm>
            <a:off x="684213" y="3894147"/>
            <a:ext cx="201612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algn="ctr" eaLnBrk="1" hangingPunct="1"/>
            <a:r>
              <a:rPr kumimoji="0" lang="zh-TW" altLang="en-US" sz="2400">
                <a:solidFill>
                  <a:srgbClr val="FF0000"/>
                </a:solidFill>
              </a:rPr>
              <a:t>濃度</a:t>
            </a:r>
            <a:endParaRPr kumimoji="0" lang="en-US" altLang="zh-TW" sz="2400">
              <a:solidFill>
                <a:srgbClr val="FF0000"/>
              </a:solidFill>
            </a:endParaRPr>
          </a:p>
          <a:p>
            <a:pPr algn="ctr" eaLnBrk="1" hangingPunct="1"/>
            <a:r>
              <a:rPr kumimoji="0" lang="en-US" altLang="zh-HK" sz="2400">
                <a:solidFill>
                  <a:srgbClr val="FF0000"/>
                </a:solidFill>
              </a:rPr>
              <a:t>(mol dm</a:t>
            </a:r>
            <a:r>
              <a:rPr kumimoji="0" lang="en-US" altLang="zh-HK" sz="2400" baseline="30000">
                <a:solidFill>
                  <a:srgbClr val="FF0000"/>
                </a:solidFill>
                <a:sym typeface="Symbol" pitchFamily="18" charset="2"/>
              </a:rPr>
              <a:t></a:t>
            </a:r>
            <a:r>
              <a:rPr kumimoji="0" lang="en-US" altLang="zh-HK" sz="2400" baseline="30000">
                <a:solidFill>
                  <a:srgbClr val="FF0000"/>
                </a:solidFill>
              </a:rPr>
              <a:t>3</a:t>
            </a:r>
            <a:r>
              <a:rPr kumimoji="0" lang="en-US" altLang="zh-HK" sz="2400">
                <a:solidFill>
                  <a:srgbClr val="FF0000"/>
                </a:solidFill>
              </a:rPr>
              <a:t>)</a:t>
            </a:r>
            <a:endParaRPr kumimoji="0" lang="zh-HK" altLang="en-US" sz="2400">
              <a:solidFill>
                <a:srgbClr val="FF0000"/>
              </a:solidFill>
            </a:endParaRPr>
          </a:p>
        </p:txBody>
      </p:sp>
      <p:sp>
        <p:nvSpPr>
          <p:cNvPr id="18" name="Rectangle 42"/>
          <p:cNvSpPr>
            <a:spLocks noChangeArrowheads="1"/>
          </p:cNvSpPr>
          <p:nvPr/>
        </p:nvSpPr>
        <p:spPr bwMode="auto">
          <a:xfrm>
            <a:off x="1228725" y="4686235"/>
            <a:ext cx="80021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zh-TW" altLang="en-US" sz="2400" dirty="0">
                <a:solidFill>
                  <a:srgbClr val="FF0000"/>
                </a:solidFill>
              </a:rPr>
              <a:t>起始</a:t>
            </a:r>
          </a:p>
        </p:txBody>
      </p:sp>
      <p:sp>
        <p:nvSpPr>
          <p:cNvPr id="19" name="Rectangle 43"/>
          <p:cNvSpPr>
            <a:spLocks noChangeArrowheads="1"/>
          </p:cNvSpPr>
          <p:nvPr/>
        </p:nvSpPr>
        <p:spPr bwMode="auto">
          <a:xfrm>
            <a:off x="3348038" y="4743385"/>
            <a:ext cx="7841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dirty="0">
                <a:solidFill>
                  <a:srgbClr val="0070C0"/>
                </a:solidFill>
              </a:rPr>
              <a:t>0.50</a:t>
            </a:r>
            <a:endParaRPr kumimoji="0" lang="zh-TW" altLang="en-US" sz="2400" dirty="0">
              <a:solidFill>
                <a:srgbClr val="0070C0"/>
              </a:solidFill>
            </a:endParaRPr>
          </a:p>
        </p:txBody>
      </p:sp>
      <p:sp>
        <p:nvSpPr>
          <p:cNvPr id="20" name="Rectangle 44"/>
          <p:cNvSpPr>
            <a:spLocks noChangeArrowheads="1"/>
          </p:cNvSpPr>
          <p:nvPr/>
        </p:nvSpPr>
        <p:spPr bwMode="auto">
          <a:xfrm>
            <a:off x="5349875" y="4743385"/>
            <a:ext cx="7841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dirty="0">
                <a:solidFill>
                  <a:srgbClr val="0070C0"/>
                </a:solidFill>
              </a:rPr>
              <a:t>1.00</a:t>
            </a:r>
            <a:endParaRPr kumimoji="0" lang="zh-TW" altLang="en-US" sz="2400" dirty="0">
              <a:solidFill>
                <a:srgbClr val="0070C0"/>
              </a:solidFill>
            </a:endParaRPr>
          </a:p>
        </p:txBody>
      </p:sp>
      <p:sp>
        <p:nvSpPr>
          <p:cNvPr id="21" name="Rectangle 45"/>
          <p:cNvSpPr>
            <a:spLocks noChangeArrowheads="1"/>
          </p:cNvSpPr>
          <p:nvPr/>
        </p:nvSpPr>
        <p:spPr bwMode="auto">
          <a:xfrm>
            <a:off x="7600188" y="4743385"/>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dirty="0">
                <a:solidFill>
                  <a:srgbClr val="FF0000"/>
                </a:solidFill>
              </a:rPr>
              <a:t>0</a:t>
            </a:r>
            <a:endParaRPr kumimoji="0" lang="zh-HK" altLang="en-US" sz="2400" dirty="0">
              <a:solidFill>
                <a:srgbClr val="FF0000"/>
              </a:solidFill>
            </a:endParaRPr>
          </a:p>
        </p:txBody>
      </p:sp>
      <p:sp>
        <p:nvSpPr>
          <p:cNvPr id="22" name="Rectangle 46"/>
          <p:cNvSpPr>
            <a:spLocks noChangeArrowheads="1"/>
          </p:cNvSpPr>
          <p:nvPr/>
        </p:nvSpPr>
        <p:spPr bwMode="auto">
          <a:xfrm>
            <a:off x="1237517" y="5344279"/>
            <a:ext cx="80021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zh-TW" altLang="en-US" sz="2400">
                <a:solidFill>
                  <a:srgbClr val="FF0000"/>
                </a:solidFill>
              </a:rPr>
              <a:t>變化</a:t>
            </a:r>
          </a:p>
        </p:txBody>
      </p:sp>
      <p:sp>
        <p:nvSpPr>
          <p:cNvPr id="23" name="Rectangle 47"/>
          <p:cNvSpPr>
            <a:spLocks noChangeArrowheads="1"/>
          </p:cNvSpPr>
          <p:nvPr/>
        </p:nvSpPr>
        <p:spPr bwMode="auto">
          <a:xfrm>
            <a:off x="2981146" y="5199816"/>
            <a:ext cx="173487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dirty="0">
                <a:solidFill>
                  <a:srgbClr val="FF0000"/>
                </a:solidFill>
                <a:sym typeface="Symbol" pitchFamily="18" charset="2"/>
              </a:rPr>
              <a:t>0.15 – 0.50</a:t>
            </a:r>
            <a:endParaRPr kumimoji="0" lang="zh-HK" altLang="en-US" sz="2400" dirty="0">
              <a:solidFill>
                <a:srgbClr val="FF0000"/>
              </a:solidFill>
            </a:endParaRPr>
          </a:p>
          <a:p>
            <a:pPr eaLnBrk="1" hangingPunct="1"/>
            <a:r>
              <a:rPr kumimoji="0" lang="en-US" altLang="zh-HK" sz="2400" dirty="0">
                <a:solidFill>
                  <a:srgbClr val="FF0000"/>
                </a:solidFill>
              </a:rPr>
              <a:t>= </a:t>
            </a:r>
            <a:r>
              <a:rPr kumimoji="0" lang="en-US" altLang="zh-HK" sz="2400" dirty="0">
                <a:solidFill>
                  <a:srgbClr val="FF0000"/>
                </a:solidFill>
                <a:sym typeface="Symbol" pitchFamily="18" charset="2"/>
              </a:rPr>
              <a:t>0.35</a:t>
            </a:r>
            <a:endParaRPr kumimoji="0" lang="zh-TW" altLang="en-US" sz="2400" dirty="0">
              <a:solidFill>
                <a:srgbClr val="FF0000"/>
              </a:solidFill>
              <a:sym typeface="Symbol" pitchFamily="18" charset="2"/>
            </a:endParaRPr>
          </a:p>
        </p:txBody>
      </p:sp>
      <p:sp>
        <p:nvSpPr>
          <p:cNvPr id="24" name="Rectangle 48"/>
          <p:cNvSpPr>
            <a:spLocks noChangeArrowheads="1"/>
          </p:cNvSpPr>
          <p:nvPr/>
        </p:nvSpPr>
        <p:spPr bwMode="auto">
          <a:xfrm>
            <a:off x="5018942" y="5190291"/>
            <a:ext cx="176371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sym typeface="Symbol" pitchFamily="18" charset="2"/>
              </a:rPr>
              <a:t>0.35  2</a:t>
            </a:r>
            <a:endParaRPr kumimoji="0" lang="zh-HK" altLang="en-US" sz="2400">
              <a:solidFill>
                <a:srgbClr val="FF0000"/>
              </a:solidFill>
            </a:endParaRPr>
          </a:p>
          <a:p>
            <a:pPr eaLnBrk="1" hangingPunct="1"/>
            <a:r>
              <a:rPr kumimoji="0" lang="en-US" altLang="zh-HK" sz="2400">
                <a:solidFill>
                  <a:srgbClr val="FF0000"/>
                </a:solidFill>
              </a:rPr>
              <a:t>= </a:t>
            </a:r>
            <a:r>
              <a:rPr kumimoji="0" lang="en-US" altLang="zh-HK" sz="2400">
                <a:solidFill>
                  <a:srgbClr val="FF0000"/>
                </a:solidFill>
                <a:sym typeface="Symbol" pitchFamily="18" charset="2"/>
              </a:rPr>
              <a:t>0.7</a:t>
            </a:r>
            <a:endParaRPr kumimoji="0" lang="zh-TW" altLang="en-US" sz="2400">
              <a:solidFill>
                <a:srgbClr val="FF0000"/>
              </a:solidFill>
              <a:sym typeface="Symbol" pitchFamily="18" charset="2"/>
            </a:endParaRPr>
          </a:p>
        </p:txBody>
      </p:sp>
      <p:sp>
        <p:nvSpPr>
          <p:cNvPr id="25" name="Rectangle 49"/>
          <p:cNvSpPr>
            <a:spLocks noChangeArrowheads="1"/>
          </p:cNvSpPr>
          <p:nvPr/>
        </p:nvSpPr>
        <p:spPr bwMode="auto">
          <a:xfrm>
            <a:off x="7208675" y="5344279"/>
            <a:ext cx="96372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dirty="0">
                <a:solidFill>
                  <a:srgbClr val="FF0000"/>
                </a:solidFill>
              </a:rPr>
              <a:t>+0.35</a:t>
            </a:r>
            <a:endParaRPr kumimoji="0" lang="zh-TW" altLang="en-US" sz="2400" dirty="0">
              <a:solidFill>
                <a:srgbClr val="FF0000"/>
              </a:solidFill>
            </a:endParaRPr>
          </a:p>
        </p:txBody>
      </p:sp>
      <p:sp>
        <p:nvSpPr>
          <p:cNvPr id="26" name="Rectangle 50"/>
          <p:cNvSpPr>
            <a:spLocks noChangeArrowheads="1"/>
          </p:cNvSpPr>
          <p:nvPr/>
        </p:nvSpPr>
        <p:spPr bwMode="auto">
          <a:xfrm>
            <a:off x="1259632" y="6064359"/>
            <a:ext cx="80021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zh-TW" altLang="en-US" sz="2400">
                <a:solidFill>
                  <a:srgbClr val="FF0000"/>
                </a:solidFill>
              </a:rPr>
              <a:t>平衡</a:t>
            </a:r>
          </a:p>
        </p:txBody>
      </p:sp>
      <p:sp>
        <p:nvSpPr>
          <p:cNvPr id="27" name="Rectangle 51"/>
          <p:cNvSpPr>
            <a:spLocks noChangeArrowheads="1"/>
          </p:cNvSpPr>
          <p:nvPr/>
        </p:nvSpPr>
        <p:spPr bwMode="auto">
          <a:xfrm>
            <a:off x="3347864" y="6096778"/>
            <a:ext cx="7841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dirty="0">
                <a:solidFill>
                  <a:srgbClr val="0070C0"/>
                </a:solidFill>
              </a:rPr>
              <a:t>0.15</a:t>
            </a:r>
            <a:endParaRPr kumimoji="0" lang="zh-TW" altLang="en-US" sz="2400" dirty="0">
              <a:solidFill>
                <a:srgbClr val="0070C0"/>
              </a:solidFill>
            </a:endParaRPr>
          </a:p>
        </p:txBody>
      </p:sp>
      <p:sp>
        <p:nvSpPr>
          <p:cNvPr id="28" name="Rectangle 52"/>
          <p:cNvSpPr>
            <a:spLocks noChangeArrowheads="1"/>
          </p:cNvSpPr>
          <p:nvPr/>
        </p:nvSpPr>
        <p:spPr bwMode="auto">
          <a:xfrm>
            <a:off x="5041057" y="5910371"/>
            <a:ext cx="190817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rPr>
              <a:t>1.00 – 0.7</a:t>
            </a:r>
          </a:p>
          <a:p>
            <a:pPr eaLnBrk="1" hangingPunct="1"/>
            <a:r>
              <a:rPr kumimoji="0" lang="en-US" altLang="zh-HK" sz="2400">
                <a:solidFill>
                  <a:srgbClr val="FF0000"/>
                </a:solidFill>
              </a:rPr>
              <a:t>= 0.3</a:t>
            </a:r>
            <a:endParaRPr kumimoji="0" lang="zh-HK" altLang="en-US" sz="2400">
              <a:solidFill>
                <a:srgbClr val="FF0000"/>
              </a:solidFill>
            </a:endParaRPr>
          </a:p>
        </p:txBody>
      </p:sp>
      <p:sp>
        <p:nvSpPr>
          <p:cNvPr id="29" name="Rectangle 53"/>
          <p:cNvSpPr>
            <a:spLocks noChangeArrowheads="1"/>
          </p:cNvSpPr>
          <p:nvPr/>
        </p:nvSpPr>
        <p:spPr bwMode="auto">
          <a:xfrm>
            <a:off x="7388211" y="6096778"/>
            <a:ext cx="7841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dirty="0">
                <a:solidFill>
                  <a:srgbClr val="FF0000"/>
                </a:solidFill>
              </a:rPr>
              <a:t>0.35</a:t>
            </a:r>
            <a:endParaRPr kumimoji="0" lang="zh-TW" altLang="en-US" sz="2400" dirty="0">
              <a:solidFill>
                <a:srgbClr val="FF0000"/>
              </a:solidFill>
            </a:endParaRPr>
          </a:p>
        </p:txBody>
      </p:sp>
      <p:sp>
        <p:nvSpPr>
          <p:cNvPr id="32" name="Rectangle 5"/>
          <p:cNvSpPr>
            <a:spLocks noChangeArrowheads="1"/>
          </p:cNvSpPr>
          <p:nvPr/>
        </p:nvSpPr>
        <p:spPr bwMode="auto">
          <a:xfrm>
            <a:off x="251520" y="338807"/>
            <a:ext cx="5221287"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3100" b="1" dirty="0">
                <a:solidFill>
                  <a:srgbClr val="CC0000"/>
                </a:solidFill>
              </a:rPr>
              <a:t>從濃度的變化求出平衡常數</a:t>
            </a:r>
            <a:endParaRPr lang="en-US" altLang="zh-TW" sz="3100" b="1" dirty="0">
              <a:solidFill>
                <a:srgbClr val="CC0000"/>
              </a:solidFill>
            </a:endParaRPr>
          </a:p>
        </p:txBody>
      </p:sp>
    </p:spTree>
    <p:extLst>
      <p:ext uri="{BB962C8B-B14F-4D97-AF65-F5344CB8AC3E}">
        <p14:creationId xmlns:p14="http://schemas.microsoft.com/office/powerpoint/2010/main" val="3360420549"/>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6"/>
          <p:cNvGrpSpPr>
            <a:grpSpLocks/>
          </p:cNvGrpSpPr>
          <p:nvPr/>
        </p:nvGrpSpPr>
        <p:grpSpPr bwMode="auto">
          <a:xfrm>
            <a:off x="5633715" y="2591345"/>
            <a:ext cx="2386013" cy="2709863"/>
            <a:chOff x="3826" y="1224"/>
            <a:chExt cx="1503" cy="1707"/>
          </a:xfrm>
        </p:grpSpPr>
        <p:graphicFrame>
          <p:nvGraphicFramePr>
            <p:cNvPr id="16403" name="Object 22"/>
            <p:cNvGraphicFramePr>
              <a:graphicFrameLocks noChangeAspect="1"/>
            </p:cNvGraphicFramePr>
            <p:nvPr/>
          </p:nvGraphicFramePr>
          <p:xfrm>
            <a:off x="3826" y="1224"/>
            <a:ext cx="1503" cy="817"/>
          </p:xfrm>
          <a:graphic>
            <a:graphicData uri="http://schemas.openxmlformats.org/presentationml/2006/ole">
              <mc:AlternateContent xmlns:mc="http://schemas.openxmlformats.org/markup-compatibility/2006">
                <mc:Choice xmlns:v="urn:schemas-microsoft-com:vml" Requires="v">
                  <p:oleObj spid="_x0000_s10322" name="PBrush" r:id="rId3" imgW="3761905" imgH="2048161" progId="">
                    <p:embed/>
                  </p:oleObj>
                </mc:Choice>
                <mc:Fallback>
                  <p:oleObj name="PBrush" r:id="rId3" imgW="3761905" imgH="2048161"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26" y="1224"/>
                          <a:ext cx="1503" cy="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404" name="Rectangle 16"/>
            <p:cNvSpPr>
              <a:spLocks noChangeArrowheads="1"/>
            </p:cNvSpPr>
            <p:nvPr/>
          </p:nvSpPr>
          <p:spPr bwMode="auto">
            <a:xfrm>
              <a:off x="4180" y="2348"/>
              <a:ext cx="60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ts val="500"/>
                </a:spcBef>
                <a:spcAft>
                  <a:spcPts val="500"/>
                </a:spcAft>
                <a:buFontTx/>
                <a:buNone/>
              </a:pPr>
              <a:r>
                <a:rPr lang="en-US" altLang="zh-TW" sz="2000" b="0">
                  <a:solidFill>
                    <a:srgbClr val="00B0F0"/>
                  </a:solidFill>
                </a:rPr>
                <a:t>2,8</a:t>
              </a:r>
              <a:endParaRPr lang="zh-TW" altLang="zh-TW" sz="2000">
                <a:solidFill>
                  <a:srgbClr val="00B0F0"/>
                </a:solidFill>
              </a:endParaRPr>
            </a:p>
          </p:txBody>
        </p:sp>
        <p:sp>
          <p:nvSpPr>
            <p:cNvPr id="16405" name="Rectangle 16"/>
            <p:cNvSpPr>
              <a:spLocks noChangeArrowheads="1"/>
            </p:cNvSpPr>
            <p:nvPr/>
          </p:nvSpPr>
          <p:spPr bwMode="auto">
            <a:xfrm>
              <a:off x="4105" y="2613"/>
              <a:ext cx="1089"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ts val="500"/>
                </a:spcBef>
                <a:spcAft>
                  <a:spcPts val="500"/>
                </a:spcAft>
                <a:buFontTx/>
                <a:buNone/>
              </a:pPr>
              <a:r>
                <a:rPr lang="zh-TW" altLang="en-US" sz="2000" b="0"/>
                <a:t>氮</a:t>
              </a:r>
              <a:r>
                <a:rPr lang="zh-TW" altLang="en-US" sz="2000" b="0">
                  <a:solidFill>
                    <a:srgbClr val="000000"/>
                  </a:solidFill>
                </a:rPr>
                <a:t>分子 </a:t>
              </a:r>
              <a:r>
                <a:rPr lang="en-US" altLang="zh-TW" sz="2000" b="0">
                  <a:solidFill>
                    <a:srgbClr val="000000"/>
                  </a:solidFill>
                </a:rPr>
                <a:t>(N</a:t>
              </a:r>
              <a:r>
                <a:rPr lang="en-US" altLang="zh-TW" sz="2000" b="0" baseline="-25000">
                  <a:solidFill>
                    <a:srgbClr val="000000"/>
                  </a:solidFill>
                </a:rPr>
                <a:t>2</a:t>
              </a:r>
              <a:r>
                <a:rPr lang="en-US" altLang="zh-TW" sz="2000" b="0">
                  <a:solidFill>
                    <a:srgbClr val="000000"/>
                  </a:solidFill>
                </a:rPr>
                <a:t>)</a:t>
              </a:r>
              <a:endParaRPr lang="zh-TW" altLang="zh-TW" sz="2000"/>
            </a:p>
          </p:txBody>
        </p:sp>
        <p:sp>
          <p:nvSpPr>
            <p:cNvPr id="16406" name="Rectangle 16"/>
            <p:cNvSpPr>
              <a:spLocks noChangeArrowheads="1"/>
            </p:cNvSpPr>
            <p:nvPr/>
          </p:nvSpPr>
          <p:spPr bwMode="auto">
            <a:xfrm>
              <a:off x="4694" y="2353"/>
              <a:ext cx="60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ts val="500"/>
                </a:spcBef>
                <a:spcAft>
                  <a:spcPts val="500"/>
                </a:spcAft>
                <a:buFontTx/>
                <a:buNone/>
              </a:pPr>
              <a:r>
                <a:rPr lang="en-US" altLang="zh-TW" sz="2000" b="0">
                  <a:solidFill>
                    <a:srgbClr val="00B0F0"/>
                  </a:solidFill>
                </a:rPr>
                <a:t>2,8</a:t>
              </a:r>
              <a:endParaRPr lang="zh-TW" altLang="zh-TW" sz="2000">
                <a:solidFill>
                  <a:srgbClr val="00B0F0"/>
                </a:solidFill>
              </a:endParaRPr>
            </a:p>
          </p:txBody>
        </p:sp>
      </p:grpSp>
      <p:grpSp>
        <p:nvGrpSpPr>
          <p:cNvPr id="3" name="Group 25"/>
          <p:cNvGrpSpPr>
            <a:grpSpLocks/>
          </p:cNvGrpSpPr>
          <p:nvPr/>
        </p:nvGrpSpPr>
        <p:grpSpPr bwMode="auto">
          <a:xfrm>
            <a:off x="5068565" y="1908720"/>
            <a:ext cx="3698875" cy="1016000"/>
            <a:chOff x="3470" y="794"/>
            <a:chExt cx="2330" cy="640"/>
          </a:xfrm>
        </p:grpSpPr>
        <p:sp>
          <p:nvSpPr>
            <p:cNvPr id="16401" name="文字方塊 2"/>
            <p:cNvSpPr txBox="1">
              <a:spLocks noChangeArrowheads="1"/>
            </p:cNvSpPr>
            <p:nvPr/>
          </p:nvSpPr>
          <p:spPr bwMode="auto">
            <a:xfrm>
              <a:off x="3470" y="794"/>
              <a:ext cx="2330" cy="27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000" b="0"/>
                <a:t>三對鍵合電子對形成</a:t>
              </a:r>
              <a:r>
                <a:rPr lang="zh-TW" altLang="en-US" sz="2200">
                  <a:solidFill>
                    <a:srgbClr val="0066CC"/>
                  </a:solidFill>
                </a:rPr>
                <a:t>共價三鍵</a:t>
              </a:r>
              <a:endParaRPr lang="zh-TW" altLang="zh-TW" sz="2200">
                <a:solidFill>
                  <a:srgbClr val="0066CC"/>
                </a:solidFill>
              </a:endParaRPr>
            </a:p>
          </p:txBody>
        </p:sp>
        <p:cxnSp>
          <p:nvCxnSpPr>
            <p:cNvPr id="16402" name="AutoShape 18"/>
            <p:cNvCxnSpPr>
              <a:cxnSpLocks noChangeShapeType="1"/>
            </p:cNvCxnSpPr>
            <p:nvPr/>
          </p:nvCxnSpPr>
          <p:spPr bwMode="auto">
            <a:xfrm>
              <a:off x="4332" y="1071"/>
              <a:ext cx="249" cy="363"/>
            </a:xfrm>
            <a:prstGeom prst="straightConnector1">
              <a:avLst/>
            </a:prstGeom>
            <a:noFill/>
            <a:ln w="9525">
              <a:solidFill>
                <a:srgbClr val="7F7F7F"/>
              </a:solidFill>
              <a:round/>
              <a:headEnd/>
              <a:tailEnd type="triangle" w="med" len="med"/>
            </a:ln>
            <a:extLst>
              <a:ext uri="{909E8E84-426E-40DD-AFC4-6F175D3DCCD1}">
                <a14:hiddenFill xmlns:a14="http://schemas.microsoft.com/office/drawing/2010/main">
                  <a:noFill/>
                </a14:hiddenFill>
              </a:ext>
            </a:extLst>
          </p:spPr>
        </p:cxnSp>
      </p:grpSp>
      <p:grpSp>
        <p:nvGrpSpPr>
          <p:cNvPr id="4" name="Group 23"/>
          <p:cNvGrpSpPr>
            <a:grpSpLocks/>
          </p:cNvGrpSpPr>
          <p:nvPr/>
        </p:nvGrpSpPr>
        <p:grpSpPr bwMode="auto">
          <a:xfrm>
            <a:off x="6795765" y="3426370"/>
            <a:ext cx="1971675" cy="1047750"/>
            <a:chOff x="4586" y="1750"/>
            <a:chExt cx="1242" cy="660"/>
          </a:xfrm>
        </p:grpSpPr>
        <p:sp>
          <p:nvSpPr>
            <p:cNvPr id="16399" name="文字方塊 2"/>
            <p:cNvSpPr txBox="1">
              <a:spLocks noChangeArrowheads="1"/>
            </p:cNvSpPr>
            <p:nvPr/>
          </p:nvSpPr>
          <p:spPr bwMode="auto">
            <a:xfrm>
              <a:off x="4586" y="2115"/>
              <a:ext cx="1242" cy="295"/>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latin typeface="新細明體" pitchFamily="18" charset="-120"/>
                </a:rPr>
                <a:t>一個孤電子對</a:t>
              </a:r>
              <a:endParaRPr lang="zh-TW" altLang="zh-TW" sz="2000"/>
            </a:p>
          </p:txBody>
        </p:sp>
        <p:cxnSp>
          <p:nvCxnSpPr>
            <p:cNvPr id="16400" name="AutoShape 19"/>
            <p:cNvCxnSpPr>
              <a:cxnSpLocks noChangeShapeType="1"/>
            </p:cNvCxnSpPr>
            <p:nvPr/>
          </p:nvCxnSpPr>
          <p:spPr bwMode="auto">
            <a:xfrm flipH="1" flipV="1">
              <a:off x="5284" y="1750"/>
              <a:ext cx="123" cy="389"/>
            </a:xfrm>
            <a:prstGeom prst="straightConnector1">
              <a:avLst/>
            </a:prstGeom>
            <a:noFill/>
            <a:ln w="9525">
              <a:solidFill>
                <a:srgbClr val="7F7F7F"/>
              </a:solidFill>
              <a:round/>
              <a:headEnd/>
              <a:tailEnd type="triangle" w="med" len="med"/>
            </a:ln>
            <a:extLst>
              <a:ext uri="{909E8E84-426E-40DD-AFC4-6F175D3DCCD1}">
                <a14:hiddenFill xmlns:a14="http://schemas.microsoft.com/office/drawing/2010/main">
                  <a:noFill/>
                </a14:hiddenFill>
              </a:ext>
            </a:extLst>
          </p:spPr>
        </p:cxnSp>
      </p:grpSp>
      <p:grpSp>
        <p:nvGrpSpPr>
          <p:cNvPr id="5" name="Group 21"/>
          <p:cNvGrpSpPr>
            <a:grpSpLocks/>
          </p:cNvGrpSpPr>
          <p:nvPr/>
        </p:nvGrpSpPr>
        <p:grpSpPr bwMode="auto">
          <a:xfrm>
            <a:off x="1828478" y="2781845"/>
            <a:ext cx="3816350" cy="790575"/>
            <a:chOff x="1429" y="1344"/>
            <a:chExt cx="2404" cy="498"/>
          </a:xfrm>
        </p:grpSpPr>
        <p:sp>
          <p:nvSpPr>
            <p:cNvPr id="16396" name="文字方塊 2"/>
            <p:cNvSpPr txBox="1">
              <a:spLocks noChangeArrowheads="1"/>
            </p:cNvSpPr>
            <p:nvPr/>
          </p:nvSpPr>
          <p:spPr bwMode="auto">
            <a:xfrm>
              <a:off x="2785" y="1344"/>
              <a:ext cx="1048" cy="272"/>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000" b="0">
                  <a:solidFill>
                    <a:srgbClr val="000000"/>
                  </a:solidFill>
                </a:rPr>
                <a:t>共用電子</a:t>
              </a:r>
              <a:endParaRPr lang="zh-TW" altLang="zh-TW" sz="2000"/>
            </a:p>
          </p:txBody>
        </p:sp>
        <p:sp>
          <p:nvSpPr>
            <p:cNvPr id="16397" name="文字方塊 2"/>
            <p:cNvSpPr txBox="1">
              <a:spLocks noChangeArrowheads="1"/>
            </p:cNvSpPr>
            <p:nvPr/>
          </p:nvSpPr>
          <p:spPr bwMode="auto">
            <a:xfrm>
              <a:off x="1429" y="1515"/>
              <a:ext cx="266" cy="32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en-US" altLang="zh-TW" sz="2000" b="0">
                  <a:solidFill>
                    <a:srgbClr val="000000"/>
                  </a:solidFill>
                </a:rPr>
                <a:t>+</a:t>
              </a:r>
              <a:endParaRPr lang="zh-TW" altLang="zh-TW" sz="2000"/>
            </a:p>
          </p:txBody>
        </p:sp>
        <p:sp>
          <p:nvSpPr>
            <p:cNvPr id="16398" name="AutoShape 38"/>
            <p:cNvSpPr>
              <a:spLocks noChangeArrowheads="1"/>
            </p:cNvSpPr>
            <p:nvPr/>
          </p:nvSpPr>
          <p:spPr bwMode="auto">
            <a:xfrm>
              <a:off x="3011" y="1616"/>
              <a:ext cx="549" cy="134"/>
            </a:xfrm>
            <a:prstGeom prst="rightArrow">
              <a:avLst>
                <a:gd name="adj1" fmla="val 50000"/>
                <a:gd name="adj2" fmla="val 100870"/>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2000"/>
            </a:p>
          </p:txBody>
        </p:sp>
      </p:grpSp>
      <p:sp>
        <p:nvSpPr>
          <p:cNvPr id="16392" name="Rectangle 6"/>
          <p:cNvSpPr>
            <a:spLocks noChangeArrowheads="1"/>
          </p:cNvSpPr>
          <p:nvPr/>
        </p:nvSpPr>
        <p:spPr bwMode="auto">
          <a:xfrm>
            <a:off x="179388" y="404813"/>
            <a:ext cx="5472112"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66"/>
                </a:solidFill>
                <a:latin typeface="Arial Black" pitchFamily="34" charset="0"/>
              </a:rPr>
              <a:t>氮分子 </a:t>
            </a:r>
            <a:r>
              <a:rPr lang="en-US" altLang="zh-TW">
                <a:solidFill>
                  <a:srgbClr val="CC0066"/>
                </a:solidFill>
              </a:rPr>
              <a:t>(N</a:t>
            </a:r>
            <a:r>
              <a:rPr lang="en-US" altLang="zh-TW" baseline="-25000">
                <a:solidFill>
                  <a:srgbClr val="CC0066"/>
                </a:solidFill>
              </a:rPr>
              <a:t>2</a:t>
            </a:r>
            <a:r>
              <a:rPr lang="en-US" altLang="zh-TW">
                <a:solidFill>
                  <a:srgbClr val="CC0066"/>
                </a:solidFill>
              </a:rPr>
              <a:t>) </a:t>
            </a:r>
            <a:r>
              <a:rPr lang="zh-TW" altLang="en-US">
                <a:solidFill>
                  <a:srgbClr val="CC0066"/>
                </a:solidFill>
                <a:latin typeface="Arial Black" pitchFamily="34" charset="0"/>
              </a:rPr>
              <a:t>內共價鍵的形成</a:t>
            </a:r>
            <a:endParaRPr lang="en-US" altLang="zh-TW">
              <a:solidFill>
                <a:srgbClr val="CC0066"/>
              </a:solidFill>
              <a:latin typeface="Arial Black" pitchFamily="34" charset="0"/>
            </a:endParaRPr>
          </a:p>
        </p:txBody>
      </p:sp>
      <p:pic>
        <p:nvPicPr>
          <p:cNvPr id="8" name="圖片 7"/>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23528" y="2624683"/>
            <a:ext cx="1287462" cy="214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圖片 8"/>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466653" y="2611983"/>
            <a:ext cx="1350962" cy="218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橢圓 27"/>
          <p:cNvSpPr>
            <a:spLocks noChangeArrowheads="1"/>
          </p:cNvSpPr>
          <p:nvPr/>
        </p:nvSpPr>
        <p:spPr bwMode="auto">
          <a:xfrm>
            <a:off x="6654478" y="2900908"/>
            <a:ext cx="284162" cy="790575"/>
          </a:xfrm>
          <a:prstGeom prst="ellipse">
            <a:avLst/>
          </a:prstGeom>
          <a:solidFill>
            <a:srgbClr val="FFFF00">
              <a:alpha val="49019"/>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a:spcBef>
                <a:spcPct val="0"/>
              </a:spcBef>
              <a:buFontTx/>
              <a:buNone/>
            </a:pPr>
            <a:endParaRPr lang="zh-HK" altLang="en-US" sz="1800"/>
          </a:p>
        </p:txBody>
      </p:sp>
    </p:spTree>
    <p:extLst>
      <p:ext uri="{BB962C8B-B14F-4D97-AF65-F5344CB8AC3E}">
        <p14:creationId xmlns:p14="http://schemas.microsoft.com/office/powerpoint/2010/main" val="2482888782"/>
      </p:ext>
    </p:extLst>
  </p:cSld>
  <p:clrMapOvr>
    <a:masterClrMapping/>
  </p:clrMapOvr>
  <p:timing>
    <p:tnLst>
      <p:par>
        <p:cTn id="1" dur="indefinite" restart="never" nodeType="tmRoot"/>
      </p:par>
    </p:tnLst>
  </p:timing>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0"/>
          <p:cNvSpPr txBox="1">
            <a:spLocks noChangeArrowheads="1"/>
          </p:cNvSpPr>
          <p:nvPr/>
        </p:nvSpPr>
        <p:spPr bwMode="auto">
          <a:xfrm>
            <a:off x="1279525" y="1052513"/>
            <a:ext cx="44418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7675" indent="-447675">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a:solidFill>
                  <a:srgbClr val="FF0000"/>
                </a:solidFill>
                <a:cs typeface="Arial" charset="0"/>
              </a:rPr>
              <a:t>K</a:t>
            </a:r>
            <a:r>
              <a:rPr kumimoji="0" lang="en-US" altLang="zh-HK" baseline="-25000">
                <a:solidFill>
                  <a:srgbClr val="FF0000"/>
                </a:solidFill>
                <a:cs typeface="Arial" charset="0"/>
              </a:rPr>
              <a:t>c</a:t>
            </a:r>
            <a:r>
              <a:rPr kumimoji="0" lang="en-US" altLang="zh-HK">
                <a:solidFill>
                  <a:srgbClr val="FF0000"/>
                </a:solidFill>
                <a:cs typeface="Arial" charset="0"/>
              </a:rPr>
              <a:t> = </a:t>
            </a:r>
            <a:r>
              <a:rPr kumimoji="0" lang="en-US" altLang="zh-HK" baseline="45000">
                <a:solidFill>
                  <a:srgbClr val="FF0000"/>
                </a:solidFill>
                <a:cs typeface="Arial" charset="0"/>
              </a:rPr>
              <a:t>________________________</a:t>
            </a:r>
            <a:r>
              <a:rPr kumimoji="0" lang="en-US" altLang="zh-HK">
                <a:solidFill>
                  <a:srgbClr val="FF0000"/>
                </a:solidFill>
                <a:cs typeface="Arial" charset="0"/>
              </a:rPr>
              <a:t> </a:t>
            </a:r>
            <a:endParaRPr kumimoji="0" lang="zh-HK" altLang="en-US">
              <a:solidFill>
                <a:srgbClr val="FF0000"/>
              </a:solidFill>
              <a:cs typeface="Arial" charset="0"/>
            </a:endParaRPr>
          </a:p>
        </p:txBody>
      </p:sp>
      <p:sp>
        <p:nvSpPr>
          <p:cNvPr id="3" name="Rectangle 94"/>
          <p:cNvSpPr>
            <a:spLocks noChangeArrowheads="1"/>
          </p:cNvSpPr>
          <p:nvPr/>
        </p:nvSpPr>
        <p:spPr bwMode="auto">
          <a:xfrm>
            <a:off x="2617788" y="765175"/>
            <a:ext cx="2381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TW">
                <a:solidFill>
                  <a:srgbClr val="FF0000"/>
                </a:solidFill>
              </a:rPr>
              <a:t>[CH</a:t>
            </a:r>
            <a:r>
              <a:rPr lang="en-US" altLang="zh-TW" baseline="-25000">
                <a:solidFill>
                  <a:srgbClr val="FF0000"/>
                </a:solidFill>
              </a:rPr>
              <a:t>3</a:t>
            </a:r>
            <a:r>
              <a:rPr lang="en-US" altLang="zh-TW">
                <a:solidFill>
                  <a:srgbClr val="FF0000"/>
                </a:solidFill>
              </a:rPr>
              <a:t>OH(g)]</a:t>
            </a:r>
            <a:r>
              <a:rPr lang="en-US" altLang="zh-TW" sz="2000" baseline="-25000">
                <a:solidFill>
                  <a:srgbClr val="FF0000"/>
                </a:solidFill>
              </a:rPr>
              <a:t>eqm</a:t>
            </a:r>
          </a:p>
        </p:txBody>
      </p:sp>
      <p:sp>
        <p:nvSpPr>
          <p:cNvPr id="4" name="Rectangle 94"/>
          <p:cNvSpPr>
            <a:spLocks noChangeArrowheads="1"/>
          </p:cNvSpPr>
          <p:nvPr/>
        </p:nvSpPr>
        <p:spPr bwMode="auto">
          <a:xfrm>
            <a:off x="2195513" y="1341438"/>
            <a:ext cx="31289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TW">
                <a:solidFill>
                  <a:srgbClr val="FF0000"/>
                </a:solidFill>
              </a:rPr>
              <a:t>[CO(g)]</a:t>
            </a:r>
            <a:r>
              <a:rPr lang="en-US" altLang="zh-TW" sz="2000" baseline="-25000">
                <a:solidFill>
                  <a:srgbClr val="FF0000"/>
                </a:solidFill>
              </a:rPr>
              <a:t>eqm</a:t>
            </a:r>
            <a:r>
              <a:rPr lang="en-US" altLang="zh-TW">
                <a:solidFill>
                  <a:srgbClr val="FF0000"/>
                </a:solidFill>
              </a:rPr>
              <a:t>[H</a:t>
            </a:r>
            <a:r>
              <a:rPr lang="en-US" altLang="zh-TW" baseline="-25000">
                <a:solidFill>
                  <a:srgbClr val="FF0000"/>
                </a:solidFill>
              </a:rPr>
              <a:t>2</a:t>
            </a:r>
            <a:r>
              <a:rPr lang="en-US" altLang="zh-TW">
                <a:solidFill>
                  <a:srgbClr val="FF0000"/>
                </a:solidFill>
              </a:rPr>
              <a:t>(g)]</a:t>
            </a:r>
            <a:r>
              <a:rPr lang="en-US" altLang="zh-TW" sz="2000" baseline="-25000">
                <a:solidFill>
                  <a:srgbClr val="FF0000"/>
                </a:solidFill>
              </a:rPr>
              <a:t>eqm</a:t>
            </a:r>
          </a:p>
        </p:txBody>
      </p:sp>
      <p:sp>
        <p:nvSpPr>
          <p:cNvPr id="5" name="文字方塊 33"/>
          <p:cNvSpPr txBox="1">
            <a:spLocks noChangeArrowheads="1"/>
          </p:cNvSpPr>
          <p:nvPr/>
        </p:nvSpPr>
        <p:spPr bwMode="auto">
          <a:xfrm>
            <a:off x="4716463" y="1385888"/>
            <a:ext cx="276225"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HK" sz="2000" baseline="30000">
                <a:solidFill>
                  <a:srgbClr val="FF0000"/>
                </a:solidFill>
              </a:rPr>
              <a:t>2</a:t>
            </a:r>
            <a:endParaRPr lang="zh-HK" altLang="en-US" sz="2000" baseline="30000">
              <a:solidFill>
                <a:srgbClr val="FF0000"/>
              </a:solidFill>
            </a:endParaRPr>
          </a:p>
        </p:txBody>
      </p:sp>
      <p:sp>
        <p:nvSpPr>
          <p:cNvPr id="6" name="文字方塊 5"/>
          <p:cNvSpPr txBox="1">
            <a:spLocks noChangeArrowheads="1"/>
          </p:cNvSpPr>
          <p:nvPr/>
        </p:nvSpPr>
        <p:spPr bwMode="auto">
          <a:xfrm>
            <a:off x="1260475" y="3713163"/>
            <a:ext cx="7848600" cy="80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7675" indent="-447675" defTabSz="903288">
              <a:tabLst>
                <a:tab pos="5475288" algn="l"/>
              </a:tabLst>
              <a:defRPr kumimoji="1" sz="2800">
                <a:solidFill>
                  <a:schemeClr val="tx1"/>
                </a:solidFill>
                <a:latin typeface="Arial" charset="0"/>
                <a:ea typeface="新細明體" charset="-120"/>
              </a:defRPr>
            </a:lvl1pPr>
            <a:lvl2pPr marL="742950" indent="-285750" defTabSz="903288">
              <a:tabLst>
                <a:tab pos="5475288" algn="l"/>
              </a:tabLst>
              <a:defRPr kumimoji="1" sz="2800">
                <a:solidFill>
                  <a:schemeClr val="tx1"/>
                </a:solidFill>
                <a:latin typeface="Arial" charset="0"/>
                <a:ea typeface="新細明體" charset="-120"/>
              </a:defRPr>
            </a:lvl2pPr>
            <a:lvl3pPr marL="1143000" indent="-228600" defTabSz="903288">
              <a:tabLst>
                <a:tab pos="5475288" algn="l"/>
              </a:tabLst>
              <a:defRPr kumimoji="1" sz="2800">
                <a:solidFill>
                  <a:schemeClr val="tx1"/>
                </a:solidFill>
                <a:latin typeface="Arial" charset="0"/>
                <a:ea typeface="新細明體" charset="-120"/>
              </a:defRPr>
            </a:lvl3pPr>
            <a:lvl4pPr marL="1600200" indent="-228600" defTabSz="903288">
              <a:tabLst>
                <a:tab pos="5475288" algn="l"/>
              </a:tabLst>
              <a:defRPr kumimoji="1" sz="2800">
                <a:solidFill>
                  <a:schemeClr val="tx1"/>
                </a:solidFill>
                <a:latin typeface="Arial" charset="0"/>
                <a:ea typeface="新細明體" charset="-120"/>
              </a:defRPr>
            </a:lvl4pPr>
            <a:lvl5pPr marL="2057400" indent="-228600" defTabSz="903288">
              <a:tabLst>
                <a:tab pos="5475288" algn="l"/>
              </a:tabLst>
              <a:defRPr kumimoji="1" sz="2800">
                <a:solidFill>
                  <a:schemeClr val="tx1"/>
                </a:solidFill>
                <a:latin typeface="Arial" charset="0"/>
                <a:ea typeface="新細明體" charset="-120"/>
              </a:defRPr>
            </a:lvl5pPr>
            <a:lvl6pPr marL="25146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6pPr>
            <a:lvl7pPr marL="29718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7pPr>
            <a:lvl8pPr marL="34290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8pPr>
            <a:lvl9pPr marL="38862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9pPr>
          </a:lstStyle>
          <a:p>
            <a:pPr eaLnBrk="1" hangingPunct="1"/>
            <a:r>
              <a:rPr kumimoji="0" lang="en-US" altLang="zh-HK">
                <a:solidFill>
                  <a:srgbClr val="FF0000"/>
                </a:solidFill>
                <a:cs typeface="Arial" charset="0"/>
              </a:rPr>
              <a:t>K</a:t>
            </a:r>
            <a:r>
              <a:rPr kumimoji="0" lang="en-US" altLang="zh-HK" baseline="-25000">
                <a:solidFill>
                  <a:srgbClr val="FF0000"/>
                </a:solidFill>
                <a:cs typeface="Arial" charset="0"/>
              </a:rPr>
              <a:t>c</a:t>
            </a:r>
            <a:r>
              <a:rPr kumimoji="0" lang="en-US" altLang="zh-HK">
                <a:solidFill>
                  <a:srgbClr val="FF0000"/>
                </a:solidFill>
                <a:cs typeface="Arial" charset="0"/>
              </a:rPr>
              <a:t> = </a:t>
            </a:r>
            <a:r>
              <a:rPr kumimoji="0" lang="en-US" altLang="zh-HK" baseline="45000">
                <a:solidFill>
                  <a:srgbClr val="FF0000"/>
                </a:solidFill>
                <a:cs typeface="Arial" charset="0"/>
              </a:rPr>
              <a:t>________________________________________</a:t>
            </a:r>
          </a:p>
          <a:p>
            <a:pPr eaLnBrk="1" hangingPunct="1"/>
            <a:endParaRPr lang="en-US" altLang="zh-HK" baseline="30000">
              <a:solidFill>
                <a:srgbClr val="FF0000"/>
              </a:solidFill>
            </a:endParaRPr>
          </a:p>
        </p:txBody>
      </p:sp>
      <p:sp>
        <p:nvSpPr>
          <p:cNvPr id="7" name="文字方塊 11"/>
          <p:cNvSpPr txBox="1">
            <a:spLocks noChangeArrowheads="1"/>
          </p:cNvSpPr>
          <p:nvPr/>
        </p:nvSpPr>
        <p:spPr bwMode="auto">
          <a:xfrm>
            <a:off x="1763713" y="3513138"/>
            <a:ext cx="59055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algn="ctr" eaLnBrk="1" hangingPunct="1"/>
            <a:r>
              <a:rPr lang="en-US" altLang="zh-HK">
                <a:solidFill>
                  <a:srgbClr val="FF0000"/>
                </a:solidFill>
              </a:rPr>
              <a:t>(0.35 mol dm</a:t>
            </a:r>
            <a:r>
              <a:rPr lang="en-US" altLang="zh-HK" baseline="30000">
                <a:solidFill>
                  <a:srgbClr val="FF0000"/>
                </a:solidFill>
                <a:sym typeface="Symbol" pitchFamily="18" charset="2"/>
              </a:rPr>
              <a:t></a:t>
            </a:r>
            <a:r>
              <a:rPr lang="en-US" altLang="zh-HK" baseline="30000">
                <a:solidFill>
                  <a:srgbClr val="FF0000"/>
                </a:solidFill>
              </a:rPr>
              <a:t>3</a:t>
            </a:r>
            <a:r>
              <a:rPr lang="en-US" altLang="zh-HK">
                <a:solidFill>
                  <a:srgbClr val="FF0000"/>
                </a:solidFill>
              </a:rPr>
              <a:t>)</a:t>
            </a:r>
          </a:p>
          <a:p>
            <a:pPr algn="ctr" eaLnBrk="1" hangingPunct="1"/>
            <a:r>
              <a:rPr lang="en-US" altLang="zh-HK">
                <a:solidFill>
                  <a:srgbClr val="FF0000"/>
                </a:solidFill>
              </a:rPr>
              <a:t>(0.15 mol dm</a:t>
            </a:r>
            <a:r>
              <a:rPr lang="en-US" altLang="zh-HK" baseline="30000">
                <a:solidFill>
                  <a:srgbClr val="FF0000"/>
                </a:solidFill>
                <a:sym typeface="Symbol" pitchFamily="18" charset="2"/>
              </a:rPr>
              <a:t></a:t>
            </a:r>
            <a:r>
              <a:rPr lang="en-US" altLang="zh-HK" baseline="30000">
                <a:solidFill>
                  <a:srgbClr val="FF0000"/>
                </a:solidFill>
              </a:rPr>
              <a:t>3</a:t>
            </a:r>
            <a:r>
              <a:rPr lang="en-US" altLang="zh-HK">
                <a:solidFill>
                  <a:srgbClr val="FF0000"/>
                </a:solidFill>
              </a:rPr>
              <a:t>)(0.3 mol dm</a:t>
            </a:r>
            <a:r>
              <a:rPr lang="en-US" altLang="zh-HK" baseline="30000">
                <a:solidFill>
                  <a:srgbClr val="FF0000"/>
                </a:solidFill>
                <a:sym typeface="Symbol" pitchFamily="18" charset="2"/>
              </a:rPr>
              <a:t></a:t>
            </a:r>
            <a:r>
              <a:rPr lang="en-US" altLang="zh-HK" baseline="30000">
                <a:solidFill>
                  <a:srgbClr val="FF0000"/>
                </a:solidFill>
              </a:rPr>
              <a:t>3</a:t>
            </a:r>
            <a:r>
              <a:rPr lang="en-US" altLang="zh-HK">
                <a:solidFill>
                  <a:srgbClr val="FF0000"/>
                </a:solidFill>
              </a:rPr>
              <a:t>)</a:t>
            </a:r>
            <a:r>
              <a:rPr lang="en-US" altLang="zh-HK" baseline="30000">
                <a:solidFill>
                  <a:srgbClr val="FF0000"/>
                </a:solidFill>
              </a:rPr>
              <a:t>2</a:t>
            </a:r>
            <a:r>
              <a:rPr lang="en-US" altLang="zh-HK">
                <a:solidFill>
                  <a:srgbClr val="FF0000"/>
                </a:solidFill>
              </a:rPr>
              <a:t> </a:t>
            </a:r>
            <a:endParaRPr lang="en-US" altLang="zh-HK" baseline="30000">
              <a:solidFill>
                <a:srgbClr val="FF0000"/>
              </a:solidFill>
            </a:endParaRPr>
          </a:p>
        </p:txBody>
      </p:sp>
      <p:sp>
        <p:nvSpPr>
          <p:cNvPr id="8" name="矩形 9"/>
          <p:cNvSpPr>
            <a:spLocks noChangeArrowheads="1"/>
          </p:cNvSpPr>
          <p:nvPr/>
        </p:nvSpPr>
        <p:spPr bwMode="auto">
          <a:xfrm>
            <a:off x="1260475" y="2486025"/>
            <a:ext cx="626385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zh-TW" altLang="en-US" dirty="0">
                <a:solidFill>
                  <a:srgbClr val="FF0000"/>
                </a:solidFill>
              </a:rPr>
              <a:t>把平衡濃度代入平衡常數表示式內。</a:t>
            </a:r>
            <a:endParaRPr lang="zh-TW" altLang="zh-HK" dirty="0">
              <a:solidFill>
                <a:srgbClr val="FF0000"/>
              </a:solidFill>
            </a:endParaRPr>
          </a:p>
        </p:txBody>
      </p:sp>
      <p:sp>
        <p:nvSpPr>
          <p:cNvPr id="9" name="文字方塊 10"/>
          <p:cNvSpPr txBox="1">
            <a:spLocks noChangeArrowheads="1"/>
          </p:cNvSpPr>
          <p:nvPr/>
        </p:nvSpPr>
        <p:spPr bwMode="auto">
          <a:xfrm>
            <a:off x="1692275" y="4783138"/>
            <a:ext cx="33115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7675" indent="-447675" defTabSz="903288">
              <a:tabLst>
                <a:tab pos="5475288" algn="l"/>
              </a:tabLst>
              <a:defRPr kumimoji="1" sz="2800">
                <a:solidFill>
                  <a:schemeClr val="tx1"/>
                </a:solidFill>
                <a:latin typeface="Arial" charset="0"/>
                <a:ea typeface="新細明體" charset="-120"/>
              </a:defRPr>
            </a:lvl1pPr>
            <a:lvl2pPr marL="742950" indent="-285750" defTabSz="903288">
              <a:tabLst>
                <a:tab pos="5475288" algn="l"/>
              </a:tabLst>
              <a:defRPr kumimoji="1" sz="2800">
                <a:solidFill>
                  <a:schemeClr val="tx1"/>
                </a:solidFill>
                <a:latin typeface="Arial" charset="0"/>
                <a:ea typeface="新細明體" charset="-120"/>
              </a:defRPr>
            </a:lvl2pPr>
            <a:lvl3pPr marL="1143000" indent="-228600" defTabSz="903288">
              <a:tabLst>
                <a:tab pos="5475288" algn="l"/>
              </a:tabLst>
              <a:defRPr kumimoji="1" sz="2800">
                <a:solidFill>
                  <a:schemeClr val="tx1"/>
                </a:solidFill>
                <a:latin typeface="Arial" charset="0"/>
                <a:ea typeface="新細明體" charset="-120"/>
              </a:defRPr>
            </a:lvl3pPr>
            <a:lvl4pPr marL="1600200" indent="-228600" defTabSz="903288">
              <a:tabLst>
                <a:tab pos="5475288" algn="l"/>
              </a:tabLst>
              <a:defRPr kumimoji="1" sz="2800">
                <a:solidFill>
                  <a:schemeClr val="tx1"/>
                </a:solidFill>
                <a:latin typeface="Arial" charset="0"/>
                <a:ea typeface="新細明體" charset="-120"/>
              </a:defRPr>
            </a:lvl4pPr>
            <a:lvl5pPr marL="2057400" indent="-228600" defTabSz="903288">
              <a:tabLst>
                <a:tab pos="5475288" algn="l"/>
              </a:tabLst>
              <a:defRPr kumimoji="1" sz="2800">
                <a:solidFill>
                  <a:schemeClr val="tx1"/>
                </a:solidFill>
                <a:latin typeface="Arial" charset="0"/>
                <a:ea typeface="新細明體" charset="-120"/>
              </a:defRPr>
            </a:lvl5pPr>
            <a:lvl6pPr marL="25146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6pPr>
            <a:lvl7pPr marL="29718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7pPr>
            <a:lvl8pPr marL="34290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8pPr>
            <a:lvl9pPr marL="3886200" indent="-228600" defTabSz="903288" eaLnBrk="0" fontAlgn="base" hangingPunct="0">
              <a:spcBef>
                <a:spcPct val="0"/>
              </a:spcBef>
              <a:spcAft>
                <a:spcPct val="0"/>
              </a:spcAft>
              <a:tabLst>
                <a:tab pos="5475288" algn="l"/>
              </a:tabLst>
              <a:defRPr kumimoji="1" sz="2800">
                <a:solidFill>
                  <a:schemeClr val="tx1"/>
                </a:solidFill>
                <a:latin typeface="Arial" charset="0"/>
                <a:ea typeface="新細明體" charset="-120"/>
              </a:defRPr>
            </a:lvl9pPr>
          </a:lstStyle>
          <a:p>
            <a:pPr eaLnBrk="1" hangingPunct="1"/>
            <a:r>
              <a:rPr kumimoji="0" lang="en-US" altLang="zh-HK">
                <a:solidFill>
                  <a:srgbClr val="FF0000"/>
                </a:solidFill>
                <a:cs typeface="Arial" charset="0"/>
              </a:rPr>
              <a:t>=</a:t>
            </a:r>
            <a:r>
              <a:rPr kumimoji="0" lang="en-US" altLang="zh-HK" baseline="45000">
                <a:solidFill>
                  <a:srgbClr val="FF0000"/>
                </a:solidFill>
                <a:cs typeface="Arial" charset="0"/>
              </a:rPr>
              <a:t> </a:t>
            </a:r>
            <a:r>
              <a:rPr kumimoji="0" lang="en-US" altLang="zh-HK">
                <a:solidFill>
                  <a:srgbClr val="FF0000"/>
                </a:solidFill>
                <a:cs typeface="Arial" charset="0"/>
              </a:rPr>
              <a:t>25.9 </a:t>
            </a:r>
            <a:r>
              <a:rPr lang="en-US" altLang="zh-HK">
                <a:solidFill>
                  <a:srgbClr val="FF0000"/>
                </a:solidFill>
              </a:rPr>
              <a:t>mol</a:t>
            </a:r>
            <a:r>
              <a:rPr lang="en-US" altLang="zh-HK" baseline="30000">
                <a:solidFill>
                  <a:srgbClr val="FF0000"/>
                </a:solidFill>
                <a:sym typeface="Symbol" pitchFamily="18" charset="2"/>
              </a:rPr>
              <a:t>2</a:t>
            </a:r>
            <a:r>
              <a:rPr lang="en-US" altLang="zh-HK">
                <a:solidFill>
                  <a:srgbClr val="FF0000"/>
                </a:solidFill>
              </a:rPr>
              <a:t> dm</a:t>
            </a:r>
            <a:r>
              <a:rPr lang="en-US" altLang="zh-HK" baseline="30000">
                <a:solidFill>
                  <a:srgbClr val="FF0000"/>
                </a:solidFill>
              </a:rPr>
              <a:t>6</a:t>
            </a:r>
          </a:p>
        </p:txBody>
      </p:sp>
    </p:spTree>
    <p:extLst>
      <p:ext uri="{BB962C8B-B14F-4D97-AF65-F5344CB8AC3E}">
        <p14:creationId xmlns:p14="http://schemas.microsoft.com/office/powerpoint/2010/main" val="2309203590"/>
      </p:ext>
    </p:extLst>
  </p:cSld>
  <p:clrMapOvr>
    <a:masterClrMapping/>
  </p:clrMapOvr>
  <p:timing>
    <p:tnLst>
      <p:par>
        <p:cTn id="1" dur="indefinite" restart="never" nodeType="tmRoot"/>
      </p:par>
    </p:tnLst>
  </p:timing>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5"/>
          <p:cNvSpPr>
            <a:spLocks noChangeArrowheads="1"/>
          </p:cNvSpPr>
          <p:nvPr/>
        </p:nvSpPr>
        <p:spPr bwMode="auto">
          <a:xfrm>
            <a:off x="250031" y="199554"/>
            <a:ext cx="6626225"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r>
              <a:rPr lang="zh-TW" altLang="en-US" sz="3100" b="1" dirty="0">
                <a:solidFill>
                  <a:srgbClr val="CC0000"/>
                </a:solidFill>
              </a:rPr>
              <a:t>從起始濃度和平衡常數求出平衡濃度</a:t>
            </a:r>
            <a:endParaRPr lang="en-US" altLang="zh-TW" sz="3100" b="1" dirty="0">
              <a:solidFill>
                <a:srgbClr val="CC0000"/>
              </a:solidFill>
            </a:endParaRPr>
          </a:p>
        </p:txBody>
      </p:sp>
      <p:sp>
        <p:nvSpPr>
          <p:cNvPr id="12" name="Rectangle 10"/>
          <p:cNvSpPr>
            <a:spLocks noChangeArrowheads="1"/>
          </p:cNvSpPr>
          <p:nvPr/>
        </p:nvSpPr>
        <p:spPr bwMode="auto">
          <a:xfrm>
            <a:off x="107504" y="1052736"/>
            <a:ext cx="9217024"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712788" indent="-712788">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lnSpc>
                <a:spcPct val="120000"/>
              </a:lnSpc>
            </a:pPr>
            <a:r>
              <a:rPr lang="en-US" altLang="en-US" sz="2400" dirty="0" err="1"/>
              <a:t>某學生把</a:t>
            </a:r>
            <a:r>
              <a:rPr lang="en-US" altLang="zh-TW" sz="2400" dirty="0"/>
              <a:t> </a:t>
            </a:r>
            <a:r>
              <a:rPr lang="en-US" altLang="en-US" sz="2400" dirty="0"/>
              <a:t>4.00 </a:t>
            </a:r>
            <a:r>
              <a:rPr lang="en-US" altLang="en-US" sz="2400" dirty="0" err="1"/>
              <a:t>mol</a:t>
            </a:r>
            <a:r>
              <a:rPr lang="en-US" altLang="zh-TW" sz="2400" dirty="0"/>
              <a:t> </a:t>
            </a:r>
            <a:r>
              <a:rPr lang="en-US" altLang="en-US" sz="2400" dirty="0"/>
              <a:t>的</a:t>
            </a:r>
            <a:r>
              <a:rPr lang="en-US" altLang="zh-TW" sz="2400" dirty="0"/>
              <a:t> </a:t>
            </a:r>
            <a:r>
              <a:rPr lang="en-US" altLang="en-US" sz="2400" dirty="0"/>
              <a:t>HI(g)</a:t>
            </a:r>
            <a:r>
              <a:rPr lang="en-US" altLang="zh-TW" sz="2400" dirty="0"/>
              <a:t> </a:t>
            </a:r>
            <a:r>
              <a:rPr lang="en-US" altLang="en-US" sz="2400" dirty="0" err="1" smtClean="0"/>
              <a:t>注入一個經抽真空的</a:t>
            </a:r>
            <a:r>
              <a:rPr lang="en-US" altLang="en-US" sz="2400" dirty="0" smtClean="0"/>
              <a:t> 5.00 </a:t>
            </a:r>
            <a:r>
              <a:rPr lang="en-US" altLang="en-US" sz="2400" dirty="0"/>
              <a:t>dm</a:t>
            </a:r>
            <a:r>
              <a:rPr lang="en-US" altLang="en-US" sz="2400" baseline="30000" dirty="0"/>
              <a:t>3</a:t>
            </a:r>
            <a:r>
              <a:rPr lang="en-US" altLang="zh-TW" sz="2400" baseline="30000" dirty="0"/>
              <a:t> </a:t>
            </a:r>
            <a:r>
              <a:rPr lang="en-US" altLang="en-US" sz="2400" dirty="0" err="1"/>
              <a:t>容器內</a:t>
            </a:r>
            <a:r>
              <a:rPr lang="en-US" altLang="en-US" sz="2400" dirty="0"/>
              <a:t>，</a:t>
            </a:r>
            <a:r>
              <a:rPr lang="zh-TW" altLang="en-US" sz="2400" dirty="0"/>
              <a:t>然後加熱至 </a:t>
            </a:r>
            <a:r>
              <a:rPr lang="en-US" altLang="zh-TW" sz="2400" dirty="0"/>
              <a:t>800 K</a:t>
            </a:r>
            <a:r>
              <a:rPr lang="zh-TW" altLang="en-US" sz="2400" dirty="0"/>
              <a:t>，讓體系達至以下平衡。</a:t>
            </a:r>
          </a:p>
        </p:txBody>
      </p:sp>
      <p:sp>
        <p:nvSpPr>
          <p:cNvPr id="13" name="Rectangle 94"/>
          <p:cNvSpPr>
            <a:spLocks noChangeArrowheads="1"/>
          </p:cNvSpPr>
          <p:nvPr/>
        </p:nvSpPr>
        <p:spPr bwMode="auto">
          <a:xfrm>
            <a:off x="179388" y="2636912"/>
            <a:ext cx="360052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712788" indent="-712788">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lnSpc>
                <a:spcPct val="120000"/>
              </a:lnSpc>
            </a:pPr>
            <a:r>
              <a:rPr lang="zh-TW" altLang="en-US" sz="2400" dirty="0" smtClean="0"/>
              <a:t>計算</a:t>
            </a:r>
            <a:r>
              <a:rPr lang="zh-TW" altLang="en-US" sz="2400" dirty="0"/>
              <a:t>各物質的平衡濃度。</a:t>
            </a:r>
          </a:p>
        </p:txBody>
      </p:sp>
      <p:sp>
        <p:nvSpPr>
          <p:cNvPr id="14" name="Rectangle 94"/>
          <p:cNvSpPr>
            <a:spLocks noChangeArrowheads="1"/>
          </p:cNvSpPr>
          <p:nvPr/>
        </p:nvSpPr>
        <p:spPr bwMode="auto">
          <a:xfrm>
            <a:off x="646807" y="2049281"/>
            <a:ext cx="824567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254125" indent="-1254125">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marL="0" indent="0" eaLnBrk="1" hangingPunct="1">
              <a:lnSpc>
                <a:spcPct val="120000"/>
              </a:lnSpc>
            </a:pPr>
            <a:r>
              <a:rPr lang="en-US" altLang="zh-TW" sz="2400" dirty="0" smtClean="0"/>
              <a:t>2HI(g</a:t>
            </a:r>
            <a:r>
              <a:rPr lang="en-US" altLang="zh-TW" sz="2400" dirty="0"/>
              <a:t>)       H</a:t>
            </a:r>
            <a:r>
              <a:rPr lang="en-US" altLang="zh-TW" sz="2400" baseline="-25000" dirty="0"/>
              <a:t>2</a:t>
            </a:r>
            <a:r>
              <a:rPr lang="en-US" altLang="zh-TW" sz="2400" dirty="0"/>
              <a:t>(g) + I</a:t>
            </a:r>
            <a:r>
              <a:rPr lang="en-US" altLang="zh-TW" sz="2400" baseline="-25000" dirty="0"/>
              <a:t>2</a:t>
            </a:r>
            <a:r>
              <a:rPr lang="en-US" altLang="zh-TW" sz="2400" dirty="0"/>
              <a:t>(g)           K</a:t>
            </a:r>
            <a:r>
              <a:rPr lang="en-US" altLang="zh-TW" sz="2400" baseline="-25000" dirty="0"/>
              <a:t>c</a:t>
            </a:r>
            <a:r>
              <a:rPr lang="en-US" altLang="zh-TW" sz="2400" dirty="0"/>
              <a:t> = 0.016 </a:t>
            </a:r>
            <a:r>
              <a:rPr lang="en-US" altLang="zh-TW" sz="2400" dirty="0" smtClean="0"/>
              <a:t> </a:t>
            </a:r>
            <a:r>
              <a:rPr lang="en-US" altLang="zh-TW" sz="2400" dirty="0"/>
              <a:t>(</a:t>
            </a:r>
            <a:r>
              <a:rPr lang="zh-TW" altLang="en-US" sz="2400" dirty="0"/>
              <a:t>温度在</a:t>
            </a:r>
            <a:r>
              <a:rPr lang="en-US" altLang="zh-TW" sz="2400" dirty="0"/>
              <a:t>800 K</a:t>
            </a:r>
            <a:r>
              <a:rPr lang="zh-TW" altLang="en-US" sz="2400" dirty="0"/>
              <a:t>時</a:t>
            </a:r>
            <a:r>
              <a:rPr lang="en-US" altLang="zh-TW" sz="2400" dirty="0"/>
              <a:t>)</a:t>
            </a:r>
          </a:p>
        </p:txBody>
      </p:sp>
      <p:grpSp>
        <p:nvGrpSpPr>
          <p:cNvPr id="15" name="群組 25"/>
          <p:cNvGrpSpPr>
            <a:grpSpLocks/>
          </p:cNvGrpSpPr>
          <p:nvPr/>
        </p:nvGrpSpPr>
        <p:grpSpPr bwMode="auto">
          <a:xfrm>
            <a:off x="1685578" y="2235820"/>
            <a:ext cx="438150" cy="208756"/>
            <a:chOff x="6012160" y="2636912"/>
            <a:chExt cx="956357" cy="276710"/>
          </a:xfrm>
        </p:grpSpPr>
        <p:cxnSp>
          <p:nvCxnSpPr>
            <p:cNvPr id="16" name="直線接點 15"/>
            <p:cNvCxnSpPr/>
            <p:nvPr/>
          </p:nvCxnSpPr>
          <p:spPr>
            <a:xfrm>
              <a:off x="6012160" y="2708380"/>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接點 17"/>
            <p:cNvCxnSpPr/>
            <p:nvPr/>
          </p:nvCxnSpPr>
          <p:spPr>
            <a:xfrm>
              <a:off x="6032447" y="2843986"/>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a:off x="6812022" y="2636912"/>
              <a:ext cx="136209"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接點 19"/>
            <p:cNvCxnSpPr/>
            <p:nvPr/>
          </p:nvCxnSpPr>
          <p:spPr>
            <a:xfrm>
              <a:off x="6032447" y="2842154"/>
              <a:ext cx="136208"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21" name="表格 20"/>
          <p:cNvGraphicFramePr>
            <a:graphicFrameLocks noGrp="1"/>
          </p:cNvGraphicFramePr>
          <p:nvPr>
            <p:extLst>
              <p:ext uri="{D42A27DB-BD31-4B8C-83A1-F6EECF244321}">
                <p14:modId xmlns:p14="http://schemas.microsoft.com/office/powerpoint/2010/main" val="2834644711"/>
              </p:ext>
            </p:extLst>
          </p:nvPr>
        </p:nvGraphicFramePr>
        <p:xfrm>
          <a:off x="539626" y="4581128"/>
          <a:ext cx="7920806" cy="2088232"/>
        </p:xfrm>
        <a:graphic>
          <a:graphicData uri="http://schemas.openxmlformats.org/drawingml/2006/table">
            <a:tbl>
              <a:tblPr/>
              <a:tblGrid>
                <a:gridCol w="2304231">
                  <a:extLst>
                    <a:ext uri="{9D8B030D-6E8A-4147-A177-3AD203B41FA5}">
                      <a16:colId xmlns="" xmlns:a16="http://schemas.microsoft.com/office/drawing/2014/main" val="20000"/>
                    </a:ext>
                  </a:extLst>
                </a:gridCol>
                <a:gridCol w="1871663">
                  <a:extLst>
                    <a:ext uri="{9D8B030D-6E8A-4147-A177-3AD203B41FA5}">
                      <a16:colId xmlns="" xmlns:a16="http://schemas.microsoft.com/office/drawing/2014/main" val="20001"/>
                    </a:ext>
                  </a:extLst>
                </a:gridCol>
                <a:gridCol w="1873250">
                  <a:extLst>
                    <a:ext uri="{9D8B030D-6E8A-4147-A177-3AD203B41FA5}">
                      <a16:colId xmlns="" xmlns:a16="http://schemas.microsoft.com/office/drawing/2014/main" val="20002"/>
                    </a:ext>
                  </a:extLst>
                </a:gridCol>
                <a:gridCol w="1871662">
                  <a:extLst>
                    <a:ext uri="{9D8B030D-6E8A-4147-A177-3AD203B41FA5}">
                      <a16:colId xmlns="" xmlns:a16="http://schemas.microsoft.com/office/drawing/2014/main" val="20003"/>
                    </a:ext>
                  </a:extLst>
                </a:gridCol>
              </a:tblGrid>
              <a:tr h="576064">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rPr>
                        <a:t>濃度</a:t>
                      </a:r>
                      <a:r>
                        <a:rPr kumimoji="0" lang="en-US" altLang="zh-HK" sz="24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rPr>
                        <a:t>(</a:t>
                      </a:r>
                      <a:r>
                        <a:rPr kumimoji="0" lang="en-US" altLang="zh-HK" sz="2400" b="0" i="0" u="none" strike="noStrike" cap="none" normalizeH="0" baseline="0" dirty="0" err="1" smtClean="0">
                          <a:ln>
                            <a:noFill/>
                          </a:ln>
                          <a:solidFill>
                            <a:srgbClr val="FF0000"/>
                          </a:solidFill>
                          <a:effectLst/>
                          <a:latin typeface="Arial" panose="020B0604020202020204" pitchFamily="34" charset="0"/>
                          <a:ea typeface="新細明體" panose="02020500000000000000" pitchFamily="18" charset="-120"/>
                        </a:rPr>
                        <a:t>mol</a:t>
                      </a:r>
                      <a:r>
                        <a:rPr kumimoji="0" lang="en-US" altLang="zh-HK" sz="24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rPr>
                        <a:t> dm</a:t>
                      </a:r>
                      <a:r>
                        <a:rPr kumimoji="0" lang="en-US" altLang="zh-HK" sz="2400" b="0" i="0" u="none" strike="noStrike" cap="none" normalizeH="0" baseline="30000" dirty="0" smtClean="0">
                          <a:ln>
                            <a:noFill/>
                          </a:ln>
                          <a:solidFill>
                            <a:srgbClr val="FF0000"/>
                          </a:solidFill>
                          <a:effectLst/>
                          <a:latin typeface="Arial" panose="020B0604020202020204" pitchFamily="34" charset="0"/>
                          <a:ea typeface="新細明體" panose="02020500000000000000" pitchFamily="18" charset="-120"/>
                          <a:sym typeface="Symbol" panose="05050102010706020507" pitchFamily="18" charset="2"/>
                        </a:rPr>
                        <a:t></a:t>
                      </a:r>
                      <a:r>
                        <a:rPr kumimoji="0" lang="en-US" altLang="zh-HK" sz="2400" b="0" i="0" u="none" strike="noStrike" cap="none" normalizeH="0" baseline="30000" dirty="0" smtClean="0">
                          <a:ln>
                            <a:noFill/>
                          </a:ln>
                          <a:solidFill>
                            <a:srgbClr val="FF0000"/>
                          </a:solidFill>
                          <a:effectLst/>
                          <a:latin typeface="Arial" panose="020B0604020202020204" pitchFamily="34" charset="0"/>
                          <a:ea typeface="新細明體" panose="02020500000000000000" pitchFamily="18" charset="-120"/>
                        </a:rPr>
                        <a:t>3</a:t>
                      </a:r>
                      <a:r>
                        <a:rPr kumimoji="0" lang="en-US" altLang="zh-HK" sz="24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rPr>
                        <a:t>)</a:t>
                      </a:r>
                      <a:endParaRPr kumimoji="0" lang="zh-HK" altLang="en-US" sz="24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gridSpan="3">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a:noFill/>
                    </a:lnR>
                    <a:lnT>
                      <a:noFill/>
                    </a:lnT>
                    <a:lnB w="12700" cap="flat" cmpd="sng" algn="ctr">
                      <a:solidFill>
                        <a:srgbClr val="FF0000"/>
                      </a:solidFill>
                      <a:prstDash val="solid"/>
                      <a:round/>
                      <a:headEnd type="none" w="med" len="med"/>
                      <a:tailEnd type="none" w="med" len="med"/>
                    </a:lnB>
                    <a:lnTlToBr>
                      <a:noFill/>
                    </a:lnTlToBr>
                    <a:lnBlToTr>
                      <a:noFill/>
                    </a:lnBlToTr>
                    <a:noFill/>
                  </a:tcPr>
                </a:tc>
                <a:tc hMerge="1">
                  <a:txBody>
                    <a:bodyPr/>
                    <a:lstStyle/>
                    <a:p>
                      <a:endParaRPr lang="zh-HK" altLang="en-US"/>
                    </a:p>
                  </a:txBody>
                  <a:tcPr/>
                </a:tc>
                <a:tc hMerge="1">
                  <a:txBody>
                    <a:bodyPr/>
                    <a:lstStyle/>
                    <a:p>
                      <a:endParaRPr lang="zh-HK" altLang="en-US"/>
                    </a:p>
                  </a:txBody>
                  <a:tcPr/>
                </a:tc>
                <a:extLst>
                  <a:ext uri="{0D108BD9-81ED-4DB2-BD59-A6C34878D82A}">
                    <a16:rowId xmlns="" xmlns:a16="http://schemas.microsoft.com/office/drawing/2014/main" val="10000"/>
                  </a:ext>
                </a:extLst>
              </a:tr>
              <a:tr h="504056">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rPr>
                        <a:t>起始</a:t>
                      </a:r>
                      <a:endParaRPr kumimoji="0" lang="zh-HK" altLang="en-US" sz="24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504056">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rPr>
                        <a:t>變化</a:t>
                      </a:r>
                      <a:endParaRPr kumimoji="0" lang="zh-HK" altLang="en-US" sz="24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1"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1"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1"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504056">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rPr>
                        <a:t>平衡</a:t>
                      </a:r>
                      <a:endParaRPr kumimoji="0" lang="zh-HK" altLang="en-US" sz="2400" b="0" i="0"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1" u="none" strike="noStrike" cap="none" normalizeH="0" baseline="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1"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kumimoji="1" sz="2800">
                          <a:solidFill>
                            <a:schemeClr val="tx1"/>
                          </a:solidFill>
                          <a:latin typeface="Arial" panose="020B0604020202020204" pitchFamily="34" charset="0"/>
                          <a:ea typeface="新細明體" panose="02020500000000000000" pitchFamily="18" charset="-120"/>
                        </a:defRPr>
                      </a:lvl1pPr>
                      <a:lvl2pPr marL="742950" indent="-285750" eaLnBrk="0" hangingPunct="0">
                        <a:spcBef>
                          <a:spcPct val="20000"/>
                        </a:spcBef>
                        <a:defRPr kumimoji="1" sz="2400">
                          <a:solidFill>
                            <a:schemeClr val="tx1"/>
                          </a:solidFill>
                          <a:latin typeface="Arial" panose="020B0604020202020204" pitchFamily="34" charset="0"/>
                          <a:ea typeface="新細明體" panose="02020500000000000000" pitchFamily="18" charset="-120"/>
                        </a:defRPr>
                      </a:lvl2pPr>
                      <a:lvl3pPr marL="1143000" indent="-228600" eaLnBrk="0" hangingPunct="0">
                        <a:spcBef>
                          <a:spcPct val="20000"/>
                        </a:spcBef>
                        <a:defRPr kumimoji="1" sz="2000">
                          <a:solidFill>
                            <a:schemeClr val="tx1"/>
                          </a:solidFill>
                          <a:latin typeface="Arial" panose="020B0604020202020204" pitchFamily="34" charset="0"/>
                          <a:ea typeface="新細明體" panose="02020500000000000000" pitchFamily="18" charset="-120"/>
                        </a:defRPr>
                      </a:lvl3pPr>
                      <a:lvl4pPr marL="16002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spcBef>
                          <a:spcPct val="20000"/>
                        </a:spcBef>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1"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rPr>
                        <a:t> </a:t>
                      </a:r>
                      <a:endParaRPr kumimoji="0" lang="zh-HK" altLang="en-US" sz="2400" b="0" i="1" u="none" strike="noStrike" cap="none" normalizeH="0" baseline="0" dirty="0" smtClean="0">
                        <a:ln>
                          <a:noFill/>
                        </a:ln>
                        <a:solidFill>
                          <a:srgbClr val="FF0000"/>
                        </a:solidFill>
                        <a:effectLst/>
                        <a:latin typeface="Arial" panose="020B0604020202020204" pitchFamily="34" charset="0"/>
                        <a:ea typeface="新細明體" panose="02020500000000000000" pitchFamily="18" charset="-120"/>
                      </a:endParaRPr>
                    </a:p>
                  </a:txBody>
                  <a:tcPr marL="91424" marR="91424" marT="45715" marB="45715" anchor="ctr" horzOverflow="overflow">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bl>
          </a:graphicData>
        </a:graphic>
      </p:graphicFrame>
      <p:sp>
        <p:nvSpPr>
          <p:cNvPr id="22" name="Rectangle 94"/>
          <p:cNvSpPr>
            <a:spLocks noChangeArrowheads="1"/>
          </p:cNvSpPr>
          <p:nvPr/>
        </p:nvSpPr>
        <p:spPr bwMode="auto">
          <a:xfrm>
            <a:off x="3203575" y="4623519"/>
            <a:ext cx="518477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TW" sz="2400" dirty="0">
                <a:solidFill>
                  <a:srgbClr val="FF0000"/>
                </a:solidFill>
              </a:rPr>
              <a:t> 2HI(g)        </a:t>
            </a:r>
            <a:r>
              <a:rPr lang="en-US" altLang="zh-TW" sz="2400" dirty="0" smtClean="0">
                <a:solidFill>
                  <a:srgbClr val="FF0000"/>
                </a:solidFill>
              </a:rPr>
              <a:t>     </a:t>
            </a:r>
            <a:r>
              <a:rPr lang="en-US" altLang="zh-TW" sz="2400" dirty="0">
                <a:solidFill>
                  <a:srgbClr val="FF0000"/>
                </a:solidFill>
              </a:rPr>
              <a:t>H</a:t>
            </a:r>
            <a:r>
              <a:rPr lang="en-US" altLang="zh-TW" sz="2400" baseline="-25000" dirty="0">
                <a:solidFill>
                  <a:srgbClr val="FF0000"/>
                </a:solidFill>
              </a:rPr>
              <a:t>2</a:t>
            </a:r>
            <a:r>
              <a:rPr lang="en-US" altLang="zh-TW" sz="2400" dirty="0">
                <a:solidFill>
                  <a:srgbClr val="FF0000"/>
                </a:solidFill>
              </a:rPr>
              <a:t>(g)   </a:t>
            </a:r>
            <a:r>
              <a:rPr lang="en-US" altLang="zh-TW" sz="2400" dirty="0" smtClean="0">
                <a:solidFill>
                  <a:srgbClr val="FF0000"/>
                </a:solidFill>
              </a:rPr>
              <a:t>   +       </a:t>
            </a:r>
            <a:r>
              <a:rPr lang="en-US" altLang="zh-TW" sz="2400" dirty="0">
                <a:solidFill>
                  <a:srgbClr val="FF0000"/>
                </a:solidFill>
              </a:rPr>
              <a:t>I</a:t>
            </a:r>
            <a:r>
              <a:rPr lang="en-US" altLang="zh-TW" sz="2400" baseline="-25000" dirty="0">
                <a:solidFill>
                  <a:srgbClr val="FF0000"/>
                </a:solidFill>
              </a:rPr>
              <a:t>2</a:t>
            </a:r>
            <a:r>
              <a:rPr lang="en-US" altLang="zh-TW" sz="2400" dirty="0">
                <a:solidFill>
                  <a:srgbClr val="FF0000"/>
                </a:solidFill>
              </a:rPr>
              <a:t>(g)</a:t>
            </a:r>
          </a:p>
        </p:txBody>
      </p:sp>
      <p:grpSp>
        <p:nvGrpSpPr>
          <p:cNvPr id="23" name="群組 25"/>
          <p:cNvGrpSpPr>
            <a:grpSpLocks/>
          </p:cNvGrpSpPr>
          <p:nvPr/>
        </p:nvGrpSpPr>
        <p:grpSpPr bwMode="auto">
          <a:xfrm>
            <a:off x="4502342" y="4749972"/>
            <a:ext cx="438150" cy="208757"/>
            <a:chOff x="6012160" y="2636912"/>
            <a:chExt cx="956357" cy="276710"/>
          </a:xfrm>
        </p:grpSpPr>
        <p:cxnSp>
          <p:nvCxnSpPr>
            <p:cNvPr id="24" name="直線接點 23"/>
            <p:cNvCxnSpPr/>
            <p:nvPr/>
          </p:nvCxnSpPr>
          <p:spPr>
            <a:xfrm>
              <a:off x="6012160" y="2708381"/>
              <a:ext cx="936072"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5" name="直線接點 24"/>
            <p:cNvCxnSpPr/>
            <p:nvPr/>
          </p:nvCxnSpPr>
          <p:spPr>
            <a:xfrm>
              <a:off x="6032447" y="2843987"/>
              <a:ext cx="936070"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直線接點 25"/>
            <p:cNvCxnSpPr/>
            <p:nvPr/>
          </p:nvCxnSpPr>
          <p:spPr>
            <a:xfrm>
              <a:off x="6812022" y="2636912"/>
              <a:ext cx="136209" cy="71469"/>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直線接點 26"/>
            <p:cNvCxnSpPr/>
            <p:nvPr/>
          </p:nvCxnSpPr>
          <p:spPr>
            <a:xfrm>
              <a:off x="6032447" y="2842153"/>
              <a:ext cx="136208" cy="71469"/>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8" name="矩形 1"/>
          <p:cNvSpPr>
            <a:spLocks noChangeArrowheads="1"/>
          </p:cNvSpPr>
          <p:nvPr/>
        </p:nvSpPr>
        <p:spPr bwMode="auto">
          <a:xfrm>
            <a:off x="179512" y="3327375"/>
            <a:ext cx="73072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HK" sz="2400" dirty="0">
                <a:solidFill>
                  <a:srgbClr val="FF0000"/>
                </a:solidFill>
              </a:rPr>
              <a:t>HI(g)</a:t>
            </a:r>
            <a:r>
              <a:rPr lang="zh-TW" altLang="en-US" sz="2400" dirty="0">
                <a:solidFill>
                  <a:srgbClr val="FF0000"/>
                </a:solidFill>
              </a:rPr>
              <a:t>的起始濃度</a:t>
            </a:r>
            <a:r>
              <a:rPr lang="en-US" altLang="zh-HK" sz="2400" dirty="0">
                <a:solidFill>
                  <a:srgbClr val="FF0000"/>
                </a:solidFill>
              </a:rPr>
              <a:t> = </a:t>
            </a:r>
            <a:r>
              <a:rPr lang="en-US" altLang="zh-HK" sz="2400" baseline="40000" dirty="0">
                <a:solidFill>
                  <a:srgbClr val="FF0000"/>
                </a:solidFill>
              </a:rPr>
              <a:t>____________</a:t>
            </a:r>
            <a:r>
              <a:rPr lang="en-US" altLang="zh-HK" sz="2400" dirty="0">
                <a:solidFill>
                  <a:srgbClr val="FF0000"/>
                </a:solidFill>
              </a:rPr>
              <a:t> = 0.8 </a:t>
            </a:r>
            <a:r>
              <a:rPr lang="en-US" altLang="zh-HK" sz="2400" dirty="0" err="1">
                <a:solidFill>
                  <a:srgbClr val="FF0000"/>
                </a:solidFill>
              </a:rPr>
              <a:t>mol</a:t>
            </a:r>
            <a:r>
              <a:rPr lang="en-US" altLang="zh-HK" sz="2400" dirty="0">
                <a:solidFill>
                  <a:srgbClr val="FF0000"/>
                </a:solidFill>
              </a:rPr>
              <a:t> dm</a:t>
            </a:r>
            <a:r>
              <a:rPr lang="en-US" altLang="zh-HK" sz="2400" baseline="30000" dirty="0">
                <a:solidFill>
                  <a:srgbClr val="FF0000"/>
                </a:solidFill>
                <a:sym typeface="Symbol" pitchFamily="18" charset="2"/>
              </a:rPr>
              <a:t></a:t>
            </a:r>
            <a:r>
              <a:rPr lang="en-US" altLang="zh-HK" sz="2400" baseline="30000" dirty="0">
                <a:solidFill>
                  <a:srgbClr val="FF0000"/>
                </a:solidFill>
              </a:rPr>
              <a:t>3</a:t>
            </a:r>
            <a:endParaRPr lang="zh-HK" altLang="en-US" sz="2400" dirty="0">
              <a:solidFill>
                <a:srgbClr val="FF0000"/>
              </a:solidFill>
            </a:endParaRPr>
          </a:p>
        </p:txBody>
      </p:sp>
      <p:sp>
        <p:nvSpPr>
          <p:cNvPr id="29" name="文字方塊 2"/>
          <p:cNvSpPr txBox="1">
            <a:spLocks noChangeArrowheads="1"/>
          </p:cNvSpPr>
          <p:nvPr/>
        </p:nvSpPr>
        <p:spPr bwMode="auto">
          <a:xfrm>
            <a:off x="2843808" y="3174067"/>
            <a:ext cx="141096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HK" sz="2400" dirty="0">
                <a:solidFill>
                  <a:srgbClr val="FF0000"/>
                </a:solidFill>
              </a:rPr>
              <a:t>4.00 </a:t>
            </a:r>
            <a:r>
              <a:rPr lang="en-US" altLang="zh-HK" sz="2400" dirty="0" err="1">
                <a:solidFill>
                  <a:srgbClr val="FF0000"/>
                </a:solidFill>
              </a:rPr>
              <a:t>mol</a:t>
            </a:r>
            <a:endParaRPr lang="en-US" altLang="zh-HK" sz="2400" dirty="0">
              <a:solidFill>
                <a:srgbClr val="FF0000"/>
              </a:solidFill>
            </a:endParaRPr>
          </a:p>
          <a:p>
            <a:pPr eaLnBrk="1" hangingPunct="1"/>
            <a:r>
              <a:rPr lang="en-US" altLang="zh-HK" sz="2400" dirty="0">
                <a:solidFill>
                  <a:srgbClr val="FF0000"/>
                </a:solidFill>
              </a:rPr>
              <a:t>5.00 dm</a:t>
            </a:r>
            <a:r>
              <a:rPr lang="en-US" altLang="zh-HK" sz="2400" baseline="30000" dirty="0">
                <a:solidFill>
                  <a:srgbClr val="FF0000"/>
                </a:solidFill>
              </a:rPr>
              <a:t>3</a:t>
            </a:r>
            <a:endParaRPr lang="zh-HK" altLang="en-US" sz="2400" baseline="30000" dirty="0">
              <a:solidFill>
                <a:srgbClr val="FF0000"/>
              </a:solidFill>
            </a:endParaRPr>
          </a:p>
        </p:txBody>
      </p:sp>
      <p:sp>
        <p:nvSpPr>
          <p:cNvPr id="30" name="矩形 5"/>
          <p:cNvSpPr>
            <a:spLocks noChangeArrowheads="1"/>
          </p:cNvSpPr>
          <p:nvPr/>
        </p:nvSpPr>
        <p:spPr bwMode="auto">
          <a:xfrm>
            <a:off x="189458" y="4005064"/>
            <a:ext cx="62547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zh-TW" altLang="en-US" sz="2400" dirty="0">
                <a:solidFill>
                  <a:srgbClr val="FF0000"/>
                </a:solidFill>
              </a:rPr>
              <a:t>假設 </a:t>
            </a:r>
            <a:r>
              <a:rPr lang="en-US" altLang="zh-HK" sz="2400" dirty="0">
                <a:solidFill>
                  <a:srgbClr val="FF0000"/>
                </a:solidFill>
              </a:rPr>
              <a:t>H</a:t>
            </a:r>
            <a:r>
              <a:rPr lang="en-US" altLang="zh-HK" sz="2400" baseline="-25000" dirty="0">
                <a:solidFill>
                  <a:srgbClr val="FF0000"/>
                </a:solidFill>
              </a:rPr>
              <a:t>2</a:t>
            </a:r>
            <a:r>
              <a:rPr lang="en-US" altLang="zh-HK" sz="2400" dirty="0">
                <a:solidFill>
                  <a:srgbClr val="FF0000"/>
                </a:solidFill>
              </a:rPr>
              <a:t>(g)</a:t>
            </a:r>
            <a:r>
              <a:rPr lang="en-US" altLang="zh-TW" sz="2400" dirty="0">
                <a:solidFill>
                  <a:srgbClr val="FF0000"/>
                </a:solidFill>
              </a:rPr>
              <a:t> </a:t>
            </a:r>
            <a:r>
              <a:rPr lang="zh-TW" altLang="en-US" sz="2400" dirty="0">
                <a:solidFill>
                  <a:srgbClr val="FF0000"/>
                </a:solidFill>
              </a:rPr>
              <a:t>的濃度變化為 </a:t>
            </a:r>
            <a:r>
              <a:rPr lang="en-US" altLang="zh-HK" sz="2400" i="1" dirty="0">
                <a:solidFill>
                  <a:srgbClr val="FF0000"/>
                </a:solidFill>
              </a:rPr>
              <a:t>x</a:t>
            </a:r>
            <a:r>
              <a:rPr lang="en-US" altLang="zh-HK" sz="2400" dirty="0">
                <a:solidFill>
                  <a:srgbClr val="FF0000"/>
                </a:solidFill>
              </a:rPr>
              <a:t> </a:t>
            </a:r>
            <a:r>
              <a:rPr lang="en-US" altLang="zh-HK" sz="2400" dirty="0" err="1">
                <a:solidFill>
                  <a:srgbClr val="FF0000"/>
                </a:solidFill>
              </a:rPr>
              <a:t>mol</a:t>
            </a:r>
            <a:r>
              <a:rPr lang="en-US" altLang="zh-HK" sz="2400" dirty="0">
                <a:solidFill>
                  <a:srgbClr val="FF0000"/>
                </a:solidFill>
              </a:rPr>
              <a:t> dm</a:t>
            </a:r>
            <a:r>
              <a:rPr lang="en-US" altLang="zh-HK" sz="2400" baseline="30000" dirty="0">
                <a:solidFill>
                  <a:srgbClr val="FF0000"/>
                </a:solidFill>
                <a:sym typeface="Symbol" pitchFamily="18" charset="2"/>
              </a:rPr>
              <a:t></a:t>
            </a:r>
            <a:r>
              <a:rPr lang="en-US" altLang="zh-HK" sz="2400" baseline="30000" dirty="0">
                <a:solidFill>
                  <a:srgbClr val="FF0000"/>
                </a:solidFill>
              </a:rPr>
              <a:t>3</a:t>
            </a:r>
            <a:r>
              <a:rPr lang="zh-TW" altLang="en-US" sz="2400" dirty="0">
                <a:solidFill>
                  <a:srgbClr val="FF0000"/>
                </a:solidFill>
              </a:rPr>
              <a:t>。</a:t>
            </a:r>
            <a:endParaRPr lang="zh-TW" altLang="zh-HK" sz="2400" dirty="0">
              <a:solidFill>
                <a:srgbClr val="FF0000"/>
              </a:solidFill>
            </a:endParaRPr>
          </a:p>
        </p:txBody>
      </p:sp>
      <p:sp>
        <p:nvSpPr>
          <p:cNvPr id="31" name="Rectangle 49"/>
          <p:cNvSpPr>
            <a:spLocks noChangeArrowheads="1"/>
          </p:cNvSpPr>
          <p:nvPr/>
        </p:nvSpPr>
        <p:spPr bwMode="auto">
          <a:xfrm>
            <a:off x="3447164" y="5199583"/>
            <a:ext cx="61266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rPr>
              <a:t>0.8</a:t>
            </a:r>
            <a:endParaRPr kumimoji="0" lang="zh-HK" altLang="en-US" sz="2400">
              <a:solidFill>
                <a:srgbClr val="FF0000"/>
              </a:solidFill>
            </a:endParaRPr>
          </a:p>
        </p:txBody>
      </p:sp>
      <p:sp>
        <p:nvSpPr>
          <p:cNvPr id="32" name="Rectangle 50"/>
          <p:cNvSpPr>
            <a:spLocks noChangeArrowheads="1"/>
          </p:cNvSpPr>
          <p:nvPr/>
        </p:nvSpPr>
        <p:spPr bwMode="auto">
          <a:xfrm>
            <a:off x="5512501" y="5199583"/>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rPr>
              <a:t>0</a:t>
            </a:r>
            <a:endParaRPr kumimoji="0" lang="zh-TW" altLang="en-US" sz="2400">
              <a:solidFill>
                <a:srgbClr val="FF0000"/>
              </a:solidFill>
            </a:endParaRPr>
          </a:p>
        </p:txBody>
      </p:sp>
      <p:sp>
        <p:nvSpPr>
          <p:cNvPr id="33" name="Rectangle 51"/>
          <p:cNvSpPr>
            <a:spLocks noChangeArrowheads="1"/>
          </p:cNvSpPr>
          <p:nvPr/>
        </p:nvSpPr>
        <p:spPr bwMode="auto">
          <a:xfrm>
            <a:off x="7384164" y="5199583"/>
            <a:ext cx="3561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rPr>
              <a:t>0</a:t>
            </a:r>
            <a:endParaRPr kumimoji="0" lang="zh-TW" altLang="en-US" sz="2400">
              <a:solidFill>
                <a:srgbClr val="FF0000"/>
              </a:solidFill>
            </a:endParaRPr>
          </a:p>
        </p:txBody>
      </p:sp>
      <p:sp>
        <p:nvSpPr>
          <p:cNvPr id="34" name="Rectangle 52"/>
          <p:cNvSpPr>
            <a:spLocks noChangeArrowheads="1"/>
          </p:cNvSpPr>
          <p:nvPr/>
        </p:nvSpPr>
        <p:spPr bwMode="auto">
          <a:xfrm>
            <a:off x="3400131" y="5661248"/>
            <a:ext cx="67839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sym typeface="Symbol" pitchFamily="18" charset="2"/>
              </a:rPr>
              <a:t>2</a:t>
            </a:r>
            <a:r>
              <a:rPr kumimoji="0" lang="en-US" altLang="zh-HK" sz="2400" i="1">
                <a:solidFill>
                  <a:srgbClr val="FF0000"/>
                </a:solidFill>
                <a:sym typeface="Symbol" pitchFamily="18" charset="2"/>
              </a:rPr>
              <a:t>x</a:t>
            </a:r>
            <a:endParaRPr kumimoji="0" lang="zh-TW" altLang="en-US" sz="2400" i="1">
              <a:solidFill>
                <a:srgbClr val="FF0000"/>
              </a:solidFill>
              <a:sym typeface="Symbol" pitchFamily="18" charset="2"/>
            </a:endParaRPr>
          </a:p>
        </p:txBody>
      </p:sp>
      <p:sp>
        <p:nvSpPr>
          <p:cNvPr id="35" name="Rectangle 53"/>
          <p:cNvSpPr>
            <a:spLocks noChangeArrowheads="1"/>
          </p:cNvSpPr>
          <p:nvPr/>
        </p:nvSpPr>
        <p:spPr bwMode="auto">
          <a:xfrm>
            <a:off x="5349581" y="5661248"/>
            <a:ext cx="51809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sym typeface="Symbol" pitchFamily="18" charset="2"/>
              </a:rPr>
              <a:t>+</a:t>
            </a:r>
            <a:r>
              <a:rPr kumimoji="0" lang="en-US" altLang="zh-HK" sz="2400" i="1">
                <a:solidFill>
                  <a:srgbClr val="FF0000"/>
                </a:solidFill>
                <a:sym typeface="Symbol" pitchFamily="18" charset="2"/>
              </a:rPr>
              <a:t>x</a:t>
            </a:r>
            <a:endParaRPr kumimoji="0" lang="zh-TW" altLang="en-US" sz="2400" i="1">
              <a:solidFill>
                <a:srgbClr val="FF0000"/>
              </a:solidFill>
              <a:sym typeface="Symbol" pitchFamily="18" charset="2"/>
            </a:endParaRPr>
          </a:p>
        </p:txBody>
      </p:sp>
      <p:sp>
        <p:nvSpPr>
          <p:cNvPr id="36" name="Rectangle 54"/>
          <p:cNvSpPr>
            <a:spLocks noChangeArrowheads="1"/>
          </p:cNvSpPr>
          <p:nvPr/>
        </p:nvSpPr>
        <p:spPr bwMode="auto">
          <a:xfrm>
            <a:off x="7294269" y="5661248"/>
            <a:ext cx="51809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sym typeface="Symbol" pitchFamily="18" charset="2"/>
              </a:rPr>
              <a:t>+</a:t>
            </a:r>
            <a:r>
              <a:rPr kumimoji="0" lang="en-US" altLang="zh-HK" sz="2400" i="1">
                <a:solidFill>
                  <a:srgbClr val="FF0000"/>
                </a:solidFill>
                <a:sym typeface="Symbol" pitchFamily="18" charset="2"/>
              </a:rPr>
              <a:t>x</a:t>
            </a:r>
            <a:endParaRPr kumimoji="0" lang="zh-TW" altLang="en-US" sz="2400" i="1">
              <a:solidFill>
                <a:srgbClr val="FF0000"/>
              </a:solidFill>
              <a:sym typeface="Symbol" pitchFamily="18" charset="2"/>
            </a:endParaRPr>
          </a:p>
        </p:txBody>
      </p:sp>
      <p:sp>
        <p:nvSpPr>
          <p:cNvPr id="37" name="Rectangle 55"/>
          <p:cNvSpPr>
            <a:spLocks noChangeArrowheads="1"/>
          </p:cNvSpPr>
          <p:nvPr/>
        </p:nvSpPr>
        <p:spPr bwMode="auto">
          <a:xfrm>
            <a:off x="3203848" y="6207695"/>
            <a:ext cx="127951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rPr>
              <a:t>0.8 – 2</a:t>
            </a:r>
            <a:r>
              <a:rPr kumimoji="0" lang="en-US" altLang="zh-HK" sz="2400" i="1">
                <a:solidFill>
                  <a:srgbClr val="FF0000"/>
                </a:solidFill>
              </a:rPr>
              <a:t>x</a:t>
            </a:r>
            <a:endParaRPr kumimoji="0" lang="zh-TW" altLang="en-US" sz="2400" i="1">
              <a:solidFill>
                <a:srgbClr val="FF0000"/>
              </a:solidFill>
            </a:endParaRPr>
          </a:p>
        </p:txBody>
      </p:sp>
      <p:sp>
        <p:nvSpPr>
          <p:cNvPr id="38" name="Rectangle 56"/>
          <p:cNvSpPr>
            <a:spLocks noChangeArrowheads="1"/>
          </p:cNvSpPr>
          <p:nvPr/>
        </p:nvSpPr>
        <p:spPr bwMode="auto">
          <a:xfrm>
            <a:off x="5508104" y="6191820"/>
            <a:ext cx="33855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i="1">
                <a:solidFill>
                  <a:srgbClr val="FF0000"/>
                </a:solidFill>
              </a:rPr>
              <a:t>x</a:t>
            </a:r>
            <a:endParaRPr kumimoji="0" lang="zh-TW" altLang="en-US" sz="2400" i="1">
              <a:solidFill>
                <a:srgbClr val="FF0000"/>
              </a:solidFill>
            </a:endParaRPr>
          </a:p>
        </p:txBody>
      </p:sp>
      <p:sp>
        <p:nvSpPr>
          <p:cNvPr id="39" name="Rectangle 57"/>
          <p:cNvSpPr>
            <a:spLocks noChangeArrowheads="1"/>
          </p:cNvSpPr>
          <p:nvPr/>
        </p:nvSpPr>
        <p:spPr bwMode="auto">
          <a:xfrm>
            <a:off x="7379766" y="6207695"/>
            <a:ext cx="33855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i="1">
                <a:solidFill>
                  <a:srgbClr val="FF0000"/>
                </a:solidFill>
              </a:rPr>
              <a:t>x</a:t>
            </a:r>
            <a:endParaRPr kumimoji="0" lang="zh-TW" altLang="en-US" sz="2400" i="1">
              <a:solidFill>
                <a:srgbClr val="FF0000"/>
              </a:solidFill>
            </a:endParaRPr>
          </a:p>
        </p:txBody>
      </p:sp>
    </p:spTree>
    <p:extLst>
      <p:ext uri="{BB962C8B-B14F-4D97-AF65-F5344CB8AC3E}">
        <p14:creationId xmlns:p14="http://schemas.microsoft.com/office/powerpoint/2010/main" val="2068020587"/>
      </p:ext>
    </p:extLst>
  </p:cSld>
  <p:clrMapOvr>
    <a:masterClrMapping/>
  </p:clrMapOvr>
  <p:timing>
    <p:tnLst>
      <p:par>
        <p:cTn id="1" dur="indefinite" restart="never" nodeType="tmRoot"/>
      </p:par>
    </p:tnLst>
  </p:timing>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字方塊 10"/>
          <p:cNvSpPr txBox="1">
            <a:spLocks noChangeArrowheads="1"/>
          </p:cNvSpPr>
          <p:nvPr/>
        </p:nvSpPr>
        <p:spPr bwMode="auto">
          <a:xfrm>
            <a:off x="584221" y="439465"/>
            <a:ext cx="42814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7675" indent="-447675">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dirty="0">
                <a:solidFill>
                  <a:srgbClr val="FF0000"/>
                </a:solidFill>
                <a:cs typeface="Arial" charset="0"/>
              </a:rPr>
              <a:t>K</a:t>
            </a:r>
            <a:r>
              <a:rPr kumimoji="0" lang="en-US" altLang="zh-HK" sz="2400" baseline="-25000" dirty="0">
                <a:solidFill>
                  <a:srgbClr val="FF0000"/>
                </a:solidFill>
                <a:cs typeface="Arial" charset="0"/>
              </a:rPr>
              <a:t>c</a:t>
            </a:r>
            <a:r>
              <a:rPr kumimoji="0" lang="en-US" altLang="zh-HK" sz="2400" dirty="0">
                <a:solidFill>
                  <a:srgbClr val="FF0000"/>
                </a:solidFill>
                <a:cs typeface="Arial" charset="0"/>
              </a:rPr>
              <a:t> = </a:t>
            </a:r>
            <a:r>
              <a:rPr kumimoji="0" lang="en-US" altLang="zh-HK" sz="2400" baseline="45000" dirty="0">
                <a:solidFill>
                  <a:srgbClr val="FF0000"/>
                </a:solidFill>
                <a:cs typeface="Arial" charset="0"/>
              </a:rPr>
              <a:t>______________________</a:t>
            </a:r>
            <a:r>
              <a:rPr kumimoji="0" lang="en-US" altLang="zh-HK" sz="2400" dirty="0">
                <a:solidFill>
                  <a:srgbClr val="FF0000"/>
                </a:solidFill>
                <a:cs typeface="Arial" charset="0"/>
              </a:rPr>
              <a:t> </a:t>
            </a:r>
            <a:endParaRPr kumimoji="0" lang="zh-HK" altLang="en-US" sz="2400" dirty="0">
              <a:solidFill>
                <a:srgbClr val="FF0000"/>
              </a:solidFill>
              <a:cs typeface="Arial" charset="0"/>
            </a:endParaRPr>
          </a:p>
        </p:txBody>
      </p:sp>
      <p:sp>
        <p:nvSpPr>
          <p:cNvPr id="3" name="Rectangle 94"/>
          <p:cNvSpPr>
            <a:spLocks noChangeArrowheads="1"/>
          </p:cNvSpPr>
          <p:nvPr/>
        </p:nvSpPr>
        <p:spPr bwMode="auto">
          <a:xfrm>
            <a:off x="1779956" y="620688"/>
            <a:ext cx="15113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TW" sz="2400" dirty="0">
                <a:solidFill>
                  <a:srgbClr val="FF0000"/>
                </a:solidFill>
              </a:rPr>
              <a:t>[HI(g)]</a:t>
            </a:r>
            <a:r>
              <a:rPr lang="en-US" altLang="zh-TW" sz="2400" baseline="-25000" dirty="0" err="1">
                <a:solidFill>
                  <a:srgbClr val="FF0000"/>
                </a:solidFill>
              </a:rPr>
              <a:t>eqm</a:t>
            </a:r>
            <a:endParaRPr lang="en-US" altLang="zh-TW" sz="2400" baseline="-25000" dirty="0">
              <a:solidFill>
                <a:srgbClr val="FF0000"/>
              </a:solidFill>
            </a:endParaRPr>
          </a:p>
        </p:txBody>
      </p:sp>
      <p:sp>
        <p:nvSpPr>
          <p:cNvPr id="4" name="Rectangle 94"/>
          <p:cNvSpPr>
            <a:spLocks noChangeArrowheads="1"/>
          </p:cNvSpPr>
          <p:nvPr/>
        </p:nvSpPr>
        <p:spPr bwMode="auto">
          <a:xfrm>
            <a:off x="1243282" y="188640"/>
            <a:ext cx="312896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a:solidFill>
                  <a:schemeClr val="tx1"/>
                </a:solidFill>
                <a:latin typeface="Arial" charset="0"/>
                <a:ea typeface="新細明體" charset="-120"/>
              </a:defRPr>
            </a:lvl1pPr>
            <a:lvl2pPr marL="915988" indent="-285750">
              <a:defRPr kumimoji="1" sz="2800">
                <a:solidFill>
                  <a:schemeClr val="tx1"/>
                </a:solidFill>
                <a:latin typeface="Arial" charset="0"/>
                <a:ea typeface="新細明體" charset="-120"/>
              </a:defRPr>
            </a:lvl2pPr>
            <a:lvl3pPr marL="1323975" indent="-228600">
              <a:defRPr kumimoji="1" sz="2800">
                <a:solidFill>
                  <a:schemeClr val="tx1"/>
                </a:solidFill>
                <a:latin typeface="Arial" charset="0"/>
                <a:ea typeface="新細明體" charset="-120"/>
              </a:defRPr>
            </a:lvl3pPr>
            <a:lvl4pPr marL="1731963" indent="-228600">
              <a:defRPr kumimoji="1" sz="2800">
                <a:solidFill>
                  <a:schemeClr val="tx1"/>
                </a:solidFill>
                <a:latin typeface="Arial" charset="0"/>
                <a:ea typeface="新細明體" charset="-120"/>
              </a:defRPr>
            </a:lvl4pPr>
            <a:lvl5pPr marL="2139950" indent="-228600">
              <a:defRPr kumimoji="1" sz="2800">
                <a:solidFill>
                  <a:schemeClr val="tx1"/>
                </a:solidFill>
                <a:latin typeface="Arial" charset="0"/>
                <a:ea typeface="新細明體" charset="-120"/>
              </a:defRPr>
            </a:lvl5pPr>
            <a:lvl6pPr marL="2597150" indent="-228600" eaLnBrk="0" fontAlgn="base" hangingPunct="0">
              <a:spcBef>
                <a:spcPct val="0"/>
              </a:spcBef>
              <a:spcAft>
                <a:spcPct val="0"/>
              </a:spcAft>
              <a:defRPr kumimoji="1" sz="2800">
                <a:solidFill>
                  <a:schemeClr val="tx1"/>
                </a:solidFill>
                <a:latin typeface="Arial" charset="0"/>
                <a:ea typeface="新細明體" charset="-120"/>
              </a:defRPr>
            </a:lvl6pPr>
            <a:lvl7pPr marL="3054350" indent="-228600" eaLnBrk="0" fontAlgn="base" hangingPunct="0">
              <a:spcBef>
                <a:spcPct val="0"/>
              </a:spcBef>
              <a:spcAft>
                <a:spcPct val="0"/>
              </a:spcAft>
              <a:defRPr kumimoji="1" sz="2800">
                <a:solidFill>
                  <a:schemeClr val="tx1"/>
                </a:solidFill>
                <a:latin typeface="Arial" charset="0"/>
                <a:ea typeface="新細明體" charset="-120"/>
              </a:defRPr>
            </a:lvl7pPr>
            <a:lvl8pPr marL="3511550" indent="-228600" eaLnBrk="0" fontAlgn="base" hangingPunct="0">
              <a:spcBef>
                <a:spcPct val="0"/>
              </a:spcBef>
              <a:spcAft>
                <a:spcPct val="0"/>
              </a:spcAft>
              <a:defRPr kumimoji="1" sz="2800">
                <a:solidFill>
                  <a:schemeClr val="tx1"/>
                </a:solidFill>
                <a:latin typeface="Arial" charset="0"/>
                <a:ea typeface="新細明體" charset="-120"/>
              </a:defRPr>
            </a:lvl8pPr>
            <a:lvl9pPr marL="396875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TW" sz="2400" dirty="0">
                <a:solidFill>
                  <a:srgbClr val="FF0000"/>
                </a:solidFill>
              </a:rPr>
              <a:t>[H</a:t>
            </a:r>
            <a:r>
              <a:rPr lang="en-US" altLang="zh-TW" sz="2400" baseline="-25000" dirty="0">
                <a:solidFill>
                  <a:srgbClr val="FF0000"/>
                </a:solidFill>
              </a:rPr>
              <a:t>2</a:t>
            </a:r>
            <a:r>
              <a:rPr lang="en-US" altLang="zh-TW" sz="2400" dirty="0">
                <a:solidFill>
                  <a:srgbClr val="FF0000"/>
                </a:solidFill>
              </a:rPr>
              <a:t>(g)]</a:t>
            </a:r>
            <a:r>
              <a:rPr lang="en-US" altLang="zh-TW" sz="2400" baseline="-25000" dirty="0" err="1">
                <a:solidFill>
                  <a:srgbClr val="FF0000"/>
                </a:solidFill>
              </a:rPr>
              <a:t>eqm</a:t>
            </a:r>
            <a:r>
              <a:rPr lang="en-US" altLang="zh-TW" sz="2400" dirty="0">
                <a:solidFill>
                  <a:srgbClr val="FF0000"/>
                </a:solidFill>
              </a:rPr>
              <a:t>[I</a:t>
            </a:r>
            <a:r>
              <a:rPr lang="en-US" altLang="zh-TW" sz="2400" baseline="-25000" dirty="0">
                <a:solidFill>
                  <a:srgbClr val="FF0000"/>
                </a:solidFill>
              </a:rPr>
              <a:t>2</a:t>
            </a:r>
            <a:r>
              <a:rPr lang="en-US" altLang="zh-TW" sz="2400" dirty="0">
                <a:solidFill>
                  <a:srgbClr val="FF0000"/>
                </a:solidFill>
              </a:rPr>
              <a:t>(g)]</a:t>
            </a:r>
            <a:r>
              <a:rPr lang="en-US" altLang="zh-TW" sz="2400" baseline="-25000" dirty="0" err="1">
                <a:solidFill>
                  <a:srgbClr val="FF0000"/>
                </a:solidFill>
              </a:rPr>
              <a:t>eqm</a:t>
            </a:r>
            <a:endParaRPr lang="en-US" altLang="zh-TW" sz="2400" baseline="-25000" dirty="0">
              <a:solidFill>
                <a:srgbClr val="FF0000"/>
              </a:solidFill>
            </a:endParaRPr>
          </a:p>
        </p:txBody>
      </p:sp>
      <p:sp>
        <p:nvSpPr>
          <p:cNvPr id="5" name="文字方塊 33"/>
          <p:cNvSpPr txBox="1">
            <a:spLocks noChangeArrowheads="1"/>
          </p:cNvSpPr>
          <p:nvPr/>
        </p:nvSpPr>
        <p:spPr bwMode="auto">
          <a:xfrm>
            <a:off x="2633604" y="692696"/>
            <a:ext cx="2984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en-US" altLang="zh-HK" sz="2400" baseline="30000" dirty="0">
                <a:solidFill>
                  <a:srgbClr val="FF0000"/>
                </a:solidFill>
              </a:rPr>
              <a:t>2</a:t>
            </a:r>
            <a:endParaRPr lang="zh-HK" altLang="en-US" sz="2400" baseline="30000" dirty="0">
              <a:solidFill>
                <a:srgbClr val="FF0000"/>
              </a:solidFill>
            </a:endParaRPr>
          </a:p>
        </p:txBody>
      </p:sp>
      <p:sp>
        <p:nvSpPr>
          <p:cNvPr id="6" name="文字方塊 10"/>
          <p:cNvSpPr txBox="1">
            <a:spLocks noChangeArrowheads="1"/>
          </p:cNvSpPr>
          <p:nvPr/>
        </p:nvSpPr>
        <p:spPr bwMode="auto">
          <a:xfrm>
            <a:off x="559441" y="1412776"/>
            <a:ext cx="29487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47675" indent="-447675">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dirty="0">
                <a:solidFill>
                  <a:srgbClr val="FF0000"/>
                </a:solidFill>
                <a:cs typeface="Arial" charset="0"/>
              </a:rPr>
              <a:t>0.016 = </a:t>
            </a:r>
            <a:r>
              <a:rPr kumimoji="0" lang="en-US" altLang="zh-HK" sz="2400" baseline="45000" dirty="0">
                <a:solidFill>
                  <a:srgbClr val="FF0000"/>
                </a:solidFill>
                <a:cs typeface="Arial" charset="0"/>
              </a:rPr>
              <a:t>_____________</a:t>
            </a:r>
            <a:r>
              <a:rPr kumimoji="0" lang="en-US" altLang="zh-HK" sz="2400" dirty="0">
                <a:solidFill>
                  <a:srgbClr val="FF0000"/>
                </a:solidFill>
                <a:cs typeface="Arial" charset="0"/>
              </a:rPr>
              <a:t> </a:t>
            </a:r>
            <a:endParaRPr kumimoji="0" lang="zh-HK" altLang="en-US" sz="2400" dirty="0">
              <a:solidFill>
                <a:srgbClr val="FF0000"/>
              </a:solidFill>
              <a:cs typeface="Arial" charset="0"/>
            </a:endParaRPr>
          </a:p>
        </p:txBody>
      </p:sp>
      <p:sp>
        <p:nvSpPr>
          <p:cNvPr id="7" name="文字方塊 1"/>
          <p:cNvSpPr txBox="1">
            <a:spLocks noChangeArrowheads="1"/>
          </p:cNvSpPr>
          <p:nvPr/>
        </p:nvSpPr>
        <p:spPr bwMode="auto">
          <a:xfrm>
            <a:off x="1639561" y="1196752"/>
            <a:ext cx="159851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algn="ctr" eaLnBrk="1" hangingPunct="1"/>
            <a:r>
              <a:rPr lang="en-US" altLang="zh-HK" sz="2400" dirty="0">
                <a:solidFill>
                  <a:srgbClr val="FF0000"/>
                </a:solidFill>
              </a:rPr>
              <a:t>(</a:t>
            </a:r>
            <a:r>
              <a:rPr lang="en-US" altLang="zh-HK" sz="2400" i="1" dirty="0">
                <a:solidFill>
                  <a:srgbClr val="FF0000"/>
                </a:solidFill>
              </a:rPr>
              <a:t>x</a:t>
            </a:r>
            <a:r>
              <a:rPr lang="en-US" altLang="zh-HK" sz="2400" dirty="0">
                <a:solidFill>
                  <a:srgbClr val="FF0000"/>
                </a:solidFill>
              </a:rPr>
              <a:t>)(</a:t>
            </a:r>
            <a:r>
              <a:rPr lang="en-US" altLang="zh-HK" sz="2400" i="1" dirty="0">
                <a:solidFill>
                  <a:srgbClr val="FF0000"/>
                </a:solidFill>
              </a:rPr>
              <a:t>x</a:t>
            </a:r>
            <a:r>
              <a:rPr lang="en-US" altLang="zh-HK" sz="2400" dirty="0">
                <a:solidFill>
                  <a:srgbClr val="FF0000"/>
                </a:solidFill>
              </a:rPr>
              <a:t>)</a:t>
            </a:r>
          </a:p>
          <a:p>
            <a:pPr algn="ctr" eaLnBrk="1" hangingPunct="1"/>
            <a:r>
              <a:rPr lang="en-US" altLang="zh-HK" sz="2400" dirty="0">
                <a:solidFill>
                  <a:srgbClr val="FF0000"/>
                </a:solidFill>
              </a:rPr>
              <a:t>(0.8 – 2</a:t>
            </a:r>
            <a:r>
              <a:rPr lang="en-US" altLang="zh-HK" sz="2400" i="1" dirty="0">
                <a:solidFill>
                  <a:srgbClr val="FF0000"/>
                </a:solidFill>
              </a:rPr>
              <a:t>x</a:t>
            </a:r>
            <a:r>
              <a:rPr lang="en-US" altLang="zh-HK" sz="2400" dirty="0">
                <a:solidFill>
                  <a:srgbClr val="FF0000"/>
                </a:solidFill>
              </a:rPr>
              <a:t>)</a:t>
            </a:r>
            <a:r>
              <a:rPr lang="en-US" altLang="zh-HK" sz="2400" baseline="30000" dirty="0">
                <a:solidFill>
                  <a:srgbClr val="FF0000"/>
                </a:solidFill>
              </a:rPr>
              <a:t>2</a:t>
            </a:r>
            <a:endParaRPr lang="zh-HK" altLang="en-US" sz="2400" baseline="30000" dirty="0">
              <a:solidFill>
                <a:srgbClr val="FF0000"/>
              </a:solidFill>
            </a:endParaRPr>
          </a:p>
        </p:txBody>
      </p:sp>
      <p:sp>
        <p:nvSpPr>
          <p:cNvPr id="8" name="文字方塊 10"/>
          <p:cNvSpPr txBox="1">
            <a:spLocks noChangeArrowheads="1"/>
          </p:cNvSpPr>
          <p:nvPr/>
        </p:nvSpPr>
        <p:spPr bwMode="auto">
          <a:xfrm>
            <a:off x="559714" y="2903049"/>
            <a:ext cx="30924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7675" indent="-447675">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kumimoji="0" lang="en-US" altLang="zh-HK" sz="2400">
                <a:solidFill>
                  <a:srgbClr val="FF0000"/>
                </a:solidFill>
                <a:cs typeface="Arial" charset="0"/>
              </a:rPr>
              <a:t>0.126 = </a:t>
            </a:r>
            <a:r>
              <a:rPr kumimoji="0" lang="en-US" altLang="zh-HK" sz="2400" baseline="45000">
                <a:solidFill>
                  <a:srgbClr val="FF0000"/>
                </a:solidFill>
                <a:cs typeface="Arial" charset="0"/>
              </a:rPr>
              <a:t>___________</a:t>
            </a:r>
            <a:r>
              <a:rPr kumimoji="0" lang="en-US" altLang="zh-HK" sz="2400">
                <a:solidFill>
                  <a:srgbClr val="FF0000"/>
                </a:solidFill>
                <a:cs typeface="Arial" charset="0"/>
              </a:rPr>
              <a:t> </a:t>
            </a:r>
            <a:endParaRPr kumimoji="0" lang="zh-HK" altLang="en-US" sz="2400">
              <a:solidFill>
                <a:srgbClr val="FF0000"/>
              </a:solidFill>
              <a:cs typeface="Arial" charset="0"/>
            </a:endParaRPr>
          </a:p>
        </p:txBody>
      </p:sp>
      <p:sp>
        <p:nvSpPr>
          <p:cNvPr id="9" name="文字方塊 15"/>
          <p:cNvSpPr txBox="1">
            <a:spLocks noChangeArrowheads="1"/>
          </p:cNvSpPr>
          <p:nvPr/>
        </p:nvSpPr>
        <p:spPr bwMode="auto">
          <a:xfrm>
            <a:off x="1724576" y="2687149"/>
            <a:ext cx="127951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algn="ctr" eaLnBrk="1" hangingPunct="1"/>
            <a:r>
              <a:rPr lang="en-US" altLang="zh-HK" sz="2400" i="1" dirty="0">
                <a:solidFill>
                  <a:srgbClr val="FF0000"/>
                </a:solidFill>
              </a:rPr>
              <a:t>x</a:t>
            </a:r>
            <a:endParaRPr lang="en-US" altLang="zh-HK" sz="2400" dirty="0">
              <a:solidFill>
                <a:srgbClr val="FF0000"/>
              </a:solidFill>
            </a:endParaRPr>
          </a:p>
          <a:p>
            <a:pPr algn="ctr" eaLnBrk="1" hangingPunct="1"/>
            <a:r>
              <a:rPr lang="en-US" altLang="zh-HK" sz="2400" dirty="0">
                <a:solidFill>
                  <a:srgbClr val="FF0000"/>
                </a:solidFill>
              </a:rPr>
              <a:t>0.8 – 2</a:t>
            </a:r>
            <a:r>
              <a:rPr lang="en-US" altLang="zh-HK" sz="2400" i="1" dirty="0">
                <a:solidFill>
                  <a:srgbClr val="FF0000"/>
                </a:solidFill>
              </a:rPr>
              <a:t>x</a:t>
            </a:r>
            <a:endParaRPr lang="zh-HK" altLang="en-US" sz="2400" baseline="30000" dirty="0">
              <a:solidFill>
                <a:srgbClr val="FF0000"/>
              </a:solidFill>
            </a:endParaRPr>
          </a:p>
        </p:txBody>
      </p:sp>
      <p:sp>
        <p:nvSpPr>
          <p:cNvPr id="10" name="矩形 9"/>
          <p:cNvSpPr>
            <a:spLocks noChangeArrowheads="1"/>
          </p:cNvSpPr>
          <p:nvPr/>
        </p:nvSpPr>
        <p:spPr bwMode="auto">
          <a:xfrm>
            <a:off x="584221" y="3529171"/>
            <a:ext cx="4219575" cy="907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spcBef>
                <a:spcPts val="600"/>
              </a:spcBef>
            </a:pPr>
            <a:r>
              <a:rPr lang="pt-BR" altLang="zh-HK" sz="2400" dirty="0" smtClean="0">
                <a:solidFill>
                  <a:srgbClr val="FF0000"/>
                </a:solidFill>
              </a:rPr>
              <a:t>0.126 </a:t>
            </a:r>
            <a:r>
              <a:rPr lang="pt-BR" altLang="zh-HK" sz="2400" dirty="0">
                <a:solidFill>
                  <a:srgbClr val="FF0000"/>
                </a:solidFill>
                <a:sym typeface="Symbol" pitchFamily="18" charset="2"/>
              </a:rPr>
              <a:t></a:t>
            </a:r>
            <a:r>
              <a:rPr lang="pt-BR" altLang="zh-HK" sz="2400" dirty="0">
                <a:solidFill>
                  <a:srgbClr val="FF0000"/>
                </a:solidFill>
              </a:rPr>
              <a:t> (0.8 </a:t>
            </a:r>
            <a:r>
              <a:rPr lang="en-US" altLang="zh-HK" sz="2400" dirty="0">
                <a:solidFill>
                  <a:srgbClr val="FF0000"/>
                </a:solidFill>
                <a:sym typeface="Symbol" pitchFamily="18" charset="2"/>
              </a:rPr>
              <a:t></a:t>
            </a:r>
            <a:r>
              <a:rPr lang="pt-BR" altLang="zh-HK" sz="2400" dirty="0">
                <a:solidFill>
                  <a:srgbClr val="FF0000"/>
                </a:solidFill>
              </a:rPr>
              <a:t> 2</a:t>
            </a:r>
            <a:r>
              <a:rPr lang="pt-BR" altLang="zh-HK" sz="2400" i="1" dirty="0">
                <a:solidFill>
                  <a:srgbClr val="FF0000"/>
                </a:solidFill>
              </a:rPr>
              <a:t>x</a:t>
            </a:r>
            <a:r>
              <a:rPr lang="pt-BR" altLang="zh-HK" sz="2400" dirty="0">
                <a:solidFill>
                  <a:srgbClr val="FF0000"/>
                </a:solidFill>
              </a:rPr>
              <a:t>) = </a:t>
            </a:r>
            <a:r>
              <a:rPr lang="pt-BR" altLang="zh-HK" sz="2400" i="1" dirty="0">
                <a:solidFill>
                  <a:srgbClr val="FF0000"/>
                </a:solidFill>
              </a:rPr>
              <a:t>x</a:t>
            </a:r>
            <a:endParaRPr lang="zh-TW" altLang="zh-HK" sz="2400" dirty="0">
              <a:solidFill>
                <a:srgbClr val="FF0000"/>
              </a:solidFill>
            </a:endParaRPr>
          </a:p>
          <a:p>
            <a:pPr eaLnBrk="1" hangingPunct="1">
              <a:spcBef>
                <a:spcPts val="600"/>
              </a:spcBef>
            </a:pPr>
            <a:r>
              <a:rPr lang="pt-BR" altLang="zh-HK" sz="2400" i="1" dirty="0">
                <a:solidFill>
                  <a:srgbClr val="FF0000"/>
                </a:solidFill>
              </a:rPr>
              <a:t>x</a:t>
            </a:r>
            <a:r>
              <a:rPr lang="pt-BR" altLang="zh-HK" sz="2400" dirty="0">
                <a:solidFill>
                  <a:srgbClr val="FF0000"/>
                </a:solidFill>
              </a:rPr>
              <a:t> = 0.0805</a:t>
            </a:r>
            <a:endParaRPr lang="zh-TW" altLang="zh-HK" sz="2400" dirty="0">
              <a:solidFill>
                <a:srgbClr val="FF0000"/>
              </a:solidFill>
            </a:endParaRPr>
          </a:p>
        </p:txBody>
      </p:sp>
      <p:sp>
        <p:nvSpPr>
          <p:cNvPr id="11" name="矩形 1"/>
          <p:cNvSpPr>
            <a:spLocks noChangeArrowheads="1"/>
          </p:cNvSpPr>
          <p:nvPr/>
        </p:nvSpPr>
        <p:spPr bwMode="auto">
          <a:xfrm>
            <a:off x="539552" y="2255101"/>
            <a:ext cx="54168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zh-TW" altLang="zh-HK" sz="2400" dirty="0">
                <a:solidFill>
                  <a:srgbClr val="FF0000"/>
                </a:solidFill>
              </a:rPr>
              <a:t>把方程式的左右兩方開平方</a:t>
            </a:r>
            <a:r>
              <a:rPr lang="zh-TW" altLang="en-US" sz="2400" dirty="0">
                <a:solidFill>
                  <a:srgbClr val="FF0000"/>
                </a:solidFill>
              </a:rPr>
              <a:t>，可得出：</a:t>
            </a:r>
            <a:endParaRPr lang="zh-TW" altLang="zh-HK" sz="2400" dirty="0">
              <a:solidFill>
                <a:srgbClr val="FF0000"/>
              </a:solidFill>
            </a:endParaRPr>
          </a:p>
        </p:txBody>
      </p:sp>
      <p:sp>
        <p:nvSpPr>
          <p:cNvPr id="12" name="矩形 11"/>
          <p:cNvSpPr>
            <a:spLocks noChangeArrowheads="1"/>
          </p:cNvSpPr>
          <p:nvPr/>
        </p:nvSpPr>
        <p:spPr bwMode="auto">
          <a:xfrm>
            <a:off x="546518" y="4767535"/>
            <a:ext cx="59139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tabLst>
                <a:tab pos="447675" algn="l"/>
                <a:tab pos="1790700" algn="l"/>
              </a:tabLst>
              <a:defRPr kumimoji="1" sz="2800">
                <a:solidFill>
                  <a:schemeClr val="tx1"/>
                </a:solidFill>
                <a:latin typeface="Arial" charset="0"/>
                <a:ea typeface="新細明體" charset="-120"/>
              </a:defRPr>
            </a:lvl1pPr>
            <a:lvl2pPr marL="742950" indent="-285750">
              <a:tabLst>
                <a:tab pos="447675" algn="l"/>
                <a:tab pos="1790700" algn="l"/>
              </a:tabLst>
              <a:defRPr kumimoji="1" sz="2800">
                <a:solidFill>
                  <a:schemeClr val="tx1"/>
                </a:solidFill>
                <a:latin typeface="Arial" charset="0"/>
                <a:ea typeface="新細明體" charset="-120"/>
              </a:defRPr>
            </a:lvl2pPr>
            <a:lvl3pPr marL="1143000" indent="-228600">
              <a:tabLst>
                <a:tab pos="447675" algn="l"/>
                <a:tab pos="1790700" algn="l"/>
              </a:tabLst>
              <a:defRPr kumimoji="1" sz="2800">
                <a:solidFill>
                  <a:schemeClr val="tx1"/>
                </a:solidFill>
                <a:latin typeface="Arial" charset="0"/>
                <a:ea typeface="新細明體" charset="-120"/>
              </a:defRPr>
            </a:lvl3pPr>
            <a:lvl4pPr marL="1600200" indent="-228600">
              <a:tabLst>
                <a:tab pos="447675" algn="l"/>
                <a:tab pos="1790700" algn="l"/>
              </a:tabLst>
              <a:defRPr kumimoji="1" sz="2800">
                <a:solidFill>
                  <a:schemeClr val="tx1"/>
                </a:solidFill>
                <a:latin typeface="Arial" charset="0"/>
                <a:ea typeface="新細明體" charset="-120"/>
              </a:defRPr>
            </a:lvl4pPr>
            <a:lvl5pPr marL="2057400" indent="-228600">
              <a:tabLst>
                <a:tab pos="447675" algn="l"/>
                <a:tab pos="1790700" algn="l"/>
              </a:tabLst>
              <a:defRPr kumimoji="1" sz="2800">
                <a:solidFill>
                  <a:schemeClr val="tx1"/>
                </a:solidFill>
                <a:latin typeface="Arial" charset="0"/>
                <a:ea typeface="新細明體" charset="-120"/>
              </a:defRPr>
            </a:lvl5pPr>
            <a:lvl6pPr marL="25146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6pPr>
            <a:lvl7pPr marL="29718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7pPr>
            <a:lvl8pPr marL="34290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8pPr>
            <a:lvl9pPr marL="38862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9pPr>
          </a:lstStyle>
          <a:p>
            <a:pPr eaLnBrk="1" hangingPunct="1"/>
            <a:r>
              <a:rPr lang="zh-HK" altLang="zh-HK" sz="2400" dirty="0">
                <a:solidFill>
                  <a:srgbClr val="FF0000"/>
                </a:solidFill>
                <a:ea typeface="Arial Unicode MS" pitchFamily="34" charset="-120"/>
                <a:cs typeface="Arial" charset="0"/>
              </a:rPr>
              <a:t>∴</a:t>
            </a:r>
            <a:r>
              <a:rPr lang="en-US" altLang="zh-HK" sz="2400" dirty="0">
                <a:solidFill>
                  <a:srgbClr val="FF0000"/>
                </a:solidFill>
                <a:ea typeface="Arial Unicode MS" pitchFamily="34" charset="-120"/>
                <a:cs typeface="Arial" charset="0"/>
              </a:rPr>
              <a:t> </a:t>
            </a:r>
            <a:r>
              <a:rPr lang="pt-BR" altLang="zh-HK" sz="2400" dirty="0">
                <a:solidFill>
                  <a:srgbClr val="FF0000"/>
                </a:solidFill>
                <a:ea typeface="Arial Unicode MS" pitchFamily="34" charset="-120"/>
                <a:cs typeface="Arial" charset="0"/>
              </a:rPr>
              <a:t>[HI(g)]</a:t>
            </a:r>
            <a:r>
              <a:rPr lang="pt-BR" altLang="zh-HK" sz="2400" baseline="-25000" dirty="0">
                <a:solidFill>
                  <a:srgbClr val="FF0000"/>
                </a:solidFill>
                <a:ea typeface="Arial Unicode MS" pitchFamily="34" charset="-120"/>
                <a:cs typeface="Arial" charset="0"/>
              </a:rPr>
              <a:t>eqm</a:t>
            </a:r>
            <a:r>
              <a:rPr lang="pt-BR" altLang="zh-HK" sz="2400" dirty="0">
                <a:solidFill>
                  <a:srgbClr val="FF0000"/>
                </a:solidFill>
                <a:ea typeface="Arial Unicode MS" pitchFamily="34" charset="-120"/>
                <a:cs typeface="Arial" charset="0"/>
              </a:rPr>
              <a:t> = (0.8 </a:t>
            </a:r>
            <a:r>
              <a:rPr lang="pt-BR" altLang="zh-HK" sz="2400" dirty="0">
                <a:solidFill>
                  <a:srgbClr val="FF0000"/>
                </a:solidFill>
                <a:ea typeface="Arial Unicode MS" pitchFamily="34" charset="-120"/>
                <a:cs typeface="Arial" charset="0"/>
                <a:sym typeface="Symbol" pitchFamily="18" charset="2"/>
              </a:rPr>
              <a:t></a:t>
            </a:r>
            <a:r>
              <a:rPr lang="pt-BR" altLang="zh-HK" sz="2400" dirty="0">
                <a:solidFill>
                  <a:srgbClr val="FF0000"/>
                </a:solidFill>
                <a:ea typeface="Arial Unicode MS" pitchFamily="34" charset="-120"/>
                <a:cs typeface="Arial" charset="0"/>
              </a:rPr>
              <a:t> 2 </a:t>
            </a:r>
            <a:r>
              <a:rPr lang="pt-BR" altLang="zh-HK" sz="2400" dirty="0">
                <a:solidFill>
                  <a:srgbClr val="FF0000"/>
                </a:solidFill>
                <a:ea typeface="Arial Unicode MS" pitchFamily="34" charset="-120"/>
                <a:cs typeface="Arial" charset="0"/>
                <a:sym typeface="Symbol" pitchFamily="18" charset="2"/>
              </a:rPr>
              <a:t></a:t>
            </a:r>
            <a:r>
              <a:rPr lang="pt-BR" altLang="zh-HK" sz="2400" dirty="0">
                <a:solidFill>
                  <a:srgbClr val="FF0000"/>
                </a:solidFill>
                <a:ea typeface="Arial Unicode MS" pitchFamily="34" charset="-120"/>
                <a:cs typeface="Arial" charset="0"/>
              </a:rPr>
              <a:t> 0.0805) mol dm</a:t>
            </a:r>
            <a:r>
              <a:rPr lang="pt-BR" altLang="zh-HK" sz="2400" baseline="30000" dirty="0">
                <a:solidFill>
                  <a:srgbClr val="FF0000"/>
                </a:solidFill>
                <a:ea typeface="Arial Unicode MS" pitchFamily="34" charset="-120"/>
                <a:cs typeface="Arial" charset="0"/>
                <a:sym typeface="Symbol" pitchFamily="18" charset="2"/>
              </a:rPr>
              <a:t></a:t>
            </a:r>
            <a:r>
              <a:rPr lang="pt-BR" altLang="zh-HK" sz="2400" baseline="30000" dirty="0">
                <a:solidFill>
                  <a:srgbClr val="FF0000"/>
                </a:solidFill>
                <a:ea typeface="Arial Unicode MS" pitchFamily="34" charset="-120"/>
                <a:cs typeface="Arial" charset="0"/>
              </a:rPr>
              <a:t>3</a:t>
            </a:r>
            <a:r>
              <a:rPr lang="pt-BR" altLang="zh-HK" sz="2400" dirty="0">
                <a:solidFill>
                  <a:srgbClr val="FF0000"/>
                </a:solidFill>
                <a:ea typeface="Arial Unicode MS" pitchFamily="34" charset="-120"/>
                <a:cs typeface="Arial" charset="0"/>
              </a:rPr>
              <a:t> </a:t>
            </a:r>
          </a:p>
        </p:txBody>
      </p:sp>
      <p:sp>
        <p:nvSpPr>
          <p:cNvPr id="13" name="矩形 2"/>
          <p:cNvSpPr>
            <a:spLocks noChangeArrowheads="1"/>
          </p:cNvSpPr>
          <p:nvPr/>
        </p:nvSpPr>
        <p:spPr bwMode="auto">
          <a:xfrm>
            <a:off x="6433116" y="4767535"/>
            <a:ext cx="25621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tabLst>
                <a:tab pos="447675" algn="l"/>
                <a:tab pos="1790700" algn="l"/>
              </a:tabLst>
              <a:defRPr kumimoji="1" sz="2800">
                <a:solidFill>
                  <a:schemeClr val="tx1"/>
                </a:solidFill>
                <a:latin typeface="Arial" charset="0"/>
                <a:ea typeface="新細明體" charset="-120"/>
              </a:defRPr>
            </a:lvl1pPr>
            <a:lvl2pPr marL="742950" indent="-285750">
              <a:tabLst>
                <a:tab pos="447675" algn="l"/>
                <a:tab pos="1790700" algn="l"/>
              </a:tabLst>
              <a:defRPr kumimoji="1" sz="2800">
                <a:solidFill>
                  <a:schemeClr val="tx1"/>
                </a:solidFill>
                <a:latin typeface="Arial" charset="0"/>
                <a:ea typeface="新細明體" charset="-120"/>
              </a:defRPr>
            </a:lvl2pPr>
            <a:lvl3pPr marL="1143000" indent="-228600">
              <a:tabLst>
                <a:tab pos="447675" algn="l"/>
                <a:tab pos="1790700" algn="l"/>
              </a:tabLst>
              <a:defRPr kumimoji="1" sz="2800">
                <a:solidFill>
                  <a:schemeClr val="tx1"/>
                </a:solidFill>
                <a:latin typeface="Arial" charset="0"/>
                <a:ea typeface="新細明體" charset="-120"/>
              </a:defRPr>
            </a:lvl3pPr>
            <a:lvl4pPr marL="1600200" indent="-228600">
              <a:tabLst>
                <a:tab pos="447675" algn="l"/>
                <a:tab pos="1790700" algn="l"/>
              </a:tabLst>
              <a:defRPr kumimoji="1" sz="2800">
                <a:solidFill>
                  <a:schemeClr val="tx1"/>
                </a:solidFill>
                <a:latin typeface="Arial" charset="0"/>
                <a:ea typeface="新細明體" charset="-120"/>
              </a:defRPr>
            </a:lvl4pPr>
            <a:lvl5pPr marL="2057400" indent="-228600">
              <a:tabLst>
                <a:tab pos="447675" algn="l"/>
                <a:tab pos="1790700" algn="l"/>
              </a:tabLst>
              <a:defRPr kumimoji="1" sz="2800">
                <a:solidFill>
                  <a:schemeClr val="tx1"/>
                </a:solidFill>
                <a:latin typeface="Arial" charset="0"/>
                <a:ea typeface="新細明體" charset="-120"/>
              </a:defRPr>
            </a:lvl5pPr>
            <a:lvl6pPr marL="25146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6pPr>
            <a:lvl7pPr marL="29718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7pPr>
            <a:lvl8pPr marL="34290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8pPr>
            <a:lvl9pPr marL="38862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9pPr>
          </a:lstStyle>
          <a:p>
            <a:pPr eaLnBrk="1" hangingPunct="1">
              <a:tabLst/>
            </a:pPr>
            <a:r>
              <a:rPr lang="pt-BR" altLang="zh-HK" sz="2400" dirty="0" smtClean="0">
                <a:solidFill>
                  <a:srgbClr val="FF0000"/>
                </a:solidFill>
                <a:ea typeface="Arial Unicode MS" pitchFamily="34" charset="-120"/>
                <a:cs typeface="Arial" charset="0"/>
              </a:rPr>
              <a:t>= </a:t>
            </a:r>
            <a:r>
              <a:rPr lang="pt-BR" altLang="zh-HK" sz="2400" dirty="0">
                <a:solidFill>
                  <a:srgbClr val="FF0000"/>
                </a:solidFill>
                <a:ea typeface="Arial Unicode MS" pitchFamily="34" charset="-120"/>
                <a:cs typeface="Arial" charset="0"/>
              </a:rPr>
              <a:t>0.639 mol dm</a:t>
            </a:r>
            <a:r>
              <a:rPr lang="pt-BR" altLang="zh-HK" sz="2400" baseline="30000" dirty="0">
                <a:solidFill>
                  <a:srgbClr val="FF0000"/>
                </a:solidFill>
                <a:ea typeface="Arial Unicode MS" pitchFamily="34" charset="-120"/>
                <a:cs typeface="Arial" charset="0"/>
                <a:sym typeface="Symbol" pitchFamily="18" charset="2"/>
              </a:rPr>
              <a:t></a:t>
            </a:r>
            <a:r>
              <a:rPr lang="pt-BR" altLang="zh-HK" sz="2400" baseline="30000" dirty="0">
                <a:solidFill>
                  <a:srgbClr val="FF0000"/>
                </a:solidFill>
                <a:ea typeface="Arial Unicode MS" pitchFamily="34" charset="-120"/>
                <a:cs typeface="Arial" charset="0"/>
              </a:rPr>
              <a:t>3</a:t>
            </a:r>
            <a:endParaRPr lang="zh-TW" altLang="zh-HK" sz="2400" dirty="0">
              <a:solidFill>
                <a:srgbClr val="FF0000"/>
              </a:solidFill>
              <a:ea typeface="Arial Unicode MS" pitchFamily="34" charset="-120"/>
              <a:cs typeface="Arial" charset="0"/>
            </a:endParaRPr>
          </a:p>
        </p:txBody>
      </p:sp>
      <p:sp>
        <p:nvSpPr>
          <p:cNvPr id="14" name="矩形 2"/>
          <p:cNvSpPr>
            <a:spLocks noChangeArrowheads="1"/>
          </p:cNvSpPr>
          <p:nvPr/>
        </p:nvSpPr>
        <p:spPr bwMode="auto">
          <a:xfrm>
            <a:off x="899592" y="5385990"/>
            <a:ext cx="5113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447675" algn="l"/>
                <a:tab pos="1790700" algn="l"/>
              </a:tabLst>
              <a:defRPr kumimoji="1" sz="2800">
                <a:solidFill>
                  <a:schemeClr val="tx1"/>
                </a:solidFill>
                <a:latin typeface="Arial" charset="0"/>
                <a:ea typeface="新細明體" charset="-120"/>
              </a:defRPr>
            </a:lvl1pPr>
            <a:lvl2pPr marL="742950" indent="-285750">
              <a:tabLst>
                <a:tab pos="447675" algn="l"/>
                <a:tab pos="1790700" algn="l"/>
              </a:tabLst>
              <a:defRPr kumimoji="1" sz="2800">
                <a:solidFill>
                  <a:schemeClr val="tx1"/>
                </a:solidFill>
                <a:latin typeface="Arial" charset="0"/>
                <a:ea typeface="新細明體" charset="-120"/>
              </a:defRPr>
            </a:lvl2pPr>
            <a:lvl3pPr marL="1143000" indent="-228600">
              <a:tabLst>
                <a:tab pos="447675" algn="l"/>
                <a:tab pos="1790700" algn="l"/>
              </a:tabLst>
              <a:defRPr kumimoji="1" sz="2800">
                <a:solidFill>
                  <a:schemeClr val="tx1"/>
                </a:solidFill>
                <a:latin typeface="Arial" charset="0"/>
                <a:ea typeface="新細明體" charset="-120"/>
              </a:defRPr>
            </a:lvl3pPr>
            <a:lvl4pPr marL="1600200" indent="-228600">
              <a:tabLst>
                <a:tab pos="447675" algn="l"/>
                <a:tab pos="1790700" algn="l"/>
              </a:tabLst>
              <a:defRPr kumimoji="1" sz="2800">
                <a:solidFill>
                  <a:schemeClr val="tx1"/>
                </a:solidFill>
                <a:latin typeface="Arial" charset="0"/>
                <a:ea typeface="新細明體" charset="-120"/>
              </a:defRPr>
            </a:lvl4pPr>
            <a:lvl5pPr marL="2057400" indent="-228600">
              <a:tabLst>
                <a:tab pos="447675" algn="l"/>
                <a:tab pos="1790700" algn="l"/>
              </a:tabLst>
              <a:defRPr kumimoji="1" sz="2800">
                <a:solidFill>
                  <a:schemeClr val="tx1"/>
                </a:solidFill>
                <a:latin typeface="Arial" charset="0"/>
                <a:ea typeface="新細明體" charset="-120"/>
              </a:defRPr>
            </a:lvl5pPr>
            <a:lvl6pPr marL="25146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6pPr>
            <a:lvl7pPr marL="29718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7pPr>
            <a:lvl8pPr marL="34290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8pPr>
            <a:lvl9pPr marL="38862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9pPr>
          </a:lstStyle>
          <a:p>
            <a:pPr eaLnBrk="1" hangingPunct="1">
              <a:tabLst/>
            </a:pPr>
            <a:r>
              <a:rPr lang="pt-BR" altLang="zh-HK" sz="2400" dirty="0" smtClean="0">
                <a:solidFill>
                  <a:srgbClr val="FF0000"/>
                </a:solidFill>
                <a:ea typeface="Arial Unicode MS" pitchFamily="34" charset="-120"/>
                <a:cs typeface="Arial" charset="0"/>
              </a:rPr>
              <a:t>[</a:t>
            </a:r>
            <a:r>
              <a:rPr lang="pt-BR" altLang="zh-HK" sz="2400" dirty="0">
                <a:solidFill>
                  <a:srgbClr val="FF0000"/>
                </a:solidFill>
                <a:ea typeface="Arial Unicode MS" pitchFamily="34" charset="-120"/>
                <a:cs typeface="Arial" charset="0"/>
              </a:rPr>
              <a:t>H</a:t>
            </a:r>
            <a:r>
              <a:rPr lang="pt-BR" altLang="zh-HK" sz="2400" baseline="-25000" dirty="0">
                <a:solidFill>
                  <a:srgbClr val="FF0000"/>
                </a:solidFill>
                <a:ea typeface="Arial Unicode MS" pitchFamily="34" charset="-120"/>
                <a:cs typeface="Arial" charset="0"/>
              </a:rPr>
              <a:t>2</a:t>
            </a:r>
            <a:r>
              <a:rPr lang="pt-BR" altLang="zh-HK" sz="2400" dirty="0">
                <a:solidFill>
                  <a:srgbClr val="FF0000"/>
                </a:solidFill>
                <a:ea typeface="Arial Unicode MS" pitchFamily="34" charset="-120"/>
                <a:cs typeface="Arial" charset="0"/>
              </a:rPr>
              <a:t>(g)]</a:t>
            </a:r>
            <a:r>
              <a:rPr lang="pt-BR" altLang="zh-HK" sz="2400" baseline="-25000" dirty="0" smtClean="0">
                <a:solidFill>
                  <a:srgbClr val="FF0000"/>
                </a:solidFill>
                <a:ea typeface="Arial Unicode MS" pitchFamily="34" charset="-120"/>
                <a:cs typeface="Arial" charset="0"/>
              </a:rPr>
              <a:t>eqm</a:t>
            </a:r>
            <a:r>
              <a:rPr lang="pt-BR" altLang="zh-HK" sz="2400" dirty="0" smtClean="0">
                <a:solidFill>
                  <a:srgbClr val="FF0000"/>
                </a:solidFill>
                <a:ea typeface="Arial Unicode MS" pitchFamily="34" charset="-120"/>
                <a:cs typeface="Arial" charset="0"/>
              </a:rPr>
              <a:t> = </a:t>
            </a:r>
            <a:r>
              <a:rPr lang="pt-BR" altLang="zh-HK" sz="2400" dirty="0">
                <a:solidFill>
                  <a:srgbClr val="FF0000"/>
                </a:solidFill>
                <a:ea typeface="Arial Unicode MS" pitchFamily="34" charset="-120"/>
                <a:cs typeface="Arial" charset="0"/>
              </a:rPr>
              <a:t>0.0805 mol dm</a:t>
            </a:r>
            <a:r>
              <a:rPr lang="pt-BR" altLang="zh-HK" sz="2400" baseline="30000" dirty="0">
                <a:solidFill>
                  <a:srgbClr val="FF0000"/>
                </a:solidFill>
                <a:ea typeface="Arial Unicode MS" pitchFamily="34" charset="-120"/>
                <a:cs typeface="Arial" charset="0"/>
                <a:sym typeface="Symbol" pitchFamily="18" charset="2"/>
              </a:rPr>
              <a:t></a:t>
            </a:r>
            <a:r>
              <a:rPr lang="pt-BR" altLang="zh-HK" sz="2400" baseline="30000" dirty="0">
                <a:solidFill>
                  <a:srgbClr val="FF0000"/>
                </a:solidFill>
                <a:ea typeface="Arial Unicode MS" pitchFamily="34" charset="-120"/>
                <a:cs typeface="Arial" charset="0"/>
              </a:rPr>
              <a:t>3</a:t>
            </a:r>
            <a:endParaRPr lang="zh-TW" altLang="zh-HK" sz="2400" dirty="0">
              <a:solidFill>
                <a:srgbClr val="FF0000"/>
              </a:solidFill>
              <a:ea typeface="Arial Unicode MS" pitchFamily="34" charset="-120"/>
              <a:cs typeface="Arial" charset="0"/>
            </a:endParaRPr>
          </a:p>
        </p:txBody>
      </p:sp>
      <p:sp>
        <p:nvSpPr>
          <p:cNvPr id="15" name="矩形 2"/>
          <p:cNvSpPr>
            <a:spLocks noChangeArrowheads="1"/>
          </p:cNvSpPr>
          <p:nvPr/>
        </p:nvSpPr>
        <p:spPr bwMode="auto">
          <a:xfrm>
            <a:off x="899592" y="6063679"/>
            <a:ext cx="51133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447675" algn="l"/>
                <a:tab pos="1790700" algn="l"/>
              </a:tabLst>
              <a:defRPr kumimoji="1" sz="2800">
                <a:solidFill>
                  <a:schemeClr val="tx1"/>
                </a:solidFill>
                <a:latin typeface="Arial" charset="0"/>
                <a:ea typeface="新細明體" charset="-120"/>
              </a:defRPr>
            </a:lvl1pPr>
            <a:lvl2pPr marL="742950" indent="-285750">
              <a:tabLst>
                <a:tab pos="447675" algn="l"/>
                <a:tab pos="1790700" algn="l"/>
              </a:tabLst>
              <a:defRPr kumimoji="1" sz="2800">
                <a:solidFill>
                  <a:schemeClr val="tx1"/>
                </a:solidFill>
                <a:latin typeface="Arial" charset="0"/>
                <a:ea typeface="新細明體" charset="-120"/>
              </a:defRPr>
            </a:lvl2pPr>
            <a:lvl3pPr marL="1143000" indent="-228600">
              <a:tabLst>
                <a:tab pos="447675" algn="l"/>
                <a:tab pos="1790700" algn="l"/>
              </a:tabLst>
              <a:defRPr kumimoji="1" sz="2800">
                <a:solidFill>
                  <a:schemeClr val="tx1"/>
                </a:solidFill>
                <a:latin typeface="Arial" charset="0"/>
                <a:ea typeface="新細明體" charset="-120"/>
              </a:defRPr>
            </a:lvl3pPr>
            <a:lvl4pPr marL="1600200" indent="-228600">
              <a:tabLst>
                <a:tab pos="447675" algn="l"/>
                <a:tab pos="1790700" algn="l"/>
              </a:tabLst>
              <a:defRPr kumimoji="1" sz="2800">
                <a:solidFill>
                  <a:schemeClr val="tx1"/>
                </a:solidFill>
                <a:latin typeface="Arial" charset="0"/>
                <a:ea typeface="新細明體" charset="-120"/>
              </a:defRPr>
            </a:lvl4pPr>
            <a:lvl5pPr marL="2057400" indent="-228600">
              <a:tabLst>
                <a:tab pos="447675" algn="l"/>
                <a:tab pos="1790700" algn="l"/>
              </a:tabLst>
              <a:defRPr kumimoji="1" sz="2800">
                <a:solidFill>
                  <a:schemeClr val="tx1"/>
                </a:solidFill>
                <a:latin typeface="Arial" charset="0"/>
                <a:ea typeface="新細明體" charset="-120"/>
              </a:defRPr>
            </a:lvl5pPr>
            <a:lvl6pPr marL="25146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6pPr>
            <a:lvl7pPr marL="29718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7pPr>
            <a:lvl8pPr marL="34290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8pPr>
            <a:lvl9pPr marL="3886200" indent="-228600" eaLnBrk="0" fontAlgn="base" hangingPunct="0">
              <a:spcBef>
                <a:spcPct val="0"/>
              </a:spcBef>
              <a:spcAft>
                <a:spcPct val="0"/>
              </a:spcAft>
              <a:tabLst>
                <a:tab pos="447675" algn="l"/>
                <a:tab pos="1790700" algn="l"/>
              </a:tabLst>
              <a:defRPr kumimoji="1" sz="2800">
                <a:solidFill>
                  <a:schemeClr val="tx1"/>
                </a:solidFill>
                <a:latin typeface="Arial" charset="0"/>
                <a:ea typeface="新細明體" charset="-120"/>
              </a:defRPr>
            </a:lvl9pPr>
          </a:lstStyle>
          <a:p>
            <a:pPr eaLnBrk="1" hangingPunct="1">
              <a:tabLst/>
            </a:pPr>
            <a:r>
              <a:rPr lang="pt-BR" altLang="zh-HK" sz="2400" dirty="0" smtClean="0">
                <a:solidFill>
                  <a:srgbClr val="FF0000"/>
                </a:solidFill>
                <a:ea typeface="Arial Unicode MS" pitchFamily="34" charset="-120"/>
                <a:cs typeface="Arial" charset="0"/>
              </a:rPr>
              <a:t>[</a:t>
            </a:r>
            <a:r>
              <a:rPr lang="pt-BR" altLang="zh-HK" sz="2400" dirty="0">
                <a:solidFill>
                  <a:srgbClr val="FF0000"/>
                </a:solidFill>
                <a:ea typeface="Arial Unicode MS" pitchFamily="34" charset="-120"/>
                <a:cs typeface="Arial" charset="0"/>
              </a:rPr>
              <a:t>I</a:t>
            </a:r>
            <a:r>
              <a:rPr lang="pt-BR" altLang="zh-HK" sz="2400" baseline="-25000" dirty="0">
                <a:solidFill>
                  <a:srgbClr val="FF0000"/>
                </a:solidFill>
                <a:ea typeface="Arial Unicode MS" pitchFamily="34" charset="-120"/>
                <a:cs typeface="Arial" charset="0"/>
              </a:rPr>
              <a:t>2</a:t>
            </a:r>
            <a:r>
              <a:rPr lang="pt-BR" altLang="zh-HK" sz="2400" dirty="0">
                <a:solidFill>
                  <a:srgbClr val="FF0000"/>
                </a:solidFill>
                <a:ea typeface="Arial Unicode MS" pitchFamily="34" charset="-120"/>
                <a:cs typeface="Arial" charset="0"/>
              </a:rPr>
              <a:t>(g)]</a:t>
            </a:r>
            <a:r>
              <a:rPr lang="pt-BR" altLang="zh-HK" sz="2400" baseline="-25000" dirty="0">
                <a:solidFill>
                  <a:srgbClr val="FF0000"/>
                </a:solidFill>
                <a:ea typeface="Arial Unicode MS" pitchFamily="34" charset="-120"/>
                <a:cs typeface="Arial" charset="0"/>
              </a:rPr>
              <a:t>eqm  </a:t>
            </a:r>
            <a:r>
              <a:rPr lang="pt-BR" altLang="zh-HK" sz="2400" dirty="0">
                <a:solidFill>
                  <a:srgbClr val="FF0000"/>
                </a:solidFill>
                <a:ea typeface="Arial Unicode MS" pitchFamily="34" charset="-120"/>
                <a:cs typeface="Arial" charset="0"/>
              </a:rPr>
              <a:t>= 0.0805 mol dm</a:t>
            </a:r>
            <a:r>
              <a:rPr lang="pt-BR" altLang="zh-HK" sz="2400" baseline="30000" dirty="0">
                <a:solidFill>
                  <a:srgbClr val="FF0000"/>
                </a:solidFill>
                <a:ea typeface="Arial Unicode MS" pitchFamily="34" charset="-120"/>
                <a:cs typeface="Arial" charset="0"/>
                <a:sym typeface="Symbol" pitchFamily="18" charset="2"/>
              </a:rPr>
              <a:t></a:t>
            </a:r>
            <a:r>
              <a:rPr lang="pt-BR" altLang="zh-HK" sz="2400" baseline="30000" dirty="0">
                <a:solidFill>
                  <a:srgbClr val="FF0000"/>
                </a:solidFill>
                <a:ea typeface="Arial Unicode MS" pitchFamily="34" charset="-120"/>
                <a:cs typeface="Arial" charset="0"/>
              </a:rPr>
              <a:t>3</a:t>
            </a:r>
            <a:endParaRPr lang="zh-TW" altLang="zh-HK" sz="2400" dirty="0">
              <a:solidFill>
                <a:srgbClr val="FF0000"/>
              </a:solidFill>
              <a:ea typeface="Arial Unicode MS" pitchFamily="34" charset="-120"/>
              <a:cs typeface="Arial" charset="0"/>
            </a:endParaRPr>
          </a:p>
        </p:txBody>
      </p:sp>
    </p:spTree>
    <p:extLst>
      <p:ext uri="{BB962C8B-B14F-4D97-AF65-F5344CB8AC3E}">
        <p14:creationId xmlns:p14="http://schemas.microsoft.com/office/powerpoint/2010/main" val="348507971"/>
      </p:ext>
    </p:extLst>
  </p:cSld>
  <p:clrMapOvr>
    <a:masterClrMapping/>
  </p:clrMapOvr>
  <p:timing>
    <p:tnLst>
      <p:par>
        <p:cTn id="1" dur="indefinite" restart="never" nodeType="tmRoot"/>
      </p:par>
    </p:tnLst>
  </p:timing>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3130450" y="1699518"/>
            <a:ext cx="2305050" cy="769937"/>
          </a:xfrm>
          <a:prstGeom prst="rect">
            <a:avLst/>
          </a:prstGeom>
          <a:solidFill>
            <a:srgbClr val="0033CC"/>
          </a:solidFill>
          <a:ln w="9525">
            <a:solidFill>
              <a:schemeClr val="bg1"/>
            </a:solidFill>
            <a:miter lim="800000"/>
            <a:headEnd/>
            <a:tailEnd/>
          </a:ln>
          <a:effectLst/>
          <a:extLst/>
        </p:spPr>
        <p:txBody>
          <a:bodyPr>
            <a:spAutoFit/>
          </a:bodyPr>
          <a:lstStyle/>
          <a:p>
            <a:pPr eaLnBrk="1" hangingPunct="1">
              <a:tabLst>
                <a:tab pos="1885950" algn="l"/>
              </a:tabLst>
              <a:defRPr/>
            </a:pPr>
            <a:r>
              <a:rPr lang="zh-TW" altLang="en-US" sz="4400" b="1" dirty="0">
                <a:solidFill>
                  <a:srgbClr val="FFFF00"/>
                </a:solidFill>
                <a:effectLst>
                  <a:outerShdw blurRad="38100" dist="38100" dir="2700000" algn="tl">
                    <a:srgbClr val="000000"/>
                  </a:outerShdw>
                </a:effectLst>
                <a:latin typeface="Arial" charset="0"/>
                <a:ea typeface="新細明體" panose="02020500000000000000" pitchFamily="18" charset="-120"/>
              </a:rPr>
              <a:t>第 </a:t>
            </a:r>
            <a:r>
              <a:rPr lang="en-US" altLang="zh-TW" sz="4400" b="1" dirty="0">
                <a:solidFill>
                  <a:schemeClr val="bg1"/>
                </a:solidFill>
                <a:effectLst>
                  <a:outerShdw blurRad="38100" dist="38100" dir="2700000" algn="tl">
                    <a:srgbClr val="000000"/>
                  </a:outerShdw>
                </a:effectLst>
                <a:latin typeface="Arial" charset="0"/>
                <a:ea typeface="新細明體" panose="02020500000000000000" pitchFamily="18" charset="-120"/>
              </a:rPr>
              <a:t>41 </a:t>
            </a:r>
            <a:r>
              <a:rPr lang="zh-TW" altLang="en-US" sz="4400" b="1" dirty="0">
                <a:solidFill>
                  <a:srgbClr val="FFFF00"/>
                </a:solidFill>
                <a:effectLst>
                  <a:outerShdw blurRad="38100" dist="38100" dir="2700000" algn="tl">
                    <a:srgbClr val="000000"/>
                  </a:outerShdw>
                </a:effectLst>
                <a:latin typeface="Arial" charset="0"/>
                <a:ea typeface="新細明體" panose="02020500000000000000" pitchFamily="18" charset="-120"/>
              </a:rPr>
              <a:t>章</a:t>
            </a:r>
          </a:p>
        </p:txBody>
      </p:sp>
      <p:sp>
        <p:nvSpPr>
          <p:cNvPr id="5" name="Rectangle 4"/>
          <p:cNvSpPr>
            <a:spLocks noChangeArrowheads="1"/>
          </p:cNvSpPr>
          <p:nvPr/>
        </p:nvSpPr>
        <p:spPr bwMode="auto">
          <a:xfrm>
            <a:off x="611560" y="2854895"/>
            <a:ext cx="8713787" cy="646113"/>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600" b="1">
                <a:solidFill>
                  <a:srgbClr val="0033CC"/>
                </a:solidFill>
                <a:latin typeface="Arial" panose="020B0604020202020204" pitchFamily="34" charset="0"/>
                <a:ea typeface="+mn-ea"/>
                <a:cs typeface="Arial" panose="020B0604020202020204" pitchFamily="34" charset="0"/>
              </a:rPr>
              <a:t>濃度 和 温度 的</a:t>
            </a:r>
            <a:r>
              <a:rPr kumimoji="0" lang="zh-TW" altLang="en-US" sz="3600" b="1" dirty="0">
                <a:solidFill>
                  <a:srgbClr val="0033CC"/>
                </a:solidFill>
                <a:latin typeface="Arial" panose="020B0604020202020204" pitchFamily="34" charset="0"/>
                <a:ea typeface="+mn-ea"/>
                <a:cs typeface="Arial" panose="020B0604020202020204" pitchFamily="34" charset="0"/>
              </a:rPr>
              <a:t>變化對化學平衡的影響</a:t>
            </a:r>
            <a:endParaRPr kumimoji="0" lang="en-US" altLang="zh-TW" sz="3600" b="1" dirty="0">
              <a:solidFill>
                <a:srgbClr val="0033CC"/>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73766482"/>
      </p:ext>
    </p:extLst>
  </p:cSld>
  <p:clrMapOvr>
    <a:masterClrMapping/>
  </p:clrMapOvr>
  <p:timing>
    <p:tnLst>
      <p:par>
        <p:cTn id="1" dur="indefinite" restart="never" nodeType="tmRoot"/>
      </p:par>
    </p:tnLst>
  </p:timing>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文字方塊 1"/>
          <p:cNvSpPr txBox="1">
            <a:spLocks noChangeArrowheads="1"/>
          </p:cNvSpPr>
          <p:nvPr/>
        </p:nvSpPr>
        <p:spPr bwMode="auto">
          <a:xfrm>
            <a:off x="395288" y="1106512"/>
            <a:ext cx="1296987" cy="522288"/>
          </a:xfrm>
          <a:prstGeom prst="rect">
            <a:avLst/>
          </a:prstGeom>
          <a:noFill/>
          <a:ln w="63500" cmpd="thickThin">
            <a:solidFill>
              <a:srgbClr val="7030A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a:solidFill>
                  <a:srgbClr val="7030A0"/>
                </a:solidFill>
                <a:latin typeface="Arial" charset="0"/>
                <a:cs typeface="Arial" charset="0"/>
              </a:rPr>
              <a:t>例子</a:t>
            </a:r>
            <a:endParaRPr kumimoji="0" lang="zh-HK" altLang="en-US" sz="2800">
              <a:solidFill>
                <a:srgbClr val="7030A0"/>
              </a:solidFill>
              <a:latin typeface="Arial" charset="0"/>
              <a:cs typeface="Arial" charset="0"/>
            </a:endParaRPr>
          </a:p>
        </p:txBody>
      </p:sp>
      <p:sp>
        <p:nvSpPr>
          <p:cNvPr id="9219" name="矩形 2"/>
          <p:cNvSpPr>
            <a:spLocks noChangeArrowheads="1"/>
          </p:cNvSpPr>
          <p:nvPr/>
        </p:nvSpPr>
        <p:spPr bwMode="auto">
          <a:xfrm>
            <a:off x="1251124" y="1700808"/>
            <a:ext cx="634523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Fe</a:t>
            </a:r>
            <a:r>
              <a:rPr kumimoji="0" lang="en-US" altLang="zh-HK" sz="2800" baseline="30000">
                <a:latin typeface="Arial" charset="0"/>
                <a:cs typeface="Arial" charset="0"/>
              </a:rPr>
              <a:t>3+</a:t>
            </a:r>
            <a:r>
              <a:rPr kumimoji="0" lang="en-US" altLang="zh-HK" sz="2800">
                <a:latin typeface="Arial" charset="0"/>
                <a:cs typeface="Arial" charset="0"/>
              </a:rPr>
              <a:t>(aq) + SCN</a:t>
            </a:r>
            <a:r>
              <a:rPr kumimoji="0" lang="en-US" altLang="zh-HK" sz="2800" baseline="30000">
                <a:latin typeface="Arial" charset="0"/>
                <a:cs typeface="Arial" charset="0"/>
              </a:rPr>
              <a:t>–</a:t>
            </a:r>
            <a:r>
              <a:rPr kumimoji="0" lang="en-US" altLang="zh-HK" sz="2800">
                <a:latin typeface="Arial" charset="0"/>
                <a:cs typeface="Arial" charset="0"/>
              </a:rPr>
              <a:t>(aq)        FeSCN</a:t>
            </a:r>
            <a:r>
              <a:rPr kumimoji="0" lang="en-US" altLang="zh-HK" sz="2800" baseline="30000">
                <a:latin typeface="Arial" charset="0"/>
                <a:cs typeface="Arial" charset="0"/>
              </a:rPr>
              <a:t>2+</a:t>
            </a:r>
            <a:r>
              <a:rPr kumimoji="0" lang="en-US" altLang="zh-HK" sz="2800">
                <a:latin typeface="Arial" charset="0"/>
                <a:cs typeface="Arial" charset="0"/>
              </a:rPr>
              <a:t>(aq)</a:t>
            </a:r>
            <a:endParaRPr kumimoji="0" lang="zh-HK" altLang="en-US" sz="2800">
              <a:latin typeface="Arial" charset="0"/>
              <a:cs typeface="Arial" charset="0"/>
            </a:endParaRPr>
          </a:p>
        </p:txBody>
      </p:sp>
      <p:grpSp>
        <p:nvGrpSpPr>
          <p:cNvPr id="9220" name="群組 25"/>
          <p:cNvGrpSpPr>
            <a:grpSpLocks/>
          </p:cNvGrpSpPr>
          <p:nvPr/>
        </p:nvGrpSpPr>
        <p:grpSpPr bwMode="auto">
          <a:xfrm>
            <a:off x="4686474" y="1851621"/>
            <a:ext cx="523875" cy="239712"/>
            <a:chOff x="6012160" y="2636912"/>
            <a:chExt cx="956357" cy="276710"/>
          </a:xfrm>
        </p:grpSpPr>
        <p:cxnSp>
          <p:nvCxnSpPr>
            <p:cNvPr id="5" name="直線接點 4"/>
            <p:cNvCxnSpPr/>
            <p:nvPr/>
          </p:nvCxnSpPr>
          <p:spPr>
            <a:xfrm>
              <a:off x="6012160" y="2708380"/>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p:nvPr/>
          </p:nvCxnSpPr>
          <p:spPr>
            <a:xfrm>
              <a:off x="6032445" y="2843986"/>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812022" y="2636912"/>
              <a:ext cx="136208"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445" y="2842154"/>
              <a:ext cx="136209"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221" name="文字方塊 10"/>
          <p:cNvSpPr txBox="1">
            <a:spLocks noChangeArrowheads="1"/>
          </p:cNvSpPr>
          <p:nvPr/>
        </p:nvSpPr>
        <p:spPr bwMode="auto">
          <a:xfrm>
            <a:off x="1187624" y="2184996"/>
            <a:ext cx="6554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鐵</a:t>
            </a:r>
            <a:r>
              <a:rPr kumimoji="0" lang="en-US" altLang="zh-HK" sz="2000">
                <a:latin typeface="Arial" charset="0"/>
                <a:cs typeface="Arial" charset="0"/>
              </a:rPr>
              <a:t>(III) </a:t>
            </a:r>
            <a:r>
              <a:rPr kumimoji="0" lang="zh-TW" altLang="en-US" sz="2000">
                <a:latin typeface="Arial" charset="0"/>
                <a:cs typeface="Arial" charset="0"/>
              </a:rPr>
              <a:t>離子</a:t>
            </a:r>
            <a:r>
              <a:rPr kumimoji="0" lang="en-US" altLang="zh-HK" sz="2000">
                <a:latin typeface="Arial" charset="0"/>
                <a:cs typeface="Arial" charset="0"/>
              </a:rPr>
              <a:t>       </a:t>
            </a:r>
            <a:r>
              <a:rPr kumimoji="0" lang="zh-TW" altLang="en-US" sz="2000">
                <a:latin typeface="Arial" charset="0"/>
                <a:cs typeface="Arial" charset="0"/>
              </a:rPr>
              <a:t>硫氰酸根離子</a:t>
            </a:r>
            <a:r>
              <a:rPr kumimoji="0" lang="en-US" altLang="zh-HK" sz="2000">
                <a:latin typeface="Arial" charset="0"/>
                <a:cs typeface="Arial" charset="0"/>
              </a:rPr>
              <a:t>        </a:t>
            </a:r>
            <a:r>
              <a:rPr kumimoji="0" lang="zh-TW" altLang="en-US" sz="2000">
                <a:latin typeface="Arial" charset="0"/>
                <a:cs typeface="Arial" charset="0"/>
              </a:rPr>
              <a:t>硫氰酸根合鐵</a:t>
            </a:r>
            <a:r>
              <a:rPr kumimoji="0" lang="en-US" altLang="zh-HK" sz="2000">
                <a:latin typeface="Arial" charset="0"/>
                <a:cs typeface="Arial" charset="0"/>
              </a:rPr>
              <a:t>(III) </a:t>
            </a:r>
            <a:r>
              <a:rPr kumimoji="0" lang="zh-TW" altLang="en-US" sz="2000">
                <a:latin typeface="Arial" charset="0"/>
                <a:cs typeface="Arial" charset="0"/>
              </a:rPr>
              <a:t>離子</a:t>
            </a:r>
            <a:endParaRPr kumimoji="0" lang="zh-HK" altLang="en-US" sz="2000">
              <a:latin typeface="Arial" charset="0"/>
              <a:cs typeface="Arial" charset="0"/>
            </a:endParaRPr>
          </a:p>
        </p:txBody>
      </p:sp>
      <p:sp>
        <p:nvSpPr>
          <p:cNvPr id="9222" name="文字方塊 11"/>
          <p:cNvSpPr txBox="1">
            <a:spLocks noChangeArrowheads="1"/>
          </p:cNvSpPr>
          <p:nvPr/>
        </p:nvSpPr>
        <p:spPr bwMode="auto">
          <a:xfrm>
            <a:off x="1260649" y="2564408"/>
            <a:ext cx="68421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a:solidFill>
                  <a:srgbClr val="FFCC00"/>
                </a:solidFill>
                <a:latin typeface="Arial" charset="0"/>
                <a:cs typeface="Arial" charset="0"/>
              </a:rPr>
              <a:t>黃色</a:t>
            </a:r>
            <a:r>
              <a:rPr kumimoji="0" lang="en-US" altLang="zh-HK" sz="2800" b="1">
                <a:solidFill>
                  <a:srgbClr val="3399FF"/>
                </a:solidFill>
                <a:latin typeface="Arial" charset="0"/>
                <a:cs typeface="Arial" charset="0"/>
              </a:rPr>
              <a:t>           </a:t>
            </a:r>
            <a:r>
              <a:rPr kumimoji="0" lang="zh-TW" altLang="en-US" sz="2800" b="1">
                <a:solidFill>
                  <a:srgbClr val="A6A6A6"/>
                </a:solidFill>
                <a:latin typeface="Arial" charset="0"/>
                <a:cs typeface="Arial" charset="0"/>
              </a:rPr>
              <a:t>無色</a:t>
            </a:r>
            <a:r>
              <a:rPr kumimoji="0" lang="en-US" altLang="zh-HK" sz="2800" b="1">
                <a:solidFill>
                  <a:srgbClr val="3399FF"/>
                </a:solidFill>
                <a:latin typeface="Arial" charset="0"/>
                <a:cs typeface="Arial" charset="0"/>
              </a:rPr>
              <a:t>                 </a:t>
            </a:r>
            <a:r>
              <a:rPr kumimoji="0" lang="zh-TW" altLang="en-US" sz="2800" b="1">
                <a:solidFill>
                  <a:srgbClr val="FF0000"/>
                </a:solidFill>
                <a:latin typeface="Arial" charset="0"/>
                <a:cs typeface="Arial" charset="0"/>
              </a:rPr>
              <a:t>深紅色</a:t>
            </a:r>
            <a:endParaRPr kumimoji="0" lang="zh-HK" altLang="en-US" sz="2800" b="1">
              <a:solidFill>
                <a:srgbClr val="FF0000"/>
              </a:solidFill>
              <a:latin typeface="Arial" charset="0"/>
              <a:cs typeface="Arial" charset="0"/>
            </a:endParaRPr>
          </a:p>
        </p:txBody>
      </p:sp>
      <p:pic>
        <p:nvPicPr>
          <p:cNvPr id="7175" name="Picture 3"/>
          <p:cNvPicPr>
            <a:picLocks noChangeAspect="1" noChangeArrowheads="1"/>
          </p:cNvPicPr>
          <p:nvPr/>
        </p:nvPicPr>
        <p:blipFill>
          <a:blip r:embed="rId2">
            <a:extLst>
              <a:ext uri="{28A0092B-C50C-407E-A947-70E740481C1C}">
                <a14:useLocalDpi xmlns:a14="http://schemas.microsoft.com/office/drawing/2010/main" val="0"/>
              </a:ext>
            </a:extLst>
          </a:blip>
          <a:srcRect l="18619" t="42239" r="50165" b="6075"/>
          <a:stretch>
            <a:fillRect/>
          </a:stretch>
        </p:blipFill>
        <p:spPr bwMode="auto">
          <a:xfrm>
            <a:off x="6867440" y="4470129"/>
            <a:ext cx="1457842" cy="2047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6"/>
          <p:cNvSpPr txBox="1">
            <a:spLocks noChangeArrowheads="1"/>
          </p:cNvSpPr>
          <p:nvPr/>
        </p:nvSpPr>
        <p:spPr bwMode="auto">
          <a:xfrm>
            <a:off x="539973" y="4958626"/>
            <a:ext cx="6264275" cy="1134670"/>
          </a:xfrm>
          <a:prstGeom prst="rect">
            <a:avLst/>
          </a:prstGeom>
          <a:noFill/>
          <a:ln>
            <a:noFill/>
          </a:ln>
          <a:effectLst/>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lnSpc>
                <a:spcPct val="150000"/>
              </a:lnSpc>
              <a:defRPr/>
            </a:pPr>
            <a:r>
              <a:rPr lang="zh-TW" altLang="en-US" sz="2400" dirty="0" smtClean="0">
                <a:latin typeface="Arial" panose="020B0604020202020204" pitchFamily="34" charset="0"/>
                <a:ea typeface="+mn-ea"/>
                <a:cs typeface="Arial" panose="020B0604020202020204" pitchFamily="34" charset="0"/>
              </a:rPr>
              <a:t>把相同體積的 </a:t>
            </a:r>
            <a:r>
              <a:rPr lang="en-US" altLang="zh-TW" sz="2400" dirty="0" smtClean="0">
                <a:latin typeface="Arial" panose="020B0604020202020204" pitchFamily="34" charset="0"/>
                <a:ea typeface="+mn-ea"/>
                <a:cs typeface="Arial" panose="020B0604020202020204" pitchFamily="34" charset="0"/>
              </a:rPr>
              <a:t>0.001 M  </a:t>
            </a:r>
            <a:r>
              <a:rPr lang="en-US" altLang="zh-HK" sz="2400" dirty="0" smtClean="0">
                <a:latin typeface="Arial" panose="020B0604020202020204" pitchFamily="34" charset="0"/>
                <a:ea typeface="+mn-ea"/>
                <a:cs typeface="Arial" panose="020B0604020202020204" pitchFamily="34" charset="0"/>
              </a:rPr>
              <a:t>Fe(NO</a:t>
            </a:r>
            <a:r>
              <a:rPr lang="en-US" altLang="zh-HK" sz="2400" baseline="-25000" dirty="0" smtClean="0">
                <a:latin typeface="Arial" panose="020B0604020202020204" pitchFamily="34" charset="0"/>
                <a:ea typeface="+mn-ea"/>
                <a:cs typeface="Arial" panose="020B0604020202020204" pitchFamily="34" charset="0"/>
              </a:rPr>
              <a:t>3</a:t>
            </a:r>
            <a:r>
              <a:rPr lang="en-US" altLang="zh-HK" sz="2400" dirty="0" smtClean="0">
                <a:latin typeface="Arial" panose="020B0604020202020204" pitchFamily="34" charset="0"/>
                <a:ea typeface="+mn-ea"/>
                <a:cs typeface="Arial" panose="020B0604020202020204" pitchFamily="34" charset="0"/>
              </a:rPr>
              <a:t>)</a:t>
            </a:r>
            <a:r>
              <a:rPr lang="en-US" altLang="zh-HK" sz="2400" baseline="-25000" dirty="0" smtClean="0">
                <a:latin typeface="Arial" panose="020B0604020202020204" pitchFamily="34" charset="0"/>
                <a:ea typeface="+mn-ea"/>
                <a:cs typeface="Arial" panose="020B0604020202020204" pitchFamily="34" charset="0"/>
              </a:rPr>
              <a:t>3</a:t>
            </a:r>
            <a:r>
              <a:rPr lang="en-US" altLang="zh-HK" sz="2400" dirty="0" smtClean="0">
                <a:latin typeface="Arial" panose="020B0604020202020204" pitchFamily="34" charset="0"/>
                <a:ea typeface="+mn-ea"/>
                <a:cs typeface="Arial" panose="020B0604020202020204" pitchFamily="34" charset="0"/>
              </a:rPr>
              <a:t>(</a:t>
            </a:r>
            <a:r>
              <a:rPr lang="en-US" altLang="zh-HK" sz="2400" dirty="0" err="1" smtClean="0">
                <a:latin typeface="Arial" panose="020B0604020202020204" pitchFamily="34" charset="0"/>
                <a:ea typeface="+mn-ea"/>
                <a:cs typeface="Arial" panose="020B0604020202020204" pitchFamily="34" charset="0"/>
              </a:rPr>
              <a:t>aq</a:t>
            </a:r>
            <a:r>
              <a:rPr lang="en-US" altLang="zh-HK" sz="2400" dirty="0" smtClean="0">
                <a:latin typeface="Arial" panose="020B0604020202020204" pitchFamily="34" charset="0"/>
                <a:ea typeface="+mn-ea"/>
                <a:cs typeface="Arial" panose="020B0604020202020204" pitchFamily="34" charset="0"/>
              </a:rPr>
              <a:t>) </a:t>
            </a:r>
            <a:r>
              <a:rPr lang="zh-HK" altLang="en-US" sz="2400" dirty="0" smtClean="0">
                <a:latin typeface="Arial" panose="020B0604020202020204" pitchFamily="34" charset="0"/>
                <a:ea typeface="+mn-ea"/>
                <a:cs typeface="Arial" panose="020B0604020202020204" pitchFamily="34" charset="0"/>
              </a:rPr>
              <a:t>和</a:t>
            </a:r>
            <a:r>
              <a:rPr lang="en-US" altLang="zh-HK" sz="2400" dirty="0" smtClean="0">
                <a:latin typeface="Arial" panose="020B0604020202020204" pitchFamily="34" charset="0"/>
                <a:ea typeface="+mn-ea"/>
                <a:cs typeface="Arial" panose="020B0604020202020204" pitchFamily="34" charset="0"/>
              </a:rPr>
              <a:t>KSCN(</a:t>
            </a:r>
            <a:r>
              <a:rPr lang="en-US" altLang="zh-HK" sz="2400" dirty="0" err="1" smtClean="0">
                <a:latin typeface="Arial" panose="020B0604020202020204" pitchFamily="34" charset="0"/>
                <a:ea typeface="+mn-ea"/>
                <a:cs typeface="Arial" panose="020B0604020202020204" pitchFamily="34" charset="0"/>
              </a:rPr>
              <a:t>aq</a:t>
            </a:r>
            <a:r>
              <a:rPr lang="en-US" altLang="zh-HK" sz="2400" dirty="0" smtClean="0">
                <a:latin typeface="Arial" panose="020B0604020202020204" pitchFamily="34" charset="0"/>
                <a:ea typeface="+mn-ea"/>
                <a:cs typeface="Arial" panose="020B0604020202020204" pitchFamily="34" charset="0"/>
              </a:rPr>
              <a:t>) </a:t>
            </a:r>
            <a:r>
              <a:rPr lang="zh-HK" altLang="en-US" sz="2400" dirty="0" smtClean="0">
                <a:latin typeface="Arial" panose="020B0604020202020204" pitchFamily="34" charset="0"/>
                <a:ea typeface="+mn-ea"/>
                <a:cs typeface="Arial" panose="020B0604020202020204" pitchFamily="34" charset="0"/>
              </a:rPr>
              <a:t>混合</a:t>
            </a:r>
            <a:r>
              <a:rPr lang="zh-TW" altLang="en-US" sz="2400" dirty="0" smtClean="0">
                <a:latin typeface="Arial" panose="020B0604020202020204" pitchFamily="34" charset="0"/>
                <a:ea typeface="+mn-ea"/>
                <a:cs typeface="Arial" panose="020B0604020202020204" pitchFamily="34" charset="0"/>
              </a:rPr>
              <a:t>所生成的</a:t>
            </a:r>
            <a:r>
              <a:rPr lang="zh-TW" altLang="en-US" sz="2400" b="1" dirty="0" smtClean="0">
                <a:solidFill>
                  <a:srgbClr val="FF6600"/>
                </a:solidFill>
                <a:latin typeface="Arial" panose="020B0604020202020204" pitchFamily="34" charset="0"/>
                <a:ea typeface="+mn-ea"/>
                <a:cs typeface="Arial" panose="020B0604020202020204" pitchFamily="34" charset="0"/>
              </a:rPr>
              <a:t>橙黃色</a:t>
            </a:r>
            <a:r>
              <a:rPr lang="zh-TW" altLang="en-US" sz="2400" dirty="0" smtClean="0">
                <a:latin typeface="Arial" panose="020B0604020202020204" pitchFamily="34" charset="0"/>
                <a:ea typeface="+mn-ea"/>
                <a:cs typeface="Arial" panose="020B0604020202020204" pitchFamily="34" charset="0"/>
              </a:rPr>
              <a:t>平衡混合物。</a:t>
            </a:r>
            <a:endParaRPr lang="en-US" altLang="zh-HK" sz="2400" dirty="0" smtClean="0">
              <a:latin typeface="Arial" panose="020B0604020202020204" pitchFamily="34" charset="0"/>
              <a:ea typeface="+mn-ea"/>
              <a:cs typeface="Arial" panose="020B0604020202020204" pitchFamily="34" charset="0"/>
            </a:endParaRPr>
          </a:p>
        </p:txBody>
      </p:sp>
      <p:sp>
        <p:nvSpPr>
          <p:cNvPr id="14" name="Rectangle 4"/>
          <p:cNvSpPr>
            <a:spLocks noChangeArrowheads="1"/>
          </p:cNvSpPr>
          <p:nvPr/>
        </p:nvSpPr>
        <p:spPr bwMode="auto">
          <a:xfrm>
            <a:off x="323528" y="260648"/>
            <a:ext cx="6767512" cy="584200"/>
          </a:xfrm>
          <a:prstGeom prst="rect">
            <a:avLst/>
          </a:prstGeom>
          <a:noFill/>
          <a:ln>
            <a:noFill/>
          </a:ln>
          <a:effectLst/>
          <a:extLst/>
        </p:spPr>
        <p:txBody>
          <a:bodyPr>
            <a:spAutoFit/>
          </a:bodyPr>
          <a:lstStyle/>
          <a:p>
            <a:pPr eaLnBrk="1" fontAlgn="auto" hangingPunct="1">
              <a:spcBef>
                <a:spcPts val="0"/>
              </a:spcBef>
              <a:spcAft>
                <a:spcPts val="0"/>
              </a:spcAft>
              <a:defRPr/>
            </a:pPr>
            <a:r>
              <a:rPr kumimoji="0" lang="zh-TW" altLang="en-US" sz="3200" b="1" dirty="0" smtClean="0">
                <a:solidFill>
                  <a:srgbClr val="0033CC"/>
                </a:solidFill>
                <a:latin typeface="Arial" panose="020B0604020202020204" pitchFamily="34" charset="0"/>
                <a:ea typeface="+mn-ea"/>
                <a:cs typeface="Arial" panose="020B0604020202020204" pitchFamily="34" charset="0"/>
              </a:rPr>
              <a:t>濃度</a:t>
            </a:r>
            <a:r>
              <a:rPr kumimoji="0" lang="zh-TW" altLang="en-US" sz="3200" b="1" dirty="0">
                <a:solidFill>
                  <a:srgbClr val="0033CC"/>
                </a:solidFill>
                <a:latin typeface="Arial" panose="020B0604020202020204" pitchFamily="34" charset="0"/>
                <a:ea typeface="+mn-ea"/>
                <a:cs typeface="Arial" panose="020B0604020202020204" pitchFamily="34" charset="0"/>
              </a:rPr>
              <a:t>變化 對 化學平衡 的影響</a:t>
            </a:r>
            <a:endParaRPr kumimoji="0" lang="en-US" altLang="zh-TW" sz="3200" b="1" dirty="0">
              <a:solidFill>
                <a:srgbClr val="0033CC"/>
              </a:solidFill>
              <a:latin typeface="Arial" panose="020B0604020202020204" pitchFamily="34" charset="0"/>
              <a:ea typeface="+mn-ea"/>
              <a:cs typeface="Arial" panose="020B0604020202020204" pitchFamily="34" charset="0"/>
            </a:endParaRPr>
          </a:p>
        </p:txBody>
      </p:sp>
      <p:grpSp>
        <p:nvGrpSpPr>
          <p:cNvPr id="17" name="Group 8"/>
          <p:cNvGrpSpPr>
            <a:grpSpLocks/>
          </p:cNvGrpSpPr>
          <p:nvPr/>
        </p:nvGrpSpPr>
        <p:grpSpPr bwMode="auto">
          <a:xfrm>
            <a:off x="822776" y="3172351"/>
            <a:ext cx="7694318" cy="1089361"/>
            <a:chOff x="158" y="663"/>
            <a:chExt cx="5106" cy="389"/>
          </a:xfrm>
        </p:grpSpPr>
        <p:sp>
          <p:nvSpPr>
            <p:cNvPr id="20" name="AutoShape 9"/>
            <p:cNvSpPr>
              <a:spLocks noChangeArrowheads="1"/>
            </p:cNvSpPr>
            <p:nvPr/>
          </p:nvSpPr>
          <p:spPr bwMode="auto">
            <a:xfrm>
              <a:off x="158" y="663"/>
              <a:ext cx="5106" cy="37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sp>
          <p:nvSpPr>
            <p:cNvPr id="21" name="Text Box 10"/>
            <p:cNvSpPr txBox="1">
              <a:spLocks noChangeArrowheads="1"/>
            </p:cNvSpPr>
            <p:nvPr/>
          </p:nvSpPr>
          <p:spPr bwMode="auto">
            <a:xfrm>
              <a:off x="303" y="689"/>
              <a:ext cx="4933"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spcBef>
                  <a:spcPct val="20000"/>
                </a:spcBef>
              </a:pPr>
              <a:r>
                <a:rPr lang="zh-TW" altLang="en-US" sz="2800" dirty="0"/>
                <a:t>在平衡體系中，反應物 或 生成物 的濃度變化會令該體系的 </a:t>
              </a:r>
              <a:r>
                <a:rPr lang="zh-TW" altLang="en-US" sz="3200" b="1" dirty="0"/>
                <a:t>平衡位置 移動</a:t>
              </a:r>
              <a:r>
                <a:rPr lang="zh-TW" altLang="en-US" sz="2800" dirty="0"/>
                <a:t>。</a:t>
              </a:r>
              <a:endParaRPr lang="en-US" altLang="zh-TW" sz="2800" dirty="0">
                <a:latin typeface="Arial" charset="0"/>
                <a:cs typeface="Arial" charset="0"/>
              </a:endParaRPr>
            </a:p>
          </p:txBody>
        </p:sp>
      </p:grpSp>
    </p:spTree>
    <p:extLst>
      <p:ext uri="{BB962C8B-B14F-4D97-AF65-F5344CB8AC3E}">
        <p14:creationId xmlns:p14="http://schemas.microsoft.com/office/powerpoint/2010/main" val="954816608"/>
      </p:ext>
    </p:extLst>
  </p:cSld>
  <p:clrMapOvr>
    <a:masterClrMapping/>
  </p:clrMapOvr>
  <p:timing>
    <p:tnLst>
      <p:par>
        <p:cTn id="1" dur="indefinite" restart="never" nodeType="tmRoot"/>
      </p:par>
    </p:tnLst>
  </p:timing>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107950" y="1322784"/>
            <a:ext cx="88566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t>若把更多 </a:t>
            </a:r>
            <a:r>
              <a:rPr lang="en-US" altLang="zh-HK" sz="2800">
                <a:latin typeface="Arial" charset="0"/>
                <a:cs typeface="Arial" charset="0"/>
              </a:rPr>
              <a:t>Fe(NO</a:t>
            </a:r>
            <a:r>
              <a:rPr lang="en-US" altLang="zh-HK" sz="2800" baseline="-25000">
                <a:latin typeface="Arial" charset="0"/>
                <a:cs typeface="Arial" charset="0"/>
              </a:rPr>
              <a:t>3</a:t>
            </a:r>
            <a:r>
              <a:rPr lang="en-US" altLang="zh-HK" sz="2800">
                <a:latin typeface="Arial" charset="0"/>
                <a:cs typeface="Arial" charset="0"/>
              </a:rPr>
              <a:t>)</a:t>
            </a:r>
            <a:r>
              <a:rPr lang="en-US" altLang="zh-HK" sz="2800" baseline="-25000">
                <a:latin typeface="Arial" charset="0"/>
                <a:cs typeface="Arial" charset="0"/>
              </a:rPr>
              <a:t>3</a:t>
            </a:r>
            <a:r>
              <a:rPr lang="en-US" altLang="zh-HK" sz="2800">
                <a:latin typeface="Arial" charset="0"/>
                <a:cs typeface="Arial" charset="0"/>
              </a:rPr>
              <a:t>(aq) </a:t>
            </a:r>
            <a:r>
              <a:rPr lang="zh-HK" altLang="en-US" sz="2800"/>
              <a:t>或 </a:t>
            </a:r>
            <a:r>
              <a:rPr lang="en-US" altLang="zh-HK" sz="2800">
                <a:latin typeface="Arial" charset="0"/>
                <a:cs typeface="Arial" charset="0"/>
              </a:rPr>
              <a:t>KSCN(aq) </a:t>
            </a:r>
            <a:r>
              <a:rPr lang="zh-HK" altLang="en-US" sz="2800"/>
              <a:t>加入平衡混合物中，橙</a:t>
            </a:r>
            <a:r>
              <a:rPr lang="zh-TW" altLang="en-US" sz="2800"/>
              <a:t>黃色的溶液會轉為 </a:t>
            </a:r>
            <a:r>
              <a:rPr lang="zh-TW" altLang="en-US" sz="2800" b="1">
                <a:solidFill>
                  <a:srgbClr val="FF0000"/>
                </a:solidFill>
              </a:rPr>
              <a:t>深紅色</a:t>
            </a:r>
            <a:r>
              <a:rPr lang="zh-TW" altLang="en-US" sz="2800"/>
              <a:t>。</a:t>
            </a:r>
            <a:endParaRPr lang="en-US" altLang="zh-TW" sz="2800">
              <a:solidFill>
                <a:srgbClr val="3399FF"/>
              </a:solidFill>
              <a:latin typeface="Arial" charset="0"/>
              <a:ea typeface="Arial Unicode MS" pitchFamily="34" charset="-120"/>
              <a:cs typeface="Arial" charset="0"/>
            </a:endParaRPr>
          </a:p>
        </p:txBody>
      </p:sp>
      <p:pic>
        <p:nvPicPr>
          <p:cNvPr id="2" name="圖片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9600" y="2701379"/>
            <a:ext cx="3457575" cy="244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文字方塊 1"/>
          <p:cNvSpPr txBox="1">
            <a:spLocks noChangeArrowheads="1"/>
          </p:cNvSpPr>
          <p:nvPr/>
        </p:nvSpPr>
        <p:spPr bwMode="auto">
          <a:xfrm>
            <a:off x="179388" y="456853"/>
            <a:ext cx="1203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u="sng" dirty="0">
                <a:solidFill>
                  <a:srgbClr val="00B050"/>
                </a:solidFill>
                <a:latin typeface="Arial" charset="0"/>
                <a:cs typeface="Arial" charset="0"/>
              </a:rPr>
              <a:t>情境</a:t>
            </a:r>
            <a:r>
              <a:rPr kumimoji="0" lang="en-US" altLang="zh-HK" sz="2800" b="1" u="sng" dirty="0">
                <a:solidFill>
                  <a:srgbClr val="00B050"/>
                </a:solidFill>
                <a:latin typeface="Arial" charset="0"/>
                <a:cs typeface="Arial" charset="0"/>
              </a:rPr>
              <a:t> 1</a:t>
            </a:r>
            <a:endParaRPr kumimoji="0" lang="zh-HK" altLang="en-US" sz="2800" b="1" u="sng" dirty="0">
              <a:solidFill>
                <a:srgbClr val="00B050"/>
              </a:solidFill>
              <a:latin typeface="Arial" charset="0"/>
              <a:cs typeface="Arial" charset="0"/>
            </a:endParaRPr>
          </a:p>
        </p:txBody>
      </p:sp>
      <p:grpSp>
        <p:nvGrpSpPr>
          <p:cNvPr id="4" name="群組 7"/>
          <p:cNvGrpSpPr>
            <a:grpSpLocks/>
          </p:cNvGrpSpPr>
          <p:nvPr/>
        </p:nvGrpSpPr>
        <p:grpSpPr bwMode="auto">
          <a:xfrm>
            <a:off x="250825" y="2701379"/>
            <a:ext cx="3817938" cy="3463925"/>
            <a:chOff x="251520" y="1844342"/>
            <a:chExt cx="3816424" cy="3464258"/>
          </a:xfrm>
        </p:grpSpPr>
        <p:sp>
          <p:nvSpPr>
            <p:cNvPr id="10261" name="矩形 3"/>
            <p:cNvSpPr>
              <a:spLocks noChangeArrowheads="1"/>
            </p:cNvSpPr>
            <p:nvPr/>
          </p:nvSpPr>
          <p:spPr bwMode="auto">
            <a:xfrm>
              <a:off x="251520" y="4292600"/>
              <a:ext cx="381503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algn="just" eaLnBrk="1" hangingPunct="1"/>
              <a:r>
                <a:rPr lang="zh-HK" altLang="en-US" sz="2000" dirty="0">
                  <a:latin typeface="Arial" charset="0"/>
                  <a:cs typeface="Arial" charset="0"/>
                </a:rPr>
                <a:t>當加入更多</a:t>
              </a:r>
              <a:r>
                <a:rPr kumimoji="0" lang="en-US" altLang="zh-HK" sz="2000" dirty="0">
                  <a:latin typeface="Arial" charset="0"/>
                  <a:cs typeface="Arial" charset="0"/>
                </a:rPr>
                <a:t>Fe(NO</a:t>
              </a:r>
              <a:r>
                <a:rPr kumimoji="0" lang="en-US" altLang="zh-HK" sz="2000" baseline="-25000" dirty="0">
                  <a:latin typeface="Arial" charset="0"/>
                  <a:cs typeface="Arial" charset="0"/>
                </a:rPr>
                <a:t>3</a:t>
              </a:r>
              <a:r>
                <a:rPr kumimoji="0" lang="en-US" altLang="zh-HK" sz="2000" dirty="0">
                  <a:latin typeface="Arial" charset="0"/>
                  <a:cs typeface="Arial" charset="0"/>
                </a:rPr>
                <a:t>)</a:t>
              </a:r>
              <a:r>
                <a:rPr kumimoji="0" lang="en-US" altLang="zh-HK" sz="2000" baseline="-25000" dirty="0">
                  <a:latin typeface="Arial" charset="0"/>
                  <a:cs typeface="Arial" charset="0"/>
                </a:rPr>
                <a:t>3</a:t>
              </a:r>
              <a:r>
                <a:rPr kumimoji="0" lang="en-US" altLang="zh-HK" sz="2000" dirty="0">
                  <a:latin typeface="Arial" charset="0"/>
                  <a:cs typeface="Arial" charset="0"/>
                </a:rPr>
                <a:t>(</a:t>
              </a:r>
              <a:r>
                <a:rPr kumimoji="0" lang="en-US" altLang="zh-HK" sz="2000" dirty="0" err="1">
                  <a:latin typeface="Arial" charset="0"/>
                  <a:cs typeface="Arial" charset="0"/>
                </a:rPr>
                <a:t>aq</a:t>
              </a:r>
              <a:r>
                <a:rPr kumimoji="0" lang="en-US" altLang="zh-HK" sz="2000" dirty="0">
                  <a:latin typeface="Arial" charset="0"/>
                  <a:cs typeface="Arial" charset="0"/>
                </a:rPr>
                <a:t>)</a:t>
              </a:r>
              <a:r>
                <a:rPr lang="zh-HK" altLang="en-US" sz="2000" dirty="0">
                  <a:latin typeface="Arial" charset="0"/>
                  <a:cs typeface="Arial" charset="0"/>
                </a:rPr>
                <a:t>時，</a:t>
              </a:r>
              <a:r>
                <a:rPr lang="zh-TW" altLang="en-US" sz="2000" dirty="0">
                  <a:latin typeface="Arial" charset="0"/>
                  <a:cs typeface="Arial" charset="0"/>
                </a:rPr>
                <a:t>原來的平衡混合物 </a:t>
              </a:r>
              <a:r>
                <a:rPr lang="en-US" altLang="zh-TW" sz="2000" dirty="0">
                  <a:latin typeface="Arial" charset="0"/>
                  <a:cs typeface="Arial" charset="0"/>
                </a:rPr>
                <a:t>(</a:t>
              </a:r>
              <a:r>
                <a:rPr lang="zh-TW" altLang="en-US" sz="2000" dirty="0">
                  <a:latin typeface="Arial" charset="0"/>
                  <a:cs typeface="Arial" charset="0"/>
                </a:rPr>
                <a:t>左</a:t>
              </a:r>
              <a:r>
                <a:rPr lang="en-US" altLang="zh-TW" sz="2000" dirty="0">
                  <a:latin typeface="Arial" charset="0"/>
                  <a:cs typeface="Arial" charset="0"/>
                </a:rPr>
                <a:t>) </a:t>
              </a:r>
              <a:r>
                <a:rPr lang="zh-TW" altLang="en-US" sz="2000" dirty="0">
                  <a:latin typeface="Arial" charset="0"/>
                  <a:cs typeface="Arial" charset="0"/>
                </a:rPr>
                <a:t>會轉為</a:t>
              </a:r>
              <a:r>
                <a:rPr lang="zh-HK" altLang="en-US" sz="2000" b="1" dirty="0">
                  <a:solidFill>
                    <a:srgbClr val="FF0000"/>
                  </a:solidFill>
                  <a:latin typeface="Arial" charset="0"/>
                  <a:cs typeface="Arial" charset="0"/>
                </a:rPr>
                <a:t>深紅色</a:t>
              </a:r>
              <a:r>
                <a:rPr lang="zh-HK" altLang="en-US" sz="2000" dirty="0">
                  <a:latin typeface="Arial" charset="0"/>
                  <a:cs typeface="Arial" charset="0"/>
                </a:rPr>
                <a:t>。</a:t>
              </a:r>
              <a:endParaRPr kumimoji="0" lang="zh-HK" altLang="en-US" sz="2000" dirty="0">
                <a:latin typeface="Arial" charset="0"/>
                <a:cs typeface="Arial" charset="0"/>
              </a:endParaRPr>
            </a:p>
          </p:txBody>
        </p:sp>
        <p:pic>
          <p:nvPicPr>
            <p:cNvPr id="10262" name="圖片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429644" y="1844342"/>
              <a:ext cx="1638300" cy="2448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向右箭號 5"/>
            <p:cNvSpPr/>
            <p:nvPr/>
          </p:nvSpPr>
          <p:spPr>
            <a:xfrm>
              <a:off x="1941538" y="3043020"/>
              <a:ext cx="902929" cy="314355"/>
            </a:xfrm>
            <a:prstGeom prst="rightArrow">
              <a:avLst/>
            </a:prstGeom>
            <a:solidFill>
              <a:srgbClr val="00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grpSp>
      <p:pic>
        <p:nvPicPr>
          <p:cNvPr id="22" name="圖片 2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218113" y="2701379"/>
            <a:ext cx="3457575" cy="244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群組 8"/>
          <p:cNvGrpSpPr>
            <a:grpSpLocks/>
          </p:cNvGrpSpPr>
          <p:nvPr/>
        </p:nvGrpSpPr>
        <p:grpSpPr bwMode="auto">
          <a:xfrm>
            <a:off x="5219700" y="2701379"/>
            <a:ext cx="3673475" cy="3463925"/>
            <a:chOff x="5219378" y="1844824"/>
            <a:chExt cx="3673102" cy="3463776"/>
          </a:xfrm>
        </p:grpSpPr>
        <p:sp>
          <p:nvSpPr>
            <p:cNvPr id="10258" name="矩形 4"/>
            <p:cNvSpPr>
              <a:spLocks noChangeArrowheads="1"/>
            </p:cNvSpPr>
            <p:nvPr/>
          </p:nvSpPr>
          <p:spPr bwMode="auto">
            <a:xfrm>
              <a:off x="5219378" y="4292600"/>
              <a:ext cx="367310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6088" indent="-4460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a:r>
                <a:rPr lang="zh-TW" altLang="en-US" sz="2000" dirty="0" smtClean="0">
                  <a:latin typeface="Arial" charset="0"/>
                  <a:cs typeface="Arial" charset="0"/>
                </a:rPr>
                <a:t>當</a:t>
              </a:r>
              <a:r>
                <a:rPr lang="zh-TW" altLang="en-US" sz="2000" dirty="0">
                  <a:latin typeface="Arial" charset="0"/>
                  <a:cs typeface="Arial" charset="0"/>
                </a:rPr>
                <a:t>加入更多</a:t>
              </a:r>
              <a:r>
                <a:rPr lang="en-US" altLang="zh-TW" sz="2000" dirty="0">
                  <a:latin typeface="Arial" charset="0"/>
                  <a:cs typeface="Arial" charset="0"/>
                </a:rPr>
                <a:t>KSCN(</a:t>
              </a:r>
              <a:r>
                <a:rPr lang="en-US" altLang="zh-TW" sz="2000" dirty="0" err="1">
                  <a:latin typeface="Arial" charset="0"/>
                  <a:cs typeface="Arial" charset="0"/>
                </a:rPr>
                <a:t>aq</a:t>
              </a:r>
              <a:r>
                <a:rPr lang="en-US" altLang="zh-TW" sz="2000" dirty="0">
                  <a:latin typeface="Arial" charset="0"/>
                  <a:cs typeface="Arial" charset="0"/>
                </a:rPr>
                <a:t>)</a:t>
              </a:r>
              <a:r>
                <a:rPr lang="zh-TW" altLang="en-US" sz="2000" dirty="0">
                  <a:latin typeface="Arial" charset="0"/>
                  <a:cs typeface="Arial" charset="0"/>
                </a:rPr>
                <a:t>時，原來的平衡混合物 </a:t>
              </a:r>
              <a:r>
                <a:rPr lang="en-US" altLang="zh-TW" sz="2000" dirty="0">
                  <a:latin typeface="Arial" charset="0"/>
                  <a:cs typeface="Arial" charset="0"/>
                </a:rPr>
                <a:t>(</a:t>
              </a:r>
              <a:r>
                <a:rPr lang="zh-TW" altLang="en-US" sz="2000" dirty="0">
                  <a:latin typeface="Arial" charset="0"/>
                  <a:cs typeface="Arial" charset="0"/>
                </a:rPr>
                <a:t>左</a:t>
              </a:r>
              <a:r>
                <a:rPr lang="en-US" altLang="zh-TW" sz="2000" dirty="0">
                  <a:latin typeface="Arial" charset="0"/>
                  <a:cs typeface="Arial" charset="0"/>
                </a:rPr>
                <a:t>) </a:t>
              </a:r>
              <a:r>
                <a:rPr lang="zh-TW" altLang="en-US" sz="2000" dirty="0">
                  <a:latin typeface="Arial" charset="0"/>
                  <a:cs typeface="Arial" charset="0"/>
                </a:rPr>
                <a:t>會轉為</a:t>
              </a:r>
              <a:r>
                <a:rPr lang="zh-TW" altLang="en-US" sz="2000" b="1" dirty="0">
                  <a:solidFill>
                    <a:srgbClr val="FF0000"/>
                  </a:solidFill>
                  <a:latin typeface="Arial" charset="0"/>
                  <a:cs typeface="Arial" charset="0"/>
                </a:rPr>
                <a:t>深紅</a:t>
              </a:r>
              <a:r>
                <a:rPr lang="zh-HK" altLang="en-US" sz="2000" b="1" dirty="0">
                  <a:solidFill>
                    <a:srgbClr val="FF0000"/>
                  </a:solidFill>
                  <a:latin typeface="Arial" charset="0"/>
                  <a:cs typeface="Arial" charset="0"/>
                </a:rPr>
                <a:t>色</a:t>
              </a:r>
              <a:r>
                <a:rPr lang="zh-HK" altLang="en-US" sz="2000" dirty="0">
                  <a:latin typeface="Arial" charset="0"/>
                  <a:cs typeface="Arial" charset="0"/>
                </a:rPr>
                <a:t>。</a:t>
              </a:r>
              <a:endParaRPr kumimoji="0" lang="zh-HK" altLang="en-US" sz="2000" dirty="0">
                <a:latin typeface="Arial" charset="0"/>
                <a:cs typeface="Arial" charset="0"/>
              </a:endParaRPr>
            </a:p>
          </p:txBody>
        </p:sp>
        <p:pic>
          <p:nvPicPr>
            <p:cNvPr id="10259" name="圖片 30"/>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038156" y="1844824"/>
              <a:ext cx="1638300" cy="2448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向右箭號 31"/>
            <p:cNvSpPr/>
            <p:nvPr/>
          </p:nvSpPr>
          <p:spPr>
            <a:xfrm>
              <a:off x="6551156" y="3043335"/>
              <a:ext cx="901608" cy="314311"/>
            </a:xfrm>
            <a:prstGeom prst="rightArrow">
              <a:avLst/>
            </a:prstGeom>
            <a:solidFill>
              <a:srgbClr val="00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grpSp>
      <p:grpSp>
        <p:nvGrpSpPr>
          <p:cNvPr id="10250" name="群組 6"/>
          <p:cNvGrpSpPr>
            <a:grpSpLocks/>
          </p:cNvGrpSpPr>
          <p:nvPr/>
        </p:nvGrpSpPr>
        <p:grpSpPr bwMode="auto">
          <a:xfrm>
            <a:off x="3059832" y="364208"/>
            <a:ext cx="2909887" cy="544512"/>
            <a:chOff x="2976934" y="44624"/>
            <a:chExt cx="2909771" cy="544725"/>
          </a:xfrm>
        </p:grpSpPr>
        <p:sp>
          <p:nvSpPr>
            <p:cNvPr id="10251" name="矩形 2"/>
            <p:cNvSpPr>
              <a:spLocks noChangeArrowheads="1"/>
            </p:cNvSpPr>
            <p:nvPr/>
          </p:nvSpPr>
          <p:spPr bwMode="auto">
            <a:xfrm>
              <a:off x="2976934" y="44624"/>
              <a:ext cx="29097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200">
                  <a:latin typeface="Arial" charset="0"/>
                  <a:cs typeface="Arial" charset="0"/>
                </a:rPr>
                <a:t>Fe</a:t>
              </a:r>
              <a:r>
                <a:rPr kumimoji="0" lang="en-US" altLang="zh-HK" sz="1200" baseline="30000">
                  <a:latin typeface="Arial" charset="0"/>
                  <a:cs typeface="Arial" charset="0"/>
                </a:rPr>
                <a:t>3+</a:t>
              </a:r>
              <a:r>
                <a:rPr kumimoji="0" lang="en-US" altLang="zh-HK" sz="1200">
                  <a:latin typeface="Arial" charset="0"/>
                  <a:cs typeface="Arial" charset="0"/>
                </a:rPr>
                <a:t>(aq) + SCN</a:t>
              </a:r>
              <a:r>
                <a:rPr kumimoji="0" lang="en-US" altLang="zh-HK" sz="1200" baseline="30000">
                  <a:latin typeface="Arial" charset="0"/>
                  <a:cs typeface="Arial" charset="0"/>
                </a:rPr>
                <a:t>–</a:t>
              </a:r>
              <a:r>
                <a:rPr kumimoji="0" lang="en-US" altLang="zh-HK" sz="1200">
                  <a:latin typeface="Arial" charset="0"/>
                  <a:cs typeface="Arial" charset="0"/>
                </a:rPr>
                <a:t>(aq)          FeSCN</a:t>
              </a:r>
              <a:r>
                <a:rPr kumimoji="0" lang="en-US" altLang="zh-HK" sz="1200" baseline="30000">
                  <a:latin typeface="Arial" charset="0"/>
                  <a:cs typeface="Arial" charset="0"/>
                </a:rPr>
                <a:t>2+</a:t>
              </a:r>
              <a:r>
                <a:rPr kumimoji="0" lang="en-US" altLang="zh-HK" sz="1200">
                  <a:latin typeface="Arial" charset="0"/>
                  <a:cs typeface="Arial" charset="0"/>
                </a:rPr>
                <a:t>(aq)</a:t>
              </a:r>
              <a:endParaRPr kumimoji="0" lang="zh-HK" altLang="en-US" sz="1200">
                <a:latin typeface="Arial" charset="0"/>
                <a:cs typeface="Arial" charset="0"/>
              </a:endParaRPr>
            </a:p>
          </p:txBody>
        </p:sp>
        <p:grpSp>
          <p:nvGrpSpPr>
            <p:cNvPr id="10252" name="群組 25"/>
            <p:cNvGrpSpPr>
              <a:grpSpLocks/>
            </p:cNvGrpSpPr>
            <p:nvPr/>
          </p:nvGrpSpPr>
          <p:grpSpPr bwMode="auto">
            <a:xfrm>
              <a:off x="4536281" y="132150"/>
              <a:ext cx="256381" cy="113526"/>
              <a:chOff x="6012160" y="2636912"/>
              <a:chExt cx="956357" cy="276710"/>
            </a:xfrm>
          </p:grpSpPr>
          <p:cxnSp>
            <p:nvCxnSpPr>
              <p:cNvPr id="18" name="直線接點 17"/>
              <p:cNvCxnSpPr/>
              <p:nvPr/>
            </p:nvCxnSpPr>
            <p:spPr>
              <a:xfrm>
                <a:off x="6010355" y="2710021"/>
                <a:ext cx="9415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接點 18"/>
              <p:cNvCxnSpPr/>
              <p:nvPr/>
            </p:nvCxnSpPr>
            <p:spPr>
              <a:xfrm>
                <a:off x="6028117" y="2845502"/>
                <a:ext cx="9415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接點 19"/>
              <p:cNvCxnSpPr/>
              <p:nvPr/>
            </p:nvCxnSpPr>
            <p:spPr>
              <a:xfrm>
                <a:off x="6809754" y="2636473"/>
                <a:ext cx="142116" cy="735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接點 20"/>
              <p:cNvCxnSpPr/>
              <p:nvPr/>
            </p:nvCxnSpPr>
            <p:spPr>
              <a:xfrm>
                <a:off x="6028117" y="2841632"/>
                <a:ext cx="142116" cy="7354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253" name="文字方塊 11"/>
            <p:cNvSpPr txBox="1">
              <a:spLocks noChangeArrowheads="1"/>
            </p:cNvSpPr>
            <p:nvPr/>
          </p:nvSpPr>
          <p:spPr bwMode="auto">
            <a:xfrm>
              <a:off x="2976934" y="312350"/>
              <a:ext cx="29097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1200" b="1" dirty="0">
                  <a:solidFill>
                    <a:srgbClr val="FFCC00"/>
                  </a:solidFill>
                  <a:latin typeface="Arial" charset="0"/>
                  <a:cs typeface="Arial" charset="0"/>
                </a:rPr>
                <a:t>黃色</a:t>
              </a:r>
              <a:r>
                <a:rPr kumimoji="0" lang="en-US" altLang="zh-HK" sz="1200" b="1" dirty="0">
                  <a:solidFill>
                    <a:srgbClr val="3399FF"/>
                  </a:solidFill>
                  <a:latin typeface="Arial" charset="0"/>
                  <a:cs typeface="Arial" charset="0"/>
                </a:rPr>
                <a:t>           </a:t>
              </a:r>
              <a:r>
                <a:rPr kumimoji="0" lang="zh-TW" altLang="en-US" sz="1200" b="1" dirty="0">
                  <a:solidFill>
                    <a:srgbClr val="A6A6A6"/>
                  </a:solidFill>
                  <a:latin typeface="Arial" charset="0"/>
                  <a:cs typeface="Arial" charset="0"/>
                </a:rPr>
                <a:t>無色</a:t>
              </a:r>
              <a:r>
                <a:rPr kumimoji="0" lang="en-US" altLang="zh-HK" sz="1200" b="1" dirty="0">
                  <a:solidFill>
                    <a:srgbClr val="3399FF"/>
                  </a:solidFill>
                  <a:latin typeface="Arial" charset="0"/>
                  <a:cs typeface="Arial" charset="0"/>
                </a:rPr>
                <a:t>                   </a:t>
              </a:r>
              <a:r>
                <a:rPr kumimoji="0" lang="zh-TW" altLang="en-US" sz="1200" b="1" dirty="0">
                  <a:solidFill>
                    <a:srgbClr val="FF0000"/>
                  </a:solidFill>
                  <a:latin typeface="Arial" charset="0"/>
                  <a:cs typeface="Arial" charset="0"/>
                </a:rPr>
                <a:t>深紅色</a:t>
              </a:r>
              <a:endParaRPr kumimoji="0" lang="zh-HK" altLang="en-US" sz="1200" b="1" dirty="0">
                <a:solidFill>
                  <a:srgbClr val="FF0000"/>
                </a:solidFill>
                <a:latin typeface="Arial" charset="0"/>
                <a:cs typeface="Arial" charset="0"/>
              </a:endParaRPr>
            </a:p>
          </p:txBody>
        </p:sp>
      </p:grpSp>
    </p:spTree>
    <p:extLst>
      <p:ext uri="{BB962C8B-B14F-4D97-AF65-F5344CB8AC3E}">
        <p14:creationId xmlns:p14="http://schemas.microsoft.com/office/powerpoint/2010/main" val="3104540896"/>
      </p:ext>
    </p:extLst>
  </p:cSld>
  <p:clrMapOvr>
    <a:masterClrMapping/>
  </p:clrMapOvr>
  <p:timing>
    <p:tnLst>
      <p:par>
        <p:cTn id="1" dur="indefinite" restart="never" nodeType="tmRoot"/>
      </p:par>
    </p:tnLst>
  </p:timing>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ChangeArrowheads="1"/>
          </p:cNvSpPr>
          <p:nvPr/>
        </p:nvSpPr>
        <p:spPr bwMode="auto">
          <a:xfrm>
            <a:off x="107950" y="1177925"/>
            <a:ext cx="92884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a:t>這表示</a:t>
            </a:r>
            <a:r>
              <a:rPr lang="en-US" altLang="zh-HK" sz="2800">
                <a:latin typeface="Arial" charset="0"/>
                <a:ea typeface="Arial Unicode MS" pitchFamily="34" charset="-120"/>
                <a:cs typeface="Arial" charset="0"/>
              </a:rPr>
              <a:t>FeSCN</a:t>
            </a:r>
            <a:r>
              <a:rPr lang="en-US" altLang="zh-HK" sz="2800" baseline="30000">
                <a:latin typeface="Arial" charset="0"/>
                <a:ea typeface="Arial Unicode MS" pitchFamily="34" charset="-120"/>
                <a:cs typeface="Arial" charset="0"/>
              </a:rPr>
              <a:t>2+</a:t>
            </a:r>
            <a:r>
              <a:rPr lang="en-US" altLang="zh-HK" sz="2800">
                <a:latin typeface="Arial" charset="0"/>
                <a:ea typeface="Arial Unicode MS" pitchFamily="34" charset="-120"/>
                <a:cs typeface="Arial" charset="0"/>
              </a:rPr>
              <a:t>(aq)</a:t>
            </a:r>
            <a:r>
              <a:rPr lang="zh-TW" altLang="en-US" sz="2800"/>
              <a:t>的濃度上升，</a:t>
            </a:r>
            <a:r>
              <a:rPr lang="zh-TW" altLang="en-US" sz="2800" b="1">
                <a:solidFill>
                  <a:srgbClr val="3399FF"/>
                </a:solidFill>
              </a:rPr>
              <a:t>平衡位置向右移動</a:t>
            </a:r>
            <a:r>
              <a:rPr lang="zh-TW" altLang="en-US" sz="2800"/>
              <a:t>。</a:t>
            </a:r>
            <a:endParaRPr lang="en-US" altLang="zh-TW" sz="2800">
              <a:solidFill>
                <a:srgbClr val="3399FF"/>
              </a:solidFill>
              <a:latin typeface="Arial" charset="0"/>
              <a:ea typeface="Arial Unicode MS" pitchFamily="34" charset="-120"/>
              <a:cs typeface="Arial Unicode MS" pitchFamily="34" charset="-120"/>
            </a:endParaRPr>
          </a:p>
        </p:txBody>
      </p:sp>
      <p:sp>
        <p:nvSpPr>
          <p:cNvPr id="9219" name="矩形 2"/>
          <p:cNvSpPr>
            <a:spLocks noChangeArrowheads="1"/>
          </p:cNvSpPr>
          <p:nvPr/>
        </p:nvSpPr>
        <p:spPr bwMode="auto">
          <a:xfrm>
            <a:off x="755650" y="3708400"/>
            <a:ext cx="75549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latin typeface="Arial" charset="0"/>
                <a:cs typeface="Arial" charset="0"/>
              </a:rPr>
              <a:t>Fe</a:t>
            </a:r>
            <a:r>
              <a:rPr kumimoji="0" lang="en-US" altLang="zh-HK" sz="3200" baseline="30000">
                <a:latin typeface="Arial" charset="0"/>
                <a:cs typeface="Arial" charset="0"/>
              </a:rPr>
              <a:t>3+</a:t>
            </a:r>
            <a:r>
              <a:rPr kumimoji="0" lang="en-US" altLang="zh-HK" sz="3200">
                <a:latin typeface="Arial" charset="0"/>
                <a:cs typeface="Arial" charset="0"/>
              </a:rPr>
              <a:t>(aq) + SCN</a:t>
            </a:r>
            <a:r>
              <a:rPr kumimoji="0" lang="en-US" altLang="zh-HK" sz="3200" baseline="30000">
                <a:latin typeface="Arial" charset="0"/>
                <a:cs typeface="Arial" charset="0"/>
              </a:rPr>
              <a:t>–</a:t>
            </a:r>
            <a:r>
              <a:rPr kumimoji="0" lang="en-US" altLang="zh-HK" sz="3200">
                <a:latin typeface="Arial" charset="0"/>
                <a:cs typeface="Arial" charset="0"/>
              </a:rPr>
              <a:t>(aq)           FeSCN</a:t>
            </a:r>
            <a:r>
              <a:rPr kumimoji="0" lang="en-US" altLang="zh-HK" sz="3200" baseline="30000">
                <a:latin typeface="Arial" charset="0"/>
                <a:cs typeface="Arial" charset="0"/>
              </a:rPr>
              <a:t>2+</a:t>
            </a:r>
            <a:r>
              <a:rPr kumimoji="0" lang="en-US" altLang="zh-HK" sz="3200">
                <a:latin typeface="Arial" charset="0"/>
                <a:cs typeface="Arial" charset="0"/>
              </a:rPr>
              <a:t>(aq)</a:t>
            </a:r>
            <a:endParaRPr kumimoji="0" lang="zh-HK" altLang="en-US" sz="3200">
              <a:latin typeface="Arial" charset="0"/>
              <a:cs typeface="Arial" charset="0"/>
            </a:endParaRPr>
          </a:p>
        </p:txBody>
      </p:sp>
      <p:grpSp>
        <p:nvGrpSpPr>
          <p:cNvPr id="2" name="群組 25"/>
          <p:cNvGrpSpPr>
            <a:grpSpLocks/>
          </p:cNvGrpSpPr>
          <p:nvPr/>
        </p:nvGrpSpPr>
        <p:grpSpPr bwMode="auto">
          <a:xfrm>
            <a:off x="4829175" y="3829050"/>
            <a:ext cx="679450" cy="392113"/>
            <a:chOff x="6012160" y="2636912"/>
            <a:chExt cx="956357" cy="276710"/>
          </a:xfrm>
        </p:grpSpPr>
        <p:cxnSp>
          <p:nvCxnSpPr>
            <p:cNvPr id="5" name="直線接點 4"/>
            <p:cNvCxnSpPr/>
            <p:nvPr/>
          </p:nvCxnSpPr>
          <p:spPr>
            <a:xfrm>
              <a:off x="6012160" y="2708610"/>
              <a:ext cx="93624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p:nvPr/>
          </p:nvCxnSpPr>
          <p:spPr>
            <a:xfrm>
              <a:off x="6032271" y="2844165"/>
              <a:ext cx="93624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812103" y="2636912"/>
              <a:ext cx="136304" cy="716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271" y="2841924"/>
              <a:ext cx="136303" cy="716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向右箭號 8"/>
          <p:cNvSpPr/>
          <p:nvPr/>
        </p:nvSpPr>
        <p:spPr>
          <a:xfrm>
            <a:off x="1042988" y="3043238"/>
            <a:ext cx="5975350" cy="284162"/>
          </a:xfrm>
          <a:prstGeom prst="rightArrow">
            <a:avLst>
              <a:gd name="adj1" fmla="val 50000"/>
              <a:gd name="adj2" fmla="val 121007"/>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9222" name="矩形 9"/>
          <p:cNvSpPr>
            <a:spLocks noChangeArrowheads="1"/>
          </p:cNvSpPr>
          <p:nvPr/>
        </p:nvSpPr>
        <p:spPr bwMode="auto">
          <a:xfrm>
            <a:off x="827088" y="2420938"/>
            <a:ext cx="62642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lang="zh-HK" altLang="en-US" sz="2000"/>
              <a:t>加入 </a:t>
            </a:r>
            <a:r>
              <a:rPr kumimoji="0" lang="en-US" altLang="zh-HK" sz="2400">
                <a:solidFill>
                  <a:srgbClr val="3399FF"/>
                </a:solidFill>
                <a:latin typeface="Arial" charset="0"/>
                <a:cs typeface="Arial" charset="0"/>
              </a:rPr>
              <a:t>Fe</a:t>
            </a:r>
            <a:r>
              <a:rPr kumimoji="0" lang="en-US" altLang="zh-HK" sz="2400" baseline="30000">
                <a:solidFill>
                  <a:srgbClr val="3399FF"/>
                </a:solidFill>
                <a:latin typeface="Arial" charset="0"/>
                <a:cs typeface="Arial" charset="0"/>
              </a:rPr>
              <a:t>3+</a:t>
            </a:r>
            <a:r>
              <a:rPr kumimoji="0" lang="en-US" altLang="zh-HK" sz="2400">
                <a:solidFill>
                  <a:srgbClr val="3399FF"/>
                </a:solidFill>
                <a:latin typeface="Arial" charset="0"/>
                <a:cs typeface="Arial" charset="0"/>
              </a:rPr>
              <a:t>(aq)</a:t>
            </a:r>
            <a:r>
              <a:rPr kumimoji="0" lang="en-US" altLang="zh-HK" sz="2000">
                <a:latin typeface="Arial" charset="0"/>
                <a:cs typeface="Arial" charset="0"/>
              </a:rPr>
              <a:t> </a:t>
            </a:r>
            <a:r>
              <a:rPr lang="zh-HK" altLang="en-US" sz="2000"/>
              <a:t>或 </a:t>
            </a:r>
            <a:r>
              <a:rPr kumimoji="0" lang="en-US" altLang="zh-HK" sz="2400">
                <a:solidFill>
                  <a:srgbClr val="3399FF"/>
                </a:solidFill>
                <a:latin typeface="Arial" charset="0"/>
                <a:cs typeface="Arial" charset="0"/>
              </a:rPr>
              <a:t>SCN</a:t>
            </a:r>
            <a:r>
              <a:rPr kumimoji="0" lang="en-US" altLang="zh-HK" sz="2400" baseline="30000">
                <a:solidFill>
                  <a:srgbClr val="3399FF"/>
                </a:solidFill>
                <a:latin typeface="Arial" charset="0"/>
                <a:cs typeface="Arial" charset="0"/>
              </a:rPr>
              <a:t>–</a:t>
            </a:r>
            <a:r>
              <a:rPr kumimoji="0" lang="en-US" altLang="zh-HK" sz="2400">
                <a:solidFill>
                  <a:srgbClr val="3399FF"/>
                </a:solidFill>
                <a:latin typeface="Arial" charset="0"/>
                <a:cs typeface="Arial" charset="0"/>
              </a:rPr>
              <a:t>(aq)</a:t>
            </a:r>
            <a:r>
              <a:rPr kumimoji="0" lang="en-US" altLang="zh-HK" sz="2000">
                <a:latin typeface="Arial" charset="0"/>
                <a:cs typeface="Arial" charset="0"/>
              </a:rPr>
              <a:t> </a:t>
            </a:r>
            <a:r>
              <a:rPr lang="zh-HK" altLang="en-US" sz="2000"/>
              <a:t>會令平衡位置 </a:t>
            </a:r>
            <a:r>
              <a:rPr lang="zh-HK" altLang="en-US" sz="2400" b="1">
                <a:solidFill>
                  <a:srgbClr val="3399FF"/>
                </a:solidFill>
              </a:rPr>
              <a:t>向右移</a:t>
            </a:r>
            <a:endParaRPr kumimoji="0" lang="zh-HK" altLang="en-US" sz="2400" b="1">
              <a:solidFill>
                <a:srgbClr val="3399FF"/>
              </a:solidFill>
              <a:latin typeface="Arial" charset="0"/>
              <a:cs typeface="Arial" charset="0"/>
            </a:endParaRPr>
          </a:p>
        </p:txBody>
      </p:sp>
      <p:sp>
        <p:nvSpPr>
          <p:cNvPr id="12" name="文字方塊 11"/>
          <p:cNvSpPr txBox="1">
            <a:spLocks noChangeArrowheads="1"/>
          </p:cNvSpPr>
          <p:nvPr/>
        </p:nvSpPr>
        <p:spPr bwMode="auto">
          <a:xfrm>
            <a:off x="755650" y="4346575"/>
            <a:ext cx="66960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a:solidFill>
                  <a:srgbClr val="3399FF"/>
                </a:solidFill>
                <a:latin typeface="Arial" charset="0"/>
                <a:cs typeface="Arial" charset="0"/>
              </a:rPr>
              <a:t>黃色</a:t>
            </a:r>
            <a:r>
              <a:rPr kumimoji="0" lang="en-US" altLang="zh-HK" sz="3200">
                <a:solidFill>
                  <a:srgbClr val="3399FF"/>
                </a:solidFill>
                <a:latin typeface="Arial" charset="0"/>
                <a:cs typeface="Arial" charset="0"/>
              </a:rPr>
              <a:t>           </a:t>
            </a:r>
            <a:r>
              <a:rPr kumimoji="0" lang="zh-TW" altLang="en-US" sz="3200">
                <a:solidFill>
                  <a:srgbClr val="3399FF"/>
                </a:solidFill>
                <a:latin typeface="Arial" charset="0"/>
                <a:cs typeface="Arial" charset="0"/>
              </a:rPr>
              <a:t>無色</a:t>
            </a:r>
            <a:r>
              <a:rPr kumimoji="0" lang="en-US" altLang="zh-HK" sz="3200">
                <a:solidFill>
                  <a:srgbClr val="3399FF"/>
                </a:solidFill>
                <a:latin typeface="Arial" charset="0"/>
                <a:cs typeface="Arial" charset="0"/>
              </a:rPr>
              <a:t>                   </a:t>
            </a:r>
            <a:r>
              <a:rPr kumimoji="0" lang="zh-TW" altLang="en-US" sz="3200" b="1">
                <a:solidFill>
                  <a:srgbClr val="FF0000"/>
                </a:solidFill>
                <a:latin typeface="Arial" charset="0"/>
                <a:cs typeface="Arial" charset="0"/>
              </a:rPr>
              <a:t>深紅色</a:t>
            </a:r>
            <a:endParaRPr kumimoji="0" lang="zh-HK" altLang="en-US" sz="3200" b="1">
              <a:solidFill>
                <a:srgbClr val="FF0000"/>
              </a:solidFill>
              <a:latin typeface="Arial" charset="0"/>
              <a:cs typeface="Arial" charset="0"/>
            </a:endParaRPr>
          </a:p>
        </p:txBody>
      </p:sp>
    </p:spTree>
    <p:extLst>
      <p:ext uri="{BB962C8B-B14F-4D97-AF65-F5344CB8AC3E}">
        <p14:creationId xmlns:p14="http://schemas.microsoft.com/office/powerpoint/2010/main" val="533897595"/>
      </p:ext>
    </p:extLst>
  </p:cSld>
  <p:clrMapOvr>
    <a:masterClrMapping/>
  </p:clrMapOvr>
  <p:timing>
    <p:tnLst>
      <p:par>
        <p:cTn id="1" dur="indefinite" restart="never" nodeType="tmRoot"/>
      </p:par>
    </p:tnLst>
  </p:timing>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008563" y="3573363"/>
            <a:ext cx="3524250"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 name="文字方塊 1"/>
          <p:cNvSpPr txBox="1">
            <a:spLocks noChangeArrowheads="1"/>
          </p:cNvSpPr>
          <p:nvPr/>
        </p:nvSpPr>
        <p:spPr bwMode="auto">
          <a:xfrm>
            <a:off x="344339" y="548680"/>
            <a:ext cx="1203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u="sng" dirty="0">
                <a:solidFill>
                  <a:srgbClr val="FF3300"/>
                </a:solidFill>
                <a:latin typeface="Arial" charset="0"/>
                <a:cs typeface="Arial" charset="0"/>
              </a:rPr>
              <a:t>情境</a:t>
            </a:r>
            <a:r>
              <a:rPr kumimoji="0" lang="en-US" altLang="zh-HK" sz="2800" b="1" u="sng" dirty="0">
                <a:solidFill>
                  <a:srgbClr val="FF3300"/>
                </a:solidFill>
                <a:latin typeface="Arial" charset="0"/>
                <a:cs typeface="Arial" charset="0"/>
              </a:rPr>
              <a:t> 2</a:t>
            </a:r>
            <a:endParaRPr kumimoji="0" lang="zh-HK" altLang="en-US" sz="2800" b="1" u="sng" dirty="0">
              <a:solidFill>
                <a:srgbClr val="FF3300"/>
              </a:solidFill>
              <a:latin typeface="Arial" charset="0"/>
              <a:cs typeface="Arial" charset="0"/>
            </a:endParaRPr>
          </a:p>
        </p:txBody>
      </p:sp>
      <p:sp>
        <p:nvSpPr>
          <p:cNvPr id="3" name="Rectangle 2"/>
          <p:cNvSpPr>
            <a:spLocks noChangeArrowheads="1"/>
          </p:cNvSpPr>
          <p:nvPr/>
        </p:nvSpPr>
        <p:spPr bwMode="auto">
          <a:xfrm>
            <a:off x="323279" y="1412776"/>
            <a:ext cx="87852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dirty="0">
                <a:latin typeface="Arial" charset="0"/>
                <a:cs typeface="Arial" charset="0"/>
              </a:rPr>
              <a:t>加入 </a:t>
            </a:r>
            <a:r>
              <a:rPr lang="en-US" altLang="zh-HK" sz="2800" dirty="0">
                <a:latin typeface="Arial" charset="0"/>
                <a:cs typeface="Arial" charset="0"/>
              </a:rPr>
              <a:t>Na</a:t>
            </a:r>
            <a:r>
              <a:rPr lang="en-US" altLang="zh-HK" sz="2800" baseline="-25000" dirty="0">
                <a:latin typeface="Arial" charset="0"/>
                <a:cs typeface="Arial" charset="0"/>
              </a:rPr>
              <a:t>2</a:t>
            </a:r>
            <a:r>
              <a:rPr lang="en-US" altLang="zh-HK" sz="2800" dirty="0">
                <a:latin typeface="Arial" charset="0"/>
                <a:cs typeface="Arial" charset="0"/>
              </a:rPr>
              <a:t>HPO</a:t>
            </a:r>
            <a:r>
              <a:rPr lang="en-US" altLang="zh-HK" sz="2800" baseline="-25000" dirty="0">
                <a:latin typeface="Arial" charset="0"/>
                <a:cs typeface="Arial" charset="0"/>
              </a:rPr>
              <a:t>4</a:t>
            </a:r>
            <a:r>
              <a:rPr lang="en-US" altLang="zh-HK" sz="2800" dirty="0">
                <a:latin typeface="Arial" charset="0"/>
                <a:cs typeface="Arial" charset="0"/>
              </a:rPr>
              <a:t>(</a:t>
            </a:r>
            <a:r>
              <a:rPr lang="en-US" altLang="zh-HK" sz="2800" dirty="0" err="1">
                <a:latin typeface="Arial" charset="0"/>
                <a:cs typeface="Arial" charset="0"/>
              </a:rPr>
              <a:t>aq</a:t>
            </a:r>
            <a:r>
              <a:rPr lang="en-US" altLang="zh-HK" sz="2800" dirty="0">
                <a:latin typeface="Arial" charset="0"/>
                <a:cs typeface="Arial" charset="0"/>
              </a:rPr>
              <a:t>)</a:t>
            </a:r>
            <a:r>
              <a:rPr lang="en-US" altLang="zh-HK" sz="2800" dirty="0">
                <a:solidFill>
                  <a:srgbClr val="FF3399"/>
                </a:solidFill>
                <a:latin typeface="Arial" charset="0"/>
                <a:cs typeface="Arial" charset="0"/>
              </a:rPr>
              <a:t>* </a:t>
            </a:r>
            <a:r>
              <a:rPr lang="zh-TW" altLang="en-US" sz="2800" dirty="0">
                <a:latin typeface="Arial" charset="0"/>
                <a:cs typeface="Arial" charset="0"/>
              </a:rPr>
              <a:t>以除去 </a:t>
            </a:r>
            <a:r>
              <a:rPr lang="en-US" altLang="zh-HK" sz="2800" dirty="0">
                <a:latin typeface="Arial" charset="0"/>
                <a:cs typeface="Arial" charset="0"/>
              </a:rPr>
              <a:t>Fe</a:t>
            </a:r>
            <a:r>
              <a:rPr lang="en-US" altLang="zh-HK" sz="2800" baseline="30000" dirty="0">
                <a:latin typeface="Arial" charset="0"/>
                <a:cs typeface="Arial" charset="0"/>
              </a:rPr>
              <a:t>3+</a:t>
            </a:r>
            <a:r>
              <a:rPr lang="en-US" altLang="zh-HK" sz="2800" dirty="0">
                <a:latin typeface="Arial" charset="0"/>
                <a:cs typeface="Arial" charset="0"/>
              </a:rPr>
              <a:t>(</a:t>
            </a:r>
            <a:r>
              <a:rPr lang="en-US" altLang="zh-HK" sz="2800" dirty="0" err="1">
                <a:latin typeface="Arial" charset="0"/>
                <a:cs typeface="Arial" charset="0"/>
              </a:rPr>
              <a:t>aq</a:t>
            </a:r>
            <a:r>
              <a:rPr lang="en-US" altLang="zh-HK" sz="2800" dirty="0">
                <a:latin typeface="Arial" charset="0"/>
                <a:cs typeface="Arial" charset="0"/>
              </a:rPr>
              <a:t>)</a:t>
            </a:r>
            <a:r>
              <a:rPr lang="zh-TW" altLang="en-US" sz="2800" dirty="0">
                <a:latin typeface="Arial" charset="0"/>
                <a:cs typeface="Arial" charset="0"/>
              </a:rPr>
              <a:t>。</a:t>
            </a:r>
            <a:endParaRPr lang="en-US" altLang="zh-TW" sz="2800" dirty="0">
              <a:solidFill>
                <a:srgbClr val="3399FF"/>
              </a:solidFill>
              <a:latin typeface="Arial" charset="0"/>
              <a:ea typeface="Arial Unicode MS" pitchFamily="34" charset="-120"/>
              <a:cs typeface="Arial" charset="0"/>
            </a:endParaRPr>
          </a:p>
        </p:txBody>
      </p:sp>
      <p:sp>
        <p:nvSpPr>
          <p:cNvPr id="10244" name="矩形 3"/>
          <p:cNvSpPr>
            <a:spLocks noChangeArrowheads="1"/>
          </p:cNvSpPr>
          <p:nvPr/>
        </p:nvSpPr>
        <p:spPr bwMode="auto">
          <a:xfrm>
            <a:off x="899541" y="1959645"/>
            <a:ext cx="64262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a:solidFill>
                  <a:srgbClr val="FF3399"/>
                </a:solidFill>
                <a:latin typeface="Arial" charset="0"/>
                <a:cs typeface="Arial" charset="0"/>
              </a:rPr>
              <a:t>* HPO</a:t>
            </a:r>
            <a:r>
              <a:rPr kumimoji="0" lang="en-US" altLang="zh-HK" sz="2400" baseline="-25000">
                <a:solidFill>
                  <a:srgbClr val="FF3399"/>
                </a:solidFill>
                <a:latin typeface="Arial" charset="0"/>
                <a:cs typeface="Arial" charset="0"/>
              </a:rPr>
              <a:t>4</a:t>
            </a:r>
            <a:r>
              <a:rPr kumimoji="0" lang="en-US" altLang="zh-HK" sz="2400" baseline="30000">
                <a:solidFill>
                  <a:srgbClr val="FF3399"/>
                </a:solidFill>
                <a:latin typeface="Arial" charset="0"/>
                <a:cs typeface="Arial" charset="0"/>
              </a:rPr>
              <a:t>2–</a:t>
            </a:r>
            <a:r>
              <a:rPr kumimoji="0" lang="en-US" altLang="zh-HK" sz="2400">
                <a:solidFill>
                  <a:srgbClr val="FF3399"/>
                </a:solidFill>
                <a:latin typeface="Arial" charset="0"/>
                <a:cs typeface="Arial" charset="0"/>
              </a:rPr>
              <a:t>(aq) </a:t>
            </a:r>
            <a:r>
              <a:rPr kumimoji="0" lang="zh-TW" altLang="en-US" sz="2400">
                <a:solidFill>
                  <a:srgbClr val="FF3399"/>
                </a:solidFill>
                <a:latin typeface="Arial" charset="0"/>
                <a:cs typeface="Arial" charset="0"/>
              </a:rPr>
              <a:t>與平衡混合物中的 </a:t>
            </a:r>
            <a:r>
              <a:rPr kumimoji="0" lang="en-US" altLang="zh-HK" sz="2400">
                <a:solidFill>
                  <a:srgbClr val="FF3399"/>
                </a:solidFill>
                <a:latin typeface="Arial" charset="0"/>
                <a:cs typeface="Arial" charset="0"/>
              </a:rPr>
              <a:t>Fe</a:t>
            </a:r>
            <a:r>
              <a:rPr kumimoji="0" lang="en-US" altLang="zh-HK" sz="2400" baseline="30000">
                <a:solidFill>
                  <a:srgbClr val="FF3399"/>
                </a:solidFill>
                <a:latin typeface="Arial" charset="0"/>
                <a:cs typeface="Arial" charset="0"/>
              </a:rPr>
              <a:t>3+</a:t>
            </a:r>
            <a:r>
              <a:rPr kumimoji="0" lang="en-US" altLang="zh-HK" sz="2400">
                <a:solidFill>
                  <a:srgbClr val="FF3399"/>
                </a:solidFill>
                <a:latin typeface="Arial" charset="0"/>
                <a:cs typeface="Arial" charset="0"/>
              </a:rPr>
              <a:t>(aq) </a:t>
            </a:r>
            <a:r>
              <a:rPr kumimoji="0" lang="zh-TW" altLang="en-US" sz="2400">
                <a:solidFill>
                  <a:srgbClr val="FF3399"/>
                </a:solidFill>
                <a:latin typeface="Arial" charset="0"/>
                <a:cs typeface="Arial" charset="0"/>
              </a:rPr>
              <a:t>結合</a:t>
            </a:r>
            <a:endParaRPr kumimoji="0" lang="zh-HK" altLang="en-US" sz="2400">
              <a:solidFill>
                <a:srgbClr val="FF3399"/>
              </a:solidFill>
            </a:endParaRPr>
          </a:p>
        </p:txBody>
      </p:sp>
      <p:sp>
        <p:nvSpPr>
          <p:cNvPr id="6" name="Rectangle 2"/>
          <p:cNvSpPr>
            <a:spLocks noChangeArrowheads="1"/>
          </p:cNvSpPr>
          <p:nvPr/>
        </p:nvSpPr>
        <p:spPr bwMode="auto">
          <a:xfrm>
            <a:off x="323279" y="2549847"/>
            <a:ext cx="55451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dirty="0">
                <a:latin typeface="Arial" charset="0"/>
                <a:cs typeface="Arial" charset="0"/>
              </a:rPr>
              <a:t>這使橙黃色溶液轉為 </a:t>
            </a:r>
            <a:r>
              <a:rPr lang="zh-TW" altLang="en-US" sz="2800" b="1" dirty="0">
                <a:solidFill>
                  <a:srgbClr val="FFCC00"/>
                </a:solidFill>
                <a:latin typeface="Arial" charset="0"/>
                <a:cs typeface="Arial" charset="0"/>
              </a:rPr>
              <a:t>淺黃色</a:t>
            </a:r>
            <a:r>
              <a:rPr lang="zh-TW" altLang="en-US" sz="2800" dirty="0">
                <a:latin typeface="Arial" charset="0"/>
                <a:cs typeface="Arial" charset="0"/>
              </a:rPr>
              <a:t>。</a:t>
            </a:r>
            <a:endParaRPr lang="en-US" altLang="zh-TW" sz="2800" dirty="0">
              <a:solidFill>
                <a:srgbClr val="3399FF"/>
              </a:solidFill>
              <a:latin typeface="Arial" charset="0"/>
              <a:ea typeface="Arial Unicode MS" pitchFamily="34" charset="-120"/>
              <a:cs typeface="Arial" charset="0"/>
            </a:endParaRPr>
          </a:p>
        </p:txBody>
      </p:sp>
      <p:grpSp>
        <p:nvGrpSpPr>
          <p:cNvPr id="5" name="Group 18"/>
          <p:cNvGrpSpPr>
            <a:grpSpLocks/>
          </p:cNvGrpSpPr>
          <p:nvPr/>
        </p:nvGrpSpPr>
        <p:grpSpPr bwMode="auto">
          <a:xfrm>
            <a:off x="539750" y="3573363"/>
            <a:ext cx="8064500" cy="2447925"/>
            <a:chOff x="340" y="1389"/>
            <a:chExt cx="5080" cy="1542"/>
          </a:xfrm>
        </p:grpSpPr>
        <p:sp>
          <p:nvSpPr>
            <p:cNvPr id="12306" name="矩形 6"/>
            <p:cNvSpPr>
              <a:spLocks noChangeArrowheads="1"/>
            </p:cNvSpPr>
            <p:nvPr/>
          </p:nvSpPr>
          <p:spPr bwMode="auto">
            <a:xfrm>
              <a:off x="340" y="1676"/>
              <a:ext cx="27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6088" indent="-446088">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marL="0" indent="0" eaLnBrk="1" hangingPunct="1"/>
              <a:r>
                <a:rPr lang="zh-HK" altLang="en-US" sz="2400" dirty="0" smtClean="0"/>
                <a:t>當</a:t>
              </a:r>
              <a:r>
                <a:rPr lang="zh-HK" altLang="en-US" sz="2400" dirty="0"/>
                <a:t>加入 </a:t>
              </a:r>
              <a:r>
                <a:rPr kumimoji="0" lang="en-US" altLang="zh-HK" sz="2400" dirty="0">
                  <a:latin typeface="Arial" charset="0"/>
                  <a:cs typeface="Arial" charset="0"/>
                </a:rPr>
                <a:t>Na</a:t>
              </a:r>
              <a:r>
                <a:rPr kumimoji="0" lang="en-US" altLang="zh-HK" sz="2400" baseline="-25000" dirty="0">
                  <a:latin typeface="Arial" charset="0"/>
                  <a:cs typeface="Arial" charset="0"/>
                </a:rPr>
                <a:t>2</a:t>
              </a:r>
              <a:r>
                <a:rPr kumimoji="0" lang="en-US" altLang="zh-HK" sz="2400" dirty="0">
                  <a:latin typeface="Arial" charset="0"/>
                  <a:cs typeface="Arial" charset="0"/>
                </a:rPr>
                <a:t>HPO</a:t>
              </a:r>
              <a:r>
                <a:rPr kumimoji="0" lang="en-US" altLang="zh-HK" sz="2400" baseline="-25000" dirty="0">
                  <a:latin typeface="Arial" charset="0"/>
                  <a:cs typeface="Arial" charset="0"/>
                </a:rPr>
                <a:t>4</a:t>
              </a:r>
              <a:r>
                <a:rPr kumimoji="0" lang="en-US" altLang="zh-HK" sz="2400" dirty="0">
                  <a:latin typeface="Arial" charset="0"/>
                  <a:cs typeface="Arial" charset="0"/>
                </a:rPr>
                <a:t>(</a:t>
              </a:r>
              <a:r>
                <a:rPr kumimoji="0" lang="en-US" altLang="zh-HK" sz="2400" dirty="0" err="1">
                  <a:latin typeface="Arial" charset="0"/>
                  <a:cs typeface="Arial" charset="0"/>
                </a:rPr>
                <a:t>aq</a:t>
              </a:r>
              <a:r>
                <a:rPr kumimoji="0" lang="en-US" altLang="zh-HK" sz="2400" dirty="0">
                  <a:latin typeface="Arial" charset="0"/>
                  <a:cs typeface="Arial" charset="0"/>
                </a:rPr>
                <a:t>) </a:t>
              </a:r>
              <a:r>
                <a:rPr lang="zh-HK" altLang="en-US" sz="2400" dirty="0"/>
                <a:t>以除去 </a:t>
              </a:r>
              <a:r>
                <a:rPr kumimoji="0" lang="en-US" altLang="zh-HK" sz="2400" dirty="0">
                  <a:latin typeface="Arial" charset="0"/>
                  <a:cs typeface="Arial" charset="0"/>
                </a:rPr>
                <a:t>Fe</a:t>
              </a:r>
              <a:r>
                <a:rPr kumimoji="0" lang="en-US" altLang="zh-HK" sz="2400" baseline="30000" dirty="0">
                  <a:latin typeface="Arial" charset="0"/>
                  <a:cs typeface="Arial" charset="0"/>
                </a:rPr>
                <a:t>3+</a:t>
              </a:r>
              <a:r>
                <a:rPr kumimoji="0" lang="en-US" altLang="zh-HK" sz="2400" dirty="0">
                  <a:latin typeface="Arial" charset="0"/>
                  <a:cs typeface="Arial" charset="0"/>
                </a:rPr>
                <a:t>(</a:t>
              </a:r>
              <a:r>
                <a:rPr kumimoji="0" lang="en-US" altLang="zh-HK" sz="2400" dirty="0" err="1">
                  <a:latin typeface="Arial" charset="0"/>
                  <a:cs typeface="Arial" charset="0"/>
                </a:rPr>
                <a:t>aq</a:t>
              </a:r>
              <a:r>
                <a:rPr kumimoji="0" lang="en-US" altLang="zh-HK" sz="2400" dirty="0">
                  <a:latin typeface="Arial" charset="0"/>
                  <a:cs typeface="Arial" charset="0"/>
                </a:rPr>
                <a:t>) </a:t>
              </a:r>
              <a:r>
                <a:rPr lang="zh-TW" altLang="en-US" sz="2400" dirty="0"/>
                <a:t>時，原來的平衡混合物 </a:t>
              </a:r>
              <a:r>
                <a:rPr lang="en-US" altLang="zh-TW" sz="2400" dirty="0"/>
                <a:t>(</a:t>
              </a:r>
              <a:r>
                <a:rPr lang="zh-TW" altLang="en-US" sz="2400" dirty="0"/>
                <a:t>左</a:t>
              </a:r>
              <a:r>
                <a:rPr lang="en-US" altLang="zh-TW" sz="2400" dirty="0"/>
                <a:t>) </a:t>
              </a:r>
              <a:r>
                <a:rPr lang="zh-TW" altLang="en-US" sz="2400" dirty="0"/>
                <a:t>會轉為</a:t>
              </a:r>
              <a:r>
                <a:rPr lang="zh-TW" altLang="en-US" sz="2400" b="1" dirty="0">
                  <a:solidFill>
                    <a:srgbClr val="FFCC00"/>
                  </a:solidFill>
                </a:rPr>
                <a:t>淺黃色</a:t>
              </a:r>
              <a:r>
                <a:rPr lang="zh-TW" altLang="en-US" sz="2400" dirty="0"/>
                <a:t>。</a:t>
              </a:r>
              <a:endParaRPr kumimoji="0" lang="zh-HK" altLang="en-US" sz="2400" dirty="0">
                <a:latin typeface="Arial" charset="0"/>
                <a:cs typeface="Arial" charset="0"/>
              </a:endParaRPr>
            </a:p>
          </p:txBody>
        </p:sp>
        <p:pic>
          <p:nvPicPr>
            <p:cNvPr id="12307" name="圖片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273" y="1389"/>
              <a:ext cx="1147" cy="1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向右箭號 13"/>
            <p:cNvSpPr/>
            <p:nvPr/>
          </p:nvSpPr>
          <p:spPr>
            <a:xfrm>
              <a:off x="3990" y="2053"/>
              <a:ext cx="568" cy="198"/>
            </a:xfrm>
            <a:prstGeom prst="rightArrow">
              <a:avLst/>
            </a:prstGeom>
            <a:solidFill>
              <a:srgbClr val="00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grpSp>
      <p:grpSp>
        <p:nvGrpSpPr>
          <p:cNvPr id="12298" name="群組 6"/>
          <p:cNvGrpSpPr>
            <a:grpSpLocks/>
          </p:cNvGrpSpPr>
          <p:nvPr/>
        </p:nvGrpSpPr>
        <p:grpSpPr bwMode="auto">
          <a:xfrm>
            <a:off x="6199188" y="188640"/>
            <a:ext cx="2909887" cy="544512"/>
            <a:chOff x="2976934" y="44624"/>
            <a:chExt cx="2909771" cy="544725"/>
          </a:xfrm>
        </p:grpSpPr>
        <p:sp>
          <p:nvSpPr>
            <p:cNvPr id="12299" name="矩形 2"/>
            <p:cNvSpPr>
              <a:spLocks noChangeArrowheads="1"/>
            </p:cNvSpPr>
            <p:nvPr/>
          </p:nvSpPr>
          <p:spPr bwMode="auto">
            <a:xfrm>
              <a:off x="2976934" y="44624"/>
              <a:ext cx="29097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200">
                  <a:latin typeface="Arial" charset="0"/>
                  <a:cs typeface="Arial" charset="0"/>
                </a:rPr>
                <a:t>Fe</a:t>
              </a:r>
              <a:r>
                <a:rPr kumimoji="0" lang="en-US" altLang="zh-HK" sz="1200" baseline="30000">
                  <a:latin typeface="Arial" charset="0"/>
                  <a:cs typeface="Arial" charset="0"/>
                </a:rPr>
                <a:t>3+</a:t>
              </a:r>
              <a:r>
                <a:rPr kumimoji="0" lang="en-US" altLang="zh-HK" sz="1200">
                  <a:latin typeface="Arial" charset="0"/>
                  <a:cs typeface="Arial" charset="0"/>
                </a:rPr>
                <a:t>(aq) + SCN</a:t>
              </a:r>
              <a:r>
                <a:rPr kumimoji="0" lang="en-US" altLang="zh-HK" sz="1200" baseline="30000">
                  <a:latin typeface="Arial" charset="0"/>
                  <a:cs typeface="Arial" charset="0"/>
                </a:rPr>
                <a:t>–</a:t>
              </a:r>
              <a:r>
                <a:rPr kumimoji="0" lang="en-US" altLang="zh-HK" sz="1200">
                  <a:latin typeface="Arial" charset="0"/>
                  <a:cs typeface="Arial" charset="0"/>
                </a:rPr>
                <a:t>(aq)          FeSCN</a:t>
              </a:r>
              <a:r>
                <a:rPr kumimoji="0" lang="en-US" altLang="zh-HK" sz="1200" baseline="30000">
                  <a:latin typeface="Arial" charset="0"/>
                  <a:cs typeface="Arial" charset="0"/>
                </a:rPr>
                <a:t>2+</a:t>
              </a:r>
              <a:r>
                <a:rPr kumimoji="0" lang="en-US" altLang="zh-HK" sz="1200">
                  <a:latin typeface="Arial" charset="0"/>
                  <a:cs typeface="Arial" charset="0"/>
                </a:rPr>
                <a:t>(aq)</a:t>
              </a:r>
              <a:endParaRPr kumimoji="0" lang="zh-HK" altLang="en-US" sz="1200">
                <a:latin typeface="Arial" charset="0"/>
                <a:cs typeface="Arial" charset="0"/>
              </a:endParaRPr>
            </a:p>
          </p:txBody>
        </p:sp>
        <p:grpSp>
          <p:nvGrpSpPr>
            <p:cNvPr id="12300" name="群組 25"/>
            <p:cNvGrpSpPr>
              <a:grpSpLocks/>
            </p:cNvGrpSpPr>
            <p:nvPr/>
          </p:nvGrpSpPr>
          <p:grpSpPr bwMode="auto">
            <a:xfrm>
              <a:off x="4536281" y="132150"/>
              <a:ext cx="256381" cy="113526"/>
              <a:chOff x="6012160" y="2636912"/>
              <a:chExt cx="956357" cy="276710"/>
            </a:xfrm>
          </p:grpSpPr>
          <p:cxnSp>
            <p:nvCxnSpPr>
              <p:cNvPr id="21" name="直線接點 20"/>
              <p:cNvCxnSpPr/>
              <p:nvPr/>
            </p:nvCxnSpPr>
            <p:spPr>
              <a:xfrm>
                <a:off x="6010355" y="2710021"/>
                <a:ext cx="9415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a:off x="6028117" y="2845502"/>
                <a:ext cx="9415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接點 22"/>
              <p:cNvCxnSpPr/>
              <p:nvPr/>
            </p:nvCxnSpPr>
            <p:spPr>
              <a:xfrm>
                <a:off x="6809754" y="2636473"/>
                <a:ext cx="142116" cy="735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接點 23"/>
              <p:cNvCxnSpPr/>
              <p:nvPr/>
            </p:nvCxnSpPr>
            <p:spPr>
              <a:xfrm>
                <a:off x="6028117" y="2841632"/>
                <a:ext cx="142116" cy="7354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301" name="文字方塊 11"/>
            <p:cNvSpPr txBox="1">
              <a:spLocks noChangeArrowheads="1"/>
            </p:cNvSpPr>
            <p:nvPr/>
          </p:nvSpPr>
          <p:spPr bwMode="auto">
            <a:xfrm>
              <a:off x="2976934" y="312350"/>
              <a:ext cx="29097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1200" b="1">
                  <a:solidFill>
                    <a:srgbClr val="FFCC00"/>
                  </a:solidFill>
                  <a:latin typeface="Arial" charset="0"/>
                  <a:cs typeface="Arial" charset="0"/>
                </a:rPr>
                <a:t>黃色</a:t>
              </a:r>
              <a:r>
                <a:rPr kumimoji="0" lang="en-US" altLang="zh-HK" sz="1200" b="1">
                  <a:solidFill>
                    <a:srgbClr val="3399FF"/>
                  </a:solidFill>
                  <a:latin typeface="Arial" charset="0"/>
                  <a:cs typeface="Arial" charset="0"/>
                </a:rPr>
                <a:t>           </a:t>
              </a:r>
              <a:r>
                <a:rPr kumimoji="0" lang="zh-TW" altLang="en-US" sz="1200" b="1">
                  <a:solidFill>
                    <a:srgbClr val="A6A6A6"/>
                  </a:solidFill>
                  <a:latin typeface="Arial" charset="0"/>
                  <a:cs typeface="Arial" charset="0"/>
                </a:rPr>
                <a:t>無色</a:t>
              </a:r>
              <a:r>
                <a:rPr kumimoji="0" lang="en-US" altLang="zh-HK" sz="1200" b="1">
                  <a:solidFill>
                    <a:srgbClr val="3399FF"/>
                  </a:solidFill>
                  <a:latin typeface="Arial" charset="0"/>
                  <a:cs typeface="Arial" charset="0"/>
                </a:rPr>
                <a:t>                   </a:t>
              </a:r>
              <a:r>
                <a:rPr kumimoji="0" lang="zh-TW" altLang="en-US" sz="1200" b="1">
                  <a:solidFill>
                    <a:srgbClr val="FF0000"/>
                  </a:solidFill>
                  <a:latin typeface="Arial" charset="0"/>
                  <a:cs typeface="Arial" charset="0"/>
                </a:rPr>
                <a:t>深紅色</a:t>
              </a:r>
              <a:endParaRPr kumimoji="0" lang="zh-HK" altLang="en-US" sz="1200" b="1">
                <a:solidFill>
                  <a:srgbClr val="FF0000"/>
                </a:solidFill>
                <a:latin typeface="Arial" charset="0"/>
                <a:cs typeface="Arial" charset="0"/>
              </a:endParaRPr>
            </a:p>
          </p:txBody>
        </p:sp>
      </p:grpSp>
    </p:spTree>
    <p:extLst>
      <p:ext uri="{BB962C8B-B14F-4D97-AF65-F5344CB8AC3E}">
        <p14:creationId xmlns:p14="http://schemas.microsoft.com/office/powerpoint/2010/main" val="3492086720"/>
      </p:ext>
    </p:extLst>
  </p:cSld>
  <p:clrMapOvr>
    <a:masterClrMapping/>
  </p:clrMapOvr>
  <p:timing>
    <p:tnLst>
      <p:par>
        <p:cTn id="1" dur="indefinite" restart="never" nodeType="tmRoot"/>
      </p:par>
    </p:tnLst>
  </p:timing>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ChangeArrowheads="1"/>
          </p:cNvSpPr>
          <p:nvPr/>
        </p:nvSpPr>
        <p:spPr bwMode="auto">
          <a:xfrm>
            <a:off x="250825" y="761033"/>
            <a:ext cx="878363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這表示 </a:t>
            </a:r>
            <a:r>
              <a:rPr lang="en-US" altLang="zh-HK" sz="2800">
                <a:latin typeface="Arial" charset="0"/>
                <a:cs typeface="Arial" charset="0"/>
              </a:rPr>
              <a:t>Fe</a:t>
            </a:r>
            <a:r>
              <a:rPr lang="en-US" altLang="zh-HK" sz="2800" baseline="30000">
                <a:latin typeface="Arial" charset="0"/>
                <a:cs typeface="Arial" charset="0"/>
              </a:rPr>
              <a:t>3+</a:t>
            </a:r>
            <a:r>
              <a:rPr lang="en-US" altLang="zh-HK" sz="2800">
                <a:latin typeface="Arial" charset="0"/>
                <a:cs typeface="Arial" charset="0"/>
              </a:rPr>
              <a:t>(aq) </a:t>
            </a:r>
            <a:r>
              <a:rPr lang="zh-TW" altLang="en-US" sz="2800"/>
              <a:t>的濃度減少，令部分 </a:t>
            </a:r>
            <a:r>
              <a:rPr lang="en-US" altLang="zh-HK" sz="2800">
                <a:latin typeface="Arial" charset="0"/>
                <a:cs typeface="Arial" charset="0"/>
              </a:rPr>
              <a:t>FeSCN</a:t>
            </a:r>
            <a:r>
              <a:rPr lang="en-US" altLang="zh-HK" sz="2800" baseline="30000">
                <a:latin typeface="Arial" charset="0"/>
                <a:cs typeface="Arial" charset="0"/>
              </a:rPr>
              <a:t>2+</a:t>
            </a:r>
            <a:r>
              <a:rPr lang="en-US" altLang="zh-HK" sz="2800">
                <a:latin typeface="Arial" charset="0"/>
                <a:cs typeface="Arial" charset="0"/>
              </a:rPr>
              <a:t>(aq)</a:t>
            </a:r>
            <a:r>
              <a:rPr lang="zh-TW" altLang="en-US" sz="2800"/>
              <a:t>轉化為 </a:t>
            </a:r>
            <a:r>
              <a:rPr lang="en-US" altLang="zh-HK" sz="2800">
                <a:latin typeface="Arial" charset="0"/>
                <a:cs typeface="Arial" charset="0"/>
              </a:rPr>
              <a:t>Fe</a:t>
            </a:r>
            <a:r>
              <a:rPr lang="en-US" altLang="zh-HK" sz="2800" baseline="30000">
                <a:latin typeface="Arial" charset="0"/>
                <a:cs typeface="Arial" charset="0"/>
              </a:rPr>
              <a:t>3+</a:t>
            </a:r>
            <a:r>
              <a:rPr lang="en-US" altLang="zh-HK" sz="2800">
                <a:latin typeface="Arial" charset="0"/>
                <a:cs typeface="Arial" charset="0"/>
              </a:rPr>
              <a:t>(aq) </a:t>
            </a:r>
            <a:r>
              <a:rPr lang="zh-TW" altLang="en-US" sz="2800">
                <a:latin typeface="Arial" charset="0"/>
                <a:cs typeface="Arial" charset="0"/>
              </a:rPr>
              <a:t>和 </a:t>
            </a:r>
            <a:r>
              <a:rPr lang="en-US" altLang="zh-HK" sz="2800">
                <a:latin typeface="Arial" charset="0"/>
                <a:cs typeface="Arial" charset="0"/>
              </a:rPr>
              <a:t>SCN</a:t>
            </a:r>
            <a:r>
              <a:rPr lang="en-US" altLang="zh-HK" sz="2800" baseline="30000">
                <a:latin typeface="Arial" charset="0"/>
                <a:cs typeface="Arial" charset="0"/>
              </a:rPr>
              <a:t>–</a:t>
            </a:r>
            <a:r>
              <a:rPr lang="en-US" altLang="zh-HK" sz="2800">
                <a:latin typeface="Arial" charset="0"/>
                <a:cs typeface="Arial" charset="0"/>
              </a:rPr>
              <a:t>(aq)</a:t>
            </a:r>
            <a:r>
              <a:rPr lang="zh-HK" altLang="en-US" sz="2800"/>
              <a:t>。</a:t>
            </a:r>
            <a:endParaRPr lang="en-US" altLang="zh-TW" sz="2800">
              <a:solidFill>
                <a:srgbClr val="3399FF"/>
              </a:solidFill>
              <a:latin typeface="Arial" charset="0"/>
              <a:ea typeface="Arial Unicode MS" pitchFamily="34" charset="-120"/>
              <a:cs typeface="Arial" charset="0"/>
            </a:endParaRPr>
          </a:p>
        </p:txBody>
      </p:sp>
      <p:sp>
        <p:nvSpPr>
          <p:cNvPr id="3" name="Rectangle 2"/>
          <p:cNvSpPr>
            <a:spLocks noChangeArrowheads="1"/>
          </p:cNvSpPr>
          <p:nvPr/>
        </p:nvSpPr>
        <p:spPr bwMode="auto">
          <a:xfrm>
            <a:off x="251520" y="2057127"/>
            <a:ext cx="510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b="1">
                <a:solidFill>
                  <a:srgbClr val="3399FF"/>
                </a:solidFill>
              </a:rPr>
              <a:t>平衡位置向左移動</a:t>
            </a:r>
            <a:r>
              <a:rPr lang="zh-TW" altLang="en-US" sz="2800"/>
              <a:t>。</a:t>
            </a:r>
            <a:endParaRPr lang="en-US" altLang="zh-TW" sz="2800">
              <a:solidFill>
                <a:srgbClr val="3399FF"/>
              </a:solidFill>
              <a:latin typeface="Arial" charset="0"/>
              <a:ea typeface="Arial Unicode MS" pitchFamily="34" charset="-120"/>
              <a:cs typeface="Arial" charset="0"/>
            </a:endParaRPr>
          </a:p>
        </p:txBody>
      </p:sp>
      <p:grpSp>
        <p:nvGrpSpPr>
          <p:cNvPr id="2" name="群組 3"/>
          <p:cNvGrpSpPr>
            <a:grpSpLocks/>
          </p:cNvGrpSpPr>
          <p:nvPr/>
        </p:nvGrpSpPr>
        <p:grpSpPr bwMode="auto">
          <a:xfrm>
            <a:off x="869057" y="4281016"/>
            <a:ext cx="7554913" cy="584200"/>
            <a:chOff x="899592" y="3057525"/>
            <a:chExt cx="7555273" cy="584775"/>
          </a:xfrm>
        </p:grpSpPr>
        <p:sp>
          <p:nvSpPr>
            <p:cNvPr id="13333" name="矩形 3"/>
            <p:cNvSpPr>
              <a:spLocks noChangeArrowheads="1"/>
            </p:cNvSpPr>
            <p:nvPr/>
          </p:nvSpPr>
          <p:spPr bwMode="auto">
            <a:xfrm>
              <a:off x="899592" y="3057525"/>
              <a:ext cx="755527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latin typeface="Arial" charset="0"/>
                  <a:cs typeface="Arial" charset="0"/>
                </a:rPr>
                <a:t>Fe</a:t>
              </a:r>
              <a:r>
                <a:rPr kumimoji="0" lang="en-US" altLang="zh-HK" sz="3200" baseline="30000">
                  <a:latin typeface="Arial" charset="0"/>
                  <a:cs typeface="Arial" charset="0"/>
                </a:rPr>
                <a:t>3+</a:t>
              </a:r>
              <a:r>
                <a:rPr kumimoji="0" lang="en-US" altLang="zh-HK" sz="3200">
                  <a:latin typeface="Arial" charset="0"/>
                  <a:cs typeface="Arial" charset="0"/>
                </a:rPr>
                <a:t>(aq) + SCN</a:t>
              </a:r>
              <a:r>
                <a:rPr kumimoji="0" lang="en-US" altLang="zh-HK" sz="3200" baseline="30000">
                  <a:latin typeface="Arial" charset="0"/>
                  <a:cs typeface="Arial" charset="0"/>
                </a:rPr>
                <a:t>–</a:t>
              </a:r>
              <a:r>
                <a:rPr kumimoji="0" lang="en-US" altLang="zh-HK" sz="3200">
                  <a:latin typeface="Arial" charset="0"/>
                  <a:cs typeface="Arial" charset="0"/>
                </a:rPr>
                <a:t>(aq)           FeSCN</a:t>
              </a:r>
              <a:r>
                <a:rPr kumimoji="0" lang="en-US" altLang="zh-HK" sz="3200" baseline="30000">
                  <a:latin typeface="Arial" charset="0"/>
                  <a:cs typeface="Arial" charset="0"/>
                </a:rPr>
                <a:t>2+</a:t>
              </a:r>
              <a:r>
                <a:rPr kumimoji="0" lang="en-US" altLang="zh-HK" sz="3200">
                  <a:latin typeface="Arial" charset="0"/>
                  <a:cs typeface="Arial" charset="0"/>
                </a:rPr>
                <a:t>(aq)</a:t>
              </a:r>
              <a:endParaRPr kumimoji="0" lang="zh-HK" altLang="en-US" sz="3200">
                <a:latin typeface="Arial" charset="0"/>
                <a:cs typeface="Arial" charset="0"/>
              </a:endParaRPr>
            </a:p>
          </p:txBody>
        </p:sp>
        <p:grpSp>
          <p:nvGrpSpPr>
            <p:cNvPr id="13334" name="群組 25"/>
            <p:cNvGrpSpPr>
              <a:grpSpLocks/>
            </p:cNvGrpSpPr>
            <p:nvPr/>
          </p:nvGrpSpPr>
          <p:grpSpPr bwMode="auto">
            <a:xfrm>
              <a:off x="4932040" y="3127375"/>
              <a:ext cx="792088" cy="445641"/>
              <a:chOff x="6012160" y="2636912"/>
              <a:chExt cx="956357" cy="276710"/>
            </a:xfrm>
          </p:grpSpPr>
          <p:cxnSp>
            <p:nvCxnSpPr>
              <p:cNvPr id="6" name="直線接點 5"/>
              <p:cNvCxnSpPr/>
              <p:nvPr/>
            </p:nvCxnSpPr>
            <p:spPr>
              <a:xfrm>
                <a:off x="6012153" y="2707997"/>
                <a:ext cx="93540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033238" y="2844160"/>
                <a:ext cx="93540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811467" y="2636955"/>
                <a:ext cx="136094" cy="7104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3238" y="2842186"/>
                <a:ext cx="136094" cy="7104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2" name="向右箭號 11"/>
          <p:cNvSpPr/>
          <p:nvPr/>
        </p:nvSpPr>
        <p:spPr>
          <a:xfrm rot="10800000">
            <a:off x="1438970" y="3785716"/>
            <a:ext cx="5842000" cy="314325"/>
          </a:xfrm>
          <a:prstGeom prst="rightArrow">
            <a:avLst>
              <a:gd name="adj1" fmla="val 50000"/>
              <a:gd name="adj2" fmla="val 121007"/>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11271" name="矩形 12"/>
          <p:cNvSpPr>
            <a:spLocks noChangeArrowheads="1"/>
          </p:cNvSpPr>
          <p:nvPr/>
        </p:nvSpPr>
        <p:spPr bwMode="auto">
          <a:xfrm>
            <a:off x="2231132" y="3323754"/>
            <a:ext cx="48561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把 </a:t>
            </a:r>
            <a:r>
              <a:rPr kumimoji="0" lang="en-US" altLang="zh-HK" sz="2000">
                <a:latin typeface="Arial" charset="0"/>
                <a:cs typeface="Arial" charset="0"/>
              </a:rPr>
              <a:t>Fe</a:t>
            </a:r>
            <a:r>
              <a:rPr kumimoji="0" lang="en-US" altLang="zh-HK" sz="2000" baseline="30000">
                <a:latin typeface="Arial" charset="0"/>
                <a:cs typeface="Arial" charset="0"/>
              </a:rPr>
              <a:t>3+</a:t>
            </a:r>
            <a:r>
              <a:rPr kumimoji="0" lang="en-US" altLang="zh-HK" sz="2000">
                <a:latin typeface="Arial" charset="0"/>
                <a:cs typeface="Arial" charset="0"/>
              </a:rPr>
              <a:t>(aq) </a:t>
            </a:r>
            <a:r>
              <a:rPr lang="zh-TW" altLang="en-US" sz="2000"/>
              <a:t>除去會令平衡位置 </a:t>
            </a:r>
            <a:r>
              <a:rPr lang="zh-TW" altLang="en-US" sz="2400" b="1">
                <a:solidFill>
                  <a:srgbClr val="3399FF"/>
                </a:solidFill>
              </a:rPr>
              <a:t>向左移</a:t>
            </a:r>
            <a:endParaRPr kumimoji="0" lang="zh-HK" altLang="en-US" sz="2400" b="1">
              <a:solidFill>
                <a:srgbClr val="3399FF"/>
              </a:solidFill>
              <a:latin typeface="Arial" charset="0"/>
              <a:cs typeface="Arial" charset="0"/>
            </a:endParaRPr>
          </a:p>
        </p:txBody>
      </p:sp>
      <p:sp>
        <p:nvSpPr>
          <p:cNvPr id="11272" name="文字方塊 11"/>
          <p:cNvSpPr txBox="1">
            <a:spLocks noChangeArrowheads="1"/>
          </p:cNvSpPr>
          <p:nvPr/>
        </p:nvSpPr>
        <p:spPr bwMode="auto">
          <a:xfrm>
            <a:off x="1007170" y="4793779"/>
            <a:ext cx="65468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a:solidFill>
                  <a:srgbClr val="FFCC00"/>
                </a:solidFill>
                <a:latin typeface="Arial" charset="0"/>
                <a:cs typeface="Arial" charset="0"/>
              </a:rPr>
              <a:t>黃色</a:t>
            </a:r>
            <a:r>
              <a:rPr kumimoji="0" lang="en-US" altLang="zh-HK" sz="3200">
                <a:solidFill>
                  <a:srgbClr val="3399FF"/>
                </a:solidFill>
                <a:latin typeface="Arial" charset="0"/>
                <a:cs typeface="Arial" charset="0"/>
              </a:rPr>
              <a:t>          </a:t>
            </a:r>
            <a:r>
              <a:rPr kumimoji="0" lang="zh-TW" altLang="en-US" sz="3200">
                <a:solidFill>
                  <a:srgbClr val="3399FF"/>
                </a:solidFill>
                <a:latin typeface="Arial" charset="0"/>
                <a:cs typeface="Arial" charset="0"/>
              </a:rPr>
              <a:t>無色</a:t>
            </a:r>
            <a:r>
              <a:rPr kumimoji="0" lang="en-US" altLang="zh-HK" sz="3200">
                <a:solidFill>
                  <a:srgbClr val="3399FF"/>
                </a:solidFill>
                <a:latin typeface="Arial" charset="0"/>
                <a:cs typeface="Arial" charset="0"/>
              </a:rPr>
              <a:t>                    </a:t>
            </a:r>
            <a:r>
              <a:rPr kumimoji="0" lang="zh-TW" altLang="en-US" sz="3200">
                <a:solidFill>
                  <a:srgbClr val="3399FF"/>
                </a:solidFill>
                <a:latin typeface="Arial" charset="0"/>
                <a:cs typeface="Arial" charset="0"/>
              </a:rPr>
              <a:t>深紅色</a:t>
            </a:r>
            <a:endParaRPr kumimoji="0" lang="zh-HK" altLang="en-US" sz="3200">
              <a:solidFill>
                <a:srgbClr val="3399FF"/>
              </a:solidFill>
              <a:latin typeface="Arial" charset="0"/>
              <a:cs typeface="Arial" charset="0"/>
            </a:endParaRPr>
          </a:p>
        </p:txBody>
      </p:sp>
    </p:spTree>
    <p:extLst>
      <p:ext uri="{BB962C8B-B14F-4D97-AF65-F5344CB8AC3E}">
        <p14:creationId xmlns:p14="http://schemas.microsoft.com/office/powerpoint/2010/main" val="1836304924"/>
      </p:ext>
    </p:extLst>
  </p:cSld>
  <p:clrMapOvr>
    <a:masterClrMapping/>
  </p:clrMapOvr>
  <p:timing>
    <p:tnLst>
      <p:par>
        <p:cTn id="1" dur="indefinite" restart="never" nodeType="tmRoot"/>
      </p:par>
    </p:tnLst>
  </p:timing>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5"/>
          <p:cNvSpPr>
            <a:spLocks noChangeArrowheads="1"/>
          </p:cNvSpPr>
          <p:nvPr/>
        </p:nvSpPr>
        <p:spPr bwMode="auto">
          <a:xfrm>
            <a:off x="323850" y="333375"/>
            <a:ext cx="63357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CC0066"/>
                </a:solidFill>
              </a:rPr>
              <a:t>平衡位置的移動</a:t>
            </a:r>
            <a:r>
              <a:rPr lang="en-US" altLang="zh-TW" sz="3200" b="1">
                <a:solidFill>
                  <a:srgbClr val="CC0066"/>
                </a:solidFill>
              </a:rPr>
              <a:t> </a:t>
            </a:r>
            <a:r>
              <a:rPr lang="zh-TW" altLang="en-US" sz="3200" b="1">
                <a:solidFill>
                  <a:srgbClr val="CC0066"/>
                </a:solidFill>
              </a:rPr>
              <a:t>及 反應商數</a:t>
            </a:r>
            <a:r>
              <a:rPr lang="en-US" altLang="zh-TW" sz="3200" b="1">
                <a:solidFill>
                  <a:srgbClr val="CC0066"/>
                </a:solidFill>
              </a:rPr>
              <a:t> (Q</a:t>
            </a:r>
            <a:r>
              <a:rPr lang="en-US" altLang="zh-TW" sz="3200" b="1" baseline="-25000">
                <a:solidFill>
                  <a:srgbClr val="CC0066"/>
                </a:solidFill>
              </a:rPr>
              <a:t>c</a:t>
            </a:r>
            <a:r>
              <a:rPr lang="en-US" altLang="zh-TW" sz="3200" b="1">
                <a:solidFill>
                  <a:srgbClr val="CC0066"/>
                </a:solidFill>
              </a:rPr>
              <a:t>)</a:t>
            </a:r>
            <a:endParaRPr lang="en-US" altLang="zh-TW" sz="3200" b="1" baseline="-25000">
              <a:solidFill>
                <a:srgbClr val="CC0066"/>
              </a:solidFill>
            </a:endParaRPr>
          </a:p>
        </p:txBody>
      </p:sp>
      <p:sp>
        <p:nvSpPr>
          <p:cNvPr id="3" name="Rectangle 2"/>
          <p:cNvSpPr>
            <a:spLocks noChangeArrowheads="1"/>
          </p:cNvSpPr>
          <p:nvPr/>
        </p:nvSpPr>
        <p:spPr bwMode="auto">
          <a:xfrm>
            <a:off x="323850" y="1125538"/>
            <a:ext cx="8820150" cy="579437"/>
          </a:xfrm>
          <a:prstGeom prst="rect">
            <a:avLst/>
          </a:prstGeom>
          <a:noFill/>
          <a:ln>
            <a:noFill/>
          </a:ln>
          <a:effectLst/>
          <a:extLst/>
        </p:spPr>
        <p:txBody>
          <a:bodyPr>
            <a:spAutoFit/>
          </a:bodyPr>
          <a:lstStyle>
            <a:lvl1pPr marL="533400" indent="-533400"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3"/>
              </a:buBlip>
              <a:defRPr/>
            </a:pPr>
            <a:r>
              <a:rPr lang="zh-TW" altLang="en-US" sz="2800" dirty="0" smtClean="0">
                <a:latin typeface="Arial" charset="0"/>
                <a:cs typeface="Arial" charset="0"/>
              </a:rPr>
              <a:t>計算 </a:t>
            </a:r>
            <a:r>
              <a:rPr lang="zh-TW" altLang="en-US" sz="3200" b="1" dirty="0" smtClean="0">
                <a:solidFill>
                  <a:srgbClr val="3399FF"/>
                </a:solidFill>
                <a:latin typeface="Arial" charset="0"/>
                <a:cs typeface="Arial" charset="0"/>
              </a:rPr>
              <a:t>反應商數</a:t>
            </a:r>
            <a:r>
              <a:rPr lang="en-US" altLang="zh-HK" sz="3200" b="1" dirty="0" smtClean="0">
                <a:solidFill>
                  <a:srgbClr val="3399FF"/>
                </a:solidFill>
                <a:latin typeface="Arial" charset="0"/>
                <a:cs typeface="Arial" charset="0"/>
              </a:rPr>
              <a:t> </a:t>
            </a:r>
            <a:r>
              <a:rPr lang="en-US" altLang="zh-HK" sz="3200" dirty="0" smtClean="0">
                <a:latin typeface="Arial" charset="0"/>
                <a:cs typeface="Arial" charset="0"/>
              </a:rPr>
              <a:t>(</a:t>
            </a:r>
            <a:r>
              <a:rPr lang="en-US" altLang="zh-HK" sz="3200" b="1" dirty="0" smtClean="0">
                <a:solidFill>
                  <a:srgbClr val="3399FF"/>
                </a:solidFill>
                <a:latin typeface="Arial" charset="0"/>
                <a:cs typeface="Arial" charset="0"/>
              </a:rPr>
              <a:t>Q</a:t>
            </a:r>
            <a:r>
              <a:rPr lang="en-US" altLang="zh-HK" sz="3200" b="1" baseline="-25000" dirty="0" smtClean="0">
                <a:solidFill>
                  <a:srgbClr val="3399FF"/>
                </a:solidFill>
                <a:latin typeface="Arial" charset="0"/>
                <a:cs typeface="Arial" charset="0"/>
              </a:rPr>
              <a:t>c</a:t>
            </a:r>
            <a:r>
              <a:rPr lang="en-US" altLang="zh-HK" sz="3200" dirty="0" smtClean="0">
                <a:latin typeface="Arial" charset="0"/>
                <a:cs typeface="Arial" charset="0"/>
              </a:rPr>
              <a:t>)</a:t>
            </a:r>
            <a:r>
              <a:rPr lang="en-US" altLang="zh-HK" sz="2800" dirty="0" smtClean="0">
                <a:latin typeface="Arial" charset="0"/>
                <a:cs typeface="Arial" charset="0"/>
              </a:rPr>
              <a:t> </a:t>
            </a:r>
            <a:r>
              <a:rPr lang="zh-TW" altLang="en-US" sz="2800" dirty="0" smtClean="0">
                <a:latin typeface="+mn-ea"/>
                <a:cs typeface="Arial" charset="0"/>
              </a:rPr>
              <a:t>可找出平衡位置的移動方向。</a:t>
            </a:r>
            <a:endParaRPr lang="en-US" altLang="zh-TW" sz="2800" dirty="0" smtClean="0">
              <a:latin typeface="+mn-ea"/>
              <a:cs typeface="Arial" charset="0"/>
            </a:endParaRPr>
          </a:p>
        </p:txBody>
      </p:sp>
      <p:sp>
        <p:nvSpPr>
          <p:cNvPr id="12292" name="矩形 5"/>
          <p:cNvSpPr>
            <a:spLocks noChangeArrowheads="1"/>
          </p:cNvSpPr>
          <p:nvPr/>
        </p:nvSpPr>
        <p:spPr bwMode="auto">
          <a:xfrm>
            <a:off x="2771775" y="3408387"/>
            <a:ext cx="35607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i="1">
                <a:latin typeface="Arial" charset="0"/>
                <a:cs typeface="Arial" charset="0"/>
              </a:rPr>
              <a:t>aA </a:t>
            </a:r>
            <a:r>
              <a:rPr kumimoji="0" lang="en-US" altLang="zh-HK" sz="2800">
                <a:latin typeface="Arial" charset="0"/>
                <a:cs typeface="Arial" charset="0"/>
              </a:rPr>
              <a:t>+ </a:t>
            </a:r>
            <a:r>
              <a:rPr kumimoji="0" lang="en-US" altLang="zh-HK" sz="2800" i="1">
                <a:latin typeface="Arial" charset="0"/>
                <a:cs typeface="Arial" charset="0"/>
              </a:rPr>
              <a:t>bB        cC </a:t>
            </a:r>
            <a:r>
              <a:rPr kumimoji="0" lang="en-US" altLang="zh-HK" sz="2800">
                <a:latin typeface="Arial" charset="0"/>
                <a:cs typeface="Arial" charset="0"/>
              </a:rPr>
              <a:t>+ </a:t>
            </a:r>
            <a:r>
              <a:rPr kumimoji="0" lang="en-US" altLang="zh-HK" sz="2800" i="1">
                <a:latin typeface="Arial" charset="0"/>
                <a:cs typeface="Arial" charset="0"/>
              </a:rPr>
              <a:t>dD</a:t>
            </a:r>
            <a:endParaRPr kumimoji="0" lang="zh-HK" altLang="en-US" sz="2800">
              <a:latin typeface="Arial" charset="0"/>
              <a:cs typeface="Arial" charset="0"/>
            </a:endParaRPr>
          </a:p>
        </p:txBody>
      </p:sp>
      <p:grpSp>
        <p:nvGrpSpPr>
          <p:cNvPr id="2" name="群組 25"/>
          <p:cNvGrpSpPr>
            <a:grpSpLocks/>
          </p:cNvGrpSpPr>
          <p:nvPr/>
        </p:nvGrpSpPr>
        <p:grpSpPr bwMode="auto">
          <a:xfrm>
            <a:off x="4271963" y="3551262"/>
            <a:ext cx="523875" cy="239712"/>
            <a:chOff x="6012160" y="2636912"/>
            <a:chExt cx="956357" cy="276710"/>
          </a:xfrm>
        </p:grpSpPr>
        <p:cxnSp>
          <p:nvCxnSpPr>
            <p:cNvPr id="8" name="直線接點 7"/>
            <p:cNvCxnSpPr/>
            <p:nvPr/>
          </p:nvCxnSpPr>
          <p:spPr>
            <a:xfrm>
              <a:off x="6012160" y="2708380"/>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2445" y="2843986"/>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p:nvPr/>
          </p:nvCxnSpPr>
          <p:spPr>
            <a:xfrm>
              <a:off x="6812022" y="2636912"/>
              <a:ext cx="136208"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接點 10"/>
            <p:cNvCxnSpPr/>
            <p:nvPr/>
          </p:nvCxnSpPr>
          <p:spPr>
            <a:xfrm>
              <a:off x="6032445" y="2842154"/>
              <a:ext cx="136209"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群組 1"/>
          <p:cNvGrpSpPr>
            <a:grpSpLocks/>
          </p:cNvGrpSpPr>
          <p:nvPr/>
        </p:nvGrpSpPr>
        <p:grpSpPr bwMode="auto">
          <a:xfrm>
            <a:off x="2916238" y="4200549"/>
            <a:ext cx="2857500" cy="1274763"/>
            <a:chOff x="3059832" y="4119046"/>
            <a:chExt cx="2858475" cy="1276094"/>
          </a:xfrm>
        </p:grpSpPr>
        <p:graphicFrame>
          <p:nvGraphicFramePr>
            <p:cNvPr id="14349" name="物件 12"/>
            <p:cNvGraphicFramePr>
              <a:graphicFrameLocks noChangeAspect="1"/>
            </p:cNvGraphicFramePr>
            <p:nvPr/>
          </p:nvGraphicFramePr>
          <p:xfrm>
            <a:off x="4325987" y="4119046"/>
            <a:ext cx="1398141" cy="562296"/>
          </p:xfrm>
          <a:graphic>
            <a:graphicData uri="http://schemas.openxmlformats.org/presentationml/2006/ole">
              <mc:AlternateContent xmlns:mc="http://schemas.openxmlformats.org/markup-compatibility/2006">
                <mc:Choice xmlns:v="urn:schemas-microsoft-com:vml" Requires="v">
                  <p:oleObj spid="_x0000_s89148" name="方程式" r:id="rId4" imgW="1168400" imgH="469900" progId="Equation.3">
                    <p:embed/>
                  </p:oleObj>
                </mc:Choice>
                <mc:Fallback>
                  <p:oleObj name="方程式" r:id="rId4" imgW="1168400" imgH="4699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5987" y="4119046"/>
                          <a:ext cx="1398141" cy="562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350" name="文字方塊 13"/>
            <p:cNvSpPr txBox="1">
              <a:spLocks noChangeArrowheads="1"/>
            </p:cNvSpPr>
            <p:nvPr/>
          </p:nvSpPr>
          <p:spPr bwMode="auto">
            <a:xfrm>
              <a:off x="3059832" y="4470375"/>
              <a:ext cx="285847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latin typeface="Arial" charset="0"/>
                  <a:cs typeface="Arial" charset="0"/>
                </a:rPr>
                <a:t>Q</a:t>
              </a:r>
              <a:r>
                <a:rPr kumimoji="0" lang="en-US" altLang="zh-HK" sz="3200" baseline="-25000">
                  <a:latin typeface="Arial" charset="0"/>
                  <a:cs typeface="Arial" charset="0"/>
                </a:rPr>
                <a:t>c</a:t>
              </a:r>
              <a:r>
                <a:rPr kumimoji="0" lang="en-US" altLang="zh-HK" sz="3200">
                  <a:latin typeface="Arial" charset="0"/>
                  <a:cs typeface="Arial" charset="0"/>
                </a:rPr>
                <a:t> =  </a:t>
              </a:r>
              <a:r>
                <a:rPr kumimoji="0" lang="en-US" altLang="zh-HK" sz="3200" baseline="45000">
                  <a:latin typeface="Arial" charset="0"/>
                  <a:cs typeface="Arial" charset="0"/>
                </a:rPr>
                <a:t>__________</a:t>
              </a:r>
              <a:r>
                <a:rPr kumimoji="0" lang="en-US" altLang="zh-HK" sz="3200">
                  <a:latin typeface="Arial" charset="0"/>
                  <a:cs typeface="Arial" charset="0"/>
                </a:rPr>
                <a:t> </a:t>
              </a:r>
              <a:endParaRPr kumimoji="0" lang="zh-HK" altLang="en-US" sz="3200">
                <a:latin typeface="Arial" charset="0"/>
                <a:cs typeface="Arial" charset="0"/>
              </a:endParaRPr>
            </a:p>
          </p:txBody>
        </p:sp>
        <p:graphicFrame>
          <p:nvGraphicFramePr>
            <p:cNvPr id="14351" name="物件 14"/>
            <p:cNvGraphicFramePr>
              <a:graphicFrameLocks noChangeAspect="1"/>
            </p:cNvGraphicFramePr>
            <p:nvPr/>
          </p:nvGraphicFramePr>
          <p:xfrm>
            <a:off x="4269563" y="4797152"/>
            <a:ext cx="1454565" cy="597988"/>
          </p:xfrm>
          <a:graphic>
            <a:graphicData uri="http://schemas.openxmlformats.org/presentationml/2006/ole">
              <mc:AlternateContent xmlns:mc="http://schemas.openxmlformats.org/markup-compatibility/2006">
                <mc:Choice xmlns:v="urn:schemas-microsoft-com:vml" Requires="v">
                  <p:oleObj spid="_x0000_s89149" name="方程式" r:id="rId6" imgW="1143000" imgH="469900" progId="Equation.3">
                    <p:embed/>
                  </p:oleObj>
                </mc:Choice>
                <mc:Fallback>
                  <p:oleObj name="方程式" r:id="rId6" imgW="1143000" imgH="4699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69563" y="4797152"/>
                          <a:ext cx="1454565" cy="59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sp>
        <p:nvSpPr>
          <p:cNvPr id="16" name="Rectangle 6"/>
          <p:cNvSpPr>
            <a:spLocks noChangeArrowheads="1"/>
          </p:cNvSpPr>
          <p:nvPr/>
        </p:nvSpPr>
        <p:spPr bwMode="auto">
          <a:xfrm>
            <a:off x="395288" y="5827290"/>
            <a:ext cx="3465512" cy="554038"/>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HK" altLang="zh-HK" sz="2400">
              <a:latin typeface="Times New Roman" pitchFamily="18" charset="0"/>
            </a:endParaRPr>
          </a:p>
        </p:txBody>
      </p:sp>
      <p:sp>
        <p:nvSpPr>
          <p:cNvPr id="19" name="Text Box 5"/>
          <p:cNvSpPr txBox="1">
            <a:spLocks noChangeArrowheads="1"/>
          </p:cNvSpPr>
          <p:nvPr/>
        </p:nvSpPr>
        <p:spPr bwMode="auto">
          <a:xfrm>
            <a:off x="395288" y="5809828"/>
            <a:ext cx="34655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800">
                <a:latin typeface="Arial" charset="0"/>
                <a:cs typeface="Arial" charset="0"/>
              </a:rPr>
              <a:t>Q</a:t>
            </a:r>
            <a:r>
              <a:rPr lang="en-US" altLang="zh-HK" sz="2800" baseline="-25000">
                <a:latin typeface="Arial" charset="0"/>
                <a:cs typeface="Arial" charset="0"/>
              </a:rPr>
              <a:t>c </a:t>
            </a:r>
            <a:r>
              <a:rPr lang="zh-TW" altLang="en-US" sz="2800">
                <a:latin typeface="Arial" charset="0"/>
                <a:cs typeface="Arial" charset="0"/>
              </a:rPr>
              <a:t>與 </a:t>
            </a:r>
            <a:r>
              <a:rPr lang="en-US" altLang="zh-HK" sz="2800">
                <a:latin typeface="Arial" charset="0"/>
                <a:cs typeface="Arial" charset="0"/>
              </a:rPr>
              <a:t>K</a:t>
            </a:r>
            <a:r>
              <a:rPr lang="en-US" altLang="zh-HK" sz="2800" baseline="-25000">
                <a:latin typeface="Arial" charset="0"/>
                <a:cs typeface="Arial" charset="0"/>
              </a:rPr>
              <a:t>c </a:t>
            </a:r>
            <a:r>
              <a:rPr lang="zh-TW" altLang="en-US" sz="2800">
                <a:latin typeface="Arial" charset="0"/>
                <a:cs typeface="Arial" charset="0"/>
              </a:rPr>
              <a:t>的單位相同</a:t>
            </a:r>
            <a:endParaRPr lang="en-US" altLang="zh-TW" sz="2800">
              <a:latin typeface="Arial" charset="0"/>
              <a:cs typeface="Arial" charset="0"/>
            </a:endParaRPr>
          </a:p>
        </p:txBody>
      </p:sp>
      <p:sp>
        <p:nvSpPr>
          <p:cNvPr id="20" name="Rectangle 2"/>
          <p:cNvSpPr>
            <a:spLocks noChangeArrowheads="1"/>
          </p:cNvSpPr>
          <p:nvPr/>
        </p:nvSpPr>
        <p:spPr bwMode="auto">
          <a:xfrm>
            <a:off x="323850" y="2019324"/>
            <a:ext cx="7561263" cy="1077913"/>
          </a:xfrm>
          <a:prstGeom prst="rect">
            <a:avLst/>
          </a:prstGeom>
          <a:noFill/>
          <a:ln>
            <a:noFill/>
          </a:ln>
          <a:effectLst/>
          <a:extLst/>
        </p:spPr>
        <p:txBody>
          <a:bodyPr>
            <a:spAutoFit/>
          </a:bodyPr>
          <a:lstStyle>
            <a:lvl1pPr marL="533400" indent="-533400"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buFontTx/>
              <a:buBlip>
                <a:blip r:embed="rId3"/>
              </a:buBlip>
              <a:defRPr/>
            </a:pPr>
            <a:r>
              <a:rPr lang="en-US" altLang="zh-HK" sz="3200" dirty="0" smtClean="0">
                <a:latin typeface="Arial" panose="020B0604020202020204" pitchFamily="34" charset="0"/>
                <a:cs typeface="Arial" panose="020B0604020202020204" pitchFamily="34" charset="0"/>
              </a:rPr>
              <a:t>Q</a:t>
            </a:r>
            <a:r>
              <a:rPr lang="en-US" altLang="zh-HK" sz="3200" baseline="-25000" dirty="0" smtClean="0">
                <a:latin typeface="Arial" panose="020B0604020202020204" pitchFamily="34" charset="0"/>
                <a:cs typeface="Arial" panose="020B0604020202020204" pitchFamily="34" charset="0"/>
              </a:rPr>
              <a:t>c</a:t>
            </a:r>
            <a:r>
              <a:rPr lang="en-US" altLang="zh-HK" sz="2800" baseline="-25000" dirty="0" smtClean="0">
                <a:latin typeface="Arial" panose="020B0604020202020204" pitchFamily="34" charset="0"/>
                <a:cs typeface="Arial" panose="020B0604020202020204" pitchFamily="34" charset="0"/>
              </a:rPr>
              <a:t> </a:t>
            </a:r>
            <a:r>
              <a:rPr lang="zh-TW" altLang="en-US" sz="2800" dirty="0" smtClean="0"/>
              <a:t>可從 </a:t>
            </a:r>
            <a:r>
              <a:rPr lang="zh-TW" altLang="en-US" sz="3200" b="1" dirty="0" smtClean="0">
                <a:solidFill>
                  <a:srgbClr val="3399FF"/>
                </a:solidFill>
              </a:rPr>
              <a:t>任何指定時刻</a:t>
            </a:r>
            <a:r>
              <a:rPr lang="zh-TW" altLang="en-US" sz="2800" b="1" dirty="0" smtClean="0">
                <a:solidFill>
                  <a:srgbClr val="3399FF"/>
                </a:solidFill>
              </a:rPr>
              <a:t> </a:t>
            </a:r>
            <a:r>
              <a:rPr lang="zh-TW" altLang="en-US" sz="2800" dirty="0" smtClean="0"/>
              <a:t>的濃度計算出來，            而 </a:t>
            </a:r>
            <a:r>
              <a:rPr lang="zh-TW" altLang="en-US" sz="3200" b="1" dirty="0" smtClean="0">
                <a:solidFill>
                  <a:srgbClr val="3399FF"/>
                </a:solidFill>
              </a:rPr>
              <a:t>不一定處於平衡狀態</a:t>
            </a:r>
            <a:r>
              <a:rPr lang="zh-HK" altLang="en-US" sz="3200" b="1" dirty="0" smtClean="0">
                <a:solidFill>
                  <a:srgbClr val="3399FF"/>
                </a:solidFill>
              </a:rPr>
              <a:t>下</a:t>
            </a:r>
            <a:r>
              <a:rPr lang="zh-HK" altLang="en-US" sz="2800" dirty="0" smtClean="0"/>
              <a:t>。</a:t>
            </a:r>
            <a:endParaRPr lang="en-US" altLang="zh-TW" sz="2800" dirty="0" smtClean="0">
              <a:latin typeface="+mn-ea"/>
              <a:cs typeface="Arial" charset="0"/>
            </a:endParaRPr>
          </a:p>
        </p:txBody>
      </p:sp>
    </p:spTree>
    <p:extLst>
      <p:ext uri="{BB962C8B-B14F-4D97-AF65-F5344CB8AC3E}">
        <p14:creationId xmlns:p14="http://schemas.microsoft.com/office/powerpoint/2010/main" val="1337020287"/>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6"/>
          <p:cNvSpPr>
            <a:spLocks noChangeArrowheads="1"/>
          </p:cNvSpPr>
          <p:nvPr/>
        </p:nvSpPr>
        <p:spPr bwMode="auto">
          <a:xfrm>
            <a:off x="250825" y="692150"/>
            <a:ext cx="3025775" cy="5492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3000"/>
              <a:t>分子式和結構式</a:t>
            </a:r>
            <a:endParaRPr lang="en-US" altLang="zh-TW" sz="3000"/>
          </a:p>
        </p:txBody>
      </p:sp>
      <p:sp>
        <p:nvSpPr>
          <p:cNvPr id="28675" name="Rectangle 7"/>
          <p:cNvSpPr>
            <a:spLocks noChangeArrowheads="1"/>
          </p:cNvSpPr>
          <p:nvPr/>
        </p:nvSpPr>
        <p:spPr bwMode="auto">
          <a:xfrm>
            <a:off x="250825" y="1689100"/>
            <a:ext cx="8820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在原子符號之間的一個鍵合電子對可用一條橫線 </a:t>
            </a:r>
            <a:r>
              <a:rPr lang="en-US" altLang="zh-TW" sz="2800" b="0"/>
              <a:t>(–) </a:t>
            </a:r>
            <a:r>
              <a:rPr lang="zh-TW" altLang="en-US" sz="2800" b="0"/>
              <a:t>來表示。</a:t>
            </a:r>
            <a:endParaRPr lang="en-US" altLang="zh-TW" sz="2800" b="0"/>
          </a:p>
        </p:txBody>
      </p:sp>
      <p:sp>
        <p:nvSpPr>
          <p:cNvPr id="12" name="Rectangle 7"/>
          <p:cNvSpPr>
            <a:spLocks noChangeArrowheads="1"/>
          </p:cNvSpPr>
          <p:nvPr/>
        </p:nvSpPr>
        <p:spPr bwMode="auto">
          <a:xfrm>
            <a:off x="179388" y="4653136"/>
            <a:ext cx="91455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en-US" altLang="zh-TW" sz="2800" b="0" dirty="0"/>
              <a:t>Cl–Cl</a:t>
            </a:r>
            <a:r>
              <a:rPr lang="zh-TW" altLang="en-US" sz="2800" b="0" dirty="0"/>
              <a:t>、</a:t>
            </a:r>
            <a:r>
              <a:rPr lang="en-US" altLang="zh-TW" sz="2800" b="0" dirty="0"/>
              <a:t>O=O </a:t>
            </a:r>
            <a:r>
              <a:rPr lang="zh-TW" altLang="en-US" sz="2800" b="0" dirty="0"/>
              <a:t>和</a:t>
            </a:r>
            <a:r>
              <a:rPr lang="en-US" altLang="zh-TW" sz="2800" b="0" dirty="0"/>
              <a:t> N≡N </a:t>
            </a:r>
            <a:r>
              <a:rPr lang="zh-TW" altLang="en-US" sz="2800" b="0" dirty="0"/>
              <a:t>分別是這三種元素的 </a:t>
            </a:r>
            <a:r>
              <a:rPr lang="zh-TW" altLang="en-US" dirty="0">
                <a:solidFill>
                  <a:srgbClr val="3399FF"/>
                </a:solidFill>
              </a:rPr>
              <a:t>結構式</a:t>
            </a:r>
            <a:r>
              <a:rPr lang="zh-TW" altLang="en-US" sz="2800" b="0" dirty="0"/>
              <a:t>。</a:t>
            </a:r>
            <a:endParaRPr lang="en-US" altLang="zh-TW" sz="2800" b="0" dirty="0"/>
          </a:p>
        </p:txBody>
      </p:sp>
      <p:sp>
        <p:nvSpPr>
          <p:cNvPr id="13" name="Rectangle 7"/>
          <p:cNvSpPr>
            <a:spLocks noChangeArrowheads="1"/>
          </p:cNvSpPr>
          <p:nvPr/>
        </p:nvSpPr>
        <p:spPr bwMode="auto">
          <a:xfrm>
            <a:off x="179388" y="3212976"/>
            <a:ext cx="89646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en-US" altLang="zh-TW" sz="2800" b="0" dirty="0"/>
              <a:t>Cl</a:t>
            </a:r>
            <a:r>
              <a:rPr lang="en-US" altLang="zh-TW" sz="2800" b="0" baseline="-25000" dirty="0"/>
              <a:t>2</a:t>
            </a:r>
            <a:r>
              <a:rPr lang="zh-TW" altLang="en-US" sz="2800" b="0" dirty="0"/>
              <a:t>、</a:t>
            </a:r>
            <a:r>
              <a:rPr lang="en-US" altLang="zh-TW" sz="2800" b="0" dirty="0"/>
              <a:t>O</a:t>
            </a:r>
            <a:r>
              <a:rPr lang="en-US" altLang="zh-TW" sz="2800" b="0" baseline="-25000" dirty="0"/>
              <a:t>2</a:t>
            </a:r>
            <a:r>
              <a:rPr lang="en-US" altLang="zh-TW" sz="2800" b="0" dirty="0"/>
              <a:t> </a:t>
            </a:r>
            <a:r>
              <a:rPr lang="zh-TW" altLang="en-US" sz="2800" b="0" dirty="0"/>
              <a:t>和 </a:t>
            </a:r>
            <a:r>
              <a:rPr lang="en-US" altLang="zh-TW" sz="2800" b="0" dirty="0"/>
              <a:t>N</a:t>
            </a:r>
            <a:r>
              <a:rPr lang="en-US" altLang="zh-TW" sz="2800" b="0" baseline="-25000" dirty="0"/>
              <a:t>2</a:t>
            </a:r>
            <a:r>
              <a:rPr lang="zh-TW" altLang="en-US" sz="2800" b="0" dirty="0"/>
              <a:t> 分別是這三種元素的 </a:t>
            </a:r>
            <a:r>
              <a:rPr lang="zh-TW" altLang="en-US" dirty="0">
                <a:solidFill>
                  <a:srgbClr val="3399FF"/>
                </a:solidFill>
              </a:rPr>
              <a:t>分子式</a:t>
            </a:r>
            <a:r>
              <a:rPr lang="zh-TW" altLang="en-US" sz="2800" b="0" dirty="0"/>
              <a:t>。</a:t>
            </a:r>
            <a:endParaRPr lang="en-US" altLang="zh-TW" sz="2800" dirty="0">
              <a:solidFill>
                <a:srgbClr val="3399FF"/>
              </a:solidFill>
            </a:endParaRPr>
          </a:p>
        </p:txBody>
      </p:sp>
    </p:spTree>
    <p:extLst>
      <p:ext uri="{BB962C8B-B14F-4D97-AF65-F5344CB8AC3E}">
        <p14:creationId xmlns:p14="http://schemas.microsoft.com/office/powerpoint/2010/main" val="484477029"/>
      </p:ext>
    </p:extLst>
  </p:cSld>
  <p:clrMapOvr>
    <a:masterClrMapping/>
  </p:clrMapOvr>
  <p:timing>
    <p:tnLst>
      <p:par>
        <p:cTn id="1" dur="indefinite" restart="never" nodeType="tmRoot"/>
      </p:par>
    </p:tnLst>
  </p:timing>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323726" y="551582"/>
            <a:ext cx="864076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透過 </a:t>
            </a:r>
            <a:r>
              <a:rPr lang="zh-TW" altLang="en-US" sz="3200" b="1" dirty="0">
                <a:solidFill>
                  <a:srgbClr val="3399FF"/>
                </a:solidFill>
              </a:rPr>
              <a:t>比較 </a:t>
            </a:r>
            <a:r>
              <a:rPr lang="en-US" altLang="zh-HK" sz="3200" b="1" dirty="0">
                <a:solidFill>
                  <a:srgbClr val="3399FF"/>
                </a:solidFill>
                <a:latin typeface="Arial" charset="0"/>
                <a:cs typeface="Arial" charset="0"/>
              </a:rPr>
              <a:t>Q</a:t>
            </a:r>
            <a:r>
              <a:rPr lang="en-US" altLang="zh-HK" sz="3200" b="1" baseline="-25000" dirty="0">
                <a:solidFill>
                  <a:srgbClr val="3399FF"/>
                </a:solidFill>
                <a:latin typeface="Arial" charset="0"/>
                <a:cs typeface="Arial" charset="0"/>
              </a:rPr>
              <a:t>c </a:t>
            </a:r>
            <a:r>
              <a:rPr lang="zh-TW" altLang="en-US" sz="3200" b="1" dirty="0">
                <a:solidFill>
                  <a:srgbClr val="3399FF"/>
                </a:solidFill>
              </a:rPr>
              <a:t>值和 </a:t>
            </a:r>
            <a:r>
              <a:rPr lang="en-US" altLang="zh-HK" sz="3200" b="1" dirty="0">
                <a:solidFill>
                  <a:srgbClr val="3399FF"/>
                </a:solidFill>
                <a:latin typeface="Arial" charset="0"/>
                <a:cs typeface="Arial" charset="0"/>
              </a:rPr>
              <a:t>K</a:t>
            </a:r>
            <a:r>
              <a:rPr lang="en-US" altLang="zh-HK" sz="3200" b="1" baseline="-25000" dirty="0">
                <a:solidFill>
                  <a:srgbClr val="3399FF"/>
                </a:solidFill>
                <a:latin typeface="Arial" charset="0"/>
                <a:cs typeface="Arial" charset="0"/>
              </a:rPr>
              <a:t>c </a:t>
            </a:r>
            <a:r>
              <a:rPr lang="zh-TW" altLang="en-US" sz="3200" b="1" dirty="0">
                <a:solidFill>
                  <a:srgbClr val="3399FF"/>
                </a:solidFill>
              </a:rPr>
              <a:t>值</a:t>
            </a:r>
            <a:r>
              <a:rPr lang="zh-TW" altLang="en-US" sz="2800" dirty="0"/>
              <a:t>，可預測反應混合物的平衡位置的 </a:t>
            </a:r>
            <a:r>
              <a:rPr lang="zh-HK" altLang="en-US" sz="3200" b="1" dirty="0">
                <a:solidFill>
                  <a:srgbClr val="3399FF"/>
                </a:solidFill>
              </a:rPr>
              <a:t>移動方向</a:t>
            </a:r>
            <a:r>
              <a:rPr lang="zh-HK" altLang="en-US" sz="2800" dirty="0"/>
              <a:t>。</a:t>
            </a:r>
            <a:endParaRPr lang="en-US" altLang="zh-TW" sz="2800" dirty="0">
              <a:solidFill>
                <a:srgbClr val="3399FF"/>
              </a:solidFill>
              <a:latin typeface="Arial" charset="0"/>
              <a:ea typeface="Arial Unicode MS" pitchFamily="34" charset="-120"/>
              <a:cs typeface="Arial" charset="0"/>
            </a:endParaRPr>
          </a:p>
        </p:txBody>
      </p:sp>
      <p:sp>
        <p:nvSpPr>
          <p:cNvPr id="6" name="矩形 1"/>
          <p:cNvSpPr>
            <a:spLocks noChangeArrowheads="1"/>
          </p:cNvSpPr>
          <p:nvPr/>
        </p:nvSpPr>
        <p:spPr bwMode="auto">
          <a:xfrm>
            <a:off x="1071563" y="3355106"/>
            <a:ext cx="7143750" cy="317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0000">
                <a:solidFill>
                  <a:srgbClr val="3399FF"/>
                </a:solidFill>
                <a:latin typeface="標楷體" pitchFamily="65" charset="-120"/>
                <a:ea typeface="標楷體" pitchFamily="65" charset="-120"/>
                <a:cs typeface="Arial" charset="0"/>
              </a:rPr>
              <a:t>大 </a:t>
            </a:r>
            <a:r>
              <a:rPr kumimoji="0" lang="zh-TW" altLang="en-US" sz="20000" b="1">
                <a:solidFill>
                  <a:srgbClr val="3399FF"/>
                </a:solidFill>
                <a:latin typeface="標楷體" pitchFamily="65" charset="-120"/>
                <a:ea typeface="標楷體" pitchFamily="65" charset="-120"/>
                <a:cs typeface="Arial" charset="0"/>
              </a:rPr>
              <a:t>左</a:t>
            </a:r>
            <a:endParaRPr lang="zh-TW" altLang="en-US" sz="20000">
              <a:solidFill>
                <a:srgbClr val="3399FF"/>
              </a:solidFill>
              <a:latin typeface="標楷體" pitchFamily="65" charset="-120"/>
              <a:ea typeface="標楷體" pitchFamily="65" charset="-120"/>
              <a:cs typeface="Arial" charset="0"/>
            </a:endParaRPr>
          </a:p>
        </p:txBody>
      </p:sp>
      <p:sp>
        <p:nvSpPr>
          <p:cNvPr id="7" name="矩形 1"/>
          <p:cNvSpPr>
            <a:spLocks noChangeArrowheads="1"/>
          </p:cNvSpPr>
          <p:nvPr/>
        </p:nvSpPr>
        <p:spPr bwMode="auto">
          <a:xfrm>
            <a:off x="1187450" y="2348631"/>
            <a:ext cx="6624638" cy="708025"/>
          </a:xfrm>
          <a:prstGeom prst="rect">
            <a:avLst/>
          </a:prstGeom>
          <a:noFill/>
          <a:ln>
            <a:noFill/>
          </a:ln>
          <a:extLst/>
        </p:spPr>
        <p:txBody>
          <a:bodyPr>
            <a:spAutoFit/>
          </a:bodyPr>
          <a:lstStyle>
            <a:lvl1pPr>
              <a:defRPr kumimoji="1">
                <a:solidFill>
                  <a:schemeClr val="tx1"/>
                </a:solidFill>
                <a:latin typeface="Calibri" pitchFamily="34" charset="0"/>
                <a:ea typeface="新細明體" pitchFamily="18" charset="-120"/>
              </a:defRPr>
            </a:lvl1pPr>
            <a:lvl2pPr marL="742950" indent="-285750">
              <a:defRPr kumimoji="1">
                <a:solidFill>
                  <a:schemeClr val="tx1"/>
                </a:solidFill>
                <a:latin typeface="Calibri" pitchFamily="34" charset="0"/>
                <a:ea typeface="新細明體" pitchFamily="18" charset="-120"/>
              </a:defRPr>
            </a:lvl2pPr>
            <a:lvl3pPr marL="1143000" indent="-228600">
              <a:defRPr kumimoji="1">
                <a:solidFill>
                  <a:schemeClr val="tx1"/>
                </a:solidFill>
                <a:latin typeface="Calibri" pitchFamily="34" charset="0"/>
                <a:ea typeface="新細明體" pitchFamily="18" charset="-120"/>
              </a:defRPr>
            </a:lvl3pPr>
            <a:lvl4pPr marL="1600200" indent="-228600">
              <a:defRPr kumimoji="1">
                <a:solidFill>
                  <a:schemeClr val="tx1"/>
                </a:solidFill>
                <a:latin typeface="Calibri" pitchFamily="34" charset="0"/>
                <a:ea typeface="新細明體" pitchFamily="18" charset="-120"/>
              </a:defRPr>
            </a:lvl4pPr>
            <a:lvl5pPr marL="2057400" indent="-22860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a:defRPr/>
            </a:pPr>
            <a:r>
              <a:rPr lang="en-US" altLang="zh-TW" sz="4000" dirty="0" smtClean="0">
                <a:latin typeface="Times New Roman" panose="02020603050405020304" pitchFamily="18" charset="0"/>
                <a:ea typeface="+mn-ea"/>
                <a:cs typeface="Times New Roman" panose="02020603050405020304" pitchFamily="18" charset="0"/>
              </a:rPr>
              <a:t>Q</a:t>
            </a:r>
            <a:r>
              <a:rPr lang="en-US" altLang="zh-TW" sz="4000" baseline="-25000" dirty="0" smtClean="0">
                <a:latin typeface="Times New Roman" panose="02020603050405020304" pitchFamily="18" charset="0"/>
                <a:ea typeface="+mn-ea"/>
                <a:cs typeface="Times New Roman" panose="02020603050405020304" pitchFamily="18" charset="0"/>
              </a:rPr>
              <a:t>c</a:t>
            </a:r>
            <a:r>
              <a:rPr lang="en-US" altLang="zh-TW" sz="4000" dirty="0" smtClean="0">
                <a:latin typeface="Times New Roman" panose="02020603050405020304" pitchFamily="18" charset="0"/>
                <a:ea typeface="+mn-ea"/>
                <a:cs typeface="Times New Roman" panose="02020603050405020304" pitchFamily="18" charset="0"/>
              </a:rPr>
              <a:t> </a:t>
            </a:r>
            <a:r>
              <a:rPr lang="zh-HK" altLang="en-US" sz="4000" dirty="0" smtClean="0">
                <a:latin typeface="Times New Roman" panose="02020603050405020304" pitchFamily="18" charset="0"/>
                <a:ea typeface="+mn-ea"/>
                <a:cs typeface="Times New Roman" panose="02020603050405020304" pitchFamily="18" charset="0"/>
              </a:rPr>
              <a:t>較 </a:t>
            </a:r>
            <a:r>
              <a:rPr lang="en-US" altLang="zh-HK" sz="4000" dirty="0" smtClean="0">
                <a:latin typeface="Times New Roman" panose="02020603050405020304" pitchFamily="18" charset="0"/>
                <a:ea typeface="+mn-ea"/>
                <a:cs typeface="Times New Roman" panose="02020603050405020304" pitchFamily="18" charset="0"/>
              </a:rPr>
              <a:t>K</a:t>
            </a:r>
            <a:r>
              <a:rPr lang="en-US" altLang="zh-HK" sz="4000" baseline="-25000" dirty="0" smtClean="0">
                <a:latin typeface="Times New Roman" panose="02020603050405020304" pitchFamily="18" charset="0"/>
                <a:ea typeface="+mn-ea"/>
                <a:cs typeface="Times New Roman" panose="02020603050405020304" pitchFamily="18" charset="0"/>
              </a:rPr>
              <a:t>c</a:t>
            </a:r>
            <a:r>
              <a:rPr lang="en-US" altLang="zh-HK" sz="4000" dirty="0" smtClean="0">
                <a:latin typeface="Times New Roman" panose="02020603050405020304" pitchFamily="18" charset="0"/>
                <a:ea typeface="+mn-ea"/>
                <a:cs typeface="Times New Roman" panose="02020603050405020304" pitchFamily="18" charset="0"/>
              </a:rPr>
              <a:t> </a:t>
            </a:r>
            <a:r>
              <a:rPr lang="zh-TW" altLang="en-US" sz="4000" b="1" dirty="0" smtClean="0">
                <a:solidFill>
                  <a:srgbClr val="3399FF"/>
                </a:solidFill>
                <a:latin typeface="Times New Roman" panose="02020603050405020304" pitchFamily="18" charset="0"/>
                <a:ea typeface="+mn-ea"/>
                <a:cs typeface="Times New Roman" panose="02020603050405020304" pitchFamily="18" charset="0"/>
              </a:rPr>
              <a:t>大</a:t>
            </a:r>
            <a:r>
              <a:rPr lang="zh-TW" altLang="en-US" sz="4000" dirty="0" smtClean="0">
                <a:latin typeface="Times New Roman" panose="02020603050405020304" pitchFamily="18" charset="0"/>
                <a:ea typeface="+mn-ea"/>
                <a:cs typeface="Times New Roman" panose="02020603050405020304" pitchFamily="18" charset="0"/>
              </a:rPr>
              <a:t>           平衡移向</a:t>
            </a:r>
            <a:r>
              <a:rPr kumimoji="0" lang="zh-TW" altLang="en-US" sz="4000" b="1" dirty="0" smtClean="0">
                <a:solidFill>
                  <a:srgbClr val="3399FF"/>
                </a:solidFill>
                <a:latin typeface="Times New Roman" panose="02020603050405020304" pitchFamily="18" charset="0"/>
                <a:ea typeface="+mn-ea"/>
                <a:cs typeface="Times New Roman" panose="02020603050405020304" pitchFamily="18" charset="0"/>
              </a:rPr>
              <a:t>左</a:t>
            </a:r>
            <a:endParaRPr lang="zh-TW" altLang="en-US" sz="4000" dirty="0" smtClean="0">
              <a:solidFill>
                <a:srgbClr val="3399FF"/>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315104417"/>
      </p:ext>
    </p:extLst>
  </p:cSld>
  <p:clrMapOvr>
    <a:masterClrMapping/>
  </p:clrMapOvr>
  <p:timing>
    <p:tnLst>
      <p:par>
        <p:cTn id="1" dur="indefinite" restart="never" nodeType="tmRoot"/>
      </p:par>
    </p:tnLst>
  </p:timing>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396" name="Group 36"/>
          <p:cNvGraphicFramePr>
            <a:graphicFrameLocks noGrp="1"/>
          </p:cNvGraphicFramePr>
          <p:nvPr>
            <p:extLst>
              <p:ext uri="{D42A27DB-BD31-4B8C-83A1-F6EECF244321}">
                <p14:modId xmlns:p14="http://schemas.microsoft.com/office/powerpoint/2010/main" val="4259937307"/>
              </p:ext>
            </p:extLst>
          </p:nvPr>
        </p:nvGraphicFramePr>
        <p:xfrm>
          <a:off x="179388" y="773362"/>
          <a:ext cx="8785225" cy="3087686"/>
        </p:xfrm>
        <a:graphic>
          <a:graphicData uri="http://schemas.openxmlformats.org/drawingml/2006/table">
            <a:tbl>
              <a:tblPr/>
              <a:tblGrid>
                <a:gridCol w="2376487">
                  <a:extLst>
                    <a:ext uri="{9D8B030D-6E8A-4147-A177-3AD203B41FA5}">
                      <a16:colId xmlns="" xmlns:a16="http://schemas.microsoft.com/office/drawing/2014/main" val="20000"/>
                    </a:ext>
                  </a:extLst>
                </a:gridCol>
                <a:gridCol w="6408738">
                  <a:extLst>
                    <a:ext uri="{9D8B030D-6E8A-4147-A177-3AD203B41FA5}">
                      <a16:colId xmlns="" xmlns:a16="http://schemas.microsoft.com/office/drawing/2014/main" val="20001"/>
                    </a:ext>
                  </a:extLst>
                </a:gridCol>
              </a:tblGrid>
              <a:tr h="615950">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Q</a:t>
                      </a:r>
                      <a:r>
                        <a:rPr kumimoji="0" lang="en-US" altLang="zh-HK" sz="24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c</a:t>
                      </a:r>
                      <a:r>
                        <a:rPr kumimoji="0"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和</a:t>
                      </a:r>
                      <a:r>
                        <a:rPr kumimoji="0" lang="en-US" altLang="zh-HK"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K</a:t>
                      </a:r>
                      <a:r>
                        <a:rPr kumimoji="0" lang="en-US" altLang="zh-HK" sz="24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c</a:t>
                      </a:r>
                      <a:r>
                        <a:rPr kumimoji="0"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的比較</a:t>
                      </a:r>
                      <a:endParaRPr kumimoji="0" lang="zh-HK" altLang="en-US" sz="24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1" marB="45731" anchor="ctr" horzOverflow="overflow">
                    <a:lnL w="12700" cap="flat" cmpd="sng" algn="ctr">
                      <a:solidFill>
                        <a:srgbClr val="00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rgbClr val="0099FF"/>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Calibri" panose="020F0502020204030204" pitchFamily="34" charset="0"/>
                          <a:ea typeface="新細明體" panose="02020500000000000000" pitchFamily="18" charset="-120"/>
                        </a:rPr>
                        <a:t>平衡位置的移動方向</a:t>
                      </a:r>
                      <a:endPar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1" marB="45731" anchor="ctr" horzOverflow="overflow">
                    <a:lnL w="12700" cap="flat" cmpd="sng" algn="ctr">
                      <a:solidFill>
                        <a:schemeClr val="bg1"/>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rgbClr val="0099FF"/>
                    </a:solidFill>
                  </a:tcPr>
                </a:tc>
                <a:extLst>
                  <a:ext uri="{0D108BD9-81ED-4DB2-BD59-A6C34878D82A}">
                    <a16:rowId xmlns="" xmlns:a16="http://schemas.microsoft.com/office/drawing/2014/main" val="10000"/>
                  </a:ext>
                </a:extLst>
              </a:tr>
              <a:tr h="82391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1" marB="45731"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1" marB="45731"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1"/>
                  </a:ext>
                </a:extLst>
              </a:tr>
              <a:tr h="82391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1" marB="45731"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1" marB="45731"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2"/>
                  </a:ext>
                </a:extLst>
              </a:tr>
              <a:tr h="82391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1" marB="45731"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43" marR="91443" marT="45731" marB="45731"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3"/>
                  </a:ext>
                </a:extLst>
              </a:tr>
            </a:tbl>
          </a:graphicData>
        </a:graphic>
      </p:graphicFrame>
      <p:grpSp>
        <p:nvGrpSpPr>
          <p:cNvPr id="19485" name="Group 8"/>
          <p:cNvGrpSpPr>
            <a:grpSpLocks/>
          </p:cNvGrpSpPr>
          <p:nvPr/>
        </p:nvGrpSpPr>
        <p:grpSpPr bwMode="auto">
          <a:xfrm>
            <a:off x="436029" y="4795517"/>
            <a:ext cx="8373010" cy="1154434"/>
            <a:chOff x="158" y="639"/>
            <a:chExt cx="5556" cy="412"/>
          </a:xfrm>
        </p:grpSpPr>
        <p:sp>
          <p:nvSpPr>
            <p:cNvPr id="19488" name="AutoShape 9"/>
            <p:cNvSpPr>
              <a:spLocks noChangeArrowheads="1"/>
            </p:cNvSpPr>
            <p:nvPr/>
          </p:nvSpPr>
          <p:spPr bwMode="auto">
            <a:xfrm>
              <a:off x="158" y="639"/>
              <a:ext cx="5536" cy="41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sp>
          <p:nvSpPr>
            <p:cNvPr id="19489" name="Text Box 10"/>
            <p:cNvSpPr txBox="1">
              <a:spLocks noChangeArrowheads="1"/>
            </p:cNvSpPr>
            <p:nvPr/>
          </p:nvSpPr>
          <p:spPr bwMode="auto">
            <a:xfrm>
              <a:off x="247" y="677"/>
              <a:ext cx="5467" cy="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當平衡體系受到影響時，</a:t>
              </a:r>
              <a:r>
                <a:rPr lang="zh-TW" altLang="en-US" sz="2800" b="1"/>
                <a:t>若 </a:t>
              </a:r>
              <a:r>
                <a:rPr lang="en-US" altLang="zh-HK" sz="2800" b="1">
                  <a:latin typeface="Arial" charset="0"/>
                </a:rPr>
                <a:t>Q</a:t>
              </a:r>
              <a:r>
                <a:rPr lang="en-US" altLang="zh-HK" sz="2800" b="1" baseline="-25000">
                  <a:latin typeface="Arial" charset="0"/>
                </a:rPr>
                <a:t>c </a:t>
              </a:r>
              <a:r>
                <a:rPr lang="en-US" altLang="zh-HK" sz="2800" b="1">
                  <a:latin typeface="Arial" charset="0"/>
                </a:rPr>
                <a:t>&lt; K</a:t>
              </a:r>
              <a:r>
                <a:rPr lang="en-US" altLang="zh-HK" sz="2800" b="1" baseline="-25000">
                  <a:latin typeface="Arial" charset="0"/>
                </a:rPr>
                <a:t>c</a:t>
              </a:r>
              <a:r>
                <a:rPr lang="zh-TW" altLang="en-US" sz="2800" b="1"/>
                <a:t>，反應會產生更多生成物；若 </a:t>
              </a:r>
              <a:r>
                <a:rPr lang="en-US" altLang="zh-HK" sz="2800" b="1">
                  <a:latin typeface="Arial" charset="0"/>
                </a:rPr>
                <a:t>Q</a:t>
              </a:r>
              <a:r>
                <a:rPr lang="en-US" altLang="zh-HK" sz="2800" b="1" baseline="-25000">
                  <a:latin typeface="Arial" charset="0"/>
                </a:rPr>
                <a:t>c</a:t>
              </a:r>
              <a:r>
                <a:rPr lang="en-US" altLang="zh-HK" sz="2800" b="1">
                  <a:latin typeface="Arial" charset="0"/>
                </a:rPr>
                <a:t> &gt; K</a:t>
              </a:r>
              <a:r>
                <a:rPr lang="en-US" altLang="zh-HK" sz="2800" b="1" baseline="-25000">
                  <a:latin typeface="Arial" charset="0"/>
                </a:rPr>
                <a:t>c</a:t>
              </a:r>
              <a:r>
                <a:rPr lang="zh-TW" altLang="en-US" sz="2800" b="1"/>
                <a:t>，反應會產生更多反應物</a:t>
              </a:r>
              <a:r>
                <a:rPr lang="zh-TW" altLang="en-US" sz="2800"/>
                <a:t>。</a:t>
              </a:r>
              <a:endParaRPr lang="en-US" altLang="zh-TW" sz="2800">
                <a:latin typeface="Arial" charset="0"/>
                <a:cs typeface="Arial" charset="0"/>
              </a:endParaRPr>
            </a:p>
          </p:txBody>
        </p:sp>
      </p:grpSp>
      <p:sp>
        <p:nvSpPr>
          <p:cNvPr id="15390" name="Rectangle 30"/>
          <p:cNvSpPr>
            <a:spLocks noChangeArrowheads="1"/>
          </p:cNvSpPr>
          <p:nvPr/>
        </p:nvSpPr>
        <p:spPr bwMode="auto">
          <a:xfrm>
            <a:off x="611188" y="1519487"/>
            <a:ext cx="15017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latin typeface="Arial" charset="0"/>
              </a:rPr>
              <a:t>Q</a:t>
            </a:r>
            <a:r>
              <a:rPr kumimoji="0" lang="en-US" altLang="zh-HK" sz="3200" baseline="-25000">
                <a:latin typeface="Arial" charset="0"/>
              </a:rPr>
              <a:t>c</a:t>
            </a:r>
            <a:r>
              <a:rPr kumimoji="0" lang="en-US" altLang="zh-HK" sz="3200">
                <a:latin typeface="Arial" charset="0"/>
              </a:rPr>
              <a:t> </a:t>
            </a:r>
            <a:r>
              <a:rPr kumimoji="0" lang="en-US" altLang="zh-HK" sz="3200" b="1">
                <a:solidFill>
                  <a:srgbClr val="FF0000"/>
                </a:solidFill>
                <a:latin typeface="Arial" charset="0"/>
              </a:rPr>
              <a:t>&lt;</a:t>
            </a:r>
            <a:r>
              <a:rPr kumimoji="0" lang="en-US" altLang="zh-HK" sz="3200">
                <a:latin typeface="Arial" charset="0"/>
              </a:rPr>
              <a:t> K</a:t>
            </a:r>
            <a:r>
              <a:rPr kumimoji="0" lang="en-US" altLang="zh-HK" sz="3200" baseline="-25000">
                <a:latin typeface="Arial" charset="0"/>
              </a:rPr>
              <a:t>c</a:t>
            </a:r>
            <a:endParaRPr kumimoji="0" lang="zh-TW" altLang="en-US" sz="3200" baseline="-25000">
              <a:latin typeface="Arial" charset="0"/>
            </a:endParaRPr>
          </a:p>
        </p:txBody>
      </p:sp>
      <p:sp>
        <p:nvSpPr>
          <p:cNvPr id="15391" name="Rectangle 31"/>
          <p:cNvSpPr>
            <a:spLocks noChangeArrowheads="1"/>
          </p:cNvSpPr>
          <p:nvPr/>
        </p:nvSpPr>
        <p:spPr bwMode="auto">
          <a:xfrm>
            <a:off x="611188" y="2314824"/>
            <a:ext cx="1501775"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latin typeface="Arial" charset="0"/>
              </a:rPr>
              <a:t>Q</a:t>
            </a:r>
            <a:r>
              <a:rPr kumimoji="0" lang="en-US" altLang="zh-HK" sz="3200" baseline="-25000">
                <a:latin typeface="Arial" charset="0"/>
              </a:rPr>
              <a:t>c</a:t>
            </a:r>
            <a:r>
              <a:rPr kumimoji="0" lang="en-US" altLang="zh-HK" sz="3200">
                <a:latin typeface="Arial" charset="0"/>
              </a:rPr>
              <a:t> </a:t>
            </a:r>
            <a:r>
              <a:rPr kumimoji="0" lang="en-US" altLang="zh-TW" sz="3200" b="1">
                <a:solidFill>
                  <a:srgbClr val="FF0000"/>
                </a:solidFill>
                <a:latin typeface="Arial" charset="0"/>
              </a:rPr>
              <a:t>&gt;</a:t>
            </a:r>
            <a:r>
              <a:rPr kumimoji="0" lang="en-US" altLang="zh-HK" sz="3200">
                <a:latin typeface="Arial" charset="0"/>
              </a:rPr>
              <a:t> K</a:t>
            </a:r>
            <a:r>
              <a:rPr kumimoji="0" lang="en-US" altLang="zh-HK" sz="3200" baseline="-25000">
                <a:latin typeface="Arial" charset="0"/>
              </a:rPr>
              <a:t>c</a:t>
            </a:r>
            <a:endParaRPr kumimoji="0" lang="zh-TW" altLang="en-US" sz="3200" baseline="-25000">
              <a:latin typeface="Arial" charset="0"/>
            </a:endParaRPr>
          </a:p>
        </p:txBody>
      </p:sp>
      <p:sp>
        <p:nvSpPr>
          <p:cNvPr id="15392" name="Rectangle 32"/>
          <p:cNvSpPr>
            <a:spLocks noChangeArrowheads="1"/>
          </p:cNvSpPr>
          <p:nvPr/>
        </p:nvSpPr>
        <p:spPr bwMode="auto">
          <a:xfrm>
            <a:off x="611188" y="3106987"/>
            <a:ext cx="1501775"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3200">
                <a:latin typeface="Arial" charset="0"/>
              </a:rPr>
              <a:t>Q</a:t>
            </a:r>
            <a:r>
              <a:rPr kumimoji="0" lang="en-US" altLang="zh-HK" sz="3200" baseline="-25000">
                <a:latin typeface="Arial" charset="0"/>
              </a:rPr>
              <a:t>c</a:t>
            </a:r>
            <a:r>
              <a:rPr kumimoji="0" lang="en-US" altLang="zh-HK" sz="3200">
                <a:latin typeface="Arial" charset="0"/>
              </a:rPr>
              <a:t> </a:t>
            </a:r>
            <a:r>
              <a:rPr kumimoji="0" lang="en-US" altLang="zh-TW" sz="3200" b="1">
                <a:solidFill>
                  <a:srgbClr val="FF0000"/>
                </a:solidFill>
                <a:latin typeface="Arial" charset="0"/>
              </a:rPr>
              <a:t>=</a:t>
            </a:r>
            <a:r>
              <a:rPr kumimoji="0" lang="en-US" altLang="zh-HK" sz="3200">
                <a:latin typeface="Arial" charset="0"/>
              </a:rPr>
              <a:t> K</a:t>
            </a:r>
            <a:r>
              <a:rPr kumimoji="0" lang="en-US" altLang="zh-HK" sz="3200" baseline="-25000">
                <a:latin typeface="Arial" charset="0"/>
              </a:rPr>
              <a:t>c</a:t>
            </a:r>
            <a:endParaRPr kumimoji="0" lang="zh-TW" altLang="en-US" sz="3200" baseline="-25000">
              <a:latin typeface="Arial" charset="0"/>
            </a:endParaRPr>
          </a:p>
        </p:txBody>
      </p:sp>
      <p:sp>
        <p:nvSpPr>
          <p:cNvPr id="15393" name="Rectangle 33"/>
          <p:cNvSpPr>
            <a:spLocks noChangeArrowheads="1"/>
          </p:cNvSpPr>
          <p:nvPr/>
        </p:nvSpPr>
        <p:spPr bwMode="auto">
          <a:xfrm>
            <a:off x="2555875" y="1444874"/>
            <a:ext cx="6337300" cy="7381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80000"/>
              </a:lnSpc>
            </a:pPr>
            <a:r>
              <a:rPr kumimoji="0" lang="zh-TW" altLang="en-US" sz="2400"/>
              <a:t>向 </a:t>
            </a:r>
            <a:r>
              <a:rPr kumimoji="0" lang="zh-TW" altLang="en-US" sz="2800" b="1" u="sng">
                <a:solidFill>
                  <a:srgbClr val="FF0000"/>
                </a:solidFill>
              </a:rPr>
              <a:t>右</a:t>
            </a:r>
            <a:r>
              <a:rPr kumimoji="0" lang="zh-TW" altLang="en-US" sz="2400"/>
              <a:t> 移動 或 向生成物的方向移動，即會 </a:t>
            </a:r>
            <a:r>
              <a:rPr kumimoji="0" lang="zh-TW" altLang="en-US" sz="2400" b="1"/>
              <a:t>產生更多生成物</a:t>
            </a:r>
            <a:r>
              <a:rPr kumimoji="0" lang="zh-TW" altLang="en-US" sz="2400"/>
              <a:t>。</a:t>
            </a:r>
          </a:p>
        </p:txBody>
      </p:sp>
      <p:sp>
        <p:nvSpPr>
          <p:cNvPr id="15394" name="Rectangle 34"/>
          <p:cNvSpPr>
            <a:spLocks noChangeArrowheads="1"/>
          </p:cNvSpPr>
          <p:nvPr/>
        </p:nvSpPr>
        <p:spPr bwMode="auto">
          <a:xfrm>
            <a:off x="2555875" y="2243387"/>
            <a:ext cx="6337300" cy="7381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80000"/>
              </a:lnSpc>
            </a:pPr>
            <a:r>
              <a:rPr kumimoji="0" lang="zh-TW" altLang="en-US" sz="2400"/>
              <a:t>向</a:t>
            </a:r>
            <a:r>
              <a:rPr kumimoji="0" lang="zh-TW" altLang="en-US" sz="2800" b="1" u="sng">
                <a:solidFill>
                  <a:srgbClr val="FF0000"/>
                </a:solidFill>
              </a:rPr>
              <a:t>左</a:t>
            </a:r>
            <a:r>
              <a:rPr kumimoji="0" lang="zh-TW" altLang="en-US" sz="2400"/>
              <a:t>移動 或 向反應物的方向移動，即會 </a:t>
            </a:r>
            <a:r>
              <a:rPr kumimoji="0" lang="zh-TW" altLang="en-US" sz="2400" b="1"/>
              <a:t>產生更多反應物</a:t>
            </a:r>
            <a:r>
              <a:rPr kumimoji="0" lang="zh-TW" altLang="en-US" sz="2400"/>
              <a:t>。</a:t>
            </a:r>
          </a:p>
        </p:txBody>
      </p:sp>
      <p:sp>
        <p:nvSpPr>
          <p:cNvPr id="15397" name="Rectangle 37"/>
          <p:cNvSpPr>
            <a:spLocks noChangeArrowheads="1"/>
          </p:cNvSpPr>
          <p:nvPr/>
        </p:nvSpPr>
        <p:spPr bwMode="auto">
          <a:xfrm>
            <a:off x="2555875" y="3035549"/>
            <a:ext cx="6408738" cy="80486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90000"/>
              </a:lnSpc>
            </a:pPr>
            <a:r>
              <a:rPr kumimoji="0" lang="zh-TW" altLang="en-US" sz="2400"/>
              <a:t>平衡位置沒有變化，即反應物和生成物的濃度維持不變，體系達至 </a:t>
            </a:r>
            <a:r>
              <a:rPr kumimoji="0" lang="zh-TW" altLang="en-US" sz="2800" b="1" u="sng">
                <a:solidFill>
                  <a:srgbClr val="FF0000"/>
                </a:solidFill>
              </a:rPr>
              <a:t>平衡狀態</a:t>
            </a:r>
            <a:r>
              <a:rPr kumimoji="0" lang="zh-TW" altLang="en-US" sz="2400"/>
              <a:t>。</a:t>
            </a:r>
          </a:p>
        </p:txBody>
      </p:sp>
    </p:spTree>
    <p:extLst>
      <p:ext uri="{BB962C8B-B14F-4D97-AF65-F5344CB8AC3E}">
        <p14:creationId xmlns:p14="http://schemas.microsoft.com/office/powerpoint/2010/main" val="3654056995"/>
      </p:ext>
    </p:extLst>
  </p:cSld>
  <p:clrMapOvr>
    <a:masterClrMapping/>
  </p:clrMapOvr>
  <p:timing>
    <p:tnLst>
      <p:par>
        <p:cTn id="1" dur="indefinite" restart="never" nodeType="tmRoot"/>
      </p:par>
    </p:tnLst>
  </p:timing>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群組 33"/>
          <p:cNvGrpSpPr>
            <a:grpSpLocks/>
          </p:cNvGrpSpPr>
          <p:nvPr/>
        </p:nvGrpSpPr>
        <p:grpSpPr bwMode="auto">
          <a:xfrm>
            <a:off x="1150938" y="1484313"/>
            <a:ext cx="3133725" cy="3527425"/>
            <a:chOff x="632482" y="1196752"/>
            <a:chExt cx="3641856" cy="3960000"/>
          </a:xfrm>
        </p:grpSpPr>
        <p:pic>
          <p:nvPicPr>
            <p:cNvPr id="20509" name="Picture 3"/>
            <p:cNvPicPr>
              <a:picLocks noChangeAspect="1" noChangeArrowheads="1"/>
            </p:cNvPicPr>
            <p:nvPr/>
          </p:nvPicPr>
          <p:blipFill>
            <a:blip r:embed="rId3">
              <a:extLst>
                <a:ext uri="{28A0092B-C50C-407E-A947-70E740481C1C}">
                  <a14:useLocalDpi xmlns:a14="http://schemas.microsoft.com/office/drawing/2010/main" val="0"/>
                </a:ext>
              </a:extLst>
            </a:blip>
            <a:srcRect r="59087"/>
            <a:stretch>
              <a:fillRect/>
            </a:stretch>
          </p:blipFill>
          <p:spPr bwMode="auto">
            <a:xfrm>
              <a:off x="632482" y="1196752"/>
              <a:ext cx="2894150" cy="39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9" name="直線單箭頭接點 18"/>
            <p:cNvCxnSpPr/>
            <p:nvPr/>
          </p:nvCxnSpPr>
          <p:spPr>
            <a:xfrm>
              <a:off x="673070" y="4869821"/>
              <a:ext cx="3601268" cy="0"/>
            </a:xfrm>
            <a:prstGeom prst="straightConnector1">
              <a:avLst/>
            </a:prstGeom>
            <a:ln w="38100">
              <a:solidFill>
                <a:schemeClr val="tx1"/>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26" name="直線單箭頭接點 25"/>
            <p:cNvCxnSpPr/>
            <p:nvPr/>
          </p:nvCxnSpPr>
          <p:spPr>
            <a:xfrm flipV="1">
              <a:off x="684140" y="1268039"/>
              <a:ext cx="0" cy="3582178"/>
            </a:xfrm>
            <a:prstGeom prst="straightConnector1">
              <a:avLst/>
            </a:prstGeom>
            <a:ln w="38100">
              <a:solidFill>
                <a:schemeClr val="tx1"/>
              </a:solidFill>
              <a:tailEnd type="triangle" w="med" len="lg"/>
            </a:ln>
          </p:spPr>
          <p:style>
            <a:lnRef idx="1">
              <a:schemeClr val="accent1"/>
            </a:lnRef>
            <a:fillRef idx="0">
              <a:schemeClr val="accent1"/>
            </a:fillRef>
            <a:effectRef idx="0">
              <a:schemeClr val="accent1"/>
            </a:effectRef>
            <a:fontRef idx="minor">
              <a:schemeClr val="tx1"/>
            </a:fontRef>
          </p:style>
        </p:cxnSp>
      </p:grpSp>
      <p:sp>
        <p:nvSpPr>
          <p:cNvPr id="20483" name="文字方塊 1"/>
          <p:cNvSpPr txBox="1">
            <a:spLocks noChangeArrowheads="1"/>
          </p:cNvSpPr>
          <p:nvPr/>
        </p:nvSpPr>
        <p:spPr bwMode="auto">
          <a:xfrm>
            <a:off x="322263" y="260350"/>
            <a:ext cx="1296987" cy="522288"/>
          </a:xfrm>
          <a:prstGeom prst="rect">
            <a:avLst/>
          </a:prstGeom>
          <a:noFill/>
          <a:ln w="63500" cmpd="thickThin">
            <a:solidFill>
              <a:srgbClr val="FF3399"/>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a:solidFill>
                  <a:srgbClr val="FF3399"/>
                </a:solidFill>
                <a:latin typeface="Arial" charset="0"/>
                <a:cs typeface="Arial" charset="0"/>
              </a:rPr>
              <a:t>例子</a:t>
            </a:r>
            <a:endParaRPr kumimoji="0" lang="zh-HK" altLang="en-US" sz="2800">
              <a:solidFill>
                <a:srgbClr val="FF3399"/>
              </a:solidFill>
              <a:latin typeface="Arial" charset="0"/>
              <a:cs typeface="Arial" charset="0"/>
            </a:endParaRPr>
          </a:p>
        </p:txBody>
      </p:sp>
      <p:sp>
        <p:nvSpPr>
          <p:cNvPr id="16390" name="文字方塊 8"/>
          <p:cNvSpPr txBox="1">
            <a:spLocks noChangeArrowheads="1"/>
          </p:cNvSpPr>
          <p:nvPr/>
        </p:nvSpPr>
        <p:spPr bwMode="auto">
          <a:xfrm>
            <a:off x="3132138" y="4738688"/>
            <a:ext cx="13398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時間</a:t>
            </a:r>
            <a:r>
              <a:rPr kumimoji="0" lang="en-US" altLang="zh-HK" sz="2000">
                <a:latin typeface="Arial" charset="0"/>
                <a:cs typeface="Arial" charset="0"/>
              </a:rPr>
              <a:t> (min)</a:t>
            </a:r>
            <a:endParaRPr kumimoji="0" lang="zh-HK" altLang="en-US" sz="2000">
              <a:latin typeface="Arial" charset="0"/>
              <a:cs typeface="Arial" charset="0"/>
            </a:endParaRPr>
          </a:p>
        </p:txBody>
      </p:sp>
      <p:sp>
        <p:nvSpPr>
          <p:cNvPr id="16391" name="文字方塊 17"/>
          <p:cNvSpPr txBox="1">
            <a:spLocks noChangeArrowheads="1"/>
          </p:cNvSpPr>
          <p:nvPr/>
        </p:nvSpPr>
        <p:spPr bwMode="auto">
          <a:xfrm>
            <a:off x="-107950" y="2276475"/>
            <a:ext cx="13668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(mol dm</a:t>
            </a:r>
            <a:r>
              <a:rPr kumimoji="0" lang="en-US" altLang="zh-HK" sz="2000" baseline="30000">
                <a:latin typeface="Arial" charset="0"/>
                <a:cs typeface="Arial" charset="0"/>
                <a:sym typeface="Symbol" pitchFamily="18" charset="2"/>
              </a:rPr>
              <a:t></a:t>
            </a:r>
            <a:r>
              <a:rPr kumimoji="0" lang="en-US" altLang="zh-HK" sz="2000" baseline="30000">
                <a:latin typeface="Arial" charset="0"/>
                <a:cs typeface="Arial" charset="0"/>
              </a:rPr>
              <a:t>3</a:t>
            </a:r>
            <a:r>
              <a:rPr kumimoji="0" lang="en-US" altLang="zh-HK" sz="2000">
                <a:latin typeface="Arial" charset="0"/>
                <a:cs typeface="Arial" charset="0"/>
              </a:rPr>
              <a:t>)</a:t>
            </a:r>
            <a:endParaRPr kumimoji="0" lang="zh-HK" altLang="en-US" sz="2000">
              <a:latin typeface="Arial" charset="0"/>
              <a:cs typeface="Arial" charset="0"/>
            </a:endParaRPr>
          </a:p>
        </p:txBody>
      </p:sp>
      <p:sp>
        <p:nvSpPr>
          <p:cNvPr id="16392" name="文字方塊 9"/>
          <p:cNvSpPr txBox="1">
            <a:spLocks noChangeArrowheads="1"/>
          </p:cNvSpPr>
          <p:nvPr/>
        </p:nvSpPr>
        <p:spPr bwMode="auto">
          <a:xfrm>
            <a:off x="2411413" y="2079625"/>
            <a:ext cx="21558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[HI(g)]</a:t>
            </a:r>
            <a:r>
              <a:rPr kumimoji="0" lang="en-US" altLang="zh-HK" sz="2000" baseline="-25000">
                <a:latin typeface="Arial" charset="0"/>
                <a:cs typeface="Arial" charset="0"/>
              </a:rPr>
              <a:t>eqm</a:t>
            </a:r>
            <a:r>
              <a:rPr kumimoji="0" lang="en-US" altLang="zh-HK" sz="2000">
                <a:latin typeface="Arial" charset="0"/>
                <a:cs typeface="Arial" charset="0"/>
              </a:rPr>
              <a:t> </a:t>
            </a:r>
          </a:p>
          <a:p>
            <a:pPr eaLnBrk="1" hangingPunct="1"/>
            <a:r>
              <a:rPr kumimoji="0" lang="en-US" altLang="zh-HK" sz="2000">
                <a:latin typeface="Arial" charset="0"/>
                <a:cs typeface="Arial" charset="0"/>
              </a:rPr>
              <a:t>= 3.114 mol dm</a:t>
            </a:r>
            <a:r>
              <a:rPr kumimoji="0" lang="en-US" altLang="zh-HK" sz="2000" baseline="30000">
                <a:latin typeface="Arial" charset="0"/>
                <a:cs typeface="Arial" charset="0"/>
                <a:sym typeface="Symbol" pitchFamily="18" charset="2"/>
              </a:rPr>
              <a:t></a:t>
            </a:r>
            <a:r>
              <a:rPr kumimoji="0" lang="en-US" altLang="zh-HK" sz="2000" baseline="30000">
                <a:latin typeface="Arial" charset="0"/>
                <a:cs typeface="Arial" charset="0"/>
              </a:rPr>
              <a:t>3</a:t>
            </a:r>
            <a:r>
              <a:rPr kumimoji="0" lang="en-US" altLang="zh-HK" sz="2000">
                <a:latin typeface="Arial" charset="0"/>
                <a:cs typeface="Arial" charset="0"/>
              </a:rPr>
              <a:t> </a:t>
            </a:r>
            <a:endParaRPr kumimoji="0" lang="zh-HK" altLang="en-US" sz="2000">
              <a:latin typeface="Arial" charset="0"/>
              <a:cs typeface="Arial" charset="0"/>
            </a:endParaRPr>
          </a:p>
        </p:txBody>
      </p:sp>
      <p:sp>
        <p:nvSpPr>
          <p:cNvPr id="16393" name="文字方塊 28"/>
          <p:cNvSpPr txBox="1">
            <a:spLocks noChangeArrowheads="1"/>
          </p:cNvSpPr>
          <p:nvPr/>
        </p:nvSpPr>
        <p:spPr bwMode="auto">
          <a:xfrm>
            <a:off x="2411413" y="3502025"/>
            <a:ext cx="2284412"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[H</a:t>
            </a:r>
            <a:r>
              <a:rPr kumimoji="0" lang="en-US" altLang="zh-HK" sz="2000" baseline="-25000">
                <a:latin typeface="Arial" charset="0"/>
                <a:cs typeface="Arial" charset="0"/>
              </a:rPr>
              <a:t>2</a:t>
            </a:r>
            <a:r>
              <a:rPr kumimoji="0" lang="en-US" altLang="zh-HK" sz="2000">
                <a:latin typeface="Arial" charset="0"/>
                <a:cs typeface="Arial" charset="0"/>
              </a:rPr>
              <a:t>(g)]</a:t>
            </a:r>
            <a:r>
              <a:rPr kumimoji="0" lang="en-US" altLang="zh-HK" sz="2000" baseline="-25000">
                <a:latin typeface="Arial" charset="0"/>
                <a:cs typeface="Arial" charset="0"/>
              </a:rPr>
              <a:t>eqm</a:t>
            </a:r>
            <a:r>
              <a:rPr kumimoji="0" lang="en-US" altLang="zh-HK" sz="2000">
                <a:latin typeface="Arial" charset="0"/>
                <a:cs typeface="Arial" charset="0"/>
              </a:rPr>
              <a:t> </a:t>
            </a:r>
          </a:p>
          <a:p>
            <a:pPr eaLnBrk="1" hangingPunct="1"/>
            <a:r>
              <a:rPr kumimoji="0" lang="en-US" altLang="zh-HK" sz="2000">
                <a:latin typeface="Arial" charset="0"/>
                <a:cs typeface="Arial" charset="0"/>
              </a:rPr>
              <a:t>= [I</a:t>
            </a:r>
            <a:r>
              <a:rPr kumimoji="0" lang="en-US" altLang="zh-HK" sz="2000" baseline="-25000">
                <a:latin typeface="Arial" charset="0"/>
                <a:cs typeface="Arial" charset="0"/>
              </a:rPr>
              <a:t>2</a:t>
            </a:r>
            <a:r>
              <a:rPr kumimoji="0" lang="en-US" altLang="zh-HK" sz="2000">
                <a:latin typeface="Arial" charset="0"/>
                <a:cs typeface="Arial" charset="0"/>
              </a:rPr>
              <a:t>(g)]</a:t>
            </a:r>
            <a:r>
              <a:rPr kumimoji="0" lang="en-US" altLang="zh-HK" sz="2000" baseline="-25000">
                <a:latin typeface="Arial" charset="0"/>
                <a:cs typeface="Arial" charset="0"/>
              </a:rPr>
              <a:t> eqm</a:t>
            </a:r>
            <a:endParaRPr kumimoji="0" lang="en-US" altLang="zh-HK" sz="2000">
              <a:latin typeface="Arial" charset="0"/>
              <a:cs typeface="Arial" charset="0"/>
            </a:endParaRPr>
          </a:p>
          <a:p>
            <a:pPr eaLnBrk="1" hangingPunct="1"/>
            <a:r>
              <a:rPr kumimoji="0" lang="en-US" altLang="zh-HK" sz="2000">
                <a:latin typeface="Arial" charset="0"/>
                <a:cs typeface="Arial" charset="0"/>
              </a:rPr>
              <a:t>= 0.443 mol dm</a:t>
            </a:r>
            <a:r>
              <a:rPr kumimoji="0" lang="en-US" altLang="zh-HK" sz="2000" baseline="30000">
                <a:latin typeface="Arial" charset="0"/>
                <a:cs typeface="Arial" charset="0"/>
                <a:sym typeface="Symbol" pitchFamily="18" charset="2"/>
              </a:rPr>
              <a:t></a:t>
            </a:r>
            <a:r>
              <a:rPr kumimoji="0" lang="en-US" altLang="zh-HK" sz="2000" baseline="30000">
                <a:latin typeface="Arial" charset="0"/>
                <a:cs typeface="Arial" charset="0"/>
              </a:rPr>
              <a:t>3</a:t>
            </a:r>
            <a:r>
              <a:rPr kumimoji="0" lang="en-US" altLang="zh-HK" sz="2000">
                <a:latin typeface="Arial" charset="0"/>
                <a:cs typeface="Arial" charset="0"/>
              </a:rPr>
              <a:t> </a:t>
            </a:r>
            <a:endParaRPr kumimoji="0" lang="zh-HK" altLang="en-US" sz="2000">
              <a:latin typeface="Arial" charset="0"/>
              <a:cs typeface="Arial" charset="0"/>
            </a:endParaRPr>
          </a:p>
        </p:txBody>
      </p:sp>
      <p:sp>
        <p:nvSpPr>
          <p:cNvPr id="30" name="向下箭號 29"/>
          <p:cNvSpPr>
            <a:spLocks noChangeArrowheads="1"/>
          </p:cNvSpPr>
          <p:nvPr/>
        </p:nvSpPr>
        <p:spPr bwMode="auto">
          <a:xfrm rot="10800000">
            <a:off x="2339975" y="5010150"/>
            <a:ext cx="228600" cy="347663"/>
          </a:xfrm>
          <a:prstGeom prst="downArrow">
            <a:avLst>
              <a:gd name="adj1" fmla="val 50000"/>
              <a:gd name="adj2" fmla="val 51251"/>
            </a:avLst>
          </a:prstGeom>
          <a:solidFill>
            <a:srgbClr val="0066FF"/>
          </a:solidFill>
          <a:ln>
            <a:noFill/>
          </a:ln>
          <a:extLst/>
        </p:spPr>
        <p:txBody>
          <a:bodyPr rot="10800000" anchor="ctr"/>
          <a:lstStyle/>
          <a:p>
            <a:pPr algn="ctr" eaLnBrk="1" fontAlgn="auto" hangingPunct="1">
              <a:spcBef>
                <a:spcPts val="0"/>
              </a:spcBef>
              <a:spcAft>
                <a:spcPts val="0"/>
              </a:spcAft>
              <a:defRPr/>
            </a:pPr>
            <a:endParaRPr kumimoji="0" lang="zh-HK" altLang="en-US">
              <a:solidFill>
                <a:schemeClr val="lt1"/>
              </a:solidFill>
              <a:latin typeface="+mn-lt"/>
              <a:ea typeface="+mn-ea"/>
            </a:endParaRPr>
          </a:p>
        </p:txBody>
      </p:sp>
      <p:sp>
        <p:nvSpPr>
          <p:cNvPr id="16395" name="文字方塊 32"/>
          <p:cNvSpPr txBox="1">
            <a:spLocks noChangeArrowheads="1"/>
          </p:cNvSpPr>
          <p:nvPr/>
        </p:nvSpPr>
        <p:spPr bwMode="auto">
          <a:xfrm>
            <a:off x="1187450" y="5337175"/>
            <a:ext cx="27130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於第</a:t>
            </a:r>
            <a:r>
              <a:rPr kumimoji="0" lang="en-US" altLang="zh-TW" sz="2000">
                <a:latin typeface="Arial" charset="0"/>
                <a:cs typeface="Arial" charset="0"/>
              </a:rPr>
              <a:t>25</a:t>
            </a:r>
            <a:r>
              <a:rPr kumimoji="0" lang="zh-TW" altLang="en-US" sz="2000">
                <a:latin typeface="Arial" charset="0"/>
                <a:cs typeface="Arial" charset="0"/>
              </a:rPr>
              <a:t>分鐘達至平衡</a:t>
            </a:r>
            <a:endParaRPr kumimoji="0" lang="zh-HK" altLang="en-US" sz="2000">
              <a:latin typeface="Arial" charset="0"/>
              <a:cs typeface="Arial" charset="0"/>
            </a:endParaRPr>
          </a:p>
        </p:txBody>
      </p:sp>
      <p:sp>
        <p:nvSpPr>
          <p:cNvPr id="16388" name="矩形 2"/>
          <p:cNvSpPr>
            <a:spLocks noChangeArrowheads="1"/>
          </p:cNvSpPr>
          <p:nvPr/>
        </p:nvSpPr>
        <p:spPr bwMode="auto">
          <a:xfrm>
            <a:off x="4500563" y="477838"/>
            <a:ext cx="38655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H</a:t>
            </a:r>
            <a:r>
              <a:rPr kumimoji="0" lang="en-US" altLang="zh-HK" sz="2800" baseline="-25000">
                <a:latin typeface="Arial" charset="0"/>
                <a:cs typeface="Arial" charset="0"/>
              </a:rPr>
              <a:t>2</a:t>
            </a:r>
            <a:r>
              <a:rPr kumimoji="0" lang="en-US" altLang="zh-HK" sz="2800">
                <a:latin typeface="Arial" charset="0"/>
                <a:cs typeface="Arial" charset="0"/>
              </a:rPr>
              <a:t>(g) + I</a:t>
            </a:r>
            <a:r>
              <a:rPr kumimoji="0" lang="en-US" altLang="zh-HK" sz="2800" baseline="-25000">
                <a:latin typeface="Arial" charset="0"/>
                <a:cs typeface="Arial" charset="0"/>
              </a:rPr>
              <a:t>2</a:t>
            </a:r>
            <a:r>
              <a:rPr kumimoji="0" lang="en-US" altLang="zh-HK" sz="2800">
                <a:latin typeface="Arial" charset="0"/>
                <a:cs typeface="Arial" charset="0"/>
              </a:rPr>
              <a:t>(g)        2HI(g)</a:t>
            </a:r>
            <a:endParaRPr kumimoji="0" lang="zh-HK" altLang="en-US" sz="2800">
              <a:latin typeface="Arial" charset="0"/>
              <a:cs typeface="Arial" charset="0"/>
            </a:endParaRPr>
          </a:p>
        </p:txBody>
      </p:sp>
      <p:grpSp>
        <p:nvGrpSpPr>
          <p:cNvPr id="3" name="群組 25"/>
          <p:cNvGrpSpPr>
            <a:grpSpLocks/>
          </p:cNvGrpSpPr>
          <p:nvPr/>
        </p:nvGrpSpPr>
        <p:grpSpPr bwMode="auto">
          <a:xfrm>
            <a:off x="6591300" y="641350"/>
            <a:ext cx="523875" cy="239713"/>
            <a:chOff x="6012160" y="2636912"/>
            <a:chExt cx="956357" cy="276710"/>
          </a:xfrm>
        </p:grpSpPr>
        <p:cxnSp>
          <p:nvCxnSpPr>
            <p:cNvPr id="5" name="直線接點 4"/>
            <p:cNvCxnSpPr/>
            <p:nvPr/>
          </p:nvCxnSpPr>
          <p:spPr>
            <a:xfrm>
              <a:off x="6012160" y="2708381"/>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p:nvPr/>
          </p:nvCxnSpPr>
          <p:spPr>
            <a:xfrm>
              <a:off x="6032447" y="2843987"/>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812022" y="2636912"/>
              <a:ext cx="136209"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447" y="2842153"/>
              <a:ext cx="136208"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16396" name="物件 36"/>
          <p:cNvGraphicFramePr>
            <a:graphicFrameLocks noChangeAspect="1"/>
          </p:cNvGraphicFramePr>
          <p:nvPr/>
        </p:nvGraphicFramePr>
        <p:xfrm>
          <a:off x="5980113" y="1268413"/>
          <a:ext cx="1333500" cy="520700"/>
        </p:xfrm>
        <a:graphic>
          <a:graphicData uri="http://schemas.openxmlformats.org/presentationml/2006/ole">
            <mc:AlternateContent xmlns:mc="http://schemas.openxmlformats.org/markup-compatibility/2006">
              <mc:Choice xmlns:v="urn:schemas-microsoft-com:vml" Requires="v">
                <p:oleObj spid="_x0000_s90172" name="方程式" r:id="rId4" imgW="1333500" imgH="520700" progId="Equation.3">
                  <p:embed/>
                </p:oleObj>
              </mc:Choice>
              <mc:Fallback>
                <p:oleObj name="方程式" r:id="rId4" imgW="1333500" imgH="5207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80113" y="1268413"/>
                        <a:ext cx="13335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6397" name="文字方塊 37"/>
          <p:cNvSpPr txBox="1">
            <a:spLocks noChangeArrowheads="1"/>
          </p:cNvSpPr>
          <p:nvPr/>
        </p:nvSpPr>
        <p:spPr bwMode="auto">
          <a:xfrm>
            <a:off x="4500563" y="1563688"/>
            <a:ext cx="36083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K</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6398" name="物件 34"/>
          <p:cNvGraphicFramePr>
            <a:graphicFrameLocks noChangeAspect="1"/>
          </p:cNvGraphicFramePr>
          <p:nvPr/>
        </p:nvGraphicFramePr>
        <p:xfrm>
          <a:off x="5408613" y="1865313"/>
          <a:ext cx="2552700" cy="533400"/>
        </p:xfrm>
        <a:graphic>
          <a:graphicData uri="http://schemas.openxmlformats.org/presentationml/2006/ole">
            <mc:AlternateContent xmlns:mc="http://schemas.openxmlformats.org/markup-compatibility/2006">
              <mc:Choice xmlns:v="urn:schemas-microsoft-com:vml" Requires="v">
                <p:oleObj spid="_x0000_s90173" name="方程式" r:id="rId6" imgW="2552700" imgH="533400" progId="Equation.3">
                  <p:embed/>
                </p:oleObj>
              </mc:Choice>
              <mc:Fallback>
                <p:oleObj name="方程式" r:id="rId6" imgW="2552700" imgH="533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08613" y="1865313"/>
                        <a:ext cx="25527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6399" name="文字方塊 40"/>
          <p:cNvSpPr txBox="1">
            <a:spLocks noChangeArrowheads="1"/>
          </p:cNvSpPr>
          <p:nvPr/>
        </p:nvSpPr>
        <p:spPr bwMode="auto">
          <a:xfrm>
            <a:off x="4427538" y="2741613"/>
            <a:ext cx="48958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 </a:t>
            </a:r>
            <a:r>
              <a:rPr kumimoji="0" lang="en-US" altLang="zh-HK" sz="2800" baseline="45000">
                <a:latin typeface="Arial" charset="0"/>
                <a:cs typeface="Arial" charset="0"/>
              </a:rPr>
              <a:t>________________________________</a:t>
            </a:r>
            <a:r>
              <a:rPr kumimoji="0" lang="en-US" altLang="zh-HK" sz="2800">
                <a:latin typeface="Arial" charset="0"/>
                <a:cs typeface="Arial" charset="0"/>
              </a:rPr>
              <a:t> </a:t>
            </a:r>
            <a:endParaRPr kumimoji="0" lang="zh-HK" altLang="en-US" sz="2800">
              <a:latin typeface="Arial" charset="0"/>
              <a:cs typeface="Arial" charset="0"/>
            </a:endParaRPr>
          </a:p>
        </p:txBody>
      </p:sp>
      <p:sp>
        <p:nvSpPr>
          <p:cNvPr id="16400" name="矩形 35"/>
          <p:cNvSpPr>
            <a:spLocks noChangeArrowheads="1"/>
          </p:cNvSpPr>
          <p:nvPr/>
        </p:nvSpPr>
        <p:spPr bwMode="auto">
          <a:xfrm>
            <a:off x="4714875" y="2636838"/>
            <a:ext cx="45640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2200">
                <a:latin typeface="Arial" charset="0"/>
                <a:cs typeface="Arial" charset="0"/>
              </a:rPr>
              <a:t>(3.114 mol dm</a:t>
            </a:r>
            <a:r>
              <a:rPr kumimoji="0" lang="en-US" altLang="zh-HK" sz="2200" baseline="30000">
                <a:latin typeface="Arial" charset="0"/>
                <a:cs typeface="Arial" charset="0"/>
              </a:rPr>
              <a:t>–3</a:t>
            </a:r>
            <a:r>
              <a:rPr kumimoji="0" lang="en-US" altLang="zh-HK" sz="2200">
                <a:latin typeface="Arial" charset="0"/>
                <a:cs typeface="Arial" charset="0"/>
              </a:rPr>
              <a:t>)</a:t>
            </a:r>
            <a:r>
              <a:rPr kumimoji="0" lang="en-US" altLang="zh-HK" sz="2200" baseline="30000">
                <a:latin typeface="Arial" charset="0"/>
                <a:cs typeface="Arial" charset="0"/>
              </a:rPr>
              <a:t>2</a:t>
            </a:r>
          </a:p>
          <a:p>
            <a:pPr algn="ctr" eaLnBrk="1" hangingPunct="1"/>
            <a:r>
              <a:rPr kumimoji="0" lang="en-US" altLang="zh-HK" sz="2200">
                <a:latin typeface="Arial" charset="0"/>
                <a:cs typeface="Arial" charset="0"/>
              </a:rPr>
              <a:t>(0.443 mol dm</a:t>
            </a:r>
            <a:r>
              <a:rPr kumimoji="0" lang="en-US" altLang="zh-HK" sz="2200" baseline="30000">
                <a:latin typeface="Arial" charset="0"/>
                <a:cs typeface="Arial" charset="0"/>
              </a:rPr>
              <a:t>–3</a:t>
            </a:r>
            <a:r>
              <a:rPr kumimoji="0" lang="en-US" altLang="zh-HK" sz="2200">
                <a:latin typeface="Arial" charset="0"/>
                <a:cs typeface="Arial" charset="0"/>
              </a:rPr>
              <a:t>)(0.443 mol dm</a:t>
            </a:r>
            <a:r>
              <a:rPr kumimoji="0" lang="en-US" altLang="zh-HK" sz="2200" baseline="30000">
                <a:latin typeface="Arial" charset="0"/>
                <a:cs typeface="Arial" charset="0"/>
              </a:rPr>
              <a:t>–3</a:t>
            </a:r>
            <a:r>
              <a:rPr kumimoji="0" lang="en-US" altLang="zh-HK" sz="2200">
                <a:latin typeface="Arial" charset="0"/>
                <a:cs typeface="Arial" charset="0"/>
              </a:rPr>
              <a:t>)</a:t>
            </a:r>
            <a:endParaRPr kumimoji="0" lang="zh-HK" altLang="en-US" sz="2200" baseline="30000">
              <a:latin typeface="Arial" charset="0"/>
              <a:cs typeface="Arial" charset="0"/>
            </a:endParaRPr>
          </a:p>
        </p:txBody>
      </p:sp>
      <p:sp>
        <p:nvSpPr>
          <p:cNvPr id="16401" name="文字方塊 42"/>
          <p:cNvSpPr txBox="1">
            <a:spLocks noChangeArrowheads="1"/>
          </p:cNvSpPr>
          <p:nvPr/>
        </p:nvSpPr>
        <p:spPr bwMode="auto">
          <a:xfrm>
            <a:off x="4427538" y="3652838"/>
            <a:ext cx="1382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 49.41</a:t>
            </a:r>
            <a:endParaRPr kumimoji="0" lang="zh-HK" altLang="en-US" sz="2800">
              <a:latin typeface="Arial" charset="0"/>
              <a:cs typeface="Arial" charset="0"/>
            </a:endParaRPr>
          </a:p>
        </p:txBody>
      </p:sp>
      <p:sp>
        <p:nvSpPr>
          <p:cNvPr id="16402" name="文字方塊 1"/>
          <p:cNvSpPr txBox="1">
            <a:spLocks noChangeArrowheads="1"/>
          </p:cNvSpPr>
          <p:nvPr/>
        </p:nvSpPr>
        <p:spPr bwMode="auto">
          <a:xfrm>
            <a:off x="395288" y="1749425"/>
            <a:ext cx="48895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濃度</a:t>
            </a:r>
            <a:endParaRPr lang="zh-HK" altLang="en-US" sz="2000"/>
          </a:p>
        </p:txBody>
      </p:sp>
      <p:sp>
        <p:nvSpPr>
          <p:cNvPr id="31" name="文字方塊 28"/>
          <p:cNvSpPr txBox="1">
            <a:spLocks noChangeArrowheads="1"/>
          </p:cNvSpPr>
          <p:nvPr/>
        </p:nvSpPr>
        <p:spPr bwMode="auto">
          <a:xfrm>
            <a:off x="34925" y="3049588"/>
            <a:ext cx="1216025"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400">
                <a:latin typeface="Arial" charset="0"/>
                <a:cs typeface="Arial" charset="0"/>
              </a:rPr>
              <a:t>[H</a:t>
            </a:r>
            <a:r>
              <a:rPr kumimoji="0" lang="en-US" altLang="zh-HK" sz="1400" baseline="-25000">
                <a:latin typeface="Arial" charset="0"/>
                <a:cs typeface="Arial" charset="0"/>
              </a:rPr>
              <a:t>2</a:t>
            </a:r>
            <a:r>
              <a:rPr kumimoji="0" lang="en-US" altLang="zh-HK" sz="1400">
                <a:latin typeface="Arial" charset="0"/>
                <a:cs typeface="Arial" charset="0"/>
              </a:rPr>
              <a:t>(g)]</a:t>
            </a:r>
            <a:r>
              <a:rPr kumimoji="0" lang="zh-HK" altLang="en-US" sz="1400" baseline="-25000">
                <a:latin typeface="Arial" charset="0"/>
                <a:cs typeface="Arial" charset="0"/>
              </a:rPr>
              <a:t>起始</a:t>
            </a:r>
            <a:endParaRPr kumimoji="0" lang="en-US" altLang="zh-HK" sz="1400" baseline="-25000">
              <a:latin typeface="Arial" charset="0"/>
              <a:cs typeface="Arial" charset="0"/>
            </a:endParaRPr>
          </a:p>
          <a:p>
            <a:pPr eaLnBrk="1" hangingPunct="1"/>
            <a:r>
              <a:rPr kumimoji="0" lang="en-US" altLang="zh-HK" sz="1400">
                <a:latin typeface="Arial" charset="0"/>
                <a:cs typeface="Arial" charset="0"/>
              </a:rPr>
              <a:t>= [I</a:t>
            </a:r>
            <a:r>
              <a:rPr kumimoji="0" lang="en-US" altLang="zh-HK" sz="1400" baseline="-25000">
                <a:latin typeface="Arial" charset="0"/>
                <a:cs typeface="Arial" charset="0"/>
              </a:rPr>
              <a:t>2</a:t>
            </a:r>
            <a:r>
              <a:rPr kumimoji="0" lang="en-US" altLang="zh-HK" sz="1400">
                <a:latin typeface="Arial" charset="0"/>
                <a:cs typeface="Arial" charset="0"/>
              </a:rPr>
              <a:t>(g)]</a:t>
            </a:r>
            <a:r>
              <a:rPr kumimoji="0" lang="zh-HK" altLang="en-US" sz="1400" baseline="-25000">
                <a:latin typeface="Arial" charset="0"/>
                <a:cs typeface="Arial" charset="0"/>
              </a:rPr>
              <a:t>起始</a:t>
            </a:r>
            <a:endParaRPr kumimoji="0" lang="en-US" altLang="zh-HK" sz="1400">
              <a:latin typeface="Arial" charset="0"/>
              <a:cs typeface="Arial" charset="0"/>
            </a:endParaRPr>
          </a:p>
          <a:p>
            <a:pPr eaLnBrk="1" hangingPunct="1"/>
            <a:r>
              <a:rPr kumimoji="0" lang="en-US" altLang="zh-HK" sz="1400">
                <a:latin typeface="Arial" charset="0"/>
                <a:cs typeface="Arial" charset="0"/>
              </a:rPr>
              <a:t>= 2 mol dm</a:t>
            </a:r>
            <a:r>
              <a:rPr kumimoji="0" lang="en-US" altLang="zh-HK" sz="1400" baseline="30000">
                <a:latin typeface="Arial" charset="0"/>
                <a:cs typeface="Arial" charset="0"/>
                <a:sym typeface="Symbol" pitchFamily="18" charset="2"/>
              </a:rPr>
              <a:t></a:t>
            </a:r>
            <a:r>
              <a:rPr kumimoji="0" lang="en-US" altLang="zh-HK" sz="1400" baseline="30000">
                <a:latin typeface="Arial" charset="0"/>
                <a:cs typeface="Arial" charset="0"/>
              </a:rPr>
              <a:t>3</a:t>
            </a:r>
            <a:r>
              <a:rPr kumimoji="0" lang="en-US" altLang="zh-HK" sz="1400">
                <a:latin typeface="Arial" charset="0"/>
                <a:cs typeface="Arial" charset="0"/>
              </a:rPr>
              <a:t> </a:t>
            </a:r>
            <a:endParaRPr kumimoji="0" lang="zh-HK" altLang="en-US" sz="1400">
              <a:latin typeface="Arial" charset="0"/>
              <a:cs typeface="Arial" charset="0"/>
            </a:endParaRPr>
          </a:p>
        </p:txBody>
      </p:sp>
      <p:cxnSp>
        <p:nvCxnSpPr>
          <p:cNvPr id="9" name="直線接點 8"/>
          <p:cNvCxnSpPr/>
          <p:nvPr/>
        </p:nvCxnSpPr>
        <p:spPr>
          <a:xfrm>
            <a:off x="1116013" y="3398838"/>
            <a:ext cx="142875" cy="0"/>
          </a:xfrm>
          <a:prstGeom prst="line">
            <a:avLst/>
          </a:prstGeom>
          <a:ln w="38100">
            <a:solidFill>
              <a:srgbClr val="3399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3928703"/>
      </p:ext>
    </p:extLst>
  </p:cSld>
  <p:clrMapOvr>
    <a:masterClrMapping/>
  </p:clrMapOvr>
  <p:timing>
    <p:tnLst>
      <p:par>
        <p:cTn id="1" dur="indefinite" restart="never" nodeType="tmRoot"/>
      </p:par>
    </p:tnLst>
  </p:timing>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506" name="Object 22"/>
          <p:cNvGraphicFramePr>
            <a:graphicFrameLocks noChangeAspect="1"/>
          </p:cNvGraphicFramePr>
          <p:nvPr/>
        </p:nvGraphicFramePr>
        <p:xfrm>
          <a:off x="1063625" y="874713"/>
          <a:ext cx="3003550" cy="4103687"/>
        </p:xfrm>
        <a:graphic>
          <a:graphicData uri="http://schemas.openxmlformats.org/presentationml/2006/ole">
            <mc:AlternateContent xmlns:mc="http://schemas.openxmlformats.org/markup-compatibility/2006">
              <mc:Choice xmlns:v="urn:schemas-microsoft-com:vml" Requires="v">
                <p:oleObj spid="_x0000_s91167" name="PBrush" r:id="rId3" imgW="2209524" imgH="3019048" progId="">
                  <p:embed/>
                </p:oleObj>
              </mc:Choice>
              <mc:Fallback>
                <p:oleObj name="PBrush" r:id="rId3" imgW="2209524" imgH="3019048"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3625" y="874713"/>
                        <a:ext cx="3003550" cy="4103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442" name="文字方塊 20"/>
          <p:cNvSpPr txBox="1">
            <a:spLocks noChangeArrowheads="1"/>
          </p:cNvSpPr>
          <p:nvPr/>
        </p:nvSpPr>
        <p:spPr bwMode="auto">
          <a:xfrm>
            <a:off x="1619250" y="404813"/>
            <a:ext cx="5348288" cy="396875"/>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zh-HK" altLang="en-US" sz="2000" dirty="0" smtClean="0">
                <a:solidFill>
                  <a:srgbClr val="0066CC"/>
                </a:solidFill>
                <a:latin typeface="Arial" panose="020B0604020202020204" pitchFamily="34" charset="0"/>
                <a:ea typeface="+mn-ea"/>
                <a:cs typeface="Arial" panose="020B0604020202020204" pitchFamily="34" charset="0"/>
              </a:rPr>
              <a:t>突然加入</a:t>
            </a:r>
            <a:r>
              <a:rPr lang="en-US" altLang="zh-HK" sz="2000" dirty="0" smtClean="0">
                <a:solidFill>
                  <a:srgbClr val="0066CC"/>
                </a:solidFill>
                <a:latin typeface="Arial" panose="020B0604020202020204" pitchFamily="34" charset="0"/>
                <a:ea typeface="+mn-ea"/>
                <a:cs typeface="Arial" panose="020B0604020202020204" pitchFamily="34" charset="0"/>
              </a:rPr>
              <a:t>HI(g)</a:t>
            </a:r>
            <a:r>
              <a:rPr lang="zh-HK" altLang="en-US" sz="2000" dirty="0" smtClean="0">
                <a:solidFill>
                  <a:srgbClr val="0066CC"/>
                </a:solidFill>
                <a:latin typeface="Arial" panose="020B0604020202020204" pitchFamily="34" charset="0"/>
                <a:ea typeface="+mn-ea"/>
                <a:cs typeface="Arial" panose="020B0604020202020204" pitchFamily="34" charset="0"/>
              </a:rPr>
              <a:t>後，使濃度增加至 </a:t>
            </a:r>
            <a:r>
              <a:rPr lang="en-US" altLang="zh-HK" sz="2000" dirty="0" smtClean="0">
                <a:solidFill>
                  <a:srgbClr val="0066CC"/>
                </a:solidFill>
                <a:latin typeface="Arial" panose="020B0604020202020204" pitchFamily="34" charset="0"/>
                <a:ea typeface="+mn-ea"/>
                <a:cs typeface="Arial" panose="020B0604020202020204" pitchFamily="34" charset="0"/>
              </a:rPr>
              <a:t>4.0 </a:t>
            </a:r>
            <a:r>
              <a:rPr kumimoji="0" lang="en-US" altLang="zh-HK" sz="2000" dirty="0" err="1" smtClean="0">
                <a:solidFill>
                  <a:srgbClr val="0066CC"/>
                </a:solidFill>
                <a:latin typeface="Arial" panose="020B0604020202020204" pitchFamily="34" charset="0"/>
                <a:ea typeface="+mn-ea"/>
                <a:cs typeface="Arial" panose="020B0604020202020204" pitchFamily="34" charset="0"/>
              </a:rPr>
              <a:t>mol</a:t>
            </a:r>
            <a:r>
              <a:rPr kumimoji="0" lang="en-US" altLang="zh-HK" sz="2000" dirty="0" smtClean="0">
                <a:solidFill>
                  <a:srgbClr val="0066CC"/>
                </a:solidFill>
                <a:latin typeface="Arial" panose="020B0604020202020204" pitchFamily="34" charset="0"/>
                <a:ea typeface="+mn-ea"/>
                <a:cs typeface="Arial" panose="020B0604020202020204" pitchFamily="34" charset="0"/>
              </a:rPr>
              <a:t> dm</a:t>
            </a:r>
            <a:r>
              <a:rPr kumimoji="0" lang="en-US" altLang="zh-HK" sz="2000" baseline="30000" dirty="0" smtClean="0">
                <a:solidFill>
                  <a:srgbClr val="0066CC"/>
                </a:solidFill>
                <a:latin typeface="Arial" panose="020B0604020202020204" pitchFamily="34" charset="0"/>
                <a:ea typeface="+mn-ea"/>
                <a:cs typeface="Arial" panose="020B0604020202020204" pitchFamily="34" charset="0"/>
                <a:sym typeface="Symbol" pitchFamily="18" charset="2"/>
              </a:rPr>
              <a:t></a:t>
            </a:r>
            <a:r>
              <a:rPr kumimoji="0" lang="en-US" altLang="zh-HK" sz="2000" baseline="30000" dirty="0" smtClean="0">
                <a:solidFill>
                  <a:srgbClr val="0066CC"/>
                </a:solidFill>
                <a:latin typeface="Arial" panose="020B0604020202020204" pitchFamily="34" charset="0"/>
                <a:ea typeface="+mn-ea"/>
                <a:cs typeface="Arial" panose="020B0604020202020204" pitchFamily="34" charset="0"/>
              </a:rPr>
              <a:t>3</a:t>
            </a:r>
            <a:r>
              <a:rPr kumimoji="0" lang="en-US" altLang="zh-HK" sz="2000" dirty="0" smtClean="0">
                <a:solidFill>
                  <a:srgbClr val="0066CC"/>
                </a:solidFill>
                <a:latin typeface="Arial" panose="020B0604020202020204" pitchFamily="34" charset="0"/>
                <a:ea typeface="+mn-ea"/>
                <a:cs typeface="Arial" panose="020B0604020202020204" pitchFamily="34" charset="0"/>
              </a:rPr>
              <a:t> </a:t>
            </a:r>
            <a:endParaRPr kumimoji="0" lang="zh-HK" altLang="en-US" sz="2000" dirty="0" smtClean="0">
              <a:solidFill>
                <a:srgbClr val="0066CC"/>
              </a:solidFill>
              <a:latin typeface="Arial" panose="020B0604020202020204" pitchFamily="34" charset="0"/>
              <a:ea typeface="+mn-ea"/>
              <a:cs typeface="Arial" panose="020B0604020202020204" pitchFamily="34" charset="0"/>
            </a:endParaRPr>
          </a:p>
        </p:txBody>
      </p:sp>
      <p:sp>
        <p:nvSpPr>
          <p:cNvPr id="21510" name="文字方塊 20"/>
          <p:cNvSpPr txBox="1">
            <a:spLocks noChangeArrowheads="1"/>
          </p:cNvSpPr>
          <p:nvPr/>
        </p:nvSpPr>
        <p:spPr bwMode="auto">
          <a:xfrm>
            <a:off x="411163" y="2362200"/>
            <a:ext cx="48895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濃度</a:t>
            </a:r>
            <a:endParaRPr lang="zh-HK" altLang="en-US" sz="2000"/>
          </a:p>
        </p:txBody>
      </p:sp>
      <p:sp>
        <p:nvSpPr>
          <p:cNvPr id="20" name="向下箭號 19"/>
          <p:cNvSpPr/>
          <p:nvPr/>
        </p:nvSpPr>
        <p:spPr>
          <a:xfrm rot="10800000" flipV="1">
            <a:off x="4067175" y="819150"/>
            <a:ext cx="242888" cy="271463"/>
          </a:xfrm>
          <a:prstGeom prst="downArrow">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21513" name="文字方塊 9"/>
          <p:cNvSpPr txBox="1">
            <a:spLocks noChangeArrowheads="1"/>
          </p:cNvSpPr>
          <p:nvPr/>
        </p:nvSpPr>
        <p:spPr bwMode="auto">
          <a:xfrm>
            <a:off x="2627313" y="1800225"/>
            <a:ext cx="20161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500">
                <a:latin typeface="Arial" charset="0"/>
                <a:cs typeface="Arial" charset="0"/>
              </a:rPr>
              <a:t>[HI(g)]</a:t>
            </a:r>
            <a:r>
              <a:rPr kumimoji="0" lang="en-US" altLang="zh-HK" sz="1500" baseline="-25000">
                <a:latin typeface="Arial" charset="0"/>
                <a:cs typeface="Arial" charset="0"/>
              </a:rPr>
              <a:t>eqm</a:t>
            </a:r>
            <a:r>
              <a:rPr kumimoji="0" lang="en-US" altLang="zh-HK" sz="1500">
                <a:latin typeface="Arial" charset="0"/>
                <a:cs typeface="Arial" charset="0"/>
              </a:rPr>
              <a:t> </a:t>
            </a:r>
          </a:p>
          <a:p>
            <a:pPr eaLnBrk="1" hangingPunct="1"/>
            <a:r>
              <a:rPr kumimoji="0" lang="en-US" altLang="zh-HK" sz="1500">
                <a:latin typeface="Arial" charset="0"/>
                <a:cs typeface="Arial" charset="0"/>
              </a:rPr>
              <a:t>= 3.114 mol dm</a:t>
            </a:r>
            <a:r>
              <a:rPr kumimoji="0" lang="en-US" altLang="zh-HK" sz="1500" baseline="30000">
                <a:latin typeface="Arial" charset="0"/>
                <a:cs typeface="Arial" charset="0"/>
                <a:sym typeface="Symbol" pitchFamily="18" charset="2"/>
              </a:rPr>
              <a:t></a:t>
            </a:r>
            <a:r>
              <a:rPr kumimoji="0" lang="en-US" altLang="zh-HK" sz="1500" baseline="30000">
                <a:latin typeface="Arial" charset="0"/>
                <a:cs typeface="Arial" charset="0"/>
              </a:rPr>
              <a:t>3</a:t>
            </a:r>
            <a:r>
              <a:rPr kumimoji="0" lang="en-US" altLang="zh-HK" sz="1500">
                <a:latin typeface="Arial" charset="0"/>
                <a:cs typeface="Arial" charset="0"/>
              </a:rPr>
              <a:t> </a:t>
            </a:r>
            <a:endParaRPr kumimoji="0" lang="zh-HK" altLang="en-US" sz="1500">
              <a:latin typeface="Arial" charset="0"/>
              <a:cs typeface="Arial" charset="0"/>
            </a:endParaRPr>
          </a:p>
        </p:txBody>
      </p:sp>
      <p:sp>
        <p:nvSpPr>
          <p:cNvPr id="21514" name="文字方塊 18"/>
          <p:cNvSpPr txBox="1">
            <a:spLocks noChangeArrowheads="1"/>
          </p:cNvSpPr>
          <p:nvPr/>
        </p:nvSpPr>
        <p:spPr bwMode="auto">
          <a:xfrm>
            <a:off x="2627313" y="3609975"/>
            <a:ext cx="2016125" cy="7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500">
                <a:latin typeface="Arial" charset="0"/>
                <a:cs typeface="Arial" charset="0"/>
              </a:rPr>
              <a:t>[H</a:t>
            </a:r>
            <a:r>
              <a:rPr kumimoji="0" lang="en-US" altLang="zh-HK" sz="1500" baseline="-25000">
                <a:latin typeface="Arial" charset="0"/>
                <a:cs typeface="Arial" charset="0"/>
              </a:rPr>
              <a:t>2</a:t>
            </a:r>
            <a:r>
              <a:rPr kumimoji="0" lang="en-US" altLang="zh-HK" sz="1500">
                <a:latin typeface="Arial" charset="0"/>
                <a:cs typeface="Arial" charset="0"/>
              </a:rPr>
              <a:t>(g)]</a:t>
            </a:r>
            <a:r>
              <a:rPr kumimoji="0" lang="en-US" altLang="zh-HK" sz="1500" baseline="-25000">
                <a:latin typeface="Arial" charset="0"/>
                <a:cs typeface="Arial" charset="0"/>
              </a:rPr>
              <a:t>eqm</a:t>
            </a:r>
            <a:r>
              <a:rPr kumimoji="0" lang="en-US" altLang="zh-HK" sz="1500">
                <a:latin typeface="Arial" charset="0"/>
                <a:cs typeface="Arial" charset="0"/>
              </a:rPr>
              <a:t> </a:t>
            </a:r>
          </a:p>
          <a:p>
            <a:pPr eaLnBrk="1" hangingPunct="1"/>
            <a:r>
              <a:rPr kumimoji="0" lang="en-US" altLang="zh-HK" sz="1500">
                <a:latin typeface="Arial" charset="0"/>
                <a:cs typeface="Arial" charset="0"/>
              </a:rPr>
              <a:t>= [I</a:t>
            </a:r>
            <a:r>
              <a:rPr kumimoji="0" lang="en-US" altLang="zh-HK" sz="1500" baseline="-25000">
                <a:latin typeface="Arial" charset="0"/>
                <a:cs typeface="Arial" charset="0"/>
              </a:rPr>
              <a:t>2</a:t>
            </a:r>
            <a:r>
              <a:rPr kumimoji="0" lang="en-US" altLang="zh-HK" sz="1500">
                <a:latin typeface="Arial" charset="0"/>
                <a:cs typeface="Arial" charset="0"/>
              </a:rPr>
              <a:t>(g)]</a:t>
            </a:r>
            <a:r>
              <a:rPr kumimoji="0" lang="en-US" altLang="zh-HK" sz="1500" baseline="-25000">
                <a:latin typeface="Arial" charset="0"/>
                <a:cs typeface="Arial" charset="0"/>
              </a:rPr>
              <a:t> eqm</a:t>
            </a:r>
            <a:endParaRPr kumimoji="0" lang="en-US" altLang="zh-HK" sz="1500">
              <a:latin typeface="Arial" charset="0"/>
              <a:cs typeface="Arial" charset="0"/>
            </a:endParaRPr>
          </a:p>
          <a:p>
            <a:pPr eaLnBrk="1" hangingPunct="1"/>
            <a:r>
              <a:rPr kumimoji="0" lang="en-US" altLang="zh-HK" sz="1500">
                <a:latin typeface="Arial" charset="0"/>
                <a:cs typeface="Arial" charset="0"/>
              </a:rPr>
              <a:t>= 0.443 mol dm</a:t>
            </a:r>
            <a:r>
              <a:rPr kumimoji="0" lang="en-US" altLang="zh-HK" sz="1500" baseline="30000">
                <a:latin typeface="Arial" charset="0"/>
                <a:cs typeface="Arial" charset="0"/>
                <a:sym typeface="Symbol" pitchFamily="18" charset="2"/>
              </a:rPr>
              <a:t></a:t>
            </a:r>
            <a:r>
              <a:rPr kumimoji="0" lang="en-US" altLang="zh-HK" sz="1500" baseline="30000">
                <a:latin typeface="Arial" charset="0"/>
                <a:cs typeface="Arial" charset="0"/>
              </a:rPr>
              <a:t>3</a:t>
            </a:r>
            <a:r>
              <a:rPr kumimoji="0" lang="en-US" altLang="zh-HK" sz="1500">
                <a:latin typeface="Arial" charset="0"/>
                <a:cs typeface="Arial" charset="0"/>
              </a:rPr>
              <a:t> </a:t>
            </a:r>
            <a:endParaRPr kumimoji="0" lang="zh-HK" altLang="en-US" sz="1500">
              <a:latin typeface="Arial" charset="0"/>
              <a:cs typeface="Arial" charset="0"/>
            </a:endParaRPr>
          </a:p>
        </p:txBody>
      </p:sp>
      <p:sp>
        <p:nvSpPr>
          <p:cNvPr id="17418" name="文字方塊 21"/>
          <p:cNvSpPr txBox="1">
            <a:spLocks noChangeArrowheads="1"/>
          </p:cNvSpPr>
          <p:nvPr/>
        </p:nvSpPr>
        <p:spPr bwMode="auto">
          <a:xfrm>
            <a:off x="4035425" y="1511300"/>
            <a:ext cx="288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[HI(g)] = 4.0 mol dm</a:t>
            </a:r>
            <a:r>
              <a:rPr kumimoji="0" lang="en-US" altLang="zh-HK" sz="2000" baseline="30000">
                <a:latin typeface="Arial" charset="0"/>
                <a:cs typeface="Arial" charset="0"/>
                <a:sym typeface="Symbol" pitchFamily="18" charset="2"/>
              </a:rPr>
              <a:t></a:t>
            </a:r>
            <a:r>
              <a:rPr kumimoji="0" lang="en-US" altLang="zh-HK" sz="2000" baseline="30000">
                <a:latin typeface="Arial" charset="0"/>
                <a:cs typeface="Arial" charset="0"/>
              </a:rPr>
              <a:t>3</a:t>
            </a:r>
            <a:r>
              <a:rPr kumimoji="0" lang="en-US" altLang="zh-HK" sz="2000">
                <a:latin typeface="Arial" charset="0"/>
                <a:cs typeface="Arial" charset="0"/>
              </a:rPr>
              <a:t> </a:t>
            </a:r>
            <a:endParaRPr kumimoji="0" lang="zh-HK" altLang="en-US" sz="2000">
              <a:latin typeface="Arial" charset="0"/>
              <a:cs typeface="Arial" charset="0"/>
            </a:endParaRPr>
          </a:p>
        </p:txBody>
      </p:sp>
      <p:sp>
        <p:nvSpPr>
          <p:cNvPr id="21516" name="文字方塊 8"/>
          <p:cNvSpPr txBox="1">
            <a:spLocks noChangeArrowheads="1"/>
          </p:cNvSpPr>
          <p:nvPr/>
        </p:nvSpPr>
        <p:spPr bwMode="auto">
          <a:xfrm>
            <a:off x="3924300" y="4868863"/>
            <a:ext cx="13398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時間</a:t>
            </a:r>
            <a:r>
              <a:rPr kumimoji="0" lang="en-US" altLang="zh-HK" sz="2000">
                <a:latin typeface="Arial" charset="0"/>
                <a:cs typeface="Arial" charset="0"/>
              </a:rPr>
              <a:t> (min)</a:t>
            </a:r>
            <a:endParaRPr kumimoji="0" lang="zh-HK" altLang="en-US" sz="2000">
              <a:latin typeface="Arial" charset="0"/>
              <a:cs typeface="Arial" charset="0"/>
            </a:endParaRPr>
          </a:p>
        </p:txBody>
      </p:sp>
      <p:sp>
        <p:nvSpPr>
          <p:cNvPr id="22" name="文字方塊 42"/>
          <p:cNvSpPr txBox="1">
            <a:spLocks noChangeArrowheads="1"/>
          </p:cNvSpPr>
          <p:nvPr/>
        </p:nvSpPr>
        <p:spPr bwMode="auto">
          <a:xfrm>
            <a:off x="2719388" y="3044825"/>
            <a:ext cx="1250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a:latin typeface="Arial" charset="0"/>
                <a:cs typeface="Arial" charset="0"/>
              </a:rPr>
              <a:t>K</a:t>
            </a:r>
            <a:r>
              <a:rPr kumimoji="0" lang="en-US" altLang="zh-HK" baseline="-25000">
                <a:latin typeface="Arial" charset="0"/>
                <a:cs typeface="Arial" charset="0"/>
              </a:rPr>
              <a:t>c</a:t>
            </a:r>
            <a:r>
              <a:rPr kumimoji="0" lang="en-US" altLang="zh-HK">
                <a:latin typeface="Arial" charset="0"/>
                <a:cs typeface="Arial" charset="0"/>
              </a:rPr>
              <a:t> = 49.41</a:t>
            </a:r>
            <a:endParaRPr kumimoji="0" lang="zh-HK" altLang="en-US">
              <a:latin typeface="Arial" charset="0"/>
              <a:cs typeface="Arial" charset="0"/>
            </a:endParaRPr>
          </a:p>
        </p:txBody>
      </p:sp>
      <p:cxnSp>
        <p:nvCxnSpPr>
          <p:cNvPr id="4" name="直線接點 3"/>
          <p:cNvCxnSpPr/>
          <p:nvPr/>
        </p:nvCxnSpPr>
        <p:spPr>
          <a:xfrm flipV="1">
            <a:off x="4067175" y="1730375"/>
            <a:ext cx="0" cy="619125"/>
          </a:xfrm>
          <a:prstGeom prst="line">
            <a:avLst/>
          </a:prstGeom>
          <a:ln w="28575"/>
        </p:spPr>
        <p:style>
          <a:lnRef idx="1">
            <a:schemeClr val="accent2"/>
          </a:lnRef>
          <a:fillRef idx="0">
            <a:schemeClr val="accent2"/>
          </a:fillRef>
          <a:effectRef idx="0">
            <a:schemeClr val="accent2"/>
          </a:effectRef>
          <a:fontRef idx="minor">
            <a:schemeClr val="tx1"/>
          </a:fontRef>
        </p:style>
      </p:cxnSp>
      <p:sp>
        <p:nvSpPr>
          <p:cNvPr id="21519" name="文字方塊 6"/>
          <p:cNvSpPr txBox="1">
            <a:spLocks noChangeArrowheads="1"/>
          </p:cNvSpPr>
          <p:nvPr/>
        </p:nvSpPr>
        <p:spPr bwMode="auto">
          <a:xfrm>
            <a:off x="3851275" y="4643438"/>
            <a:ext cx="4318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en-US" altLang="zh-HK"/>
              <a:t>50</a:t>
            </a:r>
            <a:endParaRPr lang="zh-HK" altLang="en-US"/>
          </a:p>
        </p:txBody>
      </p:sp>
    </p:spTree>
    <p:extLst>
      <p:ext uri="{BB962C8B-B14F-4D97-AF65-F5344CB8AC3E}">
        <p14:creationId xmlns:p14="http://schemas.microsoft.com/office/powerpoint/2010/main" val="4286662246"/>
      </p:ext>
    </p:extLst>
  </p:cSld>
  <p:clrMapOvr>
    <a:masterClrMapping/>
  </p:clrMapOvr>
  <p:timing>
    <p:tnLst>
      <p:par>
        <p:cTn id="1" dur="indefinite" restart="never" nodeType="tmRoot"/>
      </p:par>
    </p:tnLst>
  </p:timing>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ChangeArrowheads="1"/>
          </p:cNvSpPr>
          <p:nvPr/>
        </p:nvSpPr>
        <p:spPr bwMode="auto">
          <a:xfrm>
            <a:off x="179388" y="333375"/>
            <a:ext cx="8785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TW" altLang="en-US" sz="2800">
                <a:latin typeface="Arial" charset="0"/>
                <a:cs typeface="Arial" charset="0"/>
              </a:rPr>
              <a:t>在</a:t>
            </a:r>
            <a:r>
              <a:rPr lang="zh-HK" altLang="en-US" sz="2800">
                <a:latin typeface="Arial" charset="0"/>
                <a:cs typeface="Arial" charset="0"/>
              </a:rPr>
              <a:t>第</a:t>
            </a:r>
            <a:r>
              <a:rPr lang="zh-HK" altLang="zh-TW" sz="2800">
                <a:latin typeface="Arial" charset="0"/>
                <a:cs typeface="Arial" charset="0"/>
              </a:rPr>
              <a:t> </a:t>
            </a:r>
            <a:r>
              <a:rPr lang="en-US" altLang="zh-HK" sz="2800">
                <a:latin typeface="Arial" charset="0"/>
                <a:cs typeface="Arial" charset="0"/>
              </a:rPr>
              <a:t>50</a:t>
            </a:r>
            <a:r>
              <a:rPr lang="en-US" altLang="zh-TW" sz="2800">
                <a:latin typeface="Arial" charset="0"/>
                <a:cs typeface="Arial" charset="0"/>
              </a:rPr>
              <a:t> </a:t>
            </a:r>
            <a:r>
              <a:rPr lang="zh-HK" altLang="en-US" sz="2800">
                <a:latin typeface="Arial" charset="0"/>
                <a:cs typeface="Arial" charset="0"/>
              </a:rPr>
              <a:t>分鐘及某特定温度下把一些</a:t>
            </a:r>
            <a:r>
              <a:rPr lang="zh-HK" altLang="zh-TW" sz="2800">
                <a:latin typeface="Arial" charset="0"/>
                <a:cs typeface="Arial" charset="0"/>
              </a:rPr>
              <a:t> </a:t>
            </a:r>
            <a:r>
              <a:rPr lang="en-US" altLang="zh-HK" sz="2800">
                <a:latin typeface="Arial" charset="0"/>
                <a:cs typeface="Arial" charset="0"/>
              </a:rPr>
              <a:t>HI(g)</a:t>
            </a:r>
            <a:r>
              <a:rPr lang="en-US" altLang="zh-TW" sz="2800">
                <a:latin typeface="Arial" charset="0"/>
                <a:cs typeface="Arial" charset="0"/>
              </a:rPr>
              <a:t> </a:t>
            </a:r>
            <a:r>
              <a:rPr lang="zh-HK" altLang="en-US" sz="2800">
                <a:latin typeface="Arial" charset="0"/>
                <a:cs typeface="Arial" charset="0"/>
              </a:rPr>
              <a:t>加入平衡混合物</a:t>
            </a:r>
            <a:r>
              <a:rPr lang="zh-TW" altLang="en-US" sz="2800">
                <a:latin typeface="Arial" charset="0"/>
                <a:cs typeface="Arial" charset="0"/>
              </a:rPr>
              <a:t>中，平衡體系便會受到影響。</a:t>
            </a:r>
            <a:endParaRPr lang="en-US" altLang="zh-TW" sz="2800">
              <a:solidFill>
                <a:srgbClr val="3399FF"/>
              </a:solidFill>
              <a:latin typeface="Arial" charset="0"/>
              <a:ea typeface="Arial Unicode MS" pitchFamily="34" charset="-120"/>
              <a:cs typeface="Arial" charset="0"/>
            </a:endParaRPr>
          </a:p>
        </p:txBody>
      </p:sp>
      <p:graphicFrame>
        <p:nvGraphicFramePr>
          <p:cNvPr id="18435" name="物件 2"/>
          <p:cNvGraphicFramePr>
            <a:graphicFrameLocks noChangeAspect="1"/>
          </p:cNvGraphicFramePr>
          <p:nvPr/>
        </p:nvGraphicFramePr>
        <p:xfrm>
          <a:off x="2433638" y="1484313"/>
          <a:ext cx="1079500" cy="520700"/>
        </p:xfrm>
        <a:graphic>
          <a:graphicData uri="http://schemas.openxmlformats.org/presentationml/2006/ole">
            <mc:AlternateContent xmlns:mc="http://schemas.openxmlformats.org/markup-compatibility/2006">
              <mc:Choice xmlns:v="urn:schemas-microsoft-com:vml" Requires="v">
                <p:oleObj spid="_x0000_s92220" name="方程式" r:id="rId4" imgW="1079032" imgH="520474" progId="Equation.3">
                  <p:embed/>
                </p:oleObj>
              </mc:Choice>
              <mc:Fallback>
                <p:oleObj name="方程式" r:id="rId4" imgW="1079032" imgH="520474"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33638" y="1484313"/>
                        <a:ext cx="10795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436" name="文字方塊 3"/>
          <p:cNvSpPr txBox="1">
            <a:spLocks noChangeArrowheads="1"/>
          </p:cNvSpPr>
          <p:nvPr/>
        </p:nvSpPr>
        <p:spPr bwMode="auto">
          <a:xfrm>
            <a:off x="827088" y="1781175"/>
            <a:ext cx="36480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Q</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8437" name="物件 4"/>
          <p:cNvGraphicFramePr>
            <a:graphicFrameLocks noChangeAspect="1"/>
          </p:cNvGraphicFramePr>
          <p:nvPr/>
        </p:nvGraphicFramePr>
        <p:xfrm>
          <a:off x="2052638" y="2081213"/>
          <a:ext cx="1917700" cy="533400"/>
        </p:xfrm>
        <a:graphic>
          <a:graphicData uri="http://schemas.openxmlformats.org/presentationml/2006/ole">
            <mc:AlternateContent xmlns:mc="http://schemas.openxmlformats.org/markup-compatibility/2006">
              <mc:Choice xmlns:v="urn:schemas-microsoft-com:vml" Requires="v">
                <p:oleObj spid="_x0000_s92221" name="方程式" r:id="rId6" imgW="1916868" imgH="533169" progId="Equation.3">
                  <p:embed/>
                </p:oleObj>
              </mc:Choice>
              <mc:Fallback>
                <p:oleObj name="方程式" r:id="rId6" imgW="1916868" imgH="533169"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52638" y="2081213"/>
                        <a:ext cx="19177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438" name="文字方塊 5"/>
          <p:cNvSpPr txBox="1">
            <a:spLocks noChangeArrowheads="1"/>
          </p:cNvSpPr>
          <p:nvPr/>
        </p:nvSpPr>
        <p:spPr bwMode="auto">
          <a:xfrm>
            <a:off x="1298575" y="3006725"/>
            <a:ext cx="73453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 </a:t>
            </a:r>
            <a:r>
              <a:rPr kumimoji="0" lang="en-US" altLang="zh-HK" sz="2800" baseline="45000">
                <a:latin typeface="Arial" charset="0"/>
                <a:cs typeface="Arial" charset="0"/>
              </a:rPr>
              <a:t>________________________________________ </a:t>
            </a:r>
            <a:r>
              <a:rPr kumimoji="0" lang="en-US" altLang="zh-TW" sz="2800" baseline="45000">
                <a:latin typeface="Arial" charset="0"/>
                <a:cs typeface="Arial" charset="0"/>
              </a:rPr>
              <a:t> </a:t>
            </a:r>
            <a:r>
              <a:rPr kumimoji="0" lang="en-US" altLang="zh-HK" sz="2800">
                <a:latin typeface="Arial" charset="0"/>
                <a:cs typeface="Arial" charset="0"/>
              </a:rPr>
              <a:t>= 81.53</a:t>
            </a:r>
            <a:r>
              <a:rPr kumimoji="0" lang="en-US" altLang="zh-HK" sz="2800" baseline="45000">
                <a:latin typeface="Arial" charset="0"/>
                <a:cs typeface="Arial" charset="0"/>
              </a:rPr>
              <a:t> </a:t>
            </a:r>
            <a:r>
              <a:rPr kumimoji="0" lang="en-US" altLang="zh-HK" sz="2800">
                <a:latin typeface="Arial" charset="0"/>
                <a:cs typeface="Arial" charset="0"/>
              </a:rPr>
              <a:t> </a:t>
            </a:r>
            <a:endParaRPr kumimoji="0" lang="zh-HK" altLang="en-US" sz="2800">
              <a:latin typeface="Arial" charset="0"/>
              <a:cs typeface="Arial" charset="0"/>
            </a:endParaRPr>
          </a:p>
        </p:txBody>
      </p:sp>
      <p:sp>
        <p:nvSpPr>
          <p:cNvPr id="18439" name="矩形 6"/>
          <p:cNvSpPr>
            <a:spLocks noChangeArrowheads="1"/>
          </p:cNvSpPr>
          <p:nvPr/>
        </p:nvSpPr>
        <p:spPr bwMode="auto">
          <a:xfrm>
            <a:off x="1652588" y="2779713"/>
            <a:ext cx="54006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2800">
                <a:latin typeface="Arial" charset="0"/>
                <a:cs typeface="Arial" charset="0"/>
              </a:rPr>
              <a:t>(4.0 mol dm</a:t>
            </a:r>
            <a:r>
              <a:rPr kumimoji="0" lang="en-US" altLang="zh-HK" sz="2800" baseline="30000">
                <a:latin typeface="Arial" charset="0"/>
                <a:cs typeface="Arial" charset="0"/>
              </a:rPr>
              <a:t>–3</a:t>
            </a:r>
            <a:r>
              <a:rPr kumimoji="0" lang="en-US" altLang="zh-HK" sz="2800">
                <a:latin typeface="Arial" charset="0"/>
                <a:cs typeface="Arial" charset="0"/>
              </a:rPr>
              <a:t>)</a:t>
            </a:r>
            <a:r>
              <a:rPr kumimoji="0" lang="en-US" altLang="zh-HK" sz="2800" baseline="30000">
                <a:latin typeface="Arial" charset="0"/>
                <a:cs typeface="Arial" charset="0"/>
              </a:rPr>
              <a:t>2</a:t>
            </a:r>
          </a:p>
          <a:p>
            <a:pPr algn="ctr" eaLnBrk="1" hangingPunct="1"/>
            <a:r>
              <a:rPr kumimoji="0" lang="en-US" altLang="zh-HK" sz="2800">
                <a:latin typeface="Arial" charset="0"/>
                <a:cs typeface="Arial" charset="0"/>
              </a:rPr>
              <a:t>(0.443 mol dm</a:t>
            </a:r>
            <a:r>
              <a:rPr kumimoji="0" lang="en-US" altLang="zh-HK" sz="2800" baseline="30000">
                <a:latin typeface="Arial" charset="0"/>
                <a:cs typeface="Arial" charset="0"/>
              </a:rPr>
              <a:t>–3</a:t>
            </a:r>
            <a:r>
              <a:rPr kumimoji="0" lang="en-US" altLang="zh-HK" sz="2800">
                <a:latin typeface="Arial" charset="0"/>
                <a:cs typeface="Arial" charset="0"/>
              </a:rPr>
              <a:t>)(0.443 mol dm</a:t>
            </a:r>
            <a:r>
              <a:rPr kumimoji="0" lang="en-US" altLang="zh-HK" sz="2800" baseline="30000">
                <a:latin typeface="Arial" charset="0"/>
                <a:cs typeface="Arial" charset="0"/>
              </a:rPr>
              <a:t>–3</a:t>
            </a:r>
            <a:r>
              <a:rPr kumimoji="0" lang="en-US" altLang="zh-HK" sz="2800">
                <a:latin typeface="Arial" charset="0"/>
                <a:cs typeface="Arial" charset="0"/>
              </a:rPr>
              <a:t>)</a:t>
            </a:r>
            <a:endParaRPr kumimoji="0" lang="zh-HK" altLang="en-US" sz="2800" baseline="30000">
              <a:latin typeface="Arial" charset="0"/>
              <a:cs typeface="Arial" charset="0"/>
            </a:endParaRPr>
          </a:p>
        </p:txBody>
      </p:sp>
      <p:sp>
        <p:nvSpPr>
          <p:cNvPr id="9" name="Rectangle 2"/>
          <p:cNvSpPr>
            <a:spLocks noChangeArrowheads="1"/>
          </p:cNvSpPr>
          <p:nvPr/>
        </p:nvSpPr>
        <p:spPr bwMode="auto">
          <a:xfrm>
            <a:off x="179388" y="4059238"/>
            <a:ext cx="53276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en-US" altLang="zh-HK" sz="2800" b="1">
                <a:latin typeface="Arial" charset="0"/>
                <a:cs typeface="Arial" charset="0"/>
              </a:rPr>
              <a:t>Q</a:t>
            </a:r>
            <a:r>
              <a:rPr lang="en-US" altLang="zh-HK" sz="2800" b="1" baseline="-25000">
                <a:latin typeface="Arial" charset="0"/>
                <a:cs typeface="Arial" charset="0"/>
              </a:rPr>
              <a:t>c</a:t>
            </a:r>
            <a:r>
              <a:rPr lang="en-US" altLang="zh-TW" sz="2800" b="1" baseline="-25000">
                <a:latin typeface="Arial" charset="0"/>
                <a:cs typeface="Arial" charset="0"/>
              </a:rPr>
              <a:t> </a:t>
            </a:r>
            <a:r>
              <a:rPr lang="zh-TW" altLang="en-US" sz="2800" b="1">
                <a:latin typeface="Arial" charset="0"/>
                <a:cs typeface="Arial" charset="0"/>
              </a:rPr>
              <a:t>值較 </a:t>
            </a:r>
            <a:r>
              <a:rPr lang="en-US" altLang="zh-HK" sz="2800" b="1">
                <a:latin typeface="Arial" charset="0"/>
                <a:cs typeface="Arial" charset="0"/>
              </a:rPr>
              <a:t>K</a:t>
            </a:r>
            <a:r>
              <a:rPr lang="en-US" altLang="zh-HK" sz="2800" b="1" baseline="-25000">
                <a:latin typeface="Arial" charset="0"/>
                <a:cs typeface="Arial" charset="0"/>
              </a:rPr>
              <a:t>c</a:t>
            </a:r>
            <a:r>
              <a:rPr lang="en-US" altLang="zh-TW" sz="2800" b="1" baseline="-25000">
                <a:latin typeface="Arial" charset="0"/>
                <a:cs typeface="Arial" charset="0"/>
              </a:rPr>
              <a:t> </a:t>
            </a:r>
            <a:r>
              <a:rPr lang="zh-TW" altLang="en-US" sz="2800" b="1">
                <a:latin typeface="Arial" charset="0"/>
                <a:cs typeface="Arial" charset="0"/>
              </a:rPr>
              <a:t>值大 </a:t>
            </a:r>
            <a:r>
              <a:rPr lang="en-US" altLang="zh-HK" sz="2800">
                <a:latin typeface="Arial" charset="0"/>
                <a:cs typeface="Arial" charset="0"/>
              </a:rPr>
              <a:t>(49.41)</a:t>
            </a:r>
            <a:r>
              <a:rPr lang="zh-TW" altLang="en-US" sz="2800">
                <a:latin typeface="Arial" charset="0"/>
                <a:cs typeface="Arial" charset="0"/>
              </a:rPr>
              <a:t>。</a:t>
            </a:r>
            <a:endParaRPr lang="en-US" altLang="zh-TW" sz="2800" baseline="-25000">
              <a:solidFill>
                <a:srgbClr val="3399FF"/>
              </a:solidFill>
              <a:latin typeface="Arial" charset="0"/>
              <a:ea typeface="Arial Unicode MS" pitchFamily="34" charset="-120"/>
              <a:cs typeface="Arial" charset="0"/>
            </a:endParaRPr>
          </a:p>
        </p:txBody>
      </p:sp>
      <p:sp>
        <p:nvSpPr>
          <p:cNvPr id="10" name="Rectangle 2"/>
          <p:cNvSpPr>
            <a:spLocks noChangeArrowheads="1"/>
          </p:cNvSpPr>
          <p:nvPr/>
        </p:nvSpPr>
        <p:spPr bwMode="auto">
          <a:xfrm>
            <a:off x="179388" y="4779963"/>
            <a:ext cx="8464550"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3"/>
              </a:buBlip>
            </a:pPr>
            <a:r>
              <a:rPr lang="zh-HK" altLang="en-US" sz="2800"/>
              <a:t>平衡</a:t>
            </a:r>
            <a:r>
              <a:rPr lang="zh-TW" altLang="en-US" sz="2800"/>
              <a:t>位置會 </a:t>
            </a:r>
            <a:r>
              <a:rPr lang="zh-TW" altLang="en-US" sz="3600" b="1">
                <a:solidFill>
                  <a:srgbClr val="3399FF"/>
                </a:solidFill>
              </a:rPr>
              <a:t>向左</a:t>
            </a:r>
            <a:r>
              <a:rPr lang="zh-TW" altLang="en-US" sz="2800" b="1"/>
              <a:t> </a:t>
            </a:r>
            <a:r>
              <a:rPr lang="en-US" altLang="zh-TW" sz="2800" b="1"/>
              <a:t>(</a:t>
            </a:r>
            <a:r>
              <a:rPr lang="zh-TW" altLang="en-US" sz="2800" b="1"/>
              <a:t>反應物一方</a:t>
            </a:r>
            <a:r>
              <a:rPr lang="en-US" altLang="zh-TW" sz="2800" b="1"/>
              <a:t>) </a:t>
            </a:r>
            <a:r>
              <a:rPr lang="zh-TW" altLang="en-US" sz="2800" b="1"/>
              <a:t>移動</a:t>
            </a:r>
            <a:r>
              <a:rPr lang="zh-TW" altLang="en-US" sz="2800"/>
              <a:t>，</a:t>
            </a:r>
            <a:r>
              <a:rPr lang="zh-TW" altLang="en-US" sz="3200" b="1">
                <a:solidFill>
                  <a:srgbClr val="3399FF"/>
                </a:solidFill>
              </a:rPr>
              <a:t>重新達至一個新的平衡狀態</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Tree>
    <p:extLst>
      <p:ext uri="{BB962C8B-B14F-4D97-AF65-F5344CB8AC3E}">
        <p14:creationId xmlns:p14="http://schemas.microsoft.com/office/powerpoint/2010/main" val="4026403898"/>
      </p:ext>
    </p:extLst>
  </p:cSld>
  <p:clrMapOvr>
    <a:masterClrMapping/>
  </p:clrMapOvr>
  <p:timing>
    <p:tnLst>
      <p:par>
        <p:cTn id="1" dur="indefinite" restart="never" nodeType="tmRoot"/>
      </p:par>
    </p:tnLst>
  </p:timing>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554" name="Object 22"/>
          <p:cNvGraphicFramePr>
            <a:graphicFrameLocks noChangeAspect="1"/>
          </p:cNvGraphicFramePr>
          <p:nvPr>
            <p:extLst>
              <p:ext uri="{D42A27DB-BD31-4B8C-83A1-F6EECF244321}">
                <p14:modId xmlns:p14="http://schemas.microsoft.com/office/powerpoint/2010/main" val="368487343"/>
              </p:ext>
            </p:extLst>
          </p:nvPr>
        </p:nvGraphicFramePr>
        <p:xfrm>
          <a:off x="903982" y="1090191"/>
          <a:ext cx="3003550" cy="4103687"/>
        </p:xfrm>
        <a:graphic>
          <a:graphicData uri="http://schemas.openxmlformats.org/presentationml/2006/ole">
            <mc:AlternateContent xmlns:mc="http://schemas.openxmlformats.org/markup-compatibility/2006">
              <mc:Choice xmlns:v="urn:schemas-microsoft-com:vml" Requires="v">
                <p:oleObj spid="_x0000_s93215" name="PBrush" r:id="rId3" imgW="2209524" imgH="3019048" progId="">
                  <p:embed/>
                </p:oleObj>
              </mc:Choice>
              <mc:Fallback>
                <p:oleObj name="PBrush" r:id="rId3" imgW="2209524" imgH="3019048"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3982" y="1090191"/>
                        <a:ext cx="3003550" cy="4103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442" name="文字方塊 20"/>
          <p:cNvSpPr txBox="1">
            <a:spLocks noChangeArrowheads="1"/>
          </p:cNvSpPr>
          <p:nvPr/>
        </p:nvSpPr>
        <p:spPr bwMode="auto">
          <a:xfrm>
            <a:off x="1459607" y="620291"/>
            <a:ext cx="5348288" cy="396875"/>
          </a:xfrm>
          <a:prstGeom prst="rect">
            <a:avLst/>
          </a:prstGeom>
          <a:noFill/>
          <a:ln>
            <a:noFill/>
          </a:ln>
          <a:extLst/>
        </p:spPr>
        <p:txBody>
          <a:bodyPr>
            <a:spAutoFit/>
          </a:bodyPr>
          <a:lstStyle>
            <a:lvl1pPr eaLnBrk="0" hangingPunct="0">
              <a:defRPr kumimoji="1">
                <a:solidFill>
                  <a:schemeClr val="tx1"/>
                </a:solidFill>
                <a:latin typeface="Calibri" pitchFamily="34" charset="0"/>
                <a:ea typeface="新細明體" pitchFamily="18" charset="-120"/>
              </a:defRPr>
            </a:lvl1pPr>
            <a:lvl2pPr marL="742950" indent="-285750" eaLnBrk="0" hangingPunct="0">
              <a:defRPr kumimoji="1">
                <a:solidFill>
                  <a:schemeClr val="tx1"/>
                </a:solidFill>
                <a:latin typeface="Calibri" pitchFamily="34" charset="0"/>
                <a:ea typeface="新細明體" pitchFamily="18" charset="-120"/>
              </a:defRPr>
            </a:lvl2pPr>
            <a:lvl3pPr marL="1143000" indent="-228600" eaLnBrk="0" hangingPunct="0">
              <a:defRPr kumimoji="1">
                <a:solidFill>
                  <a:schemeClr val="tx1"/>
                </a:solidFill>
                <a:latin typeface="Calibri" pitchFamily="34" charset="0"/>
                <a:ea typeface="新細明體" pitchFamily="18" charset="-120"/>
              </a:defRPr>
            </a:lvl3pPr>
            <a:lvl4pPr marL="1600200" indent="-228600" eaLnBrk="0" hangingPunct="0">
              <a:defRPr kumimoji="1">
                <a:solidFill>
                  <a:schemeClr val="tx1"/>
                </a:solidFill>
                <a:latin typeface="Calibri" pitchFamily="34" charset="0"/>
                <a:ea typeface="新細明體" pitchFamily="18" charset="-120"/>
              </a:defRPr>
            </a:lvl4pPr>
            <a:lvl5pPr marL="2057400" indent="-228600" eaLnBrk="0" hangingPunct="0">
              <a:defRPr kumimoji="1">
                <a:solidFill>
                  <a:schemeClr val="tx1"/>
                </a:solidFill>
                <a:latin typeface="Calibri"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pitchFamily="18" charset="-120"/>
              </a:defRPr>
            </a:lvl9pPr>
          </a:lstStyle>
          <a:p>
            <a:pPr eaLnBrk="1" hangingPunct="1">
              <a:defRPr/>
            </a:pPr>
            <a:r>
              <a:rPr lang="zh-HK" altLang="en-US" sz="2000" dirty="0" smtClean="0">
                <a:solidFill>
                  <a:srgbClr val="0066CC"/>
                </a:solidFill>
                <a:latin typeface="Arial" panose="020B0604020202020204" pitchFamily="34" charset="0"/>
                <a:ea typeface="+mn-ea"/>
                <a:cs typeface="Arial" panose="020B0604020202020204" pitchFamily="34" charset="0"/>
              </a:rPr>
              <a:t>突然加入</a:t>
            </a:r>
            <a:r>
              <a:rPr lang="en-US" altLang="zh-HK" sz="2000" dirty="0" smtClean="0">
                <a:solidFill>
                  <a:srgbClr val="0066CC"/>
                </a:solidFill>
                <a:latin typeface="Arial" panose="020B0604020202020204" pitchFamily="34" charset="0"/>
                <a:ea typeface="+mn-ea"/>
                <a:cs typeface="Arial" panose="020B0604020202020204" pitchFamily="34" charset="0"/>
              </a:rPr>
              <a:t>HI(g)</a:t>
            </a:r>
            <a:r>
              <a:rPr lang="zh-HK" altLang="en-US" sz="2000" dirty="0" smtClean="0">
                <a:solidFill>
                  <a:srgbClr val="0066CC"/>
                </a:solidFill>
                <a:latin typeface="Arial" panose="020B0604020202020204" pitchFamily="34" charset="0"/>
                <a:ea typeface="+mn-ea"/>
                <a:cs typeface="Arial" panose="020B0604020202020204" pitchFamily="34" charset="0"/>
              </a:rPr>
              <a:t>後，使濃度增加至</a:t>
            </a:r>
            <a:r>
              <a:rPr lang="en-US" altLang="zh-HK" sz="2000" dirty="0" smtClean="0">
                <a:solidFill>
                  <a:srgbClr val="0066CC"/>
                </a:solidFill>
                <a:latin typeface="Arial" panose="020B0604020202020204" pitchFamily="34" charset="0"/>
                <a:ea typeface="+mn-ea"/>
                <a:cs typeface="Arial" panose="020B0604020202020204" pitchFamily="34" charset="0"/>
              </a:rPr>
              <a:t>4.0 </a:t>
            </a:r>
            <a:r>
              <a:rPr kumimoji="0" lang="en-US" altLang="zh-HK" sz="2000" dirty="0" err="1" smtClean="0">
                <a:solidFill>
                  <a:srgbClr val="0066CC"/>
                </a:solidFill>
                <a:latin typeface="Arial" panose="020B0604020202020204" pitchFamily="34" charset="0"/>
                <a:ea typeface="+mn-ea"/>
                <a:cs typeface="Arial" panose="020B0604020202020204" pitchFamily="34" charset="0"/>
              </a:rPr>
              <a:t>mol</a:t>
            </a:r>
            <a:r>
              <a:rPr kumimoji="0" lang="en-US" altLang="zh-HK" sz="2000" dirty="0" smtClean="0">
                <a:solidFill>
                  <a:srgbClr val="0066CC"/>
                </a:solidFill>
                <a:latin typeface="Arial" panose="020B0604020202020204" pitchFamily="34" charset="0"/>
                <a:ea typeface="+mn-ea"/>
                <a:cs typeface="Arial" panose="020B0604020202020204" pitchFamily="34" charset="0"/>
              </a:rPr>
              <a:t> dm</a:t>
            </a:r>
            <a:r>
              <a:rPr kumimoji="0" lang="en-US" altLang="zh-HK" sz="2000" baseline="30000" dirty="0" smtClean="0">
                <a:solidFill>
                  <a:srgbClr val="0066CC"/>
                </a:solidFill>
                <a:latin typeface="Arial" panose="020B0604020202020204" pitchFamily="34" charset="0"/>
                <a:ea typeface="+mn-ea"/>
                <a:cs typeface="Arial" panose="020B0604020202020204" pitchFamily="34" charset="0"/>
                <a:sym typeface="Symbol" pitchFamily="18" charset="2"/>
              </a:rPr>
              <a:t></a:t>
            </a:r>
            <a:r>
              <a:rPr kumimoji="0" lang="en-US" altLang="zh-HK" sz="2000" baseline="30000" dirty="0" smtClean="0">
                <a:solidFill>
                  <a:srgbClr val="0066CC"/>
                </a:solidFill>
                <a:latin typeface="Arial" panose="020B0604020202020204" pitchFamily="34" charset="0"/>
                <a:ea typeface="+mn-ea"/>
                <a:cs typeface="Arial" panose="020B0604020202020204" pitchFamily="34" charset="0"/>
              </a:rPr>
              <a:t>3</a:t>
            </a:r>
            <a:r>
              <a:rPr kumimoji="0" lang="en-US" altLang="zh-HK" sz="2000" dirty="0" smtClean="0">
                <a:solidFill>
                  <a:srgbClr val="0066CC"/>
                </a:solidFill>
                <a:latin typeface="Arial" panose="020B0604020202020204" pitchFamily="34" charset="0"/>
                <a:ea typeface="+mn-ea"/>
                <a:cs typeface="Arial" panose="020B0604020202020204" pitchFamily="34" charset="0"/>
              </a:rPr>
              <a:t> </a:t>
            </a:r>
            <a:endParaRPr kumimoji="0" lang="zh-HK" altLang="en-US" sz="2000" dirty="0" smtClean="0">
              <a:solidFill>
                <a:srgbClr val="0066CC"/>
              </a:solidFill>
              <a:latin typeface="Arial" panose="020B0604020202020204" pitchFamily="34" charset="0"/>
              <a:ea typeface="+mn-ea"/>
              <a:cs typeface="Arial" panose="020B0604020202020204" pitchFamily="34" charset="0"/>
            </a:endParaRPr>
          </a:p>
        </p:txBody>
      </p:sp>
      <p:grpSp>
        <p:nvGrpSpPr>
          <p:cNvPr id="23558" name="Group 23"/>
          <p:cNvGrpSpPr>
            <a:grpSpLocks/>
          </p:cNvGrpSpPr>
          <p:nvPr/>
        </p:nvGrpSpPr>
        <p:grpSpPr bwMode="auto">
          <a:xfrm>
            <a:off x="883345" y="1090191"/>
            <a:ext cx="8116887" cy="4121150"/>
            <a:chOff x="647" y="709"/>
            <a:chExt cx="5113" cy="2596"/>
          </a:xfrm>
        </p:grpSpPr>
        <p:pic>
          <p:nvPicPr>
            <p:cNvPr id="23574"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7" y="709"/>
              <a:ext cx="4637" cy="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75" name="文字方塊 24"/>
            <p:cNvSpPr txBox="1">
              <a:spLocks noChangeArrowheads="1"/>
            </p:cNvSpPr>
            <p:nvPr/>
          </p:nvSpPr>
          <p:spPr bwMode="auto">
            <a:xfrm>
              <a:off x="5046" y="1139"/>
              <a:ext cx="37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HI</a:t>
              </a:r>
              <a:endParaRPr kumimoji="0" lang="zh-HK" altLang="en-US" sz="2000">
                <a:latin typeface="Arial" charset="0"/>
                <a:cs typeface="Arial" charset="0"/>
              </a:endParaRPr>
            </a:p>
          </p:txBody>
        </p:sp>
        <p:sp>
          <p:nvSpPr>
            <p:cNvPr id="23576" name="文字方塊 25"/>
            <p:cNvSpPr txBox="1">
              <a:spLocks noChangeArrowheads="1"/>
            </p:cNvSpPr>
            <p:nvPr/>
          </p:nvSpPr>
          <p:spPr bwMode="auto">
            <a:xfrm>
              <a:off x="5028" y="2704"/>
              <a:ext cx="73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H</a:t>
              </a:r>
              <a:r>
                <a:rPr kumimoji="0" lang="en-US" altLang="zh-HK" sz="2000" baseline="-25000">
                  <a:latin typeface="Arial" charset="0"/>
                  <a:cs typeface="Arial" charset="0"/>
                </a:rPr>
                <a:t>2</a:t>
              </a:r>
              <a:r>
                <a:rPr kumimoji="0" lang="en-US" altLang="zh-TW" sz="2000" baseline="-25000">
                  <a:latin typeface="Arial" charset="0"/>
                  <a:cs typeface="Arial" charset="0"/>
                </a:rPr>
                <a:t> </a:t>
              </a:r>
              <a:r>
                <a:rPr kumimoji="0" lang="zh-TW" altLang="en-US" sz="2000">
                  <a:latin typeface="Arial" charset="0"/>
                  <a:cs typeface="Arial" charset="0"/>
                </a:rPr>
                <a:t>或 </a:t>
              </a:r>
              <a:r>
                <a:rPr kumimoji="0" lang="en-US" altLang="zh-HK" sz="2000">
                  <a:latin typeface="Arial" charset="0"/>
                  <a:cs typeface="Arial" charset="0"/>
                </a:rPr>
                <a:t>I</a:t>
              </a:r>
              <a:r>
                <a:rPr kumimoji="0" lang="en-US" altLang="zh-HK" sz="2000" baseline="-25000">
                  <a:latin typeface="Arial" charset="0"/>
                  <a:cs typeface="Arial" charset="0"/>
                </a:rPr>
                <a:t>2</a:t>
              </a:r>
              <a:r>
                <a:rPr kumimoji="0" lang="en-US" altLang="zh-HK" sz="2000">
                  <a:latin typeface="Arial" charset="0"/>
                  <a:cs typeface="Arial" charset="0"/>
                </a:rPr>
                <a:t> </a:t>
              </a:r>
              <a:endParaRPr kumimoji="0" lang="zh-HK" altLang="en-US" sz="2000">
                <a:latin typeface="Arial" charset="0"/>
                <a:cs typeface="Arial" charset="0"/>
              </a:endParaRPr>
            </a:p>
          </p:txBody>
        </p:sp>
      </p:grpSp>
      <p:sp>
        <p:nvSpPr>
          <p:cNvPr id="23559" name="文字方塊 20"/>
          <p:cNvSpPr txBox="1">
            <a:spLocks noChangeArrowheads="1"/>
          </p:cNvSpPr>
          <p:nvPr/>
        </p:nvSpPr>
        <p:spPr bwMode="auto">
          <a:xfrm>
            <a:off x="251520" y="2577678"/>
            <a:ext cx="48895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2000"/>
              <a:t>濃度</a:t>
            </a:r>
            <a:endParaRPr lang="zh-HK" altLang="en-US" sz="2000"/>
          </a:p>
        </p:txBody>
      </p:sp>
      <p:sp>
        <p:nvSpPr>
          <p:cNvPr id="20" name="向下箭號 19"/>
          <p:cNvSpPr/>
          <p:nvPr/>
        </p:nvSpPr>
        <p:spPr>
          <a:xfrm rot="10800000" flipV="1">
            <a:off x="3907532" y="1034628"/>
            <a:ext cx="242888" cy="271463"/>
          </a:xfrm>
          <a:prstGeom prst="downArrow">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23562" name="文字方塊 9"/>
          <p:cNvSpPr txBox="1">
            <a:spLocks noChangeArrowheads="1"/>
          </p:cNvSpPr>
          <p:nvPr/>
        </p:nvSpPr>
        <p:spPr bwMode="auto">
          <a:xfrm>
            <a:off x="2467670" y="2052216"/>
            <a:ext cx="20161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500">
                <a:latin typeface="Arial" charset="0"/>
                <a:cs typeface="Arial" charset="0"/>
              </a:rPr>
              <a:t>[HI(g)]</a:t>
            </a:r>
            <a:r>
              <a:rPr kumimoji="0" lang="en-US" altLang="zh-HK" sz="1500" baseline="-25000">
                <a:latin typeface="Arial" charset="0"/>
                <a:cs typeface="Arial" charset="0"/>
              </a:rPr>
              <a:t>eqm</a:t>
            </a:r>
            <a:r>
              <a:rPr kumimoji="0" lang="en-US" altLang="zh-HK" sz="1500">
                <a:latin typeface="Arial" charset="0"/>
                <a:cs typeface="Arial" charset="0"/>
              </a:rPr>
              <a:t> </a:t>
            </a:r>
          </a:p>
          <a:p>
            <a:pPr eaLnBrk="1" hangingPunct="1"/>
            <a:r>
              <a:rPr kumimoji="0" lang="en-US" altLang="zh-HK" sz="1500">
                <a:latin typeface="Arial" charset="0"/>
                <a:cs typeface="Arial" charset="0"/>
              </a:rPr>
              <a:t>= 3.114 mol dm</a:t>
            </a:r>
            <a:r>
              <a:rPr kumimoji="0" lang="en-US" altLang="zh-HK" sz="1500" baseline="30000">
                <a:latin typeface="Arial" charset="0"/>
                <a:cs typeface="Arial" charset="0"/>
                <a:sym typeface="Symbol" pitchFamily="18" charset="2"/>
              </a:rPr>
              <a:t></a:t>
            </a:r>
            <a:r>
              <a:rPr kumimoji="0" lang="en-US" altLang="zh-HK" sz="1500" baseline="30000">
                <a:latin typeface="Arial" charset="0"/>
                <a:cs typeface="Arial" charset="0"/>
              </a:rPr>
              <a:t>3</a:t>
            </a:r>
            <a:r>
              <a:rPr kumimoji="0" lang="en-US" altLang="zh-HK" sz="1500">
                <a:latin typeface="Arial" charset="0"/>
                <a:cs typeface="Arial" charset="0"/>
              </a:rPr>
              <a:t> </a:t>
            </a:r>
            <a:endParaRPr kumimoji="0" lang="zh-HK" altLang="en-US" sz="1500">
              <a:latin typeface="Arial" charset="0"/>
              <a:cs typeface="Arial" charset="0"/>
            </a:endParaRPr>
          </a:p>
        </p:txBody>
      </p:sp>
      <p:sp>
        <p:nvSpPr>
          <p:cNvPr id="23563" name="文字方塊 18"/>
          <p:cNvSpPr txBox="1">
            <a:spLocks noChangeArrowheads="1"/>
          </p:cNvSpPr>
          <p:nvPr/>
        </p:nvSpPr>
        <p:spPr bwMode="auto">
          <a:xfrm>
            <a:off x="2467670" y="3825453"/>
            <a:ext cx="2016125" cy="7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500">
                <a:latin typeface="Arial" charset="0"/>
                <a:cs typeface="Arial" charset="0"/>
              </a:rPr>
              <a:t>[H</a:t>
            </a:r>
            <a:r>
              <a:rPr kumimoji="0" lang="en-US" altLang="zh-HK" sz="1500" baseline="-25000">
                <a:latin typeface="Arial" charset="0"/>
                <a:cs typeface="Arial" charset="0"/>
              </a:rPr>
              <a:t>2</a:t>
            </a:r>
            <a:r>
              <a:rPr kumimoji="0" lang="en-US" altLang="zh-HK" sz="1500">
                <a:latin typeface="Arial" charset="0"/>
                <a:cs typeface="Arial" charset="0"/>
              </a:rPr>
              <a:t>(g)]</a:t>
            </a:r>
            <a:r>
              <a:rPr kumimoji="0" lang="en-US" altLang="zh-HK" sz="1500" baseline="-25000">
                <a:latin typeface="Arial" charset="0"/>
                <a:cs typeface="Arial" charset="0"/>
              </a:rPr>
              <a:t>eqm</a:t>
            </a:r>
            <a:r>
              <a:rPr kumimoji="0" lang="en-US" altLang="zh-HK" sz="1500">
                <a:latin typeface="Arial" charset="0"/>
                <a:cs typeface="Arial" charset="0"/>
              </a:rPr>
              <a:t> </a:t>
            </a:r>
          </a:p>
          <a:p>
            <a:pPr eaLnBrk="1" hangingPunct="1"/>
            <a:r>
              <a:rPr kumimoji="0" lang="en-US" altLang="zh-HK" sz="1500">
                <a:latin typeface="Arial" charset="0"/>
                <a:cs typeface="Arial" charset="0"/>
              </a:rPr>
              <a:t>= [I</a:t>
            </a:r>
            <a:r>
              <a:rPr kumimoji="0" lang="en-US" altLang="zh-HK" sz="1500" baseline="-25000">
                <a:latin typeface="Arial" charset="0"/>
                <a:cs typeface="Arial" charset="0"/>
              </a:rPr>
              <a:t>2</a:t>
            </a:r>
            <a:r>
              <a:rPr kumimoji="0" lang="en-US" altLang="zh-HK" sz="1500">
                <a:latin typeface="Arial" charset="0"/>
                <a:cs typeface="Arial" charset="0"/>
              </a:rPr>
              <a:t>(g)]</a:t>
            </a:r>
            <a:r>
              <a:rPr kumimoji="0" lang="en-US" altLang="zh-HK" sz="1500" baseline="-25000">
                <a:latin typeface="Arial" charset="0"/>
                <a:cs typeface="Arial" charset="0"/>
              </a:rPr>
              <a:t> eqm</a:t>
            </a:r>
            <a:endParaRPr kumimoji="0" lang="en-US" altLang="zh-HK" sz="1500">
              <a:latin typeface="Arial" charset="0"/>
              <a:cs typeface="Arial" charset="0"/>
            </a:endParaRPr>
          </a:p>
          <a:p>
            <a:pPr eaLnBrk="1" hangingPunct="1"/>
            <a:r>
              <a:rPr kumimoji="0" lang="en-US" altLang="zh-HK" sz="1500">
                <a:latin typeface="Arial" charset="0"/>
                <a:cs typeface="Arial" charset="0"/>
              </a:rPr>
              <a:t>= 0.443 mol dm</a:t>
            </a:r>
            <a:r>
              <a:rPr kumimoji="0" lang="en-US" altLang="zh-HK" sz="1500" baseline="30000">
                <a:latin typeface="Arial" charset="0"/>
                <a:cs typeface="Arial" charset="0"/>
                <a:sym typeface="Symbol" pitchFamily="18" charset="2"/>
              </a:rPr>
              <a:t></a:t>
            </a:r>
            <a:r>
              <a:rPr kumimoji="0" lang="en-US" altLang="zh-HK" sz="1500" baseline="30000">
                <a:latin typeface="Arial" charset="0"/>
                <a:cs typeface="Arial" charset="0"/>
              </a:rPr>
              <a:t>3</a:t>
            </a:r>
            <a:r>
              <a:rPr kumimoji="0" lang="en-US" altLang="zh-HK" sz="1500">
                <a:latin typeface="Arial" charset="0"/>
                <a:cs typeface="Arial" charset="0"/>
              </a:rPr>
              <a:t> </a:t>
            </a:r>
            <a:endParaRPr kumimoji="0" lang="zh-HK" altLang="en-US" sz="1500">
              <a:latin typeface="Arial" charset="0"/>
              <a:cs typeface="Arial" charset="0"/>
            </a:endParaRPr>
          </a:p>
        </p:txBody>
      </p:sp>
      <p:sp>
        <p:nvSpPr>
          <p:cNvPr id="23564" name="文字方塊 21"/>
          <p:cNvSpPr txBox="1">
            <a:spLocks noChangeArrowheads="1"/>
          </p:cNvSpPr>
          <p:nvPr/>
        </p:nvSpPr>
        <p:spPr bwMode="auto">
          <a:xfrm>
            <a:off x="4496495" y="1341016"/>
            <a:ext cx="22923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[HI(g)]</a:t>
            </a:r>
            <a:r>
              <a:rPr kumimoji="0" lang="en-US" altLang="zh-HK" sz="2000" baseline="-25000">
                <a:latin typeface="Arial" charset="0"/>
                <a:cs typeface="Arial" charset="0"/>
              </a:rPr>
              <a:t>eqm</a:t>
            </a:r>
            <a:r>
              <a:rPr kumimoji="0" lang="en-US" altLang="zh-HK" sz="2000">
                <a:latin typeface="Arial" charset="0"/>
                <a:cs typeface="Arial" charset="0"/>
              </a:rPr>
              <a:t> </a:t>
            </a:r>
          </a:p>
          <a:p>
            <a:pPr eaLnBrk="1" hangingPunct="1"/>
            <a:r>
              <a:rPr kumimoji="0" lang="en-US" altLang="zh-HK" sz="2000">
                <a:latin typeface="Arial" charset="0"/>
                <a:cs typeface="Arial" charset="0"/>
              </a:rPr>
              <a:t>= 3.804 mol dm</a:t>
            </a:r>
            <a:r>
              <a:rPr kumimoji="0" lang="en-US" altLang="zh-HK" sz="2000" baseline="30000">
                <a:latin typeface="Arial" charset="0"/>
                <a:cs typeface="Arial" charset="0"/>
                <a:sym typeface="Symbol" pitchFamily="18" charset="2"/>
              </a:rPr>
              <a:t></a:t>
            </a:r>
            <a:r>
              <a:rPr kumimoji="0" lang="en-US" altLang="zh-HK" sz="2000" baseline="30000">
                <a:latin typeface="Arial" charset="0"/>
                <a:cs typeface="Arial" charset="0"/>
              </a:rPr>
              <a:t>3</a:t>
            </a:r>
            <a:r>
              <a:rPr kumimoji="0" lang="en-US" altLang="zh-HK" sz="2000">
                <a:latin typeface="Arial" charset="0"/>
                <a:cs typeface="Arial" charset="0"/>
              </a:rPr>
              <a:t> </a:t>
            </a:r>
            <a:endParaRPr kumimoji="0" lang="zh-HK" altLang="en-US" sz="2000">
              <a:latin typeface="Arial" charset="0"/>
              <a:cs typeface="Arial" charset="0"/>
            </a:endParaRPr>
          </a:p>
        </p:txBody>
      </p:sp>
      <p:sp>
        <p:nvSpPr>
          <p:cNvPr id="23565" name="文字方塊 23"/>
          <p:cNvSpPr txBox="1">
            <a:spLocks noChangeArrowheads="1"/>
          </p:cNvSpPr>
          <p:nvPr/>
        </p:nvSpPr>
        <p:spPr bwMode="auto">
          <a:xfrm>
            <a:off x="4483795" y="3788941"/>
            <a:ext cx="26765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[H</a:t>
            </a:r>
            <a:r>
              <a:rPr kumimoji="0" lang="en-US" altLang="zh-HK" sz="2000" baseline="-25000">
                <a:latin typeface="Arial" charset="0"/>
                <a:cs typeface="Arial" charset="0"/>
              </a:rPr>
              <a:t>2</a:t>
            </a:r>
            <a:r>
              <a:rPr kumimoji="0" lang="en-US" altLang="zh-HK" sz="2000">
                <a:latin typeface="Arial" charset="0"/>
                <a:cs typeface="Arial" charset="0"/>
              </a:rPr>
              <a:t>(g)]</a:t>
            </a:r>
            <a:r>
              <a:rPr kumimoji="0" lang="en-US" altLang="zh-HK" sz="2000" baseline="-25000">
                <a:latin typeface="Arial" charset="0"/>
                <a:cs typeface="Arial" charset="0"/>
              </a:rPr>
              <a:t>eqm</a:t>
            </a:r>
            <a:r>
              <a:rPr kumimoji="0" lang="en-US" altLang="zh-HK" sz="2000">
                <a:latin typeface="Arial" charset="0"/>
                <a:cs typeface="Arial" charset="0"/>
              </a:rPr>
              <a:t> = [I</a:t>
            </a:r>
            <a:r>
              <a:rPr kumimoji="0" lang="en-US" altLang="zh-HK" sz="2000" baseline="-25000">
                <a:latin typeface="Arial" charset="0"/>
                <a:cs typeface="Arial" charset="0"/>
              </a:rPr>
              <a:t>2</a:t>
            </a:r>
            <a:r>
              <a:rPr kumimoji="0" lang="en-US" altLang="zh-HK" sz="2000">
                <a:latin typeface="Arial" charset="0"/>
                <a:cs typeface="Arial" charset="0"/>
              </a:rPr>
              <a:t>(g)]</a:t>
            </a:r>
            <a:r>
              <a:rPr kumimoji="0" lang="en-US" altLang="zh-HK" sz="2000" baseline="-25000">
                <a:latin typeface="Arial" charset="0"/>
                <a:cs typeface="Arial" charset="0"/>
              </a:rPr>
              <a:t> eqm</a:t>
            </a:r>
            <a:endParaRPr kumimoji="0" lang="en-US" altLang="zh-HK" sz="2000">
              <a:latin typeface="Arial" charset="0"/>
              <a:cs typeface="Arial" charset="0"/>
            </a:endParaRPr>
          </a:p>
          <a:p>
            <a:pPr eaLnBrk="1" hangingPunct="1"/>
            <a:r>
              <a:rPr kumimoji="0" lang="en-US" altLang="zh-HK" sz="2000">
                <a:latin typeface="Arial" charset="0"/>
                <a:cs typeface="Arial" charset="0"/>
              </a:rPr>
              <a:t>= 0.541 mol dm</a:t>
            </a:r>
            <a:r>
              <a:rPr kumimoji="0" lang="en-US" altLang="zh-HK" sz="2000" baseline="30000">
                <a:latin typeface="Arial" charset="0"/>
                <a:cs typeface="Arial" charset="0"/>
                <a:sym typeface="Symbol" pitchFamily="18" charset="2"/>
              </a:rPr>
              <a:t></a:t>
            </a:r>
            <a:r>
              <a:rPr kumimoji="0" lang="en-US" altLang="zh-HK" sz="2000" baseline="30000">
                <a:latin typeface="Arial" charset="0"/>
                <a:cs typeface="Arial" charset="0"/>
              </a:rPr>
              <a:t>3</a:t>
            </a:r>
            <a:r>
              <a:rPr kumimoji="0" lang="en-US" altLang="zh-HK" sz="2000">
                <a:latin typeface="Arial" charset="0"/>
                <a:cs typeface="Arial" charset="0"/>
              </a:rPr>
              <a:t> </a:t>
            </a:r>
            <a:endParaRPr kumimoji="0" lang="zh-HK" altLang="en-US" sz="2000">
              <a:latin typeface="Arial" charset="0"/>
              <a:cs typeface="Arial" charset="0"/>
            </a:endParaRPr>
          </a:p>
        </p:txBody>
      </p:sp>
      <p:sp>
        <p:nvSpPr>
          <p:cNvPr id="23566" name="文字方塊 8"/>
          <p:cNvSpPr txBox="1">
            <a:spLocks noChangeArrowheads="1"/>
          </p:cNvSpPr>
          <p:nvPr/>
        </p:nvSpPr>
        <p:spPr bwMode="auto">
          <a:xfrm>
            <a:off x="3764657" y="5084341"/>
            <a:ext cx="13398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時間</a:t>
            </a:r>
            <a:r>
              <a:rPr kumimoji="0" lang="en-US" altLang="zh-HK" sz="2000">
                <a:latin typeface="Arial" charset="0"/>
                <a:cs typeface="Arial" charset="0"/>
              </a:rPr>
              <a:t> (min)</a:t>
            </a:r>
            <a:endParaRPr kumimoji="0" lang="zh-HK" altLang="en-US" sz="2000">
              <a:latin typeface="Arial" charset="0"/>
              <a:cs typeface="Arial" charset="0"/>
            </a:endParaRPr>
          </a:p>
        </p:txBody>
      </p:sp>
      <p:sp>
        <p:nvSpPr>
          <p:cNvPr id="23567" name="文字方塊 42"/>
          <p:cNvSpPr txBox="1">
            <a:spLocks noChangeArrowheads="1"/>
          </p:cNvSpPr>
          <p:nvPr/>
        </p:nvSpPr>
        <p:spPr bwMode="auto">
          <a:xfrm>
            <a:off x="2559745" y="3260303"/>
            <a:ext cx="1250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a:latin typeface="Arial" charset="0"/>
                <a:cs typeface="Arial" charset="0"/>
              </a:rPr>
              <a:t>K</a:t>
            </a:r>
            <a:r>
              <a:rPr kumimoji="0" lang="en-US" altLang="zh-HK" baseline="-25000">
                <a:latin typeface="Arial" charset="0"/>
                <a:cs typeface="Arial" charset="0"/>
              </a:rPr>
              <a:t>c</a:t>
            </a:r>
            <a:r>
              <a:rPr kumimoji="0" lang="en-US" altLang="zh-HK">
                <a:latin typeface="Arial" charset="0"/>
                <a:cs typeface="Arial" charset="0"/>
              </a:rPr>
              <a:t> = 49.41</a:t>
            </a:r>
            <a:endParaRPr kumimoji="0" lang="zh-HK" altLang="en-US">
              <a:latin typeface="Arial" charset="0"/>
              <a:cs typeface="Arial" charset="0"/>
            </a:endParaRPr>
          </a:p>
        </p:txBody>
      </p:sp>
      <p:sp>
        <p:nvSpPr>
          <p:cNvPr id="23" name="文字方塊 13"/>
          <p:cNvSpPr txBox="1">
            <a:spLocks noChangeArrowheads="1"/>
          </p:cNvSpPr>
          <p:nvPr/>
        </p:nvSpPr>
        <p:spPr bwMode="auto">
          <a:xfrm>
            <a:off x="4502845" y="2806278"/>
            <a:ext cx="40386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a:latin typeface="Arial" charset="0"/>
                <a:cs typeface="Arial" charset="0"/>
              </a:rPr>
              <a:t>Q</a:t>
            </a:r>
            <a:r>
              <a:rPr kumimoji="0" lang="en-US" altLang="zh-HK" sz="1600" baseline="-25000">
                <a:latin typeface="Arial" charset="0"/>
                <a:cs typeface="Arial" charset="0"/>
              </a:rPr>
              <a:t>c</a:t>
            </a:r>
            <a:r>
              <a:rPr kumimoji="0" lang="en-US" altLang="zh-HK" sz="1600">
                <a:latin typeface="Arial" charset="0"/>
                <a:cs typeface="Arial" charset="0"/>
              </a:rPr>
              <a:t> = </a:t>
            </a:r>
            <a:r>
              <a:rPr kumimoji="0" lang="en-US" altLang="zh-HK" sz="1600" baseline="45000">
                <a:latin typeface="Arial" charset="0"/>
                <a:cs typeface="Arial" charset="0"/>
              </a:rPr>
              <a:t>_________________________________________</a:t>
            </a:r>
            <a:endParaRPr kumimoji="0" lang="zh-HK" altLang="en-US" sz="1600">
              <a:latin typeface="Arial" charset="0"/>
              <a:cs typeface="Arial" charset="0"/>
            </a:endParaRPr>
          </a:p>
        </p:txBody>
      </p:sp>
      <p:sp>
        <p:nvSpPr>
          <p:cNvPr id="24" name="矩形 14"/>
          <p:cNvSpPr>
            <a:spLocks noChangeArrowheads="1"/>
          </p:cNvSpPr>
          <p:nvPr/>
        </p:nvSpPr>
        <p:spPr bwMode="auto">
          <a:xfrm>
            <a:off x="4940995" y="2676103"/>
            <a:ext cx="3240087"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1600">
                <a:latin typeface="Arial" charset="0"/>
                <a:cs typeface="Arial" charset="0"/>
              </a:rPr>
              <a:t>(3.804 mol dm</a:t>
            </a:r>
            <a:r>
              <a:rPr kumimoji="0" lang="en-US" altLang="zh-HK" sz="1600" baseline="30000">
                <a:latin typeface="Arial" charset="0"/>
                <a:cs typeface="Arial" charset="0"/>
              </a:rPr>
              <a:t>–3</a:t>
            </a:r>
            <a:r>
              <a:rPr kumimoji="0" lang="en-US" altLang="zh-HK" sz="1600">
                <a:latin typeface="Arial" charset="0"/>
                <a:cs typeface="Arial" charset="0"/>
              </a:rPr>
              <a:t>)</a:t>
            </a:r>
            <a:r>
              <a:rPr kumimoji="0" lang="en-US" altLang="zh-HK" sz="1600" baseline="30000">
                <a:latin typeface="Arial" charset="0"/>
                <a:cs typeface="Arial" charset="0"/>
              </a:rPr>
              <a:t>2</a:t>
            </a:r>
          </a:p>
          <a:p>
            <a:pPr algn="ctr" eaLnBrk="1" hangingPunct="1"/>
            <a:r>
              <a:rPr kumimoji="0" lang="en-US" altLang="zh-HK" sz="1600">
                <a:latin typeface="Arial" charset="0"/>
                <a:cs typeface="Arial" charset="0"/>
              </a:rPr>
              <a:t>(0.541 mol dm</a:t>
            </a:r>
            <a:r>
              <a:rPr kumimoji="0" lang="en-US" altLang="zh-HK" sz="1600" baseline="30000">
                <a:latin typeface="Arial" charset="0"/>
                <a:cs typeface="Arial" charset="0"/>
              </a:rPr>
              <a:t>–3</a:t>
            </a:r>
            <a:r>
              <a:rPr kumimoji="0" lang="en-US" altLang="zh-HK" sz="1600">
                <a:latin typeface="Arial" charset="0"/>
                <a:cs typeface="Arial" charset="0"/>
              </a:rPr>
              <a:t>)(0.541 mol dm</a:t>
            </a:r>
            <a:r>
              <a:rPr kumimoji="0" lang="en-US" altLang="zh-HK" sz="1600" baseline="30000">
                <a:latin typeface="Arial" charset="0"/>
                <a:cs typeface="Arial" charset="0"/>
              </a:rPr>
              <a:t>–3</a:t>
            </a:r>
            <a:r>
              <a:rPr kumimoji="0" lang="en-US" altLang="zh-HK" sz="1600">
                <a:latin typeface="Arial" charset="0"/>
                <a:cs typeface="Arial" charset="0"/>
              </a:rPr>
              <a:t>)</a:t>
            </a:r>
            <a:endParaRPr kumimoji="0" lang="zh-HK" altLang="en-US" sz="1600" baseline="30000">
              <a:latin typeface="Arial" charset="0"/>
              <a:cs typeface="Arial" charset="0"/>
            </a:endParaRPr>
          </a:p>
        </p:txBody>
      </p:sp>
      <p:sp>
        <p:nvSpPr>
          <p:cNvPr id="25" name="文字方塊 13"/>
          <p:cNvSpPr txBox="1">
            <a:spLocks noChangeArrowheads="1"/>
          </p:cNvSpPr>
          <p:nvPr/>
        </p:nvSpPr>
        <p:spPr bwMode="auto">
          <a:xfrm>
            <a:off x="8084245" y="2801516"/>
            <a:ext cx="9906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a:latin typeface="Arial" charset="0"/>
                <a:cs typeface="Arial" charset="0"/>
              </a:rPr>
              <a:t>= 49.44</a:t>
            </a:r>
            <a:endParaRPr kumimoji="0" lang="zh-HK" altLang="en-US" sz="1600">
              <a:latin typeface="Arial" charset="0"/>
              <a:cs typeface="Arial" charset="0"/>
            </a:endParaRPr>
          </a:p>
        </p:txBody>
      </p:sp>
      <p:sp>
        <p:nvSpPr>
          <p:cNvPr id="26" name="文字方塊 13"/>
          <p:cNvSpPr txBox="1">
            <a:spLocks noChangeArrowheads="1"/>
          </p:cNvSpPr>
          <p:nvPr/>
        </p:nvSpPr>
        <p:spPr bwMode="auto">
          <a:xfrm>
            <a:off x="8084245" y="3284116"/>
            <a:ext cx="7921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a:solidFill>
                  <a:srgbClr val="FF0000"/>
                </a:solidFill>
                <a:latin typeface="Arial" charset="0"/>
                <a:cs typeface="Arial" charset="0"/>
              </a:rPr>
              <a:t>= K</a:t>
            </a:r>
            <a:r>
              <a:rPr kumimoji="0" lang="en-US" altLang="zh-HK" sz="2400" baseline="-25000">
                <a:solidFill>
                  <a:srgbClr val="FF0000"/>
                </a:solidFill>
                <a:latin typeface="Arial" charset="0"/>
                <a:cs typeface="Arial" charset="0"/>
              </a:rPr>
              <a:t>c</a:t>
            </a:r>
            <a:endParaRPr kumimoji="0" lang="zh-HK" altLang="en-US" sz="2400" baseline="-25000">
              <a:solidFill>
                <a:srgbClr val="FF0000"/>
              </a:solidFill>
              <a:latin typeface="Arial" charset="0"/>
              <a:cs typeface="Arial" charset="0"/>
            </a:endParaRPr>
          </a:p>
        </p:txBody>
      </p:sp>
      <p:sp>
        <p:nvSpPr>
          <p:cNvPr id="23572" name="文字方塊 42"/>
          <p:cNvSpPr txBox="1">
            <a:spLocks noChangeArrowheads="1"/>
          </p:cNvSpPr>
          <p:nvPr/>
        </p:nvSpPr>
        <p:spPr bwMode="auto">
          <a:xfrm>
            <a:off x="3980557" y="1034628"/>
            <a:ext cx="771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1200">
                <a:latin typeface="Arial" charset="0"/>
                <a:cs typeface="Arial" charset="0"/>
              </a:rPr>
              <a:t>= 81.3</a:t>
            </a:r>
            <a:endParaRPr kumimoji="0" lang="zh-HK" altLang="en-US" sz="1200">
              <a:latin typeface="Arial" charset="0"/>
              <a:cs typeface="Arial" charset="0"/>
            </a:endParaRPr>
          </a:p>
        </p:txBody>
      </p:sp>
      <p:pic>
        <p:nvPicPr>
          <p:cNvPr id="23573" name="圖片 1"/>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540695" y="933028"/>
            <a:ext cx="1330325"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948217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矩形 1"/>
          <p:cNvSpPr>
            <a:spLocks noChangeArrowheads="1"/>
          </p:cNvSpPr>
          <p:nvPr/>
        </p:nvSpPr>
        <p:spPr bwMode="auto">
          <a:xfrm>
            <a:off x="2582863" y="1168400"/>
            <a:ext cx="38655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H</a:t>
            </a:r>
            <a:r>
              <a:rPr kumimoji="0" lang="en-US" altLang="zh-HK" sz="2800" baseline="-25000">
                <a:latin typeface="Arial" charset="0"/>
                <a:cs typeface="Arial" charset="0"/>
              </a:rPr>
              <a:t>2</a:t>
            </a:r>
            <a:r>
              <a:rPr kumimoji="0" lang="en-US" altLang="zh-HK" sz="2800">
                <a:latin typeface="Arial" charset="0"/>
                <a:cs typeface="Arial" charset="0"/>
              </a:rPr>
              <a:t>(g) + I</a:t>
            </a:r>
            <a:r>
              <a:rPr kumimoji="0" lang="en-US" altLang="zh-HK" sz="2800" baseline="-25000">
                <a:latin typeface="Arial" charset="0"/>
                <a:cs typeface="Arial" charset="0"/>
              </a:rPr>
              <a:t>2</a:t>
            </a:r>
            <a:r>
              <a:rPr kumimoji="0" lang="en-US" altLang="zh-HK" sz="2800">
                <a:latin typeface="Arial" charset="0"/>
                <a:cs typeface="Arial" charset="0"/>
              </a:rPr>
              <a:t>(g)        2HI(g)</a:t>
            </a:r>
            <a:endParaRPr kumimoji="0" lang="zh-HK" altLang="en-US" sz="2800">
              <a:latin typeface="Arial" charset="0"/>
              <a:cs typeface="Arial" charset="0"/>
            </a:endParaRPr>
          </a:p>
        </p:txBody>
      </p:sp>
      <p:grpSp>
        <p:nvGrpSpPr>
          <p:cNvPr id="24579" name="群組 25"/>
          <p:cNvGrpSpPr>
            <a:grpSpLocks/>
          </p:cNvGrpSpPr>
          <p:nvPr/>
        </p:nvGrpSpPr>
        <p:grpSpPr bwMode="auto">
          <a:xfrm>
            <a:off x="4673600" y="1331913"/>
            <a:ext cx="523875" cy="239712"/>
            <a:chOff x="6012160" y="2636912"/>
            <a:chExt cx="956357" cy="276710"/>
          </a:xfrm>
        </p:grpSpPr>
        <p:cxnSp>
          <p:nvCxnSpPr>
            <p:cNvPr id="4" name="直線接點 3"/>
            <p:cNvCxnSpPr/>
            <p:nvPr/>
          </p:nvCxnSpPr>
          <p:spPr>
            <a:xfrm>
              <a:off x="6012160" y="2708380"/>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直線接點 4"/>
            <p:cNvCxnSpPr/>
            <p:nvPr/>
          </p:nvCxnSpPr>
          <p:spPr>
            <a:xfrm>
              <a:off x="6032447" y="2843986"/>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p:nvPr/>
          </p:nvCxnSpPr>
          <p:spPr>
            <a:xfrm>
              <a:off x="6812022" y="2636912"/>
              <a:ext cx="136209"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032447" y="2842154"/>
              <a:ext cx="136208"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 name="向右箭號 7"/>
          <p:cNvSpPr>
            <a:spLocks noChangeArrowheads="1"/>
          </p:cNvSpPr>
          <p:nvPr/>
        </p:nvSpPr>
        <p:spPr bwMode="auto">
          <a:xfrm rot="10800000">
            <a:off x="2266950" y="854075"/>
            <a:ext cx="4176713" cy="314325"/>
          </a:xfrm>
          <a:prstGeom prst="rightArrow">
            <a:avLst>
              <a:gd name="adj1" fmla="val 50000"/>
              <a:gd name="adj2" fmla="val 121006"/>
            </a:avLst>
          </a:prstGeom>
          <a:solidFill>
            <a:srgbClr val="0066FF"/>
          </a:solidFill>
          <a:ln>
            <a:noFill/>
          </a:ln>
          <a:extLst/>
        </p:spPr>
        <p:txBody>
          <a:bodyPr rot="10800000" anchor="ctr"/>
          <a:lstStyle/>
          <a:p>
            <a:pPr algn="ctr" eaLnBrk="1" fontAlgn="auto" hangingPunct="1">
              <a:spcBef>
                <a:spcPts val="0"/>
              </a:spcBef>
              <a:spcAft>
                <a:spcPts val="0"/>
              </a:spcAft>
              <a:defRPr/>
            </a:pPr>
            <a:endParaRPr kumimoji="0" lang="zh-HK" altLang="en-US">
              <a:solidFill>
                <a:schemeClr val="lt1"/>
              </a:solidFill>
              <a:latin typeface="+mn-lt"/>
              <a:ea typeface="+mn-ea"/>
            </a:endParaRPr>
          </a:p>
        </p:txBody>
      </p:sp>
      <p:sp>
        <p:nvSpPr>
          <p:cNvPr id="24581" name="矩形 8"/>
          <p:cNvSpPr>
            <a:spLocks noChangeArrowheads="1"/>
          </p:cNvSpPr>
          <p:nvPr/>
        </p:nvSpPr>
        <p:spPr bwMode="auto">
          <a:xfrm>
            <a:off x="2555875" y="476250"/>
            <a:ext cx="37449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加入</a:t>
            </a:r>
            <a:r>
              <a:rPr kumimoji="0" lang="en-US" altLang="zh-HK" sz="2000">
                <a:latin typeface="Arial" charset="0"/>
                <a:cs typeface="Arial" charset="0"/>
              </a:rPr>
              <a:t>HI(g) </a:t>
            </a:r>
            <a:r>
              <a:rPr kumimoji="0" lang="zh-TW" altLang="en-US" sz="2000">
                <a:latin typeface="Arial" charset="0"/>
                <a:cs typeface="Arial" charset="0"/>
              </a:rPr>
              <a:t>會令平衡位置向左移</a:t>
            </a:r>
            <a:endParaRPr kumimoji="0" lang="zh-HK" altLang="en-US" sz="2000">
              <a:latin typeface="Arial" charset="0"/>
              <a:cs typeface="Arial" charset="0"/>
            </a:endParaRPr>
          </a:p>
        </p:txBody>
      </p:sp>
      <p:sp>
        <p:nvSpPr>
          <p:cNvPr id="10" name="Rectangle 2"/>
          <p:cNvSpPr>
            <a:spLocks noChangeArrowheads="1"/>
          </p:cNvSpPr>
          <p:nvPr/>
        </p:nvSpPr>
        <p:spPr bwMode="auto">
          <a:xfrm>
            <a:off x="250825" y="2060575"/>
            <a:ext cx="8569325"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0000"/>
              </a:lnSpc>
              <a:buFontTx/>
              <a:buBlip>
                <a:blip r:embed="rId3"/>
              </a:buBlip>
            </a:pPr>
            <a:r>
              <a:rPr lang="zh-HK" altLang="en-US" sz="2800">
                <a:latin typeface="Arial" charset="0"/>
                <a:cs typeface="Arial" charset="0"/>
              </a:rPr>
              <a:t>體系會生成更多反應物 </a:t>
            </a:r>
            <a:r>
              <a:rPr lang="en-US" altLang="zh-HK" sz="2800">
                <a:latin typeface="Arial" charset="0"/>
                <a:cs typeface="Arial" charset="0"/>
              </a:rPr>
              <a:t>(H</a:t>
            </a:r>
            <a:r>
              <a:rPr lang="en-US" altLang="zh-HK" sz="2800" baseline="-25000">
                <a:latin typeface="Arial" charset="0"/>
                <a:cs typeface="Arial" charset="0"/>
              </a:rPr>
              <a:t>2</a:t>
            </a:r>
            <a:r>
              <a:rPr lang="en-US" altLang="zh-HK" sz="2800">
                <a:latin typeface="Arial" charset="0"/>
                <a:cs typeface="Arial" charset="0"/>
              </a:rPr>
              <a:t>(g) </a:t>
            </a:r>
            <a:r>
              <a:rPr lang="zh-TW" altLang="en-US" sz="2800">
                <a:latin typeface="Arial" charset="0"/>
                <a:cs typeface="Arial" charset="0"/>
              </a:rPr>
              <a:t>和</a:t>
            </a:r>
            <a:r>
              <a:rPr lang="en-US" altLang="zh-HK" sz="2800">
                <a:latin typeface="Arial" charset="0"/>
                <a:cs typeface="Arial" charset="0"/>
              </a:rPr>
              <a:t> I</a:t>
            </a:r>
            <a:r>
              <a:rPr lang="en-US" altLang="zh-HK" sz="2800" baseline="-25000">
                <a:latin typeface="Arial" charset="0"/>
                <a:cs typeface="Arial" charset="0"/>
              </a:rPr>
              <a:t>2</a:t>
            </a:r>
            <a:r>
              <a:rPr lang="en-US" altLang="zh-HK" sz="2800">
                <a:latin typeface="Arial" charset="0"/>
                <a:cs typeface="Arial" charset="0"/>
              </a:rPr>
              <a:t>(g))</a:t>
            </a:r>
            <a:r>
              <a:rPr lang="zh-HK" altLang="en-US" sz="2800">
                <a:latin typeface="Arial" charset="0"/>
                <a:cs typeface="Arial" charset="0"/>
              </a:rPr>
              <a:t>，直至於第</a:t>
            </a:r>
            <a:r>
              <a:rPr lang="en-US" altLang="zh-HK" sz="2800">
                <a:latin typeface="Arial" charset="0"/>
                <a:cs typeface="Arial" charset="0"/>
              </a:rPr>
              <a:t>60</a:t>
            </a:r>
            <a:r>
              <a:rPr lang="zh-HK" altLang="en-US" sz="2800">
                <a:latin typeface="Arial" charset="0"/>
                <a:cs typeface="Arial" charset="0"/>
              </a:rPr>
              <a:t>分</a:t>
            </a:r>
            <a:r>
              <a:rPr lang="zh-TW" altLang="en-US" sz="2800">
                <a:latin typeface="Arial" charset="0"/>
                <a:cs typeface="Arial" charset="0"/>
              </a:rPr>
              <a:t>鐘 </a:t>
            </a:r>
            <a:r>
              <a:rPr lang="zh-TW" altLang="en-US" sz="2800" b="1">
                <a:latin typeface="Arial" charset="0"/>
                <a:cs typeface="Arial" charset="0"/>
              </a:rPr>
              <a:t>重新達至一個新的平衡狀態</a:t>
            </a:r>
            <a:r>
              <a:rPr lang="zh-TW" altLang="en-US" sz="2800">
                <a:latin typeface="Arial" charset="0"/>
                <a:cs typeface="Arial" charset="0"/>
              </a:rPr>
              <a:t>。</a:t>
            </a:r>
            <a:endParaRPr lang="en-US" altLang="zh-TW" sz="2800" baseline="-25000">
              <a:solidFill>
                <a:srgbClr val="3399FF"/>
              </a:solidFill>
              <a:latin typeface="Arial" charset="0"/>
              <a:ea typeface="Arial Unicode MS" pitchFamily="34" charset="-120"/>
              <a:cs typeface="Arial" charset="0"/>
            </a:endParaRPr>
          </a:p>
        </p:txBody>
      </p:sp>
      <p:graphicFrame>
        <p:nvGraphicFramePr>
          <p:cNvPr id="19463" name="物件 10"/>
          <p:cNvGraphicFramePr>
            <a:graphicFrameLocks noChangeAspect="1"/>
          </p:cNvGraphicFramePr>
          <p:nvPr/>
        </p:nvGraphicFramePr>
        <p:xfrm>
          <a:off x="2306638" y="3573463"/>
          <a:ext cx="1333500" cy="520700"/>
        </p:xfrm>
        <a:graphic>
          <a:graphicData uri="http://schemas.openxmlformats.org/presentationml/2006/ole">
            <mc:AlternateContent xmlns:mc="http://schemas.openxmlformats.org/markup-compatibility/2006">
              <mc:Choice xmlns:v="urn:schemas-microsoft-com:vml" Requires="v">
                <p:oleObj spid="_x0000_s94268" name="方程式" r:id="rId4" imgW="1333500" imgH="520700" progId="Equation.3">
                  <p:embed/>
                </p:oleObj>
              </mc:Choice>
              <mc:Fallback>
                <p:oleObj name="方程式" r:id="rId4" imgW="1333500" imgH="5207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06638" y="3573463"/>
                        <a:ext cx="13335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9464" name="文字方塊 11"/>
          <p:cNvSpPr txBox="1">
            <a:spLocks noChangeArrowheads="1"/>
          </p:cNvSpPr>
          <p:nvPr/>
        </p:nvSpPr>
        <p:spPr bwMode="auto">
          <a:xfrm>
            <a:off x="827088" y="3870325"/>
            <a:ext cx="36083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K</a:t>
            </a:r>
            <a:r>
              <a:rPr kumimoji="0" lang="en-US" altLang="zh-HK" sz="2800" baseline="-25000">
                <a:latin typeface="Arial" charset="0"/>
                <a:cs typeface="Arial" charset="0"/>
              </a:rPr>
              <a:t>c</a:t>
            </a:r>
            <a:r>
              <a:rPr kumimoji="0" lang="en-US" altLang="zh-HK" sz="2800">
                <a:latin typeface="Arial" charset="0"/>
                <a:cs typeface="Arial" charset="0"/>
              </a:rPr>
              <a:t> = </a:t>
            </a:r>
            <a:r>
              <a:rPr kumimoji="0" lang="en-US" altLang="zh-HK" sz="2800" baseline="45000">
                <a:latin typeface="Arial" charset="0"/>
                <a:cs typeface="Arial" charset="0"/>
              </a:rPr>
              <a:t>___________________</a:t>
            </a:r>
            <a:r>
              <a:rPr kumimoji="0" lang="en-US" altLang="zh-HK" sz="2800">
                <a:latin typeface="Arial" charset="0"/>
                <a:cs typeface="Arial" charset="0"/>
              </a:rPr>
              <a:t> </a:t>
            </a:r>
            <a:endParaRPr kumimoji="0" lang="zh-HK" altLang="en-US" sz="2800">
              <a:latin typeface="Arial" charset="0"/>
              <a:cs typeface="Arial" charset="0"/>
            </a:endParaRPr>
          </a:p>
        </p:txBody>
      </p:sp>
      <p:graphicFrame>
        <p:nvGraphicFramePr>
          <p:cNvPr id="19465" name="物件 12"/>
          <p:cNvGraphicFramePr>
            <a:graphicFrameLocks noChangeAspect="1"/>
          </p:cNvGraphicFramePr>
          <p:nvPr/>
        </p:nvGraphicFramePr>
        <p:xfrm>
          <a:off x="1735138" y="4170363"/>
          <a:ext cx="2552700" cy="533400"/>
        </p:xfrm>
        <a:graphic>
          <a:graphicData uri="http://schemas.openxmlformats.org/presentationml/2006/ole">
            <mc:AlternateContent xmlns:mc="http://schemas.openxmlformats.org/markup-compatibility/2006">
              <mc:Choice xmlns:v="urn:schemas-microsoft-com:vml" Requires="v">
                <p:oleObj spid="_x0000_s94269" name="方程式" r:id="rId6" imgW="2552700" imgH="533400" progId="Equation.3">
                  <p:embed/>
                </p:oleObj>
              </mc:Choice>
              <mc:Fallback>
                <p:oleObj name="方程式" r:id="rId6" imgW="2552700" imgH="533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35138" y="4170363"/>
                        <a:ext cx="25527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9466" name="文字方塊 13"/>
          <p:cNvSpPr txBox="1">
            <a:spLocks noChangeArrowheads="1"/>
          </p:cNvSpPr>
          <p:nvPr/>
        </p:nvSpPr>
        <p:spPr bwMode="auto">
          <a:xfrm>
            <a:off x="1290638" y="5157788"/>
            <a:ext cx="7343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 </a:t>
            </a:r>
            <a:r>
              <a:rPr kumimoji="0" lang="en-US" altLang="zh-HK" sz="2800" baseline="45000">
                <a:latin typeface="Arial" charset="0"/>
                <a:cs typeface="Arial" charset="0"/>
              </a:rPr>
              <a:t>________________________________________ </a:t>
            </a:r>
            <a:r>
              <a:rPr kumimoji="0" lang="en-US" altLang="zh-HK" sz="2800">
                <a:latin typeface="Arial" charset="0"/>
                <a:cs typeface="Arial" charset="0"/>
              </a:rPr>
              <a:t>= 49.44</a:t>
            </a:r>
            <a:endParaRPr kumimoji="0" lang="zh-HK" altLang="en-US" sz="2800">
              <a:latin typeface="Arial" charset="0"/>
              <a:cs typeface="Arial" charset="0"/>
            </a:endParaRPr>
          </a:p>
        </p:txBody>
      </p:sp>
      <p:sp>
        <p:nvSpPr>
          <p:cNvPr id="19467" name="矩形 14"/>
          <p:cNvSpPr>
            <a:spLocks noChangeArrowheads="1"/>
          </p:cNvSpPr>
          <p:nvPr/>
        </p:nvSpPr>
        <p:spPr bwMode="auto">
          <a:xfrm>
            <a:off x="1643063" y="4930775"/>
            <a:ext cx="54006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en-US" altLang="zh-HK" sz="2800">
                <a:latin typeface="Arial" charset="0"/>
                <a:cs typeface="Arial" charset="0"/>
              </a:rPr>
              <a:t>(3.804 mol dm</a:t>
            </a:r>
            <a:r>
              <a:rPr kumimoji="0" lang="en-US" altLang="zh-HK" sz="2800" baseline="30000">
                <a:latin typeface="Arial" charset="0"/>
                <a:cs typeface="Arial" charset="0"/>
              </a:rPr>
              <a:t>–3</a:t>
            </a:r>
            <a:r>
              <a:rPr kumimoji="0" lang="en-US" altLang="zh-HK" sz="2800">
                <a:latin typeface="Arial" charset="0"/>
                <a:cs typeface="Arial" charset="0"/>
              </a:rPr>
              <a:t>)</a:t>
            </a:r>
            <a:r>
              <a:rPr kumimoji="0" lang="en-US" altLang="zh-HK" sz="2800" baseline="30000">
                <a:latin typeface="Arial" charset="0"/>
                <a:cs typeface="Arial" charset="0"/>
              </a:rPr>
              <a:t>2</a:t>
            </a:r>
          </a:p>
          <a:p>
            <a:pPr algn="ctr" eaLnBrk="1" hangingPunct="1"/>
            <a:r>
              <a:rPr kumimoji="0" lang="en-US" altLang="zh-HK" sz="2800">
                <a:latin typeface="Arial" charset="0"/>
                <a:cs typeface="Arial" charset="0"/>
              </a:rPr>
              <a:t>(0.541 mol dm</a:t>
            </a:r>
            <a:r>
              <a:rPr kumimoji="0" lang="en-US" altLang="zh-HK" sz="2800" baseline="30000">
                <a:latin typeface="Arial" charset="0"/>
                <a:cs typeface="Arial" charset="0"/>
              </a:rPr>
              <a:t>–3</a:t>
            </a:r>
            <a:r>
              <a:rPr kumimoji="0" lang="en-US" altLang="zh-HK" sz="2800">
                <a:latin typeface="Arial" charset="0"/>
                <a:cs typeface="Arial" charset="0"/>
              </a:rPr>
              <a:t>)(0.541 mol dm</a:t>
            </a:r>
            <a:r>
              <a:rPr kumimoji="0" lang="en-US" altLang="zh-HK" sz="2800" baseline="30000">
                <a:latin typeface="Arial" charset="0"/>
                <a:cs typeface="Arial" charset="0"/>
              </a:rPr>
              <a:t>–3</a:t>
            </a:r>
            <a:r>
              <a:rPr kumimoji="0" lang="en-US" altLang="zh-HK" sz="2800">
                <a:latin typeface="Arial" charset="0"/>
                <a:cs typeface="Arial" charset="0"/>
              </a:rPr>
              <a:t>)</a:t>
            </a:r>
            <a:endParaRPr kumimoji="0" lang="zh-HK" altLang="en-US" sz="2800" baseline="30000">
              <a:latin typeface="Arial" charset="0"/>
              <a:cs typeface="Arial" charset="0"/>
            </a:endParaRPr>
          </a:p>
        </p:txBody>
      </p:sp>
    </p:spTree>
    <p:extLst>
      <p:ext uri="{BB962C8B-B14F-4D97-AF65-F5344CB8AC3E}">
        <p14:creationId xmlns:p14="http://schemas.microsoft.com/office/powerpoint/2010/main" val="1685072430"/>
      </p:ext>
    </p:extLst>
  </p:cSld>
  <p:clrMapOvr>
    <a:masterClrMapping/>
  </p:clrMapOvr>
  <p:timing>
    <p:tnLst>
      <p:par>
        <p:cTn id="1" dur="indefinite" restart="never" nodeType="tmRoot"/>
      </p:par>
    </p:tnLst>
  </p:timing>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4"/>
          <p:cNvSpPr>
            <a:spLocks noChangeArrowheads="1"/>
          </p:cNvSpPr>
          <p:nvPr/>
        </p:nvSpPr>
        <p:spPr bwMode="auto">
          <a:xfrm>
            <a:off x="71437" y="1049989"/>
            <a:ext cx="9109075" cy="722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0000"/>
              </a:lnSpc>
            </a:pPr>
            <a:r>
              <a:rPr kumimoji="0" lang="zh-TW" altLang="en-US" sz="3200" b="1" dirty="0" smtClean="0">
                <a:solidFill>
                  <a:srgbClr val="0033CC"/>
                </a:solidFill>
                <a:latin typeface="Arial" charset="0"/>
                <a:cs typeface="Arial" charset="0"/>
              </a:rPr>
              <a:t>利用 </a:t>
            </a:r>
            <a:r>
              <a:rPr kumimoji="0" lang="zh-TW" altLang="en-US" sz="4000" b="1" dirty="0">
                <a:solidFill>
                  <a:srgbClr val="0033CC"/>
                </a:solidFill>
                <a:latin typeface="Arial" charset="0"/>
                <a:cs typeface="Arial" charset="0"/>
              </a:rPr>
              <a:t>勒沙得利爾原理</a:t>
            </a:r>
            <a:r>
              <a:rPr kumimoji="0" lang="zh-TW" altLang="en-US" sz="3200" b="1" dirty="0">
                <a:solidFill>
                  <a:srgbClr val="0033CC"/>
                </a:solidFill>
                <a:latin typeface="Arial" charset="0"/>
                <a:cs typeface="Arial" charset="0"/>
              </a:rPr>
              <a:t> 來預測平衡位置</a:t>
            </a:r>
            <a:r>
              <a:rPr kumimoji="0" lang="zh-TW" altLang="en-US" sz="3200" b="1" dirty="0" smtClean="0">
                <a:solidFill>
                  <a:srgbClr val="0033CC"/>
                </a:solidFill>
                <a:latin typeface="Arial" charset="0"/>
                <a:cs typeface="Arial" charset="0"/>
              </a:rPr>
              <a:t>的移動</a:t>
            </a:r>
            <a:endParaRPr kumimoji="0" lang="en-US" altLang="zh-TW" sz="3200" b="1" dirty="0">
              <a:solidFill>
                <a:srgbClr val="0033CC"/>
              </a:solidFill>
              <a:latin typeface="Arial" charset="0"/>
              <a:cs typeface="Arial" charset="0"/>
            </a:endParaRPr>
          </a:p>
        </p:txBody>
      </p:sp>
      <p:grpSp>
        <p:nvGrpSpPr>
          <p:cNvPr id="2" name="Group 3"/>
          <p:cNvGrpSpPr>
            <a:grpSpLocks/>
          </p:cNvGrpSpPr>
          <p:nvPr/>
        </p:nvGrpSpPr>
        <p:grpSpPr bwMode="auto">
          <a:xfrm>
            <a:off x="467544" y="2628900"/>
            <a:ext cx="8193364" cy="1944688"/>
            <a:chOff x="591" y="1656"/>
            <a:chExt cx="5056" cy="1225"/>
          </a:xfrm>
        </p:grpSpPr>
        <p:sp>
          <p:nvSpPr>
            <p:cNvPr id="26631" name="AutoShape 9"/>
            <p:cNvSpPr>
              <a:spLocks noChangeArrowheads="1"/>
            </p:cNvSpPr>
            <p:nvPr/>
          </p:nvSpPr>
          <p:spPr bwMode="auto">
            <a:xfrm>
              <a:off x="591" y="1656"/>
              <a:ext cx="5011" cy="1184"/>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sp>
          <p:nvSpPr>
            <p:cNvPr id="26632" name="Text Box 10"/>
            <p:cNvSpPr txBox="1">
              <a:spLocks noChangeArrowheads="1"/>
            </p:cNvSpPr>
            <p:nvPr/>
          </p:nvSpPr>
          <p:spPr bwMode="auto">
            <a:xfrm>
              <a:off x="610" y="1706"/>
              <a:ext cx="5037" cy="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nSpc>
                  <a:spcPct val="120000"/>
                </a:lnSpc>
              </a:pPr>
              <a:r>
                <a:rPr lang="zh-TW" altLang="en-US" sz="3200" b="1"/>
                <a:t>勒沙得利爾原理</a:t>
              </a:r>
              <a:r>
                <a:rPr lang="zh-TW" altLang="en-US" sz="2800" b="1"/>
                <a:t> </a:t>
              </a:r>
              <a:r>
                <a:rPr lang="zh-TW" altLang="en-US" sz="2800"/>
                <a:t>指出，處於平衡狀態的化學體系因任何一個 </a:t>
              </a:r>
              <a:r>
                <a:rPr lang="zh-TW" altLang="en-US" sz="3200" b="1">
                  <a:solidFill>
                    <a:srgbClr val="0070C0"/>
                  </a:solidFill>
                </a:rPr>
                <a:t>條件變化</a:t>
              </a:r>
              <a:r>
                <a:rPr lang="zh-TW" altLang="en-US" sz="3200" b="1">
                  <a:solidFill>
                    <a:srgbClr val="3399FF"/>
                  </a:solidFill>
                </a:rPr>
                <a:t> </a:t>
              </a:r>
              <a:r>
                <a:rPr lang="zh-TW" altLang="en-US" sz="2800"/>
                <a:t>而受到影響時，</a:t>
              </a:r>
              <a:r>
                <a:rPr lang="zh-TW" altLang="en-US" sz="3200" b="1">
                  <a:solidFill>
                    <a:srgbClr val="0070C0"/>
                  </a:solidFill>
                </a:rPr>
                <a:t>平衡位置會移動</a:t>
              </a:r>
              <a:r>
                <a:rPr lang="zh-TW" altLang="en-US" sz="2800"/>
                <a:t>，以  </a:t>
              </a:r>
              <a:r>
                <a:rPr lang="zh-TW" altLang="en-US" sz="3200" b="1" u="sng">
                  <a:solidFill>
                    <a:srgbClr val="FF0000"/>
                  </a:solidFill>
                </a:rPr>
                <a:t>抗衡該變化</a:t>
              </a:r>
              <a:r>
                <a:rPr lang="zh-TW" altLang="en-US" sz="2800"/>
                <a:t>。</a:t>
              </a:r>
              <a:endParaRPr lang="en-US" altLang="zh-TW" sz="2800">
                <a:latin typeface="Arial" charset="0"/>
                <a:cs typeface="Arial" charset="0"/>
              </a:endParaRPr>
            </a:p>
          </p:txBody>
        </p:sp>
      </p:grpSp>
    </p:spTree>
    <p:extLst>
      <p:ext uri="{BB962C8B-B14F-4D97-AF65-F5344CB8AC3E}">
        <p14:creationId xmlns:p14="http://schemas.microsoft.com/office/powerpoint/2010/main" val="1948755546"/>
      </p:ext>
    </p:extLst>
  </p:cSld>
  <p:clrMapOvr>
    <a:masterClrMapping/>
  </p:clrMapOvr>
  <p:timing>
    <p:tnLst>
      <p:par>
        <p:cTn id="1" dur="indefinite" restart="never" nodeType="tmRoot"/>
      </p:par>
    </p:tnLst>
  </p:timing>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5"/>
          <p:cNvSpPr>
            <a:spLocks noChangeArrowheads="1"/>
          </p:cNvSpPr>
          <p:nvPr/>
        </p:nvSpPr>
        <p:spPr bwMode="auto">
          <a:xfrm>
            <a:off x="252413" y="260350"/>
            <a:ext cx="8640762"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200" b="1">
                <a:solidFill>
                  <a:srgbClr val="CC0000"/>
                </a:solidFill>
              </a:rPr>
              <a:t>利用勒沙得利爾原理來預測濃度變化時平衡位置的移動</a:t>
            </a:r>
            <a:endParaRPr lang="en-US" altLang="zh-TW" sz="3200" b="1">
              <a:solidFill>
                <a:srgbClr val="CC0000"/>
              </a:solidFill>
            </a:endParaRPr>
          </a:p>
        </p:txBody>
      </p:sp>
      <p:sp>
        <p:nvSpPr>
          <p:cNvPr id="59395" name="文字方塊 2"/>
          <p:cNvSpPr txBox="1">
            <a:spLocks noChangeArrowheads="1"/>
          </p:cNvSpPr>
          <p:nvPr/>
        </p:nvSpPr>
        <p:spPr bwMode="auto">
          <a:xfrm>
            <a:off x="323850" y="1466850"/>
            <a:ext cx="1141413" cy="522288"/>
          </a:xfrm>
          <a:prstGeom prst="rect">
            <a:avLst/>
          </a:prstGeom>
          <a:noFill/>
          <a:ln w="63500" cmpd="thickThin">
            <a:solidFill>
              <a:srgbClr val="9933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a:solidFill>
                  <a:srgbClr val="9933FF"/>
                </a:solidFill>
                <a:latin typeface="Arial" charset="0"/>
                <a:cs typeface="Arial" charset="0"/>
              </a:rPr>
              <a:t>例子</a:t>
            </a:r>
            <a:r>
              <a:rPr kumimoji="0" lang="en-US" altLang="zh-HK" sz="2800">
                <a:solidFill>
                  <a:srgbClr val="9933FF"/>
                </a:solidFill>
                <a:latin typeface="Arial" charset="0"/>
                <a:cs typeface="Arial" charset="0"/>
              </a:rPr>
              <a:t> </a:t>
            </a:r>
            <a:endParaRPr kumimoji="0" lang="zh-HK" altLang="en-US" sz="2800">
              <a:solidFill>
                <a:srgbClr val="9933FF"/>
              </a:solidFill>
              <a:latin typeface="Arial" charset="0"/>
              <a:cs typeface="Arial" charset="0"/>
            </a:endParaRPr>
          </a:p>
        </p:txBody>
      </p:sp>
      <p:sp>
        <p:nvSpPr>
          <p:cNvPr id="32772" name="矩形 3"/>
          <p:cNvSpPr>
            <a:spLocks noChangeArrowheads="1"/>
          </p:cNvSpPr>
          <p:nvPr/>
        </p:nvSpPr>
        <p:spPr bwMode="auto">
          <a:xfrm>
            <a:off x="1465263" y="2051050"/>
            <a:ext cx="6346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Fe</a:t>
            </a:r>
            <a:r>
              <a:rPr kumimoji="0" lang="en-US" altLang="zh-HK" sz="2800" baseline="30000">
                <a:latin typeface="Arial" charset="0"/>
                <a:cs typeface="Arial" charset="0"/>
              </a:rPr>
              <a:t>3+</a:t>
            </a:r>
            <a:r>
              <a:rPr kumimoji="0" lang="en-US" altLang="zh-HK" sz="2800">
                <a:latin typeface="Arial" charset="0"/>
                <a:cs typeface="Arial" charset="0"/>
              </a:rPr>
              <a:t>(aq) + SCN</a:t>
            </a:r>
            <a:r>
              <a:rPr kumimoji="0" lang="en-US" altLang="zh-HK" sz="2800" baseline="30000">
                <a:latin typeface="Arial" charset="0"/>
                <a:cs typeface="Arial" charset="0"/>
              </a:rPr>
              <a:t>–</a:t>
            </a:r>
            <a:r>
              <a:rPr kumimoji="0" lang="en-US" altLang="zh-HK" sz="2800">
                <a:latin typeface="Arial" charset="0"/>
                <a:cs typeface="Arial" charset="0"/>
              </a:rPr>
              <a:t>(aq)        FeSCN</a:t>
            </a:r>
            <a:r>
              <a:rPr kumimoji="0" lang="en-US" altLang="zh-HK" sz="2800" baseline="30000">
                <a:latin typeface="Arial" charset="0"/>
                <a:cs typeface="Arial" charset="0"/>
              </a:rPr>
              <a:t>2+</a:t>
            </a:r>
            <a:r>
              <a:rPr kumimoji="0" lang="en-US" altLang="zh-HK" sz="2800">
                <a:latin typeface="Arial" charset="0"/>
                <a:cs typeface="Arial" charset="0"/>
              </a:rPr>
              <a:t>(aq)</a:t>
            </a:r>
            <a:endParaRPr kumimoji="0" lang="zh-HK" altLang="en-US" sz="2800">
              <a:latin typeface="Arial" charset="0"/>
              <a:cs typeface="Arial" charset="0"/>
            </a:endParaRPr>
          </a:p>
        </p:txBody>
      </p:sp>
      <p:grpSp>
        <p:nvGrpSpPr>
          <p:cNvPr id="2" name="群組 25"/>
          <p:cNvGrpSpPr>
            <a:grpSpLocks/>
          </p:cNvGrpSpPr>
          <p:nvPr/>
        </p:nvGrpSpPr>
        <p:grpSpPr bwMode="auto">
          <a:xfrm>
            <a:off x="4902200" y="2203450"/>
            <a:ext cx="523875" cy="239713"/>
            <a:chOff x="6012160" y="2636912"/>
            <a:chExt cx="956357" cy="276710"/>
          </a:xfrm>
        </p:grpSpPr>
        <p:cxnSp>
          <p:nvCxnSpPr>
            <p:cNvPr id="6" name="直線接點 5"/>
            <p:cNvCxnSpPr/>
            <p:nvPr/>
          </p:nvCxnSpPr>
          <p:spPr>
            <a:xfrm>
              <a:off x="6012160" y="2708381"/>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032447" y="2843987"/>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812022" y="2636912"/>
              <a:ext cx="136209"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2447" y="2842153"/>
              <a:ext cx="136208"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774" name="文字方塊 10"/>
          <p:cNvSpPr txBox="1">
            <a:spLocks noChangeArrowheads="1"/>
          </p:cNvSpPr>
          <p:nvPr/>
        </p:nvSpPr>
        <p:spPr bwMode="auto">
          <a:xfrm>
            <a:off x="1476375" y="2535238"/>
            <a:ext cx="6119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b="1">
                <a:solidFill>
                  <a:srgbClr val="FFFF00"/>
                </a:solidFill>
                <a:latin typeface="Arial" charset="0"/>
                <a:cs typeface="Arial" charset="0"/>
              </a:rPr>
              <a:t>黃色</a:t>
            </a:r>
            <a:r>
              <a:rPr kumimoji="0" lang="en-US" altLang="zh-HK" sz="2400" b="1">
                <a:solidFill>
                  <a:srgbClr val="3399FF"/>
                </a:solidFill>
                <a:latin typeface="Arial" charset="0"/>
                <a:cs typeface="Arial" charset="0"/>
              </a:rPr>
              <a:t>              </a:t>
            </a:r>
            <a:r>
              <a:rPr kumimoji="0" lang="zh-TW" altLang="en-US" sz="2400" b="1">
                <a:solidFill>
                  <a:srgbClr val="C0C0C0"/>
                </a:solidFill>
                <a:latin typeface="Arial" charset="0"/>
                <a:cs typeface="Arial" charset="0"/>
              </a:rPr>
              <a:t>無色</a:t>
            </a:r>
            <a:r>
              <a:rPr kumimoji="0" lang="en-US" altLang="zh-HK" sz="2400" b="1">
                <a:solidFill>
                  <a:srgbClr val="3399FF"/>
                </a:solidFill>
                <a:latin typeface="Arial" charset="0"/>
                <a:cs typeface="Arial" charset="0"/>
              </a:rPr>
              <a:t>                     </a:t>
            </a:r>
            <a:r>
              <a:rPr kumimoji="0" lang="zh-TW" altLang="en-US" sz="2400" b="1">
                <a:solidFill>
                  <a:srgbClr val="FF0000"/>
                </a:solidFill>
                <a:latin typeface="Arial" charset="0"/>
                <a:cs typeface="Arial" charset="0"/>
              </a:rPr>
              <a:t>深紅色</a:t>
            </a:r>
            <a:endParaRPr kumimoji="0" lang="zh-HK" altLang="en-US" sz="2400" b="1">
              <a:solidFill>
                <a:srgbClr val="FF0000"/>
              </a:solidFill>
              <a:latin typeface="Arial" charset="0"/>
              <a:cs typeface="Arial" charset="0"/>
            </a:endParaRPr>
          </a:p>
        </p:txBody>
      </p:sp>
      <p:sp>
        <p:nvSpPr>
          <p:cNvPr id="12" name="Rectangle 2"/>
          <p:cNvSpPr>
            <a:spLocks noChangeArrowheads="1"/>
          </p:cNvSpPr>
          <p:nvPr/>
        </p:nvSpPr>
        <p:spPr bwMode="auto">
          <a:xfrm>
            <a:off x="204788" y="3837012"/>
            <a:ext cx="8569325" cy="117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0000"/>
              </a:lnSpc>
              <a:buFontTx/>
              <a:buBlip>
                <a:blip r:embed="rId2"/>
              </a:buBlip>
            </a:pPr>
            <a:r>
              <a:rPr lang="zh-TW" altLang="en-US" sz="2800"/>
              <a:t>若把額外的 </a:t>
            </a:r>
            <a:r>
              <a:rPr lang="en-US" altLang="zh-HK" sz="3200" b="1">
                <a:latin typeface="Arial" charset="0"/>
                <a:cs typeface="Arial" charset="0"/>
              </a:rPr>
              <a:t>Fe</a:t>
            </a:r>
            <a:r>
              <a:rPr lang="en-US" altLang="zh-HK" sz="3200" b="1" baseline="30000">
                <a:latin typeface="Arial" charset="0"/>
                <a:cs typeface="Arial" charset="0"/>
              </a:rPr>
              <a:t>3+</a:t>
            </a:r>
            <a:r>
              <a:rPr lang="en-US" altLang="zh-HK" sz="3200" b="1">
                <a:latin typeface="Arial" charset="0"/>
                <a:cs typeface="Arial" charset="0"/>
              </a:rPr>
              <a:t>(aq)</a:t>
            </a:r>
            <a:r>
              <a:rPr lang="en-US" altLang="zh-TW" sz="3200" b="1">
                <a:latin typeface="Arial" charset="0"/>
                <a:cs typeface="Arial" charset="0"/>
              </a:rPr>
              <a:t> </a:t>
            </a:r>
            <a:r>
              <a:rPr lang="zh-TW" altLang="en-US" sz="3200" b="1"/>
              <a:t>加入平衡混合物中</a:t>
            </a:r>
            <a:r>
              <a:rPr lang="zh-TW" altLang="en-US" sz="2800"/>
              <a:t>，</a:t>
            </a:r>
            <a:r>
              <a:rPr lang="en-US" altLang="zh-HK" sz="2800">
                <a:latin typeface="Arial" charset="0"/>
                <a:cs typeface="Arial" charset="0"/>
              </a:rPr>
              <a:t>Fe</a:t>
            </a:r>
            <a:r>
              <a:rPr lang="en-US" altLang="zh-HK" sz="2800" baseline="30000">
                <a:latin typeface="Arial" charset="0"/>
                <a:cs typeface="Arial" charset="0"/>
              </a:rPr>
              <a:t>3+</a:t>
            </a:r>
            <a:r>
              <a:rPr lang="en-US" altLang="zh-HK" sz="2800">
                <a:latin typeface="Arial" charset="0"/>
                <a:cs typeface="Arial" charset="0"/>
              </a:rPr>
              <a:t>(aq) </a:t>
            </a:r>
            <a:r>
              <a:rPr lang="zh-TW" altLang="en-US" sz="2800"/>
              <a:t>的濃度便會 </a:t>
            </a:r>
            <a:r>
              <a:rPr lang="zh-HK" altLang="en-US" sz="3200" b="1"/>
              <a:t>增加</a:t>
            </a:r>
            <a:r>
              <a:rPr lang="zh-HK" altLang="en-US" sz="2800"/>
              <a:t>。</a:t>
            </a:r>
            <a:endParaRPr lang="en-US" altLang="zh-TW" sz="2800" baseline="-25000">
              <a:solidFill>
                <a:srgbClr val="3399FF"/>
              </a:solidFill>
              <a:latin typeface="Arial" charset="0"/>
              <a:ea typeface="Arial Unicode MS" pitchFamily="34" charset="-120"/>
              <a:cs typeface="Arial" charset="0"/>
            </a:endParaRPr>
          </a:p>
        </p:txBody>
      </p:sp>
      <p:sp>
        <p:nvSpPr>
          <p:cNvPr id="13" name="Rectangle 2"/>
          <p:cNvSpPr>
            <a:spLocks noChangeArrowheads="1"/>
          </p:cNvSpPr>
          <p:nvPr/>
        </p:nvSpPr>
        <p:spPr bwMode="auto">
          <a:xfrm>
            <a:off x="179388" y="5060974"/>
            <a:ext cx="8713787" cy="11763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0000"/>
              </a:lnSpc>
              <a:buFontTx/>
              <a:buBlip>
                <a:blip r:embed="rId2"/>
              </a:buBlip>
            </a:pPr>
            <a:r>
              <a:rPr lang="zh-TW" altLang="en-US" sz="2800"/>
              <a:t>根據勒沙得利爾原理，平衡位置會 </a:t>
            </a:r>
            <a:r>
              <a:rPr lang="zh-TW" altLang="en-US" sz="3200" b="1" u="sng">
                <a:solidFill>
                  <a:srgbClr val="FF0000"/>
                </a:solidFill>
              </a:rPr>
              <a:t>向右移動</a:t>
            </a:r>
            <a:r>
              <a:rPr lang="zh-TW" altLang="en-US" sz="2800"/>
              <a:t>，   以 </a:t>
            </a:r>
            <a:r>
              <a:rPr lang="zh-TW" altLang="en-US" sz="3200" b="1">
                <a:solidFill>
                  <a:srgbClr val="0070C0"/>
                </a:solidFill>
              </a:rPr>
              <a:t>消耗部分新加入的 </a:t>
            </a:r>
            <a:r>
              <a:rPr lang="en-US" altLang="zh-HK" sz="3200" b="1">
                <a:solidFill>
                  <a:srgbClr val="0070C0"/>
                </a:solidFill>
                <a:latin typeface="Arial" charset="0"/>
                <a:cs typeface="Arial" charset="0"/>
              </a:rPr>
              <a:t>Fe</a:t>
            </a:r>
            <a:r>
              <a:rPr lang="en-US" altLang="zh-HK" sz="3200" b="1" baseline="30000">
                <a:solidFill>
                  <a:srgbClr val="0070C0"/>
                </a:solidFill>
                <a:latin typeface="Arial" charset="0"/>
                <a:cs typeface="Arial" charset="0"/>
              </a:rPr>
              <a:t>3+</a:t>
            </a:r>
            <a:r>
              <a:rPr lang="en-US" altLang="zh-HK" sz="3200" b="1">
                <a:solidFill>
                  <a:srgbClr val="0070C0"/>
                </a:solidFill>
                <a:latin typeface="Arial" charset="0"/>
                <a:cs typeface="Arial" charset="0"/>
              </a:rPr>
              <a:t>(aq)</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
        <p:nvSpPr>
          <p:cNvPr id="32777" name="文字方塊 13"/>
          <p:cNvSpPr txBox="1">
            <a:spLocks noChangeArrowheads="1"/>
          </p:cNvSpPr>
          <p:nvPr/>
        </p:nvSpPr>
        <p:spPr bwMode="auto">
          <a:xfrm>
            <a:off x="250825" y="3260749"/>
            <a:ext cx="120332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800" b="1" u="sng">
                <a:solidFill>
                  <a:srgbClr val="FF3399"/>
                </a:solidFill>
                <a:latin typeface="Arial" charset="0"/>
                <a:cs typeface="Arial" charset="0"/>
              </a:rPr>
              <a:t>情境</a:t>
            </a:r>
            <a:r>
              <a:rPr kumimoji="0" lang="en-US" altLang="zh-HK" sz="2800" b="1" u="sng">
                <a:solidFill>
                  <a:srgbClr val="FF3399"/>
                </a:solidFill>
                <a:latin typeface="Arial" charset="0"/>
                <a:cs typeface="Arial" charset="0"/>
              </a:rPr>
              <a:t> 1</a:t>
            </a:r>
            <a:endParaRPr kumimoji="0" lang="zh-HK" altLang="en-US" sz="2800" b="1" u="sng">
              <a:solidFill>
                <a:srgbClr val="FF3399"/>
              </a:solidFill>
              <a:latin typeface="Arial" charset="0"/>
              <a:cs typeface="Arial" charset="0"/>
            </a:endParaRPr>
          </a:p>
        </p:txBody>
      </p:sp>
    </p:spTree>
    <p:extLst>
      <p:ext uri="{BB962C8B-B14F-4D97-AF65-F5344CB8AC3E}">
        <p14:creationId xmlns:p14="http://schemas.microsoft.com/office/powerpoint/2010/main" val="774438623"/>
      </p:ext>
    </p:extLst>
  </p:cSld>
  <p:clrMapOvr>
    <a:masterClrMapping/>
  </p:clrMapOvr>
  <p:timing>
    <p:tnLst>
      <p:par>
        <p:cTn id="1" dur="indefinite" restart="never" nodeType="tmRoot"/>
      </p:par>
    </p:tnLst>
  </p:timing>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文字方塊 1"/>
          <p:cNvSpPr txBox="1">
            <a:spLocks noChangeArrowheads="1"/>
          </p:cNvSpPr>
          <p:nvPr/>
        </p:nvSpPr>
        <p:spPr bwMode="auto">
          <a:xfrm>
            <a:off x="468313" y="1480790"/>
            <a:ext cx="1192212"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0000"/>
              </a:lnSpc>
            </a:pPr>
            <a:r>
              <a:rPr kumimoji="0" lang="zh-TW" altLang="en-US" sz="2800" b="1" u="sng">
                <a:solidFill>
                  <a:srgbClr val="00CC00"/>
                </a:solidFill>
                <a:latin typeface="Arial" charset="0"/>
                <a:cs typeface="Arial" charset="0"/>
              </a:rPr>
              <a:t>情境</a:t>
            </a:r>
            <a:r>
              <a:rPr kumimoji="0" lang="en-US" altLang="zh-HK" sz="2800" b="1" u="sng">
                <a:solidFill>
                  <a:srgbClr val="00CC00"/>
                </a:solidFill>
                <a:latin typeface="Arial" charset="0"/>
                <a:cs typeface="Arial" charset="0"/>
              </a:rPr>
              <a:t> 2</a:t>
            </a:r>
            <a:endParaRPr kumimoji="0" lang="zh-HK" altLang="en-US" sz="2800" b="1" u="sng">
              <a:solidFill>
                <a:srgbClr val="00CC00"/>
              </a:solidFill>
              <a:latin typeface="Arial" charset="0"/>
              <a:cs typeface="Arial" charset="0"/>
            </a:endParaRPr>
          </a:p>
        </p:txBody>
      </p:sp>
      <p:sp>
        <p:nvSpPr>
          <p:cNvPr id="3" name="Rectangle 2"/>
          <p:cNvSpPr>
            <a:spLocks noChangeArrowheads="1"/>
          </p:cNvSpPr>
          <p:nvPr/>
        </p:nvSpPr>
        <p:spPr bwMode="auto">
          <a:xfrm>
            <a:off x="504825" y="2288828"/>
            <a:ext cx="8243888" cy="117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0000"/>
              </a:lnSpc>
              <a:buFontTx/>
              <a:buBlip>
                <a:blip r:embed="rId2"/>
              </a:buBlip>
            </a:pPr>
            <a:r>
              <a:rPr lang="zh-HK" altLang="en-US" sz="2800"/>
              <a:t>若把</a:t>
            </a:r>
            <a:r>
              <a:rPr lang="zh-HK" altLang="zh-TW" sz="2800"/>
              <a:t> </a:t>
            </a:r>
            <a:r>
              <a:rPr lang="en-US" altLang="zh-HK" sz="2800">
                <a:latin typeface="Arial" charset="0"/>
                <a:cs typeface="Arial" charset="0"/>
              </a:rPr>
              <a:t>HPO</a:t>
            </a:r>
            <a:r>
              <a:rPr lang="en-US" altLang="zh-HK" sz="2800" baseline="-25000">
                <a:latin typeface="Arial" charset="0"/>
                <a:cs typeface="Arial" charset="0"/>
              </a:rPr>
              <a:t>4</a:t>
            </a:r>
            <a:r>
              <a:rPr lang="en-US" altLang="zh-HK" sz="2800" baseline="30000">
                <a:latin typeface="Arial" charset="0"/>
                <a:cs typeface="Arial" charset="0"/>
              </a:rPr>
              <a:t>2</a:t>
            </a:r>
            <a:r>
              <a:rPr lang="en-US" altLang="zh-HK" sz="2800" baseline="30000">
                <a:latin typeface="Arial" charset="0"/>
                <a:cs typeface="Arial" charset="0"/>
                <a:sym typeface="Symbol" pitchFamily="18" charset="2"/>
              </a:rPr>
              <a:t></a:t>
            </a:r>
            <a:r>
              <a:rPr lang="en-US" altLang="zh-HK" sz="2800">
                <a:latin typeface="Arial" charset="0"/>
                <a:cs typeface="Arial" charset="0"/>
              </a:rPr>
              <a:t>(aq)</a:t>
            </a:r>
            <a:r>
              <a:rPr lang="en-US" altLang="zh-TW" sz="2800">
                <a:latin typeface="Arial" charset="0"/>
                <a:cs typeface="Arial" charset="0"/>
              </a:rPr>
              <a:t> </a:t>
            </a:r>
            <a:r>
              <a:rPr lang="zh-HK" altLang="en-US" sz="2800"/>
              <a:t>加入平衡混合物中， 以</a:t>
            </a:r>
            <a:r>
              <a:rPr lang="zh-HK" altLang="zh-TW" sz="2800"/>
              <a:t> </a:t>
            </a:r>
            <a:r>
              <a:rPr lang="zh-HK" altLang="en-US" sz="3200" b="1"/>
              <a:t>除去</a:t>
            </a:r>
            <a:r>
              <a:rPr lang="zh-HK" altLang="zh-TW" sz="3200" b="1"/>
              <a:t> </a:t>
            </a:r>
            <a:r>
              <a:rPr lang="en-US" altLang="zh-HK" sz="3200" b="1">
                <a:latin typeface="Arial" charset="0"/>
                <a:cs typeface="Arial" charset="0"/>
              </a:rPr>
              <a:t>Fe</a:t>
            </a:r>
            <a:r>
              <a:rPr lang="en-US" altLang="zh-HK" sz="3200" b="1" baseline="30000">
                <a:latin typeface="Arial" charset="0"/>
                <a:cs typeface="Arial" charset="0"/>
              </a:rPr>
              <a:t>3+</a:t>
            </a:r>
            <a:r>
              <a:rPr lang="en-US" altLang="zh-HK" sz="3200" b="1">
                <a:latin typeface="Arial" charset="0"/>
                <a:cs typeface="Arial" charset="0"/>
              </a:rPr>
              <a:t>(aq)</a:t>
            </a:r>
            <a:r>
              <a:rPr lang="zh-HK" altLang="en-US" sz="2800"/>
              <a:t>，</a:t>
            </a:r>
            <a:r>
              <a:rPr lang="en-US" altLang="zh-HK" sz="2800">
                <a:latin typeface="Arial" charset="0"/>
                <a:cs typeface="Arial" charset="0"/>
              </a:rPr>
              <a:t>Fe</a:t>
            </a:r>
            <a:r>
              <a:rPr lang="en-US" altLang="zh-HK" sz="2800" baseline="30000">
                <a:latin typeface="Arial" charset="0"/>
                <a:cs typeface="Arial" charset="0"/>
              </a:rPr>
              <a:t>3+</a:t>
            </a:r>
            <a:r>
              <a:rPr lang="en-US" altLang="zh-HK" sz="2800">
                <a:latin typeface="Arial" charset="0"/>
                <a:cs typeface="Arial" charset="0"/>
              </a:rPr>
              <a:t>(aq)</a:t>
            </a:r>
            <a:r>
              <a:rPr lang="en-US" altLang="zh-TW" sz="2800">
                <a:latin typeface="Arial" charset="0"/>
                <a:cs typeface="Arial" charset="0"/>
              </a:rPr>
              <a:t> </a:t>
            </a:r>
            <a:r>
              <a:rPr lang="zh-TW" altLang="en-US" sz="2800"/>
              <a:t>濃度便會 </a:t>
            </a:r>
            <a:r>
              <a:rPr lang="zh-TW" altLang="en-US" sz="3200" b="1"/>
              <a:t>減少</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
        <p:nvSpPr>
          <p:cNvPr id="4" name="Rectangle 2"/>
          <p:cNvSpPr>
            <a:spLocks noChangeArrowheads="1"/>
          </p:cNvSpPr>
          <p:nvPr/>
        </p:nvSpPr>
        <p:spPr bwMode="auto">
          <a:xfrm>
            <a:off x="504825" y="3873153"/>
            <a:ext cx="8388350" cy="17160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0000"/>
              </a:lnSpc>
              <a:buFontTx/>
              <a:buBlip>
                <a:blip r:embed="rId2"/>
              </a:buBlip>
            </a:pPr>
            <a:r>
              <a:rPr lang="zh-TW" altLang="en-US" sz="2800"/>
              <a:t>根據勒沙得利爾原理，平衡位置會 </a:t>
            </a:r>
            <a:r>
              <a:rPr lang="zh-TW" altLang="en-US" sz="3200" b="1" u="sng">
                <a:solidFill>
                  <a:srgbClr val="FF0000"/>
                </a:solidFill>
              </a:rPr>
              <a:t>向左移動</a:t>
            </a:r>
            <a:r>
              <a:rPr lang="zh-TW" altLang="en-US" sz="2800"/>
              <a:t>，使更多 </a:t>
            </a:r>
            <a:r>
              <a:rPr lang="en-US" altLang="zh-HK" sz="2800">
                <a:latin typeface="Arial" charset="0"/>
                <a:cs typeface="Arial" charset="0"/>
              </a:rPr>
              <a:t>FeSCN</a:t>
            </a:r>
            <a:r>
              <a:rPr lang="en-US" altLang="zh-HK" sz="2800" baseline="30000">
                <a:latin typeface="Arial" charset="0"/>
                <a:cs typeface="Arial" charset="0"/>
              </a:rPr>
              <a:t>2+</a:t>
            </a:r>
            <a:r>
              <a:rPr lang="en-US" altLang="zh-HK" sz="2800">
                <a:latin typeface="Arial" charset="0"/>
                <a:cs typeface="Arial" charset="0"/>
              </a:rPr>
              <a:t>(aq)</a:t>
            </a:r>
            <a:r>
              <a:rPr lang="en-US" altLang="zh-TW" sz="2800">
                <a:latin typeface="Arial" charset="0"/>
                <a:cs typeface="Arial" charset="0"/>
              </a:rPr>
              <a:t> </a:t>
            </a:r>
            <a:r>
              <a:rPr lang="zh-TW" altLang="en-US" sz="2800"/>
              <a:t>分解來 </a:t>
            </a:r>
            <a:r>
              <a:rPr lang="zh-TW" altLang="en-US" sz="3200" b="1">
                <a:solidFill>
                  <a:srgbClr val="0070C0"/>
                </a:solidFill>
              </a:rPr>
              <a:t>補回被除去的</a:t>
            </a:r>
            <a:r>
              <a:rPr lang="en-US" altLang="zh-HK" sz="3200" b="1">
                <a:solidFill>
                  <a:srgbClr val="0070C0"/>
                </a:solidFill>
                <a:latin typeface="Arial" charset="0"/>
                <a:cs typeface="Arial" charset="0"/>
              </a:rPr>
              <a:t>Fe</a:t>
            </a:r>
            <a:r>
              <a:rPr lang="en-US" altLang="zh-HK" sz="3200" b="1" baseline="30000">
                <a:solidFill>
                  <a:srgbClr val="0070C0"/>
                </a:solidFill>
                <a:latin typeface="Arial" charset="0"/>
                <a:cs typeface="Arial" charset="0"/>
              </a:rPr>
              <a:t>3+</a:t>
            </a:r>
            <a:r>
              <a:rPr lang="en-US" altLang="zh-HK" sz="3200" b="1">
                <a:solidFill>
                  <a:srgbClr val="0070C0"/>
                </a:solidFill>
                <a:latin typeface="Arial" charset="0"/>
                <a:cs typeface="Arial" charset="0"/>
              </a:rPr>
              <a:t>(aq)</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
        <p:nvSpPr>
          <p:cNvPr id="28678" name="矩形 3"/>
          <p:cNvSpPr>
            <a:spLocks noChangeArrowheads="1"/>
          </p:cNvSpPr>
          <p:nvPr/>
        </p:nvSpPr>
        <p:spPr bwMode="auto">
          <a:xfrm>
            <a:off x="2555875" y="709265"/>
            <a:ext cx="387826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1600">
                <a:latin typeface="Arial" charset="0"/>
                <a:cs typeface="Arial" charset="0"/>
              </a:rPr>
              <a:t>Fe</a:t>
            </a:r>
            <a:r>
              <a:rPr kumimoji="0" lang="en-US" altLang="zh-HK" sz="1600" baseline="30000">
                <a:latin typeface="Arial" charset="0"/>
                <a:cs typeface="Arial" charset="0"/>
              </a:rPr>
              <a:t>3+</a:t>
            </a:r>
            <a:r>
              <a:rPr kumimoji="0" lang="en-US" altLang="zh-HK" sz="1600">
                <a:latin typeface="Arial" charset="0"/>
                <a:cs typeface="Arial" charset="0"/>
              </a:rPr>
              <a:t>(aq) + SCN</a:t>
            </a:r>
            <a:r>
              <a:rPr kumimoji="0" lang="en-US" altLang="zh-HK" sz="1600" baseline="30000">
                <a:latin typeface="Arial" charset="0"/>
                <a:cs typeface="Arial" charset="0"/>
              </a:rPr>
              <a:t>–</a:t>
            </a:r>
            <a:r>
              <a:rPr kumimoji="0" lang="en-US" altLang="zh-HK" sz="1600">
                <a:latin typeface="Arial" charset="0"/>
                <a:cs typeface="Arial" charset="0"/>
              </a:rPr>
              <a:t>(aq)           FeSCN</a:t>
            </a:r>
            <a:r>
              <a:rPr kumimoji="0" lang="en-US" altLang="zh-HK" sz="1600" baseline="30000">
                <a:latin typeface="Arial" charset="0"/>
                <a:cs typeface="Arial" charset="0"/>
              </a:rPr>
              <a:t>2+</a:t>
            </a:r>
            <a:r>
              <a:rPr kumimoji="0" lang="en-US" altLang="zh-HK" sz="1600">
                <a:latin typeface="Arial" charset="0"/>
                <a:cs typeface="Arial" charset="0"/>
              </a:rPr>
              <a:t>(aq)</a:t>
            </a:r>
            <a:endParaRPr kumimoji="0" lang="zh-HK" altLang="en-US" sz="1600">
              <a:latin typeface="Arial" charset="0"/>
              <a:cs typeface="Arial" charset="0"/>
            </a:endParaRPr>
          </a:p>
        </p:txBody>
      </p:sp>
      <p:grpSp>
        <p:nvGrpSpPr>
          <p:cNvPr id="28679" name="群組 25"/>
          <p:cNvGrpSpPr>
            <a:grpSpLocks/>
          </p:cNvGrpSpPr>
          <p:nvPr/>
        </p:nvGrpSpPr>
        <p:grpSpPr bwMode="auto">
          <a:xfrm>
            <a:off x="4581525" y="820390"/>
            <a:ext cx="360363" cy="177800"/>
            <a:chOff x="6012160" y="2636912"/>
            <a:chExt cx="956357" cy="276710"/>
          </a:xfrm>
        </p:grpSpPr>
        <p:cxnSp>
          <p:nvCxnSpPr>
            <p:cNvPr id="9" name="直線接點 8"/>
            <p:cNvCxnSpPr/>
            <p:nvPr/>
          </p:nvCxnSpPr>
          <p:spPr>
            <a:xfrm>
              <a:off x="6012160" y="2708561"/>
              <a:ext cx="9352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p:nvPr/>
          </p:nvCxnSpPr>
          <p:spPr>
            <a:xfrm>
              <a:off x="6033226" y="2844445"/>
              <a:ext cx="9352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接點 10"/>
            <p:cNvCxnSpPr/>
            <p:nvPr/>
          </p:nvCxnSpPr>
          <p:spPr>
            <a:xfrm>
              <a:off x="6812634" y="2636912"/>
              <a:ext cx="134817" cy="7164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接點 11"/>
            <p:cNvCxnSpPr/>
            <p:nvPr/>
          </p:nvCxnSpPr>
          <p:spPr>
            <a:xfrm>
              <a:off x="6033226" y="2841975"/>
              <a:ext cx="134817" cy="7164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680" name="文字方塊 10"/>
          <p:cNvSpPr txBox="1">
            <a:spLocks noChangeArrowheads="1"/>
          </p:cNvSpPr>
          <p:nvPr/>
        </p:nvSpPr>
        <p:spPr bwMode="auto">
          <a:xfrm>
            <a:off x="2566988" y="1069628"/>
            <a:ext cx="338296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1600" b="1">
                <a:solidFill>
                  <a:srgbClr val="FFFF00"/>
                </a:solidFill>
                <a:latin typeface="Arial" charset="0"/>
                <a:cs typeface="Arial" charset="0"/>
              </a:rPr>
              <a:t>黃色</a:t>
            </a:r>
            <a:r>
              <a:rPr kumimoji="0" lang="en-US" altLang="zh-HK" sz="1600" b="1">
                <a:solidFill>
                  <a:srgbClr val="3399FF"/>
                </a:solidFill>
                <a:latin typeface="Arial" charset="0"/>
                <a:cs typeface="Arial" charset="0"/>
              </a:rPr>
              <a:t>           </a:t>
            </a:r>
            <a:r>
              <a:rPr kumimoji="0" lang="zh-TW" altLang="en-US" sz="1600" b="1">
                <a:solidFill>
                  <a:srgbClr val="C0C0C0"/>
                </a:solidFill>
                <a:latin typeface="Arial" charset="0"/>
                <a:cs typeface="Arial" charset="0"/>
              </a:rPr>
              <a:t>無色</a:t>
            </a:r>
            <a:r>
              <a:rPr kumimoji="0" lang="en-US" altLang="zh-HK" sz="1600" b="1">
                <a:solidFill>
                  <a:srgbClr val="3399FF"/>
                </a:solidFill>
                <a:latin typeface="Arial" charset="0"/>
                <a:cs typeface="Arial" charset="0"/>
              </a:rPr>
              <a:t>                   </a:t>
            </a:r>
            <a:r>
              <a:rPr kumimoji="0" lang="zh-TW" altLang="en-US" sz="1600" b="1">
                <a:solidFill>
                  <a:srgbClr val="FF0000"/>
                </a:solidFill>
                <a:latin typeface="Arial" charset="0"/>
                <a:cs typeface="Arial" charset="0"/>
              </a:rPr>
              <a:t>深紅色</a:t>
            </a:r>
            <a:endParaRPr kumimoji="0" lang="zh-HK" altLang="en-US" sz="1600" b="1">
              <a:solidFill>
                <a:srgbClr val="FF0000"/>
              </a:solidFill>
              <a:latin typeface="Arial" charset="0"/>
              <a:cs typeface="Arial" charset="0"/>
            </a:endParaRPr>
          </a:p>
        </p:txBody>
      </p:sp>
    </p:spTree>
    <p:extLst>
      <p:ext uri="{BB962C8B-B14F-4D97-AF65-F5344CB8AC3E}">
        <p14:creationId xmlns:p14="http://schemas.microsoft.com/office/powerpoint/2010/main" val="11252029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6"/>
          <p:cNvSpPr>
            <a:spLocks noChangeArrowheads="1"/>
          </p:cNvSpPr>
          <p:nvPr/>
        </p:nvSpPr>
        <p:spPr bwMode="auto">
          <a:xfrm>
            <a:off x="396875" y="704676"/>
            <a:ext cx="44640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b="1" dirty="0">
                <a:solidFill>
                  <a:srgbClr val="CC0000"/>
                </a:solidFill>
                <a:latin typeface="Arial Black" pitchFamily="34" charset="0"/>
              </a:rPr>
              <a:t>共價化合物內的共價鍵</a:t>
            </a:r>
            <a:endParaRPr lang="en-US" altLang="zh-TW" b="1" dirty="0">
              <a:solidFill>
                <a:srgbClr val="CC0000"/>
              </a:solidFill>
              <a:latin typeface="Arial Black" pitchFamily="34" charset="0"/>
            </a:endParaRPr>
          </a:p>
        </p:txBody>
      </p:sp>
      <p:sp>
        <p:nvSpPr>
          <p:cNvPr id="30723" name="Rectangle 6"/>
          <p:cNvSpPr>
            <a:spLocks noChangeArrowheads="1"/>
          </p:cNvSpPr>
          <p:nvPr/>
        </p:nvSpPr>
        <p:spPr bwMode="auto">
          <a:xfrm>
            <a:off x="396875" y="1985937"/>
            <a:ext cx="403225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66"/>
                </a:solidFill>
                <a:latin typeface="Arial Black" pitchFamily="34" charset="0"/>
              </a:rPr>
              <a:t>共價化合物是甚麼？</a:t>
            </a:r>
            <a:endParaRPr lang="en-US" altLang="zh-TW">
              <a:solidFill>
                <a:srgbClr val="CC0066"/>
              </a:solidFill>
              <a:latin typeface="Arial Black" pitchFamily="34" charset="0"/>
            </a:endParaRPr>
          </a:p>
        </p:txBody>
      </p:sp>
      <p:sp>
        <p:nvSpPr>
          <p:cNvPr id="28677" name="Rectangle 7"/>
          <p:cNvSpPr>
            <a:spLocks noChangeArrowheads="1"/>
          </p:cNvSpPr>
          <p:nvPr/>
        </p:nvSpPr>
        <p:spPr bwMode="auto">
          <a:xfrm>
            <a:off x="541338" y="4649762"/>
            <a:ext cx="59023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這些化合物稱為 </a:t>
            </a:r>
            <a:r>
              <a:rPr lang="zh-TW" altLang="en-US">
                <a:solidFill>
                  <a:srgbClr val="3399FF"/>
                </a:solidFill>
              </a:rPr>
              <a:t>共價化合物</a:t>
            </a:r>
            <a:r>
              <a:rPr lang="zh-TW" altLang="en-US" sz="2800" b="0"/>
              <a:t>。</a:t>
            </a:r>
            <a:endParaRPr lang="en-US" altLang="zh-TW" sz="2800" b="0"/>
          </a:p>
        </p:txBody>
      </p:sp>
      <p:sp>
        <p:nvSpPr>
          <p:cNvPr id="31749" name="Rectangle 7"/>
          <p:cNvSpPr>
            <a:spLocks noChangeArrowheads="1"/>
          </p:cNvSpPr>
          <p:nvPr/>
        </p:nvSpPr>
        <p:spPr bwMode="auto">
          <a:xfrm>
            <a:off x="541338" y="2920975"/>
            <a:ext cx="8351837"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sz="2800" b="0"/>
              <a:t>在由兩種或以上的 </a:t>
            </a:r>
            <a:r>
              <a:rPr lang="zh-TW" altLang="en-US">
                <a:solidFill>
                  <a:srgbClr val="3399FF"/>
                </a:solidFill>
              </a:rPr>
              <a:t>非金屬</a:t>
            </a:r>
            <a:r>
              <a:rPr lang="zh-TW" altLang="en-US" sz="2800">
                <a:solidFill>
                  <a:srgbClr val="FF0000"/>
                </a:solidFill>
              </a:rPr>
              <a:t> </a:t>
            </a:r>
            <a:r>
              <a:rPr lang="zh-TW" altLang="en-US" sz="2800" b="0"/>
              <a:t>元素組成的化合物中，原子通常都是由共價鍵所連結的。</a:t>
            </a:r>
            <a:endParaRPr lang="en-US" altLang="zh-TW" sz="2800" b="0"/>
          </a:p>
        </p:txBody>
      </p:sp>
    </p:spTree>
    <p:extLst>
      <p:ext uri="{BB962C8B-B14F-4D97-AF65-F5344CB8AC3E}">
        <p14:creationId xmlns:p14="http://schemas.microsoft.com/office/powerpoint/2010/main" val="504646666"/>
      </p:ext>
    </p:extLst>
  </p:cSld>
  <p:clrMapOvr>
    <a:masterClrMapping/>
  </p:clrMapOvr>
  <p:timing>
    <p:tnLst>
      <p:par>
        <p:cTn id="1" dur="indefinite" restart="never" nodeType="tmRoot"/>
      </p:par>
    </p:tnLst>
  </p:timing>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4"/>
          <p:cNvSpPr>
            <a:spLocks noChangeArrowheads="1"/>
          </p:cNvSpPr>
          <p:nvPr/>
        </p:nvSpPr>
        <p:spPr bwMode="auto">
          <a:xfrm>
            <a:off x="755576" y="404664"/>
            <a:ext cx="79200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smtClean="0">
                <a:solidFill>
                  <a:srgbClr val="0033CC"/>
                </a:solidFill>
                <a:latin typeface="Arial" charset="0"/>
                <a:cs typeface="Arial" charset="0"/>
              </a:rPr>
              <a:t>壓強</a:t>
            </a:r>
            <a:r>
              <a:rPr kumimoji="0" lang="zh-TW" altLang="en-US" sz="3200" b="1" dirty="0">
                <a:solidFill>
                  <a:srgbClr val="0033CC"/>
                </a:solidFill>
                <a:latin typeface="Arial" charset="0"/>
                <a:cs typeface="Arial" charset="0"/>
              </a:rPr>
              <a:t>或體積變化對化學平衡的影響</a:t>
            </a:r>
            <a:endParaRPr kumimoji="0" lang="en-US" altLang="zh-TW" sz="3200" b="1" dirty="0">
              <a:solidFill>
                <a:srgbClr val="0033CC"/>
              </a:solidFill>
              <a:latin typeface="Arial" charset="0"/>
              <a:cs typeface="Arial" charset="0"/>
            </a:endParaRPr>
          </a:p>
        </p:txBody>
      </p:sp>
      <p:sp>
        <p:nvSpPr>
          <p:cNvPr id="23555" name="Rectangle 5"/>
          <p:cNvSpPr>
            <a:spLocks noChangeArrowheads="1"/>
          </p:cNvSpPr>
          <p:nvPr/>
        </p:nvSpPr>
        <p:spPr bwMode="auto">
          <a:xfrm>
            <a:off x="755700" y="1412776"/>
            <a:ext cx="7920038"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100" b="1" dirty="0">
                <a:solidFill>
                  <a:srgbClr val="CC0000"/>
                </a:solidFill>
              </a:rPr>
              <a:t>方程式兩方涉及不同氣體摩爾數的平衡反應</a:t>
            </a:r>
            <a:endParaRPr lang="en-US" altLang="zh-TW" sz="3100" b="1" dirty="0">
              <a:solidFill>
                <a:srgbClr val="CC0000"/>
              </a:solidFill>
            </a:endParaRPr>
          </a:p>
        </p:txBody>
      </p:sp>
      <p:sp>
        <p:nvSpPr>
          <p:cNvPr id="4" name="Rectangle 2"/>
          <p:cNvSpPr>
            <a:spLocks noChangeArrowheads="1"/>
          </p:cNvSpPr>
          <p:nvPr/>
        </p:nvSpPr>
        <p:spPr bwMode="auto">
          <a:xfrm>
            <a:off x="898575" y="3229496"/>
            <a:ext cx="7634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平衡混合物放在附有可移動活塞的氣筒內。</a:t>
            </a:r>
            <a:endParaRPr lang="en-US" altLang="zh-TW" sz="2800" baseline="-25000">
              <a:solidFill>
                <a:srgbClr val="3399FF"/>
              </a:solidFill>
              <a:latin typeface="Arial" charset="0"/>
              <a:ea typeface="Arial Unicode MS" pitchFamily="34" charset="-120"/>
              <a:cs typeface="Arial" charset="0"/>
            </a:endParaRPr>
          </a:p>
        </p:txBody>
      </p:sp>
      <p:sp>
        <p:nvSpPr>
          <p:cNvPr id="21509" name="矩形 4"/>
          <p:cNvSpPr>
            <a:spLocks noChangeArrowheads="1"/>
          </p:cNvSpPr>
          <p:nvPr/>
        </p:nvSpPr>
        <p:spPr bwMode="auto">
          <a:xfrm>
            <a:off x="1906638" y="4021658"/>
            <a:ext cx="4811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N</a:t>
            </a:r>
            <a:r>
              <a:rPr kumimoji="0" lang="en-US" altLang="zh-HK" sz="2800" baseline="-25000">
                <a:latin typeface="Arial" charset="0"/>
                <a:cs typeface="Arial" charset="0"/>
              </a:rPr>
              <a:t>2</a:t>
            </a:r>
            <a:r>
              <a:rPr kumimoji="0" lang="en-US" altLang="zh-HK" sz="2800">
                <a:latin typeface="Arial" charset="0"/>
                <a:cs typeface="Arial" charset="0"/>
              </a:rPr>
              <a:t>(g)</a:t>
            </a:r>
            <a:r>
              <a:rPr kumimoji="0" lang="en-US" altLang="zh-TW" sz="2800">
                <a:latin typeface="Arial" charset="0"/>
                <a:cs typeface="Arial" charset="0"/>
              </a:rPr>
              <a:t> </a:t>
            </a:r>
            <a:r>
              <a:rPr kumimoji="0" lang="en-US" altLang="zh-HK" sz="2800">
                <a:latin typeface="Arial" charset="0"/>
                <a:cs typeface="Arial" charset="0"/>
              </a:rPr>
              <a:t> +</a:t>
            </a:r>
            <a:r>
              <a:rPr kumimoji="0" lang="en-US" altLang="zh-TW" sz="2800">
                <a:latin typeface="Arial" charset="0"/>
                <a:cs typeface="Arial" charset="0"/>
              </a:rPr>
              <a:t> </a:t>
            </a:r>
            <a:r>
              <a:rPr kumimoji="0" lang="en-US" altLang="zh-HK" sz="2800">
                <a:latin typeface="Arial" charset="0"/>
                <a:cs typeface="Arial" charset="0"/>
              </a:rPr>
              <a:t> 3H</a:t>
            </a:r>
            <a:r>
              <a:rPr kumimoji="0" lang="en-US" altLang="zh-HK" sz="2800" baseline="-25000">
                <a:latin typeface="Arial" charset="0"/>
                <a:cs typeface="Arial" charset="0"/>
              </a:rPr>
              <a:t>2</a:t>
            </a:r>
            <a:r>
              <a:rPr kumimoji="0" lang="en-US" altLang="zh-HK" sz="2800">
                <a:latin typeface="Arial" charset="0"/>
                <a:cs typeface="Arial" charset="0"/>
              </a:rPr>
              <a:t>(g)       </a:t>
            </a:r>
            <a:r>
              <a:rPr kumimoji="0" lang="en-US" altLang="zh-TW" sz="2800">
                <a:latin typeface="Arial" charset="0"/>
                <a:cs typeface="Arial" charset="0"/>
              </a:rPr>
              <a:t> </a:t>
            </a:r>
            <a:r>
              <a:rPr kumimoji="0" lang="en-US" altLang="zh-HK" sz="2800">
                <a:latin typeface="Arial" charset="0"/>
                <a:cs typeface="Arial" charset="0"/>
              </a:rPr>
              <a:t> 2NH</a:t>
            </a:r>
            <a:r>
              <a:rPr kumimoji="0" lang="en-US" altLang="zh-HK" sz="2800" baseline="-25000">
                <a:latin typeface="Arial" charset="0"/>
                <a:cs typeface="Arial" charset="0"/>
              </a:rPr>
              <a:t>3</a:t>
            </a:r>
            <a:r>
              <a:rPr kumimoji="0" lang="en-US" altLang="zh-HK" sz="2800">
                <a:latin typeface="Arial" charset="0"/>
                <a:cs typeface="Arial" charset="0"/>
              </a:rPr>
              <a:t>(g)</a:t>
            </a:r>
            <a:endParaRPr kumimoji="0" lang="zh-HK" altLang="en-US" sz="2800">
              <a:latin typeface="Arial" charset="0"/>
              <a:cs typeface="Arial" charset="0"/>
            </a:endParaRPr>
          </a:p>
        </p:txBody>
      </p:sp>
      <p:grpSp>
        <p:nvGrpSpPr>
          <p:cNvPr id="2" name="群組 25"/>
          <p:cNvGrpSpPr>
            <a:grpSpLocks/>
          </p:cNvGrpSpPr>
          <p:nvPr/>
        </p:nvGrpSpPr>
        <p:grpSpPr bwMode="auto">
          <a:xfrm>
            <a:off x="4670475" y="4164533"/>
            <a:ext cx="523875" cy="239713"/>
            <a:chOff x="6012160" y="2636912"/>
            <a:chExt cx="956357" cy="276710"/>
          </a:xfrm>
        </p:grpSpPr>
        <p:cxnSp>
          <p:nvCxnSpPr>
            <p:cNvPr id="7" name="直線接點 6"/>
            <p:cNvCxnSpPr/>
            <p:nvPr/>
          </p:nvCxnSpPr>
          <p:spPr>
            <a:xfrm>
              <a:off x="6012160" y="2708381"/>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447" y="2843987"/>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812022" y="2636912"/>
              <a:ext cx="136209"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p:nvPr/>
          </p:nvCxnSpPr>
          <p:spPr>
            <a:xfrm>
              <a:off x="6032447" y="2842153"/>
              <a:ext cx="136208"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511" name="文字方塊 10"/>
          <p:cNvSpPr txBox="1">
            <a:spLocks noChangeArrowheads="1"/>
          </p:cNvSpPr>
          <p:nvPr/>
        </p:nvSpPr>
        <p:spPr bwMode="auto">
          <a:xfrm>
            <a:off x="1855838" y="468840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a:latin typeface="Arial" charset="0"/>
                <a:cs typeface="Arial" charset="0"/>
              </a:rPr>
              <a:t>1</a:t>
            </a:r>
            <a:r>
              <a:rPr kumimoji="0" lang="zh-TW" altLang="en-US" sz="2400">
                <a:latin typeface="Arial" charset="0"/>
                <a:cs typeface="Arial" charset="0"/>
              </a:rPr>
              <a:t>摩爾</a:t>
            </a:r>
            <a:r>
              <a:rPr kumimoji="0" lang="en-US" altLang="zh-HK" sz="2400">
                <a:latin typeface="Arial" charset="0"/>
                <a:cs typeface="Arial" charset="0"/>
              </a:rPr>
              <a:t>        </a:t>
            </a:r>
            <a:r>
              <a:rPr kumimoji="0" lang="en-US" altLang="zh-TW" sz="2400">
                <a:latin typeface="Arial" charset="0"/>
                <a:cs typeface="Arial" charset="0"/>
              </a:rPr>
              <a:t> </a:t>
            </a:r>
            <a:r>
              <a:rPr kumimoji="0" lang="en-US" altLang="zh-HK" sz="2400">
                <a:latin typeface="Arial" charset="0"/>
                <a:cs typeface="Arial" charset="0"/>
              </a:rPr>
              <a:t>3</a:t>
            </a:r>
            <a:r>
              <a:rPr kumimoji="0" lang="zh-TW" altLang="en-US" sz="2400">
                <a:latin typeface="Arial" charset="0"/>
                <a:cs typeface="Arial" charset="0"/>
              </a:rPr>
              <a:t>摩爾              </a:t>
            </a:r>
            <a:r>
              <a:rPr kumimoji="0" lang="en-US" altLang="zh-HK" sz="2400">
                <a:latin typeface="Arial" charset="0"/>
                <a:cs typeface="Arial" charset="0"/>
              </a:rPr>
              <a:t>2</a:t>
            </a:r>
            <a:r>
              <a:rPr kumimoji="0" lang="zh-TW" altLang="en-US" sz="2400">
                <a:latin typeface="Arial" charset="0"/>
                <a:cs typeface="Arial" charset="0"/>
              </a:rPr>
              <a:t>摩爾</a:t>
            </a:r>
            <a:endParaRPr kumimoji="0" lang="zh-HK" altLang="en-US" sz="2400">
              <a:latin typeface="Arial" charset="0"/>
              <a:cs typeface="Arial" charset="0"/>
            </a:endParaRPr>
          </a:p>
        </p:txBody>
      </p:sp>
      <p:sp>
        <p:nvSpPr>
          <p:cNvPr id="23560" name="文字方塊 11"/>
          <p:cNvSpPr txBox="1">
            <a:spLocks noChangeArrowheads="1"/>
          </p:cNvSpPr>
          <p:nvPr/>
        </p:nvSpPr>
        <p:spPr bwMode="auto">
          <a:xfrm>
            <a:off x="923975" y="2492896"/>
            <a:ext cx="1270000" cy="582612"/>
          </a:xfrm>
          <a:prstGeom prst="rect">
            <a:avLst/>
          </a:prstGeom>
          <a:noFill/>
          <a:ln w="63500" cmpd="thickThin">
            <a:solidFill>
              <a:srgbClr val="00CC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a:solidFill>
                  <a:srgbClr val="00CC00"/>
                </a:solidFill>
                <a:latin typeface="Arial" charset="0"/>
                <a:cs typeface="Arial" charset="0"/>
              </a:rPr>
              <a:t>例子</a:t>
            </a:r>
            <a:endParaRPr kumimoji="0" lang="zh-HK" altLang="en-US" sz="2800">
              <a:solidFill>
                <a:srgbClr val="00CC00"/>
              </a:solidFill>
              <a:latin typeface="Arial" charset="0"/>
              <a:cs typeface="Arial" charset="0"/>
            </a:endParaRPr>
          </a:p>
        </p:txBody>
      </p:sp>
      <p:sp>
        <p:nvSpPr>
          <p:cNvPr id="13" name="Rectangle 6"/>
          <p:cNvSpPr>
            <a:spLocks noChangeArrowheads="1"/>
          </p:cNvSpPr>
          <p:nvPr/>
        </p:nvSpPr>
        <p:spPr bwMode="auto">
          <a:xfrm>
            <a:off x="1043286" y="5628977"/>
            <a:ext cx="7056263" cy="968375"/>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HK" altLang="zh-HK" sz="2400">
              <a:latin typeface="Times New Roman" pitchFamily="18" charset="0"/>
            </a:endParaRPr>
          </a:p>
        </p:txBody>
      </p:sp>
      <p:sp>
        <p:nvSpPr>
          <p:cNvPr id="14" name="Text Box 5"/>
          <p:cNvSpPr txBox="1">
            <a:spLocks noChangeArrowheads="1"/>
          </p:cNvSpPr>
          <p:nvPr/>
        </p:nvSpPr>
        <p:spPr bwMode="auto">
          <a:xfrm>
            <a:off x="1063923" y="5643264"/>
            <a:ext cx="68199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latin typeface="Arial" charset="0"/>
                <a:cs typeface="Arial" charset="0"/>
              </a:rPr>
              <a:t>從方程式得知，左方有 </a:t>
            </a:r>
            <a:r>
              <a:rPr lang="en-US" altLang="zh-TW" sz="2800">
                <a:latin typeface="Arial" charset="0"/>
                <a:cs typeface="Arial" charset="0"/>
              </a:rPr>
              <a:t>4 </a:t>
            </a:r>
            <a:r>
              <a:rPr lang="zh-TW" altLang="en-US" sz="2800">
                <a:latin typeface="Arial" charset="0"/>
                <a:cs typeface="Arial" charset="0"/>
              </a:rPr>
              <a:t>摩爾 的氣體分子，而右方有 </a:t>
            </a:r>
            <a:r>
              <a:rPr lang="en-US" altLang="zh-TW" sz="2800">
                <a:latin typeface="Arial" charset="0"/>
                <a:cs typeface="Arial" charset="0"/>
              </a:rPr>
              <a:t>2 </a:t>
            </a:r>
            <a:r>
              <a:rPr lang="zh-TW" altLang="en-US" sz="2800">
                <a:latin typeface="Arial" charset="0"/>
                <a:cs typeface="Arial" charset="0"/>
              </a:rPr>
              <a:t>摩爾 的氣</a:t>
            </a:r>
            <a:r>
              <a:rPr lang="zh-HK" altLang="en-US" sz="2800">
                <a:latin typeface="Arial" charset="0"/>
                <a:cs typeface="Arial" charset="0"/>
              </a:rPr>
              <a:t>體分子。</a:t>
            </a:r>
            <a:endParaRPr lang="en-US" altLang="zh-TW" sz="2800">
              <a:latin typeface="Arial" charset="0"/>
              <a:cs typeface="Arial" charset="0"/>
            </a:endParaRPr>
          </a:p>
        </p:txBody>
      </p:sp>
    </p:spTree>
    <p:extLst>
      <p:ext uri="{BB962C8B-B14F-4D97-AF65-F5344CB8AC3E}">
        <p14:creationId xmlns:p14="http://schemas.microsoft.com/office/powerpoint/2010/main" val="531023907"/>
      </p:ext>
    </p:extLst>
  </p:cSld>
  <p:clrMapOvr>
    <a:masterClrMapping/>
  </p:clrMapOvr>
  <p:timing>
    <p:tnLst>
      <p:par>
        <p:cTn id="1" dur="indefinite" restart="never" nodeType="tmRoot"/>
      </p:par>
    </p:tnLst>
  </p:timing>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722" name="Object 17"/>
          <p:cNvGraphicFramePr>
            <a:graphicFrameLocks noChangeAspect="1"/>
          </p:cNvGraphicFramePr>
          <p:nvPr>
            <p:extLst>
              <p:ext uri="{D42A27DB-BD31-4B8C-83A1-F6EECF244321}">
                <p14:modId xmlns:p14="http://schemas.microsoft.com/office/powerpoint/2010/main" val="2079173740"/>
              </p:ext>
            </p:extLst>
          </p:nvPr>
        </p:nvGraphicFramePr>
        <p:xfrm>
          <a:off x="1908300" y="731515"/>
          <a:ext cx="1728787" cy="3057525"/>
        </p:xfrm>
        <a:graphic>
          <a:graphicData uri="http://schemas.openxmlformats.org/presentationml/2006/ole">
            <mc:AlternateContent xmlns:mc="http://schemas.openxmlformats.org/markup-compatibility/2006">
              <mc:Choice xmlns:v="urn:schemas-microsoft-com:vml" Requires="v">
                <p:oleObj spid="_x0000_s95292" name="PBrush" r:id="rId3" imgW="1419048" imgH="2553056" progId="">
                  <p:embed/>
                </p:oleObj>
              </mc:Choice>
              <mc:Fallback>
                <p:oleObj name="PBrush" r:id="rId3" imgW="1419048" imgH="2553056"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8300" y="731515"/>
                        <a:ext cx="1728787" cy="305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4594" name="Object 18"/>
          <p:cNvGraphicFramePr>
            <a:graphicFrameLocks noChangeAspect="1"/>
          </p:cNvGraphicFramePr>
          <p:nvPr>
            <p:extLst>
              <p:ext uri="{D42A27DB-BD31-4B8C-83A1-F6EECF244321}">
                <p14:modId xmlns:p14="http://schemas.microsoft.com/office/powerpoint/2010/main" val="796076644"/>
              </p:ext>
            </p:extLst>
          </p:nvPr>
        </p:nvGraphicFramePr>
        <p:xfrm>
          <a:off x="5580187" y="731515"/>
          <a:ext cx="1812925" cy="3024188"/>
        </p:xfrm>
        <a:graphic>
          <a:graphicData uri="http://schemas.openxmlformats.org/presentationml/2006/ole">
            <mc:AlternateContent xmlns:mc="http://schemas.openxmlformats.org/markup-compatibility/2006">
              <mc:Choice xmlns:v="urn:schemas-microsoft-com:vml" Requires="v">
                <p:oleObj spid="_x0000_s95293" name="PBrush" r:id="rId5" imgW="1523810" imgH="2542857" progId="">
                  <p:embed/>
                </p:oleObj>
              </mc:Choice>
              <mc:Fallback>
                <p:oleObj name="PBrush" r:id="rId5" imgW="1523810" imgH="2542857"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80187" y="731515"/>
                        <a:ext cx="1812925" cy="3024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向右箭號 5"/>
          <p:cNvSpPr/>
          <p:nvPr/>
        </p:nvSpPr>
        <p:spPr>
          <a:xfrm>
            <a:off x="3781550" y="2577778"/>
            <a:ext cx="1727200" cy="314325"/>
          </a:xfrm>
          <a:prstGeom prst="rightArrow">
            <a:avLst>
              <a:gd name="adj1" fmla="val 50000"/>
              <a:gd name="adj2" fmla="val 121007"/>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22533" name="文字方塊 1"/>
          <p:cNvSpPr txBox="1">
            <a:spLocks noChangeArrowheads="1"/>
          </p:cNvSpPr>
          <p:nvPr/>
        </p:nvSpPr>
        <p:spPr bwMode="auto">
          <a:xfrm>
            <a:off x="3637087" y="1596703"/>
            <a:ext cx="18732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400">
                <a:latin typeface="Arial" charset="0"/>
                <a:cs typeface="Arial" charset="0"/>
              </a:rPr>
              <a:t>體積減少，</a:t>
            </a:r>
            <a:endParaRPr kumimoji="0" lang="en-US" altLang="zh-TW" sz="2400">
              <a:latin typeface="Arial" charset="0"/>
              <a:cs typeface="Arial" charset="0"/>
            </a:endParaRPr>
          </a:p>
          <a:p>
            <a:pPr algn="ctr" eaLnBrk="1" hangingPunct="1"/>
            <a:r>
              <a:rPr kumimoji="0" lang="zh-TW" altLang="en-US" sz="2400">
                <a:latin typeface="Arial" charset="0"/>
                <a:cs typeface="Arial" charset="0"/>
              </a:rPr>
              <a:t>使壓強上升</a:t>
            </a:r>
            <a:endParaRPr kumimoji="0" lang="zh-HK" altLang="en-US" sz="2400">
              <a:latin typeface="Arial" charset="0"/>
              <a:cs typeface="Arial" charset="0"/>
            </a:endParaRPr>
          </a:p>
        </p:txBody>
      </p:sp>
      <p:sp>
        <p:nvSpPr>
          <p:cNvPr id="30727" name="文字方塊 7"/>
          <p:cNvSpPr txBox="1">
            <a:spLocks noChangeArrowheads="1"/>
          </p:cNvSpPr>
          <p:nvPr/>
        </p:nvSpPr>
        <p:spPr bwMode="auto">
          <a:xfrm>
            <a:off x="179512" y="1452240"/>
            <a:ext cx="1800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a:latin typeface="Arial" charset="0"/>
                <a:cs typeface="Arial" charset="0"/>
              </a:rPr>
              <a:t>可移動活塞</a:t>
            </a:r>
            <a:endParaRPr kumimoji="0" lang="zh-HK" altLang="en-US" sz="2400">
              <a:latin typeface="Arial" charset="0"/>
              <a:cs typeface="Arial" charset="0"/>
            </a:endParaRPr>
          </a:p>
        </p:txBody>
      </p:sp>
      <p:sp>
        <p:nvSpPr>
          <p:cNvPr id="30728" name="文字方塊 8"/>
          <p:cNvSpPr txBox="1">
            <a:spLocks noChangeArrowheads="1"/>
          </p:cNvSpPr>
          <p:nvPr/>
        </p:nvSpPr>
        <p:spPr bwMode="auto">
          <a:xfrm>
            <a:off x="323975" y="2506340"/>
            <a:ext cx="1438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a:latin typeface="Arial" charset="0"/>
                <a:cs typeface="Arial" charset="0"/>
              </a:rPr>
              <a:t>氣體分子</a:t>
            </a:r>
            <a:endParaRPr kumimoji="0" lang="zh-HK" altLang="en-US" sz="2400">
              <a:latin typeface="Arial" charset="0"/>
              <a:cs typeface="Arial" charset="0"/>
            </a:endParaRPr>
          </a:p>
        </p:txBody>
      </p:sp>
      <p:sp>
        <p:nvSpPr>
          <p:cNvPr id="22536" name="文字方塊 10"/>
          <p:cNvSpPr txBox="1">
            <a:spLocks noChangeArrowheads="1"/>
          </p:cNvSpPr>
          <p:nvPr/>
        </p:nvSpPr>
        <p:spPr bwMode="auto">
          <a:xfrm>
            <a:off x="7264525" y="2099940"/>
            <a:ext cx="18081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a:latin typeface="Arial" charset="0"/>
                <a:cs typeface="Arial" charset="0"/>
              </a:rPr>
              <a:t>可移動活塞</a:t>
            </a:r>
            <a:endParaRPr kumimoji="0" lang="zh-HK" altLang="en-US" sz="2400">
              <a:latin typeface="Arial" charset="0"/>
              <a:cs typeface="Arial" charset="0"/>
            </a:endParaRPr>
          </a:p>
        </p:txBody>
      </p:sp>
      <p:cxnSp>
        <p:nvCxnSpPr>
          <p:cNvPr id="7" name="直線接點 6"/>
          <p:cNvCxnSpPr/>
          <p:nvPr/>
        </p:nvCxnSpPr>
        <p:spPr>
          <a:xfrm>
            <a:off x="1873375" y="1668140"/>
            <a:ext cx="827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接點 19"/>
          <p:cNvCxnSpPr/>
          <p:nvPr/>
        </p:nvCxnSpPr>
        <p:spPr>
          <a:xfrm>
            <a:off x="1719387" y="2747640"/>
            <a:ext cx="333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a:off x="6497762" y="2315840"/>
            <a:ext cx="8112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接點 23"/>
          <p:cNvCxnSpPr/>
          <p:nvPr/>
        </p:nvCxnSpPr>
        <p:spPr>
          <a:xfrm>
            <a:off x="7120062" y="3396928"/>
            <a:ext cx="333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Rectangle 2"/>
          <p:cNvSpPr>
            <a:spLocks noChangeArrowheads="1"/>
          </p:cNvSpPr>
          <p:nvPr/>
        </p:nvSpPr>
        <p:spPr bwMode="auto">
          <a:xfrm>
            <a:off x="2339975" y="4587899"/>
            <a:ext cx="4346575" cy="1649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10000"/>
              </a:lnSpc>
              <a:buFont typeface="Wingdings" pitchFamily="2" charset="2"/>
              <a:buChar char="Ø"/>
            </a:pPr>
            <a:r>
              <a:rPr lang="zh-TW" altLang="en-US" sz="2800">
                <a:latin typeface="Arial" charset="0"/>
                <a:cs typeface="Arial" charset="0"/>
              </a:rPr>
              <a:t>把活塞向下推</a:t>
            </a:r>
            <a:endParaRPr lang="en-US" altLang="zh-TW" sz="2800">
              <a:latin typeface="Arial" charset="0"/>
              <a:cs typeface="Arial" charset="0"/>
            </a:endParaRPr>
          </a:p>
          <a:p>
            <a:pPr eaLnBrk="1" hangingPunct="1">
              <a:lnSpc>
                <a:spcPct val="110000"/>
              </a:lnSpc>
              <a:buFont typeface="Wingdings" pitchFamily="2" charset="2"/>
              <a:buChar char="Ø"/>
            </a:pPr>
            <a:r>
              <a:rPr lang="zh-TW" altLang="en-US" sz="2800">
                <a:latin typeface="Arial" charset="0"/>
                <a:cs typeface="Arial" charset="0"/>
                <a:sym typeface="Symbol" pitchFamily="18" charset="2"/>
              </a:rPr>
              <a:t>容器的 </a:t>
            </a:r>
            <a:r>
              <a:rPr lang="zh-TW" altLang="en-US" sz="3200" b="1">
                <a:solidFill>
                  <a:srgbClr val="3399FF"/>
                </a:solidFill>
                <a:latin typeface="Arial" charset="0"/>
                <a:cs typeface="Arial" charset="0"/>
                <a:sym typeface="Symbol" pitchFamily="18" charset="2"/>
              </a:rPr>
              <a:t>體積 </a:t>
            </a:r>
            <a:r>
              <a:rPr lang="en-US" altLang="zh-HK" sz="3200" b="1">
                <a:solidFill>
                  <a:srgbClr val="3399FF"/>
                </a:solidFill>
                <a:latin typeface="Arial" charset="0"/>
                <a:cs typeface="Arial" charset="0"/>
                <a:sym typeface="Symbol" pitchFamily="18" charset="2"/>
              </a:rPr>
              <a:t></a:t>
            </a:r>
            <a:r>
              <a:rPr lang="en-US" altLang="zh-HK" sz="2800" b="1">
                <a:latin typeface="Arial" charset="0"/>
                <a:cs typeface="Arial" charset="0"/>
                <a:sym typeface="Symbol" pitchFamily="18" charset="2"/>
              </a:rPr>
              <a:t> </a:t>
            </a:r>
          </a:p>
          <a:p>
            <a:pPr eaLnBrk="1" hangingPunct="1">
              <a:lnSpc>
                <a:spcPct val="110000"/>
              </a:lnSpc>
              <a:buFont typeface="Wingdings" pitchFamily="2" charset="2"/>
              <a:buChar char="Ø"/>
            </a:pPr>
            <a:r>
              <a:rPr lang="zh-TW" altLang="en-US" sz="2800">
                <a:latin typeface="Arial" charset="0"/>
                <a:cs typeface="Arial" charset="0"/>
                <a:sym typeface="Symbol" pitchFamily="18" charset="2"/>
              </a:rPr>
              <a:t>氣態混合物的 </a:t>
            </a:r>
            <a:r>
              <a:rPr lang="zh-TW" altLang="en-US" sz="3200" b="1">
                <a:solidFill>
                  <a:srgbClr val="3399FF"/>
                </a:solidFill>
                <a:latin typeface="Arial" charset="0"/>
                <a:cs typeface="Arial" charset="0"/>
                <a:sym typeface="Symbol" pitchFamily="18" charset="2"/>
              </a:rPr>
              <a:t>壓強 </a:t>
            </a:r>
            <a:r>
              <a:rPr lang="en-US" altLang="zh-HK" sz="3200" b="1">
                <a:solidFill>
                  <a:srgbClr val="3399FF"/>
                </a:solidFill>
                <a:latin typeface="Arial" charset="0"/>
                <a:cs typeface="Arial" charset="0"/>
                <a:sym typeface="Symbol" pitchFamily="18" charset="2"/>
              </a:rPr>
              <a:t></a:t>
            </a:r>
            <a:r>
              <a:rPr lang="en-US" altLang="zh-HK" sz="2800" b="1">
                <a:latin typeface="Arial" charset="0"/>
                <a:cs typeface="Arial" charset="0"/>
                <a:sym typeface="Symbol" pitchFamily="18" charset="2"/>
              </a:rPr>
              <a:t> </a:t>
            </a:r>
            <a:r>
              <a:rPr lang="en-US" altLang="zh-HK" sz="2800" b="1">
                <a:latin typeface="Arial" charset="0"/>
                <a:cs typeface="Arial" charset="0"/>
              </a:rPr>
              <a:t> </a:t>
            </a:r>
            <a:endParaRPr lang="en-US" altLang="zh-TW" sz="2800" b="1" baseline="-25000">
              <a:solidFill>
                <a:srgbClr val="3399FF"/>
              </a:solidFill>
              <a:latin typeface="Arial" charset="0"/>
              <a:ea typeface="Arial Unicode MS" pitchFamily="34" charset="-120"/>
              <a:cs typeface="Arial" charset="0"/>
            </a:endParaRPr>
          </a:p>
        </p:txBody>
      </p:sp>
      <p:sp>
        <p:nvSpPr>
          <p:cNvPr id="22542" name="文字方塊 8"/>
          <p:cNvSpPr txBox="1">
            <a:spLocks noChangeArrowheads="1"/>
          </p:cNvSpPr>
          <p:nvPr/>
        </p:nvSpPr>
        <p:spPr bwMode="auto">
          <a:xfrm>
            <a:off x="7453437" y="3179440"/>
            <a:ext cx="1470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a:latin typeface="Arial" charset="0"/>
                <a:cs typeface="Arial" charset="0"/>
              </a:rPr>
              <a:t>氣體分子</a:t>
            </a:r>
            <a:endParaRPr kumimoji="0" lang="zh-HK" altLang="en-US" sz="2400">
              <a:latin typeface="Arial" charset="0"/>
              <a:cs typeface="Arial" charset="0"/>
            </a:endParaRPr>
          </a:p>
        </p:txBody>
      </p:sp>
    </p:spTree>
    <p:extLst>
      <p:ext uri="{BB962C8B-B14F-4D97-AF65-F5344CB8AC3E}">
        <p14:creationId xmlns:p14="http://schemas.microsoft.com/office/powerpoint/2010/main" val="1469200506"/>
      </p:ext>
    </p:extLst>
  </p:cSld>
  <p:clrMapOvr>
    <a:masterClrMapping/>
  </p:clrMapOvr>
  <p:timing>
    <p:tnLst>
      <p:par>
        <p:cTn id="1" dur="indefinite" restart="never" nodeType="tmRoot"/>
      </p:par>
    </p:tnLst>
  </p:timing>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ChangeArrowheads="1"/>
          </p:cNvSpPr>
          <p:nvPr/>
        </p:nvSpPr>
        <p:spPr bwMode="auto">
          <a:xfrm>
            <a:off x="107950" y="691629"/>
            <a:ext cx="8907463" cy="112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buFontTx/>
              <a:buBlip>
                <a:blip r:embed="rId2"/>
              </a:buBlip>
            </a:pPr>
            <a:r>
              <a:rPr lang="zh-TW" altLang="en-US" sz="2800"/>
              <a:t>由於方程式 </a:t>
            </a:r>
            <a:r>
              <a:rPr lang="zh-TW" altLang="en-US" sz="2800" b="1"/>
              <a:t>左方氣體的摩爾數較大</a:t>
            </a:r>
            <a:r>
              <a:rPr lang="zh-TW" altLang="en-US" sz="2800"/>
              <a:t>，</a:t>
            </a:r>
            <a:r>
              <a:rPr lang="zh-TW" altLang="en-US" sz="2800" b="1">
                <a:solidFill>
                  <a:srgbClr val="3399FF"/>
                </a:solidFill>
              </a:rPr>
              <a:t>壓強上升 </a:t>
            </a:r>
            <a:r>
              <a:rPr lang="zh-TW" altLang="en-US" sz="2800" b="1"/>
              <a:t>時</a:t>
            </a:r>
            <a:r>
              <a:rPr lang="zh-TW" altLang="en-US" sz="2800"/>
              <a:t>，會導致平衡位置向右移動 </a:t>
            </a:r>
            <a:r>
              <a:rPr lang="en-US" altLang="zh-TW" sz="2800" b="1"/>
              <a:t>(</a:t>
            </a:r>
            <a:r>
              <a:rPr lang="zh-TW" altLang="en-US" sz="2800" b="1"/>
              <a:t>即</a:t>
            </a:r>
            <a:r>
              <a:rPr lang="zh-TW" altLang="en-US" sz="2800" b="1">
                <a:solidFill>
                  <a:srgbClr val="3399FF"/>
                </a:solidFill>
              </a:rPr>
              <a:t>氣體摩爾數較小的一方</a:t>
            </a:r>
            <a:r>
              <a:rPr lang="en-US" altLang="zh-TW" sz="2800" b="1"/>
              <a:t>)</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
        <p:nvSpPr>
          <p:cNvPr id="31747" name="矩形 2"/>
          <p:cNvSpPr>
            <a:spLocks noChangeArrowheads="1"/>
          </p:cNvSpPr>
          <p:nvPr/>
        </p:nvSpPr>
        <p:spPr bwMode="auto">
          <a:xfrm>
            <a:off x="2051050" y="3591099"/>
            <a:ext cx="4811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N</a:t>
            </a:r>
            <a:r>
              <a:rPr kumimoji="0" lang="en-US" altLang="zh-HK" sz="2800" baseline="-25000">
                <a:latin typeface="Arial" charset="0"/>
                <a:cs typeface="Arial" charset="0"/>
              </a:rPr>
              <a:t>2</a:t>
            </a:r>
            <a:r>
              <a:rPr kumimoji="0" lang="en-US" altLang="zh-HK" sz="2800">
                <a:latin typeface="Arial" charset="0"/>
                <a:cs typeface="Arial" charset="0"/>
              </a:rPr>
              <a:t>(g) </a:t>
            </a:r>
            <a:r>
              <a:rPr kumimoji="0" lang="en-US" altLang="zh-TW" sz="2800">
                <a:latin typeface="Arial" charset="0"/>
                <a:cs typeface="Arial" charset="0"/>
              </a:rPr>
              <a:t> </a:t>
            </a:r>
            <a:r>
              <a:rPr kumimoji="0" lang="en-US" altLang="zh-HK" sz="2800">
                <a:latin typeface="Arial" charset="0"/>
                <a:cs typeface="Arial" charset="0"/>
              </a:rPr>
              <a:t>+ </a:t>
            </a:r>
            <a:r>
              <a:rPr kumimoji="0" lang="en-US" altLang="zh-TW" sz="2800">
                <a:latin typeface="Arial" charset="0"/>
                <a:cs typeface="Arial" charset="0"/>
              </a:rPr>
              <a:t> </a:t>
            </a:r>
            <a:r>
              <a:rPr kumimoji="0" lang="en-US" altLang="zh-HK" sz="2800">
                <a:latin typeface="Arial" charset="0"/>
                <a:cs typeface="Arial" charset="0"/>
              </a:rPr>
              <a:t>3H</a:t>
            </a:r>
            <a:r>
              <a:rPr kumimoji="0" lang="en-US" altLang="zh-HK" sz="2800" baseline="-25000">
                <a:latin typeface="Arial" charset="0"/>
                <a:cs typeface="Arial" charset="0"/>
              </a:rPr>
              <a:t>2</a:t>
            </a:r>
            <a:r>
              <a:rPr kumimoji="0" lang="en-US" altLang="zh-HK" sz="2800">
                <a:latin typeface="Arial" charset="0"/>
                <a:cs typeface="Arial" charset="0"/>
              </a:rPr>
              <a:t>(g)        </a:t>
            </a:r>
            <a:r>
              <a:rPr kumimoji="0" lang="en-US" altLang="zh-TW" sz="2800">
                <a:latin typeface="Arial" charset="0"/>
                <a:cs typeface="Arial" charset="0"/>
              </a:rPr>
              <a:t> </a:t>
            </a:r>
            <a:r>
              <a:rPr kumimoji="0" lang="en-US" altLang="zh-HK" sz="2800">
                <a:latin typeface="Arial" charset="0"/>
                <a:cs typeface="Arial" charset="0"/>
              </a:rPr>
              <a:t>2NH</a:t>
            </a:r>
            <a:r>
              <a:rPr kumimoji="0" lang="en-US" altLang="zh-HK" sz="2800" baseline="-25000">
                <a:latin typeface="Arial" charset="0"/>
                <a:cs typeface="Arial" charset="0"/>
              </a:rPr>
              <a:t>3</a:t>
            </a:r>
            <a:r>
              <a:rPr kumimoji="0" lang="en-US" altLang="zh-HK" sz="2800">
                <a:latin typeface="Arial" charset="0"/>
                <a:cs typeface="Arial" charset="0"/>
              </a:rPr>
              <a:t>(g)</a:t>
            </a:r>
            <a:endParaRPr kumimoji="0" lang="zh-HK" altLang="en-US" sz="2800">
              <a:latin typeface="Arial" charset="0"/>
              <a:cs typeface="Arial" charset="0"/>
            </a:endParaRPr>
          </a:p>
        </p:txBody>
      </p:sp>
      <p:grpSp>
        <p:nvGrpSpPr>
          <p:cNvPr id="31748" name="群組 25"/>
          <p:cNvGrpSpPr>
            <a:grpSpLocks/>
          </p:cNvGrpSpPr>
          <p:nvPr/>
        </p:nvGrpSpPr>
        <p:grpSpPr bwMode="auto">
          <a:xfrm>
            <a:off x="4745038" y="3733974"/>
            <a:ext cx="523875" cy="239712"/>
            <a:chOff x="6012160" y="2636912"/>
            <a:chExt cx="956357" cy="276710"/>
          </a:xfrm>
        </p:grpSpPr>
        <p:cxnSp>
          <p:nvCxnSpPr>
            <p:cNvPr id="5" name="直線接點 4"/>
            <p:cNvCxnSpPr/>
            <p:nvPr/>
          </p:nvCxnSpPr>
          <p:spPr>
            <a:xfrm>
              <a:off x="6012160" y="2708380"/>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p:nvPr/>
          </p:nvCxnSpPr>
          <p:spPr>
            <a:xfrm>
              <a:off x="6032445" y="2843986"/>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812022" y="2636912"/>
              <a:ext cx="136208"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445" y="2842154"/>
              <a:ext cx="136209"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向右箭號 9"/>
          <p:cNvSpPr/>
          <p:nvPr/>
        </p:nvSpPr>
        <p:spPr>
          <a:xfrm>
            <a:off x="2268538" y="3140249"/>
            <a:ext cx="4176712" cy="314325"/>
          </a:xfrm>
          <a:prstGeom prst="rightArrow">
            <a:avLst>
              <a:gd name="adj1" fmla="val 50000"/>
              <a:gd name="adj2" fmla="val 121007"/>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0" lang="zh-HK" altLang="en-US"/>
          </a:p>
        </p:txBody>
      </p:sp>
      <p:sp>
        <p:nvSpPr>
          <p:cNvPr id="23558" name="矩形 10"/>
          <p:cNvSpPr>
            <a:spLocks noChangeArrowheads="1"/>
          </p:cNvSpPr>
          <p:nvPr/>
        </p:nvSpPr>
        <p:spPr bwMode="auto">
          <a:xfrm>
            <a:off x="2051050" y="2348086"/>
            <a:ext cx="46672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en-US" sz="2000"/>
              <a:t>體積減少或 </a:t>
            </a:r>
            <a:r>
              <a:rPr lang="zh-TW" altLang="en-US" sz="2400" b="1">
                <a:solidFill>
                  <a:srgbClr val="FF0000"/>
                </a:solidFill>
              </a:rPr>
              <a:t>壓強上升</a:t>
            </a:r>
            <a:r>
              <a:rPr lang="zh-TW" altLang="en-US" sz="2000">
                <a:solidFill>
                  <a:srgbClr val="FF0000"/>
                </a:solidFill>
              </a:rPr>
              <a:t> </a:t>
            </a:r>
            <a:r>
              <a:rPr lang="zh-TW" altLang="en-US" sz="2000"/>
              <a:t>會令平衡位置</a:t>
            </a:r>
          </a:p>
          <a:p>
            <a:pPr algn="ctr"/>
            <a:r>
              <a:rPr lang="zh-TW" altLang="en-US" sz="2000"/>
              <a:t>向 </a:t>
            </a:r>
            <a:r>
              <a:rPr lang="zh-TW" altLang="en-US" sz="2400" b="1">
                <a:solidFill>
                  <a:srgbClr val="FF0000"/>
                </a:solidFill>
              </a:rPr>
              <a:t>氣體摩爾數較小的右方移動</a:t>
            </a:r>
            <a:endParaRPr kumimoji="0" lang="zh-HK" altLang="en-US" sz="2400" b="1">
              <a:solidFill>
                <a:srgbClr val="FF0000"/>
              </a:solidFill>
              <a:latin typeface="Arial" charset="0"/>
              <a:cs typeface="Arial" charset="0"/>
            </a:endParaRPr>
          </a:p>
        </p:txBody>
      </p:sp>
      <p:sp>
        <p:nvSpPr>
          <p:cNvPr id="31755" name="文字方塊 10"/>
          <p:cNvSpPr txBox="1">
            <a:spLocks noChangeArrowheads="1"/>
          </p:cNvSpPr>
          <p:nvPr/>
        </p:nvSpPr>
        <p:spPr bwMode="auto">
          <a:xfrm>
            <a:off x="1979613" y="4195936"/>
            <a:ext cx="4679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a:latin typeface="Arial" charset="0"/>
                <a:cs typeface="Arial" charset="0"/>
              </a:rPr>
              <a:t>1</a:t>
            </a:r>
            <a:r>
              <a:rPr kumimoji="0" lang="en-US" altLang="zh-TW" sz="2400">
                <a:latin typeface="Arial" charset="0"/>
                <a:cs typeface="Arial" charset="0"/>
              </a:rPr>
              <a:t> </a:t>
            </a:r>
            <a:r>
              <a:rPr kumimoji="0" lang="zh-TW" altLang="en-US" sz="2400">
                <a:latin typeface="Arial" charset="0"/>
                <a:cs typeface="Arial" charset="0"/>
              </a:rPr>
              <a:t>摩爾</a:t>
            </a:r>
            <a:r>
              <a:rPr kumimoji="0" lang="en-US" altLang="zh-HK" sz="2400">
                <a:latin typeface="Arial" charset="0"/>
                <a:cs typeface="Arial" charset="0"/>
              </a:rPr>
              <a:t>       </a:t>
            </a:r>
            <a:r>
              <a:rPr kumimoji="0" lang="en-US" altLang="zh-TW" sz="2400">
                <a:latin typeface="Arial" charset="0"/>
                <a:cs typeface="Arial" charset="0"/>
              </a:rPr>
              <a:t> </a:t>
            </a:r>
            <a:r>
              <a:rPr kumimoji="0" lang="en-US" altLang="zh-HK" sz="2400">
                <a:latin typeface="Arial" charset="0"/>
                <a:cs typeface="Arial" charset="0"/>
              </a:rPr>
              <a:t>3</a:t>
            </a:r>
            <a:r>
              <a:rPr kumimoji="0" lang="en-US" altLang="zh-TW" sz="2400">
                <a:latin typeface="Arial" charset="0"/>
                <a:cs typeface="Arial" charset="0"/>
              </a:rPr>
              <a:t> </a:t>
            </a:r>
            <a:r>
              <a:rPr kumimoji="0" lang="zh-TW" altLang="en-US" sz="2400">
                <a:latin typeface="Arial" charset="0"/>
                <a:cs typeface="Arial" charset="0"/>
              </a:rPr>
              <a:t>摩爾             </a:t>
            </a:r>
            <a:r>
              <a:rPr kumimoji="0" lang="en-US" altLang="zh-HK" sz="2400">
                <a:latin typeface="Arial" charset="0"/>
                <a:cs typeface="Arial" charset="0"/>
              </a:rPr>
              <a:t>2</a:t>
            </a:r>
            <a:r>
              <a:rPr kumimoji="0" lang="en-US" altLang="zh-TW" sz="2400">
                <a:latin typeface="Arial" charset="0"/>
                <a:cs typeface="Arial" charset="0"/>
              </a:rPr>
              <a:t> </a:t>
            </a:r>
            <a:r>
              <a:rPr kumimoji="0" lang="zh-TW" altLang="en-US" sz="2400">
                <a:latin typeface="Arial" charset="0"/>
                <a:cs typeface="Arial" charset="0"/>
              </a:rPr>
              <a:t>摩爾</a:t>
            </a:r>
            <a:endParaRPr kumimoji="0" lang="zh-HK" altLang="en-US" sz="2400">
              <a:latin typeface="Arial" charset="0"/>
              <a:cs typeface="Arial" charset="0"/>
            </a:endParaRPr>
          </a:p>
        </p:txBody>
      </p:sp>
    </p:spTree>
    <p:extLst>
      <p:ext uri="{BB962C8B-B14F-4D97-AF65-F5344CB8AC3E}">
        <p14:creationId xmlns:p14="http://schemas.microsoft.com/office/powerpoint/2010/main" val="2739558435"/>
      </p:ext>
    </p:extLst>
  </p:cSld>
  <p:clrMapOvr>
    <a:masterClrMapping/>
  </p:clrMapOvr>
  <p:timing>
    <p:tnLst>
      <p:par>
        <p:cTn id="1" dur="indefinite" restart="never" nodeType="tmRoot"/>
      </p:par>
    </p:tnLst>
  </p:timing>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770" name="Object 17"/>
          <p:cNvGraphicFramePr>
            <a:graphicFrameLocks noChangeAspect="1"/>
          </p:cNvGraphicFramePr>
          <p:nvPr>
            <p:extLst>
              <p:ext uri="{D42A27DB-BD31-4B8C-83A1-F6EECF244321}">
                <p14:modId xmlns:p14="http://schemas.microsoft.com/office/powerpoint/2010/main" val="564104726"/>
              </p:ext>
            </p:extLst>
          </p:nvPr>
        </p:nvGraphicFramePr>
        <p:xfrm>
          <a:off x="1873250" y="981323"/>
          <a:ext cx="1546225" cy="2795587"/>
        </p:xfrm>
        <a:graphic>
          <a:graphicData uri="http://schemas.openxmlformats.org/presentationml/2006/ole">
            <mc:AlternateContent xmlns:mc="http://schemas.openxmlformats.org/markup-compatibility/2006">
              <mc:Choice xmlns:v="urn:schemas-microsoft-com:vml" Requires="v">
                <p:oleObj spid="_x0000_s96316" name="PBrush" r:id="rId3" imgW="2142857" imgH="3877216" progId="">
                  <p:embed/>
                </p:oleObj>
              </mc:Choice>
              <mc:Fallback>
                <p:oleObj name="PBrush" r:id="rId3" imgW="2142857" imgH="3877216"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3250" y="981323"/>
                        <a:ext cx="1546225" cy="2795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6642" name="Object 18"/>
          <p:cNvGraphicFramePr>
            <a:graphicFrameLocks noChangeAspect="1"/>
          </p:cNvGraphicFramePr>
          <p:nvPr>
            <p:extLst>
              <p:ext uri="{D42A27DB-BD31-4B8C-83A1-F6EECF244321}">
                <p14:modId xmlns:p14="http://schemas.microsoft.com/office/powerpoint/2010/main" val="1862228244"/>
              </p:ext>
            </p:extLst>
          </p:nvPr>
        </p:nvGraphicFramePr>
        <p:xfrm>
          <a:off x="5505450" y="405060"/>
          <a:ext cx="1731963" cy="3455988"/>
        </p:xfrm>
        <a:graphic>
          <a:graphicData uri="http://schemas.openxmlformats.org/presentationml/2006/ole">
            <mc:AlternateContent xmlns:mc="http://schemas.openxmlformats.org/markup-compatibility/2006">
              <mc:Choice xmlns:v="urn:schemas-microsoft-com:vml" Requires="v">
                <p:oleObj spid="_x0000_s96317" name="PBrush" r:id="rId5" imgW="2333333" imgH="4657143" progId="">
                  <p:embed/>
                </p:oleObj>
              </mc:Choice>
              <mc:Fallback>
                <p:oleObj name="PBrush" r:id="rId5" imgW="2333333" imgH="4657143"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05450" y="405060"/>
                        <a:ext cx="1731963" cy="345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 name="向右箭號 4"/>
          <p:cNvSpPr/>
          <p:nvPr/>
        </p:nvSpPr>
        <p:spPr>
          <a:xfrm>
            <a:off x="3708400" y="2537073"/>
            <a:ext cx="1617663" cy="315912"/>
          </a:xfrm>
          <a:prstGeom prst="rightArrow">
            <a:avLst>
              <a:gd name="adj1" fmla="val 50000"/>
              <a:gd name="adj2" fmla="val 121007"/>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kumimoji="1">
                <a:solidFill>
                  <a:schemeClr val="tx1"/>
                </a:solidFill>
                <a:latin typeface="Calibri" panose="020F0502020204030204" pitchFamily="34" charset="0"/>
                <a:ea typeface="新細明體" panose="02020500000000000000" pitchFamily="18" charset="-120"/>
              </a:defRPr>
            </a:lvl1pPr>
            <a:lvl2pPr marL="742950" indent="-285750">
              <a:defRPr kumimoji="1">
                <a:solidFill>
                  <a:schemeClr val="tx1"/>
                </a:solidFill>
                <a:latin typeface="Calibri" panose="020F0502020204030204" pitchFamily="34" charset="0"/>
                <a:ea typeface="新細明體" panose="02020500000000000000" pitchFamily="18" charset="-120"/>
              </a:defRPr>
            </a:lvl2pPr>
            <a:lvl3pPr marL="1143000" indent="-228600">
              <a:defRPr kumimoji="1">
                <a:solidFill>
                  <a:schemeClr val="tx1"/>
                </a:solidFill>
                <a:latin typeface="Calibri" panose="020F0502020204030204" pitchFamily="34" charset="0"/>
                <a:ea typeface="新細明體" panose="02020500000000000000" pitchFamily="18" charset="-120"/>
              </a:defRPr>
            </a:lvl3pPr>
            <a:lvl4pPr marL="1600200" indent="-228600">
              <a:defRPr kumimoji="1">
                <a:solidFill>
                  <a:schemeClr val="tx1"/>
                </a:solidFill>
                <a:latin typeface="Calibri" panose="020F0502020204030204" pitchFamily="34" charset="0"/>
                <a:ea typeface="新細明體" panose="02020500000000000000" pitchFamily="18" charset="-120"/>
              </a:defRPr>
            </a:lvl4pPr>
            <a:lvl5pPr marL="2057400" indent="-228600">
              <a:defRPr kumimoji="1">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Calibri" panose="020F0502020204030204" pitchFamily="34" charset="0"/>
                <a:ea typeface="新細明體" panose="02020500000000000000" pitchFamily="18" charset="-120"/>
              </a:defRPr>
            </a:lvl9pPr>
          </a:lstStyle>
          <a:p>
            <a:pPr algn="ctr" eaLnBrk="1" hangingPunct="1">
              <a:defRPr/>
            </a:pPr>
            <a:endParaRPr kumimoji="0" lang="zh-HK" altLang="en-US" sz="2400" smtClean="0">
              <a:solidFill>
                <a:srgbClr val="FFFFFF"/>
              </a:solidFill>
            </a:endParaRPr>
          </a:p>
        </p:txBody>
      </p:sp>
      <p:sp>
        <p:nvSpPr>
          <p:cNvPr id="24580" name="文字方塊 5"/>
          <p:cNvSpPr txBox="1">
            <a:spLocks noChangeArrowheads="1"/>
          </p:cNvSpPr>
          <p:nvPr/>
        </p:nvSpPr>
        <p:spPr bwMode="auto">
          <a:xfrm>
            <a:off x="3598863" y="1671885"/>
            <a:ext cx="183673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400">
                <a:latin typeface="Arial" charset="0"/>
                <a:cs typeface="Arial" charset="0"/>
              </a:rPr>
              <a:t>體積增加，</a:t>
            </a:r>
            <a:endParaRPr kumimoji="0" lang="en-US" altLang="zh-TW" sz="2400">
              <a:latin typeface="Arial" charset="0"/>
              <a:cs typeface="Arial" charset="0"/>
            </a:endParaRPr>
          </a:p>
          <a:p>
            <a:pPr algn="ctr" eaLnBrk="1" hangingPunct="1"/>
            <a:r>
              <a:rPr kumimoji="0" lang="zh-TW" altLang="en-US" sz="2400">
                <a:latin typeface="Arial" charset="0"/>
                <a:cs typeface="Arial" charset="0"/>
              </a:rPr>
              <a:t>使壓強下降</a:t>
            </a:r>
            <a:endParaRPr kumimoji="0" lang="zh-HK" altLang="en-US" sz="2400">
              <a:latin typeface="Arial" charset="0"/>
              <a:cs typeface="Arial" charset="0"/>
            </a:endParaRPr>
          </a:p>
        </p:txBody>
      </p:sp>
      <p:cxnSp>
        <p:nvCxnSpPr>
          <p:cNvPr id="11" name="直線接點 10"/>
          <p:cNvCxnSpPr/>
          <p:nvPr/>
        </p:nvCxnSpPr>
        <p:spPr>
          <a:xfrm>
            <a:off x="1752600" y="1694110"/>
            <a:ext cx="8747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接點 11"/>
          <p:cNvCxnSpPr/>
          <p:nvPr/>
        </p:nvCxnSpPr>
        <p:spPr>
          <a:xfrm>
            <a:off x="1789113" y="3141910"/>
            <a:ext cx="3349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接點 12"/>
          <p:cNvCxnSpPr/>
          <p:nvPr/>
        </p:nvCxnSpPr>
        <p:spPr>
          <a:xfrm>
            <a:off x="6424613" y="909885"/>
            <a:ext cx="9572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接點 13"/>
          <p:cNvCxnSpPr/>
          <p:nvPr/>
        </p:nvCxnSpPr>
        <p:spPr>
          <a:xfrm>
            <a:off x="6975475" y="3141910"/>
            <a:ext cx="4064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ctangle 2"/>
          <p:cNvSpPr>
            <a:spLocks noChangeArrowheads="1"/>
          </p:cNvSpPr>
          <p:nvPr/>
        </p:nvSpPr>
        <p:spPr bwMode="auto">
          <a:xfrm>
            <a:off x="2339975" y="4365625"/>
            <a:ext cx="4248150"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buFont typeface="Wingdings" pitchFamily="2" charset="2"/>
              <a:buChar char="Ø"/>
            </a:pPr>
            <a:r>
              <a:rPr lang="zh-TW" altLang="en-US" sz="2800">
                <a:latin typeface="Arial" charset="0"/>
                <a:cs typeface="Arial" charset="0"/>
              </a:rPr>
              <a:t>把活塞向上拉</a:t>
            </a:r>
            <a:endParaRPr lang="en-US" altLang="zh-TW" sz="2800">
              <a:latin typeface="Arial" charset="0"/>
              <a:cs typeface="Arial" charset="0"/>
            </a:endParaRPr>
          </a:p>
          <a:p>
            <a:pPr eaLnBrk="1" hangingPunct="1">
              <a:lnSpc>
                <a:spcPct val="120000"/>
              </a:lnSpc>
              <a:buFont typeface="Wingdings" pitchFamily="2" charset="2"/>
              <a:buChar char="Ø"/>
            </a:pPr>
            <a:r>
              <a:rPr lang="zh-TW" altLang="en-US" sz="2800">
                <a:latin typeface="Arial" charset="0"/>
                <a:cs typeface="Arial" charset="0"/>
                <a:sym typeface="Symbol" pitchFamily="18" charset="2"/>
              </a:rPr>
              <a:t>容器的 </a:t>
            </a:r>
            <a:r>
              <a:rPr lang="zh-TW" altLang="en-US" sz="3200" b="1">
                <a:solidFill>
                  <a:srgbClr val="3399FF"/>
                </a:solidFill>
                <a:latin typeface="Arial" charset="0"/>
                <a:cs typeface="Arial" charset="0"/>
                <a:sym typeface="Symbol" pitchFamily="18" charset="2"/>
              </a:rPr>
              <a:t>體積 </a:t>
            </a:r>
            <a:r>
              <a:rPr lang="en-US" altLang="zh-HK" sz="3200" b="1">
                <a:solidFill>
                  <a:srgbClr val="3399FF"/>
                </a:solidFill>
                <a:latin typeface="Arial" charset="0"/>
                <a:cs typeface="Arial" charset="0"/>
                <a:sym typeface="Symbol" pitchFamily="18" charset="2"/>
              </a:rPr>
              <a:t></a:t>
            </a:r>
          </a:p>
          <a:p>
            <a:pPr eaLnBrk="1" hangingPunct="1">
              <a:lnSpc>
                <a:spcPct val="120000"/>
              </a:lnSpc>
              <a:buFont typeface="Wingdings" pitchFamily="2" charset="2"/>
              <a:buChar char="Ø"/>
            </a:pPr>
            <a:r>
              <a:rPr lang="zh-TW" altLang="en-US" sz="2800">
                <a:latin typeface="Arial" charset="0"/>
                <a:cs typeface="Arial" charset="0"/>
                <a:sym typeface="Symbol" pitchFamily="18" charset="2"/>
              </a:rPr>
              <a:t>氣態混合物的 </a:t>
            </a:r>
            <a:r>
              <a:rPr lang="zh-TW" altLang="en-US" sz="3200" b="1">
                <a:solidFill>
                  <a:srgbClr val="3399FF"/>
                </a:solidFill>
                <a:latin typeface="Arial" charset="0"/>
                <a:cs typeface="Arial" charset="0"/>
                <a:sym typeface="Symbol" pitchFamily="18" charset="2"/>
              </a:rPr>
              <a:t>壓強 </a:t>
            </a:r>
            <a:r>
              <a:rPr lang="en-US" altLang="zh-HK" sz="3200" b="1">
                <a:solidFill>
                  <a:srgbClr val="3399FF"/>
                </a:solidFill>
                <a:latin typeface="Arial" charset="0"/>
                <a:cs typeface="Arial" charset="0"/>
                <a:sym typeface="Symbol" pitchFamily="18" charset="2"/>
              </a:rPr>
              <a:t></a:t>
            </a:r>
            <a:endParaRPr lang="en-US" altLang="zh-TW" sz="3200" b="1" baseline="-25000">
              <a:solidFill>
                <a:srgbClr val="3399FF"/>
              </a:solidFill>
              <a:latin typeface="Arial" charset="0"/>
              <a:ea typeface="Arial Unicode MS" pitchFamily="34" charset="-120"/>
              <a:cs typeface="Arial" charset="0"/>
            </a:endParaRPr>
          </a:p>
        </p:txBody>
      </p:sp>
      <p:sp>
        <p:nvSpPr>
          <p:cNvPr id="32780" name="文字方塊 7"/>
          <p:cNvSpPr txBox="1">
            <a:spLocks noChangeArrowheads="1"/>
          </p:cNvSpPr>
          <p:nvPr/>
        </p:nvSpPr>
        <p:spPr bwMode="auto">
          <a:xfrm>
            <a:off x="55563" y="1460748"/>
            <a:ext cx="1852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a:latin typeface="Arial" charset="0"/>
                <a:cs typeface="Arial" charset="0"/>
              </a:rPr>
              <a:t>可移動活塞</a:t>
            </a:r>
            <a:endParaRPr kumimoji="0" lang="zh-HK" altLang="en-US" sz="2400">
              <a:latin typeface="Arial" charset="0"/>
              <a:cs typeface="Arial" charset="0"/>
            </a:endParaRPr>
          </a:p>
        </p:txBody>
      </p:sp>
      <p:sp>
        <p:nvSpPr>
          <p:cNvPr id="32781" name="文字方塊 8"/>
          <p:cNvSpPr txBox="1">
            <a:spLocks noChangeArrowheads="1"/>
          </p:cNvSpPr>
          <p:nvPr/>
        </p:nvSpPr>
        <p:spPr bwMode="auto">
          <a:xfrm>
            <a:off x="406400" y="2926010"/>
            <a:ext cx="1501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a:latin typeface="Arial" charset="0"/>
                <a:cs typeface="Arial" charset="0"/>
              </a:rPr>
              <a:t>氣體分子</a:t>
            </a:r>
            <a:endParaRPr kumimoji="0" lang="zh-HK" altLang="en-US" sz="2400">
              <a:latin typeface="Arial" charset="0"/>
              <a:cs typeface="Arial" charset="0"/>
            </a:endParaRPr>
          </a:p>
        </p:txBody>
      </p:sp>
      <p:sp>
        <p:nvSpPr>
          <p:cNvPr id="24589" name="文字方塊 7"/>
          <p:cNvSpPr txBox="1">
            <a:spLocks noChangeArrowheads="1"/>
          </p:cNvSpPr>
          <p:nvPr/>
        </p:nvSpPr>
        <p:spPr bwMode="auto">
          <a:xfrm>
            <a:off x="7308850" y="668585"/>
            <a:ext cx="1800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a:latin typeface="Arial" charset="0"/>
                <a:cs typeface="Arial" charset="0"/>
              </a:rPr>
              <a:t>可移動活塞</a:t>
            </a:r>
            <a:endParaRPr kumimoji="0" lang="zh-HK" altLang="en-US" sz="2400">
              <a:latin typeface="Arial" charset="0"/>
              <a:cs typeface="Arial" charset="0"/>
            </a:endParaRPr>
          </a:p>
        </p:txBody>
      </p:sp>
      <p:sp>
        <p:nvSpPr>
          <p:cNvPr id="24590" name="文字方塊 8"/>
          <p:cNvSpPr txBox="1">
            <a:spLocks noChangeArrowheads="1"/>
          </p:cNvSpPr>
          <p:nvPr/>
        </p:nvSpPr>
        <p:spPr bwMode="auto">
          <a:xfrm>
            <a:off x="7364413" y="2926010"/>
            <a:ext cx="15287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400">
                <a:latin typeface="Arial" charset="0"/>
                <a:cs typeface="Arial" charset="0"/>
              </a:rPr>
              <a:t>氣體分子</a:t>
            </a:r>
            <a:endParaRPr kumimoji="0" lang="zh-HK" altLang="en-US" sz="2400">
              <a:latin typeface="Arial" charset="0"/>
              <a:cs typeface="Arial" charset="0"/>
            </a:endParaRPr>
          </a:p>
        </p:txBody>
      </p:sp>
    </p:spTree>
    <p:extLst>
      <p:ext uri="{BB962C8B-B14F-4D97-AF65-F5344CB8AC3E}">
        <p14:creationId xmlns:p14="http://schemas.microsoft.com/office/powerpoint/2010/main" val="2098260691"/>
      </p:ext>
    </p:extLst>
  </p:cSld>
  <p:clrMapOvr>
    <a:masterClrMapping/>
  </p:clrMapOvr>
  <p:timing>
    <p:tnLst>
      <p:par>
        <p:cTn id="1" dur="indefinite" restart="never" nodeType="tmRoot"/>
      </p:par>
    </p:tnLst>
  </p:timing>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ChangeArrowheads="1"/>
          </p:cNvSpPr>
          <p:nvPr/>
        </p:nvSpPr>
        <p:spPr bwMode="auto">
          <a:xfrm>
            <a:off x="396875" y="836613"/>
            <a:ext cx="8496300"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buFontTx/>
              <a:buBlip>
                <a:blip r:embed="rId2"/>
              </a:buBlip>
            </a:pPr>
            <a:r>
              <a:rPr lang="zh-TW" altLang="en-US" sz="2800"/>
              <a:t>氣態混合物的 </a:t>
            </a:r>
            <a:r>
              <a:rPr lang="zh-TW" altLang="en-US" sz="2800" b="1">
                <a:solidFill>
                  <a:srgbClr val="3399FF"/>
                </a:solidFill>
              </a:rPr>
              <a:t>壓強下降</a:t>
            </a:r>
            <a:r>
              <a:rPr lang="zh-TW" altLang="en-US" sz="2800"/>
              <a:t>，導致平衡位置向左移動 </a:t>
            </a:r>
            <a:r>
              <a:rPr lang="en-US" altLang="zh-TW" sz="2800" b="1"/>
              <a:t>(</a:t>
            </a:r>
            <a:r>
              <a:rPr lang="zh-TW" altLang="en-US" sz="2800" b="1"/>
              <a:t>即</a:t>
            </a:r>
            <a:r>
              <a:rPr lang="zh-TW" altLang="en-US" sz="2800" b="1">
                <a:solidFill>
                  <a:srgbClr val="3399FF"/>
                </a:solidFill>
              </a:rPr>
              <a:t>氣體摩爾數較大的一方</a:t>
            </a:r>
            <a:r>
              <a:rPr lang="en-US" altLang="zh-TW" sz="2800" b="1"/>
              <a:t>)</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
        <p:nvSpPr>
          <p:cNvPr id="25603" name="矩形 2"/>
          <p:cNvSpPr>
            <a:spLocks noChangeArrowheads="1"/>
          </p:cNvSpPr>
          <p:nvPr/>
        </p:nvSpPr>
        <p:spPr bwMode="auto">
          <a:xfrm>
            <a:off x="2268538" y="3846513"/>
            <a:ext cx="47132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N</a:t>
            </a:r>
            <a:r>
              <a:rPr kumimoji="0" lang="en-US" altLang="zh-HK" sz="2800" baseline="-25000">
                <a:latin typeface="Arial" charset="0"/>
                <a:cs typeface="Arial" charset="0"/>
              </a:rPr>
              <a:t>2</a:t>
            </a:r>
            <a:r>
              <a:rPr kumimoji="0" lang="en-US" altLang="zh-HK" sz="2800">
                <a:latin typeface="Arial" charset="0"/>
                <a:cs typeface="Arial" charset="0"/>
              </a:rPr>
              <a:t>(g) </a:t>
            </a:r>
            <a:r>
              <a:rPr kumimoji="0" lang="en-US" altLang="zh-TW" sz="2800">
                <a:latin typeface="Arial" charset="0"/>
                <a:cs typeface="Arial" charset="0"/>
              </a:rPr>
              <a:t> </a:t>
            </a:r>
            <a:r>
              <a:rPr kumimoji="0" lang="en-US" altLang="zh-HK" sz="2800">
                <a:latin typeface="Arial" charset="0"/>
                <a:cs typeface="Arial" charset="0"/>
              </a:rPr>
              <a:t>+ </a:t>
            </a:r>
            <a:r>
              <a:rPr kumimoji="0" lang="en-US" altLang="zh-TW" sz="2800">
                <a:latin typeface="Arial" charset="0"/>
                <a:cs typeface="Arial" charset="0"/>
              </a:rPr>
              <a:t> </a:t>
            </a:r>
            <a:r>
              <a:rPr kumimoji="0" lang="en-US" altLang="zh-HK" sz="2800">
                <a:latin typeface="Arial" charset="0"/>
                <a:cs typeface="Arial" charset="0"/>
              </a:rPr>
              <a:t>3H</a:t>
            </a:r>
            <a:r>
              <a:rPr kumimoji="0" lang="en-US" altLang="zh-HK" sz="2800" baseline="-25000">
                <a:latin typeface="Arial" charset="0"/>
                <a:cs typeface="Arial" charset="0"/>
              </a:rPr>
              <a:t>2</a:t>
            </a:r>
            <a:r>
              <a:rPr kumimoji="0" lang="en-US" altLang="zh-HK" sz="2800">
                <a:latin typeface="Arial" charset="0"/>
                <a:cs typeface="Arial" charset="0"/>
              </a:rPr>
              <a:t>(g) </a:t>
            </a:r>
            <a:r>
              <a:rPr kumimoji="0" lang="en-US" altLang="zh-TW" sz="2800">
                <a:latin typeface="Arial" charset="0"/>
                <a:cs typeface="Arial" charset="0"/>
              </a:rPr>
              <a:t> </a:t>
            </a:r>
            <a:r>
              <a:rPr kumimoji="0" lang="en-US" altLang="zh-HK" sz="2800">
                <a:latin typeface="Arial" charset="0"/>
                <a:cs typeface="Arial" charset="0"/>
              </a:rPr>
              <a:t>      2NH</a:t>
            </a:r>
            <a:r>
              <a:rPr kumimoji="0" lang="en-US" altLang="zh-HK" sz="2800" baseline="-25000">
                <a:latin typeface="Arial" charset="0"/>
                <a:cs typeface="Arial" charset="0"/>
              </a:rPr>
              <a:t>3</a:t>
            </a:r>
            <a:r>
              <a:rPr kumimoji="0" lang="en-US" altLang="zh-HK" sz="2800">
                <a:latin typeface="Arial" charset="0"/>
                <a:cs typeface="Arial" charset="0"/>
              </a:rPr>
              <a:t>(g)</a:t>
            </a:r>
            <a:endParaRPr kumimoji="0" lang="zh-HK" altLang="en-US" sz="2800">
              <a:latin typeface="Arial" charset="0"/>
              <a:cs typeface="Arial" charset="0"/>
            </a:endParaRPr>
          </a:p>
        </p:txBody>
      </p:sp>
      <p:grpSp>
        <p:nvGrpSpPr>
          <p:cNvPr id="2" name="群組 25"/>
          <p:cNvGrpSpPr>
            <a:grpSpLocks/>
          </p:cNvGrpSpPr>
          <p:nvPr/>
        </p:nvGrpSpPr>
        <p:grpSpPr bwMode="auto">
          <a:xfrm>
            <a:off x="4962525" y="4035425"/>
            <a:ext cx="523875" cy="239713"/>
            <a:chOff x="6012160" y="2636912"/>
            <a:chExt cx="956357" cy="276710"/>
          </a:xfrm>
        </p:grpSpPr>
        <p:cxnSp>
          <p:nvCxnSpPr>
            <p:cNvPr id="5" name="直線接點 4"/>
            <p:cNvCxnSpPr/>
            <p:nvPr/>
          </p:nvCxnSpPr>
          <p:spPr>
            <a:xfrm>
              <a:off x="6012160" y="2708381"/>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線接點 5"/>
            <p:cNvCxnSpPr/>
            <p:nvPr/>
          </p:nvCxnSpPr>
          <p:spPr>
            <a:xfrm>
              <a:off x="6032447" y="2843987"/>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812022" y="2636912"/>
              <a:ext cx="136209"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447" y="2842153"/>
              <a:ext cx="136208" cy="714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向右箭號 9"/>
          <p:cNvSpPr>
            <a:spLocks noChangeArrowheads="1"/>
          </p:cNvSpPr>
          <p:nvPr/>
        </p:nvSpPr>
        <p:spPr bwMode="auto">
          <a:xfrm rot="10800000">
            <a:off x="2268538" y="3330575"/>
            <a:ext cx="4176712" cy="314325"/>
          </a:xfrm>
          <a:prstGeom prst="rightArrow">
            <a:avLst>
              <a:gd name="adj1" fmla="val 50000"/>
              <a:gd name="adj2" fmla="val 121006"/>
            </a:avLst>
          </a:prstGeom>
          <a:solidFill>
            <a:srgbClr val="0066FF"/>
          </a:solidFill>
          <a:ln>
            <a:noFill/>
          </a:ln>
          <a:extLst/>
        </p:spPr>
        <p:txBody>
          <a:bodyPr rot="10800000" anchor="ctr"/>
          <a:lstStyle/>
          <a:p>
            <a:pPr algn="ctr" eaLnBrk="1" fontAlgn="auto" hangingPunct="1">
              <a:spcBef>
                <a:spcPts val="0"/>
              </a:spcBef>
              <a:spcAft>
                <a:spcPts val="0"/>
              </a:spcAft>
              <a:defRPr/>
            </a:pPr>
            <a:endParaRPr kumimoji="0" lang="zh-HK" altLang="en-US">
              <a:solidFill>
                <a:schemeClr val="lt1"/>
              </a:solidFill>
              <a:latin typeface="+mn-lt"/>
              <a:ea typeface="+mn-ea"/>
            </a:endParaRPr>
          </a:p>
        </p:txBody>
      </p:sp>
      <p:sp>
        <p:nvSpPr>
          <p:cNvPr id="25606" name="矩形 10"/>
          <p:cNvSpPr>
            <a:spLocks noChangeArrowheads="1"/>
          </p:cNvSpPr>
          <p:nvPr/>
        </p:nvSpPr>
        <p:spPr bwMode="auto">
          <a:xfrm>
            <a:off x="2052638" y="2420938"/>
            <a:ext cx="475138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lang="zh-TW" altLang="en-US" sz="2000"/>
              <a:t>體積增加或 </a:t>
            </a:r>
            <a:r>
              <a:rPr lang="zh-TW" altLang="en-US" sz="2400" b="1">
                <a:solidFill>
                  <a:srgbClr val="FF0000"/>
                </a:solidFill>
              </a:rPr>
              <a:t>壓強下降</a:t>
            </a:r>
            <a:r>
              <a:rPr lang="zh-TW" altLang="en-US" sz="2000">
                <a:solidFill>
                  <a:srgbClr val="FF0000"/>
                </a:solidFill>
              </a:rPr>
              <a:t> </a:t>
            </a:r>
            <a:r>
              <a:rPr lang="zh-TW" altLang="en-US" sz="2000"/>
              <a:t>會令平衡位置</a:t>
            </a:r>
          </a:p>
          <a:p>
            <a:pPr algn="ctr"/>
            <a:r>
              <a:rPr lang="zh-TW" altLang="en-US" sz="2000"/>
              <a:t>向 </a:t>
            </a:r>
            <a:r>
              <a:rPr lang="zh-TW" altLang="en-US" sz="2400" b="1">
                <a:solidFill>
                  <a:srgbClr val="FF0000"/>
                </a:solidFill>
              </a:rPr>
              <a:t>氣體摩爾數較大的左方移動</a:t>
            </a:r>
            <a:endParaRPr kumimoji="0" lang="zh-HK" altLang="en-US" sz="2400" b="1">
              <a:solidFill>
                <a:srgbClr val="FF0000"/>
              </a:solidFill>
              <a:latin typeface="Arial" charset="0"/>
              <a:cs typeface="Arial" charset="0"/>
            </a:endParaRPr>
          </a:p>
        </p:txBody>
      </p:sp>
      <p:sp>
        <p:nvSpPr>
          <p:cNvPr id="25607" name="文字方塊 10"/>
          <p:cNvSpPr txBox="1">
            <a:spLocks noChangeArrowheads="1"/>
          </p:cNvSpPr>
          <p:nvPr/>
        </p:nvSpPr>
        <p:spPr bwMode="auto">
          <a:xfrm>
            <a:off x="2195513" y="4478338"/>
            <a:ext cx="4681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400">
                <a:latin typeface="Arial" charset="0"/>
                <a:cs typeface="Arial" charset="0"/>
              </a:rPr>
              <a:t>1</a:t>
            </a:r>
            <a:r>
              <a:rPr kumimoji="0" lang="en-US" altLang="zh-TW" sz="2400">
                <a:latin typeface="Arial" charset="0"/>
                <a:cs typeface="Arial" charset="0"/>
              </a:rPr>
              <a:t> </a:t>
            </a:r>
            <a:r>
              <a:rPr kumimoji="0" lang="zh-TW" altLang="en-US" sz="2400">
                <a:latin typeface="Arial" charset="0"/>
                <a:cs typeface="Arial" charset="0"/>
              </a:rPr>
              <a:t>摩爾</a:t>
            </a:r>
            <a:r>
              <a:rPr kumimoji="0" lang="en-US" altLang="zh-HK" sz="2400">
                <a:latin typeface="Arial" charset="0"/>
                <a:cs typeface="Arial" charset="0"/>
              </a:rPr>
              <a:t>       3</a:t>
            </a:r>
            <a:r>
              <a:rPr kumimoji="0" lang="en-US" altLang="zh-TW" sz="2400">
                <a:latin typeface="Arial" charset="0"/>
                <a:cs typeface="Arial" charset="0"/>
              </a:rPr>
              <a:t> </a:t>
            </a:r>
            <a:r>
              <a:rPr kumimoji="0" lang="zh-TW" altLang="en-US" sz="2400">
                <a:latin typeface="Arial" charset="0"/>
                <a:cs typeface="Arial" charset="0"/>
              </a:rPr>
              <a:t>摩爾            </a:t>
            </a:r>
            <a:r>
              <a:rPr kumimoji="0" lang="en-US" altLang="zh-HK" sz="2400">
                <a:latin typeface="Arial" charset="0"/>
                <a:cs typeface="Arial" charset="0"/>
              </a:rPr>
              <a:t>2</a:t>
            </a:r>
            <a:r>
              <a:rPr kumimoji="0" lang="en-US" altLang="zh-TW" sz="2400">
                <a:latin typeface="Arial" charset="0"/>
                <a:cs typeface="Arial" charset="0"/>
              </a:rPr>
              <a:t> </a:t>
            </a:r>
            <a:r>
              <a:rPr kumimoji="0" lang="zh-TW" altLang="en-US" sz="2400">
                <a:latin typeface="Arial" charset="0"/>
                <a:cs typeface="Arial" charset="0"/>
              </a:rPr>
              <a:t>摩爾</a:t>
            </a:r>
            <a:endParaRPr kumimoji="0" lang="zh-HK" altLang="en-US" sz="2400">
              <a:latin typeface="Arial" charset="0"/>
              <a:cs typeface="Arial" charset="0"/>
            </a:endParaRPr>
          </a:p>
        </p:txBody>
      </p:sp>
    </p:spTree>
    <p:extLst>
      <p:ext uri="{BB962C8B-B14F-4D97-AF65-F5344CB8AC3E}">
        <p14:creationId xmlns:p14="http://schemas.microsoft.com/office/powerpoint/2010/main" val="1402028379"/>
      </p:ext>
    </p:extLst>
  </p:cSld>
  <p:clrMapOvr>
    <a:masterClrMapping/>
  </p:clrMapOvr>
  <p:timing>
    <p:tnLst>
      <p:par>
        <p:cTn id="1" dur="indefinite" restart="never" nodeType="tmRoot"/>
      </p:par>
    </p:tnLst>
  </p:timing>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5"/>
          <p:cNvSpPr>
            <a:spLocks noChangeArrowheads="1"/>
          </p:cNvSpPr>
          <p:nvPr/>
        </p:nvSpPr>
        <p:spPr bwMode="auto">
          <a:xfrm>
            <a:off x="179512" y="808707"/>
            <a:ext cx="7921625"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100" b="1">
                <a:solidFill>
                  <a:srgbClr val="CC0000"/>
                </a:solidFill>
              </a:rPr>
              <a:t>方程式兩方涉及相同氣體摩爾數的平衡反應</a:t>
            </a:r>
            <a:endParaRPr lang="en-US" altLang="zh-TW" sz="3100" b="1">
              <a:solidFill>
                <a:srgbClr val="CC0000"/>
              </a:solidFill>
            </a:endParaRPr>
          </a:p>
        </p:txBody>
      </p:sp>
      <p:sp>
        <p:nvSpPr>
          <p:cNvPr id="28675" name="文字方塊 2"/>
          <p:cNvSpPr txBox="1">
            <a:spLocks noChangeArrowheads="1"/>
          </p:cNvSpPr>
          <p:nvPr/>
        </p:nvSpPr>
        <p:spPr bwMode="auto">
          <a:xfrm>
            <a:off x="476375" y="1664370"/>
            <a:ext cx="1235075" cy="582612"/>
          </a:xfrm>
          <a:prstGeom prst="rect">
            <a:avLst/>
          </a:prstGeom>
          <a:noFill/>
          <a:ln w="63500" cmpd="thickThin">
            <a:solidFill>
              <a:srgbClr val="9933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a:solidFill>
                  <a:srgbClr val="9933FF"/>
                </a:solidFill>
                <a:latin typeface="Arial" charset="0"/>
                <a:cs typeface="Arial" charset="0"/>
              </a:rPr>
              <a:t>例子</a:t>
            </a:r>
            <a:endParaRPr kumimoji="0" lang="zh-HK" altLang="en-US" sz="2800">
              <a:solidFill>
                <a:srgbClr val="9933FF"/>
              </a:solidFill>
              <a:latin typeface="Arial" charset="0"/>
              <a:cs typeface="Arial" charset="0"/>
            </a:endParaRPr>
          </a:p>
        </p:txBody>
      </p:sp>
      <p:sp>
        <p:nvSpPr>
          <p:cNvPr id="26628" name="矩形 3"/>
          <p:cNvSpPr>
            <a:spLocks noChangeArrowheads="1"/>
          </p:cNvSpPr>
          <p:nvPr/>
        </p:nvSpPr>
        <p:spPr bwMode="auto">
          <a:xfrm>
            <a:off x="2140075" y="2439070"/>
            <a:ext cx="41608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H</a:t>
            </a:r>
            <a:r>
              <a:rPr kumimoji="0" lang="en-US" altLang="zh-HK" sz="2800" baseline="-25000">
                <a:latin typeface="Arial" charset="0"/>
                <a:cs typeface="Arial" charset="0"/>
              </a:rPr>
              <a:t>2</a:t>
            </a:r>
            <a:r>
              <a:rPr kumimoji="0" lang="en-US" altLang="zh-HK" sz="2800">
                <a:latin typeface="Arial" charset="0"/>
                <a:cs typeface="Arial" charset="0"/>
              </a:rPr>
              <a:t>(g)</a:t>
            </a:r>
            <a:r>
              <a:rPr kumimoji="0" lang="en-US" altLang="zh-TW" sz="2800">
                <a:latin typeface="Arial" charset="0"/>
                <a:cs typeface="Arial" charset="0"/>
              </a:rPr>
              <a:t>  </a:t>
            </a:r>
            <a:r>
              <a:rPr kumimoji="0" lang="en-US" altLang="zh-HK" sz="2800">
                <a:latin typeface="Arial" charset="0"/>
                <a:cs typeface="Arial" charset="0"/>
              </a:rPr>
              <a:t>+</a:t>
            </a:r>
            <a:r>
              <a:rPr kumimoji="0" lang="en-US" altLang="zh-TW" sz="2800">
                <a:latin typeface="Arial" charset="0"/>
                <a:cs typeface="Arial" charset="0"/>
              </a:rPr>
              <a:t> </a:t>
            </a:r>
            <a:r>
              <a:rPr kumimoji="0" lang="en-US" altLang="zh-HK" sz="2800">
                <a:latin typeface="Arial" charset="0"/>
                <a:cs typeface="Arial" charset="0"/>
              </a:rPr>
              <a:t> I</a:t>
            </a:r>
            <a:r>
              <a:rPr kumimoji="0" lang="en-US" altLang="zh-HK" sz="2800" baseline="-25000">
                <a:latin typeface="Arial" charset="0"/>
                <a:cs typeface="Arial" charset="0"/>
              </a:rPr>
              <a:t>2</a:t>
            </a:r>
            <a:r>
              <a:rPr kumimoji="0" lang="en-US" altLang="zh-HK" sz="2800">
                <a:latin typeface="Arial" charset="0"/>
                <a:cs typeface="Arial" charset="0"/>
              </a:rPr>
              <a:t>(g)   </a:t>
            </a:r>
            <a:r>
              <a:rPr kumimoji="0" lang="en-US" altLang="zh-TW" sz="2800">
                <a:latin typeface="Arial" charset="0"/>
                <a:cs typeface="Arial" charset="0"/>
              </a:rPr>
              <a:t> </a:t>
            </a:r>
            <a:r>
              <a:rPr kumimoji="0" lang="en-US" altLang="zh-HK" sz="2800">
                <a:latin typeface="Arial" charset="0"/>
                <a:cs typeface="Arial" charset="0"/>
              </a:rPr>
              <a:t>     2HI(g)</a:t>
            </a:r>
            <a:endParaRPr kumimoji="0" lang="zh-HK" altLang="en-US" sz="2800">
              <a:latin typeface="Arial" charset="0"/>
              <a:cs typeface="Arial" charset="0"/>
            </a:endParaRPr>
          </a:p>
        </p:txBody>
      </p:sp>
      <p:grpSp>
        <p:nvGrpSpPr>
          <p:cNvPr id="2" name="群組 25"/>
          <p:cNvGrpSpPr>
            <a:grpSpLocks/>
          </p:cNvGrpSpPr>
          <p:nvPr/>
        </p:nvGrpSpPr>
        <p:grpSpPr bwMode="auto">
          <a:xfrm>
            <a:off x="4519737" y="2597820"/>
            <a:ext cx="523875" cy="239712"/>
            <a:chOff x="6012160" y="2636912"/>
            <a:chExt cx="956357" cy="276710"/>
          </a:xfrm>
        </p:grpSpPr>
        <p:cxnSp>
          <p:nvCxnSpPr>
            <p:cNvPr id="6" name="直線接點 5"/>
            <p:cNvCxnSpPr/>
            <p:nvPr/>
          </p:nvCxnSpPr>
          <p:spPr>
            <a:xfrm>
              <a:off x="6012160" y="2708380"/>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接點 6"/>
            <p:cNvCxnSpPr/>
            <p:nvPr/>
          </p:nvCxnSpPr>
          <p:spPr>
            <a:xfrm>
              <a:off x="6032447" y="2843986"/>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812022" y="2636912"/>
              <a:ext cx="136209"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032447" y="2842154"/>
              <a:ext cx="136208"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Rectangle 2"/>
          <p:cNvSpPr>
            <a:spLocks noChangeArrowheads="1"/>
          </p:cNvSpPr>
          <p:nvPr/>
        </p:nvSpPr>
        <p:spPr bwMode="auto">
          <a:xfrm>
            <a:off x="323975" y="3445545"/>
            <a:ext cx="57610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b="1"/>
              <a:t>方程式兩方氣體的摩爾數相同</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
        <p:nvSpPr>
          <p:cNvPr id="11" name="Rectangle 2"/>
          <p:cNvSpPr>
            <a:spLocks noChangeArrowheads="1"/>
          </p:cNvSpPr>
          <p:nvPr/>
        </p:nvSpPr>
        <p:spPr bwMode="auto">
          <a:xfrm>
            <a:off x="323975" y="4328195"/>
            <a:ext cx="8640762" cy="11890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lnSpc>
                <a:spcPct val="120000"/>
              </a:lnSpc>
              <a:buFontTx/>
              <a:buBlip>
                <a:blip r:embed="rId2"/>
              </a:buBlip>
            </a:pPr>
            <a:r>
              <a:rPr lang="zh-TW" altLang="en-US" sz="2800"/>
              <a:t>壓強變化不會令氣體的摩爾數改變，也</a:t>
            </a:r>
            <a:r>
              <a:rPr lang="zh-TW" altLang="en-US" sz="2800" b="1"/>
              <a:t>對平衡位置</a:t>
            </a:r>
            <a:r>
              <a:rPr lang="zh-TW" altLang="en-US" sz="3200" b="1" u="sng">
                <a:solidFill>
                  <a:srgbClr val="FF0000"/>
                </a:solidFill>
              </a:rPr>
              <a:t>沒有影響</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Tree>
    <p:extLst>
      <p:ext uri="{BB962C8B-B14F-4D97-AF65-F5344CB8AC3E}">
        <p14:creationId xmlns:p14="http://schemas.microsoft.com/office/powerpoint/2010/main" val="2512474792"/>
      </p:ext>
    </p:extLst>
  </p:cSld>
  <p:clrMapOvr>
    <a:masterClrMapping/>
  </p:clrMapOvr>
  <p:timing>
    <p:tnLst>
      <p:par>
        <p:cTn id="1" dur="indefinite" restart="never" nodeType="tmRoot"/>
      </p:par>
    </p:tnLst>
  </p:timing>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4"/>
          <p:cNvSpPr>
            <a:spLocks noChangeArrowheads="1"/>
          </p:cNvSpPr>
          <p:nvPr/>
        </p:nvSpPr>
        <p:spPr bwMode="auto">
          <a:xfrm>
            <a:off x="251520" y="1118468"/>
            <a:ext cx="61928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3200" b="1" dirty="0" smtClean="0">
                <a:solidFill>
                  <a:srgbClr val="0033CC"/>
                </a:solidFill>
                <a:latin typeface="Arial" charset="0"/>
                <a:cs typeface="Arial" charset="0"/>
              </a:rPr>
              <a:t>温</a:t>
            </a:r>
            <a:r>
              <a:rPr kumimoji="0" lang="zh-TW" altLang="en-US" sz="3200" b="1" dirty="0">
                <a:solidFill>
                  <a:srgbClr val="0033CC"/>
                </a:solidFill>
                <a:latin typeface="Arial" charset="0"/>
                <a:cs typeface="Arial" charset="0"/>
              </a:rPr>
              <a:t>度變化對化學平衡的影響</a:t>
            </a:r>
            <a:endParaRPr kumimoji="0" lang="en-US" altLang="zh-TW" sz="3200" b="1" dirty="0">
              <a:solidFill>
                <a:srgbClr val="0033CC"/>
              </a:solidFill>
              <a:latin typeface="Arial" charset="0"/>
              <a:cs typeface="Arial" charset="0"/>
            </a:endParaRPr>
          </a:p>
        </p:txBody>
      </p:sp>
      <p:sp>
        <p:nvSpPr>
          <p:cNvPr id="3" name="Rectangle 2"/>
          <p:cNvSpPr>
            <a:spLocks noChangeArrowheads="1"/>
          </p:cNvSpPr>
          <p:nvPr/>
        </p:nvSpPr>
        <p:spPr bwMode="auto">
          <a:xfrm>
            <a:off x="250825" y="2201267"/>
            <a:ext cx="86407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dirty="0"/>
              <a:t>當可逆反應的温度上升時，體系會</a:t>
            </a:r>
            <a:r>
              <a:rPr lang="zh-TW" altLang="en-US" sz="2800" dirty="0" smtClean="0"/>
              <a:t>以</a:t>
            </a:r>
            <a:r>
              <a:rPr lang="zh-TW" altLang="en-US" sz="3200" b="1" dirty="0" smtClean="0">
                <a:solidFill>
                  <a:srgbClr val="3399FF"/>
                </a:solidFill>
              </a:rPr>
              <a:t>較</a:t>
            </a:r>
            <a:r>
              <a:rPr lang="zh-TW" altLang="en-US" sz="3200" b="1" dirty="0">
                <a:solidFill>
                  <a:srgbClr val="3399FF"/>
                </a:solidFill>
              </a:rPr>
              <a:t>短的時間達至平衡</a:t>
            </a:r>
            <a:r>
              <a:rPr lang="zh-TW" altLang="en-US" sz="2800" dirty="0"/>
              <a:t>。</a:t>
            </a:r>
            <a:endParaRPr lang="en-US" altLang="zh-TW" sz="2800" baseline="-25000" dirty="0">
              <a:solidFill>
                <a:srgbClr val="3399FF"/>
              </a:solidFill>
              <a:latin typeface="Arial" charset="0"/>
              <a:ea typeface="Arial Unicode MS" pitchFamily="34" charset="-120"/>
              <a:cs typeface="Arial" charset="0"/>
            </a:endParaRPr>
          </a:p>
        </p:txBody>
      </p:sp>
      <p:sp>
        <p:nvSpPr>
          <p:cNvPr id="4" name="Rectangle 2"/>
          <p:cNvSpPr>
            <a:spLocks noChangeArrowheads="1"/>
          </p:cNvSpPr>
          <p:nvPr/>
        </p:nvSpPr>
        <p:spPr bwMode="auto">
          <a:xfrm>
            <a:off x="250825" y="3548608"/>
            <a:ext cx="86407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温度上升會同時增加正向反應及逆向反應的速率，但加速的</a:t>
            </a:r>
            <a:r>
              <a:rPr lang="zh-TW" altLang="en-US" sz="2800" b="1"/>
              <a:t>程度並不相同</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
        <p:nvSpPr>
          <p:cNvPr id="27653" name="矩形 4"/>
          <p:cNvSpPr>
            <a:spLocks noChangeArrowheads="1"/>
          </p:cNvSpPr>
          <p:nvPr/>
        </p:nvSpPr>
        <p:spPr bwMode="auto">
          <a:xfrm>
            <a:off x="827088" y="4721771"/>
            <a:ext cx="84963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 typeface="Wingdings" pitchFamily="2" charset="2"/>
              <a:buChar char="Ø"/>
            </a:pPr>
            <a:r>
              <a:rPr kumimoji="0" lang="zh-TW" altLang="en-US" sz="2800" dirty="0">
                <a:latin typeface="Arial" charset="0"/>
                <a:cs typeface="Arial" charset="0"/>
              </a:rPr>
              <a:t>反應的 </a:t>
            </a:r>
            <a:r>
              <a:rPr kumimoji="0" lang="en-US" altLang="zh-HK" sz="3200" b="1" dirty="0">
                <a:solidFill>
                  <a:srgbClr val="3399FF"/>
                </a:solidFill>
                <a:latin typeface="Arial" charset="0"/>
                <a:cs typeface="Arial" charset="0"/>
              </a:rPr>
              <a:t>K</a:t>
            </a:r>
            <a:r>
              <a:rPr kumimoji="0" lang="en-US" altLang="zh-HK" sz="3200" b="1" baseline="-25000" dirty="0">
                <a:solidFill>
                  <a:srgbClr val="3399FF"/>
                </a:solidFill>
                <a:latin typeface="Arial" charset="0"/>
                <a:cs typeface="Arial" charset="0"/>
              </a:rPr>
              <a:t>c</a:t>
            </a:r>
            <a:r>
              <a:rPr kumimoji="0" lang="en-US" altLang="zh-TW" sz="3200" b="1" baseline="-25000" dirty="0">
                <a:solidFill>
                  <a:srgbClr val="3399FF"/>
                </a:solidFill>
                <a:latin typeface="Arial" charset="0"/>
                <a:cs typeface="Arial" charset="0"/>
              </a:rPr>
              <a:t> </a:t>
            </a:r>
            <a:r>
              <a:rPr kumimoji="0" lang="zh-TW" altLang="en-US" sz="3200" b="1" dirty="0">
                <a:solidFill>
                  <a:srgbClr val="3399FF"/>
                </a:solidFill>
                <a:latin typeface="Arial" charset="0"/>
                <a:cs typeface="Arial" charset="0"/>
              </a:rPr>
              <a:t>值 和平衡混合物的成分會有改變</a:t>
            </a:r>
            <a:endParaRPr kumimoji="0" lang="zh-HK" altLang="en-US" sz="3200" b="1" dirty="0">
              <a:solidFill>
                <a:srgbClr val="3399FF"/>
              </a:solidFill>
              <a:latin typeface="Arial" charset="0"/>
              <a:cs typeface="Arial" charset="0"/>
            </a:endParaRPr>
          </a:p>
        </p:txBody>
      </p:sp>
    </p:spTree>
    <p:extLst>
      <p:ext uri="{BB962C8B-B14F-4D97-AF65-F5344CB8AC3E}">
        <p14:creationId xmlns:p14="http://schemas.microsoft.com/office/powerpoint/2010/main" val="3852967154"/>
      </p:ext>
    </p:extLst>
  </p:cSld>
  <p:clrMapOvr>
    <a:masterClrMapping/>
  </p:clrMapOvr>
  <p:timing>
    <p:tnLst>
      <p:par>
        <p:cTn id="1" dur="indefinite" restart="never" nodeType="tmRoot"/>
      </p:par>
    </p:tnLst>
  </p:timing>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5"/>
          <p:cNvSpPr>
            <a:spLocks noChangeArrowheads="1"/>
          </p:cNvSpPr>
          <p:nvPr/>
        </p:nvSpPr>
        <p:spPr bwMode="auto">
          <a:xfrm>
            <a:off x="179388" y="266700"/>
            <a:ext cx="64087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zh-TW" altLang="en-US" sz="3100" b="1">
                <a:solidFill>
                  <a:srgbClr val="CC0000"/>
                </a:solidFill>
              </a:rPr>
              <a:t>温度變化對 </a:t>
            </a:r>
            <a:r>
              <a:rPr lang="en-US" altLang="zh-TW" sz="3100" b="1">
                <a:solidFill>
                  <a:srgbClr val="CC0000"/>
                </a:solidFill>
              </a:rPr>
              <a:t>K</a:t>
            </a:r>
            <a:r>
              <a:rPr lang="en-US" altLang="zh-TW" sz="3100" b="1" baseline="-25000">
                <a:solidFill>
                  <a:srgbClr val="CC0000"/>
                </a:solidFill>
              </a:rPr>
              <a:t>c </a:t>
            </a:r>
            <a:r>
              <a:rPr lang="zh-TW" altLang="en-US" sz="3100" b="1">
                <a:solidFill>
                  <a:srgbClr val="CC0000"/>
                </a:solidFill>
              </a:rPr>
              <a:t>值 和 平衡位置的影響</a:t>
            </a:r>
            <a:endParaRPr lang="en-US" altLang="zh-TW" sz="3100" b="1">
              <a:solidFill>
                <a:srgbClr val="CC0000"/>
              </a:solidFill>
            </a:endParaRPr>
          </a:p>
        </p:txBody>
      </p:sp>
      <p:sp>
        <p:nvSpPr>
          <p:cNvPr id="36867" name="文字方塊 3"/>
          <p:cNvSpPr txBox="1">
            <a:spLocks noChangeArrowheads="1"/>
          </p:cNvSpPr>
          <p:nvPr/>
        </p:nvSpPr>
        <p:spPr bwMode="auto">
          <a:xfrm>
            <a:off x="323850" y="1290761"/>
            <a:ext cx="1368425" cy="582613"/>
          </a:xfrm>
          <a:prstGeom prst="rect">
            <a:avLst/>
          </a:prstGeom>
          <a:noFill/>
          <a:ln w="63500" cmpd="thickThin">
            <a:solidFill>
              <a:srgbClr val="00CC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r>
              <a:rPr kumimoji="0" lang="zh-TW" altLang="en-US" sz="2800">
                <a:solidFill>
                  <a:srgbClr val="00CC00"/>
                </a:solidFill>
                <a:latin typeface="Arial" charset="0"/>
                <a:cs typeface="Arial" charset="0"/>
              </a:rPr>
              <a:t>例子</a:t>
            </a:r>
            <a:endParaRPr kumimoji="0" lang="zh-HK" altLang="en-US" sz="2800">
              <a:solidFill>
                <a:srgbClr val="00CC00"/>
              </a:solidFill>
              <a:latin typeface="Arial" charset="0"/>
              <a:cs typeface="Arial" charset="0"/>
            </a:endParaRPr>
          </a:p>
        </p:txBody>
      </p:sp>
      <p:sp>
        <p:nvSpPr>
          <p:cNvPr id="28676" name="矩形 4"/>
          <p:cNvSpPr>
            <a:spLocks noChangeArrowheads="1"/>
          </p:cNvSpPr>
          <p:nvPr/>
        </p:nvSpPr>
        <p:spPr bwMode="auto">
          <a:xfrm>
            <a:off x="1187450" y="2009899"/>
            <a:ext cx="71294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800">
                <a:latin typeface="Arial" charset="0"/>
                <a:cs typeface="Arial" charset="0"/>
              </a:rPr>
              <a:t>N</a:t>
            </a:r>
            <a:r>
              <a:rPr kumimoji="0" lang="en-US" altLang="zh-HK" sz="2800" baseline="-25000">
                <a:latin typeface="Arial" charset="0"/>
                <a:cs typeface="Arial" charset="0"/>
              </a:rPr>
              <a:t>2</a:t>
            </a:r>
            <a:r>
              <a:rPr kumimoji="0" lang="en-US" altLang="zh-HK" sz="2800">
                <a:latin typeface="Arial" charset="0"/>
                <a:cs typeface="Arial" charset="0"/>
              </a:rPr>
              <a:t>O</a:t>
            </a:r>
            <a:r>
              <a:rPr kumimoji="0" lang="en-US" altLang="zh-HK" sz="2800" baseline="-25000">
                <a:latin typeface="Arial" charset="0"/>
                <a:cs typeface="Arial" charset="0"/>
              </a:rPr>
              <a:t>4</a:t>
            </a:r>
            <a:r>
              <a:rPr kumimoji="0" lang="en-US" altLang="zh-HK" sz="2800">
                <a:latin typeface="Arial" charset="0"/>
                <a:cs typeface="Arial" charset="0"/>
              </a:rPr>
              <a:t>(g)       2NO</a:t>
            </a:r>
            <a:r>
              <a:rPr kumimoji="0" lang="en-US" altLang="zh-HK" sz="2800" baseline="-25000">
                <a:latin typeface="Arial" charset="0"/>
                <a:cs typeface="Arial" charset="0"/>
              </a:rPr>
              <a:t>2</a:t>
            </a:r>
            <a:r>
              <a:rPr kumimoji="0" lang="en-US" altLang="zh-HK" sz="2800">
                <a:latin typeface="Arial" charset="0"/>
                <a:cs typeface="Arial" charset="0"/>
              </a:rPr>
              <a:t>(g)       </a:t>
            </a:r>
            <a:r>
              <a:rPr kumimoji="0" lang="en-US" altLang="zh-HK" sz="2800">
                <a:latin typeface="Arial" charset="0"/>
                <a:cs typeface="Arial" charset="0"/>
                <a:sym typeface="Symbol" pitchFamily="18" charset="2"/>
              </a:rPr>
              <a:t></a:t>
            </a:r>
            <a:r>
              <a:rPr kumimoji="0" lang="en-US" altLang="zh-HK" sz="2800" i="1">
                <a:latin typeface="Arial" charset="0"/>
                <a:cs typeface="Arial" charset="0"/>
                <a:sym typeface="Symbol" pitchFamily="18" charset="2"/>
              </a:rPr>
              <a:t>H</a:t>
            </a:r>
            <a:r>
              <a:rPr kumimoji="0" lang="en-US" altLang="zh-HK" sz="2800">
                <a:latin typeface="Arial" charset="0"/>
                <a:cs typeface="Arial" charset="0"/>
                <a:sym typeface="Symbol" pitchFamily="18" charset="2"/>
              </a:rPr>
              <a:t> = +58 kJ mol</a:t>
            </a:r>
            <a:r>
              <a:rPr kumimoji="0" lang="en-US" altLang="zh-HK" sz="2800" baseline="30000">
                <a:latin typeface="Arial" charset="0"/>
                <a:cs typeface="Arial" charset="0"/>
                <a:sym typeface="Symbol" pitchFamily="18" charset="2"/>
              </a:rPr>
              <a:t></a:t>
            </a:r>
            <a:r>
              <a:rPr kumimoji="0" lang="en-US" altLang="zh-HK" sz="2800" baseline="30000">
                <a:latin typeface="Arial" charset="0"/>
                <a:cs typeface="Arial" charset="0"/>
              </a:rPr>
              <a:t>1</a:t>
            </a:r>
            <a:endParaRPr kumimoji="0" lang="zh-HK" altLang="en-US" sz="2800">
              <a:latin typeface="Arial" charset="0"/>
              <a:cs typeface="Arial" charset="0"/>
            </a:endParaRPr>
          </a:p>
        </p:txBody>
      </p:sp>
      <p:grpSp>
        <p:nvGrpSpPr>
          <p:cNvPr id="2" name="群組 25"/>
          <p:cNvGrpSpPr>
            <a:grpSpLocks/>
          </p:cNvGrpSpPr>
          <p:nvPr/>
        </p:nvGrpSpPr>
        <p:grpSpPr bwMode="auto">
          <a:xfrm>
            <a:off x="2587625" y="2184524"/>
            <a:ext cx="523875" cy="239712"/>
            <a:chOff x="6012160" y="2636912"/>
            <a:chExt cx="956357" cy="276710"/>
          </a:xfrm>
        </p:grpSpPr>
        <p:cxnSp>
          <p:nvCxnSpPr>
            <p:cNvPr id="7" name="直線接點 6"/>
            <p:cNvCxnSpPr/>
            <p:nvPr/>
          </p:nvCxnSpPr>
          <p:spPr>
            <a:xfrm>
              <a:off x="6012160" y="2708380"/>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接點 7"/>
            <p:cNvCxnSpPr/>
            <p:nvPr/>
          </p:nvCxnSpPr>
          <p:spPr>
            <a:xfrm>
              <a:off x="6032447" y="2843986"/>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 8"/>
            <p:cNvCxnSpPr/>
            <p:nvPr/>
          </p:nvCxnSpPr>
          <p:spPr>
            <a:xfrm>
              <a:off x="6812022" y="2636912"/>
              <a:ext cx="136209"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p:nvPr/>
          </p:nvCxnSpPr>
          <p:spPr>
            <a:xfrm>
              <a:off x="6032447" y="2842154"/>
              <a:ext cx="136208"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11" name="表格 10"/>
          <p:cNvGraphicFramePr>
            <a:graphicFrameLocks noGrp="1"/>
          </p:cNvGraphicFramePr>
          <p:nvPr>
            <p:extLst>
              <p:ext uri="{D42A27DB-BD31-4B8C-83A1-F6EECF244321}">
                <p14:modId xmlns:p14="http://schemas.microsoft.com/office/powerpoint/2010/main" val="1908985595"/>
              </p:ext>
            </p:extLst>
          </p:nvPr>
        </p:nvGraphicFramePr>
        <p:xfrm>
          <a:off x="684213" y="2730624"/>
          <a:ext cx="7848600" cy="914400"/>
        </p:xfrm>
        <a:graphic>
          <a:graphicData uri="http://schemas.openxmlformats.org/drawingml/2006/table">
            <a:tbl>
              <a:tblPr/>
              <a:tblGrid>
                <a:gridCol w="2333625">
                  <a:extLst>
                    <a:ext uri="{9D8B030D-6E8A-4147-A177-3AD203B41FA5}">
                      <a16:colId xmlns="" xmlns:a16="http://schemas.microsoft.com/office/drawing/2014/main" val="20000"/>
                    </a:ext>
                  </a:extLst>
                </a:gridCol>
                <a:gridCol w="1379537">
                  <a:extLst>
                    <a:ext uri="{9D8B030D-6E8A-4147-A177-3AD203B41FA5}">
                      <a16:colId xmlns="" xmlns:a16="http://schemas.microsoft.com/office/drawing/2014/main" val="20001"/>
                    </a:ext>
                  </a:extLst>
                </a:gridCol>
                <a:gridCol w="1377950">
                  <a:extLst>
                    <a:ext uri="{9D8B030D-6E8A-4147-A177-3AD203B41FA5}">
                      <a16:colId xmlns="" xmlns:a16="http://schemas.microsoft.com/office/drawing/2014/main" val="20002"/>
                    </a:ext>
                  </a:extLst>
                </a:gridCol>
                <a:gridCol w="1379538">
                  <a:extLst>
                    <a:ext uri="{9D8B030D-6E8A-4147-A177-3AD203B41FA5}">
                      <a16:colId xmlns="" xmlns:a16="http://schemas.microsoft.com/office/drawing/2014/main" val="20003"/>
                    </a:ext>
                  </a:extLst>
                </a:gridCol>
                <a:gridCol w="1377950">
                  <a:extLst>
                    <a:ext uri="{9D8B030D-6E8A-4147-A177-3AD203B41FA5}">
                      <a16:colId xmlns="" xmlns:a16="http://schemas.microsoft.com/office/drawing/2014/main" val="20004"/>
                    </a:ext>
                  </a:extLst>
                </a:gridCol>
              </a:tblGrid>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温度</a:t>
                      </a:r>
                      <a:r>
                        <a:rPr kumimoji="0" lang="en-US" altLang="zh-HK" sz="24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 (K)</a:t>
                      </a:r>
                      <a:endParaRPr kumimoji="0" lang="zh-HK" altLang="en-US" sz="24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99F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298</a:t>
                      </a: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323</a:t>
                      </a: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343</a:t>
                      </a: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373</a:t>
                      </a: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457200">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K</a:t>
                      </a:r>
                      <a:r>
                        <a:rPr kumimoji="0" lang="en-US" altLang="zh-HK" sz="24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c</a:t>
                      </a:r>
                      <a:r>
                        <a:rPr kumimoji="0" lang="en-US" altLang="zh-HK"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 (mol dm</a:t>
                      </a:r>
                      <a:r>
                        <a:rPr kumimoji="0" lang="en-US" altLang="zh-HK" sz="2400" b="1" i="0" u="none" strike="noStrike" cap="none" normalizeH="0" baseline="30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sym typeface="Symbol" panose="05050102010706020507" pitchFamily="18" charset="2"/>
                        </a:rPr>
                        <a:t></a:t>
                      </a:r>
                      <a:r>
                        <a:rPr kumimoji="0" lang="en-US" altLang="zh-HK" sz="2400" b="1" i="0" u="none" strike="noStrike" cap="none" normalizeH="0" baseline="30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HK"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a:t>
                      </a:r>
                      <a:endPar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rgbClr val="0099F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0.0045</a:t>
                      </a:r>
                      <a:endParaRPr kumimoji="0" lang="zh-HK" altLang="en-US" sz="24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0.027</a:t>
                      </a: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0.098</a:t>
                      </a: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0.500</a:t>
                      </a: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29" marR="91429" anchor="ctr"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bl>
          </a:graphicData>
        </a:graphic>
      </p:graphicFrame>
      <p:sp>
        <p:nvSpPr>
          <p:cNvPr id="18" name="Rectangle 2"/>
          <p:cNvSpPr>
            <a:spLocks noChangeArrowheads="1"/>
          </p:cNvSpPr>
          <p:nvPr/>
        </p:nvSpPr>
        <p:spPr bwMode="auto">
          <a:xfrm>
            <a:off x="1188367" y="4221088"/>
            <a:ext cx="40687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latin typeface="Arial" charset="0"/>
                <a:cs typeface="Arial" charset="0"/>
              </a:rPr>
              <a:t>温度</a:t>
            </a:r>
            <a:r>
              <a:rPr lang="en-US" altLang="zh-HK" sz="2800">
                <a:latin typeface="Arial" charset="0"/>
                <a:cs typeface="Arial" charset="0"/>
              </a:rPr>
              <a:t> </a:t>
            </a:r>
            <a:r>
              <a:rPr lang="en-US" altLang="zh-HK" sz="2800">
                <a:latin typeface="Arial" charset="0"/>
                <a:cs typeface="Arial" charset="0"/>
                <a:sym typeface="Symbol" pitchFamily="18" charset="2"/>
              </a:rPr>
              <a:t></a:t>
            </a:r>
            <a:r>
              <a:rPr lang="zh-TW" altLang="en-US" sz="2800">
                <a:latin typeface="Arial" charset="0"/>
                <a:cs typeface="Arial" charset="0"/>
                <a:sym typeface="Symbol" pitchFamily="18" charset="2"/>
              </a:rPr>
              <a:t>，</a:t>
            </a:r>
            <a:r>
              <a:rPr lang="en-US" altLang="zh-HK" sz="2800">
                <a:latin typeface="Arial" charset="0"/>
                <a:cs typeface="Arial" charset="0"/>
                <a:sym typeface="Symbol" pitchFamily="18" charset="2"/>
              </a:rPr>
              <a:t>K</a:t>
            </a:r>
            <a:r>
              <a:rPr lang="en-US" altLang="zh-HK" sz="2800" baseline="-25000">
                <a:latin typeface="Arial" charset="0"/>
                <a:cs typeface="Arial" charset="0"/>
                <a:sym typeface="Symbol" pitchFamily="18" charset="2"/>
              </a:rPr>
              <a:t>c </a:t>
            </a:r>
            <a:r>
              <a:rPr lang="zh-TW" altLang="en-US" sz="2800">
                <a:latin typeface="Arial" charset="0"/>
                <a:cs typeface="Arial" charset="0"/>
                <a:sym typeface="Symbol" pitchFamily="18" charset="2"/>
              </a:rPr>
              <a:t>值 </a:t>
            </a:r>
            <a:r>
              <a:rPr lang="en-US" altLang="zh-HK" sz="2800">
                <a:latin typeface="Arial" charset="0"/>
                <a:cs typeface="Arial" charset="0"/>
                <a:sym typeface="Symbol" pitchFamily="18" charset="2"/>
              </a:rPr>
              <a:t></a:t>
            </a:r>
            <a:endParaRPr lang="en-US" altLang="zh-TW" sz="2800" baseline="-25000">
              <a:solidFill>
                <a:srgbClr val="3399FF"/>
              </a:solidFill>
              <a:latin typeface="Arial" charset="0"/>
              <a:ea typeface="Arial Unicode MS" pitchFamily="34" charset="-120"/>
              <a:cs typeface="Arial" charset="0"/>
            </a:endParaRPr>
          </a:p>
        </p:txBody>
      </p:sp>
      <p:sp>
        <p:nvSpPr>
          <p:cNvPr id="19" name="Rectangle 2"/>
          <p:cNvSpPr>
            <a:spLocks noChangeArrowheads="1"/>
          </p:cNvSpPr>
          <p:nvPr/>
        </p:nvSpPr>
        <p:spPr bwMode="auto">
          <a:xfrm>
            <a:off x="1188367" y="4878313"/>
            <a:ext cx="4679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TW" altLang="en-US" sz="2800"/>
              <a:t>平衡位置會向右移動。</a:t>
            </a:r>
            <a:endParaRPr lang="en-US" altLang="zh-TW" sz="2800" baseline="-25000">
              <a:solidFill>
                <a:srgbClr val="3399FF"/>
              </a:solidFill>
              <a:latin typeface="Arial" charset="0"/>
              <a:ea typeface="Arial Unicode MS" pitchFamily="34" charset="-120"/>
              <a:cs typeface="Arial" charset="0"/>
            </a:endParaRPr>
          </a:p>
        </p:txBody>
      </p:sp>
      <p:sp>
        <p:nvSpPr>
          <p:cNvPr id="20" name="Rectangle 2"/>
          <p:cNvSpPr>
            <a:spLocks noChangeArrowheads="1"/>
          </p:cNvSpPr>
          <p:nvPr/>
        </p:nvSpPr>
        <p:spPr bwMode="auto">
          <a:xfrm>
            <a:off x="1188367" y="5516488"/>
            <a:ext cx="59039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buFontTx/>
              <a:buBlip>
                <a:blip r:embed="rId2"/>
              </a:buBlip>
            </a:pPr>
            <a:r>
              <a:rPr lang="zh-HK" altLang="en-US" sz="2800" b="1"/>
              <a:t>温度上</a:t>
            </a:r>
            <a:r>
              <a:rPr lang="zh-TW" altLang="en-US" sz="2800" b="1"/>
              <a:t>升</a:t>
            </a:r>
            <a:r>
              <a:rPr lang="zh-TW" altLang="en-US" sz="3200" b="1">
                <a:solidFill>
                  <a:srgbClr val="3399FF"/>
                </a:solidFill>
              </a:rPr>
              <a:t>有利吸熱反應進行</a:t>
            </a:r>
            <a:r>
              <a:rPr lang="zh-TW" altLang="en-US" sz="2800"/>
              <a:t>。</a:t>
            </a:r>
            <a:endParaRPr lang="en-US" altLang="zh-TW" sz="2800" baseline="-25000">
              <a:solidFill>
                <a:srgbClr val="3399FF"/>
              </a:solidFill>
              <a:latin typeface="Arial" charset="0"/>
              <a:ea typeface="Arial Unicode MS" pitchFamily="34" charset="-120"/>
              <a:cs typeface="Arial" charset="0"/>
            </a:endParaRPr>
          </a:p>
        </p:txBody>
      </p:sp>
    </p:spTree>
    <p:extLst>
      <p:ext uri="{BB962C8B-B14F-4D97-AF65-F5344CB8AC3E}">
        <p14:creationId xmlns:p14="http://schemas.microsoft.com/office/powerpoint/2010/main" val="1876225572"/>
      </p:ext>
    </p:extLst>
  </p:cSld>
  <p:clrMapOvr>
    <a:masterClrMapping/>
  </p:clrMapOvr>
  <p:timing>
    <p:tnLst>
      <p:par>
        <p:cTn id="1" dur="indefinite" restart="never" nodeType="tmRoot"/>
      </p:par>
    </p:tnLst>
  </p:timing>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2" descr="C:\Documents and Settings\Aristo\Desktop\16.10.2014\Fig 49.3a.jpg"/>
          <p:cNvPicPr>
            <a:picLocks noChangeAspect="1" noChangeArrowheads="1"/>
          </p:cNvPicPr>
          <p:nvPr/>
        </p:nvPicPr>
        <p:blipFill>
          <a:blip r:embed="rId2">
            <a:extLst>
              <a:ext uri="{28A0092B-C50C-407E-A947-70E740481C1C}">
                <a14:useLocalDpi xmlns:a14="http://schemas.microsoft.com/office/drawing/2010/main" val="0"/>
              </a:ext>
            </a:extLst>
          </a:blip>
          <a:srcRect l="33044" t="16914" r="33113" b="11261"/>
          <a:stretch>
            <a:fillRect/>
          </a:stretch>
        </p:blipFill>
        <p:spPr bwMode="auto">
          <a:xfrm>
            <a:off x="1252538" y="252413"/>
            <a:ext cx="2041525" cy="288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1" name="Picture 3" descr="C:\Documents and Settings\Aristo\Desktop\16.10.2014\Fig 49.3b.jpg"/>
          <p:cNvPicPr>
            <a:picLocks noChangeAspect="1" noChangeArrowheads="1"/>
          </p:cNvPicPr>
          <p:nvPr/>
        </p:nvPicPr>
        <p:blipFill>
          <a:blip r:embed="rId3">
            <a:extLst>
              <a:ext uri="{28A0092B-C50C-407E-A947-70E740481C1C}">
                <a14:useLocalDpi xmlns:a14="http://schemas.microsoft.com/office/drawing/2010/main" val="0"/>
              </a:ext>
            </a:extLst>
          </a:blip>
          <a:srcRect l="31699" t="17110" r="32092" b="9711"/>
          <a:stretch>
            <a:fillRect/>
          </a:stretch>
        </p:blipFill>
        <p:spPr bwMode="auto">
          <a:xfrm>
            <a:off x="5175250" y="252413"/>
            <a:ext cx="2143125" cy="2881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2" name="Text Box 6"/>
          <p:cNvSpPr txBox="1">
            <a:spLocks noChangeArrowheads="1"/>
          </p:cNvSpPr>
          <p:nvPr/>
        </p:nvSpPr>
        <p:spPr bwMode="auto">
          <a:xfrm>
            <a:off x="1022350" y="3513202"/>
            <a:ext cx="772636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sz="2000" dirty="0" smtClean="0">
                <a:latin typeface="Arial" charset="0"/>
                <a:cs typeface="Arial" charset="0"/>
              </a:rPr>
              <a:t>(</a:t>
            </a:r>
            <a:r>
              <a:rPr lang="en-US" altLang="zh-HK" sz="2000" dirty="0">
                <a:latin typeface="Arial" charset="0"/>
                <a:cs typeface="Arial" charset="0"/>
              </a:rPr>
              <a:t>a) </a:t>
            </a:r>
            <a:r>
              <a:rPr lang="zh-HK" altLang="en-US" sz="2000" dirty="0">
                <a:latin typeface="Arial" charset="0"/>
                <a:cs typeface="Arial" charset="0"/>
              </a:rPr>
              <a:t>温度上升 </a:t>
            </a:r>
            <a:r>
              <a:rPr lang="en-US" altLang="zh-HK" sz="2000" dirty="0">
                <a:latin typeface="Arial" charset="0"/>
                <a:cs typeface="Arial" charset="0"/>
              </a:rPr>
              <a:t>(</a:t>
            </a:r>
            <a:r>
              <a:rPr lang="zh-HK" altLang="en-US" sz="2000" dirty="0">
                <a:latin typeface="Arial" charset="0"/>
                <a:cs typeface="Arial" charset="0"/>
              </a:rPr>
              <a:t>在熱水中</a:t>
            </a:r>
            <a:r>
              <a:rPr lang="en-US" altLang="zh-HK" sz="2000" dirty="0">
                <a:latin typeface="Arial" charset="0"/>
                <a:cs typeface="Arial" charset="0"/>
              </a:rPr>
              <a:t>) </a:t>
            </a:r>
            <a:r>
              <a:rPr lang="zh-HK" altLang="en-US" sz="2000" dirty="0">
                <a:latin typeface="Arial" charset="0"/>
                <a:cs typeface="Arial" charset="0"/>
              </a:rPr>
              <a:t>令平衡位置向右移動，產生更多</a:t>
            </a:r>
            <a:r>
              <a:rPr lang="en-US" altLang="zh-HK" sz="2000" dirty="0">
                <a:latin typeface="Arial" charset="0"/>
                <a:cs typeface="Arial" charset="0"/>
              </a:rPr>
              <a:t>NO</a:t>
            </a:r>
            <a:r>
              <a:rPr lang="en-US" altLang="zh-HK" sz="2000" baseline="-25000" dirty="0">
                <a:latin typeface="Arial" charset="0"/>
                <a:cs typeface="Arial" charset="0"/>
              </a:rPr>
              <a:t>2</a:t>
            </a:r>
            <a:r>
              <a:rPr lang="en-US" altLang="zh-HK" sz="2000" dirty="0">
                <a:latin typeface="Arial" charset="0"/>
                <a:cs typeface="Arial" charset="0"/>
              </a:rPr>
              <a:t> (g)</a:t>
            </a:r>
            <a:r>
              <a:rPr lang="zh-HK" altLang="en-US" sz="2000" dirty="0">
                <a:latin typeface="Arial" charset="0"/>
                <a:cs typeface="Arial" charset="0"/>
              </a:rPr>
              <a:t>。</a:t>
            </a:r>
          </a:p>
          <a:p>
            <a:r>
              <a:rPr lang="en-US" altLang="zh-HK" sz="2000" dirty="0">
                <a:latin typeface="Arial" charset="0"/>
                <a:cs typeface="Arial" charset="0"/>
              </a:rPr>
              <a:t>(b) </a:t>
            </a:r>
            <a:r>
              <a:rPr lang="zh-HK" altLang="en-US" sz="2000" dirty="0">
                <a:latin typeface="Arial" charset="0"/>
                <a:cs typeface="Arial" charset="0"/>
              </a:rPr>
              <a:t>温度下降 </a:t>
            </a:r>
            <a:r>
              <a:rPr lang="en-US" altLang="zh-HK" sz="2000" dirty="0">
                <a:latin typeface="Arial" charset="0"/>
                <a:cs typeface="Arial" charset="0"/>
              </a:rPr>
              <a:t>(</a:t>
            </a:r>
            <a:r>
              <a:rPr lang="zh-HK" altLang="en-US" sz="2000" dirty="0">
                <a:latin typeface="Arial" charset="0"/>
                <a:cs typeface="Arial" charset="0"/>
              </a:rPr>
              <a:t>在冰水中</a:t>
            </a:r>
            <a:r>
              <a:rPr lang="en-US" altLang="zh-HK" sz="2000" dirty="0">
                <a:latin typeface="Arial" charset="0"/>
                <a:cs typeface="Arial" charset="0"/>
              </a:rPr>
              <a:t>) </a:t>
            </a:r>
            <a:r>
              <a:rPr lang="zh-HK" altLang="en-US" sz="2000" dirty="0">
                <a:latin typeface="Arial" charset="0"/>
                <a:cs typeface="Arial" charset="0"/>
              </a:rPr>
              <a:t>令平衡位置向左移動，產生更多</a:t>
            </a:r>
            <a:r>
              <a:rPr lang="en-US" altLang="zh-HK" sz="2000" dirty="0">
                <a:latin typeface="Arial" charset="0"/>
                <a:cs typeface="Arial" charset="0"/>
              </a:rPr>
              <a:t>N</a:t>
            </a:r>
            <a:r>
              <a:rPr lang="en-US" altLang="zh-HK" sz="2000" baseline="-25000" dirty="0">
                <a:latin typeface="Arial" charset="0"/>
                <a:cs typeface="Arial" charset="0"/>
              </a:rPr>
              <a:t>2</a:t>
            </a:r>
            <a:r>
              <a:rPr lang="en-US" altLang="zh-HK" sz="2000" dirty="0">
                <a:latin typeface="Arial" charset="0"/>
                <a:cs typeface="Arial" charset="0"/>
              </a:rPr>
              <a:t>O</a:t>
            </a:r>
            <a:r>
              <a:rPr lang="en-US" altLang="zh-HK" sz="2000" baseline="-25000" dirty="0">
                <a:latin typeface="Arial" charset="0"/>
                <a:cs typeface="Arial" charset="0"/>
              </a:rPr>
              <a:t>4</a:t>
            </a:r>
            <a:r>
              <a:rPr lang="en-US" altLang="zh-HK" sz="2000" dirty="0">
                <a:latin typeface="Arial" charset="0"/>
                <a:cs typeface="Arial" charset="0"/>
              </a:rPr>
              <a:t> (g)</a:t>
            </a:r>
            <a:r>
              <a:rPr lang="zh-HK" altLang="en-US" sz="2000" dirty="0">
                <a:latin typeface="Arial" charset="0"/>
                <a:cs typeface="Arial" charset="0"/>
              </a:rPr>
              <a:t>。</a:t>
            </a:r>
            <a:endParaRPr lang="en-US" altLang="zh-HK" sz="2000" dirty="0">
              <a:latin typeface="Arial" charset="0"/>
              <a:cs typeface="Arial" charset="0"/>
            </a:endParaRPr>
          </a:p>
        </p:txBody>
      </p:sp>
      <p:sp>
        <p:nvSpPr>
          <p:cNvPr id="37893" name="文字方塊 5"/>
          <p:cNvSpPr txBox="1">
            <a:spLocks noChangeArrowheads="1"/>
          </p:cNvSpPr>
          <p:nvPr/>
        </p:nvSpPr>
        <p:spPr bwMode="auto">
          <a:xfrm>
            <a:off x="755650" y="2805113"/>
            <a:ext cx="4968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(a)</a:t>
            </a:r>
            <a:endParaRPr kumimoji="0" lang="zh-HK" altLang="en-US" sz="2000">
              <a:latin typeface="Arial" charset="0"/>
              <a:cs typeface="Arial" charset="0"/>
            </a:endParaRPr>
          </a:p>
        </p:txBody>
      </p:sp>
      <p:sp>
        <p:nvSpPr>
          <p:cNvPr id="37894" name="文字方塊 9"/>
          <p:cNvSpPr txBox="1">
            <a:spLocks noChangeArrowheads="1"/>
          </p:cNvSpPr>
          <p:nvPr/>
        </p:nvSpPr>
        <p:spPr bwMode="auto">
          <a:xfrm>
            <a:off x="7626350" y="2125663"/>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冰水</a:t>
            </a:r>
            <a:endParaRPr kumimoji="0" lang="zh-HK" altLang="en-US" sz="2000">
              <a:latin typeface="Arial" charset="0"/>
              <a:cs typeface="Arial" charset="0"/>
            </a:endParaRPr>
          </a:p>
        </p:txBody>
      </p:sp>
      <p:sp>
        <p:nvSpPr>
          <p:cNvPr id="37895" name="文字方塊 10"/>
          <p:cNvSpPr txBox="1">
            <a:spLocks noChangeArrowheads="1"/>
          </p:cNvSpPr>
          <p:nvPr/>
        </p:nvSpPr>
        <p:spPr bwMode="auto">
          <a:xfrm>
            <a:off x="3587750" y="2165350"/>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zh-TW" altLang="en-US" sz="2000">
                <a:latin typeface="Arial" charset="0"/>
                <a:cs typeface="Arial" charset="0"/>
              </a:rPr>
              <a:t>熱水</a:t>
            </a:r>
            <a:endParaRPr kumimoji="0" lang="zh-HK" altLang="en-US" sz="2000">
              <a:latin typeface="Arial" charset="0"/>
              <a:cs typeface="Arial" charset="0"/>
            </a:endParaRPr>
          </a:p>
        </p:txBody>
      </p:sp>
      <p:sp>
        <p:nvSpPr>
          <p:cNvPr id="37896" name="文字方塊 11"/>
          <p:cNvSpPr txBox="1">
            <a:spLocks noChangeArrowheads="1"/>
          </p:cNvSpPr>
          <p:nvPr/>
        </p:nvSpPr>
        <p:spPr bwMode="auto">
          <a:xfrm>
            <a:off x="4678363" y="2781300"/>
            <a:ext cx="4968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kumimoji="0" lang="en-US" altLang="zh-HK" sz="2000">
                <a:latin typeface="Arial" charset="0"/>
                <a:cs typeface="Arial" charset="0"/>
              </a:rPr>
              <a:t>(b)</a:t>
            </a:r>
            <a:endParaRPr kumimoji="0" lang="zh-HK" altLang="en-US" sz="2000">
              <a:latin typeface="Arial" charset="0"/>
              <a:cs typeface="Arial" charset="0"/>
            </a:endParaRPr>
          </a:p>
        </p:txBody>
      </p:sp>
      <p:cxnSp>
        <p:nvCxnSpPr>
          <p:cNvPr id="9" name="直線接點 8"/>
          <p:cNvCxnSpPr/>
          <p:nvPr/>
        </p:nvCxnSpPr>
        <p:spPr>
          <a:xfrm>
            <a:off x="2555875" y="2365375"/>
            <a:ext cx="108108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接點 14"/>
          <p:cNvCxnSpPr/>
          <p:nvPr/>
        </p:nvCxnSpPr>
        <p:spPr>
          <a:xfrm>
            <a:off x="6588125" y="2357438"/>
            <a:ext cx="108108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901700" y="4779963"/>
            <a:ext cx="7415213" cy="1427162"/>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eaLnBrk="1" hangingPunct="1"/>
            <a:endParaRPr lang="zh-HK" altLang="zh-HK" sz="2400">
              <a:latin typeface="Times New Roman" pitchFamily="18" charset="0"/>
            </a:endParaRPr>
          </a:p>
        </p:txBody>
      </p:sp>
      <p:sp>
        <p:nvSpPr>
          <p:cNvPr id="19" name="Text Box 5"/>
          <p:cNvSpPr txBox="1">
            <a:spLocks noChangeArrowheads="1"/>
          </p:cNvSpPr>
          <p:nvPr/>
        </p:nvSpPr>
        <p:spPr bwMode="auto">
          <a:xfrm>
            <a:off x="901700" y="4811713"/>
            <a:ext cx="7415213"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HK" altLang="en-US" sz="2800"/>
              <a:t>相反，温度下降時，</a:t>
            </a:r>
            <a:r>
              <a:rPr lang="zh-TW" altLang="en-US" sz="2800"/>
              <a:t>會使以下反應的平衡位置向右移動。</a:t>
            </a:r>
            <a:endParaRPr lang="en-US" altLang="zh-TW" sz="2800"/>
          </a:p>
          <a:p>
            <a:r>
              <a:rPr lang="en-US" altLang="zh-HK" sz="2800">
                <a:latin typeface="Arial" charset="0"/>
                <a:cs typeface="Arial" charset="0"/>
              </a:rPr>
              <a:t>2NO</a:t>
            </a:r>
            <a:r>
              <a:rPr lang="en-US" altLang="zh-HK" sz="2800" baseline="-25000">
                <a:latin typeface="Arial" charset="0"/>
                <a:cs typeface="Arial" charset="0"/>
              </a:rPr>
              <a:t>2</a:t>
            </a:r>
            <a:r>
              <a:rPr lang="en-US" altLang="zh-HK" sz="2800">
                <a:latin typeface="Arial" charset="0"/>
                <a:cs typeface="Arial" charset="0"/>
              </a:rPr>
              <a:t>(g)        N</a:t>
            </a:r>
            <a:r>
              <a:rPr lang="en-US" altLang="zh-HK" sz="2800" baseline="-25000">
                <a:latin typeface="Arial" charset="0"/>
                <a:cs typeface="Arial" charset="0"/>
              </a:rPr>
              <a:t>2</a:t>
            </a:r>
            <a:r>
              <a:rPr lang="en-US" altLang="zh-HK" sz="2800">
                <a:latin typeface="Arial" charset="0"/>
                <a:cs typeface="Arial" charset="0"/>
              </a:rPr>
              <a:t>O</a:t>
            </a:r>
            <a:r>
              <a:rPr lang="en-US" altLang="zh-HK" sz="2800" baseline="-25000">
                <a:latin typeface="Arial" charset="0"/>
                <a:cs typeface="Arial" charset="0"/>
              </a:rPr>
              <a:t>4</a:t>
            </a:r>
            <a:r>
              <a:rPr lang="en-US" altLang="zh-HK" sz="2800">
                <a:latin typeface="Arial" charset="0"/>
                <a:cs typeface="Arial" charset="0"/>
              </a:rPr>
              <a:t>(g)         </a:t>
            </a:r>
            <a:r>
              <a:rPr lang="el-GR" altLang="zh-HK" sz="2800">
                <a:latin typeface="Arial" charset="0"/>
                <a:cs typeface="Arial" charset="0"/>
                <a:sym typeface="Symbol" pitchFamily="18" charset="2"/>
              </a:rPr>
              <a:t></a:t>
            </a:r>
            <a:r>
              <a:rPr lang="en-US" altLang="zh-HK" sz="2800" i="1">
                <a:latin typeface="Arial" charset="0"/>
                <a:cs typeface="Arial" charset="0"/>
              </a:rPr>
              <a:t>H </a:t>
            </a:r>
            <a:r>
              <a:rPr lang="en-US" altLang="zh-HK" sz="2800">
                <a:latin typeface="Arial" charset="0"/>
                <a:cs typeface="Arial" charset="0"/>
              </a:rPr>
              <a:t>= </a:t>
            </a:r>
            <a:r>
              <a:rPr lang="en-US" altLang="zh-HK" sz="2800">
                <a:latin typeface="Arial" charset="0"/>
                <a:cs typeface="Arial" charset="0"/>
                <a:sym typeface="Symbol" pitchFamily="18" charset="2"/>
              </a:rPr>
              <a:t></a:t>
            </a:r>
            <a:r>
              <a:rPr lang="en-US" altLang="zh-HK" sz="2800">
                <a:latin typeface="Arial" charset="0"/>
                <a:cs typeface="Arial" charset="0"/>
              </a:rPr>
              <a:t>58 kJ mol</a:t>
            </a:r>
            <a:r>
              <a:rPr lang="en-US" altLang="zh-HK" sz="2800" baseline="30000">
                <a:latin typeface="Arial" charset="0"/>
                <a:cs typeface="Arial" charset="0"/>
              </a:rPr>
              <a:t>–1</a:t>
            </a:r>
            <a:endParaRPr lang="en-US" altLang="zh-TW" sz="2800" baseline="30000">
              <a:latin typeface="Arial" charset="0"/>
              <a:cs typeface="Arial" charset="0"/>
            </a:endParaRPr>
          </a:p>
        </p:txBody>
      </p:sp>
      <p:grpSp>
        <p:nvGrpSpPr>
          <p:cNvPr id="2" name="群組 25"/>
          <p:cNvGrpSpPr>
            <a:grpSpLocks/>
          </p:cNvGrpSpPr>
          <p:nvPr/>
        </p:nvGrpSpPr>
        <p:grpSpPr bwMode="auto">
          <a:xfrm>
            <a:off x="2392363" y="5853113"/>
            <a:ext cx="523875" cy="239712"/>
            <a:chOff x="6012160" y="2636912"/>
            <a:chExt cx="956357" cy="276710"/>
          </a:xfrm>
        </p:grpSpPr>
        <p:cxnSp>
          <p:nvCxnSpPr>
            <p:cNvPr id="21" name="直線接點 20"/>
            <p:cNvCxnSpPr/>
            <p:nvPr/>
          </p:nvCxnSpPr>
          <p:spPr>
            <a:xfrm>
              <a:off x="6012160" y="2708380"/>
              <a:ext cx="9360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a:off x="6032445" y="2843986"/>
              <a:ext cx="9360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接點 22"/>
            <p:cNvCxnSpPr/>
            <p:nvPr/>
          </p:nvCxnSpPr>
          <p:spPr>
            <a:xfrm>
              <a:off x="6812022" y="2636912"/>
              <a:ext cx="136208"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接點 23"/>
            <p:cNvCxnSpPr/>
            <p:nvPr/>
          </p:nvCxnSpPr>
          <p:spPr>
            <a:xfrm>
              <a:off x="6032445" y="2842154"/>
              <a:ext cx="136209" cy="714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99413571"/>
      </p:ext>
    </p:extLst>
  </p:cSld>
  <p:clrMapOvr>
    <a:masterClrMapping/>
  </p:clrMapOvr>
  <p:timing>
    <p:tnLst>
      <p:par>
        <p:cTn id="1" dur="indefinite" restart="never" nodeType="tmRoot"/>
      </p:par>
    </p:tnLst>
  </p:timing>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格 11"/>
          <p:cNvGraphicFramePr>
            <a:graphicFrameLocks noGrp="1"/>
          </p:cNvGraphicFramePr>
          <p:nvPr>
            <p:extLst>
              <p:ext uri="{D42A27DB-BD31-4B8C-83A1-F6EECF244321}">
                <p14:modId xmlns:p14="http://schemas.microsoft.com/office/powerpoint/2010/main" val="4292683849"/>
              </p:ext>
            </p:extLst>
          </p:nvPr>
        </p:nvGraphicFramePr>
        <p:xfrm>
          <a:off x="396502" y="1640812"/>
          <a:ext cx="8135938" cy="2508268"/>
        </p:xfrm>
        <a:graphic>
          <a:graphicData uri="http://schemas.openxmlformats.org/drawingml/2006/table">
            <a:tbl>
              <a:tblPr/>
              <a:tblGrid>
                <a:gridCol w="1943100">
                  <a:extLst>
                    <a:ext uri="{9D8B030D-6E8A-4147-A177-3AD203B41FA5}">
                      <a16:colId xmlns="" xmlns:a16="http://schemas.microsoft.com/office/drawing/2014/main" val="20000"/>
                    </a:ext>
                  </a:extLst>
                </a:gridCol>
                <a:gridCol w="1944688">
                  <a:extLst>
                    <a:ext uri="{9D8B030D-6E8A-4147-A177-3AD203B41FA5}">
                      <a16:colId xmlns="" xmlns:a16="http://schemas.microsoft.com/office/drawing/2014/main" val="20001"/>
                    </a:ext>
                  </a:extLst>
                </a:gridCol>
                <a:gridCol w="2736850">
                  <a:extLst>
                    <a:ext uri="{9D8B030D-6E8A-4147-A177-3AD203B41FA5}">
                      <a16:colId xmlns="" xmlns:a16="http://schemas.microsoft.com/office/drawing/2014/main" val="20002"/>
                    </a:ext>
                  </a:extLst>
                </a:gridCol>
                <a:gridCol w="1511300">
                  <a:extLst>
                    <a:ext uri="{9D8B030D-6E8A-4147-A177-3AD203B41FA5}">
                      <a16:colId xmlns="" xmlns:a16="http://schemas.microsoft.com/office/drawing/2014/main" val="20003"/>
                    </a:ext>
                  </a:extLst>
                </a:gridCol>
              </a:tblGrid>
              <a:tr h="679652">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反應種類</a:t>
                      </a:r>
                      <a:endPar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anchor="ctr" horzOverflow="overflow">
                    <a:lnL w="12700" cap="flat" cmpd="sng" algn="ctr">
                      <a:solidFill>
                        <a:srgbClr val="0099FF"/>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rgbClr val="0099F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温度變化</a:t>
                      </a:r>
                      <a:endPar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rgbClr val="0099F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平衡位置的改變</a:t>
                      </a:r>
                      <a:endPar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rgbClr val="0099FF"/>
                    </a:solid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HK"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K</a:t>
                      </a:r>
                      <a:r>
                        <a:rPr kumimoji="0" lang="en-US" altLang="zh-HK" sz="24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c</a:t>
                      </a:r>
                      <a:r>
                        <a:rPr kumimoji="0" lang="en-US" altLang="zh-TW" sz="2400" b="1" i="0" u="none" strike="noStrike" cap="none" normalizeH="0" baseline="-25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 </a:t>
                      </a:r>
                      <a:r>
                        <a:rPr kumimoji="0" lang="zh-TW"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值</a:t>
                      </a:r>
                      <a:endParaRPr kumimoji="0" lang="zh-HK" altLang="en-US" sz="24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anchor="ctr" horzOverflow="overflow">
                    <a:lnL w="12700" cap="flat" cmpd="sng" algn="ctr">
                      <a:solidFill>
                        <a:schemeClr val="bg1"/>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solidFill>
                      <a:srgbClr val="0099FF"/>
                    </a:solidFill>
                  </a:tcPr>
                </a:tc>
                <a:extLst>
                  <a:ext uri="{0D108BD9-81ED-4DB2-BD59-A6C34878D82A}">
                    <a16:rowId xmlns="" xmlns:a16="http://schemas.microsoft.com/office/drawing/2014/main" val="10000"/>
                  </a:ext>
                </a:extLst>
              </a:tr>
              <a:tr h="457149">
                <a:tc rowSpan="2">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1"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457149">
                <a:tc vMerge="1">
                  <a:txBody>
                    <a:bodyPr/>
                    <a:lstStyle/>
                    <a:p>
                      <a:endParaRPr lang="zh-HK" altLang="en-US"/>
                    </a:p>
                  </a:txBody>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457149">
                <a:tc rowSpan="2">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1"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457149">
                <a:tc vMerge="1">
                  <a:txBody>
                    <a:bodyPr/>
                    <a:lstStyle/>
                    <a:p>
                      <a:endParaRPr lang="zh-HK" altLang="en-US"/>
                    </a:p>
                  </a:txBody>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HK" altLang="en-US" sz="24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697" marB="45697" horzOverflow="overflow">
                    <a:lnL w="12700" cap="flat" cmpd="sng" algn="ctr">
                      <a:solidFill>
                        <a:srgbClr val="0099FF"/>
                      </a:solidFill>
                      <a:prstDash val="solid"/>
                      <a:round/>
                      <a:headEnd type="none" w="med" len="med"/>
                      <a:tailEnd type="none" w="med" len="med"/>
                    </a:lnL>
                    <a:lnR w="12700" cap="flat" cmpd="sng" algn="ctr">
                      <a:solidFill>
                        <a:srgbClr val="0099FF"/>
                      </a:solidFill>
                      <a:prstDash val="solid"/>
                      <a:round/>
                      <a:headEnd type="none" w="med" len="med"/>
                      <a:tailEnd type="none" w="med" len="med"/>
                    </a:lnR>
                    <a:lnT w="12700" cap="flat" cmpd="sng" algn="ctr">
                      <a:solidFill>
                        <a:srgbClr val="0099FF"/>
                      </a:solidFill>
                      <a:prstDash val="solid"/>
                      <a:round/>
                      <a:headEnd type="none" w="med" len="med"/>
                      <a:tailEnd type="none" w="med" len="med"/>
                    </a:lnT>
                    <a:lnB w="12700" cap="flat" cmpd="sng" algn="ctr">
                      <a:solidFill>
                        <a:srgbClr val="0099FF"/>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bl>
          </a:graphicData>
        </a:graphic>
      </p:graphicFrame>
      <p:grpSp>
        <p:nvGrpSpPr>
          <p:cNvPr id="38988" name="Group 8"/>
          <p:cNvGrpSpPr>
            <a:grpSpLocks/>
          </p:cNvGrpSpPr>
          <p:nvPr/>
        </p:nvGrpSpPr>
        <p:grpSpPr bwMode="auto">
          <a:xfrm>
            <a:off x="548208" y="4944973"/>
            <a:ext cx="7954442" cy="1148323"/>
            <a:chOff x="-13" y="587"/>
            <a:chExt cx="5279" cy="410"/>
          </a:xfrm>
        </p:grpSpPr>
        <p:sp>
          <p:nvSpPr>
            <p:cNvPr id="38991" name="AutoShape 9"/>
            <p:cNvSpPr>
              <a:spLocks noChangeArrowheads="1"/>
            </p:cNvSpPr>
            <p:nvPr/>
          </p:nvSpPr>
          <p:spPr bwMode="auto">
            <a:xfrm>
              <a:off x="-13" y="587"/>
              <a:ext cx="5279" cy="386"/>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endParaRPr lang="zh-TW" altLang="en-US">
                <a:latin typeface="Arial" charset="0"/>
              </a:endParaRPr>
            </a:p>
          </p:txBody>
        </p:sp>
        <p:sp>
          <p:nvSpPr>
            <p:cNvPr id="38992" name="Text Box 10"/>
            <p:cNvSpPr txBox="1">
              <a:spLocks noChangeArrowheads="1"/>
            </p:cNvSpPr>
            <p:nvPr/>
          </p:nvSpPr>
          <p:spPr bwMode="auto">
            <a:xfrm>
              <a:off x="57" y="615"/>
              <a:ext cx="5155"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zh-TW" altLang="en-US" sz="2800"/>
                <a:t>在平衡體系中，</a:t>
              </a:r>
              <a:r>
                <a:rPr lang="zh-TW" altLang="en-US" sz="3200" b="1" u="sng">
                  <a:solidFill>
                    <a:srgbClr val="FF0000"/>
                  </a:solidFill>
                </a:rPr>
                <a:t>温度上升</a:t>
              </a:r>
              <a:r>
                <a:rPr lang="zh-TW" altLang="en-US" sz="3200">
                  <a:solidFill>
                    <a:srgbClr val="FF0000"/>
                  </a:solidFill>
                </a:rPr>
                <a:t> </a:t>
              </a:r>
              <a:r>
                <a:rPr lang="zh-TW" altLang="en-US" sz="2800"/>
                <a:t>有利</a:t>
              </a:r>
              <a:r>
                <a:rPr lang="zh-TW" altLang="en-US" sz="2800" b="1"/>
                <a:t> </a:t>
              </a:r>
              <a:r>
                <a:rPr lang="zh-TW" altLang="en-US" sz="3200" b="1" u="sng">
                  <a:solidFill>
                    <a:srgbClr val="FF0000"/>
                  </a:solidFill>
                </a:rPr>
                <a:t>吸熱反應</a:t>
              </a:r>
              <a:r>
                <a:rPr lang="zh-TW" altLang="en-US" sz="2800" b="1"/>
                <a:t> </a:t>
              </a:r>
              <a:r>
                <a:rPr lang="zh-TW" altLang="en-US" sz="2800"/>
                <a:t>進行，而 </a:t>
              </a:r>
              <a:r>
                <a:rPr lang="zh-TW" altLang="en-US" sz="3200" b="1" u="sng">
                  <a:solidFill>
                    <a:srgbClr val="FF0000"/>
                  </a:solidFill>
                </a:rPr>
                <a:t>温度下降</a:t>
              </a:r>
              <a:r>
                <a:rPr lang="zh-TW" altLang="en-US" sz="2800"/>
                <a:t> 則有利 </a:t>
              </a:r>
              <a:r>
                <a:rPr lang="zh-TW" altLang="en-US" sz="3200" b="1" u="sng">
                  <a:solidFill>
                    <a:srgbClr val="FF0000"/>
                  </a:solidFill>
                </a:rPr>
                <a:t>放熱反應</a:t>
              </a:r>
              <a:r>
                <a:rPr lang="zh-TW" altLang="en-US" sz="2800"/>
                <a:t> 進行。</a:t>
              </a:r>
              <a:endParaRPr lang="en-US" altLang="zh-TW" sz="2800">
                <a:latin typeface="Arial" charset="0"/>
                <a:cs typeface="Arial" charset="0"/>
              </a:endParaRPr>
            </a:p>
          </p:txBody>
        </p:sp>
      </p:grpSp>
      <p:sp>
        <p:nvSpPr>
          <p:cNvPr id="32833" name="Rectangle 65"/>
          <p:cNvSpPr>
            <a:spLocks noChangeArrowheads="1"/>
          </p:cNvSpPr>
          <p:nvPr/>
        </p:nvSpPr>
        <p:spPr bwMode="auto">
          <a:xfrm>
            <a:off x="598114" y="3234662"/>
            <a:ext cx="143986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kumimoji="0" lang="zh-TW" altLang="en-US" sz="2400" b="1"/>
              <a:t>吸熱反應</a:t>
            </a:r>
            <a:endParaRPr kumimoji="0" lang="en-US" altLang="zh-TW" sz="2400" b="1"/>
          </a:p>
          <a:p>
            <a:pPr algn="ctr"/>
            <a:r>
              <a:rPr kumimoji="0" lang="en-US" altLang="zh-HK" sz="2400" b="1"/>
              <a:t>(</a:t>
            </a:r>
            <a:r>
              <a:rPr kumimoji="0" lang="zh-TW" altLang="en-US" sz="2400" b="1"/>
              <a:t>正向</a:t>
            </a:r>
            <a:r>
              <a:rPr kumimoji="0" lang="en-US" altLang="zh-HK" sz="2400" b="1"/>
              <a:t>)</a:t>
            </a:r>
            <a:endParaRPr kumimoji="0" lang="zh-HK" altLang="en-US" sz="2400" b="1"/>
          </a:p>
        </p:txBody>
      </p:sp>
      <p:sp>
        <p:nvSpPr>
          <p:cNvPr id="32834" name="Rectangle 66"/>
          <p:cNvSpPr>
            <a:spLocks noChangeArrowheads="1"/>
          </p:cNvSpPr>
          <p:nvPr/>
        </p:nvSpPr>
        <p:spPr bwMode="auto">
          <a:xfrm>
            <a:off x="2899989" y="3163225"/>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上升</a:t>
            </a:r>
          </a:p>
        </p:txBody>
      </p:sp>
      <p:sp>
        <p:nvSpPr>
          <p:cNvPr id="32835" name="Rectangle 67"/>
          <p:cNvSpPr>
            <a:spLocks noChangeArrowheads="1"/>
          </p:cNvSpPr>
          <p:nvPr/>
        </p:nvSpPr>
        <p:spPr bwMode="auto">
          <a:xfrm>
            <a:off x="4917702" y="3163225"/>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向右移動</a:t>
            </a:r>
          </a:p>
        </p:txBody>
      </p:sp>
      <p:sp>
        <p:nvSpPr>
          <p:cNvPr id="32836" name="Rectangle 68"/>
          <p:cNvSpPr>
            <a:spLocks noChangeArrowheads="1"/>
          </p:cNvSpPr>
          <p:nvPr/>
        </p:nvSpPr>
        <p:spPr bwMode="auto">
          <a:xfrm>
            <a:off x="7365627" y="3161637"/>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增加</a:t>
            </a:r>
          </a:p>
        </p:txBody>
      </p:sp>
      <p:sp>
        <p:nvSpPr>
          <p:cNvPr id="32837" name="Rectangle 69"/>
          <p:cNvSpPr>
            <a:spLocks noChangeArrowheads="1"/>
          </p:cNvSpPr>
          <p:nvPr/>
        </p:nvSpPr>
        <p:spPr bwMode="auto">
          <a:xfrm>
            <a:off x="2899989" y="3666462"/>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下降</a:t>
            </a:r>
          </a:p>
        </p:txBody>
      </p:sp>
      <p:sp>
        <p:nvSpPr>
          <p:cNvPr id="32838" name="Rectangle 70"/>
          <p:cNvSpPr>
            <a:spLocks noChangeArrowheads="1"/>
          </p:cNvSpPr>
          <p:nvPr/>
        </p:nvSpPr>
        <p:spPr bwMode="auto">
          <a:xfrm>
            <a:off x="4917702" y="3641062"/>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向左移動</a:t>
            </a:r>
          </a:p>
        </p:txBody>
      </p:sp>
      <p:sp>
        <p:nvSpPr>
          <p:cNvPr id="32839" name="Rectangle 71"/>
          <p:cNvSpPr>
            <a:spLocks noChangeArrowheads="1"/>
          </p:cNvSpPr>
          <p:nvPr/>
        </p:nvSpPr>
        <p:spPr bwMode="auto">
          <a:xfrm>
            <a:off x="7367214" y="3641062"/>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減少</a:t>
            </a:r>
          </a:p>
        </p:txBody>
      </p:sp>
      <p:sp>
        <p:nvSpPr>
          <p:cNvPr id="32840" name="Rectangle 72"/>
          <p:cNvSpPr>
            <a:spLocks noChangeArrowheads="1"/>
          </p:cNvSpPr>
          <p:nvPr/>
        </p:nvSpPr>
        <p:spPr bwMode="auto">
          <a:xfrm>
            <a:off x="598114" y="2299625"/>
            <a:ext cx="14938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algn="ctr"/>
            <a:r>
              <a:rPr kumimoji="0" lang="zh-TW" altLang="en-US" sz="2400" b="1"/>
              <a:t>放熱反應</a:t>
            </a:r>
            <a:endParaRPr kumimoji="0" lang="en-US" altLang="zh-TW" sz="2400" b="1"/>
          </a:p>
          <a:p>
            <a:pPr algn="ctr"/>
            <a:r>
              <a:rPr kumimoji="0" lang="en-US" altLang="zh-HK" sz="2400" b="1"/>
              <a:t>(</a:t>
            </a:r>
            <a:r>
              <a:rPr kumimoji="0" lang="zh-TW" altLang="en-US" sz="2400" b="1"/>
              <a:t>正向</a:t>
            </a:r>
            <a:r>
              <a:rPr kumimoji="0" lang="en-US" altLang="zh-HK" sz="2400" b="1"/>
              <a:t>)</a:t>
            </a:r>
            <a:endParaRPr kumimoji="0" lang="zh-TW" altLang="en-US" sz="2400" b="1"/>
          </a:p>
        </p:txBody>
      </p:sp>
      <p:sp>
        <p:nvSpPr>
          <p:cNvPr id="32841" name="Rectangle 73"/>
          <p:cNvSpPr>
            <a:spLocks noChangeArrowheads="1"/>
          </p:cNvSpPr>
          <p:nvPr/>
        </p:nvSpPr>
        <p:spPr bwMode="auto">
          <a:xfrm>
            <a:off x="2899989" y="2274225"/>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上升</a:t>
            </a:r>
          </a:p>
        </p:txBody>
      </p:sp>
      <p:sp>
        <p:nvSpPr>
          <p:cNvPr id="32842" name="Rectangle 74"/>
          <p:cNvSpPr>
            <a:spLocks noChangeArrowheads="1"/>
          </p:cNvSpPr>
          <p:nvPr/>
        </p:nvSpPr>
        <p:spPr bwMode="auto">
          <a:xfrm>
            <a:off x="4917702" y="2274225"/>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向左移動</a:t>
            </a:r>
          </a:p>
        </p:txBody>
      </p:sp>
      <p:sp>
        <p:nvSpPr>
          <p:cNvPr id="32843" name="Rectangle 75"/>
          <p:cNvSpPr>
            <a:spLocks noChangeArrowheads="1"/>
          </p:cNvSpPr>
          <p:nvPr/>
        </p:nvSpPr>
        <p:spPr bwMode="auto">
          <a:xfrm>
            <a:off x="2901577" y="2731425"/>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下降</a:t>
            </a:r>
          </a:p>
        </p:txBody>
      </p:sp>
      <p:sp>
        <p:nvSpPr>
          <p:cNvPr id="32844" name="Rectangle 76"/>
          <p:cNvSpPr>
            <a:spLocks noChangeArrowheads="1"/>
          </p:cNvSpPr>
          <p:nvPr/>
        </p:nvSpPr>
        <p:spPr bwMode="auto">
          <a:xfrm>
            <a:off x="4917702" y="2706025"/>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向右移動</a:t>
            </a:r>
          </a:p>
        </p:txBody>
      </p:sp>
      <p:sp>
        <p:nvSpPr>
          <p:cNvPr id="32845" name="Rectangle 77"/>
          <p:cNvSpPr>
            <a:spLocks noChangeArrowheads="1"/>
          </p:cNvSpPr>
          <p:nvPr/>
        </p:nvSpPr>
        <p:spPr bwMode="auto">
          <a:xfrm>
            <a:off x="7367214" y="2731425"/>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增加</a:t>
            </a:r>
          </a:p>
        </p:txBody>
      </p:sp>
      <p:sp>
        <p:nvSpPr>
          <p:cNvPr id="32846" name="Rectangle 78"/>
          <p:cNvSpPr>
            <a:spLocks noChangeArrowheads="1"/>
          </p:cNvSpPr>
          <p:nvPr/>
        </p:nvSpPr>
        <p:spPr bwMode="auto">
          <a:xfrm>
            <a:off x="7365627" y="2274225"/>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kumimoji="0" lang="zh-TW" altLang="en-US" sz="2400"/>
              <a:t>減少</a:t>
            </a:r>
          </a:p>
        </p:txBody>
      </p:sp>
      <p:sp>
        <p:nvSpPr>
          <p:cNvPr id="38969" name="Rectangle 11"/>
          <p:cNvSpPr>
            <a:spLocks noChangeArrowheads="1"/>
          </p:cNvSpPr>
          <p:nvPr/>
        </p:nvSpPr>
        <p:spPr bwMode="auto">
          <a:xfrm>
            <a:off x="6554788" y="595114"/>
            <a:ext cx="1947862"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719138" indent="-719138">
              <a:defRPr kumimoji="1">
                <a:solidFill>
                  <a:schemeClr val="tx1"/>
                </a:solidFill>
                <a:latin typeface="Calibri" pitchFamily="34" charset="0"/>
                <a:ea typeface="新細明體" charset="-120"/>
              </a:defRPr>
            </a:lvl1pPr>
            <a:lvl2pPr marL="1096963" indent="-285750">
              <a:defRPr kumimoji="1">
                <a:solidFill>
                  <a:schemeClr val="tx1"/>
                </a:solidFill>
                <a:latin typeface="Calibri" pitchFamily="34" charset="0"/>
                <a:ea typeface="新細明體" charset="-120"/>
              </a:defRPr>
            </a:lvl2pPr>
            <a:lvl3pPr marL="1504950" indent="-228600">
              <a:defRPr kumimoji="1">
                <a:solidFill>
                  <a:schemeClr val="tx1"/>
                </a:solidFill>
                <a:latin typeface="Calibri" pitchFamily="34" charset="0"/>
                <a:ea typeface="新細明體" charset="-120"/>
              </a:defRPr>
            </a:lvl3pPr>
            <a:lvl4pPr marL="1912938" indent="-228600">
              <a:defRPr kumimoji="1">
                <a:solidFill>
                  <a:schemeClr val="tx1"/>
                </a:solidFill>
                <a:latin typeface="Calibri" pitchFamily="34" charset="0"/>
                <a:ea typeface="新細明體" charset="-120"/>
              </a:defRPr>
            </a:lvl4pPr>
            <a:lvl5pPr marL="2320925" indent="-228600">
              <a:defRPr kumimoji="1">
                <a:solidFill>
                  <a:schemeClr val="tx1"/>
                </a:solidFill>
                <a:latin typeface="Calibri" pitchFamily="34" charset="0"/>
                <a:ea typeface="新細明體" charset="-120"/>
              </a:defRPr>
            </a:lvl5pPr>
            <a:lvl6pPr marL="2778125" indent="-228600" eaLnBrk="0" fontAlgn="base" hangingPunct="0">
              <a:spcBef>
                <a:spcPct val="0"/>
              </a:spcBef>
              <a:spcAft>
                <a:spcPct val="0"/>
              </a:spcAft>
              <a:defRPr kumimoji="1">
                <a:solidFill>
                  <a:schemeClr val="tx1"/>
                </a:solidFill>
                <a:latin typeface="Calibri" pitchFamily="34" charset="0"/>
                <a:ea typeface="新細明體" charset="-120"/>
              </a:defRPr>
            </a:lvl6pPr>
            <a:lvl7pPr marL="3235325" indent="-228600" eaLnBrk="0" fontAlgn="base" hangingPunct="0">
              <a:spcBef>
                <a:spcPct val="0"/>
              </a:spcBef>
              <a:spcAft>
                <a:spcPct val="0"/>
              </a:spcAft>
              <a:defRPr kumimoji="1">
                <a:solidFill>
                  <a:schemeClr val="tx1"/>
                </a:solidFill>
                <a:latin typeface="Calibri" pitchFamily="34" charset="0"/>
                <a:ea typeface="新細明體" charset="-120"/>
              </a:defRPr>
            </a:lvl7pPr>
            <a:lvl8pPr marL="3692525" indent="-228600" eaLnBrk="0" fontAlgn="base" hangingPunct="0">
              <a:spcBef>
                <a:spcPct val="0"/>
              </a:spcBef>
              <a:spcAft>
                <a:spcPct val="0"/>
              </a:spcAft>
              <a:defRPr kumimoji="1">
                <a:solidFill>
                  <a:schemeClr val="tx1"/>
                </a:solidFill>
                <a:latin typeface="Calibri" pitchFamily="34" charset="0"/>
                <a:ea typeface="新細明體" charset="-120"/>
              </a:defRPr>
            </a:lvl8pPr>
            <a:lvl9pPr marL="4149725" indent="-228600" eaLnBrk="0" fontAlgn="base" hangingPunct="0">
              <a:spcBef>
                <a:spcPct val="0"/>
              </a:spcBef>
              <a:spcAft>
                <a:spcPct val="0"/>
              </a:spcAft>
              <a:defRPr kumimoji="1">
                <a:solidFill>
                  <a:schemeClr val="tx1"/>
                </a:solidFill>
                <a:latin typeface="Calibri" pitchFamily="34" charset="0"/>
                <a:ea typeface="新細明體" charset="-120"/>
              </a:defRPr>
            </a:lvl9pPr>
          </a:lstStyle>
          <a:p>
            <a:pPr eaLnBrk="1" hangingPunct="1"/>
            <a:r>
              <a:rPr lang="en-US" altLang="zh-TW">
                <a:latin typeface="Arial" charset="0"/>
              </a:rPr>
              <a:t>K</a:t>
            </a:r>
            <a:r>
              <a:rPr lang="en-US" altLang="zh-TW" baseline="-25000">
                <a:latin typeface="Arial" charset="0"/>
              </a:rPr>
              <a:t>c</a:t>
            </a:r>
            <a:r>
              <a:rPr lang="en-US" altLang="zh-TW">
                <a:latin typeface="Arial" charset="0"/>
              </a:rPr>
              <a:t> = </a:t>
            </a:r>
            <a:r>
              <a:rPr lang="en-US" altLang="zh-TW" baseline="40000">
                <a:latin typeface="Arial" charset="0"/>
              </a:rPr>
              <a:t>_____________</a:t>
            </a:r>
            <a:r>
              <a:rPr lang="en-US" altLang="zh-TW">
                <a:latin typeface="Arial" charset="0"/>
              </a:rPr>
              <a:t> </a:t>
            </a:r>
          </a:p>
        </p:txBody>
      </p:sp>
      <p:graphicFrame>
        <p:nvGraphicFramePr>
          <p:cNvPr id="38970" name="物件 1"/>
          <p:cNvGraphicFramePr>
            <a:graphicFrameLocks noChangeAspect="1"/>
          </p:cNvGraphicFramePr>
          <p:nvPr>
            <p:extLst>
              <p:ext uri="{D42A27DB-BD31-4B8C-83A1-F6EECF244321}">
                <p14:modId xmlns:p14="http://schemas.microsoft.com/office/powerpoint/2010/main" val="796190202"/>
              </p:ext>
            </p:extLst>
          </p:nvPr>
        </p:nvGraphicFramePr>
        <p:xfrm>
          <a:off x="7194550" y="447476"/>
          <a:ext cx="977900" cy="307975"/>
        </p:xfrm>
        <a:graphic>
          <a:graphicData uri="http://schemas.openxmlformats.org/presentationml/2006/ole">
            <mc:AlternateContent xmlns:mc="http://schemas.openxmlformats.org/markup-compatibility/2006">
              <mc:Choice xmlns:v="urn:schemas-microsoft-com:vml" Requires="v">
                <p:oleObj spid="_x0000_s97340" name="方程式" r:id="rId3" imgW="685800" imgH="215640" progId="Equation.3">
                  <p:embed/>
                </p:oleObj>
              </mc:Choice>
              <mc:Fallback>
                <p:oleObj name="方程式" r:id="rId3" imgW="68580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94550" y="447476"/>
                        <a:ext cx="9779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38971" name="物件 2"/>
          <p:cNvGraphicFramePr>
            <a:graphicFrameLocks noChangeAspect="1"/>
          </p:cNvGraphicFramePr>
          <p:nvPr>
            <p:extLst>
              <p:ext uri="{D42A27DB-BD31-4B8C-83A1-F6EECF244321}">
                <p14:modId xmlns:p14="http://schemas.microsoft.com/office/powerpoint/2010/main" val="2942354941"/>
              </p:ext>
            </p:extLst>
          </p:nvPr>
        </p:nvGraphicFramePr>
        <p:xfrm>
          <a:off x="7239000" y="736401"/>
          <a:ext cx="933450" cy="365125"/>
        </p:xfrm>
        <a:graphic>
          <a:graphicData uri="http://schemas.openxmlformats.org/presentationml/2006/ole">
            <mc:AlternateContent xmlns:mc="http://schemas.openxmlformats.org/markup-compatibility/2006">
              <mc:Choice xmlns:v="urn:schemas-microsoft-com:vml" Requires="v">
                <p:oleObj spid="_x0000_s97341" name="方程式" r:id="rId5" imgW="647640" imgH="241200" progId="Equation.3">
                  <p:embed/>
                </p:oleObj>
              </mc:Choice>
              <mc:Fallback>
                <p:oleObj name="方程式" r:id="rId5" imgW="647640" imgH="241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39000" y="736401"/>
                        <a:ext cx="9334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8972" name="Text Box 5"/>
          <p:cNvSpPr txBox="1">
            <a:spLocks noChangeArrowheads="1"/>
          </p:cNvSpPr>
          <p:nvPr/>
        </p:nvSpPr>
        <p:spPr bwMode="auto">
          <a:xfrm>
            <a:off x="750888" y="593526"/>
            <a:ext cx="4810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itchFamily="34" charset="0"/>
                <a:ea typeface="新細明體" charset="-120"/>
              </a:defRPr>
            </a:lvl1pPr>
            <a:lvl2pPr marL="742950" indent="-285750">
              <a:defRPr kumimoji="1">
                <a:solidFill>
                  <a:schemeClr val="tx1"/>
                </a:solidFill>
                <a:latin typeface="Calibri" pitchFamily="34" charset="0"/>
                <a:ea typeface="新細明體" charset="-120"/>
              </a:defRPr>
            </a:lvl2pPr>
            <a:lvl3pPr marL="1143000" indent="-228600">
              <a:defRPr kumimoji="1">
                <a:solidFill>
                  <a:schemeClr val="tx1"/>
                </a:solidFill>
                <a:latin typeface="Calibri" pitchFamily="34" charset="0"/>
                <a:ea typeface="新細明體" charset="-120"/>
              </a:defRPr>
            </a:lvl3pPr>
            <a:lvl4pPr marL="1600200" indent="-228600">
              <a:defRPr kumimoji="1">
                <a:solidFill>
                  <a:schemeClr val="tx1"/>
                </a:solidFill>
                <a:latin typeface="Calibri" pitchFamily="34" charset="0"/>
                <a:ea typeface="新細明體" charset="-120"/>
              </a:defRPr>
            </a:lvl4pPr>
            <a:lvl5pPr marL="2057400" indent="-228600">
              <a:defRPr kumimoji="1">
                <a:solidFill>
                  <a:schemeClr val="tx1"/>
                </a:solidFill>
                <a:latin typeface="Calibri" pitchFamily="34" charset="0"/>
                <a:ea typeface="新細明體" charset="-120"/>
              </a:defRPr>
            </a:lvl5pPr>
            <a:lvl6pPr marL="2514600" indent="-228600" eaLnBrk="0" fontAlgn="base" hangingPunct="0">
              <a:spcBef>
                <a:spcPct val="0"/>
              </a:spcBef>
              <a:spcAft>
                <a:spcPct val="0"/>
              </a:spcAft>
              <a:defRPr kumimoji="1">
                <a:solidFill>
                  <a:schemeClr val="tx1"/>
                </a:solidFill>
                <a:latin typeface="Calibri" pitchFamily="34" charset="0"/>
                <a:ea typeface="新細明體" charset="-120"/>
              </a:defRPr>
            </a:lvl6pPr>
            <a:lvl7pPr marL="2971800" indent="-228600" eaLnBrk="0" fontAlgn="base" hangingPunct="0">
              <a:spcBef>
                <a:spcPct val="0"/>
              </a:spcBef>
              <a:spcAft>
                <a:spcPct val="0"/>
              </a:spcAft>
              <a:defRPr kumimoji="1">
                <a:solidFill>
                  <a:schemeClr val="tx1"/>
                </a:solidFill>
                <a:latin typeface="Calibri" pitchFamily="34" charset="0"/>
                <a:ea typeface="新細明體" charset="-120"/>
              </a:defRPr>
            </a:lvl7pPr>
            <a:lvl8pPr marL="3429000" indent="-228600" eaLnBrk="0" fontAlgn="base" hangingPunct="0">
              <a:spcBef>
                <a:spcPct val="0"/>
              </a:spcBef>
              <a:spcAft>
                <a:spcPct val="0"/>
              </a:spcAft>
              <a:defRPr kumimoji="1">
                <a:solidFill>
                  <a:schemeClr val="tx1"/>
                </a:solidFill>
                <a:latin typeface="Calibri" pitchFamily="34" charset="0"/>
                <a:ea typeface="新細明體" charset="-120"/>
              </a:defRPr>
            </a:lvl8pPr>
            <a:lvl9pPr marL="3886200" indent="-228600" eaLnBrk="0" fontAlgn="base" hangingPunct="0">
              <a:spcBef>
                <a:spcPct val="0"/>
              </a:spcBef>
              <a:spcAft>
                <a:spcPct val="0"/>
              </a:spcAft>
              <a:defRPr kumimoji="1">
                <a:solidFill>
                  <a:schemeClr val="tx1"/>
                </a:solidFill>
                <a:latin typeface="Calibri" pitchFamily="34" charset="0"/>
                <a:ea typeface="新細明體" charset="-120"/>
              </a:defRPr>
            </a:lvl9pPr>
          </a:lstStyle>
          <a:p>
            <a:r>
              <a:rPr lang="en-US" altLang="zh-HK">
                <a:latin typeface="Arial" charset="0"/>
                <a:cs typeface="Arial" charset="0"/>
              </a:rPr>
              <a:t>2NO</a:t>
            </a:r>
            <a:r>
              <a:rPr lang="en-US" altLang="zh-HK" baseline="-25000">
                <a:latin typeface="Arial" charset="0"/>
                <a:cs typeface="Arial" charset="0"/>
              </a:rPr>
              <a:t>2</a:t>
            </a:r>
            <a:r>
              <a:rPr lang="en-US" altLang="zh-HK">
                <a:latin typeface="Arial" charset="0"/>
                <a:cs typeface="Arial" charset="0"/>
              </a:rPr>
              <a:t>(g)        N</a:t>
            </a:r>
            <a:r>
              <a:rPr lang="en-US" altLang="zh-HK" baseline="-25000">
                <a:latin typeface="Arial" charset="0"/>
                <a:cs typeface="Arial" charset="0"/>
              </a:rPr>
              <a:t>2</a:t>
            </a:r>
            <a:r>
              <a:rPr lang="en-US" altLang="zh-HK">
                <a:latin typeface="Arial" charset="0"/>
                <a:cs typeface="Arial" charset="0"/>
              </a:rPr>
              <a:t>O</a:t>
            </a:r>
            <a:r>
              <a:rPr lang="en-US" altLang="zh-HK" baseline="-25000">
                <a:latin typeface="Arial" charset="0"/>
                <a:cs typeface="Arial" charset="0"/>
              </a:rPr>
              <a:t>4</a:t>
            </a:r>
            <a:r>
              <a:rPr lang="en-US" altLang="zh-HK">
                <a:latin typeface="Arial" charset="0"/>
                <a:cs typeface="Arial" charset="0"/>
              </a:rPr>
              <a:t>(g)         </a:t>
            </a:r>
            <a:r>
              <a:rPr lang="el-GR" altLang="zh-HK">
                <a:latin typeface="Arial" charset="0"/>
                <a:cs typeface="Arial" charset="0"/>
                <a:sym typeface="Symbol" pitchFamily="18" charset="2"/>
              </a:rPr>
              <a:t></a:t>
            </a:r>
            <a:r>
              <a:rPr lang="en-US" altLang="zh-HK" i="1">
                <a:latin typeface="Arial" charset="0"/>
                <a:cs typeface="Arial" charset="0"/>
              </a:rPr>
              <a:t>H </a:t>
            </a:r>
            <a:r>
              <a:rPr lang="en-US" altLang="zh-HK">
                <a:latin typeface="Arial" charset="0"/>
                <a:cs typeface="Arial" charset="0"/>
              </a:rPr>
              <a:t>= </a:t>
            </a:r>
            <a:r>
              <a:rPr lang="en-US" altLang="zh-HK">
                <a:latin typeface="Arial" charset="0"/>
                <a:cs typeface="Arial" charset="0"/>
                <a:sym typeface="Symbol" pitchFamily="18" charset="2"/>
              </a:rPr>
              <a:t></a:t>
            </a:r>
            <a:r>
              <a:rPr lang="en-US" altLang="zh-HK">
                <a:latin typeface="Arial" charset="0"/>
                <a:cs typeface="Arial" charset="0"/>
              </a:rPr>
              <a:t>58 kJ mol</a:t>
            </a:r>
            <a:r>
              <a:rPr lang="en-US" altLang="zh-HK" baseline="30000">
                <a:latin typeface="Arial" charset="0"/>
                <a:cs typeface="Arial" charset="0"/>
              </a:rPr>
              <a:t>–1</a:t>
            </a:r>
            <a:endParaRPr lang="en-US" altLang="zh-TW" baseline="30000">
              <a:latin typeface="Arial" charset="0"/>
              <a:cs typeface="Arial" charset="0"/>
            </a:endParaRPr>
          </a:p>
        </p:txBody>
      </p:sp>
      <p:grpSp>
        <p:nvGrpSpPr>
          <p:cNvPr id="38973" name="群組 25"/>
          <p:cNvGrpSpPr>
            <a:grpSpLocks/>
          </p:cNvGrpSpPr>
          <p:nvPr/>
        </p:nvGrpSpPr>
        <p:grpSpPr bwMode="auto">
          <a:xfrm>
            <a:off x="1851025" y="739576"/>
            <a:ext cx="209550" cy="134938"/>
            <a:chOff x="6012160" y="2636912"/>
            <a:chExt cx="956357" cy="276710"/>
          </a:xfrm>
        </p:grpSpPr>
        <p:cxnSp>
          <p:nvCxnSpPr>
            <p:cNvPr id="59" name="直線接點 58"/>
            <p:cNvCxnSpPr/>
            <p:nvPr/>
          </p:nvCxnSpPr>
          <p:spPr>
            <a:xfrm>
              <a:off x="6012160" y="2708531"/>
              <a:ext cx="934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接點 59"/>
            <p:cNvCxnSpPr/>
            <p:nvPr/>
          </p:nvCxnSpPr>
          <p:spPr>
            <a:xfrm>
              <a:off x="6033898" y="2845258"/>
              <a:ext cx="9346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接點 60"/>
            <p:cNvCxnSpPr/>
            <p:nvPr/>
          </p:nvCxnSpPr>
          <p:spPr>
            <a:xfrm>
              <a:off x="6809124" y="2636912"/>
              <a:ext cx="137660" cy="716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接點 61"/>
            <p:cNvCxnSpPr/>
            <p:nvPr/>
          </p:nvCxnSpPr>
          <p:spPr>
            <a:xfrm>
              <a:off x="6033898" y="2842003"/>
              <a:ext cx="137655" cy="716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9582043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7"/>
          <p:cNvGrpSpPr>
            <a:grpSpLocks/>
          </p:cNvGrpSpPr>
          <p:nvPr/>
        </p:nvGrpSpPr>
        <p:grpSpPr bwMode="auto">
          <a:xfrm>
            <a:off x="6084888" y="2493665"/>
            <a:ext cx="2447925" cy="2841625"/>
            <a:chOff x="3833" y="1026"/>
            <a:chExt cx="1542" cy="1790"/>
          </a:xfrm>
        </p:grpSpPr>
        <p:graphicFrame>
          <p:nvGraphicFramePr>
            <p:cNvPr id="22550" name="Object 24"/>
            <p:cNvGraphicFramePr>
              <a:graphicFrameLocks noChangeAspect="1"/>
            </p:cNvGraphicFramePr>
            <p:nvPr/>
          </p:nvGraphicFramePr>
          <p:xfrm>
            <a:off x="3915" y="1026"/>
            <a:ext cx="1369" cy="1017"/>
          </p:xfrm>
          <a:graphic>
            <a:graphicData uri="http://schemas.openxmlformats.org/presentationml/2006/ole">
              <mc:AlternateContent xmlns:mc="http://schemas.openxmlformats.org/markup-compatibility/2006">
                <mc:Choice xmlns:v="urn:schemas-microsoft-com:vml" Requires="v">
                  <p:oleObj spid="_x0000_s11506" name="PBrush" r:id="rId3" imgW="3000000" imgH="2228571" progId="">
                    <p:embed/>
                  </p:oleObj>
                </mc:Choice>
                <mc:Fallback>
                  <p:oleObj name="PBrush" r:id="rId3" imgW="3000000" imgH="2228571"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15" y="1026"/>
                          <a:ext cx="1369" cy="10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551" name="Rectangle 16"/>
            <p:cNvSpPr>
              <a:spLocks noChangeArrowheads="1"/>
            </p:cNvSpPr>
            <p:nvPr/>
          </p:nvSpPr>
          <p:spPr bwMode="auto">
            <a:xfrm>
              <a:off x="4105" y="2233"/>
              <a:ext cx="30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ts val="500"/>
                </a:spcBef>
                <a:spcAft>
                  <a:spcPts val="500"/>
                </a:spcAft>
                <a:buFontTx/>
                <a:buNone/>
              </a:pPr>
              <a:r>
                <a:rPr lang="en-US" altLang="zh-TW" sz="2000" b="0">
                  <a:solidFill>
                    <a:srgbClr val="00B0F0"/>
                  </a:solidFill>
                </a:rPr>
                <a:t>2</a:t>
              </a:r>
              <a:endParaRPr lang="zh-TW" altLang="zh-TW" sz="2000">
                <a:solidFill>
                  <a:srgbClr val="00B0F0"/>
                </a:solidFill>
              </a:endParaRPr>
            </a:p>
          </p:txBody>
        </p:sp>
        <p:sp>
          <p:nvSpPr>
            <p:cNvPr id="22552" name="Rectangle 16"/>
            <p:cNvSpPr>
              <a:spLocks noChangeArrowheads="1"/>
            </p:cNvSpPr>
            <p:nvPr/>
          </p:nvSpPr>
          <p:spPr bwMode="auto">
            <a:xfrm>
              <a:off x="3833" y="2498"/>
              <a:ext cx="1542"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ts val="500"/>
                </a:spcBef>
                <a:spcAft>
                  <a:spcPts val="500"/>
                </a:spcAft>
                <a:buFontTx/>
                <a:buNone/>
              </a:pPr>
              <a:r>
                <a:rPr lang="zh-TW" altLang="en-US" sz="2000" b="0"/>
                <a:t>氯化氫分子 </a:t>
              </a:r>
              <a:r>
                <a:rPr lang="en-US" altLang="zh-TW" sz="2000" b="0">
                  <a:solidFill>
                    <a:srgbClr val="000000"/>
                  </a:solidFill>
                </a:rPr>
                <a:t>(HCl)</a:t>
              </a:r>
              <a:endParaRPr lang="zh-TW" altLang="zh-TW" sz="2000"/>
            </a:p>
          </p:txBody>
        </p:sp>
        <p:sp>
          <p:nvSpPr>
            <p:cNvPr id="22553" name="Rectangle 16"/>
            <p:cNvSpPr>
              <a:spLocks noChangeArrowheads="1"/>
            </p:cNvSpPr>
            <p:nvPr/>
          </p:nvSpPr>
          <p:spPr bwMode="auto">
            <a:xfrm>
              <a:off x="4558" y="2238"/>
              <a:ext cx="60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ts val="500"/>
                </a:spcBef>
                <a:spcAft>
                  <a:spcPts val="500"/>
                </a:spcAft>
                <a:buFontTx/>
                <a:buNone/>
              </a:pPr>
              <a:r>
                <a:rPr lang="en-US" altLang="zh-TW" sz="2000" b="0">
                  <a:solidFill>
                    <a:srgbClr val="00B0F0"/>
                  </a:solidFill>
                </a:rPr>
                <a:t>2,8,8</a:t>
              </a:r>
              <a:endParaRPr lang="zh-TW" altLang="zh-TW" sz="2000">
                <a:solidFill>
                  <a:srgbClr val="00B0F0"/>
                </a:solidFill>
              </a:endParaRPr>
            </a:p>
          </p:txBody>
        </p:sp>
      </p:grpSp>
      <p:grpSp>
        <p:nvGrpSpPr>
          <p:cNvPr id="3" name="Group 26"/>
          <p:cNvGrpSpPr>
            <a:grpSpLocks/>
          </p:cNvGrpSpPr>
          <p:nvPr/>
        </p:nvGrpSpPr>
        <p:grpSpPr bwMode="auto">
          <a:xfrm>
            <a:off x="5003800" y="1988840"/>
            <a:ext cx="3281363" cy="1152525"/>
            <a:chOff x="3152" y="663"/>
            <a:chExt cx="2067" cy="726"/>
          </a:xfrm>
        </p:grpSpPr>
        <p:sp>
          <p:nvSpPr>
            <p:cNvPr id="22548" name="文字方塊 2"/>
            <p:cNvSpPr txBox="1">
              <a:spLocks noChangeArrowheads="1"/>
            </p:cNvSpPr>
            <p:nvPr/>
          </p:nvSpPr>
          <p:spPr bwMode="auto">
            <a:xfrm>
              <a:off x="3152" y="663"/>
              <a:ext cx="2067" cy="27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000" b="0"/>
                <a:t>一對共用電子形成共價單鍵</a:t>
              </a:r>
              <a:endParaRPr lang="zh-TW" altLang="zh-TW" sz="2000"/>
            </a:p>
          </p:txBody>
        </p:sp>
        <p:cxnSp>
          <p:nvCxnSpPr>
            <p:cNvPr id="22549" name="AutoShape 18"/>
            <p:cNvCxnSpPr>
              <a:cxnSpLocks noChangeShapeType="1"/>
            </p:cNvCxnSpPr>
            <p:nvPr/>
          </p:nvCxnSpPr>
          <p:spPr bwMode="auto">
            <a:xfrm>
              <a:off x="4241" y="914"/>
              <a:ext cx="91" cy="475"/>
            </a:xfrm>
            <a:prstGeom prst="straightConnector1">
              <a:avLst/>
            </a:prstGeom>
            <a:noFill/>
            <a:ln w="9525">
              <a:solidFill>
                <a:srgbClr val="7F7F7F"/>
              </a:solidFill>
              <a:round/>
              <a:headEnd/>
              <a:tailEnd type="triangle" w="med" len="med"/>
            </a:ln>
            <a:extLst>
              <a:ext uri="{909E8E84-426E-40DD-AFC4-6F175D3DCCD1}">
                <a14:hiddenFill xmlns:a14="http://schemas.microsoft.com/office/drawing/2010/main">
                  <a:noFill/>
                </a14:hiddenFill>
              </a:ext>
            </a:extLst>
          </p:spPr>
        </p:cxnSp>
      </p:grpSp>
      <p:grpSp>
        <p:nvGrpSpPr>
          <p:cNvPr id="4" name="Group 25"/>
          <p:cNvGrpSpPr>
            <a:grpSpLocks/>
          </p:cNvGrpSpPr>
          <p:nvPr/>
        </p:nvGrpSpPr>
        <p:grpSpPr bwMode="auto">
          <a:xfrm>
            <a:off x="7137400" y="3460453"/>
            <a:ext cx="1971675" cy="1082675"/>
            <a:chOff x="4496" y="1635"/>
            <a:chExt cx="1242" cy="682"/>
          </a:xfrm>
        </p:grpSpPr>
        <p:sp>
          <p:nvSpPr>
            <p:cNvPr id="22546" name="文字方塊 2"/>
            <p:cNvSpPr txBox="1">
              <a:spLocks noChangeArrowheads="1"/>
            </p:cNvSpPr>
            <p:nvPr/>
          </p:nvSpPr>
          <p:spPr bwMode="auto">
            <a:xfrm>
              <a:off x="4496" y="2022"/>
              <a:ext cx="1242" cy="295"/>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latin typeface="新細明體" pitchFamily="18" charset="-120"/>
                </a:rPr>
                <a:t>一個孤電子對</a:t>
              </a:r>
              <a:endParaRPr lang="zh-TW" altLang="zh-TW" sz="2000"/>
            </a:p>
          </p:txBody>
        </p:sp>
        <p:cxnSp>
          <p:nvCxnSpPr>
            <p:cNvPr id="22547" name="AutoShape 19"/>
            <p:cNvCxnSpPr>
              <a:cxnSpLocks noChangeShapeType="1"/>
            </p:cNvCxnSpPr>
            <p:nvPr/>
          </p:nvCxnSpPr>
          <p:spPr bwMode="auto">
            <a:xfrm flipH="1" flipV="1">
              <a:off x="5252" y="1635"/>
              <a:ext cx="123" cy="389"/>
            </a:xfrm>
            <a:prstGeom prst="straightConnector1">
              <a:avLst/>
            </a:prstGeom>
            <a:noFill/>
            <a:ln w="9525">
              <a:solidFill>
                <a:srgbClr val="7F7F7F"/>
              </a:solidFill>
              <a:round/>
              <a:headEnd/>
              <a:tailEnd type="triangle" w="med" len="med"/>
            </a:ln>
            <a:extLst>
              <a:ext uri="{909E8E84-426E-40DD-AFC4-6F175D3DCCD1}">
                <a14:hiddenFill xmlns:a14="http://schemas.microsoft.com/office/drawing/2010/main">
                  <a:noFill/>
                </a14:hiddenFill>
              </a:ext>
            </a:extLst>
          </p:spPr>
        </p:cxnSp>
      </p:grpSp>
      <p:grpSp>
        <p:nvGrpSpPr>
          <p:cNvPr id="5" name="Group 23"/>
          <p:cNvGrpSpPr>
            <a:grpSpLocks/>
          </p:cNvGrpSpPr>
          <p:nvPr/>
        </p:nvGrpSpPr>
        <p:grpSpPr bwMode="auto">
          <a:xfrm>
            <a:off x="1908175" y="2815928"/>
            <a:ext cx="4176713" cy="790575"/>
            <a:chOff x="1202" y="1229"/>
            <a:chExt cx="2631" cy="498"/>
          </a:xfrm>
        </p:grpSpPr>
        <p:sp>
          <p:nvSpPr>
            <p:cNvPr id="22543" name="文字方塊 2"/>
            <p:cNvSpPr txBox="1">
              <a:spLocks noChangeArrowheads="1"/>
            </p:cNvSpPr>
            <p:nvPr/>
          </p:nvSpPr>
          <p:spPr bwMode="auto">
            <a:xfrm>
              <a:off x="2785" y="1229"/>
              <a:ext cx="1048" cy="272"/>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sz="2000" b="0">
                  <a:solidFill>
                    <a:srgbClr val="000000"/>
                  </a:solidFill>
                </a:rPr>
                <a:t>共用電子</a:t>
              </a:r>
              <a:endParaRPr lang="zh-TW" altLang="zh-TW" sz="2000"/>
            </a:p>
          </p:txBody>
        </p:sp>
        <p:sp>
          <p:nvSpPr>
            <p:cNvPr id="22544" name="文字方塊 2"/>
            <p:cNvSpPr txBox="1">
              <a:spLocks noChangeArrowheads="1"/>
            </p:cNvSpPr>
            <p:nvPr/>
          </p:nvSpPr>
          <p:spPr bwMode="auto">
            <a:xfrm>
              <a:off x="1202" y="1400"/>
              <a:ext cx="266" cy="327"/>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en-US" altLang="zh-TW" sz="2000" b="0">
                  <a:solidFill>
                    <a:srgbClr val="000000"/>
                  </a:solidFill>
                </a:rPr>
                <a:t>+</a:t>
              </a:r>
              <a:endParaRPr lang="zh-TW" altLang="zh-TW" sz="2000"/>
            </a:p>
          </p:txBody>
        </p:sp>
        <p:sp>
          <p:nvSpPr>
            <p:cNvPr id="22545" name="AutoShape 38"/>
            <p:cNvSpPr>
              <a:spLocks noChangeArrowheads="1"/>
            </p:cNvSpPr>
            <p:nvPr/>
          </p:nvSpPr>
          <p:spPr bwMode="auto">
            <a:xfrm>
              <a:off x="3012" y="1501"/>
              <a:ext cx="549" cy="134"/>
            </a:xfrm>
            <a:prstGeom prst="rightArrow">
              <a:avLst>
                <a:gd name="adj1" fmla="val 50000"/>
                <a:gd name="adj2" fmla="val 100870"/>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2000"/>
            </a:p>
          </p:txBody>
        </p:sp>
      </p:grpSp>
      <p:grpSp>
        <p:nvGrpSpPr>
          <p:cNvPr id="6" name="Group 20"/>
          <p:cNvGrpSpPr>
            <a:grpSpLocks/>
          </p:cNvGrpSpPr>
          <p:nvPr/>
        </p:nvGrpSpPr>
        <p:grpSpPr bwMode="auto">
          <a:xfrm>
            <a:off x="-36513" y="2998490"/>
            <a:ext cx="2089151" cy="1949450"/>
            <a:chOff x="-23" y="1344"/>
            <a:chExt cx="1316" cy="1228"/>
          </a:xfrm>
        </p:grpSpPr>
        <p:sp>
          <p:nvSpPr>
            <p:cNvPr id="22541" name="Rectangle 16"/>
            <p:cNvSpPr>
              <a:spLocks noChangeArrowheads="1"/>
            </p:cNvSpPr>
            <p:nvPr/>
          </p:nvSpPr>
          <p:spPr bwMode="auto">
            <a:xfrm>
              <a:off x="-23" y="2063"/>
              <a:ext cx="1316"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ts val="500"/>
                </a:spcBef>
                <a:spcAft>
                  <a:spcPts val="500"/>
                </a:spcAft>
                <a:buFontTx/>
                <a:buNone/>
              </a:pPr>
              <a:r>
                <a:rPr lang="en-US" altLang="zh-TW" sz="2000" b="0">
                  <a:solidFill>
                    <a:srgbClr val="00B0F0"/>
                  </a:solidFill>
                </a:rPr>
                <a:t>1</a:t>
              </a:r>
            </a:p>
            <a:p>
              <a:pPr algn="ctr" eaLnBrk="1" hangingPunct="1">
                <a:spcBef>
                  <a:spcPts val="500"/>
                </a:spcBef>
                <a:spcAft>
                  <a:spcPts val="500"/>
                </a:spcAft>
                <a:buFontTx/>
                <a:buNone/>
              </a:pPr>
              <a:r>
                <a:rPr lang="zh-TW" altLang="en-US" sz="2000" b="0">
                  <a:solidFill>
                    <a:srgbClr val="000000"/>
                  </a:solidFill>
                </a:rPr>
                <a:t>氫原子 </a:t>
              </a:r>
              <a:r>
                <a:rPr lang="en-US" altLang="zh-TW" sz="2000" b="0">
                  <a:solidFill>
                    <a:srgbClr val="000000"/>
                  </a:solidFill>
                </a:rPr>
                <a:t>(H)</a:t>
              </a:r>
              <a:endParaRPr lang="zh-TW" altLang="zh-TW" sz="2000"/>
            </a:p>
          </p:txBody>
        </p:sp>
        <p:graphicFrame>
          <p:nvGraphicFramePr>
            <p:cNvPr id="22542" name="Object 18"/>
            <p:cNvGraphicFramePr>
              <a:graphicFrameLocks noChangeAspect="1"/>
            </p:cNvGraphicFramePr>
            <p:nvPr/>
          </p:nvGraphicFramePr>
          <p:xfrm>
            <a:off x="340" y="1344"/>
            <a:ext cx="544" cy="468"/>
          </p:xfrm>
          <a:graphic>
            <a:graphicData uri="http://schemas.openxmlformats.org/presentationml/2006/ole">
              <mc:AlternateContent xmlns:mc="http://schemas.openxmlformats.org/markup-compatibility/2006">
                <mc:Choice xmlns:v="urn:schemas-microsoft-com:vml" Requires="v">
                  <p:oleObj spid="_x0000_s11507" name="PBrush" r:id="rId5" imgW="1228571" imgH="1057423" progId="">
                    <p:embed/>
                  </p:oleObj>
                </mc:Choice>
                <mc:Fallback>
                  <p:oleObj name="PBrush" r:id="rId5" imgW="1228571" imgH="1057423"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0" y="1344"/>
                          <a:ext cx="544" cy="4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12" name="矩形 11"/>
          <p:cNvSpPr/>
          <p:nvPr/>
        </p:nvSpPr>
        <p:spPr>
          <a:xfrm>
            <a:off x="323850" y="749647"/>
            <a:ext cx="3783013" cy="519113"/>
          </a:xfrm>
          <a:prstGeom prst="rect">
            <a:avLst/>
          </a:prstGeom>
        </p:spPr>
        <p:txBody>
          <a:bodyPr wrap="none">
            <a:spAutoFit/>
          </a:bodyPr>
          <a:lstStyle/>
          <a:p>
            <a:pPr marL="534988" indent="-534988" eaLnBrk="1" hangingPunct="1">
              <a:buFontTx/>
              <a:buBlip>
                <a:blip r:embed="rId7"/>
              </a:buBlip>
              <a:defRPr/>
            </a:pPr>
            <a:r>
              <a:rPr lang="zh-TW" altLang="en-US" sz="2800" b="0" dirty="0">
                <a:latin typeface="+mj-lt"/>
              </a:rPr>
              <a:t>例子：氯化氫 </a:t>
            </a:r>
            <a:r>
              <a:rPr lang="en-US" altLang="zh-TW" sz="2800" b="0" dirty="0">
                <a:latin typeface="+mj-lt"/>
              </a:rPr>
              <a:t>(</a:t>
            </a:r>
            <a:r>
              <a:rPr lang="en-US" altLang="zh-TW" sz="2800" b="0" dirty="0" err="1">
                <a:latin typeface="+mj-lt"/>
              </a:rPr>
              <a:t>HCl</a:t>
            </a:r>
            <a:r>
              <a:rPr lang="en-US" altLang="zh-TW" sz="2800" b="0" dirty="0">
                <a:latin typeface="+mj-lt"/>
              </a:rPr>
              <a:t>)</a:t>
            </a:r>
          </a:p>
        </p:txBody>
      </p:sp>
      <p:grpSp>
        <p:nvGrpSpPr>
          <p:cNvPr id="7" name="Group 22"/>
          <p:cNvGrpSpPr>
            <a:grpSpLocks/>
          </p:cNvGrpSpPr>
          <p:nvPr/>
        </p:nvGrpSpPr>
        <p:grpSpPr bwMode="auto">
          <a:xfrm>
            <a:off x="2557463" y="2573040"/>
            <a:ext cx="2087562" cy="2386013"/>
            <a:chOff x="1611" y="1076"/>
            <a:chExt cx="1315" cy="1503"/>
          </a:xfrm>
        </p:grpSpPr>
        <p:sp>
          <p:nvSpPr>
            <p:cNvPr id="22539" name="Rectangle 16"/>
            <p:cNvSpPr>
              <a:spLocks noChangeArrowheads="1"/>
            </p:cNvSpPr>
            <p:nvPr/>
          </p:nvSpPr>
          <p:spPr bwMode="auto">
            <a:xfrm>
              <a:off x="1611" y="2069"/>
              <a:ext cx="1315" cy="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ts val="500"/>
                </a:spcBef>
                <a:spcAft>
                  <a:spcPts val="500"/>
                </a:spcAft>
                <a:buFontTx/>
                <a:buNone/>
              </a:pPr>
              <a:r>
                <a:rPr lang="en-US" altLang="zh-TW" sz="2000" b="0">
                  <a:solidFill>
                    <a:srgbClr val="00B0F0"/>
                  </a:solidFill>
                </a:rPr>
                <a:t>2,8,7</a:t>
              </a:r>
            </a:p>
            <a:p>
              <a:pPr algn="ctr" eaLnBrk="1" hangingPunct="1">
                <a:spcBef>
                  <a:spcPts val="500"/>
                </a:spcBef>
                <a:spcAft>
                  <a:spcPts val="500"/>
                </a:spcAft>
                <a:buFontTx/>
                <a:buNone/>
              </a:pPr>
              <a:r>
                <a:rPr lang="zh-TW" altLang="en-US" sz="2000" b="0"/>
                <a:t>氯</a:t>
              </a:r>
              <a:r>
                <a:rPr lang="zh-TW" altLang="en-US" sz="2000" b="0">
                  <a:solidFill>
                    <a:srgbClr val="000000"/>
                  </a:solidFill>
                </a:rPr>
                <a:t>原子 </a:t>
              </a:r>
              <a:r>
                <a:rPr lang="en-US" altLang="zh-TW" sz="2000" b="0">
                  <a:solidFill>
                    <a:srgbClr val="000000"/>
                  </a:solidFill>
                </a:rPr>
                <a:t>(Cl)</a:t>
              </a:r>
              <a:endParaRPr lang="zh-TW" altLang="zh-TW" sz="2000"/>
            </a:p>
          </p:txBody>
        </p:sp>
        <p:graphicFrame>
          <p:nvGraphicFramePr>
            <p:cNvPr id="22540" name="Object 21"/>
            <p:cNvGraphicFramePr>
              <a:graphicFrameLocks noChangeAspect="1"/>
            </p:cNvGraphicFramePr>
            <p:nvPr/>
          </p:nvGraphicFramePr>
          <p:xfrm>
            <a:off x="1700" y="1076"/>
            <a:ext cx="1044" cy="993"/>
          </p:xfrm>
          <a:graphic>
            <a:graphicData uri="http://schemas.openxmlformats.org/presentationml/2006/ole">
              <mc:AlternateContent xmlns:mc="http://schemas.openxmlformats.org/markup-compatibility/2006">
                <mc:Choice xmlns:v="urn:schemas-microsoft-com:vml" Requires="v">
                  <p:oleObj spid="_x0000_s11508" name="PBrush" r:id="rId8" imgW="2362530" imgH="2247619" progId="">
                    <p:embed/>
                  </p:oleObj>
                </mc:Choice>
                <mc:Fallback>
                  <p:oleObj name="PBrush" r:id="rId8" imgW="2362530" imgH="2247619" progId="">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00" y="1076"/>
                          <a:ext cx="1044" cy="9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Tree>
    <p:extLst>
      <p:ext uri="{BB962C8B-B14F-4D97-AF65-F5344CB8AC3E}">
        <p14:creationId xmlns:p14="http://schemas.microsoft.com/office/powerpoint/2010/main" val="2543310720"/>
      </p:ext>
    </p:extLst>
  </p:cSld>
  <p:clrMapOvr>
    <a:masterClrMapping/>
  </p:clrMapOvr>
  <p:timing>
    <p:tnLst>
      <p:par>
        <p:cTn id="1" dur="indefinite" restart="never" nodeType="tmRoot"/>
      </p:par>
    </p:tnLst>
  </p:timing>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Rectangle 4"/>
          <p:cNvSpPr>
            <a:spLocks noChangeArrowheads="1"/>
          </p:cNvSpPr>
          <p:nvPr/>
        </p:nvSpPr>
        <p:spPr bwMode="auto">
          <a:xfrm>
            <a:off x="2594074" y="3219698"/>
            <a:ext cx="3994150"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600" b="1">
                <a:solidFill>
                  <a:srgbClr val="800080"/>
                </a:solidFill>
              </a:rPr>
              <a:t>特定同系列的簡介</a:t>
            </a:r>
            <a:endParaRPr lang="en-US" altLang="zh-TW" sz="3600" b="1">
              <a:solidFill>
                <a:srgbClr val="800080"/>
              </a:solidFill>
            </a:endParaRPr>
          </a:p>
        </p:txBody>
      </p:sp>
      <p:sp>
        <p:nvSpPr>
          <p:cNvPr id="6" name="Rectangle 3"/>
          <p:cNvSpPr>
            <a:spLocks noChangeArrowheads="1"/>
          </p:cNvSpPr>
          <p:nvPr/>
        </p:nvSpPr>
        <p:spPr bwMode="auto">
          <a:xfrm>
            <a:off x="3264371" y="1919982"/>
            <a:ext cx="2351087" cy="769937"/>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ea typeface="新細明體" pitchFamily="18" charset="-120"/>
              </a:rPr>
              <a:t>第 </a:t>
            </a:r>
            <a:r>
              <a:rPr lang="en-US" altLang="zh-TW" sz="4400" b="1" dirty="0">
                <a:solidFill>
                  <a:schemeClr val="bg1"/>
                </a:solidFill>
                <a:effectLst>
                  <a:outerShdw blurRad="38100" dist="38100" dir="2700000" algn="tl">
                    <a:srgbClr val="000000"/>
                  </a:outerShdw>
                </a:effectLst>
                <a:ea typeface="新細明體" pitchFamily="18" charset="-120"/>
              </a:rPr>
              <a:t>42</a:t>
            </a:r>
            <a:r>
              <a:rPr lang="en-US" altLang="zh-TW" sz="4400" b="1" dirty="0">
                <a:solidFill>
                  <a:srgbClr val="FFFF00"/>
                </a:solidFill>
                <a:effectLst>
                  <a:outerShdw blurRad="38100" dist="38100" dir="2700000" algn="tl">
                    <a:srgbClr val="000000"/>
                  </a:outerShdw>
                </a:effectLst>
                <a:ea typeface="新細明體" pitchFamily="18" charset="-120"/>
              </a:rPr>
              <a:t> </a:t>
            </a:r>
            <a:r>
              <a:rPr lang="zh-TW" altLang="en-US" sz="4400" b="1" dirty="0">
                <a:solidFill>
                  <a:srgbClr val="FFFF00"/>
                </a:solidFill>
                <a:effectLst>
                  <a:outerShdw blurRad="38100" dist="38100" dir="2700000" algn="tl">
                    <a:srgbClr val="000000"/>
                  </a:outerShdw>
                </a:effectLst>
                <a:ea typeface="新細明體" pitchFamily="18" charset="-120"/>
              </a:rPr>
              <a:t>章</a:t>
            </a:r>
            <a:endParaRPr kumimoji="0" lang="en-US" altLang="zh-TW" sz="4400" b="1" dirty="0">
              <a:solidFill>
                <a:srgbClr val="FFFF00"/>
              </a:solidFill>
              <a:effectLst>
                <a:outerShdw blurRad="38100" dist="38100" dir="2700000" algn="tl">
                  <a:srgbClr val="000000"/>
                </a:outerShdw>
              </a:effectLst>
              <a:latin typeface="+mn-lt"/>
              <a:ea typeface="+mn-ea"/>
            </a:endParaRPr>
          </a:p>
        </p:txBody>
      </p:sp>
    </p:spTree>
    <p:extLst>
      <p:ext uri="{BB962C8B-B14F-4D97-AF65-F5344CB8AC3E}">
        <p14:creationId xmlns:p14="http://schemas.microsoft.com/office/powerpoint/2010/main" val="1376434323"/>
      </p:ext>
    </p:extLst>
  </p:cSld>
  <p:clrMapOvr>
    <a:masterClrMapping/>
  </p:clrMapOvr>
  <p:timing>
    <p:tnLst>
      <p:par>
        <p:cTn id="1" dur="indefinite" restart="never" nodeType="tmRoot"/>
      </p:par>
    </p:tnLst>
  </p:timing>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5"/>
          <p:cNvSpPr>
            <a:spLocks noChangeArrowheads="1"/>
          </p:cNvSpPr>
          <p:nvPr/>
        </p:nvSpPr>
        <p:spPr bwMode="auto">
          <a:xfrm>
            <a:off x="539328" y="393155"/>
            <a:ext cx="698500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01700" indent="-9017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kumimoji="0" lang="zh-TW" altLang="en-US" sz="3200" b="1" dirty="0" smtClean="0">
                <a:solidFill>
                  <a:srgbClr val="800080"/>
                </a:solidFill>
                <a:cs typeface="Arial" charset="0"/>
              </a:rPr>
              <a:t>同</a:t>
            </a:r>
            <a:r>
              <a:rPr kumimoji="0" lang="zh-TW" altLang="en-US" sz="3200" b="1" dirty="0">
                <a:solidFill>
                  <a:srgbClr val="800080"/>
                </a:solidFill>
                <a:cs typeface="Arial" charset="0"/>
              </a:rPr>
              <a:t>系列的系統命名法和物理性質</a:t>
            </a:r>
            <a:endParaRPr kumimoji="0" lang="en-US" altLang="zh-TW" sz="3200" b="1" dirty="0">
              <a:solidFill>
                <a:srgbClr val="800080"/>
              </a:solidFill>
              <a:cs typeface="Arial" charset="0"/>
            </a:endParaRPr>
          </a:p>
        </p:txBody>
      </p:sp>
      <p:sp>
        <p:nvSpPr>
          <p:cNvPr id="6" name="Rectangle 4"/>
          <p:cNvSpPr>
            <a:spLocks noChangeArrowheads="1"/>
          </p:cNvSpPr>
          <p:nvPr/>
        </p:nvSpPr>
        <p:spPr bwMode="auto">
          <a:xfrm>
            <a:off x="538237" y="1188616"/>
            <a:ext cx="3241675"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66"/>
                </a:solidFill>
                <a:latin typeface="+mj-lt"/>
                <a:ea typeface="新細明體" pitchFamily="18" charset="-120"/>
              </a:rPr>
              <a:t>烷烴的物理性質</a:t>
            </a:r>
            <a:endParaRPr lang="en-US" altLang="zh-TW" sz="3200" b="1" dirty="0">
              <a:solidFill>
                <a:srgbClr val="CC0066"/>
              </a:solidFill>
              <a:latin typeface="+mj-lt"/>
              <a:ea typeface="新細明體" pitchFamily="18" charset="-120"/>
            </a:endParaRPr>
          </a:p>
        </p:txBody>
      </p:sp>
      <p:graphicFrame>
        <p:nvGraphicFramePr>
          <p:cNvPr id="7" name="Object 14"/>
          <p:cNvGraphicFramePr>
            <a:graphicFrameLocks noChangeAspect="1"/>
          </p:cNvGraphicFramePr>
          <p:nvPr>
            <p:extLst>
              <p:ext uri="{D42A27DB-BD31-4B8C-83A1-F6EECF244321}">
                <p14:modId xmlns:p14="http://schemas.microsoft.com/office/powerpoint/2010/main" val="1842590225"/>
              </p:ext>
            </p:extLst>
          </p:nvPr>
        </p:nvGraphicFramePr>
        <p:xfrm>
          <a:off x="2267471" y="2420888"/>
          <a:ext cx="4213225" cy="3756025"/>
        </p:xfrm>
        <a:graphic>
          <a:graphicData uri="http://schemas.openxmlformats.org/presentationml/2006/ole">
            <mc:AlternateContent xmlns:mc="http://schemas.openxmlformats.org/markup-compatibility/2006">
              <mc:Choice xmlns:v="urn:schemas-microsoft-com:vml" Requires="v">
                <p:oleObj spid="_x0000_s98334" name="PBrush" r:id="rId3" imgW="6676190" imgH="5952381" progId="">
                  <p:embed/>
                </p:oleObj>
              </mc:Choice>
              <mc:Fallback>
                <p:oleObj name="PBrush" r:id="rId3" imgW="6676190" imgH="5952381"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7471" y="2420888"/>
                        <a:ext cx="4213225" cy="3756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8"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67471" y="2420888"/>
            <a:ext cx="4032250"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矩形 3"/>
          <p:cNvSpPr>
            <a:spLocks noChangeArrowheads="1"/>
          </p:cNvSpPr>
          <p:nvPr/>
        </p:nvSpPr>
        <p:spPr bwMode="auto">
          <a:xfrm>
            <a:off x="6444183" y="3428951"/>
            <a:ext cx="18002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分子中碳原子的數目</a:t>
            </a:r>
          </a:p>
        </p:txBody>
      </p:sp>
      <p:sp>
        <p:nvSpPr>
          <p:cNvPr id="11" name="矩形 4"/>
          <p:cNvSpPr>
            <a:spLocks noChangeArrowheads="1"/>
          </p:cNvSpPr>
          <p:nvPr/>
        </p:nvSpPr>
        <p:spPr bwMode="auto">
          <a:xfrm>
            <a:off x="1287983" y="3355926"/>
            <a:ext cx="6921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沸</a:t>
            </a:r>
          </a:p>
          <a:p>
            <a:pPr algn="ctr" eaLnBrk="1" hangingPunct="1"/>
            <a:r>
              <a:rPr lang="zh-TW" altLang="en-US" sz="2000"/>
              <a:t>點</a:t>
            </a:r>
            <a:endParaRPr lang="en-US" altLang="zh-TW" sz="2000"/>
          </a:p>
          <a:p>
            <a:pPr algn="ctr" eaLnBrk="1" hangingPunct="1"/>
            <a:r>
              <a:rPr lang="en-US" altLang="zh-TW" sz="2000"/>
              <a:t>(°C)</a:t>
            </a:r>
            <a:endParaRPr lang="zh-TW" altLang="en-US" sz="2000"/>
          </a:p>
        </p:txBody>
      </p:sp>
    </p:spTree>
    <p:extLst>
      <p:ext uri="{BB962C8B-B14F-4D97-AF65-F5344CB8AC3E}">
        <p14:creationId xmlns:p14="http://schemas.microsoft.com/office/powerpoint/2010/main" val="601622696"/>
      </p:ext>
    </p:extLst>
  </p:cSld>
  <p:clrMapOvr>
    <a:masterClrMapping/>
  </p:clrMapOvr>
  <p:timing>
    <p:tnLst>
      <p:par>
        <p:cTn id="1" dur="indefinite" restart="never" nodeType="tmRoot"/>
      </p:par>
    </p:tnLst>
  </p:timing>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矩形 1"/>
          <p:cNvSpPr>
            <a:spLocks noChangeArrowheads="1"/>
          </p:cNvSpPr>
          <p:nvPr/>
        </p:nvSpPr>
        <p:spPr bwMode="auto">
          <a:xfrm>
            <a:off x="179388" y="475257"/>
            <a:ext cx="23796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1. </a:t>
            </a:r>
            <a:r>
              <a:rPr lang="zh-TW" altLang="en-US" sz="2800" b="1"/>
              <a:t>沸點和熔點</a:t>
            </a:r>
          </a:p>
        </p:txBody>
      </p:sp>
      <p:sp>
        <p:nvSpPr>
          <p:cNvPr id="3" name="Rectangle 38"/>
          <p:cNvSpPr>
            <a:spLocks noChangeArrowheads="1"/>
          </p:cNvSpPr>
          <p:nvPr/>
        </p:nvSpPr>
        <p:spPr bwMode="auto">
          <a:xfrm>
            <a:off x="250825" y="1124545"/>
            <a:ext cx="88566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取決於它們的</a:t>
            </a:r>
            <a:r>
              <a:rPr lang="zh-TW" altLang="en-US" sz="2800" b="1"/>
              <a:t>分子間引力的強度</a:t>
            </a:r>
            <a:endParaRPr kumimoji="0" lang="en-US" altLang="zh-TW" sz="2800" b="1">
              <a:solidFill>
                <a:srgbClr val="3399FF"/>
              </a:solidFill>
              <a:cs typeface="Arial" charset="0"/>
            </a:endParaRPr>
          </a:p>
        </p:txBody>
      </p:sp>
      <p:sp>
        <p:nvSpPr>
          <p:cNvPr id="6" name="矩形 5"/>
          <p:cNvSpPr>
            <a:spLocks noChangeArrowheads="1"/>
          </p:cNvSpPr>
          <p:nvPr/>
        </p:nvSpPr>
        <p:spPr bwMode="auto">
          <a:xfrm>
            <a:off x="250825" y="3120032"/>
            <a:ext cx="87122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因此，烷烴的沸點和熔點較相對分子質量相若的其他碳化合物 </a:t>
            </a:r>
            <a:r>
              <a:rPr lang="zh-TW" altLang="en-US" sz="3200" b="1">
                <a:solidFill>
                  <a:srgbClr val="3399FF"/>
                </a:solidFill>
              </a:rPr>
              <a:t>低</a:t>
            </a:r>
            <a:r>
              <a:rPr lang="zh-TW" altLang="en-US" sz="2800"/>
              <a:t>。</a:t>
            </a:r>
            <a:endParaRPr lang="zh-TW" altLang="en-US" sz="2800">
              <a:solidFill>
                <a:srgbClr val="3399FF"/>
              </a:solidFill>
            </a:endParaRPr>
          </a:p>
        </p:txBody>
      </p:sp>
      <p:grpSp>
        <p:nvGrpSpPr>
          <p:cNvPr id="2" name="Group 22"/>
          <p:cNvGrpSpPr>
            <a:grpSpLocks/>
          </p:cNvGrpSpPr>
          <p:nvPr/>
        </p:nvGrpSpPr>
        <p:grpSpPr bwMode="auto">
          <a:xfrm>
            <a:off x="250825" y="1969095"/>
            <a:ext cx="8712200" cy="1036637"/>
            <a:chOff x="158" y="1059"/>
            <a:chExt cx="5488" cy="653"/>
          </a:xfrm>
        </p:grpSpPr>
        <p:sp>
          <p:nvSpPr>
            <p:cNvPr id="7" name="矩形 3"/>
            <p:cNvSpPr>
              <a:spLocks noChangeArrowheads="1"/>
            </p:cNvSpPr>
            <p:nvPr/>
          </p:nvSpPr>
          <p:spPr bwMode="auto">
            <a:xfrm>
              <a:off x="158" y="1059"/>
              <a:ext cx="5488"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烷烴分子是            的，分子間只有</a:t>
              </a:r>
            </a:p>
            <a:p>
              <a:pPr eaLnBrk="1" hangingPunct="1"/>
              <a:r>
                <a:rPr lang="zh-TW" altLang="en-US" sz="2800"/>
                <a:t>                    。</a:t>
              </a:r>
              <a:endParaRPr lang="zh-TW" altLang="en-US" sz="2800" b="1">
                <a:solidFill>
                  <a:srgbClr val="3399FF"/>
                </a:solidFill>
              </a:endParaRPr>
            </a:p>
          </p:txBody>
        </p:sp>
        <p:sp>
          <p:nvSpPr>
            <p:cNvPr id="15373" name="Rectangle 20"/>
            <p:cNvSpPr>
              <a:spLocks noChangeArrowheads="1"/>
            </p:cNvSpPr>
            <p:nvPr/>
          </p:nvSpPr>
          <p:spPr bwMode="auto">
            <a:xfrm>
              <a:off x="1638" y="1062"/>
              <a:ext cx="78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a:t>非極性</a:t>
              </a:r>
            </a:p>
          </p:txBody>
        </p:sp>
        <p:sp>
          <p:nvSpPr>
            <p:cNvPr id="15374" name="Rectangle 21"/>
            <p:cNvSpPr>
              <a:spLocks noChangeArrowheads="1"/>
            </p:cNvSpPr>
            <p:nvPr/>
          </p:nvSpPr>
          <p:spPr bwMode="auto">
            <a:xfrm>
              <a:off x="476" y="1344"/>
              <a:ext cx="1150" cy="36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范德華力</a:t>
              </a:r>
            </a:p>
          </p:txBody>
        </p:sp>
      </p:grpSp>
      <p:sp>
        <p:nvSpPr>
          <p:cNvPr id="15372" name="Rectangle 38"/>
          <p:cNvSpPr>
            <a:spLocks noChangeArrowheads="1"/>
          </p:cNvSpPr>
          <p:nvPr/>
        </p:nvSpPr>
        <p:spPr bwMode="auto">
          <a:xfrm>
            <a:off x="250825" y="4437657"/>
            <a:ext cx="8642350" cy="11763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buFontTx/>
              <a:buBlip>
                <a:blip r:embed="rId2"/>
              </a:buBlip>
            </a:pPr>
            <a:r>
              <a:rPr lang="zh-TW" altLang="en-US" sz="2800"/>
              <a:t>當直鏈烷烴的 </a:t>
            </a:r>
            <a:r>
              <a:rPr lang="zh-TW" altLang="en-US" sz="3200" b="1" u="sng">
                <a:solidFill>
                  <a:srgbClr val="FF0000"/>
                </a:solidFill>
              </a:rPr>
              <a:t>分子體積增加</a:t>
            </a:r>
            <a:r>
              <a:rPr lang="zh-TW" altLang="en-US" sz="2800"/>
              <a:t>，分子的電子數目亦會增加，導致分子間的 </a:t>
            </a:r>
            <a:r>
              <a:rPr lang="zh-TW" altLang="en-US" sz="3200" b="1" u="sng">
                <a:solidFill>
                  <a:srgbClr val="FF0000"/>
                </a:solidFill>
              </a:rPr>
              <a:t>范德華力增強</a:t>
            </a:r>
            <a:r>
              <a:rPr lang="zh-TW" altLang="en-US" sz="2800"/>
              <a:t>。</a:t>
            </a:r>
            <a:endParaRPr kumimoji="0" lang="en-US" altLang="zh-TW" sz="2800" b="1">
              <a:solidFill>
                <a:srgbClr val="3399FF"/>
              </a:solidFill>
              <a:cs typeface="Arial" charset="0"/>
            </a:endParaRPr>
          </a:p>
        </p:txBody>
      </p:sp>
      <p:grpSp>
        <p:nvGrpSpPr>
          <p:cNvPr id="4" name="Group 27"/>
          <p:cNvGrpSpPr>
            <a:grpSpLocks/>
          </p:cNvGrpSpPr>
          <p:nvPr/>
        </p:nvGrpSpPr>
        <p:grpSpPr bwMode="auto">
          <a:xfrm>
            <a:off x="250825" y="5775920"/>
            <a:ext cx="8712200" cy="533400"/>
            <a:chOff x="158" y="3285"/>
            <a:chExt cx="5488" cy="336"/>
          </a:xfrm>
        </p:grpSpPr>
        <p:sp>
          <p:nvSpPr>
            <p:cNvPr id="15370" name="矩形 9"/>
            <p:cNvSpPr>
              <a:spLocks noChangeArrowheads="1"/>
            </p:cNvSpPr>
            <p:nvPr/>
          </p:nvSpPr>
          <p:spPr bwMode="auto">
            <a:xfrm>
              <a:off x="158" y="3294"/>
              <a:ext cx="548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因此，沸騰時需要吸收                                         。</a:t>
              </a:r>
              <a:endParaRPr lang="zh-TW" altLang="en-US" sz="2800">
                <a:solidFill>
                  <a:srgbClr val="3399FF"/>
                </a:solidFill>
              </a:endParaRPr>
            </a:p>
          </p:txBody>
        </p:sp>
        <p:sp>
          <p:nvSpPr>
            <p:cNvPr id="15371" name="Rectangle 26"/>
            <p:cNvSpPr>
              <a:spLocks noChangeArrowheads="1"/>
            </p:cNvSpPr>
            <p:nvPr/>
          </p:nvSpPr>
          <p:spPr bwMode="auto">
            <a:xfrm>
              <a:off x="2789" y="3285"/>
              <a:ext cx="258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a:t>較多能量才能把分子分開</a:t>
              </a:r>
            </a:p>
          </p:txBody>
        </p:sp>
      </p:grpSp>
      <p:sp>
        <p:nvSpPr>
          <p:cNvPr id="5" name="矩形 4"/>
          <p:cNvSpPr>
            <a:spLocks noChangeArrowheads="1"/>
          </p:cNvSpPr>
          <p:nvPr/>
        </p:nvSpPr>
        <p:spPr bwMode="auto">
          <a:xfrm>
            <a:off x="6372225" y="1891307"/>
            <a:ext cx="14160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3200" b="1" u="sng">
                <a:solidFill>
                  <a:srgbClr val="FF0000"/>
                </a:solidFill>
              </a:rPr>
              <a:t>微弱的</a:t>
            </a:r>
            <a:endParaRPr lang="zh-HK" altLang="en-US" sz="3200" b="1" u="sng">
              <a:solidFill>
                <a:srgbClr val="FF0000"/>
              </a:solidFill>
            </a:endParaRPr>
          </a:p>
        </p:txBody>
      </p:sp>
    </p:spTree>
    <p:extLst>
      <p:ext uri="{BB962C8B-B14F-4D97-AF65-F5344CB8AC3E}">
        <p14:creationId xmlns:p14="http://schemas.microsoft.com/office/powerpoint/2010/main" val="3700529695"/>
      </p:ext>
    </p:extLst>
  </p:cSld>
  <p:clrMapOvr>
    <a:masterClrMapping/>
  </p:clrMapOvr>
  <p:timing>
    <p:tnLst>
      <p:par>
        <p:cTn id="1" dur="indefinite" restart="never" nodeType="tmRoot"/>
      </p:par>
    </p:tnLst>
  </p:timing>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38"/>
          <p:cNvSpPr>
            <a:spLocks noChangeArrowheads="1"/>
          </p:cNvSpPr>
          <p:nvPr/>
        </p:nvSpPr>
        <p:spPr bwMode="auto">
          <a:xfrm>
            <a:off x="250825" y="763960"/>
            <a:ext cx="8569325" cy="10779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spcBef>
                <a:spcPts val="1200"/>
              </a:spcBef>
              <a:spcAft>
                <a:spcPts val="1200"/>
              </a:spcAft>
              <a:buFontTx/>
              <a:buBlip>
                <a:blip r:embed="rId2"/>
              </a:buBlip>
            </a:pPr>
            <a:r>
              <a:rPr lang="zh-TW" altLang="en-US" sz="2800"/>
              <a:t>在同分異構體中，支鏈烷烴 </a:t>
            </a:r>
            <a:r>
              <a:rPr lang="zh-TW" altLang="en-US" sz="3200" b="1" u="sng">
                <a:solidFill>
                  <a:srgbClr val="FF0000"/>
                </a:solidFill>
              </a:rPr>
              <a:t>呈球狀</a:t>
            </a:r>
            <a:r>
              <a:rPr lang="zh-TW" altLang="en-US" sz="2400">
                <a:solidFill>
                  <a:srgbClr val="FF0000"/>
                </a:solidFill>
              </a:rPr>
              <a:t> </a:t>
            </a:r>
            <a:r>
              <a:rPr lang="zh-TW" altLang="en-US" sz="2800"/>
              <a:t>的分子與呈棒狀的直鏈比較，</a:t>
            </a:r>
            <a:r>
              <a:rPr lang="zh-TW" altLang="en-US" sz="2800">
                <a:sym typeface="Symbol" pitchFamily="18" charset="2"/>
              </a:rPr>
              <a:t> </a:t>
            </a:r>
            <a:r>
              <a:rPr lang="zh-TW" altLang="en-US" sz="2800"/>
              <a:t>具有 </a:t>
            </a:r>
            <a:r>
              <a:rPr lang="zh-TW" altLang="en-US" sz="3200" b="1" u="sng">
                <a:solidFill>
                  <a:srgbClr val="FF0000"/>
                </a:solidFill>
              </a:rPr>
              <a:t>較小接觸面積</a:t>
            </a:r>
            <a:r>
              <a:rPr lang="zh-TW" altLang="en-US" sz="2800"/>
              <a:t>，</a:t>
            </a:r>
            <a:endParaRPr kumimoji="0" lang="en-US" altLang="zh-TW" sz="2800" b="1">
              <a:solidFill>
                <a:srgbClr val="3399FF"/>
              </a:solidFill>
              <a:cs typeface="Arial" charset="0"/>
            </a:endParaRPr>
          </a:p>
        </p:txBody>
      </p:sp>
      <p:pic>
        <p:nvPicPr>
          <p:cNvPr id="48133"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92713" y="3336503"/>
            <a:ext cx="1611312" cy="304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4"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8538" y="3766715"/>
            <a:ext cx="2254250" cy="225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矩形 4"/>
          <p:cNvSpPr>
            <a:spLocks noChangeArrowheads="1"/>
          </p:cNvSpPr>
          <p:nvPr/>
        </p:nvSpPr>
        <p:spPr bwMode="auto">
          <a:xfrm>
            <a:off x="468313" y="4593803"/>
            <a:ext cx="15113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具有較大的接觸面積</a:t>
            </a:r>
          </a:p>
        </p:txBody>
      </p:sp>
      <p:sp>
        <p:nvSpPr>
          <p:cNvPr id="10" name="矩形 5"/>
          <p:cNvSpPr>
            <a:spLocks noChangeArrowheads="1"/>
          </p:cNvSpPr>
          <p:nvPr/>
        </p:nvSpPr>
        <p:spPr bwMode="auto">
          <a:xfrm>
            <a:off x="7164388" y="4593803"/>
            <a:ext cx="151288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具有較小的接觸面積</a:t>
            </a:r>
          </a:p>
        </p:txBody>
      </p:sp>
      <p:cxnSp>
        <p:nvCxnSpPr>
          <p:cNvPr id="11" name="直線接點 10"/>
          <p:cNvCxnSpPr/>
          <p:nvPr/>
        </p:nvCxnSpPr>
        <p:spPr>
          <a:xfrm>
            <a:off x="1908175" y="4890665"/>
            <a:ext cx="1223963" cy="4763"/>
          </a:xfrm>
          <a:prstGeom prst="line">
            <a:avLst/>
          </a:prstGeom>
        </p:spPr>
        <p:style>
          <a:lnRef idx="1">
            <a:schemeClr val="dk1"/>
          </a:lnRef>
          <a:fillRef idx="0">
            <a:schemeClr val="dk1"/>
          </a:fillRef>
          <a:effectRef idx="0">
            <a:schemeClr val="dk1"/>
          </a:effectRef>
          <a:fontRef idx="minor">
            <a:schemeClr val="tx1"/>
          </a:fontRef>
        </p:style>
      </p:cxnSp>
      <p:cxnSp>
        <p:nvCxnSpPr>
          <p:cNvPr id="12" name="直線接點 11"/>
          <p:cNvCxnSpPr/>
          <p:nvPr/>
        </p:nvCxnSpPr>
        <p:spPr>
          <a:xfrm flipH="1" flipV="1">
            <a:off x="6011863" y="4811290"/>
            <a:ext cx="1150937" cy="130175"/>
          </a:xfrm>
          <a:prstGeom prst="line">
            <a:avLst/>
          </a:prstGeom>
        </p:spPr>
        <p:style>
          <a:lnRef idx="1">
            <a:schemeClr val="dk1"/>
          </a:lnRef>
          <a:fillRef idx="0">
            <a:schemeClr val="dk1"/>
          </a:fillRef>
          <a:effectRef idx="0">
            <a:schemeClr val="dk1"/>
          </a:effectRef>
          <a:fontRef idx="minor">
            <a:schemeClr val="tx1"/>
          </a:fontRef>
        </p:style>
      </p:cxnSp>
      <p:sp>
        <p:nvSpPr>
          <p:cNvPr id="15372" name="矩形 2"/>
          <p:cNvSpPr>
            <a:spLocks noChangeArrowheads="1"/>
          </p:cNvSpPr>
          <p:nvPr/>
        </p:nvSpPr>
        <p:spPr bwMode="auto">
          <a:xfrm>
            <a:off x="250825" y="1841872"/>
            <a:ext cx="8569325" cy="7381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02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50000"/>
              </a:lnSpc>
            </a:pPr>
            <a:r>
              <a:rPr lang="zh-TW" altLang="en-US" sz="2800">
                <a:sym typeface="Symbol" pitchFamily="18" charset="2"/>
              </a:rPr>
              <a:t> </a:t>
            </a:r>
            <a:r>
              <a:rPr lang="zh-TW" altLang="en-US" sz="2800"/>
              <a:t>分子間的 </a:t>
            </a:r>
            <a:r>
              <a:rPr lang="zh-TW" altLang="en-US" sz="3200" b="1" u="sng">
                <a:solidFill>
                  <a:srgbClr val="FF0000"/>
                </a:solidFill>
              </a:rPr>
              <a:t>范德華力較弱</a:t>
            </a:r>
          </a:p>
        </p:txBody>
      </p:sp>
      <p:sp>
        <p:nvSpPr>
          <p:cNvPr id="15" name="矩形 2"/>
          <p:cNvSpPr>
            <a:spLocks noChangeArrowheads="1"/>
          </p:cNvSpPr>
          <p:nvPr/>
        </p:nvSpPr>
        <p:spPr bwMode="auto">
          <a:xfrm>
            <a:off x="263525" y="2551485"/>
            <a:ext cx="8569325" cy="6619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0225">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50000"/>
              </a:lnSpc>
            </a:pPr>
            <a:r>
              <a:rPr lang="zh-TW" altLang="en-US" sz="2800">
                <a:sym typeface="Symbol" pitchFamily="18" charset="2"/>
              </a:rPr>
              <a:t> 它們的沸點較直鏈同</a:t>
            </a:r>
            <a:r>
              <a:rPr lang="zh-TW" altLang="en-US" sz="2800"/>
              <a:t>分異構分子低。</a:t>
            </a:r>
            <a:endParaRPr lang="zh-TW" altLang="en-US" sz="2800" b="1" u="sng">
              <a:solidFill>
                <a:srgbClr val="FF0000"/>
              </a:solidFill>
            </a:endParaRPr>
          </a:p>
        </p:txBody>
      </p:sp>
    </p:spTree>
    <p:extLst>
      <p:ext uri="{BB962C8B-B14F-4D97-AF65-F5344CB8AC3E}">
        <p14:creationId xmlns:p14="http://schemas.microsoft.com/office/powerpoint/2010/main" val="898616272"/>
      </p:ext>
    </p:extLst>
  </p:cSld>
  <p:clrMapOvr>
    <a:masterClrMapping/>
  </p:clrMapOvr>
  <p:timing>
    <p:tnLst>
      <p:par>
        <p:cTn id="1" dur="indefinite" restart="never" nodeType="tmRoot"/>
      </p:par>
    </p:tnLst>
  </p:timing>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848" y="2782217"/>
            <a:ext cx="2312988" cy="3167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矩形 1"/>
          <p:cNvSpPr>
            <a:spLocks noChangeArrowheads="1"/>
          </p:cNvSpPr>
          <p:nvPr/>
        </p:nvSpPr>
        <p:spPr bwMode="auto">
          <a:xfrm>
            <a:off x="323850" y="393700"/>
            <a:ext cx="1290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2. </a:t>
            </a:r>
            <a:r>
              <a:rPr lang="zh-TW" altLang="en-US" sz="2800" b="1"/>
              <a:t>密度</a:t>
            </a:r>
          </a:p>
        </p:txBody>
      </p:sp>
      <p:sp>
        <p:nvSpPr>
          <p:cNvPr id="3" name="Rectangle 38"/>
          <p:cNvSpPr>
            <a:spLocks noChangeArrowheads="1"/>
          </p:cNvSpPr>
          <p:nvPr/>
        </p:nvSpPr>
        <p:spPr bwMode="auto">
          <a:xfrm>
            <a:off x="395288" y="1187450"/>
            <a:ext cx="84978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烷烴分子的</a:t>
            </a:r>
            <a:r>
              <a:rPr lang="zh-TW" altLang="en-US" sz="2800" b="1"/>
              <a:t>裝填效率較</a:t>
            </a:r>
            <a:r>
              <a:rPr lang="zh-TW" altLang="en-US" sz="2800"/>
              <a:t>水分子</a:t>
            </a:r>
            <a:r>
              <a:rPr lang="zh-TW" altLang="en-US" sz="2800" b="1"/>
              <a:t>低</a:t>
            </a:r>
            <a:r>
              <a:rPr lang="zh-TW" altLang="en-US" sz="2800"/>
              <a:t> </a:t>
            </a:r>
            <a:r>
              <a:rPr lang="en-US" altLang="zh-TW" sz="2800"/>
              <a:t>(</a:t>
            </a:r>
            <a:r>
              <a:rPr lang="zh-TW" altLang="en-US" sz="2800"/>
              <a:t>即烷烴分子間有較多空間</a:t>
            </a:r>
            <a:r>
              <a:rPr lang="en-US" altLang="zh-TW" sz="2800"/>
              <a:t>)</a:t>
            </a:r>
            <a:r>
              <a:rPr lang="zh-TW" altLang="en-US" sz="2800"/>
              <a:t>，因此所有液態烷烴的</a:t>
            </a:r>
            <a:r>
              <a:rPr lang="zh-TW" altLang="en-US" sz="2800" b="1"/>
              <a:t>密度</a:t>
            </a:r>
            <a:r>
              <a:rPr lang="zh-TW" altLang="en-US" sz="2800"/>
              <a:t>都</a:t>
            </a:r>
            <a:r>
              <a:rPr lang="zh-TW" altLang="en-US" sz="2800" b="1"/>
              <a:t>較</a:t>
            </a:r>
            <a:r>
              <a:rPr lang="zh-TW" altLang="en-US" sz="2800"/>
              <a:t>水</a:t>
            </a:r>
            <a:r>
              <a:rPr lang="zh-TW" altLang="en-US" sz="2800" b="1"/>
              <a:t>低</a:t>
            </a:r>
            <a:r>
              <a:rPr lang="zh-TW" altLang="en-US" sz="2800"/>
              <a:t>。</a:t>
            </a:r>
            <a:endParaRPr lang="zh-TW" altLang="en-US" sz="2800" b="1"/>
          </a:p>
        </p:txBody>
      </p:sp>
      <p:sp>
        <p:nvSpPr>
          <p:cNvPr id="51207" name="矩形 8"/>
          <p:cNvSpPr>
            <a:spLocks noChangeArrowheads="1"/>
          </p:cNvSpPr>
          <p:nvPr/>
        </p:nvSpPr>
        <p:spPr bwMode="auto">
          <a:xfrm>
            <a:off x="5659711" y="4410992"/>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水</a:t>
            </a:r>
          </a:p>
        </p:txBody>
      </p:sp>
      <p:sp>
        <p:nvSpPr>
          <p:cNvPr id="51208" name="矩形 9"/>
          <p:cNvSpPr>
            <a:spLocks noChangeArrowheads="1"/>
          </p:cNvSpPr>
          <p:nvPr/>
        </p:nvSpPr>
        <p:spPr bwMode="auto">
          <a:xfrm>
            <a:off x="5713686" y="3641055"/>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石蠟油</a:t>
            </a:r>
          </a:p>
        </p:txBody>
      </p:sp>
      <p:cxnSp>
        <p:nvCxnSpPr>
          <p:cNvPr id="12" name="直線接點 11"/>
          <p:cNvCxnSpPr>
            <a:stCxn id="51208" idx="1"/>
          </p:cNvCxnSpPr>
          <p:nvPr/>
        </p:nvCxnSpPr>
        <p:spPr>
          <a:xfrm flipH="1">
            <a:off x="4623073" y="3826792"/>
            <a:ext cx="1111250" cy="184150"/>
          </a:xfrm>
          <a:prstGeom prst="line">
            <a:avLst/>
          </a:prstGeom>
        </p:spPr>
        <p:style>
          <a:lnRef idx="1">
            <a:schemeClr val="dk1"/>
          </a:lnRef>
          <a:fillRef idx="0">
            <a:schemeClr val="dk1"/>
          </a:fillRef>
          <a:effectRef idx="0">
            <a:schemeClr val="dk1"/>
          </a:effectRef>
          <a:fontRef idx="minor">
            <a:schemeClr val="tx1"/>
          </a:fontRef>
        </p:style>
      </p:cxnSp>
      <p:cxnSp>
        <p:nvCxnSpPr>
          <p:cNvPr id="14" name="直線接點 13"/>
          <p:cNvCxnSpPr>
            <a:stCxn id="51207" idx="1"/>
          </p:cNvCxnSpPr>
          <p:nvPr/>
        </p:nvCxnSpPr>
        <p:spPr>
          <a:xfrm flipH="1">
            <a:off x="4623073" y="4595142"/>
            <a:ext cx="1036638" cy="26988"/>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707717476"/>
      </p:ext>
    </p:extLst>
  </p:cSld>
  <p:clrMapOvr>
    <a:masterClrMapping/>
  </p:clrMapOvr>
  <p:timing>
    <p:tnLst>
      <p:par>
        <p:cTn id="1" dur="indefinite" restart="never" nodeType="tmRoot"/>
      </p:par>
    </p:tnLst>
  </p:timing>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矩形 1"/>
          <p:cNvSpPr>
            <a:spLocks noChangeArrowheads="1"/>
          </p:cNvSpPr>
          <p:nvPr/>
        </p:nvSpPr>
        <p:spPr bwMode="auto">
          <a:xfrm>
            <a:off x="549498" y="1196752"/>
            <a:ext cx="16462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3. </a:t>
            </a:r>
            <a:r>
              <a:rPr lang="zh-TW" altLang="en-US" sz="2800" b="1" dirty="0"/>
              <a:t>溶解度</a:t>
            </a:r>
          </a:p>
        </p:txBody>
      </p:sp>
      <p:sp>
        <p:nvSpPr>
          <p:cNvPr id="3" name="Rectangle 38"/>
          <p:cNvSpPr>
            <a:spLocks noChangeArrowheads="1"/>
          </p:cNvSpPr>
          <p:nvPr/>
        </p:nvSpPr>
        <p:spPr bwMode="auto">
          <a:xfrm>
            <a:off x="539874" y="2140768"/>
            <a:ext cx="8856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烷烴是非極性的化合物。</a:t>
            </a:r>
            <a:endParaRPr kumimoji="0" lang="en-US" altLang="zh-TW" sz="2800">
              <a:solidFill>
                <a:srgbClr val="3399FF"/>
              </a:solidFill>
              <a:cs typeface="Arial" charset="0"/>
            </a:endParaRPr>
          </a:p>
        </p:txBody>
      </p:sp>
      <p:sp>
        <p:nvSpPr>
          <p:cNvPr id="4" name="矩形 3"/>
          <p:cNvSpPr>
            <a:spLocks noChangeArrowheads="1"/>
          </p:cNvSpPr>
          <p:nvPr/>
        </p:nvSpPr>
        <p:spPr bwMode="auto">
          <a:xfrm>
            <a:off x="539874" y="2986906"/>
            <a:ext cx="8064574"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b="1" dirty="0"/>
              <a:t>不溶於水</a:t>
            </a:r>
            <a:r>
              <a:rPr lang="zh-TW" altLang="en-US" sz="2800" dirty="0"/>
              <a:t>，但</a:t>
            </a:r>
            <a:r>
              <a:rPr lang="zh-TW" altLang="en-US" sz="2800" b="1" dirty="0"/>
              <a:t>溶於非極性的有機溶劑</a:t>
            </a:r>
            <a:r>
              <a:rPr lang="zh-TW" altLang="en-US" sz="2800" dirty="0"/>
              <a:t>，例如苯和四氯甲烷等。</a:t>
            </a:r>
          </a:p>
        </p:txBody>
      </p:sp>
    </p:spTree>
    <p:extLst>
      <p:ext uri="{BB962C8B-B14F-4D97-AF65-F5344CB8AC3E}">
        <p14:creationId xmlns:p14="http://schemas.microsoft.com/office/powerpoint/2010/main" val="4158566600"/>
      </p:ext>
    </p:extLst>
  </p:cSld>
  <p:clrMapOvr>
    <a:masterClrMapping/>
  </p:clrMapOvr>
  <p:timing>
    <p:tnLst>
      <p:par>
        <p:cTn id="1" dur="indefinite" restart="never" nodeType="tmRoot"/>
      </p:par>
    </p:tnLst>
  </p:timing>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4"/>
          <p:cNvSpPr>
            <a:spLocks noChangeArrowheads="1"/>
          </p:cNvSpPr>
          <p:nvPr/>
        </p:nvSpPr>
        <p:spPr bwMode="auto">
          <a:xfrm>
            <a:off x="179388" y="358775"/>
            <a:ext cx="3097212"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烯烴的物理性質</a:t>
            </a:r>
            <a:endParaRPr lang="en-US" altLang="zh-TW" sz="3200" b="1">
              <a:solidFill>
                <a:srgbClr val="CC0066"/>
              </a:solidFill>
              <a:latin typeface="Calibri" pitchFamily="34" charset="0"/>
            </a:endParaRPr>
          </a:p>
        </p:txBody>
      </p:sp>
      <p:graphicFrame>
        <p:nvGraphicFramePr>
          <p:cNvPr id="11" name="表格 10"/>
          <p:cNvGraphicFramePr>
            <a:graphicFrameLocks noGrp="1"/>
          </p:cNvGraphicFramePr>
          <p:nvPr/>
        </p:nvGraphicFramePr>
        <p:xfrm>
          <a:off x="165100" y="1384300"/>
          <a:ext cx="8820150" cy="3600453"/>
        </p:xfrm>
        <a:graphic>
          <a:graphicData uri="http://schemas.openxmlformats.org/drawingml/2006/table">
            <a:tbl>
              <a:tblPr/>
              <a:tblGrid>
                <a:gridCol w="1439863"/>
                <a:gridCol w="2630487"/>
                <a:gridCol w="1285875"/>
                <a:gridCol w="1296988"/>
                <a:gridCol w="2166937"/>
              </a:tblGrid>
              <a:tr h="769938">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charset="0"/>
                          <a:ea typeface="新細明體" charset="-120"/>
                          <a:cs typeface="Arial" charset="0"/>
                        </a:rPr>
                        <a:t>名稱</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charset="0"/>
                          <a:ea typeface="新細明體" charset="-120"/>
                          <a:cs typeface="Arial" charset="0"/>
                        </a:rPr>
                        <a:t>簡明結構式</a:t>
                      </a:r>
                    </a:p>
                  </a:txBody>
                  <a:tcPr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charset="0"/>
                          <a:ea typeface="新細明體" charset="-120"/>
                          <a:cs typeface="Arial" charset="0"/>
                        </a:rPr>
                        <a:t>沸點 </a:t>
                      </a:r>
                      <a:r>
                        <a:rPr kumimoji="0" lang="en-US" altLang="zh-TW" sz="2200" b="1" i="0" u="none" strike="noStrike" cap="none" normalizeH="0" baseline="0" smtClean="0">
                          <a:ln>
                            <a:noFill/>
                          </a:ln>
                          <a:solidFill>
                            <a:schemeClr val="bg1"/>
                          </a:solidFill>
                          <a:effectLst/>
                          <a:latin typeface="Arial" charset="0"/>
                          <a:ea typeface="新細明體" charset="-120"/>
                          <a:cs typeface="Arial" charset="0"/>
                        </a:rPr>
                        <a:t>(°C)</a:t>
                      </a:r>
                      <a:endParaRPr kumimoji="0" lang="zh-TW" altLang="en-US" sz="2200" b="1" i="0" u="none" strike="noStrike" cap="none" normalizeH="0" baseline="0" smtClean="0">
                        <a:ln>
                          <a:noFill/>
                        </a:ln>
                        <a:solidFill>
                          <a:schemeClr val="bg1"/>
                        </a:solidFill>
                        <a:effectLst/>
                        <a:latin typeface="Arial" charset="0"/>
                        <a:ea typeface="新細明體" charset="-120"/>
                        <a:cs typeface="Arial" charset="0"/>
                      </a:endParaRPr>
                    </a:p>
                  </a:txBody>
                  <a:tcPr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charset="0"/>
                          <a:ea typeface="新細明體" charset="-120"/>
                          <a:cs typeface="Arial" charset="0"/>
                        </a:rPr>
                        <a:t>熔點 </a:t>
                      </a:r>
                      <a:r>
                        <a:rPr kumimoji="0" lang="en-US" altLang="zh-TW" sz="2200" b="1" i="0" u="none" strike="noStrike" cap="none" normalizeH="0" baseline="0" smtClean="0">
                          <a:ln>
                            <a:noFill/>
                          </a:ln>
                          <a:solidFill>
                            <a:schemeClr val="bg1"/>
                          </a:solidFill>
                          <a:effectLst/>
                          <a:latin typeface="Arial" charset="0"/>
                          <a:ea typeface="新細明體" charset="-120"/>
                          <a:cs typeface="Arial" charset="0"/>
                        </a:rPr>
                        <a:t>(°C)</a:t>
                      </a:r>
                      <a:endParaRPr kumimoji="0" lang="zh-TW" altLang="en-US" sz="2200" b="1" i="0" u="none" strike="noStrike" cap="none" normalizeH="0" baseline="0" smtClean="0">
                        <a:ln>
                          <a:noFill/>
                        </a:ln>
                        <a:solidFill>
                          <a:schemeClr val="bg1"/>
                        </a:solidFill>
                        <a:effectLst/>
                        <a:latin typeface="Arial" charset="0"/>
                        <a:ea typeface="新細明體" charset="-120"/>
                        <a:cs typeface="Arial" charset="0"/>
                      </a:endParaRPr>
                    </a:p>
                  </a:txBody>
                  <a:tcPr marT="45726" marB="4572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1" i="0" u="none" strike="noStrike" cap="none" normalizeH="0" baseline="0" smtClean="0">
                          <a:ln>
                            <a:noFill/>
                          </a:ln>
                          <a:solidFill>
                            <a:schemeClr val="bg1"/>
                          </a:solidFill>
                          <a:effectLst/>
                          <a:latin typeface="Arial" charset="0"/>
                          <a:ea typeface="新細明體" charset="-120"/>
                          <a:cs typeface="Arial" charset="0"/>
                        </a:rPr>
                        <a:t>在</a:t>
                      </a:r>
                      <a:r>
                        <a:rPr kumimoji="0" lang="en-US" altLang="zh-TW" sz="2200" b="1" i="0" u="none" strike="noStrike" cap="none" normalizeH="0" baseline="0" smtClean="0">
                          <a:ln>
                            <a:noFill/>
                          </a:ln>
                          <a:solidFill>
                            <a:schemeClr val="bg1"/>
                          </a:solidFill>
                          <a:effectLst/>
                          <a:latin typeface="Arial" charset="0"/>
                          <a:ea typeface="新細明體" charset="-120"/>
                          <a:cs typeface="Arial" charset="0"/>
                        </a:rPr>
                        <a:t>20°C</a:t>
                      </a:r>
                      <a:r>
                        <a:rPr kumimoji="0" lang="zh-TW" altLang="en-US" sz="2200" b="1" i="0" u="none" strike="noStrike" cap="none" normalizeH="0" baseline="0" smtClean="0">
                          <a:ln>
                            <a:noFill/>
                          </a:ln>
                          <a:solidFill>
                            <a:schemeClr val="bg1"/>
                          </a:solidFill>
                          <a:effectLst/>
                          <a:latin typeface="Arial" charset="0"/>
                          <a:ea typeface="新細明體" charset="-120"/>
                          <a:cs typeface="Arial" charset="0"/>
                        </a:rPr>
                        <a:t>時的密度 </a:t>
                      </a:r>
                      <a:r>
                        <a:rPr kumimoji="0" lang="en-US" altLang="zh-TW" sz="2200" b="1" i="0" u="none" strike="noStrike" cap="none" normalizeH="0" baseline="0" smtClean="0">
                          <a:ln>
                            <a:noFill/>
                          </a:ln>
                          <a:solidFill>
                            <a:schemeClr val="bg1"/>
                          </a:solidFill>
                          <a:effectLst/>
                          <a:latin typeface="Arial" charset="0"/>
                          <a:ea typeface="新細明體" charset="-120"/>
                          <a:cs typeface="Arial" charset="0"/>
                        </a:rPr>
                        <a:t>(g cm</a:t>
                      </a:r>
                      <a:r>
                        <a:rPr kumimoji="0" lang="en-US" altLang="zh-TW" sz="2200" b="1" i="0" u="none" strike="noStrike" cap="none" normalizeH="0" baseline="30000" smtClean="0">
                          <a:ln>
                            <a:noFill/>
                          </a:ln>
                          <a:solidFill>
                            <a:schemeClr val="bg1"/>
                          </a:solidFill>
                          <a:effectLst/>
                          <a:latin typeface="Arial" charset="0"/>
                          <a:ea typeface="新細明體" charset="-120"/>
                          <a:cs typeface="Arial" charset="0"/>
                        </a:rPr>
                        <a:t>–3</a:t>
                      </a:r>
                      <a:r>
                        <a:rPr kumimoji="0" lang="en-US" altLang="zh-TW" sz="2200" b="1" i="0" u="none" strike="noStrike" cap="none" normalizeH="0" baseline="0" smtClean="0">
                          <a:ln>
                            <a:noFill/>
                          </a:ln>
                          <a:solidFill>
                            <a:schemeClr val="bg1"/>
                          </a:solidFill>
                          <a:effectLst/>
                          <a:latin typeface="Arial" charset="0"/>
                          <a:ea typeface="新細明體" charset="-120"/>
                          <a:cs typeface="Arial" charset="0"/>
                        </a:rPr>
                        <a:t>)</a:t>
                      </a:r>
                      <a:endParaRPr kumimoji="0" lang="zh-TW" altLang="en-US" sz="2200" b="1" i="0" u="none" strike="noStrike" cap="none" normalizeH="0" baseline="0" smtClean="0">
                        <a:ln>
                          <a:noFill/>
                        </a:ln>
                        <a:solidFill>
                          <a:schemeClr val="bg1"/>
                        </a:solidFill>
                        <a:effectLst/>
                        <a:latin typeface="Arial" charset="0"/>
                        <a:ea typeface="新細明體" charset="-120"/>
                        <a:cs typeface="Arial" charset="0"/>
                      </a:endParaRPr>
                    </a:p>
                  </a:txBody>
                  <a:tcPr marT="45726" marB="45726" anchor="ctr" horzOverflow="overflow">
                    <a:lnL w="12700" cap="flat" cmpd="sng" algn="ctr">
                      <a:solidFill>
                        <a:schemeClr val="bg1"/>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r>
              <a:tr h="430213">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0" i="0" u="none" strike="noStrike" cap="none" normalizeH="0" baseline="0" smtClean="0">
                          <a:ln>
                            <a:noFill/>
                          </a:ln>
                          <a:solidFill>
                            <a:schemeClr val="tx1"/>
                          </a:solidFill>
                          <a:effectLst/>
                          <a:latin typeface="Arial" charset="0"/>
                          <a:ea typeface="新細明體" charset="-120"/>
                          <a:cs typeface="Arial" charset="0"/>
                        </a:rPr>
                        <a:t>乙烯</a:t>
                      </a: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–104</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–169</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r>
              <a:tr h="430213">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0" i="0" u="none" strike="noStrike" cap="none" normalizeH="0" baseline="0" smtClean="0">
                          <a:ln>
                            <a:noFill/>
                          </a:ln>
                          <a:solidFill>
                            <a:schemeClr val="tx1"/>
                          </a:solidFill>
                          <a:effectLst/>
                          <a:latin typeface="Arial" charset="0"/>
                          <a:ea typeface="新細明體" charset="-120"/>
                          <a:cs typeface="Arial" charset="0"/>
                        </a:rPr>
                        <a:t>丙烯</a:t>
                      </a: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3</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–47.7</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–185</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r>
              <a:tr h="430213">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0" i="0" u="none" strike="noStrike" cap="none" normalizeH="0" baseline="0" smtClean="0">
                          <a:ln>
                            <a:noFill/>
                          </a:ln>
                          <a:solidFill>
                            <a:schemeClr val="tx1"/>
                          </a:solidFill>
                          <a:effectLst/>
                          <a:latin typeface="Arial" charset="0"/>
                          <a:ea typeface="新細明體" charset="-120"/>
                          <a:cs typeface="Arial" charset="0"/>
                        </a:rPr>
                        <a:t>丁</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-1-</a:t>
                      </a:r>
                      <a:r>
                        <a:rPr kumimoji="0" lang="zh-TW" altLang="en-US" sz="2200" b="0" i="0" u="none" strike="noStrike" cap="none" normalizeH="0" baseline="0" smtClean="0">
                          <a:ln>
                            <a:noFill/>
                          </a:ln>
                          <a:solidFill>
                            <a:schemeClr val="tx1"/>
                          </a:solidFill>
                          <a:effectLst/>
                          <a:latin typeface="Arial" charset="0"/>
                          <a:ea typeface="新細明體" charset="-120"/>
                          <a:cs typeface="Arial" charset="0"/>
                        </a:rPr>
                        <a:t>烯</a:t>
                      </a: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3</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endParaRPr kumimoji="0" lang="zh-TW" altLang="en-US" sz="2200" b="0" i="0" u="none" strike="noStrike" cap="none" normalizeH="0" baseline="-25000" smtClean="0">
                        <a:ln>
                          <a:noFill/>
                        </a:ln>
                        <a:solidFill>
                          <a:schemeClr val="tx1"/>
                        </a:solidFill>
                        <a:effectLst/>
                        <a:latin typeface="Arial" charset="0"/>
                        <a:ea typeface="新細明體" charset="-120"/>
                        <a:cs typeface="Arial" charset="0"/>
                      </a:endParaRP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–6.3</a:t>
                      </a:r>
                      <a:endParaRPr kumimoji="0" lang="zh-TW" altLang="en-US"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–185</a:t>
                      </a:r>
                      <a:endParaRPr kumimoji="0" lang="zh-TW" altLang="en-US"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a:t>
                      </a:r>
                      <a:endParaRPr kumimoji="0" lang="zh-TW" altLang="en-US"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r>
              <a:tr h="769938">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0" i="0" u="none" strike="noStrike" cap="none" normalizeH="0" baseline="0" smtClean="0">
                          <a:ln>
                            <a:noFill/>
                          </a:ln>
                          <a:solidFill>
                            <a:schemeClr val="tx1"/>
                          </a:solidFill>
                          <a:effectLst/>
                          <a:latin typeface="Arial" charset="0"/>
                          <a:ea typeface="新細明體" charset="-120"/>
                          <a:cs typeface="Arial" charset="0"/>
                        </a:rPr>
                        <a:t>戊</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-1-</a:t>
                      </a:r>
                      <a:r>
                        <a:rPr kumimoji="0" lang="zh-TW" altLang="en-US" sz="2200" b="0" i="0" u="none" strike="noStrike" cap="none" normalizeH="0" baseline="0" smtClean="0">
                          <a:ln>
                            <a:noFill/>
                          </a:ln>
                          <a:solidFill>
                            <a:schemeClr val="tx1"/>
                          </a:solidFill>
                          <a:effectLst/>
                          <a:latin typeface="Arial" charset="0"/>
                          <a:ea typeface="新細明體" charset="-120"/>
                          <a:cs typeface="Arial" charset="0"/>
                        </a:rPr>
                        <a:t>烯</a:t>
                      </a: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3</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30.0</a:t>
                      </a:r>
                      <a:endParaRPr kumimoji="0" lang="zh-TW" altLang="en-US"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–165</a:t>
                      </a:r>
                      <a:endParaRPr kumimoji="0" lang="zh-TW" altLang="en-US"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0.641</a:t>
                      </a:r>
                      <a:endParaRPr kumimoji="0" lang="zh-TW" altLang="en-US"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r>
              <a:tr h="769938">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200" b="0" i="0" u="none" strike="noStrike" cap="none" normalizeH="0" baseline="0" smtClean="0">
                          <a:ln>
                            <a:noFill/>
                          </a:ln>
                          <a:solidFill>
                            <a:schemeClr val="tx1"/>
                          </a:solidFill>
                          <a:effectLst/>
                          <a:latin typeface="Arial" charset="0"/>
                          <a:ea typeface="新細明體" charset="-120"/>
                          <a:cs typeface="Arial" charset="0"/>
                        </a:rPr>
                        <a:t>己</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-1-</a:t>
                      </a:r>
                      <a:r>
                        <a:rPr kumimoji="0" lang="zh-TW" altLang="en-US" sz="2200" b="0" i="0" u="none" strike="noStrike" cap="none" normalizeH="0" baseline="0" smtClean="0">
                          <a:ln>
                            <a:noFill/>
                          </a:ln>
                          <a:solidFill>
                            <a:schemeClr val="tx1"/>
                          </a:solidFill>
                          <a:effectLst/>
                          <a:latin typeface="Arial" charset="0"/>
                          <a:ea typeface="新細明體" charset="-120"/>
                          <a:cs typeface="Arial" charset="0"/>
                        </a:rPr>
                        <a:t>烯</a:t>
                      </a: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3</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3</a:t>
                      </a: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CH=CH</a:t>
                      </a:r>
                      <a:r>
                        <a:rPr kumimoji="0" lang="en-US" altLang="zh-TW" sz="2200" b="0" i="0" u="none" strike="noStrike" cap="none" normalizeH="0" baseline="-25000" smtClean="0">
                          <a:ln>
                            <a:noFill/>
                          </a:ln>
                          <a:solidFill>
                            <a:schemeClr val="tx1"/>
                          </a:solidFill>
                          <a:effectLst/>
                          <a:latin typeface="Arial" charset="0"/>
                          <a:ea typeface="新細明體" charset="-120"/>
                          <a:cs typeface="Arial" charset="0"/>
                        </a:rPr>
                        <a:t>2</a:t>
                      </a:r>
                      <a:endParaRPr kumimoji="0" lang="en-US" altLang="zh-TW" sz="2200" b="0" i="0" u="none" strike="noStrike" cap="none" normalizeH="0" baseline="0" smtClean="0">
                        <a:ln>
                          <a:noFill/>
                        </a:ln>
                        <a:solidFill>
                          <a:schemeClr val="tx1"/>
                        </a:solidFill>
                        <a:effectLst/>
                        <a:latin typeface="Arial" charset="0"/>
                        <a:ea typeface="新細明體" charset="-120"/>
                        <a:cs typeface="Arial" charset="0"/>
                      </a:endParaRPr>
                    </a:p>
                  </a:txBody>
                  <a:tcPr marT="45726" marB="4572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63.5</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–140</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Font typeface="Arial" charset="0"/>
                        <a:defRPr sz="2800">
                          <a:solidFill>
                            <a:schemeClr val="tx1"/>
                          </a:solidFill>
                          <a:latin typeface="Calibri" pitchFamily="34" charset="0"/>
                          <a:ea typeface="新細明體" charset="-120"/>
                        </a:defRPr>
                      </a:lvl1pPr>
                      <a:lvl2pPr marL="742950" indent="-285750">
                        <a:spcBef>
                          <a:spcPct val="20000"/>
                        </a:spcBef>
                        <a:buFont typeface="Arial" charset="0"/>
                        <a:defRPr sz="2400">
                          <a:solidFill>
                            <a:schemeClr val="tx1"/>
                          </a:solidFill>
                          <a:latin typeface="Calibri" pitchFamily="34" charset="0"/>
                          <a:ea typeface="新細明體" charset="-120"/>
                        </a:defRPr>
                      </a:lvl2pPr>
                      <a:lvl3pPr marL="1143000" indent="-228600">
                        <a:spcBef>
                          <a:spcPct val="20000"/>
                        </a:spcBef>
                        <a:buFont typeface="Arial" charset="0"/>
                        <a:defRPr sz="2000">
                          <a:solidFill>
                            <a:schemeClr val="tx1"/>
                          </a:solidFill>
                          <a:latin typeface="Calibri" pitchFamily="34" charset="0"/>
                          <a:ea typeface="新細明體" charset="-120"/>
                        </a:defRPr>
                      </a:lvl3pPr>
                      <a:lvl4pPr marL="1600200" indent="-228600">
                        <a:spcBef>
                          <a:spcPct val="20000"/>
                        </a:spcBef>
                        <a:buFont typeface="Arial" charset="0"/>
                        <a:defRPr>
                          <a:solidFill>
                            <a:schemeClr val="tx1"/>
                          </a:solidFill>
                          <a:latin typeface="Calibri" pitchFamily="34" charset="0"/>
                          <a:ea typeface="新細明體" charset="-120"/>
                        </a:defRPr>
                      </a:lvl4pPr>
                      <a:lvl5pPr marL="2057400" indent="-228600">
                        <a:spcBef>
                          <a:spcPct val="20000"/>
                        </a:spcBef>
                        <a:buFont typeface="Arial" charset="0"/>
                        <a:defRPr>
                          <a:solidFill>
                            <a:schemeClr val="tx1"/>
                          </a:solidFill>
                          <a:latin typeface="Calibri" pitchFamily="34" charset="0"/>
                          <a:ea typeface="新細明體" charset="-120"/>
                        </a:defRPr>
                      </a:lvl5pPr>
                      <a:lvl6pPr marL="25146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6pPr>
                      <a:lvl7pPr marL="29718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7pPr>
                      <a:lvl8pPr marL="34290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8pPr>
                      <a:lvl9pPr marL="3886200" indent="-228600" eaLnBrk="0" fontAlgn="base" hangingPunct="0">
                        <a:spcBef>
                          <a:spcPct val="20000"/>
                        </a:spcBef>
                        <a:spcAft>
                          <a:spcPct val="0"/>
                        </a:spcAft>
                        <a:buFont typeface="Arial" charset="0"/>
                        <a:defRPr>
                          <a:solidFill>
                            <a:schemeClr val="tx1"/>
                          </a:solidFill>
                          <a:latin typeface="Calibri" pitchFamily="34" charset="0"/>
                          <a:ea typeface="新細明體"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200" b="0" i="0" u="none" strike="noStrike" cap="none" normalizeH="0" baseline="0" smtClean="0">
                          <a:ln>
                            <a:noFill/>
                          </a:ln>
                          <a:solidFill>
                            <a:schemeClr val="tx1"/>
                          </a:solidFill>
                          <a:effectLst/>
                          <a:latin typeface="Arial" charset="0"/>
                          <a:ea typeface="新細明體" charset="-120"/>
                          <a:cs typeface="Arial" charset="0"/>
                        </a:rPr>
                        <a:t>0.674</a:t>
                      </a:r>
                    </a:p>
                  </a:txBody>
                  <a:tcPr marT="45726" marB="4572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r>
            </a:tbl>
          </a:graphicData>
        </a:graphic>
      </p:graphicFrame>
      <p:sp>
        <p:nvSpPr>
          <p:cNvPr id="6" name="向下箭號 5"/>
          <p:cNvSpPr/>
          <p:nvPr/>
        </p:nvSpPr>
        <p:spPr>
          <a:xfrm>
            <a:off x="5219700" y="2349500"/>
            <a:ext cx="144463" cy="2447925"/>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7" name="向下箭號 6"/>
          <p:cNvSpPr/>
          <p:nvPr/>
        </p:nvSpPr>
        <p:spPr>
          <a:xfrm>
            <a:off x="6588125" y="2349500"/>
            <a:ext cx="144463" cy="2447925"/>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8" name="向下箭號 7"/>
          <p:cNvSpPr/>
          <p:nvPr/>
        </p:nvSpPr>
        <p:spPr>
          <a:xfrm>
            <a:off x="8675688" y="2349500"/>
            <a:ext cx="144462" cy="2447925"/>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Tree>
    <p:extLst>
      <p:ext uri="{BB962C8B-B14F-4D97-AF65-F5344CB8AC3E}">
        <p14:creationId xmlns:p14="http://schemas.microsoft.com/office/powerpoint/2010/main" val="1931343178"/>
      </p:ext>
    </p:extLst>
  </p:cSld>
  <p:clrMapOvr>
    <a:masterClrMapping/>
  </p:clrMapOvr>
  <p:timing>
    <p:tnLst>
      <p:par>
        <p:cTn id="1" dur="indefinite" restart="never" nodeType="tmRoot"/>
      </p:par>
    </p:tnLst>
  </p:timing>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AutoShape 9"/>
          <p:cNvSpPr>
            <a:spLocks noChangeArrowheads="1"/>
          </p:cNvSpPr>
          <p:nvPr/>
        </p:nvSpPr>
        <p:spPr bwMode="auto">
          <a:xfrm>
            <a:off x="733425" y="2039938"/>
            <a:ext cx="7781925" cy="1820862"/>
          </a:xfrm>
          <a:prstGeom prst="roundRect">
            <a:avLst>
              <a:gd name="adj" fmla="val 16667"/>
            </a:avLst>
          </a:prstGeom>
          <a:solidFill>
            <a:srgbClr val="FFFF00"/>
          </a:solidFill>
          <a:ln w="9525">
            <a:noFill/>
            <a:round/>
            <a:headEnd/>
            <a:tailEnd/>
          </a:ln>
          <a:effectLst>
            <a:outerShdw dist="107763" dir="2700000" algn="ctr" rotWithShape="0">
              <a:srgbClr val="808080">
                <a:alpha val="50000"/>
              </a:srgbClr>
            </a:outerShdw>
          </a:effectLst>
        </p:spPr>
        <p:txBody>
          <a:bodyPr wrap="none" anchor="ctr"/>
          <a:lstStyle/>
          <a:p>
            <a:pPr eaLnBrk="1" hangingPunct="1">
              <a:defRPr/>
            </a:pPr>
            <a:endParaRPr lang="zh-TW" altLang="en-US">
              <a:ea typeface="新細明體" pitchFamily="18" charset="-120"/>
            </a:endParaRPr>
          </a:p>
        </p:txBody>
      </p:sp>
      <p:sp>
        <p:nvSpPr>
          <p:cNvPr id="24579" name="Text Box 10"/>
          <p:cNvSpPr txBox="1">
            <a:spLocks noChangeArrowheads="1"/>
          </p:cNvSpPr>
          <p:nvPr/>
        </p:nvSpPr>
        <p:spPr bwMode="auto">
          <a:xfrm>
            <a:off x="917575" y="2133600"/>
            <a:ext cx="7686675" cy="1563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5000"/>
              </a:lnSpc>
            </a:pPr>
            <a:r>
              <a:rPr lang="zh-TW" altLang="en-US" sz="2800"/>
              <a:t>烷烴和烯烴的</a:t>
            </a:r>
            <a:r>
              <a:rPr lang="zh-TW" altLang="en-US" sz="2800" b="1"/>
              <a:t>沸點和熔點較相對分子質量相若 的其他碳化合物低</a:t>
            </a:r>
            <a:r>
              <a:rPr lang="zh-TW" altLang="en-US" sz="2800"/>
              <a:t>。烷烴和烯烴的</a:t>
            </a:r>
            <a:r>
              <a:rPr lang="zh-TW" altLang="en-US" sz="2800" b="1"/>
              <a:t>密度較水低</a:t>
            </a:r>
            <a:r>
              <a:rPr lang="zh-TW" altLang="en-US" sz="2800"/>
              <a:t>，且</a:t>
            </a:r>
            <a:r>
              <a:rPr lang="zh-TW" altLang="en-US" sz="2800" b="1"/>
              <a:t>不溶於水</a:t>
            </a:r>
            <a:r>
              <a:rPr lang="zh-TW" altLang="en-US" sz="2800"/>
              <a:t>，但</a:t>
            </a:r>
            <a:r>
              <a:rPr lang="zh-TW" altLang="en-US" sz="2800" b="1"/>
              <a:t>溶於非極性有機溶劑</a:t>
            </a:r>
            <a:r>
              <a:rPr lang="zh-TW" altLang="en-US" sz="2800"/>
              <a:t>。</a:t>
            </a:r>
            <a:endParaRPr lang="en-US" altLang="zh-TW" sz="2800">
              <a:cs typeface="Arial" charset="0"/>
            </a:endParaRPr>
          </a:p>
        </p:txBody>
      </p:sp>
    </p:spTree>
    <p:extLst>
      <p:ext uri="{BB962C8B-B14F-4D97-AF65-F5344CB8AC3E}">
        <p14:creationId xmlns:p14="http://schemas.microsoft.com/office/powerpoint/2010/main" val="3107816988"/>
      </p:ext>
    </p:extLst>
  </p:cSld>
  <p:clrMapOvr>
    <a:masterClrMapping/>
  </p:clrMapOvr>
  <p:timing>
    <p:tnLst>
      <p:par>
        <p:cTn id="1" dur="indefinite" restart="never" nodeType="tmRoot"/>
      </p:par>
    </p:tnLst>
  </p:timing>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4"/>
          <p:cNvSpPr>
            <a:spLocks noChangeArrowheads="1"/>
          </p:cNvSpPr>
          <p:nvPr/>
        </p:nvSpPr>
        <p:spPr bwMode="auto">
          <a:xfrm>
            <a:off x="179388" y="828675"/>
            <a:ext cx="2808287"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醇的物理性質</a:t>
            </a:r>
            <a:endParaRPr lang="en-US" altLang="zh-TW" sz="3200" b="1">
              <a:solidFill>
                <a:srgbClr val="CC0066"/>
              </a:solidFill>
              <a:latin typeface="Calibri" pitchFamily="34" charset="0"/>
            </a:endParaRPr>
          </a:p>
        </p:txBody>
      </p:sp>
      <p:graphicFrame>
        <p:nvGraphicFramePr>
          <p:cNvPr id="11" name="表格 10"/>
          <p:cNvGraphicFramePr>
            <a:graphicFrameLocks noGrp="1"/>
          </p:cNvGraphicFramePr>
          <p:nvPr/>
        </p:nvGraphicFramePr>
        <p:xfrm>
          <a:off x="252413" y="1731963"/>
          <a:ext cx="8712200" cy="3081337"/>
        </p:xfrm>
        <a:graphic>
          <a:graphicData uri="http://schemas.openxmlformats.org/drawingml/2006/table">
            <a:tbl>
              <a:tblPr/>
              <a:tblGrid>
                <a:gridCol w="1511300">
                  <a:extLst>
                    <a:ext uri="{9D8B030D-6E8A-4147-A177-3AD203B41FA5}"/>
                  </a:extLst>
                </a:gridCol>
                <a:gridCol w="1873250">
                  <a:extLst>
                    <a:ext uri="{9D8B030D-6E8A-4147-A177-3AD203B41FA5}"/>
                  </a:extLst>
                </a:gridCol>
                <a:gridCol w="1079500">
                  <a:extLst>
                    <a:ext uri="{9D8B030D-6E8A-4147-A177-3AD203B41FA5}"/>
                  </a:extLst>
                </a:gridCol>
                <a:gridCol w="1079500">
                  <a:extLst>
                    <a:ext uri="{9D8B030D-6E8A-4147-A177-3AD203B41FA5}"/>
                  </a:extLst>
                </a:gridCol>
                <a:gridCol w="1657350">
                  <a:extLst>
                    <a:ext uri="{9D8B030D-6E8A-4147-A177-3AD203B41FA5}"/>
                  </a:extLst>
                </a:gridCol>
                <a:gridCol w="1511300">
                  <a:extLst>
                    <a:ext uri="{9D8B030D-6E8A-4147-A177-3AD203B41FA5}"/>
                  </a:extLst>
                </a:gridCol>
              </a:tblGrid>
              <a:tr h="701776">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dirty="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名稱</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簡明結構式</a:t>
                      </a:r>
                    </a:p>
                  </a:txBody>
                  <a:tcPr marL="91432" marR="91432" marT="45706" marB="4570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沸點 </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(°C)</a:t>
                      </a:r>
                      <a:endPar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熔點 </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(°C)</a:t>
                      </a:r>
                      <a:endPar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在</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20°C</a:t>
                      </a: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時的密度 </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(g cm</a:t>
                      </a:r>
                      <a:r>
                        <a:rPr kumimoji="0" lang="en-US" altLang="zh-TW" sz="2000" b="1" i="0" u="none" strike="noStrike" cap="none" normalizeH="0" baseline="3000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a:t>
                      </a:r>
                      <a:endPar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1" i="0" u="none" strike="noStrike" cap="none" normalizeH="0" baseline="0" smtClean="0">
                          <a:ln>
                            <a:noFill/>
                          </a:ln>
                          <a:solidFill>
                            <a:schemeClr val="bg1"/>
                          </a:solidFill>
                          <a:effectLst/>
                          <a:latin typeface="Arial" panose="020B0604020202020204" pitchFamily="34" charset="0"/>
                          <a:ea typeface="新細明體" panose="02020500000000000000" pitchFamily="18" charset="-120"/>
                          <a:cs typeface="Arial" panose="020B0604020202020204" pitchFamily="34" charset="0"/>
                        </a:rPr>
                        <a:t>在水中的溶解度</a:t>
                      </a:r>
                    </a:p>
                  </a:txBody>
                  <a:tcPr marL="91432" marR="91432" marT="45706" marB="45706" anchor="ctr" horzOverflow="overflow">
                    <a:lnL w="12700" cap="flat" cmpd="sng" algn="ctr">
                      <a:solidFill>
                        <a:schemeClr val="bg1"/>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extLst>
              </a:tr>
              <a:tr h="39625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甲醇</a:t>
                      </a: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OH</a:t>
                      </a: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64.6</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–97.5</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0.791</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extLst>
              </a:tr>
              <a:tr h="39693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乙醇</a:t>
                      </a: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OH</a:t>
                      </a: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78.3</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–114</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0.789</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extLst>
              </a:tr>
              <a:tr h="39625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丙</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a:t>
                      </a: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醇</a:t>
                      </a: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OH</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97.2</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–124</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0.803</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extLst>
              </a:tr>
              <a:tr h="39693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丁</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a:t>
                      </a: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醇</a:t>
                      </a: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OH</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118</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–88.6</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0.810</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extLst>
              </a:tr>
              <a:tr h="396255">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戊</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a:t>
                      </a: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醇</a:t>
                      </a: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4</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OH</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138</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–77.6</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0.814</a:t>
                      </a: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extLst>
              </a:tr>
              <a:tr h="396932">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己</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a:t>
                      </a:r>
                      <a:r>
                        <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醇</a:t>
                      </a:r>
                      <a:endPar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3</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(CH</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2</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2000" b="0" i="0" u="none" strike="noStrike" cap="none" normalizeH="0" baseline="-2500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5</a:t>
                      </a: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OH</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158</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–47.4</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rPr>
                        <a:t>0.814</a:t>
                      </a:r>
                      <a:endParaRPr kumimoji="0" lang="zh-TW" altLang="en-US" sz="20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marL="742950" indent="-285750"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marL="1143000" indent="-228600"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marL="16002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marL="2057400" indent="-228600"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0" i="0" u="none" strike="noStrike" cap="none" normalizeH="0" baseline="0" dirty="0" smtClean="0">
                        <a:ln>
                          <a:noFill/>
                        </a:ln>
                        <a:solidFill>
                          <a:schemeClr val="tx1"/>
                        </a:solidFill>
                        <a:effectLst/>
                        <a:latin typeface="Arial" panose="020B0604020202020204" pitchFamily="34" charset="0"/>
                        <a:ea typeface="新細明體" panose="02020500000000000000" pitchFamily="18" charset="-120"/>
                        <a:cs typeface="Arial" panose="020B0604020202020204" pitchFamily="34" charset="0"/>
                      </a:endParaRPr>
                    </a:p>
                  </a:txBody>
                  <a:tcPr marL="91432" marR="91432" marT="45706" marB="45706"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chemeClr val="bg1"/>
                    </a:solidFill>
                  </a:tcPr>
                </a:tc>
                <a:extLst>
                  <a:ext uri="{0D108BD9-81ED-4DB2-BD59-A6C34878D82A}"/>
                </a:extLst>
              </a:tr>
            </a:tbl>
          </a:graphicData>
        </a:graphic>
      </p:graphicFrame>
      <p:sp>
        <p:nvSpPr>
          <p:cNvPr id="7" name="向下箭號 6"/>
          <p:cNvSpPr/>
          <p:nvPr/>
        </p:nvSpPr>
        <p:spPr>
          <a:xfrm>
            <a:off x="4500563" y="2565400"/>
            <a:ext cx="142875" cy="2087563"/>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8" name="向下箭號 7"/>
          <p:cNvSpPr/>
          <p:nvPr/>
        </p:nvSpPr>
        <p:spPr>
          <a:xfrm>
            <a:off x="5651500" y="2565400"/>
            <a:ext cx="144463" cy="2087563"/>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9" name="向下箭號 8"/>
          <p:cNvSpPr/>
          <p:nvPr/>
        </p:nvSpPr>
        <p:spPr>
          <a:xfrm>
            <a:off x="7092950" y="2565400"/>
            <a:ext cx="142875" cy="2087563"/>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2" name="矩形 1"/>
          <p:cNvSpPr>
            <a:spLocks noChangeArrowheads="1"/>
          </p:cNvSpPr>
          <p:nvPr/>
        </p:nvSpPr>
        <p:spPr bwMode="auto">
          <a:xfrm>
            <a:off x="7640638" y="2420938"/>
            <a:ext cx="11080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a:cs typeface="Arial" charset="0"/>
              </a:rPr>
              <a:t>極溶於水</a:t>
            </a:r>
            <a:endParaRPr lang="zh-HK" altLang="en-US"/>
          </a:p>
        </p:txBody>
      </p:sp>
      <p:sp>
        <p:nvSpPr>
          <p:cNvPr id="10" name="矩形 9"/>
          <p:cNvSpPr>
            <a:spLocks noChangeArrowheads="1"/>
          </p:cNvSpPr>
          <p:nvPr/>
        </p:nvSpPr>
        <p:spPr bwMode="auto">
          <a:xfrm>
            <a:off x="7640638" y="2843213"/>
            <a:ext cx="11080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a:cs typeface="Arial" charset="0"/>
              </a:rPr>
              <a:t>極溶於水</a:t>
            </a:r>
            <a:endParaRPr lang="zh-HK" altLang="en-US"/>
          </a:p>
        </p:txBody>
      </p:sp>
      <p:sp>
        <p:nvSpPr>
          <p:cNvPr id="12" name="矩形 11"/>
          <p:cNvSpPr>
            <a:spLocks noChangeArrowheads="1"/>
          </p:cNvSpPr>
          <p:nvPr/>
        </p:nvSpPr>
        <p:spPr bwMode="auto">
          <a:xfrm>
            <a:off x="7640638" y="3213100"/>
            <a:ext cx="11080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a:cs typeface="Arial" charset="0"/>
              </a:rPr>
              <a:t>極溶於水</a:t>
            </a:r>
            <a:endParaRPr lang="zh-HK" altLang="en-US"/>
          </a:p>
        </p:txBody>
      </p:sp>
      <p:sp>
        <p:nvSpPr>
          <p:cNvPr id="3" name="矩形 2"/>
          <p:cNvSpPr>
            <a:spLocks noChangeArrowheads="1"/>
          </p:cNvSpPr>
          <p:nvPr/>
        </p:nvSpPr>
        <p:spPr bwMode="auto">
          <a:xfrm>
            <a:off x="7640638" y="3622675"/>
            <a:ext cx="11080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a:cs typeface="Arial" charset="0"/>
              </a:rPr>
              <a:t>微溶於水</a:t>
            </a:r>
            <a:endParaRPr lang="zh-HK" altLang="en-US"/>
          </a:p>
        </p:txBody>
      </p:sp>
      <p:sp>
        <p:nvSpPr>
          <p:cNvPr id="13" name="矩形 12"/>
          <p:cNvSpPr>
            <a:spLocks noChangeArrowheads="1"/>
          </p:cNvSpPr>
          <p:nvPr/>
        </p:nvSpPr>
        <p:spPr bwMode="auto">
          <a:xfrm>
            <a:off x="7640638" y="4005263"/>
            <a:ext cx="11080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a:cs typeface="Arial" charset="0"/>
              </a:rPr>
              <a:t>微溶於水</a:t>
            </a:r>
            <a:endParaRPr lang="zh-HK" altLang="en-US"/>
          </a:p>
        </p:txBody>
      </p:sp>
      <p:sp>
        <p:nvSpPr>
          <p:cNvPr id="14" name="矩形 13"/>
          <p:cNvSpPr>
            <a:spLocks noChangeArrowheads="1"/>
          </p:cNvSpPr>
          <p:nvPr/>
        </p:nvSpPr>
        <p:spPr bwMode="auto">
          <a:xfrm>
            <a:off x="7640638" y="4427538"/>
            <a:ext cx="11080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kumimoji="0" lang="zh-TW" altLang="en-US">
                <a:cs typeface="Arial" charset="0"/>
              </a:rPr>
              <a:t>微溶於水</a:t>
            </a:r>
            <a:endParaRPr lang="zh-HK" altLang="en-US"/>
          </a:p>
        </p:txBody>
      </p:sp>
    </p:spTree>
    <p:extLst>
      <p:ext uri="{BB962C8B-B14F-4D97-AF65-F5344CB8AC3E}">
        <p14:creationId xmlns:p14="http://schemas.microsoft.com/office/powerpoint/2010/main" val="2048852977"/>
      </p:ext>
    </p:extLst>
  </p:cSld>
  <p:clrMapOvr>
    <a:masterClrMapping/>
  </p:clrMapOvr>
  <p:timing>
    <p:tnLst>
      <p:par>
        <p:cTn id="1" dur="indefinite" restart="never" nodeType="tmRoot"/>
      </p:par>
    </p:tnLst>
  </p:timing>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矩形 1"/>
          <p:cNvSpPr>
            <a:spLocks noChangeArrowheads="1"/>
          </p:cNvSpPr>
          <p:nvPr/>
        </p:nvSpPr>
        <p:spPr bwMode="auto">
          <a:xfrm>
            <a:off x="179388" y="187325"/>
            <a:ext cx="23796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1. </a:t>
            </a:r>
            <a:r>
              <a:rPr lang="zh-TW" altLang="en-US" sz="2800" b="1"/>
              <a:t>沸點和熔點</a:t>
            </a:r>
          </a:p>
        </p:txBody>
      </p:sp>
      <p:pic>
        <p:nvPicPr>
          <p:cNvPr id="60422" name="Picture 1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56213" y="3739158"/>
            <a:ext cx="3384550" cy="165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3"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50" y="3150195"/>
            <a:ext cx="2878138" cy="315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矩形 3"/>
          <p:cNvSpPr>
            <a:spLocks noChangeArrowheads="1"/>
          </p:cNvSpPr>
          <p:nvPr/>
        </p:nvSpPr>
        <p:spPr bwMode="auto">
          <a:xfrm>
            <a:off x="2484438" y="5021858"/>
            <a:ext cx="16557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分子中碳原子的數目</a:t>
            </a:r>
          </a:p>
        </p:txBody>
      </p:sp>
      <p:sp>
        <p:nvSpPr>
          <p:cNvPr id="10" name="矩形 4"/>
          <p:cNvSpPr>
            <a:spLocks noChangeArrowheads="1"/>
          </p:cNvSpPr>
          <p:nvPr/>
        </p:nvSpPr>
        <p:spPr bwMode="auto">
          <a:xfrm>
            <a:off x="481013" y="4305895"/>
            <a:ext cx="5619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a:t>沸</a:t>
            </a:r>
          </a:p>
          <a:p>
            <a:pPr algn="ctr" eaLnBrk="1" hangingPunct="1"/>
            <a:r>
              <a:rPr lang="zh-TW" altLang="en-US"/>
              <a:t>點</a:t>
            </a:r>
            <a:endParaRPr lang="en-US" altLang="zh-TW"/>
          </a:p>
          <a:p>
            <a:pPr algn="ctr" eaLnBrk="1" hangingPunct="1"/>
            <a:r>
              <a:rPr lang="en-US" altLang="zh-TW"/>
              <a:t>(°C)</a:t>
            </a:r>
            <a:endParaRPr lang="zh-TW" altLang="en-US"/>
          </a:p>
        </p:txBody>
      </p:sp>
      <p:sp>
        <p:nvSpPr>
          <p:cNvPr id="11" name="矩形 5"/>
          <p:cNvSpPr>
            <a:spLocks noChangeArrowheads="1"/>
          </p:cNvSpPr>
          <p:nvPr/>
        </p:nvSpPr>
        <p:spPr bwMode="auto">
          <a:xfrm>
            <a:off x="2700338" y="3437533"/>
            <a:ext cx="4159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醇</a:t>
            </a:r>
          </a:p>
        </p:txBody>
      </p:sp>
      <p:sp>
        <p:nvSpPr>
          <p:cNvPr id="12" name="矩形 6"/>
          <p:cNvSpPr>
            <a:spLocks noChangeArrowheads="1"/>
          </p:cNvSpPr>
          <p:nvPr/>
        </p:nvSpPr>
        <p:spPr bwMode="auto">
          <a:xfrm>
            <a:off x="2627313" y="4147145"/>
            <a:ext cx="6461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烷烴</a:t>
            </a:r>
          </a:p>
        </p:txBody>
      </p:sp>
      <p:sp>
        <p:nvSpPr>
          <p:cNvPr id="13" name="矩形 7"/>
          <p:cNvSpPr>
            <a:spLocks noChangeArrowheads="1"/>
          </p:cNvSpPr>
          <p:nvPr/>
        </p:nvSpPr>
        <p:spPr bwMode="auto">
          <a:xfrm>
            <a:off x="6013450" y="3801070"/>
            <a:ext cx="6461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氫鍵</a:t>
            </a:r>
          </a:p>
        </p:txBody>
      </p:sp>
      <p:cxnSp>
        <p:nvCxnSpPr>
          <p:cNvPr id="14" name="直線接點 13"/>
          <p:cNvCxnSpPr>
            <a:stCxn id="13" idx="2"/>
          </p:cNvCxnSpPr>
          <p:nvPr/>
        </p:nvCxnSpPr>
        <p:spPr>
          <a:xfrm>
            <a:off x="6337300" y="4170958"/>
            <a:ext cx="684213" cy="350837"/>
          </a:xfrm>
          <a:prstGeom prst="line">
            <a:avLst/>
          </a:prstGeom>
        </p:spPr>
        <p:style>
          <a:lnRef idx="1">
            <a:schemeClr val="dk1"/>
          </a:lnRef>
          <a:fillRef idx="0">
            <a:schemeClr val="dk1"/>
          </a:fillRef>
          <a:effectRef idx="0">
            <a:schemeClr val="dk1"/>
          </a:effectRef>
          <a:fontRef idx="minor">
            <a:schemeClr val="tx1"/>
          </a:fontRef>
        </p:style>
      </p:cxnSp>
      <p:grpSp>
        <p:nvGrpSpPr>
          <p:cNvPr id="2" name="Group 28"/>
          <p:cNvGrpSpPr>
            <a:grpSpLocks/>
          </p:cNvGrpSpPr>
          <p:nvPr/>
        </p:nvGrpSpPr>
        <p:grpSpPr bwMode="auto">
          <a:xfrm>
            <a:off x="250825" y="879376"/>
            <a:ext cx="8642350" cy="533400"/>
            <a:chOff x="158" y="518"/>
            <a:chExt cx="5444" cy="336"/>
          </a:xfrm>
        </p:grpSpPr>
        <p:sp>
          <p:nvSpPr>
            <p:cNvPr id="27668" name="Rectangle 38"/>
            <p:cNvSpPr>
              <a:spLocks noChangeArrowheads="1"/>
            </p:cNvSpPr>
            <p:nvPr/>
          </p:nvSpPr>
          <p:spPr bwMode="auto">
            <a:xfrm>
              <a:off x="158" y="527"/>
              <a:ext cx="54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a:t>醇的                                                                  。</a:t>
              </a:r>
              <a:endParaRPr kumimoji="0" lang="en-US" altLang="zh-TW" sz="2800">
                <a:solidFill>
                  <a:srgbClr val="3399FF"/>
                </a:solidFill>
                <a:cs typeface="Arial" charset="0"/>
              </a:endParaRPr>
            </a:p>
          </p:txBody>
        </p:sp>
        <p:sp>
          <p:nvSpPr>
            <p:cNvPr id="27669" name="Rectangle 23"/>
            <p:cNvSpPr>
              <a:spLocks noChangeArrowheads="1"/>
            </p:cNvSpPr>
            <p:nvPr/>
          </p:nvSpPr>
          <p:spPr bwMode="auto">
            <a:xfrm>
              <a:off x="975" y="518"/>
              <a:ext cx="4148" cy="32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沸點和熔點較相對分子質量相若的烷烴高</a:t>
              </a:r>
            </a:p>
          </p:txBody>
        </p:sp>
      </p:grpSp>
      <p:grpSp>
        <p:nvGrpSpPr>
          <p:cNvPr id="3" name="Group 27"/>
          <p:cNvGrpSpPr>
            <a:grpSpLocks/>
          </p:cNvGrpSpPr>
          <p:nvPr/>
        </p:nvGrpSpPr>
        <p:grpSpPr bwMode="auto">
          <a:xfrm>
            <a:off x="252413" y="1700857"/>
            <a:ext cx="8712200" cy="1008063"/>
            <a:chOff x="159" y="890"/>
            <a:chExt cx="5488" cy="635"/>
          </a:xfrm>
        </p:grpSpPr>
        <p:sp>
          <p:nvSpPr>
            <p:cNvPr id="27664" name="矩形 3"/>
            <p:cNvSpPr>
              <a:spLocks noChangeArrowheads="1"/>
            </p:cNvSpPr>
            <p:nvPr/>
          </p:nvSpPr>
          <p:spPr bwMode="auto">
            <a:xfrm>
              <a:off x="159" y="890"/>
              <a:ext cx="5488"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a:t>醇分子以                             互相牽引，            </a:t>
              </a:r>
            </a:p>
            <a:p>
              <a:pPr eaLnBrk="1" hangingPunct="1"/>
              <a:r>
                <a:rPr lang="zh-TW" altLang="en-US" sz="2800"/>
                <a:t>                                           。</a:t>
              </a:r>
            </a:p>
          </p:txBody>
        </p:sp>
        <p:sp>
          <p:nvSpPr>
            <p:cNvPr id="27665" name="Rectangle 24"/>
            <p:cNvSpPr>
              <a:spLocks noChangeArrowheads="1"/>
            </p:cNvSpPr>
            <p:nvPr/>
          </p:nvSpPr>
          <p:spPr bwMode="auto">
            <a:xfrm>
              <a:off x="1468" y="890"/>
              <a:ext cx="1775" cy="33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u="sng">
                  <a:solidFill>
                    <a:srgbClr val="FF0000"/>
                  </a:solidFill>
                </a:rPr>
                <a:t>氫鍵</a:t>
              </a:r>
              <a:r>
                <a:rPr lang="zh-TW" altLang="en-US" sz="2800">
                  <a:solidFill>
                    <a:srgbClr val="FF0000"/>
                  </a:solidFill>
                </a:rPr>
                <a:t> </a:t>
              </a:r>
              <a:r>
                <a:rPr lang="zh-TW" altLang="en-US" sz="2800"/>
                <a:t>和范德華力</a:t>
              </a:r>
              <a:endParaRPr lang="zh-TW" altLang="en-US" sz="2800" b="1" u="sng">
                <a:solidFill>
                  <a:srgbClr val="FF0000"/>
                </a:solidFill>
              </a:endParaRPr>
            </a:p>
          </p:txBody>
        </p:sp>
        <p:sp>
          <p:nvSpPr>
            <p:cNvPr id="27666" name="Rectangle 25"/>
            <p:cNvSpPr>
              <a:spLocks noChangeArrowheads="1"/>
            </p:cNvSpPr>
            <p:nvPr/>
          </p:nvSpPr>
          <p:spPr bwMode="auto">
            <a:xfrm>
              <a:off x="4150" y="890"/>
              <a:ext cx="1270" cy="32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克服分子間</a:t>
              </a:r>
            </a:p>
          </p:txBody>
        </p:sp>
        <p:sp>
          <p:nvSpPr>
            <p:cNvPr id="27667" name="Rectangle 26"/>
            <p:cNvSpPr>
              <a:spLocks noChangeArrowheads="1"/>
            </p:cNvSpPr>
            <p:nvPr/>
          </p:nvSpPr>
          <p:spPr bwMode="auto">
            <a:xfrm>
              <a:off x="521" y="1198"/>
              <a:ext cx="2404" cy="32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引力所</a:t>
              </a:r>
              <a:r>
                <a:rPr lang="zh-TW" altLang="en-US" sz="2800" b="1" u="sng">
                  <a:solidFill>
                    <a:srgbClr val="FF0000"/>
                  </a:solidFill>
                </a:rPr>
                <a:t>需要的能量較多</a:t>
              </a:r>
            </a:p>
          </p:txBody>
        </p:sp>
      </p:grpSp>
    </p:spTree>
    <p:extLst>
      <p:ext uri="{BB962C8B-B14F-4D97-AF65-F5344CB8AC3E}">
        <p14:creationId xmlns:p14="http://schemas.microsoft.com/office/powerpoint/2010/main" val="1254979102"/>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809" name="Group 41"/>
          <p:cNvGraphicFramePr>
            <a:graphicFrameLocks noGrp="1"/>
          </p:cNvGraphicFramePr>
          <p:nvPr>
            <p:extLst>
              <p:ext uri="{D42A27DB-BD31-4B8C-83A1-F6EECF244321}">
                <p14:modId xmlns:p14="http://schemas.microsoft.com/office/powerpoint/2010/main" val="3215410560"/>
              </p:ext>
            </p:extLst>
          </p:nvPr>
        </p:nvGraphicFramePr>
        <p:xfrm>
          <a:off x="250825" y="669007"/>
          <a:ext cx="8496300" cy="4848225"/>
        </p:xfrm>
        <a:graphic>
          <a:graphicData uri="http://schemas.openxmlformats.org/drawingml/2006/table">
            <a:tbl>
              <a:tblPr/>
              <a:tblGrid>
                <a:gridCol w="4681538">
                  <a:extLst>
                    <a:ext uri="{9D8B030D-6E8A-4147-A177-3AD203B41FA5}"/>
                  </a:extLst>
                </a:gridCol>
                <a:gridCol w="1906587">
                  <a:extLst>
                    <a:ext uri="{9D8B030D-6E8A-4147-A177-3AD203B41FA5}"/>
                  </a:extLst>
                </a:gridCol>
                <a:gridCol w="1908175">
                  <a:extLst>
                    <a:ext uri="{9D8B030D-6E8A-4147-A177-3AD203B41FA5}"/>
                  </a:extLst>
                </a:gridCol>
              </a:tblGrid>
              <a:tr h="45720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以電子結構圖顯示共價鍵的形成</a:t>
                      </a: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分子式</a:t>
                      </a:r>
                    </a:p>
                  </a:txBody>
                  <a:tcPr marL="91433" marR="91433"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結構式</a:t>
                      </a:r>
                    </a:p>
                  </a:txBody>
                  <a:tcPr marL="91433" marR="91433" marT="45723" marB="45723" anchor="ctr" horzOverflow="overflow">
                    <a:lnL w="12700" cap="flat" cmpd="sng" algn="ctr">
                      <a:solidFill>
                        <a:schemeClr val="bg1"/>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extLst>
              </a:tr>
              <a:tr h="146367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0" i="0" u="none" strike="noStrike" cap="none" normalizeH="0" baseline="0" smtClean="0">
                        <a:ln>
                          <a:noFill/>
                        </a:ln>
                        <a:solidFill>
                          <a:schemeClr val="tx1"/>
                        </a:solidFill>
                        <a:effectLst/>
                        <a:latin typeface="Arial" charset="0"/>
                        <a:ea typeface="新細明體" pitchFamily="18" charset="-120"/>
                      </a:endParaRP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0" smtClean="0">
                        <a:ln>
                          <a:noFill/>
                        </a:ln>
                        <a:solidFill>
                          <a:schemeClr val="tx1"/>
                        </a:solidFill>
                        <a:effectLst/>
                        <a:latin typeface="Arial" charset="0"/>
                        <a:ea typeface="新細明體" pitchFamily="18" charset="-120"/>
                      </a:endParaRP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extLst>
              </a:tr>
              <a:tr h="146367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0" i="0" u="none" strike="noStrike" cap="none" normalizeH="0" baseline="0" smtClean="0">
                        <a:ln>
                          <a:noFill/>
                        </a:ln>
                        <a:solidFill>
                          <a:schemeClr val="tx1"/>
                        </a:solidFill>
                        <a:effectLst/>
                        <a:latin typeface="Arial" charset="0"/>
                        <a:ea typeface="新細明體" pitchFamily="18" charset="-120"/>
                      </a:endParaRP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25000" smtClean="0">
                        <a:ln>
                          <a:noFill/>
                        </a:ln>
                        <a:solidFill>
                          <a:schemeClr val="tx1"/>
                        </a:solidFill>
                        <a:effectLst/>
                        <a:latin typeface="Arial" charset="0"/>
                        <a:ea typeface="新細明體" pitchFamily="18" charset="-120"/>
                      </a:endParaRP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0" i="0" u="none" strike="noStrike" cap="none" normalizeH="0" baseline="0" smtClean="0">
                        <a:ln>
                          <a:noFill/>
                        </a:ln>
                        <a:solidFill>
                          <a:schemeClr val="tx1"/>
                        </a:solidFill>
                        <a:effectLst/>
                        <a:latin typeface="Arial" charset="0"/>
                        <a:ea typeface="新細明體" pitchFamily="18" charset="-120"/>
                      </a:endParaRP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extLst>
              </a:tr>
              <a:tr h="146367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0" i="0" u="none" strike="noStrike" cap="none" normalizeH="0" baseline="0" smtClean="0">
                        <a:ln>
                          <a:noFill/>
                        </a:ln>
                        <a:solidFill>
                          <a:schemeClr val="tx1"/>
                        </a:solidFill>
                        <a:effectLst/>
                        <a:latin typeface="Arial" charset="0"/>
                        <a:ea typeface="新細明體" pitchFamily="18" charset="-120"/>
                      </a:endParaRP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25000" smtClean="0">
                        <a:ln>
                          <a:noFill/>
                        </a:ln>
                        <a:solidFill>
                          <a:schemeClr val="tx1"/>
                        </a:solidFill>
                        <a:effectLst/>
                        <a:latin typeface="Arial" charset="0"/>
                        <a:ea typeface="新細明體" pitchFamily="18" charset="-120"/>
                      </a:endParaRP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0" i="0" u="none" strike="noStrike" cap="none" normalizeH="0" baseline="0" smtClean="0">
                        <a:ln>
                          <a:noFill/>
                        </a:ln>
                        <a:solidFill>
                          <a:schemeClr val="tx1"/>
                        </a:solidFill>
                        <a:effectLst/>
                        <a:latin typeface="Arial" charset="0"/>
                        <a:ea typeface="新細明體" pitchFamily="18" charset="-120"/>
                      </a:endParaRPr>
                    </a:p>
                  </a:txBody>
                  <a:tcPr marL="91433" marR="91433" marT="45723" marB="45723"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pic>
        <p:nvPicPr>
          <p:cNvPr id="34847" name="Picture 3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92950" y="1710407"/>
            <a:ext cx="143986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48" name="Picture 3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35813" y="2877219"/>
            <a:ext cx="1252537"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49" name="Picture 3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64388" y="4102769"/>
            <a:ext cx="1439862" cy="139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2806" name="Object 38"/>
          <p:cNvGraphicFramePr>
            <a:graphicFrameLocks noChangeAspect="1"/>
          </p:cNvGraphicFramePr>
          <p:nvPr>
            <p:extLst>
              <p:ext uri="{D42A27DB-BD31-4B8C-83A1-F6EECF244321}">
                <p14:modId xmlns:p14="http://schemas.microsoft.com/office/powerpoint/2010/main" val="2602931557"/>
              </p:ext>
            </p:extLst>
          </p:nvPr>
        </p:nvGraphicFramePr>
        <p:xfrm>
          <a:off x="322263" y="1461169"/>
          <a:ext cx="1946275" cy="701675"/>
        </p:xfrm>
        <a:graphic>
          <a:graphicData uri="http://schemas.openxmlformats.org/presentationml/2006/ole">
            <mc:AlternateContent xmlns:mc="http://schemas.openxmlformats.org/markup-compatibility/2006">
              <mc:Choice xmlns:v="urn:schemas-microsoft-com:vml" Requires="v">
                <p:oleObj spid="_x0000_s12770" name="PBrush" r:id="rId6" imgW="2723810" imgH="980952" progId="">
                  <p:embed/>
                </p:oleObj>
              </mc:Choice>
              <mc:Fallback>
                <p:oleObj name="PBrush" r:id="rId6" imgW="2723810" imgH="980952"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2263" y="1461169"/>
                        <a:ext cx="194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 name="Group 40"/>
          <p:cNvGrpSpPr>
            <a:grpSpLocks/>
          </p:cNvGrpSpPr>
          <p:nvPr/>
        </p:nvGrpSpPr>
        <p:grpSpPr bwMode="auto">
          <a:xfrm>
            <a:off x="2332038" y="1461169"/>
            <a:ext cx="2311400" cy="736600"/>
            <a:chOff x="1469" y="754"/>
            <a:chExt cx="1456" cy="464"/>
          </a:xfrm>
        </p:grpSpPr>
        <p:sp>
          <p:nvSpPr>
            <p:cNvPr id="24620" name="AutoShape 38"/>
            <p:cNvSpPr>
              <a:spLocks noChangeArrowheads="1"/>
            </p:cNvSpPr>
            <p:nvPr/>
          </p:nvSpPr>
          <p:spPr bwMode="auto">
            <a:xfrm>
              <a:off x="1469" y="892"/>
              <a:ext cx="549" cy="134"/>
            </a:xfrm>
            <a:prstGeom prst="rightArrow">
              <a:avLst>
                <a:gd name="adj1" fmla="val 50000"/>
                <a:gd name="adj2" fmla="val 100870"/>
              </a:avLst>
            </a:prstGeom>
            <a:solidFill>
              <a:srgbClr val="CC00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2000"/>
            </a:p>
          </p:txBody>
        </p:sp>
        <p:graphicFrame>
          <p:nvGraphicFramePr>
            <p:cNvPr id="24621" name="Object 39"/>
            <p:cNvGraphicFramePr>
              <a:graphicFrameLocks noChangeAspect="1"/>
            </p:cNvGraphicFramePr>
            <p:nvPr/>
          </p:nvGraphicFramePr>
          <p:xfrm>
            <a:off x="2154" y="754"/>
            <a:ext cx="771" cy="464"/>
          </p:xfrm>
          <a:graphic>
            <a:graphicData uri="http://schemas.openxmlformats.org/presentationml/2006/ole">
              <mc:AlternateContent xmlns:mc="http://schemas.openxmlformats.org/markup-compatibility/2006">
                <mc:Choice xmlns:v="urn:schemas-microsoft-com:vml" Requires="v">
                  <p:oleObj spid="_x0000_s12771" name="PBrush" r:id="rId8" imgW="1676634" imgH="1009791" progId="">
                    <p:embed/>
                  </p:oleObj>
                </mc:Choice>
                <mc:Fallback>
                  <p:oleObj name="PBrush" r:id="rId8" imgW="1676634" imgH="1009791" progId="">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54" y="754"/>
                          <a:ext cx="771" cy="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32810" name="Rectangle 42"/>
          <p:cNvSpPr>
            <a:spLocks noChangeArrowheads="1"/>
          </p:cNvSpPr>
          <p:nvPr/>
        </p:nvSpPr>
        <p:spPr bwMode="auto">
          <a:xfrm>
            <a:off x="5519738" y="1518319"/>
            <a:ext cx="8524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kumimoji="0" lang="en-US" altLang="zh-TW" sz="2800" b="0"/>
              <a:t>H</a:t>
            </a:r>
            <a:r>
              <a:rPr kumimoji="0" lang="en-US" altLang="zh-TW" sz="2800" b="0" baseline="-25000"/>
              <a:t>2</a:t>
            </a:r>
            <a:r>
              <a:rPr kumimoji="0" lang="en-US" altLang="zh-TW" sz="2800" b="0"/>
              <a:t>O</a:t>
            </a:r>
            <a:endParaRPr kumimoji="0" lang="zh-TW" altLang="en-US" sz="2800" b="0"/>
          </a:p>
        </p:txBody>
      </p:sp>
      <p:graphicFrame>
        <p:nvGraphicFramePr>
          <p:cNvPr id="32811" name="Object 43"/>
          <p:cNvGraphicFramePr>
            <a:graphicFrameLocks noChangeAspect="1"/>
          </p:cNvGraphicFramePr>
          <p:nvPr>
            <p:extLst>
              <p:ext uri="{D42A27DB-BD31-4B8C-83A1-F6EECF244321}">
                <p14:modId xmlns:p14="http://schemas.microsoft.com/office/powerpoint/2010/main" val="203148127"/>
              </p:ext>
            </p:extLst>
          </p:nvPr>
        </p:nvGraphicFramePr>
        <p:xfrm>
          <a:off x="323850" y="2613694"/>
          <a:ext cx="1873250" cy="1355725"/>
        </p:xfrm>
        <a:graphic>
          <a:graphicData uri="http://schemas.openxmlformats.org/presentationml/2006/ole">
            <mc:AlternateContent xmlns:mc="http://schemas.openxmlformats.org/markup-compatibility/2006">
              <mc:Choice xmlns:v="urn:schemas-microsoft-com:vml" Requires="v">
                <p:oleObj spid="_x0000_s12772" name="PBrush" r:id="rId10" imgW="2172003" imgH="1571844" progId="">
                  <p:embed/>
                </p:oleObj>
              </mc:Choice>
              <mc:Fallback>
                <p:oleObj name="PBrush" r:id="rId10" imgW="2172003" imgH="1571844" progId="">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23850" y="2613694"/>
                        <a:ext cx="1873250" cy="1355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3" name="Group 45"/>
          <p:cNvGrpSpPr>
            <a:grpSpLocks/>
          </p:cNvGrpSpPr>
          <p:nvPr/>
        </p:nvGrpSpPr>
        <p:grpSpPr bwMode="auto">
          <a:xfrm>
            <a:off x="2339975" y="2791494"/>
            <a:ext cx="2447925" cy="1046163"/>
            <a:chOff x="1474" y="1592"/>
            <a:chExt cx="1542" cy="659"/>
          </a:xfrm>
        </p:grpSpPr>
        <p:sp>
          <p:nvSpPr>
            <p:cNvPr id="24618" name="AutoShape 38"/>
            <p:cNvSpPr>
              <a:spLocks noChangeArrowheads="1"/>
            </p:cNvSpPr>
            <p:nvPr/>
          </p:nvSpPr>
          <p:spPr bwMode="auto">
            <a:xfrm>
              <a:off x="1474" y="1890"/>
              <a:ext cx="549" cy="134"/>
            </a:xfrm>
            <a:prstGeom prst="rightArrow">
              <a:avLst>
                <a:gd name="adj1" fmla="val 50000"/>
                <a:gd name="adj2" fmla="val 100870"/>
              </a:avLst>
            </a:prstGeom>
            <a:solidFill>
              <a:srgbClr val="CC00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2000"/>
            </a:p>
          </p:txBody>
        </p:sp>
        <p:graphicFrame>
          <p:nvGraphicFramePr>
            <p:cNvPr id="24619" name="Object 44"/>
            <p:cNvGraphicFramePr>
              <a:graphicFrameLocks noChangeAspect="1"/>
            </p:cNvGraphicFramePr>
            <p:nvPr/>
          </p:nvGraphicFramePr>
          <p:xfrm>
            <a:off x="2109" y="1592"/>
            <a:ext cx="907" cy="659"/>
          </p:xfrm>
          <a:graphic>
            <a:graphicData uri="http://schemas.openxmlformats.org/presentationml/2006/ole">
              <mc:AlternateContent xmlns:mc="http://schemas.openxmlformats.org/markup-compatibility/2006">
                <mc:Choice xmlns:v="urn:schemas-microsoft-com:vml" Requires="v">
                  <p:oleObj spid="_x0000_s12773" name="PBrush" r:id="rId12" imgW="1533739" imgH="1114581" progId="">
                    <p:embed/>
                  </p:oleObj>
                </mc:Choice>
                <mc:Fallback>
                  <p:oleObj name="PBrush" r:id="rId12" imgW="1533739" imgH="1114581" progId="">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109" y="1592"/>
                          <a:ext cx="907" cy="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32814" name="Rectangle 46"/>
          <p:cNvSpPr>
            <a:spLocks noChangeArrowheads="1"/>
          </p:cNvSpPr>
          <p:nvPr/>
        </p:nvSpPr>
        <p:spPr bwMode="auto">
          <a:xfrm>
            <a:off x="5508625" y="2972469"/>
            <a:ext cx="8334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kumimoji="0" lang="en-US" altLang="zh-TW" sz="2800" b="0"/>
              <a:t>NH</a:t>
            </a:r>
            <a:r>
              <a:rPr kumimoji="0" lang="en-US" altLang="zh-TW" sz="2800" b="0" baseline="-25000"/>
              <a:t>3</a:t>
            </a:r>
            <a:endParaRPr kumimoji="0" lang="zh-TW" altLang="en-US" sz="2800" b="0" baseline="-25000"/>
          </a:p>
        </p:txBody>
      </p:sp>
      <p:graphicFrame>
        <p:nvGraphicFramePr>
          <p:cNvPr id="32815" name="Object 47"/>
          <p:cNvGraphicFramePr>
            <a:graphicFrameLocks noChangeAspect="1"/>
          </p:cNvGraphicFramePr>
          <p:nvPr>
            <p:extLst>
              <p:ext uri="{D42A27DB-BD31-4B8C-83A1-F6EECF244321}">
                <p14:modId xmlns:p14="http://schemas.microsoft.com/office/powerpoint/2010/main" val="1005870724"/>
              </p:ext>
            </p:extLst>
          </p:nvPr>
        </p:nvGraphicFramePr>
        <p:xfrm>
          <a:off x="612775" y="4124994"/>
          <a:ext cx="1366838" cy="1330325"/>
        </p:xfrm>
        <a:graphic>
          <a:graphicData uri="http://schemas.openxmlformats.org/presentationml/2006/ole">
            <mc:AlternateContent xmlns:mc="http://schemas.openxmlformats.org/markup-compatibility/2006">
              <mc:Choice xmlns:v="urn:schemas-microsoft-com:vml" Requires="v">
                <p:oleObj spid="_x0000_s12774" name="PBrush" r:id="rId14" imgW="2057143" imgH="2000000" progId="">
                  <p:embed/>
                </p:oleObj>
              </mc:Choice>
              <mc:Fallback>
                <p:oleObj name="PBrush" r:id="rId14" imgW="2057143" imgH="2000000" progId="">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12775" y="4124994"/>
                        <a:ext cx="1366838" cy="1330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4" name="Group 49"/>
          <p:cNvGrpSpPr>
            <a:grpSpLocks/>
          </p:cNvGrpSpPr>
          <p:nvPr/>
        </p:nvGrpSpPr>
        <p:grpSpPr bwMode="auto">
          <a:xfrm>
            <a:off x="2339975" y="4124994"/>
            <a:ext cx="2447925" cy="1358900"/>
            <a:chOff x="1474" y="2432"/>
            <a:chExt cx="1542" cy="856"/>
          </a:xfrm>
        </p:grpSpPr>
        <p:sp>
          <p:nvSpPr>
            <p:cNvPr id="24616" name="AutoShape 38"/>
            <p:cNvSpPr>
              <a:spLocks noChangeArrowheads="1"/>
            </p:cNvSpPr>
            <p:nvPr/>
          </p:nvSpPr>
          <p:spPr bwMode="auto">
            <a:xfrm>
              <a:off x="1474" y="2752"/>
              <a:ext cx="549" cy="134"/>
            </a:xfrm>
            <a:prstGeom prst="rightArrow">
              <a:avLst>
                <a:gd name="adj1" fmla="val 50000"/>
                <a:gd name="adj2" fmla="val 100870"/>
              </a:avLst>
            </a:prstGeom>
            <a:solidFill>
              <a:srgbClr val="CC00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2000"/>
            </a:p>
          </p:txBody>
        </p:sp>
        <p:graphicFrame>
          <p:nvGraphicFramePr>
            <p:cNvPr id="24617" name="Object 48"/>
            <p:cNvGraphicFramePr>
              <a:graphicFrameLocks noChangeAspect="1"/>
            </p:cNvGraphicFramePr>
            <p:nvPr/>
          </p:nvGraphicFramePr>
          <p:xfrm>
            <a:off x="2109" y="2432"/>
            <a:ext cx="907" cy="856"/>
          </p:xfrm>
          <a:graphic>
            <a:graphicData uri="http://schemas.openxmlformats.org/presentationml/2006/ole">
              <mc:AlternateContent xmlns:mc="http://schemas.openxmlformats.org/markup-compatibility/2006">
                <mc:Choice xmlns:v="urn:schemas-microsoft-com:vml" Requires="v">
                  <p:oleObj spid="_x0000_s12775" name="PBrush" r:id="rId16" imgW="1343212" imgH="1267002" progId="">
                    <p:embed/>
                  </p:oleObj>
                </mc:Choice>
                <mc:Fallback>
                  <p:oleObj name="PBrush" r:id="rId16" imgW="1343212" imgH="1267002" progId="">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109" y="2432"/>
                          <a:ext cx="907" cy="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32818" name="Rectangle 50"/>
          <p:cNvSpPr>
            <a:spLocks noChangeArrowheads="1"/>
          </p:cNvSpPr>
          <p:nvPr/>
        </p:nvSpPr>
        <p:spPr bwMode="auto">
          <a:xfrm>
            <a:off x="5467350" y="4485357"/>
            <a:ext cx="8334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kumimoji="0" lang="en-US" altLang="zh-TW" sz="2800" b="0"/>
              <a:t>CH</a:t>
            </a:r>
            <a:r>
              <a:rPr kumimoji="0" lang="en-US" altLang="zh-TW" sz="2800" b="0" baseline="-25000"/>
              <a:t>4</a:t>
            </a:r>
            <a:endParaRPr kumimoji="0" lang="zh-TW" altLang="en-US" sz="2800" b="0" baseline="-25000"/>
          </a:p>
        </p:txBody>
      </p:sp>
    </p:spTree>
    <p:extLst>
      <p:ext uri="{BB962C8B-B14F-4D97-AF65-F5344CB8AC3E}">
        <p14:creationId xmlns:p14="http://schemas.microsoft.com/office/powerpoint/2010/main" val="2993399260"/>
      </p:ext>
    </p:extLst>
  </p:cSld>
  <p:clrMapOvr>
    <a:masterClrMapping/>
  </p:clrMapOvr>
  <p:timing>
    <p:tnLst>
      <p:par>
        <p:cTn id="1" dur="indefinite" restart="never" nodeType="tmRoot"/>
      </p:par>
    </p:tnLst>
  </p:timing>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矩形 1"/>
          <p:cNvSpPr>
            <a:spLocks noChangeArrowheads="1"/>
          </p:cNvSpPr>
          <p:nvPr/>
        </p:nvSpPr>
        <p:spPr bwMode="auto">
          <a:xfrm>
            <a:off x="1615405" y="1752997"/>
            <a:ext cx="12906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2. </a:t>
            </a:r>
            <a:r>
              <a:rPr lang="zh-TW" altLang="en-US" sz="2800" b="1"/>
              <a:t>密度</a:t>
            </a:r>
          </a:p>
        </p:txBody>
      </p:sp>
      <p:sp>
        <p:nvSpPr>
          <p:cNvPr id="3" name="Rectangle 38"/>
          <p:cNvSpPr>
            <a:spLocks noChangeArrowheads="1"/>
          </p:cNvSpPr>
          <p:nvPr/>
        </p:nvSpPr>
        <p:spPr bwMode="auto">
          <a:xfrm>
            <a:off x="2052216" y="2617093"/>
            <a:ext cx="54721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大部分醇的</a:t>
            </a:r>
            <a:r>
              <a:rPr lang="zh-TW" altLang="en-US" sz="2800" b="1" dirty="0"/>
              <a:t>密度</a:t>
            </a:r>
            <a:r>
              <a:rPr lang="zh-TW" altLang="en-US" sz="2800" dirty="0"/>
              <a:t>都</a:t>
            </a:r>
            <a:r>
              <a:rPr lang="zh-TW" altLang="en-US" sz="2800" b="1" dirty="0"/>
              <a:t>較</a:t>
            </a:r>
            <a:r>
              <a:rPr lang="zh-TW" altLang="en-US" sz="2800" dirty="0"/>
              <a:t>水</a:t>
            </a:r>
            <a:r>
              <a:rPr lang="zh-TW" altLang="en-US" sz="2800" b="1" dirty="0"/>
              <a:t>低</a:t>
            </a:r>
            <a:r>
              <a:rPr lang="zh-TW" altLang="en-US" sz="2800" dirty="0"/>
              <a:t>。</a:t>
            </a:r>
            <a:endParaRPr kumimoji="0" lang="en-US" altLang="zh-TW" sz="2800" b="1" dirty="0">
              <a:solidFill>
                <a:srgbClr val="3399FF"/>
              </a:solidFill>
              <a:cs typeface="Arial" charset="0"/>
            </a:endParaRPr>
          </a:p>
        </p:txBody>
      </p:sp>
    </p:spTree>
    <p:extLst>
      <p:ext uri="{BB962C8B-B14F-4D97-AF65-F5344CB8AC3E}">
        <p14:creationId xmlns:p14="http://schemas.microsoft.com/office/powerpoint/2010/main" val="2488681664"/>
      </p:ext>
    </p:extLst>
  </p:cSld>
  <p:clrMapOvr>
    <a:masterClrMapping/>
  </p:clrMapOvr>
  <p:timing>
    <p:tnLst>
      <p:par>
        <p:cTn id="1" dur="indefinite" restart="never" nodeType="tmRoot"/>
      </p:par>
    </p:tnLst>
  </p:timing>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38"/>
          <p:cNvSpPr>
            <a:spLocks noChangeArrowheads="1"/>
          </p:cNvSpPr>
          <p:nvPr/>
        </p:nvSpPr>
        <p:spPr bwMode="auto">
          <a:xfrm>
            <a:off x="395857" y="3933056"/>
            <a:ext cx="885666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nSpc>
                <a:spcPct val="150000"/>
              </a:lnSpc>
              <a:buBlip>
                <a:blip r:embed="rId2"/>
              </a:buBlip>
            </a:pPr>
            <a:r>
              <a:rPr lang="zh-TW" altLang="en-US" sz="2800" dirty="0"/>
              <a:t>含有                                的醇 </a:t>
            </a:r>
            <a:r>
              <a:rPr lang="en-US" altLang="zh-TW" sz="2800" dirty="0"/>
              <a:t>(</a:t>
            </a:r>
            <a:r>
              <a:rPr lang="zh-TW" altLang="en-US" sz="2800" dirty="0"/>
              <a:t>例如 甲醇、乙醇 和    丙</a:t>
            </a:r>
            <a:r>
              <a:rPr lang="en-US" altLang="zh-TW" sz="2800" dirty="0"/>
              <a:t>-1-</a:t>
            </a:r>
            <a:r>
              <a:rPr lang="zh-TW" altLang="en-US" sz="2800" dirty="0"/>
              <a:t>醇</a:t>
            </a:r>
            <a:r>
              <a:rPr lang="en-US" altLang="zh-TW" sz="2800" dirty="0" smtClean="0"/>
              <a:t>)</a:t>
            </a:r>
            <a:r>
              <a:rPr lang="zh-TW" altLang="en-US" sz="2800" dirty="0"/>
              <a:t>和</a:t>
            </a:r>
            <a:r>
              <a:rPr lang="zh-TW" altLang="en-US" sz="2800" dirty="0" smtClean="0"/>
              <a:t>水形成氫鍵</a:t>
            </a:r>
            <a:r>
              <a:rPr lang="zh-TW" altLang="en-US" sz="2800" dirty="0"/>
              <a:t>時，由於釋出的能量足以克服原有的氫鍵，結果，它們都能                          。</a:t>
            </a:r>
            <a:endParaRPr kumimoji="0" lang="en-US" altLang="zh-TW" sz="2800" dirty="0">
              <a:solidFill>
                <a:srgbClr val="3399FF"/>
              </a:solidFill>
              <a:cs typeface="Arial" charset="0"/>
            </a:endParaRPr>
          </a:p>
        </p:txBody>
      </p:sp>
      <p:sp>
        <p:nvSpPr>
          <p:cNvPr id="30725" name="Rectangle 20"/>
          <p:cNvSpPr>
            <a:spLocks noChangeArrowheads="1"/>
          </p:cNvSpPr>
          <p:nvPr/>
        </p:nvSpPr>
        <p:spPr bwMode="auto">
          <a:xfrm>
            <a:off x="1764282" y="4006081"/>
            <a:ext cx="305752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少於四個碳原子</a:t>
            </a:r>
          </a:p>
        </p:txBody>
      </p:sp>
      <p:sp>
        <p:nvSpPr>
          <p:cNvPr id="30726" name="Rectangle 21"/>
          <p:cNvSpPr>
            <a:spLocks noChangeArrowheads="1"/>
          </p:cNvSpPr>
          <p:nvPr/>
        </p:nvSpPr>
        <p:spPr bwMode="auto">
          <a:xfrm>
            <a:off x="5598095" y="5291956"/>
            <a:ext cx="2647950" cy="5857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與水完全互溶</a:t>
            </a:r>
          </a:p>
        </p:txBody>
      </p:sp>
      <p:sp>
        <p:nvSpPr>
          <p:cNvPr id="11" name="Rectangle 38"/>
          <p:cNvSpPr>
            <a:spLocks noChangeArrowheads="1"/>
          </p:cNvSpPr>
          <p:nvPr/>
        </p:nvSpPr>
        <p:spPr bwMode="auto">
          <a:xfrm>
            <a:off x="396130" y="764704"/>
            <a:ext cx="75612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醇在水中的溶解度取決於它們的基本結構：</a:t>
            </a:r>
            <a:endParaRPr kumimoji="0" lang="en-US" altLang="zh-TW" sz="2800">
              <a:solidFill>
                <a:srgbClr val="3399FF"/>
              </a:solidFill>
              <a:cs typeface="Arial" charset="0"/>
            </a:endParaRPr>
          </a:p>
        </p:txBody>
      </p:sp>
      <p:sp>
        <p:nvSpPr>
          <p:cNvPr id="12" name="矩形 4"/>
          <p:cNvSpPr>
            <a:spLocks noChangeArrowheads="1"/>
          </p:cNvSpPr>
          <p:nvPr/>
        </p:nvSpPr>
        <p:spPr bwMode="auto">
          <a:xfrm>
            <a:off x="3799929" y="1340768"/>
            <a:ext cx="1173162" cy="5191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a:solidFill>
                  <a:srgbClr val="3399FF"/>
                </a:solidFill>
              </a:rPr>
              <a:t>R</a:t>
            </a:r>
            <a:r>
              <a:rPr lang="en-US" altLang="zh-TW" sz="2800"/>
              <a:t>–</a:t>
            </a:r>
            <a:r>
              <a:rPr lang="en-US" altLang="zh-TW" sz="2800">
                <a:solidFill>
                  <a:srgbClr val="FF33CC"/>
                </a:solidFill>
              </a:rPr>
              <a:t>OH</a:t>
            </a:r>
            <a:endParaRPr lang="zh-TW" altLang="en-US" sz="2800">
              <a:solidFill>
                <a:srgbClr val="FF33CC"/>
              </a:solidFill>
            </a:endParaRPr>
          </a:p>
        </p:txBody>
      </p:sp>
      <p:sp>
        <p:nvSpPr>
          <p:cNvPr id="13" name="矩形 12"/>
          <p:cNvSpPr>
            <a:spLocks noChangeArrowheads="1"/>
          </p:cNvSpPr>
          <p:nvPr/>
        </p:nvSpPr>
        <p:spPr bwMode="auto">
          <a:xfrm>
            <a:off x="2112416" y="1917031"/>
            <a:ext cx="17065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solidFill>
                  <a:srgbClr val="3399FF"/>
                </a:solidFill>
              </a:rPr>
              <a:t>烷基 </a:t>
            </a:r>
            <a:r>
              <a:rPr lang="en-US" altLang="zh-TW" sz="2400">
                <a:solidFill>
                  <a:srgbClr val="3399FF"/>
                </a:solidFill>
              </a:rPr>
              <a:t>(</a:t>
            </a:r>
            <a:r>
              <a:rPr lang="zh-TW" altLang="en-US" sz="2400">
                <a:solidFill>
                  <a:srgbClr val="3399FF"/>
                </a:solidFill>
              </a:rPr>
              <a:t>碳鏈</a:t>
            </a:r>
            <a:r>
              <a:rPr lang="en-US" altLang="zh-TW" sz="2400">
                <a:solidFill>
                  <a:srgbClr val="3399FF"/>
                </a:solidFill>
              </a:rPr>
              <a:t>)</a:t>
            </a:r>
            <a:endParaRPr lang="zh-TW" altLang="en-US" sz="2400">
              <a:solidFill>
                <a:srgbClr val="3399FF"/>
              </a:solidFill>
            </a:endParaRPr>
          </a:p>
        </p:txBody>
      </p:sp>
      <p:sp>
        <p:nvSpPr>
          <p:cNvPr id="14" name="矩形 13"/>
          <p:cNvSpPr>
            <a:spLocks noChangeArrowheads="1"/>
          </p:cNvSpPr>
          <p:nvPr/>
        </p:nvSpPr>
        <p:spPr bwMode="auto">
          <a:xfrm>
            <a:off x="5152479" y="1917031"/>
            <a:ext cx="17240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solidFill>
                  <a:srgbClr val="FF33CC"/>
                </a:solidFill>
              </a:rPr>
              <a:t>羥基 </a:t>
            </a:r>
            <a:r>
              <a:rPr lang="en-US" altLang="zh-TW" sz="2400">
                <a:solidFill>
                  <a:srgbClr val="FF33CC"/>
                </a:solidFill>
              </a:rPr>
              <a:t>(–OH)</a:t>
            </a:r>
            <a:endParaRPr lang="zh-TW" altLang="en-US" sz="2400">
              <a:solidFill>
                <a:srgbClr val="FF33CC"/>
              </a:solidFill>
            </a:endParaRPr>
          </a:p>
        </p:txBody>
      </p:sp>
      <p:cxnSp>
        <p:nvCxnSpPr>
          <p:cNvPr id="15" name="直線單箭頭接點 14"/>
          <p:cNvCxnSpPr>
            <a:endCxn id="12" idx="3"/>
          </p:cNvCxnSpPr>
          <p:nvPr/>
        </p:nvCxnSpPr>
        <p:spPr>
          <a:xfrm flipH="1" flipV="1">
            <a:off x="4973091" y="1601118"/>
            <a:ext cx="617538" cy="314325"/>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16" name="直線單箭頭接點 15"/>
          <p:cNvCxnSpPr>
            <a:endCxn id="12" idx="1"/>
          </p:cNvCxnSpPr>
          <p:nvPr/>
        </p:nvCxnSpPr>
        <p:spPr>
          <a:xfrm flipV="1">
            <a:off x="3007766" y="1601118"/>
            <a:ext cx="792163" cy="314325"/>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sp>
        <p:nvSpPr>
          <p:cNvPr id="17" name="Rectangle 38"/>
          <p:cNvSpPr>
            <a:spLocks noChangeArrowheads="1"/>
          </p:cNvSpPr>
          <p:nvPr/>
        </p:nvSpPr>
        <p:spPr bwMode="auto">
          <a:xfrm>
            <a:off x="1494879" y="3033043"/>
            <a:ext cx="25939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a:t>(</a:t>
            </a:r>
            <a:r>
              <a:rPr lang="zh-TW" altLang="en-US" sz="2800"/>
              <a:t>會排斥水分子</a:t>
            </a:r>
            <a:r>
              <a:rPr lang="en-US" altLang="zh-TW" sz="2800"/>
              <a:t>)</a:t>
            </a:r>
            <a:endParaRPr kumimoji="0" lang="en-US" altLang="zh-TW" sz="2800">
              <a:solidFill>
                <a:srgbClr val="3399FF"/>
              </a:solidFill>
              <a:cs typeface="Arial" charset="0"/>
            </a:endParaRPr>
          </a:p>
        </p:txBody>
      </p:sp>
      <p:sp>
        <p:nvSpPr>
          <p:cNvPr id="18" name="Rectangle 21"/>
          <p:cNvSpPr>
            <a:spLocks noChangeArrowheads="1"/>
          </p:cNvSpPr>
          <p:nvPr/>
        </p:nvSpPr>
        <p:spPr bwMode="auto">
          <a:xfrm>
            <a:off x="1683791" y="2429793"/>
            <a:ext cx="2332038"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是 </a:t>
            </a:r>
            <a:r>
              <a:rPr lang="zh-TW" altLang="en-US" sz="3200" b="1" u="sng">
                <a:solidFill>
                  <a:srgbClr val="FF0000"/>
                </a:solidFill>
              </a:rPr>
              <a:t>疏水性</a:t>
            </a:r>
            <a:r>
              <a:rPr lang="zh-TW" altLang="en-US" sz="2800" b="1">
                <a:solidFill>
                  <a:srgbClr val="3399FF"/>
                </a:solidFill>
              </a:rPr>
              <a:t> </a:t>
            </a:r>
            <a:r>
              <a:rPr lang="zh-TW" altLang="en-US" sz="2800"/>
              <a:t>的</a:t>
            </a:r>
          </a:p>
        </p:txBody>
      </p:sp>
      <p:sp>
        <p:nvSpPr>
          <p:cNvPr id="19" name="Rectangle 38"/>
          <p:cNvSpPr>
            <a:spLocks noChangeArrowheads="1"/>
          </p:cNvSpPr>
          <p:nvPr/>
        </p:nvSpPr>
        <p:spPr bwMode="auto">
          <a:xfrm>
            <a:off x="4714329" y="3052093"/>
            <a:ext cx="25939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a:t>(</a:t>
            </a:r>
            <a:r>
              <a:rPr lang="zh-TW" altLang="en-US" sz="2800"/>
              <a:t>會吸引水分子</a:t>
            </a:r>
            <a:r>
              <a:rPr lang="en-US" altLang="zh-TW" sz="2800"/>
              <a:t>)</a:t>
            </a:r>
            <a:endParaRPr kumimoji="0" lang="en-US" altLang="zh-TW" sz="2800">
              <a:solidFill>
                <a:srgbClr val="3399FF"/>
              </a:solidFill>
              <a:cs typeface="Arial" charset="0"/>
            </a:endParaRPr>
          </a:p>
        </p:txBody>
      </p:sp>
      <p:sp>
        <p:nvSpPr>
          <p:cNvPr id="20" name="Rectangle 23"/>
          <p:cNvSpPr>
            <a:spLocks noChangeArrowheads="1"/>
          </p:cNvSpPr>
          <p:nvPr/>
        </p:nvSpPr>
        <p:spPr bwMode="auto">
          <a:xfrm>
            <a:off x="4838154" y="2467893"/>
            <a:ext cx="234632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是 </a:t>
            </a:r>
            <a:r>
              <a:rPr lang="zh-TW" altLang="en-US" sz="3200" b="1" u="sng">
                <a:solidFill>
                  <a:srgbClr val="FF0000"/>
                </a:solidFill>
              </a:rPr>
              <a:t>親水性 </a:t>
            </a:r>
            <a:r>
              <a:rPr lang="zh-TW" altLang="en-US" sz="2800"/>
              <a:t>的</a:t>
            </a:r>
          </a:p>
        </p:txBody>
      </p:sp>
      <p:sp>
        <p:nvSpPr>
          <p:cNvPr id="21" name="矩形 10"/>
          <p:cNvSpPr>
            <a:spLocks noChangeArrowheads="1"/>
          </p:cNvSpPr>
          <p:nvPr/>
        </p:nvSpPr>
        <p:spPr bwMode="auto">
          <a:xfrm>
            <a:off x="119905" y="188640"/>
            <a:ext cx="16462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dirty="0"/>
              <a:t>3. </a:t>
            </a:r>
            <a:r>
              <a:rPr lang="zh-TW" altLang="en-US" sz="2800" b="1" dirty="0"/>
              <a:t>溶解度</a:t>
            </a:r>
          </a:p>
        </p:txBody>
      </p:sp>
      <p:sp>
        <p:nvSpPr>
          <p:cNvPr id="22" name="Rectangle 38"/>
          <p:cNvSpPr>
            <a:spLocks noChangeArrowheads="1"/>
          </p:cNvSpPr>
          <p:nvPr/>
        </p:nvSpPr>
        <p:spPr bwMode="auto">
          <a:xfrm>
            <a:off x="395163" y="6274024"/>
            <a:ext cx="8569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當碳鏈長度          時，醇在水中的溶解度便會        。</a:t>
            </a:r>
            <a:endParaRPr kumimoji="0" lang="en-US" altLang="zh-TW" sz="2800" b="1" dirty="0">
              <a:solidFill>
                <a:srgbClr val="3399FF"/>
              </a:solidFill>
              <a:cs typeface="Arial" charset="0"/>
            </a:endParaRPr>
          </a:p>
        </p:txBody>
      </p:sp>
      <p:sp>
        <p:nvSpPr>
          <p:cNvPr id="23" name="矩形 2"/>
          <p:cNvSpPr>
            <a:spLocks noChangeArrowheads="1"/>
          </p:cNvSpPr>
          <p:nvPr/>
        </p:nvSpPr>
        <p:spPr bwMode="auto">
          <a:xfrm>
            <a:off x="2844676" y="6274024"/>
            <a:ext cx="901700" cy="5222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u="sng">
                <a:solidFill>
                  <a:srgbClr val="FF0000"/>
                </a:solidFill>
              </a:rPr>
              <a:t>增加</a:t>
            </a:r>
            <a:endParaRPr lang="zh-HK" altLang="en-US" sz="2800" u="sng">
              <a:solidFill>
                <a:srgbClr val="FF0000"/>
              </a:solidFill>
            </a:endParaRPr>
          </a:p>
        </p:txBody>
      </p:sp>
      <p:sp>
        <p:nvSpPr>
          <p:cNvPr id="24" name="矩形 3"/>
          <p:cNvSpPr>
            <a:spLocks noChangeArrowheads="1"/>
          </p:cNvSpPr>
          <p:nvPr/>
        </p:nvSpPr>
        <p:spPr bwMode="auto">
          <a:xfrm>
            <a:off x="8062788" y="6254974"/>
            <a:ext cx="901700" cy="5222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u="sng">
                <a:solidFill>
                  <a:srgbClr val="FF0000"/>
                </a:solidFill>
              </a:rPr>
              <a:t>下降</a:t>
            </a:r>
            <a:endParaRPr lang="zh-HK" altLang="en-US" sz="2800" u="sng">
              <a:solidFill>
                <a:srgbClr val="FF0000"/>
              </a:solidFill>
            </a:endParaRPr>
          </a:p>
        </p:txBody>
      </p:sp>
    </p:spTree>
    <p:extLst>
      <p:ext uri="{BB962C8B-B14F-4D97-AF65-F5344CB8AC3E}">
        <p14:creationId xmlns:p14="http://schemas.microsoft.com/office/powerpoint/2010/main" val="3160187385"/>
      </p:ext>
    </p:extLst>
  </p:cSld>
  <p:clrMapOvr>
    <a:masterClrMapping/>
  </p:clrMapOvr>
  <p:timing>
    <p:tnLst>
      <p:par>
        <p:cTn id="1" dur="indefinite" restart="never" nodeType="tmRoot"/>
      </p:par>
    </p:tnLst>
  </p:timing>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4"/>
          <p:cNvSpPr>
            <a:spLocks noChangeArrowheads="1"/>
          </p:cNvSpPr>
          <p:nvPr/>
        </p:nvSpPr>
        <p:spPr bwMode="auto">
          <a:xfrm>
            <a:off x="179388" y="575023"/>
            <a:ext cx="3240087"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66"/>
                </a:solidFill>
                <a:latin typeface="+mj-lt"/>
                <a:ea typeface="新細明體" pitchFamily="18" charset="-120"/>
              </a:rPr>
              <a:t>羧酸的物理性質</a:t>
            </a:r>
            <a:endParaRPr lang="en-US" altLang="zh-TW" sz="3200" b="1" dirty="0">
              <a:solidFill>
                <a:srgbClr val="CC0066"/>
              </a:solidFill>
              <a:latin typeface="+mj-lt"/>
              <a:ea typeface="新細明體" pitchFamily="18" charset="-120"/>
            </a:endParaRPr>
          </a:p>
        </p:txBody>
      </p:sp>
      <p:graphicFrame>
        <p:nvGraphicFramePr>
          <p:cNvPr id="11" name="表格 10"/>
          <p:cNvGraphicFramePr>
            <a:graphicFrameLocks noGrp="1"/>
          </p:cNvGraphicFramePr>
          <p:nvPr>
            <p:extLst>
              <p:ext uri="{D42A27DB-BD31-4B8C-83A1-F6EECF244321}">
                <p14:modId xmlns:p14="http://schemas.microsoft.com/office/powerpoint/2010/main" val="4203873983"/>
              </p:ext>
            </p:extLst>
          </p:nvPr>
        </p:nvGraphicFramePr>
        <p:xfrm>
          <a:off x="107950" y="1945036"/>
          <a:ext cx="8964614" cy="3932236"/>
        </p:xfrm>
        <a:graphic>
          <a:graphicData uri="http://schemas.openxmlformats.org/drawingml/2006/table">
            <a:tbl>
              <a:tblPr firstRow="1" bandRow="1">
                <a:tableStyleId>{17292A2E-F333-43FB-9621-5CBBE7FDCDCB}</a:tableStyleId>
              </a:tblPr>
              <a:tblGrid>
                <a:gridCol w="815752">
                  <a:extLst>
                    <a:ext uri="{9D8B030D-6E8A-4147-A177-3AD203B41FA5}"/>
                  </a:extLst>
                </a:gridCol>
                <a:gridCol w="2741487">
                  <a:extLst>
                    <a:ext uri="{9D8B030D-6E8A-4147-A177-3AD203B41FA5}"/>
                  </a:extLst>
                </a:gridCol>
                <a:gridCol w="1111414">
                  <a:extLst>
                    <a:ext uri="{9D8B030D-6E8A-4147-A177-3AD203B41FA5}"/>
                  </a:extLst>
                </a:gridCol>
                <a:gridCol w="1111414">
                  <a:extLst>
                    <a:ext uri="{9D8B030D-6E8A-4147-A177-3AD203B41FA5}"/>
                  </a:extLst>
                </a:gridCol>
                <a:gridCol w="1481885">
                  <a:extLst>
                    <a:ext uri="{9D8B030D-6E8A-4147-A177-3AD203B41FA5}"/>
                  </a:extLst>
                </a:gridCol>
                <a:gridCol w="1702662">
                  <a:extLst>
                    <a:ext uri="{9D8B030D-6E8A-4147-A177-3AD203B41FA5}"/>
                  </a:extLst>
                </a:gridCol>
              </a:tblGrid>
              <a:tr h="1188850">
                <a:tc>
                  <a:txBody>
                    <a:bodyPr/>
                    <a:lstStyle/>
                    <a:p>
                      <a:pPr algn="ctr"/>
                      <a:r>
                        <a:rPr lang="zh-TW" altLang="en-US" sz="2400" b="1" kern="1200" baseline="0" dirty="0" smtClean="0">
                          <a:solidFill>
                            <a:schemeClr val="bg1"/>
                          </a:solidFill>
                          <a:latin typeface="Arial" pitchFamily="34" charset="0"/>
                          <a:ea typeface="+mn-ea"/>
                          <a:cs typeface="Arial" pitchFamily="34" charset="0"/>
                        </a:rPr>
                        <a:t>名稱</a:t>
                      </a:r>
                      <a:endParaRPr lang="zh-TW" altLang="en-US" sz="2400" b="1" kern="1200" baseline="0" dirty="0">
                        <a:solidFill>
                          <a:schemeClr val="bg1"/>
                        </a:solidFill>
                        <a:latin typeface="Arial" pitchFamily="34" charset="0"/>
                        <a:ea typeface="+mn-ea"/>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400" b="1" kern="1200" baseline="0" dirty="0" smtClean="0">
                          <a:solidFill>
                            <a:schemeClr val="bg1"/>
                          </a:solidFill>
                          <a:latin typeface="Arial" pitchFamily="34" charset="0"/>
                          <a:ea typeface="+mn-ea"/>
                          <a:cs typeface="Arial" pitchFamily="34" charset="0"/>
                        </a:rPr>
                        <a:t>簡明結構式</a:t>
                      </a:r>
                      <a:endParaRPr lang="zh-TW" altLang="en-US" sz="2400" b="1" kern="1200" baseline="0" dirty="0">
                        <a:solidFill>
                          <a:schemeClr val="bg1"/>
                        </a:solidFill>
                        <a:latin typeface="Arial" pitchFamily="34" charset="0"/>
                        <a:ea typeface="+mn-ea"/>
                        <a:cs typeface="Arial" pitchFamily="34" charset="0"/>
                      </a:endParaRPr>
                    </a:p>
                  </a:txBody>
                  <a:tcPr marL="94081" marR="94081" marT="45711" marB="4571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400" b="1" kern="1200" baseline="0" dirty="0" smtClean="0">
                          <a:solidFill>
                            <a:schemeClr val="bg1"/>
                          </a:solidFill>
                          <a:latin typeface="Arial" pitchFamily="34" charset="0"/>
                          <a:ea typeface="+mn-ea"/>
                          <a:cs typeface="Arial" pitchFamily="34" charset="0"/>
                        </a:rPr>
                        <a:t>沸點 </a:t>
                      </a:r>
                      <a:r>
                        <a:rPr lang="en-US" altLang="zh-TW" sz="2400" b="1" kern="1200" baseline="0" dirty="0" smtClean="0">
                          <a:solidFill>
                            <a:schemeClr val="bg1"/>
                          </a:solidFill>
                          <a:latin typeface="Arial" pitchFamily="34" charset="0"/>
                          <a:ea typeface="+mn-ea"/>
                          <a:cs typeface="Arial" pitchFamily="34" charset="0"/>
                        </a:rPr>
                        <a:t>(°C)</a:t>
                      </a:r>
                      <a:endParaRPr lang="zh-TW" altLang="en-US" sz="2400" b="1" kern="1200" baseline="0" dirty="0">
                        <a:solidFill>
                          <a:schemeClr val="bg1"/>
                        </a:solidFill>
                        <a:latin typeface="Arial" pitchFamily="34" charset="0"/>
                        <a:ea typeface="+mn-ea"/>
                        <a:cs typeface="Arial" pitchFamily="34" charset="0"/>
                      </a:endParaRPr>
                    </a:p>
                  </a:txBody>
                  <a:tcPr marL="94081" marR="94081" marT="45711" marB="4571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400" b="1" kern="1200" baseline="0" dirty="0" smtClean="0">
                          <a:solidFill>
                            <a:schemeClr val="bg1"/>
                          </a:solidFill>
                          <a:latin typeface="Arial" pitchFamily="34" charset="0"/>
                          <a:ea typeface="+mn-ea"/>
                          <a:cs typeface="Arial" pitchFamily="34" charset="0"/>
                        </a:rPr>
                        <a:t>熔點 </a:t>
                      </a:r>
                      <a:r>
                        <a:rPr lang="en-US" altLang="zh-TW" sz="2400" b="1" kern="1200" baseline="0" dirty="0" smtClean="0">
                          <a:solidFill>
                            <a:schemeClr val="bg1"/>
                          </a:solidFill>
                          <a:latin typeface="Arial" pitchFamily="34" charset="0"/>
                          <a:ea typeface="+mn-ea"/>
                          <a:cs typeface="Arial" pitchFamily="34" charset="0"/>
                        </a:rPr>
                        <a:t>(°C)</a:t>
                      </a:r>
                      <a:endParaRPr lang="zh-TW" altLang="en-US" sz="2400" b="1" kern="1200" baseline="0" dirty="0">
                        <a:solidFill>
                          <a:schemeClr val="bg1"/>
                        </a:solidFill>
                        <a:latin typeface="Arial" pitchFamily="34" charset="0"/>
                        <a:ea typeface="+mn-ea"/>
                        <a:cs typeface="Arial" pitchFamily="34" charset="0"/>
                      </a:endParaRPr>
                    </a:p>
                  </a:txBody>
                  <a:tcPr marL="94081" marR="94081" marT="45711" marB="4571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400" b="1" kern="1200" baseline="0" dirty="0" smtClean="0">
                          <a:solidFill>
                            <a:schemeClr val="bg1"/>
                          </a:solidFill>
                          <a:latin typeface="Arial" pitchFamily="34" charset="0"/>
                          <a:ea typeface="+mn-ea"/>
                          <a:cs typeface="Arial" pitchFamily="34" charset="0"/>
                        </a:rPr>
                        <a:t>在</a:t>
                      </a:r>
                      <a:r>
                        <a:rPr lang="en-US" altLang="zh-TW" sz="2400" b="1" kern="1200" baseline="0" dirty="0" smtClean="0">
                          <a:solidFill>
                            <a:schemeClr val="bg1"/>
                          </a:solidFill>
                          <a:latin typeface="Arial" pitchFamily="34" charset="0"/>
                          <a:ea typeface="+mn-ea"/>
                          <a:cs typeface="Arial" pitchFamily="34" charset="0"/>
                        </a:rPr>
                        <a:t>20°C</a:t>
                      </a:r>
                      <a:r>
                        <a:rPr lang="zh-TW" altLang="en-US" sz="2400" b="1" kern="1200" baseline="0" dirty="0" smtClean="0">
                          <a:solidFill>
                            <a:schemeClr val="bg1"/>
                          </a:solidFill>
                          <a:latin typeface="Arial" pitchFamily="34" charset="0"/>
                          <a:ea typeface="+mn-ea"/>
                          <a:cs typeface="Arial" pitchFamily="34" charset="0"/>
                        </a:rPr>
                        <a:t>時的密度 </a:t>
                      </a:r>
                      <a:r>
                        <a:rPr lang="en-US" altLang="zh-TW" sz="2400" b="1" kern="1200" baseline="0" dirty="0" smtClean="0">
                          <a:solidFill>
                            <a:schemeClr val="bg1"/>
                          </a:solidFill>
                          <a:latin typeface="Arial" pitchFamily="34" charset="0"/>
                          <a:ea typeface="+mn-ea"/>
                          <a:cs typeface="Arial" pitchFamily="34" charset="0"/>
                        </a:rPr>
                        <a:t>(g cm</a:t>
                      </a:r>
                      <a:r>
                        <a:rPr lang="en-US" altLang="zh-TW" sz="2400" b="1" kern="1200" baseline="30000" dirty="0" smtClean="0">
                          <a:solidFill>
                            <a:schemeClr val="bg1"/>
                          </a:solidFill>
                          <a:latin typeface="Arial" pitchFamily="34" charset="0"/>
                          <a:ea typeface="+mn-ea"/>
                          <a:cs typeface="Arial" pitchFamily="34" charset="0"/>
                        </a:rPr>
                        <a:t>–3</a:t>
                      </a:r>
                      <a:r>
                        <a:rPr lang="en-US" altLang="zh-TW" sz="2400" b="1" kern="1200" baseline="0" dirty="0" smtClean="0">
                          <a:solidFill>
                            <a:schemeClr val="bg1"/>
                          </a:solidFill>
                          <a:latin typeface="Arial" pitchFamily="34" charset="0"/>
                          <a:ea typeface="+mn-ea"/>
                          <a:cs typeface="Arial" pitchFamily="34" charset="0"/>
                        </a:rPr>
                        <a:t>)</a:t>
                      </a:r>
                      <a:endParaRPr lang="zh-TW" altLang="en-US" sz="2400" dirty="0">
                        <a:latin typeface="Arial" pitchFamily="34" charset="0"/>
                        <a:cs typeface="Arial" pitchFamily="34" charset="0"/>
                      </a:endParaRPr>
                    </a:p>
                  </a:txBody>
                  <a:tcPr marL="94081" marR="94081" marT="45711" marB="4571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400" b="1" kern="1200" baseline="0" dirty="0" smtClean="0">
                          <a:solidFill>
                            <a:schemeClr val="bg1"/>
                          </a:solidFill>
                          <a:latin typeface="Arial" pitchFamily="34" charset="0"/>
                          <a:ea typeface="+mn-ea"/>
                          <a:cs typeface="Arial" pitchFamily="34" charset="0"/>
                        </a:rPr>
                        <a:t>在水中的溶解度</a:t>
                      </a:r>
                    </a:p>
                  </a:txBody>
                  <a:tcPr marL="94081" marR="94081" marT="45711" marB="45711" anchor="ctr">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r h="457231">
                <a:tc>
                  <a:txBody>
                    <a:bodyPr/>
                    <a:lstStyle/>
                    <a:p>
                      <a:r>
                        <a:rPr lang="zh-TW" altLang="en-US" sz="2400" kern="1200" baseline="0" dirty="0" smtClean="0">
                          <a:solidFill>
                            <a:schemeClr val="tx1"/>
                          </a:solidFill>
                          <a:latin typeface="Arial" pitchFamily="34" charset="0"/>
                          <a:ea typeface="+mn-ea"/>
                          <a:cs typeface="Arial" pitchFamily="34" charset="0"/>
                        </a:rPr>
                        <a:t>甲酸</a:t>
                      </a:r>
                      <a:endParaRPr lang="en-US" altLang="zh-TW" sz="2400" kern="1200" baseline="0" dirty="0" smtClean="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kern="1200" baseline="0" dirty="0" smtClean="0">
                          <a:solidFill>
                            <a:schemeClr val="tx1"/>
                          </a:solidFill>
                          <a:latin typeface="Arial" pitchFamily="34" charset="0"/>
                          <a:ea typeface="+mn-ea"/>
                          <a:cs typeface="Arial" pitchFamily="34" charset="0"/>
                        </a:rPr>
                        <a:t>HCOOH</a:t>
                      </a: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dirty="0" smtClean="0">
                          <a:latin typeface="Arial" pitchFamily="34" charset="0"/>
                          <a:cs typeface="Arial" pitchFamily="34" charset="0"/>
                        </a:rPr>
                        <a:t>101</a:t>
                      </a: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dirty="0" smtClean="0">
                          <a:latin typeface="Arial" pitchFamily="34" charset="0"/>
                          <a:cs typeface="Arial" pitchFamily="34" charset="0"/>
                        </a:rPr>
                        <a:t>8.3</a:t>
                      </a: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kern="1200" baseline="0" dirty="0" smtClean="0">
                          <a:solidFill>
                            <a:schemeClr val="tx1"/>
                          </a:solidFill>
                          <a:latin typeface="Arial" pitchFamily="34" charset="0"/>
                          <a:ea typeface="+mn-ea"/>
                          <a:cs typeface="Arial" pitchFamily="34" charset="0"/>
                        </a:rPr>
                        <a:t>1.220</a:t>
                      </a: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zh-TW" altLang="en-US" sz="2400" kern="1200" baseline="0" dirty="0" smtClean="0">
                          <a:solidFill>
                            <a:schemeClr val="tx1"/>
                          </a:solidFill>
                          <a:latin typeface="+mn-lt"/>
                          <a:ea typeface="+mn-ea"/>
                          <a:cs typeface="+mn-cs"/>
                        </a:rPr>
                        <a:t>極溶於水</a:t>
                      </a:r>
                      <a:endParaRPr lang="zh-TW" altLang="en-US" sz="2400" kern="1200" dirty="0" smtClean="0">
                        <a:solidFill>
                          <a:schemeClr val="tx1"/>
                        </a:solidFill>
                        <a:latin typeface="Arial" pitchFamily="34" charset="0"/>
                        <a:ea typeface="+mn-ea"/>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extLst>
              </a:tr>
              <a:tr h="45723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2400" kern="1200" baseline="0" dirty="0" smtClean="0">
                          <a:solidFill>
                            <a:schemeClr val="tx1"/>
                          </a:solidFill>
                          <a:latin typeface="+mn-lt"/>
                          <a:ea typeface="+mn-ea"/>
                          <a:cs typeface="+mn-cs"/>
                        </a:rPr>
                        <a:t>乙</a:t>
                      </a:r>
                      <a:r>
                        <a:rPr lang="zh-TW" altLang="en-US" sz="2400" kern="1200" baseline="0" dirty="0" smtClean="0">
                          <a:solidFill>
                            <a:schemeClr val="tx1"/>
                          </a:solidFill>
                          <a:latin typeface="Arial" pitchFamily="34" charset="0"/>
                          <a:ea typeface="+mn-ea"/>
                          <a:cs typeface="Arial" pitchFamily="34" charset="0"/>
                        </a:rPr>
                        <a:t>酸</a:t>
                      </a:r>
                      <a:endParaRPr lang="en-US" altLang="zh-TW" sz="2400" kern="1200" baseline="0" dirty="0" smtClean="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kern="1200" baseline="0" dirty="0" smtClean="0">
                          <a:solidFill>
                            <a:schemeClr val="tx1"/>
                          </a:solidFill>
                          <a:latin typeface="Arial" pitchFamily="34" charset="0"/>
                          <a:ea typeface="+mn-ea"/>
                          <a:cs typeface="Arial" pitchFamily="34" charset="0"/>
                        </a:rPr>
                        <a:t>CH</a:t>
                      </a:r>
                      <a:r>
                        <a:rPr lang="en-US" altLang="zh-TW" sz="2400" kern="1200" baseline="-25000" dirty="0" smtClean="0">
                          <a:solidFill>
                            <a:schemeClr val="tx1"/>
                          </a:solidFill>
                          <a:latin typeface="Arial" pitchFamily="34" charset="0"/>
                          <a:ea typeface="+mn-ea"/>
                          <a:cs typeface="Arial" pitchFamily="34" charset="0"/>
                        </a:rPr>
                        <a:t>3</a:t>
                      </a:r>
                      <a:r>
                        <a:rPr lang="en-US" altLang="zh-TW" sz="2400" kern="1200" baseline="0" dirty="0" smtClean="0">
                          <a:solidFill>
                            <a:schemeClr val="tx1"/>
                          </a:solidFill>
                          <a:latin typeface="Arial" pitchFamily="34" charset="0"/>
                          <a:ea typeface="+mn-ea"/>
                          <a:cs typeface="Arial" pitchFamily="34" charset="0"/>
                        </a:rPr>
                        <a:t>COOH</a:t>
                      </a: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dirty="0" smtClean="0">
                          <a:latin typeface="Arial" pitchFamily="34" charset="0"/>
                          <a:cs typeface="Arial" pitchFamily="34" charset="0"/>
                        </a:rPr>
                        <a:t>118</a:t>
                      </a: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dirty="0" smtClean="0">
                          <a:latin typeface="Arial" pitchFamily="34" charset="0"/>
                          <a:cs typeface="Arial" pitchFamily="34" charset="0"/>
                        </a:rPr>
                        <a:t>16.6</a:t>
                      </a: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kern="1200" baseline="0" dirty="0" smtClean="0">
                          <a:solidFill>
                            <a:schemeClr val="tx1"/>
                          </a:solidFill>
                          <a:latin typeface="Arial" pitchFamily="34" charset="0"/>
                          <a:ea typeface="+mn-ea"/>
                          <a:cs typeface="Arial" pitchFamily="34" charset="0"/>
                        </a:rPr>
                        <a:t>1.049</a:t>
                      </a: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zh-TW" altLang="en-US" sz="2400" kern="1200" baseline="0" dirty="0" smtClean="0">
                          <a:solidFill>
                            <a:schemeClr val="tx1"/>
                          </a:solidFill>
                          <a:latin typeface="+mn-lt"/>
                          <a:ea typeface="+mn-ea"/>
                          <a:cs typeface="+mn-cs"/>
                        </a:rPr>
                        <a:t>極溶於水</a:t>
                      </a:r>
                      <a:endParaRPr lang="zh-TW" altLang="en-US" sz="2400" kern="1200" dirty="0" smtClean="0">
                        <a:solidFill>
                          <a:schemeClr val="tx1"/>
                        </a:solidFill>
                        <a:latin typeface="Arial" pitchFamily="34" charset="0"/>
                        <a:ea typeface="+mn-ea"/>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extLst>
              </a:tr>
              <a:tr h="45723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2400" kern="1200" baseline="0" dirty="0" smtClean="0">
                          <a:solidFill>
                            <a:schemeClr val="tx1"/>
                          </a:solidFill>
                          <a:latin typeface="+mn-lt"/>
                          <a:ea typeface="+mn-ea"/>
                          <a:cs typeface="+mn-cs"/>
                        </a:rPr>
                        <a:t>丙</a:t>
                      </a:r>
                      <a:r>
                        <a:rPr lang="zh-TW" altLang="en-US" sz="2400" kern="1200" baseline="0" dirty="0" smtClean="0">
                          <a:solidFill>
                            <a:schemeClr val="tx1"/>
                          </a:solidFill>
                          <a:latin typeface="Arial" pitchFamily="34" charset="0"/>
                          <a:ea typeface="+mn-ea"/>
                          <a:cs typeface="Arial" pitchFamily="34" charset="0"/>
                        </a:rPr>
                        <a:t>酸</a:t>
                      </a:r>
                      <a:endParaRPr lang="zh-TW" altLang="en-US" sz="2400" kern="1200" baseline="0" dirty="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kern="1200" baseline="0" dirty="0" smtClean="0">
                          <a:solidFill>
                            <a:schemeClr val="tx1"/>
                          </a:solidFill>
                          <a:latin typeface="Arial" pitchFamily="34" charset="0"/>
                          <a:ea typeface="+mn-ea"/>
                          <a:cs typeface="Arial" pitchFamily="34" charset="0"/>
                        </a:rPr>
                        <a:t>CH</a:t>
                      </a:r>
                      <a:r>
                        <a:rPr lang="en-US" altLang="zh-TW" sz="2400" kern="1200" baseline="-25000" dirty="0" smtClean="0">
                          <a:solidFill>
                            <a:schemeClr val="tx1"/>
                          </a:solidFill>
                          <a:latin typeface="Arial" pitchFamily="34" charset="0"/>
                          <a:ea typeface="+mn-ea"/>
                          <a:cs typeface="Arial" pitchFamily="34" charset="0"/>
                        </a:rPr>
                        <a:t>3</a:t>
                      </a:r>
                      <a:r>
                        <a:rPr lang="en-US" altLang="zh-TW" sz="2400" kern="1200" baseline="0" dirty="0" smtClean="0">
                          <a:solidFill>
                            <a:schemeClr val="tx1"/>
                          </a:solidFill>
                          <a:latin typeface="Arial" pitchFamily="34" charset="0"/>
                          <a:ea typeface="+mn-ea"/>
                          <a:cs typeface="Arial" pitchFamily="34" charset="0"/>
                        </a:rPr>
                        <a:t>CH</a:t>
                      </a:r>
                      <a:r>
                        <a:rPr lang="en-US" altLang="zh-TW" sz="2400" kern="1200" baseline="-25000" dirty="0" smtClean="0">
                          <a:solidFill>
                            <a:schemeClr val="tx1"/>
                          </a:solidFill>
                          <a:latin typeface="Arial" pitchFamily="34" charset="0"/>
                          <a:ea typeface="+mn-ea"/>
                          <a:cs typeface="Arial" pitchFamily="34" charset="0"/>
                        </a:rPr>
                        <a:t>2</a:t>
                      </a:r>
                      <a:r>
                        <a:rPr lang="en-US" altLang="zh-TW" sz="2400" kern="1200" baseline="0" dirty="0" smtClean="0">
                          <a:solidFill>
                            <a:schemeClr val="tx1"/>
                          </a:solidFill>
                          <a:latin typeface="Arial" pitchFamily="34" charset="0"/>
                          <a:ea typeface="+mn-ea"/>
                          <a:cs typeface="Arial" pitchFamily="34" charset="0"/>
                        </a:rPr>
                        <a:t>COOH</a:t>
                      </a:r>
                      <a:endParaRPr lang="zh-TW" altLang="en-US" sz="2400" kern="1200" baseline="0" dirty="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dirty="0" smtClean="0">
                          <a:latin typeface="Arial" pitchFamily="34" charset="0"/>
                          <a:cs typeface="Arial" pitchFamily="34" charset="0"/>
                        </a:rPr>
                        <a:t>141</a:t>
                      </a:r>
                      <a:endParaRPr lang="zh-TW" altLang="en-US" sz="2400" dirty="0">
                        <a:latin typeface="Arial" pitchFamily="34" charset="0"/>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dirty="0" smtClean="0">
                          <a:latin typeface="Arial" pitchFamily="34" charset="0"/>
                          <a:cs typeface="Arial" pitchFamily="34" charset="0"/>
                        </a:rPr>
                        <a:t>–20.5</a:t>
                      </a:r>
                      <a:endParaRPr lang="zh-TW" altLang="en-US" sz="2400" dirty="0">
                        <a:latin typeface="Arial" pitchFamily="34" charset="0"/>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dirty="0" smtClean="0">
                          <a:latin typeface="Arial" pitchFamily="34" charset="0"/>
                          <a:cs typeface="Arial" pitchFamily="34" charset="0"/>
                        </a:rPr>
                        <a:t>0.992</a:t>
                      </a:r>
                      <a:endParaRPr lang="zh-TW" altLang="en-US" sz="2400" dirty="0">
                        <a:latin typeface="Arial" pitchFamily="34" charset="0"/>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zh-TW" altLang="en-US" sz="2400" kern="1200" baseline="0" dirty="0" smtClean="0">
                          <a:solidFill>
                            <a:schemeClr val="tx1"/>
                          </a:solidFill>
                          <a:latin typeface="+mn-lt"/>
                          <a:ea typeface="+mn-ea"/>
                          <a:cs typeface="+mn-cs"/>
                        </a:rPr>
                        <a:t>極溶於水</a:t>
                      </a:r>
                      <a:endParaRPr lang="zh-TW" altLang="en-US" sz="2400" kern="1200" dirty="0" smtClean="0">
                        <a:solidFill>
                          <a:schemeClr val="tx1"/>
                        </a:solidFill>
                        <a:latin typeface="Arial" pitchFamily="34" charset="0"/>
                        <a:ea typeface="+mn-ea"/>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extLst>
              </a:tr>
              <a:tr h="45723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2400" kern="1200" baseline="0" dirty="0" smtClean="0">
                          <a:solidFill>
                            <a:schemeClr val="tx1"/>
                          </a:solidFill>
                          <a:latin typeface="+mn-lt"/>
                          <a:ea typeface="+mn-ea"/>
                          <a:cs typeface="+mn-cs"/>
                        </a:rPr>
                        <a:t>丁</a:t>
                      </a:r>
                      <a:r>
                        <a:rPr lang="zh-TW" altLang="en-US" sz="2400" kern="1200" baseline="0" dirty="0" smtClean="0">
                          <a:solidFill>
                            <a:schemeClr val="tx1"/>
                          </a:solidFill>
                          <a:latin typeface="Arial" pitchFamily="34" charset="0"/>
                          <a:ea typeface="+mn-ea"/>
                          <a:cs typeface="Arial" pitchFamily="34" charset="0"/>
                        </a:rPr>
                        <a:t>酸</a:t>
                      </a:r>
                      <a:endParaRPr lang="zh-TW" altLang="en-US" sz="2400" kern="1200" baseline="0" dirty="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kern="1200" baseline="0" dirty="0" smtClean="0">
                          <a:solidFill>
                            <a:schemeClr val="tx1"/>
                          </a:solidFill>
                          <a:latin typeface="Arial" pitchFamily="34" charset="0"/>
                          <a:ea typeface="+mn-ea"/>
                          <a:cs typeface="Arial" pitchFamily="34" charset="0"/>
                        </a:rPr>
                        <a:t>CH</a:t>
                      </a:r>
                      <a:r>
                        <a:rPr lang="en-US" altLang="zh-TW" sz="2400" kern="1200" baseline="-25000" dirty="0" smtClean="0">
                          <a:solidFill>
                            <a:schemeClr val="tx1"/>
                          </a:solidFill>
                          <a:latin typeface="Arial" pitchFamily="34" charset="0"/>
                          <a:ea typeface="+mn-ea"/>
                          <a:cs typeface="Arial" pitchFamily="34" charset="0"/>
                        </a:rPr>
                        <a:t>3</a:t>
                      </a:r>
                      <a:r>
                        <a:rPr lang="en-US" altLang="zh-TW" sz="2400" kern="1200" baseline="0" dirty="0" smtClean="0">
                          <a:solidFill>
                            <a:schemeClr val="tx1"/>
                          </a:solidFill>
                          <a:latin typeface="Arial" pitchFamily="34" charset="0"/>
                          <a:ea typeface="+mn-ea"/>
                          <a:cs typeface="Arial" pitchFamily="34" charset="0"/>
                        </a:rPr>
                        <a:t>(CH</a:t>
                      </a:r>
                      <a:r>
                        <a:rPr lang="en-US" altLang="zh-TW" sz="2400" kern="1200" baseline="-25000" dirty="0" smtClean="0">
                          <a:solidFill>
                            <a:schemeClr val="tx1"/>
                          </a:solidFill>
                          <a:latin typeface="Arial" pitchFamily="34" charset="0"/>
                          <a:ea typeface="+mn-ea"/>
                          <a:cs typeface="Arial" pitchFamily="34" charset="0"/>
                        </a:rPr>
                        <a:t>2</a:t>
                      </a:r>
                      <a:r>
                        <a:rPr lang="en-US" altLang="zh-TW" sz="2400" kern="1200" baseline="0" dirty="0" smtClean="0">
                          <a:solidFill>
                            <a:schemeClr val="tx1"/>
                          </a:solidFill>
                          <a:latin typeface="Arial" pitchFamily="34" charset="0"/>
                          <a:ea typeface="+mn-ea"/>
                          <a:cs typeface="Arial" pitchFamily="34" charset="0"/>
                        </a:rPr>
                        <a:t>)</a:t>
                      </a:r>
                      <a:r>
                        <a:rPr lang="en-US" altLang="zh-TW" sz="2400" kern="1200" baseline="-25000" dirty="0" smtClean="0">
                          <a:solidFill>
                            <a:schemeClr val="tx1"/>
                          </a:solidFill>
                          <a:latin typeface="Arial" pitchFamily="34" charset="0"/>
                          <a:ea typeface="+mn-ea"/>
                          <a:cs typeface="Arial" pitchFamily="34" charset="0"/>
                        </a:rPr>
                        <a:t>2</a:t>
                      </a:r>
                      <a:r>
                        <a:rPr lang="en-US" altLang="zh-TW" sz="2400" kern="1200" baseline="0" dirty="0" smtClean="0">
                          <a:solidFill>
                            <a:schemeClr val="tx1"/>
                          </a:solidFill>
                          <a:latin typeface="Arial" pitchFamily="34" charset="0"/>
                          <a:ea typeface="+mn-ea"/>
                          <a:cs typeface="Arial" pitchFamily="34" charset="0"/>
                        </a:rPr>
                        <a:t>COOH</a:t>
                      </a:r>
                      <a:endParaRPr lang="zh-TW" altLang="en-US" sz="2400" kern="1200" baseline="0" dirty="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dirty="0" smtClean="0">
                          <a:latin typeface="Arial" pitchFamily="34" charset="0"/>
                          <a:cs typeface="Arial" pitchFamily="34" charset="0"/>
                        </a:rPr>
                        <a:t>164</a:t>
                      </a:r>
                      <a:endParaRPr lang="zh-TW" altLang="en-US" sz="2400" dirty="0">
                        <a:latin typeface="Arial" pitchFamily="34" charset="0"/>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dirty="0" smtClean="0">
                          <a:latin typeface="Arial" pitchFamily="34" charset="0"/>
                          <a:cs typeface="Arial" pitchFamily="34" charset="0"/>
                        </a:rPr>
                        <a:t>–5.1</a:t>
                      </a:r>
                      <a:endParaRPr lang="zh-TW" altLang="en-US" sz="2400" dirty="0">
                        <a:latin typeface="Arial" pitchFamily="34" charset="0"/>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dirty="0" smtClean="0">
                          <a:latin typeface="Arial" pitchFamily="34" charset="0"/>
                          <a:cs typeface="Arial" pitchFamily="34" charset="0"/>
                        </a:rPr>
                        <a:t>0.964</a:t>
                      </a:r>
                      <a:endParaRPr lang="zh-TW" altLang="en-US" sz="2400" dirty="0">
                        <a:latin typeface="Arial" pitchFamily="34" charset="0"/>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zh-TW" altLang="en-US" sz="2400" kern="1200" baseline="0" dirty="0" smtClean="0">
                          <a:solidFill>
                            <a:schemeClr val="tx1"/>
                          </a:solidFill>
                          <a:latin typeface="+mn-lt"/>
                          <a:ea typeface="+mn-ea"/>
                          <a:cs typeface="+mn-cs"/>
                        </a:rPr>
                        <a:t>可溶於水</a:t>
                      </a:r>
                      <a:endParaRPr lang="zh-TW" altLang="en-US" sz="2400" kern="1200" dirty="0" smtClean="0">
                        <a:solidFill>
                          <a:schemeClr val="tx1"/>
                        </a:solidFill>
                        <a:latin typeface="Arial" pitchFamily="34" charset="0"/>
                        <a:ea typeface="+mn-ea"/>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extLst>
              </a:tr>
              <a:tr h="457231">
                <a:tc>
                  <a:txBody>
                    <a:bodyPr/>
                    <a:lstStyle/>
                    <a:p>
                      <a:r>
                        <a:rPr lang="zh-TW" altLang="en-US" sz="2400" kern="1200" baseline="0" dirty="0" smtClean="0">
                          <a:solidFill>
                            <a:schemeClr val="tx1"/>
                          </a:solidFill>
                          <a:latin typeface="+mn-lt"/>
                          <a:ea typeface="+mn-ea"/>
                          <a:cs typeface="+mn-cs"/>
                        </a:rPr>
                        <a:t>戊</a:t>
                      </a:r>
                      <a:r>
                        <a:rPr lang="zh-TW" altLang="en-US" sz="2400" kern="1200" baseline="0" dirty="0" smtClean="0">
                          <a:solidFill>
                            <a:schemeClr val="tx1"/>
                          </a:solidFill>
                          <a:latin typeface="Arial" pitchFamily="34" charset="0"/>
                          <a:ea typeface="+mn-ea"/>
                          <a:cs typeface="Arial" pitchFamily="34" charset="0"/>
                        </a:rPr>
                        <a:t>酸</a:t>
                      </a:r>
                      <a:endParaRPr lang="en-US" altLang="zh-TW" sz="2400" kern="1200" baseline="0" dirty="0" smtClean="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kern="1200" baseline="0" dirty="0" smtClean="0">
                          <a:solidFill>
                            <a:schemeClr val="tx1"/>
                          </a:solidFill>
                          <a:latin typeface="Arial" pitchFamily="34" charset="0"/>
                          <a:ea typeface="+mn-ea"/>
                          <a:cs typeface="Arial" pitchFamily="34" charset="0"/>
                        </a:rPr>
                        <a:t>CH</a:t>
                      </a:r>
                      <a:r>
                        <a:rPr lang="en-US" altLang="zh-TW" sz="2400" kern="1200" baseline="-25000" dirty="0" smtClean="0">
                          <a:solidFill>
                            <a:schemeClr val="tx1"/>
                          </a:solidFill>
                          <a:latin typeface="Arial" pitchFamily="34" charset="0"/>
                          <a:ea typeface="+mn-ea"/>
                          <a:cs typeface="Arial" pitchFamily="34" charset="0"/>
                        </a:rPr>
                        <a:t>3</a:t>
                      </a:r>
                      <a:r>
                        <a:rPr lang="en-US" altLang="zh-TW" sz="2400" kern="1200" baseline="0" dirty="0" smtClean="0">
                          <a:solidFill>
                            <a:schemeClr val="tx1"/>
                          </a:solidFill>
                          <a:latin typeface="Arial" pitchFamily="34" charset="0"/>
                          <a:ea typeface="+mn-ea"/>
                          <a:cs typeface="Arial" pitchFamily="34" charset="0"/>
                        </a:rPr>
                        <a:t>(CH</a:t>
                      </a:r>
                      <a:r>
                        <a:rPr lang="en-US" altLang="zh-TW" sz="2400" kern="1200" baseline="-25000" dirty="0" smtClean="0">
                          <a:solidFill>
                            <a:schemeClr val="tx1"/>
                          </a:solidFill>
                          <a:latin typeface="Arial" pitchFamily="34" charset="0"/>
                          <a:ea typeface="+mn-ea"/>
                          <a:cs typeface="Arial" pitchFamily="34" charset="0"/>
                        </a:rPr>
                        <a:t>2</a:t>
                      </a:r>
                      <a:r>
                        <a:rPr lang="en-US" altLang="zh-TW" sz="2400" kern="1200" baseline="0" dirty="0" smtClean="0">
                          <a:solidFill>
                            <a:schemeClr val="tx1"/>
                          </a:solidFill>
                          <a:latin typeface="Arial" pitchFamily="34" charset="0"/>
                          <a:ea typeface="+mn-ea"/>
                          <a:cs typeface="Arial" pitchFamily="34" charset="0"/>
                        </a:rPr>
                        <a:t>)</a:t>
                      </a:r>
                      <a:r>
                        <a:rPr lang="en-US" altLang="zh-TW" sz="2400" kern="1200" baseline="-25000" dirty="0" smtClean="0">
                          <a:solidFill>
                            <a:schemeClr val="tx1"/>
                          </a:solidFill>
                          <a:latin typeface="Arial" pitchFamily="34" charset="0"/>
                          <a:ea typeface="+mn-ea"/>
                          <a:cs typeface="Arial" pitchFamily="34" charset="0"/>
                        </a:rPr>
                        <a:t>3</a:t>
                      </a:r>
                      <a:r>
                        <a:rPr lang="en-US" altLang="zh-TW" sz="2400" kern="1200" baseline="0" dirty="0" smtClean="0">
                          <a:solidFill>
                            <a:schemeClr val="tx1"/>
                          </a:solidFill>
                          <a:latin typeface="Arial" pitchFamily="34" charset="0"/>
                          <a:ea typeface="+mn-ea"/>
                          <a:cs typeface="Arial" pitchFamily="34" charset="0"/>
                        </a:rPr>
                        <a:t>COOH</a:t>
                      </a:r>
                      <a:endParaRPr lang="zh-TW" altLang="en-US" sz="2400" kern="1200" baseline="0" dirty="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dirty="0" smtClean="0">
                          <a:latin typeface="Arial" pitchFamily="34" charset="0"/>
                          <a:cs typeface="Arial" pitchFamily="34" charset="0"/>
                        </a:rPr>
                        <a:t>186</a:t>
                      </a: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dirty="0" smtClean="0">
                          <a:latin typeface="Arial" pitchFamily="34" charset="0"/>
                          <a:cs typeface="Arial" pitchFamily="34" charset="0"/>
                        </a:rPr>
                        <a:t>–33.6</a:t>
                      </a: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kern="1200" baseline="0" dirty="0" smtClean="0">
                          <a:solidFill>
                            <a:schemeClr val="tx1"/>
                          </a:solidFill>
                          <a:latin typeface="Arial" pitchFamily="34" charset="0"/>
                          <a:ea typeface="+mn-ea"/>
                          <a:cs typeface="Arial" pitchFamily="34" charset="0"/>
                        </a:rPr>
                        <a:t>0.936</a:t>
                      </a: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zh-TW" altLang="en-US" sz="2400" kern="1200" baseline="0" dirty="0" smtClean="0">
                          <a:solidFill>
                            <a:schemeClr val="tx1"/>
                          </a:solidFill>
                          <a:latin typeface="+mn-lt"/>
                          <a:ea typeface="+mn-ea"/>
                          <a:cs typeface="+mn-cs"/>
                        </a:rPr>
                        <a:t>可溶於水</a:t>
                      </a:r>
                      <a:endParaRPr lang="zh-TW" altLang="en-US" sz="2400" kern="1200" dirty="0" smtClean="0">
                        <a:solidFill>
                          <a:schemeClr val="tx1"/>
                        </a:solidFill>
                        <a:latin typeface="Arial" pitchFamily="34" charset="0"/>
                        <a:ea typeface="+mn-ea"/>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extLst>
              </a:tr>
              <a:tr h="45723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2400" kern="1200" baseline="0" dirty="0" smtClean="0">
                          <a:solidFill>
                            <a:schemeClr val="tx1"/>
                          </a:solidFill>
                          <a:latin typeface="+mn-lt"/>
                          <a:ea typeface="+mn-ea"/>
                          <a:cs typeface="+mn-cs"/>
                        </a:rPr>
                        <a:t>己酸</a:t>
                      </a:r>
                      <a:endParaRPr lang="en-US" altLang="zh-TW" sz="2400" kern="1200" baseline="0" dirty="0" smtClean="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sz="2400" kern="1200" baseline="0" dirty="0" smtClean="0">
                          <a:solidFill>
                            <a:schemeClr val="tx1"/>
                          </a:solidFill>
                          <a:latin typeface="Arial" pitchFamily="34" charset="0"/>
                          <a:ea typeface="+mn-ea"/>
                          <a:cs typeface="Arial" pitchFamily="34" charset="0"/>
                        </a:rPr>
                        <a:t>CH</a:t>
                      </a:r>
                      <a:r>
                        <a:rPr lang="en-US" altLang="zh-TW" sz="2400" kern="1200" baseline="-25000" dirty="0" smtClean="0">
                          <a:solidFill>
                            <a:schemeClr val="tx1"/>
                          </a:solidFill>
                          <a:latin typeface="Arial" pitchFamily="34" charset="0"/>
                          <a:ea typeface="+mn-ea"/>
                          <a:cs typeface="Arial" pitchFamily="34" charset="0"/>
                        </a:rPr>
                        <a:t>3</a:t>
                      </a:r>
                      <a:r>
                        <a:rPr lang="en-US" altLang="zh-TW" sz="2400" kern="1200" baseline="0" dirty="0" smtClean="0">
                          <a:solidFill>
                            <a:schemeClr val="tx1"/>
                          </a:solidFill>
                          <a:latin typeface="Arial" pitchFamily="34" charset="0"/>
                          <a:ea typeface="+mn-ea"/>
                          <a:cs typeface="Arial" pitchFamily="34" charset="0"/>
                        </a:rPr>
                        <a:t>(CH</a:t>
                      </a:r>
                      <a:r>
                        <a:rPr lang="en-US" altLang="zh-TW" sz="2400" kern="1200" baseline="-25000" dirty="0" smtClean="0">
                          <a:solidFill>
                            <a:schemeClr val="tx1"/>
                          </a:solidFill>
                          <a:latin typeface="Arial" pitchFamily="34" charset="0"/>
                          <a:ea typeface="+mn-ea"/>
                          <a:cs typeface="Arial" pitchFamily="34" charset="0"/>
                        </a:rPr>
                        <a:t>2</a:t>
                      </a:r>
                      <a:r>
                        <a:rPr lang="en-US" altLang="zh-TW" sz="2400" kern="1200" baseline="0" dirty="0" smtClean="0">
                          <a:solidFill>
                            <a:schemeClr val="tx1"/>
                          </a:solidFill>
                          <a:latin typeface="Arial" pitchFamily="34" charset="0"/>
                          <a:ea typeface="+mn-ea"/>
                          <a:cs typeface="Arial" pitchFamily="34" charset="0"/>
                        </a:rPr>
                        <a:t>)</a:t>
                      </a:r>
                      <a:r>
                        <a:rPr lang="en-US" altLang="zh-TW" sz="2400" kern="1200" baseline="-25000" dirty="0" smtClean="0">
                          <a:solidFill>
                            <a:schemeClr val="tx1"/>
                          </a:solidFill>
                          <a:latin typeface="Arial" pitchFamily="34" charset="0"/>
                          <a:ea typeface="+mn-ea"/>
                          <a:cs typeface="Arial" pitchFamily="34" charset="0"/>
                        </a:rPr>
                        <a:t>4</a:t>
                      </a:r>
                      <a:r>
                        <a:rPr lang="en-US" altLang="zh-TW" sz="2400" kern="1200" baseline="0" dirty="0" smtClean="0">
                          <a:solidFill>
                            <a:schemeClr val="tx1"/>
                          </a:solidFill>
                          <a:latin typeface="Arial" pitchFamily="34" charset="0"/>
                          <a:ea typeface="+mn-ea"/>
                          <a:cs typeface="Arial" pitchFamily="34" charset="0"/>
                        </a:rPr>
                        <a:t>COOH</a:t>
                      </a:r>
                      <a:endParaRPr lang="zh-TW" altLang="en-US" sz="2400" kern="1200" baseline="0" dirty="0" smtClean="0">
                        <a:solidFill>
                          <a:schemeClr val="tx1"/>
                        </a:solidFill>
                        <a:latin typeface="Arial" pitchFamily="34" charset="0"/>
                        <a:ea typeface="+mn-ea"/>
                        <a:cs typeface="Arial" pitchFamily="34" charset="0"/>
                      </a:endParaRPr>
                    </a:p>
                  </a:txBody>
                  <a:tcPr marL="94081" marR="94081" marT="45711" marB="45711">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dirty="0" smtClean="0">
                          <a:latin typeface="Arial" pitchFamily="34" charset="0"/>
                          <a:cs typeface="Arial" pitchFamily="34" charset="0"/>
                        </a:rPr>
                        <a:t>205</a:t>
                      </a:r>
                      <a:endParaRPr lang="zh-TW" altLang="en-US" sz="2400" dirty="0">
                        <a:latin typeface="Arial" pitchFamily="34" charset="0"/>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dirty="0" smtClean="0">
                          <a:latin typeface="Arial" pitchFamily="34" charset="0"/>
                          <a:cs typeface="Arial" pitchFamily="34" charset="0"/>
                        </a:rPr>
                        <a:t>–3</a:t>
                      </a:r>
                      <a:endParaRPr lang="zh-TW" altLang="en-US" sz="2400" dirty="0">
                        <a:latin typeface="Arial" pitchFamily="34" charset="0"/>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dirty="0" smtClean="0">
                          <a:latin typeface="Arial" pitchFamily="34" charset="0"/>
                          <a:cs typeface="Arial" pitchFamily="34" charset="0"/>
                        </a:rPr>
                        <a:t>0.927</a:t>
                      </a:r>
                      <a:endParaRPr lang="zh-TW" altLang="en-US" sz="2400" dirty="0">
                        <a:latin typeface="Arial" pitchFamily="34" charset="0"/>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zh-TW" altLang="en-US" sz="2400" kern="1200" baseline="0" dirty="0" smtClean="0">
                          <a:solidFill>
                            <a:schemeClr val="tx1"/>
                          </a:solidFill>
                          <a:latin typeface="+mn-lt"/>
                          <a:ea typeface="+mn-ea"/>
                          <a:cs typeface="+mn-cs"/>
                        </a:rPr>
                        <a:t>可溶於水</a:t>
                      </a:r>
                      <a:endParaRPr lang="zh-TW" altLang="en-US" sz="2400" kern="1200" dirty="0" smtClean="0">
                        <a:solidFill>
                          <a:schemeClr val="tx1"/>
                        </a:solidFill>
                        <a:latin typeface="Arial" pitchFamily="34" charset="0"/>
                        <a:ea typeface="+mn-ea"/>
                        <a:cs typeface="Arial" pitchFamily="34" charset="0"/>
                      </a:endParaRPr>
                    </a:p>
                  </a:txBody>
                  <a:tcPr marL="94081" marR="94081" marT="45711" marB="45711"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extLst>
              </a:tr>
            </a:tbl>
          </a:graphicData>
        </a:graphic>
      </p:graphicFrame>
      <p:sp>
        <p:nvSpPr>
          <p:cNvPr id="5" name="矩形 4"/>
          <p:cNvSpPr>
            <a:spLocks noChangeArrowheads="1"/>
          </p:cNvSpPr>
          <p:nvPr/>
        </p:nvSpPr>
        <p:spPr bwMode="auto">
          <a:xfrm>
            <a:off x="250825" y="1224311"/>
            <a:ext cx="8712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羧酸具有</a:t>
            </a:r>
            <a:r>
              <a:rPr lang="zh-TW" altLang="en-US" sz="2800" b="1"/>
              <a:t>獨特</a:t>
            </a:r>
            <a:r>
              <a:rPr lang="zh-TW" altLang="en-US" sz="2800"/>
              <a:t>的</a:t>
            </a:r>
            <a:r>
              <a:rPr lang="zh-TW" altLang="en-US" sz="2800" b="1"/>
              <a:t>刺鼻氣味</a:t>
            </a:r>
            <a:r>
              <a:rPr lang="zh-TW" altLang="en-US" sz="2800"/>
              <a:t>和</a:t>
            </a:r>
            <a:r>
              <a:rPr lang="zh-TW" altLang="en-US" sz="2800" b="1"/>
              <a:t>酸味</a:t>
            </a:r>
            <a:r>
              <a:rPr lang="zh-TW" altLang="en-US" sz="2800"/>
              <a:t>。</a:t>
            </a:r>
            <a:endParaRPr lang="zh-TW" altLang="en-US" sz="2800" b="1" baseline="-25000"/>
          </a:p>
        </p:txBody>
      </p:sp>
      <p:sp>
        <p:nvSpPr>
          <p:cNvPr id="7" name="向下箭號 6"/>
          <p:cNvSpPr/>
          <p:nvPr/>
        </p:nvSpPr>
        <p:spPr>
          <a:xfrm>
            <a:off x="4572000" y="3313461"/>
            <a:ext cx="144463" cy="2447925"/>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2" name="向上箭號 1"/>
          <p:cNvSpPr/>
          <p:nvPr/>
        </p:nvSpPr>
        <p:spPr>
          <a:xfrm>
            <a:off x="7189788" y="3384898"/>
            <a:ext cx="46037" cy="2303463"/>
          </a:xfrm>
          <a:prstGeom prst="upArrow">
            <a:avLst/>
          </a:prstGeom>
          <a:solidFill>
            <a:srgbClr val="3399FF"/>
          </a:solidFill>
          <a:ln w="60325">
            <a:solidFill>
              <a:srgbClr val="33CC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
        <p:nvSpPr>
          <p:cNvPr id="12" name="向上箭號 11"/>
          <p:cNvSpPr/>
          <p:nvPr/>
        </p:nvSpPr>
        <p:spPr>
          <a:xfrm>
            <a:off x="5749925" y="3384898"/>
            <a:ext cx="46038" cy="2303463"/>
          </a:xfrm>
          <a:prstGeom prst="upArrow">
            <a:avLst/>
          </a:prstGeom>
          <a:solidFill>
            <a:srgbClr val="3399FF"/>
          </a:solidFill>
          <a:ln w="60325">
            <a:solidFill>
              <a:srgbClr val="33CC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HK" altLang="en-US"/>
          </a:p>
        </p:txBody>
      </p:sp>
    </p:spTree>
    <p:extLst>
      <p:ext uri="{BB962C8B-B14F-4D97-AF65-F5344CB8AC3E}">
        <p14:creationId xmlns:p14="http://schemas.microsoft.com/office/powerpoint/2010/main" val="405308363"/>
      </p:ext>
    </p:extLst>
  </p:cSld>
  <p:clrMapOvr>
    <a:masterClrMapping/>
  </p:clrMapOvr>
  <p:timing>
    <p:tnLst>
      <p:par>
        <p:cTn id="1" dur="indefinite" restart="never" nodeType="tmRoot"/>
      </p:par>
    </p:tnLst>
  </p:timing>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矩形 1"/>
          <p:cNvSpPr>
            <a:spLocks noChangeArrowheads="1"/>
          </p:cNvSpPr>
          <p:nvPr/>
        </p:nvSpPr>
        <p:spPr bwMode="auto">
          <a:xfrm>
            <a:off x="179388" y="384845"/>
            <a:ext cx="23796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dirty="0"/>
              <a:t>1. </a:t>
            </a:r>
            <a:r>
              <a:rPr lang="zh-TW" altLang="en-US" sz="2800" b="1" dirty="0"/>
              <a:t>沸點和熔點</a:t>
            </a:r>
          </a:p>
        </p:txBody>
      </p:sp>
      <p:pic>
        <p:nvPicPr>
          <p:cNvPr id="67590" name="Picture 1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60963" y="3719413"/>
            <a:ext cx="3359150" cy="129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591"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75" y="3719413"/>
            <a:ext cx="3530600" cy="216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矩形 5"/>
          <p:cNvSpPr>
            <a:spLocks noChangeArrowheads="1"/>
          </p:cNvSpPr>
          <p:nvPr/>
        </p:nvSpPr>
        <p:spPr bwMode="auto">
          <a:xfrm>
            <a:off x="6662738" y="5651400"/>
            <a:ext cx="6461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氫鍵</a:t>
            </a:r>
          </a:p>
        </p:txBody>
      </p:sp>
      <p:sp>
        <p:nvSpPr>
          <p:cNvPr id="11" name="矩形 6"/>
          <p:cNvSpPr>
            <a:spLocks noChangeArrowheads="1"/>
          </p:cNvSpPr>
          <p:nvPr/>
        </p:nvSpPr>
        <p:spPr bwMode="auto">
          <a:xfrm>
            <a:off x="2054225" y="5651400"/>
            <a:ext cx="6461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氫鍵</a:t>
            </a:r>
          </a:p>
        </p:txBody>
      </p:sp>
      <p:cxnSp>
        <p:nvCxnSpPr>
          <p:cNvPr id="12" name="直線接點 11"/>
          <p:cNvCxnSpPr>
            <a:stCxn id="11" idx="0"/>
          </p:cNvCxnSpPr>
          <p:nvPr/>
        </p:nvCxnSpPr>
        <p:spPr>
          <a:xfrm flipH="1" flipV="1">
            <a:off x="2195513" y="4716363"/>
            <a:ext cx="180975" cy="935037"/>
          </a:xfrm>
          <a:prstGeom prst="line">
            <a:avLst/>
          </a:prstGeom>
        </p:spPr>
        <p:style>
          <a:lnRef idx="1">
            <a:schemeClr val="dk1"/>
          </a:lnRef>
          <a:fillRef idx="0">
            <a:schemeClr val="dk1"/>
          </a:fillRef>
          <a:effectRef idx="0">
            <a:schemeClr val="dk1"/>
          </a:effectRef>
          <a:fontRef idx="minor">
            <a:schemeClr val="tx1"/>
          </a:fontRef>
        </p:style>
      </p:cxnSp>
      <p:cxnSp>
        <p:nvCxnSpPr>
          <p:cNvPr id="13" name="直線接點 12"/>
          <p:cNvCxnSpPr>
            <a:stCxn id="11" idx="0"/>
          </p:cNvCxnSpPr>
          <p:nvPr/>
        </p:nvCxnSpPr>
        <p:spPr>
          <a:xfrm flipV="1">
            <a:off x="2376488" y="4643338"/>
            <a:ext cx="1187450" cy="1008062"/>
          </a:xfrm>
          <a:prstGeom prst="line">
            <a:avLst/>
          </a:prstGeom>
        </p:spPr>
        <p:style>
          <a:lnRef idx="1">
            <a:schemeClr val="dk1"/>
          </a:lnRef>
          <a:fillRef idx="0">
            <a:schemeClr val="dk1"/>
          </a:fillRef>
          <a:effectRef idx="0">
            <a:schemeClr val="dk1"/>
          </a:effectRef>
          <a:fontRef idx="minor">
            <a:schemeClr val="tx1"/>
          </a:fontRef>
        </p:style>
      </p:cxnSp>
      <p:cxnSp>
        <p:nvCxnSpPr>
          <p:cNvPr id="14" name="直線單箭頭接點 13"/>
          <p:cNvCxnSpPr>
            <a:stCxn id="10" idx="0"/>
          </p:cNvCxnSpPr>
          <p:nvPr/>
        </p:nvCxnSpPr>
        <p:spPr>
          <a:xfrm flipV="1">
            <a:off x="6985000" y="4932263"/>
            <a:ext cx="0" cy="719137"/>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nvGrpSpPr>
          <p:cNvPr id="5" name="Group 19"/>
          <p:cNvGrpSpPr>
            <a:grpSpLocks/>
          </p:cNvGrpSpPr>
          <p:nvPr/>
        </p:nvGrpSpPr>
        <p:grpSpPr bwMode="auto">
          <a:xfrm>
            <a:off x="250825" y="1121098"/>
            <a:ext cx="8856663" cy="1947862"/>
            <a:chOff x="158" y="489"/>
            <a:chExt cx="5579" cy="1227"/>
          </a:xfrm>
        </p:grpSpPr>
        <p:sp>
          <p:nvSpPr>
            <p:cNvPr id="3" name="Rectangle 38"/>
            <p:cNvSpPr>
              <a:spLocks noChangeArrowheads="1"/>
            </p:cNvSpPr>
            <p:nvPr/>
          </p:nvSpPr>
          <p:spPr bwMode="auto">
            <a:xfrm>
              <a:off x="158" y="709"/>
              <a:ext cx="5579" cy="1007"/>
            </a:xfrm>
            <a:prstGeom prst="rect">
              <a:avLst/>
            </a:prstGeom>
            <a:noFill/>
            <a:ln>
              <a:noFill/>
            </a:ln>
            <a:extLst/>
          </p:spPr>
          <p:txBody>
            <a:bodyPr>
              <a:spAutoFit/>
            </a:bodyPr>
            <a:lstStyle>
              <a:lvl1pPr marL="534988" indent="-534988" eaLnBrk="0" hangingPunct="0">
                <a:defRPr kumimoji="1">
                  <a:solidFill>
                    <a:schemeClr val="tx1"/>
                  </a:solidFill>
                  <a:latin typeface="Arial" panose="020B0604020202020204" pitchFamily="34" charset="0"/>
                  <a:ea typeface="新細明體" panose="02020500000000000000" pitchFamily="18" charset="-120"/>
                </a:defRPr>
              </a:lvl1pPr>
              <a:lvl2pPr marL="742950" indent="-285750" eaLnBrk="0" hangingPunct="0">
                <a:defRPr kumimoji="1">
                  <a:solidFill>
                    <a:schemeClr val="tx1"/>
                  </a:solidFill>
                  <a:latin typeface="Arial" panose="020B0604020202020204" pitchFamily="34" charset="0"/>
                  <a:ea typeface="新細明體" panose="02020500000000000000" pitchFamily="18" charset="-120"/>
                </a:defRPr>
              </a:lvl2pPr>
              <a:lvl3pPr marL="1143000" indent="-228600" eaLnBrk="0" hangingPunct="0">
                <a:defRPr kumimoji="1">
                  <a:solidFill>
                    <a:schemeClr val="tx1"/>
                  </a:solidFill>
                  <a:latin typeface="Arial" panose="020B0604020202020204" pitchFamily="34" charset="0"/>
                  <a:ea typeface="新細明體" panose="02020500000000000000" pitchFamily="18" charset="-120"/>
                </a:defRPr>
              </a:lvl3pPr>
              <a:lvl4pPr marL="1600200" indent="-228600" eaLnBrk="0" hangingPunct="0">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eaLnBrk="1" hangingPunct="1">
                <a:lnSpc>
                  <a:spcPct val="120000"/>
                </a:lnSpc>
                <a:buFontTx/>
                <a:buBlip>
                  <a:blip r:embed="rId4"/>
                </a:buBlip>
                <a:defRPr/>
              </a:pPr>
              <a:r>
                <a:rPr lang="zh-TW" altLang="en-US" sz="2800" dirty="0" smtClean="0"/>
                <a:t>在羧基中的</a:t>
              </a:r>
              <a:r>
                <a:rPr lang="en-US" altLang="zh-TW" sz="2800" dirty="0" smtClean="0"/>
                <a:t>	</a:t>
              </a:r>
              <a:r>
                <a:rPr lang="zh-TW" altLang="en-US" sz="2800" dirty="0" smtClean="0"/>
                <a:t>　 基團和</a:t>
              </a:r>
              <a:r>
                <a:rPr lang="en-US" altLang="zh-TW" sz="2800" dirty="0" smtClean="0"/>
                <a:t>–OH</a:t>
              </a:r>
              <a:r>
                <a:rPr lang="zh-TW" altLang="en-US" sz="2800" dirty="0" smtClean="0"/>
                <a:t>基團都可形成氫鍵，故羧酸分子間較醇分子間有                ，所以羧酸的</a:t>
              </a:r>
              <a:endParaRPr lang="en-US" altLang="zh-TW" sz="2800" dirty="0" smtClean="0"/>
            </a:p>
            <a:p>
              <a:pPr marL="0" indent="0" eaLnBrk="1" hangingPunct="1">
                <a:lnSpc>
                  <a:spcPct val="120000"/>
                </a:lnSpc>
                <a:defRPr/>
              </a:pPr>
              <a:r>
                <a:rPr lang="en-US" altLang="zh-TW" sz="2800" dirty="0" smtClean="0"/>
                <a:t>                                                             </a:t>
              </a:r>
              <a:r>
                <a:rPr lang="zh-TW" altLang="en-US" sz="2800" dirty="0" smtClean="0"/>
                <a:t>。</a:t>
              </a:r>
              <a:endParaRPr lang="zh-TW" altLang="en-US" sz="2800" dirty="0" smtClean="0">
                <a:solidFill>
                  <a:srgbClr val="3399FF"/>
                </a:solidFill>
              </a:endParaRPr>
            </a:p>
          </p:txBody>
        </p:sp>
        <p:pic>
          <p:nvPicPr>
            <p:cNvPr id="36881"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29" y="489"/>
              <a:ext cx="457" cy="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a:spLocks noChangeArrowheads="1"/>
          </p:cNvSpPr>
          <p:nvPr/>
        </p:nvSpPr>
        <p:spPr bwMode="auto">
          <a:xfrm>
            <a:off x="4787900" y="1894210"/>
            <a:ext cx="182562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更多氫鍵</a:t>
            </a:r>
            <a:endParaRPr lang="zh-HK" altLang="en-US" sz="3200" b="1" u="sng">
              <a:solidFill>
                <a:srgbClr val="FF0000"/>
              </a:solidFill>
            </a:endParaRPr>
          </a:p>
        </p:txBody>
      </p:sp>
      <p:sp>
        <p:nvSpPr>
          <p:cNvPr id="4" name="矩形 3"/>
          <p:cNvSpPr>
            <a:spLocks noChangeArrowheads="1"/>
          </p:cNvSpPr>
          <p:nvPr/>
        </p:nvSpPr>
        <p:spPr bwMode="auto">
          <a:xfrm>
            <a:off x="801688" y="2468885"/>
            <a:ext cx="57213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沸點會較相對分子質量相若的醇</a:t>
            </a:r>
            <a:r>
              <a:rPr lang="zh-TW" altLang="en-US" sz="2800" b="1" u="sng">
                <a:solidFill>
                  <a:srgbClr val="FF0000"/>
                </a:solidFill>
              </a:rPr>
              <a:t> </a:t>
            </a:r>
            <a:r>
              <a:rPr lang="zh-TW" altLang="en-US" sz="3200" b="1" u="sng">
                <a:solidFill>
                  <a:srgbClr val="FF0000"/>
                </a:solidFill>
              </a:rPr>
              <a:t>高</a:t>
            </a:r>
            <a:endParaRPr lang="zh-HK" altLang="en-US" sz="3200"/>
          </a:p>
        </p:txBody>
      </p:sp>
    </p:spTree>
    <p:extLst>
      <p:ext uri="{BB962C8B-B14F-4D97-AF65-F5344CB8AC3E}">
        <p14:creationId xmlns:p14="http://schemas.microsoft.com/office/powerpoint/2010/main" val="1855057027"/>
      </p:ext>
    </p:extLst>
  </p:cSld>
  <p:clrMapOvr>
    <a:masterClrMapping/>
  </p:clrMapOvr>
  <p:timing>
    <p:tnLst>
      <p:par>
        <p:cTn id="1" dur="indefinite" restart="never" nodeType="tmRoot"/>
      </p:par>
    </p:tnLst>
  </p:timing>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矩形 1"/>
          <p:cNvSpPr>
            <a:spLocks noChangeArrowheads="1"/>
          </p:cNvSpPr>
          <p:nvPr/>
        </p:nvSpPr>
        <p:spPr bwMode="auto">
          <a:xfrm>
            <a:off x="684781" y="3676178"/>
            <a:ext cx="1301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2. </a:t>
            </a:r>
            <a:r>
              <a:rPr lang="zh-TW" altLang="en-US" sz="2800" b="1"/>
              <a:t>密度</a:t>
            </a:r>
          </a:p>
        </p:txBody>
      </p:sp>
      <p:sp>
        <p:nvSpPr>
          <p:cNvPr id="3" name="Rectangle 38"/>
          <p:cNvSpPr>
            <a:spLocks noChangeArrowheads="1"/>
          </p:cNvSpPr>
          <p:nvPr/>
        </p:nvSpPr>
        <p:spPr bwMode="auto">
          <a:xfrm>
            <a:off x="683889" y="4417293"/>
            <a:ext cx="88566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羧酸 </a:t>
            </a:r>
            <a:r>
              <a:rPr lang="en-US" altLang="zh-TW" sz="2800" dirty="0"/>
              <a:t>(</a:t>
            </a:r>
            <a:r>
              <a:rPr lang="zh-TW" altLang="en-US" sz="2800" dirty="0"/>
              <a:t>除了甲酸和乙酸外</a:t>
            </a:r>
            <a:r>
              <a:rPr lang="en-US" altLang="zh-TW" sz="2800" dirty="0"/>
              <a:t>) </a:t>
            </a:r>
            <a:r>
              <a:rPr lang="zh-TW" altLang="en-US" sz="2800" dirty="0"/>
              <a:t>的</a:t>
            </a:r>
            <a:r>
              <a:rPr lang="zh-TW" altLang="en-US" sz="2800" b="1" dirty="0"/>
              <a:t>密度較</a:t>
            </a:r>
            <a:r>
              <a:rPr lang="zh-TW" altLang="en-US" sz="2800" dirty="0"/>
              <a:t>水</a:t>
            </a:r>
            <a:r>
              <a:rPr lang="zh-TW" altLang="en-US" sz="2800" b="1" dirty="0"/>
              <a:t>低</a:t>
            </a:r>
            <a:r>
              <a:rPr lang="zh-TW" altLang="en-US" sz="2800" dirty="0"/>
              <a:t>。</a:t>
            </a:r>
            <a:endParaRPr kumimoji="0" lang="en-US" altLang="zh-TW" sz="2800" dirty="0">
              <a:solidFill>
                <a:srgbClr val="3399FF"/>
              </a:solidFill>
              <a:cs typeface="Arial" charset="0"/>
            </a:endParaRPr>
          </a:p>
        </p:txBody>
      </p:sp>
      <p:sp>
        <p:nvSpPr>
          <p:cNvPr id="37894" name="Rectangle 38"/>
          <p:cNvSpPr>
            <a:spLocks noChangeArrowheads="1"/>
          </p:cNvSpPr>
          <p:nvPr/>
        </p:nvSpPr>
        <p:spPr bwMode="auto">
          <a:xfrm>
            <a:off x="684210" y="974204"/>
            <a:ext cx="8642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在氣態下，羧酸通常以 </a:t>
            </a:r>
            <a:r>
              <a:rPr lang="zh-TW" altLang="en-US" sz="3200" b="1">
                <a:solidFill>
                  <a:srgbClr val="3399FF"/>
                </a:solidFill>
              </a:rPr>
              <a:t>二聚物</a:t>
            </a:r>
            <a:r>
              <a:rPr lang="zh-TW" altLang="en-US" sz="2800" b="1">
                <a:solidFill>
                  <a:srgbClr val="3399FF"/>
                </a:solidFill>
              </a:rPr>
              <a:t> </a:t>
            </a:r>
            <a:r>
              <a:rPr lang="zh-TW" altLang="en-US" sz="2800"/>
              <a:t>的形式存在。</a:t>
            </a:r>
            <a:endParaRPr kumimoji="0" lang="en-US" altLang="zh-TW" sz="2800">
              <a:solidFill>
                <a:srgbClr val="3399FF"/>
              </a:solidFill>
              <a:cs typeface="Arial" charset="0"/>
            </a:endParaRPr>
          </a:p>
        </p:txBody>
      </p:sp>
      <p:sp>
        <p:nvSpPr>
          <p:cNvPr id="11" name="Rectangle 38"/>
          <p:cNvSpPr>
            <a:spLocks noChangeArrowheads="1"/>
          </p:cNvSpPr>
          <p:nvPr/>
        </p:nvSpPr>
        <p:spPr bwMode="auto">
          <a:xfrm>
            <a:off x="684210" y="1818754"/>
            <a:ext cx="8642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兩個羧酸的分子之間形成氫鍵。</a:t>
            </a:r>
            <a:endParaRPr kumimoji="0" lang="en-US" altLang="zh-TW" sz="2800">
              <a:solidFill>
                <a:srgbClr val="3399FF"/>
              </a:solidFill>
              <a:cs typeface="Arial" charset="0"/>
            </a:endParaRPr>
          </a:p>
        </p:txBody>
      </p:sp>
    </p:spTree>
    <p:extLst>
      <p:ext uri="{BB962C8B-B14F-4D97-AF65-F5344CB8AC3E}">
        <p14:creationId xmlns:p14="http://schemas.microsoft.com/office/powerpoint/2010/main" val="572564769"/>
      </p:ext>
    </p:extLst>
  </p:cSld>
  <p:clrMapOvr>
    <a:masterClrMapping/>
  </p:clrMapOvr>
  <p:timing>
    <p:tnLst>
      <p:par>
        <p:cTn id="1" dur="indefinite" restart="never" nodeType="tmRoot"/>
      </p:par>
    </p:tnLst>
  </p:timing>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26494" y="3069183"/>
            <a:ext cx="3041650"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6" name="矩形 4"/>
          <p:cNvSpPr>
            <a:spLocks noChangeArrowheads="1"/>
          </p:cNvSpPr>
          <p:nvPr/>
        </p:nvSpPr>
        <p:spPr bwMode="auto">
          <a:xfrm>
            <a:off x="4269531" y="5240486"/>
            <a:ext cx="696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000"/>
              <a:t>氫鍵</a:t>
            </a:r>
          </a:p>
        </p:txBody>
      </p:sp>
      <p:cxnSp>
        <p:nvCxnSpPr>
          <p:cNvPr id="7" name="直線單箭頭接點 6"/>
          <p:cNvCxnSpPr>
            <a:stCxn id="38916" idx="0"/>
          </p:cNvCxnSpPr>
          <p:nvPr/>
        </p:nvCxnSpPr>
        <p:spPr>
          <a:xfrm flipH="1" flipV="1">
            <a:off x="4591794" y="4711848"/>
            <a:ext cx="26987" cy="528638"/>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grpSp>
        <p:nvGrpSpPr>
          <p:cNvPr id="4" name="群組 3"/>
          <p:cNvGrpSpPr>
            <a:grpSpLocks/>
          </p:cNvGrpSpPr>
          <p:nvPr/>
        </p:nvGrpSpPr>
        <p:grpSpPr bwMode="auto">
          <a:xfrm>
            <a:off x="250825" y="5941144"/>
            <a:ext cx="9074150" cy="584200"/>
            <a:chOff x="250825" y="3192463"/>
            <a:chExt cx="9074150" cy="584775"/>
          </a:xfrm>
        </p:grpSpPr>
        <p:sp>
          <p:nvSpPr>
            <p:cNvPr id="38921" name="矩形 7"/>
            <p:cNvSpPr>
              <a:spLocks noChangeArrowheads="1"/>
            </p:cNvSpPr>
            <p:nvPr/>
          </p:nvSpPr>
          <p:spPr bwMode="auto">
            <a:xfrm>
              <a:off x="250825" y="3192463"/>
              <a:ext cx="907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但當碳鏈長度        ，羧酸在水中的溶解度便會        。</a:t>
              </a:r>
              <a:endParaRPr lang="zh-TW" altLang="en-US" sz="2800">
                <a:solidFill>
                  <a:srgbClr val="3399FF"/>
                </a:solidFill>
              </a:endParaRPr>
            </a:p>
          </p:txBody>
        </p:sp>
        <p:sp>
          <p:nvSpPr>
            <p:cNvPr id="38922" name="矩形 1"/>
            <p:cNvSpPr>
              <a:spLocks noChangeArrowheads="1"/>
            </p:cNvSpPr>
            <p:nvPr/>
          </p:nvSpPr>
          <p:spPr bwMode="auto">
            <a:xfrm>
              <a:off x="3021013" y="3192463"/>
              <a:ext cx="1005403" cy="5847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增加</a:t>
              </a:r>
              <a:endParaRPr lang="zh-HK" altLang="en-US" sz="3200" b="1" u="sng">
                <a:solidFill>
                  <a:srgbClr val="FF0000"/>
                </a:solidFill>
              </a:endParaRPr>
            </a:p>
          </p:txBody>
        </p:sp>
        <p:sp>
          <p:nvSpPr>
            <p:cNvPr id="38923" name="矩形 2"/>
            <p:cNvSpPr>
              <a:spLocks noChangeArrowheads="1"/>
            </p:cNvSpPr>
            <p:nvPr/>
          </p:nvSpPr>
          <p:spPr bwMode="auto">
            <a:xfrm>
              <a:off x="8027988" y="3192463"/>
              <a:ext cx="895350" cy="51846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u="sng">
                  <a:solidFill>
                    <a:srgbClr val="FF0000"/>
                  </a:solidFill>
                </a:rPr>
                <a:t>下降</a:t>
              </a:r>
              <a:endParaRPr lang="zh-HK" altLang="en-US" sz="2800" b="1" u="sng">
                <a:solidFill>
                  <a:srgbClr val="FF0000"/>
                </a:solidFill>
              </a:endParaRPr>
            </a:p>
          </p:txBody>
        </p:sp>
      </p:grpSp>
      <p:sp>
        <p:nvSpPr>
          <p:cNvPr id="17" name="矩形 10"/>
          <p:cNvSpPr>
            <a:spLocks noChangeArrowheads="1"/>
          </p:cNvSpPr>
          <p:nvPr/>
        </p:nvSpPr>
        <p:spPr bwMode="auto">
          <a:xfrm>
            <a:off x="179388" y="260648"/>
            <a:ext cx="16605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3. </a:t>
            </a:r>
            <a:r>
              <a:rPr lang="zh-TW" altLang="en-US" sz="2800" b="1"/>
              <a:t>溶解度</a:t>
            </a:r>
          </a:p>
        </p:txBody>
      </p:sp>
      <p:sp>
        <p:nvSpPr>
          <p:cNvPr id="18" name="Rectangle 38"/>
          <p:cNvSpPr>
            <a:spLocks noChangeArrowheads="1"/>
          </p:cNvSpPr>
          <p:nvPr/>
        </p:nvSpPr>
        <p:spPr bwMode="auto">
          <a:xfrm>
            <a:off x="250824" y="1748508"/>
            <a:ext cx="8857679" cy="954087"/>
          </a:xfrm>
          <a:prstGeom prst="rect">
            <a:avLst/>
          </a:prstGeom>
          <a:noFill/>
          <a:ln>
            <a:noFill/>
          </a:ln>
          <a:extLst/>
        </p:spPr>
        <p:txBody>
          <a:bodyPr wrap="square">
            <a:spAutoFit/>
          </a:bodyPr>
          <a:lstStyle>
            <a:lvl1pPr marL="534988" indent="-534988" eaLnBrk="0" hangingPunct="0">
              <a:defRPr kumimoji="1">
                <a:solidFill>
                  <a:schemeClr val="tx1"/>
                </a:solidFill>
                <a:latin typeface="Arial" panose="020B0604020202020204" pitchFamily="34" charset="0"/>
                <a:ea typeface="新細明體" panose="02020500000000000000" pitchFamily="18" charset="-120"/>
              </a:defRPr>
            </a:lvl1pPr>
            <a:lvl2pPr marL="742950" indent="-285750" eaLnBrk="0" hangingPunct="0">
              <a:defRPr kumimoji="1">
                <a:solidFill>
                  <a:schemeClr val="tx1"/>
                </a:solidFill>
                <a:latin typeface="Arial" panose="020B0604020202020204" pitchFamily="34" charset="0"/>
                <a:ea typeface="新細明體" panose="02020500000000000000" pitchFamily="18" charset="-120"/>
              </a:defRPr>
            </a:lvl2pPr>
            <a:lvl3pPr marL="1143000" indent="-228600" eaLnBrk="0" hangingPunct="0">
              <a:defRPr kumimoji="1">
                <a:solidFill>
                  <a:schemeClr val="tx1"/>
                </a:solidFill>
                <a:latin typeface="Arial" panose="020B0604020202020204" pitchFamily="34" charset="0"/>
                <a:ea typeface="新細明體" panose="02020500000000000000" pitchFamily="18" charset="-120"/>
              </a:defRPr>
            </a:lvl3pPr>
            <a:lvl4pPr marL="1600200" indent="-228600" eaLnBrk="0" hangingPunct="0">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eaLnBrk="1" hangingPunct="1">
              <a:buFontTx/>
              <a:buBlip>
                <a:blip r:embed="rId3"/>
              </a:buBlip>
              <a:defRPr/>
            </a:pPr>
            <a:r>
              <a:rPr lang="zh-TW" altLang="en-US" sz="2800" dirty="0" smtClean="0"/>
              <a:t>羧酸同系列中碳原子較少的成員 </a:t>
            </a:r>
            <a:r>
              <a:rPr lang="en-US" altLang="zh-TW" sz="2800" dirty="0" smtClean="0"/>
              <a:t>(</a:t>
            </a:r>
            <a:r>
              <a:rPr lang="zh-TW" altLang="en-US" sz="2800" dirty="0" smtClean="0"/>
              <a:t>只含有</a:t>
            </a:r>
            <a:endParaRPr lang="en-US" altLang="zh-TW" sz="2800" dirty="0" smtClean="0"/>
          </a:p>
          <a:p>
            <a:pPr marL="530225" indent="-530225" eaLnBrk="1" hangingPunct="1">
              <a:defRPr/>
            </a:pPr>
            <a:r>
              <a:rPr lang="en-US" altLang="zh-TW" sz="2800" dirty="0" smtClean="0"/>
              <a:t>	</a:t>
            </a:r>
            <a:r>
              <a:rPr lang="zh-TW" altLang="en-US" sz="2800" dirty="0" smtClean="0"/>
              <a:t>              </a:t>
            </a:r>
            <a:r>
              <a:rPr lang="en-US" altLang="zh-TW" sz="2800" dirty="0" smtClean="0"/>
              <a:t>) </a:t>
            </a:r>
            <a:r>
              <a:rPr lang="zh-TW" altLang="en-US" sz="2800" dirty="0" smtClean="0"/>
              <a:t>的分子能                           。</a:t>
            </a:r>
            <a:endParaRPr kumimoji="0" lang="en-US" altLang="zh-TW" sz="2800" b="1" dirty="0" smtClean="0">
              <a:solidFill>
                <a:srgbClr val="3399FF"/>
              </a:solidFill>
              <a:cs typeface="Arial" panose="020B0604020202020204" pitchFamily="34" charset="0"/>
            </a:endParaRPr>
          </a:p>
        </p:txBody>
      </p:sp>
      <p:sp>
        <p:nvSpPr>
          <p:cNvPr id="19" name="Rectangle 38"/>
          <p:cNvSpPr>
            <a:spLocks noChangeArrowheads="1"/>
          </p:cNvSpPr>
          <p:nvPr/>
        </p:nvSpPr>
        <p:spPr bwMode="auto">
          <a:xfrm>
            <a:off x="250825" y="956345"/>
            <a:ext cx="568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en-US" altLang="zh-TW" sz="2800"/>
              <a:t>∵ </a:t>
            </a:r>
            <a:r>
              <a:rPr lang="zh-TW" altLang="en-US" sz="2800"/>
              <a:t>分子能與水分子形成           。</a:t>
            </a:r>
            <a:endParaRPr kumimoji="0" lang="en-US" altLang="zh-TW" sz="2800">
              <a:solidFill>
                <a:srgbClr val="3399FF"/>
              </a:solidFill>
              <a:cs typeface="Arial" charset="0"/>
            </a:endParaRPr>
          </a:p>
        </p:txBody>
      </p:sp>
      <p:sp>
        <p:nvSpPr>
          <p:cNvPr id="20" name="矩形 19"/>
          <p:cNvSpPr>
            <a:spLocks noChangeArrowheads="1"/>
          </p:cNvSpPr>
          <p:nvPr/>
        </p:nvSpPr>
        <p:spPr bwMode="auto">
          <a:xfrm>
            <a:off x="7164388" y="1767558"/>
            <a:ext cx="180181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u="sng">
                <a:solidFill>
                  <a:srgbClr val="FF0000"/>
                </a:solidFill>
              </a:rPr>
              <a:t>1 </a:t>
            </a:r>
            <a:r>
              <a:rPr lang="zh-TW" altLang="en-US" sz="3200" b="1" u="sng">
                <a:solidFill>
                  <a:srgbClr val="FF0000"/>
                </a:solidFill>
              </a:rPr>
              <a:t>至 </a:t>
            </a:r>
            <a:r>
              <a:rPr lang="en-US" altLang="zh-TW" sz="3200" b="1" u="sng">
                <a:solidFill>
                  <a:srgbClr val="FF0000"/>
                </a:solidFill>
              </a:rPr>
              <a:t>4 </a:t>
            </a:r>
            <a:r>
              <a:rPr lang="zh-TW" altLang="en-US" sz="3200" b="1" u="sng">
                <a:solidFill>
                  <a:srgbClr val="FF0000"/>
                </a:solidFill>
              </a:rPr>
              <a:t>個</a:t>
            </a:r>
            <a:endParaRPr lang="zh-HK" altLang="en-US" sz="3200" b="1" u="sng">
              <a:solidFill>
                <a:srgbClr val="FF0000"/>
              </a:solidFill>
            </a:endParaRPr>
          </a:p>
        </p:txBody>
      </p:sp>
      <p:sp>
        <p:nvSpPr>
          <p:cNvPr id="21" name="矩形 20"/>
          <p:cNvSpPr>
            <a:spLocks noChangeArrowheads="1"/>
          </p:cNvSpPr>
          <p:nvPr/>
        </p:nvSpPr>
        <p:spPr bwMode="auto">
          <a:xfrm>
            <a:off x="755650" y="2223071"/>
            <a:ext cx="14160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dirty="0">
                <a:solidFill>
                  <a:srgbClr val="FF0000"/>
                </a:solidFill>
              </a:rPr>
              <a:t>碳原子</a:t>
            </a:r>
            <a:endParaRPr lang="zh-HK" altLang="en-US" sz="3200" b="1" u="sng" dirty="0">
              <a:solidFill>
                <a:srgbClr val="FF0000"/>
              </a:solidFill>
            </a:endParaRPr>
          </a:p>
        </p:txBody>
      </p:sp>
      <p:sp>
        <p:nvSpPr>
          <p:cNvPr id="22" name="矩形 21"/>
          <p:cNvSpPr>
            <a:spLocks noChangeArrowheads="1"/>
          </p:cNvSpPr>
          <p:nvPr/>
        </p:nvSpPr>
        <p:spPr bwMode="auto">
          <a:xfrm>
            <a:off x="3941861" y="2223071"/>
            <a:ext cx="2646363"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dirty="0">
                <a:solidFill>
                  <a:srgbClr val="FF0000"/>
                </a:solidFill>
              </a:rPr>
              <a:t>與水完全互溶</a:t>
            </a:r>
            <a:endParaRPr lang="zh-HK" altLang="en-US" sz="3200" u="sng" dirty="0">
              <a:solidFill>
                <a:srgbClr val="FF0000"/>
              </a:solidFill>
            </a:endParaRPr>
          </a:p>
        </p:txBody>
      </p:sp>
      <p:sp>
        <p:nvSpPr>
          <p:cNvPr id="23" name="矩形 22"/>
          <p:cNvSpPr>
            <a:spLocks noChangeArrowheads="1"/>
          </p:cNvSpPr>
          <p:nvPr/>
        </p:nvSpPr>
        <p:spPr bwMode="auto">
          <a:xfrm>
            <a:off x="4646613" y="908720"/>
            <a:ext cx="1004887"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氫鍵</a:t>
            </a:r>
            <a:endParaRPr lang="zh-HK" altLang="en-US" sz="3200" b="1" u="sng">
              <a:solidFill>
                <a:srgbClr val="FF0000"/>
              </a:solidFill>
            </a:endParaRPr>
          </a:p>
        </p:txBody>
      </p:sp>
    </p:spTree>
    <p:extLst>
      <p:ext uri="{BB962C8B-B14F-4D97-AF65-F5344CB8AC3E}">
        <p14:creationId xmlns:p14="http://schemas.microsoft.com/office/powerpoint/2010/main" val="3082746898"/>
      </p:ext>
    </p:extLst>
  </p:cSld>
  <p:clrMapOvr>
    <a:masterClrMapping/>
  </p:clrMapOvr>
  <p:timing>
    <p:tnLst>
      <p:par>
        <p:cTn id="1" dur="indefinite" restart="never" nodeType="tmRoot"/>
      </p:par>
    </p:tnLst>
  </p:timing>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圖片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07169" y="968152"/>
            <a:ext cx="4676775" cy="483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0" name="矩形 3"/>
          <p:cNvSpPr>
            <a:spLocks noChangeArrowheads="1"/>
          </p:cNvSpPr>
          <p:nvPr/>
        </p:nvSpPr>
        <p:spPr bwMode="auto">
          <a:xfrm>
            <a:off x="6083944" y="3338289"/>
            <a:ext cx="23764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分子中碳原子的數目</a:t>
            </a:r>
          </a:p>
        </p:txBody>
      </p:sp>
      <p:sp>
        <p:nvSpPr>
          <p:cNvPr id="39941" name="矩形 4"/>
          <p:cNvSpPr>
            <a:spLocks noChangeArrowheads="1"/>
          </p:cNvSpPr>
          <p:nvPr/>
        </p:nvSpPr>
        <p:spPr bwMode="auto">
          <a:xfrm>
            <a:off x="1259532" y="2990627"/>
            <a:ext cx="557212"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a:t>沸</a:t>
            </a:r>
          </a:p>
          <a:p>
            <a:pPr algn="ctr" eaLnBrk="1" hangingPunct="1"/>
            <a:r>
              <a:rPr lang="zh-TW" altLang="en-US"/>
              <a:t>點</a:t>
            </a:r>
            <a:endParaRPr lang="en-US" altLang="zh-TW"/>
          </a:p>
          <a:p>
            <a:pPr algn="ctr" eaLnBrk="1" hangingPunct="1"/>
            <a:r>
              <a:rPr lang="en-US" altLang="zh-TW"/>
              <a:t>(°C)</a:t>
            </a:r>
            <a:endParaRPr lang="zh-TW" altLang="en-US"/>
          </a:p>
        </p:txBody>
      </p:sp>
      <p:sp>
        <p:nvSpPr>
          <p:cNvPr id="39942" name="矩形 5"/>
          <p:cNvSpPr>
            <a:spLocks noChangeArrowheads="1"/>
          </p:cNvSpPr>
          <p:nvPr/>
        </p:nvSpPr>
        <p:spPr bwMode="auto">
          <a:xfrm>
            <a:off x="5458469" y="2481039"/>
            <a:ext cx="7429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solidFill>
                  <a:srgbClr val="660033"/>
                </a:solidFill>
                <a:ea typeface="標楷體" pitchFamily="65" charset="-120"/>
              </a:rPr>
              <a:t>烷烴</a:t>
            </a:r>
          </a:p>
        </p:txBody>
      </p:sp>
      <p:sp>
        <p:nvSpPr>
          <p:cNvPr id="39943" name="矩形 7"/>
          <p:cNvSpPr>
            <a:spLocks noChangeArrowheads="1"/>
          </p:cNvSpPr>
          <p:nvPr/>
        </p:nvSpPr>
        <p:spPr bwMode="auto">
          <a:xfrm>
            <a:off x="5456882" y="968152"/>
            <a:ext cx="9366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solidFill>
                  <a:srgbClr val="660033"/>
                </a:solidFill>
                <a:ea typeface="標楷體" pitchFamily="65" charset="-120"/>
              </a:rPr>
              <a:t>羧酸</a:t>
            </a:r>
          </a:p>
        </p:txBody>
      </p:sp>
      <p:sp>
        <p:nvSpPr>
          <p:cNvPr id="39944" name="矩形 8"/>
          <p:cNvSpPr>
            <a:spLocks noChangeArrowheads="1"/>
          </p:cNvSpPr>
          <p:nvPr/>
        </p:nvSpPr>
        <p:spPr bwMode="auto">
          <a:xfrm>
            <a:off x="5477519" y="1472977"/>
            <a:ext cx="4635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solidFill>
                  <a:srgbClr val="660033"/>
                </a:solidFill>
                <a:ea typeface="標楷體" pitchFamily="65" charset="-120"/>
              </a:rPr>
              <a:t>醇</a:t>
            </a:r>
          </a:p>
        </p:txBody>
      </p:sp>
    </p:spTree>
    <p:extLst>
      <p:ext uri="{BB962C8B-B14F-4D97-AF65-F5344CB8AC3E}">
        <p14:creationId xmlns:p14="http://schemas.microsoft.com/office/powerpoint/2010/main" val="1628011995"/>
      </p:ext>
    </p:extLst>
  </p:cSld>
  <p:clrMapOvr>
    <a:masterClrMapping/>
  </p:clrMapOvr>
  <p:timing>
    <p:tnLst>
      <p:par>
        <p:cTn id="1" dur="indefinite" restart="never" nodeType="tmRoot"/>
      </p:par>
    </p:tnLst>
  </p:timing>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矩形 1"/>
          <p:cNvSpPr>
            <a:spLocks noChangeArrowheads="1"/>
          </p:cNvSpPr>
          <p:nvPr/>
        </p:nvSpPr>
        <p:spPr bwMode="auto">
          <a:xfrm>
            <a:off x="396875" y="1123652"/>
            <a:ext cx="23574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1. </a:t>
            </a:r>
            <a:r>
              <a:rPr lang="zh-TW" altLang="en-US" sz="2800" b="1"/>
              <a:t>沸點和熔點</a:t>
            </a:r>
          </a:p>
        </p:txBody>
      </p:sp>
      <p:sp>
        <p:nvSpPr>
          <p:cNvPr id="7" name="矩形 6"/>
          <p:cNvSpPr>
            <a:spLocks noChangeArrowheads="1"/>
          </p:cNvSpPr>
          <p:nvPr/>
        </p:nvSpPr>
        <p:spPr bwMode="auto">
          <a:xfrm>
            <a:off x="900113" y="4133552"/>
            <a:ext cx="77057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隨着碳鏈長度增加，鹵烷的沸點也會增加。</a:t>
            </a:r>
            <a:endParaRPr lang="zh-TW" altLang="en-US" sz="2800">
              <a:solidFill>
                <a:srgbClr val="3399FF"/>
              </a:solidFill>
            </a:endParaRPr>
          </a:p>
        </p:txBody>
      </p:sp>
      <p:sp>
        <p:nvSpPr>
          <p:cNvPr id="39944" name="矩形 1"/>
          <p:cNvSpPr>
            <a:spLocks noChangeArrowheads="1"/>
          </p:cNvSpPr>
          <p:nvPr/>
        </p:nvSpPr>
        <p:spPr bwMode="auto">
          <a:xfrm>
            <a:off x="468313" y="4997152"/>
            <a:ext cx="12906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2. </a:t>
            </a:r>
            <a:r>
              <a:rPr lang="zh-TW" altLang="en-US" sz="2800" b="1"/>
              <a:t>密度</a:t>
            </a:r>
          </a:p>
        </p:txBody>
      </p:sp>
      <p:sp>
        <p:nvSpPr>
          <p:cNvPr id="12" name="Rectangle 38"/>
          <p:cNvSpPr>
            <a:spLocks noChangeArrowheads="1"/>
          </p:cNvSpPr>
          <p:nvPr/>
        </p:nvSpPr>
        <p:spPr bwMode="auto">
          <a:xfrm>
            <a:off x="900113" y="5651202"/>
            <a:ext cx="7848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在 </a:t>
            </a:r>
            <a:r>
              <a:rPr lang="en-US" altLang="zh-TW" sz="2800"/>
              <a:t>20°C </a:t>
            </a:r>
            <a:r>
              <a:rPr lang="zh-TW" altLang="en-US" sz="2800"/>
              <a:t>時，液態鹵烷的密度會隨分子體積的遞增而</a:t>
            </a:r>
            <a:r>
              <a:rPr lang="zh-TW" altLang="en-US" sz="2800" b="1"/>
              <a:t>下降</a:t>
            </a:r>
            <a:r>
              <a:rPr lang="zh-TW" altLang="en-US" sz="2800"/>
              <a:t>。</a:t>
            </a:r>
            <a:endParaRPr kumimoji="0" lang="en-US" altLang="zh-TW" sz="2800" b="1">
              <a:solidFill>
                <a:srgbClr val="3399FF"/>
              </a:solidFill>
              <a:cs typeface="Arial" charset="0"/>
            </a:endParaRPr>
          </a:p>
        </p:txBody>
      </p:sp>
      <p:sp>
        <p:nvSpPr>
          <p:cNvPr id="43023" name="Rectangle 38"/>
          <p:cNvSpPr>
            <a:spLocks noChangeArrowheads="1"/>
          </p:cNvSpPr>
          <p:nvPr/>
        </p:nvSpPr>
        <p:spPr bwMode="auto">
          <a:xfrm>
            <a:off x="900113" y="1825327"/>
            <a:ext cx="417671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鹵烷分子是 </a:t>
            </a:r>
            <a:r>
              <a:rPr lang="zh-TW" altLang="en-US" sz="3200" b="1" u="sng">
                <a:solidFill>
                  <a:srgbClr val="FF0000"/>
                </a:solidFill>
              </a:rPr>
              <a:t>極性</a:t>
            </a:r>
            <a:r>
              <a:rPr lang="zh-TW" altLang="en-US" sz="2800">
                <a:solidFill>
                  <a:srgbClr val="FF0000"/>
                </a:solidFill>
              </a:rPr>
              <a:t> </a:t>
            </a:r>
            <a:r>
              <a:rPr lang="zh-TW" altLang="en-US" sz="2800"/>
              <a:t>的。</a:t>
            </a:r>
            <a:endParaRPr kumimoji="0" lang="en-US" altLang="zh-TW" sz="2800">
              <a:solidFill>
                <a:srgbClr val="3399FF"/>
              </a:solidFill>
              <a:cs typeface="Arial" charset="0"/>
            </a:endParaRPr>
          </a:p>
        </p:txBody>
      </p:sp>
      <p:sp>
        <p:nvSpPr>
          <p:cNvPr id="43018" name="矩形 3"/>
          <p:cNvSpPr>
            <a:spLocks noChangeArrowheads="1"/>
          </p:cNvSpPr>
          <p:nvPr/>
        </p:nvSpPr>
        <p:spPr bwMode="auto">
          <a:xfrm>
            <a:off x="900113" y="2579389"/>
            <a:ext cx="8064500" cy="15700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極性分子間的</a:t>
            </a:r>
            <a:r>
              <a:rPr lang="zh-TW" altLang="en-US" sz="3200" b="1">
                <a:solidFill>
                  <a:srgbClr val="3399FF"/>
                </a:solidFill>
              </a:rPr>
              <a:t>范德華力較相對分子質量相若的非極性分子強</a:t>
            </a:r>
            <a:r>
              <a:rPr lang="zh-TW" altLang="en-US" sz="2800"/>
              <a:t>，故鹵素的</a:t>
            </a:r>
            <a:r>
              <a:rPr lang="zh-TW" altLang="en-US" sz="2800">
                <a:solidFill>
                  <a:srgbClr val="3399FF"/>
                </a:solidFill>
              </a:rPr>
              <a:t> </a:t>
            </a:r>
            <a:r>
              <a:rPr lang="zh-TW" altLang="en-US" sz="3200" b="1">
                <a:solidFill>
                  <a:srgbClr val="3399FF"/>
                </a:solidFill>
              </a:rPr>
              <a:t>沸點和熔點較相對分子質量相若的烷烴</a:t>
            </a:r>
            <a:r>
              <a:rPr lang="zh-TW" altLang="en-US" sz="3200">
                <a:solidFill>
                  <a:srgbClr val="3399FF"/>
                </a:solidFill>
              </a:rPr>
              <a:t> </a:t>
            </a:r>
            <a:r>
              <a:rPr lang="zh-TW" altLang="en-US" sz="3200" b="1" u="sng">
                <a:solidFill>
                  <a:srgbClr val="FF0000"/>
                </a:solidFill>
              </a:rPr>
              <a:t>高</a:t>
            </a:r>
            <a:r>
              <a:rPr lang="zh-TW" altLang="en-US" sz="2800"/>
              <a:t>。</a:t>
            </a:r>
            <a:endParaRPr lang="zh-TW" altLang="en-US" sz="2800">
              <a:solidFill>
                <a:srgbClr val="3399FF"/>
              </a:solidFill>
            </a:endParaRPr>
          </a:p>
        </p:txBody>
      </p:sp>
      <p:sp>
        <p:nvSpPr>
          <p:cNvPr id="13" name="Rectangle 4"/>
          <p:cNvSpPr>
            <a:spLocks noChangeArrowheads="1"/>
          </p:cNvSpPr>
          <p:nvPr/>
        </p:nvSpPr>
        <p:spPr bwMode="auto">
          <a:xfrm>
            <a:off x="395238" y="287437"/>
            <a:ext cx="3168650" cy="5492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000" b="1" dirty="0">
                <a:solidFill>
                  <a:srgbClr val="CC0066"/>
                </a:solidFill>
                <a:latin typeface="Calibri" pitchFamily="34" charset="0"/>
              </a:rPr>
              <a:t>鹵烷的物理性質</a:t>
            </a:r>
            <a:endParaRPr lang="en-US" altLang="zh-TW" sz="3000" b="1" dirty="0">
              <a:solidFill>
                <a:srgbClr val="CC0066"/>
              </a:solidFill>
              <a:latin typeface="Calibri" pitchFamily="34" charset="0"/>
            </a:endParaRPr>
          </a:p>
        </p:txBody>
      </p:sp>
    </p:spTree>
    <p:extLst>
      <p:ext uri="{BB962C8B-B14F-4D97-AF65-F5344CB8AC3E}">
        <p14:creationId xmlns:p14="http://schemas.microsoft.com/office/powerpoint/2010/main" val="2492967964"/>
      </p:ext>
    </p:extLst>
  </p:cSld>
  <p:clrMapOvr>
    <a:masterClrMapping/>
  </p:clrMapOvr>
  <p:timing>
    <p:tnLst>
      <p:par>
        <p:cTn id="1" dur="indefinite" restart="never" nodeType="tmRoot"/>
      </p:par>
    </p:tnLst>
  </p:timing>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矩形 10"/>
          <p:cNvSpPr>
            <a:spLocks noChangeArrowheads="1"/>
          </p:cNvSpPr>
          <p:nvPr/>
        </p:nvSpPr>
        <p:spPr bwMode="auto">
          <a:xfrm>
            <a:off x="396428" y="754434"/>
            <a:ext cx="16605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3. </a:t>
            </a:r>
            <a:r>
              <a:rPr lang="zh-TW" altLang="en-US" sz="2800" b="1"/>
              <a:t>溶解度</a:t>
            </a:r>
          </a:p>
        </p:txBody>
      </p:sp>
      <p:sp>
        <p:nvSpPr>
          <p:cNvPr id="9" name="Rectangle 38"/>
          <p:cNvSpPr>
            <a:spLocks noChangeArrowheads="1"/>
          </p:cNvSpPr>
          <p:nvPr/>
        </p:nvSpPr>
        <p:spPr bwMode="auto">
          <a:xfrm>
            <a:off x="467865" y="1546150"/>
            <a:ext cx="885666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除了少數同系列中碳原子較少的成員外，所有鹵烷都 </a:t>
            </a:r>
            <a:r>
              <a:rPr lang="zh-TW" altLang="en-US" sz="3200" b="1">
                <a:solidFill>
                  <a:srgbClr val="3399FF"/>
                </a:solidFill>
              </a:rPr>
              <a:t>不溶於水</a:t>
            </a:r>
            <a:r>
              <a:rPr lang="zh-TW" altLang="en-US" sz="2800"/>
              <a:t>。</a:t>
            </a:r>
            <a:endParaRPr kumimoji="0" lang="en-US" altLang="zh-TW" sz="2800" b="1">
              <a:solidFill>
                <a:srgbClr val="3399FF"/>
              </a:solidFill>
              <a:cs typeface="Arial" charset="0"/>
            </a:endParaRPr>
          </a:p>
        </p:txBody>
      </p:sp>
      <p:sp>
        <p:nvSpPr>
          <p:cNvPr id="10" name="Rectangle 38"/>
          <p:cNvSpPr>
            <a:spLocks noChangeArrowheads="1"/>
          </p:cNvSpPr>
          <p:nvPr/>
        </p:nvSpPr>
        <p:spPr bwMode="auto">
          <a:xfrm>
            <a:off x="432940" y="2699246"/>
            <a:ext cx="88201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鹵烷卻可 </a:t>
            </a:r>
            <a:r>
              <a:rPr lang="zh-TW" altLang="en-US" sz="3200" b="1">
                <a:solidFill>
                  <a:srgbClr val="3399FF"/>
                </a:solidFill>
              </a:rPr>
              <a:t>溶於大部分有機溶劑</a:t>
            </a:r>
            <a:r>
              <a:rPr lang="zh-TW" altLang="en-US" sz="2800"/>
              <a:t>。</a:t>
            </a:r>
            <a:endParaRPr kumimoji="0" lang="en-US" altLang="zh-TW" sz="2800" b="1">
              <a:solidFill>
                <a:srgbClr val="3399FF"/>
              </a:solidFill>
              <a:cs typeface="Arial" charset="0"/>
            </a:endParaRPr>
          </a:p>
        </p:txBody>
      </p:sp>
      <p:sp>
        <p:nvSpPr>
          <p:cNvPr id="8" name="Rectangle 38"/>
          <p:cNvSpPr>
            <a:spLocks noChangeArrowheads="1"/>
          </p:cNvSpPr>
          <p:nvPr/>
        </p:nvSpPr>
        <p:spPr bwMode="auto">
          <a:xfrm>
            <a:off x="467742" y="3634978"/>
            <a:ext cx="86407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有些更是溶解有機物質的理想溶劑 </a:t>
            </a:r>
            <a:r>
              <a:rPr lang="en-US" altLang="zh-TW" sz="2800"/>
              <a:t>(</a:t>
            </a:r>
            <a:r>
              <a:rPr lang="zh-TW" altLang="en-US" sz="2800"/>
              <a:t>例如三氯甲烷和四氯甲烷</a:t>
            </a:r>
            <a:r>
              <a:rPr lang="en-US" altLang="zh-TW" sz="2800"/>
              <a:t>)</a:t>
            </a:r>
            <a:r>
              <a:rPr lang="zh-TW" altLang="en-US" sz="2800"/>
              <a:t>。</a:t>
            </a:r>
            <a:endParaRPr kumimoji="0" lang="en-US" altLang="zh-TW" sz="2800">
              <a:solidFill>
                <a:srgbClr val="3399FF"/>
              </a:solidFill>
              <a:cs typeface="Arial" charset="0"/>
            </a:endParaRPr>
          </a:p>
        </p:txBody>
      </p:sp>
    </p:spTree>
    <p:extLst>
      <p:ext uri="{BB962C8B-B14F-4D97-AF65-F5344CB8AC3E}">
        <p14:creationId xmlns:p14="http://schemas.microsoft.com/office/powerpoint/2010/main" val="1780477936"/>
      </p:ext>
    </p:extLst>
  </p:cSld>
  <p:clrMapOvr>
    <a:masterClrMapping/>
  </p:clrMapOvr>
  <p:timing>
    <p:tnLst>
      <p:par>
        <p:cTn id="1" dur="indefinite" restart="never" nodeType="tmRoot"/>
      </p:par>
    </p:tnLst>
  </p:timing>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4"/>
          <p:cNvSpPr>
            <a:spLocks noChangeArrowheads="1"/>
          </p:cNvSpPr>
          <p:nvPr/>
        </p:nvSpPr>
        <p:spPr bwMode="auto">
          <a:xfrm>
            <a:off x="107950" y="547365"/>
            <a:ext cx="3887788"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醛 和 酮 的物理性質</a:t>
            </a:r>
            <a:endParaRPr lang="en-US" altLang="zh-TW" sz="3200" b="1">
              <a:solidFill>
                <a:srgbClr val="CC0066"/>
              </a:solidFill>
              <a:latin typeface="Calibri" pitchFamily="34" charset="0"/>
            </a:endParaRPr>
          </a:p>
        </p:txBody>
      </p:sp>
      <p:sp>
        <p:nvSpPr>
          <p:cNvPr id="51206" name="矩形 1"/>
          <p:cNvSpPr>
            <a:spLocks noChangeArrowheads="1"/>
          </p:cNvSpPr>
          <p:nvPr/>
        </p:nvSpPr>
        <p:spPr bwMode="auto">
          <a:xfrm>
            <a:off x="107950" y="1628800"/>
            <a:ext cx="23574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1. </a:t>
            </a:r>
            <a:r>
              <a:rPr lang="zh-TW" altLang="en-US" sz="2800" b="1"/>
              <a:t>沸點和熔點</a:t>
            </a:r>
          </a:p>
        </p:txBody>
      </p:sp>
      <p:sp>
        <p:nvSpPr>
          <p:cNvPr id="8" name="Rectangle 38"/>
          <p:cNvSpPr>
            <a:spLocks noChangeArrowheads="1"/>
          </p:cNvSpPr>
          <p:nvPr/>
        </p:nvSpPr>
        <p:spPr bwMode="auto">
          <a:xfrm>
            <a:off x="179388" y="2442120"/>
            <a:ext cx="885666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由於羰基是極性的，故醛和酮的分子也是 </a:t>
            </a:r>
            <a:r>
              <a:rPr lang="zh-TW" altLang="en-US" sz="3200" b="1" u="sng">
                <a:solidFill>
                  <a:srgbClr val="FF0000"/>
                </a:solidFill>
              </a:rPr>
              <a:t>極性</a:t>
            </a:r>
            <a:r>
              <a:rPr lang="zh-TW" altLang="en-US" sz="3200">
                <a:solidFill>
                  <a:srgbClr val="FF0000"/>
                </a:solidFill>
              </a:rPr>
              <a:t> </a:t>
            </a:r>
            <a:r>
              <a:rPr lang="zh-TW" altLang="en-US" sz="2800"/>
              <a:t>的</a:t>
            </a:r>
            <a:r>
              <a:rPr lang="zh-TW" altLang="zh-TW" sz="2800"/>
              <a:t>。</a:t>
            </a:r>
            <a:endParaRPr lang="zh-TW" altLang="en-US" sz="2800" b="1" baseline="-25000"/>
          </a:p>
        </p:txBody>
      </p:sp>
      <p:sp>
        <p:nvSpPr>
          <p:cNvPr id="9" name="矩形 8"/>
          <p:cNvSpPr>
            <a:spLocks noChangeArrowheads="1"/>
          </p:cNvSpPr>
          <p:nvPr/>
        </p:nvSpPr>
        <p:spPr bwMode="auto">
          <a:xfrm>
            <a:off x="179388" y="3430686"/>
            <a:ext cx="9001125"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醛和酮的</a:t>
            </a:r>
            <a:r>
              <a:rPr lang="zh-TW" altLang="en-US" sz="2800" b="1">
                <a:solidFill>
                  <a:srgbClr val="3399FF"/>
                </a:solidFill>
              </a:rPr>
              <a:t>沸點和熔點較</a:t>
            </a:r>
            <a:r>
              <a:rPr lang="zh-TW" altLang="en-US" sz="2800"/>
              <a:t>相對分子質量相若的</a:t>
            </a:r>
            <a:r>
              <a:rPr lang="zh-TW" altLang="en-US" sz="2800" b="1">
                <a:solidFill>
                  <a:srgbClr val="3399FF"/>
                </a:solidFill>
              </a:rPr>
              <a:t>烷烴</a:t>
            </a:r>
            <a:r>
              <a:rPr lang="zh-TW" altLang="en-US" sz="2800" b="1"/>
              <a:t> </a:t>
            </a:r>
            <a:r>
              <a:rPr lang="zh-TW" altLang="en-US" sz="3200" b="1" u="sng">
                <a:solidFill>
                  <a:srgbClr val="FF0000"/>
                </a:solidFill>
              </a:rPr>
              <a:t>高</a:t>
            </a:r>
            <a:r>
              <a:rPr lang="zh-TW" altLang="zh-TW" sz="2800"/>
              <a:t>。</a:t>
            </a:r>
            <a:endParaRPr lang="zh-TW" altLang="en-US" sz="2800" b="1"/>
          </a:p>
        </p:txBody>
      </p:sp>
      <p:sp>
        <p:nvSpPr>
          <p:cNvPr id="11" name="矩形 10"/>
          <p:cNvSpPr>
            <a:spLocks noChangeArrowheads="1"/>
          </p:cNvSpPr>
          <p:nvPr/>
        </p:nvSpPr>
        <p:spPr bwMode="auto">
          <a:xfrm>
            <a:off x="179388" y="4314477"/>
            <a:ext cx="8964612" cy="127476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20000"/>
              </a:lnSpc>
              <a:buFontTx/>
              <a:buBlip>
                <a:blip r:embed="rId2"/>
              </a:buBlip>
            </a:pPr>
            <a:r>
              <a:rPr lang="zh-TW" altLang="en-US" sz="2800"/>
              <a:t>由於醛分子之間和酮分子之間都 </a:t>
            </a:r>
            <a:r>
              <a:rPr lang="zh-TW" altLang="en-US" sz="3200" b="1" u="sng">
                <a:solidFill>
                  <a:srgbClr val="FF0000"/>
                </a:solidFill>
              </a:rPr>
              <a:t>沒有氫鍵</a:t>
            </a:r>
            <a:r>
              <a:rPr lang="zh-TW" altLang="en-US" sz="2800"/>
              <a:t>，故它們的</a:t>
            </a:r>
            <a:r>
              <a:rPr lang="zh-TW" altLang="en-US" sz="2800" b="1">
                <a:solidFill>
                  <a:srgbClr val="3399FF"/>
                </a:solidFill>
              </a:rPr>
              <a:t>沸點和熔點</a:t>
            </a:r>
            <a:r>
              <a:rPr lang="zh-TW" altLang="en-US" sz="2800"/>
              <a:t>較相對分子質量相若的 </a:t>
            </a:r>
            <a:r>
              <a:rPr lang="zh-TW" altLang="en-US" sz="2800" b="1">
                <a:solidFill>
                  <a:srgbClr val="3399FF"/>
                </a:solidFill>
              </a:rPr>
              <a:t>醇 和 羧酸</a:t>
            </a:r>
            <a:r>
              <a:rPr lang="zh-TW" altLang="en-US" sz="2800" b="1"/>
              <a:t> </a:t>
            </a:r>
            <a:r>
              <a:rPr lang="zh-TW" altLang="en-US" sz="3200" b="1" u="sng">
                <a:solidFill>
                  <a:srgbClr val="FF0000"/>
                </a:solidFill>
              </a:rPr>
              <a:t>低</a:t>
            </a:r>
            <a:r>
              <a:rPr lang="zh-TW" altLang="en-US" sz="2800"/>
              <a:t>。</a:t>
            </a:r>
          </a:p>
        </p:txBody>
      </p:sp>
    </p:spTree>
    <p:extLst>
      <p:ext uri="{BB962C8B-B14F-4D97-AF65-F5344CB8AC3E}">
        <p14:creationId xmlns:p14="http://schemas.microsoft.com/office/powerpoint/2010/main" val="1980016611"/>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828" name="Object 36"/>
          <p:cNvGraphicFramePr>
            <a:graphicFrameLocks noChangeAspect="1"/>
          </p:cNvGraphicFramePr>
          <p:nvPr>
            <p:extLst>
              <p:ext uri="{D42A27DB-BD31-4B8C-83A1-F6EECF244321}">
                <p14:modId xmlns:p14="http://schemas.microsoft.com/office/powerpoint/2010/main" val="28472184"/>
              </p:ext>
            </p:extLst>
          </p:nvPr>
        </p:nvGraphicFramePr>
        <p:xfrm>
          <a:off x="324172" y="3882845"/>
          <a:ext cx="2087563" cy="538163"/>
        </p:xfrm>
        <a:graphic>
          <a:graphicData uri="http://schemas.openxmlformats.org/presentationml/2006/ole">
            <mc:AlternateContent xmlns:mc="http://schemas.openxmlformats.org/markup-compatibility/2006">
              <mc:Choice xmlns:v="urn:schemas-microsoft-com:vml" Requires="v">
                <p:oleObj spid="_x0000_s13634" name="PBrush" r:id="rId3" imgW="2886478" imgH="743054" progId="">
                  <p:embed/>
                </p:oleObj>
              </mc:Choice>
              <mc:Fallback>
                <p:oleObj name="PBrush" r:id="rId3" imgW="2886478" imgH="743054"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4172" y="3882845"/>
                        <a:ext cx="2087563" cy="53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3826" name="Group 34"/>
          <p:cNvGraphicFramePr>
            <a:graphicFrameLocks noGrp="1"/>
          </p:cNvGraphicFramePr>
          <p:nvPr>
            <p:extLst>
              <p:ext uri="{D42A27DB-BD31-4B8C-83A1-F6EECF244321}">
                <p14:modId xmlns:p14="http://schemas.microsoft.com/office/powerpoint/2010/main" val="1853014558"/>
              </p:ext>
            </p:extLst>
          </p:nvPr>
        </p:nvGraphicFramePr>
        <p:xfrm>
          <a:off x="324172" y="749120"/>
          <a:ext cx="8496300" cy="4480080"/>
        </p:xfrm>
        <a:graphic>
          <a:graphicData uri="http://schemas.openxmlformats.org/drawingml/2006/table">
            <a:tbl>
              <a:tblPr/>
              <a:tblGrid>
                <a:gridCol w="4681538">
                  <a:extLst>
                    <a:ext uri="{9D8B030D-6E8A-4147-A177-3AD203B41FA5}"/>
                  </a:extLst>
                </a:gridCol>
                <a:gridCol w="1906587">
                  <a:extLst>
                    <a:ext uri="{9D8B030D-6E8A-4147-A177-3AD203B41FA5}"/>
                  </a:extLst>
                </a:gridCol>
                <a:gridCol w="1908175">
                  <a:extLst>
                    <a:ext uri="{9D8B030D-6E8A-4147-A177-3AD203B41FA5}"/>
                  </a:extLst>
                </a:gridCol>
              </a:tblGrid>
              <a:tr h="45702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以電子結構圖顯示共價鍵的形成</a:t>
                      </a:r>
                    </a:p>
                  </a:txBody>
                  <a:tcPr marL="91433" marR="91433" marT="45640" marB="45640" anchor="ctr" horzOverflow="overflow">
                    <a:lnL w="12700" cap="flat" cmpd="sng" algn="ctr">
                      <a:solidFill>
                        <a:srgbClr val="8064A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分子式</a:t>
                      </a:r>
                    </a:p>
                  </a:txBody>
                  <a:tcPr marL="91433" marR="91433" marT="45640" marB="4564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i="0" u="none" strike="noStrike" cap="none" normalizeH="0" baseline="0" smtClean="0">
                          <a:ln>
                            <a:noFill/>
                          </a:ln>
                          <a:solidFill>
                            <a:schemeClr val="bg1"/>
                          </a:solidFill>
                          <a:effectLst/>
                          <a:latin typeface="Arial" charset="0"/>
                          <a:ea typeface="新細明體" pitchFamily="18" charset="-120"/>
                        </a:rPr>
                        <a:t>結構式</a:t>
                      </a:r>
                    </a:p>
                  </a:txBody>
                  <a:tcPr marL="91433" marR="91433" marT="45640" marB="45640" anchor="ctr" horzOverflow="overflow">
                    <a:lnL w="12700" cap="flat" cmpd="sng" algn="ctr">
                      <a:solidFill>
                        <a:schemeClr val="bg1"/>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solidFill>
                      <a:srgbClr val="8064A2"/>
                    </a:solidFill>
                  </a:tcPr>
                </a:tc>
                <a:extLst>
                  <a:ext uri="{0D108BD9-81ED-4DB2-BD59-A6C34878D82A}"/>
                </a:extLst>
              </a:tr>
              <a:tr h="201144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0" i="0" u="none" strike="noStrike" cap="none" normalizeH="0" baseline="0" smtClean="0">
                        <a:ln>
                          <a:noFill/>
                        </a:ln>
                        <a:solidFill>
                          <a:schemeClr val="tx1"/>
                        </a:solidFill>
                        <a:effectLst/>
                        <a:latin typeface="Arial" charset="0"/>
                        <a:ea typeface="新細明體" pitchFamily="18" charset="-120"/>
                      </a:endParaRPr>
                    </a:p>
                  </a:txBody>
                  <a:tcPr marL="91433" marR="91433" marT="45640" marB="4564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25000" smtClean="0">
                        <a:ln>
                          <a:noFill/>
                        </a:ln>
                        <a:solidFill>
                          <a:schemeClr val="tx1"/>
                        </a:solidFill>
                        <a:effectLst/>
                        <a:latin typeface="Arial" charset="0"/>
                        <a:ea typeface="新細明體" pitchFamily="18" charset="-120"/>
                      </a:endParaRPr>
                    </a:p>
                  </a:txBody>
                  <a:tcPr marL="91433" marR="91433" marT="45640" marB="4564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0" i="0" u="none" strike="noStrike" cap="none" normalizeH="0" baseline="0" smtClean="0">
                        <a:ln>
                          <a:noFill/>
                        </a:ln>
                        <a:solidFill>
                          <a:schemeClr val="tx1"/>
                        </a:solidFill>
                        <a:effectLst/>
                        <a:latin typeface="Arial" charset="0"/>
                        <a:ea typeface="新細明體" pitchFamily="18" charset="-120"/>
                      </a:endParaRPr>
                    </a:p>
                  </a:txBody>
                  <a:tcPr marL="91433" marR="91433" marT="45640" marB="4564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extLst>
              </a:tr>
              <a:tr h="201144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zh-TW" sz="1800" b="0" i="0" u="none" strike="noStrike" cap="none" normalizeH="0" baseline="0" smtClean="0">
                        <a:ln>
                          <a:noFill/>
                        </a:ln>
                        <a:solidFill>
                          <a:schemeClr val="tx1"/>
                        </a:solidFill>
                        <a:effectLst/>
                        <a:latin typeface="Arial" charset="0"/>
                        <a:ea typeface="新細明體" pitchFamily="18" charset="-12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0" i="0" u="none" strike="noStrike" cap="none" normalizeH="0" baseline="0" smtClean="0">
                        <a:ln>
                          <a:noFill/>
                        </a:ln>
                        <a:solidFill>
                          <a:schemeClr val="tx1"/>
                        </a:solidFill>
                        <a:effectLst/>
                        <a:latin typeface="Arial" charset="0"/>
                        <a:ea typeface="新細明體" pitchFamily="18" charset="-120"/>
                      </a:endParaRPr>
                    </a:p>
                  </a:txBody>
                  <a:tcPr marL="91433" marR="91433" marT="45640" marB="4564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200" b="0" i="0" u="none" strike="noStrike" cap="none" normalizeH="0" baseline="-25000" smtClean="0">
                        <a:ln>
                          <a:noFill/>
                        </a:ln>
                        <a:solidFill>
                          <a:schemeClr val="tx1"/>
                        </a:solidFill>
                        <a:effectLst/>
                        <a:latin typeface="Arial" charset="0"/>
                        <a:ea typeface="新細明體" pitchFamily="18" charset="-120"/>
                      </a:endParaRPr>
                    </a:p>
                  </a:txBody>
                  <a:tcPr marL="91433" marR="91433" marT="45640" marB="4564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0" i="0" u="none" strike="noStrike" cap="none" normalizeH="0" baseline="0" smtClean="0">
                        <a:ln>
                          <a:noFill/>
                        </a:ln>
                        <a:solidFill>
                          <a:schemeClr val="tx1"/>
                        </a:solidFill>
                        <a:effectLst/>
                        <a:latin typeface="Arial" charset="0"/>
                        <a:ea typeface="新細明體" pitchFamily="18" charset="-120"/>
                      </a:endParaRPr>
                    </a:p>
                  </a:txBody>
                  <a:tcPr marL="91433" marR="91433" marT="45640" marB="45640" anchor="ctr" horzOverflow="overflow">
                    <a:lnL w="12700" cap="flat" cmpd="sng" algn="ctr">
                      <a:solidFill>
                        <a:srgbClr val="8064A2"/>
                      </a:solidFill>
                      <a:prstDash val="solid"/>
                      <a:round/>
                      <a:headEnd type="none" w="med" len="med"/>
                      <a:tailEnd type="none" w="med" len="med"/>
                    </a:lnL>
                    <a:lnR w="12700" cap="flat" cmpd="sng" algn="ctr">
                      <a:solidFill>
                        <a:srgbClr val="8064A2"/>
                      </a:solidFill>
                      <a:prstDash val="solid"/>
                      <a:round/>
                      <a:headEnd type="none" w="med" len="med"/>
                      <a:tailEnd type="none" w="med" len="med"/>
                    </a:lnR>
                    <a:lnT w="12700" cap="flat" cmpd="sng" algn="ctr">
                      <a:solidFill>
                        <a:srgbClr val="8064A2"/>
                      </a:solidFill>
                      <a:prstDash val="solid"/>
                      <a:round/>
                      <a:headEnd type="none" w="med" len="med"/>
                      <a:tailEnd type="none" w="med" len="med"/>
                    </a:lnT>
                    <a:lnB w="12700" cap="flat" cmpd="sng" algn="ctr">
                      <a:solidFill>
                        <a:srgbClr val="8064A2"/>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pic>
        <p:nvPicPr>
          <p:cNvPr id="35866" name="Picture 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8035" y="1468258"/>
            <a:ext cx="1508125" cy="1536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67" name="Picture 3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93272" y="3989208"/>
            <a:ext cx="165576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3823" name="Object 31"/>
          <p:cNvGraphicFramePr>
            <a:graphicFrameLocks noChangeAspect="1"/>
          </p:cNvGraphicFramePr>
          <p:nvPr>
            <p:extLst>
              <p:ext uri="{D42A27DB-BD31-4B8C-83A1-F6EECF244321}">
                <p14:modId xmlns:p14="http://schemas.microsoft.com/office/powerpoint/2010/main" val="591144815"/>
              </p:ext>
            </p:extLst>
          </p:nvPr>
        </p:nvGraphicFramePr>
        <p:xfrm>
          <a:off x="397197" y="1252358"/>
          <a:ext cx="1846263" cy="1871662"/>
        </p:xfrm>
        <a:graphic>
          <a:graphicData uri="http://schemas.openxmlformats.org/presentationml/2006/ole">
            <mc:AlternateContent xmlns:mc="http://schemas.openxmlformats.org/markup-compatibility/2006">
              <mc:Choice xmlns:v="urn:schemas-microsoft-com:vml" Requires="v">
                <p:oleObj spid="_x0000_s13635" name="PBrush" r:id="rId7" imgW="2095793" imgH="2123810" progId="">
                  <p:embed/>
                </p:oleObj>
              </mc:Choice>
              <mc:Fallback>
                <p:oleObj name="PBrush" r:id="rId7" imgW="2095793" imgH="2123810" progId="">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7197" y="1252358"/>
                        <a:ext cx="1846263" cy="187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 name="Group 33"/>
          <p:cNvGrpSpPr>
            <a:grpSpLocks/>
          </p:cNvGrpSpPr>
          <p:nvPr/>
        </p:nvGrpSpPr>
        <p:grpSpPr bwMode="auto">
          <a:xfrm>
            <a:off x="2413322" y="1396820"/>
            <a:ext cx="2555875" cy="1609725"/>
            <a:chOff x="1474" y="754"/>
            <a:chExt cx="1610" cy="1014"/>
          </a:xfrm>
        </p:grpSpPr>
        <p:sp>
          <p:nvSpPr>
            <p:cNvPr id="25634" name="AutoShape 38"/>
            <p:cNvSpPr>
              <a:spLocks noChangeArrowheads="1"/>
            </p:cNvSpPr>
            <p:nvPr/>
          </p:nvSpPr>
          <p:spPr bwMode="auto">
            <a:xfrm>
              <a:off x="1474" y="1196"/>
              <a:ext cx="549" cy="134"/>
            </a:xfrm>
            <a:prstGeom prst="rightArrow">
              <a:avLst>
                <a:gd name="adj1" fmla="val 50000"/>
                <a:gd name="adj2" fmla="val 100870"/>
              </a:avLst>
            </a:prstGeom>
            <a:solidFill>
              <a:srgbClr val="CC00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2000"/>
            </a:p>
          </p:txBody>
        </p:sp>
        <p:graphicFrame>
          <p:nvGraphicFramePr>
            <p:cNvPr id="25635" name="Object 32"/>
            <p:cNvGraphicFramePr>
              <a:graphicFrameLocks noChangeAspect="1"/>
            </p:cNvGraphicFramePr>
            <p:nvPr/>
          </p:nvGraphicFramePr>
          <p:xfrm>
            <a:off x="2064" y="754"/>
            <a:ext cx="1020" cy="1014"/>
          </p:xfrm>
          <a:graphic>
            <a:graphicData uri="http://schemas.openxmlformats.org/presentationml/2006/ole">
              <mc:AlternateContent xmlns:mc="http://schemas.openxmlformats.org/markup-compatibility/2006">
                <mc:Choice xmlns:v="urn:schemas-microsoft-com:vml" Requires="v">
                  <p:oleObj spid="_x0000_s13636" name="PBrush" r:id="rId9" imgW="1619476" imgH="1609524" progId="">
                    <p:embed/>
                  </p:oleObj>
                </mc:Choice>
                <mc:Fallback>
                  <p:oleObj name="PBrush" r:id="rId9" imgW="1619476" imgH="1609524" progId="">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064" y="754"/>
                          <a:ext cx="1020" cy="10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33827" name="Rectangle 35"/>
          <p:cNvSpPr>
            <a:spLocks noChangeArrowheads="1"/>
          </p:cNvSpPr>
          <p:nvPr/>
        </p:nvSpPr>
        <p:spPr bwMode="auto">
          <a:xfrm>
            <a:off x="5532760" y="1828620"/>
            <a:ext cx="91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kumimoji="0" lang="en-US" altLang="zh-TW" sz="2800" b="0"/>
              <a:t>CCl</a:t>
            </a:r>
            <a:r>
              <a:rPr kumimoji="0" lang="en-US" altLang="zh-TW" sz="2800" b="0" baseline="-25000"/>
              <a:t>4</a:t>
            </a:r>
            <a:endParaRPr kumimoji="0" lang="zh-TW" altLang="en-US" sz="2800" b="0" baseline="-25000"/>
          </a:p>
        </p:txBody>
      </p:sp>
      <p:grpSp>
        <p:nvGrpSpPr>
          <p:cNvPr id="3" name="Group 38"/>
          <p:cNvGrpSpPr>
            <a:grpSpLocks/>
          </p:cNvGrpSpPr>
          <p:nvPr/>
        </p:nvGrpSpPr>
        <p:grpSpPr bwMode="auto">
          <a:xfrm>
            <a:off x="2484760" y="3830458"/>
            <a:ext cx="2447925" cy="657225"/>
            <a:chOff x="1519" y="2287"/>
            <a:chExt cx="1542" cy="414"/>
          </a:xfrm>
        </p:grpSpPr>
        <p:graphicFrame>
          <p:nvGraphicFramePr>
            <p:cNvPr id="25632" name="Object 37"/>
            <p:cNvGraphicFramePr>
              <a:graphicFrameLocks noChangeAspect="1"/>
            </p:cNvGraphicFramePr>
            <p:nvPr/>
          </p:nvGraphicFramePr>
          <p:xfrm>
            <a:off x="2018" y="2287"/>
            <a:ext cx="1043" cy="414"/>
          </p:xfrm>
          <a:graphic>
            <a:graphicData uri="http://schemas.openxmlformats.org/presentationml/2006/ole">
              <mc:AlternateContent xmlns:mc="http://schemas.openxmlformats.org/markup-compatibility/2006">
                <mc:Choice xmlns:v="urn:schemas-microsoft-com:vml" Requires="v">
                  <p:oleObj spid="_x0000_s13637" name="PBrush" r:id="rId11" imgW="1943371" imgH="771429" progId="">
                    <p:embed/>
                  </p:oleObj>
                </mc:Choice>
                <mc:Fallback>
                  <p:oleObj name="PBrush" r:id="rId11" imgW="1943371" imgH="771429" progId="">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018" y="2287"/>
                          <a:ext cx="1043" cy="4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633" name="AutoShape 38"/>
            <p:cNvSpPr>
              <a:spLocks noChangeArrowheads="1"/>
            </p:cNvSpPr>
            <p:nvPr/>
          </p:nvSpPr>
          <p:spPr bwMode="auto">
            <a:xfrm>
              <a:off x="1519" y="2432"/>
              <a:ext cx="499" cy="136"/>
            </a:xfrm>
            <a:prstGeom prst="rightArrow">
              <a:avLst>
                <a:gd name="adj1" fmla="val 50000"/>
                <a:gd name="adj2" fmla="val 90335"/>
              </a:avLst>
            </a:prstGeom>
            <a:solidFill>
              <a:srgbClr val="CC00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2000"/>
            </a:p>
          </p:txBody>
        </p:sp>
      </p:grpSp>
      <p:sp>
        <p:nvSpPr>
          <p:cNvPr id="33831" name="Rectangle 39"/>
          <p:cNvSpPr>
            <a:spLocks noChangeArrowheads="1"/>
          </p:cNvSpPr>
          <p:nvPr/>
        </p:nvSpPr>
        <p:spPr bwMode="auto">
          <a:xfrm>
            <a:off x="5593085" y="3901895"/>
            <a:ext cx="8524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kumimoji="0" lang="en-US" altLang="zh-TW" sz="2800" b="0"/>
              <a:t>CO</a:t>
            </a:r>
            <a:r>
              <a:rPr kumimoji="0" lang="en-US" altLang="zh-TW" sz="2800" b="0" baseline="-25000"/>
              <a:t>2</a:t>
            </a:r>
            <a:endParaRPr kumimoji="0" lang="zh-TW" altLang="en-US" sz="2800" b="0" baseline="-25000"/>
          </a:p>
        </p:txBody>
      </p:sp>
    </p:spTree>
    <p:extLst>
      <p:ext uri="{BB962C8B-B14F-4D97-AF65-F5344CB8AC3E}">
        <p14:creationId xmlns:p14="http://schemas.microsoft.com/office/powerpoint/2010/main" val="1989718675"/>
      </p:ext>
    </p:extLst>
  </p:cSld>
  <p:clrMapOvr>
    <a:masterClrMapping/>
  </p:clrMapOvr>
  <p:timing>
    <p:tnLst>
      <p:par>
        <p:cTn id="1" dur="indefinite" restart="never" nodeType="tmRoot"/>
      </p:par>
    </p:tnLst>
  </p:timing>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4807" y="765522"/>
            <a:ext cx="4529137"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4" name="矩形 3"/>
          <p:cNvSpPr>
            <a:spLocks noChangeArrowheads="1"/>
          </p:cNvSpPr>
          <p:nvPr/>
        </p:nvSpPr>
        <p:spPr bwMode="auto">
          <a:xfrm>
            <a:off x="6083944" y="3349972"/>
            <a:ext cx="23764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分子中碳原子的數目</a:t>
            </a:r>
          </a:p>
        </p:txBody>
      </p:sp>
      <p:sp>
        <p:nvSpPr>
          <p:cNvPr id="56325" name="矩形 4"/>
          <p:cNvSpPr>
            <a:spLocks noChangeArrowheads="1"/>
          </p:cNvSpPr>
          <p:nvPr/>
        </p:nvSpPr>
        <p:spPr bwMode="auto">
          <a:xfrm>
            <a:off x="1259532" y="3002309"/>
            <a:ext cx="557212"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a:t>沸</a:t>
            </a:r>
          </a:p>
          <a:p>
            <a:pPr algn="ctr" eaLnBrk="1" hangingPunct="1"/>
            <a:r>
              <a:rPr lang="zh-TW" altLang="en-US"/>
              <a:t>點</a:t>
            </a:r>
            <a:endParaRPr lang="en-US" altLang="zh-TW"/>
          </a:p>
          <a:p>
            <a:pPr algn="ctr" eaLnBrk="1" hangingPunct="1"/>
            <a:r>
              <a:rPr lang="en-US" altLang="zh-TW"/>
              <a:t>(°C)</a:t>
            </a:r>
            <a:endParaRPr lang="zh-TW" altLang="en-US"/>
          </a:p>
        </p:txBody>
      </p:sp>
      <p:sp>
        <p:nvSpPr>
          <p:cNvPr id="56326" name="矩形 5"/>
          <p:cNvSpPr>
            <a:spLocks noChangeArrowheads="1"/>
          </p:cNvSpPr>
          <p:nvPr/>
        </p:nvSpPr>
        <p:spPr bwMode="auto">
          <a:xfrm>
            <a:off x="5458469" y="2492722"/>
            <a:ext cx="7429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solidFill>
                  <a:srgbClr val="660033"/>
                </a:solidFill>
                <a:ea typeface="標楷體" pitchFamily="65" charset="-120"/>
              </a:rPr>
              <a:t>烷烴</a:t>
            </a:r>
          </a:p>
        </p:txBody>
      </p:sp>
      <p:sp>
        <p:nvSpPr>
          <p:cNvPr id="56327" name="矩形 6"/>
          <p:cNvSpPr>
            <a:spLocks noChangeArrowheads="1"/>
          </p:cNvSpPr>
          <p:nvPr/>
        </p:nvSpPr>
        <p:spPr bwMode="auto">
          <a:xfrm>
            <a:off x="5458469" y="1916459"/>
            <a:ext cx="4635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solidFill>
                  <a:srgbClr val="660033"/>
                </a:solidFill>
                <a:ea typeface="標楷體" pitchFamily="65" charset="-120"/>
              </a:rPr>
              <a:t>酮</a:t>
            </a:r>
          </a:p>
        </p:txBody>
      </p:sp>
      <p:sp>
        <p:nvSpPr>
          <p:cNvPr id="56328" name="矩形 7"/>
          <p:cNvSpPr>
            <a:spLocks noChangeArrowheads="1"/>
          </p:cNvSpPr>
          <p:nvPr/>
        </p:nvSpPr>
        <p:spPr bwMode="auto">
          <a:xfrm>
            <a:off x="5456882" y="979834"/>
            <a:ext cx="9366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solidFill>
                  <a:srgbClr val="660033"/>
                </a:solidFill>
                <a:ea typeface="標楷體" pitchFamily="65" charset="-120"/>
              </a:rPr>
              <a:t>羧酸</a:t>
            </a:r>
          </a:p>
        </p:txBody>
      </p:sp>
      <p:sp>
        <p:nvSpPr>
          <p:cNvPr id="56329" name="矩形 8"/>
          <p:cNvSpPr>
            <a:spLocks noChangeArrowheads="1"/>
          </p:cNvSpPr>
          <p:nvPr/>
        </p:nvSpPr>
        <p:spPr bwMode="auto">
          <a:xfrm>
            <a:off x="5477519" y="1484659"/>
            <a:ext cx="4635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solidFill>
                  <a:srgbClr val="660033"/>
                </a:solidFill>
                <a:ea typeface="標楷體" pitchFamily="65" charset="-120"/>
              </a:rPr>
              <a:t>醇</a:t>
            </a:r>
          </a:p>
        </p:txBody>
      </p:sp>
      <p:sp>
        <p:nvSpPr>
          <p:cNvPr id="56330" name="矩形 9"/>
          <p:cNvSpPr>
            <a:spLocks noChangeArrowheads="1"/>
          </p:cNvSpPr>
          <p:nvPr/>
        </p:nvSpPr>
        <p:spPr bwMode="auto">
          <a:xfrm>
            <a:off x="2308869" y="3650009"/>
            <a:ext cx="4635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200">
                <a:solidFill>
                  <a:srgbClr val="660033"/>
                </a:solidFill>
                <a:ea typeface="標楷體" pitchFamily="65" charset="-120"/>
              </a:rPr>
              <a:t>醛</a:t>
            </a:r>
          </a:p>
        </p:txBody>
      </p:sp>
    </p:spTree>
    <p:extLst>
      <p:ext uri="{BB962C8B-B14F-4D97-AF65-F5344CB8AC3E}">
        <p14:creationId xmlns:p14="http://schemas.microsoft.com/office/powerpoint/2010/main" val="656881333"/>
      </p:ext>
    </p:extLst>
  </p:cSld>
  <p:clrMapOvr>
    <a:masterClrMapping/>
  </p:clrMapOvr>
  <p:timing>
    <p:tnLst>
      <p:par>
        <p:cTn id="1" dur="indefinite" restart="never" nodeType="tmRoot"/>
      </p:par>
    </p:tnLst>
  </p:timing>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矩形 1"/>
          <p:cNvSpPr>
            <a:spLocks noChangeArrowheads="1"/>
          </p:cNvSpPr>
          <p:nvPr/>
        </p:nvSpPr>
        <p:spPr bwMode="auto">
          <a:xfrm>
            <a:off x="539750" y="1595438"/>
            <a:ext cx="12906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2. </a:t>
            </a:r>
            <a:r>
              <a:rPr lang="zh-TW" altLang="en-US" sz="2800" b="1"/>
              <a:t>密度</a:t>
            </a:r>
          </a:p>
        </p:txBody>
      </p:sp>
      <p:sp>
        <p:nvSpPr>
          <p:cNvPr id="3" name="Rectangle 38"/>
          <p:cNvSpPr>
            <a:spLocks noChangeArrowheads="1"/>
          </p:cNvSpPr>
          <p:nvPr/>
        </p:nvSpPr>
        <p:spPr bwMode="auto">
          <a:xfrm>
            <a:off x="971550" y="2478088"/>
            <a:ext cx="66246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大部分羰基化合物的 </a:t>
            </a:r>
            <a:r>
              <a:rPr lang="zh-TW" altLang="en-US" sz="3200" b="1">
                <a:solidFill>
                  <a:srgbClr val="3399FF"/>
                </a:solidFill>
              </a:rPr>
              <a:t>密度都較水低</a:t>
            </a:r>
            <a:r>
              <a:rPr lang="zh-TW" altLang="zh-TW" sz="2800"/>
              <a:t>。</a:t>
            </a:r>
            <a:endParaRPr kumimoji="0" lang="en-US" altLang="zh-TW" sz="2800" b="1">
              <a:solidFill>
                <a:srgbClr val="3399FF"/>
              </a:solidFill>
              <a:cs typeface="Arial" charset="0"/>
            </a:endParaRPr>
          </a:p>
        </p:txBody>
      </p:sp>
    </p:spTree>
    <p:extLst>
      <p:ext uri="{BB962C8B-B14F-4D97-AF65-F5344CB8AC3E}">
        <p14:creationId xmlns:p14="http://schemas.microsoft.com/office/powerpoint/2010/main" val="2550098978"/>
      </p:ext>
    </p:extLst>
  </p:cSld>
  <p:clrMapOvr>
    <a:masterClrMapping/>
  </p:clrMapOvr>
  <p:timing>
    <p:tnLst>
      <p:par>
        <p:cTn id="1" dur="indefinite" restart="never" nodeType="tmRoot"/>
      </p:par>
    </p:tnLst>
  </p:timing>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矩形 10"/>
          <p:cNvSpPr>
            <a:spLocks noChangeArrowheads="1"/>
          </p:cNvSpPr>
          <p:nvPr/>
        </p:nvSpPr>
        <p:spPr bwMode="auto">
          <a:xfrm>
            <a:off x="468313" y="404813"/>
            <a:ext cx="16462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3. </a:t>
            </a:r>
            <a:r>
              <a:rPr lang="zh-TW" altLang="en-US" sz="2800" b="1"/>
              <a:t>溶解度</a:t>
            </a:r>
          </a:p>
        </p:txBody>
      </p:sp>
      <p:sp>
        <p:nvSpPr>
          <p:cNvPr id="9" name="Rectangle 38"/>
          <p:cNvSpPr>
            <a:spLocks noChangeArrowheads="1"/>
          </p:cNvSpPr>
          <p:nvPr/>
        </p:nvSpPr>
        <p:spPr bwMode="auto">
          <a:xfrm>
            <a:off x="900113" y="4437063"/>
            <a:ext cx="82438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醛和酮的同系列中</a:t>
            </a:r>
            <a:r>
              <a:rPr lang="zh-TW" altLang="en-US" sz="2800" b="1">
                <a:solidFill>
                  <a:srgbClr val="3399FF"/>
                </a:solidFill>
              </a:rPr>
              <a:t>碳原子較少的成員可溶於水</a:t>
            </a:r>
            <a:r>
              <a:rPr lang="zh-TW" altLang="zh-TW" sz="2800"/>
              <a:t>。</a:t>
            </a:r>
            <a:endParaRPr kumimoji="0" lang="en-US" altLang="zh-TW" sz="2800" b="1">
              <a:solidFill>
                <a:srgbClr val="3399FF"/>
              </a:solidFill>
              <a:cs typeface="Arial" charset="0"/>
            </a:endParaRPr>
          </a:p>
        </p:txBody>
      </p:sp>
      <p:sp>
        <p:nvSpPr>
          <p:cNvPr id="10" name="Rectangle 38"/>
          <p:cNvSpPr>
            <a:spLocks noChangeArrowheads="1"/>
          </p:cNvSpPr>
          <p:nvPr/>
        </p:nvSpPr>
        <p:spPr bwMode="auto">
          <a:xfrm>
            <a:off x="900113" y="5229225"/>
            <a:ext cx="79930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當非極性的碳鏈的長度增加時，醛和酮在水中的溶解度會下降。</a:t>
            </a:r>
            <a:endParaRPr kumimoji="0" lang="en-US" altLang="zh-TW" sz="2800">
              <a:solidFill>
                <a:srgbClr val="3399FF"/>
              </a:solidFill>
              <a:cs typeface="Arial" charset="0"/>
            </a:endParaRPr>
          </a:p>
        </p:txBody>
      </p:sp>
      <p:pic>
        <p:nvPicPr>
          <p:cNvPr id="8295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4593" y="2023864"/>
            <a:ext cx="2949575" cy="1871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矩形 3"/>
          <p:cNvSpPr>
            <a:spLocks noChangeArrowheads="1"/>
          </p:cNvSpPr>
          <p:nvPr/>
        </p:nvSpPr>
        <p:spPr bwMode="auto">
          <a:xfrm>
            <a:off x="4214093" y="3608189"/>
            <a:ext cx="790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氫鍵</a:t>
            </a:r>
          </a:p>
        </p:txBody>
      </p:sp>
      <p:cxnSp>
        <p:nvCxnSpPr>
          <p:cNvPr id="13" name="直線接點 12"/>
          <p:cNvCxnSpPr/>
          <p:nvPr/>
        </p:nvCxnSpPr>
        <p:spPr>
          <a:xfrm flipV="1">
            <a:off x="4718918" y="3236714"/>
            <a:ext cx="312738" cy="371475"/>
          </a:xfrm>
          <a:prstGeom prst="line">
            <a:avLst/>
          </a:prstGeom>
        </p:spPr>
        <p:style>
          <a:lnRef idx="1">
            <a:schemeClr val="dk1"/>
          </a:lnRef>
          <a:fillRef idx="0">
            <a:schemeClr val="dk1"/>
          </a:fillRef>
          <a:effectRef idx="0">
            <a:schemeClr val="dk1"/>
          </a:effectRef>
          <a:fontRef idx="minor">
            <a:schemeClr val="tx1"/>
          </a:fontRef>
        </p:style>
      </p:cxnSp>
      <p:cxnSp>
        <p:nvCxnSpPr>
          <p:cNvPr id="14" name="直線接點 13"/>
          <p:cNvCxnSpPr/>
          <p:nvPr/>
        </p:nvCxnSpPr>
        <p:spPr>
          <a:xfrm flipH="1" flipV="1">
            <a:off x="4214093" y="3249414"/>
            <a:ext cx="290513" cy="381000"/>
          </a:xfrm>
          <a:prstGeom prst="line">
            <a:avLst/>
          </a:prstGeom>
        </p:spPr>
        <p:style>
          <a:lnRef idx="1">
            <a:schemeClr val="dk1"/>
          </a:lnRef>
          <a:fillRef idx="0">
            <a:schemeClr val="dk1"/>
          </a:fillRef>
          <a:effectRef idx="0">
            <a:schemeClr val="dk1"/>
          </a:effectRef>
          <a:fontRef idx="minor">
            <a:schemeClr val="tx1"/>
          </a:fontRef>
        </p:style>
      </p:cxnSp>
      <p:sp>
        <p:nvSpPr>
          <p:cNvPr id="2" name="Rectangle 38"/>
          <p:cNvSpPr>
            <a:spLocks noChangeArrowheads="1"/>
          </p:cNvSpPr>
          <p:nvPr/>
        </p:nvSpPr>
        <p:spPr bwMode="auto">
          <a:xfrm>
            <a:off x="900113" y="1052513"/>
            <a:ext cx="6551612"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zh-TW" sz="2800"/>
              <a:t>羰基的氧</a:t>
            </a:r>
            <a:r>
              <a:rPr lang="zh-TW" altLang="en-US" sz="2800"/>
              <a:t>原子</a:t>
            </a:r>
            <a:r>
              <a:rPr lang="zh-TW" altLang="zh-TW" sz="2800"/>
              <a:t>可與水分子形</a:t>
            </a:r>
            <a:r>
              <a:rPr lang="zh-TW" altLang="en-US" sz="2800"/>
              <a:t>成</a:t>
            </a:r>
            <a:r>
              <a:rPr lang="en-US" altLang="zh-TW" sz="2800"/>
              <a:t> </a:t>
            </a:r>
            <a:r>
              <a:rPr lang="zh-TW" altLang="zh-TW" sz="3200" b="1" u="sng">
                <a:solidFill>
                  <a:srgbClr val="FF0000"/>
                </a:solidFill>
              </a:rPr>
              <a:t>氫鍵</a:t>
            </a:r>
            <a:r>
              <a:rPr lang="zh-TW" altLang="zh-TW" sz="2800"/>
              <a:t>。</a:t>
            </a:r>
            <a:endParaRPr lang="en-US" altLang="zh-TW" sz="2800"/>
          </a:p>
        </p:txBody>
      </p:sp>
    </p:spTree>
    <p:extLst>
      <p:ext uri="{BB962C8B-B14F-4D97-AF65-F5344CB8AC3E}">
        <p14:creationId xmlns:p14="http://schemas.microsoft.com/office/powerpoint/2010/main" val="135250194"/>
      </p:ext>
    </p:extLst>
  </p:cSld>
  <p:clrMapOvr>
    <a:masterClrMapping/>
  </p:clrMapOvr>
  <p:timing>
    <p:tnLst>
      <p:par>
        <p:cTn id="1" dur="indefinite" restart="never" nodeType="tmRoot"/>
      </p:par>
    </p:tnLst>
  </p:timing>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矩形 1"/>
          <p:cNvSpPr>
            <a:spLocks noChangeArrowheads="1"/>
          </p:cNvSpPr>
          <p:nvPr/>
        </p:nvSpPr>
        <p:spPr bwMode="auto">
          <a:xfrm>
            <a:off x="467544" y="1176734"/>
            <a:ext cx="23574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1. </a:t>
            </a:r>
            <a:r>
              <a:rPr lang="zh-TW" altLang="en-US" sz="2800" b="1"/>
              <a:t>沸點和熔點</a:t>
            </a:r>
          </a:p>
        </p:txBody>
      </p:sp>
      <p:sp>
        <p:nvSpPr>
          <p:cNvPr id="3" name="Rectangle 38"/>
          <p:cNvSpPr>
            <a:spLocks noChangeArrowheads="1"/>
          </p:cNvSpPr>
          <p:nvPr/>
        </p:nvSpPr>
        <p:spPr bwMode="auto">
          <a:xfrm>
            <a:off x="971922" y="1764680"/>
            <a:ext cx="4032126"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酯是極性的化合物。</a:t>
            </a:r>
            <a:endParaRPr kumimoji="0" lang="en-US" altLang="zh-TW" sz="2800" dirty="0">
              <a:solidFill>
                <a:srgbClr val="3399FF"/>
              </a:solidFill>
              <a:cs typeface="Arial" charset="0"/>
            </a:endParaRPr>
          </a:p>
        </p:txBody>
      </p:sp>
      <p:sp>
        <p:nvSpPr>
          <p:cNvPr id="4" name="矩形 3"/>
          <p:cNvSpPr>
            <a:spLocks noChangeArrowheads="1"/>
          </p:cNvSpPr>
          <p:nvPr/>
        </p:nvSpPr>
        <p:spPr bwMode="auto">
          <a:xfrm>
            <a:off x="971922" y="2556842"/>
            <a:ext cx="43561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分子間存有范德華力。</a:t>
            </a:r>
          </a:p>
        </p:txBody>
      </p:sp>
      <p:sp>
        <p:nvSpPr>
          <p:cNvPr id="5" name="矩形 4"/>
          <p:cNvSpPr>
            <a:spLocks noChangeArrowheads="1"/>
          </p:cNvSpPr>
          <p:nvPr/>
        </p:nvSpPr>
        <p:spPr bwMode="auto">
          <a:xfrm>
            <a:off x="973013" y="3348856"/>
            <a:ext cx="7991475" cy="113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buFontTx/>
              <a:buBlip>
                <a:blip r:embed="rId2"/>
              </a:buBlip>
            </a:pPr>
            <a:r>
              <a:rPr lang="zh-TW" altLang="en-US" sz="2800" dirty="0"/>
              <a:t>由於酯分子間 </a:t>
            </a:r>
            <a:r>
              <a:rPr lang="zh-TW" altLang="en-US" sz="3200" b="1" dirty="0">
                <a:solidFill>
                  <a:srgbClr val="3399FF"/>
                </a:solidFill>
              </a:rPr>
              <a:t>不能形成氫鍵</a:t>
            </a:r>
            <a:r>
              <a:rPr lang="zh-TW" altLang="en-US" sz="2800" dirty="0"/>
              <a:t>，所以酯的沸點</a:t>
            </a:r>
            <a:r>
              <a:rPr lang="zh-TW" altLang="en-US" sz="3200" b="1" dirty="0">
                <a:solidFill>
                  <a:srgbClr val="3399FF"/>
                </a:solidFill>
              </a:rPr>
              <a:t>較相對分子質量相若的醇和羧酸低</a:t>
            </a:r>
            <a:r>
              <a:rPr lang="zh-TW" altLang="en-US" sz="2800" dirty="0"/>
              <a:t>。</a:t>
            </a:r>
            <a:endParaRPr lang="zh-TW" altLang="en-US" sz="2800" dirty="0">
              <a:solidFill>
                <a:srgbClr val="3399FF"/>
              </a:solidFill>
            </a:endParaRPr>
          </a:p>
        </p:txBody>
      </p:sp>
      <p:sp>
        <p:nvSpPr>
          <p:cNvPr id="62471" name="矩形 1"/>
          <p:cNvSpPr>
            <a:spLocks noChangeArrowheads="1"/>
          </p:cNvSpPr>
          <p:nvPr/>
        </p:nvSpPr>
        <p:spPr bwMode="auto">
          <a:xfrm>
            <a:off x="467544" y="4996259"/>
            <a:ext cx="1290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2. </a:t>
            </a:r>
            <a:r>
              <a:rPr lang="zh-TW" altLang="en-US" sz="2800" b="1"/>
              <a:t>密度</a:t>
            </a:r>
          </a:p>
        </p:txBody>
      </p:sp>
      <p:sp>
        <p:nvSpPr>
          <p:cNvPr id="8" name="Rectangle 38"/>
          <p:cNvSpPr>
            <a:spLocks noChangeArrowheads="1"/>
          </p:cNvSpPr>
          <p:nvPr/>
        </p:nvSpPr>
        <p:spPr bwMode="auto">
          <a:xfrm>
            <a:off x="972245" y="5653112"/>
            <a:ext cx="38877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酯的 </a:t>
            </a:r>
            <a:r>
              <a:rPr lang="zh-TW" altLang="en-US" sz="3200" b="1" dirty="0">
                <a:solidFill>
                  <a:srgbClr val="3399FF"/>
                </a:solidFill>
              </a:rPr>
              <a:t>密度較水低</a:t>
            </a:r>
            <a:r>
              <a:rPr lang="zh-TW" altLang="en-US" sz="2800" dirty="0"/>
              <a:t>。</a:t>
            </a:r>
            <a:endParaRPr kumimoji="0" lang="en-US" altLang="zh-TW" sz="2800" b="1" dirty="0">
              <a:solidFill>
                <a:srgbClr val="3399FF"/>
              </a:solidFill>
              <a:cs typeface="Arial" charset="0"/>
            </a:endParaRPr>
          </a:p>
        </p:txBody>
      </p:sp>
      <p:sp>
        <p:nvSpPr>
          <p:cNvPr id="9" name="Rectangle 4"/>
          <p:cNvSpPr>
            <a:spLocks noChangeArrowheads="1"/>
          </p:cNvSpPr>
          <p:nvPr/>
        </p:nvSpPr>
        <p:spPr bwMode="auto">
          <a:xfrm>
            <a:off x="323404" y="323205"/>
            <a:ext cx="2909887"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66"/>
                </a:solidFill>
                <a:latin typeface="+mj-lt"/>
                <a:ea typeface="新細明體" pitchFamily="18" charset="-120"/>
              </a:rPr>
              <a:t>酯的物理性質</a:t>
            </a:r>
            <a:endParaRPr lang="en-US" altLang="zh-TW" sz="3200" b="1" dirty="0">
              <a:solidFill>
                <a:srgbClr val="CC0066"/>
              </a:solidFill>
              <a:latin typeface="+mj-lt"/>
              <a:ea typeface="新細明體" pitchFamily="18" charset="-120"/>
            </a:endParaRPr>
          </a:p>
        </p:txBody>
      </p:sp>
    </p:spTree>
    <p:extLst>
      <p:ext uri="{BB962C8B-B14F-4D97-AF65-F5344CB8AC3E}">
        <p14:creationId xmlns:p14="http://schemas.microsoft.com/office/powerpoint/2010/main" val="2652392026"/>
      </p:ext>
    </p:extLst>
  </p:cSld>
  <p:clrMapOvr>
    <a:masterClrMapping/>
  </p:clrMapOvr>
  <p:timing>
    <p:tnLst>
      <p:par>
        <p:cTn id="1" dur="indefinite" restart="never" nodeType="tmRoot"/>
      </p:par>
    </p:tnLst>
  </p:timing>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矩形 10"/>
          <p:cNvSpPr>
            <a:spLocks noChangeArrowheads="1"/>
          </p:cNvSpPr>
          <p:nvPr/>
        </p:nvSpPr>
        <p:spPr bwMode="auto">
          <a:xfrm>
            <a:off x="468313" y="460276"/>
            <a:ext cx="16462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3. </a:t>
            </a:r>
            <a:r>
              <a:rPr lang="zh-TW" altLang="en-US" sz="2800" b="1"/>
              <a:t>溶解度</a:t>
            </a:r>
          </a:p>
        </p:txBody>
      </p:sp>
      <p:sp>
        <p:nvSpPr>
          <p:cNvPr id="9" name="Rectangle 38"/>
          <p:cNvSpPr>
            <a:spLocks noChangeArrowheads="1"/>
          </p:cNvSpPr>
          <p:nvPr/>
        </p:nvSpPr>
        <p:spPr bwMode="auto">
          <a:xfrm>
            <a:off x="539750" y="1332632"/>
            <a:ext cx="8496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同系列中碳原子較少的成員 </a:t>
            </a:r>
            <a:r>
              <a:rPr lang="en-US" altLang="zh-TW" sz="2800" dirty="0"/>
              <a:t>( 2-3 C)</a:t>
            </a:r>
            <a:r>
              <a:rPr lang="zh-TW" altLang="en-US" sz="2800" dirty="0"/>
              <a:t> </a:t>
            </a:r>
            <a:r>
              <a:rPr lang="zh-TW" altLang="en-US" sz="3200" b="1" dirty="0">
                <a:solidFill>
                  <a:srgbClr val="3399FF"/>
                </a:solidFill>
              </a:rPr>
              <a:t>可溶於水</a:t>
            </a:r>
            <a:r>
              <a:rPr lang="zh-TW" altLang="en-US" sz="2800" dirty="0"/>
              <a:t>。</a:t>
            </a:r>
            <a:endParaRPr kumimoji="0" lang="en-US" altLang="zh-TW" sz="2800" b="1" dirty="0">
              <a:solidFill>
                <a:srgbClr val="3399FF"/>
              </a:solidFill>
              <a:cs typeface="Arial" charset="0"/>
            </a:endParaRPr>
          </a:p>
        </p:txBody>
      </p:sp>
      <p:sp>
        <p:nvSpPr>
          <p:cNvPr id="10" name="Rectangle 38"/>
          <p:cNvSpPr>
            <a:spLocks noChangeArrowheads="1"/>
          </p:cNvSpPr>
          <p:nvPr/>
        </p:nvSpPr>
        <p:spPr bwMode="auto">
          <a:xfrm>
            <a:off x="539750" y="2115592"/>
            <a:ext cx="8820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酯在水中的溶解度會 </a:t>
            </a:r>
            <a:r>
              <a:rPr lang="zh-TW" altLang="en-US" sz="3200" b="1" dirty="0">
                <a:solidFill>
                  <a:srgbClr val="3399FF"/>
                </a:solidFill>
              </a:rPr>
              <a:t>隨碳鏈長度遞增而下降</a:t>
            </a:r>
            <a:r>
              <a:rPr lang="zh-TW" altLang="en-US" sz="2800" dirty="0"/>
              <a:t>。</a:t>
            </a:r>
            <a:endParaRPr kumimoji="0" lang="en-US" altLang="zh-TW" sz="2800" dirty="0">
              <a:solidFill>
                <a:srgbClr val="3399FF"/>
              </a:solidFill>
              <a:cs typeface="Arial" charset="0"/>
            </a:endParaRPr>
          </a:p>
        </p:txBody>
      </p:sp>
      <p:pic>
        <p:nvPicPr>
          <p:cNvPr id="9114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14725" y="2907754"/>
            <a:ext cx="1993900" cy="325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46188909"/>
      </p:ext>
    </p:extLst>
  </p:cSld>
  <p:clrMapOvr>
    <a:masterClrMapping/>
  </p:clrMapOvr>
  <p:timing>
    <p:tnLst>
      <p:par>
        <p:cTn id="1" dur="indefinite" restart="never" nodeType="tmRoot"/>
      </p:par>
    </p:tnLst>
  </p:timing>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51050" y="3317701"/>
            <a:ext cx="4679950" cy="307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矩形 1"/>
          <p:cNvSpPr>
            <a:spLocks noChangeArrowheads="1"/>
          </p:cNvSpPr>
          <p:nvPr/>
        </p:nvSpPr>
        <p:spPr bwMode="auto">
          <a:xfrm>
            <a:off x="107950" y="868188"/>
            <a:ext cx="23574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1. </a:t>
            </a:r>
            <a:r>
              <a:rPr lang="zh-TW" altLang="en-US" sz="2800" b="1"/>
              <a:t>沸點和熔點</a:t>
            </a:r>
          </a:p>
        </p:txBody>
      </p:sp>
      <p:sp>
        <p:nvSpPr>
          <p:cNvPr id="3" name="Rectangle 38"/>
          <p:cNvSpPr>
            <a:spLocks noChangeArrowheads="1"/>
          </p:cNvSpPr>
          <p:nvPr/>
        </p:nvSpPr>
        <p:spPr bwMode="auto">
          <a:xfrm>
            <a:off x="107950" y="1517476"/>
            <a:ext cx="88566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由於未經取代的酰胺分子間能形成 </a:t>
            </a:r>
            <a:r>
              <a:rPr lang="zh-TW" altLang="en-US" sz="2800" b="1">
                <a:solidFill>
                  <a:srgbClr val="3399FF"/>
                </a:solidFill>
              </a:rPr>
              <a:t>氫鍵</a:t>
            </a:r>
            <a:r>
              <a:rPr lang="zh-TW" altLang="en-US" sz="2800"/>
              <a:t>，故具有   </a:t>
            </a:r>
            <a:r>
              <a:rPr lang="zh-TW" altLang="en-US" sz="2800" b="1">
                <a:solidFill>
                  <a:srgbClr val="3399FF"/>
                </a:solidFill>
              </a:rPr>
              <a:t>高沸點 </a:t>
            </a:r>
            <a:r>
              <a:rPr lang="zh-TW" altLang="en-US" sz="2800"/>
              <a:t>和 </a:t>
            </a:r>
            <a:r>
              <a:rPr lang="zh-TW" altLang="en-US" sz="2800" b="1">
                <a:solidFill>
                  <a:srgbClr val="3399FF"/>
                </a:solidFill>
              </a:rPr>
              <a:t>高熔點</a:t>
            </a:r>
            <a:r>
              <a:rPr lang="zh-TW" altLang="en-US" sz="2800"/>
              <a:t>。</a:t>
            </a:r>
            <a:endParaRPr kumimoji="0" lang="en-US" altLang="zh-TW" sz="2800">
              <a:solidFill>
                <a:srgbClr val="3399FF"/>
              </a:solidFill>
              <a:cs typeface="Arial" charset="0"/>
            </a:endParaRPr>
          </a:p>
        </p:txBody>
      </p:sp>
      <p:sp>
        <p:nvSpPr>
          <p:cNvPr id="5" name="矩形 4"/>
          <p:cNvSpPr>
            <a:spLocks noChangeArrowheads="1"/>
          </p:cNvSpPr>
          <p:nvPr/>
        </p:nvSpPr>
        <p:spPr bwMode="auto">
          <a:xfrm>
            <a:off x="107950" y="2596976"/>
            <a:ext cx="92900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酰胺的</a:t>
            </a:r>
            <a:r>
              <a:rPr lang="zh-TW" altLang="en-US" sz="2800" b="1">
                <a:solidFill>
                  <a:srgbClr val="3399FF"/>
                </a:solidFill>
              </a:rPr>
              <a:t>沸點和熔點較相對分子質量相若的醇和羧酸高</a:t>
            </a:r>
            <a:r>
              <a:rPr lang="zh-TW" altLang="en-US" sz="2400"/>
              <a:t>。</a:t>
            </a:r>
            <a:endParaRPr lang="zh-TW" altLang="en-US" sz="2400" b="1">
              <a:solidFill>
                <a:srgbClr val="3399FF"/>
              </a:solidFill>
            </a:endParaRPr>
          </a:p>
        </p:txBody>
      </p:sp>
      <p:sp>
        <p:nvSpPr>
          <p:cNvPr id="7" name="矩形 3"/>
          <p:cNvSpPr>
            <a:spLocks noChangeArrowheads="1"/>
          </p:cNvSpPr>
          <p:nvPr/>
        </p:nvSpPr>
        <p:spPr bwMode="auto">
          <a:xfrm>
            <a:off x="3759200" y="3532013"/>
            <a:ext cx="974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氫鍵</a:t>
            </a:r>
          </a:p>
        </p:txBody>
      </p:sp>
      <p:cxnSp>
        <p:nvCxnSpPr>
          <p:cNvPr id="8" name="直線接點 7"/>
          <p:cNvCxnSpPr>
            <a:stCxn id="7" idx="2"/>
          </p:cNvCxnSpPr>
          <p:nvPr/>
        </p:nvCxnSpPr>
        <p:spPr>
          <a:xfrm flipH="1">
            <a:off x="3419475" y="3932063"/>
            <a:ext cx="827088" cy="754063"/>
          </a:xfrm>
          <a:prstGeom prst="line">
            <a:avLst/>
          </a:prstGeom>
        </p:spPr>
        <p:style>
          <a:lnRef idx="1">
            <a:schemeClr val="dk1"/>
          </a:lnRef>
          <a:fillRef idx="0">
            <a:schemeClr val="dk1"/>
          </a:fillRef>
          <a:effectRef idx="0">
            <a:schemeClr val="dk1"/>
          </a:effectRef>
          <a:fontRef idx="minor">
            <a:schemeClr val="tx1"/>
          </a:fontRef>
        </p:style>
      </p:cxnSp>
      <p:cxnSp>
        <p:nvCxnSpPr>
          <p:cNvPr id="9" name="直線接點 8"/>
          <p:cNvCxnSpPr/>
          <p:nvPr/>
        </p:nvCxnSpPr>
        <p:spPr>
          <a:xfrm>
            <a:off x="4246563" y="3932063"/>
            <a:ext cx="487362" cy="1257300"/>
          </a:xfrm>
          <a:prstGeom prst="line">
            <a:avLst/>
          </a:prstGeom>
        </p:spPr>
        <p:style>
          <a:lnRef idx="1">
            <a:schemeClr val="dk1"/>
          </a:lnRef>
          <a:fillRef idx="0">
            <a:schemeClr val="dk1"/>
          </a:fillRef>
          <a:effectRef idx="0">
            <a:schemeClr val="dk1"/>
          </a:effectRef>
          <a:fontRef idx="minor">
            <a:schemeClr val="tx1"/>
          </a:fontRef>
        </p:style>
      </p:cxnSp>
      <p:sp>
        <p:nvSpPr>
          <p:cNvPr id="11" name="Rectangle 4"/>
          <p:cNvSpPr>
            <a:spLocks noChangeArrowheads="1"/>
          </p:cNvSpPr>
          <p:nvPr/>
        </p:nvSpPr>
        <p:spPr bwMode="auto">
          <a:xfrm>
            <a:off x="107504" y="187325"/>
            <a:ext cx="5184775"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dirty="0">
                <a:solidFill>
                  <a:srgbClr val="CC0066"/>
                </a:solidFill>
                <a:latin typeface="Calibri" pitchFamily="34" charset="0"/>
              </a:rPr>
              <a:t>未經取代的酰胺的物理性質</a:t>
            </a:r>
            <a:endParaRPr lang="en-US" altLang="zh-TW" sz="3200" b="1" dirty="0">
              <a:solidFill>
                <a:srgbClr val="CC0066"/>
              </a:solidFill>
              <a:latin typeface="Calibri" pitchFamily="34" charset="0"/>
            </a:endParaRPr>
          </a:p>
        </p:txBody>
      </p:sp>
    </p:spTree>
    <p:extLst>
      <p:ext uri="{BB962C8B-B14F-4D97-AF65-F5344CB8AC3E}">
        <p14:creationId xmlns:p14="http://schemas.microsoft.com/office/powerpoint/2010/main" val="1751567112"/>
      </p:ext>
    </p:extLst>
  </p:cSld>
  <p:clrMapOvr>
    <a:masterClrMapping/>
  </p:clrMapOvr>
  <p:timing>
    <p:tnLst>
      <p:par>
        <p:cTn id="1" dur="indefinite" restart="never" nodeType="tmRoot"/>
      </p:par>
    </p:tnLst>
  </p:timing>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矩形 1"/>
          <p:cNvSpPr>
            <a:spLocks noChangeArrowheads="1"/>
          </p:cNvSpPr>
          <p:nvPr/>
        </p:nvSpPr>
        <p:spPr bwMode="auto">
          <a:xfrm>
            <a:off x="179388" y="187325"/>
            <a:ext cx="1301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2. </a:t>
            </a:r>
            <a:r>
              <a:rPr lang="zh-TW" altLang="en-US" sz="2800" b="1"/>
              <a:t>密度</a:t>
            </a:r>
          </a:p>
        </p:txBody>
      </p:sp>
      <p:sp>
        <p:nvSpPr>
          <p:cNvPr id="3" name="Rectangle 38"/>
          <p:cNvSpPr>
            <a:spLocks noChangeArrowheads="1"/>
          </p:cNvSpPr>
          <p:nvPr/>
        </p:nvSpPr>
        <p:spPr bwMode="auto">
          <a:xfrm>
            <a:off x="611561" y="836613"/>
            <a:ext cx="633692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未經取代的酰胺的</a:t>
            </a:r>
            <a:r>
              <a:rPr lang="zh-TW" altLang="en-US" sz="2800" b="1" dirty="0"/>
              <a:t>密度略高於水</a:t>
            </a:r>
            <a:r>
              <a:rPr lang="zh-TW" altLang="en-US" sz="2800" dirty="0"/>
              <a:t>。</a:t>
            </a:r>
            <a:endParaRPr kumimoji="0" lang="en-US" altLang="zh-TW" sz="2800" b="1" dirty="0">
              <a:solidFill>
                <a:srgbClr val="3399FF"/>
              </a:solidFill>
              <a:cs typeface="Arial" charset="0"/>
            </a:endParaRPr>
          </a:p>
        </p:txBody>
      </p:sp>
      <p:sp>
        <p:nvSpPr>
          <p:cNvPr id="75780" name="矩形 10"/>
          <p:cNvSpPr>
            <a:spLocks noChangeArrowheads="1"/>
          </p:cNvSpPr>
          <p:nvPr/>
        </p:nvSpPr>
        <p:spPr bwMode="auto">
          <a:xfrm>
            <a:off x="179388" y="2065040"/>
            <a:ext cx="16605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3. </a:t>
            </a:r>
            <a:r>
              <a:rPr lang="zh-TW" altLang="en-US" sz="2800" b="1"/>
              <a:t>溶解度</a:t>
            </a:r>
          </a:p>
        </p:txBody>
      </p:sp>
      <p:sp>
        <p:nvSpPr>
          <p:cNvPr id="9" name="Rectangle 38"/>
          <p:cNvSpPr>
            <a:spLocks noChangeArrowheads="1"/>
          </p:cNvSpPr>
          <p:nvPr/>
        </p:nvSpPr>
        <p:spPr bwMode="auto">
          <a:xfrm>
            <a:off x="639390" y="2641302"/>
            <a:ext cx="7893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同系列中只有 </a:t>
            </a:r>
            <a:r>
              <a:rPr lang="zh-TW" altLang="en-US" sz="2800" b="1" dirty="0">
                <a:solidFill>
                  <a:srgbClr val="3399FF"/>
                </a:solidFill>
              </a:rPr>
              <a:t>碳原子較少的成員可溶於水</a:t>
            </a:r>
            <a:r>
              <a:rPr lang="zh-TW" altLang="en-US" sz="2800" dirty="0"/>
              <a:t>。</a:t>
            </a:r>
            <a:endParaRPr kumimoji="0" lang="en-US" altLang="zh-TW" sz="2800" b="1" dirty="0">
              <a:solidFill>
                <a:srgbClr val="3399FF"/>
              </a:solidFill>
              <a:cs typeface="Arial" charset="0"/>
            </a:endParaRPr>
          </a:p>
        </p:txBody>
      </p:sp>
      <p:pic>
        <p:nvPicPr>
          <p:cNvPr id="97287"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3625" y="3215977"/>
            <a:ext cx="1976438" cy="292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矩形 3"/>
          <p:cNvSpPr>
            <a:spLocks noChangeArrowheads="1"/>
          </p:cNvSpPr>
          <p:nvPr/>
        </p:nvSpPr>
        <p:spPr bwMode="auto">
          <a:xfrm>
            <a:off x="5351463" y="5681365"/>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氫鍵</a:t>
            </a:r>
          </a:p>
        </p:txBody>
      </p:sp>
      <p:cxnSp>
        <p:nvCxnSpPr>
          <p:cNvPr id="12" name="直線接點 11"/>
          <p:cNvCxnSpPr/>
          <p:nvPr/>
        </p:nvCxnSpPr>
        <p:spPr>
          <a:xfrm flipH="1" flipV="1">
            <a:off x="4932363" y="4424065"/>
            <a:ext cx="466725" cy="1333500"/>
          </a:xfrm>
          <a:prstGeom prst="line">
            <a:avLst/>
          </a:prstGeom>
        </p:spPr>
        <p:style>
          <a:lnRef idx="1">
            <a:schemeClr val="dk1"/>
          </a:lnRef>
          <a:fillRef idx="0">
            <a:schemeClr val="dk1"/>
          </a:fillRef>
          <a:effectRef idx="0">
            <a:schemeClr val="dk1"/>
          </a:effectRef>
          <a:fontRef idx="minor">
            <a:schemeClr val="tx1"/>
          </a:fontRef>
        </p:style>
      </p:cxnSp>
      <p:cxnSp>
        <p:nvCxnSpPr>
          <p:cNvPr id="13" name="直線接點 12"/>
          <p:cNvCxnSpPr/>
          <p:nvPr/>
        </p:nvCxnSpPr>
        <p:spPr>
          <a:xfrm flipH="1" flipV="1">
            <a:off x="4348163" y="5541665"/>
            <a:ext cx="1050925" cy="215900"/>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225646319"/>
      </p:ext>
    </p:extLst>
  </p:cSld>
  <p:clrMapOvr>
    <a:masterClrMapping/>
  </p:clrMapOvr>
  <p:timing>
    <p:tnLst>
      <p:par>
        <p:cTn id="1" dur="indefinite" restart="never" nodeType="tmRoot"/>
      </p:par>
    </p:tnLst>
  </p:timing>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53433" y="3440923"/>
            <a:ext cx="1150615" cy="2076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3" name="矩形 1"/>
          <p:cNvSpPr>
            <a:spLocks noChangeArrowheads="1"/>
          </p:cNvSpPr>
          <p:nvPr/>
        </p:nvSpPr>
        <p:spPr bwMode="auto">
          <a:xfrm>
            <a:off x="216917" y="860747"/>
            <a:ext cx="23796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1. </a:t>
            </a:r>
            <a:r>
              <a:rPr lang="zh-TW" altLang="en-US" sz="2800" b="1"/>
              <a:t>沸點和熔點</a:t>
            </a:r>
          </a:p>
        </p:txBody>
      </p:sp>
      <p:sp>
        <p:nvSpPr>
          <p:cNvPr id="3" name="Rectangle 38"/>
          <p:cNvSpPr>
            <a:spLocks noChangeArrowheads="1"/>
          </p:cNvSpPr>
          <p:nvPr/>
        </p:nvSpPr>
        <p:spPr bwMode="auto">
          <a:xfrm>
            <a:off x="648394" y="1510035"/>
            <a:ext cx="8713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氫鍵由以下分子形成：</a:t>
            </a:r>
            <a:endParaRPr kumimoji="0" lang="en-US" altLang="zh-TW" sz="2800">
              <a:solidFill>
                <a:srgbClr val="3399FF"/>
              </a:solidFill>
              <a:cs typeface="Arial" charset="0"/>
            </a:endParaRPr>
          </a:p>
        </p:txBody>
      </p:sp>
      <p:sp>
        <p:nvSpPr>
          <p:cNvPr id="6" name="Rectangle 19"/>
          <p:cNvSpPr>
            <a:spLocks noChangeArrowheads="1"/>
          </p:cNvSpPr>
          <p:nvPr/>
        </p:nvSpPr>
        <p:spPr bwMode="auto">
          <a:xfrm>
            <a:off x="1224657" y="2140272"/>
            <a:ext cx="82438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a:t>氮原子的孤電子對</a:t>
            </a:r>
            <a:endParaRPr lang="en-US" altLang="zh-TW" sz="2800"/>
          </a:p>
        </p:txBody>
      </p:sp>
      <p:sp>
        <p:nvSpPr>
          <p:cNvPr id="7" name="Rectangle 19"/>
          <p:cNvSpPr>
            <a:spLocks noChangeArrowheads="1"/>
          </p:cNvSpPr>
          <p:nvPr/>
        </p:nvSpPr>
        <p:spPr bwMode="auto">
          <a:xfrm>
            <a:off x="1224657" y="2770882"/>
            <a:ext cx="824388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dirty="0"/>
              <a:t>另一個胺分子中帶輕微正電荷的氫原子</a:t>
            </a:r>
            <a:endParaRPr lang="en-US" altLang="zh-TW" sz="2800" dirty="0"/>
          </a:p>
        </p:txBody>
      </p:sp>
      <p:sp>
        <p:nvSpPr>
          <p:cNvPr id="121864" name="矩形 8"/>
          <p:cNvSpPr>
            <a:spLocks noChangeArrowheads="1"/>
          </p:cNvSpPr>
          <p:nvPr/>
        </p:nvSpPr>
        <p:spPr bwMode="auto">
          <a:xfrm>
            <a:off x="3375595" y="4233011"/>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dirty="0"/>
              <a:t>氫鍵</a:t>
            </a:r>
          </a:p>
        </p:txBody>
      </p:sp>
      <p:sp>
        <p:nvSpPr>
          <p:cNvPr id="10" name="Rectangle 4"/>
          <p:cNvSpPr>
            <a:spLocks noChangeArrowheads="1"/>
          </p:cNvSpPr>
          <p:nvPr/>
        </p:nvSpPr>
        <p:spPr bwMode="auto">
          <a:xfrm>
            <a:off x="179388" y="106586"/>
            <a:ext cx="3529012" cy="584200"/>
          </a:xfrm>
          <a:prstGeom prst="rect">
            <a:avLst/>
          </a:prstGeom>
          <a:solidFill>
            <a:schemeClr val="bg1">
              <a:alpha val="0"/>
            </a:schemeClr>
          </a:solidFill>
          <a:ln>
            <a:noFill/>
          </a:ln>
          <a:effectLst/>
          <a:extLst/>
        </p:spPr>
        <p:txBody>
          <a:bodyPr>
            <a:spAutoFit/>
          </a:bodyPr>
          <a:lstStyle/>
          <a:p>
            <a:pPr eaLnBrk="1" hangingPunct="1">
              <a:defRPr/>
            </a:pPr>
            <a:r>
              <a:rPr lang="zh-TW" altLang="en-US" sz="3200" b="1" dirty="0">
                <a:solidFill>
                  <a:srgbClr val="CC0066"/>
                </a:solidFill>
                <a:latin typeface="+mj-lt"/>
                <a:ea typeface="新細明體" pitchFamily="18" charset="-120"/>
              </a:rPr>
              <a:t>一級胺的物理性質</a:t>
            </a:r>
            <a:endParaRPr lang="en-US" altLang="zh-TW" sz="3200" b="1" dirty="0">
              <a:solidFill>
                <a:srgbClr val="CC0066"/>
              </a:solidFill>
              <a:latin typeface="+mj-lt"/>
              <a:ea typeface="新細明體" pitchFamily="18" charset="-120"/>
            </a:endParaRPr>
          </a:p>
        </p:txBody>
      </p:sp>
      <p:sp>
        <p:nvSpPr>
          <p:cNvPr id="11" name="矩形 1"/>
          <p:cNvSpPr>
            <a:spLocks noChangeArrowheads="1"/>
          </p:cNvSpPr>
          <p:nvPr/>
        </p:nvSpPr>
        <p:spPr bwMode="auto">
          <a:xfrm>
            <a:off x="683568" y="5723210"/>
            <a:ext cx="79216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dirty="0"/>
              <a:t>胺的</a:t>
            </a:r>
            <a:r>
              <a:rPr lang="zh-TW" altLang="en-US" sz="2800" b="1" dirty="0"/>
              <a:t>沸點和熔點較相對分子質量相若間的醇和羧酸低</a:t>
            </a:r>
            <a:r>
              <a:rPr lang="zh-TW" altLang="en-US" sz="2800" dirty="0"/>
              <a:t>。</a:t>
            </a:r>
            <a:endParaRPr lang="zh-TW" altLang="en-US" sz="2800" b="1" dirty="0">
              <a:solidFill>
                <a:srgbClr val="3399FF"/>
              </a:solidFill>
            </a:endParaRPr>
          </a:p>
        </p:txBody>
      </p:sp>
    </p:spTree>
    <p:extLst>
      <p:ext uri="{BB962C8B-B14F-4D97-AF65-F5344CB8AC3E}">
        <p14:creationId xmlns:p14="http://schemas.microsoft.com/office/powerpoint/2010/main" val="944001256"/>
      </p:ext>
    </p:extLst>
  </p:cSld>
  <p:clrMapOvr>
    <a:masterClrMapping/>
  </p:clrMapOvr>
  <p:timing>
    <p:tnLst>
      <p:par>
        <p:cTn id="1" dur="indefinite" restart="never" nodeType="tmRoot"/>
      </p:par>
    </p:tnLst>
  </p:timing>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1" name="矩形 1"/>
          <p:cNvSpPr>
            <a:spLocks noChangeArrowheads="1"/>
          </p:cNvSpPr>
          <p:nvPr/>
        </p:nvSpPr>
        <p:spPr bwMode="auto">
          <a:xfrm>
            <a:off x="611188" y="2045792"/>
            <a:ext cx="12906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2. </a:t>
            </a:r>
            <a:r>
              <a:rPr lang="zh-TW" altLang="en-US" sz="2800" b="1"/>
              <a:t>密度</a:t>
            </a:r>
          </a:p>
        </p:txBody>
      </p:sp>
      <p:sp>
        <p:nvSpPr>
          <p:cNvPr id="4" name="Rectangle 38"/>
          <p:cNvSpPr>
            <a:spLocks noChangeArrowheads="1"/>
          </p:cNvSpPr>
          <p:nvPr/>
        </p:nvSpPr>
        <p:spPr bwMode="auto">
          <a:xfrm>
            <a:off x="1043608" y="2621856"/>
            <a:ext cx="784887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一般而言，大部分一級胺的</a:t>
            </a:r>
            <a:r>
              <a:rPr lang="zh-TW" altLang="en-US" sz="2800" b="1" dirty="0"/>
              <a:t>密度都較水低</a:t>
            </a:r>
            <a:r>
              <a:rPr lang="zh-TW" altLang="en-US" sz="2800" dirty="0"/>
              <a:t>。</a:t>
            </a:r>
            <a:endParaRPr kumimoji="0" lang="en-US" altLang="zh-TW" sz="2800" b="1" dirty="0">
              <a:solidFill>
                <a:srgbClr val="3399FF"/>
              </a:solidFill>
              <a:cs typeface="Arial" charset="0"/>
            </a:endParaRPr>
          </a:p>
        </p:txBody>
      </p:sp>
    </p:spTree>
    <p:extLst>
      <p:ext uri="{BB962C8B-B14F-4D97-AF65-F5344CB8AC3E}">
        <p14:creationId xmlns:p14="http://schemas.microsoft.com/office/powerpoint/2010/main" val="2821641466"/>
      </p:ext>
    </p:extLst>
  </p:cSld>
  <p:clrMapOvr>
    <a:masterClrMapping/>
  </p:clrMapOvr>
  <p:timing>
    <p:tnLst>
      <p:par>
        <p:cTn id="1" dur="indefinite" restart="never" nodeType="tmRoot"/>
      </p:par>
    </p:tnLst>
  </p:timing>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4" name="矩形 10"/>
          <p:cNvSpPr>
            <a:spLocks noChangeArrowheads="1"/>
          </p:cNvSpPr>
          <p:nvPr/>
        </p:nvSpPr>
        <p:spPr bwMode="auto">
          <a:xfrm>
            <a:off x="611188" y="404813"/>
            <a:ext cx="16462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800" b="1"/>
              <a:t>3. </a:t>
            </a:r>
            <a:r>
              <a:rPr lang="zh-TW" altLang="en-US" sz="2800" b="1"/>
              <a:t>溶解度</a:t>
            </a:r>
          </a:p>
        </p:txBody>
      </p:sp>
      <p:sp>
        <p:nvSpPr>
          <p:cNvPr id="7" name="Rectangle 38"/>
          <p:cNvSpPr>
            <a:spLocks noChangeArrowheads="1"/>
          </p:cNvSpPr>
          <p:nvPr/>
        </p:nvSpPr>
        <p:spPr bwMode="auto">
          <a:xfrm>
            <a:off x="611188" y="1376709"/>
            <a:ext cx="8713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每個胺基能與水分子形成</a:t>
            </a:r>
            <a:r>
              <a:rPr lang="zh-TW" altLang="en-US" sz="2800" b="1"/>
              <a:t>最多三個</a:t>
            </a:r>
            <a:r>
              <a:rPr lang="zh-TW" altLang="en-US" sz="2800"/>
              <a:t>氫鍵。</a:t>
            </a:r>
            <a:endParaRPr kumimoji="0" lang="en-US" altLang="zh-TW" sz="2800">
              <a:solidFill>
                <a:srgbClr val="3399FF"/>
              </a:solidFill>
              <a:cs typeface="Arial" charset="0"/>
            </a:endParaRPr>
          </a:p>
        </p:txBody>
      </p:sp>
      <p:sp>
        <p:nvSpPr>
          <p:cNvPr id="8" name="Rectangle 38"/>
          <p:cNvSpPr>
            <a:spLocks noChangeArrowheads="1"/>
          </p:cNvSpPr>
          <p:nvPr/>
        </p:nvSpPr>
        <p:spPr bwMode="auto">
          <a:xfrm>
            <a:off x="611188" y="2168872"/>
            <a:ext cx="8713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一級胺同系列中碳原子較少的成員極溶於水。</a:t>
            </a:r>
            <a:endParaRPr kumimoji="0" lang="en-US" altLang="zh-TW" sz="2800">
              <a:solidFill>
                <a:srgbClr val="3399FF"/>
              </a:solidFill>
              <a:cs typeface="Arial" charset="0"/>
            </a:endParaRPr>
          </a:p>
        </p:txBody>
      </p:sp>
      <p:pic>
        <p:nvPicPr>
          <p:cNvPr id="83973"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8950" y="3032472"/>
            <a:ext cx="2116138" cy="256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5" name="矩形 6"/>
          <p:cNvSpPr>
            <a:spLocks noChangeArrowheads="1"/>
          </p:cNvSpPr>
          <p:nvPr/>
        </p:nvSpPr>
        <p:spPr bwMode="auto">
          <a:xfrm>
            <a:off x="3276600" y="5480397"/>
            <a:ext cx="790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氫鍵</a:t>
            </a:r>
          </a:p>
        </p:txBody>
      </p:sp>
      <p:sp>
        <p:nvSpPr>
          <p:cNvPr id="83976" name="矩形 7"/>
          <p:cNvSpPr>
            <a:spLocks noChangeArrowheads="1"/>
          </p:cNvSpPr>
          <p:nvPr/>
        </p:nvSpPr>
        <p:spPr bwMode="auto">
          <a:xfrm>
            <a:off x="5294313" y="3569047"/>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氫鍵</a:t>
            </a:r>
          </a:p>
        </p:txBody>
      </p:sp>
      <p:cxnSp>
        <p:nvCxnSpPr>
          <p:cNvPr id="10" name="直線接點 9"/>
          <p:cNvCxnSpPr>
            <a:stCxn id="83976" idx="1"/>
          </p:cNvCxnSpPr>
          <p:nvPr/>
        </p:nvCxnSpPr>
        <p:spPr>
          <a:xfrm flipH="1" flipV="1">
            <a:off x="4298950" y="3694459"/>
            <a:ext cx="995363" cy="73025"/>
          </a:xfrm>
          <a:prstGeom prst="line">
            <a:avLst/>
          </a:prstGeom>
        </p:spPr>
        <p:style>
          <a:lnRef idx="1">
            <a:schemeClr val="dk1"/>
          </a:lnRef>
          <a:fillRef idx="0">
            <a:schemeClr val="dk1"/>
          </a:fillRef>
          <a:effectRef idx="0">
            <a:schemeClr val="dk1"/>
          </a:effectRef>
          <a:fontRef idx="minor">
            <a:schemeClr val="tx1"/>
          </a:fontRef>
        </p:style>
      </p:cxnSp>
      <p:cxnSp>
        <p:nvCxnSpPr>
          <p:cNvPr id="15" name="直線接點 14"/>
          <p:cNvCxnSpPr/>
          <p:nvPr/>
        </p:nvCxnSpPr>
        <p:spPr>
          <a:xfrm flipV="1">
            <a:off x="3635375" y="4662834"/>
            <a:ext cx="71438" cy="817563"/>
          </a:xfrm>
          <a:prstGeom prst="line">
            <a:avLst/>
          </a:prstGeom>
        </p:spPr>
        <p:style>
          <a:lnRef idx="1">
            <a:schemeClr val="dk1"/>
          </a:lnRef>
          <a:fillRef idx="0">
            <a:schemeClr val="dk1"/>
          </a:fillRef>
          <a:effectRef idx="0">
            <a:schemeClr val="dk1"/>
          </a:effectRef>
          <a:fontRef idx="minor">
            <a:schemeClr val="tx1"/>
          </a:fontRef>
        </p:style>
      </p:cxnSp>
      <p:cxnSp>
        <p:nvCxnSpPr>
          <p:cNvPr id="17" name="直線接點 16"/>
          <p:cNvCxnSpPr/>
          <p:nvPr/>
        </p:nvCxnSpPr>
        <p:spPr>
          <a:xfrm flipV="1">
            <a:off x="3635375" y="4908897"/>
            <a:ext cx="635000" cy="571500"/>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168559692"/>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3"/>
          <p:cNvSpPr>
            <a:spLocks noChangeArrowheads="1"/>
          </p:cNvSpPr>
          <p:nvPr/>
        </p:nvSpPr>
        <p:spPr bwMode="auto">
          <a:xfrm>
            <a:off x="179388" y="746125"/>
            <a:ext cx="1800225"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原子數</a:t>
            </a:r>
            <a:endParaRPr lang="en-US" altLang="zh-TW">
              <a:solidFill>
                <a:srgbClr val="CC0000"/>
              </a:solidFill>
              <a:latin typeface="Arial Black" pitchFamily="34" charset="0"/>
            </a:endParaRPr>
          </a:p>
        </p:txBody>
      </p:sp>
      <p:sp>
        <p:nvSpPr>
          <p:cNvPr id="16387" name="Rectangle 8"/>
          <p:cNvSpPr>
            <a:spLocks noChangeArrowheads="1"/>
          </p:cNvSpPr>
          <p:nvPr/>
        </p:nvSpPr>
        <p:spPr bwMode="auto">
          <a:xfrm>
            <a:off x="323850" y="1685925"/>
            <a:ext cx="8820150" cy="579438"/>
          </a:xfrm>
          <a:prstGeom prst="rect">
            <a:avLst/>
          </a:prstGeom>
          <a:solidFill>
            <a:schemeClr val="bg1">
              <a:alpha val="0"/>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元素或化合物中分子所含的原子數目稱為 </a:t>
            </a:r>
            <a:r>
              <a:rPr lang="zh-TW" altLang="en-US">
                <a:solidFill>
                  <a:srgbClr val="3399FF"/>
                </a:solidFill>
              </a:rPr>
              <a:t>原子數</a:t>
            </a:r>
            <a:r>
              <a:rPr lang="zh-TW" altLang="en-US" sz="2800" b="0"/>
              <a:t>。</a:t>
            </a:r>
            <a:endParaRPr lang="en-US" altLang="zh-TW" sz="2800" b="0"/>
          </a:p>
        </p:txBody>
      </p:sp>
      <p:sp>
        <p:nvSpPr>
          <p:cNvPr id="6" name="Rectangle 19"/>
          <p:cNvSpPr>
            <a:spLocks noChangeArrowheads="1"/>
          </p:cNvSpPr>
          <p:nvPr/>
        </p:nvSpPr>
        <p:spPr bwMode="auto">
          <a:xfrm>
            <a:off x="900113" y="2765425"/>
            <a:ext cx="39592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氬 </a:t>
            </a:r>
            <a:r>
              <a:rPr lang="en-US" altLang="zh-TW" sz="2800" b="0"/>
              <a:t>(Ar) </a:t>
            </a:r>
            <a:r>
              <a:rPr lang="zh-TW" altLang="en-US" sz="2800" b="0"/>
              <a:t>是 </a:t>
            </a:r>
            <a:r>
              <a:rPr lang="zh-TW" altLang="en-US">
                <a:solidFill>
                  <a:srgbClr val="3399FF"/>
                </a:solidFill>
              </a:rPr>
              <a:t>單原子的</a:t>
            </a:r>
            <a:endParaRPr lang="en-US" altLang="zh-TW">
              <a:solidFill>
                <a:srgbClr val="3399FF"/>
              </a:solidFill>
            </a:endParaRPr>
          </a:p>
        </p:txBody>
      </p:sp>
      <p:sp>
        <p:nvSpPr>
          <p:cNvPr id="7" name="Rectangle 20"/>
          <p:cNvSpPr>
            <a:spLocks noChangeArrowheads="1"/>
          </p:cNvSpPr>
          <p:nvPr/>
        </p:nvSpPr>
        <p:spPr bwMode="auto">
          <a:xfrm>
            <a:off x="923925" y="3702050"/>
            <a:ext cx="40084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氧 </a:t>
            </a:r>
            <a:r>
              <a:rPr lang="en-US" altLang="zh-TW" sz="2800" b="0"/>
              <a:t>(O</a:t>
            </a:r>
            <a:r>
              <a:rPr lang="en-US" altLang="zh-TW" sz="2800" b="0" baseline="-25000"/>
              <a:t>2</a:t>
            </a:r>
            <a:r>
              <a:rPr lang="en-US" altLang="zh-TW" sz="2800" b="0"/>
              <a:t>) </a:t>
            </a:r>
            <a:r>
              <a:rPr lang="zh-TW" altLang="en-US" sz="2800" b="0"/>
              <a:t>是 </a:t>
            </a:r>
            <a:r>
              <a:rPr lang="zh-TW" altLang="en-US">
                <a:solidFill>
                  <a:srgbClr val="3399FF"/>
                </a:solidFill>
              </a:rPr>
              <a:t>雙原子的</a:t>
            </a:r>
            <a:endParaRPr lang="en-US" altLang="zh-TW">
              <a:solidFill>
                <a:srgbClr val="3399FF"/>
              </a:solidFill>
            </a:endParaRPr>
          </a:p>
        </p:txBody>
      </p:sp>
      <p:sp>
        <p:nvSpPr>
          <p:cNvPr id="8" name="Rectangle 20"/>
          <p:cNvSpPr>
            <a:spLocks noChangeArrowheads="1"/>
          </p:cNvSpPr>
          <p:nvPr/>
        </p:nvSpPr>
        <p:spPr bwMode="auto">
          <a:xfrm>
            <a:off x="923925" y="4638675"/>
            <a:ext cx="4368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臭氧 </a:t>
            </a:r>
            <a:r>
              <a:rPr lang="en-US" altLang="zh-TW" sz="2800" b="0"/>
              <a:t>(O</a:t>
            </a:r>
            <a:r>
              <a:rPr lang="en-US" altLang="zh-TW" sz="2800" b="0" baseline="-25000"/>
              <a:t>3</a:t>
            </a:r>
            <a:r>
              <a:rPr lang="en-US" altLang="zh-TW" sz="2800" b="0"/>
              <a:t>) </a:t>
            </a:r>
            <a:r>
              <a:rPr lang="zh-TW" altLang="en-US" sz="2800" b="0"/>
              <a:t>是 </a:t>
            </a:r>
            <a:r>
              <a:rPr lang="zh-TW" altLang="en-US">
                <a:solidFill>
                  <a:srgbClr val="3399FF"/>
                </a:solidFill>
              </a:rPr>
              <a:t>三原子的</a:t>
            </a:r>
            <a:endParaRPr lang="en-US" altLang="zh-TW" b="0"/>
          </a:p>
        </p:txBody>
      </p:sp>
    </p:spTree>
    <p:extLst>
      <p:ext uri="{BB962C8B-B14F-4D97-AF65-F5344CB8AC3E}">
        <p14:creationId xmlns:p14="http://schemas.microsoft.com/office/powerpoint/2010/main" val="3924162383"/>
      </p:ext>
    </p:extLst>
  </p:cSld>
  <p:clrMapOvr>
    <a:masterClrMapping/>
  </p:clrMapOvr>
  <p:timing>
    <p:tnLst>
      <p:par>
        <p:cTn id="1" dur="indefinite" restart="never" nodeType="tmRoot"/>
      </p:par>
    </p:tnLst>
  </p:timing>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4"/>
          <p:cNvSpPr>
            <a:spLocks noChangeArrowheads="1"/>
          </p:cNvSpPr>
          <p:nvPr/>
        </p:nvSpPr>
        <p:spPr bwMode="auto">
          <a:xfrm>
            <a:off x="3206799" y="3015357"/>
            <a:ext cx="2373313" cy="7016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4000" b="1">
                <a:solidFill>
                  <a:srgbClr val="800080"/>
                </a:solidFill>
              </a:rPr>
              <a:t>同分異構</a:t>
            </a:r>
            <a:endParaRPr lang="en-US" altLang="zh-TW" sz="4000" b="1">
              <a:solidFill>
                <a:srgbClr val="800080"/>
              </a:solidFill>
            </a:endParaRPr>
          </a:p>
        </p:txBody>
      </p:sp>
      <p:sp>
        <p:nvSpPr>
          <p:cNvPr id="10" name="Rectangle 3"/>
          <p:cNvSpPr>
            <a:spLocks noChangeArrowheads="1"/>
          </p:cNvSpPr>
          <p:nvPr/>
        </p:nvSpPr>
        <p:spPr bwMode="auto">
          <a:xfrm>
            <a:off x="3229024" y="1932682"/>
            <a:ext cx="2351088" cy="769938"/>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ea typeface="新細明體" pitchFamily="18" charset="-120"/>
              </a:rPr>
              <a:t>第 </a:t>
            </a:r>
            <a:r>
              <a:rPr lang="en-US" altLang="zh-TW" sz="4400" b="1" dirty="0">
                <a:solidFill>
                  <a:schemeClr val="bg1"/>
                </a:solidFill>
                <a:effectLst>
                  <a:outerShdw blurRad="38100" dist="38100" dir="2700000" algn="tl">
                    <a:srgbClr val="000000"/>
                  </a:outerShdw>
                </a:effectLst>
                <a:ea typeface="新細明體" pitchFamily="18" charset="-120"/>
              </a:rPr>
              <a:t>43</a:t>
            </a:r>
            <a:r>
              <a:rPr lang="en-US" altLang="zh-TW" sz="4400" b="1" dirty="0">
                <a:solidFill>
                  <a:srgbClr val="FFFF00"/>
                </a:solidFill>
                <a:effectLst>
                  <a:outerShdw blurRad="38100" dist="38100" dir="2700000" algn="tl">
                    <a:srgbClr val="000000"/>
                  </a:outerShdw>
                </a:effectLst>
                <a:ea typeface="新細明體" pitchFamily="18" charset="-120"/>
              </a:rPr>
              <a:t> </a:t>
            </a:r>
            <a:r>
              <a:rPr lang="zh-TW" altLang="en-US" sz="4400" b="1" dirty="0">
                <a:solidFill>
                  <a:srgbClr val="FFFF00"/>
                </a:solidFill>
                <a:effectLst>
                  <a:outerShdw blurRad="38100" dist="38100" dir="2700000" algn="tl">
                    <a:srgbClr val="000000"/>
                  </a:outerShdw>
                </a:effectLst>
                <a:ea typeface="新細明體" pitchFamily="18" charset="-120"/>
              </a:rPr>
              <a:t>章</a:t>
            </a:r>
            <a:endParaRPr kumimoji="0" lang="en-US" altLang="zh-TW" sz="4400" b="1" dirty="0">
              <a:solidFill>
                <a:srgbClr val="FFFF00"/>
              </a:solidFill>
              <a:effectLst>
                <a:outerShdw blurRad="38100" dist="38100" dir="2700000" algn="tl">
                  <a:srgbClr val="000000"/>
                </a:outerShdw>
              </a:effectLst>
              <a:latin typeface="+mn-lt"/>
              <a:ea typeface="+mn-ea"/>
            </a:endParaRPr>
          </a:p>
        </p:txBody>
      </p:sp>
    </p:spTree>
    <p:extLst>
      <p:ext uri="{BB962C8B-B14F-4D97-AF65-F5344CB8AC3E}">
        <p14:creationId xmlns:p14="http://schemas.microsoft.com/office/powerpoint/2010/main" val="1173535847"/>
      </p:ext>
    </p:extLst>
  </p:cSld>
  <p:clrMapOvr>
    <a:masterClrMapping/>
  </p:clrMapOvr>
  <p:timing>
    <p:tnLst>
      <p:par>
        <p:cTn id="1" dur="indefinite" restart="never" nodeType="tmRoot"/>
      </p:par>
    </p:tnLst>
  </p:timing>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8"/>
          <p:cNvSpPr>
            <a:spLocks noChangeArrowheads="1"/>
          </p:cNvSpPr>
          <p:nvPr/>
        </p:nvSpPr>
        <p:spPr bwMode="auto">
          <a:xfrm>
            <a:off x="250825" y="2133600"/>
            <a:ext cx="2376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同分異構</a:t>
            </a:r>
            <a:endParaRPr kumimoji="0" lang="en-US" altLang="zh-TW" sz="3200">
              <a:solidFill>
                <a:srgbClr val="3399FF"/>
              </a:solidFill>
              <a:cs typeface="Arial" charset="0"/>
            </a:endParaRPr>
          </a:p>
        </p:txBody>
      </p:sp>
      <p:grpSp>
        <p:nvGrpSpPr>
          <p:cNvPr id="2" name="Group 27"/>
          <p:cNvGrpSpPr>
            <a:grpSpLocks/>
          </p:cNvGrpSpPr>
          <p:nvPr/>
        </p:nvGrpSpPr>
        <p:grpSpPr bwMode="auto">
          <a:xfrm>
            <a:off x="252413" y="3188741"/>
            <a:ext cx="4876800" cy="647700"/>
            <a:chOff x="35" y="662"/>
            <a:chExt cx="5289" cy="938"/>
          </a:xfrm>
        </p:grpSpPr>
        <p:sp>
          <p:nvSpPr>
            <p:cNvPr id="5133" name="AutoShape 28"/>
            <p:cNvSpPr>
              <a:spLocks noChangeArrowheads="1"/>
            </p:cNvSpPr>
            <p:nvPr/>
          </p:nvSpPr>
          <p:spPr bwMode="auto">
            <a:xfrm>
              <a:off x="112" y="662"/>
              <a:ext cx="5212" cy="938"/>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TW" altLang="en-US"/>
            </a:p>
          </p:txBody>
        </p:sp>
        <p:sp>
          <p:nvSpPr>
            <p:cNvPr id="5134" name="Rectangle 29"/>
            <p:cNvSpPr>
              <a:spLocks noChangeArrowheads="1"/>
            </p:cNvSpPr>
            <p:nvPr/>
          </p:nvSpPr>
          <p:spPr bwMode="auto">
            <a:xfrm>
              <a:off x="35" y="687"/>
              <a:ext cx="5289" cy="8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9113" indent="-17891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3200">
                  <a:solidFill>
                    <a:schemeClr val="bg1"/>
                  </a:solidFill>
                </a:rPr>
                <a:t>例子：戊烷 和 </a:t>
              </a:r>
              <a:r>
                <a:rPr lang="en-US" altLang="zh-TW" sz="3200">
                  <a:solidFill>
                    <a:schemeClr val="bg1"/>
                  </a:solidFill>
                </a:rPr>
                <a:t>2-</a:t>
              </a:r>
              <a:r>
                <a:rPr lang="zh-TW" altLang="en-US" sz="3200">
                  <a:solidFill>
                    <a:schemeClr val="bg1"/>
                  </a:solidFill>
                </a:rPr>
                <a:t>甲基丁烷</a:t>
              </a:r>
              <a:endParaRPr lang="en-US" altLang="zh-TW" sz="3200">
                <a:solidFill>
                  <a:schemeClr val="bg1"/>
                </a:solidFill>
              </a:endParaRPr>
            </a:p>
          </p:txBody>
        </p:sp>
      </p:grpSp>
      <p:sp>
        <p:nvSpPr>
          <p:cNvPr id="8" name="矩形 6"/>
          <p:cNvSpPr>
            <a:spLocks noChangeArrowheads="1"/>
          </p:cNvSpPr>
          <p:nvPr/>
        </p:nvSpPr>
        <p:spPr bwMode="auto">
          <a:xfrm>
            <a:off x="2366963" y="5581104"/>
            <a:ext cx="692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000"/>
              <a:t>戊烷</a:t>
            </a:r>
          </a:p>
        </p:txBody>
      </p:sp>
      <p:sp>
        <p:nvSpPr>
          <p:cNvPr id="10" name="矩形 7"/>
          <p:cNvSpPr>
            <a:spLocks noChangeArrowheads="1"/>
          </p:cNvSpPr>
          <p:nvPr/>
        </p:nvSpPr>
        <p:spPr bwMode="auto">
          <a:xfrm>
            <a:off x="6457950" y="5768429"/>
            <a:ext cx="1425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000"/>
              <a:t>2-</a:t>
            </a:r>
            <a:r>
              <a:rPr lang="zh-TW" altLang="en-US" sz="2000"/>
              <a:t>甲基丁烷</a:t>
            </a:r>
          </a:p>
        </p:txBody>
      </p:sp>
      <p:sp>
        <p:nvSpPr>
          <p:cNvPr id="11" name="Rectangle 38"/>
          <p:cNvSpPr>
            <a:spLocks noChangeArrowheads="1"/>
          </p:cNvSpPr>
          <p:nvPr/>
        </p:nvSpPr>
        <p:spPr bwMode="auto">
          <a:xfrm>
            <a:off x="250825" y="4053929"/>
            <a:ext cx="72009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分子式都是 </a:t>
            </a:r>
            <a:r>
              <a:rPr lang="en-US" altLang="zh-TW" sz="2800"/>
              <a:t>C</a:t>
            </a:r>
            <a:r>
              <a:rPr lang="en-US" altLang="zh-TW" sz="2800" baseline="-25000"/>
              <a:t>5</a:t>
            </a:r>
            <a:r>
              <a:rPr lang="en-US" altLang="zh-TW" sz="2800"/>
              <a:t>H</a:t>
            </a:r>
            <a:r>
              <a:rPr lang="en-US" altLang="zh-TW" sz="2800" baseline="-25000"/>
              <a:t>12</a:t>
            </a:r>
            <a:r>
              <a:rPr lang="zh-TW" altLang="en-US" sz="2800"/>
              <a:t>，它們是同分異構體：</a:t>
            </a:r>
            <a:endParaRPr kumimoji="0" lang="en-US" altLang="zh-TW" sz="2800" baseline="-25000">
              <a:solidFill>
                <a:srgbClr val="3399FF"/>
              </a:solidFill>
              <a:cs typeface="Arial" charset="0"/>
            </a:endParaRPr>
          </a:p>
        </p:txBody>
      </p:sp>
      <p:pic>
        <p:nvPicPr>
          <p:cNvPr id="38921"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5488" y="4947691"/>
            <a:ext cx="39909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2"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0875" y="4861966"/>
            <a:ext cx="294481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9" name="Rectangle 38"/>
          <p:cNvSpPr>
            <a:spLocks noChangeArrowheads="1"/>
          </p:cNvSpPr>
          <p:nvPr/>
        </p:nvSpPr>
        <p:spPr bwMode="auto">
          <a:xfrm>
            <a:off x="250825" y="552450"/>
            <a:ext cx="6121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同分異構體</a:t>
            </a:r>
            <a:r>
              <a:rPr lang="zh-TW" altLang="en-US" sz="2800"/>
              <a:t>：具有</a:t>
            </a:r>
            <a:r>
              <a:rPr lang="zh-TW" altLang="en-US" sz="3200" b="1">
                <a:solidFill>
                  <a:srgbClr val="3399FF"/>
                </a:solidFill>
              </a:rPr>
              <a:t>相同分子式</a:t>
            </a:r>
            <a:endParaRPr kumimoji="0" lang="en-US" altLang="zh-TW" sz="2800" b="1">
              <a:solidFill>
                <a:srgbClr val="3399FF"/>
              </a:solidFill>
              <a:cs typeface="Arial" charset="0"/>
            </a:endParaRPr>
          </a:p>
        </p:txBody>
      </p:sp>
      <p:sp>
        <p:nvSpPr>
          <p:cNvPr id="4" name="Rectangle 38"/>
          <p:cNvSpPr>
            <a:spLocks noChangeArrowheads="1"/>
          </p:cNvSpPr>
          <p:nvPr/>
        </p:nvSpPr>
        <p:spPr bwMode="auto">
          <a:xfrm>
            <a:off x="827088" y="1265238"/>
            <a:ext cx="64087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或 </a:t>
            </a:r>
            <a:r>
              <a:rPr lang="zh-TW" altLang="en-US" sz="3200" b="1">
                <a:solidFill>
                  <a:srgbClr val="3399FF"/>
                </a:solidFill>
              </a:rPr>
              <a:t>不同的原子空間排列</a:t>
            </a:r>
            <a:r>
              <a:rPr lang="zh-TW" altLang="en-US" sz="3200" b="1"/>
              <a:t> </a:t>
            </a:r>
            <a:r>
              <a:rPr lang="zh-TW" altLang="en-US" sz="2800"/>
              <a:t>的 </a:t>
            </a:r>
            <a:r>
              <a:rPr lang="zh-TW" altLang="en-US" sz="3200" b="1" i="1" u="sng">
                <a:solidFill>
                  <a:srgbClr val="3399FF"/>
                </a:solidFill>
              </a:rPr>
              <a:t>化合物</a:t>
            </a:r>
            <a:r>
              <a:rPr lang="zh-TW" altLang="en-US" sz="2800"/>
              <a:t>。</a:t>
            </a:r>
            <a:endParaRPr kumimoji="0" lang="en-US" altLang="zh-TW" sz="2800" b="1">
              <a:solidFill>
                <a:srgbClr val="3399FF"/>
              </a:solidFill>
              <a:cs typeface="Arial" charset="0"/>
            </a:endParaRPr>
          </a:p>
        </p:txBody>
      </p:sp>
      <p:sp>
        <p:nvSpPr>
          <p:cNvPr id="15" name="Rectangle 38"/>
          <p:cNvSpPr>
            <a:spLocks noChangeArrowheads="1"/>
          </p:cNvSpPr>
          <p:nvPr/>
        </p:nvSpPr>
        <p:spPr bwMode="auto">
          <a:xfrm>
            <a:off x="5976938" y="549275"/>
            <a:ext cx="316706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dirty="0"/>
              <a:t>，但具 </a:t>
            </a:r>
            <a:r>
              <a:rPr lang="zh-TW" altLang="en-US" sz="3200" b="1" dirty="0">
                <a:solidFill>
                  <a:srgbClr val="3399FF"/>
                </a:solidFill>
              </a:rPr>
              <a:t>不同結構</a:t>
            </a:r>
            <a:endParaRPr kumimoji="0" lang="en-US" altLang="zh-TW" sz="2800" b="1" dirty="0">
              <a:solidFill>
                <a:srgbClr val="3399FF"/>
              </a:solidFill>
              <a:cs typeface="Arial" charset="0"/>
            </a:endParaRPr>
          </a:p>
        </p:txBody>
      </p:sp>
      <p:sp>
        <p:nvSpPr>
          <p:cNvPr id="16" name="Rectangle 38"/>
          <p:cNvSpPr>
            <a:spLocks noChangeArrowheads="1"/>
          </p:cNvSpPr>
          <p:nvPr/>
        </p:nvSpPr>
        <p:spPr bwMode="auto">
          <a:xfrm>
            <a:off x="2505075" y="2163763"/>
            <a:ext cx="45878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：出現同分異構體的 </a:t>
            </a:r>
            <a:r>
              <a:rPr lang="zh-TW" altLang="en-US" sz="3200" b="1" i="1" u="sng">
                <a:solidFill>
                  <a:srgbClr val="3399FF"/>
                </a:solidFill>
              </a:rPr>
              <a:t>現象</a:t>
            </a:r>
            <a:r>
              <a:rPr lang="zh-TW" altLang="en-US" sz="2800"/>
              <a:t>。</a:t>
            </a:r>
            <a:endParaRPr kumimoji="0" lang="en-US" altLang="zh-TW" sz="2800">
              <a:solidFill>
                <a:srgbClr val="3399FF"/>
              </a:solidFill>
              <a:cs typeface="Arial" charset="0"/>
            </a:endParaRPr>
          </a:p>
        </p:txBody>
      </p:sp>
    </p:spTree>
    <p:extLst>
      <p:ext uri="{BB962C8B-B14F-4D97-AF65-F5344CB8AC3E}">
        <p14:creationId xmlns:p14="http://schemas.microsoft.com/office/powerpoint/2010/main" val="4275527656"/>
      </p:ext>
    </p:extLst>
  </p:cSld>
  <p:clrMapOvr>
    <a:masterClrMapping/>
  </p:clrMapOvr>
  <p:timing>
    <p:tnLst>
      <p:par>
        <p:cTn id="1" dur="indefinite" restart="never" nodeType="tmRoot"/>
      </p:par>
    </p:tnLst>
  </p:timing>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矩形 1"/>
          <p:cNvSpPr>
            <a:spLocks noChangeArrowheads="1"/>
          </p:cNvSpPr>
          <p:nvPr/>
        </p:nvSpPr>
        <p:spPr bwMode="auto">
          <a:xfrm>
            <a:off x="539750" y="484188"/>
            <a:ext cx="3816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同分異構主要分為</a:t>
            </a:r>
            <a:endParaRPr lang="zh-TW" altLang="en-US" sz="2800" b="1">
              <a:solidFill>
                <a:srgbClr val="3399FF"/>
              </a:solidFill>
            </a:endParaRPr>
          </a:p>
        </p:txBody>
      </p:sp>
      <p:sp>
        <p:nvSpPr>
          <p:cNvPr id="6" name="Rectangle 19"/>
          <p:cNvSpPr>
            <a:spLocks noChangeArrowheads="1"/>
          </p:cNvSpPr>
          <p:nvPr/>
        </p:nvSpPr>
        <p:spPr bwMode="auto">
          <a:xfrm>
            <a:off x="1552575" y="4922291"/>
            <a:ext cx="69802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2800"/>
              <a:t>例子：      戊烷     和      </a:t>
            </a:r>
            <a:r>
              <a:rPr lang="en-US" altLang="zh-TW" sz="2800"/>
              <a:t>2-</a:t>
            </a:r>
            <a:r>
              <a:rPr lang="zh-TW" altLang="en-US" sz="2800"/>
              <a:t>甲基丁烷</a:t>
            </a:r>
            <a:endParaRPr lang="en-US" altLang="zh-TW" sz="2800" baseline="-25000">
              <a:solidFill>
                <a:srgbClr val="3399FF"/>
              </a:solidFill>
            </a:endParaRPr>
          </a:p>
        </p:txBody>
      </p:sp>
      <p:sp>
        <p:nvSpPr>
          <p:cNvPr id="3" name="Rectangle 19"/>
          <p:cNvSpPr>
            <a:spLocks noChangeArrowheads="1"/>
          </p:cNvSpPr>
          <p:nvPr/>
        </p:nvSpPr>
        <p:spPr bwMode="auto">
          <a:xfrm>
            <a:off x="1116013" y="1133475"/>
            <a:ext cx="2520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結構異構</a:t>
            </a:r>
            <a:endParaRPr lang="en-US" altLang="zh-TW" sz="3200" b="1" baseline="-25000">
              <a:solidFill>
                <a:srgbClr val="3399FF"/>
              </a:solidFill>
            </a:endParaRPr>
          </a:p>
        </p:txBody>
      </p:sp>
      <p:sp>
        <p:nvSpPr>
          <p:cNvPr id="4" name="Rectangle 19"/>
          <p:cNvSpPr>
            <a:spLocks noChangeArrowheads="1"/>
          </p:cNvSpPr>
          <p:nvPr/>
        </p:nvSpPr>
        <p:spPr bwMode="auto">
          <a:xfrm>
            <a:off x="1116013" y="1760538"/>
            <a:ext cx="244951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立體異構</a:t>
            </a:r>
            <a:endParaRPr lang="en-US" altLang="zh-TW" sz="3200" b="1">
              <a:solidFill>
                <a:srgbClr val="3399FF"/>
              </a:solidFill>
            </a:endParaRPr>
          </a:p>
        </p:txBody>
      </p:sp>
      <p:sp>
        <p:nvSpPr>
          <p:cNvPr id="5" name="矩形 4"/>
          <p:cNvSpPr>
            <a:spLocks noChangeArrowheads="1"/>
          </p:cNvSpPr>
          <p:nvPr/>
        </p:nvSpPr>
        <p:spPr bwMode="auto">
          <a:xfrm>
            <a:off x="541338" y="2834729"/>
            <a:ext cx="3671887"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a:solidFill>
                  <a:srgbClr val="FF0000"/>
                </a:solidFill>
              </a:rPr>
              <a:t>(a)	</a:t>
            </a:r>
            <a:r>
              <a:rPr lang="zh-TW" altLang="en-US" sz="3200" b="1" u="sng">
                <a:solidFill>
                  <a:srgbClr val="FF0000"/>
                </a:solidFill>
              </a:rPr>
              <a:t>結構異構體</a:t>
            </a:r>
            <a:r>
              <a:rPr lang="zh-TW" altLang="en-US" sz="2800"/>
              <a:t>：</a:t>
            </a:r>
            <a:endParaRPr lang="en-US" altLang="zh-TW" sz="2800"/>
          </a:p>
        </p:txBody>
      </p:sp>
      <p:sp>
        <p:nvSpPr>
          <p:cNvPr id="14" name="矩形 13"/>
          <p:cNvSpPr>
            <a:spLocks noChangeArrowheads="1"/>
          </p:cNvSpPr>
          <p:nvPr/>
        </p:nvSpPr>
        <p:spPr bwMode="auto">
          <a:xfrm>
            <a:off x="1547813" y="3626891"/>
            <a:ext cx="7127875" cy="1077913"/>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具有</a:t>
            </a:r>
            <a:r>
              <a:rPr lang="zh-TW" altLang="en-US" sz="2800" b="1"/>
              <a:t>相同分子式</a:t>
            </a:r>
            <a:r>
              <a:rPr lang="zh-TW" altLang="en-US" sz="2800"/>
              <a:t>，但 </a:t>
            </a:r>
            <a:r>
              <a:rPr lang="zh-TW" altLang="en-US" sz="3200" b="1">
                <a:solidFill>
                  <a:srgbClr val="3399FF"/>
                </a:solidFill>
              </a:rPr>
              <a:t>不同原子連結次序 </a:t>
            </a:r>
            <a:r>
              <a:rPr lang="en-US" altLang="zh-TW" sz="3200" b="1">
                <a:solidFill>
                  <a:srgbClr val="3399FF"/>
                </a:solidFill>
              </a:rPr>
              <a:t>(</a:t>
            </a:r>
            <a:r>
              <a:rPr lang="zh-TW" altLang="en-US" sz="3200" b="1">
                <a:solidFill>
                  <a:srgbClr val="3399FF"/>
                </a:solidFill>
              </a:rPr>
              <a:t>即具有不同結構</a:t>
            </a:r>
            <a:r>
              <a:rPr lang="en-US" altLang="zh-TW" sz="3200" b="1">
                <a:solidFill>
                  <a:srgbClr val="3399FF"/>
                </a:solidFill>
              </a:rPr>
              <a:t>)</a:t>
            </a:r>
            <a:r>
              <a:rPr lang="en-US" altLang="zh-TW" sz="2800" b="1">
                <a:solidFill>
                  <a:srgbClr val="3399FF"/>
                </a:solidFill>
              </a:rPr>
              <a:t> </a:t>
            </a:r>
            <a:r>
              <a:rPr lang="zh-TW" altLang="en-US" sz="2800"/>
              <a:t>的化合物。</a:t>
            </a:r>
            <a:endParaRPr lang="zh-TW" altLang="en-US" sz="2800" b="1">
              <a:solidFill>
                <a:srgbClr val="3399FF"/>
              </a:solidFill>
            </a:endParaRPr>
          </a:p>
        </p:txBody>
      </p:sp>
      <p:pic>
        <p:nvPicPr>
          <p:cNvPr id="17" name="Picture 1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94025" y="5646191"/>
            <a:ext cx="2117725"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86475" y="5665241"/>
            <a:ext cx="1577975" cy="50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697429"/>
      </p:ext>
    </p:extLst>
  </p:cSld>
  <p:clrMapOvr>
    <a:masterClrMapping/>
  </p:clrMapOvr>
  <p:timing>
    <p:tnLst>
      <p:par>
        <p:cTn id="1" dur="indefinite" restart="never" nodeType="tmRoot"/>
      </p:par>
    </p:tnLst>
  </p:timing>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38"/>
          <p:cNvSpPr>
            <a:spLocks noChangeArrowheads="1"/>
          </p:cNvSpPr>
          <p:nvPr/>
        </p:nvSpPr>
        <p:spPr bwMode="auto">
          <a:xfrm>
            <a:off x="827211" y="2195314"/>
            <a:ext cx="8569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分子式為 </a:t>
            </a:r>
            <a:r>
              <a:rPr lang="en-US" altLang="zh-TW" sz="2800"/>
              <a:t>C</a:t>
            </a:r>
            <a:r>
              <a:rPr lang="en-US" altLang="zh-TW" sz="2800" baseline="-25000"/>
              <a:t>4</a:t>
            </a:r>
            <a:r>
              <a:rPr lang="en-US" altLang="zh-TW" sz="2800"/>
              <a:t>H</a:t>
            </a:r>
            <a:r>
              <a:rPr lang="en-US" altLang="zh-TW" sz="2800" baseline="-25000"/>
              <a:t>10 </a:t>
            </a:r>
            <a:r>
              <a:rPr lang="zh-TW" altLang="en-US" sz="2800"/>
              <a:t>的化合物會出現兩種不同的結構。</a:t>
            </a:r>
            <a:endParaRPr kumimoji="0" lang="en-US" altLang="zh-TW" sz="2800" b="1" baseline="-25000">
              <a:solidFill>
                <a:srgbClr val="3399FF"/>
              </a:solidFill>
              <a:cs typeface="Arial" charset="0"/>
            </a:endParaRPr>
          </a:p>
        </p:txBody>
      </p:sp>
      <p:sp>
        <p:nvSpPr>
          <p:cNvPr id="6" name="矩形 5"/>
          <p:cNvSpPr>
            <a:spLocks noChangeArrowheads="1"/>
          </p:cNvSpPr>
          <p:nvPr/>
        </p:nvSpPr>
        <p:spPr bwMode="auto">
          <a:xfrm>
            <a:off x="4427984" y="4109070"/>
            <a:ext cx="841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dirty="0"/>
              <a:t>C</a:t>
            </a:r>
            <a:r>
              <a:rPr lang="en-US" altLang="zh-TW" sz="2000" baseline="-25000" dirty="0"/>
              <a:t>4</a:t>
            </a:r>
            <a:r>
              <a:rPr lang="en-US" altLang="zh-TW" sz="2000" dirty="0"/>
              <a:t>H</a:t>
            </a:r>
            <a:r>
              <a:rPr lang="en-US" altLang="zh-TW" sz="2000" baseline="-25000" dirty="0"/>
              <a:t>10</a:t>
            </a:r>
            <a:endParaRPr lang="zh-TW" altLang="en-US" sz="2000" dirty="0"/>
          </a:p>
        </p:txBody>
      </p:sp>
      <p:cxnSp>
        <p:nvCxnSpPr>
          <p:cNvPr id="7" name="肘形接點 6"/>
          <p:cNvCxnSpPr/>
          <p:nvPr/>
        </p:nvCxnSpPr>
        <p:spPr>
          <a:xfrm rot="5400000" flipH="1" flipV="1">
            <a:off x="4788793" y="1954931"/>
            <a:ext cx="12700" cy="5845175"/>
          </a:xfrm>
          <a:prstGeom prst="bentConnector3">
            <a:avLst>
              <a:gd name="adj1" fmla="val 1800000"/>
            </a:avLst>
          </a:prstGeom>
        </p:spPr>
        <p:style>
          <a:lnRef idx="1">
            <a:schemeClr val="dk1"/>
          </a:lnRef>
          <a:fillRef idx="0">
            <a:schemeClr val="dk1"/>
          </a:fillRef>
          <a:effectRef idx="0">
            <a:schemeClr val="dk1"/>
          </a:effectRef>
          <a:fontRef idx="minor">
            <a:schemeClr val="tx1"/>
          </a:fontRef>
        </p:style>
      </p:cxnSp>
      <p:cxnSp>
        <p:nvCxnSpPr>
          <p:cNvPr id="8" name="直線接點 7"/>
          <p:cNvCxnSpPr/>
          <p:nvPr/>
        </p:nvCxnSpPr>
        <p:spPr>
          <a:xfrm flipV="1">
            <a:off x="4860230" y="4502869"/>
            <a:ext cx="0" cy="144464"/>
          </a:xfrm>
          <a:prstGeom prst="line">
            <a:avLst/>
          </a:prstGeom>
        </p:spPr>
        <p:style>
          <a:lnRef idx="1">
            <a:schemeClr val="dk1"/>
          </a:lnRef>
          <a:fillRef idx="0">
            <a:schemeClr val="dk1"/>
          </a:fillRef>
          <a:effectRef idx="0">
            <a:schemeClr val="dk1"/>
          </a:effectRef>
          <a:fontRef idx="minor">
            <a:schemeClr val="tx1"/>
          </a:fontRef>
        </p:style>
      </p:cxnSp>
      <p:sp>
        <p:nvSpPr>
          <p:cNvPr id="9" name="矩形 16"/>
          <p:cNvSpPr>
            <a:spLocks noChangeArrowheads="1"/>
          </p:cNvSpPr>
          <p:nvPr/>
        </p:nvSpPr>
        <p:spPr bwMode="auto">
          <a:xfrm>
            <a:off x="2291209" y="6102052"/>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t>丁烷</a:t>
            </a:r>
          </a:p>
        </p:txBody>
      </p:sp>
      <p:sp>
        <p:nvSpPr>
          <p:cNvPr id="10" name="矩形 17"/>
          <p:cNvSpPr>
            <a:spLocks noChangeArrowheads="1"/>
          </p:cNvSpPr>
          <p:nvPr/>
        </p:nvSpPr>
        <p:spPr bwMode="auto">
          <a:xfrm>
            <a:off x="5832921" y="6140152"/>
            <a:ext cx="140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t>甲基丙烷</a:t>
            </a:r>
          </a:p>
        </p:txBody>
      </p:sp>
      <p:pic>
        <p:nvPicPr>
          <p:cNvPr id="41996"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117" y="4863232"/>
            <a:ext cx="2536825" cy="1166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99" name="Picture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1417" y="4777507"/>
            <a:ext cx="2125663"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19"/>
          <p:cNvSpPr>
            <a:spLocks noChangeArrowheads="1"/>
          </p:cNvSpPr>
          <p:nvPr/>
        </p:nvSpPr>
        <p:spPr bwMode="auto">
          <a:xfrm>
            <a:off x="1403473" y="2844601"/>
            <a:ext cx="3708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5"/>
              </a:buBlip>
            </a:pPr>
            <a:r>
              <a:rPr lang="zh-TW" altLang="en-US" sz="2800"/>
              <a:t>丁烷：</a:t>
            </a:r>
            <a:r>
              <a:rPr lang="zh-TW" altLang="en-US" sz="3200" b="1">
                <a:solidFill>
                  <a:srgbClr val="3399FF"/>
                </a:solidFill>
              </a:rPr>
              <a:t>直鏈 </a:t>
            </a:r>
            <a:r>
              <a:rPr lang="zh-TW" altLang="en-US" sz="2800"/>
              <a:t>烷烴</a:t>
            </a:r>
            <a:endParaRPr lang="en-US" altLang="zh-TW" sz="2800"/>
          </a:p>
        </p:txBody>
      </p:sp>
      <p:sp>
        <p:nvSpPr>
          <p:cNvPr id="5" name="Rectangle 19"/>
          <p:cNvSpPr>
            <a:spLocks noChangeArrowheads="1"/>
          </p:cNvSpPr>
          <p:nvPr/>
        </p:nvSpPr>
        <p:spPr bwMode="auto">
          <a:xfrm>
            <a:off x="1403473" y="3420864"/>
            <a:ext cx="429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5"/>
              </a:buBlip>
            </a:pPr>
            <a:r>
              <a:rPr lang="zh-TW" altLang="en-US" sz="2800"/>
              <a:t>甲基丙烷：</a:t>
            </a:r>
            <a:r>
              <a:rPr lang="zh-TW" altLang="en-US" sz="3200" b="1">
                <a:solidFill>
                  <a:srgbClr val="3399FF"/>
                </a:solidFill>
              </a:rPr>
              <a:t>支鏈 </a:t>
            </a:r>
            <a:r>
              <a:rPr lang="zh-TW" altLang="en-US" sz="2800"/>
              <a:t>烷烴</a:t>
            </a:r>
            <a:endParaRPr lang="en-US" altLang="zh-TW" sz="2800"/>
          </a:p>
        </p:txBody>
      </p:sp>
      <p:sp>
        <p:nvSpPr>
          <p:cNvPr id="16" name="Rectangle 4"/>
          <p:cNvSpPr>
            <a:spLocks noChangeArrowheads="1"/>
          </p:cNvSpPr>
          <p:nvPr/>
        </p:nvSpPr>
        <p:spPr bwMode="auto">
          <a:xfrm>
            <a:off x="107504" y="260648"/>
            <a:ext cx="2449513"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dirty="0">
                <a:solidFill>
                  <a:srgbClr val="FF0000"/>
                </a:solidFill>
                <a:latin typeface="Calibri" pitchFamily="34" charset="0"/>
              </a:rPr>
              <a:t>(1)	</a:t>
            </a:r>
            <a:r>
              <a:rPr lang="zh-TW" altLang="en-US" sz="3200" b="1" u="sng" dirty="0">
                <a:solidFill>
                  <a:srgbClr val="FF0000"/>
                </a:solidFill>
                <a:latin typeface="Calibri" pitchFamily="34" charset="0"/>
              </a:rPr>
              <a:t>鏈異構</a:t>
            </a:r>
            <a:endParaRPr lang="en-US" altLang="zh-TW" sz="3200" b="1" u="sng" dirty="0">
              <a:solidFill>
                <a:srgbClr val="FF0000"/>
              </a:solidFill>
              <a:latin typeface="Calibri" pitchFamily="34" charset="0"/>
            </a:endParaRPr>
          </a:p>
        </p:txBody>
      </p:sp>
      <p:grpSp>
        <p:nvGrpSpPr>
          <p:cNvPr id="17" name="Group 8"/>
          <p:cNvGrpSpPr>
            <a:grpSpLocks/>
          </p:cNvGrpSpPr>
          <p:nvPr/>
        </p:nvGrpSpPr>
        <p:grpSpPr bwMode="auto">
          <a:xfrm>
            <a:off x="756030" y="951162"/>
            <a:ext cx="8064442" cy="1109686"/>
            <a:chOff x="158" y="663"/>
            <a:chExt cx="5352" cy="429"/>
          </a:xfrm>
        </p:grpSpPr>
        <p:sp>
          <p:nvSpPr>
            <p:cNvPr id="18" name="AutoShape 9"/>
            <p:cNvSpPr>
              <a:spLocks noChangeArrowheads="1"/>
            </p:cNvSpPr>
            <p:nvPr/>
          </p:nvSpPr>
          <p:spPr bwMode="auto">
            <a:xfrm>
              <a:off x="158" y="663"/>
              <a:ext cx="5352" cy="429"/>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19" name="Text Box 10"/>
            <p:cNvSpPr txBox="1">
              <a:spLocks noChangeArrowheads="1"/>
            </p:cNvSpPr>
            <p:nvPr/>
          </p:nvSpPr>
          <p:spPr bwMode="auto">
            <a:xfrm>
              <a:off x="420" y="709"/>
              <a:ext cx="5024"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若結構異構體含有相同的官能基，但 </a:t>
              </a:r>
              <a:r>
                <a:rPr lang="zh-TW" altLang="en-US" sz="2800" b="1">
                  <a:solidFill>
                    <a:srgbClr val="3399FF"/>
                  </a:solidFill>
                </a:rPr>
                <a:t>不同的碳骨架</a:t>
              </a:r>
              <a:r>
                <a:rPr lang="zh-TW" altLang="en-US" sz="2800"/>
                <a:t>，即屬 </a:t>
              </a:r>
              <a:r>
                <a:rPr lang="zh-TW" altLang="en-US" sz="2800" b="1">
                  <a:solidFill>
                    <a:srgbClr val="3399FF"/>
                  </a:solidFill>
                </a:rPr>
                <a:t>鏈異構</a:t>
              </a:r>
              <a:r>
                <a:rPr lang="zh-TW" altLang="en-US" sz="2800"/>
                <a:t>。</a:t>
              </a:r>
              <a:endParaRPr lang="en-US" altLang="zh-TW" sz="2800">
                <a:cs typeface="Arial" charset="0"/>
              </a:endParaRPr>
            </a:p>
          </p:txBody>
        </p:sp>
      </p:grpSp>
    </p:spTree>
    <p:extLst>
      <p:ext uri="{BB962C8B-B14F-4D97-AF65-F5344CB8AC3E}">
        <p14:creationId xmlns:p14="http://schemas.microsoft.com/office/powerpoint/2010/main" val="355330775"/>
      </p:ext>
    </p:extLst>
  </p:cSld>
  <p:clrMapOvr>
    <a:masterClrMapping/>
  </p:clrMapOvr>
  <p:timing>
    <p:tnLst>
      <p:par>
        <p:cTn id="1" dur="indefinite" restart="never" nodeType="tmRoot"/>
      </p:par>
    </p:tnLst>
  </p:timing>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3" name="矩形 4"/>
          <p:cNvSpPr>
            <a:spLocks noChangeArrowheads="1"/>
          </p:cNvSpPr>
          <p:nvPr/>
        </p:nvSpPr>
        <p:spPr bwMode="auto">
          <a:xfrm>
            <a:off x="1403350" y="2276872"/>
            <a:ext cx="895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t>戊烷</a:t>
            </a:r>
          </a:p>
        </p:txBody>
      </p:sp>
      <p:sp>
        <p:nvSpPr>
          <p:cNvPr id="48134" name="矩形 5"/>
          <p:cNvSpPr>
            <a:spLocks noChangeArrowheads="1"/>
          </p:cNvSpPr>
          <p:nvPr/>
        </p:nvSpPr>
        <p:spPr bwMode="auto">
          <a:xfrm>
            <a:off x="3995738" y="2276872"/>
            <a:ext cx="19240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a:t>2-</a:t>
            </a:r>
            <a:r>
              <a:rPr lang="zh-TW" altLang="en-US" sz="2800"/>
              <a:t>甲基丁烷</a:t>
            </a:r>
          </a:p>
        </p:txBody>
      </p:sp>
      <p:sp>
        <p:nvSpPr>
          <p:cNvPr id="48135" name="矩形 6"/>
          <p:cNvSpPr>
            <a:spLocks noChangeArrowheads="1"/>
          </p:cNvSpPr>
          <p:nvPr/>
        </p:nvSpPr>
        <p:spPr bwMode="auto">
          <a:xfrm>
            <a:off x="6343650" y="2276872"/>
            <a:ext cx="25765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a:t>2,2-</a:t>
            </a:r>
            <a:r>
              <a:rPr lang="zh-TW" altLang="en-US" sz="2800"/>
              <a:t>二甲基丙烷</a:t>
            </a:r>
          </a:p>
        </p:txBody>
      </p:sp>
      <p:pic>
        <p:nvPicPr>
          <p:cNvPr id="44039"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6550" y="1504032"/>
            <a:ext cx="3097213"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40"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3175" y="1130970"/>
            <a:ext cx="2305050" cy="817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41" name="Picture 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96088" y="908720"/>
            <a:ext cx="1616075"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3" name="Rectangle 38"/>
          <p:cNvSpPr>
            <a:spLocks noChangeArrowheads="1"/>
          </p:cNvSpPr>
          <p:nvPr/>
        </p:nvSpPr>
        <p:spPr bwMode="auto">
          <a:xfrm>
            <a:off x="250825" y="332656"/>
            <a:ext cx="4249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5"/>
              </a:buBlip>
            </a:pPr>
            <a:r>
              <a:rPr lang="zh-TW" altLang="en-US" sz="2800" dirty="0"/>
              <a:t>另一個例子是 </a:t>
            </a:r>
            <a:r>
              <a:rPr lang="en-US" altLang="zh-TW" sz="2800" dirty="0"/>
              <a:t>C</a:t>
            </a:r>
            <a:r>
              <a:rPr lang="en-US" altLang="zh-TW" sz="2800" baseline="-25000" dirty="0"/>
              <a:t>5</a:t>
            </a:r>
            <a:r>
              <a:rPr lang="en-US" altLang="zh-TW" sz="2800" dirty="0"/>
              <a:t>H</a:t>
            </a:r>
            <a:r>
              <a:rPr lang="en-US" altLang="zh-TW" sz="2800" baseline="-25000" dirty="0"/>
              <a:t>12</a:t>
            </a:r>
            <a:r>
              <a:rPr lang="zh-TW" altLang="en-US" sz="2800" dirty="0"/>
              <a:t>。</a:t>
            </a:r>
            <a:endParaRPr kumimoji="0" lang="en-US" altLang="zh-TW" sz="2800" baseline="-25000" dirty="0">
              <a:solidFill>
                <a:srgbClr val="3399FF"/>
              </a:solidFill>
              <a:cs typeface="Arial" charset="0"/>
            </a:endParaRPr>
          </a:p>
        </p:txBody>
      </p:sp>
      <p:sp>
        <p:nvSpPr>
          <p:cNvPr id="14" name="矩形 6"/>
          <p:cNvSpPr>
            <a:spLocks noChangeArrowheads="1"/>
          </p:cNvSpPr>
          <p:nvPr/>
        </p:nvSpPr>
        <p:spPr bwMode="auto">
          <a:xfrm>
            <a:off x="1639019" y="5718200"/>
            <a:ext cx="13319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t>戊</a:t>
            </a:r>
            <a:r>
              <a:rPr lang="en-US" altLang="zh-TW" sz="2800"/>
              <a:t>-2-</a:t>
            </a:r>
            <a:r>
              <a:rPr lang="zh-TW" altLang="en-US" sz="2800"/>
              <a:t>醇</a:t>
            </a:r>
          </a:p>
        </p:txBody>
      </p:sp>
      <p:sp>
        <p:nvSpPr>
          <p:cNvPr id="15" name="矩形 7"/>
          <p:cNvSpPr>
            <a:spLocks noChangeArrowheads="1"/>
          </p:cNvSpPr>
          <p:nvPr/>
        </p:nvSpPr>
        <p:spPr bwMode="auto">
          <a:xfrm>
            <a:off x="5182319" y="5718200"/>
            <a:ext cx="23606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a:t>2-</a:t>
            </a:r>
            <a:r>
              <a:rPr lang="zh-TW" altLang="en-US" sz="2800"/>
              <a:t>甲基丁</a:t>
            </a:r>
            <a:r>
              <a:rPr lang="en-US" altLang="zh-TW" sz="2800"/>
              <a:t>-2-</a:t>
            </a:r>
            <a:r>
              <a:rPr lang="zh-TW" altLang="en-US" sz="2800"/>
              <a:t>醇</a:t>
            </a:r>
          </a:p>
        </p:txBody>
      </p:sp>
      <p:pic>
        <p:nvPicPr>
          <p:cNvPr id="16"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4782" y="4515420"/>
            <a:ext cx="3187700"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75957" y="4205858"/>
            <a:ext cx="2592387" cy="138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38"/>
          <p:cNvSpPr>
            <a:spLocks noChangeArrowheads="1"/>
          </p:cNvSpPr>
          <p:nvPr/>
        </p:nvSpPr>
        <p:spPr bwMode="auto">
          <a:xfrm>
            <a:off x="349969" y="3573016"/>
            <a:ext cx="4249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5"/>
              </a:buBlip>
            </a:pPr>
            <a:r>
              <a:rPr lang="zh-TW" altLang="en-US" sz="2800" dirty="0"/>
              <a:t>另一個</a:t>
            </a:r>
            <a:r>
              <a:rPr lang="zh-TW" altLang="en-US" sz="2800" dirty="0" smtClean="0"/>
              <a:t>例子</a:t>
            </a:r>
            <a:endParaRPr kumimoji="0" lang="en-US" altLang="zh-TW" sz="2800" baseline="-25000" dirty="0">
              <a:solidFill>
                <a:srgbClr val="3399FF"/>
              </a:solidFill>
              <a:cs typeface="Arial" charset="0"/>
            </a:endParaRPr>
          </a:p>
        </p:txBody>
      </p:sp>
    </p:spTree>
    <p:extLst>
      <p:ext uri="{BB962C8B-B14F-4D97-AF65-F5344CB8AC3E}">
        <p14:creationId xmlns:p14="http://schemas.microsoft.com/office/powerpoint/2010/main" val="2688904317"/>
      </p:ext>
    </p:extLst>
  </p:cSld>
  <p:clrMapOvr>
    <a:masterClrMapping/>
  </p:clrMapOvr>
  <p:timing>
    <p:tnLst>
      <p:par>
        <p:cTn id="1" dur="indefinite" restart="never" nodeType="tmRoot"/>
      </p:par>
    </p:tnLst>
  </p:timing>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8"/>
          <p:cNvSpPr>
            <a:spLocks noChangeArrowheads="1"/>
          </p:cNvSpPr>
          <p:nvPr/>
        </p:nvSpPr>
        <p:spPr bwMode="auto">
          <a:xfrm>
            <a:off x="791393" y="2420888"/>
            <a:ext cx="88931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例如，分子式為 </a:t>
            </a:r>
            <a:r>
              <a:rPr lang="en-US" altLang="zh-TW" sz="2800" dirty="0"/>
              <a:t>C</a:t>
            </a:r>
            <a:r>
              <a:rPr lang="en-US" altLang="zh-TW" sz="2800" baseline="-25000" dirty="0"/>
              <a:t>3</a:t>
            </a:r>
            <a:r>
              <a:rPr lang="en-US" altLang="zh-TW" sz="2800" dirty="0"/>
              <a:t>H</a:t>
            </a:r>
            <a:r>
              <a:rPr lang="en-US" altLang="zh-TW" sz="2800" baseline="-25000" dirty="0"/>
              <a:t>7</a:t>
            </a:r>
            <a:r>
              <a:rPr lang="en-US" altLang="zh-TW" sz="2800" dirty="0"/>
              <a:t>OH </a:t>
            </a:r>
            <a:r>
              <a:rPr lang="zh-TW" altLang="en-US" sz="2800" dirty="0"/>
              <a:t>的醇有兩個位置異構體</a:t>
            </a:r>
            <a:r>
              <a:rPr lang="zh-TW" altLang="en-US" sz="2400" dirty="0"/>
              <a:t>。</a:t>
            </a:r>
            <a:endParaRPr kumimoji="0" lang="en-US" altLang="zh-TW" sz="2400" dirty="0">
              <a:solidFill>
                <a:srgbClr val="3399FF"/>
              </a:solidFill>
              <a:cs typeface="Arial" charset="0"/>
            </a:endParaRPr>
          </a:p>
        </p:txBody>
      </p:sp>
      <p:sp>
        <p:nvSpPr>
          <p:cNvPr id="12293" name="Rectangle 4"/>
          <p:cNvSpPr>
            <a:spLocks noChangeArrowheads="1"/>
          </p:cNvSpPr>
          <p:nvPr/>
        </p:nvSpPr>
        <p:spPr bwMode="auto">
          <a:xfrm>
            <a:off x="107504" y="188640"/>
            <a:ext cx="273685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804863" indent="-80486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dirty="0">
                <a:solidFill>
                  <a:srgbClr val="FF0000"/>
                </a:solidFill>
                <a:latin typeface="Calibri" pitchFamily="34" charset="0"/>
              </a:rPr>
              <a:t>(2)	</a:t>
            </a:r>
            <a:r>
              <a:rPr lang="zh-TW" altLang="en-US" sz="3200" b="1" u="sng" dirty="0">
                <a:solidFill>
                  <a:srgbClr val="FF0000"/>
                </a:solidFill>
                <a:latin typeface="Calibri" pitchFamily="34" charset="0"/>
              </a:rPr>
              <a:t>位置異構</a:t>
            </a:r>
            <a:endParaRPr lang="en-US" altLang="zh-TW" sz="3200" b="1" u="sng" dirty="0">
              <a:solidFill>
                <a:srgbClr val="FF0000"/>
              </a:solidFill>
              <a:latin typeface="Calibri" pitchFamily="34" charset="0"/>
            </a:endParaRPr>
          </a:p>
        </p:txBody>
      </p:sp>
      <p:grpSp>
        <p:nvGrpSpPr>
          <p:cNvPr id="8" name="Group 8"/>
          <p:cNvGrpSpPr>
            <a:grpSpLocks/>
          </p:cNvGrpSpPr>
          <p:nvPr/>
        </p:nvGrpSpPr>
        <p:grpSpPr bwMode="auto">
          <a:xfrm>
            <a:off x="773944" y="908720"/>
            <a:ext cx="8065117" cy="1237948"/>
            <a:chOff x="158" y="663"/>
            <a:chExt cx="5352" cy="442"/>
          </a:xfrm>
        </p:grpSpPr>
        <p:sp>
          <p:nvSpPr>
            <p:cNvPr id="14" name="AutoShape 9"/>
            <p:cNvSpPr>
              <a:spLocks noChangeArrowheads="1"/>
            </p:cNvSpPr>
            <p:nvPr/>
          </p:nvSpPr>
          <p:spPr bwMode="auto">
            <a:xfrm>
              <a:off x="158" y="663"/>
              <a:ext cx="5352" cy="436"/>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15" name="Text Box 10"/>
            <p:cNvSpPr txBox="1">
              <a:spLocks noChangeArrowheads="1"/>
            </p:cNvSpPr>
            <p:nvPr/>
          </p:nvSpPr>
          <p:spPr bwMode="auto">
            <a:xfrm>
              <a:off x="420" y="709"/>
              <a:ext cx="5024" cy="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pPr>
              <a:r>
                <a:rPr lang="zh-TW" altLang="en-US" sz="2800" dirty="0"/>
                <a:t>若結構異構體含有相同的碳骨架和官能基，只是 </a:t>
              </a:r>
              <a:r>
                <a:rPr lang="zh-TW" altLang="en-US" sz="3200" b="1" dirty="0">
                  <a:solidFill>
                    <a:srgbClr val="3399FF"/>
                  </a:solidFill>
                </a:rPr>
                <a:t>官能基的位置不同</a:t>
              </a:r>
              <a:r>
                <a:rPr lang="zh-TW" altLang="en-US" sz="2800" dirty="0"/>
                <a:t>，即屬 </a:t>
              </a:r>
              <a:r>
                <a:rPr lang="zh-TW" altLang="en-US" sz="3200" b="1" dirty="0">
                  <a:solidFill>
                    <a:srgbClr val="3399FF"/>
                  </a:solidFill>
                </a:rPr>
                <a:t>位置異構</a:t>
              </a:r>
              <a:r>
                <a:rPr lang="zh-TW" altLang="en-US" sz="2800" dirty="0"/>
                <a:t>。</a:t>
              </a:r>
              <a:endParaRPr lang="en-US" altLang="zh-TW" sz="2800" dirty="0">
                <a:cs typeface="Arial" charset="0"/>
              </a:endParaRPr>
            </a:p>
          </p:txBody>
        </p:sp>
      </p:grpSp>
      <p:sp>
        <p:nvSpPr>
          <p:cNvPr id="16" name="矩形 5"/>
          <p:cNvSpPr>
            <a:spLocks noChangeArrowheads="1"/>
          </p:cNvSpPr>
          <p:nvPr/>
        </p:nvSpPr>
        <p:spPr bwMode="auto">
          <a:xfrm>
            <a:off x="2199208" y="4164757"/>
            <a:ext cx="1331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t>丙</a:t>
            </a:r>
            <a:r>
              <a:rPr lang="en-US" altLang="zh-TW" sz="2800"/>
              <a:t>-1-</a:t>
            </a:r>
            <a:r>
              <a:rPr lang="zh-TW" altLang="en-US" sz="2800"/>
              <a:t>醇</a:t>
            </a:r>
          </a:p>
        </p:txBody>
      </p:sp>
      <p:sp>
        <p:nvSpPr>
          <p:cNvPr id="17" name="矩形 6"/>
          <p:cNvSpPr>
            <a:spLocks noChangeArrowheads="1"/>
          </p:cNvSpPr>
          <p:nvPr/>
        </p:nvSpPr>
        <p:spPr bwMode="auto">
          <a:xfrm>
            <a:off x="6266383" y="4164757"/>
            <a:ext cx="1331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t>丙</a:t>
            </a:r>
            <a:r>
              <a:rPr lang="en-US" altLang="zh-TW" sz="2800"/>
              <a:t>-2-</a:t>
            </a:r>
            <a:r>
              <a:rPr lang="zh-TW" altLang="en-US" sz="2800"/>
              <a:t>醇</a:t>
            </a:r>
          </a:p>
        </p:txBody>
      </p:sp>
      <p:pic>
        <p:nvPicPr>
          <p:cNvPr id="18"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2608" y="3500760"/>
            <a:ext cx="295275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53633" y="3068960"/>
            <a:ext cx="2174875" cy="100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矩形 5"/>
          <p:cNvSpPr>
            <a:spLocks noChangeArrowheads="1"/>
          </p:cNvSpPr>
          <p:nvPr/>
        </p:nvSpPr>
        <p:spPr bwMode="auto">
          <a:xfrm>
            <a:off x="2240607" y="6294264"/>
            <a:ext cx="15684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a:t>1-</a:t>
            </a:r>
            <a:r>
              <a:rPr lang="zh-TW" altLang="en-US" sz="2800"/>
              <a:t>氯丁烷</a:t>
            </a:r>
          </a:p>
        </p:txBody>
      </p:sp>
      <p:sp>
        <p:nvSpPr>
          <p:cNvPr id="23" name="矩形 6"/>
          <p:cNvSpPr>
            <a:spLocks noChangeArrowheads="1"/>
          </p:cNvSpPr>
          <p:nvPr/>
        </p:nvSpPr>
        <p:spPr bwMode="auto">
          <a:xfrm>
            <a:off x="6168082" y="6279976"/>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2800"/>
              <a:t>2-</a:t>
            </a:r>
            <a:r>
              <a:rPr lang="zh-TW" altLang="en-US" sz="2800"/>
              <a:t>氯丁烷</a:t>
            </a:r>
          </a:p>
        </p:txBody>
      </p:sp>
      <p:pic>
        <p:nvPicPr>
          <p:cNvPr id="24"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30970" y="5657081"/>
            <a:ext cx="34448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406082" y="5199881"/>
            <a:ext cx="3054350" cy="99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38"/>
          <p:cNvSpPr>
            <a:spLocks noChangeArrowheads="1"/>
          </p:cNvSpPr>
          <p:nvPr/>
        </p:nvSpPr>
        <p:spPr bwMode="auto">
          <a:xfrm>
            <a:off x="826318" y="4782096"/>
            <a:ext cx="4249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另一個</a:t>
            </a:r>
            <a:r>
              <a:rPr lang="zh-TW" altLang="en-US" sz="2800" dirty="0" smtClean="0"/>
              <a:t>例子</a:t>
            </a:r>
            <a:endParaRPr kumimoji="0" lang="en-US" altLang="zh-TW" sz="2800" baseline="-25000" dirty="0">
              <a:solidFill>
                <a:srgbClr val="3399FF"/>
              </a:solidFill>
              <a:cs typeface="Arial" charset="0"/>
            </a:endParaRPr>
          </a:p>
        </p:txBody>
      </p:sp>
    </p:spTree>
    <p:extLst>
      <p:ext uri="{BB962C8B-B14F-4D97-AF65-F5344CB8AC3E}">
        <p14:creationId xmlns:p14="http://schemas.microsoft.com/office/powerpoint/2010/main" val="2101930265"/>
      </p:ext>
    </p:extLst>
  </p:cSld>
  <p:clrMapOvr>
    <a:masterClrMapping/>
  </p:clrMapOvr>
  <p:timing>
    <p:tnLst>
      <p:par>
        <p:cTn id="1" dur="indefinite" restart="never" nodeType="tmRoot"/>
      </p:par>
    </p:tnLst>
  </p:timing>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8"/>
          <p:cNvSpPr>
            <a:spLocks noChangeArrowheads="1"/>
          </p:cNvSpPr>
          <p:nvPr/>
        </p:nvSpPr>
        <p:spPr bwMode="auto">
          <a:xfrm>
            <a:off x="322708" y="1189479"/>
            <a:ext cx="871378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一般而言，由於各鏈異構體或位置異構體含有相同的官能基，故它們的 </a:t>
            </a:r>
            <a:r>
              <a:rPr lang="zh-TW" altLang="en-US" sz="3200" b="1">
                <a:solidFill>
                  <a:srgbClr val="3399FF"/>
                </a:solidFill>
              </a:rPr>
              <a:t>化學性質很相似</a:t>
            </a:r>
            <a:r>
              <a:rPr lang="zh-TW" altLang="en-US" sz="2800"/>
              <a:t>。</a:t>
            </a:r>
            <a:endParaRPr kumimoji="0" lang="en-US" altLang="zh-TW" sz="2800">
              <a:solidFill>
                <a:srgbClr val="3399FF"/>
              </a:solidFill>
              <a:cs typeface="Arial" charset="0"/>
            </a:endParaRPr>
          </a:p>
        </p:txBody>
      </p:sp>
      <p:sp>
        <p:nvSpPr>
          <p:cNvPr id="12" name="Rectangle 38"/>
          <p:cNvSpPr>
            <a:spLocks noChangeArrowheads="1"/>
          </p:cNvSpPr>
          <p:nvPr/>
        </p:nvSpPr>
        <p:spPr bwMode="auto">
          <a:xfrm>
            <a:off x="322708" y="2988241"/>
            <a:ext cx="842486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它們具有 </a:t>
            </a:r>
            <a:r>
              <a:rPr lang="zh-TW" altLang="en-US" sz="3200" b="1" dirty="0">
                <a:solidFill>
                  <a:srgbClr val="3399FF"/>
                </a:solidFill>
              </a:rPr>
              <a:t>不同的</a:t>
            </a:r>
            <a:r>
              <a:rPr lang="zh-TW" altLang="en-US" sz="3200" b="1" dirty="0" smtClean="0">
                <a:solidFill>
                  <a:srgbClr val="3399FF"/>
                </a:solidFill>
              </a:rPr>
              <a:t>物理性質</a:t>
            </a:r>
            <a:r>
              <a:rPr lang="zh-TW" altLang="en-US" sz="2800" dirty="0" smtClean="0"/>
              <a:t>。</a:t>
            </a:r>
            <a:endParaRPr kumimoji="0" lang="en-US" altLang="zh-TW" sz="2800" dirty="0">
              <a:solidFill>
                <a:srgbClr val="3399FF"/>
              </a:solidFill>
              <a:cs typeface="Arial" charset="0"/>
            </a:endParaRPr>
          </a:p>
        </p:txBody>
      </p:sp>
    </p:spTree>
    <p:extLst>
      <p:ext uri="{BB962C8B-B14F-4D97-AF65-F5344CB8AC3E}">
        <p14:creationId xmlns:p14="http://schemas.microsoft.com/office/powerpoint/2010/main" val="978562246"/>
      </p:ext>
    </p:extLst>
  </p:cSld>
  <p:clrMapOvr>
    <a:masterClrMapping/>
  </p:clrMapOvr>
  <p:timing>
    <p:tnLst>
      <p:par>
        <p:cTn id="1" dur="indefinite" restart="never" nodeType="tmRoot"/>
      </p:par>
    </p:tnLst>
  </p:timing>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4"/>
          <p:cNvSpPr>
            <a:spLocks noChangeArrowheads="1"/>
          </p:cNvSpPr>
          <p:nvPr/>
        </p:nvSpPr>
        <p:spPr bwMode="auto">
          <a:xfrm>
            <a:off x="107504" y="260648"/>
            <a:ext cx="3073400"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23900" indent="-7239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a:solidFill>
                  <a:srgbClr val="FF0000"/>
                </a:solidFill>
                <a:latin typeface="Calibri" pitchFamily="34" charset="0"/>
              </a:rPr>
              <a:t>(3)	</a:t>
            </a:r>
            <a:r>
              <a:rPr lang="zh-TW" altLang="en-US" sz="3200" b="1" u="sng">
                <a:solidFill>
                  <a:srgbClr val="FF0000"/>
                </a:solidFill>
                <a:latin typeface="Calibri" pitchFamily="34" charset="0"/>
              </a:rPr>
              <a:t>官能基異構</a:t>
            </a:r>
            <a:endParaRPr lang="en-US" altLang="zh-TW" sz="3200" b="1" u="sng">
              <a:solidFill>
                <a:srgbClr val="FF0000"/>
              </a:solidFill>
              <a:latin typeface="Calibri" pitchFamily="34" charset="0"/>
            </a:endParaRPr>
          </a:p>
        </p:txBody>
      </p:sp>
      <p:grpSp>
        <p:nvGrpSpPr>
          <p:cNvPr id="2" name="Group 27"/>
          <p:cNvGrpSpPr>
            <a:grpSpLocks/>
          </p:cNvGrpSpPr>
          <p:nvPr/>
        </p:nvGrpSpPr>
        <p:grpSpPr bwMode="auto">
          <a:xfrm>
            <a:off x="793676" y="1727449"/>
            <a:ext cx="7056438" cy="523875"/>
            <a:chOff x="113" y="708"/>
            <a:chExt cx="7171" cy="758"/>
          </a:xfrm>
        </p:grpSpPr>
        <p:sp>
          <p:nvSpPr>
            <p:cNvPr id="17421" name="AutoShape 28"/>
            <p:cNvSpPr>
              <a:spLocks noChangeArrowheads="1"/>
            </p:cNvSpPr>
            <p:nvPr/>
          </p:nvSpPr>
          <p:spPr bwMode="auto">
            <a:xfrm>
              <a:off x="113" y="708"/>
              <a:ext cx="6282" cy="758"/>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TW" altLang="en-US"/>
            </a:p>
          </p:txBody>
        </p:sp>
        <p:sp>
          <p:nvSpPr>
            <p:cNvPr id="17422" name="Rectangle 29"/>
            <p:cNvSpPr>
              <a:spLocks noChangeArrowheads="1"/>
            </p:cNvSpPr>
            <p:nvPr/>
          </p:nvSpPr>
          <p:spPr bwMode="auto">
            <a:xfrm>
              <a:off x="290" y="708"/>
              <a:ext cx="6994" cy="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9113" indent="-17891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solidFill>
                    <a:schemeClr val="bg1"/>
                  </a:solidFill>
                </a:rPr>
                <a:t>例子：丙醛 和 丙酮 </a:t>
              </a:r>
              <a:r>
                <a:rPr lang="en-US" altLang="zh-TW" sz="2800">
                  <a:solidFill>
                    <a:schemeClr val="bg1"/>
                  </a:solidFill>
                </a:rPr>
                <a:t>(</a:t>
              </a:r>
              <a:r>
                <a:rPr lang="zh-TW" altLang="en-US" sz="2800">
                  <a:solidFill>
                    <a:schemeClr val="bg1"/>
                  </a:solidFill>
                </a:rPr>
                <a:t>分子式：</a:t>
              </a:r>
              <a:r>
                <a:rPr lang="en-US" altLang="zh-TW" sz="2800">
                  <a:solidFill>
                    <a:schemeClr val="bg1"/>
                  </a:solidFill>
                </a:rPr>
                <a:t>C</a:t>
              </a:r>
              <a:r>
                <a:rPr lang="en-US" altLang="zh-TW" sz="2800" baseline="-25000">
                  <a:solidFill>
                    <a:schemeClr val="bg1"/>
                  </a:solidFill>
                </a:rPr>
                <a:t>3</a:t>
              </a:r>
              <a:r>
                <a:rPr lang="en-US" altLang="zh-TW" sz="2800">
                  <a:solidFill>
                    <a:schemeClr val="bg1"/>
                  </a:solidFill>
                </a:rPr>
                <a:t>H</a:t>
              </a:r>
              <a:r>
                <a:rPr lang="en-US" altLang="zh-TW" sz="2800" baseline="-25000">
                  <a:solidFill>
                    <a:schemeClr val="bg1"/>
                  </a:solidFill>
                </a:rPr>
                <a:t>6</a:t>
              </a:r>
              <a:r>
                <a:rPr lang="en-US" altLang="zh-TW" sz="2800">
                  <a:solidFill>
                    <a:schemeClr val="bg1"/>
                  </a:solidFill>
                </a:rPr>
                <a:t>O)</a:t>
              </a:r>
            </a:p>
          </p:txBody>
        </p:sp>
      </p:grpSp>
      <p:sp>
        <p:nvSpPr>
          <p:cNvPr id="9" name="矩形 8"/>
          <p:cNvSpPr>
            <a:spLocks noChangeArrowheads="1"/>
          </p:cNvSpPr>
          <p:nvPr/>
        </p:nvSpPr>
        <p:spPr bwMode="auto">
          <a:xfrm>
            <a:off x="1797645" y="3452044"/>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t>丙醛</a:t>
            </a:r>
          </a:p>
        </p:txBody>
      </p:sp>
      <p:sp>
        <p:nvSpPr>
          <p:cNvPr id="10" name="矩形 9"/>
          <p:cNvSpPr>
            <a:spLocks noChangeArrowheads="1"/>
          </p:cNvSpPr>
          <p:nvPr/>
        </p:nvSpPr>
        <p:spPr bwMode="auto">
          <a:xfrm>
            <a:off x="6074370" y="3475856"/>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t>丙酮</a:t>
            </a:r>
          </a:p>
        </p:txBody>
      </p:sp>
      <p:pic>
        <p:nvPicPr>
          <p:cNvPr id="51210"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5482" y="2519611"/>
            <a:ext cx="2247900" cy="84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13"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80657" y="2519611"/>
            <a:ext cx="1871663"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38"/>
          <p:cNvSpPr>
            <a:spLocks noChangeArrowheads="1"/>
          </p:cNvSpPr>
          <p:nvPr/>
        </p:nvSpPr>
        <p:spPr bwMode="auto">
          <a:xfrm>
            <a:off x="899592" y="836712"/>
            <a:ext cx="64087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2800" dirty="0"/>
              <a:t>官能基異構體含有 </a:t>
            </a:r>
            <a:r>
              <a:rPr lang="zh-TW" altLang="en-US" sz="3200" b="1" dirty="0">
                <a:solidFill>
                  <a:srgbClr val="3399FF"/>
                </a:solidFill>
              </a:rPr>
              <a:t>不同的官能基</a:t>
            </a:r>
            <a:r>
              <a:rPr lang="zh-TW" altLang="en-US" sz="2800" dirty="0"/>
              <a:t>。</a:t>
            </a:r>
            <a:endParaRPr kumimoji="0" lang="en-US" altLang="zh-TW" sz="2800" b="1" dirty="0">
              <a:solidFill>
                <a:srgbClr val="3399FF"/>
              </a:solidFill>
              <a:cs typeface="Arial" charset="0"/>
            </a:endParaRPr>
          </a:p>
        </p:txBody>
      </p:sp>
      <p:sp>
        <p:nvSpPr>
          <p:cNvPr id="15" name="AutoShape 28"/>
          <p:cNvSpPr>
            <a:spLocks noChangeArrowheads="1"/>
          </p:cNvSpPr>
          <p:nvPr/>
        </p:nvSpPr>
        <p:spPr bwMode="auto">
          <a:xfrm>
            <a:off x="827584" y="4212977"/>
            <a:ext cx="6985000" cy="555625"/>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TW" altLang="en-US"/>
          </a:p>
        </p:txBody>
      </p:sp>
      <p:sp>
        <p:nvSpPr>
          <p:cNvPr id="16" name="Rectangle 29"/>
          <p:cNvSpPr>
            <a:spLocks noChangeArrowheads="1"/>
          </p:cNvSpPr>
          <p:nvPr/>
        </p:nvSpPr>
        <p:spPr bwMode="auto">
          <a:xfrm>
            <a:off x="827584" y="4192339"/>
            <a:ext cx="70564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9113" indent="-17891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solidFill>
                  <a:schemeClr val="bg1"/>
                </a:solidFill>
              </a:rPr>
              <a:t>例子：丁酸 和 乙酸乙酯</a:t>
            </a:r>
            <a:r>
              <a:rPr lang="en-US" altLang="zh-TW" sz="2800">
                <a:solidFill>
                  <a:schemeClr val="bg1"/>
                </a:solidFill>
              </a:rPr>
              <a:t> (</a:t>
            </a:r>
            <a:r>
              <a:rPr lang="zh-TW" altLang="en-US" sz="2800">
                <a:solidFill>
                  <a:schemeClr val="bg1"/>
                </a:solidFill>
              </a:rPr>
              <a:t>分子式：</a:t>
            </a:r>
            <a:r>
              <a:rPr lang="en-US" altLang="zh-TW" sz="2800">
                <a:solidFill>
                  <a:schemeClr val="bg1"/>
                </a:solidFill>
              </a:rPr>
              <a:t>C</a:t>
            </a:r>
            <a:r>
              <a:rPr lang="en-US" altLang="zh-TW" sz="2800" baseline="-25000">
                <a:solidFill>
                  <a:schemeClr val="bg1"/>
                </a:solidFill>
              </a:rPr>
              <a:t>4</a:t>
            </a:r>
            <a:r>
              <a:rPr lang="en-US" altLang="zh-TW" sz="2800">
                <a:solidFill>
                  <a:schemeClr val="bg1"/>
                </a:solidFill>
              </a:rPr>
              <a:t>H</a:t>
            </a:r>
            <a:r>
              <a:rPr lang="en-US" altLang="zh-TW" sz="2800" baseline="-25000">
                <a:solidFill>
                  <a:schemeClr val="bg1"/>
                </a:solidFill>
              </a:rPr>
              <a:t>8</a:t>
            </a:r>
            <a:r>
              <a:rPr lang="en-US" altLang="zh-TW" sz="2800">
                <a:solidFill>
                  <a:schemeClr val="bg1"/>
                </a:solidFill>
              </a:rPr>
              <a:t>O</a:t>
            </a:r>
            <a:r>
              <a:rPr lang="en-US" altLang="zh-TW" sz="2800" baseline="-25000">
                <a:solidFill>
                  <a:schemeClr val="bg1"/>
                </a:solidFill>
              </a:rPr>
              <a:t>2</a:t>
            </a:r>
            <a:r>
              <a:rPr lang="en-US" altLang="zh-TW" sz="2800">
                <a:solidFill>
                  <a:schemeClr val="bg1"/>
                </a:solidFill>
              </a:rPr>
              <a:t>)</a:t>
            </a:r>
          </a:p>
        </p:txBody>
      </p:sp>
      <p:sp>
        <p:nvSpPr>
          <p:cNvPr id="17" name="矩形 9"/>
          <p:cNvSpPr>
            <a:spLocks noChangeArrowheads="1"/>
          </p:cNvSpPr>
          <p:nvPr/>
        </p:nvSpPr>
        <p:spPr bwMode="auto">
          <a:xfrm>
            <a:off x="2375397" y="6279976"/>
            <a:ext cx="895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t>丁酸</a:t>
            </a:r>
          </a:p>
        </p:txBody>
      </p:sp>
      <p:sp>
        <p:nvSpPr>
          <p:cNvPr id="18" name="矩形 10"/>
          <p:cNvSpPr>
            <a:spLocks noChangeArrowheads="1"/>
          </p:cNvSpPr>
          <p:nvPr/>
        </p:nvSpPr>
        <p:spPr bwMode="auto">
          <a:xfrm>
            <a:off x="6346875" y="6294263"/>
            <a:ext cx="16065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t>乙酸乙酯</a:t>
            </a:r>
          </a:p>
        </p:txBody>
      </p:sp>
      <p:pic>
        <p:nvPicPr>
          <p:cNvPr id="19"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43484" y="5271839"/>
            <a:ext cx="3541713" cy="96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80112" y="5271839"/>
            <a:ext cx="3230563" cy="96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01514991"/>
      </p:ext>
    </p:extLst>
  </p:cSld>
  <p:clrMapOvr>
    <a:masterClrMapping/>
  </p:clrMapOvr>
  <p:timing>
    <p:tnLst>
      <p:par>
        <p:cTn id="1" dur="indefinite" restart="never" nodeType="tmRoot"/>
      </p:par>
    </p:tnLst>
  </p:timing>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38"/>
          <p:cNvSpPr>
            <a:spLocks noChangeArrowheads="1"/>
          </p:cNvSpPr>
          <p:nvPr/>
        </p:nvSpPr>
        <p:spPr bwMode="auto">
          <a:xfrm>
            <a:off x="323528" y="1916832"/>
            <a:ext cx="842486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由於官能基異構體屬於不同的同系列，故它們的</a:t>
            </a:r>
            <a:r>
              <a:rPr lang="zh-TW" altLang="en-US" sz="3200" b="1" dirty="0">
                <a:solidFill>
                  <a:srgbClr val="3399FF"/>
                </a:solidFill>
              </a:rPr>
              <a:t>物理性質和化學性質都極為不同</a:t>
            </a:r>
            <a:r>
              <a:rPr lang="zh-TW" altLang="en-US" sz="2800" dirty="0"/>
              <a:t>。</a:t>
            </a:r>
            <a:endParaRPr kumimoji="0" lang="en-US" altLang="zh-TW" sz="2800" b="1" dirty="0">
              <a:solidFill>
                <a:srgbClr val="3399FF"/>
              </a:solidFill>
              <a:cs typeface="Arial" charset="0"/>
            </a:endParaRPr>
          </a:p>
        </p:txBody>
      </p:sp>
    </p:spTree>
    <p:extLst>
      <p:ext uri="{BB962C8B-B14F-4D97-AF65-F5344CB8AC3E}">
        <p14:creationId xmlns:p14="http://schemas.microsoft.com/office/powerpoint/2010/main" val="862549638"/>
      </p:ext>
    </p:extLst>
  </p:cSld>
  <p:clrMapOvr>
    <a:masterClrMapping/>
  </p:clrMapOvr>
  <p:timing>
    <p:tnLst>
      <p:par>
        <p:cTn id="1" dur="indefinite" restart="never" nodeType="tmRoot"/>
      </p:par>
    </p:tnLst>
  </p:timing>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a:spLocks noChangeArrowheads="1"/>
          </p:cNvSpPr>
          <p:nvPr/>
        </p:nvSpPr>
        <p:spPr bwMode="auto">
          <a:xfrm>
            <a:off x="1292721" y="3483074"/>
            <a:ext cx="3346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1338" indent="-54133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兩種立體異構：</a:t>
            </a:r>
            <a:endParaRPr lang="zh-TW" altLang="en-US" sz="2800" b="1">
              <a:solidFill>
                <a:srgbClr val="3399FF"/>
              </a:solidFill>
            </a:endParaRPr>
          </a:p>
        </p:txBody>
      </p:sp>
      <p:grpSp>
        <p:nvGrpSpPr>
          <p:cNvPr id="20488" name="Group 8"/>
          <p:cNvGrpSpPr>
            <a:grpSpLocks/>
          </p:cNvGrpSpPr>
          <p:nvPr/>
        </p:nvGrpSpPr>
        <p:grpSpPr bwMode="auto">
          <a:xfrm>
            <a:off x="828038" y="1705560"/>
            <a:ext cx="8064442" cy="1219384"/>
            <a:chOff x="158" y="663"/>
            <a:chExt cx="5352" cy="435"/>
          </a:xfrm>
        </p:grpSpPr>
        <p:sp>
          <p:nvSpPr>
            <p:cNvPr id="20491" name="AutoShape 9"/>
            <p:cNvSpPr>
              <a:spLocks noChangeArrowheads="1"/>
            </p:cNvSpPr>
            <p:nvPr/>
          </p:nvSpPr>
          <p:spPr bwMode="auto">
            <a:xfrm>
              <a:off x="158" y="663"/>
              <a:ext cx="5352" cy="43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20492" name="Text Box 10"/>
            <p:cNvSpPr txBox="1">
              <a:spLocks noChangeArrowheads="1"/>
            </p:cNvSpPr>
            <p:nvPr/>
          </p:nvSpPr>
          <p:spPr bwMode="auto">
            <a:xfrm>
              <a:off x="420" y="709"/>
              <a:ext cx="502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b="1"/>
                <a:t>立體異構 </a:t>
              </a:r>
              <a:r>
                <a:rPr lang="zh-TW" altLang="en-US" sz="2800"/>
                <a:t>是指化合物中原子的 </a:t>
              </a:r>
              <a:r>
                <a:rPr lang="zh-TW" altLang="en-US" sz="3200" b="1">
                  <a:solidFill>
                    <a:srgbClr val="3399FF"/>
                  </a:solidFill>
                </a:rPr>
                <a:t>連結次序相同</a:t>
              </a:r>
              <a:r>
                <a:rPr lang="zh-TW" altLang="en-US" sz="2800"/>
                <a:t>，但原子的 </a:t>
              </a:r>
              <a:r>
                <a:rPr lang="zh-TW" altLang="en-US" sz="3200" b="1">
                  <a:solidFill>
                    <a:srgbClr val="3399FF"/>
                  </a:solidFill>
                </a:rPr>
                <a:t>空間排列不同</a:t>
              </a:r>
              <a:r>
                <a:rPr lang="zh-TW" altLang="en-US" sz="2800" b="1"/>
                <a:t> </a:t>
              </a:r>
              <a:r>
                <a:rPr lang="zh-TW" altLang="en-US" sz="2800"/>
                <a:t>的現象。</a:t>
              </a:r>
              <a:endParaRPr lang="en-US" altLang="zh-TW" sz="2800">
                <a:cs typeface="Arial" charset="0"/>
              </a:endParaRPr>
            </a:p>
          </p:txBody>
        </p:sp>
      </p:grpSp>
      <p:sp>
        <p:nvSpPr>
          <p:cNvPr id="20484" name="矩形 4"/>
          <p:cNvSpPr>
            <a:spLocks noChangeArrowheads="1"/>
          </p:cNvSpPr>
          <p:nvPr/>
        </p:nvSpPr>
        <p:spPr bwMode="auto">
          <a:xfrm>
            <a:off x="284609" y="764704"/>
            <a:ext cx="3490913"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a:solidFill>
                  <a:srgbClr val="FF0000"/>
                </a:solidFill>
              </a:rPr>
              <a:t>(b)	</a:t>
            </a:r>
            <a:r>
              <a:rPr lang="zh-TW" altLang="en-US" sz="3200" b="1" u="sng">
                <a:solidFill>
                  <a:srgbClr val="FF0000"/>
                </a:solidFill>
              </a:rPr>
              <a:t>立體異構體</a:t>
            </a:r>
            <a:endParaRPr lang="zh-TW" altLang="en-US" sz="2800" b="1"/>
          </a:p>
        </p:txBody>
      </p:sp>
      <p:sp>
        <p:nvSpPr>
          <p:cNvPr id="7" name="Rectangle 19"/>
          <p:cNvSpPr>
            <a:spLocks noChangeArrowheads="1"/>
          </p:cNvSpPr>
          <p:nvPr/>
        </p:nvSpPr>
        <p:spPr bwMode="auto">
          <a:xfrm>
            <a:off x="1870571" y="4220815"/>
            <a:ext cx="52895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順</a:t>
            </a:r>
            <a:r>
              <a:rPr lang="en-US" altLang="zh-TW" sz="3200" b="1">
                <a:solidFill>
                  <a:srgbClr val="3399FF"/>
                </a:solidFill>
              </a:rPr>
              <a:t>-</a:t>
            </a:r>
            <a:r>
              <a:rPr lang="zh-TW" altLang="en-US" sz="3200" b="1">
                <a:solidFill>
                  <a:srgbClr val="3399FF"/>
                </a:solidFill>
              </a:rPr>
              <a:t>反異構</a:t>
            </a:r>
            <a:r>
              <a:rPr lang="zh-TW" altLang="en-US" sz="2800" b="1">
                <a:solidFill>
                  <a:srgbClr val="3399FF"/>
                </a:solidFill>
              </a:rPr>
              <a:t> </a:t>
            </a:r>
            <a:r>
              <a:rPr lang="en-US" altLang="zh-TW" sz="2800"/>
              <a:t>(</a:t>
            </a:r>
            <a:r>
              <a:rPr lang="zh-TW" altLang="en-US" sz="2800"/>
              <a:t>或稱 </a:t>
            </a:r>
            <a:r>
              <a:rPr lang="zh-TW" altLang="en-US" sz="3200" b="1">
                <a:solidFill>
                  <a:srgbClr val="3399FF"/>
                </a:solidFill>
              </a:rPr>
              <a:t>幾何異構</a:t>
            </a:r>
            <a:r>
              <a:rPr lang="en-US" altLang="zh-TW" sz="2800"/>
              <a:t>)</a:t>
            </a:r>
            <a:endParaRPr lang="en-US" altLang="zh-TW" sz="2800" baseline="-25000">
              <a:solidFill>
                <a:srgbClr val="3399FF"/>
              </a:solidFill>
            </a:endParaRPr>
          </a:p>
        </p:txBody>
      </p:sp>
      <p:sp>
        <p:nvSpPr>
          <p:cNvPr id="8" name="Rectangle 19"/>
          <p:cNvSpPr>
            <a:spLocks noChangeArrowheads="1"/>
          </p:cNvSpPr>
          <p:nvPr/>
        </p:nvSpPr>
        <p:spPr bwMode="auto">
          <a:xfrm>
            <a:off x="1870571" y="5009803"/>
            <a:ext cx="51450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533400" indent="-5334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3"/>
              </a:buBlip>
            </a:pPr>
            <a:r>
              <a:rPr lang="zh-TW" altLang="en-US" sz="3200" b="1">
                <a:solidFill>
                  <a:srgbClr val="3399FF"/>
                </a:solidFill>
              </a:rPr>
              <a:t>對映異構 </a:t>
            </a:r>
            <a:r>
              <a:rPr lang="zh-TW" altLang="en-US" sz="2800" b="1">
                <a:solidFill>
                  <a:srgbClr val="3399FF"/>
                </a:solidFill>
              </a:rPr>
              <a:t> </a:t>
            </a:r>
            <a:r>
              <a:rPr lang="en-US" altLang="zh-TW" sz="2800"/>
              <a:t>(</a:t>
            </a:r>
            <a:r>
              <a:rPr lang="zh-TW" altLang="en-US" sz="2800"/>
              <a:t>或稱 </a:t>
            </a:r>
            <a:r>
              <a:rPr lang="zh-TW" altLang="en-US" sz="3200" b="1">
                <a:solidFill>
                  <a:srgbClr val="3399FF"/>
                </a:solidFill>
              </a:rPr>
              <a:t>旋光異構</a:t>
            </a:r>
            <a:r>
              <a:rPr lang="en-US" altLang="zh-TW" sz="2800"/>
              <a:t>)</a:t>
            </a:r>
            <a:endParaRPr lang="en-US" altLang="zh-TW" sz="2800">
              <a:solidFill>
                <a:srgbClr val="3399FF"/>
              </a:solidFill>
            </a:endParaRPr>
          </a:p>
        </p:txBody>
      </p:sp>
    </p:spTree>
    <p:extLst>
      <p:ext uri="{BB962C8B-B14F-4D97-AF65-F5344CB8AC3E}">
        <p14:creationId xmlns:p14="http://schemas.microsoft.com/office/powerpoint/2010/main" val="10863612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8"/>
          <p:cNvSpPr>
            <a:spLocks noChangeArrowheads="1"/>
          </p:cNvSpPr>
          <p:nvPr/>
        </p:nvSpPr>
        <p:spPr bwMode="auto">
          <a:xfrm>
            <a:off x="250825" y="1337395"/>
            <a:ext cx="2305050"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r>
              <a:rPr lang="zh-TW" altLang="en-US" sz="3200" b="1" dirty="0" smtClean="0">
                <a:solidFill>
                  <a:srgbClr val="800080"/>
                </a:solidFill>
              </a:rPr>
              <a:t>同位素</a:t>
            </a:r>
            <a:endParaRPr lang="en-US" altLang="zh-TW" sz="3200" b="1" dirty="0">
              <a:solidFill>
                <a:srgbClr val="800080"/>
              </a:solidFill>
            </a:endParaRPr>
          </a:p>
        </p:txBody>
      </p:sp>
      <p:sp>
        <p:nvSpPr>
          <p:cNvPr id="88068" name="矩形 5"/>
          <p:cNvSpPr>
            <a:spLocks noChangeArrowheads="1"/>
          </p:cNvSpPr>
          <p:nvPr/>
        </p:nvSpPr>
        <p:spPr bwMode="auto">
          <a:xfrm>
            <a:off x="250825" y="2723058"/>
            <a:ext cx="8858250" cy="15700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42925" indent="-542925">
              <a:defRPr kumimoji="1">
                <a:solidFill>
                  <a:schemeClr val="tx1"/>
                </a:solidFill>
                <a:latin typeface="Arial" charset="0"/>
                <a:ea typeface="新細明體" pitchFamily="18" charset="-120"/>
              </a:defRPr>
            </a:lvl1pPr>
            <a:lvl2pPr marL="742950" indent="-285750">
              <a:defRPr kumimoji="1">
                <a:solidFill>
                  <a:schemeClr val="tx1"/>
                </a:solidFill>
                <a:latin typeface="Arial" charset="0"/>
                <a:ea typeface="新細明體" pitchFamily="18" charset="-120"/>
              </a:defRPr>
            </a:lvl2pPr>
            <a:lvl3pPr marL="1143000" indent="-228600">
              <a:defRPr kumimoji="1">
                <a:solidFill>
                  <a:schemeClr val="tx1"/>
                </a:solidFill>
                <a:latin typeface="Arial" charset="0"/>
                <a:ea typeface="新細明體" pitchFamily="18" charset="-120"/>
              </a:defRPr>
            </a:lvl3pPr>
            <a:lvl4pPr marL="1600200" indent="-228600">
              <a:defRPr kumimoji="1">
                <a:solidFill>
                  <a:schemeClr val="tx1"/>
                </a:solidFill>
                <a:latin typeface="Arial" charset="0"/>
                <a:ea typeface="新細明體" pitchFamily="18" charset="-120"/>
              </a:defRPr>
            </a:lvl4pPr>
            <a:lvl5pPr marL="2057400" indent="-228600">
              <a:defRPr kumimoji="1">
                <a:solidFill>
                  <a:schemeClr val="tx1"/>
                </a:solidFill>
                <a:latin typeface="Arial"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charset="0"/>
                <a:ea typeface="新細明體" pitchFamily="18" charset="-120"/>
              </a:defRPr>
            </a:lvl9pPr>
          </a:lstStyle>
          <a:p>
            <a:pPr eaLnBrk="1" hangingPunct="1">
              <a:lnSpc>
                <a:spcPct val="150000"/>
              </a:lnSpc>
              <a:buFontTx/>
              <a:buBlip>
                <a:blip r:embed="rId2"/>
              </a:buBlip>
            </a:pPr>
            <a:r>
              <a:rPr lang="zh-TW" altLang="en-US" sz="3200" b="1" u="sng">
                <a:solidFill>
                  <a:srgbClr val="FF0000"/>
                </a:solidFill>
                <a:latin typeface="Times New Roman" pitchFamily="18" charset="0"/>
              </a:rPr>
              <a:t>原子序相同，但 質量數不同</a:t>
            </a:r>
            <a:r>
              <a:rPr lang="zh-TW" altLang="en-US" sz="2800" b="1">
                <a:latin typeface="Times New Roman" pitchFamily="18" charset="0"/>
              </a:rPr>
              <a:t>（</a:t>
            </a:r>
            <a:r>
              <a:rPr lang="zh-TW" altLang="en-US" sz="2800">
                <a:latin typeface="Times New Roman" pitchFamily="18" charset="0"/>
              </a:rPr>
              <a:t>或質子數目相同但中子數目不同</a:t>
            </a:r>
            <a:r>
              <a:rPr lang="zh-TW" altLang="en-US" sz="2800" b="1">
                <a:latin typeface="Times New Roman" pitchFamily="18" charset="0"/>
              </a:rPr>
              <a:t>）</a:t>
            </a:r>
            <a:r>
              <a:rPr lang="zh-TW" altLang="en-US" sz="2800">
                <a:latin typeface="Times New Roman" pitchFamily="18" charset="0"/>
              </a:rPr>
              <a:t>的原子 稱為 </a:t>
            </a:r>
            <a:r>
              <a:rPr lang="zh-TW" altLang="en-US" sz="3200" b="1">
                <a:solidFill>
                  <a:srgbClr val="00B0F0"/>
                </a:solidFill>
              </a:rPr>
              <a:t>同位素</a:t>
            </a:r>
            <a:r>
              <a:rPr lang="zh-TW" altLang="en-US" sz="2800">
                <a:latin typeface="Times New Roman" pitchFamily="18" charset="0"/>
              </a:rPr>
              <a:t> 。</a:t>
            </a:r>
          </a:p>
        </p:txBody>
      </p:sp>
    </p:spTree>
    <p:extLst>
      <p:ext uri="{BB962C8B-B14F-4D97-AF65-F5344CB8AC3E}">
        <p14:creationId xmlns:p14="http://schemas.microsoft.com/office/powerpoint/2010/main" val="2625471613"/>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3"/>
          <p:cNvSpPr>
            <a:spLocks noChangeArrowheads="1"/>
          </p:cNvSpPr>
          <p:nvPr/>
        </p:nvSpPr>
        <p:spPr bwMode="auto">
          <a:xfrm>
            <a:off x="647749" y="549275"/>
            <a:ext cx="4932363"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90575" indent="-790575">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b="1" dirty="0" smtClean="0">
                <a:solidFill>
                  <a:srgbClr val="800080"/>
                </a:solidFill>
              </a:rPr>
              <a:t>相對</a:t>
            </a:r>
            <a:r>
              <a:rPr lang="zh-TW" altLang="en-US" b="1" dirty="0">
                <a:solidFill>
                  <a:srgbClr val="800080"/>
                </a:solidFill>
              </a:rPr>
              <a:t>分子質量和式量</a:t>
            </a:r>
          </a:p>
        </p:txBody>
      </p:sp>
      <p:sp>
        <p:nvSpPr>
          <p:cNvPr id="9" name="AutoShape 17"/>
          <p:cNvSpPr>
            <a:spLocks noChangeArrowheads="1"/>
          </p:cNvSpPr>
          <p:nvPr/>
        </p:nvSpPr>
        <p:spPr bwMode="auto">
          <a:xfrm>
            <a:off x="568325" y="1844824"/>
            <a:ext cx="8035925" cy="1655762"/>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1800" b="0"/>
          </a:p>
        </p:txBody>
      </p:sp>
      <p:sp>
        <p:nvSpPr>
          <p:cNvPr id="10" name="Text Box 18"/>
          <p:cNvSpPr txBox="1">
            <a:spLocks noChangeArrowheads="1"/>
          </p:cNvSpPr>
          <p:nvPr/>
        </p:nvSpPr>
        <p:spPr bwMode="auto">
          <a:xfrm>
            <a:off x="1044575" y="2132161"/>
            <a:ext cx="30956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50000"/>
              </a:spcBef>
              <a:buFontTx/>
              <a:buNone/>
            </a:pPr>
            <a:r>
              <a:rPr lang="zh-TW" altLang="en-US" sz="2800" b="0" dirty="0"/>
              <a:t>元素或化合物的 </a:t>
            </a:r>
            <a:r>
              <a:rPr lang="zh-TW" altLang="en-US" dirty="0">
                <a:solidFill>
                  <a:srgbClr val="0066CC"/>
                </a:solidFill>
              </a:rPr>
              <a:t>相對分子質量</a:t>
            </a:r>
            <a:endParaRPr lang="en-US" altLang="zh-TW" dirty="0">
              <a:solidFill>
                <a:srgbClr val="0066CC"/>
              </a:solidFill>
              <a:cs typeface="Arial" pitchFamily="34" charset="0"/>
            </a:endParaRPr>
          </a:p>
        </p:txBody>
      </p:sp>
      <p:sp>
        <p:nvSpPr>
          <p:cNvPr id="11" name="Text Box 18"/>
          <p:cNvSpPr txBox="1">
            <a:spLocks noChangeArrowheads="1"/>
          </p:cNvSpPr>
          <p:nvPr/>
        </p:nvSpPr>
        <p:spPr bwMode="auto">
          <a:xfrm>
            <a:off x="4572000" y="1979761"/>
            <a:ext cx="3817938"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800" b="0"/>
              <a:t>該元素或化合物的一個分子中各原子的相對原子質量的 </a:t>
            </a:r>
            <a:r>
              <a:rPr lang="zh-TW" altLang="en-US">
                <a:solidFill>
                  <a:srgbClr val="0066CC"/>
                </a:solidFill>
              </a:rPr>
              <a:t>總和</a:t>
            </a:r>
            <a:endParaRPr lang="en-US" altLang="zh-TW">
              <a:solidFill>
                <a:srgbClr val="0066CC"/>
              </a:solidFill>
              <a:cs typeface="Arial" pitchFamily="34" charset="0"/>
            </a:endParaRPr>
          </a:p>
        </p:txBody>
      </p:sp>
      <p:sp>
        <p:nvSpPr>
          <p:cNvPr id="12" name="文字方塊 12"/>
          <p:cNvSpPr txBox="1">
            <a:spLocks noChangeArrowheads="1"/>
          </p:cNvSpPr>
          <p:nvPr/>
        </p:nvSpPr>
        <p:spPr bwMode="auto">
          <a:xfrm>
            <a:off x="3924300" y="2421086"/>
            <a:ext cx="3921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800" b="0"/>
              <a:t>=</a:t>
            </a:r>
            <a:endParaRPr lang="zh-TW" altLang="en-US" sz="2800" b="0"/>
          </a:p>
        </p:txBody>
      </p:sp>
      <p:grpSp>
        <p:nvGrpSpPr>
          <p:cNvPr id="13" name="Group 27"/>
          <p:cNvGrpSpPr>
            <a:grpSpLocks/>
          </p:cNvGrpSpPr>
          <p:nvPr/>
        </p:nvGrpSpPr>
        <p:grpSpPr bwMode="auto">
          <a:xfrm>
            <a:off x="611385" y="4019004"/>
            <a:ext cx="3240088" cy="720725"/>
            <a:chOff x="113" y="662"/>
            <a:chExt cx="5444" cy="1044"/>
          </a:xfrm>
        </p:grpSpPr>
        <p:sp>
          <p:nvSpPr>
            <p:cNvPr id="14" name="AutoShape 28"/>
            <p:cNvSpPr>
              <a:spLocks noChangeArrowheads="1"/>
            </p:cNvSpPr>
            <p:nvPr/>
          </p:nvSpPr>
          <p:spPr bwMode="auto">
            <a:xfrm>
              <a:off x="113" y="662"/>
              <a:ext cx="5444" cy="1044"/>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1800"/>
            </a:p>
          </p:txBody>
        </p:sp>
        <p:sp>
          <p:nvSpPr>
            <p:cNvPr id="15" name="Rectangle 29"/>
            <p:cNvSpPr>
              <a:spLocks noChangeArrowheads="1"/>
            </p:cNvSpPr>
            <p:nvPr/>
          </p:nvSpPr>
          <p:spPr bwMode="auto">
            <a:xfrm>
              <a:off x="525" y="708"/>
              <a:ext cx="4784" cy="839"/>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a:solidFill>
                    <a:schemeClr val="bg1"/>
                  </a:solidFill>
                </a:rPr>
                <a:t>例子：水 </a:t>
              </a:r>
              <a:r>
                <a:rPr lang="en-US" altLang="zh-TW">
                  <a:solidFill>
                    <a:schemeClr val="bg1"/>
                  </a:solidFill>
                </a:rPr>
                <a:t>(H</a:t>
              </a:r>
              <a:r>
                <a:rPr lang="en-US" altLang="zh-TW" baseline="-25000">
                  <a:solidFill>
                    <a:schemeClr val="bg1"/>
                  </a:solidFill>
                </a:rPr>
                <a:t>2</a:t>
              </a:r>
              <a:r>
                <a:rPr lang="en-US" altLang="zh-TW">
                  <a:solidFill>
                    <a:schemeClr val="bg1"/>
                  </a:solidFill>
                </a:rPr>
                <a:t>O)</a:t>
              </a:r>
            </a:p>
          </p:txBody>
        </p:sp>
      </p:grpSp>
      <p:sp>
        <p:nvSpPr>
          <p:cNvPr id="16" name="矩形 22"/>
          <p:cNvSpPr>
            <a:spLocks noChangeArrowheads="1"/>
          </p:cNvSpPr>
          <p:nvPr/>
        </p:nvSpPr>
        <p:spPr bwMode="auto">
          <a:xfrm>
            <a:off x="1044773" y="4955629"/>
            <a:ext cx="7345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800" b="0"/>
              <a:t>H</a:t>
            </a:r>
            <a:r>
              <a:rPr lang="en-US" altLang="zh-TW" sz="2800" b="0" baseline="-25000"/>
              <a:t>2</a:t>
            </a:r>
            <a:r>
              <a:rPr lang="en-US" altLang="zh-TW" sz="2800" b="0"/>
              <a:t>O </a:t>
            </a:r>
            <a:r>
              <a:rPr lang="zh-TW" altLang="en-US" sz="2800" b="0"/>
              <a:t>的相對分子質量</a:t>
            </a:r>
            <a:r>
              <a:rPr lang="en-US" altLang="zh-TW" sz="2800" b="0"/>
              <a:t> = 1.0 × 2 + 16.0 = 18.0</a:t>
            </a:r>
            <a:endParaRPr lang="zh-TW" altLang="en-US" sz="2800" b="0"/>
          </a:p>
        </p:txBody>
      </p:sp>
      <p:sp>
        <p:nvSpPr>
          <p:cNvPr id="17" name="矩形 23"/>
          <p:cNvSpPr>
            <a:spLocks noChangeArrowheads="1"/>
          </p:cNvSpPr>
          <p:nvPr/>
        </p:nvSpPr>
        <p:spPr bwMode="auto">
          <a:xfrm>
            <a:off x="3637160" y="5797004"/>
            <a:ext cx="22320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1800" b="0">
                <a:solidFill>
                  <a:srgbClr val="3399FF"/>
                </a:solidFill>
              </a:rPr>
              <a:t>氫的相對原子質量</a:t>
            </a:r>
          </a:p>
        </p:txBody>
      </p:sp>
      <p:sp>
        <p:nvSpPr>
          <p:cNvPr id="18" name="矩形 24"/>
          <p:cNvSpPr>
            <a:spLocks noChangeArrowheads="1"/>
          </p:cNvSpPr>
          <p:nvPr/>
        </p:nvSpPr>
        <p:spPr bwMode="auto">
          <a:xfrm>
            <a:off x="6416873" y="5797004"/>
            <a:ext cx="21875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1800" b="0">
                <a:solidFill>
                  <a:srgbClr val="3399FF"/>
                </a:solidFill>
              </a:rPr>
              <a:t>氧的相對原子質量</a:t>
            </a:r>
          </a:p>
        </p:txBody>
      </p:sp>
      <p:sp>
        <p:nvSpPr>
          <p:cNvPr id="19" name="Line 24"/>
          <p:cNvSpPr>
            <a:spLocks noChangeShapeType="1"/>
          </p:cNvSpPr>
          <p:nvPr/>
        </p:nvSpPr>
        <p:spPr bwMode="auto">
          <a:xfrm>
            <a:off x="6645473" y="5365204"/>
            <a:ext cx="504825" cy="431800"/>
          </a:xfrm>
          <a:prstGeom prst="line">
            <a:avLst/>
          </a:prstGeom>
          <a:noFill/>
          <a:ln w="31750">
            <a:solidFill>
              <a:srgbClr val="FF7C80"/>
            </a:solidFill>
            <a:round/>
            <a:headEnd type="arrow" w="med" len="med"/>
            <a:tailEnd/>
          </a:ln>
          <a:extLst>
            <a:ext uri="{909E8E84-426E-40DD-AFC4-6F175D3DCCD1}">
              <a14:hiddenFill xmlns:a14="http://schemas.microsoft.com/office/drawing/2010/main">
                <a:noFill/>
              </a14:hiddenFill>
            </a:ext>
          </a:extLst>
        </p:spPr>
        <p:txBody>
          <a:bodyPr/>
          <a:lstStyle/>
          <a:p>
            <a:endParaRPr lang="zh-HK" altLang="en-US"/>
          </a:p>
        </p:txBody>
      </p:sp>
      <p:sp>
        <p:nvSpPr>
          <p:cNvPr id="20" name="Line 29"/>
          <p:cNvSpPr>
            <a:spLocks noChangeShapeType="1"/>
          </p:cNvSpPr>
          <p:nvPr/>
        </p:nvSpPr>
        <p:spPr bwMode="auto">
          <a:xfrm flipH="1">
            <a:off x="4572198" y="5365204"/>
            <a:ext cx="503237" cy="431800"/>
          </a:xfrm>
          <a:prstGeom prst="line">
            <a:avLst/>
          </a:prstGeom>
          <a:noFill/>
          <a:ln w="31750">
            <a:solidFill>
              <a:srgbClr val="FF7C80"/>
            </a:solidFill>
            <a:round/>
            <a:headEnd type="arrow" w="med" len="med"/>
            <a:tailEnd/>
          </a:ln>
          <a:extLst>
            <a:ext uri="{909E8E84-426E-40DD-AFC4-6F175D3DCCD1}">
              <a14:hiddenFill xmlns:a14="http://schemas.microsoft.com/office/drawing/2010/main">
                <a:noFill/>
              </a14:hiddenFill>
            </a:ext>
          </a:extLst>
        </p:spPr>
        <p:txBody>
          <a:bodyPr/>
          <a:lstStyle/>
          <a:p>
            <a:endParaRPr lang="zh-HK" altLang="en-US"/>
          </a:p>
        </p:txBody>
      </p:sp>
    </p:spTree>
    <p:extLst>
      <p:ext uri="{BB962C8B-B14F-4D97-AF65-F5344CB8AC3E}">
        <p14:creationId xmlns:p14="http://schemas.microsoft.com/office/powerpoint/2010/main" val="646555107"/>
      </p:ext>
    </p:extLst>
  </p:cSld>
  <p:clrMapOvr>
    <a:masterClrMapping/>
  </p:clrMapOvr>
  <p:timing>
    <p:tnLst>
      <p:par>
        <p:cTn id="1" dur="indefinite" restart="never" nodeType="tmRoot"/>
      </p:par>
    </p:tnLst>
  </p:timing>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4"/>
          <p:cNvSpPr>
            <a:spLocks noChangeArrowheads="1"/>
          </p:cNvSpPr>
          <p:nvPr/>
        </p:nvSpPr>
        <p:spPr bwMode="auto">
          <a:xfrm>
            <a:off x="395288" y="261938"/>
            <a:ext cx="2879725" cy="5699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23900" indent="-723900">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100" b="1">
                <a:solidFill>
                  <a:srgbClr val="FF0000"/>
                </a:solidFill>
                <a:latin typeface="Calibri" pitchFamily="34" charset="0"/>
              </a:rPr>
              <a:t>(1)	</a:t>
            </a:r>
            <a:r>
              <a:rPr lang="zh-TW" altLang="en-US" sz="3100" b="1" u="sng">
                <a:solidFill>
                  <a:srgbClr val="FF0000"/>
                </a:solidFill>
                <a:latin typeface="Calibri" pitchFamily="34" charset="0"/>
              </a:rPr>
              <a:t>順</a:t>
            </a:r>
            <a:r>
              <a:rPr lang="en-US" altLang="zh-TW" sz="3100" b="1" u="sng">
                <a:solidFill>
                  <a:srgbClr val="FF0000"/>
                </a:solidFill>
                <a:latin typeface="Calibri" pitchFamily="34" charset="0"/>
              </a:rPr>
              <a:t>–</a:t>
            </a:r>
            <a:r>
              <a:rPr lang="zh-TW" altLang="en-US" sz="3100" b="1" u="sng">
                <a:solidFill>
                  <a:srgbClr val="FF0000"/>
                </a:solidFill>
                <a:latin typeface="Calibri" pitchFamily="34" charset="0"/>
              </a:rPr>
              <a:t>反異構</a:t>
            </a:r>
            <a:endParaRPr lang="en-US" altLang="zh-TW" sz="3100" b="1" u="sng">
              <a:solidFill>
                <a:srgbClr val="FF0000"/>
              </a:solidFill>
              <a:latin typeface="Calibri" pitchFamily="34" charset="0"/>
            </a:endParaRPr>
          </a:p>
        </p:txBody>
      </p:sp>
      <p:sp>
        <p:nvSpPr>
          <p:cNvPr id="21516" name="Rectangle 18"/>
          <p:cNvSpPr>
            <a:spLocks noChangeArrowheads="1"/>
          </p:cNvSpPr>
          <p:nvPr/>
        </p:nvSpPr>
        <p:spPr bwMode="auto">
          <a:xfrm>
            <a:off x="3203575" y="260350"/>
            <a:ext cx="3097213"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a:t>(</a:t>
            </a:r>
            <a:r>
              <a:rPr lang="zh-TW" altLang="en-US" sz="3200"/>
              <a:t>或稱 </a:t>
            </a:r>
            <a:r>
              <a:rPr lang="zh-TW" altLang="en-US" sz="3200" b="1" u="sng">
                <a:solidFill>
                  <a:srgbClr val="FF0000"/>
                </a:solidFill>
              </a:rPr>
              <a:t>幾何異構</a:t>
            </a:r>
            <a:r>
              <a:rPr lang="en-US" altLang="zh-TW" sz="3200"/>
              <a:t>)</a:t>
            </a:r>
          </a:p>
        </p:txBody>
      </p:sp>
      <p:pic>
        <p:nvPicPr>
          <p:cNvPr id="16"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93283" y="4427240"/>
            <a:ext cx="1985962" cy="150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 name="直線接點 16"/>
          <p:cNvCxnSpPr/>
          <p:nvPr/>
        </p:nvCxnSpPr>
        <p:spPr>
          <a:xfrm>
            <a:off x="5202808" y="5197177"/>
            <a:ext cx="2368550" cy="0"/>
          </a:xfrm>
          <a:prstGeom prst="line">
            <a:avLst/>
          </a:prstGeom>
          <a:ln>
            <a:prstDash val="dash"/>
          </a:ln>
        </p:spPr>
        <p:style>
          <a:lnRef idx="2">
            <a:schemeClr val="accent1"/>
          </a:lnRef>
          <a:fillRef idx="0">
            <a:schemeClr val="accent1"/>
          </a:fillRef>
          <a:effectRef idx="1">
            <a:schemeClr val="accent1"/>
          </a:effectRef>
          <a:fontRef idx="minor">
            <a:schemeClr val="tx1"/>
          </a:fontRef>
        </p:style>
      </p:cxnSp>
      <p:sp>
        <p:nvSpPr>
          <p:cNvPr id="18" name="矩形 11"/>
          <p:cNvSpPr>
            <a:spLocks noChangeArrowheads="1"/>
          </p:cNvSpPr>
          <p:nvPr/>
        </p:nvSpPr>
        <p:spPr bwMode="auto">
          <a:xfrm>
            <a:off x="7596758" y="5003502"/>
            <a:ext cx="16557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C=C</a:t>
            </a:r>
            <a:r>
              <a:rPr lang="zh-TW" altLang="en-US" sz="2000"/>
              <a:t>鍵的軸</a:t>
            </a:r>
          </a:p>
        </p:txBody>
      </p:sp>
      <p:grpSp>
        <p:nvGrpSpPr>
          <p:cNvPr id="19" name="Group 26"/>
          <p:cNvGrpSpPr>
            <a:grpSpLocks/>
          </p:cNvGrpSpPr>
          <p:nvPr/>
        </p:nvGrpSpPr>
        <p:grpSpPr bwMode="auto">
          <a:xfrm>
            <a:off x="467295" y="4427240"/>
            <a:ext cx="3943350" cy="2138362"/>
            <a:chOff x="158" y="2069"/>
            <a:chExt cx="2484" cy="1347"/>
          </a:xfrm>
        </p:grpSpPr>
        <p:pic>
          <p:nvPicPr>
            <p:cNvPr id="20"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56" y="2069"/>
              <a:ext cx="1388" cy="1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 name="直線接點 20"/>
            <p:cNvCxnSpPr/>
            <p:nvPr/>
          </p:nvCxnSpPr>
          <p:spPr>
            <a:xfrm>
              <a:off x="1130" y="2554"/>
              <a:ext cx="1512" cy="0"/>
            </a:xfrm>
            <a:prstGeom prst="line">
              <a:avLst/>
            </a:prstGeom>
            <a:ln>
              <a:prstDash val="dash"/>
            </a:ln>
          </p:spPr>
          <p:style>
            <a:lnRef idx="2">
              <a:schemeClr val="accent1"/>
            </a:lnRef>
            <a:fillRef idx="0">
              <a:schemeClr val="accent1"/>
            </a:fillRef>
            <a:effectRef idx="1">
              <a:schemeClr val="accent1"/>
            </a:effectRef>
            <a:fontRef idx="minor">
              <a:schemeClr val="tx1"/>
            </a:fontRef>
          </p:style>
        </p:cxnSp>
        <p:sp>
          <p:nvSpPr>
            <p:cNvPr id="22" name="矩形 12"/>
            <p:cNvSpPr>
              <a:spLocks noChangeArrowheads="1"/>
            </p:cNvSpPr>
            <p:nvPr/>
          </p:nvSpPr>
          <p:spPr bwMode="auto">
            <a:xfrm>
              <a:off x="158" y="2426"/>
              <a:ext cx="9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C=C</a:t>
              </a:r>
              <a:r>
                <a:rPr lang="zh-TW" altLang="en-US" sz="2000"/>
                <a:t>鍵的軸</a:t>
              </a:r>
            </a:p>
          </p:txBody>
        </p:sp>
        <p:sp>
          <p:nvSpPr>
            <p:cNvPr id="23" name="矩形 16"/>
            <p:cNvSpPr>
              <a:spLocks noChangeArrowheads="1"/>
            </p:cNvSpPr>
            <p:nvPr/>
          </p:nvSpPr>
          <p:spPr bwMode="auto">
            <a:xfrm>
              <a:off x="1156" y="3166"/>
              <a:ext cx="31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(a)</a:t>
              </a:r>
              <a:endParaRPr lang="zh-TW" altLang="en-US" sz="2000"/>
            </a:p>
          </p:txBody>
        </p:sp>
      </p:grpSp>
      <p:sp>
        <p:nvSpPr>
          <p:cNvPr id="24" name="矩形 17"/>
          <p:cNvSpPr>
            <a:spLocks noChangeArrowheads="1"/>
          </p:cNvSpPr>
          <p:nvPr/>
        </p:nvSpPr>
        <p:spPr bwMode="auto">
          <a:xfrm>
            <a:off x="5158358" y="6168727"/>
            <a:ext cx="4937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2000"/>
              <a:t>(b)</a:t>
            </a:r>
            <a:endParaRPr lang="zh-TW" altLang="en-US" sz="2000"/>
          </a:p>
        </p:txBody>
      </p:sp>
      <p:sp>
        <p:nvSpPr>
          <p:cNvPr id="25" name="Rectangle 38"/>
          <p:cNvSpPr>
            <a:spLocks noChangeArrowheads="1"/>
          </p:cNvSpPr>
          <p:nvPr/>
        </p:nvSpPr>
        <p:spPr bwMode="auto">
          <a:xfrm>
            <a:off x="394270" y="2461915"/>
            <a:ext cx="803116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3200" b="1">
                <a:solidFill>
                  <a:srgbClr val="3399FF"/>
                </a:solidFill>
              </a:rPr>
              <a:t>順式異構體</a:t>
            </a:r>
            <a:r>
              <a:rPr lang="zh-TW" altLang="en-US" sz="2800"/>
              <a:t>：兩個氯原子位於雙鍵的 </a:t>
            </a:r>
            <a:r>
              <a:rPr lang="zh-TW" altLang="en-US" sz="3200" b="1">
                <a:solidFill>
                  <a:srgbClr val="3399FF"/>
                </a:solidFill>
              </a:rPr>
              <a:t>同一方</a:t>
            </a:r>
            <a:r>
              <a:rPr lang="en-US" altLang="zh-TW" sz="2800"/>
              <a:t>(</a:t>
            </a:r>
            <a:r>
              <a:rPr lang="zh-TW" altLang="en-US" sz="2800"/>
              <a:t>被 </a:t>
            </a:r>
            <a:r>
              <a:rPr lang="en-US" altLang="zh-TW" sz="2800"/>
              <a:t>C=C </a:t>
            </a:r>
            <a:r>
              <a:rPr lang="zh-TW" altLang="en-US" sz="2800"/>
              <a:t>鍵的軸分隔着</a:t>
            </a:r>
            <a:r>
              <a:rPr lang="en-US" altLang="zh-TW" sz="2800"/>
              <a:t>)</a:t>
            </a:r>
            <a:r>
              <a:rPr lang="zh-TW" altLang="en-US" sz="2800"/>
              <a:t> 。</a:t>
            </a:r>
            <a:endParaRPr kumimoji="0" lang="en-US" altLang="zh-TW" sz="2800">
              <a:solidFill>
                <a:srgbClr val="3399FF"/>
              </a:solidFill>
              <a:cs typeface="Arial" charset="0"/>
            </a:endParaRPr>
          </a:p>
        </p:txBody>
      </p:sp>
      <p:sp>
        <p:nvSpPr>
          <p:cNvPr id="26" name="Rectangle 38"/>
          <p:cNvSpPr>
            <a:spLocks noChangeArrowheads="1"/>
          </p:cNvSpPr>
          <p:nvPr/>
        </p:nvSpPr>
        <p:spPr bwMode="auto">
          <a:xfrm>
            <a:off x="394270" y="3541415"/>
            <a:ext cx="86423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4"/>
              </a:buBlip>
            </a:pPr>
            <a:r>
              <a:rPr lang="zh-TW" altLang="en-US" sz="3200" b="1">
                <a:solidFill>
                  <a:srgbClr val="3399FF"/>
                </a:solidFill>
              </a:rPr>
              <a:t>反式異構體</a:t>
            </a:r>
            <a:r>
              <a:rPr lang="zh-TW" altLang="en-US" sz="2800"/>
              <a:t>：兩個氯原子位於雙鍵的 </a:t>
            </a:r>
            <a:r>
              <a:rPr lang="zh-TW" altLang="en-US" sz="3200" b="1">
                <a:solidFill>
                  <a:srgbClr val="3399FF"/>
                </a:solidFill>
              </a:rPr>
              <a:t>兩方</a:t>
            </a:r>
            <a:r>
              <a:rPr lang="zh-TW" altLang="en-US" sz="2800"/>
              <a:t>。</a:t>
            </a:r>
            <a:endParaRPr kumimoji="0" lang="en-US" altLang="zh-TW" sz="2800">
              <a:solidFill>
                <a:srgbClr val="3399FF"/>
              </a:solidFill>
              <a:cs typeface="Arial" charset="0"/>
            </a:endParaRPr>
          </a:p>
        </p:txBody>
      </p:sp>
      <p:sp>
        <p:nvSpPr>
          <p:cNvPr id="27" name="矩形 26"/>
          <p:cNvSpPr>
            <a:spLocks noChangeArrowheads="1"/>
          </p:cNvSpPr>
          <p:nvPr/>
        </p:nvSpPr>
        <p:spPr bwMode="auto">
          <a:xfrm>
            <a:off x="2483420" y="6136977"/>
            <a:ext cx="17240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順式異構體</a:t>
            </a:r>
            <a:endParaRPr lang="zh-HK" altLang="en-US" sz="2400"/>
          </a:p>
        </p:txBody>
      </p:sp>
      <p:sp>
        <p:nvSpPr>
          <p:cNvPr id="28" name="矩形 27"/>
          <p:cNvSpPr>
            <a:spLocks noChangeArrowheads="1"/>
          </p:cNvSpPr>
          <p:nvPr/>
        </p:nvSpPr>
        <p:spPr bwMode="auto">
          <a:xfrm>
            <a:off x="5579045" y="6133802"/>
            <a:ext cx="17240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b="1">
                <a:solidFill>
                  <a:srgbClr val="3399FF"/>
                </a:solidFill>
              </a:rPr>
              <a:t>反式異構體</a:t>
            </a:r>
            <a:endParaRPr lang="zh-HK" altLang="en-US" sz="2400"/>
          </a:p>
        </p:txBody>
      </p:sp>
      <p:grpSp>
        <p:nvGrpSpPr>
          <p:cNvPr id="29" name="Group 8"/>
          <p:cNvGrpSpPr>
            <a:grpSpLocks/>
          </p:cNvGrpSpPr>
          <p:nvPr/>
        </p:nvGrpSpPr>
        <p:grpSpPr bwMode="auto">
          <a:xfrm>
            <a:off x="468370" y="1052736"/>
            <a:ext cx="8064443" cy="1218964"/>
            <a:chOff x="158" y="663"/>
            <a:chExt cx="5352" cy="435"/>
          </a:xfrm>
        </p:grpSpPr>
        <p:sp>
          <p:nvSpPr>
            <p:cNvPr id="30" name="AutoShape 9"/>
            <p:cNvSpPr>
              <a:spLocks noChangeArrowheads="1"/>
            </p:cNvSpPr>
            <p:nvPr/>
          </p:nvSpPr>
          <p:spPr bwMode="auto">
            <a:xfrm>
              <a:off x="158" y="663"/>
              <a:ext cx="5352" cy="43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31" name="Text Box 10"/>
            <p:cNvSpPr txBox="1">
              <a:spLocks noChangeArrowheads="1"/>
            </p:cNvSpPr>
            <p:nvPr/>
          </p:nvSpPr>
          <p:spPr bwMode="auto">
            <a:xfrm>
              <a:off x="420" y="709"/>
              <a:ext cx="502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800"/>
                <a:t>若立體異構體 </a:t>
              </a:r>
              <a:r>
                <a:rPr lang="zh-TW" altLang="en-US" sz="3200" b="1">
                  <a:solidFill>
                    <a:srgbClr val="3399FF"/>
                  </a:solidFill>
                </a:rPr>
                <a:t>不能依 碳</a:t>
              </a:r>
              <a:r>
                <a:rPr lang="en-US" altLang="zh-TW" sz="3200" b="1">
                  <a:solidFill>
                    <a:srgbClr val="3399FF"/>
                  </a:solidFill>
                </a:rPr>
                <a:t>-</a:t>
              </a:r>
              <a:r>
                <a:rPr lang="zh-TW" altLang="en-US" sz="3200" b="1">
                  <a:solidFill>
                    <a:srgbClr val="3399FF"/>
                  </a:solidFill>
                </a:rPr>
                <a:t>碳雙鍵 轉動</a:t>
              </a:r>
              <a:r>
                <a:rPr lang="zh-TW" altLang="en-US" sz="2800"/>
                <a:t>，導致原子的空間排列有所不同，即屬 </a:t>
              </a:r>
              <a:r>
                <a:rPr lang="zh-TW" altLang="en-US" sz="3200" b="1">
                  <a:solidFill>
                    <a:srgbClr val="3399FF"/>
                  </a:solidFill>
                </a:rPr>
                <a:t>順</a:t>
              </a:r>
              <a:r>
                <a:rPr lang="en-US" altLang="zh-TW" sz="3200" b="1">
                  <a:solidFill>
                    <a:srgbClr val="3399FF"/>
                  </a:solidFill>
                </a:rPr>
                <a:t>-</a:t>
              </a:r>
              <a:r>
                <a:rPr lang="zh-TW" altLang="en-US" sz="3200" b="1">
                  <a:solidFill>
                    <a:srgbClr val="3399FF"/>
                  </a:solidFill>
                </a:rPr>
                <a:t>反異構</a:t>
              </a:r>
              <a:r>
                <a:rPr lang="zh-TW" altLang="en-US" sz="2800"/>
                <a:t>。</a:t>
              </a:r>
              <a:endParaRPr lang="en-US" altLang="zh-TW" sz="2800">
                <a:cs typeface="Arial" charset="0"/>
              </a:endParaRPr>
            </a:p>
          </p:txBody>
        </p:sp>
      </p:grpSp>
    </p:spTree>
    <p:extLst>
      <p:ext uri="{BB962C8B-B14F-4D97-AF65-F5344CB8AC3E}">
        <p14:creationId xmlns:p14="http://schemas.microsoft.com/office/powerpoint/2010/main" val="2141452951"/>
      </p:ext>
    </p:extLst>
  </p:cSld>
  <p:clrMapOvr>
    <a:masterClrMapping/>
  </p:clrMapOvr>
  <p:timing>
    <p:tnLst>
      <p:par>
        <p:cTn id="1" dur="indefinite" restart="never" nodeType="tmRoot"/>
      </p:par>
    </p:tnLst>
  </p:timing>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420" name="Object 100"/>
          <p:cNvGraphicFramePr>
            <a:graphicFrameLocks noChangeAspect="1"/>
          </p:cNvGraphicFramePr>
          <p:nvPr/>
        </p:nvGraphicFramePr>
        <p:xfrm>
          <a:off x="1258888" y="1219200"/>
          <a:ext cx="1296987" cy="1058863"/>
        </p:xfrm>
        <a:graphic>
          <a:graphicData uri="http://schemas.openxmlformats.org/presentationml/2006/ole">
            <mc:AlternateContent xmlns:mc="http://schemas.openxmlformats.org/markup-compatibility/2006">
              <mc:Choice xmlns:v="urn:schemas-microsoft-com:vml" Requires="v">
                <p:oleObj spid="_x0000_s99505" name="PBrush" r:id="rId3" imgW="2228571" imgH="1800476" progId="">
                  <p:embed/>
                </p:oleObj>
              </mc:Choice>
              <mc:Fallback>
                <p:oleObj name="PBrush" r:id="rId3" imgW="2228571" imgH="1800476"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8888" y="1219200"/>
                        <a:ext cx="1296987" cy="105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6419" name="Object 99"/>
          <p:cNvGraphicFramePr>
            <a:graphicFrameLocks noChangeAspect="1"/>
          </p:cNvGraphicFramePr>
          <p:nvPr/>
        </p:nvGraphicFramePr>
        <p:xfrm>
          <a:off x="2844800" y="1196975"/>
          <a:ext cx="1295400" cy="1062038"/>
        </p:xfrm>
        <a:graphic>
          <a:graphicData uri="http://schemas.openxmlformats.org/presentationml/2006/ole">
            <mc:AlternateContent xmlns:mc="http://schemas.openxmlformats.org/markup-compatibility/2006">
              <mc:Choice xmlns:v="urn:schemas-microsoft-com:vml" Requires="v">
                <p:oleObj spid="_x0000_s99506" name="PBrush" r:id="rId5" imgW="2172003" imgH="1790476" progId="">
                  <p:embed/>
                </p:oleObj>
              </mc:Choice>
              <mc:Fallback>
                <p:oleObj name="PBrush" r:id="rId5" imgW="2172003" imgH="1790476"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44800" y="1196975"/>
                        <a:ext cx="1295400" cy="106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6418" name="Object 98"/>
          <p:cNvGraphicFramePr>
            <a:graphicFrameLocks noChangeAspect="1"/>
          </p:cNvGraphicFramePr>
          <p:nvPr/>
        </p:nvGraphicFramePr>
        <p:xfrm>
          <a:off x="4427538" y="1198563"/>
          <a:ext cx="1296987" cy="1069975"/>
        </p:xfrm>
        <a:graphic>
          <a:graphicData uri="http://schemas.openxmlformats.org/presentationml/2006/ole">
            <mc:AlternateContent xmlns:mc="http://schemas.openxmlformats.org/markup-compatibility/2006">
              <mc:Choice xmlns:v="urn:schemas-microsoft-com:vml" Requires="v">
                <p:oleObj spid="_x0000_s99507" name="PBrush" r:id="rId7" imgW="2161905" imgH="1800476" progId="">
                  <p:embed/>
                </p:oleObj>
              </mc:Choice>
              <mc:Fallback>
                <p:oleObj name="PBrush" r:id="rId7" imgW="2161905" imgH="1800476" progId="">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27538" y="1198563"/>
                        <a:ext cx="1296987"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6417" name="Object 97"/>
          <p:cNvGraphicFramePr>
            <a:graphicFrameLocks noChangeAspect="1"/>
          </p:cNvGraphicFramePr>
          <p:nvPr/>
        </p:nvGraphicFramePr>
        <p:xfrm>
          <a:off x="6011863" y="1220788"/>
          <a:ext cx="1296987" cy="1057275"/>
        </p:xfrm>
        <a:graphic>
          <a:graphicData uri="http://schemas.openxmlformats.org/presentationml/2006/ole">
            <mc:AlternateContent xmlns:mc="http://schemas.openxmlformats.org/markup-compatibility/2006">
              <mc:Choice xmlns:v="urn:schemas-microsoft-com:vml" Requires="v">
                <p:oleObj spid="_x0000_s99508" name="PBrush" r:id="rId9" imgW="2172003" imgH="1790476" progId="">
                  <p:embed/>
                </p:oleObj>
              </mc:Choice>
              <mc:Fallback>
                <p:oleObj name="PBrush" r:id="rId9" imgW="2172003" imgH="1790476" progId="">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011863" y="1220788"/>
                        <a:ext cx="1296987"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6416" name="Object 96"/>
          <p:cNvGraphicFramePr>
            <a:graphicFrameLocks noChangeAspect="1"/>
          </p:cNvGraphicFramePr>
          <p:nvPr/>
        </p:nvGraphicFramePr>
        <p:xfrm>
          <a:off x="7524750" y="1171575"/>
          <a:ext cx="1368425" cy="1106488"/>
        </p:xfrm>
        <a:graphic>
          <a:graphicData uri="http://schemas.openxmlformats.org/presentationml/2006/ole">
            <mc:AlternateContent xmlns:mc="http://schemas.openxmlformats.org/markup-compatibility/2006">
              <mc:Choice xmlns:v="urn:schemas-microsoft-com:vml" Requires="v">
                <p:oleObj spid="_x0000_s99509" name="PBrush" r:id="rId11" imgW="2200582" imgH="1790476" progId="">
                  <p:embed/>
                </p:oleObj>
              </mc:Choice>
              <mc:Fallback>
                <p:oleObj name="PBrush" r:id="rId11" imgW="2200582" imgH="1790476" progId="">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524750" y="1171575"/>
                        <a:ext cx="1368425"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6415" name="Object 95"/>
          <p:cNvGraphicFramePr>
            <a:graphicFrameLocks noChangeAspect="1"/>
          </p:cNvGraphicFramePr>
          <p:nvPr/>
        </p:nvGraphicFramePr>
        <p:xfrm>
          <a:off x="1201738" y="2797175"/>
          <a:ext cx="1282700" cy="1065213"/>
        </p:xfrm>
        <a:graphic>
          <a:graphicData uri="http://schemas.openxmlformats.org/presentationml/2006/ole">
            <mc:AlternateContent xmlns:mc="http://schemas.openxmlformats.org/markup-compatibility/2006">
              <mc:Choice xmlns:v="urn:schemas-microsoft-com:vml" Requires="v">
                <p:oleObj spid="_x0000_s99510" name="PBrush" r:id="rId13" imgW="2228571" imgH="1828571" progId="">
                  <p:embed/>
                </p:oleObj>
              </mc:Choice>
              <mc:Fallback>
                <p:oleObj name="PBrush" r:id="rId13" imgW="2228571" imgH="1828571" progId="">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01738" y="2797175"/>
                        <a:ext cx="1282700" cy="1065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6414" name="Object 94"/>
          <p:cNvGraphicFramePr>
            <a:graphicFrameLocks noChangeAspect="1"/>
          </p:cNvGraphicFramePr>
          <p:nvPr/>
        </p:nvGraphicFramePr>
        <p:xfrm>
          <a:off x="2843213" y="2759075"/>
          <a:ext cx="1296987" cy="1103313"/>
        </p:xfrm>
        <a:graphic>
          <a:graphicData uri="http://schemas.openxmlformats.org/presentationml/2006/ole">
            <mc:AlternateContent xmlns:mc="http://schemas.openxmlformats.org/markup-compatibility/2006">
              <mc:Choice xmlns:v="urn:schemas-microsoft-com:vml" Requires="v">
                <p:oleObj spid="_x0000_s99511" name="PBrush" r:id="rId15" imgW="2180952" imgH="1838095" progId="">
                  <p:embed/>
                </p:oleObj>
              </mc:Choice>
              <mc:Fallback>
                <p:oleObj name="PBrush" r:id="rId15" imgW="2180952" imgH="1838095" progId="">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843213" y="2759075"/>
                        <a:ext cx="1296987" cy="110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5609" name="Rectangle 103"/>
          <p:cNvSpPr>
            <a:spLocks noChangeArrowheads="1"/>
          </p:cNvSpPr>
          <p:nvPr/>
        </p:nvSpPr>
        <p:spPr bwMode="auto">
          <a:xfrm>
            <a:off x="0" y="212090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25610" name="Rectangle 104"/>
          <p:cNvSpPr>
            <a:spLocks noChangeArrowheads="1"/>
          </p:cNvSpPr>
          <p:nvPr/>
        </p:nvSpPr>
        <p:spPr bwMode="auto">
          <a:xfrm>
            <a:off x="0" y="188913"/>
            <a:ext cx="1841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800"/>
              <a:t/>
            </a:r>
            <a:br>
              <a:rPr lang="zh-TW" altLang="en-US" sz="800"/>
            </a:br>
            <a:endParaRPr lang="zh-TW" altLang="en-US"/>
          </a:p>
        </p:txBody>
      </p:sp>
      <p:sp>
        <p:nvSpPr>
          <p:cNvPr id="25611" name="Rectangle 106"/>
          <p:cNvSpPr>
            <a:spLocks noChangeArrowheads="1"/>
          </p:cNvSpPr>
          <p:nvPr/>
        </p:nvSpPr>
        <p:spPr bwMode="auto">
          <a:xfrm>
            <a:off x="0" y="188913"/>
            <a:ext cx="83185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25612" name="Rectangle 108"/>
          <p:cNvSpPr>
            <a:spLocks noChangeArrowheads="1"/>
          </p:cNvSpPr>
          <p:nvPr/>
        </p:nvSpPr>
        <p:spPr bwMode="auto">
          <a:xfrm>
            <a:off x="0" y="188913"/>
            <a:ext cx="83185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25613" name="Rectangle 110"/>
          <p:cNvSpPr>
            <a:spLocks noChangeArrowheads="1"/>
          </p:cNvSpPr>
          <p:nvPr/>
        </p:nvSpPr>
        <p:spPr bwMode="auto">
          <a:xfrm>
            <a:off x="0" y="188913"/>
            <a:ext cx="83185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25614" name="Rectangle 112"/>
          <p:cNvSpPr>
            <a:spLocks noChangeArrowheads="1"/>
          </p:cNvSpPr>
          <p:nvPr/>
        </p:nvSpPr>
        <p:spPr bwMode="auto">
          <a:xfrm>
            <a:off x="0" y="188913"/>
            <a:ext cx="83185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25615" name="Rectangle 114"/>
          <p:cNvSpPr>
            <a:spLocks noChangeArrowheads="1"/>
          </p:cNvSpPr>
          <p:nvPr/>
        </p:nvSpPr>
        <p:spPr bwMode="auto">
          <a:xfrm>
            <a:off x="0" y="188913"/>
            <a:ext cx="83185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25616" name="Rectangle 117"/>
          <p:cNvSpPr>
            <a:spLocks noChangeArrowheads="1"/>
          </p:cNvSpPr>
          <p:nvPr/>
        </p:nvSpPr>
        <p:spPr bwMode="auto">
          <a:xfrm>
            <a:off x="0" y="188913"/>
            <a:ext cx="83185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sp>
        <p:nvSpPr>
          <p:cNvPr id="25617" name="Rectangle 119"/>
          <p:cNvSpPr>
            <a:spLocks noChangeArrowheads="1"/>
          </p:cNvSpPr>
          <p:nvPr/>
        </p:nvSpPr>
        <p:spPr bwMode="auto">
          <a:xfrm>
            <a:off x="0" y="188913"/>
            <a:ext cx="83185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HK" altLang="en-US"/>
          </a:p>
        </p:txBody>
      </p:sp>
      <p:graphicFrame>
        <p:nvGraphicFramePr>
          <p:cNvPr id="56514" name="Group 194"/>
          <p:cNvGraphicFramePr>
            <a:graphicFrameLocks noGrp="1"/>
          </p:cNvGraphicFramePr>
          <p:nvPr/>
        </p:nvGraphicFramePr>
        <p:xfrm>
          <a:off x="71438" y="981075"/>
          <a:ext cx="8893175" cy="3084544"/>
        </p:xfrm>
        <a:graphic>
          <a:graphicData uri="http://schemas.openxmlformats.org/drawingml/2006/table">
            <a:tbl>
              <a:tblPr/>
              <a:tblGrid>
                <a:gridCol w="1046162">
                  <a:extLst>
                    <a:ext uri="{9D8B030D-6E8A-4147-A177-3AD203B41FA5}"/>
                  </a:extLst>
                </a:gridCol>
                <a:gridCol w="1568450">
                  <a:extLst>
                    <a:ext uri="{9D8B030D-6E8A-4147-A177-3AD203B41FA5}"/>
                  </a:extLst>
                </a:gridCol>
                <a:gridCol w="1570038">
                  <a:extLst>
                    <a:ext uri="{9D8B030D-6E8A-4147-A177-3AD203B41FA5}"/>
                  </a:extLst>
                </a:gridCol>
                <a:gridCol w="1570037">
                  <a:extLst>
                    <a:ext uri="{9D8B030D-6E8A-4147-A177-3AD203B41FA5}"/>
                  </a:extLst>
                </a:gridCol>
                <a:gridCol w="1568450">
                  <a:extLst>
                    <a:ext uri="{9D8B030D-6E8A-4147-A177-3AD203B41FA5}"/>
                  </a:extLst>
                </a:gridCol>
                <a:gridCol w="1570038">
                  <a:extLst>
                    <a:ext uri="{9D8B030D-6E8A-4147-A177-3AD203B41FA5}"/>
                  </a:extLst>
                </a:gridCol>
              </a:tblGrid>
              <a:tr h="1542257">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zh-HK" altLang="en-US" sz="2800" b="0" i="0" u="none" strike="noStrike" cap="none" normalizeH="0" baseline="0" smtClean="0">
                          <a:ln>
                            <a:noFill/>
                          </a:ln>
                          <a:solidFill>
                            <a:schemeClr val="tx1"/>
                          </a:solidFill>
                          <a:effectLst/>
                          <a:latin typeface="Times New Roman" panose="02020603050405020304" pitchFamily="18" charset="0"/>
                          <a:ea typeface="新細明體" panose="02020500000000000000" pitchFamily="18" charset="-120"/>
                          <a:cs typeface="Times New Roman" panose="02020603050405020304" pitchFamily="18" charset="0"/>
                        </a:rPr>
                        <a:t>分子</a:t>
                      </a:r>
                      <a:endParaRPr kumimoji="1" lang="zh-HK"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r h="1542257">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1" lang="zh-TW" altLang="en-US" sz="2800" b="0" i="0" u="none" strike="noStrike" cap="none" normalizeH="0" baseline="0" smtClean="0">
                          <a:ln>
                            <a:noFill/>
                          </a:ln>
                          <a:solidFill>
                            <a:schemeClr val="tx1"/>
                          </a:solidFill>
                          <a:effectLst/>
                          <a:latin typeface="Times New Roman" panose="02020603050405020304" pitchFamily="18" charset="0"/>
                          <a:ea typeface="新細明體" panose="02020500000000000000" pitchFamily="18" charset="-120"/>
                          <a:cs typeface="Times New Roman" panose="02020603050405020304" pitchFamily="18" charset="0"/>
                        </a:rPr>
                        <a:t>幾何異構</a:t>
                      </a:r>
                      <a:endParaRPr kumimoji="1" lang="zh-TW"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tabLst/>
                      </a:pPr>
                      <a:endParaRPr kumimoji="0" lang="zh-TW" altLang="en-US" sz="2800" b="0" i="0" u="none" strike="noStrike" cap="none" normalizeH="0" baseline="0" smtClean="0">
                        <a:ln>
                          <a:noFill/>
                        </a:ln>
                        <a:solidFill>
                          <a:schemeClr val="tx1"/>
                        </a:solidFill>
                        <a:effectLst/>
                        <a:latin typeface="Calibri" panose="020F050202020403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1" lang="zh-HK"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1" lang="zh-HK"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anose="020B0604020202020204" pitchFamily="34" charset="0"/>
                        <a:defRPr sz="2800">
                          <a:solidFill>
                            <a:schemeClr val="tx1"/>
                          </a:solidFill>
                          <a:latin typeface="Calibri" panose="020F0502020204030204" pitchFamily="34" charset="0"/>
                          <a:ea typeface="新細明體" panose="02020500000000000000" pitchFamily="18" charset="-120"/>
                        </a:defRPr>
                      </a:lvl1pPr>
                      <a:lvl2pPr eaLnBrk="0" hangingPunct="0">
                        <a:spcBef>
                          <a:spcPct val="20000"/>
                        </a:spcBef>
                        <a:buFont typeface="Arial" panose="020B0604020202020204" pitchFamily="34" charset="0"/>
                        <a:defRPr sz="2400">
                          <a:solidFill>
                            <a:schemeClr val="tx1"/>
                          </a:solidFill>
                          <a:latin typeface="Calibri" panose="020F0502020204030204" pitchFamily="34" charset="0"/>
                          <a:ea typeface="新細明體" panose="02020500000000000000" pitchFamily="18" charset="-120"/>
                        </a:defRPr>
                      </a:lvl2pPr>
                      <a:lvl3pPr eaLnBrk="0" hangingPunct="0">
                        <a:spcBef>
                          <a:spcPct val="20000"/>
                        </a:spcBef>
                        <a:buFont typeface="Arial" panose="020B0604020202020204" pitchFamily="34" charset="0"/>
                        <a:defRPr sz="2000">
                          <a:solidFill>
                            <a:schemeClr val="tx1"/>
                          </a:solidFill>
                          <a:latin typeface="Calibri" panose="020F0502020204030204" pitchFamily="34" charset="0"/>
                          <a:ea typeface="新細明體" panose="02020500000000000000" pitchFamily="18" charset="-120"/>
                        </a:defRPr>
                      </a:lvl3pPr>
                      <a:lvl4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4pPr>
                      <a:lvl5pPr eaLnBrk="0" hangingPunct="0">
                        <a:spcBef>
                          <a:spcPct val="20000"/>
                        </a:spcBef>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5pPr>
                      <a:lvl6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6pPr>
                      <a:lvl7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7pPr>
                      <a:lvl8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8pPr>
                      <a:lvl9pPr eaLnBrk="0" fontAlgn="base" hangingPunct="0">
                        <a:spcBef>
                          <a:spcPct val="20000"/>
                        </a:spcBef>
                        <a:spcAft>
                          <a:spcPct val="0"/>
                        </a:spcAft>
                        <a:buFont typeface="Arial" panose="020B0604020202020204" pitchFamily="34" charset="0"/>
                        <a:defRPr>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1" lang="zh-HK" altLang="en-US" sz="2800" b="0" i="0" u="none" strike="noStrike" cap="none" normalizeH="0" baseline="0" smtClean="0">
                        <a:ln>
                          <a:noFill/>
                        </a:ln>
                        <a:solidFill>
                          <a:schemeClr val="tx1"/>
                        </a:solidFill>
                        <a:effectLst/>
                        <a:latin typeface="Arial" panose="020B0604020202020204" pitchFamily="34" charset="0"/>
                        <a:ea typeface="新細明體" panose="02020500000000000000" pitchFamily="18" charset="-120"/>
                      </a:endParaRPr>
                    </a:p>
                  </a:txBody>
                  <a:tcPr marT="45712" marB="4571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extLst>
              </a:tr>
            </a:tbl>
          </a:graphicData>
        </a:graphic>
      </p:graphicFrame>
      <p:sp>
        <p:nvSpPr>
          <p:cNvPr id="25641" name="Rectangle 187"/>
          <p:cNvSpPr>
            <a:spLocks noChangeArrowheads="1"/>
          </p:cNvSpPr>
          <p:nvPr/>
        </p:nvSpPr>
        <p:spPr bwMode="auto">
          <a:xfrm>
            <a:off x="107950" y="4498975"/>
            <a:ext cx="8785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r>
              <a:rPr lang="zh-TW" altLang="en-US" sz="2800">
                <a:latin typeface="標楷體" pitchFamily="65" charset="-120"/>
                <a:ea typeface="標楷體" pitchFamily="65" charset="-120"/>
                <a:cs typeface="Times New Roman" pitchFamily="18" charset="0"/>
              </a:rPr>
              <a:t>註：只要碳</a:t>
            </a:r>
            <a:r>
              <a:rPr lang="en-US" altLang="zh-TW" sz="2800">
                <a:latin typeface="標楷體" pitchFamily="65" charset="-120"/>
                <a:ea typeface="標楷體" pitchFamily="65" charset="-120"/>
                <a:cs typeface="Times New Roman" pitchFamily="18" charset="0"/>
              </a:rPr>
              <a:t>-</a:t>
            </a:r>
            <a:r>
              <a:rPr lang="zh-TW" altLang="en-US" sz="2800">
                <a:latin typeface="標楷體" pitchFamily="65" charset="-120"/>
                <a:ea typeface="標楷體" pitchFamily="65" charset="-120"/>
                <a:cs typeface="Times New Roman" pitchFamily="18" charset="0"/>
              </a:rPr>
              <a:t>碳雙鍵上其中一個碳原子與兩個相同的原子或原子團鍵合時，便沒有幾何異構。</a:t>
            </a:r>
          </a:p>
        </p:txBody>
      </p:sp>
      <p:sp>
        <p:nvSpPr>
          <p:cNvPr id="56515" name="Rectangle 195"/>
          <p:cNvSpPr>
            <a:spLocks noChangeArrowheads="1"/>
          </p:cNvSpPr>
          <p:nvPr/>
        </p:nvSpPr>
        <p:spPr bwMode="auto">
          <a:xfrm>
            <a:off x="4613275" y="2997200"/>
            <a:ext cx="895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HK" altLang="en-US" sz="2800"/>
              <a:t>沒有</a:t>
            </a:r>
            <a:endParaRPr lang="zh-TW" altLang="en-US" sz="2800"/>
          </a:p>
        </p:txBody>
      </p:sp>
      <p:sp>
        <p:nvSpPr>
          <p:cNvPr id="56516" name="Rectangle 196"/>
          <p:cNvSpPr>
            <a:spLocks noChangeArrowheads="1"/>
          </p:cNvSpPr>
          <p:nvPr/>
        </p:nvSpPr>
        <p:spPr bwMode="auto">
          <a:xfrm>
            <a:off x="6197600" y="2997200"/>
            <a:ext cx="895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HK" altLang="en-US" sz="2800"/>
              <a:t>沒有</a:t>
            </a:r>
            <a:endParaRPr lang="zh-TW" altLang="en-US" sz="2800"/>
          </a:p>
        </p:txBody>
      </p:sp>
      <p:sp>
        <p:nvSpPr>
          <p:cNvPr id="56517" name="Rectangle 197"/>
          <p:cNvSpPr>
            <a:spLocks noChangeArrowheads="1"/>
          </p:cNvSpPr>
          <p:nvPr/>
        </p:nvSpPr>
        <p:spPr bwMode="auto">
          <a:xfrm>
            <a:off x="7780338" y="2997200"/>
            <a:ext cx="895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HK" altLang="en-US" sz="2800"/>
              <a:t>沒有</a:t>
            </a:r>
            <a:endParaRPr lang="zh-TW" altLang="en-US" sz="2800"/>
          </a:p>
        </p:txBody>
      </p:sp>
    </p:spTree>
    <p:extLst>
      <p:ext uri="{BB962C8B-B14F-4D97-AF65-F5344CB8AC3E}">
        <p14:creationId xmlns:p14="http://schemas.microsoft.com/office/powerpoint/2010/main" val="1501406583"/>
      </p:ext>
    </p:extLst>
  </p:cSld>
  <p:clrMapOvr>
    <a:masterClrMapping/>
  </p:clrMapOvr>
  <p:timing>
    <p:tnLst>
      <p:par>
        <p:cTn id="1" dur="indefinite" restart="never" nodeType="tmRoot"/>
      </p:par>
    </p:tnLst>
  </p:timing>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4"/>
          <p:cNvSpPr>
            <a:spLocks noChangeArrowheads="1"/>
          </p:cNvSpPr>
          <p:nvPr/>
        </p:nvSpPr>
        <p:spPr bwMode="auto">
          <a:xfrm>
            <a:off x="179388" y="704378"/>
            <a:ext cx="6769100" cy="549275"/>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000" b="1">
                <a:solidFill>
                  <a:srgbClr val="CC0066"/>
                </a:solidFill>
                <a:latin typeface="Calibri" pitchFamily="34" charset="0"/>
              </a:rPr>
              <a:t>1,2-</a:t>
            </a:r>
            <a:r>
              <a:rPr lang="zh-TW" altLang="en-US" sz="3000" b="1">
                <a:solidFill>
                  <a:srgbClr val="CC0066"/>
                </a:solidFill>
                <a:latin typeface="Calibri" pitchFamily="34" charset="0"/>
              </a:rPr>
              <a:t>二氯乙烯 的順</a:t>
            </a:r>
            <a:r>
              <a:rPr lang="en-US" altLang="zh-TW" sz="3000" b="1">
                <a:solidFill>
                  <a:srgbClr val="CC0066"/>
                </a:solidFill>
                <a:latin typeface="Calibri" pitchFamily="34" charset="0"/>
              </a:rPr>
              <a:t>-</a:t>
            </a:r>
            <a:r>
              <a:rPr lang="zh-TW" altLang="en-US" sz="3000" b="1">
                <a:solidFill>
                  <a:srgbClr val="CC0066"/>
                </a:solidFill>
                <a:latin typeface="Calibri" pitchFamily="34" charset="0"/>
              </a:rPr>
              <a:t>反異構體的物理性質</a:t>
            </a:r>
            <a:endParaRPr lang="en-US" altLang="zh-TW" sz="3000" b="1">
              <a:solidFill>
                <a:srgbClr val="CC0066"/>
              </a:solidFill>
              <a:latin typeface="Calibri" pitchFamily="34" charset="0"/>
            </a:endParaRPr>
          </a:p>
        </p:txBody>
      </p:sp>
      <p:sp>
        <p:nvSpPr>
          <p:cNvPr id="3" name="Rectangle 38"/>
          <p:cNvSpPr>
            <a:spLocks noChangeArrowheads="1"/>
          </p:cNvSpPr>
          <p:nvPr/>
        </p:nvSpPr>
        <p:spPr bwMode="auto">
          <a:xfrm>
            <a:off x="250825" y="1929606"/>
            <a:ext cx="91455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順式異構體和反式異構體通常具有不同的物理性質。</a:t>
            </a:r>
            <a:endParaRPr kumimoji="0" lang="en-US" altLang="zh-TW" sz="2800">
              <a:solidFill>
                <a:srgbClr val="3399FF"/>
              </a:solidFill>
              <a:cs typeface="Arial"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398619008"/>
              </p:ext>
            </p:extLst>
          </p:nvPr>
        </p:nvGraphicFramePr>
        <p:xfrm>
          <a:off x="468313" y="2721768"/>
          <a:ext cx="8353424" cy="1371600"/>
        </p:xfrm>
        <a:graphic>
          <a:graphicData uri="http://schemas.openxmlformats.org/drawingml/2006/table">
            <a:tbl>
              <a:tblPr firstRow="1" bandRow="1">
                <a:tableStyleId>{17292A2E-F333-43FB-9621-5CBBE7FDCDCB}</a:tableStyleId>
              </a:tblPr>
              <a:tblGrid>
                <a:gridCol w="3600614">
                  <a:extLst>
                    <a:ext uri="{9D8B030D-6E8A-4147-A177-3AD203B41FA5}"/>
                  </a:extLst>
                </a:gridCol>
                <a:gridCol w="2376405">
                  <a:extLst>
                    <a:ext uri="{9D8B030D-6E8A-4147-A177-3AD203B41FA5}"/>
                  </a:extLst>
                </a:gridCol>
                <a:gridCol w="2376405">
                  <a:extLst>
                    <a:ext uri="{9D8B030D-6E8A-4147-A177-3AD203B41FA5}"/>
                  </a:extLst>
                </a:gridCol>
              </a:tblGrid>
              <a:tr h="370840">
                <a:tc>
                  <a:txBody>
                    <a:bodyPr/>
                    <a:lstStyle/>
                    <a:p>
                      <a:pPr algn="ctr"/>
                      <a:r>
                        <a:rPr lang="zh-TW" altLang="en-US" sz="2400" b="1" kern="1200" baseline="0" dirty="0" smtClean="0">
                          <a:solidFill>
                            <a:schemeClr val="bg1"/>
                          </a:solidFill>
                          <a:latin typeface="Arial" pitchFamily="34" charset="0"/>
                          <a:ea typeface="+mn-ea"/>
                          <a:cs typeface="Arial" pitchFamily="34" charset="0"/>
                        </a:rPr>
                        <a:t>同分異構體</a:t>
                      </a:r>
                      <a:endParaRPr lang="zh-TW" altLang="en-US" sz="2400" b="1" kern="1200" baseline="0" dirty="0">
                        <a:solidFill>
                          <a:schemeClr val="bg1"/>
                        </a:solidFill>
                        <a:latin typeface="Arial" pitchFamily="34" charset="0"/>
                        <a:ea typeface="+mn-ea"/>
                        <a:cs typeface="Arial" pitchFamily="34" charset="0"/>
                      </a:endParaRPr>
                    </a:p>
                  </a:txBody>
                  <a:tcPr marL="91445" marR="91445" anchor="ctr">
                    <a:lnL w="12700" cap="flat" cmpd="sng" algn="ctr">
                      <a:solidFill>
                        <a:schemeClr val="accent4"/>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400" b="1" kern="1200" baseline="0" dirty="0" smtClean="0">
                          <a:solidFill>
                            <a:schemeClr val="bg1"/>
                          </a:solidFill>
                          <a:latin typeface="Arial" pitchFamily="34" charset="0"/>
                          <a:ea typeface="+mn-ea"/>
                          <a:cs typeface="Arial" pitchFamily="34" charset="0"/>
                        </a:rPr>
                        <a:t>沸點 </a:t>
                      </a:r>
                      <a:r>
                        <a:rPr lang="en-US" altLang="zh-TW" sz="2400" b="1" kern="1200" baseline="0" dirty="0" smtClean="0">
                          <a:solidFill>
                            <a:schemeClr val="bg1"/>
                          </a:solidFill>
                          <a:latin typeface="Arial" pitchFamily="34" charset="0"/>
                          <a:ea typeface="+mn-ea"/>
                          <a:cs typeface="Arial" pitchFamily="34" charset="0"/>
                        </a:rPr>
                        <a:t>(°C)</a:t>
                      </a:r>
                      <a:endParaRPr lang="zh-TW" altLang="en-US" sz="2400" b="1" kern="1200" baseline="0" dirty="0">
                        <a:solidFill>
                          <a:schemeClr val="bg1"/>
                        </a:solidFill>
                        <a:latin typeface="Arial" pitchFamily="34" charset="0"/>
                        <a:ea typeface="+mn-ea"/>
                        <a:cs typeface="Arial" pitchFamily="34" charset="0"/>
                      </a:endParaRPr>
                    </a:p>
                  </a:txBody>
                  <a:tcPr marL="91445" marR="914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tc>
                  <a:txBody>
                    <a:bodyPr/>
                    <a:lstStyle/>
                    <a:p>
                      <a:pPr algn="ctr"/>
                      <a:r>
                        <a:rPr lang="zh-TW" altLang="en-US" sz="2400" b="1" kern="1200" baseline="0" dirty="0" smtClean="0">
                          <a:solidFill>
                            <a:schemeClr val="bg1"/>
                          </a:solidFill>
                          <a:latin typeface="Arial" pitchFamily="34" charset="0"/>
                          <a:ea typeface="+mn-ea"/>
                          <a:cs typeface="Arial" pitchFamily="34" charset="0"/>
                        </a:rPr>
                        <a:t>熔點 </a:t>
                      </a:r>
                      <a:r>
                        <a:rPr lang="en-US" altLang="zh-TW" sz="2400" b="1" kern="1200" baseline="0" dirty="0" smtClean="0">
                          <a:solidFill>
                            <a:schemeClr val="bg1"/>
                          </a:solidFill>
                          <a:latin typeface="Arial" pitchFamily="34" charset="0"/>
                          <a:ea typeface="+mn-ea"/>
                          <a:cs typeface="Arial" pitchFamily="34" charset="0"/>
                        </a:rPr>
                        <a:t>(°C)</a:t>
                      </a:r>
                      <a:endParaRPr lang="zh-TW" altLang="en-US" sz="2400" b="1" kern="1200" baseline="0" dirty="0">
                        <a:solidFill>
                          <a:schemeClr val="bg1"/>
                        </a:solidFill>
                        <a:latin typeface="Arial" pitchFamily="34" charset="0"/>
                        <a:ea typeface="+mn-ea"/>
                        <a:cs typeface="Arial" pitchFamily="34" charset="0"/>
                      </a:endParaRPr>
                    </a:p>
                  </a:txBody>
                  <a:tcPr marL="91445" marR="91445" anchor="ctr">
                    <a:lnL w="12700" cap="flat" cmpd="sng" algn="ctr">
                      <a:solidFill>
                        <a:schemeClr val="bg1"/>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tcPr>
                </a:tc>
                <a:extLst>
                  <a:ext uri="{0D108BD9-81ED-4DB2-BD59-A6C34878D82A}"/>
                </a:extLst>
              </a:tr>
              <a:tr h="320040">
                <a:tc>
                  <a:txBody>
                    <a:bodyPr/>
                    <a:lstStyle/>
                    <a:p>
                      <a:pPr algn="ctr"/>
                      <a:r>
                        <a:rPr lang="zh-TW" altLang="en-US" sz="2400" kern="1200" baseline="0" dirty="0" smtClean="0">
                          <a:solidFill>
                            <a:schemeClr val="tx1"/>
                          </a:solidFill>
                          <a:latin typeface="Arial" pitchFamily="34" charset="0"/>
                          <a:ea typeface="+mn-ea"/>
                          <a:cs typeface="Arial" pitchFamily="34" charset="0"/>
                        </a:rPr>
                        <a:t>順</a:t>
                      </a:r>
                      <a:r>
                        <a:rPr lang="en-US" altLang="zh-TW" sz="2400" kern="1200" baseline="0" dirty="0" smtClean="0">
                          <a:solidFill>
                            <a:schemeClr val="tx1"/>
                          </a:solidFill>
                          <a:latin typeface="Arial" pitchFamily="34" charset="0"/>
                          <a:ea typeface="+mn-ea"/>
                          <a:cs typeface="Arial" pitchFamily="34" charset="0"/>
                        </a:rPr>
                        <a:t>-1,2-</a:t>
                      </a:r>
                      <a:r>
                        <a:rPr lang="zh-TW" altLang="en-US" sz="2400" kern="1200" baseline="0" dirty="0" smtClean="0">
                          <a:solidFill>
                            <a:schemeClr val="tx1"/>
                          </a:solidFill>
                          <a:latin typeface="Arial" pitchFamily="34" charset="0"/>
                          <a:ea typeface="+mn-ea"/>
                          <a:cs typeface="Arial" pitchFamily="34" charset="0"/>
                        </a:rPr>
                        <a:t>二氯乙烯</a:t>
                      </a:r>
                      <a:endParaRPr lang="en-US" altLang="zh-TW" sz="2400" kern="1200" baseline="0" dirty="0" smtClean="0">
                        <a:solidFill>
                          <a:schemeClr val="tx1"/>
                        </a:solidFill>
                        <a:latin typeface="Arial" pitchFamily="34" charset="0"/>
                        <a:ea typeface="+mn-ea"/>
                        <a:cs typeface="Arial" pitchFamily="34" charset="0"/>
                      </a:endParaRPr>
                    </a:p>
                  </a:txBody>
                  <a:tcPr marL="91445" marR="91445"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kern="1200" baseline="0" dirty="0" smtClean="0">
                          <a:solidFill>
                            <a:schemeClr val="tx1"/>
                          </a:solidFill>
                          <a:latin typeface="Arial" pitchFamily="34" charset="0"/>
                          <a:ea typeface="+mn-ea"/>
                          <a:cs typeface="Arial" pitchFamily="34" charset="0"/>
                        </a:rPr>
                        <a:t>60.1</a:t>
                      </a:r>
                      <a:endParaRPr lang="zh-TW" altLang="en-US" sz="2400" kern="1200" baseline="0" dirty="0" smtClean="0">
                        <a:solidFill>
                          <a:schemeClr val="tx1"/>
                        </a:solidFill>
                        <a:latin typeface="Arial" pitchFamily="34" charset="0"/>
                        <a:ea typeface="+mn-ea"/>
                        <a:cs typeface="Arial" pitchFamily="34" charset="0"/>
                      </a:endParaRPr>
                    </a:p>
                  </a:txBody>
                  <a:tcPr marL="91445" marR="91445">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kern="1200" baseline="0" dirty="0" smtClean="0">
                          <a:solidFill>
                            <a:schemeClr val="tx1"/>
                          </a:solidFill>
                          <a:latin typeface="Arial" pitchFamily="34" charset="0"/>
                          <a:ea typeface="+mn-ea"/>
                          <a:cs typeface="Arial" pitchFamily="34" charset="0"/>
                        </a:rPr>
                        <a:t>–80.0</a:t>
                      </a:r>
                    </a:p>
                  </a:txBody>
                  <a:tcPr marL="91445" marR="91445"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extLst>
              </a:tr>
              <a:tr h="0">
                <a:tc>
                  <a:txBody>
                    <a:bodyPr/>
                    <a:lstStyle/>
                    <a:p>
                      <a:pPr algn="ctr"/>
                      <a:r>
                        <a:rPr lang="zh-TW" altLang="en-US" sz="2400" kern="1200" baseline="0" dirty="0" smtClean="0">
                          <a:solidFill>
                            <a:schemeClr val="tx1"/>
                          </a:solidFill>
                          <a:latin typeface="Arial" pitchFamily="34" charset="0"/>
                          <a:ea typeface="+mn-ea"/>
                          <a:cs typeface="Arial" pitchFamily="34" charset="0"/>
                        </a:rPr>
                        <a:t>反</a:t>
                      </a:r>
                      <a:r>
                        <a:rPr lang="en-US" altLang="zh-TW" sz="2400" kern="1200" baseline="0" dirty="0" smtClean="0">
                          <a:solidFill>
                            <a:schemeClr val="tx1"/>
                          </a:solidFill>
                          <a:latin typeface="Arial" pitchFamily="34" charset="0"/>
                          <a:ea typeface="+mn-ea"/>
                          <a:cs typeface="Arial" pitchFamily="34" charset="0"/>
                        </a:rPr>
                        <a:t>-1,2-</a:t>
                      </a:r>
                      <a:r>
                        <a:rPr lang="zh-TW" altLang="en-US" sz="2400" kern="1200" baseline="0" dirty="0" smtClean="0">
                          <a:solidFill>
                            <a:schemeClr val="tx1"/>
                          </a:solidFill>
                          <a:latin typeface="Arial" pitchFamily="34" charset="0"/>
                          <a:ea typeface="+mn-ea"/>
                          <a:cs typeface="Arial" pitchFamily="34" charset="0"/>
                        </a:rPr>
                        <a:t>二氯乙烯</a:t>
                      </a:r>
                      <a:endParaRPr lang="en-US" altLang="zh-TW" sz="2400" kern="1200" baseline="0" dirty="0" smtClean="0">
                        <a:solidFill>
                          <a:schemeClr val="tx1"/>
                        </a:solidFill>
                        <a:latin typeface="Arial" pitchFamily="34" charset="0"/>
                        <a:ea typeface="+mn-ea"/>
                        <a:cs typeface="Arial" pitchFamily="34" charset="0"/>
                      </a:endParaRPr>
                    </a:p>
                  </a:txBody>
                  <a:tcPr marL="91445" marR="91445"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kern="1200" baseline="0" dirty="0" smtClean="0">
                          <a:solidFill>
                            <a:schemeClr val="tx1"/>
                          </a:solidFill>
                          <a:latin typeface="Arial" pitchFamily="34" charset="0"/>
                          <a:ea typeface="+mn-ea"/>
                          <a:cs typeface="Arial" pitchFamily="34" charset="0"/>
                        </a:rPr>
                        <a:t>48.7</a:t>
                      </a:r>
                      <a:endParaRPr lang="zh-TW" altLang="en-US" sz="2400" kern="1200" baseline="0" dirty="0" smtClean="0">
                        <a:solidFill>
                          <a:schemeClr val="tx1"/>
                        </a:solidFill>
                        <a:latin typeface="Arial" pitchFamily="34" charset="0"/>
                        <a:ea typeface="+mn-ea"/>
                        <a:cs typeface="Arial" pitchFamily="34" charset="0"/>
                      </a:endParaRPr>
                    </a:p>
                  </a:txBody>
                  <a:tcPr marL="91445" marR="91445">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tc>
                  <a:txBody>
                    <a:bodyPr/>
                    <a:lstStyle/>
                    <a:p>
                      <a:pPr algn="ctr"/>
                      <a:r>
                        <a:rPr lang="en-US" altLang="zh-TW" sz="2400" kern="1200" baseline="0" dirty="0" smtClean="0">
                          <a:solidFill>
                            <a:schemeClr val="tx1"/>
                          </a:solidFill>
                          <a:latin typeface="Arial" pitchFamily="34" charset="0"/>
                          <a:ea typeface="+mn-ea"/>
                          <a:cs typeface="Arial" pitchFamily="34" charset="0"/>
                        </a:rPr>
                        <a:t>–49.8</a:t>
                      </a:r>
                    </a:p>
                  </a:txBody>
                  <a:tcPr marL="91445" marR="91445"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solidFill>
                        <a:schemeClr val="accent4"/>
                      </a:solidFill>
                      <a:prstDash val="solid"/>
                      <a:round/>
                      <a:headEnd type="none" w="med" len="med"/>
                      <a:tailEnd type="none" w="med" len="med"/>
                    </a:lnB>
                    <a:solidFill>
                      <a:schemeClr val="bg1"/>
                    </a:solidFill>
                  </a:tcPr>
                </a:tc>
                <a:extLst>
                  <a:ext uri="{0D108BD9-81ED-4DB2-BD59-A6C34878D82A}"/>
                </a:extLst>
              </a:tr>
            </a:tbl>
          </a:graphicData>
        </a:graphic>
      </p:graphicFrame>
      <p:sp>
        <p:nvSpPr>
          <p:cNvPr id="7" name="Rectangle 38"/>
          <p:cNvSpPr>
            <a:spLocks noChangeArrowheads="1"/>
          </p:cNvSpPr>
          <p:nvPr/>
        </p:nvSpPr>
        <p:spPr bwMode="auto">
          <a:xfrm>
            <a:off x="250825" y="4666456"/>
            <a:ext cx="8713788" cy="10668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3200" b="1">
                <a:solidFill>
                  <a:srgbClr val="3399FF"/>
                </a:solidFill>
              </a:rPr>
              <a:t>順</a:t>
            </a:r>
            <a:r>
              <a:rPr lang="en-US" altLang="zh-TW" sz="2800"/>
              <a:t>-1,2-</a:t>
            </a:r>
            <a:r>
              <a:rPr lang="zh-TW" altLang="en-US" sz="2800"/>
              <a:t>二氯乙烯 的 </a:t>
            </a:r>
            <a:r>
              <a:rPr lang="zh-TW" altLang="en-US" sz="3200" b="1">
                <a:solidFill>
                  <a:srgbClr val="3399FF"/>
                </a:solidFill>
              </a:rPr>
              <a:t>沸點較高</a:t>
            </a:r>
            <a:r>
              <a:rPr lang="zh-TW" altLang="en-US" sz="2800"/>
              <a:t>，而 </a:t>
            </a:r>
            <a:r>
              <a:rPr lang="zh-TW" altLang="en-US" sz="3200" b="1">
                <a:solidFill>
                  <a:srgbClr val="3399FF"/>
                </a:solidFill>
              </a:rPr>
              <a:t>反</a:t>
            </a:r>
            <a:r>
              <a:rPr lang="en-US" altLang="zh-TW" sz="2800"/>
              <a:t>-1,2-</a:t>
            </a:r>
            <a:r>
              <a:rPr lang="zh-TW" altLang="en-US" sz="2800"/>
              <a:t>二氯乙烯 的 </a:t>
            </a:r>
            <a:r>
              <a:rPr lang="zh-TW" altLang="en-US" sz="3200" b="1">
                <a:solidFill>
                  <a:srgbClr val="3399FF"/>
                </a:solidFill>
              </a:rPr>
              <a:t>熔點則較高</a:t>
            </a:r>
            <a:r>
              <a:rPr lang="zh-TW" altLang="en-US" sz="2800"/>
              <a:t>。</a:t>
            </a:r>
            <a:endParaRPr kumimoji="0" lang="en-US" altLang="zh-TW" sz="2800">
              <a:solidFill>
                <a:srgbClr val="3399FF"/>
              </a:solidFill>
              <a:cs typeface="Arial" charset="0"/>
            </a:endParaRPr>
          </a:p>
        </p:txBody>
      </p:sp>
    </p:spTree>
    <p:extLst>
      <p:ext uri="{BB962C8B-B14F-4D97-AF65-F5344CB8AC3E}">
        <p14:creationId xmlns:p14="http://schemas.microsoft.com/office/powerpoint/2010/main" val="3055124600"/>
      </p:ext>
    </p:extLst>
  </p:cSld>
  <p:clrMapOvr>
    <a:masterClrMapping/>
  </p:clrMapOvr>
  <p:timing>
    <p:tnLst>
      <p:par>
        <p:cTn id="1" dur="indefinite" restart="never" nodeType="tmRoot"/>
      </p:par>
    </p:tnLst>
  </p:timing>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4"/>
          <p:cNvSpPr>
            <a:spLocks noChangeArrowheads="1"/>
          </p:cNvSpPr>
          <p:nvPr/>
        </p:nvSpPr>
        <p:spPr bwMode="auto">
          <a:xfrm>
            <a:off x="179512" y="522212"/>
            <a:ext cx="4897437" cy="584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3200" b="1" u="sng">
                <a:solidFill>
                  <a:srgbClr val="FF0000"/>
                </a:solidFill>
                <a:latin typeface="Calibri" pitchFamily="34" charset="0"/>
              </a:rPr>
              <a:t>(2)	</a:t>
            </a:r>
            <a:r>
              <a:rPr lang="zh-TW" altLang="en-US" sz="3200" b="1" u="sng">
                <a:solidFill>
                  <a:srgbClr val="FF0000"/>
                </a:solidFill>
                <a:latin typeface="Calibri" pitchFamily="34" charset="0"/>
              </a:rPr>
              <a:t>對映異構 </a:t>
            </a:r>
            <a:r>
              <a:rPr lang="en-US" altLang="zh-TW" sz="3200" b="1" u="sng">
                <a:solidFill>
                  <a:srgbClr val="FF0000"/>
                </a:solidFill>
                <a:latin typeface="Calibri" pitchFamily="34" charset="0"/>
              </a:rPr>
              <a:t>( </a:t>
            </a:r>
            <a:r>
              <a:rPr lang="zh-TW" altLang="en-US" sz="3200" b="1" u="sng">
                <a:solidFill>
                  <a:srgbClr val="FF0000"/>
                </a:solidFill>
                <a:latin typeface="Calibri" pitchFamily="34" charset="0"/>
              </a:rPr>
              <a:t>旋光異構</a:t>
            </a:r>
            <a:r>
              <a:rPr lang="en-US" altLang="zh-TW" sz="3200" b="1" u="sng">
                <a:solidFill>
                  <a:srgbClr val="FF0000"/>
                </a:solidFill>
                <a:latin typeface="Calibri" pitchFamily="34" charset="0"/>
              </a:rPr>
              <a:t>)</a:t>
            </a:r>
          </a:p>
        </p:txBody>
      </p:sp>
      <p:sp>
        <p:nvSpPr>
          <p:cNvPr id="20" name="AutoShape 9"/>
          <p:cNvSpPr>
            <a:spLocks noChangeArrowheads="1"/>
          </p:cNvSpPr>
          <p:nvPr/>
        </p:nvSpPr>
        <p:spPr bwMode="auto">
          <a:xfrm>
            <a:off x="1332657" y="1563315"/>
            <a:ext cx="6769100" cy="1217613"/>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endParaRPr lang="zh-TW" altLang="en-US"/>
          </a:p>
        </p:txBody>
      </p:sp>
      <p:sp>
        <p:nvSpPr>
          <p:cNvPr id="21" name="Text Box 10"/>
          <p:cNvSpPr txBox="1">
            <a:spLocks noChangeArrowheads="1"/>
          </p:cNvSpPr>
          <p:nvPr/>
        </p:nvSpPr>
        <p:spPr bwMode="auto">
          <a:xfrm>
            <a:off x="1655713" y="1604591"/>
            <a:ext cx="6516687" cy="117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pPr>
            <a:r>
              <a:rPr lang="zh-TW" altLang="en-US" sz="2800" dirty="0"/>
              <a:t>若兩個立體異構體分別是對方的 </a:t>
            </a:r>
            <a:r>
              <a:rPr lang="zh-TW" altLang="en-US" sz="3200" b="1" dirty="0">
                <a:solidFill>
                  <a:srgbClr val="3399FF"/>
                </a:solidFill>
              </a:rPr>
              <a:t>鏡像</a:t>
            </a:r>
            <a:r>
              <a:rPr lang="zh-TW" altLang="en-US" sz="2800" dirty="0"/>
              <a:t>，</a:t>
            </a:r>
            <a:endParaRPr lang="en-US" altLang="zh-TW" sz="2800" dirty="0"/>
          </a:p>
          <a:p>
            <a:pPr eaLnBrk="1" hangingPunct="1">
              <a:lnSpc>
                <a:spcPct val="110000"/>
              </a:lnSpc>
            </a:pPr>
            <a:r>
              <a:rPr lang="zh-TW" altLang="en-US" sz="2800" dirty="0"/>
              <a:t>但 </a:t>
            </a:r>
            <a:r>
              <a:rPr lang="zh-TW" altLang="en-US" sz="3200" b="1" dirty="0">
                <a:solidFill>
                  <a:srgbClr val="3399FF"/>
                </a:solidFill>
              </a:rPr>
              <a:t>不能互相重疊</a:t>
            </a:r>
            <a:r>
              <a:rPr lang="zh-TW" altLang="en-US" sz="2800" dirty="0"/>
              <a:t>，即屬 </a:t>
            </a:r>
            <a:r>
              <a:rPr lang="zh-TW" altLang="en-US" sz="3200" b="1" dirty="0">
                <a:solidFill>
                  <a:srgbClr val="3399FF"/>
                </a:solidFill>
              </a:rPr>
              <a:t>對映異構</a:t>
            </a:r>
            <a:r>
              <a:rPr lang="zh-TW" altLang="en-US" sz="2800" dirty="0"/>
              <a:t>。</a:t>
            </a:r>
            <a:endParaRPr lang="en-US" altLang="zh-TW" sz="2800" dirty="0">
              <a:cs typeface="Arial" charset="0"/>
            </a:endParaRPr>
          </a:p>
        </p:txBody>
      </p:sp>
      <p:sp>
        <p:nvSpPr>
          <p:cNvPr id="22" name="Rectangle 25"/>
          <p:cNvSpPr>
            <a:spLocks noChangeArrowheads="1"/>
          </p:cNvSpPr>
          <p:nvPr/>
        </p:nvSpPr>
        <p:spPr bwMode="auto">
          <a:xfrm>
            <a:off x="7237660" y="4072483"/>
            <a:ext cx="140335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手性的</a:t>
            </a:r>
          </a:p>
        </p:txBody>
      </p:sp>
      <p:sp>
        <p:nvSpPr>
          <p:cNvPr id="23" name="Rectangle 23"/>
          <p:cNvSpPr>
            <a:spLocks noChangeArrowheads="1"/>
          </p:cNvSpPr>
          <p:nvPr/>
        </p:nvSpPr>
        <p:spPr bwMode="auto">
          <a:xfrm>
            <a:off x="1656010" y="3566071"/>
            <a:ext cx="633730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碳原子與四個不同的原子或原子團</a:t>
            </a:r>
          </a:p>
        </p:txBody>
      </p:sp>
      <p:sp>
        <p:nvSpPr>
          <p:cNvPr id="24" name="Rectangle 38"/>
          <p:cNvSpPr>
            <a:spLocks noChangeArrowheads="1"/>
          </p:cNvSpPr>
          <p:nvPr/>
        </p:nvSpPr>
        <p:spPr bwMode="auto">
          <a:xfrm>
            <a:off x="719385" y="3569246"/>
            <a:ext cx="8893175" cy="1098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buFontTx/>
              <a:buBlip>
                <a:blip r:embed="rId2"/>
              </a:buBlip>
            </a:pPr>
            <a:r>
              <a:rPr lang="zh-TW" altLang="en-US" sz="2800"/>
              <a:t>當                                                               相連，  分子便</a:t>
            </a:r>
            <a:r>
              <a:rPr lang="zh-TW" altLang="en-US" sz="3200" b="1"/>
              <a:t>沒有對稱面</a:t>
            </a:r>
            <a:r>
              <a:rPr lang="zh-TW" altLang="en-US" sz="2800"/>
              <a:t>，是</a:t>
            </a:r>
            <a:r>
              <a:rPr lang="zh-TW" altLang="en-US" sz="3200" b="1"/>
              <a:t>不對稱的</a:t>
            </a:r>
            <a:r>
              <a:rPr lang="en-US" altLang="zh-TW" sz="2800"/>
              <a:t>(</a:t>
            </a:r>
            <a:r>
              <a:rPr lang="zh-TW" altLang="en-US" sz="2800"/>
              <a:t>或              </a:t>
            </a:r>
            <a:r>
              <a:rPr lang="en-US" altLang="zh-TW" sz="2800"/>
              <a:t>)</a:t>
            </a:r>
            <a:r>
              <a:rPr lang="zh-TW" altLang="en-US" sz="2800"/>
              <a:t>。</a:t>
            </a:r>
            <a:endParaRPr lang="en-US" altLang="zh-TW" sz="2800"/>
          </a:p>
        </p:txBody>
      </p:sp>
      <p:sp>
        <p:nvSpPr>
          <p:cNvPr id="25" name="Rectangle 38"/>
          <p:cNvSpPr>
            <a:spLocks noChangeArrowheads="1"/>
          </p:cNvSpPr>
          <p:nvPr/>
        </p:nvSpPr>
        <p:spPr bwMode="auto">
          <a:xfrm>
            <a:off x="719385" y="5132611"/>
            <a:ext cx="8820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            ：與四個不同原子或原子團相連的碳原子。</a:t>
            </a:r>
            <a:endParaRPr kumimoji="0" lang="en-US" altLang="zh-TW" sz="2800" dirty="0">
              <a:solidFill>
                <a:srgbClr val="3399FF"/>
              </a:solidFill>
              <a:cs typeface="Arial" charset="0"/>
            </a:endParaRPr>
          </a:p>
        </p:txBody>
      </p:sp>
      <p:sp>
        <p:nvSpPr>
          <p:cNvPr id="26" name="Rectangle 26"/>
          <p:cNvSpPr>
            <a:spLocks noChangeArrowheads="1"/>
          </p:cNvSpPr>
          <p:nvPr/>
        </p:nvSpPr>
        <p:spPr bwMode="auto">
          <a:xfrm>
            <a:off x="1224210" y="5081811"/>
            <a:ext cx="1403350" cy="57943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手性碳</a:t>
            </a:r>
          </a:p>
        </p:txBody>
      </p:sp>
    </p:spTree>
    <p:extLst>
      <p:ext uri="{BB962C8B-B14F-4D97-AF65-F5344CB8AC3E}">
        <p14:creationId xmlns:p14="http://schemas.microsoft.com/office/powerpoint/2010/main" val="1511840279"/>
      </p:ext>
    </p:extLst>
  </p:cSld>
  <p:clrMapOvr>
    <a:masterClrMapping/>
  </p:clrMapOvr>
  <p:timing>
    <p:tnLst>
      <p:par>
        <p:cTn id="1" dur="indefinite" restart="never" nodeType="tmRoot"/>
      </p:par>
    </p:tnLst>
  </p:timing>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7"/>
          <p:cNvGrpSpPr>
            <a:grpSpLocks/>
          </p:cNvGrpSpPr>
          <p:nvPr/>
        </p:nvGrpSpPr>
        <p:grpSpPr bwMode="auto">
          <a:xfrm>
            <a:off x="215900" y="692696"/>
            <a:ext cx="3335338" cy="523875"/>
            <a:chOff x="165" y="558"/>
            <a:chExt cx="3101" cy="758"/>
          </a:xfrm>
        </p:grpSpPr>
        <p:sp>
          <p:nvSpPr>
            <p:cNvPr id="35853" name="AutoShape 28"/>
            <p:cNvSpPr>
              <a:spLocks noChangeArrowheads="1"/>
            </p:cNvSpPr>
            <p:nvPr/>
          </p:nvSpPr>
          <p:spPr bwMode="auto">
            <a:xfrm>
              <a:off x="490" y="558"/>
              <a:ext cx="2515" cy="758"/>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endParaRPr lang="zh-TW" altLang="en-US"/>
            </a:p>
          </p:txBody>
        </p:sp>
        <p:sp>
          <p:nvSpPr>
            <p:cNvPr id="35854" name="Rectangle 29"/>
            <p:cNvSpPr>
              <a:spLocks noChangeArrowheads="1"/>
            </p:cNvSpPr>
            <p:nvPr/>
          </p:nvSpPr>
          <p:spPr bwMode="auto">
            <a:xfrm>
              <a:off x="165" y="558"/>
              <a:ext cx="3101" cy="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89113" indent="-1789113">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800">
                  <a:solidFill>
                    <a:schemeClr val="bg1"/>
                  </a:solidFill>
                </a:rPr>
                <a:t>例子：丁</a:t>
              </a:r>
              <a:r>
                <a:rPr lang="en-US" altLang="zh-TW" sz="2800">
                  <a:solidFill>
                    <a:schemeClr val="bg1"/>
                  </a:solidFill>
                </a:rPr>
                <a:t>-2-</a:t>
              </a:r>
              <a:r>
                <a:rPr lang="zh-TW" altLang="en-US" sz="2800">
                  <a:solidFill>
                    <a:schemeClr val="bg1"/>
                  </a:solidFill>
                </a:rPr>
                <a:t>醇</a:t>
              </a:r>
              <a:endParaRPr lang="en-US" altLang="zh-TW" sz="2800">
                <a:solidFill>
                  <a:schemeClr val="bg1"/>
                </a:solidFill>
              </a:endParaRPr>
            </a:p>
          </p:txBody>
        </p:sp>
      </p:grpSp>
      <p:sp>
        <p:nvSpPr>
          <p:cNvPr id="10" name="Rectangle 38"/>
          <p:cNvSpPr>
            <a:spLocks noChangeArrowheads="1"/>
          </p:cNvSpPr>
          <p:nvPr/>
        </p:nvSpPr>
        <p:spPr bwMode="auto">
          <a:xfrm>
            <a:off x="358775" y="3118271"/>
            <a:ext cx="8785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第二個碳原子與 </a:t>
            </a:r>
            <a:r>
              <a:rPr lang="zh-TW" altLang="en-US" sz="3200" b="1" u="sng">
                <a:solidFill>
                  <a:srgbClr val="3366FF"/>
                </a:solidFill>
              </a:rPr>
              <a:t>四個不同的原子或原子團相連</a:t>
            </a:r>
            <a:r>
              <a:rPr lang="zh-TW" altLang="en-US" sz="2800"/>
              <a:t>。</a:t>
            </a:r>
            <a:endParaRPr kumimoji="0" lang="en-US" altLang="zh-TW" sz="2800">
              <a:solidFill>
                <a:srgbClr val="3399FF"/>
              </a:solidFill>
              <a:cs typeface="Arial" charset="0"/>
            </a:endParaRPr>
          </a:p>
        </p:txBody>
      </p:sp>
      <p:sp>
        <p:nvSpPr>
          <p:cNvPr id="11" name="Rectangle 38"/>
          <p:cNvSpPr>
            <a:spLocks noChangeArrowheads="1"/>
          </p:cNvSpPr>
          <p:nvPr/>
        </p:nvSpPr>
        <p:spPr bwMode="auto">
          <a:xfrm>
            <a:off x="358775" y="3929037"/>
            <a:ext cx="45005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丁</a:t>
            </a:r>
            <a:r>
              <a:rPr lang="en-US" altLang="zh-TW" sz="2800"/>
              <a:t>-2-</a:t>
            </a:r>
            <a:r>
              <a:rPr lang="zh-TW" altLang="en-US" sz="2800"/>
              <a:t>醇 是 </a:t>
            </a:r>
            <a:r>
              <a:rPr lang="zh-TW" altLang="en-US" sz="3200" b="1">
                <a:solidFill>
                  <a:srgbClr val="3366FF"/>
                </a:solidFill>
              </a:rPr>
              <a:t>手性分子</a:t>
            </a:r>
            <a:r>
              <a:rPr lang="zh-TW" altLang="en-US" sz="2800"/>
              <a:t>。</a:t>
            </a:r>
            <a:endParaRPr kumimoji="0" lang="en-US" altLang="zh-TW" sz="2800">
              <a:solidFill>
                <a:srgbClr val="3399FF"/>
              </a:solidFill>
              <a:cs typeface="Arial" charset="0"/>
            </a:endParaRPr>
          </a:p>
        </p:txBody>
      </p:sp>
      <p:pic>
        <p:nvPicPr>
          <p:cNvPr id="68617"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600" y="1449611"/>
            <a:ext cx="2773363"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38"/>
          <p:cNvSpPr>
            <a:spLocks noChangeArrowheads="1"/>
          </p:cNvSpPr>
          <p:nvPr/>
        </p:nvSpPr>
        <p:spPr bwMode="auto">
          <a:xfrm>
            <a:off x="358775" y="4793778"/>
            <a:ext cx="5726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dirty="0"/>
              <a:t>手性碳通常以 </a:t>
            </a:r>
            <a:r>
              <a:rPr lang="zh-TW" altLang="en-US" sz="3200" b="1" dirty="0">
                <a:solidFill>
                  <a:srgbClr val="3366FF"/>
                </a:solidFill>
              </a:rPr>
              <a:t>星號 </a:t>
            </a:r>
            <a:r>
              <a:rPr lang="en-US" altLang="zh-TW" sz="3200" b="1" dirty="0">
                <a:solidFill>
                  <a:srgbClr val="3366FF"/>
                </a:solidFill>
              </a:rPr>
              <a:t>(</a:t>
            </a:r>
            <a:r>
              <a:rPr lang="zh-TW" altLang="en-US" sz="3200" b="1" dirty="0">
                <a:solidFill>
                  <a:srgbClr val="FF33CC"/>
                </a:solidFill>
              </a:rPr>
              <a:t>*</a:t>
            </a:r>
            <a:r>
              <a:rPr lang="en-US" altLang="zh-TW" sz="3200" b="1" dirty="0">
                <a:solidFill>
                  <a:srgbClr val="3366FF"/>
                </a:solidFill>
              </a:rPr>
              <a:t>)</a:t>
            </a:r>
            <a:r>
              <a:rPr lang="en-US" altLang="zh-TW" sz="2800" dirty="0"/>
              <a:t> </a:t>
            </a:r>
            <a:r>
              <a:rPr lang="zh-TW" altLang="en-US" sz="2800" dirty="0"/>
              <a:t>表示。</a:t>
            </a:r>
            <a:endParaRPr kumimoji="0" lang="en-US" altLang="zh-TW" sz="2800" dirty="0">
              <a:solidFill>
                <a:srgbClr val="3399FF"/>
              </a:solidFill>
              <a:cs typeface="Arial" charset="0"/>
            </a:endParaRPr>
          </a:p>
        </p:txBody>
      </p:sp>
    </p:spTree>
    <p:extLst>
      <p:ext uri="{BB962C8B-B14F-4D97-AF65-F5344CB8AC3E}">
        <p14:creationId xmlns:p14="http://schemas.microsoft.com/office/powerpoint/2010/main" val="1563509397"/>
      </p:ext>
    </p:extLst>
  </p:cSld>
  <p:clrMapOvr>
    <a:masterClrMapping/>
  </p:clrMapOvr>
  <p:timing>
    <p:tnLst>
      <p:par>
        <p:cTn id="1" dur="indefinite" restart="never" nodeType="tmRoot"/>
      </p:par>
    </p:tnLst>
  </p:timing>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866" name="Object 19"/>
          <p:cNvGraphicFramePr>
            <a:graphicFrameLocks noChangeAspect="1"/>
          </p:cNvGraphicFramePr>
          <p:nvPr>
            <p:extLst>
              <p:ext uri="{D42A27DB-BD31-4B8C-83A1-F6EECF244321}">
                <p14:modId xmlns:p14="http://schemas.microsoft.com/office/powerpoint/2010/main" val="3046608155"/>
              </p:ext>
            </p:extLst>
          </p:nvPr>
        </p:nvGraphicFramePr>
        <p:xfrm>
          <a:off x="1190625" y="3585046"/>
          <a:ext cx="2947988" cy="2508250"/>
        </p:xfrm>
        <a:graphic>
          <a:graphicData uri="http://schemas.openxmlformats.org/presentationml/2006/ole">
            <mc:AlternateContent xmlns:mc="http://schemas.openxmlformats.org/markup-compatibility/2006">
              <mc:Choice xmlns:v="urn:schemas-microsoft-com:vml" Requires="v">
                <p:oleObj spid="_x0000_s100454" name="PBrush" r:id="rId3" imgW="4600000" imgH="3914286" progId="">
                  <p:embed/>
                </p:oleObj>
              </mc:Choice>
              <mc:Fallback>
                <p:oleObj name="PBrush" r:id="rId3" imgW="4600000" imgH="3914286"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90625" y="3585046"/>
                        <a:ext cx="2947988" cy="2508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6867" name="Object 17"/>
          <p:cNvGraphicFramePr>
            <a:graphicFrameLocks noChangeAspect="1"/>
          </p:cNvGraphicFramePr>
          <p:nvPr>
            <p:extLst>
              <p:ext uri="{D42A27DB-BD31-4B8C-83A1-F6EECF244321}">
                <p14:modId xmlns:p14="http://schemas.microsoft.com/office/powerpoint/2010/main" val="1324228252"/>
              </p:ext>
            </p:extLst>
          </p:nvPr>
        </p:nvGraphicFramePr>
        <p:xfrm>
          <a:off x="1114425" y="1262162"/>
          <a:ext cx="3457575" cy="1789112"/>
        </p:xfrm>
        <a:graphic>
          <a:graphicData uri="http://schemas.openxmlformats.org/presentationml/2006/ole">
            <mc:AlternateContent xmlns:mc="http://schemas.openxmlformats.org/markup-compatibility/2006">
              <mc:Choice xmlns:v="urn:schemas-microsoft-com:vml" Requires="v">
                <p:oleObj spid="_x0000_s100455" name="PBrush" r:id="rId5" imgW="4361905" imgH="2257740" progId="">
                  <p:embed/>
                </p:oleObj>
              </mc:Choice>
              <mc:Fallback>
                <p:oleObj name="PBrush" r:id="rId5" imgW="4361905" imgH="2257740" progId="">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14425" y="1262162"/>
                        <a:ext cx="3457575" cy="178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6868" name="Rectangle 38"/>
          <p:cNvSpPr>
            <a:spLocks noChangeArrowheads="1"/>
          </p:cNvSpPr>
          <p:nvPr/>
        </p:nvSpPr>
        <p:spPr bwMode="auto">
          <a:xfrm>
            <a:off x="250825" y="333375"/>
            <a:ext cx="4465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7"/>
              </a:buBlip>
            </a:pPr>
            <a:r>
              <a:rPr lang="zh-TW" altLang="en-US" sz="2800"/>
              <a:t>不可與它的鏡像重疊。</a:t>
            </a:r>
            <a:endParaRPr kumimoji="0" lang="en-US" altLang="zh-TW" sz="2800">
              <a:solidFill>
                <a:srgbClr val="3399FF"/>
              </a:solidFill>
              <a:cs typeface="Arial" charset="0"/>
            </a:endParaRPr>
          </a:p>
        </p:txBody>
      </p:sp>
      <p:sp>
        <p:nvSpPr>
          <p:cNvPr id="36871" name="矩形 7"/>
          <p:cNvSpPr>
            <a:spLocks noChangeArrowheads="1"/>
          </p:cNvSpPr>
          <p:nvPr/>
        </p:nvSpPr>
        <p:spPr bwMode="auto">
          <a:xfrm>
            <a:off x="2411413" y="2906812"/>
            <a:ext cx="64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a:t>鏡子</a:t>
            </a:r>
          </a:p>
        </p:txBody>
      </p:sp>
      <p:sp>
        <p:nvSpPr>
          <p:cNvPr id="36872" name="矩形 8"/>
          <p:cNvSpPr>
            <a:spLocks noChangeArrowheads="1"/>
          </p:cNvSpPr>
          <p:nvPr/>
        </p:nvSpPr>
        <p:spPr bwMode="auto">
          <a:xfrm>
            <a:off x="3138488" y="3775546"/>
            <a:ext cx="64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a:t>鏡子</a:t>
            </a:r>
          </a:p>
        </p:txBody>
      </p:sp>
      <p:cxnSp>
        <p:nvCxnSpPr>
          <p:cNvPr id="10" name="直線接點 9"/>
          <p:cNvCxnSpPr/>
          <p:nvPr/>
        </p:nvCxnSpPr>
        <p:spPr>
          <a:xfrm flipH="1">
            <a:off x="2733675" y="4000971"/>
            <a:ext cx="396875" cy="0"/>
          </a:xfrm>
          <a:prstGeom prst="line">
            <a:avLst/>
          </a:prstGeom>
        </p:spPr>
        <p:style>
          <a:lnRef idx="1">
            <a:schemeClr val="dk1"/>
          </a:lnRef>
          <a:fillRef idx="0">
            <a:schemeClr val="dk1"/>
          </a:fillRef>
          <a:effectRef idx="0">
            <a:schemeClr val="dk1"/>
          </a:effectRef>
          <a:fontRef idx="minor">
            <a:schemeClr val="tx1"/>
          </a:fontRef>
        </p:style>
      </p:cxnSp>
      <p:graphicFrame>
        <p:nvGraphicFramePr>
          <p:cNvPr id="35858" name="Object 18"/>
          <p:cNvGraphicFramePr>
            <a:graphicFrameLocks noChangeAspect="1"/>
          </p:cNvGraphicFramePr>
          <p:nvPr>
            <p:extLst>
              <p:ext uri="{D42A27DB-BD31-4B8C-83A1-F6EECF244321}">
                <p14:modId xmlns:p14="http://schemas.microsoft.com/office/powerpoint/2010/main" val="1580914117"/>
              </p:ext>
            </p:extLst>
          </p:nvPr>
        </p:nvGraphicFramePr>
        <p:xfrm>
          <a:off x="6108700" y="1393924"/>
          <a:ext cx="1558925" cy="1749425"/>
        </p:xfrm>
        <a:graphic>
          <a:graphicData uri="http://schemas.openxmlformats.org/presentationml/2006/ole">
            <mc:AlternateContent xmlns:mc="http://schemas.openxmlformats.org/markup-compatibility/2006">
              <mc:Choice xmlns:v="urn:schemas-microsoft-com:vml" Requires="v">
                <p:oleObj spid="_x0000_s100456" name="PBrush" r:id="rId8" imgW="1943371" imgH="2180952" progId="">
                  <p:embed/>
                </p:oleObj>
              </mc:Choice>
              <mc:Fallback>
                <p:oleObj name="PBrush" r:id="rId8" imgW="1943371" imgH="2180952" progId="">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108700" y="1393924"/>
                        <a:ext cx="1558925" cy="174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35860" name="Object 20"/>
          <p:cNvGraphicFramePr>
            <a:graphicFrameLocks noChangeAspect="1"/>
          </p:cNvGraphicFramePr>
          <p:nvPr>
            <p:extLst>
              <p:ext uri="{D42A27DB-BD31-4B8C-83A1-F6EECF244321}">
                <p14:modId xmlns:p14="http://schemas.microsoft.com/office/powerpoint/2010/main" val="191772382"/>
              </p:ext>
            </p:extLst>
          </p:nvPr>
        </p:nvGraphicFramePr>
        <p:xfrm>
          <a:off x="5938838" y="3943821"/>
          <a:ext cx="1635125" cy="1847850"/>
        </p:xfrm>
        <a:graphic>
          <a:graphicData uri="http://schemas.openxmlformats.org/presentationml/2006/ole">
            <mc:AlternateContent xmlns:mc="http://schemas.openxmlformats.org/markup-compatibility/2006">
              <mc:Choice xmlns:v="urn:schemas-microsoft-com:vml" Requires="v">
                <p:oleObj spid="_x0000_s100457" name="PBrush" r:id="rId10" imgW="2123810" imgH="2400635" progId="">
                  <p:embed/>
                </p:oleObj>
              </mc:Choice>
              <mc:Fallback>
                <p:oleObj name="PBrush" r:id="rId10" imgW="2123810" imgH="2400635" progId="">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38838" y="3943821"/>
                        <a:ext cx="1635125" cy="184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185477586"/>
      </p:ext>
    </p:extLst>
  </p:cSld>
  <p:clrMapOvr>
    <a:masterClrMapping/>
  </p:clrMapOvr>
  <p:timing>
    <p:tnLst>
      <p:par>
        <p:cTn id="1" dur="indefinite" restart="never" nodeType="tmRoot"/>
      </p:par>
    </p:tnLst>
  </p:timing>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38"/>
          <p:cNvSpPr>
            <a:spLocks noChangeArrowheads="1"/>
          </p:cNvSpPr>
          <p:nvPr/>
        </p:nvSpPr>
        <p:spPr bwMode="auto">
          <a:xfrm>
            <a:off x="431800" y="1412875"/>
            <a:ext cx="8424863" cy="1098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buFontTx/>
              <a:buBlip>
                <a:blip r:embed="rId2"/>
              </a:buBlip>
            </a:pPr>
            <a:r>
              <a:rPr lang="zh-TW" altLang="en-US" sz="2800"/>
              <a:t>兩個立體異構體分別是對方的鏡像，但不能互相重疊，即屬 </a:t>
            </a:r>
            <a:r>
              <a:rPr lang="zh-TW" altLang="en-US" sz="3200" b="1">
                <a:solidFill>
                  <a:srgbClr val="3399FF"/>
                </a:solidFill>
              </a:rPr>
              <a:t>對映異構</a:t>
            </a:r>
            <a:r>
              <a:rPr lang="zh-TW" altLang="en-US" sz="2800"/>
              <a:t>。</a:t>
            </a:r>
            <a:endParaRPr kumimoji="0" lang="en-US" altLang="zh-TW" sz="2800">
              <a:solidFill>
                <a:srgbClr val="3399FF"/>
              </a:solidFill>
              <a:cs typeface="Arial" charset="0"/>
            </a:endParaRPr>
          </a:p>
        </p:txBody>
      </p:sp>
      <p:sp>
        <p:nvSpPr>
          <p:cNvPr id="5" name="Rectangle 38"/>
          <p:cNvSpPr>
            <a:spLocks noChangeArrowheads="1"/>
          </p:cNvSpPr>
          <p:nvPr/>
        </p:nvSpPr>
        <p:spPr bwMode="auto">
          <a:xfrm>
            <a:off x="431800" y="3192463"/>
            <a:ext cx="7812088" cy="1165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buFontTx/>
              <a:buBlip>
                <a:blip r:embed="rId2"/>
              </a:buBlip>
            </a:pPr>
            <a:r>
              <a:rPr lang="zh-TW" altLang="en-US" sz="2800"/>
              <a:t>這兩個立體異構體稱為 </a:t>
            </a:r>
            <a:r>
              <a:rPr lang="zh-TW" altLang="en-US" sz="3200" b="1">
                <a:solidFill>
                  <a:srgbClr val="3399FF"/>
                </a:solidFill>
              </a:rPr>
              <a:t>對映異構體</a:t>
            </a:r>
            <a:r>
              <a:rPr lang="zh-TW" altLang="en-US" sz="2800" b="1">
                <a:solidFill>
                  <a:srgbClr val="3399FF"/>
                </a:solidFill>
              </a:rPr>
              <a:t> </a:t>
            </a:r>
            <a:r>
              <a:rPr lang="en-US" altLang="zh-TW" sz="2800"/>
              <a:t>(</a:t>
            </a:r>
            <a:r>
              <a:rPr lang="zh-TW" altLang="en-US" sz="2800"/>
              <a:t>或</a:t>
            </a:r>
            <a:r>
              <a:rPr lang="zh-TW" altLang="en-US" sz="3200" b="1">
                <a:solidFill>
                  <a:srgbClr val="3399FF"/>
                </a:solidFill>
              </a:rPr>
              <a:t>旋光異構體</a:t>
            </a:r>
            <a:r>
              <a:rPr lang="en-US" altLang="zh-TW" sz="2800"/>
              <a:t>)</a:t>
            </a:r>
            <a:r>
              <a:rPr lang="zh-TW" altLang="en-US" sz="2800"/>
              <a:t>。</a:t>
            </a:r>
            <a:endParaRPr kumimoji="0" lang="en-US" altLang="zh-TW" sz="2800">
              <a:solidFill>
                <a:srgbClr val="3399FF"/>
              </a:solidFill>
              <a:cs typeface="Arial" charset="0"/>
            </a:endParaRPr>
          </a:p>
        </p:txBody>
      </p:sp>
    </p:spTree>
    <p:extLst>
      <p:ext uri="{BB962C8B-B14F-4D97-AF65-F5344CB8AC3E}">
        <p14:creationId xmlns:p14="http://schemas.microsoft.com/office/powerpoint/2010/main" val="3489558345"/>
      </p:ext>
    </p:extLst>
  </p:cSld>
  <p:clrMapOvr>
    <a:masterClrMapping/>
  </p:clrMapOvr>
  <p:timing>
    <p:tnLst>
      <p:par>
        <p:cTn id="1" dur="indefinite" restart="never" nodeType="tmRoot"/>
      </p:par>
    </p:tnLst>
  </p:timing>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54" name="Rectangle 18"/>
          <p:cNvSpPr>
            <a:spLocks noChangeArrowheads="1"/>
          </p:cNvSpPr>
          <p:nvPr/>
        </p:nvSpPr>
        <p:spPr bwMode="auto">
          <a:xfrm>
            <a:off x="3132138" y="4937125"/>
            <a:ext cx="1403350" cy="57943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u="sng">
                <a:solidFill>
                  <a:srgbClr val="FF0000"/>
                </a:solidFill>
              </a:rPr>
              <a:t>旋光的</a:t>
            </a:r>
          </a:p>
        </p:txBody>
      </p:sp>
      <p:sp>
        <p:nvSpPr>
          <p:cNvPr id="40963" name="Rectangle 4"/>
          <p:cNvSpPr>
            <a:spLocks noChangeArrowheads="1"/>
          </p:cNvSpPr>
          <p:nvPr/>
        </p:nvSpPr>
        <p:spPr bwMode="auto">
          <a:xfrm>
            <a:off x="250825" y="549275"/>
            <a:ext cx="4392613" cy="58420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200" b="1">
                <a:solidFill>
                  <a:srgbClr val="CC0066"/>
                </a:solidFill>
                <a:latin typeface="Calibri" pitchFamily="34" charset="0"/>
              </a:rPr>
              <a:t>對映異構體的物理性質</a:t>
            </a:r>
            <a:endParaRPr lang="en-US" altLang="zh-TW" sz="3200" b="1">
              <a:solidFill>
                <a:srgbClr val="CC0066"/>
              </a:solidFill>
              <a:latin typeface="Calibri" pitchFamily="34" charset="0"/>
            </a:endParaRPr>
          </a:p>
        </p:txBody>
      </p:sp>
      <p:sp>
        <p:nvSpPr>
          <p:cNvPr id="4" name="Rectangle 38"/>
          <p:cNvSpPr>
            <a:spLocks noChangeArrowheads="1"/>
          </p:cNvSpPr>
          <p:nvPr/>
        </p:nvSpPr>
        <p:spPr bwMode="auto">
          <a:xfrm>
            <a:off x="322263" y="2603500"/>
            <a:ext cx="8642350"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lnSpc>
                <a:spcPct val="110000"/>
              </a:lnSpc>
              <a:buFontTx/>
              <a:buBlip>
                <a:blip r:embed="rId2"/>
              </a:buBlip>
            </a:pPr>
            <a:r>
              <a:rPr lang="zh-TW" altLang="en-US" sz="2800"/>
              <a:t>只能透過量度該雙對映異構體與偏振光相互作用時所產生的差異來分辨它們。</a:t>
            </a:r>
            <a:endParaRPr kumimoji="0" lang="en-US" altLang="zh-TW" sz="2800">
              <a:solidFill>
                <a:srgbClr val="3399FF"/>
              </a:solidFill>
              <a:cs typeface="Arial" charset="0"/>
            </a:endParaRPr>
          </a:p>
        </p:txBody>
      </p:sp>
      <p:sp>
        <p:nvSpPr>
          <p:cNvPr id="5" name="Rectangle 38"/>
          <p:cNvSpPr>
            <a:spLocks noChangeArrowheads="1"/>
          </p:cNvSpPr>
          <p:nvPr/>
        </p:nvSpPr>
        <p:spPr bwMode="auto">
          <a:xfrm>
            <a:off x="322263" y="4060825"/>
            <a:ext cx="87852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對映異構體會使 </a:t>
            </a:r>
            <a:r>
              <a:rPr lang="zh-TW" altLang="en-US" sz="3200" b="1">
                <a:solidFill>
                  <a:srgbClr val="3399FF"/>
                </a:solidFill>
              </a:rPr>
              <a:t>平面偏振光</a:t>
            </a:r>
            <a:r>
              <a:rPr lang="zh-TW" altLang="en-US" sz="2800" b="1">
                <a:solidFill>
                  <a:srgbClr val="3399FF"/>
                </a:solidFill>
              </a:rPr>
              <a:t> </a:t>
            </a:r>
            <a:r>
              <a:rPr lang="zh-TW" altLang="en-US" sz="2800"/>
              <a:t>的 </a:t>
            </a:r>
            <a:r>
              <a:rPr lang="zh-TW" altLang="en-US" sz="3200" b="1">
                <a:solidFill>
                  <a:srgbClr val="3399FF"/>
                </a:solidFill>
              </a:rPr>
              <a:t>偏振面</a:t>
            </a:r>
            <a:r>
              <a:rPr lang="zh-TW" altLang="en-US" sz="3200">
                <a:solidFill>
                  <a:srgbClr val="3399FF"/>
                </a:solidFill>
              </a:rPr>
              <a:t>轉動</a:t>
            </a:r>
            <a:r>
              <a:rPr lang="zh-TW" altLang="en-US" sz="2800"/>
              <a:t>。</a:t>
            </a:r>
            <a:endParaRPr kumimoji="0" lang="en-US" altLang="zh-TW" sz="2800" b="1">
              <a:solidFill>
                <a:srgbClr val="3399FF"/>
              </a:solidFill>
              <a:cs typeface="Arial" charset="0"/>
            </a:endParaRPr>
          </a:p>
        </p:txBody>
      </p:sp>
      <p:sp>
        <p:nvSpPr>
          <p:cNvPr id="40967" name="Rectangle 38"/>
          <p:cNvSpPr>
            <a:spLocks noChangeArrowheads="1"/>
          </p:cNvSpPr>
          <p:nvPr/>
        </p:nvSpPr>
        <p:spPr bwMode="auto">
          <a:xfrm>
            <a:off x="322263" y="1665288"/>
            <a:ext cx="77787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一雙對映異構體具有 </a:t>
            </a:r>
            <a:r>
              <a:rPr lang="zh-TW" altLang="en-US" sz="3200" b="1">
                <a:solidFill>
                  <a:srgbClr val="3399FF"/>
                </a:solidFill>
              </a:rPr>
              <a:t>非常相似的物理性</a:t>
            </a:r>
            <a:r>
              <a:rPr lang="zh-TW" altLang="en-US" sz="2800"/>
              <a:t>。</a:t>
            </a:r>
            <a:endParaRPr kumimoji="0" lang="en-US" altLang="zh-TW" sz="2800">
              <a:solidFill>
                <a:srgbClr val="3399FF"/>
              </a:solidFill>
              <a:cs typeface="Arial" charset="0"/>
            </a:endParaRPr>
          </a:p>
        </p:txBody>
      </p:sp>
      <p:sp>
        <p:nvSpPr>
          <p:cNvPr id="6" name="Rectangle 38"/>
          <p:cNvSpPr>
            <a:spLocks noChangeArrowheads="1"/>
          </p:cNvSpPr>
          <p:nvPr/>
        </p:nvSpPr>
        <p:spPr bwMode="auto">
          <a:xfrm>
            <a:off x="360363" y="4997450"/>
            <a:ext cx="4572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對映異構體是             。</a:t>
            </a:r>
            <a:endParaRPr kumimoji="0" lang="en-US" altLang="zh-TW" sz="2800">
              <a:solidFill>
                <a:srgbClr val="3399FF"/>
              </a:solidFill>
              <a:cs typeface="Arial" charset="0"/>
            </a:endParaRPr>
          </a:p>
        </p:txBody>
      </p:sp>
    </p:spTree>
    <p:extLst>
      <p:ext uri="{BB962C8B-B14F-4D97-AF65-F5344CB8AC3E}">
        <p14:creationId xmlns:p14="http://schemas.microsoft.com/office/powerpoint/2010/main" val="133342405"/>
      </p:ext>
    </p:extLst>
  </p:cSld>
  <p:clrMapOvr>
    <a:masterClrMapping/>
  </p:clrMapOvr>
  <p:timing>
    <p:tnLst>
      <p:par>
        <p:cTn id="1" dur="indefinite" restart="never" nodeType="tmRoot"/>
      </p:par>
    </p:tnLst>
  </p:timing>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058" name="Object 2"/>
          <p:cNvGraphicFramePr>
            <a:graphicFrameLocks noChangeAspect="1"/>
          </p:cNvGraphicFramePr>
          <p:nvPr/>
        </p:nvGraphicFramePr>
        <p:xfrm>
          <a:off x="1476375" y="908050"/>
          <a:ext cx="5429250" cy="3724275"/>
        </p:xfrm>
        <a:graphic>
          <a:graphicData uri="http://schemas.openxmlformats.org/presentationml/2006/ole">
            <mc:AlternateContent xmlns:mc="http://schemas.openxmlformats.org/markup-compatibility/2006">
              <mc:Choice xmlns:v="urn:schemas-microsoft-com:vml" Requires="v">
                <p:oleObj spid="_x0000_s101403" name="PBrush" r:id="rId3" imgW="5428571" imgH="3723810" progId="">
                  <p:embed/>
                </p:oleObj>
              </mc:Choice>
              <mc:Fallback>
                <p:oleObj name="PBrush" r:id="rId3" imgW="5428571" imgH="3723810"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6375" y="908050"/>
                        <a:ext cx="5429250" cy="3724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2163" name="矩形 2"/>
          <p:cNvSpPr>
            <a:spLocks noChangeArrowheads="1"/>
          </p:cNvSpPr>
          <p:nvPr/>
        </p:nvSpPr>
        <p:spPr bwMode="auto">
          <a:xfrm>
            <a:off x="6877050" y="4292600"/>
            <a:ext cx="226695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對映異構體使平面偏振光的偏振面轉動</a:t>
            </a:r>
          </a:p>
        </p:txBody>
      </p:sp>
      <p:sp>
        <p:nvSpPr>
          <p:cNvPr id="92167" name="矩形 6"/>
          <p:cNvSpPr>
            <a:spLocks noChangeArrowheads="1"/>
          </p:cNvSpPr>
          <p:nvPr/>
        </p:nvSpPr>
        <p:spPr bwMode="auto">
          <a:xfrm>
            <a:off x="5076825" y="1885950"/>
            <a:ext cx="27368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2400"/>
              <a:t>樣本管 </a:t>
            </a:r>
            <a:r>
              <a:rPr lang="en-US" altLang="zh-TW" sz="2400"/>
              <a:t>(</a:t>
            </a:r>
            <a:r>
              <a:rPr lang="zh-TW" altLang="en-US" sz="2400"/>
              <a:t>含有一個對映異構體的溶液</a:t>
            </a:r>
            <a:r>
              <a:rPr lang="en-US" altLang="zh-TW" sz="2400"/>
              <a:t>)</a:t>
            </a:r>
            <a:endParaRPr lang="zh-TW" altLang="en-US" sz="2400"/>
          </a:p>
        </p:txBody>
      </p:sp>
      <p:sp>
        <p:nvSpPr>
          <p:cNvPr id="45061" name="矩形 7"/>
          <p:cNvSpPr>
            <a:spLocks noChangeArrowheads="1"/>
          </p:cNvSpPr>
          <p:nvPr/>
        </p:nvSpPr>
        <p:spPr bwMode="auto">
          <a:xfrm>
            <a:off x="2609850" y="2708275"/>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t>偏光鏡</a:t>
            </a:r>
          </a:p>
        </p:txBody>
      </p:sp>
      <p:sp>
        <p:nvSpPr>
          <p:cNvPr id="45062" name="矩形 8"/>
          <p:cNvSpPr>
            <a:spLocks noChangeArrowheads="1"/>
          </p:cNvSpPr>
          <p:nvPr/>
        </p:nvSpPr>
        <p:spPr bwMode="auto">
          <a:xfrm>
            <a:off x="684213" y="944563"/>
            <a:ext cx="793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zh-TW" altLang="en-US" sz="2400"/>
              <a:t>光源</a:t>
            </a:r>
          </a:p>
        </p:txBody>
      </p:sp>
    </p:spTree>
    <p:extLst>
      <p:ext uri="{BB962C8B-B14F-4D97-AF65-F5344CB8AC3E}">
        <p14:creationId xmlns:p14="http://schemas.microsoft.com/office/powerpoint/2010/main" val="3077717030"/>
      </p:ext>
    </p:extLst>
  </p:cSld>
  <p:clrMapOvr>
    <a:masterClrMapping/>
  </p:clrMapOvr>
  <p:timing>
    <p:tnLst>
      <p:par>
        <p:cTn id="1" dur="indefinite" restart="never" nodeType="tmRoot"/>
      </p:par>
    </p:tnLst>
  </p:timing>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38"/>
          <p:cNvSpPr>
            <a:spLocks noChangeArrowheads="1"/>
          </p:cNvSpPr>
          <p:nvPr/>
        </p:nvSpPr>
        <p:spPr bwMode="auto">
          <a:xfrm>
            <a:off x="250825" y="479425"/>
            <a:ext cx="87836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平面偏振光通過其中一個對映異構體的溶液時，偏振光的偏振面會轉動。</a:t>
            </a:r>
            <a:endParaRPr kumimoji="0" lang="en-US" altLang="zh-TW" sz="2800">
              <a:solidFill>
                <a:srgbClr val="3399FF"/>
              </a:solidFill>
              <a:cs typeface="Arial" charset="0"/>
            </a:endParaRPr>
          </a:p>
        </p:txBody>
      </p:sp>
      <p:sp>
        <p:nvSpPr>
          <p:cNvPr id="3" name="Rectangle 38"/>
          <p:cNvSpPr>
            <a:spLocks noChangeArrowheads="1"/>
          </p:cNvSpPr>
          <p:nvPr/>
        </p:nvSpPr>
        <p:spPr bwMode="auto">
          <a:xfrm>
            <a:off x="250825" y="1919288"/>
            <a:ext cx="86423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en-US" altLang="zh-TW" sz="3200">
                <a:solidFill>
                  <a:srgbClr val="3399FF"/>
                </a:solidFill>
              </a:rPr>
              <a:t>(+)-</a:t>
            </a:r>
            <a:r>
              <a:rPr lang="zh-TW" altLang="en-US" sz="3200" b="1">
                <a:solidFill>
                  <a:srgbClr val="3399FF"/>
                </a:solidFill>
              </a:rPr>
              <a:t>異構體</a:t>
            </a:r>
            <a:r>
              <a:rPr lang="zh-TW" altLang="en-US" sz="2800"/>
              <a:t>：平面偏振光的偏振面以 </a:t>
            </a:r>
            <a:r>
              <a:rPr lang="zh-TW" altLang="en-US" sz="3200" b="1">
                <a:solidFill>
                  <a:srgbClr val="3399FF"/>
                </a:solidFill>
              </a:rPr>
              <a:t>順時針方向</a:t>
            </a:r>
            <a:r>
              <a:rPr lang="zh-TW" altLang="en-US" sz="2800"/>
              <a:t>轉動。</a:t>
            </a:r>
            <a:endParaRPr kumimoji="0" lang="en-US" altLang="zh-TW" sz="2800">
              <a:solidFill>
                <a:srgbClr val="3399FF"/>
              </a:solidFill>
              <a:cs typeface="Arial" charset="0"/>
            </a:endParaRPr>
          </a:p>
        </p:txBody>
      </p:sp>
      <p:sp>
        <p:nvSpPr>
          <p:cNvPr id="4" name="Rectangle 38"/>
          <p:cNvSpPr>
            <a:spLocks noChangeArrowheads="1"/>
          </p:cNvSpPr>
          <p:nvPr/>
        </p:nvSpPr>
        <p:spPr bwMode="auto">
          <a:xfrm>
            <a:off x="250825" y="3287713"/>
            <a:ext cx="88931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en-US" altLang="zh-TW" sz="3200">
                <a:solidFill>
                  <a:srgbClr val="3399FF"/>
                </a:solidFill>
              </a:rPr>
              <a:t>(–)-</a:t>
            </a:r>
            <a:r>
              <a:rPr lang="zh-TW" altLang="en-US" sz="3200" b="1">
                <a:solidFill>
                  <a:srgbClr val="3399FF"/>
                </a:solidFill>
              </a:rPr>
              <a:t>異構體</a:t>
            </a:r>
            <a:r>
              <a:rPr lang="zh-TW" altLang="en-US" sz="2800"/>
              <a:t>：平面偏振光的偏振面以 </a:t>
            </a:r>
            <a:r>
              <a:rPr lang="zh-TW" altLang="en-US" sz="3200" b="1">
                <a:solidFill>
                  <a:srgbClr val="3399FF"/>
                </a:solidFill>
              </a:rPr>
              <a:t>相等幅度</a:t>
            </a:r>
            <a:r>
              <a:rPr lang="zh-TW" altLang="zh-TW" sz="3200" b="1">
                <a:solidFill>
                  <a:srgbClr val="3399FF"/>
                </a:solidFill>
              </a:rPr>
              <a:t>但</a:t>
            </a:r>
            <a:r>
              <a:rPr lang="zh-TW" altLang="en-US" sz="3200" b="1">
                <a:solidFill>
                  <a:srgbClr val="3399FF"/>
                </a:solidFill>
              </a:rPr>
              <a:t>逆時針方向</a:t>
            </a:r>
            <a:r>
              <a:rPr lang="zh-TW" altLang="en-US" sz="3200" b="1"/>
              <a:t> </a:t>
            </a:r>
            <a:r>
              <a:rPr lang="zh-TW" altLang="en-US" sz="2800"/>
              <a:t>轉動。</a:t>
            </a:r>
            <a:endParaRPr lang="en-US" altLang="zh-TW" sz="2800"/>
          </a:p>
        </p:txBody>
      </p:sp>
      <p:sp>
        <p:nvSpPr>
          <p:cNvPr id="5" name="Rectangle 38"/>
          <p:cNvSpPr>
            <a:spLocks noChangeArrowheads="1"/>
          </p:cNvSpPr>
          <p:nvPr/>
        </p:nvSpPr>
        <p:spPr bwMode="auto">
          <a:xfrm>
            <a:off x="252413" y="4799013"/>
            <a:ext cx="88201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4988" indent="-534988">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buFontTx/>
              <a:buBlip>
                <a:blip r:embed="rId2"/>
              </a:buBlip>
            </a:pPr>
            <a:r>
              <a:rPr lang="zh-TW" altLang="en-US" sz="2800"/>
              <a:t>可利用 </a:t>
            </a:r>
            <a:r>
              <a:rPr lang="zh-TW" altLang="en-US" sz="3200" b="1">
                <a:solidFill>
                  <a:srgbClr val="3399FF"/>
                </a:solidFill>
              </a:rPr>
              <a:t>旋光計</a:t>
            </a:r>
            <a:r>
              <a:rPr lang="zh-TW" altLang="en-US" sz="2800"/>
              <a:t> </a:t>
            </a:r>
            <a:r>
              <a:rPr lang="en-US" altLang="zh-TW" sz="2800"/>
              <a:t>(</a:t>
            </a:r>
            <a:r>
              <a:rPr lang="zh-TW" altLang="en-US" sz="2800"/>
              <a:t>或稱為</a:t>
            </a:r>
            <a:r>
              <a:rPr lang="zh-TW" altLang="en-US" sz="2800" b="1">
                <a:solidFill>
                  <a:srgbClr val="3399FF"/>
                </a:solidFill>
              </a:rPr>
              <a:t>偏振計</a:t>
            </a:r>
            <a:r>
              <a:rPr lang="en-US" altLang="zh-TW" sz="2800"/>
              <a:t>) </a:t>
            </a:r>
            <a:r>
              <a:rPr lang="zh-TW" altLang="en-US" sz="2800"/>
              <a:t>來量度對映異構體的旋光性。</a:t>
            </a:r>
            <a:endParaRPr kumimoji="0" lang="en-US" altLang="zh-TW" sz="2800">
              <a:solidFill>
                <a:srgbClr val="3399FF"/>
              </a:solidFill>
              <a:cs typeface="Arial" charset="0"/>
            </a:endParaRPr>
          </a:p>
        </p:txBody>
      </p:sp>
    </p:spTree>
    <p:extLst>
      <p:ext uri="{BB962C8B-B14F-4D97-AF65-F5344CB8AC3E}">
        <p14:creationId xmlns:p14="http://schemas.microsoft.com/office/powerpoint/2010/main" val="1067404020"/>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17"/>
          <p:cNvSpPr>
            <a:spLocks noChangeArrowheads="1"/>
          </p:cNvSpPr>
          <p:nvPr/>
        </p:nvSpPr>
        <p:spPr bwMode="auto">
          <a:xfrm>
            <a:off x="395288" y="476672"/>
            <a:ext cx="8424862" cy="1511300"/>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1800" b="0"/>
          </a:p>
        </p:txBody>
      </p:sp>
      <p:sp>
        <p:nvSpPr>
          <p:cNvPr id="8" name="Text Box 18"/>
          <p:cNvSpPr txBox="1">
            <a:spLocks noChangeArrowheads="1"/>
          </p:cNvSpPr>
          <p:nvPr/>
        </p:nvSpPr>
        <p:spPr bwMode="auto">
          <a:xfrm>
            <a:off x="501650" y="825922"/>
            <a:ext cx="28797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50000"/>
              </a:spcBef>
              <a:buFontTx/>
              <a:buNone/>
            </a:pPr>
            <a:r>
              <a:rPr lang="zh-TW" altLang="en-US" sz="2800" b="0"/>
              <a:t>物質 </a:t>
            </a:r>
            <a:r>
              <a:rPr lang="en-US" altLang="zh-TW" sz="2800" b="0"/>
              <a:t>(</a:t>
            </a:r>
            <a:r>
              <a:rPr lang="zh-TW" altLang="en-US" sz="2800" b="0"/>
              <a:t>或物種</a:t>
            </a:r>
            <a:r>
              <a:rPr lang="en-US" altLang="zh-TW" sz="2800" b="0"/>
              <a:t>) </a:t>
            </a:r>
            <a:r>
              <a:rPr lang="zh-TW" altLang="en-US" sz="2800" b="0"/>
              <a:t>的</a:t>
            </a:r>
            <a:r>
              <a:rPr lang="zh-TW" altLang="en-US">
                <a:solidFill>
                  <a:srgbClr val="0066CC"/>
                </a:solidFill>
              </a:rPr>
              <a:t>式量</a:t>
            </a:r>
            <a:endParaRPr lang="en-US" altLang="zh-TW">
              <a:solidFill>
                <a:srgbClr val="0066CC"/>
              </a:solidFill>
              <a:cs typeface="Arial" pitchFamily="34" charset="0"/>
            </a:endParaRPr>
          </a:p>
        </p:txBody>
      </p:sp>
      <p:sp>
        <p:nvSpPr>
          <p:cNvPr id="9" name="文字方塊 16"/>
          <p:cNvSpPr txBox="1">
            <a:spLocks noChangeArrowheads="1"/>
          </p:cNvSpPr>
          <p:nvPr/>
        </p:nvSpPr>
        <p:spPr bwMode="auto">
          <a:xfrm>
            <a:off x="3563938" y="1051347"/>
            <a:ext cx="3921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800" b="0"/>
              <a:t>=</a:t>
            </a:r>
            <a:endParaRPr lang="zh-TW" altLang="en-US" sz="2800" b="0"/>
          </a:p>
        </p:txBody>
      </p:sp>
      <p:sp>
        <p:nvSpPr>
          <p:cNvPr id="10" name="矩形 17"/>
          <p:cNvSpPr>
            <a:spLocks noChangeArrowheads="1"/>
          </p:cNvSpPr>
          <p:nvPr/>
        </p:nvSpPr>
        <p:spPr bwMode="auto">
          <a:xfrm>
            <a:off x="4067175" y="476672"/>
            <a:ext cx="4572000" cy="149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800" b="0"/>
              <a:t>該物質 </a:t>
            </a:r>
            <a:r>
              <a:rPr lang="en-US" altLang="zh-TW" sz="2800" b="0"/>
              <a:t>(</a:t>
            </a:r>
            <a:r>
              <a:rPr lang="zh-TW" altLang="en-US" sz="2800" b="0"/>
              <a:t>或物種</a:t>
            </a:r>
            <a:r>
              <a:rPr lang="en-US" altLang="zh-TW" sz="2800" b="0"/>
              <a:t>) </a:t>
            </a:r>
            <a:r>
              <a:rPr lang="zh-TW" altLang="en-US" sz="2800" b="0"/>
              <a:t>的一個式單位中</a:t>
            </a:r>
            <a:r>
              <a:rPr lang="zh-TW" altLang="en-US">
                <a:solidFill>
                  <a:srgbClr val="3399FF"/>
                </a:solidFill>
              </a:rPr>
              <a:t>各原子</a:t>
            </a:r>
            <a:r>
              <a:rPr lang="zh-TW" altLang="en-US" sz="2800" b="0"/>
              <a:t>的相對原子質量的</a:t>
            </a:r>
            <a:r>
              <a:rPr lang="zh-TW" altLang="en-US">
                <a:solidFill>
                  <a:srgbClr val="3399FF"/>
                </a:solidFill>
              </a:rPr>
              <a:t>總和</a:t>
            </a:r>
          </a:p>
        </p:txBody>
      </p:sp>
      <p:sp>
        <p:nvSpPr>
          <p:cNvPr id="11" name="AutoShape 28"/>
          <p:cNvSpPr>
            <a:spLocks noChangeArrowheads="1"/>
          </p:cNvSpPr>
          <p:nvPr/>
        </p:nvSpPr>
        <p:spPr bwMode="auto">
          <a:xfrm>
            <a:off x="323850" y="2348880"/>
            <a:ext cx="5184775" cy="720725"/>
          </a:xfrm>
          <a:prstGeom prst="flowChartAlternateProcess">
            <a:avLst/>
          </a:prstGeom>
          <a:solidFill>
            <a:srgbClr val="CC0099"/>
          </a:solidFill>
          <a:ln>
            <a:noFill/>
          </a:ln>
          <a:effectLst>
            <a:outerShdw dist="107763"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1800"/>
          </a:p>
        </p:txBody>
      </p:sp>
      <p:sp>
        <p:nvSpPr>
          <p:cNvPr id="12" name="Rectangle 29"/>
          <p:cNvSpPr>
            <a:spLocks noChangeArrowheads="1"/>
          </p:cNvSpPr>
          <p:nvPr/>
        </p:nvSpPr>
        <p:spPr bwMode="auto">
          <a:xfrm>
            <a:off x="777875" y="2380630"/>
            <a:ext cx="4514850" cy="579438"/>
          </a:xfrm>
          <a:prstGeom prst="rect">
            <a:avLst/>
          </a:prstGeom>
          <a:solidFill>
            <a:srgbClr val="CC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r>
              <a:rPr lang="zh-TW" altLang="en-US">
                <a:solidFill>
                  <a:schemeClr val="bg1"/>
                </a:solidFill>
              </a:rPr>
              <a:t>例子：氯化鎂 </a:t>
            </a:r>
            <a:r>
              <a:rPr lang="en-US" altLang="zh-TW">
                <a:solidFill>
                  <a:schemeClr val="bg1"/>
                </a:solidFill>
              </a:rPr>
              <a:t>( MgCl</a:t>
            </a:r>
            <a:r>
              <a:rPr lang="en-US" altLang="zh-TW" baseline="-25000">
                <a:solidFill>
                  <a:schemeClr val="bg1"/>
                </a:solidFill>
              </a:rPr>
              <a:t>2 </a:t>
            </a:r>
            <a:r>
              <a:rPr lang="en-US" altLang="zh-TW">
                <a:solidFill>
                  <a:schemeClr val="bg1"/>
                </a:solidFill>
              </a:rPr>
              <a:t>)</a:t>
            </a:r>
          </a:p>
        </p:txBody>
      </p:sp>
      <p:sp>
        <p:nvSpPr>
          <p:cNvPr id="13" name="矩形 22"/>
          <p:cNvSpPr>
            <a:spLocks noChangeArrowheads="1"/>
          </p:cNvSpPr>
          <p:nvPr/>
        </p:nvSpPr>
        <p:spPr bwMode="auto">
          <a:xfrm>
            <a:off x="539750" y="3639518"/>
            <a:ext cx="77771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en-US" altLang="zh-TW" sz="2800" b="0"/>
              <a:t>MgCl</a:t>
            </a:r>
            <a:r>
              <a:rPr lang="en-US" altLang="zh-TW" sz="2800" b="0" baseline="-25000"/>
              <a:t>2 </a:t>
            </a:r>
            <a:r>
              <a:rPr lang="zh-TW" altLang="en-US" sz="2800" b="0"/>
              <a:t>的式量 </a:t>
            </a:r>
            <a:r>
              <a:rPr lang="en-US" altLang="zh-TW" sz="2800" b="0"/>
              <a:t>= 24.3 + 35.5 × 2 = 95.3</a:t>
            </a:r>
            <a:endParaRPr lang="zh-TW" altLang="en-US" sz="2800" b="0"/>
          </a:p>
        </p:txBody>
      </p:sp>
      <p:sp>
        <p:nvSpPr>
          <p:cNvPr id="14" name="矩形 23"/>
          <p:cNvSpPr>
            <a:spLocks noChangeArrowheads="1"/>
          </p:cNvSpPr>
          <p:nvPr/>
        </p:nvSpPr>
        <p:spPr bwMode="auto">
          <a:xfrm>
            <a:off x="1619250" y="4503118"/>
            <a:ext cx="2232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1800" b="0">
                <a:solidFill>
                  <a:srgbClr val="3399FF"/>
                </a:solidFill>
              </a:rPr>
              <a:t>鎂的相對原子質量</a:t>
            </a:r>
          </a:p>
        </p:txBody>
      </p:sp>
      <p:sp>
        <p:nvSpPr>
          <p:cNvPr id="15" name="矩形 24"/>
          <p:cNvSpPr>
            <a:spLocks noChangeArrowheads="1"/>
          </p:cNvSpPr>
          <p:nvPr/>
        </p:nvSpPr>
        <p:spPr bwMode="auto">
          <a:xfrm>
            <a:off x="4714875" y="4503118"/>
            <a:ext cx="2016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1800" b="0">
                <a:solidFill>
                  <a:srgbClr val="3399FF"/>
                </a:solidFill>
              </a:rPr>
              <a:t>氯的相對原子質量</a:t>
            </a:r>
          </a:p>
        </p:txBody>
      </p:sp>
      <p:sp>
        <p:nvSpPr>
          <p:cNvPr id="16" name="Line 24"/>
          <p:cNvSpPr>
            <a:spLocks noChangeShapeType="1"/>
          </p:cNvSpPr>
          <p:nvPr/>
        </p:nvSpPr>
        <p:spPr bwMode="auto">
          <a:xfrm>
            <a:off x="4498975" y="4071318"/>
            <a:ext cx="504825" cy="431800"/>
          </a:xfrm>
          <a:prstGeom prst="line">
            <a:avLst/>
          </a:prstGeom>
          <a:noFill/>
          <a:ln w="31750">
            <a:solidFill>
              <a:srgbClr val="FF7C80"/>
            </a:solidFill>
            <a:round/>
            <a:headEnd type="arrow" w="med" len="med"/>
            <a:tailEnd/>
          </a:ln>
          <a:extLst>
            <a:ext uri="{909E8E84-426E-40DD-AFC4-6F175D3DCCD1}">
              <a14:hiddenFill xmlns:a14="http://schemas.microsoft.com/office/drawing/2010/main">
                <a:noFill/>
              </a14:hiddenFill>
            </a:ext>
          </a:extLst>
        </p:spPr>
        <p:txBody>
          <a:bodyPr/>
          <a:lstStyle/>
          <a:p>
            <a:endParaRPr lang="zh-HK" altLang="en-US"/>
          </a:p>
        </p:txBody>
      </p:sp>
      <p:sp>
        <p:nvSpPr>
          <p:cNvPr id="17" name="Line 29"/>
          <p:cNvSpPr>
            <a:spLocks noChangeShapeType="1"/>
          </p:cNvSpPr>
          <p:nvPr/>
        </p:nvSpPr>
        <p:spPr bwMode="auto">
          <a:xfrm flipH="1">
            <a:off x="2987675" y="4071318"/>
            <a:ext cx="503238" cy="431800"/>
          </a:xfrm>
          <a:prstGeom prst="line">
            <a:avLst/>
          </a:prstGeom>
          <a:noFill/>
          <a:ln w="31750">
            <a:solidFill>
              <a:srgbClr val="FF7C80"/>
            </a:solidFill>
            <a:round/>
            <a:headEnd type="arrow" w="med" len="med"/>
            <a:tailEnd/>
          </a:ln>
          <a:extLst>
            <a:ext uri="{909E8E84-426E-40DD-AFC4-6F175D3DCCD1}">
              <a14:hiddenFill xmlns:a14="http://schemas.microsoft.com/office/drawing/2010/main">
                <a:noFill/>
              </a14:hiddenFill>
            </a:ext>
          </a:extLst>
        </p:spPr>
        <p:txBody>
          <a:bodyPr/>
          <a:lstStyle/>
          <a:p>
            <a:endParaRPr lang="zh-HK" altLang="en-US"/>
          </a:p>
        </p:txBody>
      </p:sp>
      <p:sp>
        <p:nvSpPr>
          <p:cNvPr id="18" name="Text Box 11"/>
          <p:cNvSpPr txBox="1">
            <a:spLocks noChangeArrowheads="1"/>
          </p:cNvSpPr>
          <p:nvPr/>
        </p:nvSpPr>
        <p:spPr bwMode="auto">
          <a:xfrm>
            <a:off x="466725" y="5517232"/>
            <a:ext cx="8642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800" b="0"/>
              <a:t>由於氯化鎂不是由分子組成的，故相對分子質量並不適用於氯化鎂。</a:t>
            </a:r>
          </a:p>
        </p:txBody>
      </p:sp>
      <p:sp>
        <p:nvSpPr>
          <p:cNvPr id="19" name="Rectangle 87"/>
          <p:cNvSpPr>
            <a:spLocks noChangeArrowheads="1"/>
          </p:cNvSpPr>
          <p:nvPr/>
        </p:nvSpPr>
        <p:spPr bwMode="auto">
          <a:xfrm>
            <a:off x="395288" y="5526757"/>
            <a:ext cx="8424862" cy="944563"/>
          </a:xfrm>
          <a:prstGeom prst="rect">
            <a:avLst/>
          </a:prstGeom>
          <a:noFill/>
          <a:ln w="25400">
            <a:solidFill>
              <a:srgbClr val="FF99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eaLnBrk="1" hangingPunct="1">
              <a:spcBef>
                <a:spcPct val="0"/>
              </a:spcBef>
              <a:buFontTx/>
              <a:buNone/>
            </a:pPr>
            <a:endParaRPr lang="zh-TW" altLang="zh-TW" sz="2400">
              <a:latin typeface="Times New Roman" pitchFamily="18" charset="0"/>
            </a:endParaRPr>
          </a:p>
        </p:txBody>
      </p:sp>
    </p:spTree>
    <p:extLst>
      <p:ext uri="{BB962C8B-B14F-4D97-AF65-F5344CB8AC3E}">
        <p14:creationId xmlns:p14="http://schemas.microsoft.com/office/powerpoint/2010/main" val="375852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linds(horizontal)">
                                      <p:cBhvr>
                                        <p:cTn id="10" dur="500"/>
                                        <p:tgtEl>
                                          <p:spTgt spid="9"/>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linds(horizontal)">
                                      <p:cBhvr>
                                        <p:cTn id="13" dur="500"/>
                                        <p:tgtEl>
                                          <p:spTgt spid="10"/>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p:bldP spid="10" grpId="0"/>
      <p:bldP spid="13" grpId="0"/>
      <p:bldP spid="14" grpId="0"/>
      <p:bldP spid="15" grpId="0"/>
      <p:bldP spid="16" grpId="0" animBg="1"/>
      <p:bldP spid="17" grpId="0" animBg="1"/>
      <p:bldP spid="18" grpId="0"/>
      <p:bldP spid="19" grpId="0" animBg="1"/>
    </p:bldLst>
  </p:timing>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Rectangle 4"/>
          <p:cNvSpPr>
            <a:spLocks noChangeArrowheads="1"/>
          </p:cNvSpPr>
          <p:nvPr/>
        </p:nvSpPr>
        <p:spPr bwMode="auto">
          <a:xfrm>
            <a:off x="1118542" y="1728589"/>
            <a:ext cx="5973738" cy="641350"/>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800">
                <a:solidFill>
                  <a:schemeClr val="tx1"/>
                </a:solidFill>
                <a:latin typeface="Arial" charset="0"/>
                <a:ea typeface="新細明體" charset="-120"/>
              </a:defRPr>
            </a:lvl1pPr>
            <a:lvl2pPr marL="742950" indent="-285750">
              <a:defRPr kumimoji="1" sz="2800">
                <a:solidFill>
                  <a:schemeClr val="tx1"/>
                </a:solidFill>
                <a:latin typeface="Arial" charset="0"/>
                <a:ea typeface="新細明體" charset="-120"/>
              </a:defRPr>
            </a:lvl2pPr>
            <a:lvl3pPr marL="1143000" indent="-228600">
              <a:defRPr kumimoji="1" sz="2800">
                <a:solidFill>
                  <a:schemeClr val="tx1"/>
                </a:solidFill>
                <a:latin typeface="Arial" charset="0"/>
                <a:ea typeface="新細明體" charset="-120"/>
              </a:defRPr>
            </a:lvl3pPr>
            <a:lvl4pPr marL="1600200" indent="-228600">
              <a:defRPr kumimoji="1" sz="2800">
                <a:solidFill>
                  <a:schemeClr val="tx1"/>
                </a:solidFill>
                <a:latin typeface="Arial" charset="0"/>
                <a:ea typeface="新細明體" charset="-120"/>
              </a:defRPr>
            </a:lvl4pPr>
            <a:lvl5pPr marL="2057400" indent="-228600">
              <a:defRPr kumimoji="1" sz="2800">
                <a:solidFill>
                  <a:schemeClr val="tx1"/>
                </a:solidFill>
                <a:latin typeface="Arial" charset="0"/>
                <a:ea typeface="新細明體" charset="-120"/>
              </a:defRPr>
            </a:lvl5pPr>
            <a:lvl6pPr marL="2514600" indent="-228600" eaLnBrk="0" fontAlgn="base" hangingPunct="0">
              <a:spcBef>
                <a:spcPct val="0"/>
              </a:spcBef>
              <a:spcAft>
                <a:spcPct val="0"/>
              </a:spcAft>
              <a:defRPr kumimoji="1" sz="2800">
                <a:solidFill>
                  <a:schemeClr val="tx1"/>
                </a:solidFill>
                <a:latin typeface="Arial" charset="0"/>
                <a:ea typeface="新細明體" charset="-120"/>
              </a:defRPr>
            </a:lvl6pPr>
            <a:lvl7pPr marL="2971800" indent="-228600" eaLnBrk="0" fontAlgn="base" hangingPunct="0">
              <a:spcBef>
                <a:spcPct val="0"/>
              </a:spcBef>
              <a:spcAft>
                <a:spcPct val="0"/>
              </a:spcAft>
              <a:defRPr kumimoji="1" sz="2800">
                <a:solidFill>
                  <a:schemeClr val="tx1"/>
                </a:solidFill>
                <a:latin typeface="Arial" charset="0"/>
                <a:ea typeface="新細明體" charset="-120"/>
              </a:defRPr>
            </a:lvl7pPr>
            <a:lvl8pPr marL="3429000" indent="-228600" eaLnBrk="0" fontAlgn="base" hangingPunct="0">
              <a:spcBef>
                <a:spcPct val="0"/>
              </a:spcBef>
              <a:spcAft>
                <a:spcPct val="0"/>
              </a:spcAft>
              <a:defRPr kumimoji="1" sz="2800">
                <a:solidFill>
                  <a:schemeClr val="tx1"/>
                </a:solidFill>
                <a:latin typeface="Arial" charset="0"/>
                <a:ea typeface="新細明體" charset="-120"/>
              </a:defRPr>
            </a:lvl8pPr>
            <a:lvl9pPr marL="3886200" indent="-228600" eaLnBrk="0" fontAlgn="base" hangingPunct="0">
              <a:spcBef>
                <a:spcPct val="0"/>
              </a:spcBef>
              <a:spcAft>
                <a:spcPct val="0"/>
              </a:spcAft>
              <a:defRPr kumimoji="1" sz="2800">
                <a:solidFill>
                  <a:schemeClr val="tx1"/>
                </a:solidFill>
                <a:latin typeface="Arial" charset="0"/>
                <a:ea typeface="新細明體" charset="-120"/>
              </a:defRPr>
            </a:lvl9pPr>
          </a:lstStyle>
          <a:p>
            <a:pPr eaLnBrk="1" hangingPunct="1"/>
            <a:r>
              <a:rPr lang="zh-TW" altLang="en-US" sz="3600" b="1" dirty="0">
                <a:solidFill>
                  <a:srgbClr val="800080"/>
                </a:solidFill>
              </a:rPr>
              <a:t>各種官能基的典型化學反應</a:t>
            </a:r>
            <a:endParaRPr lang="en-US" altLang="zh-TW" sz="3600" b="1" dirty="0">
              <a:solidFill>
                <a:srgbClr val="800080"/>
              </a:solidFill>
            </a:endParaRPr>
          </a:p>
        </p:txBody>
      </p:sp>
      <p:sp>
        <p:nvSpPr>
          <p:cNvPr id="9" name="Rectangle 3"/>
          <p:cNvSpPr>
            <a:spLocks noChangeArrowheads="1"/>
          </p:cNvSpPr>
          <p:nvPr/>
        </p:nvSpPr>
        <p:spPr bwMode="auto">
          <a:xfrm>
            <a:off x="1213098" y="711299"/>
            <a:ext cx="2351088" cy="769938"/>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b="1" dirty="0">
                <a:solidFill>
                  <a:srgbClr val="FFFF00"/>
                </a:solidFill>
                <a:effectLst>
                  <a:outerShdw blurRad="38100" dist="38100" dir="2700000" algn="tl">
                    <a:srgbClr val="000000"/>
                  </a:outerShdw>
                </a:effectLst>
                <a:ea typeface="新細明體" panose="02020500000000000000" pitchFamily="18" charset="-120"/>
              </a:rPr>
              <a:t>第 </a:t>
            </a:r>
            <a:r>
              <a:rPr lang="en-US" altLang="zh-TW" sz="4400" b="1" dirty="0">
                <a:solidFill>
                  <a:schemeClr val="bg1"/>
                </a:solidFill>
                <a:effectLst>
                  <a:outerShdw blurRad="38100" dist="38100" dir="2700000" algn="tl">
                    <a:srgbClr val="000000"/>
                  </a:outerShdw>
                </a:effectLst>
                <a:ea typeface="新細明體" panose="02020500000000000000" pitchFamily="18" charset="-120"/>
              </a:rPr>
              <a:t>44</a:t>
            </a:r>
            <a:r>
              <a:rPr lang="en-US" altLang="zh-TW" sz="4400" b="1" dirty="0">
                <a:solidFill>
                  <a:srgbClr val="FFFF00"/>
                </a:solidFill>
                <a:effectLst>
                  <a:outerShdw blurRad="38100" dist="38100" dir="2700000" algn="tl">
                    <a:srgbClr val="000000"/>
                  </a:outerShdw>
                </a:effectLst>
                <a:ea typeface="新細明體" panose="02020500000000000000" pitchFamily="18" charset="-120"/>
              </a:rPr>
              <a:t> </a:t>
            </a:r>
            <a:r>
              <a:rPr lang="zh-TW" altLang="en-US" sz="4400" b="1" dirty="0">
                <a:solidFill>
                  <a:srgbClr val="FFFF00"/>
                </a:solidFill>
                <a:effectLst>
                  <a:outerShdw blurRad="38100" dist="38100" dir="2700000" algn="tl">
                    <a:srgbClr val="000000"/>
                  </a:outerShdw>
                </a:effectLst>
                <a:ea typeface="新細明體" panose="02020500000000000000" pitchFamily="18" charset="-120"/>
              </a:rPr>
              <a:t>章</a:t>
            </a:r>
            <a:endParaRPr kumimoji="0" lang="en-US" altLang="zh-TW" sz="4400" b="1" dirty="0">
              <a:solidFill>
                <a:srgbClr val="FFFF00"/>
              </a:solidFill>
              <a:effectLst>
                <a:outerShdw blurRad="38100" dist="38100" dir="2700000" algn="tl">
                  <a:srgbClr val="000000"/>
                </a:outerShdw>
              </a:effectLst>
              <a:latin typeface="+mn-lt"/>
              <a:ea typeface="+mn-ea"/>
            </a:endParaRPr>
          </a:p>
        </p:txBody>
      </p:sp>
      <p:sp>
        <p:nvSpPr>
          <p:cNvPr id="10" name="Rectangle 4"/>
          <p:cNvSpPr>
            <a:spLocks noChangeArrowheads="1"/>
          </p:cNvSpPr>
          <p:nvPr/>
        </p:nvSpPr>
        <p:spPr bwMode="auto">
          <a:xfrm>
            <a:off x="1190179" y="4871119"/>
            <a:ext cx="3525837" cy="646113"/>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3600" b="1">
                <a:solidFill>
                  <a:srgbClr val="800080"/>
                </a:solidFill>
              </a:rPr>
              <a:t>碳化合物的互換</a:t>
            </a:r>
            <a:endParaRPr lang="en-US" altLang="zh-TW" sz="3600" b="1">
              <a:solidFill>
                <a:srgbClr val="800080"/>
              </a:solidFill>
            </a:endParaRPr>
          </a:p>
        </p:txBody>
      </p:sp>
      <p:sp>
        <p:nvSpPr>
          <p:cNvPr id="11" name="Rectangle 3"/>
          <p:cNvSpPr>
            <a:spLocks noChangeArrowheads="1"/>
          </p:cNvSpPr>
          <p:nvPr/>
        </p:nvSpPr>
        <p:spPr bwMode="auto">
          <a:xfrm>
            <a:off x="1212404" y="3882107"/>
            <a:ext cx="2351087" cy="769937"/>
          </a:xfrm>
          <a:prstGeom prst="rect">
            <a:avLst/>
          </a:prstGeom>
          <a:solidFill>
            <a:srgbClr val="800080"/>
          </a:solidFill>
          <a:ln w="9525">
            <a:solidFill>
              <a:schemeClr val="bg1"/>
            </a:solidFill>
            <a:miter lim="800000"/>
            <a:headEnd/>
            <a:tailEnd/>
          </a:ln>
          <a:effectLst/>
          <a:extLst/>
        </p:spPr>
        <p:txBody>
          <a:bodyPr>
            <a:spAutoFit/>
          </a:bodyPr>
          <a:lstStyle/>
          <a:p>
            <a:pPr eaLnBrk="1" fontAlgn="auto" hangingPunct="1">
              <a:spcBef>
                <a:spcPts val="0"/>
              </a:spcBef>
              <a:spcAft>
                <a:spcPts val="0"/>
              </a:spcAft>
              <a:tabLst>
                <a:tab pos="1885950" algn="l"/>
              </a:tabLst>
              <a:defRPr/>
            </a:pPr>
            <a:r>
              <a:rPr lang="zh-TW" altLang="en-US" sz="4400" dirty="0">
                <a:solidFill>
                  <a:srgbClr val="FFFF00"/>
                </a:solidFill>
                <a:effectLst>
                  <a:outerShdw blurRad="38100" dist="38100" dir="2700000" algn="tl">
                    <a:srgbClr val="000000"/>
                  </a:outerShdw>
                </a:effectLst>
                <a:ea typeface="新細明體" panose="02020500000000000000" pitchFamily="18" charset="-120"/>
              </a:rPr>
              <a:t>第 </a:t>
            </a:r>
            <a:r>
              <a:rPr lang="en-US" altLang="zh-TW" sz="4400" dirty="0">
                <a:solidFill>
                  <a:schemeClr val="bg1"/>
                </a:solidFill>
                <a:effectLst>
                  <a:outerShdw blurRad="38100" dist="38100" dir="2700000" algn="tl">
                    <a:srgbClr val="000000"/>
                  </a:outerShdw>
                </a:effectLst>
                <a:ea typeface="新細明體" panose="02020500000000000000" pitchFamily="18" charset="-120"/>
              </a:rPr>
              <a:t>45</a:t>
            </a:r>
            <a:r>
              <a:rPr lang="en-US" altLang="zh-TW" sz="4400" dirty="0">
                <a:solidFill>
                  <a:srgbClr val="FFFF00"/>
                </a:solidFill>
                <a:effectLst>
                  <a:outerShdw blurRad="38100" dist="38100" dir="2700000" algn="tl">
                    <a:srgbClr val="000000"/>
                  </a:outerShdw>
                </a:effectLst>
                <a:ea typeface="新細明體" panose="02020500000000000000" pitchFamily="18" charset="-120"/>
              </a:rPr>
              <a:t> </a:t>
            </a:r>
            <a:r>
              <a:rPr lang="zh-TW" altLang="en-US" sz="4400" dirty="0">
                <a:solidFill>
                  <a:srgbClr val="FFFF00"/>
                </a:solidFill>
                <a:effectLst>
                  <a:outerShdw blurRad="38100" dist="38100" dir="2700000" algn="tl">
                    <a:srgbClr val="000000"/>
                  </a:outerShdw>
                </a:effectLst>
                <a:ea typeface="新細明體" panose="02020500000000000000" pitchFamily="18" charset="-120"/>
              </a:rPr>
              <a:t>章</a:t>
            </a:r>
            <a:endParaRPr kumimoji="0" lang="en-US" altLang="zh-TW" sz="4400" dirty="0">
              <a:solidFill>
                <a:srgbClr val="FFFF00"/>
              </a:solidFill>
              <a:effectLst>
                <a:outerShdw blurRad="38100" dist="38100" dir="2700000" algn="tl">
                  <a:srgbClr val="000000"/>
                </a:outerShdw>
              </a:effectLst>
              <a:latin typeface="+mn-lt"/>
              <a:ea typeface="+mn-ea"/>
            </a:endParaRPr>
          </a:p>
        </p:txBody>
      </p:sp>
    </p:spTree>
    <p:extLst>
      <p:ext uri="{BB962C8B-B14F-4D97-AF65-F5344CB8AC3E}">
        <p14:creationId xmlns:p14="http://schemas.microsoft.com/office/powerpoint/2010/main" val="3518869272"/>
      </p:ext>
    </p:extLst>
  </p:cSld>
  <p:clrMapOvr>
    <a:masterClrMapping/>
  </p:clrMapOvr>
  <p:timing>
    <p:tnLst>
      <p:par>
        <p:cTn id="1" dur="indefinite" restart="never" nodeType="tmRoot"/>
      </p:par>
    </p:tnLst>
  </p:timing>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87"/>
          <p:cNvGrpSpPr>
            <a:grpSpLocks/>
          </p:cNvGrpSpPr>
          <p:nvPr/>
        </p:nvGrpSpPr>
        <p:grpSpPr bwMode="auto">
          <a:xfrm>
            <a:off x="6832600" y="2365970"/>
            <a:ext cx="1627188" cy="623887"/>
            <a:chOff x="4304" y="1189"/>
            <a:chExt cx="1025" cy="393"/>
          </a:xfrm>
        </p:grpSpPr>
        <p:sp>
          <p:nvSpPr>
            <p:cNvPr id="57" name="圓角矩形 56"/>
            <p:cNvSpPr/>
            <p:nvPr/>
          </p:nvSpPr>
          <p:spPr>
            <a:xfrm>
              <a:off x="4304" y="1189"/>
              <a:ext cx="1025" cy="393"/>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TW" altLang="en-US" sz="2000" dirty="0">
                  <a:solidFill>
                    <a:schemeClr val="tx1"/>
                  </a:solidFill>
                  <a:latin typeface="Arial" panose="020B0604020202020204" pitchFamily="34" charset="0"/>
                  <a:cs typeface="Arial" panose="020B0604020202020204" pitchFamily="34" charset="0"/>
                </a:rPr>
                <a:t> 羧酸</a:t>
              </a:r>
              <a:endPar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endParaRPr>
            </a:p>
          </p:txBody>
        </p:sp>
        <p:pic>
          <p:nvPicPr>
            <p:cNvPr id="16469" name="Picture 6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92" y="1253"/>
              <a:ext cx="49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圓角矩形 1"/>
          <p:cNvSpPr/>
          <p:nvPr/>
        </p:nvSpPr>
        <p:spPr>
          <a:xfrm>
            <a:off x="1852613" y="3483570"/>
            <a:ext cx="1304925" cy="717550"/>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TW" altLang="en-US" sz="2000" dirty="0">
                <a:solidFill>
                  <a:schemeClr val="tx1"/>
                </a:solidFill>
                <a:latin typeface="Arial" pitchFamily="34" charset="0"/>
                <a:cs typeface="Arial" pitchFamily="34" charset="0"/>
              </a:rPr>
              <a:t>烯烴</a:t>
            </a:r>
            <a:endParaRPr lang="en-US" altLang="zh-TW" sz="2000" dirty="0">
              <a:solidFill>
                <a:schemeClr val="tx1"/>
              </a:solidFill>
              <a:latin typeface="Arial" pitchFamily="34" charset="0"/>
              <a:cs typeface="Arial" pitchFamily="34" charset="0"/>
            </a:endParaRPr>
          </a:p>
          <a:p>
            <a:pPr algn="ctr" eaLnBrk="1" hangingPunct="1">
              <a:defRPr/>
            </a:pPr>
            <a:r>
              <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rPr>
              <a:t>(C</a:t>
            </a:r>
            <a:r>
              <a:rPr lang="en-US" altLang="zh-TW" sz="2000" baseline="-25000" dirty="0">
                <a:solidFill>
                  <a:schemeClr val="tx1"/>
                </a:solidFill>
                <a:latin typeface="Arial" panose="020B0604020202020204" pitchFamily="34" charset="0"/>
                <a:ea typeface="Arial Unicode MS" panose="020B0604020202020204" pitchFamily="34" charset="-120"/>
                <a:cs typeface="Arial" panose="020B0604020202020204" pitchFamily="34" charset="0"/>
              </a:rPr>
              <a:t>n</a:t>
            </a:r>
            <a:r>
              <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rPr>
              <a:t>H</a:t>
            </a:r>
            <a:r>
              <a:rPr lang="en-US" altLang="zh-TW" sz="2000" baseline="-25000" dirty="0">
                <a:solidFill>
                  <a:schemeClr val="tx1"/>
                </a:solidFill>
                <a:latin typeface="Arial" panose="020B0604020202020204" pitchFamily="34" charset="0"/>
                <a:ea typeface="Arial Unicode MS" panose="020B0604020202020204" pitchFamily="34" charset="-120"/>
                <a:cs typeface="Arial" panose="020B0604020202020204" pitchFamily="34" charset="0"/>
              </a:rPr>
              <a:t>2n</a:t>
            </a:r>
            <a:r>
              <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rPr>
              <a:t>)</a:t>
            </a:r>
          </a:p>
        </p:txBody>
      </p:sp>
      <p:sp>
        <p:nvSpPr>
          <p:cNvPr id="3" name="圓角矩形 2"/>
          <p:cNvSpPr/>
          <p:nvPr/>
        </p:nvSpPr>
        <p:spPr>
          <a:xfrm>
            <a:off x="1960563" y="4771032"/>
            <a:ext cx="1079500" cy="720725"/>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TW" altLang="en-US" sz="2000" dirty="0">
                <a:solidFill>
                  <a:schemeClr val="tx1"/>
                </a:solidFill>
                <a:latin typeface="Arial" panose="020B0604020202020204" pitchFamily="34" charset="0"/>
                <a:cs typeface="Arial" panose="020B0604020202020204" pitchFamily="34" charset="0"/>
              </a:rPr>
              <a:t>鹵烷</a:t>
            </a:r>
            <a:endPar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endParaRPr>
          </a:p>
          <a:p>
            <a:pPr algn="ctr" eaLnBrk="1" hangingPunct="1">
              <a:defRPr/>
            </a:pPr>
            <a:r>
              <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rPr>
              <a:t>(RX)</a:t>
            </a:r>
          </a:p>
        </p:txBody>
      </p:sp>
      <p:sp>
        <p:nvSpPr>
          <p:cNvPr id="4" name="圓角矩形 3"/>
          <p:cNvSpPr/>
          <p:nvPr/>
        </p:nvSpPr>
        <p:spPr>
          <a:xfrm>
            <a:off x="1547813" y="560982"/>
            <a:ext cx="1917700" cy="1293813"/>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TW" altLang="en-US" sz="2000" dirty="0">
                <a:solidFill>
                  <a:schemeClr val="tx1"/>
                </a:solidFill>
                <a:latin typeface="Arial" panose="020B0604020202020204" pitchFamily="34" charset="0"/>
                <a:cs typeface="Arial" panose="020B0604020202020204" pitchFamily="34" charset="0"/>
              </a:rPr>
              <a:t>二鹵烷</a:t>
            </a:r>
            <a:endParaRPr lang="en-US" altLang="zh-TW" sz="2000" dirty="0">
              <a:solidFill>
                <a:schemeClr val="tx1"/>
              </a:solidFill>
              <a:latin typeface="Arial" panose="020B0604020202020204" pitchFamily="34" charset="0"/>
              <a:cs typeface="Arial" panose="020B0604020202020204" pitchFamily="34" charset="0"/>
            </a:endParaRPr>
          </a:p>
          <a:p>
            <a:pPr algn="ctr" eaLnBrk="1" hangingPunct="1">
              <a:defRPr/>
            </a:pPr>
            <a:endParaRPr lang="en-US" altLang="zh-TW" dirty="0">
              <a:solidFill>
                <a:schemeClr val="tx1"/>
              </a:solidFill>
              <a:latin typeface="Arial" panose="020B0604020202020204" pitchFamily="34" charset="0"/>
              <a:ea typeface="Arial Unicode MS" panose="020B0604020202020204" pitchFamily="34" charset="-120"/>
              <a:cs typeface="Arial" panose="020B0604020202020204" pitchFamily="34" charset="0"/>
            </a:endParaRPr>
          </a:p>
          <a:p>
            <a:pPr algn="ctr" eaLnBrk="1" hangingPunct="1">
              <a:defRPr/>
            </a:pPr>
            <a:endParaRPr lang="en-US" altLang="zh-TW" dirty="0">
              <a:solidFill>
                <a:schemeClr val="tx1"/>
              </a:solidFill>
              <a:latin typeface="Arial" panose="020B0604020202020204" pitchFamily="34" charset="0"/>
              <a:ea typeface="Arial Unicode MS" panose="020B0604020202020204" pitchFamily="34" charset="-120"/>
              <a:cs typeface="Arial" panose="020B0604020202020204" pitchFamily="34" charset="0"/>
            </a:endParaRPr>
          </a:p>
          <a:p>
            <a:pPr algn="ctr" eaLnBrk="1" hangingPunct="1">
              <a:defRPr/>
            </a:pPr>
            <a:endParaRPr lang="en-US" altLang="zh-TW" dirty="0">
              <a:solidFill>
                <a:schemeClr val="tx1"/>
              </a:solidFill>
              <a:latin typeface="Arial" panose="020B0604020202020204" pitchFamily="34" charset="0"/>
              <a:ea typeface="Arial Unicode MS" panose="020B0604020202020204" pitchFamily="34" charset="-120"/>
              <a:cs typeface="Arial" panose="020B0604020202020204" pitchFamily="34" charset="0"/>
            </a:endParaRPr>
          </a:p>
        </p:txBody>
      </p:sp>
      <p:sp>
        <p:nvSpPr>
          <p:cNvPr id="5" name="圓角矩形 4"/>
          <p:cNvSpPr/>
          <p:nvPr/>
        </p:nvSpPr>
        <p:spPr>
          <a:xfrm>
            <a:off x="4114800" y="3458170"/>
            <a:ext cx="1308100" cy="790575"/>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TW" altLang="en-US" sz="2000" dirty="0">
                <a:solidFill>
                  <a:schemeClr val="tx1"/>
                </a:solidFill>
                <a:latin typeface="Arial" pitchFamily="34" charset="0"/>
                <a:cs typeface="Arial" pitchFamily="34" charset="0"/>
              </a:rPr>
              <a:t>醇</a:t>
            </a:r>
          </a:p>
          <a:p>
            <a:pPr algn="ctr" eaLnBrk="1" hangingPunct="1">
              <a:defRPr/>
            </a:pPr>
            <a:r>
              <a:rPr lang="en-US" altLang="zh-TW" sz="2000" dirty="0">
                <a:solidFill>
                  <a:schemeClr val="tx1"/>
                </a:solidFill>
                <a:latin typeface="Arial" pitchFamily="34" charset="0"/>
                <a:cs typeface="Arial" pitchFamily="34" charset="0"/>
              </a:rPr>
              <a:t>(ROH)</a:t>
            </a:r>
          </a:p>
        </p:txBody>
      </p:sp>
      <p:sp>
        <p:nvSpPr>
          <p:cNvPr id="6" name="圓角矩形 5"/>
          <p:cNvSpPr/>
          <p:nvPr/>
        </p:nvSpPr>
        <p:spPr>
          <a:xfrm>
            <a:off x="34925" y="4718645"/>
            <a:ext cx="1220788" cy="790575"/>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TW" altLang="en-US" sz="2000" dirty="0">
                <a:solidFill>
                  <a:schemeClr val="tx1"/>
                </a:solidFill>
                <a:latin typeface="Arial" panose="020B0604020202020204" pitchFamily="34" charset="0"/>
                <a:cs typeface="Arial" panose="020B0604020202020204" pitchFamily="34" charset="0"/>
              </a:rPr>
              <a:t>烷烴</a:t>
            </a:r>
            <a:endParaRPr lang="en-US" altLang="zh-TW" sz="2000" dirty="0">
              <a:solidFill>
                <a:schemeClr val="tx1"/>
              </a:solidFill>
              <a:latin typeface="Arial" panose="020B0604020202020204" pitchFamily="34" charset="0"/>
              <a:cs typeface="Arial" panose="020B0604020202020204" pitchFamily="34" charset="0"/>
            </a:endParaRPr>
          </a:p>
          <a:p>
            <a:pPr algn="ctr" eaLnBrk="1" hangingPunct="1">
              <a:defRPr/>
            </a:pPr>
            <a:r>
              <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rPr>
              <a:t>(C</a:t>
            </a:r>
            <a:r>
              <a:rPr lang="en-US" altLang="zh-TW" sz="2000" baseline="-25000" dirty="0">
                <a:solidFill>
                  <a:schemeClr val="tx1"/>
                </a:solidFill>
                <a:latin typeface="Arial" panose="020B0604020202020204" pitchFamily="34" charset="0"/>
                <a:ea typeface="Arial Unicode MS" panose="020B0604020202020204" pitchFamily="34" charset="-120"/>
                <a:cs typeface="Arial" panose="020B0604020202020204" pitchFamily="34" charset="0"/>
              </a:rPr>
              <a:t>n</a:t>
            </a:r>
            <a:r>
              <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rPr>
              <a:t>H</a:t>
            </a:r>
            <a:r>
              <a:rPr lang="en-US" altLang="zh-TW" sz="2000" baseline="-25000" dirty="0">
                <a:solidFill>
                  <a:schemeClr val="tx1"/>
                </a:solidFill>
                <a:latin typeface="Arial" panose="020B0604020202020204" pitchFamily="34" charset="0"/>
                <a:ea typeface="Arial Unicode MS" panose="020B0604020202020204" pitchFamily="34" charset="-120"/>
                <a:cs typeface="Arial" panose="020B0604020202020204" pitchFamily="34" charset="0"/>
              </a:rPr>
              <a:t>2n+2</a:t>
            </a:r>
            <a:r>
              <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rPr>
              <a:t>)</a:t>
            </a:r>
          </a:p>
        </p:txBody>
      </p:sp>
      <p:grpSp>
        <p:nvGrpSpPr>
          <p:cNvPr id="16" name="Group 64"/>
          <p:cNvGrpSpPr>
            <a:grpSpLocks/>
          </p:cNvGrpSpPr>
          <p:nvPr/>
        </p:nvGrpSpPr>
        <p:grpSpPr bwMode="auto">
          <a:xfrm>
            <a:off x="644526" y="3547071"/>
            <a:ext cx="1206500" cy="1243013"/>
            <a:chOff x="406" y="1933"/>
            <a:chExt cx="760" cy="783"/>
          </a:xfrm>
        </p:grpSpPr>
        <p:cxnSp>
          <p:nvCxnSpPr>
            <p:cNvPr id="11" name="圖案 10"/>
            <p:cNvCxnSpPr>
              <a:stCxn id="2" idx="1"/>
              <a:endCxn id="6" idx="0"/>
            </p:cNvCxnSpPr>
            <p:nvPr/>
          </p:nvCxnSpPr>
          <p:spPr>
            <a:xfrm rot="10800000" flipV="1">
              <a:off x="406" y="2164"/>
              <a:ext cx="760" cy="552"/>
            </a:xfrm>
            <a:prstGeom prst="bentConnector2">
              <a:avLst/>
            </a:prstGeom>
            <a:ln>
              <a:tailEnd type="arrow"/>
            </a:ln>
          </p:spPr>
          <p:style>
            <a:lnRef idx="2">
              <a:schemeClr val="accent3"/>
            </a:lnRef>
            <a:fillRef idx="0">
              <a:schemeClr val="accent3"/>
            </a:fillRef>
            <a:effectRef idx="1">
              <a:schemeClr val="accent3"/>
            </a:effectRef>
            <a:fontRef idx="minor">
              <a:schemeClr val="tx1"/>
            </a:fontRef>
          </p:style>
        </p:cxnSp>
        <p:sp>
          <p:nvSpPr>
            <p:cNvPr id="16467" name="矩形 32"/>
            <p:cNvSpPr>
              <a:spLocks noChangeArrowheads="1"/>
            </p:cNvSpPr>
            <p:nvPr/>
          </p:nvSpPr>
          <p:spPr bwMode="auto">
            <a:xfrm>
              <a:off x="621" y="1933"/>
              <a:ext cx="46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00B050"/>
                  </a:solidFill>
                  <a:ea typeface="Arial Unicode MS" pitchFamily="34" charset="-120"/>
                  <a:cs typeface="Arial" charset="0"/>
                </a:rPr>
                <a:t>H</a:t>
              </a:r>
              <a:r>
                <a:rPr lang="en-US" altLang="zh-TW" sz="1400" baseline="-25000">
                  <a:solidFill>
                    <a:srgbClr val="00B050"/>
                  </a:solidFill>
                  <a:ea typeface="Arial Unicode MS" pitchFamily="34" charset="-120"/>
                  <a:cs typeface="Arial" charset="0"/>
                </a:rPr>
                <a:t>2</a:t>
              </a:r>
              <a:r>
                <a:rPr lang="zh-TW" altLang="en-US" sz="1400">
                  <a:solidFill>
                    <a:srgbClr val="00B050"/>
                  </a:solidFill>
                  <a:ea typeface="Arial Unicode MS" pitchFamily="34" charset="-120"/>
                  <a:cs typeface="Arial" charset="0"/>
                </a:rPr>
                <a:t>，</a:t>
              </a:r>
              <a:r>
                <a:rPr lang="en-US" altLang="zh-TW" sz="1400">
                  <a:solidFill>
                    <a:srgbClr val="00B050"/>
                  </a:solidFill>
                  <a:ea typeface="Arial Unicode MS" pitchFamily="34" charset="-120"/>
                  <a:cs typeface="Arial" charset="0"/>
                </a:rPr>
                <a:t>Pt</a:t>
              </a:r>
              <a:endParaRPr lang="zh-TW" altLang="en-US" sz="1400">
                <a:solidFill>
                  <a:srgbClr val="00B050"/>
                </a:solidFill>
                <a:ea typeface="Arial Unicode MS" pitchFamily="34" charset="-120"/>
                <a:cs typeface="Arial" charset="0"/>
              </a:endParaRPr>
            </a:p>
          </p:txBody>
        </p:sp>
      </p:grpSp>
      <p:grpSp>
        <p:nvGrpSpPr>
          <p:cNvPr id="17" name="Group 66"/>
          <p:cNvGrpSpPr>
            <a:grpSpLocks/>
          </p:cNvGrpSpPr>
          <p:nvPr/>
        </p:nvGrpSpPr>
        <p:grpSpPr bwMode="auto">
          <a:xfrm>
            <a:off x="2500313" y="4272564"/>
            <a:ext cx="458787" cy="569913"/>
            <a:chOff x="1575" y="2390"/>
            <a:chExt cx="289" cy="359"/>
          </a:xfrm>
        </p:grpSpPr>
        <p:cxnSp>
          <p:nvCxnSpPr>
            <p:cNvPr id="9" name="直線單箭頭接點 8"/>
            <p:cNvCxnSpPr>
              <a:stCxn id="2" idx="2"/>
              <a:endCxn id="3" idx="0"/>
            </p:cNvCxnSpPr>
            <p:nvPr/>
          </p:nvCxnSpPr>
          <p:spPr>
            <a:xfrm flipH="1">
              <a:off x="1575" y="2390"/>
              <a:ext cx="3" cy="359"/>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65" name="矩形 34"/>
            <p:cNvSpPr>
              <a:spLocks noChangeArrowheads="1"/>
            </p:cNvSpPr>
            <p:nvPr/>
          </p:nvSpPr>
          <p:spPr bwMode="auto">
            <a:xfrm>
              <a:off x="1591" y="2432"/>
              <a:ext cx="27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00B050"/>
                  </a:solidFill>
                  <a:ea typeface="Arial Unicode MS" pitchFamily="34" charset="-120"/>
                  <a:cs typeface="Arial" charset="0"/>
                </a:rPr>
                <a:t>HX</a:t>
              </a:r>
              <a:endParaRPr lang="zh-TW" altLang="en-US" sz="1400">
                <a:solidFill>
                  <a:srgbClr val="00B050"/>
                </a:solidFill>
                <a:ea typeface="Arial Unicode MS" pitchFamily="34" charset="-120"/>
                <a:cs typeface="Arial" charset="0"/>
              </a:endParaRPr>
            </a:p>
          </p:txBody>
        </p:sp>
      </p:grpSp>
      <p:grpSp>
        <p:nvGrpSpPr>
          <p:cNvPr id="18" name="Group 69"/>
          <p:cNvGrpSpPr>
            <a:grpSpLocks/>
          </p:cNvGrpSpPr>
          <p:nvPr/>
        </p:nvGrpSpPr>
        <p:grpSpPr bwMode="auto">
          <a:xfrm>
            <a:off x="3040063" y="4742454"/>
            <a:ext cx="1728787" cy="1027112"/>
            <a:chOff x="1915" y="3309"/>
            <a:chExt cx="1089" cy="647"/>
          </a:xfrm>
        </p:grpSpPr>
        <p:cxnSp>
          <p:nvCxnSpPr>
            <p:cNvPr id="15" name="直線單箭頭接點 14"/>
            <p:cNvCxnSpPr>
              <a:stCxn id="5" idx="2"/>
            </p:cNvCxnSpPr>
            <p:nvPr/>
          </p:nvCxnSpPr>
          <p:spPr>
            <a:xfrm flipH="1">
              <a:off x="1915" y="3309"/>
              <a:ext cx="1089" cy="647"/>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63" name="矩形 39"/>
            <p:cNvSpPr>
              <a:spLocks noChangeArrowheads="1"/>
            </p:cNvSpPr>
            <p:nvPr/>
          </p:nvSpPr>
          <p:spPr bwMode="auto">
            <a:xfrm rot="19630129">
              <a:off x="2156" y="3329"/>
              <a:ext cx="63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dirty="0">
                  <a:solidFill>
                    <a:srgbClr val="C00000"/>
                  </a:solidFill>
                  <a:ea typeface="Arial Unicode MS" pitchFamily="34" charset="-120"/>
                  <a:cs typeface="Arial" charset="0"/>
                </a:rPr>
                <a:t>HX </a:t>
              </a:r>
              <a:r>
                <a:rPr lang="zh-TW" altLang="en-US" sz="1400" dirty="0">
                  <a:solidFill>
                    <a:srgbClr val="C00000"/>
                  </a:solidFill>
                  <a:ea typeface="Arial Unicode MS" pitchFamily="34" charset="-120"/>
                  <a:cs typeface="Arial" charset="0"/>
                </a:rPr>
                <a:t>或</a:t>
              </a:r>
              <a:r>
                <a:rPr lang="en-US" altLang="zh-TW" sz="1400" dirty="0">
                  <a:solidFill>
                    <a:srgbClr val="C00000"/>
                  </a:solidFill>
                  <a:ea typeface="Arial Unicode MS" pitchFamily="34" charset="-120"/>
                  <a:cs typeface="Arial" charset="0"/>
                </a:rPr>
                <a:t> PX</a:t>
              </a:r>
              <a:r>
                <a:rPr lang="en-US" altLang="zh-TW" sz="1400" baseline="-25000" dirty="0">
                  <a:solidFill>
                    <a:srgbClr val="C00000"/>
                  </a:solidFill>
                  <a:ea typeface="Arial Unicode MS" pitchFamily="34" charset="-120"/>
                  <a:cs typeface="Arial" charset="0"/>
                </a:rPr>
                <a:t>3</a:t>
              </a:r>
            </a:p>
          </p:txBody>
        </p:sp>
      </p:grpSp>
      <p:cxnSp>
        <p:nvCxnSpPr>
          <p:cNvPr id="12" name="直線單箭頭接點 11"/>
          <p:cNvCxnSpPr/>
          <p:nvPr/>
        </p:nvCxnSpPr>
        <p:spPr bwMode="auto">
          <a:xfrm>
            <a:off x="3176588" y="1899245"/>
            <a:ext cx="1900237" cy="1576387"/>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24656" name="矩形 41"/>
          <p:cNvSpPr>
            <a:spLocks noChangeArrowheads="1"/>
          </p:cNvSpPr>
          <p:nvPr/>
        </p:nvSpPr>
        <p:spPr bwMode="auto">
          <a:xfrm rot="2516468">
            <a:off x="3683000" y="2327870"/>
            <a:ext cx="9921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00B050"/>
                </a:solidFill>
                <a:ea typeface="Arial Unicode MS" pitchFamily="34" charset="-120"/>
                <a:cs typeface="Arial" charset="0"/>
              </a:rPr>
              <a:t>NaOH(aq)</a:t>
            </a:r>
            <a:endParaRPr lang="zh-TW" altLang="en-US" sz="1400">
              <a:solidFill>
                <a:srgbClr val="00B050"/>
              </a:solidFill>
              <a:ea typeface="Arial Unicode MS" pitchFamily="34" charset="-120"/>
              <a:cs typeface="Arial" charset="0"/>
            </a:endParaRPr>
          </a:p>
        </p:txBody>
      </p:sp>
      <p:grpSp>
        <p:nvGrpSpPr>
          <p:cNvPr id="20" name="Group 68"/>
          <p:cNvGrpSpPr>
            <a:grpSpLocks/>
          </p:cNvGrpSpPr>
          <p:nvPr/>
        </p:nvGrpSpPr>
        <p:grpSpPr bwMode="auto">
          <a:xfrm>
            <a:off x="3040063" y="4420204"/>
            <a:ext cx="1481137" cy="1185865"/>
            <a:chOff x="1915" y="2483"/>
            <a:chExt cx="933" cy="747"/>
          </a:xfrm>
        </p:grpSpPr>
        <p:cxnSp>
          <p:nvCxnSpPr>
            <p:cNvPr id="14" name="直線單箭頭接點 13"/>
            <p:cNvCxnSpPr>
              <a:stCxn id="3" idx="3"/>
            </p:cNvCxnSpPr>
            <p:nvPr/>
          </p:nvCxnSpPr>
          <p:spPr>
            <a:xfrm flipV="1">
              <a:off x="1915" y="2674"/>
              <a:ext cx="933" cy="556"/>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61" name="矩形 42"/>
            <p:cNvSpPr>
              <a:spLocks noChangeArrowheads="1"/>
            </p:cNvSpPr>
            <p:nvPr/>
          </p:nvSpPr>
          <p:spPr bwMode="auto">
            <a:xfrm rot="-1982578">
              <a:off x="1962" y="2483"/>
              <a:ext cx="63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00B050"/>
                  </a:solidFill>
                  <a:ea typeface="Arial Unicode MS" pitchFamily="34" charset="-120"/>
                  <a:cs typeface="Arial" charset="0"/>
                </a:rPr>
                <a:t>NaOH(aq)</a:t>
              </a:r>
              <a:endParaRPr lang="zh-TW" altLang="en-US" sz="1400">
                <a:solidFill>
                  <a:srgbClr val="00B050"/>
                </a:solidFill>
                <a:ea typeface="Arial Unicode MS" pitchFamily="34" charset="-120"/>
                <a:cs typeface="Arial" charset="0"/>
              </a:endParaRPr>
            </a:p>
          </p:txBody>
        </p:sp>
      </p:grpSp>
      <p:cxnSp>
        <p:nvCxnSpPr>
          <p:cNvPr id="13" name="直線單箭頭接點 12"/>
          <p:cNvCxnSpPr/>
          <p:nvPr/>
        </p:nvCxnSpPr>
        <p:spPr bwMode="auto">
          <a:xfrm flipH="1" flipV="1">
            <a:off x="2760663" y="1877020"/>
            <a:ext cx="1882775" cy="1562100"/>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24652" name="矩形 43"/>
          <p:cNvSpPr>
            <a:spLocks noChangeArrowheads="1"/>
          </p:cNvSpPr>
          <p:nvPr/>
        </p:nvSpPr>
        <p:spPr bwMode="auto">
          <a:xfrm rot="2385642">
            <a:off x="3255963" y="2758082"/>
            <a:ext cx="10207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C00000"/>
                </a:solidFill>
                <a:ea typeface="Arial Unicode MS" pitchFamily="34" charset="-120"/>
                <a:cs typeface="Arial" charset="0"/>
              </a:rPr>
              <a:t>HX </a:t>
            </a:r>
            <a:r>
              <a:rPr lang="zh-TW" altLang="en-US" sz="1400">
                <a:solidFill>
                  <a:srgbClr val="C00000"/>
                </a:solidFill>
                <a:ea typeface="Arial Unicode MS" pitchFamily="34" charset="-120"/>
                <a:cs typeface="Arial" charset="0"/>
              </a:rPr>
              <a:t>或</a:t>
            </a:r>
            <a:r>
              <a:rPr lang="en-US" altLang="zh-TW" sz="1400">
                <a:solidFill>
                  <a:srgbClr val="C00000"/>
                </a:solidFill>
                <a:ea typeface="Arial Unicode MS" pitchFamily="34" charset="-120"/>
                <a:cs typeface="Arial" charset="0"/>
              </a:rPr>
              <a:t> PX</a:t>
            </a:r>
            <a:r>
              <a:rPr lang="en-US" altLang="zh-TW" sz="1400" baseline="-25000">
                <a:solidFill>
                  <a:srgbClr val="C00000"/>
                </a:solidFill>
                <a:ea typeface="Arial Unicode MS" pitchFamily="34" charset="-120"/>
                <a:cs typeface="Arial" charset="0"/>
              </a:rPr>
              <a:t>3</a:t>
            </a:r>
          </a:p>
        </p:txBody>
      </p:sp>
      <p:grpSp>
        <p:nvGrpSpPr>
          <p:cNvPr id="22" name="Group 74"/>
          <p:cNvGrpSpPr>
            <a:grpSpLocks/>
          </p:cNvGrpSpPr>
          <p:nvPr/>
        </p:nvGrpSpPr>
        <p:grpSpPr bwMode="auto">
          <a:xfrm>
            <a:off x="5422900" y="3835995"/>
            <a:ext cx="1327150" cy="304800"/>
            <a:chOff x="3416" y="2126"/>
            <a:chExt cx="836" cy="192"/>
          </a:xfrm>
        </p:grpSpPr>
        <p:cxnSp>
          <p:nvCxnSpPr>
            <p:cNvPr id="60" name="直線單箭頭接點 59"/>
            <p:cNvCxnSpPr>
              <a:stCxn id="5" idx="3"/>
              <a:endCxn id="55" idx="1"/>
            </p:cNvCxnSpPr>
            <p:nvPr/>
          </p:nvCxnSpPr>
          <p:spPr>
            <a:xfrm>
              <a:off x="3416" y="2137"/>
              <a:ext cx="836" cy="0"/>
            </a:xfrm>
            <a:prstGeom prst="straightConnector1">
              <a:avLst/>
            </a:prstGeom>
            <a:ln>
              <a:headEnd type="arrow" w="med" len="med"/>
              <a:tailEnd type="none" w="med" len="med"/>
            </a:ln>
          </p:spPr>
          <p:style>
            <a:lnRef idx="2">
              <a:schemeClr val="accent3"/>
            </a:lnRef>
            <a:fillRef idx="0">
              <a:schemeClr val="accent3"/>
            </a:fillRef>
            <a:effectRef idx="1">
              <a:schemeClr val="accent3"/>
            </a:effectRef>
            <a:fontRef idx="minor">
              <a:schemeClr val="tx1"/>
            </a:fontRef>
          </p:style>
        </p:cxnSp>
        <p:sp>
          <p:nvSpPr>
            <p:cNvPr id="16459" name="矩形 15"/>
            <p:cNvSpPr>
              <a:spLocks noChangeArrowheads="1"/>
            </p:cNvSpPr>
            <p:nvPr/>
          </p:nvSpPr>
          <p:spPr bwMode="auto">
            <a:xfrm>
              <a:off x="3538" y="2126"/>
              <a:ext cx="57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3399FF"/>
                  </a:solidFill>
                  <a:ea typeface="Arial Unicode MS" pitchFamily="34" charset="-120"/>
                  <a:cs typeface="Arial" charset="0"/>
                </a:rPr>
                <a:t>[R] </a:t>
              </a:r>
              <a:r>
                <a:rPr lang="zh-TW" altLang="en-US" sz="1400">
                  <a:ea typeface="Arial Unicode MS" pitchFamily="34" charset="-120"/>
                  <a:cs typeface="Arial" charset="0"/>
                </a:rPr>
                <a:t>或</a:t>
              </a:r>
              <a:r>
                <a:rPr lang="en-US" altLang="zh-TW" sz="1400">
                  <a:ea typeface="Arial Unicode MS" pitchFamily="34" charset="-120"/>
                  <a:cs typeface="Arial" charset="0"/>
                </a:rPr>
                <a:t> </a:t>
              </a:r>
              <a:r>
                <a:rPr lang="en-US" altLang="zh-TW" sz="1400">
                  <a:solidFill>
                    <a:srgbClr val="7030A0"/>
                  </a:solidFill>
                  <a:ea typeface="Arial Unicode MS" pitchFamily="34" charset="-120"/>
                  <a:cs typeface="Arial" charset="0"/>
                </a:rPr>
                <a:t>[R]</a:t>
              </a:r>
              <a:endParaRPr lang="zh-TW" altLang="en-US" sz="1400">
                <a:solidFill>
                  <a:srgbClr val="7030A0"/>
                </a:solidFill>
                <a:ea typeface="Arial Unicode MS" pitchFamily="34" charset="-120"/>
                <a:cs typeface="Arial" charset="0"/>
              </a:endParaRPr>
            </a:p>
          </p:txBody>
        </p:sp>
      </p:grpSp>
      <p:grpSp>
        <p:nvGrpSpPr>
          <p:cNvPr id="23" name="Group 81"/>
          <p:cNvGrpSpPr>
            <a:grpSpLocks/>
          </p:cNvGrpSpPr>
          <p:nvPr/>
        </p:nvGrpSpPr>
        <p:grpSpPr bwMode="auto">
          <a:xfrm>
            <a:off x="7035800" y="2997795"/>
            <a:ext cx="639763" cy="441325"/>
            <a:chOff x="4432" y="1587"/>
            <a:chExt cx="403" cy="278"/>
          </a:xfrm>
        </p:grpSpPr>
        <p:cxnSp>
          <p:nvCxnSpPr>
            <p:cNvPr id="58" name="直線單箭頭接點 57"/>
            <p:cNvCxnSpPr/>
            <p:nvPr/>
          </p:nvCxnSpPr>
          <p:spPr>
            <a:xfrm flipH="1" flipV="1">
              <a:off x="4831" y="1587"/>
              <a:ext cx="4" cy="278"/>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57" name="矩形 19"/>
            <p:cNvSpPr>
              <a:spLocks noChangeArrowheads="1"/>
            </p:cNvSpPr>
            <p:nvPr/>
          </p:nvSpPr>
          <p:spPr bwMode="auto">
            <a:xfrm>
              <a:off x="4432" y="1649"/>
              <a:ext cx="398" cy="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FF33CC"/>
                  </a:solidFill>
                  <a:ea typeface="Arial Unicode MS" pitchFamily="34" charset="-120"/>
                  <a:cs typeface="Arial" charset="0"/>
                </a:rPr>
                <a:t>[O], </a:t>
              </a:r>
              <a:r>
                <a:rPr lang="el-GR" altLang="zh-TW" sz="1400">
                  <a:solidFill>
                    <a:srgbClr val="FF33CC"/>
                  </a:solidFill>
                  <a:ea typeface="Arial Unicode MS" pitchFamily="34" charset="-120"/>
                  <a:cs typeface="Arial" charset="0"/>
                </a:rPr>
                <a:t>Δ</a:t>
              </a:r>
              <a:endParaRPr lang="zh-TW" altLang="en-US" sz="1400">
                <a:solidFill>
                  <a:srgbClr val="FF33CC"/>
                </a:solidFill>
                <a:ea typeface="Arial Unicode MS" pitchFamily="34" charset="-120"/>
                <a:cs typeface="Arial" charset="0"/>
              </a:endParaRPr>
            </a:p>
          </p:txBody>
        </p:sp>
      </p:grpSp>
      <p:grpSp>
        <p:nvGrpSpPr>
          <p:cNvPr id="24" name="Group 80"/>
          <p:cNvGrpSpPr>
            <a:grpSpLocks/>
          </p:cNvGrpSpPr>
          <p:nvPr/>
        </p:nvGrpSpPr>
        <p:grpSpPr bwMode="auto">
          <a:xfrm>
            <a:off x="5273675" y="2889845"/>
            <a:ext cx="1558925" cy="682625"/>
            <a:chOff x="3322" y="1519"/>
            <a:chExt cx="982" cy="430"/>
          </a:xfrm>
        </p:grpSpPr>
        <p:cxnSp>
          <p:nvCxnSpPr>
            <p:cNvPr id="67" name="直線單箭頭接點 66"/>
            <p:cNvCxnSpPr/>
            <p:nvPr/>
          </p:nvCxnSpPr>
          <p:spPr>
            <a:xfrm flipV="1">
              <a:off x="3322" y="1519"/>
              <a:ext cx="982" cy="430"/>
            </a:xfrm>
            <a:prstGeom prst="straightConnector1">
              <a:avLst/>
            </a:prstGeom>
            <a:ln>
              <a:headEnd type="arrow" w="med" len="med"/>
              <a:tailEnd type="none" w="med" len="med"/>
            </a:ln>
          </p:spPr>
          <p:style>
            <a:lnRef idx="2">
              <a:schemeClr val="accent3"/>
            </a:lnRef>
            <a:fillRef idx="0">
              <a:schemeClr val="accent3"/>
            </a:fillRef>
            <a:effectRef idx="1">
              <a:schemeClr val="accent3"/>
            </a:effectRef>
            <a:fontRef idx="minor">
              <a:schemeClr val="tx1"/>
            </a:fontRef>
          </p:style>
        </p:cxnSp>
        <p:sp>
          <p:nvSpPr>
            <p:cNvPr id="16455" name="矩形 24"/>
            <p:cNvSpPr>
              <a:spLocks noChangeArrowheads="1"/>
            </p:cNvSpPr>
            <p:nvPr/>
          </p:nvSpPr>
          <p:spPr bwMode="auto">
            <a:xfrm rot="-1608476">
              <a:off x="3846" y="1629"/>
              <a:ext cx="31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600">
                  <a:solidFill>
                    <a:srgbClr val="3399FF"/>
                  </a:solidFill>
                  <a:ea typeface="Arial Unicode MS" pitchFamily="34" charset="-120"/>
                  <a:cs typeface="Arial" charset="0"/>
                </a:rPr>
                <a:t>[R] </a:t>
              </a:r>
              <a:endParaRPr lang="zh-TW" altLang="en-US" sz="1600">
                <a:ea typeface="Arial Unicode MS" pitchFamily="34" charset="-120"/>
                <a:cs typeface="Arial" charset="0"/>
              </a:endParaRPr>
            </a:p>
          </p:txBody>
        </p:sp>
      </p:grpSp>
      <p:grpSp>
        <p:nvGrpSpPr>
          <p:cNvPr id="25" name="Group 85"/>
          <p:cNvGrpSpPr>
            <a:grpSpLocks/>
          </p:cNvGrpSpPr>
          <p:nvPr/>
        </p:nvGrpSpPr>
        <p:grpSpPr bwMode="auto">
          <a:xfrm>
            <a:off x="7413654" y="1204440"/>
            <a:ext cx="677863" cy="1174752"/>
            <a:chOff x="4683" y="740"/>
            <a:chExt cx="427" cy="740"/>
          </a:xfrm>
        </p:grpSpPr>
        <p:cxnSp>
          <p:nvCxnSpPr>
            <p:cNvPr id="70" name="直線單箭頭接點 69"/>
            <p:cNvCxnSpPr>
              <a:stCxn id="57" idx="0"/>
            </p:cNvCxnSpPr>
            <p:nvPr/>
          </p:nvCxnSpPr>
          <p:spPr>
            <a:xfrm flipV="1">
              <a:off x="4862" y="830"/>
              <a:ext cx="248" cy="650"/>
            </a:xfrm>
            <a:prstGeom prst="straightConnector1">
              <a:avLst/>
            </a:prstGeom>
            <a:ln>
              <a:headEnd type="none" w="med" len="med"/>
              <a:tailEnd type="arrow" w="med" len="med"/>
            </a:ln>
          </p:spPr>
          <p:style>
            <a:lnRef idx="2">
              <a:schemeClr val="accent3"/>
            </a:lnRef>
            <a:fillRef idx="0">
              <a:schemeClr val="accent3"/>
            </a:fillRef>
            <a:effectRef idx="1">
              <a:schemeClr val="accent3"/>
            </a:effectRef>
            <a:fontRef idx="minor">
              <a:schemeClr val="tx1"/>
            </a:fontRef>
          </p:style>
        </p:cxnSp>
        <p:sp>
          <p:nvSpPr>
            <p:cNvPr id="16453" name="矩形 31"/>
            <p:cNvSpPr>
              <a:spLocks noChangeArrowheads="1"/>
            </p:cNvSpPr>
            <p:nvPr/>
          </p:nvSpPr>
          <p:spPr bwMode="auto">
            <a:xfrm rot="17602018">
              <a:off x="4553" y="870"/>
              <a:ext cx="589" cy="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dirty="0">
                  <a:solidFill>
                    <a:srgbClr val="00B050"/>
                  </a:solidFill>
                  <a:ea typeface="Arial Unicode MS" pitchFamily="34" charset="-120"/>
                  <a:cs typeface="Arial" charset="0"/>
                </a:rPr>
                <a:t>1. </a:t>
              </a:r>
              <a:r>
                <a:rPr lang="en-US" altLang="zh-TW" sz="1400" b="1" dirty="0">
                  <a:solidFill>
                    <a:srgbClr val="FF0000"/>
                  </a:solidFill>
                  <a:ea typeface="Arial Unicode MS" pitchFamily="34" charset="-120"/>
                  <a:cs typeface="Arial" charset="0"/>
                </a:rPr>
                <a:t>PCl</a:t>
              </a:r>
              <a:r>
                <a:rPr lang="en-US" altLang="zh-TW" sz="1400" b="1" baseline="-25000" dirty="0">
                  <a:solidFill>
                    <a:srgbClr val="FF0000"/>
                  </a:solidFill>
                  <a:ea typeface="Arial Unicode MS" pitchFamily="34" charset="-120"/>
                  <a:cs typeface="Arial" charset="0"/>
                </a:rPr>
                <a:t>3</a:t>
              </a:r>
            </a:p>
            <a:p>
              <a:pPr eaLnBrk="1" hangingPunct="1"/>
              <a:r>
                <a:rPr lang="en-US" altLang="zh-TW" sz="1400" dirty="0">
                  <a:solidFill>
                    <a:srgbClr val="00B050"/>
                  </a:solidFill>
                  <a:ea typeface="Arial Unicode MS" pitchFamily="34" charset="-120"/>
                  <a:cs typeface="Arial" charset="0"/>
                </a:rPr>
                <a:t>2. NH</a:t>
              </a:r>
              <a:r>
                <a:rPr lang="en-US" altLang="zh-TW" sz="1400" baseline="-25000" dirty="0">
                  <a:solidFill>
                    <a:srgbClr val="00B050"/>
                  </a:solidFill>
                  <a:ea typeface="Arial Unicode MS" pitchFamily="34" charset="-120"/>
                  <a:cs typeface="Arial" charset="0"/>
                </a:rPr>
                <a:t>3</a:t>
              </a:r>
              <a:endParaRPr lang="zh-TW" altLang="en-US" sz="1400" baseline="-25000" dirty="0">
                <a:solidFill>
                  <a:srgbClr val="00B050"/>
                </a:solidFill>
                <a:ea typeface="Arial Unicode MS" pitchFamily="34" charset="-120"/>
                <a:cs typeface="Arial" charset="0"/>
              </a:endParaRPr>
            </a:p>
          </p:txBody>
        </p:sp>
      </p:grpSp>
      <p:grpSp>
        <p:nvGrpSpPr>
          <p:cNvPr id="26" name="Group 88"/>
          <p:cNvGrpSpPr>
            <a:grpSpLocks/>
          </p:cNvGrpSpPr>
          <p:nvPr/>
        </p:nvGrpSpPr>
        <p:grpSpPr bwMode="auto">
          <a:xfrm>
            <a:off x="7839075" y="997544"/>
            <a:ext cx="1196975" cy="1519238"/>
            <a:chOff x="4938" y="327"/>
            <a:chExt cx="754" cy="957"/>
          </a:xfrm>
        </p:grpSpPr>
        <p:cxnSp>
          <p:nvCxnSpPr>
            <p:cNvPr id="71" name="直線單箭頭接點 70"/>
            <p:cNvCxnSpPr/>
            <p:nvPr/>
          </p:nvCxnSpPr>
          <p:spPr>
            <a:xfrm flipV="1">
              <a:off x="4938" y="577"/>
              <a:ext cx="250" cy="614"/>
            </a:xfrm>
            <a:prstGeom prst="straightConnector1">
              <a:avLst/>
            </a:prstGeom>
            <a:ln>
              <a:headEnd type="arrow" w="med" len="med"/>
              <a:tailEnd type="none" w="med" len="med"/>
            </a:ln>
          </p:spPr>
          <p:style>
            <a:lnRef idx="2">
              <a:schemeClr val="accent3"/>
            </a:lnRef>
            <a:fillRef idx="0">
              <a:schemeClr val="accent3"/>
            </a:fillRef>
            <a:effectRef idx="1">
              <a:schemeClr val="accent3"/>
            </a:effectRef>
            <a:fontRef idx="minor">
              <a:schemeClr val="tx1"/>
            </a:fontRef>
          </p:style>
        </p:cxnSp>
        <p:sp>
          <p:nvSpPr>
            <p:cNvPr id="16451" name="矩形 32"/>
            <p:cNvSpPr>
              <a:spLocks noChangeArrowheads="1"/>
            </p:cNvSpPr>
            <p:nvPr/>
          </p:nvSpPr>
          <p:spPr bwMode="auto">
            <a:xfrm rot="17488029">
              <a:off x="4916" y="509"/>
              <a:ext cx="957"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dirty="0">
                  <a:solidFill>
                    <a:srgbClr val="C00000"/>
                  </a:solidFill>
                  <a:ea typeface="Arial Unicode MS" pitchFamily="34" charset="-120"/>
                  <a:cs typeface="Arial" charset="0"/>
                </a:rPr>
                <a:t>H</a:t>
              </a:r>
              <a:r>
                <a:rPr lang="en-US" altLang="zh-TW" sz="1400" baseline="30000" dirty="0">
                  <a:solidFill>
                    <a:srgbClr val="C00000"/>
                  </a:solidFill>
                  <a:ea typeface="Arial Unicode MS" pitchFamily="34" charset="-120"/>
                  <a:cs typeface="Arial" charset="0"/>
                </a:rPr>
                <a:t>+</a:t>
              </a:r>
              <a:r>
                <a:rPr lang="en-US" altLang="zh-TW" sz="1400" dirty="0">
                  <a:solidFill>
                    <a:srgbClr val="C00000"/>
                  </a:solidFill>
                  <a:ea typeface="Arial Unicode MS" pitchFamily="34" charset="-120"/>
                  <a:cs typeface="Arial" charset="0"/>
                </a:rPr>
                <a:t>(</a:t>
              </a:r>
              <a:r>
                <a:rPr lang="en-US" altLang="zh-TW" sz="1400" dirty="0" err="1">
                  <a:solidFill>
                    <a:srgbClr val="C00000"/>
                  </a:solidFill>
                  <a:ea typeface="Arial Unicode MS" pitchFamily="34" charset="-120"/>
                  <a:cs typeface="Arial" charset="0"/>
                </a:rPr>
                <a:t>aq</a:t>
              </a:r>
              <a:r>
                <a:rPr lang="en-US" altLang="zh-TW" sz="1400" dirty="0">
                  <a:solidFill>
                    <a:srgbClr val="C00000"/>
                  </a:solidFill>
                  <a:ea typeface="Arial Unicode MS" pitchFamily="34" charset="-120"/>
                  <a:cs typeface="Arial" charset="0"/>
                </a:rPr>
                <a:t>)</a:t>
              </a:r>
              <a:r>
                <a:rPr lang="zh-TW" altLang="en-US" sz="1400" dirty="0">
                  <a:solidFill>
                    <a:srgbClr val="C00000"/>
                  </a:solidFill>
                  <a:ea typeface="Arial Unicode MS" pitchFamily="34" charset="-120"/>
                  <a:cs typeface="Arial" charset="0"/>
                </a:rPr>
                <a:t>，</a:t>
              </a:r>
              <a:r>
                <a:rPr lang="en-US" altLang="zh-TW" sz="1400" dirty="0">
                  <a:solidFill>
                    <a:srgbClr val="C00000"/>
                  </a:solidFill>
                  <a:ea typeface="Arial Unicode MS" pitchFamily="34" charset="-120"/>
                  <a:cs typeface="Arial" charset="0"/>
                </a:rPr>
                <a:t> </a:t>
              </a:r>
              <a:r>
                <a:rPr lang="el-GR" altLang="zh-TW" sz="1400" dirty="0">
                  <a:solidFill>
                    <a:srgbClr val="C00000"/>
                  </a:solidFill>
                  <a:ea typeface="Arial Unicode MS" pitchFamily="34" charset="-120"/>
                  <a:cs typeface="Arial" charset="0"/>
                </a:rPr>
                <a:t>Δ</a:t>
              </a:r>
            </a:p>
            <a:p>
              <a:pPr eaLnBrk="1" hangingPunct="1"/>
              <a:r>
                <a:rPr lang="zh-TW" altLang="en-US" sz="1400" dirty="0">
                  <a:solidFill>
                    <a:srgbClr val="C00000"/>
                  </a:solidFill>
                  <a:ea typeface="Arial Unicode MS" pitchFamily="34" charset="-120"/>
                  <a:cs typeface="Arial" charset="0"/>
                </a:rPr>
                <a:t>或</a:t>
              </a:r>
              <a:endParaRPr lang="en-US" altLang="zh-TW" sz="1400" dirty="0">
                <a:solidFill>
                  <a:srgbClr val="C00000"/>
                </a:solidFill>
                <a:ea typeface="Arial Unicode MS" pitchFamily="34" charset="-120"/>
                <a:cs typeface="Arial" charset="0"/>
              </a:endParaRPr>
            </a:p>
            <a:p>
              <a:pPr eaLnBrk="1" hangingPunct="1"/>
              <a:r>
                <a:rPr lang="en-US" altLang="zh-TW" sz="1400" dirty="0">
                  <a:solidFill>
                    <a:srgbClr val="C00000"/>
                  </a:solidFill>
                  <a:ea typeface="Arial Unicode MS" pitchFamily="34" charset="-120"/>
                  <a:cs typeface="Arial" charset="0"/>
                </a:rPr>
                <a:t>1. OH</a:t>
              </a:r>
              <a:r>
                <a:rPr lang="en-US" altLang="zh-TW" sz="1400" baseline="30000" dirty="0">
                  <a:solidFill>
                    <a:srgbClr val="C00000"/>
                  </a:solidFill>
                  <a:ea typeface="Arial Unicode MS" pitchFamily="34" charset="-120"/>
                  <a:cs typeface="Arial" charset="0"/>
                </a:rPr>
                <a:t>–</a:t>
              </a:r>
              <a:r>
                <a:rPr lang="en-US" altLang="zh-TW" sz="1400" dirty="0">
                  <a:solidFill>
                    <a:srgbClr val="C00000"/>
                  </a:solidFill>
                  <a:ea typeface="Arial Unicode MS" pitchFamily="34" charset="-120"/>
                  <a:cs typeface="Arial" charset="0"/>
                </a:rPr>
                <a:t>(</a:t>
              </a:r>
              <a:r>
                <a:rPr lang="en-US" altLang="zh-TW" sz="1400" dirty="0" err="1">
                  <a:solidFill>
                    <a:srgbClr val="C00000"/>
                  </a:solidFill>
                  <a:ea typeface="Arial Unicode MS" pitchFamily="34" charset="-120"/>
                  <a:cs typeface="Arial" charset="0"/>
                </a:rPr>
                <a:t>aq</a:t>
              </a:r>
              <a:r>
                <a:rPr lang="en-US" altLang="zh-TW" sz="1400" dirty="0">
                  <a:solidFill>
                    <a:srgbClr val="C00000"/>
                  </a:solidFill>
                  <a:ea typeface="Arial Unicode MS" pitchFamily="34" charset="-120"/>
                  <a:cs typeface="Arial" charset="0"/>
                </a:rPr>
                <a:t>)</a:t>
              </a:r>
              <a:r>
                <a:rPr lang="zh-TW" altLang="en-US" sz="1400" dirty="0">
                  <a:solidFill>
                    <a:srgbClr val="C00000"/>
                  </a:solidFill>
                  <a:ea typeface="Arial Unicode MS" pitchFamily="34" charset="-120"/>
                  <a:cs typeface="Arial" charset="0"/>
                </a:rPr>
                <a:t>，</a:t>
              </a:r>
              <a:r>
                <a:rPr lang="el-GR" altLang="zh-TW" sz="1400" dirty="0">
                  <a:solidFill>
                    <a:srgbClr val="C00000"/>
                  </a:solidFill>
                  <a:ea typeface="Arial Unicode MS" pitchFamily="34" charset="-120"/>
                  <a:cs typeface="Arial" charset="0"/>
                </a:rPr>
                <a:t>Δ</a:t>
              </a:r>
            </a:p>
            <a:p>
              <a:pPr eaLnBrk="1" hangingPunct="1"/>
              <a:r>
                <a:rPr lang="en-US" altLang="zh-TW" sz="1400" dirty="0">
                  <a:solidFill>
                    <a:srgbClr val="C00000"/>
                  </a:solidFill>
                  <a:ea typeface="Arial Unicode MS" pitchFamily="34" charset="-120"/>
                  <a:cs typeface="Arial" charset="0"/>
                </a:rPr>
                <a:t>2. H</a:t>
              </a:r>
              <a:r>
                <a:rPr lang="en-US" altLang="zh-TW" sz="1400" baseline="30000" dirty="0">
                  <a:solidFill>
                    <a:srgbClr val="C00000"/>
                  </a:solidFill>
                  <a:ea typeface="Arial Unicode MS" pitchFamily="34" charset="-120"/>
                  <a:cs typeface="Arial" charset="0"/>
                </a:rPr>
                <a:t>+</a:t>
              </a:r>
              <a:r>
                <a:rPr lang="en-US" altLang="zh-TW" sz="1400" dirty="0">
                  <a:solidFill>
                    <a:srgbClr val="C00000"/>
                  </a:solidFill>
                  <a:ea typeface="Arial Unicode MS" pitchFamily="34" charset="-120"/>
                  <a:cs typeface="Arial" charset="0"/>
                </a:rPr>
                <a:t>(</a:t>
              </a:r>
              <a:r>
                <a:rPr lang="en-US" altLang="zh-TW" sz="1400" dirty="0" err="1">
                  <a:solidFill>
                    <a:srgbClr val="C00000"/>
                  </a:solidFill>
                  <a:ea typeface="Arial Unicode MS" pitchFamily="34" charset="-120"/>
                  <a:cs typeface="Arial" charset="0"/>
                </a:rPr>
                <a:t>aq</a:t>
              </a:r>
              <a:r>
                <a:rPr lang="en-US" altLang="zh-TW" sz="1400" dirty="0">
                  <a:solidFill>
                    <a:srgbClr val="C00000"/>
                  </a:solidFill>
                  <a:ea typeface="Arial Unicode MS" pitchFamily="34" charset="-120"/>
                  <a:cs typeface="Arial" charset="0"/>
                </a:rPr>
                <a:t>)</a:t>
              </a:r>
              <a:endParaRPr lang="zh-TW" altLang="en-US" sz="1400" dirty="0">
                <a:solidFill>
                  <a:srgbClr val="C00000"/>
                </a:solidFill>
                <a:ea typeface="Arial Unicode MS" pitchFamily="34" charset="-120"/>
                <a:cs typeface="Arial" charset="0"/>
              </a:endParaRPr>
            </a:p>
          </p:txBody>
        </p:sp>
      </p:grpSp>
      <p:grpSp>
        <p:nvGrpSpPr>
          <p:cNvPr id="27" name="Group 84"/>
          <p:cNvGrpSpPr>
            <a:grpSpLocks/>
          </p:cNvGrpSpPr>
          <p:nvPr/>
        </p:nvGrpSpPr>
        <p:grpSpPr bwMode="auto">
          <a:xfrm>
            <a:off x="5453063" y="1362670"/>
            <a:ext cx="1350962" cy="1530350"/>
            <a:chOff x="2562" y="557"/>
            <a:chExt cx="851" cy="964"/>
          </a:xfrm>
        </p:grpSpPr>
        <p:cxnSp>
          <p:nvCxnSpPr>
            <p:cNvPr id="75" name="直線單箭頭接點 74"/>
            <p:cNvCxnSpPr/>
            <p:nvPr/>
          </p:nvCxnSpPr>
          <p:spPr>
            <a:xfrm>
              <a:off x="2562" y="557"/>
              <a:ext cx="851" cy="811"/>
            </a:xfrm>
            <a:prstGeom prst="straightConnector1">
              <a:avLst/>
            </a:prstGeom>
            <a:ln>
              <a:headEnd type="arrow" w="med" len="med"/>
              <a:tailEnd type="none" w="med" len="med"/>
            </a:ln>
          </p:spPr>
          <p:style>
            <a:lnRef idx="2">
              <a:schemeClr val="accent3"/>
            </a:lnRef>
            <a:fillRef idx="0">
              <a:schemeClr val="accent3"/>
            </a:fillRef>
            <a:effectRef idx="1">
              <a:schemeClr val="accent3"/>
            </a:effectRef>
            <a:fontRef idx="minor">
              <a:schemeClr val="tx1"/>
            </a:fontRef>
          </p:style>
        </p:cxnSp>
        <p:sp>
          <p:nvSpPr>
            <p:cNvPr id="16449" name="矩形 41"/>
            <p:cNvSpPr>
              <a:spLocks noChangeArrowheads="1"/>
            </p:cNvSpPr>
            <p:nvPr/>
          </p:nvSpPr>
          <p:spPr bwMode="auto">
            <a:xfrm rot="2773819">
              <a:off x="2457" y="952"/>
              <a:ext cx="94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C00000"/>
                  </a:solidFill>
                  <a:ea typeface="Arial Unicode MS" pitchFamily="34" charset="-120"/>
                  <a:cs typeface="Arial" charset="0"/>
                </a:rPr>
                <a:t>R’OH, H</a:t>
              </a:r>
              <a:r>
                <a:rPr lang="en-US" altLang="zh-TW" sz="1400" baseline="30000">
                  <a:solidFill>
                    <a:srgbClr val="C00000"/>
                  </a:solidFill>
                  <a:ea typeface="Arial Unicode MS" pitchFamily="34" charset="-120"/>
                  <a:cs typeface="Arial" charset="0"/>
                </a:rPr>
                <a:t>+</a:t>
              </a:r>
              <a:r>
                <a:rPr lang="en-US" altLang="zh-TW" sz="1400">
                  <a:solidFill>
                    <a:srgbClr val="C00000"/>
                  </a:solidFill>
                  <a:ea typeface="Arial Unicode MS" pitchFamily="34" charset="-120"/>
                  <a:cs typeface="Arial" charset="0"/>
                </a:rPr>
                <a:t>(aq), </a:t>
              </a:r>
              <a:r>
                <a:rPr lang="el-GR" altLang="zh-TW" sz="1400">
                  <a:solidFill>
                    <a:srgbClr val="C00000"/>
                  </a:solidFill>
                  <a:ea typeface="Arial Unicode MS" pitchFamily="34" charset="-120"/>
                  <a:cs typeface="Arial" charset="0"/>
                </a:rPr>
                <a:t>Δ</a:t>
              </a:r>
              <a:endParaRPr lang="zh-TW" altLang="en-US" sz="1400">
                <a:solidFill>
                  <a:srgbClr val="C00000"/>
                </a:solidFill>
                <a:ea typeface="Arial Unicode MS" pitchFamily="34" charset="-120"/>
                <a:cs typeface="Arial" charset="0"/>
              </a:endParaRPr>
            </a:p>
          </p:txBody>
        </p:sp>
      </p:grpSp>
      <p:grpSp>
        <p:nvGrpSpPr>
          <p:cNvPr id="28" name="Group 82"/>
          <p:cNvGrpSpPr>
            <a:grpSpLocks/>
          </p:cNvGrpSpPr>
          <p:nvPr/>
        </p:nvGrpSpPr>
        <p:grpSpPr bwMode="auto">
          <a:xfrm>
            <a:off x="5689178" y="1384895"/>
            <a:ext cx="1835150" cy="1119187"/>
            <a:chOff x="3538" y="571"/>
            <a:chExt cx="1156" cy="705"/>
          </a:xfrm>
        </p:grpSpPr>
        <p:cxnSp>
          <p:nvCxnSpPr>
            <p:cNvPr id="74" name="直線單箭頭接點 73"/>
            <p:cNvCxnSpPr/>
            <p:nvPr/>
          </p:nvCxnSpPr>
          <p:spPr>
            <a:xfrm>
              <a:off x="3538" y="571"/>
              <a:ext cx="766" cy="705"/>
            </a:xfrm>
            <a:prstGeom prst="straightConnector1">
              <a:avLst/>
            </a:prstGeom>
            <a:ln>
              <a:headEnd type="none" w="med" len="med"/>
              <a:tailEnd type="arrow" w="med" len="med"/>
            </a:ln>
          </p:spPr>
          <p:style>
            <a:lnRef idx="2">
              <a:schemeClr val="accent3"/>
            </a:lnRef>
            <a:fillRef idx="0">
              <a:schemeClr val="accent3"/>
            </a:fillRef>
            <a:effectRef idx="1">
              <a:schemeClr val="accent3"/>
            </a:effectRef>
            <a:fontRef idx="minor">
              <a:schemeClr val="tx1"/>
            </a:fontRef>
          </p:style>
        </p:cxnSp>
        <p:sp>
          <p:nvSpPr>
            <p:cNvPr id="16447" name="矩形 43"/>
            <p:cNvSpPr>
              <a:spLocks noChangeArrowheads="1"/>
            </p:cNvSpPr>
            <p:nvPr/>
          </p:nvSpPr>
          <p:spPr bwMode="auto">
            <a:xfrm rot="2465307">
              <a:off x="3717" y="611"/>
              <a:ext cx="977"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00B050"/>
                  </a:solidFill>
                  <a:ea typeface="Arial Unicode MS" pitchFamily="34" charset="-120"/>
                  <a:cs typeface="Arial" charset="0"/>
                </a:rPr>
                <a:t>H</a:t>
              </a:r>
              <a:r>
                <a:rPr lang="en-US" altLang="zh-TW" sz="1400" baseline="30000">
                  <a:solidFill>
                    <a:srgbClr val="00B050"/>
                  </a:solidFill>
                  <a:ea typeface="Arial Unicode MS" pitchFamily="34" charset="-120"/>
                  <a:cs typeface="Arial" charset="0"/>
                </a:rPr>
                <a:t>+</a:t>
              </a:r>
              <a:r>
                <a:rPr lang="en-US" altLang="zh-TW" sz="1400">
                  <a:solidFill>
                    <a:srgbClr val="00B050"/>
                  </a:solidFill>
                  <a:ea typeface="Arial Unicode MS" pitchFamily="34" charset="-120"/>
                  <a:cs typeface="Arial" charset="0"/>
                </a:rPr>
                <a:t> (aq)</a:t>
              </a:r>
              <a:r>
                <a:rPr lang="zh-TW" altLang="en-US" sz="1400">
                  <a:solidFill>
                    <a:srgbClr val="00B050"/>
                  </a:solidFill>
                  <a:ea typeface="Arial Unicode MS" pitchFamily="34" charset="-120"/>
                  <a:cs typeface="Arial" charset="0"/>
                </a:rPr>
                <a:t>，</a:t>
              </a:r>
              <a:r>
                <a:rPr lang="en-US" altLang="zh-TW" sz="1400">
                  <a:solidFill>
                    <a:srgbClr val="00B050"/>
                  </a:solidFill>
                  <a:ea typeface="Arial Unicode MS" pitchFamily="34" charset="-120"/>
                  <a:cs typeface="Arial" charset="0"/>
                </a:rPr>
                <a:t> </a:t>
              </a:r>
              <a:r>
                <a:rPr lang="el-GR" altLang="zh-TW" sz="1400">
                  <a:solidFill>
                    <a:srgbClr val="00B050"/>
                  </a:solidFill>
                  <a:ea typeface="Arial Unicode MS" pitchFamily="34" charset="-120"/>
                  <a:cs typeface="Arial" charset="0"/>
                </a:rPr>
                <a:t>Δ </a:t>
              </a:r>
              <a:r>
                <a:rPr lang="zh-TW" altLang="en-US" sz="1400">
                  <a:solidFill>
                    <a:srgbClr val="00B050"/>
                  </a:solidFill>
                  <a:ea typeface="Arial Unicode MS" pitchFamily="34" charset="-120"/>
                  <a:cs typeface="Arial" charset="0"/>
                </a:rPr>
                <a:t>或</a:t>
              </a:r>
              <a:endParaRPr lang="en-US" altLang="zh-TW" sz="1400">
                <a:solidFill>
                  <a:srgbClr val="00B050"/>
                </a:solidFill>
                <a:ea typeface="Arial Unicode MS" pitchFamily="34" charset="-120"/>
                <a:cs typeface="Arial" charset="0"/>
              </a:endParaRPr>
            </a:p>
            <a:p>
              <a:pPr eaLnBrk="1" hangingPunct="1"/>
              <a:r>
                <a:rPr lang="en-US" altLang="zh-TW" sz="1400">
                  <a:solidFill>
                    <a:srgbClr val="00B050"/>
                  </a:solidFill>
                  <a:ea typeface="Arial Unicode MS" pitchFamily="34" charset="-120"/>
                  <a:cs typeface="Arial" charset="0"/>
                </a:rPr>
                <a:t>1. OH</a:t>
              </a:r>
              <a:r>
                <a:rPr lang="en-US" altLang="zh-TW" sz="1400" baseline="30000">
                  <a:solidFill>
                    <a:srgbClr val="00B050"/>
                  </a:solidFill>
                  <a:ea typeface="Arial Unicode MS" pitchFamily="34" charset="-120"/>
                  <a:cs typeface="Arial" charset="0"/>
                </a:rPr>
                <a:t>–</a:t>
              </a:r>
              <a:r>
                <a:rPr lang="en-US" altLang="zh-TW" sz="1400">
                  <a:solidFill>
                    <a:srgbClr val="00B050"/>
                  </a:solidFill>
                  <a:ea typeface="Arial Unicode MS" pitchFamily="34" charset="-120"/>
                  <a:cs typeface="Arial" charset="0"/>
                </a:rPr>
                <a:t>(aq)</a:t>
              </a:r>
              <a:r>
                <a:rPr lang="zh-TW" altLang="en-US" sz="1400">
                  <a:solidFill>
                    <a:srgbClr val="00B050"/>
                  </a:solidFill>
                  <a:ea typeface="Arial Unicode MS" pitchFamily="34" charset="-120"/>
                  <a:cs typeface="Arial" charset="0"/>
                </a:rPr>
                <a:t>，</a:t>
              </a:r>
              <a:r>
                <a:rPr lang="el-GR" altLang="zh-TW" sz="1400">
                  <a:solidFill>
                    <a:srgbClr val="00B050"/>
                  </a:solidFill>
                  <a:ea typeface="Arial Unicode MS" pitchFamily="34" charset="-120"/>
                  <a:cs typeface="Arial" charset="0"/>
                </a:rPr>
                <a:t>Δ</a:t>
              </a:r>
            </a:p>
            <a:p>
              <a:pPr eaLnBrk="1" hangingPunct="1"/>
              <a:r>
                <a:rPr lang="en-US" altLang="zh-TW" sz="1400">
                  <a:solidFill>
                    <a:srgbClr val="00B050"/>
                  </a:solidFill>
                  <a:ea typeface="Arial Unicode MS" pitchFamily="34" charset="-120"/>
                  <a:cs typeface="Arial" charset="0"/>
                </a:rPr>
                <a:t>2. H</a:t>
              </a:r>
              <a:r>
                <a:rPr lang="en-US" altLang="zh-TW" sz="1400" baseline="30000">
                  <a:solidFill>
                    <a:srgbClr val="00B050"/>
                  </a:solidFill>
                  <a:ea typeface="Arial Unicode MS" pitchFamily="34" charset="-120"/>
                  <a:cs typeface="Arial" charset="0"/>
                </a:rPr>
                <a:t>+</a:t>
              </a:r>
              <a:r>
                <a:rPr lang="en-US" altLang="zh-TW" sz="1400">
                  <a:solidFill>
                    <a:srgbClr val="00B050"/>
                  </a:solidFill>
                  <a:ea typeface="Arial Unicode MS" pitchFamily="34" charset="-120"/>
                  <a:cs typeface="Arial" charset="0"/>
                </a:rPr>
                <a:t>(aq)</a:t>
              </a:r>
              <a:endParaRPr lang="zh-TW" altLang="en-US" sz="1400">
                <a:solidFill>
                  <a:srgbClr val="00B050"/>
                </a:solidFill>
                <a:ea typeface="Arial Unicode MS" pitchFamily="34" charset="-120"/>
                <a:cs typeface="Arial" charset="0"/>
              </a:endParaRPr>
            </a:p>
          </p:txBody>
        </p:sp>
      </p:grpSp>
      <p:grpSp>
        <p:nvGrpSpPr>
          <p:cNvPr id="29" name="Group 77"/>
          <p:cNvGrpSpPr>
            <a:grpSpLocks/>
          </p:cNvGrpSpPr>
          <p:nvPr/>
        </p:nvGrpSpPr>
        <p:grpSpPr bwMode="auto">
          <a:xfrm>
            <a:off x="5118100" y="4267795"/>
            <a:ext cx="1398588" cy="833437"/>
            <a:chOff x="3224" y="2387"/>
            <a:chExt cx="881" cy="525"/>
          </a:xfrm>
        </p:grpSpPr>
        <p:cxnSp>
          <p:nvCxnSpPr>
            <p:cNvPr id="79" name="直線單箭頭接點 78"/>
            <p:cNvCxnSpPr/>
            <p:nvPr/>
          </p:nvCxnSpPr>
          <p:spPr>
            <a:xfrm>
              <a:off x="3224" y="2387"/>
              <a:ext cx="881" cy="525"/>
            </a:xfrm>
            <a:prstGeom prst="straightConnector1">
              <a:avLst/>
            </a:prstGeom>
            <a:ln>
              <a:headEnd type="arrow" w="med" len="med"/>
              <a:tailEnd type="none" w="med" len="med"/>
            </a:ln>
          </p:spPr>
          <p:style>
            <a:lnRef idx="2">
              <a:schemeClr val="accent3"/>
            </a:lnRef>
            <a:fillRef idx="0">
              <a:schemeClr val="accent3"/>
            </a:fillRef>
            <a:effectRef idx="1">
              <a:schemeClr val="accent3"/>
            </a:effectRef>
            <a:fontRef idx="minor">
              <a:schemeClr val="tx1"/>
            </a:fontRef>
          </p:style>
        </p:cxnSp>
        <p:sp>
          <p:nvSpPr>
            <p:cNvPr id="16445" name="矩形 46"/>
            <p:cNvSpPr>
              <a:spLocks noChangeArrowheads="1"/>
            </p:cNvSpPr>
            <p:nvPr/>
          </p:nvSpPr>
          <p:spPr bwMode="auto">
            <a:xfrm rot="1952153">
              <a:off x="3324" y="2659"/>
              <a:ext cx="57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3399FF"/>
                  </a:solidFill>
                  <a:ea typeface="Arial Unicode MS" pitchFamily="34" charset="-120"/>
                  <a:cs typeface="Arial" charset="0"/>
                </a:rPr>
                <a:t>[R] </a:t>
              </a:r>
              <a:r>
                <a:rPr lang="zh-TW" altLang="en-US" sz="1400">
                  <a:ea typeface="Arial Unicode MS" pitchFamily="34" charset="-120"/>
                  <a:cs typeface="Arial" charset="0"/>
                </a:rPr>
                <a:t>或</a:t>
              </a:r>
              <a:r>
                <a:rPr lang="en-US" altLang="zh-TW" sz="1400">
                  <a:ea typeface="Arial Unicode MS" pitchFamily="34" charset="-120"/>
                  <a:cs typeface="Arial" charset="0"/>
                </a:rPr>
                <a:t> </a:t>
              </a:r>
              <a:r>
                <a:rPr lang="en-US" altLang="zh-TW" sz="1400">
                  <a:solidFill>
                    <a:srgbClr val="7030A0"/>
                  </a:solidFill>
                  <a:ea typeface="Arial Unicode MS" pitchFamily="34" charset="-120"/>
                  <a:cs typeface="Arial" charset="0"/>
                </a:rPr>
                <a:t>[R]</a:t>
              </a:r>
              <a:endParaRPr lang="zh-TW" altLang="en-US" sz="1400">
                <a:solidFill>
                  <a:srgbClr val="7030A0"/>
                </a:solidFill>
                <a:ea typeface="Arial Unicode MS" pitchFamily="34" charset="-120"/>
                <a:cs typeface="Arial" charset="0"/>
              </a:endParaRPr>
            </a:p>
          </p:txBody>
        </p:sp>
      </p:grpSp>
      <p:pic>
        <p:nvPicPr>
          <p:cNvPr id="47151" name="Picture 6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0088" y="1016595"/>
            <a:ext cx="1025525" cy="76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 name="Group 83"/>
          <p:cNvGrpSpPr>
            <a:grpSpLocks/>
          </p:cNvGrpSpPr>
          <p:nvPr/>
        </p:nvGrpSpPr>
        <p:grpSpPr bwMode="auto">
          <a:xfrm>
            <a:off x="4356100" y="632420"/>
            <a:ext cx="1724025" cy="752475"/>
            <a:chOff x="2747" y="97"/>
            <a:chExt cx="1086" cy="474"/>
          </a:xfrm>
        </p:grpSpPr>
        <p:sp>
          <p:nvSpPr>
            <p:cNvPr id="63" name="圓角矩形 62"/>
            <p:cNvSpPr/>
            <p:nvPr/>
          </p:nvSpPr>
          <p:spPr>
            <a:xfrm>
              <a:off x="2747" y="97"/>
              <a:ext cx="1086" cy="474"/>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TW" altLang="en-US" sz="2000" dirty="0">
                  <a:solidFill>
                    <a:schemeClr val="tx1"/>
                  </a:solidFill>
                  <a:latin typeface="Arial" panose="020B0604020202020204" pitchFamily="34" charset="0"/>
                  <a:cs typeface="Arial" panose="020B0604020202020204" pitchFamily="34" charset="0"/>
                </a:rPr>
                <a:t>酯</a:t>
              </a:r>
              <a:endParaRPr lang="en-US" altLang="zh-TW" sz="2000" dirty="0">
                <a:solidFill>
                  <a:schemeClr val="tx1"/>
                </a:solidFill>
                <a:latin typeface="Arial" panose="020B0604020202020204" pitchFamily="34" charset="0"/>
                <a:cs typeface="Arial" panose="020B0604020202020204" pitchFamily="34" charset="0"/>
              </a:endParaRPr>
            </a:p>
          </p:txBody>
        </p:sp>
        <p:pic>
          <p:nvPicPr>
            <p:cNvPr id="16443" name="Picture 6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61" y="153"/>
              <a:ext cx="667" cy="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1" name="Group 86"/>
          <p:cNvGrpSpPr>
            <a:grpSpLocks/>
          </p:cNvGrpSpPr>
          <p:nvPr/>
        </p:nvGrpSpPr>
        <p:grpSpPr bwMode="auto">
          <a:xfrm>
            <a:off x="7197725" y="580032"/>
            <a:ext cx="1766888" cy="754063"/>
            <a:chOff x="4534" y="64"/>
            <a:chExt cx="1113" cy="475"/>
          </a:xfrm>
        </p:grpSpPr>
        <p:sp>
          <p:nvSpPr>
            <p:cNvPr id="64" name="圓角矩形 63"/>
            <p:cNvSpPr/>
            <p:nvPr/>
          </p:nvSpPr>
          <p:spPr>
            <a:xfrm>
              <a:off x="4534" y="64"/>
              <a:ext cx="1113" cy="475"/>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TW" altLang="en-US" sz="2000" dirty="0">
                  <a:solidFill>
                    <a:schemeClr val="tx1"/>
                  </a:solidFill>
                  <a:latin typeface="Arial" panose="020B0604020202020204" pitchFamily="34" charset="0"/>
                  <a:cs typeface="Arial" panose="020B0604020202020204" pitchFamily="34" charset="0"/>
                </a:rPr>
                <a:t>酰胺</a:t>
              </a:r>
              <a:r>
                <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rPr>
                <a:t>         </a:t>
              </a:r>
            </a:p>
          </p:txBody>
        </p:sp>
        <p:pic>
          <p:nvPicPr>
            <p:cNvPr id="16441" name="Picture 6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77" y="128"/>
              <a:ext cx="634"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3" name="Group 73"/>
          <p:cNvGrpSpPr>
            <a:grpSpLocks/>
          </p:cNvGrpSpPr>
          <p:nvPr/>
        </p:nvGrpSpPr>
        <p:grpSpPr bwMode="auto">
          <a:xfrm>
            <a:off x="6750050" y="3512145"/>
            <a:ext cx="1849438" cy="682625"/>
            <a:chOff x="4252" y="1911"/>
            <a:chExt cx="1165" cy="430"/>
          </a:xfrm>
        </p:grpSpPr>
        <p:sp>
          <p:nvSpPr>
            <p:cNvPr id="55" name="圓角矩形 54"/>
            <p:cNvSpPr/>
            <p:nvPr/>
          </p:nvSpPr>
          <p:spPr>
            <a:xfrm>
              <a:off x="4252" y="1911"/>
              <a:ext cx="1165" cy="430"/>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TW" altLang="en-US" sz="2000" dirty="0">
                  <a:solidFill>
                    <a:schemeClr val="tx1"/>
                  </a:solidFill>
                  <a:latin typeface="Arial" pitchFamily="34" charset="0"/>
                  <a:cs typeface="Arial" pitchFamily="34" charset="0"/>
                </a:rPr>
                <a:t>醛</a:t>
              </a:r>
              <a:endParaRPr lang="en-US" altLang="zh-TW" sz="2000" dirty="0">
                <a:solidFill>
                  <a:schemeClr val="tx1"/>
                </a:solidFill>
                <a:latin typeface="Arial" panose="020B0604020202020204" pitchFamily="34" charset="0"/>
                <a:ea typeface="Arial Unicode MS" panose="020B0604020202020204" pitchFamily="34" charset="-120"/>
                <a:cs typeface="Arial" panose="020B0604020202020204" pitchFamily="34" charset="0"/>
              </a:endParaRPr>
            </a:p>
          </p:txBody>
        </p:sp>
        <p:pic>
          <p:nvPicPr>
            <p:cNvPr id="16439" name="Picture 7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04" y="1933"/>
              <a:ext cx="617"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 name="Group 76"/>
          <p:cNvGrpSpPr>
            <a:grpSpLocks/>
          </p:cNvGrpSpPr>
          <p:nvPr/>
        </p:nvGrpSpPr>
        <p:grpSpPr bwMode="auto">
          <a:xfrm>
            <a:off x="6584950" y="4483695"/>
            <a:ext cx="1338263" cy="1008062"/>
            <a:chOff x="4148" y="2523"/>
            <a:chExt cx="843" cy="635"/>
          </a:xfrm>
        </p:grpSpPr>
        <p:sp>
          <p:nvSpPr>
            <p:cNvPr id="56" name="圓角矩形 55"/>
            <p:cNvSpPr/>
            <p:nvPr/>
          </p:nvSpPr>
          <p:spPr>
            <a:xfrm>
              <a:off x="4148" y="2523"/>
              <a:ext cx="843" cy="635"/>
            </a:xfrm>
            <a:prstGeom prst="roundRect">
              <a:avLst/>
            </a:prstGeom>
            <a:solidFill>
              <a:srgbClr val="FFFF00">
                <a:alpha val="50000"/>
              </a:srgbClr>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TW" altLang="en-US" sz="2000" dirty="0">
                  <a:solidFill>
                    <a:schemeClr val="tx1"/>
                  </a:solidFill>
                  <a:latin typeface="Arial" panose="020B0604020202020204" pitchFamily="34" charset="0"/>
                  <a:cs typeface="Arial" panose="020B0604020202020204" pitchFamily="34" charset="0"/>
                </a:rPr>
                <a:t>酮</a:t>
              </a:r>
              <a:endParaRPr lang="en-US" altLang="zh-TW" sz="2000" dirty="0">
                <a:solidFill>
                  <a:schemeClr val="tx1"/>
                </a:solidFill>
                <a:latin typeface="Arial" panose="020B0604020202020204" pitchFamily="34" charset="0"/>
                <a:cs typeface="Arial" panose="020B0604020202020204" pitchFamily="34" charset="0"/>
              </a:endParaRPr>
            </a:p>
            <a:p>
              <a:pPr algn="ctr" eaLnBrk="1" hangingPunct="1">
                <a:defRPr/>
              </a:pPr>
              <a:endParaRPr lang="en-US" altLang="zh-TW" sz="1600" dirty="0">
                <a:solidFill>
                  <a:schemeClr val="tx1"/>
                </a:solidFill>
                <a:latin typeface="Arial" panose="020B0604020202020204" pitchFamily="34" charset="0"/>
                <a:cs typeface="Arial" panose="020B0604020202020204" pitchFamily="34" charset="0"/>
              </a:endParaRPr>
            </a:p>
            <a:p>
              <a:pPr algn="ctr" eaLnBrk="1" hangingPunct="1">
                <a:defRPr/>
              </a:pPr>
              <a:endParaRPr lang="en-US" altLang="zh-TW" sz="1600" dirty="0">
                <a:solidFill>
                  <a:schemeClr val="tx1"/>
                </a:solidFill>
                <a:latin typeface="Arial" panose="020B0604020202020204" pitchFamily="34" charset="0"/>
                <a:cs typeface="Arial" panose="020B0604020202020204" pitchFamily="34" charset="0"/>
              </a:endParaRPr>
            </a:p>
            <a:p>
              <a:pPr algn="ctr" eaLnBrk="1" hangingPunct="1">
                <a:defRPr/>
              </a:pPr>
              <a:endParaRPr lang="en-US" altLang="zh-TW" sz="1600" dirty="0">
                <a:solidFill>
                  <a:schemeClr val="tx1"/>
                </a:solidFill>
                <a:latin typeface="Arial" panose="020B0604020202020204" pitchFamily="34" charset="0"/>
                <a:cs typeface="Arial" panose="020B0604020202020204" pitchFamily="34" charset="0"/>
              </a:endParaRPr>
            </a:p>
          </p:txBody>
        </p:sp>
        <p:pic>
          <p:nvPicPr>
            <p:cNvPr id="16437" name="Picture 7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74" y="2740"/>
              <a:ext cx="593" cy="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415" name="矩形 30"/>
          <p:cNvSpPr>
            <a:spLocks noChangeArrowheads="1"/>
          </p:cNvSpPr>
          <p:nvPr/>
        </p:nvSpPr>
        <p:spPr bwMode="auto">
          <a:xfrm>
            <a:off x="107950" y="6095255"/>
            <a:ext cx="90312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a:solidFill>
                  <a:srgbClr val="FF33CC"/>
                </a:solidFill>
                <a:cs typeface="Arial" charset="0"/>
              </a:rPr>
              <a:t>[O] – Cr</a:t>
            </a:r>
            <a:r>
              <a:rPr lang="en-US" altLang="zh-TW" baseline="-25000">
                <a:solidFill>
                  <a:srgbClr val="FF33CC"/>
                </a:solidFill>
                <a:cs typeface="Arial" charset="0"/>
              </a:rPr>
              <a:t>2</a:t>
            </a:r>
            <a:r>
              <a:rPr lang="en-US" altLang="zh-TW">
                <a:solidFill>
                  <a:srgbClr val="FF33CC"/>
                </a:solidFill>
                <a:cs typeface="Arial" charset="0"/>
              </a:rPr>
              <a:t>O</a:t>
            </a:r>
            <a:r>
              <a:rPr lang="en-US" altLang="zh-TW" baseline="-25000">
                <a:solidFill>
                  <a:srgbClr val="FF33CC"/>
                </a:solidFill>
                <a:cs typeface="Arial" charset="0"/>
              </a:rPr>
              <a:t>7</a:t>
            </a:r>
            <a:r>
              <a:rPr lang="en-US" altLang="zh-TW" baseline="30000">
                <a:solidFill>
                  <a:srgbClr val="FF33CC"/>
                </a:solidFill>
                <a:cs typeface="Arial" charset="0"/>
              </a:rPr>
              <a:t>2–</a:t>
            </a:r>
            <a:r>
              <a:rPr lang="en-US" altLang="zh-TW">
                <a:solidFill>
                  <a:srgbClr val="FF33CC"/>
                </a:solidFill>
                <a:cs typeface="Arial" charset="0"/>
              </a:rPr>
              <a:t>(aq)/H</a:t>
            </a:r>
            <a:r>
              <a:rPr lang="en-US" altLang="zh-TW" baseline="30000">
                <a:solidFill>
                  <a:srgbClr val="FF33CC"/>
                </a:solidFill>
                <a:cs typeface="Arial" charset="0"/>
              </a:rPr>
              <a:t>+</a:t>
            </a:r>
            <a:r>
              <a:rPr lang="en-US" altLang="zh-TW">
                <a:solidFill>
                  <a:srgbClr val="FF33CC"/>
                </a:solidFill>
                <a:cs typeface="Arial" charset="0"/>
              </a:rPr>
              <a:t>(aq)      </a:t>
            </a:r>
            <a:r>
              <a:rPr lang="en-US" altLang="zh-TW">
                <a:solidFill>
                  <a:srgbClr val="3399FF"/>
                </a:solidFill>
                <a:cs typeface="Arial" charset="0"/>
              </a:rPr>
              <a:t>[R] – 1. LiAlH</a:t>
            </a:r>
            <a:r>
              <a:rPr lang="en-US" altLang="zh-TW" baseline="-25000">
                <a:solidFill>
                  <a:srgbClr val="3399FF"/>
                </a:solidFill>
                <a:cs typeface="Arial" charset="0"/>
              </a:rPr>
              <a:t>4</a:t>
            </a:r>
            <a:r>
              <a:rPr lang="zh-TW" altLang="en-US">
                <a:solidFill>
                  <a:srgbClr val="3399FF"/>
                </a:solidFill>
                <a:cs typeface="Arial" charset="0"/>
              </a:rPr>
              <a:t>、乾燥的醚</a:t>
            </a:r>
            <a:r>
              <a:rPr lang="en-US" altLang="zh-TW">
                <a:solidFill>
                  <a:srgbClr val="3399FF"/>
                </a:solidFill>
                <a:cs typeface="Arial" charset="0"/>
              </a:rPr>
              <a:t>	  </a:t>
            </a:r>
            <a:r>
              <a:rPr lang="en-US" altLang="zh-TW">
                <a:solidFill>
                  <a:srgbClr val="7030A0"/>
                </a:solidFill>
                <a:cs typeface="Arial" charset="0"/>
              </a:rPr>
              <a:t>[R] – NaBH</a:t>
            </a:r>
            <a:r>
              <a:rPr lang="en-US" altLang="zh-TW" baseline="-25000">
                <a:solidFill>
                  <a:srgbClr val="7030A0"/>
                </a:solidFill>
                <a:cs typeface="Arial" charset="0"/>
              </a:rPr>
              <a:t>4</a:t>
            </a:r>
            <a:r>
              <a:rPr lang="zh-TW" altLang="en-US">
                <a:solidFill>
                  <a:srgbClr val="7030A0"/>
                </a:solidFill>
                <a:cs typeface="Arial" charset="0"/>
              </a:rPr>
              <a:t>、</a:t>
            </a:r>
            <a:r>
              <a:rPr lang="en-US" altLang="zh-TW">
                <a:solidFill>
                  <a:srgbClr val="7030A0"/>
                </a:solidFill>
                <a:cs typeface="Arial" charset="0"/>
              </a:rPr>
              <a:t>H</a:t>
            </a:r>
            <a:r>
              <a:rPr lang="en-US" altLang="zh-TW" baseline="-25000">
                <a:solidFill>
                  <a:srgbClr val="7030A0"/>
                </a:solidFill>
                <a:cs typeface="Arial" charset="0"/>
              </a:rPr>
              <a:t>2</a:t>
            </a:r>
            <a:r>
              <a:rPr lang="en-US" altLang="zh-TW">
                <a:solidFill>
                  <a:srgbClr val="7030A0"/>
                </a:solidFill>
                <a:cs typeface="Arial" charset="0"/>
              </a:rPr>
              <a:t>O   </a:t>
            </a:r>
            <a:r>
              <a:rPr lang="el-GR" altLang="zh-TW">
                <a:cs typeface="Arial" charset="0"/>
              </a:rPr>
              <a:t>*Δ =</a:t>
            </a:r>
            <a:r>
              <a:rPr lang="zh-TW" altLang="en-US">
                <a:cs typeface="Arial" charset="0"/>
              </a:rPr>
              <a:t> 加熱</a:t>
            </a:r>
            <a:endParaRPr lang="en-US" altLang="zh-TW">
              <a:cs typeface="Arial" charset="0"/>
            </a:endParaRPr>
          </a:p>
          <a:p>
            <a:pPr eaLnBrk="1" hangingPunct="1"/>
            <a:r>
              <a:rPr lang="en-US" altLang="zh-TW">
                <a:solidFill>
                  <a:srgbClr val="3399FF"/>
                </a:solidFill>
                <a:cs typeface="Arial" charset="0"/>
              </a:rPr>
              <a:t>		                         2. H</a:t>
            </a:r>
            <a:r>
              <a:rPr lang="en-US" altLang="zh-TW" baseline="30000">
                <a:solidFill>
                  <a:srgbClr val="3399FF"/>
                </a:solidFill>
                <a:cs typeface="Arial" charset="0"/>
              </a:rPr>
              <a:t>+</a:t>
            </a:r>
            <a:r>
              <a:rPr lang="en-US" altLang="zh-TW">
                <a:solidFill>
                  <a:srgbClr val="3399FF"/>
                </a:solidFill>
                <a:cs typeface="Arial" charset="0"/>
              </a:rPr>
              <a:t>(aq)</a:t>
            </a:r>
          </a:p>
        </p:txBody>
      </p:sp>
      <p:grpSp>
        <p:nvGrpSpPr>
          <p:cNvPr id="35" name="Group 67"/>
          <p:cNvGrpSpPr>
            <a:grpSpLocks/>
          </p:cNvGrpSpPr>
          <p:nvPr/>
        </p:nvGrpSpPr>
        <p:grpSpPr bwMode="auto">
          <a:xfrm>
            <a:off x="2484438" y="1926232"/>
            <a:ext cx="971550" cy="1628775"/>
            <a:chOff x="1565" y="912"/>
            <a:chExt cx="612" cy="1026"/>
          </a:xfrm>
        </p:grpSpPr>
        <p:cxnSp>
          <p:nvCxnSpPr>
            <p:cNvPr id="7" name="直線單箭頭接點 6"/>
            <p:cNvCxnSpPr>
              <a:stCxn id="2" idx="0"/>
              <a:endCxn id="4" idx="2"/>
            </p:cNvCxnSpPr>
            <p:nvPr/>
          </p:nvCxnSpPr>
          <p:spPr>
            <a:xfrm flipV="1">
              <a:off x="1578" y="912"/>
              <a:ext cx="1" cy="1026"/>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35" name="矩形 35"/>
            <p:cNvSpPr>
              <a:spLocks noChangeArrowheads="1"/>
            </p:cNvSpPr>
            <p:nvPr/>
          </p:nvSpPr>
          <p:spPr bwMode="auto">
            <a:xfrm>
              <a:off x="1565" y="1286"/>
              <a:ext cx="61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00B050"/>
                  </a:solidFill>
                  <a:cs typeface="Arial" charset="0"/>
                </a:rPr>
                <a:t>X</a:t>
              </a:r>
              <a:r>
                <a:rPr lang="en-US" altLang="zh-TW" sz="1400" baseline="-25000">
                  <a:solidFill>
                    <a:srgbClr val="00B050"/>
                  </a:solidFill>
                  <a:cs typeface="Arial" charset="0"/>
                </a:rPr>
                <a:t>2 </a:t>
              </a:r>
              <a:r>
                <a:rPr lang="en-US" altLang="zh-TW" sz="1400">
                  <a:solidFill>
                    <a:srgbClr val="00B050"/>
                  </a:solidFill>
                  <a:cs typeface="Arial" charset="0"/>
                </a:rPr>
                <a:t>(</a:t>
              </a:r>
              <a:r>
                <a:rPr lang="zh-TW" altLang="en-US" sz="1400">
                  <a:solidFill>
                    <a:srgbClr val="00B050"/>
                  </a:solidFill>
                  <a:cs typeface="Arial" charset="0"/>
                </a:rPr>
                <a:t>溶於有機溶劑</a:t>
              </a:r>
              <a:r>
                <a:rPr lang="en-US" altLang="zh-TW" sz="1400">
                  <a:solidFill>
                    <a:srgbClr val="00B050"/>
                  </a:solidFill>
                  <a:cs typeface="Arial" charset="0"/>
                </a:rPr>
                <a:t>)</a:t>
              </a:r>
              <a:endParaRPr lang="zh-TW" altLang="en-US" sz="1400">
                <a:solidFill>
                  <a:srgbClr val="00B050"/>
                </a:solidFill>
                <a:cs typeface="Arial" charset="0"/>
              </a:endParaRPr>
            </a:p>
          </p:txBody>
        </p:sp>
      </p:grpSp>
      <p:grpSp>
        <p:nvGrpSpPr>
          <p:cNvPr id="36" name="Group 63"/>
          <p:cNvGrpSpPr>
            <a:grpSpLocks/>
          </p:cNvGrpSpPr>
          <p:nvPr/>
        </p:nvGrpSpPr>
        <p:grpSpPr bwMode="auto">
          <a:xfrm>
            <a:off x="3097213" y="3318464"/>
            <a:ext cx="1403350" cy="606423"/>
            <a:chOff x="1951" y="1789"/>
            <a:chExt cx="884" cy="382"/>
          </a:xfrm>
        </p:grpSpPr>
        <p:cxnSp>
          <p:nvCxnSpPr>
            <p:cNvPr id="8" name="直線單箭頭接點 7"/>
            <p:cNvCxnSpPr>
              <a:stCxn id="5" idx="1"/>
              <a:endCxn id="2" idx="3"/>
            </p:cNvCxnSpPr>
            <p:nvPr/>
          </p:nvCxnSpPr>
          <p:spPr>
            <a:xfrm flipH="1" flipV="1">
              <a:off x="1989" y="2164"/>
              <a:ext cx="603" cy="7"/>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33" name="矩形 45"/>
            <p:cNvSpPr>
              <a:spLocks noChangeArrowheads="1"/>
            </p:cNvSpPr>
            <p:nvPr/>
          </p:nvSpPr>
          <p:spPr bwMode="auto">
            <a:xfrm>
              <a:off x="1951" y="1789"/>
              <a:ext cx="88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solidFill>
                    <a:srgbClr val="00B050"/>
                  </a:solidFill>
                  <a:cs typeface="Arial" charset="0"/>
                </a:rPr>
                <a:t>濃</a:t>
              </a:r>
              <a:r>
                <a:rPr lang="en-US" altLang="zh-TW" sz="1400">
                  <a:solidFill>
                    <a:srgbClr val="00B050"/>
                  </a:solidFill>
                  <a:cs typeface="Arial" charset="0"/>
                </a:rPr>
                <a:t> H</a:t>
              </a:r>
              <a:r>
                <a:rPr lang="en-US" altLang="zh-TW" sz="1400" baseline="-25000">
                  <a:solidFill>
                    <a:srgbClr val="00B050"/>
                  </a:solidFill>
                  <a:cs typeface="Arial" charset="0"/>
                </a:rPr>
                <a:t>2</a:t>
              </a:r>
              <a:r>
                <a:rPr lang="en-US" altLang="zh-TW" sz="1400">
                  <a:solidFill>
                    <a:srgbClr val="00B050"/>
                  </a:solidFill>
                  <a:cs typeface="Arial" charset="0"/>
                </a:rPr>
                <a:t>SO</a:t>
              </a:r>
              <a:r>
                <a:rPr lang="en-US" altLang="zh-TW" sz="1400" baseline="-25000">
                  <a:solidFill>
                    <a:srgbClr val="00B050"/>
                  </a:solidFill>
                  <a:cs typeface="Arial" charset="0"/>
                </a:rPr>
                <a:t>4</a:t>
              </a:r>
              <a:r>
                <a:rPr lang="zh-TW" altLang="en-US" sz="1400">
                  <a:solidFill>
                    <a:srgbClr val="00B050"/>
                  </a:solidFill>
                  <a:cs typeface="Arial" charset="0"/>
                </a:rPr>
                <a:t>，</a:t>
              </a:r>
              <a:r>
                <a:rPr lang="el-GR" altLang="zh-TW" sz="1400">
                  <a:solidFill>
                    <a:srgbClr val="00B050"/>
                  </a:solidFill>
                  <a:cs typeface="Arial" charset="0"/>
                </a:rPr>
                <a:t>Δ </a:t>
              </a:r>
              <a:r>
                <a:rPr lang="zh-TW" altLang="en-US" sz="1400">
                  <a:solidFill>
                    <a:srgbClr val="00B050"/>
                  </a:solidFill>
                  <a:cs typeface="Arial" charset="0"/>
                </a:rPr>
                <a:t>或 </a:t>
              </a:r>
              <a:r>
                <a:rPr lang="en-US" altLang="zh-TW" sz="1400">
                  <a:solidFill>
                    <a:srgbClr val="00B050"/>
                  </a:solidFill>
                  <a:cs typeface="Arial" charset="0"/>
                </a:rPr>
                <a:t>Al</a:t>
              </a:r>
              <a:r>
                <a:rPr lang="en-US" altLang="zh-TW" sz="1400" baseline="-25000">
                  <a:solidFill>
                    <a:srgbClr val="00B050"/>
                  </a:solidFill>
                  <a:cs typeface="Arial" charset="0"/>
                </a:rPr>
                <a:t>2</a:t>
              </a:r>
              <a:r>
                <a:rPr lang="en-US" altLang="zh-TW" sz="1400">
                  <a:solidFill>
                    <a:srgbClr val="00B050"/>
                  </a:solidFill>
                  <a:cs typeface="Arial" charset="0"/>
                </a:rPr>
                <a:t>O</a:t>
              </a:r>
              <a:r>
                <a:rPr lang="en-US" altLang="zh-TW" sz="1400" baseline="-25000">
                  <a:solidFill>
                    <a:srgbClr val="00B050"/>
                  </a:solidFill>
                  <a:cs typeface="Arial" charset="0"/>
                </a:rPr>
                <a:t>3</a:t>
              </a:r>
              <a:r>
                <a:rPr lang="zh-TW" altLang="en-US" sz="1400">
                  <a:solidFill>
                    <a:srgbClr val="00B050"/>
                  </a:solidFill>
                  <a:cs typeface="Arial" charset="0"/>
                </a:rPr>
                <a:t>，</a:t>
              </a:r>
              <a:r>
                <a:rPr lang="el-GR" altLang="zh-TW" sz="1400">
                  <a:solidFill>
                    <a:srgbClr val="00B050"/>
                  </a:solidFill>
                  <a:cs typeface="Arial" charset="0"/>
                </a:rPr>
                <a:t>Δ</a:t>
              </a:r>
              <a:endParaRPr lang="zh-TW" altLang="en-US" sz="1400">
                <a:solidFill>
                  <a:srgbClr val="00B050"/>
                </a:solidFill>
                <a:cs typeface="Arial" charset="0"/>
              </a:endParaRPr>
            </a:p>
          </p:txBody>
        </p:sp>
      </p:grpSp>
      <p:grpSp>
        <p:nvGrpSpPr>
          <p:cNvPr id="37" name="Group 65"/>
          <p:cNvGrpSpPr>
            <a:grpSpLocks/>
          </p:cNvGrpSpPr>
          <p:nvPr/>
        </p:nvGrpSpPr>
        <p:grpSpPr bwMode="auto">
          <a:xfrm>
            <a:off x="1230313" y="4715470"/>
            <a:ext cx="846137" cy="939800"/>
            <a:chOff x="775" y="2669"/>
            <a:chExt cx="533" cy="592"/>
          </a:xfrm>
        </p:grpSpPr>
        <p:cxnSp>
          <p:nvCxnSpPr>
            <p:cNvPr id="10" name="直線單箭頭接點 9"/>
            <p:cNvCxnSpPr/>
            <p:nvPr/>
          </p:nvCxnSpPr>
          <p:spPr>
            <a:xfrm>
              <a:off x="802" y="2908"/>
              <a:ext cx="447" cy="0"/>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30" name="矩形 33"/>
            <p:cNvSpPr>
              <a:spLocks noChangeArrowheads="1"/>
            </p:cNvSpPr>
            <p:nvPr/>
          </p:nvSpPr>
          <p:spPr bwMode="auto">
            <a:xfrm>
              <a:off x="816" y="2669"/>
              <a:ext cx="234"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solidFill>
                    <a:srgbClr val="00B050"/>
                  </a:solidFill>
                  <a:ea typeface="Arial Unicode MS" pitchFamily="34" charset="-120"/>
                  <a:cs typeface="Arial" charset="0"/>
                </a:rPr>
                <a:t>X</a:t>
              </a:r>
              <a:r>
                <a:rPr lang="en-US" altLang="zh-TW" sz="1400" baseline="-25000">
                  <a:solidFill>
                    <a:srgbClr val="00B050"/>
                  </a:solidFill>
                  <a:ea typeface="Arial Unicode MS" pitchFamily="34" charset="-120"/>
                  <a:cs typeface="Arial" charset="0"/>
                </a:rPr>
                <a:t>2</a:t>
              </a:r>
              <a:endParaRPr lang="zh-TW" altLang="en-US" sz="1400">
                <a:solidFill>
                  <a:srgbClr val="00B050"/>
                </a:solidFill>
                <a:ea typeface="Arial Unicode MS" pitchFamily="34" charset="-120"/>
                <a:cs typeface="Arial" charset="0"/>
              </a:endParaRPr>
            </a:p>
          </p:txBody>
        </p:sp>
        <p:sp>
          <p:nvSpPr>
            <p:cNvPr id="16431" name="矩形 44"/>
            <p:cNvSpPr>
              <a:spLocks noChangeArrowheads="1"/>
            </p:cNvSpPr>
            <p:nvPr/>
          </p:nvSpPr>
          <p:spPr bwMode="auto">
            <a:xfrm>
              <a:off x="775" y="2931"/>
              <a:ext cx="53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zh-TW" altLang="en-US" sz="1400">
                  <a:solidFill>
                    <a:srgbClr val="00B050"/>
                  </a:solidFill>
                  <a:cs typeface="Arial" charset="0"/>
                </a:rPr>
                <a:t>紫外光或加熱</a:t>
              </a:r>
            </a:p>
          </p:txBody>
        </p:sp>
      </p:grpSp>
      <p:grpSp>
        <p:nvGrpSpPr>
          <p:cNvPr id="38" name="Group 78"/>
          <p:cNvGrpSpPr>
            <a:grpSpLocks/>
          </p:cNvGrpSpPr>
          <p:nvPr/>
        </p:nvGrpSpPr>
        <p:grpSpPr bwMode="auto">
          <a:xfrm>
            <a:off x="5130799" y="2708870"/>
            <a:ext cx="1822449" cy="779462"/>
            <a:chOff x="3232" y="1223"/>
            <a:chExt cx="1148" cy="491"/>
          </a:xfrm>
        </p:grpSpPr>
        <p:cxnSp>
          <p:nvCxnSpPr>
            <p:cNvPr id="66" name="直線單箭頭接點 65"/>
            <p:cNvCxnSpPr/>
            <p:nvPr/>
          </p:nvCxnSpPr>
          <p:spPr>
            <a:xfrm flipV="1">
              <a:off x="3243" y="1223"/>
              <a:ext cx="1137" cy="491"/>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28" name="矩形 23"/>
            <p:cNvSpPr>
              <a:spLocks noChangeArrowheads="1"/>
            </p:cNvSpPr>
            <p:nvPr/>
          </p:nvSpPr>
          <p:spPr bwMode="auto">
            <a:xfrm rot="-1480233">
              <a:off x="3232" y="1298"/>
              <a:ext cx="76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cs typeface="Arial" charset="0"/>
                </a:rPr>
                <a:t>1º </a:t>
              </a:r>
              <a:r>
                <a:rPr lang="zh-TW" altLang="en-US" sz="1400">
                  <a:cs typeface="Arial" charset="0"/>
                </a:rPr>
                <a:t>醇 </a:t>
              </a:r>
              <a:r>
                <a:rPr lang="en-US" altLang="zh-TW" sz="1400">
                  <a:solidFill>
                    <a:srgbClr val="FF33CC"/>
                  </a:solidFill>
                  <a:cs typeface="Arial" charset="0"/>
                </a:rPr>
                <a:t>[O]</a:t>
              </a:r>
              <a:r>
                <a:rPr lang="zh-TW" altLang="en-US" sz="1400">
                  <a:solidFill>
                    <a:srgbClr val="FF33CC"/>
                  </a:solidFill>
                  <a:cs typeface="Arial" charset="0"/>
                </a:rPr>
                <a:t>，</a:t>
              </a:r>
              <a:r>
                <a:rPr lang="el-GR" altLang="zh-TW" sz="1400">
                  <a:solidFill>
                    <a:srgbClr val="FF33CC"/>
                  </a:solidFill>
                  <a:cs typeface="Arial" charset="0"/>
                </a:rPr>
                <a:t>Δ</a:t>
              </a:r>
              <a:endParaRPr lang="zh-TW" altLang="en-US" sz="1400">
                <a:solidFill>
                  <a:srgbClr val="FF33CC"/>
                </a:solidFill>
                <a:cs typeface="Arial" charset="0"/>
              </a:endParaRPr>
            </a:p>
          </p:txBody>
        </p:sp>
      </p:grpSp>
      <p:grpSp>
        <p:nvGrpSpPr>
          <p:cNvPr id="39" name="Group 72"/>
          <p:cNvGrpSpPr>
            <a:grpSpLocks/>
          </p:cNvGrpSpPr>
          <p:nvPr/>
        </p:nvGrpSpPr>
        <p:grpSpPr bwMode="auto">
          <a:xfrm>
            <a:off x="5454650" y="3402607"/>
            <a:ext cx="1295400" cy="317500"/>
            <a:chOff x="3436" y="1842"/>
            <a:chExt cx="816" cy="200"/>
          </a:xfrm>
        </p:grpSpPr>
        <p:cxnSp>
          <p:nvCxnSpPr>
            <p:cNvPr id="59" name="直線單箭頭接點 58"/>
            <p:cNvCxnSpPr/>
            <p:nvPr/>
          </p:nvCxnSpPr>
          <p:spPr>
            <a:xfrm>
              <a:off x="3436" y="2042"/>
              <a:ext cx="816" cy="0"/>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26" name="矩形 16"/>
            <p:cNvSpPr>
              <a:spLocks noChangeArrowheads="1"/>
            </p:cNvSpPr>
            <p:nvPr/>
          </p:nvSpPr>
          <p:spPr bwMode="auto">
            <a:xfrm>
              <a:off x="3502" y="1842"/>
              <a:ext cx="71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dirty="0">
                  <a:cs typeface="Arial" charset="0"/>
                </a:rPr>
                <a:t>1º </a:t>
              </a:r>
              <a:r>
                <a:rPr lang="zh-TW" altLang="en-US" sz="1400" dirty="0">
                  <a:cs typeface="Arial" charset="0"/>
                </a:rPr>
                <a:t>醇 </a:t>
              </a:r>
              <a:r>
                <a:rPr lang="en-US" altLang="zh-TW" sz="1400" dirty="0">
                  <a:solidFill>
                    <a:srgbClr val="FF33CC"/>
                  </a:solidFill>
                  <a:cs typeface="Arial" charset="0"/>
                </a:rPr>
                <a:t>[O], </a:t>
              </a:r>
              <a:r>
                <a:rPr lang="el-GR" altLang="zh-TW" sz="1400" dirty="0">
                  <a:solidFill>
                    <a:srgbClr val="FF33CC"/>
                  </a:solidFill>
                  <a:cs typeface="Arial" charset="0"/>
                </a:rPr>
                <a:t>Δ</a:t>
              </a:r>
              <a:endParaRPr lang="zh-TW" altLang="en-US" sz="1400" dirty="0">
                <a:solidFill>
                  <a:srgbClr val="FF33CC"/>
                </a:solidFill>
                <a:cs typeface="Arial" charset="0"/>
              </a:endParaRPr>
            </a:p>
          </p:txBody>
        </p:sp>
      </p:grpSp>
      <p:grpSp>
        <p:nvGrpSpPr>
          <p:cNvPr id="40" name="Group 75"/>
          <p:cNvGrpSpPr>
            <a:grpSpLocks/>
          </p:cNvGrpSpPr>
          <p:nvPr/>
        </p:nvGrpSpPr>
        <p:grpSpPr bwMode="auto">
          <a:xfrm>
            <a:off x="5364163" y="4248745"/>
            <a:ext cx="1255712" cy="738187"/>
            <a:chOff x="3379" y="2375"/>
            <a:chExt cx="791" cy="465"/>
          </a:xfrm>
        </p:grpSpPr>
        <p:cxnSp>
          <p:nvCxnSpPr>
            <p:cNvPr id="78" name="直線單箭頭接點 77"/>
            <p:cNvCxnSpPr/>
            <p:nvPr/>
          </p:nvCxnSpPr>
          <p:spPr>
            <a:xfrm>
              <a:off x="3379" y="2375"/>
              <a:ext cx="769" cy="465"/>
            </a:xfrm>
            <a:prstGeom prst="straightConnector1">
              <a:avLst/>
            </a:prstGeom>
            <a:ln>
              <a:tailEnd type="arrow"/>
            </a:ln>
          </p:spPr>
          <p:style>
            <a:lnRef idx="2">
              <a:schemeClr val="accent3"/>
            </a:lnRef>
            <a:fillRef idx="0">
              <a:schemeClr val="accent3"/>
            </a:fillRef>
            <a:effectRef idx="1">
              <a:schemeClr val="accent3"/>
            </a:effectRef>
            <a:fontRef idx="minor">
              <a:schemeClr val="tx1"/>
            </a:fontRef>
          </p:style>
        </p:cxnSp>
        <p:sp>
          <p:nvSpPr>
            <p:cNvPr id="16424" name="矩形 47"/>
            <p:cNvSpPr>
              <a:spLocks noChangeArrowheads="1"/>
            </p:cNvSpPr>
            <p:nvPr/>
          </p:nvSpPr>
          <p:spPr bwMode="auto">
            <a:xfrm rot="2005662">
              <a:off x="3454" y="2429"/>
              <a:ext cx="71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eaLnBrk="1" hangingPunct="1"/>
              <a:r>
                <a:rPr lang="en-US" altLang="zh-TW" sz="1400">
                  <a:cs typeface="Arial" charset="0"/>
                </a:rPr>
                <a:t>2º </a:t>
              </a:r>
              <a:r>
                <a:rPr lang="zh-TW" altLang="en-US" sz="1400">
                  <a:cs typeface="Arial" charset="0"/>
                </a:rPr>
                <a:t>醇 </a:t>
              </a:r>
              <a:r>
                <a:rPr lang="en-US" altLang="zh-TW" sz="1400">
                  <a:solidFill>
                    <a:srgbClr val="FF33CC"/>
                  </a:solidFill>
                  <a:cs typeface="Arial" charset="0"/>
                </a:rPr>
                <a:t>[O], </a:t>
              </a:r>
              <a:r>
                <a:rPr lang="el-GR" altLang="zh-TW" sz="1400">
                  <a:solidFill>
                    <a:srgbClr val="FF33CC"/>
                  </a:solidFill>
                  <a:cs typeface="Arial" charset="0"/>
                </a:rPr>
                <a:t>Δ</a:t>
              </a:r>
              <a:endParaRPr lang="zh-TW" altLang="en-US" sz="1400">
                <a:solidFill>
                  <a:srgbClr val="FF33CC"/>
                </a:solidFill>
                <a:cs typeface="Arial" charset="0"/>
              </a:endParaRPr>
            </a:p>
          </p:txBody>
        </p:sp>
      </p:grpSp>
      <p:sp>
        <p:nvSpPr>
          <p:cNvPr id="87" name="矩形 70"/>
          <p:cNvSpPr>
            <a:spLocks noChangeArrowheads="1"/>
          </p:cNvSpPr>
          <p:nvPr/>
        </p:nvSpPr>
        <p:spPr bwMode="auto">
          <a:xfrm rot="2426448">
            <a:off x="3332163" y="2508845"/>
            <a:ext cx="11318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charset="0"/>
                <a:ea typeface="新細明體" charset="-120"/>
              </a:defRPr>
            </a:lvl1pPr>
            <a:lvl2pPr marL="742950" indent="-285750">
              <a:defRPr kumimoji="1">
                <a:solidFill>
                  <a:schemeClr val="tx1"/>
                </a:solidFill>
                <a:latin typeface="Arial" charset="0"/>
                <a:ea typeface="新細明體" charset="-120"/>
              </a:defRPr>
            </a:lvl2pPr>
            <a:lvl3pPr marL="1143000" indent="-228600">
              <a:defRPr kumimoji="1">
                <a:solidFill>
                  <a:schemeClr val="tx1"/>
                </a:solidFill>
                <a:latin typeface="Arial" charset="0"/>
                <a:ea typeface="新細明體" charset="-120"/>
              </a:defRPr>
            </a:lvl3pPr>
            <a:lvl4pPr marL="1600200" indent="-228600">
              <a:defRPr kumimoji="1">
                <a:solidFill>
                  <a:schemeClr val="tx1"/>
                </a:solidFill>
                <a:latin typeface="Arial" charset="0"/>
                <a:ea typeface="新細明體" charset="-120"/>
              </a:defRPr>
            </a:lvl4pPr>
            <a:lvl5pPr marL="2057400" indent="-228600">
              <a:defRPr kumimoji="1">
                <a:solidFill>
                  <a:schemeClr val="tx1"/>
                </a:solidFill>
                <a:latin typeface="Arial" charset="0"/>
                <a:ea typeface="新細明體" charset="-120"/>
              </a:defRPr>
            </a:lvl5pPr>
            <a:lvl6pPr marL="2514600" indent="-228600" eaLnBrk="0" fontAlgn="base" hangingPunct="0">
              <a:spcBef>
                <a:spcPct val="0"/>
              </a:spcBef>
              <a:spcAft>
                <a:spcPct val="0"/>
              </a:spcAft>
              <a:defRPr kumimoji="1">
                <a:solidFill>
                  <a:schemeClr val="tx1"/>
                </a:solidFill>
                <a:latin typeface="Arial" charset="0"/>
                <a:ea typeface="新細明體" charset="-120"/>
              </a:defRPr>
            </a:lvl6pPr>
            <a:lvl7pPr marL="2971800" indent="-228600" eaLnBrk="0" fontAlgn="base" hangingPunct="0">
              <a:spcBef>
                <a:spcPct val="0"/>
              </a:spcBef>
              <a:spcAft>
                <a:spcPct val="0"/>
              </a:spcAft>
              <a:defRPr kumimoji="1">
                <a:solidFill>
                  <a:schemeClr val="tx1"/>
                </a:solidFill>
                <a:latin typeface="Arial" charset="0"/>
                <a:ea typeface="新細明體" charset="-120"/>
              </a:defRPr>
            </a:lvl7pPr>
            <a:lvl8pPr marL="3429000" indent="-228600" eaLnBrk="0" fontAlgn="base" hangingPunct="0">
              <a:spcBef>
                <a:spcPct val="0"/>
              </a:spcBef>
              <a:spcAft>
                <a:spcPct val="0"/>
              </a:spcAft>
              <a:defRPr kumimoji="1">
                <a:solidFill>
                  <a:schemeClr val="tx1"/>
                </a:solidFill>
                <a:latin typeface="Arial" charset="0"/>
                <a:ea typeface="新細明體" charset="-120"/>
              </a:defRPr>
            </a:lvl8pPr>
            <a:lvl9pPr marL="3886200" indent="-228600" eaLnBrk="0" fontAlgn="base" hangingPunct="0">
              <a:spcBef>
                <a:spcPct val="0"/>
              </a:spcBef>
              <a:spcAft>
                <a:spcPct val="0"/>
              </a:spcAft>
              <a:defRPr kumimoji="1">
                <a:solidFill>
                  <a:schemeClr val="tx1"/>
                </a:solidFill>
                <a:latin typeface="Arial" charset="0"/>
                <a:ea typeface="新細明體" charset="-120"/>
              </a:defRPr>
            </a:lvl9pPr>
          </a:lstStyle>
          <a:p>
            <a:pPr algn="ctr" eaLnBrk="1" hangingPunct="1"/>
            <a:r>
              <a:rPr lang="en-US" altLang="zh-TW" sz="1400" b="1">
                <a:solidFill>
                  <a:srgbClr val="3399FF"/>
                </a:solidFill>
              </a:rPr>
              <a:t>(</a:t>
            </a:r>
            <a:r>
              <a:rPr lang="zh-TW" altLang="en-US" sz="1400" b="1">
                <a:solidFill>
                  <a:srgbClr val="3399FF"/>
                </a:solidFill>
              </a:rPr>
              <a:t>只限二醇</a:t>
            </a:r>
            <a:r>
              <a:rPr lang="en-US" altLang="zh-TW" sz="1400" b="1">
                <a:solidFill>
                  <a:srgbClr val="3399FF"/>
                </a:solidFill>
              </a:rPr>
              <a:t>)</a:t>
            </a:r>
            <a:endParaRPr lang="zh-TW" altLang="en-US" sz="1400" b="1">
              <a:solidFill>
                <a:srgbClr val="3399FF"/>
              </a:solidFill>
            </a:endParaRPr>
          </a:p>
        </p:txBody>
      </p:sp>
    </p:spTree>
    <p:extLst>
      <p:ext uri="{BB962C8B-B14F-4D97-AF65-F5344CB8AC3E}">
        <p14:creationId xmlns:p14="http://schemas.microsoft.com/office/powerpoint/2010/main" val="1164224990"/>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ChangeArrowheads="1"/>
          </p:cNvSpPr>
          <p:nvPr/>
        </p:nvSpPr>
        <p:spPr bwMode="auto">
          <a:xfrm>
            <a:off x="323850" y="1395413"/>
            <a:ext cx="8064500" cy="1189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0"/>
              </a:spcBef>
              <a:buFontTx/>
              <a:buBlip>
                <a:blip r:embed="rId2"/>
              </a:buBlip>
            </a:pPr>
            <a:r>
              <a:rPr lang="zh-TW" altLang="en-US">
                <a:solidFill>
                  <a:srgbClr val="0066CC"/>
                </a:solidFill>
              </a:rPr>
              <a:t>式量</a:t>
            </a:r>
            <a:r>
              <a:rPr lang="zh-TW" altLang="en-US" sz="2800" b="0"/>
              <a:t> 這名詞的應用範圍較廣，它適用於 </a:t>
            </a:r>
            <a:r>
              <a:rPr lang="zh-TW" altLang="en-US">
                <a:solidFill>
                  <a:srgbClr val="0066CC"/>
                </a:solidFill>
              </a:rPr>
              <a:t>所有</a:t>
            </a:r>
            <a:r>
              <a:rPr lang="zh-TW" altLang="en-US" sz="2800"/>
              <a:t> </a:t>
            </a:r>
            <a:r>
              <a:rPr lang="zh-TW" altLang="en-US" sz="2800" b="0"/>
              <a:t>具備化學式的物質 </a:t>
            </a:r>
            <a:r>
              <a:rPr lang="en-US" altLang="zh-TW" sz="2800" b="0"/>
              <a:t>(</a:t>
            </a:r>
            <a:r>
              <a:rPr lang="zh-TW" altLang="en-US" sz="2800" b="0"/>
              <a:t>或物種</a:t>
            </a:r>
            <a:r>
              <a:rPr lang="en-US" altLang="zh-TW" sz="2800" b="0"/>
              <a:t>)</a:t>
            </a:r>
            <a:r>
              <a:rPr lang="zh-TW" altLang="en-US" sz="2800" b="0"/>
              <a:t>。</a:t>
            </a:r>
            <a:endParaRPr lang="en-US" altLang="zh-TW" sz="2800" b="0"/>
          </a:p>
        </p:txBody>
      </p:sp>
      <p:sp>
        <p:nvSpPr>
          <p:cNvPr id="5" name="Rectangle 7"/>
          <p:cNvSpPr>
            <a:spLocks noChangeArrowheads="1"/>
          </p:cNvSpPr>
          <p:nvPr/>
        </p:nvSpPr>
        <p:spPr bwMode="auto">
          <a:xfrm>
            <a:off x="323850" y="3354388"/>
            <a:ext cx="82089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a:solidFill>
                  <a:srgbClr val="0066CC"/>
                </a:solidFill>
              </a:rPr>
              <a:t>相對分子質量</a:t>
            </a:r>
            <a:r>
              <a:rPr lang="zh-TW" altLang="en-US" sz="2800" b="0"/>
              <a:t> 只適用於由 </a:t>
            </a:r>
            <a:r>
              <a:rPr lang="zh-TW" altLang="en-US">
                <a:solidFill>
                  <a:srgbClr val="0066CC"/>
                </a:solidFill>
              </a:rPr>
              <a:t>分子組成的物質</a:t>
            </a:r>
            <a:r>
              <a:rPr lang="zh-TW" altLang="en-US" sz="2800" b="0"/>
              <a:t>。</a:t>
            </a:r>
          </a:p>
        </p:txBody>
      </p:sp>
    </p:spTree>
    <p:extLst>
      <p:ext uri="{BB962C8B-B14F-4D97-AF65-F5344CB8AC3E}">
        <p14:creationId xmlns:p14="http://schemas.microsoft.com/office/powerpoint/2010/main" val="1379467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4"/>
          <p:cNvSpPr>
            <a:spLocks noChangeArrowheads="1"/>
          </p:cNvSpPr>
          <p:nvPr/>
        </p:nvSpPr>
        <p:spPr bwMode="auto">
          <a:xfrm>
            <a:off x="179389" y="381000"/>
            <a:ext cx="230438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b="1" dirty="0" smtClean="0">
                <a:solidFill>
                  <a:srgbClr val="800080"/>
                </a:solidFill>
              </a:rPr>
              <a:t>配</a:t>
            </a:r>
            <a:r>
              <a:rPr lang="zh-TW" altLang="en-US" b="1" dirty="0">
                <a:solidFill>
                  <a:srgbClr val="800080"/>
                </a:solidFill>
              </a:rPr>
              <a:t>位共價鍵</a:t>
            </a:r>
            <a:endParaRPr lang="en-US" altLang="zh-TW" b="1" dirty="0">
              <a:solidFill>
                <a:srgbClr val="800080"/>
              </a:solidFill>
            </a:endParaRPr>
          </a:p>
        </p:txBody>
      </p:sp>
      <p:sp>
        <p:nvSpPr>
          <p:cNvPr id="40963" name="Rectangle 7"/>
          <p:cNvSpPr>
            <a:spLocks noChangeArrowheads="1"/>
          </p:cNvSpPr>
          <p:nvPr/>
        </p:nvSpPr>
        <p:spPr bwMode="auto">
          <a:xfrm>
            <a:off x="179388" y="1390650"/>
            <a:ext cx="87137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在一般的共價單鍵中，每個原子會各自提供一個最外層電子，以形成共用電子對。</a:t>
            </a:r>
            <a:endParaRPr lang="en-US" altLang="zh-TW" sz="2800" b="0"/>
          </a:p>
        </p:txBody>
      </p:sp>
      <p:sp>
        <p:nvSpPr>
          <p:cNvPr id="37892" name="Rectangle 7"/>
          <p:cNvSpPr>
            <a:spLocks noChangeArrowheads="1"/>
          </p:cNvSpPr>
          <p:nvPr/>
        </p:nvSpPr>
        <p:spPr bwMode="auto">
          <a:xfrm>
            <a:off x="179388" y="3071167"/>
            <a:ext cx="87137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sz="2800" b="0"/>
              <a:t>在某些化合物中，這些 </a:t>
            </a:r>
            <a:r>
              <a:rPr lang="zh-TW" altLang="en-US">
                <a:solidFill>
                  <a:srgbClr val="3399FF"/>
                </a:solidFill>
              </a:rPr>
              <a:t>共用電子對完全由同一個原子提供</a:t>
            </a:r>
            <a:r>
              <a:rPr lang="zh-TW" altLang="en-US" sz="2800" b="0"/>
              <a:t>。</a:t>
            </a:r>
            <a:endParaRPr lang="en-US" altLang="zh-TW" sz="2800" b="0"/>
          </a:p>
        </p:txBody>
      </p:sp>
      <p:sp>
        <p:nvSpPr>
          <p:cNvPr id="38920" name="AutoShape 17"/>
          <p:cNvSpPr>
            <a:spLocks noChangeArrowheads="1"/>
          </p:cNvSpPr>
          <p:nvPr/>
        </p:nvSpPr>
        <p:spPr bwMode="auto">
          <a:xfrm>
            <a:off x="395288" y="4591050"/>
            <a:ext cx="8424862" cy="1285875"/>
          </a:xfrm>
          <a:prstGeom prst="roundRect">
            <a:avLst>
              <a:gd name="adj" fmla="val 16667"/>
            </a:avLst>
          </a:prstGeom>
          <a:solidFill>
            <a:srgbClr val="FFFF00"/>
          </a:solidFill>
          <a:ln>
            <a:noFill/>
          </a:ln>
          <a:effectLst>
            <a:outerShdw dist="107763" dir="2700000" algn="ctr" rotWithShape="0">
              <a:srgbClr val="808080">
                <a:alpha val="50000"/>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endParaRPr lang="zh-TW" altLang="en-US" sz="1800" b="0"/>
          </a:p>
        </p:txBody>
      </p:sp>
      <p:sp>
        <p:nvSpPr>
          <p:cNvPr id="87047" name="Text Box 18"/>
          <p:cNvSpPr txBox="1">
            <a:spLocks noChangeArrowheads="1"/>
          </p:cNvSpPr>
          <p:nvPr/>
        </p:nvSpPr>
        <p:spPr bwMode="auto">
          <a:xfrm>
            <a:off x="609600" y="4559300"/>
            <a:ext cx="8139113" cy="118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20000"/>
              </a:lnSpc>
              <a:spcBef>
                <a:spcPct val="50000"/>
              </a:spcBef>
              <a:buFontTx/>
              <a:buNone/>
            </a:pPr>
            <a:r>
              <a:rPr lang="zh-TW" altLang="en-US">
                <a:solidFill>
                  <a:srgbClr val="3399FF"/>
                </a:solidFill>
              </a:rPr>
              <a:t>配位共價鍵</a:t>
            </a:r>
            <a:r>
              <a:rPr lang="zh-TW" altLang="en-US" sz="2800" b="0"/>
              <a:t> </a:t>
            </a:r>
            <a:r>
              <a:rPr lang="en-US" altLang="zh-TW" sz="2800" b="0"/>
              <a:t>( </a:t>
            </a:r>
            <a:r>
              <a:rPr lang="zh-TW" altLang="en-US" sz="2800" b="0"/>
              <a:t>或 </a:t>
            </a:r>
            <a:r>
              <a:rPr lang="zh-TW" altLang="en-US">
                <a:solidFill>
                  <a:srgbClr val="3399FF"/>
                </a:solidFill>
              </a:rPr>
              <a:t>配位鍵</a:t>
            </a:r>
            <a:r>
              <a:rPr lang="zh-TW" altLang="en-US" sz="2800">
                <a:solidFill>
                  <a:srgbClr val="3399FF"/>
                </a:solidFill>
              </a:rPr>
              <a:t> </a:t>
            </a:r>
            <a:r>
              <a:rPr lang="en-US" altLang="zh-TW" sz="2800" b="0"/>
              <a:t>) </a:t>
            </a:r>
            <a:r>
              <a:rPr lang="zh-TW" altLang="en-US" sz="2800" b="0"/>
              <a:t>是兩個原子之間的共價鍵，當中共用的電子只由其中一個原子提供。</a:t>
            </a:r>
            <a:endParaRPr lang="en-US" altLang="zh-TW" sz="2800" b="0">
              <a:cs typeface="Arial" pitchFamily="34" charset="0"/>
            </a:endParaRPr>
          </a:p>
        </p:txBody>
      </p:sp>
      <p:graphicFrame>
        <p:nvGraphicFramePr>
          <p:cNvPr id="11" name="Object 10"/>
          <p:cNvGraphicFramePr>
            <a:graphicFrameLocks noChangeAspect="1"/>
          </p:cNvGraphicFramePr>
          <p:nvPr/>
        </p:nvGraphicFramePr>
        <p:xfrm>
          <a:off x="6227763" y="1935163"/>
          <a:ext cx="1471612" cy="787400"/>
        </p:xfrm>
        <a:graphic>
          <a:graphicData uri="http://schemas.openxmlformats.org/presentationml/2006/ole">
            <mc:AlternateContent xmlns:mc="http://schemas.openxmlformats.org/markup-compatibility/2006">
              <mc:Choice xmlns:v="urn:schemas-microsoft-com:vml" Requires="v">
                <p:oleObj spid="_x0000_s20562" name="PBrush" r:id="rId4" imgW="3161905" imgH="1790476" progId="">
                  <p:embed/>
                </p:oleObj>
              </mc:Choice>
              <mc:Fallback>
                <p:oleObj name="PBrush" r:id="rId4" imgW="3161905" imgH="1790476" progId="">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27763" y="1935163"/>
                        <a:ext cx="1471612" cy="78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2099033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89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38920"/>
                                        </p:tgtEl>
                                        <p:attrNameLst>
                                          <p:attrName>style.visibility</p:attrName>
                                        </p:attrNameLst>
                                      </p:cBhvr>
                                      <p:to>
                                        <p:strVal val="visible"/>
                                      </p:to>
                                    </p:set>
                                    <p:animEffect transition="in" filter="dissolve">
                                      <p:cBhvr>
                                        <p:cTn id="19" dur="500"/>
                                        <p:tgtEl>
                                          <p:spTgt spid="38920"/>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87047"/>
                                        </p:tgtEl>
                                        <p:attrNameLst>
                                          <p:attrName>style.visibility</p:attrName>
                                        </p:attrNameLst>
                                      </p:cBhvr>
                                      <p:to>
                                        <p:strVal val="visible"/>
                                      </p:to>
                                    </p:set>
                                    <p:animEffect transition="in" filter="dissolve">
                                      <p:cBhvr>
                                        <p:cTn id="22" dur="500"/>
                                        <p:tgtEl>
                                          <p:spTgt spid="870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P spid="37892" grpId="0"/>
      <p:bldP spid="38920" grpId="0" animBg="1"/>
      <p:bldP spid="87047"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7584" y="2355850"/>
            <a:ext cx="1728787"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14576" y="3148013"/>
            <a:ext cx="714375"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矩形 1"/>
          <p:cNvSpPr>
            <a:spLocks noChangeArrowheads="1"/>
          </p:cNvSpPr>
          <p:nvPr/>
        </p:nvSpPr>
        <p:spPr bwMode="auto">
          <a:xfrm>
            <a:off x="1267321" y="4776788"/>
            <a:ext cx="1360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a:spcBef>
                <a:spcPct val="0"/>
              </a:spcBef>
              <a:buFontTx/>
              <a:buNone/>
            </a:pPr>
            <a:r>
              <a:rPr lang="zh-TW" altLang="en-US" sz="2800" b="0"/>
              <a:t>氨分子 </a:t>
            </a:r>
            <a:endParaRPr lang="zh-HK" altLang="en-US" sz="2800"/>
          </a:p>
        </p:txBody>
      </p:sp>
      <p:sp>
        <p:nvSpPr>
          <p:cNvPr id="5" name="矩形 4"/>
          <p:cNvSpPr>
            <a:spLocks noChangeArrowheads="1"/>
          </p:cNvSpPr>
          <p:nvPr/>
        </p:nvSpPr>
        <p:spPr bwMode="auto">
          <a:xfrm>
            <a:off x="3098676" y="4121150"/>
            <a:ext cx="1262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a:spcBef>
                <a:spcPct val="0"/>
              </a:spcBef>
              <a:buFontTx/>
              <a:buNone/>
            </a:pPr>
            <a:r>
              <a:rPr lang="zh-TW" altLang="en-US" sz="2800" b="0"/>
              <a:t>氫離子</a:t>
            </a:r>
            <a:endParaRPr lang="zh-HK" altLang="en-US" sz="2800"/>
          </a:p>
        </p:txBody>
      </p:sp>
      <p:pic>
        <p:nvPicPr>
          <p:cNvPr id="9933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59635" y="1916832"/>
            <a:ext cx="3095625" cy="311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7" name="Rectangle 3"/>
          <p:cNvSpPr>
            <a:spLocks noChangeArrowheads="1"/>
          </p:cNvSpPr>
          <p:nvPr/>
        </p:nvSpPr>
        <p:spPr bwMode="auto">
          <a:xfrm>
            <a:off x="466725" y="549275"/>
            <a:ext cx="5905500" cy="579438"/>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銨離子 </a:t>
            </a:r>
            <a:r>
              <a:rPr lang="en-US" altLang="zh-TW">
                <a:solidFill>
                  <a:srgbClr val="CC0000"/>
                </a:solidFill>
              </a:rPr>
              <a:t>(NH</a:t>
            </a:r>
            <a:r>
              <a:rPr lang="en-US" altLang="zh-TW" baseline="-25000">
                <a:solidFill>
                  <a:srgbClr val="CC0000"/>
                </a:solidFill>
              </a:rPr>
              <a:t>4</a:t>
            </a:r>
            <a:r>
              <a:rPr lang="en-US" altLang="zh-TW" baseline="30000">
                <a:solidFill>
                  <a:srgbClr val="CC0000"/>
                </a:solidFill>
              </a:rPr>
              <a:t>+</a:t>
            </a:r>
            <a:r>
              <a:rPr lang="en-US" altLang="zh-TW">
                <a:solidFill>
                  <a:srgbClr val="CC0000"/>
                </a:solidFill>
              </a:rPr>
              <a:t>) </a:t>
            </a:r>
            <a:r>
              <a:rPr lang="zh-TW" altLang="en-US">
                <a:solidFill>
                  <a:srgbClr val="CC0000"/>
                </a:solidFill>
                <a:latin typeface="Arial Black" pitchFamily="34" charset="0"/>
              </a:rPr>
              <a:t>中的配位共價鍵</a:t>
            </a:r>
            <a:endParaRPr lang="en-US" altLang="zh-TW">
              <a:solidFill>
                <a:srgbClr val="CC0000"/>
              </a:solidFill>
              <a:latin typeface="Arial Black" pitchFamily="34" charset="0"/>
            </a:endParaRPr>
          </a:p>
        </p:txBody>
      </p:sp>
    </p:spTree>
    <p:extLst>
      <p:ext uri="{BB962C8B-B14F-4D97-AF65-F5344CB8AC3E}">
        <p14:creationId xmlns:p14="http://schemas.microsoft.com/office/powerpoint/2010/main" val="12838096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9330"/>
                                        </p:tgtEl>
                                        <p:attrNameLst>
                                          <p:attrName>style.visibility</p:attrName>
                                        </p:attrNameLst>
                                      </p:cBhvr>
                                      <p:to>
                                        <p:strVal val="visible"/>
                                      </p:to>
                                    </p:set>
                                  </p:childTnLst>
                                  <p:subTnLst>
                                    <p:set>
                                      <p:cBhvr override="childStyle">
                                        <p:cTn dur="1" fill="hold" display="0" masterRel="nextClick" afterEffect="1"/>
                                        <p:tgtEl>
                                          <p:spTgt spid="99330"/>
                                        </p:tgtEl>
                                        <p:attrNameLst>
                                          <p:attrName>style.visibility</p:attrName>
                                        </p:attrNameLst>
                                      </p:cBhvr>
                                      <p:to>
                                        <p:strVal val="hidden"/>
                                      </p:to>
                                    </p:set>
                                  </p:subTnLst>
                                </p:cTn>
                              </p:par>
                              <p:par>
                                <p:cTn id="7" presetID="1" presetClass="entr" presetSubtype="0" fill="hold" nodeType="withEffect">
                                  <p:stCondLst>
                                    <p:cond delay="0"/>
                                  </p:stCondLst>
                                  <p:childTnLst>
                                    <p:set>
                                      <p:cBhvr>
                                        <p:cTn id="8" dur="1" fill="hold">
                                          <p:stCondLst>
                                            <p:cond delay="0"/>
                                          </p:stCondLst>
                                        </p:cTn>
                                        <p:tgtEl>
                                          <p:spTgt spid="99331"/>
                                        </p:tgtEl>
                                        <p:attrNameLst>
                                          <p:attrName>style.visibility</p:attrName>
                                        </p:attrNameLst>
                                      </p:cBhvr>
                                      <p:to>
                                        <p:strVal val="visible"/>
                                      </p:to>
                                    </p:set>
                                  </p:childTnLst>
                                  <p:subTnLst>
                                    <p:set>
                                      <p:cBhvr override="childStyle">
                                        <p:cTn dur="1" fill="hold" display="0" masterRel="nextClick" afterEffect="1"/>
                                        <p:tgtEl>
                                          <p:spTgt spid="99331"/>
                                        </p:tgtEl>
                                        <p:attrNameLst>
                                          <p:attrName>style.visibility</p:attrName>
                                        </p:attrNameLst>
                                      </p:cBhvr>
                                      <p:to>
                                        <p:strVal val="hidden"/>
                                      </p:to>
                                    </p:set>
                                  </p:sub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subTnLst>
                                    <p:set>
                                      <p:cBhvr override="childStyle">
                                        <p:cTn dur="1" fill="hold" display="0" masterRel="nextClick" afterEffect="1"/>
                                        <p:tgtEl>
                                          <p:spTgt spid="2"/>
                                        </p:tgtEl>
                                        <p:attrNameLst>
                                          <p:attrName>style.visibility</p:attrName>
                                        </p:attrNameLst>
                                      </p:cBhvr>
                                      <p:to>
                                        <p:strVal val="hidden"/>
                                      </p:to>
                                    </p:set>
                                  </p:subTnLst>
                                </p:cTn>
                              </p:par>
                              <p:par>
                                <p:cTn id="11" presetID="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subTnLst>
                                    <p:set>
                                      <p:cBhvr override="childStyle">
                                        <p:cTn dur="1" fill="hold" display="0" masterRel="nextClick" afterEffect="1"/>
                                        <p:tgtEl>
                                          <p:spTgt spid="5"/>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993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ChangeArrowheads="1"/>
          </p:cNvSpPr>
          <p:nvPr/>
        </p:nvSpPr>
        <p:spPr bwMode="auto">
          <a:xfrm>
            <a:off x="466725" y="1341438"/>
            <a:ext cx="835342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lnSpc>
                <a:spcPct val="150000"/>
              </a:lnSpc>
              <a:spcBef>
                <a:spcPct val="0"/>
              </a:spcBef>
              <a:buFontTx/>
              <a:buBlip>
                <a:blip r:embed="rId2"/>
              </a:buBlip>
            </a:pPr>
            <a:r>
              <a:rPr lang="zh-TW" altLang="en-US" sz="2800" b="0"/>
              <a:t>氨分子 與 氫離子 結合生成 銨離子 時，</a:t>
            </a:r>
            <a:r>
              <a:rPr lang="en-US" altLang="zh-TW" sz="2800" b="0"/>
              <a:t> NH</a:t>
            </a:r>
            <a:r>
              <a:rPr lang="en-US" altLang="zh-TW" sz="2800" b="0" baseline="-25000"/>
              <a:t>3</a:t>
            </a:r>
            <a:r>
              <a:rPr lang="en-US" altLang="zh-TW" sz="2800" b="0"/>
              <a:t> </a:t>
            </a:r>
            <a:r>
              <a:rPr lang="zh-TW" altLang="en-US" sz="2800" b="0"/>
              <a:t>內 </a:t>
            </a:r>
            <a:r>
              <a:rPr lang="en-US" altLang="zh-TW">
                <a:solidFill>
                  <a:srgbClr val="3399FF"/>
                </a:solidFill>
              </a:rPr>
              <a:t>N </a:t>
            </a:r>
            <a:r>
              <a:rPr lang="zh-TW" altLang="en-US">
                <a:solidFill>
                  <a:srgbClr val="3399FF"/>
                </a:solidFill>
              </a:rPr>
              <a:t>原子的孤電子對</a:t>
            </a:r>
            <a:r>
              <a:rPr lang="zh-TW" altLang="en-US" sz="2800" b="0"/>
              <a:t> 會與 </a:t>
            </a:r>
            <a:r>
              <a:rPr lang="en-US" altLang="zh-TW">
                <a:solidFill>
                  <a:srgbClr val="3399FF"/>
                </a:solidFill>
              </a:rPr>
              <a:t>H</a:t>
            </a:r>
            <a:r>
              <a:rPr lang="en-US" altLang="zh-TW" baseline="30000">
                <a:solidFill>
                  <a:srgbClr val="3399FF"/>
                </a:solidFill>
              </a:rPr>
              <a:t>+</a:t>
            </a:r>
            <a:r>
              <a:rPr lang="en-US" altLang="zh-TW">
                <a:solidFill>
                  <a:srgbClr val="3399FF"/>
                </a:solidFill>
              </a:rPr>
              <a:t> </a:t>
            </a:r>
            <a:r>
              <a:rPr lang="zh-TW" altLang="en-US">
                <a:solidFill>
                  <a:srgbClr val="3399FF"/>
                </a:solidFill>
              </a:rPr>
              <a:t>離子</a:t>
            </a:r>
            <a:r>
              <a:rPr lang="zh-TW" altLang="en-US" sz="2800" b="0"/>
              <a:t> 形成配位共價鍵。</a:t>
            </a:r>
            <a:endParaRPr lang="en-US" altLang="zh-TW" sz="2800" b="0"/>
          </a:p>
        </p:txBody>
      </p:sp>
      <p:sp>
        <p:nvSpPr>
          <p:cNvPr id="41989" name="Rectangle 7"/>
          <p:cNvSpPr>
            <a:spLocks noChangeArrowheads="1"/>
          </p:cNvSpPr>
          <p:nvPr/>
        </p:nvSpPr>
        <p:spPr bwMode="auto">
          <a:xfrm>
            <a:off x="466725" y="4508500"/>
            <a:ext cx="691356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配位共價鍵 可用 </a:t>
            </a:r>
            <a:r>
              <a:rPr lang="zh-TW" altLang="en-US">
                <a:solidFill>
                  <a:srgbClr val="3399FF"/>
                </a:solidFill>
              </a:rPr>
              <a:t>箭號</a:t>
            </a:r>
            <a:r>
              <a:rPr lang="zh-TW" altLang="en-US" sz="2800" b="0"/>
              <a:t>「</a:t>
            </a:r>
            <a:r>
              <a:rPr lang="en-US" altLang="zh-TW" sz="2800" b="0">
                <a:sym typeface="Wingdings" pitchFamily="2" charset="2"/>
              </a:rPr>
              <a:t>      </a:t>
            </a:r>
            <a:r>
              <a:rPr lang="zh-TW" altLang="en-US" sz="2800" b="0">
                <a:sym typeface="Wingdings" pitchFamily="2" charset="2"/>
              </a:rPr>
              <a:t>」</a:t>
            </a:r>
            <a:r>
              <a:rPr lang="zh-TW" altLang="en-US" sz="2800" b="0"/>
              <a:t>來表示。</a:t>
            </a:r>
            <a:endParaRPr lang="en-US" altLang="zh-TW" sz="2800" b="0"/>
          </a:p>
        </p:txBody>
      </p:sp>
      <p:cxnSp>
        <p:nvCxnSpPr>
          <p:cNvPr id="39942" name="直線單箭頭接點 5"/>
          <p:cNvCxnSpPr>
            <a:cxnSpLocks noChangeShapeType="1"/>
          </p:cNvCxnSpPr>
          <p:nvPr/>
        </p:nvCxnSpPr>
        <p:spPr bwMode="auto">
          <a:xfrm>
            <a:off x="4930775" y="4797425"/>
            <a:ext cx="649288" cy="0"/>
          </a:xfrm>
          <a:prstGeom prst="straightConnector1">
            <a:avLst/>
          </a:prstGeom>
          <a:noFill/>
          <a:ln w="38100" algn="ctr">
            <a:solidFill>
              <a:srgbClr val="3399FF"/>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168194515"/>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13" name="Picture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850" y="3739356"/>
            <a:ext cx="7772400" cy="160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矩形 5"/>
          <p:cNvSpPr>
            <a:spLocks noChangeArrowheads="1"/>
          </p:cNvSpPr>
          <p:nvPr/>
        </p:nvSpPr>
        <p:spPr bwMode="auto">
          <a:xfrm>
            <a:off x="7235825" y="5395119"/>
            <a:ext cx="12112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1600" b="0">
                <a:solidFill>
                  <a:srgbClr val="CC0066"/>
                </a:solidFill>
              </a:rPr>
              <a:t>配位共價鍵</a:t>
            </a:r>
          </a:p>
        </p:txBody>
      </p:sp>
      <p:sp>
        <p:nvSpPr>
          <p:cNvPr id="7" name="矩形 6"/>
          <p:cNvSpPr>
            <a:spLocks noChangeArrowheads="1"/>
          </p:cNvSpPr>
          <p:nvPr/>
        </p:nvSpPr>
        <p:spPr bwMode="auto">
          <a:xfrm>
            <a:off x="7235825" y="2276599"/>
            <a:ext cx="8001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1600" b="0"/>
              <a:t>銨離子</a:t>
            </a:r>
          </a:p>
        </p:txBody>
      </p:sp>
      <p:cxnSp>
        <p:nvCxnSpPr>
          <p:cNvPr id="8" name="直線接點 7"/>
          <p:cNvCxnSpPr>
            <a:cxnSpLocks noChangeShapeType="1"/>
          </p:cNvCxnSpPr>
          <p:nvPr/>
        </p:nvCxnSpPr>
        <p:spPr bwMode="auto">
          <a:xfrm>
            <a:off x="7812088" y="4531519"/>
            <a:ext cx="9525" cy="863600"/>
          </a:xfrm>
          <a:prstGeom prst="line">
            <a:avLst/>
          </a:prstGeom>
          <a:noFill/>
          <a:ln w="9525" algn="ctr">
            <a:solidFill>
              <a:srgbClr val="CC0066"/>
            </a:solidFill>
            <a:round/>
            <a:headEnd/>
            <a:tailEnd/>
          </a:ln>
          <a:extLst>
            <a:ext uri="{909E8E84-426E-40DD-AFC4-6F175D3DCCD1}">
              <a14:hiddenFill xmlns:a14="http://schemas.microsoft.com/office/drawing/2010/main">
                <a:noFill/>
              </a14:hiddenFill>
            </a:ext>
          </a:extLst>
        </p:spPr>
      </p:cxnSp>
      <p:sp>
        <p:nvSpPr>
          <p:cNvPr id="43016" name="矩形 1"/>
          <p:cNvSpPr>
            <a:spLocks noChangeArrowheads="1"/>
          </p:cNvSpPr>
          <p:nvPr/>
        </p:nvSpPr>
        <p:spPr bwMode="auto">
          <a:xfrm>
            <a:off x="250825" y="4380706"/>
            <a:ext cx="441325"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sz="2000" b="0">
                <a:solidFill>
                  <a:srgbClr val="000000"/>
                </a:solidFill>
              </a:rPr>
              <a:t>或</a:t>
            </a:r>
            <a:endParaRPr lang="zh-TW" altLang="en-US" sz="1800"/>
          </a:p>
        </p:txBody>
      </p:sp>
      <p:pic>
        <p:nvPicPr>
          <p:cNvPr id="73738" name="Picture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765299"/>
            <a:ext cx="7915275"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8525741"/>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ChangeArrowheads="1"/>
          </p:cNvSpPr>
          <p:nvPr/>
        </p:nvSpPr>
        <p:spPr bwMode="auto">
          <a:xfrm>
            <a:off x="539750" y="549275"/>
            <a:ext cx="8208963"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氯化銨 </a:t>
            </a:r>
            <a:r>
              <a:rPr lang="en-US" altLang="zh-TW" sz="2800" b="0"/>
              <a:t>(NH</a:t>
            </a:r>
            <a:r>
              <a:rPr lang="en-US" altLang="zh-TW" sz="2800" b="0" baseline="-25000"/>
              <a:t>4</a:t>
            </a:r>
            <a:r>
              <a:rPr lang="en-US" altLang="zh-TW" sz="2800" b="0"/>
              <a:t>Cl)</a:t>
            </a:r>
            <a:r>
              <a:rPr lang="zh-TW" altLang="en-US" sz="2800" b="0"/>
              <a:t>是一種含有銨離子 </a:t>
            </a:r>
            <a:r>
              <a:rPr lang="en-US" altLang="zh-TW" sz="2800" b="0"/>
              <a:t>(NH</a:t>
            </a:r>
            <a:r>
              <a:rPr lang="en-US" altLang="zh-TW" sz="2800" b="0" baseline="-25000"/>
              <a:t>4</a:t>
            </a:r>
            <a:r>
              <a:rPr lang="en-US" altLang="zh-TW" sz="2800" b="0" baseline="30000"/>
              <a:t>+</a:t>
            </a:r>
            <a:r>
              <a:rPr lang="en-US" altLang="zh-TW" sz="2800" b="0"/>
              <a:t>) </a:t>
            </a:r>
            <a:r>
              <a:rPr lang="zh-TW" altLang="en-US" sz="2800" b="0"/>
              <a:t>的離子化合物，它同時含有</a:t>
            </a:r>
          </a:p>
        </p:txBody>
      </p:sp>
      <p:sp>
        <p:nvSpPr>
          <p:cNvPr id="40963" name="Rectangle 7"/>
          <p:cNvSpPr>
            <a:spLocks noChangeArrowheads="1"/>
          </p:cNvSpPr>
          <p:nvPr/>
        </p:nvSpPr>
        <p:spPr bwMode="auto">
          <a:xfrm>
            <a:off x="1116013" y="1916113"/>
            <a:ext cx="619283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a:solidFill>
                  <a:srgbClr val="3399FF"/>
                </a:solidFill>
              </a:rPr>
              <a:t>離子鍵</a:t>
            </a:r>
            <a:r>
              <a:rPr lang="zh-TW" altLang="en-US" sz="2800"/>
              <a:t> </a:t>
            </a:r>
            <a:r>
              <a:rPr lang="en-US" altLang="zh-TW" sz="2800" b="0"/>
              <a:t>(NH</a:t>
            </a:r>
            <a:r>
              <a:rPr lang="en-US" altLang="zh-TW" sz="2800" b="0" baseline="-25000"/>
              <a:t>4</a:t>
            </a:r>
            <a:r>
              <a:rPr lang="en-US" altLang="zh-TW" sz="2800" b="0" baseline="30000"/>
              <a:t>+ </a:t>
            </a:r>
            <a:r>
              <a:rPr lang="zh-TW" altLang="en-US" sz="2800" b="0"/>
              <a:t>離子和 </a:t>
            </a:r>
            <a:r>
              <a:rPr lang="en-US" altLang="zh-TW" sz="2800" b="0"/>
              <a:t>Cl</a:t>
            </a:r>
            <a:r>
              <a:rPr lang="en-US" altLang="zh-TW" sz="2800" b="0" baseline="30000"/>
              <a:t>–</a:t>
            </a:r>
            <a:r>
              <a:rPr lang="en-US" altLang="zh-TW" sz="2800" b="0"/>
              <a:t> </a:t>
            </a:r>
            <a:r>
              <a:rPr lang="zh-TW" altLang="en-US" sz="2800" b="0"/>
              <a:t>離子之間</a:t>
            </a:r>
            <a:r>
              <a:rPr lang="en-US" altLang="zh-TW" sz="2800" b="0"/>
              <a:t>)</a:t>
            </a:r>
          </a:p>
        </p:txBody>
      </p:sp>
      <p:sp>
        <p:nvSpPr>
          <p:cNvPr id="6" name="Rectangle 7"/>
          <p:cNvSpPr>
            <a:spLocks noChangeArrowheads="1"/>
          </p:cNvSpPr>
          <p:nvPr/>
        </p:nvSpPr>
        <p:spPr bwMode="auto">
          <a:xfrm>
            <a:off x="1116013" y="2708920"/>
            <a:ext cx="4248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3"/>
              </a:buBlip>
            </a:pPr>
            <a:r>
              <a:rPr lang="zh-TW" altLang="en-US" dirty="0">
                <a:solidFill>
                  <a:srgbClr val="3399FF"/>
                </a:solidFill>
              </a:rPr>
              <a:t>共價鍵</a:t>
            </a:r>
            <a:r>
              <a:rPr lang="zh-TW" altLang="en-US" sz="2800" dirty="0"/>
              <a:t> </a:t>
            </a:r>
            <a:r>
              <a:rPr lang="en-US" altLang="zh-TW" sz="2800" b="0" dirty="0"/>
              <a:t>(</a:t>
            </a:r>
            <a:r>
              <a:rPr lang="zh-TW" altLang="en-US" sz="2800" b="0" dirty="0"/>
              <a:t>四個 </a:t>
            </a:r>
            <a:r>
              <a:rPr lang="en-US" altLang="zh-TW" sz="2800" b="0" dirty="0"/>
              <a:t>N–H </a:t>
            </a:r>
            <a:r>
              <a:rPr lang="zh-TW" altLang="en-US" sz="2800" b="0" dirty="0"/>
              <a:t>鍵)</a:t>
            </a:r>
            <a:endParaRPr lang="en-US" altLang="zh-TW" sz="2800" b="0" dirty="0"/>
          </a:p>
        </p:txBody>
      </p:sp>
      <p:sp>
        <p:nvSpPr>
          <p:cNvPr id="7" name="Rectangle 7"/>
          <p:cNvSpPr>
            <a:spLocks noChangeArrowheads="1"/>
          </p:cNvSpPr>
          <p:nvPr/>
        </p:nvSpPr>
        <p:spPr bwMode="auto">
          <a:xfrm>
            <a:off x="611188" y="4656038"/>
            <a:ext cx="74168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其中 </a:t>
            </a:r>
            <a:r>
              <a:rPr lang="zh-TW" altLang="en-US" dirty="0">
                <a:solidFill>
                  <a:srgbClr val="3399FF"/>
                </a:solidFill>
              </a:rPr>
              <a:t>三個 </a:t>
            </a:r>
            <a:r>
              <a:rPr lang="en-US" altLang="zh-TW" dirty="0">
                <a:solidFill>
                  <a:srgbClr val="3399FF"/>
                </a:solidFill>
              </a:rPr>
              <a:t>N–H </a:t>
            </a:r>
            <a:r>
              <a:rPr lang="zh-TW" altLang="en-US" dirty="0">
                <a:solidFill>
                  <a:srgbClr val="3399FF"/>
                </a:solidFill>
              </a:rPr>
              <a:t>鍵是 一般的共價鍵</a:t>
            </a:r>
            <a:r>
              <a:rPr lang="zh-TW" altLang="en-US" sz="2800" b="0" dirty="0"/>
              <a:t>，而另一個則是 </a:t>
            </a:r>
            <a:r>
              <a:rPr lang="zh-TW" altLang="en-US" dirty="0">
                <a:solidFill>
                  <a:srgbClr val="3399FF"/>
                </a:solidFill>
              </a:rPr>
              <a:t>配位共價鍵</a:t>
            </a:r>
            <a:r>
              <a:rPr lang="zh-TW" altLang="en-US" sz="2800" b="0" dirty="0"/>
              <a:t>。</a:t>
            </a:r>
            <a:endParaRPr lang="en-US" altLang="zh-TW" sz="2800" dirty="0"/>
          </a:p>
        </p:txBody>
      </p:sp>
    </p:spTree>
    <p:extLst>
      <p:ext uri="{BB962C8B-B14F-4D97-AF65-F5344CB8AC3E}">
        <p14:creationId xmlns:p14="http://schemas.microsoft.com/office/powerpoint/2010/main" val="2850883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ChangeArrowheads="1"/>
          </p:cNvSpPr>
          <p:nvPr/>
        </p:nvSpPr>
        <p:spPr bwMode="auto">
          <a:xfrm>
            <a:off x="206375" y="1115318"/>
            <a:ext cx="871378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a:t>配位共價鍵與一般的共價鍵的 </a:t>
            </a:r>
            <a:r>
              <a:rPr lang="zh-TW" altLang="en-US">
                <a:solidFill>
                  <a:srgbClr val="3399FF"/>
                </a:solidFill>
              </a:rPr>
              <a:t>差異只在於它們的形成過程</a:t>
            </a:r>
            <a:r>
              <a:rPr lang="zh-TW" altLang="en-US" sz="2800" b="0"/>
              <a:t>。</a:t>
            </a:r>
          </a:p>
        </p:txBody>
      </p:sp>
      <p:sp>
        <p:nvSpPr>
          <p:cNvPr id="41987" name="Rectangle 7"/>
          <p:cNvSpPr>
            <a:spLocks noChangeArrowheads="1"/>
          </p:cNvSpPr>
          <p:nvPr/>
        </p:nvSpPr>
        <p:spPr bwMode="auto">
          <a:xfrm>
            <a:off x="179388" y="2916808"/>
            <a:ext cx="8280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2"/>
              </a:buBlip>
            </a:pPr>
            <a:r>
              <a:rPr lang="zh-TW" altLang="en-US" sz="2800" b="0" dirty="0"/>
              <a:t>銨離子中的 </a:t>
            </a:r>
            <a:r>
              <a:rPr lang="zh-TW" altLang="en-US" dirty="0">
                <a:solidFill>
                  <a:srgbClr val="3399FF"/>
                </a:solidFill>
              </a:rPr>
              <a:t>四個 </a:t>
            </a:r>
            <a:r>
              <a:rPr lang="en-US" altLang="zh-TW" dirty="0">
                <a:solidFill>
                  <a:srgbClr val="3399FF"/>
                </a:solidFill>
              </a:rPr>
              <a:t>N–H </a:t>
            </a:r>
            <a:r>
              <a:rPr lang="zh-TW" altLang="en-US" dirty="0">
                <a:solidFill>
                  <a:srgbClr val="3399FF"/>
                </a:solidFill>
              </a:rPr>
              <a:t>鍵</a:t>
            </a:r>
            <a:r>
              <a:rPr lang="zh-TW" altLang="en-US" sz="2800" b="0" dirty="0"/>
              <a:t> 都是 </a:t>
            </a:r>
            <a:r>
              <a:rPr lang="zh-TW" altLang="en-US" dirty="0">
                <a:solidFill>
                  <a:srgbClr val="3399FF"/>
                </a:solidFill>
              </a:rPr>
              <a:t>完全相同</a:t>
            </a:r>
            <a:r>
              <a:rPr lang="zh-TW" altLang="en-US" sz="2800" dirty="0"/>
              <a:t> </a:t>
            </a:r>
            <a:r>
              <a:rPr lang="zh-TW" altLang="en-US" sz="2800" b="0" dirty="0"/>
              <a:t>的。</a:t>
            </a:r>
            <a:endParaRPr lang="en-US" altLang="zh-TW" sz="2800" b="0" dirty="0"/>
          </a:p>
        </p:txBody>
      </p:sp>
    </p:spTree>
    <p:extLst>
      <p:ext uri="{BB962C8B-B14F-4D97-AF65-F5344CB8AC3E}">
        <p14:creationId xmlns:p14="http://schemas.microsoft.com/office/powerpoint/2010/main" val="1069869350"/>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9788" y="4005064"/>
            <a:ext cx="714375"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矩形 1"/>
          <p:cNvSpPr>
            <a:spLocks noChangeArrowheads="1"/>
          </p:cNvSpPr>
          <p:nvPr/>
        </p:nvSpPr>
        <p:spPr bwMode="auto">
          <a:xfrm>
            <a:off x="1373188" y="5281389"/>
            <a:ext cx="13604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a:spcBef>
                <a:spcPct val="0"/>
              </a:spcBef>
              <a:buFontTx/>
              <a:buNone/>
            </a:pPr>
            <a:r>
              <a:rPr lang="zh-TW" altLang="en-US" sz="2800" b="0"/>
              <a:t>水分子 </a:t>
            </a:r>
            <a:endParaRPr lang="zh-HK" altLang="en-US" sz="2800"/>
          </a:p>
        </p:txBody>
      </p:sp>
      <p:sp>
        <p:nvSpPr>
          <p:cNvPr id="5" name="矩形 4"/>
          <p:cNvSpPr>
            <a:spLocks noChangeArrowheads="1"/>
          </p:cNvSpPr>
          <p:nvPr/>
        </p:nvSpPr>
        <p:spPr bwMode="auto">
          <a:xfrm>
            <a:off x="3563888" y="4978202"/>
            <a:ext cx="1262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algn="ctr">
              <a:spcBef>
                <a:spcPct val="0"/>
              </a:spcBef>
              <a:buFontTx/>
              <a:buNone/>
            </a:pPr>
            <a:r>
              <a:rPr lang="zh-TW" altLang="en-US" sz="2800" b="0"/>
              <a:t>氫離子</a:t>
            </a:r>
            <a:endParaRPr lang="zh-HK" altLang="en-US" sz="2800"/>
          </a:p>
        </p:txBody>
      </p:sp>
      <p:pic>
        <p:nvPicPr>
          <p:cNvPr id="10035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3813" y="3830414"/>
            <a:ext cx="1090612" cy="1090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5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96136" y="3798019"/>
            <a:ext cx="1673225" cy="1341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7"/>
          <p:cNvSpPr>
            <a:spLocks noChangeArrowheads="1"/>
          </p:cNvSpPr>
          <p:nvPr/>
        </p:nvSpPr>
        <p:spPr bwMode="auto">
          <a:xfrm>
            <a:off x="323850" y="1628551"/>
            <a:ext cx="8064500"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533400" indent="-533400">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Blip>
                <a:blip r:embed="rId5"/>
              </a:buBlip>
            </a:pPr>
            <a:r>
              <a:rPr lang="en-US" altLang="zh-TW" sz="2800" b="0"/>
              <a:t>H</a:t>
            </a:r>
            <a:r>
              <a:rPr lang="en-US" altLang="zh-TW" sz="2800" b="0" baseline="-25000"/>
              <a:t>2</a:t>
            </a:r>
            <a:r>
              <a:rPr lang="en-US" altLang="zh-TW" sz="2800" b="0"/>
              <a:t>O </a:t>
            </a:r>
            <a:r>
              <a:rPr lang="zh-TW" altLang="en-US" sz="2800" b="0"/>
              <a:t>內的 </a:t>
            </a:r>
            <a:r>
              <a:rPr lang="en-US" altLang="zh-TW">
                <a:solidFill>
                  <a:srgbClr val="3399FF"/>
                </a:solidFill>
              </a:rPr>
              <a:t>O </a:t>
            </a:r>
            <a:r>
              <a:rPr lang="zh-TW" altLang="en-US">
                <a:solidFill>
                  <a:srgbClr val="3399FF"/>
                </a:solidFill>
              </a:rPr>
              <a:t>原子的其中一個孤電子對</a:t>
            </a:r>
            <a:r>
              <a:rPr lang="zh-TW" altLang="en-US" sz="2800" b="0"/>
              <a:t> 會與來自 </a:t>
            </a:r>
            <a:r>
              <a:rPr lang="en-US" altLang="zh-TW" sz="2800" b="0"/>
              <a:t>HCl </a:t>
            </a:r>
            <a:r>
              <a:rPr lang="zh-TW" altLang="en-US" sz="2800" b="0"/>
              <a:t>的 </a:t>
            </a:r>
            <a:r>
              <a:rPr lang="en-US" altLang="zh-TW">
                <a:solidFill>
                  <a:srgbClr val="3399FF"/>
                </a:solidFill>
              </a:rPr>
              <a:t>H</a:t>
            </a:r>
            <a:r>
              <a:rPr lang="en-US" altLang="zh-TW" baseline="30000">
                <a:solidFill>
                  <a:srgbClr val="3399FF"/>
                </a:solidFill>
              </a:rPr>
              <a:t>+ </a:t>
            </a:r>
            <a:r>
              <a:rPr lang="zh-TW" altLang="en-US">
                <a:solidFill>
                  <a:srgbClr val="3399FF"/>
                </a:solidFill>
              </a:rPr>
              <a:t>離子</a:t>
            </a:r>
            <a:r>
              <a:rPr lang="zh-TW" altLang="en-US" sz="2800" b="0"/>
              <a:t> 形成配位共價鍵，並生成較穩定的 </a:t>
            </a:r>
            <a:r>
              <a:rPr lang="zh-TW" altLang="en-US" sz="2800"/>
              <a:t>水合氫離子</a:t>
            </a:r>
            <a:r>
              <a:rPr lang="zh-TW" altLang="en-US" sz="2800" b="0"/>
              <a:t> </a:t>
            </a:r>
            <a:r>
              <a:rPr lang="en-US" altLang="zh-TW" sz="2800" b="0"/>
              <a:t>(</a:t>
            </a:r>
            <a:r>
              <a:rPr lang="zh-TW" altLang="en-US" sz="2800" b="0"/>
              <a:t>或稱 </a:t>
            </a:r>
            <a:r>
              <a:rPr lang="zh-TW" altLang="en-US" sz="2800"/>
              <a:t>鋞離子</a:t>
            </a:r>
            <a:r>
              <a:rPr lang="en-US" altLang="zh-TW" sz="2800" b="0"/>
              <a:t>) (H</a:t>
            </a:r>
            <a:r>
              <a:rPr lang="en-US" altLang="zh-TW" sz="2800" b="0" baseline="-25000"/>
              <a:t>3</a:t>
            </a:r>
            <a:r>
              <a:rPr lang="en-US" altLang="zh-TW" sz="2800" b="0"/>
              <a:t>O</a:t>
            </a:r>
            <a:r>
              <a:rPr lang="en-US" altLang="zh-TW" sz="2800" b="0" baseline="30000"/>
              <a:t>+</a:t>
            </a:r>
            <a:r>
              <a:rPr lang="en-US" altLang="zh-TW" sz="2800" b="0"/>
              <a:t>)</a:t>
            </a:r>
            <a:r>
              <a:rPr lang="zh-TW" altLang="en-US" sz="2800" b="0"/>
              <a:t>。</a:t>
            </a:r>
          </a:p>
        </p:txBody>
      </p:sp>
      <p:sp>
        <p:nvSpPr>
          <p:cNvPr id="76808" name="Rectangle 3"/>
          <p:cNvSpPr>
            <a:spLocks noChangeArrowheads="1"/>
          </p:cNvSpPr>
          <p:nvPr/>
        </p:nvSpPr>
        <p:spPr bwMode="auto">
          <a:xfrm>
            <a:off x="250825" y="407988"/>
            <a:ext cx="6697663" cy="579437"/>
          </a:xfrm>
          <a:prstGeom prst="rect">
            <a:avLst/>
          </a:prstGeom>
          <a:solidFill>
            <a:schemeClr val="bg1">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itchFamily="34" charset="0"/>
                <a:ea typeface="新細明體" pitchFamily="18" charset="-120"/>
              </a:defRPr>
            </a:lvl1pPr>
            <a:lvl2pPr marL="742950" indent="-285750">
              <a:spcBef>
                <a:spcPct val="20000"/>
              </a:spcBef>
              <a:buChar char="–"/>
              <a:defRPr kumimoji="1" sz="2800">
                <a:solidFill>
                  <a:schemeClr val="tx1"/>
                </a:solidFill>
                <a:latin typeface="Arial" pitchFamily="34" charset="0"/>
                <a:ea typeface="新細明體" pitchFamily="18" charset="-120"/>
              </a:defRPr>
            </a:lvl2pPr>
            <a:lvl3pPr marL="1143000" indent="-228600">
              <a:spcBef>
                <a:spcPct val="20000"/>
              </a:spcBef>
              <a:buChar char="•"/>
              <a:defRPr kumimoji="1" sz="2400">
                <a:solidFill>
                  <a:schemeClr val="tx1"/>
                </a:solidFill>
                <a:latin typeface="Arial" pitchFamily="34" charset="0"/>
                <a:ea typeface="新細明體" pitchFamily="18" charset="-120"/>
              </a:defRPr>
            </a:lvl3pPr>
            <a:lvl4pPr marL="1600200" indent="-228600">
              <a:spcBef>
                <a:spcPct val="20000"/>
              </a:spcBef>
              <a:buChar char="–"/>
              <a:defRPr kumimoji="1" sz="2000">
                <a:solidFill>
                  <a:schemeClr val="tx1"/>
                </a:solidFill>
                <a:latin typeface="Arial" pitchFamily="34" charset="0"/>
                <a:ea typeface="新細明體" pitchFamily="18" charset="-120"/>
              </a:defRPr>
            </a:lvl4pPr>
            <a:lvl5pPr marL="2057400" indent="-228600">
              <a:spcBef>
                <a:spcPct val="20000"/>
              </a:spcBef>
              <a:buChar char="»"/>
              <a:defRPr kumimoji="1" sz="2000">
                <a:solidFill>
                  <a:schemeClr val="tx1"/>
                </a:solidFill>
                <a:latin typeface="Arial" pitchFamily="34" charset="0"/>
                <a:ea typeface="新細明體" pitchFamily="18" charset="-120"/>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新細明體" pitchFamily="18" charset="-120"/>
              </a:defRPr>
            </a:lvl9pPr>
          </a:lstStyle>
          <a:p>
            <a:pPr eaLnBrk="1" hangingPunct="1">
              <a:spcBef>
                <a:spcPct val="0"/>
              </a:spcBef>
              <a:buFontTx/>
              <a:buNone/>
            </a:pPr>
            <a:r>
              <a:rPr lang="zh-TW" altLang="en-US">
                <a:solidFill>
                  <a:srgbClr val="CC0000"/>
                </a:solidFill>
                <a:latin typeface="Arial Black" pitchFamily="34" charset="0"/>
              </a:rPr>
              <a:t>水合氫離子 </a:t>
            </a:r>
            <a:r>
              <a:rPr lang="en-US" altLang="zh-TW">
                <a:solidFill>
                  <a:srgbClr val="CC0000"/>
                </a:solidFill>
              </a:rPr>
              <a:t>(H</a:t>
            </a:r>
            <a:r>
              <a:rPr lang="en-US" altLang="zh-TW" baseline="-25000">
                <a:solidFill>
                  <a:srgbClr val="CC0000"/>
                </a:solidFill>
              </a:rPr>
              <a:t>3</a:t>
            </a:r>
            <a:r>
              <a:rPr lang="en-US" altLang="zh-TW">
                <a:solidFill>
                  <a:srgbClr val="CC0000"/>
                </a:solidFill>
              </a:rPr>
              <a:t>O</a:t>
            </a:r>
            <a:r>
              <a:rPr lang="en-US" altLang="zh-TW" baseline="30000">
                <a:solidFill>
                  <a:srgbClr val="CC0000"/>
                </a:solidFill>
              </a:rPr>
              <a:t>+</a:t>
            </a:r>
            <a:r>
              <a:rPr lang="en-US" altLang="zh-TW">
                <a:solidFill>
                  <a:srgbClr val="CC0000"/>
                </a:solidFill>
              </a:rPr>
              <a:t>) </a:t>
            </a:r>
            <a:r>
              <a:rPr lang="zh-TW" altLang="en-US">
                <a:solidFill>
                  <a:srgbClr val="CC0000"/>
                </a:solidFill>
                <a:latin typeface="Arial Black" pitchFamily="34" charset="0"/>
              </a:rPr>
              <a:t>中的配位共價鍵</a:t>
            </a:r>
            <a:endParaRPr lang="en-US" altLang="zh-TW">
              <a:solidFill>
                <a:srgbClr val="CC0000"/>
              </a:solidFill>
              <a:latin typeface="Arial Black" pitchFamily="34" charset="0"/>
            </a:endParaRPr>
          </a:p>
        </p:txBody>
      </p:sp>
    </p:spTree>
    <p:extLst>
      <p:ext uri="{BB962C8B-B14F-4D97-AF65-F5344CB8AC3E}">
        <p14:creationId xmlns:p14="http://schemas.microsoft.com/office/powerpoint/2010/main" val="1118688108"/>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4204</TotalTime>
  <Words>46323</Words>
  <Application>Microsoft Office PowerPoint</Application>
  <PresentationFormat>如螢幕大小 (4:3)</PresentationFormat>
  <Paragraphs>7449</Paragraphs>
  <Slides>911</Slides>
  <Notes>75</Notes>
  <HiddenSlides>0</HiddenSlides>
  <MMClips>0</MMClips>
  <ScaleCrop>false</ScaleCrop>
  <HeadingPairs>
    <vt:vector size="6" baseType="variant">
      <vt:variant>
        <vt:lpstr>佈景主題</vt:lpstr>
      </vt:variant>
      <vt:variant>
        <vt:i4>1</vt:i4>
      </vt:variant>
      <vt:variant>
        <vt:lpstr>內嵌 OLE 伺服程式</vt:lpstr>
      </vt:variant>
      <vt:variant>
        <vt:i4>4</vt:i4>
      </vt:variant>
      <vt:variant>
        <vt:lpstr>投影片標題</vt:lpstr>
      </vt:variant>
      <vt:variant>
        <vt:i4>911</vt:i4>
      </vt:variant>
    </vt:vector>
  </HeadingPairs>
  <TitlesOfParts>
    <vt:vector size="916" baseType="lpstr">
      <vt:lpstr>Office 佈景主題</vt:lpstr>
      <vt:lpstr>方程式</vt:lpstr>
      <vt:lpstr>PBrush</vt:lpstr>
      <vt:lpstr>Photo Editor 影像 </vt:lpstr>
      <vt:lpstr>點陣圖影像</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簡報</dc:title>
  <dc:creator>Tung Sik Yuen</dc:creator>
  <cp:lastModifiedBy>Tung Sik Yuen</cp:lastModifiedBy>
  <cp:revision>119</cp:revision>
  <dcterms:created xsi:type="dcterms:W3CDTF">2019-08-15T04:41:29Z</dcterms:created>
  <dcterms:modified xsi:type="dcterms:W3CDTF">2019-08-21T09:50:49Z</dcterms:modified>
</cp:coreProperties>
</file>